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84"/>
  </p:notesMasterIdLst>
  <p:handoutMasterIdLst>
    <p:handoutMasterId r:id="rId85"/>
  </p:handoutMasterIdLst>
  <p:sldIdLst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340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1" r:id="rId77"/>
    <p:sldId id="342" r:id="rId78"/>
    <p:sldId id="343" r:id="rId79"/>
    <p:sldId id="347" r:id="rId80"/>
    <p:sldId id="348" r:id="rId81"/>
    <p:sldId id="345" r:id="rId82"/>
    <p:sldId id="346" r:id="rId83"/>
  </p:sldIdLst>
  <p:sldSz cx="9144000" cy="6858000" type="screen4x3"/>
  <p:notesSz cx="7104063" cy="10234613"/>
  <p:custDataLst>
    <p:tags r:id="rId8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41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ableStyles" Target="tableStyle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36DB5-A3DD-43AD-8B94-B1152FE4D85D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36DB5-A3DD-43AD-8B94-B1152FE4D85D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36DB5-A3DD-43AD-8B94-B1152FE4D85D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36DB5-A3DD-43AD-8B94-B1152FE4D85D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36DB5-A3DD-43AD-8B94-B1152FE4D85D}" type="slidenum">
              <a:rPr lang="el-GR" smtClean="0">
                <a:solidFill>
                  <a:prstClr val="black"/>
                </a:solidFill>
              </a:rPr>
              <a:pPr/>
              <a:t>68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9C22-43AE-42E4-9C1B-F48B1B0D16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0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F13D-91E8-4A41-8B5D-4A84F6C7D1B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25D9-68EC-4110-9656-A0053B6D4AD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1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FFD7-F173-4C40-A5C2-E65BA48C7BB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1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FA79-4F0B-4541-93B7-8F9CD260C83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8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E63A-DBB6-422A-811C-A96DE6739EF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4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9C8F-43E5-4B04-AA83-1D58372B872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5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C1D-52EA-4B83-8728-53DFECA7D44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27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2294-AE1B-4B57-B09C-F6E1DB2F61F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6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E0F6-8A56-453A-9DA9-1D1DF873766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31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127E-780A-4B02-B5A7-919B5641E51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54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5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6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0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3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4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0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4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4090C5-94FF-4E86-8B99-BC37EDEF2238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26/3/2015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24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8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Acdx" TargetMode="External"/><Relationship Id="rId13" Type="http://schemas.openxmlformats.org/officeDocument/2006/relationships/hyperlink" Target="http://commons.wikimedia.org/wiki/User:Rob_Hooft" TargetMode="External"/><Relationship Id="rId3" Type="http://schemas.openxmlformats.org/officeDocument/2006/relationships/hyperlink" Target="http://en.wikipedia.org/wiki/File:Glucose_structure.svg" TargetMode="External"/><Relationship Id="rId7" Type="http://schemas.openxmlformats.org/officeDocument/2006/relationships/hyperlink" Target="http://commons.wikimedia.org/wiki/File:Glucose_structure.svg" TargetMode="External"/><Relationship Id="rId12" Type="http://schemas.openxmlformats.org/officeDocument/2006/relationships/hyperlink" Target="http://commons.wikimedia.org/wiki/File:D-glucose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hyperlink" Target="http://commons.wikimedia.org/wiki/User:Benjah-bmm27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en.wikipedia.org/wiki/Blood_sugar_regulation#mediaviewer/File:D-glucose-chain-3D-balls.png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creativecommons.org/licenses/by-sa/3.0/deed.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diabetes/statistics/prev/national/figbyage.htm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gr/books/about/Medical_observations_and_inquiries.html?id=iqtBAAAAcAAJ&amp;redir_esc=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en.wikipedia.org/wiki/Pancreas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hemocue.com/uk/Products/HbA1c-1542.html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menarinidiagnostics.com/Products/Haemoglobin-Analyser/HA818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enarinidiagnostics.com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Χημεία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61976" y="3096543"/>
            <a:ext cx="6820048" cy="19166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2900" b="1" dirty="0" smtClean="0"/>
              <a:t>Ενότητα 10</a:t>
            </a:r>
            <a:r>
              <a:rPr lang="el-GR" sz="2900" dirty="0" smtClean="0"/>
              <a:t>:</a:t>
            </a:r>
            <a:r>
              <a:rPr lang="en-US" sz="2900" dirty="0" smtClean="0"/>
              <a:t> </a:t>
            </a:r>
            <a:r>
              <a:rPr lang="el-GR" sz="2900" dirty="0" smtClean="0"/>
              <a:t>Διαταραχές του μεταβολισμού των υδατανθράκων</a:t>
            </a:r>
            <a:endParaRPr lang="en-US" sz="29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600" dirty="0"/>
              <a:t>Δρ. Πέτρος Καρκαλούσος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6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 ορμόνη ινσουλίνη </a:t>
            </a:r>
            <a:r>
              <a:rPr lang="el-GR" sz="2800" dirty="0" smtClean="0">
                <a:solidFill>
                  <a:srgbClr val="820000"/>
                </a:solidFill>
              </a:rPr>
              <a:t>(</a:t>
            </a:r>
            <a:r>
              <a:rPr lang="en-US" sz="2800" dirty="0" smtClean="0">
                <a:solidFill>
                  <a:srgbClr val="820000"/>
                </a:solidFill>
              </a:rPr>
              <a:t>2</a:t>
            </a:r>
            <a:r>
              <a:rPr lang="el-GR" sz="2800" dirty="0" smtClean="0">
                <a:solidFill>
                  <a:srgbClr val="820000"/>
                </a:solidFill>
              </a:rPr>
              <a:t> </a:t>
            </a:r>
            <a:r>
              <a:rPr lang="el-GR" sz="2800" dirty="0">
                <a:solidFill>
                  <a:srgbClr val="820000"/>
                </a:solidFill>
              </a:rPr>
              <a:t>από 3)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rgbClr val="820000"/>
                </a:solidFill>
              </a:rPr>
              <a:t>Η παραγωγή της </a:t>
            </a:r>
            <a:r>
              <a:rPr lang="el-GR" sz="2400" b="1" dirty="0" smtClean="0">
                <a:solidFill>
                  <a:srgbClr val="820000"/>
                </a:solidFill>
              </a:rPr>
              <a:t>ινσουλίνης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</a:rPr>
              <a:t>H </a:t>
            </a:r>
            <a:r>
              <a:rPr lang="el-GR" sz="2400" dirty="0">
                <a:solidFill>
                  <a:prstClr val="black"/>
                </a:solidFill>
              </a:rPr>
              <a:t>έκκριση της ινσουλίνης διεγείρεται από την αύξηση της γλυκόζης στο αίμα και συγκεκριμένα από τη δράση του </a:t>
            </a:r>
            <a:r>
              <a:rPr lang="el-GR" sz="2400" b="1" dirty="0">
                <a:solidFill>
                  <a:srgbClr val="820000"/>
                </a:solidFill>
              </a:rPr>
              <a:t>γλυκαγόνης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(ένζυμο του παγκρέατος) και του </a:t>
            </a:r>
            <a:r>
              <a:rPr lang="el-GR" sz="2400" b="1" dirty="0">
                <a:solidFill>
                  <a:srgbClr val="820000"/>
                </a:solidFill>
              </a:rPr>
              <a:t>γαστρικού ανασταλτικού πεπτιδίου </a:t>
            </a:r>
            <a:r>
              <a:rPr lang="el-GR" sz="2400" dirty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GIP)</a:t>
            </a:r>
            <a:r>
              <a:rPr lang="el-GR" sz="2400" dirty="0">
                <a:solidFill>
                  <a:prstClr val="black"/>
                </a:solidFill>
              </a:rPr>
              <a:t> (ένζυμο του εντέρου)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r>
              <a:rPr lang="el-GR" sz="2400" dirty="0">
                <a:solidFill>
                  <a:prstClr val="black"/>
                </a:solidFill>
              </a:rPr>
              <a:t>   </a:t>
            </a:r>
            <a:endParaRPr lang="el-GR" sz="2400" dirty="0">
              <a:solidFill>
                <a:srgbClr val="C00000"/>
              </a:solidFill>
            </a:endParaRPr>
          </a:p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820000"/>
                </a:solidFill>
              </a:rPr>
              <a:t>Η ορμόνη ινσουλίνη </a:t>
            </a:r>
            <a:r>
              <a:rPr lang="el-GR" sz="2800" dirty="0" smtClean="0">
                <a:solidFill>
                  <a:srgbClr val="820000"/>
                </a:solidFill>
              </a:rPr>
              <a:t>(</a:t>
            </a:r>
            <a:r>
              <a:rPr lang="en-US" sz="2800" dirty="0" smtClean="0">
                <a:solidFill>
                  <a:srgbClr val="820000"/>
                </a:solidFill>
              </a:rPr>
              <a:t>3</a:t>
            </a:r>
            <a:r>
              <a:rPr lang="el-GR" sz="2800" dirty="0" smtClean="0">
                <a:solidFill>
                  <a:srgbClr val="820000"/>
                </a:solidFill>
              </a:rPr>
              <a:t> </a:t>
            </a:r>
            <a:r>
              <a:rPr lang="el-GR" sz="2800" dirty="0">
                <a:solidFill>
                  <a:srgbClr val="820000"/>
                </a:solidFill>
              </a:rPr>
              <a:t>από 3)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Η δράση της </a:t>
            </a:r>
            <a:r>
              <a:rPr lang="el-GR" sz="2400" b="1" dirty="0" smtClean="0">
                <a:solidFill>
                  <a:srgbClr val="820000"/>
                </a:solidFill>
              </a:rPr>
              <a:t>ινσουλίνης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Α. </a:t>
            </a:r>
            <a:r>
              <a:rPr lang="el-GR" sz="2400" b="1" dirty="0">
                <a:solidFill>
                  <a:srgbClr val="820000"/>
                </a:solidFill>
              </a:rPr>
              <a:t>Απομακρύνει τη γλυκόζη </a:t>
            </a:r>
            <a:r>
              <a:rPr lang="el-GR" sz="2400" dirty="0">
                <a:solidFill>
                  <a:prstClr val="black"/>
                </a:solidFill>
              </a:rPr>
              <a:t>από το αίμα προκαλώντας την ένωση της γλυκόζης με τον ινσουλινοευαίσθητο υποδοχέα της γλυκόζης (</a:t>
            </a:r>
            <a:r>
              <a:rPr lang="en-US" sz="2400" dirty="0">
                <a:solidFill>
                  <a:prstClr val="black"/>
                </a:solidFill>
              </a:rPr>
              <a:t>GLUT-4) </a:t>
            </a:r>
            <a:r>
              <a:rPr lang="el-GR" sz="2400" dirty="0">
                <a:solidFill>
                  <a:prstClr val="black"/>
                </a:solidFill>
              </a:rPr>
              <a:t>ο οποίος στη συνέχεια μετατοπίζεται από το κυτταρόπλασμα στη κυτταρική μεμβράνη.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Β. </a:t>
            </a:r>
            <a:r>
              <a:rPr lang="el-GR" sz="2400" b="1" dirty="0">
                <a:solidFill>
                  <a:srgbClr val="820000"/>
                </a:solidFill>
              </a:rPr>
              <a:t>Διεγείρει τη πρόσληψη γλυκόζης </a:t>
            </a:r>
            <a:r>
              <a:rPr lang="el-GR" sz="2400" dirty="0">
                <a:solidFill>
                  <a:prstClr val="black"/>
                </a:solidFill>
              </a:rPr>
              <a:t>από το ήπαρ διεγείροντας το ένζυμο γλυκοκινάση η οποία φωσφορυλιώνει τη γλυκόζη προς 6-φωσφορική γλυκόζη που είναι το υπόστρωμα για το γλυκογόνο – το αποθηκευτικό μόριο υδατανθράκων στο ήπαρ.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Γ. </a:t>
            </a:r>
            <a:r>
              <a:rPr lang="el-GR" sz="2400" b="1" dirty="0">
                <a:solidFill>
                  <a:srgbClr val="820000"/>
                </a:solidFill>
              </a:rPr>
              <a:t>Διεγείρει τη λιπογένεση </a:t>
            </a:r>
            <a:r>
              <a:rPr lang="el-GR" sz="2400" dirty="0">
                <a:solidFill>
                  <a:prstClr val="black"/>
                </a:solidFill>
              </a:rPr>
              <a:t>και παρεμποδίζει τη λιπόλυση στον λιπώδη ιστό.</a:t>
            </a:r>
          </a:p>
          <a:p>
            <a:endParaRPr lang="el-GR" sz="2400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 ορμόνη </a:t>
            </a:r>
            <a:r>
              <a:rPr lang="el-GR" sz="3600" b="1" dirty="0" smtClean="0">
                <a:solidFill>
                  <a:srgbClr val="820000"/>
                </a:solidFill>
              </a:rPr>
              <a:t>γλυκαγόνη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Είναι πολυπεπτίδιο 29 αμινοξέων και εκκρίνεται από τα α-κύτταρα των νησιδίων του πάγκρεας.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 Έχει αντίθετη δράση από την ινσουλίνη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A. </a:t>
            </a:r>
            <a:r>
              <a:rPr lang="el-GR" dirty="0" smtClean="0">
                <a:solidFill>
                  <a:prstClr val="black"/>
                </a:solidFill>
              </a:rPr>
              <a:t>Αυξάνει </a:t>
            </a:r>
            <a:r>
              <a:rPr lang="el-GR" dirty="0">
                <a:solidFill>
                  <a:prstClr val="black"/>
                </a:solidFill>
              </a:rPr>
              <a:t>όταν ελαττώνεται η γλυκόζη του αίματος.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B. </a:t>
            </a:r>
            <a:r>
              <a:rPr lang="el-GR" dirty="0" smtClean="0">
                <a:solidFill>
                  <a:prstClr val="black"/>
                </a:solidFill>
              </a:rPr>
              <a:t>Διεγείρει </a:t>
            </a:r>
            <a:r>
              <a:rPr lang="el-GR" dirty="0">
                <a:solidFill>
                  <a:prstClr val="black"/>
                </a:solidFill>
              </a:rPr>
              <a:t>τη γλυκονεογένεση από το αποθηκευμένο </a:t>
            </a:r>
            <a:r>
              <a:rPr lang="el-GR" dirty="0" smtClean="0">
                <a:solidFill>
                  <a:prstClr val="black"/>
                </a:solidFill>
              </a:rPr>
              <a:t>γλυκογόνο </a:t>
            </a:r>
            <a:r>
              <a:rPr lang="el-GR" dirty="0">
                <a:solidFill>
                  <a:prstClr val="black"/>
                </a:solidFill>
              </a:rPr>
              <a:t>του ήπατος.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dirty="0" smtClean="0">
                <a:solidFill>
                  <a:prstClr val="black"/>
                </a:solidFill>
              </a:rPr>
              <a:t>Γ. Διεγείρει </a:t>
            </a:r>
            <a:r>
              <a:rPr lang="el-GR" dirty="0">
                <a:solidFill>
                  <a:prstClr val="black"/>
                </a:solidFill>
              </a:rPr>
              <a:t>τη λιπόλυση και τη κετογένεση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Φυσιολογικές τιμές βιοχημικών εξετάσεων για τον έλεγχο παγκρεατικής </a:t>
            </a:r>
            <a:r>
              <a:rPr lang="el-GR" sz="3600" b="1" dirty="0" smtClean="0">
                <a:solidFill>
                  <a:srgbClr val="820000"/>
                </a:solidFill>
              </a:rPr>
              <a:t>βλάβης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</a:rPr>
              <a:t>Γλυκόζη</a:t>
            </a:r>
            <a:r>
              <a:rPr lang="en-US" sz="2400" b="1" dirty="0">
                <a:solidFill>
                  <a:srgbClr val="820000"/>
                </a:solidFill>
              </a:rPr>
              <a:t>  (S.I. Conversion 0,0555)</a:t>
            </a:r>
            <a:endParaRPr lang="el-GR" sz="2400" b="1" dirty="0">
              <a:solidFill>
                <a:srgbClr val="82000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Gluc: 70 – 110 mg/dL  </a:t>
            </a:r>
            <a:r>
              <a:rPr lang="el-GR" sz="2400" dirty="0">
                <a:solidFill>
                  <a:prstClr val="black"/>
                </a:solidFill>
              </a:rPr>
              <a:t>ή </a:t>
            </a:r>
            <a:r>
              <a:rPr lang="en-US" sz="2400" dirty="0">
                <a:solidFill>
                  <a:prstClr val="black"/>
                </a:solidFill>
              </a:rPr>
              <a:t>3,8 – 6,1 mmol/L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</a:rPr>
              <a:t>Γλυκοζυλιωμένη αιμοσφαιρίνη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HbA1c: 4,5 – </a:t>
            </a:r>
            <a:r>
              <a:rPr lang="el-GR" sz="2400" dirty="0">
                <a:solidFill>
                  <a:prstClr val="black"/>
                </a:solidFill>
              </a:rPr>
              <a:t>6,5</a:t>
            </a:r>
            <a:r>
              <a:rPr lang="en-US" sz="2400" dirty="0">
                <a:solidFill>
                  <a:prstClr val="black"/>
                </a:solidFill>
              </a:rPr>
              <a:t> %</a:t>
            </a:r>
            <a:r>
              <a:rPr lang="el-GR" sz="2400" dirty="0">
                <a:solidFill>
                  <a:prstClr val="black"/>
                </a:solidFill>
              </a:rPr>
              <a:t> της ολικής</a:t>
            </a:r>
            <a:endParaRPr lang="en-US" sz="2400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</a:rPr>
              <a:t>Ινσουλίνη</a:t>
            </a:r>
            <a:r>
              <a:rPr lang="en-US" sz="2400" b="1" dirty="0">
                <a:solidFill>
                  <a:srgbClr val="820000"/>
                </a:solidFill>
              </a:rPr>
              <a:t> (S.I. Conversion 6,945)</a:t>
            </a:r>
            <a:endParaRPr lang="el-GR" sz="2400" b="1" dirty="0">
              <a:solidFill>
                <a:srgbClr val="82000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Ins: 5 – 25 </a:t>
            </a:r>
            <a:r>
              <a:rPr lang="el-GR" sz="2400" dirty="0">
                <a:solidFill>
                  <a:prstClr val="black"/>
                </a:solidFill>
              </a:rPr>
              <a:t>μΙ</a:t>
            </a:r>
            <a:r>
              <a:rPr lang="en-US" sz="2400" dirty="0">
                <a:solidFill>
                  <a:prstClr val="black"/>
                </a:solidFill>
              </a:rPr>
              <a:t>U</a:t>
            </a:r>
            <a:r>
              <a:rPr lang="el-GR" sz="2400" dirty="0">
                <a:solidFill>
                  <a:prstClr val="black"/>
                </a:solidFill>
              </a:rPr>
              <a:t>/</a:t>
            </a:r>
            <a:r>
              <a:rPr lang="en-US" sz="2400" dirty="0">
                <a:solidFill>
                  <a:prstClr val="black"/>
                </a:solidFill>
              </a:rPr>
              <a:t>mL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20000"/>
                </a:solidFill>
              </a:rPr>
              <a:t>C </a:t>
            </a:r>
            <a:r>
              <a:rPr lang="el-GR" sz="2400" b="1" dirty="0">
                <a:solidFill>
                  <a:srgbClr val="820000"/>
                </a:solidFill>
              </a:rPr>
              <a:t>πεπτίδιο</a:t>
            </a:r>
            <a:r>
              <a:rPr lang="en-US" sz="2400" b="1" dirty="0">
                <a:solidFill>
                  <a:srgbClr val="820000"/>
                </a:solidFill>
              </a:rPr>
              <a:t> (S.I. Conversion 1)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C-pep: 10 – 55 pg/mL</a:t>
            </a:r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820000"/>
                </a:solidFill>
              </a:rPr>
              <a:t>H </a:t>
            </a:r>
            <a:r>
              <a:rPr lang="el-GR" sz="4000" b="1" dirty="0" smtClean="0">
                <a:solidFill>
                  <a:srgbClr val="820000"/>
                </a:solidFill>
              </a:rPr>
              <a:t>υπεργλυκαιμία</a:t>
            </a:r>
            <a:endParaRPr lang="el-GR" sz="4000" b="1" dirty="0">
              <a:solidFill>
                <a:srgbClr val="82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Μορφές </a:t>
            </a:r>
            <a:r>
              <a:rPr lang="el-GR" sz="3600" b="1" dirty="0" smtClean="0">
                <a:solidFill>
                  <a:srgbClr val="820000"/>
                </a:solidFill>
              </a:rPr>
              <a:t>υπεργλυκαιμίας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820000"/>
                </a:solidFill>
              </a:rPr>
              <a:t>Σακχαρώδης διαβήτης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sz="28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820000"/>
                </a:solidFill>
              </a:rPr>
              <a:t>Διαταραγμένη γλυκαιμία νηστείας </a:t>
            </a:r>
          </a:p>
          <a:p>
            <a:pPr marL="725488" indent="-363538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IFG – Impaired fasting glycaemia)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820000"/>
                </a:solidFill>
              </a:rPr>
              <a:t>Ανώμαλη ανοχή στη γλυκόζη </a:t>
            </a:r>
          </a:p>
          <a:p>
            <a:pPr marL="725488" indent="-363538" fontAlgn="auto">
              <a:spcBef>
                <a:spcPts val="0"/>
              </a:spcBef>
              <a:spcAft>
                <a:spcPts val="0"/>
              </a:spcAft>
            </a:pP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IGT – Impaired glucose tolerance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l-GR" sz="28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Ορισμός σακχαρώδη </a:t>
            </a:r>
            <a:r>
              <a:rPr lang="el-GR" sz="3600" b="1" dirty="0" smtClean="0">
                <a:solidFill>
                  <a:srgbClr val="820000"/>
                </a:solidFill>
              </a:rPr>
              <a:t>διαβήτη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200" b="1" dirty="0">
                <a:solidFill>
                  <a:srgbClr val="820000"/>
                </a:solidFill>
              </a:rPr>
              <a:t>Ορισμός σακχαρώδη διαβήτη</a:t>
            </a:r>
          </a:p>
          <a:p>
            <a:pPr marL="630238" indent="-268288">
              <a:spcBef>
                <a:spcPts val="0"/>
              </a:spcBef>
            </a:pPr>
            <a:r>
              <a:rPr lang="el-GR" sz="2200" dirty="0"/>
              <a:t>Δύο τιμές γλυκόζης νηστείας φλεβικού ορού αίματος &gt; 126 </a:t>
            </a:r>
            <a:r>
              <a:rPr lang="en-US" sz="2200" dirty="0"/>
              <a:t>mg/dL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b="1" dirty="0">
                <a:solidFill>
                  <a:srgbClr val="820000"/>
                </a:solidFill>
              </a:rPr>
              <a:t>Ορισμός διαταραγμένης γλυκαιμίας νηστείας</a:t>
            </a:r>
          </a:p>
          <a:p>
            <a:pPr marL="630238" indent="-268288">
              <a:spcBef>
                <a:spcPts val="0"/>
              </a:spcBef>
            </a:pPr>
            <a:r>
              <a:rPr lang="el-GR" sz="2200" dirty="0"/>
              <a:t>Τιμή γλυκόζης νηστείας φλεβικού ορού αίματος μεταξύ 110 και 126 </a:t>
            </a:r>
            <a:r>
              <a:rPr lang="en-US" sz="2200" dirty="0"/>
              <a:t>mg/dL</a:t>
            </a:r>
            <a:endParaRPr lang="el-GR" sz="2200" dirty="0"/>
          </a:p>
          <a:p>
            <a:pPr marL="630238" indent="-268288">
              <a:spcBef>
                <a:spcPts val="0"/>
              </a:spcBef>
            </a:pPr>
            <a:r>
              <a:rPr lang="el-GR" sz="2200" dirty="0" smtClean="0"/>
              <a:t>Τιμή </a:t>
            </a:r>
            <a:r>
              <a:rPr lang="el-GR" sz="2200" dirty="0"/>
              <a:t>γλυκόζης 2 ώρες μετά φόρτιση με 75 </a:t>
            </a:r>
            <a:r>
              <a:rPr lang="en-US" sz="2200" dirty="0"/>
              <a:t>g </a:t>
            </a:r>
            <a:r>
              <a:rPr lang="el-GR" sz="2200" dirty="0"/>
              <a:t>γλυκόζη &gt; 140 </a:t>
            </a:r>
            <a:r>
              <a:rPr lang="en-US" sz="2200" dirty="0" smtClean="0"/>
              <a:t>mg/dL</a:t>
            </a:r>
            <a:endParaRPr lang="el-GR" sz="2200" dirty="0" smtClean="0"/>
          </a:p>
          <a:p>
            <a:pPr>
              <a:spcBef>
                <a:spcPts val="1800"/>
              </a:spcBef>
            </a:pPr>
            <a:r>
              <a:rPr lang="el-GR" sz="2200" b="1" dirty="0">
                <a:solidFill>
                  <a:srgbClr val="820000"/>
                </a:solidFill>
              </a:rPr>
              <a:t>Ορισμός ανώμαλης ανοχής στη γλυκόζη</a:t>
            </a:r>
          </a:p>
          <a:p>
            <a:pPr marL="630238" indent="-268288">
              <a:spcBef>
                <a:spcPts val="0"/>
              </a:spcBef>
            </a:pPr>
            <a:r>
              <a:rPr lang="el-GR" sz="2200" dirty="0"/>
              <a:t>Τιμή γλυκόζης νηστείας φλεβικού ορού αίματος μεταξύ 110 και 126 </a:t>
            </a:r>
            <a:r>
              <a:rPr lang="en-US" sz="2200" dirty="0"/>
              <a:t>mg/dL</a:t>
            </a:r>
            <a:endParaRPr lang="el-GR" sz="2200" dirty="0"/>
          </a:p>
          <a:p>
            <a:pPr marL="630238" indent="-268288">
              <a:spcBef>
                <a:spcPts val="0"/>
              </a:spcBef>
            </a:pPr>
            <a:r>
              <a:rPr lang="el-GR" sz="2200" dirty="0" smtClean="0"/>
              <a:t>Τιμή </a:t>
            </a:r>
            <a:r>
              <a:rPr lang="el-GR" sz="2200" dirty="0"/>
              <a:t>γλυκόζης 2 ώρες μετά φόρτιση με 75 </a:t>
            </a:r>
            <a:r>
              <a:rPr lang="en-US" sz="2200" dirty="0"/>
              <a:t>g </a:t>
            </a:r>
            <a:r>
              <a:rPr lang="el-GR" sz="2200" dirty="0"/>
              <a:t>γλυκόζη μεταξύ 120 και 140 </a:t>
            </a:r>
            <a:r>
              <a:rPr lang="en-US" sz="2200" dirty="0" smtClean="0"/>
              <a:t>mg/dL</a:t>
            </a:r>
            <a:endParaRPr lang="el-GR" sz="22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πρωτόκολλο καμπύλης </a:t>
            </a:r>
            <a:r>
              <a:rPr lang="el-GR" sz="3600" b="1" dirty="0" smtClean="0">
                <a:solidFill>
                  <a:srgbClr val="820000"/>
                </a:solidFill>
              </a:rPr>
              <a:t>γλυκόζης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</a:rPr>
              <a:t>Ο </a:t>
            </a:r>
            <a:r>
              <a:rPr lang="el-GR" sz="2400" dirty="0">
                <a:solidFill>
                  <a:prstClr val="black"/>
                </a:solidFill>
              </a:rPr>
              <a:t>ασθενής πρέπει να λάβει φυσιολογική δίαιτα 3 ημέρες πριν (τουλάχιστον 250 </a:t>
            </a:r>
            <a:r>
              <a:rPr lang="en-US" sz="2400" dirty="0">
                <a:solidFill>
                  <a:prstClr val="black"/>
                </a:solidFill>
              </a:rPr>
              <a:t>g </a:t>
            </a:r>
            <a:r>
              <a:rPr lang="el-GR" sz="2400" dirty="0">
                <a:solidFill>
                  <a:prstClr val="black"/>
                </a:solidFill>
              </a:rPr>
              <a:t>υδατάνθρακες την ημέρα).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</a:rPr>
              <a:t>Λήψη </a:t>
            </a:r>
            <a:r>
              <a:rPr lang="el-GR" sz="2400" dirty="0">
                <a:solidFill>
                  <a:prstClr val="black"/>
                </a:solidFill>
              </a:rPr>
              <a:t>ορού αίματος για τ</a:t>
            </a:r>
            <a:r>
              <a:rPr lang="en-US" sz="2400" dirty="0">
                <a:solidFill>
                  <a:prstClr val="black"/>
                </a:solidFill>
              </a:rPr>
              <a:t>o </a:t>
            </a:r>
            <a:r>
              <a:rPr lang="el-GR" sz="2400" dirty="0">
                <a:solidFill>
                  <a:prstClr val="black"/>
                </a:solidFill>
              </a:rPr>
              <a:t>πρώτο προσδιορισμό της γλυκόζης (</a:t>
            </a:r>
            <a:r>
              <a:rPr lang="en-US" sz="2400" b="1" dirty="0">
                <a:solidFill>
                  <a:srgbClr val="820000"/>
                </a:solidFill>
              </a:rPr>
              <a:t>0’ </a:t>
            </a:r>
            <a:r>
              <a:rPr lang="el-GR" sz="2400" b="1" dirty="0">
                <a:solidFill>
                  <a:srgbClr val="820000"/>
                </a:solidFill>
              </a:rPr>
              <a:t>δείγμα</a:t>
            </a:r>
            <a:r>
              <a:rPr lang="el-GR" sz="2400" dirty="0">
                <a:solidFill>
                  <a:prstClr val="black"/>
                </a:solidFill>
              </a:rPr>
              <a:t>). 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</a:rPr>
              <a:t>Δίνονται </a:t>
            </a:r>
            <a:r>
              <a:rPr lang="el-GR" sz="2400" dirty="0">
                <a:solidFill>
                  <a:prstClr val="black"/>
                </a:solidFill>
              </a:rPr>
              <a:t>75 </a:t>
            </a:r>
            <a:r>
              <a:rPr lang="en-US" sz="2400" dirty="0">
                <a:solidFill>
                  <a:prstClr val="black"/>
                </a:solidFill>
              </a:rPr>
              <a:t>g </a:t>
            </a:r>
            <a:r>
              <a:rPr lang="el-GR" sz="2400" dirty="0">
                <a:solidFill>
                  <a:prstClr val="black"/>
                </a:solidFill>
              </a:rPr>
              <a:t>γλυκόζης (αραιωμένα σε νερό).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</a:rPr>
              <a:t>Ο </a:t>
            </a:r>
            <a:r>
              <a:rPr lang="el-GR" sz="2400" dirty="0">
                <a:solidFill>
                  <a:prstClr val="black"/>
                </a:solidFill>
              </a:rPr>
              <a:t>εξεταζόμενος για τις επόμενες δύο ώρες δεν τρώει, δεν καπνίζει και ξεκουράζεται.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</a:rPr>
              <a:t>Λαμβάνονται </a:t>
            </a:r>
            <a:r>
              <a:rPr lang="el-GR" sz="2400" dirty="0">
                <a:solidFill>
                  <a:prstClr val="black"/>
                </a:solidFill>
              </a:rPr>
              <a:t>δύο ακόμα δείγματα μετά από </a:t>
            </a:r>
            <a:r>
              <a:rPr lang="el-GR" sz="2400" b="1" dirty="0">
                <a:solidFill>
                  <a:srgbClr val="820000"/>
                </a:solidFill>
              </a:rPr>
              <a:t>60</a:t>
            </a:r>
            <a:r>
              <a:rPr lang="el-GR" sz="2400" dirty="0">
                <a:solidFill>
                  <a:prstClr val="black"/>
                </a:solidFill>
              </a:rPr>
              <a:t> και </a:t>
            </a:r>
            <a:r>
              <a:rPr lang="el-GR" sz="2400" b="1" dirty="0">
                <a:solidFill>
                  <a:srgbClr val="820000"/>
                </a:solidFill>
              </a:rPr>
              <a:t>120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 σακχαρώδης </a:t>
            </a:r>
            <a:r>
              <a:rPr lang="el-GR" sz="3600" b="1" dirty="0" smtClean="0">
                <a:solidFill>
                  <a:srgbClr val="820000"/>
                </a:solidFill>
              </a:rPr>
              <a:t>διαβήτης </a:t>
            </a:r>
            <a:r>
              <a:rPr lang="el-GR" sz="2800" dirty="0" smtClean="0">
                <a:solidFill>
                  <a:srgbClr val="820000"/>
                </a:solidFill>
              </a:rPr>
              <a:t>(1 από 2)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>
                <a:solidFill>
                  <a:prstClr val="black"/>
                </a:solidFill>
              </a:rPr>
              <a:t>Ο σακχαρώδης διαβήτης οφείλεται σε απόλυτη είτε σε σχετική </a:t>
            </a:r>
            <a:r>
              <a:rPr lang="el-GR" sz="2400" b="1" dirty="0">
                <a:solidFill>
                  <a:srgbClr val="820000"/>
                </a:solidFill>
              </a:rPr>
              <a:t>ινσουλινική ανεπάρκεια</a:t>
            </a:r>
            <a:r>
              <a:rPr lang="el-GR" sz="2400" dirty="0">
                <a:solidFill>
                  <a:prstClr val="black"/>
                </a:solidFill>
              </a:rPr>
              <a:t>. 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l-GR" sz="2400" b="1" dirty="0" smtClean="0">
                <a:solidFill>
                  <a:srgbClr val="820000"/>
                </a:solidFill>
              </a:rPr>
              <a:t>Ινσουλινοεξαρτώμενο </a:t>
            </a:r>
            <a:r>
              <a:rPr lang="el-GR" sz="2400" b="1" dirty="0">
                <a:solidFill>
                  <a:srgbClr val="820000"/>
                </a:solidFill>
              </a:rPr>
              <a:t>σακχαρώδη διαβήτης</a:t>
            </a:r>
            <a:r>
              <a:rPr lang="en-US" sz="2400" b="1" dirty="0">
                <a:solidFill>
                  <a:srgbClr val="82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(</a:t>
            </a:r>
            <a:r>
              <a:rPr lang="en-US" sz="2400" b="1" dirty="0">
                <a:solidFill>
                  <a:srgbClr val="820000"/>
                </a:solidFill>
              </a:rPr>
              <a:t>IDDM</a:t>
            </a:r>
            <a:r>
              <a:rPr lang="el-GR" sz="2400" b="1" dirty="0">
                <a:solidFill>
                  <a:srgbClr val="820000"/>
                </a:solidFill>
              </a:rPr>
              <a:t>, Τύπος Ι)</a:t>
            </a:r>
          </a:p>
          <a:p>
            <a:pPr marL="803275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Η έναρξη του είναι συχνότερη κατά την παιδική ηλικία.</a:t>
            </a:r>
          </a:p>
          <a:p>
            <a:pPr marL="803275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Οι ασθενείς αυτοί επειδή διατρέχουν τον κίνδυνο να εμφανίσουν διαβητική κετοξέωση, χρειάζονται απαραίτητα θεραπεία με ινσουλίνη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 σακχαρώδης </a:t>
            </a:r>
            <a:r>
              <a:rPr lang="el-GR" sz="3600" b="1" dirty="0" smtClean="0">
                <a:solidFill>
                  <a:srgbClr val="820000"/>
                </a:solidFill>
              </a:rPr>
              <a:t>διαβήτης </a:t>
            </a:r>
            <a:r>
              <a:rPr lang="el-GR" sz="2800" dirty="0" smtClean="0">
                <a:solidFill>
                  <a:srgbClr val="820000"/>
                </a:solidFill>
              </a:rPr>
              <a:t>(2 </a:t>
            </a:r>
            <a:r>
              <a:rPr lang="el-GR" sz="2800" dirty="0">
                <a:solidFill>
                  <a:srgbClr val="820000"/>
                </a:solidFill>
              </a:rPr>
              <a:t>από 2)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 startAt="2"/>
            </a:pPr>
            <a:r>
              <a:rPr lang="el-GR" sz="2400" b="1" dirty="0" smtClean="0">
                <a:solidFill>
                  <a:srgbClr val="820000"/>
                </a:solidFill>
              </a:rPr>
              <a:t>Μη </a:t>
            </a:r>
            <a:r>
              <a:rPr lang="el-GR" sz="2400" b="1" dirty="0">
                <a:solidFill>
                  <a:srgbClr val="820000"/>
                </a:solidFill>
              </a:rPr>
              <a:t>ινσουλινοεξαρτώμενο σακχαρώδη διαβήτη (Ν</a:t>
            </a:r>
            <a:r>
              <a:rPr lang="en-US" sz="2400" b="1" dirty="0">
                <a:solidFill>
                  <a:srgbClr val="820000"/>
                </a:solidFill>
              </a:rPr>
              <a:t>IDDM</a:t>
            </a:r>
            <a:r>
              <a:rPr lang="el-GR" sz="2400" b="1" dirty="0">
                <a:solidFill>
                  <a:srgbClr val="820000"/>
                </a:solidFill>
              </a:rPr>
              <a:t>, Τύπος ΙΙ)</a:t>
            </a:r>
          </a:p>
          <a:p>
            <a:pPr marL="803275" indent="-3619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Ο συνηθέστερος τύπος της νόσου. Οφείλεται κυρίως στη παχυσαρκία.</a:t>
            </a:r>
          </a:p>
          <a:p>
            <a:pPr marL="803275" indent="-3619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Οι ασθενείς έχουν πολύ μικρότερη πιθανότητα να εμφανίσουν διαβητική οξέωση και, μολονότι η ινσουλίνη μπορεί σε μερικές περιπτώσεις να καταστεί αναγκαία, δεν είναι απαραίτητη για την επιβίωση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μόριο της γλυκόζης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>
            <a:hlinkClick r:id="rId3" tooltip="Stereo structural formula of (6R)-glucos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2376264" cy="219804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19587"/>
            <a:ext cx="1743196" cy="34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5478"/>
            <a:ext cx="3040649" cy="16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1520" y="5174317"/>
            <a:ext cx="320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Glucose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structure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 tooltip="User:Acdx"/>
              </a:rPr>
              <a:t>Acdx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9747" y="5174316"/>
            <a:ext cx="320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10"/>
              </a:rPr>
              <a:t>D-glucose-chain-3D-balls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11"/>
              </a:rPr>
              <a:t>Benjah-bmm27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3848" y="5826848"/>
            <a:ext cx="320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12"/>
              </a:rPr>
              <a:t>D-glucose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13" tooltip="User:Rob Hooft"/>
              </a:rPr>
              <a:t>Rob Hooft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</a:t>
            </a:r>
            <a:endParaRPr lang="el-G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9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Νέα κρούσματα σακχαρώδη διαβήτη στις </a:t>
            </a:r>
            <a:r>
              <a:rPr lang="el-GR" sz="3600" b="1" dirty="0" smtClean="0">
                <a:solidFill>
                  <a:srgbClr val="820000"/>
                </a:solidFill>
              </a:rPr>
              <a:t>ΗΠΑ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Ένα παγκόσμιο πρόβλημα του δυτικού κυρίως κόσμου</a:t>
            </a:r>
          </a:p>
          <a:p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Graph showing number of persons with diagnosed diabetes, United States, 1980-2011. Links for methodology and data limitations follow this fig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23" y="2090434"/>
            <a:ext cx="5146154" cy="37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8583" y="5877272"/>
            <a:ext cx="1206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3"/>
              </a:rPr>
              <a:t>cdc.gov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14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 σακχαρώδης διαβήτης τύπου </a:t>
            </a:r>
            <a:r>
              <a:rPr lang="el-GR" sz="3600" b="1" dirty="0" smtClean="0">
                <a:solidFill>
                  <a:srgbClr val="820000"/>
                </a:solidFill>
              </a:rPr>
              <a:t>Ι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600" dirty="0">
                <a:solidFill>
                  <a:prstClr val="black"/>
                </a:solidFill>
              </a:rPr>
              <a:t>Είναι μία </a:t>
            </a:r>
            <a:r>
              <a:rPr lang="el-GR" sz="2600" b="1" dirty="0">
                <a:solidFill>
                  <a:srgbClr val="820000"/>
                </a:solidFill>
              </a:rPr>
              <a:t>αυτοάνοση</a:t>
            </a:r>
            <a:r>
              <a:rPr lang="el-GR" sz="2600" dirty="0">
                <a:solidFill>
                  <a:prstClr val="black"/>
                </a:solidFill>
              </a:rPr>
              <a:t> ασθένεια και οφείλεται κατά κύριο λόγω στα αυτοαντισώματα κατά των κυττάρων των νησιδίων του παγκρέατος </a:t>
            </a:r>
            <a:r>
              <a:rPr lang="en-US" sz="2600" dirty="0">
                <a:solidFill>
                  <a:prstClr val="black"/>
                </a:solidFill>
              </a:rPr>
              <a:t>(</a:t>
            </a:r>
            <a:r>
              <a:rPr lang="en-US" sz="2600" b="1" dirty="0">
                <a:solidFill>
                  <a:srgbClr val="820000"/>
                </a:solidFill>
              </a:rPr>
              <a:t>ICA</a:t>
            </a:r>
            <a:r>
              <a:rPr lang="en-US" sz="2600" dirty="0">
                <a:solidFill>
                  <a:prstClr val="black"/>
                </a:solidFill>
              </a:rPr>
              <a:t>). </a:t>
            </a:r>
            <a:endParaRPr lang="el-GR" sz="2600" dirty="0">
              <a:solidFill>
                <a:prstClr val="black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600" dirty="0">
                <a:solidFill>
                  <a:prstClr val="black"/>
                </a:solidFill>
              </a:rPr>
              <a:t>Η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ενεργοποίηση της αυτοάνοσης νόσου μπορεί να γίνει και από αντιγόνα ιών (π.χ. </a:t>
            </a:r>
            <a:r>
              <a:rPr lang="en-US" sz="2600" dirty="0">
                <a:solidFill>
                  <a:prstClr val="black"/>
                </a:solidFill>
              </a:rPr>
              <a:t>Coxsackie B)</a:t>
            </a:r>
            <a:r>
              <a:rPr lang="el-GR" sz="2600" dirty="0">
                <a:solidFill>
                  <a:prstClr val="black"/>
                </a:solidFill>
              </a:rPr>
              <a:t> αλλά και από τρόφιμα (π.χ. γάλα αγελάδας).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600" dirty="0">
                <a:solidFill>
                  <a:prstClr val="black"/>
                </a:solidFill>
              </a:rPr>
              <a:t>Επειδή οφείλεται στη </a:t>
            </a:r>
            <a:r>
              <a:rPr lang="el-GR" sz="2600" b="1" dirty="0">
                <a:solidFill>
                  <a:srgbClr val="820000"/>
                </a:solidFill>
              </a:rPr>
              <a:t>καταστροφή των παγκρεατικών κυττάρων</a:t>
            </a:r>
            <a:r>
              <a:rPr lang="el-GR" sz="2600" dirty="0">
                <a:solidFill>
                  <a:srgbClr val="C00000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οφείλεται στην </a:t>
            </a:r>
            <a:r>
              <a:rPr lang="el-GR" sz="2600" b="1" dirty="0">
                <a:solidFill>
                  <a:srgbClr val="820000"/>
                </a:solidFill>
              </a:rPr>
              <a:t>έλλειψη παραγωγής ινσουλίνης </a:t>
            </a:r>
            <a:r>
              <a:rPr lang="el-GR" sz="2600" dirty="0">
                <a:solidFill>
                  <a:prstClr val="black"/>
                </a:solidFill>
              </a:rPr>
              <a:t>και για αυτό η νόσος εμφανίζεται σε νεαρή ηλικία και απαιτεί οπωσδήποτε χορήγηση ινσουλίνης. </a:t>
            </a:r>
          </a:p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 σακχαρώδης διαβήτης τύπου </a:t>
            </a:r>
            <a:r>
              <a:rPr lang="el-GR" sz="3600" b="1" dirty="0" smtClean="0">
                <a:solidFill>
                  <a:srgbClr val="820000"/>
                </a:solidFill>
              </a:rPr>
              <a:t>ΙI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l-GR" sz="2300" dirty="0">
                <a:solidFill>
                  <a:prstClr val="black"/>
                </a:solidFill>
              </a:rPr>
              <a:t>Εμφανίζεται αργά κατά την ενήλικο ζωή και η παθογένεια της είναι αβέβαιη.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l-GR" sz="2300" dirty="0">
                <a:solidFill>
                  <a:prstClr val="black"/>
                </a:solidFill>
              </a:rPr>
              <a:t>Υπάρχει μεν δυσλειτουργία των β κυττάρων αλλά δεν είναι σίγουρο</a:t>
            </a:r>
            <a:r>
              <a:rPr lang="en-US" sz="2300" dirty="0">
                <a:solidFill>
                  <a:prstClr val="black"/>
                </a:solidFill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300" dirty="0" smtClean="0">
                <a:solidFill>
                  <a:prstClr val="black"/>
                </a:solidFill>
              </a:rPr>
              <a:t>εάν </a:t>
            </a:r>
            <a:r>
              <a:rPr lang="el-GR" sz="2300" dirty="0">
                <a:solidFill>
                  <a:prstClr val="black"/>
                </a:solidFill>
              </a:rPr>
              <a:t>η υπεργλυκαιμία προκαλεί ελαττωμένη παραγωγή ινσουλίνης (αντίσταση ινσουλίνης) ή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300" dirty="0" smtClean="0">
                <a:solidFill>
                  <a:prstClr val="black"/>
                </a:solidFill>
              </a:rPr>
              <a:t>εάν </a:t>
            </a:r>
            <a:r>
              <a:rPr lang="el-GR" sz="2300" dirty="0">
                <a:solidFill>
                  <a:prstClr val="black"/>
                </a:solidFill>
              </a:rPr>
              <a:t>η αντίσταση της ινσουλίνης προκαλεί υπεργλυκαιμία.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l-GR" sz="2300" dirty="0" smtClean="0">
                <a:solidFill>
                  <a:prstClr val="black"/>
                </a:solidFill>
              </a:rPr>
              <a:t>Οφείλεται </a:t>
            </a:r>
            <a:r>
              <a:rPr lang="el-GR" sz="2300" dirty="0">
                <a:solidFill>
                  <a:prstClr val="black"/>
                </a:solidFill>
              </a:rPr>
              <a:t>τόσο σε </a:t>
            </a:r>
            <a:r>
              <a:rPr lang="el-GR" sz="2300" b="1" dirty="0">
                <a:solidFill>
                  <a:srgbClr val="820000"/>
                </a:solidFill>
              </a:rPr>
              <a:t>γενετικούς παράγοντες </a:t>
            </a:r>
            <a:r>
              <a:rPr lang="el-GR" sz="2300" dirty="0">
                <a:solidFill>
                  <a:prstClr val="black"/>
                </a:solidFill>
              </a:rPr>
              <a:t>(μεταλλάξεις του γονιδίου της γλυκοκινάσης – </a:t>
            </a:r>
            <a:r>
              <a:rPr lang="en-US" sz="2300" dirty="0">
                <a:solidFill>
                  <a:prstClr val="black"/>
                </a:solidFill>
              </a:rPr>
              <a:t>MODY) </a:t>
            </a:r>
            <a:r>
              <a:rPr lang="el-GR" sz="2300" dirty="0">
                <a:solidFill>
                  <a:prstClr val="black"/>
                </a:solidFill>
              </a:rPr>
              <a:t>καθώς και σε περιβαλλοντικούς παράγοντες (παχυσαρκία) αλλά και σε αλληλεπίδραση και των δύο.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l-GR" sz="2300" b="1" dirty="0" smtClean="0">
                <a:solidFill>
                  <a:srgbClr val="820000"/>
                </a:solidFill>
              </a:rPr>
              <a:t>Αντιμετωπίζεται </a:t>
            </a:r>
            <a:r>
              <a:rPr lang="el-GR" sz="2300" b="1" dirty="0">
                <a:solidFill>
                  <a:srgbClr val="820000"/>
                </a:solidFill>
              </a:rPr>
              <a:t>αρχικά με άσκηση και δίαιτα</a:t>
            </a:r>
            <a:r>
              <a:rPr lang="el-GR" sz="2300" dirty="0" smtClean="0">
                <a:solidFill>
                  <a:prstClr val="black"/>
                </a:solidFill>
              </a:rPr>
              <a:t>.</a:t>
            </a:r>
            <a:endParaRPr lang="el-GR" sz="23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Τα κύρια χαρακτηριστικά σακχαρώδη διαβήτη τύπου Ι και </a:t>
            </a:r>
            <a:r>
              <a:rPr lang="el-GR" sz="3600" b="1" dirty="0" smtClean="0">
                <a:solidFill>
                  <a:srgbClr val="820000"/>
                </a:solidFill>
              </a:rPr>
              <a:t>ΙΙ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92493"/>
              </p:ext>
            </p:extLst>
          </p:nvPr>
        </p:nvGraphicFramePr>
        <p:xfrm>
          <a:off x="323528" y="1628800"/>
          <a:ext cx="8496944" cy="424776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999067"/>
                <a:gridCol w="2445577"/>
                <a:gridCol w="3052300"/>
              </a:tblGrid>
              <a:tr h="46824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Χαρακτηριστικά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IDDM </a:t>
                      </a:r>
                      <a:r>
                        <a:rPr lang="el-GR" sz="2000" dirty="0" smtClean="0"/>
                        <a:t>τύπου</a:t>
                      </a:r>
                      <a:r>
                        <a:rPr lang="el-GR" sz="2000" baseline="0" dirty="0" smtClean="0"/>
                        <a:t> Ι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NIDDM </a:t>
                      </a:r>
                      <a:r>
                        <a:rPr lang="el-GR" sz="2000" dirty="0" smtClean="0"/>
                        <a:t>τύπου</a:t>
                      </a:r>
                      <a:r>
                        <a:rPr lang="el-GR" sz="2000" baseline="0" dirty="0" smtClean="0"/>
                        <a:t> ΙΙ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Τυπική ηλικία έναρξης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Παιδιά,</a:t>
                      </a:r>
                      <a:r>
                        <a:rPr lang="el-GR" sz="2000" baseline="0" dirty="0" smtClean="0"/>
                        <a:t> νέοι ενήλικες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Μεσήλικες,</a:t>
                      </a:r>
                      <a:r>
                        <a:rPr lang="el-GR" sz="2000" baseline="0" dirty="0" smtClean="0"/>
                        <a:t> ηλικιωμένοι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Έναρξη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Οξεία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Βαθμιαία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Ιδιοσυστασία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Αδύνατοι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Συχνά παχύσαρκοι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Απώλεια βάρους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Συνήθης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Ασυνήθης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Τάση για</a:t>
                      </a:r>
                      <a:r>
                        <a:rPr lang="el-GR" sz="2000" baseline="0" dirty="0" smtClean="0"/>
                        <a:t> κέτωση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Συνήθως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Συνήθως όχι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Συγκέντρωση ινσουλίνης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Χαμηλή ή απουσία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Συνήθως φυσιολογική ή αυξημένη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Οικογενειακό ιστορικό διαβήτη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Λιγότερο σύνηθες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Σύνηθες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Συσχέτιση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n-US" sz="2000" baseline="0" dirty="0" smtClean="0"/>
                        <a:t>HLA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DR3,</a:t>
                      </a:r>
                      <a:r>
                        <a:rPr lang="en-US" sz="2000" baseline="0" dirty="0" smtClean="0"/>
                        <a:t> DR4, DQ2, DQ8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Καμία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8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Σε τι οφείλεται η </a:t>
            </a:r>
            <a:r>
              <a:rPr lang="el-GR" sz="3600" b="1" dirty="0" smtClean="0">
                <a:solidFill>
                  <a:srgbClr val="820000"/>
                </a:solidFill>
              </a:rPr>
              <a:t>υπεργλυκαιμία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Είναι αποτέλεσμα είτε της αυξημένης παραγωγής γλυκόζης στο ήπαρ είτε της μειωμένης αποβολής της με τα ούρα.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Το επίπεδο της συγκέντρωσης της γλυκόζης που προκαλεί την αποβολή της στα ούρα ονομάζεται </a:t>
            </a:r>
            <a:r>
              <a:rPr lang="el-GR" sz="2400" b="1" dirty="0">
                <a:solidFill>
                  <a:srgbClr val="820000"/>
                </a:solidFill>
              </a:rPr>
              <a:t>νεφρική οδός</a:t>
            </a:r>
            <a:r>
              <a:rPr lang="el-GR" sz="2400" dirty="0">
                <a:solidFill>
                  <a:prstClr val="black"/>
                </a:solidFill>
              </a:rPr>
              <a:t>. Η νεφρική οδός αυξάνει με την ηλικία.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Η </a:t>
            </a:r>
            <a:r>
              <a:rPr lang="el-GR" sz="2400" dirty="0">
                <a:solidFill>
                  <a:prstClr val="black"/>
                </a:solidFill>
              </a:rPr>
              <a:t>γλυκόζη στα ούρα (</a:t>
            </a:r>
            <a:r>
              <a:rPr lang="el-GR" sz="2400" b="1" dirty="0">
                <a:solidFill>
                  <a:srgbClr val="820000"/>
                </a:solidFill>
              </a:rPr>
              <a:t>γλυκοζουρία</a:t>
            </a:r>
            <a:r>
              <a:rPr lang="el-GR" sz="2400" dirty="0">
                <a:solidFill>
                  <a:prstClr val="black"/>
                </a:solidFill>
              </a:rPr>
              <a:t>) προκαλεί αύξηση της ωσμωτικής αντίσταση των ούρων (</a:t>
            </a:r>
            <a:r>
              <a:rPr lang="el-GR" sz="2400" b="1" dirty="0">
                <a:solidFill>
                  <a:srgbClr val="820000"/>
                </a:solidFill>
              </a:rPr>
              <a:t>ωσμωτική διούρηση</a:t>
            </a:r>
            <a:r>
              <a:rPr lang="el-GR" sz="2400" dirty="0">
                <a:solidFill>
                  <a:prstClr val="black"/>
                </a:solidFill>
              </a:rPr>
              <a:t>) αυξάνοντας την απέκκριση του ύδατος (</a:t>
            </a:r>
            <a:r>
              <a:rPr lang="el-GR" sz="2400" b="1" dirty="0">
                <a:solidFill>
                  <a:srgbClr val="820000"/>
                </a:solidFill>
              </a:rPr>
              <a:t>πολυουρία</a:t>
            </a:r>
            <a:r>
              <a:rPr lang="el-GR" sz="2400" dirty="0">
                <a:solidFill>
                  <a:prstClr val="black"/>
                </a:solidFill>
              </a:rPr>
              <a:t>) και κατά συνέπεια </a:t>
            </a:r>
            <a:r>
              <a:rPr lang="el-GR" sz="2400" b="1" dirty="0">
                <a:solidFill>
                  <a:srgbClr val="820000"/>
                </a:solidFill>
              </a:rPr>
              <a:t>πολυδιψία</a:t>
            </a:r>
            <a:r>
              <a:rPr lang="el-GR" sz="24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820000"/>
                </a:solidFill>
              </a:rPr>
              <a:t>Οι μακροπρόσθεσμες επιπλοκές του </a:t>
            </a:r>
            <a:r>
              <a:rPr lang="el-GR" sz="3600" b="1" dirty="0" smtClean="0">
                <a:solidFill>
                  <a:srgbClr val="820000"/>
                </a:solidFill>
              </a:rPr>
              <a:t>διαβήτη</a:t>
            </a:r>
            <a:br>
              <a:rPr lang="el-GR" sz="3600" b="1" dirty="0" smtClean="0">
                <a:solidFill>
                  <a:srgbClr val="820000"/>
                </a:solidFill>
              </a:rPr>
            </a:br>
            <a:r>
              <a:rPr lang="el-GR" sz="3600" b="1" dirty="0" smtClean="0">
                <a:solidFill>
                  <a:srgbClr val="820000"/>
                </a:solidFill>
              </a:rPr>
              <a:t>Οι </a:t>
            </a:r>
            <a:r>
              <a:rPr lang="el-GR" sz="3600" b="1" dirty="0">
                <a:solidFill>
                  <a:srgbClr val="820000"/>
                </a:solidFill>
              </a:rPr>
              <a:t>μικροαγγειακές </a:t>
            </a:r>
            <a:r>
              <a:rPr lang="el-GR" sz="3600" b="1" dirty="0" smtClean="0">
                <a:solidFill>
                  <a:srgbClr val="820000"/>
                </a:solidFill>
              </a:rPr>
              <a:t>επιπλοκές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Στένωση των μικρών αγγείων λόγω δέσμευσης της γλυκόζης πάνω σε πρωτεΐνες των αγγειακών τοιχωμάτων γεγονός που προκαλεί δομικές και λειτουργικές βλάβες.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Προκαλείται έτσι </a:t>
            </a:r>
            <a:r>
              <a:rPr lang="el-GR" sz="2400" b="1" dirty="0">
                <a:solidFill>
                  <a:srgbClr val="820000"/>
                </a:solidFill>
              </a:rPr>
              <a:t>αθηροσκλήρωση</a:t>
            </a:r>
            <a:r>
              <a:rPr lang="el-GR" sz="2400" dirty="0">
                <a:solidFill>
                  <a:prstClr val="black"/>
                </a:solidFill>
              </a:rPr>
              <a:t> που μπορεί να προκαλέσει καρδιακά και εγκεφαλικά επεισόδια.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Προκαλείται επίσης νεφροπάθεια, νευροπάθεια και αμφιβληστροειδοπάθεια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 ινσουλινοαντίσταση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Έτσι χαρακτηρίζεται η μειονεκτική ανταπόκριση των περιφερειακών ιστών στη δράση της ινσουλίνης. Εμφανίζεται χαρακτηριστικά στον σακχαρώδη διαβήτη τύπου Ι όταν υπάρχει κετοοξέωση και κυρίως στη </a:t>
            </a:r>
            <a:r>
              <a:rPr lang="el-GR" sz="2400" b="1" dirty="0">
                <a:solidFill>
                  <a:srgbClr val="820000"/>
                </a:solidFill>
              </a:rPr>
              <a:t>παχυσαρκία</a:t>
            </a:r>
            <a:r>
              <a:rPr lang="el-GR" sz="2400" dirty="0">
                <a:solidFill>
                  <a:prstClr val="black"/>
                </a:solidFill>
              </a:rPr>
              <a:t> και στον </a:t>
            </a:r>
            <a:r>
              <a:rPr lang="el-GR" sz="2400" b="1" dirty="0">
                <a:solidFill>
                  <a:srgbClr val="820000"/>
                </a:solidFill>
              </a:rPr>
              <a:t>σακχαρώδη διαβήτη τύπου ΙΙ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Μπορεί </a:t>
            </a:r>
            <a:r>
              <a:rPr lang="el-GR" sz="2400" dirty="0">
                <a:solidFill>
                  <a:prstClr val="black"/>
                </a:solidFill>
              </a:rPr>
              <a:t>να αντιστραφεί με δίαιτα και μυϊκή άσκηση.</a:t>
            </a:r>
          </a:p>
          <a:p>
            <a:pPr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Προσδιορίζεται </a:t>
            </a:r>
            <a:r>
              <a:rPr lang="el-GR" sz="2400" dirty="0">
                <a:solidFill>
                  <a:prstClr val="black"/>
                </a:solidFill>
              </a:rPr>
              <a:t>με μέτρηση της ινσουλίνης σε πρωινό δείγμα νηστείας αλλά και με </a:t>
            </a:r>
            <a:r>
              <a:rPr lang="el-GR" sz="2400" b="1" dirty="0">
                <a:solidFill>
                  <a:srgbClr val="820000"/>
                </a:solidFill>
              </a:rPr>
              <a:t>καμπύλη ινσουλίνης</a:t>
            </a:r>
            <a:r>
              <a:rPr lang="el-GR" sz="2400" dirty="0">
                <a:solidFill>
                  <a:prstClr val="black"/>
                </a:solidFill>
              </a:rPr>
              <a:t>. Υπάρχουν όμως και δυναμικές δοκιμασίες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>
                <a:solidFill>
                  <a:srgbClr val="820000"/>
                </a:solidFill>
              </a:rPr>
              <a:t>Υπεργλυκαιμία και κετοοξέωση </a:t>
            </a:r>
            <a:r>
              <a:rPr lang="el-GR" sz="4000" b="1" dirty="0" smtClean="0">
                <a:solidFill>
                  <a:srgbClr val="820000"/>
                </a:solidFill>
              </a:rPr>
              <a:t/>
            </a:r>
            <a:br>
              <a:rPr lang="el-GR" sz="4000" b="1" dirty="0" smtClean="0">
                <a:solidFill>
                  <a:srgbClr val="820000"/>
                </a:solidFill>
              </a:rPr>
            </a:br>
            <a:r>
              <a:rPr lang="el-GR" sz="3200" dirty="0" smtClean="0">
                <a:solidFill>
                  <a:srgbClr val="820000"/>
                </a:solidFill>
              </a:rPr>
              <a:t>(</a:t>
            </a:r>
            <a:r>
              <a:rPr lang="el-GR" sz="3200" dirty="0">
                <a:solidFill>
                  <a:srgbClr val="820000"/>
                </a:solidFill>
              </a:rPr>
              <a:t>1 από 2</a:t>
            </a:r>
            <a:r>
              <a:rPr lang="el-GR" sz="3200" dirty="0" smtClean="0">
                <a:solidFill>
                  <a:srgbClr val="820000"/>
                </a:solidFill>
              </a:rPr>
              <a:t>)</a:t>
            </a:r>
            <a:endParaRPr lang="el-GR" sz="3200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fontAlgn="auto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</a:rPr>
              <a:t>H </a:t>
            </a:r>
            <a:r>
              <a:rPr lang="el-GR" sz="2400" dirty="0">
                <a:solidFill>
                  <a:prstClr val="black"/>
                </a:solidFill>
              </a:rPr>
              <a:t>κετοοξέωση αποτελεί το τυπικό χαρακτηριστικό του </a:t>
            </a:r>
            <a:r>
              <a:rPr lang="el-GR" sz="2400" b="1" dirty="0">
                <a:solidFill>
                  <a:srgbClr val="820000"/>
                </a:solidFill>
              </a:rPr>
              <a:t>σακχαρώδη διαβήτη τύπου Ι </a:t>
            </a:r>
            <a:r>
              <a:rPr lang="el-GR" sz="2400" dirty="0">
                <a:solidFill>
                  <a:prstClr val="black"/>
                </a:solidFill>
              </a:rPr>
              <a:t>αλλά μπορεί να εμφανιστεί και σε ασθενείς που δεν παίρνουν την ινσουλίνη τους ή αυτή δεν επαρκεί για τις ανάγκες τους.</a:t>
            </a:r>
          </a:p>
          <a:p>
            <a:pPr fontAlgn="auto"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</a:rPr>
              <a:t>Αποτελεί επείγουσα ιατρική κατάσταση και χρειάζεται επειγόντως θεραπεία.</a:t>
            </a:r>
          </a:p>
          <a:p>
            <a:pPr fontAlgn="auto"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</a:rPr>
              <a:t>Η έλλειψη ινσουλίνης προκαλεί </a:t>
            </a:r>
            <a:r>
              <a:rPr lang="el-GR" sz="2400" b="1" dirty="0">
                <a:solidFill>
                  <a:srgbClr val="820000"/>
                </a:solidFill>
              </a:rPr>
              <a:t>αυξημένη λιπόλυση </a:t>
            </a:r>
            <a:r>
              <a:rPr lang="el-GR" sz="2400" dirty="0">
                <a:solidFill>
                  <a:prstClr val="black"/>
                </a:solidFill>
              </a:rPr>
              <a:t>και παραγωγή κετονών οι οποίες επιδρούν στον εγκέφαλο και προκαλούν τοκετό.</a:t>
            </a:r>
          </a:p>
          <a:p>
            <a:pPr fontAlgn="auto"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</a:rPr>
              <a:t>Η </a:t>
            </a:r>
            <a:r>
              <a:rPr lang="el-GR" sz="2400" b="1" dirty="0">
                <a:solidFill>
                  <a:srgbClr val="820000"/>
                </a:solidFill>
              </a:rPr>
              <a:t>γλυκοζουρία</a:t>
            </a:r>
            <a:r>
              <a:rPr lang="el-GR" sz="2400" dirty="0">
                <a:solidFill>
                  <a:prstClr val="black"/>
                </a:solidFill>
              </a:rPr>
              <a:t> προκαλεί ωσμωτική διούρηση και μείωση της νεφρικής ροής και ο διαβητικός από </a:t>
            </a:r>
            <a:r>
              <a:rPr lang="el-GR" sz="2400" b="1" dirty="0">
                <a:solidFill>
                  <a:srgbClr val="820000"/>
                </a:solidFill>
              </a:rPr>
              <a:t>πολυουρικός</a:t>
            </a:r>
            <a:r>
              <a:rPr lang="el-GR" sz="2400" dirty="0">
                <a:solidFill>
                  <a:prstClr val="black"/>
                </a:solidFill>
              </a:rPr>
              <a:t> γίνεται </a:t>
            </a:r>
            <a:r>
              <a:rPr lang="el-GR" sz="2400" b="1" dirty="0">
                <a:solidFill>
                  <a:srgbClr val="820000"/>
                </a:solidFill>
              </a:rPr>
              <a:t>ολιγουρικός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820000"/>
                </a:solidFill>
              </a:rPr>
              <a:t>Υπεργλυκαιμία και κετοοξέωση </a:t>
            </a:r>
            <a:br>
              <a:rPr lang="el-GR" b="1" dirty="0">
                <a:solidFill>
                  <a:srgbClr val="820000"/>
                </a:solidFill>
              </a:rPr>
            </a:br>
            <a:r>
              <a:rPr lang="el-GR" sz="3600" dirty="0" smtClean="0">
                <a:solidFill>
                  <a:srgbClr val="820000"/>
                </a:solidFill>
              </a:rPr>
              <a:t>(2 </a:t>
            </a:r>
            <a:r>
              <a:rPr lang="el-GR" sz="3600" dirty="0">
                <a:solidFill>
                  <a:srgbClr val="820000"/>
                </a:solidFill>
              </a:rPr>
              <a:t>από 2)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Η διάγνωση της κετοοξέωσης γίνεται με προσδιορισμό των </a:t>
            </a:r>
            <a:r>
              <a:rPr lang="el-GR" sz="2400" b="1" dirty="0">
                <a:solidFill>
                  <a:srgbClr val="820000"/>
                </a:solidFill>
              </a:rPr>
              <a:t>αερίων του αίματος (</a:t>
            </a:r>
            <a:r>
              <a:rPr lang="en-US" sz="2400" b="1" dirty="0">
                <a:solidFill>
                  <a:srgbClr val="820000"/>
                </a:solidFill>
              </a:rPr>
              <a:t>PCO</a:t>
            </a:r>
            <a:r>
              <a:rPr lang="en-US" sz="2400" b="1" baseline="-25000" dirty="0">
                <a:solidFill>
                  <a:srgbClr val="820000"/>
                </a:solidFill>
              </a:rPr>
              <a:t>2</a:t>
            </a:r>
            <a:r>
              <a:rPr lang="en-US" sz="2400" b="1" dirty="0">
                <a:solidFill>
                  <a:srgbClr val="820000"/>
                </a:solidFill>
              </a:rPr>
              <a:t>)  </a:t>
            </a:r>
            <a:r>
              <a:rPr lang="el-GR" sz="2400" dirty="0">
                <a:solidFill>
                  <a:prstClr val="black"/>
                </a:solidFill>
              </a:rPr>
              <a:t>καθώς την ανίχνευση κετονών στα ούρα.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l-GR" sz="2400" b="1" dirty="0" smtClean="0"/>
              <a:t>Η </a:t>
            </a:r>
            <a:r>
              <a:rPr lang="el-GR" sz="2400" b="1" dirty="0"/>
              <a:t>θεραπεία απαιτεί</a:t>
            </a:r>
            <a:r>
              <a:rPr lang="en-US" sz="2400" b="1" dirty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l-GR" sz="2400" dirty="0">
                <a:solidFill>
                  <a:prstClr val="black"/>
                </a:solidFill>
              </a:rPr>
              <a:t>η </a:t>
            </a:r>
            <a:r>
              <a:rPr lang="el-GR" sz="2400" b="1" dirty="0">
                <a:solidFill>
                  <a:srgbClr val="820000"/>
                </a:solidFill>
              </a:rPr>
              <a:t>χορήγηση ινσουλίνης </a:t>
            </a:r>
            <a:r>
              <a:rPr lang="el-GR" sz="2400" dirty="0">
                <a:solidFill>
                  <a:prstClr val="black"/>
                </a:solidFill>
              </a:rPr>
              <a:t>για την αντιμετώπιση της υπεργλυκαιμίας.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Τη </a:t>
            </a:r>
            <a:r>
              <a:rPr lang="el-GR" sz="2400" b="1" dirty="0">
                <a:solidFill>
                  <a:srgbClr val="820000"/>
                </a:solidFill>
              </a:rPr>
              <a:t>χορήγηση ισότονου ορού </a:t>
            </a:r>
            <a:r>
              <a:rPr lang="el-GR" sz="2400" dirty="0">
                <a:solidFill>
                  <a:prstClr val="black"/>
                </a:solidFill>
              </a:rPr>
              <a:t>για την αντιμετώπιση της έλλειψης υγρών.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Τη χορήγηση </a:t>
            </a:r>
            <a:r>
              <a:rPr lang="el-GR" sz="2400" b="1" dirty="0">
                <a:solidFill>
                  <a:srgbClr val="820000"/>
                </a:solidFill>
              </a:rPr>
              <a:t>συμπληρωμάτων καλίου </a:t>
            </a:r>
            <a:r>
              <a:rPr lang="el-GR" sz="2400" dirty="0">
                <a:solidFill>
                  <a:prstClr val="black"/>
                </a:solidFill>
              </a:rPr>
              <a:t>για την αντιμετώπιση της</a:t>
            </a:r>
            <a:r>
              <a:rPr lang="el-GR" sz="2400" b="1" dirty="0">
                <a:solidFill>
                  <a:srgbClr val="820000"/>
                </a:solidFill>
              </a:rPr>
              <a:t> υποκαλιαιμίας </a:t>
            </a:r>
            <a:r>
              <a:rPr lang="el-GR" sz="2400" dirty="0">
                <a:solidFill>
                  <a:prstClr val="black"/>
                </a:solidFill>
              </a:rPr>
              <a:t>(η ινσουλίνη προκαλεί τη πρόσληψη Κ από τα κύτταρα</a:t>
            </a:r>
            <a:r>
              <a:rPr lang="el-GR" sz="2400" dirty="0" smtClean="0">
                <a:solidFill>
                  <a:prstClr val="black"/>
                </a:solidFill>
              </a:rPr>
              <a:t>).</a:t>
            </a:r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Υπεργλυκαιμία και </a:t>
            </a:r>
            <a:r>
              <a:rPr lang="el-GR" sz="3600" b="1" dirty="0" smtClean="0">
                <a:solidFill>
                  <a:srgbClr val="820000"/>
                </a:solidFill>
              </a:rPr>
              <a:t>εγκυμοσύνη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Ο διαβήτης της μητέρας αυξάνει τον κίνδυνο </a:t>
            </a:r>
            <a:r>
              <a:rPr lang="el-GR" sz="2400" b="1" dirty="0">
                <a:solidFill>
                  <a:srgbClr val="820000"/>
                </a:solidFill>
              </a:rPr>
              <a:t>συγγενών δυσπλασιών</a:t>
            </a:r>
            <a:r>
              <a:rPr lang="el-GR" sz="2400" dirty="0">
                <a:solidFill>
                  <a:srgbClr val="CC0000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στο έμβρυο και για αυτό οι μητέρες παρακολουθούνται στενά.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Η μητρική υπεργλυκαιμία αυξάνει την έκκριση ινσουλίνης του εμβρύου και μπορεί να προκαλέσει </a:t>
            </a:r>
            <a:r>
              <a:rPr lang="el-GR" sz="2400" b="1" dirty="0">
                <a:solidFill>
                  <a:srgbClr val="820000"/>
                </a:solidFill>
              </a:rPr>
              <a:t>εμβρυική μακροσωμία </a:t>
            </a:r>
            <a:r>
              <a:rPr lang="el-GR" sz="2400" dirty="0">
                <a:solidFill>
                  <a:prstClr val="black"/>
                </a:solidFill>
              </a:rPr>
              <a:t>καθιστώντας δύσκολο τον τοκετό και μετέπειτα εμφάνιση νεογνικής υπογλυκαιμίας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Οι πηγές γλυκόζης του </a:t>
            </a:r>
            <a:r>
              <a:rPr lang="el-GR" sz="3600" b="1" dirty="0" smtClean="0">
                <a:solidFill>
                  <a:srgbClr val="820000"/>
                </a:solidFill>
              </a:rPr>
              <a:t>οργανισμού</a:t>
            </a:r>
            <a:r>
              <a:rPr lang="en-US" sz="3600" b="1" dirty="0" smtClean="0">
                <a:solidFill>
                  <a:srgbClr val="820000"/>
                </a:solidFill>
              </a:rPr>
              <a:t> 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Η τροφή δηλαδή </a:t>
            </a:r>
            <a:r>
              <a:rPr lang="el-GR" sz="2400" b="1" dirty="0">
                <a:solidFill>
                  <a:srgbClr val="820000"/>
                </a:solidFill>
              </a:rPr>
              <a:t>οι υδατάνθρακες των τροφών</a:t>
            </a:r>
            <a:r>
              <a:rPr lang="el-GR" sz="2400" dirty="0">
                <a:solidFill>
                  <a:prstClr val="black"/>
                </a:solidFill>
              </a:rPr>
              <a:t>. Η απελευθερούμενη γλυκόζη αποθηκεύεται ως </a:t>
            </a:r>
            <a:r>
              <a:rPr lang="el-GR" sz="2400" b="1" dirty="0">
                <a:solidFill>
                  <a:srgbClr val="820000"/>
                </a:solidFill>
              </a:rPr>
              <a:t>γλυκογόνο στο ήπαρ </a:t>
            </a:r>
            <a:r>
              <a:rPr lang="el-GR" sz="2400" dirty="0">
                <a:solidFill>
                  <a:prstClr val="black"/>
                </a:solidFill>
              </a:rPr>
              <a:t>και τους σκελετικούς μύες.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Η ενδογενής παραγωγή με </a:t>
            </a:r>
            <a:r>
              <a:rPr lang="el-GR" sz="2400" b="1" dirty="0">
                <a:solidFill>
                  <a:srgbClr val="820000"/>
                </a:solidFill>
              </a:rPr>
              <a:t>γλυκογονόλυση </a:t>
            </a:r>
            <a:r>
              <a:rPr lang="el-GR" sz="2400" dirty="0">
                <a:solidFill>
                  <a:prstClr val="black"/>
                </a:solidFill>
              </a:rPr>
              <a:t>δηλαδή απελευθέρωση της γλυκόζης που είναι αποθηκευμένη ως γλυκογόνο στο ήπαρ.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Η </a:t>
            </a:r>
            <a:r>
              <a:rPr lang="el-GR" sz="2400" b="1" dirty="0">
                <a:solidFill>
                  <a:srgbClr val="820000"/>
                </a:solidFill>
              </a:rPr>
              <a:t>παραγωγή γλυκόζης </a:t>
            </a:r>
            <a:r>
              <a:rPr lang="el-GR" sz="2400" dirty="0">
                <a:solidFill>
                  <a:prstClr val="black"/>
                </a:solidFill>
              </a:rPr>
              <a:t>από τον οργανισμό δηλαδή η </a:t>
            </a:r>
            <a:r>
              <a:rPr lang="el-GR" sz="2400" b="1" dirty="0">
                <a:solidFill>
                  <a:srgbClr val="820000"/>
                </a:solidFill>
              </a:rPr>
              <a:t>γλυκονεογένεση </a:t>
            </a:r>
            <a:r>
              <a:rPr lang="el-GR" sz="2400" dirty="0">
                <a:solidFill>
                  <a:prstClr val="black"/>
                </a:solidFill>
              </a:rPr>
              <a:t>από γαλακτικό, γλυκερίνη και αμινοξέα.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l-GR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Υπεργλυκαιμία και διαβητική </a:t>
            </a:r>
            <a:r>
              <a:rPr lang="el-GR" sz="3600" b="1" dirty="0" smtClean="0">
                <a:solidFill>
                  <a:srgbClr val="820000"/>
                </a:solidFill>
              </a:rPr>
              <a:t>νεφροπάθεια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Ο διαβήτης είναι μια θανατηφόρος ασθένεια. Ο θάνατος μπορεί να προέλθει είτε από καρδιοαγγειακή νόσο είτε από νεφρική ανεπάρκεια (30%).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Η βλάβη των νεφρών εξαιτίας του διαβήτη φαίνεται από τη ανίχνευση αλβουμίνης στα ούρα (μικροαλβουμίνη ούρων).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Όλοι </a:t>
            </a:r>
            <a:r>
              <a:rPr lang="el-GR" sz="2400" dirty="0">
                <a:solidFill>
                  <a:prstClr val="black"/>
                </a:solidFill>
              </a:rPr>
              <a:t>οι διαβητικοί οφείλουν να προσδιορίζουν την αλβουμίνη των ούρων και συγκεκριμένα τον λόγο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αλβουμίνη/κρεατινίνη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 προσδιορισμός της </a:t>
            </a:r>
            <a:r>
              <a:rPr lang="el-GR" sz="3600" b="1" dirty="0" smtClean="0">
                <a:solidFill>
                  <a:srgbClr val="820000"/>
                </a:solidFill>
              </a:rPr>
              <a:t>μικροαλβουμίνης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prstClr val="black"/>
                </a:solidFill>
              </a:rPr>
              <a:t>Αρχόμενη διαβητοπάθεια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endParaRPr lang="el-GR" sz="2400" b="1" dirty="0">
              <a:solidFill>
                <a:prstClr val="black"/>
              </a:solidFill>
            </a:endParaRPr>
          </a:p>
          <a:p>
            <a:endParaRPr lang="el-GR" sz="2400" b="1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43608" y="2420888"/>
            <a:ext cx="3564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Αμβουμίνη ούρων 24ώρου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403648" y="3137285"/>
            <a:ext cx="261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Κρεατινίνη αίματος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097731" y="3047879"/>
            <a:ext cx="3456384" cy="0"/>
          </a:xfrm>
          <a:prstGeom prst="lin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4644008" y="242088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2,2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mg/mmoL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άνδρες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3,5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mg/mmoL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γυναίκες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863588" y="422108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αλβουμίνη των ούρων μπορεί να μετρηθεί είτε με ειδικές φωτομετρικές μεθόδους είτε με νεφελομετρία και θολωσιμερία. 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2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Υπεργλυκαιμία και </a:t>
            </a:r>
            <a:r>
              <a:rPr lang="el-GR" sz="3600" b="1" dirty="0" smtClean="0">
                <a:solidFill>
                  <a:srgbClr val="820000"/>
                </a:solidFill>
              </a:rPr>
              <a:t>αθηροσκλήρυνση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Ο διαβήτης αυξάνει σημαντικά τον κίνδυνο καρδιοαγγειακής νόσου.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Κυρίως </a:t>
            </a:r>
            <a:r>
              <a:rPr lang="el-GR" sz="2400" dirty="0">
                <a:solidFill>
                  <a:prstClr val="black"/>
                </a:solidFill>
              </a:rPr>
              <a:t>γιατί αυξάνει τη συγκέντρωση των </a:t>
            </a:r>
            <a:r>
              <a:rPr lang="el-GR" sz="2400" b="1" dirty="0">
                <a:solidFill>
                  <a:srgbClr val="820000"/>
                </a:solidFill>
              </a:rPr>
              <a:t>τριγλυκεριδίων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Επιπλέον </a:t>
            </a:r>
            <a:r>
              <a:rPr lang="el-GR" sz="2400" b="1" dirty="0">
                <a:solidFill>
                  <a:srgbClr val="820000"/>
                </a:solidFill>
              </a:rPr>
              <a:t>αυξάνει την </a:t>
            </a:r>
            <a:r>
              <a:rPr lang="en-US" sz="2400" b="1" dirty="0">
                <a:solidFill>
                  <a:srgbClr val="820000"/>
                </a:solidFill>
              </a:rPr>
              <a:t>LDL </a:t>
            </a:r>
            <a:r>
              <a:rPr lang="el-GR" sz="2400" b="1" dirty="0">
                <a:solidFill>
                  <a:srgbClr val="820000"/>
                </a:solidFill>
              </a:rPr>
              <a:t>και μειώνει τη </a:t>
            </a:r>
            <a:r>
              <a:rPr lang="en-US" sz="2400" b="1" dirty="0">
                <a:solidFill>
                  <a:srgbClr val="820000"/>
                </a:solidFill>
              </a:rPr>
              <a:t>HDL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O </a:t>
            </a:r>
            <a:r>
              <a:rPr lang="el-GR" sz="2400" dirty="0">
                <a:solidFill>
                  <a:prstClr val="black"/>
                </a:solidFill>
              </a:rPr>
              <a:t>κίνδυνος είναι μεγαλύτερος στον σακχαρώδη διαβήτη τύπου Ι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Υπεργλυκαιμία και μεταβολικό </a:t>
            </a:r>
            <a:r>
              <a:rPr lang="el-GR" sz="3600" b="1" dirty="0" smtClean="0">
                <a:solidFill>
                  <a:srgbClr val="820000"/>
                </a:solidFill>
              </a:rPr>
              <a:t>σύνδρομο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Το μεταβολικό σύνδρομο με αίτιο τη υπογονιμότητα (έλλειψη τεστοστερόνης στους άνδρες) και τη παχυσαρκία προκαλεί υπεργλυκαιμία και κυρίως </a:t>
            </a:r>
            <a:r>
              <a:rPr lang="el-GR" sz="2400" b="1" dirty="0">
                <a:solidFill>
                  <a:srgbClr val="820000"/>
                </a:solidFill>
              </a:rPr>
              <a:t>διαταγμένη ανοχή γλυκόζης </a:t>
            </a:r>
            <a:r>
              <a:rPr lang="el-GR" sz="2400" dirty="0">
                <a:solidFill>
                  <a:prstClr val="black"/>
                </a:solidFill>
              </a:rPr>
              <a:t>και </a:t>
            </a:r>
            <a:r>
              <a:rPr lang="el-GR" sz="2400" b="1" dirty="0">
                <a:solidFill>
                  <a:srgbClr val="820000"/>
                </a:solidFill>
              </a:rPr>
              <a:t>ινσουλινοαντίσταση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Υποχωρεί </a:t>
            </a:r>
            <a:r>
              <a:rPr lang="el-GR" sz="2400" dirty="0">
                <a:solidFill>
                  <a:prstClr val="black"/>
                </a:solidFill>
              </a:rPr>
              <a:t>με δίαιτα και μυϊκή άσκηση.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Κριτήρια </a:t>
            </a:r>
            <a:r>
              <a:rPr lang="el-GR" sz="2400" dirty="0">
                <a:solidFill>
                  <a:prstClr val="black"/>
                </a:solidFill>
              </a:rPr>
              <a:t>για τον ορισμό του μεταβολικού συνδρόμου έχουν δοθεί από τον </a:t>
            </a:r>
            <a:r>
              <a:rPr lang="en-US" sz="2400" dirty="0">
                <a:solidFill>
                  <a:prstClr val="black"/>
                </a:solidFill>
              </a:rPr>
              <a:t>WHO </a:t>
            </a:r>
            <a:r>
              <a:rPr lang="el-GR" sz="2400" dirty="0">
                <a:solidFill>
                  <a:prstClr val="black"/>
                </a:solidFill>
              </a:rPr>
              <a:t>και </a:t>
            </a:r>
            <a:r>
              <a:rPr lang="en-US" sz="2400" dirty="0">
                <a:solidFill>
                  <a:prstClr val="black"/>
                </a:solidFill>
              </a:rPr>
              <a:t>NCEP-ATP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820000"/>
                </a:solidFill>
              </a:rPr>
              <a:t>O</a:t>
            </a:r>
            <a:r>
              <a:rPr lang="el-GR" sz="3600" b="1" dirty="0">
                <a:solidFill>
                  <a:srgbClr val="820000"/>
                </a:solidFill>
              </a:rPr>
              <a:t>ρισμός μεταβολικού συνδρόμου κατά </a:t>
            </a:r>
            <a:r>
              <a:rPr lang="en-US" sz="3600" b="1" dirty="0" smtClean="0">
                <a:solidFill>
                  <a:srgbClr val="820000"/>
                </a:solidFill>
              </a:rPr>
              <a:t>NCEP-ATP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3641"/>
              </p:ext>
            </p:extLst>
          </p:nvPr>
        </p:nvGraphicFramePr>
        <p:xfrm>
          <a:off x="695908" y="1772816"/>
          <a:ext cx="7752184" cy="3657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876092"/>
                <a:gridCol w="387609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Παράμετρος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Τιμή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Περίμετρος</a:t>
                      </a:r>
                      <a:r>
                        <a:rPr lang="el-GR" sz="2400" baseline="0" dirty="0" smtClean="0"/>
                        <a:t> μέσης ά</a:t>
                      </a:r>
                      <a:r>
                        <a:rPr lang="el-GR" sz="2400" dirty="0" smtClean="0"/>
                        <a:t>νδρες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&gt; 102</a:t>
                      </a:r>
                      <a:r>
                        <a:rPr lang="el-GR" sz="2400" baseline="0" dirty="0" smtClean="0"/>
                        <a:t> </a:t>
                      </a:r>
                      <a:r>
                        <a:rPr lang="en-US" sz="2400" baseline="0" dirty="0" smtClean="0"/>
                        <a:t>cm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Περίμετρος</a:t>
                      </a:r>
                      <a:r>
                        <a:rPr lang="el-GR" sz="2400" baseline="0" dirty="0" smtClean="0"/>
                        <a:t> μέσης γυναίκες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&gt; 88 </a:t>
                      </a:r>
                      <a:r>
                        <a:rPr lang="en-US" sz="2400" dirty="0" smtClean="0"/>
                        <a:t>cm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Αρτηριακή</a:t>
                      </a:r>
                      <a:r>
                        <a:rPr lang="el-GR" sz="2400" baseline="0" dirty="0" smtClean="0"/>
                        <a:t> πίεση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&gt;</a:t>
                      </a:r>
                      <a:r>
                        <a:rPr lang="el-GR" sz="2400" baseline="0" dirty="0" smtClean="0"/>
                        <a:t> 130/85 </a:t>
                      </a:r>
                      <a:r>
                        <a:rPr lang="en-US" sz="2400" baseline="0" dirty="0" smtClean="0"/>
                        <a:t>mmHg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Τριγλυκερίδια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&gt; 150 </a:t>
                      </a:r>
                      <a:r>
                        <a:rPr lang="en-US" sz="2400" dirty="0" smtClean="0"/>
                        <a:t>mg/dL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HDL </a:t>
                      </a:r>
                      <a:r>
                        <a:rPr lang="el-GR" sz="2400" dirty="0" smtClean="0"/>
                        <a:t>άνδρες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&lt; 40 </a:t>
                      </a:r>
                      <a:r>
                        <a:rPr lang="en-US" sz="2400" dirty="0" smtClean="0"/>
                        <a:t>mg/dL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Η</a:t>
                      </a:r>
                      <a:r>
                        <a:rPr lang="en-US" sz="2400" dirty="0" smtClean="0"/>
                        <a:t>DL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l-GR" sz="2400" baseline="0" dirty="0" smtClean="0"/>
                        <a:t>γυναίκες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&lt; 50 </a:t>
                      </a:r>
                      <a:r>
                        <a:rPr lang="en-US" sz="2400" dirty="0" smtClean="0"/>
                        <a:t>mg/dL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Γλυκόζη</a:t>
                      </a:r>
                      <a:r>
                        <a:rPr lang="el-GR" sz="2400" baseline="0" dirty="0" smtClean="0"/>
                        <a:t> πλάσματος νηστείας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&gt; 110 </a:t>
                      </a:r>
                      <a:r>
                        <a:rPr lang="en-US" sz="2400" dirty="0" smtClean="0"/>
                        <a:t>mg/dL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8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 υπεργλυκαιμία στο </a:t>
            </a:r>
            <a:r>
              <a:rPr lang="el-GR" sz="3600" b="1" dirty="0" smtClean="0">
                <a:solidFill>
                  <a:srgbClr val="820000"/>
                </a:solidFill>
              </a:rPr>
              <a:t>ΕΝΥ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Φυσιολογικά στο ΕΝΥ η γλυκόζη είναι </a:t>
            </a:r>
            <a:r>
              <a:rPr lang="el-GR" sz="2400" b="1" dirty="0">
                <a:solidFill>
                  <a:srgbClr val="820000"/>
                </a:solidFill>
              </a:rPr>
              <a:t>το 60% του πλάσματος</a:t>
            </a:r>
            <a:r>
              <a:rPr lang="el-GR" sz="2400" dirty="0">
                <a:solidFill>
                  <a:prstClr val="black"/>
                </a:solidFill>
              </a:rPr>
              <a:t>. Αυξάνει στις μηνιγγίτιδες και γι’αυτό προσδιορίζεται όταν υπάρχουν σχετικά συμπτώματα και διενεργείται </a:t>
            </a:r>
            <a:r>
              <a:rPr lang="el-GR" sz="2400" b="1" dirty="0">
                <a:solidFill>
                  <a:srgbClr val="820000"/>
                </a:solidFill>
              </a:rPr>
              <a:t>οσφυοπαρακέντηση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Η </a:t>
            </a:r>
            <a:r>
              <a:rPr lang="el-GR" sz="2400" dirty="0">
                <a:solidFill>
                  <a:prstClr val="black"/>
                </a:solidFill>
              </a:rPr>
              <a:t>τιμή της γλυκόζης στο ΕΝΥ αξιολογείται σε σχέση με τη τιμή της στο αίμα και για αυτό τα δύο δείγματα λαμβάνονται μαζί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820000"/>
                </a:solidFill>
              </a:rPr>
              <a:t>H </a:t>
            </a:r>
            <a:r>
              <a:rPr lang="el-GR" sz="4000" b="1" dirty="0" smtClean="0">
                <a:solidFill>
                  <a:srgbClr val="820000"/>
                </a:solidFill>
              </a:rPr>
              <a:t>υπογλυκαιμία</a:t>
            </a:r>
            <a:endParaRPr lang="el-GR" sz="4000" b="1" dirty="0">
              <a:solidFill>
                <a:srgbClr val="82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Ορισμός </a:t>
            </a:r>
            <a:r>
              <a:rPr lang="el-GR" sz="3600" b="1" dirty="0" smtClean="0">
                <a:solidFill>
                  <a:srgbClr val="820000"/>
                </a:solidFill>
              </a:rPr>
              <a:t>υπογλυκαιμίας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Τιμή γλυκόζης νηστείας &lt; 50 </a:t>
            </a:r>
            <a:r>
              <a:rPr lang="en-US" sz="2400" dirty="0">
                <a:solidFill>
                  <a:prstClr val="black"/>
                </a:solidFill>
              </a:rPr>
              <a:t>mg/dl </a:t>
            </a:r>
            <a:r>
              <a:rPr lang="el-GR" sz="2400" dirty="0">
                <a:solidFill>
                  <a:prstClr val="black"/>
                </a:solidFill>
              </a:rPr>
              <a:t>τα συμπτώματα όμως εμφανίζονται σε τιμές &lt; 55 </a:t>
            </a:r>
            <a:r>
              <a:rPr lang="en-US" sz="2400" dirty="0">
                <a:solidFill>
                  <a:prstClr val="black"/>
                </a:solidFill>
              </a:rPr>
              <a:t>mg/dL.</a:t>
            </a:r>
          </a:p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Οφείλεται είτε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endParaRPr lang="el-GR" sz="2400" dirty="0">
              <a:solidFill>
                <a:prstClr val="black"/>
              </a:solidFill>
            </a:endParaRPr>
          </a:p>
          <a:p>
            <a:pPr marL="36195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prstClr val="black"/>
                </a:solidFill>
              </a:rPr>
              <a:t>Α. Χαμηλή συγκέντρωση γλυκόζης κατά τη διάρκεια νηστείας.</a:t>
            </a:r>
          </a:p>
          <a:p>
            <a:pPr marL="36195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prstClr val="black"/>
                </a:solidFill>
              </a:rPr>
              <a:t>Β. Ερέθισμα αντιδραστικής υπογλυκαιμίας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Επιπτώσεις </a:t>
            </a:r>
            <a:r>
              <a:rPr lang="el-GR" sz="3600" b="1" dirty="0" smtClean="0">
                <a:solidFill>
                  <a:srgbClr val="820000"/>
                </a:solidFill>
              </a:rPr>
              <a:t>υπογλυκαιμίας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prstClr val="black"/>
                </a:solidFill>
              </a:rPr>
              <a:t>Η γλυκόζη είναι το απαραίτητο </a:t>
            </a:r>
            <a:r>
              <a:rPr lang="el-GR" sz="2200" b="1" dirty="0">
                <a:solidFill>
                  <a:srgbClr val="820000"/>
                </a:solidFill>
              </a:rPr>
              <a:t>ενεργειακό υπόστρωμα για το νευρικό σύστημα</a:t>
            </a:r>
            <a:r>
              <a:rPr lang="el-GR" sz="2200" dirty="0">
                <a:solidFill>
                  <a:prstClr val="black"/>
                </a:solidFill>
              </a:rPr>
              <a:t>. </a:t>
            </a:r>
            <a:endParaRPr lang="el-GR" sz="2200" dirty="0" smtClean="0">
              <a:solidFill>
                <a:prstClr val="black"/>
              </a:solidFill>
            </a:endParaRPr>
          </a:p>
          <a:p>
            <a:r>
              <a:rPr lang="el-GR" sz="2200" dirty="0" smtClean="0">
                <a:solidFill>
                  <a:prstClr val="black"/>
                </a:solidFill>
              </a:rPr>
              <a:t>Η </a:t>
            </a:r>
            <a:r>
              <a:rPr lang="el-GR" sz="2200" dirty="0">
                <a:solidFill>
                  <a:prstClr val="black"/>
                </a:solidFill>
              </a:rPr>
              <a:t>έλλειψη της προκαλεί συμπτώματα στο νευρικό σύστημα</a:t>
            </a:r>
            <a:r>
              <a:rPr lang="en-US" sz="2200" dirty="0">
                <a:solidFill>
                  <a:prstClr val="black"/>
                </a:solidFill>
              </a:rPr>
              <a:t>: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Δεξιό άγκιστρο"/>
          <p:cNvSpPr/>
          <p:nvPr/>
        </p:nvSpPr>
        <p:spPr>
          <a:xfrm>
            <a:off x="4611308" y="3191173"/>
            <a:ext cx="576064" cy="1512168"/>
          </a:xfrm>
          <a:prstGeom prst="rightBrace">
            <a:avLst>
              <a:gd name="adj1" fmla="val 41071"/>
              <a:gd name="adj2" fmla="val 50000"/>
            </a:avLst>
          </a:prstGeom>
          <a:ln w="190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255568" y="374720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Λόγω νεογλυκοπενίας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6 - Δεξιό άγκιστρο"/>
          <p:cNvSpPr/>
          <p:nvPr/>
        </p:nvSpPr>
        <p:spPr>
          <a:xfrm>
            <a:off x="4611308" y="4939983"/>
            <a:ext cx="576064" cy="1656184"/>
          </a:xfrm>
          <a:prstGeom prst="rightBrace">
            <a:avLst>
              <a:gd name="adj1" fmla="val 41071"/>
              <a:gd name="adj2" fmla="val 50000"/>
            </a:avLst>
          </a:prstGeom>
          <a:ln w="190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255568" y="556802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Λόγω διέγερσης συμπαθητικού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81051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Κόπωση, σύγχυση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Παραισθήσεις, σπασμοί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Σπασμοί, κώμα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Αδιαφορία, έλλειψη συγκέντρωσης</a:t>
            </a:r>
            <a:endParaRPr lang="en-US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Παλμοί και ταχυκαρδία</a:t>
            </a:r>
            <a:endParaRPr lang="en-US" sz="20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</a:t>
            </a:r>
            <a:r>
              <a:rPr lang="el-GR" sz="2000" dirty="0">
                <a:latin typeface="+mn-lt"/>
              </a:rPr>
              <a:t>ρόμος, ανησυχία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Έντονη εφίδρωση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Πείνα, αδυναμία, θολή όραση</a:t>
            </a:r>
          </a:p>
        </p:txBody>
      </p:sp>
    </p:spTree>
    <p:extLst>
      <p:ext uri="{BB962C8B-B14F-4D97-AF65-F5344CB8AC3E}">
        <p14:creationId xmlns:p14="http://schemas.microsoft.com/office/powerpoint/2010/main" val="41670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3026182"/>
            <a:ext cx="512291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Φάρμακα (π.χ. ινσουλίνη, αλκοόλ)</a:t>
            </a:r>
            <a:endParaRPr lang="el-GR" sz="2000" b="1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Γαλακτοζαιμία, έλλειψη ανοχής στη φρουκτόζη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Μεταγευματική εγχείριση στομάχου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Ενδοκρινικές ασθένειες</a:t>
            </a:r>
            <a:endParaRPr lang="en-US" sz="20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Κληρονομικές μεταβολικές διαταραχές</a:t>
            </a:r>
            <a:endParaRPr lang="en-US" sz="20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Υπερινσουλινισμός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Διάφορες μορφές υπογλυκαιμίας νεογνών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+mn-lt"/>
              </a:rPr>
              <a:t>Υπογλυκαιμία από αλκοόλ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Αίτια </a:t>
            </a:r>
            <a:r>
              <a:rPr lang="el-GR" sz="3600" b="1" dirty="0" smtClean="0">
                <a:solidFill>
                  <a:srgbClr val="820000"/>
                </a:solidFill>
              </a:rPr>
              <a:t>υπογλυκαιμίας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prstClr val="black"/>
                </a:solidFill>
              </a:rPr>
              <a:t>Η υπογλυκαιμία προκαλεί εντονότερα συμπτώματα στα ηλικιωμένα άτομα παρά σε παιδιά. Το αίμα για την εξέταση θα πρέπει να συλλέγεται σε αίμα με αντιπηκτικό φθοριούχο νάτριο για να αποφεύγεται η γλυκόλυση. </a:t>
            </a:r>
          </a:p>
          <a:p>
            <a:endParaRPr lang="el-GR" sz="22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Δεξιό άγκιστρο"/>
          <p:cNvSpPr/>
          <p:nvPr/>
        </p:nvSpPr>
        <p:spPr>
          <a:xfrm>
            <a:off x="5048337" y="3176751"/>
            <a:ext cx="720080" cy="1584176"/>
          </a:xfrm>
          <a:prstGeom prst="rightBrace">
            <a:avLst>
              <a:gd name="adj1" fmla="val 41071"/>
              <a:gd name="adj2" fmla="val 50000"/>
            </a:avLst>
          </a:prstGeom>
          <a:ln w="190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940152" y="361489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Αντιδραστική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υπογλυκαιμία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940152" y="5292589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Υπογλυκαιμία κατά τη νηστεία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4 - Δεξιό άγκιστρο"/>
          <p:cNvSpPr/>
          <p:nvPr/>
        </p:nvSpPr>
        <p:spPr>
          <a:xfrm>
            <a:off x="5076056" y="4854444"/>
            <a:ext cx="720080" cy="1584176"/>
          </a:xfrm>
          <a:prstGeom prst="rightBrace">
            <a:avLst>
              <a:gd name="adj1" fmla="val 41071"/>
              <a:gd name="adj2" fmla="val 50000"/>
            </a:avLst>
          </a:prstGeom>
          <a:ln w="190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Τα βασικά όργανα που επηρεάζουν τα επίπεδα της γλυκόζης </a:t>
            </a:r>
            <a:r>
              <a:rPr lang="el-GR" sz="2800" dirty="0">
                <a:solidFill>
                  <a:srgbClr val="820000"/>
                </a:solidFill>
              </a:rPr>
              <a:t>(1 από 2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b="1" dirty="0">
                <a:solidFill>
                  <a:srgbClr val="820000"/>
                </a:solidFill>
              </a:rPr>
              <a:t>Το ήπαρ</a:t>
            </a:r>
            <a:r>
              <a:rPr lang="el-GR" sz="2400" dirty="0">
                <a:solidFill>
                  <a:prstClr val="black"/>
                </a:solidFill>
              </a:rPr>
              <a:t>. Εκεί αποθηκεύεται η γλυκόζη με τη μορφή του γλυκογόνου και απελευθερώνεται όταν υπάρχει έλλειψη με τη δράση της γλυκαγόνης. Η γλυκαγόνη αυξάνει τη γλυκόζη του αίματος.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b="1" dirty="0">
                <a:solidFill>
                  <a:srgbClr val="820000"/>
                </a:solidFill>
              </a:rPr>
              <a:t>Το πάγκρεας</a:t>
            </a:r>
            <a:r>
              <a:rPr lang="el-GR" sz="2400" dirty="0">
                <a:solidFill>
                  <a:prstClr val="black"/>
                </a:solidFill>
              </a:rPr>
              <a:t>. Εκεί παράγεται η ινσουλίνη που μεταφέρει τη γλυκόζη από τη κυκλοφορία του αίματος μέσα στα κύτταρα. Η ινσουλίνη μειώνει τη γλυκόζη του αίματος.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Αντιδραστική υπογλυκαιμία από </a:t>
            </a:r>
            <a:r>
              <a:rPr lang="el-GR" sz="3600" b="1" dirty="0" smtClean="0">
                <a:solidFill>
                  <a:srgbClr val="820000"/>
                </a:solidFill>
              </a:rPr>
              <a:t>φάρμακα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Μπορεί να προκληθεί από κοινά φάρμακα όπως τα σαλυκυλικά και η παρακεταμόνη.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Συχνότερα οφείλεται σε κακή ρύθμιση της λήψης ινσουλίνης από διαβητικά άτομα όπως υπερβολική λήψη ινσουλίνης ή υπερβολικές καύσεις π.χ. λόγω άσκησης σε άτομα που λαμβάνουν ινσουλίνη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>
                <a:solidFill>
                  <a:prstClr val="black"/>
                </a:solidFill>
              </a:rPr>
              <a:t>Τα διαβητικά άτομα πρέπει να έχουν μαζί τους ζάχαρη ή κάποιο γλυκό  για να αντιμετωπίσουν τέτοιες καταστάσεις. 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Υπογλυκαιμία από </a:t>
            </a:r>
            <a:r>
              <a:rPr lang="el-GR" sz="3600" b="1" dirty="0" smtClean="0">
                <a:solidFill>
                  <a:srgbClr val="820000"/>
                </a:solidFill>
              </a:rPr>
              <a:t>αλκοόλ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343025" algn="l"/>
              </a:tabLst>
            </a:pPr>
            <a:r>
              <a:rPr lang="el-GR" sz="2400" dirty="0">
                <a:solidFill>
                  <a:prstClr val="black"/>
                </a:solidFill>
              </a:rPr>
              <a:t>Η αντιδραστική υπογλυκαιμία που προκαλείται από ινσουλίνη και φάρμακα ενισχύεται από αλκοόλ. </a:t>
            </a:r>
            <a:r>
              <a:rPr lang="el-GR" sz="2400" b="1" dirty="0">
                <a:solidFill>
                  <a:srgbClr val="820000"/>
                </a:solidFill>
              </a:rPr>
              <a:t>Η αιθανόλη εμποδίζει τη γλυκονεογένεση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Το </a:t>
            </a:r>
            <a:r>
              <a:rPr lang="el-GR" sz="2400" dirty="0">
                <a:solidFill>
                  <a:prstClr val="black"/>
                </a:solidFill>
              </a:rPr>
              <a:t>αλκοόλ αυξάνει την απελευθέρωση ινσουλίνης όταν χορηγηθεί γλυκόζη από το στόμα. Συνήθως προκαλείται σε διαβητικούς που υποσιτίζονται και έχουν χαμηλή συγκέντρωση γλυκογόνου στο ήπαρ.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Υπογλυκαιμία από </a:t>
            </a:r>
            <a:r>
              <a:rPr lang="el-GR" sz="3600" b="1" dirty="0" smtClean="0">
                <a:solidFill>
                  <a:srgbClr val="820000"/>
                </a:solidFill>
              </a:rPr>
              <a:t>ινσουλίνωμα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Τα ινσουλινώματα είναι </a:t>
            </a:r>
            <a:r>
              <a:rPr lang="el-GR" sz="2400" b="1" dirty="0">
                <a:solidFill>
                  <a:srgbClr val="820000"/>
                </a:solidFill>
              </a:rPr>
              <a:t>όγκοι των β-κυττάρων του παγκρέατος</a:t>
            </a:r>
            <a:r>
              <a:rPr lang="el-GR" sz="2400" dirty="0">
                <a:solidFill>
                  <a:prstClr val="black"/>
                </a:solidFill>
              </a:rPr>
              <a:t> που παράγουν την ινσουλίνη. Εκτός από τα κλασικά συμπτώματα της υπογλυκαιμίας οι ασθενείς αυτοί έχουν διαταραγμένη συμπεριφορά. 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Ανευρίσκεται από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pPr marL="803275" indent="-441325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Y</a:t>
            </a:r>
            <a:r>
              <a:rPr lang="el-GR" sz="2400" dirty="0">
                <a:solidFill>
                  <a:prstClr val="black"/>
                </a:solidFill>
              </a:rPr>
              <a:t>ψηλή τιμή ινσουλίνης</a:t>
            </a:r>
          </a:p>
          <a:p>
            <a:pPr marL="803275" indent="-441325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Υψηλή τιμή </a:t>
            </a:r>
            <a:r>
              <a:rPr lang="en-US" sz="2400" dirty="0">
                <a:solidFill>
                  <a:prstClr val="black"/>
                </a:solidFill>
              </a:rPr>
              <a:t>C-</a:t>
            </a:r>
            <a:r>
              <a:rPr lang="el-GR" sz="2400" dirty="0">
                <a:solidFill>
                  <a:prstClr val="black"/>
                </a:solidFill>
              </a:rPr>
              <a:t>πεπτιδίου</a:t>
            </a:r>
          </a:p>
          <a:p>
            <a:pPr marL="803275" indent="-441325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Χαμηλή τιμή γλυκόζης</a:t>
            </a:r>
          </a:p>
          <a:p>
            <a:pPr marL="803275" indent="-441325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Υψηλή τιμή κετονών στο αίμα και στα ούρα. </a:t>
            </a: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Υπογλυκαιμία από μη παγκρεατικά </a:t>
            </a:r>
            <a:r>
              <a:rPr lang="el-GR" sz="3600" b="1" dirty="0" smtClean="0">
                <a:solidFill>
                  <a:srgbClr val="820000"/>
                </a:solidFill>
              </a:rPr>
              <a:t>νεοπλάσματα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Τέτοια είναι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l-GR" sz="2400" dirty="0">
                <a:solidFill>
                  <a:prstClr val="black"/>
                </a:solidFill>
              </a:rPr>
              <a:t>ηπατοκυτταρικός καρκίνος, επινεφριδιακό καρκίνωμα, καρκινοειδής όγκος και εκτεταμένοι μεσεγχυματικοί όγκοι.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Χαρακτηριστικό</a:t>
            </a:r>
            <a:r>
              <a:rPr lang="en-US" sz="2400" dirty="0">
                <a:solidFill>
                  <a:prstClr val="black"/>
                </a:solidFill>
              </a:rPr>
              <a:t>: Y</a:t>
            </a:r>
            <a:r>
              <a:rPr lang="el-GR" sz="2400" dirty="0">
                <a:solidFill>
                  <a:prstClr val="black"/>
                </a:solidFill>
              </a:rPr>
              <a:t>πογλυκαιμία χωρίς αύξηση ινσουλίνης.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Υπογλυκαιμία </a:t>
            </a:r>
            <a:r>
              <a:rPr lang="el-GR" sz="2400" dirty="0">
                <a:solidFill>
                  <a:prstClr val="black"/>
                </a:solidFill>
              </a:rPr>
              <a:t>υπάρχει όταν προκαλείται αύξηση των ινσουλινόμορφων αυξητικών παραγόντων (</a:t>
            </a:r>
            <a:r>
              <a:rPr lang="en-US" sz="2400" dirty="0">
                <a:solidFill>
                  <a:prstClr val="black"/>
                </a:solidFill>
              </a:rPr>
              <a:t>IGF-2</a:t>
            </a:r>
            <a:r>
              <a:rPr lang="en-US" sz="2400" dirty="0" smtClean="0">
                <a:solidFill>
                  <a:prstClr val="black"/>
                </a:solidFill>
              </a:rPr>
              <a:t>).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Υπογλυκαιμία και νεφρική και ηπατική </a:t>
            </a:r>
            <a:r>
              <a:rPr lang="el-GR" sz="3600" b="1" dirty="0" smtClean="0">
                <a:solidFill>
                  <a:srgbClr val="820000"/>
                </a:solidFill>
              </a:rPr>
              <a:t>νόσος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Το ήπαρ διαθέτει τόσο μεγάλη αποθήκη γλυκογόνου όπου ακόμα και σε περίπτωση ηπατικής νόσου τα </a:t>
            </a:r>
            <a:r>
              <a:rPr lang="el-GR" sz="2400" b="1" dirty="0">
                <a:solidFill>
                  <a:srgbClr val="820000"/>
                </a:solidFill>
              </a:rPr>
              <a:t>επίπεδα γλυκόζης παραμένουν σταθερά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Τα </a:t>
            </a:r>
            <a:r>
              <a:rPr lang="el-GR" sz="2400" dirty="0">
                <a:solidFill>
                  <a:prstClr val="black"/>
                </a:solidFill>
              </a:rPr>
              <a:t>νεφρά είναι τα δεύτερα όργανα μετά το ήπαρ όπου γίνεται νεογλυκογένεση. Είναι επίσης υπεύθυνα για την αποικοδόμηση της ινσουλίνης. Για αυτό στο </a:t>
            </a:r>
            <a:r>
              <a:rPr lang="el-GR" sz="2400" b="1" dirty="0">
                <a:solidFill>
                  <a:srgbClr val="820000"/>
                </a:solidFill>
              </a:rPr>
              <a:t>τελικό στάδιο της νεφρικής νόσου παρατηρείται υπογλυκαιμία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Υπογλυκαιμία και </a:t>
            </a:r>
            <a:r>
              <a:rPr lang="el-GR" sz="3600" b="1" dirty="0" smtClean="0">
                <a:solidFill>
                  <a:srgbClr val="820000"/>
                </a:solidFill>
              </a:rPr>
              <a:t>ενδοκρινοπάθειες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Η έλλειψη ορμονών που είναι ανταγωνιστικές της ινσουλίνης προκαλούν υπογλυκαιμία.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Τέτοιες </a:t>
            </a:r>
            <a:r>
              <a:rPr lang="el-GR" sz="2400" dirty="0">
                <a:solidFill>
                  <a:prstClr val="black"/>
                </a:solidFill>
              </a:rPr>
              <a:t>είναι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</a:p>
          <a:p>
            <a:pPr marL="803275" indent="-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Έλλειψη κορτιζόλης</a:t>
            </a:r>
          </a:p>
          <a:p>
            <a:pPr marL="803275" indent="-4413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Έλλειψη </a:t>
            </a:r>
            <a:r>
              <a:rPr lang="en-US" sz="2400" dirty="0">
                <a:solidFill>
                  <a:prstClr val="black"/>
                </a:solidFill>
              </a:rPr>
              <a:t>ACTH </a:t>
            </a:r>
            <a:r>
              <a:rPr lang="el-GR" sz="2400" dirty="0">
                <a:solidFill>
                  <a:prstClr val="black"/>
                </a:solidFill>
              </a:rPr>
              <a:t>ή αυξητικής </a:t>
            </a:r>
            <a:r>
              <a:rPr lang="el-GR" sz="2400" dirty="0" smtClean="0">
                <a:solidFill>
                  <a:prstClr val="black"/>
                </a:solidFill>
              </a:rPr>
              <a:t>ορμόνης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Υπογλυκαιμία και </a:t>
            </a:r>
            <a:r>
              <a:rPr lang="el-GR" sz="3600" b="1" dirty="0" smtClean="0">
                <a:solidFill>
                  <a:srgbClr val="820000"/>
                </a:solidFill>
              </a:rPr>
              <a:t>σήψη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Υπογλυκαιμία παρατηρείται σε ασθενείς με σήψη.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Οφείλεται στην έκκριση κυτταροκινών που διεγείρουν την έκκριση ινσουλίνης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Υπογλυκαιμία και νεογνική </a:t>
            </a:r>
            <a:r>
              <a:rPr lang="el-GR" sz="3600" b="1" dirty="0" smtClean="0">
                <a:solidFill>
                  <a:srgbClr val="820000"/>
                </a:solidFill>
              </a:rPr>
              <a:t>ηλικία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Παρατηρείται συχνά σε εξωτερικά φυσιολογικά μωρά με αναπνευστική δυσχέρεια, βαριά λοίμωξη, εγκεφαλική βλάβη ή έχουν υπολειπόμενη ανάπτυξη. 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Παρατηρείται </a:t>
            </a:r>
            <a:r>
              <a:rPr lang="el-GR" sz="2400" dirty="0">
                <a:solidFill>
                  <a:prstClr val="black"/>
                </a:solidFill>
              </a:rPr>
              <a:t>συχνά σε διαβητικές μητέρες και έχουν κίνδυνο να εμφανίσουν υπερπλασία των νησιδίων του παγκρέατος αν και αυτό διορθώνεται στη συνέχεια. </a:t>
            </a: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Υπογλυκαιμία και νηπιακή </a:t>
            </a:r>
            <a:r>
              <a:rPr lang="el-GR" sz="3600" b="1" dirty="0" smtClean="0">
                <a:solidFill>
                  <a:srgbClr val="820000"/>
                </a:solidFill>
              </a:rPr>
              <a:t>ηλικία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Στα παιδιά μπορεί να εμφανιστεί </a:t>
            </a:r>
            <a:r>
              <a:rPr lang="el-GR" sz="2400" b="1" dirty="0">
                <a:solidFill>
                  <a:srgbClr val="820000"/>
                </a:solidFill>
              </a:rPr>
              <a:t>υπερινσουλιναιμική υπεργλυκαιμία τ</a:t>
            </a:r>
            <a:r>
              <a:rPr lang="el-GR" sz="2400" dirty="0">
                <a:solidFill>
                  <a:prstClr val="black"/>
                </a:solidFill>
              </a:rPr>
              <a:t>ης παιδικής ηλικίας, πιθανόν ως αποτέλεσμα γενετικών μεταλλάξεων. 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Οι </a:t>
            </a:r>
            <a:r>
              <a:rPr lang="el-GR" sz="2400" dirty="0">
                <a:solidFill>
                  <a:prstClr val="black"/>
                </a:solidFill>
              </a:rPr>
              <a:t>μεταλλάξεις αυτές μπορεί να προκαλέσουν γαλακτοζαιμία, νόσους αποθήκευσης γλυκογόνου, βλάβες στη β-οξείδωση των λιπαρών οξέων, δυσανεξία φρουκτόζης κ.α.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820000"/>
                </a:solidFill>
              </a:rPr>
              <a:t>Μελέτες Περιπτώσεων</a:t>
            </a:r>
            <a:endParaRPr lang="el-GR" sz="4000" b="1" dirty="0">
              <a:solidFill>
                <a:srgbClr val="82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Case </a:t>
            </a:r>
            <a:r>
              <a:rPr lang="en-US" sz="3600" dirty="0" smtClean="0">
                <a:solidFill>
                  <a:schemeClr val="tx1"/>
                </a:solidFill>
              </a:rPr>
              <a:t>studies</a:t>
            </a:r>
          </a:p>
          <a:p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Τα βασικά όργανα που επηρεάζουν τα επίπεδα της γλυκόζης </a:t>
            </a:r>
            <a:r>
              <a:rPr lang="el-GR" sz="2800" dirty="0" smtClean="0">
                <a:solidFill>
                  <a:srgbClr val="820000"/>
                </a:solidFill>
              </a:rPr>
              <a:t>(</a:t>
            </a:r>
            <a:r>
              <a:rPr lang="en-US" sz="2800" dirty="0" smtClean="0">
                <a:solidFill>
                  <a:srgbClr val="820000"/>
                </a:solidFill>
              </a:rPr>
              <a:t>2</a:t>
            </a:r>
            <a:r>
              <a:rPr lang="el-GR" sz="2800" dirty="0" smtClean="0">
                <a:solidFill>
                  <a:srgbClr val="820000"/>
                </a:solidFill>
              </a:rPr>
              <a:t> </a:t>
            </a:r>
            <a:r>
              <a:rPr lang="el-GR" sz="2800" dirty="0">
                <a:solidFill>
                  <a:srgbClr val="820000"/>
                </a:solidFill>
              </a:rPr>
              <a:t>από 2)</a:t>
            </a:r>
            <a:endParaRPr lang="el-G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</a:rPr>
              <a:t>Λιπώδης ιστός</a:t>
            </a:r>
            <a:r>
              <a:rPr lang="el-GR" sz="2400" dirty="0">
                <a:solidFill>
                  <a:prstClr val="black"/>
                </a:solidFill>
              </a:rPr>
              <a:t>. Αποθήκευση λιπαρών οξέων και καύση τους όταν υπάρχει έλλειψη γλυκόζης και ανάγκη ενέργειας (παραγωγή κετονών).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</a:rPr>
              <a:t>Σκελετικοί μύες</a:t>
            </a:r>
            <a:r>
              <a:rPr lang="el-GR" sz="2400" dirty="0">
                <a:solidFill>
                  <a:prstClr val="black"/>
                </a:solidFill>
              </a:rPr>
              <a:t>. Αποθηκεύει και χρησιμοποιεί τη γλυκόζη αλλά και αμινοξέα για νεογλυκονεογένεση.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Φυσιολογικές τιμές βιοχημικών εξετάσεων παγκρεατικής </a:t>
            </a:r>
            <a:r>
              <a:rPr lang="el-GR" sz="3600" b="1" dirty="0" smtClean="0">
                <a:solidFill>
                  <a:srgbClr val="820000"/>
                </a:solidFill>
              </a:rPr>
              <a:t>βλάβης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>
                <a:solidFill>
                  <a:srgbClr val="820000"/>
                </a:solidFill>
              </a:rPr>
              <a:t>Γλυκόζη</a:t>
            </a:r>
            <a:r>
              <a:rPr lang="en-US" b="1" dirty="0">
                <a:solidFill>
                  <a:srgbClr val="820000"/>
                </a:solidFill>
              </a:rPr>
              <a:t>  (S.I. Conversion 0,0555)</a:t>
            </a:r>
            <a:endParaRPr lang="el-GR" b="1" dirty="0">
              <a:solidFill>
                <a:srgbClr val="820000"/>
              </a:solidFill>
            </a:endParaRPr>
          </a:p>
          <a:p>
            <a:pPr marL="630238" indent="-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en-US" dirty="0">
                <a:solidFill>
                  <a:prstClr val="black"/>
                </a:solidFill>
              </a:rPr>
              <a:t>Gluc: 70 – 110 mg/dL  </a:t>
            </a:r>
            <a:r>
              <a:rPr lang="el-GR" dirty="0">
                <a:solidFill>
                  <a:prstClr val="black"/>
                </a:solidFill>
              </a:rPr>
              <a:t>ή </a:t>
            </a:r>
            <a:r>
              <a:rPr lang="en-US" dirty="0">
                <a:solidFill>
                  <a:prstClr val="black"/>
                </a:solidFill>
              </a:rPr>
              <a:t>3,8 – 6,1 mmol/L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>
                <a:solidFill>
                  <a:srgbClr val="820000"/>
                </a:solidFill>
              </a:rPr>
              <a:t>Γλυκοζυλιωμένη αιμοσφαιρίνη</a:t>
            </a:r>
          </a:p>
          <a:p>
            <a:pPr marL="630238" indent="-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en-US" dirty="0">
                <a:solidFill>
                  <a:prstClr val="black"/>
                </a:solidFill>
              </a:rPr>
              <a:t>HbA1c: 4,5 – 5,9 %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>
                <a:solidFill>
                  <a:srgbClr val="820000"/>
                </a:solidFill>
              </a:rPr>
              <a:t>Φρουκτοζαμίνη</a:t>
            </a:r>
          </a:p>
          <a:p>
            <a:pPr marL="630238" indent="-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en-US" dirty="0">
                <a:solidFill>
                  <a:prstClr val="black"/>
                </a:solidFill>
              </a:rPr>
              <a:t>Fructozamine: 1,5 – 2,7 mmol/L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>
                <a:solidFill>
                  <a:srgbClr val="820000"/>
                </a:solidFill>
              </a:rPr>
              <a:t>Ινσουλίνη</a:t>
            </a:r>
            <a:r>
              <a:rPr lang="en-US" b="1" dirty="0">
                <a:solidFill>
                  <a:srgbClr val="820000"/>
                </a:solidFill>
              </a:rPr>
              <a:t> (S.I. Conversion 6,945)</a:t>
            </a:r>
            <a:endParaRPr lang="el-GR" b="1" dirty="0">
              <a:solidFill>
                <a:srgbClr val="820000"/>
              </a:solidFill>
            </a:endParaRPr>
          </a:p>
          <a:p>
            <a:pPr marL="630238" indent="-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en-US" dirty="0">
                <a:solidFill>
                  <a:prstClr val="black"/>
                </a:solidFill>
              </a:rPr>
              <a:t>Ins: 5 – 25 </a:t>
            </a:r>
            <a:r>
              <a:rPr lang="el-GR" dirty="0">
                <a:solidFill>
                  <a:prstClr val="black"/>
                </a:solidFill>
              </a:rPr>
              <a:t>μΙ</a:t>
            </a:r>
            <a:r>
              <a:rPr lang="en-US" dirty="0">
                <a:solidFill>
                  <a:prstClr val="black"/>
                </a:solidFill>
              </a:rPr>
              <a:t>U</a:t>
            </a:r>
            <a:r>
              <a:rPr lang="el-GR" dirty="0">
                <a:solidFill>
                  <a:prstClr val="black"/>
                </a:solidFill>
              </a:rPr>
              <a:t>/</a:t>
            </a:r>
            <a:r>
              <a:rPr lang="en-US" dirty="0">
                <a:solidFill>
                  <a:prstClr val="black"/>
                </a:solidFill>
              </a:rPr>
              <a:t>mL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820000"/>
                </a:solidFill>
              </a:rPr>
              <a:t>C </a:t>
            </a:r>
            <a:r>
              <a:rPr lang="el-GR" b="1" dirty="0">
                <a:solidFill>
                  <a:srgbClr val="820000"/>
                </a:solidFill>
              </a:rPr>
              <a:t>πεπτίδιο</a:t>
            </a:r>
            <a:r>
              <a:rPr lang="en-US" b="1" dirty="0">
                <a:solidFill>
                  <a:srgbClr val="820000"/>
                </a:solidFill>
              </a:rPr>
              <a:t> (S.I. Conversion 1) </a:t>
            </a:r>
          </a:p>
          <a:p>
            <a:pPr marL="630238" indent="-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en-US" dirty="0">
                <a:solidFill>
                  <a:prstClr val="black"/>
                </a:solidFill>
              </a:rPr>
              <a:t>C-pep: 10 – 55 </a:t>
            </a:r>
            <a:r>
              <a:rPr lang="en-US" dirty="0" smtClean="0">
                <a:solidFill>
                  <a:prstClr val="black"/>
                </a:solidFill>
              </a:rPr>
              <a:t>pg/mL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88926"/>
              </p:ext>
            </p:extLst>
          </p:nvPr>
        </p:nvGraphicFramePr>
        <p:xfrm>
          <a:off x="251520" y="1556792"/>
          <a:ext cx="8424936" cy="28041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84099"/>
                <a:gridCol w="3034602"/>
                <a:gridCol w="210623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Εξέταση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</a:t>
                      </a:r>
                      <a:r>
                        <a:rPr lang="el-GR" sz="2000" dirty="0" smtClean="0"/>
                        <a:t>εαρός</a:t>
                      </a:r>
                      <a:r>
                        <a:rPr lang="el-GR" sz="2000" baseline="0" dirty="0" smtClean="0"/>
                        <a:t> με διαγνωσμένο διαβήτη πήγε σε τακτικό ραντεβού και μετρήθηκαν τα εξής</a:t>
                      </a:r>
                      <a:r>
                        <a:rPr lang="en-US" sz="2000" baseline="0" dirty="0" smtClean="0"/>
                        <a:t>: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Τιμές αναφοράς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Γλυκόζη</a:t>
                      </a:r>
                      <a:r>
                        <a:rPr lang="el-GR" sz="2000" baseline="0" dirty="0" smtClean="0"/>
                        <a:t> αίματος 2 ώρες μετά το γεύμα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324 mg/dL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120 – 180 </a:t>
                      </a:r>
                      <a:r>
                        <a:rPr lang="en-US" sz="2000" dirty="0" smtClean="0"/>
                        <a:t>mg/dL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Γλυκόζη ούρων νηστείας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2%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0%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HbA1c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6,5%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4,5 – 6,5%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935596" y="4437112"/>
            <a:ext cx="7272808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ασθενής αμέλησε να ακολουθήσει τις οδηγίες του γιατρού του (μετρήθηκε γλυκοζουρία) αλλά η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HbA1c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είναι σε καλά επίπεδα.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820000"/>
                </a:solidFill>
              </a:rPr>
              <a:t>Μελέτη Περίπτωσης 1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820000"/>
                </a:solidFill>
              </a:rPr>
              <a:t>Μελέτη Περίπτωσης 2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32643"/>
              </p:ext>
            </p:extLst>
          </p:nvPr>
        </p:nvGraphicFramePr>
        <p:xfrm>
          <a:off x="647564" y="1412776"/>
          <a:ext cx="7848873" cy="3383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59546"/>
                <a:gridCol w="2513153"/>
                <a:gridCol w="227617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Εξέταση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Γυναίκα με υπόταση,</a:t>
                      </a:r>
                      <a:r>
                        <a:rPr lang="el-GR" sz="2000" baseline="0" dirty="0" smtClean="0"/>
                        <a:t> λίγους σφυγμούς και κρύα άκρα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Τιμές αναφοράς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Νάτριο αίματος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130 mmol/L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136 – 142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mmol/L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Κάλιο αίματος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5,8 mmol/L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3,8 – 5,0 mmol/L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Διττανθρακτικά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 mmol/L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24 – 30 </a:t>
                      </a:r>
                      <a:r>
                        <a:rPr lang="en-US" sz="2000" dirty="0" smtClean="0"/>
                        <a:t>mmol/L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Ουρία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105 mg/dL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– 50 mg/dL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Κρεατινίνη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1,6 mg/dL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0,6 – 1,2 mg/dL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Γλυκόζη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500 mg/dL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 – 110 mg/dL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935596" y="486916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 συμπτώματα, η τιμή της γλυκόζης και η αφυδάτωση (έλλειψη νατρίου) δείχνουν διαβητική κετοοξέωση. Η αυξημένη ουρία και κρεατινίνη δείχνει ότι υπάρχει βλάβη στα νεφρά.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7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820000"/>
                </a:solidFill>
              </a:rPr>
              <a:t>Μελέτη Περίπτωσης 3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8492"/>
              </p:ext>
            </p:extLst>
          </p:nvPr>
        </p:nvGraphicFramePr>
        <p:xfrm>
          <a:off x="647564" y="1340768"/>
          <a:ext cx="7848872" cy="38811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59546"/>
                <a:gridCol w="2513152"/>
                <a:gridCol w="227617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Γυναίκα με υπόταση,</a:t>
                      </a:r>
                      <a:r>
                        <a:rPr lang="el-GR" baseline="0" dirty="0" smtClean="0"/>
                        <a:t> λίγους σφυγμούς και κρύα άκρα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Τιμές αναφοράς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Νάτριο αίματος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149</a:t>
                      </a:r>
                      <a:r>
                        <a:rPr lang="en-US" dirty="0" smtClean="0"/>
                        <a:t> mmol/L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136 – 142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mmol/L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Κάλιο αίματος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4,7</a:t>
                      </a:r>
                      <a:r>
                        <a:rPr lang="en-US" dirty="0" smtClean="0"/>
                        <a:t> mmol/L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 – 5,0 mmol/L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Διττανθρακτικά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18</a:t>
                      </a:r>
                      <a:r>
                        <a:rPr lang="en-US" dirty="0" smtClean="0"/>
                        <a:t> mmol/L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24 – 30 </a:t>
                      </a:r>
                      <a:r>
                        <a:rPr lang="en-US" dirty="0" smtClean="0"/>
                        <a:t>mmol/L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Ουρία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205</a:t>
                      </a:r>
                      <a:r>
                        <a:rPr lang="en-US" dirty="0" smtClean="0"/>
                        <a:t> mg/dL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– 50 mg/dL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Κρεατινίνη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2,1</a:t>
                      </a:r>
                      <a:r>
                        <a:rPr lang="en-US" dirty="0" smtClean="0"/>
                        <a:t> mg/dL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0,6 – 1,2 mg/dL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Γλυκόζη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r>
                        <a:rPr lang="en-US" dirty="0" smtClean="0"/>
                        <a:t>00 mg/dL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 – 110 mg/dL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Ολική πρωτεΐνη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</a:t>
                      </a:r>
                      <a:r>
                        <a:rPr lang="en-US" dirty="0" smtClean="0"/>
                        <a:t>,</a:t>
                      </a:r>
                      <a:r>
                        <a:rPr lang="el-GR" dirty="0" smtClean="0"/>
                        <a:t>0 </a:t>
                      </a:r>
                      <a:r>
                        <a:rPr lang="en-US" dirty="0" smtClean="0"/>
                        <a:t>g/dL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6,0</a:t>
                      </a:r>
                      <a:r>
                        <a:rPr lang="en-US" baseline="0" dirty="0" smtClean="0"/>
                        <a:t> – 7,8 g/dL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Ωσμωμοριακότητα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370 mOsm/Kg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 – 270 mOsm/Kg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935596" y="5373216"/>
            <a:ext cx="72728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Υπάρχει υπεργλυκαιμία η οποία έχει δημιουργήσει ωσμωτική διούρηση (αυξημένη ωσμωμοριακότητα). Τα χαμηλά διττανθρακικά δείχνουν νεφρική βλάβη γεγονός που φαίνεται και από την υπερκαλιαιμία.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820000"/>
                </a:solidFill>
              </a:rPr>
              <a:t>Μελέτη Περίπτωσης 4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Άνδρας που συνηθίζει να πίνει συχνά μετά από βραδινή μέθη αδυνατεί να ξυπνήσει το πρωί. Μεταφέρθηκε στο νοσοκομείο και συνήλθε μετά από ενδοφλέβια χορήγηση γλυκόζης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</a:p>
          <a:p>
            <a:endParaRPr lang="el-GR" sz="2400" dirty="0" smtClean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</a:rPr>
              <a:t>Η υπογλυκαιμία από αλκοόλ οφείλεται στην ανασταλτική δράση της αλκοόλης στη γλυκονεογένεση. Μπορεί όμως να υπάρχει επίκτητη έλλειψη </a:t>
            </a:r>
            <a:r>
              <a:rPr lang="en-US" sz="2400" dirty="0">
                <a:solidFill>
                  <a:prstClr val="black"/>
                </a:solidFill>
              </a:rPr>
              <a:t>ACTH</a:t>
            </a:r>
            <a:r>
              <a:rPr lang="el-GR" sz="2400" dirty="0">
                <a:solidFill>
                  <a:prstClr val="black"/>
                </a:solidFill>
              </a:rPr>
              <a:t>, η κακή διατροφή που χαρακτηρίζει αυτά τα άτομα και η ηπατική νόσος.</a:t>
            </a:r>
          </a:p>
          <a:p>
            <a:endParaRPr lang="el-GR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Μελέτη Περίπτωσης </a:t>
            </a:r>
            <a:r>
              <a:rPr lang="el-GR" sz="3600" b="1" dirty="0" smtClean="0">
                <a:solidFill>
                  <a:srgbClr val="820000"/>
                </a:solidFill>
              </a:rPr>
              <a:t>5</a:t>
            </a:r>
            <a:endParaRPr lang="el-GR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Άνδρας έτρεχε σε λαϊκό αγώνα δρόμου λιποθύμησε. Διατηρούσε τις αισθήσεις του αλλά η ομιλία του ήταν ασυνάρτητη.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Μεταφέρθηκε </a:t>
            </a:r>
            <a:r>
              <a:rPr lang="el-GR" sz="2400" dirty="0">
                <a:solidFill>
                  <a:prstClr val="black"/>
                </a:solidFill>
              </a:rPr>
              <a:t>στο νοσοκομείο και στο ΤΕΠ μετρήθηκε η γλυκόζη με τρύπημα στο δάκτυλο. Είχε τιμή 30 </a:t>
            </a:r>
            <a:r>
              <a:rPr lang="en-US" sz="2400" dirty="0">
                <a:solidFill>
                  <a:prstClr val="black"/>
                </a:solidFill>
              </a:rPr>
              <a:t>mg/dL. </a:t>
            </a:r>
            <a:endParaRPr lang="el-GR" sz="24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l-GR" sz="2400" dirty="0">
                <a:solidFill>
                  <a:prstClr val="black"/>
                </a:solidFill>
              </a:rPr>
              <a:t>ου χορηγήθηκε ζάχαρη (25 </a:t>
            </a:r>
            <a:r>
              <a:rPr lang="en-US" sz="2400" dirty="0">
                <a:solidFill>
                  <a:prstClr val="black"/>
                </a:solidFill>
              </a:rPr>
              <a:t>g) </a:t>
            </a:r>
            <a:r>
              <a:rPr lang="el-GR" sz="2400" dirty="0">
                <a:solidFill>
                  <a:prstClr val="black"/>
                </a:solidFill>
              </a:rPr>
              <a:t>από το στόμα και συνήλθε γρήγορα. Ο ίδιος είπε αργότερα ότι ήταν διαβητικός και λάμβανε ινσουλίνη αλλά δεν είχε ρυθμίσει κατάλληλα τη δόση το πρωί που πήγε να τρέξει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820000"/>
                </a:solidFill>
              </a:rPr>
              <a:t>Βασικοί προσδιορισμοί για τη διάγνωση διαβήτη και </a:t>
            </a:r>
            <a:r>
              <a:rPr lang="el-GR" b="1" dirty="0" smtClean="0">
                <a:solidFill>
                  <a:srgbClr val="820000"/>
                </a:solidFill>
              </a:rPr>
              <a:t>υπογλυκαιμίας</a:t>
            </a: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820000"/>
                </a:solidFill>
              </a:rPr>
              <a:t>Mathew Dobson </a:t>
            </a:r>
            <a:r>
              <a:rPr lang="el-GR" sz="3600" b="1" dirty="0">
                <a:solidFill>
                  <a:srgbClr val="820000"/>
                </a:solidFill>
              </a:rPr>
              <a:t>(1776) η πρώτη μέθοδος απομόνωσης υπολείμματος ζάχαρης από ούρα </a:t>
            </a:r>
            <a:r>
              <a:rPr lang="el-GR" sz="3600" b="1" dirty="0" smtClean="0">
                <a:solidFill>
                  <a:srgbClr val="820000"/>
                </a:solidFill>
              </a:rPr>
              <a:t>διαβητικών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218" y="2060848"/>
            <a:ext cx="4957564" cy="40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63888" y="608078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  <a:hlinkClick r:id="rId3"/>
              </a:rPr>
              <a:t>books.google.gr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0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 λήψη δείγματος για μέτρηση </a:t>
            </a:r>
            <a:r>
              <a:rPr lang="el-GR" sz="3600" b="1" dirty="0" smtClean="0">
                <a:solidFill>
                  <a:srgbClr val="820000"/>
                </a:solidFill>
              </a:rPr>
              <a:t>γλυκόζης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el-GR" sz="2400" dirty="0">
                <a:solidFill>
                  <a:prstClr val="black"/>
                </a:solidFill>
              </a:rPr>
              <a:t>Τα δείγματα  που μπορούν να χρησιμοποιηθούν για το προσδιορισμό της γλυκόζης είναι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  <a:endParaRPr lang="el-GR" sz="2400" dirty="0">
              <a:solidFill>
                <a:prstClr val="black"/>
              </a:solidFill>
            </a:endParaRPr>
          </a:p>
          <a:p>
            <a:pPr marL="6858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400" dirty="0">
                <a:solidFill>
                  <a:prstClr val="black"/>
                </a:solidFill>
              </a:rPr>
              <a:t>O</a:t>
            </a:r>
            <a:r>
              <a:rPr lang="el-GR" sz="2400" dirty="0">
                <a:solidFill>
                  <a:prstClr val="black"/>
                </a:solidFill>
              </a:rPr>
              <a:t>ρός</a:t>
            </a:r>
            <a:r>
              <a:rPr lang="el-GR" sz="2400" dirty="0">
                <a:solidFill>
                  <a:prstClr val="black"/>
                </a:solidFill>
              </a:rPr>
              <a:t> αίματος</a:t>
            </a:r>
          </a:p>
          <a:p>
            <a:pPr marL="6858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l-GR" sz="2400" dirty="0">
                <a:solidFill>
                  <a:prstClr val="black"/>
                </a:solidFill>
              </a:rPr>
              <a:t>Πλάσμα αίματος</a:t>
            </a:r>
          </a:p>
          <a:p>
            <a:pPr marL="6858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l-GR" sz="2400" dirty="0">
                <a:solidFill>
                  <a:prstClr val="black"/>
                </a:solidFill>
              </a:rPr>
              <a:t>Τριχοειδικό αίμα</a:t>
            </a:r>
          </a:p>
          <a:p>
            <a:pPr marL="6858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l-GR" sz="2400" dirty="0">
                <a:solidFill>
                  <a:prstClr val="black"/>
                </a:solidFill>
              </a:rPr>
              <a:t>Πρωινό δείγμα ούρων</a:t>
            </a:r>
          </a:p>
          <a:p>
            <a:pPr marL="6858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l-GR" sz="2400" dirty="0">
                <a:solidFill>
                  <a:prstClr val="black"/>
                </a:solidFill>
              </a:rPr>
              <a:t>Δείγμα ούρων 24ώρου</a:t>
            </a:r>
          </a:p>
          <a:p>
            <a:pPr marL="6858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l-GR" sz="2400" dirty="0">
                <a:solidFill>
                  <a:prstClr val="black"/>
                </a:solidFill>
              </a:rPr>
              <a:t>ΕΝΥ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el-GR" sz="2400" dirty="0">
                <a:solidFill>
                  <a:prstClr val="black"/>
                </a:solidFill>
              </a:rPr>
              <a:t>Όταν χρησιμοποιείται πλάσμα αίματος θα πρέπει να χρησιμοποιείται ως </a:t>
            </a:r>
            <a:r>
              <a:rPr lang="el-GR" sz="2400" b="1" dirty="0">
                <a:solidFill>
                  <a:srgbClr val="820000"/>
                </a:solidFill>
              </a:rPr>
              <a:t>αντιπηκτικό φθοριούχο νάτριο </a:t>
            </a:r>
            <a:r>
              <a:rPr lang="el-GR" sz="2400" dirty="0">
                <a:solidFill>
                  <a:prstClr val="black"/>
                </a:solidFill>
              </a:rPr>
              <a:t>για να εμποδίζεται η γλυκόλυση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Προσδιορισμός γλυκόζης με τη μέθοδο της οξειδάσης (</a:t>
            </a:r>
            <a:r>
              <a:rPr lang="en-US" sz="3600" b="1" dirty="0" smtClean="0">
                <a:solidFill>
                  <a:srgbClr val="820000"/>
                </a:solidFill>
              </a:rPr>
              <a:t>GOD)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51520" y="1772816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                      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O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ξειδάση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GOD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)</a:t>
            </a:r>
          </a:p>
          <a:p>
            <a:pPr indent="457200" eaLnBrk="0" hangingPunct="0"/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β-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D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-γλυκόζη + Ο</a:t>
            </a:r>
            <a:r>
              <a:rPr lang="el-GR" sz="2400" baseline="-300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+ Η</a:t>
            </a:r>
            <a:r>
              <a:rPr lang="el-GR" sz="2400" baseline="-300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Ο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----------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--------- &gt; γλυκονικό οξύ +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H</a:t>
            </a:r>
            <a:r>
              <a:rPr lang="el-GR" sz="2400" baseline="-300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O</a:t>
            </a:r>
            <a:r>
              <a:rPr lang="el-GR" sz="2400" baseline="-300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endParaRPr lang="el-GR" sz="2400" dirty="0" smtClean="0">
              <a:solidFill>
                <a:prstClr val="black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indent="457200" eaLnBrk="0" hangingPunct="0"/>
            <a:endParaRPr lang="el-GR" sz="2400" dirty="0" smtClean="0">
              <a:solidFill>
                <a:prstClr val="black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indent="457200" eaLnBrk="0" hangingPunct="0"/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                                    Υπεροξειδάση (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POD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)</a:t>
            </a:r>
          </a:p>
          <a:p>
            <a:pPr indent="457200" eaLnBrk="0" hangingPunct="0"/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H</a:t>
            </a:r>
            <a:r>
              <a:rPr lang="el-GR" sz="2400" baseline="-300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O</a:t>
            </a:r>
            <a:r>
              <a:rPr lang="el-GR" sz="2400" baseline="-300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+ φαινόλη + αμινοφαινοζόνη -------------- &gt; κινόνη +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H</a:t>
            </a:r>
            <a:r>
              <a:rPr lang="el-GR" sz="2400" baseline="-300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O</a:t>
            </a:r>
            <a:endParaRPr lang="el-GR" sz="24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267745" y="3861048"/>
            <a:ext cx="4128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2400" dirty="0" smtClean="0">
              <a:solidFill>
                <a:prstClr val="black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Τελικού σημείου. λ =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510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nm</a:t>
            </a:r>
            <a:endParaRPr lang="el-GR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37320" y="472514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μέθοδος δεν θεωρείται ιδιαίτερα καλή γιατί το 34% της γλυκόζης είναι α-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γι’αυτό θα πρέπει να γίνει μετατροπή της α σε β γλυκόζη. Δεν μπορεί να εφαρμοστεί στα ούρα παρά μόνο στο ΕΝΥ.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2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Το </a:t>
            </a:r>
            <a:r>
              <a:rPr lang="el-GR" sz="3600" b="1" dirty="0" smtClean="0">
                <a:solidFill>
                  <a:srgbClr val="820000"/>
                </a:solidFill>
              </a:rPr>
              <a:t>πάγκρεας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upload.wikimedia.org/wikipedia/commons/thumb/7/7e/Blausen_0699_PancreasAnatomy2.png/1024px-Blausen_0699_PancreasAnatom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268760"/>
            <a:ext cx="5688632" cy="454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69822" y="5872799"/>
            <a:ext cx="3204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Blausen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0699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PancreasAnatomy2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CFCF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3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Προσδιορισμός γλυκόζης στα </a:t>
            </a:r>
            <a:r>
              <a:rPr lang="el-GR" sz="3600" b="1" dirty="0" smtClean="0">
                <a:solidFill>
                  <a:srgbClr val="820000"/>
                </a:solidFill>
              </a:rPr>
              <a:t>ούρα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Γίνεται είτε σε ούρα 24ώρου είτε σε πρώτα πρωινά ούρα. Στα πρώτα πρωινά ούρα γίνεται πάντα με τη μέθοδο της </a:t>
            </a:r>
            <a:r>
              <a:rPr lang="el-GR" sz="2400" b="1" dirty="0">
                <a:solidFill>
                  <a:srgbClr val="820000"/>
                </a:solidFill>
              </a:rPr>
              <a:t>οξειδάσης</a:t>
            </a:r>
            <a:r>
              <a:rPr lang="el-GR" sz="2400" dirty="0">
                <a:solidFill>
                  <a:prstClr val="black"/>
                </a:solidFill>
              </a:rPr>
              <a:t> (ταινία ούρων) ή παλαιότερα με τη μέθοδο </a:t>
            </a:r>
            <a:r>
              <a:rPr lang="en-US" sz="2400" b="1" dirty="0">
                <a:solidFill>
                  <a:srgbClr val="820000"/>
                </a:solidFill>
              </a:rPr>
              <a:t>Benedict </a:t>
            </a:r>
            <a:r>
              <a:rPr lang="el-GR" sz="2400" b="1" dirty="0">
                <a:solidFill>
                  <a:srgbClr val="820000"/>
                </a:solidFill>
              </a:rPr>
              <a:t>ή </a:t>
            </a:r>
            <a:r>
              <a:rPr lang="en-US" sz="2400" b="1" dirty="0">
                <a:solidFill>
                  <a:srgbClr val="820000"/>
                </a:solidFill>
              </a:rPr>
              <a:t>clinitest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156" y="3356992"/>
            <a:ext cx="41036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827584" y="486916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προσδιορισμός της γλυκόζης στα ούρα γίνεται μόνο για τη διάγνωση της υπεργλυκαιμίας και όχι της υπογλυκαιμίας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1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Προσδιορισμός γλυκόζης με τη μέθοδο της εξωκινάσης (ΗΚ</a:t>
            </a:r>
            <a:r>
              <a:rPr lang="el-GR" sz="3600" b="1" dirty="0" smtClean="0">
                <a:solidFill>
                  <a:srgbClr val="820000"/>
                </a:solidFill>
              </a:rPr>
              <a:t>)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51520" y="2204864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HK</a:t>
            </a:r>
          </a:p>
          <a:p>
            <a:pPr indent="457200"/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β-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D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-γλυκόζη +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ATP  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--------- &gt; γλυκόζη-6-Ρ +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ADP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                                      </a:t>
            </a:r>
          </a:p>
          <a:p>
            <a:pPr indent="457200" eaLnBrk="0" hangingPunct="0"/>
            <a:endParaRPr lang="el-GR" sz="2400" dirty="0" smtClean="0">
              <a:solidFill>
                <a:prstClr val="black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indent="457200" eaLnBrk="0" hangingPunct="0"/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  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G-6-PD</a:t>
            </a:r>
          </a:p>
          <a:p>
            <a:pPr indent="457200" eaLnBrk="0" hangingPunct="0"/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γλυκόζη-6-Ρ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+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NADP</a:t>
            </a:r>
            <a:r>
              <a:rPr lang="en-US" sz="2400" baseline="300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+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-------------- &gt; γλυκονικό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-6-P</a:t>
            </a:r>
            <a:r>
              <a:rPr lang="el-GR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 + ΝΑ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DPH + H</a:t>
            </a:r>
            <a:r>
              <a:rPr lang="en-US" sz="2400" baseline="300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Arial" pitchFamily="34" charset="0"/>
              </a:rPr>
              <a:t>+</a:t>
            </a:r>
            <a:endParaRPr lang="el-GR" sz="1200" baseline="300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664296" y="4526380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Τελικού σημείου. λ = 340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nm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1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820000"/>
                </a:solidFill>
              </a:rPr>
              <a:t>M</a:t>
            </a:r>
            <a:r>
              <a:rPr lang="el-GR" sz="3600" b="1" dirty="0">
                <a:solidFill>
                  <a:srgbClr val="820000"/>
                </a:solidFill>
              </a:rPr>
              <a:t>έτρηση</a:t>
            </a:r>
            <a:r>
              <a:rPr lang="el-GR" sz="3600" b="1" dirty="0">
                <a:solidFill>
                  <a:srgbClr val="820000"/>
                </a:solidFill>
              </a:rPr>
              <a:t> γλυκόζης στο </a:t>
            </a:r>
            <a:r>
              <a:rPr lang="el-GR" sz="3600" b="1" dirty="0" smtClean="0">
                <a:solidFill>
                  <a:srgbClr val="820000"/>
                </a:solidFill>
              </a:rPr>
              <a:t>σπίτι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Τα μηχανάκια μέτρησης της γλυκόζης στο σπίτι χρησιμοποιούν είτε ταινίες εμποτισμένες με κατάλληλα αντιδραστήρια είτε διαφορά τάσης ρεύματος του οποίου η ένταση είναι ανάλογη με τη συγκέντρωση της γλυκόζης. 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6584" y="3429000"/>
            <a:ext cx="383083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3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820000"/>
                </a:solidFill>
              </a:rPr>
              <a:t>Η γλυκοζυλιωμένη αιμοσφαιρίνη </a:t>
            </a:r>
            <a:r>
              <a:rPr lang="en-US" sz="3600" b="1" dirty="0">
                <a:solidFill>
                  <a:srgbClr val="820000"/>
                </a:solidFill>
              </a:rPr>
              <a:t>(HbA</a:t>
            </a:r>
            <a:r>
              <a:rPr lang="en-US" sz="3600" b="1" baseline="-25000" dirty="0">
                <a:solidFill>
                  <a:srgbClr val="820000"/>
                </a:solidFill>
              </a:rPr>
              <a:t>1c</a:t>
            </a:r>
            <a:r>
              <a:rPr lang="en-US" sz="3600" b="1" dirty="0">
                <a:solidFill>
                  <a:srgbClr val="820000"/>
                </a:solidFill>
              </a:rPr>
              <a:t>)</a:t>
            </a:r>
            <a:r>
              <a:rPr lang="el-GR" sz="3600" b="1" dirty="0">
                <a:solidFill>
                  <a:srgbClr val="820000"/>
                </a:solidFill>
              </a:rPr>
              <a:t/>
            </a:r>
            <a:br>
              <a:rPr lang="el-GR" sz="3600" b="1" dirty="0">
                <a:solidFill>
                  <a:srgbClr val="820000"/>
                </a:solidFill>
              </a:rPr>
            </a:br>
            <a:r>
              <a:rPr lang="el-GR" sz="3600" b="1" dirty="0">
                <a:solidFill>
                  <a:srgbClr val="820000"/>
                </a:solidFill>
              </a:rPr>
              <a:t>Τα κλάσματα της Η</a:t>
            </a:r>
            <a:r>
              <a:rPr lang="en-US" sz="3600" b="1" dirty="0" smtClean="0">
                <a:solidFill>
                  <a:srgbClr val="820000"/>
                </a:solidFill>
              </a:rPr>
              <a:t>b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 </a:t>
            </a:r>
            <a:r>
              <a:rPr lang="el-GR" sz="2400" dirty="0">
                <a:solidFill>
                  <a:prstClr val="black"/>
                </a:solidFill>
              </a:rPr>
              <a:t>αιμοσφαιρίνη αποτελείται φυσιολογικά από τα εξής κλάσματα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899592" y="2744924"/>
            <a:ext cx="0" cy="1800200"/>
          </a:xfrm>
          <a:prstGeom prst="straightConnector1">
            <a:avLst/>
          </a:prstGeom>
          <a:ln w="28575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899592" y="2744924"/>
            <a:ext cx="1584176" cy="1800200"/>
          </a:xfrm>
          <a:prstGeom prst="straightConnector1">
            <a:avLst/>
          </a:prstGeom>
          <a:ln w="28575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899592" y="2744924"/>
            <a:ext cx="3096344" cy="1800200"/>
          </a:xfrm>
          <a:prstGeom prst="straightConnector1">
            <a:avLst/>
          </a:prstGeom>
          <a:ln w="28575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39552" y="454512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HbA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</a:rPr>
              <a:t>1a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            HbA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</a:rPr>
              <a:t>1b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	       HbA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</a:rPr>
              <a:t>1c</a:t>
            </a:r>
            <a:endParaRPr lang="el-GR" sz="2400" baseline="-25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8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820000"/>
                </a:solidFill>
              </a:rPr>
              <a:t>H </a:t>
            </a:r>
            <a:r>
              <a:rPr lang="el-GR" sz="3600" b="1" dirty="0">
                <a:solidFill>
                  <a:srgbClr val="820000"/>
                </a:solidFill>
              </a:rPr>
              <a:t>γλυκοζυλιωμένη αιμοσφαιρίνη </a:t>
            </a:r>
            <a:r>
              <a:rPr lang="en-US" sz="3600" b="1" dirty="0">
                <a:solidFill>
                  <a:srgbClr val="820000"/>
                </a:solidFill>
              </a:rPr>
              <a:t>(HbA</a:t>
            </a:r>
            <a:r>
              <a:rPr lang="en-US" sz="3600" b="1" baseline="-25000" dirty="0">
                <a:solidFill>
                  <a:srgbClr val="820000"/>
                </a:solidFill>
              </a:rPr>
              <a:t>1c</a:t>
            </a:r>
            <a:r>
              <a:rPr lang="en-US" sz="3600" b="1" dirty="0" smtClean="0">
                <a:solidFill>
                  <a:srgbClr val="820000"/>
                </a:solidFill>
              </a:rPr>
              <a:t>)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Η γλυκόζη μπορεί να ενωθεί με την αιμοσφαιρίνη Α1 σχηματίζοντας της «γλυκοζυλιωμένη αιμοσφαιρίνη». </a:t>
            </a:r>
            <a:r>
              <a:rPr lang="el-GR" sz="2400" b="1" dirty="0">
                <a:solidFill>
                  <a:srgbClr val="820000"/>
                </a:solidFill>
              </a:rPr>
              <a:t>Το ποσοστό (%) σύνδεσης εξαρτάται από την συγκέντρωση της στο αίμα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Το ποσοστό της </a:t>
            </a:r>
            <a:r>
              <a:rPr lang="en-US" sz="2400" dirty="0">
                <a:solidFill>
                  <a:prstClr val="black"/>
                </a:solidFill>
              </a:rPr>
              <a:t>HbA</a:t>
            </a:r>
            <a:r>
              <a:rPr lang="en-US" sz="2400" baseline="-25000" dirty="0">
                <a:solidFill>
                  <a:prstClr val="black"/>
                </a:solidFill>
              </a:rPr>
              <a:t>1c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παραμένει σταθερό καθόλη τη διάρκεια ζωής του ερυθροκυττάρου (</a:t>
            </a:r>
            <a:r>
              <a:rPr lang="el-GR" sz="2400" b="1" dirty="0">
                <a:solidFill>
                  <a:srgbClr val="820000"/>
                </a:solidFill>
              </a:rPr>
              <a:t>τρεις μήνες </a:t>
            </a:r>
            <a:r>
              <a:rPr lang="el-GR" sz="2400" dirty="0">
                <a:solidFill>
                  <a:prstClr val="black"/>
                </a:solidFill>
              </a:rPr>
              <a:t>περίπου).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</a:rPr>
              <a:t>H </a:t>
            </a:r>
            <a:r>
              <a:rPr lang="el-GR" sz="2400" dirty="0">
                <a:solidFill>
                  <a:prstClr val="black"/>
                </a:solidFill>
              </a:rPr>
              <a:t>μέτρηση της γλυκοζυλιωμένης αιμοσφαιρίνης γίνεται για την </a:t>
            </a:r>
            <a:r>
              <a:rPr lang="el-GR" sz="2400" b="1" dirty="0">
                <a:solidFill>
                  <a:srgbClr val="820000"/>
                </a:solidFill>
              </a:rPr>
              <a:t>παρακολούθηση της θεραπείας </a:t>
            </a:r>
            <a:r>
              <a:rPr lang="el-GR" sz="2400" dirty="0">
                <a:solidFill>
                  <a:prstClr val="black"/>
                </a:solidFill>
              </a:rPr>
              <a:t>του διαβήτη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820000"/>
                </a:solidFill>
              </a:rPr>
              <a:t>O </a:t>
            </a:r>
            <a:r>
              <a:rPr lang="el-GR" sz="3600" b="1" dirty="0">
                <a:solidFill>
                  <a:srgbClr val="820000"/>
                </a:solidFill>
              </a:rPr>
              <a:t>σχηματισμός της γλυκοζυλιωμένης αιμοσφαιρίνης </a:t>
            </a:r>
            <a:r>
              <a:rPr lang="en-US" sz="3600" b="1" dirty="0" smtClean="0">
                <a:solidFill>
                  <a:srgbClr val="820000"/>
                </a:solidFill>
              </a:rPr>
              <a:t>HbA1c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08" y="1844824"/>
            <a:ext cx="88449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6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820000"/>
                </a:solidFill>
              </a:rPr>
              <a:t>M</a:t>
            </a:r>
            <a:r>
              <a:rPr lang="el-GR" sz="3600" b="1" dirty="0">
                <a:solidFill>
                  <a:srgbClr val="820000"/>
                </a:solidFill>
              </a:rPr>
              <a:t>έθοδοι</a:t>
            </a:r>
            <a:r>
              <a:rPr lang="el-GR" sz="3600" b="1" dirty="0">
                <a:solidFill>
                  <a:srgbClr val="820000"/>
                </a:solidFill>
              </a:rPr>
              <a:t> προσδιορισμού </a:t>
            </a:r>
            <a:r>
              <a:rPr lang="en-US" sz="3600" b="1" dirty="0" smtClean="0">
                <a:solidFill>
                  <a:srgbClr val="820000"/>
                </a:solidFill>
              </a:rPr>
              <a:t>HbA1c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H</a:t>
            </a:r>
            <a:r>
              <a:rPr lang="el-GR" sz="2400" dirty="0">
                <a:solidFill>
                  <a:prstClr val="black"/>
                </a:solidFill>
              </a:rPr>
              <a:t>λεκτροφόρηση</a:t>
            </a:r>
            <a:r>
              <a:rPr lang="el-GR" sz="2400" dirty="0">
                <a:solidFill>
                  <a:prstClr val="black"/>
                </a:solidFill>
              </a:rPr>
              <a:t> αιμοσφαιρινών (δηλαδή αιμολύματος)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Με θολωσιμετρική μέθοδο (σε βιοχημικό αναλυτή)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Με υγρή χρωματογραφία υψηλής απόδοσης </a:t>
            </a:r>
            <a:r>
              <a:rPr lang="en-US" sz="2400" dirty="0">
                <a:solidFill>
                  <a:prstClr val="black"/>
                </a:solidFill>
              </a:rPr>
              <a:t>(HPLC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l-GR" sz="24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Σήμερα </a:t>
            </a:r>
            <a:r>
              <a:rPr lang="el-GR" sz="2400" dirty="0">
                <a:solidFill>
                  <a:prstClr val="black"/>
                </a:solidFill>
              </a:rPr>
              <a:t>χρησιμοποιούνται και οι τρείς μέθοδοι αλλά καλύτερη θεωρείται η </a:t>
            </a:r>
            <a:r>
              <a:rPr lang="en-US" sz="2400" dirty="0">
                <a:solidFill>
                  <a:prstClr val="black"/>
                </a:solidFill>
              </a:rPr>
              <a:t>HPLC</a:t>
            </a:r>
            <a:r>
              <a:rPr lang="el-GR" sz="2400" dirty="0">
                <a:solidFill>
                  <a:prstClr val="black"/>
                </a:solidFill>
              </a:rPr>
              <a:t>. Κάθε μέθοδος θα πρέπει να είναι συμβατή με τις προδιαγραφές του προγράμματος </a:t>
            </a:r>
            <a:r>
              <a:rPr lang="en-US" sz="2400" dirty="0">
                <a:solidFill>
                  <a:srgbClr val="C00000"/>
                </a:solidFill>
              </a:rPr>
              <a:t>DCCT</a:t>
            </a:r>
            <a:r>
              <a:rPr lang="en-US" sz="2400" dirty="0">
                <a:solidFill>
                  <a:prstClr val="black"/>
                </a:solidFill>
              </a:rPr>
              <a:t> (Diabetes Control and Complication Trial).</a:t>
            </a:r>
            <a:endParaRPr lang="el-GR" sz="2400" dirty="0">
              <a:solidFill>
                <a:prstClr val="black"/>
              </a:solidFill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l-GR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Τιμές αναφοράς </a:t>
            </a:r>
            <a:r>
              <a:rPr lang="en-US" sz="3600" b="1" dirty="0">
                <a:solidFill>
                  <a:srgbClr val="820000"/>
                </a:solidFill>
              </a:rPr>
              <a:t>HbA1c</a:t>
            </a:r>
            <a:r>
              <a:rPr lang="el-GR" sz="3600" b="1" dirty="0">
                <a:solidFill>
                  <a:srgbClr val="820000"/>
                </a:solidFill>
              </a:rPr>
              <a:t> σύμφωνα με το </a:t>
            </a:r>
            <a:r>
              <a:rPr lang="en-US" sz="3600" b="1" dirty="0" smtClean="0">
                <a:solidFill>
                  <a:srgbClr val="820000"/>
                </a:solidFill>
              </a:rPr>
              <a:t>DCCT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prstClr val="black"/>
                </a:solidFill>
              </a:rPr>
              <a:t>Στόχοι της γλυκαιμικής ρύθμισης στο σακχαρώδη </a:t>
            </a:r>
            <a:r>
              <a:rPr lang="el-GR" sz="2400" dirty="0" smtClean="0">
                <a:solidFill>
                  <a:prstClr val="black"/>
                </a:solidFill>
              </a:rPr>
              <a:t>διαβήτη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l-GR" sz="2400" dirty="0">
                <a:solidFill>
                  <a:prstClr val="black"/>
                </a:solidFill>
              </a:rPr>
              <a:t>Χαμηλού κινδύνου &lt; 6%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l-GR" sz="2400" dirty="0">
                <a:solidFill>
                  <a:prstClr val="black"/>
                </a:solidFill>
              </a:rPr>
              <a:t>Κίνδυνος για μακροαγγειοπάθεια &gt; 6%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</a:pPr>
            <a:r>
              <a:rPr lang="el-GR" sz="2400" dirty="0">
                <a:solidFill>
                  <a:prstClr val="black"/>
                </a:solidFill>
              </a:rPr>
              <a:t>Κίνδυνος για μικροαγγειοπάθεια &gt; 7%</a:t>
            </a:r>
          </a:p>
          <a:p>
            <a:endParaRPr lang="el-GR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13221"/>
              </p:ext>
            </p:extLst>
          </p:nvPr>
        </p:nvGraphicFramePr>
        <p:xfrm>
          <a:off x="1961710" y="3717032"/>
          <a:ext cx="5220580" cy="27736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79408"/>
                <a:gridCol w="3341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Η</a:t>
                      </a:r>
                      <a:r>
                        <a:rPr lang="en-US" sz="2000" dirty="0" smtClean="0"/>
                        <a:t>bA1c</a:t>
                      </a:r>
                      <a:r>
                        <a:rPr lang="el-GR" sz="2000" dirty="0" smtClean="0"/>
                        <a:t> (%)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Γλυκόζη</a:t>
                      </a:r>
                      <a:r>
                        <a:rPr lang="el-GR" sz="2000" baseline="0" dirty="0" smtClean="0"/>
                        <a:t> νηστείας (</a:t>
                      </a:r>
                      <a:r>
                        <a:rPr lang="en-US" sz="2000" baseline="0" dirty="0" smtClean="0"/>
                        <a:t>mg/dL)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61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92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124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156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188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219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8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Παράγοντες παρεμβολής στη μέτρηση της </a:t>
            </a:r>
            <a:r>
              <a:rPr lang="en-US" sz="3600" b="1" dirty="0" smtClean="0">
                <a:solidFill>
                  <a:srgbClr val="820000"/>
                </a:solidFill>
              </a:rPr>
              <a:t>HbA1c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3400" b="1" dirty="0">
                <a:solidFill>
                  <a:srgbClr val="820000"/>
                </a:solidFill>
              </a:rPr>
              <a:t>Διαταραχές στο χρόνο επιβίωσης των ερυθρών. </a:t>
            </a:r>
            <a:r>
              <a:rPr lang="el-GR" dirty="0">
                <a:solidFill>
                  <a:prstClr val="black"/>
                </a:solidFill>
              </a:rPr>
              <a:t>Π.χ. η αιμολυτική αναιμία μειώνει την </a:t>
            </a:r>
            <a:r>
              <a:rPr lang="en-US" dirty="0">
                <a:solidFill>
                  <a:prstClr val="black"/>
                </a:solidFill>
              </a:rPr>
              <a:t>HbA1c.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3400" b="1" dirty="0">
                <a:solidFill>
                  <a:srgbClr val="820000"/>
                </a:solidFill>
              </a:rPr>
              <a:t>Ύπαρξη ανώμαλων μορφών αιμοσφαιρίνης</a:t>
            </a:r>
            <a:r>
              <a:rPr lang="el-GR" dirty="0">
                <a:solidFill>
                  <a:prstClr val="black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 O</a:t>
            </a:r>
            <a:r>
              <a:rPr lang="el-GR" dirty="0">
                <a:solidFill>
                  <a:prstClr val="black"/>
                </a:solidFill>
              </a:rPr>
              <a:t>ι σχετικές αιμοσφαιρινοπάθειες τροποποιούν τον ρυθμό γλυκοζυλίωσης και την τιμή της </a:t>
            </a:r>
            <a:r>
              <a:rPr lang="en-US" dirty="0">
                <a:solidFill>
                  <a:prstClr val="black"/>
                </a:solidFill>
              </a:rPr>
              <a:t>HbA1c.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3400" b="1" dirty="0">
                <a:solidFill>
                  <a:srgbClr val="820000"/>
                </a:solidFill>
              </a:rPr>
              <a:t>Ίκτερος και υπεριλιπιδαιμία</a:t>
            </a:r>
            <a:r>
              <a:rPr lang="el-GR" dirty="0">
                <a:solidFill>
                  <a:prstClr val="black"/>
                </a:solidFill>
              </a:rPr>
              <a:t>. Μπορεί να δώσει ψευδώς αρνητικές τιμές </a:t>
            </a:r>
            <a:r>
              <a:rPr lang="en-US" dirty="0">
                <a:solidFill>
                  <a:prstClr val="black"/>
                </a:solidFill>
              </a:rPr>
              <a:t>HbA1c</a:t>
            </a:r>
            <a:r>
              <a:rPr lang="el-GR" dirty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3400" b="1" dirty="0">
                <a:solidFill>
                  <a:srgbClr val="820000"/>
                </a:solidFill>
              </a:rPr>
              <a:t>Λήψη ασπιρίνης σε μεγάλες δόσεις</a:t>
            </a:r>
            <a:r>
              <a:rPr lang="el-GR" dirty="0">
                <a:solidFill>
                  <a:prstClr val="black"/>
                </a:solidFill>
              </a:rPr>
              <a:t>. Δίνει υψηλές τιμές </a:t>
            </a:r>
            <a:r>
              <a:rPr lang="en-US" dirty="0">
                <a:solidFill>
                  <a:prstClr val="black"/>
                </a:solidFill>
              </a:rPr>
              <a:t>HbA1c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 προσδιορισμός </a:t>
            </a:r>
            <a:r>
              <a:rPr lang="en-US" sz="3600" b="1" dirty="0">
                <a:solidFill>
                  <a:srgbClr val="820000"/>
                </a:solidFill>
              </a:rPr>
              <a:t>HBA1c </a:t>
            </a:r>
            <a:r>
              <a:rPr lang="el-GR" sz="3600" b="1" dirty="0">
                <a:solidFill>
                  <a:srgbClr val="820000"/>
                </a:solidFill>
              </a:rPr>
              <a:t>με </a:t>
            </a:r>
            <a:r>
              <a:rPr lang="en-US" sz="3600" b="1" dirty="0" smtClean="0">
                <a:solidFill>
                  <a:srgbClr val="820000"/>
                </a:solidFill>
              </a:rPr>
              <a:t>HPLC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2720004" cy="288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115616" y="47971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hlinkClick r:id="rId4"/>
              </a:rPr>
              <a:t>H8180 Menarini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24944"/>
            <a:ext cx="2256681" cy="163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5292080" y="47971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hlinkClick r:id="rId6"/>
              </a:rPr>
              <a:t>HemoCue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Oρμόνες που εμπλέκονται στην </a:t>
            </a:r>
            <a:br>
              <a:rPr lang="el-GR" sz="3600" b="1" dirty="0">
                <a:solidFill>
                  <a:srgbClr val="820000"/>
                </a:solidFill>
              </a:rPr>
            </a:br>
            <a:r>
              <a:rPr lang="el-GR" sz="3600" b="1" dirty="0">
                <a:solidFill>
                  <a:srgbClr val="820000"/>
                </a:solidFill>
              </a:rPr>
              <a:t>ομοιοστασία της </a:t>
            </a:r>
            <a:r>
              <a:rPr lang="el-GR" sz="3600" b="1" dirty="0" smtClean="0">
                <a:solidFill>
                  <a:srgbClr val="820000"/>
                </a:solidFill>
              </a:rPr>
              <a:t>γλυκόζης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</a:rPr>
              <a:t>Μειώνει τη γλυκόζη</a:t>
            </a:r>
          </a:p>
          <a:p>
            <a:pPr marL="712788" indent="-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Ινσουλίνη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820000"/>
                </a:solidFill>
              </a:rPr>
              <a:t>Αυξάνουν </a:t>
            </a:r>
            <a:r>
              <a:rPr lang="el-GR" sz="2400" b="1" dirty="0">
                <a:solidFill>
                  <a:srgbClr val="820000"/>
                </a:solidFill>
              </a:rPr>
              <a:t>τη γλυκόζη</a:t>
            </a:r>
          </a:p>
          <a:p>
            <a:pPr marL="712788" indent="-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Γλυκαγόνη</a:t>
            </a:r>
          </a:p>
          <a:p>
            <a:pPr marL="712788" indent="-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Κορτιζόλη</a:t>
            </a:r>
          </a:p>
          <a:p>
            <a:pPr marL="712788" indent="-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Αυξητική ορμόνη</a:t>
            </a:r>
          </a:p>
          <a:p>
            <a:pPr marL="712788" indent="-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Κατεχολαμίνες</a:t>
            </a:r>
          </a:p>
          <a:p>
            <a:pPr marL="712788" indent="-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Αδρεναλίνη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</a:t>
            </a:r>
            <a:r>
              <a:rPr lang="en-US" sz="3600" b="1" dirty="0">
                <a:solidFill>
                  <a:srgbClr val="820000"/>
                </a:solidFill>
              </a:rPr>
              <a:t>PLC: H </a:t>
            </a:r>
            <a:r>
              <a:rPr lang="el-GR" sz="3600" b="1" dirty="0">
                <a:solidFill>
                  <a:srgbClr val="820000"/>
                </a:solidFill>
              </a:rPr>
              <a:t>γρήγορη μέθοδος για το προσδιορισμό των </a:t>
            </a:r>
            <a:r>
              <a:rPr lang="el-GR" sz="3600" b="1" dirty="0" smtClean="0">
                <a:solidFill>
                  <a:srgbClr val="820000"/>
                </a:solidFill>
              </a:rPr>
              <a:t>αιμοσφαιρινών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262926" cy="46119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66075" y="6182224"/>
            <a:ext cx="1746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menarinidiagnostics.com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1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Παραδείγματα απαντήσεων προσδιορισμού </a:t>
            </a:r>
            <a:r>
              <a:rPr lang="en-US" sz="3600" b="1" dirty="0">
                <a:solidFill>
                  <a:srgbClr val="820000"/>
                </a:solidFill>
              </a:rPr>
              <a:t>HBA1c </a:t>
            </a:r>
            <a:r>
              <a:rPr lang="el-GR" sz="3600" b="1" dirty="0">
                <a:solidFill>
                  <a:srgbClr val="820000"/>
                </a:solidFill>
              </a:rPr>
              <a:t>με </a:t>
            </a:r>
            <a:r>
              <a:rPr lang="en-US" sz="3600" b="1" dirty="0" smtClean="0">
                <a:solidFill>
                  <a:srgbClr val="820000"/>
                </a:solidFill>
              </a:rPr>
              <a:t>HPLC</a:t>
            </a:r>
            <a:endParaRPr lang="el-GR" sz="3600" b="1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252906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23431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7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 φρουκτοζαμίνη </a:t>
            </a:r>
            <a:r>
              <a:rPr lang="el-GR" sz="2800" dirty="0">
                <a:solidFill>
                  <a:srgbClr val="820000"/>
                </a:solidFill>
              </a:rPr>
              <a:t>(1 από 2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Η γλυκόζη εκτός από την αιμοσφαιρίνη γλυκοζυλιώνει όχι μόνο την αιμοσφαιρίνη αλλά και άλλες πρωτεΐνες όπως είναι η </a:t>
            </a:r>
            <a:r>
              <a:rPr lang="el-GR" sz="2400" b="1" dirty="0">
                <a:solidFill>
                  <a:srgbClr val="820000"/>
                </a:solidFill>
              </a:rPr>
              <a:t>αλβουμίνη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Η γλυκοζυλίωση της αλβουμίνης ή άλλων πρωτεϊνών του αίματος δημιουργεί τη </a:t>
            </a:r>
            <a:r>
              <a:rPr lang="el-GR" sz="2400" b="1" dirty="0">
                <a:solidFill>
                  <a:srgbClr val="820000"/>
                </a:solidFill>
              </a:rPr>
              <a:t>φρουκτοζαμίνη</a:t>
            </a:r>
            <a:r>
              <a:rPr lang="el-GR" sz="2400" dirty="0">
                <a:solidFill>
                  <a:prstClr val="black"/>
                </a:solidFill>
              </a:rPr>
              <a:t>. 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Επειδή </a:t>
            </a:r>
            <a:r>
              <a:rPr lang="el-GR" sz="2400" dirty="0">
                <a:solidFill>
                  <a:prstClr val="black"/>
                </a:solidFill>
              </a:rPr>
              <a:t>η αλβουμίνη παραμένει στη κυκλοφορεί 2 – 3 εβδομάδες ο προσδιορισμός της φρουκτοζαμίνης χρησιμεύει για την εκτίμηση των επιπέδων γλυκόζης 2 – 3 εβδομάδες πριν. Χρησιμεύει ιδιαίτερα για την </a:t>
            </a:r>
            <a:r>
              <a:rPr lang="el-GR" sz="2400" b="1" dirty="0">
                <a:solidFill>
                  <a:srgbClr val="820000"/>
                </a:solidFill>
              </a:rPr>
              <a:t>εκτίμηση της γλυκόζης σε εγκύους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820000"/>
                </a:solidFill>
              </a:rPr>
              <a:t>Η φρουκτοζαμίνη </a:t>
            </a:r>
            <a:r>
              <a:rPr lang="el-GR" sz="2800" dirty="0" smtClean="0">
                <a:solidFill>
                  <a:srgbClr val="820000"/>
                </a:solidFill>
              </a:rPr>
              <a:t>(</a:t>
            </a:r>
            <a:r>
              <a:rPr lang="en-US" sz="2800" dirty="0" smtClean="0">
                <a:solidFill>
                  <a:srgbClr val="820000"/>
                </a:solidFill>
              </a:rPr>
              <a:t>2</a:t>
            </a:r>
            <a:r>
              <a:rPr lang="el-GR" sz="2800" dirty="0" smtClean="0">
                <a:solidFill>
                  <a:srgbClr val="820000"/>
                </a:solidFill>
              </a:rPr>
              <a:t> </a:t>
            </a:r>
            <a:r>
              <a:rPr lang="el-GR" sz="2800" dirty="0">
                <a:solidFill>
                  <a:srgbClr val="820000"/>
                </a:solidFill>
              </a:rPr>
              <a:t>από 2)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Η φρουκτοζαμίνη προσδιορίζεται με ηλεκτροφόρηση, </a:t>
            </a:r>
            <a:r>
              <a:rPr lang="en-US" sz="2400" b="1" dirty="0">
                <a:solidFill>
                  <a:srgbClr val="820000"/>
                </a:solidFill>
              </a:rPr>
              <a:t>HPLC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ή συνηθέστερα με χρωματομετρική μέθοδο τελικού σημείου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solidFill>
                  <a:prstClr val="black"/>
                </a:solidFill>
              </a:rPr>
              <a:t>Αρχή μεθόδου χρωματομετρικής μεθόδου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Η φρουκτοζαμίνη ή κάθε άλλη γλυκοζυλιωμένη πρωτεΐνη, υπό αλκαλικές συνθήκες, αντιδρά με το άλας του χλωριούχου τετραζολίου και παράγει ιώδες χρώμα του οποίου η ένταση είναι ανάλογη με τη συγκέντρωση της φουκτοζαμίνης. Μέθοδος τελικού σημείου με λ = 520 </a:t>
            </a:r>
            <a:r>
              <a:rPr lang="en-US" sz="2400" dirty="0">
                <a:solidFill>
                  <a:prstClr val="black"/>
                </a:solidFill>
              </a:rPr>
              <a:t>nm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Τέλος Ενότητας</a:t>
            </a:r>
            <a:endParaRPr lang="el-GR" sz="3600" b="1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93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b="1" cap="none" dirty="0" smtClean="0"/>
              <a:t>Σημειώματα</a:t>
            </a:r>
            <a:endParaRPr lang="el-GR" sz="4400" b="1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55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Σημείωμα </a:t>
            </a:r>
            <a:r>
              <a:rPr lang="el-GR" sz="3600" b="1" dirty="0" smtClean="0"/>
              <a:t>Αναφοράς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«Κλινική Χημεία Ι (Θ). </a:t>
            </a:r>
            <a:r>
              <a:rPr lang="el-GR" sz="2000" dirty="0"/>
              <a:t>Ενότητα 10: Διαταραχές του μεταβολισμού των </a:t>
            </a:r>
            <a:r>
              <a:rPr lang="el-GR" sz="2000" dirty="0" smtClean="0"/>
              <a:t>υδατανθράκων».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2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4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1"/>
                </a:solidFill>
              </a:rPr>
              <a:t>Διατήρηση </a:t>
            </a:r>
            <a:r>
              <a:rPr lang="el-GR" sz="3600" b="1" dirty="0" smtClean="0">
                <a:solidFill>
                  <a:schemeClr val="tx1"/>
                </a:solidFill>
              </a:rPr>
              <a:t>Σημειωμάτων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35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Οι συνδυασμένες δράσης ινσουλίνης και γλυκαγόνης 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309" r="6177" b="2819"/>
          <a:stretch/>
        </p:blipFill>
        <p:spPr bwMode="auto">
          <a:xfrm>
            <a:off x="956709" y="1704815"/>
            <a:ext cx="7230582" cy="420004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1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</a:rPr>
              <a:t>Χρηματοδότηση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820000"/>
                </a:solidFill>
              </a:rPr>
              <a:t>Η ορμόνη ινσουλίνη </a:t>
            </a:r>
            <a:r>
              <a:rPr lang="el-GR" sz="2800" dirty="0">
                <a:solidFill>
                  <a:srgbClr val="820000"/>
                </a:solidFill>
              </a:rPr>
              <a:t>(</a:t>
            </a:r>
            <a:r>
              <a:rPr lang="en-US" sz="2800" dirty="0">
                <a:solidFill>
                  <a:srgbClr val="820000"/>
                </a:solidFill>
              </a:rPr>
              <a:t>1</a:t>
            </a:r>
            <a:r>
              <a:rPr lang="el-GR" sz="2800" dirty="0">
                <a:solidFill>
                  <a:srgbClr val="820000"/>
                </a:solidFill>
              </a:rPr>
              <a:t> από 3</a:t>
            </a:r>
            <a:r>
              <a:rPr lang="el-GR" sz="2800" dirty="0" smtClean="0">
                <a:solidFill>
                  <a:srgbClr val="820000"/>
                </a:solidFill>
              </a:rPr>
              <a:t>)</a:t>
            </a:r>
            <a:endParaRPr lang="el-GR" sz="2800" dirty="0">
              <a:solidFill>
                <a:srgbClr val="82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>
                <a:solidFill>
                  <a:srgbClr val="820000"/>
                </a:solidFill>
              </a:rPr>
              <a:t>Η βιοσύνθεση της ινσουλίνης</a:t>
            </a:r>
          </a:p>
          <a:p>
            <a:r>
              <a:rPr lang="el-GR" sz="2400" dirty="0">
                <a:solidFill>
                  <a:prstClr val="black"/>
                </a:solidFill>
              </a:rPr>
              <a:t>Παράγεται στα β-κύτταρα των νησιδίων του πάγκρεας και αποτελείται από 51 αμινοξέα. </a:t>
            </a:r>
          </a:p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6780248" cy="312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de54164baccf2d25fbec868eeb3be6a0934ef8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Custom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4227</Words>
  <Application>Microsoft Office PowerPoint</Application>
  <PresentationFormat>Προβολή στην οθόνη (4:3)</PresentationFormat>
  <Paragraphs>578</Paragraphs>
  <Slides>80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80</vt:i4>
      </vt:variant>
    </vt:vector>
  </HeadingPairs>
  <TitlesOfParts>
    <vt:vector size="83" baseType="lpstr">
      <vt:lpstr>OC_template_updated</vt:lpstr>
      <vt:lpstr>Θέμα του Office</vt:lpstr>
      <vt:lpstr>1_OC_template_updated</vt:lpstr>
      <vt:lpstr>Κλινική Χημεία Ι (Θ)</vt:lpstr>
      <vt:lpstr>Το μόριο της γλυκόζης</vt:lpstr>
      <vt:lpstr>Οι πηγές γλυκόζης του οργανισμού </vt:lpstr>
      <vt:lpstr>Τα βασικά όργανα που επηρεάζουν τα επίπεδα της γλυκόζης (1 από 2)</vt:lpstr>
      <vt:lpstr>Τα βασικά όργανα που επηρεάζουν τα επίπεδα της γλυκόζης (2 από 2)</vt:lpstr>
      <vt:lpstr>Το πάγκρεας</vt:lpstr>
      <vt:lpstr>Oρμόνες που εμπλέκονται στην  ομοιοστασία της γλυκόζης</vt:lpstr>
      <vt:lpstr>Οι συνδυασμένες δράσης ινσουλίνης και γλυκαγόνης </vt:lpstr>
      <vt:lpstr>Η ορμόνη ινσουλίνη (1 από 3)</vt:lpstr>
      <vt:lpstr>Η ορμόνη ινσουλίνη (2 από 3)</vt:lpstr>
      <vt:lpstr>Η ορμόνη ινσουλίνη (3 από 3)</vt:lpstr>
      <vt:lpstr>Η ορμόνη γλυκαγόνη</vt:lpstr>
      <vt:lpstr>Φυσιολογικές τιμές βιοχημικών εξετάσεων για τον έλεγχο παγκρεατικής βλάβης</vt:lpstr>
      <vt:lpstr>H υπεργλυκαιμία</vt:lpstr>
      <vt:lpstr>Μορφές υπεργλυκαιμίας</vt:lpstr>
      <vt:lpstr>Ορισμός σακχαρώδη διαβήτη</vt:lpstr>
      <vt:lpstr>Το πρωτόκολλο καμπύλης γλυκόζης</vt:lpstr>
      <vt:lpstr>Ο σακχαρώδης διαβήτης (1 από 2)</vt:lpstr>
      <vt:lpstr>Ο σακχαρώδης διαβήτης (2 από 2)</vt:lpstr>
      <vt:lpstr>Νέα κρούσματα σακχαρώδη διαβήτη στις ΗΠΑ</vt:lpstr>
      <vt:lpstr>Ο σακχαρώδης διαβήτης τύπου Ι</vt:lpstr>
      <vt:lpstr>Ο σακχαρώδης διαβήτης τύπου ΙI</vt:lpstr>
      <vt:lpstr>Τα κύρια χαρακτηριστικά σακχαρώδη διαβήτη τύπου Ι και ΙΙ</vt:lpstr>
      <vt:lpstr>Σε τι οφείλεται η υπεργλυκαιμία</vt:lpstr>
      <vt:lpstr>Οι μακροπρόσθεσμες επιπλοκές του διαβήτη Οι μικροαγγειακές επιπλοκές</vt:lpstr>
      <vt:lpstr>Η ινσουλινοαντίσταση </vt:lpstr>
      <vt:lpstr>Υπεργλυκαιμία και κετοοξέωση  (1 από 2)</vt:lpstr>
      <vt:lpstr>Υπεργλυκαιμία και κετοοξέωση  (2 από 2)</vt:lpstr>
      <vt:lpstr>Υπεργλυκαιμία και εγκυμοσύνη</vt:lpstr>
      <vt:lpstr>Υπεργλυκαιμία και διαβητική νεφροπάθεια</vt:lpstr>
      <vt:lpstr>Ο προσδιορισμός της μικροαλβουμίνης</vt:lpstr>
      <vt:lpstr>Υπεργλυκαιμία και αθηροσκλήρυνση</vt:lpstr>
      <vt:lpstr>Υπεργλυκαιμία και μεταβολικό σύνδρομο</vt:lpstr>
      <vt:lpstr>Oρισμός μεταβολικού συνδρόμου κατά NCEP-ATP</vt:lpstr>
      <vt:lpstr>Η υπεργλυκαιμία στο ΕΝΥ</vt:lpstr>
      <vt:lpstr>H υπογλυκαιμία</vt:lpstr>
      <vt:lpstr>Ορισμός υπογλυκαιμίας</vt:lpstr>
      <vt:lpstr>Επιπτώσεις υπογλυκαιμίας</vt:lpstr>
      <vt:lpstr>Αίτια υπογλυκαιμίας</vt:lpstr>
      <vt:lpstr>Αντιδραστική υπογλυκαιμία από φάρμακα</vt:lpstr>
      <vt:lpstr>Υπογλυκαιμία από αλκοόλ</vt:lpstr>
      <vt:lpstr>Υπογλυκαιμία από ινσουλίνωμα</vt:lpstr>
      <vt:lpstr>Υπογλυκαιμία από μη παγκρεατικά νεοπλάσματα</vt:lpstr>
      <vt:lpstr>Υπογλυκαιμία και νεφρική και ηπατική νόσος</vt:lpstr>
      <vt:lpstr>Υπογλυκαιμία και ενδοκρινοπάθειες</vt:lpstr>
      <vt:lpstr>Υπογλυκαιμία και σήψη</vt:lpstr>
      <vt:lpstr>Υπογλυκαιμία και νεογνική ηλικία</vt:lpstr>
      <vt:lpstr>Υπογλυκαιμία και νηπιακή ηλικία</vt:lpstr>
      <vt:lpstr>Μελέτες Περιπτώσεων</vt:lpstr>
      <vt:lpstr>Φυσιολογικές τιμές βιοχημικών εξετάσεων παγκρεατικής βλάβης</vt:lpstr>
      <vt:lpstr>Μελέτη Περίπτωσης 1</vt:lpstr>
      <vt:lpstr>Μελέτη Περίπτωσης 2</vt:lpstr>
      <vt:lpstr>Μελέτη Περίπτωσης 3</vt:lpstr>
      <vt:lpstr>Μελέτη Περίπτωσης 4</vt:lpstr>
      <vt:lpstr>Μελέτη Περίπτωσης 5</vt:lpstr>
      <vt:lpstr>Βασικοί προσδιορισμοί για τη διάγνωση διαβήτη και υπογλυκαιμίας</vt:lpstr>
      <vt:lpstr>Mathew Dobson (1776) η πρώτη μέθοδος απομόνωσης υπολείμματος ζάχαρης από ούρα διαβητικών</vt:lpstr>
      <vt:lpstr>Η λήψη δείγματος για μέτρηση γλυκόζης</vt:lpstr>
      <vt:lpstr>Προσδιορισμός γλυκόζης με τη μέθοδο της οξειδάσης (GOD)</vt:lpstr>
      <vt:lpstr>Προσδιορισμός γλυκόζης στα ούρα</vt:lpstr>
      <vt:lpstr>Προσδιορισμός γλυκόζης με τη μέθοδο της εξωκινάσης (ΗΚ)</vt:lpstr>
      <vt:lpstr>Mέτρηση γλυκόζης στο σπίτι</vt:lpstr>
      <vt:lpstr>Η γλυκοζυλιωμένη αιμοσφαιρίνη (HbA1c) Τα κλάσματα της Ηb</vt:lpstr>
      <vt:lpstr>H γλυκοζυλιωμένη αιμοσφαιρίνη (HbA1c)</vt:lpstr>
      <vt:lpstr>O σχηματισμός της γλυκοζυλιωμένης αιμοσφαιρίνης HbA1c</vt:lpstr>
      <vt:lpstr>Mέθοδοι προσδιορισμού HbA1c</vt:lpstr>
      <vt:lpstr>Τιμές αναφοράς HbA1c σύμφωνα με το DCCT</vt:lpstr>
      <vt:lpstr>Παράγοντες παρεμβολής στη μέτρηση της HbA1c</vt:lpstr>
      <vt:lpstr>Ο προσδιορισμός HBA1c με HPLC</vt:lpstr>
      <vt:lpstr>ΗPLC: H γρήγορη μέθοδος για το προσδιορισμό των αιμοσφαιρινών</vt:lpstr>
      <vt:lpstr>Παραδείγματα απαντήσεων προσδιορισμού HBA1c με HPLC</vt:lpstr>
      <vt:lpstr>Η φρουκτοζαμίνη (1 από 2)</vt:lpstr>
      <vt:lpstr>Η φρουκτοζαμίνη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48</cp:revision>
  <dcterms:created xsi:type="dcterms:W3CDTF">2013-03-04T13:35:19Z</dcterms:created>
  <dcterms:modified xsi:type="dcterms:W3CDTF">2015-03-26T14:36:48Z</dcterms:modified>
</cp:coreProperties>
</file>