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5"/>
  </p:notesMasterIdLst>
  <p:handoutMasterIdLst>
    <p:handoutMasterId r:id="rId16"/>
  </p:handoutMasterIdLst>
  <p:sldIdLst>
    <p:sldId id="280" r:id="rId4"/>
    <p:sldId id="267" r:id="rId5"/>
    <p:sldId id="269" r:id="rId6"/>
    <p:sldId id="270" r:id="rId7"/>
    <p:sldId id="273" r:id="rId8"/>
    <p:sldId id="274" r:id="rId9"/>
    <p:sldId id="264" r:id="rId10"/>
    <p:sldId id="276" r:id="rId11"/>
    <p:sldId id="277" r:id="rId12"/>
    <p:sldId id="278" r:id="rId13"/>
    <p:sldId id="279" r:id="rId14"/>
  </p:sldIdLst>
  <p:sldSz cx="9144000" cy="6858000" type="screen4x3"/>
  <p:notesSz cx="7104063" cy="10234613"/>
  <p:custDataLst>
    <p:tags r:id="rId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340"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8D6B75C-397E-42D3-BE6C-B6124C747CDC}" type="slidenum">
              <a:rPr lang="el-GR" altLang="el-GR" sz="1300">
                <a:solidFill>
                  <a:prstClr val="black"/>
                </a:solidFill>
                <a:latin typeface="Arial" panose="020B0604020202020204" pitchFamily="34" charset="0"/>
              </a:rPr>
              <a:pPr eaLnBrk="1" hangingPunct="1">
                <a:spcBef>
                  <a:spcPct val="0"/>
                </a:spcBef>
              </a:pPr>
              <a:t>1</a:t>
            </a:fld>
            <a:endParaRPr lang="el-GR" altLang="el-GR" sz="1300">
              <a:solidFill>
                <a:prstClr val="black"/>
              </a:solidFill>
              <a:latin typeface="Arial" panose="020B0604020202020204" pitchFamily="34" charset="0"/>
            </a:endParaRPr>
          </a:p>
        </p:txBody>
      </p:sp>
    </p:spTree>
    <p:extLst>
      <p:ext uri="{BB962C8B-B14F-4D97-AF65-F5344CB8AC3E}">
        <p14:creationId xmlns:p14="http://schemas.microsoft.com/office/powerpoint/2010/main" val="385512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5364" name="Θέση αριθμού διαφάνειας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1B9AB7F-D23E-42B3-9CCB-0FE63E0A6B99}" type="slidenum">
              <a:rPr lang="el-GR" altLang="el-GR" sz="1300" smtClean="0">
                <a:solidFill>
                  <a:prstClr val="black"/>
                </a:solidFill>
                <a:latin typeface="Arial" panose="020B0604020202020204" pitchFamily="34" charset="0"/>
                <a:cs typeface="Arial" panose="020B0604020202020204" pitchFamily="34" charset="0"/>
              </a:rPr>
              <a:pPr algn="r" eaLnBrk="1" hangingPunct="1">
                <a:spcBef>
                  <a:spcPct val="0"/>
                </a:spcBef>
              </a:pPr>
              <a:t>2</a:t>
            </a:fld>
            <a:endParaRPr lang="el-GR" altLang="el-GR" sz="13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66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340"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anose="020F0502020204030204" pitchFamily="34" charset="0"/>
              </a:defRPr>
            </a:lvl1pPr>
            <a:lvl2pPr marL="742950" indent="-285750" defTabSz="990600" eaLnBrk="0" hangingPunct="0">
              <a:spcBef>
                <a:spcPct val="30000"/>
              </a:spcBef>
              <a:defRPr sz="1200">
                <a:solidFill>
                  <a:schemeClr val="tx1"/>
                </a:solidFill>
                <a:latin typeface="Calibri" panose="020F0502020204030204" pitchFamily="34" charset="0"/>
              </a:defRPr>
            </a:lvl2pPr>
            <a:lvl3pPr marL="1143000" indent="-228600" defTabSz="990600" eaLnBrk="0" hangingPunct="0">
              <a:spcBef>
                <a:spcPct val="30000"/>
              </a:spcBef>
              <a:defRPr sz="1200">
                <a:solidFill>
                  <a:schemeClr val="tx1"/>
                </a:solidFill>
                <a:latin typeface="Calibri" panose="020F0502020204030204" pitchFamily="34" charset="0"/>
              </a:defRPr>
            </a:lvl3pPr>
            <a:lvl4pPr marL="1600200" indent="-228600" defTabSz="990600" eaLnBrk="0" hangingPunct="0">
              <a:spcBef>
                <a:spcPct val="30000"/>
              </a:spcBef>
              <a:defRPr sz="1200">
                <a:solidFill>
                  <a:schemeClr val="tx1"/>
                </a:solidFill>
                <a:latin typeface="Calibri" panose="020F0502020204030204" pitchFamily="34" charset="0"/>
              </a:defRPr>
            </a:lvl4pPr>
            <a:lvl5pPr marL="2057400" indent="-228600" defTabSz="990600" eaLnBrk="0" hangingPunct="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D47AC3-4705-44F7-95E9-76F9CC70B7EE}" type="slidenum">
              <a:rPr lang="el-GR" altLang="el-GR" sz="1300">
                <a:solidFill>
                  <a:prstClr val="black"/>
                </a:solidFill>
                <a:latin typeface="Arial" panose="020B0604020202020204" pitchFamily="34" charset="0"/>
              </a:rPr>
              <a:pPr eaLnBrk="1" hangingPunct="1">
                <a:spcBef>
                  <a:spcPct val="0"/>
                </a:spcBef>
              </a:pPr>
              <a:t>3</a:t>
            </a:fld>
            <a:endParaRPr lang="el-GR" altLang="el-GR" sz="1300">
              <a:solidFill>
                <a:prstClr val="black"/>
              </a:solidFill>
              <a:latin typeface="Arial" panose="020B0604020202020204" pitchFamily="34" charset="0"/>
            </a:endParaRPr>
          </a:p>
        </p:txBody>
      </p:sp>
    </p:spTree>
    <p:extLst>
      <p:ext uri="{BB962C8B-B14F-4D97-AF65-F5344CB8AC3E}">
        <p14:creationId xmlns:p14="http://schemas.microsoft.com/office/powerpoint/2010/main" val="143266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33C0D1-5566-485F-A3FE-5433DA5F50BE}"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261057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Rectangle 6"/>
          <p:cNvSpPr/>
          <p:nvPr userDrawn="1"/>
        </p:nvSpPr>
        <p:spPr>
          <a:xfrm>
            <a:off x="0" y="1114425"/>
            <a:ext cx="9144000" cy="228600"/>
          </a:xfrm>
          <a:prstGeom prst="rect">
            <a:avLst/>
          </a:prstGeom>
          <a:solidFill>
            <a:schemeClr val="tx2">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Tree>
    <p:extLst>
      <p:ext uri="{BB962C8B-B14F-4D97-AF65-F5344CB8AC3E}">
        <p14:creationId xmlns:p14="http://schemas.microsoft.com/office/powerpoint/2010/main" val="33857983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72DA47-E94A-4CFA-B864-5E053325D18F}"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47464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64087-86F6-4F05-A1DA-7CFD85FEF109}"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7545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394565F-78DC-40D9-8140-388BAECDFE94}"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37284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412E822-21B3-411E-BB29-D9E05FF65016}"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2707738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DEEE80D-08A6-42E6-A219-844AE9822B2A}"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80498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FDA0C99-5261-443D-8138-219A98961567}"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32603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AE3D87E-018E-462A-A588-1ACF7CDC330D}"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139675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C49DE9-F0B2-466B-94CA-77911E8A2E10}" type="slidenum">
              <a:rPr lang="el-GR" altLang="el-GR">
                <a:solidFill>
                  <a:prstClr val="black"/>
                </a:solidFill>
              </a:rPr>
              <a:pPr/>
              <a:t>‹#›</a:t>
            </a:fld>
            <a:endParaRPr lang="el-GR" altLang="el-GR">
              <a:solidFill>
                <a:prstClr val="black"/>
              </a:solidFill>
            </a:endParaRPr>
          </a:p>
        </p:txBody>
      </p:sp>
    </p:spTree>
    <p:extLst>
      <p:ext uri="{BB962C8B-B14F-4D97-AF65-F5344CB8AC3E}">
        <p14:creationId xmlns:p14="http://schemas.microsoft.com/office/powerpoint/2010/main" val="359775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919667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Rectangle 5"/>
          <p:cNvSpPr/>
          <p:nvPr userDrawn="1"/>
        </p:nvSpPr>
        <p:spPr>
          <a:xfrm>
            <a:off x="0" y="1114044"/>
            <a:ext cx="9144000" cy="228600"/>
          </a:xfrm>
          <a:prstGeom prst="rect">
            <a:avLst/>
          </a:prstGeom>
          <a:solidFill>
            <a:schemeClr val="tx2">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934315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27859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39215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98896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0221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8750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543849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27979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31089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a:noFill/>
        </p:spPr>
        <p:txBody>
          <a:bodyPr vert="horz" wrap="square" lIns="91440" tIns="45720" rIns="91440" bIns="45720" numCol="1" anchor="ctr" anchorCtr="0" compatLnSpc="1">
            <a:prstTxWarp prst="textNoShape">
              <a:avLst/>
            </a:prstTxWarp>
          </a:bodyPr>
          <a:lstStyle>
            <a:lvl1pPr algn="r">
              <a:defRPr sz="1200"/>
            </a:lvl1pPr>
          </a:lstStyle>
          <a:p>
            <a:fld id="{BDEC020A-EFBF-4C1F-9ACB-4E6F5C3A1D28}" type="slidenum">
              <a:rPr lang="el-GR" altLang="el-GR" smtClean="0">
                <a:solidFill>
                  <a:prstClr val="black"/>
                </a:solidFill>
                <a:latin typeface="Arial" panose="020B0604020202020204" pitchFamily="34" charset="0"/>
                <a:cs typeface="Arial" panose="020B0604020202020204" pitchFamily="34" charset="0"/>
              </a:rPr>
              <a:pPr/>
              <a:t>‹#›</a:t>
            </a:fld>
            <a:endParaRPr lang="el-GR" altLang="el-GR"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453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a:noFill/>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00719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Γενική και Μαθηματική Χαρτογραφία</a:t>
            </a:r>
            <a:r>
              <a:rPr lang="en-US" sz="3600" b="1" dirty="0" smtClean="0">
                <a:solidFill>
                  <a:schemeClr val="tx1"/>
                </a:solidFill>
                <a:latin typeface="+mn-lt"/>
              </a:rPr>
              <a:t> </a:t>
            </a:r>
            <a:r>
              <a:rPr lang="el-GR" sz="3600" b="1" dirty="0" smtClean="0">
                <a:solidFill>
                  <a:schemeClr val="tx1"/>
                </a:solidFill>
                <a:latin typeface="+mn-lt"/>
              </a:rPr>
              <a:t>(Ε)</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04612276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0" y="2852936"/>
            <a:ext cx="9144000" cy="2376263"/>
          </a:xfrm>
        </p:spPr>
        <p:txBody>
          <a:bodyPr>
            <a:noAutofit/>
          </a:bodyPr>
          <a:lstStyle/>
          <a:p>
            <a:pPr>
              <a:spcBef>
                <a:spcPts val="0"/>
              </a:spcBef>
              <a:spcAft>
                <a:spcPts val="1200"/>
              </a:spcAft>
            </a:pPr>
            <a:r>
              <a:rPr lang="el-GR" sz="2400" b="1" dirty="0" smtClean="0"/>
              <a:t>Άσκηση </a:t>
            </a:r>
            <a:r>
              <a:rPr lang="en-US" sz="2400" b="1" dirty="0" smtClean="0"/>
              <a:t> </a:t>
            </a:r>
            <a:r>
              <a:rPr lang="el-GR" sz="2400" b="1" dirty="0" smtClean="0"/>
              <a:t>6</a:t>
            </a:r>
          </a:p>
          <a:p>
            <a:pPr>
              <a:spcBef>
                <a:spcPts val="0"/>
              </a:spcBef>
              <a:spcAft>
                <a:spcPts val="1200"/>
              </a:spcAft>
            </a:pPr>
            <a:r>
              <a:rPr lang="el-GR" sz="2000" dirty="0" smtClean="0"/>
              <a:t>ΠΑΝΤΑΖΗΣ </a:t>
            </a:r>
            <a:r>
              <a:rPr lang="el-GR" sz="2000" dirty="0"/>
              <a:t>Dr, MSc, Αγρ.Τοπ.Μηχ. ΑΠΘ - Καθηγητής ΤΕΙ Αθήνας</a:t>
            </a:r>
            <a:endParaRPr lang="en-US" sz="2000" dirty="0"/>
          </a:p>
          <a:p>
            <a:pPr>
              <a:spcBef>
                <a:spcPts val="0"/>
              </a:spcBef>
            </a:pPr>
            <a:r>
              <a:rPr lang="el-GR" sz="2000" dirty="0"/>
              <a:t>Τμήμα </a:t>
            </a:r>
            <a:r>
              <a:rPr lang="el-GR" sz="2000" dirty="0" smtClean="0"/>
              <a:t>πολιτικών Μηχανικών ΤΕ και Μηχανικών Τοπογραφίας &amp; Γεωπληροφορικής ΤΕ</a:t>
            </a:r>
          </a:p>
          <a:p>
            <a:pPr>
              <a:spcBef>
                <a:spcPts val="0"/>
              </a:spcBef>
            </a:pPr>
            <a:r>
              <a:rPr lang="el-GR" sz="2000" dirty="0" smtClean="0"/>
              <a:t>Κατεύθυνση Μηχανικών Τοπογραφίας και Γεωπληροφορικής ΤΕ</a:t>
            </a:r>
            <a:endParaRPr lang="en-US" sz="2000" dirty="0"/>
          </a:p>
        </p:txBody>
      </p:sp>
    </p:spTree>
    <p:extLst>
      <p:ext uri="{BB962C8B-B14F-4D97-AF65-F5344CB8AC3E}">
        <p14:creationId xmlns:p14="http://schemas.microsoft.com/office/powerpoint/2010/main" val="38717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314129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6309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altLang="el-GR" dirty="0" smtClean="0"/>
              <a:t>Άσκηση 6 </a:t>
            </a:r>
            <a:r>
              <a:rPr lang="el-GR" altLang="el-GR" sz="3200" b="0" dirty="0" smtClean="0"/>
              <a:t>(1 από </a:t>
            </a:r>
            <a:r>
              <a:rPr lang="en-US" altLang="el-GR" sz="3200" b="0" dirty="0" smtClean="0"/>
              <a:t>3</a:t>
            </a:r>
            <a:r>
              <a:rPr lang="el-GR" altLang="el-GR" sz="3200" b="0" dirty="0" smtClean="0"/>
              <a:t>)</a:t>
            </a:r>
            <a:endParaRPr lang="en-US" altLang="el-GR" sz="3200" b="0" dirty="0" smtClean="0"/>
          </a:p>
        </p:txBody>
      </p:sp>
      <p:sp>
        <p:nvSpPr>
          <p:cNvPr id="4099" name="Content Placeholder 2"/>
          <p:cNvSpPr>
            <a:spLocks noGrp="1"/>
          </p:cNvSpPr>
          <p:nvPr>
            <p:ph idx="1"/>
          </p:nvPr>
        </p:nvSpPr>
        <p:spPr>
          <a:xfrm>
            <a:off x="457200" y="1412875"/>
            <a:ext cx="8229600" cy="4824413"/>
          </a:xfrm>
        </p:spPr>
        <p:txBody>
          <a:bodyPr/>
          <a:lstStyle/>
          <a:p>
            <a:pPr marL="0" indent="0">
              <a:lnSpc>
                <a:spcPct val="120000"/>
              </a:lnSpc>
              <a:spcBef>
                <a:spcPts val="1200"/>
              </a:spcBef>
              <a:buFont typeface="Arial" panose="020B0604020202020204" pitchFamily="34" charset="0"/>
              <a:buNone/>
            </a:pPr>
            <a:r>
              <a:rPr lang="el-GR" altLang="el-GR" sz="2400" dirty="0" smtClean="0"/>
              <a:t>Στους τοπογραφικούς χάρτες κλίμακας 1:100.000, 1:50.000, 1:25.000, που σας έχουν δοθεί, </a:t>
            </a:r>
            <a:r>
              <a:rPr lang="el-GR" altLang="el-GR" sz="2400" dirty="0" smtClean="0"/>
              <a:t>ζητείται:</a:t>
            </a:r>
            <a:endParaRPr lang="el-GR" altLang="el-GR" sz="2400" dirty="0" smtClean="0"/>
          </a:p>
          <a:p>
            <a:pPr marL="0" indent="0">
              <a:lnSpc>
                <a:spcPct val="120000"/>
              </a:lnSpc>
              <a:spcBef>
                <a:spcPts val="1200"/>
              </a:spcBef>
              <a:buFont typeface="Arial" panose="020B0604020202020204" pitchFamily="34" charset="0"/>
              <a:buNone/>
            </a:pPr>
            <a:r>
              <a:rPr lang="el-GR" altLang="el-GR" sz="2400" b="1" dirty="0" smtClean="0"/>
              <a:t>α) </a:t>
            </a:r>
            <a:r>
              <a:rPr lang="en-US" altLang="el-GR" sz="2400" dirty="0" smtClean="0"/>
              <a:t>o</a:t>
            </a:r>
            <a:r>
              <a:rPr lang="el-GR" altLang="el-GR" sz="2400" dirty="0" smtClean="0"/>
              <a:t> προσδιορισμός των συντεταγμένων (σε όσα περισσότερα συστήματα συντεταγμένων μπορείτε) τριών χαρακτηριστικών σημείων κάθε χάρτη (τριγωνομετρικών). Τα ίδια χαρακτηριστικά σημεία θα προσδιοριστούν σε όλους τους χάρτες, που διαθέτετε. Περιγράψτε αναλυτικά πως έγινε ο προσδιορισμός των συντεταγμένων.</a:t>
            </a:r>
          </a:p>
        </p:txBody>
      </p:sp>
      <p:sp>
        <p:nvSpPr>
          <p:cNvPr id="4100" name="Slide Number Placeholder 3"/>
          <p:cNvSpPr>
            <a:spLocks noGrp="1"/>
          </p:cNvSpPr>
          <p:nvPr>
            <p:ph type="sldNum" sz="quarter" idx="4294967295"/>
          </p:nvPr>
        </p:nvSpPr>
        <p:spPr bwMode="auto">
          <a:xfrm>
            <a:off x="7981950" y="6356350"/>
            <a:ext cx="11620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6B277CD-7F08-4ADB-AA50-15467BF43D03}" type="slidenum">
              <a:rPr lang="en-US" altLang="el-GR" sz="1200">
                <a:solidFill>
                  <a:prstClr val="black"/>
                </a:solidFill>
                <a:latin typeface="Arial" panose="020B0604020202020204" pitchFamily="34" charset="0"/>
              </a:rPr>
              <a:pPr eaLnBrk="1" hangingPunct="1">
                <a:spcBef>
                  <a:spcPct val="0"/>
                </a:spcBef>
                <a:buFontTx/>
                <a:buNone/>
              </a:pPr>
              <a:t>1</a:t>
            </a:fld>
            <a:endParaRPr lang="en-US" altLang="el-GR" sz="1200">
              <a:solidFill>
                <a:prstClr val="black"/>
              </a:solidFill>
              <a:latin typeface="Arial" panose="020B0604020202020204" pitchFamily="34" charset="0"/>
            </a:endParaRPr>
          </a:p>
        </p:txBody>
      </p:sp>
    </p:spTree>
    <p:extLst>
      <p:ext uri="{BB962C8B-B14F-4D97-AF65-F5344CB8AC3E}">
        <p14:creationId xmlns:p14="http://schemas.microsoft.com/office/powerpoint/2010/main" val="354674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l-GR" dirty="0" smtClean="0"/>
              <a:t>Άσκηση 6 </a:t>
            </a:r>
            <a:r>
              <a:rPr lang="el-GR" altLang="el-GR" sz="3200" b="0" dirty="0" smtClean="0">
                <a:solidFill>
                  <a:srgbClr val="000000"/>
                </a:solidFill>
              </a:rPr>
              <a:t>(</a:t>
            </a:r>
            <a:r>
              <a:rPr lang="en-US" altLang="el-GR" sz="3200" b="0" dirty="0" smtClean="0">
                <a:solidFill>
                  <a:srgbClr val="000000"/>
                </a:solidFill>
              </a:rPr>
              <a:t>2</a:t>
            </a:r>
            <a:r>
              <a:rPr lang="el-GR" altLang="el-GR" sz="3200" b="0" dirty="0" smtClean="0">
                <a:solidFill>
                  <a:srgbClr val="000000"/>
                </a:solidFill>
              </a:rPr>
              <a:t> από </a:t>
            </a:r>
            <a:r>
              <a:rPr lang="en-US" altLang="el-GR" sz="3200" b="0" dirty="0" smtClean="0">
                <a:solidFill>
                  <a:srgbClr val="000000"/>
                </a:solidFill>
              </a:rPr>
              <a:t>3</a:t>
            </a:r>
            <a:r>
              <a:rPr lang="el-GR" altLang="el-GR" sz="3200" b="0" dirty="0" smtClean="0">
                <a:solidFill>
                  <a:srgbClr val="000000"/>
                </a:solidFill>
              </a:rPr>
              <a:t>)</a:t>
            </a:r>
            <a:endParaRPr lang="en-US" altLang="el-GR" dirty="0" smtClean="0"/>
          </a:p>
        </p:txBody>
      </p:sp>
      <p:sp>
        <p:nvSpPr>
          <p:cNvPr id="6147" name="Content Placeholder 2"/>
          <p:cNvSpPr>
            <a:spLocks noGrp="1"/>
          </p:cNvSpPr>
          <p:nvPr>
            <p:ph idx="1"/>
          </p:nvPr>
        </p:nvSpPr>
        <p:spPr>
          <a:xfrm>
            <a:off x="457200" y="1412875"/>
            <a:ext cx="8229600" cy="4824413"/>
          </a:xfrm>
        </p:spPr>
        <p:txBody>
          <a:bodyPr/>
          <a:lstStyle/>
          <a:p>
            <a:pPr marL="0" indent="0">
              <a:lnSpc>
                <a:spcPct val="120000"/>
              </a:lnSpc>
              <a:spcBef>
                <a:spcPts val="1200"/>
              </a:spcBef>
              <a:buFont typeface="Arial" panose="020B0604020202020204" pitchFamily="34" charset="0"/>
              <a:buNone/>
            </a:pPr>
            <a:r>
              <a:rPr lang="el-GR" altLang="el-GR" sz="2400" b="1" dirty="0"/>
              <a:t>β</a:t>
            </a:r>
            <a:r>
              <a:rPr lang="el-GR" altLang="el-GR" sz="2400" b="1" dirty="0" smtClean="0"/>
              <a:t>) </a:t>
            </a:r>
            <a:r>
              <a:rPr lang="en-US" altLang="el-GR" sz="2400" dirty="0" smtClean="0"/>
              <a:t>o</a:t>
            </a:r>
            <a:r>
              <a:rPr lang="el-GR" altLang="el-GR" sz="2400" dirty="0" smtClean="0"/>
              <a:t> έλεγχος της ορατότητας μεταξύ των χαρακτηριστικών σημείων (σημεία που προσδιορίστηκαν και χρησιμοποιήθηκαν στα προηγούμενα ερωτήματα). Περιγράψτε αναλυτικά τις διαδικασίες.</a:t>
            </a:r>
          </a:p>
        </p:txBody>
      </p:sp>
      <p:sp>
        <p:nvSpPr>
          <p:cNvPr id="6148" name="Slide Number Placeholder 3"/>
          <p:cNvSpPr txBox="1">
            <a:spLocks noGrp="1"/>
          </p:cNvSpPr>
          <p:nvPr/>
        </p:nvSpPr>
        <p:spPr bwMode="auto">
          <a:xfrm>
            <a:off x="7524750" y="6356350"/>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F8210FC-763E-4842-A19C-40CF2DDD0E79}" type="slidenum">
              <a:rPr lang="en-US" altLang="el-GR" sz="1200" smtClean="0">
                <a:solidFill>
                  <a:prstClr val="black"/>
                </a:solidFill>
                <a:latin typeface="Arial" panose="020B0604020202020204" pitchFamily="34" charset="0"/>
                <a:cs typeface="Arial" panose="020B0604020202020204" pitchFamily="34" charset="0"/>
              </a:rPr>
              <a:pPr algn="r" eaLnBrk="1" hangingPunct="1">
                <a:spcBef>
                  <a:spcPct val="0"/>
                </a:spcBef>
                <a:buFontTx/>
                <a:buNone/>
              </a:pPr>
              <a:t>2</a:t>
            </a:fld>
            <a:endParaRPr lang="en-US" altLang="el-GR" sz="12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909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altLang="el-GR" dirty="0" smtClean="0"/>
              <a:t>Άσκηση 6 </a:t>
            </a:r>
            <a:r>
              <a:rPr lang="el-GR" altLang="el-GR" sz="3200" b="0" dirty="0" smtClean="0">
                <a:solidFill>
                  <a:srgbClr val="000000"/>
                </a:solidFill>
              </a:rPr>
              <a:t>(</a:t>
            </a:r>
            <a:r>
              <a:rPr lang="en-US" altLang="el-GR" sz="3200" b="0" dirty="0" smtClean="0">
                <a:solidFill>
                  <a:srgbClr val="000000"/>
                </a:solidFill>
              </a:rPr>
              <a:t>3</a:t>
            </a:r>
            <a:r>
              <a:rPr lang="el-GR" altLang="el-GR" sz="3200" b="0" dirty="0" smtClean="0">
                <a:solidFill>
                  <a:srgbClr val="000000"/>
                </a:solidFill>
              </a:rPr>
              <a:t> από </a:t>
            </a:r>
            <a:r>
              <a:rPr lang="en-US" altLang="el-GR" sz="3200" b="0" dirty="0" smtClean="0">
                <a:solidFill>
                  <a:srgbClr val="000000"/>
                </a:solidFill>
              </a:rPr>
              <a:t>3</a:t>
            </a:r>
            <a:r>
              <a:rPr lang="el-GR" altLang="el-GR" sz="3200" b="0" dirty="0" smtClean="0">
                <a:solidFill>
                  <a:srgbClr val="000000"/>
                </a:solidFill>
              </a:rPr>
              <a:t>)</a:t>
            </a:r>
            <a:endParaRPr lang="en-US" altLang="el-GR" dirty="0" smtClean="0"/>
          </a:p>
        </p:txBody>
      </p:sp>
      <p:sp>
        <p:nvSpPr>
          <p:cNvPr id="7171" name="Content Placeholder 2"/>
          <p:cNvSpPr>
            <a:spLocks noGrp="1"/>
          </p:cNvSpPr>
          <p:nvPr>
            <p:ph idx="1"/>
          </p:nvPr>
        </p:nvSpPr>
        <p:spPr>
          <a:xfrm>
            <a:off x="457200" y="1412875"/>
            <a:ext cx="8229600" cy="4824413"/>
          </a:xfrm>
        </p:spPr>
        <p:txBody>
          <a:bodyPr/>
          <a:lstStyle/>
          <a:p>
            <a:pPr marL="0" indent="0">
              <a:lnSpc>
                <a:spcPct val="120000"/>
              </a:lnSpc>
              <a:spcBef>
                <a:spcPts val="1200"/>
              </a:spcBef>
              <a:buFont typeface="Arial" panose="020B0604020202020204" pitchFamily="34" charset="0"/>
              <a:buNone/>
            </a:pPr>
            <a:r>
              <a:rPr lang="el-GR" altLang="el-GR" sz="2400" b="1" dirty="0"/>
              <a:t>γ</a:t>
            </a:r>
            <a:r>
              <a:rPr lang="el-GR" altLang="el-GR" sz="2400" b="1" dirty="0" smtClean="0"/>
              <a:t>) </a:t>
            </a:r>
            <a:r>
              <a:rPr lang="el-GR" altLang="el-GR" sz="2400" dirty="0" smtClean="0"/>
              <a:t>η μέτρηση / υπολογισμός των κλίσεων δύο περιοχών μεταξύ δύο χαρακτηριστικών σημείων κάθε χάρτη (όχι τριγωνομετρικών). Τα ίδια χαρακτηριστικά σημεία θα χρησιμοποιηθούν σε όλους τους χάρτες, που διαθέτετε. Περιγράψτε αναλυτικά τις διαδικασίες.</a:t>
            </a:r>
          </a:p>
          <a:p>
            <a:pPr marL="0" indent="0">
              <a:lnSpc>
                <a:spcPct val="120000"/>
              </a:lnSpc>
              <a:spcBef>
                <a:spcPts val="1200"/>
              </a:spcBef>
              <a:buFont typeface="Arial" panose="020B0604020202020204" pitchFamily="34" charset="0"/>
              <a:buNone/>
            </a:pPr>
            <a:endParaRPr lang="el-GR" altLang="el-GR" sz="2400" dirty="0" smtClean="0"/>
          </a:p>
        </p:txBody>
      </p:sp>
      <p:sp>
        <p:nvSpPr>
          <p:cNvPr id="4100" name="Slide Number Placeholder 3"/>
          <p:cNvSpPr>
            <a:spLocks noGrp="1"/>
          </p:cNvSpPr>
          <p:nvPr>
            <p:ph type="sldNum" sz="quarter" idx="4294967295"/>
          </p:nvPr>
        </p:nvSpPr>
        <p:spPr bwMode="auto">
          <a:xfrm>
            <a:off x="7981950" y="6356350"/>
            <a:ext cx="11620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3ADCC22-55BB-4E12-BCBE-9292577CB464}" type="slidenum">
              <a:rPr lang="en-US" altLang="el-GR" sz="1200">
                <a:solidFill>
                  <a:prstClr val="black"/>
                </a:solidFill>
                <a:latin typeface="Arial" panose="020B0604020202020204" pitchFamily="34" charset="0"/>
              </a:rPr>
              <a:pPr eaLnBrk="1" hangingPunct="1">
                <a:spcBef>
                  <a:spcPct val="0"/>
                </a:spcBef>
                <a:buFontTx/>
                <a:buNone/>
              </a:pPr>
              <a:t>3</a:t>
            </a:fld>
            <a:endParaRPr lang="en-US" altLang="el-GR" sz="1200">
              <a:solidFill>
                <a:prstClr val="black"/>
              </a:solidFill>
              <a:latin typeface="Arial" panose="020B0604020202020204" pitchFamily="34" charset="0"/>
            </a:endParaRPr>
          </a:p>
        </p:txBody>
      </p:sp>
    </p:spTree>
    <p:extLst>
      <p:ext uri="{BB962C8B-B14F-4D97-AF65-F5344CB8AC3E}">
        <p14:creationId xmlns:p14="http://schemas.microsoft.com/office/powerpoint/2010/main" val="1279171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28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21637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Τεχνολογικό Εκπαιδευτικό Ίδρυμα Αθήνας, Δήμος Ν. Πανταζής 2014. Δήμος Ν. Πανταζής. «Γενική και μαθηματική χαρτογραφία (Ε). Άσκηση </a:t>
            </a:r>
            <a:r>
              <a:rPr lang="en-US" sz="2000" dirty="0" smtClean="0"/>
              <a:t>6</a:t>
            </a:r>
            <a:r>
              <a:rPr lang="el-GR" sz="2000" dirty="0" smtClean="0"/>
              <a:t>». </a:t>
            </a:r>
            <a:r>
              <a:rPr lang="el-GR" sz="2000" dirty="0"/>
              <a:t>Έκδοση: 1.0. Αθήνα 2014. Διαθέσιμο από τη δικτυακή διεύθυνση: </a:t>
            </a:r>
            <a:r>
              <a:rPr lang="el-GR" sz="2000" dirty="0" err="1"/>
              <a:t>ocp.teiath.gr</a:t>
            </a:r>
            <a:r>
              <a:rPr lang="el-GR" sz="2000" dirty="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4373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297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05f198426ac86a25a7b6384daa1c3c549be76"/>
</p:tagLst>
</file>

<file path=ppt/theme/theme1.xml><?xml version="1.0" encoding="utf-8"?>
<a:theme xmlns:a="http://schemas.openxmlformats.org/drawingml/2006/main" name="OC_template_updated">
  <a:themeElements>
    <a:clrScheme name="Προσαρμοσμένο 1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766</Words>
  <Application>Microsoft Office PowerPoint</Application>
  <PresentationFormat>Προβολή στην οθόνη (4:3)</PresentationFormat>
  <Paragraphs>79</Paragraphs>
  <Slides>11</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11</vt:i4>
      </vt:variant>
    </vt:vector>
  </HeadingPairs>
  <TitlesOfParts>
    <vt:vector size="14" baseType="lpstr">
      <vt:lpstr>OC_template_updated</vt:lpstr>
      <vt:lpstr>1_OC_template_updated</vt:lpstr>
      <vt:lpstr>2_OC_template_updated</vt:lpstr>
      <vt:lpstr>Γενική και Μαθηματική Χαρτογραφία (Ε)</vt:lpstr>
      <vt:lpstr>Άσκηση 6 (1 από 3)</vt:lpstr>
      <vt:lpstr>Άσκηση 6 (2 από 3)</vt:lpstr>
      <vt:lpstr>Άσκηση 6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42</cp:revision>
  <dcterms:created xsi:type="dcterms:W3CDTF">2013-03-04T13:35:19Z</dcterms:created>
  <dcterms:modified xsi:type="dcterms:W3CDTF">2015-12-15T14:38:21Z</dcterms:modified>
</cp:coreProperties>
</file>