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9"/>
  </p:notesMasterIdLst>
  <p:handoutMasterIdLst>
    <p:handoutMasterId r:id="rId20"/>
  </p:handoutMasterIdLst>
  <p:sldIdLst>
    <p:sldId id="38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257" r:id="rId12"/>
    <p:sldId id="262" r:id="rId13"/>
    <p:sldId id="379" r:id="rId14"/>
    <p:sldId id="269" r:id="rId15"/>
    <p:sldId id="270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66CCFF"/>
    <a:srgbClr val="178380"/>
    <a:srgbClr val="336699"/>
    <a:srgbClr val="00CC99"/>
    <a:srgbClr val="0C51C0"/>
    <a:srgbClr val="009999"/>
    <a:srgbClr val="008000"/>
    <a:srgbClr val="00808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47" indent="-18574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7588" y="774700"/>
            <a:ext cx="5164137" cy="3873500"/>
          </a:xfrm>
          <a:prstGeom prst="rect">
            <a:avLst/>
          </a:prstGeom>
          <a:ln/>
        </p:spPr>
      </p:sp>
      <p:sp>
        <p:nvSpPr>
          <p:cNvPr id="394243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20030" y="4906199"/>
            <a:ext cx="5758572" cy="4649271"/>
          </a:xfrm>
          <a:prstGeom prst="rect">
            <a:avLst/>
          </a:prstGeom>
          <a:noFill/>
          <a:ln/>
        </p:spPr>
        <p:txBody>
          <a:bodyPr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42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77951" y="9810763"/>
            <a:ext cx="3119019" cy="517131"/>
          </a:xfrm>
          <a:prstGeom prst="rect">
            <a:avLst/>
          </a:prstGeom>
          <a:noFill/>
        </p:spPr>
        <p:txBody>
          <a:bodyPr/>
          <a:lstStyle/>
          <a:p>
            <a:fld id="{0699E71F-DCE3-41DC-8D73-F7D3346BA07D}" type="slidenum">
              <a:rPr lang="el-GR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92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7588" y="774700"/>
            <a:ext cx="5164137" cy="3873500"/>
          </a:xfrm>
          <a:prstGeom prst="rect">
            <a:avLst/>
          </a:prstGeom>
          <a:ln/>
        </p:spPr>
      </p:sp>
      <p:sp>
        <p:nvSpPr>
          <p:cNvPr id="395267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20030" y="4906199"/>
            <a:ext cx="5758572" cy="4649271"/>
          </a:xfrm>
          <a:prstGeom prst="rect">
            <a:avLst/>
          </a:prstGeom>
          <a:noFill/>
          <a:ln/>
        </p:spPr>
        <p:txBody>
          <a:bodyPr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52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77951" y="9810763"/>
            <a:ext cx="3119019" cy="517131"/>
          </a:xfrm>
          <a:prstGeom prst="rect">
            <a:avLst/>
          </a:prstGeom>
          <a:noFill/>
        </p:spPr>
        <p:txBody>
          <a:bodyPr/>
          <a:lstStyle/>
          <a:p>
            <a:fld id="{6EAC76C2-B97A-4F87-924E-F15277208FC6}" type="slidenum">
              <a:rPr lang="el-GR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285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7588" y="774700"/>
            <a:ext cx="5164137" cy="3873500"/>
          </a:xfrm>
          <a:prstGeom prst="rect">
            <a:avLst/>
          </a:prstGeom>
          <a:ln/>
        </p:spPr>
      </p:sp>
      <p:sp>
        <p:nvSpPr>
          <p:cNvPr id="396291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20030" y="4906199"/>
            <a:ext cx="5758572" cy="4649271"/>
          </a:xfrm>
          <a:prstGeom prst="rect">
            <a:avLst/>
          </a:prstGeom>
          <a:noFill/>
          <a:ln/>
        </p:spPr>
        <p:txBody>
          <a:bodyPr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62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77951" y="9810763"/>
            <a:ext cx="3119019" cy="517131"/>
          </a:xfrm>
          <a:prstGeom prst="rect">
            <a:avLst/>
          </a:prstGeom>
          <a:noFill/>
        </p:spPr>
        <p:txBody>
          <a:bodyPr/>
          <a:lstStyle/>
          <a:p>
            <a:fld id="{E3A40217-A022-4C34-A026-4121FA45EF14}" type="slidenum">
              <a:rPr lang="el-GR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8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7588" y="774700"/>
            <a:ext cx="5164137" cy="3873500"/>
          </a:xfrm>
          <a:prstGeom prst="rect">
            <a:avLst/>
          </a:prstGeom>
          <a:ln/>
        </p:spPr>
      </p:sp>
      <p:sp>
        <p:nvSpPr>
          <p:cNvPr id="397315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20030" y="4906199"/>
            <a:ext cx="5758572" cy="4649271"/>
          </a:xfrm>
          <a:prstGeom prst="rect">
            <a:avLst/>
          </a:prstGeom>
          <a:noFill/>
          <a:ln/>
        </p:spPr>
        <p:txBody>
          <a:bodyPr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73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77951" y="9810763"/>
            <a:ext cx="3119019" cy="517131"/>
          </a:xfrm>
          <a:prstGeom prst="rect">
            <a:avLst/>
          </a:prstGeom>
          <a:noFill/>
        </p:spPr>
        <p:txBody>
          <a:bodyPr/>
          <a:lstStyle/>
          <a:p>
            <a:fld id="{9B050596-EBCA-4454-BB89-CF726D43BE97}" type="slidenum">
              <a:rPr lang="el-GR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3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7588" y="774700"/>
            <a:ext cx="5164137" cy="3873500"/>
          </a:xfrm>
          <a:prstGeom prst="rect">
            <a:avLst/>
          </a:prstGeom>
          <a:ln/>
        </p:spPr>
      </p:sp>
      <p:sp>
        <p:nvSpPr>
          <p:cNvPr id="398339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20030" y="4906199"/>
            <a:ext cx="5758572" cy="4649271"/>
          </a:xfrm>
          <a:prstGeom prst="rect">
            <a:avLst/>
          </a:prstGeom>
          <a:noFill/>
          <a:ln/>
        </p:spPr>
        <p:txBody>
          <a:bodyPr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83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77951" y="9810763"/>
            <a:ext cx="3119019" cy="517131"/>
          </a:xfrm>
          <a:prstGeom prst="rect">
            <a:avLst/>
          </a:prstGeom>
          <a:noFill/>
        </p:spPr>
        <p:txBody>
          <a:bodyPr/>
          <a:lstStyle/>
          <a:p>
            <a:fld id="{1CFE3D6F-46B5-41D2-8CDF-0B91E5017ED1}" type="slidenum">
              <a:rPr lang="el-GR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18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7588" y="774700"/>
            <a:ext cx="5164137" cy="3873500"/>
          </a:xfrm>
          <a:prstGeom prst="rect">
            <a:avLst/>
          </a:prstGeom>
          <a:ln/>
        </p:spPr>
      </p:sp>
      <p:sp>
        <p:nvSpPr>
          <p:cNvPr id="401411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20030" y="4906199"/>
            <a:ext cx="5758572" cy="4649271"/>
          </a:xfrm>
          <a:prstGeom prst="rect">
            <a:avLst/>
          </a:prstGeom>
          <a:noFill/>
          <a:ln/>
        </p:spPr>
        <p:txBody>
          <a:bodyPr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14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77951" y="9810763"/>
            <a:ext cx="3119019" cy="517131"/>
          </a:xfrm>
          <a:prstGeom prst="rect">
            <a:avLst/>
          </a:prstGeom>
          <a:noFill/>
        </p:spPr>
        <p:txBody>
          <a:bodyPr/>
          <a:lstStyle/>
          <a:p>
            <a:fld id="{292AE6D6-EC60-4EEB-BBD9-DA91ECE30160}" type="slidenum">
              <a:rPr lang="el-GR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51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7E755-D2CA-40EA-BC37-42CF263C32E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081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336699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Συστήματα Υγείας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</a:pPr>
            <a:r>
              <a:rPr lang="el-GR" sz="2000" b="1" dirty="0" smtClean="0"/>
              <a:t>Ενότητα 7:</a:t>
            </a:r>
            <a:r>
              <a:rPr lang="en-US" sz="2000" b="1" dirty="0" smtClean="0"/>
              <a:t> </a:t>
            </a:r>
            <a:r>
              <a:rPr lang="el-GR" sz="2000" b="1" dirty="0" smtClean="0"/>
              <a:t>Συστήματα Υγείας στην Ευρώπη: Γερμανία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Γιώργος Πιερράκος</a:t>
            </a:r>
            <a:endParaRPr lang="el-GR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</a:t>
            </a:r>
            <a:r>
              <a:rPr lang="el-GR" sz="2000" dirty="0" smtClean="0"/>
              <a:t>Διοίκησης Επιχειρήσεων</a:t>
            </a:r>
          </a:p>
          <a:p>
            <a:pPr>
              <a:spcBef>
                <a:spcPts val="0"/>
              </a:spcBef>
            </a:pPr>
            <a:endParaRPr lang="el-GR" sz="1200" dirty="0" smtClean="0"/>
          </a:p>
          <a:p>
            <a:pPr>
              <a:spcBef>
                <a:spcPts val="0"/>
              </a:spcBef>
            </a:pPr>
            <a:r>
              <a:rPr lang="el-GR" sz="2000" dirty="0"/>
              <a:t>Κατεύθυνση </a:t>
            </a:r>
            <a:r>
              <a:rPr lang="el-GR" sz="2000" dirty="0" smtClean="0"/>
              <a:t>Διοίκησης </a:t>
            </a:r>
            <a:r>
              <a:rPr lang="el-GR" sz="2000" dirty="0"/>
              <a:t>Μονάδων Υγείας και Πρόνοιας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+mn-cs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+mn-cs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31094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Γεώργιος Πιερράκος 2015. Γεώργιος Πιερράκος. </a:t>
            </a:r>
            <a:r>
              <a:rPr lang="el-GR" sz="2000" dirty="0" smtClean="0"/>
              <a:t>«Συστήματα Υγείας (Θ</a:t>
            </a:r>
            <a:r>
              <a:rPr lang="el-GR" sz="2000" dirty="0"/>
              <a:t>). Ενότητα </a:t>
            </a:r>
            <a:r>
              <a:rPr lang="el-GR" sz="2000" dirty="0" smtClean="0"/>
              <a:t>7: </a:t>
            </a:r>
            <a:r>
              <a:rPr lang="el-GR" sz="2000" dirty="0"/>
              <a:t>Συστήματα Υγείας στην Ευρώπη: Γερμανία». </a:t>
            </a:r>
            <a:r>
              <a:rPr lang="el-GR" sz="2000" dirty="0" smtClean="0"/>
              <a:t>Έκδοση: 1.0. Αθήνα 2015.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906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Γερμανικό σύστημα υγειονομικής περίθαλψης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Κυρίαρχο ρόλο έχει η κοινωνική ασφάλιση, μέσω των ταμείων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Το σύστημα είναι πλήρως </a:t>
            </a:r>
            <a:r>
              <a:rPr lang="el-GR" dirty="0" smtClean="0"/>
              <a:t>αποκεντρωμένο</a:t>
            </a:r>
            <a:r>
              <a:rPr lang="en-US" dirty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Παρουσιάζει ομοιότητες με το Σουηδικό ως προς την περιφερειακή κατανομή των </a:t>
            </a:r>
            <a:r>
              <a:rPr lang="el-GR" dirty="0" smtClean="0"/>
              <a:t>υπηρεσιών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80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Οργανωτική δομή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ομοσπονδιακή κυβέρνηση (Υπουργείο Υγείας, Υπουργείο εργασίας και κοινωνικών υποθέσεων, Υπουργείο περιβάλλοντος και το Υπουργείο έρευνας και τεχνολογίας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/>
              <a:t>Οι τοπικές </a:t>
            </a:r>
            <a:r>
              <a:rPr lang="el-GR" dirty="0" smtClean="0"/>
              <a:t>κυβερνήσεις</a:t>
            </a:r>
            <a:r>
              <a:rPr lang="en-US" dirty="0"/>
              <a:t>.</a:t>
            </a:r>
            <a:endParaRPr lang="el-GR" dirty="0"/>
          </a:p>
          <a:p>
            <a:r>
              <a:rPr lang="el-GR" dirty="0"/>
              <a:t>Τα ασφαλιστικά </a:t>
            </a:r>
            <a:r>
              <a:rPr lang="el-GR" dirty="0" smtClean="0"/>
              <a:t>ταμεία</a:t>
            </a:r>
            <a:r>
              <a:rPr lang="en-US" dirty="0"/>
              <a:t>.</a:t>
            </a:r>
            <a:endParaRPr lang="el-GR" dirty="0"/>
          </a:p>
          <a:p>
            <a:r>
              <a:rPr lang="el-GR" dirty="0"/>
              <a:t>Οι περιφερειακές ενώσεις </a:t>
            </a:r>
            <a:r>
              <a:rPr lang="el-GR" dirty="0" smtClean="0"/>
              <a:t>γιατρών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Εθελοντικοί οργανισμοί κοινωνικής προστασίας μη κερδοσκοπικού </a:t>
            </a:r>
            <a:r>
              <a:rPr lang="el-GR" dirty="0" smtClean="0"/>
              <a:t>χαρακτήρα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2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Λειτουργική δομή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Ομοσπονδιακή </a:t>
            </a:r>
            <a:r>
              <a:rPr lang="el-GR" dirty="0" smtClean="0"/>
              <a:t>κυβέρνηση -&gt; </a:t>
            </a:r>
            <a:r>
              <a:rPr lang="el-GR" dirty="0"/>
              <a:t>Σύνολο υπηρεσιών Υγείας: Σχεδιασμός, </a:t>
            </a:r>
            <a:r>
              <a:rPr lang="el-GR" dirty="0" smtClean="0"/>
              <a:t>νομοθεσία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Κυβερνήσεις των ομόσπονδων </a:t>
            </a:r>
            <a:r>
              <a:rPr lang="el-GR" dirty="0" smtClean="0"/>
              <a:t>κρατιδίων -&gt; Τοπικές </a:t>
            </a:r>
            <a:r>
              <a:rPr lang="el-GR" dirty="0"/>
              <a:t>Υπηρεσίες υγείας, υιοθετώντας την κεντρική πολιτική και παρεμβαίνοντας σε θέματα τοπικών </a:t>
            </a:r>
            <a:r>
              <a:rPr lang="el-GR" dirty="0" smtClean="0"/>
              <a:t>ιδιαιτεροτήτων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10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5858108"/>
            <a:ext cx="2232248" cy="864096"/>
          </a:xfrm>
          <a:prstGeom prst="roundRect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bg1"/>
                </a:solidFill>
              </a:rPr>
              <a:t>Πολίτες: καθολική Κάλυψη και ενιαίο πακέτο παροχών  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72200" y="5930116"/>
            <a:ext cx="2592288" cy="811252"/>
          </a:xfrm>
          <a:prstGeom prst="roundRect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bg1"/>
                </a:solidFill>
              </a:rPr>
              <a:t>Προμηθευτές: Πλουραλισμός φορέων  Οργάνωση σε Ενώσεις   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1331640" y="1753652"/>
            <a:ext cx="6408712" cy="39604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251520" y="3769876"/>
            <a:ext cx="2160240" cy="504056"/>
          </a:xfrm>
          <a:prstGeom prst="round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003399"/>
                </a:solidFill>
              </a:rPr>
              <a:t>Επιλογή Ταμείου </a:t>
            </a:r>
            <a:endParaRPr lang="el-GR" sz="1400" b="1" dirty="0">
              <a:solidFill>
                <a:srgbClr val="003399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1560" y="2545740"/>
            <a:ext cx="2592288" cy="504056"/>
          </a:xfrm>
          <a:prstGeom prst="round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003399"/>
                </a:solidFill>
              </a:rPr>
              <a:t>Εισφορές</a:t>
            </a:r>
            <a:endParaRPr lang="el-GR" sz="1400" b="1" dirty="0">
              <a:solidFill>
                <a:srgbClr val="003399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24128" y="2617748"/>
            <a:ext cx="3312368" cy="504056"/>
          </a:xfrm>
          <a:prstGeom prst="round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003399"/>
                </a:solidFill>
              </a:rPr>
              <a:t>Διαπραγματεύσεις  Συλλογικές Συμβάσεις Εργασίας  </a:t>
            </a:r>
            <a:endParaRPr lang="el-GR" sz="1400" b="1" dirty="0">
              <a:solidFill>
                <a:srgbClr val="003399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60232" y="3645024"/>
            <a:ext cx="2304256" cy="648072"/>
          </a:xfrm>
          <a:prstGeom prst="round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003399"/>
                </a:solidFill>
              </a:rPr>
              <a:t>Επιλεκτικές Συμβάσεις Εργασίας </a:t>
            </a:r>
            <a:endParaRPr lang="el-GR" sz="1400" b="1" dirty="0">
              <a:solidFill>
                <a:srgbClr val="003399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15616" y="1609636"/>
            <a:ext cx="259228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3399"/>
                </a:solidFill>
              </a:rPr>
              <a:t>Health Fund- Pooling </a:t>
            </a:r>
            <a:r>
              <a:rPr lang="el-GR" sz="1400" b="1" dirty="0" smtClean="0">
                <a:solidFill>
                  <a:srgbClr val="003399"/>
                </a:solidFill>
              </a:rPr>
              <a:t>Εισφορών </a:t>
            </a:r>
            <a:r>
              <a:rPr lang="en-US" sz="1400" b="1" dirty="0" smtClean="0">
                <a:solidFill>
                  <a:srgbClr val="003399"/>
                </a:solidFill>
              </a:rPr>
              <a:t>  </a:t>
            </a:r>
            <a:endParaRPr lang="el-GR" sz="1400" b="1" dirty="0">
              <a:solidFill>
                <a:srgbClr val="003399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8144" y="1465620"/>
            <a:ext cx="259228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003399"/>
                </a:solidFill>
              </a:rPr>
              <a:t>Ταμεία υγείας Αγοραστές </a:t>
            </a:r>
            <a:endParaRPr lang="el-GR" sz="1400" b="1" dirty="0">
              <a:solidFill>
                <a:srgbClr val="0033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4032" y="4947773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+mn-lt"/>
              </a:rPr>
              <a:t>Υπουργείο Υγείας και </a:t>
            </a:r>
            <a:r>
              <a:rPr lang="en-US" sz="2000" b="1" dirty="0" smtClean="0">
                <a:latin typeface="+mn-lt"/>
              </a:rPr>
              <a:t>Federal Joint Committee</a:t>
            </a:r>
            <a:r>
              <a:rPr lang="el-GR" sz="2000" b="1" dirty="0" smtClean="0">
                <a:latin typeface="+mn-lt"/>
              </a:rPr>
              <a:t>  </a:t>
            </a:r>
            <a:endParaRPr lang="el-GR" sz="20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398590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Steward </a:t>
            </a:r>
            <a:endParaRPr lang="el-GR" sz="2000" b="1" dirty="0" smtClean="0">
              <a:latin typeface="+mn-lt"/>
            </a:endParaRPr>
          </a:p>
          <a:p>
            <a:pPr algn="ctr"/>
            <a:r>
              <a:rPr lang="el-GR" sz="2000" b="1" dirty="0" smtClean="0">
                <a:latin typeface="+mn-lt"/>
              </a:rPr>
              <a:t>Διεύθυνση- Συντονισμός </a:t>
            </a:r>
            <a:endParaRPr lang="el-GR" sz="20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573325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latin typeface="+mn-lt"/>
              </a:rPr>
              <a:t>Ελευθερία Επιλογής και </a:t>
            </a:r>
            <a:endParaRPr lang="en-US" sz="1200" b="1" dirty="0" smtClean="0">
              <a:latin typeface="+mn-lt"/>
            </a:endParaRPr>
          </a:p>
          <a:p>
            <a:pPr algn="ctr"/>
            <a:r>
              <a:rPr lang="el-GR" sz="1200" b="1" dirty="0" smtClean="0">
                <a:latin typeface="+mn-lt"/>
              </a:rPr>
              <a:t>ίσες ευκαιρίες πρόσβασης   </a:t>
            </a:r>
            <a:endParaRPr lang="el-GR" sz="12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3808" y="623731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latin typeface="+mn-lt"/>
              </a:rPr>
              <a:t>Πιλοτική εφαρμογή </a:t>
            </a:r>
            <a:endParaRPr lang="en-US" sz="1200" b="1" dirty="0" smtClean="0">
              <a:latin typeface="+mn-lt"/>
            </a:endParaRPr>
          </a:p>
          <a:p>
            <a:pPr algn="ctr"/>
            <a:r>
              <a:rPr lang="en-US" sz="1200" b="1" dirty="0" smtClean="0">
                <a:latin typeface="+mn-lt"/>
              </a:rPr>
              <a:t>Gate</a:t>
            </a:r>
            <a:r>
              <a:rPr lang="el-GR" sz="1200" b="1" dirty="0" smtClean="0">
                <a:latin typeface="+mn-lt"/>
              </a:rPr>
              <a:t>-</a:t>
            </a:r>
            <a:r>
              <a:rPr lang="en-US" sz="1200" b="1" dirty="0" smtClean="0">
                <a:latin typeface="+mn-lt"/>
              </a:rPr>
              <a:t>keeping </a:t>
            </a:r>
            <a:r>
              <a:rPr lang="el-GR" sz="1200" b="1" dirty="0" smtClean="0">
                <a:latin typeface="+mn-lt"/>
              </a:rPr>
              <a:t>και </a:t>
            </a:r>
            <a:r>
              <a:rPr lang="en-US" sz="1200" b="1" dirty="0" smtClean="0">
                <a:latin typeface="+mn-lt"/>
              </a:rPr>
              <a:t>integrate  Care </a:t>
            </a:r>
            <a:r>
              <a:rPr lang="el-GR" sz="1200" b="1" dirty="0" smtClean="0">
                <a:latin typeface="+mn-lt"/>
              </a:rPr>
              <a:t> </a:t>
            </a:r>
            <a:endParaRPr lang="el-GR" sz="1200" b="1" dirty="0">
              <a:latin typeface="+mn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23528" y="1302440"/>
            <a:ext cx="871296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rved Down Arrow 18"/>
          <p:cNvSpPr/>
          <p:nvPr/>
        </p:nvSpPr>
        <p:spPr>
          <a:xfrm>
            <a:off x="2267744" y="745540"/>
            <a:ext cx="4752528" cy="864096"/>
          </a:xfrm>
          <a:prstGeom prst="curvedDownArrow">
            <a:avLst/>
          </a:prstGeom>
          <a:solidFill>
            <a:srgbClr val="CC00FF"/>
          </a:solidFill>
          <a:ln w="47625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15616" y="817548"/>
            <a:ext cx="6624736" cy="28803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accent2">
                    <a:lumMod val="50000"/>
                  </a:schemeClr>
                </a:solidFill>
              </a:rPr>
              <a:t>Μηχανισμός Κατανομής πόρων εξισορρόπησης Κινδύνων </a:t>
            </a:r>
            <a:endParaRPr lang="el-GR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68344" y="5013176"/>
            <a:ext cx="151216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dirty="0" smtClean="0">
                <a:latin typeface="+mn-lt"/>
              </a:rPr>
              <a:t>Χ. Μπουρσανίδης Εθνικό Κέντρο Δημόσιας Διοίκησης </a:t>
            </a:r>
            <a:endParaRPr lang="el-GR" sz="1050" dirty="0">
              <a:latin typeface="+mn-lt"/>
            </a:endParaRPr>
          </a:p>
        </p:txBody>
      </p:sp>
      <p:sp>
        <p:nvSpPr>
          <p:cNvPr id="22" name="Τίτλος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+mn-lt"/>
              </a:rPr>
              <a:t>Βασικά χαρακτηριστικά συστήματος Υγείας στη Γερμανία</a:t>
            </a:r>
            <a:endParaRPr lang="el-GR" sz="28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713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220072" y="980728"/>
            <a:ext cx="3672408" cy="223224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755576" y="1196752"/>
            <a:ext cx="3096344" cy="1152128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Εποπτικό Συμβούλιο Ομοσπονδιακής Ένωσης των ΑΟΚ</a:t>
            </a:r>
            <a:endParaRPr lang="el-GR" sz="2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83568" y="3861048"/>
            <a:ext cx="3528392" cy="72008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rgbClr val="003399"/>
                </a:solidFill>
              </a:rPr>
              <a:t>Διοικητικό Συμβούλιο των ΑΟΚ</a:t>
            </a:r>
            <a:endParaRPr lang="el-GR" sz="2000" b="1" dirty="0">
              <a:solidFill>
                <a:srgbClr val="003399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7544" y="5517232"/>
            <a:ext cx="1656184" cy="936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rgbClr val="003399"/>
                </a:solidFill>
              </a:rPr>
              <a:t>Εργαζόμενοι </a:t>
            </a:r>
            <a:endParaRPr lang="el-GR" sz="2000" b="1" dirty="0">
              <a:solidFill>
                <a:srgbClr val="003399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71800" y="5517232"/>
            <a:ext cx="1584176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rgbClr val="003399"/>
                </a:solidFill>
              </a:rPr>
              <a:t>Εργοδότες </a:t>
            </a:r>
            <a:endParaRPr lang="el-GR" sz="2000" b="1" dirty="0">
              <a:solidFill>
                <a:srgbClr val="003399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80112" y="3861048"/>
            <a:ext cx="3096344" cy="79208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Διοικήσεις των ΑΟΚ </a:t>
            </a:r>
            <a:endParaRPr lang="el-GR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508104" y="1196752"/>
            <a:ext cx="3096344" cy="792088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3399"/>
                </a:solidFill>
              </a:rPr>
              <a:t>Management Board </a:t>
            </a:r>
            <a:r>
              <a:rPr lang="el-GR" sz="2000" b="1" dirty="0" smtClean="0">
                <a:solidFill>
                  <a:srgbClr val="003399"/>
                </a:solidFill>
              </a:rPr>
              <a:t>της ομοσπονδιακής Ένωσης των ΑΟΚ </a:t>
            </a:r>
            <a:endParaRPr lang="el-GR" sz="2000" b="1" dirty="0">
              <a:solidFill>
                <a:srgbClr val="003399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08104" y="2132856"/>
            <a:ext cx="3096344" cy="936104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rgbClr val="003399"/>
                </a:solidFill>
              </a:rPr>
              <a:t>Εκτεταμένο Διοικητικό Συμβούλιο της Ένωσης των ΑΟΚ </a:t>
            </a:r>
            <a:endParaRPr lang="el-GR" sz="2000" b="1" dirty="0">
              <a:solidFill>
                <a:srgbClr val="003399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0800000">
            <a:off x="1115616" y="486916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/>
          </a:p>
        </p:txBody>
      </p:sp>
      <p:sp>
        <p:nvSpPr>
          <p:cNvPr id="11" name="Down Arrow 10"/>
          <p:cNvSpPr/>
          <p:nvPr/>
        </p:nvSpPr>
        <p:spPr>
          <a:xfrm rot="10800000">
            <a:off x="3347864" y="486916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691680" y="494116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+mn-lt"/>
              </a:rPr>
              <a:t>Εκλέγουν </a:t>
            </a:r>
            <a:endParaRPr lang="el-GR" sz="2000" b="1" dirty="0">
              <a:latin typeface="+mn-lt"/>
            </a:endParaRPr>
          </a:p>
        </p:txBody>
      </p:sp>
      <p:sp>
        <p:nvSpPr>
          <p:cNvPr id="15" name="Down Arrow 14"/>
          <p:cNvSpPr/>
          <p:nvPr/>
        </p:nvSpPr>
        <p:spPr>
          <a:xfrm rot="10800000">
            <a:off x="2123728" y="2420888"/>
            <a:ext cx="504056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691680" y="3212976"/>
            <a:ext cx="15841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+mn-lt"/>
              </a:rPr>
              <a:t>Εκλέγουν </a:t>
            </a:r>
            <a:endParaRPr lang="el-GR" sz="2000" b="1" dirty="0">
              <a:latin typeface="+mn-lt"/>
            </a:endParaRPr>
          </a:p>
        </p:txBody>
      </p:sp>
      <p:sp>
        <p:nvSpPr>
          <p:cNvPr id="16" name="Down Arrow 15"/>
          <p:cNvSpPr/>
          <p:nvPr/>
        </p:nvSpPr>
        <p:spPr>
          <a:xfrm rot="16200000">
            <a:off x="4824028" y="3897052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067944" y="378904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+mn-lt"/>
              </a:rPr>
              <a:t>Εκλέγουν </a:t>
            </a:r>
            <a:endParaRPr lang="el-GR" sz="2000" b="1" dirty="0">
              <a:latin typeface="+mn-lt"/>
            </a:endParaRPr>
          </a:p>
        </p:txBody>
      </p:sp>
      <p:sp>
        <p:nvSpPr>
          <p:cNvPr id="18" name="Down Arrow 17"/>
          <p:cNvSpPr/>
          <p:nvPr/>
        </p:nvSpPr>
        <p:spPr>
          <a:xfrm rot="10800000">
            <a:off x="6876256" y="3068960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164288" y="342900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+mn-lt"/>
              </a:rPr>
              <a:t>Εκλέγουν </a:t>
            </a:r>
            <a:endParaRPr lang="el-GR" sz="2000" b="1" dirty="0">
              <a:latin typeface="+mn-lt"/>
            </a:endParaRPr>
          </a:p>
        </p:txBody>
      </p:sp>
      <p:sp>
        <p:nvSpPr>
          <p:cNvPr id="20" name="Down Arrow 19"/>
          <p:cNvSpPr/>
          <p:nvPr/>
        </p:nvSpPr>
        <p:spPr>
          <a:xfrm rot="16200000">
            <a:off x="4680012" y="728700"/>
            <a:ext cx="360040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851920" y="148478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+mn-lt"/>
              </a:rPr>
              <a:t>Επιλέγουν</a:t>
            </a:r>
            <a:endParaRPr lang="el-GR" sz="2000" b="1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0272" y="5877272"/>
            <a:ext cx="151216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dirty="0" smtClean="0">
                <a:latin typeface="+mn-lt"/>
              </a:rPr>
              <a:t>Χ. Μπουρσανίδης Εθνικό Κέντρο Δημόσιας Διοίκησης </a:t>
            </a:r>
            <a:endParaRPr lang="el-GR" sz="1050" dirty="0">
              <a:latin typeface="+mn-lt"/>
            </a:endParaRPr>
          </a:p>
        </p:txBody>
      </p:sp>
      <p:sp>
        <p:nvSpPr>
          <p:cNvPr id="25" name="Τίτλος 2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H </a:t>
            </a:r>
            <a:r>
              <a:rPr lang="el-GR" sz="2800" dirty="0">
                <a:latin typeface="+mn-lt"/>
              </a:rPr>
              <a:t>Αυτοδιοίκηση του ΑΟΚ </a:t>
            </a:r>
            <a:r>
              <a:rPr lang="de-DE" sz="2800" dirty="0">
                <a:latin typeface="+mn-lt"/>
              </a:rPr>
              <a:t>Allgemeine Orts Krankenkasse</a:t>
            </a:r>
            <a:br>
              <a:rPr lang="de-DE" sz="2800" dirty="0">
                <a:latin typeface="+mn-lt"/>
              </a:rPr>
            </a:br>
            <a:r>
              <a:rPr lang="el-GR" sz="2800" dirty="0">
                <a:latin typeface="+mn-lt"/>
              </a:rPr>
              <a:t>Γενικός Τοπικός Ασφαλιστικός </a:t>
            </a:r>
            <a:r>
              <a:rPr lang="el-GR" sz="2800" dirty="0" smtClean="0">
                <a:latin typeface="+mn-lt"/>
              </a:rPr>
              <a:t>Φορέας</a:t>
            </a:r>
            <a:endParaRPr lang="el-GR" sz="28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193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5" grpId="0" animBg="1"/>
      <p:bldP spid="14" grpId="0" animBg="1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Συνυπάρχουν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κρατικός έλεγχος, </a:t>
            </a:r>
          </a:p>
          <a:p>
            <a:r>
              <a:rPr lang="el-GR" dirty="0"/>
              <a:t>Η χρηματοδότηση από εργοδότες και εργαζόμενους, </a:t>
            </a:r>
          </a:p>
          <a:p>
            <a:r>
              <a:rPr lang="el-GR" dirty="0"/>
              <a:t>Η επαγγελματική αυτονομία των </a:t>
            </a:r>
            <a:r>
              <a:rPr lang="el-GR" dirty="0" smtClean="0"/>
              <a:t>γιατρών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Ο έλεγχος των νοσοκομειακών δαπανών από τα ταμεία </a:t>
            </a:r>
            <a:r>
              <a:rPr lang="el-GR" dirty="0" smtClean="0"/>
              <a:t>υγεία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6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Ιδιαίτερα </a:t>
            </a:r>
            <a:r>
              <a:rPr lang="el-GR" dirty="0" smtClean="0"/>
              <a:t>χαρακτηριστικά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Όλοι οι πολίτες έχουν πρόσβαση σε δωρεάν υπηρεσίες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Αυξημένη ελευθερία επιλογής γιατρού και </a:t>
            </a:r>
            <a:r>
              <a:rPr lang="el-GR" dirty="0" smtClean="0"/>
              <a:t>νοσοκομείου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Οι γιατροί απολαμβάνουν μεγάλη επαγγελματική αυτονομία. Εργάζονται στα ιδιωτικά τους ιατρεία, συμβεβλημένοι με τα ασφαλιστικά </a:t>
            </a:r>
            <a:r>
              <a:rPr lang="el-GR" dirty="0" smtClean="0"/>
              <a:t>ταμεία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7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Ιατροκεντρικό</a:t>
            </a:r>
            <a:r>
              <a:rPr lang="el-GR" dirty="0"/>
              <a:t> </a:t>
            </a:r>
            <a:r>
              <a:rPr lang="el-GR" dirty="0" smtClean="0"/>
              <a:t>σύστημα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Αύξηση του </a:t>
            </a:r>
            <a:r>
              <a:rPr lang="el-GR" dirty="0" smtClean="0"/>
              <a:t>κόστους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Πρόληψη και προαγωγή της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Αντιμετώπιση και αποκατάσταση των χρονίως πασχόντων που «αφήνονται» σε μεγάλο βαθμό σε ιδιωτικές ασφαλιστικές </a:t>
            </a:r>
            <a:r>
              <a:rPr lang="el-GR" dirty="0" smtClean="0"/>
              <a:t>εταιρείες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Μεγάλος αριθμός γιατρών και μικρός αριθμός του νοσηλευτικού </a:t>
            </a:r>
            <a:r>
              <a:rPr lang="el-GR" dirty="0" smtClean="0"/>
              <a:t>προσωπικού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7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175</TotalTime>
  <Words>962</Words>
  <Application>Microsoft Office PowerPoint</Application>
  <PresentationFormat>Προβολή στην οθόνη (4:3)</PresentationFormat>
  <Paragraphs>141</Paragraphs>
  <Slides>16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16</vt:i4>
      </vt:variant>
    </vt:vector>
  </HeadingPairs>
  <TitlesOfParts>
    <vt:vector size="18" baseType="lpstr">
      <vt:lpstr>template</vt:lpstr>
      <vt:lpstr>OC_template_updated</vt:lpstr>
      <vt:lpstr>Συστήματα Υγείας (Θ)</vt:lpstr>
      <vt:lpstr>Γερμανικό σύστημα υγειονομικής περίθαλψης </vt:lpstr>
      <vt:lpstr>Οργανωτική δομή</vt:lpstr>
      <vt:lpstr>Λειτουργική δομή</vt:lpstr>
      <vt:lpstr>Βασικά χαρακτηριστικά συστήματος Υγείας στη Γερμανία</vt:lpstr>
      <vt:lpstr>H Αυτοδιοίκηση του ΑΟΚ Allgemeine Orts Krankenkasse Γενικός Τοπικός Ασφαλιστικός Φορέας</vt:lpstr>
      <vt:lpstr>Συνυπάρχουν:</vt:lpstr>
      <vt:lpstr>Ιδιαίτερα χαρακτηριστικά</vt:lpstr>
      <vt:lpstr>Προβλήματα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opencourses@teiath.gr</dc:creator>
  <cp:lastModifiedBy>fkaram2</cp:lastModifiedBy>
  <cp:revision>35</cp:revision>
  <dcterms:created xsi:type="dcterms:W3CDTF">2015-05-15T08:56:51Z</dcterms:created>
  <dcterms:modified xsi:type="dcterms:W3CDTF">2015-07-20T13:16:58Z</dcterms:modified>
</cp:coreProperties>
</file>