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25" r:id="rId3"/>
  </p:sldMasterIdLst>
  <p:notesMasterIdLst>
    <p:notesMasterId r:id="rId27"/>
  </p:notesMasterIdLst>
  <p:handoutMasterIdLst>
    <p:handoutMasterId r:id="rId28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57" r:id="rId20"/>
    <p:sldId id="262" r:id="rId21"/>
    <p:sldId id="264" r:id="rId22"/>
    <p:sldId id="283" r:id="rId23"/>
    <p:sldId id="284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F8F7F2"/>
    <a:srgbClr val="E6E3D2"/>
    <a:srgbClr val="E2DFCC"/>
    <a:srgbClr val="004A82"/>
    <a:srgbClr val="2C1345"/>
    <a:srgbClr val="003258"/>
    <a:srgbClr val="131361"/>
    <a:srgbClr val="333399"/>
    <a:srgbClr val="454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16765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004A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6884"/>
            <a:ext cx="8363272" cy="110986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9316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5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5300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176464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56886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688632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2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194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35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4799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9512" y="1604797"/>
            <a:ext cx="3816424" cy="4997152"/>
          </a:xfrm>
          <a:solidFill>
            <a:srgbClr val="F8F7F2">
              <a:alpha val="94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36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3563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Θεωρία πλοίου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Συμβατότητα έλικας - μηχανής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Συμβατότητα έλικας-μηχανής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2/3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484784"/>
            <a:ext cx="5952802" cy="4489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l-GR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60932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Μεταβολή καμπύλης απαιτήσεων έλικας λόγω καιρού, αλλαγής βυθίσματος και ρύπανσης της γάστρας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0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Συμβατότητα έλικας-μηχανής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3/3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18"/>
          <a:stretch/>
        </p:blipFill>
        <p:spPr bwMode="auto">
          <a:xfrm>
            <a:off x="3774434" y="1366670"/>
            <a:ext cx="4541982" cy="5446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l-GR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780928"/>
            <a:ext cx="316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Τυπικό σημείο σχεδίασης έλικας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74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Συντελεστές απόδοσης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Συντελεστής απόδοσης </a:t>
            </a:r>
            <a:r>
              <a:rPr lang="el-GR" dirty="0" smtClean="0"/>
              <a:t>πρόωσης:</a:t>
            </a:r>
            <a:r>
              <a:rPr lang="en-US" dirty="0"/>
              <a:t>	</a:t>
            </a:r>
            <a:r>
              <a:rPr lang="el-GR" dirty="0" err="1"/>
              <a:t>η</a:t>
            </a:r>
            <a:r>
              <a:rPr lang="el-GR" baseline="-25000" dirty="0" err="1"/>
              <a:t>Ρ</a:t>
            </a:r>
            <a:r>
              <a:rPr lang="el-GR" dirty="0" err="1"/>
              <a:t>=ΕΗ</a:t>
            </a:r>
            <a:r>
              <a:rPr lang="en-US" dirty="0" smtClean="0"/>
              <a:t>P/SHP</a:t>
            </a:r>
            <a:endParaRPr lang="en-US" dirty="0"/>
          </a:p>
          <a:p>
            <a:r>
              <a:rPr lang="el-GR" dirty="0"/>
              <a:t>Συντελεστής </a:t>
            </a:r>
            <a:r>
              <a:rPr lang="el-GR" dirty="0" smtClean="0"/>
              <a:t>απόδοσης άξονα: 	η</a:t>
            </a:r>
            <a:r>
              <a:rPr lang="en-US" baseline="-25000" dirty="0"/>
              <a:t>S</a:t>
            </a:r>
            <a:r>
              <a:rPr lang="el-GR" dirty="0"/>
              <a:t>=</a:t>
            </a:r>
            <a:r>
              <a:rPr lang="en-US" dirty="0"/>
              <a:t>D</a:t>
            </a:r>
            <a:r>
              <a:rPr lang="el-GR" dirty="0"/>
              <a:t>Η</a:t>
            </a:r>
            <a:r>
              <a:rPr lang="en-US" dirty="0" smtClean="0"/>
              <a:t>P/SHP</a:t>
            </a:r>
            <a:endParaRPr lang="en-US" dirty="0"/>
          </a:p>
          <a:p>
            <a:r>
              <a:rPr lang="el-GR" dirty="0"/>
              <a:t>Συντελεστής </a:t>
            </a:r>
            <a:r>
              <a:rPr lang="en-US" dirty="0"/>
              <a:t>quasi </a:t>
            </a:r>
            <a:r>
              <a:rPr lang="en-US" dirty="0" smtClean="0"/>
              <a:t>propulsive</a:t>
            </a:r>
            <a:r>
              <a:rPr lang="el-GR" dirty="0" smtClean="0"/>
              <a:t>: 	η</a:t>
            </a:r>
            <a:r>
              <a:rPr lang="en-US" baseline="-25000" dirty="0"/>
              <a:t>D</a:t>
            </a:r>
            <a:r>
              <a:rPr lang="el-GR" dirty="0"/>
              <a:t>=</a:t>
            </a:r>
            <a:r>
              <a:rPr lang="en-US" dirty="0"/>
              <a:t>E</a:t>
            </a:r>
            <a:r>
              <a:rPr lang="el-GR" dirty="0"/>
              <a:t>Η</a:t>
            </a:r>
            <a:r>
              <a:rPr lang="en-US" dirty="0" smtClean="0"/>
              <a:t>P/DHP</a:t>
            </a:r>
            <a:endParaRPr lang="el-GR" dirty="0" smtClean="0"/>
          </a:p>
          <a:p>
            <a:pPr marL="355600" indent="0">
              <a:buNone/>
            </a:pPr>
            <a:r>
              <a:rPr lang="el-GR" dirty="0"/>
              <a:t>Ισχύει:</a:t>
            </a:r>
          </a:p>
          <a:p>
            <a:pPr marL="1339850" indent="0">
              <a:buNone/>
            </a:pPr>
            <a:r>
              <a:rPr lang="el-GR" b="1" dirty="0" smtClean="0"/>
              <a:t>η</a:t>
            </a:r>
            <a:r>
              <a:rPr lang="en-US" b="1" baseline="-25000" dirty="0"/>
              <a:t>P</a:t>
            </a:r>
            <a:r>
              <a:rPr lang="el-GR" b="1" dirty="0"/>
              <a:t>= η</a:t>
            </a:r>
            <a:r>
              <a:rPr lang="en-US" b="1" baseline="-25000" dirty="0"/>
              <a:t>D  </a:t>
            </a:r>
            <a:r>
              <a:rPr lang="en-US" b="1" dirty="0"/>
              <a:t>x </a:t>
            </a:r>
            <a:r>
              <a:rPr lang="el-GR" b="1" dirty="0"/>
              <a:t>η</a:t>
            </a:r>
            <a:r>
              <a:rPr lang="en-US" b="1" baseline="-25000" dirty="0" smtClean="0"/>
              <a:t>S</a:t>
            </a:r>
            <a:endParaRPr lang="el-GR" b="1" baseline="-25000" dirty="0" smtClean="0"/>
          </a:p>
          <a:p>
            <a:pPr marL="1339850" indent="0">
              <a:buNone/>
            </a:pPr>
            <a:endParaRPr lang="el-GR" dirty="0" smtClean="0"/>
          </a:p>
          <a:p>
            <a:pPr marL="1339850" indent="0">
              <a:buNone/>
            </a:pPr>
            <a:endParaRPr lang="el-GR" dirty="0"/>
          </a:p>
          <a:p>
            <a:pPr marL="1339850" indent="0">
              <a:buNone/>
            </a:pPr>
            <a:r>
              <a:rPr lang="el-GR" dirty="0" smtClean="0"/>
              <a:t>η</a:t>
            </a:r>
            <a:r>
              <a:rPr lang="en-US" baseline="-25000" dirty="0"/>
              <a:t>P</a:t>
            </a:r>
            <a:r>
              <a:rPr lang="en-US" dirty="0"/>
              <a:t> =0,6 </a:t>
            </a:r>
            <a:r>
              <a:rPr lang="el-GR" dirty="0"/>
              <a:t>για καλοσχεδιασμένες </a:t>
            </a:r>
            <a:r>
              <a:rPr lang="el-GR" dirty="0" smtClean="0"/>
              <a:t>έλικες.</a:t>
            </a:r>
            <a:endParaRPr lang="en-US" dirty="0"/>
          </a:p>
          <a:p>
            <a:pPr marL="133985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Καμπύλη αντίστασης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92"/>
          <a:stretch/>
        </p:blipFill>
        <p:spPr bwMode="auto">
          <a:xfrm>
            <a:off x="3563888" y="1432764"/>
            <a:ext cx="5112568" cy="524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l-GR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9289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Μεταβολή καμπύλης απαιτήσεων έλικας λόγω καιρού, αλλαγής βυθίσματος και ρύπανσης της γάστρας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26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Καμπύλη αντίστασης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𝑹</m:t>
                      </m:r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𝑭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𝑹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200" b="1" dirty="0" smtClean="0"/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l-GR" sz="2200" dirty="0" smtClean="0"/>
                  <a:t>Για πλοία εκτοπίσματος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F</m:t>
                        </m:r>
                      </m:sub>
                    </m:sSub>
                    <m:r>
                      <a:rPr lang="el-GR" sz="2200" i="1" smtClean="0">
                        <a:latin typeface="Cambria Math"/>
                        <a:ea typeface="Cambria Math"/>
                      </a:rPr>
                      <m:t>≫</m:t>
                    </m:r>
                    <m:sSub>
                      <m:sSubPr>
                        <m:ctrlPr>
                          <a:rPr lang="el-GR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lang="el-GR" sz="2200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l-GR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l-GR" sz="2200" dirty="0" smtClean="0"/>
                  <a:t>Για μικρές ταχύτητες: 	</a:t>
                </a:r>
              </a:p>
              <a:p>
                <a:pPr marL="2628900" lvl="6" indent="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l-GR" sz="1800" dirty="0" smtClean="0"/>
                  <a:t> μικρό</a:t>
                </a:r>
              </a:p>
              <a:p>
                <a:pPr marL="2628900" lvl="6" indent="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sz="1800" dirty="0" smtClean="0"/>
                  <a:t> μικρό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l-GR" sz="2200" dirty="0" smtClean="0"/>
                  <a:t>Η αντίσταση τριβής για μικρές ταχύτητες είναι ανάλογη του τετραγώνου της ταχύτητας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𝑐𝑜𝑛𝑠𝑡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𝑉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</m:mr>
                      </m:m>
                    </m:oMath>
                  </m:oMathPara>
                </a14:m>
                <a:endParaRPr lang="en-US" sz="2200" dirty="0" smtClean="0"/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l-GR" sz="2200" dirty="0" smtClean="0"/>
                  <a:t>Επομένως μπορούμε να υποθέσουμε για την ολική αντίσταση του πλοίου: 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𝑹</m:t>
                      </m:r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𝑹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𝑽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200" b="1" i="1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2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en-US" sz="2200" b="1" i="1" smtClean="0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</m:mr>
                      </m:m>
                    </m:oMath>
                  </m:oMathPara>
                </a14:m>
                <a:endParaRPr lang="el-GR" sz="2200" b="1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l-GR">
              <a:latin typeface="Calibri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563888" y="5733256"/>
            <a:ext cx="2232248" cy="936104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9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Νόμος της έλικας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93161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l-GR" sz="2200" dirty="0"/>
              <a:t>Ο νόμος της έλικας ισχύει προσεγγιστικά για πλοία εκτοπίσματος με έλικα, τα οποία κινούνται με χαμηλές - μέσες </a:t>
            </a:r>
            <a:r>
              <a:rPr lang="el-GR" sz="2200" dirty="0" smtClean="0"/>
              <a:t>ταχύτητες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spcBef>
                <a:spcPts val="1000"/>
              </a:spcBef>
            </a:pPr>
            <a:r>
              <a:rPr lang="el-GR" sz="2200" dirty="0" smtClean="0"/>
              <a:t>Για </a:t>
            </a:r>
            <a:r>
              <a:rPr lang="el-GR" sz="2200" dirty="0"/>
              <a:t>το ίδιο πλοίο, ο συντελεστής του νόμου της έλικας αλλάζει με τη φόρτωση του </a:t>
            </a:r>
            <a:r>
              <a:rPr lang="el-GR" sz="2200" dirty="0" smtClean="0"/>
              <a:t>πλοίου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spcBef>
                <a:spcPts val="1000"/>
              </a:spcBef>
            </a:pPr>
            <a:r>
              <a:rPr lang="el-GR" sz="2200" dirty="0" smtClean="0"/>
              <a:t>Ο </a:t>
            </a:r>
            <a:r>
              <a:rPr lang="el-GR" sz="2200" dirty="0"/>
              <a:t>συντελεστής του νόμου της έλικας αλλάζει σε περίπτωση κακών καιρικών συνθηκών (κύματα - αέρας</a:t>
            </a:r>
            <a:r>
              <a:rPr lang="el-GR" sz="2200" dirty="0" smtClean="0"/>
              <a:t>)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spcBef>
                <a:spcPts val="1000"/>
              </a:spcBef>
            </a:pPr>
            <a:r>
              <a:rPr lang="el-GR" sz="2200" dirty="0" smtClean="0"/>
              <a:t>Ο </a:t>
            </a:r>
            <a:r>
              <a:rPr lang="el-GR" sz="2200" dirty="0"/>
              <a:t>συντελεστής του νόμου της έλικας αλλάζει με τη ρύπανση της γάστρας του </a:t>
            </a:r>
            <a:r>
              <a:rPr lang="el-GR" sz="2200" dirty="0" smtClean="0"/>
              <a:t>πλοίου</a:t>
            </a:r>
            <a:r>
              <a:rPr lang="en-US" sz="2200" dirty="0" smtClean="0"/>
              <a:t>.</a:t>
            </a:r>
            <a:endParaRPr lang="el-GR" sz="2200" dirty="0"/>
          </a:p>
          <a:p>
            <a:pPr marL="355600" indent="0">
              <a:buNone/>
            </a:pPr>
            <a:r>
              <a:rPr lang="en-US" sz="2200" dirty="0"/>
              <a:t>R </a:t>
            </a:r>
            <a:r>
              <a:rPr lang="el-GR" sz="2200" dirty="0"/>
              <a:t>= </a:t>
            </a:r>
            <a:r>
              <a:rPr lang="en-US" sz="2200" dirty="0"/>
              <a:t>c</a:t>
            </a:r>
            <a:r>
              <a:rPr lang="el-GR" sz="2200" dirty="0"/>
              <a:t>. V</a:t>
            </a:r>
            <a:r>
              <a:rPr lang="el-GR" sz="2200" baseline="30000" dirty="0"/>
              <a:t>2</a:t>
            </a:r>
            <a:endParaRPr lang="el-GR" sz="2200" dirty="0"/>
          </a:p>
          <a:p>
            <a:pPr marL="355600" indent="0">
              <a:buNone/>
            </a:pPr>
            <a:r>
              <a:rPr lang="el-GR" sz="2200" dirty="0"/>
              <a:t>Ρ = </a:t>
            </a:r>
            <a:r>
              <a:rPr lang="en-US" sz="2200" dirty="0"/>
              <a:t>R</a:t>
            </a:r>
            <a:r>
              <a:rPr lang="el-GR" sz="2200" dirty="0"/>
              <a:t>.</a:t>
            </a:r>
            <a:r>
              <a:rPr lang="en-US" sz="2200" dirty="0"/>
              <a:t>V </a:t>
            </a:r>
            <a:r>
              <a:rPr lang="el-GR" sz="2200" dirty="0"/>
              <a:t>= </a:t>
            </a:r>
            <a:r>
              <a:rPr lang="en-US" sz="2200" dirty="0"/>
              <a:t>c</a:t>
            </a:r>
            <a:r>
              <a:rPr lang="el-GR" sz="2200" dirty="0"/>
              <a:t>. </a:t>
            </a:r>
            <a:r>
              <a:rPr lang="el-GR" sz="2200" dirty="0" smtClean="0"/>
              <a:t>V</a:t>
            </a:r>
            <a:r>
              <a:rPr lang="el-GR" sz="2200" baseline="30000" dirty="0" smtClean="0"/>
              <a:t>3</a:t>
            </a:r>
            <a:r>
              <a:rPr lang="en-US" sz="2200" dirty="0"/>
              <a:t>	</a:t>
            </a:r>
            <a:r>
              <a:rPr lang="el-GR" sz="2200" dirty="0" smtClean="0"/>
              <a:t>(Ρ </a:t>
            </a:r>
            <a:r>
              <a:rPr lang="el-GR" sz="2200" dirty="0"/>
              <a:t>= </a:t>
            </a:r>
            <a:r>
              <a:rPr lang="en-US" sz="2200" dirty="0"/>
              <a:t>c</a:t>
            </a:r>
            <a:r>
              <a:rPr lang="el-GR" sz="2200" dirty="0"/>
              <a:t>. </a:t>
            </a:r>
            <a:r>
              <a:rPr lang="en-US" sz="2200" dirty="0" smtClean="0"/>
              <a:t>n</a:t>
            </a:r>
            <a:r>
              <a:rPr lang="el-GR" sz="2200" baseline="30000" dirty="0" smtClean="0"/>
              <a:t>3</a:t>
            </a:r>
            <a:r>
              <a:rPr lang="el-GR" sz="2200" dirty="0" smtClean="0"/>
              <a:t>)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l-GR">
              <a:latin typeface="Calibri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148064" y="5013176"/>
            <a:ext cx="3240360" cy="151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latin typeface="+mn-lt"/>
              </a:rPr>
              <a:t>Ρ</a:t>
            </a:r>
            <a:r>
              <a:rPr lang="en-US" sz="2200" dirty="0">
                <a:latin typeface="+mn-lt"/>
              </a:rPr>
              <a:t> = c. V</a:t>
            </a:r>
            <a:r>
              <a:rPr lang="en-US" sz="2200" baseline="30000" dirty="0">
                <a:latin typeface="+mn-lt"/>
              </a:rPr>
              <a:t>4</a:t>
            </a:r>
            <a:r>
              <a:rPr lang="en-US" sz="2200" dirty="0">
                <a:latin typeface="+mn-lt"/>
              </a:rPr>
              <a:t>·</a:t>
            </a:r>
            <a:r>
              <a:rPr lang="en-US" sz="2200" baseline="30000" dirty="0">
                <a:latin typeface="+mn-lt"/>
              </a:rPr>
              <a:t>5</a:t>
            </a:r>
            <a:r>
              <a:rPr lang="en-US" sz="2200" dirty="0">
                <a:latin typeface="+mn-lt"/>
              </a:rPr>
              <a:t> (containership)</a:t>
            </a:r>
            <a:endParaRPr lang="el-GR" sz="2200" dirty="0">
              <a:latin typeface="+mn-lt"/>
            </a:endParaRPr>
          </a:p>
          <a:p>
            <a:pPr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Ρ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= c. V</a:t>
            </a:r>
            <a:r>
              <a:rPr lang="en-US" sz="2200" baseline="30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	(reefer)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Ρ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= c. V</a:t>
            </a:r>
            <a:r>
              <a:rPr lang="en-US" sz="22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·</a:t>
            </a:r>
            <a:r>
              <a:rPr lang="en-US" sz="2200" baseline="30000" dirty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(tanker, bulker)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788024" y="5041774"/>
            <a:ext cx="0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1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Νόμος της έλικας - περιορισμοί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Υπάρχουν </a:t>
            </a:r>
            <a:r>
              <a:rPr lang="el-GR" sz="2200" dirty="0"/>
              <a:t>τύποι πλοίων και περιοχές ταχυτήτων όπου δεν ισχύει ο νόμος της </a:t>
            </a:r>
            <a:r>
              <a:rPr lang="el-GR" sz="2200" dirty="0" smtClean="0"/>
              <a:t>έλικας</a:t>
            </a:r>
            <a:r>
              <a:rPr lang="en-US" sz="2200" dirty="0" smtClean="0"/>
              <a:t>.</a:t>
            </a:r>
            <a:endParaRPr lang="el-GR" sz="2200" dirty="0"/>
          </a:p>
          <a:p>
            <a:r>
              <a:rPr lang="el-GR" sz="2200" dirty="0" smtClean="0"/>
              <a:t>Αν </a:t>
            </a:r>
            <a:r>
              <a:rPr lang="el-GR" sz="2200" dirty="0"/>
              <a:t>υπάρχουν πειραματικά δεδομένα της αντίστασης του πλοίου και των απαιτήσεων ισχύος πρόωσης τότε πρέπει αυτά να </a:t>
            </a:r>
            <a:r>
              <a:rPr lang="el-GR" sz="2200" dirty="0" smtClean="0"/>
              <a:t>χρησιμοποιούνται</a:t>
            </a:r>
            <a:r>
              <a:rPr lang="en-US" sz="2200" dirty="0" smtClean="0"/>
              <a:t>.</a:t>
            </a:r>
            <a:endParaRPr lang="el-GR" sz="2200" dirty="0"/>
          </a:p>
          <a:p>
            <a:r>
              <a:rPr lang="el-GR" sz="2200" dirty="0" smtClean="0"/>
              <a:t>Ο </a:t>
            </a:r>
            <a:r>
              <a:rPr lang="el-GR" sz="2200" dirty="0"/>
              <a:t>νόμος της έλικας αποτελεί πολύ χρήσιμη προσέγγιση για εκπόνηση προκαταρκτικής μελέτης και εκτίμησης της ισχύος </a:t>
            </a:r>
            <a:r>
              <a:rPr lang="el-GR" sz="2200" dirty="0" smtClean="0"/>
              <a:t>πρόωσης</a:t>
            </a:r>
            <a:r>
              <a:rPr lang="en-US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3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 smtClean="0"/>
              <a:t>«Θεωρία πλοίου </a:t>
            </a:r>
            <a:r>
              <a:rPr lang="el-GR" sz="2000" dirty="0" smtClean="0"/>
              <a:t>ΙΙ</a:t>
            </a:r>
            <a:r>
              <a:rPr lang="en-US" sz="2000" dirty="0" smtClean="0"/>
              <a:t> </a:t>
            </a:r>
            <a:r>
              <a:rPr lang="el-GR" sz="2000"/>
              <a:t>(Θ).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Συμβατότητα έλικας - μηχανής».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 ισχύος</a:t>
            </a:r>
            <a:r>
              <a:rPr lang="en-US" dirty="0" smtClean="0"/>
              <a:t> </a:t>
            </a:r>
            <a:r>
              <a:rPr lang="en-US" sz="3000" b="0" dirty="0" smtClean="0"/>
              <a:t>1/7</a:t>
            </a:r>
            <a:endParaRPr lang="en-US" sz="3000" b="0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0" y="1752600"/>
            <a:ext cx="7543800" cy="3186113"/>
            <a:chOff x="685800" y="2590800"/>
            <a:chExt cx="7543800" cy="3186113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762000" y="2667000"/>
              <a:ext cx="6781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7391400" y="2590800"/>
              <a:ext cx="76200" cy="914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6172200" y="3505200"/>
              <a:ext cx="121920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5867400" y="3657600"/>
              <a:ext cx="304800" cy="1143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685800" y="4800600"/>
              <a:ext cx="5181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38200" y="3352800"/>
              <a:ext cx="1066800" cy="14478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905000" y="4038600"/>
              <a:ext cx="53340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590800" y="3810000"/>
              <a:ext cx="457200" cy="609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943600" y="3962400"/>
              <a:ext cx="1524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19600" y="3962400"/>
              <a:ext cx="381000" cy="304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553200" y="3581400"/>
              <a:ext cx="76200" cy="4572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477000" y="4038600"/>
              <a:ext cx="228600" cy="1524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0" y="4267200"/>
              <a:ext cx="76200" cy="5334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7162800" y="3581400"/>
              <a:ext cx="152400" cy="990600"/>
              <a:chOff x="1248" y="3552"/>
              <a:chExt cx="96" cy="384"/>
            </a:xfrm>
          </p:grpSpPr>
          <p:sp>
            <p:nvSpPr>
              <p:cNvPr id="43" name="Oval 20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96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21"/>
              <p:cNvSpPr>
                <a:spLocks noChangeArrowheads="1"/>
              </p:cNvSpPr>
              <p:nvPr/>
            </p:nvSpPr>
            <p:spPr bwMode="auto">
              <a:xfrm>
                <a:off x="1248" y="3744"/>
                <a:ext cx="96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762000" y="2819400"/>
              <a:ext cx="11985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dirty="0">
                  <a:solidFill>
                    <a:schemeClr val="tx1"/>
                  </a:solidFill>
                  <a:ea typeface="굴림" pitchFamily="50" charset="-127"/>
                </a:rPr>
                <a:t>Engine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2414588" y="2941638"/>
              <a:ext cx="1547812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ko-KR" sz="2000" b="0" dirty="0">
                  <a:solidFill>
                    <a:schemeClr val="tx1"/>
                  </a:solidFill>
                  <a:ea typeface="굴림" pitchFamily="50" charset="-127"/>
                </a:rPr>
                <a:t>Reduction</a:t>
              </a:r>
            </a:p>
            <a:p>
              <a:pPr algn="ctr" eaLnBrk="1" hangingPunct="1"/>
              <a:r>
                <a:rPr lang="en-US" altLang="ko-KR" sz="2000" b="0" dirty="0">
                  <a:solidFill>
                    <a:schemeClr val="tx1"/>
                  </a:solidFill>
                  <a:ea typeface="굴림" pitchFamily="50" charset="-127"/>
                </a:rPr>
                <a:t>Gear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962400" y="3429000"/>
              <a:ext cx="11477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>
                  <a:solidFill>
                    <a:schemeClr val="tx1"/>
                  </a:solidFill>
                  <a:ea typeface="굴림" pitchFamily="50" charset="-127"/>
                </a:rPr>
                <a:t>Bearing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5257800" y="3505200"/>
              <a:ext cx="8270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>
                  <a:solidFill>
                    <a:schemeClr val="tx1"/>
                  </a:solidFill>
                  <a:ea typeface="굴림" pitchFamily="50" charset="-127"/>
                </a:rPr>
                <a:t>Seals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6781800" y="3017838"/>
              <a:ext cx="890588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>
                  <a:solidFill>
                    <a:schemeClr val="tx1"/>
                  </a:solidFill>
                  <a:ea typeface="굴림" pitchFamily="50" charset="-127"/>
                </a:rPr>
                <a:t>Screw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6172200" y="3124200"/>
              <a:ext cx="776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>
                  <a:solidFill>
                    <a:schemeClr val="tx1"/>
                  </a:solidFill>
                  <a:ea typeface="굴림" pitchFamily="50" charset="-127"/>
                </a:rPr>
                <a:t>Strut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1828800" y="5334000"/>
              <a:ext cx="777875" cy="3968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 dirty="0">
                  <a:solidFill>
                    <a:srgbClr val="FFFF00"/>
                  </a:solidFill>
                  <a:ea typeface="굴림" pitchFamily="50" charset="-127"/>
                </a:rPr>
                <a:t>BHP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2971800" y="5380038"/>
              <a:ext cx="708025" cy="3968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 dirty="0">
                  <a:solidFill>
                    <a:srgbClr val="FFFF00"/>
                  </a:solidFill>
                  <a:ea typeface="굴림" pitchFamily="50" charset="-127"/>
                </a:rPr>
                <a:t>SHP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6553200" y="5334000"/>
              <a:ext cx="854075" cy="3968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 dirty="0">
                  <a:solidFill>
                    <a:srgbClr val="FFFF00"/>
                  </a:solidFill>
                  <a:ea typeface="굴림" pitchFamily="50" charset="-127"/>
                </a:rPr>
                <a:t>DHP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7467600" y="4618038"/>
              <a:ext cx="693738" cy="3968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ko-KR" sz="2000" b="0">
                  <a:solidFill>
                    <a:srgbClr val="FFFF00"/>
                  </a:solidFill>
                  <a:ea typeface="굴림" pitchFamily="50" charset="-127"/>
                </a:rPr>
                <a:t>THP</a:t>
              </a: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2209800" y="41910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3352800" y="41910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6934200" y="41910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7467600" y="3733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7467600" y="4114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7467600" y="44196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838200" y="4114800"/>
              <a:ext cx="228600" cy="68580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1219200" y="4114800"/>
              <a:ext cx="304800" cy="68580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1676400" y="4114800"/>
              <a:ext cx="228600" cy="68580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4343400" y="5002213"/>
              <a:ext cx="107473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/>
                <a:t>Shaft</a:t>
              </a:r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H="1" flipV="1">
              <a:off x="3962400" y="4191000"/>
              <a:ext cx="3810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V="1">
              <a:off x="5105400" y="4267200"/>
              <a:ext cx="228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2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Ορισμοί ισχύος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2/7</a:t>
            </a:r>
            <a:endParaRPr lang="en-US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38350"/>
            <a:ext cx="838200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Ορισμοί ισχύος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3/7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l-GR" altLang="ko-KR" b="1" dirty="0">
                <a:ea typeface="굴림" pitchFamily="50" charset="-127"/>
              </a:rPr>
              <a:t>Ισχύς πέδης -</a:t>
            </a:r>
            <a:r>
              <a:rPr lang="en-US" altLang="ko-KR" b="1" dirty="0">
                <a:ea typeface="굴림" pitchFamily="50" charset="-127"/>
              </a:rPr>
              <a:t>Brake Horse Power (BHP)</a:t>
            </a:r>
          </a:p>
          <a:p>
            <a:pPr marL="355600" indent="0">
              <a:lnSpc>
                <a:spcPct val="140000"/>
              </a:lnSpc>
              <a:buNone/>
            </a:pPr>
            <a:r>
              <a:rPr lang="el-GR" altLang="ko-KR" dirty="0" smtClean="0">
                <a:ea typeface="굴림" pitchFamily="50" charset="-127"/>
              </a:rPr>
              <a:t>Η </a:t>
            </a:r>
            <a:r>
              <a:rPr lang="el-GR" altLang="ko-KR" dirty="0">
                <a:ea typeface="굴림" pitchFamily="50" charset="-127"/>
              </a:rPr>
              <a:t>ισχύς στον άξονα της μηχανής, πριν τον </a:t>
            </a:r>
            <a:r>
              <a:rPr lang="el-GR" altLang="ko-KR" dirty="0" smtClean="0">
                <a:ea typeface="굴림" pitchFamily="50" charset="-127"/>
              </a:rPr>
              <a:t>μειωτήρα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altLang="ko-KR" dirty="0" smtClean="0">
                <a:ea typeface="굴림" pitchFamily="50" charset="-127"/>
              </a:rPr>
              <a:t>BHP=2</a:t>
            </a:r>
            <a:r>
              <a:rPr lang="el-GR" altLang="ko-KR" dirty="0">
                <a:ea typeface="굴림" pitchFamily="50" charset="-127"/>
              </a:rPr>
              <a:t>π</a:t>
            </a:r>
            <a:r>
              <a:rPr lang="en-US" altLang="ko-KR" dirty="0" err="1">
                <a:ea typeface="굴림" pitchFamily="50" charset="-127"/>
              </a:rPr>
              <a:t>Qn</a:t>
            </a:r>
            <a:r>
              <a:rPr lang="en-US" altLang="ko-KR" dirty="0">
                <a:ea typeface="굴림" pitchFamily="50" charset="-127"/>
              </a:rPr>
              <a:t>, kW</a:t>
            </a:r>
          </a:p>
          <a:p>
            <a:pPr marL="355600" indent="0">
              <a:lnSpc>
                <a:spcPct val="140000"/>
              </a:lnSpc>
              <a:buNone/>
            </a:pPr>
            <a:r>
              <a:rPr lang="el-GR" altLang="ko-KR" dirty="0">
                <a:ea typeface="굴림" pitchFamily="50" charset="-127"/>
              </a:rPr>
              <a:t>όπου</a:t>
            </a:r>
            <a:r>
              <a:rPr lang="en-US" altLang="ko-KR" dirty="0">
                <a:ea typeface="굴림" pitchFamily="50" charset="-127"/>
              </a:rPr>
              <a:t>   </a:t>
            </a:r>
            <a:endParaRPr lang="el-GR" altLang="ko-KR" dirty="0">
              <a:ea typeface="굴림" pitchFamily="50" charset="-127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n-US" altLang="ko-KR" dirty="0" smtClean="0">
                <a:ea typeface="굴림" pitchFamily="50" charset="-127"/>
              </a:rPr>
              <a:t>Q </a:t>
            </a:r>
            <a:r>
              <a:rPr lang="el-GR" altLang="ko-KR" dirty="0">
                <a:ea typeface="굴림" pitchFamily="50" charset="-127"/>
              </a:rPr>
              <a:t>η ροπή της πέδης σε </a:t>
            </a:r>
            <a:r>
              <a:rPr lang="en-US" altLang="ko-KR" dirty="0" err="1">
                <a:ea typeface="굴림" pitchFamily="50" charset="-127"/>
              </a:rPr>
              <a:t>kNm</a:t>
            </a:r>
            <a:endParaRPr lang="en-US" altLang="ko-KR" dirty="0">
              <a:ea typeface="굴림" pitchFamily="50" charset="-127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n-US" altLang="ko-KR" dirty="0" smtClean="0">
                <a:ea typeface="굴림" pitchFamily="50" charset="-127"/>
              </a:rPr>
              <a:t>n</a:t>
            </a:r>
            <a:r>
              <a:rPr lang="el-GR" altLang="ko-KR" dirty="0" smtClean="0">
                <a:ea typeface="굴림" pitchFamily="50" charset="-127"/>
              </a:rPr>
              <a:t> </a:t>
            </a:r>
            <a:r>
              <a:rPr lang="el-GR" altLang="ko-KR" dirty="0">
                <a:ea typeface="굴림" pitchFamily="50" charset="-127"/>
              </a:rPr>
              <a:t>οι στροφές της μηχανής </a:t>
            </a:r>
            <a:r>
              <a:rPr lang="el-GR" altLang="ko-KR" dirty="0" smtClean="0">
                <a:ea typeface="굴림" pitchFamily="50" charset="-127"/>
              </a:rPr>
              <a:t>ανά </a:t>
            </a:r>
            <a:r>
              <a:rPr lang="en-US" altLang="ko-KR" dirty="0" smtClean="0">
                <a:ea typeface="굴림" pitchFamily="50" charset="-127"/>
              </a:rPr>
              <a:t>sec</a:t>
            </a:r>
            <a:endParaRPr lang="el-GR" altLang="ko-KR" dirty="0">
              <a:ea typeface="굴림" pitchFamily="50" charset="-127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5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Ορισμοί ισχύος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4/7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93161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l-GR" altLang="ko-KR" b="1" dirty="0">
                <a:ea typeface="굴림" pitchFamily="50" charset="-127"/>
              </a:rPr>
              <a:t>Ισχύς στον άξονα - </a:t>
            </a:r>
            <a:r>
              <a:rPr lang="en-US" altLang="ko-KR" b="1" dirty="0">
                <a:ea typeface="굴림" pitchFamily="50" charset="-127"/>
              </a:rPr>
              <a:t>Shaft Horse Power (SHP)</a:t>
            </a:r>
          </a:p>
          <a:p>
            <a:pPr lvl="1">
              <a:lnSpc>
                <a:spcPct val="140000"/>
              </a:lnSpc>
            </a:pPr>
            <a:r>
              <a:rPr lang="el-GR" altLang="ko-KR" dirty="0" smtClean="0">
                <a:ea typeface="굴림" pitchFamily="50" charset="-127"/>
              </a:rPr>
              <a:t>Η </a:t>
            </a:r>
            <a:r>
              <a:rPr lang="el-GR" altLang="ko-KR" dirty="0">
                <a:ea typeface="굴림" pitchFamily="50" charset="-127"/>
              </a:rPr>
              <a:t>ισχύς στον άξονα μετά τον μειωτήρα</a:t>
            </a:r>
            <a:endParaRPr lang="en-US" altLang="ko-KR" u="sng" dirty="0">
              <a:ea typeface="굴림" pitchFamily="50" charset="-127"/>
            </a:endParaRPr>
          </a:p>
          <a:p>
            <a:pPr lvl="1">
              <a:lnSpc>
                <a:spcPct val="140000"/>
              </a:lnSpc>
            </a:pPr>
            <a:r>
              <a:rPr lang="en-US" altLang="ko-KR" dirty="0" smtClean="0">
                <a:ea typeface="굴림" pitchFamily="50" charset="-127"/>
              </a:rPr>
              <a:t>SHP=BHP </a:t>
            </a:r>
            <a:r>
              <a:rPr lang="en-US" altLang="ko-KR" dirty="0">
                <a:ea typeface="굴림" pitchFamily="50" charset="-127"/>
              </a:rPr>
              <a:t>– </a:t>
            </a:r>
            <a:r>
              <a:rPr lang="en-US" altLang="ko-KR" dirty="0" smtClean="0">
                <a:ea typeface="굴림" pitchFamily="50" charset="-127"/>
              </a:rPr>
              <a:t>(</a:t>
            </a:r>
            <a:r>
              <a:rPr lang="el-GR" altLang="ko-KR" dirty="0" smtClean="0">
                <a:ea typeface="굴림" pitchFamily="50" charset="-127"/>
              </a:rPr>
              <a:t>απώλειες μειωτήρα</a:t>
            </a:r>
            <a:r>
              <a:rPr lang="en-US" altLang="ko-KR" dirty="0" smtClean="0">
                <a:ea typeface="굴림" pitchFamily="50" charset="-127"/>
              </a:rPr>
              <a:t>)</a:t>
            </a:r>
            <a:endParaRPr lang="el-GR" altLang="ko-KR" dirty="0">
              <a:ea typeface="굴림" pitchFamily="50" charset="-127"/>
            </a:endParaRPr>
          </a:p>
          <a:p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227417"/>
              </p:ext>
            </p:extLst>
          </p:nvPr>
        </p:nvGraphicFramePr>
        <p:xfrm>
          <a:off x="2699793" y="3429000"/>
          <a:ext cx="2232248" cy="87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Εξίσωση" r:id="rId3" imgW="1168200" imgH="457200" progId="Equation.3">
                  <p:embed/>
                </p:oleObj>
              </mc:Choice>
              <mc:Fallback>
                <p:oleObj name="Εξίσωση" r:id="rId3" imgW="116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3" y="3429000"/>
                        <a:ext cx="2232248" cy="8728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3964900"/>
            <a:ext cx="7620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200" dirty="0" smtClean="0">
                <a:latin typeface="+mn-lt"/>
              </a:rPr>
              <a:t>Όπου:</a:t>
            </a:r>
          </a:p>
          <a:p>
            <a:pPr marL="714375">
              <a:spcBef>
                <a:spcPts val="1200"/>
              </a:spcBef>
            </a:pPr>
            <a:r>
              <a:rPr lang="en-US" sz="2200" dirty="0" err="1" smtClean="0">
                <a:latin typeface="+mn-lt"/>
              </a:rPr>
              <a:t>d</a:t>
            </a:r>
            <a:r>
              <a:rPr lang="en-US" sz="2200" baseline="-25000" dirty="0" err="1" smtClean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η διάμετρος του άξονα, </a:t>
            </a:r>
            <a:r>
              <a:rPr lang="en-US" sz="2200" dirty="0" smtClean="0">
                <a:latin typeface="+mn-lt"/>
              </a:rPr>
              <a:t>m</a:t>
            </a:r>
          </a:p>
          <a:p>
            <a:pPr marL="714375">
              <a:spcBef>
                <a:spcPts val="1200"/>
              </a:spcBef>
            </a:pPr>
            <a:r>
              <a:rPr lang="en-US" sz="2200" dirty="0" smtClean="0">
                <a:latin typeface="+mn-lt"/>
              </a:rPr>
              <a:t>G </a:t>
            </a:r>
            <a:r>
              <a:rPr lang="el-GR" sz="2200" dirty="0" smtClean="0">
                <a:latin typeface="+mn-lt"/>
              </a:rPr>
              <a:t>το μέτρο διάτμησης του υλικού του άξονα</a:t>
            </a:r>
          </a:p>
          <a:p>
            <a:pPr marL="714375">
              <a:spcBef>
                <a:spcPts val="1200"/>
              </a:spcBef>
            </a:pPr>
            <a:r>
              <a:rPr lang="el-GR" sz="2200" dirty="0" smtClean="0">
                <a:latin typeface="+mn-lt"/>
              </a:rPr>
              <a:t>θ η γωνία περιστροφής, </a:t>
            </a:r>
            <a:r>
              <a:rPr lang="en-US" sz="2200" dirty="0" smtClean="0">
                <a:latin typeface="+mn-lt"/>
              </a:rPr>
              <a:t>deg,</a:t>
            </a:r>
          </a:p>
          <a:p>
            <a:pPr marL="714375">
              <a:spcBef>
                <a:spcPts val="1200"/>
              </a:spcBef>
            </a:pPr>
            <a:r>
              <a:rPr lang="en-US" sz="2200" dirty="0" smtClean="0">
                <a:latin typeface="+mn-lt"/>
              </a:rPr>
              <a:t>L</a:t>
            </a:r>
            <a:r>
              <a:rPr lang="en-US" sz="2200" baseline="-25000" dirty="0" smtClean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, </a:t>
            </a:r>
            <a:r>
              <a:rPr lang="el-GR" sz="2200" dirty="0" smtClean="0">
                <a:latin typeface="+mn-lt"/>
              </a:rPr>
              <a:t>μήκος του άξονα για το οποίο μετρήθηκε η θ, </a:t>
            </a:r>
            <a:r>
              <a:rPr lang="en-US" sz="2200" dirty="0" smtClean="0">
                <a:latin typeface="+mn-lt"/>
              </a:rPr>
              <a:t>m</a:t>
            </a:r>
          </a:p>
          <a:p>
            <a:pPr marL="714375">
              <a:spcBef>
                <a:spcPts val="1200"/>
              </a:spcBef>
            </a:pPr>
            <a:r>
              <a:rPr lang="en-US" sz="2200" dirty="0" smtClean="0">
                <a:latin typeface="+mn-lt"/>
              </a:rPr>
              <a:t>n, </a:t>
            </a:r>
            <a:r>
              <a:rPr lang="el-GR" sz="2200" dirty="0" smtClean="0">
                <a:latin typeface="+mn-lt"/>
              </a:rPr>
              <a:t>οι στροφές του άξονα ανά δευτερόλεπτο.</a:t>
            </a:r>
            <a:endParaRPr lang="en-US" sz="2200" dirty="0" smtClean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3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Ορισμοί ισχύος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5/7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199" y="1600202"/>
            <a:ext cx="8480425" cy="5093161"/>
          </a:xfrm>
        </p:spPr>
        <p:txBody>
          <a:bodyPr/>
          <a:lstStyle/>
          <a:p>
            <a:r>
              <a:rPr lang="el-GR" b="1" dirty="0"/>
              <a:t>Αποδιδόμενη ισχύς στην έλικα -</a:t>
            </a:r>
            <a:r>
              <a:rPr lang="en-US" b="1" dirty="0"/>
              <a:t>Delivered Horse Power (DHP)</a:t>
            </a:r>
          </a:p>
          <a:p>
            <a:pPr marL="355600" indent="0">
              <a:buNone/>
            </a:pPr>
            <a:r>
              <a:rPr lang="en-US" dirty="0"/>
              <a:t>DHP=SHP – </a:t>
            </a:r>
            <a:r>
              <a:rPr lang="en-US" dirty="0" smtClean="0"/>
              <a:t>(</a:t>
            </a:r>
            <a:r>
              <a:rPr lang="el-GR" dirty="0" smtClean="0"/>
              <a:t>απώλειες </a:t>
            </a:r>
            <a:r>
              <a:rPr lang="el-GR" dirty="0"/>
              <a:t>άξονα, κουζινέτα, </a:t>
            </a:r>
            <a:r>
              <a:rPr lang="el-GR" dirty="0" smtClean="0"/>
              <a:t>στεγανοποιήσεις</a:t>
            </a:r>
            <a:r>
              <a:rPr lang="en-US" dirty="0" smtClean="0"/>
              <a:t>)</a:t>
            </a:r>
            <a:endParaRPr lang="el-GR" dirty="0"/>
          </a:p>
          <a:p>
            <a:r>
              <a:rPr lang="el-GR" b="1" dirty="0"/>
              <a:t>Ισχύς ώσης της έλικας - </a:t>
            </a:r>
            <a:r>
              <a:rPr lang="en-US" b="1" dirty="0"/>
              <a:t>Thrust Horse Power (THP)</a:t>
            </a:r>
          </a:p>
          <a:p>
            <a:pPr marL="355600" indent="0">
              <a:buNone/>
            </a:pPr>
            <a:r>
              <a:rPr lang="en-US" dirty="0" smtClean="0"/>
              <a:t>THP=DHP </a:t>
            </a:r>
            <a:r>
              <a:rPr lang="en-US" dirty="0"/>
              <a:t>– </a:t>
            </a:r>
            <a:r>
              <a:rPr lang="en-US" dirty="0" smtClean="0"/>
              <a:t>(</a:t>
            </a:r>
            <a:r>
              <a:rPr lang="el-GR" dirty="0" smtClean="0"/>
              <a:t>απώλειες έλικας</a:t>
            </a:r>
            <a:r>
              <a:rPr lang="en-US" dirty="0" smtClean="0"/>
              <a:t>)</a:t>
            </a:r>
            <a:endParaRPr lang="el-GR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4953000"/>
            <a:ext cx="8480425" cy="827087"/>
            <a:chOff x="457200" y="4313238"/>
            <a:chExt cx="8480425" cy="827087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43000" y="4724400"/>
              <a:ext cx="73914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57200" y="4454525"/>
              <a:ext cx="6858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ko-KR" altLang="en-US" sz="2000" b="0">
                <a:solidFill>
                  <a:schemeClr val="accent2"/>
                </a:solidFill>
                <a:ea typeface="굴림" pitchFamily="50" charset="-127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057400" y="4454525"/>
              <a:ext cx="6858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657600" y="4454525"/>
              <a:ext cx="12192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867400" y="4454525"/>
              <a:ext cx="7620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467600" y="4378325"/>
              <a:ext cx="6858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57200" y="4576763"/>
              <a:ext cx="6905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ko-KR" altLang="en-US" sz="2000" b="0" dirty="0">
                  <a:ea typeface="굴림" pitchFamily="50" charset="-127"/>
                </a:rPr>
                <a:t> </a:t>
              </a:r>
              <a:r>
                <a:rPr lang="en-US" altLang="ko-KR" sz="2000" b="0" dirty="0">
                  <a:ea typeface="굴림" pitchFamily="50" charset="-127"/>
                </a:rPr>
                <a:t>E/G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057400" y="4576763"/>
              <a:ext cx="635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ko-KR" sz="2000" b="0">
                  <a:ea typeface="굴림" pitchFamily="50" charset="-127"/>
                </a:rPr>
                <a:t>R/G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219200" y="4348163"/>
              <a:ext cx="7080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ko-KR" sz="2000" b="0">
                  <a:solidFill>
                    <a:schemeClr val="tx1"/>
                  </a:solidFill>
                  <a:ea typeface="굴림" pitchFamily="50" charset="-127"/>
                </a:rPr>
                <a:t>BHP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819400" y="4348163"/>
              <a:ext cx="7080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ko-KR" sz="2000" b="0">
                  <a:solidFill>
                    <a:schemeClr val="tx1"/>
                  </a:solidFill>
                  <a:ea typeface="굴림" pitchFamily="50" charset="-127"/>
                </a:rPr>
                <a:t>SHP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733800" y="4564063"/>
              <a:ext cx="10695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70000"/>
                </a:lnSpc>
              </a:pPr>
              <a:r>
                <a:rPr lang="en-US" altLang="ko-KR" sz="2000" b="0" dirty="0">
                  <a:ea typeface="굴림" pitchFamily="50" charset="-127"/>
                </a:rPr>
                <a:t>Shaft</a:t>
              </a:r>
            </a:p>
            <a:p>
              <a:pPr eaLnBrk="1" hangingPunct="1">
                <a:lnSpc>
                  <a:spcPct val="70000"/>
                </a:lnSpc>
              </a:pPr>
              <a:r>
                <a:rPr lang="en-US" altLang="ko-KR" sz="2000" b="0" dirty="0">
                  <a:ea typeface="굴림" pitchFamily="50" charset="-127"/>
                </a:rPr>
                <a:t>Bearing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867400" y="4530725"/>
              <a:ext cx="836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ko-KR" sz="2000" b="0" dirty="0">
                  <a:ea typeface="굴림" pitchFamily="50" charset="-127"/>
                </a:rPr>
                <a:t>Prop.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5029200" y="4348163"/>
              <a:ext cx="7223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ko-KR" sz="2000" b="0">
                  <a:solidFill>
                    <a:schemeClr val="tx1"/>
                  </a:solidFill>
                  <a:ea typeface="굴림" pitchFamily="50" charset="-127"/>
                </a:rPr>
                <a:t>DHP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6705600" y="4348163"/>
              <a:ext cx="693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ko-KR" sz="2000" b="0" dirty="0">
                  <a:solidFill>
                    <a:schemeClr val="tx1"/>
                  </a:solidFill>
                  <a:ea typeface="굴림" pitchFamily="50" charset="-127"/>
                </a:rPr>
                <a:t>THP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8229600" y="4313238"/>
              <a:ext cx="7080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ko-KR" sz="2000" b="0">
                  <a:solidFill>
                    <a:schemeClr val="tx1"/>
                  </a:solidFill>
                  <a:ea typeface="굴림" pitchFamily="50" charset="-127"/>
                </a:rPr>
                <a:t>EHP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7467600" y="4541838"/>
              <a:ext cx="6238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ko-KR" sz="2000" b="0">
                  <a:ea typeface="굴림" pitchFamily="50" charset="-127"/>
                </a:rPr>
                <a:t>Hull</a:t>
              </a:r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62600" y="5867400"/>
            <a:ext cx="3429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000" dirty="0" smtClean="0">
                <a:solidFill>
                  <a:schemeClr val="tx1"/>
                </a:solidFill>
                <a:ea typeface="굴림" pitchFamily="50" charset="-127"/>
              </a:rPr>
              <a:t>BHP&gt;SHP&gt;DHP&gt;THP</a:t>
            </a:r>
            <a:r>
              <a:rPr lang="el-GR" altLang="ko-KR" sz="2000" dirty="0" smtClean="0">
                <a:solidFill>
                  <a:schemeClr val="tx1"/>
                </a:solidFill>
                <a:ea typeface="굴림" pitchFamily="50" charset="-127"/>
              </a:rPr>
              <a:t>&gt;ΕΗΡ</a:t>
            </a:r>
            <a:endParaRPr lang="en-US" altLang="ko-KR" sz="2000" dirty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09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Ορισμοί ισχύος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6/7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9316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chemeClr val="tx1"/>
              </a:buClr>
            </a:pPr>
            <a:r>
              <a:rPr lang="ko-KR" altLang="en-US" sz="2200" dirty="0">
                <a:solidFill>
                  <a:srgbClr val="FF0066"/>
                </a:solidFill>
                <a:ea typeface="굴림" pitchFamily="50" charset="-127"/>
              </a:rPr>
              <a:t> </a:t>
            </a:r>
            <a:r>
              <a:rPr lang="en-US" altLang="ko-KR" sz="2200" dirty="0" smtClean="0">
                <a:ea typeface="굴림" pitchFamily="50" charset="-127"/>
              </a:rPr>
              <a:t>EHP: </a:t>
            </a:r>
            <a:r>
              <a:rPr lang="el-GR" altLang="ko-KR" sz="2200" dirty="0">
                <a:ea typeface="굴림" pitchFamily="50" charset="-127"/>
              </a:rPr>
              <a:t>Η ισχύς που απαιτείται για την κίνηση του πλοίου με ορισμένη ταχύτητα χωρίς την </a:t>
            </a:r>
            <a:r>
              <a:rPr lang="el-GR" altLang="ko-KR" sz="2200" dirty="0" smtClean="0">
                <a:ea typeface="굴림" pitchFamily="50" charset="-127"/>
              </a:rPr>
              <a:t>έλικα.</a:t>
            </a:r>
            <a:endParaRPr lang="el-GR" altLang="ko-KR" sz="2200" dirty="0">
              <a:ea typeface="굴림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200" dirty="0">
                <a:ea typeface="굴림" pitchFamily="50" charset="-127"/>
              </a:rPr>
              <a:t> EHP </a:t>
            </a:r>
            <a:r>
              <a:rPr lang="el-GR" altLang="ko-KR" sz="2200" dirty="0">
                <a:ea typeface="굴림" pitchFamily="50" charset="-127"/>
              </a:rPr>
              <a:t>Υπολογίζεται πειραματικά σε δεξαμενή για το </a:t>
            </a:r>
            <a:r>
              <a:rPr lang="el-GR" altLang="ko-KR" sz="2200" dirty="0" smtClean="0">
                <a:ea typeface="굴림" pitchFamily="50" charset="-127"/>
              </a:rPr>
              <a:t>μοντέλο.</a:t>
            </a:r>
            <a:endParaRPr lang="en-US" altLang="ko-KR" sz="2200" dirty="0">
              <a:ea typeface="굴림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200" dirty="0">
                <a:ea typeface="굴림" pitchFamily="50" charset="-127"/>
              </a:rPr>
              <a:t> EHP</a:t>
            </a:r>
            <a:r>
              <a:rPr lang="en-US" altLang="ko-KR" sz="2200" dirty="0">
                <a:solidFill>
                  <a:srgbClr val="FF0066"/>
                </a:solidFill>
                <a:ea typeface="굴림" pitchFamily="50" charset="-127"/>
              </a:rPr>
              <a:t> </a:t>
            </a:r>
            <a:r>
              <a:rPr lang="el-GR" altLang="ko-KR" sz="2200" dirty="0">
                <a:ea typeface="굴림" pitchFamily="50" charset="-127"/>
              </a:rPr>
              <a:t>Ανάγεται στο πραγματικό πλοίο με χρήση του νόμου του </a:t>
            </a:r>
            <a:r>
              <a:rPr lang="en-US" altLang="ko-KR" sz="2200" b="1" dirty="0">
                <a:ea typeface="굴림" pitchFamily="50" charset="-127"/>
              </a:rPr>
              <a:t>Froude</a:t>
            </a:r>
            <a:r>
              <a:rPr lang="el-GR" altLang="ko-KR" sz="2200" b="1" dirty="0" smtClean="0">
                <a:ea typeface="굴림" pitchFamily="50" charset="-127"/>
              </a:rPr>
              <a:t>.</a:t>
            </a:r>
            <a:endParaRPr lang="en-US" altLang="ko-KR" sz="2200" b="1" dirty="0">
              <a:ea typeface="굴림" pitchFamily="50" charset="-127"/>
            </a:endParaRPr>
          </a:p>
          <a:p>
            <a:pPr>
              <a:lnSpc>
                <a:spcPct val="130000"/>
              </a:lnSpc>
            </a:pPr>
            <a:r>
              <a:rPr lang="el-GR" altLang="ko-KR" sz="2200" dirty="0">
                <a:ea typeface="굴림" pitchFamily="50" charset="-127"/>
              </a:rPr>
              <a:t> </a:t>
            </a:r>
            <a:r>
              <a:rPr lang="en-US" altLang="ko-KR" sz="2200" dirty="0">
                <a:ea typeface="굴림" pitchFamily="50" charset="-127"/>
              </a:rPr>
              <a:t>EHP </a:t>
            </a:r>
            <a:r>
              <a:rPr lang="el-GR" altLang="ko-KR" sz="2200" dirty="0">
                <a:ea typeface="굴림" pitchFamily="50" charset="-127"/>
              </a:rPr>
              <a:t>είναι σχεδόν ίση με την </a:t>
            </a:r>
            <a:r>
              <a:rPr lang="en-US" altLang="ko-KR" sz="2200" dirty="0">
                <a:ea typeface="굴림" pitchFamily="50" charset="-127"/>
              </a:rPr>
              <a:t>THP (</a:t>
            </a:r>
            <a:r>
              <a:rPr lang="el-GR" altLang="ko-KR" sz="2200" dirty="0">
                <a:ea typeface="굴림" pitchFamily="50" charset="-127"/>
              </a:rPr>
              <a:t>ελαφρώς μικρότερη</a:t>
            </a:r>
            <a:r>
              <a:rPr lang="en-US" altLang="ko-KR" sz="2200" dirty="0" smtClean="0">
                <a:ea typeface="굴림" pitchFamily="50" charset="-127"/>
              </a:rPr>
              <a:t>)</a:t>
            </a:r>
            <a:r>
              <a:rPr lang="el-GR" altLang="ko-KR" sz="2200" dirty="0" smtClean="0">
                <a:ea typeface="굴림" pitchFamily="50" charset="-127"/>
              </a:rPr>
              <a:t>.</a:t>
            </a:r>
            <a:endParaRPr lang="el-GR" altLang="ko-KR" sz="2200" dirty="0">
              <a:ea typeface="굴림" pitchFamily="50" charset="-127"/>
            </a:endParaRPr>
          </a:p>
          <a:p>
            <a:pPr marL="1616075" indent="0">
              <a:lnSpc>
                <a:spcPct val="130000"/>
              </a:lnSpc>
              <a:buNone/>
            </a:pPr>
            <a:r>
              <a:rPr lang="el-GR" altLang="ko-KR" sz="2200" b="1" dirty="0" smtClean="0">
                <a:ea typeface="굴림" pitchFamily="50" charset="-127"/>
              </a:rPr>
              <a:t>ΕΗΡ </a:t>
            </a:r>
            <a:r>
              <a:rPr lang="el-GR" altLang="ko-KR" sz="2200" b="1" dirty="0">
                <a:ea typeface="굴림" pitchFamily="50" charset="-127"/>
              </a:rPr>
              <a:t>= </a:t>
            </a:r>
            <a:r>
              <a:rPr lang="en-US" altLang="ko-KR" sz="2200" b="1" dirty="0">
                <a:ea typeface="굴림" pitchFamily="50" charset="-127"/>
              </a:rPr>
              <a:t>R x </a:t>
            </a:r>
            <a:r>
              <a:rPr lang="en-US" altLang="ko-KR" sz="2200" b="1" dirty="0" smtClean="0">
                <a:ea typeface="굴림" pitchFamily="50" charset="-127"/>
              </a:rPr>
              <a:t>V</a:t>
            </a:r>
            <a:endParaRPr lang="en-US" altLang="ko-KR" sz="2200" dirty="0">
              <a:ea typeface="굴림" pitchFamily="50" charset="-127"/>
            </a:endParaRPr>
          </a:p>
          <a:p>
            <a:pPr marL="1612900" indent="0">
              <a:lnSpc>
                <a:spcPct val="130000"/>
              </a:lnSpc>
              <a:buNone/>
            </a:pPr>
            <a:r>
              <a:rPr lang="en-US" altLang="ko-KR" sz="2200" dirty="0">
                <a:ea typeface="굴림" pitchFamily="50" charset="-127"/>
              </a:rPr>
              <a:t>R </a:t>
            </a:r>
            <a:r>
              <a:rPr lang="el-GR" altLang="ko-KR" sz="2200" dirty="0">
                <a:ea typeface="굴림" pitchFamily="50" charset="-127"/>
              </a:rPr>
              <a:t>η αντίσταση ρυμούλκησης</a:t>
            </a:r>
          </a:p>
          <a:p>
            <a:pPr marL="1612900" indent="0">
              <a:lnSpc>
                <a:spcPct val="130000"/>
              </a:lnSpc>
              <a:buNone/>
            </a:pPr>
            <a:r>
              <a:rPr lang="en-US" altLang="ko-KR" sz="2200" dirty="0">
                <a:ea typeface="굴림" pitchFamily="50" charset="-127"/>
              </a:rPr>
              <a:t>V </a:t>
            </a:r>
            <a:r>
              <a:rPr lang="el-GR" altLang="ko-KR" sz="2200" dirty="0">
                <a:ea typeface="굴림" pitchFamily="50" charset="-127"/>
              </a:rPr>
              <a:t>η ταχύτητα του </a:t>
            </a:r>
            <a:r>
              <a:rPr lang="el-GR" altLang="ko-KR" sz="2200" dirty="0" smtClean="0">
                <a:ea typeface="굴림" pitchFamily="50" charset="-127"/>
              </a:rPr>
              <a:t>πλοίου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1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Ορισμοί ισχύος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7/7</a:t>
            </a:r>
            <a:endParaRPr lang="en-US" dirty="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27177"/>
              </p:ext>
            </p:extLst>
          </p:nvPr>
        </p:nvGraphicFramePr>
        <p:xfrm>
          <a:off x="1181100" y="1556792"/>
          <a:ext cx="678180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hart" r:id="rId3" imgW="5048280" imgH="3581280" progId="">
                  <p:embed/>
                </p:oleObj>
              </mc:Choice>
              <mc:Fallback>
                <p:oleObj name="Chart" r:id="rId3" imgW="5048280" imgH="3581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556792"/>
                        <a:ext cx="6781800" cy="48101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0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Συμβατότητα έλικας-μηχανής</a:t>
            </a:r>
            <a:r>
              <a:rPr lang="en-US" dirty="0" smtClean="0"/>
              <a:t> </a:t>
            </a:r>
            <a:r>
              <a:rPr lang="el-GR" sz="3000" b="0" dirty="0" smtClean="0"/>
              <a:t>1/3</a:t>
            </a:r>
            <a:endParaRPr lang="en-US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l-GR">
              <a:latin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6741"/>
          <a:stretch/>
        </p:blipFill>
        <p:spPr bwMode="auto">
          <a:xfrm>
            <a:off x="2339752" y="1340768"/>
            <a:ext cx="4913536" cy="450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7704" y="609329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Χαρακτηριστικό διάγραμμα μηχανής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90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73</TotalTime>
  <Words>1129</Words>
  <Application>Microsoft Office PowerPoint</Application>
  <PresentationFormat>Προβολή στην οθόνη (4:3)</PresentationFormat>
  <Paragraphs>181</Paragraphs>
  <Slides>23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exo-opistho_simeiomata</vt:lpstr>
      <vt:lpstr>Office Theme</vt:lpstr>
      <vt:lpstr>OC_template_updated</vt:lpstr>
      <vt:lpstr>Εξίσωση</vt:lpstr>
      <vt:lpstr>Chart</vt:lpstr>
      <vt:lpstr>Θεωρία πλοίου ΙΙ (Θ)</vt:lpstr>
      <vt:lpstr>Ορισμοί ισχύος 1/7</vt:lpstr>
      <vt:lpstr>Ορισμοί ισχύος 2/7</vt:lpstr>
      <vt:lpstr>Ορισμοί ισχύος 3/7</vt:lpstr>
      <vt:lpstr>Ορισμοί ισχύος 4/7</vt:lpstr>
      <vt:lpstr>Ορισμοί ισχύος 5/7</vt:lpstr>
      <vt:lpstr>Ορισμοί ισχύος 6/7</vt:lpstr>
      <vt:lpstr>Ορισμοί ισχύος 7/7</vt:lpstr>
      <vt:lpstr>Συμβατότητα έλικας-μηχανής 1/3</vt:lpstr>
      <vt:lpstr>Συμβατότητα έλικας-μηχανής 2/3</vt:lpstr>
      <vt:lpstr>Συμβατότητα έλικας-μηχανής 3/3</vt:lpstr>
      <vt:lpstr>Συντελεστές απόδοσης</vt:lpstr>
      <vt:lpstr>Καμπύλη αντίστασης 1/2</vt:lpstr>
      <vt:lpstr>Καμπύλη αντίστασης 2/2</vt:lpstr>
      <vt:lpstr>Νόμος της έλικας</vt:lpstr>
      <vt:lpstr>Νόμος της έλικας - περιορισμοί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Θεωρεία πλοίου ΙΙ</dc:title>
  <dc:creator>opencourses@teiath.gr</dc:creator>
  <cp:lastModifiedBy>fkaram2</cp:lastModifiedBy>
  <cp:revision>14</cp:revision>
  <dcterms:created xsi:type="dcterms:W3CDTF">2014-12-19T09:14:33Z</dcterms:created>
  <dcterms:modified xsi:type="dcterms:W3CDTF">2015-03-09T08:45:25Z</dcterms:modified>
</cp:coreProperties>
</file>