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36"/>
  </p:notesMasterIdLst>
  <p:handoutMasterIdLst>
    <p:handoutMasterId r:id="rId37"/>
  </p:handoutMasterIdLst>
  <p:sldIdLst>
    <p:sldId id="256" r:id="rId2"/>
    <p:sldId id="268" r:id="rId3"/>
    <p:sldId id="269" r:id="rId4"/>
    <p:sldId id="270" r:id="rId5"/>
    <p:sldId id="271" r:id="rId6"/>
    <p:sldId id="272" r:id="rId7"/>
    <p:sldId id="273" r:id="rId8"/>
    <p:sldId id="274" r:id="rId9"/>
    <p:sldId id="275" r:id="rId10"/>
    <p:sldId id="276" r:id="rId11"/>
    <p:sldId id="277" r:id="rId12"/>
    <p:sldId id="302" r:id="rId13"/>
    <p:sldId id="278" r:id="rId14"/>
    <p:sldId id="284" r:id="rId15"/>
    <p:sldId id="279" r:id="rId16"/>
    <p:sldId id="280" r:id="rId17"/>
    <p:sldId id="282" r:id="rId18"/>
    <p:sldId id="303" r:id="rId19"/>
    <p:sldId id="304" r:id="rId20"/>
    <p:sldId id="306" r:id="rId21"/>
    <p:sldId id="307" r:id="rId22"/>
    <p:sldId id="308" r:id="rId23"/>
    <p:sldId id="309" r:id="rId24"/>
    <p:sldId id="310" r:id="rId25"/>
    <p:sldId id="298" r:id="rId26"/>
    <p:sldId id="299" r:id="rId27"/>
    <p:sldId id="257" r:id="rId28"/>
    <p:sldId id="262" r:id="rId29"/>
    <p:sldId id="264" r:id="rId30"/>
    <p:sldId id="300" r:id="rId31"/>
    <p:sldId id="301" r:id="rId32"/>
    <p:sldId id="266" r:id="rId33"/>
    <p:sldId id="267" r:id="rId34"/>
    <p:sldId id="261" r:id="rId35"/>
  </p:sldIdLst>
  <p:sldSz cx="9144000" cy="6858000" type="screen4x3"/>
  <p:notesSz cx="7104063" cy="10234613"/>
  <p:custDataLst>
    <p:tags r:id="rId3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27" autoAdjust="0"/>
    <p:restoredTop sz="94660"/>
  </p:normalViewPr>
  <p:slideViewPr>
    <p:cSldViewPr>
      <p:cViewPr varScale="1">
        <p:scale>
          <a:sx n="111" d="100"/>
          <a:sy n="111" d="100"/>
        </p:scale>
        <p:origin x="-181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21/5/2015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21/5/2015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26</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27</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28</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29</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31</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32</a:t>
            </a:fld>
            <a:endParaRPr lang="el-GR" dirty="0"/>
          </a:p>
        </p:txBody>
      </p:sp>
    </p:spTree>
    <p:extLst>
      <p:ext uri="{BB962C8B-B14F-4D97-AF65-F5344CB8AC3E}">
        <p14:creationId xmlns:p14="http://schemas.microsoft.com/office/powerpoint/2010/main" val="2145123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medlib.med.utah.edu/WebPath/BRESHTML/" TargetMode="External"/><Relationship Id="rId1" Type="http://schemas.openxmlformats.org/officeDocument/2006/relationships/slideLayout" Target="../slideLayouts/slideLayout2.xml"/><Relationship Id="rId5" Type="http://schemas.openxmlformats.org/officeDocument/2006/relationships/hyperlink" Target="http://library.med.utah.edu/WebPath/webpath.html" TargetMode="External"/><Relationship Id="rId4" Type="http://schemas.openxmlformats.org/officeDocument/2006/relationships/image" Target="http://www-medlib.med.utah.edu/WebPath/jpeg3/BREST077.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http://www-medlib.med.utah.edu/WebPath/jpeg3/BREST043.jpg" TargetMode="Externa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hyperlink" Target="http://library.med.utah.edu/WebPath/webpath.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http://www-medlib.med.utah.edu/WebPath/jpeg3/BREST049.jpg" TargetMode="External"/><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hyperlink" Target="http://library.med.utah.edu/WebPath/webpath.htm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http://www-medlib.med.utah.edu/WebPath/jpeg3/BREST001.jpg" TargetMode="External"/><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hyperlink" Target="http://library.med.utah.edu/WebPath/webpath.html" TargetMode="External"/><Relationship Id="rId4" Type="http://schemas.openxmlformats.org/officeDocument/2006/relationships/hyperlink" Target="http://www-medlib.med.utah.edu/WebPath/BRES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medlib.med.utah.edu/WebPath/BRESHTML/" TargetMode="External"/><Relationship Id="rId1" Type="http://schemas.openxmlformats.org/officeDocument/2006/relationships/slideLayout" Target="../slideLayouts/slideLayout2.xml"/><Relationship Id="rId4" Type="http://schemas.openxmlformats.org/officeDocument/2006/relationships/hyperlink" Target="http://library.med.utah.edu/WebPath/webpath.htm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http://www-medlib.med.utah.edu/WebPath/jpeg3/BREST007.jpg"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library.med.utah.edu/WebPath/webpath.htm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http://www-medlib.med.utah.edu/WebPath/jpeg3/BREST040.jpg"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hyperlink" Target="http://library.med.utah.edu/WebPath/webpath.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http://www-medlib.med.utah.edu/WebPath/jpeg3/BREST041.jpg"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hyperlink" Target="http://library.med.utah.edu/WebPath/webpath.htm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library.med.utah.edu/WebPath/webpath.html"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4000" b="1" dirty="0" smtClean="0">
                <a:solidFill>
                  <a:schemeClr val="tx1"/>
                </a:solidFill>
                <a:latin typeface="+mn-lt"/>
              </a:rPr>
              <a:t>Ογκολογία</a:t>
            </a:r>
            <a:endParaRPr lang="el-GR" sz="40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lnSpcReduction="10000"/>
          </a:bodyPr>
          <a:lstStyle/>
          <a:p>
            <a:pPr>
              <a:spcBef>
                <a:spcPts val="0"/>
              </a:spcBef>
              <a:spcAft>
                <a:spcPts val="1200"/>
              </a:spcAft>
            </a:pPr>
            <a:r>
              <a:rPr lang="el-GR" sz="2800" b="1" dirty="0" smtClean="0"/>
              <a:t>Ενότητα </a:t>
            </a:r>
            <a:r>
              <a:rPr lang="en-US" sz="2800" b="1" dirty="0" smtClean="0"/>
              <a:t>9</a:t>
            </a:r>
            <a:r>
              <a:rPr lang="el-GR" sz="2800" dirty="0" smtClean="0"/>
              <a:t>:</a:t>
            </a:r>
            <a:r>
              <a:rPr lang="en-US" sz="2800" dirty="0" smtClean="0"/>
              <a:t> </a:t>
            </a:r>
            <a:r>
              <a:rPr lang="el-GR" sz="2800" dirty="0" smtClean="0"/>
              <a:t>Παθήσεις Μαστού</a:t>
            </a:r>
            <a:endParaRPr lang="en-US" sz="2800" dirty="0" smtClean="0"/>
          </a:p>
          <a:p>
            <a:r>
              <a:rPr lang="el-GR" sz="2400" dirty="0" smtClean="0"/>
              <a:t>Φραγκίσκη  Αναγνωστοπούλου Ανθούλη</a:t>
            </a:r>
            <a:endParaRPr lang="el-GR" sz="2400" dirty="0"/>
          </a:p>
          <a:p>
            <a:pPr>
              <a:spcBef>
                <a:spcPts val="0"/>
              </a:spcBef>
            </a:pPr>
            <a:r>
              <a:rPr lang="el-GR" sz="2400" dirty="0"/>
              <a:t>Τμήμα Δημόσιας Υγείας και Κοινοτικής Υγείας</a:t>
            </a:r>
            <a:endParaRPr lang="en-US" sz="2400" dirty="0"/>
          </a:p>
          <a:p>
            <a:pPr>
              <a:spcBef>
                <a:spcPts val="0"/>
              </a:spcBef>
            </a:pPr>
            <a:r>
              <a:rPr lang="el-GR" sz="2400" dirty="0"/>
              <a:t>Κατεύθυνση Κοινοτικής Υγείας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normAutofit/>
          </a:bodyPr>
          <a:lstStyle/>
          <a:p>
            <a:r>
              <a:rPr lang="el-GR" altLang="el-GR" sz="3600" dirty="0" smtClean="0"/>
              <a:t>Ινοκυστική νόσος σε μαστογραφία</a:t>
            </a:r>
            <a:endParaRPr lang="el-GR" altLang="el-GR" sz="3600" dirty="0">
              <a:solidFill>
                <a:srgbClr val="FF9900"/>
              </a:solidFill>
            </a:endParaRPr>
          </a:p>
        </p:txBody>
      </p:sp>
      <p:sp>
        <p:nvSpPr>
          <p:cNvPr id="121859" name="Rectangle 3"/>
          <p:cNvSpPr>
            <a:spLocks noGrp="1" noChangeArrowheads="1"/>
          </p:cNvSpPr>
          <p:nvPr>
            <p:ph idx="1"/>
          </p:nvPr>
        </p:nvSpPr>
        <p:spPr>
          <a:xfrm>
            <a:off x="457200" y="1196752"/>
            <a:ext cx="4474840" cy="5040560"/>
          </a:xfrm>
        </p:spPr>
        <p:txBody>
          <a:bodyPr>
            <a:normAutofit/>
          </a:bodyPr>
          <a:lstStyle/>
          <a:p>
            <a:pPr marL="0" indent="0">
              <a:buNone/>
            </a:pPr>
            <a:r>
              <a:rPr lang="el-GR" altLang="el-GR" sz="2000" dirty="0" smtClean="0"/>
              <a:t>Η </a:t>
            </a:r>
            <a:r>
              <a:rPr lang="el-GR" altLang="el-GR" sz="2000" dirty="0"/>
              <a:t>μαστογραφία παρουσιάζει ύποπτη περιοχή, η οποία θα μπορούσε να είναι ή καρκίνωμα μαστού, ή περιοχή έντονης σκλήρυνσης με ινοκυστικές αλλοιώσεις. Η</a:t>
            </a:r>
            <a:r>
              <a:rPr lang="en-GB" altLang="el-GR" sz="2000" dirty="0"/>
              <a:t> </a:t>
            </a:r>
            <a:r>
              <a:rPr lang="el-GR" altLang="el-GR" sz="2000" dirty="0"/>
              <a:t>βιοψία</a:t>
            </a:r>
            <a:r>
              <a:rPr lang="en-GB" altLang="el-GR" sz="2000" dirty="0"/>
              <a:t> </a:t>
            </a:r>
            <a:r>
              <a:rPr lang="el-GR" altLang="el-GR" sz="2000" dirty="0"/>
              <a:t>απεκάλυψε</a:t>
            </a:r>
            <a:r>
              <a:rPr lang="en-GB" altLang="el-GR" sz="2000" dirty="0"/>
              <a:t> </a:t>
            </a:r>
            <a:r>
              <a:rPr lang="el-GR" altLang="el-GR" sz="2000" dirty="0"/>
              <a:t>καλοήθεια</a:t>
            </a:r>
            <a:r>
              <a:rPr lang="en-GB" altLang="el-GR" sz="2000" dirty="0"/>
              <a:t>.</a:t>
            </a:r>
            <a:endParaRPr lang="el-GR" altLang="el-GR" sz="2000" dirty="0"/>
          </a:p>
        </p:txBody>
      </p:sp>
      <p:sp>
        <p:nvSpPr>
          <p:cNvPr id="121871" name="Rectangle 15"/>
          <p:cNvSpPr>
            <a:spLocks noChangeArrowheads="1"/>
          </p:cNvSpPr>
          <p:nvPr/>
        </p:nvSpPr>
        <p:spPr bwMode="auto">
          <a:xfrm>
            <a:off x="-457200" y="736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dirty="0"/>
          </a:p>
        </p:txBody>
      </p:sp>
      <p:sp>
        <p:nvSpPr>
          <p:cNvPr id="121872" name="Rectangle 16"/>
          <p:cNvSpPr>
            <a:spLocks noChangeArrowheads="1"/>
          </p:cNvSpPr>
          <p:nvPr/>
        </p:nvSpPr>
        <p:spPr bwMode="auto">
          <a:xfrm>
            <a:off x="457200" y="736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dirty="0"/>
          </a:p>
        </p:txBody>
      </p:sp>
      <p:sp>
        <p:nvSpPr>
          <p:cNvPr id="121873" name="Rectangle 17"/>
          <p:cNvSpPr>
            <a:spLocks noChangeArrowheads="1"/>
          </p:cNvSpPr>
          <p:nvPr/>
        </p:nvSpPr>
        <p:spPr bwMode="auto">
          <a:xfrm>
            <a:off x="539750" y="58388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ltLang="el-GR" dirty="0">
              <a:latin typeface="Arial" charset="0"/>
            </a:endParaRPr>
          </a:p>
        </p:txBody>
      </p:sp>
      <p:sp>
        <p:nvSpPr>
          <p:cNvPr id="121877" name="Freeform 21">
            <a:hlinkClick r:id="rId2"/>
          </p:cNvPr>
          <p:cNvSpPr>
            <a:spLocks/>
          </p:cNvSpPr>
          <p:nvPr/>
        </p:nvSpPr>
        <p:spPr bwMode="auto">
          <a:xfrm>
            <a:off x="888873" y="4625156"/>
            <a:ext cx="742950" cy="457200"/>
          </a:xfrm>
          <a:custGeom>
            <a:avLst/>
            <a:gdLst>
              <a:gd name="T0" fmla="*/ 0 w 1170"/>
              <a:gd name="T1" fmla="*/ 315 h 720"/>
              <a:gd name="T2" fmla="*/ 180 w 1170"/>
              <a:gd name="T3" fmla="*/ 135 h 720"/>
              <a:gd name="T4" fmla="*/ 750 w 1170"/>
              <a:gd name="T5" fmla="*/ 0 h 720"/>
              <a:gd name="T6" fmla="*/ 1065 w 1170"/>
              <a:gd name="T7" fmla="*/ 90 h 720"/>
              <a:gd name="T8" fmla="*/ 1170 w 1170"/>
              <a:gd name="T9" fmla="*/ 240 h 720"/>
              <a:gd name="T10" fmla="*/ 960 w 1170"/>
              <a:gd name="T11" fmla="*/ 615 h 720"/>
              <a:gd name="T12" fmla="*/ 450 w 1170"/>
              <a:gd name="T13" fmla="*/ 720 h 720"/>
              <a:gd name="T14" fmla="*/ 105 w 1170"/>
              <a:gd name="T15" fmla="*/ 660 h 720"/>
              <a:gd name="T16" fmla="*/ 0 w 1170"/>
              <a:gd name="T17" fmla="*/ 31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0" h="720">
                <a:moveTo>
                  <a:pt x="0" y="315"/>
                </a:moveTo>
                <a:lnTo>
                  <a:pt x="180" y="135"/>
                </a:lnTo>
                <a:lnTo>
                  <a:pt x="750" y="0"/>
                </a:lnTo>
                <a:lnTo>
                  <a:pt x="1065" y="90"/>
                </a:lnTo>
                <a:lnTo>
                  <a:pt x="1170" y="240"/>
                </a:lnTo>
                <a:lnTo>
                  <a:pt x="960" y="615"/>
                </a:lnTo>
                <a:lnTo>
                  <a:pt x="450" y="720"/>
                </a:lnTo>
                <a:lnTo>
                  <a:pt x="105" y="660"/>
                </a:lnTo>
                <a:lnTo>
                  <a:pt x="0" y="315"/>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l-GR" dirty="0"/>
          </a:p>
        </p:txBody>
      </p:sp>
      <p:pic>
        <p:nvPicPr>
          <p:cNvPr id="20" name="Picture 11"/>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217177" y="1307222"/>
            <a:ext cx="3019425" cy="456247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148064" y="5829199"/>
            <a:ext cx="2735568" cy="600164"/>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5"/>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17632755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normAutofit fontScale="90000"/>
          </a:bodyPr>
          <a:lstStyle/>
          <a:p>
            <a:r>
              <a:rPr lang="el-GR" altLang="el-GR" sz="3600" dirty="0"/>
              <a:t>Ινοκυστική μαστοπάθεια με επιθηλιακή υπερπλασία των πόρων</a:t>
            </a:r>
            <a:endParaRPr lang="el-GR" altLang="el-GR" sz="3600" dirty="0">
              <a:solidFill>
                <a:srgbClr val="FF9900"/>
              </a:solidFill>
            </a:endParaRPr>
          </a:p>
        </p:txBody>
      </p:sp>
      <p:sp>
        <p:nvSpPr>
          <p:cNvPr id="120835" name="Rectangle 3"/>
          <p:cNvSpPr>
            <a:spLocks noGrp="1" noChangeArrowheads="1"/>
          </p:cNvSpPr>
          <p:nvPr>
            <p:ph idx="1"/>
          </p:nvPr>
        </p:nvSpPr>
        <p:spPr>
          <a:xfrm>
            <a:off x="539552" y="1310672"/>
            <a:ext cx="3312368" cy="3029991"/>
          </a:xfrm>
        </p:spPr>
        <p:txBody>
          <a:bodyPr>
            <a:normAutofit/>
          </a:bodyPr>
          <a:lstStyle/>
          <a:p>
            <a:pPr marL="0" indent="0">
              <a:spcBef>
                <a:spcPts val="0"/>
              </a:spcBef>
              <a:buNone/>
            </a:pPr>
            <a:r>
              <a:rPr lang="el-GR" altLang="el-GR" sz="2000" dirty="0" smtClean="0"/>
              <a:t>Ινοκυστική </a:t>
            </a:r>
            <a:r>
              <a:rPr lang="el-GR" altLang="el-GR" sz="2000" dirty="0"/>
              <a:t>μαστοπάθεια με επιθηλιακή υπερπλασία των πόρων. </a:t>
            </a:r>
            <a:endParaRPr lang="el-GR" altLang="el-GR" sz="2000" dirty="0" smtClean="0"/>
          </a:p>
          <a:p>
            <a:pPr marL="0" indent="0">
              <a:spcBef>
                <a:spcPts val="3000"/>
              </a:spcBef>
              <a:buNone/>
            </a:pPr>
            <a:r>
              <a:rPr lang="el-GR" altLang="el-GR" sz="2000" dirty="0" smtClean="0"/>
              <a:t>Τα </a:t>
            </a:r>
            <a:r>
              <a:rPr lang="el-GR" altLang="el-GR" sz="2000" dirty="0"/>
              <a:t>επιθηλιακά κύτταρα των πόρων διατάσσονται σε πολλές στιβάδες</a:t>
            </a:r>
            <a:r>
              <a:rPr lang="el-GR" altLang="el-GR" sz="2000" dirty="0" smtClean="0"/>
              <a:t>. </a:t>
            </a:r>
            <a:r>
              <a:rPr lang="el-GR" altLang="el-GR" sz="2000" dirty="0"/>
              <a:t>Δεν παρατηρείται ατυπία. </a:t>
            </a:r>
          </a:p>
        </p:txBody>
      </p:sp>
      <p:sp>
        <p:nvSpPr>
          <p:cNvPr id="120838" name="Rectangle 6"/>
          <p:cNvSpPr>
            <a:spLocks noChangeArrowheads="1"/>
          </p:cNvSpPr>
          <p:nvPr/>
        </p:nvSpPr>
        <p:spPr bwMode="auto">
          <a:xfrm>
            <a:off x="0" y="1852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dirty="0"/>
          </a:p>
        </p:txBody>
      </p:sp>
      <p:pic>
        <p:nvPicPr>
          <p:cNvPr id="120837" name="Picture 5"/>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976880" y="1340769"/>
            <a:ext cx="4640109" cy="25690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52496" y="4437112"/>
            <a:ext cx="8136904" cy="1323439"/>
          </a:xfrm>
          <a:prstGeom prst="rect">
            <a:avLst/>
          </a:prstGeom>
        </p:spPr>
        <p:txBody>
          <a:bodyPr wrap="square">
            <a:spAutoFit/>
          </a:bodyPr>
          <a:lstStyle/>
          <a:p>
            <a:pPr marL="0" indent="0">
              <a:spcBef>
                <a:spcPts val="0"/>
              </a:spcBef>
              <a:buNone/>
            </a:pPr>
            <a:r>
              <a:rPr lang="el-GR" altLang="el-GR" sz="2000" dirty="0">
                <a:latin typeface="+mn-lt"/>
              </a:rPr>
              <a:t>Όπως με τις ινοκυστικές αλλοιώσεις του τύπου της ίνωσης, των κυστών, και της σκληρυντικής αδένωσης, δεν υπάρχει αυξημένος κίνδυνος για την ανάπτυξη καρκίνου του μαστού.</a:t>
            </a:r>
          </a:p>
          <a:p>
            <a:pPr marL="0" indent="0">
              <a:spcBef>
                <a:spcPts val="0"/>
              </a:spcBef>
              <a:buNone/>
            </a:pPr>
            <a:endParaRPr lang="el-GR" altLang="el-GR" sz="2000" dirty="0">
              <a:latin typeface="+mn-lt"/>
            </a:endParaRPr>
          </a:p>
        </p:txBody>
      </p:sp>
      <p:sp>
        <p:nvSpPr>
          <p:cNvPr id="7" name="Rectangle 6"/>
          <p:cNvSpPr/>
          <p:nvPr/>
        </p:nvSpPr>
        <p:spPr>
          <a:xfrm>
            <a:off x="3923928" y="3909777"/>
            <a:ext cx="4693061"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4"/>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41689043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a:t>I</a:t>
            </a:r>
            <a:r>
              <a:rPr lang="el-GR" sz="3200" dirty="0"/>
              <a:t>στολογική εικόνα ζωηράς επιθηλιακής υπερπλασίας των πόρων του μαστού</a:t>
            </a:r>
          </a:p>
        </p:txBody>
      </p:sp>
      <p:sp>
        <p:nvSpPr>
          <p:cNvPr id="3" name="Content Placeholder 2"/>
          <p:cNvSpPr>
            <a:spLocks noGrp="1"/>
          </p:cNvSpPr>
          <p:nvPr>
            <p:ph idx="1"/>
          </p:nvPr>
        </p:nvSpPr>
        <p:spPr/>
        <p:txBody>
          <a:bodyPr>
            <a:normAutofit/>
          </a:bodyPr>
          <a:lstStyle/>
          <a:p>
            <a:pPr marL="0" indent="0">
              <a:buNone/>
            </a:pPr>
            <a:r>
              <a:rPr lang="el-GR" sz="2000" dirty="0" smtClean="0"/>
              <a:t>Υπάρχει </a:t>
            </a:r>
            <a:r>
              <a:rPr lang="el-GR" sz="2000" dirty="0"/>
              <a:t>ελαφρώς ηυξημένος κίνδυνος (1.5 - 2 φορές του φυσιολογικού) για την ανάπτυξη καρκίνου του μαστού, όταν υπάρχουν τέτοιες ιστολογικές αλλοιώσεις.</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pic>
        <p:nvPicPr>
          <p:cNvPr id="1026" name="Picture 2" descr="BREST0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176" y="2276872"/>
            <a:ext cx="5400600" cy="3546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92840" y="5823695"/>
            <a:ext cx="4693061"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33537238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normAutofit fontScale="90000"/>
          </a:bodyPr>
          <a:lstStyle/>
          <a:p>
            <a:r>
              <a:rPr lang="el-GR" altLang="el-GR" sz="3600" dirty="0" smtClean="0"/>
              <a:t>Άτυπη επιθηλιακή υπερπλασία </a:t>
            </a:r>
            <a:r>
              <a:rPr lang="el-GR" altLang="el-GR" sz="3600" dirty="0"/>
              <a:t>των πόρων του μαστού</a:t>
            </a:r>
            <a:endParaRPr lang="el-GR" altLang="el-GR" sz="3600" dirty="0">
              <a:solidFill>
                <a:srgbClr val="FF9900"/>
              </a:solidFill>
            </a:endParaRPr>
          </a:p>
        </p:txBody>
      </p:sp>
      <p:sp>
        <p:nvSpPr>
          <p:cNvPr id="119811" name="Rectangle 3"/>
          <p:cNvSpPr>
            <a:spLocks noGrp="1" noChangeArrowheads="1"/>
          </p:cNvSpPr>
          <p:nvPr>
            <p:ph idx="1"/>
          </p:nvPr>
        </p:nvSpPr>
        <p:spPr/>
        <p:txBody>
          <a:bodyPr>
            <a:normAutofit/>
          </a:bodyPr>
          <a:lstStyle/>
          <a:p>
            <a:pPr marL="0" indent="0">
              <a:buNone/>
            </a:pPr>
            <a:r>
              <a:rPr lang="el-GR" altLang="el-GR" sz="2000" dirty="0" smtClean="0"/>
              <a:t>Ιστολογική </a:t>
            </a:r>
            <a:r>
              <a:rPr lang="el-GR" altLang="el-GR" sz="2000" dirty="0"/>
              <a:t>εικόνα άτυπης επιθηλιακής υπερπλασίας των πόρων του μαστού σε έδαφος ινοκυστικών αλλοιώσεων. Υπάρχει σημαντικά αυξημένος κίνδυνος (πενταπλάσιος) για ανάπτυξη καρκίνου του μαστού.</a:t>
            </a:r>
          </a:p>
        </p:txBody>
      </p:sp>
      <p:pic>
        <p:nvPicPr>
          <p:cNvPr id="119813" name="Picture 5"/>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76159" y="2287928"/>
            <a:ext cx="6444113" cy="3898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67544" y="6186867"/>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4"/>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16544368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normAutofit fontScale="90000"/>
          </a:bodyPr>
          <a:lstStyle/>
          <a:p>
            <a:r>
              <a:rPr lang="el-GR" altLang="el-GR" sz="3600" dirty="0" smtClean="0"/>
              <a:t>Ινοκυστικές </a:t>
            </a:r>
            <a:r>
              <a:rPr lang="el-GR" altLang="el-GR" sz="3600" dirty="0"/>
              <a:t>αλλοιώσεις με επιθηλιακή υπερπλασία</a:t>
            </a:r>
            <a:endParaRPr lang="el-GR" altLang="el-GR" sz="3600" dirty="0">
              <a:solidFill>
                <a:srgbClr val="FF9900"/>
              </a:solidFill>
            </a:endParaRPr>
          </a:p>
        </p:txBody>
      </p:sp>
      <p:sp>
        <p:nvSpPr>
          <p:cNvPr id="114691" name="Rectangle 3"/>
          <p:cNvSpPr>
            <a:spLocks noGrp="1" noChangeArrowheads="1"/>
          </p:cNvSpPr>
          <p:nvPr>
            <p:ph idx="1"/>
          </p:nvPr>
        </p:nvSpPr>
        <p:spPr>
          <a:xfrm>
            <a:off x="457200" y="1196752"/>
            <a:ext cx="3826768" cy="5040560"/>
          </a:xfrm>
        </p:spPr>
        <p:txBody>
          <a:bodyPr>
            <a:normAutofit/>
          </a:bodyPr>
          <a:lstStyle/>
          <a:p>
            <a:pPr marL="0" indent="0">
              <a:buNone/>
            </a:pPr>
            <a:r>
              <a:rPr lang="el-GR" altLang="el-GR" sz="2000" dirty="0" smtClean="0"/>
              <a:t>Η </a:t>
            </a:r>
            <a:r>
              <a:rPr lang="el-GR" altLang="el-GR" sz="2000" dirty="0"/>
              <a:t>μαστογραφία εμφανίζει ύποπτη περιοχή με μικροαποτιτανώσεις που θα μπορούσαν να είναι καρκίνος ή απλώς περιοχή ινοκυστικών αλλοιώσεων. </a:t>
            </a:r>
            <a:endParaRPr lang="el-GR" altLang="el-GR" sz="2000" dirty="0" smtClean="0"/>
          </a:p>
          <a:p>
            <a:pPr marL="0" indent="0">
              <a:spcBef>
                <a:spcPts val="1800"/>
              </a:spcBef>
              <a:buNone/>
            </a:pPr>
            <a:r>
              <a:rPr lang="el-GR" altLang="el-GR" sz="2000" dirty="0" smtClean="0"/>
              <a:t>Στη </a:t>
            </a:r>
            <a:r>
              <a:rPr lang="el-GR" altLang="el-GR" sz="2000" dirty="0"/>
              <a:t>βιοψία</a:t>
            </a:r>
            <a:r>
              <a:rPr lang="en-US" altLang="el-GR" sz="2000" dirty="0"/>
              <a:t> </a:t>
            </a:r>
            <a:r>
              <a:rPr lang="el-GR" altLang="el-GR" sz="2000" dirty="0"/>
              <a:t>αποδείχτηκε ότι η περιοχή αυτή αφορούσε ινοκυστικές αλλοιώσεις με επιθηλιακή υπερπλασία.</a:t>
            </a:r>
          </a:p>
        </p:txBody>
      </p:sp>
      <p:pic>
        <p:nvPicPr>
          <p:cNvPr id="1146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3680" y="1313352"/>
            <a:ext cx="4532458" cy="4104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238706" y="5403447"/>
            <a:ext cx="4589488"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8907332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normAutofit/>
          </a:bodyPr>
          <a:lstStyle/>
          <a:p>
            <a:r>
              <a:rPr lang="el-GR" altLang="el-GR" sz="3600" dirty="0" smtClean="0"/>
              <a:t>Μικρό ινοαδένωμα </a:t>
            </a:r>
            <a:r>
              <a:rPr lang="el-GR" altLang="el-GR" sz="3600" dirty="0"/>
              <a:t>μαστού</a:t>
            </a:r>
            <a:endParaRPr lang="el-GR" altLang="el-GR" sz="3600" dirty="0">
              <a:solidFill>
                <a:srgbClr val="FF9900"/>
              </a:solidFill>
            </a:endParaRPr>
          </a:p>
        </p:txBody>
      </p:sp>
      <p:sp>
        <p:nvSpPr>
          <p:cNvPr id="118787" name="Rectangle 3"/>
          <p:cNvSpPr>
            <a:spLocks noGrp="1" noChangeArrowheads="1"/>
          </p:cNvSpPr>
          <p:nvPr>
            <p:ph idx="1"/>
          </p:nvPr>
        </p:nvSpPr>
        <p:spPr/>
        <p:txBody>
          <a:bodyPr>
            <a:normAutofit/>
          </a:bodyPr>
          <a:lstStyle/>
          <a:p>
            <a:pPr marL="0" indent="0">
              <a:buNone/>
            </a:pPr>
            <a:r>
              <a:rPr lang="el-GR" altLang="el-GR" sz="2000" dirty="0" smtClean="0"/>
              <a:t>Μακροσκοπική </a:t>
            </a:r>
            <a:r>
              <a:rPr lang="el-GR" altLang="el-GR" sz="2000" dirty="0"/>
              <a:t>εικόνα μικρού ινοαδενώματος μαστού. Η μάζα είναι υπόλευκος, σκληροελαστικής σύστασης, και καλά περιγεραμμένη.</a:t>
            </a:r>
          </a:p>
        </p:txBody>
      </p:sp>
      <p:pic>
        <p:nvPicPr>
          <p:cNvPr id="118789" name="Picture 5"/>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9552" y="1988840"/>
            <a:ext cx="6230534" cy="3960440"/>
          </a:xfrm>
          <a:prstGeom prst="rect">
            <a:avLst/>
          </a:prstGeom>
          <a:noFill/>
          <a:extLst>
            <a:ext uri="{909E8E84-426E-40DD-AFC4-6F175D3DCCD1}">
              <a14:hiddenFill xmlns:a14="http://schemas.microsoft.com/office/drawing/2010/main">
                <a:solidFill>
                  <a:srgbClr val="FFFFFF"/>
                </a:solidFill>
              </a14:hiddenFill>
            </a:ext>
          </a:extLst>
        </p:spPr>
      </p:pic>
      <p:grpSp>
        <p:nvGrpSpPr>
          <p:cNvPr id="118790" name="Group 6"/>
          <p:cNvGrpSpPr>
            <a:grpSpLocks/>
          </p:cNvGrpSpPr>
          <p:nvPr/>
        </p:nvGrpSpPr>
        <p:grpSpPr bwMode="auto">
          <a:xfrm>
            <a:off x="0" y="1852613"/>
            <a:ext cx="4800600" cy="3152775"/>
            <a:chOff x="0" y="0"/>
            <a:chExt cx="7560" cy="4965"/>
          </a:xfrm>
        </p:grpSpPr>
        <p:sp>
          <p:nvSpPr>
            <p:cNvPr id="118792" name="Rectangle 8"/>
            <p:cNvSpPr>
              <a:spLocks noChangeArrowheads="1"/>
            </p:cNvSpPr>
            <p:nvPr/>
          </p:nvSpPr>
          <p:spPr bwMode="auto">
            <a:xfrm>
              <a:off x="0" y="0"/>
              <a:ext cx="7560" cy="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dirty="0"/>
            </a:p>
          </p:txBody>
        </p:sp>
        <p:sp>
          <p:nvSpPr>
            <p:cNvPr id="118791" name="Freeform 7">
              <a:hlinkClick r:id="rId4"/>
            </p:cNvPr>
            <p:cNvSpPr>
              <a:spLocks/>
            </p:cNvSpPr>
            <p:nvPr/>
          </p:nvSpPr>
          <p:spPr bwMode="auto">
            <a:xfrm>
              <a:off x="3225" y="2070"/>
              <a:ext cx="645" cy="600"/>
            </a:xfrm>
            <a:custGeom>
              <a:avLst/>
              <a:gdLst>
                <a:gd name="T0" fmla="*/ 240 w 645"/>
                <a:gd name="T1" fmla="*/ 0 h 600"/>
                <a:gd name="T2" fmla="*/ 0 w 645"/>
                <a:gd name="T3" fmla="*/ 120 h 600"/>
                <a:gd name="T4" fmla="*/ 45 w 645"/>
                <a:gd name="T5" fmla="*/ 300 h 600"/>
                <a:gd name="T6" fmla="*/ 315 w 645"/>
                <a:gd name="T7" fmla="*/ 600 h 600"/>
                <a:gd name="T8" fmla="*/ 585 w 645"/>
                <a:gd name="T9" fmla="*/ 495 h 600"/>
                <a:gd name="T10" fmla="*/ 645 w 645"/>
                <a:gd name="T11" fmla="*/ 270 h 600"/>
                <a:gd name="T12" fmla="*/ 450 w 645"/>
                <a:gd name="T13" fmla="*/ 45 h 600"/>
                <a:gd name="T14" fmla="*/ 240 w 645"/>
                <a:gd name="T15" fmla="*/ 0 h 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5" h="600">
                  <a:moveTo>
                    <a:pt x="240" y="0"/>
                  </a:moveTo>
                  <a:lnTo>
                    <a:pt x="0" y="120"/>
                  </a:lnTo>
                  <a:lnTo>
                    <a:pt x="45" y="300"/>
                  </a:lnTo>
                  <a:lnTo>
                    <a:pt x="315" y="600"/>
                  </a:lnTo>
                  <a:lnTo>
                    <a:pt x="585" y="495"/>
                  </a:lnTo>
                  <a:lnTo>
                    <a:pt x="645" y="270"/>
                  </a:lnTo>
                  <a:lnTo>
                    <a:pt x="450" y="45"/>
                  </a:lnTo>
                  <a:lnTo>
                    <a:pt x="24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l-GR" dirty="0"/>
            </a:p>
          </p:txBody>
        </p:sp>
      </p:grpSp>
      <p:sp>
        <p:nvSpPr>
          <p:cNvPr id="118793" name="Rectangle 9"/>
          <p:cNvSpPr>
            <a:spLocks noChangeArrowheads="1"/>
          </p:cNvSpPr>
          <p:nvPr/>
        </p:nvSpPr>
        <p:spPr bwMode="auto">
          <a:xfrm>
            <a:off x="0" y="1852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dirty="0"/>
          </a:p>
        </p:txBody>
      </p:sp>
      <p:sp>
        <p:nvSpPr>
          <p:cNvPr id="9" name="Rectangle 8"/>
          <p:cNvSpPr/>
          <p:nvPr/>
        </p:nvSpPr>
        <p:spPr>
          <a:xfrm>
            <a:off x="483984" y="5953031"/>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5"/>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11852019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normAutofit/>
          </a:bodyPr>
          <a:lstStyle/>
          <a:p>
            <a:r>
              <a:rPr lang="el-GR" altLang="el-GR" sz="3600" dirty="0" smtClean="0"/>
              <a:t>Ινοαδένωμα </a:t>
            </a:r>
            <a:r>
              <a:rPr lang="el-GR" altLang="el-GR" sz="3600" dirty="0"/>
              <a:t>μαστού</a:t>
            </a:r>
            <a:endParaRPr lang="el-GR" altLang="el-GR" sz="3600" dirty="0">
              <a:solidFill>
                <a:srgbClr val="FF9900"/>
              </a:solidFill>
            </a:endParaRPr>
          </a:p>
        </p:txBody>
      </p:sp>
      <p:sp>
        <p:nvSpPr>
          <p:cNvPr id="133123" name="Rectangle 3"/>
          <p:cNvSpPr>
            <a:spLocks noGrp="1" noChangeArrowheads="1"/>
          </p:cNvSpPr>
          <p:nvPr>
            <p:ph idx="1"/>
          </p:nvPr>
        </p:nvSpPr>
        <p:spPr>
          <a:xfrm>
            <a:off x="6228390" y="1268760"/>
            <a:ext cx="2746648" cy="5040560"/>
          </a:xfrm>
        </p:spPr>
        <p:txBody>
          <a:bodyPr>
            <a:normAutofit/>
          </a:bodyPr>
          <a:lstStyle/>
          <a:p>
            <a:pPr marL="0" indent="0">
              <a:spcBef>
                <a:spcPts val="600"/>
              </a:spcBef>
              <a:buNone/>
            </a:pPr>
            <a:r>
              <a:rPr lang="el-GR" altLang="el-GR" sz="2000" dirty="0" smtClean="0"/>
              <a:t>Ιστολογική</a:t>
            </a:r>
            <a:r>
              <a:rPr lang="en-GB" altLang="el-GR" sz="2000" dirty="0" smtClean="0"/>
              <a:t> </a:t>
            </a:r>
            <a:r>
              <a:rPr lang="el-GR" altLang="el-GR" sz="2000" dirty="0"/>
              <a:t>εικόνα</a:t>
            </a:r>
            <a:r>
              <a:rPr lang="en-GB" altLang="el-GR" sz="2000" dirty="0"/>
              <a:t> </a:t>
            </a:r>
            <a:r>
              <a:rPr lang="el-GR" altLang="el-GR" sz="2000" dirty="0"/>
              <a:t>ινοαδενώματος</a:t>
            </a:r>
            <a:r>
              <a:rPr lang="en-GB" altLang="el-GR" sz="2000" dirty="0"/>
              <a:t> </a:t>
            </a:r>
            <a:r>
              <a:rPr lang="el-GR" altLang="el-GR" sz="2000" dirty="0"/>
              <a:t>μαστού</a:t>
            </a:r>
            <a:r>
              <a:rPr lang="en-GB" altLang="el-GR" sz="2000" dirty="0"/>
              <a:t>. </a:t>
            </a:r>
            <a:endParaRPr lang="el-GR" altLang="el-GR" sz="2000" dirty="0" smtClean="0"/>
          </a:p>
          <a:p>
            <a:pPr marL="0" indent="0">
              <a:spcBef>
                <a:spcPts val="600"/>
              </a:spcBef>
              <a:buNone/>
            </a:pPr>
            <a:endParaRPr lang="el-GR" altLang="el-GR" sz="2000" dirty="0" smtClean="0"/>
          </a:p>
          <a:p>
            <a:pPr marL="0" indent="0">
              <a:spcBef>
                <a:spcPts val="600"/>
              </a:spcBef>
              <a:buNone/>
            </a:pPr>
            <a:r>
              <a:rPr lang="el-GR" altLang="el-GR" sz="2000" dirty="0" smtClean="0"/>
              <a:t>Παρουσία </a:t>
            </a:r>
            <a:r>
              <a:rPr lang="el-GR" altLang="el-GR" sz="2000" dirty="0"/>
              <a:t>πυκνού συνδετικού ιστού στο δεξί της εικόνας και δημιουργία «κάψας» περιβάλουσας τον όγκο. </a:t>
            </a:r>
          </a:p>
        </p:txBody>
      </p:sp>
      <p:grpSp>
        <p:nvGrpSpPr>
          <p:cNvPr id="133125" name="Group 5"/>
          <p:cNvGrpSpPr>
            <a:grpSpLocks/>
          </p:cNvGrpSpPr>
          <p:nvPr/>
        </p:nvGrpSpPr>
        <p:grpSpPr bwMode="auto">
          <a:xfrm>
            <a:off x="0" y="1844675"/>
            <a:ext cx="4800600" cy="3152775"/>
            <a:chOff x="0" y="0"/>
            <a:chExt cx="7560" cy="4965"/>
          </a:xfrm>
        </p:grpSpPr>
        <p:sp>
          <p:nvSpPr>
            <p:cNvPr id="133126" name="Rectangle 6"/>
            <p:cNvSpPr>
              <a:spLocks noChangeArrowheads="1"/>
            </p:cNvSpPr>
            <p:nvPr/>
          </p:nvSpPr>
          <p:spPr bwMode="auto">
            <a:xfrm>
              <a:off x="0" y="0"/>
              <a:ext cx="7560" cy="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dirty="0"/>
            </a:p>
          </p:txBody>
        </p:sp>
        <p:sp>
          <p:nvSpPr>
            <p:cNvPr id="133127" name="Freeform 7">
              <a:hlinkClick r:id="rId2"/>
            </p:cNvPr>
            <p:cNvSpPr>
              <a:spLocks/>
            </p:cNvSpPr>
            <p:nvPr/>
          </p:nvSpPr>
          <p:spPr bwMode="auto">
            <a:xfrm>
              <a:off x="3225" y="2070"/>
              <a:ext cx="645" cy="600"/>
            </a:xfrm>
            <a:custGeom>
              <a:avLst/>
              <a:gdLst>
                <a:gd name="T0" fmla="*/ 240 w 645"/>
                <a:gd name="T1" fmla="*/ 0 h 600"/>
                <a:gd name="T2" fmla="*/ 0 w 645"/>
                <a:gd name="T3" fmla="*/ 120 h 600"/>
                <a:gd name="T4" fmla="*/ 45 w 645"/>
                <a:gd name="T5" fmla="*/ 300 h 600"/>
                <a:gd name="T6" fmla="*/ 315 w 645"/>
                <a:gd name="T7" fmla="*/ 600 h 600"/>
                <a:gd name="T8" fmla="*/ 585 w 645"/>
                <a:gd name="T9" fmla="*/ 495 h 600"/>
                <a:gd name="T10" fmla="*/ 645 w 645"/>
                <a:gd name="T11" fmla="*/ 270 h 600"/>
                <a:gd name="T12" fmla="*/ 450 w 645"/>
                <a:gd name="T13" fmla="*/ 45 h 600"/>
                <a:gd name="T14" fmla="*/ 240 w 645"/>
                <a:gd name="T15" fmla="*/ 0 h 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5" h="600">
                  <a:moveTo>
                    <a:pt x="240" y="0"/>
                  </a:moveTo>
                  <a:lnTo>
                    <a:pt x="0" y="120"/>
                  </a:lnTo>
                  <a:lnTo>
                    <a:pt x="45" y="300"/>
                  </a:lnTo>
                  <a:lnTo>
                    <a:pt x="315" y="600"/>
                  </a:lnTo>
                  <a:lnTo>
                    <a:pt x="585" y="495"/>
                  </a:lnTo>
                  <a:lnTo>
                    <a:pt x="645" y="270"/>
                  </a:lnTo>
                  <a:lnTo>
                    <a:pt x="450" y="45"/>
                  </a:lnTo>
                  <a:lnTo>
                    <a:pt x="24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l-GR" dirty="0"/>
            </a:p>
          </p:txBody>
        </p:sp>
      </p:grpSp>
      <p:sp>
        <p:nvSpPr>
          <p:cNvPr id="133128" name="Rectangle 8"/>
          <p:cNvSpPr>
            <a:spLocks noChangeArrowheads="1"/>
          </p:cNvSpPr>
          <p:nvPr/>
        </p:nvSpPr>
        <p:spPr bwMode="auto">
          <a:xfrm>
            <a:off x="0" y="1852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dirty="0"/>
          </a:p>
        </p:txBody>
      </p:sp>
      <p:pic>
        <p:nvPicPr>
          <p:cNvPr id="13313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720" y="1373504"/>
            <a:ext cx="5328592" cy="3085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58030" y="4882083"/>
            <a:ext cx="8280920" cy="1323439"/>
          </a:xfrm>
          <a:prstGeom prst="rect">
            <a:avLst/>
          </a:prstGeom>
        </p:spPr>
        <p:txBody>
          <a:bodyPr wrap="square">
            <a:spAutoFit/>
          </a:bodyPr>
          <a:lstStyle/>
          <a:p>
            <a:pPr marL="0" indent="0">
              <a:spcBef>
                <a:spcPts val="600"/>
              </a:spcBef>
              <a:buNone/>
            </a:pPr>
            <a:r>
              <a:rPr lang="el-GR" altLang="el-GR" sz="2000" dirty="0">
                <a:latin typeface="+mn-lt"/>
              </a:rPr>
              <a:t>Το νεόπλασμα αποτελείται από ινοβλαστικό στρώμα μέσα στο οποίο παρατηρούνται συμπιεσμένοι επιμήκεις σωληνώδεις αδενικοί σχηματισμοί (πόροι), επικαλυπτόμενοι από επιθήλιο καλοήθους υφής (ενδοσωληνώδες ινοαδένωμα μαστού).</a:t>
            </a:r>
          </a:p>
        </p:txBody>
      </p:sp>
      <p:sp>
        <p:nvSpPr>
          <p:cNvPr id="10" name="Rectangle 9"/>
          <p:cNvSpPr/>
          <p:nvPr/>
        </p:nvSpPr>
        <p:spPr>
          <a:xfrm>
            <a:off x="558030" y="4440942"/>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4"/>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1740787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normAutofit/>
          </a:bodyPr>
          <a:lstStyle/>
          <a:p>
            <a:r>
              <a:rPr lang="el-GR" altLang="el-GR" sz="3600" dirty="0" smtClean="0"/>
              <a:t>Ενδοπορικό </a:t>
            </a:r>
            <a:r>
              <a:rPr lang="el-GR" altLang="el-GR" sz="3600" dirty="0"/>
              <a:t>θήλωμα</a:t>
            </a:r>
            <a:endParaRPr lang="el-GR" altLang="el-GR" sz="3600" dirty="0">
              <a:solidFill>
                <a:srgbClr val="FF9900"/>
              </a:solidFill>
            </a:endParaRPr>
          </a:p>
        </p:txBody>
      </p:sp>
      <p:sp>
        <p:nvSpPr>
          <p:cNvPr id="116739" name="Rectangle 3"/>
          <p:cNvSpPr>
            <a:spLocks noGrp="1" noChangeArrowheads="1"/>
          </p:cNvSpPr>
          <p:nvPr>
            <p:ph idx="1"/>
          </p:nvPr>
        </p:nvSpPr>
        <p:spPr>
          <a:xfrm>
            <a:off x="457200" y="1196752"/>
            <a:ext cx="8229600" cy="5040560"/>
          </a:xfrm>
        </p:spPr>
        <p:txBody>
          <a:bodyPr>
            <a:normAutofit/>
          </a:bodyPr>
          <a:lstStyle/>
          <a:p>
            <a:pPr marL="0" indent="0">
              <a:buNone/>
            </a:pPr>
            <a:r>
              <a:rPr lang="el-GR" altLang="el-GR" sz="2000" dirty="0" smtClean="0"/>
              <a:t>Μικροσκοπικό </a:t>
            </a:r>
            <a:r>
              <a:rPr lang="el-GR" altLang="el-GR" sz="2000" dirty="0"/>
              <a:t>ενδοπορικό θήλωμα, μεγάλου γαλακτοφόρου πόρου του μαζικού αδένα κάτω από τη θηλή του μαστού. Δεν παρατηρείται ατυπία των επιθηλιακών κυττάρων, ενώ διακρίνεται ροδίζον υπόστρωμα κολλαγόνου συνδετικού ιστού στο κέντρο του θηλώματος. </a:t>
            </a:r>
          </a:p>
        </p:txBody>
      </p:sp>
      <p:pic>
        <p:nvPicPr>
          <p:cNvPr id="1167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552" y="2603589"/>
            <a:ext cx="5747151" cy="3311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57200" y="2610837"/>
            <a:ext cx="2286000" cy="2554545"/>
          </a:xfrm>
          <a:prstGeom prst="rect">
            <a:avLst/>
          </a:prstGeom>
        </p:spPr>
        <p:txBody>
          <a:bodyPr wrap="square">
            <a:spAutoFit/>
          </a:bodyPr>
          <a:lstStyle/>
          <a:p>
            <a:pPr marL="0" indent="0">
              <a:buNone/>
            </a:pPr>
            <a:r>
              <a:rPr lang="el-GR" altLang="el-GR" sz="2000" dirty="0">
                <a:latin typeface="+mn-lt"/>
              </a:rPr>
              <a:t>Ευμέγεθες ενδοπορικό θήλωμα δύναται να προκαλέσει ορώδη ή αιμορραγική έκκριση της θηλής, ή και ακόμη  εισολκή της θηλής.</a:t>
            </a:r>
          </a:p>
        </p:txBody>
      </p:sp>
      <p:sp>
        <p:nvSpPr>
          <p:cNvPr id="6" name="Rectangle 5"/>
          <p:cNvSpPr/>
          <p:nvPr/>
        </p:nvSpPr>
        <p:spPr>
          <a:xfrm>
            <a:off x="2627784" y="5915288"/>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31594707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Ιστολογική εικόνα λιπονέκρωσης μαστού</a:t>
            </a:r>
          </a:p>
        </p:txBody>
      </p:sp>
      <p:sp>
        <p:nvSpPr>
          <p:cNvPr id="3" name="Content Placeholder 2"/>
          <p:cNvSpPr>
            <a:spLocks noGrp="1"/>
          </p:cNvSpPr>
          <p:nvPr>
            <p:ph idx="1"/>
          </p:nvPr>
        </p:nvSpPr>
        <p:spPr>
          <a:xfrm>
            <a:off x="457200" y="1196752"/>
            <a:ext cx="8229600" cy="1101220"/>
          </a:xfrm>
        </p:spPr>
        <p:txBody>
          <a:bodyPr>
            <a:normAutofit/>
          </a:bodyPr>
          <a:lstStyle/>
          <a:p>
            <a:pPr marL="0" indent="0">
              <a:buNone/>
            </a:pPr>
            <a:r>
              <a:rPr lang="el-GR" sz="2000" dirty="0" smtClean="0"/>
              <a:t>Η </a:t>
            </a:r>
            <a:r>
              <a:rPr lang="el-GR" sz="2000" dirty="0"/>
              <a:t>συχνότερη αιτιολογία της είναι ο τραυματισμός του μαστού. Εμφανίζεται ως  εντοπισμένη, συμπαγής περιοχή με ουλώδη επιφάνεια, η οποία δύναται να μιμείται καρκίνωμα μαστού. </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pic>
        <p:nvPicPr>
          <p:cNvPr id="2051" name="Picture 3" descr="BREST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448" y="2394680"/>
            <a:ext cx="480060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331360" y="2257876"/>
            <a:ext cx="3624336" cy="3785652"/>
          </a:xfrm>
          <a:prstGeom prst="rect">
            <a:avLst/>
          </a:prstGeom>
        </p:spPr>
        <p:txBody>
          <a:bodyPr wrap="square">
            <a:spAutoFit/>
          </a:bodyPr>
          <a:lstStyle/>
          <a:p>
            <a:pPr marL="0" indent="0">
              <a:buNone/>
            </a:pPr>
            <a:r>
              <a:rPr lang="el-GR" sz="2000" dirty="0">
                <a:latin typeface="+mn-lt"/>
              </a:rPr>
              <a:t>Μικροσκοπικά, η λιπονέκρωση αποτελείται από ανώμαλα στεατοκύτταρα με απουσία πυρήνων περιφερικά των κυττάρων, διαχωριζόμενων από ροδόχροο άμορφο νεκρωτικό υλικό και από φλεγμονώδη </a:t>
            </a:r>
            <a:r>
              <a:rPr lang="el-GR" sz="2000" dirty="0" smtClean="0">
                <a:latin typeface="+mn-lt"/>
              </a:rPr>
              <a:t>κύτ</a:t>
            </a:r>
            <a:r>
              <a:rPr lang="el-GR" sz="2000" dirty="0">
                <a:latin typeface="+mn-lt"/>
              </a:rPr>
              <a:t>τ</a:t>
            </a:r>
            <a:r>
              <a:rPr lang="el-GR" sz="2000" dirty="0" smtClean="0">
                <a:latin typeface="+mn-lt"/>
              </a:rPr>
              <a:t>αρα</a:t>
            </a:r>
            <a:r>
              <a:rPr lang="el-GR" sz="2000" dirty="0">
                <a:latin typeface="+mn-lt"/>
              </a:rPr>
              <a:t>, συμπεριλαμβανομένων γιγαντοκυττάρων τύπου ξένου σώματος, αντιδρώντων με τα νεκρωμένα λιποκύτταρα (λιποφαγοκύτταρα).</a:t>
            </a:r>
          </a:p>
        </p:txBody>
      </p:sp>
      <p:sp>
        <p:nvSpPr>
          <p:cNvPr id="8" name="Rectangle 7"/>
          <p:cNvSpPr/>
          <p:nvPr/>
        </p:nvSpPr>
        <p:spPr>
          <a:xfrm>
            <a:off x="395536" y="5547455"/>
            <a:ext cx="4914512"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11368312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a:t>Ιστολογική εικόνα λιπονέκρωσης σε μεγαλύτερη μεγέθυνση </a:t>
            </a:r>
            <a:r>
              <a:rPr lang="el-GR" sz="3200" dirty="0" smtClean="0"/>
              <a:t>(</a:t>
            </a:r>
            <a:r>
              <a:rPr lang="en-US" sz="3200" dirty="0" smtClean="0"/>
              <a:t>x</a:t>
            </a:r>
            <a:r>
              <a:rPr lang="el-GR" sz="3200" dirty="0" smtClean="0"/>
              <a:t>200)</a:t>
            </a:r>
            <a:endParaRPr lang="el-GR" sz="3200" dirty="0"/>
          </a:p>
        </p:txBody>
      </p:sp>
      <p:sp>
        <p:nvSpPr>
          <p:cNvPr id="3" name="Content Placeholder 2"/>
          <p:cNvSpPr>
            <a:spLocks noGrp="1"/>
          </p:cNvSpPr>
          <p:nvPr>
            <p:ph idx="1"/>
          </p:nvPr>
        </p:nvSpPr>
        <p:spPr>
          <a:xfrm>
            <a:off x="457200" y="1196752"/>
            <a:ext cx="8229600" cy="1080120"/>
          </a:xfrm>
        </p:spPr>
        <p:txBody>
          <a:bodyPr>
            <a:normAutofit/>
          </a:bodyPr>
          <a:lstStyle/>
          <a:p>
            <a:pPr marL="0" indent="0">
              <a:buNone/>
            </a:pPr>
            <a:r>
              <a:rPr lang="el-GR" sz="2000" dirty="0" smtClean="0"/>
              <a:t>Παρουσία </a:t>
            </a:r>
            <a:r>
              <a:rPr lang="el-GR" sz="2000" dirty="0"/>
              <a:t>μερικών φορτωμένων με λιπίδια μακροφάγων (</a:t>
            </a:r>
            <a:r>
              <a:rPr lang="en-GB" sz="2000" b="1" dirty="0"/>
              <a:t>lipid</a:t>
            </a:r>
            <a:r>
              <a:rPr lang="el-GR" sz="2000" b="1" dirty="0"/>
              <a:t>-</a:t>
            </a:r>
            <a:r>
              <a:rPr lang="en-GB" sz="2000" b="1" dirty="0"/>
              <a:t>laden macrophages</a:t>
            </a:r>
            <a:r>
              <a:rPr lang="el-GR" sz="2000" dirty="0"/>
              <a:t>) μεταξύ των νεκρωμένων κυττάρων του λιπώδους ιστού.  </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pic>
        <p:nvPicPr>
          <p:cNvPr id="3074" name="Picture 2" descr="BREST0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276872"/>
            <a:ext cx="480060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393824" y="2132856"/>
            <a:ext cx="3210624" cy="2246769"/>
          </a:xfrm>
          <a:prstGeom prst="rect">
            <a:avLst/>
          </a:prstGeom>
        </p:spPr>
        <p:txBody>
          <a:bodyPr wrap="square">
            <a:spAutoFit/>
          </a:bodyPr>
          <a:lstStyle/>
          <a:p>
            <a:pPr marL="0" indent="0">
              <a:buNone/>
            </a:pPr>
            <a:r>
              <a:rPr lang="el-GR" sz="2000" dirty="0">
                <a:latin typeface="+mn-lt"/>
              </a:rPr>
              <a:t>Η συχνότερη αιτία είναι το τραύμα, αλλά η λιπονέκρωση του μαστού μπορεί να εμφανιστεί μετά από χειρουργική επέμβαση και ακτινοβόληση της περιοχής.</a:t>
            </a:r>
          </a:p>
        </p:txBody>
      </p:sp>
      <p:sp>
        <p:nvSpPr>
          <p:cNvPr id="7" name="Rectangle 6"/>
          <p:cNvSpPr/>
          <p:nvPr/>
        </p:nvSpPr>
        <p:spPr>
          <a:xfrm>
            <a:off x="445480" y="5429647"/>
            <a:ext cx="4914512"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35229412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ormAutofit/>
          </a:bodyPr>
          <a:lstStyle/>
          <a:p>
            <a:r>
              <a:rPr lang="en-US" altLang="el-GR" sz="3600" dirty="0" smtClean="0"/>
              <a:t>M</a:t>
            </a:r>
            <a:r>
              <a:rPr lang="el-GR" altLang="el-GR" sz="3600" dirty="0" smtClean="0"/>
              <a:t>αστός </a:t>
            </a:r>
            <a:r>
              <a:rPr lang="el-GR" altLang="el-GR" sz="3600" dirty="0"/>
              <a:t>γυναίκας χωρίς αλλοιώσεις</a:t>
            </a:r>
            <a:endParaRPr lang="el-GR" altLang="el-GR" sz="3600" dirty="0">
              <a:solidFill>
                <a:srgbClr val="FF9900"/>
              </a:solidFill>
            </a:endParaRPr>
          </a:p>
        </p:txBody>
      </p:sp>
      <p:sp>
        <p:nvSpPr>
          <p:cNvPr id="62475" name="Rectangle 11"/>
          <p:cNvSpPr>
            <a:spLocks noGrp="1" noChangeArrowheads="1"/>
          </p:cNvSpPr>
          <p:nvPr>
            <p:ph idx="1"/>
          </p:nvPr>
        </p:nvSpPr>
        <p:spPr>
          <a:xfrm>
            <a:off x="457200" y="1196752"/>
            <a:ext cx="8229600" cy="1152128"/>
          </a:xfrm>
        </p:spPr>
        <p:txBody>
          <a:bodyPr>
            <a:normAutofit/>
          </a:bodyPr>
          <a:lstStyle/>
          <a:p>
            <a:pPr marL="0" indent="0">
              <a:buNone/>
            </a:pPr>
            <a:r>
              <a:rPr lang="el-GR" altLang="el-GR" sz="2000" dirty="0" smtClean="0"/>
              <a:t>Ιστολογική </a:t>
            </a:r>
            <a:r>
              <a:rPr lang="el-GR" altLang="el-GR" sz="2000" dirty="0"/>
              <a:t>εικόνα μαστού γυναίκας χωρίς αλλοιώσεις (φυσιολογική). Παρατηρείται ευμεγέθης εκφορητικός γαλακτοφόρος πόρος στο δεξί τμήμα της εικόνας και αδενικά λόβια στο αριστερό. </a:t>
            </a:r>
            <a:endParaRPr lang="el-GR" altLang="el-GR" sz="1050" dirty="0"/>
          </a:p>
        </p:txBody>
      </p:sp>
      <p:pic>
        <p:nvPicPr>
          <p:cNvPr id="62477" name="Picture 13"/>
          <p:cNvPicPr>
            <a:picLocks noGrp="1" noChangeAspect="1" noChangeArrowheads="1"/>
          </p:cNvPicPr>
          <p:nvPr>
            <p:ph type="body" sz="half" idx="4294967295"/>
          </p:nvPr>
        </p:nvPicPr>
        <p:blipFill>
          <a:blip r:embed="rId2">
            <a:extLst>
              <a:ext uri="{28A0092B-C50C-407E-A947-70E740481C1C}">
                <a14:useLocalDpi xmlns:a14="http://schemas.microsoft.com/office/drawing/2010/main" val="0"/>
              </a:ext>
            </a:extLst>
          </a:blip>
          <a:srcRect/>
          <a:stretch>
            <a:fillRect/>
          </a:stretch>
        </p:blipFill>
        <p:spPr>
          <a:xfrm>
            <a:off x="3275856" y="2250942"/>
            <a:ext cx="5755342" cy="32336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1"/>
          <p:cNvSpPr/>
          <p:nvPr/>
        </p:nvSpPr>
        <p:spPr>
          <a:xfrm>
            <a:off x="467544" y="2168393"/>
            <a:ext cx="2880320" cy="3323987"/>
          </a:xfrm>
          <a:prstGeom prst="rect">
            <a:avLst/>
          </a:prstGeom>
        </p:spPr>
        <p:txBody>
          <a:bodyPr wrap="square">
            <a:spAutoFit/>
          </a:bodyPr>
          <a:lstStyle/>
          <a:p>
            <a:pPr marL="0" indent="0">
              <a:buNone/>
            </a:pPr>
            <a:r>
              <a:rPr lang="el-GR" altLang="el-GR" sz="2000" dirty="0">
                <a:latin typeface="+mn-lt"/>
              </a:rPr>
              <a:t>Στρώμα αποτελούμενο από πυκνό κολλαγόνο ιστό υπάρχει μεταξύ των ανωτέρω σχηματισμών. </a:t>
            </a:r>
            <a:endParaRPr lang="el-GR" altLang="el-GR" sz="2000" dirty="0" smtClean="0">
              <a:latin typeface="+mn-lt"/>
            </a:endParaRPr>
          </a:p>
          <a:p>
            <a:pPr marL="0" indent="0">
              <a:spcBef>
                <a:spcPts val="1200"/>
              </a:spcBef>
              <a:buNone/>
            </a:pPr>
            <a:r>
              <a:rPr lang="el-GR" altLang="el-GR" sz="2000" dirty="0" smtClean="0">
                <a:latin typeface="+mn-lt"/>
              </a:rPr>
              <a:t>Η </a:t>
            </a:r>
            <a:r>
              <a:rPr lang="el-GR" altLang="el-GR" sz="2000" dirty="0">
                <a:latin typeface="+mn-lt"/>
              </a:rPr>
              <a:t>ποσότητα του λιπώδους ιστού μεταξύ των μαζικών στοιχείων είναι μεταβλητή (άλλοτε μικρότερη και άλλοτε μεγαλύτερη).</a:t>
            </a:r>
            <a:endParaRPr lang="el-GR" altLang="el-GR" sz="1050" dirty="0">
              <a:latin typeface="+mn-lt"/>
            </a:endParaRPr>
          </a:p>
        </p:txBody>
      </p:sp>
      <p:sp>
        <p:nvSpPr>
          <p:cNvPr id="7" name="Rectangle 6"/>
          <p:cNvSpPr/>
          <p:nvPr/>
        </p:nvSpPr>
        <p:spPr>
          <a:xfrm>
            <a:off x="3150864" y="5492380"/>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36339554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Ιστολογική εικόνα μαστού γυναίκας σε </a:t>
            </a:r>
            <a:r>
              <a:rPr lang="el-GR" dirty="0" smtClean="0"/>
              <a:t>εγκυμοσύνη</a:t>
            </a:r>
            <a:endParaRPr lang="el-GR" dirty="0"/>
          </a:p>
        </p:txBody>
      </p:sp>
      <p:sp>
        <p:nvSpPr>
          <p:cNvPr id="3" name="Content Placeholder 2"/>
          <p:cNvSpPr>
            <a:spLocks noGrp="1"/>
          </p:cNvSpPr>
          <p:nvPr>
            <p:ph idx="1"/>
          </p:nvPr>
        </p:nvSpPr>
        <p:spPr>
          <a:xfrm>
            <a:off x="5508104" y="1316032"/>
            <a:ext cx="2904256" cy="5040560"/>
          </a:xfrm>
        </p:spPr>
        <p:txBody>
          <a:bodyPr/>
          <a:lstStyle/>
          <a:p>
            <a:pPr marL="0" indent="0">
              <a:buNone/>
            </a:pPr>
            <a:r>
              <a:rPr lang="el-GR" sz="2000" dirty="0" smtClean="0"/>
              <a:t>Τα </a:t>
            </a:r>
            <a:r>
              <a:rPr lang="el-GR" sz="2000" dirty="0"/>
              <a:t>λοβία του μαστού υπερτρέφονται, ώστε να είναι δυνατή η γαλακτοφορία. </a:t>
            </a:r>
            <a:endParaRPr lang="en-US" sz="2000" dirty="0" smtClean="0"/>
          </a:p>
          <a:p>
            <a:pPr marL="0" indent="0">
              <a:buNone/>
            </a:pPr>
            <a:r>
              <a:rPr lang="el-GR" sz="2000" dirty="0" smtClean="0"/>
              <a:t>Ο </a:t>
            </a:r>
            <a:r>
              <a:rPr lang="el-GR" sz="2000" dirty="0"/>
              <a:t>αυλός των αδενίων πληρούται από ροδόχροα εκκρίμματα.  </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pic>
        <p:nvPicPr>
          <p:cNvPr id="5122" name="Picture 2" descr="BREST0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340768"/>
            <a:ext cx="48006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85696" y="4962042"/>
            <a:ext cx="8208912" cy="1015663"/>
          </a:xfrm>
          <a:prstGeom prst="rect">
            <a:avLst/>
          </a:prstGeom>
        </p:spPr>
        <p:txBody>
          <a:bodyPr wrap="square">
            <a:spAutoFit/>
          </a:bodyPr>
          <a:lstStyle/>
          <a:p>
            <a:pPr marL="0" indent="0">
              <a:buNone/>
            </a:pPr>
            <a:r>
              <a:rPr lang="el-GR" sz="2000" dirty="0">
                <a:latin typeface="+mn-lt"/>
              </a:rPr>
              <a:t>Ο μαστός, ο οποίος είναι ένας τροποποιημένος ιδρωτοποιός αδένας, εκκρίνει, αποβάλλοντας τμήμα του αναπτυσόμενου  (υπερτροφικού), κυτταροπλάσματος.</a:t>
            </a:r>
          </a:p>
        </p:txBody>
      </p:sp>
      <p:sp>
        <p:nvSpPr>
          <p:cNvPr id="7" name="Rectangle 6"/>
          <p:cNvSpPr/>
          <p:nvPr/>
        </p:nvSpPr>
        <p:spPr>
          <a:xfrm>
            <a:off x="402792" y="4503068"/>
            <a:ext cx="4914512"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37729522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Εικόνα ενός εμφυτεύματος μαστού από σιλικόνη</a:t>
            </a:r>
          </a:p>
        </p:txBody>
      </p:sp>
      <p:sp>
        <p:nvSpPr>
          <p:cNvPr id="3" name="Content Placeholder 2"/>
          <p:cNvSpPr>
            <a:spLocks noGrp="1"/>
          </p:cNvSpPr>
          <p:nvPr>
            <p:ph idx="1"/>
          </p:nvPr>
        </p:nvSpPr>
        <p:spPr>
          <a:xfrm>
            <a:off x="457200" y="1196752"/>
            <a:ext cx="8229600" cy="2016224"/>
          </a:xfrm>
        </p:spPr>
        <p:txBody>
          <a:bodyPr>
            <a:normAutofit/>
          </a:bodyPr>
          <a:lstStyle/>
          <a:p>
            <a:pPr marL="0" indent="0">
              <a:buNone/>
            </a:pPr>
            <a:r>
              <a:rPr lang="el-GR" sz="2000" dirty="0" smtClean="0"/>
              <a:t>Τα </a:t>
            </a:r>
            <a:r>
              <a:rPr lang="el-GR" sz="2000" dirty="0"/>
              <a:t>εμφυτεύματα αυτά χρησιμοποιούνται για την αύξηση του μεγέθους του μαστού (προσθετικό εμφύτευμα), ή για την αναδόμηση του μαστού μετά από χειρουργική επέμβαση (υφολική ή ολική μαστεκτομή). Η σιλικόνη εξασφαλίζει</a:t>
            </a:r>
            <a:r>
              <a:rPr lang="en-GB" sz="2000" dirty="0"/>
              <a:t>  </a:t>
            </a:r>
            <a:r>
              <a:rPr lang="el-GR" sz="2000" dirty="0"/>
              <a:t>φυσιολογικό σχήμα και αφή του μαστού</a:t>
            </a:r>
            <a:r>
              <a:rPr lang="en-GB" sz="2000" dirty="0"/>
              <a:t>.</a:t>
            </a:r>
            <a:endParaRPr lang="el-GR" sz="2000" dirty="0"/>
          </a:p>
          <a:p>
            <a:pPr marL="0" indent="0">
              <a:buNone/>
            </a:pPr>
            <a:r>
              <a:rPr lang="en-GB" sz="2000" dirty="0"/>
              <a:t> </a:t>
            </a:r>
            <a:endParaRPr lang="el-GR" sz="2000" dirty="0"/>
          </a:p>
          <a:p>
            <a:pPr marL="0" indent="0">
              <a:buNone/>
            </a:pPr>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pic>
        <p:nvPicPr>
          <p:cNvPr id="6146" name="Picture 2" descr="BREST0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424" y="2525673"/>
            <a:ext cx="480060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97468" y="5678448"/>
            <a:ext cx="4914512"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5020359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a:t>Εικόνα της λεπτής κάψας του συνδετικού ιστού που περιβάλλει ένα εμφύτευμα σιλικόνης</a:t>
            </a:r>
          </a:p>
        </p:txBody>
      </p:sp>
      <p:sp>
        <p:nvSpPr>
          <p:cNvPr id="3" name="Content Placeholder 2"/>
          <p:cNvSpPr>
            <a:spLocks noGrp="1"/>
          </p:cNvSpPr>
          <p:nvPr>
            <p:ph idx="1"/>
          </p:nvPr>
        </p:nvSpPr>
        <p:spPr/>
        <p:txBody>
          <a:bodyPr>
            <a:normAutofit/>
          </a:bodyPr>
          <a:lstStyle/>
          <a:p>
            <a:pPr marL="0" indent="0">
              <a:buNone/>
            </a:pPr>
            <a:r>
              <a:rPr lang="el-GR" sz="2000" dirty="0" smtClean="0"/>
              <a:t>Παρουσία </a:t>
            </a:r>
            <a:r>
              <a:rPr lang="el-GR" sz="2000" dirty="0"/>
              <a:t>του υπερκείμενου δέρματος και του λιπώδους ιστού στο πάνω αριστερό άκρο της εικόνας και του θωρακικού τοιχώματος κάτω από το εμφύτευμα και δεξιά. Αυτή είναι η τυπική κάψα του εμφυτεύματος σιλικόνης, η οποία είναι ελαστική και δεν παραμορφώνεται.</a:t>
            </a:r>
          </a:p>
          <a:p>
            <a:pPr marL="0" indent="0">
              <a:buNone/>
            </a:pPr>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pic>
        <p:nvPicPr>
          <p:cNvPr id="7170" name="Picture 2" descr="BREST0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515347"/>
            <a:ext cx="48006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97468" y="5678448"/>
            <a:ext cx="4914512"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5360939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Ιστολογική </a:t>
            </a:r>
            <a:r>
              <a:rPr lang="el-GR" dirty="0"/>
              <a:t>εικόνα της ινώδους κάψας από ένα εμφύτευμα σιλικόνης</a:t>
            </a:r>
          </a:p>
        </p:txBody>
      </p:sp>
      <p:sp>
        <p:nvSpPr>
          <p:cNvPr id="3" name="Content Placeholder 2"/>
          <p:cNvSpPr>
            <a:spLocks noGrp="1"/>
          </p:cNvSpPr>
          <p:nvPr>
            <p:ph idx="1"/>
          </p:nvPr>
        </p:nvSpPr>
        <p:spPr>
          <a:xfrm>
            <a:off x="457200" y="1196752"/>
            <a:ext cx="8363272" cy="5040560"/>
          </a:xfrm>
        </p:spPr>
        <p:txBody>
          <a:bodyPr>
            <a:normAutofit/>
          </a:bodyPr>
          <a:lstStyle/>
          <a:p>
            <a:pPr marL="0" indent="0">
              <a:buNone/>
            </a:pPr>
            <a:r>
              <a:rPr lang="el-GR" sz="2000" dirty="0"/>
              <a:t>Η ιστολογική εικόνα της ινώδους κάψας από ένα εμφύτευμα σιλικόνης, συχνά αποκαλύπτει το διαθλαστικό υλικό της σιλικόνης, γιατί το υλικό αυτό με την πάροδο του χρόνου διαφεύγει από αυτήν. Ως αποτέλεσμα αυτής της διαρροής σιλικόνης, εμφανίζεται αντίδραση ξένου σώματος (δημιουργία κοκκιωματώδους αντιδραστικού συνδετικού ιστού με παρουσία γιγαντοκυττάρου τύπου ξένου σώματος στο κάτω αριστερό άκρο της εικόνας). </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pic>
        <p:nvPicPr>
          <p:cNvPr id="8194" name="Picture 2" descr="BREST0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212976"/>
            <a:ext cx="480060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340152" y="3102291"/>
            <a:ext cx="3443808" cy="3170099"/>
          </a:xfrm>
          <a:prstGeom prst="rect">
            <a:avLst/>
          </a:prstGeom>
        </p:spPr>
        <p:txBody>
          <a:bodyPr wrap="square">
            <a:spAutoFit/>
          </a:bodyPr>
          <a:lstStyle/>
          <a:p>
            <a:pPr marL="0" indent="0">
              <a:buNone/>
            </a:pPr>
            <a:r>
              <a:rPr lang="el-GR" sz="2000" dirty="0">
                <a:latin typeface="+mn-lt"/>
              </a:rPr>
              <a:t>Η αντίδραση αυτή δεν συνδυάζεται με συστηματική νόσο, όπως π.χ., αυτοάνοσο νόσο. Η ίνωση γύρω από ένα εμφύτευμα μαστού, μπορεί να δημιουργήσει δυσμορφία και πόνο σε μερικές γυναίκες. </a:t>
            </a:r>
            <a:endParaRPr lang="en-US" sz="2000" dirty="0" smtClean="0">
              <a:latin typeface="+mn-lt"/>
            </a:endParaRPr>
          </a:p>
          <a:p>
            <a:pPr marL="0" indent="0">
              <a:buNone/>
            </a:pPr>
            <a:r>
              <a:rPr lang="el-GR" sz="2000" dirty="0" smtClean="0">
                <a:latin typeface="+mn-lt"/>
              </a:rPr>
              <a:t>Η </a:t>
            </a:r>
            <a:r>
              <a:rPr lang="el-GR" sz="2000" dirty="0">
                <a:latin typeface="+mn-lt"/>
              </a:rPr>
              <a:t>ρήξη της κάψας του εμφυτεύματος σιλικόνης δεν είναι συχνή.</a:t>
            </a:r>
          </a:p>
        </p:txBody>
      </p:sp>
      <p:sp>
        <p:nvSpPr>
          <p:cNvPr id="7" name="Rectangle 6"/>
          <p:cNvSpPr/>
          <p:nvPr/>
        </p:nvSpPr>
        <p:spPr>
          <a:xfrm>
            <a:off x="467004" y="6342510"/>
            <a:ext cx="4914512"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29053672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Μακροσκοπική εικόνα καρκινώματος μαστού</a:t>
            </a:r>
          </a:p>
        </p:txBody>
      </p:sp>
      <p:sp>
        <p:nvSpPr>
          <p:cNvPr id="3" name="Content Placeholder 2"/>
          <p:cNvSpPr>
            <a:spLocks noGrp="1"/>
          </p:cNvSpPr>
          <p:nvPr>
            <p:ph idx="1"/>
          </p:nvPr>
        </p:nvSpPr>
        <p:spPr/>
        <p:txBody>
          <a:bodyPr>
            <a:normAutofit/>
          </a:bodyPr>
          <a:lstStyle/>
          <a:p>
            <a:pPr marL="0" indent="0">
              <a:buNone/>
            </a:pPr>
            <a:r>
              <a:rPr lang="el-GR" sz="2000" dirty="0" smtClean="0"/>
              <a:t>Παρουσία </a:t>
            </a:r>
            <a:r>
              <a:rPr lang="el-GR" sz="2000" dirty="0"/>
              <a:t>ανώμαλων ορίων και ποικίλης επιφάνειας εκτομής. Ο μικρός αυτός καρκίνος αποκαλύφθηκε από τη μαστογραφία. Τα όρια εκτομής του δείγματος έχουν χρωματιστεί με πράσινο μελάνι, ώστε να βοηθήσουν στον προσδιορισμό της επέκτασης ή μη του καρκίνου μέχρι τα όρια εκτομής.</a:t>
            </a:r>
          </a:p>
          <a:p>
            <a:pPr marL="0" indent="0">
              <a:buNone/>
            </a:pPr>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pic>
        <p:nvPicPr>
          <p:cNvPr id="9218" name="Picture 2" descr="BREST0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496" y="2708920"/>
            <a:ext cx="480060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11584" y="5861695"/>
            <a:ext cx="4914512"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Tree>
    <p:extLst>
      <p:ext uri="{BB962C8B-B14F-4D97-AF65-F5344CB8AC3E}">
        <p14:creationId xmlns:p14="http://schemas.microsoft.com/office/powerpoint/2010/main" val="21541717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noAutofit/>
          </a:bodyPr>
          <a:lstStyle/>
          <a:p>
            <a:r>
              <a:rPr lang="el-GR" altLang="el-GR" sz="3600" dirty="0" smtClean="0"/>
              <a:t>Διηθητικό </a:t>
            </a:r>
            <a:r>
              <a:rPr lang="el-GR" altLang="el-GR" sz="3600" dirty="0"/>
              <a:t>πορογενές καρκίνωμα </a:t>
            </a:r>
            <a:r>
              <a:rPr lang="el-GR" altLang="el-GR" sz="3600" dirty="0" smtClean="0"/>
              <a:t>μαστού σε μαστογραφία</a:t>
            </a:r>
            <a:endParaRPr lang="el-GR" altLang="el-GR" sz="3600" dirty="0">
              <a:solidFill>
                <a:srgbClr val="FF9900"/>
              </a:solidFill>
            </a:endParaRPr>
          </a:p>
        </p:txBody>
      </p:sp>
      <p:sp>
        <p:nvSpPr>
          <p:cNvPr id="141315" name="Rectangle 3"/>
          <p:cNvSpPr>
            <a:spLocks noGrp="1" noChangeArrowheads="1"/>
          </p:cNvSpPr>
          <p:nvPr>
            <p:ph idx="1"/>
          </p:nvPr>
        </p:nvSpPr>
        <p:spPr>
          <a:xfrm>
            <a:off x="457200" y="1196752"/>
            <a:ext cx="3610744" cy="5040560"/>
          </a:xfrm>
        </p:spPr>
        <p:txBody>
          <a:bodyPr>
            <a:normAutofit/>
          </a:bodyPr>
          <a:lstStyle/>
          <a:p>
            <a:pPr marL="0" indent="0">
              <a:buNone/>
            </a:pPr>
            <a:r>
              <a:rPr lang="el-GR" altLang="el-GR" sz="2000" dirty="0" smtClean="0"/>
              <a:t>Η </a:t>
            </a:r>
            <a:r>
              <a:rPr lang="el-GR" altLang="el-GR" sz="2000" dirty="0"/>
              <a:t>μαστογραφία αυτή εμφανίζει αλλοίωση συμβατή με νεόπλασμα στο πάνω άκρο του μαστού, ενώ η λευκή  κουκίδα αριστερά της αλλοίωσης, υποδεικνύει το σημείο στο οποίο η ασθενής αισθάνθηκε αρκετό πόνο στην ψηλάφηση. </a:t>
            </a:r>
            <a:endParaRPr lang="el-GR" altLang="el-GR" sz="2000" dirty="0" smtClean="0"/>
          </a:p>
          <a:p>
            <a:pPr marL="0" indent="0">
              <a:buNone/>
            </a:pPr>
            <a:r>
              <a:rPr lang="el-GR" altLang="el-GR" sz="2000" dirty="0" smtClean="0"/>
              <a:t>Η </a:t>
            </a:r>
            <a:r>
              <a:rPr lang="el-GR" altLang="el-GR" sz="2000" dirty="0"/>
              <a:t>βιοψία έδειξε ότι η αλλοίωση ήταν ένα διηθητικό πορογενές καρκίνωμα μαστού. </a:t>
            </a:r>
          </a:p>
        </p:txBody>
      </p:sp>
      <p:pic>
        <p:nvPicPr>
          <p:cNvPr id="1413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5070" y="1268761"/>
            <a:ext cx="3746601" cy="453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644008" y="5805265"/>
            <a:ext cx="4392488"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16121187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noAutofit/>
          </a:bodyPr>
          <a:lstStyle/>
          <a:p>
            <a:r>
              <a:rPr lang="el-GR" altLang="el-GR" sz="3600" dirty="0" smtClean="0"/>
              <a:t>Αποτιτανώσεις </a:t>
            </a:r>
            <a:r>
              <a:rPr lang="el-GR" altLang="el-GR" sz="3600" dirty="0"/>
              <a:t>(ασβεστώσεις</a:t>
            </a:r>
            <a:r>
              <a:rPr lang="el-GR" altLang="el-GR" sz="3600" dirty="0" smtClean="0"/>
              <a:t>) σε μαστογραφία</a:t>
            </a:r>
            <a:endParaRPr lang="el-GR" altLang="el-GR" sz="3600" dirty="0">
              <a:solidFill>
                <a:srgbClr val="FF9900"/>
              </a:solidFill>
            </a:endParaRPr>
          </a:p>
        </p:txBody>
      </p:sp>
      <p:sp>
        <p:nvSpPr>
          <p:cNvPr id="142339" name="Rectangle 3"/>
          <p:cNvSpPr>
            <a:spLocks noGrp="1" noChangeArrowheads="1"/>
          </p:cNvSpPr>
          <p:nvPr>
            <p:ph idx="1"/>
          </p:nvPr>
        </p:nvSpPr>
        <p:spPr>
          <a:xfrm>
            <a:off x="457200" y="1196752"/>
            <a:ext cx="2890664" cy="5040560"/>
          </a:xfrm>
        </p:spPr>
        <p:txBody>
          <a:bodyPr/>
          <a:lstStyle/>
          <a:p>
            <a:pPr marL="0" indent="0">
              <a:buNone/>
            </a:pPr>
            <a:r>
              <a:rPr lang="el-GR" altLang="el-GR" sz="2000" dirty="0" smtClean="0"/>
              <a:t>Μεγαλύτερη </a:t>
            </a:r>
            <a:r>
              <a:rPr lang="el-GR" altLang="el-GR" sz="2000" dirty="0"/>
              <a:t>μεγέθυνση της αλλοίωσης, εμφανίζει μικροσκοπικές αποτιτανώσεις (ασβεστώσεις), περιφερικά αυτής.</a:t>
            </a:r>
          </a:p>
        </p:txBody>
      </p:sp>
      <p:pic>
        <p:nvPicPr>
          <p:cNvPr id="1423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1268761"/>
            <a:ext cx="5045408"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509634" y="5630666"/>
            <a:ext cx="5099662"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9965117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Φραγκίσκη  Αναγνωστοπούλου Ανθούλη </a:t>
            </a:r>
            <a:r>
              <a:rPr lang="el-GR" sz="2000" dirty="0"/>
              <a:t>2014. </a:t>
            </a:r>
            <a:r>
              <a:rPr lang="el-GR" sz="2000" dirty="0" smtClean="0"/>
              <a:t>Φραγκίσκη  Αναγνωστοπούλου Ανθούλη. «Ογκολογία. </a:t>
            </a:r>
            <a:r>
              <a:rPr lang="el-GR" sz="2000" dirty="0"/>
              <a:t>Ενότητα </a:t>
            </a:r>
            <a:r>
              <a:rPr lang="el-GR" sz="2000" dirty="0" smtClean="0"/>
              <a:t>9: </a:t>
            </a:r>
            <a:r>
              <a:rPr lang="el-GR" sz="2000" dirty="0"/>
              <a:t>Παθήσεις </a:t>
            </a:r>
            <a:r>
              <a:rPr lang="el-GR" sz="2000" dirty="0" smtClean="0"/>
              <a:t>Μαστού».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normAutofit/>
          </a:bodyPr>
          <a:lstStyle/>
          <a:p>
            <a:r>
              <a:rPr lang="el-GR" altLang="el-GR" sz="3600" dirty="0" smtClean="0"/>
              <a:t>Φυσιολογικό αδένιο </a:t>
            </a:r>
            <a:r>
              <a:rPr lang="el-GR" altLang="el-GR" sz="3600" dirty="0"/>
              <a:t>μαστού</a:t>
            </a:r>
            <a:endParaRPr lang="el-GR" altLang="el-GR" sz="3600" dirty="0">
              <a:solidFill>
                <a:srgbClr val="FF9900"/>
              </a:solidFill>
            </a:endParaRPr>
          </a:p>
        </p:txBody>
      </p:sp>
      <p:sp>
        <p:nvSpPr>
          <p:cNvPr id="124931" name="Rectangle 3"/>
          <p:cNvSpPr>
            <a:spLocks noGrp="1" noChangeArrowheads="1"/>
          </p:cNvSpPr>
          <p:nvPr>
            <p:ph idx="1"/>
          </p:nvPr>
        </p:nvSpPr>
        <p:spPr/>
        <p:txBody>
          <a:bodyPr>
            <a:normAutofit/>
          </a:bodyPr>
          <a:lstStyle/>
          <a:p>
            <a:pPr marL="0" indent="0">
              <a:buNone/>
            </a:pPr>
            <a:r>
              <a:rPr lang="el-GR" altLang="el-GR" sz="2000" dirty="0" smtClean="0"/>
              <a:t>Ιστολογική </a:t>
            </a:r>
            <a:r>
              <a:rPr lang="el-GR" altLang="el-GR" sz="2000" dirty="0"/>
              <a:t>εικόνα φυσιολογικού αδενίου μαστού σε μεγαλύτερη μεγέθυνση (</a:t>
            </a:r>
            <a:r>
              <a:rPr lang="en-GB" altLang="el-GR" sz="2000" dirty="0"/>
              <a:t>x</a:t>
            </a:r>
            <a:r>
              <a:rPr lang="el-GR" altLang="el-GR" sz="2000" dirty="0"/>
              <a:t>200). Παρατηρούνται επιθηλιακά κύτταρα που καλύπτουν τον αυλό του αδενίου με αποκρινή έκκριση και με μυτερά άκρα, ή με ενδοαυλικές κυτταροπλασματικές προσεκβολές. </a:t>
            </a:r>
          </a:p>
        </p:txBody>
      </p:sp>
      <p:pic>
        <p:nvPicPr>
          <p:cNvPr id="12493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2564904"/>
            <a:ext cx="5549053" cy="3047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7544" y="2503487"/>
            <a:ext cx="2448272" cy="3170099"/>
          </a:xfrm>
          <a:prstGeom prst="rect">
            <a:avLst/>
          </a:prstGeom>
        </p:spPr>
        <p:txBody>
          <a:bodyPr wrap="square">
            <a:spAutoFit/>
          </a:bodyPr>
          <a:lstStyle/>
          <a:p>
            <a:pPr marL="0" indent="0">
              <a:buNone/>
            </a:pPr>
            <a:r>
              <a:rPr lang="el-GR" altLang="el-GR" sz="2000" dirty="0">
                <a:latin typeface="+mn-lt"/>
              </a:rPr>
              <a:t>Παρουσία μίας στιβάδας μυοεπιθηλιακών κυττάρων, μερικά από τα οποία έχουν ελαφρώς κενοτοπιώδες πρωτόπλασμα, γύρω από το εξωτερικό του αδενίου.</a:t>
            </a:r>
          </a:p>
        </p:txBody>
      </p:sp>
      <p:sp>
        <p:nvSpPr>
          <p:cNvPr id="6" name="Rectangle 5"/>
          <p:cNvSpPr/>
          <p:nvPr/>
        </p:nvSpPr>
        <p:spPr>
          <a:xfrm>
            <a:off x="3070879" y="5612171"/>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7607840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val="32820770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a:solidFill>
                  <a:schemeClr val="tx1">
                    <a:lumMod val="75000"/>
                    <a:lumOff val="25000"/>
                  </a:schemeClr>
                </a:solidFill>
                <a:latin typeface="+mn-lt"/>
              </a:rPr>
              <a:t>και διάθεση του έργου ή του παράγωγου αυτού με την ίδια άδεια</a:t>
            </a: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16453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a:t>
            </a:r>
            <a:r>
              <a:rPr lang="el-GR" sz="2000" dirty="0" smtClean="0"/>
              <a:t>περιεχομένου από τα ακόλουθα έργα</a:t>
            </a:r>
            <a:r>
              <a:rPr lang="en-US" sz="2000" dirty="0" smtClean="0"/>
              <a:t>:</a:t>
            </a:r>
            <a:endParaRPr lang="el-GR" sz="2000" dirty="0" smtClean="0"/>
          </a:p>
          <a:p>
            <a:pPr marL="457200" indent="-457200">
              <a:buFont typeface="+mj-lt"/>
              <a:buAutoNum type="arabicPeriod"/>
            </a:pPr>
            <a:r>
              <a:rPr lang="en-US" sz="2000" dirty="0">
                <a:solidFill>
                  <a:schemeClr val="tx1">
                    <a:lumMod val="75000"/>
                    <a:lumOff val="25000"/>
                  </a:schemeClr>
                </a:solidFill>
                <a:hlinkClick r:id="rId3"/>
              </a:rPr>
              <a:t>WebPath educational resource</a:t>
            </a:r>
            <a:r>
              <a:rPr lang="en-US" sz="2000" dirty="0">
                <a:solidFill>
                  <a:schemeClr val="tx1">
                    <a:lumMod val="75000"/>
                    <a:lumOff val="25000"/>
                  </a:schemeClr>
                </a:solidFill>
              </a:rPr>
              <a:t> by Edward C. Klatt MD, Savannah, Georgia, USA. 1994-2015.  </a:t>
            </a:r>
            <a:r>
              <a:rPr lang="el-GR" sz="2000" dirty="0">
                <a:solidFill>
                  <a:schemeClr val="tx1">
                    <a:lumMod val="75000"/>
                    <a:lumOff val="25000"/>
                  </a:schemeClr>
                </a:solidFill>
              </a:rPr>
              <a:t>All rights reserved worldwide</a:t>
            </a:r>
          </a:p>
          <a:p>
            <a:pPr marL="457200" indent="-457200">
              <a:buFont typeface="+mj-lt"/>
              <a:buAutoNum type="arabicPeriod"/>
            </a:pPr>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spTree>
    <p:extLst>
      <p:ext uri="{BB962C8B-B14F-4D97-AF65-F5344CB8AC3E}">
        <p14:creationId xmlns:p14="http://schemas.microsoft.com/office/powerpoint/2010/main" val="12926215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normAutofit/>
          </a:bodyPr>
          <a:lstStyle/>
          <a:p>
            <a:r>
              <a:rPr lang="el-GR" altLang="el-GR" sz="3600" dirty="0" smtClean="0"/>
              <a:t>Ινοκυστική νόσος </a:t>
            </a:r>
            <a:r>
              <a:rPr lang="el-GR" altLang="el-GR" sz="3600" dirty="0"/>
              <a:t>του μαστού</a:t>
            </a:r>
            <a:endParaRPr lang="el-GR" altLang="el-GR" sz="3600" dirty="0">
              <a:solidFill>
                <a:srgbClr val="FF9900"/>
              </a:solidFill>
            </a:endParaRPr>
          </a:p>
        </p:txBody>
      </p:sp>
      <p:sp>
        <p:nvSpPr>
          <p:cNvPr id="84995" name="Rectangle 3"/>
          <p:cNvSpPr>
            <a:spLocks noGrp="1" noChangeArrowheads="1"/>
          </p:cNvSpPr>
          <p:nvPr>
            <p:ph idx="1"/>
          </p:nvPr>
        </p:nvSpPr>
        <p:spPr/>
        <p:txBody>
          <a:bodyPr>
            <a:normAutofit/>
          </a:bodyPr>
          <a:lstStyle/>
          <a:p>
            <a:pPr marL="0" indent="0">
              <a:buNone/>
            </a:pPr>
            <a:r>
              <a:rPr lang="el-GR" altLang="el-GR" sz="2000" dirty="0" smtClean="0"/>
              <a:t>Μακροσκοπική </a:t>
            </a:r>
            <a:r>
              <a:rPr lang="el-GR" altLang="el-GR" sz="2000" dirty="0"/>
              <a:t>εικόνα ινοκυστικής νόσου του μαστού.  Παρουσία μονήρους κύστης διαμέτρου 1.5 </a:t>
            </a:r>
            <a:r>
              <a:rPr lang="en-GB" altLang="el-GR" sz="2000" dirty="0"/>
              <a:t>cm</a:t>
            </a:r>
            <a:r>
              <a:rPr lang="el-GR" altLang="el-GR" sz="2000" dirty="0"/>
              <a:t>. Η κύστη αυτή δύναται να οδηγήσει σε ψηλαφητή μάζα ("</a:t>
            </a:r>
            <a:r>
              <a:rPr lang="en-GB" altLang="el-GR" sz="2000" dirty="0"/>
              <a:t>lump</a:t>
            </a:r>
            <a:r>
              <a:rPr lang="el-GR" altLang="el-GR" sz="2000" dirty="0"/>
              <a:t>") με ασαφή όρια (</a:t>
            </a:r>
            <a:r>
              <a:rPr lang="en-GB" altLang="el-GR" sz="2000" dirty="0"/>
              <a:t>ill</a:t>
            </a:r>
            <a:r>
              <a:rPr lang="el-GR" altLang="el-GR" sz="2000" dirty="0"/>
              <a:t>-</a:t>
            </a:r>
            <a:r>
              <a:rPr lang="en-GB" altLang="el-GR" sz="2000" dirty="0"/>
              <a:t>defined</a:t>
            </a:r>
            <a:r>
              <a:rPr lang="el-GR" altLang="el-GR" sz="2000" dirty="0"/>
              <a:t>). Μερικές φορές, οι ινοκυστικές αλλοιώσεις, δύνανται να δημιουργήσουν ικανού βαθμού διάχυτες διογκώσεις του μαστού.</a:t>
            </a:r>
          </a:p>
        </p:txBody>
      </p:sp>
      <p:pic>
        <p:nvPicPr>
          <p:cNvPr id="849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3" y="2852936"/>
            <a:ext cx="6336704" cy="345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95536" y="6309319"/>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20126390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normAutofit/>
          </a:bodyPr>
          <a:lstStyle/>
          <a:p>
            <a:r>
              <a:rPr lang="el-GR" altLang="el-GR" sz="3600" dirty="0" smtClean="0"/>
              <a:t>Ινοκυστικές αλλοιώσεις </a:t>
            </a:r>
            <a:r>
              <a:rPr lang="el-GR" altLang="el-GR" sz="3600" dirty="0"/>
              <a:t>του </a:t>
            </a:r>
            <a:r>
              <a:rPr lang="el-GR" altLang="el-GR" sz="3600" dirty="0" smtClean="0"/>
              <a:t>μαστού </a:t>
            </a:r>
            <a:r>
              <a:rPr lang="el-GR" altLang="el-GR" sz="3200" b="0" dirty="0" smtClean="0"/>
              <a:t>1/2</a:t>
            </a:r>
            <a:endParaRPr lang="el-GR" altLang="el-GR" sz="3200" b="0" dirty="0">
              <a:solidFill>
                <a:srgbClr val="FF9900"/>
              </a:solidFill>
            </a:endParaRPr>
          </a:p>
        </p:txBody>
      </p:sp>
      <p:sp>
        <p:nvSpPr>
          <p:cNvPr id="86019" name="Rectangle 3"/>
          <p:cNvSpPr>
            <a:spLocks noGrp="1" noChangeArrowheads="1"/>
          </p:cNvSpPr>
          <p:nvPr>
            <p:ph idx="1"/>
          </p:nvPr>
        </p:nvSpPr>
        <p:spPr/>
        <p:txBody>
          <a:bodyPr>
            <a:normAutofit/>
          </a:bodyPr>
          <a:lstStyle/>
          <a:p>
            <a:pPr marL="0" indent="0">
              <a:buNone/>
            </a:pPr>
            <a:r>
              <a:rPr lang="el-GR" altLang="el-GR" sz="2000" dirty="0" smtClean="0"/>
              <a:t>Ιστολογική </a:t>
            </a:r>
            <a:r>
              <a:rPr lang="el-GR" altLang="el-GR" sz="2000" dirty="0"/>
              <a:t>εικόνα των ινοκυστικών αλλοιώσεων του μαστού. Παρατηρούνται κυστικώς διατεταμένοι πόροι, περιοχές λοβίων που περιβάλλονται από άφθονο ινώδη συνδετικό ιστό (σκληρυντική αδένωση), και ίνωση του μαζικού στρώματος. </a:t>
            </a:r>
            <a:endParaRPr lang="el-GR" altLang="el-GR" sz="2000" dirty="0" smtClean="0"/>
          </a:p>
        </p:txBody>
      </p:sp>
      <p:sp>
        <p:nvSpPr>
          <p:cNvPr id="86027" name="Rectangle 11"/>
          <p:cNvSpPr>
            <a:spLocks noChangeArrowheads="1"/>
          </p:cNvSpPr>
          <p:nvPr/>
        </p:nvSpPr>
        <p:spPr bwMode="auto">
          <a:xfrm>
            <a:off x="0" y="1857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dirty="0"/>
          </a:p>
        </p:txBody>
      </p:sp>
      <p:pic>
        <p:nvPicPr>
          <p:cNvPr id="86026" name="Picture 1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347864" y="2442170"/>
            <a:ext cx="5329063" cy="3205601"/>
          </a:xfrm>
          <a:prstGeom prst="rect">
            <a:avLst/>
          </a:prstGeom>
          <a:noFill/>
          <a:extLst>
            <a:ext uri="{909E8E84-426E-40DD-AFC4-6F175D3DCCD1}">
              <a14:hiddenFill xmlns:a14="http://schemas.microsoft.com/office/drawing/2010/main">
                <a:solidFill>
                  <a:srgbClr val="FFFFFF"/>
                </a:solidFill>
              </a14:hiddenFill>
            </a:ext>
          </a:extLst>
        </p:spPr>
      </p:pic>
      <p:sp>
        <p:nvSpPr>
          <p:cNvPr id="86028" name="Rectangle 12"/>
          <p:cNvSpPr>
            <a:spLocks noChangeArrowheads="1"/>
          </p:cNvSpPr>
          <p:nvPr/>
        </p:nvSpPr>
        <p:spPr bwMode="auto">
          <a:xfrm>
            <a:off x="0" y="5000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ltLang="el-GR" dirty="0">
              <a:latin typeface="Arial" charset="0"/>
            </a:endParaRPr>
          </a:p>
        </p:txBody>
      </p:sp>
      <p:sp>
        <p:nvSpPr>
          <p:cNvPr id="2" name="Rectangle 1"/>
          <p:cNvSpPr/>
          <p:nvPr/>
        </p:nvSpPr>
        <p:spPr>
          <a:xfrm>
            <a:off x="432452" y="2564904"/>
            <a:ext cx="2808312" cy="3093154"/>
          </a:xfrm>
          <a:prstGeom prst="rect">
            <a:avLst/>
          </a:prstGeom>
        </p:spPr>
        <p:txBody>
          <a:bodyPr wrap="square">
            <a:spAutoFit/>
          </a:bodyPr>
          <a:lstStyle/>
          <a:p>
            <a:pPr marL="0" indent="0">
              <a:buNone/>
            </a:pPr>
            <a:r>
              <a:rPr lang="el-GR" altLang="el-GR" sz="2000" dirty="0">
                <a:latin typeface="+mn-lt"/>
              </a:rPr>
              <a:t>Παρατηρείται επίσης μικρή περιοχή μικροαποτιτάνωσης κεντρικά στο δεξί πάνω τμήμα της εικόνας (βέλος). </a:t>
            </a:r>
            <a:endParaRPr lang="el-GR" altLang="el-GR" sz="2000" dirty="0" smtClean="0">
              <a:latin typeface="+mn-lt"/>
            </a:endParaRPr>
          </a:p>
          <a:p>
            <a:pPr marL="0" indent="0">
              <a:spcBef>
                <a:spcPts val="1800"/>
              </a:spcBef>
              <a:buNone/>
            </a:pPr>
            <a:r>
              <a:rPr lang="el-GR" altLang="el-GR" sz="2000" dirty="0" smtClean="0">
                <a:latin typeface="+mn-lt"/>
              </a:rPr>
              <a:t>Δεν </a:t>
            </a:r>
            <a:r>
              <a:rPr lang="el-GR" altLang="el-GR" sz="2000" dirty="0">
                <a:latin typeface="+mn-lt"/>
              </a:rPr>
              <a:t>παρατηρούνται περιοχές επιθηλιακής ατυπίας.  </a:t>
            </a:r>
          </a:p>
        </p:txBody>
      </p:sp>
      <p:sp>
        <p:nvSpPr>
          <p:cNvPr id="8" name="Rectangle 7"/>
          <p:cNvSpPr/>
          <p:nvPr/>
        </p:nvSpPr>
        <p:spPr>
          <a:xfrm>
            <a:off x="3240764" y="5647771"/>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4"/>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24086410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normAutofit/>
          </a:bodyPr>
          <a:lstStyle/>
          <a:p>
            <a:r>
              <a:rPr lang="el-GR" altLang="el-GR" sz="3600" dirty="0"/>
              <a:t>Ινοκυστικές αλλοιώσεις του </a:t>
            </a:r>
            <a:r>
              <a:rPr lang="el-GR" altLang="el-GR" sz="3600" dirty="0" smtClean="0"/>
              <a:t>μαστού </a:t>
            </a:r>
            <a:r>
              <a:rPr lang="el-GR" altLang="el-GR" sz="3200" b="0" dirty="0" smtClean="0">
                <a:solidFill>
                  <a:prstClr val="black"/>
                </a:solidFill>
              </a:rPr>
              <a:t>2</a:t>
            </a:r>
            <a:r>
              <a:rPr lang="el-GR" altLang="el-GR" sz="3200" b="0" dirty="0" smtClean="0">
                <a:solidFill>
                  <a:prstClr val="black"/>
                </a:solidFill>
              </a:rPr>
              <a:t>/2</a:t>
            </a:r>
            <a:endParaRPr lang="el-GR" altLang="el-GR" sz="3600" dirty="0">
              <a:solidFill>
                <a:srgbClr val="FF9900"/>
              </a:solidFill>
            </a:endParaRPr>
          </a:p>
        </p:txBody>
      </p:sp>
      <p:sp>
        <p:nvSpPr>
          <p:cNvPr id="129027" name="Rectangle 3"/>
          <p:cNvSpPr>
            <a:spLocks noGrp="1" noChangeArrowheads="1"/>
          </p:cNvSpPr>
          <p:nvPr>
            <p:ph idx="1"/>
          </p:nvPr>
        </p:nvSpPr>
        <p:spPr/>
        <p:txBody>
          <a:bodyPr>
            <a:normAutofit/>
          </a:bodyPr>
          <a:lstStyle/>
          <a:p>
            <a:pPr marL="0" indent="0">
              <a:buNone/>
            </a:pPr>
            <a:r>
              <a:rPr lang="el-GR" altLang="el-GR" sz="2000" dirty="0" smtClean="0"/>
              <a:t>Ιστολογική </a:t>
            </a:r>
            <a:r>
              <a:rPr lang="el-GR" altLang="el-GR" sz="2000" dirty="0"/>
              <a:t>εικόνα ινοκυστικών αλλοιώσεων του μαστού. </a:t>
            </a:r>
            <a:r>
              <a:rPr lang="en-US" altLang="el-GR" sz="2000" dirty="0"/>
              <a:t>O</a:t>
            </a:r>
            <a:r>
              <a:rPr lang="el-GR" altLang="el-GR" sz="2000" dirty="0"/>
              <a:t>ι ινοκυστικές αλλοιώσεις ευθύνονται για τις περισσότερες διογκώσεις του μαστού ("</a:t>
            </a:r>
            <a:r>
              <a:rPr lang="en-GB" altLang="el-GR" sz="2000" dirty="0"/>
              <a:t>breast lumps</a:t>
            </a:r>
            <a:r>
              <a:rPr lang="el-GR" altLang="el-GR" sz="2000" dirty="0"/>
              <a:t>"), που παρατηρούνται σε γυναίκες αναπαραγωγικής ηλικίας, και ιδιαίτερα μεταξύ της ηλικίας των 30 ετών και της εμμηνόπαυσης </a:t>
            </a:r>
          </a:p>
        </p:txBody>
      </p:sp>
      <p:pic>
        <p:nvPicPr>
          <p:cNvPr id="129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009" y="2576728"/>
            <a:ext cx="5949208" cy="3499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33441" y="6075938"/>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18553506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normAutofit fontScale="90000"/>
          </a:bodyPr>
          <a:lstStyle/>
          <a:p>
            <a:r>
              <a:rPr lang="el-GR" altLang="el-GR" sz="3600" dirty="0" smtClean="0"/>
              <a:t>Εμφανείς κυστικοί σχηματισμοί </a:t>
            </a:r>
            <a:r>
              <a:rPr lang="el-GR" altLang="el-GR" sz="3600" dirty="0"/>
              <a:t>της ινοκυστικής </a:t>
            </a:r>
            <a:r>
              <a:rPr lang="el-GR" altLang="el-GR" sz="3600" dirty="0" smtClean="0"/>
              <a:t>νόσου</a:t>
            </a:r>
            <a:endParaRPr lang="el-GR" altLang="el-GR" sz="3600" dirty="0">
              <a:solidFill>
                <a:srgbClr val="FF9900"/>
              </a:solidFill>
            </a:endParaRPr>
          </a:p>
        </p:txBody>
      </p:sp>
      <p:sp>
        <p:nvSpPr>
          <p:cNvPr id="88067" name="Rectangle 3"/>
          <p:cNvSpPr>
            <a:spLocks noGrp="1" noChangeArrowheads="1"/>
          </p:cNvSpPr>
          <p:nvPr>
            <p:ph idx="1"/>
          </p:nvPr>
        </p:nvSpPr>
        <p:spPr/>
        <p:txBody>
          <a:bodyPr>
            <a:normAutofit/>
          </a:bodyPr>
          <a:lstStyle/>
          <a:p>
            <a:pPr marL="0" indent="0">
              <a:buNone/>
            </a:pPr>
            <a:r>
              <a:rPr lang="el-GR" altLang="el-GR" sz="2000" dirty="0" smtClean="0"/>
              <a:t>Παρουσία </a:t>
            </a:r>
            <a:r>
              <a:rPr lang="el-GR" altLang="el-GR" sz="2000" dirty="0"/>
              <a:t>των εμφανών κυστικών σχηματισμών της ινοκυστικής νόσου του μαστού. Οι κύστεις επικαλύπτονται από μονόστιβο επιθήλιο ποικίλου ύψους.</a:t>
            </a:r>
          </a:p>
        </p:txBody>
      </p:sp>
      <p:sp>
        <p:nvSpPr>
          <p:cNvPr id="88071" name="Rectangle 7"/>
          <p:cNvSpPr>
            <a:spLocks noChangeArrowheads="1"/>
          </p:cNvSpPr>
          <p:nvPr/>
        </p:nvSpPr>
        <p:spPr bwMode="auto">
          <a:xfrm>
            <a:off x="0" y="1852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dirty="0"/>
          </a:p>
        </p:txBody>
      </p:sp>
      <p:pic>
        <p:nvPicPr>
          <p:cNvPr id="88070" name="Picture 6"/>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11560" y="1988840"/>
            <a:ext cx="6193383" cy="3674610"/>
          </a:xfrm>
          <a:prstGeom prst="rect">
            <a:avLst/>
          </a:prstGeom>
          <a:noFill/>
          <a:extLst>
            <a:ext uri="{909E8E84-426E-40DD-AFC4-6F175D3DCCD1}">
              <a14:hiddenFill xmlns:a14="http://schemas.microsoft.com/office/drawing/2010/main">
                <a:solidFill>
                  <a:srgbClr val="FFFFFF"/>
                </a:solidFill>
              </a14:hiddenFill>
            </a:ext>
          </a:extLst>
        </p:spPr>
      </p:pic>
      <p:sp>
        <p:nvSpPr>
          <p:cNvPr id="88072" name="Rectangle 8"/>
          <p:cNvSpPr>
            <a:spLocks noChangeArrowheads="1"/>
          </p:cNvSpPr>
          <p:nvPr/>
        </p:nvSpPr>
        <p:spPr bwMode="auto">
          <a:xfrm>
            <a:off x="0" y="50053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ltLang="el-GR" dirty="0">
              <a:latin typeface="Arial" charset="0"/>
            </a:endParaRPr>
          </a:p>
        </p:txBody>
      </p:sp>
      <p:sp>
        <p:nvSpPr>
          <p:cNvPr id="7" name="Rectangle 6"/>
          <p:cNvSpPr/>
          <p:nvPr/>
        </p:nvSpPr>
        <p:spPr>
          <a:xfrm>
            <a:off x="467544" y="5663450"/>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4"/>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3606271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normAutofit fontScale="90000"/>
          </a:bodyPr>
          <a:lstStyle/>
          <a:p>
            <a:r>
              <a:rPr lang="el-GR" altLang="el-GR" sz="3600" dirty="0" smtClean="0"/>
              <a:t>Αποκρινής μετάπλαση σε ινοκυστική νόσο</a:t>
            </a:r>
            <a:endParaRPr lang="el-GR" altLang="el-GR" sz="3600" dirty="0">
              <a:solidFill>
                <a:srgbClr val="FF9900"/>
              </a:solidFill>
            </a:endParaRPr>
          </a:p>
        </p:txBody>
      </p:sp>
      <p:sp>
        <p:nvSpPr>
          <p:cNvPr id="123907" name="Rectangle 3"/>
          <p:cNvSpPr>
            <a:spLocks noGrp="1" noChangeArrowheads="1"/>
          </p:cNvSpPr>
          <p:nvPr>
            <p:ph idx="1"/>
          </p:nvPr>
        </p:nvSpPr>
        <p:spPr/>
        <p:txBody>
          <a:bodyPr>
            <a:normAutofit/>
          </a:bodyPr>
          <a:lstStyle/>
          <a:p>
            <a:pPr marL="0" indent="0">
              <a:buNone/>
            </a:pPr>
            <a:r>
              <a:rPr lang="el-GR" altLang="el-GR" sz="2000" dirty="0" smtClean="0"/>
              <a:t>Παρουσία </a:t>
            </a:r>
            <a:r>
              <a:rPr lang="el-GR" altLang="el-GR" sz="2000" dirty="0"/>
              <a:t>εμφανούς </a:t>
            </a:r>
            <a:r>
              <a:rPr lang="el-GR" altLang="el-GR" sz="2000" b="1" dirty="0">
                <a:solidFill>
                  <a:srgbClr val="820000"/>
                </a:solidFill>
              </a:rPr>
              <a:t>αποκρινούς μετάπλασης </a:t>
            </a:r>
            <a:r>
              <a:rPr lang="el-GR" altLang="el-GR" sz="2000" dirty="0"/>
              <a:t>των κυττάρων που επικαλύπτουν τις κύστεις των ινοκυστικών αλλοιώσεων του μαστού. Παρατηρείται ψηλό, ροδόχρουν, κυλινδρικού τύπου επιθήλιο. </a:t>
            </a:r>
            <a:endParaRPr lang="el-GR" altLang="el-GR" sz="2000" dirty="0" smtClean="0"/>
          </a:p>
          <a:p>
            <a:pPr marL="0" indent="0">
              <a:buNone/>
            </a:pPr>
            <a:r>
              <a:rPr lang="el-GR" altLang="el-GR" sz="2000" dirty="0" smtClean="0"/>
              <a:t>Η</a:t>
            </a:r>
            <a:r>
              <a:rPr lang="en-GB" altLang="el-GR" sz="2000" dirty="0" smtClean="0"/>
              <a:t> </a:t>
            </a:r>
            <a:r>
              <a:rPr lang="el-GR" altLang="el-GR" sz="2000" dirty="0"/>
              <a:t>μετάπλαση</a:t>
            </a:r>
            <a:r>
              <a:rPr lang="en-GB" altLang="el-GR" sz="2000" dirty="0"/>
              <a:t> </a:t>
            </a:r>
            <a:r>
              <a:rPr lang="el-GR" altLang="el-GR" sz="2000" dirty="0"/>
              <a:t>αυτή</a:t>
            </a:r>
            <a:r>
              <a:rPr lang="en-GB" altLang="el-GR" sz="2000" dirty="0"/>
              <a:t> </a:t>
            </a:r>
            <a:r>
              <a:rPr lang="el-GR" altLang="el-GR" sz="2000" dirty="0"/>
              <a:t>είναι</a:t>
            </a:r>
            <a:r>
              <a:rPr lang="en-GB" altLang="el-GR" sz="2000" dirty="0"/>
              <a:t> </a:t>
            </a:r>
            <a:r>
              <a:rPr lang="el-GR" altLang="el-GR" sz="2000" dirty="0"/>
              <a:t>καλοήθης</a:t>
            </a:r>
            <a:r>
              <a:rPr lang="en-GB" altLang="el-GR" sz="2000" dirty="0"/>
              <a:t>.</a:t>
            </a:r>
            <a:endParaRPr lang="el-GR" altLang="el-GR" sz="2000" dirty="0"/>
          </a:p>
        </p:txBody>
      </p:sp>
      <p:pic>
        <p:nvPicPr>
          <p:cNvPr id="123909" name="Picture 5"/>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9552" y="2642248"/>
            <a:ext cx="6193383" cy="361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67544" y="6254296"/>
            <a:ext cx="5610766"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4"/>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26143769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normAutofit/>
          </a:bodyPr>
          <a:lstStyle/>
          <a:p>
            <a:r>
              <a:rPr lang="el-GR" altLang="el-GR" sz="3600" dirty="0" smtClean="0"/>
              <a:t>Σκληρυντική αδένωση</a:t>
            </a:r>
            <a:endParaRPr lang="el-GR" altLang="el-GR" sz="3600" dirty="0">
              <a:solidFill>
                <a:srgbClr val="FF9900"/>
              </a:solidFill>
            </a:endParaRPr>
          </a:p>
        </p:txBody>
      </p:sp>
      <p:sp>
        <p:nvSpPr>
          <p:cNvPr id="122883" name="Rectangle 3"/>
          <p:cNvSpPr>
            <a:spLocks noGrp="1" noChangeArrowheads="1"/>
          </p:cNvSpPr>
          <p:nvPr>
            <p:ph idx="1"/>
          </p:nvPr>
        </p:nvSpPr>
        <p:spPr>
          <a:xfrm>
            <a:off x="457200" y="1196752"/>
            <a:ext cx="8229600" cy="1368152"/>
          </a:xfrm>
        </p:spPr>
        <p:txBody>
          <a:bodyPr>
            <a:normAutofit/>
          </a:bodyPr>
          <a:lstStyle/>
          <a:p>
            <a:pPr marL="0" indent="0">
              <a:spcBef>
                <a:spcPts val="600"/>
              </a:spcBef>
              <a:buNone/>
            </a:pPr>
            <a:r>
              <a:rPr lang="el-GR" altLang="el-GR" sz="2000" dirty="0" smtClean="0"/>
              <a:t>Ιστολογική </a:t>
            </a:r>
            <a:r>
              <a:rPr lang="el-GR" altLang="el-GR" sz="2000" dirty="0"/>
              <a:t>εικόνα σκληρυντικής αδένωσης, χαρακτηριστικής μορφής των ινοκυστικών αλλοιώσεων. Παρουσία</a:t>
            </a:r>
            <a:r>
              <a:rPr lang="en-GB" altLang="el-GR" sz="2000" dirty="0"/>
              <a:t> </a:t>
            </a:r>
            <a:r>
              <a:rPr lang="el-GR" altLang="el-GR" sz="2000" dirty="0"/>
              <a:t>πολυαρίθμων αναπτυσσομένων</a:t>
            </a:r>
            <a:r>
              <a:rPr lang="en-GB" altLang="el-GR" sz="2000" dirty="0"/>
              <a:t> </a:t>
            </a:r>
            <a:r>
              <a:rPr lang="el-GR" altLang="el-GR" sz="2000" dirty="0"/>
              <a:t>μικρών</a:t>
            </a:r>
            <a:r>
              <a:rPr lang="en-GB" altLang="el-GR" sz="2000" dirty="0"/>
              <a:t> </a:t>
            </a:r>
            <a:r>
              <a:rPr lang="el-GR" altLang="el-GR" sz="2000" dirty="0"/>
              <a:t>αδενίων</a:t>
            </a:r>
            <a:r>
              <a:rPr lang="en-GB" altLang="el-GR" sz="2000" dirty="0"/>
              <a:t> </a:t>
            </a:r>
            <a:r>
              <a:rPr lang="el-GR" altLang="el-GR" sz="2000" dirty="0"/>
              <a:t>σε</a:t>
            </a:r>
            <a:r>
              <a:rPr lang="en-GB" altLang="el-GR" sz="2000" dirty="0"/>
              <a:t> </a:t>
            </a:r>
            <a:r>
              <a:rPr lang="el-GR" altLang="el-GR" sz="2000" dirty="0"/>
              <a:t>πυκνό</a:t>
            </a:r>
            <a:r>
              <a:rPr lang="en-GB" altLang="el-GR" sz="2000" dirty="0"/>
              <a:t> </a:t>
            </a:r>
            <a:r>
              <a:rPr lang="el-GR" altLang="el-GR" sz="2000" dirty="0"/>
              <a:t>ινώδες</a:t>
            </a:r>
            <a:r>
              <a:rPr lang="en-GB" altLang="el-GR" sz="2000" dirty="0"/>
              <a:t> </a:t>
            </a:r>
            <a:r>
              <a:rPr lang="el-GR" altLang="el-GR" sz="2000" dirty="0"/>
              <a:t>στρώμα</a:t>
            </a:r>
            <a:r>
              <a:rPr lang="en-GB" altLang="el-GR" sz="2000" dirty="0"/>
              <a:t>. </a:t>
            </a:r>
            <a:endParaRPr lang="el-GR" altLang="el-GR" sz="2000" dirty="0"/>
          </a:p>
        </p:txBody>
      </p:sp>
      <p:pic>
        <p:nvPicPr>
          <p:cNvPr id="12288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2387514"/>
            <a:ext cx="5112693" cy="2804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7544" y="2204864"/>
            <a:ext cx="3240360" cy="3170099"/>
          </a:xfrm>
          <a:prstGeom prst="rect">
            <a:avLst/>
          </a:prstGeom>
        </p:spPr>
        <p:txBody>
          <a:bodyPr wrap="square">
            <a:spAutoFit/>
          </a:bodyPr>
          <a:lstStyle/>
          <a:p>
            <a:pPr marL="0" indent="0">
              <a:spcBef>
                <a:spcPts val="600"/>
              </a:spcBef>
              <a:buNone/>
            </a:pPr>
            <a:r>
              <a:rPr lang="el-GR" altLang="el-GR" sz="2000" dirty="0">
                <a:latin typeface="+mn-lt"/>
              </a:rPr>
              <a:t>Αν και η σκληρυντική αδένωση είναι καλοήθης κατάσταση, η μακροσκοπική και η μαστογραφική εικόνα της παρομοιάζει με αυτήν του καρκινώματος, έτσι ώστε να είναι δύσκολος ο διαχωρισμός της από καρκίνωμα του μαστού στην ταχεία βιοψία.</a:t>
            </a:r>
          </a:p>
        </p:txBody>
      </p:sp>
      <p:sp>
        <p:nvSpPr>
          <p:cNvPr id="6" name="Rectangle 5"/>
          <p:cNvSpPr/>
          <p:nvPr/>
        </p:nvSpPr>
        <p:spPr>
          <a:xfrm>
            <a:off x="3635896" y="5202456"/>
            <a:ext cx="5093544"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smtClean="0">
                <a:solidFill>
                  <a:schemeClr val="tx1">
                    <a:lumMod val="75000"/>
                    <a:lumOff val="25000"/>
                  </a:schemeClr>
                </a:solidFill>
                <a:latin typeface="+mn-lt"/>
              </a:rPr>
              <a:t>1994-2015 </a:t>
            </a:r>
            <a:r>
              <a:rPr lang="en-US" sz="1100" dirty="0" smtClean="0">
                <a:solidFill>
                  <a:schemeClr val="tx1">
                    <a:lumMod val="75000"/>
                    <a:lumOff val="25000"/>
                  </a:schemeClr>
                </a:solidFill>
                <a:latin typeface="+mn-lt"/>
                <a:hlinkClick r:id="rId3"/>
              </a:rPr>
              <a:t>WebPath educational resource</a:t>
            </a:r>
            <a:r>
              <a:rPr lang="en-US" sz="1100" dirty="0" smtClean="0">
                <a:solidFill>
                  <a:schemeClr val="tx1">
                    <a:lumMod val="75000"/>
                    <a:lumOff val="25000"/>
                  </a:schemeClr>
                </a:solidFill>
                <a:latin typeface="+mn-lt"/>
              </a:rPr>
              <a:t> by </a:t>
            </a:r>
            <a:r>
              <a:rPr lang="en-US" sz="1100" dirty="0">
                <a:solidFill>
                  <a:schemeClr val="tx1">
                    <a:lumMod val="75000"/>
                    <a:lumOff val="25000"/>
                  </a:schemeClr>
                </a:solidFill>
                <a:latin typeface="+mn-lt"/>
              </a:rPr>
              <a:t>Edward C. Klatt </a:t>
            </a:r>
            <a:r>
              <a:rPr lang="en-US" sz="1100" dirty="0" smtClean="0">
                <a:solidFill>
                  <a:schemeClr val="tx1">
                    <a:lumMod val="75000"/>
                    <a:lumOff val="25000"/>
                  </a:schemeClr>
                </a:solidFill>
                <a:latin typeface="+mn-lt"/>
              </a:rPr>
              <a:t>MD, </a:t>
            </a:r>
            <a:r>
              <a:rPr lang="en-US" sz="1100" dirty="0">
                <a:solidFill>
                  <a:schemeClr val="tx1">
                    <a:lumMod val="75000"/>
                    <a:lumOff val="25000"/>
                  </a:schemeClr>
                </a:solidFill>
                <a:latin typeface="+mn-lt"/>
              </a:rPr>
              <a:t>Savannah, Georgia, USA. </a:t>
            </a:r>
            <a:r>
              <a:rPr lang="el-GR" sz="1100" dirty="0">
                <a:solidFill>
                  <a:schemeClr val="tx1">
                    <a:lumMod val="75000"/>
                    <a:lumOff val="25000"/>
                  </a:schemeClr>
                </a:solidFill>
                <a:latin typeface="+mn-lt"/>
              </a:rPr>
              <a:t>All rights reserved worldwide</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381246806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d55a748181e383c2f842e6d438a3f6e99e5057"/>
</p:tagLst>
</file>

<file path=ppt/theme/theme1.xml><?xml version="1.0" encoding="utf-8"?>
<a:theme xmlns:a="http://schemas.openxmlformats.org/drawingml/2006/main" name="OC_template_updated">
  <a:themeElements>
    <a:clrScheme name="Custom 8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835</TotalTime>
  <Words>2453</Words>
  <Application>Microsoft Office PowerPoint</Application>
  <PresentationFormat>Προβολή στην οθόνη (4:3)</PresentationFormat>
  <Paragraphs>198</Paragraphs>
  <Slides>34</Slides>
  <Notes>8</Notes>
  <HiddenSlides>0</HiddenSlides>
  <MMClips>0</MMClips>
  <ScaleCrop>false</ScaleCrop>
  <HeadingPairs>
    <vt:vector size="4" baseType="variant">
      <vt:variant>
        <vt:lpstr>Θέμα</vt:lpstr>
      </vt:variant>
      <vt:variant>
        <vt:i4>1</vt:i4>
      </vt:variant>
      <vt:variant>
        <vt:lpstr>Τίτλοι διαφανειών</vt:lpstr>
      </vt:variant>
      <vt:variant>
        <vt:i4>34</vt:i4>
      </vt:variant>
    </vt:vector>
  </HeadingPairs>
  <TitlesOfParts>
    <vt:vector size="35" baseType="lpstr">
      <vt:lpstr>OC_template_updated</vt:lpstr>
      <vt:lpstr>Ογκολογία</vt:lpstr>
      <vt:lpstr>Mαστός γυναίκας χωρίς αλλοιώσεις</vt:lpstr>
      <vt:lpstr>Φυσιολογικό αδένιο μαστού</vt:lpstr>
      <vt:lpstr>Ινοκυστική νόσος του μαστού</vt:lpstr>
      <vt:lpstr>Ινοκυστικές αλλοιώσεις του μαστού 1/2</vt:lpstr>
      <vt:lpstr>Ινοκυστικές αλλοιώσεις του μαστού 2/2</vt:lpstr>
      <vt:lpstr>Εμφανείς κυστικοί σχηματισμοί της ινοκυστικής νόσου</vt:lpstr>
      <vt:lpstr>Αποκρινής μετάπλαση σε ινοκυστική νόσο</vt:lpstr>
      <vt:lpstr>Σκληρυντική αδένωση</vt:lpstr>
      <vt:lpstr>Ινοκυστική νόσος σε μαστογραφία</vt:lpstr>
      <vt:lpstr>Ινοκυστική μαστοπάθεια με επιθηλιακή υπερπλασία των πόρων</vt:lpstr>
      <vt:lpstr>Iστολογική εικόνα ζωηράς επιθηλιακής υπερπλασίας των πόρων του μαστού</vt:lpstr>
      <vt:lpstr>Άτυπη επιθηλιακή υπερπλασία των πόρων του μαστού</vt:lpstr>
      <vt:lpstr>Ινοκυστικές αλλοιώσεις με επιθηλιακή υπερπλασία</vt:lpstr>
      <vt:lpstr>Μικρό ινοαδένωμα μαστού</vt:lpstr>
      <vt:lpstr>Ινοαδένωμα μαστού</vt:lpstr>
      <vt:lpstr>Ενδοπορικό θήλωμα</vt:lpstr>
      <vt:lpstr>Ιστολογική εικόνα λιπονέκρωσης μαστού</vt:lpstr>
      <vt:lpstr>Ιστολογική εικόνα λιπονέκρωσης σε μεγαλύτερη μεγέθυνση (x200)</vt:lpstr>
      <vt:lpstr>Ιστολογική εικόνα μαστού γυναίκας σε εγκυμοσύνη</vt:lpstr>
      <vt:lpstr>Εικόνα ενός εμφυτεύματος μαστού από σιλικόνη</vt:lpstr>
      <vt:lpstr>Εικόνα της λεπτής κάψας του συνδετικού ιστού που περιβάλλει ένα εμφύτευμα σιλικόνης</vt:lpstr>
      <vt:lpstr>Ιστολογική εικόνα της ινώδους κάψας από ένα εμφύτευμα σιλικόνης</vt:lpstr>
      <vt:lpstr>Μακροσκοπική εικόνα καρκινώματος μαστού</vt:lpstr>
      <vt:lpstr>Διηθητικό πορογενές καρκίνωμα μαστού σε μαστογραφία</vt:lpstr>
      <vt:lpstr>Αποτιτανώσεις (ασβεστώσεις) σε μαστογραφία</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103</cp:revision>
  <dcterms:created xsi:type="dcterms:W3CDTF">2013-03-04T13:35:19Z</dcterms:created>
  <dcterms:modified xsi:type="dcterms:W3CDTF">2015-05-21T07:43:58Z</dcterms:modified>
</cp:coreProperties>
</file>