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0" r:id="rId1"/>
  </p:sldMasterIdLst>
  <p:notesMasterIdLst>
    <p:notesMasterId r:id="rId18"/>
  </p:notesMasterIdLst>
  <p:sldIdLst>
    <p:sldId id="257" r:id="rId2"/>
    <p:sldId id="258" r:id="rId3"/>
    <p:sldId id="259" r:id="rId4"/>
    <p:sldId id="274" r:id="rId5"/>
    <p:sldId id="261" r:id="rId6"/>
    <p:sldId id="273" r:id="rId7"/>
    <p:sldId id="263" r:id="rId8"/>
    <p:sldId id="264" r:id="rId9"/>
    <p:sldId id="279" r:id="rId10"/>
    <p:sldId id="265" r:id="rId11"/>
    <p:sldId id="280" r:id="rId12"/>
    <p:sldId id="268" r:id="rId13"/>
    <p:sldId id="271" r:id="rId14"/>
    <p:sldId id="281" r:id="rId15"/>
    <p:sldId id="272" r:id="rId16"/>
    <p:sldId id="270"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7" d="100"/>
          <a:sy n="97" d="100"/>
        </p:scale>
        <p:origin x="-29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51178-6B1B-4A9C-A917-F499C7610842}" type="datetimeFigureOut">
              <a:rPr lang="en-US"/>
              <a:pPr/>
              <a:t>1/20/2015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CE0A2-B255-4A4E-8C78-DF5B71C206E1}" type="slidenum">
              <a:rPr lang="en-US"/>
              <a:pPr/>
              <a:t>‹#›</a:t>
            </a:fld>
            <a:endParaRPr lang="en-US"/>
          </a:p>
        </p:txBody>
      </p:sp>
    </p:spTree>
    <p:extLst>
      <p:ext uri="{BB962C8B-B14F-4D97-AF65-F5344CB8AC3E}">
        <p14:creationId xmlns:p14="http://schemas.microsoft.com/office/powerpoint/2010/main" val="4126526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CE0A2-B255-4A4E-8C78-DF5B71C206E1}" type="slidenum">
              <a:rPr lang="en-US"/>
              <a:pPr/>
              <a:t>1</a:t>
            </a:fld>
            <a:endParaRPr lang="en-US"/>
          </a:p>
        </p:txBody>
      </p:sp>
    </p:spTree>
    <p:extLst>
      <p:ext uri="{BB962C8B-B14F-4D97-AF65-F5344CB8AC3E}">
        <p14:creationId xmlns:p14="http://schemas.microsoft.com/office/powerpoint/2010/main" val="365221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CE0A2-B255-4A4E-8C78-DF5B71C206E1}" type="slidenum">
              <a:rPr lang="en-US"/>
              <a:pPr/>
              <a:t>10</a:t>
            </a:fld>
            <a:endParaRPr lang="en-US"/>
          </a:p>
        </p:txBody>
      </p:sp>
    </p:spTree>
    <p:extLst>
      <p:ext uri="{BB962C8B-B14F-4D97-AF65-F5344CB8AC3E}">
        <p14:creationId xmlns:p14="http://schemas.microsoft.com/office/powerpoint/2010/main" val="2261526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64CE0A2-B255-4A4E-8C78-DF5B71C206E1}" type="slidenum">
              <a:rPr lang="en-US"/>
              <a:pPr/>
              <a:t>‹#›</a:t>
            </a:fld>
            <a:endParaRPr lang="en-US"/>
          </a:p>
        </p:txBody>
      </p:sp>
    </p:spTree>
    <p:extLst>
      <p:ext uri="{BB962C8B-B14F-4D97-AF65-F5344CB8AC3E}">
        <p14:creationId xmlns:p14="http://schemas.microsoft.com/office/powerpoint/2010/main" val="1677077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CE0A2-B255-4A4E-8C78-DF5B71C206E1}" type="slidenum">
              <a:rPr lang="en-US"/>
              <a:pPr/>
              <a:t>15</a:t>
            </a:fld>
            <a:endParaRPr lang="en-US"/>
          </a:p>
        </p:txBody>
      </p:sp>
    </p:spTree>
    <p:extLst>
      <p:ext uri="{BB962C8B-B14F-4D97-AF65-F5344CB8AC3E}">
        <p14:creationId xmlns:p14="http://schemas.microsoft.com/office/powerpoint/2010/main" val="1510826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CE0A2-B255-4A4E-8C78-DF5B71C206E1}" type="slidenum">
              <a:rPr lang="en-US"/>
              <a:pPr/>
              <a:t>18</a:t>
            </a:fld>
            <a:endParaRPr lang="en-US"/>
          </a:p>
        </p:txBody>
      </p:sp>
    </p:spTree>
    <p:extLst>
      <p:ext uri="{BB962C8B-B14F-4D97-AF65-F5344CB8AC3E}">
        <p14:creationId xmlns:p14="http://schemas.microsoft.com/office/powerpoint/2010/main" val="317942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64CE0A2-B255-4A4E-8C78-DF5B71C206E1}" type="slidenum">
              <a:rPr lang="en-US"/>
              <a:pPr/>
              <a:t>‹#›</a:t>
            </a:fld>
            <a:endParaRPr lang="en-US"/>
          </a:p>
        </p:txBody>
      </p:sp>
    </p:spTree>
    <p:extLst>
      <p:ext uri="{BB962C8B-B14F-4D97-AF65-F5344CB8AC3E}">
        <p14:creationId xmlns:p14="http://schemas.microsoft.com/office/powerpoint/2010/main" val="2740221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64CE0A2-B255-4A4E-8C78-DF5B71C206E1}" type="slidenum">
              <a:rPr lang="en-US"/>
              <a:pPr/>
              <a:t>‹#›</a:t>
            </a:fld>
            <a:endParaRPr lang="en-US"/>
          </a:p>
        </p:txBody>
      </p:sp>
    </p:spTree>
    <p:extLst>
      <p:ext uri="{BB962C8B-B14F-4D97-AF65-F5344CB8AC3E}">
        <p14:creationId xmlns:p14="http://schemas.microsoft.com/office/powerpoint/2010/main" val="3530981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CE0A2-B255-4A4E-8C78-DF5B71C206E1}" type="slidenum">
              <a:rPr lang="en-US"/>
              <a:pPr/>
              <a:t>20</a:t>
            </a:fld>
            <a:endParaRPr lang="en-US"/>
          </a:p>
        </p:txBody>
      </p:sp>
    </p:spTree>
    <p:extLst>
      <p:ext uri="{BB962C8B-B14F-4D97-AF65-F5344CB8AC3E}">
        <p14:creationId xmlns:p14="http://schemas.microsoft.com/office/powerpoint/2010/main" val="34765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CE0A2-B255-4A4E-8C78-DF5B71C206E1}" type="slidenum">
              <a:rPr lang="en-US"/>
              <a:pPr/>
              <a:t>2</a:t>
            </a:fld>
            <a:endParaRPr lang="en-US"/>
          </a:p>
        </p:txBody>
      </p:sp>
    </p:spTree>
    <p:extLst>
      <p:ext uri="{BB962C8B-B14F-4D97-AF65-F5344CB8AC3E}">
        <p14:creationId xmlns:p14="http://schemas.microsoft.com/office/powerpoint/2010/main" val="355960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CE0A2-B255-4A4E-8C78-DF5B71C206E1}" type="slidenum">
              <a:rPr lang="en-US"/>
              <a:pPr/>
              <a:t>3</a:t>
            </a:fld>
            <a:endParaRPr lang="en-US"/>
          </a:p>
        </p:txBody>
      </p:sp>
    </p:spTree>
    <p:extLst>
      <p:ext uri="{BB962C8B-B14F-4D97-AF65-F5344CB8AC3E}">
        <p14:creationId xmlns:p14="http://schemas.microsoft.com/office/powerpoint/2010/main" val="75916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64CE0A2-B255-4A4E-8C78-DF5B71C206E1}" type="slidenum">
              <a:rPr lang="en-US"/>
              <a:pPr/>
              <a:t>‹#›</a:t>
            </a:fld>
            <a:endParaRPr lang="en-US"/>
          </a:p>
        </p:txBody>
      </p:sp>
    </p:spTree>
    <p:extLst>
      <p:ext uri="{BB962C8B-B14F-4D97-AF65-F5344CB8AC3E}">
        <p14:creationId xmlns:p14="http://schemas.microsoft.com/office/powerpoint/2010/main" val="3029187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CE0A2-B255-4A4E-8C78-DF5B71C206E1}" type="slidenum">
              <a:rPr lang="en-US"/>
              <a:pPr/>
              <a:t>5</a:t>
            </a:fld>
            <a:endParaRPr lang="en-US"/>
          </a:p>
        </p:txBody>
      </p:sp>
    </p:spTree>
    <p:extLst>
      <p:ext uri="{BB962C8B-B14F-4D97-AF65-F5344CB8AC3E}">
        <p14:creationId xmlns:p14="http://schemas.microsoft.com/office/powerpoint/2010/main" val="2310481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64CE0A2-B255-4A4E-8C78-DF5B71C206E1}" type="slidenum">
              <a:rPr lang="en-US"/>
              <a:pPr/>
              <a:t>‹#›</a:t>
            </a:fld>
            <a:endParaRPr lang="en-US"/>
          </a:p>
        </p:txBody>
      </p:sp>
    </p:spTree>
    <p:extLst>
      <p:ext uri="{BB962C8B-B14F-4D97-AF65-F5344CB8AC3E}">
        <p14:creationId xmlns:p14="http://schemas.microsoft.com/office/powerpoint/2010/main" val="2094689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CE0A2-B255-4A4E-8C78-DF5B71C206E1}" type="slidenum">
              <a:rPr lang="en-US"/>
              <a:pPr/>
              <a:t>7</a:t>
            </a:fld>
            <a:endParaRPr lang="en-US"/>
          </a:p>
        </p:txBody>
      </p:sp>
    </p:spTree>
    <p:extLst>
      <p:ext uri="{BB962C8B-B14F-4D97-AF65-F5344CB8AC3E}">
        <p14:creationId xmlns:p14="http://schemas.microsoft.com/office/powerpoint/2010/main" val="773831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CE0A2-B255-4A4E-8C78-DF5B71C206E1}" type="slidenum">
              <a:rPr lang="en-US"/>
              <a:pPr/>
              <a:t>8</a:t>
            </a:fld>
            <a:endParaRPr lang="en-US"/>
          </a:p>
        </p:txBody>
      </p:sp>
    </p:spTree>
    <p:extLst>
      <p:ext uri="{BB962C8B-B14F-4D97-AF65-F5344CB8AC3E}">
        <p14:creationId xmlns:p14="http://schemas.microsoft.com/office/powerpoint/2010/main" val="403574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64CE0A2-B255-4A4E-8C78-DF5B71C206E1}" type="slidenum">
              <a:rPr lang="en-US"/>
              <a:pPr/>
              <a:t>‹#›</a:t>
            </a:fld>
            <a:endParaRPr lang="en-US"/>
          </a:p>
        </p:txBody>
      </p:sp>
    </p:spTree>
    <p:extLst>
      <p:ext uri="{BB962C8B-B14F-4D97-AF65-F5344CB8AC3E}">
        <p14:creationId xmlns:p14="http://schemas.microsoft.com/office/powerpoint/2010/main" val="34829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526F0F3-3C53-41BC-8FFD-0BFB6DD91672}" type="datetimeFigureOut">
              <a:rPr lang="el-GR" smtClean="0"/>
              <a:pPr/>
              <a:t>20/1/2015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321106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526F0F3-3C53-41BC-8FFD-0BFB6DD91672}" type="datetimeFigureOut">
              <a:rPr lang="el-GR" smtClean="0"/>
              <a:pPr/>
              <a:t>20/1/2015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170967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8526F0F3-3C53-41BC-8FFD-0BFB6DD91672}" type="datetimeFigureOut">
              <a:rPr lang="el-GR" smtClean="0"/>
              <a:pPr/>
              <a:t>20/1/2015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837272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8526F0F3-3C53-41BC-8FFD-0BFB6DD91672}" type="datetimeFigureOut">
              <a:rPr lang="el-GR" smtClean="0"/>
              <a:pPr/>
              <a:t>20/1/2015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pPr/>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17276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526F0F3-3C53-41BC-8FFD-0BFB6DD91672}" type="datetimeFigureOut">
              <a:rPr lang="el-GR" smtClean="0"/>
              <a:pPr/>
              <a:t>20/1/2015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2039873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26F0F3-3C53-41BC-8FFD-0BFB6DD91672}" type="datetimeFigureOut">
              <a:rPr lang="el-GR" smtClean="0"/>
              <a:pPr/>
              <a:t>20/1/2015</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2420362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26F0F3-3C53-41BC-8FFD-0BFB6DD91672}" type="datetimeFigureOut">
              <a:rPr lang="el-GR" smtClean="0"/>
              <a:pPr/>
              <a:t>20/1/2015</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3418332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526F0F3-3C53-41BC-8FFD-0BFB6DD91672}" type="datetimeFigureOut">
              <a:rPr lang="el-GR" smtClean="0"/>
              <a:pPr/>
              <a:t>20/1/2015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3301222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526F0F3-3C53-41BC-8FFD-0BFB6DD91672}" type="datetimeFigureOut">
              <a:rPr lang="el-GR" smtClean="0"/>
              <a:pPr/>
              <a:t>20/1/2015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342250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8526F0F3-3C53-41BC-8FFD-0BFB6DD91672}" type="datetimeFigureOut">
              <a:rPr lang="el-GR" smtClean="0"/>
              <a:pPr/>
              <a:t>20/1/2015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45298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526F0F3-3C53-41BC-8FFD-0BFB6DD91672}" type="datetimeFigureOut">
              <a:rPr lang="el-GR" smtClean="0"/>
              <a:pPr/>
              <a:t>20/1/2015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1637078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526F0F3-3C53-41BC-8FFD-0BFB6DD91672}" type="datetimeFigureOut">
              <a:rPr lang="el-GR" smtClean="0"/>
              <a:pPr/>
              <a:t>20/1/2015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2219767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526F0F3-3C53-41BC-8FFD-0BFB6DD91672}" type="datetimeFigureOut">
              <a:rPr lang="el-GR" smtClean="0"/>
              <a:pPr/>
              <a:t>20/1/2015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1960422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8526F0F3-3C53-41BC-8FFD-0BFB6DD91672}" type="datetimeFigureOut">
              <a:rPr lang="el-GR" smtClean="0"/>
              <a:pPr/>
              <a:t>20/1/2015</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363489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526F0F3-3C53-41BC-8FFD-0BFB6DD91672}" type="datetimeFigureOut">
              <a:rPr lang="el-GR" smtClean="0"/>
              <a:pPr/>
              <a:t>20/1/2015</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176075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7" name="Date Placeholder 4"/>
          <p:cNvSpPr>
            <a:spLocks noGrp="1"/>
          </p:cNvSpPr>
          <p:nvPr>
            <p:ph type="dt" sz="half" idx="10"/>
          </p:nvPr>
        </p:nvSpPr>
        <p:spPr/>
        <p:txBody>
          <a:bodyPr/>
          <a:lstStyle/>
          <a:p>
            <a:fld id="{8526F0F3-3C53-41BC-8FFD-0BFB6DD91672}" type="datetimeFigureOut">
              <a:rPr lang="el-GR" smtClean="0"/>
              <a:pPr/>
              <a:t>20/1/2015</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194110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526F0F3-3C53-41BC-8FFD-0BFB6DD91672}" type="datetimeFigureOut">
              <a:rPr lang="el-GR" smtClean="0"/>
              <a:pPr/>
              <a:t>20/1/2015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pPr/>
              <a:t>‹#›</a:t>
            </a:fld>
            <a:endParaRPr lang="el-GR"/>
          </a:p>
        </p:txBody>
      </p:sp>
    </p:spTree>
    <p:extLst>
      <p:ext uri="{BB962C8B-B14F-4D97-AF65-F5344CB8AC3E}">
        <p14:creationId xmlns:p14="http://schemas.microsoft.com/office/powerpoint/2010/main" val="3093958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526F0F3-3C53-41BC-8FFD-0BFB6DD91672}" type="datetimeFigureOut">
              <a:rPr lang="el-GR" smtClean="0"/>
              <a:pPr/>
              <a:t>20/1/2015</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1D45B6D-1AE9-4C4D-AC38-C455C96DF37A}" type="slidenum">
              <a:rPr lang="el-GR" smtClean="0"/>
              <a:pPr/>
              <a:t>‹#›</a:t>
            </a:fld>
            <a:endParaRPr lang="el-GR"/>
          </a:p>
        </p:txBody>
      </p:sp>
    </p:spTree>
    <p:extLst>
      <p:ext uri="{BB962C8B-B14F-4D97-AF65-F5344CB8AC3E}">
        <p14:creationId xmlns:p14="http://schemas.microsoft.com/office/powerpoint/2010/main" val="3354640432"/>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ho.int/mediacentre/factsheets/fs351/e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atin typeface=""/>
              </a:rPr>
              <a:t>        </a:t>
            </a:r>
            <a:r>
              <a:rPr lang="el-GR"/>
              <a:t>ΜΕΘΟΔΟΙ ΑΝΤΙΣΥΛΛΗΨΗΣ</a:t>
            </a:r>
            <a:endParaRPr lang="en-US"/>
          </a:p>
        </p:txBody>
      </p:sp>
      <p:pic>
        <p:nvPicPr>
          <p:cNvPr id="4" name="Content Placeholder 3" descr="αρχείο λήψης (5).jpg"/>
          <p:cNvPicPr>
            <a:picLocks noGrp="1" noChangeAspect="1"/>
          </p:cNvPicPr>
          <p:nvPr>
            <p:ph sz="half" idx="1"/>
          </p:nvPr>
        </p:nvPicPr>
        <p:blipFill>
          <a:blip r:embed="rId3"/>
          <a:stretch>
            <a:fillRect/>
          </a:stretch>
        </p:blipFill>
        <p:spPr>
          <a:xfrm>
            <a:off x="6541742" y="2884831"/>
            <a:ext cx="5678845" cy="4602163"/>
          </a:xfrm>
        </p:spPr>
      </p:pic>
      <p:sp>
        <p:nvSpPr>
          <p:cNvPr id="5" name="Content Placeholder 4"/>
          <p:cNvSpPr>
            <a:spLocks noGrp="1"/>
          </p:cNvSpPr>
          <p:nvPr>
            <p:ph sz="half" idx="2"/>
          </p:nvPr>
        </p:nvSpPr>
        <p:spPr>
          <a:xfrm>
            <a:off x="39688" y="1481138"/>
            <a:ext cx="6204922" cy="4200525"/>
          </a:xfrm>
        </p:spPr>
        <p:txBody>
          <a:bodyPr>
            <a:normAutofit fontScale="92500" lnSpcReduction="10000"/>
          </a:bodyPr>
          <a:lstStyle/>
          <a:p>
            <a:pPr marL="0" indent="0">
              <a:buNone/>
            </a:pPr>
            <a:r>
              <a:rPr lang="el-GR" sz="2400" b="1" dirty="0">
                <a:latin typeface=""/>
              </a:rPr>
              <a:t>Ομιλητής:</a:t>
            </a:r>
            <a:r>
              <a:rPr lang="el-GR" sz="2400" b="1" u="sng" dirty="0">
                <a:latin typeface=""/>
              </a:rPr>
              <a:t> ΑΓΟΡΑΣΤΟΣ </a:t>
            </a:r>
            <a:r>
              <a:rPr lang="el-GR" sz="2400" b="1" u="sng" dirty="0">
                <a:latin typeface="Century Gothic"/>
              </a:rPr>
              <a:t>ΔΗΜΗΤΡΙΟΣ</a:t>
            </a:r>
          </a:p>
          <a:p>
            <a:pPr marL="0" indent="0">
              <a:buNone/>
            </a:pPr>
            <a:r>
              <a:rPr lang="el-GR" sz="2400" b="1" dirty="0">
                <a:latin typeface=""/>
              </a:rPr>
              <a:t>Συντακτική ομάδα</a:t>
            </a:r>
          </a:p>
          <a:p>
            <a:r>
              <a:rPr lang="el-GR" sz="2400" dirty="0">
                <a:latin typeface="Century Gothic"/>
              </a:rPr>
              <a:t>ΣΩΤΑ ΗΛΕΚΤΡΑ</a:t>
            </a:r>
          </a:p>
          <a:p>
            <a:r>
              <a:rPr lang="el-GR" sz="2400" dirty="0">
                <a:latin typeface="Century Gothic"/>
              </a:rPr>
              <a:t>ΚΑΤΣΙΚΕΡΟΣ ΧΡΗΣΤΟΣ</a:t>
            </a:r>
          </a:p>
          <a:p>
            <a:r>
              <a:rPr lang="el-GR" sz="2400" dirty="0">
                <a:latin typeface="Century Gothic"/>
              </a:rPr>
              <a:t>ΓΟΥΡΜΟΥ ΕΥΑΓΓΕΛΙΑ</a:t>
            </a:r>
          </a:p>
          <a:p>
            <a:r>
              <a:rPr lang="el-GR" sz="2400" dirty="0">
                <a:latin typeface=""/>
              </a:rPr>
              <a:t>ΝΙΚΟΛΕ</a:t>
            </a:r>
            <a:r>
              <a:rPr lang="en-US" sz="2400" dirty="0">
                <a:latin typeface=""/>
              </a:rPr>
              <a:t>T</a:t>
            </a:r>
            <a:r>
              <a:rPr lang="el-GR" sz="2400" dirty="0">
                <a:latin typeface=""/>
              </a:rPr>
              <a:t>ΤΗ </a:t>
            </a:r>
            <a:r>
              <a:rPr lang="el-GR" sz="2400" dirty="0">
                <a:latin typeface="Century Gothic"/>
              </a:rPr>
              <a:t>ΣΤΑΥΡΗ</a:t>
            </a:r>
          </a:p>
          <a:p>
            <a:r>
              <a:rPr lang="el-GR" sz="2400" dirty="0"/>
              <a:t>ΓΚΡΙΤΖΙΟΥ ΣΤΑΥΡΟΥΛΑ</a:t>
            </a:r>
          </a:p>
          <a:p>
            <a:pPr marL="0" indent="0">
              <a:buNone/>
            </a:pPr>
            <a:endParaRPr lang="el-GR" sz="2000" dirty="0">
              <a:latin typeface=""/>
            </a:endParaRPr>
          </a:p>
          <a:p>
            <a:pPr marL="0" indent="0">
              <a:buNone/>
            </a:pPr>
            <a:r>
              <a:rPr lang="el-GR" sz="2400" dirty="0">
                <a:latin typeface=""/>
              </a:rPr>
              <a:t>Ομιλία στα πλαίσια της ημερίδας : Υγεία της γυναίκας Αλιβέρι 22/01/2015</a:t>
            </a:r>
          </a:p>
          <a:p>
            <a:pPr marL="0" indent="0">
              <a:buNone/>
            </a:pPr>
            <a:endParaRPr lang="en-US" sz="2000" dirty="0">
              <a:latin typeface=""/>
            </a:endParaRPr>
          </a:p>
        </p:txBody>
      </p:sp>
      <p:pic>
        <p:nvPicPr>
          <p:cNvPr id="6" name="Picture 5" descr="images (1).jpg"/>
          <p:cNvPicPr>
            <a:picLocks noChangeAspect="1"/>
          </p:cNvPicPr>
          <p:nvPr/>
        </p:nvPicPr>
        <p:blipFill>
          <a:blip r:embed="rId4"/>
          <a:stretch>
            <a:fillRect/>
          </a:stretch>
        </p:blipFill>
        <p:spPr>
          <a:xfrm>
            <a:off x="0" y="0"/>
            <a:ext cx="1524000" cy="1028700"/>
          </a:xfrm>
          <a:prstGeom prst="rect">
            <a:avLst/>
          </a:prstGeom>
        </p:spPr>
      </p:pic>
    </p:spTree>
    <p:extLst>
      <p:ext uri="{BB962C8B-B14F-4D97-AF65-F5344CB8AC3E}">
        <p14:creationId xmlns:p14="http://schemas.microsoft.com/office/powerpoint/2010/main" val="62518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387" y="249157"/>
            <a:ext cx="9404723" cy="1400530"/>
          </a:xfrm>
        </p:spPr>
        <p:txBody>
          <a:bodyPr/>
          <a:lstStyle/>
          <a:p>
            <a:pPr algn="ctr"/>
            <a:r>
              <a:rPr lang="el-GR" b="1" i="1" u="sng" dirty="0">
                <a:solidFill>
                  <a:srgbClr val="0C0C0C"/>
                </a:solidFill>
                <a:latin typeface="Calibri" charset="0"/>
              </a:rPr>
              <a:t>ΛΟΙΠΑ ΟΡΜΟΝΙΚΑ ΑΝΤΙΣΥΛΛΗΠΤΙΚΑ ΜΕΤΡΑ</a:t>
            </a:r>
            <a:endParaRPr lang="en-US" b="1" i="1" u="sng" dirty="0">
              <a:solidFill>
                <a:srgbClr val="0C0C0C"/>
              </a:solidFill>
              <a:latin typeface="Calibri" charset="0"/>
            </a:endParaRPr>
          </a:p>
        </p:txBody>
      </p:sp>
      <p:sp>
        <p:nvSpPr>
          <p:cNvPr id="3" name="Content Placeholder 2"/>
          <p:cNvSpPr>
            <a:spLocks noGrp="1"/>
          </p:cNvSpPr>
          <p:nvPr>
            <p:ph sz="half" idx="1"/>
          </p:nvPr>
        </p:nvSpPr>
        <p:spPr>
          <a:xfrm>
            <a:off x="-6350" y="1630363"/>
            <a:ext cx="9626156" cy="5253037"/>
          </a:xfrm>
        </p:spPr>
        <p:txBody>
          <a:bodyPr>
            <a:normAutofit/>
          </a:bodyPr>
          <a:lstStyle/>
          <a:p>
            <a:pPr marL="0" indent="0">
              <a:buNone/>
            </a:pPr>
            <a:r>
              <a:rPr lang="el-GR" sz="2800" u="sng" dirty="0">
                <a:solidFill>
                  <a:srgbClr val="FFFFFF"/>
                </a:solidFill>
                <a:latin typeface=""/>
              </a:rPr>
              <a:t>ΕΠΕΙΓΟΥΣΑ ΑΝΤΙΣΥΛΛΗΨΗ (ΕΑ)</a:t>
            </a:r>
            <a:r>
              <a:rPr lang="el-GR" sz="2800" dirty="0">
                <a:solidFill>
                  <a:srgbClr val="FFFFFF"/>
                </a:solidFill>
                <a:latin typeface="Calibri" charset="0"/>
              </a:rPr>
              <a:t>  (1,2)</a:t>
            </a:r>
            <a:endParaRPr lang="el-GR" sz="2800" dirty="0">
              <a:solidFill>
                <a:srgbClr val="FFFFFF"/>
              </a:solidFill>
              <a:latin typeface=""/>
            </a:endParaRPr>
          </a:p>
          <a:p>
            <a:pPr marL="0" indent="0">
              <a:buNone/>
            </a:pPr>
            <a:r>
              <a:rPr lang="el-GR" sz="2800" dirty="0">
                <a:latin typeface=""/>
              </a:rPr>
              <a:t>Χάπι που περιέχει ορμόνες και πρέπει να λάβει η γυναίκα εως και 72 ώρες μετά την ''επικίνδυνη'' επαφή.</a:t>
            </a:r>
          </a:p>
          <a:p>
            <a:pPr marL="0" indent="0">
              <a:buNone/>
            </a:pPr>
            <a:r>
              <a:rPr lang="el-GR" b="1" dirty="0">
                <a:latin typeface="Calibri" charset="0"/>
              </a:rPr>
              <a:t> </a:t>
            </a:r>
            <a:r>
              <a:rPr lang="el-GR" sz="2800" b="1" dirty="0">
                <a:solidFill>
                  <a:srgbClr val="FF0000"/>
                </a:solidFill>
                <a:latin typeface="Calibri"/>
              </a:rPr>
              <a:t>Η αποτελεσματικότητα της μεθόδου εξαρτάται  από την στιγμή έναρξης  της ΕΑ</a:t>
            </a:r>
            <a:r>
              <a:rPr lang="el-GR" sz="2800" b="1" dirty="0">
                <a:solidFill>
                  <a:srgbClr val="FF0000"/>
                </a:solidFill>
                <a:latin typeface="Calibri" charset="0"/>
              </a:rPr>
              <a:t> .</a:t>
            </a:r>
          </a:p>
          <a:p>
            <a:r>
              <a:rPr lang="el-GR" sz="2800" dirty="0">
                <a:latin typeface="Calibri" charset="0"/>
              </a:rPr>
              <a:t>Λήψη μεσα στις πρώτες 24 ώρες μετά την συνουσία δρα θετικά στο 95% των περιπτώσεων.</a:t>
            </a:r>
          </a:p>
          <a:p>
            <a:r>
              <a:rPr lang="el-GR" sz="2800" dirty="0">
                <a:latin typeface="Calibri" charset="0"/>
              </a:rPr>
              <a:t>Λήψη μετά απο  25-48 ώρες  έχει αποτελεσματικότητα 85%. </a:t>
            </a:r>
          </a:p>
          <a:p>
            <a:r>
              <a:rPr lang="el-GR" sz="2800" dirty="0">
                <a:latin typeface="Calibri" charset="0"/>
              </a:rPr>
              <a:t>Λήψη μετά από 49-72 ώρες έχει αποτελεσματικότητα 60%. </a:t>
            </a:r>
            <a:endParaRPr lang="en-US" sz="2800" dirty="0">
              <a:latin typeface="Calibri" charset="0"/>
            </a:endParaRPr>
          </a:p>
          <a:p>
            <a:endParaRPr lang="en-US" dirty="0"/>
          </a:p>
        </p:txBody>
      </p:sp>
      <p:pic>
        <p:nvPicPr>
          <p:cNvPr id="4" name="Εικόνα 3" descr="images (8).jpg"/>
          <p:cNvPicPr>
            <a:picLocks noChangeAspect="1"/>
          </p:cNvPicPr>
          <p:nvPr/>
        </p:nvPicPr>
        <p:blipFill>
          <a:blip r:embed="rId3"/>
          <a:stretch>
            <a:fillRect/>
          </a:stretch>
        </p:blipFill>
        <p:spPr>
          <a:xfrm>
            <a:off x="9504554" y="3584575"/>
            <a:ext cx="2652521" cy="3371850"/>
          </a:xfrm>
          <a:prstGeom prst="rect">
            <a:avLst/>
          </a:prstGeom>
        </p:spPr>
      </p:pic>
    </p:spTree>
    <p:extLst>
      <p:ext uri="{BB962C8B-B14F-4D97-AF65-F5344CB8AC3E}">
        <p14:creationId xmlns:p14="http://schemas.microsoft.com/office/powerpoint/2010/main" val="3096175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152337" y="414338"/>
            <a:ext cx="11071288" cy="5842000"/>
          </a:xfrm>
        </p:spPr>
        <p:txBody>
          <a:bodyPr>
            <a:normAutofit/>
          </a:bodyPr>
          <a:lstStyle/>
          <a:p>
            <a:r>
              <a:rPr lang="el-GR" sz="2800" b="1" i="1" u="sng">
                <a:latin typeface=""/>
              </a:rPr>
              <a:t>Δεν είναι ιδιαίτερα ακριβή!</a:t>
            </a:r>
          </a:p>
          <a:p>
            <a:endParaRPr lang="el-GR" sz="2800" u="sng">
              <a:latin typeface=""/>
            </a:endParaRPr>
          </a:p>
          <a:p>
            <a:pPr marL="0" indent="0">
              <a:buNone/>
            </a:pPr>
            <a:r>
              <a:rPr lang="el-GR" sz="2800" u="sng">
                <a:latin typeface=""/>
              </a:rPr>
              <a:t>Ανεπιθύμητες ενέργειες</a:t>
            </a:r>
          </a:p>
          <a:p>
            <a:r>
              <a:rPr lang="el-GR" sz="2800">
                <a:latin typeface=""/>
              </a:rPr>
              <a:t>Ναυτία, εμετός</a:t>
            </a:r>
          </a:p>
          <a:p>
            <a:r>
              <a:rPr lang="el-GR" sz="2800">
                <a:latin typeface=""/>
              </a:rPr>
              <a:t>Κεφαλαλγίες</a:t>
            </a:r>
          </a:p>
          <a:p>
            <a:r>
              <a:rPr lang="el-GR" sz="2800">
                <a:latin typeface=""/>
              </a:rPr>
              <a:t>Ακανόνιστη κολπική αιμορραγία</a:t>
            </a:r>
          </a:p>
        </p:txBody>
      </p:sp>
      <p:pic>
        <p:nvPicPr>
          <p:cNvPr id="5" name="Εικόνα 4" descr="images (6).jpg"/>
          <p:cNvPicPr>
            <a:picLocks noChangeAspect="1"/>
          </p:cNvPicPr>
          <p:nvPr/>
        </p:nvPicPr>
        <p:blipFill>
          <a:blip r:embed="rId3"/>
          <a:stretch>
            <a:fillRect/>
          </a:stretch>
        </p:blipFill>
        <p:spPr>
          <a:xfrm>
            <a:off x="7179262" y="2449111"/>
            <a:ext cx="3745372" cy="3039618"/>
          </a:xfrm>
          <a:prstGeom prst="rect">
            <a:avLst/>
          </a:prstGeom>
        </p:spPr>
      </p:pic>
    </p:spTree>
    <p:extLst>
      <p:ext uri="{BB962C8B-B14F-4D97-AF65-F5344CB8AC3E}">
        <p14:creationId xmlns:p14="http://schemas.microsoft.com/office/powerpoint/2010/main" val="1213766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40" y="206911"/>
            <a:ext cx="9404723" cy="1400530"/>
          </a:xfrm>
        </p:spPr>
        <p:txBody>
          <a:bodyPr/>
          <a:lstStyle/>
          <a:p>
            <a:pPr algn="ctr"/>
            <a:r>
              <a:rPr lang="el-GR" dirty="0">
                <a:solidFill>
                  <a:srgbClr val="000000"/>
                </a:solidFill>
                <a:latin typeface="Century Gothic"/>
              </a:rPr>
              <a:t>ΔΙΑΦΡΑΓΜΑΤΙΚΕΣ ΜΕΘΟΔΟΙ</a:t>
            </a:r>
            <a:endParaRPr lang="en-US" dirty="0">
              <a:solidFill>
                <a:srgbClr val="000000"/>
              </a:solidFill>
              <a:latin typeface="Century Gothic"/>
            </a:endParaRPr>
          </a:p>
        </p:txBody>
      </p:sp>
      <p:sp>
        <p:nvSpPr>
          <p:cNvPr id="3" name="Content Placeholder 2"/>
          <p:cNvSpPr>
            <a:spLocks noGrp="1"/>
          </p:cNvSpPr>
          <p:nvPr>
            <p:ph sz="half" idx="1"/>
          </p:nvPr>
        </p:nvSpPr>
        <p:spPr>
          <a:xfrm>
            <a:off x="-17463" y="850900"/>
            <a:ext cx="11815763" cy="6001765"/>
          </a:xfrm>
        </p:spPr>
        <p:txBody>
          <a:bodyPr>
            <a:normAutofit/>
          </a:bodyPr>
          <a:lstStyle/>
          <a:p>
            <a:pPr marL="0" indent="0">
              <a:buNone/>
            </a:pPr>
            <a:r>
              <a:rPr lang="el-GR" sz="2800" u="sng" dirty="0">
                <a:latin typeface=""/>
              </a:rPr>
              <a:t>ΑΝΔΡΙΚΟ </a:t>
            </a:r>
            <a:r>
              <a:rPr lang="el-GR" sz="2800" u="sng" dirty="0"/>
              <a:t>ΠΡΟΦΥΛΑΚΤΙΚΟ (1,2)</a:t>
            </a:r>
          </a:p>
          <a:p>
            <a:pPr marL="0" indent="0">
              <a:buNone/>
            </a:pPr>
            <a:endParaRPr lang="el-GR" sz="2800" u="sng" dirty="0"/>
          </a:p>
          <a:p>
            <a:r>
              <a:rPr lang="el-GR" sz="2800" dirty="0">
                <a:latin typeface=""/>
              </a:rPr>
              <a:t>Αποτελεί ίσως την πιο εύχρηστη και άμεση αντισυλληπτική μέθοδο.</a:t>
            </a:r>
          </a:p>
          <a:p>
            <a:r>
              <a:rPr lang="el-GR" sz="2800" dirty="0">
                <a:latin typeface=""/>
              </a:rPr>
              <a:t>Ποσοστό αποτυχίας περίπου 2% </a:t>
            </a:r>
          </a:p>
          <a:p>
            <a:r>
              <a:rPr lang="el-GR" sz="2800" b="1" i="1" u="sng" dirty="0">
                <a:solidFill>
                  <a:srgbClr val="FF0000"/>
                </a:solidFill>
                <a:latin typeface=""/>
              </a:rPr>
              <a:t>Υπερτερεί  στο ότι προστατεύει απο σεξουαλικώς μεταδιδόμενα νοσήματα(ΣΜΝ).</a:t>
            </a:r>
          </a:p>
          <a:p>
            <a:r>
              <a:rPr lang="el-GR" sz="2800" dirty="0">
                <a:latin typeface=""/>
              </a:rPr>
              <a:t>Είναι εύκολο ως προς την ανεύρεση του.</a:t>
            </a:r>
          </a:p>
          <a:p>
            <a:r>
              <a:rPr lang="el-GR" sz="2800" dirty="0">
                <a:latin typeface=""/>
              </a:rPr>
              <a:t>Σχετικά φθηνό σε σχέση με τις άλλες μεθόδους.</a:t>
            </a:r>
          </a:p>
          <a:p>
            <a:r>
              <a:rPr lang="el-GR" sz="2800" dirty="0">
                <a:latin typeface=""/>
              </a:rPr>
              <a:t> 2</a:t>
            </a:r>
            <a:r>
              <a:rPr lang="el-GR" sz="2800" baseline="30000" dirty="0">
                <a:latin typeface=""/>
              </a:rPr>
              <a:t>ο</a:t>
            </a:r>
            <a:r>
              <a:rPr lang="el-GR" sz="2800" dirty="0">
                <a:latin typeface=""/>
              </a:rPr>
              <a:t> μετά τα ΑΟΔ σε ηλικίες πριν τα 30.</a:t>
            </a:r>
          </a:p>
          <a:p>
            <a:pPr>
              <a:buNone/>
            </a:pPr>
            <a:endParaRPr lang="el-GR" sz="2000" u="sng" dirty="0">
              <a:latin typeface=""/>
            </a:endParaRPr>
          </a:p>
          <a:p>
            <a:pPr>
              <a:buNone/>
            </a:pPr>
            <a:r>
              <a:rPr lang="el-GR" sz="2000" u="sng" dirty="0">
                <a:latin typeface=""/>
              </a:rPr>
              <a:t>Ωστόσο πρέπει να τοποθετείται από την αρχή της επαφής, ενώ αναφέρεται μειωμένη αισθητικότητα για τον άνδρα.</a:t>
            </a:r>
            <a:endParaRPr lang="en-US" sz="2000" u="sng" dirty="0">
              <a:latin typeface=""/>
            </a:endParaRPr>
          </a:p>
        </p:txBody>
      </p:sp>
      <p:pic>
        <p:nvPicPr>
          <p:cNvPr id="4" name="Εικόνα 3" descr="aids-209370_640 (1).jpg"/>
          <p:cNvPicPr>
            <a:picLocks noChangeAspect="1"/>
          </p:cNvPicPr>
          <p:nvPr/>
        </p:nvPicPr>
        <p:blipFill>
          <a:blip r:embed="rId3"/>
          <a:stretch>
            <a:fillRect/>
          </a:stretch>
        </p:blipFill>
        <p:spPr>
          <a:xfrm>
            <a:off x="8823687" y="3679737"/>
            <a:ext cx="2743200" cy="2450592"/>
          </a:xfrm>
          <a:prstGeom prst="rect">
            <a:avLst/>
          </a:prstGeom>
        </p:spPr>
      </p:pic>
      <p:pic>
        <p:nvPicPr>
          <p:cNvPr id="5" name="Εικόνα 4" descr="4514087511_6c23c08a87_z.jpg"/>
          <p:cNvPicPr>
            <a:picLocks noChangeAspect="1"/>
          </p:cNvPicPr>
          <p:nvPr/>
        </p:nvPicPr>
        <p:blipFill>
          <a:blip r:embed="rId4"/>
          <a:stretch>
            <a:fillRect/>
          </a:stretch>
        </p:blipFill>
        <p:spPr>
          <a:xfrm>
            <a:off x="9067991" y="-12700"/>
            <a:ext cx="3090672" cy="1908175"/>
          </a:xfrm>
          <a:prstGeom prst="rect">
            <a:avLst/>
          </a:prstGeom>
        </p:spPr>
      </p:pic>
    </p:spTree>
    <p:extLst>
      <p:ext uri="{BB962C8B-B14F-4D97-AF65-F5344CB8AC3E}">
        <p14:creationId xmlns:p14="http://schemas.microsoft.com/office/powerpoint/2010/main" val="1478700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42888" y="285750"/>
            <a:ext cx="7959660" cy="6526213"/>
          </a:xfrm>
        </p:spPr>
        <p:txBody>
          <a:bodyPr>
            <a:normAutofit fontScale="92500" lnSpcReduction="20000"/>
          </a:bodyPr>
          <a:lstStyle/>
          <a:p>
            <a:pPr marL="0" indent="0">
              <a:buNone/>
            </a:pPr>
            <a:r>
              <a:rPr lang="el-GR" sz="2400" i="1" u="sng" dirty="0">
                <a:latin typeface="Century Gothic"/>
              </a:rPr>
              <a:t>ΑΝΤΙΣΥΛΛΗΠΤΙΚΗ ΕΝΔΟΜΗΤΡΙΚΗ ΣΥΣΚΕΥΗ (ΑΕΣ</a:t>
            </a:r>
            <a:r>
              <a:rPr lang="en-US" sz="2400" i="1" u="sng" dirty="0">
                <a:latin typeface="Century Gothic"/>
              </a:rPr>
              <a:t>)</a:t>
            </a:r>
            <a:r>
              <a:rPr lang="el-GR" sz="2400" i="1" u="sng" dirty="0">
                <a:latin typeface="Century Gothic"/>
              </a:rPr>
              <a:t>(1,2,4)</a:t>
            </a:r>
            <a:endParaRPr lang="en-US" sz="2400" i="1" u="sng" dirty="0">
              <a:latin typeface="Century Gothic"/>
            </a:endParaRPr>
          </a:p>
          <a:p>
            <a:pPr marL="0" indent="0">
              <a:buNone/>
            </a:pPr>
            <a:r>
              <a:rPr lang="el-GR" sz="2400" dirty="0">
                <a:latin typeface="Calibri" charset="0"/>
              </a:rPr>
              <a:t>Πρόκειται για μια συσκευή που εισάγεται μέσα στη μήτρα και με την υπαρξή της εκεί δρα αντισυλληπτικά (σπιράλ).Η ΑΕΣ αφού εισαχθεί στη μήτρα της γυναίκας απελευθερώνει καθημερινά ορμόνες οι οποίες δρουν εμποδίζοντας τη σύλληψη αλλά και την εμφύτευση.</a:t>
            </a:r>
            <a:endParaRPr lang="en-US" sz="2400" dirty="0">
              <a:latin typeface="Calibri" charset="0"/>
            </a:endParaRPr>
          </a:p>
          <a:p>
            <a:r>
              <a:rPr lang="el-GR" sz="2400" dirty="0">
                <a:latin typeface=""/>
              </a:rPr>
              <a:t>Θεωρείται γενικότερα απο τις ασφαλέστερες μεθόδους.</a:t>
            </a:r>
          </a:p>
          <a:p>
            <a:r>
              <a:rPr lang="el-GR" sz="2400" dirty="0">
                <a:latin typeface=""/>
              </a:rPr>
              <a:t>Επιτυχία &gt;99</a:t>
            </a:r>
            <a:r>
              <a:rPr lang="el-GR" sz="2400" dirty="0" smtClean="0">
                <a:latin typeface=""/>
              </a:rPr>
              <a:t>%</a:t>
            </a:r>
          </a:p>
          <a:p>
            <a:pPr>
              <a:buNone/>
            </a:pPr>
            <a:r>
              <a:rPr lang="el-GR" sz="2400" b="1" u="sng" dirty="0" smtClean="0">
                <a:latin typeface=""/>
              </a:rPr>
              <a:t>Πλεονεκτεί</a:t>
            </a:r>
            <a:r>
              <a:rPr lang="el-GR" sz="2400" dirty="0" smtClean="0">
                <a:latin typeface=""/>
              </a:rPr>
              <a:t> στο ότι:</a:t>
            </a:r>
            <a:r>
              <a:rPr lang="el-GR" sz="2400" dirty="0">
                <a:latin typeface=""/>
              </a:rPr>
              <a:t> </a:t>
            </a:r>
            <a:r>
              <a:rPr lang="el-GR" sz="2400" dirty="0" smtClean="0">
                <a:latin typeface=""/>
              </a:rPr>
              <a:t>Μπορεί </a:t>
            </a:r>
            <a:r>
              <a:rPr lang="el-GR" sz="2400" dirty="0">
                <a:latin typeface=""/>
              </a:rPr>
              <a:t>να χρησιμοποιηθεί ως επείγουσα αντισύλληψη.</a:t>
            </a:r>
          </a:p>
          <a:p>
            <a:r>
              <a:rPr lang="el-GR" sz="2400" dirty="0">
                <a:latin typeface=""/>
              </a:rPr>
              <a:t>Είναι σχετικά φθηνή και εύκολα διαθέσιμη</a:t>
            </a:r>
          </a:p>
          <a:p>
            <a:r>
              <a:rPr lang="el-GR" sz="2400" dirty="0">
                <a:latin typeface=""/>
              </a:rPr>
              <a:t>Δεν έχει γνωστές και σημαντικές παρενέργειες</a:t>
            </a:r>
            <a:r>
              <a:rPr lang="el-GR" sz="2400" dirty="0" smtClean="0">
                <a:latin typeface=""/>
              </a:rPr>
              <a:t>.</a:t>
            </a:r>
          </a:p>
          <a:p>
            <a:r>
              <a:rPr lang="el-GR" sz="2400" dirty="0" smtClean="0">
                <a:latin typeface=""/>
              </a:rPr>
              <a:t>Είναι ανεξάρτητη από την επαφή</a:t>
            </a:r>
          </a:p>
          <a:p>
            <a:r>
              <a:rPr lang="el-GR" sz="2400" dirty="0" smtClean="0">
                <a:latin typeface=""/>
              </a:rPr>
              <a:t>Μείωση ποσότητας αίματος καθώς και πόνου.</a:t>
            </a:r>
          </a:p>
          <a:p>
            <a:pPr marL="457200" indent="-457200">
              <a:buNone/>
            </a:pPr>
            <a:r>
              <a:rPr lang="el-GR" sz="2400" b="1" u="sng" dirty="0" smtClean="0">
                <a:latin typeface=""/>
              </a:rPr>
              <a:t>Ωστόσο</a:t>
            </a:r>
            <a:r>
              <a:rPr lang="el-GR" sz="2400" dirty="0" smtClean="0">
                <a:latin typeface=""/>
              </a:rPr>
              <a:t> αυξάνει τον κίνδυνο για έκτοπη κύηση.</a:t>
            </a:r>
          </a:p>
          <a:p>
            <a:pPr marL="457200" indent="-457200">
              <a:buFont typeface="+mj-lt"/>
              <a:buAutoNum type="arabicPeriod"/>
            </a:pPr>
            <a:r>
              <a:rPr lang="el-GR" sz="2400" dirty="0" smtClean="0">
                <a:latin typeface=""/>
              </a:rPr>
              <a:t>Υπάρχει κίνδυνος για ανάπτυξη λοιμώξεων.</a:t>
            </a:r>
          </a:p>
          <a:p>
            <a:pPr marL="457200" indent="-457200">
              <a:buFont typeface="+mj-lt"/>
              <a:buAutoNum type="arabicPeriod"/>
            </a:pPr>
            <a:r>
              <a:rPr lang="el-GR" sz="2400" dirty="0" smtClean="0">
                <a:latin typeface=""/>
              </a:rPr>
              <a:t>Σε αποτυχία μεθόδου και κύησης, υπάρχει πιθανότητα αποβολής.</a:t>
            </a:r>
          </a:p>
          <a:p>
            <a:pPr>
              <a:buNone/>
            </a:pPr>
            <a:endParaRPr lang="el-GR" sz="2400" dirty="0" smtClean="0">
              <a:latin typeface=""/>
            </a:endParaRPr>
          </a:p>
          <a:p>
            <a:pPr>
              <a:buNone/>
            </a:pPr>
            <a:endParaRPr lang="en-US" sz="2400" dirty="0">
              <a:latin typeface=""/>
            </a:endParaRPr>
          </a:p>
          <a:p>
            <a:pPr marL="0" indent="0">
              <a:buNone/>
            </a:pPr>
            <a:endParaRPr lang="en-US" sz="2400" b="1" i="1" u="sng" dirty="0">
              <a:latin typeface="Calibri" charset="0"/>
            </a:endParaRPr>
          </a:p>
        </p:txBody>
      </p:sp>
      <p:pic>
        <p:nvPicPr>
          <p:cNvPr id="8" name="Picture 7" descr="αρχείο λήψης (1).jpg"/>
          <p:cNvPicPr>
            <a:picLocks noChangeAspect="1"/>
          </p:cNvPicPr>
          <p:nvPr/>
        </p:nvPicPr>
        <p:blipFill>
          <a:blip r:embed="rId3"/>
          <a:stretch>
            <a:fillRect/>
          </a:stretch>
        </p:blipFill>
        <p:spPr>
          <a:xfrm>
            <a:off x="8637588" y="3433763"/>
            <a:ext cx="3481578" cy="3316287"/>
          </a:xfrm>
          <a:prstGeom prst="rect">
            <a:avLst/>
          </a:prstGeom>
        </p:spPr>
      </p:pic>
      <p:pic>
        <p:nvPicPr>
          <p:cNvPr id="4" name="Εικόνα 3" descr="Mirena_in_optimal_place_-_schematic.png"/>
          <p:cNvPicPr>
            <a:picLocks noChangeAspect="1"/>
          </p:cNvPicPr>
          <p:nvPr/>
        </p:nvPicPr>
        <p:blipFill>
          <a:blip r:embed="rId4"/>
          <a:stretch>
            <a:fillRect/>
          </a:stretch>
        </p:blipFill>
        <p:spPr>
          <a:xfrm>
            <a:off x="8108845" y="3580"/>
            <a:ext cx="4078224" cy="3154362"/>
          </a:xfrm>
          <a:prstGeom prst="rect">
            <a:avLst/>
          </a:prstGeom>
        </p:spPr>
      </p:pic>
    </p:spTree>
    <p:extLst>
      <p:ext uri="{BB962C8B-B14F-4D97-AF65-F5344CB8AC3E}">
        <p14:creationId xmlns:p14="http://schemas.microsoft.com/office/powerpoint/2010/main" val="1000638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2614" y="211649"/>
            <a:ext cx="10028237" cy="6225731"/>
          </a:xfrm>
        </p:spPr>
        <p:txBody>
          <a:bodyPr/>
          <a:lstStyle/>
          <a:p>
            <a:endParaRPr lang="el-GR" sz="2800">
              <a:latin typeface="Century Gothic"/>
            </a:endParaRPr>
          </a:p>
          <a:p>
            <a:r>
              <a:rPr lang="el-GR" sz="2800">
                <a:latin typeface="Century Gothic"/>
              </a:rPr>
              <a:t>Πρακτικά καμία αντισυλληπτική μέθοδος δεν αναγνωρίζεται ως ''ιδανική'' καθώς όλες έχουν ποσοστά αποτυχίας!</a:t>
            </a:r>
          </a:p>
          <a:p>
            <a:endParaRPr lang="el-GR"/>
          </a:p>
          <a:p>
            <a:r>
              <a:rPr lang="el-GR" sz="2800">
                <a:latin typeface=""/>
              </a:rPr>
              <a:t> Για να βρείτε τη μέθοδο που σας ταιριάζει μπορείτε να απευθυνθείτε στη μαία ή στο γιατρό σας.</a:t>
            </a:r>
          </a:p>
          <a:p>
            <a:pPr marL="0" indent="0">
              <a:buNone/>
            </a:pPr>
            <a:r>
              <a:rPr lang="el-GR" sz="2800">
                <a:latin typeface=""/>
              </a:rPr>
              <a:t> </a:t>
            </a:r>
          </a:p>
        </p:txBody>
      </p:sp>
      <p:pic>
        <p:nvPicPr>
          <p:cNvPr id="5" name="Εικόνα 4" descr="10080939194_518758f461_z.jpg"/>
          <p:cNvPicPr>
            <a:picLocks noChangeAspect="1"/>
          </p:cNvPicPr>
          <p:nvPr/>
        </p:nvPicPr>
        <p:blipFill>
          <a:blip r:embed="rId3"/>
          <a:stretch>
            <a:fillRect/>
          </a:stretch>
        </p:blipFill>
        <p:spPr>
          <a:xfrm>
            <a:off x="911884" y="4235009"/>
            <a:ext cx="2743200" cy="2220756"/>
          </a:xfrm>
          <a:prstGeom prst="rect">
            <a:avLst/>
          </a:prstGeom>
        </p:spPr>
      </p:pic>
      <p:pic>
        <p:nvPicPr>
          <p:cNvPr id="6" name="Εικόνα 5" descr="images (3).jpg"/>
          <p:cNvPicPr>
            <a:picLocks noChangeAspect="1"/>
          </p:cNvPicPr>
          <p:nvPr/>
        </p:nvPicPr>
        <p:blipFill>
          <a:blip r:embed="rId4"/>
          <a:stretch>
            <a:fillRect/>
          </a:stretch>
        </p:blipFill>
        <p:spPr>
          <a:xfrm>
            <a:off x="9771327" y="1340444"/>
            <a:ext cx="2095500" cy="1676400"/>
          </a:xfrm>
          <a:prstGeom prst="rect">
            <a:avLst/>
          </a:prstGeom>
        </p:spPr>
      </p:pic>
      <p:pic>
        <p:nvPicPr>
          <p:cNvPr id="7" name="Εικόνα 6" descr="images (5).jpg"/>
          <p:cNvPicPr>
            <a:picLocks noChangeAspect="1"/>
          </p:cNvPicPr>
          <p:nvPr/>
        </p:nvPicPr>
        <p:blipFill>
          <a:blip r:embed="rId5"/>
          <a:stretch>
            <a:fillRect/>
          </a:stretch>
        </p:blipFill>
        <p:spPr>
          <a:xfrm>
            <a:off x="5496076" y="3998415"/>
            <a:ext cx="2143125" cy="2143125"/>
          </a:xfrm>
          <a:prstGeom prst="rect">
            <a:avLst/>
          </a:prstGeom>
        </p:spPr>
      </p:pic>
      <p:pic>
        <p:nvPicPr>
          <p:cNvPr id="8" name="Εικόνα 7" descr="Pdgd.jpg"/>
          <p:cNvPicPr>
            <a:picLocks noChangeAspect="1"/>
          </p:cNvPicPr>
          <p:nvPr/>
        </p:nvPicPr>
        <p:blipFill>
          <a:blip r:embed="rId6"/>
          <a:stretch>
            <a:fillRect/>
          </a:stretch>
        </p:blipFill>
        <p:spPr>
          <a:xfrm>
            <a:off x="8989774" y="4422030"/>
            <a:ext cx="2926080" cy="1593850"/>
          </a:xfrm>
          <a:prstGeom prst="rect">
            <a:avLst/>
          </a:prstGeom>
        </p:spPr>
      </p:pic>
    </p:spTree>
    <p:extLst>
      <p:ext uri="{BB962C8B-B14F-4D97-AF65-F5344CB8AC3E}">
        <p14:creationId xmlns:p14="http://schemas.microsoft.com/office/powerpoint/2010/main" val="3611331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636644"/>
            <a:ext cx="9404723" cy="1400530"/>
          </a:xfrm>
        </p:spPr>
        <p:txBody>
          <a:bodyPr/>
          <a:lstStyle/>
          <a:p>
            <a:pPr algn="ctr"/>
            <a:r>
              <a:rPr lang="el-GR" dirty="0" smtClean="0"/>
              <a:t>ΣΑΣ ΕΥΧΑΡΙΣΤΩ ΠΟΛΥ</a:t>
            </a:r>
            <a:endParaRPr lang="el-GR" dirty="0"/>
          </a:p>
        </p:txBody>
      </p:sp>
      <p:pic>
        <p:nvPicPr>
          <p:cNvPr id="5" name="Θέση περιεχομένου 4" descr="warrior_u_sky_by_bleeding_kyu-d3jflpa.jpg"/>
          <p:cNvPicPr>
            <a:picLocks noGrp="1" noChangeAspect="1"/>
          </p:cNvPicPr>
          <p:nvPr>
            <p:ph idx="1"/>
          </p:nvPr>
        </p:nvPicPr>
        <p:blipFill>
          <a:blip r:embed="rId3"/>
          <a:stretch>
            <a:fillRect/>
          </a:stretch>
        </p:blipFill>
        <p:spPr>
          <a:xfrm>
            <a:off x="2344674" y="1794769"/>
            <a:ext cx="7132003" cy="4144734"/>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ΒΙΒΛΙΟΓΡΑΦΙΑ</a:t>
            </a:r>
            <a:endParaRPr lang="en-US"/>
          </a:p>
        </p:txBody>
      </p:sp>
      <p:sp>
        <p:nvSpPr>
          <p:cNvPr id="3" name="Content Placeholder 2"/>
          <p:cNvSpPr>
            <a:spLocks noGrp="1"/>
          </p:cNvSpPr>
          <p:nvPr>
            <p:ph idx="1"/>
          </p:nvPr>
        </p:nvSpPr>
        <p:spPr/>
        <p:txBody>
          <a:bodyPr/>
          <a:lstStyle/>
          <a:p>
            <a:pPr marL="457200" indent="-457200">
              <a:buFont typeface="+mj-lt"/>
              <a:buAutoNum type="arabicPeriod"/>
            </a:pPr>
            <a:r>
              <a:rPr lang="en-US">
                <a:latin typeface="Century Gothic" charset="0"/>
              </a:rPr>
              <a:t> </a:t>
            </a:r>
            <a:r>
              <a:rPr lang="en-US">
                <a:latin typeface="Century Gothic" charset="0"/>
                <a:hlinkClick r:id="rId3"/>
              </a:rPr>
              <a:t>http://www.who.int/mediacentre/factsheets/fs351/en/</a:t>
            </a:r>
          </a:p>
          <a:p>
            <a:pPr marL="457200" indent="-457200">
              <a:buFont typeface="+mj-lt"/>
              <a:buAutoNum type="arabicPeriod"/>
            </a:pPr>
            <a:r>
              <a:rPr lang="el-GR">
                <a:latin typeface="Century Gothic"/>
              </a:rPr>
              <a:t>Οικογενειακός προγραμματισμός </a:t>
            </a:r>
            <a:r>
              <a:rPr lang="en-US">
                <a:latin typeface="Century Gothic"/>
              </a:rPr>
              <a:t>  </a:t>
            </a:r>
            <a:r>
              <a:rPr lang="el-GR">
                <a:latin typeface="Century Gothic"/>
              </a:rPr>
              <a:t>Γεώργιος Μ. Ιατράκης</a:t>
            </a:r>
          </a:p>
          <a:p>
            <a:pPr marL="457200" indent="-457200">
              <a:buFont typeface="+mj-lt"/>
              <a:buAutoNum type="arabicPeriod"/>
            </a:pPr>
            <a:r>
              <a:rPr lang="el-GR">
                <a:latin typeface=""/>
              </a:rPr>
              <a:t>Βιβλίο γυναικολογίας  Γεώργιος Μ. Ιατράκης</a:t>
            </a:r>
          </a:p>
          <a:p>
            <a:pPr marL="457200" indent="-457200">
              <a:buFont typeface="+mj-lt"/>
              <a:buAutoNum type="arabicPeriod"/>
            </a:pPr>
            <a:r>
              <a:rPr lang="en-US">
                <a:latin typeface="" charset="0"/>
              </a:rPr>
              <a:t>http://onlinelibrary.wiley.com/doi/10.1002/14651858.CD001324.pub4/abstract</a:t>
            </a:r>
          </a:p>
        </p:txBody>
      </p:sp>
    </p:spTree>
    <p:extLst>
      <p:ext uri="{BB962C8B-B14F-4D97-AF65-F5344CB8AC3E}">
        <p14:creationId xmlns:p14="http://schemas.microsoft.com/office/powerpoint/2010/main" val="129642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ΕΙΣΑΓΩΓΗ</a:t>
            </a:r>
            <a:endParaRPr lang="en-US" dirty="0"/>
          </a:p>
        </p:txBody>
      </p:sp>
      <p:sp>
        <p:nvSpPr>
          <p:cNvPr id="3" name="Content Placeholder 2"/>
          <p:cNvSpPr>
            <a:spLocks noGrp="1"/>
          </p:cNvSpPr>
          <p:nvPr>
            <p:ph idx="1"/>
          </p:nvPr>
        </p:nvSpPr>
        <p:spPr>
          <a:xfrm>
            <a:off x="1004989" y="1531810"/>
            <a:ext cx="8946541" cy="4805081"/>
          </a:xfrm>
        </p:spPr>
        <p:txBody>
          <a:bodyPr>
            <a:normAutofit/>
          </a:bodyPr>
          <a:lstStyle/>
          <a:p>
            <a:r>
              <a:rPr lang="el-GR" sz="2800" dirty="0">
                <a:latin typeface="Century Gothic"/>
              </a:rPr>
              <a:t>Δεδομένης της ραγδαίας αύξησης  των εκτρώσεων παγκοσμίως κρίνεται απαραίτητη η γνώση των μεθόδων αντισύλληψης, εάν αναλογιστούμε ότι ένα ζευγάρι έχει πιθανότητα 80% να επιτύχει εγκυμοσύνη μέσα σε ένα χρόνο ελεύθερων σεξουαλικών επαφών. (2)</a:t>
            </a:r>
            <a:endParaRPr lang="en-US" sz="2800" dirty="0">
              <a:latin typeface="Century Gothic"/>
            </a:endParaRPr>
          </a:p>
          <a:p>
            <a:r>
              <a:rPr lang="el-GR" sz="2800" dirty="0">
                <a:latin typeface="Century Gothic"/>
              </a:rPr>
              <a:t>Παρακάτω αναφέρονται οι μέθοδοι που χρησιμοποιούνται σε μεγαλύτερο βαθμό στη χώρα μας.</a:t>
            </a:r>
          </a:p>
          <a:p>
            <a:endParaRPr lang="en-US" sz="2800" dirty="0">
              <a:latin typeface=""/>
            </a:endParaRPr>
          </a:p>
        </p:txBody>
      </p:sp>
    </p:spTree>
    <p:extLst>
      <p:ext uri="{BB962C8B-B14F-4D97-AF65-F5344CB8AC3E}">
        <p14:creationId xmlns:p14="http://schemas.microsoft.com/office/powerpoint/2010/main" val="50253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104" y="128254"/>
            <a:ext cx="9404723" cy="1400530"/>
          </a:xfrm>
        </p:spPr>
        <p:txBody>
          <a:bodyPr/>
          <a:lstStyle/>
          <a:p>
            <a:r>
              <a:rPr lang="el-GR" i="1">
                <a:solidFill>
                  <a:srgbClr val="000000"/>
                </a:solidFill>
              </a:rPr>
              <a:t>ΦΥΣΙΚΕΣ ΜΕΘΟΔΟΙ ΑΝΤΙΣΥΛΛΗΨΗΣ</a:t>
            </a:r>
            <a:endParaRPr lang="en-US" i="1">
              <a:solidFill>
                <a:srgbClr val="000000"/>
              </a:solidFill>
            </a:endParaRPr>
          </a:p>
        </p:txBody>
      </p:sp>
      <p:sp>
        <p:nvSpPr>
          <p:cNvPr id="3" name="Content Placeholder 2"/>
          <p:cNvSpPr>
            <a:spLocks noGrp="1"/>
          </p:cNvSpPr>
          <p:nvPr>
            <p:ph sz="half" idx="1"/>
          </p:nvPr>
        </p:nvSpPr>
        <p:spPr>
          <a:xfrm>
            <a:off x="193982" y="1003607"/>
            <a:ext cx="11181940" cy="5534845"/>
          </a:xfrm>
        </p:spPr>
        <p:txBody>
          <a:bodyPr>
            <a:normAutofit fontScale="70000" lnSpcReduction="20000"/>
          </a:bodyPr>
          <a:lstStyle/>
          <a:p>
            <a:pPr marL="0" indent="0">
              <a:buNone/>
            </a:pPr>
            <a:r>
              <a:rPr lang="el-GR" sz="2800" b="1" i="1" u="sng" dirty="0">
                <a:latin typeface=""/>
              </a:rPr>
              <a:t>ΘΗΛΑΣΜΟΣ (1,2)</a:t>
            </a:r>
          </a:p>
          <a:p>
            <a:pPr marL="0" indent="0">
              <a:buNone/>
            </a:pPr>
            <a:r>
              <a:rPr lang="el-GR" sz="2800" dirty="0" smtClean="0">
                <a:latin typeface=""/>
              </a:rPr>
              <a:t>Ο θηλασμός καταστέλλει την ωοθυλακιορρηξία.</a:t>
            </a:r>
          </a:p>
          <a:p>
            <a:pPr marL="0" indent="0">
              <a:buNone/>
            </a:pPr>
            <a:r>
              <a:rPr lang="el-GR" sz="2800" b="1" i="1" u="sng" dirty="0" smtClean="0">
                <a:latin typeface=""/>
              </a:rPr>
              <a:t>Ποσοστό </a:t>
            </a:r>
            <a:r>
              <a:rPr lang="el-GR" sz="2800" b="1" i="1" u="sng" dirty="0">
                <a:latin typeface=""/>
              </a:rPr>
              <a:t>επιτυχίας έως 98% εφόσον το νεογνό τρέφεται αποκλειστικά από την μητέρα </a:t>
            </a:r>
            <a:r>
              <a:rPr lang="el-GR" sz="2800" b="1" i="1" u="sng" dirty="0" smtClean="0">
                <a:latin typeface=""/>
              </a:rPr>
              <a:t>το οποίο σχετίζεται με την συχνότητα και την διάρκεια του θηλασμού.</a:t>
            </a:r>
          </a:p>
          <a:p>
            <a:pPr marL="0" indent="0">
              <a:buNone/>
            </a:pPr>
            <a:r>
              <a:rPr lang="el-GR" sz="2800" dirty="0" smtClean="0">
                <a:solidFill>
                  <a:srgbClr val="002060"/>
                </a:solidFill>
                <a:latin typeface=""/>
              </a:rPr>
              <a:t>Συνδιασμός αποκλειστικού θηλασμού και </a:t>
            </a:r>
            <a:r>
              <a:rPr lang="en-US" sz="2800" dirty="0" smtClean="0">
                <a:solidFill>
                  <a:srgbClr val="002060"/>
                </a:solidFill>
                <a:latin typeface=""/>
              </a:rPr>
              <a:t>mini pill </a:t>
            </a:r>
            <a:r>
              <a:rPr lang="el-GR" sz="2800" dirty="0" smtClean="0">
                <a:solidFill>
                  <a:srgbClr val="002060"/>
                </a:solidFill>
                <a:latin typeface=""/>
              </a:rPr>
              <a:t>(είδος αντισυλληπτικού δισκίου) αυξάνει την αποτελεσματικότητα. </a:t>
            </a:r>
            <a:endParaRPr lang="el-GR" sz="2800" dirty="0">
              <a:solidFill>
                <a:srgbClr val="002060"/>
              </a:solidFill>
              <a:latin typeface=""/>
            </a:endParaRPr>
          </a:p>
          <a:p>
            <a:pPr marL="0" indent="0">
              <a:buNone/>
            </a:pPr>
            <a:r>
              <a:rPr lang="el-GR" sz="2800" i="1" u="sng" dirty="0">
                <a:latin typeface=""/>
              </a:rPr>
              <a:t>Πλεονεκτήματα</a:t>
            </a:r>
          </a:p>
          <a:p>
            <a:r>
              <a:rPr lang="el-GR" sz="2800" dirty="0">
                <a:latin typeface=""/>
              </a:rPr>
              <a:t>Δεν έχει παρενέργειες</a:t>
            </a:r>
          </a:p>
          <a:p>
            <a:r>
              <a:rPr lang="el-GR" sz="2800" dirty="0">
                <a:latin typeface=""/>
              </a:rPr>
              <a:t>Είναι </a:t>
            </a:r>
            <a:r>
              <a:rPr lang="el-GR" sz="2800" dirty="0" smtClean="0">
                <a:latin typeface=""/>
              </a:rPr>
              <a:t>δωρεάν</a:t>
            </a:r>
          </a:p>
          <a:p>
            <a:r>
              <a:rPr lang="el-GR" sz="2800" dirty="0" smtClean="0">
                <a:latin typeface=""/>
              </a:rPr>
              <a:t>Ενίσχυση δεσμού μητέρας-παιδιού.</a:t>
            </a:r>
          </a:p>
          <a:p>
            <a:r>
              <a:rPr lang="el-GR" sz="2800" dirty="0" smtClean="0">
                <a:latin typeface=""/>
              </a:rPr>
              <a:t>Βελτιώνει τις συσπάσεις της μήτρας και μειώνει την αιμορραγία.</a:t>
            </a:r>
          </a:p>
          <a:p>
            <a:pPr>
              <a:buNone/>
            </a:pPr>
            <a:endParaRPr lang="el-GR" dirty="0">
              <a:latin typeface=""/>
            </a:endParaRPr>
          </a:p>
          <a:p>
            <a:r>
              <a:rPr lang="el-GR" sz="2800" i="1" u="sng" dirty="0">
                <a:latin typeface=""/>
              </a:rPr>
              <a:t>Μειονεκτήματα</a:t>
            </a:r>
          </a:p>
          <a:p>
            <a:r>
              <a:rPr lang="el-GR" sz="2800" dirty="0">
                <a:latin typeface=""/>
              </a:rPr>
              <a:t>Σε μη αποκλειστικό θηλασμό δεν αποτελεί αξιόπιστη </a:t>
            </a:r>
            <a:r>
              <a:rPr lang="el-GR" sz="2800" dirty="0" smtClean="0">
                <a:latin typeface=""/>
              </a:rPr>
              <a:t>μέθοδο</a:t>
            </a:r>
          </a:p>
          <a:p>
            <a:r>
              <a:rPr lang="el-GR" sz="2800" dirty="0" smtClean="0">
                <a:latin typeface=""/>
              </a:rPr>
              <a:t>« Εκτροπή» της φυσικής χρησιμότητας του</a:t>
            </a:r>
          </a:p>
          <a:p>
            <a:endParaRPr lang="el-GR" sz="2800" dirty="0" smtClean="0">
              <a:latin typeface=""/>
            </a:endParaRPr>
          </a:p>
          <a:p>
            <a:pPr>
              <a:buNone/>
            </a:pPr>
            <a:endParaRPr lang="el-GR" sz="2800" dirty="0" smtClean="0">
              <a:latin typeface=""/>
            </a:endParaRPr>
          </a:p>
        </p:txBody>
      </p:sp>
      <p:pic>
        <p:nvPicPr>
          <p:cNvPr id="7" name="Picture 6" descr="αρχείο λήψης (2).jpg"/>
          <p:cNvPicPr>
            <a:picLocks noChangeAspect="1"/>
          </p:cNvPicPr>
          <p:nvPr/>
        </p:nvPicPr>
        <p:blipFill>
          <a:blip r:embed="rId3"/>
          <a:stretch>
            <a:fillRect/>
          </a:stretch>
        </p:blipFill>
        <p:spPr>
          <a:xfrm>
            <a:off x="8262938" y="2857500"/>
            <a:ext cx="3351212" cy="2745866"/>
          </a:xfrm>
          <a:prstGeom prst="rect">
            <a:avLst/>
          </a:prstGeom>
        </p:spPr>
      </p:pic>
    </p:spTree>
    <p:extLst>
      <p:ext uri="{BB962C8B-B14F-4D97-AF65-F5344CB8AC3E}">
        <p14:creationId xmlns:p14="http://schemas.microsoft.com/office/powerpoint/2010/main" val="30954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50" y="-1588"/>
            <a:ext cx="10970324" cy="6843713"/>
          </a:xfrm>
        </p:spPr>
        <p:txBody>
          <a:bodyPr>
            <a:normAutofit lnSpcReduction="10000"/>
          </a:bodyPr>
          <a:lstStyle/>
          <a:p>
            <a:pPr marL="0" indent="0">
              <a:buNone/>
            </a:pPr>
            <a:r>
              <a:rPr lang="el-GR" sz="2400" b="1" u="sng" dirty="0">
                <a:latin typeface="Times New Roman" charset="0"/>
                <a:cs typeface="Times New Roman" charset="0"/>
              </a:rPr>
              <a:t>ΗΜΕΡΟΛΟΓΙΑΚΗ ΜΕΘΟΔΟΣ</a:t>
            </a:r>
            <a:r>
              <a:rPr lang="el-GR" sz="2400" u="sng" dirty="0">
                <a:latin typeface="Times New Roman" charset="0"/>
                <a:cs typeface="Times New Roman" charset="0"/>
              </a:rPr>
              <a:t> (2)</a:t>
            </a:r>
          </a:p>
          <a:p>
            <a:pPr marL="0" indent="0">
              <a:buNone/>
            </a:pPr>
            <a:r>
              <a:rPr lang="el-GR" sz="2400" u="sng" dirty="0">
                <a:solidFill>
                  <a:srgbClr val="002060"/>
                </a:solidFill>
                <a:latin typeface="Times New Roman"/>
                <a:cs typeface="Times New Roman"/>
              </a:rPr>
              <a:t>Γίνεται καταγραφή  της διάρκειας των  κύκλων ενός χρόνου με σκοπό να αποκλειστούν οι ''επικίνδυνες'' ημέρες.</a:t>
            </a:r>
          </a:p>
          <a:p>
            <a:r>
              <a:rPr lang="el-GR" sz="2400" u="sng" dirty="0">
                <a:latin typeface="Times New Roman" charset="0"/>
                <a:cs typeface="Times New Roman" charset="0"/>
              </a:rPr>
              <a:t>Πρακτικά δεν αποτελεί  αποτελεσματική μέθοδο με ποσοστά αποτυχία της τάξης   &gt; 10%. </a:t>
            </a:r>
          </a:p>
          <a:p>
            <a:endParaRPr lang="el-GR" sz="2400" u="sng" dirty="0">
              <a:latin typeface="Times New Roman" charset="0"/>
              <a:cs typeface="Times New Roman" charset="0"/>
            </a:endParaRPr>
          </a:p>
          <a:p>
            <a:pPr marL="0" indent="0">
              <a:buNone/>
            </a:pPr>
            <a:r>
              <a:rPr lang="el-GR" sz="2400" i="1" u="sng" dirty="0">
                <a:latin typeface="Times New Roman" charset="0"/>
                <a:cs typeface="Times New Roman" charset="0"/>
              </a:rPr>
              <a:t>Πλεονεκτήματα  </a:t>
            </a:r>
          </a:p>
          <a:p>
            <a:r>
              <a:rPr lang="el-GR" sz="2400" u="sng" dirty="0">
                <a:latin typeface="Times New Roman" charset="0"/>
                <a:cs typeface="Times New Roman" charset="0"/>
              </a:rPr>
              <a:t>Είναι δωρεάν </a:t>
            </a:r>
          </a:p>
          <a:p>
            <a:r>
              <a:rPr lang="el-GR" sz="2400" u="sng" dirty="0">
                <a:latin typeface="Times New Roman" charset="0"/>
                <a:cs typeface="Times New Roman" charset="0"/>
              </a:rPr>
              <a:t>Δεν έχει παρενέργειες </a:t>
            </a:r>
          </a:p>
          <a:p>
            <a:r>
              <a:rPr lang="el-GR" sz="2400" u="sng" dirty="0">
                <a:latin typeface="Times New Roman" charset="0"/>
                <a:cs typeface="Times New Roman" charset="0"/>
              </a:rPr>
              <a:t>Είναι αποδεκτή από ορισμένους λαούς λόγω θρησκευτικών απόψεων </a:t>
            </a:r>
          </a:p>
          <a:p>
            <a:endParaRPr lang="el-GR" sz="2400" u="sng" dirty="0">
              <a:latin typeface="Times New Roman" charset="0"/>
              <a:cs typeface="Times New Roman" charset="0"/>
            </a:endParaRPr>
          </a:p>
          <a:p>
            <a:pPr marL="0" indent="0">
              <a:buNone/>
            </a:pPr>
            <a:r>
              <a:rPr lang="el-GR" sz="2400" i="1" u="sng" dirty="0">
                <a:latin typeface="Times New Roman" charset="0"/>
                <a:cs typeface="Times New Roman" charset="0"/>
              </a:rPr>
              <a:t>Μειονεκτήματα</a:t>
            </a:r>
            <a:r>
              <a:rPr lang="el-GR" sz="2400" i="1" dirty="0">
                <a:latin typeface="Times New Roman" charset="0"/>
                <a:cs typeface="Times New Roman" charset="0"/>
              </a:rPr>
              <a:t> </a:t>
            </a:r>
          </a:p>
          <a:p>
            <a:r>
              <a:rPr lang="el-GR" sz="2400" dirty="0">
                <a:latin typeface="Times New Roman" charset="0"/>
                <a:cs typeface="Times New Roman" charset="0"/>
              </a:rPr>
              <a:t>προϋπόθεση αποτελεί η καταγραφή των κύκλων της γυναίκας για 1 έτος </a:t>
            </a:r>
          </a:p>
          <a:p>
            <a:r>
              <a:rPr lang="el-GR" sz="2400" dirty="0">
                <a:latin typeface="Times New Roman" charset="0"/>
                <a:cs typeface="Times New Roman" charset="0"/>
              </a:rPr>
              <a:t>προκαλεί άγχος στο ζευγάρι </a:t>
            </a:r>
          </a:p>
          <a:p>
            <a:r>
              <a:rPr lang="el-GR" sz="2400" dirty="0">
                <a:latin typeface="Times New Roman" charset="0"/>
                <a:cs typeface="Times New Roman" charset="0"/>
              </a:rPr>
              <a:t>Δυσκολία ως προς την κατανόηση της μεθόδου</a:t>
            </a:r>
            <a:endParaRPr lang="en-US" sz="2400" dirty="0">
              <a:latin typeface="Times New Roman" charset="0"/>
              <a:cs typeface="Times New Roman" charset="0"/>
            </a:endParaRPr>
          </a:p>
          <a:p>
            <a:endParaRPr lang="el-GR" dirty="0"/>
          </a:p>
        </p:txBody>
      </p:sp>
      <p:pic>
        <p:nvPicPr>
          <p:cNvPr id="2" name="Εικόνα 1" descr="calendar-151591_640.png"/>
          <p:cNvPicPr>
            <a:picLocks noChangeAspect="1"/>
          </p:cNvPicPr>
          <p:nvPr/>
        </p:nvPicPr>
        <p:blipFill>
          <a:blip r:embed="rId3"/>
          <a:stretch>
            <a:fillRect/>
          </a:stretch>
        </p:blipFill>
        <p:spPr>
          <a:xfrm>
            <a:off x="9138839" y="2175941"/>
            <a:ext cx="2743200" cy="24988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025" y="446088"/>
            <a:ext cx="10065672" cy="6411912"/>
          </a:xfrm>
        </p:spPr>
        <p:txBody>
          <a:bodyPr>
            <a:normAutofit fontScale="92500" lnSpcReduction="10000"/>
          </a:bodyPr>
          <a:lstStyle/>
          <a:p>
            <a:pPr marL="0" indent="0" algn="ctr">
              <a:buNone/>
            </a:pPr>
            <a:r>
              <a:rPr lang="el-GR" sz="2800" b="1" u="sng" dirty="0"/>
              <a:t>ΗΜΕΡΗΣΙΑ ΚΑΤΑΓΡΑΦΗ ΘΕΡΜΟΚΡΑΣΙΑΣ (2,3)</a:t>
            </a:r>
          </a:p>
          <a:p>
            <a:pPr marL="0" indent="0">
              <a:buNone/>
            </a:pPr>
            <a:r>
              <a:rPr lang="el-GR" sz="2800" dirty="0">
                <a:latin typeface=""/>
              </a:rPr>
              <a:t>Έχει παρατηρηθεί αύξηση της θερμοκρασίας 2-3 24 ωρα πριν την ωοθυλακιορρηξία (0,2-0,6)</a:t>
            </a:r>
          </a:p>
          <a:p>
            <a:r>
              <a:rPr lang="el-GR" sz="2800" dirty="0">
                <a:latin typeface=""/>
              </a:rPr>
              <a:t>Θα πρέπει να γίνεται καθημερινή πρωινή μέτρηση πριν απο οποιαδήποτε δραστηριότητα.</a:t>
            </a:r>
          </a:p>
          <a:p>
            <a:r>
              <a:rPr lang="el-GR" sz="2800" dirty="0">
                <a:latin typeface=""/>
              </a:rPr>
              <a:t>Αποτυχία &gt;10%</a:t>
            </a:r>
          </a:p>
          <a:p>
            <a:pPr marL="0" indent="0">
              <a:buNone/>
            </a:pPr>
            <a:r>
              <a:rPr lang="el-GR" sz="2800" i="1" u="sng" dirty="0">
                <a:latin typeface=""/>
              </a:rPr>
              <a:t>Πλεονεκτήματα</a:t>
            </a:r>
          </a:p>
          <a:p>
            <a:r>
              <a:rPr lang="el-GR" sz="2800" dirty="0">
                <a:latin typeface=""/>
              </a:rPr>
              <a:t>Είναι αποδεκτή απο πολλούς λαούς με διαφορετικές θρησκευτικές απόψεις.</a:t>
            </a:r>
          </a:p>
          <a:p>
            <a:r>
              <a:rPr lang="el-GR" sz="2800" dirty="0">
                <a:latin typeface=""/>
              </a:rPr>
              <a:t>Είναι δωρεάν και χωρίς παρενέργειες</a:t>
            </a:r>
            <a:endParaRPr lang="en-US" sz="2800" b="1" u="sng" dirty="0"/>
          </a:p>
          <a:p>
            <a:pPr marL="0" indent="0">
              <a:buNone/>
            </a:pPr>
            <a:r>
              <a:rPr lang="el-GR" sz="2800" i="1" u="sng" dirty="0">
                <a:latin typeface=""/>
              </a:rPr>
              <a:t>Μειονεκτήματα</a:t>
            </a:r>
            <a:endParaRPr lang="en-US" sz="2800" i="1" u="sng" dirty="0">
              <a:latin typeface=""/>
            </a:endParaRPr>
          </a:p>
          <a:p>
            <a:r>
              <a:rPr lang="el-GR" sz="2800" dirty="0">
                <a:latin typeface=""/>
              </a:rPr>
              <a:t>Μπορεί να παρατηρηθεί αύξηση της θερμοκρασίας λόγω κάποιας λοίμωξης.</a:t>
            </a:r>
          </a:p>
          <a:p>
            <a:r>
              <a:rPr lang="el-GR" sz="2800" dirty="0">
                <a:latin typeface=""/>
              </a:rPr>
              <a:t>Απαιτεί καθημερινή λήψη θερμοκρασίας.</a:t>
            </a:r>
            <a:endParaRPr lang="en-US" sz="2800" dirty="0">
              <a:latin typeface=""/>
            </a:endParaRPr>
          </a:p>
          <a:p>
            <a:pPr marL="0" indent="0" algn="ctr">
              <a:buNone/>
            </a:pPr>
            <a:endParaRPr lang="en-US" u="sng" dirty="0">
              <a:latin typeface=""/>
            </a:endParaRPr>
          </a:p>
        </p:txBody>
      </p:sp>
      <p:pic>
        <p:nvPicPr>
          <p:cNvPr id="6" name="Picture 5" descr="images.png"/>
          <p:cNvPicPr>
            <a:picLocks noChangeAspect="1"/>
          </p:cNvPicPr>
          <p:nvPr/>
        </p:nvPicPr>
        <p:blipFill>
          <a:blip r:embed="rId3"/>
          <a:stretch>
            <a:fillRect/>
          </a:stretch>
        </p:blipFill>
        <p:spPr>
          <a:xfrm>
            <a:off x="9831388" y="1876689"/>
            <a:ext cx="1639061" cy="3354124"/>
          </a:xfrm>
          <a:prstGeom prst="rect">
            <a:avLst/>
          </a:prstGeom>
        </p:spPr>
      </p:pic>
    </p:spTree>
    <p:extLst>
      <p:ext uri="{BB962C8B-B14F-4D97-AF65-F5344CB8AC3E}">
        <p14:creationId xmlns:p14="http://schemas.microsoft.com/office/powerpoint/2010/main" val="366357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50" y="62168"/>
            <a:ext cx="12006263" cy="7233982"/>
          </a:xfrm>
        </p:spPr>
        <p:txBody>
          <a:bodyPr>
            <a:normAutofit/>
          </a:bodyPr>
          <a:lstStyle/>
          <a:p>
            <a:pPr>
              <a:buNone/>
            </a:pPr>
            <a:r>
              <a:rPr lang="el-GR" sz="2800" b="1" u="sng" dirty="0">
                <a:latin typeface="Times New Roman" charset="0"/>
                <a:cs typeface="Times New Roman" charset="0"/>
              </a:rPr>
              <a:t>ΕΛΕΓΧΟΣ ΤΡΑΧΗΛΙΚΗΣ ΒΛΕΝΝΗΣ- ΠΟΝΟΣ ΩΟΘΥΛΑΚΙΟΡΡΗΞΙΑΣ</a:t>
            </a:r>
            <a:r>
              <a:rPr lang="el-GR" sz="2800" u="sng" dirty="0">
                <a:latin typeface="Times New Roman" charset="0"/>
                <a:cs typeface="Times New Roman" charset="0"/>
              </a:rPr>
              <a:t> (2,3)</a:t>
            </a:r>
          </a:p>
          <a:p>
            <a:r>
              <a:rPr lang="el-GR" sz="2800" u="sng" dirty="0">
                <a:latin typeface="Times New Roman" charset="0"/>
                <a:cs typeface="Times New Roman" charset="0"/>
              </a:rPr>
              <a:t>Συσχέτιση  τελευταίας μέρας εμφάνισης καθαρής λεπτόρευστης τραχηλικής βλέννης και  ωοθυλακιορρηξίας. </a:t>
            </a:r>
          </a:p>
          <a:p>
            <a:r>
              <a:rPr lang="el-GR" sz="2800" u="sng" dirty="0">
                <a:latin typeface="Times New Roman" charset="0"/>
                <a:cs typeface="Times New Roman" charset="0"/>
              </a:rPr>
              <a:t>Υπάρχει πόνος 24-28 ώρες πριν την ωοθυλακιορρηξία. </a:t>
            </a:r>
          </a:p>
          <a:p>
            <a:r>
              <a:rPr lang="el-GR" sz="2800" u="sng" dirty="0">
                <a:latin typeface="Times New Roman" charset="0"/>
                <a:cs typeface="Times New Roman" charset="0"/>
              </a:rPr>
              <a:t>Όπως και οι περισσότερες μέθοδοι αντισύλληψης έτσι και αυτή αποτυγχάνει σε &gt;10% των περιπτώσεων. </a:t>
            </a:r>
          </a:p>
          <a:p>
            <a:pPr marL="0" indent="0">
              <a:buNone/>
            </a:pPr>
            <a:endParaRPr lang="el-GR" sz="2400" u="sng" dirty="0">
              <a:latin typeface="Times New Roman" charset="0"/>
              <a:cs typeface="Times New Roman" charset="0"/>
            </a:endParaRPr>
          </a:p>
          <a:p>
            <a:pPr>
              <a:buNone/>
            </a:pPr>
            <a:r>
              <a:rPr lang="el-GR" sz="2800" i="1" u="sng" dirty="0">
                <a:latin typeface="Times New Roman" charset="0"/>
                <a:cs typeface="Times New Roman" charset="0"/>
              </a:rPr>
              <a:t>Μειονεκτήματα</a:t>
            </a:r>
            <a:r>
              <a:rPr lang="el-GR" sz="2800" dirty="0">
                <a:latin typeface="Times New Roman" charset="0"/>
                <a:cs typeface="Times New Roman" charset="0"/>
              </a:rPr>
              <a:t> </a:t>
            </a:r>
          </a:p>
          <a:p>
            <a:r>
              <a:rPr lang="el-GR" sz="2800" dirty="0">
                <a:latin typeface="Times New Roman" charset="0"/>
                <a:cs typeface="Times New Roman" charset="0"/>
              </a:rPr>
              <a:t>Αδυναμία εκτίμησης της τραχηλικής βλέννης και του πόνου. </a:t>
            </a:r>
          </a:p>
          <a:p>
            <a:r>
              <a:rPr lang="el-GR" sz="2800" dirty="0">
                <a:latin typeface="Times New Roman" charset="0"/>
                <a:cs typeface="Times New Roman" charset="0"/>
              </a:rPr>
              <a:t>Αλλοίωση βλέννης λόγω σεξουαλικής επαφής ή κολπικής λοίμωξης. </a:t>
            </a:r>
          </a:p>
          <a:p>
            <a:r>
              <a:rPr lang="el-GR" sz="2800" dirty="0">
                <a:latin typeface="Times New Roman" charset="0"/>
                <a:cs typeface="Times New Roman" charset="0"/>
              </a:rPr>
              <a:t>Το άλγος μπορεί να οφείλεται σε άλλη αιτία</a:t>
            </a:r>
            <a:endParaRPr lang="en-US" sz="2800" dirty="0">
              <a:latin typeface="Times New Roman" charset="0"/>
              <a:cs typeface="Times New Roman" charset="0"/>
            </a:endParaRPr>
          </a:p>
          <a:p>
            <a:endParaRPr lang="el-GR" dirty="0"/>
          </a:p>
        </p:txBody>
      </p:sp>
      <p:pic>
        <p:nvPicPr>
          <p:cNvPr id="2" name="Εικόνα 1" descr="13769051423_dfe0995dcb_z.jpg"/>
          <p:cNvPicPr>
            <a:picLocks noChangeAspect="1"/>
          </p:cNvPicPr>
          <p:nvPr/>
        </p:nvPicPr>
        <p:blipFill>
          <a:blip r:embed="rId3"/>
          <a:stretch>
            <a:fillRect/>
          </a:stretch>
        </p:blipFill>
        <p:spPr>
          <a:xfrm>
            <a:off x="9172769" y="3075504"/>
            <a:ext cx="2743200" cy="18302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63" y="112713"/>
            <a:ext cx="10979150" cy="6702614"/>
          </a:xfrm>
        </p:spPr>
        <p:txBody>
          <a:bodyPr>
            <a:normAutofit/>
          </a:bodyPr>
          <a:lstStyle/>
          <a:p>
            <a:pPr marL="0" indent="0" algn="ctr">
              <a:buNone/>
            </a:pPr>
            <a:r>
              <a:rPr lang="el-GR" sz="2800" b="1" u="sng" dirty="0"/>
              <a:t>ΔΙΑΚΟΠΤΟΜΕΝΗ ΣΥΝΟΥΣΙΑ (2,3)</a:t>
            </a:r>
          </a:p>
          <a:p>
            <a:r>
              <a:rPr lang="el-GR" sz="2800" b="1" dirty="0">
                <a:solidFill>
                  <a:srgbClr val="FF0000"/>
                </a:solidFill>
                <a:latin typeface=""/>
              </a:rPr>
              <a:t>Αποτυχία &gt;30%</a:t>
            </a:r>
          </a:p>
          <a:p>
            <a:r>
              <a:rPr lang="el-GR" sz="2800" b="1" dirty="0">
                <a:solidFill>
                  <a:srgbClr val="FFFFFF"/>
                </a:solidFill>
                <a:latin typeface=""/>
              </a:rPr>
              <a:t>Θα πρέπει να γίνεται απόσυρση του πέους την κατάλληλη χρονική στιγμή προκειμένου η εκπερμάτιση να γίνεται και εκτός εξωτερικών γεννητικών </a:t>
            </a:r>
            <a:r>
              <a:rPr lang="el-GR" sz="2800" b="1" dirty="0" smtClean="0">
                <a:solidFill>
                  <a:srgbClr val="FFFFFF"/>
                </a:solidFill>
                <a:latin typeface=""/>
              </a:rPr>
              <a:t>οργάνων </a:t>
            </a:r>
            <a:endParaRPr lang="el-GR" sz="2800" b="1" dirty="0">
              <a:solidFill>
                <a:srgbClr val="FFFFFF"/>
              </a:solidFill>
              <a:latin typeface=""/>
            </a:endParaRPr>
          </a:p>
          <a:p>
            <a:r>
              <a:rPr lang="el-GR" sz="2800" dirty="0" smtClean="0">
                <a:solidFill>
                  <a:srgbClr val="FFFFFF"/>
                </a:solidFill>
                <a:latin typeface=""/>
              </a:rPr>
              <a:t>Και </a:t>
            </a:r>
            <a:r>
              <a:rPr lang="el-GR" sz="2800" dirty="0">
                <a:solidFill>
                  <a:srgbClr val="FFFFFF"/>
                </a:solidFill>
                <a:latin typeface=""/>
              </a:rPr>
              <a:t>το προεκσπερματικό υγρό περιέχει έναν μεγάλο αριθμό </a:t>
            </a:r>
            <a:r>
              <a:rPr lang="el-GR" sz="2800" dirty="0" smtClean="0">
                <a:solidFill>
                  <a:srgbClr val="FFFFFF"/>
                </a:solidFill>
                <a:latin typeface=""/>
              </a:rPr>
              <a:t>σπερματοζωαρίων ( 0,3 </a:t>
            </a:r>
            <a:r>
              <a:rPr lang="en-US" sz="2800" dirty="0" smtClean="0">
                <a:solidFill>
                  <a:srgbClr val="FFFFFF"/>
                </a:solidFill>
                <a:latin typeface=""/>
              </a:rPr>
              <a:t>ml</a:t>
            </a:r>
            <a:r>
              <a:rPr lang="el-GR" sz="2800" dirty="0" smtClean="0">
                <a:solidFill>
                  <a:srgbClr val="FFFFFF"/>
                </a:solidFill>
                <a:latin typeface=""/>
              </a:rPr>
              <a:t>= 3.000.000 σπερματοζωάρια)</a:t>
            </a:r>
            <a:endParaRPr lang="el-GR" sz="2800" dirty="0">
              <a:solidFill>
                <a:srgbClr val="FFFFFF"/>
              </a:solidFill>
              <a:latin typeface=""/>
            </a:endParaRPr>
          </a:p>
          <a:p>
            <a:pPr marL="0" indent="0">
              <a:buNone/>
            </a:pPr>
            <a:r>
              <a:rPr lang="el-GR" sz="2800" dirty="0">
                <a:solidFill>
                  <a:srgbClr val="FFFFFF"/>
                </a:solidFill>
                <a:latin typeface=""/>
              </a:rPr>
              <a:t> </a:t>
            </a:r>
          </a:p>
          <a:p>
            <a:pPr marL="0" indent="0">
              <a:buNone/>
            </a:pPr>
            <a:r>
              <a:rPr lang="el-GR" dirty="0">
                <a:solidFill>
                  <a:srgbClr val="FFFFFF"/>
                </a:solidFill>
                <a:latin typeface=""/>
              </a:rPr>
              <a:t> </a:t>
            </a:r>
            <a:r>
              <a:rPr lang="el-GR" sz="2800" u="sng" dirty="0">
                <a:solidFill>
                  <a:srgbClr val="FFFFFF"/>
                </a:solidFill>
                <a:latin typeface=""/>
              </a:rPr>
              <a:t>Μειονεκτήματα</a:t>
            </a:r>
          </a:p>
          <a:p>
            <a:r>
              <a:rPr lang="el-GR" sz="2800" dirty="0">
                <a:solidFill>
                  <a:srgbClr val="FFFFFF"/>
                </a:solidFill>
                <a:latin typeface=""/>
              </a:rPr>
              <a:t>Ατελής συνουσία - μείωση ευχαρίστησης απο το ζευγάρι. </a:t>
            </a:r>
          </a:p>
          <a:p>
            <a:r>
              <a:rPr lang="el-GR" sz="2800" dirty="0">
                <a:solidFill>
                  <a:srgbClr val="FFFFFF"/>
                </a:solidFill>
                <a:latin typeface=""/>
              </a:rPr>
              <a:t>Δημιουργία άγχους.</a:t>
            </a:r>
          </a:p>
          <a:p>
            <a:r>
              <a:rPr lang="el-GR" sz="2800" dirty="0">
                <a:solidFill>
                  <a:srgbClr val="FFFFFF"/>
                </a:solidFill>
                <a:latin typeface=""/>
              </a:rPr>
              <a:t>Αδυναμία αυτοσυγκέντωσης εκ μέρους του άνδρα.</a:t>
            </a:r>
          </a:p>
          <a:p>
            <a:endParaRPr lang="el-GR" dirty="0">
              <a:solidFill>
                <a:srgbClr val="FFFFFF"/>
              </a:solidFill>
              <a:latin typeface=""/>
            </a:endParaRPr>
          </a:p>
          <a:p>
            <a:pPr marL="0" indent="0">
              <a:buNone/>
            </a:pPr>
            <a:endParaRPr lang="en-US" b="1" dirty="0">
              <a:solidFill>
                <a:srgbClr val="FFFFFF"/>
              </a:solidFill>
              <a:latin typeface=""/>
            </a:endParaRPr>
          </a:p>
        </p:txBody>
      </p:sp>
      <p:sp>
        <p:nvSpPr>
          <p:cNvPr id="4" name="Oval 3"/>
          <p:cNvSpPr/>
          <p:nvPr/>
        </p:nvSpPr>
        <p:spPr>
          <a:xfrm>
            <a:off x="10421938" y="1150938"/>
            <a:ext cx="1770062" cy="2503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i="1" u="sng" dirty="0" smtClean="0"/>
              <a:t>Έχει καταγραφεί κύηση!</a:t>
            </a:r>
            <a:endParaRPr lang="el-GR" sz="1600" i="1" u="sng" dirty="0"/>
          </a:p>
        </p:txBody>
      </p:sp>
      <p:pic>
        <p:nvPicPr>
          <p:cNvPr id="2" name="Εικόνα 1" descr="Sprrrrerm.jpg"/>
          <p:cNvPicPr>
            <a:picLocks noChangeAspect="1"/>
          </p:cNvPicPr>
          <p:nvPr/>
        </p:nvPicPr>
        <p:blipFill>
          <a:blip r:embed="rId3"/>
          <a:stretch>
            <a:fillRect/>
          </a:stretch>
        </p:blipFill>
        <p:spPr>
          <a:xfrm>
            <a:off x="9384519" y="4415129"/>
            <a:ext cx="2727262" cy="2455863"/>
          </a:xfrm>
          <a:prstGeom prst="rect">
            <a:avLst/>
          </a:prstGeom>
        </p:spPr>
      </p:pic>
    </p:spTree>
    <p:extLst>
      <p:ext uri="{BB962C8B-B14F-4D97-AF65-F5344CB8AC3E}">
        <p14:creationId xmlns:p14="http://schemas.microsoft.com/office/powerpoint/2010/main" val="299823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374" y="65577"/>
            <a:ext cx="9404723" cy="1400530"/>
          </a:xfrm>
        </p:spPr>
        <p:txBody>
          <a:bodyPr/>
          <a:lstStyle/>
          <a:p>
            <a:pPr marL="571500" indent="-571500" algn="ctr">
              <a:buFont typeface="Arial" panose="020B0604020202020204" pitchFamily="34" charset="0"/>
              <a:buChar char="•"/>
            </a:pPr>
            <a:r>
              <a:rPr lang="el-GR" i="1" u="sng">
                <a:solidFill>
                  <a:srgbClr val="0D0D0D"/>
                </a:solidFill>
                <a:latin typeface="Calibri" charset="0"/>
              </a:rPr>
              <a:t>Αντισυλληπτικά ορμονικά δισκία (ΑΟΔ) (1,2)</a:t>
            </a:r>
            <a:endParaRPr lang="en-US" i="1" u="sng">
              <a:solidFill>
                <a:srgbClr val="0D0D0D"/>
              </a:solidFill>
              <a:latin typeface="Calibri" charset="0"/>
            </a:endParaRPr>
          </a:p>
        </p:txBody>
      </p:sp>
      <p:sp>
        <p:nvSpPr>
          <p:cNvPr id="3" name="Content Placeholder 2"/>
          <p:cNvSpPr>
            <a:spLocks noGrp="1"/>
          </p:cNvSpPr>
          <p:nvPr>
            <p:ph idx="1"/>
          </p:nvPr>
        </p:nvSpPr>
        <p:spPr>
          <a:xfrm>
            <a:off x="-6197" y="1418197"/>
            <a:ext cx="10992720" cy="4983162"/>
          </a:xfrm>
        </p:spPr>
        <p:txBody>
          <a:bodyPr>
            <a:normAutofit/>
          </a:bodyPr>
          <a:lstStyle/>
          <a:p>
            <a:r>
              <a:rPr lang="el-GR" dirty="0">
                <a:solidFill>
                  <a:srgbClr val="FFFFFF"/>
                </a:solidFill>
                <a:latin typeface="Arial"/>
                <a:cs typeface="Arial" charset="0"/>
              </a:rPr>
              <a:t>Φάρμακα </a:t>
            </a:r>
            <a:r>
              <a:rPr lang="el-GR" dirty="0">
                <a:solidFill>
                  <a:srgbClr val="FFFFFF"/>
                </a:solidFill>
                <a:latin typeface="Calibri" charset="0"/>
                <a:cs typeface="Arial" charset="0"/>
              </a:rPr>
              <a:t>σε μορφή χαπιού τα οποία περιέχουν συνθετικές  ορμόνες . Χωρίζονται σε 2 κυρίως κατηγορίες. </a:t>
            </a:r>
          </a:p>
          <a:p>
            <a:r>
              <a:rPr lang="el-GR" dirty="0">
                <a:solidFill>
                  <a:srgbClr val="FFFFFF"/>
                </a:solidFill>
                <a:latin typeface="Arial"/>
                <a:cs typeface="Arial"/>
              </a:rPr>
              <a:t>Λαμβάνονται τις πρώτες 21 ημέρες του κύκλου με 7 ημέρες διακοπή.</a:t>
            </a:r>
          </a:p>
          <a:p>
            <a:r>
              <a:rPr lang="el-GR" dirty="0">
                <a:solidFill>
                  <a:srgbClr val="FFFFFF"/>
                </a:solidFill>
                <a:latin typeface=""/>
              </a:rPr>
              <a:t>Παρά </a:t>
            </a:r>
            <a:r>
              <a:rPr lang="el-GR" dirty="0">
                <a:solidFill>
                  <a:srgbClr val="FFFFFF"/>
                </a:solidFill>
                <a:latin typeface="Calibri" charset="0"/>
              </a:rPr>
              <a:t>τις διαφορές ανάμεσα στα  είδη των αντισυλληπτικών δισκίων , όλα τους παρέχουν πολύ ικανοποιητικά αποτελέσματα  με γενική αποτελεσματικότητα της τάξης του </a:t>
            </a:r>
            <a:r>
              <a:rPr lang="el-GR" dirty="0">
                <a:solidFill>
                  <a:srgbClr val="FF0000"/>
                </a:solidFill>
                <a:latin typeface=""/>
              </a:rPr>
              <a:t>96-99%. </a:t>
            </a:r>
          </a:p>
          <a:p>
            <a:r>
              <a:rPr lang="el-GR" dirty="0">
                <a:solidFill>
                  <a:srgbClr val="002060"/>
                </a:solidFill>
                <a:latin typeface=""/>
              </a:rPr>
              <a:t>Η λήψη συνδυαστικών αντισυλληπτικών αντενδείκνυται κατά την διάρκεια του θηλασμού</a:t>
            </a:r>
            <a:r>
              <a:rPr lang="el-GR" dirty="0" smtClean="0">
                <a:solidFill>
                  <a:srgbClr val="002060"/>
                </a:solidFill>
                <a:latin typeface=""/>
              </a:rPr>
              <a:t>. </a:t>
            </a:r>
          </a:p>
          <a:p>
            <a:pPr marL="0" indent="0">
              <a:buNone/>
            </a:pPr>
            <a:r>
              <a:rPr lang="el-GR" b="1" u="sng" dirty="0" smtClean="0">
                <a:latin typeface=""/>
              </a:rPr>
              <a:t>Οφέλη:</a:t>
            </a:r>
          </a:p>
          <a:p>
            <a:pPr marL="457200" indent="-457200">
              <a:buFont typeface="+mj-lt"/>
              <a:buAutoNum type="arabicPeriod"/>
            </a:pPr>
            <a:r>
              <a:rPr lang="el-GR" dirty="0" smtClean="0">
                <a:latin typeface=""/>
              </a:rPr>
              <a:t>Προστασία από καρκίνο ωοθηκών ( μετά τα 2 έτη χρήσης).</a:t>
            </a:r>
          </a:p>
          <a:p>
            <a:pPr marL="457200" indent="-457200">
              <a:buFont typeface="+mj-lt"/>
              <a:buAutoNum type="arabicPeriod"/>
            </a:pPr>
            <a:r>
              <a:rPr lang="el-GR" dirty="0" smtClean="0">
                <a:latin typeface=""/>
              </a:rPr>
              <a:t>Βελτίωση ακμής και υπερτρίχωσης.</a:t>
            </a:r>
          </a:p>
          <a:p>
            <a:pPr marL="457200" indent="-457200">
              <a:buFont typeface="+mj-lt"/>
              <a:buAutoNum type="arabicPeriod"/>
            </a:pPr>
            <a:r>
              <a:rPr lang="el-GR" dirty="0" smtClean="0">
                <a:latin typeface=""/>
              </a:rPr>
              <a:t>Ρυθμίζεται ο κύκλος της γυναίκας.</a:t>
            </a:r>
          </a:p>
          <a:p>
            <a:pPr marL="457200" indent="-457200">
              <a:buFont typeface="+mj-lt"/>
              <a:buAutoNum type="arabicPeriod"/>
            </a:pPr>
            <a:r>
              <a:rPr lang="el-GR" dirty="0" smtClean="0">
                <a:latin typeface=""/>
              </a:rPr>
              <a:t>Βελτίωση συμπτωμάτων προεμμηνορρυσιακού συνδρόμου.</a:t>
            </a:r>
          </a:p>
          <a:p>
            <a:endParaRPr lang="el-GR" sz="2800" dirty="0">
              <a:latin typeface=""/>
            </a:endParaRPr>
          </a:p>
          <a:p>
            <a:endParaRPr lang="el-GR" sz="2800" dirty="0">
              <a:latin typeface="Century Gothic"/>
            </a:endParaRPr>
          </a:p>
          <a:p>
            <a:endParaRPr lang="en-US" dirty="0">
              <a:latin typeface="Century Gothic"/>
            </a:endParaRPr>
          </a:p>
        </p:txBody>
      </p:sp>
      <p:pic>
        <p:nvPicPr>
          <p:cNvPr id="4" name="Εικόνα 3" descr="αρχείο λήψης (2).jpg"/>
          <p:cNvPicPr>
            <a:picLocks noChangeAspect="1"/>
          </p:cNvPicPr>
          <p:nvPr/>
        </p:nvPicPr>
        <p:blipFill>
          <a:blip r:embed="rId3"/>
          <a:stretch>
            <a:fillRect/>
          </a:stretch>
        </p:blipFill>
        <p:spPr>
          <a:xfrm>
            <a:off x="8114792" y="3676269"/>
            <a:ext cx="4216908" cy="3159506"/>
          </a:xfrm>
          <a:prstGeom prst="rect">
            <a:avLst/>
          </a:prstGeom>
        </p:spPr>
      </p:pic>
    </p:spTree>
    <p:extLst>
      <p:ext uri="{BB962C8B-B14F-4D97-AF65-F5344CB8AC3E}">
        <p14:creationId xmlns:p14="http://schemas.microsoft.com/office/powerpoint/2010/main" val="3656913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910" y="501445"/>
            <a:ext cx="9223943" cy="5746954"/>
          </a:xfrm>
        </p:spPr>
        <p:txBody>
          <a:bodyPr>
            <a:normAutofit/>
          </a:bodyPr>
          <a:lstStyle/>
          <a:p>
            <a:r>
              <a:rPr lang="el-GR" sz="2400" u="sng" dirty="0" smtClean="0">
                <a:latin typeface=""/>
              </a:rPr>
              <a:t>Συχνές </a:t>
            </a:r>
            <a:r>
              <a:rPr lang="el-GR" sz="2400" u="sng" dirty="0" smtClean="0"/>
              <a:t>παρενέργειες</a:t>
            </a:r>
            <a:r>
              <a:rPr lang="el-GR" sz="2400" dirty="0" smtClean="0"/>
              <a:t>:</a:t>
            </a:r>
          </a:p>
          <a:p>
            <a:pPr marL="457200" indent="-457200">
              <a:buFont typeface="+mj-lt"/>
              <a:buAutoNum type="arabicPeriod"/>
            </a:pPr>
            <a:r>
              <a:rPr lang="el-GR" sz="2400" dirty="0" smtClean="0"/>
              <a:t>Ναυτία, εμετοί</a:t>
            </a:r>
          </a:p>
          <a:p>
            <a:pPr marL="457200" indent="-457200">
              <a:buFont typeface="+mj-lt"/>
              <a:buAutoNum type="arabicPeriod"/>
            </a:pPr>
            <a:r>
              <a:rPr lang="el-GR" sz="2400" dirty="0" smtClean="0"/>
              <a:t>κεφαλαλγίες, λιποθυμίες</a:t>
            </a:r>
          </a:p>
          <a:p>
            <a:pPr marL="457200" indent="-457200">
              <a:buFont typeface="+mj-lt"/>
              <a:buAutoNum type="arabicPeriod"/>
            </a:pPr>
            <a:r>
              <a:rPr lang="el-GR" sz="2400" dirty="0" smtClean="0"/>
              <a:t>αύξηση βάρους, αύξηση όρεξης</a:t>
            </a:r>
          </a:p>
          <a:p>
            <a:pPr marL="457200" indent="-457200">
              <a:buFont typeface="+mj-lt"/>
              <a:buAutoNum type="arabicPeriod"/>
            </a:pPr>
            <a:r>
              <a:rPr lang="el-GR" sz="2400" dirty="0" smtClean="0"/>
              <a:t>Υπερτρίχωση</a:t>
            </a:r>
          </a:p>
          <a:p>
            <a:pPr marL="457200" indent="-457200">
              <a:buFont typeface="+mj-lt"/>
              <a:buAutoNum type="arabicPeriod"/>
            </a:pPr>
            <a:r>
              <a:rPr lang="el-GR" sz="2400" dirty="0" smtClean="0"/>
              <a:t>Υπέρταση</a:t>
            </a:r>
          </a:p>
          <a:p>
            <a:pPr marL="457200" indent="-457200">
              <a:buFont typeface="+mj-lt"/>
              <a:buAutoNum type="arabicPeriod"/>
            </a:pPr>
            <a:r>
              <a:rPr lang="el-GR" sz="2400" dirty="0" smtClean="0"/>
              <a:t>Μηνορραγία ή μείωση της εμμηνορρυσίας</a:t>
            </a:r>
          </a:p>
          <a:p>
            <a:endParaRPr lang="el-GR" sz="2400" dirty="0"/>
          </a:p>
        </p:txBody>
      </p:sp>
      <p:pic>
        <p:nvPicPr>
          <p:cNvPr id="2" name="Εικόνα 1" descr="diet-398613_640.jpg"/>
          <p:cNvPicPr>
            <a:picLocks noChangeAspect="1"/>
          </p:cNvPicPr>
          <p:nvPr/>
        </p:nvPicPr>
        <p:blipFill>
          <a:blip r:embed="rId3"/>
          <a:stretch>
            <a:fillRect/>
          </a:stretch>
        </p:blipFill>
        <p:spPr>
          <a:xfrm>
            <a:off x="-30204" y="4115850"/>
            <a:ext cx="4060635" cy="2755900"/>
          </a:xfrm>
          <a:prstGeom prst="rect">
            <a:avLst/>
          </a:prstGeom>
        </p:spPr>
      </p:pic>
      <p:pic>
        <p:nvPicPr>
          <p:cNvPr id="4" name="Εικόνα 3" descr="hungry-dog2.png"/>
          <p:cNvPicPr>
            <a:picLocks noChangeAspect="1"/>
          </p:cNvPicPr>
          <p:nvPr/>
        </p:nvPicPr>
        <p:blipFill>
          <a:blip r:embed="rId4"/>
          <a:stretch>
            <a:fillRect/>
          </a:stretch>
        </p:blipFill>
        <p:spPr>
          <a:xfrm>
            <a:off x="7056652" y="331729"/>
            <a:ext cx="2743200" cy="255117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1156</Words>
  <Application>Microsoft Office PowerPoint</Application>
  <PresentationFormat>Ευρεία οθόνη</PresentationFormat>
  <Paragraphs>160</Paragraphs>
  <Slides>16</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Ion</vt:lpstr>
      <vt:lpstr>        ΜΕΘΟΔΟΙ ΑΝΤΙΣΥΛΛΗΨΗΣ</vt:lpstr>
      <vt:lpstr>ΕΙΣΑΓΩΓΗ</vt:lpstr>
      <vt:lpstr>ΦΥΣΙΚΕΣ ΜΕΘΟΔΟΙ ΑΝΤΙΣΥΛΛΗΨΗΣ</vt:lpstr>
      <vt:lpstr>Παρουσίαση του PowerPoint</vt:lpstr>
      <vt:lpstr>Παρουσίαση του PowerPoint</vt:lpstr>
      <vt:lpstr>Παρουσίαση του PowerPoint</vt:lpstr>
      <vt:lpstr>Παρουσίαση του PowerPoint</vt:lpstr>
      <vt:lpstr>Αντισυλληπτικά ορμονικά δισκία (ΑΟΔ) (1,2)</vt:lpstr>
      <vt:lpstr>Παρουσίαση του PowerPoint</vt:lpstr>
      <vt:lpstr>ΛΟΙΠΑ ΟΡΜΟΝΙΚΑ ΑΝΤΙΣΥΛΛΗΠΤΙΚΑ ΜΕΤΡΑ</vt:lpstr>
      <vt:lpstr>Παρουσίαση του PowerPoint</vt:lpstr>
      <vt:lpstr>ΔΙΑΦΡΑΓΜΑΤΙΚΕΣ ΜΕΘΟΔΟΙ</vt:lpstr>
      <vt:lpstr>Παρουσίαση του PowerPoint</vt:lpstr>
      <vt:lpstr>Παρουσίαση του PowerPoint</vt:lpstr>
      <vt:lpstr>ΣΑΣ ΕΥΧΑΡΙΣΤΩ ΠΟΛΥ</vt:lpstr>
      <vt:lpstr>ΒΙΒΛΙΟΓΡΑΦΙΑ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ΜΕΘΟΔΟΙ ΑΝΤΙΣΥΛΛΗΨΗΣ</dc:title>
  <dc:creator/>
  <cp:lastModifiedBy/>
  <cp:revision>5</cp:revision>
  <dcterms:created xsi:type="dcterms:W3CDTF">2012-08-02T13:11:46Z</dcterms:created>
  <dcterms:modified xsi:type="dcterms:W3CDTF">2015-01-20T09:38:27Z</dcterms:modified>
</cp:coreProperties>
</file>