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56" r:id="rId3"/>
    <p:sldId id="272" r:id="rId4"/>
    <p:sldId id="273" r:id="rId5"/>
    <p:sldId id="274" r:id="rId6"/>
    <p:sldId id="275" r:id="rId7"/>
    <p:sldId id="306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57" r:id="rId39"/>
    <p:sldId id="262" r:id="rId40"/>
    <p:sldId id="264" r:id="rId41"/>
    <p:sldId id="269" r:id="rId42"/>
    <p:sldId id="270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phthenic_aci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Napalm" TargetMode="External"/><Relationship Id="rId4" Type="http://schemas.openxmlformats.org/officeDocument/2006/relationships/hyperlink" Target="http://en.wikipedia.org/wiki/World_War_II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70579-1EED-4CBE-8520-BD294466642A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 smtClean="0"/>
              <a:t>Aluminum salts of palmitic acid and </a:t>
            </a:r>
            <a:r>
              <a:rPr lang="en-US" altLang="el-GR" dirty="0" smtClean="0">
                <a:hlinkClick r:id="rId3" tooltip="Naphthenic acid"/>
              </a:rPr>
              <a:t>naphthenic acid</a:t>
            </a:r>
            <a:r>
              <a:rPr lang="en-US" altLang="el-GR" dirty="0" smtClean="0"/>
              <a:t> were combined during </a:t>
            </a:r>
            <a:r>
              <a:rPr lang="en-US" altLang="el-GR" dirty="0" smtClean="0">
                <a:hlinkClick r:id="rId4" tooltip="World War II"/>
              </a:rPr>
              <a:t>World War II</a:t>
            </a:r>
            <a:r>
              <a:rPr lang="en-US" altLang="el-GR" dirty="0" smtClean="0"/>
              <a:t> to produce </a:t>
            </a:r>
            <a:r>
              <a:rPr lang="en-US" altLang="el-GR" dirty="0" smtClean="0">
                <a:hlinkClick r:id="rId5" tooltip="Napalm"/>
              </a:rPr>
              <a:t>napalm</a:t>
            </a:r>
            <a:r>
              <a:rPr lang="en-US" altLang="el-GR" dirty="0" smtClean="0"/>
              <a:t> (aluminum </a:t>
            </a:r>
            <a:r>
              <a:rPr lang="en-US" altLang="el-GR" b="1" i="1" dirty="0" smtClean="0"/>
              <a:t>na</a:t>
            </a:r>
            <a:r>
              <a:rPr lang="en-US" altLang="el-GR" dirty="0" smtClean="0"/>
              <a:t>phthenate and aluminum </a:t>
            </a:r>
            <a:r>
              <a:rPr lang="en-US" altLang="el-GR" b="1" i="1" dirty="0" smtClean="0"/>
              <a:t>palm</a:t>
            </a:r>
            <a:r>
              <a:rPr lang="en-US" altLang="el-GR" dirty="0" smtClean="0"/>
              <a:t>itate). The word "</a:t>
            </a:r>
            <a:r>
              <a:rPr lang="en-US" altLang="el-GR" dirty="0" smtClean="0">
                <a:hlinkClick r:id="rId5" tooltip="Napalm"/>
              </a:rPr>
              <a:t>napalm</a:t>
            </a:r>
            <a:r>
              <a:rPr lang="en-US" altLang="el-GR" dirty="0" smtClean="0"/>
              <a:t>" is derived from the words </a:t>
            </a:r>
            <a:r>
              <a:rPr lang="en-US" altLang="el-GR" dirty="0" smtClean="0">
                <a:hlinkClick r:id="rId3" tooltip="Naphthenic acid"/>
              </a:rPr>
              <a:t>naphthenic acid</a:t>
            </a:r>
            <a:r>
              <a:rPr lang="en-US" altLang="el-GR" dirty="0" smtClean="0"/>
              <a:t> and palmitic acid.</a:t>
            </a:r>
            <a:endParaRPr lang="el-GR" altLang="el-GR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70579-1EED-4CBE-8520-BD294466642A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cohol_to_acid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Gabriel_Toj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calgary.ca/courses/351/Carey5th/Ch19/ch19-2-1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remed.com/03_organic_mechanisms_800/030206_070_alkyl_benz_ox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j.ualberta.ca/chimie/chem161/balkene2/img050.g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Stearate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mokefoo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www2.chemistry.msu.edu/faculty/reusch/VirtTxtJml/Images2/carbdrv1.g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Images2/carbdrv2.g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commons.wikimedia.org/wiki/User:File_Upload_Bot_(Magnus_Manske)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enzoic_acid-chemical-reaction-1.png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bcs.whfreeman.com/vollhardtschore4e/cat_010/ch16/16010-02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thylethanoate-parts.sv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Vladsinge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Oleic-acid-3D-vdW.png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Borgdylan" TargetMode="External"/><Relationship Id="rId5" Type="http://schemas.openxmlformats.org/officeDocument/2006/relationships/hyperlink" Target="http://commons.wikimedia.org/wiki/File:Stearic_acid_spacefill.gif" TargetMode="External"/><Relationship Id="rId4" Type="http://schemas.openxmlformats.org/officeDocument/2006/relationships/image" Target="../media/image44.gif"/><Relationship Id="rId9" Type="http://schemas.openxmlformats.org/officeDocument/2006/relationships/hyperlink" Target="http://commons.wikimedia.org/wiki/User:Benjah-bmm2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//upload.wikimedia.org/wikipedia/commons/3/30/SaponificationGener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SaponificationGeneral.sv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Edgar181" TargetMode="External"/><Relationship Id="rId4" Type="http://schemas.openxmlformats.org/officeDocument/2006/relationships/hyperlink" Target="http://commons.wikimedia.org/wiki/File:Aspirin_synthesis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en/e/e2/Carboxylic_Acid_Sunshine_Diagr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Vladislav_Andriashvili&amp;action=edit&amp;redlink=1" TargetMode="External"/><Relationship Id="rId4" Type="http://schemas.openxmlformats.org/officeDocument/2006/relationships/hyperlink" Target="http://commons.wikimedia.org/wiki/File:Carboxylic_Acid_Sunshine_Diagram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//upload.wikimedia.org/wikipedia/commons/2/26/Lactone_Type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Cvf-ps" TargetMode="External"/><Relationship Id="rId4" Type="http://schemas.openxmlformats.org/officeDocument/2006/relationships/hyperlink" Target="http://commons.wikimedia.org/wiki/File:Lactone_Type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//upload.wikimedia.org/wikipedia/commons/e/e2/Furan-2-on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%C3%BC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://commons.wikimedia.org/wiki/File:Lactams_General_Formulae_V.1.png" TargetMode="External"/><Relationship Id="rId2" Type="http://schemas.openxmlformats.org/officeDocument/2006/relationships/hyperlink" Target="//upload.wikimedia.org/wikipedia/commons/3/3b/Beta-lacta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Edgar181" TargetMode="External"/><Relationship Id="rId5" Type="http://schemas.openxmlformats.org/officeDocument/2006/relationships/hyperlink" Target="http://commons.wikimedia.org/wiki/File:Beta-lactam.svg" TargetMode="Externa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ta-lactam_core_structures.sv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vasconcello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59.png"/><Relationship Id="rId7" Type="http://schemas.openxmlformats.org/officeDocument/2006/relationships/hyperlink" Target="http://commons.wikimedia.org/wiki/User:Mcstrother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enicillin_inhibition.svg" TargetMode="External"/><Relationship Id="rId5" Type="http://schemas.openxmlformats.org/officeDocument/2006/relationships/hyperlink" Target="http://commons.wikimedia.org/wiki/User:Fvasconcellos" TargetMode="External"/><Relationship Id="rId4" Type="http://schemas.openxmlformats.org/officeDocument/2006/relationships/hyperlink" Target="http://commons.wikimedia.org/wiki/File:Beta-lactam_antibiotics_example_1.sv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hyperlink" Target="http://commons.wikimedia.org/wiki/File:Penicillin_spheroplast_generation.svg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Mcstrother" TargetMode="External"/><Relationship Id="rId4" Type="http://schemas.openxmlformats.org/officeDocument/2006/relationships/hyperlink" Target="http://commons.wikimedia.org/wiki/File:Binary_fission2.sv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Images2/carbacd2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eptidformationball.svg" TargetMode="Externa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AminoAcidball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boxylic_acid_dimer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ahahahaneapn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Καρβοξυλικά οξέα και παράγωγα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Οξύτητα Καρβοξυλικών οξέων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18882"/>
              </p:ext>
            </p:extLst>
          </p:nvPr>
        </p:nvGraphicFramePr>
        <p:xfrm>
          <a:off x="1524000" y="1125538"/>
          <a:ext cx="6096000" cy="237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509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Καρβοξυλικά οξέα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pKa</a:t>
                      </a:r>
                      <a:endParaRPr lang="el-GR" sz="2200" dirty="0"/>
                    </a:p>
                  </a:txBody>
                  <a:tcPr/>
                </a:tc>
              </a:tr>
              <a:tr h="475094">
                <a:tc>
                  <a:txBody>
                    <a:bodyPr/>
                    <a:lstStyle/>
                    <a:p>
                      <a:r>
                        <a:rPr lang="el-GR" sz="2200" u="none" strike="noStrike" dirty="0" smtClean="0">
                          <a:solidFill>
                            <a:schemeClr val="tx1"/>
                          </a:solidFill>
                        </a:rPr>
                        <a:t>Μυρμηκικό οξύ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 (HCO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3,77</a:t>
                      </a:r>
                      <a:endParaRPr lang="el-GR" sz="2200" dirty="0"/>
                    </a:p>
                  </a:txBody>
                  <a:tcPr/>
                </a:tc>
              </a:tr>
              <a:tr h="475094">
                <a:tc>
                  <a:txBody>
                    <a:bodyPr/>
                    <a:lstStyle/>
                    <a:p>
                      <a:r>
                        <a:rPr lang="el-GR" sz="2200" u="none" strike="noStrike" dirty="0" smtClean="0">
                          <a:solidFill>
                            <a:schemeClr val="tx1"/>
                          </a:solidFill>
                        </a:rPr>
                        <a:t>Οξεικό οξύ</a:t>
                      </a:r>
                      <a:r>
                        <a:rPr lang="en-US" sz="2200" dirty="0" smtClean="0"/>
                        <a:t>(CH</a:t>
                      </a:r>
                      <a:r>
                        <a:rPr lang="en-US" sz="2200" baseline="-25000" dirty="0" smtClean="0"/>
                        <a:t>3</a:t>
                      </a:r>
                      <a:r>
                        <a:rPr lang="en-US" sz="2200" dirty="0" smtClean="0"/>
                        <a:t>COOH</a:t>
                      </a:r>
                      <a:r>
                        <a:rPr lang="en-US" sz="2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4,76</a:t>
                      </a:r>
                      <a:endParaRPr lang="el-GR" sz="2200" dirty="0"/>
                    </a:p>
                  </a:txBody>
                  <a:tcPr/>
                </a:tc>
              </a:tr>
              <a:tr h="4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u="none" strike="noStrike" dirty="0" smtClean="0">
                          <a:solidFill>
                            <a:schemeClr val="tx1"/>
                          </a:solidFill>
                        </a:rPr>
                        <a:t>Βενζοϊκό οξύ</a:t>
                      </a:r>
                      <a:r>
                        <a:rPr lang="en-US" sz="2200" dirty="0" smtClean="0"/>
                        <a:t>(C</a:t>
                      </a:r>
                      <a:r>
                        <a:rPr lang="en-US" sz="2200" baseline="-25000" dirty="0" smtClean="0"/>
                        <a:t>6</a:t>
                      </a:r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5</a:t>
                      </a:r>
                      <a:r>
                        <a:rPr lang="en-US" sz="2200" dirty="0" smtClean="0"/>
                        <a:t>CO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4,20</a:t>
                      </a:r>
                      <a:endParaRPr lang="el-GR" sz="2200" dirty="0"/>
                    </a:p>
                  </a:txBody>
                  <a:tcPr/>
                </a:tc>
              </a:tr>
              <a:tr h="4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u="none" strike="noStrike" dirty="0" smtClean="0">
                          <a:solidFill>
                            <a:schemeClr val="tx1"/>
                          </a:solidFill>
                        </a:rPr>
                        <a:t>Οξαλικό οξύ </a:t>
                      </a:r>
                      <a:r>
                        <a:rPr lang="en-US" sz="2200" dirty="0" smtClean="0"/>
                        <a:t>(HO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CCO</a:t>
                      </a:r>
                      <a:r>
                        <a:rPr lang="en-US" sz="2200" baseline="-25000" dirty="0" smtClean="0"/>
                        <a:t>2</a:t>
                      </a:r>
                      <a:r>
                        <a:rPr lang="en-US" sz="2200" dirty="0" smtClean="0"/>
                        <a:t>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1,27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3" name="TextBox 10"/>
          <p:cNvSpPr txBox="1">
            <a:spLocks noChangeArrowheads="1"/>
          </p:cNvSpPr>
          <p:nvPr/>
        </p:nvSpPr>
        <p:spPr bwMode="auto">
          <a:xfrm>
            <a:off x="1367817" y="3705943"/>
            <a:ext cx="6408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004A82"/>
                </a:solidFill>
              </a:rPr>
              <a:t>Όσο μικρότερη η </a:t>
            </a:r>
            <a:r>
              <a:rPr lang="en-US" altLang="el-GR" sz="2400" b="1" dirty="0">
                <a:solidFill>
                  <a:srgbClr val="004A82"/>
                </a:solidFill>
              </a:rPr>
              <a:t>pKa</a:t>
            </a:r>
            <a:r>
              <a:rPr lang="el-GR" altLang="el-GR" sz="2400" b="1" dirty="0">
                <a:solidFill>
                  <a:srgbClr val="004A82"/>
                </a:solidFill>
              </a:rPr>
              <a:t> τόσο ισχυρότερο το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οξύ. </a:t>
            </a:r>
            <a:endParaRPr lang="el-GR" altLang="el-GR" sz="2400" b="1" dirty="0">
              <a:solidFill>
                <a:srgbClr val="004A82"/>
              </a:solidFill>
            </a:endParaRPr>
          </a:p>
        </p:txBody>
      </p:sp>
      <p:pic>
        <p:nvPicPr>
          <p:cNvPr id="10264" name="Picture 2" descr="File:Carboxylate-resonance-hybri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/>
          <a:stretch/>
        </p:blipFill>
        <p:spPr bwMode="auto">
          <a:xfrm>
            <a:off x="5148263" y="4167608"/>
            <a:ext cx="2630487" cy="22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14"/>
          <p:cNvSpPr>
            <a:spLocks noChangeArrowheads="1"/>
          </p:cNvSpPr>
          <p:nvPr/>
        </p:nvSpPr>
        <p:spPr bwMode="auto">
          <a:xfrm>
            <a:off x="1042988" y="4724400"/>
            <a:ext cx="25923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5400" dirty="0"/>
              <a:t>RCOO</a:t>
            </a:r>
            <a:r>
              <a:rPr lang="en-US" altLang="el-GR" sz="5400" baseline="30000" dirty="0"/>
              <a:t>–</a:t>
            </a:r>
            <a:endParaRPr lang="el-GR" altLang="el-GR" sz="5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492500" y="5157788"/>
            <a:ext cx="1366838" cy="15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08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Σύνθεση Καρβοξυλικών οξέων </a:t>
            </a:r>
            <a:r>
              <a:rPr lang="el-GR" altLang="el-GR" sz="3000" b="0" dirty="0" smtClean="0"/>
              <a:t>1/6</a:t>
            </a:r>
          </a:p>
        </p:txBody>
      </p:sp>
      <p:pic>
        <p:nvPicPr>
          <p:cNvPr id="11267" name="Picture 2" descr="File:Alcohol to ac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7564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468313" y="1196975"/>
            <a:ext cx="813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>
                <a:latin typeface="+mn-lt"/>
              </a:rPr>
              <a:t>Οξείδωση </a:t>
            </a:r>
            <a:r>
              <a:rPr lang="el-GR" altLang="el-GR" sz="2400" b="1" dirty="0">
                <a:latin typeface="+mn-lt"/>
              </a:rPr>
              <a:t>πρωτοταγών αλκοολών και </a:t>
            </a:r>
            <a:r>
              <a:rPr lang="el-GR" altLang="el-GR" sz="2400" b="1" dirty="0" smtClean="0">
                <a:latin typeface="+mn-lt"/>
              </a:rPr>
              <a:t>αλδεϋδών.</a:t>
            </a:r>
            <a:endParaRPr lang="el-GR" altLang="el-GR" sz="2400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694904" y="5805264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Alcohol to </a:t>
            </a:r>
            <a:r>
              <a:rPr lang="en-US" sz="1200" dirty="0" smtClean="0">
                <a:latin typeface="+mn-lt"/>
                <a:hlinkClick r:id="rId3"/>
              </a:rPr>
              <a:t>acid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abriel Tojo"/>
              </a:rPr>
              <a:t>Gabriel Tojo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28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Καρβοξυλικών οξέων </a:t>
            </a:r>
            <a:r>
              <a:rPr lang="el-GR" altLang="el-GR" sz="3000" b="0" dirty="0" smtClean="0"/>
              <a:t>2/6</a:t>
            </a:r>
            <a:endParaRPr lang="el-GR" altLang="el-GR" dirty="0" smtClean="0"/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468313" y="1196975"/>
            <a:ext cx="597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/>
              <a:t>Υδρόλυση </a:t>
            </a:r>
            <a:r>
              <a:rPr lang="el-GR" altLang="el-GR" sz="2400" b="1" dirty="0"/>
              <a:t>νιτριλίων, εστέρων ή </a:t>
            </a:r>
            <a:r>
              <a:rPr lang="el-GR" altLang="el-GR" sz="2400" b="1" dirty="0" smtClean="0"/>
              <a:t>αμιδίων.</a:t>
            </a:r>
            <a:endParaRPr lang="el-GR" alt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315" y="1988840"/>
            <a:ext cx="6552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R-CN + HCl + 2H</a:t>
            </a:r>
            <a:r>
              <a:rPr lang="en-US" sz="2400" b="1" baseline="-25000" dirty="0">
                <a:solidFill>
                  <a:srgbClr val="004A82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O   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  <a:cs typeface="+mn-cs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  <a:cs typeface="+mn-cs"/>
              </a:rPr>
              <a:t>    </a:t>
            </a: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R-COOH + NH</a:t>
            </a:r>
            <a:r>
              <a:rPr lang="en-US" sz="2400" b="1" baseline="-25000" dirty="0">
                <a:solidFill>
                  <a:srgbClr val="004A82"/>
                </a:solidFill>
                <a:latin typeface="+mn-lt"/>
                <a:cs typeface="+mn-cs"/>
              </a:rPr>
              <a:t>4</a:t>
            </a: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Cl </a:t>
            </a:r>
            <a:endParaRPr lang="el-GR" sz="2400" b="1" dirty="0">
              <a:solidFill>
                <a:srgbClr val="004A82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315" y="3356992"/>
            <a:ext cx="6624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R-CN + NaOH + H</a:t>
            </a:r>
            <a:r>
              <a:rPr lang="en-US" sz="2400" b="1" baseline="-25000" dirty="0">
                <a:solidFill>
                  <a:srgbClr val="004A82"/>
                </a:solidFill>
                <a:latin typeface="+mn-lt"/>
                <a:cs typeface="+mn-cs"/>
              </a:rPr>
              <a:t>2</a:t>
            </a: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O   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  <a:cs typeface="+mn-cs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  <a:cs typeface="+mn-cs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  <a:cs typeface="+mn-cs"/>
              </a:rPr>
              <a:t>     </a:t>
            </a: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R-COONa + NH</a:t>
            </a:r>
            <a:r>
              <a:rPr lang="en-US" sz="2400" b="1" baseline="-25000" dirty="0">
                <a:solidFill>
                  <a:srgbClr val="004A82"/>
                </a:solidFill>
                <a:latin typeface="+mn-lt"/>
                <a:cs typeface="+mn-cs"/>
              </a:rPr>
              <a:t>3</a:t>
            </a:r>
            <a:r>
              <a:rPr lang="en-US" sz="2400" b="1" dirty="0">
                <a:solidFill>
                  <a:srgbClr val="004A82"/>
                </a:solidFill>
                <a:latin typeface="+mn-lt"/>
                <a:cs typeface="+mn-cs"/>
              </a:rPr>
              <a:t> </a:t>
            </a:r>
            <a:endParaRPr lang="el-GR" sz="2400" b="1" dirty="0">
              <a:solidFill>
                <a:srgbClr val="004A82"/>
              </a:solidFill>
              <a:latin typeface="+mn-lt"/>
              <a:cs typeface="+mn-cs"/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755576" y="1916113"/>
            <a:ext cx="1043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sym typeface="Wingdings" pitchFamily="2" charset="2"/>
              </a:rPr>
              <a:t>Όξινη</a:t>
            </a:r>
            <a:endParaRPr lang="el-GR" altLang="el-GR" sz="2200" b="1" dirty="0">
              <a:solidFill>
                <a:srgbClr val="004A82"/>
              </a:solidFill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755576" y="3356992"/>
            <a:ext cx="1921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sym typeface="Wingdings" pitchFamily="2" charset="2"/>
              </a:rPr>
              <a:t>Αλκαλική</a:t>
            </a:r>
            <a:endParaRPr lang="el-GR" altLang="el-GR" sz="2200" b="1" dirty="0">
              <a:solidFill>
                <a:srgbClr val="004A8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20072" y="4149081"/>
            <a:ext cx="3311525" cy="1800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Παράγεται οξύ με ένα άτομο C περισσότερο από το αλκύλιο του νιτριλίου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48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Καρβοξυλικών οξέων </a:t>
            </a:r>
            <a:r>
              <a:rPr lang="el-GR" altLang="el-GR" sz="3000" b="0" dirty="0" smtClean="0"/>
              <a:t>3/6</a:t>
            </a:r>
            <a:endParaRPr lang="el-GR" altLang="el-GR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148262" y="4077072"/>
            <a:ext cx="3311525" cy="1872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Παράγεται οξύ με ένα άτομο C περισσότερο από το αλκύλιο της ένωσης Grignard</a:t>
            </a:r>
          </a:p>
        </p:txBody>
      </p:sp>
      <p:pic>
        <p:nvPicPr>
          <p:cNvPr id="13317" name="Picture 2" descr="reaction of RMgX with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3599"/>
            <a:ext cx="6451200" cy="14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468313" y="1196975"/>
            <a:ext cx="705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/>
              <a:t>Επίδραση </a:t>
            </a:r>
            <a:r>
              <a:rPr lang="en-US" altLang="el-GR" sz="2400" b="1" dirty="0"/>
              <a:t>CO</a:t>
            </a:r>
            <a:r>
              <a:rPr lang="en-US" altLang="el-GR" sz="2400" b="1" baseline="-25000" dirty="0"/>
              <a:t>2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σε ενώσεις </a:t>
            </a:r>
            <a:r>
              <a:rPr lang="en-US" altLang="el-GR" sz="2400" b="1" dirty="0" smtClean="0"/>
              <a:t>Grignard</a:t>
            </a:r>
            <a:r>
              <a:rPr lang="el-GR" altLang="el-GR" sz="2400" b="1" dirty="0" smtClean="0"/>
              <a:t>.</a:t>
            </a:r>
            <a:endParaRPr lang="el-GR" altLang="el-GR" sz="24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71240" y="358225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chem.ucalgary.ca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6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Καρβοξυλικών οξέων </a:t>
            </a:r>
            <a:r>
              <a:rPr lang="el-GR" altLang="el-GR" sz="3000" b="0" dirty="0" smtClean="0"/>
              <a:t>4/6</a:t>
            </a:r>
            <a:endParaRPr lang="el-GR" altLang="el-GR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364163" y="4652963"/>
            <a:ext cx="3311525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5364163" y="4652963"/>
            <a:ext cx="3455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2"/>
                </a:solidFill>
              </a:rPr>
              <a:t>Ανεξάρτητα από το μέγεθος της αλειφατικής αλυσίδας, η οξείδωση οδηγεί στο σχηματισμό -</a:t>
            </a:r>
            <a:r>
              <a:rPr lang="en-US" altLang="el-GR" sz="2000" dirty="0">
                <a:solidFill>
                  <a:schemeClr val="bg2"/>
                </a:solidFill>
              </a:rPr>
              <a:t>COOH</a:t>
            </a:r>
            <a:endParaRPr lang="el-GR" altLang="el-GR" sz="2000" dirty="0">
              <a:solidFill>
                <a:schemeClr val="bg2"/>
              </a:solidFill>
            </a:endParaRPr>
          </a:p>
        </p:txBody>
      </p:sp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468313" y="1196975"/>
            <a:ext cx="4607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>
                <a:sym typeface="Wingdings" pitchFamily="2" charset="2"/>
              </a:rPr>
              <a:t>Οξείδωση αλκυλοβενζολίων.</a:t>
            </a:r>
            <a:endParaRPr lang="en-US" altLang="el-GR" sz="2400" b="1" dirty="0">
              <a:sym typeface="Wingdings" pitchFamily="2" charset="2"/>
            </a:endParaRPr>
          </a:p>
        </p:txBody>
      </p:sp>
      <p:pic>
        <p:nvPicPr>
          <p:cNvPr id="14342" name="Picture 2" descr="http://wikipremed.com/03_organic_mechanisms_800/030206_070_alkyl_benz_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7467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16238" y="2349500"/>
            <a:ext cx="1150937" cy="12954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852069" y="3572669"/>
            <a:ext cx="1584325" cy="1296987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72225" y="2349500"/>
            <a:ext cx="936625" cy="10795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7056438" y="3465513"/>
            <a:ext cx="1223962" cy="1008062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851920" y="39570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wikipremed.com</a:t>
            </a:r>
            <a:endParaRPr lang="el-GR" sz="1200" dirty="0">
              <a:latin typeface="+mn-lt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303646" y="4388910"/>
            <a:ext cx="4124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3"/>
              </a:rPr>
              <a:t>wikipremed.com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BY-SA </a:t>
            </a:r>
            <a:r>
              <a:rPr lang="en-US" sz="1200" dirty="0" smtClean="0">
                <a:latin typeface="+mn-lt"/>
                <a:hlinkClick r:id="rId4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3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Καρβοξυλικών οξέων </a:t>
            </a:r>
            <a:r>
              <a:rPr lang="el-GR" altLang="el-GR" sz="3000" b="0" dirty="0" smtClean="0"/>
              <a:t>5/6</a:t>
            </a:r>
            <a:endParaRPr lang="el-GR" altLang="el-GR" dirty="0" smtClean="0"/>
          </a:p>
        </p:txBody>
      </p:sp>
      <p:sp>
        <p:nvSpPr>
          <p:cNvPr id="15363" name="TextBox 15"/>
          <p:cNvSpPr txBox="1">
            <a:spLocks noChangeArrowheads="1"/>
          </p:cNvSpPr>
          <p:nvPr/>
        </p:nvSpPr>
        <p:spPr bwMode="auto">
          <a:xfrm>
            <a:off x="468313" y="1196975"/>
            <a:ext cx="770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>
                <a:sym typeface="Wingdings" pitchFamily="2" charset="2"/>
              </a:rPr>
              <a:t>Οξειδωτική </a:t>
            </a:r>
            <a:r>
              <a:rPr lang="el-GR" altLang="el-GR" sz="2400" b="1" dirty="0">
                <a:sym typeface="Wingdings" pitchFamily="2" charset="2"/>
              </a:rPr>
              <a:t>διάσπαση </a:t>
            </a:r>
            <a:r>
              <a:rPr lang="el-GR" altLang="el-GR" sz="2400" b="1" dirty="0" smtClean="0">
                <a:sym typeface="Wingdings" pitchFamily="2" charset="2"/>
              </a:rPr>
              <a:t>αλκενίων.</a:t>
            </a:r>
            <a:endParaRPr lang="en-US" altLang="el-GR" sz="2400" b="1" dirty="0">
              <a:sym typeface="Wingdings" pitchFamily="2" charset="2"/>
            </a:endParaRPr>
          </a:p>
        </p:txBody>
      </p:sp>
      <p:pic>
        <p:nvPicPr>
          <p:cNvPr id="15364" name="Picture 2" descr="http://www.fsj.ualberta.ca/chimie/chem161/balkene2/img05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7543" r="3911" b="28587"/>
          <a:stretch/>
        </p:blipFill>
        <p:spPr bwMode="auto">
          <a:xfrm>
            <a:off x="1738394" y="2095130"/>
            <a:ext cx="5667212" cy="32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32363" y="4365625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7538" y="3716338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86000" y="55172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fsj.ualberta.ca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1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Σύνθεση Καρβοξυλικών οξέων </a:t>
            </a:r>
            <a:r>
              <a:rPr lang="el-GR" altLang="el-GR" sz="3000" b="0" dirty="0" smtClean="0"/>
              <a:t>6/6</a:t>
            </a:r>
            <a:endParaRPr lang="el-GR" altLang="el-GR" dirty="0" smtClean="0"/>
          </a:p>
        </p:txBody>
      </p:sp>
      <p:sp>
        <p:nvSpPr>
          <p:cNvPr id="16387" name="TextBox 15"/>
          <p:cNvSpPr txBox="1">
            <a:spLocks noChangeArrowheads="1"/>
          </p:cNvSpPr>
          <p:nvPr/>
        </p:nvSpPr>
        <p:spPr bwMode="auto">
          <a:xfrm>
            <a:off x="468313" y="1196975"/>
            <a:ext cx="770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>
                <a:sym typeface="Wingdings" pitchFamily="2" charset="2"/>
              </a:rPr>
              <a:t>Οξειδωτική </a:t>
            </a:r>
            <a:r>
              <a:rPr lang="el-GR" altLang="el-GR" sz="2400" b="1" dirty="0">
                <a:sym typeface="Wingdings" pitchFamily="2" charset="2"/>
              </a:rPr>
              <a:t>διάσπαση </a:t>
            </a:r>
            <a:r>
              <a:rPr lang="el-GR" altLang="el-GR" sz="2400" b="1" dirty="0" smtClean="0">
                <a:sym typeface="Wingdings" pitchFamily="2" charset="2"/>
              </a:rPr>
              <a:t>αλκενίων.</a:t>
            </a:r>
            <a:endParaRPr lang="en-US" altLang="el-GR" sz="2400" b="1" dirty="0">
              <a:sym typeface="Wingdings" pitchFamily="2" charset="2"/>
            </a:endParaRPr>
          </a:p>
        </p:txBody>
      </p:sp>
      <p:pic>
        <p:nvPicPr>
          <p:cNvPr id="16388" name="Picture 8" descr="http://www.organic-chemistry.org/namedreactions/ozono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4" y="2565400"/>
            <a:ext cx="8253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organic-chemistry.org/abstracts/literature/040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48244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23850" y="2060848"/>
            <a:ext cx="1387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Οζονόλυση</a:t>
            </a:r>
            <a:endParaRPr lang="el-GR" altLang="el-GR" sz="2000" b="1" dirty="0">
              <a:solidFill>
                <a:srgbClr val="004A82"/>
              </a:solidFill>
              <a:latin typeface="Arial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5399087" y="4581128"/>
            <a:ext cx="374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Εναλλακτική της οζονόλυσης</a:t>
            </a:r>
            <a:endParaRPr lang="el-GR" altLang="el-GR" sz="2000" b="1" dirty="0">
              <a:solidFill>
                <a:srgbClr val="004A82"/>
              </a:solidFill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68840" y="3573338"/>
            <a:ext cx="86360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latin typeface="+mn-lt"/>
              </a:rPr>
              <a:t>Χημικές ιδιότητες καρβοξυλικών οξέων </a:t>
            </a:r>
            <a:r>
              <a:rPr lang="el-GR" altLang="el-GR" sz="3000" b="0" dirty="0" smtClean="0">
                <a:latin typeface="+mn-lt"/>
              </a:rPr>
              <a:t>1/6</a:t>
            </a:r>
          </a:p>
        </p:txBody>
      </p:sp>
      <p:sp>
        <p:nvSpPr>
          <p:cNvPr id="36869" name="TextBox 5"/>
          <p:cNvSpPr txBox="1"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b="1" dirty="0" smtClean="0">
                <a:cs typeface="Arial" charset="0"/>
                <a:sym typeface="Wingdings" pitchFamily="2" charset="2"/>
              </a:rPr>
              <a:t>Το Η του </a:t>
            </a:r>
            <a:r>
              <a:rPr lang="en-US" b="1" dirty="0" smtClean="0">
                <a:cs typeface="Arial" charset="0"/>
                <a:sym typeface="Wingdings" pitchFamily="2" charset="2"/>
              </a:rPr>
              <a:t>–COOH </a:t>
            </a:r>
            <a:r>
              <a:rPr lang="el-GR" b="1" dirty="0" smtClean="0">
                <a:cs typeface="Arial" charset="0"/>
                <a:sym typeface="Wingdings" pitchFamily="2" charset="2"/>
              </a:rPr>
              <a:t>είναι όξινο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l-GR" sz="2000" dirty="0" smtClean="0"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latin typeface="Arial" charset="0"/>
                <a:sym typeface="Wingdings" pitchFamily="2" charset="2"/>
              </a:rPr>
              <a:t>CH</a:t>
            </a:r>
            <a:r>
              <a:rPr lang="el-GR" sz="2000" baseline="-25000" dirty="0" smtClean="0">
                <a:latin typeface="Arial" charset="0"/>
                <a:sym typeface="Wingdings" pitchFamily="2" charset="2"/>
              </a:rPr>
              <a:t>3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COOH + NaHCO</a:t>
            </a:r>
            <a:r>
              <a:rPr lang="el-GR" sz="2000" baseline="-25000" dirty="0" smtClean="0">
                <a:latin typeface="Arial" charset="0"/>
                <a:sym typeface="Wingdings" pitchFamily="2" charset="2"/>
              </a:rPr>
              <a:t>3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 → CH</a:t>
            </a:r>
            <a:r>
              <a:rPr lang="el-GR" sz="2000" baseline="-25000" dirty="0" smtClean="0">
                <a:latin typeface="Arial" charset="0"/>
                <a:sym typeface="Wingdings" pitchFamily="2" charset="2"/>
              </a:rPr>
              <a:t>3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COO</a:t>
            </a:r>
            <a:r>
              <a:rPr lang="el-GR" sz="2000" baseline="30000" dirty="0" smtClean="0">
                <a:latin typeface="Arial" charset="0"/>
                <a:sym typeface="Wingdings" pitchFamily="2" charset="2"/>
              </a:rPr>
              <a:t>−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Na</a:t>
            </a:r>
            <a:r>
              <a:rPr lang="el-GR" sz="2000" baseline="30000" dirty="0" smtClean="0">
                <a:latin typeface="Arial" charset="0"/>
                <a:sym typeface="Wingdings" pitchFamily="2" charset="2"/>
              </a:rPr>
              <a:t>+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 + CO</a:t>
            </a:r>
            <a:r>
              <a:rPr lang="el-GR" sz="2000" baseline="-25000" dirty="0" smtClean="0">
                <a:latin typeface="Arial" charset="0"/>
                <a:sym typeface="Wingdings" pitchFamily="2" charset="2"/>
              </a:rPr>
              <a:t>2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 + H</a:t>
            </a:r>
            <a:r>
              <a:rPr lang="el-GR" sz="2000" baseline="-25000" dirty="0" smtClean="0">
                <a:latin typeface="Arial" charset="0"/>
                <a:sym typeface="Wingdings" pitchFamily="2" charset="2"/>
              </a:rPr>
              <a:t>2</a:t>
            </a:r>
            <a:r>
              <a:rPr lang="el-GR" sz="2000" dirty="0" smtClean="0">
                <a:latin typeface="Arial" charset="0"/>
                <a:sym typeface="Wingdings" pitchFamily="2" charset="2"/>
              </a:rPr>
              <a:t>O</a:t>
            </a:r>
            <a:r>
              <a:rPr lang="el-GR" sz="2000" dirty="0" smtClean="0">
                <a:sym typeface="Wingdings" pitchFamily="2" charset="2"/>
              </a:rPr>
              <a:t> </a:t>
            </a:r>
            <a:endParaRPr lang="el-GR" sz="2000" dirty="0" smtClean="0"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l-GR" sz="2000" dirty="0" smtClean="0">
              <a:latin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l-GR" b="1" dirty="0" smtClean="0">
                <a:sym typeface="Wingdings" pitchFamily="2" charset="2"/>
              </a:rPr>
              <a:t>Σάπωνες</a:t>
            </a:r>
            <a:endParaRPr lang="en-US" b="1" dirty="0" smtClean="0">
              <a:sym typeface="Wingdings" pitchFamily="2" charset="2"/>
            </a:endParaRPr>
          </a:p>
        </p:txBody>
      </p:sp>
      <p:pic>
        <p:nvPicPr>
          <p:cNvPr id="17413" name="Picture 7" descr="File:NaStea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0" y="3212976"/>
            <a:ext cx="7620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694904" y="5805264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NaStearate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Smokefoot"/>
              </a:rPr>
              <a:t>Smokefoot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5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2.chemistry.msu.edu/faculty/reusch/VirtTxtJml/Images2/carbdrv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31" y="2636912"/>
            <a:ext cx="43576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/>
              <a:t>Χημικές ιδιότητες καρβοξυλικών οξέων </a:t>
            </a:r>
            <a:r>
              <a:rPr lang="el-GR" altLang="el-GR" sz="3000" b="0" dirty="0" smtClean="0"/>
              <a:t>2/6</a:t>
            </a:r>
            <a:endParaRPr lang="el-GR" dirty="0" smtClean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68313" y="1196975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 smtClean="0">
                <a:latin typeface="Calibri" pitchFamily="34" charset="0"/>
                <a:sym typeface="Wingdings" pitchFamily="2" charset="2"/>
              </a:rPr>
              <a:t>Σχηματισμός </a:t>
            </a:r>
            <a:r>
              <a:rPr lang="el-GR" sz="2400" b="1" dirty="0">
                <a:latin typeface="Calibri" pitchFamily="34" charset="0"/>
                <a:sym typeface="Wingdings" pitchFamily="2" charset="2"/>
              </a:rPr>
              <a:t>παραγώγων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 (</a:t>
            </a:r>
            <a:r>
              <a:rPr lang="el-GR" sz="2400" b="1" dirty="0">
                <a:latin typeface="Calibri" pitchFamily="34" charset="0"/>
                <a:sym typeface="Wingdings" pitchFamily="2" charset="2"/>
              </a:rPr>
              <a:t>αντικατάσταση –ΟΗ)</a:t>
            </a:r>
            <a:endParaRPr lang="en-US" sz="2400" b="1" dirty="0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8437" name="Picture 4" descr="preparation of acyl chlor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" y="1844675"/>
            <a:ext cx="5345660" cy="9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preparation of acid anhydr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1" y="3068637"/>
            <a:ext cx="4477561" cy="68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esterification of carboxylic ac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162"/>
            <a:ext cx="4923033" cy="68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preparation of amides from carboxylic aci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" y="5373688"/>
            <a:ext cx="4980144" cy="71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649574" y="4564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chemistry.msu.edu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0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/>
              <a:t>Χημικές ιδιότητες καρβοξυλικών οξέων </a:t>
            </a:r>
            <a:r>
              <a:rPr lang="el-GR" altLang="el-GR" sz="3000" b="0" dirty="0" smtClean="0"/>
              <a:t>3/6</a:t>
            </a:r>
            <a:endParaRPr lang="el-GR" dirty="0" smtClean="0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68312" y="1340768"/>
            <a:ext cx="6263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 smtClean="0">
                <a:latin typeface="Calibri" pitchFamily="34" charset="0"/>
                <a:sym typeface="Wingdings" pitchFamily="2" charset="2"/>
              </a:rPr>
              <a:t>Σχηματισμός παραγώγων - </a:t>
            </a:r>
            <a:r>
              <a:rPr lang="el-GR" sz="2400" b="1" dirty="0">
                <a:latin typeface="Calibri" pitchFamily="34" charset="0"/>
                <a:sym typeface="Wingdings" pitchFamily="2" charset="2"/>
              </a:rPr>
              <a:t>Παραδείγματα</a:t>
            </a:r>
            <a:endParaRPr lang="en-US" sz="2400" b="1" dirty="0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19460" name="Picture 2" descr="http://www2.chemistry.msu.edu/faculty/reusch/VirtTxtJml/Images2/carbdr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89281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86000" y="59315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chemistry.msu.edu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8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Καρβοξυλικά οξέα </a:t>
            </a:r>
            <a:r>
              <a:rPr lang="el-GR" altLang="el-GR" sz="3000" b="0" dirty="0" smtClean="0"/>
              <a:t>1/7</a:t>
            </a:r>
          </a:p>
        </p:txBody>
      </p:sp>
      <p:pic>
        <p:nvPicPr>
          <p:cNvPr id="3075" name="Picture 2" descr="File:Carboxylic-aci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2369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upload.wikimedia.org/wikipedia/commons/thumb/1/17/Ameisens%C3%A4ure_Keilstrich.svg/120px-Ameisens%C3%A4ure_Keilstric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4403693"/>
            <a:ext cx="1367631" cy="108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http://upload.wikimedia.org/wikipedia/commons/thumb/f/fd/Acetic-acid-2D-flat.png/100px-Acetic-acid-2D-fl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03694"/>
            <a:ext cx="1553322" cy="10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File:Benzoesäur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17226"/>
            <a:ext cx="971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6867580" y="5589588"/>
            <a:ext cx="1855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Βενζοϊκό οξύ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(συντηρητικό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Ε210-Ε213)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3813968" y="5630863"/>
            <a:ext cx="18556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Αιθανοϊκό οξύ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Οξεικό οξύ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611188" y="5589588"/>
            <a:ext cx="2952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Μεθανοϊκό οξύ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Μυρμηγκικό ή φορμικό οξύ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9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/>
              <a:t>Χημικές ιδιότητες καρβοξυλικών οξέων </a:t>
            </a:r>
            <a:r>
              <a:rPr lang="el-GR" altLang="el-GR" sz="3000" b="0" dirty="0" smtClean="0"/>
              <a:t>4/6</a:t>
            </a:r>
            <a:endParaRPr lang="el-GR" dirty="0" smtClean="0"/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68312" y="1444625"/>
            <a:ext cx="669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 smtClean="0">
                <a:latin typeface="Calibri" pitchFamily="34" charset="0"/>
                <a:sym typeface="Wingdings" pitchFamily="2" charset="2"/>
              </a:rPr>
              <a:t>Αναγωγή </a:t>
            </a:r>
            <a:r>
              <a:rPr lang="el-GR" sz="2400" dirty="0">
                <a:latin typeface="Calibri" pitchFamily="34" charset="0"/>
                <a:sym typeface="Wingdings" pitchFamily="2" charset="2"/>
              </a:rPr>
              <a:t>προς πρωτοταγείς </a:t>
            </a:r>
            <a:r>
              <a:rPr lang="el-GR" sz="2400" dirty="0" smtClean="0">
                <a:latin typeface="Calibri" pitchFamily="34" charset="0"/>
                <a:sym typeface="Wingdings" pitchFamily="2" charset="2"/>
              </a:rPr>
              <a:t>αλκοόλες.</a:t>
            </a:r>
            <a:endParaRPr lang="en-US" sz="2400" dirty="0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20484" name="Picture 2" descr="reduction of carboxylic acids using LiAl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3"/>
            <a:ext cx="8107540" cy="12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95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/>
              <a:t>Χημικές ιδιότητες καρβοξυλικών οξέων </a:t>
            </a:r>
            <a:r>
              <a:rPr lang="el-GR" altLang="el-GR" sz="3000" b="0" dirty="0" smtClean="0"/>
              <a:t>5/6</a:t>
            </a:r>
            <a:endParaRPr lang="el-GR" dirty="0" smtClean="0"/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437319" y="1196752"/>
            <a:ext cx="7546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b="1" dirty="0" smtClean="0">
                <a:latin typeface="Calibri" pitchFamily="34" charset="0"/>
                <a:sym typeface="Wingdings" pitchFamily="2" charset="2"/>
              </a:rPr>
              <a:t>Αρωματική </a:t>
            </a:r>
            <a:r>
              <a:rPr lang="el-GR" sz="2400" b="1" dirty="0">
                <a:latin typeface="Calibri" pitchFamily="34" charset="0"/>
                <a:sym typeface="Wingdings" pitchFamily="2" charset="2"/>
              </a:rPr>
              <a:t>υποκατάσταση σε αρωματικά </a:t>
            </a:r>
            <a:r>
              <a:rPr lang="el-GR" sz="2400" b="1" dirty="0" smtClean="0">
                <a:latin typeface="Calibri" pitchFamily="34" charset="0"/>
                <a:sym typeface="Wingdings" pitchFamily="2" charset="2"/>
              </a:rPr>
              <a:t>οξέα.</a:t>
            </a:r>
            <a:endParaRPr lang="en-US" sz="2400" b="1" dirty="0"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21508" name="Picture 2" descr="File:Benzoic acid-chemical-reacti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454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formation of m bromo benzo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97" y="3943945"/>
            <a:ext cx="4423606" cy="15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514249" y="5523929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ym typeface="Wingdings" pitchFamily="2" charset="2"/>
              </a:rPr>
              <a:t>meta- </a:t>
            </a:r>
            <a:r>
              <a:rPr lang="el-GR" altLang="el-GR" sz="2000" b="1" dirty="0">
                <a:sym typeface="Wingdings" pitchFamily="2" charset="2"/>
              </a:rPr>
              <a:t>προσανατολισμός</a:t>
            </a:r>
            <a:endParaRPr lang="en-US" altLang="el-GR" sz="2000" b="1" dirty="0">
              <a:sym typeface="Wingdings" pitchFamily="2" charset="2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974028" y="602128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hlinkClick r:id="rId4"/>
              </a:rPr>
              <a:t>Electrophilic aromatic substitution of benzoic acid (ortho vs meta vs para)</a:t>
            </a:r>
            <a:endParaRPr lang="el-GR" sz="2000" dirty="0">
              <a:latin typeface="+mn-lt"/>
            </a:endParaRPr>
          </a:p>
        </p:txBody>
      </p:sp>
      <p:pic>
        <p:nvPicPr>
          <p:cNvPr id="18433" name="Picture 1" descr="C:\Users\fkaram2\Desktop\Photo-Video-Film2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3" y="6169332"/>
            <a:ext cx="411798" cy="4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245836" y="3573016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Benzoic </a:t>
            </a:r>
            <a:r>
              <a:rPr lang="en-US" sz="1200" dirty="0" smtClean="0">
                <a:latin typeface="+mn-lt"/>
                <a:hlinkClick r:id="rId6"/>
              </a:rPr>
              <a:t>acid-chemical-reaction-1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File Upload Bot (Magnus Manske)"/>
              </a:rPr>
              <a:t>File Upload Bot (Magnus Manske)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2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Παράγωγα καρβοξυλικών οξέων</a:t>
            </a:r>
            <a:br>
              <a:rPr lang="el-GR" dirty="0" smtClean="0"/>
            </a:br>
            <a:r>
              <a:rPr lang="el-GR" dirty="0" smtClean="0"/>
              <a:t>Εστέρες</a:t>
            </a:r>
          </a:p>
        </p:txBody>
      </p:sp>
      <p:pic>
        <p:nvPicPr>
          <p:cNvPr id="22531" name="Picture 2" descr="File:Ethylethanoate-part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91320"/>
            <a:ext cx="581977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2268538" y="5517852"/>
            <a:ext cx="5399087" cy="1079500"/>
            <a:chOff x="2268538" y="5517852"/>
            <a:chExt cx="5399087" cy="1079500"/>
          </a:xfrm>
        </p:grpSpPr>
        <p:sp>
          <p:nvSpPr>
            <p:cNvPr id="22532" name="TextBox 8"/>
            <p:cNvSpPr txBox="1">
              <a:spLocks noChangeArrowheads="1"/>
            </p:cNvSpPr>
            <p:nvPr/>
          </p:nvSpPr>
          <p:spPr bwMode="auto">
            <a:xfrm>
              <a:off x="4859338" y="5611514"/>
              <a:ext cx="2808287" cy="769938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4400" dirty="0">
                  <a:solidFill>
                    <a:srgbClr val="0066CC"/>
                  </a:solidFill>
                  <a:sym typeface="Wingdings" pitchFamily="2" charset="2"/>
                </a:rPr>
                <a:t>HO</a:t>
              </a:r>
              <a:r>
                <a:rPr lang="en-US" altLang="el-GR" sz="4400" dirty="0">
                  <a:solidFill>
                    <a:srgbClr val="00B050"/>
                  </a:solidFill>
                  <a:sym typeface="Wingdings" pitchFamily="2" charset="2"/>
                </a:rPr>
                <a:t>-CO-R’</a:t>
              </a:r>
            </a:p>
          </p:txBody>
        </p:sp>
        <p:grpSp>
          <p:nvGrpSpPr>
            <p:cNvPr id="22533" name="Group 10"/>
            <p:cNvGrpSpPr>
              <a:grpSpLocks/>
            </p:cNvGrpSpPr>
            <p:nvPr/>
          </p:nvGrpSpPr>
          <p:grpSpPr bwMode="auto">
            <a:xfrm>
              <a:off x="2268538" y="5517852"/>
              <a:ext cx="3455987" cy="1079500"/>
              <a:chOff x="2771800" y="5373216"/>
              <a:chExt cx="3456384" cy="1080120"/>
            </a:xfrm>
          </p:grpSpPr>
          <p:sp>
            <p:nvSpPr>
              <p:cNvPr id="22536" name="TextBox 7"/>
              <p:cNvSpPr txBox="1">
                <a:spLocks noChangeArrowheads="1"/>
              </p:cNvSpPr>
              <p:nvPr/>
            </p:nvSpPr>
            <p:spPr bwMode="auto">
              <a:xfrm>
                <a:off x="2771800" y="5517232"/>
                <a:ext cx="216024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4400" dirty="0">
                    <a:solidFill>
                      <a:srgbClr val="FF0000"/>
                    </a:solidFill>
                    <a:sym typeface="Wingdings" pitchFamily="2" charset="2"/>
                  </a:rPr>
                  <a:t>R-O-</a:t>
                </a:r>
                <a:r>
                  <a:rPr lang="en-US" altLang="el-GR" sz="4400" dirty="0">
                    <a:solidFill>
                      <a:srgbClr val="0066CC"/>
                    </a:solidFill>
                    <a:sym typeface="Wingdings" pitchFamily="2" charset="2"/>
                  </a:rPr>
                  <a:t>H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79978" y="5373216"/>
                <a:ext cx="2448206" cy="108012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dirty="0"/>
              </a:p>
            </p:txBody>
          </p:sp>
        </p:grpSp>
      </p:grp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611560" y="1404879"/>
            <a:ext cx="7705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ym typeface="Wingdings" pitchFamily="2" charset="2"/>
              </a:rPr>
              <a:t>Όνομα καρβοξυλικού οξέος (χωρίς το οξύ) + αλκυλεστέρας </a:t>
            </a:r>
            <a:endParaRPr lang="en-US" altLang="el-GR" sz="2400" b="1" dirty="0">
              <a:sym typeface="Wingdings" pitchFamily="2" charset="2"/>
            </a:endParaRP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47813" y="1867265"/>
            <a:ext cx="5761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/>
              <a:t>Οξεικός </a:t>
            </a:r>
            <a:r>
              <a:rPr lang="el-GR" altLang="el-GR" sz="2000" b="1" dirty="0"/>
              <a:t>αιθυλεστέρας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13" name="Rectangle 7"/>
          <p:cNvSpPr/>
          <p:nvPr/>
        </p:nvSpPr>
        <p:spPr>
          <a:xfrm>
            <a:off x="7020272" y="414908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Ethylethanoate-parts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Vladsinger"/>
              </a:rPr>
              <a:t>Vladsinger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4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900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2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0" b="50000"/>
          <a:stretch/>
        </p:blipFill>
        <p:spPr bwMode="auto">
          <a:xfrm>
            <a:off x="1043608" y="332656"/>
            <a:ext cx="2871779" cy="1880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15362" name="Picture 2" descr="File:Oleic-acid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7" y="2601755"/>
            <a:ext cx="390551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ile:Stearic acid spacefi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8" y="2962576"/>
            <a:ext cx="4200128" cy="9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3" b="50000"/>
          <a:stretch/>
        </p:blipFill>
        <p:spPr bwMode="auto">
          <a:xfrm>
            <a:off x="5292080" y="332656"/>
            <a:ext cx="2887996" cy="1880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2197" y="2386311"/>
            <a:ext cx="1670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Στεατικό οξύ</a:t>
            </a:r>
            <a:endParaRPr lang="el-GR" sz="2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930" y="5251847"/>
            <a:ext cx="4317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Κορεσμένο λίπος και λιπαρό οξύ.</a:t>
            </a:r>
            <a:endParaRPr lang="el-GR" sz="2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033" y="2323433"/>
            <a:ext cx="1460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Ελα</a:t>
            </a:r>
            <a:r>
              <a:rPr lang="el-GR" sz="2200" b="1" dirty="0">
                <a:latin typeface="+mn-lt"/>
              </a:rPr>
              <a:t>ϊ</a:t>
            </a:r>
            <a:r>
              <a:rPr lang="el-GR" sz="2200" b="1" dirty="0" smtClean="0">
                <a:latin typeface="+mn-lt"/>
              </a:rPr>
              <a:t>κό οξύ</a:t>
            </a:r>
            <a:endParaRPr lang="el-GR" sz="2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9263" y="4322663"/>
            <a:ext cx="2175026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Ακόρεστο λίπος και λιπαρό οξύ.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102" y="525184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Ο διπλός δεσμός προκαλεί παραμόρφωση.</a:t>
            </a:r>
            <a:endParaRPr lang="el-GR" sz="2200" dirty="0">
              <a:latin typeface="+mn-lt"/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6876255" y="3284984"/>
            <a:ext cx="0" cy="1044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/>
          <p:cNvSpPr/>
          <p:nvPr/>
        </p:nvSpPr>
        <p:spPr>
          <a:xfrm>
            <a:off x="1004407" y="4099114"/>
            <a:ext cx="2950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Stearic acid </a:t>
            </a:r>
            <a:r>
              <a:rPr lang="en-US" sz="1200" dirty="0" smtClean="0">
                <a:latin typeface="+mn-lt"/>
                <a:hlinkClick r:id="rId5"/>
              </a:rPr>
              <a:t>spacefill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Borgdylan"/>
              </a:rPr>
              <a:t>Borgdylan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7166280" y="4006781"/>
            <a:ext cx="194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Oleic-acid-3D-vdW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6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99592" y="1412776"/>
            <a:ext cx="7416800" cy="2893100"/>
          </a:xfrm>
          <a:prstGeom prst="rect">
            <a:avLst/>
          </a:prstGeom>
          <a:noFill/>
          <a:ln w="2857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70000"/>
              <a:buFontTx/>
              <a:buNone/>
            </a:pPr>
            <a:r>
              <a:rPr lang="el-GR" altLang="el-GR" sz="2600" dirty="0">
                <a:latin typeface="+mn-lt"/>
              </a:rPr>
              <a:t>Όταν το διαιτολόγιο είναι πλούσιο σε κορεσµένα, είναι δυνατό να προκληθεί η καρδιοαγγειακή ασθένεια γνωστή ως αθηροσκλήρωση (αρτηριοσκλήρυνση) στην οποία προκαλείται στένωση στα αιµοφόρα αγγεία από την απόθεση κορεσµένων λιπών και χοληστερίνης και δηµιουργία αθηρωµατικής πλάκας.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7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+mn-lt"/>
              </a:rPr>
              <a:t>Σάπωνες</a:t>
            </a:r>
          </a:p>
        </p:txBody>
      </p:sp>
      <p:pic>
        <p:nvPicPr>
          <p:cNvPr id="26627" name="Picture 5" descr="File:SaponificationGenera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70157"/>
            <a:ext cx="770413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1474160" y="4874675"/>
            <a:ext cx="6267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SaponificationGeneral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Manske)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9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/>
              <a:t>Χημικές ιδιότητες καρβοξυλικών οξέων </a:t>
            </a:r>
            <a:r>
              <a:rPr lang="el-GR" altLang="el-GR" sz="3000" b="0" dirty="0" smtClean="0"/>
              <a:t>6/6</a:t>
            </a:r>
            <a:endParaRPr lang="el-GR" dirty="0" smtClean="0"/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468313" y="1196975"/>
            <a:ext cx="6129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>
                <a:sym typeface="Wingdings" pitchFamily="2" charset="2"/>
              </a:rPr>
              <a:t>Εστεροποίηση </a:t>
            </a:r>
            <a:r>
              <a:rPr lang="en-US" altLang="el-GR" sz="2400" b="1" dirty="0">
                <a:sym typeface="Wingdings" pitchFamily="2" charset="2"/>
              </a:rPr>
              <a:t>Fischer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ChangeArrowheads="1"/>
              </p:cNvSpPr>
              <p:nvPr/>
            </p:nvSpPr>
            <p:spPr bwMode="auto">
              <a:xfrm rot="10800000" flipV="1">
                <a:off x="1763713" y="1646148"/>
                <a:ext cx="5256212" cy="570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400" dirty="0">
                    <a:solidFill>
                      <a:srgbClr val="000000"/>
                    </a:solidFill>
                    <a:latin typeface="Arial" charset="0"/>
                  </a:rPr>
                  <a:t>RCO</a:t>
                </a:r>
                <a:r>
                  <a:rPr lang="el-GR" altLang="el-GR" sz="2400" baseline="-30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Arial" charset="0"/>
                  </a:rPr>
                  <a:t>H + R'OH 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l-GR" altLang="el-GR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l-GR" altLang="el-GR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Arial" charset="0"/>
                  </a:rPr>
                  <a:t> 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Arial" charset="0"/>
                  </a:rPr>
                  <a:t>RCO</a:t>
                </a:r>
                <a:r>
                  <a:rPr lang="el-GR" altLang="el-GR" sz="2400" baseline="-30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Arial" charset="0"/>
                  </a:rPr>
                  <a:t>R' + H</a:t>
                </a:r>
                <a:r>
                  <a:rPr lang="el-GR" altLang="el-GR" sz="2400" baseline="-30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r>
                  <a:rPr lang="el-GR" altLang="el-GR" sz="2400" dirty="0">
                    <a:latin typeface="Arial" charset="0"/>
                  </a:rPr>
                  <a:t> </a:t>
                </a:r>
                <a:endParaRPr lang="el-GR" altLang="el-GR" sz="2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765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763713" y="1646148"/>
                <a:ext cx="5256212" cy="570092"/>
              </a:xfrm>
              <a:prstGeom prst="rect">
                <a:avLst/>
              </a:prstGeom>
              <a:blipFill rotWithShape="1">
                <a:blip r:embed="rId2"/>
                <a:stretch>
                  <a:fillRect l="-1738" t="-36170" b="-510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55650" y="2205038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Αμφίδρομη αντίδραση- Αρχή </a:t>
            </a:r>
            <a:r>
              <a:rPr lang="en-US" altLang="el-GR" sz="2000" b="1" dirty="0">
                <a:solidFill>
                  <a:srgbClr val="004A82"/>
                </a:solidFill>
                <a:sym typeface="Wingdings" pitchFamily="2" charset="2"/>
              </a:rPr>
              <a:t>Le Chatelier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1258888" y="3429000"/>
            <a:ext cx="74898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7400" bIns="1587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Arial" charset="0"/>
              </a:rPr>
              <a:t>RCOCl + R'OH → RCO</a:t>
            </a:r>
            <a:r>
              <a:rPr lang="el-GR" altLang="el-GR" sz="2400" baseline="-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</a:rPr>
              <a:t>R' + HCl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Arial" charset="0"/>
              </a:rPr>
              <a:t>(RCO)</a:t>
            </a:r>
            <a:r>
              <a:rPr lang="el-GR" altLang="el-GR" sz="2400" baseline="-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</a:rPr>
              <a:t>O + R'OH → RCO</a:t>
            </a:r>
            <a:r>
              <a:rPr lang="el-GR" altLang="el-GR" sz="2400" baseline="-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</a:rPr>
              <a:t>R' + RCO</a:t>
            </a:r>
            <a:r>
              <a:rPr lang="el-GR" altLang="el-GR" sz="2400" baseline="-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</a:rPr>
              <a:t>H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468312" y="2924175"/>
            <a:ext cx="806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b="1" dirty="0" smtClean="0">
                <a:sym typeface="Wingdings" pitchFamily="2" charset="2"/>
              </a:rPr>
              <a:t>Αντίδραση </a:t>
            </a:r>
            <a:r>
              <a:rPr lang="el-GR" altLang="el-GR" sz="2400" b="1" dirty="0">
                <a:sym typeface="Wingdings" pitchFamily="2" charset="2"/>
              </a:rPr>
              <a:t>ακυλοχλωριδίου ή ανυδρίτη οξέος με αλκοόλη</a:t>
            </a:r>
            <a:endParaRPr lang="en-US" altLang="el-GR" sz="2400" b="1" dirty="0">
              <a:sym typeface="Wingdings" pitchFamily="2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56325" y="4221163"/>
            <a:ext cx="360363" cy="287337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5724525" y="4437063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Παραπροϊόν το οξύ</a:t>
            </a:r>
            <a:endParaRPr lang="en-US" altLang="el-GR" sz="2000" b="1" dirty="0">
              <a:solidFill>
                <a:srgbClr val="004A82"/>
              </a:solidFill>
              <a:sym typeface="Wingdings" pitchFamily="2" charset="2"/>
            </a:endParaRPr>
          </a:p>
        </p:txBody>
      </p:sp>
      <p:pic>
        <p:nvPicPr>
          <p:cNvPr id="27659" name="Picture 7" descr="File:Aspirin synthe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41888"/>
            <a:ext cx="7620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4716463" y="6237288"/>
            <a:ext cx="3383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Ακετυλοσαλικυλικό οξύ</a:t>
            </a:r>
            <a:endParaRPr lang="en-US" altLang="el-GR" sz="2000" b="1" dirty="0">
              <a:solidFill>
                <a:srgbClr val="004A82"/>
              </a:solidFill>
              <a:sym typeface="Wingdings" pitchFamily="2" charset="2"/>
            </a:endParaRPr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468312" y="6237348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Σαλικυλικό οξύ</a:t>
            </a:r>
            <a:endParaRPr lang="en-US" altLang="el-GR" sz="2000" b="1" dirty="0">
              <a:solidFill>
                <a:srgbClr val="004A82"/>
              </a:solidFill>
              <a:sym typeface="Wingdings" pitchFamily="2" charset="2"/>
            </a:endParaRPr>
          </a:p>
        </p:txBody>
      </p:sp>
      <p:sp>
        <p:nvSpPr>
          <p:cNvPr id="27662" name="TextBox 19"/>
          <p:cNvSpPr txBox="1">
            <a:spLocks noChangeArrowheads="1"/>
          </p:cNvSpPr>
          <p:nvPr/>
        </p:nvSpPr>
        <p:spPr bwMode="auto">
          <a:xfrm>
            <a:off x="2417024" y="6237348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  <a:sym typeface="Wingdings" pitchFamily="2" charset="2"/>
              </a:rPr>
              <a:t>Οξεικός ανυδρίτης</a:t>
            </a:r>
            <a:endParaRPr lang="en-US" altLang="el-GR" sz="2000" b="1" dirty="0">
              <a:solidFill>
                <a:srgbClr val="004A82"/>
              </a:solidFill>
              <a:sym typeface="Wingdings" pitchFamily="2" charset="2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17" name="Rectangle 7"/>
          <p:cNvSpPr/>
          <p:nvPr/>
        </p:nvSpPr>
        <p:spPr>
          <a:xfrm rot="16200000">
            <a:off x="7429238" y="5123847"/>
            <a:ext cx="2699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Aspirin </a:t>
            </a:r>
            <a:r>
              <a:rPr lang="en-US" sz="1200" dirty="0" smtClean="0">
                <a:latin typeface="+mn-lt"/>
                <a:hlinkClick r:id="rId4"/>
              </a:rPr>
              <a:t>synthesis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dgar181"/>
              </a:rPr>
              <a:t>Edgar181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4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File:Carboxylic Acid Sunshine Diagram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3992" r="7225" b="3068"/>
          <a:stretch/>
        </p:blipFill>
        <p:spPr bwMode="auto">
          <a:xfrm>
            <a:off x="395536" y="1124744"/>
            <a:ext cx="8385782" cy="50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Συγκεντρωτικά…</a:t>
            </a:r>
          </a:p>
        </p:txBody>
      </p:sp>
      <p:sp>
        <p:nvSpPr>
          <p:cNvPr id="7" name="Rectangle 7"/>
          <p:cNvSpPr/>
          <p:nvPr/>
        </p:nvSpPr>
        <p:spPr>
          <a:xfrm>
            <a:off x="1203588" y="6320352"/>
            <a:ext cx="6769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Carboxylic Acid Sunshine </a:t>
            </a:r>
            <a:r>
              <a:rPr lang="en-US" sz="1200" dirty="0" smtClean="0"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Vladislav Andriashvili (page does not exist)"/>
              </a:rPr>
              <a:t>Vladislav Andriashvili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+mn-lt"/>
              </a:rPr>
              <a:t>Λακτόνες</a:t>
            </a:r>
            <a:r>
              <a:rPr lang="en-US" altLang="el-GR" dirty="0" smtClean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/>
            </a:r>
            <a:br>
              <a:rPr lang="el-GR" altLang="el-GR" dirty="0" smtClean="0">
                <a:latin typeface="+mn-lt"/>
              </a:rPr>
            </a:br>
            <a:r>
              <a:rPr lang="en-US" altLang="el-GR" sz="3000" b="0" dirty="0" smtClean="0">
                <a:latin typeface="+mn-lt"/>
              </a:rPr>
              <a:t>(</a:t>
            </a:r>
            <a:r>
              <a:rPr lang="el-GR" altLang="el-GR" sz="3000" b="0" dirty="0" smtClean="0">
                <a:latin typeface="+mn-lt"/>
              </a:rPr>
              <a:t>κυκλικοί εστέρες)</a:t>
            </a:r>
          </a:p>
        </p:txBody>
      </p:sp>
      <p:pic>
        <p:nvPicPr>
          <p:cNvPr id="29699" name="Picture 5" descr="File:Lactone Typ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7620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 rot="10798085" flipV="1">
            <a:off x="1144576" y="5159018"/>
            <a:ext cx="655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Lactone nomenclature: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α-acetolactone, β-propiolactone, γ-butyrolactone, </a:t>
            </a:r>
            <a:r>
              <a:rPr lang="el-GR" altLang="el-GR" sz="2400" dirty="0" smtClean="0">
                <a:latin typeface="+mn-lt"/>
              </a:rPr>
              <a:t>και </a:t>
            </a:r>
            <a:r>
              <a:rPr lang="el-GR" altLang="el-GR" sz="2400" dirty="0">
                <a:latin typeface="+mn-lt"/>
              </a:rPr>
              <a:t>δ-valerolactone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762000" y="4581128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Lactone </a:t>
            </a:r>
            <a:r>
              <a:rPr lang="en-US" sz="1200" dirty="0" smtClean="0">
                <a:latin typeface="+mn-lt"/>
                <a:hlinkClick r:id="rId4"/>
              </a:rPr>
              <a:t>Types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vf-ps"/>
              </a:rPr>
              <a:t>Cvf-ps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6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419475" y="2852738"/>
            <a:ext cx="1512888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Καρβοξυλικά οξέα </a:t>
            </a:r>
            <a:r>
              <a:rPr lang="el-GR" altLang="el-GR" sz="3000" b="0" dirty="0" smtClean="0"/>
              <a:t>2/7</a:t>
            </a:r>
            <a:endParaRPr lang="el-GR" altLang="el-GR" dirty="0" smtClean="0"/>
          </a:p>
        </p:txBody>
      </p:sp>
      <p:pic>
        <p:nvPicPr>
          <p:cNvPr id="4100" name="Picture 2" descr="File:Zitronensäure - Citric aci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243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827088" y="2133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Κιτρικό οξύ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z="1800" dirty="0"/>
              <a:t> </a:t>
            </a:r>
            <a:r>
              <a:rPr lang="el-GR" altLang="el-GR" sz="1800" dirty="0"/>
              <a:t>σε φρούτα (λεμόνι, </a:t>
            </a:r>
            <a:r>
              <a:rPr lang="en-US" altLang="el-GR" sz="1800" dirty="0"/>
              <a:t>lime,…)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Ε330</a:t>
            </a:r>
          </a:p>
        </p:txBody>
      </p:sp>
      <p:pic>
        <p:nvPicPr>
          <p:cNvPr id="4102" name="Picture 4" descr="http://upload.wikimedia.org/wikipedia/commons/thumb/d/d3/Lactic-acid-skeletal.svg/120px-Lactic-acid-skelet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0691"/>
            <a:ext cx="12557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539750" y="5300663"/>
            <a:ext cx="47529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Γαλακτικό οξύ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Συστατικό του ξυνισμένου γάλακτος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Παράγεται στους μυς κατά την άσκηση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στη ζυθοποιεία για μείωση του </a:t>
            </a:r>
            <a:r>
              <a:rPr lang="en-US" altLang="el-GR" sz="1800" dirty="0"/>
              <a:t>pH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Ε270</a:t>
            </a:r>
          </a:p>
        </p:txBody>
      </p:sp>
      <p:pic>
        <p:nvPicPr>
          <p:cNvPr id="4104" name="Picture 6" descr="File:Malic aci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1908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6516688" y="2349500"/>
            <a:ext cx="237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Μηλικό οξύ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πράσινα μήλα, σταφύλια,…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Ε296</a:t>
            </a:r>
          </a:p>
        </p:txBody>
      </p:sp>
      <p:pic>
        <p:nvPicPr>
          <p:cNvPr id="4106" name="Picture 8" descr="File:Tartaric acid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121150"/>
            <a:ext cx="21367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6011863" y="5229225"/>
            <a:ext cx="2555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Τρυγικό οξύ</a:t>
            </a:r>
            <a:endParaRPr lang="en-US" altLang="el-GR" sz="1800" b="1" dirty="0">
              <a:solidFill>
                <a:srgbClr val="004A8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l-GR" sz="1800" dirty="0"/>
              <a:t> </a:t>
            </a:r>
            <a:r>
              <a:rPr lang="el-GR" altLang="el-GR" sz="1800" dirty="0"/>
              <a:t>αντιοξειδωτική δράση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γαλακτοματοποιητής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1800" dirty="0"/>
              <a:t>  Ε334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Wingdings 2" pitchFamily="18" charset="2"/>
              </a:rPr>
              <a:t> Μυϊκή τοξίνη</a:t>
            </a:r>
            <a:endParaRPr lang="el-GR" altLang="el-GR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9475" y="3141663"/>
            <a:ext cx="1657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Υδροξυοξέα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932363" y="2205038"/>
            <a:ext cx="1152525" cy="792162"/>
          </a:xfrm>
          <a:prstGeom prst="straightConnector1">
            <a:avLst/>
          </a:prstGeom>
          <a:ln w="1905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00338" y="2133600"/>
            <a:ext cx="647700" cy="790575"/>
          </a:xfrm>
          <a:prstGeom prst="straightConnector1">
            <a:avLst/>
          </a:prstGeom>
          <a:ln w="1905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932363" y="3860800"/>
            <a:ext cx="1079500" cy="936625"/>
          </a:xfrm>
          <a:prstGeom prst="straightConnector1">
            <a:avLst/>
          </a:prstGeom>
          <a:ln w="1905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68538" y="3860800"/>
            <a:ext cx="1223962" cy="863600"/>
          </a:xfrm>
          <a:prstGeom prst="straightConnector1">
            <a:avLst/>
          </a:prstGeom>
          <a:ln w="1905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179388" y="3212976"/>
            <a:ext cx="3168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500" dirty="0">
                <a:latin typeface="+mn-lt"/>
              </a:rPr>
              <a:t>Η συζυγής βάση του οξέος αποτελεί θεμελιώδες συστατικό των οστών</a:t>
            </a:r>
            <a:r>
              <a:rPr lang="en-US" altLang="el-GR" sz="1500" dirty="0">
                <a:latin typeface="+mn-lt"/>
              </a:rPr>
              <a:t>, </a:t>
            </a:r>
            <a:r>
              <a:rPr lang="el-GR" altLang="el-GR" sz="1500" dirty="0">
                <a:latin typeface="+mn-lt"/>
              </a:rPr>
              <a:t>ελέγχοντας το μέγεθος των κρυστάλλων ασβεστίου.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8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+mn-lt"/>
              </a:rPr>
              <a:t>Λακτόνες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/>
          <a:lstStyle/>
          <a:p>
            <a:r>
              <a:rPr lang="en-US" dirty="0"/>
              <a:t>Brominated furanones have been shown to be somewhat effective at preventing the formation of biofilm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One species has specifically been shown to increase Salmonella enterica serovar Typhimurium's susceptibility to antimicrobial treatments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30724" name="Picture 6" descr="File:Furan-2-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4" y="4292276"/>
            <a:ext cx="147796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187624" y="5445224"/>
            <a:ext cx="1612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2-φουρανόνη</a:t>
            </a:r>
          </a:p>
        </p:txBody>
      </p:sp>
      <p:pic>
        <p:nvPicPr>
          <p:cNvPr id="30726" name="Picture 9" descr="http://aem.asm.org/content/72/9/6419/F1.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486092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4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6798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79388" y="2997200"/>
            <a:ext cx="367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Examination of furanones-1 group by SEM at 18 h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525"/>
            <a:ext cx="37449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787900" y="2976563"/>
            <a:ext cx="3744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Examination of furanones-2 group by SEM at 18 h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3529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2555875" y="6211888"/>
            <a:ext cx="352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Examination of furanones-3 group by SEM at 18 h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" y="4005064"/>
            <a:ext cx="252095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4A82"/>
                </a:solidFill>
                <a:latin typeface="+mn-lt"/>
              </a:rPr>
              <a:t>Formation of a Biofilm by Escherichia coli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+mn-lt"/>
              </a:rPr>
              <a:t>Λακτάμες</a:t>
            </a:r>
            <a:r>
              <a:rPr lang="en-US" altLang="el-GR" dirty="0" smtClean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/>
            </a:r>
            <a:br>
              <a:rPr lang="el-GR" altLang="el-GR" dirty="0" smtClean="0">
                <a:latin typeface="+mn-lt"/>
              </a:rPr>
            </a:br>
            <a:r>
              <a:rPr lang="en-US" altLang="el-GR" sz="3000" b="0" dirty="0" smtClean="0">
                <a:latin typeface="+mn-lt"/>
              </a:rPr>
              <a:t>(</a:t>
            </a:r>
            <a:r>
              <a:rPr lang="el-GR" altLang="el-GR" sz="3000" b="0" dirty="0" smtClean="0">
                <a:latin typeface="+mn-lt"/>
              </a:rPr>
              <a:t>κυκλικά αμίδια)</a:t>
            </a:r>
          </a:p>
        </p:txBody>
      </p:sp>
      <p:pic>
        <p:nvPicPr>
          <p:cNvPr id="32771" name="Picture 5" descr="File:Beta-lacta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93131"/>
            <a:ext cx="239236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3753859" y="2930595"/>
            <a:ext cx="16362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2-Azetidinone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(β-λακτάμη) </a:t>
            </a:r>
          </a:p>
        </p:txBody>
      </p:sp>
      <p:pic>
        <p:nvPicPr>
          <p:cNvPr id="32773" name="Picture 8" descr="File:Lactams General Formulae V.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17032"/>
            <a:ext cx="7620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115616" y="5818363"/>
            <a:ext cx="74172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From left to right, general structures of a β-lactam, a γ-lactam, a δ-lactam and an ε-lactam.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6293876" y="2492896"/>
            <a:ext cx="252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Azepan-2-one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or </a:t>
            </a:r>
            <a:r>
              <a:rPr lang="en-US" altLang="el-GR" sz="2000" b="1" dirty="0">
                <a:latin typeface="+mn-lt"/>
              </a:rPr>
              <a:t>Caprolactam, </a:t>
            </a:r>
            <a:r>
              <a:rPr lang="en-US" altLang="el-GR" sz="2000" dirty="0">
                <a:latin typeface="+mn-lt"/>
              </a:rPr>
              <a:t>the precursor to </a:t>
            </a:r>
            <a:r>
              <a:rPr lang="en-US" altLang="el-GR" sz="2000" u="sng" dirty="0">
                <a:latin typeface="+mn-lt"/>
              </a:rPr>
              <a:t>Nylon 6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11" name="Rectangle 7"/>
          <p:cNvSpPr/>
          <p:nvPr/>
        </p:nvSpPr>
        <p:spPr>
          <a:xfrm>
            <a:off x="1104771" y="2699762"/>
            <a:ext cx="2096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Beta-lactam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Edgar181"/>
              </a:rPr>
              <a:t>Edgar181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004399" y="5541364"/>
            <a:ext cx="713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Lactams General Formulae </a:t>
            </a:r>
            <a:r>
              <a:rPr lang="en-US" sz="1200" dirty="0" smtClean="0">
                <a:latin typeface="+mn-lt"/>
                <a:hlinkClick r:id="rId7"/>
              </a:rPr>
              <a:t>V.1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8" tooltip="User:Jü"/>
              </a:rPr>
              <a:t>Jü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8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+mn-lt"/>
              </a:rPr>
              <a:t>Clinical significance </a:t>
            </a:r>
            <a:r>
              <a:rPr lang="el-GR" altLang="el-GR" sz="3000" b="0" dirty="0" smtClean="0">
                <a:latin typeface="+mn-lt"/>
              </a:rPr>
              <a:t>1/4</a:t>
            </a:r>
            <a:r>
              <a:rPr lang="el-GR" altLang="el-GR" dirty="0" smtClean="0">
                <a:latin typeface="+mn-lt"/>
              </a:rPr>
              <a:t>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46486" y="1008843"/>
            <a:ext cx="8583488" cy="58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088" tIns="7935" rIns="38088" bIns="7935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The β-lactam ring is part of the core structure of several antibiotic families, the principal ones being the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penicillins, cephalosporins, carbapenems and monobactams,</a:t>
            </a:r>
            <a:r>
              <a:rPr lang="el-GR" altLang="el-GR" sz="2000" dirty="0">
                <a:latin typeface="+mn-lt"/>
              </a:rPr>
              <a:t> which are, therefore, also called </a:t>
            </a:r>
            <a:r>
              <a:rPr lang="el-GR" altLang="el-GR" sz="2000" b="1" dirty="0">
                <a:latin typeface="+mn-lt"/>
              </a:rPr>
              <a:t>β-lactam antibiotics. </a:t>
            </a:r>
            <a:r>
              <a:rPr lang="el-GR" altLang="el-GR" sz="2000" dirty="0">
                <a:latin typeface="+mn-lt"/>
              </a:rPr>
              <a:t>Nearly all of these antibiotics work by inhibiting bacterial cell wall biosynthesis. This has a lethal effect on bacteria. 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β-Lactam antibiotics are indicated for the prophylaxis and treatment of bacterial infections caused by susceptible organisms. At first, β-lactam antibiotics were mainly active only against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Gram-positive bacteria, yet the recent development of broad-spectrum β-lactam antibiotics active against various Gram-negative organisms has increased their usefulness</a:t>
            </a:r>
            <a:r>
              <a:rPr lang="en-US" altLang="el-GR" sz="2000" dirty="0" smtClean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Bacteria do, however contain within their populations, in smaller quantities, bacteria that are resistant against β-lactam antibiotics. They do this by expressing one of many β-lactamase genes. More than 1,000 different β-lactamase enzymes have been documented in various species of bacteria. These enzymes vary widely in their chemical structure and catalytic efficiencies</a:t>
            </a:r>
            <a:r>
              <a:rPr lang="el-GR" altLang="el-GR" sz="2000" dirty="0" smtClean="0">
                <a:latin typeface="+mn-lt"/>
              </a:rPr>
              <a:t>. When </a:t>
            </a:r>
            <a:r>
              <a:rPr lang="el-GR" altLang="el-GR" sz="2000" dirty="0">
                <a:latin typeface="+mn-lt"/>
              </a:rPr>
              <a:t>bacterial populations have these resistant subgroups, treatment with β-lactam can result in the resistant strain, becoming more prevalent and therefore more virulent.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4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Clinical significance </a:t>
            </a:r>
            <a:r>
              <a:rPr lang="el-GR" altLang="el-GR" sz="3000" b="0" dirty="0" smtClean="0"/>
              <a:t>2/4</a:t>
            </a:r>
            <a:r>
              <a:rPr lang="el-GR" altLang="el-GR" dirty="0" smtClean="0"/>
              <a:t> </a:t>
            </a:r>
            <a:endParaRPr lang="el-GR" dirty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98763" y="5561364"/>
            <a:ext cx="79082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200" b="1" dirty="0" smtClean="0">
                <a:latin typeface="+mn-lt"/>
                <a:cs typeface="Courier New" pitchFamily="49" charset="0"/>
              </a:rPr>
              <a:t>The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β-lactam core structures. (A)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penam.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(B)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carbapenam.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(C)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An oxapenam.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(D)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penem.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(E)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carbapenem.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(F)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monobactam.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(G)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cephem.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(H)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 carbacephem. </a:t>
            </a:r>
            <a:r>
              <a:rPr lang="el-GR" altLang="el-GR" sz="2200" b="1" dirty="0">
                <a:latin typeface="+mn-lt"/>
                <a:cs typeface="Courier New" pitchFamily="49" charset="0"/>
              </a:rPr>
              <a:t>(I)</a:t>
            </a:r>
            <a:r>
              <a:rPr lang="el-GR" altLang="el-GR" sz="2200" dirty="0">
                <a:latin typeface="+mn-lt"/>
                <a:cs typeface="Courier New" pitchFamily="49" charset="0"/>
              </a:rPr>
              <a:t> An oxacephem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5122" name="Picture 2" descr="File:Beta-lactam core structur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836712"/>
            <a:ext cx="549039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092280" y="4581128"/>
            <a:ext cx="2121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Beta-lactam core </a:t>
            </a:r>
            <a:r>
              <a:rPr lang="en-US" sz="1200" dirty="0" smtClean="0">
                <a:latin typeface="+mn-lt"/>
                <a:hlinkClick r:id="rId3"/>
              </a:rPr>
              <a:t>structures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vasconcellos"/>
              </a:rPr>
              <a:t>Fvasconcellos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7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Clinical significance </a:t>
            </a:r>
            <a:r>
              <a:rPr lang="el-GR" altLang="el-GR" sz="3000" b="0" dirty="0" smtClean="0"/>
              <a:t>3/4</a:t>
            </a:r>
            <a:r>
              <a:rPr lang="el-GR" altLang="el-GR" dirty="0" smtClean="0"/>
              <a:t> </a:t>
            </a:r>
            <a:endParaRPr lang="el-GR" altLang="el-GR" dirty="0" smtClean="0">
              <a:latin typeface="+mn-lt"/>
            </a:endParaRPr>
          </a:p>
        </p:txBody>
      </p:sp>
      <p:pic>
        <p:nvPicPr>
          <p:cNvPr id="35843" name="Picture 2" descr="File:Beta-lactam antibiotics example 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050"/>
            <a:ext cx="3205162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8494" y="5805264"/>
            <a:ext cx="3562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+mn-lt"/>
              </a:rPr>
              <a:t>Core structure of penicillins (top) and</a:t>
            </a:r>
            <a:r>
              <a:rPr lang="el-GR" altLang="el-GR" sz="1800" dirty="0">
                <a:latin typeface="+mn-lt"/>
              </a:rPr>
              <a:t> </a:t>
            </a:r>
            <a:r>
              <a:rPr lang="en-US" altLang="el-GR" sz="1800" dirty="0">
                <a:latin typeface="+mn-lt"/>
              </a:rPr>
              <a:t>cephalosporins (bottom). </a:t>
            </a:r>
            <a:endParaRPr lang="el-GR" altLang="el-GR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 smtClean="0">
                <a:latin typeface="+mn-lt"/>
              </a:rPr>
              <a:t>β-lactam</a:t>
            </a:r>
            <a:r>
              <a:rPr lang="en-US" altLang="el-GR" sz="1800" dirty="0">
                <a:latin typeface="+mn-lt"/>
              </a:rPr>
              <a:t> ring in red</a:t>
            </a:r>
            <a:endParaRPr lang="el-GR" altLang="el-GR" sz="1800" dirty="0">
              <a:latin typeface="+mn-lt"/>
            </a:endParaRPr>
          </a:p>
        </p:txBody>
      </p:sp>
      <p:pic>
        <p:nvPicPr>
          <p:cNvPr id="35845" name="Picture 4" descr="File:Penicillin inhibi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612"/>
            <a:ext cx="2991049" cy="468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12370" y="5613047"/>
            <a:ext cx="4067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+mn-lt"/>
              </a:rPr>
              <a:t>Penicillin and most other β-lactam antibiotics act by inhibiting penicillin-binding proteins, which normally catalyze cross-linking of bacterial cell walls.</a:t>
            </a:r>
            <a:endParaRPr lang="el-GR" altLang="el-GR" sz="18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 rot="16200000">
            <a:off x="-1061353" y="4079680"/>
            <a:ext cx="295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Beta-lactam antibiotics example </a:t>
            </a:r>
            <a:r>
              <a:rPr lang="en-US" sz="1200" dirty="0" smtClean="0">
                <a:latin typeface="+mn-lt"/>
                <a:hlinkClick r:id="rId4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vasconcellos"/>
              </a:rPr>
              <a:t>Fvasconcellos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 rot="16200000">
            <a:off x="7056332" y="4079679"/>
            <a:ext cx="2693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Penicillin </a:t>
            </a:r>
            <a:r>
              <a:rPr lang="en-US" sz="1200" dirty="0" smtClean="0">
                <a:latin typeface="+mn-lt"/>
                <a:hlinkClick r:id="rId6"/>
              </a:rPr>
              <a:t>inhibition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Mcstrother"/>
              </a:rPr>
              <a:t>Mcstrother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8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1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Clinical significance </a:t>
            </a:r>
            <a:r>
              <a:rPr lang="el-GR" altLang="el-GR" sz="3000" b="0" dirty="0" smtClean="0"/>
              <a:t>4/4</a:t>
            </a:r>
            <a:r>
              <a:rPr lang="el-GR" altLang="el-GR" dirty="0" smtClean="0"/>
              <a:t> </a:t>
            </a:r>
            <a:endParaRPr lang="el-GR" altLang="el-GR" dirty="0" smtClean="0">
              <a:latin typeface="+mn-lt"/>
            </a:endParaRPr>
          </a:p>
        </p:txBody>
      </p:sp>
      <p:pic>
        <p:nvPicPr>
          <p:cNvPr id="36867" name="Picture 2" descr="File:Binary fission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2336897" cy="4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1520" y="5637599"/>
            <a:ext cx="3960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+mn-lt"/>
              </a:rPr>
              <a:t>In the absence of β-lactam antibiotics, the bacterial cell wall plays an important role in bacterial reproduction.</a:t>
            </a:r>
            <a:endParaRPr lang="el-GR" altLang="el-GR" sz="1800" dirty="0">
              <a:latin typeface="+mn-lt"/>
            </a:endParaRPr>
          </a:p>
        </p:txBody>
      </p:sp>
      <p:pic>
        <p:nvPicPr>
          <p:cNvPr id="36869" name="Picture 4" descr="File:Penicillin spheroplast gener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4" y="765175"/>
            <a:ext cx="1774155" cy="48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534518" y="5637599"/>
            <a:ext cx="4464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+mn-lt"/>
              </a:rPr>
              <a:t>Adding β-lactam antibiotics to the cell medium while bacteria are dividing will cause them to shed their cell walls and fail to divide, forming large, fragile spheroplasts.</a:t>
            </a:r>
            <a:endParaRPr lang="el-GR" altLang="el-GR" sz="18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>
            <a:off x="3092546" y="4896983"/>
            <a:ext cx="1911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Binary </a:t>
            </a:r>
            <a:r>
              <a:rPr lang="en-US" sz="1200" dirty="0" smtClean="0">
                <a:latin typeface="+mn-lt"/>
                <a:hlinkClick r:id="rId4"/>
              </a:rPr>
              <a:t>fission2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cstrother"/>
              </a:rPr>
              <a:t>Mcstrother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947293" y="4861194"/>
            <a:ext cx="205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Penicillin spheroplast </a:t>
            </a:r>
            <a:r>
              <a:rPr lang="en-US" sz="1200" dirty="0" smtClean="0">
                <a:latin typeface="+mn-lt"/>
                <a:hlinkClick r:id="rId7"/>
              </a:rPr>
              <a:t>generation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cstrother"/>
              </a:rPr>
              <a:t>Mcstrother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4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17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Καρβοξυλικά οξέα και παράγωγα».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2.chemistry.msu.edu/faculty/reusch/VirtTxtJml/Images2/carbac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0768"/>
            <a:ext cx="787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Καρβοξυλικά οξέα </a:t>
            </a:r>
            <a:r>
              <a:rPr lang="el-GR" altLang="el-GR" sz="3000" b="0" dirty="0" smtClean="0"/>
              <a:t>3/7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123728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chemistry.msu.edu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7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Καρβοξυλικά οξέα </a:t>
            </a:r>
            <a:r>
              <a:rPr lang="el-GR" altLang="el-GR" sz="3000" b="0" dirty="0" smtClean="0"/>
              <a:t>4/7</a:t>
            </a:r>
            <a:endParaRPr lang="el-GR" altLang="el-GR" dirty="0" smtClean="0"/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6039361" y="4431009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Λινελαϊκό</a:t>
            </a:r>
            <a:r>
              <a:rPr lang="en-US" altLang="el-GR" sz="1800" b="1" dirty="0">
                <a:solidFill>
                  <a:srgbClr val="004A82"/>
                </a:solidFill>
              </a:rPr>
              <a:t> (linoleic)</a:t>
            </a:r>
            <a:r>
              <a:rPr lang="el-GR" altLang="el-GR" sz="1800" b="1" dirty="0">
                <a:solidFill>
                  <a:srgbClr val="004A82"/>
                </a:solidFill>
              </a:rPr>
              <a:t> οξύ</a:t>
            </a:r>
          </a:p>
        </p:txBody>
      </p:sp>
      <p:sp>
        <p:nvSpPr>
          <p:cNvPr id="6148" name="TextBox 14"/>
          <p:cNvSpPr txBox="1">
            <a:spLocks noChangeArrowheads="1"/>
          </p:cNvSpPr>
          <p:nvPr/>
        </p:nvSpPr>
        <p:spPr bwMode="auto">
          <a:xfrm>
            <a:off x="5724128" y="1661632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Ελαϊκό </a:t>
            </a:r>
            <a:r>
              <a:rPr lang="en-US" altLang="el-GR" sz="1800" b="1" dirty="0">
                <a:solidFill>
                  <a:srgbClr val="004A82"/>
                </a:solidFill>
              </a:rPr>
              <a:t>(oleic) </a:t>
            </a:r>
            <a:r>
              <a:rPr lang="el-GR" altLang="el-GR" sz="1800" b="1" dirty="0">
                <a:solidFill>
                  <a:srgbClr val="004A82"/>
                </a:solidFill>
              </a:rPr>
              <a:t>οξύ</a:t>
            </a:r>
          </a:p>
        </p:txBody>
      </p:sp>
      <p:pic>
        <p:nvPicPr>
          <p:cNvPr id="6149" name="Picture 2" descr="File:Oleic-acid-based-on-xtal-1997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750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File:LAnumbe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0739"/>
            <a:ext cx="5254411" cy="65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323850" y="105251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/>
              <a:t>Λιπαρά οξέα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441885" y="1722580"/>
            <a:ext cx="8234571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</a:pPr>
            <a:r>
              <a:rPr lang="el-GR" altLang="el-GR" sz="2200" dirty="0" smtClean="0">
                <a:latin typeface="+mn-lt"/>
              </a:rPr>
              <a:t>Ι</a:t>
            </a:r>
            <a:r>
              <a:rPr lang="en-US" altLang="el-GR" sz="2200" dirty="0">
                <a:latin typeface="+mn-lt"/>
              </a:rPr>
              <a:t>n  animal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and vegetable fats and oils</a:t>
            </a:r>
            <a:r>
              <a:rPr lang="el-GR" altLang="el-GR" sz="2200" dirty="0">
                <a:latin typeface="+mn-lt"/>
              </a:rPr>
              <a:t>.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altLang="el-GR" sz="2200" dirty="0" smtClean="0">
                <a:latin typeface="+mn-lt"/>
              </a:rPr>
              <a:t>It </a:t>
            </a:r>
            <a:r>
              <a:rPr lang="en-US" altLang="el-GR" sz="2200" dirty="0">
                <a:latin typeface="+mn-lt"/>
              </a:rPr>
              <a:t>is an odorless, colourless oil, although commercial samples may be yellowish.</a:t>
            </a:r>
            <a:endParaRPr lang="el-GR" altLang="el-GR" sz="22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en-US" altLang="el-GR" sz="2200" dirty="0" smtClean="0">
                <a:latin typeface="+mn-lt"/>
              </a:rPr>
              <a:t>In </a:t>
            </a:r>
            <a:r>
              <a:rPr lang="en-US" altLang="el-GR" sz="2200" dirty="0">
                <a:latin typeface="+mn-lt"/>
              </a:rPr>
              <a:t>chemical terms, oleic acid is classified as a 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monounsaturated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omega-9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fatty acid.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altLang="el-GR" sz="2200" dirty="0" smtClean="0">
                <a:latin typeface="+mn-lt"/>
              </a:rPr>
              <a:t>Oleic </a:t>
            </a:r>
            <a:r>
              <a:rPr lang="en-US" altLang="el-GR" sz="2200" dirty="0">
                <a:latin typeface="+mn-lt"/>
              </a:rPr>
              <a:t>acid is the most abundant fatty acid in human adipose tissue.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344567" y="5013176"/>
            <a:ext cx="85693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l-GR" sz="2200" dirty="0">
                <a:latin typeface="+mn-lt"/>
              </a:rPr>
              <a:t>Linoleic acid belongs to one of the two families of</a:t>
            </a:r>
            <a:r>
              <a:rPr lang="en-US" altLang="el-GR" sz="2200" i="1" dirty="0">
                <a:latin typeface="+mn-lt"/>
              </a:rPr>
              <a:t> essential fatty acids</a:t>
            </a:r>
            <a:r>
              <a:rPr lang="en-US" altLang="el-GR" sz="2200" dirty="0">
                <a:latin typeface="+mn-lt"/>
              </a:rPr>
              <a:t>, that humans and animals must ingest for good health, because the body requires them for various biological processes, but cannot synthesize them from other food components.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/>
            </a:r>
            <a:br>
              <a:rPr lang="el-GR" altLang="el-GR" sz="1800" dirty="0"/>
            </a:br>
            <a:endParaRPr lang="el-GR" altLang="el-GR" sz="1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56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Καρβοξυλικά οξέα </a:t>
            </a:r>
            <a:r>
              <a:rPr lang="el-GR" altLang="el-GR" sz="3000" b="0" dirty="0" smtClean="0"/>
              <a:t>5/7</a:t>
            </a:r>
            <a:endParaRPr lang="el-GR" altLang="el-GR" dirty="0" smtClean="0"/>
          </a:p>
        </p:txBody>
      </p:sp>
      <p:pic>
        <p:nvPicPr>
          <p:cNvPr id="6151" name="Picture 6" descr="File:Palmitic aci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810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5148064" y="2019225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4A82"/>
                </a:solidFill>
              </a:rPr>
              <a:t>Παλμιτικό </a:t>
            </a:r>
            <a:r>
              <a:rPr lang="en-US" altLang="el-GR" sz="1800" b="1" dirty="0">
                <a:solidFill>
                  <a:srgbClr val="004A82"/>
                </a:solidFill>
              </a:rPr>
              <a:t>(palmitic) </a:t>
            </a:r>
            <a:r>
              <a:rPr lang="el-GR" altLang="el-GR" sz="1800" b="1" dirty="0">
                <a:solidFill>
                  <a:srgbClr val="004A82"/>
                </a:solidFill>
              </a:rPr>
              <a:t>οξύ</a:t>
            </a: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323850" y="105251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/>
              <a:t>Λιπαρά οξέα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827585" y="4770138"/>
            <a:ext cx="4824535" cy="1107996"/>
          </a:xfrm>
          <a:prstGeom prst="rect">
            <a:avLst/>
          </a:prstGeom>
          <a:noFill/>
          <a:ln w="63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Fatty acids occur as their esters, commonly the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 triglycerides</a:t>
            </a:r>
            <a:r>
              <a:rPr lang="en-US" altLang="el-GR" sz="2200" dirty="0">
                <a:latin typeface="+mn-lt"/>
              </a:rPr>
              <a:t>, which are the greasy materials in many natural </a:t>
            </a:r>
            <a:r>
              <a:rPr lang="en-US" altLang="el-GR" sz="2200" dirty="0" smtClean="0">
                <a:latin typeface="+mn-lt"/>
              </a:rPr>
              <a:t>oils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/>
            </a:r>
            <a:br>
              <a:rPr lang="el-GR" altLang="el-GR" sz="1800" dirty="0"/>
            </a:br>
            <a:endParaRPr lang="el-GR" altLang="el-GR" sz="1800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67544" y="2780928"/>
            <a:ext cx="82809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l-GR" sz="2200" dirty="0">
                <a:latin typeface="+mn-lt"/>
              </a:rPr>
              <a:t>Palmitic acid has been shown to alter the beta cells in the pancreas that are responsible for the secretion of insulin, and to suppress the body's natural appetite-suppressing signals from leptin and insulin -- the key hormones involved in weight regulation.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0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Καρβοξυλικά οξέα </a:t>
            </a:r>
            <a:r>
              <a:rPr lang="el-GR" altLang="el-GR" sz="3000" b="0" dirty="0" smtClean="0"/>
              <a:t>6/7</a:t>
            </a:r>
            <a:endParaRPr lang="el-GR" altLang="el-GR" dirty="0" smtClean="0"/>
          </a:p>
        </p:txBody>
      </p:sp>
      <p:sp>
        <p:nvSpPr>
          <p:cNvPr id="7171" name="TextBox 15"/>
          <p:cNvSpPr txBox="1">
            <a:spLocks noChangeArrowheads="1"/>
          </p:cNvSpPr>
          <p:nvPr/>
        </p:nvSpPr>
        <p:spPr bwMode="auto">
          <a:xfrm>
            <a:off x="683568" y="1160977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/>
              <a:t>α- αμινοξέα</a:t>
            </a:r>
          </a:p>
        </p:txBody>
      </p:sp>
      <p:pic>
        <p:nvPicPr>
          <p:cNvPr id="7172" name="Picture 2" descr="File:AminoAcidball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0236"/>
            <a:ext cx="3477344" cy="24768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3219630" y="1212360"/>
            <a:ext cx="2072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Δομικοί λίθοι για τη βιοσύνθεση πρωτεϊνών</a:t>
            </a:r>
          </a:p>
        </p:txBody>
      </p:sp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143063" y="4372950"/>
            <a:ext cx="216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Πεπτιδική σύνθεση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32770" name="Picture 2" descr="File:Peptidformationbal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" y="2636912"/>
            <a:ext cx="5043822" cy="4179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5788868" y="3637087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AminoAcidball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YassineMrabet"/>
              </a:rPr>
              <a:t>YassineMrabet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004048" y="6381113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Peptidformationball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YassineMrabet"/>
              </a:rPr>
              <a:t>YassineMrabet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0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Καρβοξυλικά οξέα </a:t>
            </a:r>
            <a:r>
              <a:rPr lang="el-GR" altLang="el-GR" sz="3000" b="0" dirty="0" smtClean="0"/>
              <a:t>7/7</a:t>
            </a:r>
            <a:endParaRPr lang="el-GR" altLang="el-GR" dirty="0" smtClean="0"/>
          </a:p>
        </p:txBody>
      </p:sp>
      <p:sp>
        <p:nvSpPr>
          <p:cNvPr id="8195" name="TextBox 15"/>
          <p:cNvSpPr txBox="1">
            <a:spLocks noChangeArrowheads="1"/>
          </p:cNvSpPr>
          <p:nvPr/>
        </p:nvSpPr>
        <p:spPr bwMode="auto">
          <a:xfrm>
            <a:off x="468312" y="1196975"/>
            <a:ext cx="475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/>
              <a:t>Δι- και τρι-καρβοξυλικά οξέα</a:t>
            </a:r>
          </a:p>
        </p:txBody>
      </p:sp>
      <p:sp>
        <p:nvSpPr>
          <p:cNvPr id="8196" name="TextBox 16"/>
          <p:cNvSpPr txBox="1">
            <a:spLocks noChangeArrowheads="1"/>
          </p:cNvSpPr>
          <p:nvPr/>
        </p:nvSpPr>
        <p:spPr bwMode="auto">
          <a:xfrm>
            <a:off x="5220072" y="3100898"/>
            <a:ext cx="2160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Κιτρικό οξύ</a:t>
            </a:r>
          </a:p>
        </p:txBody>
      </p:sp>
      <p:pic>
        <p:nvPicPr>
          <p:cNvPr id="8197" name="Picture 2" descr="File:Zitronensäure - Citric aci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02" y="1527094"/>
            <a:ext cx="3109312" cy="14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File:Bernsteinsäure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3" y="2708274"/>
            <a:ext cx="2684211" cy="14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1259632" y="4437112"/>
            <a:ext cx="1873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Ηλεκτρικό οξύ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Συντηρητικό Ε363</a:t>
            </a:r>
          </a:p>
        </p:txBody>
      </p:sp>
      <p:pic>
        <p:nvPicPr>
          <p:cNvPr id="8200" name="Picture 6" descr="File:Adipic aci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11" y="3716338"/>
            <a:ext cx="3931175" cy="17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5651500" y="5013325"/>
            <a:ext cx="1873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Αδιπικό οξύ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Πρώτη ύλη </a:t>
            </a:r>
            <a:r>
              <a:rPr lang="en-US" altLang="el-GR" sz="2000" dirty="0"/>
              <a:t>nylon</a:t>
            </a:r>
            <a:endParaRPr lang="el-GR" alt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0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364162" y="4153269"/>
            <a:ext cx="3311525" cy="2256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/>
              <a:t>Υψηλότερα σ.ζ και υψηλότερη διαλυτότητα στο νερό από τις αντίστοιχες αλκοόλες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Σημεία ζέσεως και διαλυτότητα Καρβοξυλικών οξέων</a:t>
            </a:r>
          </a:p>
        </p:txBody>
      </p:sp>
      <p:sp>
        <p:nvSpPr>
          <p:cNvPr id="9220" name="TextBox 15"/>
          <p:cNvSpPr txBox="1">
            <a:spLocks noChangeArrowheads="1"/>
          </p:cNvSpPr>
          <p:nvPr/>
        </p:nvSpPr>
        <p:spPr bwMode="auto">
          <a:xfrm>
            <a:off x="468313" y="1427807"/>
            <a:ext cx="1799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/>
              <a:t>Διμερές</a:t>
            </a:r>
          </a:p>
        </p:txBody>
      </p:sp>
      <p:pic>
        <p:nvPicPr>
          <p:cNvPr id="9221" name="Picture 2" descr="File:Carboxylic acid dim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85590"/>
            <a:ext cx="48117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3420268" y="4161284"/>
            <a:ext cx="1223963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095625" y="3188940"/>
            <a:ext cx="2520950" cy="863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7"/>
          <p:cNvSpPr txBox="1">
            <a:spLocks noChangeArrowheads="1"/>
          </p:cNvSpPr>
          <p:nvPr/>
        </p:nvSpPr>
        <p:spPr bwMode="auto">
          <a:xfrm>
            <a:off x="2411761" y="4881215"/>
            <a:ext cx="2447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/>
              <a:t>Δεσμοί υδρογόνου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12" name="Rectangle 7"/>
          <p:cNvSpPr/>
          <p:nvPr/>
        </p:nvSpPr>
        <p:spPr>
          <a:xfrm>
            <a:off x="356070" y="3922436"/>
            <a:ext cx="3167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Carboxylic acid </a:t>
            </a:r>
            <a:r>
              <a:rPr lang="en-US" sz="1200" dirty="0" smtClean="0">
                <a:latin typeface="+mn-lt"/>
                <a:hlinkClick r:id="rId3"/>
              </a:rPr>
              <a:t>dimers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ahahahaneapneap"/>
              </a:rPr>
              <a:t>Mahahahaneapneap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247</TotalTime>
  <Words>1780</Words>
  <Application>Microsoft Office PowerPoint</Application>
  <PresentationFormat>Προβολή στην οθόνη (4:3)</PresentationFormat>
  <Paragraphs>292</Paragraphs>
  <Slides>43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exo-opistho_simeiomata</vt:lpstr>
      <vt:lpstr>OC_template_updated</vt:lpstr>
      <vt:lpstr>Ανόργανη και Οργανική Χημεία (Θ)</vt:lpstr>
      <vt:lpstr>Καρβοξυλικά οξέα 1/7</vt:lpstr>
      <vt:lpstr>Καρβοξυλικά οξέα 2/7</vt:lpstr>
      <vt:lpstr>Καρβοξυλικά οξέα 3/7</vt:lpstr>
      <vt:lpstr>Καρβοξυλικά οξέα 4/7</vt:lpstr>
      <vt:lpstr>Καρβοξυλικά οξέα 5/7</vt:lpstr>
      <vt:lpstr>Καρβοξυλικά οξέα 6/7</vt:lpstr>
      <vt:lpstr>Καρβοξυλικά οξέα 7/7</vt:lpstr>
      <vt:lpstr>Σημεία ζέσεως και διαλυτότητα Καρβοξυλικών οξέων</vt:lpstr>
      <vt:lpstr>Οξύτητα Καρβοξυλικών οξέων</vt:lpstr>
      <vt:lpstr>Σύνθεση Καρβοξυλικών οξέων 1/6</vt:lpstr>
      <vt:lpstr>Σύνθεση Καρβοξυλικών οξέων 2/6</vt:lpstr>
      <vt:lpstr>Σύνθεση Καρβοξυλικών οξέων 3/6</vt:lpstr>
      <vt:lpstr>Σύνθεση Καρβοξυλικών οξέων 4/6</vt:lpstr>
      <vt:lpstr>Σύνθεση Καρβοξυλικών οξέων 5/6</vt:lpstr>
      <vt:lpstr>Σύνθεση Καρβοξυλικών οξέων 6/6</vt:lpstr>
      <vt:lpstr>Χημικές ιδιότητες καρβοξυλικών οξέων 1/6</vt:lpstr>
      <vt:lpstr>Χημικές ιδιότητες καρβοξυλικών οξέων 2/6</vt:lpstr>
      <vt:lpstr>Χημικές ιδιότητες καρβοξυλικών οξέων 3/6</vt:lpstr>
      <vt:lpstr>Χημικές ιδιότητες καρβοξυλικών οξέων 4/6</vt:lpstr>
      <vt:lpstr>Χημικές ιδιότητες καρβοξυλικών οξέων 5/6</vt:lpstr>
      <vt:lpstr>Παράγωγα καρβοξυλικών οξέων Εστέρες</vt:lpstr>
      <vt:lpstr>Παρουσίαση του PowerPoint</vt:lpstr>
      <vt:lpstr>Παρουσίαση του PowerPoint</vt:lpstr>
      <vt:lpstr>Παρουσίαση του PowerPoint</vt:lpstr>
      <vt:lpstr>Σάπωνες</vt:lpstr>
      <vt:lpstr>Χημικές ιδιότητες καρβοξυλικών οξέων 6/6</vt:lpstr>
      <vt:lpstr>Συγκεντρωτικά…</vt:lpstr>
      <vt:lpstr>Λακτόνες  (κυκλικοί εστέρες)</vt:lpstr>
      <vt:lpstr>Λακτόνες</vt:lpstr>
      <vt:lpstr>Παρουσίαση του PowerPoint</vt:lpstr>
      <vt:lpstr>Λακτάμες  (κυκλικά αμίδια)</vt:lpstr>
      <vt:lpstr>Clinical significance 1/4 </vt:lpstr>
      <vt:lpstr>Clinical significance 2/4 </vt:lpstr>
      <vt:lpstr>Clinical significance 3/4 </vt:lpstr>
      <vt:lpstr>Clinical significance 4/4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26</cp:revision>
  <dcterms:created xsi:type="dcterms:W3CDTF">2015-05-21T05:58:29Z</dcterms:created>
  <dcterms:modified xsi:type="dcterms:W3CDTF">2015-09-11T07:32:07Z</dcterms:modified>
</cp:coreProperties>
</file>