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53"/>
  </p:notesMasterIdLst>
  <p:handoutMasterIdLst>
    <p:handoutMasterId r:id="rId54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257" r:id="rId45"/>
    <p:sldId id="262" r:id="rId46"/>
    <p:sldId id="264" r:id="rId47"/>
    <p:sldId id="308" r:id="rId48"/>
    <p:sldId id="309" r:id="rId49"/>
    <p:sldId id="310" r:id="rId50"/>
    <p:sldId id="307" r:id="rId51"/>
    <p:sldId id="311" r:id="rId52"/>
  </p:sldIdLst>
  <p:sldSz cx="9144000" cy="6858000" type="screen4x3"/>
  <p:notesSz cx="7104063" cy="10234613"/>
  <p:custDataLst>
    <p:tags r:id="rId5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TEI\&#924;&#913;&#920;&#919;&#924;&#913;&#932;&#913;-&#917;&#929;&#915;&#913;&#931;&#932;&#919;&#929;&#921;&#913;\&#917;&#928;&#921;&#931;&#932;&#919;&#924;&#919;%20&#933;&#923;&#921;&#922;&#937;&#925;%20&#921;&#921;%20(&#920;)\&#931;&#933;&#925;&#920;&#917;&#932;&#921;&#922;&#913;%20&#933;&#923;&#921;&#922;&#913;\&#928;&#927;&#923;&#933;&#924;&#917;&#929;&#919;%20-&#929;&#919;&#932;&#921;&#925;&#917;&#931;\polym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TEI\&#924;&#913;&#920;&#919;&#924;&#913;&#932;&#913;-&#917;&#929;&#915;&#913;&#931;&#932;&#919;&#929;&#921;&#913;\&#917;&#928;&#921;&#931;&#932;&#919;&#924;&#919;%20&#933;&#923;&#921;&#922;&#937;&#925;%20&#921;&#921;%20(&#920;)\&#931;&#933;&#925;&#920;&#917;&#932;&#921;&#922;&#913;%20&#933;&#923;&#921;&#922;&#913;\&#928;&#927;&#923;&#933;&#924;&#917;&#929;&#919;%20-&#929;&#919;&#932;&#921;&#925;&#917;&#931;\polym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xi</a:t>
            </a:r>
          </a:p>
        </c:rich>
      </c:tx>
      <c:layout>
        <c:manualLayout>
          <c:xMode val="edge"/>
          <c:yMode val="edge"/>
          <c:x val="7.8455818022747062E-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055314960629919"/>
          <c:y val="0.18300925925925926"/>
          <c:w val="0.82722462817147857"/>
          <c:h val="0.70959135316418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Mw_Mn!$E$3</c:f>
              <c:strCache>
                <c:ptCount val="1"/>
                <c:pt idx="0">
                  <c:v>       xi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Mw_Mn!$C$4:$C$10</c:f>
              <c:numCache>
                <c:formatCode>General</c:formatCode>
                <c:ptCount val="7"/>
                <c:pt idx="0">
                  <c:v>7500</c:v>
                </c:pt>
                <c:pt idx="1">
                  <c:v>12500</c:v>
                </c:pt>
                <c:pt idx="2">
                  <c:v>17500</c:v>
                </c:pt>
                <c:pt idx="3">
                  <c:v>22500</c:v>
                </c:pt>
                <c:pt idx="4">
                  <c:v>27500</c:v>
                </c:pt>
                <c:pt idx="5">
                  <c:v>32500</c:v>
                </c:pt>
                <c:pt idx="6">
                  <c:v>37500</c:v>
                </c:pt>
              </c:numCache>
            </c:numRef>
          </c:cat>
          <c:val>
            <c:numRef>
              <c:f>Mw_Mn!$E$4:$E$10</c:f>
              <c:numCache>
                <c:formatCode>General</c:formatCode>
                <c:ptCount val="7"/>
                <c:pt idx="0">
                  <c:v>0.05</c:v>
                </c:pt>
                <c:pt idx="1">
                  <c:v>0.16</c:v>
                </c:pt>
                <c:pt idx="2">
                  <c:v>0.22</c:v>
                </c:pt>
                <c:pt idx="3">
                  <c:v>0.27</c:v>
                </c:pt>
                <c:pt idx="4">
                  <c:v>0.2</c:v>
                </c:pt>
                <c:pt idx="5">
                  <c:v>0.08</c:v>
                </c:pt>
                <c:pt idx="6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5936152"/>
        <c:axId val="215936544"/>
      </c:barChart>
      <c:catAx>
        <c:axId val="21593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5936544"/>
        <c:crosses val="autoZero"/>
        <c:auto val="1"/>
        <c:lblAlgn val="ctr"/>
        <c:lblOffset val="100"/>
        <c:noMultiLvlLbl val="0"/>
      </c:catAx>
      <c:valAx>
        <c:axId val="2159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5936152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1526684164479247E-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Mw_Mn!$E$19</c:f>
              <c:strCache>
                <c:ptCount val="1"/>
                <c:pt idx="0">
                  <c:v>     wi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Mw_Mn!$C$20:$C$26</c:f>
              <c:numCache>
                <c:formatCode>General</c:formatCode>
                <c:ptCount val="7"/>
                <c:pt idx="0">
                  <c:v>7500</c:v>
                </c:pt>
                <c:pt idx="1">
                  <c:v>12500</c:v>
                </c:pt>
                <c:pt idx="2">
                  <c:v>17500</c:v>
                </c:pt>
                <c:pt idx="3">
                  <c:v>22500</c:v>
                </c:pt>
                <c:pt idx="4">
                  <c:v>27500</c:v>
                </c:pt>
                <c:pt idx="5">
                  <c:v>32500</c:v>
                </c:pt>
                <c:pt idx="6">
                  <c:v>37500</c:v>
                </c:pt>
              </c:numCache>
            </c:numRef>
          </c:cat>
          <c:val>
            <c:numRef>
              <c:f>Mw_Mn!$E$20:$E$26</c:f>
              <c:numCache>
                <c:formatCode>General</c:formatCode>
                <c:ptCount val="7"/>
                <c:pt idx="0">
                  <c:v>0.02</c:v>
                </c:pt>
                <c:pt idx="1">
                  <c:v>0.1</c:v>
                </c:pt>
                <c:pt idx="2">
                  <c:v>0.18</c:v>
                </c:pt>
                <c:pt idx="3">
                  <c:v>0.28999999999999998</c:v>
                </c:pt>
                <c:pt idx="4">
                  <c:v>0.26</c:v>
                </c:pt>
                <c:pt idx="5">
                  <c:v>0.13</c:v>
                </c:pt>
                <c:pt idx="6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5940464"/>
        <c:axId val="215146816"/>
      </c:barChart>
      <c:catAx>
        <c:axId val="21594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5146816"/>
        <c:crosses val="autoZero"/>
        <c:auto val="1"/>
        <c:lblAlgn val="ctr"/>
        <c:lblOffset val="100"/>
        <c:noMultiLvlLbl val="0"/>
      </c:catAx>
      <c:valAx>
        <c:axId val="21514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5940464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0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7980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77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Ο </a:t>
            </a:r>
            <a:r>
              <a:rPr lang="el-GR" b="1" dirty="0" smtClean="0"/>
              <a:t>βαθμός πολυμερισμού </a:t>
            </a:r>
            <a:r>
              <a:rPr lang="el-GR" dirty="0" smtClean="0"/>
              <a:t>εκφράζει τον αριθμό των </a:t>
            </a:r>
            <a:r>
              <a:rPr lang="el-GR" i="1" dirty="0" smtClean="0"/>
              <a:t>ομάδων μονομερούς</a:t>
            </a:r>
            <a:r>
              <a:rPr lang="el-GR" dirty="0" smtClean="0"/>
              <a:t> που συγκροτούν τη συγκεκριμένη αλυσίδα.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3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6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7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b="1" dirty="0" smtClean="0"/>
              <a:t>τήξη</a:t>
            </a:r>
            <a:r>
              <a:rPr lang="el-GR" dirty="0" smtClean="0"/>
              <a:t> λέμε ότι είναι μια </a:t>
            </a:r>
            <a:r>
              <a:rPr lang="el-GR" b="1" dirty="0" smtClean="0"/>
              <a:t>1</a:t>
            </a:r>
            <a:r>
              <a:rPr lang="el-GR" b="1" baseline="30000" dirty="0" smtClean="0"/>
              <a:t>ης</a:t>
            </a:r>
            <a:r>
              <a:rPr lang="el-GR" b="1" dirty="0" smtClean="0"/>
              <a:t> τάξης </a:t>
            </a:r>
            <a:r>
              <a:rPr lang="el-GR" dirty="0" smtClean="0"/>
              <a:t>θερμική μεταβολή, επειδή υπεισέρχεται </a:t>
            </a:r>
            <a:r>
              <a:rPr lang="el-GR" b="1" dirty="0" smtClean="0"/>
              <a:t>λανθάνουσα</a:t>
            </a:r>
            <a:r>
              <a:rPr lang="el-GR" dirty="0" smtClean="0"/>
              <a:t> θερμότητα.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0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Glass is a metastable state</a:t>
            </a:r>
            <a:r>
              <a:rPr lang="en-US" sz="1200" dirty="0" smtClean="0"/>
              <a:t>, and its entropy, density, and so on, depend on the thermal history. Therefore, the </a:t>
            </a:r>
            <a:r>
              <a:rPr lang="en-US" sz="1200" b="1" dirty="0" smtClean="0"/>
              <a:t>glass transition </a:t>
            </a:r>
            <a:r>
              <a:rPr lang="en-US" sz="1200" dirty="0" smtClean="0"/>
              <a:t>is primarily a </a:t>
            </a:r>
            <a:r>
              <a:rPr lang="en-US" sz="1200" b="1" dirty="0" smtClean="0"/>
              <a:t>dynamic</a:t>
            </a:r>
            <a:r>
              <a:rPr lang="en-US" sz="1200" dirty="0" smtClean="0"/>
              <a:t> phenomenon: on cooling a liquid, internal degrees of freedom successively fall out of equilibrium. However, there is a longstanding debate whether there is an underlying second-order phase transition in the hypothetical limit of infinitely long relaxation times</a:t>
            </a:r>
            <a:endParaRPr lang="el-G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7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8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2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3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6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1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2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3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1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4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5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4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1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9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5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9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3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1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1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1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9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1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gdscenglish.sv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User:User_A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gdscenglish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User:User_A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gdscenglish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User:User_A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File:Polystyrene.svg" TargetMode="External"/><Relationship Id="rId5" Type="http://schemas.openxmlformats.org/officeDocument/2006/relationships/hyperlink" Target="http://en.wikipedia.org/wiki/File:Polyethylene_repeat_unit.svg" TargetMode="Externa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n.wikipedia.org/wiki/File:Polyvinylchlorid.svg" TargetMode="External"/><Relationship Id="rId4" Type="http://schemas.openxmlformats.org/officeDocument/2006/relationships/hyperlink" Target="http://en.wikipedia.org/wiki/File:Polypropylen.sv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nside_DSC_small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roning_a_shirt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entley_Continental_GTC_011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User:%E5%A4%A9%E7%84%B6%E3%82%AC%E3%82%B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Επιστήμη Υλικών ΙΙ (Θ)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Πολυμερή και συνθετικές </a:t>
            </a:r>
            <a:r>
              <a:rPr lang="el-GR" sz="2800" dirty="0" smtClean="0"/>
              <a:t>ρητίνες (β’ μέρος)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Σταμάτης </a:t>
            </a:r>
            <a:r>
              <a:rPr lang="el-GR" sz="2400" dirty="0"/>
              <a:t>Μπογιατζής,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Μέσο μοριακό βάρος ενός πολυμερούς</a:t>
            </a:r>
            <a:br>
              <a:rPr lang="el-GR" sz="4400" dirty="0" smtClean="0"/>
            </a:br>
            <a:r>
              <a:rPr lang="el-GR" sz="3600" b="0" dirty="0" smtClean="0"/>
              <a:t>(3 από 3)</a:t>
            </a:r>
          </a:p>
        </p:txBody>
      </p:sp>
      <p:sp>
        <p:nvSpPr>
          <p:cNvPr id="40963" name="3 - Θέση περιεχομένου"/>
          <p:cNvSpPr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r>
              <a:rPr lang="el-GR" dirty="0" smtClean="0"/>
              <a:t>Συνεπώς, επειδή στη δεδομένη ποσότητα του πολυμερούς δεν έχουν όλες οι αλυσίδες το ίδιο μήκος, μπορούμε να πούμε ότι υπάρχει μια </a:t>
            </a:r>
            <a:r>
              <a:rPr lang="el-GR" b="1" dirty="0" smtClean="0"/>
              <a:t>κατανομή των αλυσίδων</a:t>
            </a:r>
            <a:r>
              <a:rPr lang="el-GR" dirty="0" smtClean="0"/>
              <a:t> με τα παραπάνω ποσοστά. </a:t>
            </a:r>
          </a:p>
          <a:p>
            <a:r>
              <a:rPr lang="el-GR" dirty="0" smtClean="0"/>
              <a:t>Το μοριακό βάρος ενός πολυμερούς δεν είναι ένας ακριβής αριθμός</a:t>
            </a:r>
            <a:r>
              <a:rPr lang="en-US" dirty="0" smtClean="0"/>
              <a:t>. </a:t>
            </a:r>
            <a:r>
              <a:rPr lang="el-GR" dirty="0" smtClean="0"/>
              <a:t>Συνεπώς, δεν κάνουμε λόγο απλά για το «</a:t>
            </a:r>
            <a:r>
              <a:rPr lang="el-GR" i="1" dirty="0" smtClean="0"/>
              <a:t>μοριακό βάρος</a:t>
            </a:r>
            <a:r>
              <a:rPr lang="el-GR" dirty="0" smtClean="0"/>
              <a:t>», αλλά για το «</a:t>
            </a:r>
            <a:r>
              <a:rPr lang="el-GR" b="1" i="1" u="sng" dirty="0" smtClean="0"/>
              <a:t>μέσο μοριακό βάρος</a:t>
            </a:r>
            <a:r>
              <a:rPr lang="el-GR" b="1" dirty="0" smtClean="0"/>
              <a:t>» </a:t>
            </a:r>
            <a:r>
              <a:rPr lang="el-GR" dirty="0" smtClean="0"/>
              <a:t>ενός πολυμερούς</a:t>
            </a:r>
          </a:p>
          <a:p>
            <a:r>
              <a:rPr lang="el-GR" dirty="0" smtClean="0"/>
              <a:t>Στην </a:t>
            </a:r>
            <a:r>
              <a:rPr lang="el-GR" dirty="0" err="1" smtClean="0"/>
              <a:t>πολυαιθυλενογλυκόλη</a:t>
            </a:r>
            <a:r>
              <a:rPr lang="en-US" dirty="0" smtClean="0"/>
              <a:t>-1000</a:t>
            </a:r>
            <a:r>
              <a:rPr lang="el-GR" dirty="0" smtClean="0"/>
              <a:t>, ο αριθμός ‘</a:t>
            </a:r>
            <a:r>
              <a:rPr lang="el-GR" b="1" dirty="0" smtClean="0"/>
              <a:t>1000</a:t>
            </a:r>
            <a:r>
              <a:rPr lang="el-GR" dirty="0" smtClean="0"/>
              <a:t>’ υποδηλώνει το </a:t>
            </a:r>
            <a:r>
              <a:rPr lang="el-GR" b="1" dirty="0" smtClean="0"/>
              <a:t>μέσο μοριακό βάρος </a:t>
            </a:r>
            <a:r>
              <a:rPr lang="el-GR" dirty="0" smtClean="0"/>
              <a:t>του πολυμερούς (ή πιο σωστά </a:t>
            </a:r>
            <a:r>
              <a:rPr lang="el-GR" i="1" dirty="0" smtClean="0"/>
              <a:t>ολιγομερούς</a:t>
            </a:r>
            <a:r>
              <a:rPr lang="el-GR" dirty="0" smtClean="0"/>
              <a:t>!)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868362"/>
          </a:xfrm>
        </p:spPr>
        <p:txBody>
          <a:bodyPr>
            <a:noAutofit/>
          </a:bodyPr>
          <a:lstStyle/>
          <a:p>
            <a:r>
              <a:rPr lang="el-GR" dirty="0" smtClean="0"/>
              <a:t>Μέσο </a:t>
            </a:r>
            <a:r>
              <a:rPr lang="el-GR" dirty="0"/>
              <a:t>κατ΄αριθμό Μοριακό </a:t>
            </a:r>
            <a:r>
              <a:rPr lang="el-GR" dirty="0" smtClean="0"/>
              <a:t>Βάρος ενός συνθετικού πολυμερούς </a:t>
            </a:r>
            <a:r>
              <a:rPr lang="el-GR" sz="3200" b="0" dirty="0" smtClean="0"/>
              <a:t>(1 από 4)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4479634" y="31157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4479634" y="31157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0451" y="2253972"/>
            <a:ext cx="8503091" cy="3139321"/>
            <a:chOff x="533400" y="1981200"/>
            <a:chExt cx="8229600" cy="3139321"/>
          </a:xfrm>
        </p:grpSpPr>
        <p:sp>
          <p:nvSpPr>
            <p:cNvPr id="11274" name="Text Box 15"/>
            <p:cNvSpPr txBox="1">
              <a:spLocks noChangeArrowheads="1"/>
            </p:cNvSpPr>
            <p:nvPr/>
          </p:nvSpPr>
          <p:spPr bwMode="auto">
            <a:xfrm>
              <a:off x="533400" y="1981200"/>
              <a:ext cx="8229600" cy="313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Το μέσο κατ΄αριθμό μοριακό βάρος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       υπολογίζεται αφού χωρίσουμε τις αλυσίδες </a:t>
              </a:r>
              <a:r>
                <a:rPr lang="el-GR" sz="2400" b="1" dirty="0" smtClean="0">
                  <a:solidFill>
                    <a:prstClr val="black"/>
                  </a:solidFill>
                  <a:latin typeface="Calibri"/>
                </a:rPr>
                <a:t>κατά κατηγορίες ομοίων μεγεθών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(π.χ. </a:t>
              </a:r>
              <a:r>
                <a:rPr lang="el-GR" sz="2400" b="1" i="1" dirty="0" smtClean="0">
                  <a:solidFill>
                    <a:prstClr val="black"/>
                  </a:solidFill>
                  <a:latin typeface="Calibri"/>
                </a:rPr>
                <a:t>μοριακών βαρών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) 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l-GR" sz="2400" dirty="0">
                <a:solidFill>
                  <a:prstClr val="black"/>
                </a:solidFill>
                <a:latin typeface="Calibri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Κατόπιν, υπολογίσουμε το </a:t>
              </a:r>
              <a:r>
                <a:rPr lang="el-GR" sz="2400" b="1" dirty="0" smtClean="0">
                  <a:solidFill>
                    <a:srgbClr val="004A82"/>
                  </a:solidFill>
                  <a:latin typeface="Calibri"/>
                </a:rPr>
                <a:t>κλάσμα του αριθμού των αλυσίδων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σε κάθε κατηγορία μεγέθους 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.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1126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5260279" y="1981200"/>
            <a:ext cx="516632" cy="520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Εξίσωση" r:id="rId4" imgW="253800" imgH="253800" progId="Equation.3">
                    <p:embed/>
                  </p:oleObj>
                </mc:Choice>
                <mc:Fallback>
                  <p:oleObj name="Εξίσωση" r:id="rId4" imgW="2538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0279" y="1981200"/>
                          <a:ext cx="516632" cy="52093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Μέσο κατ΄αριθμό Μοριακό Βάρος ενός συνθετικού </a:t>
            </a:r>
            <a:r>
              <a:rPr lang="el-GR" sz="4400" dirty="0" smtClean="0"/>
              <a:t>πολυμερούς </a:t>
            </a:r>
            <a:r>
              <a:rPr lang="el-GR" sz="3600" b="0" dirty="0" smtClean="0"/>
              <a:t>(2 από</a:t>
            </a:r>
            <a:r>
              <a:rPr lang="en-US" sz="3600" b="0" dirty="0" smtClean="0"/>
              <a:t> </a:t>
            </a:r>
            <a:r>
              <a:rPr lang="el-GR" sz="3600" b="0" dirty="0" smtClean="0"/>
              <a:t>4)</a:t>
            </a:r>
            <a:endParaRPr lang="el-GR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92696" y="1124744"/>
                <a:ext cx="8579296" cy="115212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Τα δεδομένα που απαιτούνται για τον υπολογισμό του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dirty="0" smtClean="0"/>
                  <a:t> </a:t>
                </a:r>
                <a:r>
                  <a:rPr lang="el-GR" b="1" dirty="0" smtClean="0"/>
                  <a:t>      </a:t>
                </a:r>
                <a:r>
                  <a:rPr lang="el-GR" dirty="0" smtClean="0"/>
                  <a:t> </a:t>
                </a:r>
                <a:r>
                  <a:rPr lang="el-GR" dirty="0"/>
                  <a:t>για τις τιμές του παραδείγματος παρουσιάζονται στον Πίνακα. 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696" y="1124744"/>
                <a:ext cx="8579296" cy="1152128"/>
              </a:xfrm>
              <a:blipFill rotWithShape="0">
                <a:blip r:embed="rId3"/>
                <a:stretch>
                  <a:fillRect l="-924" t="-26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/>
          </p:nvPr>
        </p:nvGraphicFramePr>
        <p:xfrm>
          <a:off x="292696" y="2060848"/>
          <a:ext cx="8568952" cy="270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  <a:gridCol w="2160240"/>
                <a:gridCol w="2232248"/>
                <a:gridCol w="576064"/>
                <a:gridCol w="864096"/>
              </a:tblGrid>
              <a:tr h="719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Κατηγορία μοριακών βαρών (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g/mol)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μέση τιμή 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1800" b="1" u="none" strike="noStrike" baseline="-25000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(g/mol)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% περιεκτικότητα κατ'αριθμό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1" u="none" strike="noStrike" dirty="0" smtClean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b="1" i="1" u="none" strike="noStrike" baseline="-25000" dirty="0" smtClean="0">
                          <a:effectLst/>
                          <a:latin typeface="+mn-lt"/>
                        </a:rPr>
                        <a:t>i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800" b="1" i="1" u="none" strike="noStrike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en-US" sz="1800" b="1" i="1" u="none" strike="noStrike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en-US" sz="1800" b="1" i="1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5000 – 10000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7500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375</a:t>
                      </a:r>
                      <a:endParaRPr lang="el-GR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6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10000 – 15000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12500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0.16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el-GR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6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15000 – 20000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17500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0.22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3850</a:t>
                      </a:r>
                      <a:endParaRPr lang="el-GR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6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20000 – 25000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22500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0.27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6075</a:t>
                      </a:r>
                      <a:endParaRPr lang="el-GR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6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25000 – 30000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27500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0.2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5500</a:t>
                      </a:r>
                      <a:endParaRPr lang="el-GR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6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30000 – 35000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32500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0.08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2600</a:t>
                      </a:r>
                      <a:endParaRPr lang="el-GR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6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35000 – 40000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37500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0.02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750</a:t>
                      </a:r>
                      <a:endParaRPr lang="el-GR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6696" y="4797152"/>
            <a:ext cx="6569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Αναπροσαρμογή από: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Callister W. D.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i="1" dirty="0" smtClean="0">
                <a:solidFill>
                  <a:prstClr val="black"/>
                </a:solidFill>
                <a:latin typeface="Calibri"/>
              </a:rPr>
              <a:t>Εισαγωγή στην Επιστήμη και Τεχνολογία των Υλικών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, Εκδ. Τζιόλα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Down Arrow 4"/>
          <p:cNvSpPr/>
          <p:nvPr/>
        </p:nvSpPr>
        <p:spPr>
          <a:xfrm>
            <a:off x="7624878" y="4944990"/>
            <a:ext cx="360040" cy="490427"/>
          </a:xfrm>
          <a:prstGeom prst="downArrow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4718" y="5435418"/>
            <a:ext cx="268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Άθροισμα: </a:t>
            </a:r>
            <a:r>
              <a:rPr lang="el-GR" sz="2000" b="1" dirty="0">
                <a:solidFill>
                  <a:srgbClr val="C00000"/>
                </a:solidFill>
                <a:latin typeface="Calibri"/>
              </a:rPr>
              <a:t>21150</a:t>
            </a:r>
            <a:r>
              <a:rPr lang="el-GR" sz="20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g/mol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6410377" y="5804750"/>
          <a:ext cx="2115921" cy="57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4" imgW="787058" imgH="253890" progId="Equation.3">
                  <p:embed/>
                </p:oleObj>
              </mc:Choice>
              <mc:Fallback>
                <p:oleObj name="Equation" r:id="rId4" imgW="78705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77" y="5804750"/>
                        <a:ext cx="2115921" cy="570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6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Μέσο κατ΄αριθμό Μοριακό Βάρος ενός συνθετικού </a:t>
            </a:r>
            <a:r>
              <a:rPr lang="el-GR" sz="4400" dirty="0" smtClean="0"/>
              <a:t>πολυμερούς</a:t>
            </a:r>
            <a:r>
              <a:rPr lang="en-US" sz="4400" dirty="0" smtClean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3</a:t>
            </a:r>
            <a:r>
              <a:rPr lang="en-US" sz="3600" b="0" dirty="0" smtClean="0"/>
              <a:t> </a:t>
            </a:r>
            <a:r>
              <a:rPr lang="el-GR" sz="3600" b="0" dirty="0" smtClean="0"/>
              <a:t>από</a:t>
            </a:r>
            <a:r>
              <a:rPr lang="en-US" sz="3600" b="0" dirty="0" smtClean="0"/>
              <a:t> </a:t>
            </a:r>
            <a:r>
              <a:rPr lang="el-GR" sz="3600" b="0" dirty="0" smtClean="0"/>
              <a:t>4)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19"/>
          <p:cNvGraphicFramePr>
            <a:graphicFrameLocks/>
          </p:cNvGraphicFramePr>
          <p:nvPr>
            <p:extLst/>
          </p:nvPr>
        </p:nvGraphicFramePr>
        <p:xfrm>
          <a:off x="2611016" y="2132856"/>
          <a:ext cx="3942184" cy="236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23"/>
          <p:cNvCxnSpPr/>
          <p:nvPr/>
        </p:nvCxnSpPr>
        <p:spPr>
          <a:xfrm>
            <a:off x="4536976" y="2413030"/>
            <a:ext cx="0" cy="1944216"/>
          </a:xfrm>
          <a:prstGeom prst="line">
            <a:avLst/>
          </a:prstGeom>
          <a:ln w="38100">
            <a:solidFill>
              <a:srgbClr val="CC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25"/>
          <p:cNvSpPr/>
          <p:nvPr/>
        </p:nvSpPr>
        <p:spPr>
          <a:xfrm rot="10800000">
            <a:off x="4356956" y="4626387"/>
            <a:ext cx="360040" cy="4413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3009" y="5135622"/>
            <a:ext cx="2218654" cy="568452"/>
            <a:chOff x="6660609" y="6211644"/>
            <a:chExt cx="2218654" cy="568452"/>
          </a:xfrm>
        </p:grpSpPr>
        <p:sp>
          <p:nvSpPr>
            <p:cNvPr id="9" name="Rectangle 2"/>
            <p:cNvSpPr/>
            <p:nvPr/>
          </p:nvSpPr>
          <p:spPr>
            <a:xfrm>
              <a:off x="7239006" y="6316199"/>
              <a:ext cx="16402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</a:rPr>
                <a:t>= </a:t>
              </a:r>
              <a:r>
                <a:rPr lang="el-GR" b="1" dirty="0" smtClean="0">
                  <a:solidFill>
                    <a:srgbClr val="C00000"/>
                  </a:solidFill>
                </a:rPr>
                <a:t>21150</a:t>
              </a:r>
              <a:r>
                <a:rPr lang="el-GR" dirty="0" smtClean="0">
                  <a:solidFill>
                    <a:srgbClr val="C00000"/>
                  </a:solidFill>
                </a:rPr>
                <a:t> </a:t>
              </a:r>
              <a:r>
                <a:rPr lang="el-GR" dirty="0">
                  <a:solidFill>
                    <a:prstClr val="black"/>
                  </a:solidFill>
                </a:rPr>
                <a:t>g/mol</a:t>
              </a:r>
            </a:p>
          </p:txBody>
        </p:sp>
        <p:pic>
          <p:nvPicPr>
            <p:cNvPr id="10" name="Picture 6"/>
            <p:cNvPicPr>
              <a:picLocks noChangeAspect="1"/>
            </p:cNvPicPr>
            <p:nvPr/>
          </p:nvPicPr>
          <p:blipFill rotWithShape="1">
            <a:blip r:embed="rId3"/>
            <a:srcRect r="66404"/>
            <a:stretch/>
          </p:blipFill>
          <p:spPr>
            <a:xfrm>
              <a:off x="6660609" y="6211644"/>
              <a:ext cx="710140" cy="568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4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868362"/>
          </a:xfrm>
        </p:spPr>
        <p:txBody>
          <a:bodyPr>
            <a:noAutofit/>
          </a:bodyPr>
          <a:lstStyle/>
          <a:p>
            <a:r>
              <a:rPr lang="el-GR" dirty="0" smtClean="0"/>
              <a:t>Μέσο </a:t>
            </a:r>
            <a:r>
              <a:rPr lang="el-GR" dirty="0"/>
              <a:t>κατ΄αριθμό Μοριακό </a:t>
            </a:r>
            <a:r>
              <a:rPr lang="el-GR" dirty="0" smtClean="0"/>
              <a:t>Βάρος ενός συνθετικού πολυμερούς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4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</a:t>
            </a:r>
            <a:r>
              <a:rPr lang="el-GR" sz="3200" b="0" dirty="0" smtClean="0"/>
              <a:t>4)</a:t>
            </a:r>
            <a:endParaRPr lang="el-GR" sz="3200" dirty="0" smtClean="0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4426763" y="225865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4426763" y="225865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311" name="15 - Ομάδα"/>
          <p:cNvGrpSpPr>
            <a:grpSpLocks/>
          </p:cNvGrpSpPr>
          <p:nvPr/>
        </p:nvGrpSpPr>
        <p:grpSpPr bwMode="auto">
          <a:xfrm>
            <a:off x="359946" y="2276872"/>
            <a:ext cx="8503096" cy="1860553"/>
            <a:chOff x="3263280" y="1735961"/>
            <a:chExt cx="7958749" cy="2324582"/>
          </a:xfrm>
        </p:grpSpPr>
        <p:sp>
          <p:nvSpPr>
            <p:cNvPr id="11313" name="Rectangle 17"/>
            <p:cNvSpPr>
              <a:spLocks noChangeArrowheads="1"/>
            </p:cNvSpPr>
            <p:nvPr/>
          </p:nvSpPr>
          <p:spPr bwMode="auto">
            <a:xfrm>
              <a:off x="3263280" y="1830560"/>
              <a:ext cx="7958749" cy="576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Το μέσο κατ΄ αριθμό μοριακό βάρος        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ορίζεται </a:t>
              </a:r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ως εξής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11267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7897583" y="1735961"/>
            <a:ext cx="488014" cy="737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8" name="Εξίσωση" r:id="rId4" imgW="253800" imgH="253800" progId="Equation.3">
                    <p:embed/>
                  </p:oleObj>
                </mc:Choice>
                <mc:Fallback>
                  <p:oleObj name="Εξίσωση" r:id="rId4" imgW="2538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7583" y="1735961"/>
                          <a:ext cx="488014" cy="73723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786291" y="3164762"/>
            <a:ext cx="2488936" cy="895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9" name="Equation" r:id="rId6" imgW="787058" imgH="253890" progId="Equation.3">
                    <p:embed/>
                  </p:oleObj>
                </mc:Choice>
                <mc:Fallback>
                  <p:oleObj name="Equation" r:id="rId6" imgW="787058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6291" y="3164762"/>
                          <a:ext cx="2488936" cy="89578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ctangle 2"/>
          <p:cNvSpPr/>
          <p:nvPr/>
        </p:nvSpPr>
        <p:spPr>
          <a:xfrm>
            <a:off x="3707904" y="3167929"/>
            <a:ext cx="4991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b="1" i="1" dirty="0">
                <a:solidFill>
                  <a:prstClr val="black"/>
                </a:solidFill>
                <a:latin typeface="Calibri"/>
              </a:rPr>
              <a:t>M</a:t>
            </a:r>
            <a:r>
              <a:rPr lang="el-GR" sz="2200" b="1" i="1" baseline="-160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είναι η μέση τιμή μοριακού βάρους μέσα στο εύρος μεγεθών της κατηγορίας </a:t>
            </a:r>
            <a:r>
              <a:rPr lang="el-GR" sz="2200" b="1" i="1" dirty="0">
                <a:solidFill>
                  <a:prstClr val="black"/>
                </a:solidFill>
                <a:latin typeface="Calibri"/>
              </a:rPr>
              <a:t>i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b="1" i="1" dirty="0">
                <a:solidFill>
                  <a:prstClr val="black"/>
                </a:solidFill>
                <a:latin typeface="Calibri"/>
              </a:rPr>
              <a:t>w</a:t>
            </a:r>
            <a:r>
              <a:rPr lang="el-GR" sz="2200" b="1" i="1" baseline="-250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l-GR" sz="2200" b="1" baseline="-25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δηλώνει το κλάσμα βάρους των μορίων μέσα στο ίδιο εύρος μεγεθών.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49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Μέσο κατά βάρος Μοριακό Βάρος ενός </a:t>
            </a:r>
            <a:r>
              <a:rPr lang="el-GR" dirty="0" smtClean="0"/>
              <a:t>συνθετικού πολυμερούς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1</a:t>
            </a:r>
            <a:r>
              <a:rPr lang="en-US" sz="3200" b="0" dirty="0" smtClean="0"/>
              <a:t> </a:t>
            </a:r>
            <a:r>
              <a:rPr lang="el-GR" sz="3200" b="0" dirty="0"/>
              <a:t>από</a:t>
            </a:r>
            <a:r>
              <a:rPr lang="en-US" sz="3200" b="0" dirty="0"/>
              <a:t> </a:t>
            </a:r>
            <a:r>
              <a:rPr lang="el-GR" sz="3200" b="0" dirty="0" smtClean="0"/>
              <a:t>4)</a:t>
            </a:r>
            <a:endParaRPr lang="el-GR" sz="3200" dirty="0" smtClean="0"/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37" name="Text Box 16"/>
              <p:cNvSpPr txBox="1">
                <a:spLocks noChangeArrowheads="1"/>
              </p:cNvSpPr>
              <p:nvPr/>
            </p:nvSpPr>
            <p:spPr bwMode="auto">
              <a:xfrm>
                <a:off x="245400" y="2203368"/>
                <a:ext cx="8280919" cy="3123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Μέσο </a:t>
                </a:r>
                <a:r>
                  <a:rPr lang="el-GR" sz="2400" b="1" dirty="0">
                    <a:solidFill>
                      <a:prstClr val="black"/>
                    </a:solidFill>
                    <a:latin typeface="Calibri"/>
                  </a:rPr>
                  <a:t>κατά  βάρος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μοριακό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βάρος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: κατανομές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μεγεθών των πολυμερικών μορίων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ανάλογα με το </a:t>
                </a:r>
                <a:r>
                  <a:rPr lang="el-GR" sz="2400" b="1" dirty="0" smtClean="0">
                    <a:solidFill>
                      <a:prstClr val="black"/>
                    </a:solidFill>
                    <a:latin typeface="Calibri"/>
                  </a:rPr>
                  <a:t>κλάσμα βαρών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των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αλυσίδων (ή των μορίων). 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Το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μέσο κατά βάρος μοριακό βάρος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υπολογίζεται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και εδώ, αφού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χωρίσουμε τις αλυσίδες κατά κατηγορίες ομοίων μεγεθών (π.χ. </a:t>
                </a:r>
                <a:r>
                  <a:rPr lang="el-GR" sz="2400" b="1" dirty="0">
                    <a:solidFill>
                      <a:prstClr val="black"/>
                    </a:solidFill>
                    <a:latin typeface="Calibri"/>
                  </a:rPr>
                  <a:t>μοριακών βαρών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) και κατόπιν, υπολογίσουμε το </a:t>
                </a:r>
                <a:r>
                  <a:rPr lang="el-GR" sz="2400" b="1" dirty="0">
                    <a:solidFill>
                      <a:srgbClr val="C00000"/>
                    </a:solidFill>
                    <a:latin typeface="Calibri"/>
                  </a:rPr>
                  <a:t>κλάσμα βάρους των </a:t>
                </a:r>
                <a:r>
                  <a:rPr lang="el-GR" sz="2400" b="1" dirty="0" smtClean="0">
                    <a:solidFill>
                      <a:srgbClr val="C00000"/>
                    </a:solidFill>
                    <a:latin typeface="Calibri"/>
                  </a:rPr>
                  <a:t>μοριακών αλυσίδων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μέσα στις διάφορες κατηγορίες μεγεθών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.</a:t>
                </a:r>
                <a:endParaRPr lang="el-GR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337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400" y="2203368"/>
                <a:ext cx="8280919" cy="3123931"/>
              </a:xfrm>
              <a:prstGeom prst="rect">
                <a:avLst/>
              </a:prstGeom>
              <a:blipFill rotWithShape="0">
                <a:blip r:embed="rId2"/>
                <a:stretch>
                  <a:fillRect l="-957" t="-1559" b="-33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Μέσο κατά βάρος Μοριακό Βάρος ενός συνθετικού πολυμερούς</a:t>
            </a:r>
            <a:r>
              <a:rPr lang="en-US" sz="4400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 smtClean="0"/>
              <a:t>από</a:t>
            </a:r>
            <a:r>
              <a:rPr lang="en-US" sz="3600" b="0" dirty="0" smtClean="0"/>
              <a:t>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081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Τα δεδομένα που απαιτούνται για τον υπολογισμό του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l-GR" b="1" dirty="0"/>
                  <a:t>      </a:t>
                </a:r>
                <a:r>
                  <a:rPr lang="el-GR" dirty="0"/>
                  <a:t> για τις τιμές του ίδιου υλικού, παρουσιάζονται στον Πίνακα. 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08112"/>
              </a:xfrm>
              <a:blipFill rotWithShape="0">
                <a:blip r:embed="rId3"/>
                <a:stretch>
                  <a:fillRect l="-963" t="-48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107502" y="2231544"/>
          <a:ext cx="8928993" cy="2545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4"/>
                <a:gridCol w="2520280"/>
                <a:gridCol w="1512168"/>
                <a:gridCol w="864096"/>
                <a:gridCol w="864095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effectLst/>
                        </a:rPr>
                        <a:t>Κατηγορία μοριακών βαρών (</a:t>
                      </a:r>
                      <a:r>
                        <a:rPr lang="en-US" sz="1800" b="1" u="none" strike="noStrike" dirty="0">
                          <a:effectLst/>
                        </a:rPr>
                        <a:t>g/mol)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effectLst/>
                        </a:rPr>
                        <a:t>μέση τιμή </a:t>
                      </a:r>
                      <a:r>
                        <a:rPr lang="en-US" sz="1800" b="1" u="none" strike="noStrike" dirty="0">
                          <a:effectLst/>
                        </a:rPr>
                        <a:t>M</a:t>
                      </a:r>
                      <a:r>
                        <a:rPr lang="en-US" sz="1800" b="1" u="none" strike="noStrike" baseline="-25000" dirty="0">
                          <a:effectLst/>
                        </a:rPr>
                        <a:t>i</a:t>
                      </a:r>
                      <a:r>
                        <a:rPr lang="en-US" sz="1800" b="1" u="none" strike="noStrike" dirty="0">
                          <a:effectLst/>
                        </a:rPr>
                        <a:t> (g/mol)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effectLst/>
                        </a:rPr>
                        <a:t>% κατά βάρος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effectLst/>
                        </a:rPr>
                        <a:t>w</a:t>
                      </a:r>
                      <a:r>
                        <a:rPr lang="en-US" sz="1800" b="1" u="none" strike="noStrike" baseline="-25000" dirty="0" smtClean="0">
                          <a:effectLst/>
                        </a:rPr>
                        <a:t>i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  w</a:t>
                      </a:r>
                      <a:r>
                        <a:rPr lang="en-US" sz="1800" b="1" u="none" strike="noStrike" baseline="-25000" dirty="0">
                          <a:effectLst/>
                        </a:rPr>
                        <a:t>i</a:t>
                      </a:r>
                      <a:r>
                        <a:rPr lang="en-US" sz="1800" b="1" u="none" strike="noStrike" dirty="0">
                          <a:effectLst/>
                        </a:rPr>
                        <a:t>M</a:t>
                      </a:r>
                      <a:r>
                        <a:rPr lang="en-US" sz="1800" b="1" u="none" strike="noStrike" baseline="-25000" dirty="0">
                          <a:effectLst/>
                        </a:rPr>
                        <a:t>i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5000 – 10000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7500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0.02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150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10000 – 15000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12500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0.1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1250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15000 – 20000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17500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0.18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3125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20000 – 25000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22500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29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0.29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6525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25000 – 30000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27500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26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0.26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7150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30000 – 35000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32500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0.13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4225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35000 – 40000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37500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l-GR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0.02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</a:rPr>
                        <a:t>750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97152"/>
            <a:ext cx="679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Αναπροσαρμογή από: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Callister W. D.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i="1" dirty="0" smtClean="0">
                <a:solidFill>
                  <a:prstClr val="black"/>
                </a:solidFill>
                <a:latin typeface="Calibri"/>
              </a:rPr>
              <a:t>Εισαγωγή στην Επιστήμη και Τεχνολογία των Υλικών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, Εκδ. Τζιόλα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Down Arrow 4"/>
          <p:cNvSpPr/>
          <p:nvPr/>
        </p:nvSpPr>
        <p:spPr>
          <a:xfrm>
            <a:off x="8289086" y="4855755"/>
            <a:ext cx="360040" cy="490427"/>
          </a:xfrm>
          <a:prstGeom prst="downArrow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7819" y="5383297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Άθροισμα: </a:t>
            </a:r>
            <a:r>
              <a:rPr lang="el-GR" b="1" dirty="0" smtClean="0">
                <a:solidFill>
                  <a:srgbClr val="C00000"/>
                </a:solidFill>
              </a:rPr>
              <a:t>23175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g/mol</a:t>
            </a:r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/>
          </p:nvPr>
        </p:nvGraphicFramePr>
        <p:xfrm>
          <a:off x="6718176" y="5702000"/>
          <a:ext cx="2216309" cy="672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4" imgW="850531" imgH="253890" progId="Equation.3">
                  <p:embed/>
                </p:oleObj>
              </mc:Choice>
              <mc:Fallback>
                <p:oleObj name="Equation" r:id="rId4" imgW="85053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176" y="5702000"/>
                        <a:ext cx="2216309" cy="6728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1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Μέσο κατά βάρος Μοριακό Βάρος ενός συνθετικού πολυμερούς</a:t>
            </a:r>
            <a:r>
              <a:rPr lang="en-US" sz="4400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3</a:t>
            </a:r>
            <a:r>
              <a:rPr lang="en-US" sz="3600" b="0" dirty="0" smtClean="0"/>
              <a:t> </a:t>
            </a:r>
            <a:r>
              <a:rPr lang="el-GR" sz="3600" b="0" dirty="0"/>
              <a:t>από</a:t>
            </a:r>
            <a:r>
              <a:rPr lang="en-US" sz="3600" b="0" dirty="0"/>
              <a:t>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11"/>
          <p:cNvGraphicFramePr>
            <a:graphicFrameLocks/>
          </p:cNvGraphicFramePr>
          <p:nvPr>
            <p:extLst/>
          </p:nvPr>
        </p:nvGraphicFramePr>
        <p:xfrm>
          <a:off x="2699792" y="1628800"/>
          <a:ext cx="4153731" cy="262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own Arrow 8"/>
          <p:cNvSpPr/>
          <p:nvPr/>
        </p:nvSpPr>
        <p:spPr>
          <a:xfrm rot="10800000">
            <a:off x="4837807" y="4200696"/>
            <a:ext cx="360040" cy="4413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4020256" y="4727959"/>
            <a:ext cx="2355182" cy="673584"/>
            <a:chOff x="6268761" y="5854897"/>
            <a:chExt cx="2355182" cy="673584"/>
          </a:xfrm>
        </p:grpSpPr>
        <p:sp>
          <p:nvSpPr>
            <p:cNvPr id="8" name="Rectangle 3"/>
            <p:cNvSpPr/>
            <p:nvPr/>
          </p:nvSpPr>
          <p:spPr>
            <a:xfrm>
              <a:off x="6970926" y="6007023"/>
              <a:ext cx="16530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= </a:t>
              </a:r>
              <a:r>
                <a:rPr lang="el-GR" b="1" dirty="0" smtClean="0">
                  <a:solidFill>
                    <a:srgbClr val="C00000"/>
                  </a:solidFill>
                </a:rPr>
                <a:t>23175</a:t>
              </a:r>
              <a:r>
                <a:rPr lang="el-GR" dirty="0" smtClean="0">
                  <a:solidFill>
                    <a:srgbClr val="C00000"/>
                  </a:solidFill>
                </a:rPr>
                <a:t> </a:t>
              </a:r>
              <a:r>
                <a:rPr lang="el-GR" dirty="0">
                  <a:solidFill>
                    <a:prstClr val="black"/>
                  </a:solidFill>
                </a:rPr>
                <a:t>g/mol</a:t>
              </a:r>
            </a:p>
          </p:txBody>
        </p:sp>
        <p:pic>
          <p:nvPicPr>
            <p:cNvPr id="9" name="Picture 6"/>
            <p:cNvPicPr>
              <a:picLocks noChangeAspect="1"/>
            </p:cNvPicPr>
            <p:nvPr/>
          </p:nvPicPr>
          <p:blipFill rotWithShape="1">
            <a:blip r:embed="rId3"/>
            <a:srcRect r="67501"/>
            <a:stretch/>
          </p:blipFill>
          <p:spPr>
            <a:xfrm>
              <a:off x="6268761" y="5854897"/>
              <a:ext cx="720080" cy="673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Autofit/>
          </a:bodyPr>
          <a:lstStyle/>
          <a:p>
            <a:r>
              <a:rPr lang="el-GR" dirty="0"/>
              <a:t>Μέσο κατά βάρος Μοριακό Βάρος ενός συνθετικού </a:t>
            </a:r>
            <a:r>
              <a:rPr lang="el-GR" dirty="0" smtClean="0"/>
              <a:t>πολυμερούς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4</a:t>
            </a:r>
            <a:r>
              <a:rPr lang="en-US" sz="3200" b="0" dirty="0" smtClean="0"/>
              <a:t> </a:t>
            </a:r>
            <a:r>
              <a:rPr lang="el-GR" sz="3200" b="0" dirty="0"/>
              <a:t>από</a:t>
            </a:r>
            <a:r>
              <a:rPr lang="en-US" sz="3200" b="0" dirty="0"/>
              <a:t> </a:t>
            </a:r>
            <a:r>
              <a:rPr lang="el-GR" sz="3200" b="0" dirty="0" smtClean="0"/>
              <a:t>4)</a:t>
            </a:r>
            <a:endParaRPr lang="el-GR" sz="3200" dirty="0" smtClean="0"/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9229" y="1695348"/>
            <a:ext cx="5263533" cy="1905730"/>
            <a:chOff x="899592" y="3927596"/>
            <a:chExt cx="5263533" cy="1905730"/>
          </a:xfrm>
        </p:grpSpPr>
        <p:graphicFrame>
          <p:nvGraphicFramePr>
            <p:cNvPr id="1229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899592" y="5160518"/>
            <a:ext cx="2216309" cy="672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6" name="Equation" r:id="rId3" imgW="850531" imgH="253890" progId="Equation.3">
                    <p:embed/>
                  </p:oleObj>
                </mc:Choice>
                <mc:Fallback>
                  <p:oleObj name="Equation" r:id="rId3" imgW="850531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592" y="5160518"/>
                          <a:ext cx="2216309" cy="67280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5521219" y="3927596"/>
            <a:ext cx="641906" cy="577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7" name="Εξίσωση" r:id="rId5" imgW="266400" imgH="253800" progId="Equation.3">
                    <p:embed/>
                  </p:oleObj>
                </mc:Choice>
                <mc:Fallback>
                  <p:oleObj name="Εξίσωση" r:id="rId5" imgW="266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1219" y="3927596"/>
                          <a:ext cx="641906" cy="57718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3375537" y="2947513"/>
            <a:ext cx="54525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sz="2000" b="1" dirty="0">
                <a:solidFill>
                  <a:prstClr val="black"/>
                </a:solidFill>
              </a:rPr>
              <a:t>M</a:t>
            </a:r>
            <a:r>
              <a:rPr lang="el-GR" sz="2000" b="1" baseline="-16000" dirty="0">
                <a:solidFill>
                  <a:prstClr val="black"/>
                </a:solidFill>
              </a:rPr>
              <a:t>i</a:t>
            </a:r>
            <a:r>
              <a:rPr lang="el-GR" sz="2000" b="1" dirty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: μέση τιμή μοριακού βάρους της κατηγορίας </a:t>
            </a:r>
            <a:r>
              <a:rPr lang="el-GR" sz="2000" b="1" dirty="0">
                <a:solidFill>
                  <a:prstClr val="black"/>
                </a:solidFill>
              </a:rPr>
              <a:t>i</a:t>
            </a:r>
            <a:r>
              <a:rPr lang="el-GR" sz="2000" dirty="0">
                <a:solidFill>
                  <a:prstClr val="black"/>
                </a:solidFill>
              </a:rPr>
              <a:t>,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sz="2000" b="1" dirty="0">
                <a:solidFill>
                  <a:prstClr val="black"/>
                </a:solidFill>
              </a:rPr>
              <a:t>x</a:t>
            </a:r>
            <a:r>
              <a:rPr lang="el-GR" sz="2000" b="1" baseline="-16000" dirty="0">
                <a:solidFill>
                  <a:prstClr val="black"/>
                </a:solidFill>
              </a:rPr>
              <a:t>i</a:t>
            </a:r>
            <a:r>
              <a:rPr lang="el-GR" sz="2000" dirty="0">
                <a:solidFill>
                  <a:prstClr val="black"/>
                </a:solidFill>
              </a:rPr>
              <a:t> είναι το κλάσμα του συνολικού αριθμού αλυσίδων μέσα στην αντίστοιχη κατηγορία μεγεθών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193" y="1760041"/>
            <a:ext cx="8379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Το μέσο </a:t>
            </a:r>
            <a:r>
              <a:rPr lang="el-GR" sz="2400" u="sng" dirty="0" smtClean="0">
                <a:solidFill>
                  <a:prstClr val="black"/>
                </a:solidFill>
              </a:rPr>
              <a:t>κατά βάρος </a:t>
            </a:r>
            <a:r>
              <a:rPr lang="el-GR" sz="2400" dirty="0" smtClean="0">
                <a:solidFill>
                  <a:prstClr val="black"/>
                </a:solidFill>
              </a:rPr>
              <a:t>μοριακό </a:t>
            </a:r>
            <a:r>
              <a:rPr lang="el-GR" sz="2400" dirty="0">
                <a:solidFill>
                  <a:prstClr val="black"/>
                </a:solidFill>
              </a:rPr>
              <a:t>βάρος         ορίζεται ως εξής: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ελεύθερος όγκος των πολυμερών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776864" cy="4608512"/>
          </a:xfrm>
        </p:spPr>
        <p:txBody>
          <a:bodyPr>
            <a:normAutofit/>
          </a:bodyPr>
          <a:lstStyle/>
          <a:p>
            <a:r>
              <a:rPr lang="el-GR" dirty="0" smtClean="0"/>
              <a:t>Κατά τη θέρμανση μια ποσότητας πολυμερούς, σε ένα συγκεκριμένο </a:t>
            </a:r>
            <a:r>
              <a:rPr lang="el-GR" dirty="0"/>
              <a:t>εύρος θερμοκρασιών αυξάνεται απότομα η κινητικότητα των αλυσίδων </a:t>
            </a:r>
            <a:r>
              <a:rPr lang="el-GR" dirty="0" smtClean="0"/>
              <a:t>του.</a:t>
            </a:r>
          </a:p>
          <a:p>
            <a:r>
              <a:rPr lang="el-GR" dirty="0" smtClean="0"/>
              <a:t>Αυτή </a:t>
            </a:r>
            <a:r>
              <a:rPr lang="el-GR" dirty="0"/>
              <a:t>η κινητικότητα έχει δραματική επίδραση σε σημαντικές ιδιότητες, όπως ο ελεύθερος όγκος (ό όγκος μεταξύ των αλυσίδων που τους προσδίδει ευκινησία), η μηχανική συμπεριφορά τους (τα κάνει πιο μαλακά ή ελαστοειδή, </a:t>
            </a:r>
            <a:r>
              <a:rPr lang="en-US" dirty="0"/>
              <a:t>rubbery</a:t>
            </a:r>
            <a:r>
              <a:rPr lang="el-GR" dirty="0"/>
              <a:t>) την ευκολία να τα επεξεργαζόμαστε, κλπ. </a:t>
            </a:r>
            <a:endParaRPr lang="el-GR" dirty="0" smtClean="0"/>
          </a:p>
          <a:p>
            <a:r>
              <a:rPr lang="el-GR" dirty="0" smtClean="0"/>
              <a:t>Ελεύθερος όγκος:</a:t>
            </a:r>
            <a:r>
              <a:rPr lang="en-US" dirty="0" smtClean="0"/>
              <a:t> (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f</a:t>
            </a:r>
            <a:r>
              <a:rPr lang="en-US" dirty="0" smtClean="0"/>
              <a:t>)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όροι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352"/>
            <a:ext cx="8229600" cy="53285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/>
              <a:t>Μακρομόρια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dirty="0" smtClean="0"/>
              <a:t>Βαθμός πολυμερισμού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dirty="0" smtClean="0"/>
              <a:t>Μέσο μοριακό βάρος κατ’ αριθμό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dirty="0" smtClean="0"/>
              <a:t>Μέσο μοριακό βάρος κατά βάρος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dirty="0" smtClean="0"/>
              <a:t>Ελεύθερος όγκος μακρομορίων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dirty="0" smtClean="0"/>
              <a:t>Θερμικές μεταβάσεις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dirty="0" smtClean="0"/>
              <a:t>Υαλώδης μετάβαση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dirty="0" smtClean="0"/>
              <a:t>Θερμοκρασία υαλώδους μετάβασης</a:t>
            </a:r>
            <a:r>
              <a:rPr lang="en-US" dirty="0"/>
              <a:t> (</a:t>
            </a:r>
            <a:r>
              <a:rPr lang="en-US" dirty="0" smtClean="0"/>
              <a:t>T</a:t>
            </a:r>
            <a:r>
              <a:rPr lang="en-US" baseline="-25000" dirty="0" smtClean="0"/>
              <a:t>g</a:t>
            </a:r>
            <a:r>
              <a:rPr lang="en-US" dirty="0" smtClean="0"/>
              <a:t>),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dirty="0" smtClean="0"/>
              <a:t>Ημικρυσταλλικά πολυμερή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dirty="0" smtClean="0"/>
              <a:t>Τήξη πολυμερών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dirty="0" smtClean="0"/>
              <a:t>Θερμοκρασία τήξης πολυμερών</a:t>
            </a:r>
            <a:r>
              <a:rPr lang="en-US" dirty="0"/>
              <a:t> (</a:t>
            </a:r>
            <a:r>
              <a:rPr lang="en-US" dirty="0" smtClean="0"/>
              <a:t>T</a:t>
            </a:r>
            <a:r>
              <a:rPr lang="en-US" baseline="-25000" dirty="0" smtClean="0"/>
              <a:t>m</a:t>
            </a:r>
            <a:r>
              <a:rPr lang="en-US" dirty="0" smtClean="0"/>
              <a:t>),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dirty="0" smtClean="0"/>
              <a:t>Μέθοδοι εξακρίβωσης του </a:t>
            </a:r>
            <a:r>
              <a:rPr lang="en-US" dirty="0" smtClean="0"/>
              <a:t>T</a:t>
            </a:r>
            <a:r>
              <a:rPr lang="en-US" baseline="-25000" dirty="0" smtClean="0"/>
              <a:t>g</a:t>
            </a:r>
            <a:r>
              <a:rPr lang="en-US" baseline="-25000" dirty="0"/>
              <a:t>.</a:t>
            </a:r>
            <a:endParaRPr lang="el-GR" baseline="-2500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el-GR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el-GR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Θερμικές μεταβάσεις διαφόρων τύπων πολυμερών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4108" y="1414994"/>
            <a:ext cx="3472412" cy="47914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Καθώς θερμαίνονται τα πολυμερή είναι δυνατόν να υπεισέλθουν σε διάφορες μεταβολές που μπορούν να διαπιστωθούν εύκολα παρατηρώντας τη μορφολογία τους και την φυσική τους κατάσταση.</a:t>
            </a:r>
            <a:endParaRPr lang="el-GR" dirty="0"/>
          </a:p>
        </p:txBody>
      </p:sp>
      <p:sp>
        <p:nvSpPr>
          <p:cNvPr id="62" name="61 - TextBox"/>
          <p:cNvSpPr txBox="1"/>
          <p:nvPr/>
        </p:nvSpPr>
        <p:spPr>
          <a:xfrm rot="16200000">
            <a:off x="2346802" y="3428864"/>
            <a:ext cx="2451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Arial Narrow" pitchFamily="34" charset="0"/>
              </a:rPr>
              <a:t>Ελεύθερος όγκος (</a:t>
            </a:r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V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 Narrow" pitchFamily="34" charset="0"/>
              </a:rPr>
              <a:t>f</a:t>
            </a:r>
            <a:r>
              <a:rPr lang="en-US" b="1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l-GR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372677" y="1724174"/>
            <a:ext cx="5419335" cy="4450604"/>
            <a:chOff x="3372676" y="1724174"/>
            <a:chExt cx="6036986" cy="4450604"/>
          </a:xfrm>
        </p:grpSpPr>
        <p:grpSp>
          <p:nvGrpSpPr>
            <p:cNvPr id="36" name="60 - Ομάδα"/>
            <p:cNvGrpSpPr/>
            <p:nvPr/>
          </p:nvGrpSpPr>
          <p:grpSpPr>
            <a:xfrm>
              <a:off x="3923928" y="1724174"/>
              <a:ext cx="5485734" cy="4450604"/>
              <a:chOff x="3286116" y="1643050"/>
              <a:chExt cx="4266509" cy="3809464"/>
            </a:xfrm>
          </p:grpSpPr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6198719" y="4786322"/>
                <a:ext cx="1353906" cy="54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333333"/>
                    </a:solidFill>
                    <a:latin typeface="Arial Narrow" pitchFamily="34" charset="0"/>
                  </a:rPr>
                  <a:t>T</a:t>
                </a:r>
                <a:r>
                  <a:rPr lang="en-US" sz="2000" b="1" baseline="-25000" dirty="0" smtClean="0">
                    <a:solidFill>
                      <a:srgbClr val="333333"/>
                    </a:solidFill>
                    <a:latin typeface="Arial Narrow" pitchFamily="34" charset="0"/>
                  </a:rPr>
                  <a:t>m</a:t>
                </a:r>
                <a:r>
                  <a:rPr lang="en-US" sz="1400" b="1" dirty="0" smtClean="0">
                    <a:solidFill>
                      <a:srgbClr val="333333"/>
                    </a:solidFill>
                    <a:latin typeface="Arial Narrow" pitchFamily="34" charset="0"/>
                  </a:rPr>
                  <a:t> </a:t>
                </a:r>
                <a:r>
                  <a:rPr lang="en-US" sz="1200" dirty="0" smtClean="0">
                    <a:solidFill>
                      <a:srgbClr val="333333"/>
                    </a:solidFill>
                    <a:latin typeface="Arial Narrow" pitchFamily="34" charset="0"/>
                  </a:rPr>
                  <a:t>(</a:t>
                </a:r>
                <a:r>
                  <a:rPr lang="el-GR" sz="1500" dirty="0" smtClean="0">
                    <a:solidFill>
                      <a:srgbClr val="333333"/>
                    </a:solidFill>
                    <a:latin typeface="Calibri"/>
                  </a:rPr>
                  <a:t>Θερμοκρασία </a:t>
                </a:r>
                <a:endParaRPr lang="el-GR" sz="1500" dirty="0">
                  <a:solidFill>
                    <a:srgbClr val="333333"/>
                  </a:solidFill>
                  <a:latin typeface="Calibri"/>
                </a:endParaRPr>
              </a:p>
              <a:p>
                <a:pPr algn="ctr"/>
                <a:r>
                  <a:rPr lang="el-GR" sz="1500" dirty="0" smtClean="0">
                    <a:solidFill>
                      <a:srgbClr val="333333"/>
                    </a:solidFill>
                    <a:latin typeface="Calibri"/>
                  </a:rPr>
                  <a:t>Τήξης</a:t>
                </a:r>
                <a:r>
                  <a:rPr lang="en-US" sz="1500" dirty="0" smtClean="0">
                    <a:solidFill>
                      <a:srgbClr val="333333"/>
                    </a:solidFill>
                    <a:latin typeface="Calibri"/>
                  </a:rPr>
                  <a:t>)</a:t>
                </a:r>
                <a:endParaRPr lang="el-GR" sz="15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42" name="Text Box 6"/>
              <p:cNvSpPr txBox="1">
                <a:spLocks noChangeArrowheads="1"/>
              </p:cNvSpPr>
              <p:nvPr/>
            </p:nvSpPr>
            <p:spPr bwMode="auto">
              <a:xfrm>
                <a:off x="4000496" y="4714884"/>
                <a:ext cx="2096533" cy="737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333333"/>
                    </a:solidFill>
                    <a:latin typeface="Arial Narrow" pitchFamily="34" charset="0"/>
                  </a:rPr>
                  <a:t>T</a:t>
                </a:r>
                <a:r>
                  <a:rPr lang="en-US" sz="2000" b="1" baseline="-25000" dirty="0" smtClean="0">
                    <a:solidFill>
                      <a:srgbClr val="333333"/>
                    </a:solidFill>
                    <a:latin typeface="Arial Narrow" pitchFamily="34" charset="0"/>
                  </a:rPr>
                  <a:t>g</a:t>
                </a:r>
                <a:r>
                  <a:rPr lang="en-US" sz="1400" b="1" dirty="0" smtClean="0">
                    <a:solidFill>
                      <a:srgbClr val="333333"/>
                    </a:solidFill>
                    <a:latin typeface="Arial Narrow" pitchFamily="34" charset="0"/>
                  </a:rPr>
                  <a:t> </a:t>
                </a:r>
                <a:endParaRPr lang="el-GR" sz="1400" b="1" dirty="0" smtClean="0">
                  <a:solidFill>
                    <a:srgbClr val="333333"/>
                  </a:solidFill>
                  <a:latin typeface="Arial Narrow" pitchFamily="34" charset="0"/>
                </a:endParaRPr>
              </a:p>
              <a:p>
                <a:pPr algn="ctr"/>
                <a:r>
                  <a:rPr lang="en-US" sz="1200" dirty="0" smtClean="0">
                    <a:solidFill>
                      <a:srgbClr val="333333"/>
                    </a:solidFill>
                    <a:latin typeface="Arial Narrow" pitchFamily="34" charset="0"/>
                  </a:rPr>
                  <a:t>(</a:t>
                </a:r>
                <a:r>
                  <a:rPr lang="el-GR" sz="1500" dirty="0" smtClean="0">
                    <a:solidFill>
                      <a:srgbClr val="333333"/>
                    </a:solidFill>
                    <a:latin typeface="Calibri"/>
                  </a:rPr>
                  <a:t>Θερμοκρασία </a:t>
                </a:r>
                <a:r>
                  <a:rPr lang="el-GR" sz="1500" dirty="0">
                    <a:solidFill>
                      <a:srgbClr val="333333"/>
                    </a:solidFill>
                    <a:latin typeface="Calibri"/>
                  </a:rPr>
                  <a:t>υαλώδους </a:t>
                </a:r>
                <a:r>
                  <a:rPr lang="el-GR" sz="1500" dirty="0" smtClean="0">
                    <a:solidFill>
                      <a:srgbClr val="333333"/>
                    </a:solidFill>
                    <a:latin typeface="Calibri"/>
                  </a:rPr>
                  <a:t>μετάβασης</a:t>
                </a:r>
                <a:r>
                  <a:rPr lang="en-US" sz="1500" dirty="0" smtClean="0">
                    <a:solidFill>
                      <a:srgbClr val="333333"/>
                    </a:solidFill>
                    <a:latin typeface="Calibri"/>
                  </a:rPr>
                  <a:t>)</a:t>
                </a:r>
                <a:endParaRPr lang="el-GR" sz="15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43" name="10 - Ορθογώνιο"/>
              <p:cNvSpPr/>
              <p:nvPr/>
            </p:nvSpPr>
            <p:spPr>
              <a:xfrm>
                <a:off x="3286116" y="1643050"/>
                <a:ext cx="3929090" cy="300039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44" name="12 - Ευθεία γραμμή σύνδεσης"/>
              <p:cNvCxnSpPr/>
              <p:nvPr/>
            </p:nvCxnSpPr>
            <p:spPr>
              <a:xfrm flipV="1">
                <a:off x="4143372" y="3643314"/>
                <a:ext cx="2214578" cy="78581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13 - Ευθεία γραμμή σύνδεσης"/>
              <p:cNvCxnSpPr/>
              <p:nvPr/>
            </p:nvCxnSpPr>
            <p:spPr>
              <a:xfrm rot="16200000" flipH="1">
                <a:off x="5750727" y="3036091"/>
                <a:ext cx="1223970" cy="952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17 - Ευθεία γραμμή σύνδεσης"/>
              <p:cNvCxnSpPr/>
              <p:nvPr/>
            </p:nvCxnSpPr>
            <p:spPr>
              <a:xfrm flipV="1">
                <a:off x="6357950" y="2000240"/>
                <a:ext cx="500066" cy="43815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20 - Ευθεία γραμμή σύνδεσης"/>
              <p:cNvCxnSpPr/>
              <p:nvPr/>
            </p:nvCxnSpPr>
            <p:spPr>
              <a:xfrm flipV="1">
                <a:off x="4000496" y="3143248"/>
                <a:ext cx="1214446" cy="285752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22 - Ευθεία γραμμή σύνδεσης"/>
              <p:cNvCxnSpPr/>
              <p:nvPr/>
            </p:nvCxnSpPr>
            <p:spPr>
              <a:xfrm rot="5400000" flipH="1" flipV="1">
                <a:off x="5214942" y="1714488"/>
                <a:ext cx="1428760" cy="142876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24 - Ευθεία γραμμή σύνδεσης"/>
              <p:cNvCxnSpPr/>
              <p:nvPr/>
            </p:nvCxnSpPr>
            <p:spPr>
              <a:xfrm flipV="1">
                <a:off x="4143372" y="3714752"/>
                <a:ext cx="1071570" cy="285752"/>
              </a:xfrm>
              <a:prstGeom prst="line">
                <a:avLst/>
              </a:prstGeom>
              <a:ln w="19050">
                <a:solidFill>
                  <a:srgbClr val="009A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25 - Ευθεία γραμμή σύνδεσης"/>
              <p:cNvCxnSpPr/>
              <p:nvPr/>
            </p:nvCxnSpPr>
            <p:spPr>
              <a:xfrm flipV="1">
                <a:off x="5214942" y="2857497"/>
                <a:ext cx="1143007" cy="857255"/>
              </a:xfrm>
              <a:prstGeom prst="line">
                <a:avLst/>
              </a:prstGeom>
              <a:ln w="19050">
                <a:solidFill>
                  <a:srgbClr val="009A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31 - Ευθεία γραμμή σύνδεσης"/>
              <p:cNvCxnSpPr/>
              <p:nvPr/>
            </p:nvCxnSpPr>
            <p:spPr>
              <a:xfrm rot="16200000" flipH="1">
                <a:off x="6036479" y="2536025"/>
                <a:ext cx="652466" cy="9524"/>
              </a:xfrm>
              <a:prstGeom prst="line">
                <a:avLst/>
              </a:prstGeom>
              <a:ln w="19050">
                <a:solidFill>
                  <a:srgbClr val="009A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33 - Ευθεία γραμμή σύνδεσης"/>
              <p:cNvCxnSpPr/>
              <p:nvPr/>
            </p:nvCxnSpPr>
            <p:spPr>
              <a:xfrm flipV="1">
                <a:off x="6357950" y="1857364"/>
                <a:ext cx="428628" cy="366714"/>
              </a:xfrm>
              <a:prstGeom prst="line">
                <a:avLst/>
              </a:prstGeom>
              <a:ln w="19050">
                <a:solidFill>
                  <a:srgbClr val="009A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44 - Ευθύγραμμο βέλος σύνδεσης"/>
              <p:cNvCxnSpPr/>
              <p:nvPr/>
            </p:nvCxnSpPr>
            <p:spPr>
              <a:xfrm rot="5400000">
                <a:off x="4464843" y="3893347"/>
                <a:ext cx="150019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46 - Ευθύγραμμο βέλος σύνδεσης"/>
              <p:cNvCxnSpPr/>
              <p:nvPr/>
            </p:nvCxnSpPr>
            <p:spPr>
              <a:xfrm rot="5400000">
                <a:off x="5894000" y="4178702"/>
                <a:ext cx="928694" cy="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49 - TextBox"/>
              <p:cNvSpPr txBox="1"/>
              <p:nvPr/>
            </p:nvSpPr>
            <p:spPr>
              <a:xfrm>
                <a:off x="3317100" y="4304138"/>
                <a:ext cx="1009178" cy="276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500" b="1" dirty="0" smtClean="0">
                    <a:solidFill>
                      <a:srgbClr val="C00000"/>
                    </a:solidFill>
                    <a:latin typeface="Calibri"/>
                  </a:rPr>
                  <a:t>κρυσταλλικά</a:t>
                </a:r>
                <a:endParaRPr lang="el-GR" sz="1500" b="1" dirty="0">
                  <a:solidFill>
                    <a:srgbClr val="C00000"/>
                  </a:solidFill>
                  <a:latin typeface="Calibri"/>
                </a:endParaRPr>
              </a:p>
            </p:txBody>
          </p:sp>
          <p:sp>
            <p:nvSpPr>
              <p:cNvPr id="74" name="50 - TextBox"/>
              <p:cNvSpPr txBox="1"/>
              <p:nvPr/>
            </p:nvSpPr>
            <p:spPr>
              <a:xfrm>
                <a:off x="3317100" y="3696075"/>
                <a:ext cx="1279324" cy="276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500" b="1" dirty="0" smtClean="0">
                    <a:solidFill>
                      <a:srgbClr val="006C31"/>
                    </a:solidFill>
                    <a:latin typeface="Calibri"/>
                  </a:rPr>
                  <a:t>ημι-κρυσταλλικά</a:t>
                </a:r>
                <a:endParaRPr lang="el-GR" sz="1500" b="1" dirty="0">
                  <a:solidFill>
                    <a:srgbClr val="006C31"/>
                  </a:solidFill>
                  <a:latin typeface="Calibri"/>
                </a:endParaRPr>
              </a:p>
            </p:txBody>
          </p:sp>
          <p:sp>
            <p:nvSpPr>
              <p:cNvPr id="75" name="51 - TextBox"/>
              <p:cNvSpPr txBox="1"/>
              <p:nvPr/>
            </p:nvSpPr>
            <p:spPr>
              <a:xfrm>
                <a:off x="3317100" y="3089693"/>
                <a:ext cx="1011119" cy="474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500" b="1" dirty="0" smtClean="0">
                    <a:solidFill>
                      <a:srgbClr val="0033CC"/>
                    </a:solidFill>
                    <a:latin typeface="Calibri"/>
                  </a:rPr>
                  <a:t>άμορφα </a:t>
                </a:r>
              </a:p>
              <a:p>
                <a:r>
                  <a:rPr lang="el-GR" sz="1500" b="1" dirty="0" smtClean="0">
                    <a:solidFill>
                      <a:srgbClr val="0033CC"/>
                    </a:solidFill>
                    <a:latin typeface="Calibri"/>
                  </a:rPr>
                  <a:t>(υαλώδη)</a:t>
                </a:r>
                <a:endParaRPr lang="el-GR" sz="1500" b="1" dirty="0">
                  <a:solidFill>
                    <a:srgbClr val="0033CC"/>
                  </a:solidFill>
                  <a:latin typeface="Calibri"/>
                </a:endParaRPr>
              </a:p>
            </p:txBody>
          </p:sp>
          <p:sp>
            <p:nvSpPr>
              <p:cNvPr id="76" name="52 - Έλλειψη"/>
              <p:cNvSpPr/>
              <p:nvPr/>
            </p:nvSpPr>
            <p:spPr>
              <a:xfrm>
                <a:off x="5143504" y="4572008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7" name="53 - Έλλειψη"/>
              <p:cNvSpPr/>
              <p:nvPr/>
            </p:nvSpPr>
            <p:spPr>
              <a:xfrm>
                <a:off x="6286512" y="4572008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8" name="54 - Αριστερό άγκιστρο"/>
              <p:cNvSpPr/>
              <p:nvPr/>
            </p:nvSpPr>
            <p:spPr>
              <a:xfrm rot="2840019">
                <a:off x="5688358" y="1403261"/>
                <a:ext cx="246593" cy="1819918"/>
              </a:xfrm>
              <a:prstGeom prst="leftBrac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9" name="55 - Ορθογώνιο"/>
              <p:cNvSpPr/>
              <p:nvPr/>
            </p:nvSpPr>
            <p:spPr>
              <a:xfrm rot="20965729">
                <a:off x="3891639" y="2630574"/>
                <a:ext cx="1166075" cy="27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500" b="1" dirty="0" smtClean="0">
                    <a:solidFill>
                      <a:prstClr val="white"/>
                    </a:solidFill>
                    <a:latin typeface="Calibri"/>
                  </a:rPr>
                  <a:t>Υαλώδης φάση</a:t>
                </a:r>
                <a:endParaRPr lang="el-GR" sz="15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0" name="56 - Ορθογώνιο"/>
              <p:cNvSpPr/>
              <p:nvPr/>
            </p:nvSpPr>
            <p:spPr>
              <a:xfrm rot="18974657">
                <a:off x="4883458" y="2018444"/>
                <a:ext cx="1398612" cy="27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500" b="1" dirty="0" smtClean="0">
                    <a:solidFill>
                      <a:prstClr val="white"/>
                    </a:solidFill>
                    <a:latin typeface="Calibri"/>
                  </a:rPr>
                  <a:t>Ελαστοειδής φάση</a:t>
                </a:r>
                <a:endParaRPr lang="el-GR" sz="15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1" name="57 - Αριστερό άγκιστρο"/>
              <p:cNvSpPr/>
              <p:nvPr/>
            </p:nvSpPr>
            <p:spPr>
              <a:xfrm rot="4704492">
                <a:off x="4359594" y="2509829"/>
                <a:ext cx="357190" cy="1056961"/>
              </a:xfrm>
              <a:prstGeom prst="leftBrac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2" name="58 - Ορθογώνιο"/>
              <p:cNvSpPr/>
              <p:nvPr/>
            </p:nvSpPr>
            <p:spPr>
              <a:xfrm rot="19406318">
                <a:off x="6564158" y="2410850"/>
                <a:ext cx="703001" cy="474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500" b="1" dirty="0" smtClean="0">
                    <a:solidFill>
                      <a:prstClr val="white"/>
                    </a:solidFill>
                    <a:latin typeface="Calibri"/>
                  </a:rPr>
                  <a:t>Υγρή φάση</a:t>
                </a:r>
                <a:endParaRPr lang="el-GR" sz="15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59 - Αριστερό άγκιστρο"/>
              <p:cNvSpPr/>
              <p:nvPr/>
            </p:nvSpPr>
            <p:spPr>
              <a:xfrm rot="13982432">
                <a:off x="6608436" y="2045866"/>
                <a:ext cx="286934" cy="672348"/>
              </a:xfrm>
              <a:prstGeom prst="leftBrac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37" name="61 - TextBox"/>
            <p:cNvSpPr txBox="1"/>
            <p:nvPr/>
          </p:nvSpPr>
          <p:spPr>
            <a:xfrm rot="16200000">
              <a:off x="2346802" y="3428864"/>
              <a:ext cx="2451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  <a:latin typeface="Arial Narrow" pitchFamily="34" charset="0"/>
                </a:rPr>
                <a:t>Ελεύθερος όγκος (</a:t>
              </a:r>
              <a:r>
                <a:rPr lang="en-US" sz="2000" b="1" dirty="0" smtClean="0">
                  <a:solidFill>
                    <a:prstClr val="black"/>
                  </a:solidFill>
                  <a:latin typeface="Arial Narrow" pitchFamily="34" charset="0"/>
                </a:rPr>
                <a:t>V</a:t>
              </a:r>
              <a:r>
                <a:rPr lang="en-US" sz="2000" b="1" baseline="-25000" dirty="0" smtClean="0">
                  <a:solidFill>
                    <a:prstClr val="black"/>
                  </a:solidFill>
                  <a:latin typeface="Arial Narrow" pitchFamily="34" charset="0"/>
                </a:rPr>
                <a:t>f</a:t>
              </a:r>
              <a:r>
                <a:rPr lang="en-US" b="1" dirty="0" smtClean="0">
                  <a:solidFill>
                    <a:prstClr val="black"/>
                  </a:solidFill>
                  <a:latin typeface="Arial Narrow" pitchFamily="34" charset="0"/>
                </a:rPr>
                <a:t>)</a:t>
              </a:r>
              <a:endParaRPr lang="el-GR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38" name="62 - TextBox"/>
            <p:cNvSpPr txBox="1"/>
            <p:nvPr/>
          </p:nvSpPr>
          <p:spPr>
            <a:xfrm>
              <a:off x="5516603" y="3283266"/>
              <a:ext cx="383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l-GR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63 - TextBox"/>
            <p:cNvSpPr txBox="1"/>
            <p:nvPr/>
          </p:nvSpPr>
          <p:spPr>
            <a:xfrm>
              <a:off x="5553250" y="3832827"/>
              <a:ext cx="383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C3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l-GR" sz="16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64 - TextBox"/>
            <p:cNvSpPr txBox="1"/>
            <p:nvPr/>
          </p:nvSpPr>
          <p:spPr>
            <a:xfrm>
              <a:off x="5553250" y="4332893"/>
              <a:ext cx="383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l-G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Θερμικές μεταβάσεις διαφόρων τύπων πολυμερών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1321" y="1025352"/>
            <a:ext cx="3426706" cy="55719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sz="2200" dirty="0" smtClean="0"/>
              <a:t>Έχουμε </a:t>
            </a:r>
            <a:r>
              <a:rPr lang="el-GR" sz="2200" dirty="0"/>
              <a:t>ήδη πει ότι </a:t>
            </a:r>
            <a:r>
              <a:rPr lang="el-GR" sz="2200" dirty="0" smtClean="0"/>
              <a:t>τα πολυμερή δεν </a:t>
            </a:r>
            <a:r>
              <a:rPr lang="el-GR" sz="2200" dirty="0"/>
              <a:t>είναι 100% </a:t>
            </a:r>
            <a:r>
              <a:rPr lang="el-GR" sz="2200" dirty="0" smtClean="0"/>
              <a:t>κρυσταλλικά.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sz="2200" dirty="0" smtClean="0"/>
              <a:t>Αν όμως ίσχυε η 100% κρυσταλλικότητα, η</a:t>
            </a:r>
            <a:r>
              <a:rPr lang="el-GR" sz="2200" b="1" dirty="0" smtClean="0"/>
              <a:t> </a:t>
            </a:r>
            <a:r>
              <a:rPr lang="el-GR" sz="2200" b="1" dirty="0"/>
              <a:t>καμπύλη </a:t>
            </a:r>
            <a:r>
              <a:rPr lang="el-GR" sz="2200" b="1" dirty="0" smtClean="0"/>
              <a:t>3 </a:t>
            </a:r>
            <a:r>
              <a:rPr lang="el-GR" sz="2200" dirty="0" smtClean="0"/>
              <a:t>θα απεικόνιζε </a:t>
            </a:r>
            <a:r>
              <a:rPr lang="el-GR" sz="2200" dirty="0"/>
              <a:t>την ακραία συμπεριφορά </a:t>
            </a:r>
            <a:r>
              <a:rPr lang="el-GR" sz="2200" dirty="0" smtClean="0"/>
              <a:t>ενός τέτοιου υλικού.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sz="2200" dirty="0" smtClean="0"/>
              <a:t>Σε αυτή την περίπτωση παρατηρούμε </a:t>
            </a:r>
            <a:r>
              <a:rPr lang="el-GR" sz="2200" b="1" dirty="0" smtClean="0"/>
              <a:t>τήξη</a:t>
            </a:r>
            <a:r>
              <a:rPr lang="el-GR" sz="2200" dirty="0" smtClean="0"/>
              <a:t>, δηλ. </a:t>
            </a:r>
            <a:r>
              <a:rPr lang="el-GR" sz="2200" i="1" dirty="0" smtClean="0"/>
              <a:t>ισόθερμη</a:t>
            </a:r>
            <a:r>
              <a:rPr lang="el-GR" sz="2200" dirty="0" smtClean="0"/>
              <a:t> αύξηση του </a:t>
            </a:r>
            <a:r>
              <a:rPr lang="en-US" sz="2200" b="1" i="1" dirty="0" smtClean="0"/>
              <a:t>V</a:t>
            </a:r>
            <a:r>
              <a:rPr lang="en-US" sz="2200" b="1" i="1" baseline="-25000" dirty="0" smtClean="0"/>
              <a:t>f</a:t>
            </a:r>
            <a:r>
              <a:rPr lang="el-GR" sz="2200" b="1" i="1" dirty="0" smtClean="0"/>
              <a:t> </a:t>
            </a:r>
            <a:r>
              <a:rPr lang="el-GR" sz="2200" dirty="0" smtClean="0"/>
              <a:t>και ταυτόχρονη απορρόφηση </a:t>
            </a:r>
            <a:r>
              <a:rPr lang="el-GR" sz="2200" dirty="0"/>
              <a:t>λανθάνουσας θερμότητας.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l-GR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372677" y="1724174"/>
            <a:ext cx="5453610" cy="4257065"/>
            <a:chOff x="3372676" y="1724174"/>
            <a:chExt cx="5876489" cy="4257065"/>
          </a:xfrm>
        </p:grpSpPr>
        <p:grpSp>
          <p:nvGrpSpPr>
            <p:cNvPr id="61" name="60 - Ομάδα"/>
            <p:cNvGrpSpPr/>
            <p:nvPr/>
          </p:nvGrpSpPr>
          <p:grpSpPr>
            <a:xfrm>
              <a:off x="3923928" y="1724174"/>
              <a:ext cx="5325237" cy="4257065"/>
              <a:chOff x="3286116" y="1643050"/>
              <a:chExt cx="4141683" cy="3643806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6323546" y="4786322"/>
                <a:ext cx="1104253" cy="500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333333"/>
                    </a:solidFill>
                    <a:latin typeface="Calibri"/>
                  </a:rPr>
                  <a:t>T</a:t>
                </a:r>
                <a:r>
                  <a:rPr lang="en-US" sz="2000" b="1" baseline="-25000" dirty="0" smtClean="0">
                    <a:solidFill>
                      <a:srgbClr val="333333"/>
                    </a:solidFill>
                    <a:latin typeface="Calibri"/>
                  </a:rPr>
                  <a:t>m</a:t>
                </a:r>
                <a:r>
                  <a:rPr lang="en-US" sz="1400" b="1" dirty="0" smtClean="0">
                    <a:solidFill>
                      <a:srgbClr val="333333"/>
                    </a:solidFill>
                    <a:latin typeface="Calibri"/>
                  </a:rPr>
                  <a:t> </a:t>
                </a:r>
                <a:r>
                  <a:rPr lang="en-US" sz="1200" dirty="0" smtClean="0">
                    <a:solidFill>
                      <a:srgbClr val="333333"/>
                    </a:solidFill>
                    <a:latin typeface="Calibri"/>
                  </a:rPr>
                  <a:t>(</a:t>
                </a:r>
                <a:r>
                  <a:rPr lang="el-GR" sz="1200" dirty="0" smtClean="0">
                    <a:solidFill>
                      <a:srgbClr val="333333"/>
                    </a:solidFill>
                    <a:latin typeface="Calibri"/>
                  </a:rPr>
                  <a:t>Θερμοκρασία </a:t>
                </a:r>
                <a:endParaRPr lang="el-GR" sz="1200" dirty="0">
                  <a:solidFill>
                    <a:srgbClr val="333333"/>
                  </a:solidFill>
                  <a:latin typeface="Calibri"/>
                </a:endParaRPr>
              </a:p>
              <a:p>
                <a:pPr algn="ctr"/>
                <a:r>
                  <a:rPr lang="el-GR" sz="1200" dirty="0" smtClean="0">
                    <a:solidFill>
                      <a:srgbClr val="333333"/>
                    </a:solidFill>
                    <a:latin typeface="Calibri"/>
                  </a:rPr>
                  <a:t>Τήξης</a:t>
                </a:r>
                <a:r>
                  <a:rPr lang="en-US" sz="1200" dirty="0" smtClean="0">
                    <a:solidFill>
                      <a:srgbClr val="333333"/>
                    </a:solidFill>
                    <a:latin typeface="Calibri"/>
                  </a:rPr>
                  <a:t>)</a:t>
                </a:r>
                <a:endParaRPr lang="el-GR" sz="12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4000496" y="4714884"/>
                <a:ext cx="2096533" cy="500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333333"/>
                    </a:solidFill>
                    <a:latin typeface="Calibri"/>
                  </a:rPr>
                  <a:t>T</a:t>
                </a:r>
                <a:r>
                  <a:rPr lang="en-US" sz="2000" b="1" baseline="-25000" dirty="0" smtClean="0">
                    <a:solidFill>
                      <a:srgbClr val="333333"/>
                    </a:solidFill>
                    <a:latin typeface="Calibri"/>
                  </a:rPr>
                  <a:t>g</a:t>
                </a:r>
                <a:r>
                  <a:rPr lang="en-US" sz="1400" b="1" dirty="0" smtClean="0">
                    <a:solidFill>
                      <a:srgbClr val="333333"/>
                    </a:solidFill>
                    <a:latin typeface="Calibri"/>
                  </a:rPr>
                  <a:t> </a:t>
                </a:r>
                <a:endParaRPr lang="el-GR" sz="1400" b="1" dirty="0" smtClean="0">
                  <a:solidFill>
                    <a:srgbClr val="333333"/>
                  </a:solidFill>
                  <a:latin typeface="Calibri"/>
                </a:endParaRPr>
              </a:p>
              <a:p>
                <a:pPr algn="ctr"/>
                <a:r>
                  <a:rPr lang="en-US" sz="1200" dirty="0" smtClean="0">
                    <a:solidFill>
                      <a:srgbClr val="333333"/>
                    </a:solidFill>
                    <a:latin typeface="Calibri"/>
                  </a:rPr>
                  <a:t>(</a:t>
                </a:r>
                <a:r>
                  <a:rPr lang="el-GR" sz="1200" dirty="0" smtClean="0">
                    <a:solidFill>
                      <a:srgbClr val="333333"/>
                    </a:solidFill>
                    <a:latin typeface="Calibri"/>
                  </a:rPr>
                  <a:t>Θερμοκρασία </a:t>
                </a:r>
                <a:r>
                  <a:rPr lang="el-GR" sz="1200" dirty="0">
                    <a:solidFill>
                      <a:srgbClr val="333333"/>
                    </a:solidFill>
                    <a:latin typeface="Calibri"/>
                  </a:rPr>
                  <a:t>υαλώδους </a:t>
                </a:r>
                <a:r>
                  <a:rPr lang="el-GR" sz="1200" dirty="0" smtClean="0">
                    <a:solidFill>
                      <a:srgbClr val="333333"/>
                    </a:solidFill>
                    <a:latin typeface="Calibri"/>
                  </a:rPr>
                  <a:t>μετάβασης</a:t>
                </a:r>
                <a:r>
                  <a:rPr lang="en-US" sz="1200" dirty="0" smtClean="0">
                    <a:solidFill>
                      <a:srgbClr val="333333"/>
                    </a:solidFill>
                    <a:latin typeface="Calibri"/>
                  </a:rPr>
                  <a:t>)</a:t>
                </a:r>
                <a:endParaRPr lang="el-GR" sz="12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11" name="10 - Ορθογώνιο"/>
              <p:cNvSpPr/>
              <p:nvPr/>
            </p:nvSpPr>
            <p:spPr>
              <a:xfrm>
                <a:off x="3286116" y="1643050"/>
                <a:ext cx="3929090" cy="300039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" name="12 - Ευθεία γραμμή σύνδεσης"/>
              <p:cNvCxnSpPr/>
              <p:nvPr/>
            </p:nvCxnSpPr>
            <p:spPr>
              <a:xfrm flipV="1">
                <a:off x="4143372" y="3643314"/>
                <a:ext cx="2214578" cy="78581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- Ευθεία γραμμή σύνδεσης"/>
              <p:cNvCxnSpPr/>
              <p:nvPr/>
            </p:nvCxnSpPr>
            <p:spPr>
              <a:xfrm rot="16200000" flipH="1">
                <a:off x="5750727" y="3036091"/>
                <a:ext cx="1223970" cy="952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- Ευθεία γραμμή σύνδεσης"/>
              <p:cNvCxnSpPr/>
              <p:nvPr/>
            </p:nvCxnSpPr>
            <p:spPr>
              <a:xfrm flipV="1">
                <a:off x="6357950" y="2000240"/>
                <a:ext cx="500066" cy="43815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- Ευθεία γραμμή σύνδεσης"/>
              <p:cNvCxnSpPr/>
              <p:nvPr/>
            </p:nvCxnSpPr>
            <p:spPr>
              <a:xfrm flipV="1">
                <a:off x="4000496" y="3143248"/>
                <a:ext cx="1214446" cy="285752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2 - Ευθεία γραμμή σύνδεσης"/>
              <p:cNvCxnSpPr/>
              <p:nvPr/>
            </p:nvCxnSpPr>
            <p:spPr>
              <a:xfrm rot="5400000" flipH="1" flipV="1">
                <a:off x="5214942" y="1714488"/>
                <a:ext cx="1428760" cy="142876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- Ευθεία γραμμή σύνδεσης"/>
              <p:cNvCxnSpPr/>
              <p:nvPr/>
            </p:nvCxnSpPr>
            <p:spPr>
              <a:xfrm flipV="1">
                <a:off x="4143372" y="3714752"/>
                <a:ext cx="1071570" cy="285752"/>
              </a:xfrm>
              <a:prstGeom prst="line">
                <a:avLst/>
              </a:prstGeom>
              <a:ln w="19050">
                <a:solidFill>
                  <a:srgbClr val="009A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- Ευθεία γραμμή σύνδεσης"/>
              <p:cNvCxnSpPr/>
              <p:nvPr/>
            </p:nvCxnSpPr>
            <p:spPr>
              <a:xfrm flipV="1">
                <a:off x="5214942" y="2857497"/>
                <a:ext cx="1143007" cy="857255"/>
              </a:xfrm>
              <a:prstGeom prst="line">
                <a:avLst/>
              </a:prstGeom>
              <a:ln w="19050">
                <a:solidFill>
                  <a:srgbClr val="009A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- Ευθεία γραμμή σύνδεσης"/>
              <p:cNvCxnSpPr/>
              <p:nvPr/>
            </p:nvCxnSpPr>
            <p:spPr>
              <a:xfrm rot="16200000" flipH="1">
                <a:off x="6036479" y="2536025"/>
                <a:ext cx="652466" cy="9524"/>
              </a:xfrm>
              <a:prstGeom prst="line">
                <a:avLst/>
              </a:prstGeom>
              <a:ln w="19050">
                <a:solidFill>
                  <a:srgbClr val="009A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- Ευθεία γραμμή σύνδεσης"/>
              <p:cNvCxnSpPr/>
              <p:nvPr/>
            </p:nvCxnSpPr>
            <p:spPr>
              <a:xfrm flipV="1">
                <a:off x="6357950" y="1857364"/>
                <a:ext cx="428628" cy="366714"/>
              </a:xfrm>
              <a:prstGeom prst="line">
                <a:avLst/>
              </a:prstGeom>
              <a:ln w="19050">
                <a:solidFill>
                  <a:srgbClr val="009A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- Ευθύγραμμο βέλος σύνδεσης"/>
              <p:cNvCxnSpPr/>
              <p:nvPr/>
            </p:nvCxnSpPr>
            <p:spPr>
              <a:xfrm rot="5400000">
                <a:off x="4464843" y="3893347"/>
                <a:ext cx="150019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- Ευθύγραμμο βέλος σύνδεσης"/>
              <p:cNvCxnSpPr/>
              <p:nvPr/>
            </p:nvCxnSpPr>
            <p:spPr>
              <a:xfrm rot="5400000">
                <a:off x="5894000" y="4178702"/>
                <a:ext cx="928694" cy="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49 - TextBox"/>
              <p:cNvSpPr txBox="1"/>
              <p:nvPr/>
            </p:nvSpPr>
            <p:spPr>
              <a:xfrm>
                <a:off x="3317100" y="4304138"/>
                <a:ext cx="894155" cy="26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rgbClr val="C00000"/>
                    </a:solidFill>
                    <a:latin typeface="Calibri"/>
                  </a:rPr>
                  <a:t>κρυσταλλικά</a:t>
                </a:r>
                <a:endParaRPr lang="el-GR" sz="1400" b="1" dirty="0">
                  <a:solidFill>
                    <a:srgbClr val="C00000"/>
                  </a:solidFill>
                  <a:latin typeface="Calibri"/>
                </a:endParaRPr>
              </a:p>
            </p:txBody>
          </p:sp>
          <p:sp>
            <p:nvSpPr>
              <p:cNvPr id="51" name="50 - TextBox"/>
              <p:cNvSpPr txBox="1"/>
              <p:nvPr/>
            </p:nvSpPr>
            <p:spPr>
              <a:xfrm>
                <a:off x="3317100" y="3696075"/>
                <a:ext cx="1131033" cy="26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rgbClr val="006C31"/>
                    </a:solidFill>
                    <a:latin typeface="Calibri"/>
                  </a:rPr>
                  <a:t>ημι-κρυσταλλικά</a:t>
                </a:r>
                <a:endParaRPr lang="el-GR" sz="1400" b="1" dirty="0">
                  <a:solidFill>
                    <a:srgbClr val="006C31"/>
                  </a:solidFill>
                  <a:latin typeface="Calibri"/>
                </a:endParaRPr>
              </a:p>
            </p:txBody>
          </p:sp>
          <p:sp>
            <p:nvSpPr>
              <p:cNvPr id="52" name="51 - TextBox"/>
              <p:cNvSpPr txBox="1"/>
              <p:nvPr/>
            </p:nvSpPr>
            <p:spPr>
              <a:xfrm>
                <a:off x="3317100" y="3089693"/>
                <a:ext cx="10111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rgbClr val="0033CC"/>
                    </a:solidFill>
                    <a:latin typeface="Calibri"/>
                  </a:rPr>
                  <a:t>άμορφα </a:t>
                </a:r>
              </a:p>
              <a:p>
                <a:r>
                  <a:rPr lang="el-GR" sz="1400" b="1" dirty="0" smtClean="0">
                    <a:solidFill>
                      <a:srgbClr val="0033CC"/>
                    </a:solidFill>
                    <a:latin typeface="Calibri"/>
                  </a:rPr>
                  <a:t>(υαλώδη)</a:t>
                </a:r>
                <a:endParaRPr lang="el-GR" sz="1400" b="1" dirty="0">
                  <a:solidFill>
                    <a:srgbClr val="0033CC"/>
                  </a:solidFill>
                  <a:latin typeface="Calibri"/>
                </a:endParaRPr>
              </a:p>
            </p:txBody>
          </p:sp>
          <p:sp>
            <p:nvSpPr>
              <p:cNvPr id="53" name="52 - Έλλειψη"/>
              <p:cNvSpPr/>
              <p:nvPr/>
            </p:nvSpPr>
            <p:spPr>
              <a:xfrm>
                <a:off x="5143504" y="4572008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53 - Έλλειψη"/>
              <p:cNvSpPr/>
              <p:nvPr/>
            </p:nvSpPr>
            <p:spPr>
              <a:xfrm>
                <a:off x="6286512" y="4572008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54 - Αριστερό άγκιστρο"/>
              <p:cNvSpPr/>
              <p:nvPr/>
            </p:nvSpPr>
            <p:spPr>
              <a:xfrm rot="2840019">
                <a:off x="5688358" y="1403261"/>
                <a:ext cx="246593" cy="1819918"/>
              </a:xfrm>
              <a:prstGeom prst="leftBrac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55 - Ορθογώνιο"/>
              <p:cNvSpPr/>
              <p:nvPr/>
            </p:nvSpPr>
            <p:spPr>
              <a:xfrm rot="20965729">
                <a:off x="4020319" y="2650333"/>
                <a:ext cx="908716" cy="237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200" b="1" dirty="0" smtClean="0">
                    <a:solidFill>
                      <a:prstClr val="white"/>
                    </a:solidFill>
                    <a:latin typeface="Calibri"/>
                  </a:rPr>
                  <a:t>Υαλώδης φάση</a:t>
                </a:r>
                <a:endParaRPr lang="el-GR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56 - Ορθογώνιο"/>
              <p:cNvSpPr/>
              <p:nvPr/>
            </p:nvSpPr>
            <p:spPr>
              <a:xfrm rot="18974657">
                <a:off x="5041234" y="2038201"/>
                <a:ext cx="1083059" cy="237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200" b="1" dirty="0" smtClean="0">
                    <a:solidFill>
                      <a:prstClr val="white"/>
                    </a:solidFill>
                    <a:latin typeface="Calibri"/>
                  </a:rPr>
                  <a:t>Ελαστοειδής φάση</a:t>
                </a:r>
                <a:endParaRPr lang="el-GR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57 - Αριστερό άγκιστρο"/>
              <p:cNvSpPr/>
              <p:nvPr/>
            </p:nvSpPr>
            <p:spPr>
              <a:xfrm rot="4704492">
                <a:off x="4359594" y="2509829"/>
                <a:ext cx="357190" cy="1056961"/>
              </a:xfrm>
              <a:prstGeom prst="leftBrac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58 - Ορθογώνιο"/>
              <p:cNvSpPr/>
              <p:nvPr/>
            </p:nvSpPr>
            <p:spPr>
              <a:xfrm rot="19406318">
                <a:off x="6564158" y="2529397"/>
                <a:ext cx="703001" cy="23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200" b="1" dirty="0" smtClean="0">
                    <a:solidFill>
                      <a:prstClr val="white"/>
                    </a:solidFill>
                    <a:latin typeface="Calibri"/>
                  </a:rPr>
                  <a:t>Υγρή φάση</a:t>
                </a:r>
                <a:endParaRPr lang="el-GR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59 - Αριστερό άγκιστρο"/>
              <p:cNvSpPr/>
              <p:nvPr/>
            </p:nvSpPr>
            <p:spPr>
              <a:xfrm rot="13982432">
                <a:off x="6608436" y="2045866"/>
                <a:ext cx="286934" cy="672348"/>
              </a:xfrm>
              <a:prstGeom prst="leftBrac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" name="61 - TextBox"/>
            <p:cNvSpPr txBox="1"/>
            <p:nvPr/>
          </p:nvSpPr>
          <p:spPr>
            <a:xfrm rot="16200000">
              <a:off x="2346802" y="3428864"/>
              <a:ext cx="2451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Ελεύθερος όγκος (</a:t>
              </a: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V</a:t>
              </a:r>
              <a:r>
                <a:rPr lang="en-US" sz="2000" b="1" baseline="-25000" dirty="0" smtClean="0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62 - TextBox"/>
            <p:cNvSpPr txBox="1"/>
            <p:nvPr/>
          </p:nvSpPr>
          <p:spPr>
            <a:xfrm>
              <a:off x="5516603" y="3283266"/>
              <a:ext cx="383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3CC"/>
                  </a:solidFill>
                  <a:latin typeface="Calibri"/>
                  <a:cs typeface="Arial" pitchFamily="34" charset="0"/>
                </a:rPr>
                <a:t>1</a:t>
              </a:r>
              <a:endParaRPr lang="el-GR" sz="1600" b="1" dirty="0">
                <a:solidFill>
                  <a:srgbClr val="0033CC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4" name="63 - TextBox"/>
            <p:cNvSpPr txBox="1"/>
            <p:nvPr/>
          </p:nvSpPr>
          <p:spPr>
            <a:xfrm>
              <a:off x="5553250" y="3832827"/>
              <a:ext cx="383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C31"/>
                  </a:solidFill>
                  <a:latin typeface="Calibri"/>
                  <a:cs typeface="Arial" pitchFamily="34" charset="0"/>
                </a:rPr>
                <a:t>2</a:t>
              </a:r>
              <a:endParaRPr lang="el-GR" sz="1600" b="1" dirty="0">
                <a:solidFill>
                  <a:srgbClr val="006C31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5" name="64 - TextBox"/>
            <p:cNvSpPr txBox="1"/>
            <p:nvPr/>
          </p:nvSpPr>
          <p:spPr>
            <a:xfrm>
              <a:off x="5553250" y="4332893"/>
              <a:ext cx="383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Calibri"/>
                  <a:cs typeface="Arial" pitchFamily="34" charset="0"/>
                </a:rPr>
                <a:t>3</a:t>
              </a:r>
              <a:endParaRPr lang="el-GR" sz="1600" b="1" dirty="0">
                <a:solidFill>
                  <a:srgbClr val="C00000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Θερμικές μεταβάσεις διαφόρων τύπων πολυμερών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23556" y="1100262"/>
            <a:ext cx="3549480" cy="54208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Στην </a:t>
            </a:r>
            <a:r>
              <a:rPr lang="el-GR" b="1" dirty="0" smtClean="0"/>
              <a:t>καμπύλη 1</a:t>
            </a:r>
            <a:r>
              <a:rPr lang="el-GR" dirty="0" smtClean="0"/>
              <a:t> η </a:t>
            </a:r>
            <a:r>
              <a:rPr lang="el-GR" dirty="0"/>
              <a:t>θερμοκρασία </a:t>
            </a:r>
            <a:r>
              <a:rPr lang="en-US" b="1" i="1" dirty="0"/>
              <a:t>T</a:t>
            </a:r>
            <a:r>
              <a:rPr lang="en-US" b="1" i="1" baseline="-25000" dirty="0"/>
              <a:t>g</a:t>
            </a:r>
            <a:r>
              <a:rPr lang="en-US" baseline="-25000" dirty="0"/>
              <a:t> </a:t>
            </a:r>
            <a:r>
              <a:rPr lang="el-GR" dirty="0"/>
              <a:t>εμφανίζεται ως </a:t>
            </a:r>
            <a:r>
              <a:rPr lang="el-GR" i="1" dirty="0"/>
              <a:t>ασυνέχεια</a:t>
            </a:r>
            <a:r>
              <a:rPr lang="el-GR" dirty="0"/>
              <a:t> (αλλαγή της κλίσης της ευθείας)στην αύξηση του ελεύθερου όγκου. </a:t>
            </a:r>
            <a:r>
              <a:rPr lang="el-GR" dirty="0" smtClean="0"/>
              <a:t>Το υλικό είναι άμορφο.</a:t>
            </a:r>
            <a:endParaRPr lang="el-G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Στην </a:t>
            </a:r>
            <a:r>
              <a:rPr lang="el-GR" b="1" dirty="0" smtClean="0"/>
              <a:t>καμπύλη 2</a:t>
            </a:r>
            <a:r>
              <a:rPr lang="el-GR" dirty="0" smtClean="0"/>
              <a:t> στο ίδιο υλικό παρατηρείται θερμοκρασία </a:t>
            </a:r>
            <a:r>
              <a:rPr lang="en-US" b="1" i="1" dirty="0" smtClean="0"/>
              <a:t>T</a:t>
            </a:r>
            <a:r>
              <a:rPr lang="en-US" b="1" i="1" baseline="-25000" dirty="0" smtClean="0"/>
              <a:t>g</a:t>
            </a:r>
            <a:r>
              <a:rPr lang="en-US" baseline="-25000" dirty="0" smtClean="0"/>
              <a:t> </a:t>
            </a:r>
            <a:r>
              <a:rPr lang="el-GR" dirty="0" smtClean="0"/>
              <a:t>και</a:t>
            </a:r>
            <a:r>
              <a:rPr lang="el-GR" baseline="-25000" dirty="0" smtClean="0"/>
              <a:t> </a:t>
            </a:r>
            <a:r>
              <a:rPr lang="el-GR" dirty="0" smtClean="0"/>
              <a:t>θερμοκρασία </a:t>
            </a:r>
            <a:r>
              <a:rPr lang="en-US" b="1" i="1" dirty="0" smtClean="0"/>
              <a:t>T</a:t>
            </a:r>
            <a:r>
              <a:rPr lang="en-US" b="1" i="1" baseline="-25000" dirty="0" smtClean="0"/>
              <a:t>m</a:t>
            </a:r>
            <a:r>
              <a:rPr lang="el-GR" dirty="0"/>
              <a:t>. Το υλικό είναι </a:t>
            </a:r>
            <a:r>
              <a:rPr lang="el-GR" dirty="0" smtClean="0"/>
              <a:t>ημικρυσταλλικό.</a:t>
            </a:r>
            <a:endParaRPr lang="el-G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l-GR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3419872" y="1556792"/>
            <a:ext cx="5488807" cy="4257065"/>
            <a:chOff x="3475681" y="1724174"/>
            <a:chExt cx="5773484" cy="4257065"/>
          </a:xfrm>
        </p:grpSpPr>
        <p:sp>
          <p:nvSpPr>
            <p:cNvPr id="62" name="61 - TextBox"/>
            <p:cNvSpPr txBox="1"/>
            <p:nvPr/>
          </p:nvSpPr>
          <p:spPr>
            <a:xfrm rot="16200000">
              <a:off x="2449807" y="3407144"/>
              <a:ext cx="2451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Ελεύθερος όγκος (</a:t>
              </a: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V</a:t>
              </a:r>
              <a:r>
                <a:rPr lang="en-US" sz="2000" b="1" baseline="-25000" dirty="0" smtClean="0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923928" y="1724174"/>
              <a:ext cx="5325237" cy="4257065"/>
              <a:chOff x="3923928" y="1724174"/>
              <a:chExt cx="5325237" cy="4257065"/>
            </a:xfrm>
          </p:grpSpPr>
          <p:grpSp>
            <p:nvGrpSpPr>
              <p:cNvPr id="36" name="60 - Ομάδα"/>
              <p:cNvGrpSpPr/>
              <p:nvPr/>
            </p:nvGrpSpPr>
            <p:grpSpPr>
              <a:xfrm>
                <a:off x="3923928" y="1724174"/>
                <a:ext cx="5325237" cy="4257065"/>
                <a:chOff x="3286116" y="1643050"/>
                <a:chExt cx="4141683" cy="3643806"/>
              </a:xfrm>
            </p:grpSpPr>
            <p:sp>
              <p:nvSpPr>
                <p:cNvPr id="4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323546" y="4786322"/>
                  <a:ext cx="1104253" cy="500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333333"/>
                      </a:solidFill>
                      <a:latin typeface="Calibri"/>
                    </a:rPr>
                    <a:t>T</a:t>
                  </a:r>
                  <a:r>
                    <a:rPr lang="en-US" sz="2000" b="1" baseline="-25000" dirty="0" smtClean="0">
                      <a:solidFill>
                        <a:srgbClr val="333333"/>
                      </a:solidFill>
                      <a:latin typeface="Calibri"/>
                    </a:rPr>
                    <a:t>m</a:t>
                  </a:r>
                  <a:r>
                    <a:rPr lang="en-US" sz="1400" b="1" dirty="0" smtClean="0">
                      <a:solidFill>
                        <a:srgbClr val="333333"/>
                      </a:solidFill>
                      <a:latin typeface="Calibri"/>
                    </a:rPr>
                    <a:t> </a:t>
                  </a:r>
                  <a:r>
                    <a:rPr lang="en-US" sz="1200" dirty="0" smtClean="0">
                      <a:solidFill>
                        <a:srgbClr val="333333"/>
                      </a:solidFill>
                      <a:latin typeface="Calibri"/>
                    </a:rPr>
                    <a:t>(</a:t>
                  </a:r>
                  <a:r>
                    <a:rPr lang="el-GR" sz="1200" dirty="0" smtClean="0">
                      <a:solidFill>
                        <a:srgbClr val="333333"/>
                      </a:solidFill>
                      <a:latin typeface="Calibri"/>
                    </a:rPr>
                    <a:t>Θερμοκρασία </a:t>
                  </a:r>
                  <a:endParaRPr lang="el-GR" sz="1200" dirty="0">
                    <a:solidFill>
                      <a:srgbClr val="333333"/>
                    </a:solidFill>
                    <a:latin typeface="Calibri"/>
                  </a:endParaRPr>
                </a:p>
                <a:p>
                  <a:pPr algn="ctr"/>
                  <a:r>
                    <a:rPr lang="el-GR" sz="1200" dirty="0" smtClean="0">
                      <a:solidFill>
                        <a:srgbClr val="333333"/>
                      </a:solidFill>
                      <a:latin typeface="Calibri"/>
                    </a:rPr>
                    <a:t>Τήξης</a:t>
                  </a:r>
                  <a:r>
                    <a:rPr lang="en-US" sz="1200" dirty="0" smtClean="0">
                      <a:solidFill>
                        <a:srgbClr val="333333"/>
                      </a:solidFill>
                      <a:latin typeface="Calibri"/>
                    </a:rPr>
                    <a:t>)</a:t>
                  </a:r>
                  <a:endParaRPr lang="el-GR" sz="1200" dirty="0">
                    <a:solidFill>
                      <a:srgbClr val="333333"/>
                    </a:solidFill>
                    <a:latin typeface="Calibri"/>
                  </a:endParaRPr>
                </a:p>
              </p:txBody>
            </p:sp>
            <p:sp>
              <p:nvSpPr>
                <p:cNvPr id="4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000496" y="4714884"/>
                  <a:ext cx="2096533" cy="500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333333"/>
                      </a:solidFill>
                      <a:latin typeface="Calibri"/>
                    </a:rPr>
                    <a:t>T</a:t>
                  </a:r>
                  <a:r>
                    <a:rPr lang="en-US" sz="2000" b="1" baseline="-25000" dirty="0" smtClean="0">
                      <a:solidFill>
                        <a:srgbClr val="333333"/>
                      </a:solidFill>
                      <a:latin typeface="Calibri"/>
                    </a:rPr>
                    <a:t>g</a:t>
                  </a:r>
                  <a:r>
                    <a:rPr lang="en-US" sz="1400" b="1" dirty="0" smtClean="0">
                      <a:solidFill>
                        <a:srgbClr val="333333"/>
                      </a:solidFill>
                      <a:latin typeface="Calibri"/>
                    </a:rPr>
                    <a:t> </a:t>
                  </a:r>
                  <a:endParaRPr lang="el-GR" sz="1400" b="1" dirty="0" smtClean="0">
                    <a:solidFill>
                      <a:srgbClr val="333333"/>
                    </a:solidFill>
                    <a:latin typeface="Calibri"/>
                  </a:endParaRPr>
                </a:p>
                <a:p>
                  <a:pPr algn="ctr"/>
                  <a:r>
                    <a:rPr lang="en-US" sz="1200" dirty="0" smtClean="0">
                      <a:solidFill>
                        <a:srgbClr val="333333"/>
                      </a:solidFill>
                      <a:latin typeface="Calibri"/>
                    </a:rPr>
                    <a:t>(</a:t>
                  </a:r>
                  <a:r>
                    <a:rPr lang="el-GR" sz="1200" dirty="0" smtClean="0">
                      <a:solidFill>
                        <a:srgbClr val="333333"/>
                      </a:solidFill>
                      <a:latin typeface="Calibri"/>
                    </a:rPr>
                    <a:t>Θερμοκρασία </a:t>
                  </a:r>
                  <a:r>
                    <a:rPr lang="el-GR" sz="1200" dirty="0">
                      <a:solidFill>
                        <a:srgbClr val="333333"/>
                      </a:solidFill>
                      <a:latin typeface="Calibri"/>
                    </a:rPr>
                    <a:t>υαλώδους </a:t>
                  </a:r>
                  <a:r>
                    <a:rPr lang="el-GR" sz="1200" dirty="0" smtClean="0">
                      <a:solidFill>
                        <a:srgbClr val="333333"/>
                      </a:solidFill>
                      <a:latin typeface="Calibri"/>
                    </a:rPr>
                    <a:t>μετάβασης</a:t>
                  </a:r>
                  <a:r>
                    <a:rPr lang="en-US" sz="1200" dirty="0" smtClean="0">
                      <a:solidFill>
                        <a:srgbClr val="333333"/>
                      </a:solidFill>
                      <a:latin typeface="Calibri"/>
                    </a:rPr>
                    <a:t>)</a:t>
                  </a:r>
                  <a:endParaRPr lang="el-GR" sz="1200" dirty="0">
                    <a:solidFill>
                      <a:srgbClr val="333333"/>
                    </a:solidFill>
                    <a:latin typeface="Calibri"/>
                  </a:endParaRPr>
                </a:p>
              </p:txBody>
            </p:sp>
            <p:sp>
              <p:nvSpPr>
                <p:cNvPr id="43" name="10 - Ορθογώνιο"/>
                <p:cNvSpPr/>
                <p:nvPr/>
              </p:nvSpPr>
              <p:spPr>
                <a:xfrm>
                  <a:off x="3286116" y="1643050"/>
                  <a:ext cx="3929090" cy="300039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4" name="12 - Ευθεία γραμμή σύνδεσης"/>
                <p:cNvCxnSpPr/>
                <p:nvPr/>
              </p:nvCxnSpPr>
              <p:spPr>
                <a:xfrm flipV="1">
                  <a:off x="4143372" y="3643314"/>
                  <a:ext cx="2214578" cy="78581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13 - Ευθεία γραμμή σύνδεσης"/>
                <p:cNvCxnSpPr/>
                <p:nvPr/>
              </p:nvCxnSpPr>
              <p:spPr>
                <a:xfrm rot="16200000" flipH="1">
                  <a:off x="5750727" y="3036091"/>
                  <a:ext cx="1223970" cy="952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17 - Ευθεία γραμμή σύνδεσης"/>
                <p:cNvCxnSpPr/>
                <p:nvPr/>
              </p:nvCxnSpPr>
              <p:spPr>
                <a:xfrm flipV="1">
                  <a:off x="6357950" y="2000240"/>
                  <a:ext cx="500066" cy="438152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20 - Ευθεία γραμμή σύνδεσης"/>
                <p:cNvCxnSpPr/>
                <p:nvPr/>
              </p:nvCxnSpPr>
              <p:spPr>
                <a:xfrm flipV="1">
                  <a:off x="4000496" y="3143248"/>
                  <a:ext cx="1214446" cy="285752"/>
                </a:xfrm>
                <a:prstGeom prst="line">
                  <a:avLst/>
                </a:prstGeom>
                <a:ln w="19050"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22 - Ευθεία γραμμή σύνδεσης"/>
                <p:cNvCxnSpPr/>
                <p:nvPr/>
              </p:nvCxnSpPr>
              <p:spPr>
                <a:xfrm rot="5400000" flipH="1" flipV="1">
                  <a:off x="5214942" y="1714488"/>
                  <a:ext cx="1428760" cy="1428760"/>
                </a:xfrm>
                <a:prstGeom prst="line">
                  <a:avLst/>
                </a:prstGeom>
                <a:ln w="19050"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24 - Ευθεία γραμμή σύνδεσης"/>
                <p:cNvCxnSpPr/>
                <p:nvPr/>
              </p:nvCxnSpPr>
              <p:spPr>
                <a:xfrm flipV="1">
                  <a:off x="4143372" y="3714752"/>
                  <a:ext cx="1071570" cy="285752"/>
                </a:xfrm>
                <a:prstGeom prst="line">
                  <a:avLst/>
                </a:prstGeom>
                <a:ln w="19050">
                  <a:solidFill>
                    <a:srgbClr val="009A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25 - Ευθεία γραμμή σύνδεσης"/>
                <p:cNvCxnSpPr/>
                <p:nvPr/>
              </p:nvCxnSpPr>
              <p:spPr>
                <a:xfrm flipV="1">
                  <a:off x="5214942" y="2857497"/>
                  <a:ext cx="1143007" cy="857255"/>
                </a:xfrm>
                <a:prstGeom prst="line">
                  <a:avLst/>
                </a:prstGeom>
                <a:ln w="19050">
                  <a:solidFill>
                    <a:srgbClr val="009A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31 - Ευθεία γραμμή σύνδεσης"/>
                <p:cNvCxnSpPr/>
                <p:nvPr/>
              </p:nvCxnSpPr>
              <p:spPr>
                <a:xfrm rot="16200000" flipH="1">
                  <a:off x="6036479" y="2536025"/>
                  <a:ext cx="652466" cy="9524"/>
                </a:xfrm>
                <a:prstGeom prst="line">
                  <a:avLst/>
                </a:prstGeom>
                <a:ln w="19050">
                  <a:solidFill>
                    <a:srgbClr val="009A4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33 - Ευθεία γραμμή σύνδεσης"/>
                <p:cNvCxnSpPr/>
                <p:nvPr/>
              </p:nvCxnSpPr>
              <p:spPr>
                <a:xfrm flipV="1">
                  <a:off x="6357950" y="1857364"/>
                  <a:ext cx="428628" cy="366714"/>
                </a:xfrm>
                <a:prstGeom prst="line">
                  <a:avLst/>
                </a:prstGeom>
                <a:ln w="19050">
                  <a:solidFill>
                    <a:srgbClr val="009A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44 - Ευθύγραμμο βέλος σύνδεσης"/>
                <p:cNvCxnSpPr/>
                <p:nvPr/>
              </p:nvCxnSpPr>
              <p:spPr>
                <a:xfrm rot="5400000">
                  <a:off x="4464843" y="3893347"/>
                  <a:ext cx="1500198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46 - Ευθύγραμμο βέλος σύνδεσης"/>
                <p:cNvCxnSpPr/>
                <p:nvPr/>
              </p:nvCxnSpPr>
              <p:spPr>
                <a:xfrm rot="5400000">
                  <a:off x="5894000" y="4178702"/>
                  <a:ext cx="928694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49 - TextBox"/>
                <p:cNvSpPr txBox="1"/>
                <p:nvPr/>
              </p:nvSpPr>
              <p:spPr>
                <a:xfrm>
                  <a:off x="3317100" y="4304138"/>
                  <a:ext cx="894155" cy="2634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400" b="1" dirty="0" smtClean="0">
                      <a:solidFill>
                        <a:srgbClr val="C00000"/>
                      </a:solidFill>
                      <a:latin typeface="Calibri"/>
                    </a:rPr>
                    <a:t>κρυσταλλικά</a:t>
                  </a:r>
                  <a:endParaRPr lang="el-GR" sz="1400" b="1" dirty="0">
                    <a:solidFill>
                      <a:srgbClr val="C00000"/>
                    </a:solidFill>
                    <a:latin typeface="Calibri"/>
                  </a:endParaRPr>
                </a:p>
              </p:txBody>
            </p:sp>
            <p:sp>
              <p:nvSpPr>
                <p:cNvPr id="74" name="50 - TextBox"/>
                <p:cNvSpPr txBox="1"/>
                <p:nvPr/>
              </p:nvSpPr>
              <p:spPr>
                <a:xfrm>
                  <a:off x="3317100" y="3696075"/>
                  <a:ext cx="1131033" cy="2634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400" b="1" dirty="0" smtClean="0">
                      <a:solidFill>
                        <a:srgbClr val="006C31"/>
                      </a:solidFill>
                      <a:latin typeface="Calibri"/>
                    </a:rPr>
                    <a:t>ημι-κρυσταλλικά</a:t>
                  </a:r>
                  <a:endParaRPr lang="el-GR" sz="1400" b="1" dirty="0">
                    <a:solidFill>
                      <a:srgbClr val="006C31"/>
                    </a:solidFill>
                    <a:latin typeface="Calibri"/>
                  </a:endParaRPr>
                </a:p>
              </p:txBody>
            </p:sp>
            <p:sp>
              <p:nvSpPr>
                <p:cNvPr id="75" name="51 - TextBox"/>
                <p:cNvSpPr txBox="1"/>
                <p:nvPr/>
              </p:nvSpPr>
              <p:spPr>
                <a:xfrm>
                  <a:off x="3317100" y="3089693"/>
                  <a:ext cx="10111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 smtClean="0">
                      <a:solidFill>
                        <a:srgbClr val="0033CC"/>
                      </a:solidFill>
                      <a:latin typeface="Calibri"/>
                    </a:rPr>
                    <a:t>άμορφα </a:t>
                  </a:r>
                </a:p>
                <a:p>
                  <a:r>
                    <a:rPr lang="el-GR" sz="1400" b="1" dirty="0" smtClean="0">
                      <a:solidFill>
                        <a:srgbClr val="0033CC"/>
                      </a:solidFill>
                      <a:latin typeface="Calibri"/>
                    </a:rPr>
                    <a:t>(υαλώδη)</a:t>
                  </a:r>
                  <a:endParaRPr lang="el-GR" sz="1400" b="1" dirty="0">
                    <a:solidFill>
                      <a:srgbClr val="0033CC"/>
                    </a:solidFill>
                    <a:latin typeface="Calibri"/>
                  </a:endParaRPr>
                </a:p>
              </p:txBody>
            </p:sp>
            <p:sp>
              <p:nvSpPr>
                <p:cNvPr id="76" name="52 - Έλλειψη"/>
                <p:cNvSpPr/>
                <p:nvPr/>
              </p:nvSpPr>
              <p:spPr>
                <a:xfrm>
                  <a:off x="5143504" y="4572008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53 - Έλλειψη"/>
                <p:cNvSpPr/>
                <p:nvPr/>
              </p:nvSpPr>
              <p:spPr>
                <a:xfrm>
                  <a:off x="6286512" y="4572008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54 - Αριστερό άγκιστρο"/>
                <p:cNvSpPr/>
                <p:nvPr/>
              </p:nvSpPr>
              <p:spPr>
                <a:xfrm rot="2840019">
                  <a:off x="5688358" y="1403261"/>
                  <a:ext cx="246593" cy="1819918"/>
                </a:xfrm>
                <a:prstGeom prst="leftBrace">
                  <a:avLst/>
                </a:prstGeom>
                <a:ln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55 - Ορθογώνιο"/>
                <p:cNvSpPr/>
                <p:nvPr/>
              </p:nvSpPr>
              <p:spPr>
                <a:xfrm rot="20965729">
                  <a:off x="4020319" y="2650333"/>
                  <a:ext cx="908716" cy="2370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1200" b="1" dirty="0" smtClean="0">
                      <a:solidFill>
                        <a:prstClr val="white"/>
                      </a:solidFill>
                      <a:latin typeface="Calibri"/>
                    </a:rPr>
                    <a:t>Υαλώδης φάση</a:t>
                  </a:r>
                  <a:endParaRPr lang="el-GR" sz="12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0" name="56 - Ορθογώνιο"/>
                <p:cNvSpPr/>
                <p:nvPr/>
              </p:nvSpPr>
              <p:spPr>
                <a:xfrm rot="18974657">
                  <a:off x="5041234" y="2038201"/>
                  <a:ext cx="1083059" cy="2370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1200" b="1" dirty="0" smtClean="0">
                      <a:solidFill>
                        <a:prstClr val="white"/>
                      </a:solidFill>
                      <a:latin typeface="Calibri"/>
                    </a:rPr>
                    <a:t>Ελαστοειδής φάση</a:t>
                  </a:r>
                  <a:endParaRPr lang="el-GR" sz="12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1" name="57 - Αριστερό άγκιστρο"/>
                <p:cNvSpPr/>
                <p:nvPr/>
              </p:nvSpPr>
              <p:spPr>
                <a:xfrm rot="4704492">
                  <a:off x="4359594" y="2509829"/>
                  <a:ext cx="357190" cy="1056961"/>
                </a:xfrm>
                <a:prstGeom prst="leftBrace">
                  <a:avLst/>
                </a:prstGeom>
                <a:ln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58 - Ορθογώνιο"/>
                <p:cNvSpPr/>
                <p:nvPr/>
              </p:nvSpPr>
              <p:spPr>
                <a:xfrm rot="19406318">
                  <a:off x="6564158" y="2529397"/>
                  <a:ext cx="703001" cy="2370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200" b="1" dirty="0" smtClean="0">
                      <a:solidFill>
                        <a:prstClr val="white"/>
                      </a:solidFill>
                      <a:latin typeface="Calibri"/>
                    </a:rPr>
                    <a:t>Υγρή φάση</a:t>
                  </a:r>
                  <a:endParaRPr lang="el-GR" sz="12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3" name="59 - Αριστερό άγκιστρο"/>
                <p:cNvSpPr/>
                <p:nvPr/>
              </p:nvSpPr>
              <p:spPr>
                <a:xfrm rot="13982432">
                  <a:off x="6608436" y="2045866"/>
                  <a:ext cx="286934" cy="672348"/>
                </a:xfrm>
                <a:prstGeom prst="leftBrace">
                  <a:avLst/>
                </a:prstGeom>
                <a:ln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8" name="62 - TextBox"/>
              <p:cNvSpPr txBox="1"/>
              <p:nvPr/>
            </p:nvSpPr>
            <p:spPr>
              <a:xfrm>
                <a:off x="5516603" y="3283266"/>
                <a:ext cx="383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33CC"/>
                    </a:solidFill>
                    <a:latin typeface="Calibri"/>
                    <a:cs typeface="Arial" pitchFamily="34" charset="0"/>
                  </a:rPr>
                  <a:t>1</a:t>
                </a:r>
                <a:endParaRPr lang="el-GR" sz="1600" b="1" dirty="0">
                  <a:solidFill>
                    <a:srgbClr val="0033CC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39" name="63 - TextBox"/>
              <p:cNvSpPr txBox="1"/>
              <p:nvPr/>
            </p:nvSpPr>
            <p:spPr>
              <a:xfrm>
                <a:off x="5553250" y="3832827"/>
                <a:ext cx="383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6C31"/>
                    </a:solidFill>
                    <a:latin typeface="Calibri"/>
                    <a:cs typeface="Arial" pitchFamily="34" charset="0"/>
                  </a:rPr>
                  <a:t>2</a:t>
                </a:r>
                <a:endParaRPr lang="el-GR" sz="1600" b="1" dirty="0">
                  <a:solidFill>
                    <a:srgbClr val="006C31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40" name="64 - TextBox"/>
              <p:cNvSpPr txBox="1"/>
              <p:nvPr/>
            </p:nvSpPr>
            <p:spPr>
              <a:xfrm>
                <a:off x="5553250" y="4332893"/>
                <a:ext cx="383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  <a:latin typeface="Calibri"/>
                    <a:cs typeface="Arial" pitchFamily="34" charset="0"/>
                  </a:rPr>
                  <a:t>3</a:t>
                </a:r>
                <a:endParaRPr lang="el-GR" sz="1600" b="1" dirty="0">
                  <a:solidFill>
                    <a:srgbClr val="C00000"/>
                  </a:solidFill>
                  <a:latin typeface="Calibri"/>
                  <a:cs typeface="Arial" pitchFamily="34" charset="0"/>
                </a:endParaRPr>
              </a:p>
            </p:txBody>
          </p:sp>
        </p:grp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4000" b="1" dirty="0" smtClean="0"/>
              <a:t>Η θερμοκρασία υαλώδους μετάβασης</a:t>
            </a:r>
            <a:br>
              <a:rPr lang="el-GR" sz="4000" b="1" dirty="0" smtClean="0"/>
            </a:br>
            <a:r>
              <a:rPr lang="el-GR" sz="3600" b="0" dirty="0" smtClean="0"/>
              <a:t>(1 από 3)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4"/>
            <a:ext cx="4652416" cy="5544616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l-GR" sz="2200" dirty="0" smtClean="0"/>
              <a:t>Κατά τη </a:t>
            </a:r>
            <a:r>
              <a:rPr lang="el-GR" sz="2200" b="1" dirty="0" smtClean="0"/>
              <a:t>θέρμανση</a:t>
            </a:r>
            <a:r>
              <a:rPr lang="el-GR" sz="2200" dirty="0" smtClean="0"/>
              <a:t>, αυξάνεται η κινητικότητα των αλυσίδων καθώς το υλικό απορροφά θερμότητα (ενδόθερμη μεταβολή)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l-GR" sz="2200" dirty="0" smtClean="0"/>
              <a:t>Υπάρχει μια </a:t>
            </a:r>
            <a:r>
              <a:rPr lang="el-GR" sz="2200" b="1" dirty="0" smtClean="0"/>
              <a:t>θερμοκρασία</a:t>
            </a:r>
            <a:r>
              <a:rPr lang="el-GR" sz="2200" dirty="0" smtClean="0"/>
              <a:t> κατά την οποία η κινητικότητα (και ο ελεύθερος όγκος αυξάνονται απότομα).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l-GR" sz="2200" dirty="0" smtClean="0"/>
              <a:t>Καλείται </a:t>
            </a:r>
            <a:r>
              <a:rPr lang="el-GR" sz="2200" b="1" dirty="0" smtClean="0"/>
              <a:t>θερμοκρασία υαλώδους μετάβασης (</a:t>
            </a:r>
            <a:r>
              <a:rPr lang="en-US" sz="2200" b="1" dirty="0" smtClean="0"/>
              <a:t>T</a:t>
            </a:r>
            <a:r>
              <a:rPr lang="en-US" sz="2200" b="1" baseline="-25000" dirty="0" smtClean="0"/>
              <a:t>g</a:t>
            </a:r>
            <a:r>
              <a:rPr lang="en-US" sz="2200" b="1" dirty="0"/>
              <a:t>)</a:t>
            </a:r>
            <a:endParaRPr lang="el-GR" sz="2200" b="1" dirty="0" smtClean="0"/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/>
              <a:t>T</a:t>
            </a:r>
            <a:r>
              <a:rPr lang="el-GR" sz="2200" dirty="0" smtClean="0"/>
              <a:t>α μόρια που ήταν ουσιαστικά «παγωμένα» στις θέσεις τους κάτω από το </a:t>
            </a:r>
            <a:r>
              <a:rPr lang="en-US" sz="2200" i="1" dirty="0" smtClean="0"/>
              <a:t>T</a:t>
            </a:r>
            <a:r>
              <a:rPr lang="en-US" sz="2200" i="1" baseline="-25000" dirty="0" smtClean="0"/>
              <a:t>g</a:t>
            </a:r>
            <a:r>
              <a:rPr lang="el-GR" sz="2200" dirty="0" smtClean="0"/>
              <a:t>, αρχίζουν να υφίστανται περιστροφικές και μεταφορικές κινήσεις άνω του </a:t>
            </a:r>
            <a:r>
              <a:rPr lang="en-US" sz="2200" i="1" dirty="0" smtClean="0"/>
              <a:t>T</a:t>
            </a:r>
            <a:r>
              <a:rPr lang="en-US" sz="2200" i="1" baseline="-25000" dirty="0" smtClean="0"/>
              <a:t>g</a:t>
            </a:r>
            <a:r>
              <a:rPr lang="el-GR" sz="2200" dirty="0" smtClean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1187" y="5491109"/>
            <a:ext cx="267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Tgdscenglish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A1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96157" y="1988840"/>
            <a:ext cx="4136383" cy="3444829"/>
            <a:chOff x="4796157" y="1988840"/>
            <a:chExt cx="4136383" cy="3444829"/>
          </a:xfrm>
        </p:grpSpPr>
        <p:pic>
          <p:nvPicPr>
            <p:cNvPr id="6" name="Picture 4" descr="Tgdscenglis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988840"/>
              <a:ext cx="4000500" cy="331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4970365" y="3271663"/>
              <a:ext cx="2338829" cy="563122"/>
              <a:chOff x="2992" y="2887"/>
              <a:chExt cx="1390" cy="33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4238" y="2887"/>
                <a:ext cx="144" cy="12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2992" y="2964"/>
                <a:ext cx="1246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l-GR" sz="1100" dirty="0">
                    <a:solidFill>
                      <a:srgbClr val="333333"/>
                    </a:solidFill>
                    <a:latin typeface="Calibri"/>
                  </a:rPr>
                  <a:t>Θερμοκρασία υαλώδους μετάβασης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16200000">
              <a:off x="3944706" y="3434255"/>
              <a:ext cx="20722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θερμοχωρητικότητα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83671" y="5064337"/>
              <a:ext cx="14456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θερμοκρασία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 rot="12107244">
            <a:off x="7427589" y="3325491"/>
            <a:ext cx="504056" cy="11131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44562"/>
          </a:xfrm>
        </p:spPr>
        <p:txBody>
          <a:bodyPr/>
          <a:lstStyle/>
          <a:p>
            <a:pPr eaLnBrk="1" hangingPunct="1"/>
            <a:r>
              <a:rPr lang="el-GR" dirty="0" smtClean="0"/>
              <a:t>Η υαλώδης μετάβαση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39"/>
            <a:ext cx="3898776" cy="3444830"/>
          </a:xfrm>
        </p:spPr>
        <p:txBody>
          <a:bodyPr>
            <a:noAutofit/>
          </a:bodyPr>
          <a:lstStyle/>
          <a:p>
            <a:pPr marL="105750" indent="-285750">
              <a:lnSpc>
                <a:spcPct val="100000"/>
              </a:lnSpc>
            </a:pPr>
            <a:r>
              <a:rPr lang="el-GR" dirty="0" smtClean="0"/>
              <a:t>Κατά την ψύξη, κάτω από την </a:t>
            </a:r>
            <a:r>
              <a:rPr lang="el-GR" b="1" dirty="0" smtClean="0"/>
              <a:t>θερμοκρασία υαλώδους μετάβασης (</a:t>
            </a:r>
            <a:r>
              <a:rPr lang="en-US" b="1" dirty="0" smtClean="0"/>
              <a:t>T</a:t>
            </a:r>
            <a:r>
              <a:rPr lang="en-US" b="1" baseline="-25000" dirty="0" smtClean="0"/>
              <a:t>g</a:t>
            </a:r>
            <a:r>
              <a:rPr lang="en-US" b="1" dirty="0" smtClean="0"/>
              <a:t>) </a:t>
            </a:r>
            <a:r>
              <a:rPr lang="el-GR" dirty="0" smtClean="0"/>
              <a:t>συμβαίνει ο σταδιακός μετασχηματισμός από ένα </a:t>
            </a:r>
            <a:r>
              <a:rPr lang="el-GR" b="1" dirty="0" smtClean="0"/>
              <a:t>ελαστοειδές</a:t>
            </a:r>
            <a:r>
              <a:rPr lang="el-GR" dirty="0" smtClean="0"/>
              <a:t> σε ένα </a:t>
            </a:r>
            <a:r>
              <a:rPr lang="el-GR" b="1" dirty="0"/>
              <a:t>υαλώδες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/>
              <a:t>ελαστόμορφο</a:t>
            </a:r>
            <a:r>
              <a:rPr lang="el-GR" dirty="0" smtClean="0"/>
              <a:t>) </a:t>
            </a:r>
            <a:r>
              <a:rPr lang="el-GR" dirty="0"/>
              <a:t>και </a:t>
            </a:r>
            <a:r>
              <a:rPr lang="el-GR" dirty="0" smtClean="0"/>
              <a:t>τελικά, σε ένα </a:t>
            </a:r>
            <a:r>
              <a:rPr lang="el-GR" b="1" dirty="0" smtClean="0"/>
              <a:t>άκαμπτο</a:t>
            </a:r>
            <a:r>
              <a:rPr lang="el-GR" dirty="0" smtClean="0"/>
              <a:t> υλικό.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96157" y="1988840"/>
            <a:ext cx="4136383" cy="3444829"/>
            <a:chOff x="4796157" y="1988840"/>
            <a:chExt cx="4136383" cy="3444829"/>
          </a:xfrm>
        </p:grpSpPr>
        <p:pic>
          <p:nvPicPr>
            <p:cNvPr id="48132" name="Picture 4" descr="File:Tgdscenglish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988840"/>
              <a:ext cx="4000500" cy="331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061" name="Group 11"/>
            <p:cNvGrpSpPr>
              <a:grpSpLocks/>
            </p:cNvGrpSpPr>
            <p:nvPr/>
          </p:nvGrpSpPr>
          <p:grpSpPr bwMode="auto">
            <a:xfrm>
              <a:off x="4970365" y="3271663"/>
              <a:ext cx="2338829" cy="563122"/>
              <a:chOff x="2992" y="2887"/>
              <a:chExt cx="1390" cy="330"/>
            </a:xfrm>
          </p:grpSpPr>
          <p:sp>
            <p:nvSpPr>
              <p:cNvPr id="45066" name="Line 7"/>
              <p:cNvSpPr>
                <a:spLocks noChangeShapeType="1"/>
              </p:cNvSpPr>
              <p:nvPr/>
            </p:nvSpPr>
            <p:spPr bwMode="auto">
              <a:xfrm flipV="1">
                <a:off x="4238" y="2887"/>
                <a:ext cx="144" cy="12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063" name="Text Box 6"/>
              <p:cNvSpPr txBox="1">
                <a:spLocks noChangeArrowheads="1"/>
              </p:cNvSpPr>
              <p:nvPr/>
            </p:nvSpPr>
            <p:spPr bwMode="auto">
              <a:xfrm>
                <a:off x="2992" y="2964"/>
                <a:ext cx="1246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l-GR" sz="1100" dirty="0">
                    <a:solidFill>
                      <a:srgbClr val="333333"/>
                    </a:solidFill>
                  </a:rPr>
                  <a:t>Θερμοκρασία υαλώδους μετάβασης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16200000">
              <a:off x="3891903" y="3434255"/>
              <a:ext cx="21778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θερμοχωρητικότητα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83671" y="5064337"/>
              <a:ext cx="15664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θερμοκρασία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Down Arrow 4"/>
          <p:cNvSpPr/>
          <p:nvPr/>
        </p:nvSpPr>
        <p:spPr>
          <a:xfrm rot="1312545">
            <a:off x="7427589" y="3325491"/>
            <a:ext cx="504056" cy="111311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5731187" y="5491109"/>
            <a:ext cx="267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Tgdscenglish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A1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/>
              <a:t>Τήξη και υαλώδης μετάβαση</a:t>
            </a:r>
          </a:p>
        </p:txBody>
      </p:sp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278093" y="1568698"/>
            <a:ext cx="415944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Για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κρυσταλλικό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υλικό, υπάρχει μια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ασυνεχής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μεταβολή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του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ειδικού όγκου στη θερμοκρασία τήξης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400" b="1" i="1" baseline="-250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 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καμπύλη του πλήρως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αμόρφου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υλικού είναι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συνεχής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υφίσταται μια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αλλαγή της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κλίσης στη θερμοκρασία υαλώδους μετάβασης,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400" b="1" i="1" baseline="-25000" dirty="0">
                <a:solidFill>
                  <a:prstClr val="black"/>
                </a:solidFill>
                <a:latin typeface="Calibri"/>
              </a:rPr>
              <a:t>g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96157" y="1988840"/>
            <a:ext cx="4136383" cy="3444829"/>
            <a:chOff x="4796157" y="1988840"/>
            <a:chExt cx="4136383" cy="3444829"/>
          </a:xfrm>
        </p:grpSpPr>
        <p:pic>
          <p:nvPicPr>
            <p:cNvPr id="10" name="Picture 4" descr="Tgdscenglis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988840"/>
              <a:ext cx="4000500" cy="331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4970365" y="3271663"/>
              <a:ext cx="2338829" cy="563122"/>
              <a:chOff x="2992" y="2887"/>
              <a:chExt cx="1390" cy="330"/>
            </a:xfrm>
          </p:grpSpPr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4238" y="2887"/>
                <a:ext cx="144" cy="12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2992" y="2964"/>
                <a:ext cx="1246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l-GR" sz="1100" dirty="0">
                    <a:solidFill>
                      <a:srgbClr val="333333"/>
                    </a:solidFill>
                  </a:rPr>
                  <a:t>Θερμοκρασία υαλώδους μετάβασης</a:t>
                </a:r>
              </a:p>
            </p:txBody>
          </p:sp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7524097" y="2780825"/>
              <a:ext cx="1130714" cy="1032391"/>
              <a:chOff x="3591" y="2334"/>
              <a:chExt cx="672" cy="605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4019" y="2334"/>
                <a:ext cx="43" cy="372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3591" y="2686"/>
                <a:ext cx="672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l-GR" sz="1100" dirty="0">
                    <a:solidFill>
                      <a:srgbClr val="333333"/>
                    </a:solidFill>
                  </a:rPr>
                  <a:t>Θερμοκρασία </a:t>
                </a:r>
                <a:r>
                  <a:rPr lang="el-GR" sz="1100" dirty="0" smtClean="0">
                    <a:solidFill>
                      <a:srgbClr val="333333"/>
                    </a:solidFill>
                  </a:rPr>
                  <a:t>τήξης</a:t>
                </a:r>
                <a:endParaRPr lang="el-GR" sz="1100" dirty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6200000">
              <a:off x="3891903" y="3434255"/>
              <a:ext cx="21778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θερμοχωρητικότητα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83671" y="5064337"/>
              <a:ext cx="15664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θερμοκρασία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Rectangle 3"/>
          <p:cNvSpPr/>
          <p:nvPr/>
        </p:nvSpPr>
        <p:spPr>
          <a:xfrm>
            <a:off x="5731187" y="5456650"/>
            <a:ext cx="267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Tgdscenglish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A1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4000" b="1" dirty="0" smtClean="0"/>
              <a:t>Η θερμοκρασία υαλώδους μετάβασης</a:t>
            </a:r>
            <a:br>
              <a:rPr lang="el-GR" sz="4000" b="1" dirty="0" smtClean="0"/>
            </a:br>
            <a:r>
              <a:rPr lang="el-GR" sz="3600" b="0" dirty="0" smtClean="0"/>
              <a:t>(2 από 3)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775" y="1051725"/>
            <a:ext cx="8971602" cy="219942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el-GR" dirty="0" smtClean="0"/>
              <a:t>Η ευκαμψία των αλυσίδων ελαττώνεται και το </a:t>
            </a:r>
            <a:r>
              <a:rPr lang="en-US" b="1" i="1" dirty="0" smtClean="0"/>
              <a:t>T</a:t>
            </a:r>
            <a:r>
              <a:rPr lang="en-US" b="1" i="1" baseline="-25000" dirty="0" smtClean="0"/>
              <a:t>g</a:t>
            </a:r>
            <a:r>
              <a:rPr lang="el-GR" b="1" dirty="0" smtClean="0"/>
              <a:t>  αυξάνει </a:t>
            </a:r>
            <a:r>
              <a:rPr lang="el-GR" dirty="0" smtClean="0"/>
              <a:t>από τους παρακάτω παράγοντες: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endParaRPr lang="el-GR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4A82"/>
                </a:solidFill>
              </a:rPr>
              <a:t>Παρουσία ογκωδών πλευρικών ομάδων. Για παράδειγμα, οι τιμές </a:t>
            </a:r>
            <a:r>
              <a:rPr lang="en-US" b="1" i="1" dirty="0">
                <a:solidFill>
                  <a:srgbClr val="004A82"/>
                </a:solidFill>
              </a:rPr>
              <a:t>T</a:t>
            </a:r>
            <a:r>
              <a:rPr lang="en-US" b="1" i="1" baseline="-25000" dirty="0">
                <a:solidFill>
                  <a:srgbClr val="004A82"/>
                </a:solidFill>
              </a:rPr>
              <a:t>g</a:t>
            </a:r>
            <a:r>
              <a:rPr lang="el-GR" b="1" dirty="0">
                <a:solidFill>
                  <a:srgbClr val="004A82"/>
                </a:solidFill>
              </a:rPr>
              <a:t> για </a:t>
            </a:r>
            <a:r>
              <a:rPr lang="el-GR" b="1" dirty="0" smtClean="0">
                <a:solidFill>
                  <a:srgbClr val="004A82"/>
                </a:solidFill>
              </a:rPr>
              <a:t>το πολυπροπυλένιο και το πολυστυρένιο  είναι -18°C και 100°C αντίστοιχα.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el-GR" dirty="0" smtClean="0"/>
          </a:p>
        </p:txBody>
      </p:sp>
      <p:grpSp>
        <p:nvGrpSpPr>
          <p:cNvPr id="5" name="Ομάδα 4"/>
          <p:cNvGrpSpPr/>
          <p:nvPr/>
        </p:nvGrpSpPr>
        <p:grpSpPr>
          <a:xfrm>
            <a:off x="4565576" y="3284984"/>
            <a:ext cx="1542917" cy="3274575"/>
            <a:chOff x="3420481" y="3356992"/>
            <a:chExt cx="1542917" cy="3274575"/>
          </a:xfrm>
        </p:grpSpPr>
        <p:pic>
          <p:nvPicPr>
            <p:cNvPr id="32770" name="Picture 2" descr="File:Polystyrene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481" y="4759534"/>
              <a:ext cx="1542917" cy="1840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2" name="Picture 4" descr="File:Polyethylene repeat unit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485032"/>
              <a:ext cx="1177690" cy="112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491880" y="3356992"/>
              <a:ext cx="1400121" cy="327457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3"/>
          <p:cNvSpPr/>
          <p:nvPr/>
        </p:nvSpPr>
        <p:spPr>
          <a:xfrm>
            <a:off x="6108493" y="3755423"/>
            <a:ext cx="267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Polyethylene repeat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unit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Magmar452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ως κοινό κτήμα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6108493" y="5422636"/>
            <a:ext cx="267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Polystyrene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από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Yikrazuul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ως κοινό κτήμα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θερμοκρασία υαλώδους μετάβασης</a:t>
            </a:r>
            <a:br>
              <a:rPr lang="el-GR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0751" y="1190577"/>
            <a:ext cx="8309682" cy="228699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b="1" dirty="0">
                <a:solidFill>
                  <a:srgbClr val="920000"/>
                </a:solidFill>
              </a:rPr>
              <a:t>Πολικά πλευρικά άτομα ή ομάδες ατόμων. Αυτό μπορεί να επιβεβαιωθεί συγκρίνοντας τιμές </a:t>
            </a:r>
            <a:r>
              <a:rPr lang="en-US" b="1" i="1" dirty="0">
                <a:solidFill>
                  <a:srgbClr val="920000"/>
                </a:solidFill>
              </a:rPr>
              <a:t>T</a:t>
            </a:r>
            <a:r>
              <a:rPr lang="en-US" b="1" i="1" baseline="-25000" dirty="0">
                <a:solidFill>
                  <a:srgbClr val="920000"/>
                </a:solidFill>
              </a:rPr>
              <a:t>g</a:t>
            </a:r>
            <a:r>
              <a:rPr lang="el-GR" b="1" dirty="0">
                <a:solidFill>
                  <a:srgbClr val="920000"/>
                </a:solidFill>
              </a:rPr>
              <a:t> για το </a:t>
            </a:r>
            <a:r>
              <a:rPr lang="el-GR" b="1" dirty="0" smtClean="0">
                <a:solidFill>
                  <a:srgbClr val="920000"/>
                </a:solidFill>
              </a:rPr>
              <a:t>πολυπροπυλένιο (-18°C</a:t>
            </a:r>
            <a:r>
              <a:rPr lang="el-GR" b="1" dirty="0">
                <a:solidFill>
                  <a:srgbClr val="920000"/>
                </a:solidFill>
              </a:rPr>
              <a:t>) και το πολυβινυλοχλωρίδιο (87°C). Διπλοί δεσμοί και οι αρωματικές ομάδες στις αλυσίδες έχουν την τάση να προκαλούν ακαμψία  στο μοριακό σκελετό.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6" descr="File:Polypropyl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73" y="3666233"/>
            <a:ext cx="1098053" cy="98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olyvinylchlo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01" y="4859042"/>
            <a:ext cx="11334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3"/>
          <p:cNvSpPr/>
          <p:nvPr/>
        </p:nvSpPr>
        <p:spPr>
          <a:xfrm>
            <a:off x="2195736" y="3588050"/>
            <a:ext cx="1400121" cy="2448272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3615001" y="3926356"/>
            <a:ext cx="267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Polypropylen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NEUROtiker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ως κοινό κτήμα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3696022" y="5161609"/>
            <a:ext cx="267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Polyvinylchlorid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NEUROtiker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ως κοινό κτήμα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Θερμοκρασία υαλώδους μετάβασης (</a:t>
            </a:r>
            <a:r>
              <a:rPr lang="en-US" dirty="0"/>
              <a:t>T</a:t>
            </a:r>
            <a:r>
              <a:rPr lang="en-US" sz="4800" baseline="-15000" dirty="0"/>
              <a:t>g</a:t>
            </a:r>
            <a:r>
              <a:rPr lang="en-US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944216"/>
          </a:xfrm>
        </p:spPr>
        <p:txBody>
          <a:bodyPr>
            <a:normAutofit lnSpcReduction="10000"/>
          </a:bodyPr>
          <a:lstStyle/>
          <a:p>
            <a:pPr>
              <a:tabLst>
                <a:tab pos="5029200" algn="l"/>
              </a:tabLst>
            </a:pPr>
            <a:r>
              <a:rPr lang="el-GR" dirty="0">
                <a:cs typeface="Times New Roman" pitchFamily="18" charset="0"/>
              </a:rPr>
              <a:t>Θερμοκρασίες τήξης και υαλώδους μετάβασης ορισμένων από τα συνηθέστερα πολυμερή υλικά. </a:t>
            </a:r>
            <a:endParaRPr lang="en-US" dirty="0">
              <a:cs typeface="Times New Roman" pitchFamily="18" charset="0"/>
            </a:endParaRPr>
          </a:p>
          <a:p>
            <a:pPr>
              <a:tabLst>
                <a:tab pos="5029200" algn="l"/>
              </a:tabLst>
            </a:pPr>
            <a:r>
              <a:rPr lang="el-GR" dirty="0">
                <a:cs typeface="Times New Roman" pitchFamily="18" charset="0"/>
              </a:rPr>
              <a:t>Η παρουσία ογκωδών και πολικών πλευρικών ομάδων προκαλεί αύξηση στο </a:t>
            </a:r>
            <a:r>
              <a:rPr lang="en-US" dirty="0">
                <a:cs typeface="Times New Roman" pitchFamily="18" charset="0"/>
              </a:rPr>
              <a:t>Tg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Θερμοκρασία υαλώδους μετάβασης (</a:t>
            </a:r>
            <a:r>
              <a:rPr lang="en-US" dirty="0"/>
              <a:t>T</a:t>
            </a:r>
            <a:r>
              <a:rPr lang="en-US" sz="4800" baseline="-15000" dirty="0"/>
              <a:t>g</a:t>
            </a:r>
            <a:r>
              <a:rPr lang="en-US" dirty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/>
          </p:nvPr>
        </p:nvGraphicFramePr>
        <p:xfrm>
          <a:off x="448216" y="1196752"/>
          <a:ext cx="8153399" cy="508095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22755"/>
                <a:gridCol w="2386760"/>
                <a:gridCol w="2543884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Υλικό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Θερμοκρασία υαλώδους μετάβασης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Tg, </a:t>
                      </a: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(°C)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Θερμοκρασία τήξης (°C)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029200" algn="r"/>
                          <a:tab pos="5273675" algn="r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Πολυαιθυλένιο υψηλής πυκνότητας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(PE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Η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-110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Πολυτετραφθοροαιθυλένιο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PTFE)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-97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Πολυαιθυλένιο (χαμηλής πυκνότητας)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(PE LD)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029200" algn="r"/>
                          <a:tab pos="5273675" algn="r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-90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Πολυπροπυλένιο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(PP)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Nylon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6,6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Πολυεστέρας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PET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Πολυβινυλοχλωρίδιο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(PVC)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Πολυστυρένιο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(PS)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Πολυκαρβονικός εστέρας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(PC)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8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b="1" dirty="0" smtClean="0"/>
              <a:t>Μεγέθη Μακρομορίων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6984776" cy="522575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Το </a:t>
            </a:r>
            <a:r>
              <a:rPr lang="el-GR" b="1" dirty="0" smtClean="0"/>
              <a:t>μήκος</a:t>
            </a:r>
            <a:r>
              <a:rPr lang="el-GR" dirty="0" smtClean="0"/>
              <a:t> της αλυσίδας, ή καλύτερα ο αριθμός των μονάδων μονομερών σε συνδυασμό με το μέγεθος κάθε μιας από αυτές, καθορίζει το </a:t>
            </a:r>
            <a:r>
              <a:rPr lang="el-GR" b="1" dirty="0" smtClean="0"/>
              <a:t>μέγεθος</a:t>
            </a:r>
            <a:r>
              <a:rPr lang="el-GR" dirty="0" smtClean="0"/>
              <a:t> ενός μακρομορίου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 Στα πολυμερή με πολύ μεγάλες αλυσίδες διαπιστώνονται εξαιρετικά μεγάλα μοριακά βάρη.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Τα </a:t>
            </a:r>
            <a:r>
              <a:rPr lang="el-GR" b="1" dirty="0" smtClean="0"/>
              <a:t>φυσικά πολυμερή</a:t>
            </a:r>
            <a:r>
              <a:rPr lang="el-GR" dirty="0" smtClean="0"/>
              <a:t>, όπως οι πρωτεΐνες, τα νουκλεϊνικά οξέα, κλπ., συντίθενται από τους βιοσυνθετικούς μηχανισμούς των κυττάρων με μεγάλη αυστηρότητα, δηλαδή, </a:t>
            </a:r>
            <a:r>
              <a:rPr lang="el-GR" b="1" dirty="0" smtClean="0"/>
              <a:t>όλες</a:t>
            </a:r>
            <a:r>
              <a:rPr lang="el-GR" dirty="0" smtClean="0"/>
              <a:t> ανεξαιρέτως οι αλυσίδες έχουν </a:t>
            </a:r>
            <a:r>
              <a:rPr lang="el-GR" b="1" dirty="0" smtClean="0"/>
              <a:t>τον ίδιο αριθμό </a:t>
            </a:r>
            <a:r>
              <a:rPr lang="el-GR" dirty="0" smtClean="0"/>
              <a:t>και αλληλουχία </a:t>
            </a:r>
            <a:r>
              <a:rPr lang="el-GR" b="1" dirty="0" smtClean="0"/>
              <a:t>μονομερών</a:t>
            </a:r>
            <a:r>
              <a:rPr lang="el-GR" dirty="0" smtClean="0"/>
              <a:t>, και συνεπώς έχουν το ίδιο μήκος και μοριακό βάρος.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l-GR" dirty="0" smtClean="0"/>
          </a:p>
        </p:txBody>
      </p:sp>
      <p:grpSp>
        <p:nvGrpSpPr>
          <p:cNvPr id="4" name="Group 3"/>
          <p:cNvGrpSpPr/>
          <p:nvPr/>
        </p:nvGrpSpPr>
        <p:grpSpPr>
          <a:xfrm rot="16200000">
            <a:off x="5576728" y="2972952"/>
            <a:ext cx="4896546" cy="1001346"/>
            <a:chOff x="1409851" y="2934406"/>
            <a:chExt cx="6732577" cy="1289376"/>
          </a:xfrm>
        </p:grpSpPr>
        <p:sp>
          <p:nvSpPr>
            <p:cNvPr id="5" name="Oval 4"/>
            <p:cNvSpPr/>
            <p:nvPr/>
          </p:nvSpPr>
          <p:spPr>
            <a:xfrm>
              <a:off x="1409852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88374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66895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>
              <a:stCxn id="5" idx="6"/>
              <a:endCxn id="6" idx="2"/>
            </p:cNvCxnSpPr>
            <p:nvPr/>
          </p:nvCxnSpPr>
          <p:spPr>
            <a:xfrm>
              <a:off x="1595649" y="3429000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6" idx="6"/>
              <a:endCxn id="7" idx="2"/>
            </p:cNvCxnSpPr>
            <p:nvPr/>
          </p:nvCxnSpPr>
          <p:spPr>
            <a:xfrm>
              <a:off x="1874172" y="3429000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277255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555776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34298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>
              <a:stCxn id="10" idx="6"/>
              <a:endCxn id="11" idx="2"/>
            </p:cNvCxnSpPr>
            <p:nvPr/>
          </p:nvCxnSpPr>
          <p:spPr>
            <a:xfrm>
              <a:off x="2463052" y="3429000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1" idx="6"/>
              <a:endCxn id="12" idx="2"/>
            </p:cNvCxnSpPr>
            <p:nvPr/>
          </p:nvCxnSpPr>
          <p:spPr>
            <a:xfrm>
              <a:off x="2741573" y="3429000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6"/>
              <a:endCxn id="10" idx="2"/>
            </p:cNvCxnSpPr>
            <p:nvPr/>
          </p:nvCxnSpPr>
          <p:spPr>
            <a:xfrm>
              <a:off x="2152693" y="3429000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112820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91341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669864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>
              <a:stCxn id="16" idx="6"/>
              <a:endCxn id="17" idx="2"/>
            </p:cNvCxnSpPr>
            <p:nvPr/>
          </p:nvCxnSpPr>
          <p:spPr>
            <a:xfrm>
              <a:off x="3298617" y="3435952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6"/>
              <a:endCxn id="18" idx="2"/>
            </p:cNvCxnSpPr>
            <p:nvPr/>
          </p:nvCxnSpPr>
          <p:spPr>
            <a:xfrm>
              <a:off x="3577139" y="3435952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980223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258744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537266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>
              <a:stCxn id="21" idx="6"/>
              <a:endCxn id="22" idx="2"/>
            </p:cNvCxnSpPr>
            <p:nvPr/>
          </p:nvCxnSpPr>
          <p:spPr>
            <a:xfrm>
              <a:off x="4166020" y="3435952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6"/>
              <a:endCxn id="23" idx="2"/>
            </p:cNvCxnSpPr>
            <p:nvPr/>
          </p:nvCxnSpPr>
          <p:spPr>
            <a:xfrm>
              <a:off x="4444541" y="3435952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6"/>
              <a:endCxn id="21" idx="2"/>
            </p:cNvCxnSpPr>
            <p:nvPr/>
          </p:nvCxnSpPr>
          <p:spPr>
            <a:xfrm>
              <a:off x="3855661" y="3435952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6"/>
              <a:endCxn id="16" idx="2"/>
            </p:cNvCxnSpPr>
            <p:nvPr/>
          </p:nvCxnSpPr>
          <p:spPr>
            <a:xfrm>
              <a:off x="3020095" y="3429000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829217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107739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386260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>
              <a:stCxn id="28" idx="6"/>
              <a:endCxn id="29" idx="2"/>
            </p:cNvCxnSpPr>
            <p:nvPr/>
          </p:nvCxnSpPr>
          <p:spPr>
            <a:xfrm>
              <a:off x="5015014" y="3442096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6"/>
              <a:endCxn id="30" idx="2"/>
            </p:cNvCxnSpPr>
            <p:nvPr/>
          </p:nvCxnSpPr>
          <p:spPr>
            <a:xfrm>
              <a:off x="5293537" y="3442096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696620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975141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253663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>
              <a:stCxn id="33" idx="6"/>
              <a:endCxn id="34" idx="2"/>
            </p:cNvCxnSpPr>
            <p:nvPr/>
          </p:nvCxnSpPr>
          <p:spPr>
            <a:xfrm>
              <a:off x="5882417" y="3442096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4" idx="6"/>
              <a:endCxn id="35" idx="2"/>
            </p:cNvCxnSpPr>
            <p:nvPr/>
          </p:nvCxnSpPr>
          <p:spPr>
            <a:xfrm>
              <a:off x="6160938" y="3442096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6"/>
              <a:endCxn id="33" idx="2"/>
            </p:cNvCxnSpPr>
            <p:nvPr/>
          </p:nvCxnSpPr>
          <p:spPr>
            <a:xfrm>
              <a:off x="5572058" y="3442096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532185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810706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089229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>
              <a:stCxn id="39" idx="6"/>
              <a:endCxn id="40" idx="2"/>
            </p:cNvCxnSpPr>
            <p:nvPr/>
          </p:nvCxnSpPr>
          <p:spPr>
            <a:xfrm>
              <a:off x="6717982" y="3449048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6"/>
              <a:endCxn id="41" idx="2"/>
            </p:cNvCxnSpPr>
            <p:nvPr/>
          </p:nvCxnSpPr>
          <p:spPr>
            <a:xfrm>
              <a:off x="6996504" y="3449048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7399588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678109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956631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7" name="Straight Connector 46"/>
            <p:cNvCxnSpPr>
              <a:stCxn id="44" idx="6"/>
              <a:endCxn id="45" idx="2"/>
            </p:cNvCxnSpPr>
            <p:nvPr/>
          </p:nvCxnSpPr>
          <p:spPr>
            <a:xfrm>
              <a:off x="7585385" y="3449048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6"/>
              <a:endCxn id="46" idx="2"/>
            </p:cNvCxnSpPr>
            <p:nvPr/>
          </p:nvCxnSpPr>
          <p:spPr>
            <a:xfrm>
              <a:off x="7863906" y="3449048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1" idx="6"/>
              <a:endCxn id="44" idx="2"/>
            </p:cNvCxnSpPr>
            <p:nvPr/>
          </p:nvCxnSpPr>
          <p:spPr>
            <a:xfrm>
              <a:off x="7275026" y="3449048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5" idx="6"/>
              <a:endCxn id="39" idx="2"/>
            </p:cNvCxnSpPr>
            <p:nvPr/>
          </p:nvCxnSpPr>
          <p:spPr>
            <a:xfrm>
              <a:off x="6439460" y="3442096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3" idx="6"/>
              <a:endCxn id="28" idx="2"/>
            </p:cNvCxnSpPr>
            <p:nvPr/>
          </p:nvCxnSpPr>
          <p:spPr>
            <a:xfrm>
              <a:off x="4723063" y="3435951"/>
              <a:ext cx="106154" cy="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1409851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688373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966894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5" name="Straight Connector 54"/>
            <p:cNvCxnSpPr>
              <a:stCxn id="52" idx="6"/>
              <a:endCxn id="53" idx="2"/>
            </p:cNvCxnSpPr>
            <p:nvPr/>
          </p:nvCxnSpPr>
          <p:spPr>
            <a:xfrm>
              <a:off x="1595648" y="3746163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3" idx="6"/>
              <a:endCxn id="54" idx="2"/>
            </p:cNvCxnSpPr>
            <p:nvPr/>
          </p:nvCxnSpPr>
          <p:spPr>
            <a:xfrm>
              <a:off x="1874171" y="3746163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277254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555775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834297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60" name="Straight Connector 59"/>
            <p:cNvCxnSpPr>
              <a:stCxn id="57" idx="6"/>
              <a:endCxn id="58" idx="2"/>
            </p:cNvCxnSpPr>
            <p:nvPr/>
          </p:nvCxnSpPr>
          <p:spPr>
            <a:xfrm>
              <a:off x="2463051" y="3746163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8" idx="6"/>
              <a:endCxn id="59" idx="2"/>
            </p:cNvCxnSpPr>
            <p:nvPr/>
          </p:nvCxnSpPr>
          <p:spPr>
            <a:xfrm>
              <a:off x="2741572" y="3746163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4" idx="6"/>
              <a:endCxn id="57" idx="2"/>
            </p:cNvCxnSpPr>
            <p:nvPr/>
          </p:nvCxnSpPr>
          <p:spPr>
            <a:xfrm>
              <a:off x="2152692" y="3746163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3112819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391340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669863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66" name="Straight Connector 65"/>
            <p:cNvCxnSpPr>
              <a:stCxn id="63" idx="6"/>
              <a:endCxn id="64" idx="2"/>
            </p:cNvCxnSpPr>
            <p:nvPr/>
          </p:nvCxnSpPr>
          <p:spPr>
            <a:xfrm>
              <a:off x="3298616" y="375311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4" idx="6"/>
              <a:endCxn id="65" idx="2"/>
            </p:cNvCxnSpPr>
            <p:nvPr/>
          </p:nvCxnSpPr>
          <p:spPr>
            <a:xfrm>
              <a:off x="3577138" y="3753115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3980222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258743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537265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71" name="Straight Connector 70"/>
            <p:cNvCxnSpPr>
              <a:stCxn id="68" idx="6"/>
              <a:endCxn id="69" idx="2"/>
            </p:cNvCxnSpPr>
            <p:nvPr/>
          </p:nvCxnSpPr>
          <p:spPr>
            <a:xfrm>
              <a:off x="4166019" y="375311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9" idx="6"/>
              <a:endCxn id="70" idx="2"/>
            </p:cNvCxnSpPr>
            <p:nvPr/>
          </p:nvCxnSpPr>
          <p:spPr>
            <a:xfrm>
              <a:off x="4444540" y="3753115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5" idx="6"/>
              <a:endCxn id="68" idx="2"/>
            </p:cNvCxnSpPr>
            <p:nvPr/>
          </p:nvCxnSpPr>
          <p:spPr>
            <a:xfrm>
              <a:off x="3855660" y="3753115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59" idx="6"/>
              <a:endCxn id="63" idx="2"/>
            </p:cNvCxnSpPr>
            <p:nvPr/>
          </p:nvCxnSpPr>
          <p:spPr>
            <a:xfrm>
              <a:off x="3020094" y="3746163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4829216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107738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386259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78" name="Straight Connector 77"/>
            <p:cNvCxnSpPr>
              <a:stCxn id="75" idx="6"/>
              <a:endCxn id="76" idx="2"/>
            </p:cNvCxnSpPr>
            <p:nvPr/>
          </p:nvCxnSpPr>
          <p:spPr>
            <a:xfrm>
              <a:off x="5015013" y="3759259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6" idx="6"/>
              <a:endCxn id="77" idx="2"/>
            </p:cNvCxnSpPr>
            <p:nvPr/>
          </p:nvCxnSpPr>
          <p:spPr>
            <a:xfrm>
              <a:off x="5293536" y="3759259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696619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5975140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3662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83" name="Straight Connector 82"/>
            <p:cNvCxnSpPr>
              <a:stCxn id="80" idx="6"/>
              <a:endCxn id="81" idx="2"/>
            </p:cNvCxnSpPr>
            <p:nvPr/>
          </p:nvCxnSpPr>
          <p:spPr>
            <a:xfrm>
              <a:off x="5882416" y="3759259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1" idx="6"/>
              <a:endCxn id="82" idx="2"/>
            </p:cNvCxnSpPr>
            <p:nvPr/>
          </p:nvCxnSpPr>
          <p:spPr>
            <a:xfrm>
              <a:off x="6160937" y="3759259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7" idx="6"/>
              <a:endCxn id="80" idx="2"/>
            </p:cNvCxnSpPr>
            <p:nvPr/>
          </p:nvCxnSpPr>
          <p:spPr>
            <a:xfrm>
              <a:off x="5572057" y="3759259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6532184" y="367183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6810705" y="367183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88" name="Straight Connector 87"/>
            <p:cNvCxnSpPr>
              <a:stCxn id="86" idx="6"/>
              <a:endCxn id="87" idx="2"/>
            </p:cNvCxnSpPr>
            <p:nvPr/>
          </p:nvCxnSpPr>
          <p:spPr>
            <a:xfrm>
              <a:off x="6717981" y="3766211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7" idx="6"/>
            </p:cNvCxnSpPr>
            <p:nvPr/>
          </p:nvCxnSpPr>
          <p:spPr>
            <a:xfrm>
              <a:off x="6996503" y="3766211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2" idx="6"/>
              <a:endCxn id="86" idx="2"/>
            </p:cNvCxnSpPr>
            <p:nvPr/>
          </p:nvCxnSpPr>
          <p:spPr>
            <a:xfrm>
              <a:off x="6439459" y="3759259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0" idx="6"/>
              <a:endCxn id="75" idx="2"/>
            </p:cNvCxnSpPr>
            <p:nvPr/>
          </p:nvCxnSpPr>
          <p:spPr>
            <a:xfrm>
              <a:off x="4723062" y="3753114"/>
              <a:ext cx="106154" cy="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1420026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698548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977069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95" name="Straight Connector 94"/>
            <p:cNvCxnSpPr>
              <a:stCxn id="92" idx="6"/>
              <a:endCxn id="93" idx="2"/>
            </p:cNvCxnSpPr>
            <p:nvPr/>
          </p:nvCxnSpPr>
          <p:spPr>
            <a:xfrm>
              <a:off x="1605823" y="410936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3" idx="6"/>
              <a:endCxn id="94" idx="2"/>
            </p:cNvCxnSpPr>
            <p:nvPr/>
          </p:nvCxnSpPr>
          <p:spPr>
            <a:xfrm>
              <a:off x="1884346" y="4109365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2287429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565950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2844472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00" name="Straight Connector 99"/>
            <p:cNvCxnSpPr>
              <a:stCxn id="97" idx="6"/>
              <a:endCxn id="98" idx="2"/>
            </p:cNvCxnSpPr>
            <p:nvPr/>
          </p:nvCxnSpPr>
          <p:spPr>
            <a:xfrm>
              <a:off x="2473226" y="410936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6"/>
              <a:endCxn id="99" idx="2"/>
            </p:cNvCxnSpPr>
            <p:nvPr/>
          </p:nvCxnSpPr>
          <p:spPr>
            <a:xfrm>
              <a:off x="2751747" y="4109365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4" idx="6"/>
              <a:endCxn id="97" idx="2"/>
            </p:cNvCxnSpPr>
            <p:nvPr/>
          </p:nvCxnSpPr>
          <p:spPr>
            <a:xfrm>
              <a:off x="2162867" y="4109365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3122994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401515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3680038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06" name="Straight Connector 105"/>
            <p:cNvCxnSpPr>
              <a:stCxn id="103" idx="6"/>
              <a:endCxn id="104" idx="2"/>
            </p:cNvCxnSpPr>
            <p:nvPr/>
          </p:nvCxnSpPr>
          <p:spPr>
            <a:xfrm>
              <a:off x="3308791" y="4116317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4" idx="6"/>
              <a:endCxn id="105" idx="2"/>
            </p:cNvCxnSpPr>
            <p:nvPr/>
          </p:nvCxnSpPr>
          <p:spPr>
            <a:xfrm>
              <a:off x="3587313" y="4116317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3990397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268918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547440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11" name="Straight Connector 110"/>
            <p:cNvCxnSpPr>
              <a:stCxn id="108" idx="6"/>
              <a:endCxn id="109" idx="2"/>
            </p:cNvCxnSpPr>
            <p:nvPr/>
          </p:nvCxnSpPr>
          <p:spPr>
            <a:xfrm>
              <a:off x="4176194" y="4116317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9" idx="6"/>
              <a:endCxn id="110" idx="2"/>
            </p:cNvCxnSpPr>
            <p:nvPr/>
          </p:nvCxnSpPr>
          <p:spPr>
            <a:xfrm>
              <a:off x="4454715" y="4116317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5" idx="6"/>
              <a:endCxn id="108" idx="2"/>
            </p:cNvCxnSpPr>
            <p:nvPr/>
          </p:nvCxnSpPr>
          <p:spPr>
            <a:xfrm>
              <a:off x="3865835" y="4116317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99" idx="6"/>
              <a:endCxn id="103" idx="2"/>
            </p:cNvCxnSpPr>
            <p:nvPr/>
          </p:nvCxnSpPr>
          <p:spPr>
            <a:xfrm>
              <a:off x="3030269" y="4109365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4839391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117913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396434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18" name="Straight Connector 117"/>
            <p:cNvCxnSpPr>
              <a:stCxn id="115" idx="6"/>
              <a:endCxn id="116" idx="2"/>
            </p:cNvCxnSpPr>
            <p:nvPr/>
          </p:nvCxnSpPr>
          <p:spPr>
            <a:xfrm>
              <a:off x="5025188" y="4122461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6" idx="6"/>
              <a:endCxn id="117" idx="2"/>
            </p:cNvCxnSpPr>
            <p:nvPr/>
          </p:nvCxnSpPr>
          <p:spPr>
            <a:xfrm>
              <a:off x="5303711" y="4122461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5706794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985315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6263837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120" idx="6"/>
              <a:endCxn id="121" idx="2"/>
            </p:cNvCxnSpPr>
            <p:nvPr/>
          </p:nvCxnSpPr>
          <p:spPr>
            <a:xfrm>
              <a:off x="5892591" y="4122461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1" idx="6"/>
              <a:endCxn id="122" idx="2"/>
            </p:cNvCxnSpPr>
            <p:nvPr/>
          </p:nvCxnSpPr>
          <p:spPr>
            <a:xfrm>
              <a:off x="6171112" y="4122461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17" idx="6"/>
              <a:endCxn id="120" idx="2"/>
            </p:cNvCxnSpPr>
            <p:nvPr/>
          </p:nvCxnSpPr>
          <p:spPr>
            <a:xfrm>
              <a:off x="5582232" y="4122461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/>
            <p:cNvSpPr/>
            <p:nvPr/>
          </p:nvSpPr>
          <p:spPr>
            <a:xfrm>
              <a:off x="6542359" y="4035041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820880" y="4035041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7099403" y="4035041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29" name="Straight Connector 128"/>
            <p:cNvCxnSpPr>
              <a:stCxn id="126" idx="6"/>
              <a:endCxn id="127" idx="2"/>
            </p:cNvCxnSpPr>
            <p:nvPr/>
          </p:nvCxnSpPr>
          <p:spPr>
            <a:xfrm>
              <a:off x="6728156" y="4129413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7" idx="6"/>
              <a:endCxn id="128" idx="2"/>
            </p:cNvCxnSpPr>
            <p:nvPr/>
          </p:nvCxnSpPr>
          <p:spPr>
            <a:xfrm>
              <a:off x="7006678" y="4129413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7409762" y="4035041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32" name="Straight Connector 131"/>
            <p:cNvCxnSpPr>
              <a:stCxn id="128" idx="6"/>
              <a:endCxn id="131" idx="2"/>
            </p:cNvCxnSpPr>
            <p:nvPr/>
          </p:nvCxnSpPr>
          <p:spPr>
            <a:xfrm>
              <a:off x="7285200" y="4129413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2" idx="6"/>
              <a:endCxn id="126" idx="2"/>
            </p:cNvCxnSpPr>
            <p:nvPr/>
          </p:nvCxnSpPr>
          <p:spPr>
            <a:xfrm>
              <a:off x="6449634" y="4122461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10" idx="6"/>
              <a:endCxn id="115" idx="2"/>
            </p:cNvCxnSpPr>
            <p:nvPr/>
          </p:nvCxnSpPr>
          <p:spPr>
            <a:xfrm>
              <a:off x="4733237" y="4116316"/>
              <a:ext cx="106154" cy="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/>
            <p:cNvSpPr/>
            <p:nvPr/>
          </p:nvSpPr>
          <p:spPr>
            <a:xfrm>
              <a:off x="1420026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1698548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1977069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38" name="Straight Connector 137"/>
            <p:cNvCxnSpPr>
              <a:stCxn id="135" idx="6"/>
              <a:endCxn id="136" idx="2"/>
            </p:cNvCxnSpPr>
            <p:nvPr/>
          </p:nvCxnSpPr>
          <p:spPr>
            <a:xfrm>
              <a:off x="1605823" y="3028777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6" idx="6"/>
              <a:endCxn id="137" idx="2"/>
            </p:cNvCxnSpPr>
            <p:nvPr/>
          </p:nvCxnSpPr>
          <p:spPr>
            <a:xfrm>
              <a:off x="1884346" y="3028777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2287429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565950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2844472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43" name="Straight Connector 142"/>
            <p:cNvCxnSpPr>
              <a:stCxn id="140" idx="6"/>
              <a:endCxn id="141" idx="2"/>
            </p:cNvCxnSpPr>
            <p:nvPr/>
          </p:nvCxnSpPr>
          <p:spPr>
            <a:xfrm>
              <a:off x="2473226" y="3028777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41" idx="6"/>
              <a:endCxn id="142" idx="2"/>
            </p:cNvCxnSpPr>
            <p:nvPr/>
          </p:nvCxnSpPr>
          <p:spPr>
            <a:xfrm>
              <a:off x="2751747" y="3028777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7" idx="6"/>
              <a:endCxn id="140" idx="2"/>
            </p:cNvCxnSpPr>
            <p:nvPr/>
          </p:nvCxnSpPr>
          <p:spPr>
            <a:xfrm>
              <a:off x="2162867" y="3028777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3122994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3401515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3680038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49" name="Straight Connector 148"/>
            <p:cNvCxnSpPr>
              <a:stCxn id="146" idx="6"/>
              <a:endCxn id="147" idx="2"/>
            </p:cNvCxnSpPr>
            <p:nvPr/>
          </p:nvCxnSpPr>
          <p:spPr>
            <a:xfrm>
              <a:off x="3308791" y="3035729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7" idx="6"/>
              <a:endCxn id="148" idx="2"/>
            </p:cNvCxnSpPr>
            <p:nvPr/>
          </p:nvCxnSpPr>
          <p:spPr>
            <a:xfrm>
              <a:off x="3587313" y="3035729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3990397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4268918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4547440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54" name="Straight Connector 153"/>
            <p:cNvCxnSpPr>
              <a:stCxn id="151" idx="6"/>
              <a:endCxn id="152" idx="2"/>
            </p:cNvCxnSpPr>
            <p:nvPr/>
          </p:nvCxnSpPr>
          <p:spPr>
            <a:xfrm>
              <a:off x="4176194" y="3035729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52" idx="6"/>
              <a:endCxn id="153" idx="2"/>
            </p:cNvCxnSpPr>
            <p:nvPr/>
          </p:nvCxnSpPr>
          <p:spPr>
            <a:xfrm>
              <a:off x="4454715" y="3035729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48" idx="6"/>
              <a:endCxn id="151" idx="2"/>
            </p:cNvCxnSpPr>
            <p:nvPr/>
          </p:nvCxnSpPr>
          <p:spPr>
            <a:xfrm>
              <a:off x="3865835" y="3035729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42" idx="6"/>
              <a:endCxn id="146" idx="2"/>
            </p:cNvCxnSpPr>
            <p:nvPr/>
          </p:nvCxnSpPr>
          <p:spPr>
            <a:xfrm>
              <a:off x="3030269" y="3028777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4839391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117913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396434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61" name="Straight Connector 160"/>
            <p:cNvCxnSpPr>
              <a:stCxn id="158" idx="6"/>
              <a:endCxn id="159" idx="2"/>
            </p:cNvCxnSpPr>
            <p:nvPr/>
          </p:nvCxnSpPr>
          <p:spPr>
            <a:xfrm>
              <a:off x="5025188" y="3041873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59" idx="6"/>
              <a:endCxn id="160" idx="2"/>
            </p:cNvCxnSpPr>
            <p:nvPr/>
          </p:nvCxnSpPr>
          <p:spPr>
            <a:xfrm>
              <a:off x="5303711" y="3041873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5706794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5985315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6263837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66" name="Straight Connector 165"/>
            <p:cNvCxnSpPr>
              <a:stCxn id="163" idx="6"/>
              <a:endCxn id="164" idx="2"/>
            </p:cNvCxnSpPr>
            <p:nvPr/>
          </p:nvCxnSpPr>
          <p:spPr>
            <a:xfrm>
              <a:off x="5892591" y="3041873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4" idx="6"/>
              <a:endCxn id="165" idx="2"/>
            </p:cNvCxnSpPr>
            <p:nvPr/>
          </p:nvCxnSpPr>
          <p:spPr>
            <a:xfrm>
              <a:off x="6171112" y="3041873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0" idx="6"/>
              <a:endCxn id="163" idx="2"/>
            </p:cNvCxnSpPr>
            <p:nvPr/>
          </p:nvCxnSpPr>
          <p:spPr>
            <a:xfrm>
              <a:off x="5582232" y="3041873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/>
            <p:cNvSpPr/>
            <p:nvPr/>
          </p:nvSpPr>
          <p:spPr>
            <a:xfrm>
              <a:off x="6542359" y="295445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6820880" y="295445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7099403" y="295445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72" name="Straight Connector 171"/>
            <p:cNvCxnSpPr>
              <a:stCxn id="169" idx="6"/>
              <a:endCxn id="170" idx="2"/>
            </p:cNvCxnSpPr>
            <p:nvPr/>
          </p:nvCxnSpPr>
          <p:spPr>
            <a:xfrm>
              <a:off x="6728156" y="304882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70" idx="6"/>
              <a:endCxn id="171" idx="2"/>
            </p:cNvCxnSpPr>
            <p:nvPr/>
          </p:nvCxnSpPr>
          <p:spPr>
            <a:xfrm>
              <a:off x="7006678" y="3048825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/>
            <p:cNvSpPr/>
            <p:nvPr/>
          </p:nvSpPr>
          <p:spPr>
            <a:xfrm>
              <a:off x="7409762" y="295445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7688283" y="295445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76" name="Straight Connector 175"/>
            <p:cNvCxnSpPr>
              <a:stCxn id="174" idx="6"/>
              <a:endCxn id="175" idx="2"/>
            </p:cNvCxnSpPr>
            <p:nvPr/>
          </p:nvCxnSpPr>
          <p:spPr>
            <a:xfrm>
              <a:off x="7595559" y="304882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71" idx="6"/>
              <a:endCxn id="174" idx="2"/>
            </p:cNvCxnSpPr>
            <p:nvPr/>
          </p:nvCxnSpPr>
          <p:spPr>
            <a:xfrm>
              <a:off x="7285200" y="3048825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65" idx="6"/>
              <a:endCxn id="169" idx="2"/>
            </p:cNvCxnSpPr>
            <p:nvPr/>
          </p:nvCxnSpPr>
          <p:spPr>
            <a:xfrm>
              <a:off x="6449634" y="3041873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53" idx="6"/>
              <a:endCxn id="158" idx="2"/>
            </p:cNvCxnSpPr>
            <p:nvPr/>
          </p:nvCxnSpPr>
          <p:spPr>
            <a:xfrm>
              <a:off x="4733237" y="3035728"/>
              <a:ext cx="106154" cy="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/>
              <a:t>Θερμοπλαστικά πολυμερή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dirty="0" smtClean="0"/>
              <a:t>Τα θερμοπλαστικά γίνονται μαλακότερα όταν θερμαίνονται (και κατά περίπτωση υγροποιούνται) και σκληρύνονται όταν ψύχονται. 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Οι διαδικασίες αυτές είναι αντιστρεπτές και μπορούν να επαναληφθούν. 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Σε μοριακό επίπεδο, καθώς αυξάνεται η θερμοκρασία, οι δευτερογενείς διαμοριακές δυνάμεις μειώνονται (λόγω αυξημένης διαμοριακής κίνησης). 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Τα θερμοπλαστικά υλικά είναι σχετικώς μαλακά και όλκιμα. 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Τα περισσότερα γραμμικά πολυμερή, καθώς και εκείνα που έχουν διακλαδισμένες δομές με ευέλικτες αλυσίδες είναι θερμοπλαστικά.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l-GR" dirty="0" smtClean="0"/>
              <a:t>Αύξηση θερμοκρασίας πολυμερούς</a:t>
            </a:r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1"/>
          </p:nvPr>
        </p:nvSpPr>
        <p:spPr>
          <a:xfrm>
            <a:off x="436712" y="1196752"/>
            <a:ext cx="8250088" cy="4525963"/>
          </a:xfrm>
        </p:spPr>
        <p:txBody>
          <a:bodyPr/>
          <a:lstStyle/>
          <a:p>
            <a:pPr>
              <a:buFontTx/>
              <a:buNone/>
            </a:pPr>
            <a:r>
              <a:rPr lang="el-GR" sz="2400" b="1" dirty="0" smtClean="0"/>
              <a:t>Κατά την θέρμανση ενός πολυμερούς άνω του </a:t>
            </a:r>
            <a:r>
              <a:rPr lang="en-US" sz="2400" b="1" dirty="0" smtClean="0"/>
              <a:t>Tg </a:t>
            </a:r>
            <a:r>
              <a:rPr lang="el-GR" sz="2400" b="1" dirty="0" smtClean="0"/>
              <a:t>επιφέρουμε</a:t>
            </a:r>
          </a:p>
          <a:p>
            <a:r>
              <a:rPr lang="el-GR" sz="2400" dirty="0" smtClean="0"/>
              <a:t>Αύξηση της </a:t>
            </a:r>
            <a:r>
              <a:rPr lang="el-GR" sz="2400" b="1" dirty="0" smtClean="0"/>
              <a:t>κινητικότητας</a:t>
            </a:r>
            <a:r>
              <a:rPr lang="el-GR" sz="2400" dirty="0" smtClean="0"/>
              <a:t> των αλυσίδων</a:t>
            </a:r>
          </a:p>
          <a:p>
            <a:r>
              <a:rPr lang="el-GR" sz="2400" dirty="0" smtClean="0"/>
              <a:t>Αύξηση του </a:t>
            </a:r>
            <a:r>
              <a:rPr lang="el-GR" sz="2400" b="1" dirty="0" smtClean="0"/>
              <a:t>ελεύθερου όγκου </a:t>
            </a:r>
            <a:r>
              <a:rPr lang="el-GR" sz="2400" dirty="0" smtClean="0"/>
              <a:t>(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f</a:t>
            </a:r>
            <a:r>
              <a:rPr lang="en-US" sz="2400" dirty="0" smtClean="0"/>
              <a:t>)</a:t>
            </a:r>
          </a:p>
          <a:p>
            <a:r>
              <a:rPr lang="el-GR" sz="2400" dirty="0" smtClean="0"/>
              <a:t>Αύξηση του </a:t>
            </a:r>
            <a:r>
              <a:rPr lang="el-GR" sz="2400" b="1" dirty="0" smtClean="0"/>
              <a:t>γραμμικού συντ. θερμικής διαστολής </a:t>
            </a:r>
            <a:r>
              <a:rPr lang="el-GR" sz="2400" dirty="0" smtClean="0"/>
              <a:t>(</a:t>
            </a:r>
            <a:r>
              <a:rPr lang="en-US" sz="2400" dirty="0" smtClean="0"/>
              <a:t>LCTE)</a:t>
            </a:r>
          </a:p>
          <a:p>
            <a:r>
              <a:rPr lang="el-GR" sz="2400" dirty="0" smtClean="0"/>
              <a:t>Αύξηση της </a:t>
            </a:r>
            <a:r>
              <a:rPr lang="el-GR" sz="2400" b="1" dirty="0" smtClean="0"/>
              <a:t>ελαστικότητας</a:t>
            </a:r>
          </a:p>
          <a:p>
            <a:r>
              <a:rPr lang="el-GR" sz="2400" dirty="0" smtClean="0"/>
              <a:t>Το υλικό γίνεται πιο «</a:t>
            </a:r>
            <a:r>
              <a:rPr lang="el-GR" sz="2400" b="1" dirty="0" smtClean="0"/>
              <a:t>κολλώδες</a:t>
            </a:r>
            <a:r>
              <a:rPr lang="el-GR" sz="2400" dirty="0" smtClean="0"/>
              <a:t>»</a:t>
            </a:r>
          </a:p>
          <a:p>
            <a:endParaRPr lang="el-GR" sz="2400" dirty="0" smtClean="0"/>
          </a:p>
          <a:p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διαπίστωσης του </a:t>
            </a:r>
            <a:r>
              <a:rPr lang="en-US" dirty="0" smtClean="0"/>
              <a:t>Tg</a:t>
            </a:r>
            <a:r>
              <a:rPr lang="el-GR" dirty="0" smtClean="0"/>
              <a:t> </a:t>
            </a:r>
            <a:r>
              <a:rPr lang="el-GR" sz="3200" b="0" dirty="0" smtClean="0"/>
              <a:t>(1 από 4)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9" y="980728"/>
            <a:ext cx="8615662" cy="541121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διαπίστωσης του </a:t>
            </a:r>
            <a:r>
              <a:rPr lang="en-US" dirty="0"/>
              <a:t>Tg</a:t>
            </a:r>
            <a:r>
              <a:rPr lang="el-GR" dirty="0"/>
              <a:t>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4000" dirty="0" smtClean="0"/>
          </a:p>
        </p:txBody>
      </p:sp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l-GR" b="1" dirty="0"/>
              <a:t>Διαφορική θερμιδομετρία σάρωσης (</a:t>
            </a:r>
            <a:r>
              <a:rPr lang="en-US" b="1" dirty="0"/>
              <a:t>DSC)</a:t>
            </a:r>
            <a:r>
              <a:rPr lang="el-GR" b="1" dirty="0"/>
              <a:t>: </a:t>
            </a:r>
            <a:endParaRPr lang="el-GR" b="1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Παρακολουθούμε ένα πολυμερές κατά τη θέρμανσή του, και μετρούμε μια ιδιότητά του ως συνάρτηση της θερμοκρασίας ή του χρόνου θέρμανσης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l-G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Συνήθως μετράται η </a:t>
            </a:r>
            <a:r>
              <a:rPr lang="el-GR" b="1" dirty="0" smtClean="0"/>
              <a:t>θερμοχωρητικότητα</a:t>
            </a:r>
            <a:r>
              <a:rPr lang="el-GR" dirty="0" smtClean="0"/>
              <a:t> (θερμότητα σε </a:t>
            </a:r>
            <a:r>
              <a:rPr lang="en-US" b="1" dirty="0" smtClean="0"/>
              <a:t>cal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n-US" b="1" dirty="0" smtClean="0"/>
              <a:t>Joule</a:t>
            </a:r>
            <a:r>
              <a:rPr lang="en-US" dirty="0" smtClean="0"/>
              <a:t> </a:t>
            </a:r>
            <a:r>
              <a:rPr lang="el-GR" dirty="0" smtClean="0"/>
              <a:t>ανά γραμμάριο) ενός δείγματος συναρτήσει της θερμοκρασίας.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Εναλλακτικά, αποτυπώνεται ο </a:t>
            </a:r>
            <a:r>
              <a:rPr lang="el-GR" b="1" dirty="0" smtClean="0"/>
              <a:t>ρυθμός μεταβολής της θερμότητας</a:t>
            </a:r>
            <a:r>
              <a:rPr lang="el-GR" dirty="0" smtClean="0"/>
              <a:t> (σε μονάδες ισχύος,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n-US" b="1" dirty="0" smtClean="0"/>
              <a:t>mW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l-G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dirty="0"/>
              <a:t>Διαφορική θερμιδομετρία σάρωσης (</a:t>
            </a:r>
            <a:r>
              <a:rPr lang="en-US" dirty="0"/>
              <a:t>DSC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4878760" cy="5256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Μια ποσότητα υλικού </a:t>
            </a:r>
            <a:r>
              <a:rPr lang="en-US" dirty="0" smtClean="0"/>
              <a:t>(</a:t>
            </a:r>
            <a:r>
              <a:rPr lang="el-GR" dirty="0" smtClean="0"/>
              <a:t>0.2-1.0 </a:t>
            </a:r>
            <a:r>
              <a:rPr lang="en-US" dirty="0" smtClean="0"/>
              <a:t>g)</a:t>
            </a:r>
            <a:r>
              <a:rPr lang="el-GR" dirty="0" smtClean="0"/>
              <a:t> τοποθετείται σε ειδικό μικροδοχείο (καψύλιο) και υποβάλλεται σε θερμοκρασιακό κύκλο, ξεκινώντας από τη θερμοκρασία περιβάλλοντος (ή και χαμηλότερα με χρήση ειδικού ψυγείου), έως μια ασφαλή σχετικά υψηλή θερμοκρασία.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Κατά τη θερμοκρασιακή άνοδο καταγράφεται η ενθαλπία του συστήματος, η οποία απεικονίζεται ως μια σιγμοειδής (</a:t>
            </a:r>
            <a:r>
              <a:rPr lang="en-US" dirty="0" smtClean="0"/>
              <a:t>S</a:t>
            </a:r>
            <a:r>
              <a:rPr lang="el-GR" dirty="0" smtClean="0"/>
              <a:t>) καμπύλη. </a:t>
            </a:r>
            <a:endParaRPr lang="en-US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l-GR" dirty="0" smtClean="0"/>
          </a:p>
        </p:txBody>
      </p:sp>
      <p:pic>
        <p:nvPicPr>
          <p:cNvPr id="47106" name="Picture 2" descr="Inside DSC sm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0"/>
          <a:stretch/>
        </p:blipFill>
        <p:spPr bwMode="auto">
          <a:xfrm>
            <a:off x="5076056" y="1628800"/>
            <a:ext cx="3528311" cy="302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5724128" y="4670539"/>
            <a:ext cx="267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Inside DSC small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3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Walkerma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BY-SA 3.0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διαπίστωσης του </a:t>
            </a:r>
            <a:r>
              <a:rPr lang="en-US" dirty="0"/>
              <a:t>Tg</a:t>
            </a:r>
            <a:r>
              <a:rPr lang="el-GR" dirty="0"/>
              <a:t>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ακολουθούμενη πρακτική είναι να γίνεται ένας </a:t>
            </a:r>
            <a:r>
              <a:rPr lang="el-GR" b="1" dirty="0"/>
              <a:t>πρώτος θερμοκρασιακός κύκλος </a:t>
            </a:r>
            <a:r>
              <a:rPr lang="el-GR" dirty="0"/>
              <a:t>(θέρμανση-ψύξη μέχρι την ίδια αρχική θερμοκρασία) κατά την οποία οι αλυσίδες, καθώς κάποια στιγμή μεταβαίνουν στην ελαστόμορφη κατάσταση, καταλαμβάνουν τις πλέον ευνοϊκές για αυτές θέσεις. Με το </a:t>
            </a:r>
            <a:r>
              <a:rPr lang="el-GR" b="1" dirty="0"/>
              <a:t>δεύτερο θερμοκρασιακό κύκλο</a:t>
            </a:r>
            <a:r>
              <a:rPr lang="el-GR" dirty="0"/>
              <a:t>, η μετάβαση παρακολουθείται πιο αξιόπιστα αφού οι αλυσίδες ήδη έχουν ευνοϊκή διευθέτηση στο χώρο. Κατ’ αυτή την υαλώδη μετάβαση εκτιμάται (με </a:t>
            </a:r>
            <a:r>
              <a:rPr lang="el-GR" i="1" dirty="0"/>
              <a:t>γραφικό</a:t>
            </a:r>
            <a:r>
              <a:rPr lang="el-GR" dirty="0"/>
              <a:t> τρόπο από την καμπύλη θέρμανσης) και καταγράφεται το </a:t>
            </a:r>
            <a:r>
              <a:rPr lang="en-US" dirty="0" smtClean="0"/>
              <a:t>Tg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διαπίστωσης του </a:t>
            </a:r>
            <a:r>
              <a:rPr lang="en-US" dirty="0"/>
              <a:t>Tg</a:t>
            </a:r>
            <a:r>
              <a:rPr lang="el-GR" dirty="0"/>
              <a:t>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15 - Ομάδα"/>
          <p:cNvGrpSpPr>
            <a:grpSpLocks/>
          </p:cNvGrpSpPr>
          <p:nvPr/>
        </p:nvGrpSpPr>
        <p:grpSpPr bwMode="auto">
          <a:xfrm>
            <a:off x="1691680" y="1025352"/>
            <a:ext cx="5434013" cy="3871913"/>
            <a:chOff x="0" y="1066800"/>
            <a:chExt cx="5434568" cy="3871913"/>
          </a:xfrm>
        </p:grpSpPr>
        <p:grpSp>
          <p:nvGrpSpPr>
            <p:cNvPr id="6" name="10 - Ομάδα"/>
            <p:cNvGrpSpPr>
              <a:grpSpLocks/>
            </p:cNvGrpSpPr>
            <p:nvPr/>
          </p:nvGrpSpPr>
          <p:grpSpPr bwMode="auto">
            <a:xfrm>
              <a:off x="0" y="1066800"/>
              <a:ext cx="5434568" cy="3871913"/>
              <a:chOff x="0" y="1066800"/>
              <a:chExt cx="5434568" cy="3871913"/>
            </a:xfrm>
          </p:grpSpPr>
          <p:grpSp>
            <p:nvGrpSpPr>
              <p:cNvPr id="8" name="5 - Ομάδα"/>
              <p:cNvGrpSpPr>
                <a:grpSpLocks/>
              </p:cNvGrpSpPr>
              <p:nvPr/>
            </p:nvGrpSpPr>
            <p:grpSpPr bwMode="auto">
              <a:xfrm>
                <a:off x="0" y="1066800"/>
                <a:ext cx="5434568" cy="3871913"/>
                <a:chOff x="0" y="1066800"/>
                <a:chExt cx="5434568" cy="3871913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66800"/>
                  <a:ext cx="5434568" cy="3871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4 - Έλλειψη"/>
                <p:cNvSpPr>
                  <a:spLocks noChangeArrowheads="1"/>
                </p:cNvSpPr>
                <p:nvPr/>
              </p:nvSpPr>
              <p:spPr bwMode="auto">
                <a:xfrm>
                  <a:off x="3733800" y="1447800"/>
                  <a:ext cx="914400" cy="304800"/>
                </a:xfrm>
                <a:prstGeom prst="ellipse">
                  <a:avLst/>
                </a:prstGeom>
                <a:solidFill>
                  <a:schemeClr val="accent1">
                    <a:alpha val="1176"/>
                  </a:schemeClr>
                </a:solidFill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" name="9 - Ορθογώνιο"/>
              <p:cNvSpPr>
                <a:spLocks noChangeArrowheads="1"/>
              </p:cNvSpPr>
              <p:nvPr/>
            </p:nvSpPr>
            <p:spPr bwMode="auto">
              <a:xfrm>
                <a:off x="3505200" y="3810000"/>
                <a:ext cx="685800" cy="228600"/>
              </a:xfrm>
              <a:prstGeom prst="rect">
                <a:avLst/>
              </a:prstGeom>
              <a:solidFill>
                <a:schemeClr val="accent1">
                  <a:alpha val="12157"/>
                </a:schemeClr>
              </a:solidFill>
              <a:ln w="127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l-GR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" name="14 - Ευθύγραμμο βέλος σύνδεσης"/>
            <p:cNvCxnSpPr>
              <a:cxnSpLocks noChangeShapeType="1"/>
            </p:cNvCxnSpPr>
            <p:nvPr/>
          </p:nvCxnSpPr>
          <p:spPr bwMode="auto">
            <a:xfrm>
              <a:off x="3429000" y="4800600"/>
              <a:ext cx="381000" cy="1588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2" name="16 - TextBox"/>
          <p:cNvSpPr txBox="1">
            <a:spLocks noChangeArrowheads="1"/>
          </p:cNvSpPr>
          <p:nvPr/>
        </p:nvSpPr>
        <p:spPr bwMode="auto">
          <a:xfrm>
            <a:off x="467544" y="4833452"/>
            <a:ext cx="8192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b="1" dirty="0" smtClean="0">
                <a:solidFill>
                  <a:prstClr val="black"/>
                </a:solidFill>
                <a:latin typeface="Calibri"/>
              </a:rPr>
              <a:t>Σανδαρράχη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Κατά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την αύξηση της θερμοκρασίας σημειώνεται </a:t>
            </a:r>
            <a:r>
              <a:rPr lang="el-GR" sz="1200" b="1" dirty="0">
                <a:solidFill>
                  <a:prstClr val="black"/>
                </a:solidFill>
                <a:latin typeface="Calibri"/>
              </a:rPr>
              <a:t>ενδόθερμη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 μεταβολή (προς τα κάτω)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Από: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M. R. Schilling,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The Glass Transition of Materials Used in Conservation,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Studies in Conservation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Vol. 34, No. 3 (Aug., 1989), pp. 110-116 </a:t>
            </a:r>
            <a:endParaRPr lang="en-US" sz="1200" dirty="0">
              <a:solidFill>
                <a:prstClr val="black"/>
              </a:solidFill>
              <a:latin typeface="Calibri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Άλλες μέθοδοι διαπίστωσης του </a:t>
            </a:r>
            <a:r>
              <a:rPr lang="en-US" sz="4000" dirty="0" smtClean="0"/>
              <a:t>T</a:t>
            </a:r>
            <a:r>
              <a:rPr lang="en-US" sz="4000" baseline="-25000" dirty="0" smtClean="0"/>
              <a:t>g</a:t>
            </a:r>
            <a:endParaRPr lang="el-GR" sz="4000" baseline="-25000" dirty="0" smtClean="0"/>
          </a:p>
        </p:txBody>
      </p:sp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Η θερμοκρασία υαλώδους μετάβασης μπορεί να διαπιστωθεί παρακολουθώντας οιοδήποτε μέγεθος επηρεάζεται από την αλλαγή στην κινητικότητα και τον ελεύθερο όγκο των πολυμερών ανάλογα με τη θερμοκρασία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Ανάλογες </a:t>
            </a:r>
            <a:r>
              <a:rPr lang="el-GR" dirty="0"/>
              <a:t>μεταβολές εμφανίζουν και άλλα μεγέθη όπως </a:t>
            </a:r>
            <a:endParaRPr lang="el-GR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ο </a:t>
            </a:r>
            <a:r>
              <a:rPr lang="el-GR" dirty="0"/>
              <a:t>συντελεστής θερμικής </a:t>
            </a:r>
            <a:r>
              <a:rPr lang="el-GR" dirty="0" smtClean="0"/>
              <a:t>διαστολής,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το </a:t>
            </a:r>
            <a:r>
              <a:rPr lang="el-GR" dirty="0"/>
              <a:t>μέτρο ελαστικότητας του </a:t>
            </a:r>
            <a:r>
              <a:rPr lang="en-US" dirty="0" smtClean="0"/>
              <a:t>Young</a:t>
            </a:r>
            <a:r>
              <a:rPr lang="el-GR" dirty="0" smtClean="0"/>
              <a:t>,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η </a:t>
            </a:r>
            <a:r>
              <a:rPr lang="el-GR" dirty="0"/>
              <a:t>οπτική πυκνότητα.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l-G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roning a shi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72816"/>
            <a:ext cx="1876544" cy="28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θερμοκρασία υαλώδους μετάβασης στην καθημερινότητα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626968" cy="4320480"/>
          </a:xfrm>
        </p:spPr>
        <p:txBody>
          <a:bodyPr>
            <a:normAutofit/>
          </a:bodyPr>
          <a:lstStyle/>
          <a:p>
            <a:r>
              <a:rPr lang="el-GR" dirty="0" smtClean="0"/>
              <a:t>Στο σιδέρωμα ενός υφάσματος, οι ίνες θερμαίνονται ώστε να υπερβαίνουμε το σημείο </a:t>
            </a:r>
            <a:r>
              <a:rPr lang="en-US" i="1" dirty="0"/>
              <a:t>T</a:t>
            </a:r>
            <a:r>
              <a:rPr lang="en-US" baseline="-25000" dirty="0"/>
              <a:t>g</a:t>
            </a:r>
            <a:r>
              <a:rPr lang="en-US" dirty="0"/>
              <a:t> 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Το βάρος του σίδερου και η πίεση που ασκούμε προσανατολίζει σχετικά εύκολα τις ίνες ώστε να ευθυγραμμίζονται</a:t>
            </a:r>
          </a:p>
          <a:p>
            <a:r>
              <a:rPr lang="el-GR" dirty="0" smtClean="0"/>
              <a:t>Στη συνέχεια το ύφασμα σταδιακά ψ</a:t>
            </a:r>
            <a:r>
              <a:rPr lang="el-GR" dirty="0"/>
              <a:t>ύ</a:t>
            </a:r>
            <a:r>
              <a:rPr lang="el-GR" dirty="0" smtClean="0"/>
              <a:t>χεται και οι ίνες διατηρούν την ευθυγράμμισή τους (=«σιδερωμένο»)</a:t>
            </a:r>
            <a:r>
              <a:rPr lang="en-US" dirty="0"/>
              <a:t> 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6155761" y="4653136"/>
            <a:ext cx="267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Ironing 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shirt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από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Colin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BY-SA 3.0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5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θερμοκρασία υαλώδους μετάβασης στην καθημερινότητα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l-GR" i="1" dirty="0"/>
              <a:t>Το </a:t>
            </a:r>
            <a:r>
              <a:rPr lang="en-US" i="1" dirty="0"/>
              <a:t>T</a:t>
            </a:r>
            <a:r>
              <a:rPr lang="en-US" baseline="-25000" dirty="0"/>
              <a:t>g</a:t>
            </a:r>
            <a:r>
              <a:rPr lang="en-US" dirty="0"/>
              <a:t> </a:t>
            </a:r>
            <a:r>
              <a:rPr lang="el-GR" dirty="0"/>
              <a:t>των υλικών μπορεί να μειωθεί σημαντικά (δηλαδή να γίνουν πιο εύκαμπτα σε θερμοκρασία δωματίου) με την προσθήκη </a:t>
            </a:r>
            <a:r>
              <a:rPr lang="el-GR" b="1" dirty="0"/>
              <a:t>πλαστικοποιητών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l-GR" dirty="0"/>
              <a:t>Οι πλαστικοποιητές είναι μικρά μόρια τα οποία παρεισφρύουν ανάμεσα στις αλυσίδες και αυξάνουν τις αποστάσεις μεταξύ των αλυσίδων και άρα το </a:t>
            </a:r>
            <a:r>
              <a:rPr lang="en-US" b="1" i="1" dirty="0"/>
              <a:t>V</a:t>
            </a:r>
            <a:r>
              <a:rPr lang="en-US" b="1" i="1" baseline="-25000" dirty="0"/>
              <a:t>f</a:t>
            </a:r>
            <a:r>
              <a:rPr lang="en-US" dirty="0"/>
              <a:t>.</a:t>
            </a:r>
            <a:r>
              <a:rPr lang="el-GR" dirty="0"/>
              <a:t>    </a:t>
            </a:r>
            <a:endParaRPr lang="en-US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l-GR" dirty="0"/>
              <a:t>Σε αυτή την κατάσταση, οι αλυσίδες των πολυμερών μπορούν και κινούνται με μεγαλύτερη ευκολία η μια σε σχέση με την άλλη.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l-GR" dirty="0"/>
              <a:t>Η «μυρωδιά του </a:t>
            </a:r>
            <a:r>
              <a:rPr lang="el-GR" b="1" dirty="0"/>
              <a:t>καινούργιου αυτοκινήτου</a:t>
            </a:r>
            <a:r>
              <a:rPr lang="el-GR" dirty="0"/>
              <a:t>» οφείλεται στην εξάτμιση των πλαστικοποιητών που υπάρχουν στο υλικό των πλαστικών μερών του αυτοκινήτου.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2" descr="Bentley Continental GTC 0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4" b="64766"/>
          <a:stretch/>
        </p:blipFill>
        <p:spPr bwMode="auto">
          <a:xfrm>
            <a:off x="899592" y="5685472"/>
            <a:ext cx="4032448" cy="9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4965058" y="6051951"/>
            <a:ext cx="3351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Bentley Continental GTC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011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3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από </a:t>
            </a:r>
            <a:r>
              <a:rPr lang="ja-JP" altLang="en-US" sz="1200" dirty="0">
                <a:solidFill>
                  <a:prstClr val="black"/>
                </a:solidFill>
                <a:latin typeface="Calibri"/>
                <a:hlinkClick r:id="rId4"/>
              </a:rPr>
              <a:t>天然ガス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BY-SA 3.0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7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145" y="1062434"/>
            <a:ext cx="6487111" cy="54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Στην εργαστηριακή/ βιομηχανική διαδικασία του πολυμερισμού οι αλυσίδες συντίθενται σε </a:t>
            </a:r>
            <a:r>
              <a:rPr lang="el-GR" i="1" dirty="0" smtClean="0"/>
              <a:t>τυχαία</a:t>
            </a:r>
            <a:r>
              <a:rPr lang="el-GR" dirty="0" smtClean="0"/>
              <a:t> μήκη ή μεγέθη. 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Συνεπώς μέσα στο ίδιο πολυμερές κάθε αλυσίδα έχει κατά κανόνα </a:t>
            </a:r>
            <a:r>
              <a:rPr lang="el-GR" b="1" dirty="0" smtClean="0"/>
              <a:t>διαφορετικό μήκος </a:t>
            </a:r>
            <a:r>
              <a:rPr lang="el-GR" dirty="0" smtClean="0"/>
              <a:t>(ή αριθμό μονομερών) από τη γειτονική της.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Αυτό έχει σαν αποτέλεσμα μια </a:t>
            </a:r>
            <a:r>
              <a:rPr lang="el-GR" b="1" dirty="0" smtClean="0"/>
              <a:t>κατανομή του </a:t>
            </a:r>
            <a:r>
              <a:rPr lang="el-GR" b="1" dirty="0" smtClean="0">
                <a:solidFill>
                  <a:srgbClr val="C00000"/>
                </a:solidFill>
              </a:rPr>
              <a:t>μήκους</a:t>
            </a:r>
            <a:r>
              <a:rPr lang="el-GR" b="1" dirty="0" smtClean="0"/>
              <a:t> </a:t>
            </a:r>
            <a:r>
              <a:rPr lang="el-GR" dirty="0" smtClean="0"/>
              <a:t>των αλυσίδων ή ισοδύναμα, των </a:t>
            </a:r>
            <a:r>
              <a:rPr lang="el-GR" b="1" dirty="0" smtClean="0">
                <a:solidFill>
                  <a:srgbClr val="C00000"/>
                </a:solidFill>
              </a:rPr>
              <a:t>μοριακών βαρών </a:t>
            </a:r>
            <a:r>
              <a:rPr lang="el-GR" dirty="0" smtClean="0"/>
              <a:t>τους. 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Για να μελετήσουμε πιο σωστά τα πολυμερή πρέπει να εξετάσουμε είτε μια-μια τις αλυσίδες τους ξεχωριστά, είτε με στατιστικό τρόπο, λαμβάνοντας υπ΄ όψη την </a:t>
            </a:r>
            <a:r>
              <a:rPr lang="el-GR" b="1" dirty="0" smtClean="0"/>
              <a:t>κατανομή</a:t>
            </a:r>
            <a:r>
              <a:rPr lang="el-GR" dirty="0" smtClean="0"/>
              <a:t> των μεγεθών. 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el-GR" dirty="0" smtClean="0"/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endParaRPr lang="el-GR" dirty="0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b="1" dirty="0" smtClean="0"/>
              <a:t>Πώς μελετούμε τα μεγέθη των πολυμερών;</a:t>
            </a:r>
          </a:p>
        </p:txBody>
      </p:sp>
      <p:grpSp>
        <p:nvGrpSpPr>
          <p:cNvPr id="412" name="Group 411"/>
          <p:cNvGrpSpPr/>
          <p:nvPr/>
        </p:nvGrpSpPr>
        <p:grpSpPr>
          <a:xfrm rot="16200000">
            <a:off x="5621594" y="2960948"/>
            <a:ext cx="4824536" cy="1296144"/>
            <a:chOff x="1409851" y="2934406"/>
            <a:chExt cx="6732577" cy="1289376"/>
          </a:xfrm>
        </p:grpSpPr>
        <p:sp>
          <p:nvSpPr>
            <p:cNvPr id="413" name="Oval 412"/>
            <p:cNvSpPr/>
            <p:nvPr/>
          </p:nvSpPr>
          <p:spPr>
            <a:xfrm>
              <a:off x="1409852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1688374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1966895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16" name="Straight Connector 415"/>
            <p:cNvCxnSpPr>
              <a:stCxn id="413" idx="6"/>
              <a:endCxn id="414" idx="2"/>
            </p:cNvCxnSpPr>
            <p:nvPr/>
          </p:nvCxnSpPr>
          <p:spPr>
            <a:xfrm>
              <a:off x="1595649" y="3429000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stCxn id="414" idx="6"/>
              <a:endCxn id="415" idx="2"/>
            </p:cNvCxnSpPr>
            <p:nvPr/>
          </p:nvCxnSpPr>
          <p:spPr>
            <a:xfrm>
              <a:off x="1874172" y="3429000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Oval 417"/>
            <p:cNvSpPr/>
            <p:nvPr/>
          </p:nvSpPr>
          <p:spPr>
            <a:xfrm>
              <a:off x="2277255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2555776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2834298" y="333462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21" name="Straight Connector 420"/>
            <p:cNvCxnSpPr>
              <a:stCxn id="418" idx="6"/>
              <a:endCxn id="419" idx="2"/>
            </p:cNvCxnSpPr>
            <p:nvPr/>
          </p:nvCxnSpPr>
          <p:spPr>
            <a:xfrm>
              <a:off x="2463052" y="3429000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>
              <a:stCxn id="419" idx="6"/>
              <a:endCxn id="420" idx="2"/>
            </p:cNvCxnSpPr>
            <p:nvPr/>
          </p:nvCxnSpPr>
          <p:spPr>
            <a:xfrm>
              <a:off x="2741573" y="3429000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>
              <a:stCxn id="415" idx="6"/>
              <a:endCxn id="418" idx="2"/>
            </p:cNvCxnSpPr>
            <p:nvPr/>
          </p:nvCxnSpPr>
          <p:spPr>
            <a:xfrm>
              <a:off x="2152693" y="3429000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/>
            <p:cNvSpPr/>
            <p:nvPr/>
          </p:nvSpPr>
          <p:spPr>
            <a:xfrm>
              <a:off x="3112820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3391341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3669864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27" name="Straight Connector 426"/>
            <p:cNvCxnSpPr>
              <a:stCxn id="424" idx="6"/>
              <a:endCxn id="425" idx="2"/>
            </p:cNvCxnSpPr>
            <p:nvPr/>
          </p:nvCxnSpPr>
          <p:spPr>
            <a:xfrm>
              <a:off x="3298617" y="3435952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>
              <a:stCxn id="425" idx="6"/>
              <a:endCxn id="426" idx="2"/>
            </p:cNvCxnSpPr>
            <p:nvPr/>
          </p:nvCxnSpPr>
          <p:spPr>
            <a:xfrm>
              <a:off x="3577139" y="3435952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Oval 428"/>
            <p:cNvSpPr/>
            <p:nvPr/>
          </p:nvSpPr>
          <p:spPr>
            <a:xfrm>
              <a:off x="3980223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30" name="Oval 429"/>
            <p:cNvSpPr/>
            <p:nvPr/>
          </p:nvSpPr>
          <p:spPr>
            <a:xfrm>
              <a:off x="4258744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4537266" y="334158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32" name="Straight Connector 431"/>
            <p:cNvCxnSpPr>
              <a:stCxn id="429" idx="6"/>
              <a:endCxn id="430" idx="2"/>
            </p:cNvCxnSpPr>
            <p:nvPr/>
          </p:nvCxnSpPr>
          <p:spPr>
            <a:xfrm>
              <a:off x="4166020" y="3435952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>
              <a:stCxn id="430" idx="6"/>
              <a:endCxn id="431" idx="2"/>
            </p:cNvCxnSpPr>
            <p:nvPr/>
          </p:nvCxnSpPr>
          <p:spPr>
            <a:xfrm>
              <a:off x="4444541" y="3435952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>
              <a:stCxn id="426" idx="6"/>
              <a:endCxn id="429" idx="2"/>
            </p:cNvCxnSpPr>
            <p:nvPr/>
          </p:nvCxnSpPr>
          <p:spPr>
            <a:xfrm>
              <a:off x="3855661" y="3435952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>
              <a:stCxn id="420" idx="6"/>
              <a:endCxn id="424" idx="2"/>
            </p:cNvCxnSpPr>
            <p:nvPr/>
          </p:nvCxnSpPr>
          <p:spPr>
            <a:xfrm>
              <a:off x="3020095" y="3429000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Oval 435"/>
            <p:cNvSpPr/>
            <p:nvPr/>
          </p:nvSpPr>
          <p:spPr>
            <a:xfrm>
              <a:off x="4829217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5107739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5386260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39" name="Straight Connector 438"/>
            <p:cNvCxnSpPr>
              <a:stCxn id="436" idx="6"/>
              <a:endCxn id="437" idx="2"/>
            </p:cNvCxnSpPr>
            <p:nvPr/>
          </p:nvCxnSpPr>
          <p:spPr>
            <a:xfrm>
              <a:off x="5015014" y="3442096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>
              <a:stCxn id="437" idx="6"/>
              <a:endCxn id="438" idx="2"/>
            </p:cNvCxnSpPr>
            <p:nvPr/>
          </p:nvCxnSpPr>
          <p:spPr>
            <a:xfrm>
              <a:off x="5293537" y="3442096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/>
            <p:cNvSpPr/>
            <p:nvPr/>
          </p:nvSpPr>
          <p:spPr>
            <a:xfrm>
              <a:off x="5696620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5975141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6253663" y="334772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44" name="Straight Connector 443"/>
            <p:cNvCxnSpPr>
              <a:stCxn id="441" idx="6"/>
              <a:endCxn id="442" idx="2"/>
            </p:cNvCxnSpPr>
            <p:nvPr/>
          </p:nvCxnSpPr>
          <p:spPr>
            <a:xfrm>
              <a:off x="5882417" y="3442096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>
              <a:stCxn id="442" idx="6"/>
              <a:endCxn id="443" idx="2"/>
            </p:cNvCxnSpPr>
            <p:nvPr/>
          </p:nvCxnSpPr>
          <p:spPr>
            <a:xfrm>
              <a:off x="6160938" y="3442096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>
              <a:stCxn id="438" idx="6"/>
              <a:endCxn id="441" idx="2"/>
            </p:cNvCxnSpPr>
            <p:nvPr/>
          </p:nvCxnSpPr>
          <p:spPr>
            <a:xfrm>
              <a:off x="5572058" y="3442096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/>
            <p:cNvSpPr/>
            <p:nvPr/>
          </p:nvSpPr>
          <p:spPr>
            <a:xfrm>
              <a:off x="6532185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810706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7089229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50" name="Straight Connector 449"/>
            <p:cNvCxnSpPr>
              <a:stCxn id="447" idx="6"/>
              <a:endCxn id="448" idx="2"/>
            </p:cNvCxnSpPr>
            <p:nvPr/>
          </p:nvCxnSpPr>
          <p:spPr>
            <a:xfrm>
              <a:off x="6717982" y="3449048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>
              <a:stCxn id="448" idx="6"/>
              <a:endCxn id="449" idx="2"/>
            </p:cNvCxnSpPr>
            <p:nvPr/>
          </p:nvCxnSpPr>
          <p:spPr>
            <a:xfrm>
              <a:off x="6996504" y="3449048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Oval 451"/>
            <p:cNvSpPr/>
            <p:nvPr/>
          </p:nvSpPr>
          <p:spPr>
            <a:xfrm>
              <a:off x="7399588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7678109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7956631" y="335467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55" name="Straight Connector 454"/>
            <p:cNvCxnSpPr>
              <a:stCxn id="452" idx="6"/>
              <a:endCxn id="453" idx="2"/>
            </p:cNvCxnSpPr>
            <p:nvPr/>
          </p:nvCxnSpPr>
          <p:spPr>
            <a:xfrm>
              <a:off x="7585385" y="3449048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>
              <a:stCxn id="453" idx="6"/>
              <a:endCxn id="454" idx="2"/>
            </p:cNvCxnSpPr>
            <p:nvPr/>
          </p:nvCxnSpPr>
          <p:spPr>
            <a:xfrm>
              <a:off x="7863906" y="3449048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>
              <a:stCxn id="449" idx="6"/>
              <a:endCxn id="452" idx="2"/>
            </p:cNvCxnSpPr>
            <p:nvPr/>
          </p:nvCxnSpPr>
          <p:spPr>
            <a:xfrm>
              <a:off x="7275026" y="3449048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>
              <a:stCxn id="443" idx="6"/>
              <a:endCxn id="447" idx="2"/>
            </p:cNvCxnSpPr>
            <p:nvPr/>
          </p:nvCxnSpPr>
          <p:spPr>
            <a:xfrm>
              <a:off x="6439460" y="3442096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>
              <a:stCxn id="431" idx="6"/>
              <a:endCxn id="436" idx="2"/>
            </p:cNvCxnSpPr>
            <p:nvPr/>
          </p:nvCxnSpPr>
          <p:spPr>
            <a:xfrm>
              <a:off x="4723063" y="3435951"/>
              <a:ext cx="106154" cy="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Oval 459"/>
            <p:cNvSpPr/>
            <p:nvPr/>
          </p:nvSpPr>
          <p:spPr>
            <a:xfrm>
              <a:off x="1409851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1688373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1966894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63" name="Straight Connector 462"/>
            <p:cNvCxnSpPr>
              <a:stCxn id="460" idx="6"/>
              <a:endCxn id="461" idx="2"/>
            </p:cNvCxnSpPr>
            <p:nvPr/>
          </p:nvCxnSpPr>
          <p:spPr>
            <a:xfrm>
              <a:off x="1595648" y="3746163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>
              <a:stCxn id="461" idx="6"/>
              <a:endCxn id="462" idx="2"/>
            </p:cNvCxnSpPr>
            <p:nvPr/>
          </p:nvCxnSpPr>
          <p:spPr>
            <a:xfrm>
              <a:off x="1874171" y="3746163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Oval 464"/>
            <p:cNvSpPr/>
            <p:nvPr/>
          </p:nvSpPr>
          <p:spPr>
            <a:xfrm>
              <a:off x="2277254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2555775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2834297" y="365179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68" name="Straight Connector 467"/>
            <p:cNvCxnSpPr>
              <a:stCxn id="465" idx="6"/>
              <a:endCxn id="466" idx="2"/>
            </p:cNvCxnSpPr>
            <p:nvPr/>
          </p:nvCxnSpPr>
          <p:spPr>
            <a:xfrm>
              <a:off x="2463051" y="3746163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>
              <a:stCxn id="466" idx="6"/>
              <a:endCxn id="467" idx="2"/>
            </p:cNvCxnSpPr>
            <p:nvPr/>
          </p:nvCxnSpPr>
          <p:spPr>
            <a:xfrm>
              <a:off x="2741572" y="3746163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>
              <a:stCxn id="462" idx="6"/>
              <a:endCxn id="465" idx="2"/>
            </p:cNvCxnSpPr>
            <p:nvPr/>
          </p:nvCxnSpPr>
          <p:spPr>
            <a:xfrm>
              <a:off x="2152692" y="3746163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Oval 470"/>
            <p:cNvSpPr/>
            <p:nvPr/>
          </p:nvSpPr>
          <p:spPr>
            <a:xfrm>
              <a:off x="3112819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3391340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3669863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74" name="Straight Connector 473"/>
            <p:cNvCxnSpPr>
              <a:stCxn id="471" idx="6"/>
              <a:endCxn id="472" idx="2"/>
            </p:cNvCxnSpPr>
            <p:nvPr/>
          </p:nvCxnSpPr>
          <p:spPr>
            <a:xfrm>
              <a:off x="3298616" y="375311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>
              <a:stCxn id="472" idx="6"/>
              <a:endCxn id="473" idx="2"/>
            </p:cNvCxnSpPr>
            <p:nvPr/>
          </p:nvCxnSpPr>
          <p:spPr>
            <a:xfrm>
              <a:off x="3577138" y="3753115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Oval 475"/>
            <p:cNvSpPr/>
            <p:nvPr/>
          </p:nvSpPr>
          <p:spPr>
            <a:xfrm>
              <a:off x="3980222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4258743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4537265" y="365874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79" name="Straight Connector 478"/>
            <p:cNvCxnSpPr>
              <a:stCxn id="476" idx="6"/>
              <a:endCxn id="477" idx="2"/>
            </p:cNvCxnSpPr>
            <p:nvPr/>
          </p:nvCxnSpPr>
          <p:spPr>
            <a:xfrm>
              <a:off x="4166019" y="375311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>
              <a:stCxn id="477" idx="6"/>
              <a:endCxn id="478" idx="2"/>
            </p:cNvCxnSpPr>
            <p:nvPr/>
          </p:nvCxnSpPr>
          <p:spPr>
            <a:xfrm>
              <a:off x="4444540" y="3753115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>
              <a:stCxn id="473" idx="6"/>
              <a:endCxn id="476" idx="2"/>
            </p:cNvCxnSpPr>
            <p:nvPr/>
          </p:nvCxnSpPr>
          <p:spPr>
            <a:xfrm>
              <a:off x="3855660" y="3753115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>
              <a:stCxn id="467" idx="6"/>
              <a:endCxn id="471" idx="2"/>
            </p:cNvCxnSpPr>
            <p:nvPr/>
          </p:nvCxnSpPr>
          <p:spPr>
            <a:xfrm>
              <a:off x="3020094" y="3746163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Oval 482"/>
            <p:cNvSpPr/>
            <p:nvPr/>
          </p:nvSpPr>
          <p:spPr>
            <a:xfrm>
              <a:off x="4829216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5107738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5386259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86" name="Straight Connector 485"/>
            <p:cNvCxnSpPr>
              <a:stCxn id="483" idx="6"/>
              <a:endCxn id="484" idx="2"/>
            </p:cNvCxnSpPr>
            <p:nvPr/>
          </p:nvCxnSpPr>
          <p:spPr>
            <a:xfrm>
              <a:off x="5015013" y="3759259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>
              <a:stCxn id="484" idx="6"/>
              <a:endCxn id="485" idx="2"/>
            </p:cNvCxnSpPr>
            <p:nvPr/>
          </p:nvCxnSpPr>
          <p:spPr>
            <a:xfrm>
              <a:off x="5293536" y="3759259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8" name="Oval 487"/>
            <p:cNvSpPr/>
            <p:nvPr/>
          </p:nvSpPr>
          <p:spPr>
            <a:xfrm>
              <a:off x="5696619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5975140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6253662" y="3664888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91" name="Straight Connector 490"/>
            <p:cNvCxnSpPr>
              <a:stCxn id="488" idx="6"/>
              <a:endCxn id="489" idx="2"/>
            </p:cNvCxnSpPr>
            <p:nvPr/>
          </p:nvCxnSpPr>
          <p:spPr>
            <a:xfrm>
              <a:off x="5882416" y="3759259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6"/>
              <a:endCxn id="490" idx="2"/>
            </p:cNvCxnSpPr>
            <p:nvPr/>
          </p:nvCxnSpPr>
          <p:spPr>
            <a:xfrm>
              <a:off x="6160937" y="3759259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>
              <a:stCxn id="485" idx="6"/>
              <a:endCxn id="488" idx="2"/>
            </p:cNvCxnSpPr>
            <p:nvPr/>
          </p:nvCxnSpPr>
          <p:spPr>
            <a:xfrm>
              <a:off x="5572057" y="3759259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Oval 493"/>
            <p:cNvSpPr/>
            <p:nvPr/>
          </p:nvSpPr>
          <p:spPr>
            <a:xfrm>
              <a:off x="6532184" y="367183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6810705" y="3671839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96" name="Straight Connector 495"/>
            <p:cNvCxnSpPr>
              <a:stCxn id="494" idx="6"/>
              <a:endCxn id="495" idx="2"/>
            </p:cNvCxnSpPr>
            <p:nvPr/>
          </p:nvCxnSpPr>
          <p:spPr>
            <a:xfrm>
              <a:off x="6717981" y="3766211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stCxn id="495" idx="6"/>
            </p:cNvCxnSpPr>
            <p:nvPr/>
          </p:nvCxnSpPr>
          <p:spPr>
            <a:xfrm>
              <a:off x="6996503" y="3766211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>
              <a:stCxn id="490" idx="6"/>
              <a:endCxn id="494" idx="2"/>
            </p:cNvCxnSpPr>
            <p:nvPr/>
          </p:nvCxnSpPr>
          <p:spPr>
            <a:xfrm>
              <a:off x="6439459" y="3759259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>
              <a:stCxn id="478" idx="6"/>
              <a:endCxn id="483" idx="2"/>
            </p:cNvCxnSpPr>
            <p:nvPr/>
          </p:nvCxnSpPr>
          <p:spPr>
            <a:xfrm>
              <a:off x="4723062" y="3753114"/>
              <a:ext cx="106154" cy="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Oval 499"/>
            <p:cNvSpPr/>
            <p:nvPr/>
          </p:nvSpPr>
          <p:spPr>
            <a:xfrm>
              <a:off x="1420026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698548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977069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03" name="Straight Connector 502"/>
            <p:cNvCxnSpPr>
              <a:stCxn id="500" idx="6"/>
              <a:endCxn id="501" idx="2"/>
            </p:cNvCxnSpPr>
            <p:nvPr/>
          </p:nvCxnSpPr>
          <p:spPr>
            <a:xfrm>
              <a:off x="1605823" y="410936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>
              <a:stCxn id="501" idx="6"/>
              <a:endCxn id="502" idx="2"/>
            </p:cNvCxnSpPr>
            <p:nvPr/>
          </p:nvCxnSpPr>
          <p:spPr>
            <a:xfrm>
              <a:off x="1884346" y="4109365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Oval 504"/>
            <p:cNvSpPr/>
            <p:nvPr/>
          </p:nvSpPr>
          <p:spPr>
            <a:xfrm>
              <a:off x="2287429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2565950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2844472" y="4014994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08" name="Straight Connector 507"/>
            <p:cNvCxnSpPr>
              <a:stCxn id="505" idx="6"/>
              <a:endCxn id="506" idx="2"/>
            </p:cNvCxnSpPr>
            <p:nvPr/>
          </p:nvCxnSpPr>
          <p:spPr>
            <a:xfrm>
              <a:off x="2473226" y="410936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>
              <a:stCxn id="506" idx="6"/>
              <a:endCxn id="507" idx="2"/>
            </p:cNvCxnSpPr>
            <p:nvPr/>
          </p:nvCxnSpPr>
          <p:spPr>
            <a:xfrm>
              <a:off x="2751747" y="4109365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>
              <a:stCxn id="502" idx="6"/>
              <a:endCxn id="505" idx="2"/>
            </p:cNvCxnSpPr>
            <p:nvPr/>
          </p:nvCxnSpPr>
          <p:spPr>
            <a:xfrm>
              <a:off x="2162867" y="4109365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Oval 510"/>
            <p:cNvSpPr/>
            <p:nvPr/>
          </p:nvSpPr>
          <p:spPr>
            <a:xfrm>
              <a:off x="3122994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3401515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3680038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14" name="Straight Connector 513"/>
            <p:cNvCxnSpPr>
              <a:stCxn id="511" idx="6"/>
              <a:endCxn id="512" idx="2"/>
            </p:cNvCxnSpPr>
            <p:nvPr/>
          </p:nvCxnSpPr>
          <p:spPr>
            <a:xfrm>
              <a:off x="3308791" y="4116317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>
              <a:stCxn id="512" idx="6"/>
              <a:endCxn id="513" idx="2"/>
            </p:cNvCxnSpPr>
            <p:nvPr/>
          </p:nvCxnSpPr>
          <p:spPr>
            <a:xfrm>
              <a:off x="3587313" y="4116317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" name="Oval 515"/>
            <p:cNvSpPr/>
            <p:nvPr/>
          </p:nvSpPr>
          <p:spPr>
            <a:xfrm>
              <a:off x="3990397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4268918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4547440" y="4021945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19" name="Straight Connector 518"/>
            <p:cNvCxnSpPr>
              <a:stCxn id="516" idx="6"/>
              <a:endCxn id="517" idx="2"/>
            </p:cNvCxnSpPr>
            <p:nvPr/>
          </p:nvCxnSpPr>
          <p:spPr>
            <a:xfrm>
              <a:off x="4176194" y="4116317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>
              <a:stCxn id="517" idx="6"/>
              <a:endCxn id="518" idx="2"/>
            </p:cNvCxnSpPr>
            <p:nvPr/>
          </p:nvCxnSpPr>
          <p:spPr>
            <a:xfrm>
              <a:off x="4454715" y="4116317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>
              <a:stCxn id="513" idx="6"/>
              <a:endCxn id="516" idx="2"/>
            </p:cNvCxnSpPr>
            <p:nvPr/>
          </p:nvCxnSpPr>
          <p:spPr>
            <a:xfrm>
              <a:off x="3865835" y="4116317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>
              <a:stCxn id="507" idx="6"/>
              <a:endCxn id="511" idx="2"/>
            </p:cNvCxnSpPr>
            <p:nvPr/>
          </p:nvCxnSpPr>
          <p:spPr>
            <a:xfrm>
              <a:off x="3030269" y="4109365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3" name="Oval 522"/>
            <p:cNvSpPr/>
            <p:nvPr/>
          </p:nvSpPr>
          <p:spPr>
            <a:xfrm>
              <a:off x="4839391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5117913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5396434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26" name="Straight Connector 525"/>
            <p:cNvCxnSpPr>
              <a:stCxn id="523" idx="6"/>
              <a:endCxn id="524" idx="2"/>
            </p:cNvCxnSpPr>
            <p:nvPr/>
          </p:nvCxnSpPr>
          <p:spPr>
            <a:xfrm>
              <a:off x="5025188" y="4122461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>
              <a:stCxn id="524" idx="6"/>
              <a:endCxn id="525" idx="2"/>
            </p:cNvCxnSpPr>
            <p:nvPr/>
          </p:nvCxnSpPr>
          <p:spPr>
            <a:xfrm>
              <a:off x="5303711" y="4122461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Oval 527"/>
            <p:cNvSpPr/>
            <p:nvPr/>
          </p:nvSpPr>
          <p:spPr>
            <a:xfrm>
              <a:off x="5706794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5985315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6263837" y="4028090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31" name="Straight Connector 530"/>
            <p:cNvCxnSpPr>
              <a:stCxn id="528" idx="6"/>
              <a:endCxn id="529" idx="2"/>
            </p:cNvCxnSpPr>
            <p:nvPr/>
          </p:nvCxnSpPr>
          <p:spPr>
            <a:xfrm>
              <a:off x="5892591" y="4122461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>
              <a:stCxn id="529" idx="6"/>
              <a:endCxn id="530" idx="2"/>
            </p:cNvCxnSpPr>
            <p:nvPr/>
          </p:nvCxnSpPr>
          <p:spPr>
            <a:xfrm>
              <a:off x="6171112" y="4122461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>
              <a:stCxn id="525" idx="6"/>
              <a:endCxn id="528" idx="2"/>
            </p:cNvCxnSpPr>
            <p:nvPr/>
          </p:nvCxnSpPr>
          <p:spPr>
            <a:xfrm>
              <a:off x="5582232" y="4122461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4" name="Oval 533"/>
            <p:cNvSpPr/>
            <p:nvPr/>
          </p:nvSpPr>
          <p:spPr>
            <a:xfrm>
              <a:off x="6542359" y="4035041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6820880" y="4035041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7099403" y="4035041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37" name="Straight Connector 536"/>
            <p:cNvCxnSpPr>
              <a:stCxn id="534" idx="6"/>
              <a:endCxn id="535" idx="2"/>
            </p:cNvCxnSpPr>
            <p:nvPr/>
          </p:nvCxnSpPr>
          <p:spPr>
            <a:xfrm>
              <a:off x="6728156" y="4129413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>
              <a:stCxn id="535" idx="6"/>
              <a:endCxn id="536" idx="2"/>
            </p:cNvCxnSpPr>
            <p:nvPr/>
          </p:nvCxnSpPr>
          <p:spPr>
            <a:xfrm>
              <a:off x="7006678" y="4129413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9" name="Oval 538"/>
            <p:cNvSpPr/>
            <p:nvPr/>
          </p:nvSpPr>
          <p:spPr>
            <a:xfrm>
              <a:off x="7409762" y="4035041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40" name="Straight Connector 539"/>
            <p:cNvCxnSpPr>
              <a:stCxn id="536" idx="6"/>
              <a:endCxn id="539" idx="2"/>
            </p:cNvCxnSpPr>
            <p:nvPr/>
          </p:nvCxnSpPr>
          <p:spPr>
            <a:xfrm>
              <a:off x="7285200" y="4129413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>
              <a:stCxn id="530" idx="6"/>
              <a:endCxn id="534" idx="2"/>
            </p:cNvCxnSpPr>
            <p:nvPr/>
          </p:nvCxnSpPr>
          <p:spPr>
            <a:xfrm>
              <a:off x="6449634" y="4122461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>
              <a:stCxn id="518" idx="6"/>
              <a:endCxn id="523" idx="2"/>
            </p:cNvCxnSpPr>
            <p:nvPr/>
          </p:nvCxnSpPr>
          <p:spPr>
            <a:xfrm>
              <a:off x="4733237" y="4116316"/>
              <a:ext cx="106154" cy="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" name="Oval 542"/>
            <p:cNvSpPr/>
            <p:nvPr/>
          </p:nvSpPr>
          <p:spPr>
            <a:xfrm>
              <a:off x="1420026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698548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977069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46" name="Straight Connector 545"/>
            <p:cNvCxnSpPr>
              <a:stCxn id="543" idx="6"/>
              <a:endCxn id="544" idx="2"/>
            </p:cNvCxnSpPr>
            <p:nvPr/>
          </p:nvCxnSpPr>
          <p:spPr>
            <a:xfrm>
              <a:off x="1605823" y="3028777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>
              <a:stCxn id="544" idx="6"/>
              <a:endCxn id="545" idx="2"/>
            </p:cNvCxnSpPr>
            <p:nvPr/>
          </p:nvCxnSpPr>
          <p:spPr>
            <a:xfrm>
              <a:off x="1884346" y="3028777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Oval 547"/>
            <p:cNvSpPr/>
            <p:nvPr/>
          </p:nvSpPr>
          <p:spPr>
            <a:xfrm>
              <a:off x="2287429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2565950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2844472" y="2934406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51" name="Straight Connector 550"/>
            <p:cNvCxnSpPr>
              <a:stCxn id="548" idx="6"/>
              <a:endCxn id="549" idx="2"/>
            </p:cNvCxnSpPr>
            <p:nvPr/>
          </p:nvCxnSpPr>
          <p:spPr>
            <a:xfrm>
              <a:off x="2473226" y="3028777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>
              <a:stCxn id="549" idx="6"/>
              <a:endCxn id="550" idx="2"/>
            </p:cNvCxnSpPr>
            <p:nvPr/>
          </p:nvCxnSpPr>
          <p:spPr>
            <a:xfrm>
              <a:off x="2751747" y="3028777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45" idx="6"/>
              <a:endCxn id="548" idx="2"/>
            </p:cNvCxnSpPr>
            <p:nvPr/>
          </p:nvCxnSpPr>
          <p:spPr>
            <a:xfrm>
              <a:off x="2162867" y="3028777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4" name="Oval 553"/>
            <p:cNvSpPr/>
            <p:nvPr/>
          </p:nvSpPr>
          <p:spPr>
            <a:xfrm>
              <a:off x="3122994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3401515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3680038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57" name="Straight Connector 556"/>
            <p:cNvCxnSpPr>
              <a:stCxn id="554" idx="6"/>
              <a:endCxn id="555" idx="2"/>
            </p:cNvCxnSpPr>
            <p:nvPr/>
          </p:nvCxnSpPr>
          <p:spPr>
            <a:xfrm>
              <a:off x="3308791" y="3035729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>
              <a:stCxn id="555" idx="6"/>
              <a:endCxn id="556" idx="2"/>
            </p:cNvCxnSpPr>
            <p:nvPr/>
          </p:nvCxnSpPr>
          <p:spPr>
            <a:xfrm>
              <a:off x="3587313" y="3035729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Oval 558"/>
            <p:cNvSpPr/>
            <p:nvPr/>
          </p:nvSpPr>
          <p:spPr>
            <a:xfrm>
              <a:off x="3990397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4268918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4547440" y="2941357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62" name="Straight Connector 561"/>
            <p:cNvCxnSpPr>
              <a:stCxn id="559" idx="6"/>
              <a:endCxn id="560" idx="2"/>
            </p:cNvCxnSpPr>
            <p:nvPr/>
          </p:nvCxnSpPr>
          <p:spPr>
            <a:xfrm>
              <a:off x="4176194" y="3035729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>
              <a:stCxn id="560" idx="6"/>
              <a:endCxn id="561" idx="2"/>
            </p:cNvCxnSpPr>
            <p:nvPr/>
          </p:nvCxnSpPr>
          <p:spPr>
            <a:xfrm>
              <a:off x="4454715" y="3035729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>
              <a:stCxn id="556" idx="6"/>
              <a:endCxn id="559" idx="2"/>
            </p:cNvCxnSpPr>
            <p:nvPr/>
          </p:nvCxnSpPr>
          <p:spPr>
            <a:xfrm>
              <a:off x="3865835" y="3035729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>
              <a:stCxn id="550" idx="6"/>
              <a:endCxn id="554" idx="2"/>
            </p:cNvCxnSpPr>
            <p:nvPr/>
          </p:nvCxnSpPr>
          <p:spPr>
            <a:xfrm>
              <a:off x="3030269" y="3028777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/>
            <p:cNvSpPr/>
            <p:nvPr/>
          </p:nvSpPr>
          <p:spPr>
            <a:xfrm>
              <a:off x="4839391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5117913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5396434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69" name="Straight Connector 568"/>
            <p:cNvCxnSpPr>
              <a:stCxn id="566" idx="6"/>
              <a:endCxn id="567" idx="2"/>
            </p:cNvCxnSpPr>
            <p:nvPr/>
          </p:nvCxnSpPr>
          <p:spPr>
            <a:xfrm>
              <a:off x="5025188" y="3041873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>
              <a:stCxn id="567" idx="6"/>
              <a:endCxn id="568" idx="2"/>
            </p:cNvCxnSpPr>
            <p:nvPr/>
          </p:nvCxnSpPr>
          <p:spPr>
            <a:xfrm>
              <a:off x="5303711" y="3041873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1" name="Oval 570"/>
            <p:cNvSpPr/>
            <p:nvPr/>
          </p:nvSpPr>
          <p:spPr>
            <a:xfrm>
              <a:off x="5706794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5985315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6263837" y="2947502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74" name="Straight Connector 573"/>
            <p:cNvCxnSpPr>
              <a:stCxn id="571" idx="6"/>
              <a:endCxn id="572" idx="2"/>
            </p:cNvCxnSpPr>
            <p:nvPr/>
          </p:nvCxnSpPr>
          <p:spPr>
            <a:xfrm>
              <a:off x="5892591" y="3041873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>
              <a:stCxn id="572" idx="6"/>
              <a:endCxn id="573" idx="2"/>
            </p:cNvCxnSpPr>
            <p:nvPr/>
          </p:nvCxnSpPr>
          <p:spPr>
            <a:xfrm>
              <a:off x="6171112" y="3041873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>
              <a:stCxn id="568" idx="6"/>
              <a:endCxn id="571" idx="2"/>
            </p:cNvCxnSpPr>
            <p:nvPr/>
          </p:nvCxnSpPr>
          <p:spPr>
            <a:xfrm>
              <a:off x="5582232" y="3041873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Oval 576"/>
            <p:cNvSpPr/>
            <p:nvPr/>
          </p:nvSpPr>
          <p:spPr>
            <a:xfrm>
              <a:off x="6542359" y="295445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78" name="Oval 577"/>
            <p:cNvSpPr/>
            <p:nvPr/>
          </p:nvSpPr>
          <p:spPr>
            <a:xfrm>
              <a:off x="6820880" y="295445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79" name="Oval 578"/>
            <p:cNvSpPr/>
            <p:nvPr/>
          </p:nvSpPr>
          <p:spPr>
            <a:xfrm>
              <a:off x="7099403" y="295445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80" name="Straight Connector 579"/>
            <p:cNvCxnSpPr>
              <a:stCxn id="577" idx="6"/>
              <a:endCxn id="578" idx="2"/>
            </p:cNvCxnSpPr>
            <p:nvPr/>
          </p:nvCxnSpPr>
          <p:spPr>
            <a:xfrm>
              <a:off x="6728156" y="304882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>
              <a:stCxn id="578" idx="6"/>
              <a:endCxn id="579" idx="2"/>
            </p:cNvCxnSpPr>
            <p:nvPr/>
          </p:nvCxnSpPr>
          <p:spPr>
            <a:xfrm>
              <a:off x="7006678" y="3048825"/>
              <a:ext cx="92725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2" name="Oval 581"/>
            <p:cNvSpPr/>
            <p:nvPr/>
          </p:nvSpPr>
          <p:spPr>
            <a:xfrm>
              <a:off x="7409762" y="295445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83" name="Oval 582"/>
            <p:cNvSpPr/>
            <p:nvPr/>
          </p:nvSpPr>
          <p:spPr>
            <a:xfrm>
              <a:off x="7688283" y="2954453"/>
              <a:ext cx="185797" cy="188741"/>
            </a:xfrm>
            <a:prstGeom prst="ellipse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84" name="Straight Connector 583"/>
            <p:cNvCxnSpPr>
              <a:stCxn id="582" idx="6"/>
              <a:endCxn id="583" idx="2"/>
            </p:cNvCxnSpPr>
            <p:nvPr/>
          </p:nvCxnSpPr>
          <p:spPr>
            <a:xfrm>
              <a:off x="7595559" y="3048825"/>
              <a:ext cx="92724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>
              <a:stCxn id="579" idx="6"/>
              <a:endCxn id="582" idx="2"/>
            </p:cNvCxnSpPr>
            <p:nvPr/>
          </p:nvCxnSpPr>
          <p:spPr>
            <a:xfrm>
              <a:off x="7285200" y="3048825"/>
              <a:ext cx="124562" cy="0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>
              <a:stCxn id="573" idx="6"/>
              <a:endCxn id="577" idx="2"/>
            </p:cNvCxnSpPr>
            <p:nvPr/>
          </p:nvCxnSpPr>
          <p:spPr>
            <a:xfrm>
              <a:off x="6449634" y="3041873"/>
              <a:ext cx="92725" cy="6951"/>
            </a:xfrm>
            <a:prstGeom prst="line">
              <a:avLst/>
            </a:prstGeom>
            <a:solidFill>
              <a:srgbClr val="007E3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>
              <a:stCxn id="561" idx="6"/>
              <a:endCxn id="566" idx="2"/>
            </p:cNvCxnSpPr>
            <p:nvPr/>
          </p:nvCxnSpPr>
          <p:spPr>
            <a:xfrm>
              <a:off x="4733237" y="3035728"/>
              <a:ext cx="106154" cy="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/>
              <a:t>Θερμοσκληρυνόμενα πολυμερή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8229600" cy="460851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dirty="0" smtClean="0"/>
              <a:t>Τα θερμοσκληρυνόμενα πολυμερή γίνονται </a:t>
            </a:r>
            <a:r>
              <a:rPr lang="el-GR" b="1" i="1" dirty="0" smtClean="0"/>
              <a:t>μονίμως</a:t>
            </a:r>
            <a:r>
              <a:rPr lang="el-GR" dirty="0" smtClean="0"/>
              <a:t> σκληρά όταν εφαρμόζεται σε αυτά μια τάση και δεν μαλακώνουν εάν επακολουθήσει θέρμανση. 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Κατά την αρχική θερμική επεξεργασία, δημιουργούνται ομοιοπολικοί </a:t>
            </a:r>
            <a:r>
              <a:rPr lang="el-GR" b="1" dirty="0" smtClean="0"/>
              <a:t>δεσμοί</a:t>
            </a:r>
            <a:r>
              <a:rPr lang="el-GR" dirty="0" smtClean="0"/>
              <a:t> </a:t>
            </a:r>
            <a:r>
              <a:rPr lang="el-GR" b="1" dirty="0" smtClean="0"/>
              <a:t>διασταυρώσεων</a:t>
            </a:r>
            <a:r>
              <a:rPr lang="el-GR" dirty="0" smtClean="0"/>
              <a:t> μεταξύ γειτονικών μοριακών αλυσίδων. 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Οι δεσμοί αυτοί προσδένουν τις αλυσίδες μεταξύ τους ώστε να αντιστέκονται στις δονητικές και περιστροφικές κινήσεις των ομάδων σε υψηλές θερμοκρασίες. 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Η δημιουργία διασταυρώσεων πραγματοποιείται σε αρκετή έκταση, ώστε να διασταυρώνεται το 10 έως 50% των ομάδων μονομερών.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Autofit/>
          </a:bodyPr>
          <a:lstStyle/>
          <a:p>
            <a:pPr marL="503238" lvl="0" indent="-503238" fontAlgn="base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ea typeface="Calibri" pitchFamily="34" charset="0"/>
                <a:cs typeface="Times New Roman" pitchFamily="18" charset="0"/>
              </a:rPr>
              <a:t>McMurry John, Οργανική Χημεία, Πανεπιστημιακές Εκδόσεις Κρήτης, 2012 (ενιαίος τόμος</a:t>
            </a:r>
            <a:r>
              <a:rPr lang="el-GR" sz="2000" dirty="0" smtClean="0">
                <a:ea typeface="Calibri" pitchFamily="34" charset="0"/>
                <a:cs typeface="Times New Roman" pitchFamily="18" charset="0"/>
              </a:rPr>
              <a:t>)</a:t>
            </a:r>
            <a:endParaRPr lang="el-GR" sz="2000" dirty="0">
              <a:ea typeface="Calibri" pitchFamily="34" charset="0"/>
              <a:cs typeface="Times New Roman" pitchFamily="18" charset="0"/>
            </a:endParaRPr>
          </a:p>
          <a:p>
            <a:pPr marL="503238" lvl="0" indent="-503238" fontAlgn="base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ea typeface="Calibri" pitchFamily="34" charset="0"/>
                <a:cs typeface="Times New Roman" pitchFamily="18" charset="0"/>
              </a:rPr>
              <a:t>Callister, W. D., 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Επιστήμη και Τεχνολογία των Υλικών, Εκδ. Τζιόλα, Θεσσαλονίκη 2003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el-GR" sz="2000" dirty="0" smtClean="0">
              <a:ea typeface="Calibri" pitchFamily="34" charset="0"/>
              <a:cs typeface="Times New Roman" pitchFamily="18" charset="0"/>
            </a:endParaRPr>
          </a:p>
          <a:p>
            <a:pPr marL="503238" lvl="0" indent="-503238" fontAlgn="base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G. Strobl, The Physics of Polymers, 2007, Springer, New York</a:t>
            </a:r>
          </a:p>
          <a:p>
            <a:pPr marL="503238" lvl="0" indent="-503238" fontAlgn="base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C. E. Carraher, Giant Molecules, 2003, </a:t>
            </a:r>
            <a:r>
              <a:rPr lang="en-US" sz="2000" dirty="0"/>
              <a:t>John Wiley &amp; Sons, Inc., Hoboken, New </a:t>
            </a:r>
            <a:r>
              <a:rPr lang="en-US" sz="2000" dirty="0" smtClean="0"/>
              <a:t>Jersey</a:t>
            </a:r>
          </a:p>
          <a:p>
            <a:pPr marL="503238" lvl="0" indent="-503238" fontAlgn="base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J. Bicerano, </a:t>
            </a:r>
            <a:r>
              <a:rPr lang="en-US" sz="2000" i="1" dirty="0" smtClean="0"/>
              <a:t>Encyclopedia </a:t>
            </a:r>
            <a:r>
              <a:rPr lang="en-US" sz="2000" i="1" dirty="0"/>
              <a:t>of Polymer Science and Technology</a:t>
            </a:r>
            <a:r>
              <a:rPr lang="en-US" sz="2000" dirty="0"/>
              <a:t>. Copyright John Wiley &amp; Sons, Inc</a:t>
            </a:r>
            <a:r>
              <a:rPr lang="en-US" sz="2000" dirty="0" smtClean="0"/>
              <a:t>., </a:t>
            </a:r>
            <a:r>
              <a:rPr lang="el-GR" sz="2000" dirty="0" smtClean="0"/>
              <a:t>σελ. 655-677</a:t>
            </a:r>
          </a:p>
          <a:p>
            <a:pPr marL="503238" lvl="0" indent="-503238" fontAlgn="base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J. W. Wicks, F. N. Jones, S. P. Pappas and D. A. Douglas, Organic Coatings, 2007, </a:t>
            </a:r>
            <a:r>
              <a:rPr lang="en-US" sz="2000" dirty="0"/>
              <a:t>John Wiley &amp; Sons, Inc., Hoboken, New Jersey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503238" indent="-503238" fontAlgn="base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ea typeface="Calibri" pitchFamily="34" charset="0"/>
                <a:cs typeface="Times New Roman" pitchFamily="18" charset="0"/>
              </a:rPr>
              <a:t>Y. Shashoua, Conservation of Plastics, 2008, Butterworth-Heinemann/Elsevier, 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Oxford</a:t>
            </a:r>
            <a:endParaRPr lang="el-GR" sz="2000" dirty="0" smtClean="0">
              <a:ea typeface="Calibri" pitchFamily="34" charset="0"/>
              <a:cs typeface="Times New Roman" pitchFamily="18" charset="0"/>
            </a:endParaRPr>
          </a:p>
          <a:p>
            <a:pPr marL="503238" indent="-503238">
              <a:lnSpc>
                <a:spcPct val="80000"/>
              </a:lnSpc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M. R. Schilling, </a:t>
            </a:r>
            <a:r>
              <a:rPr lang="en-US" sz="2000" dirty="0" smtClean="0"/>
              <a:t>The </a:t>
            </a:r>
            <a:r>
              <a:rPr lang="en-US" sz="2000" dirty="0"/>
              <a:t>Glass Transition of Materials Used in </a:t>
            </a:r>
            <a:r>
              <a:rPr lang="en-US" sz="2000" dirty="0" smtClean="0"/>
              <a:t>Conservation, </a:t>
            </a:r>
            <a:r>
              <a:rPr lang="en-US" sz="2000" i="1" dirty="0" smtClean="0"/>
              <a:t>Studies </a:t>
            </a:r>
            <a:r>
              <a:rPr lang="en-US" sz="2000" i="1" dirty="0"/>
              <a:t>in Conservation</a:t>
            </a:r>
            <a:r>
              <a:rPr lang="en-US" sz="2000" dirty="0"/>
              <a:t>, Vol. 34, No. 3 (Aug., 1989), pp. 110-116 </a:t>
            </a:r>
            <a:endParaRPr lang="en-US" sz="2000" dirty="0">
              <a:ea typeface="Calibri" pitchFamily="34" charset="0"/>
              <a:cs typeface="Times New Roman" pitchFamily="18" charset="0"/>
            </a:endParaRPr>
          </a:p>
          <a:p>
            <a:pPr marL="503238" lvl="0" indent="-503238" fontAlgn="base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C. V. Horie, Materials for Conservation, 2010, Butterworth-Heinemann/Elsevier, Oxford</a:t>
            </a:r>
          </a:p>
          <a:p>
            <a:pPr marL="0" lvl="0" indent="0" fontAlgn="base">
              <a:lnSpc>
                <a:spcPct val="80000"/>
              </a:lnSpc>
              <a:buNone/>
            </a:pPr>
            <a:endParaRPr lang="en-US" sz="20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l-GR" sz="2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1738536" cy="365125"/>
          </a:xfr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«Επιστήμη Υλικών ΙΙ (Θ). Ενότητα 10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Πολυμερή και συνθετικές </a:t>
            </a:r>
            <a:r>
              <a:rPr lang="el-GR" sz="2000" dirty="0" smtClean="0"/>
              <a:t>ρητίνες (β’ μέρος)».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8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156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Callister W. D.</a:t>
            </a:r>
            <a:r>
              <a:rPr lang="el-GR" sz="2000" dirty="0">
                <a:solidFill>
                  <a:prstClr val="black"/>
                </a:solidFill>
              </a:rPr>
              <a:t>,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i="1" dirty="0">
                <a:solidFill>
                  <a:prstClr val="black"/>
                </a:solidFill>
              </a:rPr>
              <a:t>Εισαγωγή στην Επιστήμη και Τεχνολογία των Υλικών</a:t>
            </a:r>
            <a:r>
              <a:rPr lang="el-GR" sz="2000" dirty="0">
                <a:solidFill>
                  <a:prstClr val="black"/>
                </a:solidFill>
              </a:rPr>
              <a:t>, Εκδ. </a:t>
            </a:r>
            <a:r>
              <a:rPr lang="el-GR" sz="2000" dirty="0" smtClean="0">
                <a:solidFill>
                  <a:prstClr val="black"/>
                </a:solidFill>
              </a:rPr>
              <a:t>Τζιόλα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M. R. Schilling, </a:t>
            </a:r>
            <a:r>
              <a:rPr lang="en-US" sz="2000" dirty="0">
                <a:solidFill>
                  <a:prstClr val="black"/>
                </a:solidFill>
              </a:rPr>
              <a:t>The Glass Transition of Materials Used in Conservation, </a:t>
            </a:r>
            <a:r>
              <a:rPr lang="en-US" sz="2000" i="1" dirty="0">
                <a:solidFill>
                  <a:prstClr val="black"/>
                </a:solidFill>
              </a:rPr>
              <a:t>Studies in Conservation</a:t>
            </a:r>
            <a:r>
              <a:rPr lang="en-US" sz="2000" dirty="0">
                <a:solidFill>
                  <a:prstClr val="black"/>
                </a:solidFill>
              </a:rPr>
              <a:t>, Vol. 34, No. 3 (Aug., 1989), pp. 110-116</a:t>
            </a:r>
            <a:endParaRPr lang="el-GR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614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/>
              <a:t>Βαθμός πολυμερισμού </a:t>
            </a:r>
            <a:r>
              <a:rPr lang="en-US" dirty="0" smtClean="0"/>
              <a:t>(</a:t>
            </a:r>
            <a:r>
              <a:rPr lang="en-US" i="1" dirty="0" smtClean="0"/>
              <a:t>DP</a:t>
            </a:r>
            <a:r>
              <a:rPr lang="en-US" dirty="0" smtClean="0"/>
              <a:t>) </a:t>
            </a:r>
            <a:r>
              <a:rPr lang="el-GR" dirty="0" smtClean="0"/>
              <a:t>μιας αλυσίδας πολυμερούς</a:t>
            </a:r>
          </a:p>
        </p:txBody>
      </p:sp>
      <p:sp>
        <p:nvSpPr>
          <p:cNvPr id="3891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/>
              <a:t>Ας υποθέσουμε ότι έχουμε μια αλυσίδα πολυμερούς με μοριακό βάρος Μ και ένα μόνο είδος μονομερούς στην αλυσίδα (ας το ονομάσουμε Α) τότε το πολυμερές μπορεί να αποδοθεί σχηματικά ως </a:t>
            </a:r>
            <a:endParaRPr lang="en-US" dirty="0" smtClean="0"/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3200" b="1" dirty="0" smtClean="0"/>
              <a:t>A-A-A-A-…</a:t>
            </a:r>
            <a:r>
              <a:rPr lang="en-US" b="1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επαναλήψεις) ή </a:t>
            </a:r>
            <a:r>
              <a:rPr lang="el-GR" sz="3200" b="1" dirty="0" smtClean="0"/>
              <a:t>(Α)</a:t>
            </a:r>
            <a:r>
              <a:rPr lang="en-US" sz="3200" b="1" baseline="-25000" dirty="0" smtClean="0"/>
              <a:t>n</a:t>
            </a:r>
            <a:endParaRPr lang="en-US" dirty="0" smtClean="0"/>
          </a:p>
          <a:p>
            <a:pPr eaLnBrk="1" hangingPunct="1"/>
            <a:r>
              <a:rPr lang="el-GR" dirty="0" smtClean="0"/>
              <a:t>Ο δείκτης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για τη συγκεκριμένη αλυσίδα ονομάζεται βαθμός πολυμερισμού (</a:t>
            </a:r>
            <a:r>
              <a:rPr lang="en-US" i="1" dirty="0" smtClean="0"/>
              <a:t>DP</a:t>
            </a:r>
            <a:r>
              <a:rPr lang="en-US" dirty="0" smtClean="0"/>
              <a:t>, degree of polymerization).</a:t>
            </a:r>
          </a:p>
          <a:p>
            <a:pPr eaLnBrk="1" hangingPunct="1"/>
            <a:r>
              <a:rPr lang="el-GR" dirty="0" smtClean="0"/>
              <a:t>Εάν το μονομερές έχει μοριακό βάρος </a:t>
            </a:r>
            <a:r>
              <a:rPr lang="en-US" dirty="0" smtClean="0"/>
              <a:t>M</a:t>
            </a:r>
            <a:r>
              <a:rPr lang="en-US" baseline="-18000" dirty="0" smtClean="0"/>
              <a:t>A</a:t>
            </a:r>
            <a:r>
              <a:rPr lang="el-GR" dirty="0" smtClean="0"/>
              <a:t>  τότε ο βαθμός πολυμερισμού </a:t>
            </a:r>
            <a:r>
              <a:rPr lang="en-US" dirty="0" smtClean="0"/>
              <a:t>(</a:t>
            </a:r>
            <a:r>
              <a:rPr lang="en-US" i="1" dirty="0" smtClean="0"/>
              <a:t>DP</a:t>
            </a:r>
            <a:r>
              <a:rPr lang="en-US" dirty="0" smtClean="0"/>
              <a:t>) </a:t>
            </a:r>
            <a:r>
              <a:rPr lang="el-GR" dirty="0" smtClean="0"/>
              <a:t>της αλυσίδας αυτής δίνεται από τη σχέση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βαθμός πολυμερισμού</a:t>
            </a:r>
            <a:r>
              <a:rPr lang="en-US" dirty="0"/>
              <a:t>:</a:t>
            </a:r>
            <a:r>
              <a:rPr lang="el-GR" dirty="0" smtClean="0"/>
              <a:t>    </a:t>
            </a:r>
            <a:r>
              <a:rPr lang="en-US" b="1" i="1" dirty="0" smtClean="0"/>
              <a:t>DP</a:t>
            </a:r>
            <a:r>
              <a:rPr lang="el-GR" b="1" i="1" dirty="0" smtClean="0"/>
              <a:t> </a:t>
            </a:r>
            <a:r>
              <a:rPr lang="en-US" b="1" dirty="0" smtClean="0"/>
              <a:t>=</a:t>
            </a:r>
            <a:r>
              <a:rPr lang="el-GR" b="1" dirty="0" smtClean="0"/>
              <a:t> </a:t>
            </a:r>
            <a:r>
              <a:rPr lang="en-US" b="1" i="1" dirty="0" smtClean="0"/>
              <a:t>M</a:t>
            </a:r>
            <a:r>
              <a:rPr lang="en-US" b="1" dirty="0" smtClean="0"/>
              <a:t> / </a:t>
            </a:r>
            <a:r>
              <a:rPr lang="en-US" b="1" i="1" dirty="0" smtClean="0"/>
              <a:t>M</a:t>
            </a:r>
            <a:r>
              <a:rPr lang="en-US" b="1" baseline="-18000" dirty="0" smtClean="0"/>
              <a:t>A</a:t>
            </a:r>
            <a:r>
              <a:rPr lang="el-GR" b="1" baseline="-18000" dirty="0" smtClean="0"/>
              <a:t> </a:t>
            </a:r>
            <a:endParaRPr lang="en-US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08720"/>
            <a:ext cx="8589640" cy="5616624"/>
          </a:xfrm>
        </p:spPr>
        <p:txBody>
          <a:bodyPr>
            <a:noAutofit/>
          </a:bodyPr>
          <a:lstStyle/>
          <a:p>
            <a:r>
              <a:rPr lang="el-GR" dirty="0" smtClean="0"/>
              <a:t>Σε ένα πολυμερές έχει μεγάλη σημασία η παρουσία της </a:t>
            </a:r>
            <a:r>
              <a:rPr lang="el-GR" i="1" dirty="0" smtClean="0"/>
              <a:t>μονάδας μονομερούς</a:t>
            </a:r>
            <a:r>
              <a:rPr lang="el-GR" dirty="0" smtClean="0"/>
              <a:t> (ή </a:t>
            </a:r>
            <a:r>
              <a:rPr lang="el-GR" i="1" dirty="0" smtClean="0"/>
              <a:t>επαναλαμβανόμενης μονάδας</a:t>
            </a:r>
            <a:r>
              <a:rPr lang="el-GR" dirty="0" smtClean="0"/>
              <a:t>) στο μόριό του. Πράγματι, ένα πολυμερές όπως το πολυαιθυλένιο χτίζεται αποκλειστικά από μικρές μονάδες αιθυλενίου, οι οποίες αποτελούν και τη δομική μονάδα του.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Δίνοντας π.χ. τις τιμές </a:t>
            </a:r>
            <a:r>
              <a:rPr lang="en-US" b="1" i="1" dirty="0" smtClean="0"/>
              <a:t>n</a:t>
            </a:r>
            <a:r>
              <a:rPr lang="el-GR" i="1" dirty="0" smtClean="0"/>
              <a:t> </a:t>
            </a:r>
            <a:r>
              <a:rPr lang="el-GR" dirty="0" smtClean="0"/>
              <a:t>= 4, 5, 6 και άνω, βρίσκουμε αντίστοιχα το οκτάνιο, δεκάνιο,  δωδεκάνιο και ούτω καθεξής, με αντίστοιχα αυξανόμενο μήκος αλυσίδας και θερμοκρασία βρασμού. </a:t>
            </a:r>
          </a:p>
          <a:p>
            <a:pPr eaLnBrk="1" hangingPunct="1"/>
            <a:endParaRPr lang="el-GR" dirty="0" smtClean="0"/>
          </a:p>
        </p:txBody>
      </p:sp>
      <p:sp>
        <p:nvSpPr>
          <p:cNvPr id="10243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dirty="0" smtClean="0"/>
              <a:t>Ο βαθμός πολυμερισμού </a:t>
            </a:r>
            <a:r>
              <a:rPr lang="en-US" dirty="0" smtClean="0"/>
              <a:t>(</a:t>
            </a:r>
            <a:r>
              <a:rPr lang="en-US" i="1" dirty="0" smtClean="0"/>
              <a:t>DP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91680" y="3212976"/>
            <a:ext cx="6235697" cy="1805599"/>
            <a:chOff x="784575" y="2743200"/>
            <a:chExt cx="6235697" cy="1805599"/>
          </a:xfrm>
        </p:grpSpPr>
        <p:graphicFrame>
          <p:nvGraphicFramePr>
            <p:cNvPr id="1024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1371600" y="2743200"/>
            <a:ext cx="54102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ChemSketch" r:id="rId3" imgW="3416808" imgH="515112" progId="ACD.ChemSketch.20">
                    <p:embed/>
                  </p:oleObj>
                </mc:Choice>
                <mc:Fallback>
                  <p:oleObj name="ChemSketch" r:id="rId3" imgW="3416808" imgH="515112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743200"/>
                          <a:ext cx="5410200" cy="990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6" name="5 - Ορθογώνιο"/>
            <p:cNvSpPr>
              <a:spLocks noChangeArrowheads="1"/>
            </p:cNvSpPr>
            <p:nvPr/>
          </p:nvSpPr>
          <p:spPr bwMode="auto">
            <a:xfrm>
              <a:off x="784575" y="3733800"/>
              <a:ext cx="228439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>
                  <a:solidFill>
                    <a:prstClr val="black"/>
                  </a:solidFill>
                </a:rPr>
                <a:t>Αιθυλένιο (μονομερές)     	</a:t>
              </a:r>
            </a:p>
          </p:txBody>
        </p:sp>
        <p:grpSp>
          <p:nvGrpSpPr>
            <p:cNvPr id="10247" name="8 - Ομάδα"/>
            <p:cNvGrpSpPr>
              <a:grpSpLocks/>
            </p:cNvGrpSpPr>
            <p:nvPr/>
          </p:nvGrpSpPr>
          <p:grpSpPr bwMode="auto">
            <a:xfrm>
              <a:off x="4139952" y="3573016"/>
              <a:ext cx="2880320" cy="975783"/>
              <a:chOff x="4495800" y="3572965"/>
              <a:chExt cx="2209800" cy="975438"/>
            </a:xfrm>
          </p:grpSpPr>
          <p:sp>
            <p:nvSpPr>
              <p:cNvPr id="10248" name="6 - Ορθογώνιο"/>
              <p:cNvSpPr>
                <a:spLocks noChangeArrowheads="1"/>
              </p:cNvSpPr>
              <p:nvPr/>
            </p:nvSpPr>
            <p:spPr bwMode="auto">
              <a:xfrm>
                <a:off x="4495800" y="3810000"/>
                <a:ext cx="2209800" cy="738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1400" b="1" dirty="0">
                    <a:solidFill>
                      <a:prstClr val="black"/>
                    </a:solidFill>
                  </a:rPr>
                  <a:t>μονάδα μονομερούς  (ή επαναλαμβανόμενη μονάδα)</a:t>
                </a:r>
              </a:p>
            </p:txBody>
          </p:sp>
          <p:sp>
            <p:nvSpPr>
              <p:cNvPr id="10249" name="7 - Δεξιό άγκιστρο"/>
              <p:cNvSpPr>
                <a:spLocks/>
              </p:cNvSpPr>
              <p:nvPr/>
            </p:nvSpPr>
            <p:spPr bwMode="auto">
              <a:xfrm rot="5400000">
                <a:off x="5386932" y="3291433"/>
                <a:ext cx="313235" cy="876300"/>
              </a:xfrm>
              <a:prstGeom prst="rightBrace">
                <a:avLst>
                  <a:gd name="adj1" fmla="val 8332"/>
                  <a:gd name="adj2" fmla="val 50000"/>
                </a:avLst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l-GR" sz="1400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2 - Θέση περιεχομένου"/>
          <p:cNvSpPr>
            <a:spLocks noGrp="1"/>
          </p:cNvSpPr>
          <p:nvPr>
            <p:ph idx="1"/>
          </p:nvPr>
        </p:nvSpPr>
        <p:spPr>
          <a:xfrm>
            <a:off x="-24950" y="1291072"/>
            <a:ext cx="9036496" cy="2736304"/>
          </a:xfrm>
        </p:spPr>
        <p:txBody>
          <a:bodyPr>
            <a:noAutofit/>
          </a:bodyPr>
          <a:lstStyle/>
          <a:p>
            <a:r>
              <a:rPr lang="en-US" dirty="0" smtClean="0"/>
              <a:t>To </a:t>
            </a:r>
            <a:r>
              <a:rPr lang="el-GR" b="1" u="sng" dirty="0" smtClean="0"/>
              <a:t>πολυαιθυλένιο</a:t>
            </a:r>
            <a:r>
              <a:rPr lang="el-GR" dirty="0" smtClean="0"/>
              <a:t>, είναι ένα θερμοπλαστικό υλικό, ευρύτατα χρησιμοποιούμενο στις συσκευασίες και αλλού, με συνήθη βαθμό πολυμερισμού </a:t>
            </a:r>
            <a:r>
              <a:rPr lang="en-US" i="1" dirty="0" smtClean="0"/>
              <a:t>n</a:t>
            </a:r>
            <a:r>
              <a:rPr lang="el-GR" dirty="0" smtClean="0"/>
              <a:t>=3000.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Εδώ, τις περισσότερες φορές δεν μιλάμε για θερμοκρασία βρασμού, επειδή αυτή αναμένεται να είναι τόσο υψηλή που το υλικό αποσυντίθεται (θερμική αποικοδόμηση, ή καταστροφή) πριν φθάσει σε αυτή. </a:t>
            </a:r>
          </a:p>
          <a:p>
            <a:endParaRPr lang="el-GR" dirty="0" smtClean="0"/>
          </a:p>
          <a:p>
            <a:pPr eaLnBrk="1" hangingPunct="1"/>
            <a:endParaRPr lang="el-GR" dirty="0" smtClean="0"/>
          </a:p>
        </p:txBody>
      </p:sp>
      <p:sp>
        <p:nvSpPr>
          <p:cNvPr id="10243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dirty="0" smtClean="0"/>
              <a:t>Ο βαθμός πολυμερισμού </a:t>
            </a:r>
            <a:r>
              <a:rPr lang="en-US" dirty="0" smtClean="0"/>
              <a:t>(</a:t>
            </a:r>
            <a:r>
              <a:rPr lang="en-US" i="1" dirty="0" smtClean="0"/>
              <a:t>DP</a:t>
            </a:r>
            <a:r>
              <a:rPr lang="en-US" dirty="0" smtClean="0"/>
              <a:t>) </a:t>
            </a:r>
            <a:r>
              <a:rPr lang="el-GR" dirty="0" smtClean="0"/>
              <a:t>για το πολυαιθυλένιο</a:t>
            </a:r>
            <a:endParaRPr lang="el-GR" sz="3200" b="0" dirty="0" smtClean="0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64495" y="2996952"/>
            <a:ext cx="6563889" cy="1713268"/>
            <a:chOff x="784575" y="2743200"/>
            <a:chExt cx="6563889" cy="1713268"/>
          </a:xfrm>
        </p:grpSpPr>
        <p:graphicFrame>
          <p:nvGraphicFramePr>
            <p:cNvPr id="1024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1371600" y="2743200"/>
            <a:ext cx="54102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ChemSketch" r:id="rId3" imgW="3416808" imgH="515112" progId="ACD.ChemSketch.20">
                    <p:embed/>
                  </p:oleObj>
                </mc:Choice>
                <mc:Fallback>
                  <p:oleObj name="ChemSketch" r:id="rId3" imgW="3416808" imgH="515112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743200"/>
                          <a:ext cx="5410200" cy="990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6" name="5 - Ορθογώνιο"/>
            <p:cNvSpPr>
              <a:spLocks noChangeArrowheads="1"/>
            </p:cNvSpPr>
            <p:nvPr/>
          </p:nvSpPr>
          <p:spPr bwMode="auto">
            <a:xfrm>
              <a:off x="784575" y="3733800"/>
              <a:ext cx="228439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prstClr val="black"/>
                  </a:solidFill>
                  <a:latin typeface="Calibri"/>
                </a:rPr>
                <a:t>Αιθυλένιο (μονομερές)     </a:t>
              </a:r>
              <a:r>
                <a:rPr lang="el-GR" sz="1400" b="1" dirty="0">
                  <a:solidFill>
                    <a:prstClr val="black"/>
                  </a:solidFill>
                </a:rPr>
                <a:t>	</a:t>
              </a:r>
            </a:p>
          </p:txBody>
        </p:sp>
        <p:grpSp>
          <p:nvGrpSpPr>
            <p:cNvPr id="10247" name="8 - Ομάδα"/>
            <p:cNvGrpSpPr>
              <a:grpSpLocks/>
            </p:cNvGrpSpPr>
            <p:nvPr/>
          </p:nvGrpSpPr>
          <p:grpSpPr bwMode="auto">
            <a:xfrm>
              <a:off x="4139952" y="3573018"/>
              <a:ext cx="3208512" cy="883450"/>
              <a:chOff x="4495800" y="3572965"/>
              <a:chExt cx="2461591" cy="883137"/>
            </a:xfrm>
          </p:grpSpPr>
          <p:sp>
            <p:nvSpPr>
              <p:cNvPr id="10248" name="6 - Ορθογώνιο"/>
              <p:cNvSpPr>
                <a:spLocks noChangeArrowheads="1"/>
              </p:cNvSpPr>
              <p:nvPr/>
            </p:nvSpPr>
            <p:spPr bwMode="auto">
              <a:xfrm>
                <a:off x="4495800" y="3810000"/>
                <a:ext cx="2461591" cy="646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prstClr val="black"/>
                    </a:solidFill>
                    <a:latin typeface="Calibri"/>
                  </a:rPr>
                  <a:t>μονάδα μονομερούς  (ή επαναλαμβανόμενη μονάδα)</a:t>
                </a:r>
              </a:p>
            </p:txBody>
          </p:sp>
          <p:sp>
            <p:nvSpPr>
              <p:cNvPr id="10249" name="7 - Δεξιό άγκιστρο"/>
              <p:cNvSpPr>
                <a:spLocks/>
              </p:cNvSpPr>
              <p:nvPr/>
            </p:nvSpPr>
            <p:spPr bwMode="auto">
              <a:xfrm rot="5400000">
                <a:off x="5386932" y="3291433"/>
                <a:ext cx="313235" cy="876300"/>
              </a:xfrm>
              <a:prstGeom prst="rightBrace">
                <a:avLst>
                  <a:gd name="adj1" fmla="val 8332"/>
                  <a:gd name="adj2" fmla="val 50000"/>
                </a:avLst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l-GR" sz="1400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4400" dirty="0" smtClean="0"/>
              <a:t>Μοριακό βάρος ενός πολυμερούς </a:t>
            </a:r>
            <a:br>
              <a:rPr lang="el-GR" sz="4400" dirty="0" smtClean="0"/>
            </a:br>
            <a:r>
              <a:rPr lang="el-GR" sz="3600" b="0" dirty="0" smtClean="0"/>
              <a:t>(1 από 3)</a:t>
            </a:r>
          </a:p>
        </p:txBody>
      </p:sp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/>
              <a:t>Σε ένα </a:t>
            </a:r>
            <a:r>
              <a:rPr lang="el-GR" b="1" dirty="0" smtClean="0"/>
              <a:t>φυσικό πολυμερές </a:t>
            </a:r>
            <a:r>
              <a:rPr lang="el-GR" dirty="0" smtClean="0"/>
              <a:t>(π.χ. μια πρωτεΐνη) όπου όλες οι αλυσίδες είναι αυστηρά ταυτόσημες μεταξύ τους, ο βαθμός πολυμερισμού της αλυσίδας </a:t>
            </a:r>
            <a:r>
              <a:rPr lang="el-GR" i="1" dirty="0" smtClean="0"/>
              <a:t>ως προς κάθε μονομερές</a:t>
            </a:r>
            <a:r>
              <a:rPr lang="el-GR" dirty="0" smtClean="0"/>
              <a:t>, είναι βαθμός πολυμερισμού του όλου πολυμερούς και φυσικά το πολυμερές έχει μια συγκεκριμένη τιμή μοριακού βάρους, </a:t>
            </a:r>
            <a:r>
              <a:rPr lang="el-GR" b="1" i="1" dirty="0" smtClean="0"/>
              <a:t>Μ</a:t>
            </a:r>
            <a:r>
              <a:rPr lang="el-GR" dirty="0" smtClean="0"/>
              <a:t>.</a:t>
            </a:r>
          </a:p>
          <a:p>
            <a:pPr eaLnBrk="1" hangingPunct="1"/>
            <a:r>
              <a:rPr lang="el-GR" dirty="0" smtClean="0"/>
              <a:t>Τα </a:t>
            </a:r>
            <a:r>
              <a:rPr lang="el-GR" b="1" dirty="0" smtClean="0"/>
              <a:t>συνθετικά πολυμερή </a:t>
            </a:r>
            <a:r>
              <a:rPr lang="el-GR" dirty="0" smtClean="0"/>
              <a:t>δεν έχουν ακριβές μοριακό βάρος</a:t>
            </a:r>
          </a:p>
          <a:p>
            <a:r>
              <a:rPr lang="el-GR" dirty="0" smtClean="0"/>
              <a:t>Σε μια ποσότητα πολυμερούς που παράγεται από μια βιομηχανική διαδικασία (ή σύνθεση) το μήκος των αλυσίδων δεν είναι ενιαίο, ή ισοδύναμα, ο βαθμός πολυμερισμού δεν είναι αυστηρά ο ίδιος.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Μ</a:t>
            </a:r>
            <a:r>
              <a:rPr lang="el-GR" dirty="0" smtClean="0"/>
              <a:t>έσο μοριακό βάρος ενός πολυμερούς</a:t>
            </a:r>
            <a:br>
              <a:rPr lang="el-GR" dirty="0" smtClean="0"/>
            </a:br>
            <a:r>
              <a:rPr lang="el-GR" sz="3200" b="0" dirty="0" smtClean="0"/>
              <a:t>(2 από 3)</a:t>
            </a:r>
          </a:p>
        </p:txBody>
      </p:sp>
      <p:sp>
        <p:nvSpPr>
          <p:cNvPr id="40963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r>
              <a:rPr lang="el-GR" dirty="0" smtClean="0"/>
              <a:t>Ο μοριακός του τύπος της </a:t>
            </a:r>
            <a:r>
              <a:rPr lang="el-GR" dirty="0" err="1" smtClean="0"/>
              <a:t>πολυαιθυλενογλυκόλης</a:t>
            </a:r>
            <a:r>
              <a:rPr lang="en-US" dirty="0" smtClean="0"/>
              <a:t>-1000</a:t>
            </a:r>
            <a:r>
              <a:rPr lang="el-GR" dirty="0" smtClean="0"/>
              <a:t> (</a:t>
            </a:r>
            <a:r>
              <a:rPr lang="en-US" dirty="0" smtClean="0"/>
              <a:t>PEG1000)</a:t>
            </a:r>
            <a:r>
              <a:rPr lang="el-GR" dirty="0" smtClean="0"/>
              <a:t> </a:t>
            </a:r>
            <a:r>
              <a:rPr lang="el-GR" i="1" dirty="0" smtClean="0"/>
              <a:t>δεν είναι</a:t>
            </a:r>
            <a:r>
              <a:rPr lang="el-GR" dirty="0" smtClean="0"/>
              <a:t> </a:t>
            </a:r>
            <a:r>
              <a:rPr lang="el-GR" i="1" dirty="0" smtClean="0"/>
              <a:t>πάντα</a:t>
            </a:r>
            <a:r>
              <a:rPr lang="el-GR" dirty="0" smtClean="0"/>
              <a:t> </a:t>
            </a:r>
          </a:p>
          <a:p>
            <a:pPr>
              <a:buFontTx/>
              <a:buNone/>
            </a:pPr>
            <a:r>
              <a:rPr lang="el-GR" dirty="0" smtClean="0"/>
              <a:t>			</a:t>
            </a:r>
            <a:r>
              <a:rPr lang="en-US" sz="3200" b="1" dirty="0" smtClean="0">
                <a:solidFill>
                  <a:srgbClr val="C00000"/>
                </a:solidFill>
              </a:rPr>
              <a:t>HO</a:t>
            </a:r>
            <a:r>
              <a:rPr lang="el-GR" sz="3200" b="1" dirty="0" smtClean="0">
                <a:solidFill>
                  <a:srgbClr val="C00000"/>
                </a:solidFill>
              </a:rPr>
              <a:t>-</a:t>
            </a:r>
            <a:r>
              <a:rPr lang="en-US" sz="3200" b="1" dirty="0" smtClean="0">
                <a:solidFill>
                  <a:srgbClr val="C00000"/>
                </a:solidFill>
              </a:rPr>
              <a:t>CH</a:t>
            </a:r>
            <a:r>
              <a:rPr lang="el-GR" sz="3200" b="1" baseline="-25000" dirty="0" smtClean="0">
                <a:solidFill>
                  <a:srgbClr val="C00000"/>
                </a:solidFill>
              </a:rPr>
              <a:t>2</a:t>
            </a:r>
            <a:r>
              <a:rPr lang="el-GR" sz="3200" b="1" dirty="0" smtClean="0">
                <a:solidFill>
                  <a:srgbClr val="C00000"/>
                </a:solidFill>
              </a:rPr>
              <a:t>-(</a:t>
            </a:r>
            <a:r>
              <a:rPr lang="en-US" sz="3200" b="1" dirty="0" smtClean="0">
                <a:solidFill>
                  <a:srgbClr val="4545C3"/>
                </a:solidFill>
              </a:rPr>
              <a:t>CH</a:t>
            </a:r>
            <a:r>
              <a:rPr lang="el-GR" sz="3200" b="1" baseline="-25000" dirty="0" smtClean="0">
                <a:solidFill>
                  <a:srgbClr val="4545C3"/>
                </a:solidFill>
              </a:rPr>
              <a:t>2</a:t>
            </a:r>
            <a:r>
              <a:rPr lang="el-GR" sz="3200" b="1" dirty="0" smtClean="0">
                <a:solidFill>
                  <a:srgbClr val="4545C3"/>
                </a:solidFill>
              </a:rPr>
              <a:t>-</a:t>
            </a:r>
            <a:r>
              <a:rPr lang="en-US" sz="3200" b="1" dirty="0" smtClean="0">
                <a:solidFill>
                  <a:srgbClr val="4545C3"/>
                </a:solidFill>
              </a:rPr>
              <a:t>CH</a:t>
            </a:r>
            <a:r>
              <a:rPr lang="el-GR" sz="3200" b="1" baseline="-25000" dirty="0" smtClean="0">
                <a:solidFill>
                  <a:srgbClr val="4545C3"/>
                </a:solidFill>
              </a:rPr>
              <a:t>2</a:t>
            </a:r>
            <a:r>
              <a:rPr lang="el-GR" sz="3200" b="1" dirty="0" smtClean="0">
                <a:solidFill>
                  <a:srgbClr val="4545C3"/>
                </a:solidFill>
              </a:rPr>
              <a:t>-</a:t>
            </a:r>
            <a:r>
              <a:rPr lang="en-US" sz="3200" b="1" dirty="0" smtClean="0">
                <a:solidFill>
                  <a:srgbClr val="4545C3"/>
                </a:solidFill>
              </a:rPr>
              <a:t>O</a:t>
            </a:r>
            <a:r>
              <a:rPr lang="el-GR" sz="3200" b="1" dirty="0" smtClean="0">
                <a:solidFill>
                  <a:srgbClr val="C00000"/>
                </a:solidFill>
              </a:rPr>
              <a:t>)</a:t>
            </a:r>
            <a:r>
              <a:rPr lang="el-GR" sz="3600" b="1" baseline="-25000" dirty="0" smtClean="0">
                <a:solidFill>
                  <a:srgbClr val="4545C3"/>
                </a:solidFill>
              </a:rPr>
              <a:t>22</a:t>
            </a:r>
            <a:r>
              <a:rPr lang="el-GR" sz="3200" b="1" dirty="0" smtClean="0">
                <a:solidFill>
                  <a:srgbClr val="C00000"/>
                </a:solidFill>
              </a:rPr>
              <a:t>-</a:t>
            </a:r>
            <a:r>
              <a:rPr lang="en-US" sz="3200" b="1" dirty="0" smtClean="0">
                <a:solidFill>
                  <a:srgbClr val="C00000"/>
                </a:solidFill>
              </a:rPr>
              <a:t>CH</a:t>
            </a:r>
            <a:r>
              <a:rPr lang="el-GR" sz="3200" b="1" baseline="-25000" dirty="0" smtClean="0">
                <a:solidFill>
                  <a:srgbClr val="C00000"/>
                </a:solidFill>
              </a:rPr>
              <a:t>2</a:t>
            </a:r>
            <a:r>
              <a:rPr lang="el-GR" sz="3200" b="1" dirty="0" smtClean="0">
                <a:solidFill>
                  <a:srgbClr val="C00000"/>
                </a:solidFill>
              </a:rPr>
              <a:t>-</a:t>
            </a:r>
            <a:r>
              <a:rPr lang="en-US" sz="3200" b="1" dirty="0" smtClean="0">
                <a:solidFill>
                  <a:srgbClr val="C00000"/>
                </a:solidFill>
              </a:rPr>
              <a:t>OH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l-GR" dirty="0" smtClean="0"/>
              <a:t> Για τις αλυσίδες </a:t>
            </a:r>
            <a:r>
              <a:rPr lang="en-US" dirty="0" smtClean="0"/>
              <a:t>PEG</a:t>
            </a:r>
            <a:r>
              <a:rPr lang="el-GR" dirty="0" smtClean="0"/>
              <a:t>-1000 που παράγεται από μια βιομηχανική διαδικασία, εκτός της παραπάνω περίπτωσης, υπάρχουν και άλλα μήκη αλυσίδων:</a:t>
            </a:r>
          </a:p>
          <a:p>
            <a:pPr lvl="1"/>
            <a:r>
              <a:rPr lang="el-GR" sz="2000" b="1" dirty="0" smtClean="0"/>
              <a:t>68%</a:t>
            </a:r>
            <a:r>
              <a:rPr lang="el-GR" sz="2000" dirty="0" smtClean="0"/>
              <a:t> των αλυσίδων έχουν τον παραπάνω μοριακό τύπο</a:t>
            </a:r>
            <a:endParaRPr lang="en-US" sz="2000" dirty="0" smtClean="0"/>
          </a:p>
          <a:p>
            <a:pPr lvl="1"/>
            <a:r>
              <a:rPr lang="el-GR" sz="2000" b="1" dirty="0" smtClean="0"/>
              <a:t>10%</a:t>
            </a:r>
            <a:r>
              <a:rPr lang="el-GR" sz="2000" dirty="0" smtClean="0"/>
              <a:t> έχουν μοριακό τύπο </a:t>
            </a:r>
            <a:r>
              <a:rPr lang="en-US" sz="2000" dirty="0" smtClean="0"/>
              <a:t>HO</a:t>
            </a:r>
            <a:r>
              <a:rPr lang="el-GR" sz="2000" dirty="0" smtClean="0"/>
              <a:t>-</a:t>
            </a:r>
            <a:r>
              <a:rPr lang="en-US" sz="2000" dirty="0" smtClean="0"/>
              <a:t>CH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-(</a:t>
            </a:r>
            <a:r>
              <a:rPr lang="en-US" sz="2000" dirty="0" smtClean="0">
                <a:solidFill>
                  <a:schemeClr val="tx1"/>
                </a:solidFill>
              </a:rPr>
              <a:t>CH</a:t>
            </a:r>
            <a:r>
              <a:rPr lang="el-GR" sz="2000" baseline="-25000" dirty="0" smtClean="0">
                <a:solidFill>
                  <a:schemeClr val="tx1"/>
                </a:solidFill>
              </a:rPr>
              <a:t>2</a:t>
            </a:r>
            <a:r>
              <a:rPr lang="el-GR" sz="2000" dirty="0" smtClean="0"/>
              <a:t>-</a:t>
            </a:r>
            <a:r>
              <a:rPr lang="en-US" sz="2000" dirty="0" smtClean="0"/>
              <a:t>CH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-</a:t>
            </a:r>
            <a:r>
              <a:rPr lang="en-US" sz="2000" dirty="0" smtClean="0"/>
              <a:t>O</a:t>
            </a:r>
            <a:r>
              <a:rPr lang="el-GR" sz="2000" dirty="0" smtClean="0"/>
              <a:t>)</a:t>
            </a:r>
            <a:r>
              <a:rPr lang="el-GR" sz="2000" b="1" baseline="-25000" dirty="0" smtClean="0">
                <a:solidFill>
                  <a:srgbClr val="4545C3"/>
                </a:solidFill>
              </a:rPr>
              <a:t>21</a:t>
            </a:r>
            <a:r>
              <a:rPr lang="el-GR" sz="2000" dirty="0" smtClean="0"/>
              <a:t>-</a:t>
            </a:r>
            <a:r>
              <a:rPr lang="en-US" sz="2000" dirty="0" smtClean="0"/>
              <a:t>CH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-</a:t>
            </a:r>
            <a:r>
              <a:rPr lang="en-US" sz="2000" dirty="0" smtClean="0"/>
              <a:t>OH</a:t>
            </a:r>
            <a:endParaRPr lang="el-GR" sz="2000" dirty="0" smtClean="0"/>
          </a:p>
          <a:p>
            <a:pPr lvl="1"/>
            <a:r>
              <a:rPr lang="el-GR" sz="2000" b="1" dirty="0" smtClean="0"/>
              <a:t>15%</a:t>
            </a:r>
            <a:r>
              <a:rPr lang="el-GR" sz="2000" dirty="0" smtClean="0"/>
              <a:t> των αλυσίδων έχουν μοριακό τύπο </a:t>
            </a:r>
            <a:r>
              <a:rPr lang="en-US" sz="2000" dirty="0" smtClean="0"/>
              <a:t>HO</a:t>
            </a:r>
            <a:r>
              <a:rPr lang="el-GR" sz="2000" dirty="0" smtClean="0"/>
              <a:t>-</a:t>
            </a:r>
            <a:r>
              <a:rPr lang="en-US" sz="2000" dirty="0" smtClean="0"/>
              <a:t>CH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-(</a:t>
            </a:r>
            <a:r>
              <a:rPr lang="en-US" sz="2000" dirty="0" smtClean="0">
                <a:solidFill>
                  <a:schemeClr val="tx1"/>
                </a:solidFill>
              </a:rPr>
              <a:t>CH</a:t>
            </a:r>
            <a:r>
              <a:rPr lang="el-GR" sz="2000" baseline="-25000" dirty="0" smtClean="0">
                <a:solidFill>
                  <a:schemeClr val="tx1"/>
                </a:solidFill>
              </a:rPr>
              <a:t>2</a:t>
            </a:r>
            <a:r>
              <a:rPr lang="el-GR" sz="2000" dirty="0" smtClean="0"/>
              <a:t>-</a:t>
            </a:r>
            <a:r>
              <a:rPr lang="en-US" sz="2000" dirty="0" smtClean="0"/>
              <a:t>CH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-</a:t>
            </a:r>
            <a:r>
              <a:rPr lang="en-US" sz="2000" dirty="0" smtClean="0"/>
              <a:t>O</a:t>
            </a:r>
            <a:r>
              <a:rPr lang="el-GR" sz="2000" dirty="0" smtClean="0"/>
              <a:t>)</a:t>
            </a:r>
            <a:r>
              <a:rPr lang="el-GR" sz="2000" b="1" baseline="-25000" dirty="0" smtClean="0">
                <a:solidFill>
                  <a:srgbClr val="4545C3"/>
                </a:solidFill>
              </a:rPr>
              <a:t>23</a:t>
            </a:r>
            <a:r>
              <a:rPr lang="el-GR" sz="2000" dirty="0" smtClean="0"/>
              <a:t>-</a:t>
            </a:r>
            <a:r>
              <a:rPr lang="en-US" sz="2000" dirty="0" smtClean="0"/>
              <a:t>CH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-</a:t>
            </a:r>
            <a:r>
              <a:rPr lang="en-US" sz="2000" dirty="0" smtClean="0"/>
              <a:t>OH</a:t>
            </a:r>
            <a:endParaRPr lang="el-GR" sz="2000" dirty="0" smtClean="0"/>
          </a:p>
          <a:p>
            <a:pPr lvl="1"/>
            <a:r>
              <a:rPr lang="el-GR" sz="2000" b="1" dirty="0" smtClean="0"/>
              <a:t>7%</a:t>
            </a:r>
            <a:r>
              <a:rPr lang="el-GR" sz="2000" dirty="0" smtClean="0"/>
              <a:t> των αλυσίδων έχουν μοριακό τύπο </a:t>
            </a:r>
            <a:r>
              <a:rPr lang="en-US" sz="2000" dirty="0" smtClean="0"/>
              <a:t>HO</a:t>
            </a:r>
            <a:r>
              <a:rPr lang="el-GR" sz="2000" dirty="0" smtClean="0"/>
              <a:t>-</a:t>
            </a:r>
            <a:r>
              <a:rPr lang="en-US" sz="2000" dirty="0" smtClean="0"/>
              <a:t>CH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-(</a:t>
            </a:r>
            <a:r>
              <a:rPr lang="en-US" sz="2000" dirty="0" smtClean="0">
                <a:solidFill>
                  <a:schemeClr val="tx1"/>
                </a:solidFill>
              </a:rPr>
              <a:t>CH</a:t>
            </a:r>
            <a:r>
              <a:rPr lang="el-GR" sz="2000" baseline="-25000" dirty="0" smtClean="0">
                <a:solidFill>
                  <a:schemeClr val="tx1"/>
                </a:solidFill>
              </a:rPr>
              <a:t>2</a:t>
            </a:r>
            <a:r>
              <a:rPr lang="el-GR" sz="2000" dirty="0" smtClean="0"/>
              <a:t>-</a:t>
            </a:r>
            <a:r>
              <a:rPr lang="en-US" sz="2000" dirty="0" smtClean="0"/>
              <a:t>CH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-</a:t>
            </a:r>
            <a:r>
              <a:rPr lang="en-US" sz="2000" dirty="0" smtClean="0"/>
              <a:t>O</a:t>
            </a:r>
            <a:r>
              <a:rPr lang="el-GR" sz="2000" dirty="0" smtClean="0"/>
              <a:t>)</a:t>
            </a:r>
            <a:r>
              <a:rPr lang="el-GR" b="1" baseline="-25000" dirty="0" smtClean="0">
                <a:solidFill>
                  <a:srgbClr val="4545C3"/>
                </a:solidFill>
              </a:rPr>
              <a:t>24</a:t>
            </a:r>
            <a:r>
              <a:rPr lang="el-GR" sz="2000" dirty="0" smtClean="0"/>
              <a:t>-</a:t>
            </a:r>
            <a:r>
              <a:rPr lang="en-US" sz="2000" dirty="0" smtClean="0"/>
              <a:t>CH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-</a:t>
            </a:r>
            <a:r>
              <a:rPr lang="en-US" sz="2000" dirty="0" smtClean="0"/>
              <a:t>OH</a:t>
            </a:r>
            <a:r>
              <a:rPr lang="el-GR" sz="2000" dirty="0" smtClean="0"/>
              <a:t>. </a:t>
            </a:r>
          </a:p>
          <a:p>
            <a:pPr marL="0" indent="0" algn="ctr">
              <a:buNone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63d4df677ff21317ea662cf1e964ecc26fbf9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3552</Words>
  <Application>Microsoft Office PowerPoint</Application>
  <PresentationFormat>Προβολή στην οθόνη (4:3)</PresentationFormat>
  <Paragraphs>484</Paragraphs>
  <Slides>49</Slides>
  <Notes>17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49</vt:i4>
      </vt:variant>
    </vt:vector>
  </HeadingPairs>
  <TitlesOfParts>
    <vt:vector size="62" baseType="lpstr">
      <vt:lpstr>Arial</vt:lpstr>
      <vt:lpstr>Arial Narrow</vt:lpstr>
      <vt:lpstr>Calibri</vt:lpstr>
      <vt:lpstr>Cambria Math</vt:lpstr>
      <vt:lpstr>ＭＳ Ｐゴシック</vt:lpstr>
      <vt:lpstr>Times New Roman</vt:lpstr>
      <vt:lpstr>Wingdings</vt:lpstr>
      <vt:lpstr>OC_template_updated</vt:lpstr>
      <vt:lpstr>1_OC_template_updated</vt:lpstr>
      <vt:lpstr>2_OC_template_updated</vt:lpstr>
      <vt:lpstr>ChemSketch</vt:lpstr>
      <vt:lpstr>Εξίσωση</vt:lpstr>
      <vt:lpstr>Equation</vt:lpstr>
      <vt:lpstr>Επιστήμη Υλικών ΙΙ (Θ)</vt:lpstr>
      <vt:lpstr>Βασικοί όροι</vt:lpstr>
      <vt:lpstr>Μεγέθη Μακρομορίων</vt:lpstr>
      <vt:lpstr>Πώς μελετούμε τα μεγέθη των πολυμερών;</vt:lpstr>
      <vt:lpstr>Βαθμός πολυμερισμού (DP) μιας αλυσίδας πολυμερούς</vt:lpstr>
      <vt:lpstr>Ο βαθμός πολυμερισμού (DP)</vt:lpstr>
      <vt:lpstr>Ο βαθμός πολυμερισμού (DP) για το πολυαιθυλένιο</vt:lpstr>
      <vt:lpstr>Μοριακό βάρος ενός πολυμερούς  (1 από 3)</vt:lpstr>
      <vt:lpstr>Μέσο μοριακό βάρος ενός πολυμερούς (2 από 3)</vt:lpstr>
      <vt:lpstr>Μέσο μοριακό βάρος ενός πολυμερούς (3 από 3)</vt:lpstr>
      <vt:lpstr>Μέσο κατ΄αριθμό Μοριακό Βάρος ενός συνθετικού πολυμερούς (1 από 4)</vt:lpstr>
      <vt:lpstr>Μέσο κατ΄αριθμό Μοριακό Βάρος ενός συνθετικού πολυμερούς (2 από 4)</vt:lpstr>
      <vt:lpstr>Μέσο κατ΄αριθμό Μοριακό Βάρος ενός συνθετικού πολυμερούς (3 από 4)</vt:lpstr>
      <vt:lpstr>Μέσο κατ΄αριθμό Μοριακό Βάρος ενός συνθετικού πολυμερούς (4 από 4)</vt:lpstr>
      <vt:lpstr>Μέσο κατά βάρος Μοριακό Βάρος ενός συνθετικού πολυμερούς (1 από 4)</vt:lpstr>
      <vt:lpstr>Μέσο κατά βάρος Μοριακό Βάρος ενός συνθετικού πολυμερούς (2 από 4)</vt:lpstr>
      <vt:lpstr>Μέσο κατά βάρος Μοριακό Βάρος ενός συνθετικού πολυμερούς (3 από 4)</vt:lpstr>
      <vt:lpstr>Μέσο κατά βάρος Μοριακό Βάρος ενός συνθετικού πολυμερούς (4 από 4)</vt:lpstr>
      <vt:lpstr>Ο ελεύθερος όγκος των πολυμερών</vt:lpstr>
      <vt:lpstr>Θερμικές μεταβάσεις διαφόρων τύπων πολυμερών (1 από 3)</vt:lpstr>
      <vt:lpstr>Θερμικές μεταβάσεις διαφόρων τύπων πολυμερών (2 από 3)</vt:lpstr>
      <vt:lpstr>Θερμικές μεταβάσεις διαφόρων τύπων πολυμερών (3 από 3)</vt:lpstr>
      <vt:lpstr>Η θερμοκρασία υαλώδους μετάβασης (1 από 3)</vt:lpstr>
      <vt:lpstr>Η υαλώδης μετάβαση</vt:lpstr>
      <vt:lpstr>Τήξη και υαλώδης μετάβαση</vt:lpstr>
      <vt:lpstr>Η θερμοκρασία υαλώδους μετάβασης (2 από 3)</vt:lpstr>
      <vt:lpstr>Η θερμοκρασία υαλώδους μετάβασης (3 από 3)</vt:lpstr>
      <vt:lpstr>Θερμοκρασία υαλώδους μετάβασης (Tg) (1 από 2)</vt:lpstr>
      <vt:lpstr>Θερμοκρασία υαλώδους μετάβασης (Tg) (2 από 2)</vt:lpstr>
      <vt:lpstr>Θερμοπλαστικά πολυμερή</vt:lpstr>
      <vt:lpstr>Αύξηση θερμοκρασίας πολυμερούς</vt:lpstr>
      <vt:lpstr>Μέθοδοι διαπίστωσης του Tg (1 από 4)</vt:lpstr>
      <vt:lpstr>Μέθοδοι διαπίστωσης του Tg (2 από 4)</vt:lpstr>
      <vt:lpstr>Διαφορική θερμιδομετρία σάρωσης (DSC)</vt:lpstr>
      <vt:lpstr>Μέθοδοι διαπίστωσης του Tg (3 από 4)</vt:lpstr>
      <vt:lpstr>Μέθοδοι διαπίστωσης του Tg (4 από 4)</vt:lpstr>
      <vt:lpstr>Άλλες μέθοδοι διαπίστωσης του Tg</vt:lpstr>
      <vt:lpstr>Η θερμοκρασία υαλώδους μετάβασης στην καθημερινότητα (1 από 2)</vt:lpstr>
      <vt:lpstr>Η θερμοκρασία υαλώδους μετάβασης στην καθημερινότητα (2 από 2)</vt:lpstr>
      <vt:lpstr>Θερμοσκληρυνόμενα πολυμερή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Natassa Karap</cp:lastModifiedBy>
  <cp:revision>51</cp:revision>
  <dcterms:created xsi:type="dcterms:W3CDTF">2013-03-04T13:35:19Z</dcterms:created>
  <dcterms:modified xsi:type="dcterms:W3CDTF">2015-09-15T10:14:21Z</dcterms:modified>
</cp:coreProperties>
</file>