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DD9C517-17B7-4B63-A51A-78287C24F076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023992" y="9721107"/>
            <a:ext cx="3075138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8572C9-0BEB-453E-8B43-0DDF5CF3156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7C3DD9-870C-4003-89D2-38D4AE37C2CD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5" name="Text Box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379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69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DD9C517-17B7-4B63-A51A-78287C24F076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023992" y="9721107"/>
            <a:ext cx="3075138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8572C9-0BEB-453E-8B43-0DDF5CF3156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7C3DD9-870C-4003-89D2-38D4AE37C2CD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5" name="Text Box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379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248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7974902-8081-4665-AAA7-076FD2547992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023992" y="9721107"/>
            <a:ext cx="3075138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1B10A3-69E1-4951-9696-5B05BA62A447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44CD6F-4DAC-4F57-BA59-700E7F4076B1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EE9EC4C-0108-42EB-A8B4-8D4188E8FAE1}" type="slidenum">
              <a:rPr lang="en-US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4" name="Text Box 4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0485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43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48BC857-97FA-45D8-B242-1C99C4279CC0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6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65203CB-3FC6-4F51-A37C-35B6B19179A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2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8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CDCB32E-4F39-4730-8A57-A88A2D392F41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6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7FD0F38-1CDE-4555-814A-5B66988D739F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7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71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63FF9FC-F00F-4FE7-ACB8-16FDBFF8A51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74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31C2703-F5C6-4764-BD6F-F41B54DDCC4E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37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DD9C517-17B7-4B63-A51A-78287C24F076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023992" y="9721107"/>
            <a:ext cx="3075138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8572C9-0BEB-453E-8B43-0DDF5CF3156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7C3DD9-870C-4003-89D2-38D4AE37C2CD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5" name="Text Box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379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37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02/05/14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84C2-F6DF-4D1F-A75B-89767E231E55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032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quest.umi.com/pqdweb?did=1644702121&amp;am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journals.bc.edu/ojs/index.php/ital/article/view/31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w.interscience.wiley.com/cochrane/clcmr/articles/CMR-8610/fram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dbs.ie/Subject-Portal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.upenn.edu/~zives/03s/cis650/xfilte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opus.com/inward/record.url?eid=2-s2.0-84859829642&amp;partnerID=40&amp;md5=0e0e7c196c4be4fe7f877d773b490419" TargetMode="External"/><Relationship Id="rId4" Type="http://schemas.openxmlformats.org/officeDocument/2006/relationships/hyperlink" Target="http://informationr.net/ir/9-3/paper17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922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1</a:t>
            </a:r>
            <a:r>
              <a:rPr lang="en-US" sz="2600" b="1" dirty="0" smtClean="0"/>
              <a:t>1</a:t>
            </a:r>
            <a:r>
              <a:rPr lang="el-GR" sz="2600" dirty="0" smtClean="0"/>
              <a:t>: 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Βιβλιογραφικές υπηρεσίες- επιλεκτική διάχυση πληροφοριών-ανοιχτά αποθετήρια</a:t>
            </a:r>
            <a:r>
              <a:rPr lang="en-US" sz="2600" dirty="0" smtClean="0"/>
              <a:t> (</a:t>
            </a:r>
            <a:r>
              <a:rPr lang="el-GR" sz="2600" dirty="0" smtClean="0"/>
              <a:t>α’ μέρος)</a:t>
            </a:r>
            <a:endParaRPr lang="el-GR" sz="2600" dirty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435100" y="0"/>
            <a:ext cx="74993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l-GR" altLang="el-GR" sz="32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ΠΡΟΤΕΙΝΟΜΕΝΗ ΒΙΒΛΙΟΓΡΑΦΙΑ	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08063" y="792163"/>
            <a:ext cx="79629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 charset="0"/>
              <a:ea typeface="SimSun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92E726E-F6AA-4BF7-BAC2-7CAE5696A6B7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9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35100" y="908050"/>
            <a:ext cx="749617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04800" indent="-301625"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orbel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Morales del Castillo, J.M., Pedraza Jiménez, R., Ruizz, A.A., Peis, E. and Herrera Viedma, E., 2009. A Semantic Model of Selective Dissemination of Information for Digital Libraries. </a:t>
            </a:r>
            <a:r>
              <a:rPr lang="el-GR" altLang="el-GR" sz="1800" i="1" dirty="0" smtClean="0"/>
              <a:t>Information Technology and Libraries</a:t>
            </a:r>
            <a:r>
              <a:rPr lang="el-GR" altLang="el-GR" sz="1800" dirty="0" smtClean="0"/>
              <a:t>, [online] 28, p.21. Available at: &lt;</a:t>
            </a:r>
            <a:r>
              <a:rPr lang="el-GR" altLang="el-GR" sz="1800" dirty="0" smtClean="0">
                <a:hlinkClick r:id="rId3"/>
              </a:rPr>
              <a:t>http://proquest.umi.com/pqdweb?did=1644702121&amp;amp</a:t>
            </a:r>
            <a:r>
              <a:rPr lang="el-GR" altLang="el-GR" sz="1800" dirty="0" smtClean="0"/>
              <a:t>\nFmt=7&amp;amp\nclientId=40776&amp;amp\nRQT=309&amp;amp\nVName=PQD&gt;.</a:t>
            </a:r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Morales-del-Castillo, J.M., Pedraza-Jiménez, R., Peis, E. and Herrera-Viedma, E., 2013. A Semantic Model of Selective Dissemination of Information for Digital Libraries. </a:t>
            </a:r>
            <a:r>
              <a:rPr lang="el-GR" altLang="el-GR" sz="1800" i="1" dirty="0" smtClean="0"/>
              <a:t>Information Technology and Libraries</a:t>
            </a:r>
            <a:r>
              <a:rPr lang="el-GR" altLang="el-GR" sz="1800" dirty="0" smtClean="0"/>
              <a:t>, [online] 28, pp.21–30. Available at: &lt;</a:t>
            </a:r>
            <a:r>
              <a:rPr lang="el-GR" altLang="el-GR" sz="1800" dirty="0" smtClean="0">
                <a:hlinkClick r:id="rId4"/>
              </a:rPr>
              <a:t>http://ejournals.bc.edu/ojs/index.php/ital/article/view/3169</a:t>
            </a:r>
            <a:r>
              <a:rPr lang="el-GR" altLang="el-GR" sz="1800" dirty="0" smtClean="0"/>
              <a:t>&gt;.</a:t>
            </a:r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Morales-Del-Castillo, J.M., Pedraza-Jimenez, R., Ruiz, A.A., Peis, E. and Herrera-Viedma, E., 2009. A Semantic Model of Selective Dissemination of Information for Digital Libraries. </a:t>
            </a:r>
            <a:r>
              <a:rPr lang="el-GR" altLang="el-GR" sz="1800" i="1" dirty="0" smtClean="0"/>
              <a:t>Information Technology and Libraries</a:t>
            </a:r>
            <a:r>
              <a:rPr lang="el-GR" altLang="el-GR" sz="1800" dirty="0" smtClean="0"/>
              <a:t>, [online] 28, pp.21–30. Available at: &lt;&lt;Go to ISI&gt;://000263495300005&gt;.</a:t>
            </a:r>
          </a:p>
        </p:txBody>
      </p:sp>
    </p:spTree>
    <p:extLst>
      <p:ext uri="{BB962C8B-B14F-4D97-AF65-F5344CB8AC3E}">
        <p14:creationId xmlns:p14="http://schemas.microsoft.com/office/powerpoint/2010/main" val="1846980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435100" y="0"/>
            <a:ext cx="74993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l-GR" altLang="el-GR" sz="32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ΠΡΟΤΕΙΝΟΜΕΝΗ ΒΙΒΛΙΟΓΡΑΦΙΑ	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08063" y="792163"/>
            <a:ext cx="79629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 charset="0"/>
              <a:ea typeface="SimSun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92E726E-F6AA-4BF7-BAC2-7CAE5696A6B7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10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35100" y="908050"/>
            <a:ext cx="749617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04800" indent="-301625"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orbel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Peis, E., Herrera-Viedma, E. and Morales-del-Castillo, J.M., 2008. A semantic service model of selective dissemination of information (SDI) for digital libraries. </a:t>
            </a:r>
            <a:r>
              <a:rPr lang="el-GR" altLang="el-GR" sz="1800" i="1" dirty="0" smtClean="0"/>
              <a:t>Profesional De La Informacion</a:t>
            </a:r>
            <a:r>
              <a:rPr lang="el-GR" altLang="el-GR" sz="1800" dirty="0" smtClean="0"/>
              <a:t>, [online] 17, pp.519–525. Available at: &lt;&lt;Go to ISI&gt;://000259656000005&gt;.</a:t>
            </a:r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Shultz, M., 2002. </a:t>
            </a:r>
            <a:r>
              <a:rPr lang="el-GR" altLang="el-GR" sz="1800" i="1" dirty="0" smtClean="0"/>
              <a:t>MEDLINE selective dissemination of information (SDI) services: how do they compare? [abstract]</a:t>
            </a:r>
            <a:r>
              <a:rPr lang="el-GR" altLang="el-GR" sz="1800" dirty="0" smtClean="0"/>
              <a:t>. </a:t>
            </a:r>
            <a:r>
              <a:rPr lang="el-GR" altLang="el-GR" sz="1800" i="1" dirty="0" smtClean="0"/>
              <a:t>Medical Library Association Special Supplement MLA </a:t>
            </a:r>
            <a:r>
              <a:rPr lang="el-GR" altLang="en-US" sz="1800" i="1" dirty="0" smtClean="0"/>
              <a:t>’</a:t>
            </a:r>
            <a:r>
              <a:rPr lang="el-GR" altLang="el-GR" sz="1800" i="1" dirty="0" smtClean="0"/>
              <a:t>02 Abstracts; 2002 May 17-23; Dallas, Texas, USA.</a:t>
            </a:r>
            <a:r>
              <a:rPr lang="el-GR" altLang="el-GR" sz="1800" dirty="0" smtClean="0"/>
              <a:t>, Available at: &lt;</a:t>
            </a:r>
            <a:r>
              <a:rPr lang="el-GR" altLang="el-GR" sz="1800" dirty="0" smtClean="0">
                <a:hlinkClick r:id="rId3"/>
              </a:rPr>
              <a:t>http://www.mrw.interscience.wiley.com/cochrane/clcmr/articles/CMR-8610/frame.html</a:t>
            </a:r>
            <a:r>
              <a:rPr lang="el-GR" altLang="el-GR" sz="1800" dirty="0" smtClean="0"/>
              <a:t>&gt;.</a:t>
            </a:r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Yan, T.W. and Garcia-Molina, H., 1994. Distributed selective dissemination of information. </a:t>
            </a:r>
            <a:r>
              <a:rPr lang="el-GR" altLang="el-GR" sz="1800" i="1" dirty="0" smtClean="0"/>
              <a:t>Proceedings of 3rd International Conference on Parallel and Distributed Information Systems</a:t>
            </a:r>
            <a:r>
              <a:rPr lang="el-GR" altLang="el-GR" sz="1800" dirty="0" smtClean="0"/>
              <a:t>.</a:t>
            </a:r>
            <a:endParaRPr lang="en-GB" altLang="el-GR" sz="1800" dirty="0" smtClean="0"/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Κυριάκη-Μάνεση, Δ. (2014). Υπηρεσίες Πληροφόρησης (σημειώσεις). Αθήνα: Τεχνολογικό Εκπαιδευτικό Ίδρυμα Αθήνας</a:t>
            </a:r>
          </a:p>
        </p:txBody>
      </p:sp>
    </p:spTree>
    <p:extLst>
      <p:ext uri="{BB962C8B-B14F-4D97-AF65-F5344CB8AC3E}">
        <p14:creationId xmlns:p14="http://schemas.microsoft.com/office/powerpoint/2010/main" val="326513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2015. Ευγενία Βασιλακάκη. «Υπηρεσίες Πληροφόρησης. Ενότητα 11</a:t>
            </a:r>
            <a:r>
              <a:rPr lang="en-US" sz="2000" dirty="0" smtClean="0"/>
              <a:t>: </a:t>
            </a:r>
            <a:r>
              <a:rPr lang="el-GR" sz="2000" dirty="0"/>
              <a:t>Είδη υπηρεσιών πληροφόρησης – Βιβλιογραφικές υπηρεσίες- επιλεκτική διάχυση πληροφοριών-ανοιχτά </a:t>
            </a:r>
            <a:r>
              <a:rPr lang="el-GR" sz="2000" dirty="0" smtClean="0"/>
              <a:t>αποθετήρια (α</a:t>
            </a:r>
            <a:r>
              <a:rPr lang="el-GR" sz="2000" smtClean="0"/>
              <a:t>’ μέρος)».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ED7FCE3-D3BC-46A5-8999-738BD6B6FAB3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ΕΙΔΗ ΥΠΗΡΕΣΙΩΝ ΠΛΗΡΟΦΟΡΗΣΗΣ (ΓΕΝΙΚΑ)</a:t>
            </a:r>
          </a:p>
          <a:p>
            <a:pPr>
              <a:buClr>
                <a:srgbClr val="198A8A"/>
              </a:buClr>
            </a:pPr>
            <a:r>
              <a:rPr lang="el-GR" dirty="0"/>
              <a:t>Βιβλιογραφικές Υπηρεσίες (</a:t>
            </a:r>
            <a:r>
              <a:rPr lang="en-US" dirty="0"/>
              <a:t>Bibliographic Services)</a:t>
            </a:r>
          </a:p>
          <a:p>
            <a:pPr>
              <a:buClr>
                <a:srgbClr val="198A8A"/>
              </a:buClr>
            </a:pPr>
            <a:r>
              <a:rPr lang="el-GR" dirty="0"/>
              <a:t>Επιλεκτική Διάχυση Πληροφοριών (</a:t>
            </a:r>
            <a:r>
              <a:rPr lang="en-US" dirty="0"/>
              <a:t>Selective Dissemination of Information, SDI)</a:t>
            </a:r>
          </a:p>
          <a:p>
            <a:pPr>
              <a:buClr>
                <a:srgbClr val="198A8A"/>
              </a:buClr>
            </a:pPr>
            <a:r>
              <a:rPr lang="el-GR" dirty="0"/>
              <a:t>Ανοιχτά αποθετήρια (</a:t>
            </a:r>
            <a:r>
              <a:rPr lang="en-US" dirty="0"/>
              <a:t>Open Repositories)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505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l-GR" dirty="0"/>
              <a:t>Βιβλιογραφικές Υπηρεσίες </a:t>
            </a:r>
            <a:r>
              <a:rPr lang="el-GR" dirty="0" smtClean="0"/>
              <a:t>(</a:t>
            </a:r>
            <a:r>
              <a:rPr lang="en-US" dirty="0"/>
              <a:t>Bibliographic Services) </a:t>
            </a:r>
            <a:r>
              <a:rPr lang="en-US" dirty="0" smtClean="0"/>
              <a:t>(</a:t>
            </a:r>
            <a:r>
              <a:rPr lang="el-GR" dirty="0" smtClean="0"/>
              <a:t>Κυριάκη-Μάνεση, </a:t>
            </a:r>
            <a:r>
              <a:rPr lang="el-GR" dirty="0"/>
              <a:t>2014</a:t>
            </a:r>
            <a:r>
              <a:rPr lang="el-GR" dirty="0" smtClean="0"/>
              <a:t>) </a:t>
            </a:r>
            <a:r>
              <a:rPr lang="el-GR" sz="3100" b="0" dirty="0" smtClean="0"/>
              <a:t>1/4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“</a:t>
            </a:r>
            <a:r>
              <a:rPr lang="el-GR" dirty="0"/>
              <a:t>Αποτελεί μία από τις παλαιότερες προσφερόμενες υπηρεσίες των Βιβλιοθηκών, αλλά και Κέντρων Τεκμηρίωσης”.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“Αφορά στη σύνταξη θεματικών, χρονολογικών, εκδοτικών βιβλιογραφιών”.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474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Βιβλιογραφικές Υπηρεσίες (</a:t>
            </a:r>
            <a:r>
              <a:rPr lang="en-US" dirty="0"/>
              <a:t>Bibliographic Services) </a:t>
            </a:r>
            <a:r>
              <a:rPr lang="en-US" dirty="0" smtClean="0"/>
              <a:t>(</a:t>
            </a:r>
            <a:r>
              <a:rPr lang="el-GR" dirty="0" smtClean="0"/>
              <a:t>Κυριάκη-Μάνεση, </a:t>
            </a:r>
            <a:r>
              <a:rPr lang="el-GR" dirty="0"/>
              <a:t>2014) </a:t>
            </a:r>
            <a:r>
              <a:rPr lang="el-GR" sz="3100" b="0" dirty="0" smtClean="0"/>
              <a:t>2/4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“</a:t>
            </a:r>
            <a:r>
              <a:rPr lang="el-GR" u="sng" dirty="0"/>
              <a:t>Παροχή Υπηρεσίας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είτε </a:t>
            </a:r>
            <a:r>
              <a:rPr lang="el-GR" dirty="0"/>
              <a:t>από τη Βιβλιοθήκη για τη </a:t>
            </a:r>
            <a:r>
              <a:rPr lang="el-GR" dirty="0" smtClean="0"/>
              <a:t>Βιβλιοθήκη </a:t>
            </a:r>
          </a:p>
          <a:p>
            <a:pPr marL="0" indent="0">
              <a:buClr>
                <a:srgbClr val="198A8A"/>
              </a:buClr>
              <a:buNone/>
            </a:pPr>
            <a:r>
              <a:rPr lang="el-GR" dirty="0" smtClean="0"/>
              <a:t>(πχ</a:t>
            </a:r>
            <a:r>
              <a:rPr lang="el-GR" dirty="0"/>
              <a:t>. σύνταξη καταλόγου των εκδόσεων)</a:t>
            </a:r>
          </a:p>
          <a:p>
            <a:pPr>
              <a:buClr>
                <a:srgbClr val="198A8A"/>
              </a:buClr>
            </a:pP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 smtClean="0"/>
              <a:t>είτε </a:t>
            </a:r>
            <a:r>
              <a:rPr lang="el-GR" dirty="0"/>
              <a:t>από τη Βιβλιοθήκη προς το κοινό</a:t>
            </a:r>
          </a:p>
          <a:p>
            <a:pPr marL="0" indent="0">
              <a:buClr>
                <a:srgbClr val="198A8A"/>
              </a:buClr>
              <a:buNone/>
            </a:pPr>
            <a:r>
              <a:rPr lang="el-GR" dirty="0"/>
              <a:t>(πχ. για κάποιο καθηγητή)”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1632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Βιβλιογραφικές Υπηρεσίες (</a:t>
            </a:r>
            <a:r>
              <a:rPr lang="en-US" dirty="0"/>
              <a:t>Bibliographic Services) </a:t>
            </a:r>
            <a:r>
              <a:rPr lang="en-US" dirty="0" smtClean="0"/>
              <a:t>(</a:t>
            </a:r>
            <a:r>
              <a:rPr lang="el-GR" dirty="0" smtClean="0"/>
              <a:t>Κυριάκη-Μάνεση, </a:t>
            </a:r>
            <a:r>
              <a:rPr lang="el-GR" dirty="0"/>
              <a:t>2014) </a:t>
            </a:r>
            <a:r>
              <a:rPr lang="el-GR" sz="31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“</a:t>
            </a:r>
            <a:r>
              <a:rPr lang="el-GR" u="sng" dirty="0"/>
              <a:t>Κατάλογοι Βιβλιογραφίας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αφορά </a:t>
            </a:r>
            <a:r>
              <a:rPr lang="el-GR" dirty="0"/>
              <a:t>στην αποτύπωση των τεκμηρίων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είτε </a:t>
            </a:r>
            <a:r>
              <a:rPr lang="el-GR" dirty="0"/>
              <a:t>ως απλές αναφορές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είτε </a:t>
            </a:r>
            <a:r>
              <a:rPr lang="el-GR" dirty="0"/>
              <a:t>ως αξιολογημένες πηγές με πλήρη αναφορά”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8218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Βιβλιογραφικές Υπηρεσίες (</a:t>
            </a:r>
            <a:r>
              <a:rPr lang="en-US" dirty="0"/>
              <a:t>Bibliographic Services) </a:t>
            </a:r>
            <a:r>
              <a:rPr lang="en-US" dirty="0" smtClean="0"/>
              <a:t>(</a:t>
            </a:r>
            <a:r>
              <a:rPr lang="el-GR" dirty="0" smtClean="0"/>
              <a:t>Κυριάκη-Μάνεση, </a:t>
            </a:r>
            <a:r>
              <a:rPr lang="el-GR" dirty="0"/>
              <a:t>2014) </a:t>
            </a:r>
            <a:r>
              <a:rPr lang="el-GR" sz="31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“</a:t>
            </a:r>
            <a:r>
              <a:rPr lang="el-GR" u="sng" dirty="0"/>
              <a:t>Μορφή Καταλόγου Βιβλιογραφίας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έντυπη </a:t>
            </a:r>
            <a:r>
              <a:rPr lang="el-GR" dirty="0"/>
              <a:t>μορφή (αρχικά)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ηλεκτρονική </a:t>
            </a:r>
            <a:r>
              <a:rPr lang="el-GR" dirty="0"/>
              <a:t>μορφή (λόγω της εξέλιξης του Διαδικτύου και της αντίστοιχης τεχνολογίας) πχ Θεματική Πύλη”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>
                <a:hlinkClick r:id="rId3"/>
              </a:rPr>
              <a:t>http://library.dbs.ie/Subject-Portals.htm </a:t>
            </a:r>
            <a:r>
              <a:rPr lang="el-GR" dirty="0"/>
              <a:t>[04/06/2014]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1665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el-GR" sz="3000" dirty="0"/>
              <a:t>Επιλεκτική Διάχυση Πληροφοριών </a:t>
            </a:r>
            <a:br>
              <a:rPr lang="el-GR" sz="3000" dirty="0"/>
            </a:br>
            <a:r>
              <a:rPr lang="el-GR" sz="3000" dirty="0"/>
              <a:t>(</a:t>
            </a:r>
            <a:r>
              <a:rPr lang="en-US" sz="3000" dirty="0"/>
              <a:t>Selective Dissemination of Information, SDI) </a:t>
            </a:r>
            <a:r>
              <a:rPr lang="en-US" sz="3000" dirty="0" smtClean="0"/>
              <a:t>(</a:t>
            </a:r>
            <a:r>
              <a:rPr lang="el-GR" sz="3000" dirty="0" smtClean="0"/>
              <a:t>Κυριάκη-Μάνεση, </a:t>
            </a:r>
            <a:r>
              <a:rPr lang="el-GR" sz="3000" dirty="0"/>
              <a:t>2014</a:t>
            </a:r>
            <a:r>
              <a:rPr lang="el-GR" sz="3000" dirty="0" smtClean="0"/>
              <a:t>) </a:t>
            </a:r>
            <a:r>
              <a:rPr lang="el-GR" sz="2800" b="0" dirty="0" smtClean="0"/>
              <a:t>1/2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“Αποτελεί μία από τις σημαντικότερες προσφερόμενες υπηρεσίες των Βιβλιοθηκών και των Κέντρων Τεκμηρίωσης”.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“Αφορά στη δημιουργία μίας λίστας με τα ενδιαφέροντα των κύριων χρηστών της Βιβλιοθήκης και στην τακτική ενημέρωσή τους σχετικά με τις εξελίξεις”.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586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el-GR" sz="3300" dirty="0"/>
              <a:t>Επιλεκτική Διάχυση Πληροφοριών </a:t>
            </a:r>
            <a:br>
              <a:rPr lang="el-GR" sz="3300" dirty="0"/>
            </a:br>
            <a:r>
              <a:rPr lang="el-GR" sz="3300" dirty="0"/>
              <a:t>(</a:t>
            </a:r>
            <a:r>
              <a:rPr lang="en-US" sz="3300" dirty="0"/>
              <a:t>Selective Dissemination of Information, SDI) </a:t>
            </a:r>
            <a:r>
              <a:rPr lang="en-US" sz="3300" dirty="0" smtClean="0"/>
              <a:t>(</a:t>
            </a:r>
            <a:r>
              <a:rPr lang="el-GR" sz="3300" dirty="0" smtClean="0"/>
              <a:t>Κυριάκη-Μάνεση, </a:t>
            </a:r>
            <a:r>
              <a:rPr lang="el-GR" sz="3300" dirty="0"/>
              <a:t>2014</a:t>
            </a:r>
            <a:r>
              <a:rPr lang="el-GR" sz="3300" dirty="0" smtClean="0"/>
              <a:t>) </a:t>
            </a:r>
            <a:r>
              <a:rPr lang="el-GR" sz="3100" b="0" dirty="0" smtClean="0"/>
              <a:t>2/2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“</a:t>
            </a:r>
            <a:r>
              <a:rPr lang="el-GR" u="sng" dirty="0"/>
              <a:t>Λειτουργία Υπηρεσίας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δημιουργία </a:t>
            </a:r>
            <a:r>
              <a:rPr lang="el-GR" dirty="0"/>
              <a:t>λίστας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κατηγοριοποίηση </a:t>
            </a:r>
            <a:r>
              <a:rPr lang="el-GR" dirty="0"/>
              <a:t>προσκτήσεων ανάλογα με τα ενδιαφέροντα της λίστας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ενημέρωση </a:t>
            </a:r>
            <a:r>
              <a:rPr lang="el-GR" dirty="0"/>
              <a:t>των χρηστών της λίστας”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650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435100" y="0"/>
            <a:ext cx="74993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l-GR" altLang="el-GR" sz="32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ΠΡΟΤΕΙΝΟΜΕΝΗ ΒΙΒΛΙΟΓΡΑΦΙΑ	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08063" y="792163"/>
            <a:ext cx="79629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 charset="0"/>
              <a:ea typeface="SimSun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92E726E-F6AA-4BF7-BAC2-7CAE5696A6B7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8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35100" y="908050"/>
            <a:ext cx="749617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04800" indent="-301625"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orbel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Altinel, M. and Franklin, M., 2000. Efficient filtering of XML documents for selective dissemination of information. </a:t>
            </a:r>
            <a:r>
              <a:rPr lang="el-GR" altLang="el-GR" sz="1800" i="1" dirty="0" smtClean="0"/>
              <a:t>of the 26th International Conference on</a:t>
            </a:r>
            <a:r>
              <a:rPr lang="el-GR" altLang="el-GR" sz="1800" dirty="0" smtClean="0"/>
              <a:t>, [online] pp.53–64. Available at: &lt;</a:t>
            </a:r>
            <a:r>
              <a:rPr lang="el-GR" altLang="el-GR" sz="1800" dirty="0" smtClean="0">
                <a:hlinkClick r:id="rId3"/>
              </a:rPr>
              <a:t>http://www.seas.upenn.edu/~zives/03s/cis650/xfilter.pdf</a:t>
            </a:r>
            <a:r>
              <a:rPr lang="el-GR" altLang="el-GR" sz="1800" dirty="0" smtClean="0"/>
              <a:t>&gt;.</a:t>
            </a:r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Amati, G. and Crestani, F., 1999. Probabilistic learning for selective dissemination of information. </a:t>
            </a:r>
            <a:r>
              <a:rPr lang="el-GR" altLang="el-GR" sz="1800" i="1" dirty="0" smtClean="0"/>
              <a:t>Information Processing and Management</a:t>
            </a:r>
            <a:r>
              <a:rPr lang="el-GR" altLang="el-GR" sz="1800" dirty="0" smtClean="0"/>
              <a:t>, 35, pp.633–654.</a:t>
            </a:r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Duggan, F. and Banwell, L., 2004. Constructing a model of effective information dissemination in a crisis. </a:t>
            </a:r>
            <a:r>
              <a:rPr lang="el-GR" altLang="el-GR" sz="1800" i="1" dirty="0" smtClean="0"/>
              <a:t>Information Research</a:t>
            </a:r>
            <a:r>
              <a:rPr lang="el-GR" altLang="el-GR" sz="1800" dirty="0" smtClean="0"/>
              <a:t>, [online] 9, p.178. Available at: &lt;</a:t>
            </a:r>
            <a:r>
              <a:rPr lang="el-GR" altLang="el-GR" sz="1800" dirty="0" smtClean="0">
                <a:hlinkClick r:id="rId4"/>
              </a:rPr>
              <a:t>http://informationr.net/ir/9-3/paper178.html</a:t>
            </a:r>
            <a:r>
              <a:rPr lang="el-GR" altLang="el-GR" sz="1800" dirty="0" smtClean="0"/>
              <a:t>&gt;.</a:t>
            </a:r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el-GR" altLang="el-GR" sz="1800" dirty="0" smtClean="0"/>
              <a:t>Hossain, M.J. and Islam, S., 2008. Selective dissemination of information (SDI) service: A conceptual paradigm. </a:t>
            </a:r>
            <a:r>
              <a:rPr lang="el-GR" altLang="el-GR" sz="1800" i="1" dirty="0" smtClean="0"/>
              <a:t>International Journal of Information Science and Management</a:t>
            </a:r>
            <a:r>
              <a:rPr lang="el-GR" altLang="el-GR" sz="1800" dirty="0" smtClean="0"/>
              <a:t>, [online] 6, pp.27–44. Available at: &lt;</a:t>
            </a:r>
            <a:r>
              <a:rPr lang="el-GR" altLang="el-GR" sz="1800" dirty="0" smtClean="0">
                <a:hlinkClick r:id="rId5"/>
              </a:rPr>
              <a:t>http://www.scopus.com/inward/record.url?eid=2-s2.0-84859829642&amp;partnerID=40&amp;md5=0e0e7c196c4be4fe7f877d773b490419</a:t>
            </a:r>
            <a:r>
              <a:rPr lang="el-GR" altLang="el-GR" sz="1800" dirty="0" smtClean="0"/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1825228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235</TotalTime>
  <Words>1376</Words>
  <Application>Microsoft Office PowerPoint</Application>
  <PresentationFormat>Προβολή στην οθόνη (4:3)</PresentationFormat>
  <Paragraphs>143</Paragraphs>
  <Slides>18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8" baseType="lpstr">
      <vt:lpstr>SimSun</vt:lpstr>
      <vt:lpstr>Arial</vt:lpstr>
      <vt:lpstr>Calibri</vt:lpstr>
      <vt:lpstr>Corbel</vt:lpstr>
      <vt:lpstr>Courier New</vt:lpstr>
      <vt:lpstr>ＭＳ Ｐゴシック</vt:lpstr>
      <vt:lpstr>Times New Roman</vt:lpstr>
      <vt:lpstr>Wingdings</vt:lpstr>
      <vt:lpstr>exo-opistho_simeiomata</vt:lpstr>
      <vt:lpstr>OC_template_updated</vt:lpstr>
      <vt:lpstr>Υπηρεσίες Πληροφόρησης</vt:lpstr>
      <vt:lpstr>Περιεχόμενα</vt:lpstr>
      <vt:lpstr>Βιβλιογραφικές Υπηρεσίες (Bibliographic Services) (Κυριάκη-Μάνεση, 2014) 1/4</vt:lpstr>
      <vt:lpstr>Βιβλιογραφικές Υπηρεσίες (Bibliographic Services) (Κυριάκη-Μάνεση, 2014) 2/4</vt:lpstr>
      <vt:lpstr>Βιβλιογραφικές Υπηρεσίες (Bibliographic Services) (Κυριάκη-Μάνεση, 2014) 3/4</vt:lpstr>
      <vt:lpstr>Βιβλιογραφικές Υπηρεσίες (Bibliographic Services) (Κυριάκη-Μάνεση, 2014) 4/4</vt:lpstr>
      <vt:lpstr>Επιλεκτική Διάχυση Πληροφοριών  (Selective Dissemination of Information, SDI) (Κυριάκη-Μάνεση, 2014) 1/2</vt:lpstr>
      <vt:lpstr>Επιλεκτική Διάχυση Πληροφοριών  (Selective Dissemination of Information, SDI) (Κυριάκη-Μάνεση, 2014) 2/2</vt:lpstr>
      <vt:lpstr>Βιβλιογραφία 1/3</vt:lpstr>
      <vt:lpstr>Βιβλιογραφία 2/3</vt:lpstr>
      <vt:lpstr>Βιβλιογραφία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Natassa Karap</cp:lastModifiedBy>
  <cp:revision>51</cp:revision>
  <dcterms:created xsi:type="dcterms:W3CDTF">2015-08-04T07:17:47Z</dcterms:created>
  <dcterms:modified xsi:type="dcterms:W3CDTF">2015-09-15T12:20:40Z</dcterms:modified>
</cp:coreProperties>
</file>