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91"/>
  </p:notesMasterIdLst>
  <p:handoutMasterIdLst>
    <p:handoutMasterId r:id="rId92"/>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 id="346" r:id="rId82"/>
    <p:sldId id="347" r:id="rId83"/>
    <p:sldId id="257" r:id="rId84"/>
    <p:sldId id="262" r:id="rId85"/>
    <p:sldId id="264" r:id="rId86"/>
    <p:sldId id="348" r:id="rId87"/>
    <p:sldId id="349" r:id="rId88"/>
    <p:sldId id="266" r:id="rId89"/>
    <p:sldId id="261" r:id="rId90"/>
  </p:sldIdLst>
  <p:sldSz cx="9144000" cy="6858000" type="screen4x3"/>
  <p:notesSz cx="7104063" cy="10234613"/>
  <p:custDataLst>
    <p:tags r:id="rId9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viewProps" Target="view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11/3/2015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11/3/2015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81</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82</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83</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84</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86</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87</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2432899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3788763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2719844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2333046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2004664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78</a:t>
            </a:fld>
            <a:endParaRPr lang="el-GR" dirty="0">
              <a:solidFill>
                <a:prstClr val="black"/>
              </a:solidFill>
            </a:endParaRPr>
          </a:p>
        </p:txBody>
      </p:sp>
    </p:spTree>
    <p:extLst>
      <p:ext uri="{BB962C8B-B14F-4D97-AF65-F5344CB8AC3E}">
        <p14:creationId xmlns:p14="http://schemas.microsoft.com/office/powerpoint/2010/main" val="2980354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79</a:t>
            </a:fld>
            <a:endParaRPr lang="el-GR" dirty="0">
              <a:solidFill>
                <a:prstClr val="black"/>
              </a:solidFill>
            </a:endParaRPr>
          </a:p>
        </p:txBody>
      </p:sp>
    </p:spTree>
    <p:extLst>
      <p:ext uri="{BB962C8B-B14F-4D97-AF65-F5344CB8AC3E}">
        <p14:creationId xmlns:p14="http://schemas.microsoft.com/office/powerpoint/2010/main" val="3736805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80</a:t>
            </a:fld>
            <a:endParaRPr lang="el-GR" dirty="0">
              <a:solidFill>
                <a:prstClr val="black"/>
              </a:solidFill>
            </a:endParaRPr>
          </a:p>
        </p:txBody>
      </p:sp>
    </p:spTree>
    <p:extLst>
      <p:ext uri="{BB962C8B-B14F-4D97-AF65-F5344CB8AC3E}">
        <p14:creationId xmlns:p14="http://schemas.microsoft.com/office/powerpoint/2010/main" val="3890563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581897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200"/>
            </a:lvl2pPr>
            <a:lvl3pPr marL="1143000" indent="-228600">
              <a:lnSpc>
                <a:spcPct val="112000"/>
              </a:lnSpc>
              <a:spcBef>
                <a:spcPts val="1200"/>
              </a:spcBef>
              <a:buFont typeface="Wingdings" panose="05000000000000000000" pitchFamily="2" charset="2"/>
              <a:buChar char="ü"/>
              <a:defRPr sz="2200"/>
            </a:lvl3pPr>
            <a:lvl4pPr>
              <a:lnSpc>
                <a:spcPct val="112000"/>
              </a:lnSpc>
              <a:spcBef>
                <a:spcPts val="1200"/>
              </a:spcBef>
              <a:defRPr/>
            </a:lvl4pPr>
            <a:lvl5pPr>
              <a:lnSpc>
                <a:spcPct val="112000"/>
              </a:lnSpc>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741055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508820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105882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72604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31345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1726607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2749610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008220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468252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179248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A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Mikael_H%C3%A4ggstr%C3%B6m" TargetMode="External"/><Relationship Id="rId4" Type="http://schemas.openxmlformats.org/officeDocument/2006/relationships/hyperlink" Target="http://commons.wikimedia.org/wiki/File:Hematopoiesis_(human)_diagram.p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anthologio.wordpress.com/2013/07/25/%CE%AF-%CF%8C-21/"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BruceBlaus" TargetMode="External"/><Relationship Id="rId4" Type="http://schemas.openxmlformats.org/officeDocument/2006/relationships/hyperlink" Target="http://en.wikipedia.org/wiki/Blood"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commons.wikimedia.org/wiki/File:Erythrocyte_deoxy.jpg" TargetMode="External"/><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hyperlink" Target="http://creativecommons.org/licenses/by-sa/3.0/deed.en"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commons.wikimedia.org/wiki/File:Red_White_Blood_cells.png" TargetMode="External"/><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pixabay.com/en/blood-blood-plasma-red-blood-cells-75301/" TargetMode="External"/><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hyperlink" Target="http://pixabay.com/en/users/geralt/"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commons.wikimedia.org/wiki/User:TimVickers" TargetMode="External"/><Relationship Id="rId4" Type="http://schemas.openxmlformats.org/officeDocument/2006/relationships/hyperlink" Target="http://commons.wikimedia.org/wiki/File:RBC_membrane_major_proteins.pn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Lipid_bilayer" TargetMode="External"/><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en.wikipedia.org/wiki/Glycolysis" TargetMode="External"/><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File_Upload_Bot_(Magnus_Manske)"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commons.wikimedia.org/wiki/User:File_Upload_Bot_(Magnus_Manske)" TargetMode="External"/><Relationship Id="rId5" Type="http://schemas.openxmlformats.org/officeDocument/2006/relationships/hyperlink" Target="http://commons.wikimedia.org/wiki/User:Patr%C3%ADciaR" TargetMode="External"/><Relationship Id="rId4" Type="http://schemas.openxmlformats.org/officeDocument/2006/relationships/hyperlink" Target="http://commons.wikimedia.org/wiki/File:1GZX_Haemoglobin.png"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hyperlink" Target="https://www.flickr.com/photos/wellcomeimages/5814815936/" TargetMode="External"/><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hyperlink" Target="https://creativecommons.org/licenses/by-nc-nd/2.0/"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s://creativecommons.org/licenses/by-nc-nd/2.0/" TargetMode="External"/><Relationship Id="rId5" Type="http://schemas.openxmlformats.org/officeDocument/2006/relationships/hyperlink" Target="https://www.flickr.com/photos/wellcomeimages/5814815936/" TargetMode="External"/><Relationship Id="rId4" Type="http://schemas.openxmlformats.org/officeDocument/2006/relationships/hyperlink" Target="https://www.flickr.com/photos/wellcomeimages/694134642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hyperlink" Target="http://commons.wikimedia.org/wiki/User:F%C3%A6" TargetMode="External"/><Relationship Id="rId4" Type="http://schemas.openxmlformats.org/officeDocument/2006/relationships/hyperlink" Target="http://commons.wikimedia.org/wiki/File:Red_blood_cells_illustration.jpg"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Chikumaya" TargetMode="External"/><Relationship Id="rId4" Type="http://schemas.openxmlformats.org/officeDocument/2006/relationships/hyperlink" Target="http://commons.wikimedia.org/wiki/File:Coagulation_cascade.png"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Φυσιολογία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a:t>
            </a:r>
            <a:r>
              <a:rPr lang="el-GR" sz="2600" b="1" dirty="0"/>
              <a:t>2</a:t>
            </a:r>
            <a:r>
              <a:rPr lang="el-GR" sz="2600" dirty="0" smtClean="0"/>
              <a:t>:</a:t>
            </a:r>
            <a:r>
              <a:rPr lang="en-US" sz="2600" dirty="0" smtClean="0"/>
              <a:t> </a:t>
            </a:r>
            <a:r>
              <a:rPr lang="el-GR" sz="2600" dirty="0" smtClean="0"/>
              <a:t>Αίμα</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a:t>Τμήμα Ιατρικών Εργαστηρίων</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Ολικός όγκος αίματος</a:t>
            </a:r>
          </a:p>
        </p:txBody>
      </p:sp>
      <p:sp>
        <p:nvSpPr>
          <p:cNvPr id="3" name="Θέση περιεχομένου 2"/>
          <p:cNvSpPr>
            <a:spLocks noGrp="1"/>
          </p:cNvSpPr>
          <p:nvPr>
            <p:ph idx="1"/>
          </p:nvPr>
        </p:nvSpPr>
        <p:spPr>
          <a:xfrm>
            <a:off x="457200" y="1196752"/>
            <a:ext cx="8363272" cy="5256584"/>
          </a:xfrm>
        </p:spPr>
        <p:txBody>
          <a:bodyPr>
            <a:noAutofit/>
          </a:bodyPr>
          <a:lstStyle/>
          <a:p>
            <a:pPr>
              <a:spcBef>
                <a:spcPts val="800"/>
              </a:spcBef>
            </a:pPr>
            <a:r>
              <a:rPr lang="el-GR" sz="2200" b="1" dirty="0"/>
              <a:t>Ολικός όγκος </a:t>
            </a:r>
            <a:r>
              <a:rPr lang="el-GR" sz="2200" dirty="0"/>
              <a:t>αίματος αποτελεί το 7 – 8 % του βάρους του σώματος (άτομο βάρους 70 kg έχει </a:t>
            </a:r>
            <a:r>
              <a:rPr lang="el-GR" sz="2200" dirty="0" smtClean="0"/>
              <a:t>4.9 </a:t>
            </a:r>
            <a:r>
              <a:rPr lang="el-GR" sz="2200" dirty="0"/>
              <a:t>– 5.6 lt αίματος).</a:t>
            </a:r>
          </a:p>
          <a:p>
            <a:pPr>
              <a:spcBef>
                <a:spcPts val="800"/>
              </a:spcBef>
            </a:pPr>
            <a:r>
              <a:rPr lang="el-GR" sz="2200" dirty="0"/>
              <a:t>Ο όγκος αίματος εξαρτάται από πολλούς παράγοντες </a:t>
            </a:r>
            <a:r>
              <a:rPr lang="el-GR" sz="2200" dirty="0" smtClean="0"/>
              <a:t>όπως</a:t>
            </a:r>
            <a:r>
              <a:rPr lang="en-US" sz="2200" dirty="0" smtClean="0"/>
              <a:t>:</a:t>
            </a:r>
          </a:p>
          <a:p>
            <a:pPr>
              <a:spcBef>
                <a:spcPts val="800"/>
              </a:spcBef>
            </a:pPr>
            <a:r>
              <a:rPr lang="el-GR" sz="2200" b="1" dirty="0"/>
              <a:t>Αύξηση: </a:t>
            </a:r>
          </a:p>
          <a:p>
            <a:pPr lvl="1">
              <a:spcBef>
                <a:spcPts val="800"/>
              </a:spcBef>
            </a:pPr>
            <a:r>
              <a:rPr lang="el-GR" dirty="0"/>
              <a:t>Παρατηρείται στις </a:t>
            </a:r>
            <a:r>
              <a:rPr lang="el-GR" dirty="0" smtClean="0"/>
              <a:t>εγκύους</a:t>
            </a:r>
            <a:r>
              <a:rPr lang="en-US" dirty="0" smtClean="0"/>
              <a:t>,</a:t>
            </a:r>
            <a:r>
              <a:rPr lang="el-GR" dirty="0" smtClean="0"/>
              <a:t> </a:t>
            </a:r>
            <a:endParaRPr lang="el-GR" dirty="0"/>
          </a:p>
          <a:p>
            <a:pPr lvl="1">
              <a:spcBef>
                <a:spcPts val="800"/>
              </a:spcBef>
            </a:pPr>
            <a:r>
              <a:rPr lang="el-GR" dirty="0"/>
              <a:t>Στους διαβιούντες σε μεγάλα </a:t>
            </a:r>
            <a:r>
              <a:rPr lang="el-GR" dirty="0" smtClean="0"/>
              <a:t>υψόμετρα</a:t>
            </a:r>
            <a:r>
              <a:rPr lang="en-US" dirty="0" smtClean="0"/>
              <a:t>,</a:t>
            </a:r>
            <a:endParaRPr lang="el-GR" dirty="0"/>
          </a:p>
          <a:p>
            <a:pPr lvl="1">
              <a:spcBef>
                <a:spcPts val="800"/>
              </a:spcBef>
            </a:pPr>
            <a:r>
              <a:rPr lang="el-GR" dirty="0"/>
              <a:t>Σε άτομα με αύξηση της μυϊκής </a:t>
            </a:r>
            <a:r>
              <a:rPr lang="el-GR" dirty="0" smtClean="0"/>
              <a:t>μάζας</a:t>
            </a:r>
            <a:r>
              <a:rPr lang="en-US" dirty="0" smtClean="0"/>
              <a:t>.</a:t>
            </a:r>
            <a:r>
              <a:rPr lang="el-GR" dirty="0" smtClean="0"/>
              <a:t> </a:t>
            </a:r>
            <a:endParaRPr lang="el-GR" dirty="0"/>
          </a:p>
          <a:p>
            <a:pPr>
              <a:spcBef>
                <a:spcPts val="800"/>
              </a:spcBef>
            </a:pPr>
            <a:r>
              <a:rPr lang="el-GR" sz="2200" b="1" dirty="0"/>
              <a:t>Ελάττωση : </a:t>
            </a:r>
          </a:p>
          <a:p>
            <a:pPr lvl="1">
              <a:spcBef>
                <a:spcPts val="800"/>
              </a:spcBef>
            </a:pPr>
            <a:r>
              <a:rPr lang="el-GR" dirty="0"/>
              <a:t>Παρατηρείται στους </a:t>
            </a:r>
            <a:r>
              <a:rPr lang="el-GR" dirty="0" smtClean="0"/>
              <a:t>παχύσαρκους</a:t>
            </a:r>
            <a:r>
              <a:rPr lang="en-US" dirty="0" smtClean="0"/>
              <a:t>,</a:t>
            </a:r>
            <a:r>
              <a:rPr lang="el-GR" dirty="0" smtClean="0"/>
              <a:t> </a:t>
            </a:r>
            <a:endParaRPr lang="el-GR" dirty="0"/>
          </a:p>
          <a:p>
            <a:pPr lvl="1">
              <a:spcBef>
                <a:spcPts val="800"/>
              </a:spcBef>
            </a:pPr>
            <a:r>
              <a:rPr lang="el-GR" dirty="0"/>
              <a:t>Υφίσταται πρόσκαιρες μεταβολές στην διάρκεια της </a:t>
            </a:r>
            <a:r>
              <a:rPr lang="el-GR" dirty="0" smtClean="0"/>
              <a:t>πέψης</a:t>
            </a:r>
            <a:r>
              <a:rPr lang="en-US" dirty="0" smtClean="0"/>
              <a:t>,</a:t>
            </a:r>
            <a:r>
              <a:rPr lang="el-GR" dirty="0" smtClean="0"/>
              <a:t> </a:t>
            </a:r>
            <a:endParaRPr lang="el-GR" dirty="0"/>
          </a:p>
          <a:p>
            <a:pPr lvl="1">
              <a:spcBef>
                <a:spcPts val="800"/>
              </a:spcBef>
            </a:pPr>
            <a:r>
              <a:rPr lang="el-GR" dirty="0"/>
              <a:t>Μετά από έντονη εφίδρωση, διάρροιες και </a:t>
            </a:r>
            <a:r>
              <a:rPr lang="el-GR" dirty="0" smtClean="0"/>
              <a:t>αιμορραγίες</a:t>
            </a:r>
            <a:r>
              <a:rPr lang="en-US" dirty="0" smtClean="0"/>
              <a:t>.</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3717284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Αιματοκρίτης</a:t>
            </a:r>
            <a:r>
              <a:rPr lang="en-US" dirty="0" smtClean="0"/>
              <a:t> </a:t>
            </a:r>
            <a:r>
              <a:rPr lang="en-US" sz="3200" b="0" dirty="0" smtClean="0"/>
              <a:t>1/2</a:t>
            </a:r>
            <a:endParaRPr lang="el-GR" sz="3200" b="0" dirty="0"/>
          </a:p>
        </p:txBody>
      </p:sp>
      <p:sp>
        <p:nvSpPr>
          <p:cNvPr id="3" name="Θέση περιεχομένου 2"/>
          <p:cNvSpPr>
            <a:spLocks noGrp="1"/>
          </p:cNvSpPr>
          <p:nvPr>
            <p:ph idx="1"/>
          </p:nvPr>
        </p:nvSpPr>
        <p:spPr/>
        <p:txBody>
          <a:bodyPr>
            <a:normAutofit/>
          </a:bodyPr>
          <a:lstStyle/>
          <a:p>
            <a:pPr marL="0" indent="0">
              <a:buNone/>
            </a:pPr>
            <a:r>
              <a:rPr lang="el-GR" sz="2200" b="1" dirty="0"/>
              <a:t>Ο αιματοκρίτης </a:t>
            </a:r>
            <a:r>
              <a:rPr lang="en-US" sz="2200" b="1" dirty="0" smtClean="0"/>
              <a:t>(Hct) </a:t>
            </a:r>
            <a:r>
              <a:rPr lang="el-GR" sz="2200" dirty="0" smtClean="0"/>
              <a:t>που </a:t>
            </a:r>
            <a:r>
              <a:rPr lang="el-GR" sz="2200" dirty="0"/>
              <a:t>η τιμή του εκφράζεται ως % </a:t>
            </a:r>
          </a:p>
          <a:p>
            <a:r>
              <a:rPr lang="el-GR" sz="2200" dirty="0"/>
              <a:t>Στους άνδρες </a:t>
            </a:r>
            <a:r>
              <a:rPr lang="el-GR" sz="2200" dirty="0" smtClean="0"/>
              <a:t>: </a:t>
            </a:r>
            <a:r>
              <a:rPr lang="el-GR" sz="2200" dirty="0"/>
              <a:t>40 – 54 % ή 0.40 – 0.54 L/L</a:t>
            </a:r>
          </a:p>
          <a:p>
            <a:r>
              <a:rPr lang="el-GR" sz="2200" dirty="0"/>
              <a:t>Στις γυναίκες </a:t>
            </a:r>
            <a:r>
              <a:rPr lang="el-GR" sz="2200" dirty="0" smtClean="0"/>
              <a:t>: </a:t>
            </a:r>
            <a:r>
              <a:rPr lang="el-GR" sz="2200" dirty="0"/>
              <a:t>37 – 45 % ή 0.37 – 0.45 L/L</a:t>
            </a:r>
          </a:p>
          <a:p>
            <a:r>
              <a:rPr lang="el-GR" sz="2200" dirty="0"/>
              <a:t>Στα παιδιά </a:t>
            </a:r>
            <a:r>
              <a:rPr lang="el-GR" sz="2200" dirty="0" smtClean="0"/>
              <a:t>: </a:t>
            </a:r>
            <a:r>
              <a:rPr lang="el-GR" sz="2200" dirty="0"/>
              <a:t>35 – 44 % ή 0.35 – 0.44 L/L</a:t>
            </a:r>
          </a:p>
          <a:p>
            <a:r>
              <a:rPr lang="el-GR" sz="2200" dirty="0"/>
              <a:t>Μέση τιμή στους ενήλικες 45 %</a:t>
            </a:r>
          </a:p>
          <a:p>
            <a:pPr marL="0" indent="0">
              <a:buNone/>
            </a:pPr>
            <a:r>
              <a:rPr lang="el-GR" sz="2200" dirty="0"/>
              <a:t>Η </a:t>
            </a:r>
            <a:r>
              <a:rPr lang="el-GR" sz="2200" b="1" dirty="0"/>
              <a:t>τιμή</a:t>
            </a:r>
            <a:r>
              <a:rPr lang="el-GR" sz="2200" dirty="0"/>
              <a:t> 45 % σημαίνει ότι το 45 % του όγκου του αίματος αντιπροσωπεύεται από έμμορφα συστατικά και το 55 % από πλάσμα.  Επειδή &gt; από 99 % των εμμόρφων συστατικών είναι ερυθρά </a:t>
            </a:r>
            <a:r>
              <a:rPr lang="el-GR" sz="2200" dirty="0" smtClean="0"/>
              <a:t>αιμοσφαίρια</a:t>
            </a:r>
            <a:r>
              <a:rPr lang="en-US" sz="2200" dirty="0" smtClean="0"/>
              <a:t>, </a:t>
            </a:r>
            <a:r>
              <a:rPr lang="el-GR" sz="2200" dirty="0" smtClean="0"/>
              <a:t>στην </a:t>
            </a:r>
            <a:r>
              <a:rPr lang="el-GR" sz="2200" dirty="0"/>
              <a:t>πράξη ο Hct  ταυτίζεται ουσιαστικά με τον όγκο των ερυθρών αιμοσφαιρίων</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3248162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Αιματοκρίτης</a:t>
            </a:r>
            <a:r>
              <a:rPr lang="en-US" dirty="0"/>
              <a:t> </a:t>
            </a:r>
            <a:r>
              <a:rPr lang="en-US" sz="3200" b="0" dirty="0" smtClean="0"/>
              <a:t>2/2</a:t>
            </a:r>
            <a:endParaRPr lang="el-GR" dirty="0"/>
          </a:p>
        </p:txBody>
      </p:sp>
      <p:sp>
        <p:nvSpPr>
          <p:cNvPr id="3" name="Θέση περιεχομένου 2"/>
          <p:cNvSpPr>
            <a:spLocks noGrp="1"/>
          </p:cNvSpPr>
          <p:nvPr>
            <p:ph idx="1"/>
          </p:nvPr>
        </p:nvSpPr>
        <p:spPr/>
        <p:txBody>
          <a:bodyPr/>
          <a:lstStyle/>
          <a:p>
            <a:r>
              <a:rPr lang="el-GR" dirty="0"/>
              <a:t>Για την </a:t>
            </a:r>
            <a:r>
              <a:rPr lang="el-GR" b="1" dirty="0"/>
              <a:t>μέτρηση,</a:t>
            </a:r>
            <a:r>
              <a:rPr lang="el-GR" dirty="0"/>
              <a:t> λαμβάνεται φλεβικό αίμα με αντιπηκτικό, τοποθετείται σε ειδικό σωληνάριο με διάμετρο 5mm και φυγοκεντρείται για 15 min στις 3000 στροφές.  Τα ερυθροκύτταρα καθιζάνουν και η </a:t>
            </a:r>
            <a:r>
              <a:rPr lang="el-GR" dirty="0" smtClean="0"/>
              <a:t>λευκωπή στοιβάδα </a:t>
            </a:r>
            <a:r>
              <a:rPr lang="el-GR" dirty="0"/>
              <a:t>που παραμένει είναι το πλάσμα.  Ο αριθμημένος σωλήνας δείχνει την τιμή του αιματοκρίτη.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2285867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Εμβρυϊκή και </a:t>
            </a:r>
            <a:r>
              <a:rPr lang="el-GR" dirty="0" smtClean="0"/>
              <a:t>μετεμβρυ</a:t>
            </a:r>
            <a:r>
              <a:rPr lang="el-GR" dirty="0"/>
              <a:t>ϊ</a:t>
            </a:r>
            <a:r>
              <a:rPr lang="el-GR" dirty="0" smtClean="0"/>
              <a:t>κή </a:t>
            </a:r>
            <a:r>
              <a:rPr lang="el-GR" dirty="0"/>
              <a:t>αιμοποίηση </a:t>
            </a:r>
            <a:r>
              <a:rPr lang="el-GR" sz="3600" b="0" dirty="0" smtClean="0"/>
              <a:t>1</a:t>
            </a:r>
            <a:r>
              <a:rPr lang="en-US" sz="3600" b="0" dirty="0" smtClean="0"/>
              <a:t>/5</a:t>
            </a:r>
            <a:endParaRPr lang="el-GR" sz="3600" b="0" dirty="0"/>
          </a:p>
        </p:txBody>
      </p:sp>
      <p:sp>
        <p:nvSpPr>
          <p:cNvPr id="3" name="Θέση περιεχομένου 2"/>
          <p:cNvSpPr>
            <a:spLocks noGrp="1"/>
          </p:cNvSpPr>
          <p:nvPr>
            <p:ph idx="1"/>
          </p:nvPr>
        </p:nvSpPr>
        <p:spPr/>
        <p:txBody>
          <a:bodyPr/>
          <a:lstStyle/>
          <a:p>
            <a:r>
              <a:rPr lang="el-GR" dirty="0"/>
              <a:t>Αιμοποίηση καλείται η λειτουργία που οδηγεί στην παραγωγή όλων των εμμόρφων συστατικών του αίματος.  Τα όργανα και οι ιστοί στους οποίους συντελείται η παραγωγή των κυττάρων του αίματος χαρακτηρίζονται αιμοποιητικά όργανα ή αιμοποιητικοί ιστοί. </a:t>
            </a:r>
          </a:p>
          <a:p>
            <a:r>
              <a:rPr lang="el-GR" dirty="0"/>
              <a:t>Ο κύριος αιμοποιητικός ιστός είναι ο μυελός των οστών.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948687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Εμβρυϊκή</a:t>
            </a:r>
            <a:r>
              <a:rPr lang="el-GR" dirty="0" smtClean="0"/>
              <a:t> </a:t>
            </a:r>
            <a:r>
              <a:rPr lang="el-GR" dirty="0"/>
              <a:t>και </a:t>
            </a:r>
            <a:r>
              <a:rPr lang="el-GR" dirty="0" smtClean="0"/>
              <a:t>μετεμβρυϊκή </a:t>
            </a:r>
            <a:r>
              <a:rPr lang="el-GR" dirty="0"/>
              <a:t>αιμοποίηση </a:t>
            </a:r>
            <a:r>
              <a:rPr lang="en-US" sz="3600" b="0" dirty="0" smtClean="0"/>
              <a:t>2/5</a:t>
            </a:r>
            <a:endParaRPr lang="el-GR" dirty="0"/>
          </a:p>
        </p:txBody>
      </p:sp>
      <p:sp>
        <p:nvSpPr>
          <p:cNvPr id="3" name="Θέση περιεχομένου 2"/>
          <p:cNvSpPr>
            <a:spLocks noGrp="1"/>
          </p:cNvSpPr>
          <p:nvPr>
            <p:ph idx="1"/>
          </p:nvPr>
        </p:nvSpPr>
        <p:spPr/>
        <p:txBody>
          <a:bodyPr/>
          <a:lstStyle/>
          <a:p>
            <a:r>
              <a:rPr lang="el-GR" b="1" dirty="0"/>
              <a:t>Εμβρυϊκή Αιμοποίηση : </a:t>
            </a:r>
          </a:p>
          <a:p>
            <a:pPr lvl="1"/>
            <a:r>
              <a:rPr lang="el-GR" dirty="0"/>
              <a:t>Συντελείται στον μυελό των οστών, στο ήπαρ,  στο θύμο, στους λεμφαδένες και στον σπλήνα.  Τα κύτταρα του αίματος προέρχονται από την αιμοτοκυτοβλάστη,  ένα αρχέγονο πολυδύναμο κύτταρο, που εμφανίζεται την 3η εβδομάδα κύησης.  Οι αιματοκυτοβλάστες διαφοροποιούνται και δίνουν γένεση σε 2 αιμοποιητικούς ιστούς, στον μυελικό και στον λεμφικό. </a:t>
            </a:r>
          </a:p>
          <a:p>
            <a:pPr lvl="1"/>
            <a:r>
              <a:rPr lang="el-GR" dirty="0"/>
              <a:t>Ο μυελικός ιστός είναι ο ιστός απ’ όπου προέρχονται όλα τα είδη των κυττάρων του εμβρύου.  Ο λεμφικός ιστός εμφανίζεται αργότερα και βρίσκεται στα λεμφοζίδια , στα αυτοτελή λεμφικά όργανα (θύμο, λεμφαδένες, σπλήνας</a:t>
            </a:r>
            <a:r>
              <a:rPr lang="el-GR" dirty="0" smtClean="0"/>
              <a:t>)</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3854049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Εμβρυϊκή και </a:t>
            </a:r>
            <a:r>
              <a:rPr lang="el-GR" dirty="0" smtClean="0"/>
              <a:t>μετεμβρυϊκή </a:t>
            </a:r>
            <a:r>
              <a:rPr lang="el-GR" dirty="0"/>
              <a:t>αιμοποίηση </a:t>
            </a:r>
            <a:r>
              <a:rPr lang="en-US" sz="3600" b="0" dirty="0" smtClean="0"/>
              <a:t>3/5</a:t>
            </a:r>
            <a:endParaRPr lang="el-GR" dirty="0"/>
          </a:p>
        </p:txBody>
      </p:sp>
      <p:sp>
        <p:nvSpPr>
          <p:cNvPr id="3" name="Θέση περιεχομένου 2"/>
          <p:cNvSpPr>
            <a:spLocks noGrp="1"/>
          </p:cNvSpPr>
          <p:nvPr>
            <p:ph idx="1"/>
          </p:nvPr>
        </p:nvSpPr>
        <p:spPr/>
        <p:txBody>
          <a:bodyPr/>
          <a:lstStyle/>
          <a:p>
            <a:r>
              <a:rPr lang="el-GR" b="1" dirty="0"/>
              <a:t>Μετεμβρυϊκή Αιμοποίηση : </a:t>
            </a:r>
          </a:p>
          <a:p>
            <a:pPr lvl="1"/>
            <a:r>
              <a:rPr lang="el-GR" dirty="0"/>
              <a:t>Τόπος αιμοποίησης είναι μόνο ο μυελός των οστών με εξαίρεση τα λεμφοκύτταρα που παράγονται στα λεμφικά όργανα.  </a:t>
            </a:r>
          </a:p>
          <a:p>
            <a:pPr lvl="1"/>
            <a:r>
              <a:rPr lang="el-GR" dirty="0"/>
              <a:t>Αρχικά υπάρχει το αρχέγονο μητρικό αιμοποιητικό όργανο ή αιμοκυτοβλάστη.  </a:t>
            </a:r>
          </a:p>
          <a:p>
            <a:pPr lvl="1"/>
            <a:r>
              <a:rPr lang="el-GR" dirty="0"/>
              <a:t>5 % προέρχονται τα πολυδύναμα μυελικά και πολυδύναμα λεμφικά κύτταρα.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1393521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Εμβρυϊκή και μετεμβρυϊκή αιμοποίηση </a:t>
            </a:r>
            <a:r>
              <a:rPr lang="en-US" sz="3600" b="0" dirty="0" smtClean="0"/>
              <a:t>4/5</a:t>
            </a:r>
            <a:endParaRPr lang="el-GR" dirty="0"/>
          </a:p>
        </p:txBody>
      </p:sp>
      <p:sp>
        <p:nvSpPr>
          <p:cNvPr id="3" name="Θέση περιεχομένου 2"/>
          <p:cNvSpPr>
            <a:spLocks noGrp="1"/>
          </p:cNvSpPr>
          <p:nvPr>
            <p:ph idx="1"/>
          </p:nvPr>
        </p:nvSpPr>
        <p:spPr/>
        <p:txBody>
          <a:bodyPr/>
          <a:lstStyle/>
          <a:p>
            <a:r>
              <a:rPr lang="el-GR" b="1" dirty="0"/>
              <a:t>Πολυδύναμα Μυελικά Προγονικά Κύτταρα :</a:t>
            </a:r>
          </a:p>
          <a:p>
            <a:pPr lvl="1"/>
            <a:r>
              <a:rPr lang="el-GR" dirty="0"/>
              <a:t>Πραγματικά προγονικά κύτταρα με την ποιότητα της ανανέωσης που διαφοροποιούνται και ωριμάζουν προς μια καθορισμένη μυελική σειρά και αποκτούν χαρακτηριστικά που επιτρέπουν την αναγνώριση τους.</a:t>
            </a:r>
          </a:p>
          <a:p>
            <a:pPr lvl="1"/>
            <a:r>
              <a:rPr lang="el-GR" dirty="0"/>
              <a:t>Στην διαφοροποίηση των προγονικών αιμοποιητικών κυττάρων παίζουν ρόλο οι ονομαζόμενοι αυξητικοί παράγοντες και πολυπεπτίδια με χαρακτηριστικά ορμονών ως CSF (Colony Stimulating Factors).</a:t>
            </a:r>
          </a:p>
          <a:p>
            <a:pPr lvl="1"/>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2882499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Εμβρυϊκή </a:t>
            </a:r>
            <a:r>
              <a:rPr lang="el-GR" dirty="0" smtClean="0"/>
              <a:t>και </a:t>
            </a:r>
            <a:r>
              <a:rPr lang="el-GR" dirty="0"/>
              <a:t>μετεμβρυϊκή </a:t>
            </a:r>
            <a:r>
              <a:rPr lang="el-GR" dirty="0" smtClean="0"/>
              <a:t>αιμοποίηση </a:t>
            </a:r>
            <a:r>
              <a:rPr lang="en-US" sz="3600" b="0" dirty="0" smtClean="0"/>
              <a:t>5/5</a:t>
            </a:r>
            <a:endParaRPr lang="el-GR" dirty="0"/>
          </a:p>
        </p:txBody>
      </p:sp>
      <p:sp>
        <p:nvSpPr>
          <p:cNvPr id="3" name="Θέση περιεχομένου 2"/>
          <p:cNvSpPr>
            <a:spLocks noGrp="1"/>
          </p:cNvSpPr>
          <p:nvPr>
            <p:ph idx="1"/>
          </p:nvPr>
        </p:nvSpPr>
        <p:spPr/>
        <p:txBody>
          <a:bodyPr/>
          <a:lstStyle/>
          <a:p>
            <a:r>
              <a:rPr lang="el-GR" b="1" dirty="0" smtClean="0"/>
              <a:t>Πολυδύναμα Λεμφικά Προγονικά (μητρικά) Κύτταρα : </a:t>
            </a:r>
          </a:p>
          <a:p>
            <a:pPr lvl="1"/>
            <a:r>
              <a:rPr lang="el-GR" dirty="0" smtClean="0"/>
              <a:t>Υπάρχουν και πολυδύναμα ( μητρικά ) προγονικά αιμοποιητικά κύτταρα (L – HSC) (Lymphoid Hemopoietic Stem Cell). Πρόκειται για προγονικά λεμφοκύτταρων τα οποία διαφοροποιούμενα δίνουν γένεση στις προγονικές σειρές (λεμφοσειρές) των Β και Τ λεμφοκυττάρων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4231637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Μυελός των οστών </a:t>
            </a:r>
            <a:r>
              <a:rPr lang="el-GR" sz="3200" b="0" dirty="0" smtClean="0"/>
              <a:t>1</a:t>
            </a:r>
            <a:r>
              <a:rPr lang="en-US" sz="3200" b="0" dirty="0" smtClean="0"/>
              <a:t>/</a:t>
            </a:r>
            <a:r>
              <a:rPr lang="el-GR" sz="3200" b="0" dirty="0" smtClean="0"/>
              <a:t>3</a:t>
            </a:r>
            <a:endParaRPr lang="el-GR" sz="3200" b="0" dirty="0"/>
          </a:p>
        </p:txBody>
      </p:sp>
      <p:sp>
        <p:nvSpPr>
          <p:cNvPr id="3" name="Θέση περιεχομένου 2"/>
          <p:cNvSpPr>
            <a:spLocks noGrp="1"/>
          </p:cNvSpPr>
          <p:nvPr>
            <p:ph idx="1"/>
          </p:nvPr>
        </p:nvSpPr>
        <p:spPr/>
        <p:txBody>
          <a:bodyPr/>
          <a:lstStyle/>
          <a:p>
            <a:r>
              <a:rPr lang="el-GR" dirty="0"/>
              <a:t>Ο μυελός των οστών βρίσκεται στα σπογγώδη οστά (σπόνδυλοι, πλευρές,  άνω άκρο μηριαίου και στα πλατέα οστά της πυέλου), στις επιφύσεις των επιμηκών οστών.  Αποτελεί διάχυτο αιμοποιητικό όργανο και παράγει αιμοσφαιρίνη. Χαρακτηρίζεται από έντονη αιμοποιητική δραστηριότητα και καθημερινά παράγει 100 – 200 δις ερυθροκύτταρα. </a:t>
            </a:r>
          </a:p>
          <a:p>
            <a:r>
              <a:rPr lang="el-GR" dirty="0"/>
              <a:t>Ο λιπώδης ωχρός μυελός βρίσκεται στον αυλό των </a:t>
            </a:r>
            <a:r>
              <a:rPr lang="el-GR" dirty="0" smtClean="0"/>
              <a:t>επιμήκων </a:t>
            </a:r>
            <a:r>
              <a:rPr lang="el-GR" dirty="0"/>
              <a:t>οστών, συνίσταται από λιπώδη κύτταρα και συνδετικό ιστό και είναι αδρανής, δεν συμμετέχει δηλαδή, στην αιμοποίηση.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1467021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Αιμοποίηση</a:t>
            </a:r>
            <a:endParaRPr lang="el-GR" sz="3200" b="0" dirty="0"/>
          </a:p>
        </p:txBody>
      </p:sp>
      <p:pic>
        <p:nvPicPr>
          <p:cNvPr id="1026" name="Picture 2" descr="File:Hematopoiesis (human) diagra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396" y="885077"/>
            <a:ext cx="8704418" cy="57122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616250" y="6579101"/>
            <a:ext cx="6018710"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Hematopoiesis (human) </a:t>
            </a:r>
            <a:r>
              <a:rPr lang="en-US" sz="1200" dirty="0" smtClean="0">
                <a:solidFill>
                  <a:prstClr val="black"/>
                </a:solidFill>
                <a:latin typeface="Calibri"/>
                <a:hlinkClick r:id="rId4"/>
              </a:rPr>
              <a:t>diagram</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Mikael Häggström"/>
              </a:rPr>
              <a:t>Mikael Häggström</a:t>
            </a:r>
            <a:r>
              <a:rPr lang="el-GR" sz="1200" dirty="0" smtClean="0">
                <a:solidFill>
                  <a:prstClr val="black">
                    <a:lumMod val="75000"/>
                    <a:lumOff val="25000"/>
                  </a:prstClr>
                </a:solidFill>
                <a:latin typeface="Calibri"/>
              </a:rPr>
              <a:t> διαθέσιμο με άδεια </a:t>
            </a:r>
            <a:r>
              <a:rPr lang="en-US" sz="1200" dirty="0">
                <a:solidFill>
                  <a:prstClr val="black"/>
                </a:solidFill>
                <a:latin typeface="Calibri"/>
                <a:hlinkClick r:id="rId6"/>
              </a:rPr>
              <a:t>CC BY-SA 3.0</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a:xfrm>
            <a:off x="6553200" y="6448251"/>
            <a:ext cx="2133600" cy="365125"/>
          </a:xfrm>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2359362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Στοιχεία του αίματος</a:t>
            </a:r>
          </a:p>
        </p:txBody>
      </p:sp>
      <p:sp>
        <p:nvSpPr>
          <p:cNvPr id="3" name="Θέση περιεχομένου 2"/>
          <p:cNvSpPr>
            <a:spLocks noGrp="1"/>
          </p:cNvSpPr>
          <p:nvPr>
            <p:ph idx="1"/>
          </p:nvPr>
        </p:nvSpPr>
        <p:spPr>
          <a:xfrm>
            <a:off x="457200" y="1196752"/>
            <a:ext cx="8363272" cy="5256584"/>
          </a:xfrm>
        </p:spPr>
        <p:txBody>
          <a:bodyPr>
            <a:normAutofit lnSpcReduction="10000"/>
          </a:bodyPr>
          <a:lstStyle/>
          <a:p>
            <a:pPr>
              <a:lnSpc>
                <a:spcPct val="112000"/>
              </a:lnSpc>
            </a:pPr>
            <a:r>
              <a:rPr lang="el-GR" sz="2200" dirty="0"/>
              <a:t>Ο υγρός ιστός που ονομάζεται αίμα και κυκλοφορεί μέσα στα αγγεία του σώματος , εξασφαλίζοντας τη χημική επικοινωνία μεταξύ των διαφόρων ιστών , αποτελείται από τα </a:t>
            </a:r>
            <a:r>
              <a:rPr lang="el-GR" sz="2200" b="1" dirty="0"/>
              <a:t>έμμορφα (συστατικά) κύτταρα και το πλάσμα.</a:t>
            </a:r>
          </a:p>
          <a:p>
            <a:pPr>
              <a:lnSpc>
                <a:spcPct val="112000"/>
              </a:lnSpc>
            </a:pPr>
            <a:r>
              <a:rPr lang="el-GR" sz="2200" b="1" dirty="0"/>
              <a:t>Τα έμμορφα </a:t>
            </a:r>
            <a:r>
              <a:rPr lang="el-GR" sz="2200" dirty="0"/>
              <a:t>συστατικά του αίματος είναι τα ερυθρά αιμοσφαίρια που συνιστούν τον κύριο όγκο των κυττάρων του σώματος και μεταφέρουν Ο</a:t>
            </a:r>
            <a:r>
              <a:rPr lang="el-GR" sz="2200" baseline="-25000" dirty="0"/>
              <a:t>2</a:t>
            </a:r>
            <a:r>
              <a:rPr lang="el-GR" sz="2200" dirty="0"/>
              <a:t> και μερικώς CO</a:t>
            </a:r>
            <a:r>
              <a:rPr lang="el-GR" sz="2200" baseline="-25000" dirty="0"/>
              <a:t>2</a:t>
            </a:r>
            <a:r>
              <a:rPr lang="el-GR" sz="2200" dirty="0"/>
              <a:t>.  Τα λευκά αιμοσφαίρια ή λευκοκύτταρα αποτελούν το 1/600 του όγκου του ερυθροκυττάρου και διακρίνονται σε πολυμορφοπύρηνα ουδετερόφιλα, βασεόφιλα, ηωσινόφιλα, μεγάλα μονοπύρηνα και λεμφοκύτταρα</a:t>
            </a:r>
            <a:r>
              <a:rPr lang="el-GR" sz="2200" dirty="0" smtClean="0"/>
              <a:t>.</a:t>
            </a:r>
            <a:r>
              <a:rPr lang="en-US" sz="2200" dirty="0" smtClean="0"/>
              <a:t> </a:t>
            </a:r>
            <a:r>
              <a:rPr lang="el-GR" sz="2200" dirty="0" smtClean="0"/>
              <a:t>Υπάρχουν και τα αιμοπετάλια. </a:t>
            </a:r>
            <a:endParaRPr lang="el-GR" sz="2200" dirty="0"/>
          </a:p>
          <a:p>
            <a:pPr>
              <a:lnSpc>
                <a:spcPct val="112000"/>
              </a:lnSpc>
            </a:pPr>
            <a:r>
              <a:rPr lang="el-GR" sz="2200" b="1" dirty="0"/>
              <a:t>Το πλάσμα </a:t>
            </a:r>
            <a:r>
              <a:rPr lang="el-GR" sz="2200" dirty="0"/>
              <a:t>είναι υδατικό διάλυμα και αντιπροσωπεύει το 55 % του όγκου του αίματος.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3596737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Πολυδύναμο αιμοποιητικό κύτταρο</a:t>
            </a:r>
          </a:p>
        </p:txBody>
      </p:sp>
      <p:pic>
        <p:nvPicPr>
          <p:cNvPr id="1026" name="Picture 2" descr="http://static.ddmcdn.com/gif/blogs/dnews-files-2013-05-stem-cells-cloned-660-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50" y="1700808"/>
            <a:ext cx="6286500" cy="41243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2286000" y="6021288"/>
            <a:ext cx="4572000" cy="276999"/>
          </a:xfrm>
          <a:prstGeom prst="rect">
            <a:avLst/>
          </a:prstGeom>
        </p:spPr>
        <p:txBody>
          <a:bodyPr>
            <a:spAutoFit/>
          </a:bodyPr>
          <a:lstStyle/>
          <a:p>
            <a:pPr algn="ctr"/>
            <a:r>
              <a:rPr lang="en-US" sz="1200" dirty="0" smtClean="0">
                <a:solidFill>
                  <a:prstClr val="black"/>
                </a:solidFill>
                <a:latin typeface="Calibri"/>
                <a:hlinkClick r:id="rId4"/>
              </a:rPr>
              <a:t>anthologio.wordpress.com</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2951971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Μυελός των οστών </a:t>
            </a:r>
            <a:r>
              <a:rPr lang="el-GR" sz="3200" b="0" dirty="0" smtClean="0"/>
              <a:t>2</a:t>
            </a:r>
            <a:r>
              <a:rPr lang="en-US" sz="3200" b="0" dirty="0" smtClean="0"/>
              <a:t>/</a:t>
            </a:r>
            <a:r>
              <a:rPr lang="el-GR" sz="3200" b="0" dirty="0" smtClean="0"/>
              <a:t>3</a:t>
            </a:r>
            <a:endParaRPr lang="el-GR" dirty="0"/>
          </a:p>
        </p:txBody>
      </p:sp>
      <p:sp>
        <p:nvSpPr>
          <p:cNvPr id="3" name="Θέση περιεχομένου 2"/>
          <p:cNvSpPr>
            <a:spLocks noGrp="1"/>
          </p:cNvSpPr>
          <p:nvPr>
            <p:ph idx="1"/>
          </p:nvPr>
        </p:nvSpPr>
        <p:spPr/>
        <p:txBody>
          <a:bodyPr/>
          <a:lstStyle/>
          <a:p>
            <a:r>
              <a:rPr lang="el-GR" dirty="0"/>
              <a:t>Ο μυελός μελετάται με το μυελόγραμμα που αφορά την εξέταση των κυττάρων του μυελού και αποτελεί εξέταση εκλογής για διαπίστωση ύπαρξης και κατάληψης του μυελού από παθολογικά κύτταρα (π.χ. οξεία λευχαιμία).  Ο μυελός λαμβάνεται με παρακέντηση με τροκάρ υπό τοπική αναισθησία από το φλοιό του οστού όπου είναι άφθονος η οποία γίνεται συνήθως στο στέρνο ή στην οπίσθια λαγόνιο άκανθα.</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3933900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Μυελός των οστών </a:t>
            </a:r>
            <a:r>
              <a:rPr lang="el-GR" sz="3200" b="0" dirty="0" smtClean="0"/>
              <a:t>3</a:t>
            </a:r>
            <a:r>
              <a:rPr lang="en-US" sz="3200" b="0" dirty="0" smtClean="0"/>
              <a:t>/</a:t>
            </a:r>
            <a:r>
              <a:rPr lang="el-GR" sz="3200" b="0" dirty="0" smtClean="0"/>
              <a:t>3</a:t>
            </a:r>
            <a:endParaRPr lang="el-GR" dirty="0"/>
          </a:p>
        </p:txBody>
      </p:sp>
      <p:sp>
        <p:nvSpPr>
          <p:cNvPr id="3" name="Θέση περιεχομένου 2"/>
          <p:cNvSpPr>
            <a:spLocks noGrp="1"/>
          </p:cNvSpPr>
          <p:nvPr>
            <p:ph idx="1"/>
          </p:nvPr>
        </p:nvSpPr>
        <p:spPr/>
        <p:txBody>
          <a:bodyPr/>
          <a:lstStyle/>
          <a:p>
            <a:r>
              <a:rPr lang="el-GR" dirty="0"/>
              <a:t>Η βιοψία του μυελού γίνεται με ειδικό τροκάρ με το οποίο αποκόπτεται μικρό κομμάτι του μυελού και μελετάται ο μυελός επί τόπου.  </a:t>
            </a:r>
          </a:p>
          <a:p>
            <a:r>
              <a:rPr lang="el-GR" dirty="0"/>
              <a:t>Στην βιοψία του μυελού , εκτιμάται πιο σωστά η κυτταρική αφθονία και μόνο έτσι αποκαλύπτονται οι αλλοιώσεις του.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2261971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Λεμφαδένες </a:t>
            </a:r>
            <a:r>
              <a:rPr lang="el-GR" sz="3200" b="0" dirty="0" smtClean="0"/>
              <a:t>1/2</a:t>
            </a:r>
            <a:endParaRPr lang="el-GR" sz="3200" b="0" dirty="0"/>
          </a:p>
        </p:txBody>
      </p:sp>
      <p:sp>
        <p:nvSpPr>
          <p:cNvPr id="3" name="Θέση περιεχομένου 2"/>
          <p:cNvSpPr>
            <a:spLocks noGrp="1"/>
          </p:cNvSpPr>
          <p:nvPr>
            <p:ph idx="1"/>
          </p:nvPr>
        </p:nvSpPr>
        <p:spPr/>
        <p:txBody>
          <a:bodyPr/>
          <a:lstStyle/>
          <a:p>
            <a:r>
              <a:rPr lang="el-GR" dirty="0"/>
              <a:t>Η εξέταση των λεμφαδένων , περιλαμβάνει το αδενόγραμμα, την βιοψία λεμφαδένων και το σπληνόγραμμα</a:t>
            </a:r>
            <a:r>
              <a:rPr lang="el-GR" dirty="0" smtClean="0"/>
              <a:t>.</a:t>
            </a:r>
            <a:endParaRPr lang="el-GR" dirty="0"/>
          </a:p>
          <a:p>
            <a:r>
              <a:rPr lang="el-GR" b="1" dirty="0" smtClean="0"/>
              <a:t>Αδενόγραμμα:</a:t>
            </a:r>
            <a:r>
              <a:rPr lang="el-GR" dirty="0" smtClean="0"/>
              <a:t> </a:t>
            </a:r>
            <a:r>
              <a:rPr lang="el-GR" dirty="0"/>
              <a:t>Μελέτη λεμφικού ιστού ενός λεμφαδένα και καθορισμός αναλογιών των διαφόρων κυττάρων.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1387933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Λεμφαδένες </a:t>
            </a:r>
            <a:r>
              <a:rPr lang="el-GR" sz="3200" b="0" dirty="0" smtClean="0"/>
              <a:t>2/2</a:t>
            </a:r>
            <a:endParaRPr lang="el-GR" dirty="0"/>
          </a:p>
        </p:txBody>
      </p:sp>
      <p:sp>
        <p:nvSpPr>
          <p:cNvPr id="3" name="Θέση περιεχομένου 2"/>
          <p:cNvSpPr>
            <a:spLocks noGrp="1"/>
          </p:cNvSpPr>
          <p:nvPr>
            <p:ph idx="1"/>
          </p:nvPr>
        </p:nvSpPr>
        <p:spPr/>
        <p:txBody>
          <a:bodyPr/>
          <a:lstStyle/>
          <a:p>
            <a:pPr>
              <a:spcBef>
                <a:spcPts val="1200"/>
              </a:spcBef>
            </a:pPr>
            <a:r>
              <a:rPr lang="el-GR" b="1" dirty="0"/>
              <a:t>Βιοψία </a:t>
            </a:r>
            <a:r>
              <a:rPr lang="el-GR" b="1" dirty="0" smtClean="0"/>
              <a:t>Λεμφαδένων: </a:t>
            </a:r>
            <a:r>
              <a:rPr lang="el-GR" dirty="0"/>
              <a:t>Λήψη του λεμφαδένα και ιστολογική του εξέταση συνήθως υπό γενική αναισθησία για διάγνωση αδενοπάθειας </a:t>
            </a:r>
          </a:p>
          <a:p>
            <a:pPr>
              <a:spcBef>
                <a:spcPts val="1200"/>
              </a:spcBef>
            </a:pPr>
            <a:r>
              <a:rPr lang="el-GR" b="1" dirty="0" smtClean="0"/>
              <a:t>Σπληνόγραμμα:</a:t>
            </a:r>
            <a:r>
              <a:rPr lang="el-GR" dirty="0" smtClean="0"/>
              <a:t> </a:t>
            </a:r>
            <a:r>
              <a:rPr lang="el-GR" dirty="0"/>
              <a:t>Μελέτη του ιστού του σπληνός και γίνεται με παρακέντηση (και πολύ λεπτή βελόνα χωρίς αναρρόφηση) λαμβάνεται σπληνικός ιστός για επίχρισμα </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3633476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Γενική αίματος </a:t>
            </a:r>
            <a:r>
              <a:rPr lang="el-GR" sz="3200" b="0" dirty="0" smtClean="0"/>
              <a:t>1/</a:t>
            </a:r>
            <a:r>
              <a:rPr lang="en-US" sz="3200" b="0" dirty="0" smtClean="0"/>
              <a:t>6</a:t>
            </a:r>
            <a:endParaRPr lang="el-GR" sz="3200" b="0" dirty="0"/>
          </a:p>
        </p:txBody>
      </p:sp>
      <p:sp>
        <p:nvSpPr>
          <p:cNvPr id="3" name="Θέση περιεχομένου 2"/>
          <p:cNvSpPr>
            <a:spLocks noGrp="1"/>
          </p:cNvSpPr>
          <p:nvPr>
            <p:ph idx="1"/>
          </p:nvPr>
        </p:nvSpPr>
        <p:spPr/>
        <p:txBody>
          <a:bodyPr/>
          <a:lstStyle/>
          <a:p>
            <a:pPr>
              <a:spcBef>
                <a:spcPts val="1200"/>
              </a:spcBef>
            </a:pPr>
            <a:r>
              <a:rPr lang="el-GR" dirty="0"/>
              <a:t>Η καθίζηση των ερυθρών δηλαδή , ο διαχωρισμός του πλάσματος από τα έμμορφα συστατικά με την επίδραση της βαρύτητας.  Αίμα με αντιπηκτικό τοποθετείται σε σωλήνα ορισμένων διαστάσεων και το σύνολο φέρεται </a:t>
            </a:r>
            <a:r>
              <a:rPr lang="el-GR" dirty="0" smtClean="0"/>
              <a:t>κατακορύφως.  </a:t>
            </a:r>
            <a:r>
              <a:rPr lang="el-GR" dirty="0"/>
              <a:t>Με την πάροδο του χρόνου επέρχεται ο διαχωρισμός. </a:t>
            </a:r>
          </a:p>
          <a:p>
            <a:pPr>
              <a:spcBef>
                <a:spcPts val="1200"/>
              </a:spcBef>
            </a:pPr>
            <a:r>
              <a:rPr lang="el-GR" dirty="0"/>
              <a:t>Φάση </a:t>
            </a:r>
            <a:r>
              <a:rPr lang="el-GR" dirty="0" smtClean="0"/>
              <a:t>συσσωμάτων. </a:t>
            </a:r>
            <a:endParaRPr lang="el-GR" dirty="0"/>
          </a:p>
          <a:p>
            <a:pPr>
              <a:spcBef>
                <a:spcPts val="1200"/>
              </a:spcBef>
            </a:pPr>
            <a:r>
              <a:rPr lang="el-GR" dirty="0"/>
              <a:t>Φάση καθίζησης </a:t>
            </a:r>
            <a:r>
              <a:rPr lang="el-GR" dirty="0" smtClean="0"/>
              <a:t>συσσωμάτων. </a:t>
            </a:r>
            <a:endParaRPr lang="el-GR" dirty="0"/>
          </a:p>
          <a:p>
            <a:pPr>
              <a:spcBef>
                <a:spcPts val="1200"/>
              </a:spcBef>
            </a:pPr>
            <a:r>
              <a:rPr lang="el-GR" dirty="0"/>
              <a:t>Φάση επιβράδυνσης της καθίζησης.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315977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Γενική αίματος </a:t>
            </a:r>
            <a:r>
              <a:rPr lang="el-GR" sz="3200" b="0" dirty="0" smtClean="0"/>
              <a:t>2/</a:t>
            </a:r>
            <a:r>
              <a:rPr lang="en-US" sz="3200" b="0" dirty="0" smtClean="0"/>
              <a:t>6</a:t>
            </a:r>
            <a:endParaRPr lang="el-GR" dirty="0"/>
          </a:p>
        </p:txBody>
      </p:sp>
      <p:sp>
        <p:nvSpPr>
          <p:cNvPr id="3" name="Θέση περιεχομένου 2"/>
          <p:cNvSpPr>
            <a:spLocks noGrp="1"/>
          </p:cNvSpPr>
          <p:nvPr>
            <p:ph idx="1"/>
          </p:nvPr>
        </p:nvSpPr>
        <p:spPr/>
        <p:txBody>
          <a:bodyPr/>
          <a:lstStyle/>
          <a:p>
            <a:pPr marL="0" indent="0">
              <a:buNone/>
            </a:pPr>
            <a:r>
              <a:rPr lang="el-GR" dirty="0"/>
              <a:t>Για τον προσδιορισμό της </a:t>
            </a:r>
            <a:r>
              <a:rPr lang="el-GR" b="1" dirty="0"/>
              <a:t>ΤΚΕ</a:t>
            </a:r>
            <a:r>
              <a:rPr lang="el-GR" dirty="0"/>
              <a:t> χρησιμοποιείται σωλήνας 200mm αντιπηκτικό διάλυμα κιτρικού Na 3.8 % και </a:t>
            </a:r>
            <a:r>
              <a:rPr lang="el-GR" dirty="0" smtClean="0"/>
              <a:t>η προκύπτουσα </a:t>
            </a:r>
            <a:r>
              <a:rPr lang="el-GR" dirty="0"/>
              <a:t>αραίωση </a:t>
            </a:r>
            <a:r>
              <a:rPr lang="el-GR" dirty="0" smtClean="0"/>
              <a:t>είναι 20 </a:t>
            </a:r>
            <a:r>
              <a:rPr lang="el-GR" dirty="0"/>
              <a:t>% </a:t>
            </a:r>
          </a:p>
          <a:p>
            <a:pPr marL="0" indent="0" algn="ctr">
              <a:spcBef>
                <a:spcPts val="3000"/>
              </a:spcBef>
              <a:buNone/>
            </a:pPr>
            <a:r>
              <a:rPr lang="el-GR" b="1" dirty="0"/>
              <a:t>Φυσιολογικές Τιμές : </a:t>
            </a:r>
          </a:p>
          <a:p>
            <a:endParaRPr lang="el-GR" dirty="0"/>
          </a:p>
          <a:p>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901951859"/>
              </p:ext>
            </p:extLst>
          </p:nvPr>
        </p:nvGraphicFramePr>
        <p:xfrm>
          <a:off x="1043608" y="3212976"/>
          <a:ext cx="7056784" cy="1371600"/>
        </p:xfrm>
        <a:graphic>
          <a:graphicData uri="http://schemas.openxmlformats.org/drawingml/2006/table">
            <a:tbl>
              <a:tblPr firstRow="1" bandRow="1">
                <a:tableStyleId>{5940675A-B579-460E-94D1-54222C63F5DA}</a:tableStyleId>
              </a:tblPr>
              <a:tblGrid>
                <a:gridCol w="1524000"/>
                <a:gridCol w="1524000"/>
                <a:gridCol w="1920552"/>
                <a:gridCol w="2088232"/>
              </a:tblGrid>
              <a:tr h="370840">
                <a:tc>
                  <a:txBody>
                    <a:bodyPr/>
                    <a:lstStyle/>
                    <a:p>
                      <a:r>
                        <a:rPr lang="el-GR" sz="2400" b="1" dirty="0" smtClean="0"/>
                        <a:t>Φύλλο</a:t>
                      </a:r>
                      <a:endParaRPr lang="el-GR" sz="2400" b="1" dirty="0"/>
                    </a:p>
                  </a:txBody>
                  <a:tcPr/>
                </a:tc>
                <a:tc>
                  <a:txBody>
                    <a:bodyPr/>
                    <a:lstStyle/>
                    <a:p>
                      <a:r>
                        <a:rPr lang="el-GR" sz="2400" b="1" dirty="0" smtClean="0"/>
                        <a:t>1</a:t>
                      </a:r>
                      <a:r>
                        <a:rPr lang="el-GR" sz="2400" b="1" baseline="30000" dirty="0" smtClean="0"/>
                        <a:t>η</a:t>
                      </a:r>
                      <a:r>
                        <a:rPr lang="el-GR" sz="2400" b="1" dirty="0" smtClean="0"/>
                        <a:t> ώρα</a:t>
                      </a:r>
                      <a:endParaRPr lang="el-GR" sz="2400" b="1" dirty="0"/>
                    </a:p>
                  </a:txBody>
                  <a:tcPr/>
                </a:tc>
                <a:tc>
                  <a:txBody>
                    <a:bodyPr/>
                    <a:lstStyle/>
                    <a:p>
                      <a:r>
                        <a:rPr lang="el-GR" sz="2400" b="1" dirty="0" smtClean="0"/>
                        <a:t>2</a:t>
                      </a:r>
                      <a:r>
                        <a:rPr lang="el-GR" sz="2400" b="1" baseline="30000" dirty="0" smtClean="0"/>
                        <a:t>η</a:t>
                      </a:r>
                      <a:r>
                        <a:rPr lang="el-GR" sz="2400" b="1" baseline="0" dirty="0" smtClean="0"/>
                        <a:t> ώρα</a:t>
                      </a:r>
                      <a:endParaRPr lang="el-GR" sz="2400" b="1" dirty="0"/>
                    </a:p>
                  </a:txBody>
                  <a:tcPr/>
                </a:tc>
                <a:tc>
                  <a:txBody>
                    <a:bodyPr/>
                    <a:lstStyle/>
                    <a:p>
                      <a:r>
                        <a:rPr lang="el-GR" sz="2400" b="1" dirty="0" smtClean="0"/>
                        <a:t>24 ώρες</a:t>
                      </a:r>
                      <a:endParaRPr lang="el-GR" sz="2400" b="1" dirty="0"/>
                    </a:p>
                  </a:txBody>
                  <a:tcPr/>
                </a:tc>
              </a:tr>
              <a:tr h="370840">
                <a:tc>
                  <a:txBody>
                    <a:bodyPr/>
                    <a:lstStyle/>
                    <a:p>
                      <a:r>
                        <a:rPr lang="el-GR" sz="2400" b="1" dirty="0" smtClean="0"/>
                        <a:t>Άρρεν</a:t>
                      </a:r>
                      <a:endParaRPr lang="el-GR" sz="2400" b="1" dirty="0"/>
                    </a:p>
                  </a:txBody>
                  <a:tcPr/>
                </a:tc>
                <a:tc>
                  <a:txBody>
                    <a:bodyPr/>
                    <a:lstStyle/>
                    <a:p>
                      <a:r>
                        <a:rPr lang="el-GR" sz="2400" dirty="0" smtClean="0"/>
                        <a:t>3</a:t>
                      </a:r>
                      <a:r>
                        <a:rPr lang="en-US" sz="2400" dirty="0" smtClean="0"/>
                        <a:t> </a:t>
                      </a:r>
                      <a:r>
                        <a:rPr lang="el-GR" sz="2400" dirty="0" smtClean="0"/>
                        <a:t>–</a:t>
                      </a:r>
                      <a:r>
                        <a:rPr lang="en-US" sz="2400" dirty="0" smtClean="0"/>
                        <a:t> </a:t>
                      </a:r>
                      <a:r>
                        <a:rPr lang="el-GR" sz="2400" dirty="0" smtClean="0"/>
                        <a:t>5</a:t>
                      </a:r>
                      <a:r>
                        <a:rPr lang="en-US" sz="2400" dirty="0" smtClean="0"/>
                        <a:t> mm</a:t>
                      </a:r>
                      <a:endParaRPr lang="el-GR" sz="2400" dirty="0"/>
                    </a:p>
                  </a:txBody>
                  <a:tcPr/>
                </a:tc>
                <a:tc>
                  <a:txBody>
                    <a:bodyPr/>
                    <a:lstStyle/>
                    <a:p>
                      <a:r>
                        <a:rPr lang="el-GR" sz="2400" dirty="0" smtClean="0"/>
                        <a:t>Μέχρι 15 </a:t>
                      </a:r>
                      <a:r>
                        <a:rPr lang="en-US" sz="2400" dirty="0" smtClean="0"/>
                        <a:t>mm</a:t>
                      </a:r>
                      <a:endParaRPr lang="el-GR" sz="2400" dirty="0"/>
                    </a:p>
                  </a:txBody>
                  <a:tcPr/>
                </a:tc>
                <a:tc>
                  <a:txBody>
                    <a:bodyPr/>
                    <a:lstStyle/>
                    <a:p>
                      <a:r>
                        <a:rPr lang="en-US" sz="2400" dirty="0" smtClean="0"/>
                        <a:t>70- 80 mm</a:t>
                      </a:r>
                      <a:endParaRPr lang="el-GR" sz="2400" dirty="0"/>
                    </a:p>
                  </a:txBody>
                  <a:tcPr/>
                </a:tc>
              </a:tr>
              <a:tr h="370840">
                <a:tc>
                  <a:txBody>
                    <a:bodyPr/>
                    <a:lstStyle/>
                    <a:p>
                      <a:r>
                        <a:rPr lang="el-GR" sz="2400" b="1" dirty="0" smtClean="0"/>
                        <a:t>Γυναίκες</a:t>
                      </a:r>
                      <a:r>
                        <a:rPr lang="el-GR" sz="2400" b="1" baseline="0" dirty="0" smtClean="0"/>
                        <a:t> </a:t>
                      </a:r>
                      <a:endParaRPr lang="el-GR" sz="2400" b="1" dirty="0"/>
                    </a:p>
                  </a:txBody>
                  <a:tcPr/>
                </a:tc>
                <a:tc>
                  <a:txBody>
                    <a:bodyPr/>
                    <a:lstStyle/>
                    <a:p>
                      <a:r>
                        <a:rPr lang="el-GR" sz="2400" dirty="0" smtClean="0"/>
                        <a:t>3</a:t>
                      </a:r>
                      <a:r>
                        <a:rPr lang="en-US" sz="2400" dirty="0" smtClean="0"/>
                        <a:t> </a:t>
                      </a:r>
                      <a:r>
                        <a:rPr lang="el-GR" sz="2400" dirty="0" smtClean="0"/>
                        <a:t>- 8 </a:t>
                      </a:r>
                      <a:r>
                        <a:rPr lang="en-US" sz="2400" dirty="0" smtClean="0"/>
                        <a:t>mm</a:t>
                      </a:r>
                      <a:endParaRPr lang="el-GR" sz="2400" dirty="0"/>
                    </a:p>
                  </a:txBody>
                  <a:tcPr/>
                </a:tc>
                <a:tc>
                  <a:txBody>
                    <a:bodyPr/>
                    <a:lstStyle/>
                    <a:p>
                      <a:r>
                        <a:rPr lang="el-GR" sz="2400" dirty="0" smtClean="0"/>
                        <a:t>Μέχρι</a:t>
                      </a:r>
                      <a:r>
                        <a:rPr lang="el-GR" sz="2400" baseline="0" dirty="0" smtClean="0"/>
                        <a:t> 12 </a:t>
                      </a:r>
                      <a:r>
                        <a:rPr lang="en-US" sz="2400" baseline="0" dirty="0" smtClean="0"/>
                        <a:t>mm</a:t>
                      </a:r>
                      <a:endParaRPr lang="el-GR" sz="2400" dirty="0"/>
                    </a:p>
                  </a:txBody>
                  <a:tcPr/>
                </a:tc>
                <a:tc>
                  <a:txBody>
                    <a:bodyPr/>
                    <a:lstStyle/>
                    <a:p>
                      <a:r>
                        <a:rPr lang="en-US" sz="2400" dirty="0" smtClean="0"/>
                        <a:t>100 – 110 mm</a:t>
                      </a:r>
                      <a:endParaRPr lang="el-GR" sz="2400" dirty="0"/>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11244129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Γενική αίματος </a:t>
            </a:r>
            <a:r>
              <a:rPr lang="en-US" sz="3200" b="0" dirty="0" smtClean="0"/>
              <a:t>3</a:t>
            </a:r>
            <a:r>
              <a:rPr lang="el-GR" sz="3200" b="0" dirty="0" smtClean="0"/>
              <a:t>/</a:t>
            </a:r>
            <a:r>
              <a:rPr lang="en-US" sz="3200" b="0" dirty="0" smtClean="0"/>
              <a:t>6</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t>Αιμόγραμμα: </a:t>
            </a:r>
            <a:endParaRPr lang="el-GR" b="1" dirty="0"/>
          </a:p>
          <a:p>
            <a:r>
              <a:rPr lang="el-GR" dirty="0"/>
              <a:t>Φλεβικό αίμα από ενήλικα. </a:t>
            </a:r>
          </a:p>
          <a:p>
            <a:r>
              <a:rPr lang="el-GR" dirty="0"/>
              <a:t>Τριχοειδές αίμα από </a:t>
            </a:r>
            <a:r>
              <a:rPr lang="el-GR" dirty="0" smtClean="0"/>
              <a:t>παιδί</a:t>
            </a:r>
            <a:r>
              <a:rPr lang="en-US" dirty="0" smtClean="0"/>
              <a:t>.</a:t>
            </a:r>
            <a:r>
              <a:rPr lang="el-GR" dirty="0" smtClean="0"/>
              <a:t> </a:t>
            </a:r>
            <a:endParaRPr lang="el-GR" dirty="0"/>
          </a:p>
          <a:p>
            <a:pPr marL="0" indent="0">
              <a:buNone/>
            </a:pPr>
            <a:r>
              <a:rPr lang="el-GR" b="1" dirty="0"/>
              <a:t>Ποσοτική Ανάλυση  Έμμορφων </a:t>
            </a:r>
            <a:r>
              <a:rPr lang="el-GR" b="1" dirty="0" smtClean="0"/>
              <a:t>Συστατικών: </a:t>
            </a:r>
            <a:endParaRPr lang="el-GR" b="1" dirty="0"/>
          </a:p>
          <a:p>
            <a:r>
              <a:rPr lang="el-GR" dirty="0"/>
              <a:t>Με χρήση χειρών (σε μικροσκαφίδια </a:t>
            </a:r>
            <a:r>
              <a:rPr lang="el-GR" dirty="0" smtClean="0"/>
              <a:t>)</a:t>
            </a:r>
            <a:r>
              <a:rPr lang="en-US" dirty="0" smtClean="0"/>
              <a:t>.</a:t>
            </a:r>
            <a:r>
              <a:rPr lang="el-GR" dirty="0" smtClean="0"/>
              <a:t> </a:t>
            </a:r>
            <a:endParaRPr lang="el-GR" dirty="0"/>
          </a:p>
          <a:p>
            <a:r>
              <a:rPr lang="el-GR" dirty="0"/>
              <a:t>Χρήση ηλεκτρονικών </a:t>
            </a:r>
            <a:r>
              <a:rPr lang="el-GR" dirty="0" smtClean="0"/>
              <a:t>απαριθμητών</a:t>
            </a:r>
            <a:r>
              <a:rPr lang="en-US" dirty="0" smtClean="0"/>
              <a:t>.</a:t>
            </a:r>
            <a:endParaRPr lang="el-GR" dirty="0"/>
          </a:p>
          <a:p>
            <a:r>
              <a:rPr lang="el-GR" dirty="0"/>
              <a:t>Σύγχρονα μέσα μελετούν αυτομάτως (Coulter) την επί  % αναλογία όλων των έμμορφων συστατικών (γενική αίματος</a:t>
            </a:r>
            <a:r>
              <a:rPr lang="el-GR" dirty="0" smtClean="0"/>
              <a:t>)</a:t>
            </a:r>
            <a:r>
              <a:rPr lang="en-US" dirty="0" smtClean="0"/>
              <a:t>.</a:t>
            </a:r>
            <a:r>
              <a:rPr lang="el-GR" dirty="0" smtClean="0"/>
              <a:t>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19578211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Γενική αίματος </a:t>
            </a:r>
            <a:r>
              <a:rPr lang="en-US" sz="3200" b="0" dirty="0" smtClean="0"/>
              <a:t>4</a:t>
            </a:r>
            <a:r>
              <a:rPr lang="el-GR" sz="3200" b="0" dirty="0" smtClean="0"/>
              <a:t>/</a:t>
            </a:r>
            <a:r>
              <a:rPr lang="en-US" sz="3200" b="0" dirty="0" smtClean="0"/>
              <a:t>6</a:t>
            </a:r>
            <a:endParaRPr lang="el-GR" dirty="0"/>
          </a:p>
        </p:txBody>
      </p:sp>
      <p:sp>
        <p:nvSpPr>
          <p:cNvPr id="3" name="Θέση περιεχομένου 2"/>
          <p:cNvSpPr>
            <a:spLocks noGrp="1"/>
          </p:cNvSpPr>
          <p:nvPr>
            <p:ph idx="1"/>
          </p:nvPr>
        </p:nvSpPr>
        <p:spPr/>
        <p:txBody>
          <a:bodyPr/>
          <a:lstStyle/>
          <a:p>
            <a:r>
              <a:rPr lang="el-GR" b="1" dirty="0" smtClean="0"/>
              <a:t>Hct:</a:t>
            </a:r>
            <a:r>
              <a:rPr lang="el-GR" dirty="0" smtClean="0"/>
              <a:t> </a:t>
            </a:r>
            <a:r>
              <a:rPr lang="el-GR" dirty="0"/>
              <a:t>Η σχέση που εκφράζει τον όγκο που καταλαμβάνουν τα έμμορφα συστατικά προς τον όγκο </a:t>
            </a:r>
            <a:r>
              <a:rPr lang="el-GR" dirty="0" smtClean="0"/>
              <a:t>αίματος </a:t>
            </a:r>
            <a:r>
              <a:rPr lang="el-GR" dirty="0"/>
              <a:t>που τα περιέχει ονομάζεται Hct (αιματοκρίτης)</a:t>
            </a:r>
          </a:p>
          <a:p>
            <a:r>
              <a:rPr lang="el-GR" b="1" dirty="0" smtClean="0"/>
              <a:t>Hb: </a:t>
            </a:r>
            <a:r>
              <a:rPr lang="el-GR" dirty="0"/>
              <a:t>Είναι μόριο που αποτελείται από αίμη / σφαιρίνη  / Fe και δεσμεύει O</a:t>
            </a:r>
            <a:r>
              <a:rPr lang="el-GR" baseline="-25000" dirty="0"/>
              <a:t>2</a:t>
            </a:r>
            <a:r>
              <a:rPr lang="el-GR" dirty="0"/>
              <a:t> που μεταφέρει στους ιστούς </a:t>
            </a:r>
            <a:r>
              <a:rPr lang="el-GR" dirty="0" smtClean="0"/>
              <a:t>ανταλλάσσοντας </a:t>
            </a:r>
            <a:r>
              <a:rPr lang="el-GR" dirty="0"/>
              <a:t>το με CO</a:t>
            </a:r>
            <a:r>
              <a:rPr lang="el-GR" baseline="-25000" dirty="0"/>
              <a:t>2</a:t>
            </a:r>
            <a:r>
              <a:rPr lang="el-GR" dirty="0"/>
              <a:t> που αποβάλλει.</a:t>
            </a:r>
          </a:p>
          <a:p>
            <a:r>
              <a:rPr lang="el-GR" b="1" dirty="0"/>
              <a:t>MCV</a:t>
            </a:r>
            <a:r>
              <a:rPr lang="el-GR" dirty="0"/>
              <a:t> (Μέσος όγκος ερυθρών): Υπολογίζεται διαιρώντας τον όγκο των αιμοσφαιρίων που περιέχονται σε 1mm</a:t>
            </a:r>
            <a:r>
              <a:rPr lang="el-GR" baseline="30000" dirty="0"/>
              <a:t>3</a:t>
            </a:r>
            <a:r>
              <a:rPr lang="el-GR" dirty="0"/>
              <a:t>  αίματος (δίδεται από Hct) δια του αριθμού των ερυθροκυττάρων, που υπάρχουν στον ίδιο όγκο (ο αριθμός δίδεται με αρίθμηση τους) και εκφράζεται σε </a:t>
            </a:r>
            <a:r>
              <a:rPr lang="el-GR" dirty="0" smtClean="0"/>
              <a:t>fl.</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12493267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Γενική αίματος </a:t>
            </a:r>
            <a:r>
              <a:rPr lang="en-US" sz="3200" b="0" dirty="0" smtClean="0"/>
              <a:t>5</a:t>
            </a:r>
            <a:r>
              <a:rPr lang="el-GR" sz="3200" b="0" dirty="0" smtClean="0"/>
              <a:t>/</a:t>
            </a:r>
            <a:r>
              <a:rPr lang="en-US" sz="3200" b="0" dirty="0" smtClean="0"/>
              <a:t>6</a:t>
            </a:r>
            <a:endParaRPr lang="el-GR" dirty="0"/>
          </a:p>
        </p:txBody>
      </p:sp>
      <p:sp>
        <p:nvSpPr>
          <p:cNvPr id="3" name="Θέση περιεχομένου 2"/>
          <p:cNvSpPr>
            <a:spLocks noGrp="1"/>
          </p:cNvSpPr>
          <p:nvPr>
            <p:ph idx="1"/>
          </p:nvPr>
        </p:nvSpPr>
        <p:spPr>
          <a:xfrm>
            <a:off x="467544" y="1340768"/>
            <a:ext cx="8229600" cy="504056"/>
          </a:xfrm>
        </p:spPr>
        <p:txBody>
          <a:bodyPr/>
          <a:lstStyle/>
          <a:p>
            <a:pPr marL="0" indent="0" algn="ctr">
              <a:buNone/>
            </a:pPr>
            <a:r>
              <a:rPr lang="el-GR" b="1" dirty="0"/>
              <a:t>Φυσιολογικές </a:t>
            </a:r>
            <a:r>
              <a:rPr lang="el-GR" b="1" dirty="0" smtClean="0"/>
              <a:t>Τιμές:</a:t>
            </a:r>
            <a:endParaRPr lang="el-GR" b="1" dirty="0"/>
          </a:p>
          <a:p>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2333030756"/>
              </p:ext>
            </p:extLst>
          </p:nvPr>
        </p:nvGraphicFramePr>
        <p:xfrm>
          <a:off x="2411760" y="1988840"/>
          <a:ext cx="4176464" cy="1280160"/>
        </p:xfrm>
        <a:graphic>
          <a:graphicData uri="http://schemas.openxmlformats.org/drawingml/2006/table">
            <a:tbl>
              <a:tblPr firstRow="1" bandRow="1">
                <a:tableStyleId>{5940675A-B579-460E-94D1-54222C63F5DA}</a:tableStyleId>
              </a:tblPr>
              <a:tblGrid>
                <a:gridCol w="1728192"/>
                <a:gridCol w="2448272"/>
              </a:tblGrid>
              <a:tr h="370840">
                <a:tc>
                  <a:txBody>
                    <a:bodyPr/>
                    <a:lstStyle/>
                    <a:p>
                      <a:r>
                        <a:rPr lang="en-US" sz="2200" dirty="0" smtClean="0"/>
                        <a:t>85 – 95 fl </a:t>
                      </a:r>
                      <a:endParaRPr lang="el-GR" sz="2200" dirty="0"/>
                    </a:p>
                  </a:txBody>
                  <a:tcPr/>
                </a:tc>
                <a:tc>
                  <a:txBody>
                    <a:bodyPr/>
                    <a:lstStyle/>
                    <a:p>
                      <a:r>
                        <a:rPr lang="el-GR" sz="2200" dirty="0" smtClean="0"/>
                        <a:t>Νορμοκυττάρωση</a:t>
                      </a:r>
                    </a:p>
                  </a:txBody>
                  <a:tcPr/>
                </a:tc>
              </a:tr>
              <a:tr h="370840">
                <a:tc>
                  <a:txBody>
                    <a:bodyPr/>
                    <a:lstStyle/>
                    <a:p>
                      <a:r>
                        <a:rPr lang="el-GR" sz="2200" dirty="0" smtClean="0"/>
                        <a:t>&lt; 85</a:t>
                      </a:r>
                      <a:endParaRPr lang="el-GR" sz="2200" dirty="0"/>
                    </a:p>
                  </a:txBody>
                  <a:tcPr/>
                </a:tc>
                <a:tc>
                  <a:txBody>
                    <a:bodyPr/>
                    <a:lstStyle/>
                    <a:p>
                      <a:r>
                        <a:rPr lang="el-GR" sz="2200" dirty="0" smtClean="0"/>
                        <a:t>Μικροκυττάρωση</a:t>
                      </a:r>
                    </a:p>
                  </a:txBody>
                  <a:tcPr/>
                </a:tc>
              </a:tr>
              <a:tr h="370840">
                <a:tc>
                  <a:txBody>
                    <a:bodyPr/>
                    <a:lstStyle/>
                    <a:p>
                      <a:r>
                        <a:rPr lang="el-GR" sz="2200" dirty="0" smtClean="0"/>
                        <a:t>&gt; 97</a:t>
                      </a:r>
                      <a:endParaRPr lang="el-GR" sz="2200" dirty="0"/>
                    </a:p>
                  </a:txBody>
                  <a:tcPr/>
                </a:tc>
                <a:tc>
                  <a:txBody>
                    <a:bodyPr/>
                    <a:lstStyle/>
                    <a:p>
                      <a:r>
                        <a:rPr lang="el-GR" sz="2200" dirty="0" smtClean="0"/>
                        <a:t>Μακροκυττάρωση</a:t>
                      </a:r>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3983486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Παρουσίαση στοιχείων αίματος</a:t>
            </a:r>
          </a:p>
        </p:txBody>
      </p:sp>
      <p:pic>
        <p:nvPicPr>
          <p:cNvPr id="5" name="Θέση περιεχομένου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97329" y="1268760"/>
            <a:ext cx="6749342" cy="5062007"/>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
        <p:nvSpPr>
          <p:cNvPr id="6" name="Rectangle 7"/>
          <p:cNvSpPr/>
          <p:nvPr/>
        </p:nvSpPr>
        <p:spPr>
          <a:xfrm>
            <a:off x="3161802" y="6237311"/>
            <a:ext cx="2820396"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4"/>
              </a:rPr>
              <a:t>Blausen 0425 Formed Elements</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lumMod val="75000"/>
                    <a:lumOff val="25000"/>
                  </a:prstClr>
                </a:solidFill>
                <a:latin typeface="Calibri"/>
                <a:hlinkClick r:id="rId5"/>
              </a:rPr>
              <a:t>BruceBlaus</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6"/>
              </a:rPr>
              <a:t>CC BY 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29461771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Γενική αίματος </a:t>
            </a:r>
            <a:r>
              <a:rPr lang="en-US" sz="3200" b="0" dirty="0" smtClean="0"/>
              <a:t>6</a:t>
            </a:r>
            <a:r>
              <a:rPr lang="el-GR" sz="3200" b="0" dirty="0" smtClean="0"/>
              <a:t>/</a:t>
            </a:r>
            <a:r>
              <a:rPr lang="en-US" sz="3200" b="0" dirty="0" smtClean="0"/>
              <a:t>6</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67544" y="1009213"/>
                <a:ext cx="8229600" cy="1728192"/>
              </a:xfrm>
            </p:spPr>
            <p:txBody>
              <a:bodyPr>
                <a:normAutofit lnSpcReduction="10000"/>
              </a:bodyPr>
              <a:lstStyle/>
              <a:p>
                <a:r>
                  <a:rPr lang="el-GR" dirty="0" smtClean="0"/>
                  <a:t>MCHV : (Μέση συγκέντρωση αιμοσφαιρίνης) υπολογίζεται διαιρώντας την </a:t>
                </a:r>
                <a:r>
                  <a:rPr lang="el-GR" dirty="0"/>
                  <a:t>μετρηθείσα Hb δια τα υπολογισθέντος </a:t>
                </a:r>
                <a:r>
                  <a:rPr lang="el-GR" dirty="0" smtClean="0"/>
                  <a:t>Hct→</a:t>
                </a:r>
                <a:endParaRPr lang="en-US" dirty="0" smtClean="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𝑀𝐶𝐻𝑉</m:t>
                      </m:r>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𝐻𝑏</m:t>
                          </m:r>
                          <m:r>
                            <a:rPr lang="en-US" b="0" i="1" smtClean="0">
                              <a:latin typeface="Cambria Math" panose="02040503050406030204" pitchFamily="18" charset="0"/>
                            </a:rPr>
                            <m:t> </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×100</m:t>
                          </m:r>
                        </m:num>
                        <m:den>
                          <m:r>
                            <a:rPr lang="en-US" b="0" i="1" smtClean="0">
                              <a:latin typeface="Cambria Math" panose="02040503050406030204" pitchFamily="18" charset="0"/>
                            </a:rPr>
                            <m:t>𝐻𝑐𝑡</m:t>
                          </m:r>
                          <m:r>
                            <a:rPr lang="en-US" b="0" i="1" smtClean="0">
                              <a:latin typeface="Cambria Math" panose="02040503050406030204" pitchFamily="18" charset="0"/>
                            </a:rPr>
                            <m:t>(%)</m:t>
                          </m:r>
                        </m:den>
                      </m:f>
                    </m:oMath>
                  </m:oMathPara>
                </a14:m>
                <a:endParaRPr lang="en-US" dirty="0" smtClean="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67544" y="1009213"/>
                <a:ext cx="8229600" cy="1728192"/>
              </a:xfrm>
              <a:blipFill rotWithShape="0">
                <a:blip r:embed="rId2" cstate="print"/>
                <a:stretch>
                  <a:fillRect l="-1037" t="-2827"/>
                </a:stretch>
              </a:blipFill>
            </p:spPr>
            <p:txBody>
              <a:bodyPr/>
              <a:lstStyle/>
              <a:p>
                <a:r>
                  <a:rPr lang="el-GR">
                    <a:noFill/>
                  </a:rPr>
                  <a:t> </a:t>
                </a:r>
              </a:p>
            </p:txBody>
          </p:sp>
        </mc:Fallback>
      </mc:AlternateContent>
      <p:graphicFrame>
        <p:nvGraphicFramePr>
          <p:cNvPr id="5" name="Πίνακας 4"/>
          <p:cNvGraphicFramePr>
            <a:graphicFrameLocks noGrp="1"/>
          </p:cNvGraphicFramePr>
          <p:nvPr>
            <p:extLst>
              <p:ext uri="{D42A27DB-BD31-4B8C-83A1-F6EECF244321}">
                <p14:modId xmlns:p14="http://schemas.microsoft.com/office/powerpoint/2010/main" val="523587067"/>
              </p:ext>
            </p:extLst>
          </p:nvPr>
        </p:nvGraphicFramePr>
        <p:xfrm>
          <a:off x="2617440" y="2675952"/>
          <a:ext cx="4176464" cy="1280160"/>
        </p:xfrm>
        <a:graphic>
          <a:graphicData uri="http://schemas.openxmlformats.org/drawingml/2006/table">
            <a:tbl>
              <a:tblPr firstRow="1" bandRow="1">
                <a:tableStyleId>{5940675A-B579-460E-94D1-54222C63F5DA}</a:tableStyleId>
              </a:tblPr>
              <a:tblGrid>
                <a:gridCol w="1728192"/>
                <a:gridCol w="2448272"/>
              </a:tblGrid>
              <a:tr h="370840">
                <a:tc>
                  <a:txBody>
                    <a:bodyPr/>
                    <a:lstStyle/>
                    <a:p>
                      <a:r>
                        <a:rPr lang="en-US" sz="2200" dirty="0" smtClean="0"/>
                        <a:t>32 – 36</a:t>
                      </a:r>
                      <a:endParaRPr lang="el-GR" sz="2200" dirty="0"/>
                    </a:p>
                  </a:txBody>
                  <a:tcPr/>
                </a:tc>
                <a:tc>
                  <a:txBody>
                    <a:bodyPr/>
                    <a:lstStyle/>
                    <a:p>
                      <a:r>
                        <a:rPr lang="el-GR" sz="2200" dirty="0" smtClean="0"/>
                        <a:t>Νορμοχρωμία</a:t>
                      </a:r>
                    </a:p>
                  </a:txBody>
                  <a:tcPr/>
                </a:tc>
              </a:tr>
              <a:tr h="370840">
                <a:tc>
                  <a:txBody>
                    <a:bodyPr/>
                    <a:lstStyle/>
                    <a:p>
                      <a:r>
                        <a:rPr lang="el-GR" sz="2200" dirty="0" smtClean="0"/>
                        <a:t>&lt; 32 </a:t>
                      </a:r>
                      <a:endParaRPr lang="el-GR" sz="2200" dirty="0"/>
                    </a:p>
                  </a:txBody>
                  <a:tcPr/>
                </a:tc>
                <a:tc>
                  <a:txBody>
                    <a:bodyPr/>
                    <a:lstStyle/>
                    <a:p>
                      <a:r>
                        <a:rPr lang="el-GR" sz="2200" dirty="0" smtClean="0"/>
                        <a:t>Υποχρωμία</a:t>
                      </a:r>
                    </a:p>
                  </a:txBody>
                  <a:tcPr/>
                </a:tc>
              </a:tr>
              <a:tr h="370840">
                <a:tc>
                  <a:txBody>
                    <a:bodyPr/>
                    <a:lstStyle/>
                    <a:p>
                      <a:r>
                        <a:rPr lang="el-GR" sz="2200" dirty="0" smtClean="0"/>
                        <a:t>&gt; 36</a:t>
                      </a:r>
                      <a:endParaRPr lang="el-GR" sz="2200" dirty="0"/>
                    </a:p>
                  </a:txBody>
                  <a:tcPr/>
                </a:tc>
                <a:tc>
                  <a:txBody>
                    <a:bodyPr/>
                    <a:lstStyle/>
                    <a:p>
                      <a:r>
                        <a:rPr lang="el-GR" sz="2200" dirty="0" smtClean="0"/>
                        <a:t>Υπερχρωμία</a:t>
                      </a:r>
                    </a:p>
                  </a:txBody>
                  <a:tcPr/>
                </a:tc>
              </a:tr>
            </a:tbl>
          </a:graphicData>
        </a:graphic>
      </p:graphicFrame>
      <p:sp>
        <p:nvSpPr>
          <p:cNvPr id="6" name="Ορθογώνιο 5"/>
          <p:cNvSpPr/>
          <p:nvPr/>
        </p:nvSpPr>
        <p:spPr>
          <a:xfrm>
            <a:off x="467544" y="4044132"/>
            <a:ext cx="8496944" cy="1200329"/>
          </a:xfrm>
          <a:prstGeom prst="rect">
            <a:avLst/>
          </a:prstGeom>
        </p:spPr>
        <p:txBody>
          <a:bodyPr wrap="square">
            <a:spAutoFit/>
          </a:bodyPr>
          <a:lstStyle/>
          <a:p>
            <a:r>
              <a:rPr lang="el-GR" sz="2400" b="1" dirty="0">
                <a:solidFill>
                  <a:prstClr val="black"/>
                </a:solidFill>
                <a:latin typeface="Calibri"/>
              </a:rPr>
              <a:t>MCH :</a:t>
            </a:r>
            <a:r>
              <a:rPr lang="el-GR" sz="2400" dirty="0">
                <a:solidFill>
                  <a:prstClr val="black"/>
                </a:solidFill>
                <a:latin typeface="Calibri"/>
              </a:rPr>
              <a:t> (Μέση περιεκτικότητα ερυθροκυττάρων σε αιμοσφαιρίνη)  Διαιρώντας την Hb δια του αριθμού των ερυθροκυττάρων, και δείχνει το μέσο βάρος της Hb ανά ερυθροκύτταρο MCH  = Hb/RBC</a:t>
            </a:r>
          </a:p>
        </p:txBody>
      </p:sp>
      <p:graphicFrame>
        <p:nvGraphicFramePr>
          <p:cNvPr id="7" name="Πίνακας 6"/>
          <p:cNvGraphicFramePr>
            <a:graphicFrameLocks noGrp="1"/>
          </p:cNvGraphicFramePr>
          <p:nvPr>
            <p:extLst>
              <p:ext uri="{D42A27DB-BD31-4B8C-83A1-F6EECF244321}">
                <p14:modId xmlns:p14="http://schemas.microsoft.com/office/powerpoint/2010/main" val="1027428154"/>
              </p:ext>
            </p:extLst>
          </p:nvPr>
        </p:nvGraphicFramePr>
        <p:xfrm>
          <a:off x="2627784" y="5271028"/>
          <a:ext cx="4176464" cy="1280160"/>
        </p:xfrm>
        <a:graphic>
          <a:graphicData uri="http://schemas.openxmlformats.org/drawingml/2006/table">
            <a:tbl>
              <a:tblPr firstRow="1" bandRow="1">
                <a:tableStyleId>{5940675A-B579-460E-94D1-54222C63F5DA}</a:tableStyleId>
              </a:tblPr>
              <a:tblGrid>
                <a:gridCol w="1728192"/>
                <a:gridCol w="2448272"/>
              </a:tblGrid>
              <a:tr h="370840">
                <a:tc>
                  <a:txBody>
                    <a:bodyPr/>
                    <a:lstStyle/>
                    <a:p>
                      <a:r>
                        <a:rPr lang="en-US" sz="2200" dirty="0" smtClean="0"/>
                        <a:t>28 – 34 pg</a:t>
                      </a:r>
                      <a:endParaRPr lang="el-GR" sz="2200" dirty="0"/>
                    </a:p>
                  </a:txBody>
                  <a:tcPr/>
                </a:tc>
                <a:tc>
                  <a:txBody>
                    <a:bodyPr/>
                    <a:lstStyle/>
                    <a:p>
                      <a:r>
                        <a:rPr lang="el-GR" sz="2200" dirty="0" smtClean="0"/>
                        <a:t>Νορμοχρωμία</a:t>
                      </a:r>
                    </a:p>
                  </a:txBody>
                  <a:tcPr/>
                </a:tc>
              </a:tr>
              <a:tr h="370840">
                <a:tc>
                  <a:txBody>
                    <a:bodyPr/>
                    <a:lstStyle/>
                    <a:p>
                      <a:r>
                        <a:rPr lang="el-GR" sz="2200" dirty="0" smtClean="0"/>
                        <a:t>&lt; </a:t>
                      </a:r>
                      <a:r>
                        <a:rPr lang="en-US" sz="2200" dirty="0" smtClean="0"/>
                        <a:t>28</a:t>
                      </a:r>
                      <a:r>
                        <a:rPr lang="el-GR" sz="2200" dirty="0" smtClean="0"/>
                        <a:t> </a:t>
                      </a:r>
                      <a:endParaRPr lang="el-GR" sz="2200" dirty="0"/>
                    </a:p>
                  </a:txBody>
                  <a:tcPr/>
                </a:tc>
                <a:tc>
                  <a:txBody>
                    <a:bodyPr/>
                    <a:lstStyle/>
                    <a:p>
                      <a:r>
                        <a:rPr lang="el-GR" sz="2200" dirty="0" smtClean="0"/>
                        <a:t>Υποχρωμία</a:t>
                      </a:r>
                    </a:p>
                  </a:txBody>
                  <a:tcPr/>
                </a:tc>
              </a:tr>
              <a:tr h="370840">
                <a:tc>
                  <a:txBody>
                    <a:bodyPr/>
                    <a:lstStyle/>
                    <a:p>
                      <a:r>
                        <a:rPr lang="el-GR" sz="2200" dirty="0" smtClean="0"/>
                        <a:t>&gt; </a:t>
                      </a:r>
                      <a:r>
                        <a:rPr lang="en-US" sz="2200" dirty="0" smtClean="0"/>
                        <a:t>34</a:t>
                      </a:r>
                      <a:endParaRPr lang="el-GR" sz="2200" dirty="0"/>
                    </a:p>
                  </a:txBody>
                  <a:tcPr/>
                </a:tc>
                <a:tc>
                  <a:txBody>
                    <a:bodyPr/>
                    <a:lstStyle/>
                    <a:p>
                      <a:r>
                        <a:rPr lang="el-GR" sz="2200" dirty="0" smtClean="0"/>
                        <a:t>Υπερχρωμία</a:t>
                      </a:r>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36127169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Δομή ερυθροκυττάρου </a:t>
            </a:r>
            <a:r>
              <a:rPr lang="el-GR" sz="3200" b="0" dirty="0" smtClean="0"/>
              <a:t>1</a:t>
            </a:r>
            <a:r>
              <a:rPr lang="en-US" sz="3200" b="0" dirty="0" smtClean="0"/>
              <a:t>/3</a:t>
            </a:r>
            <a:endParaRPr lang="el-GR" sz="3200" b="0" dirty="0"/>
          </a:p>
        </p:txBody>
      </p:sp>
      <p:sp>
        <p:nvSpPr>
          <p:cNvPr id="3" name="Θέση περιεχομένου 2"/>
          <p:cNvSpPr>
            <a:spLocks noGrp="1"/>
          </p:cNvSpPr>
          <p:nvPr>
            <p:ph idx="1"/>
          </p:nvPr>
        </p:nvSpPr>
        <p:spPr/>
        <p:txBody>
          <a:bodyPr/>
          <a:lstStyle/>
          <a:p>
            <a:r>
              <a:rPr lang="el-GR" dirty="0"/>
              <a:t>Το ερυθροκύτταρο είναι ένα απύρηνο κύτταρο και για τον λόγο αυτό στερείται </a:t>
            </a:r>
            <a:r>
              <a:rPr lang="el-GR" dirty="0" smtClean="0"/>
              <a:t>πρωτεϊνοσύνθεσης. </a:t>
            </a:r>
            <a:endParaRPr lang="el-GR" dirty="0"/>
          </a:p>
          <a:p>
            <a:r>
              <a:rPr lang="el-GR" dirty="0"/>
              <a:t>Έχει σχήμα αμφίκοιλου δίσκου που επιτρέπει την περισσότερο ομοιόμορφη και ταχεία διάχυση των αερίων απ’ ότι όταν είχε ένα σφαιρικό σχήμα γιατί η απόσταση κέντρου και επιφανείας γίνεται μικρότερη.  </a:t>
            </a:r>
          </a:p>
          <a:p>
            <a:r>
              <a:rPr lang="el-GR" dirty="0"/>
              <a:t>Το σχήμα αυτό αυξάνει την ωφέλιμη επιφάνεια του κατά 30%.</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28998853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Ερυθροκύτταρο</a:t>
            </a:r>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1484784"/>
            <a:ext cx="5472410" cy="3420257"/>
          </a:xfrm>
        </p:spPr>
      </p:pic>
      <p:sp>
        <p:nvSpPr>
          <p:cNvPr id="6" name="Rectangle 7"/>
          <p:cNvSpPr/>
          <p:nvPr/>
        </p:nvSpPr>
        <p:spPr>
          <a:xfrm>
            <a:off x="3491880" y="5013176"/>
            <a:ext cx="2820396"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Erythrocyte deoxy</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rPr>
              <a:t>Rogeriopfm</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4"/>
              </a:rPr>
              <a:t>CC BY-SA 3.0</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16468154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Ερυθροκύτταρο, λευκό, αιμοπετάλιο</a:t>
            </a:r>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5736" y="1556792"/>
            <a:ext cx="5040560" cy="3293166"/>
          </a:xfrm>
          <a:ln>
            <a:solidFill>
              <a:schemeClr val="tx1"/>
            </a:solidFill>
          </a:ln>
        </p:spPr>
      </p:pic>
      <p:sp>
        <p:nvSpPr>
          <p:cNvPr id="6" name="Rectangle 7"/>
          <p:cNvSpPr/>
          <p:nvPr/>
        </p:nvSpPr>
        <p:spPr>
          <a:xfrm>
            <a:off x="3528864" y="4880734"/>
            <a:ext cx="3024336"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Red White Blood cells</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rPr>
              <a:t>WhatamIdoing</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25818859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Ερυθρά στην αγγειακή κοίτη</a:t>
            </a:r>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39752" y="1412776"/>
            <a:ext cx="4704184" cy="3528138"/>
          </a:xfrm>
          <a:ln>
            <a:solidFill>
              <a:schemeClr val="tx1"/>
            </a:solidFill>
          </a:ln>
        </p:spPr>
      </p:pic>
      <p:sp>
        <p:nvSpPr>
          <p:cNvPr id="6" name="Rectangle 7"/>
          <p:cNvSpPr/>
          <p:nvPr/>
        </p:nvSpPr>
        <p:spPr>
          <a:xfrm>
            <a:off x="3172841" y="5085184"/>
            <a:ext cx="3384376"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blood blood plasma red blood cells plasma infection </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geralt</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26232819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Δομή ερυθροκυττάρου </a:t>
            </a:r>
            <a:r>
              <a:rPr lang="el-GR" sz="3200" b="0" dirty="0" smtClean="0"/>
              <a:t>2</a:t>
            </a:r>
            <a:r>
              <a:rPr lang="en-US" sz="3200" b="0" dirty="0" smtClean="0"/>
              <a:t>/3</a:t>
            </a:r>
            <a:endParaRPr lang="el-GR" dirty="0"/>
          </a:p>
        </p:txBody>
      </p:sp>
      <p:sp>
        <p:nvSpPr>
          <p:cNvPr id="3" name="Θέση περιεχομένου 2"/>
          <p:cNvSpPr>
            <a:spLocks noGrp="1"/>
          </p:cNvSpPr>
          <p:nvPr>
            <p:ph idx="1"/>
          </p:nvPr>
        </p:nvSpPr>
        <p:spPr/>
        <p:txBody>
          <a:bodyPr/>
          <a:lstStyle/>
          <a:p>
            <a:r>
              <a:rPr lang="el-GR" dirty="0"/>
              <a:t>Το σχήμα του ερυθροκυττάρου θεωρείται σχήμα ισορροπίας, πράγμα που τα ερυθρά το εμφανίζουν όταν βρίσκονται εντός του πλάσματος. </a:t>
            </a:r>
          </a:p>
          <a:p>
            <a:r>
              <a:rPr lang="el-GR" dirty="0"/>
              <a:t>Περιβάλλεται από μεμβράνη εύκαμπτη και όχι τόσο ελαστική. </a:t>
            </a:r>
          </a:p>
          <a:p>
            <a:r>
              <a:rPr lang="el-GR" dirty="0"/>
              <a:t>Λόγω αυτού, το ερυθροκύτταρο μπορεί να υποστεί μεγάλες παραμορφώσεις όταν διέρχεται από τριχοειδή.</a:t>
            </a:r>
          </a:p>
          <a:p>
            <a:r>
              <a:rPr lang="el-GR" dirty="0"/>
              <a:t>Η </a:t>
            </a:r>
            <a:r>
              <a:rPr lang="el-GR" b="1" dirty="0"/>
              <a:t>μεμβράνη του ερυθρού </a:t>
            </a:r>
            <a:r>
              <a:rPr lang="el-GR" dirty="0"/>
              <a:t>όμως είναι παρόμοια με των άλλων κυττάρων.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2426489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Μεμβράνη ερυθρού</a:t>
            </a:r>
          </a:p>
        </p:txBody>
      </p:sp>
      <p:pic>
        <p:nvPicPr>
          <p:cNvPr id="2050" name="Picture 2" descr="File:RBC membrane major protei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124744"/>
            <a:ext cx="7620000" cy="48768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2105236" y="6140044"/>
            <a:ext cx="5419092"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RBC membrane major </a:t>
            </a:r>
            <a:r>
              <a:rPr lang="en-US" sz="1200" dirty="0" smtClean="0">
                <a:solidFill>
                  <a:prstClr val="black"/>
                </a:solidFill>
                <a:latin typeface="Calibri"/>
                <a:hlinkClick r:id="rId4"/>
              </a:rPr>
              <a:t>proteins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solidFill>
                <a:latin typeface="Calibri"/>
                <a:hlinkClick r:id="rId5" tooltip="User:TimVickers"/>
              </a:rPr>
              <a:t>TimVickers</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34224908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Δομή ερυθροκυττάρου </a:t>
            </a:r>
            <a:r>
              <a:rPr lang="en-US" sz="3200" b="0" dirty="0" smtClean="0"/>
              <a:t>3/3</a:t>
            </a:r>
            <a:endParaRPr lang="el-GR" dirty="0"/>
          </a:p>
        </p:txBody>
      </p:sp>
      <p:sp>
        <p:nvSpPr>
          <p:cNvPr id="3" name="Θέση περιεχομένου 2"/>
          <p:cNvSpPr>
            <a:spLocks noGrp="1"/>
          </p:cNvSpPr>
          <p:nvPr>
            <p:ph idx="1"/>
          </p:nvPr>
        </p:nvSpPr>
        <p:spPr/>
        <p:txBody>
          <a:bodyPr/>
          <a:lstStyle/>
          <a:p>
            <a:r>
              <a:rPr lang="el-GR" dirty="0"/>
              <a:t>Εκτός του πλάσματος </a:t>
            </a:r>
            <a:r>
              <a:rPr lang="el-GR" dirty="0" smtClean="0"/>
              <a:t>τα ερυθροκύτταρα λαμβάνουν </a:t>
            </a:r>
            <a:r>
              <a:rPr lang="el-GR" dirty="0"/>
              <a:t>σχήμα σφαιρικό και η σφαιρικότητα αυτή αποδίδεται στην απουσία μιας πρωτεΐνης του πλάσματος.  </a:t>
            </a:r>
          </a:p>
          <a:p>
            <a:r>
              <a:rPr lang="el-GR" dirty="0"/>
              <a:t>Τα σφαιροκύτταρα είναι λιγότερο εύκαμπτα και είναι λιγότερο πιθανό να επιβιώσουν </a:t>
            </a:r>
            <a:r>
              <a:rPr lang="el-GR" dirty="0" smtClean="0"/>
              <a:t>σε αντίξοες συνθήκες, όπως π.χ</a:t>
            </a:r>
            <a:r>
              <a:rPr lang="el-GR" dirty="0"/>
              <a:t>. από βλάβη αντισωμάτων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23623880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Λειτουργία ερυθροκυττάρου </a:t>
            </a:r>
            <a:r>
              <a:rPr lang="el-GR" sz="3200" b="0" dirty="0" smtClean="0"/>
              <a:t>1</a:t>
            </a:r>
            <a:r>
              <a:rPr lang="en-US" sz="3200" b="0" dirty="0" smtClean="0"/>
              <a:t>/3</a:t>
            </a:r>
            <a:endParaRPr lang="el-GR" sz="3200" b="0" dirty="0"/>
          </a:p>
        </p:txBody>
      </p:sp>
      <p:sp>
        <p:nvSpPr>
          <p:cNvPr id="3" name="Θέση περιεχομένου 2"/>
          <p:cNvSpPr>
            <a:spLocks noGrp="1"/>
          </p:cNvSpPr>
          <p:nvPr>
            <p:ph idx="1"/>
          </p:nvPr>
        </p:nvSpPr>
        <p:spPr>
          <a:xfrm>
            <a:off x="457200" y="1196752"/>
            <a:ext cx="8435280" cy="5040560"/>
          </a:xfrm>
        </p:spPr>
        <p:txBody>
          <a:bodyPr>
            <a:noAutofit/>
          </a:bodyPr>
          <a:lstStyle/>
          <a:p>
            <a:pPr>
              <a:lnSpc>
                <a:spcPct val="110000"/>
              </a:lnSpc>
              <a:spcBef>
                <a:spcPts val="600"/>
              </a:spcBef>
            </a:pPr>
            <a:r>
              <a:rPr lang="el-GR" sz="2200" dirty="0"/>
              <a:t>Η </a:t>
            </a:r>
            <a:r>
              <a:rPr lang="el-GR" sz="2200" b="1" dirty="0"/>
              <a:t>μεμβράνη του ερυθρού </a:t>
            </a:r>
            <a:r>
              <a:rPr lang="el-GR" sz="2200" dirty="0"/>
              <a:t>όμως είναι παρόμοια με των άλλων κυττάρων. </a:t>
            </a:r>
          </a:p>
          <a:p>
            <a:pPr>
              <a:lnSpc>
                <a:spcPct val="110000"/>
              </a:lnSpc>
              <a:spcBef>
                <a:spcPts val="600"/>
              </a:spcBef>
            </a:pPr>
            <a:r>
              <a:rPr lang="el-GR" sz="2200" dirty="0"/>
              <a:t>Η μεμβράνη </a:t>
            </a:r>
            <a:r>
              <a:rPr lang="el-GR" sz="2200" dirty="0" smtClean="0"/>
              <a:t>αποτελείται από</a:t>
            </a:r>
            <a:r>
              <a:rPr lang="en-US" sz="2200" dirty="0" smtClean="0"/>
              <a:t>: </a:t>
            </a:r>
            <a:endParaRPr lang="el-GR" sz="2200" dirty="0"/>
          </a:p>
          <a:p>
            <a:pPr marL="857250" lvl="1" indent="-457200">
              <a:lnSpc>
                <a:spcPct val="110000"/>
              </a:lnSpc>
              <a:spcBef>
                <a:spcPts val="600"/>
              </a:spcBef>
              <a:buFont typeface="+mj-lt"/>
              <a:buAutoNum type="arabicPeriod"/>
            </a:pPr>
            <a:r>
              <a:rPr lang="el-GR" dirty="0" smtClean="0"/>
              <a:t>Διπλοστοιβάδα </a:t>
            </a:r>
            <a:r>
              <a:rPr lang="el-GR" dirty="0"/>
              <a:t>φωσφολιπιδίων </a:t>
            </a:r>
            <a:r>
              <a:rPr lang="el-GR" dirty="0" smtClean="0"/>
              <a:t>. </a:t>
            </a:r>
            <a:endParaRPr lang="el-GR" dirty="0"/>
          </a:p>
          <a:p>
            <a:pPr marL="857250" lvl="1" indent="-457200">
              <a:lnSpc>
                <a:spcPct val="110000"/>
              </a:lnSpc>
              <a:spcBef>
                <a:spcPts val="600"/>
              </a:spcBef>
              <a:buFont typeface="+mj-lt"/>
              <a:buAutoNum type="arabicPeriod"/>
            </a:pPr>
            <a:r>
              <a:rPr lang="el-GR" dirty="0" smtClean="0"/>
              <a:t>Διαμεμβρανικές </a:t>
            </a:r>
            <a:r>
              <a:rPr lang="el-GR" dirty="0"/>
              <a:t>πρωτεΐνες και υποστηρίζεται από υπομεμβρανικό σκελετό που προσδίδει ευλυγισία και ανθεκτικότητα.</a:t>
            </a:r>
          </a:p>
          <a:p>
            <a:pPr marL="857250" lvl="1" indent="-457200">
              <a:lnSpc>
                <a:spcPct val="110000"/>
              </a:lnSpc>
              <a:spcBef>
                <a:spcPts val="600"/>
              </a:spcBef>
              <a:buFont typeface="+mj-lt"/>
              <a:buAutoNum type="arabicPeriod"/>
            </a:pPr>
            <a:r>
              <a:rPr lang="el-GR" dirty="0" smtClean="0"/>
              <a:t>Σπεκτρίνη </a:t>
            </a:r>
            <a:r>
              <a:rPr lang="el-GR" dirty="0"/>
              <a:t>(άλυσος-πλέγμα</a:t>
            </a:r>
            <a:r>
              <a:rPr lang="el-GR" dirty="0" smtClean="0"/>
              <a:t>)</a:t>
            </a:r>
            <a:r>
              <a:rPr lang="en-US" dirty="0" smtClean="0"/>
              <a:t>.</a:t>
            </a:r>
            <a:endParaRPr lang="el-GR" dirty="0"/>
          </a:p>
          <a:p>
            <a:pPr marL="857250" lvl="1" indent="-457200">
              <a:lnSpc>
                <a:spcPct val="110000"/>
              </a:lnSpc>
              <a:spcBef>
                <a:spcPts val="600"/>
              </a:spcBef>
              <a:buFont typeface="+mj-lt"/>
              <a:buAutoNum type="arabicPeriod"/>
            </a:pPr>
            <a:r>
              <a:rPr lang="el-GR" dirty="0" smtClean="0"/>
              <a:t>Ανκυρίνη  </a:t>
            </a:r>
            <a:r>
              <a:rPr lang="el-GR" dirty="0"/>
              <a:t>διαμεμβρανική πρωτεΐνη) που επιτρέπει την ανταλλαγή HCO</a:t>
            </a:r>
            <a:r>
              <a:rPr lang="el-GR" baseline="-25000" dirty="0"/>
              <a:t>3</a:t>
            </a:r>
            <a:r>
              <a:rPr lang="el-GR" dirty="0"/>
              <a:t>¯ / Cl ¯ και απομάκρυνση του CO</a:t>
            </a:r>
            <a:r>
              <a:rPr lang="el-GR" baseline="-25000" dirty="0"/>
              <a:t>2</a:t>
            </a:r>
            <a:r>
              <a:rPr lang="el-GR" dirty="0"/>
              <a:t>.</a:t>
            </a:r>
          </a:p>
          <a:p>
            <a:pPr marL="857250" lvl="1" indent="-457200">
              <a:lnSpc>
                <a:spcPct val="110000"/>
              </a:lnSpc>
              <a:spcBef>
                <a:spcPts val="600"/>
              </a:spcBef>
              <a:buFont typeface="+mj-lt"/>
              <a:buAutoNum type="arabicPeriod"/>
            </a:pPr>
            <a:r>
              <a:rPr lang="el-GR" dirty="0" smtClean="0"/>
              <a:t>Η </a:t>
            </a:r>
            <a:r>
              <a:rPr lang="el-GR" dirty="0"/>
              <a:t>μεμβράνη έχει διάφορες αντλίες κατιόντων (ΑTPασες) π.χ. Na+ K + ATPαση και Ca++ ATPάση και υποδοχείς</a:t>
            </a:r>
            <a:r>
              <a:rPr lang="el-GR"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12361112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Λειτουργία ερυθροκυττάρου </a:t>
            </a:r>
            <a:r>
              <a:rPr lang="en-US" sz="3200" b="0" dirty="0" smtClean="0"/>
              <a:t>2/3</a:t>
            </a:r>
            <a:endParaRPr lang="el-GR" dirty="0"/>
          </a:p>
        </p:txBody>
      </p:sp>
      <p:sp>
        <p:nvSpPr>
          <p:cNvPr id="3" name="Θέση περιεχομένου 2"/>
          <p:cNvSpPr>
            <a:spLocks noGrp="1"/>
          </p:cNvSpPr>
          <p:nvPr>
            <p:ph idx="1"/>
          </p:nvPr>
        </p:nvSpPr>
        <p:spPr/>
        <p:txBody>
          <a:bodyPr/>
          <a:lstStyle/>
          <a:p>
            <a:r>
              <a:rPr lang="el-GR" b="1" dirty="0"/>
              <a:t>Το πρωτόπλασμα του ερυθροκυττάρου </a:t>
            </a:r>
            <a:r>
              <a:rPr lang="el-GR" dirty="0"/>
              <a:t>είναι ομοιογενές, στερείται δε οργανιδίων.  </a:t>
            </a:r>
          </a:p>
          <a:p>
            <a:r>
              <a:rPr lang="el-GR" dirty="0"/>
              <a:t>Μοιάζει σε σύνθεση με τα άλλα κύτταρα π.χ. H</a:t>
            </a:r>
            <a:r>
              <a:rPr lang="el-GR" baseline="-25000" dirty="0"/>
              <a:t>2</a:t>
            </a:r>
            <a:r>
              <a:rPr lang="el-GR" dirty="0"/>
              <a:t>O  65-70%, </a:t>
            </a:r>
            <a:r>
              <a:rPr lang="el-GR" dirty="0" smtClean="0"/>
              <a:t>ανόργανα στοιχεία, άλατα</a:t>
            </a:r>
            <a:r>
              <a:rPr lang="el-GR" dirty="0"/>
              <a:t>, οργανικές ουσίες,  K+, κ.α. </a:t>
            </a:r>
          </a:p>
          <a:p>
            <a:r>
              <a:rPr lang="el-GR" dirty="0"/>
              <a:t>Υπάρχουν δε ένζυμα της αναερόβιας γλυκόλυσης και αερόβιας διεργασίας απελευθέρωσης ενέργειας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3108437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Ερυθρά αιμοσφαίρια</a:t>
            </a:r>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39752" y="1196752"/>
            <a:ext cx="4501480" cy="4711394"/>
          </a:xfrm>
          <a:ln>
            <a:solidFill>
              <a:schemeClr val="tx1"/>
            </a:solidFill>
          </a:ln>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
        <p:nvSpPr>
          <p:cNvPr id="6" name="Rectangle 7"/>
          <p:cNvSpPr/>
          <p:nvPr/>
        </p:nvSpPr>
        <p:spPr>
          <a:xfrm>
            <a:off x="3347864" y="5991671"/>
            <a:ext cx="2820396"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Sedimented red blood cells</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rPr>
              <a:t>MDougM</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20063562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Λειτουργία ερυθροκυττάρου </a:t>
            </a:r>
            <a:r>
              <a:rPr lang="en-US" sz="3200" b="0" dirty="0" smtClean="0"/>
              <a:t>3/3</a:t>
            </a:r>
            <a:endParaRPr lang="el-GR" dirty="0"/>
          </a:p>
        </p:txBody>
      </p:sp>
      <p:sp>
        <p:nvSpPr>
          <p:cNvPr id="3" name="Θέση περιεχομένου 2"/>
          <p:cNvSpPr>
            <a:spLocks noGrp="1"/>
          </p:cNvSpPr>
          <p:nvPr>
            <p:ph idx="1"/>
          </p:nvPr>
        </p:nvSpPr>
        <p:spPr/>
        <p:txBody>
          <a:bodyPr/>
          <a:lstStyle/>
          <a:p>
            <a:r>
              <a:rPr lang="el-GR" dirty="0"/>
              <a:t>Στο πρωτόπλασμα υπάρχουν η αναπνευστική χρωστική, η αιμοσφαιρίνη και οι μηχανισμοί προστασίας της αιμοσφαιρίνης από οξειδωτικές ουσίες.</a:t>
            </a:r>
          </a:p>
          <a:p>
            <a:r>
              <a:rPr lang="el-GR" dirty="0"/>
              <a:t>Η λειτουργία του ερυθροκυττάρου, βασίζεται στην λειτουργία του μορίου της αιμοσφαιρίνης και στην λειτουργία της ανταλλαγής των αερίων.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31455144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Οδοί παραγωγής ενέργειας ερυθρού </a:t>
            </a:r>
            <a:r>
              <a:rPr lang="el-GR" sz="3600" b="0" dirty="0" smtClean="0"/>
              <a:t>1</a:t>
            </a:r>
            <a:r>
              <a:rPr lang="en-US" sz="3600" b="0" dirty="0" smtClean="0"/>
              <a:t>/2</a:t>
            </a:r>
            <a:endParaRPr lang="el-GR" sz="3600" b="0" dirty="0"/>
          </a:p>
        </p:txBody>
      </p:sp>
      <p:sp>
        <p:nvSpPr>
          <p:cNvPr id="3" name="Θέση περιεχομένου 2"/>
          <p:cNvSpPr>
            <a:spLocks noGrp="1"/>
          </p:cNvSpPr>
          <p:nvPr>
            <p:ph idx="1"/>
          </p:nvPr>
        </p:nvSpPr>
        <p:spPr/>
        <p:txBody>
          <a:bodyPr/>
          <a:lstStyle/>
          <a:p>
            <a:r>
              <a:rPr lang="el-GR" dirty="0"/>
              <a:t>Ανασύνθεση του ATP (αναερόβια γλυκόλυση</a:t>
            </a:r>
            <a:r>
              <a:rPr lang="el-GR" dirty="0" smtClean="0"/>
              <a:t>)</a:t>
            </a:r>
            <a:r>
              <a:rPr lang="en-US" dirty="0" smtClean="0"/>
              <a:t>.</a:t>
            </a:r>
            <a:endParaRPr lang="el-GR" dirty="0"/>
          </a:p>
          <a:p>
            <a:r>
              <a:rPr lang="el-GR" dirty="0" smtClean="0"/>
              <a:t>Τα </a:t>
            </a:r>
            <a:r>
              <a:rPr lang="el-GR" dirty="0"/>
              <a:t>φυσιολογικά ερυθροκύτταρα λειτουργούν με αερόβια </a:t>
            </a:r>
            <a:r>
              <a:rPr lang="el-GR" dirty="0" smtClean="0"/>
              <a:t>διεργασία</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8865512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Οδοί παραγωγής ενέργειας ερυθρού </a:t>
            </a:r>
            <a:r>
              <a:rPr lang="en-US" sz="3600" b="0" dirty="0" smtClean="0"/>
              <a:t>2/2</a:t>
            </a:r>
            <a:endParaRPr lang="el-GR" dirty="0"/>
          </a:p>
        </p:txBody>
      </p:sp>
      <p:sp>
        <p:nvSpPr>
          <p:cNvPr id="3" name="Θέση περιεχομένου 2"/>
          <p:cNvSpPr>
            <a:spLocks noGrp="1"/>
          </p:cNvSpPr>
          <p:nvPr>
            <p:ph idx="1"/>
          </p:nvPr>
        </p:nvSpPr>
        <p:spPr/>
        <p:txBody>
          <a:bodyPr/>
          <a:lstStyle/>
          <a:p>
            <a:r>
              <a:rPr lang="el-GR" dirty="0"/>
              <a:t>Η αναερόβια (κύκλος Emben- Meyrhof) περιλαμβάνει 2 σειρές αντιδράσεων</a:t>
            </a:r>
          </a:p>
          <a:p>
            <a:pPr lvl="1"/>
            <a:r>
              <a:rPr lang="el-GR" dirty="0"/>
              <a:t>διάσπαση γλυκόζης σε 2 φωσφορικές τριόζες</a:t>
            </a:r>
          </a:p>
          <a:p>
            <a:pPr lvl="1"/>
            <a:r>
              <a:rPr lang="el-GR" dirty="0"/>
              <a:t>σχηματισμό πυροσταφυλικού που περιέχει ενέργεια για την ανασύνθεση 2 ATP μορίων και σχηματίζει 2 μόρια ανηγμένου  NADH , το οποίο συμμετέχει στην αναγωγή της μεθαιμοσφαιρίνης σε αιμοσφαιρίνη και σχηματίζει 2,3 διφωσφογλυκερικό.</a:t>
            </a:r>
          </a:p>
          <a:p>
            <a:r>
              <a:rPr lang="el-GR" dirty="0"/>
              <a:t>Η συμπληρωματική οδός (πεντοζών) 10% συμμετοχή.</a:t>
            </a:r>
          </a:p>
          <a:p>
            <a:r>
              <a:rPr lang="el-GR" dirty="0"/>
              <a:t>Το ATP εξασφαλίζει την λειτουργία της αντλίας Na και η διάσπαση γίνεται με την ATPάση.</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33536715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κύκλος </a:t>
            </a:r>
            <a:r>
              <a:rPr lang="en-US" dirty="0"/>
              <a:t>Emben- Meyrhof</a:t>
            </a:r>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1628800"/>
            <a:ext cx="7439191" cy="3881317"/>
          </a:xfrm>
        </p:spPr>
      </p:pic>
      <p:sp>
        <p:nvSpPr>
          <p:cNvPr id="6" name="Rectangle 7"/>
          <p:cNvSpPr/>
          <p:nvPr/>
        </p:nvSpPr>
        <p:spPr>
          <a:xfrm>
            <a:off x="3275856" y="5661248"/>
            <a:ext cx="2820396"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Glycolysis</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Magnus </a:t>
            </a:r>
            <a:r>
              <a:rPr lang="en-US" sz="1200" dirty="0" smtClean="0">
                <a:solidFill>
                  <a:prstClr val="black">
                    <a:lumMod val="75000"/>
                    <a:lumOff val="25000"/>
                  </a:prstClr>
                </a:solidFill>
                <a:latin typeface="Calibri"/>
                <a:hlinkClick r:id="rId4"/>
              </a:rPr>
              <a:t>Manske </a:t>
            </a:r>
            <a:r>
              <a:rPr lang="el-GR" sz="1200" dirty="0" smtClean="0">
                <a:solidFill>
                  <a:prstClr val="black">
                    <a:lumMod val="75000"/>
                    <a:lumOff val="25000"/>
                  </a:prstClr>
                </a:solidFill>
                <a:latin typeface="Calibri"/>
              </a:rPr>
              <a:t>διαθέσιμο με άδεια </a:t>
            </a:r>
            <a:r>
              <a:rPr lang="en-US" sz="1200" dirty="0">
                <a:solidFill>
                  <a:prstClr val="black">
                    <a:lumMod val="75000"/>
                    <a:lumOff val="25000"/>
                  </a:prstClr>
                </a:solidFill>
                <a:latin typeface="Calibri"/>
                <a:hlinkClick r:id="rId5"/>
              </a:rPr>
              <a:t>CC BY-SA 3.0</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2515701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Αιμοσφαιρίνη </a:t>
            </a:r>
            <a:r>
              <a:rPr lang="el-GR" sz="3200" b="0" dirty="0" smtClean="0"/>
              <a:t>1</a:t>
            </a:r>
            <a:r>
              <a:rPr lang="en-US" sz="3200" b="0" dirty="0" smtClean="0"/>
              <a:t>/3</a:t>
            </a:r>
            <a:r>
              <a:rPr lang="el-GR" sz="3200" b="0" dirty="0" smtClean="0"/>
              <a:t> </a:t>
            </a:r>
            <a:endParaRPr lang="el-GR" sz="3200" b="0" dirty="0"/>
          </a:p>
        </p:txBody>
      </p:sp>
      <p:sp>
        <p:nvSpPr>
          <p:cNvPr id="3" name="Θέση περιεχομένου 2"/>
          <p:cNvSpPr>
            <a:spLocks noGrp="1"/>
          </p:cNvSpPr>
          <p:nvPr>
            <p:ph idx="1"/>
          </p:nvPr>
        </p:nvSpPr>
        <p:spPr/>
        <p:txBody>
          <a:bodyPr/>
          <a:lstStyle/>
          <a:p>
            <a:r>
              <a:rPr lang="el-GR" dirty="0"/>
              <a:t>Η αιμοσφαιρίνη είναι μια αναπνευστική  χρωστική.  Σε αυτήν οφείλεται το κόκκινο χρώμα του αίματος.</a:t>
            </a:r>
          </a:p>
          <a:p>
            <a:r>
              <a:rPr lang="el-GR" dirty="0"/>
              <a:t>Αποτελεί και το κύριο συστατικό των ερυθρών και το ⅓ του βάρους του ερυθροκυττάρου.  Ανήκει στις μεταλοπορφυρικές χρωστικές.  Από πλευράς λειτουργίας, οι χρωστικές συμμετέχουν στην αναπνοή και δρουν σαν μεταφορείς O</a:t>
            </a:r>
            <a:r>
              <a:rPr lang="el-GR" baseline="-25000" dirty="0"/>
              <a:t>2</a:t>
            </a:r>
            <a:r>
              <a:rPr lang="el-GR" dirty="0"/>
              <a:t> της ατμόσφαιρας, σαν αποθήκη O</a:t>
            </a:r>
            <a:r>
              <a:rPr lang="el-GR" baseline="-25000" dirty="0"/>
              <a:t>2</a:t>
            </a:r>
            <a:r>
              <a:rPr lang="el-GR" dirty="0"/>
              <a:t> ή σαν παράγοντες ένζυμων κυτταρικών οξειδώσεων.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38182822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Αιμοσφαιρίνη </a:t>
            </a:r>
            <a:r>
              <a:rPr lang="en-US" sz="3200" b="0" dirty="0" smtClean="0"/>
              <a:t>2/3</a:t>
            </a:r>
            <a:r>
              <a:rPr lang="el-GR" sz="3200" b="0" dirty="0" smtClean="0"/>
              <a:t> </a:t>
            </a:r>
            <a:endParaRPr lang="el-GR" dirty="0"/>
          </a:p>
        </p:txBody>
      </p:sp>
      <p:sp>
        <p:nvSpPr>
          <p:cNvPr id="3" name="Θέση περιεχομένου 2"/>
          <p:cNvSpPr>
            <a:spLocks noGrp="1"/>
          </p:cNvSpPr>
          <p:nvPr>
            <p:ph idx="1"/>
          </p:nvPr>
        </p:nvSpPr>
        <p:spPr/>
        <p:txBody>
          <a:bodyPr>
            <a:normAutofit fontScale="92500"/>
          </a:bodyPr>
          <a:lstStyle/>
          <a:p>
            <a:r>
              <a:rPr lang="el-GR" dirty="0"/>
              <a:t>Όλες αυτές οι ουσίες αποτελούνται από πορφυρίνη η οποία στο κέντρο της είναι συνδεδεμένη με μέταλλο και μια πρωτεϊνική ομάδα.  Στην περίπτωση της αιμοσφαιρίνης, η πρωτεϊνική ομάδα είναι σφαιρίνη, ο πορφυρικός δακτύλιος είναι πρωτοπορφυρίνη και το μέταλλο ο σίδηρος. Το σύνολο πρωτοπορφυρίνη-σίδηρος αποτελεί την προσθετική ομάδα, την αίμη.  </a:t>
            </a:r>
          </a:p>
          <a:p>
            <a:r>
              <a:rPr lang="el-GR" dirty="0"/>
              <a:t>MB αιμοσφαιρίνης 64500 Daltons. Η αίμη συνδέεται με Fe.  Η πρωτοπορφυρίνη ΙΙΙ ως δομή έχει 4 πυρρολικούς δακτυλίους. Στο κέντρο της πρωτοπορφυρίνης είναι το άτομο Fe και συνδέεται με 4 άτομα αζώτου και διατηρεί 2 ελεύθερα σθένη.</a:t>
            </a:r>
          </a:p>
          <a:p>
            <a:r>
              <a:rPr lang="el-GR" dirty="0"/>
              <a:t>Η σφαιρίνη αποτελείται από 4 πολυπεπτιδικές αλύσσους, ανά 2 ίδιες [(α,β,γ,δ)].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14202787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Αιμοσφαιρίνη </a:t>
            </a:r>
            <a:r>
              <a:rPr lang="en-US" sz="3200" b="0" dirty="0" smtClean="0"/>
              <a:t>3/3</a:t>
            </a:r>
            <a:r>
              <a:rPr lang="el-GR" sz="3200" b="0" dirty="0" smtClean="0"/>
              <a:t> </a:t>
            </a:r>
            <a:endParaRPr lang="el-GR" dirty="0"/>
          </a:p>
        </p:txBody>
      </p:sp>
      <p:sp>
        <p:nvSpPr>
          <p:cNvPr id="3" name="Θέση περιεχομένου 2"/>
          <p:cNvSpPr>
            <a:spLocks noGrp="1"/>
          </p:cNvSpPr>
          <p:nvPr>
            <p:ph idx="1"/>
          </p:nvPr>
        </p:nvSpPr>
        <p:spPr/>
        <p:txBody>
          <a:bodyPr/>
          <a:lstStyle/>
          <a:p>
            <a:r>
              <a:rPr lang="el-GR" dirty="0"/>
              <a:t>Για την αιμοσφαιρίνη Α, η σύνθεση είναι (HbA α2 β2)  (φυσιολογική αιμοσφαιρίνη).  </a:t>
            </a:r>
          </a:p>
          <a:p>
            <a:r>
              <a:rPr lang="el-GR" dirty="0"/>
              <a:t>Αυτή εμφανίζεται σαν οξυαιμοσφαιρίνη και είναι η καθ’ αυτό αιμοσφαιρίνη του ενήλικα.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19151057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Εικόνα μορίου αιμοσφαιρίνης</a:t>
            </a:r>
          </a:p>
        </p:txBody>
      </p:sp>
      <p:pic>
        <p:nvPicPr>
          <p:cNvPr id="3074" name="Picture 2" descr="File:1GZX Haemoglob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3147" y="764704"/>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3250449" y="6248871"/>
            <a:ext cx="2820396"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1GZX </a:t>
            </a:r>
            <a:r>
              <a:rPr lang="en-US" sz="1200" dirty="0" smtClean="0">
                <a:solidFill>
                  <a:prstClr val="black"/>
                </a:solidFill>
                <a:latin typeface="Calibri"/>
                <a:hlinkClick r:id="rId4"/>
              </a:rPr>
              <a:t>Haemoglobin</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PatríciaR"/>
              </a:rPr>
              <a:t>PatríciaR</a:t>
            </a:r>
            <a:r>
              <a:rPr lang="en-US" sz="1200" dirty="0" smtClean="0">
                <a:solidFill>
                  <a:prstClr val="black">
                    <a:lumMod val="75000"/>
                    <a:lumOff val="25000"/>
                  </a:prstClr>
                </a:solidFill>
                <a:latin typeface="Calibri"/>
                <a:hlinkClick r:id="rId6"/>
              </a:rPr>
              <a:t> </a:t>
            </a:r>
            <a:r>
              <a:rPr lang="el-GR" sz="1200" dirty="0" smtClean="0">
                <a:solidFill>
                  <a:prstClr val="black">
                    <a:lumMod val="75000"/>
                    <a:lumOff val="25000"/>
                  </a:prstClr>
                </a:solidFill>
                <a:latin typeface="Calibri"/>
              </a:rPr>
              <a:t>διαθέσιμο με άδεια </a:t>
            </a:r>
            <a:r>
              <a:rPr lang="en-US" sz="1200" dirty="0">
                <a:solidFill>
                  <a:prstClr val="black">
                    <a:lumMod val="75000"/>
                    <a:lumOff val="25000"/>
                  </a:prstClr>
                </a:solidFill>
                <a:latin typeface="Calibri"/>
                <a:hlinkClick r:id="rId7"/>
              </a:rPr>
              <a:t>CC BY-SA 3.0</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41272602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Φυσιολογικές και παθολογικές αιμοσφαιρίνες </a:t>
            </a:r>
            <a:r>
              <a:rPr lang="el-GR" sz="3600" b="0" dirty="0" smtClean="0"/>
              <a:t>1/2</a:t>
            </a:r>
            <a:endParaRPr lang="el-GR" sz="3600" b="0" dirty="0"/>
          </a:p>
        </p:txBody>
      </p:sp>
      <p:sp>
        <p:nvSpPr>
          <p:cNvPr id="3" name="Θέση περιεχομένου 2"/>
          <p:cNvSpPr>
            <a:spLocks noGrp="1"/>
          </p:cNvSpPr>
          <p:nvPr>
            <p:ph idx="1"/>
          </p:nvPr>
        </p:nvSpPr>
        <p:spPr/>
        <p:txBody>
          <a:bodyPr/>
          <a:lstStyle/>
          <a:p>
            <a:r>
              <a:rPr lang="el-GR" dirty="0"/>
              <a:t>Η Α(α2 β2) εμφανίζεται ως οξυαιμοσφαιρίνη</a:t>
            </a:r>
            <a:r>
              <a:rPr lang="el-GR" dirty="0" smtClean="0"/>
              <a:t>.</a:t>
            </a:r>
            <a:endParaRPr lang="el-GR" dirty="0"/>
          </a:p>
          <a:p>
            <a:r>
              <a:rPr lang="el-GR" dirty="0"/>
              <a:t>Στα πρώτα στάδια εμβρύων απαντάται η αιμοσφαιρίνη Gowers.                                                                                                                                                           </a:t>
            </a:r>
          </a:p>
          <a:p>
            <a:r>
              <a:rPr lang="el-GR" dirty="0"/>
              <a:t>Στα τελευταία στάδια εμβρύου αναπτύσσεται η αιμοσφαιρίνη F (α2γ2) (μεταφορά O2  στον πλακούντα).</a:t>
            </a:r>
          </a:p>
          <a:p>
            <a:r>
              <a:rPr lang="el-GR" dirty="0"/>
              <a:t>Στον ενήλικα </a:t>
            </a:r>
            <a:r>
              <a:rPr lang="el-GR" dirty="0" smtClean="0"/>
              <a:t>και μετά το </a:t>
            </a:r>
            <a:r>
              <a:rPr lang="el-GR" dirty="0"/>
              <a:t>τέλος γαλουχίας </a:t>
            </a:r>
            <a:r>
              <a:rPr lang="el-GR" dirty="0" smtClean="0"/>
              <a:t>υπάρχει και η Α2 </a:t>
            </a:r>
            <a:r>
              <a:rPr lang="el-GR" dirty="0"/>
              <a:t>(α2δ2) και η  </a:t>
            </a:r>
            <a:r>
              <a:rPr lang="el-GR" dirty="0" smtClean="0"/>
              <a:t>F(α2γ2), αλλά σε πολύ μικρό ποσοστό. Η Α </a:t>
            </a:r>
            <a:r>
              <a:rPr lang="el-GR" dirty="0"/>
              <a:t>(α2β2) είναι 97% και η Α2 (α2δ2) 1,3-5</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3393651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Φυσιολογικές και παθολογικές αιμοσφαιρίνες </a:t>
            </a:r>
            <a:r>
              <a:rPr lang="el-GR" sz="3600" b="0" dirty="0" smtClean="0"/>
              <a:t>2/2</a:t>
            </a:r>
            <a:endParaRPr lang="el-GR" dirty="0"/>
          </a:p>
        </p:txBody>
      </p:sp>
      <p:sp>
        <p:nvSpPr>
          <p:cNvPr id="3" name="Θέση περιεχομένου 2"/>
          <p:cNvSpPr>
            <a:spLocks noGrp="1"/>
          </p:cNvSpPr>
          <p:nvPr>
            <p:ph idx="1"/>
          </p:nvPr>
        </p:nvSpPr>
        <p:spPr/>
        <p:txBody>
          <a:bodyPr/>
          <a:lstStyle/>
          <a:p>
            <a:r>
              <a:rPr lang="el-GR" dirty="0"/>
              <a:t>Ανθρακυλαιμοσφαιρίνη όταν συνενώνεται με CO (μονοξείδιο) και μεθαιμοσφαιρίνη όταν οξειδώνεται</a:t>
            </a:r>
            <a:r>
              <a:rPr lang="el-GR" dirty="0" smtClean="0"/>
              <a:t>.</a:t>
            </a:r>
            <a:endParaRPr lang="el-GR" dirty="0"/>
          </a:p>
          <a:p>
            <a:r>
              <a:rPr lang="el-GR" dirty="0"/>
              <a:t>Γλυκοζιωμένη (Α1c), όταν συνδέεται με ποσό γλυκόζης στο αίμα π.χ. στον σακχαρώδη διαβήτη.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804154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Λειτουργίες του </a:t>
            </a:r>
            <a:r>
              <a:rPr lang="el-GR" dirty="0" smtClean="0"/>
              <a:t>αίματος </a:t>
            </a:r>
            <a:r>
              <a:rPr lang="el-GR" sz="3200" b="0" dirty="0" smtClean="0"/>
              <a:t>1/2</a:t>
            </a:r>
            <a:endParaRPr lang="el-GR" sz="3200" b="0" dirty="0"/>
          </a:p>
        </p:txBody>
      </p:sp>
      <p:sp>
        <p:nvSpPr>
          <p:cNvPr id="3" name="Θέση περιεχομένου 2"/>
          <p:cNvSpPr>
            <a:spLocks noGrp="1"/>
          </p:cNvSpPr>
          <p:nvPr>
            <p:ph idx="1"/>
          </p:nvPr>
        </p:nvSpPr>
        <p:spPr/>
        <p:txBody>
          <a:bodyPr/>
          <a:lstStyle/>
          <a:p>
            <a:pPr marL="0" indent="0">
              <a:buNone/>
            </a:pPr>
            <a:r>
              <a:rPr lang="el-GR" b="1" dirty="0"/>
              <a:t>Μεταφέρει :</a:t>
            </a:r>
          </a:p>
          <a:p>
            <a:r>
              <a:rPr lang="el-GR" b="1" dirty="0"/>
              <a:t>Ο</a:t>
            </a:r>
            <a:r>
              <a:rPr lang="el-GR" b="1" baseline="-25000" dirty="0"/>
              <a:t>2</a:t>
            </a:r>
            <a:r>
              <a:rPr lang="el-GR" dirty="0"/>
              <a:t> από τους πνεύμονες στους ιστούς και μεταφέρει το CO2 από τους ιστούς στους </a:t>
            </a:r>
            <a:r>
              <a:rPr lang="el-GR" dirty="0" smtClean="0"/>
              <a:t>πνεύμονες, </a:t>
            </a:r>
            <a:endParaRPr lang="el-GR" dirty="0"/>
          </a:p>
          <a:p>
            <a:r>
              <a:rPr lang="el-GR" b="1" dirty="0"/>
              <a:t>Θρεπτικές ουσίες</a:t>
            </a:r>
            <a:r>
              <a:rPr lang="el-GR" dirty="0"/>
              <a:t> που </a:t>
            </a:r>
            <a:r>
              <a:rPr lang="el-GR" dirty="0" smtClean="0"/>
              <a:t>απορροφώνται </a:t>
            </a:r>
            <a:r>
              <a:rPr lang="el-GR" dirty="0"/>
              <a:t>από το γαστρεντερικό </a:t>
            </a:r>
            <a:r>
              <a:rPr lang="el-GR" dirty="0" smtClean="0"/>
              <a:t>σωλήνα, </a:t>
            </a:r>
            <a:endParaRPr lang="el-GR" dirty="0"/>
          </a:p>
          <a:p>
            <a:r>
              <a:rPr lang="el-GR" b="1" dirty="0"/>
              <a:t>Ορμόνες, βιταμίνες, ένζυμα </a:t>
            </a:r>
            <a:r>
              <a:rPr lang="el-GR" dirty="0"/>
              <a:t>από τη θέση παραγωγής στο </a:t>
            </a:r>
            <a:r>
              <a:rPr lang="el-GR" dirty="0" smtClean="0"/>
              <a:t>σώμα,</a:t>
            </a:r>
            <a:endParaRPr lang="el-GR" dirty="0"/>
          </a:p>
          <a:p>
            <a:r>
              <a:rPr lang="el-GR" dirty="0"/>
              <a:t>Τελικά προϊόντα </a:t>
            </a:r>
            <a:r>
              <a:rPr lang="el-GR" b="1" dirty="0" smtClean="0"/>
              <a:t>καταβολισμού,</a:t>
            </a:r>
            <a:r>
              <a:rPr lang="el-GR" dirty="0" smtClean="0"/>
              <a:t> </a:t>
            </a:r>
            <a:endParaRPr lang="el-GR" dirty="0"/>
          </a:p>
          <a:p>
            <a:r>
              <a:rPr lang="el-GR" b="1" dirty="0" smtClean="0"/>
              <a:t>Θερμότητα. </a:t>
            </a:r>
            <a:endParaRPr lang="el-GR" b="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24152714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Λειτουργίες αιμοσφαιρίνης </a:t>
            </a:r>
            <a:r>
              <a:rPr lang="el-GR" sz="3200" b="0" dirty="0" smtClean="0"/>
              <a:t>1/2</a:t>
            </a:r>
            <a:endParaRPr lang="el-GR" sz="3200" b="0" dirty="0"/>
          </a:p>
        </p:txBody>
      </p:sp>
      <p:sp>
        <p:nvSpPr>
          <p:cNvPr id="3" name="Θέση περιεχομένου 2"/>
          <p:cNvSpPr>
            <a:spLocks noGrp="1"/>
          </p:cNvSpPr>
          <p:nvPr>
            <p:ph idx="1"/>
          </p:nvPr>
        </p:nvSpPr>
        <p:spPr/>
        <p:txBody>
          <a:bodyPr/>
          <a:lstStyle/>
          <a:p>
            <a:r>
              <a:rPr lang="el-GR" dirty="0"/>
              <a:t>Μεταφέρει το O</a:t>
            </a:r>
            <a:r>
              <a:rPr lang="el-GR" baseline="-25000" dirty="0"/>
              <a:t>2</a:t>
            </a:r>
            <a:r>
              <a:rPr lang="el-GR" dirty="0"/>
              <a:t> από τους πνεύμονες στους ιστούς, διότι σε κάθε μόριο φυσιολογικής αιμοσφαιρίνηςHb  (</a:t>
            </a:r>
            <a:r>
              <a:rPr lang="el-GR" dirty="0" smtClean="0"/>
              <a:t>HbA (</a:t>
            </a:r>
            <a:r>
              <a:rPr lang="el-GR" dirty="0"/>
              <a:t>α2 β2)) συνδέονται 4 μόρια O</a:t>
            </a:r>
            <a:r>
              <a:rPr lang="el-GR" baseline="-25000" dirty="0"/>
              <a:t>2</a:t>
            </a:r>
            <a:r>
              <a:rPr lang="el-GR" dirty="0"/>
              <a:t>.</a:t>
            </a:r>
          </a:p>
          <a:p>
            <a:r>
              <a:rPr lang="el-GR" dirty="0"/>
              <a:t>Η αποτελεσματικότητα της αιμοσφαιρίνης για την μεταφορά O</a:t>
            </a:r>
            <a:r>
              <a:rPr lang="el-GR" baseline="-25000" dirty="0"/>
              <a:t>2</a:t>
            </a:r>
            <a:r>
              <a:rPr lang="el-GR" dirty="0"/>
              <a:t> αποδίδεται στην περιστροφή </a:t>
            </a:r>
            <a:r>
              <a:rPr lang="el-GR" dirty="0" smtClean="0"/>
              <a:t>των β </a:t>
            </a:r>
            <a:r>
              <a:rPr lang="el-GR" dirty="0"/>
              <a:t>αλύσεων γύρω από τις α αλύσους και με διολίσθηση των μεν πάνω στις άλλες.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22051268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Λειτουργίες αιμοσφαιρίνης </a:t>
            </a:r>
            <a:r>
              <a:rPr lang="el-GR" sz="3200" b="0" dirty="0" smtClean="0"/>
              <a:t>2/2</a:t>
            </a:r>
            <a:endParaRPr lang="el-GR" dirty="0"/>
          </a:p>
        </p:txBody>
      </p:sp>
      <p:sp>
        <p:nvSpPr>
          <p:cNvPr id="3" name="Θέση περιεχομένου 2"/>
          <p:cNvSpPr>
            <a:spLocks noGrp="1"/>
          </p:cNvSpPr>
          <p:nvPr>
            <p:ph idx="1"/>
          </p:nvPr>
        </p:nvSpPr>
        <p:spPr/>
        <p:txBody>
          <a:bodyPr/>
          <a:lstStyle/>
          <a:p>
            <a:r>
              <a:rPr lang="el-GR" dirty="0"/>
              <a:t>Μια άλλη λειτουργία της αιμοσφαιρίνης είναι η μεταφορά του CO</a:t>
            </a:r>
            <a:r>
              <a:rPr lang="el-GR" baseline="-25000" dirty="0"/>
              <a:t>2</a:t>
            </a:r>
            <a:r>
              <a:rPr lang="el-GR" dirty="0"/>
              <a:t> από τους ιστούς στους πνεύμονες.  </a:t>
            </a:r>
          </a:p>
          <a:p>
            <a:r>
              <a:rPr lang="el-GR" dirty="0"/>
              <a:t>Η σύνδεση CO</a:t>
            </a:r>
            <a:r>
              <a:rPr lang="el-GR" baseline="-25000" dirty="0"/>
              <a:t>2</a:t>
            </a:r>
            <a:r>
              <a:rPr lang="el-GR" dirty="0"/>
              <a:t> με το μόριο της Hb γίνεται όχι με τον σίδηρο αλλά και τις πλευρικές ομάδες της σφαιρίνης οπότε σχηματίζεται καρβαμινοαιμοσφαιρίνη.</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15283886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Ορισμός αναιμίας</a:t>
            </a:r>
          </a:p>
        </p:txBody>
      </p:sp>
      <p:sp>
        <p:nvSpPr>
          <p:cNvPr id="3" name="Θέση περιεχομένου 2"/>
          <p:cNvSpPr>
            <a:spLocks noGrp="1"/>
          </p:cNvSpPr>
          <p:nvPr>
            <p:ph idx="1"/>
          </p:nvPr>
        </p:nvSpPr>
        <p:spPr/>
        <p:txBody>
          <a:bodyPr/>
          <a:lstStyle/>
          <a:p>
            <a:r>
              <a:rPr lang="el-GR" dirty="0"/>
              <a:t>Αναιμία είναι η κατάσταση κατά την οποία υπάρχει μείωση του αριθμού των κυκλοφορούντων αιμοσφαιρίων / mm³, της ποσότητας της αιμοσφαιρίνης ανά 100 ml ή του HCt ανά 100 ml</a:t>
            </a:r>
            <a:r>
              <a:rPr lang="el-GR" dirty="0" smtClean="0"/>
              <a:t>.</a:t>
            </a:r>
            <a:endParaRPr lang="el-GR" dirty="0"/>
          </a:p>
          <a:p>
            <a:r>
              <a:rPr lang="el-GR" dirty="0"/>
              <a:t>H αναιμία είναι σύμπτωμα και όχι νόσος.  </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20369508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Τύποι αναιμίας</a:t>
            </a:r>
          </a:p>
        </p:txBody>
      </p:sp>
      <p:sp>
        <p:nvSpPr>
          <p:cNvPr id="3" name="Θέση περιεχομένου 2"/>
          <p:cNvSpPr>
            <a:spLocks noGrp="1"/>
          </p:cNvSpPr>
          <p:nvPr>
            <p:ph idx="1"/>
          </p:nvPr>
        </p:nvSpPr>
        <p:spPr/>
        <p:txBody>
          <a:bodyPr/>
          <a:lstStyle/>
          <a:p>
            <a:r>
              <a:rPr lang="el-GR" dirty="0"/>
              <a:t>Με βάση το MCV διακρίνεται σε μικροκυτταρική (&lt;80), σε νορμοκυτταρική (80-84) και μακροκυτταρική (&gt;80</a:t>
            </a:r>
            <a:r>
              <a:rPr lang="el-GR" dirty="0" smtClean="0"/>
              <a:t>).</a:t>
            </a:r>
            <a:endParaRPr lang="el-GR" dirty="0"/>
          </a:p>
          <a:p>
            <a:r>
              <a:rPr lang="el-GR" dirty="0" smtClean="0"/>
              <a:t>Με </a:t>
            </a:r>
            <a:r>
              <a:rPr lang="el-GR" dirty="0"/>
              <a:t>βάση την μέση αιμοσφαιρίνη του ερυθροκυττάρου (MCH) σαν υπόχρωμη (&lt;27), νορμόχρωμη (27-32) και υπέρχρωμη(&gt;32</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3624915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Μελέτη λευκών αιμοσφαιρίων </a:t>
            </a:r>
            <a:r>
              <a:rPr lang="el-GR" sz="3200" b="0" dirty="0" smtClean="0"/>
              <a:t>1/2</a:t>
            </a:r>
            <a:endParaRPr lang="el-GR" sz="3200" b="0" dirty="0"/>
          </a:p>
        </p:txBody>
      </p:sp>
      <p:sp>
        <p:nvSpPr>
          <p:cNvPr id="3" name="Θέση περιεχομένου 2"/>
          <p:cNvSpPr>
            <a:spLocks noGrp="1"/>
          </p:cNvSpPr>
          <p:nvPr>
            <p:ph idx="1"/>
          </p:nvPr>
        </p:nvSpPr>
        <p:spPr/>
        <p:txBody>
          <a:bodyPr/>
          <a:lstStyle/>
          <a:p>
            <a:r>
              <a:rPr lang="el-GR" dirty="0"/>
              <a:t>Η μελέτη και αρίθμηση των λευκών αιμοσφαιρίων γίνεται στο ίδιο δείγμα αίματος με τα ερυθρά και στο ίδιο μηχάνημα (αιματόμετρο) ή με άλλες τεχνικές μεγαλύτερης ταχύτητας και ακρίβειας.  </a:t>
            </a:r>
          </a:p>
          <a:p>
            <a:r>
              <a:rPr lang="el-GR" dirty="0"/>
              <a:t>Το αίμα αραιώνεται 1/20 με διάλυμα Turk (διάλυμα </a:t>
            </a:r>
            <a:r>
              <a:rPr lang="el-GR" dirty="0" smtClean="0"/>
              <a:t>οξεϊκού </a:t>
            </a:r>
            <a:r>
              <a:rPr lang="el-GR" dirty="0"/>
              <a:t>οξέος) με το οποίο καταστρέφονται τα ερυθρά και συγχρόνως χρωματίζονται τα λευκά.</a:t>
            </a:r>
          </a:p>
          <a:p>
            <a:r>
              <a:rPr lang="el-GR" dirty="0"/>
              <a:t>Γίνεται δε ολική και ποσοστιαία μέτρηση όλων των κατηγοριών των λευκοκυττάρων.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31988844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Μελέτη λευκών αιμοσφαιρίων </a:t>
            </a:r>
            <a:r>
              <a:rPr lang="el-GR" sz="3200" b="0" dirty="0" smtClean="0"/>
              <a:t>2/2</a:t>
            </a:r>
            <a:endParaRPr lang="el-GR" dirty="0"/>
          </a:p>
        </p:txBody>
      </p:sp>
      <p:sp>
        <p:nvSpPr>
          <p:cNvPr id="3" name="Θέση περιεχομένου 2"/>
          <p:cNvSpPr>
            <a:spLocks noGrp="1"/>
          </p:cNvSpPr>
          <p:nvPr>
            <p:ph idx="1"/>
          </p:nvPr>
        </p:nvSpPr>
        <p:spPr/>
        <p:txBody>
          <a:bodyPr>
            <a:normAutofit/>
          </a:bodyPr>
          <a:lstStyle/>
          <a:p>
            <a:r>
              <a:rPr lang="el-GR" dirty="0"/>
              <a:t>Φυσιολογικές τιμές 4-10.000 / mm³ . </a:t>
            </a:r>
          </a:p>
          <a:p>
            <a:r>
              <a:rPr lang="el-GR" dirty="0"/>
              <a:t>Τιμές&lt;4.000 / ml →μείωση συνολικού αριθμού λευκών χαρακτηρίζεται ως λευκοπενία, </a:t>
            </a:r>
          </a:p>
          <a:p>
            <a:r>
              <a:rPr lang="el-GR" dirty="0"/>
              <a:t>ενώ τιμές&gt;10.000 / ml χαρακτηρίζεται λευκοκυττάρωση.</a:t>
            </a:r>
          </a:p>
          <a:p>
            <a:r>
              <a:rPr lang="el-GR" dirty="0"/>
              <a:t>Φιλία ή πενία δηλώνει αύξηση η ελάττωση μιας κατηγορίας λευκοκυττάρων.</a:t>
            </a:r>
          </a:p>
          <a:p>
            <a:pPr marL="0" indent="0">
              <a:buNone/>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34005765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Μεταβολές λευκών αναλόγως της ηλικίας </a:t>
            </a:r>
            <a:r>
              <a:rPr lang="el-GR" sz="3600" b="0" dirty="0" smtClean="0"/>
              <a:t>1/3</a:t>
            </a:r>
            <a:endParaRPr lang="el-GR" sz="3600" b="0" dirty="0"/>
          </a:p>
        </p:txBody>
      </p:sp>
      <p:sp>
        <p:nvSpPr>
          <p:cNvPr id="3" name="Θέση περιεχομένου 2"/>
          <p:cNvSpPr>
            <a:spLocks noGrp="1"/>
          </p:cNvSpPr>
          <p:nvPr>
            <p:ph idx="1"/>
          </p:nvPr>
        </p:nvSpPr>
        <p:spPr/>
        <p:txBody>
          <a:bodyPr/>
          <a:lstStyle/>
          <a:p>
            <a:r>
              <a:rPr lang="el-GR" dirty="0"/>
              <a:t>Φυσιολογικές τιμές λευκών αιμοσφαιρίων είναι 4-10.000.</a:t>
            </a:r>
          </a:p>
          <a:p>
            <a:r>
              <a:rPr lang="el-GR" dirty="0"/>
              <a:t>Ο αριθμός λευκών αιμοσφαιρίων είναι ο ίδιος και στους άνδρες και στις γυναίκες .</a:t>
            </a:r>
          </a:p>
          <a:p>
            <a:r>
              <a:rPr lang="el-GR" dirty="0"/>
              <a:t>Μεταβάλλεται με την ηλικία.  Στην γέννηση 18.800 / mm³, στις πρώτες 12 ώρες γίνεται 22.800 την πρώτη εβδομάδα 12.200, από την δεύτερη εβδομάδα μέχρι το 3ο έτος ο αριθμός παραμένει σταθερός και από το 3ο έτος της ηλικίας βαθμιαία ελαττώνεται στον αριθμό 7.000 / mm³ τα ενήλικα.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42683544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Μεταβολές λευκών αναλόγως της ηλικίας </a:t>
            </a:r>
            <a:r>
              <a:rPr lang="el-GR" sz="3600" b="0" dirty="0" smtClean="0"/>
              <a:t>2/3</a:t>
            </a:r>
            <a:endParaRPr lang="el-GR" dirty="0"/>
          </a:p>
        </p:txBody>
      </p:sp>
      <p:sp>
        <p:nvSpPr>
          <p:cNvPr id="3" name="Θέση περιεχομένου 2"/>
          <p:cNvSpPr>
            <a:spLocks noGrp="1"/>
          </p:cNvSpPr>
          <p:nvPr>
            <p:ph idx="1"/>
          </p:nvPr>
        </p:nvSpPr>
        <p:spPr/>
        <p:txBody>
          <a:bodyPr/>
          <a:lstStyle/>
          <a:p>
            <a:r>
              <a:rPr lang="el-GR" dirty="0"/>
              <a:t>Ο αριθμός των λευκών αιμοσφαιρίων αυξάνει προς το τέλος της εγκυμοσύνης, σε κατάσταση μυϊκής άσκησης (μέχρι 35.000), σε συγκινησιακές καταστάσεις και στον ύπνο.  Η αύξηση αυτή ονομάζεται </a:t>
            </a:r>
            <a:r>
              <a:rPr lang="el-GR" b="1" dirty="0"/>
              <a:t>φυσιολογική λευκοκυτταρική δραστηριότητα</a:t>
            </a:r>
            <a:r>
              <a:rPr lang="el-GR" dirty="0"/>
              <a:t> και οφείλεται σε έξοδο λευκών από τις δεξαμενές τους στην ενεργή κυκλοφορία. </a:t>
            </a:r>
            <a:r>
              <a:rPr lang="el-GR" b="1" dirty="0"/>
              <a:t>Παθολογική φλεγμονώδης λεμφοκυττάρωση συμβαίνει σε λοιμώδους νόσους.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35820763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Μεταβολές λευκών αναλόγως της ηλικίας </a:t>
            </a:r>
            <a:r>
              <a:rPr lang="el-GR" sz="3600" b="0" dirty="0" smtClean="0"/>
              <a:t>3/3</a:t>
            </a:r>
            <a:endParaRPr lang="el-GR" dirty="0"/>
          </a:p>
        </p:txBody>
      </p:sp>
      <p:sp>
        <p:nvSpPr>
          <p:cNvPr id="3" name="Θέση περιεχομένου 2"/>
          <p:cNvSpPr>
            <a:spLocks noGrp="1"/>
          </p:cNvSpPr>
          <p:nvPr>
            <p:ph idx="1"/>
          </p:nvPr>
        </p:nvSpPr>
        <p:spPr/>
        <p:txBody>
          <a:bodyPr/>
          <a:lstStyle/>
          <a:p>
            <a:r>
              <a:rPr lang="el-GR" dirty="0"/>
              <a:t>Στο αίμα μπορεί να μεταφερθούν και άωρα λευκοκύτταρα (μυελοκύτταρα ή λεμφοβλάστες) και διαπιστώνεται στα επιχρίσματα.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dirty="0">
              <a:solidFill>
                <a:prstClr val="black"/>
              </a:solidFill>
            </a:endParaRPr>
          </a:p>
        </p:txBody>
      </p:sp>
    </p:spTree>
    <p:extLst>
      <p:ext uri="{BB962C8B-B14F-4D97-AF65-F5344CB8AC3E}">
        <p14:creationId xmlns:p14="http://schemas.microsoft.com/office/powerpoint/2010/main" val="25979685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Είδη λευκών</a:t>
            </a:r>
          </a:p>
        </p:txBody>
      </p:sp>
      <p:sp>
        <p:nvSpPr>
          <p:cNvPr id="3" name="Θέση περιεχομένου 2"/>
          <p:cNvSpPr>
            <a:spLocks noGrp="1"/>
          </p:cNvSpPr>
          <p:nvPr>
            <p:ph idx="1"/>
          </p:nvPr>
        </p:nvSpPr>
        <p:spPr/>
        <p:txBody>
          <a:bodyPr/>
          <a:lstStyle/>
          <a:p>
            <a:r>
              <a:rPr lang="el-GR" dirty="0" smtClean="0"/>
              <a:t>Τα </a:t>
            </a:r>
            <a:r>
              <a:rPr lang="el-GR" dirty="0"/>
              <a:t>ουδετερόφιλα </a:t>
            </a:r>
            <a:r>
              <a:rPr lang="el-GR" dirty="0" smtClean="0"/>
              <a:t>πολυμορφοπύρηνα. </a:t>
            </a:r>
            <a:endParaRPr lang="el-GR" dirty="0"/>
          </a:p>
          <a:p>
            <a:r>
              <a:rPr lang="el-GR" dirty="0" smtClean="0"/>
              <a:t>Τα ηωσινόφιλα</a:t>
            </a:r>
            <a:r>
              <a:rPr lang="el-GR" dirty="0"/>
              <a:t>.</a:t>
            </a:r>
          </a:p>
          <a:p>
            <a:r>
              <a:rPr lang="el-GR" dirty="0" smtClean="0"/>
              <a:t>Τα βασεόφιλα</a:t>
            </a:r>
            <a:r>
              <a:rPr lang="el-GR" dirty="0"/>
              <a:t>.</a:t>
            </a:r>
          </a:p>
          <a:p>
            <a:r>
              <a:rPr lang="el-GR" dirty="0" smtClean="0"/>
              <a:t>Τα μαστοκύτταρα</a:t>
            </a:r>
            <a:r>
              <a:rPr lang="el-GR" dirty="0"/>
              <a:t>.</a:t>
            </a:r>
          </a:p>
          <a:p>
            <a:r>
              <a:rPr lang="el-GR" dirty="0" smtClean="0"/>
              <a:t>Τα </a:t>
            </a:r>
            <a:r>
              <a:rPr lang="el-GR" dirty="0"/>
              <a:t>μεγάλα μακροφάγα των ιστών.</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spTree>
    <p:extLst>
      <p:ext uri="{BB962C8B-B14F-4D97-AF65-F5344CB8AC3E}">
        <p14:creationId xmlns:p14="http://schemas.microsoft.com/office/powerpoint/2010/main" val="2201721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Λειτουργίες του αίματος </a:t>
            </a:r>
            <a:r>
              <a:rPr lang="el-GR" sz="3200" b="0" dirty="0" smtClean="0"/>
              <a:t>2/2</a:t>
            </a:r>
            <a:endParaRPr lang="el-GR" dirty="0"/>
          </a:p>
        </p:txBody>
      </p:sp>
      <p:sp>
        <p:nvSpPr>
          <p:cNvPr id="3" name="Θέση περιεχομένου 2"/>
          <p:cNvSpPr>
            <a:spLocks noGrp="1"/>
          </p:cNvSpPr>
          <p:nvPr>
            <p:ph idx="1"/>
          </p:nvPr>
        </p:nvSpPr>
        <p:spPr/>
        <p:txBody>
          <a:bodyPr/>
          <a:lstStyle/>
          <a:p>
            <a:r>
              <a:rPr lang="el-GR" dirty="0"/>
              <a:t>Τα υδρόφιλα συστατικά του αίματος μεταφέρονται ελεύθερα. Τα υδρόφοβα συνδέονται με ειδικές συνδετικές </a:t>
            </a:r>
            <a:r>
              <a:rPr lang="el-GR" dirty="0" smtClean="0"/>
              <a:t>πρωτεΐνες. </a:t>
            </a:r>
            <a:endParaRPr lang="el-GR" dirty="0"/>
          </a:p>
          <a:p>
            <a:r>
              <a:rPr lang="el-GR" b="1" dirty="0"/>
              <a:t>Συμβάλλει</a:t>
            </a:r>
            <a:r>
              <a:rPr lang="el-GR" dirty="0"/>
              <a:t> επίσης στην διατήρηση της οξεοβασικής ισορροπίας , στη ρύθμιση ανταλλαγής Η</a:t>
            </a:r>
            <a:r>
              <a:rPr lang="el-GR" baseline="-25000" dirty="0"/>
              <a:t>2</a:t>
            </a:r>
            <a:r>
              <a:rPr lang="el-GR" dirty="0"/>
              <a:t>Ο και στην άμυνα του οργανισμού ( ειδικά μέσω των λευκοκυττάρων, μη ειδικών μηχανισμών, αντισωμάτων, συμπληρώματος, και C – αντιδρώσης </a:t>
            </a:r>
            <a:r>
              <a:rPr lang="el-GR" dirty="0" smtClean="0"/>
              <a:t>πρωτεΐνης.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39716797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Πολυπύρηνα ουδετερόφιλα λευκοκύτταρα </a:t>
            </a:r>
            <a:r>
              <a:rPr lang="el-GR" sz="3600" b="0" dirty="0" smtClean="0"/>
              <a:t>1/2</a:t>
            </a:r>
            <a:endParaRPr lang="el-GR" sz="3600" b="0" dirty="0"/>
          </a:p>
        </p:txBody>
      </p:sp>
      <p:sp>
        <p:nvSpPr>
          <p:cNvPr id="3" name="Θέση περιεχομένου 2"/>
          <p:cNvSpPr>
            <a:spLocks noGrp="1"/>
          </p:cNvSpPr>
          <p:nvPr>
            <p:ph idx="1"/>
          </p:nvPr>
        </p:nvSpPr>
        <p:spPr/>
        <p:txBody>
          <a:bodyPr/>
          <a:lstStyle/>
          <a:p>
            <a:r>
              <a:rPr lang="el-GR" dirty="0"/>
              <a:t>Αυτά αποτελούν τα περισσότερα λευκοκύτταρα. Αποτελούνται από πυρήνα με 2-3 λοβούς συγκρατούμενους με νημάτια χρωματίνης καθώς και πολυάριθμα ουδετερόφιλα κοκκία. </a:t>
            </a:r>
          </a:p>
          <a:p>
            <a:r>
              <a:rPr lang="el-GR" dirty="0"/>
              <a:t>Στο ηλεκτρονικό μικροσκόπιο όμως, εμφανίζουν α) πυρήνα β) οργανίδια και άφθονα κοκκία που φέρουν μεμβράνη όπως τα λυσοσσώματα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dirty="0">
              <a:solidFill>
                <a:prstClr val="black"/>
              </a:solidFill>
            </a:endParaRPr>
          </a:p>
        </p:txBody>
      </p:sp>
    </p:spTree>
    <p:extLst>
      <p:ext uri="{BB962C8B-B14F-4D97-AF65-F5344CB8AC3E}">
        <p14:creationId xmlns:p14="http://schemas.microsoft.com/office/powerpoint/2010/main" val="25710530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Πολυπύρηνα ουδετερόφιλα λευκοκύτταρα </a:t>
            </a:r>
            <a:r>
              <a:rPr lang="el-GR" sz="3600" b="0" dirty="0" smtClean="0"/>
              <a:t>2/2</a:t>
            </a:r>
            <a:endParaRPr lang="el-GR" dirty="0"/>
          </a:p>
        </p:txBody>
      </p:sp>
      <p:sp>
        <p:nvSpPr>
          <p:cNvPr id="3" name="Θέση περιεχομένου 2"/>
          <p:cNvSpPr>
            <a:spLocks noGrp="1"/>
          </p:cNvSpPr>
          <p:nvPr>
            <p:ph idx="1"/>
          </p:nvPr>
        </p:nvSpPr>
        <p:spPr/>
        <p:txBody>
          <a:bodyPr>
            <a:normAutofit/>
          </a:bodyPr>
          <a:lstStyle/>
          <a:p>
            <a:r>
              <a:rPr lang="el-GR" dirty="0"/>
              <a:t>Τα κοκκία διακρίνονται σε:</a:t>
            </a:r>
          </a:p>
          <a:p>
            <a:pPr marL="857250" lvl="1" indent="-457200">
              <a:buFont typeface="+mj-lt"/>
              <a:buAutoNum type="alphaLcParenR"/>
            </a:pPr>
            <a:r>
              <a:rPr lang="el-GR" sz="2400" dirty="0" smtClean="0"/>
              <a:t>Αζουρόφιλα, </a:t>
            </a:r>
            <a:r>
              <a:rPr lang="el-GR" sz="2400" dirty="0"/>
              <a:t>που περιέχουν υπεροξειδάσες, φωσφατάσες, υδρολάσες και άλλα ένζυμα. </a:t>
            </a:r>
          </a:p>
          <a:p>
            <a:pPr marL="857250" lvl="1" indent="-457200">
              <a:buFont typeface="+mj-lt"/>
              <a:buAutoNum type="alphaLcParenR"/>
            </a:pPr>
            <a:r>
              <a:rPr lang="el-GR" sz="2400" dirty="0" smtClean="0"/>
              <a:t>Ουδετερόφιλα </a:t>
            </a:r>
            <a:r>
              <a:rPr lang="el-GR" sz="2400" dirty="0"/>
              <a:t>κοκκία που περιέχουν αλκαλικές φωσφατάσες</a:t>
            </a:r>
            <a:r>
              <a:rPr lang="el-GR" sz="2400" dirty="0" smtClean="0"/>
              <a:t>. </a:t>
            </a:r>
            <a:r>
              <a:rPr lang="el-GR" sz="2400" dirty="0"/>
              <a:t>Κ</a:t>
            </a:r>
            <a:r>
              <a:rPr lang="el-GR" sz="2400" dirty="0" smtClean="0"/>
              <a:t>αι </a:t>
            </a:r>
            <a:r>
              <a:rPr lang="el-GR" sz="2400" dirty="0"/>
              <a:t>στα 2 είδη κοκκίων ανευρίσκεται η λυσοζύμη. </a:t>
            </a:r>
          </a:p>
          <a:p>
            <a:r>
              <a:rPr lang="el-GR" dirty="0"/>
              <a:t>Η εμφάνιση αώρων ουδετερόφιλων ονομάζεται μετακίνηση προς τα αριστερά (λοιμώξεις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dirty="0">
              <a:solidFill>
                <a:prstClr val="black"/>
              </a:solidFill>
            </a:endParaRPr>
          </a:p>
        </p:txBody>
      </p:sp>
    </p:spTree>
    <p:extLst>
      <p:ext uri="{BB962C8B-B14F-4D97-AF65-F5344CB8AC3E}">
        <p14:creationId xmlns:p14="http://schemas.microsoft.com/office/powerpoint/2010/main" val="27275416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Πολυπύρηνα ηωσινόφιλα </a:t>
            </a:r>
            <a:r>
              <a:rPr lang="el-GR" dirty="0" smtClean="0"/>
              <a:t>λευκοκύτταρα</a:t>
            </a:r>
            <a:endParaRPr lang="el-GR" dirty="0"/>
          </a:p>
        </p:txBody>
      </p:sp>
      <p:sp>
        <p:nvSpPr>
          <p:cNvPr id="3" name="Θέση περιεχομένου 2"/>
          <p:cNvSpPr>
            <a:spLocks noGrp="1"/>
          </p:cNvSpPr>
          <p:nvPr>
            <p:ph idx="1"/>
          </p:nvPr>
        </p:nvSpPr>
        <p:spPr/>
        <p:txBody>
          <a:bodyPr/>
          <a:lstStyle/>
          <a:p>
            <a:r>
              <a:rPr lang="el-GR" dirty="0"/>
              <a:t>Μοιάζουν με τα ουδετερόφιλα μόνο που ο πυρήνας τους φέρει λιγότερους λοβούς (δύο). </a:t>
            </a:r>
          </a:p>
          <a:p>
            <a:r>
              <a:rPr lang="el-GR" dirty="0"/>
              <a:t>Το ηωσινόφιλο περιέχει μεγάλα κοκκία, που χρωματίζονται κόκκινα με ηωσίνη. </a:t>
            </a:r>
          </a:p>
          <a:p>
            <a:r>
              <a:rPr lang="el-GR" dirty="0"/>
              <a:t>Τα κοκκία που είναι </a:t>
            </a:r>
            <a:r>
              <a:rPr lang="el-GR" dirty="0" smtClean="0"/>
              <a:t>λυσοσώματα </a:t>
            </a:r>
            <a:r>
              <a:rPr lang="el-GR" dirty="0"/>
              <a:t>όπως </a:t>
            </a:r>
            <a:r>
              <a:rPr lang="el-GR" dirty="0" smtClean="0"/>
              <a:t>και </a:t>
            </a:r>
            <a:r>
              <a:rPr lang="el-GR" dirty="0"/>
              <a:t>τα ουδετερόφιλα εμφανίζει κρυσταλλική δομή και περιέχει κύρια βασική πρωτεΐνη η οποία θεωρείται σπουδαία στην καταστροφή των παρασίτων.</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dirty="0">
              <a:solidFill>
                <a:prstClr val="black"/>
              </a:solidFill>
            </a:endParaRPr>
          </a:p>
        </p:txBody>
      </p:sp>
    </p:spTree>
    <p:extLst>
      <p:ext uri="{BB962C8B-B14F-4D97-AF65-F5344CB8AC3E}">
        <p14:creationId xmlns:p14="http://schemas.microsoft.com/office/powerpoint/2010/main" val="31356595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Πολυπύρηνα βασεόφιλα λευκοκύτταρα </a:t>
            </a:r>
          </a:p>
        </p:txBody>
      </p:sp>
      <p:sp>
        <p:nvSpPr>
          <p:cNvPr id="3" name="Θέση περιεχομένου 2"/>
          <p:cNvSpPr>
            <a:spLocks noGrp="1"/>
          </p:cNvSpPr>
          <p:nvPr>
            <p:ph idx="1"/>
          </p:nvPr>
        </p:nvSpPr>
        <p:spPr/>
        <p:txBody>
          <a:bodyPr/>
          <a:lstStyle/>
          <a:p>
            <a:r>
              <a:rPr lang="el-GR" dirty="0"/>
              <a:t>Έχουν πυρήνα με 2-3 λοβούς και πολυάριθμα κοκκία τα οποία χρωματίζονται βαθιά κυανά έχουν δε ισταμίνη, </a:t>
            </a:r>
            <a:r>
              <a:rPr lang="el-GR" dirty="0" smtClean="0"/>
              <a:t>5-υδροξυτρυπταμίνη (5ΗΤ) </a:t>
            </a:r>
            <a:r>
              <a:rPr lang="el-GR" dirty="0"/>
              <a:t>και ηπαρίνη.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dirty="0">
              <a:solidFill>
                <a:prstClr val="black"/>
              </a:solidFill>
            </a:endParaRPr>
          </a:p>
        </p:txBody>
      </p:sp>
    </p:spTree>
    <p:extLst>
      <p:ext uri="{BB962C8B-B14F-4D97-AF65-F5344CB8AC3E}">
        <p14:creationId xmlns:p14="http://schemas.microsoft.com/office/powerpoint/2010/main" val="39926467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Μαστοκύτταρα</a:t>
            </a:r>
            <a:endParaRPr lang="el-GR" dirty="0"/>
          </a:p>
        </p:txBody>
      </p:sp>
      <p:sp>
        <p:nvSpPr>
          <p:cNvPr id="3" name="Θέση περιεχομένου 2"/>
          <p:cNvSpPr>
            <a:spLocks noGrp="1"/>
          </p:cNvSpPr>
          <p:nvPr>
            <p:ph idx="1"/>
          </p:nvPr>
        </p:nvSpPr>
        <p:spPr>
          <a:xfrm>
            <a:off x="457200" y="1268760"/>
            <a:ext cx="8229600" cy="4968552"/>
          </a:xfrm>
        </p:spPr>
        <p:txBody>
          <a:bodyPr/>
          <a:lstStyle/>
          <a:p>
            <a:r>
              <a:rPr lang="el-GR" dirty="0"/>
              <a:t>Είναι επίσης βασεόφιλα που βρίσκονται στους ιστούς.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dirty="0">
              <a:solidFill>
                <a:prstClr val="black"/>
              </a:solidFill>
            </a:endParaRPr>
          </a:p>
        </p:txBody>
      </p:sp>
    </p:spTree>
    <p:extLst>
      <p:ext uri="{BB962C8B-B14F-4D97-AF65-F5344CB8AC3E}">
        <p14:creationId xmlns:p14="http://schemas.microsoft.com/office/powerpoint/2010/main" val="2501467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Μονοκύτταρα</a:t>
            </a:r>
          </a:p>
        </p:txBody>
      </p:sp>
      <p:sp>
        <p:nvSpPr>
          <p:cNvPr id="3" name="Θέση περιεχομένου 2"/>
          <p:cNvSpPr>
            <a:spLocks noGrp="1"/>
          </p:cNvSpPr>
          <p:nvPr>
            <p:ph idx="1"/>
          </p:nvPr>
        </p:nvSpPr>
        <p:spPr/>
        <p:txBody>
          <a:bodyPr/>
          <a:lstStyle/>
          <a:p>
            <a:r>
              <a:rPr lang="el-GR" dirty="0"/>
              <a:t>Είναι το μεγαλύτερο κύτταρο του σώματος (δ:10-18 μm) με ευμεγέθη πυρήνα προέρχεται από το μυελό.  Μεγάλος αριθμός μονοκυττάρων εξέρχεται από το αίμα στους ιστούς και αποτελούν τα περιπλανώμενα ιστιοκύτταρα ή μακροφάγα των ιστών. Το </a:t>
            </a:r>
            <a:r>
              <a:rPr lang="el-GR" b="1" dirty="0"/>
              <a:t>μονοκύτταρο </a:t>
            </a:r>
            <a:r>
              <a:rPr lang="el-GR" dirty="0"/>
              <a:t>είναι το μεγαλύτερο κύτταρο του αίματος (δ 10-18 μm), με ευμεγέθη πυρήνα και φέρει πολλά ένζυμα.  Πολλά μονοκύτταρα σχηματίζουν τα περιπλανώμενα μακροφάγα των ιστών.  Έχουν αντιβακτηριδιακή δράση.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dirty="0">
              <a:solidFill>
                <a:prstClr val="black"/>
              </a:solidFill>
            </a:endParaRPr>
          </a:p>
        </p:txBody>
      </p:sp>
    </p:spTree>
    <p:extLst>
      <p:ext uri="{BB962C8B-B14F-4D97-AF65-F5344CB8AC3E}">
        <p14:creationId xmlns:p14="http://schemas.microsoft.com/office/powerpoint/2010/main" val="42092494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Εικόνα λευκού αιμοσφαιρίου</a:t>
            </a:r>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99792" y="1628800"/>
            <a:ext cx="4032448" cy="4223073"/>
          </a:xfrm>
        </p:spPr>
      </p:pic>
      <p:sp>
        <p:nvSpPr>
          <p:cNvPr id="6" name="Rectangle 7"/>
          <p:cNvSpPr/>
          <p:nvPr/>
        </p:nvSpPr>
        <p:spPr>
          <a:xfrm>
            <a:off x="3491880" y="5894685"/>
            <a:ext cx="2820396" cy="646331"/>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lumMod val="75000"/>
                    <a:lumOff val="25000"/>
                  </a:prstClr>
                </a:solidFill>
                <a:latin typeface="Calibri"/>
                <a:hlinkClick r:id="rId3"/>
              </a:rPr>
              <a:t>B0007646 Leukocyte (white blood cell)</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3"/>
              </a:rPr>
              <a:t>Wellcome Images </a:t>
            </a:r>
            <a:r>
              <a:rPr lang="el-GR" sz="1200" dirty="0" smtClean="0">
                <a:solidFill>
                  <a:prstClr val="black">
                    <a:lumMod val="75000"/>
                    <a:lumOff val="25000"/>
                  </a:prstClr>
                </a:solidFill>
                <a:latin typeface="Calibri"/>
              </a:rPr>
              <a:t>διαθέσιμο με άδεια </a:t>
            </a:r>
            <a:r>
              <a:rPr lang="en-US" sz="1200" dirty="0">
                <a:solidFill>
                  <a:prstClr val="black">
                    <a:lumMod val="75000"/>
                    <a:lumOff val="25000"/>
                  </a:prstClr>
                </a:solidFill>
                <a:latin typeface="Calibri"/>
                <a:hlinkClick r:id="rId4"/>
              </a:rPr>
              <a:t>CC BY-NC-ND 2.0</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dirty="0">
              <a:solidFill>
                <a:prstClr val="black"/>
              </a:solidFill>
            </a:endParaRPr>
          </a:p>
        </p:txBody>
      </p:sp>
    </p:spTree>
    <p:extLst>
      <p:ext uri="{BB962C8B-B14F-4D97-AF65-F5344CB8AC3E}">
        <p14:creationId xmlns:p14="http://schemas.microsoft.com/office/powerpoint/2010/main" val="38444777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Λειτουργία ουδετεροφίλων </a:t>
            </a:r>
            <a:r>
              <a:rPr lang="el-GR" sz="3200" b="0" dirty="0" smtClean="0"/>
              <a:t>1/3</a:t>
            </a:r>
            <a:endParaRPr lang="el-GR" sz="3200" b="0" dirty="0"/>
          </a:p>
        </p:txBody>
      </p:sp>
      <p:sp>
        <p:nvSpPr>
          <p:cNvPr id="3" name="Θέση περιεχομένου 2"/>
          <p:cNvSpPr>
            <a:spLocks noGrp="1"/>
          </p:cNvSpPr>
          <p:nvPr>
            <p:ph idx="1"/>
          </p:nvPr>
        </p:nvSpPr>
        <p:spPr/>
        <p:txBody>
          <a:bodyPr/>
          <a:lstStyle/>
          <a:p>
            <a:r>
              <a:rPr lang="el-GR" dirty="0"/>
              <a:t>Βασική λειτουργία των ουδετεροφίλων πολυμορφοπυρήνων </a:t>
            </a:r>
            <a:r>
              <a:rPr lang="el-GR" b="1" dirty="0"/>
              <a:t>είναι η άμυνα </a:t>
            </a:r>
            <a:r>
              <a:rPr lang="el-GR" dirty="0"/>
              <a:t>ενάντια διαφόρων μικροβίων και άλλων βλαπτικών παραγόντων η οποία επιτυγχάνεται με φαγοκυττάρωση. </a:t>
            </a:r>
          </a:p>
          <a:p>
            <a:r>
              <a:rPr lang="el-GR" dirty="0"/>
              <a:t>Τα </a:t>
            </a:r>
            <a:r>
              <a:rPr lang="el-GR" dirty="0" smtClean="0"/>
              <a:t>ουδετερόφιλα </a:t>
            </a:r>
            <a:r>
              <a:rPr lang="el-GR" dirty="0"/>
              <a:t>κινούνται με αμοιβαδοειδείς κινήσεις διαπηδούν τα τοιχώματα των μικρών αγγείων και </a:t>
            </a:r>
            <a:r>
              <a:rPr lang="el-GR" dirty="0" smtClean="0"/>
              <a:t>κατευθύνονται </a:t>
            </a:r>
            <a:r>
              <a:rPr lang="el-GR" dirty="0"/>
              <a:t>προς την ιστική φλεγμονώδη νόσο.</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dirty="0">
              <a:solidFill>
                <a:prstClr val="black"/>
              </a:solidFill>
            </a:endParaRPr>
          </a:p>
        </p:txBody>
      </p:sp>
    </p:spTree>
    <p:extLst>
      <p:ext uri="{BB962C8B-B14F-4D97-AF65-F5344CB8AC3E}">
        <p14:creationId xmlns:p14="http://schemas.microsoft.com/office/powerpoint/2010/main" val="16460522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Λειτουργία ουδετεροφίλων </a:t>
            </a:r>
            <a:r>
              <a:rPr lang="el-GR" sz="3200" b="0" dirty="0" smtClean="0"/>
              <a:t>2/3</a:t>
            </a:r>
            <a:endParaRPr lang="el-GR" dirty="0"/>
          </a:p>
        </p:txBody>
      </p:sp>
      <p:sp>
        <p:nvSpPr>
          <p:cNvPr id="3" name="Θέση περιεχομένου 2"/>
          <p:cNvSpPr>
            <a:spLocks noGrp="1"/>
          </p:cNvSpPr>
          <p:nvPr>
            <p:ph idx="1"/>
          </p:nvPr>
        </p:nvSpPr>
        <p:spPr/>
        <p:txBody>
          <a:bodyPr/>
          <a:lstStyle/>
          <a:p>
            <a:r>
              <a:rPr lang="el-GR" b="1" dirty="0"/>
              <a:t>Χημειοτακτισμός –</a:t>
            </a:r>
            <a:r>
              <a:rPr lang="el-GR" dirty="0"/>
              <a:t> Είναι η κίνηση του ουδετεροφίλου προς τους ιστούς.  Τα χημειοτακτικά ερεθίσματα , οι ουσίες προέρχονται από τον μεταβολισμό των μικροβίων η από τα βλαβέντα κύτταρα ιστού.</a:t>
            </a:r>
          </a:p>
          <a:p>
            <a:r>
              <a:rPr lang="el-GR" b="1" dirty="0"/>
              <a:t>Φαγοκυττάρωση –</a:t>
            </a:r>
            <a:r>
              <a:rPr lang="el-GR" dirty="0"/>
              <a:t> Με τον χημειοτακτισμό το ουδετερόφιλο πολυμορφοπύρηνο φθάνει στο βλαβέν τοίχωμα αγγείου και ασκεί </a:t>
            </a:r>
            <a:r>
              <a:rPr lang="el-GR" dirty="0" smtClean="0"/>
              <a:t>φαγοκυτταρική </a:t>
            </a:r>
            <a:r>
              <a:rPr lang="el-GR" dirty="0"/>
              <a:t>δράση.  Δηλαδή προσλαμβάνει ουσίες τις οποίες εγκλείει στα κενοτόπια του πρωτοπλάσματος για να </a:t>
            </a:r>
            <a:r>
              <a:rPr lang="el-GR" dirty="0" smtClean="0"/>
              <a:t>καταστραφούν</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dirty="0">
              <a:solidFill>
                <a:prstClr val="black"/>
              </a:solidFill>
            </a:endParaRPr>
          </a:p>
        </p:txBody>
      </p:sp>
    </p:spTree>
    <p:extLst>
      <p:ext uri="{BB962C8B-B14F-4D97-AF65-F5344CB8AC3E}">
        <p14:creationId xmlns:p14="http://schemas.microsoft.com/office/powerpoint/2010/main" val="21895366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Λειτουργία ουδετεροφίλων </a:t>
            </a:r>
            <a:r>
              <a:rPr lang="el-GR" sz="3200" b="0" dirty="0" smtClean="0"/>
              <a:t>3/3</a:t>
            </a:r>
            <a:endParaRPr lang="el-GR" dirty="0"/>
          </a:p>
        </p:txBody>
      </p:sp>
      <p:sp>
        <p:nvSpPr>
          <p:cNvPr id="3" name="Θέση περιεχομένου 2"/>
          <p:cNvSpPr>
            <a:spLocks noGrp="1"/>
          </p:cNvSpPr>
          <p:nvPr>
            <p:ph idx="1"/>
          </p:nvPr>
        </p:nvSpPr>
        <p:spPr/>
        <p:txBody>
          <a:bodyPr/>
          <a:lstStyle/>
          <a:p>
            <a:r>
              <a:rPr lang="el-GR" b="1" dirty="0"/>
              <a:t>Βακτηριοκτονία</a:t>
            </a:r>
            <a:r>
              <a:rPr lang="el-GR" dirty="0"/>
              <a:t> </a:t>
            </a:r>
            <a:r>
              <a:rPr lang="el-GR" b="1" dirty="0"/>
              <a:t>–</a:t>
            </a:r>
            <a:r>
              <a:rPr lang="el-GR" dirty="0"/>
              <a:t> Πρώτο βήμα καταστροφής με ουσίες που έχει το ουδετερόφιλο πολυμορφοπύρηνο, πχ υπεροξείδιο του υδρογόνου (Η2Ο2), μυελουπεροξειδάση, Ι</a:t>
            </a:r>
            <a:r>
              <a:rPr lang="el-GR" sz="1200" dirty="0"/>
              <a:t>2</a:t>
            </a:r>
            <a:r>
              <a:rPr lang="el-GR" dirty="0"/>
              <a:t>, Βr, Cl.</a:t>
            </a:r>
          </a:p>
          <a:p>
            <a:r>
              <a:rPr lang="el-GR" b="1" dirty="0"/>
              <a:t>Πέψη</a:t>
            </a:r>
            <a:r>
              <a:rPr lang="el-GR" dirty="0"/>
              <a:t> </a:t>
            </a:r>
            <a:r>
              <a:rPr lang="el-GR" b="1" dirty="0"/>
              <a:t>–</a:t>
            </a:r>
            <a:r>
              <a:rPr lang="el-GR" dirty="0"/>
              <a:t> Μετά την λύση της μεμβράνης του μικροβίου γίνεται πέψη από τις υδρολάσες των </a:t>
            </a:r>
            <a:r>
              <a:rPr lang="el-GR" dirty="0" smtClean="0"/>
              <a:t>λυσοσωμάτων</a:t>
            </a:r>
            <a:r>
              <a:rPr lang="el-GR" dirty="0"/>
              <a:t>.  Τα </a:t>
            </a:r>
            <a:r>
              <a:rPr lang="el-GR" dirty="0" smtClean="0"/>
              <a:t>κατεστραμμένα </a:t>
            </a:r>
            <a:r>
              <a:rPr lang="el-GR" dirty="0"/>
              <a:t>λευκά σχηματίζουν πύον.  Τοπική συλλογή πύου δημιουργεί απόστημα.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68</a:t>
            </a:fld>
            <a:endParaRPr lang="el-GR" dirty="0">
              <a:solidFill>
                <a:prstClr val="black"/>
              </a:solidFill>
            </a:endParaRPr>
          </a:p>
        </p:txBody>
      </p:sp>
    </p:spTree>
    <p:extLst>
      <p:ext uri="{BB962C8B-B14F-4D97-AF65-F5344CB8AC3E}">
        <p14:creationId xmlns:p14="http://schemas.microsoft.com/office/powerpoint/2010/main" val="1560341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Φυσικοχημικές ιδιότητες του </a:t>
            </a:r>
            <a:r>
              <a:rPr lang="el-GR" dirty="0" smtClean="0"/>
              <a:t>αίματος </a:t>
            </a:r>
            <a:r>
              <a:rPr lang="el-GR" sz="3200" b="0" dirty="0" smtClean="0"/>
              <a:t>1/3</a:t>
            </a:r>
            <a:endParaRPr lang="el-GR" sz="3200" b="0" dirty="0"/>
          </a:p>
        </p:txBody>
      </p:sp>
      <p:sp>
        <p:nvSpPr>
          <p:cNvPr id="3" name="Θέση περιεχομένου 2"/>
          <p:cNvSpPr>
            <a:spLocks noGrp="1"/>
          </p:cNvSpPr>
          <p:nvPr>
            <p:ph idx="1"/>
          </p:nvPr>
        </p:nvSpPr>
        <p:spPr>
          <a:xfrm>
            <a:off x="457200" y="1196752"/>
            <a:ext cx="8229600" cy="5400600"/>
          </a:xfrm>
        </p:spPr>
        <p:txBody>
          <a:bodyPr>
            <a:normAutofit/>
          </a:bodyPr>
          <a:lstStyle/>
          <a:p>
            <a:r>
              <a:rPr lang="el-GR" dirty="0"/>
              <a:t>Είναι αδιαφανές, αλμυρό, παχύρευστο υγρό και οι ιδιότητες του </a:t>
            </a:r>
            <a:r>
              <a:rPr lang="el-GR" dirty="0" smtClean="0"/>
              <a:t>περιλαμβάνουν:</a:t>
            </a:r>
          </a:p>
          <a:p>
            <a:pPr marL="857250" lvl="1" indent="-501650">
              <a:buFont typeface="+mj-lt"/>
              <a:buAutoNum type="arabicPeriod"/>
            </a:pPr>
            <a:r>
              <a:rPr lang="el-GR" sz="2400" dirty="0" smtClean="0"/>
              <a:t>Χρώμα.</a:t>
            </a:r>
          </a:p>
          <a:p>
            <a:pPr marL="857250" lvl="1" indent="-501650">
              <a:buFont typeface="+mj-lt"/>
              <a:buAutoNum type="arabicPeriod"/>
            </a:pPr>
            <a:r>
              <a:rPr lang="el-GR" sz="2400" dirty="0" smtClean="0"/>
              <a:t>Ιξώδες.</a:t>
            </a:r>
          </a:p>
          <a:p>
            <a:pPr marL="857250" lvl="1" indent="-501650">
              <a:buFont typeface="+mj-lt"/>
              <a:buAutoNum type="arabicPeriod"/>
            </a:pPr>
            <a:r>
              <a:rPr lang="el-GR" sz="2400" dirty="0" smtClean="0"/>
              <a:t>Πυκνότητα.</a:t>
            </a:r>
          </a:p>
          <a:p>
            <a:pPr marL="857250" lvl="1" indent="-501650">
              <a:buFont typeface="+mj-lt"/>
              <a:buAutoNum type="arabicPeriod"/>
            </a:pPr>
            <a:r>
              <a:rPr lang="el-GR" sz="2400" dirty="0"/>
              <a:t>Τ</a:t>
            </a:r>
            <a:r>
              <a:rPr lang="el-GR" sz="2400" dirty="0" smtClean="0"/>
              <a:t>ην </a:t>
            </a:r>
            <a:r>
              <a:rPr lang="el-GR" sz="2400" dirty="0"/>
              <a:t>αντίδραση </a:t>
            </a:r>
            <a:r>
              <a:rPr lang="el-GR" sz="2400" dirty="0" smtClean="0"/>
              <a:t>του.</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13082191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Λειτουργία ηωσινοφίλων</a:t>
            </a:r>
          </a:p>
        </p:txBody>
      </p:sp>
      <p:sp>
        <p:nvSpPr>
          <p:cNvPr id="3" name="Θέση περιεχομένου 2"/>
          <p:cNvSpPr>
            <a:spLocks noGrp="1"/>
          </p:cNvSpPr>
          <p:nvPr>
            <p:ph idx="1"/>
          </p:nvPr>
        </p:nvSpPr>
        <p:spPr/>
        <p:txBody>
          <a:bodyPr/>
          <a:lstStyle/>
          <a:p>
            <a:pPr marL="457200" indent="-457200">
              <a:buFont typeface="+mj-lt"/>
              <a:buAutoNum type="alphaLcPeriod"/>
            </a:pPr>
            <a:r>
              <a:rPr lang="el-GR" dirty="0" smtClean="0"/>
              <a:t>εμφανίζει </a:t>
            </a:r>
            <a:r>
              <a:rPr lang="el-GR" dirty="0"/>
              <a:t>μικρότερη χημειοταξία και κινητικότητα από το ουδετερόφιλο πολυμορφοπύρηνο.  </a:t>
            </a:r>
          </a:p>
          <a:p>
            <a:pPr marL="457200" indent="-457200">
              <a:buFont typeface="+mj-lt"/>
              <a:buAutoNum type="alphaLcPeriod"/>
            </a:pPr>
            <a:r>
              <a:rPr lang="el-GR" dirty="0" smtClean="0"/>
              <a:t>είναι </a:t>
            </a:r>
            <a:r>
              <a:rPr lang="el-GR" dirty="0"/>
              <a:t>ευαίσθητο στην ισταμίνη, </a:t>
            </a:r>
          </a:p>
          <a:p>
            <a:pPr marL="457200" indent="-457200">
              <a:buFont typeface="+mj-lt"/>
              <a:buAutoNum type="alphaLcPeriod"/>
            </a:pPr>
            <a:r>
              <a:rPr lang="el-GR" dirty="0" smtClean="0"/>
              <a:t>φαγοκυτταρώνει </a:t>
            </a:r>
            <a:r>
              <a:rPr lang="el-GR" dirty="0"/>
              <a:t>ειδικά συμπλέγματα αντιγόνου – αντισώματος και ίσως ειδικότερα αντιδρασίνες.  </a:t>
            </a:r>
          </a:p>
          <a:p>
            <a:pPr marL="457200" indent="-457200">
              <a:buFont typeface="+mj-lt"/>
              <a:buAutoNum type="alphaLcPeriod"/>
            </a:pPr>
            <a:r>
              <a:rPr lang="el-GR" dirty="0" smtClean="0"/>
              <a:t>μεταφέρει </a:t>
            </a:r>
            <a:r>
              <a:rPr lang="el-GR" dirty="0"/>
              <a:t>πλασμινογόνο.</a:t>
            </a:r>
          </a:p>
          <a:p>
            <a:r>
              <a:rPr lang="el-GR" b="1" dirty="0"/>
              <a:t>Παίζει ρόλο στην καταστροφή νυμφών παρασίτων και αυξάνεται σε αλλεργικές καταστάσεις (βρογχικό άσθμα).</a:t>
            </a:r>
          </a:p>
          <a:p>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69</a:t>
            </a:fld>
            <a:endParaRPr lang="el-GR" dirty="0">
              <a:solidFill>
                <a:prstClr val="black"/>
              </a:solidFill>
            </a:endParaRPr>
          </a:p>
        </p:txBody>
      </p:sp>
    </p:spTree>
    <p:extLst>
      <p:ext uri="{BB962C8B-B14F-4D97-AF65-F5344CB8AC3E}">
        <p14:creationId xmlns:p14="http://schemas.microsoft.com/office/powerpoint/2010/main" val="8583322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Λειτουργία βασεοφίλων</a:t>
            </a:r>
          </a:p>
        </p:txBody>
      </p:sp>
      <p:sp>
        <p:nvSpPr>
          <p:cNvPr id="3" name="Θέση περιεχομένου 2"/>
          <p:cNvSpPr>
            <a:spLocks noGrp="1"/>
          </p:cNvSpPr>
          <p:nvPr>
            <p:ph idx="1"/>
          </p:nvPr>
        </p:nvSpPr>
        <p:spPr/>
        <p:txBody>
          <a:bodyPr/>
          <a:lstStyle/>
          <a:p>
            <a:r>
              <a:rPr lang="el-GR" dirty="0"/>
              <a:t>Τα κοκκία περιέχουν ισταμίνη και 5 υδροξυτρυπταμίνη (σεροτονίνη) που απελευθερώνονται σε αλλεργικές αντιδράσεις.  Επίσης περιέχουν ηπαρίνη που διευκολύνει την απορρόφηση θρόμβου.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dirty="0">
              <a:solidFill>
                <a:prstClr val="black"/>
              </a:solidFill>
            </a:endParaRPr>
          </a:p>
        </p:txBody>
      </p:sp>
    </p:spTree>
    <p:extLst>
      <p:ext uri="{BB962C8B-B14F-4D97-AF65-F5344CB8AC3E}">
        <p14:creationId xmlns:p14="http://schemas.microsoft.com/office/powerpoint/2010/main" val="1076119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Λειτουργία μονοκυττάρων</a:t>
            </a:r>
          </a:p>
        </p:txBody>
      </p:sp>
      <p:sp>
        <p:nvSpPr>
          <p:cNvPr id="3" name="Θέση περιεχομένου 2"/>
          <p:cNvSpPr>
            <a:spLocks noGrp="1"/>
          </p:cNvSpPr>
          <p:nvPr>
            <p:ph idx="1"/>
          </p:nvPr>
        </p:nvSpPr>
        <p:spPr/>
        <p:txBody>
          <a:bodyPr/>
          <a:lstStyle/>
          <a:p>
            <a:r>
              <a:rPr lang="el-GR" dirty="0"/>
              <a:t>Πολλά μονοκύτταρα σχηματίζουν τα περιπλανώμενα μακροφάγα των ιστών.  Έχουν αντιβακτηριδιακή δράση.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dirty="0">
              <a:solidFill>
                <a:prstClr val="black"/>
              </a:solidFill>
            </a:endParaRPr>
          </a:p>
        </p:txBody>
      </p:sp>
    </p:spTree>
    <p:extLst>
      <p:ext uri="{BB962C8B-B14F-4D97-AF65-F5344CB8AC3E}">
        <p14:creationId xmlns:p14="http://schemas.microsoft.com/office/powerpoint/2010/main" val="8993218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Αιμοπετάλια </a:t>
            </a:r>
            <a:r>
              <a:rPr lang="el-GR" sz="3200" b="0" dirty="0" smtClean="0"/>
              <a:t>1/2</a:t>
            </a:r>
            <a:endParaRPr lang="el-GR" sz="3200" b="0" dirty="0"/>
          </a:p>
        </p:txBody>
      </p:sp>
      <p:sp>
        <p:nvSpPr>
          <p:cNvPr id="3" name="Θέση περιεχομένου 2"/>
          <p:cNvSpPr>
            <a:spLocks noGrp="1"/>
          </p:cNvSpPr>
          <p:nvPr>
            <p:ph idx="1"/>
          </p:nvPr>
        </p:nvSpPr>
        <p:spPr/>
        <p:txBody>
          <a:bodyPr/>
          <a:lstStyle/>
          <a:p>
            <a:r>
              <a:rPr lang="el-GR" dirty="0"/>
              <a:t>Είναι τα μικρότερα συστατικά του αίματος.  Έχουν κυτταρική υπόσταση, είναι </a:t>
            </a:r>
            <a:r>
              <a:rPr lang="el-GR" dirty="0" smtClean="0"/>
              <a:t>μεταβολικά </a:t>
            </a:r>
            <a:r>
              <a:rPr lang="el-GR" dirty="0"/>
              <a:t>ενεργά και στερούνται πυρήνα.  Εμφανίζονται σαν ερυθροιώδεις </a:t>
            </a:r>
            <a:r>
              <a:rPr lang="el-GR" dirty="0" smtClean="0"/>
              <a:t>αμφίκυρτοι </a:t>
            </a:r>
            <a:r>
              <a:rPr lang="el-GR" dirty="0"/>
              <a:t>δίσκοι (δ 2-4μm) και κατά ομάδες.  </a:t>
            </a:r>
          </a:p>
          <a:p>
            <a:r>
              <a:rPr lang="el-GR" dirty="0"/>
              <a:t>Προέρχονται από κατάτμηση του ερυθροκυττάρου του μυελού των οστών, ζουν 8-10 ώρες και παίζουν ρόλο στην πήξη, την αιμόσταση και τον σχηματισμό του θρόμβου.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72</a:t>
            </a:fld>
            <a:endParaRPr lang="el-GR" dirty="0">
              <a:solidFill>
                <a:prstClr val="black"/>
              </a:solidFill>
            </a:endParaRPr>
          </a:p>
        </p:txBody>
      </p:sp>
    </p:spTree>
    <p:extLst>
      <p:ext uri="{BB962C8B-B14F-4D97-AF65-F5344CB8AC3E}">
        <p14:creationId xmlns:p14="http://schemas.microsoft.com/office/powerpoint/2010/main" val="24918272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Αιμοπετάλια </a:t>
            </a:r>
            <a:r>
              <a:rPr lang="el-GR" sz="3200" b="0" dirty="0" smtClean="0"/>
              <a:t>2/2</a:t>
            </a:r>
            <a:endParaRPr lang="el-GR" dirty="0"/>
          </a:p>
        </p:txBody>
      </p:sp>
      <p:sp>
        <p:nvSpPr>
          <p:cNvPr id="3" name="Θέση περιεχομένου 2"/>
          <p:cNvSpPr>
            <a:spLocks noGrp="1"/>
          </p:cNvSpPr>
          <p:nvPr>
            <p:ph idx="1"/>
          </p:nvPr>
        </p:nvSpPr>
        <p:spPr/>
        <p:txBody>
          <a:bodyPr/>
          <a:lstStyle/>
          <a:p>
            <a:r>
              <a:rPr lang="el-GR" dirty="0"/>
              <a:t>Η εξωτερική πλευρά ονομάζεται γλυκοκάλυκας.  Η κυτταρική μεμβράνη περιέχει </a:t>
            </a:r>
            <a:r>
              <a:rPr lang="el-GR" dirty="0" smtClean="0"/>
              <a:t>πρωτεΐνες </a:t>
            </a:r>
            <a:r>
              <a:rPr lang="el-GR" dirty="0"/>
              <a:t>και λιποειδή.  Οι </a:t>
            </a:r>
            <a:r>
              <a:rPr lang="el-GR" dirty="0" smtClean="0"/>
              <a:t>πρωτεΐνες </a:t>
            </a:r>
            <a:r>
              <a:rPr lang="el-GR" dirty="0"/>
              <a:t>είναι η συσπαστική ακτίνη και μυοσίνη και οι </a:t>
            </a:r>
            <a:r>
              <a:rPr lang="el-GR" dirty="0" smtClean="0"/>
              <a:t>γλυκοπρωτεΐνες</a:t>
            </a:r>
            <a:r>
              <a:rPr lang="el-GR" dirty="0"/>
              <a:t>.  Βρίσκονται στην εξωτερική πλευρά της μεμβράνης.  Η κυτταρική μεμβράνη εκκολπούται και σχηματίζει ανοικτό σωληναριακό σύστημα.  Στο πρωτόπλασμα υπάρχει ο μικροσωληναριακός σκελετός, συσπαστική συσκευή, πυκνό σωληναριακό σύστημα, μιτοχόνδρια, κοκκία, δ κοκκία, α κοκκία.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73</a:t>
            </a:fld>
            <a:endParaRPr lang="el-GR" dirty="0">
              <a:solidFill>
                <a:prstClr val="black"/>
              </a:solidFill>
            </a:endParaRPr>
          </a:p>
        </p:txBody>
      </p:sp>
    </p:spTree>
    <p:extLst>
      <p:ext uri="{BB962C8B-B14F-4D97-AF65-F5344CB8AC3E}">
        <p14:creationId xmlns:p14="http://schemas.microsoft.com/office/powerpoint/2010/main" val="40899693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Λειτουργίες αιμοπεταλίων</a:t>
            </a:r>
          </a:p>
        </p:txBody>
      </p:sp>
      <p:sp>
        <p:nvSpPr>
          <p:cNvPr id="3" name="Θέση περιεχομένου 2"/>
          <p:cNvSpPr>
            <a:spLocks noGrp="1"/>
          </p:cNvSpPr>
          <p:nvPr>
            <p:ph idx="1"/>
          </p:nvPr>
        </p:nvSpPr>
        <p:spPr/>
        <p:txBody>
          <a:bodyPr/>
          <a:lstStyle/>
          <a:p>
            <a:r>
              <a:rPr lang="el-GR" dirty="0"/>
              <a:t>Συνεισφέρουν στην πήξη του αίματος, αιμόσταση και σχηματισμό αιματικού θρόμβου, διατήρηση ακεραιότητας και αποκατάστασης του ενδοθηλίου των αγγείων, προσφύονται στην επιφάνεια του αγγείου και περιέχουν ενζυματικούς παράγοντες για την πήξη του αίματος.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74</a:t>
            </a:fld>
            <a:endParaRPr lang="el-GR" dirty="0">
              <a:solidFill>
                <a:prstClr val="black"/>
              </a:solidFill>
            </a:endParaRPr>
          </a:p>
        </p:txBody>
      </p:sp>
    </p:spTree>
    <p:extLst>
      <p:ext uri="{BB962C8B-B14F-4D97-AF65-F5344CB8AC3E}">
        <p14:creationId xmlns:p14="http://schemas.microsoft.com/office/powerpoint/2010/main" val="15861263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Παράγοντες και μονοπάτια πήξεως </a:t>
            </a:r>
            <a:r>
              <a:rPr lang="el-GR" sz="3600" b="0" dirty="0" smtClean="0"/>
              <a:t>1/3</a:t>
            </a:r>
            <a:endParaRPr lang="el-GR" sz="3600" b="0" dirty="0"/>
          </a:p>
        </p:txBody>
      </p:sp>
      <p:sp>
        <p:nvSpPr>
          <p:cNvPr id="3" name="Θέση περιεχομένου 2"/>
          <p:cNvSpPr>
            <a:spLocks noGrp="1"/>
          </p:cNvSpPr>
          <p:nvPr>
            <p:ph idx="1"/>
          </p:nvPr>
        </p:nvSpPr>
        <p:spPr/>
        <p:txBody>
          <a:bodyPr/>
          <a:lstStyle/>
          <a:p>
            <a:r>
              <a:rPr lang="el-GR" b="1" dirty="0"/>
              <a:t>Το ενδογενές μονοπάτι της πήξης </a:t>
            </a:r>
            <a:r>
              <a:rPr lang="el-GR" dirty="0"/>
              <a:t>περιλαμβάνει την ενεργοποίηση του ΧΙΙ (σε ΧΙΙα) που ενεργοποιεί τον ΧΙ (σε ΧΙα) που με την σειρά του ενεργοποιεί τον ΙΧ (σε ΙΧα).  </a:t>
            </a:r>
          </a:p>
          <a:p>
            <a:r>
              <a:rPr lang="el-GR" dirty="0"/>
              <a:t>Ο ΙΧα (παρουσία VIII, </a:t>
            </a:r>
            <a:r>
              <a:rPr lang="el-GR" dirty="0" smtClean="0"/>
              <a:t>Ca++) </a:t>
            </a:r>
            <a:r>
              <a:rPr lang="el-GR" dirty="0"/>
              <a:t>ενεργοποιεί τον Χ (σε Χα</a:t>
            </a:r>
            <a:r>
              <a:rPr lang="el-GR" dirty="0" smtClean="0"/>
              <a:t>).</a:t>
            </a:r>
            <a:endParaRPr lang="el-GR" dirty="0"/>
          </a:p>
          <a:p>
            <a:r>
              <a:rPr lang="el-GR" dirty="0"/>
              <a:t>Ο Χα μετατρέπει την προθρομβίνη (ΙΙ) σε θρομβίνη (ΙΙα)  και η θρομβίνη το ινωδογόνο σε ινώδες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75</a:t>
            </a:fld>
            <a:endParaRPr lang="el-GR" dirty="0">
              <a:solidFill>
                <a:prstClr val="black"/>
              </a:solidFill>
            </a:endParaRPr>
          </a:p>
        </p:txBody>
      </p:sp>
    </p:spTree>
    <p:extLst>
      <p:ext uri="{BB962C8B-B14F-4D97-AF65-F5344CB8AC3E}">
        <p14:creationId xmlns:p14="http://schemas.microsoft.com/office/powerpoint/2010/main" val="31202156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Παράγοντες και μονοπάτια πήξεως </a:t>
            </a:r>
            <a:r>
              <a:rPr lang="el-GR" sz="3600" b="0" dirty="0" smtClean="0"/>
              <a:t>2/3</a:t>
            </a:r>
            <a:endParaRPr lang="el-GR" dirty="0"/>
          </a:p>
        </p:txBody>
      </p:sp>
      <p:sp>
        <p:nvSpPr>
          <p:cNvPr id="3" name="Θέση περιεχομένου 2"/>
          <p:cNvSpPr>
            <a:spLocks noGrp="1"/>
          </p:cNvSpPr>
          <p:nvPr>
            <p:ph idx="1"/>
          </p:nvPr>
        </p:nvSpPr>
        <p:spPr/>
        <p:txBody>
          <a:bodyPr/>
          <a:lstStyle/>
          <a:p>
            <a:r>
              <a:rPr lang="el-GR" b="1" dirty="0"/>
              <a:t>Το εξωγενές μονοπάτι </a:t>
            </a:r>
            <a:r>
              <a:rPr lang="el-GR" dirty="0"/>
              <a:t>ενεργοποιεί ιστικούς παράγοντες και τον παράγοντα VII παρουσία </a:t>
            </a:r>
            <a:r>
              <a:rPr lang="el-GR" dirty="0" smtClean="0"/>
              <a:t>Ca++.  </a:t>
            </a:r>
            <a:endParaRPr lang="el-GR" dirty="0"/>
          </a:p>
          <a:p>
            <a:r>
              <a:rPr lang="el-GR" dirty="0"/>
              <a:t>Αυτός συνενεργοποιεί μαζί με το ενδογενές μονοπάτι τον παράγοντα Χ σε Χα και έτσι συμμετέχει στην μετατροπή της προθρομβίνης σε θρομβίνη, και του ινωδογόνου σε ινώδες.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76</a:t>
            </a:fld>
            <a:endParaRPr lang="el-GR" dirty="0">
              <a:solidFill>
                <a:prstClr val="black"/>
              </a:solidFill>
            </a:endParaRPr>
          </a:p>
        </p:txBody>
      </p:sp>
    </p:spTree>
    <p:extLst>
      <p:ext uri="{BB962C8B-B14F-4D97-AF65-F5344CB8AC3E}">
        <p14:creationId xmlns:p14="http://schemas.microsoft.com/office/powerpoint/2010/main" val="28157778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Παράγοντες και μονοπάτια πήξεως </a:t>
            </a:r>
            <a:r>
              <a:rPr lang="el-GR" sz="3600" b="0" dirty="0" smtClean="0"/>
              <a:t>3/3</a:t>
            </a:r>
            <a:endParaRPr lang="el-GR" dirty="0"/>
          </a:p>
        </p:txBody>
      </p:sp>
      <p:sp>
        <p:nvSpPr>
          <p:cNvPr id="3" name="Θέση περιεχομένου 2"/>
          <p:cNvSpPr>
            <a:spLocks noGrp="1"/>
          </p:cNvSpPr>
          <p:nvPr>
            <p:ph idx="1"/>
          </p:nvPr>
        </p:nvSpPr>
        <p:spPr/>
        <p:txBody>
          <a:bodyPr/>
          <a:lstStyle/>
          <a:p>
            <a:r>
              <a:rPr lang="el-GR" dirty="0"/>
              <a:t>Οι κυριότερες διαταραχές της πήξης είναι η αιμοφιλία Α (έλλειψη η μη δραστικότητα του παράγοντα VIII και σπανιότερα η Β (έλλειψη η μη δραστικότητα του παράγοντα ΙΧ).</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77</a:t>
            </a:fld>
            <a:endParaRPr lang="el-GR" dirty="0">
              <a:solidFill>
                <a:prstClr val="black"/>
              </a:solidFill>
            </a:endParaRPr>
          </a:p>
        </p:txBody>
      </p:sp>
    </p:spTree>
    <p:extLst>
      <p:ext uri="{BB962C8B-B14F-4D97-AF65-F5344CB8AC3E}">
        <p14:creationId xmlns:p14="http://schemas.microsoft.com/office/powerpoint/2010/main" val="25962809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Δημιουργία θρόμβου</a:t>
            </a:r>
          </a:p>
        </p:txBody>
      </p:sp>
      <p:pic>
        <p:nvPicPr>
          <p:cNvPr id="4098" name="Picture 2" descr="https://farm8.staticflickr.com/7187/6941346421_b600986823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052736"/>
            <a:ext cx="7620000" cy="54578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749152" y="6510561"/>
            <a:ext cx="7632848"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B0002113 Electron micrograph of blood clot</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5"/>
              </a:rPr>
              <a:t>Wellcome Images </a:t>
            </a:r>
            <a:r>
              <a:rPr lang="el-GR" sz="1200" dirty="0" smtClean="0">
                <a:solidFill>
                  <a:prstClr val="black">
                    <a:lumMod val="75000"/>
                    <a:lumOff val="25000"/>
                  </a:prstClr>
                </a:solidFill>
                <a:latin typeface="Calibri"/>
              </a:rPr>
              <a:t>διαθέσιμο με άδεια </a:t>
            </a:r>
            <a:r>
              <a:rPr lang="en-US" sz="1200" dirty="0">
                <a:solidFill>
                  <a:prstClr val="black">
                    <a:lumMod val="75000"/>
                    <a:lumOff val="25000"/>
                  </a:prstClr>
                </a:solidFill>
                <a:latin typeface="Calibri"/>
                <a:hlinkClick r:id="rId6"/>
              </a:rPr>
              <a:t>CC BY-NC-ND 2.0</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78</a:t>
            </a:fld>
            <a:endParaRPr lang="el-GR" dirty="0">
              <a:solidFill>
                <a:prstClr val="black"/>
              </a:solidFill>
            </a:endParaRPr>
          </a:p>
        </p:txBody>
      </p:sp>
    </p:spTree>
    <p:extLst>
      <p:ext uri="{BB962C8B-B14F-4D97-AF65-F5344CB8AC3E}">
        <p14:creationId xmlns:p14="http://schemas.microsoft.com/office/powerpoint/2010/main" val="1736575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Φυσικοχημικές ιδιότητες του </a:t>
            </a:r>
            <a:r>
              <a:rPr lang="el-GR" dirty="0" smtClean="0"/>
              <a:t>αίματος </a:t>
            </a:r>
            <a:r>
              <a:rPr lang="el-GR" sz="3200" b="0" dirty="0" smtClean="0"/>
              <a:t>2/3</a:t>
            </a:r>
            <a:endParaRPr lang="el-GR" sz="3200" b="0" dirty="0"/>
          </a:p>
        </p:txBody>
      </p:sp>
      <p:sp>
        <p:nvSpPr>
          <p:cNvPr id="3" name="Θέση περιεχομένου 2"/>
          <p:cNvSpPr>
            <a:spLocks noGrp="1"/>
          </p:cNvSpPr>
          <p:nvPr>
            <p:ph idx="1"/>
          </p:nvPr>
        </p:nvSpPr>
        <p:spPr>
          <a:xfrm>
            <a:off x="457200" y="1196752"/>
            <a:ext cx="8229600" cy="5400600"/>
          </a:xfrm>
        </p:spPr>
        <p:txBody>
          <a:bodyPr>
            <a:normAutofit/>
          </a:bodyPr>
          <a:lstStyle/>
          <a:p>
            <a:r>
              <a:rPr lang="el-GR" sz="2200" b="1" dirty="0" smtClean="0"/>
              <a:t>Χρώμα: </a:t>
            </a:r>
            <a:r>
              <a:rPr lang="el-GR" sz="2200" dirty="0"/>
              <a:t>Εξαρτάται από την οξυγόνωση και οφείλεται στην αιμοσφαιρίνη (Hb).  Εάν η Hb είναι οξυγονωμένη ( Hb – O</a:t>
            </a:r>
            <a:r>
              <a:rPr lang="el-GR" sz="2200" baseline="-25000" dirty="0"/>
              <a:t>2</a:t>
            </a:r>
            <a:r>
              <a:rPr lang="el-GR" sz="2200" dirty="0"/>
              <a:t> ) το χρώμα του αίματος είναι ερυθρό έντονα π.χ. αρτηριακό ( 100% HbO</a:t>
            </a:r>
            <a:r>
              <a:rPr lang="el-GR" sz="2200" baseline="-25000" dirty="0"/>
              <a:t>2</a:t>
            </a:r>
            <a:r>
              <a:rPr lang="el-GR" sz="2200" dirty="0"/>
              <a:t> ), εάν είναι φλεβικό τότε περιέχει 65 % HbO</a:t>
            </a:r>
            <a:r>
              <a:rPr lang="el-GR" sz="2200" baseline="-25000" dirty="0"/>
              <a:t>2</a:t>
            </a:r>
            <a:r>
              <a:rPr lang="el-GR" sz="2200" dirty="0"/>
              <a:t> και 35 % αναχθείσα αιμοσφαιρίνη.</a:t>
            </a:r>
          </a:p>
          <a:p>
            <a:r>
              <a:rPr lang="el-GR" sz="2200" b="1" dirty="0"/>
              <a:t>Ιξώδες ή </a:t>
            </a:r>
            <a:r>
              <a:rPr lang="el-GR" sz="2200" b="1" dirty="0" smtClean="0"/>
              <a:t>γλοιότητα: </a:t>
            </a:r>
            <a:r>
              <a:rPr lang="el-GR" sz="2200" dirty="0"/>
              <a:t>Τα μόρια των διαφόρων υγρών παρουσιάζουν μια συνοχή που τείνει να προκαλέσει ολίσθηση της μιας στοιβάδας.  Η αντίσταση στην δύναμη ροής ενός υγρού και επομένως του αίματος ονομάζεται ιξώδες. Η </a:t>
            </a:r>
            <a:r>
              <a:rPr lang="el-GR" sz="2200" dirty="0" smtClean="0"/>
              <a:t>γλοιότητα </a:t>
            </a:r>
            <a:r>
              <a:rPr lang="el-GR" sz="2200" dirty="0"/>
              <a:t>εξαρτάται από τον αριθμό των έμμορφων συστατικών και την γλοιότητα του πλάσματος (δηλαδή την περιεκτικότητά του σε λευκωματίνες και σφαιρίνες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127465216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Αιμοπετάλια μεταξύ λευκών και ερυθρών</a:t>
            </a:r>
          </a:p>
        </p:txBody>
      </p:sp>
      <p:pic>
        <p:nvPicPr>
          <p:cNvPr id="6" name="Picture 2" descr="File:Red blood cells illustr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2040" y="1124744"/>
            <a:ext cx="6899920" cy="51749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2015716" y="6381327"/>
            <a:ext cx="5112568"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Red blood cells </a:t>
            </a:r>
            <a:r>
              <a:rPr lang="en-US" sz="1200" dirty="0" smtClean="0">
                <a:solidFill>
                  <a:prstClr val="black"/>
                </a:solidFill>
                <a:latin typeface="Calibri"/>
                <a:hlinkClick r:id="rId4"/>
              </a:rPr>
              <a:t>illustration</a:t>
            </a:r>
            <a:r>
              <a:rPr lang="en-US" sz="1200" dirty="0" smtClean="0">
                <a:solidFill>
                  <a:prstClr val="black">
                    <a:lumMod val="65000"/>
                    <a:lumOff val="35000"/>
                  </a:prstClr>
                </a:solidFill>
                <a:latin typeface="Calibri"/>
              </a:rPr>
              <a:t>”, </a:t>
            </a:r>
            <a:r>
              <a:rPr lang="el-GR" sz="1200" dirty="0">
                <a:solidFill>
                  <a:prstClr val="black">
                    <a:lumMod val="75000"/>
                    <a:lumOff val="25000"/>
                  </a:prstClr>
                </a:solidFill>
                <a:latin typeface="Calibri"/>
              </a:rPr>
              <a:t>από </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5" tooltip="User:Fæ"/>
              </a:rPr>
              <a:t>Fæ</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a:t>
            </a:r>
            <a:r>
              <a:rPr lang="el-GR" sz="1200" dirty="0">
                <a:solidFill>
                  <a:prstClr val="black">
                    <a:lumMod val="75000"/>
                    <a:lumOff val="25000"/>
                  </a:prstClr>
                </a:solidFill>
                <a:latin typeface="Calibri"/>
              </a:rPr>
              <a:t>ως κοινό κτήμα</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79</a:t>
            </a:fld>
            <a:endParaRPr lang="el-GR" dirty="0">
              <a:solidFill>
                <a:prstClr val="black"/>
              </a:solidFill>
            </a:endParaRPr>
          </a:p>
        </p:txBody>
      </p:sp>
    </p:spTree>
    <p:extLst>
      <p:ext uri="{BB962C8B-B14F-4D97-AF65-F5344CB8AC3E}">
        <p14:creationId xmlns:p14="http://schemas.microsoft.com/office/powerpoint/2010/main" val="32523379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Ενδογενές και εξωγενές μονοπάτι πήξεως</a:t>
            </a:r>
          </a:p>
        </p:txBody>
      </p:sp>
      <p:pic>
        <p:nvPicPr>
          <p:cNvPr id="5122" name="Picture 2" descr="File:Coagulation casca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052736"/>
            <a:ext cx="6192688" cy="55761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1475656" y="6581001"/>
            <a:ext cx="6552728"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Coagulation </a:t>
            </a:r>
            <a:r>
              <a:rPr lang="en-US" sz="1200" dirty="0" smtClean="0">
                <a:solidFill>
                  <a:prstClr val="black"/>
                </a:solidFill>
                <a:latin typeface="Calibri"/>
                <a:hlinkClick r:id="rId4"/>
              </a:rPr>
              <a:t>cascade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solidFill>
                <a:latin typeface="Calibri"/>
                <a:hlinkClick r:id="rId5" tooltip="User:Chikumaya"/>
              </a:rPr>
              <a:t>Chikumaya</a:t>
            </a:r>
            <a:r>
              <a:rPr lang="en-US" sz="1200"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80</a:t>
            </a:fld>
            <a:endParaRPr lang="el-GR" dirty="0">
              <a:solidFill>
                <a:prstClr val="black"/>
              </a:solidFill>
            </a:endParaRPr>
          </a:p>
        </p:txBody>
      </p:sp>
    </p:spTree>
    <p:extLst>
      <p:ext uri="{BB962C8B-B14F-4D97-AF65-F5344CB8AC3E}">
        <p14:creationId xmlns:p14="http://schemas.microsoft.com/office/powerpoint/2010/main" val="344131950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«Φυσιολογία. Ενότητα 2</a:t>
            </a:r>
            <a:r>
              <a:rPr lang="en-US" sz="2000" dirty="0" smtClean="0"/>
              <a:t>:</a:t>
            </a:r>
            <a:r>
              <a:rPr lang="el-GR" sz="2000" dirty="0" smtClean="0"/>
              <a:t> Αίμα».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2169080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85</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25890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Φυσικοχημικές ιδιότητες του αίματος </a:t>
            </a:r>
            <a:r>
              <a:rPr lang="el-GR" sz="3200" b="0" dirty="0" smtClean="0"/>
              <a:t>3/3</a:t>
            </a:r>
            <a:endParaRPr lang="el-GR" dirty="0"/>
          </a:p>
        </p:txBody>
      </p:sp>
      <p:sp>
        <p:nvSpPr>
          <p:cNvPr id="3" name="Θέση περιεχομένου 2"/>
          <p:cNvSpPr>
            <a:spLocks noGrp="1"/>
          </p:cNvSpPr>
          <p:nvPr>
            <p:ph idx="1"/>
          </p:nvPr>
        </p:nvSpPr>
        <p:spPr/>
        <p:txBody>
          <a:bodyPr/>
          <a:lstStyle/>
          <a:p>
            <a:r>
              <a:rPr lang="el-GR" b="1" dirty="0" smtClean="0"/>
              <a:t>Πυκνότητα </a:t>
            </a:r>
            <a:r>
              <a:rPr lang="el-GR" b="1" dirty="0"/>
              <a:t>αίματος / ειδικό </a:t>
            </a:r>
            <a:r>
              <a:rPr lang="el-GR" b="1" dirty="0" smtClean="0"/>
              <a:t>βάρος: </a:t>
            </a:r>
            <a:r>
              <a:rPr lang="el-GR" dirty="0"/>
              <a:t>1.059 g/cm</a:t>
            </a:r>
            <a:r>
              <a:rPr lang="el-GR" baseline="-25000" dirty="0"/>
              <a:t>2</a:t>
            </a:r>
            <a:r>
              <a:rPr lang="el-GR" dirty="0"/>
              <a:t> στους </a:t>
            </a:r>
            <a:r>
              <a:rPr lang="el-GR" dirty="0" smtClean="0"/>
              <a:t>25</a:t>
            </a:r>
            <a:r>
              <a:rPr lang="el-GR" baseline="30000" dirty="0" smtClean="0"/>
              <a:t>ο</a:t>
            </a:r>
            <a:r>
              <a:rPr lang="el-GR" dirty="0" smtClean="0"/>
              <a:t> </a:t>
            </a:r>
            <a:r>
              <a:rPr lang="el-GR" dirty="0"/>
              <a:t>C και υφίσταται διακυμάνσεις που εξαρτώνται από τα συστατικά του.</a:t>
            </a:r>
          </a:p>
          <a:p>
            <a:r>
              <a:rPr lang="el-GR" b="1" dirty="0"/>
              <a:t>Αντίδραση </a:t>
            </a:r>
            <a:r>
              <a:rPr lang="el-GR" b="1" dirty="0" smtClean="0"/>
              <a:t>pH:</a:t>
            </a:r>
            <a:r>
              <a:rPr lang="el-GR" dirty="0" smtClean="0"/>
              <a:t> </a:t>
            </a:r>
            <a:r>
              <a:rPr lang="el-GR" dirty="0"/>
              <a:t>Ελαφρώς αλκαλική με τιμή </a:t>
            </a:r>
            <a:r>
              <a:rPr lang="en-US" dirty="0" smtClean="0"/>
              <a:t>p</a:t>
            </a:r>
            <a:r>
              <a:rPr lang="el-GR" dirty="0" smtClean="0"/>
              <a:t>H </a:t>
            </a:r>
            <a:r>
              <a:rPr lang="el-GR" dirty="0"/>
              <a:t>7.33 – 7.45 στους </a:t>
            </a:r>
            <a:r>
              <a:rPr lang="el-GR" dirty="0" smtClean="0"/>
              <a:t>38</a:t>
            </a:r>
            <a:r>
              <a:rPr lang="el-GR" baseline="30000" dirty="0" smtClean="0"/>
              <a:t>o</a:t>
            </a:r>
            <a:r>
              <a:rPr lang="el-GR" dirty="0" smtClean="0"/>
              <a:t> C.</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8575959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Φυσιολογία">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Φυσιολογία</Template>
  <TotalTime>489</TotalTime>
  <Words>4601</Words>
  <Application>Microsoft Office PowerPoint</Application>
  <PresentationFormat>Προβολή στην οθόνη (4:3)</PresentationFormat>
  <Paragraphs>460</Paragraphs>
  <Slides>88</Slides>
  <Notes>15</Notes>
  <HiddenSlides>0</HiddenSlides>
  <MMClips>0</MMClips>
  <ScaleCrop>false</ScaleCrop>
  <HeadingPairs>
    <vt:vector size="4" baseType="variant">
      <vt:variant>
        <vt:lpstr>Θέμα</vt:lpstr>
      </vt:variant>
      <vt:variant>
        <vt:i4>2</vt:i4>
      </vt:variant>
      <vt:variant>
        <vt:lpstr>Τίτλοι διαφανειών</vt:lpstr>
      </vt:variant>
      <vt:variant>
        <vt:i4>88</vt:i4>
      </vt:variant>
    </vt:vector>
  </HeadingPairs>
  <TitlesOfParts>
    <vt:vector size="90" baseType="lpstr">
      <vt:lpstr>template Φυσιολογία</vt:lpstr>
      <vt:lpstr>OC_template_updated</vt:lpstr>
      <vt:lpstr>Φυσιολογία</vt:lpstr>
      <vt:lpstr>Στοιχεία του αίματος</vt:lpstr>
      <vt:lpstr>Παρουσίαση στοιχείων αίματος</vt:lpstr>
      <vt:lpstr>Ερυθρά αιμοσφαίρια</vt:lpstr>
      <vt:lpstr>Λειτουργίες του αίματος 1/2</vt:lpstr>
      <vt:lpstr>Λειτουργίες του αίματος 2/2</vt:lpstr>
      <vt:lpstr>Φυσικοχημικές ιδιότητες του αίματος 1/3</vt:lpstr>
      <vt:lpstr>Φυσικοχημικές ιδιότητες του αίματος 2/3</vt:lpstr>
      <vt:lpstr>Φυσικοχημικές ιδιότητες του αίματος 3/3</vt:lpstr>
      <vt:lpstr>Ολικός όγκος αίματος</vt:lpstr>
      <vt:lpstr>Αιματοκρίτης 1/2</vt:lpstr>
      <vt:lpstr>Αιματοκρίτης 2/2</vt:lpstr>
      <vt:lpstr>Εμβρυϊκή και μετεμβρυϊκή αιμοποίηση 1/5</vt:lpstr>
      <vt:lpstr>Εμβρυϊκή και μετεμβρυϊκή αιμοποίηση 2/5</vt:lpstr>
      <vt:lpstr>Εμβρυϊκή και μετεμβρυϊκή αιμοποίηση 3/5</vt:lpstr>
      <vt:lpstr>Εμβρυϊκή και μετεμβρυϊκή αιμοποίηση 4/5</vt:lpstr>
      <vt:lpstr>Εμβρυϊκή και μετεμβρυϊκή αιμοποίηση 5/5</vt:lpstr>
      <vt:lpstr>Μυελός των οστών 1/3</vt:lpstr>
      <vt:lpstr>Αιμοποίηση</vt:lpstr>
      <vt:lpstr>Πολυδύναμο αιμοποιητικό κύτταρο</vt:lpstr>
      <vt:lpstr>Μυελός των οστών 2/3</vt:lpstr>
      <vt:lpstr>Μυελός των οστών 3/3</vt:lpstr>
      <vt:lpstr>Λεμφαδένες 1/2</vt:lpstr>
      <vt:lpstr>Λεμφαδένες 2/2</vt:lpstr>
      <vt:lpstr>Γενική αίματος 1/6</vt:lpstr>
      <vt:lpstr>Γενική αίματος 2/6</vt:lpstr>
      <vt:lpstr>Γενική αίματος 3/6</vt:lpstr>
      <vt:lpstr>Γενική αίματος 4/6</vt:lpstr>
      <vt:lpstr>Γενική αίματος 5/6</vt:lpstr>
      <vt:lpstr>Γενική αίματος 6/6</vt:lpstr>
      <vt:lpstr>Δομή ερυθροκυττάρου 1/3</vt:lpstr>
      <vt:lpstr>Ερυθροκύτταρο</vt:lpstr>
      <vt:lpstr>Ερυθροκύτταρο, λευκό, αιμοπετάλιο</vt:lpstr>
      <vt:lpstr>Ερυθρά στην αγγειακή κοίτη</vt:lpstr>
      <vt:lpstr>Δομή ερυθροκυττάρου 2/3</vt:lpstr>
      <vt:lpstr>Μεμβράνη ερυθρού</vt:lpstr>
      <vt:lpstr>Δομή ερυθροκυττάρου 3/3</vt:lpstr>
      <vt:lpstr>Λειτουργία ερυθροκυττάρου 1/3</vt:lpstr>
      <vt:lpstr>Λειτουργία ερυθροκυττάρου 2/3</vt:lpstr>
      <vt:lpstr>Λειτουργία ερυθροκυττάρου 3/3</vt:lpstr>
      <vt:lpstr>Οδοί παραγωγής ενέργειας ερυθρού 1/2</vt:lpstr>
      <vt:lpstr>Οδοί παραγωγής ενέργειας ερυθρού 2/2</vt:lpstr>
      <vt:lpstr>κύκλος Emben- Meyrhof</vt:lpstr>
      <vt:lpstr>Αιμοσφαιρίνη 1/3 </vt:lpstr>
      <vt:lpstr>Αιμοσφαιρίνη 2/3 </vt:lpstr>
      <vt:lpstr>Αιμοσφαιρίνη 3/3 </vt:lpstr>
      <vt:lpstr>Εικόνα μορίου αιμοσφαιρίνης</vt:lpstr>
      <vt:lpstr>Φυσιολογικές και παθολογικές αιμοσφαιρίνες 1/2</vt:lpstr>
      <vt:lpstr>Φυσιολογικές και παθολογικές αιμοσφαιρίνες 2/2</vt:lpstr>
      <vt:lpstr>Λειτουργίες αιμοσφαιρίνης 1/2</vt:lpstr>
      <vt:lpstr>Λειτουργίες αιμοσφαιρίνης 2/2</vt:lpstr>
      <vt:lpstr>Ορισμός αναιμίας</vt:lpstr>
      <vt:lpstr>Τύποι αναιμίας</vt:lpstr>
      <vt:lpstr>Μελέτη λευκών αιμοσφαιρίων 1/2</vt:lpstr>
      <vt:lpstr>Μελέτη λευκών αιμοσφαιρίων 2/2</vt:lpstr>
      <vt:lpstr>Μεταβολές λευκών αναλόγως της ηλικίας 1/3</vt:lpstr>
      <vt:lpstr>Μεταβολές λευκών αναλόγως της ηλικίας 2/3</vt:lpstr>
      <vt:lpstr>Μεταβολές λευκών αναλόγως της ηλικίας 3/3</vt:lpstr>
      <vt:lpstr>Είδη λευκών</vt:lpstr>
      <vt:lpstr>Πολυπύρηνα ουδετερόφιλα λευκοκύτταρα 1/2</vt:lpstr>
      <vt:lpstr>Πολυπύρηνα ουδετερόφιλα λευκοκύτταρα 2/2</vt:lpstr>
      <vt:lpstr>Πολυπύρηνα ηωσινόφιλα λευκοκύτταρα</vt:lpstr>
      <vt:lpstr>Πολυπύρηνα βασεόφιλα λευκοκύτταρα </vt:lpstr>
      <vt:lpstr>Μαστοκύτταρα</vt:lpstr>
      <vt:lpstr>Μονοκύτταρα</vt:lpstr>
      <vt:lpstr>Εικόνα λευκού αιμοσφαιρίου</vt:lpstr>
      <vt:lpstr>Λειτουργία ουδετεροφίλων 1/3</vt:lpstr>
      <vt:lpstr>Λειτουργία ουδετεροφίλων 2/3</vt:lpstr>
      <vt:lpstr>Λειτουργία ουδετεροφίλων 3/3</vt:lpstr>
      <vt:lpstr>Λειτουργία ηωσινοφίλων</vt:lpstr>
      <vt:lpstr>Λειτουργία βασεοφίλων</vt:lpstr>
      <vt:lpstr>Λειτουργία μονοκυττάρων</vt:lpstr>
      <vt:lpstr>Αιμοπετάλια 1/2</vt:lpstr>
      <vt:lpstr>Αιμοπετάλια 2/2</vt:lpstr>
      <vt:lpstr>Λειτουργίες αιμοπεταλίων</vt:lpstr>
      <vt:lpstr>Παράγοντες και μονοπάτια πήξεως 1/3</vt:lpstr>
      <vt:lpstr>Παράγοντες και μονοπάτια πήξεως 2/3</vt:lpstr>
      <vt:lpstr>Παράγοντες και μονοπάτια πήξεως 3/3</vt:lpstr>
      <vt:lpstr>Δημιουργία θρόμβου</vt:lpstr>
      <vt:lpstr>Αιμοπετάλια μεταξύ λευκών και ερυθρών</vt:lpstr>
      <vt:lpstr>Ενδογενές και εξωγενές μονοπάτι πήξεως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dc:title>
  <dc:creator>opencourses@teiath.gr</dc:creator>
  <cp:lastModifiedBy>fkaram2</cp:lastModifiedBy>
  <cp:revision>27</cp:revision>
  <dcterms:created xsi:type="dcterms:W3CDTF">2014-10-08T11:50:46Z</dcterms:created>
  <dcterms:modified xsi:type="dcterms:W3CDTF">2015-03-11T06:58:25Z</dcterms:modified>
</cp:coreProperties>
</file>