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73"/>
  </p:notesMasterIdLst>
  <p:handoutMasterIdLst>
    <p:handoutMasterId r:id="rId74"/>
  </p:handoutMasterIdLst>
  <p:sldIdLst>
    <p:sldId id="256" r:id="rId3"/>
    <p:sldId id="1430" r:id="rId4"/>
    <p:sldId id="1464" r:id="rId5"/>
    <p:sldId id="1428" r:id="rId6"/>
    <p:sldId id="1427" r:id="rId7"/>
    <p:sldId id="1401" r:id="rId8"/>
    <p:sldId id="1402" r:id="rId9"/>
    <p:sldId id="1517" r:id="rId10"/>
    <p:sldId id="1518" r:id="rId11"/>
    <p:sldId id="1519" r:id="rId12"/>
    <p:sldId id="1520" r:id="rId13"/>
    <p:sldId id="1524" r:id="rId14"/>
    <p:sldId id="1447" r:id="rId15"/>
    <p:sldId id="1454" r:id="rId16"/>
    <p:sldId id="1599" r:id="rId17"/>
    <p:sldId id="1342" r:id="rId18"/>
    <p:sldId id="1480" r:id="rId19"/>
    <p:sldId id="1557" r:id="rId20"/>
    <p:sldId id="1531" r:id="rId21"/>
    <p:sldId id="1530" r:id="rId22"/>
    <p:sldId id="1537" r:id="rId23"/>
    <p:sldId id="1547" r:id="rId24"/>
    <p:sldId id="1538" r:id="rId25"/>
    <p:sldId id="1562" r:id="rId26"/>
    <p:sldId id="1587" r:id="rId27"/>
    <p:sldId id="1586" r:id="rId28"/>
    <p:sldId id="1341" r:id="rId29"/>
    <p:sldId id="1589" r:id="rId30"/>
    <p:sldId id="1601" r:id="rId31"/>
    <p:sldId id="1602" r:id="rId32"/>
    <p:sldId id="1606" r:id="rId33"/>
    <p:sldId id="1569" r:id="rId34"/>
    <p:sldId id="1610" r:id="rId35"/>
    <p:sldId id="1611" r:id="rId36"/>
    <p:sldId id="1604" r:id="rId37"/>
    <p:sldId id="1590" r:id="rId38"/>
    <p:sldId id="1600" r:id="rId39"/>
    <p:sldId id="1566" r:id="rId40"/>
    <p:sldId id="1608" r:id="rId41"/>
    <p:sldId id="1612" r:id="rId42"/>
    <p:sldId id="1613" r:id="rId43"/>
    <p:sldId id="1617" r:id="rId44"/>
    <p:sldId id="1595" r:id="rId45"/>
    <p:sldId id="1615" r:id="rId46"/>
    <p:sldId id="1510" r:id="rId47"/>
    <p:sldId id="1511" r:id="rId48"/>
    <p:sldId id="1573" r:id="rId49"/>
    <p:sldId id="1574" r:id="rId50"/>
    <p:sldId id="1616" r:id="rId51"/>
    <p:sldId id="1575" r:id="rId52"/>
    <p:sldId id="1576" r:id="rId53"/>
    <p:sldId id="1577" r:id="rId54"/>
    <p:sldId id="1614" r:id="rId55"/>
    <p:sldId id="1579" r:id="rId56"/>
    <p:sldId id="1580" r:id="rId57"/>
    <p:sldId id="1581" r:id="rId58"/>
    <p:sldId id="1582" r:id="rId59"/>
    <p:sldId id="1389" r:id="rId60"/>
    <p:sldId id="1390" r:id="rId61"/>
    <p:sldId id="1621" r:id="rId62"/>
    <p:sldId id="1619" r:id="rId63"/>
    <p:sldId id="1622" r:id="rId64"/>
    <p:sldId id="1623" r:id="rId65"/>
    <p:sldId id="1240" r:id="rId66"/>
    <p:sldId id="1241" r:id="rId67"/>
    <p:sldId id="1242" r:id="rId68"/>
    <p:sldId id="1243" r:id="rId69"/>
    <p:sldId id="1244" r:id="rId70"/>
    <p:sldId id="1245" r:id="rId71"/>
    <p:sldId id="1246" r:id="rId72"/>
  </p:sldIdLst>
  <p:sldSz cx="9144000" cy="6858000" type="screen4x3"/>
  <p:notesSz cx="7104063" cy="10234613"/>
  <p:custDataLst>
    <p:tags r:id="rId7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4545C3"/>
    <a:srgbClr val="C00000"/>
    <a:srgbClr val="3333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89851" autoAdjust="0"/>
  </p:normalViewPr>
  <p:slideViewPr>
    <p:cSldViewPr>
      <p:cViewPr>
        <p:scale>
          <a:sx n="108" d="100"/>
          <a:sy n="108" d="100"/>
        </p:scale>
        <p:origin x="-179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85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61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62</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64</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65</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66</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68</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69</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a:p>
        </p:txBody>
      </p:sp>
    </p:spTree>
    <p:extLst>
      <p:ext uri="{BB962C8B-B14F-4D97-AF65-F5344CB8AC3E}">
        <p14:creationId xmlns:p14="http://schemas.microsoft.com/office/powerpoint/2010/main" val="65701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23</a:t>
            </a:fld>
            <a:endParaRPr lang="el-GR"/>
          </a:p>
        </p:txBody>
      </p:sp>
    </p:spTree>
    <p:extLst>
      <p:ext uri="{BB962C8B-B14F-4D97-AF65-F5344CB8AC3E}">
        <p14:creationId xmlns:p14="http://schemas.microsoft.com/office/powerpoint/2010/main" val="77295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33</a:t>
            </a:fld>
            <a:endParaRPr lang="el-GR"/>
          </a:p>
        </p:txBody>
      </p:sp>
    </p:spTree>
    <p:extLst>
      <p:ext uri="{BB962C8B-B14F-4D97-AF65-F5344CB8AC3E}">
        <p14:creationId xmlns:p14="http://schemas.microsoft.com/office/powerpoint/2010/main" val="323242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41</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54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2293470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408324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1222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63714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00180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838624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3510798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328638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771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pic>
        <p:nvPicPr>
          <p:cNvPr id="7" name="Picture 3" descr="Λογότυπο Τεχνολογικού Ιδρύματος Αθήνας"/>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96557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7895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81690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945C-B89D-44C9-A771-6B6FE5176D12}" type="slidenum">
              <a:rPr lang="el-GR" smtClean="0"/>
              <a:pPr/>
              <a:t>‹#›</a:t>
            </a:fld>
            <a:endParaRPr lang="el-GR"/>
          </a:p>
        </p:txBody>
      </p:sp>
    </p:spTree>
    <p:extLst>
      <p:ext uri="{BB962C8B-B14F-4D97-AF65-F5344CB8AC3E}">
        <p14:creationId xmlns:p14="http://schemas.microsoft.com/office/powerpoint/2010/main" val="42721356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chiro.org/ACAPress/Mechanical_Concepts_and_Terms.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creativecommons.org/licenses/by/4.0/" TargetMode="External"/><Relationship Id="rId3" Type="http://schemas.openxmlformats.org/officeDocument/2006/relationships/image" Target="../media/image15.png"/><Relationship Id="rId7" Type="http://schemas.openxmlformats.org/officeDocument/2006/relationships/hyperlink" Target="https://www.ecronicon.com/ecor/orthopaedics-ECOR-01-00001.php"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creativecommons.org/licenses/by/3.0/" TargetMode="External"/><Relationship Id="rId5" Type="http://schemas.openxmlformats.org/officeDocument/2006/relationships/hyperlink" Target="http://cnx.org/contents/4770f844-6eb0-40bf-96c1-888459ce5219@4/Anatomy_of_Selected_Synovial_J"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hyperlink" Target="http://ptrefer.com/education/edu_inj/125/Elbow_Hyperextension_Injury"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www.ilocis.org/documents/chpt29e.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locis.org/documents/chpt29e.htm" TargetMode="External"/><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ptrefer.com/education/edu_inj/125/Elbow_Hyperextension_Injur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theflyfishingforum.com/forums/fly-cast/313225-rod-grip-style-leftys-principles.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Gray336.png"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commons.wikimedia.org/wiki/User:Pngbo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Gray335.png"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commons.wikimedia.org/wiki/User:Pngbo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reativecommons.org/licenses/by-nd/2.0/" TargetMode="External"/><Relationship Id="rId5" Type="http://schemas.openxmlformats.org/officeDocument/2006/relationships/hyperlink" Target="https://www.flickr.com/photos/sportex/" TargetMode="External"/><Relationship Id="rId4" Type="http://schemas.openxmlformats.org/officeDocument/2006/relationships/hyperlink" Target="https://www.flickr.com/photos/sportex/5862920486/"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commons.wikimedia.org/wiki/File:Gray336.png"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commons.wikimedia.org/wiki/User:Pngbo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healthcareattlas.com/abductor-pollicis-brevis-pain-and-injuries-treatment/"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hyperlink" Target="http://commons.wikimedia.org/wiki/File:Gray419.p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commons.wikimedia.org/wiki/User:Pngbot" TargetMode="External"/><Relationship Id="rId10" Type="http://schemas.openxmlformats.org/officeDocument/2006/relationships/hyperlink" Target="http://commons.wikimedia.org/wiki/User:File_Upload_Bot_(Magnus_Manske)" TargetMode="External"/><Relationship Id="rId4" Type="http://schemas.openxmlformats.org/officeDocument/2006/relationships/hyperlink" Target="http://commons.wikimedia.org/wiki/File:Gray418.png" TargetMode="External"/><Relationship Id="rId9" Type="http://schemas.openxmlformats.org/officeDocument/2006/relationships/hyperlink" Target="http://commons.wikimedia.org/wiki/File:Wrist_extensor_compartments_(numbered).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ilo.org/iloenc/part-i/musculoskeletal-system/item/273-tendon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ommons.wikimedia.org/wiki/User:HgDeviasse" TargetMode="External"/><Relationship Id="rId4" Type="http://schemas.openxmlformats.org/officeDocument/2006/relationships/hyperlink" Target="https://commons.wikimedia.org/wiki/File:Ligament_tendon.jp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ommons.wikimedia.org/wiki/File:Gray426.png" TargetMode="Externa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hyperlink" Target="http://commons.wikimedia.org/wiki/File:Gray427.png" TargetMode="External"/><Relationship Id="rId5" Type="http://schemas.openxmlformats.org/officeDocument/2006/relationships/image" Target="../media/image35.png"/><Relationship Id="rId4" Type="http://schemas.openxmlformats.org/officeDocument/2006/relationships/hyperlink" Target="http://commons.wikimedia.org/wiki/User:Pngbo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google.com/patents/US816795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ommons.wikimedia.org/wiki/File:Hand_parts.jpg" TargetMode="External"/><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EncycloPetey"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hyperlink" Target="https://commons.wikimedia.org/wiki/File:Sobo_1909_203.png" TargetMode="External"/><Relationship Id="rId5" Type="http://schemas.openxmlformats.org/officeDocument/2006/relationships/hyperlink" Target="https://commons.wikimedia.org/wiki/User:CFCF" TargetMode="External"/><Relationship Id="rId4" Type="http://schemas.openxmlformats.org/officeDocument/2006/relationships/hyperlink" Target="https://commons.wikimedia.org/wiki/File:Sobo_1909_204.pn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ahmadkelhy.blogspot.gr/2012/01/anatomy-of-upper-limb-part-2-cubital.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o.quizlet.com/0SwHvW144S4P1gGlBZIbfA_m.jpg"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aergo.com/JES/BodyBasics.htm" TargetMode="External"/><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www.handsurgery.com.sg/wordpress/?p=269"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nx.org/contents/4770f844-6eb0-40bf-96c1-888459ce5219@4/Anatomy_of_Selected_Synovial_J"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2.xml"/><Relationship Id="rId6" Type="http://schemas.openxmlformats.org/officeDocument/2006/relationships/hyperlink" Target="http://waergo.com/JES/BodyBasics.htm" TargetMode="External"/><Relationship Id="rId5" Type="http://schemas.openxmlformats.org/officeDocument/2006/relationships/image" Target="../media/image48.gif"/><Relationship Id="rId4" Type="http://schemas.openxmlformats.org/officeDocument/2006/relationships/image" Target="../media/image47.gif"/></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qxvw198.deviantart.com/art/Hand-012-117693094"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hyperlink" Target="http://www.elcosh.org/document/2058/d001052/Keeping+Ironworkers+Healthy:+Ergonomics+and+WMSDs.html?show_text=1" TargetMode="Externa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hyperlink" Target="https://www.osha.gov/SLTC/etools/electricalcontractors/supplemental/solutions/tasks_hand.html" TargetMode="External"/><Relationship Id="rId5" Type="http://schemas.openxmlformats.org/officeDocument/2006/relationships/image" Target="../media/image57.jpeg"/><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hyperlink" Target="https://www.osha.gov/SLTC/etools/electricalcontractors/supplemental/solutions/tasks_hand.html" TargetMode="External"/><Relationship Id="rId5" Type="http://schemas.openxmlformats.org/officeDocument/2006/relationships/image" Target="../media/image61.jpeg"/><Relationship Id="rId4" Type="http://schemas.openxmlformats.org/officeDocument/2006/relationships/image" Target="../media/image60.jpeg"/></Relationships>
</file>

<file path=ppt/slides/_rels/slide49.xml.rels><?xml version="1.0" encoding="UTF-8" standalone="yes"?>
<Relationships xmlns="http://schemas.openxmlformats.org/package/2006/relationships"><Relationship Id="rId3" Type="http://schemas.openxmlformats.org/officeDocument/2006/relationships/hyperlink" Target="http://www.healthandcare.co.uk/user/products/large/av-fgg-fingerless-padded-palm-handling-gloves.jpg" TargetMode="External"/><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hyperlink" Target="http://www.ccohs.ca/oshanswers/ergonomics/handtools/tooldesign.html" TargetMode="External"/><Relationship Id="rId5" Type="http://schemas.openxmlformats.org/officeDocument/2006/relationships/image" Target="../media/image64.gif"/><Relationship Id="rId4" Type="http://schemas.openxmlformats.org/officeDocument/2006/relationships/image" Target="../media/image63.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reativecommons.org/licenses/by/3.0/" TargetMode="External"/><Relationship Id="rId5" Type="http://schemas.openxmlformats.org/officeDocument/2006/relationships/hyperlink" Target="http://cnx.org/contents/4770f844-6eb0-40bf-96c1-888459ce5219@4/Anatomy_of_Selected_Synovial_J" TargetMode="Externa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hyperlink" Target="https://www.osha.gov/SLTC/etools/electricalcontractors/supplemental/solutions/tasks_hand.html" TargetMode="External"/><Relationship Id="rId5" Type="http://schemas.openxmlformats.org/officeDocument/2006/relationships/image" Target="../media/image68.jpeg"/><Relationship Id="rId4" Type="http://schemas.openxmlformats.org/officeDocument/2006/relationships/image" Target="../media/image67.jpeg"/></Relationships>
</file>

<file path=ppt/slides/_rels/slide51.xml.rels><?xml version="1.0" encoding="UTF-8" standalone="yes"?>
<Relationships xmlns="http://schemas.openxmlformats.org/package/2006/relationships"><Relationship Id="rId8" Type="http://schemas.openxmlformats.org/officeDocument/2006/relationships/hyperlink" Target="https://www.osha.gov/SLTC/etools/electricalcontractors/supplemental/solutions/tasks_hand.html" TargetMode="External"/><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5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hyperlink" Target="https://www.osha.gov/SLTC/etools/electricalcontractors/supplemental/solutions/tasks_hand.html" TargetMode="External"/><Relationship Id="rId5" Type="http://schemas.openxmlformats.org/officeDocument/2006/relationships/image" Target="../media/image78.jpeg"/><Relationship Id="rId4" Type="http://schemas.openxmlformats.org/officeDocument/2006/relationships/image" Target="../media/image77.jpeg"/></Relationships>
</file>

<file path=ppt/slides/_rels/slide5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5" Type="http://schemas.openxmlformats.org/officeDocument/2006/relationships/hyperlink" Target="http://www.elcosh.org/document/2058/d001052/Keeping+Ironworkers+Healthy:+Ergonomics+and+WMSDs.html?show_text=1" TargetMode="External"/><Relationship Id="rId4" Type="http://schemas.openxmlformats.org/officeDocument/2006/relationships/hyperlink" Target="http://www.esdc.gc.ca/en/reports/health_safety/ergonomics/module1.page"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hyperlink" Target="https://mpatkin.org/ergonomics/handle_checklist.htm" TargetMode="External"/><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55.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10" Type="http://schemas.openxmlformats.org/officeDocument/2006/relationships/hyperlink" Target="https://mpatkin.org/ergonomics/handle_checklist.htm" TargetMode="External"/><Relationship Id="rId4" Type="http://schemas.openxmlformats.org/officeDocument/2006/relationships/image" Target="../media/image87.jpeg"/><Relationship Id="rId9" Type="http://schemas.openxmlformats.org/officeDocument/2006/relationships/image" Target="../media/image92.jpeg"/></Relationships>
</file>

<file path=ppt/slides/_rels/slide56.xml.rels><?xml version="1.0" encoding="UTF-8" standalone="yes"?>
<Relationships xmlns="http://schemas.openxmlformats.org/package/2006/relationships"><Relationship Id="rId8" Type="http://schemas.openxmlformats.org/officeDocument/2006/relationships/image" Target="../media/image98.gif"/><Relationship Id="rId3" Type="http://schemas.openxmlformats.org/officeDocument/2006/relationships/image" Target="../media/image94.jpeg"/><Relationship Id="rId7" Type="http://schemas.openxmlformats.org/officeDocument/2006/relationships/hyperlink" Target="http://www.esdc.gc.ca/en/reports/health_safety/ergonomics/module1.page" TargetMode="External"/><Relationship Id="rId2" Type="http://schemas.openxmlformats.org/officeDocument/2006/relationships/image" Target="../media/image93.jpeg"/><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57.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100.gif"/><Relationship Id="rId7" Type="http://schemas.openxmlformats.org/officeDocument/2006/relationships/hyperlink" Target="http://www.esdc.gc.ca/en/reports/health_safety/ergonomics/module1.page" TargetMode="External"/><Relationship Id="rId2" Type="http://schemas.openxmlformats.org/officeDocument/2006/relationships/image" Target="../media/image99.gif"/><Relationship Id="rId1" Type="http://schemas.openxmlformats.org/officeDocument/2006/relationships/slideLayout" Target="../slideLayouts/slideLayout2.xml"/><Relationship Id="rId6" Type="http://schemas.openxmlformats.org/officeDocument/2006/relationships/image" Target="../media/image103.gif"/><Relationship Id="rId5" Type="http://schemas.openxmlformats.org/officeDocument/2006/relationships/image" Target="../media/image102.gif"/><Relationship Id="rId4" Type="http://schemas.openxmlformats.org/officeDocument/2006/relationships/image" Target="../media/image101.gif"/><Relationship Id="rId9" Type="http://schemas.openxmlformats.org/officeDocument/2006/relationships/image" Target="../media/image105.jpeg"/></Relationships>
</file>

<file path=ppt/slides/_rels/slide5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hyperlink" Target="http://fidjera.deviantart.com/art/Drawing-with-fidjera-Lesson-3-429352882?q=favby:Inspired-Destiny/59877727&amp;qo=22" TargetMode="External"/><Relationship Id="rId4" Type="http://schemas.openxmlformats.org/officeDocument/2006/relationships/hyperlink" Target="http://adreean.deviantart.com/art/Hands-Again-160062107?q=favby:Inspired-Destiny/59877727&amp;qo=21"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fidjera.deviantart.com/art/Drawing-with-fidjera-Lesson-4-432908754?q=favby:Inspired-Destiny/59877727&amp;qo=24" TargetMode="External"/><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linicalgate.com/elbow-and-forearm-3/"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111.jpeg"/><Relationship Id="rId7" Type="http://schemas.openxmlformats.org/officeDocument/2006/relationships/image" Target="../media/image115.jpeg"/><Relationship Id="rId2" Type="http://schemas.openxmlformats.org/officeDocument/2006/relationships/image" Target="../media/image110.jpeg"/><Relationship Id="rId1" Type="http://schemas.openxmlformats.org/officeDocument/2006/relationships/slideLayout" Target="../slideLayouts/slideLayout2.xml"/><Relationship Id="rId6" Type="http://schemas.openxmlformats.org/officeDocument/2006/relationships/image" Target="../media/image114.jpeg"/><Relationship Id="rId11" Type="http://schemas.openxmlformats.org/officeDocument/2006/relationships/hyperlink" Target="http://creativecommons.org/licenses/by-nc-nd/3.0/" TargetMode="External"/><Relationship Id="rId5" Type="http://schemas.openxmlformats.org/officeDocument/2006/relationships/image" Target="../media/image113.png"/><Relationship Id="rId10" Type="http://schemas.openxmlformats.org/officeDocument/2006/relationships/hyperlink" Target="http://kibbitzer.deviantart.com/" TargetMode="External"/><Relationship Id="rId4" Type="http://schemas.openxmlformats.org/officeDocument/2006/relationships/image" Target="../media/image112.png"/><Relationship Id="rId9" Type="http://schemas.openxmlformats.org/officeDocument/2006/relationships/hyperlink" Target="http://kibbitzer.deviantart.com/art/Hands-Reference-2-322546252"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17.jpeg"/><Relationship Id="rId7" Type="http://schemas.openxmlformats.org/officeDocument/2006/relationships/image" Target="../media/image121.gif"/><Relationship Id="rId2" Type="http://schemas.openxmlformats.org/officeDocument/2006/relationships/hyperlink" Target="http://www.peterson-handwriting.com/pencilgr.htm" TargetMode="External"/><Relationship Id="rId1" Type="http://schemas.openxmlformats.org/officeDocument/2006/relationships/slideLayout" Target="../slideLayouts/slideLayout2.xml"/><Relationship Id="rId6" Type="http://schemas.openxmlformats.org/officeDocument/2006/relationships/image" Target="../media/image120.gif"/><Relationship Id="rId5" Type="http://schemas.openxmlformats.org/officeDocument/2006/relationships/image" Target="../media/image119.gif"/><Relationship Id="rId4" Type="http://schemas.openxmlformats.org/officeDocument/2006/relationships/image" Target="../media/image118.jpeg"/></Relationships>
</file>

<file path=ppt/slides/_rels/slide62.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kaoyux.deviantart.com/art/HANDS-Series-3-200657117" TargetMode="External"/><Relationship Id="rId5" Type="http://schemas.openxmlformats.org/officeDocument/2006/relationships/hyperlink" Target="http://moni158.deviantart.com/art/HANDS-Series-1-199554255" TargetMode="External"/><Relationship Id="rId4" Type="http://schemas.openxmlformats.org/officeDocument/2006/relationships/image" Target="../media/image123.jpeg"/></Relationships>
</file>

<file path=ppt/slides/_rels/slide63.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kaoyux.deviantart.com/art/HANDS-Series-2-199951559" TargetMode="External"/><Relationship Id="rId4" Type="http://schemas.openxmlformats.org/officeDocument/2006/relationships/image" Target="../media/image125.jpe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clinicalgate.com/elbow-and-forearm-3/"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hiro.org/ACAPress/Mechanical_Concepts_and_Terms.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hiro.org/ACAPress/Mechanical_Concepts_and_Terms.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Βιολογική Μηχανική </a:t>
            </a:r>
            <a:br>
              <a:rPr lang="el-GR" sz="3600" b="1" dirty="0" smtClean="0">
                <a:solidFill>
                  <a:schemeClr val="tx1"/>
                </a:solidFill>
                <a:latin typeface="+mn-lt"/>
              </a:rPr>
            </a:br>
            <a:r>
              <a:rPr lang="el-GR" sz="3600" b="1" dirty="0" smtClean="0">
                <a:solidFill>
                  <a:schemeClr val="tx1"/>
                </a:solidFill>
                <a:latin typeface="+mn-lt"/>
              </a:rPr>
              <a:t> Εργονομία</a:t>
            </a:r>
            <a:r>
              <a:rPr lang="en-US" sz="3600" b="1" dirty="0" smtClean="0">
                <a:solidFill>
                  <a:schemeClr val="tx1"/>
                </a:solidFill>
                <a:latin typeface="+mn-lt"/>
              </a:rPr>
              <a:t>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800" b="1" dirty="0" smtClean="0"/>
              <a:t>Ενότητα 9</a:t>
            </a:r>
            <a:r>
              <a:rPr lang="el-GR" sz="2800" dirty="0" smtClean="0"/>
              <a:t>:</a:t>
            </a:r>
            <a:r>
              <a:rPr lang="en-US" sz="2800" dirty="0" smtClean="0"/>
              <a:t> </a:t>
            </a:r>
            <a:r>
              <a:rPr lang="el-GR" sz="2800" dirty="0"/>
              <a:t>Αρθρώσεις </a:t>
            </a:r>
            <a:r>
              <a:rPr lang="el-GR" sz="2800" dirty="0" smtClean="0"/>
              <a:t> άνω </a:t>
            </a:r>
            <a:r>
              <a:rPr lang="el-GR" sz="2800" dirty="0"/>
              <a:t>άκρων </a:t>
            </a:r>
            <a:r>
              <a:rPr lang="el-GR" sz="2800" dirty="0" smtClean="0"/>
              <a:t>(β’ </a:t>
            </a:r>
            <a:r>
              <a:rPr lang="el-GR" sz="2800" dirty="0"/>
              <a:t>μέρος)</a:t>
            </a:r>
            <a:endParaRPr lang="en-US" sz="2800" dirty="0"/>
          </a:p>
          <a:p>
            <a:r>
              <a:rPr lang="el-GR" sz="2800" dirty="0"/>
              <a:t>Δωροθέα Μακρυγιάννη</a:t>
            </a:r>
            <a:r>
              <a:rPr lang="en-US" sz="2800" dirty="0"/>
              <a:t> Pt MSc</a:t>
            </a:r>
            <a:endParaRPr lang="el-GR" sz="2800" dirty="0"/>
          </a:p>
          <a:p>
            <a:r>
              <a:rPr lang="el-GR" sz="2800" dirty="0"/>
              <a:t>Τμήμα </a:t>
            </a:r>
            <a:r>
              <a:rPr lang="el-GR" sz="2800" dirty="0" smtClean="0"/>
              <a:t>Φυσικοθεραπείας</a:t>
            </a:r>
            <a:endParaRPr lang="el-GR" sz="28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hiro.org/ACAPress/Mechanical_Concepts_and_Terms_Figure_2_10.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39552" y="2636912"/>
            <a:ext cx="5040560" cy="3744416"/>
          </a:xfrm>
          <a:prstGeom prst="rect">
            <a:avLst/>
          </a:prstGeom>
          <a:noFill/>
          <a:ln w="57150">
            <a:solidFill>
              <a:schemeClr val="bg1">
                <a:lumMod val="50000"/>
              </a:schemeClr>
            </a:solidFill>
          </a:ln>
        </p:spPr>
      </p:pic>
      <p:sp>
        <p:nvSpPr>
          <p:cNvPr id="2" name="1 - Τίτλος"/>
          <p:cNvSpPr>
            <a:spLocks noGrp="1"/>
          </p:cNvSpPr>
          <p:nvPr>
            <p:ph type="title"/>
          </p:nvPr>
        </p:nvSpPr>
        <p:spPr/>
        <p:txBody>
          <a:bodyPr/>
          <a:lstStyle/>
          <a:p>
            <a:r>
              <a:rPr lang="el-GR" sz="3600" dirty="0" smtClean="0"/>
              <a:t>Αντιβράχιο</a:t>
            </a:r>
            <a:r>
              <a:rPr lang="el-GR" dirty="0" smtClean="0"/>
              <a:t> </a:t>
            </a:r>
            <a:r>
              <a:rPr lang="el-GR" sz="3200" b="0" dirty="0" smtClean="0"/>
              <a:t>3/3</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7" name="6 - Ορθογώνιο"/>
          <p:cNvSpPr/>
          <p:nvPr/>
        </p:nvSpPr>
        <p:spPr>
          <a:xfrm>
            <a:off x="3563888" y="3140968"/>
            <a:ext cx="914400"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2 - Θέση περιεχομένου"/>
          <p:cNvSpPr txBox="1">
            <a:spLocks/>
          </p:cNvSpPr>
          <p:nvPr/>
        </p:nvSpPr>
        <p:spPr>
          <a:xfrm>
            <a:off x="3419872" y="2780928"/>
            <a:ext cx="1728192" cy="1224136"/>
          </a:xfrm>
          <a:prstGeom prst="rect">
            <a:avLst/>
          </a:prstGeom>
          <a:ln>
            <a:solidFill>
              <a:schemeClr val="bg1">
                <a:lumMod val="50000"/>
              </a:schemeClr>
            </a:solidFill>
          </a:ln>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12000"/>
              </a:lnSpc>
              <a:spcBef>
                <a:spcPts val="1200"/>
              </a:spcBef>
              <a:spcAft>
                <a:spcPts val="0"/>
              </a:spcAft>
              <a:buClrTx/>
              <a:buSzTx/>
              <a:tabLst/>
              <a:defRPr/>
            </a:pPr>
            <a:r>
              <a:rPr lang="el-GR" sz="2400" dirty="0" smtClean="0">
                <a:latin typeface="+mn-lt"/>
              </a:rPr>
              <a:t>Δύναμη</a:t>
            </a:r>
            <a:r>
              <a:rPr lang="en-US" sz="2400" dirty="0" smtClean="0">
                <a:latin typeface="+mn-lt"/>
              </a:rPr>
              <a:t> : P</a:t>
            </a:r>
            <a:endParaRPr lang="el-GR" sz="2400" dirty="0" smtClean="0">
              <a:latin typeface="+mn-lt"/>
            </a:endParaRPr>
          </a:p>
          <a:p>
            <a:pPr marL="342900" marR="0" lvl="0" indent="-342900" algn="l" defTabSz="914400" rtl="0" eaLnBrk="1" fontAlgn="auto" latinLnBrk="0" hangingPunct="1">
              <a:lnSpc>
                <a:spcPct val="112000"/>
              </a:lnSpc>
              <a:spcBef>
                <a:spcPts val="1200"/>
              </a:spcBef>
              <a:spcAft>
                <a:spcPts val="0"/>
              </a:spcAft>
              <a:buClrTx/>
              <a:buSzTx/>
              <a:tabLst/>
              <a:defRPr/>
            </a:pPr>
            <a:r>
              <a:rPr lang="el-GR" sz="2400" dirty="0" smtClean="0">
                <a:latin typeface="+mn-lt"/>
              </a:rPr>
              <a:t>Βάρος</a:t>
            </a:r>
            <a:r>
              <a:rPr lang="en-US" sz="2400" dirty="0" smtClean="0">
                <a:latin typeface="+mn-lt"/>
              </a:rPr>
              <a:t>  : W</a:t>
            </a:r>
            <a:endParaRPr lang="el-GR" sz="2400" dirty="0" smtClean="0">
              <a:latin typeface="+mn-lt"/>
            </a:endParaRPr>
          </a:p>
          <a:p>
            <a:pPr marL="342900" marR="0" lvl="0" indent="-342900" algn="l" defTabSz="914400" rtl="0" eaLnBrk="1" fontAlgn="auto" latinLnBrk="0" hangingPunct="1">
              <a:lnSpc>
                <a:spcPct val="112000"/>
              </a:lnSpc>
              <a:spcBef>
                <a:spcPts val="1200"/>
              </a:spcBef>
              <a:spcAft>
                <a:spcPts val="0"/>
              </a:spcAft>
              <a:buClrTx/>
              <a:buSzTx/>
              <a:tabLst/>
              <a:defRPr/>
            </a:pPr>
            <a:r>
              <a:rPr lang="el-GR" sz="2400" dirty="0" smtClean="0">
                <a:latin typeface="+mn-lt"/>
              </a:rPr>
              <a:t>Υπομόχλιο</a:t>
            </a:r>
            <a:r>
              <a:rPr lang="en-US" sz="2400" dirty="0" smtClean="0">
                <a:latin typeface="+mn-lt"/>
              </a:rPr>
              <a:t> : F</a:t>
            </a:r>
            <a:endParaRPr lang="el-GR" sz="2400" dirty="0" smtClean="0">
              <a:latin typeface="+mn-lt"/>
            </a:endParaRPr>
          </a:p>
          <a:p>
            <a:pPr marL="342900" marR="0" lvl="0" indent="-342900" algn="l" defTabSz="914400" rtl="0" eaLnBrk="1" fontAlgn="auto" latinLnBrk="0" hangingPunct="1">
              <a:lnSpc>
                <a:spcPct val="112000"/>
              </a:lnSpc>
              <a:spcBef>
                <a:spcPts val="1200"/>
              </a:spcBef>
              <a:spcAft>
                <a:spcPts val="0"/>
              </a:spcAft>
              <a:buClrTx/>
              <a:buSzTx/>
              <a:tabLst/>
              <a:defRPr/>
            </a:pP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2 - Θέση περιεχομένου"/>
          <p:cNvSpPr txBox="1">
            <a:spLocks/>
          </p:cNvSpPr>
          <p:nvPr/>
        </p:nvSpPr>
        <p:spPr>
          <a:xfrm>
            <a:off x="457200" y="1196752"/>
            <a:ext cx="8229600" cy="13681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Το αντιβράχιο χρησιμοποιείται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ως μοχλός </a:t>
            </a:r>
            <a:r>
              <a:rPr lang="el-GR" sz="2400" b="1" dirty="0" smtClean="0">
                <a:latin typeface="+mn-lt"/>
              </a:rPr>
              <a:t>τρίτου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είδους</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στην</a:t>
            </a:r>
            <a:r>
              <a:rPr kumimoji="0" lang="el-GR" sz="2400" b="0" i="0" u="none" strike="noStrike" kern="1200" cap="none" spc="0" normalizeH="0" noProof="0" dirty="0" smtClean="0">
                <a:ln>
                  <a:noFill/>
                </a:ln>
                <a:solidFill>
                  <a:schemeClr val="tx1"/>
                </a:solidFill>
                <a:effectLst/>
                <a:uLnTx/>
                <a:uFillTx/>
                <a:latin typeface="+mn-lt"/>
                <a:ea typeface="+mn-ea"/>
                <a:cs typeface="+mn-cs"/>
              </a:rPr>
              <a:t> ανύψωση ενός βάρους κατακόρυφα με τον </a:t>
            </a:r>
            <a:r>
              <a:rPr lang="el-GR" sz="2400" dirty="0" smtClean="0">
                <a:latin typeface="+mn-lt"/>
              </a:rPr>
              <a:t>δ</a:t>
            </a:r>
            <a:r>
              <a:rPr kumimoji="0" lang="el-GR" sz="2400" b="0" i="0" u="none" strike="noStrike" kern="1200" cap="none" spc="0" normalizeH="0" noProof="0" dirty="0" err="1" smtClean="0">
                <a:ln>
                  <a:noFill/>
                </a:ln>
                <a:solidFill>
                  <a:schemeClr val="tx1"/>
                </a:solidFill>
                <a:effectLst/>
                <a:uLnTx/>
                <a:uFillTx/>
                <a:latin typeface="+mn-lt"/>
                <a:ea typeface="+mn-ea"/>
                <a:cs typeface="+mn-cs"/>
              </a:rPr>
              <a:t>ικέφαλο</a:t>
            </a: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noProof="0" dirty="0" err="1" smtClean="0">
                <a:ln>
                  <a:noFill/>
                </a:ln>
                <a:solidFill>
                  <a:schemeClr val="tx1"/>
                </a:solidFill>
                <a:effectLst/>
                <a:uLnTx/>
                <a:uFillTx/>
                <a:latin typeface="+mn-lt"/>
                <a:ea typeface="+mn-ea"/>
                <a:cs typeface="+mn-cs"/>
              </a:rPr>
              <a:t>βραχιόνιο</a:t>
            </a:r>
            <a:r>
              <a:rPr kumimoji="0" lang="el-GR" sz="2400" b="0" i="0" u="none" strike="noStrike" kern="1200" cap="none" spc="0" normalizeH="0" noProof="0" dirty="0" smtClean="0">
                <a:ln>
                  <a:noFill/>
                </a:ln>
                <a:solidFill>
                  <a:schemeClr val="tx1"/>
                </a:solidFill>
                <a:effectLst/>
                <a:uLnTx/>
                <a:uFillTx/>
                <a:latin typeface="+mn-lt"/>
                <a:ea typeface="+mn-ea"/>
                <a:cs typeface="+mn-cs"/>
              </a:rPr>
              <a:t> μυ να αποτελεί την δύναμη</a:t>
            </a:r>
            <a:r>
              <a:rPr kumimoji="0" lang="en-US" sz="2400" b="0" i="0" u="none" strike="noStrike" kern="1200" cap="none" spc="0" normalizeH="0" noProof="0" dirty="0" smtClean="0">
                <a:ln>
                  <a:noFill/>
                </a:ln>
                <a:solidFill>
                  <a:schemeClr val="tx1"/>
                </a:solidFill>
                <a:effectLst/>
                <a:uLnTx/>
                <a:uFillTx/>
                <a:latin typeface="+mn-lt"/>
                <a:ea typeface="+mn-ea"/>
                <a:cs typeface="+mn-cs"/>
              </a:rPr>
              <a:t>.</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2 - Θέση περιεχομένου"/>
          <p:cNvSpPr txBox="1">
            <a:spLocks/>
          </p:cNvSpPr>
          <p:nvPr/>
        </p:nvSpPr>
        <p:spPr>
          <a:xfrm>
            <a:off x="5652120" y="6093296"/>
            <a:ext cx="1656184" cy="3600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3"/>
              </a:rPr>
              <a:t>chiro.org</a:t>
            </a:r>
            <a:endParaRPr kumimoji="0" lang="el-GR"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Αγκώνας/Δυνάμεις </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5" name="Picture 4" descr="biomechani"/>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95536" y="1124744"/>
            <a:ext cx="5184576" cy="5018058"/>
          </a:xfrm>
          <a:prstGeom prst="rect">
            <a:avLst/>
          </a:prstGeom>
          <a:noFill/>
          <a:ln w="9525">
            <a:solidFill>
              <a:schemeClr val="accent5">
                <a:lumMod val="50000"/>
              </a:schemeClr>
            </a:solidFill>
            <a:miter lim="800000"/>
            <a:headEnd/>
            <a:tailEnd/>
          </a:ln>
        </p:spPr>
      </p:pic>
      <p:grpSp>
        <p:nvGrpSpPr>
          <p:cNvPr id="3" name="11 - Ομάδα"/>
          <p:cNvGrpSpPr/>
          <p:nvPr/>
        </p:nvGrpSpPr>
        <p:grpSpPr>
          <a:xfrm>
            <a:off x="1979712" y="1772816"/>
            <a:ext cx="3240360" cy="2376264"/>
            <a:chOff x="3491880" y="1916832"/>
            <a:chExt cx="3240360" cy="2376264"/>
          </a:xfrm>
        </p:grpSpPr>
        <p:sp>
          <p:nvSpPr>
            <p:cNvPr id="6" name="5 - Ορθογώνιο"/>
            <p:cNvSpPr/>
            <p:nvPr/>
          </p:nvSpPr>
          <p:spPr>
            <a:xfrm>
              <a:off x="3491880" y="1916832"/>
              <a:ext cx="1584176" cy="360040"/>
            </a:xfrm>
            <a:prstGeom prst="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err="1" smtClean="0"/>
                <a:t>Βραχιόνιο</a:t>
              </a:r>
              <a:r>
                <a:rPr lang="el-GR" dirty="0" smtClean="0"/>
                <a:t> </a:t>
              </a:r>
              <a:endParaRPr lang="el-GR" dirty="0"/>
            </a:p>
          </p:txBody>
        </p:sp>
        <p:sp>
          <p:nvSpPr>
            <p:cNvPr id="7" name="6 - Ορθογώνιο"/>
            <p:cNvSpPr/>
            <p:nvPr/>
          </p:nvSpPr>
          <p:spPr>
            <a:xfrm>
              <a:off x="3491880" y="2348880"/>
              <a:ext cx="1512168" cy="360040"/>
            </a:xfrm>
            <a:prstGeom prst="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Τρικέφαλος  </a:t>
              </a:r>
              <a:endParaRPr lang="el-GR" dirty="0"/>
            </a:p>
          </p:txBody>
        </p:sp>
        <p:sp>
          <p:nvSpPr>
            <p:cNvPr id="8" name="7 - Ορθογώνιο"/>
            <p:cNvSpPr/>
            <p:nvPr/>
          </p:nvSpPr>
          <p:spPr>
            <a:xfrm>
              <a:off x="3563888" y="3140968"/>
              <a:ext cx="1008112" cy="288032"/>
            </a:xfrm>
            <a:prstGeom prst="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Άξονας  </a:t>
              </a:r>
              <a:endParaRPr lang="el-GR" dirty="0"/>
            </a:p>
          </p:txBody>
        </p:sp>
        <p:sp>
          <p:nvSpPr>
            <p:cNvPr id="9" name="8 - Ορθογώνιο"/>
            <p:cNvSpPr/>
            <p:nvPr/>
          </p:nvSpPr>
          <p:spPr>
            <a:xfrm>
              <a:off x="3563888" y="3573016"/>
              <a:ext cx="1440160" cy="360040"/>
            </a:xfrm>
            <a:prstGeom prst="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Κερκίδα  </a:t>
              </a:r>
              <a:endParaRPr lang="el-GR" dirty="0"/>
            </a:p>
          </p:txBody>
        </p:sp>
        <p:sp>
          <p:nvSpPr>
            <p:cNvPr id="10" name="9 - Ορθογώνιο"/>
            <p:cNvSpPr/>
            <p:nvPr/>
          </p:nvSpPr>
          <p:spPr>
            <a:xfrm>
              <a:off x="4067944" y="4005064"/>
              <a:ext cx="1296144" cy="288032"/>
            </a:xfrm>
            <a:prstGeom prst="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Ωλένη  </a:t>
              </a:r>
              <a:endParaRPr lang="el-GR" dirty="0"/>
            </a:p>
          </p:txBody>
        </p:sp>
        <p:sp>
          <p:nvSpPr>
            <p:cNvPr id="11" name="10 - Ορθογώνιο"/>
            <p:cNvSpPr/>
            <p:nvPr/>
          </p:nvSpPr>
          <p:spPr>
            <a:xfrm>
              <a:off x="5580112" y="3789040"/>
              <a:ext cx="1152128" cy="504056"/>
            </a:xfrm>
            <a:prstGeom prst="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Δύναμη  </a:t>
              </a:r>
              <a:endParaRPr lang="el-GR" dirty="0"/>
            </a:p>
          </p:txBody>
        </p:sp>
      </p:grpSp>
      <p:pic>
        <p:nvPicPr>
          <p:cNvPr id="14" name="Picture 2" descr="https://www.ecronicon.com/ecor/images/ecor-01_img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112" y="3861048"/>
            <a:ext cx="3183772" cy="1512168"/>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pic>
        <p:nvPicPr>
          <p:cNvPr id="15" name="Picture 2" descr="https://www.ecronicon.com/ecor/images/ecor-01_img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7944" y="1124744"/>
            <a:ext cx="4680520" cy="2464430"/>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17" name="Ορθογώνιο 6"/>
          <p:cNvSpPr/>
          <p:nvPr/>
        </p:nvSpPr>
        <p:spPr>
          <a:xfrm>
            <a:off x="395536" y="6237312"/>
            <a:ext cx="5147605" cy="461665"/>
          </a:xfrm>
          <a:prstGeom prst="rect">
            <a:avLst/>
          </a:prstGeom>
        </p:spPr>
        <p:txBody>
          <a:bodyPr wrap="square">
            <a:spAutoFit/>
          </a:bodyPr>
          <a:lstStyle/>
          <a:p>
            <a:r>
              <a:rPr lang="en-US" sz="1200" dirty="0">
                <a:latin typeface="+mn-lt"/>
              </a:rPr>
              <a:t>© 28 </a:t>
            </a:r>
            <a:r>
              <a:rPr lang="en-US" sz="1200" dirty="0" err="1">
                <a:latin typeface="+mn-lt"/>
              </a:rPr>
              <a:t>Ιουν</a:t>
            </a:r>
            <a:r>
              <a:rPr lang="en-US" sz="1200" dirty="0">
                <a:latin typeface="+mn-lt"/>
              </a:rPr>
              <a:t> 2013 </a:t>
            </a:r>
            <a:r>
              <a:rPr lang="en-US" sz="1200" dirty="0" err="1">
                <a:latin typeface="+mn-lt"/>
              </a:rPr>
              <a:t>OpenStax</a:t>
            </a:r>
            <a:r>
              <a:rPr lang="en-US" sz="1200" dirty="0">
                <a:latin typeface="+mn-lt"/>
              </a:rPr>
              <a:t> College. </a:t>
            </a:r>
            <a:r>
              <a:rPr lang="en-US" sz="1200" dirty="0">
                <a:latin typeface="+mn-lt"/>
                <a:hlinkClick r:id="rId5"/>
              </a:rPr>
              <a:t>Textbook content</a:t>
            </a:r>
            <a:r>
              <a:rPr lang="en-US" sz="1200" dirty="0">
                <a:latin typeface="+mn-lt"/>
              </a:rPr>
              <a:t> produced by </a:t>
            </a:r>
            <a:r>
              <a:rPr lang="en-US" sz="1200" dirty="0" err="1">
                <a:latin typeface="+mn-lt"/>
              </a:rPr>
              <a:t>OpenStax</a:t>
            </a:r>
            <a:r>
              <a:rPr lang="en-US" sz="1200" dirty="0">
                <a:latin typeface="+mn-lt"/>
              </a:rPr>
              <a:t> College is licensed under a </a:t>
            </a:r>
            <a:r>
              <a:rPr lang="en-US" sz="1200" dirty="0">
                <a:latin typeface="+mn-lt"/>
                <a:hlinkClick r:id="rId6"/>
              </a:rPr>
              <a:t>Creative Commons Attribution License 3.0</a:t>
            </a:r>
            <a:r>
              <a:rPr lang="en-US" sz="1200" dirty="0">
                <a:latin typeface="+mn-lt"/>
              </a:rPr>
              <a:t> license.</a:t>
            </a:r>
            <a:endParaRPr lang="el-GR" sz="1200" dirty="0">
              <a:latin typeface="+mn-lt"/>
            </a:endParaRPr>
          </a:p>
        </p:txBody>
      </p:sp>
      <p:sp>
        <p:nvSpPr>
          <p:cNvPr id="12" name="Ορθογώνιο 11"/>
          <p:cNvSpPr/>
          <p:nvPr/>
        </p:nvSpPr>
        <p:spPr>
          <a:xfrm>
            <a:off x="5580112" y="5373216"/>
            <a:ext cx="3552092" cy="646331"/>
          </a:xfrm>
          <a:prstGeom prst="rect">
            <a:avLst/>
          </a:prstGeom>
        </p:spPr>
        <p:txBody>
          <a:bodyPr wrap="square">
            <a:spAutoFit/>
          </a:bodyPr>
          <a:lstStyle/>
          <a:p>
            <a:r>
              <a:rPr lang="en-US" sz="1200" dirty="0">
                <a:latin typeface="+mn-lt"/>
              </a:rPr>
              <a:t>Mohammad Kamran </a:t>
            </a:r>
            <a:r>
              <a:rPr lang="en-US" sz="1200" dirty="0" err="1">
                <a:latin typeface="+mn-lt"/>
              </a:rPr>
              <a:t>Shahid</a:t>
            </a:r>
            <a:r>
              <a:rPr lang="en-US" sz="1200" dirty="0">
                <a:latin typeface="+mn-lt"/>
              </a:rPr>
              <a:t>., </a:t>
            </a:r>
            <a:r>
              <a:rPr lang="en-US" sz="1200" i="1" dirty="0">
                <a:latin typeface="+mn-lt"/>
              </a:rPr>
              <a:t>et al</a:t>
            </a:r>
            <a:r>
              <a:rPr lang="en-US" sz="1200" dirty="0">
                <a:latin typeface="+mn-lt"/>
              </a:rPr>
              <a:t>. “</a:t>
            </a:r>
            <a:r>
              <a:rPr lang="en-US" sz="1200" dirty="0">
                <a:latin typeface="+mn-lt"/>
                <a:hlinkClick r:id="rId7"/>
              </a:rPr>
              <a:t>The Biomechanical Forces that Act on the Elbow Joint</a:t>
            </a:r>
            <a:r>
              <a:rPr lang="en-US" sz="1200" dirty="0">
                <a:latin typeface="+mn-lt"/>
              </a:rPr>
              <a:t>”. </a:t>
            </a:r>
            <a:r>
              <a:rPr lang="en-US" sz="1200" i="1" dirty="0">
                <a:latin typeface="+mn-lt"/>
              </a:rPr>
              <a:t>EC </a:t>
            </a:r>
            <a:r>
              <a:rPr lang="en-US" sz="1200" i="1" dirty="0" err="1">
                <a:latin typeface="+mn-lt"/>
              </a:rPr>
              <a:t>Orthopaedics</a:t>
            </a:r>
            <a:r>
              <a:rPr lang="en-US" sz="1200" dirty="0">
                <a:latin typeface="+mn-lt"/>
              </a:rPr>
              <a:t> 1.1 (2015): </a:t>
            </a:r>
            <a:r>
              <a:rPr lang="en-US" sz="1200" dirty="0" smtClean="0">
                <a:latin typeface="+mn-lt"/>
              </a:rPr>
              <a:t>1-11</a:t>
            </a:r>
            <a:r>
              <a:rPr lang="el-GR" sz="1200" dirty="0" smtClean="0">
                <a:latin typeface="+mn-lt"/>
              </a:rPr>
              <a:t>, με άδεια </a:t>
            </a:r>
            <a:r>
              <a:rPr lang="en-US" sz="1200" dirty="0">
                <a:latin typeface="+mn-lt"/>
                <a:hlinkClick r:id="rId8"/>
              </a:rPr>
              <a:t>CC BY 4.0</a:t>
            </a:r>
            <a:endParaRPr lang="el-GR" sz="12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Δυνάμεις</a:t>
            </a:r>
            <a:endParaRPr lang="el-GR" sz="3600" dirty="0"/>
          </a:p>
        </p:txBody>
      </p:sp>
      <p:sp>
        <p:nvSpPr>
          <p:cNvPr id="4" name="3 - Θέση αριθμού διαφάνειας"/>
          <p:cNvSpPr>
            <a:spLocks noGrp="1"/>
          </p:cNvSpPr>
          <p:nvPr>
            <p:ph type="sldNum" sz="quarter" idx="12"/>
          </p:nvPr>
        </p:nvSpPr>
        <p:spPr>
          <a:xfrm>
            <a:off x="7010400" y="6237313"/>
            <a:ext cx="1810072" cy="360040"/>
          </a:xfrm>
        </p:spPr>
        <p:txBody>
          <a:bodyPr/>
          <a:lstStyle/>
          <a:p>
            <a:pPr>
              <a:defRPr/>
            </a:pPr>
            <a:fld id="{7E55E3B3-0445-4CFC-BED8-763D4409E61F}" type="slidenum">
              <a:rPr lang="el-GR" smtClean="0"/>
              <a:pPr>
                <a:defRPr/>
              </a:pPr>
              <a:t>11</a:t>
            </a:fld>
            <a:endParaRPr lang="el-GR"/>
          </a:p>
        </p:txBody>
      </p:sp>
      <p:sp>
        <p:nvSpPr>
          <p:cNvPr id="17" name="2 - Θέση περιεχομένου"/>
          <p:cNvSpPr txBox="1">
            <a:spLocks/>
          </p:cNvSpPr>
          <p:nvPr/>
        </p:nvSpPr>
        <p:spPr>
          <a:xfrm>
            <a:off x="4860032" y="4653136"/>
            <a:ext cx="3888432" cy="1800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lang="el-GR" sz="2400" dirty="0" smtClean="0">
                <a:latin typeface="+mn-lt"/>
              </a:rPr>
              <a:t>Τ</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α στατικά φορτία αγγίζουν και τα δυναμικά ξεπερνούν το βάρος του σώματος.</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2 - Θέση περιεχομένου"/>
          <p:cNvSpPr txBox="1">
            <a:spLocks/>
          </p:cNvSpPr>
          <p:nvPr/>
        </p:nvSpPr>
        <p:spPr>
          <a:xfrm>
            <a:off x="50336" y="4925456"/>
            <a:ext cx="1763688" cy="288032"/>
          </a:xfrm>
          <a:prstGeom prst="rect">
            <a:avLst/>
          </a:prstGeom>
        </p:spPr>
        <p:txBody>
          <a:bodyPr vert="horz" lIns="91440" tIns="45720" rIns="91440" bIns="45720" rtlCol="0">
            <a:normAutofit lnSpcReduction="10000"/>
          </a:bodyPr>
          <a:lstStyle/>
          <a:p>
            <a:pPr marL="342900" marR="0" lvl="0" indent="-342900" algn="r" defTabSz="914400" rtl="0" eaLnBrk="1" fontAlgn="auto" latinLnBrk="0" hangingPunct="1">
              <a:lnSpc>
                <a:spcPct val="112000"/>
              </a:lnSpc>
              <a:spcBef>
                <a:spcPts val="1200"/>
              </a:spcBef>
              <a:spcAft>
                <a:spcPts val="0"/>
              </a:spcAft>
              <a:buClrTx/>
              <a:buSzTx/>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2"/>
              </a:rPr>
              <a:t>ptrefer.com</a:t>
            </a:r>
            <a:endParaRPr kumimoji="0" lang="el-GR"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4" name="23 - Ομάδα"/>
          <p:cNvGrpSpPr/>
          <p:nvPr/>
        </p:nvGrpSpPr>
        <p:grpSpPr>
          <a:xfrm>
            <a:off x="323528" y="1052736"/>
            <a:ext cx="8496944" cy="5544616"/>
            <a:chOff x="323528" y="1052736"/>
            <a:chExt cx="8496944" cy="5544616"/>
          </a:xfrm>
        </p:grpSpPr>
        <p:pic>
          <p:nvPicPr>
            <p:cNvPr id="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l="13999" t="2937" r="21844" b="54480"/>
            <a:stretch>
              <a:fillRect/>
            </a:stretch>
          </p:blipFill>
          <p:spPr>
            <a:xfrm>
              <a:off x="3995936" y="1052736"/>
              <a:ext cx="4320480" cy="1789913"/>
            </a:xfrm>
            <a:prstGeom prst="rect">
              <a:avLst/>
            </a:prstGeom>
            <a:noFill/>
            <a:ln w="28575">
              <a:solidFill>
                <a:schemeClr val="tx2">
                  <a:lumMod val="50000"/>
                </a:schemeClr>
              </a:solidFill>
            </a:ln>
          </p:spPr>
        </p:pic>
        <p:pic>
          <p:nvPicPr>
            <p:cNvPr id="9" name="Picture 2" descr="http://ptrefer.com/_edu/_img/12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1052736"/>
              <a:ext cx="3672408" cy="3872720"/>
            </a:xfrm>
            <a:prstGeom prst="rect">
              <a:avLst/>
            </a:prstGeom>
            <a:noFill/>
            <a:ln>
              <a:solidFill>
                <a:schemeClr val="accent2">
                  <a:lumMod val="50000"/>
                </a:schemeClr>
              </a:solidFill>
            </a:ln>
          </p:spPr>
        </p:pic>
        <p:pic>
          <p:nvPicPr>
            <p:cNvPr id="19"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1843250" y="3429000"/>
              <a:ext cx="3002164" cy="3168352"/>
            </a:xfrm>
            <a:prstGeom prst="rect">
              <a:avLst/>
            </a:prstGeom>
            <a:noFill/>
            <a:ln w="28575">
              <a:solidFill>
                <a:schemeClr val="tx2">
                  <a:lumMod val="50000"/>
                </a:schemeClr>
              </a:solidFill>
            </a:ln>
          </p:spPr>
        </p:pic>
        <p:pic>
          <p:nvPicPr>
            <p:cNvPr id="2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l="11788" t="51186" r="21022" b="9155"/>
            <a:stretch>
              <a:fillRect/>
            </a:stretch>
          </p:blipFill>
          <p:spPr>
            <a:xfrm>
              <a:off x="3635896" y="2636912"/>
              <a:ext cx="5184576" cy="1910107"/>
            </a:xfrm>
            <a:prstGeom prst="rect">
              <a:avLst/>
            </a:prstGeom>
            <a:noFill/>
            <a:ln w="28575">
              <a:solidFill>
                <a:schemeClr val="tx2">
                  <a:lumMod val="50000"/>
                </a:schemeClr>
              </a:solidFill>
            </a:ln>
          </p:spPr>
        </p:pic>
        <p:sp>
          <p:nvSpPr>
            <p:cNvPr id="21" name="20 - Ορθογώνιο"/>
            <p:cNvSpPr/>
            <p:nvPr/>
          </p:nvSpPr>
          <p:spPr>
            <a:xfrm>
              <a:off x="1619672" y="1052736"/>
              <a:ext cx="936104" cy="216023"/>
            </a:xfrm>
            <a:prstGeom prst="rect">
              <a:avLst/>
            </a:prstGeom>
            <a:solidFill>
              <a:schemeClr val="accent2">
                <a:lumMod val="20000"/>
                <a:lumOff val="8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Κάμψη </a:t>
              </a:r>
              <a:endParaRPr lang="el-GR" dirty="0"/>
            </a:p>
          </p:txBody>
        </p:sp>
        <p:sp>
          <p:nvSpPr>
            <p:cNvPr id="22" name="21 - Ορθογώνιο"/>
            <p:cNvSpPr/>
            <p:nvPr/>
          </p:nvSpPr>
          <p:spPr>
            <a:xfrm>
              <a:off x="323528" y="1052736"/>
              <a:ext cx="864096" cy="216024"/>
            </a:xfrm>
            <a:prstGeom prst="rect">
              <a:avLst/>
            </a:prstGeom>
            <a:solidFill>
              <a:schemeClr val="accent2">
                <a:lumMod val="20000"/>
                <a:lumOff val="8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Έκταση     </a:t>
              </a:r>
              <a:endParaRPr lang="el-GR"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Μηχανικό Πλεονέκτημα  </a:t>
            </a:r>
            <a:r>
              <a:rPr lang="el-GR" sz="3200" b="0" dirty="0" smtClean="0"/>
              <a:t>1/2</a:t>
            </a:r>
            <a:endParaRPr lang="el-GR" sz="3200" b="0" dirty="0"/>
          </a:p>
        </p:txBody>
      </p:sp>
      <p:sp>
        <p:nvSpPr>
          <p:cNvPr id="3" name="2 - Θέση περιεχομένου"/>
          <p:cNvSpPr>
            <a:spLocks noGrp="1"/>
          </p:cNvSpPr>
          <p:nvPr>
            <p:ph idx="1"/>
          </p:nvPr>
        </p:nvSpPr>
        <p:spPr>
          <a:xfrm>
            <a:off x="1115616" y="6093296"/>
            <a:ext cx="4248472" cy="360040"/>
          </a:xfrm>
        </p:spPr>
        <p:txBody>
          <a:bodyPr>
            <a:normAutofit/>
          </a:bodyPr>
          <a:lstStyle/>
          <a:p>
            <a:pPr algn="ctr">
              <a:buNone/>
            </a:pPr>
            <a:r>
              <a:rPr lang="en-US" sz="1200" dirty="0" smtClean="0">
                <a:hlinkClick r:id="rId2"/>
              </a:rPr>
              <a:t>ilocis.org</a:t>
            </a:r>
            <a:endParaRPr lang="el-GR" sz="1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grpSp>
        <p:nvGrpSpPr>
          <p:cNvPr id="15" name="14 - Ομάδα"/>
          <p:cNvGrpSpPr/>
          <p:nvPr/>
        </p:nvGrpSpPr>
        <p:grpSpPr>
          <a:xfrm>
            <a:off x="251520" y="1124744"/>
            <a:ext cx="5976664" cy="4824536"/>
            <a:chOff x="395536" y="1412776"/>
            <a:chExt cx="5660355" cy="4539605"/>
          </a:xfrm>
        </p:grpSpPr>
        <p:pic>
          <p:nvPicPr>
            <p:cNvPr id="13314" name="Picture 2" descr="http://www.ilocis.org/documents/images/erg16fe.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5536" y="1412776"/>
              <a:ext cx="5660355" cy="4539605"/>
            </a:xfrm>
            <a:prstGeom prst="rect">
              <a:avLst/>
            </a:prstGeom>
            <a:noFill/>
            <a:ln w="57150">
              <a:solidFill>
                <a:schemeClr val="accent2">
                  <a:lumMod val="50000"/>
                </a:schemeClr>
              </a:solidFill>
            </a:ln>
          </p:spPr>
        </p:pic>
        <p:sp>
          <p:nvSpPr>
            <p:cNvPr id="7" name="6 - Ορθογώνιο"/>
            <p:cNvSpPr/>
            <p:nvPr/>
          </p:nvSpPr>
          <p:spPr>
            <a:xfrm>
              <a:off x="1691680" y="5661248"/>
              <a:ext cx="280831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Μήκος ανάπαυσης</a:t>
              </a:r>
              <a:endParaRPr lang="el-GR" dirty="0"/>
            </a:p>
          </p:txBody>
        </p:sp>
        <p:sp>
          <p:nvSpPr>
            <p:cNvPr id="8" name="7 - Ορθογώνιο"/>
            <p:cNvSpPr/>
            <p:nvPr/>
          </p:nvSpPr>
          <p:spPr>
            <a:xfrm>
              <a:off x="395536" y="1412776"/>
              <a:ext cx="144016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Μυϊκή τάση </a:t>
              </a:r>
              <a:endParaRPr lang="el-GR" dirty="0"/>
            </a:p>
          </p:txBody>
        </p:sp>
        <p:sp>
          <p:nvSpPr>
            <p:cNvPr id="11" name="10 - Ορθογώνιο"/>
            <p:cNvSpPr/>
            <p:nvPr/>
          </p:nvSpPr>
          <p:spPr>
            <a:xfrm>
              <a:off x="4788024" y="2708920"/>
              <a:ext cx="1058416" cy="288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l-GR" dirty="0" smtClean="0"/>
                <a:t>Συνολική </a:t>
              </a:r>
              <a:endParaRPr lang="el-GR" dirty="0"/>
            </a:p>
          </p:txBody>
        </p:sp>
        <p:sp>
          <p:nvSpPr>
            <p:cNvPr id="12" name="11 - Ορθογώνιο"/>
            <p:cNvSpPr/>
            <p:nvPr/>
          </p:nvSpPr>
          <p:spPr>
            <a:xfrm>
              <a:off x="2987824" y="3212976"/>
              <a:ext cx="136815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Ενεργητική</a:t>
              </a:r>
              <a:endParaRPr lang="el-GR" dirty="0"/>
            </a:p>
          </p:txBody>
        </p:sp>
        <p:sp>
          <p:nvSpPr>
            <p:cNvPr id="13" name="12 - Ορθογώνιο"/>
            <p:cNvSpPr/>
            <p:nvPr/>
          </p:nvSpPr>
          <p:spPr>
            <a:xfrm>
              <a:off x="3059832" y="3933056"/>
              <a:ext cx="1080120"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l-GR" dirty="0" smtClean="0"/>
                <a:t>Παθητική </a:t>
              </a:r>
              <a:endParaRPr lang="el-GR" dirty="0"/>
            </a:p>
          </p:txBody>
        </p:sp>
      </p:grpSp>
      <p:sp>
        <p:nvSpPr>
          <p:cNvPr id="16" name="2 - Θέση περιεχομένου"/>
          <p:cNvSpPr txBox="1">
            <a:spLocks/>
          </p:cNvSpPr>
          <p:nvPr/>
        </p:nvSpPr>
        <p:spPr>
          <a:xfrm>
            <a:off x="6228184" y="1052736"/>
            <a:ext cx="2592288" cy="489654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Το μηχανικό πλεονέκτημα </a:t>
            </a:r>
            <a:r>
              <a:rPr lang="el-GR" sz="2400" dirty="0" smtClean="0">
                <a:latin typeface="+mn-lt"/>
              </a:rPr>
              <a:t>της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κίνησης </a:t>
            </a:r>
            <a:r>
              <a:rPr kumimoji="0" lang="el-GR" sz="2400" b="0" i="0" u="none" strike="noStrike" kern="1200" cap="none" spc="0" normalizeH="0" noProof="0" dirty="0" smtClean="0">
                <a:ln>
                  <a:noFill/>
                </a:ln>
                <a:solidFill>
                  <a:schemeClr val="tx1"/>
                </a:solidFill>
                <a:effectLst/>
                <a:uLnTx/>
                <a:uFillTx/>
                <a:latin typeface="+mn-lt"/>
                <a:ea typeface="+mn-ea"/>
                <a:cs typeface="+mn-cs"/>
              </a:rPr>
              <a:t> στην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άρθρωση του αγκώνα  (όπως σε κάθε άρθρωση) είναι  μεγαλύτερο στη  μέση θέση της τροχιάς της κίνησης.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Μηχανικό Πλεονέκτημα  </a:t>
            </a:r>
            <a:r>
              <a:rPr lang="el-GR" sz="3200" b="0" dirty="0" smtClean="0"/>
              <a:t>2/2</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grpSp>
        <p:nvGrpSpPr>
          <p:cNvPr id="3" name="8 - Ομάδα"/>
          <p:cNvGrpSpPr/>
          <p:nvPr/>
        </p:nvGrpSpPr>
        <p:grpSpPr>
          <a:xfrm>
            <a:off x="755576" y="1196752"/>
            <a:ext cx="5184575" cy="5371029"/>
            <a:chOff x="-5918" y="1257178"/>
            <a:chExt cx="4782783" cy="5147236"/>
          </a:xfrm>
        </p:grpSpPr>
        <p:pic>
          <p:nvPicPr>
            <p:cNvPr id="6" name="Picture 2" descr="http://www.ilocis.org/documents/images/erg17fe.gif"/>
            <p:cNvPicPr>
              <a:picLocks noChangeAspect="1" noChangeArrowheads="1"/>
            </p:cNvPicPr>
            <p:nvPr/>
          </p:nvPicPr>
          <p:blipFill>
            <a:blip r:embed="rId2" cstate="email">
              <a:extLst>
                <a:ext uri="{28A0092B-C50C-407E-A947-70E740481C1C}">
                  <a14:useLocalDpi xmlns:a14="http://schemas.microsoft.com/office/drawing/2010/main"/>
                </a:ext>
              </a:extLst>
            </a:blip>
            <a:srcRect l="32289" t="17675" r="19630" b="31943"/>
            <a:stretch>
              <a:fillRect/>
            </a:stretch>
          </p:blipFill>
          <p:spPr bwMode="auto">
            <a:xfrm>
              <a:off x="1331639" y="1257178"/>
              <a:ext cx="3439995" cy="3719994"/>
            </a:xfrm>
            <a:prstGeom prst="rect">
              <a:avLst/>
            </a:prstGeom>
            <a:noFill/>
            <a:ln>
              <a:solidFill>
                <a:srgbClr val="002060"/>
              </a:solidFill>
            </a:ln>
          </p:spPr>
        </p:pic>
        <p:pic>
          <p:nvPicPr>
            <p:cNvPr id="7" name="Picture 2" descr="http://www.ilocis.org/documents/images/erg17fe.gif"/>
            <p:cNvPicPr>
              <a:picLocks noChangeAspect="1" noChangeArrowheads="1"/>
            </p:cNvPicPr>
            <p:nvPr/>
          </p:nvPicPr>
          <p:blipFill>
            <a:blip r:embed="rId2" cstate="email">
              <a:extLst>
                <a:ext uri="{28A0092B-C50C-407E-A947-70E740481C1C}">
                  <a14:useLocalDpi xmlns:a14="http://schemas.microsoft.com/office/drawing/2010/main"/>
                </a:ext>
              </a:extLst>
            </a:blip>
            <a:srcRect l="2842" t="67863" r="14974" b="7759"/>
            <a:stretch>
              <a:fillRect/>
            </a:stretch>
          </p:blipFill>
          <p:spPr bwMode="auto">
            <a:xfrm>
              <a:off x="-3075" y="4941168"/>
              <a:ext cx="4779940" cy="1463246"/>
            </a:xfrm>
            <a:prstGeom prst="rect">
              <a:avLst/>
            </a:prstGeom>
            <a:noFill/>
            <a:ln>
              <a:solidFill>
                <a:srgbClr val="002060"/>
              </a:solidFill>
            </a:ln>
          </p:spPr>
        </p:pic>
        <p:pic>
          <p:nvPicPr>
            <p:cNvPr id="8" name="Picture 2" descr="http://www.ilocis.org/documents/images/erg17fe.gif"/>
            <p:cNvPicPr>
              <a:picLocks noChangeAspect="1" noChangeArrowheads="1"/>
            </p:cNvPicPr>
            <p:nvPr/>
          </p:nvPicPr>
          <p:blipFill>
            <a:blip r:embed="rId2" cstate="email">
              <a:extLst>
                <a:ext uri="{28A0092B-C50C-407E-A947-70E740481C1C}">
                  <a14:useLocalDpi xmlns:a14="http://schemas.microsoft.com/office/drawing/2010/main"/>
                </a:ext>
              </a:extLst>
            </a:blip>
            <a:srcRect l="2099" t="-202" r="48323" b="67698"/>
            <a:stretch>
              <a:fillRect/>
            </a:stretch>
          </p:blipFill>
          <p:spPr bwMode="auto">
            <a:xfrm>
              <a:off x="-5918" y="1257178"/>
              <a:ext cx="2789957" cy="1887690"/>
            </a:xfrm>
            <a:prstGeom prst="rect">
              <a:avLst/>
            </a:prstGeom>
            <a:noFill/>
            <a:ln>
              <a:solidFill>
                <a:srgbClr val="002060"/>
              </a:solidFill>
            </a:ln>
          </p:spPr>
        </p:pic>
      </p:grpSp>
      <p:sp>
        <p:nvSpPr>
          <p:cNvPr id="11" name="2 - Θέση περιεχομένου"/>
          <p:cNvSpPr>
            <a:spLocks noGrp="1"/>
          </p:cNvSpPr>
          <p:nvPr>
            <p:ph idx="1"/>
          </p:nvPr>
        </p:nvSpPr>
        <p:spPr>
          <a:xfrm>
            <a:off x="1023351" y="4668300"/>
            <a:ext cx="1152128" cy="360040"/>
          </a:xfrm>
        </p:spPr>
        <p:txBody>
          <a:bodyPr>
            <a:normAutofit/>
          </a:bodyPr>
          <a:lstStyle/>
          <a:p>
            <a:pPr algn="r">
              <a:buNone/>
            </a:pPr>
            <a:r>
              <a:rPr lang="en-US" sz="1200" dirty="0" smtClean="0">
                <a:hlinkClick r:id="rId3"/>
              </a:rPr>
              <a:t>ilocis.org</a:t>
            </a:r>
            <a:endParaRPr lang="el-GR" sz="1200" dirty="0"/>
          </a:p>
        </p:txBody>
      </p:sp>
      <p:sp>
        <p:nvSpPr>
          <p:cNvPr id="12" name="2 - Θέση περιεχομένου"/>
          <p:cNvSpPr txBox="1">
            <a:spLocks/>
          </p:cNvSpPr>
          <p:nvPr/>
        </p:nvSpPr>
        <p:spPr>
          <a:xfrm>
            <a:off x="6012160" y="1340768"/>
            <a:ext cx="2448272" cy="47525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Το μηχανικό πλεονέκτημα είναι  μεγαλύτερο</a:t>
            </a:r>
            <a:r>
              <a:rPr kumimoji="0" lang="el-GR" sz="2400" b="0" i="0" u="none" strike="noStrike" kern="1200" cap="none" spc="0" normalizeH="0" noProof="0" dirty="0" smtClean="0">
                <a:ln>
                  <a:noFill/>
                </a:ln>
                <a:solidFill>
                  <a:schemeClr val="tx1"/>
                </a:solidFill>
                <a:effectLst/>
                <a:uLnTx/>
                <a:uFillTx/>
                <a:latin typeface="+mn-lt"/>
                <a:ea typeface="+mn-ea"/>
                <a:cs typeface="+mn-cs"/>
              </a:rPr>
              <a:t> στην θέση Β.</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lang="el-GR" sz="2400" dirty="0" smtClean="0">
                <a:latin typeface="+mn-lt"/>
              </a:rPr>
              <a:t>Η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κίνηση του αντιβραχίου είναι πιο ισχυρή στην θέση Β.</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9 - Ορθογώνιο"/>
          <p:cNvSpPr/>
          <p:nvPr/>
        </p:nvSpPr>
        <p:spPr>
          <a:xfrm>
            <a:off x="1979712" y="5157192"/>
            <a:ext cx="2880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Γ</a:t>
            </a:r>
            <a:endParaRPr lang="el-GR" dirty="0"/>
          </a:p>
        </p:txBody>
      </p:sp>
      <p:sp>
        <p:nvSpPr>
          <p:cNvPr id="13" name="12 - Ορθογώνιο"/>
          <p:cNvSpPr/>
          <p:nvPr/>
        </p:nvSpPr>
        <p:spPr>
          <a:xfrm>
            <a:off x="2267744" y="3284984"/>
            <a:ext cx="2880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a:t>
            </a:r>
            <a:endParaRPr lang="el-GR" dirty="0"/>
          </a:p>
        </p:txBody>
      </p:sp>
      <p:sp>
        <p:nvSpPr>
          <p:cNvPr id="14" name="13 - Ορθογώνιο"/>
          <p:cNvSpPr/>
          <p:nvPr/>
        </p:nvSpPr>
        <p:spPr>
          <a:xfrm>
            <a:off x="827584" y="1772816"/>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Σύνδρομα </a:t>
            </a:r>
            <a:r>
              <a:rPr lang="el-GR" sz="3600" dirty="0" err="1" smtClean="0"/>
              <a:t>Υπέρχρησης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pic>
        <p:nvPicPr>
          <p:cNvPr id="5"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39552" y="3429595"/>
            <a:ext cx="6120680" cy="2675685"/>
          </a:xfrm>
          <a:prstGeom prst="rect">
            <a:avLst/>
          </a:prstGeom>
          <a:noFill/>
          <a:ln w="57150">
            <a:solidFill>
              <a:schemeClr val="accent2">
                <a:lumMod val="75000"/>
              </a:schemeClr>
            </a:solidFill>
            <a:miter lim="800000"/>
            <a:headEnd/>
            <a:tailEnd/>
          </a:ln>
          <a:effec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1760" y="1268760"/>
            <a:ext cx="6120680" cy="2460670"/>
          </a:xfrm>
          <a:prstGeom prst="rect">
            <a:avLst/>
          </a:prstGeom>
          <a:noFill/>
          <a:ln w="57150">
            <a:solidFill>
              <a:schemeClr val="accent2">
                <a:lumMod val="75000"/>
              </a:schemeClr>
            </a:solidFill>
            <a:miter lim="800000"/>
            <a:headEnd/>
            <a:tailEnd/>
          </a:ln>
          <a:effectLst/>
        </p:spPr>
      </p:pic>
      <p:sp>
        <p:nvSpPr>
          <p:cNvPr id="7" name="6 - Ορθογώνιο"/>
          <p:cNvSpPr/>
          <p:nvPr/>
        </p:nvSpPr>
        <p:spPr>
          <a:xfrm>
            <a:off x="5508104" y="3429000"/>
            <a:ext cx="13464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3635896" y="5661248"/>
            <a:ext cx="13464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5724128" y="3284984"/>
            <a:ext cx="2736304" cy="720080"/>
          </a:xfrm>
          <a:prstGeom prst="rect">
            <a:avLst/>
          </a:prstGeom>
          <a:solidFill>
            <a:schemeClr val="accent2">
              <a:lumMod val="20000"/>
              <a:lumOff val="8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l-GR" dirty="0" err="1" smtClean="0"/>
              <a:t>Παρατροχίλια</a:t>
            </a:r>
            <a:r>
              <a:rPr lang="el-GR" dirty="0" smtClean="0"/>
              <a:t> απόφυση, </a:t>
            </a:r>
            <a:r>
              <a:rPr lang="el-GR" dirty="0" err="1" smtClean="0"/>
              <a:t>έκφυση</a:t>
            </a:r>
            <a:r>
              <a:rPr lang="el-GR" dirty="0" smtClean="0"/>
              <a:t> </a:t>
            </a:r>
            <a:r>
              <a:rPr lang="el-GR" dirty="0" err="1" smtClean="0"/>
              <a:t>καμπτήρων</a:t>
            </a:r>
            <a:r>
              <a:rPr lang="el-GR" dirty="0" smtClean="0"/>
              <a:t> μυών  </a:t>
            </a:r>
            <a:endParaRPr lang="el-GR" dirty="0"/>
          </a:p>
        </p:txBody>
      </p:sp>
      <p:sp>
        <p:nvSpPr>
          <p:cNvPr id="10" name="9 - Ορθογώνιο"/>
          <p:cNvSpPr/>
          <p:nvPr/>
        </p:nvSpPr>
        <p:spPr>
          <a:xfrm>
            <a:off x="3779912" y="5661248"/>
            <a:ext cx="2808312" cy="720080"/>
          </a:xfrm>
          <a:prstGeom prst="rect">
            <a:avLst/>
          </a:prstGeom>
          <a:solidFill>
            <a:schemeClr val="accent2">
              <a:lumMod val="20000"/>
              <a:lumOff val="8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err="1" smtClean="0"/>
              <a:t>Παρακονδύλια</a:t>
            </a:r>
            <a:r>
              <a:rPr lang="el-GR" dirty="0" smtClean="0"/>
              <a:t> απόφυση, </a:t>
            </a:r>
            <a:r>
              <a:rPr lang="el-GR" dirty="0" err="1" smtClean="0"/>
              <a:t>έκφυση</a:t>
            </a:r>
            <a:r>
              <a:rPr lang="el-GR" dirty="0" smtClean="0"/>
              <a:t> </a:t>
            </a:r>
            <a:r>
              <a:rPr lang="el-GR" dirty="0" err="1" smtClean="0"/>
              <a:t>εκτεινόντων</a:t>
            </a:r>
            <a:r>
              <a:rPr lang="el-GR" dirty="0" smtClean="0"/>
              <a:t> μυών  </a:t>
            </a:r>
            <a:endParaRPr lang="el-GR" dirty="0"/>
          </a:p>
        </p:txBody>
      </p:sp>
      <p:sp>
        <p:nvSpPr>
          <p:cNvPr id="11" name="2 - Θέση περιεχομένου"/>
          <p:cNvSpPr txBox="1">
            <a:spLocks/>
          </p:cNvSpPr>
          <p:nvPr/>
        </p:nvSpPr>
        <p:spPr>
          <a:xfrm>
            <a:off x="6732240" y="5805264"/>
            <a:ext cx="2376264" cy="3600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4"/>
              </a:rPr>
              <a:t>ptrefer.com</a:t>
            </a:r>
            <a:endParaRPr kumimoji="0" lang="el-GR"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1268760"/>
            <a:ext cx="4032448" cy="2160240"/>
          </a:xfrm>
          <a:ln w="19050">
            <a:solidFill>
              <a:srgbClr val="004A82"/>
            </a:solidFill>
          </a:ln>
        </p:spPr>
        <p:txBody>
          <a:bodyPr>
            <a:normAutofit/>
          </a:bodyPr>
          <a:lstStyle/>
          <a:p>
            <a:pPr marL="355600" algn="l"/>
            <a:r>
              <a:rPr lang="en-US" dirty="0" smtClean="0"/>
              <a:t>I</a:t>
            </a:r>
            <a:r>
              <a:rPr lang="el-GR" dirty="0" smtClean="0"/>
              <a:t>ΙΙ</a:t>
            </a:r>
            <a:r>
              <a:rPr lang="en-US" dirty="0" smtClean="0"/>
              <a:t>. </a:t>
            </a:r>
            <a:r>
              <a:rPr lang="el-GR" dirty="0" smtClean="0"/>
              <a:t/>
            </a:r>
            <a:br>
              <a:rPr lang="el-GR" dirty="0" smtClean="0"/>
            </a:br>
            <a:r>
              <a:rPr lang="el-GR" dirty="0" err="1" smtClean="0"/>
              <a:t>Πηχεοκαρπική</a:t>
            </a:r>
            <a:r>
              <a:rPr lang="el-GR" dirty="0" smtClean="0"/>
              <a:t> Άρθρωση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pic>
        <p:nvPicPr>
          <p:cNvPr id="5" name="Picture 2" descr="C:\Documents and Settings\dora\Τα έγγραφά μου\Thumb-at-Right-Angles.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2130" y="1268760"/>
            <a:ext cx="3573218" cy="4809359"/>
          </a:xfrm>
          <a:prstGeom prst="rect">
            <a:avLst/>
          </a:prstGeom>
          <a:noFill/>
        </p:spPr>
      </p:pic>
      <p:sp>
        <p:nvSpPr>
          <p:cNvPr id="6" name="2 - Θέση περιεχομένου"/>
          <p:cNvSpPr>
            <a:spLocks noGrp="1"/>
          </p:cNvSpPr>
          <p:nvPr>
            <p:ph idx="1"/>
          </p:nvPr>
        </p:nvSpPr>
        <p:spPr>
          <a:xfrm>
            <a:off x="3049488" y="5805264"/>
            <a:ext cx="2026568" cy="288032"/>
          </a:xfrm>
        </p:spPr>
        <p:txBody>
          <a:bodyPr>
            <a:normAutofit lnSpcReduction="10000"/>
          </a:bodyPr>
          <a:lstStyle/>
          <a:p>
            <a:pPr marL="0" indent="0" algn="r">
              <a:buNone/>
            </a:pPr>
            <a:r>
              <a:rPr lang="en-US" sz="1200" dirty="0" smtClean="0">
                <a:hlinkClick r:id="rId4"/>
              </a:rPr>
              <a:t>theflyfishingforum.com</a:t>
            </a:r>
            <a:endParaRPr lang="el-GR" sz="1200" dirty="0"/>
          </a:p>
        </p:txBody>
      </p:sp>
    </p:spTree>
    <p:extLst>
      <p:ext uri="{BB962C8B-B14F-4D97-AF65-F5344CB8AC3E}">
        <p14:creationId xmlns:p14="http://schemas.microsoft.com/office/powerpoint/2010/main" val="120068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Καρπός </a:t>
            </a:r>
            <a:r>
              <a:rPr lang="el-GR" sz="3200" b="0" dirty="0" smtClean="0"/>
              <a:t>1/2</a:t>
            </a:r>
            <a:endParaRPr lang="el-GR" sz="3200" b="0" dirty="0"/>
          </a:p>
        </p:txBody>
      </p:sp>
      <p:sp>
        <p:nvSpPr>
          <p:cNvPr id="3" name="2 - Θέση περιεχομένου"/>
          <p:cNvSpPr>
            <a:spLocks noGrp="1"/>
          </p:cNvSpPr>
          <p:nvPr>
            <p:ph idx="1"/>
          </p:nvPr>
        </p:nvSpPr>
        <p:spPr>
          <a:xfrm>
            <a:off x="457200" y="980728"/>
            <a:ext cx="8075240" cy="5256584"/>
          </a:xfrm>
        </p:spPr>
        <p:txBody>
          <a:bodyPr>
            <a:normAutofit/>
          </a:bodyPr>
          <a:lstStyle/>
          <a:p>
            <a:r>
              <a:rPr lang="el-GR" dirty="0" smtClean="0"/>
              <a:t>Η  άρθρωση του καρπού είναι δομή πολύπλοκη.</a:t>
            </a:r>
          </a:p>
          <a:p>
            <a:r>
              <a:rPr lang="el-GR" dirty="0" smtClean="0"/>
              <a:t>Αποτελείται από τα οκτώ οστά του καρπού,</a:t>
            </a:r>
            <a:r>
              <a:rPr lang="en-US" dirty="0" smtClean="0"/>
              <a:t> </a:t>
            </a:r>
            <a:r>
              <a:rPr lang="el-GR" dirty="0" smtClean="0"/>
              <a:t>διατεταγμένα σε</a:t>
            </a:r>
            <a:r>
              <a:rPr lang="en-US" dirty="0" smtClean="0"/>
              <a:t> </a:t>
            </a:r>
            <a:r>
              <a:rPr lang="el-GR" dirty="0" smtClean="0"/>
              <a:t>δύο σειρές, την κεντρική και την περιφερική. </a:t>
            </a:r>
          </a:p>
          <a:p>
            <a:r>
              <a:rPr lang="el-GR" dirty="0" smtClean="0"/>
              <a:t>Περιλαμβάνει  την περιφερική αρθρική επιφάνεια της κερκίδας, τα μετακάρπια και το διάστημα  ανάμεσα  στην  ωλένη  και  τα οστά του καρπού.</a:t>
            </a:r>
          </a:p>
          <a:p>
            <a:r>
              <a:rPr lang="el-GR" dirty="0" smtClean="0"/>
              <a:t>Γίνεται :</a:t>
            </a:r>
          </a:p>
          <a:p>
            <a:pPr lvl="1"/>
            <a:r>
              <a:rPr lang="el-GR" dirty="0" smtClean="0"/>
              <a:t>κάμψη-έκταση και</a:t>
            </a:r>
          </a:p>
          <a:p>
            <a:pPr lvl="1"/>
            <a:r>
              <a:rPr lang="el-GR" dirty="0" err="1" smtClean="0"/>
              <a:t>κερκιδική</a:t>
            </a:r>
            <a:r>
              <a:rPr lang="el-GR" dirty="0" smtClean="0"/>
              <a:t> και ωλένια απόκλιση</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Καρπός </a:t>
            </a:r>
            <a:r>
              <a:rPr lang="el-GR" sz="3200" b="0" dirty="0" smtClean="0"/>
              <a:t>2/2</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pic>
        <p:nvPicPr>
          <p:cNvPr id="5" name="Picture 2" descr="File:Gray336.png"/>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1331640" y="1196752"/>
            <a:ext cx="6446911" cy="5040313"/>
          </a:xfrm>
          <a:prstGeom prst="rect">
            <a:avLst/>
          </a:prstGeom>
          <a:noFill/>
          <a:ln w="38100">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2339752" y="6309320"/>
            <a:ext cx="4536504" cy="288032"/>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3"/>
              </a:rPr>
              <a:t>Gray336</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err="1">
                <a:latin typeface="+mn-lt"/>
                <a:hlinkClick r:id="rId4" tooltip="User:Pngbot"/>
              </a:rPr>
              <a:t>Pngbot</a:t>
            </a:r>
            <a:r>
              <a:rPr lang="el-GR" sz="1200" dirty="0" smtClean="0">
                <a:solidFill>
                  <a:prstClr val="black">
                    <a:lumMod val="65000"/>
                    <a:lumOff val="35000"/>
                  </a:prstClr>
                </a:solidFill>
                <a:latin typeface="+mn-lt"/>
              </a:rPr>
              <a:t> διαθέσιμο ως κοινό κτήμα</a:t>
            </a:r>
            <a:endParaRPr lang="en-US" sz="1200" dirty="0">
              <a:solidFill>
                <a:prstClr val="black">
                  <a:lumMod val="65000"/>
                  <a:lumOff val="35000"/>
                </a:prstClr>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Συνδεσμικό Σύστημα </a:t>
            </a:r>
            <a:r>
              <a:rPr lang="el-GR" sz="3200" b="0" dirty="0" smtClean="0"/>
              <a:t>1/2</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pic>
        <p:nvPicPr>
          <p:cNvPr id="5" name="Picture 4" descr="File:Gray334.png"/>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755576" y="1196752"/>
            <a:ext cx="5741633" cy="5256584"/>
          </a:xfrm>
          <a:prstGeom prst="rect">
            <a:avLst/>
          </a:prstGeom>
          <a:noFill/>
          <a:ln w="57150">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6588224" y="6021288"/>
            <a:ext cx="1944216"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3"/>
              </a:rPr>
              <a:t>Gray335</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err="1">
                <a:latin typeface="+mn-lt"/>
                <a:hlinkClick r:id="rId4" tooltip="User:Pngbot"/>
              </a:rPr>
              <a:t>Pngbot</a:t>
            </a:r>
            <a:r>
              <a:rPr lang="el-GR" sz="1200" dirty="0" smtClean="0">
                <a:solidFill>
                  <a:prstClr val="black">
                    <a:lumMod val="65000"/>
                    <a:lumOff val="35000"/>
                  </a:prstClr>
                </a:solidFill>
                <a:latin typeface="+mn-lt"/>
              </a:rPr>
              <a:t> διαθέσιμο ως κοινό κτήμα</a:t>
            </a:r>
            <a:endParaRPr lang="en-US" sz="1200" dirty="0">
              <a:solidFill>
                <a:prstClr val="black">
                  <a:lumMod val="65000"/>
                  <a:lumOff val="35000"/>
                </a:prstClr>
              </a:solidFill>
              <a:latin typeface="+mn-lt"/>
            </a:endParaRPr>
          </a:p>
        </p:txBody>
      </p:sp>
      <p:sp>
        <p:nvSpPr>
          <p:cNvPr id="8" name="2 - Θέση περιεχομένου"/>
          <p:cNvSpPr txBox="1">
            <a:spLocks/>
          </p:cNvSpPr>
          <p:nvPr/>
        </p:nvSpPr>
        <p:spPr>
          <a:xfrm>
            <a:off x="6660232" y="1196752"/>
            <a:ext cx="2483768" cy="460851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Το ισχυρό συνδεσμικό σύστημα της περιοχής του καρπού εξασφαλίζει σταθερότητα κατά τις αποκλίσεις (ωλένια και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κερκιδική</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340768"/>
            <a:ext cx="2664296" cy="2520280"/>
          </a:xfrm>
          <a:ln w="19050">
            <a:solidFill>
              <a:srgbClr val="004A82"/>
            </a:solidFill>
          </a:ln>
        </p:spPr>
        <p:txBody>
          <a:bodyPr>
            <a:normAutofit fontScale="90000"/>
          </a:bodyPr>
          <a:lstStyle/>
          <a:p>
            <a:pPr marL="355600" algn="l"/>
            <a:r>
              <a:rPr lang="en-US" dirty="0" smtClean="0"/>
              <a:t>I</a:t>
            </a:r>
            <a:r>
              <a:rPr lang="el-GR" dirty="0" smtClean="0"/>
              <a:t>Ι</a:t>
            </a:r>
            <a:r>
              <a:rPr lang="en-US" dirty="0" smtClean="0"/>
              <a:t>. </a:t>
            </a:r>
            <a:r>
              <a:rPr lang="el-GR" dirty="0" smtClean="0"/>
              <a:t/>
            </a:r>
            <a:br>
              <a:rPr lang="el-GR" dirty="0" smtClean="0"/>
            </a:br>
            <a:r>
              <a:rPr lang="el-GR" dirty="0" smtClean="0"/>
              <a:t>Άρθρωση του</a:t>
            </a:r>
            <a:br>
              <a:rPr lang="el-GR" dirty="0" smtClean="0"/>
            </a:br>
            <a:r>
              <a:rPr lang="el-GR" dirty="0" smtClean="0"/>
              <a:t>Αγκώνα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pic>
        <p:nvPicPr>
          <p:cNvPr id="5" name="Picture 2" descr="https://farm6.staticflickr.com/5262/5862920486_7eb9945dd9.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203848" y="1340768"/>
            <a:ext cx="4680520" cy="4680520"/>
          </a:xfrm>
          <a:prstGeom prst="rect">
            <a:avLst/>
          </a:prstGeom>
          <a:noFill/>
          <a:ln w="38100">
            <a:solidFill>
              <a:srgbClr val="004A82"/>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827584" y="5373216"/>
            <a:ext cx="2160240"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Joints of the elbow</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Go to sportEX journals's photostream"/>
              </a:rPr>
              <a:t>sportEX</a:t>
            </a:r>
            <a:r>
              <a:rPr lang="en-US" sz="1200" dirty="0">
                <a:latin typeface="+mn-lt"/>
                <a:hlinkClick r:id="rId5" tooltip="Go to sportEX journals's photostream"/>
              </a:rPr>
              <a:t> </a:t>
            </a:r>
            <a:r>
              <a:rPr lang="en-US" sz="1200" dirty="0" smtClean="0">
                <a:latin typeface="+mn-lt"/>
                <a:hlinkClick r:id="rId5" tooltip="Go to sportEX journals's photostream"/>
              </a:rPr>
              <a:t>journals</a:t>
            </a:r>
            <a:r>
              <a:rPr lang="en-US"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BY-ND </a:t>
            </a:r>
            <a:r>
              <a:rPr lang="en-US" sz="1200" dirty="0" smtClean="0">
                <a:latin typeface="+mn-lt"/>
                <a:hlinkClick r:id="rId6"/>
              </a:rPr>
              <a:t>2.0</a:t>
            </a:r>
            <a:endParaRPr lang="en-US" sz="1200" dirty="0">
              <a:latin typeface="+mn-lt"/>
            </a:endParaRPr>
          </a:p>
        </p:txBody>
      </p:sp>
      <p:sp>
        <p:nvSpPr>
          <p:cNvPr id="7" name="6 - Ορθογώνιο"/>
          <p:cNvSpPr/>
          <p:nvPr/>
        </p:nvSpPr>
        <p:spPr>
          <a:xfrm>
            <a:off x="3203848" y="4941168"/>
            <a:ext cx="1224136" cy="93610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Βραχιονο</a:t>
            </a:r>
            <a:r>
              <a:rPr lang="el-GR" dirty="0" smtClean="0"/>
              <a:t>-ωλένια άρθρωση</a:t>
            </a:r>
            <a:endParaRPr lang="el-GR" dirty="0"/>
          </a:p>
        </p:txBody>
      </p:sp>
      <p:grpSp>
        <p:nvGrpSpPr>
          <p:cNvPr id="11" name="10 - Ομάδα"/>
          <p:cNvGrpSpPr/>
          <p:nvPr/>
        </p:nvGrpSpPr>
        <p:grpSpPr>
          <a:xfrm>
            <a:off x="6588224" y="2204864"/>
            <a:ext cx="1296144" cy="2736304"/>
            <a:chOff x="6588224" y="2204864"/>
            <a:chExt cx="1296144" cy="2736304"/>
          </a:xfrm>
        </p:grpSpPr>
        <p:sp>
          <p:nvSpPr>
            <p:cNvPr id="8" name="7 - Ορθογώνιο"/>
            <p:cNvSpPr/>
            <p:nvPr/>
          </p:nvSpPr>
          <p:spPr>
            <a:xfrm>
              <a:off x="6588224" y="2204864"/>
              <a:ext cx="1296144" cy="100811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Βραχιονο</a:t>
              </a:r>
              <a:r>
                <a:rPr lang="el-GR" dirty="0" smtClean="0"/>
                <a:t>-</a:t>
              </a:r>
              <a:r>
                <a:rPr lang="el-GR" dirty="0" err="1" smtClean="0"/>
                <a:t>κερκιδική</a:t>
              </a:r>
              <a:r>
                <a:rPr lang="el-GR" dirty="0" smtClean="0"/>
                <a:t> άρθρωση</a:t>
              </a:r>
              <a:endParaRPr lang="el-GR" dirty="0"/>
            </a:p>
          </p:txBody>
        </p:sp>
        <p:sp>
          <p:nvSpPr>
            <p:cNvPr id="9" name="8 - Ορθογώνιο"/>
            <p:cNvSpPr/>
            <p:nvPr/>
          </p:nvSpPr>
          <p:spPr>
            <a:xfrm>
              <a:off x="6804248" y="4077072"/>
              <a:ext cx="1080120" cy="86409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Κερκιδο</a:t>
              </a:r>
              <a:r>
                <a:rPr lang="el-GR" dirty="0" smtClean="0"/>
                <a:t>-ωλένια άρθρωση</a:t>
              </a:r>
              <a:endParaRPr lang="el-GR" dirty="0"/>
            </a:p>
          </p:txBody>
        </p:sp>
      </p:grpSp>
    </p:spTree>
    <p:extLst>
      <p:ext uri="{BB962C8B-B14F-4D97-AF65-F5344CB8AC3E}">
        <p14:creationId xmlns:p14="http://schemas.microsoft.com/office/powerpoint/2010/main" val="120068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Συνδεσμικό Σύστημα </a:t>
            </a:r>
            <a:r>
              <a:rPr lang="el-GR" sz="3200" b="0" dirty="0" smtClean="0"/>
              <a:t>2/2</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pic>
        <p:nvPicPr>
          <p:cNvPr id="5" name="Picture 2" descr="File:Gray335.png"/>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1043608" y="1052736"/>
            <a:ext cx="6215405" cy="5395657"/>
          </a:xfrm>
          <a:prstGeom prst="rect">
            <a:avLst/>
          </a:prstGeom>
          <a:noFill/>
          <a:ln w="57150">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7308304" y="5875531"/>
            <a:ext cx="1691680" cy="646331"/>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3"/>
              </a:rPr>
              <a:t>Gray336</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err="1">
                <a:latin typeface="+mn-lt"/>
                <a:hlinkClick r:id="rId4" tooltip="User:Pngbot"/>
              </a:rPr>
              <a:t>Pngbot</a:t>
            </a:r>
            <a:r>
              <a:rPr lang="el-GR" sz="1200" dirty="0" smtClean="0">
                <a:solidFill>
                  <a:prstClr val="black">
                    <a:lumMod val="65000"/>
                    <a:lumOff val="35000"/>
                  </a:prstClr>
                </a:solidFill>
                <a:latin typeface="+mn-lt"/>
              </a:rPr>
              <a:t> διαθέσιμο ως κοινό κτήμα</a:t>
            </a:r>
            <a:endParaRPr lang="en-US" sz="1200" dirty="0">
              <a:solidFill>
                <a:prstClr val="black">
                  <a:lumMod val="65000"/>
                  <a:lumOff val="35000"/>
                </a:prstClr>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   Καρπός / Φορτία</a:t>
            </a:r>
            <a:endParaRPr lang="el-GR" sz="3600" b="0" dirty="0"/>
          </a:p>
        </p:txBody>
      </p:sp>
      <p:sp>
        <p:nvSpPr>
          <p:cNvPr id="3" name="2 - Θέση περιεχομένου"/>
          <p:cNvSpPr>
            <a:spLocks noGrp="1"/>
          </p:cNvSpPr>
          <p:nvPr>
            <p:ph idx="1"/>
          </p:nvPr>
        </p:nvSpPr>
        <p:spPr>
          <a:xfrm>
            <a:off x="457200" y="1196752"/>
            <a:ext cx="8003232" cy="5040560"/>
          </a:xfrm>
        </p:spPr>
        <p:txBody>
          <a:bodyPr>
            <a:normAutofit/>
          </a:bodyPr>
          <a:lstStyle/>
          <a:p>
            <a:r>
              <a:rPr lang="el-GR" dirty="0" smtClean="0"/>
              <a:t>Η  λειτουργική κίνηση του καρπού περιλαμβάνει ένα τόξο κινήσεων  κάμψης – έκτασης, εύρους 65 μοιρών.</a:t>
            </a:r>
          </a:p>
          <a:p>
            <a:r>
              <a:rPr lang="el-GR" dirty="0" smtClean="0"/>
              <a:t>Τα οστά του καρπού έχουν αλυσιδωτή σχέση, μυϊκή και συνδεσμική. </a:t>
            </a:r>
          </a:p>
          <a:p>
            <a:r>
              <a:rPr lang="el-GR" dirty="0" smtClean="0"/>
              <a:t>Το </a:t>
            </a:r>
            <a:r>
              <a:rPr lang="el-GR" dirty="0" err="1" smtClean="0"/>
              <a:t>ωλενοκαρπιαίο</a:t>
            </a:r>
            <a:r>
              <a:rPr lang="el-GR" dirty="0" smtClean="0"/>
              <a:t> σύμπλεγμα  παίζει σημαντικό ρόλο στην απορρόφηση των συμπιεστικών φορτίων του καρπού.</a:t>
            </a:r>
          </a:p>
          <a:p>
            <a:r>
              <a:rPr lang="el-GR" dirty="0" smtClean="0"/>
              <a:t>Σε μεγάλη συμπίεση καταρρέουν αλυσιδωτά σε διεύθυνση ζιγκ-ζαγκ.</a:t>
            </a:r>
          </a:p>
          <a:p>
            <a:pPr>
              <a:buNone/>
            </a:pP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rmAutofit/>
          </a:bodyPr>
          <a:lstStyle/>
          <a:p>
            <a:r>
              <a:rPr lang="el-GR" sz="3600" dirty="0" smtClean="0"/>
              <a:t>Ανατομικά στοιχεία </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pic>
        <p:nvPicPr>
          <p:cNvPr id="149507" name="Picture 3" descr="C:\Documents and Settings\dora\Τα έγγραφά μου\Abductor-Pollicis-Brevis-Pain.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95536" y="1340768"/>
            <a:ext cx="8298258" cy="4464496"/>
          </a:xfrm>
          <a:prstGeom prst="rect">
            <a:avLst/>
          </a:prstGeom>
          <a:noFill/>
          <a:ln w="57150">
            <a:solidFill>
              <a:schemeClr val="accent1">
                <a:lumMod val="75000"/>
              </a:schemeClr>
            </a:solidFill>
          </a:ln>
        </p:spPr>
      </p:pic>
      <p:sp>
        <p:nvSpPr>
          <p:cNvPr id="6" name="5 - Ορθογώνιο"/>
          <p:cNvSpPr/>
          <p:nvPr/>
        </p:nvSpPr>
        <p:spPr>
          <a:xfrm>
            <a:off x="611560" y="5954796"/>
            <a:ext cx="7920880" cy="276999"/>
          </a:xfrm>
          <a:prstGeom prst="rect">
            <a:avLst/>
          </a:prstGeom>
        </p:spPr>
        <p:txBody>
          <a:bodyPr wrap="square">
            <a:spAutoFit/>
          </a:bodyPr>
          <a:lstStyle/>
          <a:p>
            <a:pPr algn="ctr"/>
            <a:r>
              <a:rPr lang="en-US" sz="1200" dirty="0" smtClean="0">
                <a:latin typeface="+mn-lt"/>
                <a:hlinkClick r:id="rId3"/>
              </a:rPr>
              <a:t>healthcareattlas.com</a:t>
            </a:r>
            <a:endParaRPr lang="el-GR" sz="1200" dirty="0">
              <a:latin typeface="+mn-lt"/>
            </a:endParaRPr>
          </a:p>
        </p:txBody>
      </p:sp>
      <p:sp>
        <p:nvSpPr>
          <p:cNvPr id="7" name="6 - Ορθογώνιο"/>
          <p:cNvSpPr/>
          <p:nvPr/>
        </p:nvSpPr>
        <p:spPr>
          <a:xfrm>
            <a:off x="6228184" y="1484784"/>
            <a:ext cx="93610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8" name="7 - Ορθογώνιο"/>
          <p:cNvSpPr/>
          <p:nvPr/>
        </p:nvSpPr>
        <p:spPr>
          <a:xfrm>
            <a:off x="2987824" y="1412776"/>
            <a:ext cx="3600400" cy="432048"/>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err="1" smtClean="0"/>
              <a:t>Καθεκτικός</a:t>
            </a:r>
            <a:r>
              <a:rPr lang="el-GR" dirty="0" smtClean="0"/>
              <a:t> σύνδεσμος </a:t>
            </a:r>
            <a:r>
              <a:rPr lang="el-GR" dirty="0" err="1" smtClean="0"/>
              <a:t>εκτεινόντων</a:t>
            </a:r>
            <a:endParaRPr lang="el-GR" dirty="0"/>
          </a:p>
        </p:txBody>
      </p:sp>
      <p:sp>
        <p:nvSpPr>
          <p:cNvPr id="9" name="8 - Ορθογώνιο"/>
          <p:cNvSpPr/>
          <p:nvPr/>
        </p:nvSpPr>
        <p:spPr>
          <a:xfrm>
            <a:off x="7236296" y="4725144"/>
            <a:ext cx="1368152" cy="864096"/>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err="1" smtClean="0"/>
              <a:t>Απαγωγός</a:t>
            </a:r>
            <a:r>
              <a:rPr lang="el-GR" dirty="0" smtClean="0"/>
              <a:t> μεγάλου δακτύλου</a:t>
            </a:r>
            <a:endParaRPr lang="el-GR" dirty="0"/>
          </a:p>
        </p:txBody>
      </p:sp>
      <p:sp>
        <p:nvSpPr>
          <p:cNvPr id="10" name="9 - Ορθογώνιο"/>
          <p:cNvSpPr/>
          <p:nvPr/>
        </p:nvSpPr>
        <p:spPr>
          <a:xfrm>
            <a:off x="6732240" y="1412776"/>
            <a:ext cx="1872208" cy="936104"/>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err="1" smtClean="0"/>
              <a:t>Κερκιδικό</a:t>
            </a:r>
            <a:r>
              <a:rPr lang="el-GR" dirty="0" smtClean="0"/>
              <a:t> νεύρο. Επιφανειακός κλάδος</a:t>
            </a:r>
            <a:endParaRPr lang="el-GR" dirty="0"/>
          </a:p>
        </p:txBody>
      </p:sp>
      <p:sp>
        <p:nvSpPr>
          <p:cNvPr id="11" name="10 - Ορθογώνιο"/>
          <p:cNvSpPr/>
          <p:nvPr/>
        </p:nvSpPr>
        <p:spPr>
          <a:xfrm>
            <a:off x="5796136" y="4653136"/>
            <a:ext cx="1368152" cy="936104"/>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Βραχύς </a:t>
            </a:r>
            <a:r>
              <a:rPr lang="el-GR" dirty="0" err="1" smtClean="0"/>
              <a:t>εκτείνων</a:t>
            </a:r>
            <a:r>
              <a:rPr lang="el-GR" dirty="0" smtClean="0"/>
              <a:t>   τα δάκτυλα</a:t>
            </a:r>
            <a:endParaRPr lang="el-GR" dirty="0"/>
          </a:p>
        </p:txBody>
      </p:sp>
      <p:sp>
        <p:nvSpPr>
          <p:cNvPr id="12" name="11 - Ορθογώνιο"/>
          <p:cNvSpPr/>
          <p:nvPr/>
        </p:nvSpPr>
        <p:spPr>
          <a:xfrm>
            <a:off x="4572000" y="4869160"/>
            <a:ext cx="1152128" cy="720080"/>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err="1" smtClean="0"/>
              <a:t>Κερκιδική</a:t>
            </a:r>
            <a:r>
              <a:rPr lang="el-GR" dirty="0" smtClean="0"/>
              <a:t> αρτηρία</a:t>
            </a:r>
            <a:endParaRPr lang="el-GR" dirty="0"/>
          </a:p>
        </p:txBody>
      </p:sp>
      <p:sp>
        <p:nvSpPr>
          <p:cNvPr id="13" name="12 - Ορθογώνιο"/>
          <p:cNvSpPr/>
          <p:nvPr/>
        </p:nvSpPr>
        <p:spPr>
          <a:xfrm>
            <a:off x="3923928" y="1916832"/>
            <a:ext cx="2088232" cy="504056"/>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Μακρός  </a:t>
            </a:r>
            <a:r>
              <a:rPr lang="el-GR" dirty="0" err="1" smtClean="0"/>
              <a:t>εκτείνων</a:t>
            </a:r>
            <a:r>
              <a:rPr lang="el-GR" dirty="0" smtClean="0"/>
              <a:t>   τα δάκτυλα</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Δυναμική Σταθεροποίηση</a:t>
            </a:r>
            <a:endParaRPr lang="el-GR" sz="3600" dirty="0"/>
          </a:p>
        </p:txBody>
      </p:sp>
      <p:sp>
        <p:nvSpPr>
          <p:cNvPr id="3" name="2 - Θέση περιεχομένου"/>
          <p:cNvSpPr>
            <a:spLocks noGrp="1"/>
          </p:cNvSpPr>
          <p:nvPr>
            <p:ph idx="1"/>
          </p:nvPr>
        </p:nvSpPr>
        <p:spPr>
          <a:xfrm>
            <a:off x="457200" y="908720"/>
            <a:ext cx="8229600" cy="5328592"/>
          </a:xfrm>
        </p:spPr>
        <p:txBody>
          <a:bodyPr>
            <a:normAutofit lnSpcReduction="10000"/>
          </a:bodyPr>
          <a:lstStyle/>
          <a:p>
            <a:r>
              <a:rPr lang="el-GR" dirty="0" smtClean="0"/>
              <a:t>Η θέση του καρπού επηρεάζει :</a:t>
            </a:r>
          </a:p>
          <a:p>
            <a:pPr lvl="1"/>
            <a:r>
              <a:rPr lang="el-GR" dirty="0" smtClean="0"/>
              <a:t>την ικανότητα των δακτύλων για μέγιστη κάμψη ή έκταση,</a:t>
            </a:r>
          </a:p>
          <a:p>
            <a:pPr lvl="1"/>
            <a:r>
              <a:rPr lang="el-GR" dirty="0" smtClean="0"/>
              <a:t>την ικανότητα  του χεριού για ικανοποιητική λαβή. </a:t>
            </a:r>
          </a:p>
          <a:p>
            <a:r>
              <a:rPr lang="el-GR" dirty="0" smtClean="0"/>
              <a:t>Για την σταθεροποίηση του καρπού δρα  ένα δυναμικό σύστημα  στο οποίο εντάσσεται:</a:t>
            </a:r>
          </a:p>
          <a:p>
            <a:pPr lvl="1"/>
            <a:r>
              <a:rPr lang="el-GR" dirty="0" smtClean="0"/>
              <a:t>ο ωλένιος καμπτήρας του καρπού, </a:t>
            </a:r>
          </a:p>
          <a:p>
            <a:pPr lvl="1"/>
            <a:r>
              <a:rPr lang="el-GR" dirty="0" smtClean="0"/>
              <a:t>ο βραχύς </a:t>
            </a:r>
            <a:r>
              <a:rPr lang="el-GR" dirty="0" err="1" smtClean="0"/>
              <a:t>εκτείνων</a:t>
            </a:r>
            <a:r>
              <a:rPr lang="el-GR" dirty="0" smtClean="0"/>
              <a:t> του μεγάλου δακτύλου και </a:t>
            </a:r>
          </a:p>
          <a:p>
            <a:pPr lvl="1"/>
            <a:r>
              <a:rPr lang="el-GR" dirty="0" smtClean="0"/>
              <a:t>ο  </a:t>
            </a:r>
            <a:r>
              <a:rPr lang="el-GR" dirty="0" err="1" smtClean="0"/>
              <a:t>απαγωγός</a:t>
            </a:r>
            <a:r>
              <a:rPr lang="el-GR" dirty="0" smtClean="0"/>
              <a:t>  του μεγάλου δακτύλου.</a:t>
            </a:r>
          </a:p>
          <a:p>
            <a:r>
              <a:rPr lang="el-GR" dirty="0" smtClean="0"/>
              <a:t>Ο  ωλένιος καμπτήρας του καρπού είναι το πλέον δυναμικό στοιχείο της άρθρωσης ,σταθεροποιώντας την άρθρωση του καρπού σε θέση κάμψης και ωλένιας απόκλισης.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smtClean="0"/>
              <a:t>Μυϊκό   Σύστημα </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pic>
        <p:nvPicPr>
          <p:cNvPr id="15" name="Picture 2" descr="File:Gray418.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00" y="1124744"/>
            <a:ext cx="1767141" cy="5400600"/>
          </a:xfrm>
          <a:prstGeom prst="rect">
            <a:avLst/>
          </a:prstGeom>
          <a:noFill/>
          <a:ln w="5715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10" name="Rectangle 6"/>
          <p:cNvSpPr/>
          <p:nvPr/>
        </p:nvSpPr>
        <p:spPr>
          <a:xfrm>
            <a:off x="4932040" y="5733256"/>
            <a:ext cx="1368152" cy="830997"/>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4"/>
              </a:rPr>
              <a:t>Gray418</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err="1">
                <a:latin typeface="+mn-lt"/>
                <a:hlinkClick r:id="rId5" tooltip="User:Pngbot"/>
              </a:rPr>
              <a:t>Pngbot</a:t>
            </a:r>
            <a:r>
              <a:rPr lang="el-GR" sz="1200" dirty="0" smtClean="0">
                <a:solidFill>
                  <a:prstClr val="black">
                    <a:lumMod val="65000"/>
                    <a:lumOff val="35000"/>
                  </a:prstClr>
                </a:solidFill>
                <a:latin typeface="+mn-lt"/>
              </a:rPr>
              <a:t> διαθέσιμο ως κοινό κτήμα</a:t>
            </a:r>
            <a:endParaRPr lang="en-US" sz="1200" dirty="0">
              <a:solidFill>
                <a:prstClr val="black">
                  <a:lumMod val="65000"/>
                  <a:lumOff val="35000"/>
                </a:prstClr>
              </a:solidFill>
              <a:latin typeface="+mn-lt"/>
            </a:endParaRPr>
          </a:p>
        </p:txBody>
      </p:sp>
      <p:pic>
        <p:nvPicPr>
          <p:cNvPr id="11" name="Picture 2" descr="File:Gray419.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27584" y="1124744"/>
            <a:ext cx="2376264" cy="5426086"/>
          </a:xfrm>
          <a:prstGeom prst="rect">
            <a:avLst/>
          </a:prstGeom>
          <a:noFill/>
          <a:ln w="5715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12" name="Rectangle 6"/>
          <p:cNvSpPr/>
          <p:nvPr/>
        </p:nvSpPr>
        <p:spPr>
          <a:xfrm>
            <a:off x="3347864" y="5733256"/>
            <a:ext cx="1152128" cy="830997"/>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7"/>
              </a:rPr>
              <a:t>Gray419</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err="1">
                <a:latin typeface="+mn-lt"/>
                <a:hlinkClick r:id="rId5" tooltip="User:Pngbot"/>
              </a:rPr>
              <a:t>Pngbot</a:t>
            </a:r>
            <a:r>
              <a:rPr lang="el-GR" sz="1200" dirty="0" smtClean="0">
                <a:solidFill>
                  <a:prstClr val="black">
                    <a:lumMod val="65000"/>
                    <a:lumOff val="35000"/>
                  </a:prstClr>
                </a:solidFill>
                <a:latin typeface="+mn-lt"/>
              </a:rPr>
              <a:t> διαθέσιμο ως κοινό κτήμα</a:t>
            </a:r>
            <a:endParaRPr lang="en-US" sz="1200" dirty="0">
              <a:solidFill>
                <a:prstClr val="black">
                  <a:lumMod val="65000"/>
                  <a:lumOff val="35000"/>
                </a:prstClr>
              </a:solidFill>
              <a:latin typeface="+mn-lt"/>
            </a:endParaRPr>
          </a:p>
        </p:txBody>
      </p:sp>
      <p:pic>
        <p:nvPicPr>
          <p:cNvPr id="13" name="Picture 2" descr="File:Wrist extensor compartments (numbered).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275857" y="1124744"/>
            <a:ext cx="3027510" cy="3808222"/>
          </a:xfrm>
          <a:prstGeom prst="rect">
            <a:avLst/>
          </a:prstGeom>
          <a:noFill/>
          <a:ln w="5715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18" name="Rectangle 6"/>
          <p:cNvSpPr/>
          <p:nvPr/>
        </p:nvSpPr>
        <p:spPr>
          <a:xfrm>
            <a:off x="3275856" y="5085184"/>
            <a:ext cx="2952328" cy="646331"/>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9"/>
              </a:rPr>
              <a:t>Wrist extensor compartments (numbered</a:t>
            </a:r>
            <a:r>
              <a:rPr lang="en-US" sz="1200" dirty="0" smtClean="0">
                <a:latin typeface="+mn-lt"/>
                <a:hlinkClick r:id="rId9"/>
              </a:rPr>
              <a:t>)</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10" tooltip="User:File Upload Bot (Magnus Manske)"/>
              </a:rPr>
              <a:t>File Upload Bot (Magnus </a:t>
            </a:r>
            <a:r>
              <a:rPr lang="en-US" sz="1200" dirty="0" err="1">
                <a:latin typeface="+mn-lt"/>
                <a:hlinkClick r:id="rId10" tooltip="User:File Upload Bot (Magnus Manske)"/>
              </a:rPr>
              <a:t>Manske</a:t>
            </a:r>
            <a:r>
              <a:rPr lang="en-US" sz="1200" dirty="0">
                <a:latin typeface="+mn-lt"/>
                <a:hlinkClick r:id="rId10" tooltip="User:File Upload Bot (Magnus Manske)"/>
              </a:rPr>
              <a:t>)</a:t>
            </a:r>
            <a:r>
              <a:rPr lang="el-GR" sz="1200" dirty="0" smtClean="0">
                <a:solidFill>
                  <a:prstClr val="black">
                    <a:lumMod val="65000"/>
                    <a:lumOff val="35000"/>
                  </a:prstClr>
                </a:solidFill>
                <a:latin typeface="+mn-lt"/>
              </a:rPr>
              <a:t> 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3899259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8229600" cy="908720"/>
          </a:xfrm>
        </p:spPr>
        <p:txBody>
          <a:bodyPr>
            <a:normAutofit/>
          </a:bodyPr>
          <a:lstStyle/>
          <a:p>
            <a:r>
              <a:rPr lang="el-GR" sz="3600" dirty="0" err="1" smtClean="0"/>
              <a:t>Μυοτενόντια</a:t>
            </a:r>
            <a:r>
              <a:rPr lang="el-GR" sz="3600" dirty="0" smtClean="0"/>
              <a:t> έλυτρα</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8" name="Ορθογώνιο 2"/>
          <p:cNvSpPr/>
          <p:nvPr/>
        </p:nvSpPr>
        <p:spPr>
          <a:xfrm>
            <a:off x="1367644" y="5993293"/>
            <a:ext cx="6552728" cy="276999"/>
          </a:xfrm>
          <a:prstGeom prst="rect">
            <a:avLst/>
          </a:prstGeom>
        </p:spPr>
        <p:txBody>
          <a:bodyPr wrap="square">
            <a:spAutoFit/>
          </a:bodyPr>
          <a:lstStyle/>
          <a:p>
            <a:pPr algn="ctr"/>
            <a:r>
              <a:rPr lang="en-US" sz="1200" dirty="0" smtClean="0">
                <a:latin typeface="+mn-lt"/>
                <a:hlinkClick r:id="rId2"/>
              </a:rPr>
              <a:t>ilo.org</a:t>
            </a:r>
            <a:endParaRPr lang="el-GR" sz="1200" dirty="0">
              <a:latin typeface="+mn-lt"/>
            </a:endParaRPr>
          </a:p>
        </p:txBody>
      </p:sp>
      <p:grpSp>
        <p:nvGrpSpPr>
          <p:cNvPr id="22" name="21 - Ομάδα"/>
          <p:cNvGrpSpPr/>
          <p:nvPr/>
        </p:nvGrpSpPr>
        <p:grpSpPr>
          <a:xfrm>
            <a:off x="611560" y="1268760"/>
            <a:ext cx="7704856" cy="4707904"/>
            <a:chOff x="611560" y="1268760"/>
            <a:chExt cx="7704856" cy="4707904"/>
          </a:xfrm>
        </p:grpSpPr>
        <p:pic>
          <p:nvPicPr>
            <p:cNvPr id="6" name="Picture 2" descr="MUS040F1"/>
            <p:cNvPicPr>
              <a:picLocks noChangeAspect="1" noChangeArrowheads="1"/>
            </p:cNvPicPr>
            <p:nvPr/>
          </p:nvPicPr>
          <p:blipFill>
            <a:blip r:embed="rId3" cstate="email">
              <a:extLst>
                <a:ext uri="{28A0092B-C50C-407E-A947-70E740481C1C}">
                  <a14:useLocalDpi xmlns:a14="http://schemas.microsoft.com/office/drawing/2010/main"/>
                </a:ext>
              </a:extLst>
            </a:blip>
            <a:srcRect t="63770"/>
            <a:stretch>
              <a:fillRect/>
            </a:stretch>
          </p:blipFill>
          <p:spPr bwMode="auto">
            <a:xfrm>
              <a:off x="611560" y="1452185"/>
              <a:ext cx="6670253" cy="27096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US040F1"/>
            <p:cNvPicPr>
              <a:picLocks noChangeAspect="1" noChangeArrowheads="1"/>
            </p:cNvPicPr>
            <p:nvPr/>
          </p:nvPicPr>
          <p:blipFill>
            <a:blip r:embed="rId3" cstate="email">
              <a:extLst>
                <a:ext uri="{28A0092B-C50C-407E-A947-70E740481C1C}">
                  <a14:useLocalDpi xmlns:a14="http://schemas.microsoft.com/office/drawing/2010/main"/>
                </a:ext>
              </a:extLst>
            </a:blip>
            <a:srcRect b="40317"/>
            <a:stretch>
              <a:fillRect/>
            </a:stretch>
          </p:blipFill>
          <p:spPr bwMode="auto">
            <a:xfrm>
              <a:off x="3840287" y="2980725"/>
              <a:ext cx="4476129" cy="2934797"/>
            </a:xfrm>
            <a:prstGeom prst="rect">
              <a:avLst/>
            </a:prstGeom>
            <a:noFill/>
            <a:extLst>
              <a:ext uri="{909E8E84-426E-40DD-AFC4-6F175D3DCCD1}">
                <a14:hiddenFill xmlns:a14="http://schemas.microsoft.com/office/drawing/2010/main">
                  <a:solidFill>
                    <a:srgbClr val="FFFFFF"/>
                  </a:solidFill>
                </a14:hiddenFill>
              </a:ext>
            </a:extLst>
          </p:spPr>
        </p:pic>
        <p:sp>
          <p:nvSpPr>
            <p:cNvPr id="10" name="9 - Ορθογώνιο"/>
            <p:cNvSpPr/>
            <p:nvPr/>
          </p:nvSpPr>
          <p:spPr>
            <a:xfrm>
              <a:off x="911907" y="1268760"/>
              <a:ext cx="7283408" cy="4707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2 - Θέση περιεχομένου"/>
            <p:cNvSpPr txBox="1">
              <a:spLocks/>
            </p:cNvSpPr>
            <p:nvPr/>
          </p:nvSpPr>
          <p:spPr>
            <a:xfrm>
              <a:off x="3491880" y="1268760"/>
              <a:ext cx="4320480" cy="360040"/>
            </a:xfrm>
            <a:prstGeom prst="rect">
              <a:avLst/>
            </a:prstGeom>
            <a:ln>
              <a:solidFill>
                <a:schemeClr val="accent1">
                  <a:lumMod val="60000"/>
                  <a:lumOff val="40000"/>
                </a:schemeClr>
              </a:solidFill>
            </a:ln>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b="1" i="0" u="none" strike="noStrike" kern="1200" cap="none" spc="0" normalizeH="0" baseline="0" noProof="0" dirty="0" smtClean="0">
                  <a:ln>
                    <a:noFill/>
                  </a:ln>
                  <a:solidFill>
                    <a:schemeClr val="tx1"/>
                  </a:solidFill>
                  <a:effectLst/>
                  <a:uLnTx/>
                  <a:uFillTx/>
                  <a:latin typeface="+mn-lt"/>
                  <a:ea typeface="+mn-ea"/>
                  <a:cs typeface="+mn-cs"/>
                </a:rPr>
                <a:t>      Γειτονική ανατομική επιφάνεια</a:t>
              </a:r>
              <a:endParaRPr kumimoji="0" lang="el-GR" b="1" i="0" u="none" strike="noStrike" kern="1200" cap="none" spc="0" normalizeH="0" baseline="0" noProof="0" dirty="0">
                <a:ln>
                  <a:noFill/>
                </a:ln>
                <a:solidFill>
                  <a:schemeClr val="tx1"/>
                </a:solidFill>
                <a:effectLst/>
                <a:uLnTx/>
                <a:uFillTx/>
                <a:latin typeface="+mn-lt"/>
                <a:ea typeface="+mn-ea"/>
                <a:cs typeface="+mn-cs"/>
              </a:endParaRPr>
            </a:p>
          </p:txBody>
        </p:sp>
        <p:sp>
          <p:nvSpPr>
            <p:cNvPr id="20" name="19 - Αριστερό βέλος"/>
            <p:cNvSpPr/>
            <p:nvPr/>
          </p:nvSpPr>
          <p:spPr>
            <a:xfrm rot="20624086">
              <a:off x="3235319" y="1449035"/>
              <a:ext cx="297098" cy="267182"/>
            </a:xfrm>
            <a:prstGeom prst="lef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15 - Ορθογώνιο"/>
            <p:cNvSpPr/>
            <p:nvPr/>
          </p:nvSpPr>
          <p:spPr>
            <a:xfrm>
              <a:off x="5724128" y="2636912"/>
              <a:ext cx="864096" cy="216024"/>
            </a:xfrm>
            <a:prstGeom prst="rect">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Μυς </a:t>
              </a:r>
              <a:endParaRPr lang="el-GR" dirty="0"/>
            </a:p>
          </p:txBody>
        </p:sp>
        <p:sp>
          <p:nvSpPr>
            <p:cNvPr id="18" name="17 - Ορθογώνιο"/>
            <p:cNvSpPr/>
            <p:nvPr/>
          </p:nvSpPr>
          <p:spPr>
            <a:xfrm>
              <a:off x="4067944" y="2348880"/>
              <a:ext cx="1152128" cy="216024"/>
            </a:xfrm>
            <a:prstGeom prst="rect">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Τένοντας  </a:t>
              </a:r>
              <a:endParaRPr lang="el-GR" dirty="0"/>
            </a:p>
          </p:txBody>
        </p:sp>
        <p:sp>
          <p:nvSpPr>
            <p:cNvPr id="19" name="18 - Ορθογώνιο"/>
            <p:cNvSpPr/>
            <p:nvPr/>
          </p:nvSpPr>
          <p:spPr>
            <a:xfrm>
              <a:off x="1475656" y="3789040"/>
              <a:ext cx="1800200" cy="504056"/>
            </a:xfrm>
            <a:prstGeom prst="rect">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Διεύθυνση προς το δάκτυλο  </a:t>
              </a:r>
              <a:endParaRPr lang="el-GR" dirty="0"/>
            </a:p>
          </p:txBody>
        </p:sp>
      </p:grpSp>
    </p:spTree>
    <p:extLst>
      <p:ext uri="{BB962C8B-B14F-4D97-AF65-F5344CB8AC3E}">
        <p14:creationId xmlns:p14="http://schemas.microsoft.com/office/powerpoint/2010/main" val="2719758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Μύες του Καρπού </a:t>
            </a:r>
            <a:endParaRPr lang="el-GR" sz="3600" dirty="0"/>
          </a:p>
        </p:txBody>
      </p:sp>
      <p:sp>
        <p:nvSpPr>
          <p:cNvPr id="3" name="2 - Θέση περιεχομένου"/>
          <p:cNvSpPr>
            <a:spLocks noGrp="1"/>
          </p:cNvSpPr>
          <p:nvPr>
            <p:ph idx="1"/>
          </p:nvPr>
        </p:nvSpPr>
        <p:spPr>
          <a:xfrm>
            <a:off x="457200" y="1196752"/>
            <a:ext cx="7859216" cy="5040560"/>
          </a:xfrm>
        </p:spPr>
        <p:txBody>
          <a:bodyPr>
            <a:normAutofit/>
          </a:bodyPr>
          <a:lstStyle/>
          <a:p>
            <a:r>
              <a:rPr lang="el-GR" dirty="0" smtClean="0"/>
              <a:t>Οι επί πολύς (επιφανειακοί) </a:t>
            </a:r>
            <a:r>
              <a:rPr lang="el-GR" b="1" dirty="0" smtClean="0"/>
              <a:t>καμπτήρες</a:t>
            </a:r>
            <a:r>
              <a:rPr lang="el-GR" dirty="0" smtClean="0"/>
              <a:t> του καρπού έχουν μεγαλύτερο μήκος από τους εν τω </a:t>
            </a:r>
            <a:r>
              <a:rPr lang="el-GR" dirty="0" err="1" smtClean="0"/>
              <a:t>βάθει</a:t>
            </a:r>
            <a:r>
              <a:rPr lang="el-GR" dirty="0" smtClean="0"/>
              <a:t>.</a:t>
            </a:r>
          </a:p>
          <a:p>
            <a:r>
              <a:rPr lang="el-GR" dirty="0" smtClean="0"/>
              <a:t>Οι εν τω </a:t>
            </a:r>
            <a:r>
              <a:rPr lang="el-GR" dirty="0" err="1" smtClean="0"/>
              <a:t>βάθει</a:t>
            </a:r>
            <a:r>
              <a:rPr lang="el-GR" dirty="0" smtClean="0"/>
              <a:t> καμπτήρες του καρπού είναι μακρύτεροι από τους  </a:t>
            </a:r>
            <a:r>
              <a:rPr lang="el-GR" b="1" dirty="0" err="1" smtClean="0"/>
              <a:t>εκτείνοντες</a:t>
            </a:r>
            <a:r>
              <a:rPr lang="el-GR" dirty="0" smtClean="0"/>
              <a:t> του καρπού.</a:t>
            </a:r>
          </a:p>
          <a:p>
            <a:r>
              <a:rPr lang="el-GR" dirty="0" smtClean="0"/>
              <a:t>Η δύναμη των </a:t>
            </a:r>
            <a:r>
              <a:rPr lang="el-GR" dirty="0" err="1" smtClean="0"/>
              <a:t>καμπτήρων</a:t>
            </a:r>
            <a:r>
              <a:rPr lang="el-GR" dirty="0" smtClean="0"/>
              <a:t> του καρπού  είναι υπερδιπλάσια από  την δύναμη των </a:t>
            </a:r>
            <a:r>
              <a:rPr lang="el-GR" dirty="0" err="1" smtClean="0"/>
              <a:t>εκτεινόντων</a:t>
            </a:r>
            <a:r>
              <a:rPr lang="el-GR" dirty="0" smtClean="0"/>
              <a:t> μυών.</a:t>
            </a:r>
          </a:p>
          <a:p>
            <a:r>
              <a:rPr lang="el-GR" dirty="0" smtClean="0"/>
              <a:t>Οι τένοντες των εξωτερικών μυών είναι μεγαλύτεροι από αυτούς των εσωτερικών.</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764704"/>
            <a:ext cx="3168352" cy="2880320"/>
          </a:xfrm>
          <a:ln w="19050">
            <a:solidFill>
              <a:srgbClr val="004A82"/>
            </a:solidFill>
          </a:ln>
        </p:spPr>
        <p:txBody>
          <a:bodyPr>
            <a:normAutofit/>
          </a:bodyPr>
          <a:lstStyle/>
          <a:p>
            <a:pPr marL="355600" algn="l"/>
            <a:r>
              <a:rPr lang="en-US" dirty="0" smtClean="0"/>
              <a:t>IV. </a:t>
            </a:r>
            <a:r>
              <a:rPr lang="el-GR" dirty="0" smtClean="0"/>
              <a:t/>
            </a:r>
            <a:br>
              <a:rPr lang="el-GR" dirty="0" smtClean="0"/>
            </a:br>
            <a:r>
              <a:rPr lang="el-GR" dirty="0" smtClean="0"/>
              <a:t>Αρθρώσεις των </a:t>
            </a:r>
            <a:br>
              <a:rPr lang="el-GR" dirty="0" smtClean="0"/>
            </a:br>
            <a:r>
              <a:rPr lang="el-GR" dirty="0" smtClean="0"/>
              <a:t>Δακτύλων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pic>
        <p:nvPicPr>
          <p:cNvPr id="5" name="Picture 2" descr="File:Ligament tendon.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283968" y="802914"/>
            <a:ext cx="3816424" cy="5607806"/>
          </a:xfrm>
          <a:prstGeom prst="rect">
            <a:avLst/>
          </a:prstGeom>
          <a:noFill/>
          <a:ln w="38100">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7" name="6 - Ορθογώνιο"/>
          <p:cNvSpPr/>
          <p:nvPr/>
        </p:nvSpPr>
        <p:spPr>
          <a:xfrm>
            <a:off x="4283968" y="836712"/>
            <a:ext cx="136815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rot="2008697">
            <a:off x="4534238" y="2476252"/>
            <a:ext cx="461112" cy="785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4283968" y="2564904"/>
            <a:ext cx="288032" cy="924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6"/>
          <p:cNvSpPr/>
          <p:nvPr/>
        </p:nvSpPr>
        <p:spPr>
          <a:xfrm>
            <a:off x="1619672" y="5949280"/>
            <a:ext cx="2808312"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4"/>
              </a:rPr>
              <a:t>Ligament </a:t>
            </a:r>
            <a:r>
              <a:rPr lang="en-US" sz="1200" dirty="0" smtClean="0">
                <a:latin typeface="+mn-lt"/>
                <a:hlinkClick r:id="rId4"/>
              </a:rPr>
              <a:t>tendon</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err="1">
                <a:latin typeface="+mn-lt"/>
                <a:hlinkClick r:id="rId5" tooltip="User:HgDeviasse"/>
              </a:rPr>
              <a:t>HgDeviasse</a:t>
            </a:r>
            <a:r>
              <a:rPr lang="el-GR" sz="1200" dirty="0" smtClean="0">
                <a:solidFill>
                  <a:prstClr val="black">
                    <a:lumMod val="65000"/>
                    <a:lumOff val="35000"/>
                  </a:prstClr>
                </a:solidFill>
                <a:latin typeface="+mn-lt"/>
              </a:rPr>
              <a:t> 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120068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Λειτουργικότητα</a:t>
            </a:r>
            <a:endParaRPr lang="el-GR" dirty="0"/>
          </a:p>
        </p:txBody>
      </p:sp>
      <p:sp>
        <p:nvSpPr>
          <p:cNvPr id="3" name="2 - Θέση περιεχομένου"/>
          <p:cNvSpPr>
            <a:spLocks noGrp="1"/>
          </p:cNvSpPr>
          <p:nvPr>
            <p:ph idx="1"/>
          </p:nvPr>
        </p:nvSpPr>
        <p:spPr>
          <a:xfrm>
            <a:off x="457200" y="1124744"/>
            <a:ext cx="8363272" cy="5112568"/>
          </a:xfrm>
        </p:spPr>
        <p:txBody>
          <a:bodyPr>
            <a:normAutofit/>
          </a:bodyPr>
          <a:lstStyle/>
          <a:p>
            <a:r>
              <a:rPr lang="el-GR" dirty="0" smtClean="0"/>
              <a:t>Το χέρι είναι το κύριο όργανο της αφής. </a:t>
            </a:r>
          </a:p>
          <a:p>
            <a:r>
              <a:rPr lang="el-GR" dirty="0" smtClean="0"/>
              <a:t>Ο συνδυασμός αισθητικότητας και  κινητικότητας το καθιστά όργανο πληροφόρησης και εξυπηρέτησης.</a:t>
            </a:r>
          </a:p>
          <a:p>
            <a:r>
              <a:rPr lang="el-GR" dirty="0" smtClean="0"/>
              <a:t>Το τραπεζοειδές, το κεφαλωτό και το τρίτο και τέταρτο μετακάρπιο αποτελούν το σταθερό τμήμα του χεριού. </a:t>
            </a:r>
          </a:p>
          <a:p>
            <a:r>
              <a:rPr lang="el-GR" dirty="0" smtClean="0"/>
              <a:t>Τα δάκτυλα ελέγχονται από τις συντονισμένες κινήσεις των εσωτερικών και εξωτερικών μυών.</a:t>
            </a:r>
          </a:p>
          <a:p>
            <a:r>
              <a:rPr lang="el-GR" dirty="0" smtClean="0"/>
              <a:t> Η κίνηση κάθε άρθρωσης δεν είναι ανεξάρτητη από τη γειτονική της.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Μύες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pic>
        <p:nvPicPr>
          <p:cNvPr id="5" name="Picture 4" descr="File:Gray426.p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067944" y="2708920"/>
            <a:ext cx="3816424" cy="3284061"/>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4067944" y="6082322"/>
            <a:ext cx="3816424"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3"/>
              </a:rPr>
              <a:t>Gray426</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err="1" smtClean="0">
                <a:latin typeface="+mn-lt"/>
                <a:hlinkClick r:id="rId4" tooltip="User:Pngbot"/>
              </a:rPr>
              <a:t>Pngbot</a:t>
            </a:r>
            <a:r>
              <a:rPr lang="el-GR" sz="1200" dirty="0" smtClean="0">
                <a:solidFill>
                  <a:prstClr val="black">
                    <a:lumMod val="65000"/>
                    <a:lumOff val="35000"/>
                  </a:prstClr>
                </a:solidFill>
                <a:latin typeface="+mn-lt"/>
              </a:rPr>
              <a:t> διαθέσιμο ως κοινό κτήμα</a:t>
            </a:r>
            <a:endParaRPr lang="en-US" sz="1200" dirty="0">
              <a:solidFill>
                <a:prstClr val="black">
                  <a:lumMod val="65000"/>
                  <a:lumOff val="35000"/>
                </a:prstClr>
              </a:solidFill>
              <a:latin typeface="+mn-lt"/>
            </a:endParaRPr>
          </a:p>
        </p:txBody>
      </p:sp>
      <p:pic>
        <p:nvPicPr>
          <p:cNvPr id="7" name="Picture 2" descr="File:Gray427.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536" y="1268760"/>
            <a:ext cx="3436983" cy="4723387"/>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8" name="Rectangle 6"/>
          <p:cNvSpPr/>
          <p:nvPr/>
        </p:nvSpPr>
        <p:spPr>
          <a:xfrm>
            <a:off x="297161" y="6093296"/>
            <a:ext cx="3528392"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6"/>
              </a:rPr>
              <a:t>Gray427</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err="1" smtClean="0">
                <a:latin typeface="+mn-lt"/>
                <a:hlinkClick r:id="rId4" tooltip="User:Pngbot"/>
              </a:rPr>
              <a:t>Pngbot</a:t>
            </a:r>
            <a:r>
              <a:rPr lang="el-GR" sz="1200" dirty="0" smtClean="0">
                <a:solidFill>
                  <a:prstClr val="black">
                    <a:lumMod val="65000"/>
                    <a:lumOff val="35000"/>
                  </a:prstClr>
                </a:solidFill>
                <a:latin typeface="+mn-lt"/>
              </a:rPr>
              <a:t> διαθέσιμο ως κοινό κτήμα</a:t>
            </a:r>
            <a:endParaRPr lang="en-US" sz="1200" dirty="0">
              <a:solidFill>
                <a:prstClr val="black">
                  <a:lumMod val="65000"/>
                  <a:lumOff val="35000"/>
                </a:prstClr>
              </a:solidFill>
              <a:latin typeface="+mn-lt"/>
            </a:endParaRPr>
          </a:p>
        </p:txBody>
      </p:sp>
      <p:sp>
        <p:nvSpPr>
          <p:cNvPr id="9" name="2 - Θέση περιεχομένου"/>
          <p:cNvSpPr txBox="1">
            <a:spLocks/>
          </p:cNvSpPr>
          <p:nvPr/>
        </p:nvSpPr>
        <p:spPr>
          <a:xfrm>
            <a:off x="4067944" y="1268760"/>
            <a:ext cx="4392488" cy="11521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σπουδαιότερη κίνηση για τις λαβές είναι η αντίθεση.</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Κινήσεις/Σταθερότητα</a:t>
            </a:r>
            <a:endParaRPr lang="el-GR" sz="3600" dirty="0"/>
          </a:p>
        </p:txBody>
      </p:sp>
      <p:sp>
        <p:nvSpPr>
          <p:cNvPr id="3" name="2 - Θέση περιεχομένου"/>
          <p:cNvSpPr>
            <a:spLocks noGrp="1"/>
          </p:cNvSpPr>
          <p:nvPr>
            <p:ph idx="1"/>
          </p:nvPr>
        </p:nvSpPr>
        <p:spPr>
          <a:xfrm>
            <a:off x="457200" y="1196752"/>
            <a:ext cx="8229600" cy="5256584"/>
          </a:xfrm>
        </p:spPr>
        <p:txBody>
          <a:bodyPr>
            <a:normAutofit lnSpcReduction="10000"/>
          </a:bodyPr>
          <a:lstStyle/>
          <a:p>
            <a:r>
              <a:rPr lang="el-GR" dirty="0" smtClean="0"/>
              <a:t>Η άρθρωση του αγκώνα  είναι σύμπλεγμα τριών ανεξάρτητων διαρθρώσεων: της </a:t>
            </a:r>
            <a:r>
              <a:rPr lang="el-GR" dirty="0" err="1" smtClean="0"/>
              <a:t>βραχιονοκερκιδικής</a:t>
            </a:r>
            <a:r>
              <a:rPr lang="el-GR" dirty="0" smtClean="0"/>
              <a:t>, της  </a:t>
            </a:r>
            <a:r>
              <a:rPr lang="el-GR" dirty="0" err="1" smtClean="0"/>
              <a:t>βραχιονωλενικής</a:t>
            </a:r>
            <a:r>
              <a:rPr lang="el-GR" dirty="0" smtClean="0"/>
              <a:t> και της </a:t>
            </a:r>
            <a:r>
              <a:rPr lang="el-GR" dirty="0" err="1" smtClean="0"/>
              <a:t>κερκιδωλενικής</a:t>
            </a:r>
            <a:r>
              <a:rPr lang="el-GR" dirty="0" smtClean="0"/>
              <a:t>.</a:t>
            </a:r>
          </a:p>
          <a:p>
            <a:r>
              <a:rPr lang="el-GR" dirty="0" smtClean="0"/>
              <a:t>Γίνονται δύο τύπων κινήσεις:</a:t>
            </a:r>
            <a:endParaRPr lang="en-US" dirty="0" smtClean="0"/>
          </a:p>
          <a:p>
            <a:pPr lvl="1"/>
            <a:r>
              <a:rPr lang="el-GR" dirty="0" smtClean="0"/>
              <a:t> κάμψη – έκταση και</a:t>
            </a:r>
            <a:endParaRPr lang="en-US" dirty="0" smtClean="0"/>
          </a:p>
          <a:p>
            <a:pPr lvl="1"/>
            <a:r>
              <a:rPr lang="el-GR" dirty="0" smtClean="0"/>
              <a:t> πρηνισμός – υπτιασμός.</a:t>
            </a:r>
          </a:p>
          <a:p>
            <a:r>
              <a:rPr lang="el-GR" dirty="0" smtClean="0"/>
              <a:t>Η σταθερότητα εξασφαλίζεται από τις συνδεσμικές κατασκευές, που αφορούν στο </a:t>
            </a:r>
            <a:r>
              <a:rPr lang="el-GR" dirty="0" err="1" smtClean="0"/>
              <a:t>βραχιόνιο</a:t>
            </a:r>
            <a:r>
              <a:rPr lang="el-GR" dirty="0" smtClean="0"/>
              <a:t> περιφερικά και στην κερκίδα και την ωλένη κεντρικά.</a:t>
            </a:r>
          </a:p>
          <a:p>
            <a:r>
              <a:rPr lang="el-GR" dirty="0" smtClean="0"/>
              <a:t> Η πολυπλοκότητα της μυϊκής λειτουργίας καθιστά ιδιαίτερα πολύπλοκη την ανάλυση των φορτίσεων στην περιοχή.</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60648"/>
            <a:ext cx="7906072" cy="864096"/>
          </a:xfrm>
        </p:spPr>
        <p:txBody>
          <a:bodyPr>
            <a:normAutofit/>
          </a:bodyPr>
          <a:lstStyle/>
          <a:p>
            <a:r>
              <a:rPr lang="el-GR" sz="3600" dirty="0" smtClean="0"/>
              <a:t>Αντίχειρας </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6" name="5 - Ορθογώνιο"/>
          <p:cNvSpPr/>
          <p:nvPr/>
        </p:nvSpPr>
        <p:spPr>
          <a:xfrm>
            <a:off x="1907704" y="6021288"/>
            <a:ext cx="2160240" cy="276999"/>
          </a:xfrm>
          <a:prstGeom prst="rect">
            <a:avLst/>
          </a:prstGeom>
        </p:spPr>
        <p:txBody>
          <a:bodyPr wrap="square">
            <a:spAutoFit/>
          </a:bodyPr>
          <a:lstStyle/>
          <a:p>
            <a:pPr algn="ctr"/>
            <a:r>
              <a:rPr lang="en-US" sz="1200" dirty="0" smtClean="0">
                <a:latin typeface="+mn-lt"/>
                <a:hlinkClick r:id="rId2"/>
              </a:rPr>
              <a:t>google.com</a:t>
            </a:r>
            <a:endParaRPr lang="el-GR" sz="1200" dirty="0">
              <a:latin typeface="+mn-lt"/>
            </a:endParaRPr>
          </a:p>
        </p:txBody>
      </p:sp>
      <p:grpSp>
        <p:nvGrpSpPr>
          <p:cNvPr id="3" name="13 - Ομάδα"/>
          <p:cNvGrpSpPr/>
          <p:nvPr/>
        </p:nvGrpSpPr>
        <p:grpSpPr>
          <a:xfrm>
            <a:off x="683568" y="1484784"/>
            <a:ext cx="4608512" cy="4417564"/>
            <a:chOff x="755576" y="1027660"/>
            <a:chExt cx="4608512" cy="4417564"/>
          </a:xfrm>
        </p:grpSpPr>
        <p:pic>
          <p:nvPicPr>
            <p:cNvPr id="144387" name="Picture 3" descr="C:\Documents and Settings\dora\Τα έγγραφά μου\US08167953-20120501-D00002 (1).png"/>
            <p:cNvPicPr>
              <a:picLocks noChangeAspect="1" noChangeArrowheads="1"/>
            </p:cNvPicPr>
            <p:nvPr/>
          </p:nvPicPr>
          <p:blipFill>
            <a:blip r:embed="rId3" cstate="email">
              <a:extLst>
                <a:ext uri="{28A0092B-C50C-407E-A947-70E740481C1C}">
                  <a14:useLocalDpi xmlns:a14="http://schemas.microsoft.com/office/drawing/2010/main"/>
                </a:ext>
              </a:extLst>
            </a:blip>
            <a:srcRect l="12271" r="12887" b="24231"/>
            <a:stretch>
              <a:fillRect/>
            </a:stretch>
          </p:blipFill>
          <p:spPr bwMode="auto">
            <a:xfrm>
              <a:off x="755576" y="1027660"/>
              <a:ext cx="4608512" cy="4417564"/>
            </a:xfrm>
            <a:prstGeom prst="rect">
              <a:avLst/>
            </a:prstGeom>
            <a:noFill/>
            <a:ln>
              <a:solidFill>
                <a:srgbClr val="002060"/>
              </a:solidFill>
            </a:ln>
          </p:spPr>
        </p:pic>
        <p:sp>
          <p:nvSpPr>
            <p:cNvPr id="9" name="8 - Ορθογώνιο"/>
            <p:cNvSpPr/>
            <p:nvPr/>
          </p:nvSpPr>
          <p:spPr>
            <a:xfrm>
              <a:off x="3923928" y="2395812"/>
              <a:ext cx="1440160" cy="622996"/>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Προσαγωγή  </a:t>
              </a:r>
              <a:endParaRPr lang="el-GR" sz="2000" dirty="0"/>
            </a:p>
          </p:txBody>
        </p:sp>
        <p:sp>
          <p:nvSpPr>
            <p:cNvPr id="10" name="9 - Ορθογώνιο"/>
            <p:cNvSpPr/>
            <p:nvPr/>
          </p:nvSpPr>
          <p:spPr>
            <a:xfrm>
              <a:off x="755576" y="2467820"/>
              <a:ext cx="1224136" cy="576064"/>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Απαγωγή </a:t>
              </a:r>
              <a:endParaRPr lang="el-GR" sz="2000" dirty="0"/>
            </a:p>
          </p:txBody>
        </p:sp>
        <p:sp>
          <p:nvSpPr>
            <p:cNvPr id="11" name="10 - Ορθογώνιο"/>
            <p:cNvSpPr/>
            <p:nvPr/>
          </p:nvSpPr>
          <p:spPr>
            <a:xfrm>
              <a:off x="3491880" y="1484784"/>
              <a:ext cx="1706488" cy="36004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Αντίθεση</a:t>
              </a:r>
              <a:r>
                <a:rPr lang="el-GR" sz="2400" dirty="0" smtClean="0"/>
                <a:t> </a:t>
              </a:r>
              <a:endParaRPr lang="el-GR" sz="2400" dirty="0"/>
            </a:p>
          </p:txBody>
        </p:sp>
        <p:sp>
          <p:nvSpPr>
            <p:cNvPr id="12" name="11 - Ορθογώνιο"/>
            <p:cNvSpPr/>
            <p:nvPr/>
          </p:nvSpPr>
          <p:spPr>
            <a:xfrm>
              <a:off x="1835696" y="1052736"/>
              <a:ext cx="1706488" cy="36004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Κάμψη </a:t>
              </a:r>
              <a:r>
                <a:rPr lang="el-GR" sz="2400" dirty="0" smtClean="0"/>
                <a:t> </a:t>
              </a:r>
              <a:endParaRPr lang="el-GR" sz="2400" dirty="0"/>
            </a:p>
          </p:txBody>
        </p:sp>
        <p:sp>
          <p:nvSpPr>
            <p:cNvPr id="13" name="12 - Ορθογώνιο"/>
            <p:cNvSpPr/>
            <p:nvPr/>
          </p:nvSpPr>
          <p:spPr>
            <a:xfrm>
              <a:off x="971600" y="4653136"/>
              <a:ext cx="1368152" cy="550988"/>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Έκταση  </a:t>
              </a:r>
              <a:endParaRPr lang="el-GR" sz="2000" dirty="0"/>
            </a:p>
          </p:txBody>
        </p:sp>
      </p:grpSp>
      <p:sp>
        <p:nvSpPr>
          <p:cNvPr id="15" name="2 - Θέση περιεχομένου"/>
          <p:cNvSpPr>
            <a:spLocks noGrp="1"/>
          </p:cNvSpPr>
          <p:nvPr>
            <p:ph idx="1"/>
          </p:nvPr>
        </p:nvSpPr>
        <p:spPr>
          <a:xfrm>
            <a:off x="5436096" y="1484784"/>
            <a:ext cx="3275856" cy="3888432"/>
          </a:xfrm>
        </p:spPr>
        <p:txBody>
          <a:bodyPr/>
          <a:lstStyle/>
          <a:p>
            <a:r>
              <a:rPr lang="el-GR" dirty="0" smtClean="0"/>
              <a:t>Σχηματικά,  οι κινήσεις του αντίχειρα:</a:t>
            </a:r>
          </a:p>
          <a:p>
            <a:pPr lvl="1"/>
            <a:r>
              <a:rPr lang="el-GR" dirty="0" smtClean="0"/>
              <a:t>Απαγωγή-προσαγωγή</a:t>
            </a:r>
          </a:p>
          <a:p>
            <a:pPr lvl="1"/>
            <a:r>
              <a:rPr lang="el-GR" dirty="0" smtClean="0"/>
              <a:t>Κάμψη-έκταση</a:t>
            </a:r>
          </a:p>
          <a:p>
            <a:pPr lvl="1"/>
            <a:r>
              <a:rPr lang="el-GR" dirty="0" smtClean="0"/>
              <a:t>Αντίθεση. </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Τόξα </a:t>
            </a:r>
            <a:endParaRPr lang="el-GR" sz="3600" dirty="0"/>
          </a:p>
        </p:txBody>
      </p:sp>
      <p:sp>
        <p:nvSpPr>
          <p:cNvPr id="3" name="2 - Θέση περιεχομένου"/>
          <p:cNvSpPr>
            <a:spLocks noGrp="1"/>
          </p:cNvSpPr>
          <p:nvPr>
            <p:ph idx="1"/>
          </p:nvPr>
        </p:nvSpPr>
        <p:spPr>
          <a:xfrm>
            <a:off x="467544" y="2132856"/>
            <a:ext cx="3816424" cy="3672408"/>
          </a:xfrm>
        </p:spPr>
        <p:txBody>
          <a:bodyPr/>
          <a:lstStyle/>
          <a:p>
            <a:r>
              <a:rPr lang="el-GR" dirty="0" smtClean="0"/>
              <a:t>Αποδιοργάνωσή τους από τραυματισμό, ρευματοειδή πάθηση, παράλυση των ενδογενών μυών, οδηγεί σε σοβαρή παραμόρφωση και δυσλειτουργία.</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pic>
        <p:nvPicPr>
          <p:cNvPr id="5" name="Picture 2" descr="Hand part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7984" y="2204864"/>
            <a:ext cx="4140968" cy="3052637"/>
          </a:xfrm>
          <a:prstGeom prst="rect">
            <a:avLst/>
          </a:prstGeom>
          <a:noFill/>
          <a:extLst>
            <a:ext uri="{909E8E84-426E-40DD-AFC4-6F175D3DCCD1}">
              <a14:hiddenFill xmlns:a14="http://schemas.microsoft.com/office/drawing/2010/main">
                <a:solidFill>
                  <a:srgbClr val="FFFFFF"/>
                </a:solidFill>
              </a14:hiddenFill>
            </a:ext>
          </a:extLst>
        </p:spPr>
      </p:pic>
      <p:sp>
        <p:nvSpPr>
          <p:cNvPr id="6" name="2 - Θέση περιεχομένου"/>
          <p:cNvSpPr txBox="1">
            <a:spLocks/>
          </p:cNvSpPr>
          <p:nvPr/>
        </p:nvSpPr>
        <p:spPr>
          <a:xfrm>
            <a:off x="467544" y="1196752"/>
            <a:ext cx="8064896" cy="100811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Τα  19  οστά του χεριού οργανώνονται σε τρία τόξα, ένα επίμηκες  και δύο εγκάρσια</a:t>
            </a:r>
            <a:r>
              <a:rPr lang="el-GR" sz="2400" dirty="0">
                <a:latin typeface="+mn-lt"/>
              </a:rPr>
              <a:t>.</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4950296" y="5373216"/>
            <a:ext cx="309634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Hand </a:t>
            </a:r>
            <a:r>
              <a:rPr lang="en-US" sz="1200" dirty="0" smtClean="0">
                <a:latin typeface="+mn-lt"/>
                <a:hlinkClick r:id="rId3"/>
              </a:rPr>
              <a:t>parts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EncycloPetey"/>
              </a:rPr>
              <a:t>ncycloPetey</a:t>
            </a:r>
            <a:r>
              <a:rPr lang="en-US"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err="1" smtClean="0"/>
              <a:t>Μετακαρποφαλαγγικές</a:t>
            </a:r>
            <a:r>
              <a:rPr lang="el-GR" sz="3600" dirty="0" smtClean="0"/>
              <a:t> Αρθρώσεις</a:t>
            </a:r>
            <a:endParaRPr lang="el-GR" sz="3600" dirty="0"/>
          </a:p>
        </p:txBody>
      </p:sp>
      <p:sp>
        <p:nvSpPr>
          <p:cNvPr id="3" name="2 - Θέση περιεχομένου"/>
          <p:cNvSpPr>
            <a:spLocks noGrp="1"/>
          </p:cNvSpPr>
          <p:nvPr>
            <p:ph idx="1"/>
          </p:nvPr>
        </p:nvSpPr>
        <p:spPr/>
        <p:txBody>
          <a:bodyPr/>
          <a:lstStyle/>
          <a:p>
            <a:r>
              <a:rPr lang="el-GR" dirty="0" smtClean="0"/>
              <a:t>Μοναδικό χαρακτηριστικό των  </a:t>
            </a:r>
            <a:r>
              <a:rPr lang="el-GR" dirty="0" err="1" smtClean="0"/>
              <a:t>μετακαρποφαλαγγικών</a:t>
            </a:r>
            <a:r>
              <a:rPr lang="el-GR" dirty="0" smtClean="0"/>
              <a:t> αρθρώσεων είναι η ασυμμετρία, που αναφέρεται:</a:t>
            </a:r>
          </a:p>
          <a:p>
            <a:pPr lvl="1"/>
            <a:r>
              <a:rPr lang="el-GR" dirty="0" smtClean="0"/>
              <a:t>στις κεφαλές των μετακαρπίων, </a:t>
            </a:r>
          </a:p>
          <a:p>
            <a:pPr lvl="1"/>
            <a:r>
              <a:rPr lang="el-GR" dirty="0" smtClean="0"/>
              <a:t>στους πλάγιους συνδέσμους και </a:t>
            </a:r>
          </a:p>
          <a:p>
            <a:pPr lvl="1"/>
            <a:r>
              <a:rPr lang="el-GR" dirty="0" smtClean="0"/>
              <a:t>στους  </a:t>
            </a:r>
            <a:r>
              <a:rPr lang="el-GR" dirty="0" err="1" smtClean="0"/>
              <a:t>μεσόστεους</a:t>
            </a:r>
            <a:r>
              <a:rPr lang="el-GR" dirty="0" smtClean="0"/>
              <a:t> μύες.</a:t>
            </a:r>
          </a:p>
          <a:p>
            <a:r>
              <a:rPr lang="el-GR" dirty="0" smtClean="0"/>
              <a:t>Η σταθεροποίηση των αρθρώσεων αυτών  εξασφαλίζεται από τους πλάγιους ωλένιους και </a:t>
            </a:r>
            <a:r>
              <a:rPr lang="el-GR" dirty="0" err="1" smtClean="0"/>
              <a:t>κερκιδικούς</a:t>
            </a:r>
            <a:r>
              <a:rPr lang="el-GR" dirty="0" smtClean="0"/>
              <a:t> συνδέσμους και από τους εγκάρσιους που συνδέουν μεταξύ τους τα μετακάρπια.</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Συνδεσμικά Στοιχεία </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pic>
        <p:nvPicPr>
          <p:cNvPr id="5" name="Picture 2" descr="File:Sobo 1909 204.p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t="6906"/>
          <a:stretch>
            <a:fillRect/>
          </a:stretch>
        </p:blipFill>
        <p:spPr bwMode="auto">
          <a:xfrm>
            <a:off x="323528" y="1124744"/>
            <a:ext cx="4446142" cy="49685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ile:Sobo 1909 203.png"/>
          <p:cNvPicPr>
            <a:picLocks noChangeAspect="1" noChangeArrowheads="1"/>
          </p:cNvPicPr>
          <p:nvPr/>
        </p:nvPicPr>
        <p:blipFill>
          <a:blip r:embed="rId3" cstate="email">
            <a:extLst>
              <a:ext uri="{28A0092B-C50C-407E-A947-70E740481C1C}">
                <a14:useLocalDpi xmlns:a14="http://schemas.microsoft.com/office/drawing/2010/main"/>
              </a:ext>
            </a:extLst>
          </a:blip>
          <a:srcRect t="4338"/>
          <a:stretch>
            <a:fillRect/>
          </a:stretch>
        </p:blipFill>
        <p:spPr bwMode="auto">
          <a:xfrm>
            <a:off x="4797236" y="1052736"/>
            <a:ext cx="4346764" cy="51125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p:nvPr/>
        </p:nvSpPr>
        <p:spPr>
          <a:xfrm>
            <a:off x="1403648" y="6237312"/>
            <a:ext cx="2376264"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4"/>
              </a:rPr>
              <a:t>Sobo 1909 </a:t>
            </a:r>
            <a:r>
              <a:rPr lang="en-US" sz="1200" dirty="0" smtClean="0">
                <a:latin typeface="+mn-lt"/>
                <a:hlinkClick r:id="rId4"/>
              </a:rPr>
              <a:t>204</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smtClean="0">
                <a:latin typeface="+mn-lt"/>
                <a:hlinkClick r:id="rId5" tooltip="User:CFCF"/>
              </a:rPr>
              <a:t>CFCF</a:t>
            </a:r>
            <a:r>
              <a:rPr lang="el-GR" sz="1200" dirty="0" smtClean="0">
                <a:solidFill>
                  <a:prstClr val="black">
                    <a:lumMod val="65000"/>
                    <a:lumOff val="35000"/>
                  </a:prstClr>
                </a:solidFill>
                <a:latin typeface="+mn-lt"/>
              </a:rPr>
              <a:t> διαθέσιμο ως κοινό κτήμα</a:t>
            </a:r>
            <a:endParaRPr lang="en-US" sz="1200" dirty="0">
              <a:solidFill>
                <a:prstClr val="black">
                  <a:lumMod val="65000"/>
                  <a:lumOff val="35000"/>
                </a:prstClr>
              </a:solidFill>
              <a:latin typeface="+mn-lt"/>
            </a:endParaRPr>
          </a:p>
        </p:txBody>
      </p:sp>
      <p:sp>
        <p:nvSpPr>
          <p:cNvPr id="10" name="Rectangle 6"/>
          <p:cNvSpPr/>
          <p:nvPr/>
        </p:nvSpPr>
        <p:spPr>
          <a:xfrm>
            <a:off x="5652120" y="6237312"/>
            <a:ext cx="2376264"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6"/>
              </a:rPr>
              <a:t>Sobo 1909 </a:t>
            </a:r>
            <a:r>
              <a:rPr lang="en-US" sz="1200" dirty="0" smtClean="0">
                <a:latin typeface="+mn-lt"/>
                <a:hlinkClick r:id="rId6"/>
              </a:rPr>
              <a:t>203</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smtClean="0">
                <a:latin typeface="+mn-lt"/>
                <a:hlinkClick r:id="rId5" tooltip="User:CFCF"/>
              </a:rPr>
              <a:t>CFCF</a:t>
            </a:r>
            <a:r>
              <a:rPr lang="el-GR" sz="1200" dirty="0" smtClean="0">
                <a:solidFill>
                  <a:prstClr val="black">
                    <a:lumMod val="65000"/>
                    <a:lumOff val="35000"/>
                  </a:prstClr>
                </a:solidFill>
                <a:latin typeface="+mn-lt"/>
              </a:rPr>
              <a:t> διαθέσιμο ως κοινό κτήμα</a:t>
            </a:r>
            <a:endParaRPr lang="en-US" sz="1200" dirty="0">
              <a:solidFill>
                <a:prstClr val="black">
                  <a:lumMod val="65000"/>
                  <a:lumOff val="35000"/>
                </a:prstClr>
              </a:solidFill>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     </a:t>
            </a:r>
            <a:r>
              <a:rPr lang="el-GR" sz="3600" dirty="0" err="1" smtClean="0"/>
              <a:t>Μεσόστεοι</a:t>
            </a:r>
            <a:r>
              <a:rPr lang="el-GR" sz="3600" dirty="0" smtClean="0"/>
              <a:t> και </a:t>
            </a:r>
            <a:r>
              <a:rPr lang="el-GR" sz="3600" dirty="0" err="1" smtClean="0"/>
              <a:t>Ελμινθοειδείς</a:t>
            </a:r>
            <a:r>
              <a:rPr lang="el-GR" sz="3600" dirty="0" smtClean="0"/>
              <a:t> Μύες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pic>
        <p:nvPicPr>
          <p:cNvPr id="5" name="Picture 7" descr="C:\Documents and Settings\dora\Τα έγγραφά μου\arm058b.pn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l="10309" t="52141" r="60439" b="19465"/>
          <a:stretch>
            <a:fillRect/>
          </a:stretch>
        </p:blipFill>
        <p:spPr bwMode="auto">
          <a:xfrm>
            <a:off x="4860032" y="1196752"/>
            <a:ext cx="3586814" cy="4752528"/>
          </a:xfrm>
          <a:prstGeom prst="rect">
            <a:avLst/>
          </a:prstGeom>
          <a:noFill/>
          <a:ln w="38100">
            <a:solidFill>
              <a:schemeClr val="tx1">
                <a:lumMod val="65000"/>
                <a:lumOff val="35000"/>
              </a:schemeClr>
            </a:solidFill>
          </a:ln>
        </p:spPr>
      </p:pic>
      <p:pic>
        <p:nvPicPr>
          <p:cNvPr id="6" name="Picture 7" descr="C:\Documents and Settings\dora\Τα έγγραφά μου\arm058b.png"/>
          <p:cNvPicPr>
            <a:picLocks noChangeAspect="1" noChangeArrowheads="1"/>
          </p:cNvPicPr>
          <p:nvPr/>
        </p:nvPicPr>
        <p:blipFill>
          <a:blip r:embed="rId3" cstate="email">
            <a:extLst>
              <a:ext uri="{28A0092B-C50C-407E-A947-70E740481C1C}">
                <a14:useLocalDpi xmlns:a14="http://schemas.microsoft.com/office/drawing/2010/main"/>
              </a:ext>
            </a:extLst>
          </a:blip>
          <a:srcRect l="55960" t="46706" r="14196" b="25467"/>
          <a:stretch>
            <a:fillRect/>
          </a:stretch>
        </p:blipFill>
        <p:spPr bwMode="auto">
          <a:xfrm>
            <a:off x="827583" y="1196752"/>
            <a:ext cx="3734129" cy="4752528"/>
          </a:xfrm>
          <a:prstGeom prst="rect">
            <a:avLst/>
          </a:prstGeom>
          <a:noFill/>
          <a:ln w="38100">
            <a:solidFill>
              <a:schemeClr val="tx1">
                <a:lumMod val="65000"/>
                <a:lumOff val="35000"/>
              </a:schemeClr>
            </a:solidFill>
          </a:ln>
        </p:spPr>
      </p:pic>
      <p:sp>
        <p:nvSpPr>
          <p:cNvPr id="9" name="2 - Θέση περιεχομένου"/>
          <p:cNvSpPr txBox="1">
            <a:spLocks/>
          </p:cNvSpPr>
          <p:nvPr/>
        </p:nvSpPr>
        <p:spPr>
          <a:xfrm>
            <a:off x="3491880" y="5517232"/>
            <a:ext cx="1080120" cy="43204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1" i="0" u="none" strike="noStrike" kern="1200" cap="none" spc="0" normalizeH="0" baseline="0" noProof="0" dirty="0" smtClean="0">
                <a:ln>
                  <a:noFill/>
                </a:ln>
                <a:solidFill>
                  <a:schemeClr val="tx1"/>
                </a:solidFill>
                <a:effectLst/>
                <a:uLnTx/>
                <a:uFillTx/>
                <a:latin typeface="+mn-lt"/>
                <a:ea typeface="+mn-ea"/>
                <a:cs typeface="+mn-cs"/>
              </a:rPr>
              <a:t>Ραχιαία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10" name="2 - Θέση περιεχομένου"/>
          <p:cNvSpPr txBox="1">
            <a:spLocks/>
          </p:cNvSpPr>
          <p:nvPr/>
        </p:nvSpPr>
        <p:spPr>
          <a:xfrm>
            <a:off x="7092280" y="5517232"/>
            <a:ext cx="1368152" cy="43204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Παλαμιαία</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2 - Θέση περιεχομένου"/>
          <p:cNvSpPr txBox="1">
            <a:spLocks/>
          </p:cNvSpPr>
          <p:nvPr/>
        </p:nvSpPr>
        <p:spPr>
          <a:xfrm>
            <a:off x="827584" y="6093296"/>
            <a:ext cx="7632848" cy="36004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12000"/>
              </a:lnSpc>
              <a:spcBef>
                <a:spcPts val="1200"/>
              </a:spcBef>
              <a:spcAft>
                <a:spcPts val="0"/>
              </a:spcAft>
              <a:buClrTx/>
              <a:buSzTx/>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4"/>
              </a:rPr>
              <a:t>ahmadkelhy.blogspot.gr</a:t>
            </a:r>
            <a:endParaRPr kumimoji="0" lang="el-GR"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Μύες /Τένοντες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pic>
        <p:nvPicPr>
          <p:cNvPr id="5" name="Picture 2" descr="http://o.quizlet.com/0SwHvW144S4P1gGlBZIbfA_m.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347864" y="1196752"/>
            <a:ext cx="5040560" cy="5352433"/>
          </a:xfrm>
          <a:prstGeom prst="rect">
            <a:avLst/>
          </a:prstGeom>
          <a:noFill/>
          <a:ln w="9525">
            <a:noFill/>
            <a:miter lim="800000"/>
            <a:headEnd/>
            <a:tailEnd/>
          </a:ln>
        </p:spPr>
      </p:pic>
      <p:sp>
        <p:nvSpPr>
          <p:cNvPr id="6" name="2 - Θέση περιεχομένου"/>
          <p:cNvSpPr txBox="1">
            <a:spLocks/>
          </p:cNvSpPr>
          <p:nvPr/>
        </p:nvSpPr>
        <p:spPr>
          <a:xfrm>
            <a:off x="4572000" y="6534020"/>
            <a:ext cx="2232248" cy="288032"/>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3"/>
              </a:rPr>
              <a:t>o.quizlet.com</a:t>
            </a:r>
            <a:endParaRPr kumimoji="0" lang="el-GR"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2 - Θέση περιεχομένου"/>
          <p:cNvSpPr txBox="1">
            <a:spLocks/>
          </p:cNvSpPr>
          <p:nvPr/>
        </p:nvSpPr>
        <p:spPr>
          <a:xfrm>
            <a:off x="683568" y="1628800"/>
            <a:ext cx="3024336" cy="381642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Το τέταρτο και πέμπτο μετακάρπιο μετατοπίζονται παλαμιαία, διευκολύνοντας τις λαβές.</a:t>
            </a:r>
          </a:p>
          <a:p>
            <a:pPr marL="342900" marR="0" lvl="0" indent="-342900" algn="l" defTabSz="914400" rtl="0" eaLnBrk="1" fontAlgn="auto" latinLnBrk="0" hangingPunct="1">
              <a:lnSpc>
                <a:spcPct val="112000"/>
              </a:lnSpc>
              <a:spcBef>
                <a:spcPts val="1200"/>
              </a:spcBef>
              <a:spcAft>
                <a:spcPts val="0"/>
              </a:spcAft>
              <a:buClrTx/>
              <a:buSzTx/>
              <a:tabLst/>
              <a:defRPr/>
            </a:pP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err="1" smtClean="0"/>
              <a:t>Τενόντια</a:t>
            </a:r>
            <a:r>
              <a:rPr lang="el-GR" sz="3600" dirty="0" smtClean="0"/>
              <a:t>  Έλυτρα</a:t>
            </a:r>
            <a:endParaRPr lang="el-GR" sz="3600" dirty="0"/>
          </a:p>
        </p:txBody>
      </p:sp>
      <p:sp>
        <p:nvSpPr>
          <p:cNvPr id="3" name="2 - Θέση περιεχομένου"/>
          <p:cNvSpPr>
            <a:spLocks noGrp="1"/>
          </p:cNvSpPr>
          <p:nvPr>
            <p:ph idx="1"/>
          </p:nvPr>
        </p:nvSpPr>
        <p:spPr/>
        <p:txBody>
          <a:bodyPr>
            <a:normAutofit/>
          </a:bodyPr>
          <a:lstStyle/>
          <a:p>
            <a:r>
              <a:rPr lang="el-GR" dirty="0" smtClean="0"/>
              <a:t>Τα  </a:t>
            </a:r>
            <a:r>
              <a:rPr lang="el-GR" dirty="0" err="1" smtClean="0"/>
              <a:t>τενόντια</a:t>
            </a:r>
            <a:r>
              <a:rPr lang="el-GR" dirty="0" smtClean="0"/>
              <a:t> έλυτρα των </a:t>
            </a:r>
            <a:r>
              <a:rPr lang="el-GR" dirty="0" err="1" smtClean="0"/>
              <a:t>καμπτήρων</a:t>
            </a:r>
            <a:r>
              <a:rPr lang="el-GR" dirty="0" smtClean="0"/>
              <a:t>  και το σύστημα των εφαρμοζόμενων τροχαλιών:</a:t>
            </a:r>
          </a:p>
          <a:p>
            <a:pPr lvl="1"/>
            <a:r>
              <a:rPr lang="el-GR" dirty="0" smtClean="0"/>
              <a:t>Διατηρούν σχετικά σταθερούς τους μοχλοβραχίονες.</a:t>
            </a:r>
          </a:p>
          <a:p>
            <a:pPr lvl="1"/>
            <a:r>
              <a:rPr lang="el-GR" dirty="0" smtClean="0"/>
              <a:t>Ελαττώνουν τους παράγοντες, που αυξάνουν την τάση μεταξύ των τενόντων και των ελύτρων.</a:t>
            </a:r>
          </a:p>
          <a:p>
            <a:pPr lvl="1">
              <a:buNone/>
            </a:pPr>
            <a:r>
              <a:rPr lang="el-GR" dirty="0" smtClean="0"/>
              <a:t>Σημαντικότερο είναι το δεύτερο και τέταρτο διάστημα.</a:t>
            </a:r>
          </a:p>
          <a:p>
            <a:r>
              <a:rPr lang="el-GR" dirty="0" smtClean="0"/>
              <a:t>Επιπλέον μήκος απαιτείται σε οποιαδήποτε άρθρωση υπάρχει τραυματισμός της τροχαλίας, με συνέπεια αδυναμία στις  </a:t>
            </a:r>
            <a:r>
              <a:rPr lang="el-GR" dirty="0" err="1" smtClean="0"/>
              <a:t>περιφερικότερες</a:t>
            </a:r>
            <a:r>
              <a:rPr lang="el-GR" dirty="0" smtClean="0"/>
              <a:t>  αρθρώσεις. </a:t>
            </a:r>
          </a:p>
          <a:p>
            <a:pPr lvl="1">
              <a:buNone/>
            </a:pP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Μοχλοί </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pic>
        <p:nvPicPr>
          <p:cNvPr id="6" name="Picture 2" descr="C:\Documents and Settings\dora\Τα έγγραφά μου\Fig15small.gif"/>
          <p:cNvPicPr>
            <a:picLocks noChangeAspect="1" noChangeArrowheads="1"/>
          </p:cNvPicPr>
          <p:nvPr/>
        </p:nvPicPr>
        <p:blipFill>
          <a:blip r:embed="rId2" cstate="email">
            <a:extLst>
              <a:ext uri="{28A0092B-C50C-407E-A947-70E740481C1C}">
                <a14:useLocalDpi xmlns:a14="http://schemas.microsoft.com/office/drawing/2010/main"/>
              </a:ext>
            </a:extLst>
          </a:blip>
          <a:srcRect l="2131" t="2947" r="55241" b="75288"/>
          <a:stretch>
            <a:fillRect/>
          </a:stretch>
        </p:blipFill>
        <p:spPr bwMode="auto">
          <a:xfrm>
            <a:off x="5004048" y="1124744"/>
            <a:ext cx="3672408" cy="2016224"/>
          </a:xfrm>
          <a:prstGeom prst="rect">
            <a:avLst/>
          </a:prstGeom>
          <a:noFill/>
          <a:ln w="57150">
            <a:solidFill>
              <a:schemeClr val="accent1">
                <a:lumMod val="75000"/>
              </a:schemeClr>
            </a:solidFill>
          </a:ln>
        </p:spPr>
      </p:pic>
      <p:pic>
        <p:nvPicPr>
          <p:cNvPr id="12" name="Picture 2" descr="C:\Documents and Settings\dora\Τα έγγραφά μου\Fig15small.gif"/>
          <p:cNvPicPr>
            <a:picLocks noChangeAspect="1" noChangeArrowheads="1"/>
          </p:cNvPicPr>
          <p:nvPr/>
        </p:nvPicPr>
        <p:blipFill>
          <a:blip r:embed="rId2" cstate="email">
            <a:extLst>
              <a:ext uri="{28A0092B-C50C-407E-A947-70E740481C1C}">
                <a14:useLocalDpi xmlns:a14="http://schemas.microsoft.com/office/drawing/2010/main"/>
              </a:ext>
            </a:extLst>
          </a:blip>
          <a:srcRect l="3192" t="39714" r="53339" b="38734"/>
          <a:stretch>
            <a:fillRect/>
          </a:stretch>
        </p:blipFill>
        <p:spPr bwMode="auto">
          <a:xfrm>
            <a:off x="2915816" y="2708920"/>
            <a:ext cx="4104456" cy="1872208"/>
          </a:xfrm>
          <a:prstGeom prst="rect">
            <a:avLst/>
          </a:prstGeom>
          <a:noFill/>
          <a:ln w="57150">
            <a:solidFill>
              <a:schemeClr val="accent1">
                <a:lumMod val="75000"/>
              </a:schemeClr>
            </a:solidFill>
          </a:ln>
        </p:spPr>
      </p:pic>
      <p:pic>
        <p:nvPicPr>
          <p:cNvPr id="14" name="Picture 2" descr="C:\Documents and Settings\dora\Τα έγγραφά μου\Fig15small.gif"/>
          <p:cNvPicPr>
            <a:picLocks noChangeAspect="1" noChangeArrowheads="1"/>
          </p:cNvPicPr>
          <p:nvPr/>
        </p:nvPicPr>
        <p:blipFill>
          <a:blip r:embed="rId2" cstate="email">
            <a:extLst>
              <a:ext uri="{28A0092B-C50C-407E-A947-70E740481C1C}">
                <a14:useLocalDpi xmlns:a14="http://schemas.microsoft.com/office/drawing/2010/main"/>
              </a:ext>
            </a:extLst>
          </a:blip>
          <a:srcRect l="2174" t="79681" r="52339"/>
          <a:stretch>
            <a:fillRect/>
          </a:stretch>
        </p:blipFill>
        <p:spPr bwMode="auto">
          <a:xfrm>
            <a:off x="251520" y="4005064"/>
            <a:ext cx="4392488" cy="1872208"/>
          </a:xfrm>
          <a:prstGeom prst="rect">
            <a:avLst/>
          </a:prstGeom>
          <a:noFill/>
          <a:ln w="57150">
            <a:solidFill>
              <a:schemeClr val="accent1">
                <a:lumMod val="75000"/>
              </a:schemeClr>
            </a:solidFill>
          </a:ln>
        </p:spPr>
      </p:pic>
      <p:sp>
        <p:nvSpPr>
          <p:cNvPr id="17" name="2 - Θέση περιεχομένου"/>
          <p:cNvSpPr>
            <a:spLocks noGrp="1"/>
          </p:cNvSpPr>
          <p:nvPr>
            <p:ph idx="1"/>
          </p:nvPr>
        </p:nvSpPr>
        <p:spPr>
          <a:xfrm>
            <a:off x="2339752" y="1340768"/>
            <a:ext cx="2232248" cy="1080120"/>
          </a:xfrm>
        </p:spPr>
        <p:txBody>
          <a:bodyPr>
            <a:normAutofit fontScale="70000" lnSpcReduction="20000"/>
          </a:bodyPr>
          <a:lstStyle/>
          <a:p>
            <a:pPr>
              <a:buNone/>
            </a:pPr>
            <a:r>
              <a:rPr lang="el-GR" dirty="0" smtClean="0"/>
              <a:t>      </a:t>
            </a:r>
            <a:r>
              <a:rPr lang="el-GR" sz="3200" dirty="0" smtClean="0"/>
              <a:t>Λαβή σταθερή, ισχυρή, χωρίς ελαστικότητα.</a:t>
            </a:r>
            <a:endParaRPr lang="el-GR" sz="3200" dirty="0"/>
          </a:p>
        </p:txBody>
      </p:sp>
      <p:sp>
        <p:nvSpPr>
          <p:cNvPr id="18" name="17 - Ορθογώνιο"/>
          <p:cNvSpPr/>
          <p:nvPr/>
        </p:nvSpPr>
        <p:spPr>
          <a:xfrm>
            <a:off x="2555776" y="1268760"/>
            <a:ext cx="2016224" cy="108012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Δεξιό βέλος"/>
          <p:cNvSpPr/>
          <p:nvPr/>
        </p:nvSpPr>
        <p:spPr>
          <a:xfrm>
            <a:off x="4572000" y="1268760"/>
            <a:ext cx="36004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Δεξιό βέλος"/>
          <p:cNvSpPr/>
          <p:nvPr/>
        </p:nvSpPr>
        <p:spPr>
          <a:xfrm rot="5400000">
            <a:off x="4139952" y="2204864"/>
            <a:ext cx="28803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 - Θέση περιεχομένου"/>
          <p:cNvSpPr txBox="1">
            <a:spLocks/>
          </p:cNvSpPr>
          <p:nvPr/>
        </p:nvSpPr>
        <p:spPr>
          <a:xfrm>
            <a:off x="251520" y="1844824"/>
            <a:ext cx="2088232" cy="1872208"/>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      Λαβή που εξασφαλίζει ταχύτητα και ακρίβεια, στερείται δύναμης.</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21 - Ορθογώνιο"/>
          <p:cNvSpPr/>
          <p:nvPr/>
        </p:nvSpPr>
        <p:spPr>
          <a:xfrm>
            <a:off x="611560" y="1772816"/>
            <a:ext cx="1512168"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24 - Ορθογώνιο"/>
          <p:cNvSpPr/>
          <p:nvPr/>
        </p:nvSpPr>
        <p:spPr>
          <a:xfrm>
            <a:off x="7236296" y="3501008"/>
            <a:ext cx="1512168" cy="369332"/>
          </a:xfrm>
          <a:prstGeom prst="rect">
            <a:avLst/>
          </a:prstGeom>
          <a:ln>
            <a:solidFill>
              <a:schemeClr val="accent1">
                <a:lumMod val="75000"/>
              </a:schemeClr>
            </a:solidFill>
          </a:ln>
        </p:spPr>
        <p:txBody>
          <a:bodyPr wrap="square">
            <a:spAutoFit/>
          </a:bodyPr>
          <a:lstStyle/>
          <a:p>
            <a:pPr>
              <a:buNone/>
            </a:pPr>
            <a:r>
              <a:rPr lang="el-GR" dirty="0" smtClean="0"/>
              <a:t>Πρώτο είδος</a:t>
            </a:r>
          </a:p>
        </p:txBody>
      </p:sp>
      <p:sp>
        <p:nvSpPr>
          <p:cNvPr id="26" name="25 - Ορθογώνιο"/>
          <p:cNvSpPr/>
          <p:nvPr/>
        </p:nvSpPr>
        <p:spPr>
          <a:xfrm>
            <a:off x="5076056" y="5373216"/>
            <a:ext cx="1374030" cy="402546"/>
          </a:xfrm>
          <a:prstGeom prst="rect">
            <a:avLst/>
          </a:prstGeom>
          <a:ln>
            <a:solidFill>
              <a:schemeClr val="accent1">
                <a:lumMod val="75000"/>
              </a:schemeClr>
            </a:solidFill>
          </a:ln>
        </p:spPr>
        <p:txBody>
          <a:bodyPr wrap="none">
            <a:spAutoFit/>
          </a:bodyPr>
          <a:lstStyle/>
          <a:p>
            <a:pPr marL="342900" lvl="0" indent="-342900" fontAlgn="auto">
              <a:lnSpc>
                <a:spcPct val="112000"/>
              </a:lnSpc>
              <a:spcBef>
                <a:spcPts val="1200"/>
              </a:spcBef>
              <a:spcAft>
                <a:spcPts val="0"/>
              </a:spcAft>
              <a:defRPr/>
            </a:pPr>
            <a:r>
              <a:rPr lang="el-GR" dirty="0" smtClean="0"/>
              <a:t>Τρίτο είδος </a:t>
            </a:r>
            <a:endParaRPr lang="el-GR" dirty="0"/>
          </a:p>
        </p:txBody>
      </p:sp>
      <p:sp>
        <p:nvSpPr>
          <p:cNvPr id="27" name="26 - Ορθογώνιο"/>
          <p:cNvSpPr/>
          <p:nvPr/>
        </p:nvSpPr>
        <p:spPr>
          <a:xfrm>
            <a:off x="5076056" y="4941168"/>
            <a:ext cx="1656184" cy="402546"/>
          </a:xfrm>
          <a:prstGeom prst="rect">
            <a:avLst/>
          </a:prstGeom>
          <a:ln>
            <a:solidFill>
              <a:schemeClr val="accent1">
                <a:lumMod val="75000"/>
              </a:schemeClr>
            </a:solidFill>
          </a:ln>
        </p:spPr>
        <p:txBody>
          <a:bodyPr wrap="square">
            <a:spAutoFit/>
          </a:bodyPr>
          <a:lstStyle/>
          <a:p>
            <a:pPr marL="342900" lvl="0" indent="-342900" fontAlgn="auto">
              <a:lnSpc>
                <a:spcPct val="112000"/>
              </a:lnSpc>
              <a:spcBef>
                <a:spcPts val="1200"/>
              </a:spcBef>
              <a:spcAft>
                <a:spcPts val="0"/>
              </a:spcAft>
              <a:defRPr/>
            </a:pPr>
            <a:r>
              <a:rPr lang="el-GR" dirty="0" smtClean="0"/>
              <a:t>Δεύτερο είδος </a:t>
            </a:r>
          </a:p>
        </p:txBody>
      </p:sp>
      <p:sp>
        <p:nvSpPr>
          <p:cNvPr id="28" name="27 - Δεξιό βέλος"/>
          <p:cNvSpPr/>
          <p:nvPr/>
        </p:nvSpPr>
        <p:spPr>
          <a:xfrm rot="5400000">
            <a:off x="1763688" y="3501008"/>
            <a:ext cx="28803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29 - Ορθογώνιο"/>
          <p:cNvSpPr/>
          <p:nvPr/>
        </p:nvSpPr>
        <p:spPr>
          <a:xfrm>
            <a:off x="611560" y="5989428"/>
            <a:ext cx="3744416" cy="307777"/>
          </a:xfrm>
          <a:prstGeom prst="rect">
            <a:avLst/>
          </a:prstGeom>
        </p:spPr>
        <p:txBody>
          <a:bodyPr wrap="square">
            <a:spAutoFit/>
          </a:bodyPr>
          <a:lstStyle/>
          <a:p>
            <a:pPr algn="ctr"/>
            <a:r>
              <a:rPr lang="en-US" sz="1400" dirty="0" smtClean="0">
                <a:latin typeface="+mn-lt"/>
                <a:hlinkClick r:id="rId3"/>
              </a:rPr>
              <a:t>waergo.com</a:t>
            </a:r>
            <a:endParaRPr lang="el-GR" sz="1400" dirty="0">
              <a:latin typeface="+mn-lt"/>
            </a:endParaRPr>
          </a:p>
        </p:txBody>
      </p:sp>
      <p:sp>
        <p:nvSpPr>
          <p:cNvPr id="23" name="22 - Δεξιό βέλος"/>
          <p:cNvSpPr/>
          <p:nvPr/>
        </p:nvSpPr>
        <p:spPr>
          <a:xfrm rot="16200000">
            <a:off x="7884368" y="3140968"/>
            <a:ext cx="28803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23 - Δεξιό βέλος"/>
          <p:cNvSpPr/>
          <p:nvPr/>
        </p:nvSpPr>
        <p:spPr>
          <a:xfrm rot="16200000">
            <a:off x="6372200" y="4581128"/>
            <a:ext cx="28803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Δεξιό βέλος"/>
          <p:cNvSpPr/>
          <p:nvPr/>
        </p:nvSpPr>
        <p:spPr>
          <a:xfrm rot="10800000">
            <a:off x="4716016" y="5301208"/>
            <a:ext cx="324036" cy="540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      </a:t>
            </a:r>
            <a:r>
              <a:rPr lang="el-GR" sz="3600" dirty="0" err="1" smtClean="0"/>
              <a:t>Τενόντιο</a:t>
            </a:r>
            <a:r>
              <a:rPr lang="el-GR" sz="3600" dirty="0" smtClean="0"/>
              <a:t> έλυτρο/ </a:t>
            </a:r>
            <a:r>
              <a:rPr lang="el-GR" sz="3200" b="0" dirty="0" smtClean="0"/>
              <a:t>εκτινασσόμενο δάκτυλο</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pic>
        <p:nvPicPr>
          <p:cNvPr id="5"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67544" y="1340768"/>
            <a:ext cx="7920880" cy="3744416"/>
          </a:xfrm>
          <a:prstGeom prst="rect">
            <a:avLst/>
          </a:prstGeom>
          <a:noFill/>
          <a:ln w="57150">
            <a:solidFill>
              <a:schemeClr val="accent2">
                <a:lumMod val="75000"/>
              </a:schemeClr>
            </a:solidFill>
            <a:miter lim="800000"/>
            <a:headEnd/>
            <a:tailEnd/>
          </a:ln>
          <a:effectLst/>
        </p:spPr>
      </p:pic>
      <p:grpSp>
        <p:nvGrpSpPr>
          <p:cNvPr id="3" name="14 - Ομάδα"/>
          <p:cNvGrpSpPr/>
          <p:nvPr/>
        </p:nvGrpSpPr>
        <p:grpSpPr>
          <a:xfrm>
            <a:off x="539552" y="4005064"/>
            <a:ext cx="4392488" cy="1008112"/>
            <a:chOff x="539552" y="4005064"/>
            <a:chExt cx="4392488" cy="1008112"/>
          </a:xfrm>
        </p:grpSpPr>
        <p:sp>
          <p:nvSpPr>
            <p:cNvPr id="6" name="5 - Ορθογώνιο"/>
            <p:cNvSpPr/>
            <p:nvPr/>
          </p:nvSpPr>
          <p:spPr>
            <a:xfrm>
              <a:off x="3419872" y="4005064"/>
              <a:ext cx="1512168"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Τένοντας (1) </a:t>
              </a:r>
              <a:endParaRPr lang="el-GR" dirty="0"/>
            </a:p>
          </p:txBody>
        </p:sp>
        <p:sp>
          <p:nvSpPr>
            <p:cNvPr id="8" name="7 - Ορθογώνιο"/>
            <p:cNvSpPr/>
            <p:nvPr/>
          </p:nvSpPr>
          <p:spPr>
            <a:xfrm>
              <a:off x="539552" y="4437112"/>
              <a:ext cx="1008112"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err="1" smtClean="0"/>
                <a:t>Τενόντιο</a:t>
              </a:r>
              <a:r>
                <a:rPr lang="el-GR" dirty="0" smtClean="0"/>
                <a:t> Έλυτρο </a:t>
              </a:r>
              <a:endParaRPr lang="el-GR" dirty="0"/>
            </a:p>
          </p:txBody>
        </p:sp>
        <p:sp>
          <p:nvSpPr>
            <p:cNvPr id="9" name="8 - Ορθογώνιο"/>
            <p:cNvSpPr/>
            <p:nvPr/>
          </p:nvSpPr>
          <p:spPr>
            <a:xfrm>
              <a:off x="2627784" y="4437112"/>
              <a:ext cx="1728192"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Σύνδεσμοι/     Τροχαλίες (2)</a:t>
              </a:r>
              <a:endParaRPr lang="el-GR" dirty="0"/>
            </a:p>
          </p:txBody>
        </p:sp>
      </p:gr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4128" y="3429000"/>
            <a:ext cx="2691299" cy="1656184"/>
          </a:xfrm>
          <a:prstGeom prst="rect">
            <a:avLst/>
          </a:prstGeom>
          <a:noFill/>
          <a:ln w="38100">
            <a:solidFill>
              <a:schemeClr val="accent2">
                <a:lumMod val="75000"/>
              </a:schemeClr>
            </a:solidFill>
            <a:miter lim="800000"/>
            <a:headEnd/>
            <a:tailEnd/>
          </a:ln>
          <a:effectLst/>
        </p:spPr>
      </p:pic>
      <p:sp>
        <p:nvSpPr>
          <p:cNvPr id="13" name="12 - Ισοσκελές τρίγωνο"/>
          <p:cNvSpPr/>
          <p:nvPr/>
        </p:nvSpPr>
        <p:spPr>
          <a:xfrm>
            <a:off x="4644008" y="4653136"/>
            <a:ext cx="1008112" cy="404664"/>
          </a:xfrm>
          <a:prstGeom prst="triangle">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a:t>
            </a:r>
            <a:endParaRPr lang="el-GR" dirty="0"/>
          </a:p>
        </p:txBody>
      </p:sp>
      <p:sp>
        <p:nvSpPr>
          <p:cNvPr id="14" name="13 - Ισοσκελές τρίγωνο"/>
          <p:cNvSpPr/>
          <p:nvPr/>
        </p:nvSpPr>
        <p:spPr>
          <a:xfrm>
            <a:off x="7380312" y="4653136"/>
            <a:ext cx="1008112" cy="404664"/>
          </a:xfrm>
          <a:prstGeom prst="triangle">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Β</a:t>
            </a:r>
            <a:endParaRPr lang="el-GR" dirty="0"/>
          </a:p>
        </p:txBody>
      </p:sp>
      <p:sp>
        <p:nvSpPr>
          <p:cNvPr id="16" name="15 - Ορθογώνιο"/>
          <p:cNvSpPr/>
          <p:nvPr/>
        </p:nvSpPr>
        <p:spPr>
          <a:xfrm>
            <a:off x="5796136" y="4581128"/>
            <a:ext cx="360040"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 1</a:t>
            </a:r>
            <a:endParaRPr lang="el-GR" dirty="0"/>
          </a:p>
        </p:txBody>
      </p:sp>
      <p:sp>
        <p:nvSpPr>
          <p:cNvPr id="17" name="16 - Ορθογώνιο"/>
          <p:cNvSpPr/>
          <p:nvPr/>
        </p:nvSpPr>
        <p:spPr>
          <a:xfrm>
            <a:off x="6156176" y="4725144"/>
            <a:ext cx="504056"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 2</a:t>
            </a:r>
            <a:endParaRPr lang="el-GR" dirty="0"/>
          </a:p>
        </p:txBody>
      </p:sp>
      <p:sp>
        <p:nvSpPr>
          <p:cNvPr id="18" name="2 - Θέση περιεχομένου"/>
          <p:cNvSpPr txBox="1">
            <a:spLocks/>
          </p:cNvSpPr>
          <p:nvPr/>
        </p:nvSpPr>
        <p:spPr>
          <a:xfrm>
            <a:off x="2555776" y="1340768"/>
            <a:ext cx="5832648" cy="360040"/>
          </a:xfrm>
          <a:prstGeom prst="rect">
            <a:avLst/>
          </a:prstGeom>
          <a:ln>
            <a:solidFill>
              <a:schemeClr val="accent2">
                <a:lumMod val="75000"/>
              </a:schemeClr>
            </a:solidFill>
          </a:ln>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     Α. Φυσιολογικές Δομές</a:t>
            </a:r>
            <a:r>
              <a:rPr kumimoji="0" lang="el-GR" sz="2000" b="0" i="0" u="none" strike="noStrike" kern="1200" cap="none" spc="0" normalizeH="0" noProof="0" dirty="0" smtClean="0">
                <a:ln>
                  <a:noFill/>
                </a:ln>
                <a:solidFill>
                  <a:schemeClr val="tx1"/>
                </a:solidFill>
                <a:effectLst/>
                <a:uLnTx/>
                <a:uFillTx/>
                <a:latin typeface="+mn-lt"/>
                <a:ea typeface="+mn-ea"/>
                <a:cs typeface="+mn-cs"/>
              </a:rPr>
              <a:t>    </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Β. Παθολογικές  Δομές</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2 - Θέση περιεχομένου"/>
          <p:cNvSpPr txBox="1">
            <a:spLocks/>
          </p:cNvSpPr>
          <p:nvPr/>
        </p:nvSpPr>
        <p:spPr>
          <a:xfrm>
            <a:off x="6588224" y="5157192"/>
            <a:ext cx="2376264" cy="32403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12000"/>
              </a:lnSpc>
              <a:spcBef>
                <a:spcPts val="1200"/>
              </a:spcBef>
              <a:spcAft>
                <a:spcPts val="0"/>
              </a:spcAft>
              <a:buClrTx/>
              <a:buSzTx/>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4"/>
              </a:rPr>
              <a:t>handsurgery.com.sg</a:t>
            </a:r>
            <a:endParaRPr kumimoji="0" lang="el-GR"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2 - Θέση περιεχομένου"/>
          <p:cNvSpPr txBox="1">
            <a:spLocks/>
          </p:cNvSpPr>
          <p:nvPr/>
        </p:nvSpPr>
        <p:spPr>
          <a:xfrm>
            <a:off x="0" y="5157192"/>
            <a:ext cx="6084168" cy="129614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     Β. Οι  σύνδεσμοι έχουν τάση και πάχυνση.         Οι τένοντες κατά την</a:t>
            </a: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κίνηση εγκλωβίζονται.      Το</a:t>
            </a:r>
            <a:r>
              <a:rPr kumimoji="0" lang="el-GR" sz="2400" b="0" i="0" u="none" strike="noStrike" kern="1200" cap="none" spc="0" normalizeH="0" noProof="0" dirty="0" smtClean="0">
                <a:ln>
                  <a:noFill/>
                </a:ln>
                <a:solidFill>
                  <a:schemeClr val="tx1"/>
                </a:solidFill>
                <a:effectLst/>
                <a:uLnTx/>
                <a:uFillTx/>
                <a:latin typeface="+mn-lt"/>
                <a:ea typeface="+mn-ea"/>
                <a:cs typeface="+mn-cs"/>
              </a:rPr>
              <a:t> δάκτυλο εκτινάσσεται</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Λειτουργικότητα </a:t>
            </a:r>
            <a:r>
              <a:rPr lang="el-GR" sz="3200" b="0" dirty="0" smtClean="0"/>
              <a:t>1/3</a:t>
            </a:r>
            <a:endParaRPr lang="el-GR" sz="3200" b="0" dirty="0"/>
          </a:p>
        </p:txBody>
      </p:sp>
      <p:sp>
        <p:nvSpPr>
          <p:cNvPr id="3" name="2 - Θέση περιεχομένου"/>
          <p:cNvSpPr>
            <a:spLocks noGrp="1"/>
          </p:cNvSpPr>
          <p:nvPr>
            <p:ph idx="1"/>
          </p:nvPr>
        </p:nvSpPr>
        <p:spPr>
          <a:xfrm>
            <a:off x="457200" y="980728"/>
            <a:ext cx="8229600" cy="5400600"/>
          </a:xfrm>
        </p:spPr>
        <p:txBody>
          <a:bodyPr>
            <a:normAutofit lnSpcReduction="10000"/>
          </a:bodyPr>
          <a:lstStyle/>
          <a:p>
            <a:r>
              <a:rPr lang="el-GR" dirty="0" smtClean="0"/>
              <a:t>Η λειτουργικότητα του χεριού  εξαρτάται από:</a:t>
            </a:r>
          </a:p>
          <a:p>
            <a:pPr lvl="1"/>
            <a:r>
              <a:rPr lang="el-GR" dirty="0" smtClean="0"/>
              <a:t> Την κινητικότητα :</a:t>
            </a:r>
          </a:p>
          <a:p>
            <a:pPr lvl="2"/>
            <a:r>
              <a:rPr lang="el-GR" dirty="0" smtClean="0"/>
              <a:t>της </a:t>
            </a:r>
            <a:r>
              <a:rPr lang="el-GR" dirty="0" err="1" smtClean="0"/>
              <a:t>καρπομετακάρπιας</a:t>
            </a:r>
            <a:r>
              <a:rPr lang="el-GR" dirty="0" smtClean="0"/>
              <a:t> άρθρωσης του μεγάλου δακτύλου,</a:t>
            </a:r>
          </a:p>
          <a:p>
            <a:pPr lvl="2"/>
            <a:r>
              <a:rPr lang="el-GR" dirty="0" smtClean="0"/>
              <a:t> της τέταρτης και πέμπτης </a:t>
            </a:r>
            <a:r>
              <a:rPr lang="el-GR" dirty="0" err="1" smtClean="0"/>
              <a:t>μετακαρποφαλαγγικής</a:t>
            </a:r>
            <a:r>
              <a:rPr lang="el-GR" dirty="0" smtClean="0"/>
              <a:t> άρθρωσης</a:t>
            </a:r>
          </a:p>
          <a:p>
            <a:pPr lvl="1"/>
            <a:r>
              <a:rPr lang="el-GR" dirty="0" smtClean="0"/>
              <a:t>Την σταθερότητα- ακαμψία- της δεύτερης  και τρίτης </a:t>
            </a:r>
            <a:r>
              <a:rPr lang="el-GR" dirty="0" err="1" smtClean="0"/>
              <a:t>καρπομετακάρπιας</a:t>
            </a:r>
            <a:r>
              <a:rPr lang="el-GR" dirty="0" smtClean="0"/>
              <a:t> άρθρωσης </a:t>
            </a:r>
          </a:p>
          <a:p>
            <a:pPr lvl="1"/>
            <a:r>
              <a:rPr lang="el-GR" dirty="0" smtClean="0"/>
              <a:t>Την ισορροπημένη συνεργασία ενδογενών και εξωγενών μυϊκών συστημάτων </a:t>
            </a:r>
          </a:p>
          <a:p>
            <a:pPr lvl="1"/>
            <a:r>
              <a:rPr lang="el-GR" dirty="0" smtClean="0"/>
              <a:t>Την αισθητική – νευρολογική επάρκεια.</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936104"/>
          </a:xfrm>
        </p:spPr>
        <p:txBody>
          <a:bodyPr>
            <a:normAutofit/>
          </a:bodyPr>
          <a:lstStyle/>
          <a:p>
            <a:r>
              <a:rPr lang="el-GR" dirty="0" smtClean="0"/>
              <a:t>Αρθρικές Δομές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pic>
        <p:nvPicPr>
          <p:cNvPr id="5" name="Picture 2" descr="This figure shows the structure of the elbow joint. The top, left panel shows the medial sagittal section of the right elbow joint. The top, right panel shows the lateral view of the right elbow joint, and the bottom, left panel shows the medial view of the right elbow joint."/>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971600" y="1268760"/>
            <a:ext cx="7059632" cy="4680520"/>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3" name="27 - Ομάδα"/>
          <p:cNvGrpSpPr/>
          <p:nvPr/>
        </p:nvGrpSpPr>
        <p:grpSpPr>
          <a:xfrm>
            <a:off x="683568" y="1124744"/>
            <a:ext cx="7488832" cy="4968552"/>
            <a:chOff x="1259632" y="1124744"/>
            <a:chExt cx="7488832" cy="4968552"/>
          </a:xfrm>
        </p:grpSpPr>
        <p:grpSp>
          <p:nvGrpSpPr>
            <p:cNvPr id="10" name="25 - Ομάδα"/>
            <p:cNvGrpSpPr/>
            <p:nvPr/>
          </p:nvGrpSpPr>
          <p:grpSpPr>
            <a:xfrm>
              <a:off x="6239572" y="1124744"/>
              <a:ext cx="2508892" cy="4680520"/>
              <a:chOff x="6239572" y="1124744"/>
              <a:chExt cx="2508892" cy="4680520"/>
            </a:xfrm>
          </p:grpSpPr>
          <p:sp>
            <p:nvSpPr>
              <p:cNvPr id="6" name="5 - Ορθογώνιο"/>
              <p:cNvSpPr/>
              <p:nvPr/>
            </p:nvSpPr>
            <p:spPr>
              <a:xfrm>
                <a:off x="7164288" y="1124744"/>
                <a:ext cx="1512168" cy="468052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1600" dirty="0" smtClean="0"/>
              </a:p>
              <a:p>
                <a:pPr algn="ctr"/>
                <a:endParaRPr lang="el-GR" sz="1600" dirty="0" smtClean="0"/>
              </a:p>
              <a:p>
                <a:pPr algn="ctr"/>
                <a:endParaRPr lang="el-GR" sz="1600" dirty="0" smtClean="0"/>
              </a:p>
            </p:txBody>
          </p:sp>
          <p:sp>
            <p:nvSpPr>
              <p:cNvPr id="7" name="6 - Ορθογώνιο"/>
              <p:cNvSpPr/>
              <p:nvPr/>
            </p:nvSpPr>
            <p:spPr>
              <a:xfrm>
                <a:off x="6239572" y="1124744"/>
                <a:ext cx="2430410" cy="338554"/>
              </a:xfrm>
              <a:prstGeom prst="rect">
                <a:avLst/>
              </a:prstGeom>
            </p:spPr>
            <p:txBody>
              <a:bodyPr wrap="none">
                <a:spAutoFit/>
              </a:bodyPr>
              <a:lstStyle/>
              <a:p>
                <a:pPr algn="ctr"/>
                <a:r>
                  <a:rPr lang="el-GR" sz="1600" dirty="0" smtClean="0">
                    <a:latin typeface="+mn-lt"/>
                  </a:rPr>
                  <a:t>               Αρθρικός Θύλακος</a:t>
                </a:r>
              </a:p>
            </p:txBody>
          </p:sp>
          <p:sp>
            <p:nvSpPr>
              <p:cNvPr id="8" name="7 - Ορθογώνιο"/>
              <p:cNvSpPr/>
              <p:nvPr/>
            </p:nvSpPr>
            <p:spPr>
              <a:xfrm>
                <a:off x="7164288" y="1556792"/>
                <a:ext cx="1152128" cy="584775"/>
              </a:xfrm>
              <a:prstGeom prst="rect">
                <a:avLst/>
              </a:prstGeom>
            </p:spPr>
            <p:txBody>
              <a:bodyPr wrap="square">
                <a:spAutoFit/>
              </a:bodyPr>
              <a:lstStyle/>
              <a:p>
                <a:pPr algn="ctr"/>
                <a:r>
                  <a:rPr lang="el-GR" sz="1600" dirty="0" smtClean="0">
                    <a:latin typeface="+mn-lt"/>
                  </a:rPr>
                  <a:t>Αρθρική Μεμβράνη</a:t>
                </a:r>
              </a:p>
            </p:txBody>
          </p:sp>
          <p:sp>
            <p:nvSpPr>
              <p:cNvPr id="9" name="8 - Ορθογώνιο"/>
              <p:cNvSpPr/>
              <p:nvPr/>
            </p:nvSpPr>
            <p:spPr>
              <a:xfrm>
                <a:off x="7020272" y="2276872"/>
                <a:ext cx="1353087" cy="584775"/>
              </a:xfrm>
              <a:prstGeom prst="rect">
                <a:avLst/>
              </a:prstGeom>
            </p:spPr>
            <p:txBody>
              <a:bodyPr wrap="square">
                <a:spAutoFit/>
              </a:bodyPr>
              <a:lstStyle/>
              <a:p>
                <a:pPr algn="ctr"/>
                <a:r>
                  <a:rPr lang="el-GR" sz="1600" dirty="0" smtClean="0">
                    <a:latin typeface="+mn-lt"/>
                  </a:rPr>
                  <a:t>Αρθρική Κοιλότητα</a:t>
                </a:r>
              </a:p>
            </p:txBody>
          </p:sp>
          <p:sp>
            <p:nvSpPr>
              <p:cNvPr id="11" name="10 - Ορθογώνιο"/>
              <p:cNvSpPr/>
              <p:nvPr/>
            </p:nvSpPr>
            <p:spPr>
              <a:xfrm>
                <a:off x="6732240" y="2852936"/>
                <a:ext cx="1800200" cy="830997"/>
              </a:xfrm>
              <a:prstGeom prst="rect">
                <a:avLst/>
              </a:prstGeom>
            </p:spPr>
            <p:txBody>
              <a:bodyPr wrap="square">
                <a:spAutoFit/>
              </a:bodyPr>
              <a:lstStyle/>
              <a:p>
                <a:pPr algn="ctr"/>
                <a:r>
                  <a:rPr lang="el-GR" sz="1600" dirty="0" smtClean="0">
                    <a:latin typeface="+mn-lt"/>
                  </a:rPr>
                  <a:t>     Αρθρικός Χόνδρος της </a:t>
                </a:r>
                <a:r>
                  <a:rPr lang="el-GR" sz="1600" dirty="0" err="1" smtClean="0">
                    <a:latin typeface="+mn-lt"/>
                  </a:rPr>
                  <a:t>τροχιλίας</a:t>
                </a:r>
                <a:endParaRPr lang="el-GR" sz="1600" dirty="0" smtClean="0">
                  <a:latin typeface="+mn-lt"/>
                </a:endParaRPr>
              </a:p>
            </p:txBody>
          </p:sp>
          <p:sp>
            <p:nvSpPr>
              <p:cNvPr id="12" name="11 - Ορθογώνιο"/>
              <p:cNvSpPr/>
              <p:nvPr/>
            </p:nvSpPr>
            <p:spPr>
              <a:xfrm>
                <a:off x="6948264" y="3717032"/>
                <a:ext cx="1800200" cy="584775"/>
              </a:xfrm>
              <a:prstGeom prst="rect">
                <a:avLst/>
              </a:prstGeom>
            </p:spPr>
            <p:txBody>
              <a:bodyPr wrap="square">
                <a:spAutoFit/>
              </a:bodyPr>
              <a:lstStyle/>
              <a:p>
                <a:pPr algn="ctr"/>
                <a:r>
                  <a:rPr lang="el-GR" sz="1600" dirty="0" smtClean="0">
                    <a:latin typeface="+mn-lt"/>
                  </a:rPr>
                  <a:t>Τένοντας του </a:t>
                </a:r>
                <a:r>
                  <a:rPr lang="el-GR" sz="1600" dirty="0" err="1" smtClean="0">
                    <a:latin typeface="+mn-lt"/>
                  </a:rPr>
                  <a:t>βραχιονίου</a:t>
                </a:r>
                <a:r>
                  <a:rPr lang="el-GR" sz="1600" dirty="0" smtClean="0">
                    <a:latin typeface="+mn-lt"/>
                  </a:rPr>
                  <a:t> μυός</a:t>
                </a:r>
              </a:p>
            </p:txBody>
          </p:sp>
          <p:sp>
            <p:nvSpPr>
              <p:cNvPr id="13" name="12 - Ορθογώνιο"/>
              <p:cNvSpPr/>
              <p:nvPr/>
            </p:nvSpPr>
            <p:spPr>
              <a:xfrm>
                <a:off x="7092280" y="4581128"/>
                <a:ext cx="710451" cy="338554"/>
              </a:xfrm>
              <a:prstGeom prst="rect">
                <a:avLst/>
              </a:prstGeom>
            </p:spPr>
            <p:txBody>
              <a:bodyPr wrap="none">
                <a:spAutoFit/>
              </a:bodyPr>
              <a:lstStyle/>
              <a:p>
                <a:pPr algn="ctr"/>
                <a:r>
                  <a:rPr lang="el-GR" sz="1600" dirty="0" smtClean="0">
                    <a:latin typeface="+mn-lt"/>
                  </a:rPr>
                  <a:t>Ωλένη</a:t>
                </a:r>
              </a:p>
            </p:txBody>
          </p:sp>
          <p:sp>
            <p:nvSpPr>
              <p:cNvPr id="14" name="13 - Ορθογώνιο"/>
              <p:cNvSpPr/>
              <p:nvPr/>
            </p:nvSpPr>
            <p:spPr>
              <a:xfrm>
                <a:off x="6948264" y="5013176"/>
                <a:ext cx="1584175" cy="584775"/>
              </a:xfrm>
              <a:prstGeom prst="rect">
                <a:avLst/>
              </a:prstGeom>
            </p:spPr>
            <p:txBody>
              <a:bodyPr wrap="square">
                <a:spAutoFit/>
              </a:bodyPr>
              <a:lstStyle/>
              <a:p>
                <a:pPr algn="ctr"/>
                <a:r>
                  <a:rPr lang="el-GR" sz="1600" dirty="0" err="1" smtClean="0">
                    <a:latin typeface="+mn-lt"/>
                  </a:rPr>
                  <a:t>Κορωνοειδής</a:t>
                </a:r>
                <a:r>
                  <a:rPr lang="el-GR" sz="1600" dirty="0" smtClean="0">
                    <a:latin typeface="+mn-lt"/>
                  </a:rPr>
                  <a:t> απόφυση</a:t>
                </a:r>
                <a:endParaRPr lang="el-GR" sz="1600" dirty="0">
                  <a:latin typeface="+mn-lt"/>
                </a:endParaRPr>
              </a:p>
            </p:txBody>
          </p:sp>
        </p:grpSp>
        <p:grpSp>
          <p:nvGrpSpPr>
            <p:cNvPr id="15" name="26 - Ομάδα"/>
            <p:cNvGrpSpPr/>
            <p:nvPr/>
          </p:nvGrpSpPr>
          <p:grpSpPr>
            <a:xfrm>
              <a:off x="1259632" y="1124744"/>
              <a:ext cx="2664296" cy="4968552"/>
              <a:chOff x="1259632" y="1124744"/>
              <a:chExt cx="2664296" cy="4968552"/>
            </a:xfrm>
          </p:grpSpPr>
          <p:sp>
            <p:nvSpPr>
              <p:cNvPr id="17" name="16 - Ορθογώνιο"/>
              <p:cNvSpPr/>
              <p:nvPr/>
            </p:nvSpPr>
            <p:spPr>
              <a:xfrm>
                <a:off x="1403648" y="1412776"/>
                <a:ext cx="1152128"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t>Λιπώδης κατασκευή</a:t>
                </a:r>
              </a:p>
            </p:txBody>
          </p:sp>
          <p:sp>
            <p:nvSpPr>
              <p:cNvPr id="19" name="18 - Ορθογώνιο"/>
              <p:cNvSpPr/>
              <p:nvPr/>
            </p:nvSpPr>
            <p:spPr>
              <a:xfrm>
                <a:off x="1259632" y="2276872"/>
                <a:ext cx="1296144"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t>Τένοντας τρικέφαλου μυός</a:t>
                </a:r>
              </a:p>
            </p:txBody>
          </p:sp>
          <p:sp>
            <p:nvSpPr>
              <p:cNvPr id="20" name="19 - Ορθογώνιο"/>
              <p:cNvSpPr/>
              <p:nvPr/>
            </p:nvSpPr>
            <p:spPr>
              <a:xfrm>
                <a:off x="1475656" y="4005064"/>
                <a:ext cx="15121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err="1" smtClean="0"/>
                  <a:t>Τροχιλία</a:t>
                </a:r>
                <a:endParaRPr lang="el-GR" sz="1600" dirty="0" smtClean="0"/>
              </a:p>
            </p:txBody>
          </p:sp>
          <p:sp>
            <p:nvSpPr>
              <p:cNvPr id="21" name="20 - Ορθογώνιο"/>
              <p:cNvSpPr/>
              <p:nvPr/>
            </p:nvSpPr>
            <p:spPr>
              <a:xfrm>
                <a:off x="1259632" y="3212976"/>
                <a:ext cx="1584176"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t>Ορογόνος θύλακος</a:t>
                </a:r>
              </a:p>
            </p:txBody>
          </p:sp>
          <p:sp>
            <p:nvSpPr>
              <p:cNvPr id="22" name="21 - Ορθογώνιο"/>
              <p:cNvSpPr/>
              <p:nvPr/>
            </p:nvSpPr>
            <p:spPr>
              <a:xfrm>
                <a:off x="1547664" y="4581128"/>
                <a:ext cx="1656184"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t>Αρθρικός χόνδρος επάρματος </a:t>
                </a:r>
                <a:r>
                  <a:rPr lang="el-GR" sz="1600" dirty="0" err="1" smtClean="0"/>
                  <a:t>τροχιλίας</a:t>
                </a:r>
                <a:endParaRPr lang="el-GR" sz="1600" dirty="0" smtClean="0"/>
              </a:p>
            </p:txBody>
          </p:sp>
          <p:sp>
            <p:nvSpPr>
              <p:cNvPr id="23" name="22 - Ορθογώνιο"/>
              <p:cNvSpPr/>
              <p:nvPr/>
            </p:nvSpPr>
            <p:spPr>
              <a:xfrm>
                <a:off x="1547664" y="5517232"/>
                <a:ext cx="1944216"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t>Ορογόνος θύλακας ωλέκρανου.</a:t>
                </a:r>
              </a:p>
            </p:txBody>
          </p:sp>
          <p:sp>
            <p:nvSpPr>
              <p:cNvPr id="24" name="23 - Ορθογώνιο"/>
              <p:cNvSpPr/>
              <p:nvPr/>
            </p:nvSpPr>
            <p:spPr>
              <a:xfrm>
                <a:off x="2411760" y="1124744"/>
                <a:ext cx="15121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err="1" smtClean="0"/>
                  <a:t>Βραχιόνιο</a:t>
                </a:r>
                <a:r>
                  <a:rPr lang="el-GR" sz="1600" dirty="0" smtClean="0"/>
                  <a:t> </a:t>
                </a:r>
              </a:p>
            </p:txBody>
          </p:sp>
        </p:grpSp>
      </p:grpSp>
      <p:sp>
        <p:nvSpPr>
          <p:cNvPr id="29" name="28 - Ορθογώνιο"/>
          <p:cNvSpPr/>
          <p:nvPr/>
        </p:nvSpPr>
        <p:spPr>
          <a:xfrm>
            <a:off x="683568" y="1124744"/>
            <a:ext cx="7416824" cy="496855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Ορθογώνιο 4"/>
          <p:cNvSpPr/>
          <p:nvPr/>
        </p:nvSpPr>
        <p:spPr>
          <a:xfrm>
            <a:off x="683568" y="6165305"/>
            <a:ext cx="7416824" cy="461665"/>
          </a:xfrm>
          <a:prstGeom prst="rect">
            <a:avLst/>
          </a:prstGeom>
        </p:spPr>
        <p:txBody>
          <a:bodyPr wrap="square">
            <a:spAutoFit/>
          </a:bodyPr>
          <a:lstStyle/>
          <a:p>
            <a:r>
              <a:rPr lang="en-US" sz="1200" dirty="0">
                <a:latin typeface="+mn-lt"/>
              </a:rPr>
              <a:t>© 28 </a:t>
            </a:r>
            <a:r>
              <a:rPr lang="en-US" sz="1200" dirty="0" err="1">
                <a:latin typeface="+mn-lt"/>
              </a:rPr>
              <a:t>Ιουν</a:t>
            </a:r>
            <a:r>
              <a:rPr lang="en-US" sz="1200" dirty="0">
                <a:latin typeface="+mn-lt"/>
              </a:rPr>
              <a:t> 2013 </a:t>
            </a:r>
            <a:r>
              <a:rPr lang="en-US" sz="1200" dirty="0" err="1">
                <a:latin typeface="+mn-lt"/>
              </a:rPr>
              <a:t>OpenStax</a:t>
            </a:r>
            <a:r>
              <a:rPr lang="en-US" sz="1200" dirty="0">
                <a:latin typeface="+mn-lt"/>
              </a:rPr>
              <a:t> College. </a:t>
            </a:r>
            <a:r>
              <a:rPr lang="en-US" sz="1200" dirty="0">
                <a:latin typeface="+mn-lt"/>
                <a:hlinkClick r:id="rId3"/>
              </a:rPr>
              <a:t>Textbook content</a:t>
            </a:r>
            <a:r>
              <a:rPr lang="en-US" sz="1200" dirty="0">
                <a:latin typeface="+mn-lt"/>
              </a:rPr>
              <a:t> produced by </a:t>
            </a:r>
            <a:r>
              <a:rPr lang="en-US" sz="1200" dirty="0" err="1">
                <a:latin typeface="+mn-lt"/>
              </a:rPr>
              <a:t>OpenStax</a:t>
            </a:r>
            <a:r>
              <a:rPr lang="en-US" sz="1200" dirty="0">
                <a:latin typeface="+mn-lt"/>
              </a:rPr>
              <a:t> College is licensed under a </a:t>
            </a:r>
            <a:r>
              <a:rPr lang="en-US" sz="1200" dirty="0">
                <a:latin typeface="+mn-lt"/>
                <a:hlinkClick r:id="rId4"/>
              </a:rPr>
              <a:t>Creative Commons Attribution License 3.0</a:t>
            </a:r>
            <a:r>
              <a:rPr lang="en-US" sz="1200" dirty="0">
                <a:latin typeface="+mn-lt"/>
              </a:rPr>
              <a:t> license.</a:t>
            </a:r>
            <a:endParaRPr lang="el-GR" sz="1200" dirty="0">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Λειτουργικότητα</a:t>
            </a:r>
            <a:r>
              <a:rPr lang="el-GR" dirty="0" smtClean="0"/>
              <a:t> </a:t>
            </a:r>
            <a:r>
              <a:rPr lang="el-GR" sz="3200" b="0" dirty="0" smtClean="0"/>
              <a:t>2/3</a:t>
            </a:r>
            <a:endParaRPr lang="el-GR" sz="3200" b="0" dirty="0"/>
          </a:p>
        </p:txBody>
      </p:sp>
      <p:sp>
        <p:nvSpPr>
          <p:cNvPr id="3" name="2 - Θέση περιεχομένου"/>
          <p:cNvSpPr>
            <a:spLocks noGrp="1"/>
          </p:cNvSpPr>
          <p:nvPr>
            <p:ph idx="1"/>
          </p:nvPr>
        </p:nvSpPr>
        <p:spPr>
          <a:xfrm>
            <a:off x="457200" y="1196752"/>
            <a:ext cx="8075240" cy="5040560"/>
          </a:xfrm>
        </p:spPr>
        <p:txBody>
          <a:bodyPr>
            <a:normAutofit/>
          </a:bodyPr>
          <a:lstStyle/>
          <a:p>
            <a:r>
              <a:rPr lang="el-GR" dirty="0" smtClean="0"/>
              <a:t>Το σχετικό μήκος των μετακαρπίων και των φαλάγγων είναι σημαντικό ως σύνολο για την κινητικότητα του χεριού.</a:t>
            </a:r>
          </a:p>
          <a:p>
            <a:r>
              <a:rPr lang="el-GR" dirty="0" smtClean="0"/>
              <a:t>Η δύναμη των </a:t>
            </a:r>
            <a:r>
              <a:rPr lang="el-GR" dirty="0" err="1" smtClean="0"/>
              <a:t>καμπτήρων</a:t>
            </a:r>
            <a:r>
              <a:rPr lang="el-GR" dirty="0" smtClean="0"/>
              <a:t> μυών των δακτύλων είναι υπερδιπλάσια της δύναμης των </a:t>
            </a:r>
            <a:r>
              <a:rPr lang="el-GR" dirty="0" err="1" smtClean="0"/>
              <a:t>εκτεινόντων</a:t>
            </a:r>
            <a:r>
              <a:rPr lang="el-GR" dirty="0" smtClean="0"/>
              <a:t>. </a:t>
            </a:r>
          </a:p>
          <a:p>
            <a:r>
              <a:rPr lang="el-GR" dirty="0" smtClean="0"/>
              <a:t>Η θέση του μεγάλου δακτύλου και η σχέση του χεριού με το αντιβράχιο καθορίζουν την λαβή και αποτελούν τις κύριες διαφορές μεταξύ της λαβής δύναμης και λαβής ακρίβειας .</a:t>
            </a:r>
          </a:p>
          <a:p>
            <a:r>
              <a:rPr lang="el-GR" dirty="0" smtClean="0"/>
              <a:t>Η πίεση είναι επίσης μεγαλύτερη στην λαβή ακρίβειας από ότι στη  λαβή δύναμης.</a:t>
            </a:r>
          </a:p>
          <a:p>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Λειτουργικότητα</a:t>
            </a:r>
            <a:r>
              <a:rPr lang="el-GR" dirty="0" smtClean="0"/>
              <a:t> </a:t>
            </a:r>
            <a:r>
              <a:rPr lang="el-GR" sz="3200" b="0" dirty="0" smtClean="0"/>
              <a:t>3/3</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pic>
        <p:nvPicPr>
          <p:cNvPr id="5" name="Picture 3" descr="C:\Documents and Settings\dora\Τα έγγραφά μου\Fig9small.gif"/>
          <p:cNvPicPr>
            <a:picLocks noChangeAspect="1" noChangeArrowheads="1"/>
          </p:cNvPicPr>
          <p:nvPr/>
        </p:nvPicPr>
        <p:blipFill>
          <a:blip r:embed="rId2" cstate="email">
            <a:extLst>
              <a:ext uri="{28A0092B-C50C-407E-A947-70E740481C1C}">
                <a14:useLocalDpi xmlns:a14="http://schemas.microsoft.com/office/drawing/2010/main"/>
              </a:ext>
            </a:extLst>
          </a:blip>
          <a:srcRect t="31869" r="66234"/>
          <a:stretch>
            <a:fillRect/>
          </a:stretch>
        </p:blipFill>
        <p:spPr bwMode="auto">
          <a:xfrm>
            <a:off x="899592" y="2636912"/>
            <a:ext cx="2313134" cy="3767710"/>
          </a:xfrm>
          <a:prstGeom prst="rect">
            <a:avLst/>
          </a:prstGeom>
          <a:noFill/>
        </p:spPr>
      </p:pic>
      <p:pic>
        <p:nvPicPr>
          <p:cNvPr id="8" name="Picture 2" descr="C:\Documents and Settings\dora\Τα έγγραφά μου\Fig12small.gif"/>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l="7597" t="6452"/>
          <a:stretch>
            <a:fillRect/>
          </a:stretch>
        </p:blipFill>
        <p:spPr bwMode="auto">
          <a:xfrm>
            <a:off x="6948264" y="2132856"/>
            <a:ext cx="1902574" cy="1512168"/>
          </a:xfrm>
          <a:prstGeom prst="rect">
            <a:avLst/>
          </a:prstGeom>
          <a:noFill/>
          <a:ln>
            <a:solidFill>
              <a:schemeClr val="tx2">
                <a:lumMod val="75000"/>
              </a:schemeClr>
            </a:solidFill>
          </a:ln>
        </p:spPr>
      </p:pic>
      <p:pic>
        <p:nvPicPr>
          <p:cNvPr id="9" name="Picture 4" descr="C:\Documents and Settings\dora\Τα έγγραφά μου\Fig11small.gif"/>
          <p:cNvPicPr>
            <a:picLocks noChangeAspect="1" noChangeArrowheads="1"/>
          </p:cNvPicPr>
          <p:nvPr/>
        </p:nvPicPr>
        <p:blipFill>
          <a:blip r:embed="rId4" cstate="email">
            <a:extLst>
              <a:ext uri="{28A0092B-C50C-407E-A947-70E740481C1C}">
                <a14:useLocalDpi xmlns:a14="http://schemas.microsoft.com/office/drawing/2010/main"/>
              </a:ext>
            </a:extLst>
          </a:blip>
          <a:srcRect l="3780" t="11765" r="13788" b="25689"/>
          <a:stretch>
            <a:fillRect/>
          </a:stretch>
        </p:blipFill>
        <p:spPr bwMode="auto">
          <a:xfrm>
            <a:off x="5652120" y="3789040"/>
            <a:ext cx="2232248" cy="1130252"/>
          </a:xfrm>
          <a:prstGeom prst="rect">
            <a:avLst/>
          </a:prstGeom>
          <a:noFill/>
          <a:ln>
            <a:solidFill>
              <a:schemeClr val="tx2">
                <a:lumMod val="75000"/>
              </a:schemeClr>
            </a:solidFill>
          </a:ln>
        </p:spPr>
      </p:pic>
      <p:pic>
        <p:nvPicPr>
          <p:cNvPr id="10" name="Picture 5" descr="C:\Documents and Settings\dora\Τα έγγραφά μου\Fig13small.gif"/>
          <p:cNvPicPr>
            <a:picLocks noChangeAspect="1" noChangeArrowheads="1"/>
          </p:cNvPicPr>
          <p:nvPr/>
        </p:nvPicPr>
        <p:blipFill>
          <a:blip r:embed="rId5" cstate="email">
            <a:extLst>
              <a:ext uri="{28A0092B-C50C-407E-A947-70E740481C1C}">
                <a14:useLocalDpi xmlns:a14="http://schemas.microsoft.com/office/drawing/2010/main"/>
              </a:ext>
            </a:extLst>
          </a:blip>
          <a:srcRect l="6142" t="8895" r="1721" b="2159"/>
          <a:stretch>
            <a:fillRect/>
          </a:stretch>
        </p:blipFill>
        <p:spPr bwMode="auto">
          <a:xfrm>
            <a:off x="5220072" y="5157192"/>
            <a:ext cx="2016224" cy="1344149"/>
          </a:xfrm>
          <a:prstGeom prst="rect">
            <a:avLst/>
          </a:prstGeom>
          <a:noFill/>
          <a:ln>
            <a:solidFill>
              <a:schemeClr val="tx2">
                <a:lumMod val="75000"/>
              </a:schemeClr>
            </a:solidFill>
          </a:ln>
        </p:spPr>
      </p:pic>
      <p:sp>
        <p:nvSpPr>
          <p:cNvPr id="11" name="10 - Ορθογώνιο"/>
          <p:cNvSpPr/>
          <p:nvPr/>
        </p:nvSpPr>
        <p:spPr>
          <a:xfrm>
            <a:off x="1851067" y="6608385"/>
            <a:ext cx="1368152" cy="276999"/>
          </a:xfrm>
          <a:prstGeom prst="rect">
            <a:avLst/>
          </a:prstGeom>
        </p:spPr>
        <p:txBody>
          <a:bodyPr wrap="square">
            <a:spAutoFit/>
          </a:bodyPr>
          <a:lstStyle/>
          <a:p>
            <a:pPr algn="ctr"/>
            <a:r>
              <a:rPr lang="en-US" sz="1200" dirty="0" smtClean="0">
                <a:latin typeface="+mn-lt"/>
                <a:hlinkClick r:id="rId6"/>
              </a:rPr>
              <a:t>waergo.com</a:t>
            </a:r>
            <a:endParaRPr lang="el-GR" sz="1200" dirty="0">
              <a:latin typeface="+mn-lt"/>
            </a:endParaRPr>
          </a:p>
        </p:txBody>
      </p:sp>
      <p:sp>
        <p:nvSpPr>
          <p:cNvPr id="12" name="2 - Θέση περιεχομένου"/>
          <p:cNvSpPr txBox="1">
            <a:spLocks/>
          </p:cNvSpPr>
          <p:nvPr/>
        </p:nvSpPr>
        <p:spPr>
          <a:xfrm>
            <a:off x="395536" y="1052736"/>
            <a:ext cx="8352928" cy="14401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Οι τένοντες συνδέουν τα μυϊκά συστήματα του αντιβραχίου, των δακτύλων και του μεγάλου δακτύλου. Οι μικροί μύες του χεριού βοηθούν στη</a:t>
            </a:r>
            <a:r>
              <a:rPr kumimoji="0" lang="el-GR" sz="2400" b="0" i="0" u="none" strike="noStrike" kern="1200" cap="none" spc="0" normalizeH="0" noProof="0" dirty="0" smtClean="0">
                <a:ln>
                  <a:noFill/>
                </a:ln>
                <a:solidFill>
                  <a:schemeClr val="tx1"/>
                </a:solidFill>
                <a:effectLst/>
                <a:uLnTx/>
                <a:uFillTx/>
                <a:latin typeface="+mn-lt"/>
                <a:ea typeface="+mn-ea"/>
                <a:cs typeface="+mn-cs"/>
              </a:rPr>
              <a:t> διαμόρφωση των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λαβών. </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3" descr="C:\Documents and Settings\dora\Τα έγγραφά μου\Fig9small.gif"/>
          <p:cNvPicPr>
            <a:picLocks noChangeAspect="1" noChangeArrowheads="1"/>
          </p:cNvPicPr>
          <p:nvPr/>
        </p:nvPicPr>
        <p:blipFill>
          <a:blip r:embed="rId2" cstate="email">
            <a:extLst>
              <a:ext uri="{28A0092B-C50C-407E-A947-70E740481C1C}">
                <a14:useLocalDpi xmlns:a14="http://schemas.microsoft.com/office/drawing/2010/main"/>
              </a:ext>
            </a:extLst>
          </a:blip>
          <a:srcRect l="44102" t="25843" r="37989" b="23320"/>
          <a:stretch>
            <a:fillRect/>
          </a:stretch>
        </p:blipFill>
        <p:spPr bwMode="auto">
          <a:xfrm rot="500893">
            <a:off x="2629067" y="2632952"/>
            <a:ext cx="1796272" cy="4116457"/>
          </a:xfrm>
          <a:prstGeom prst="rect">
            <a:avLst/>
          </a:prstGeom>
          <a:noFill/>
        </p:spPr>
      </p:pic>
      <p:sp>
        <p:nvSpPr>
          <p:cNvPr id="14" name="13 - Ορθογώνιο"/>
          <p:cNvSpPr/>
          <p:nvPr/>
        </p:nvSpPr>
        <p:spPr>
          <a:xfrm>
            <a:off x="539552" y="2564904"/>
            <a:ext cx="4392488" cy="4032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1124744"/>
            <a:ext cx="3995936" cy="3816424"/>
          </a:xfrm>
          <a:ln w="19050">
            <a:solidFill>
              <a:srgbClr val="004A82"/>
            </a:solidFill>
          </a:ln>
        </p:spPr>
        <p:txBody>
          <a:bodyPr>
            <a:normAutofit/>
          </a:bodyPr>
          <a:lstStyle/>
          <a:p>
            <a:pPr marL="355600" algn="l"/>
            <a:r>
              <a:rPr lang="en-US" dirty="0" smtClean="0"/>
              <a:t>V.</a:t>
            </a:r>
            <a:r>
              <a:rPr lang="el-GR" dirty="0" smtClean="0"/>
              <a:t>Λειτουργικές</a:t>
            </a:r>
            <a:br>
              <a:rPr lang="el-GR" dirty="0" smtClean="0"/>
            </a:br>
            <a:r>
              <a:rPr lang="el-GR" dirty="0" smtClean="0"/>
              <a:t>Λαβές</a:t>
            </a:r>
            <a:br>
              <a:rPr lang="el-GR" dirty="0" smtClean="0"/>
            </a:br>
            <a:r>
              <a:rPr lang="el-GR" dirty="0" smtClean="0"/>
              <a:t/>
            </a:r>
            <a:br>
              <a:rPr lang="el-GR" dirty="0" smtClean="0"/>
            </a:br>
            <a:r>
              <a:rPr lang="el-GR" sz="3200" b="0" dirty="0" smtClean="0"/>
              <a:t>Αγκώνας</a:t>
            </a:r>
            <a:br>
              <a:rPr lang="el-GR" sz="3200" b="0" dirty="0" smtClean="0"/>
            </a:br>
            <a:r>
              <a:rPr lang="el-GR" sz="3200" b="0" dirty="0" smtClean="0"/>
              <a:t>Καρπός</a:t>
            </a:r>
            <a:br>
              <a:rPr lang="el-GR" sz="3200" b="0" dirty="0" smtClean="0"/>
            </a:br>
            <a:r>
              <a:rPr lang="el-GR" sz="3200" b="0" dirty="0" smtClean="0"/>
              <a:t>Δάκτυλα  </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a:solidFill>
                <a:prstClr val="black"/>
              </a:solidFill>
            </a:endParaRPr>
          </a:p>
        </p:txBody>
      </p:sp>
      <p:sp>
        <p:nvSpPr>
          <p:cNvPr id="9" name="8 - Ορθογώνιο"/>
          <p:cNvSpPr/>
          <p:nvPr/>
        </p:nvSpPr>
        <p:spPr>
          <a:xfrm>
            <a:off x="4283968" y="2564904"/>
            <a:ext cx="288032" cy="924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Picture 2" descr="http://img01.deviantart.net/76b9/i/2009/090/3/6/hand_012_by_isostoc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1124744"/>
            <a:ext cx="2952328" cy="5090222"/>
          </a:xfrm>
          <a:prstGeom prst="rect">
            <a:avLst/>
          </a:prstGeom>
          <a:noFill/>
          <a:ln w="28575">
            <a:solidFill>
              <a:srgbClr val="004A82"/>
            </a:solidFill>
          </a:ln>
          <a:extLst>
            <a:ext uri="{909E8E84-426E-40DD-AFC4-6F175D3DCCD1}">
              <a14:hiddenFill xmlns:a14="http://schemas.microsoft.com/office/drawing/2010/main">
                <a:solidFill>
                  <a:srgbClr val="FFFFFF"/>
                </a:solidFill>
              </a14:hiddenFill>
            </a:ext>
          </a:extLst>
        </p:spPr>
      </p:pic>
      <p:sp>
        <p:nvSpPr>
          <p:cNvPr id="13" name="Ορθογώνιο 2"/>
          <p:cNvSpPr/>
          <p:nvPr/>
        </p:nvSpPr>
        <p:spPr>
          <a:xfrm>
            <a:off x="3707904" y="5937967"/>
            <a:ext cx="1296144" cy="276999"/>
          </a:xfrm>
          <a:prstGeom prst="rect">
            <a:avLst/>
          </a:prstGeom>
        </p:spPr>
        <p:txBody>
          <a:bodyPr wrap="square">
            <a:spAutoFit/>
          </a:bodyPr>
          <a:lstStyle/>
          <a:p>
            <a:pPr algn="r"/>
            <a:r>
              <a:rPr lang="en-US" sz="1200" dirty="0" smtClean="0">
                <a:latin typeface="+mn-lt"/>
                <a:hlinkClick r:id="rId4"/>
              </a:rPr>
              <a:t>deviantart.com</a:t>
            </a:r>
            <a:endParaRPr lang="el-GR" sz="1200" dirty="0">
              <a:latin typeface="+mn-lt"/>
            </a:endParaRPr>
          </a:p>
        </p:txBody>
      </p:sp>
    </p:spTree>
    <p:extLst>
      <p:ext uri="{BB962C8B-B14F-4D97-AF65-F5344CB8AC3E}">
        <p14:creationId xmlns:p14="http://schemas.microsoft.com/office/powerpoint/2010/main" val="120068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Χαρακτηριστικά </a:t>
            </a:r>
            <a:endParaRPr lang="el-GR" dirty="0"/>
          </a:p>
        </p:txBody>
      </p:sp>
      <p:sp>
        <p:nvSpPr>
          <p:cNvPr id="3" name="2 - Θέση περιεχομένου"/>
          <p:cNvSpPr>
            <a:spLocks noGrp="1"/>
          </p:cNvSpPr>
          <p:nvPr>
            <p:ph idx="1"/>
          </p:nvPr>
        </p:nvSpPr>
        <p:spPr/>
        <p:txBody>
          <a:bodyPr/>
          <a:lstStyle/>
          <a:p>
            <a:r>
              <a:rPr lang="el-GR" dirty="0" smtClean="0"/>
              <a:t>Σε όλες τις λαβές υπάρχει και δύναμη και  ακρίβεια. Ανάλογα με την δραστηριότητα όμως, υπερισχύει ένας εκ των δύο παραγόντων.</a:t>
            </a:r>
          </a:p>
          <a:p>
            <a:r>
              <a:rPr lang="el-GR" dirty="0" smtClean="0"/>
              <a:t>Η θέση του μεγάλου δακτύλου είναι ενδεικτική . Όταν δεν απαιτείται επιδεξιότητα, κάμπτεται επάνω από την ραχιαία επιφάνεια της μέσης φάλαγγας των δακτύλων, δρώντας  ως υποστηρικτικός μηχανισμός </a:t>
            </a:r>
          </a:p>
          <a:p>
            <a:r>
              <a:rPr lang="el-GR" dirty="0" smtClean="0"/>
              <a:t>Όταν απαιτείται ακρίβεια, ο μεγάλος  δάκτυλος προσάγεται και προσανατολίζεται προς τον επιμήκη άξονα του αντικειμένου, που διαχειρίζεται, ώστε να ελέγξει  και να κατευθύνει κατάλληλα την  ασκούμενη δύναμη.</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Βασικές Λαβές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pic>
        <p:nvPicPr>
          <p:cNvPr id="6" name="Picture 4" descr="C:\Documents and Settings\dora\Τα έγγραφά μου\73.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23928" y="2204864"/>
            <a:ext cx="3456384" cy="1555373"/>
          </a:xfrm>
          <a:prstGeom prst="rect">
            <a:avLst/>
          </a:prstGeom>
          <a:noFill/>
          <a:ln>
            <a:solidFill>
              <a:schemeClr val="accent2">
                <a:lumMod val="75000"/>
              </a:schemeClr>
            </a:solidFill>
          </a:ln>
        </p:spPr>
      </p:pic>
      <p:pic>
        <p:nvPicPr>
          <p:cNvPr id="7" name="Picture 5" descr="C:\Documents and Settings\dora\Τα έγγραφά μου\74.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131840" y="4077072"/>
            <a:ext cx="3384376" cy="1727660"/>
          </a:xfrm>
          <a:prstGeom prst="rect">
            <a:avLst/>
          </a:prstGeom>
          <a:noFill/>
          <a:ln>
            <a:solidFill>
              <a:schemeClr val="accent2">
                <a:lumMod val="75000"/>
              </a:schemeClr>
            </a:solidFill>
          </a:ln>
        </p:spPr>
      </p:pic>
      <p:pic>
        <p:nvPicPr>
          <p:cNvPr id="9" name="Picture 7" descr="C:\Documents and Settings\dora\Τα έγγραφά μου\7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3528" y="3068960"/>
            <a:ext cx="2632794" cy="2808312"/>
          </a:xfrm>
          <a:prstGeom prst="rect">
            <a:avLst/>
          </a:prstGeom>
          <a:noFill/>
          <a:ln>
            <a:solidFill>
              <a:schemeClr val="accent2">
                <a:lumMod val="75000"/>
              </a:schemeClr>
            </a:solidFill>
          </a:ln>
        </p:spPr>
      </p:pic>
      <p:sp>
        <p:nvSpPr>
          <p:cNvPr id="10" name="9 - Ορθογώνιο"/>
          <p:cNvSpPr/>
          <p:nvPr/>
        </p:nvSpPr>
        <p:spPr>
          <a:xfrm>
            <a:off x="323528" y="5933718"/>
            <a:ext cx="2632794" cy="276999"/>
          </a:xfrm>
          <a:prstGeom prst="rect">
            <a:avLst/>
          </a:prstGeom>
        </p:spPr>
        <p:txBody>
          <a:bodyPr wrap="square">
            <a:spAutoFit/>
          </a:bodyPr>
          <a:lstStyle/>
          <a:p>
            <a:r>
              <a:rPr lang="en-US" sz="1200" dirty="0" smtClean="0">
                <a:latin typeface="+mn-lt"/>
                <a:hlinkClick r:id="rId5"/>
              </a:rPr>
              <a:t>elcosh.org</a:t>
            </a:r>
            <a:endParaRPr lang="el-GR" sz="1200" dirty="0">
              <a:latin typeface="+mn-lt"/>
            </a:endParaRPr>
          </a:p>
        </p:txBody>
      </p:sp>
      <p:pic>
        <p:nvPicPr>
          <p:cNvPr id="12" name="Picture 2" descr="C:\Documents and Settings\dora\Τα έγγραφά μου\72.jpg"/>
          <p:cNvPicPr>
            <a:picLocks noGrp="1" noChangeAspect="1" noChangeArrowheads="1"/>
          </p:cNvPicPr>
          <p:nvPr>
            <p:ph idx="1"/>
          </p:nvPr>
        </p:nvPicPr>
        <p:blipFill>
          <a:blip r:embed="rId6" cstate="print">
            <a:extLst>
              <a:ext uri="{28A0092B-C50C-407E-A947-70E740481C1C}">
                <a14:useLocalDpi xmlns:a14="http://schemas.microsoft.com/office/drawing/2010/main"/>
              </a:ext>
            </a:extLst>
          </a:blip>
          <a:srcRect/>
          <a:stretch>
            <a:fillRect/>
          </a:stretch>
        </p:blipFill>
        <p:spPr bwMode="auto">
          <a:xfrm flipH="1">
            <a:off x="827584" y="1196752"/>
            <a:ext cx="2880320" cy="1699388"/>
          </a:xfrm>
          <a:prstGeom prst="rect">
            <a:avLst/>
          </a:prstGeom>
          <a:noFill/>
          <a:ln>
            <a:solidFill>
              <a:schemeClr val="accent2">
                <a:lumMod val="75000"/>
              </a:schemeClr>
            </a:solidFill>
          </a:ln>
        </p:spPr>
      </p:pic>
      <p:sp>
        <p:nvSpPr>
          <p:cNvPr id="11" name="2 - Θέση περιεχομένου"/>
          <p:cNvSpPr txBox="1">
            <a:spLocks/>
          </p:cNvSpPr>
          <p:nvPr/>
        </p:nvSpPr>
        <p:spPr>
          <a:xfrm>
            <a:off x="6407696" y="4005064"/>
            <a:ext cx="2736304" cy="208823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r>
              <a:rPr lang="el-GR" sz="2400" b="1" dirty="0" smtClean="0">
                <a:latin typeface="+mn-lt"/>
              </a:rPr>
              <a:t>Β.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Λαβή ισχύος για δραστηριότητες, που απαιτούν δύναμη. </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12 - Ορθογώνιο"/>
          <p:cNvSpPr/>
          <p:nvPr/>
        </p:nvSpPr>
        <p:spPr>
          <a:xfrm>
            <a:off x="2843808" y="3861048"/>
            <a:ext cx="504056" cy="482352"/>
          </a:xfrm>
          <a:prstGeom prst="rect">
            <a:avLst/>
          </a:prstGeom>
          <a:ln w="190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Β</a:t>
            </a:r>
            <a:endParaRPr lang="el-GR" dirty="0"/>
          </a:p>
        </p:txBody>
      </p:sp>
      <p:sp>
        <p:nvSpPr>
          <p:cNvPr id="15" name="14 - Ορθογώνιο"/>
          <p:cNvSpPr/>
          <p:nvPr/>
        </p:nvSpPr>
        <p:spPr>
          <a:xfrm>
            <a:off x="3563888" y="2636912"/>
            <a:ext cx="504056" cy="482352"/>
          </a:xfrm>
          <a:prstGeom prst="rect">
            <a:avLst/>
          </a:prstGeom>
          <a:ln w="190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Α</a:t>
            </a:r>
            <a:endParaRPr lang="el-GR" dirty="0"/>
          </a:p>
        </p:txBody>
      </p:sp>
      <p:sp>
        <p:nvSpPr>
          <p:cNvPr id="16" name="2 - Θέση περιεχομένου"/>
          <p:cNvSpPr txBox="1">
            <a:spLocks/>
          </p:cNvSpPr>
          <p:nvPr/>
        </p:nvSpPr>
        <p:spPr>
          <a:xfrm>
            <a:off x="3563888" y="1268760"/>
            <a:ext cx="4896544" cy="864096"/>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r>
              <a:rPr lang="el-GR" sz="2400" b="1" dirty="0" smtClean="0">
                <a:latin typeface="+mn-lt"/>
              </a:rPr>
              <a:t>Α.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Λαβή για εντοπισμένη</a:t>
            </a:r>
            <a:r>
              <a:rPr kumimoji="0" lang="el-GR" sz="2400" b="0" i="0" u="none" strike="noStrike" kern="1200" cap="none" spc="0" normalizeH="0" noProof="0" dirty="0" smtClean="0">
                <a:ln>
                  <a:noFill/>
                </a:ln>
                <a:solidFill>
                  <a:schemeClr val="tx1"/>
                </a:solidFill>
                <a:effectLst/>
                <a:uLnTx/>
                <a:uFillTx/>
                <a:latin typeface="+mn-lt"/>
                <a:ea typeface="+mn-ea"/>
                <a:cs typeface="+mn-cs"/>
              </a:rPr>
              <a:t> πίεση με δεξιότητα και ακρίβεια</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Λαβή Δύναμης</a:t>
            </a:r>
            <a:endParaRPr lang="el-GR" sz="3600" dirty="0"/>
          </a:p>
        </p:txBody>
      </p:sp>
      <p:sp>
        <p:nvSpPr>
          <p:cNvPr id="3" name="2 - Θέση περιεχομένου"/>
          <p:cNvSpPr>
            <a:spLocks noGrp="1"/>
          </p:cNvSpPr>
          <p:nvPr>
            <p:ph idx="1"/>
          </p:nvPr>
        </p:nvSpPr>
        <p:spPr>
          <a:xfrm>
            <a:off x="457200" y="1196752"/>
            <a:ext cx="8291264" cy="5040560"/>
          </a:xfrm>
        </p:spPr>
        <p:txBody>
          <a:bodyPr/>
          <a:lstStyle/>
          <a:p>
            <a:r>
              <a:rPr lang="el-GR" dirty="0" smtClean="0"/>
              <a:t>Στην λαβή δύναμης:</a:t>
            </a:r>
          </a:p>
          <a:p>
            <a:pPr lvl="1"/>
            <a:r>
              <a:rPr lang="el-GR" dirty="0" smtClean="0"/>
              <a:t>Το χέρι αποκλίνει  προς την ωλένη, δηλαδή υπάρχει στον καρπό ωλένια απόκλιση.</a:t>
            </a:r>
          </a:p>
          <a:p>
            <a:pPr lvl="1"/>
            <a:r>
              <a:rPr lang="el-GR" dirty="0" smtClean="0"/>
              <a:t> Από άποψη  κάμψης – έκτασης ο καρπός  είναι σε ουδέτερη  θέση. </a:t>
            </a:r>
          </a:p>
          <a:p>
            <a:pPr lvl="1"/>
            <a:r>
              <a:rPr lang="el-GR" dirty="0" smtClean="0"/>
              <a:t> Ο επιμήκης άξονας του μεγάλου δακτύλου ταυτίζεται με τον άξονα του αντιβραχίου.</a:t>
            </a:r>
          </a:p>
          <a:p>
            <a:pPr lvl="1"/>
            <a:r>
              <a:rPr lang="el-GR" dirty="0" smtClean="0"/>
              <a:t> Ο πρηνισμός και ο υπτιασμός από το αντιβράχιο μεταφέρεται κατευθείαν στο αντικείμενο.</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Λαβή Ακρίβειας</a:t>
            </a:r>
            <a:endParaRPr lang="el-GR" sz="3600" dirty="0"/>
          </a:p>
        </p:txBody>
      </p:sp>
      <p:sp>
        <p:nvSpPr>
          <p:cNvPr id="3" name="2 - Θέση περιεχομένου"/>
          <p:cNvSpPr>
            <a:spLocks noGrp="1"/>
          </p:cNvSpPr>
          <p:nvPr>
            <p:ph idx="1"/>
          </p:nvPr>
        </p:nvSpPr>
        <p:spPr>
          <a:xfrm>
            <a:off x="251520" y="980728"/>
            <a:ext cx="8435280" cy="5256584"/>
          </a:xfrm>
        </p:spPr>
        <p:txBody>
          <a:bodyPr>
            <a:normAutofit lnSpcReduction="10000"/>
          </a:bodyPr>
          <a:lstStyle/>
          <a:p>
            <a:r>
              <a:rPr lang="el-GR" dirty="0" smtClean="0"/>
              <a:t>Στην λαβή ακρίβειας :</a:t>
            </a:r>
          </a:p>
          <a:p>
            <a:pPr lvl="1"/>
            <a:r>
              <a:rPr lang="el-GR" dirty="0" smtClean="0"/>
              <a:t>Υπάρχει μέση θέση ως προς τις αποκλίσεις, ωλένια ή </a:t>
            </a:r>
            <a:r>
              <a:rPr lang="el-GR" dirty="0" err="1" smtClean="0"/>
              <a:t>κερκιδική</a:t>
            </a:r>
            <a:r>
              <a:rPr lang="el-GR" dirty="0" smtClean="0"/>
              <a:t>.</a:t>
            </a:r>
          </a:p>
          <a:p>
            <a:pPr lvl="1"/>
            <a:r>
              <a:rPr lang="el-GR" dirty="0" smtClean="0"/>
              <a:t>Ο  καρπός  ευρίσκεται σε ραχιαία κάμψη.</a:t>
            </a:r>
          </a:p>
          <a:p>
            <a:pPr lvl="1"/>
            <a:r>
              <a:rPr lang="el-GR" dirty="0" smtClean="0"/>
              <a:t>Ο επιμήκης άξονας του μεγάλου δακτύλου δεν είναι παράλληλος με τον άξονα του αντιβραχίου.</a:t>
            </a:r>
          </a:p>
          <a:p>
            <a:r>
              <a:rPr lang="el-GR" dirty="0" smtClean="0"/>
              <a:t>Η  δύναμη αντίδρασης της άρθρωσης μεγαλώνει από την περιφερική προς την κεντρική </a:t>
            </a:r>
            <a:r>
              <a:rPr lang="el-GR" dirty="0" err="1" smtClean="0"/>
              <a:t>μεσοφαλλαγγική</a:t>
            </a:r>
            <a:r>
              <a:rPr lang="el-GR" dirty="0" smtClean="0"/>
              <a:t> άρθρωση,</a:t>
            </a:r>
          </a:p>
          <a:p>
            <a:r>
              <a:rPr lang="el-GR" dirty="0" smtClean="0"/>
              <a:t> Κατά την λαβή ακρίβειας, η μέγιστη κατά μέσον όρο πίεση αναπτύσσεται στην περιφερική </a:t>
            </a:r>
            <a:r>
              <a:rPr lang="el-GR" dirty="0" err="1" smtClean="0"/>
              <a:t>μεσοφαλλαγγική</a:t>
            </a:r>
            <a:r>
              <a:rPr lang="el-GR" dirty="0" smtClean="0"/>
              <a:t> άρθρωση, εξ αιτίας της μικρότερης επιφάνειας επαφής.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Λαβή / Άνω Άκρο</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pic>
        <p:nvPicPr>
          <p:cNvPr id="3077" name="Picture 5" descr="C:\Documents and Settings\dora\Τα έγγραφά μου\computer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9552" y="3284984"/>
            <a:ext cx="3201144" cy="3201144"/>
          </a:xfrm>
          <a:prstGeom prst="rect">
            <a:avLst/>
          </a:prstGeom>
          <a:noFill/>
        </p:spPr>
      </p:pic>
      <p:pic>
        <p:nvPicPr>
          <p:cNvPr id="3081" name="Picture 9" descr="C:\Documents and Settings\dora\Τα έγγραφά μου\boxhazard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24128" y="1268760"/>
            <a:ext cx="2997820" cy="2977967"/>
          </a:xfrm>
          <a:prstGeom prst="rect">
            <a:avLst/>
          </a:prstGeom>
          <a:noFill/>
        </p:spPr>
      </p:pic>
      <p:pic>
        <p:nvPicPr>
          <p:cNvPr id="3084" name="Picture 12" descr="C:\Documents and Settings\dora\Τα έγγραφά μου\boxsolution2.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16016" y="3068960"/>
            <a:ext cx="2400920" cy="3485951"/>
          </a:xfrm>
          <a:prstGeom prst="rect">
            <a:avLst/>
          </a:prstGeom>
          <a:noFill/>
          <a:ln>
            <a:solidFill>
              <a:schemeClr val="accent5">
                <a:lumMod val="60000"/>
                <a:lumOff val="40000"/>
              </a:schemeClr>
            </a:solidFill>
          </a:ln>
        </p:spPr>
      </p:pic>
      <p:pic>
        <p:nvPicPr>
          <p:cNvPr id="27" name="Picture 6" descr="C:\Documents and Settings\dora\Τα έγγραφά μου\computer_jig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39753" y="1340768"/>
            <a:ext cx="3168351" cy="2520280"/>
          </a:xfrm>
          <a:prstGeom prst="rect">
            <a:avLst/>
          </a:prstGeom>
          <a:noFill/>
          <a:ln w="38100">
            <a:solidFill>
              <a:schemeClr val="accent5">
                <a:lumMod val="60000"/>
                <a:lumOff val="40000"/>
              </a:schemeClr>
            </a:solidFill>
          </a:ln>
        </p:spPr>
      </p:pic>
      <p:sp>
        <p:nvSpPr>
          <p:cNvPr id="28" name="27 - Ορθογώνιο"/>
          <p:cNvSpPr/>
          <p:nvPr/>
        </p:nvSpPr>
        <p:spPr>
          <a:xfrm>
            <a:off x="6732240" y="6274269"/>
            <a:ext cx="1728192" cy="276999"/>
          </a:xfrm>
          <a:prstGeom prst="rect">
            <a:avLst/>
          </a:prstGeom>
        </p:spPr>
        <p:txBody>
          <a:bodyPr wrap="square">
            <a:spAutoFit/>
          </a:bodyPr>
          <a:lstStyle/>
          <a:p>
            <a:pPr algn="ctr"/>
            <a:r>
              <a:rPr lang="en-US" sz="1200" dirty="0" smtClean="0">
                <a:latin typeface="+mn-lt"/>
                <a:hlinkClick r:id="rId6"/>
              </a:rPr>
              <a:t>osha.gov</a:t>
            </a:r>
            <a:endParaRPr lang="el-GR" sz="1200" dirty="0">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Χρήση Εργαλείων</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pic>
        <p:nvPicPr>
          <p:cNvPr id="5" name="Picture 8" descr="C:\Documents and Settings\dora\Τα έγγραφά μου\drilling (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67544" y="3645024"/>
            <a:ext cx="2160240" cy="2818543"/>
          </a:xfrm>
          <a:prstGeom prst="rect">
            <a:avLst/>
          </a:prstGeom>
          <a:noFill/>
        </p:spPr>
      </p:pic>
      <p:pic>
        <p:nvPicPr>
          <p:cNvPr id="6" name="Picture 20" descr="C:\Documents and Settings\dora\Τα έγγραφά μου\elbowsolution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776" y="1556792"/>
            <a:ext cx="3011016" cy="4892633"/>
          </a:xfrm>
          <a:prstGeom prst="rect">
            <a:avLst/>
          </a:prstGeom>
          <a:noFill/>
        </p:spPr>
      </p:pic>
      <p:pic>
        <p:nvPicPr>
          <p:cNvPr id="7" name="Picture 15" descr="C:\Documents and Settings\dora\Τα έγγραφά μου\drillingtool.jpg"/>
          <p:cNvPicPr>
            <a:picLocks noChangeAspect="1" noChangeArrowheads="1"/>
          </p:cNvPicPr>
          <p:nvPr/>
        </p:nvPicPr>
        <p:blipFill>
          <a:blip r:embed="rId4" cstate="email">
            <a:extLst>
              <a:ext uri="{28A0092B-C50C-407E-A947-70E740481C1C}">
                <a14:useLocalDpi xmlns:a14="http://schemas.microsoft.com/office/drawing/2010/main"/>
              </a:ext>
            </a:extLst>
          </a:blip>
          <a:srcRect l="-3500" r="-4986"/>
          <a:stretch>
            <a:fillRect/>
          </a:stretch>
        </p:blipFill>
        <p:spPr bwMode="auto">
          <a:xfrm>
            <a:off x="395536" y="1628800"/>
            <a:ext cx="2232248" cy="2016224"/>
          </a:xfrm>
          <a:prstGeom prst="rect">
            <a:avLst/>
          </a:prstGeom>
          <a:noFill/>
        </p:spPr>
      </p:pic>
      <p:pic>
        <p:nvPicPr>
          <p:cNvPr id="8" name="Picture 2" descr="C:\Documents and Settings\dora\Τα έγγραφά μου\vibrat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6136" y="1340768"/>
            <a:ext cx="2880320" cy="3456384"/>
          </a:xfrm>
          <a:prstGeom prst="rect">
            <a:avLst/>
          </a:prstGeom>
          <a:noFill/>
        </p:spPr>
      </p:pic>
      <p:sp>
        <p:nvSpPr>
          <p:cNvPr id="10" name="9 - Ορθογώνιο"/>
          <p:cNvSpPr/>
          <p:nvPr/>
        </p:nvSpPr>
        <p:spPr>
          <a:xfrm>
            <a:off x="467544" y="1556792"/>
            <a:ext cx="5112568" cy="4896544"/>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27 - Ορθογώνιο"/>
          <p:cNvSpPr/>
          <p:nvPr/>
        </p:nvSpPr>
        <p:spPr>
          <a:xfrm>
            <a:off x="5220072" y="6237312"/>
            <a:ext cx="1728192" cy="276999"/>
          </a:xfrm>
          <a:prstGeom prst="rect">
            <a:avLst/>
          </a:prstGeom>
        </p:spPr>
        <p:txBody>
          <a:bodyPr wrap="square">
            <a:spAutoFit/>
          </a:bodyPr>
          <a:lstStyle/>
          <a:p>
            <a:pPr algn="ctr"/>
            <a:r>
              <a:rPr lang="en-US" sz="1200" dirty="0" smtClean="0">
                <a:latin typeface="+mn-lt"/>
                <a:hlinkClick r:id="rId6"/>
              </a:rPr>
              <a:t>osha.gov</a:t>
            </a:r>
            <a:endParaRPr lang="el-GR" sz="1200" dirty="0">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Γάντια /Δόνηση </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pic>
        <p:nvPicPr>
          <p:cNvPr id="5" name="Picture 2" descr="http://www.healthandcare.co.uk/user/products/large/av-fgg-fingerless-padded-palm-handling-gloves.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220072" y="1124744"/>
            <a:ext cx="3312245" cy="3312245"/>
          </a:xfrm>
          <a:prstGeom prst="rect">
            <a:avLst/>
          </a:prstGeom>
          <a:noFill/>
          <a:ln w="57150">
            <a:solidFill>
              <a:schemeClr val="tx2">
                <a:lumMod val="60000"/>
                <a:lumOff val="40000"/>
              </a:schemeClr>
            </a:solidFill>
          </a:ln>
        </p:spPr>
      </p:pic>
      <p:sp>
        <p:nvSpPr>
          <p:cNvPr id="6" name="5 - Ορθογώνιο"/>
          <p:cNvSpPr/>
          <p:nvPr/>
        </p:nvSpPr>
        <p:spPr>
          <a:xfrm>
            <a:off x="5220072" y="4581128"/>
            <a:ext cx="3312368" cy="276999"/>
          </a:xfrm>
          <a:prstGeom prst="rect">
            <a:avLst/>
          </a:prstGeom>
        </p:spPr>
        <p:txBody>
          <a:bodyPr wrap="square">
            <a:spAutoFit/>
          </a:bodyPr>
          <a:lstStyle/>
          <a:p>
            <a:pPr algn="ctr"/>
            <a:r>
              <a:rPr lang="en-US" sz="1200" dirty="0" smtClean="0">
                <a:latin typeface="+mn-lt"/>
                <a:hlinkClick r:id="rId3"/>
              </a:rPr>
              <a:t>healthandcare.co.uk</a:t>
            </a:r>
            <a:endParaRPr lang="el-GR" sz="1200" dirty="0">
              <a:latin typeface="+mn-lt"/>
            </a:endParaRPr>
          </a:p>
        </p:txBody>
      </p:sp>
      <p:pic>
        <p:nvPicPr>
          <p:cNvPr id="7" name="Picture 2" descr="Figure 5 - Shaped tools such as bent-handle tools"/>
          <p:cNvPicPr>
            <a:picLocks noChangeAspect="1" noChangeArrowheads="1"/>
          </p:cNvPicPr>
          <p:nvPr/>
        </p:nvPicPr>
        <p:blipFill>
          <a:blip r:embed="rId4" cstate="email">
            <a:extLst>
              <a:ext uri="{28A0092B-C50C-407E-A947-70E740481C1C}">
                <a14:useLocalDpi xmlns:a14="http://schemas.microsoft.com/office/drawing/2010/main"/>
              </a:ext>
            </a:extLst>
          </a:blip>
          <a:srcRect l="7131" t="4754" r="7301"/>
          <a:stretch>
            <a:fillRect/>
          </a:stretch>
        </p:blipFill>
        <p:spPr bwMode="auto">
          <a:xfrm>
            <a:off x="755576" y="3573016"/>
            <a:ext cx="3528392" cy="2945607"/>
          </a:xfrm>
          <a:prstGeom prst="rect">
            <a:avLst/>
          </a:prstGeom>
          <a:noFill/>
          <a:ln w="57150">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8" name="Picture 4" descr="Figure 4 - Tools with bent"/>
          <p:cNvPicPr>
            <a:picLocks noChangeAspect="1" noChangeArrowheads="1"/>
          </p:cNvPicPr>
          <p:nvPr/>
        </p:nvPicPr>
        <p:blipFill>
          <a:blip r:embed="rId5" cstate="email">
            <a:extLst>
              <a:ext uri="{28A0092B-C50C-407E-A947-70E740481C1C}">
                <a14:useLocalDpi xmlns:a14="http://schemas.microsoft.com/office/drawing/2010/main"/>
              </a:ext>
            </a:extLst>
          </a:blip>
          <a:srcRect l="4675" t="5714" r="8052" b="8571"/>
          <a:stretch>
            <a:fillRect/>
          </a:stretch>
        </p:blipFill>
        <p:spPr bwMode="auto">
          <a:xfrm>
            <a:off x="755576" y="1124744"/>
            <a:ext cx="4176464" cy="2237391"/>
          </a:xfrm>
          <a:prstGeom prst="rect">
            <a:avLst/>
          </a:prstGeom>
          <a:noFill/>
          <a:ln w="57150">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9" name="Ορθογώνιο 2"/>
          <p:cNvSpPr/>
          <p:nvPr/>
        </p:nvSpPr>
        <p:spPr>
          <a:xfrm>
            <a:off x="4418794" y="6210846"/>
            <a:ext cx="3384376" cy="276999"/>
          </a:xfrm>
          <a:prstGeom prst="rect">
            <a:avLst/>
          </a:prstGeom>
        </p:spPr>
        <p:txBody>
          <a:bodyPr wrap="square">
            <a:spAutoFit/>
          </a:bodyPr>
          <a:lstStyle/>
          <a:p>
            <a:pPr marL="285750" indent="-285750"/>
            <a:r>
              <a:rPr lang="en-US" sz="1200" dirty="0" smtClean="0">
                <a:latin typeface="+mn-lt"/>
                <a:hlinkClick r:id="rId6"/>
              </a:rPr>
              <a:t>ccohs.ca</a:t>
            </a:r>
            <a:endParaRPr lang="el-GR" sz="12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Αρθρικός </a:t>
            </a:r>
            <a:r>
              <a:rPr lang="el-GR" sz="3600" dirty="0" smtClean="0"/>
              <a:t>θύλακας</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pic>
        <p:nvPicPr>
          <p:cNvPr id="4098" name="Picture 2" descr="This figure shows the structure of the elbow joint. The top, left panel shows the medial sagittal section of the right elbow joint. The top, right panel shows the lateral view of the right elbow joint, and the bottom, left panel shows the medial view of the right elbow join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0" y="1556792"/>
            <a:ext cx="4246349" cy="2808312"/>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6" name="Picture 2" descr="This figure shows the structure of the elbow joint. The top, left panel shows the medial sagittal section of the right elbow joint. The top, right panel shows the lateral view of the right elbow joint, and the bottom, left panel shows the medial view of the right elbow joint."/>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3528" y="2924944"/>
            <a:ext cx="4140460" cy="2448272"/>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4779448" y="5854754"/>
            <a:ext cx="3644013" cy="646331"/>
          </a:xfrm>
          <a:prstGeom prst="rect">
            <a:avLst/>
          </a:prstGeom>
        </p:spPr>
        <p:txBody>
          <a:bodyPr wrap="square">
            <a:spAutoFit/>
          </a:bodyPr>
          <a:lstStyle/>
          <a:p>
            <a:r>
              <a:rPr lang="en-US" sz="1200" dirty="0">
                <a:latin typeface="+mn-lt"/>
              </a:rPr>
              <a:t>© 28 </a:t>
            </a:r>
            <a:r>
              <a:rPr lang="en-US" sz="1200" dirty="0" err="1">
                <a:latin typeface="+mn-lt"/>
              </a:rPr>
              <a:t>Ιουν</a:t>
            </a:r>
            <a:r>
              <a:rPr lang="en-US" sz="1200" dirty="0">
                <a:latin typeface="+mn-lt"/>
              </a:rPr>
              <a:t> 2013 </a:t>
            </a:r>
            <a:r>
              <a:rPr lang="en-US" sz="1200" dirty="0" err="1">
                <a:latin typeface="+mn-lt"/>
              </a:rPr>
              <a:t>OpenStax</a:t>
            </a:r>
            <a:r>
              <a:rPr lang="en-US" sz="1200" dirty="0">
                <a:latin typeface="+mn-lt"/>
              </a:rPr>
              <a:t> College. </a:t>
            </a:r>
            <a:r>
              <a:rPr lang="en-US" sz="1200" dirty="0">
                <a:latin typeface="+mn-lt"/>
                <a:hlinkClick r:id="rId5"/>
              </a:rPr>
              <a:t>Textbook content</a:t>
            </a:r>
            <a:r>
              <a:rPr lang="en-US" sz="1200" dirty="0">
                <a:latin typeface="+mn-lt"/>
              </a:rPr>
              <a:t> produced by </a:t>
            </a:r>
            <a:r>
              <a:rPr lang="en-US" sz="1200" dirty="0" err="1">
                <a:latin typeface="+mn-lt"/>
              </a:rPr>
              <a:t>OpenStax</a:t>
            </a:r>
            <a:r>
              <a:rPr lang="en-US" sz="1200" dirty="0">
                <a:latin typeface="+mn-lt"/>
              </a:rPr>
              <a:t> College is licensed under a </a:t>
            </a:r>
            <a:r>
              <a:rPr lang="en-US" sz="1200" dirty="0">
                <a:latin typeface="+mn-lt"/>
                <a:hlinkClick r:id="rId6"/>
              </a:rPr>
              <a:t>Creative Commons Attribution License 3.0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8939519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Αγκώνας / Καρπός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pic>
        <p:nvPicPr>
          <p:cNvPr id="7" name="Picture 7" descr="C:\Documents and Settings\dora\Τα έγγραφά μου\twistingman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4248" y="1196752"/>
            <a:ext cx="1800200" cy="4464496"/>
          </a:xfrm>
          <a:prstGeom prst="rect">
            <a:avLst/>
          </a:prstGeom>
          <a:noFill/>
        </p:spPr>
      </p:pic>
      <p:pic>
        <p:nvPicPr>
          <p:cNvPr id="13" name="Picture 21" descr="C:\Documents and Settings\dora\Τα έγγραφά μου\pronateelbow117.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H="1">
            <a:off x="323528" y="2564904"/>
            <a:ext cx="2915816" cy="3568209"/>
          </a:xfrm>
          <a:prstGeom prst="rect">
            <a:avLst/>
          </a:prstGeom>
          <a:noFill/>
        </p:spPr>
      </p:pic>
      <p:pic>
        <p:nvPicPr>
          <p:cNvPr id="17" name="Picture 10" descr="C:\Documents and Settings\dora\Τα έγγραφά μου\repfingerflex.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35696" y="1268760"/>
            <a:ext cx="2604796" cy="2846028"/>
          </a:xfrm>
          <a:prstGeom prst="rect">
            <a:avLst/>
          </a:prstGeom>
          <a:noFill/>
        </p:spPr>
      </p:pic>
      <p:pic>
        <p:nvPicPr>
          <p:cNvPr id="18" name="Picture 19" descr="C:\Documents and Settings\dora\Τα έγγραφά μου\flexedelbow11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9992" y="1196752"/>
            <a:ext cx="2271410" cy="4464496"/>
          </a:xfrm>
          <a:prstGeom prst="rect">
            <a:avLst/>
          </a:prstGeom>
          <a:noFill/>
        </p:spPr>
      </p:pic>
      <p:sp>
        <p:nvSpPr>
          <p:cNvPr id="19" name="18 - Ορθογώνιο"/>
          <p:cNvSpPr/>
          <p:nvPr/>
        </p:nvSpPr>
        <p:spPr>
          <a:xfrm>
            <a:off x="3266832" y="5823788"/>
            <a:ext cx="1017136" cy="276999"/>
          </a:xfrm>
          <a:prstGeom prst="rect">
            <a:avLst/>
          </a:prstGeom>
        </p:spPr>
        <p:txBody>
          <a:bodyPr wrap="square">
            <a:spAutoFit/>
          </a:bodyPr>
          <a:lstStyle/>
          <a:p>
            <a:r>
              <a:rPr lang="en-US" sz="1200" dirty="0" smtClean="0">
                <a:latin typeface="+mn-lt"/>
                <a:hlinkClick r:id="rId6"/>
              </a:rPr>
              <a:t>osha.gov</a:t>
            </a:r>
            <a:endParaRPr lang="el-GR" sz="1200" dirty="0">
              <a:latin typeface="+mn-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Σχεδιασμός εργαλείων </a:t>
            </a:r>
            <a:r>
              <a:rPr lang="el-GR" sz="3200" b="0" dirty="0" smtClean="0"/>
              <a:t>1/3</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pic>
        <p:nvPicPr>
          <p:cNvPr id="5" name="Picture 11" descr="C:\Documents and Settings\dora\Τα έγγραφά μου\badhand.jpg"/>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1331640" y="1196752"/>
            <a:ext cx="2088232" cy="2408427"/>
          </a:xfrm>
          <a:prstGeom prst="rect">
            <a:avLst/>
          </a:prstGeom>
          <a:noFill/>
        </p:spPr>
      </p:pic>
      <p:pic>
        <p:nvPicPr>
          <p:cNvPr id="11" name="Picture 14" descr="C:\Documents and Settings\dora\Τα έγγραφά μου\repwristext3.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51920" y="1196752"/>
            <a:ext cx="4769391" cy="2411490"/>
          </a:xfrm>
          <a:prstGeom prst="rect">
            <a:avLst/>
          </a:prstGeom>
          <a:noFill/>
        </p:spPr>
      </p:pic>
      <p:grpSp>
        <p:nvGrpSpPr>
          <p:cNvPr id="3" name="12 - Ομάδα"/>
          <p:cNvGrpSpPr/>
          <p:nvPr/>
        </p:nvGrpSpPr>
        <p:grpSpPr>
          <a:xfrm>
            <a:off x="611560" y="3717032"/>
            <a:ext cx="7969045" cy="2696866"/>
            <a:chOff x="611560" y="3717032"/>
            <a:chExt cx="7969045" cy="2696866"/>
          </a:xfrm>
        </p:grpSpPr>
        <p:pic>
          <p:nvPicPr>
            <p:cNvPr id="7" name="Picture 13" descr="C:\Documents and Settings\dora\Τα έγγραφά μου\chand.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1560" y="3717032"/>
              <a:ext cx="2016224" cy="2453706"/>
            </a:xfrm>
            <a:prstGeom prst="rect">
              <a:avLst/>
            </a:prstGeom>
            <a:noFill/>
          </p:spPr>
        </p:pic>
        <p:pic>
          <p:nvPicPr>
            <p:cNvPr id="9" name="Picture 16" descr="C:\Documents and Settings\dora\Τα έγγραφά μου\handgrip.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24128" y="3717032"/>
              <a:ext cx="2856477" cy="1296144"/>
            </a:xfrm>
            <a:prstGeom prst="rect">
              <a:avLst/>
            </a:prstGeom>
            <a:noFill/>
          </p:spPr>
        </p:pic>
        <p:pic>
          <p:nvPicPr>
            <p:cNvPr id="10" name="Picture 17" descr="C:\Documents and Settings\dora\Τα έγγραφά μου\gripper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99792" y="3717032"/>
              <a:ext cx="2880320" cy="1512168"/>
            </a:xfrm>
            <a:prstGeom prst="rect">
              <a:avLst/>
            </a:prstGeom>
            <a:noFill/>
            <a:ln>
              <a:solidFill>
                <a:schemeClr val="accent1">
                  <a:lumMod val="50000"/>
                </a:schemeClr>
              </a:solidFill>
            </a:ln>
          </p:spPr>
        </p:pic>
        <p:pic>
          <p:nvPicPr>
            <p:cNvPr id="12" name="Picture 12" descr="C:\Documents and Settings\dora\Τα έγγραφά μου\local-contact-stress_2 (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24128" y="5013175"/>
              <a:ext cx="2808312" cy="1400723"/>
            </a:xfrm>
            <a:prstGeom prst="rect">
              <a:avLst/>
            </a:prstGeom>
            <a:noFill/>
          </p:spPr>
        </p:pic>
      </p:grpSp>
      <p:sp>
        <p:nvSpPr>
          <p:cNvPr id="13" name="18 - Ορθογώνιο"/>
          <p:cNvSpPr/>
          <p:nvPr/>
        </p:nvSpPr>
        <p:spPr>
          <a:xfrm>
            <a:off x="3761225" y="5973359"/>
            <a:ext cx="1017136" cy="276999"/>
          </a:xfrm>
          <a:prstGeom prst="rect">
            <a:avLst/>
          </a:prstGeom>
        </p:spPr>
        <p:txBody>
          <a:bodyPr wrap="square">
            <a:spAutoFit/>
          </a:bodyPr>
          <a:lstStyle/>
          <a:p>
            <a:r>
              <a:rPr lang="en-US" sz="1200" dirty="0" smtClean="0">
                <a:latin typeface="+mn-lt"/>
                <a:hlinkClick r:id="rId8"/>
              </a:rPr>
              <a:t>osha.gov</a:t>
            </a:r>
            <a:endParaRPr lang="el-GR" sz="1200" dirty="0">
              <a:latin typeface="+mn-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Σχεδιασμός εργαλείων </a:t>
            </a:r>
            <a:r>
              <a:rPr lang="el-GR" sz="3200" b="0" dirty="0" smtClean="0"/>
              <a:t>2/3</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pic>
        <p:nvPicPr>
          <p:cNvPr id="4098" name="Picture 2" descr="C:\Documents and Settings\dora\Τα έγγραφά μου\knife1colored.jpg"/>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539552" y="3573016"/>
            <a:ext cx="3528392" cy="2117036"/>
          </a:xfrm>
          <a:prstGeom prst="rect">
            <a:avLst/>
          </a:prstGeom>
          <a:noFill/>
        </p:spPr>
      </p:pic>
      <p:pic>
        <p:nvPicPr>
          <p:cNvPr id="4099" name="Picture 3" descr="C:\Documents and Settings\dora\Τα έγγραφά μου\knife2colored.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9552" y="1484784"/>
            <a:ext cx="3215282" cy="1958120"/>
          </a:xfrm>
          <a:prstGeom prst="rect">
            <a:avLst/>
          </a:prstGeom>
          <a:noFill/>
        </p:spPr>
      </p:pic>
      <p:pic>
        <p:nvPicPr>
          <p:cNvPr id="4100" name="Picture 4" descr="C:\Documents and Settings\dora\Τα έγγραφά μου\knife3colored.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99992" y="3573016"/>
            <a:ext cx="4160209" cy="2119541"/>
          </a:xfrm>
          <a:prstGeom prst="rect">
            <a:avLst/>
          </a:prstGeom>
          <a:noFill/>
        </p:spPr>
      </p:pic>
      <p:pic>
        <p:nvPicPr>
          <p:cNvPr id="4101" name="Picture 5" descr="C:\Documents and Settings\dora\Τα έγγραφά μου\knife4colored.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923928" y="1484784"/>
            <a:ext cx="4756982" cy="1859954"/>
          </a:xfrm>
          <a:prstGeom prst="rect">
            <a:avLst/>
          </a:prstGeom>
          <a:noFill/>
        </p:spPr>
      </p:pic>
      <p:sp>
        <p:nvSpPr>
          <p:cNvPr id="10" name="18 - Ορθογώνιο"/>
          <p:cNvSpPr/>
          <p:nvPr/>
        </p:nvSpPr>
        <p:spPr>
          <a:xfrm>
            <a:off x="7663774" y="5825433"/>
            <a:ext cx="1017136" cy="276999"/>
          </a:xfrm>
          <a:prstGeom prst="rect">
            <a:avLst/>
          </a:prstGeom>
        </p:spPr>
        <p:txBody>
          <a:bodyPr wrap="square">
            <a:spAutoFit/>
          </a:bodyPr>
          <a:lstStyle/>
          <a:p>
            <a:pPr algn="r"/>
            <a:r>
              <a:rPr lang="en-US" sz="1200" dirty="0" smtClean="0">
                <a:latin typeface="+mn-lt"/>
                <a:hlinkClick r:id="rId6"/>
              </a:rPr>
              <a:t>osha.gov</a:t>
            </a:r>
            <a:endParaRPr lang="el-GR" sz="1200" dirty="0">
              <a:latin typeface="+mn-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Σχεδιασμός εργαλείων </a:t>
            </a:r>
            <a:r>
              <a:rPr lang="el-GR" sz="3200" b="0" dirty="0" smtClean="0"/>
              <a:t>3/3</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pic>
        <p:nvPicPr>
          <p:cNvPr id="6" name="Picture 6" descr="C:\Documents and Settings\dora\Τα έγγραφά μου\75.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5400000">
            <a:off x="757977" y="1410376"/>
            <a:ext cx="3960440" cy="4541305"/>
          </a:xfrm>
          <a:prstGeom prst="rect">
            <a:avLst/>
          </a:prstGeom>
          <a:noFill/>
          <a:ln>
            <a:solidFill>
              <a:srgbClr val="002060"/>
            </a:solidFill>
          </a:ln>
        </p:spPr>
      </p:pic>
      <p:pic>
        <p:nvPicPr>
          <p:cNvPr id="8" name="Picture 11" descr="C:\Documents and Settings\dora\Τα έγγραφά μου\13  Plaster shears designed for orthopaedic surgeons who like.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923928" y="3077688"/>
            <a:ext cx="4608512" cy="2583560"/>
          </a:xfrm>
          <a:prstGeom prst="rect">
            <a:avLst/>
          </a:prstGeom>
          <a:noFill/>
          <a:ln>
            <a:solidFill>
              <a:srgbClr val="002060"/>
            </a:solidFill>
          </a:ln>
        </p:spPr>
      </p:pic>
      <p:sp>
        <p:nvSpPr>
          <p:cNvPr id="9" name="8 - Ορθογώνιο"/>
          <p:cNvSpPr/>
          <p:nvPr/>
        </p:nvSpPr>
        <p:spPr>
          <a:xfrm>
            <a:off x="4860032" y="5676057"/>
            <a:ext cx="2304256" cy="276999"/>
          </a:xfrm>
          <a:prstGeom prst="rect">
            <a:avLst/>
          </a:prstGeom>
        </p:spPr>
        <p:txBody>
          <a:bodyPr wrap="square">
            <a:spAutoFit/>
          </a:bodyPr>
          <a:lstStyle/>
          <a:p>
            <a:pPr lvl="1" algn="ctr"/>
            <a:r>
              <a:rPr lang="en-US" sz="1200" dirty="0" smtClean="0">
                <a:latin typeface="+mn-lt"/>
                <a:hlinkClick r:id="rId4"/>
              </a:rPr>
              <a:t>esdc.gc.ca</a:t>
            </a:r>
            <a:endParaRPr lang="el-GR" sz="1200" dirty="0">
              <a:latin typeface="+mn-lt"/>
            </a:endParaRPr>
          </a:p>
        </p:txBody>
      </p:sp>
      <p:sp>
        <p:nvSpPr>
          <p:cNvPr id="10" name="9 - Ορθογώνιο"/>
          <p:cNvSpPr/>
          <p:nvPr/>
        </p:nvSpPr>
        <p:spPr>
          <a:xfrm>
            <a:off x="467544" y="5733256"/>
            <a:ext cx="3456384" cy="276999"/>
          </a:xfrm>
          <a:prstGeom prst="rect">
            <a:avLst/>
          </a:prstGeom>
        </p:spPr>
        <p:txBody>
          <a:bodyPr wrap="square">
            <a:spAutoFit/>
          </a:bodyPr>
          <a:lstStyle/>
          <a:p>
            <a:pPr algn="ctr"/>
            <a:r>
              <a:rPr lang="en-US" sz="1200" dirty="0" smtClean="0">
                <a:latin typeface="+mn-lt"/>
                <a:hlinkClick r:id="rId5"/>
              </a:rPr>
              <a:t>elcosh.org</a:t>
            </a:r>
            <a:endParaRPr lang="el-GR" sz="1200" dirty="0">
              <a:latin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Λαβές και Καθημερινότητα </a:t>
            </a:r>
            <a:r>
              <a:rPr lang="el-GR" sz="3200" b="0" dirty="0" smtClean="0"/>
              <a:t>1/</a:t>
            </a:r>
            <a:r>
              <a:rPr lang="en-US" sz="3200" b="0" dirty="0" smtClean="0"/>
              <a:t>7</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pic>
        <p:nvPicPr>
          <p:cNvPr id="5" name="Picture 10" descr="C:\Documents and Settings\dora\Τα έγγραφά μου\10 Handle diameter.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t="8771" b="9368"/>
          <a:stretch>
            <a:fillRect/>
          </a:stretch>
        </p:blipFill>
        <p:spPr bwMode="auto">
          <a:xfrm>
            <a:off x="3059832" y="4221088"/>
            <a:ext cx="5266871" cy="2304256"/>
          </a:xfrm>
          <a:prstGeom prst="rect">
            <a:avLst/>
          </a:prstGeom>
          <a:noFill/>
          <a:ln>
            <a:solidFill>
              <a:schemeClr val="accent5">
                <a:lumMod val="50000"/>
              </a:schemeClr>
            </a:solidFill>
          </a:ln>
        </p:spPr>
      </p:pic>
      <p:pic>
        <p:nvPicPr>
          <p:cNvPr id="6" name="Picture 2" descr="C:\Documents and Settings\dora\Τα έγγραφά μου\2a power grip.jpg"/>
          <p:cNvPicPr>
            <a:picLocks noChangeAspect="1" noChangeArrowheads="1"/>
          </p:cNvPicPr>
          <p:nvPr/>
        </p:nvPicPr>
        <p:blipFill>
          <a:blip r:embed="rId3" cstate="email">
            <a:extLst>
              <a:ext uri="{28A0092B-C50C-407E-A947-70E740481C1C}">
                <a14:useLocalDpi xmlns:a14="http://schemas.microsoft.com/office/drawing/2010/main"/>
              </a:ext>
            </a:extLst>
          </a:blip>
          <a:srcRect b="10012"/>
          <a:stretch>
            <a:fillRect/>
          </a:stretch>
        </p:blipFill>
        <p:spPr bwMode="auto">
          <a:xfrm>
            <a:off x="539552" y="1262214"/>
            <a:ext cx="2232248" cy="3246906"/>
          </a:xfrm>
          <a:prstGeom prst="rect">
            <a:avLst/>
          </a:prstGeom>
          <a:noFill/>
          <a:ln>
            <a:solidFill>
              <a:schemeClr val="accent5">
                <a:lumMod val="50000"/>
              </a:schemeClr>
            </a:solidFill>
          </a:ln>
        </p:spPr>
      </p:pic>
      <p:pic>
        <p:nvPicPr>
          <p:cNvPr id="8" name="Picture 8" descr="C:\Documents and Settings\dora\Τα έγγραφά μου\8 suture storage grip.jpg"/>
          <p:cNvPicPr>
            <a:picLocks noChangeAspect="1" noChangeArrowheads="1"/>
          </p:cNvPicPr>
          <p:nvPr/>
        </p:nvPicPr>
        <p:blipFill>
          <a:blip r:embed="rId4" cstate="email">
            <a:extLst>
              <a:ext uri="{28A0092B-C50C-407E-A947-70E740481C1C}">
                <a14:useLocalDpi xmlns:a14="http://schemas.microsoft.com/office/drawing/2010/main"/>
              </a:ext>
            </a:extLst>
          </a:blip>
          <a:srcRect b="14815"/>
          <a:stretch>
            <a:fillRect/>
          </a:stretch>
        </p:blipFill>
        <p:spPr bwMode="auto">
          <a:xfrm>
            <a:off x="539552" y="4653136"/>
            <a:ext cx="2097133" cy="1872208"/>
          </a:xfrm>
          <a:prstGeom prst="rect">
            <a:avLst/>
          </a:prstGeom>
          <a:noFill/>
          <a:ln>
            <a:solidFill>
              <a:schemeClr val="accent5">
                <a:lumMod val="50000"/>
              </a:schemeClr>
            </a:solidFill>
          </a:ln>
        </p:spPr>
      </p:pic>
      <p:pic>
        <p:nvPicPr>
          <p:cNvPr id="9" name="Picture 9" descr="C:\Documents and Settings\dora\Τα έγγραφά μου\9 hot lamp switch.jpg"/>
          <p:cNvPicPr>
            <a:picLocks noChangeAspect="1" noChangeArrowheads="1"/>
          </p:cNvPicPr>
          <p:nvPr/>
        </p:nvPicPr>
        <p:blipFill>
          <a:blip r:embed="rId5" cstate="email">
            <a:extLst>
              <a:ext uri="{28A0092B-C50C-407E-A947-70E740481C1C}">
                <a14:useLocalDpi xmlns:a14="http://schemas.microsoft.com/office/drawing/2010/main"/>
              </a:ext>
            </a:extLst>
          </a:blip>
          <a:srcRect l="7624" t="6771"/>
          <a:stretch>
            <a:fillRect/>
          </a:stretch>
        </p:blipFill>
        <p:spPr bwMode="auto">
          <a:xfrm>
            <a:off x="5508104" y="1268760"/>
            <a:ext cx="2965623" cy="2266759"/>
          </a:xfrm>
          <a:prstGeom prst="rect">
            <a:avLst/>
          </a:prstGeom>
          <a:noFill/>
          <a:ln>
            <a:solidFill>
              <a:schemeClr val="accent5">
                <a:lumMod val="50000"/>
              </a:schemeClr>
            </a:solidFill>
          </a:ln>
        </p:spPr>
      </p:pic>
      <p:pic>
        <p:nvPicPr>
          <p:cNvPr id="10" name="Picture 5" descr="C:\Documents and Settings\dora\Τα έγγραφά μου\5 internal precision grip.jpg"/>
          <p:cNvPicPr>
            <a:picLocks noChangeAspect="1" noChangeArrowheads="1"/>
          </p:cNvPicPr>
          <p:nvPr/>
        </p:nvPicPr>
        <p:blipFill>
          <a:blip r:embed="rId6" cstate="email">
            <a:extLst>
              <a:ext uri="{28A0092B-C50C-407E-A947-70E740481C1C}">
                <a14:useLocalDpi xmlns:a14="http://schemas.microsoft.com/office/drawing/2010/main"/>
              </a:ext>
            </a:extLst>
          </a:blip>
          <a:srcRect l="8442"/>
          <a:stretch>
            <a:fillRect/>
          </a:stretch>
        </p:blipFill>
        <p:spPr bwMode="auto">
          <a:xfrm>
            <a:off x="2915816" y="1268760"/>
            <a:ext cx="2342867" cy="1944216"/>
          </a:xfrm>
          <a:prstGeom prst="rect">
            <a:avLst/>
          </a:prstGeom>
          <a:noFill/>
          <a:ln>
            <a:solidFill>
              <a:schemeClr val="accent5">
                <a:lumMod val="50000"/>
              </a:schemeClr>
            </a:solidFill>
          </a:ln>
        </p:spPr>
      </p:pic>
      <p:sp>
        <p:nvSpPr>
          <p:cNvPr id="11" name="10 - Ορθογώνιο"/>
          <p:cNvSpPr/>
          <p:nvPr/>
        </p:nvSpPr>
        <p:spPr>
          <a:xfrm>
            <a:off x="7427658" y="3774569"/>
            <a:ext cx="1043608" cy="276999"/>
          </a:xfrm>
          <a:prstGeom prst="rect">
            <a:avLst/>
          </a:prstGeom>
        </p:spPr>
        <p:txBody>
          <a:bodyPr wrap="square">
            <a:spAutoFit/>
          </a:bodyPr>
          <a:lstStyle/>
          <a:p>
            <a:pPr algn="r"/>
            <a:r>
              <a:rPr lang="en-US" sz="1200" dirty="0" smtClean="0">
                <a:latin typeface="+mn-lt"/>
                <a:hlinkClick r:id="rId7"/>
              </a:rPr>
              <a:t>mpatkin.org</a:t>
            </a:r>
            <a:endParaRPr lang="el-GR" sz="1200" dirty="0">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a:t>Λαβές και Καθημερινότητα </a:t>
            </a:r>
            <a:r>
              <a:rPr lang="el-GR" sz="3200" b="0" dirty="0" smtClean="0"/>
              <a:t>2/</a:t>
            </a:r>
            <a:r>
              <a:rPr lang="en-US" sz="3200" b="0" dirty="0" smtClean="0"/>
              <a:t>7</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pic>
        <p:nvPicPr>
          <p:cNvPr id="1027" name="Picture 3" descr="C:\Documents and Settings\dora\Τα έγγραφά μου\3.pinch grip.jpg"/>
          <p:cNvPicPr>
            <a:picLocks noChangeAspect="1" noChangeArrowheads="1"/>
          </p:cNvPicPr>
          <p:nvPr/>
        </p:nvPicPr>
        <p:blipFill>
          <a:blip r:embed="rId3" cstate="email">
            <a:extLst>
              <a:ext uri="{28A0092B-C50C-407E-A947-70E740481C1C}">
                <a14:useLocalDpi xmlns:a14="http://schemas.microsoft.com/office/drawing/2010/main"/>
              </a:ext>
            </a:extLst>
          </a:blip>
          <a:srcRect t="7692"/>
          <a:stretch>
            <a:fillRect/>
          </a:stretch>
        </p:blipFill>
        <p:spPr bwMode="auto">
          <a:xfrm>
            <a:off x="4427984" y="1196752"/>
            <a:ext cx="4016301" cy="2016224"/>
          </a:xfrm>
          <a:prstGeom prst="rect">
            <a:avLst/>
          </a:prstGeom>
          <a:noFill/>
          <a:ln w="76200">
            <a:solidFill>
              <a:schemeClr val="accent5">
                <a:lumMod val="50000"/>
              </a:schemeClr>
            </a:solidFill>
          </a:ln>
        </p:spPr>
      </p:pic>
      <p:pic>
        <p:nvPicPr>
          <p:cNvPr id="1030" name="Picture 6" descr="C:\Documents and Settings\dora\Τα έγγραφά μου\6 ulnar 2 storage.jpg"/>
          <p:cNvPicPr>
            <a:picLocks noChangeAspect="1" noChangeArrowheads="1"/>
          </p:cNvPicPr>
          <p:nvPr/>
        </p:nvPicPr>
        <p:blipFill>
          <a:blip r:embed="rId4" cstate="email">
            <a:extLst>
              <a:ext uri="{28A0092B-C50C-407E-A947-70E740481C1C}">
                <a14:useLocalDpi xmlns:a14="http://schemas.microsoft.com/office/drawing/2010/main"/>
              </a:ext>
            </a:extLst>
          </a:blip>
          <a:srcRect l="3704"/>
          <a:stretch>
            <a:fillRect/>
          </a:stretch>
        </p:blipFill>
        <p:spPr bwMode="auto">
          <a:xfrm>
            <a:off x="467544" y="1196752"/>
            <a:ext cx="1872208" cy="2293568"/>
          </a:xfrm>
          <a:prstGeom prst="rect">
            <a:avLst/>
          </a:prstGeom>
          <a:noFill/>
          <a:ln w="76200">
            <a:solidFill>
              <a:schemeClr val="accent5">
                <a:lumMod val="50000"/>
              </a:schemeClr>
            </a:solidFill>
          </a:ln>
        </p:spPr>
      </p:pic>
      <p:grpSp>
        <p:nvGrpSpPr>
          <p:cNvPr id="3" name="20 - Ομάδα"/>
          <p:cNvGrpSpPr/>
          <p:nvPr/>
        </p:nvGrpSpPr>
        <p:grpSpPr>
          <a:xfrm>
            <a:off x="467544" y="1196752"/>
            <a:ext cx="7966982" cy="4638560"/>
            <a:chOff x="298960" y="1040566"/>
            <a:chExt cx="10685196" cy="4996423"/>
          </a:xfrm>
        </p:grpSpPr>
        <p:pic>
          <p:nvPicPr>
            <p:cNvPr id="1028" name="Picture 4" descr="C:\Documents and Settings\dora\Τα έγγραφά μου\4 External precision grip.jpg"/>
            <p:cNvPicPr>
              <a:picLocks noChangeAspect="1" noChangeArrowheads="1"/>
            </p:cNvPicPr>
            <p:nvPr/>
          </p:nvPicPr>
          <p:blipFill>
            <a:blip r:embed="rId5" cstate="email">
              <a:extLst>
                <a:ext uri="{28A0092B-C50C-407E-A947-70E740481C1C}">
                  <a14:useLocalDpi xmlns:a14="http://schemas.microsoft.com/office/drawing/2010/main"/>
                </a:ext>
              </a:extLst>
            </a:blip>
            <a:srcRect l="5377" t="9740" r="5907" b="6447"/>
            <a:stretch>
              <a:fillRect/>
            </a:stretch>
          </p:blipFill>
          <p:spPr bwMode="auto">
            <a:xfrm>
              <a:off x="6190099" y="3822160"/>
              <a:ext cx="2770047" cy="2182462"/>
            </a:xfrm>
            <a:prstGeom prst="rect">
              <a:avLst/>
            </a:prstGeom>
            <a:noFill/>
            <a:ln w="76200">
              <a:solidFill>
                <a:schemeClr val="accent5">
                  <a:lumMod val="50000"/>
                </a:schemeClr>
              </a:solidFill>
            </a:ln>
          </p:spPr>
        </p:pic>
        <p:pic>
          <p:nvPicPr>
            <p:cNvPr id="1031" name="Picture 7" descr="C:\Documents and Settings\dora\Τα έγγραφά μου\7 Stretch grip.jpg"/>
            <p:cNvPicPr>
              <a:picLocks noChangeAspect="1" noChangeArrowheads="1"/>
            </p:cNvPicPr>
            <p:nvPr/>
          </p:nvPicPr>
          <p:blipFill>
            <a:blip r:embed="rId6" cstate="email">
              <a:extLst>
                <a:ext uri="{28A0092B-C50C-407E-A947-70E740481C1C}">
                  <a14:useLocalDpi xmlns:a14="http://schemas.microsoft.com/office/drawing/2010/main"/>
                </a:ext>
              </a:extLst>
            </a:blip>
            <a:srcRect l="3571" t="10026"/>
            <a:stretch>
              <a:fillRect/>
            </a:stretch>
          </p:blipFill>
          <p:spPr bwMode="auto">
            <a:xfrm>
              <a:off x="3099665" y="1040566"/>
              <a:ext cx="2221249" cy="2584795"/>
            </a:xfrm>
            <a:prstGeom prst="rect">
              <a:avLst/>
            </a:prstGeom>
            <a:noFill/>
            <a:ln w="76200">
              <a:solidFill>
                <a:schemeClr val="accent5">
                  <a:lumMod val="50000"/>
                </a:schemeClr>
              </a:solidFill>
            </a:ln>
          </p:spPr>
        </p:pic>
        <p:pic>
          <p:nvPicPr>
            <p:cNvPr id="1037" name="Picture 13" descr="C:\Documents and Settings\dora\Τα έγγραφά μου\14 threading needle with steadied fingers and hands.jpg"/>
            <p:cNvPicPr>
              <a:picLocks noChangeAspect="1" noChangeArrowheads="1"/>
            </p:cNvPicPr>
            <p:nvPr/>
          </p:nvPicPr>
          <p:blipFill>
            <a:blip r:embed="rId7" cstate="email">
              <a:extLst>
                <a:ext uri="{28A0092B-C50C-407E-A947-70E740481C1C}">
                  <a14:useLocalDpi xmlns:a14="http://schemas.microsoft.com/office/drawing/2010/main"/>
                </a:ext>
              </a:extLst>
            </a:blip>
            <a:srcRect l="7723" t="5785" r="12469" b="10333"/>
            <a:stretch>
              <a:fillRect/>
            </a:stretch>
          </p:blipFill>
          <p:spPr bwMode="auto">
            <a:xfrm>
              <a:off x="298960" y="3677721"/>
              <a:ext cx="2521976" cy="2359268"/>
            </a:xfrm>
            <a:prstGeom prst="rect">
              <a:avLst/>
            </a:prstGeom>
            <a:noFill/>
            <a:ln w="76200">
              <a:solidFill>
                <a:schemeClr val="accent5">
                  <a:lumMod val="50000"/>
                </a:schemeClr>
              </a:solidFill>
            </a:ln>
          </p:spPr>
        </p:pic>
        <p:pic>
          <p:nvPicPr>
            <p:cNvPr id="1038" name="Picture 14" descr="C:\Documents and Settings\dora\Τα έγγραφά μου\16 stickytape dispenser.jpg"/>
            <p:cNvPicPr>
              <a:picLocks noChangeAspect="1" noChangeArrowheads="1"/>
            </p:cNvPicPr>
            <p:nvPr/>
          </p:nvPicPr>
          <p:blipFill>
            <a:blip r:embed="rId8" cstate="email">
              <a:extLst>
                <a:ext uri="{28A0092B-C50C-407E-A947-70E740481C1C}">
                  <a14:useLocalDpi xmlns:a14="http://schemas.microsoft.com/office/drawing/2010/main"/>
                </a:ext>
              </a:extLst>
            </a:blip>
            <a:srcRect l="7407" t="7379" b="4077"/>
            <a:stretch>
              <a:fillRect/>
            </a:stretch>
          </p:blipFill>
          <p:spPr bwMode="auto">
            <a:xfrm>
              <a:off x="9183956" y="3412334"/>
              <a:ext cx="1800200" cy="2592289"/>
            </a:xfrm>
            <a:prstGeom prst="rect">
              <a:avLst/>
            </a:prstGeom>
            <a:noFill/>
            <a:ln w="76200">
              <a:solidFill>
                <a:schemeClr val="accent5">
                  <a:lumMod val="50000"/>
                </a:schemeClr>
              </a:solidFill>
            </a:ln>
          </p:spPr>
        </p:pic>
        <p:pic>
          <p:nvPicPr>
            <p:cNvPr id="1039" name="Picture 15" descr="C:\Documents and Settings\dora\Τα έγγραφά μου\17 inadequate finger recess for lifting old IBM typewriter.jpg"/>
            <p:cNvPicPr>
              <a:picLocks noChangeAspect="1" noChangeArrowheads="1"/>
            </p:cNvPicPr>
            <p:nvPr/>
          </p:nvPicPr>
          <p:blipFill>
            <a:blip r:embed="rId9" cstate="email">
              <a:extLst>
                <a:ext uri="{28A0092B-C50C-407E-A947-70E740481C1C}">
                  <a14:useLocalDpi xmlns:a14="http://schemas.microsoft.com/office/drawing/2010/main"/>
                </a:ext>
              </a:extLst>
            </a:blip>
            <a:srcRect l="7278" t="12108" b="9188"/>
            <a:stretch>
              <a:fillRect/>
            </a:stretch>
          </p:blipFill>
          <p:spPr bwMode="auto">
            <a:xfrm>
              <a:off x="3099665" y="3822160"/>
              <a:ext cx="2868678" cy="2182462"/>
            </a:xfrm>
            <a:prstGeom prst="rect">
              <a:avLst/>
            </a:prstGeom>
            <a:noFill/>
            <a:ln w="76200">
              <a:solidFill>
                <a:schemeClr val="accent5">
                  <a:lumMod val="50000"/>
                </a:schemeClr>
              </a:solidFill>
            </a:ln>
          </p:spPr>
        </p:pic>
      </p:grpSp>
      <p:sp>
        <p:nvSpPr>
          <p:cNvPr id="13" name="19 - Ορθογώνιο"/>
          <p:cNvSpPr/>
          <p:nvPr/>
        </p:nvSpPr>
        <p:spPr>
          <a:xfrm>
            <a:off x="1259632" y="5954796"/>
            <a:ext cx="6192688" cy="276999"/>
          </a:xfrm>
          <a:prstGeom prst="rect">
            <a:avLst/>
          </a:prstGeom>
          <a:ln w="76200">
            <a:noFill/>
          </a:ln>
        </p:spPr>
        <p:txBody>
          <a:bodyPr wrap="square">
            <a:spAutoFit/>
          </a:bodyPr>
          <a:lstStyle/>
          <a:p>
            <a:pPr algn="ctr"/>
            <a:r>
              <a:rPr lang="en-US" sz="1200" dirty="0" smtClean="0">
                <a:latin typeface="+mn-lt"/>
                <a:hlinkClick r:id="rId10"/>
              </a:rPr>
              <a:t>mpatkin.org</a:t>
            </a:r>
            <a:endParaRPr lang="el-GR" sz="1200" dirty="0">
              <a:latin typeface="+mn-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a:t>Λαβές και Καθημερινότητα </a:t>
            </a:r>
            <a:r>
              <a:rPr lang="el-GR" sz="3200" b="0" dirty="0" smtClean="0"/>
              <a:t>3/</a:t>
            </a:r>
            <a:r>
              <a:rPr lang="en-US" sz="3200" b="0" dirty="0" smtClean="0"/>
              <a:t>7</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pic>
        <p:nvPicPr>
          <p:cNvPr id="5122"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27584" y="1628800"/>
            <a:ext cx="1512168" cy="2304298"/>
          </a:xfrm>
          <a:prstGeom prst="rect">
            <a:avLst/>
          </a:prstGeom>
          <a:noFill/>
          <a:ln w="9525">
            <a:solidFill>
              <a:schemeClr val="accent5">
                <a:lumMod val="50000"/>
              </a:schemeClr>
            </a:solidFill>
            <a:miter lim="800000"/>
            <a:headEnd/>
            <a:tailEnd/>
          </a:ln>
          <a:effectLst/>
        </p:spPr>
      </p:pic>
      <p:grpSp>
        <p:nvGrpSpPr>
          <p:cNvPr id="12" name="11 - Ομάδα"/>
          <p:cNvGrpSpPr/>
          <p:nvPr/>
        </p:nvGrpSpPr>
        <p:grpSpPr>
          <a:xfrm>
            <a:off x="827584" y="1628800"/>
            <a:ext cx="5904656" cy="4201030"/>
            <a:chOff x="827584" y="1628800"/>
            <a:chExt cx="5904656" cy="4201030"/>
          </a:xfrm>
        </p:grpSpPr>
        <p:pic>
          <p:nvPicPr>
            <p:cNvPr id="5123" name="Picture 3" descr="C:\Documents and Settings\dora\Τα έγγραφά μου\gri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776" y="1628800"/>
              <a:ext cx="1656184" cy="2263324"/>
            </a:xfrm>
            <a:prstGeom prst="rect">
              <a:avLst/>
            </a:prstGeom>
            <a:noFill/>
            <a:ln>
              <a:solidFill>
                <a:schemeClr val="accent5">
                  <a:lumMod val="50000"/>
                </a:schemeClr>
              </a:solidFill>
            </a:ln>
          </p:spPr>
        </p:pic>
        <p:pic>
          <p:nvPicPr>
            <p:cNvPr id="5124" name="Picture 4" descr="C:\Documents and Settings\dora\Τα έγγραφά μου\narrow-pinc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584" y="4077072"/>
              <a:ext cx="3412594" cy="1752758"/>
            </a:xfrm>
            <a:prstGeom prst="rect">
              <a:avLst/>
            </a:prstGeom>
            <a:noFill/>
            <a:ln>
              <a:solidFill>
                <a:schemeClr val="accent5">
                  <a:lumMod val="50000"/>
                </a:schemeClr>
              </a:solidFill>
            </a:ln>
          </p:spPr>
        </p:pic>
        <p:pic>
          <p:nvPicPr>
            <p:cNvPr id="5125" name="Picture 5" descr="C:\Documents and Settings\dora\Τα έγγραφά μου\hand-sander_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27717" y="1628800"/>
              <a:ext cx="2376264" cy="1685044"/>
            </a:xfrm>
            <a:prstGeom prst="rect">
              <a:avLst/>
            </a:prstGeom>
            <a:noFill/>
            <a:ln>
              <a:solidFill>
                <a:schemeClr val="accent5">
                  <a:lumMod val="50000"/>
                </a:schemeClr>
              </a:solidFill>
            </a:ln>
          </p:spPr>
        </p:pic>
        <p:pic>
          <p:nvPicPr>
            <p:cNvPr id="5130" name="Picture 10" descr="C:\Documents and Settings\dora\Τα έγγραφά μου\cold_too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27717" y="3429001"/>
              <a:ext cx="2404523" cy="1561870"/>
            </a:xfrm>
            <a:prstGeom prst="rect">
              <a:avLst/>
            </a:prstGeom>
            <a:noFill/>
            <a:ln>
              <a:solidFill>
                <a:schemeClr val="accent5">
                  <a:lumMod val="50000"/>
                </a:schemeClr>
              </a:solidFill>
            </a:ln>
          </p:spPr>
        </p:pic>
      </p:grpSp>
      <p:sp>
        <p:nvSpPr>
          <p:cNvPr id="16" name="15 - Ορθογώνιο"/>
          <p:cNvSpPr/>
          <p:nvPr/>
        </p:nvSpPr>
        <p:spPr>
          <a:xfrm>
            <a:off x="4264496" y="5552831"/>
            <a:ext cx="3384376" cy="276999"/>
          </a:xfrm>
          <a:prstGeom prst="rect">
            <a:avLst/>
          </a:prstGeom>
        </p:spPr>
        <p:txBody>
          <a:bodyPr wrap="square">
            <a:spAutoFit/>
          </a:bodyPr>
          <a:lstStyle/>
          <a:p>
            <a:pPr marL="3175" lvl="1"/>
            <a:r>
              <a:rPr lang="en-US" sz="1200" dirty="0" smtClean="0">
                <a:latin typeface="+mn-lt"/>
                <a:hlinkClick r:id="rId7"/>
              </a:rPr>
              <a:t>esdc.gc.ca</a:t>
            </a:r>
            <a:endParaRPr lang="el-GR" sz="1200" dirty="0">
              <a:latin typeface="+mn-lt"/>
            </a:endParaRPr>
          </a:p>
        </p:txBody>
      </p:sp>
      <p:pic>
        <p:nvPicPr>
          <p:cNvPr id="20" name="Picture 6" descr="C:\Documents and Settings\dora\Τα έγγραφά μου\rmi4e.gif"/>
          <p:cNvPicPr>
            <a:picLocks noChangeAspect="1" noChangeArrowheads="1"/>
          </p:cNvPicPr>
          <p:nvPr/>
        </p:nvPicPr>
        <p:blipFill>
          <a:blip r:embed="rId8" cstate="email">
            <a:extLst>
              <a:ext uri="{28A0092B-C50C-407E-A947-70E740481C1C}">
                <a14:useLocalDpi xmlns:a14="http://schemas.microsoft.com/office/drawing/2010/main"/>
              </a:ext>
            </a:extLst>
          </a:blip>
          <a:srcRect l="9030" t="12661" b="6140"/>
          <a:stretch>
            <a:fillRect/>
          </a:stretch>
        </p:blipFill>
        <p:spPr bwMode="auto">
          <a:xfrm rot="16200000">
            <a:off x="6048166" y="2456892"/>
            <a:ext cx="3312367" cy="1656184"/>
          </a:xfrm>
          <a:prstGeom prst="rect">
            <a:avLst/>
          </a:prstGeom>
          <a:noFill/>
          <a:ln>
            <a:solidFill>
              <a:schemeClr val="accent5">
                <a:lumMod val="50000"/>
              </a:schemeClr>
            </a:solid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a:t>Λαβές και Καθημερινότητα </a:t>
            </a:r>
            <a:r>
              <a:rPr lang="el-GR" sz="3200" b="0" dirty="0" smtClean="0"/>
              <a:t>4/</a:t>
            </a:r>
            <a:r>
              <a:rPr lang="en-US" sz="3200" b="0" dirty="0" smtClean="0"/>
              <a:t>7</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grpSp>
        <p:nvGrpSpPr>
          <p:cNvPr id="3" name="17 - Ομάδα"/>
          <p:cNvGrpSpPr/>
          <p:nvPr/>
        </p:nvGrpSpPr>
        <p:grpSpPr>
          <a:xfrm>
            <a:off x="297344" y="1556792"/>
            <a:ext cx="8423598" cy="3888432"/>
            <a:chOff x="364656" y="1412776"/>
            <a:chExt cx="8423598" cy="3888432"/>
          </a:xfrm>
        </p:grpSpPr>
        <p:pic>
          <p:nvPicPr>
            <p:cNvPr id="6147" name="Picture 3" descr="C:\Documents and Settings\dora\Τα έγγραφά μου\rmi4b.gif"/>
            <p:cNvPicPr>
              <a:picLocks noChangeAspect="1" noChangeArrowheads="1"/>
            </p:cNvPicPr>
            <p:nvPr/>
          </p:nvPicPr>
          <p:blipFill>
            <a:blip r:embed="rId2" cstate="email">
              <a:extLst>
                <a:ext uri="{28A0092B-C50C-407E-A947-70E740481C1C}">
                  <a14:useLocalDpi xmlns:a14="http://schemas.microsoft.com/office/drawing/2010/main"/>
                </a:ext>
              </a:extLst>
            </a:blip>
            <a:srcRect t="8617"/>
            <a:stretch>
              <a:fillRect/>
            </a:stretch>
          </p:blipFill>
          <p:spPr bwMode="auto">
            <a:xfrm>
              <a:off x="6367504" y="3645024"/>
              <a:ext cx="2420750" cy="1656184"/>
            </a:xfrm>
            <a:prstGeom prst="rect">
              <a:avLst/>
            </a:prstGeom>
            <a:noFill/>
            <a:ln>
              <a:solidFill>
                <a:schemeClr val="accent5">
                  <a:lumMod val="50000"/>
                </a:schemeClr>
              </a:solidFill>
            </a:ln>
          </p:spPr>
        </p:pic>
        <p:pic>
          <p:nvPicPr>
            <p:cNvPr id="6148" name="Picture 4" descr="C:\Documents and Settings\dora\Τα έγγραφά μου\rmi4c.gif"/>
            <p:cNvPicPr>
              <a:picLocks noChangeAspect="1" noChangeArrowheads="1"/>
            </p:cNvPicPr>
            <p:nvPr/>
          </p:nvPicPr>
          <p:blipFill>
            <a:blip r:embed="rId3" cstate="email">
              <a:extLst>
                <a:ext uri="{28A0092B-C50C-407E-A947-70E740481C1C}">
                  <a14:useLocalDpi xmlns:a14="http://schemas.microsoft.com/office/drawing/2010/main"/>
                </a:ext>
              </a:extLst>
            </a:blip>
            <a:srcRect l="3954" t="7062"/>
            <a:stretch>
              <a:fillRect/>
            </a:stretch>
          </p:blipFill>
          <p:spPr bwMode="auto">
            <a:xfrm>
              <a:off x="1975016" y="3140968"/>
              <a:ext cx="1749248" cy="2160240"/>
            </a:xfrm>
            <a:prstGeom prst="rect">
              <a:avLst/>
            </a:prstGeom>
            <a:noFill/>
            <a:ln>
              <a:solidFill>
                <a:schemeClr val="accent5">
                  <a:lumMod val="50000"/>
                </a:schemeClr>
              </a:solidFill>
            </a:ln>
          </p:spPr>
        </p:pic>
        <p:pic>
          <p:nvPicPr>
            <p:cNvPr id="6149" name="Picture 5" descr="C:\Documents and Settings\dora\Τα έγγραφά μου\rmi4a.gif"/>
            <p:cNvPicPr>
              <a:picLocks noChangeAspect="1" noChangeArrowheads="1"/>
            </p:cNvPicPr>
            <p:nvPr/>
          </p:nvPicPr>
          <p:blipFill>
            <a:blip r:embed="rId4" cstate="email">
              <a:extLst>
                <a:ext uri="{28A0092B-C50C-407E-A947-70E740481C1C}">
                  <a14:useLocalDpi xmlns:a14="http://schemas.microsoft.com/office/drawing/2010/main"/>
                </a:ext>
              </a:extLst>
            </a:blip>
            <a:srcRect l="4882"/>
            <a:stretch>
              <a:fillRect/>
            </a:stretch>
          </p:blipFill>
          <p:spPr bwMode="auto">
            <a:xfrm>
              <a:off x="1975016" y="1412776"/>
              <a:ext cx="2946085" cy="1512168"/>
            </a:xfrm>
            <a:prstGeom prst="rect">
              <a:avLst/>
            </a:prstGeom>
            <a:noFill/>
            <a:ln>
              <a:solidFill>
                <a:schemeClr val="accent5">
                  <a:lumMod val="50000"/>
                </a:schemeClr>
              </a:solidFill>
            </a:ln>
          </p:spPr>
        </p:pic>
        <p:pic>
          <p:nvPicPr>
            <p:cNvPr id="6151" name="Picture 7" descr="C:\Documents and Settings\dora\Τα έγγραφά μου\office5.gif"/>
            <p:cNvPicPr>
              <a:picLocks noChangeAspect="1" noChangeArrowheads="1"/>
            </p:cNvPicPr>
            <p:nvPr/>
          </p:nvPicPr>
          <p:blipFill>
            <a:blip r:embed="rId5" cstate="email">
              <a:extLst>
                <a:ext uri="{28A0092B-C50C-407E-A947-70E740481C1C}">
                  <a14:useLocalDpi xmlns:a14="http://schemas.microsoft.com/office/drawing/2010/main"/>
                </a:ext>
              </a:extLst>
            </a:blip>
            <a:srcRect l="13371" t="3945" r="11863" b="7099"/>
            <a:stretch>
              <a:fillRect/>
            </a:stretch>
          </p:blipFill>
          <p:spPr bwMode="auto">
            <a:xfrm flipH="1">
              <a:off x="364656" y="1412776"/>
              <a:ext cx="1413881" cy="3888432"/>
            </a:xfrm>
            <a:prstGeom prst="rect">
              <a:avLst/>
            </a:prstGeom>
            <a:noFill/>
            <a:ln>
              <a:solidFill>
                <a:schemeClr val="accent5">
                  <a:lumMod val="50000"/>
                </a:schemeClr>
              </a:solidFill>
            </a:ln>
          </p:spPr>
        </p:pic>
        <p:pic>
          <p:nvPicPr>
            <p:cNvPr id="11" name="Picture 13" descr="C:\Documents and Settings\dora\Τα έγγραφά μου\office7.gif"/>
            <p:cNvPicPr>
              <a:picLocks noChangeAspect="1" noChangeArrowheads="1"/>
            </p:cNvPicPr>
            <p:nvPr/>
          </p:nvPicPr>
          <p:blipFill>
            <a:blip r:embed="rId6" cstate="email">
              <a:extLst>
                <a:ext uri="{28A0092B-C50C-407E-A947-70E740481C1C}">
                  <a14:useLocalDpi xmlns:a14="http://schemas.microsoft.com/office/drawing/2010/main"/>
                </a:ext>
              </a:extLst>
            </a:blip>
            <a:srcRect l="9036"/>
            <a:stretch>
              <a:fillRect/>
            </a:stretch>
          </p:blipFill>
          <p:spPr bwMode="auto">
            <a:xfrm>
              <a:off x="7231600" y="1412776"/>
              <a:ext cx="1546464" cy="2089382"/>
            </a:xfrm>
            <a:prstGeom prst="rect">
              <a:avLst/>
            </a:prstGeom>
            <a:noFill/>
            <a:ln>
              <a:solidFill>
                <a:schemeClr val="accent5">
                  <a:lumMod val="50000"/>
                </a:schemeClr>
              </a:solidFill>
            </a:ln>
          </p:spPr>
        </p:pic>
      </p:grpSp>
      <p:sp>
        <p:nvSpPr>
          <p:cNvPr id="14" name="13 - Ορθογώνιο"/>
          <p:cNvSpPr/>
          <p:nvPr/>
        </p:nvSpPr>
        <p:spPr>
          <a:xfrm>
            <a:off x="248200" y="5524383"/>
            <a:ext cx="1512168" cy="276999"/>
          </a:xfrm>
          <a:prstGeom prst="rect">
            <a:avLst/>
          </a:prstGeom>
        </p:spPr>
        <p:txBody>
          <a:bodyPr wrap="square">
            <a:spAutoFit/>
          </a:bodyPr>
          <a:lstStyle/>
          <a:p>
            <a:pPr marL="3175" lvl="1"/>
            <a:r>
              <a:rPr lang="en-US" sz="1200" dirty="0" smtClean="0">
                <a:latin typeface="+mn-lt"/>
                <a:hlinkClick r:id="rId7"/>
              </a:rPr>
              <a:t>esdc.gc.ca</a:t>
            </a:r>
            <a:endParaRPr lang="el-GR" sz="1200" dirty="0">
              <a:latin typeface="+mn-lt"/>
            </a:endParaRPr>
          </a:p>
        </p:txBody>
      </p:sp>
      <p:pic>
        <p:nvPicPr>
          <p:cNvPr id="16" name="Picture 7" descr="C:\Documents and Settings\dora\Τα έγγραφά μου\lateral.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51920" y="3501008"/>
            <a:ext cx="2304257" cy="1944216"/>
          </a:xfrm>
          <a:prstGeom prst="rect">
            <a:avLst/>
          </a:prstGeom>
          <a:noFill/>
          <a:ln>
            <a:solidFill>
              <a:schemeClr val="accent5">
                <a:lumMod val="50000"/>
              </a:schemeClr>
            </a:solidFill>
          </a:ln>
        </p:spPr>
      </p:pic>
      <p:pic>
        <p:nvPicPr>
          <p:cNvPr id="17" name="Picture 6" descr="C:\Documents and Settings\dora\Τα έγγραφά μου\difficult-pinch_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004048" y="1556792"/>
            <a:ext cx="2016224" cy="1724118"/>
          </a:xfrm>
          <a:prstGeom prst="rect">
            <a:avLst/>
          </a:prstGeom>
          <a:noFill/>
          <a:ln>
            <a:solidFill>
              <a:schemeClr val="accent5">
                <a:lumMod val="50000"/>
              </a:schemeClr>
            </a:solid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Λαβές και Καθημερινότητα </a:t>
            </a:r>
            <a:r>
              <a:rPr lang="el-GR" sz="3200" b="0" dirty="0" smtClean="0"/>
              <a:t>5/</a:t>
            </a:r>
            <a:r>
              <a:rPr lang="en-US" sz="3200" b="0" dirty="0" smtClean="0"/>
              <a:t>7</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pic>
        <p:nvPicPr>
          <p:cNvPr id="7" name="Picture 2" descr="Hands Again by Adreea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0072" y="1124744"/>
            <a:ext cx="3456384" cy="2808312"/>
          </a:xfrm>
          <a:prstGeom prst="rect">
            <a:avLst/>
          </a:prstGeom>
          <a:noFill/>
          <a:ln w="76200">
            <a:solidFill>
              <a:srgbClr val="002060"/>
            </a:solidFill>
          </a:ln>
          <a:extLst>
            <a:ext uri="{909E8E84-426E-40DD-AFC4-6F175D3DCCD1}">
              <a14:hiddenFill xmlns:a14="http://schemas.microsoft.com/office/drawing/2010/main">
                <a:solidFill>
                  <a:srgbClr val="FFFFFF"/>
                </a:solidFill>
              </a14:hiddenFill>
            </a:ext>
          </a:extLst>
        </p:spPr>
      </p:pic>
      <p:pic>
        <p:nvPicPr>
          <p:cNvPr id="9" name="Picture 4" descr="Drawing with fidjera: Lesson 3 by fidjera"/>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l="4188" t="14550" r="5061"/>
          <a:stretch>
            <a:fillRect/>
          </a:stretch>
        </p:blipFill>
        <p:spPr bwMode="auto">
          <a:xfrm>
            <a:off x="539552" y="1124744"/>
            <a:ext cx="4785981" cy="5199717"/>
          </a:xfrm>
          <a:prstGeom prst="rect">
            <a:avLst/>
          </a:prstGeom>
          <a:noFill/>
          <a:ln w="76200">
            <a:solidFill>
              <a:srgbClr val="002060"/>
            </a:solidFill>
          </a:ln>
          <a:extLst>
            <a:ext uri="{909E8E84-426E-40DD-AFC4-6F175D3DCCD1}">
              <a14:hiddenFill xmlns:a14="http://schemas.microsoft.com/office/drawing/2010/main">
                <a:solidFill>
                  <a:srgbClr val="FFFFFF"/>
                </a:solidFill>
              </a14:hiddenFill>
            </a:ext>
          </a:extLst>
        </p:spPr>
      </p:pic>
      <p:sp>
        <p:nvSpPr>
          <p:cNvPr id="11" name="Ορθογώνιο 2"/>
          <p:cNvSpPr/>
          <p:nvPr/>
        </p:nvSpPr>
        <p:spPr>
          <a:xfrm>
            <a:off x="6876256" y="4005064"/>
            <a:ext cx="1728192" cy="276999"/>
          </a:xfrm>
          <a:prstGeom prst="rect">
            <a:avLst/>
          </a:prstGeom>
        </p:spPr>
        <p:txBody>
          <a:bodyPr wrap="square">
            <a:spAutoFit/>
          </a:bodyPr>
          <a:lstStyle/>
          <a:p>
            <a:r>
              <a:rPr lang="en-US" sz="1200" dirty="0" smtClean="0">
                <a:latin typeface="+mn-lt"/>
                <a:hlinkClick r:id="rId4"/>
              </a:rPr>
              <a:t>adreean.deviantart.com</a:t>
            </a:r>
            <a:endParaRPr lang="el-GR" sz="1200" dirty="0">
              <a:latin typeface="+mn-lt"/>
            </a:endParaRPr>
          </a:p>
        </p:txBody>
      </p:sp>
      <p:sp>
        <p:nvSpPr>
          <p:cNvPr id="8" name="Ορθογώνιο 4"/>
          <p:cNvSpPr/>
          <p:nvPr/>
        </p:nvSpPr>
        <p:spPr>
          <a:xfrm>
            <a:off x="1475656" y="6381328"/>
            <a:ext cx="2664296" cy="276999"/>
          </a:xfrm>
          <a:prstGeom prst="rect">
            <a:avLst/>
          </a:prstGeom>
        </p:spPr>
        <p:txBody>
          <a:bodyPr wrap="square">
            <a:spAutoFit/>
          </a:bodyPr>
          <a:lstStyle/>
          <a:p>
            <a:pPr algn="ctr"/>
            <a:r>
              <a:rPr lang="en-US" sz="1200" dirty="0" smtClean="0">
                <a:latin typeface="+mn-lt"/>
                <a:hlinkClick r:id="rId5"/>
              </a:rPr>
              <a:t>fidjera.deviantart.com</a:t>
            </a:r>
            <a:endParaRPr lang="el-GR" sz="1200" dirty="0">
              <a:latin typeface="+mn-lt"/>
            </a:endParaRPr>
          </a:p>
        </p:txBody>
      </p:sp>
      <p:pic>
        <p:nvPicPr>
          <p:cNvPr id="10" name="Picture 2" descr="Hands study by RanSerenad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64088" y="4005064"/>
            <a:ext cx="1440160" cy="1907719"/>
          </a:xfrm>
          <a:prstGeom prst="rect">
            <a:avLst/>
          </a:prstGeom>
          <a:noFill/>
          <a:ln w="76200">
            <a:solidFill>
              <a:srgbClr val="002060"/>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908720"/>
          </a:xfrm>
        </p:spPr>
        <p:txBody>
          <a:bodyPr/>
          <a:lstStyle/>
          <a:p>
            <a:r>
              <a:rPr lang="el-GR" sz="3600" dirty="0"/>
              <a:t>Λαβές και Καθημερινότητα </a:t>
            </a:r>
            <a:r>
              <a:rPr lang="el-GR" sz="3200" b="0" dirty="0" smtClean="0"/>
              <a:t>6/</a:t>
            </a:r>
            <a:r>
              <a:rPr lang="en-US" sz="3200" b="0" dirty="0" smtClean="0"/>
              <a:t>7</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pic>
        <p:nvPicPr>
          <p:cNvPr id="8" name="Picture 4" descr="Drawing with fidjera: Lesson 4 by fidjera"/>
          <p:cNvPicPr>
            <a:picLocks noChangeAspect="1" noChangeArrowheads="1"/>
          </p:cNvPicPr>
          <p:nvPr/>
        </p:nvPicPr>
        <p:blipFill>
          <a:blip r:embed="rId2" cstate="email">
            <a:extLst>
              <a:ext uri="{28A0092B-C50C-407E-A947-70E740481C1C}">
                <a14:useLocalDpi xmlns:a14="http://schemas.microsoft.com/office/drawing/2010/main"/>
              </a:ext>
            </a:extLst>
          </a:blip>
          <a:srcRect l="48577" t="12802" r="4891" b="68163"/>
          <a:stretch>
            <a:fillRect/>
          </a:stretch>
        </p:blipFill>
        <p:spPr bwMode="auto">
          <a:xfrm>
            <a:off x="683568" y="1124744"/>
            <a:ext cx="2736304" cy="15772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rawing with fidjera: Lesson 4 by fidjera"/>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l="6559" t="46632" r="4891" b="3406"/>
          <a:stretch>
            <a:fillRect/>
          </a:stretch>
        </p:blipFill>
        <p:spPr bwMode="auto">
          <a:xfrm>
            <a:off x="3275856" y="1124744"/>
            <a:ext cx="5265597" cy="418619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12 - Ομάδα"/>
          <p:cNvGrpSpPr/>
          <p:nvPr/>
        </p:nvGrpSpPr>
        <p:grpSpPr>
          <a:xfrm>
            <a:off x="2555776" y="4437112"/>
            <a:ext cx="4176464" cy="1587959"/>
            <a:chOff x="2555776" y="4437112"/>
            <a:chExt cx="4176464" cy="1587959"/>
          </a:xfrm>
        </p:grpSpPr>
        <p:pic>
          <p:nvPicPr>
            <p:cNvPr id="15" name="Picture 4" descr="Drawing with fidjera: Lesson 4 by fidjera"/>
            <p:cNvPicPr>
              <a:picLocks noChangeAspect="1" noChangeArrowheads="1"/>
            </p:cNvPicPr>
            <p:nvPr/>
          </p:nvPicPr>
          <p:blipFill>
            <a:blip r:embed="rId2" cstate="email">
              <a:extLst>
                <a:ext uri="{28A0092B-C50C-407E-A947-70E740481C1C}">
                  <a14:useLocalDpi xmlns:a14="http://schemas.microsoft.com/office/drawing/2010/main"/>
                </a:ext>
              </a:extLst>
            </a:blip>
            <a:srcRect l="68288" t="33825" r="6526" b="51367"/>
            <a:stretch>
              <a:fillRect/>
            </a:stretch>
          </p:blipFill>
          <p:spPr bwMode="auto">
            <a:xfrm>
              <a:off x="2555776" y="4437112"/>
              <a:ext cx="1656184" cy="13719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rawing with fidjera: Lesson 4 by fidjera"/>
            <p:cNvPicPr>
              <a:picLocks noChangeAspect="1" noChangeArrowheads="1"/>
            </p:cNvPicPr>
            <p:nvPr/>
          </p:nvPicPr>
          <p:blipFill>
            <a:blip r:embed="rId2" cstate="email">
              <a:extLst>
                <a:ext uri="{28A0092B-C50C-407E-A947-70E740481C1C}">
                  <a14:useLocalDpi xmlns:a14="http://schemas.microsoft.com/office/drawing/2010/main"/>
                </a:ext>
              </a:extLst>
            </a:blip>
            <a:srcRect l="50767" t="32271" r="31712" b="51367"/>
            <a:stretch>
              <a:fillRect/>
            </a:stretch>
          </p:blipFill>
          <p:spPr bwMode="auto">
            <a:xfrm>
              <a:off x="5580112" y="4509120"/>
              <a:ext cx="1152128" cy="151595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4" descr="Drawing with fidjera: Lesson 4 by fidjera"/>
          <p:cNvPicPr>
            <a:picLocks noChangeAspect="1" noChangeArrowheads="1"/>
          </p:cNvPicPr>
          <p:nvPr/>
        </p:nvPicPr>
        <p:blipFill>
          <a:blip r:embed="rId2" cstate="email">
            <a:extLst>
              <a:ext uri="{28A0092B-C50C-407E-A947-70E740481C1C}">
                <a14:useLocalDpi xmlns:a14="http://schemas.microsoft.com/office/drawing/2010/main"/>
              </a:ext>
            </a:extLst>
          </a:blip>
          <a:srcRect l="6559" t="12802" r="51423" b="51367"/>
          <a:stretch>
            <a:fillRect/>
          </a:stretch>
        </p:blipFill>
        <p:spPr bwMode="auto">
          <a:xfrm>
            <a:off x="251520" y="2780928"/>
            <a:ext cx="2696811" cy="3240360"/>
          </a:xfrm>
          <a:prstGeom prst="rect">
            <a:avLst/>
          </a:prstGeom>
          <a:noFill/>
          <a:extLst>
            <a:ext uri="{909E8E84-426E-40DD-AFC4-6F175D3DCCD1}">
              <a14:hiddenFill xmlns:a14="http://schemas.microsoft.com/office/drawing/2010/main">
                <a:solidFill>
                  <a:srgbClr val="FFFFFF"/>
                </a:solidFill>
              </a14:hiddenFill>
            </a:ext>
          </a:extLst>
        </p:spPr>
      </p:pic>
      <p:sp>
        <p:nvSpPr>
          <p:cNvPr id="18" name="17 - Ορθογώνιο"/>
          <p:cNvSpPr/>
          <p:nvPr/>
        </p:nvSpPr>
        <p:spPr>
          <a:xfrm>
            <a:off x="323528" y="1124744"/>
            <a:ext cx="8136904" cy="4896544"/>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ρθογώνιο 4"/>
          <p:cNvSpPr/>
          <p:nvPr/>
        </p:nvSpPr>
        <p:spPr>
          <a:xfrm>
            <a:off x="2771800" y="6150246"/>
            <a:ext cx="2592288" cy="276999"/>
          </a:xfrm>
          <a:prstGeom prst="rect">
            <a:avLst/>
          </a:prstGeom>
        </p:spPr>
        <p:txBody>
          <a:bodyPr wrap="square">
            <a:spAutoFit/>
          </a:bodyPr>
          <a:lstStyle/>
          <a:p>
            <a:pPr algn="ctr"/>
            <a:r>
              <a:rPr lang="en-US" sz="1200" dirty="0" smtClean="0">
                <a:latin typeface="+mn-lt"/>
                <a:hlinkClick r:id="rId3"/>
              </a:rPr>
              <a:t>fidjera.deviantart.com</a:t>
            </a:r>
            <a:endParaRPr lang="el-GR" sz="12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Απόκλιση Αντιβραχίου </a:t>
            </a:r>
            <a:r>
              <a:rPr lang="el-GR" sz="3200" b="0" dirty="0" smtClean="0"/>
              <a:t>1/2</a:t>
            </a:r>
            <a:endParaRPr lang="el-GR" sz="3200" b="0" dirty="0"/>
          </a:p>
        </p:txBody>
      </p:sp>
      <p:sp>
        <p:nvSpPr>
          <p:cNvPr id="3" name="2 - Θέση περιεχομένου"/>
          <p:cNvSpPr>
            <a:spLocks noGrp="1"/>
          </p:cNvSpPr>
          <p:nvPr>
            <p:ph idx="1"/>
          </p:nvPr>
        </p:nvSpPr>
        <p:spPr>
          <a:xfrm>
            <a:off x="457200" y="1196752"/>
            <a:ext cx="7931224" cy="4320480"/>
          </a:xfrm>
        </p:spPr>
        <p:txBody>
          <a:bodyPr>
            <a:normAutofit/>
          </a:bodyPr>
          <a:lstStyle/>
          <a:p>
            <a:r>
              <a:rPr lang="el-GR" dirty="0" smtClean="0"/>
              <a:t>Κατά την έκταση με υπτιασμό σχηματίζεται γωνία απόκλισης μεταξύ του επιμήκη άξονα του </a:t>
            </a:r>
            <a:r>
              <a:rPr lang="el-GR" dirty="0" err="1" smtClean="0"/>
              <a:t>βραχιονίου</a:t>
            </a:r>
            <a:r>
              <a:rPr lang="el-GR" dirty="0" smtClean="0"/>
              <a:t> και του επιμήκη άξονα της  ωλένης.</a:t>
            </a:r>
          </a:p>
          <a:p>
            <a:r>
              <a:rPr lang="el-GR" dirty="0" smtClean="0"/>
              <a:t>Πρόκειται για μια βλαισή </a:t>
            </a:r>
            <a:r>
              <a:rPr lang="el-GR" dirty="0" err="1" smtClean="0"/>
              <a:t>γωνίωση</a:t>
            </a:r>
            <a:r>
              <a:rPr lang="el-GR" dirty="0" smtClean="0"/>
              <a:t> μεταξύ της </a:t>
            </a:r>
            <a:r>
              <a:rPr lang="el-GR" dirty="0" err="1" smtClean="0"/>
              <a:t>βραχιόνιας</a:t>
            </a:r>
            <a:r>
              <a:rPr lang="el-GR" dirty="0" smtClean="0"/>
              <a:t> και της ωλένιας </a:t>
            </a:r>
            <a:r>
              <a:rPr lang="el-GR" dirty="0" err="1" smtClean="0"/>
              <a:t>διάφυσης</a:t>
            </a:r>
            <a:r>
              <a:rPr lang="el-GR" dirty="0" smtClean="0"/>
              <a:t>.</a:t>
            </a:r>
          </a:p>
          <a:p>
            <a:r>
              <a:rPr lang="el-GR" dirty="0" smtClean="0"/>
              <a:t>Η μέση τιμή της γωνίας είναι  5 έως</a:t>
            </a:r>
            <a:r>
              <a:rPr lang="en-US" dirty="0" smtClean="0"/>
              <a:t> </a:t>
            </a:r>
            <a:r>
              <a:rPr lang="el-GR" dirty="0" smtClean="0"/>
              <a:t>15 μοίρες.                               </a:t>
            </a:r>
            <a:r>
              <a:rPr lang="en-US" dirty="0" smtClean="0"/>
              <a:t>                            </a:t>
            </a:r>
            <a:r>
              <a:rPr lang="el-GR" dirty="0" smtClean="0"/>
              <a:t> </a:t>
            </a:r>
          </a:p>
          <a:p>
            <a:r>
              <a:rPr lang="el-GR" dirty="0" smtClean="0"/>
              <a:t> Σε τιμή μικρότερη της φυσιολογικής  το</a:t>
            </a:r>
            <a:r>
              <a:rPr lang="en-US" dirty="0" smtClean="0"/>
              <a:t>                     </a:t>
            </a:r>
            <a:r>
              <a:rPr lang="el-GR" dirty="0" smtClean="0"/>
              <a:t> αντιβράχιο προσανατολίζεται προς το σώμα.</a:t>
            </a:r>
          </a:p>
          <a:p>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pic>
        <p:nvPicPr>
          <p:cNvPr id="12" name="Picture 2" descr="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8264" y="3212976"/>
            <a:ext cx="1584176" cy="3055608"/>
          </a:xfrm>
          <a:prstGeom prst="rect">
            <a:avLst/>
          </a:prstGeom>
          <a:noFill/>
          <a:ln>
            <a:solidFill>
              <a:schemeClr val="accent1"/>
            </a:solidFill>
          </a:ln>
        </p:spPr>
      </p:pic>
      <p:sp>
        <p:nvSpPr>
          <p:cNvPr id="15" name="2 - Θέση περιεχομένου"/>
          <p:cNvSpPr txBox="1">
            <a:spLocks/>
          </p:cNvSpPr>
          <p:nvPr/>
        </p:nvSpPr>
        <p:spPr>
          <a:xfrm>
            <a:off x="5652120" y="5956516"/>
            <a:ext cx="1296144" cy="315416"/>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3"/>
              </a:rPr>
              <a:t>clinicalgate.com</a:t>
            </a:r>
            <a:endParaRPr kumimoji="0" lang="el-GR"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908720"/>
          </a:xfrm>
        </p:spPr>
        <p:txBody>
          <a:bodyPr/>
          <a:lstStyle/>
          <a:p>
            <a:r>
              <a:rPr lang="el-GR" sz="3600" dirty="0"/>
              <a:t>Λαβές και Καθημερινότητα </a:t>
            </a:r>
            <a:r>
              <a:rPr lang="el-GR" sz="3200" b="0" dirty="0" smtClean="0"/>
              <a:t>7/</a:t>
            </a:r>
            <a:r>
              <a:rPr lang="en-US" sz="3200" b="0" dirty="0" smtClean="0"/>
              <a:t>7</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pic>
        <p:nvPicPr>
          <p:cNvPr id="5" name="Picture 6" descr="http://pre05.deviantart.net/d71c/th/pre/i/2011/005/5/c/hand_study_2_by_moni158-d36gvg6.p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644008" y="4365104"/>
            <a:ext cx="1584176" cy="1810478"/>
          </a:xfrm>
          <a:prstGeom prst="rect">
            <a:avLst/>
          </a:prstGeom>
          <a:noFill/>
        </p:spPr>
      </p:pic>
      <p:pic>
        <p:nvPicPr>
          <p:cNvPr id="6" name="Picture 6" descr="http://pre05.deviantart.net/d71c/th/pre/i/2011/005/5/c/hand_study_2_by_moni158-d36gvg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776" y="4149080"/>
            <a:ext cx="1778293" cy="2166914"/>
          </a:xfrm>
          <a:prstGeom prst="rect">
            <a:avLst/>
          </a:prstGeom>
          <a:noFill/>
        </p:spPr>
      </p:pic>
      <p:pic>
        <p:nvPicPr>
          <p:cNvPr id="9" name="Picture 2" descr="Hands study by RanSerenad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6" y="1340768"/>
            <a:ext cx="1584176" cy="268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ands study by RanSerenad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9592" y="3573016"/>
            <a:ext cx="1671344"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ands Reference 2 by Kibbitz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552" y="1340768"/>
            <a:ext cx="2016224" cy="26529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ands Reference 2 by Kibbitz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99992" y="2348880"/>
            <a:ext cx="2160240"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ands Reference 2 by Kibbitz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39952" y="1268760"/>
            <a:ext cx="2520280" cy="1152128"/>
          </a:xfrm>
          <a:prstGeom prst="rect">
            <a:avLst/>
          </a:prstGeom>
          <a:noFill/>
          <a:extLst>
            <a:ext uri="{909E8E84-426E-40DD-AFC4-6F175D3DCCD1}">
              <a14:hiddenFill xmlns:a14="http://schemas.microsoft.com/office/drawing/2010/main">
                <a:solidFill>
                  <a:srgbClr val="FFFFFF"/>
                </a:solidFill>
              </a14:hiddenFill>
            </a:ext>
          </a:extLst>
        </p:spPr>
      </p:pic>
      <p:sp>
        <p:nvSpPr>
          <p:cNvPr id="17" name="16 - Ορθογώνιο"/>
          <p:cNvSpPr/>
          <p:nvPr/>
        </p:nvSpPr>
        <p:spPr>
          <a:xfrm>
            <a:off x="611560" y="1196752"/>
            <a:ext cx="6120680" cy="5328592"/>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Rectangle 11"/>
          <p:cNvSpPr/>
          <p:nvPr/>
        </p:nvSpPr>
        <p:spPr>
          <a:xfrm>
            <a:off x="6804248" y="5301208"/>
            <a:ext cx="1872208" cy="646331"/>
          </a:xfrm>
          <a:prstGeom prst="rect">
            <a:avLst/>
          </a:prstGeom>
        </p:spPr>
        <p:txBody>
          <a:bodyPr wrap="square">
            <a:spAutoFit/>
          </a:bodyPr>
          <a:lstStyle/>
          <a:p>
            <a:pPr algn="ctr"/>
            <a:r>
              <a:rPr lang="en-US" sz="1200" i="1" dirty="0" smtClean="0">
                <a:solidFill>
                  <a:srgbClr val="808080"/>
                </a:solidFill>
                <a:latin typeface="+mn-lt"/>
                <a:sym typeface="Wingdings"/>
              </a:rPr>
              <a:t> </a:t>
            </a:r>
            <a:r>
              <a:rPr lang="en-US" sz="1200" dirty="0" smtClean="0">
                <a:solidFill>
                  <a:srgbClr val="DADADA">
                    <a:lumMod val="50000"/>
                  </a:srgbClr>
                </a:solidFill>
                <a:latin typeface="+mn-lt"/>
                <a:cs typeface="Calibri" panose="020F0502020204030204" pitchFamily="34" charset="0"/>
              </a:rPr>
              <a:t>“</a:t>
            </a:r>
            <a:r>
              <a:rPr lang="en-US" sz="1200" dirty="0">
                <a:latin typeface="+mn-lt"/>
                <a:hlinkClick r:id="rId9"/>
              </a:rPr>
              <a:t>Hands Reference </a:t>
            </a:r>
            <a:r>
              <a:rPr lang="en-US" sz="1200" dirty="0" smtClean="0">
                <a:latin typeface="+mn-lt"/>
                <a:hlinkClick r:id="rId9"/>
              </a:rPr>
              <a:t>2</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a:latin typeface="+mn-lt"/>
              </a:rPr>
              <a:t> </a:t>
            </a:r>
            <a:r>
              <a:rPr lang="en-US" sz="1200" dirty="0" err="1">
                <a:latin typeface="+mn-lt"/>
                <a:hlinkClick r:id="rId10"/>
              </a:rPr>
              <a:t>Kibbitzer</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11"/>
              </a:rPr>
              <a:t>CC BY-NC-ND </a:t>
            </a:r>
            <a:r>
              <a:rPr lang="en-US" sz="1200" dirty="0" smtClean="0">
                <a:latin typeface="+mn-lt"/>
                <a:hlinkClick r:id="rId11"/>
              </a:rPr>
              <a:t>3.0</a:t>
            </a:r>
            <a:endParaRPr lang="en-US" sz="1200" dirty="0">
              <a:latin typeface="+mn-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Γραφή </a:t>
            </a:r>
            <a:endParaRPr lang="el-GR" dirty="0"/>
          </a:p>
        </p:txBody>
      </p:sp>
      <p:sp>
        <p:nvSpPr>
          <p:cNvPr id="3" name="2 - Θέση περιεχομένου"/>
          <p:cNvSpPr>
            <a:spLocks noGrp="1"/>
          </p:cNvSpPr>
          <p:nvPr>
            <p:ph idx="1"/>
          </p:nvPr>
        </p:nvSpPr>
        <p:spPr>
          <a:xfrm>
            <a:off x="935596" y="5949280"/>
            <a:ext cx="4104456" cy="360040"/>
          </a:xfrm>
        </p:spPr>
        <p:txBody>
          <a:bodyPr>
            <a:normAutofit/>
          </a:bodyPr>
          <a:lstStyle/>
          <a:p>
            <a:pPr algn="ctr">
              <a:buNone/>
            </a:pPr>
            <a:r>
              <a:rPr lang="en-US" sz="1200" dirty="0" smtClean="0">
                <a:hlinkClick r:id="rId2"/>
              </a:rPr>
              <a:t>peterson-handwriting.com</a:t>
            </a:r>
            <a:endParaRPr lang="el-GR" sz="1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pic>
        <p:nvPicPr>
          <p:cNvPr id="1026" name="Picture 2" descr="C:\Documents and Settings\dora\Τα έγγραφά μου\SOL_000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7944" y="1196752"/>
            <a:ext cx="2592288" cy="2754306"/>
          </a:xfrm>
          <a:prstGeom prst="rect">
            <a:avLst/>
          </a:prstGeom>
          <a:noFill/>
        </p:spPr>
      </p:pic>
      <p:pic>
        <p:nvPicPr>
          <p:cNvPr id="1027" name="Picture 3" descr="C:\Documents and Settings\dora\Τα έγγραφά μου\TPGJUMB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1268760"/>
            <a:ext cx="3180029" cy="2736304"/>
          </a:xfrm>
          <a:prstGeom prst="rect">
            <a:avLst/>
          </a:prstGeom>
          <a:noFill/>
        </p:spPr>
      </p:pic>
      <p:pic>
        <p:nvPicPr>
          <p:cNvPr id="1028" name="Picture 4" descr="C:\Documents and Settings\dora\Τα έγγραφά μου\thumbout.gif"/>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11560" y="4149080"/>
            <a:ext cx="2304256" cy="1728192"/>
          </a:xfrm>
          <a:prstGeom prst="rect">
            <a:avLst/>
          </a:prstGeom>
          <a:noFill/>
        </p:spPr>
      </p:pic>
      <p:pic>
        <p:nvPicPr>
          <p:cNvPr id="1029" name="Picture 5" descr="C:\Documents and Settings\dora\Τα έγγραφά μου\thumbtuck.gif"/>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059832" y="4149080"/>
            <a:ext cx="2304256" cy="1728192"/>
          </a:xfrm>
          <a:prstGeom prst="rect">
            <a:avLst/>
          </a:prstGeom>
          <a:noFill/>
        </p:spPr>
      </p:pic>
      <p:grpSp>
        <p:nvGrpSpPr>
          <p:cNvPr id="11" name="10 - Ομάδα"/>
          <p:cNvGrpSpPr/>
          <p:nvPr/>
        </p:nvGrpSpPr>
        <p:grpSpPr>
          <a:xfrm>
            <a:off x="5508104" y="4149080"/>
            <a:ext cx="2880320" cy="2088232"/>
            <a:chOff x="5508104" y="4149080"/>
            <a:chExt cx="2880320" cy="2088232"/>
          </a:xfrm>
        </p:grpSpPr>
        <p:pic>
          <p:nvPicPr>
            <p:cNvPr id="1030" name="Picture 6" descr="C:\Documents and Settings\dora\Τα έγγραφά μου\pinchitis.gif"/>
            <p:cNvPicPr>
              <a:picLocks noChangeAspect="1" noChangeArrowheads="1"/>
            </p:cNvPicPr>
            <p:nvPr/>
          </p:nvPicPr>
          <p:blipFill>
            <a:blip r:embed="rId7" cstate="email">
              <a:extLst>
                <a:ext uri="{28A0092B-C50C-407E-A947-70E740481C1C}">
                  <a14:useLocalDpi xmlns:a14="http://schemas.microsoft.com/office/drawing/2010/main"/>
                </a:ext>
              </a:extLst>
            </a:blip>
            <a:srcRect b="10941"/>
            <a:stretch>
              <a:fillRect/>
            </a:stretch>
          </p:blipFill>
          <p:spPr bwMode="auto">
            <a:xfrm>
              <a:off x="5508104" y="4149080"/>
              <a:ext cx="2880320" cy="2088232"/>
            </a:xfrm>
            <a:prstGeom prst="rect">
              <a:avLst/>
            </a:prstGeom>
            <a:noFill/>
            <a:ln w="28575">
              <a:solidFill>
                <a:schemeClr val="tx2">
                  <a:lumMod val="60000"/>
                  <a:lumOff val="40000"/>
                </a:schemeClr>
              </a:solidFill>
            </a:ln>
          </p:spPr>
        </p:pic>
        <p:sp>
          <p:nvSpPr>
            <p:cNvPr id="10" name="9 - Ορθογώνιο"/>
            <p:cNvSpPr/>
            <p:nvPr/>
          </p:nvSpPr>
          <p:spPr>
            <a:xfrm>
              <a:off x="6732240" y="5517232"/>
              <a:ext cx="165618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2" name="2 - Θέση περιεχομένου"/>
          <p:cNvSpPr txBox="1">
            <a:spLocks/>
          </p:cNvSpPr>
          <p:nvPr/>
        </p:nvSpPr>
        <p:spPr>
          <a:xfrm>
            <a:off x="6660232" y="1268760"/>
            <a:ext cx="2160240" cy="266429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Χρήση με αποδεκτή</a:t>
            </a:r>
            <a:r>
              <a:rPr kumimoji="0" lang="el-GR" sz="2400" b="0" i="0" u="none" strike="noStrike" kern="1200" cap="none" spc="0" normalizeH="0" noProof="0" dirty="0" smtClean="0">
                <a:ln>
                  <a:noFill/>
                </a:ln>
                <a:solidFill>
                  <a:schemeClr val="tx1"/>
                </a:solidFill>
                <a:effectLst/>
                <a:uLnTx/>
                <a:uFillTx/>
                <a:latin typeface="+mn-lt"/>
                <a:ea typeface="+mn-ea"/>
                <a:cs typeface="+mn-cs"/>
              </a:rPr>
              <a:t> (Α,Β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και μεγάλη (Γ,Δ) επιβάρυνση.</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12 - Έλλειψη"/>
          <p:cNvSpPr/>
          <p:nvPr/>
        </p:nvSpPr>
        <p:spPr>
          <a:xfrm>
            <a:off x="2987824" y="3501008"/>
            <a:ext cx="432048" cy="482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a:t>
            </a:r>
            <a:endParaRPr lang="el-GR" dirty="0"/>
          </a:p>
        </p:txBody>
      </p:sp>
      <p:sp>
        <p:nvSpPr>
          <p:cNvPr id="14" name="13 - Έλλειψη"/>
          <p:cNvSpPr/>
          <p:nvPr/>
        </p:nvSpPr>
        <p:spPr>
          <a:xfrm>
            <a:off x="3131840" y="5373216"/>
            <a:ext cx="360040" cy="482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a:t>
            </a:r>
            <a:endParaRPr lang="el-GR" dirty="0"/>
          </a:p>
        </p:txBody>
      </p:sp>
      <p:sp>
        <p:nvSpPr>
          <p:cNvPr id="15" name="14 - Έλλειψη"/>
          <p:cNvSpPr/>
          <p:nvPr/>
        </p:nvSpPr>
        <p:spPr>
          <a:xfrm>
            <a:off x="611560" y="5301208"/>
            <a:ext cx="432048" cy="482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Γ</a:t>
            </a:r>
            <a:endParaRPr lang="el-GR" dirty="0"/>
          </a:p>
        </p:txBody>
      </p:sp>
      <p:sp>
        <p:nvSpPr>
          <p:cNvPr id="17" name="16 - Έλλειψη"/>
          <p:cNvSpPr/>
          <p:nvPr/>
        </p:nvSpPr>
        <p:spPr>
          <a:xfrm>
            <a:off x="6084168" y="3356992"/>
            <a:ext cx="432048" cy="482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a:t>
            </a:r>
            <a:endParaRPr lang="el-G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Λαβές</a:t>
            </a:r>
            <a:r>
              <a:rPr lang="en-US" sz="3600" dirty="0" smtClean="0"/>
              <a:t> </a:t>
            </a:r>
            <a:r>
              <a:rPr lang="el-GR" dirty="0" smtClean="0"/>
              <a:t>/ </a:t>
            </a:r>
            <a:r>
              <a:rPr lang="el-GR" sz="3600" dirty="0" smtClean="0"/>
              <a:t>Ασκήσεις</a:t>
            </a:r>
            <a:r>
              <a:rPr lang="el-GR" dirty="0" smtClean="0"/>
              <a:t> </a:t>
            </a:r>
            <a:r>
              <a:rPr lang="el-GR" sz="3200" b="0" dirty="0" smtClean="0"/>
              <a:t>1/2</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pic>
        <p:nvPicPr>
          <p:cNvPr id="5" name="Picture 2" descr="http://img14.deviantart.net/8b35/i/2011/062/0/d/hands_series_1_by_ireal70-d3at51r.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83568" y="1196752"/>
            <a:ext cx="6480720" cy="3494506"/>
          </a:xfrm>
          <a:prstGeom prst="rect">
            <a:avLst/>
          </a:prstGeom>
          <a:noFill/>
          <a:ln>
            <a:noFill/>
          </a:ln>
        </p:spPr>
      </p:pic>
      <p:pic>
        <p:nvPicPr>
          <p:cNvPr id="6" name="Picture 8" descr="http://fc07.deviantart.net/fs71/i/2011/071/3/f/hands_series_3_by_ireal70-d3bgs0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68" y="4653136"/>
            <a:ext cx="6480720" cy="1745581"/>
          </a:xfrm>
          <a:prstGeom prst="rect">
            <a:avLst/>
          </a:prstGeom>
          <a:noFill/>
          <a:ln>
            <a:noFill/>
          </a:ln>
        </p:spPr>
      </p:pic>
      <p:sp>
        <p:nvSpPr>
          <p:cNvPr id="10" name="9 - Ορθογώνιο"/>
          <p:cNvSpPr/>
          <p:nvPr/>
        </p:nvSpPr>
        <p:spPr>
          <a:xfrm>
            <a:off x="683568" y="1268760"/>
            <a:ext cx="6480720" cy="5112568"/>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7180681" y="1268760"/>
            <a:ext cx="1807563" cy="276999"/>
          </a:xfrm>
          <a:prstGeom prst="rect">
            <a:avLst/>
          </a:prstGeom>
        </p:spPr>
        <p:txBody>
          <a:bodyPr wrap="square">
            <a:spAutoFit/>
          </a:bodyPr>
          <a:lstStyle/>
          <a:p>
            <a:r>
              <a:rPr lang="en-US" sz="1200" dirty="0" smtClean="0">
                <a:latin typeface="+mn-lt"/>
                <a:hlinkClick r:id="rId5"/>
              </a:rPr>
              <a:t>moni158.deviantart.com</a:t>
            </a:r>
            <a:endParaRPr lang="el-GR" sz="1200" dirty="0"/>
          </a:p>
        </p:txBody>
      </p:sp>
      <p:sp>
        <p:nvSpPr>
          <p:cNvPr id="12" name="11 - Ορθογώνιο"/>
          <p:cNvSpPr/>
          <p:nvPr/>
        </p:nvSpPr>
        <p:spPr>
          <a:xfrm>
            <a:off x="7150220" y="6135687"/>
            <a:ext cx="1979712" cy="461665"/>
          </a:xfrm>
          <a:prstGeom prst="rect">
            <a:avLst/>
          </a:prstGeom>
        </p:spPr>
        <p:txBody>
          <a:bodyPr wrap="square">
            <a:spAutoFit/>
          </a:bodyPr>
          <a:lstStyle/>
          <a:p>
            <a:r>
              <a:rPr lang="en-US" sz="1200" dirty="0" smtClean="0">
                <a:latin typeface="+mn-lt"/>
                <a:hlinkClick r:id="rId6"/>
              </a:rPr>
              <a:t>kaoyux.deviantart.com</a:t>
            </a:r>
            <a:endParaRPr lang="el-GR" sz="1200" dirty="0" smtClean="0">
              <a:latin typeface="+mn-lt"/>
            </a:endParaRPr>
          </a:p>
          <a:p>
            <a:endParaRPr lang="el-GR" sz="1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Λαβές  / Ασκήσεις</a:t>
            </a:r>
            <a:r>
              <a:rPr lang="el-GR" dirty="0" smtClean="0"/>
              <a:t> </a:t>
            </a:r>
            <a:r>
              <a:rPr lang="el-GR" sz="3200" b="0" dirty="0" smtClean="0"/>
              <a:t>2/2</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pic>
        <p:nvPicPr>
          <p:cNvPr id="5" name="Picture 4" descr="HANDS Series 2 by Kaoyux"/>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83568" y="1274408"/>
            <a:ext cx="6552728" cy="3533333"/>
          </a:xfrm>
          <a:prstGeom prst="rect">
            <a:avLst/>
          </a:prstGeom>
          <a:noFill/>
        </p:spPr>
      </p:pic>
      <p:pic>
        <p:nvPicPr>
          <p:cNvPr id="7" name="Picture 8" descr="http://fc07.deviantart.net/fs71/i/2011/071/3/f/hands_series_3_by_ireal70-d3bgs0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68" y="4797153"/>
            <a:ext cx="6552728" cy="1711202"/>
          </a:xfrm>
          <a:prstGeom prst="rect">
            <a:avLst/>
          </a:prstGeom>
          <a:noFill/>
        </p:spPr>
      </p:pic>
      <p:sp>
        <p:nvSpPr>
          <p:cNvPr id="8" name="7 - Ορθογώνιο"/>
          <p:cNvSpPr/>
          <p:nvPr/>
        </p:nvSpPr>
        <p:spPr>
          <a:xfrm>
            <a:off x="683568" y="1268760"/>
            <a:ext cx="6552728" cy="5184576"/>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7308304" y="6135687"/>
            <a:ext cx="1728192" cy="461665"/>
          </a:xfrm>
          <a:prstGeom prst="rect">
            <a:avLst/>
          </a:prstGeom>
        </p:spPr>
        <p:txBody>
          <a:bodyPr wrap="square">
            <a:spAutoFit/>
          </a:bodyPr>
          <a:lstStyle/>
          <a:p>
            <a:r>
              <a:rPr lang="en-US" sz="1200" dirty="0" smtClean="0">
                <a:latin typeface="+mn-lt"/>
                <a:hlinkClick r:id="rId5"/>
              </a:rPr>
              <a:t>kaoyux.deviantart.com</a:t>
            </a:r>
            <a:endParaRPr lang="el-GR" sz="1200" dirty="0" smtClean="0">
              <a:latin typeface="+mn-lt"/>
            </a:endParaRPr>
          </a:p>
          <a:p>
            <a:endParaRPr lang="el-GR" sz="1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8"/>
          <p:cNvGrpSpPr/>
          <p:nvPr/>
        </p:nvGrpSpPr>
        <p:grpSpPr>
          <a:xfrm>
            <a:off x="1767633" y="5931169"/>
            <a:ext cx="5828703" cy="768532"/>
            <a:chOff x="1767633" y="5931169"/>
            <a:chExt cx="5828703" cy="768532"/>
          </a:xfrm>
        </p:grpSpPr>
        <p:pic>
          <p:nvPicPr>
            <p:cNvPr id="10"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9964207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Δωροθέα Μακρυγιάννη 2014. Δωροθέα Μακρυγιάννη. «Βιολογική μηχανική – Εργονομία (Θ). Ενότητα 9</a:t>
            </a:r>
            <a:r>
              <a:rPr lang="en-US" sz="2000" dirty="0" smtClean="0"/>
              <a:t>:</a:t>
            </a:r>
            <a:r>
              <a:rPr lang="el-GR" sz="2000" dirty="0" smtClean="0"/>
              <a:t> Αρθρώσεις </a:t>
            </a:r>
            <a:r>
              <a:rPr lang="en-US" sz="2000" dirty="0" smtClean="0"/>
              <a:t> </a:t>
            </a:r>
            <a:r>
              <a:rPr lang="el-GR" sz="2000" dirty="0" smtClean="0"/>
              <a:t>άνω άκρων (β’ μέρος) ».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8739154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a:t>
            </a:r>
            <a:r>
              <a:rPr lang="el-GR" sz="1800" dirty="0" smtClean="0"/>
              <a:t>. Εξαιρούνται </a:t>
            </a:r>
            <a:r>
              <a:rPr lang="el-GR" sz="1800" dirty="0"/>
              <a:t>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a:t>
            </a:r>
            <a:r>
              <a:rPr lang="el-GR" sz="1800" dirty="0" smtClean="0"/>
              <a:t>διαφάνεια «</a:t>
            </a:r>
            <a:r>
              <a:rPr lang="el-GR" sz="1800" dirty="0"/>
              <a:t>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Χρήσης </a:t>
            </a:r>
            <a:r>
              <a:rPr lang="el-GR" sz="1800" dirty="0"/>
              <a:t>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7069044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8469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394561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Απόκλιση Αντιβραχίου </a:t>
            </a:r>
            <a:r>
              <a:rPr lang="el-GR" sz="3200" b="0" dirty="0" smtClean="0"/>
              <a:t>2/2</a:t>
            </a:r>
            <a:endParaRPr lang="el-GR" sz="3200" dirty="0"/>
          </a:p>
        </p:txBody>
      </p:sp>
      <p:sp>
        <p:nvSpPr>
          <p:cNvPr id="3" name="2 - Θέση περιεχομένου"/>
          <p:cNvSpPr>
            <a:spLocks noGrp="1"/>
          </p:cNvSpPr>
          <p:nvPr>
            <p:ph idx="1"/>
          </p:nvPr>
        </p:nvSpPr>
        <p:spPr>
          <a:xfrm>
            <a:off x="7454302" y="6021288"/>
            <a:ext cx="1656184" cy="360040"/>
          </a:xfrm>
        </p:spPr>
        <p:txBody>
          <a:bodyPr>
            <a:normAutofit/>
          </a:bodyPr>
          <a:lstStyle/>
          <a:p>
            <a:pPr>
              <a:buNone/>
            </a:pPr>
            <a:r>
              <a:rPr lang="en-US" sz="1200" dirty="0" smtClean="0">
                <a:hlinkClick r:id="rId2"/>
              </a:rPr>
              <a:t>clinicalgate.com</a:t>
            </a:r>
            <a:endParaRPr lang="el-GR" sz="1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grpSp>
        <p:nvGrpSpPr>
          <p:cNvPr id="5" name="12 - Ομάδα"/>
          <p:cNvGrpSpPr/>
          <p:nvPr/>
        </p:nvGrpSpPr>
        <p:grpSpPr>
          <a:xfrm>
            <a:off x="611560" y="1268760"/>
            <a:ext cx="6829604" cy="5328592"/>
            <a:chOff x="334684" y="1268760"/>
            <a:chExt cx="6829604" cy="5328592"/>
          </a:xfrm>
        </p:grpSpPr>
        <p:pic>
          <p:nvPicPr>
            <p:cNvPr id="126978" name="Picture 2" descr="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684" y="1268760"/>
              <a:ext cx="6829604" cy="5328592"/>
            </a:xfrm>
            <a:prstGeom prst="rect">
              <a:avLst/>
            </a:prstGeom>
            <a:noFill/>
            <a:ln>
              <a:solidFill>
                <a:schemeClr val="accent1"/>
              </a:solidFill>
            </a:ln>
          </p:spPr>
        </p:pic>
        <p:sp>
          <p:nvSpPr>
            <p:cNvPr id="8" name="7 - Ορθογώνιο"/>
            <p:cNvSpPr/>
            <p:nvPr/>
          </p:nvSpPr>
          <p:spPr>
            <a:xfrm>
              <a:off x="1619672" y="1268760"/>
              <a:ext cx="154766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Φυσιολογική γωνία</a:t>
              </a:r>
              <a:endParaRPr lang="el-GR" dirty="0"/>
            </a:p>
          </p:txBody>
        </p:sp>
        <p:sp>
          <p:nvSpPr>
            <p:cNvPr id="9" name="8 - Ορθογώνιο"/>
            <p:cNvSpPr/>
            <p:nvPr/>
          </p:nvSpPr>
          <p:spPr>
            <a:xfrm>
              <a:off x="2566932" y="2780928"/>
              <a:ext cx="115212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r>
                <a:rPr lang="el-GR" sz="1400" dirty="0" err="1" smtClean="0"/>
                <a:t>Βλαισότητα</a:t>
              </a:r>
              <a:r>
                <a:rPr lang="el-GR" sz="1400" dirty="0" smtClean="0"/>
                <a:t> </a:t>
              </a:r>
            </a:p>
            <a:p>
              <a:pPr algn="ctr"/>
              <a:r>
                <a:rPr lang="el-GR" dirty="0" smtClean="0"/>
                <a:t> </a:t>
              </a:r>
              <a:endParaRPr lang="el-GR" dirty="0"/>
            </a:p>
          </p:txBody>
        </p:sp>
        <p:sp>
          <p:nvSpPr>
            <p:cNvPr id="10" name="9 - Ορθογώνιο"/>
            <p:cNvSpPr/>
            <p:nvPr/>
          </p:nvSpPr>
          <p:spPr>
            <a:xfrm>
              <a:off x="3779912" y="1268760"/>
              <a:ext cx="15841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Απόκλιση προς τα έξω</a:t>
              </a:r>
              <a:endParaRPr lang="el-GR" dirty="0"/>
            </a:p>
          </p:txBody>
        </p:sp>
        <p:sp>
          <p:nvSpPr>
            <p:cNvPr id="11" name="10 - Ορθογώνιο"/>
            <p:cNvSpPr/>
            <p:nvPr/>
          </p:nvSpPr>
          <p:spPr>
            <a:xfrm>
              <a:off x="5580112" y="1268760"/>
              <a:ext cx="15841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Απόκλιση προς τα  μέσα</a:t>
              </a:r>
              <a:endParaRPr lang="el-GR" dirty="0"/>
            </a:p>
          </p:txBody>
        </p:sp>
        <p:sp>
          <p:nvSpPr>
            <p:cNvPr id="12" name="11 - Ορθογώνιο"/>
            <p:cNvSpPr/>
            <p:nvPr/>
          </p:nvSpPr>
          <p:spPr>
            <a:xfrm>
              <a:off x="4871188" y="2852936"/>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r>
                <a:rPr lang="el-GR" sz="1400" dirty="0" err="1" smtClean="0"/>
                <a:t>Ραιβότητα</a:t>
              </a:r>
              <a:r>
                <a:rPr lang="el-GR" sz="1400" dirty="0" smtClean="0"/>
                <a:t> </a:t>
              </a:r>
            </a:p>
            <a:p>
              <a:pPr algn="ctr"/>
              <a:r>
                <a:rPr lang="el-GR" dirty="0" smtClean="0"/>
                <a:t> </a:t>
              </a:r>
              <a:endParaRPr lang="el-GR" dirty="0"/>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5666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Αντιβράχιο</a:t>
            </a:r>
            <a:r>
              <a:rPr lang="el-GR" dirty="0" smtClean="0"/>
              <a:t> </a:t>
            </a:r>
            <a:r>
              <a:rPr lang="el-GR" sz="3200" b="0" dirty="0" smtClean="0"/>
              <a:t>1/3</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5" name="Picture 2" descr="http://www.chiro.org/ACAPress/Mechanical_Concepts_and_Terms_Figure_2_10.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27584" y="2708920"/>
            <a:ext cx="5184576" cy="3600400"/>
          </a:xfrm>
          <a:prstGeom prst="rect">
            <a:avLst/>
          </a:prstGeom>
          <a:noFill/>
          <a:ln w="57150">
            <a:solidFill>
              <a:schemeClr val="bg1">
                <a:lumMod val="50000"/>
              </a:schemeClr>
            </a:solidFill>
          </a:ln>
        </p:spPr>
      </p:pic>
      <p:sp>
        <p:nvSpPr>
          <p:cNvPr id="8" name="7 - Ορθογώνιο"/>
          <p:cNvSpPr/>
          <p:nvPr/>
        </p:nvSpPr>
        <p:spPr>
          <a:xfrm>
            <a:off x="3707904" y="3933056"/>
            <a:ext cx="129614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2 - Θέση περιεχομένου"/>
          <p:cNvSpPr txBox="1">
            <a:spLocks/>
          </p:cNvSpPr>
          <p:nvPr/>
        </p:nvSpPr>
        <p:spPr>
          <a:xfrm>
            <a:off x="683568" y="1196752"/>
            <a:ext cx="8003232" cy="158417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Το αντιβράχιο χρησιμοποιείται ως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μοχλός πρώτου είδους</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πιέζοντας το βάρος προς τα κάτω με τον τρικέφαλο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βραχιόνιο</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μυ να έχει τον ρόλο της δύναμης.</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2 - Θέση περιεχομένου"/>
          <p:cNvSpPr txBox="1">
            <a:spLocks/>
          </p:cNvSpPr>
          <p:nvPr/>
        </p:nvSpPr>
        <p:spPr>
          <a:xfrm>
            <a:off x="4139952" y="2852936"/>
            <a:ext cx="1728192" cy="1224136"/>
          </a:xfrm>
          <a:prstGeom prst="rect">
            <a:avLst/>
          </a:prstGeom>
          <a:ln>
            <a:solidFill>
              <a:schemeClr val="bg1">
                <a:lumMod val="50000"/>
              </a:schemeClr>
            </a:solidFill>
          </a:ln>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12000"/>
              </a:lnSpc>
              <a:spcBef>
                <a:spcPts val="1200"/>
              </a:spcBef>
              <a:spcAft>
                <a:spcPts val="0"/>
              </a:spcAft>
              <a:buClrTx/>
              <a:buSzTx/>
              <a:tabLst/>
              <a:defRPr/>
            </a:pPr>
            <a:r>
              <a:rPr lang="el-GR" sz="2400" dirty="0" smtClean="0">
                <a:latin typeface="+mn-lt"/>
              </a:rPr>
              <a:t>Δύναμη</a:t>
            </a:r>
            <a:r>
              <a:rPr lang="en-US" sz="2400" dirty="0" smtClean="0">
                <a:latin typeface="+mn-lt"/>
              </a:rPr>
              <a:t> : P</a:t>
            </a:r>
            <a:endParaRPr lang="el-GR" sz="2400" dirty="0" smtClean="0">
              <a:latin typeface="+mn-lt"/>
            </a:endParaRPr>
          </a:p>
          <a:p>
            <a:pPr marL="342900" marR="0" lvl="0" indent="-342900" algn="l" defTabSz="914400" rtl="0" eaLnBrk="1" fontAlgn="auto" latinLnBrk="0" hangingPunct="1">
              <a:lnSpc>
                <a:spcPct val="112000"/>
              </a:lnSpc>
              <a:spcBef>
                <a:spcPts val="1200"/>
              </a:spcBef>
              <a:spcAft>
                <a:spcPts val="0"/>
              </a:spcAft>
              <a:buClrTx/>
              <a:buSzTx/>
              <a:tabLst/>
              <a:defRPr/>
            </a:pPr>
            <a:r>
              <a:rPr lang="el-GR" sz="2400" dirty="0" smtClean="0">
                <a:latin typeface="+mn-lt"/>
              </a:rPr>
              <a:t>Βάρος</a:t>
            </a:r>
            <a:r>
              <a:rPr lang="en-US" sz="2400" dirty="0" smtClean="0">
                <a:latin typeface="+mn-lt"/>
              </a:rPr>
              <a:t>  : W</a:t>
            </a:r>
            <a:endParaRPr lang="el-GR" sz="2400" dirty="0" smtClean="0">
              <a:latin typeface="+mn-lt"/>
            </a:endParaRPr>
          </a:p>
          <a:p>
            <a:pPr marL="342900" marR="0" lvl="0" indent="-342900" algn="l" defTabSz="914400" rtl="0" eaLnBrk="1" fontAlgn="auto" latinLnBrk="0" hangingPunct="1">
              <a:lnSpc>
                <a:spcPct val="112000"/>
              </a:lnSpc>
              <a:spcBef>
                <a:spcPts val="1200"/>
              </a:spcBef>
              <a:spcAft>
                <a:spcPts val="0"/>
              </a:spcAft>
              <a:buClrTx/>
              <a:buSzTx/>
              <a:tabLst/>
              <a:defRPr/>
            </a:pPr>
            <a:r>
              <a:rPr lang="el-GR" sz="2400" dirty="0" smtClean="0">
                <a:latin typeface="+mn-lt"/>
              </a:rPr>
              <a:t>Υπομόχλιο</a:t>
            </a:r>
            <a:r>
              <a:rPr lang="en-US" sz="2400" dirty="0" smtClean="0">
                <a:latin typeface="+mn-lt"/>
              </a:rPr>
              <a:t> : F</a:t>
            </a:r>
            <a:endParaRPr lang="el-GR" sz="2400" dirty="0" smtClean="0">
              <a:latin typeface="+mn-lt"/>
            </a:endParaRPr>
          </a:p>
          <a:p>
            <a:pPr marL="342900" marR="0" lvl="0" indent="-342900" algn="l" defTabSz="914400" rtl="0" eaLnBrk="1" fontAlgn="auto" latinLnBrk="0" hangingPunct="1">
              <a:lnSpc>
                <a:spcPct val="112000"/>
              </a:lnSpc>
              <a:spcBef>
                <a:spcPts val="1200"/>
              </a:spcBef>
              <a:spcAft>
                <a:spcPts val="0"/>
              </a:spcAft>
              <a:buClrTx/>
              <a:buSzTx/>
              <a:tabLst/>
              <a:defRPr/>
            </a:pP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2 - Θέση περιεχομένου"/>
          <p:cNvSpPr txBox="1">
            <a:spLocks/>
          </p:cNvSpPr>
          <p:nvPr/>
        </p:nvSpPr>
        <p:spPr>
          <a:xfrm>
            <a:off x="6084168" y="6021288"/>
            <a:ext cx="1656184" cy="3600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3"/>
              </a:rPr>
              <a:t>chiro.org</a:t>
            </a:r>
            <a:endParaRPr kumimoji="0" lang="el-GR"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Αντιβράχιο</a:t>
            </a:r>
            <a:r>
              <a:rPr lang="el-GR" dirty="0" smtClean="0"/>
              <a:t> </a:t>
            </a:r>
            <a:r>
              <a:rPr lang="el-GR" sz="3200" b="0" dirty="0" smtClean="0"/>
              <a:t>2/3</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5" name="Picture 2" descr="http://www.chiro.org/ACAPress/Mechanical_Concepts_and_Terms_Figure_2_10.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83568" y="2708920"/>
            <a:ext cx="5328592" cy="3493188"/>
          </a:xfrm>
          <a:prstGeom prst="rect">
            <a:avLst/>
          </a:prstGeom>
          <a:noFill/>
          <a:ln w="57150">
            <a:solidFill>
              <a:schemeClr val="bg1">
                <a:lumMod val="50000"/>
              </a:schemeClr>
            </a:solidFill>
          </a:ln>
        </p:spPr>
      </p:pic>
      <p:sp>
        <p:nvSpPr>
          <p:cNvPr id="7" name="6 - Ορθογώνιο"/>
          <p:cNvSpPr/>
          <p:nvPr/>
        </p:nvSpPr>
        <p:spPr>
          <a:xfrm>
            <a:off x="4644008" y="4005064"/>
            <a:ext cx="86409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4932040" y="2708920"/>
            <a:ext cx="108012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2 - Θέση περιεχομένου"/>
          <p:cNvSpPr txBox="1">
            <a:spLocks/>
          </p:cNvSpPr>
          <p:nvPr/>
        </p:nvSpPr>
        <p:spPr>
          <a:xfrm>
            <a:off x="457200" y="1196752"/>
            <a:ext cx="8229600" cy="13681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Το αντιβράχιο χρησιμοποιείται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ως μοχλός </a:t>
            </a:r>
            <a:r>
              <a:rPr lang="el-GR" sz="2400" b="1" dirty="0" smtClean="0">
                <a:latin typeface="+mn-lt"/>
              </a:rPr>
              <a:t>δευτέρου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είδους</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στην</a:t>
            </a:r>
            <a:r>
              <a:rPr kumimoji="0" lang="el-GR" sz="2400" b="0" i="0" u="none" strike="noStrike" kern="1200" cap="none" spc="0" normalizeH="0" noProof="0" dirty="0" smtClean="0">
                <a:ln>
                  <a:noFill/>
                </a:ln>
                <a:solidFill>
                  <a:schemeClr val="tx1"/>
                </a:solidFill>
                <a:effectLst/>
                <a:uLnTx/>
                <a:uFillTx/>
                <a:latin typeface="+mn-lt"/>
                <a:ea typeface="+mn-ea"/>
                <a:cs typeface="+mn-cs"/>
              </a:rPr>
              <a:t> ανύψωση του σώματος με τον τρικέφαλο </a:t>
            </a:r>
            <a:r>
              <a:rPr kumimoji="0" lang="el-GR" sz="2400" b="0" i="0" u="none" strike="noStrike" kern="1200" cap="none" spc="0" normalizeH="0" noProof="0" dirty="0" err="1" smtClean="0">
                <a:ln>
                  <a:noFill/>
                </a:ln>
                <a:solidFill>
                  <a:schemeClr val="tx1"/>
                </a:solidFill>
                <a:effectLst/>
                <a:uLnTx/>
                <a:uFillTx/>
                <a:latin typeface="+mn-lt"/>
                <a:ea typeface="+mn-ea"/>
                <a:cs typeface="+mn-cs"/>
              </a:rPr>
              <a:t>βραχιόνιο</a:t>
            </a:r>
            <a:r>
              <a:rPr kumimoji="0" lang="el-GR" sz="2400" b="0" i="0" u="none" strike="noStrike" kern="1200" cap="none" spc="0" normalizeH="0" noProof="0" dirty="0" smtClean="0">
                <a:ln>
                  <a:noFill/>
                </a:ln>
                <a:solidFill>
                  <a:schemeClr val="tx1"/>
                </a:solidFill>
                <a:effectLst/>
                <a:uLnTx/>
                <a:uFillTx/>
                <a:latin typeface="+mn-lt"/>
                <a:ea typeface="+mn-ea"/>
                <a:cs typeface="+mn-cs"/>
              </a:rPr>
              <a:t> μυ να αποτελεί την δύναμη στον έλεγχο του βάρους (</a:t>
            </a:r>
            <a:r>
              <a:rPr kumimoji="0" lang="en-US" sz="2400" b="0" i="0" u="none" strike="noStrike" kern="1200" cap="none" spc="0" normalizeH="0" noProof="0" dirty="0" smtClean="0">
                <a:ln>
                  <a:noFill/>
                </a:ln>
                <a:solidFill>
                  <a:schemeClr val="tx1"/>
                </a:solidFill>
                <a:effectLst/>
                <a:uLnTx/>
                <a:uFillTx/>
                <a:latin typeface="+mn-lt"/>
                <a:ea typeface="+mn-ea"/>
                <a:cs typeface="+mn-cs"/>
              </a:rPr>
              <a:t>push-ups</a:t>
            </a:r>
            <a:r>
              <a:rPr kumimoji="0" lang="el-GR" sz="2400" b="0" i="0" u="none" strike="noStrike" kern="1200" cap="none" spc="0" normalizeH="0" noProof="0" dirty="0" smtClean="0">
                <a:ln>
                  <a:noFill/>
                </a:ln>
                <a:solidFill>
                  <a:schemeClr val="tx1"/>
                </a:solidFill>
                <a:effectLst/>
                <a:uLnTx/>
                <a:uFillTx/>
                <a:latin typeface="+mn-lt"/>
                <a:ea typeface="+mn-ea"/>
                <a:cs typeface="+mn-cs"/>
              </a:rPr>
              <a:t>)</a:t>
            </a:r>
            <a:r>
              <a:rPr kumimoji="0" lang="en-US" sz="2400" b="0" i="0" u="none" strike="noStrike" kern="1200" cap="none" spc="0" normalizeH="0" noProof="0" dirty="0" smtClean="0">
                <a:ln>
                  <a:noFill/>
                </a:ln>
                <a:solidFill>
                  <a:schemeClr val="tx1"/>
                </a:solidFill>
                <a:effectLst/>
                <a:uLnTx/>
                <a:uFillTx/>
                <a:latin typeface="+mn-lt"/>
                <a:ea typeface="+mn-ea"/>
                <a:cs typeface="+mn-cs"/>
              </a:rPr>
              <a:t>.</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2 - Θέση περιεχομένου"/>
          <p:cNvSpPr txBox="1">
            <a:spLocks/>
          </p:cNvSpPr>
          <p:nvPr/>
        </p:nvSpPr>
        <p:spPr>
          <a:xfrm>
            <a:off x="4139952" y="2780928"/>
            <a:ext cx="1728192" cy="1224136"/>
          </a:xfrm>
          <a:prstGeom prst="rect">
            <a:avLst/>
          </a:prstGeom>
          <a:ln>
            <a:solidFill>
              <a:schemeClr val="bg1">
                <a:lumMod val="50000"/>
              </a:schemeClr>
            </a:solidFill>
          </a:ln>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12000"/>
              </a:lnSpc>
              <a:spcBef>
                <a:spcPts val="1200"/>
              </a:spcBef>
              <a:spcAft>
                <a:spcPts val="0"/>
              </a:spcAft>
              <a:buClrTx/>
              <a:buSzTx/>
              <a:tabLst/>
              <a:defRPr/>
            </a:pPr>
            <a:r>
              <a:rPr lang="el-GR" sz="2400" dirty="0" smtClean="0">
                <a:latin typeface="+mn-lt"/>
              </a:rPr>
              <a:t>Δύναμη</a:t>
            </a:r>
            <a:r>
              <a:rPr lang="en-US" sz="2400" dirty="0" smtClean="0">
                <a:latin typeface="+mn-lt"/>
              </a:rPr>
              <a:t> : P</a:t>
            </a:r>
            <a:endParaRPr lang="el-GR" sz="2400" dirty="0" smtClean="0">
              <a:latin typeface="+mn-lt"/>
            </a:endParaRPr>
          </a:p>
          <a:p>
            <a:pPr marL="342900" marR="0" lvl="0" indent="-342900" algn="l" defTabSz="914400" rtl="0" eaLnBrk="1" fontAlgn="auto" latinLnBrk="0" hangingPunct="1">
              <a:lnSpc>
                <a:spcPct val="112000"/>
              </a:lnSpc>
              <a:spcBef>
                <a:spcPts val="1200"/>
              </a:spcBef>
              <a:spcAft>
                <a:spcPts val="0"/>
              </a:spcAft>
              <a:buClrTx/>
              <a:buSzTx/>
              <a:tabLst/>
              <a:defRPr/>
            </a:pPr>
            <a:r>
              <a:rPr lang="el-GR" sz="2400" dirty="0" smtClean="0">
                <a:latin typeface="+mn-lt"/>
              </a:rPr>
              <a:t>Βάρος</a:t>
            </a:r>
            <a:r>
              <a:rPr lang="en-US" sz="2400" dirty="0" smtClean="0">
                <a:latin typeface="+mn-lt"/>
              </a:rPr>
              <a:t>  : W</a:t>
            </a:r>
            <a:endParaRPr lang="el-GR" sz="2400" dirty="0" smtClean="0">
              <a:latin typeface="+mn-lt"/>
            </a:endParaRPr>
          </a:p>
          <a:p>
            <a:pPr marL="342900" marR="0" lvl="0" indent="-342900" algn="l" defTabSz="914400" rtl="0" eaLnBrk="1" fontAlgn="auto" latinLnBrk="0" hangingPunct="1">
              <a:lnSpc>
                <a:spcPct val="112000"/>
              </a:lnSpc>
              <a:spcBef>
                <a:spcPts val="1200"/>
              </a:spcBef>
              <a:spcAft>
                <a:spcPts val="0"/>
              </a:spcAft>
              <a:buClrTx/>
              <a:buSzTx/>
              <a:tabLst/>
              <a:defRPr/>
            </a:pPr>
            <a:r>
              <a:rPr lang="el-GR" sz="2400" dirty="0" smtClean="0">
                <a:latin typeface="+mn-lt"/>
              </a:rPr>
              <a:t>Υπομόχλιο</a:t>
            </a:r>
            <a:r>
              <a:rPr lang="en-US" sz="2400" dirty="0" smtClean="0">
                <a:latin typeface="+mn-lt"/>
              </a:rPr>
              <a:t> : F</a:t>
            </a:r>
            <a:endParaRPr lang="el-GR" sz="2400" dirty="0" smtClean="0">
              <a:latin typeface="+mn-lt"/>
            </a:endParaRPr>
          </a:p>
          <a:p>
            <a:pPr marL="342900" marR="0" lvl="0" indent="-342900" algn="l" defTabSz="914400" rtl="0" eaLnBrk="1" fontAlgn="auto" latinLnBrk="0" hangingPunct="1">
              <a:lnSpc>
                <a:spcPct val="112000"/>
              </a:lnSpc>
              <a:spcBef>
                <a:spcPts val="1200"/>
              </a:spcBef>
              <a:spcAft>
                <a:spcPts val="0"/>
              </a:spcAft>
              <a:buClrTx/>
              <a:buSzTx/>
              <a:tabLst/>
              <a:defRPr/>
            </a:pP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2 - Θέση περιεχομένου"/>
          <p:cNvSpPr txBox="1">
            <a:spLocks/>
          </p:cNvSpPr>
          <p:nvPr/>
        </p:nvSpPr>
        <p:spPr>
          <a:xfrm>
            <a:off x="6084168" y="5949280"/>
            <a:ext cx="1656184" cy="3600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3"/>
              </a:rPr>
              <a:t>chiro.org</a:t>
            </a:r>
            <a:endParaRPr kumimoji="0" lang="el-GR"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17722</TotalTime>
  <Words>2402</Words>
  <Application>Microsoft Office PowerPoint</Application>
  <PresentationFormat>Προβολή στην οθόνη (4:3)</PresentationFormat>
  <Paragraphs>440</Paragraphs>
  <Slides>70</Slides>
  <Notes>17</Notes>
  <HiddenSlides>0</HiddenSlides>
  <MMClips>0</MMClips>
  <ScaleCrop>false</ScaleCrop>
  <HeadingPairs>
    <vt:vector size="4" baseType="variant">
      <vt:variant>
        <vt:lpstr>Θέμα</vt:lpstr>
      </vt:variant>
      <vt:variant>
        <vt:i4>2</vt:i4>
      </vt:variant>
      <vt:variant>
        <vt:lpstr>Τίτλοι διαφανειών</vt:lpstr>
      </vt:variant>
      <vt:variant>
        <vt:i4>70</vt:i4>
      </vt:variant>
    </vt:vector>
  </HeadingPairs>
  <TitlesOfParts>
    <vt:vector size="72" baseType="lpstr">
      <vt:lpstr>TEMPLATE</vt:lpstr>
      <vt:lpstr>Προσαρμοσμένη σχεδίαση</vt:lpstr>
      <vt:lpstr>Βιολογική Μηχανική   Εργονομία (Θ)</vt:lpstr>
      <vt:lpstr>IΙ.  Άρθρωση του Αγκώνα </vt:lpstr>
      <vt:lpstr>Κινήσεις/Σταθερότητα</vt:lpstr>
      <vt:lpstr>Αρθρικές Δομές</vt:lpstr>
      <vt:lpstr>Αρθρικός θύλακας</vt:lpstr>
      <vt:lpstr>Απόκλιση Αντιβραχίου 1/2</vt:lpstr>
      <vt:lpstr>Απόκλιση Αντιβραχίου 2/2</vt:lpstr>
      <vt:lpstr>Αντιβράχιο 1/3</vt:lpstr>
      <vt:lpstr>Αντιβράχιο 2/3</vt:lpstr>
      <vt:lpstr>Αντιβράχιο 3/3</vt:lpstr>
      <vt:lpstr>Αγκώνας/Δυνάμεις </vt:lpstr>
      <vt:lpstr>Δυνάμεις</vt:lpstr>
      <vt:lpstr>Μηχανικό Πλεονέκτημα  1/2</vt:lpstr>
      <vt:lpstr>Μηχανικό Πλεονέκτημα  2/2</vt:lpstr>
      <vt:lpstr>Σύνδρομα Υπέρχρησης</vt:lpstr>
      <vt:lpstr>IΙΙ.  Πηχεοκαρπική Άρθρωση</vt:lpstr>
      <vt:lpstr>Καρπός 1/2</vt:lpstr>
      <vt:lpstr>Καρπός 2/2</vt:lpstr>
      <vt:lpstr>Συνδεσμικό Σύστημα 1/2</vt:lpstr>
      <vt:lpstr>Συνδεσμικό Σύστημα 2/2</vt:lpstr>
      <vt:lpstr>   Καρπός / Φορτία</vt:lpstr>
      <vt:lpstr>Ανατομικά στοιχεία </vt:lpstr>
      <vt:lpstr>Δυναμική Σταθεροποίηση</vt:lpstr>
      <vt:lpstr>Μυϊκό   Σύστημα </vt:lpstr>
      <vt:lpstr>Μυοτενόντια έλυτρα</vt:lpstr>
      <vt:lpstr>Μύες του Καρπού </vt:lpstr>
      <vt:lpstr>IV.  Αρθρώσεις των  Δακτύλων </vt:lpstr>
      <vt:lpstr>Λειτουργικότητα</vt:lpstr>
      <vt:lpstr>Μύες</vt:lpstr>
      <vt:lpstr>Αντίχειρας </vt:lpstr>
      <vt:lpstr>Τόξα </vt:lpstr>
      <vt:lpstr>Μετακαρποφαλαγγικές Αρθρώσεις</vt:lpstr>
      <vt:lpstr>Συνδεσμικά Στοιχεία </vt:lpstr>
      <vt:lpstr>     Μεσόστεοι και Ελμινθοειδείς Μύες</vt:lpstr>
      <vt:lpstr>Μύες /Τένοντες</vt:lpstr>
      <vt:lpstr>Τενόντια  Έλυτρα</vt:lpstr>
      <vt:lpstr>Μοχλοί </vt:lpstr>
      <vt:lpstr>      Τενόντιο έλυτρο/ εκτινασσόμενο δάκτυλο</vt:lpstr>
      <vt:lpstr>Λειτουργικότητα 1/3</vt:lpstr>
      <vt:lpstr>Λειτουργικότητα 2/3</vt:lpstr>
      <vt:lpstr>Λειτουργικότητα 3/3</vt:lpstr>
      <vt:lpstr>V.Λειτουργικές Λαβές  Αγκώνας Καρπός Δάκτυλα  </vt:lpstr>
      <vt:lpstr>Χαρακτηριστικά </vt:lpstr>
      <vt:lpstr>Βασικές Λαβές</vt:lpstr>
      <vt:lpstr>Λαβή Δύναμης</vt:lpstr>
      <vt:lpstr>Λαβή Ακρίβειας</vt:lpstr>
      <vt:lpstr>Λαβή / Άνω Άκρο</vt:lpstr>
      <vt:lpstr>Χρήση Εργαλείων</vt:lpstr>
      <vt:lpstr>Γάντια /Δόνηση </vt:lpstr>
      <vt:lpstr>Αγκώνας / Καρπός</vt:lpstr>
      <vt:lpstr>Σχεδιασμός εργαλείων 1/3</vt:lpstr>
      <vt:lpstr>Σχεδιασμός εργαλείων 2/3</vt:lpstr>
      <vt:lpstr>Σχεδιασμός εργαλείων 3/3</vt:lpstr>
      <vt:lpstr>Λαβές και Καθημερινότητα 1/7</vt:lpstr>
      <vt:lpstr>Λαβές και Καθημερινότητα 2/7</vt:lpstr>
      <vt:lpstr>Λαβές και Καθημερινότητα 3/7</vt:lpstr>
      <vt:lpstr>Λαβές και Καθημερινότητα 4/7</vt:lpstr>
      <vt:lpstr>Λαβές και Καθημερινότητα 5/7</vt:lpstr>
      <vt:lpstr>Λαβές και Καθημερινότητα 6/7</vt:lpstr>
      <vt:lpstr>Λαβές και Καθημερινότητα 7/7</vt:lpstr>
      <vt:lpstr>Γραφή </vt:lpstr>
      <vt:lpstr>Λαβές / Ασκήσεις 1/2</vt:lpstr>
      <vt:lpstr>Λαβές  / Ασκήσεις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Βιολογική Μηχανική   Εργονομία</dc:title>
  <dc:creator>opencourses@teiath.gr; fkaram2</dc:creator>
  <cp:lastModifiedBy>fkaram2</cp:lastModifiedBy>
  <cp:revision>340</cp:revision>
  <dcterms:created xsi:type="dcterms:W3CDTF">2015-03-09T10:26:02Z</dcterms:created>
  <dcterms:modified xsi:type="dcterms:W3CDTF">2015-11-26T13:17:20Z</dcterms:modified>
</cp:coreProperties>
</file>