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90" r:id="rId13"/>
    <p:sldId id="283" r:id="rId14"/>
    <p:sldId id="291" r:id="rId15"/>
    <p:sldId id="284" r:id="rId16"/>
    <p:sldId id="285" r:id="rId17"/>
    <p:sldId id="286" r:id="rId18"/>
    <p:sldId id="288" r:id="rId19"/>
    <p:sldId id="292" r:id="rId20"/>
    <p:sldId id="289" r:id="rId21"/>
    <p:sldId id="257" r:id="rId22"/>
    <p:sldId id="262" r:id="rId23"/>
    <p:sldId id="264" r:id="rId24"/>
    <p:sldId id="269" r:id="rId25"/>
    <p:sldId id="270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14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wmf"/><Relationship Id="rId1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9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33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Relationship Id="rId22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Physical_Chemistry/Acids_and_Bases/Aci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Διαλύματα ασθενών μονοπρωτικών οξέων ή βάσεων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Χημικός </a:t>
            </a:r>
            <a:r>
              <a:rPr lang="en-US" sz="2200" dirty="0" smtClean="0"/>
              <a:t>MSc,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349498" y="1300113"/>
            <a:ext cx="8420100" cy="43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  <a:sym typeface="Wingdings" pitchFamily="2" charset="2"/>
              </a:rPr>
              <a:t>Το νικοτινικό οξύ, </a:t>
            </a:r>
            <a:r>
              <a:rPr lang="en-US" altLang="el-GR" sz="2400" dirty="0">
                <a:latin typeface="+mn-lt"/>
                <a:sym typeface="Wingdings" pitchFamily="2" charset="2"/>
              </a:rPr>
              <a:t>HC</a:t>
            </a:r>
            <a:r>
              <a:rPr lang="en-US" altLang="el-GR" sz="2400" baseline="-25000" dirty="0">
                <a:latin typeface="+mn-lt"/>
                <a:sym typeface="Wingdings" pitchFamily="2" charset="2"/>
              </a:rPr>
              <a:t>6</a:t>
            </a:r>
            <a:r>
              <a:rPr lang="en-US" altLang="el-GR" sz="2400" dirty="0">
                <a:latin typeface="+mn-lt"/>
                <a:sym typeface="Wingdings" pitchFamily="2" charset="2"/>
              </a:rPr>
              <a:t>H</a:t>
            </a:r>
            <a:r>
              <a:rPr lang="en-US" altLang="el-GR" sz="2400" baseline="-25000" dirty="0">
                <a:latin typeface="+mn-lt"/>
                <a:sym typeface="Wingdings" pitchFamily="2" charset="2"/>
              </a:rPr>
              <a:t>4</a:t>
            </a:r>
            <a:r>
              <a:rPr lang="en-US" altLang="el-GR" sz="2400" dirty="0">
                <a:latin typeface="+mn-lt"/>
                <a:sym typeface="Wingdings" pitchFamily="2" charset="2"/>
              </a:rPr>
              <a:t>O</a:t>
            </a:r>
            <a:r>
              <a:rPr lang="en-US" altLang="el-GR" sz="2400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400" dirty="0">
                <a:latin typeface="+mn-lt"/>
                <a:sym typeface="Wingdings" pitchFamily="2" charset="2"/>
              </a:rPr>
              <a:t>N (K</a:t>
            </a:r>
            <a:r>
              <a:rPr lang="en-US" altLang="el-GR" sz="2400" baseline="-25000" dirty="0">
                <a:latin typeface="+mn-lt"/>
                <a:sym typeface="Wingdings" pitchFamily="2" charset="2"/>
              </a:rPr>
              <a:t>a</a:t>
            </a:r>
            <a:r>
              <a:rPr lang="en-US" altLang="el-GR" sz="2400" dirty="0">
                <a:latin typeface="+mn-lt"/>
                <a:sym typeface="Wingdings" pitchFamily="2" charset="2"/>
              </a:rPr>
              <a:t>=</a:t>
            </a:r>
            <a:r>
              <a:rPr lang="el-GR" altLang="el-GR" sz="2400" dirty="0">
                <a:latin typeface="+mn-lt"/>
                <a:sym typeface="Wingdings" pitchFamily="2" charset="2"/>
              </a:rPr>
              <a:t>1,44.10</a:t>
            </a:r>
            <a:r>
              <a:rPr lang="el-GR" altLang="el-GR" sz="2400" baseline="30000" dirty="0">
                <a:latin typeface="+mn-lt"/>
                <a:sym typeface="Wingdings" pitchFamily="2" charset="2"/>
              </a:rPr>
              <a:t>-5</a:t>
            </a:r>
            <a:r>
              <a:rPr lang="el-GR" altLang="el-GR" sz="2400" dirty="0">
                <a:latin typeface="+mn-lt"/>
                <a:sym typeface="Wingdings" pitchFamily="2" charset="2"/>
              </a:rPr>
              <a:t>), είναι η ονομασία της νιασίνης, πολύ σημαντικής βιταμίνης της ομάδας Β. Να υπολογιστεί η [Η</a:t>
            </a:r>
            <a:r>
              <a:rPr lang="el-GR" altLang="el-GR" sz="2400" baseline="-25000" dirty="0">
                <a:latin typeface="+mn-lt"/>
                <a:sym typeface="Wingdings" pitchFamily="2" charset="2"/>
              </a:rPr>
              <a:t>3</a:t>
            </a:r>
            <a:r>
              <a:rPr lang="el-GR" altLang="el-GR" sz="2400" dirty="0">
                <a:latin typeface="+mn-lt"/>
                <a:sym typeface="Wingdings" pitchFamily="2" charset="2"/>
              </a:rPr>
              <a:t>Ο</a:t>
            </a:r>
            <a:r>
              <a:rPr lang="el-GR" altLang="el-GR" sz="2400" baseline="30000" dirty="0">
                <a:latin typeface="+mn-lt"/>
                <a:sym typeface="Wingdings" pitchFamily="2" charset="2"/>
              </a:rPr>
              <a:t>+</a:t>
            </a:r>
            <a:r>
              <a:rPr lang="el-GR" altLang="el-GR" sz="2400" dirty="0">
                <a:latin typeface="+mn-lt"/>
                <a:sym typeface="Wingdings" pitchFamily="2" charset="2"/>
              </a:rPr>
              <a:t>] διαλύματος όγκου 1</a:t>
            </a:r>
            <a:r>
              <a:rPr lang="en-US" altLang="el-GR" sz="2400" dirty="0">
                <a:latin typeface="+mn-lt"/>
                <a:sym typeface="Wingdings" pitchFamily="2" charset="2"/>
              </a:rPr>
              <a:t>L</a:t>
            </a:r>
            <a:r>
              <a:rPr lang="el-GR" altLang="el-GR" sz="2400" dirty="0">
                <a:latin typeface="+mn-lt"/>
                <a:sym typeface="Wingdings" pitchFamily="2" charset="2"/>
              </a:rPr>
              <a:t>, το οποίο παρασκευάστηκε με διάλυση 12,3</a:t>
            </a:r>
            <a:r>
              <a:rPr lang="en-US" altLang="el-GR" sz="2400" dirty="0">
                <a:latin typeface="+mn-lt"/>
                <a:sym typeface="Wingdings" pitchFamily="2" charset="2"/>
              </a:rPr>
              <a:t>g</a:t>
            </a:r>
            <a:r>
              <a:rPr lang="el-GR" altLang="el-GR" sz="2400" dirty="0">
                <a:latin typeface="+mn-lt"/>
                <a:sym typeface="Wingdings" pitchFamily="2" charset="2"/>
              </a:rPr>
              <a:t> νικοτινικού οξέος </a:t>
            </a:r>
            <a:r>
              <a:rPr lang="el-GR" altLang="el-GR" sz="2400" dirty="0" smtClean="0">
                <a:latin typeface="+mn-lt"/>
                <a:sym typeface="Wingdings" pitchFamily="2" charset="2"/>
              </a:rPr>
              <a:t>σε </a:t>
            </a:r>
            <a:r>
              <a:rPr lang="el-GR" altLang="el-GR" sz="2400" dirty="0">
                <a:latin typeface="+mn-lt"/>
                <a:sym typeface="Wingdings" pitchFamily="2" charset="2"/>
              </a:rPr>
              <a:t>νερό</a:t>
            </a:r>
            <a:r>
              <a:rPr lang="el-GR" altLang="el-GR" sz="2400" dirty="0" smtClean="0">
                <a:latin typeface="+mn-lt"/>
                <a:sym typeface="Wingdings" pitchFamily="2" charset="2"/>
              </a:rPr>
              <a:t>.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b="1" dirty="0" smtClean="0">
                <a:solidFill>
                  <a:srgbClr val="004A82"/>
                </a:solidFill>
                <a:latin typeface="+mn-lt"/>
                <a:sym typeface="Wingdings" pitchFamily="2" charset="2"/>
              </a:rPr>
              <a:t>Ορισμός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αρχικής συγκέντρωσης διαλύματος σε </a:t>
            </a:r>
            <a:r>
              <a:rPr lang="el-GR" altLang="el-GR" sz="2400" b="1" dirty="0" smtClean="0">
                <a:solidFill>
                  <a:srgbClr val="004A82"/>
                </a:solidFill>
                <a:latin typeface="+mn-lt"/>
                <a:sym typeface="Wingdings" pitchFamily="2" charset="2"/>
              </a:rPr>
              <a:t>Μ</a:t>
            </a:r>
          </a:p>
          <a:p>
            <a:pPr marL="44450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12,3g/L </a:t>
            </a:r>
            <a:r>
              <a:rPr lang="el-GR" altLang="el-GR" sz="2400" dirty="0">
                <a:latin typeface="+mn-lt"/>
                <a:sym typeface="Wingdings" pitchFamily="2" charset="2"/>
              </a:rPr>
              <a:t>ή 12,3/123=0,1</a:t>
            </a:r>
            <a:r>
              <a:rPr lang="en-US" altLang="el-GR" sz="2400" dirty="0" smtClean="0">
                <a:latin typeface="+mn-lt"/>
                <a:sym typeface="Wingdings" pitchFamily="2" charset="2"/>
              </a:rPr>
              <a:t>mol/L</a:t>
            </a:r>
            <a:endParaRPr lang="el-GR" altLang="el-GR" sz="2400" dirty="0">
              <a:latin typeface="+mn-lt"/>
              <a:sym typeface="Wingdings" pitchFamily="2" charset="2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l-GR" altLang="el-GR" sz="2400" b="1" dirty="0" smtClean="0">
                <a:solidFill>
                  <a:srgbClr val="004A82"/>
                </a:solidFill>
                <a:latin typeface="+mn-lt"/>
                <a:sym typeface="Wingdings" pitchFamily="2" charset="2"/>
              </a:rPr>
              <a:t>Αντιδράσεις </a:t>
            </a:r>
            <a:r>
              <a:rPr lang="el-GR" altLang="el-GR" sz="24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που πραγματοποιούνται στο διάλυμα και σύσταση στην </a:t>
            </a:r>
            <a:r>
              <a:rPr lang="el-GR" altLang="el-GR" sz="2400" b="1" dirty="0" smtClean="0">
                <a:solidFill>
                  <a:srgbClr val="004A82"/>
                </a:solidFill>
                <a:latin typeface="+mn-lt"/>
                <a:sym typeface="Wingdings" pitchFamily="2" charset="2"/>
              </a:rPr>
              <a:t>ισορροπία.</a:t>
            </a:r>
          </a:p>
          <a:p>
            <a:pPr marL="342900" lvl="0" indent="-342900" algn="ctr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US" sz="2400" b="1" kern="0" dirty="0">
                <a:solidFill>
                  <a:srgbClr val="004A82"/>
                </a:solidFill>
                <a:latin typeface="Calibri"/>
              </a:rPr>
              <a:t>HA </a:t>
            </a:r>
            <a:r>
              <a:rPr lang="en-US" sz="2400" kern="0" dirty="0">
                <a:solidFill>
                  <a:srgbClr val="FCB0EC"/>
                </a:solidFill>
                <a:latin typeface="Calibri"/>
              </a:rPr>
              <a:t>  </a:t>
            </a:r>
            <a:r>
              <a:rPr lang="el-GR" sz="2400" kern="0" dirty="0">
                <a:solidFill>
                  <a:prstClr val="black"/>
                </a:solidFill>
                <a:latin typeface="Calibri"/>
              </a:rPr>
              <a:t>+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2400" kern="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l-GR" sz="2400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kern="0" dirty="0">
                <a:solidFill>
                  <a:prstClr val="black"/>
                </a:solidFill>
                <a:latin typeface="Calibri"/>
              </a:rPr>
              <a:t>Ο  </a:t>
            </a:r>
            <a:r>
              <a:rPr lang="el-GR" sz="2400" kern="0" dirty="0">
                <a:solidFill>
                  <a:srgbClr val="FFC000"/>
                </a:solidFill>
                <a:latin typeface="Calibri"/>
              </a:rPr>
              <a:t> 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↔</a:t>
            </a:r>
            <a:r>
              <a:rPr lang="el-GR" sz="2400" kern="0" dirty="0">
                <a:solidFill>
                  <a:srgbClr val="FFC000"/>
                </a:solidFill>
                <a:latin typeface="Calibri"/>
              </a:rPr>
              <a:t>   </a:t>
            </a:r>
            <a:r>
              <a:rPr lang="en-US" sz="2400" kern="0" dirty="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400" b="1" kern="0" dirty="0">
                <a:solidFill>
                  <a:srgbClr val="004A82"/>
                </a:solidFill>
                <a:latin typeface="Calibri"/>
                <a:sym typeface="Wingdings" pitchFamily="2" charset="2"/>
              </a:rPr>
              <a:t>A</a:t>
            </a:r>
            <a:r>
              <a:rPr lang="en-US" sz="2400" b="1" kern="0" baseline="30000" dirty="0">
                <a:solidFill>
                  <a:srgbClr val="004A82"/>
                </a:solidFill>
                <a:latin typeface="Calibri"/>
                <a:sym typeface="Wingdings" pitchFamily="2" charset="2"/>
              </a:rPr>
              <a:t>-</a:t>
            </a:r>
            <a:r>
              <a:rPr lang="en-US" sz="2400" b="1" kern="0" dirty="0">
                <a:solidFill>
                  <a:srgbClr val="004A82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2400" kern="0" dirty="0">
                <a:solidFill>
                  <a:srgbClr val="FCB0EC"/>
                </a:solidFill>
                <a:latin typeface="Calibri"/>
                <a:sym typeface="Wingdings" pitchFamily="2" charset="2"/>
              </a:rPr>
              <a:t>   </a:t>
            </a:r>
            <a:r>
              <a:rPr lang="el-GR" sz="2400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+ </a:t>
            </a:r>
            <a:r>
              <a:rPr lang="en-US" sz="2400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  </a:t>
            </a:r>
            <a:r>
              <a:rPr lang="el-GR" sz="2400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Η</a:t>
            </a:r>
            <a:r>
              <a:rPr lang="el-GR" sz="2400" kern="0" baseline="-25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3</a:t>
            </a:r>
            <a:r>
              <a:rPr lang="el-GR" sz="2400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Ο</a:t>
            </a:r>
            <a:r>
              <a:rPr lang="el-GR" sz="2400" kern="0" baseline="30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+</a:t>
            </a:r>
            <a:endParaRPr lang="el-GR" altLang="el-GR" sz="2400" dirty="0">
              <a:latin typeface="+mn-lt"/>
            </a:endParaRPr>
          </a:p>
        </p:txBody>
      </p:sp>
      <p:sp>
        <p:nvSpPr>
          <p:cNvPr id="15398" name="Rectangle 21"/>
          <p:cNvSpPr>
            <a:spLocks noChangeArrowheads="1"/>
          </p:cNvSpPr>
          <p:nvPr/>
        </p:nvSpPr>
        <p:spPr bwMode="auto">
          <a:xfrm>
            <a:off x="1763713" y="6092825"/>
            <a:ext cx="73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FFFF"/>
                </a:solidFill>
                <a:sym typeface="Wingdings" pitchFamily="2" charset="2"/>
              </a:rPr>
              <a:t>Αφού</a:t>
            </a:r>
            <a:endParaRPr lang="el-GR" altLang="el-GR" sz="1800" dirty="0">
              <a:solidFill>
                <a:srgbClr val="FFFFFF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Αναφορά σε ένα </a:t>
            </a:r>
            <a:r>
              <a:rPr lang="el-GR" dirty="0" smtClean="0"/>
              <a:t>διάλυμα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436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61173"/>
              </p:ext>
            </p:extLst>
          </p:nvPr>
        </p:nvGraphicFramePr>
        <p:xfrm>
          <a:off x="906671" y="1628800"/>
          <a:ext cx="7265729" cy="131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208"/>
                <a:gridCol w="1656184"/>
                <a:gridCol w="1008112"/>
                <a:gridCol w="1040446"/>
                <a:gridCol w="975779"/>
              </a:tblGrid>
              <a:tr h="25900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0,1Μ</a:t>
                      </a:r>
                      <a:endParaRPr lang="el-GR" sz="1800" baseline="-250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87" marB="45687"/>
                </a:tc>
              </a:tr>
              <a:tr h="42662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-x/M</a:t>
                      </a:r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</a:tr>
              <a:tr h="527222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</a:t>
                      </a:r>
                      <a:r>
                        <a:rPr lang="el-GR" sz="1800" dirty="0" smtClean="0"/>
                        <a:t>0,1</a:t>
                      </a:r>
                      <a:r>
                        <a:rPr lang="en-US" sz="1800" baseline="0" dirty="0" smtClean="0"/>
                        <a:t>-x) /M</a:t>
                      </a: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+x/M</a:t>
                      </a: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87" marB="45687"/>
                </a:tc>
              </a:tr>
            </a:tbl>
          </a:graphicData>
        </a:graphic>
      </p:graphicFrame>
      <p:graphicFrame>
        <p:nvGraphicFramePr>
          <p:cNvPr id="153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09926"/>
              </p:ext>
            </p:extLst>
          </p:nvPr>
        </p:nvGraphicFramePr>
        <p:xfrm>
          <a:off x="1315184" y="3212976"/>
          <a:ext cx="270750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Εξίσωση" r:id="rId3" imgW="1193800" imgH="444500" progId="Equation.3">
                  <p:embed/>
                </p:oleObj>
              </mc:Choice>
              <mc:Fallback>
                <p:oleObj name="Εξίσωση" r:id="rId3" imgW="1193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184" y="3212976"/>
                        <a:ext cx="2707502" cy="1008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79142"/>
              </p:ext>
            </p:extLst>
          </p:nvPr>
        </p:nvGraphicFramePr>
        <p:xfrm>
          <a:off x="5292080" y="3212976"/>
          <a:ext cx="2462336" cy="94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Εξίσωση" r:id="rId5" imgW="1155199" imgH="444307" progId="Equation.3">
                  <p:embed/>
                </p:oleObj>
              </mc:Choice>
              <mc:Fallback>
                <p:oleObj name="Εξίσωση" r:id="rId5" imgW="115519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212976"/>
                        <a:ext cx="2462336" cy="9466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22 - Ευθύγραμμο βέλος σύνδεσης"/>
          <p:cNvCxnSpPr/>
          <p:nvPr/>
        </p:nvCxnSpPr>
        <p:spPr>
          <a:xfrm>
            <a:off x="4211960" y="3717032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66607"/>
              </p:ext>
            </p:extLst>
          </p:nvPr>
        </p:nvGraphicFramePr>
        <p:xfrm>
          <a:off x="1763688" y="4743709"/>
          <a:ext cx="1358577" cy="82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Εξίσωση" r:id="rId7" imgW="647419" imgH="393529" progId="Equation.3">
                  <p:embed/>
                </p:oleObj>
              </mc:Choice>
              <mc:Fallback>
                <p:oleObj name="Εξίσωση" r:id="rId7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743709"/>
                        <a:ext cx="1358577" cy="8258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8" name="Rectangle 21"/>
          <p:cNvSpPr>
            <a:spLocks noChangeArrowheads="1"/>
          </p:cNvSpPr>
          <p:nvPr/>
        </p:nvSpPr>
        <p:spPr bwMode="auto">
          <a:xfrm>
            <a:off x="683568" y="4941167"/>
            <a:ext cx="8338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  <a:sym typeface="Wingdings" pitchFamily="2" charset="2"/>
              </a:rPr>
              <a:t>Αφού</a:t>
            </a:r>
            <a:endParaRPr lang="el-GR" altLang="el-GR" sz="2200" dirty="0">
              <a:latin typeface="+mn-lt"/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3275856" y="514401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0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11887"/>
              </p:ext>
            </p:extLst>
          </p:nvPr>
        </p:nvGraphicFramePr>
        <p:xfrm>
          <a:off x="4103688" y="4712218"/>
          <a:ext cx="1851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Εξίσωση" r:id="rId9" imgW="952087" imgH="444307" progId="Equation.3">
                  <p:embed/>
                </p:oleObj>
              </mc:Choice>
              <mc:Fallback>
                <p:oleObj name="Εξίσωση" r:id="rId9" imgW="95208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4712218"/>
                        <a:ext cx="18510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22 - Ευθύγραμμο βέλος σύνδεσης"/>
          <p:cNvCxnSpPr/>
          <p:nvPr/>
        </p:nvCxnSpPr>
        <p:spPr>
          <a:xfrm>
            <a:off x="6112831" y="5122549"/>
            <a:ext cx="5032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84089"/>
              </p:ext>
            </p:extLst>
          </p:nvPr>
        </p:nvGraphicFramePr>
        <p:xfrm>
          <a:off x="6848836" y="4855986"/>
          <a:ext cx="188821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Εξίσωση" r:id="rId11" imgW="749300" imgH="228600" progId="Equation.3">
                  <p:embed/>
                </p:oleObj>
              </mc:Choice>
              <mc:Fallback>
                <p:oleObj name="Εξίσωση" r:id="rId11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36" y="4855986"/>
                        <a:ext cx="1888210" cy="576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Αναφορά σε ένα </a:t>
            </a:r>
            <a:r>
              <a:rPr lang="el-GR" dirty="0" smtClean="0"/>
              <a:t>διάλυμα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865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Αναφορά σε περισσότερα από ένα διαλύματα </a:t>
            </a:r>
            <a:r>
              <a:rPr lang="el-GR" altLang="el-GR" sz="3300" b="0" dirty="0"/>
              <a:t>(συνδεόμενα με αραίωση, συμπύκνωση, ανάμειξη</a:t>
            </a:r>
            <a:r>
              <a:rPr lang="el-GR" altLang="el-GR" sz="3300" b="0" dirty="0" smtClean="0"/>
              <a:t>) 1/5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dirty="0">
                <a:sym typeface="Wingdings" pitchFamily="2" charset="2"/>
              </a:rPr>
              <a:t>Η διαλυτότητα του </a:t>
            </a:r>
            <a:r>
              <a:rPr lang="en-US" dirty="0">
                <a:sym typeface="Wingdings" pitchFamily="2" charset="2"/>
              </a:rPr>
              <a:t>NH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Cl</a:t>
            </a:r>
            <a:r>
              <a:rPr lang="el-GR" dirty="0">
                <a:sym typeface="Wingdings" pitchFamily="2" charset="2"/>
              </a:rPr>
              <a:t> στο νερό είναι ίση με 0,1 </a:t>
            </a:r>
            <a:r>
              <a:rPr lang="en-US" dirty="0">
                <a:sym typeface="Wingdings" pitchFamily="2" charset="2"/>
              </a:rPr>
              <a:t>mol/L </a:t>
            </a:r>
            <a:r>
              <a:rPr lang="el-GR" dirty="0">
                <a:sym typeface="Wingdings" pitchFamily="2" charset="2"/>
              </a:rPr>
              <a:t>στους 25</a:t>
            </a:r>
            <a:r>
              <a:rPr lang="el-GR" baseline="30000" dirty="0">
                <a:sym typeface="Wingdings" pitchFamily="2" charset="2"/>
              </a:rPr>
              <a:t>ο</a:t>
            </a:r>
            <a:r>
              <a:rPr lang="en-US" dirty="0">
                <a:sym typeface="Wingdings" pitchFamily="2" charset="2"/>
              </a:rPr>
              <a:t>C</a:t>
            </a:r>
            <a:r>
              <a:rPr lang="el-GR" dirty="0">
                <a:sym typeface="Wingdings" pitchFamily="2" charset="2"/>
              </a:rPr>
              <a:t>.</a:t>
            </a: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b="1" dirty="0" smtClean="0">
                <a:sym typeface="Wingdings" pitchFamily="2" charset="2"/>
              </a:rPr>
              <a:t>α. </a:t>
            </a:r>
            <a:r>
              <a:rPr lang="el-GR" dirty="0" smtClean="0">
                <a:sym typeface="Wingdings" pitchFamily="2" charset="2"/>
              </a:rPr>
              <a:t>Να </a:t>
            </a:r>
            <a:r>
              <a:rPr lang="el-GR" dirty="0">
                <a:sym typeface="Wingdings" pitchFamily="2" charset="2"/>
              </a:rPr>
              <a:t>υπολογιστεί ο βαθμός ιοντισμού του οξέος, τα </a:t>
            </a:r>
            <a:r>
              <a:rPr lang="en-US" dirty="0">
                <a:sym typeface="Wingdings" pitchFamily="2" charset="2"/>
              </a:rPr>
              <a:t>mol</a:t>
            </a:r>
            <a:r>
              <a:rPr lang="el-GR" dirty="0">
                <a:sym typeface="Wingdings" pitchFamily="2" charset="2"/>
              </a:rPr>
              <a:t> των κατιόντων</a:t>
            </a:r>
            <a:r>
              <a:rPr lang="el-GR" kern="0" dirty="0">
                <a:sym typeface="Wingdings" pitchFamily="2" charset="2"/>
              </a:rPr>
              <a:t> Η</a:t>
            </a:r>
            <a:r>
              <a:rPr lang="el-GR" kern="0" baseline="-25000" dirty="0">
                <a:sym typeface="Wingdings" pitchFamily="2" charset="2"/>
              </a:rPr>
              <a:t>3</a:t>
            </a:r>
            <a:r>
              <a:rPr lang="el-GR" kern="0" dirty="0">
                <a:sym typeface="Wingdings" pitchFamily="2" charset="2"/>
              </a:rPr>
              <a:t>Ο</a:t>
            </a:r>
            <a:r>
              <a:rPr lang="el-GR" kern="0" baseline="30000" dirty="0">
                <a:sym typeface="Wingdings" pitchFamily="2" charset="2"/>
              </a:rPr>
              <a:t>+ </a:t>
            </a:r>
            <a:r>
              <a:rPr lang="el-GR" kern="0" dirty="0">
                <a:sym typeface="Wingdings" pitchFamily="2" charset="2"/>
              </a:rPr>
              <a:t> και η</a:t>
            </a:r>
            <a:r>
              <a:rPr lang="el-GR" dirty="0">
                <a:sym typeface="Wingdings" pitchFamily="2" charset="2"/>
              </a:rPr>
              <a:t> [Η</a:t>
            </a:r>
            <a:r>
              <a:rPr lang="el-GR" baseline="-25000" dirty="0">
                <a:sym typeface="Wingdings" pitchFamily="2" charset="2"/>
              </a:rPr>
              <a:t>3</a:t>
            </a:r>
            <a:r>
              <a:rPr lang="el-GR" dirty="0">
                <a:sym typeface="Wingdings" pitchFamily="2" charset="2"/>
              </a:rPr>
              <a:t>Ο</a:t>
            </a:r>
            <a:r>
              <a:rPr lang="el-GR" baseline="30000" dirty="0">
                <a:sym typeface="Wingdings" pitchFamily="2" charset="2"/>
              </a:rPr>
              <a:t>+</a:t>
            </a:r>
            <a:r>
              <a:rPr lang="el-GR" dirty="0">
                <a:sym typeface="Wingdings" pitchFamily="2" charset="2"/>
              </a:rPr>
              <a:t>] σε 100</a:t>
            </a:r>
            <a:r>
              <a:rPr lang="en-US" dirty="0">
                <a:sym typeface="Wingdings" pitchFamily="2" charset="2"/>
              </a:rPr>
              <a:t>mL</a:t>
            </a:r>
            <a:r>
              <a:rPr lang="el-GR" dirty="0">
                <a:sym typeface="Wingdings" pitchFamily="2" charset="2"/>
              </a:rPr>
              <a:t> κορεσμένου διαλύματος</a:t>
            </a:r>
            <a:r>
              <a:rPr lang="en-US" dirty="0">
                <a:sym typeface="Wingdings" pitchFamily="2" charset="2"/>
              </a:rPr>
              <a:t> NH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Cl</a:t>
            </a:r>
            <a:r>
              <a:rPr lang="el-GR" dirty="0">
                <a:sym typeface="Wingdings" pitchFamily="2" charset="2"/>
              </a:rPr>
              <a:t> στους 25</a:t>
            </a:r>
            <a:r>
              <a:rPr lang="el-GR" baseline="30000" dirty="0">
                <a:sym typeface="Wingdings" pitchFamily="2" charset="2"/>
              </a:rPr>
              <a:t>ο</a:t>
            </a:r>
            <a:r>
              <a:rPr lang="en-US" dirty="0">
                <a:sym typeface="Wingdings" pitchFamily="2" charset="2"/>
              </a:rPr>
              <a:t>C</a:t>
            </a:r>
            <a:r>
              <a:rPr lang="el-GR" dirty="0">
                <a:sym typeface="Wingdings" pitchFamily="2" charset="2"/>
              </a:rPr>
              <a:t>.</a:t>
            </a:r>
          </a:p>
          <a:p>
            <a:pPr marL="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b="1" dirty="0" smtClean="0">
                <a:sym typeface="Wingdings" pitchFamily="2" charset="2"/>
              </a:rPr>
              <a:t>β. </a:t>
            </a:r>
            <a:r>
              <a:rPr lang="el-GR" dirty="0" smtClean="0">
                <a:sym typeface="Wingdings" pitchFamily="2" charset="2"/>
              </a:rPr>
              <a:t>Πόσα </a:t>
            </a:r>
            <a:r>
              <a:rPr lang="en-US" dirty="0">
                <a:sym typeface="Wingdings" pitchFamily="2" charset="2"/>
              </a:rPr>
              <a:t>mL </a:t>
            </a:r>
            <a:r>
              <a:rPr lang="el-GR" dirty="0">
                <a:sym typeface="Wingdings" pitchFamily="2" charset="2"/>
              </a:rPr>
              <a:t>νερού πρέπει να προστεθούν στο αρχικό διάλυμα, ώστε να διπλασιαστεί ο βαθμός ιοντισμού</a:t>
            </a:r>
            <a:r>
              <a:rPr lang="en-US" dirty="0">
                <a:sym typeface="Wingdings" pitchFamily="2" charset="2"/>
              </a:rPr>
              <a:t>;</a:t>
            </a:r>
            <a:r>
              <a:rPr lang="el-GR" dirty="0">
                <a:sym typeface="Wingdings" pitchFamily="2" charset="2"/>
              </a:rPr>
              <a:t> Στο αραιωμένο διάλυμα να υπολογιστούν τα </a:t>
            </a:r>
            <a:r>
              <a:rPr lang="en-US" dirty="0">
                <a:sym typeface="Wingdings" pitchFamily="2" charset="2"/>
              </a:rPr>
              <a:t>mol</a:t>
            </a:r>
            <a:r>
              <a:rPr lang="el-GR" dirty="0">
                <a:sym typeface="Wingdings" pitchFamily="2" charset="2"/>
              </a:rPr>
              <a:t> των κατιόντων</a:t>
            </a:r>
            <a:r>
              <a:rPr lang="el-GR" kern="0" dirty="0">
                <a:sym typeface="Wingdings" pitchFamily="2" charset="2"/>
              </a:rPr>
              <a:t> Η</a:t>
            </a:r>
            <a:r>
              <a:rPr lang="el-GR" kern="0" baseline="-25000" dirty="0">
                <a:sym typeface="Wingdings" pitchFamily="2" charset="2"/>
              </a:rPr>
              <a:t>3</a:t>
            </a:r>
            <a:r>
              <a:rPr lang="el-GR" kern="0" dirty="0">
                <a:sym typeface="Wingdings" pitchFamily="2" charset="2"/>
              </a:rPr>
              <a:t>Ο</a:t>
            </a:r>
            <a:r>
              <a:rPr lang="el-GR" kern="0" baseline="30000" dirty="0">
                <a:sym typeface="Wingdings" pitchFamily="2" charset="2"/>
              </a:rPr>
              <a:t>+ </a:t>
            </a:r>
            <a:r>
              <a:rPr lang="el-GR" kern="0" dirty="0">
                <a:sym typeface="Wingdings" pitchFamily="2" charset="2"/>
              </a:rPr>
              <a:t> και η</a:t>
            </a:r>
            <a:r>
              <a:rPr lang="el-GR" dirty="0">
                <a:sym typeface="Wingdings" pitchFamily="2" charset="2"/>
              </a:rPr>
              <a:t> [Η</a:t>
            </a:r>
            <a:r>
              <a:rPr lang="el-GR" baseline="-25000" dirty="0">
                <a:sym typeface="Wingdings" pitchFamily="2" charset="2"/>
              </a:rPr>
              <a:t>3</a:t>
            </a:r>
            <a:r>
              <a:rPr lang="el-GR" dirty="0">
                <a:sym typeface="Wingdings" pitchFamily="2" charset="2"/>
              </a:rPr>
              <a:t>Ο</a:t>
            </a:r>
            <a:r>
              <a:rPr lang="el-GR" baseline="30000" dirty="0">
                <a:sym typeface="Wingdings" pitchFamily="2" charset="2"/>
              </a:rPr>
              <a:t>+</a:t>
            </a:r>
            <a:r>
              <a:rPr lang="el-GR" dirty="0">
                <a:sym typeface="Wingdings" pitchFamily="2" charset="2"/>
              </a:rPr>
              <a:t>]</a:t>
            </a:r>
            <a:r>
              <a:rPr lang="el-GR" kern="0" dirty="0">
                <a:sym typeface="Wingdings" pitchFamily="2" charset="2"/>
              </a:rPr>
              <a:t>.</a:t>
            </a:r>
          </a:p>
          <a:p>
            <a:pPr marL="541338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kern="0" dirty="0">
                <a:sym typeface="Wingdings" pitchFamily="2" charset="2"/>
              </a:rPr>
              <a:t>Δίνεται για την ΝΗ</a:t>
            </a:r>
            <a:r>
              <a:rPr lang="el-GR" kern="0" baseline="-25000" dirty="0">
                <a:sym typeface="Wingdings" pitchFamily="2" charset="2"/>
              </a:rPr>
              <a:t>3</a:t>
            </a:r>
            <a:r>
              <a:rPr lang="el-GR" kern="0" dirty="0">
                <a:sym typeface="Wingdings" pitchFamily="2" charset="2"/>
              </a:rPr>
              <a:t> ότι Κ</a:t>
            </a:r>
            <a:r>
              <a:rPr lang="en-US" kern="0" baseline="-25000" dirty="0">
                <a:sym typeface="Wingdings" pitchFamily="2" charset="2"/>
              </a:rPr>
              <a:t>b</a:t>
            </a:r>
            <a:r>
              <a:rPr lang="en-US" kern="0" dirty="0">
                <a:sym typeface="Wingdings" pitchFamily="2" charset="2"/>
              </a:rPr>
              <a:t>=10</a:t>
            </a:r>
            <a:r>
              <a:rPr lang="en-US" kern="0" baseline="30000" dirty="0">
                <a:sym typeface="Wingdings" pitchFamily="2" charset="2"/>
              </a:rPr>
              <a:t>-5</a:t>
            </a:r>
            <a:r>
              <a:rPr lang="en-US" kern="0" dirty="0" smtClean="0">
                <a:sym typeface="Wingdings" pitchFamily="2" charset="2"/>
              </a:rPr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737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95736" y="4365104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NH</a:t>
            </a:r>
            <a:r>
              <a:rPr lang="en-US" sz="2400" b="1" kern="0" baseline="-25000" dirty="0">
                <a:solidFill>
                  <a:srgbClr val="004A82"/>
                </a:solidFill>
                <a:latin typeface="+mn-lt"/>
              </a:rPr>
              <a:t>4</a:t>
            </a:r>
            <a:r>
              <a:rPr lang="en-US" sz="2400" b="1" kern="0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   </a:t>
            </a:r>
            <a:r>
              <a:rPr lang="el-GR" sz="2400" kern="0" dirty="0">
                <a:latin typeface="+mn-lt"/>
              </a:rPr>
              <a:t>+ </a:t>
            </a:r>
            <a:r>
              <a:rPr lang="en-US" sz="2400" kern="0" dirty="0">
                <a:latin typeface="+mn-lt"/>
              </a:rPr>
              <a:t>  </a:t>
            </a:r>
            <a:r>
              <a:rPr lang="el-GR" sz="2400" kern="0" dirty="0" smtClean="0">
                <a:latin typeface="+mn-lt"/>
              </a:rPr>
              <a:t>Η</a:t>
            </a:r>
            <a:r>
              <a:rPr lang="el-GR" sz="2400" kern="0" baseline="-25000" dirty="0" smtClean="0">
                <a:latin typeface="+mn-lt"/>
              </a:rPr>
              <a:t>2</a:t>
            </a:r>
            <a:r>
              <a:rPr lang="el-GR" sz="2400" kern="0" dirty="0" smtClean="0">
                <a:latin typeface="+mn-lt"/>
              </a:rPr>
              <a:t>Ο   </a:t>
            </a: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↔</a:t>
            </a:r>
            <a:r>
              <a:rPr lang="en-US" sz="2400" kern="0" dirty="0" smtClean="0">
                <a:latin typeface="+mn-lt"/>
              </a:rPr>
              <a:t>  </a:t>
            </a:r>
            <a:r>
              <a:rPr lang="el-GR" sz="2400" kern="0" dirty="0" smtClean="0">
                <a:latin typeface="+mn-lt"/>
              </a:rPr>
              <a:t> 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NH</a:t>
            </a:r>
            <a:r>
              <a:rPr lang="en-US" sz="2400" b="1" kern="0" baseline="-25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400" kern="0" dirty="0">
                <a:latin typeface="+mn-lt"/>
                <a:sym typeface="Wingdings" pitchFamily="2" charset="2"/>
              </a:rPr>
              <a:t>    </a:t>
            </a:r>
            <a:r>
              <a:rPr lang="el-GR" sz="2400" kern="0" dirty="0">
                <a:latin typeface="+mn-lt"/>
                <a:sym typeface="Wingdings" pitchFamily="2" charset="2"/>
              </a:rPr>
              <a:t>+ </a:t>
            </a:r>
            <a:r>
              <a:rPr lang="en-US" sz="2400" kern="0" dirty="0">
                <a:latin typeface="+mn-lt"/>
                <a:sym typeface="Wingdings" pitchFamily="2" charset="2"/>
              </a:rPr>
              <a:t>    </a:t>
            </a:r>
            <a:r>
              <a:rPr lang="el-GR" sz="2400" kern="0" dirty="0">
                <a:latin typeface="+mn-lt"/>
                <a:sym typeface="Wingdings" pitchFamily="2" charset="2"/>
              </a:rPr>
              <a:t>Η</a:t>
            </a:r>
            <a:r>
              <a:rPr lang="el-GR" sz="2400" kern="0" baseline="-25000" dirty="0">
                <a:latin typeface="+mn-lt"/>
                <a:sym typeface="Wingdings" pitchFamily="2" charset="2"/>
              </a:rPr>
              <a:t>3</a:t>
            </a:r>
            <a:r>
              <a:rPr lang="el-GR" sz="2400" kern="0" dirty="0">
                <a:latin typeface="+mn-lt"/>
                <a:sym typeface="Wingdings" pitchFamily="2" charset="2"/>
              </a:rPr>
              <a:t>Ο</a:t>
            </a:r>
            <a:r>
              <a:rPr lang="el-GR" sz="2400" kern="0" baseline="30000" dirty="0">
                <a:latin typeface="+mn-lt"/>
                <a:sym typeface="Wingdings" pitchFamily="2" charset="2"/>
              </a:rPr>
              <a:t>+</a:t>
            </a:r>
            <a:endParaRPr lang="en-US" sz="24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n-US" sz="24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kern="0" baseline="30000" dirty="0">
                <a:latin typeface="+mn-lt"/>
              </a:rPr>
              <a:t>							</a:t>
            </a:r>
            <a:endParaRPr lang="el-GR" sz="2400" kern="0" baseline="30000" dirty="0">
              <a:latin typeface="+mn-lt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89726"/>
              </p:ext>
            </p:extLst>
          </p:nvPr>
        </p:nvGraphicFramePr>
        <p:xfrm>
          <a:off x="755576" y="3933056"/>
          <a:ext cx="2836099" cy="33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81"/>
                <a:gridCol w="310047"/>
                <a:gridCol w="864096"/>
                <a:gridCol w="819875"/>
              </a:tblGrid>
              <a:tr h="311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-0,1M</a:t>
                      </a:r>
                      <a:endParaRPr lang="el-GR" sz="1600" dirty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+0.1</a:t>
                      </a:r>
                      <a:r>
                        <a:rPr lang="en-US" sz="1600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+0.1</a:t>
                      </a:r>
                      <a:r>
                        <a:rPr lang="en-US" sz="1600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787"/>
              </p:ext>
            </p:extLst>
          </p:nvPr>
        </p:nvGraphicFramePr>
        <p:xfrm>
          <a:off x="1043608" y="4894841"/>
          <a:ext cx="6752235" cy="152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00"/>
                <a:gridCol w="1200101"/>
                <a:gridCol w="944097"/>
                <a:gridCol w="1158240"/>
                <a:gridCol w="944097"/>
              </a:tblGrid>
              <a:tr h="33535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0,1Μ</a:t>
                      </a:r>
                      <a:endParaRPr lang="el-GR" sz="1800" baseline="-250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-x/M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</a:t>
                      </a:r>
                      <a:r>
                        <a:rPr lang="el-GR" sz="1800" dirty="0" smtClean="0"/>
                        <a:t>0,1</a:t>
                      </a:r>
                      <a:r>
                        <a:rPr lang="en-US" sz="1800" baseline="0" dirty="0" smtClean="0"/>
                        <a:t>-x) 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+x/M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Αναφορά σε περισσότερα από ένα διαλύματα </a:t>
            </a:r>
            <a:r>
              <a:rPr lang="el-GR" altLang="el-GR" sz="3300" b="0" dirty="0"/>
              <a:t>(συνδεόμενα με αραίωση, συμπύκνωση, ανάμειξη</a:t>
            </a:r>
            <a:r>
              <a:rPr lang="el-GR" altLang="el-GR" sz="3300" b="0" dirty="0" smtClean="0"/>
              <a:t>) </a:t>
            </a:r>
            <a:r>
              <a:rPr lang="el-GR" altLang="el-GR" sz="3300" b="0" dirty="0" smtClean="0"/>
              <a:t>2/</a:t>
            </a:r>
            <a:r>
              <a:rPr lang="en-US" altLang="el-GR" sz="3300" b="0" smtClean="0"/>
              <a:t>5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6642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spcBef>
                <a:spcPts val="900"/>
              </a:spcBef>
              <a:buFont typeface="+mj-lt"/>
              <a:buAutoNum type="alphaUcPeriod"/>
              <a:defRPr/>
            </a:pPr>
            <a:r>
              <a:rPr lang="el-GR" dirty="0" smtClean="0">
                <a:sym typeface="Wingdings" pitchFamily="2" charset="2"/>
              </a:rPr>
              <a:t>Ορισμός </a:t>
            </a:r>
            <a:r>
              <a:rPr lang="el-GR" dirty="0">
                <a:sym typeface="Wingdings" pitchFamily="2" charset="2"/>
              </a:rPr>
              <a:t>αρχικής συγκέντρωσης διαλύματος σε </a:t>
            </a:r>
            <a:r>
              <a:rPr lang="el-GR" dirty="0" smtClean="0">
                <a:sym typeface="Wingdings" pitchFamily="2" charset="2"/>
              </a:rPr>
              <a:t>Μ.</a:t>
            </a:r>
          </a:p>
          <a:p>
            <a:pPr marL="44450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n-US" altLang="el-GR" dirty="0">
                <a:sym typeface="Wingdings" pitchFamily="2" charset="2"/>
              </a:rPr>
              <a:t>[NH</a:t>
            </a:r>
            <a:r>
              <a:rPr lang="en-US" altLang="el-GR" baseline="-25000" dirty="0">
                <a:sym typeface="Wingdings" pitchFamily="2" charset="2"/>
              </a:rPr>
              <a:t>4</a:t>
            </a:r>
            <a:r>
              <a:rPr lang="en-US" altLang="el-GR" dirty="0">
                <a:sym typeface="Wingdings" pitchFamily="2" charset="2"/>
              </a:rPr>
              <a:t>Cl]=C</a:t>
            </a:r>
            <a:r>
              <a:rPr lang="en-US" altLang="el-GR" baseline="-25000" dirty="0">
                <a:sym typeface="Wingdings" pitchFamily="2" charset="2"/>
              </a:rPr>
              <a:t>1</a:t>
            </a:r>
            <a:r>
              <a:rPr lang="en-US" altLang="el-GR" dirty="0">
                <a:sym typeface="Wingdings" pitchFamily="2" charset="2"/>
              </a:rPr>
              <a:t>=0,1 </a:t>
            </a:r>
            <a:r>
              <a:rPr lang="en-US" altLang="el-GR" dirty="0" smtClean="0">
                <a:sym typeface="Wingdings" pitchFamily="2" charset="2"/>
              </a:rPr>
              <a:t>mol/L=0,1M</a:t>
            </a:r>
            <a:endParaRPr lang="el-GR" dirty="0" smtClean="0">
              <a:sym typeface="Wingdings" pitchFamily="2" charset="2"/>
            </a:endParaRPr>
          </a:p>
          <a:p>
            <a:pPr marL="457200" indent="-457200">
              <a:lnSpc>
                <a:spcPct val="105000"/>
              </a:lnSpc>
              <a:spcBef>
                <a:spcPts val="900"/>
              </a:spcBef>
              <a:buFont typeface="+mj-lt"/>
              <a:buAutoNum type="alphaUcPeriod" startAt="2"/>
              <a:defRPr/>
            </a:pPr>
            <a:r>
              <a:rPr lang="el-GR" dirty="0" smtClean="0">
                <a:sym typeface="Wingdings" pitchFamily="2" charset="2"/>
              </a:rPr>
              <a:t>Αντιδράσεις </a:t>
            </a:r>
            <a:r>
              <a:rPr lang="el-GR" dirty="0">
                <a:sym typeface="Wingdings" pitchFamily="2" charset="2"/>
              </a:rPr>
              <a:t>που πραγματοποιούνται στο διάλυμα και σύσταση στην </a:t>
            </a:r>
            <a:r>
              <a:rPr lang="el-GR" dirty="0" smtClean="0">
                <a:sym typeface="Wingdings" pitchFamily="2" charset="2"/>
              </a:rPr>
              <a:t>ισορροπία.</a:t>
            </a:r>
          </a:p>
          <a:p>
            <a:pPr marL="44450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n-US" altLang="el-GR" dirty="0" smtClean="0">
                <a:sym typeface="Wingdings" pitchFamily="2" charset="2"/>
              </a:rPr>
              <a:t>NH</a:t>
            </a:r>
            <a:r>
              <a:rPr lang="en-US" altLang="el-GR" baseline="-25000" dirty="0" smtClean="0">
                <a:sym typeface="Wingdings" pitchFamily="2" charset="2"/>
              </a:rPr>
              <a:t>4</a:t>
            </a:r>
            <a:r>
              <a:rPr lang="en-US" altLang="el-GR" dirty="0" smtClean="0">
                <a:sym typeface="Wingdings" pitchFamily="2" charset="2"/>
              </a:rPr>
              <a:t>Cl</a:t>
            </a:r>
            <a:r>
              <a:rPr lang="el-GR" altLang="el-GR" dirty="0" smtClean="0">
                <a:sym typeface="Wingdings" pitchFamily="2" charset="2"/>
              </a:rPr>
              <a:t>   </a:t>
            </a:r>
            <a:r>
              <a:rPr lang="en-US" altLang="el-GR" dirty="0">
                <a:sym typeface="Wingdings" pitchFamily="2" charset="2"/>
              </a:rPr>
              <a:t>NH</a:t>
            </a:r>
            <a:r>
              <a:rPr lang="en-US" altLang="el-GR" baseline="-25000" dirty="0">
                <a:sym typeface="Wingdings" pitchFamily="2" charset="2"/>
              </a:rPr>
              <a:t>4</a:t>
            </a:r>
            <a:r>
              <a:rPr lang="en-US" altLang="el-GR" baseline="30000" dirty="0" smtClean="0">
                <a:sym typeface="Wingdings" pitchFamily="2" charset="2"/>
              </a:rPr>
              <a:t>+</a:t>
            </a:r>
            <a:r>
              <a:rPr lang="el-GR" altLang="el-GR" dirty="0" smtClean="0">
                <a:sym typeface="Wingdings" pitchFamily="2" charset="2"/>
              </a:rPr>
              <a:t> + </a:t>
            </a:r>
            <a:r>
              <a:rPr lang="en-US" altLang="el-GR" dirty="0" smtClean="0">
                <a:sym typeface="Wingdings" pitchFamily="2" charset="2"/>
              </a:rPr>
              <a:t>Cl</a:t>
            </a:r>
            <a:r>
              <a:rPr lang="en-US" altLang="el-GR" baseline="30000" dirty="0" smtClean="0">
                <a:sym typeface="Wingdings" pitchFamily="2" charset="2"/>
              </a:rPr>
              <a:t>-</a:t>
            </a:r>
            <a:endParaRPr lang="el-GR" dirty="0">
              <a:sym typeface="Wingdings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4328859" y="1196751"/>
            <a:ext cx="558166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(α)</a:t>
            </a:r>
            <a:endParaRPr lang="el-GR" sz="2400" b="1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938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40899"/>
              </p:ext>
            </p:extLst>
          </p:nvPr>
        </p:nvGraphicFramePr>
        <p:xfrm>
          <a:off x="5076056" y="1397004"/>
          <a:ext cx="2995064" cy="100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Εξίσωση" r:id="rId3" imgW="1320227" imgH="444307" progId="Equation.3">
                  <p:embed/>
                </p:oleObj>
              </mc:Choice>
              <mc:Fallback>
                <p:oleObj name="Εξίσωση" r:id="rId3" imgW="132022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397004"/>
                        <a:ext cx="2995064" cy="1007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32185"/>
              </p:ext>
            </p:extLst>
          </p:nvPr>
        </p:nvGraphicFramePr>
        <p:xfrm>
          <a:off x="404813" y="1386734"/>
          <a:ext cx="3467578" cy="94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Εξίσωση" r:id="rId5" imgW="1676400" imgH="457200" progId="Equation.3">
                  <p:embed/>
                </p:oleObj>
              </mc:Choice>
              <mc:Fallback>
                <p:oleObj name="Εξίσωση" r:id="rId5" imgW="167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386734"/>
                        <a:ext cx="3467578" cy="94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18953"/>
              </p:ext>
            </p:extLst>
          </p:nvPr>
        </p:nvGraphicFramePr>
        <p:xfrm>
          <a:off x="1484312" y="2564073"/>
          <a:ext cx="11334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Εξίσωση" r:id="rId7" imgW="647419" imgH="393529" progId="Equation.3">
                  <p:embed/>
                </p:oleObj>
              </mc:Choice>
              <mc:Fallback>
                <p:oleObj name="Εξίσωση" r:id="rId7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2" y="2564073"/>
                        <a:ext cx="11334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50066"/>
              </p:ext>
            </p:extLst>
          </p:nvPr>
        </p:nvGraphicFramePr>
        <p:xfrm>
          <a:off x="1773191" y="3412558"/>
          <a:ext cx="1098721" cy="42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Εξίσωση" r:id="rId9" imgW="520474" imgH="203112" progId="Equation.3">
                  <p:embed/>
                </p:oleObj>
              </mc:Choice>
              <mc:Fallback>
                <p:oleObj name="Εξίσωση" r:id="rId9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191" y="3412558"/>
                        <a:ext cx="1098721" cy="428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4261252" y="1684366"/>
            <a:ext cx="336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ή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385490" y="2693118"/>
            <a:ext cx="8611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Αφού</a:t>
            </a: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184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37218"/>
              </p:ext>
            </p:extLst>
          </p:nvPr>
        </p:nvGraphicFramePr>
        <p:xfrm>
          <a:off x="4869218" y="2405324"/>
          <a:ext cx="12334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Εξίσωση" r:id="rId11" imgW="634725" imgH="444307" progId="Equation.3">
                  <p:embed/>
                </p:oleObj>
              </mc:Choice>
              <mc:Fallback>
                <p:oleObj name="Εξίσωση" r:id="rId11" imgW="63472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218" y="2405324"/>
                        <a:ext cx="12334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2906440" y="2621681"/>
            <a:ext cx="1768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καταλήγουμε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385490" y="3484566"/>
            <a:ext cx="11320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Και άρα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323850" y="4133407"/>
            <a:ext cx="3308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Ο βαθμός ιοντισμού είναι: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graphicFrame>
        <p:nvGraphicFramePr>
          <p:cNvPr id="184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12039"/>
              </p:ext>
            </p:extLst>
          </p:nvPr>
        </p:nvGraphicFramePr>
        <p:xfrm>
          <a:off x="3779912" y="3844606"/>
          <a:ext cx="2088232" cy="101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Εξίσωση" r:id="rId13" imgW="888614" imgH="431613" progId="Equation.3">
                  <p:embed/>
                </p:oleObj>
              </mc:Choice>
              <mc:Fallback>
                <p:oleObj name="Εξίσωση" r:id="rId13" imgW="88861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44606"/>
                        <a:ext cx="2088232" cy="101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23850" y="4852718"/>
            <a:ext cx="1894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Η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[Η</a:t>
            </a:r>
            <a:r>
              <a:rPr lang="el-GR" sz="2200" b="1" baseline="-25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3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Ο</a:t>
            </a:r>
            <a:r>
              <a:rPr lang="el-GR" sz="2200" b="1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+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] είναι: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graphicFrame>
        <p:nvGraphicFramePr>
          <p:cNvPr id="184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199344"/>
              </p:ext>
            </p:extLst>
          </p:nvPr>
        </p:nvGraphicFramePr>
        <p:xfrm>
          <a:off x="2308879" y="4787701"/>
          <a:ext cx="1195122" cy="46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Εξίσωση" r:id="rId15" imgW="520474" imgH="203112" progId="Equation.3">
                  <p:embed/>
                </p:oleObj>
              </mc:Choice>
              <mc:Fallback>
                <p:oleObj name="Εξίσωση" r:id="rId15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879" y="4787701"/>
                        <a:ext cx="1195122" cy="466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23850" y="5644806"/>
            <a:ext cx="4218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 smtClean="0">
                <a:solidFill>
                  <a:srgbClr val="004A82"/>
                </a:solidFill>
                <a:latin typeface="+mn-lt"/>
                <a:sym typeface="Wingdings" pitchFamily="2" charset="2"/>
              </a:rPr>
              <a:t>Τα </a:t>
            </a:r>
            <a:r>
              <a:rPr lang="en-US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mol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των κατιόντων</a:t>
            </a:r>
            <a:r>
              <a:rPr lang="el-GR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Η</a:t>
            </a:r>
            <a:r>
              <a:rPr lang="el-GR" sz="2200" b="1" kern="0" baseline="-25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3</a:t>
            </a:r>
            <a:r>
              <a:rPr lang="el-GR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Ο</a:t>
            </a:r>
            <a:r>
              <a:rPr lang="el-GR" sz="2200" b="1" kern="0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+</a:t>
            </a:r>
            <a:r>
              <a:rPr lang="el-GR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είναι:</a:t>
            </a:r>
            <a:r>
              <a:rPr lang="el-GR" sz="2200" b="1" kern="0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graphicFrame>
        <p:nvGraphicFramePr>
          <p:cNvPr id="184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20262"/>
              </p:ext>
            </p:extLst>
          </p:nvPr>
        </p:nvGraphicFramePr>
        <p:xfrm>
          <a:off x="4716016" y="5428782"/>
          <a:ext cx="3312368" cy="80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Εξίσωση" r:id="rId17" imgW="1612900" imgH="393700" progId="Equation.3">
                  <p:embed/>
                </p:oleObj>
              </mc:Choice>
              <mc:Fallback>
                <p:oleObj name="Εξίσωση" r:id="rId17" imgW="161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428782"/>
                        <a:ext cx="3312368" cy="808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2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Αναφορά σε περισσότερα από ένα διαλύματα </a:t>
            </a:r>
            <a:r>
              <a:rPr lang="el-GR" altLang="el-GR" sz="3300" b="0" dirty="0"/>
              <a:t>(συνδεόμενα με αραίωση, συμπύκνωση, ανάμειξη</a:t>
            </a:r>
            <a:r>
              <a:rPr lang="el-GR" altLang="el-GR" sz="3300" b="0" dirty="0" smtClean="0"/>
              <a:t>) 3/5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68336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468313" y="1576805"/>
            <a:ext cx="64576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l-GR" altLang="el-GR" sz="2200" dirty="0" smtClean="0">
                <a:latin typeface="+mn-lt"/>
              </a:rPr>
              <a:t>Ορισμός </a:t>
            </a:r>
            <a:r>
              <a:rPr lang="el-GR" altLang="el-GR" sz="2200" dirty="0">
                <a:latin typeface="+mn-lt"/>
              </a:rPr>
              <a:t>αρχικής συγκέντρωσης διαλύματος σε </a:t>
            </a:r>
            <a:r>
              <a:rPr lang="el-GR" altLang="el-GR" sz="2200" dirty="0" smtClean="0">
                <a:latin typeface="+mn-lt"/>
              </a:rPr>
              <a:t>Μ.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982997" y="2062009"/>
            <a:ext cx="6169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C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1</a:t>
            </a:r>
            <a:r>
              <a:rPr lang="en-US" altLang="el-GR" sz="2200" dirty="0">
                <a:latin typeface="+mn-lt"/>
                <a:sym typeface="Wingdings" pitchFamily="2" charset="2"/>
              </a:rPr>
              <a:t>V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1</a:t>
            </a:r>
            <a:r>
              <a:rPr lang="en-US" altLang="el-GR" sz="2200" dirty="0">
                <a:latin typeface="+mn-lt"/>
                <a:sym typeface="Wingdings" pitchFamily="2" charset="2"/>
              </a:rPr>
              <a:t>=C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200" dirty="0">
                <a:latin typeface="+mn-lt"/>
                <a:sym typeface="Wingdings" pitchFamily="2" charset="2"/>
              </a:rPr>
              <a:t>V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200" dirty="0">
                <a:latin typeface="+mn-lt"/>
                <a:sym typeface="Wingdings" pitchFamily="2" charset="2"/>
              </a:rPr>
              <a:t> </a:t>
            </a:r>
            <a:r>
              <a:rPr lang="el-GR" altLang="el-GR" sz="2200" dirty="0">
                <a:latin typeface="+mn-lt"/>
                <a:sym typeface="Wingdings" pitchFamily="2" charset="2"/>
              </a:rPr>
              <a:t>ή</a:t>
            </a:r>
            <a:r>
              <a:rPr lang="en-US" altLang="el-GR" sz="2200" dirty="0">
                <a:latin typeface="+mn-lt"/>
                <a:sym typeface="Wingdings" pitchFamily="2" charset="2"/>
              </a:rPr>
              <a:t> C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1</a:t>
            </a:r>
            <a:r>
              <a:rPr lang="en-US" altLang="el-GR" sz="2200" dirty="0">
                <a:latin typeface="+mn-lt"/>
                <a:sym typeface="Wingdings" pitchFamily="2" charset="2"/>
              </a:rPr>
              <a:t>V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1</a:t>
            </a:r>
            <a:r>
              <a:rPr lang="en-US" altLang="el-GR" sz="2200" dirty="0">
                <a:latin typeface="+mn-lt"/>
                <a:sym typeface="Wingdings" pitchFamily="2" charset="2"/>
              </a:rPr>
              <a:t>=C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200" dirty="0">
                <a:latin typeface="+mn-lt"/>
                <a:sym typeface="Wingdings" pitchFamily="2" charset="2"/>
              </a:rPr>
              <a:t>(V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1</a:t>
            </a:r>
            <a:r>
              <a:rPr lang="en-US" altLang="el-GR" sz="2200" dirty="0">
                <a:latin typeface="+mn-lt"/>
                <a:sym typeface="Wingdings" pitchFamily="2" charset="2"/>
              </a:rPr>
              <a:t>+V</a:t>
            </a:r>
            <a:r>
              <a:rPr lang="el-GR" altLang="el-GR" sz="2200" baseline="-25000" dirty="0">
                <a:latin typeface="+mn-lt"/>
                <a:sym typeface="Wingdings" pitchFamily="2" charset="2"/>
              </a:rPr>
              <a:t>νερού</a:t>
            </a:r>
            <a:r>
              <a:rPr lang="el-GR" altLang="el-GR" sz="2200" dirty="0">
                <a:latin typeface="+mn-lt"/>
                <a:sym typeface="Wingdings" pitchFamily="2" charset="2"/>
              </a:rPr>
              <a:t>) ή 0,1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.</a:t>
            </a:r>
            <a:r>
              <a:rPr lang="el-GR" altLang="el-GR" sz="2200" dirty="0">
                <a:latin typeface="+mn-lt"/>
                <a:sym typeface="Wingdings" pitchFamily="2" charset="2"/>
              </a:rPr>
              <a:t>100=</a:t>
            </a:r>
            <a:r>
              <a:rPr lang="en-US" altLang="el-GR" sz="2200" dirty="0">
                <a:latin typeface="+mn-lt"/>
                <a:sym typeface="Wingdings" pitchFamily="2" charset="2"/>
              </a:rPr>
              <a:t>C2(100+</a:t>
            </a:r>
            <a:r>
              <a:rPr lang="el-GR" altLang="el-GR" sz="2200" dirty="0">
                <a:latin typeface="+mn-lt"/>
                <a:sym typeface="Wingdings" pitchFamily="2" charset="2"/>
              </a:rPr>
              <a:t>ω)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67944" y="4119853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b="1" kern="0" dirty="0">
                <a:solidFill>
                  <a:srgbClr val="004A82"/>
                </a:solidFill>
                <a:latin typeface="+mn-lt"/>
              </a:rPr>
              <a:t>NH</a:t>
            </a:r>
            <a:r>
              <a:rPr lang="en-US" sz="2200" b="1" kern="0" baseline="-25000" dirty="0">
                <a:solidFill>
                  <a:srgbClr val="004A82"/>
                </a:solidFill>
                <a:latin typeface="+mn-lt"/>
              </a:rPr>
              <a:t>4</a:t>
            </a:r>
            <a:r>
              <a:rPr lang="en-US" sz="2200" b="1" kern="0" baseline="30000" dirty="0">
                <a:solidFill>
                  <a:srgbClr val="004A82"/>
                </a:solidFill>
                <a:latin typeface="+mn-lt"/>
              </a:rPr>
              <a:t>+</a:t>
            </a:r>
            <a:r>
              <a:rPr lang="en-US" sz="2200" b="1" kern="0" dirty="0">
                <a:solidFill>
                  <a:srgbClr val="004A82"/>
                </a:solidFill>
                <a:latin typeface="+mn-lt"/>
              </a:rPr>
              <a:t>   </a:t>
            </a:r>
            <a:r>
              <a:rPr lang="el-GR" sz="2200" kern="0" dirty="0">
                <a:latin typeface="+mn-lt"/>
              </a:rPr>
              <a:t>+ </a:t>
            </a:r>
            <a:r>
              <a:rPr lang="en-US" sz="2200" kern="0" dirty="0">
                <a:latin typeface="+mn-lt"/>
              </a:rPr>
              <a:t>  </a:t>
            </a:r>
            <a:r>
              <a:rPr lang="el-GR" sz="2200" kern="0" dirty="0" smtClean="0">
                <a:latin typeface="+mn-lt"/>
              </a:rPr>
              <a:t>Η</a:t>
            </a:r>
            <a:r>
              <a:rPr lang="el-GR" sz="2200" kern="0" baseline="-25000" dirty="0" smtClean="0">
                <a:latin typeface="+mn-lt"/>
              </a:rPr>
              <a:t>2</a:t>
            </a:r>
            <a:r>
              <a:rPr lang="el-GR" sz="2200" kern="0" dirty="0" smtClean="0">
                <a:latin typeface="+mn-lt"/>
              </a:rPr>
              <a:t>Ο   </a:t>
            </a: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↔</a:t>
            </a:r>
            <a:r>
              <a:rPr lang="el-GR" sz="2200" kern="0" dirty="0" smtClean="0">
                <a:latin typeface="+mn-lt"/>
              </a:rPr>
              <a:t> </a:t>
            </a:r>
            <a:r>
              <a:rPr lang="en-US" sz="2200" kern="0" dirty="0" smtClean="0">
                <a:latin typeface="+mn-lt"/>
              </a:rPr>
              <a:t>  </a:t>
            </a:r>
            <a:r>
              <a:rPr lang="el-GR" sz="2200" kern="0" dirty="0" smtClean="0">
                <a:latin typeface="+mn-lt"/>
              </a:rPr>
              <a:t> </a:t>
            </a:r>
            <a:r>
              <a:rPr lang="en-US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NH</a:t>
            </a:r>
            <a:r>
              <a:rPr lang="en-US" sz="2200" b="1" kern="0" baseline="-25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 </a:t>
            </a:r>
            <a:r>
              <a:rPr lang="en-US" sz="2200" kern="0" dirty="0">
                <a:latin typeface="+mn-lt"/>
                <a:sym typeface="Wingdings" pitchFamily="2" charset="2"/>
              </a:rPr>
              <a:t>  </a:t>
            </a:r>
            <a:r>
              <a:rPr lang="el-GR" sz="2200" kern="0" dirty="0">
                <a:latin typeface="+mn-lt"/>
                <a:sym typeface="Wingdings" pitchFamily="2" charset="2"/>
              </a:rPr>
              <a:t>+ </a:t>
            </a:r>
            <a:r>
              <a:rPr lang="en-US" sz="2200" kern="0" dirty="0">
                <a:latin typeface="+mn-lt"/>
                <a:sym typeface="Wingdings" pitchFamily="2" charset="2"/>
              </a:rPr>
              <a:t> </a:t>
            </a:r>
            <a:r>
              <a:rPr lang="en-US" sz="2200" kern="0" dirty="0" smtClean="0">
                <a:latin typeface="+mn-lt"/>
                <a:sym typeface="Wingdings" pitchFamily="2" charset="2"/>
              </a:rPr>
              <a:t>  </a:t>
            </a:r>
            <a:r>
              <a:rPr lang="el-GR" sz="2200" kern="0" dirty="0">
                <a:latin typeface="+mn-lt"/>
                <a:sym typeface="Wingdings" pitchFamily="2" charset="2"/>
              </a:rPr>
              <a:t>Η</a:t>
            </a:r>
            <a:r>
              <a:rPr lang="el-GR" sz="2200" kern="0" baseline="-25000" dirty="0">
                <a:latin typeface="+mn-lt"/>
                <a:sym typeface="Wingdings" pitchFamily="2" charset="2"/>
              </a:rPr>
              <a:t>3</a:t>
            </a:r>
            <a:r>
              <a:rPr lang="el-GR" sz="2200" kern="0" dirty="0">
                <a:latin typeface="+mn-lt"/>
                <a:sym typeface="Wingdings" pitchFamily="2" charset="2"/>
              </a:rPr>
              <a:t>Ο</a:t>
            </a:r>
            <a:r>
              <a:rPr lang="el-GR" sz="2200" kern="0" baseline="30000" dirty="0">
                <a:latin typeface="+mn-lt"/>
                <a:sym typeface="Wingdings" pitchFamily="2" charset="2"/>
              </a:rPr>
              <a:t>+</a:t>
            </a:r>
            <a:endParaRPr lang="en-US" sz="22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200" kern="0" dirty="0">
                <a:latin typeface="+mn-lt"/>
              </a:rPr>
              <a:t>	</a:t>
            </a:r>
            <a:endParaRPr lang="en-US" sz="22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kern="0" baseline="30000" dirty="0">
                <a:latin typeface="+mn-lt"/>
              </a:rPr>
              <a:t>							</a:t>
            </a:r>
            <a:endParaRPr lang="el-GR" sz="2200" kern="0" baseline="30000" dirty="0">
              <a:latin typeface="+mn-lt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468313" y="3307631"/>
            <a:ext cx="78356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lphaUcPeriod" startAt="2"/>
            </a:pPr>
            <a:r>
              <a:rPr lang="el-GR" altLang="el-GR" sz="2200" dirty="0" smtClean="0">
                <a:latin typeface="+mn-lt"/>
              </a:rPr>
              <a:t>Αντιδράσεις </a:t>
            </a:r>
            <a:r>
              <a:rPr lang="el-GR" altLang="el-GR" sz="2200" dirty="0">
                <a:latin typeface="+mn-lt"/>
              </a:rPr>
              <a:t>που πραγματοποιούνται στο διάλυμα και σύσταση στην </a:t>
            </a:r>
            <a:r>
              <a:rPr lang="el-GR" altLang="el-GR" sz="2200" dirty="0" smtClean="0">
                <a:latin typeface="+mn-lt"/>
              </a:rPr>
              <a:t>ισορροπία.</a:t>
            </a:r>
            <a:endParaRPr lang="el-GR" altLang="el-GR" sz="2200" dirty="0">
              <a:latin typeface="+mn-lt"/>
            </a:endParaRPr>
          </a:p>
        </p:txBody>
      </p:sp>
      <p:cxnSp>
        <p:nvCxnSpPr>
          <p:cNvPr id="20" name="22 - Ευθύγραμμο βέλος σύνδεσης"/>
          <p:cNvCxnSpPr/>
          <p:nvPr/>
        </p:nvCxnSpPr>
        <p:spPr>
          <a:xfrm>
            <a:off x="1862978" y="4372266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1002283" y="4152240"/>
            <a:ext cx="8531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NH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4</a:t>
            </a:r>
            <a:r>
              <a:rPr lang="en-US" altLang="el-GR" sz="2200" dirty="0">
                <a:latin typeface="+mn-lt"/>
                <a:sym typeface="Wingdings" pitchFamily="2" charset="2"/>
              </a:rPr>
              <a:t>Cl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9465" name="Rectangle 24"/>
          <p:cNvSpPr>
            <a:spLocks noChangeArrowheads="1"/>
          </p:cNvSpPr>
          <p:nvPr/>
        </p:nvSpPr>
        <p:spPr bwMode="auto">
          <a:xfrm>
            <a:off x="2294778" y="4152240"/>
            <a:ext cx="7312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NH</a:t>
            </a:r>
            <a:r>
              <a:rPr lang="en-US" altLang="el-GR" sz="2200" baseline="-25000" dirty="0">
                <a:latin typeface="+mn-lt"/>
                <a:sym typeface="Wingdings" pitchFamily="2" charset="2"/>
              </a:rPr>
              <a:t>4</a:t>
            </a:r>
            <a:r>
              <a:rPr lang="en-US" altLang="el-GR" sz="2200" baseline="30000" dirty="0">
                <a:latin typeface="+mn-lt"/>
                <a:sym typeface="Wingdings" pitchFamily="2" charset="2"/>
              </a:rPr>
              <a:t>+</a:t>
            </a:r>
            <a:endParaRPr lang="el-GR" altLang="el-GR" sz="2200" baseline="30000" dirty="0">
              <a:latin typeface="+mn-lt"/>
            </a:endParaRPr>
          </a:p>
        </p:txBody>
      </p:sp>
      <p:sp>
        <p:nvSpPr>
          <p:cNvPr id="19466" name="Rectangle 26"/>
          <p:cNvSpPr>
            <a:spLocks noChangeArrowheads="1"/>
          </p:cNvSpPr>
          <p:nvPr/>
        </p:nvSpPr>
        <p:spPr bwMode="auto">
          <a:xfrm>
            <a:off x="3203848" y="4152240"/>
            <a:ext cx="457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Cl</a:t>
            </a:r>
            <a:r>
              <a:rPr lang="en-US" altLang="el-GR" sz="2200" baseline="30000" dirty="0">
                <a:latin typeface="+mn-lt"/>
                <a:sym typeface="Wingdings" pitchFamily="2" charset="2"/>
              </a:rPr>
              <a:t>-</a:t>
            </a:r>
            <a:endParaRPr lang="el-GR" altLang="el-GR" sz="2200" baseline="30000" dirty="0">
              <a:latin typeface="+mn-lt"/>
            </a:endParaRPr>
          </a:p>
        </p:txBody>
      </p:sp>
      <p:sp>
        <p:nvSpPr>
          <p:cNvPr id="19467" name="Rectangle 27"/>
          <p:cNvSpPr>
            <a:spLocks noChangeArrowheads="1"/>
          </p:cNvSpPr>
          <p:nvPr/>
        </p:nvSpPr>
        <p:spPr bwMode="auto">
          <a:xfrm>
            <a:off x="2950126" y="4152239"/>
            <a:ext cx="32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+</a:t>
            </a:r>
            <a:endParaRPr lang="el-GR" altLang="el-GR" sz="2200" dirty="0">
              <a:latin typeface="+mn-lt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50226"/>
              </p:ext>
            </p:extLst>
          </p:nvPr>
        </p:nvGraphicFramePr>
        <p:xfrm>
          <a:off x="1115616" y="4607053"/>
          <a:ext cx="2510920" cy="33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32806"/>
                <a:gridCol w="670002"/>
              </a:tblGrid>
              <a:tr h="31115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4A82"/>
                          </a:solidFill>
                        </a:rPr>
                        <a:t>-C</a:t>
                      </a:r>
                      <a:r>
                        <a:rPr lang="en-US" sz="1600" b="1" baseline="-25000" dirty="0" smtClean="0">
                          <a:solidFill>
                            <a:srgbClr val="004A82"/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="1" dirty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4A82"/>
                          </a:solidFill>
                        </a:rPr>
                        <a:t>+C</a:t>
                      </a:r>
                      <a:r>
                        <a:rPr lang="en-US" sz="1600" b="1" baseline="-25000" dirty="0" smtClean="0">
                          <a:solidFill>
                            <a:srgbClr val="004A82"/>
                          </a:solidFill>
                        </a:rPr>
                        <a:t>2</a:t>
                      </a:r>
                      <a:r>
                        <a:rPr lang="en-US" sz="1600" b="1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="1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4A82"/>
                          </a:solidFill>
                        </a:rPr>
                        <a:t>+C</a:t>
                      </a:r>
                      <a:r>
                        <a:rPr lang="en-US" sz="1600" b="1" baseline="-25000" dirty="0" smtClean="0">
                          <a:solidFill>
                            <a:srgbClr val="004A82"/>
                          </a:solidFill>
                        </a:rPr>
                        <a:t>2</a:t>
                      </a:r>
                      <a:r>
                        <a:rPr lang="en-US" sz="1600" b="1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="1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17671"/>
              </p:ext>
            </p:extLst>
          </p:nvPr>
        </p:nvGraphicFramePr>
        <p:xfrm>
          <a:off x="1195883" y="5085184"/>
          <a:ext cx="6752235" cy="152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00"/>
                <a:gridCol w="1200101"/>
                <a:gridCol w="944097"/>
                <a:gridCol w="1158240"/>
                <a:gridCol w="944097"/>
              </a:tblGrid>
              <a:tr h="33535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l-GR" sz="1800" dirty="0" smtClean="0"/>
                        <a:t>Μ</a:t>
                      </a:r>
                      <a:endParaRPr lang="el-GR" sz="1800" baseline="-250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-y/M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+y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+y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baseline="0" dirty="0" smtClean="0"/>
                        <a:t>-y) 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+y/M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+y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</a:tbl>
          </a:graphicData>
        </a:graphic>
      </p:graphicFrame>
      <p:graphicFrame>
        <p:nvGraphicFramePr>
          <p:cNvPr id="195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09970"/>
              </p:ext>
            </p:extLst>
          </p:nvPr>
        </p:nvGraphicFramePr>
        <p:xfrm>
          <a:off x="1179291" y="2618656"/>
          <a:ext cx="31559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Εξίσωση" r:id="rId3" imgW="1803400" imgH="393700" progId="Equation.3">
                  <p:embed/>
                </p:oleObj>
              </mc:Choice>
              <mc:Fallback>
                <p:oleObj name="Εξίσωση" r:id="rId3" imgW="1803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291" y="2618656"/>
                        <a:ext cx="3155950" cy="6889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22" name="Ορθογώνιο 21"/>
          <p:cNvSpPr/>
          <p:nvPr/>
        </p:nvSpPr>
        <p:spPr>
          <a:xfrm>
            <a:off x="4305741" y="1196752"/>
            <a:ext cx="545342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(β)</a:t>
            </a:r>
            <a:endParaRPr lang="el-GR" sz="2400" b="1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23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Αναφορά σε περισσότερα από ένα διαλύματα </a:t>
            </a:r>
            <a:r>
              <a:rPr lang="el-GR" altLang="el-GR" sz="3300" b="0" dirty="0"/>
              <a:t>(συνδεόμενα με αραίωση, συμπύκνωση, ανάμειξη</a:t>
            </a:r>
            <a:r>
              <a:rPr lang="el-GR" altLang="el-GR" sz="3300" b="0" dirty="0" smtClean="0"/>
              <a:t>) 4/5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352467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09862"/>
              </p:ext>
            </p:extLst>
          </p:nvPr>
        </p:nvGraphicFramePr>
        <p:xfrm>
          <a:off x="5087938" y="1465093"/>
          <a:ext cx="1809484" cy="95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Εξίσωση" r:id="rId3" imgW="863225" imgH="457002" progId="Equation.3">
                  <p:embed/>
                </p:oleObj>
              </mc:Choice>
              <mc:Fallback>
                <p:oleObj name="Εξίσωση" r:id="rId3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465093"/>
                        <a:ext cx="1809484" cy="956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34434"/>
              </p:ext>
            </p:extLst>
          </p:nvPr>
        </p:nvGraphicFramePr>
        <p:xfrm>
          <a:off x="518606" y="1485945"/>
          <a:ext cx="343238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Εξίσωση" r:id="rId5" imgW="1676400" imgH="457200" progId="Equation.3">
                  <p:embed/>
                </p:oleObj>
              </mc:Choice>
              <mc:Fallback>
                <p:oleObj name="Εξίσωση" r:id="rId5" imgW="167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06" y="1485945"/>
                        <a:ext cx="3432381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54101"/>
              </p:ext>
            </p:extLst>
          </p:nvPr>
        </p:nvGraphicFramePr>
        <p:xfrm>
          <a:off x="1547664" y="3708231"/>
          <a:ext cx="1038251" cy="45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Εξίσωση" r:id="rId7" imgW="494870" imgH="215713" progId="Equation.3">
                  <p:embed/>
                </p:oleObj>
              </mc:Choice>
              <mc:Fallback>
                <p:oleObj name="Εξίσωση" r:id="rId7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08231"/>
                        <a:ext cx="1038251" cy="4525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4305454" y="1755366"/>
            <a:ext cx="338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ή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539552" y="3708231"/>
            <a:ext cx="8611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Αφού</a:t>
            </a: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824539"/>
              </p:ext>
            </p:extLst>
          </p:nvPr>
        </p:nvGraphicFramePr>
        <p:xfrm>
          <a:off x="4572000" y="3430161"/>
          <a:ext cx="1403450" cy="101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Εξίσωση" r:id="rId9" imgW="634725" imgH="457002" progId="Equation.3">
                  <p:embed/>
                </p:oleObj>
              </mc:Choice>
              <mc:Fallback>
                <p:oleObj name="Εξίσωση" r:id="rId9" imgW="6347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30161"/>
                        <a:ext cx="1403450" cy="10114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2700338" y="3708231"/>
            <a:ext cx="1768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καταλήγουμε</a:t>
            </a: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204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52195"/>
              </p:ext>
            </p:extLst>
          </p:nvPr>
        </p:nvGraphicFramePr>
        <p:xfrm>
          <a:off x="539552" y="2566065"/>
          <a:ext cx="2727449" cy="82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Εξίσωση" r:id="rId11" imgW="1435100" imgH="431800" progId="Equation.3">
                  <p:embed/>
                </p:oleObj>
              </mc:Choice>
              <mc:Fallback>
                <p:oleObj name="Εξίσωση" r:id="rId11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566065"/>
                        <a:ext cx="2727449" cy="8206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66692"/>
              </p:ext>
            </p:extLst>
          </p:nvPr>
        </p:nvGraphicFramePr>
        <p:xfrm>
          <a:off x="4008755" y="2662069"/>
          <a:ext cx="176022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Εξίσωση" r:id="rId13" imgW="838200" imgH="228600" progId="Equation.3">
                  <p:embed/>
                </p:oleObj>
              </mc:Choice>
              <mc:Fallback>
                <p:oleObj name="Εξίσωση" r:id="rId13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755" y="2662069"/>
                        <a:ext cx="1760220" cy="4800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21"/>
          <p:cNvSpPr>
            <a:spLocks noChangeArrowheads="1"/>
          </p:cNvSpPr>
          <p:nvPr/>
        </p:nvSpPr>
        <p:spPr bwMode="auto">
          <a:xfrm>
            <a:off x="3354388" y="2710081"/>
            <a:ext cx="55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και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5867400" y="2628731"/>
            <a:ext cx="360363" cy="18095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graphicFrame>
        <p:nvGraphicFramePr>
          <p:cNvPr id="2049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904194"/>
              </p:ext>
            </p:extLst>
          </p:nvPr>
        </p:nvGraphicFramePr>
        <p:xfrm>
          <a:off x="6444208" y="3296107"/>
          <a:ext cx="1663515" cy="42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Εξίσωση" r:id="rId15" imgW="850531" imgH="215806" progId="Equation.3">
                  <p:embed/>
                </p:oleObj>
              </mc:Choice>
              <mc:Fallback>
                <p:oleObj name="Εξίσωση" r:id="rId15" imgW="85053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296107"/>
                        <a:ext cx="1663515" cy="4220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3173"/>
              </p:ext>
            </p:extLst>
          </p:nvPr>
        </p:nvGraphicFramePr>
        <p:xfrm>
          <a:off x="552367" y="4654297"/>
          <a:ext cx="3728787" cy="81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Εξίσωση" r:id="rId17" imgW="1803400" imgH="393700" progId="Equation.3">
                  <p:embed/>
                </p:oleObj>
              </mc:Choice>
              <mc:Fallback>
                <p:oleObj name="Εξίσωση" r:id="rId17" imgW="1803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67" y="4654297"/>
                        <a:ext cx="3728787" cy="8140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08341"/>
              </p:ext>
            </p:extLst>
          </p:nvPr>
        </p:nvGraphicFramePr>
        <p:xfrm>
          <a:off x="5867400" y="4726305"/>
          <a:ext cx="175905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Εξίσωση" r:id="rId19" imgW="723272" imgH="177646" progId="Equation.3">
                  <p:embed/>
                </p:oleObj>
              </mc:Choice>
              <mc:Fallback>
                <p:oleObj name="Εξίσωση" r:id="rId19" imgW="72327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6305"/>
                        <a:ext cx="1759053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22 - Ευθύγραμμο βέλος σύνδεσης"/>
          <p:cNvCxnSpPr/>
          <p:nvPr/>
        </p:nvCxnSpPr>
        <p:spPr>
          <a:xfrm>
            <a:off x="4427537" y="5014337"/>
            <a:ext cx="12969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1948" y="5806425"/>
            <a:ext cx="4856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Η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[Η</a:t>
            </a:r>
            <a:r>
              <a:rPr lang="el-GR" sz="2200" b="1" baseline="-25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3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Ο</a:t>
            </a:r>
            <a:r>
              <a:rPr lang="el-GR" sz="2200" b="1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+</a:t>
            </a:r>
            <a:r>
              <a:rPr lang="el-GR" sz="2200" b="1" dirty="0">
                <a:solidFill>
                  <a:srgbClr val="004A82"/>
                </a:solidFill>
                <a:latin typeface="+mn-lt"/>
                <a:sym typeface="Wingdings" pitchFamily="2" charset="2"/>
              </a:rPr>
              <a:t>] στο αραιωμένο διάλυμα είναι: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graphicFrame>
        <p:nvGraphicFramePr>
          <p:cNvPr id="2049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2887"/>
              </p:ext>
            </p:extLst>
          </p:nvPr>
        </p:nvGraphicFramePr>
        <p:xfrm>
          <a:off x="5099707" y="5742225"/>
          <a:ext cx="3905686" cy="49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Εξίσωση" r:id="rId21" imgW="1803400" imgH="228600" progId="Equation.3">
                  <p:embed/>
                </p:oleObj>
              </mc:Choice>
              <mc:Fallback>
                <p:oleObj name="Εξίσωση" r:id="rId21" imgW="1803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707" y="5742225"/>
                        <a:ext cx="3905686" cy="495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Αναφορά σε περισσότερα από ένα διαλύματα </a:t>
            </a:r>
            <a:r>
              <a:rPr lang="el-GR" altLang="el-GR" sz="3300" b="0" dirty="0"/>
              <a:t>(συνδεόμενα με αραίωση, συμπύκνωση, ανάμειξη</a:t>
            </a:r>
            <a:r>
              <a:rPr lang="el-GR" altLang="el-GR" sz="3300" b="0" dirty="0" smtClean="0"/>
              <a:t>) 5/5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319221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22 - Ευθύγραμμο βέλος σύνδεσης"/>
          <p:cNvCxnSpPr/>
          <p:nvPr/>
        </p:nvCxnSpPr>
        <p:spPr>
          <a:xfrm>
            <a:off x="2590696" y="5099992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2" name="Rectangle 18"/>
          <p:cNvSpPr>
            <a:spLocks noChangeArrowheads="1"/>
          </p:cNvSpPr>
          <p:nvPr/>
        </p:nvSpPr>
        <p:spPr bwMode="auto">
          <a:xfrm>
            <a:off x="933346" y="4869160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HA + NaOH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2583" name="Rectangle 18"/>
          <p:cNvSpPr>
            <a:spLocks noChangeArrowheads="1"/>
          </p:cNvSpPr>
          <p:nvPr/>
        </p:nvSpPr>
        <p:spPr bwMode="auto">
          <a:xfrm>
            <a:off x="3131840" y="4869160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+mn-lt"/>
                <a:sym typeface="Wingdings" pitchFamily="2" charset="2"/>
              </a:rPr>
              <a:t>NaA</a:t>
            </a:r>
            <a:r>
              <a:rPr lang="en-US" altLang="el-GR" sz="2400" dirty="0">
                <a:latin typeface="+mn-lt"/>
                <a:sym typeface="Wingdings" pitchFamily="2" charset="2"/>
              </a:rPr>
              <a:t> + H</a:t>
            </a:r>
            <a:r>
              <a:rPr lang="en-US" altLang="el-GR" sz="2400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400" dirty="0">
                <a:latin typeface="+mn-lt"/>
                <a:sym typeface="Wingdings" pitchFamily="2" charset="2"/>
              </a:rPr>
              <a:t>O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2584" name="22 - Ορθογώνιο"/>
          <p:cNvSpPr>
            <a:spLocks noChangeArrowheads="1"/>
          </p:cNvSpPr>
          <p:nvPr/>
        </p:nvSpPr>
        <p:spPr bwMode="auto">
          <a:xfrm>
            <a:off x="3059832" y="5229200"/>
            <a:ext cx="898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latin typeface="+mn-lt"/>
              </a:rPr>
              <a:t>0,2 mol</a:t>
            </a:r>
            <a:endParaRPr lang="el-GR" altLang="el-GR" sz="18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Ανάμειξη διαλυμάτων με διαλυμένες ουσίες που αντιδρούν μεταξύ </a:t>
            </a:r>
            <a:r>
              <a:rPr lang="el-GR" dirty="0" smtClean="0"/>
              <a:t>τους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>
                <a:sym typeface="Wingdings" pitchFamily="2" charset="2"/>
              </a:rPr>
              <a:t>Αναμιγνύονται 200 </a:t>
            </a:r>
            <a:r>
              <a:rPr lang="en-US" altLang="el-GR" dirty="0">
                <a:sym typeface="Wingdings" pitchFamily="2" charset="2"/>
              </a:rPr>
              <a:t>mL</a:t>
            </a:r>
            <a:r>
              <a:rPr lang="el-GR" altLang="el-GR" dirty="0">
                <a:sym typeface="Wingdings" pitchFamily="2" charset="2"/>
              </a:rPr>
              <a:t> υδατικού διαλύματος ασθενούς μονοπρωτικού οξέος ΗΑ συγκέντρωσης 1Μ με 800 </a:t>
            </a:r>
            <a:r>
              <a:rPr lang="en-US" altLang="el-GR" dirty="0">
                <a:sym typeface="Wingdings" pitchFamily="2" charset="2"/>
              </a:rPr>
              <a:t>mL</a:t>
            </a:r>
            <a:r>
              <a:rPr lang="el-GR" altLang="el-GR" dirty="0">
                <a:sym typeface="Wingdings" pitchFamily="2" charset="2"/>
              </a:rPr>
              <a:t> διαλύματος υδατικού διαλύματος ΝαΟΗ συγκέντρωσης 0,25Μ. Να υπολογιστεί το </a:t>
            </a:r>
            <a:r>
              <a:rPr lang="en-US" altLang="el-GR" dirty="0">
                <a:sym typeface="Wingdings" pitchFamily="2" charset="2"/>
              </a:rPr>
              <a:t>pH </a:t>
            </a:r>
            <a:r>
              <a:rPr lang="el-GR" altLang="el-GR" dirty="0">
                <a:sym typeface="Wingdings" pitchFamily="2" charset="2"/>
              </a:rPr>
              <a:t>του τελικού διαλύματος. Δίνεται Κα</a:t>
            </a:r>
            <a:r>
              <a:rPr lang="el-GR" altLang="el-GR" baseline="-25000" dirty="0">
                <a:sym typeface="Wingdings" pitchFamily="2" charset="2"/>
              </a:rPr>
              <a:t>ΗΑ</a:t>
            </a:r>
            <a:r>
              <a:rPr lang="el-GR" altLang="el-GR" dirty="0">
                <a:sym typeface="Wingdings" pitchFamily="2" charset="2"/>
              </a:rPr>
              <a:t>=2</a:t>
            </a:r>
            <a:r>
              <a:rPr lang="el-GR" altLang="el-GR" baseline="30000" dirty="0">
                <a:sym typeface="Wingdings" pitchFamily="2" charset="2"/>
              </a:rPr>
              <a:t>.</a:t>
            </a:r>
            <a:r>
              <a:rPr lang="el-GR" altLang="el-GR" dirty="0">
                <a:sym typeface="Wingdings" pitchFamily="2" charset="2"/>
              </a:rPr>
              <a:t>10</a:t>
            </a:r>
            <a:r>
              <a:rPr lang="el-GR" altLang="el-GR" baseline="30000" dirty="0">
                <a:sym typeface="Wingdings" pitchFamily="2" charset="2"/>
              </a:rPr>
              <a:t>-5</a:t>
            </a:r>
            <a:r>
              <a:rPr lang="el-GR" altLang="el-GR" dirty="0" smtClean="0">
                <a:sym typeface="Wingdings" pitchFamily="2" charset="2"/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l-GR" dirty="0" smtClean="0"/>
              <a:t>mol </a:t>
            </a:r>
            <a:r>
              <a:rPr lang="en-US" altLang="el-GR" dirty="0"/>
              <a:t>HA </a:t>
            </a:r>
            <a:r>
              <a:rPr lang="el-GR" altLang="el-GR" dirty="0"/>
              <a:t>σε 200</a:t>
            </a:r>
            <a:r>
              <a:rPr lang="en-US" altLang="el-GR" dirty="0"/>
              <a:t>mL </a:t>
            </a:r>
            <a:r>
              <a:rPr lang="el-GR" altLang="el-GR" dirty="0"/>
              <a:t>διαλύματος</a:t>
            </a:r>
            <a:r>
              <a:rPr lang="en-US" altLang="el-GR" dirty="0"/>
              <a:t>= 0,2 </a:t>
            </a:r>
            <a:r>
              <a:rPr lang="en-US" altLang="el-GR" dirty="0" smtClean="0"/>
              <a:t>mol</a:t>
            </a:r>
            <a:endParaRPr lang="el-GR" altLang="el-GR" dirty="0" smtClean="0"/>
          </a:p>
          <a:p>
            <a:pPr marL="457200" indent="-457200">
              <a:buFont typeface="+mj-lt"/>
              <a:buAutoNum type="alphaUcPeriod"/>
            </a:pPr>
            <a:r>
              <a:rPr lang="en-US" altLang="el-GR" dirty="0" smtClean="0"/>
              <a:t>mol </a:t>
            </a:r>
            <a:r>
              <a:rPr lang="en-US" altLang="el-GR" dirty="0"/>
              <a:t>NaOH </a:t>
            </a:r>
            <a:r>
              <a:rPr lang="el-GR" altLang="el-GR" dirty="0"/>
              <a:t>σε </a:t>
            </a:r>
            <a:r>
              <a:rPr lang="en-US" altLang="el-GR" dirty="0"/>
              <a:t>8</a:t>
            </a:r>
            <a:r>
              <a:rPr lang="el-GR" altLang="el-GR" dirty="0"/>
              <a:t>00</a:t>
            </a:r>
            <a:r>
              <a:rPr lang="en-US" altLang="el-GR" dirty="0"/>
              <a:t>mL </a:t>
            </a:r>
            <a:r>
              <a:rPr lang="el-GR" altLang="el-GR" dirty="0"/>
              <a:t>διαλύματος</a:t>
            </a:r>
            <a:r>
              <a:rPr lang="en-US" altLang="el-GR" dirty="0"/>
              <a:t>= 0,2 </a:t>
            </a:r>
            <a:r>
              <a:rPr lang="en-US" altLang="el-GR" dirty="0" smtClean="0"/>
              <a:t>mol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75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16851" y="3861048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A</a:t>
            </a:r>
            <a:r>
              <a:rPr lang="en-US" sz="2400" b="1" kern="0" baseline="30000" dirty="0">
                <a:solidFill>
                  <a:srgbClr val="004A82"/>
                </a:solidFill>
                <a:latin typeface="+mn-lt"/>
              </a:rPr>
              <a:t>-</a:t>
            </a: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 </a:t>
            </a:r>
            <a:r>
              <a:rPr lang="el-GR" sz="2400" kern="0" dirty="0">
                <a:latin typeface="+mn-lt"/>
              </a:rPr>
              <a:t>+ </a:t>
            </a:r>
            <a:r>
              <a:rPr lang="en-US" sz="2400" kern="0" dirty="0">
                <a:latin typeface="+mn-lt"/>
              </a:rPr>
              <a:t>  </a:t>
            </a:r>
            <a:r>
              <a:rPr lang="el-GR" sz="2400" kern="0" dirty="0">
                <a:latin typeface="+mn-lt"/>
              </a:rPr>
              <a:t>Η</a:t>
            </a:r>
            <a:r>
              <a:rPr lang="el-GR" sz="2400" kern="0" baseline="-25000" dirty="0">
                <a:latin typeface="+mn-lt"/>
              </a:rPr>
              <a:t>2</a:t>
            </a:r>
            <a:r>
              <a:rPr lang="el-GR" sz="2400" kern="0" dirty="0">
                <a:latin typeface="+mn-lt"/>
              </a:rPr>
              <a:t>Ο  </a:t>
            </a:r>
            <a:r>
              <a:rPr lang="el-GR" sz="2400" kern="0" dirty="0" smtClean="0">
                <a:latin typeface="+mn-lt"/>
              </a:rPr>
              <a:t>  </a:t>
            </a:r>
            <a:r>
              <a:rPr lang="el-GR" sz="2400" b="1" kern="0" dirty="0" smtClean="0">
                <a:latin typeface="+mn-lt"/>
              </a:rPr>
              <a:t>↔ </a:t>
            </a:r>
            <a:r>
              <a:rPr lang="el-GR" sz="2400" kern="0" dirty="0" smtClean="0"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  </a:t>
            </a:r>
            <a:r>
              <a:rPr lang="el-GR" sz="2400" kern="0" dirty="0" smtClean="0">
                <a:latin typeface="+mn-lt"/>
              </a:rPr>
              <a:t> 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HA </a:t>
            </a:r>
            <a:r>
              <a:rPr lang="en-US" sz="2400" kern="0" dirty="0">
                <a:latin typeface="+mn-lt"/>
                <a:sym typeface="Wingdings" pitchFamily="2" charset="2"/>
              </a:rPr>
              <a:t>   </a:t>
            </a:r>
            <a:r>
              <a:rPr lang="el-GR" sz="2400" kern="0" dirty="0">
                <a:latin typeface="+mn-lt"/>
                <a:sym typeface="Wingdings" pitchFamily="2" charset="2"/>
              </a:rPr>
              <a:t>+ </a:t>
            </a:r>
            <a:r>
              <a:rPr lang="en-US" sz="2400" kern="0" dirty="0">
                <a:latin typeface="+mn-lt"/>
                <a:sym typeface="Wingdings" pitchFamily="2" charset="2"/>
              </a:rPr>
              <a:t>  </a:t>
            </a:r>
            <a:r>
              <a:rPr lang="en-US" sz="2400" kern="0" dirty="0" smtClean="0">
                <a:latin typeface="+mn-lt"/>
                <a:sym typeface="Wingdings" pitchFamily="2" charset="2"/>
              </a:rPr>
              <a:t> </a:t>
            </a:r>
            <a:r>
              <a:rPr lang="en-US" sz="2400" kern="0" dirty="0">
                <a:latin typeface="+mn-lt"/>
                <a:sym typeface="Wingdings" pitchFamily="2" charset="2"/>
              </a:rPr>
              <a:t>OH</a:t>
            </a:r>
            <a:r>
              <a:rPr lang="en-US" sz="2400" kern="0" baseline="30000" dirty="0">
                <a:latin typeface="+mn-lt"/>
                <a:sym typeface="Wingdings" pitchFamily="2" charset="2"/>
              </a:rPr>
              <a:t>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2400" kern="0" dirty="0">
                <a:latin typeface="+mn-lt"/>
              </a:rPr>
              <a:t>	</a:t>
            </a:r>
            <a:endParaRPr lang="en-US" sz="24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kern="0" baseline="30000" dirty="0">
                <a:latin typeface="+mn-lt"/>
              </a:rPr>
              <a:t>							</a:t>
            </a:r>
            <a:endParaRPr lang="el-GR" sz="2400" kern="0" baseline="30000" dirty="0">
              <a:latin typeface="+mn-lt"/>
            </a:endParaRP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528736" y="1628800"/>
            <a:ext cx="7787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Αντιδράσεις που πραγματοποιούνται στο διάλυμα και σύσταση στην </a:t>
            </a:r>
            <a:r>
              <a:rPr lang="el-GR" altLang="el-GR" sz="2400" dirty="0" smtClean="0">
                <a:latin typeface="+mn-lt"/>
              </a:rPr>
              <a:t>ισορροπία.</a:t>
            </a:r>
            <a:endParaRPr lang="el-GR" altLang="el-GR" sz="2400" dirty="0">
              <a:latin typeface="+mn-lt"/>
            </a:endParaRPr>
          </a:p>
        </p:txBody>
      </p:sp>
      <p:cxnSp>
        <p:nvCxnSpPr>
          <p:cNvPr id="20" name="22 - Ευθύγραμμο βέλος σύνδεσης"/>
          <p:cNvCxnSpPr/>
          <p:nvPr/>
        </p:nvCxnSpPr>
        <p:spPr>
          <a:xfrm>
            <a:off x="1785051" y="2870201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889099" y="263716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NaA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2328961" y="2637160"/>
            <a:ext cx="633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Na</a:t>
            </a:r>
            <a:r>
              <a:rPr lang="en-US" altLang="el-GR" sz="2400" baseline="30000" dirty="0">
                <a:latin typeface="+mn-lt"/>
                <a:sym typeface="Wingdings" pitchFamily="2" charset="2"/>
              </a:rPr>
              <a:t>+</a:t>
            </a:r>
            <a:endParaRPr lang="el-GR" altLang="el-GR" sz="2400" baseline="30000" dirty="0">
              <a:latin typeface="+mn-lt"/>
            </a:endParaRPr>
          </a:p>
        </p:txBody>
      </p:sp>
      <p:sp>
        <p:nvSpPr>
          <p:cNvPr id="22538" name="Rectangle 26"/>
          <p:cNvSpPr>
            <a:spLocks noChangeArrowheads="1"/>
          </p:cNvSpPr>
          <p:nvPr/>
        </p:nvSpPr>
        <p:spPr bwMode="auto">
          <a:xfrm>
            <a:off x="3265586" y="2637160"/>
            <a:ext cx="425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A</a:t>
            </a:r>
            <a:r>
              <a:rPr lang="en-US" altLang="el-GR" sz="2400" baseline="30000" dirty="0">
                <a:latin typeface="+mn-lt"/>
                <a:sym typeface="Wingdings" pitchFamily="2" charset="2"/>
              </a:rPr>
              <a:t>-</a:t>
            </a:r>
            <a:endParaRPr lang="el-GR" altLang="el-GR" sz="2400" baseline="30000" dirty="0">
              <a:latin typeface="+mn-lt"/>
            </a:endParaRPr>
          </a:p>
        </p:txBody>
      </p:sp>
      <p:sp>
        <p:nvSpPr>
          <p:cNvPr id="22539" name="Rectangle 27"/>
          <p:cNvSpPr>
            <a:spLocks noChangeArrowheads="1"/>
          </p:cNvSpPr>
          <p:nvPr/>
        </p:nvSpPr>
        <p:spPr bwMode="auto">
          <a:xfrm>
            <a:off x="2978249" y="263716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latin typeface="+mn-lt"/>
                <a:sym typeface="Wingdings" pitchFamily="2" charset="2"/>
              </a:rPr>
              <a:t>+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86951"/>
              </p:ext>
            </p:extLst>
          </p:nvPr>
        </p:nvGraphicFramePr>
        <p:xfrm>
          <a:off x="708725" y="3098825"/>
          <a:ext cx="3016251" cy="33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91"/>
                <a:gridCol w="508312"/>
                <a:gridCol w="836205"/>
                <a:gridCol w="765043"/>
              </a:tblGrid>
              <a:tr h="311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-0,2M</a:t>
                      </a:r>
                      <a:endParaRPr lang="el-GR" sz="1600" dirty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+0.2</a:t>
                      </a:r>
                      <a:r>
                        <a:rPr lang="en-US" sz="1600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A82"/>
                          </a:solidFill>
                        </a:rPr>
                        <a:t>+0.2</a:t>
                      </a:r>
                      <a:r>
                        <a:rPr lang="en-US" sz="1600" baseline="0" dirty="0" smtClean="0">
                          <a:solidFill>
                            <a:srgbClr val="004A82"/>
                          </a:solidFill>
                        </a:rPr>
                        <a:t>M</a:t>
                      </a:r>
                      <a:endParaRPr lang="el-GR" sz="1600" baseline="-25000" dirty="0" smtClean="0">
                        <a:solidFill>
                          <a:srgbClr val="004A82"/>
                        </a:solidFill>
                      </a:endParaRPr>
                    </a:p>
                  </a:txBody>
                  <a:tcPr marL="91436" marR="91436" marT="45673" marB="4567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24743"/>
              </p:ext>
            </p:extLst>
          </p:nvPr>
        </p:nvGraphicFramePr>
        <p:xfrm>
          <a:off x="1243523" y="4365104"/>
          <a:ext cx="6752235" cy="152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00"/>
                <a:gridCol w="1200101"/>
                <a:gridCol w="944097"/>
                <a:gridCol w="1158240"/>
                <a:gridCol w="944097"/>
              </a:tblGrid>
              <a:tr h="33535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</a:t>
                      </a:r>
                      <a:r>
                        <a:rPr lang="en-US" sz="1800" dirty="0" smtClean="0"/>
                        <a:t>2</a:t>
                      </a:r>
                      <a:r>
                        <a:rPr lang="el-GR" sz="1800" dirty="0" smtClean="0"/>
                        <a:t>Μ</a:t>
                      </a:r>
                      <a:endParaRPr lang="el-GR" sz="1800" baseline="-250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-x/M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  <a:tr h="57924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</a:t>
                      </a:r>
                      <a:r>
                        <a:rPr lang="el-GR" sz="1800" dirty="0" smtClean="0"/>
                        <a:t>0,</a:t>
                      </a:r>
                      <a:r>
                        <a:rPr lang="en-US" sz="1800" dirty="0" smtClean="0"/>
                        <a:t>2</a:t>
                      </a:r>
                      <a:r>
                        <a:rPr lang="en-US" sz="1800" baseline="0" dirty="0" smtClean="0"/>
                        <a:t>-x) 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+x/M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5" marR="91435" marT="45730" marB="45730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Ανάμειξη διαλυμάτων με διαλυμένες ουσίες που αντιδρούν μεταξύ </a:t>
            </a:r>
            <a:r>
              <a:rPr lang="el-GR" dirty="0" smtClean="0"/>
              <a:t>τους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334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15871"/>
              </p:ext>
            </p:extLst>
          </p:nvPr>
        </p:nvGraphicFramePr>
        <p:xfrm>
          <a:off x="4902200" y="1488851"/>
          <a:ext cx="2382762" cy="100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Εξίσωση" r:id="rId3" imgW="1054100" imgH="444500" progId="Equation.3">
                  <p:embed/>
                </p:oleObj>
              </mc:Choice>
              <mc:Fallback>
                <p:oleObj name="Εξίσωση" r:id="rId3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488851"/>
                        <a:ext cx="2382762" cy="10040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97891"/>
              </p:ext>
            </p:extLst>
          </p:nvPr>
        </p:nvGraphicFramePr>
        <p:xfrm>
          <a:off x="1645190" y="2929160"/>
          <a:ext cx="1414642" cy="85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Εξίσωση" r:id="rId5" imgW="647419" imgH="393529" progId="Equation.3">
                  <p:embed/>
                </p:oleObj>
              </mc:Choice>
              <mc:Fallback>
                <p:oleObj name="Εξίσωση" r:id="rId5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190" y="2929160"/>
                        <a:ext cx="1414642" cy="859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94392"/>
              </p:ext>
            </p:extLst>
          </p:nvPr>
        </p:nvGraphicFramePr>
        <p:xfrm>
          <a:off x="1763688" y="4156564"/>
          <a:ext cx="1464343" cy="57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Εξίσωση" r:id="rId7" imgW="520474" imgH="203112" progId="Equation.3">
                  <p:embed/>
                </p:oleObj>
              </mc:Choice>
              <mc:Fallback>
                <p:oleObj name="Εξίσωση" r:id="rId7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156564"/>
                        <a:ext cx="1464343" cy="57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4130730" y="1782805"/>
            <a:ext cx="338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ή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505666" y="3145060"/>
            <a:ext cx="8611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Αφού</a:t>
            </a: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235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22312"/>
              </p:ext>
            </p:extLst>
          </p:nvPr>
        </p:nvGraphicFramePr>
        <p:xfrm>
          <a:off x="5569716" y="2846610"/>
          <a:ext cx="1522564" cy="10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Εξίσωση" r:id="rId9" imgW="685800" imgH="457200" progId="Equation.3">
                  <p:embed/>
                </p:oleObj>
              </mc:Choice>
              <mc:Fallback>
                <p:oleObj name="Εξίσωση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716" y="2846610"/>
                        <a:ext cx="1522564" cy="10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3451126" y="3073623"/>
            <a:ext cx="1768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καταλήγουμε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23561" name="Rectangle 15"/>
          <p:cNvSpPr>
            <a:spLocks noChangeArrowheads="1"/>
          </p:cNvSpPr>
          <p:nvPr/>
        </p:nvSpPr>
        <p:spPr bwMode="auto">
          <a:xfrm>
            <a:off x="505666" y="4297128"/>
            <a:ext cx="11320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Και άρα</a:t>
            </a:r>
            <a:endParaRPr lang="el-GR" altLang="el-GR" sz="2200" b="1" dirty="0">
              <a:latin typeface="+mn-lt"/>
            </a:endParaRPr>
          </a:p>
        </p:txBody>
      </p:sp>
      <p:graphicFrame>
        <p:nvGraphicFramePr>
          <p:cNvPr id="235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50848"/>
              </p:ext>
            </p:extLst>
          </p:nvPr>
        </p:nvGraphicFramePr>
        <p:xfrm>
          <a:off x="527050" y="1550765"/>
          <a:ext cx="3126566" cy="93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Εξίσωση" r:id="rId11" imgW="1536700" imgH="457200" progId="Equation.3">
                  <p:embed/>
                </p:oleObj>
              </mc:Choice>
              <mc:Fallback>
                <p:oleObj name="Εξίσωση" r:id="rId11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550765"/>
                        <a:ext cx="3126566" cy="9302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67592"/>
              </p:ext>
            </p:extLst>
          </p:nvPr>
        </p:nvGraphicFramePr>
        <p:xfrm>
          <a:off x="2267744" y="5231662"/>
          <a:ext cx="1498848" cy="49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Εξίσωση" r:id="rId13" imgW="609336" imgH="203112" progId="Equation.3">
                  <p:embed/>
                </p:oleObj>
              </mc:Choice>
              <mc:Fallback>
                <p:oleObj name="Εξίσωση" r:id="rId13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231662"/>
                        <a:ext cx="1498848" cy="4996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02888"/>
              </p:ext>
            </p:extLst>
          </p:nvPr>
        </p:nvGraphicFramePr>
        <p:xfrm>
          <a:off x="4932040" y="5192111"/>
          <a:ext cx="1217814" cy="49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Εξίσωση" r:id="rId15" imgW="494870" imgH="203024" progId="Equation.3">
                  <p:embed/>
                </p:oleObj>
              </mc:Choice>
              <mc:Fallback>
                <p:oleObj name="Εξίσωση" r:id="rId15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192111"/>
                        <a:ext cx="1217814" cy="4996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21 - Ορθογώνιο"/>
          <p:cNvSpPr>
            <a:spLocks noChangeArrowheads="1"/>
          </p:cNvSpPr>
          <p:nvPr/>
        </p:nvSpPr>
        <p:spPr bwMode="auto">
          <a:xfrm>
            <a:off x="4021244" y="5226476"/>
            <a:ext cx="55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  <a:sym typeface="Wingdings" pitchFamily="2" charset="2"/>
              </a:rPr>
              <a:t>και</a:t>
            </a:r>
            <a:endParaRPr lang="el-GR" altLang="el-GR" sz="22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Ανάμειξη διαλυμάτων με διαλυμένες ουσίες που αντιδρούν μεταξύ </a:t>
            </a:r>
            <a:r>
              <a:rPr lang="el-GR" dirty="0" smtClean="0"/>
              <a:t>τους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784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Ασθενές οξύ: το οξύ που ιοντίζεται μερικώς στο νερό</a:t>
            </a:r>
            <a:r>
              <a:rPr lang="en-US" altLang="el-GR" b="1" dirty="0" smtClean="0"/>
              <a:t>.</a:t>
            </a:r>
          </a:p>
          <a:p>
            <a:pPr marL="355600" indent="0" eaLnBrk="1" hangingPunct="1">
              <a:buFontTx/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Ασθενές οξύ </a:t>
            </a:r>
            <a:r>
              <a:rPr lang="el-GR" altLang="el-GR" dirty="0" smtClean="0"/>
              <a:t>+ 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l-GR" altLang="el-GR" dirty="0" smtClean="0">
                <a:solidFill>
                  <a:srgbClr val="FFC000"/>
                </a:solidFill>
              </a:rPr>
              <a:t>   </a:t>
            </a:r>
            <a:r>
              <a:rPr lang="en-US" altLang="el-GR" b="1" dirty="0">
                <a:sym typeface="Wingdings" panose="05000000000000000000" pitchFamily="2" charset="2"/>
              </a:rPr>
              <a:t>↔</a:t>
            </a:r>
            <a:r>
              <a:rPr lang="el-GR" altLang="el-GR" dirty="0" smtClean="0">
                <a:solidFill>
                  <a:srgbClr val="004A82"/>
                </a:solidFill>
              </a:rPr>
              <a:t> </a:t>
            </a:r>
            <a:r>
              <a:rPr lang="el-GR" altLang="el-GR" dirty="0" smtClean="0">
                <a:solidFill>
                  <a:srgbClr val="FFC000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συζυγής βάση </a:t>
            </a:r>
            <a:r>
              <a:rPr lang="el-GR" altLang="el-GR" dirty="0" smtClean="0">
                <a:sym typeface="Wingdings" pitchFamily="2" charset="2"/>
              </a:rPr>
              <a:t>+ Η</a:t>
            </a:r>
            <a:r>
              <a:rPr lang="el-GR" altLang="el-GR" baseline="-25000" dirty="0" smtClean="0">
                <a:sym typeface="Wingdings" pitchFamily="2" charset="2"/>
              </a:rPr>
              <a:t>3</a:t>
            </a:r>
            <a:r>
              <a:rPr lang="el-GR" altLang="el-GR" dirty="0" smtClean="0">
                <a:sym typeface="Wingdings" pitchFamily="2" charset="2"/>
              </a:rPr>
              <a:t>Ο</a:t>
            </a:r>
            <a:r>
              <a:rPr lang="el-GR" altLang="el-GR" baseline="30000" dirty="0" smtClean="0">
                <a:sym typeface="Wingdings" pitchFamily="2" charset="2"/>
              </a:rPr>
              <a:t>+</a:t>
            </a:r>
            <a:endParaRPr lang="en-US" altLang="el-GR" baseline="30000" dirty="0" smtClean="0">
              <a:sym typeface="Wingdings" pitchFamily="2" charset="2"/>
            </a:endParaRPr>
          </a:p>
          <a:p>
            <a:pPr lvl="1"/>
            <a:r>
              <a:rPr lang="en-US" altLang="el-GR" dirty="0" smtClean="0"/>
              <a:t>HF</a:t>
            </a:r>
            <a:r>
              <a:rPr lang="en-US" altLang="el-GR" dirty="0"/>
              <a:t>, HCN, HNO</a:t>
            </a:r>
            <a:r>
              <a:rPr lang="en-US" altLang="el-GR" baseline="-25000" dirty="0"/>
              <a:t>2</a:t>
            </a:r>
            <a:r>
              <a:rPr lang="en-US" altLang="el-GR" dirty="0"/>
              <a:t>, HClO, HClO</a:t>
            </a:r>
            <a:r>
              <a:rPr lang="en-US" altLang="el-GR" baseline="-25000" dirty="0"/>
              <a:t>2</a:t>
            </a:r>
            <a:r>
              <a:rPr lang="en-US" altLang="el-GR" dirty="0"/>
              <a:t>,…</a:t>
            </a:r>
          </a:p>
          <a:p>
            <a:pPr lvl="1"/>
            <a:r>
              <a:rPr lang="en-US" altLang="el-GR" dirty="0" smtClean="0"/>
              <a:t>RCOOH </a:t>
            </a:r>
            <a:r>
              <a:rPr lang="en-US" altLang="el-GR" dirty="0"/>
              <a:t>(HCOOH, CH3COOH,…)</a:t>
            </a:r>
          </a:p>
          <a:p>
            <a:pPr lvl="1"/>
            <a:r>
              <a:rPr lang="en-US" altLang="el-GR" dirty="0" smtClean="0"/>
              <a:t>NH</a:t>
            </a:r>
            <a:r>
              <a:rPr lang="en-US" altLang="el-GR" baseline="-25000" dirty="0" smtClean="0"/>
              <a:t>4</a:t>
            </a:r>
            <a:r>
              <a:rPr lang="en-US" altLang="el-GR" baseline="30000" dirty="0"/>
              <a:t>+</a:t>
            </a:r>
            <a:r>
              <a:rPr lang="en-US" altLang="el-GR" dirty="0"/>
              <a:t>, CH</a:t>
            </a:r>
            <a:r>
              <a:rPr lang="en-US" altLang="el-GR" baseline="-25000" dirty="0"/>
              <a:t>3</a:t>
            </a:r>
            <a:r>
              <a:rPr lang="en-US" altLang="el-GR" dirty="0"/>
              <a:t>NH</a:t>
            </a:r>
            <a:r>
              <a:rPr lang="en-US" altLang="el-GR" baseline="-25000" dirty="0"/>
              <a:t>3</a:t>
            </a:r>
            <a:r>
              <a:rPr lang="en-US" altLang="el-GR" baseline="30000" dirty="0" smtClean="0"/>
              <a:t>+</a:t>
            </a:r>
            <a:r>
              <a:rPr lang="en-US" altLang="el-GR" dirty="0" smtClean="0"/>
              <a:t>,…</a:t>
            </a:r>
          </a:p>
          <a:p>
            <a:pPr marL="354013" indent="-354013">
              <a:defRPr/>
            </a:pPr>
            <a:r>
              <a:rPr lang="el-GR" b="1" dirty="0"/>
              <a:t>Ασθενής βάση: η βάση που ιοντίζεται μερικώς στο </a:t>
            </a:r>
            <a:r>
              <a:rPr lang="el-GR" b="1" dirty="0" smtClean="0"/>
              <a:t>νερό</a:t>
            </a:r>
            <a:r>
              <a:rPr lang="en-US" b="1" dirty="0" smtClean="0"/>
              <a:t>.</a:t>
            </a:r>
            <a:endParaRPr lang="en-US" b="1" dirty="0"/>
          </a:p>
          <a:p>
            <a:pPr marL="355600" indent="0">
              <a:buNone/>
              <a:defRPr/>
            </a:pPr>
            <a:r>
              <a:rPr lang="el-GR" b="1" dirty="0" smtClean="0">
                <a:solidFill>
                  <a:srgbClr val="004A82"/>
                </a:solidFill>
              </a:rPr>
              <a:t>Ασθενής </a:t>
            </a:r>
            <a:r>
              <a:rPr lang="el-GR" b="1" dirty="0">
                <a:solidFill>
                  <a:srgbClr val="004A82"/>
                </a:solidFill>
              </a:rPr>
              <a:t>βάση </a:t>
            </a:r>
            <a:r>
              <a:rPr lang="el-GR" dirty="0"/>
              <a:t>+ Η</a:t>
            </a:r>
            <a:r>
              <a:rPr lang="el-GR" baseline="-25000" dirty="0"/>
              <a:t>2</a:t>
            </a:r>
            <a:r>
              <a:rPr lang="el-GR" dirty="0"/>
              <a:t>Ο </a:t>
            </a:r>
            <a:r>
              <a:rPr lang="en-US" dirty="0" smtClean="0"/>
              <a:t> </a:t>
            </a:r>
            <a:r>
              <a:rPr lang="en-US" altLang="el-GR" b="1" dirty="0" smtClean="0">
                <a:sym typeface="Wingdings" panose="05000000000000000000" pitchFamily="2" charset="2"/>
              </a:rPr>
              <a:t>↔</a:t>
            </a:r>
            <a:r>
              <a:rPr lang="el-GR" b="1" dirty="0" smtClean="0"/>
              <a:t> 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004A82"/>
                </a:solidFill>
                <a:sym typeface="Wingdings"/>
              </a:rPr>
              <a:t>συζυγές </a:t>
            </a:r>
            <a:r>
              <a:rPr lang="el-GR" b="1" dirty="0">
                <a:solidFill>
                  <a:srgbClr val="004A82"/>
                </a:solidFill>
                <a:sym typeface="Wingdings"/>
              </a:rPr>
              <a:t>οξύ </a:t>
            </a:r>
            <a:r>
              <a:rPr lang="el-GR" dirty="0">
                <a:sym typeface="Wingdings"/>
              </a:rPr>
              <a:t>+ </a:t>
            </a:r>
            <a:r>
              <a:rPr lang="el-GR" dirty="0" smtClean="0">
                <a:sym typeface="Wingdings"/>
              </a:rPr>
              <a:t>ΟΗ</a:t>
            </a:r>
            <a:r>
              <a:rPr lang="el-GR" baseline="30000" dirty="0" smtClean="0">
                <a:sym typeface="Wingdings"/>
              </a:rPr>
              <a:t>-</a:t>
            </a:r>
            <a:endParaRPr lang="en-US" baseline="30000" dirty="0" smtClean="0">
              <a:sym typeface="Wingdings"/>
            </a:endParaRPr>
          </a:p>
          <a:p>
            <a:pPr lvl="1"/>
            <a:r>
              <a:rPr lang="en-US" altLang="el-GR" dirty="0" smtClean="0"/>
              <a:t>NH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,</a:t>
            </a:r>
            <a:r>
              <a:rPr lang="el-GR" altLang="el-GR" dirty="0"/>
              <a:t>μονοσθενείς αμίνες (</a:t>
            </a:r>
            <a:r>
              <a:rPr lang="en-US" altLang="el-GR" dirty="0"/>
              <a:t>CH</a:t>
            </a:r>
            <a:r>
              <a:rPr lang="en-US" altLang="el-GR" baseline="-25000" dirty="0"/>
              <a:t>3</a:t>
            </a:r>
            <a:r>
              <a:rPr lang="en-US" altLang="el-GR" dirty="0"/>
              <a:t>NH</a:t>
            </a:r>
            <a:r>
              <a:rPr lang="el-GR" altLang="el-GR" baseline="-25000" dirty="0"/>
              <a:t>2</a:t>
            </a:r>
            <a:r>
              <a:rPr lang="el-GR" altLang="el-GR" dirty="0"/>
              <a:t> (</a:t>
            </a:r>
            <a:r>
              <a:rPr lang="en-US" altLang="el-GR" dirty="0"/>
              <a:t>CH</a:t>
            </a:r>
            <a:r>
              <a:rPr lang="en-US" altLang="el-GR" baseline="-25000" dirty="0"/>
              <a:t>3</a:t>
            </a:r>
            <a:r>
              <a:rPr lang="el-GR" altLang="el-GR" dirty="0"/>
              <a:t>)</a:t>
            </a:r>
            <a:r>
              <a:rPr lang="el-GR" altLang="el-GR" baseline="-25000" dirty="0"/>
              <a:t>2</a:t>
            </a:r>
            <a:r>
              <a:rPr lang="en-US" altLang="el-GR" dirty="0"/>
              <a:t>NH</a:t>
            </a:r>
            <a:r>
              <a:rPr lang="el-GR" altLang="el-GR" dirty="0"/>
              <a:t>,</a:t>
            </a:r>
            <a:r>
              <a:rPr lang="en-US" altLang="el-GR" dirty="0"/>
              <a:t>…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n-US" altLang="el-GR" dirty="0" smtClean="0"/>
              <a:t>F</a:t>
            </a:r>
            <a:r>
              <a:rPr lang="en-US" altLang="el-GR" baseline="30000" dirty="0" smtClean="0"/>
              <a:t>-</a:t>
            </a:r>
            <a:r>
              <a:rPr lang="en-US" altLang="el-GR" dirty="0"/>
              <a:t>, NO</a:t>
            </a:r>
            <a:r>
              <a:rPr lang="en-US" altLang="el-GR" baseline="-25000" dirty="0"/>
              <a:t>2</a:t>
            </a:r>
            <a:r>
              <a:rPr lang="en-US" altLang="el-GR" baseline="30000" dirty="0"/>
              <a:t>-</a:t>
            </a:r>
            <a:r>
              <a:rPr lang="en-US" altLang="el-GR" dirty="0"/>
              <a:t>,ClO</a:t>
            </a:r>
            <a:r>
              <a:rPr lang="en-US" altLang="el-GR" baseline="30000" dirty="0"/>
              <a:t>-</a:t>
            </a:r>
            <a:r>
              <a:rPr lang="en-US" altLang="el-GR" dirty="0"/>
              <a:t>, HCOO</a:t>
            </a:r>
            <a:r>
              <a:rPr lang="en-US" altLang="el-GR" baseline="30000" dirty="0"/>
              <a:t>-</a:t>
            </a:r>
            <a:r>
              <a:rPr lang="en-US" altLang="el-GR" dirty="0"/>
              <a:t>, CH</a:t>
            </a:r>
            <a:r>
              <a:rPr lang="en-US" altLang="el-GR" baseline="-25000" dirty="0"/>
              <a:t>3</a:t>
            </a:r>
            <a:r>
              <a:rPr lang="en-US" altLang="el-GR" dirty="0"/>
              <a:t>COO</a:t>
            </a:r>
            <a:r>
              <a:rPr lang="en-US" altLang="el-GR" baseline="30000" dirty="0"/>
              <a:t>-</a:t>
            </a:r>
            <a:r>
              <a:rPr lang="en-US" altLang="el-GR" dirty="0" smtClean="0"/>
              <a:t>…</a:t>
            </a:r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ασθενών οξέων και βάσεων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760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</a:t>
            </a:r>
            <a:r>
              <a:rPr lang="el-GR" sz="2000" dirty="0"/>
              <a:t>Διαλύματα ασθενών μονοπρωτικών οξέων ή βάσεων».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Βαθμός ιοντισμού (α) </a:t>
            </a:r>
            <a:r>
              <a:rPr lang="el-GR" altLang="el-GR" dirty="0" smtClean="0"/>
              <a:t>είναι το πηλίκο της συγκέντρωσης του οξέος ή της βάσης που ιοντίστηκε προς τη συνολική συγκέντρωση του οξέος ή της βάσης.</a:t>
            </a:r>
            <a:endParaRPr lang="en-US" altLang="el-GR" dirty="0" smtClean="0"/>
          </a:p>
          <a:p>
            <a:pPr eaLnBrk="1" hangingPunct="1">
              <a:buFontTx/>
              <a:buNone/>
            </a:pPr>
            <a:r>
              <a:rPr lang="el-GR" altLang="el-GR" dirty="0" smtClean="0"/>
              <a:t>	</a:t>
            </a:r>
          </a:p>
          <a:p>
            <a:pPr lvl="1"/>
            <a:r>
              <a:rPr lang="el-GR" altLang="el-GR" dirty="0" smtClean="0"/>
              <a:t>α=1 </a:t>
            </a:r>
            <a:r>
              <a:rPr lang="en-US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πλήρης ιοντισμός </a:t>
            </a:r>
            <a:r>
              <a:rPr lang="en-US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ισχυρό οξύ ή βάση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 smtClean="0">
              <a:sym typeface="Wingdings" pitchFamily="2" charset="2"/>
            </a:endParaRPr>
          </a:p>
          <a:p>
            <a:pPr lvl="1"/>
            <a:r>
              <a:rPr lang="el-GR" altLang="el-GR" dirty="0" smtClean="0"/>
              <a:t>α&lt;1 </a:t>
            </a:r>
            <a:r>
              <a:rPr lang="en-US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μερικός ιοντισμός </a:t>
            </a:r>
            <a:r>
              <a:rPr lang="en-US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ασθενές οξύ ή βάση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l-GR" altLang="el-GR" dirty="0" smtClean="0"/>
              <a:t>			α&lt;0,1 </a:t>
            </a:r>
            <a:r>
              <a:rPr lang="en-US" altLang="el-GR" dirty="0" smtClean="0">
                <a:sym typeface="Wingdings" panose="05000000000000000000" pitchFamily="2" charset="2"/>
              </a:rPr>
              <a:t></a:t>
            </a:r>
            <a:r>
              <a:rPr lang="el-GR" altLang="el-GR" dirty="0" smtClean="0">
                <a:sym typeface="Wingdings" pitchFamily="2" charset="2"/>
              </a:rPr>
              <a:t> πολύ ασθενές οξύ ή βάση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 smtClean="0"/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Βαθμός ιοντισμού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09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l-GR" sz="2400" b="1" dirty="0" smtClean="0">
                <a:solidFill>
                  <a:srgbClr val="004A82"/>
                </a:solidFill>
              </a:rPr>
              <a:t>HA</a:t>
            </a:r>
            <a:r>
              <a:rPr lang="en-US" altLang="el-GR" sz="2400" dirty="0" smtClean="0">
                <a:solidFill>
                  <a:srgbClr val="FCB0EC"/>
                </a:solidFill>
              </a:rPr>
              <a:t>   </a:t>
            </a:r>
            <a:r>
              <a:rPr lang="el-GR" altLang="el-GR" sz="2400" dirty="0" smtClean="0"/>
              <a:t>+ </a:t>
            </a:r>
            <a:r>
              <a:rPr lang="en-US" altLang="el-GR" sz="2400" dirty="0" smtClean="0"/>
              <a:t>  </a:t>
            </a:r>
            <a:r>
              <a:rPr lang="el-GR" altLang="el-GR" sz="2400" dirty="0" smtClean="0"/>
              <a:t>Η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Ο</a:t>
            </a:r>
            <a:r>
              <a:rPr lang="el-GR" altLang="el-GR" sz="2400" dirty="0" smtClean="0">
                <a:solidFill>
                  <a:srgbClr val="FFC000"/>
                </a:solidFill>
              </a:rPr>
              <a:t>   </a:t>
            </a:r>
            <a:r>
              <a:rPr lang="el-GR" altLang="el-GR" sz="2400" b="1" dirty="0" smtClean="0"/>
              <a:t>↔ </a:t>
            </a:r>
            <a:r>
              <a:rPr lang="en-US" altLang="el-GR" sz="2400" dirty="0" smtClean="0">
                <a:solidFill>
                  <a:srgbClr val="FFC000"/>
                </a:solidFill>
              </a:rPr>
              <a:t>  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A</a:t>
            </a:r>
            <a:r>
              <a:rPr lang="en-US" altLang="el-GR" sz="2400" b="1" baseline="30000" dirty="0" smtClean="0">
                <a:solidFill>
                  <a:srgbClr val="004A82"/>
                </a:solidFill>
                <a:sym typeface="Wingdings" pitchFamily="2" charset="2"/>
              </a:rPr>
              <a:t>-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 </a:t>
            </a:r>
            <a:r>
              <a:rPr lang="en-US" altLang="el-GR" sz="2400" dirty="0" smtClean="0">
                <a:solidFill>
                  <a:srgbClr val="FCB0EC"/>
                </a:solidFill>
                <a:sym typeface="Wingdings" pitchFamily="2" charset="2"/>
              </a:rPr>
              <a:t>  </a:t>
            </a:r>
            <a:r>
              <a:rPr lang="el-GR" altLang="el-GR" sz="2400" dirty="0" smtClean="0">
                <a:sym typeface="Wingdings" pitchFamily="2" charset="2"/>
              </a:rPr>
              <a:t>+ </a:t>
            </a:r>
            <a:r>
              <a:rPr lang="en-US" altLang="el-GR" sz="2400" dirty="0" smtClean="0">
                <a:sym typeface="Wingdings" pitchFamily="2" charset="2"/>
              </a:rPr>
              <a:t>  </a:t>
            </a:r>
            <a:r>
              <a:rPr lang="el-GR" altLang="el-GR" sz="2400" dirty="0" smtClean="0">
                <a:sym typeface="Wingdings" pitchFamily="2" charset="2"/>
              </a:rPr>
              <a:t>Η</a:t>
            </a:r>
            <a:r>
              <a:rPr lang="el-GR" altLang="el-GR" sz="2400" baseline="-25000" dirty="0" smtClean="0">
                <a:sym typeface="Wingdings" pitchFamily="2" charset="2"/>
              </a:rPr>
              <a:t>3</a:t>
            </a:r>
            <a:r>
              <a:rPr lang="el-GR" altLang="el-GR" sz="2400" dirty="0" smtClean="0">
                <a:sym typeface="Wingdings" pitchFamily="2" charset="2"/>
              </a:rPr>
              <a:t>Ο</a:t>
            </a:r>
            <a:r>
              <a:rPr lang="el-GR" altLang="el-GR" sz="2400" baseline="30000" dirty="0" smtClean="0">
                <a:sym typeface="Wingdings" pitchFamily="2" charset="2"/>
              </a:rPr>
              <a:t>+</a:t>
            </a:r>
            <a:endParaRPr lang="el-GR" altLang="el-GR" sz="2000" baseline="30000" dirty="0" smtClean="0"/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21089"/>
              </p:ext>
            </p:extLst>
          </p:nvPr>
        </p:nvGraphicFramePr>
        <p:xfrm>
          <a:off x="684213" y="1908585"/>
          <a:ext cx="7828698" cy="13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692"/>
                <a:gridCol w="1389245"/>
                <a:gridCol w="1219082"/>
                <a:gridCol w="1495597"/>
                <a:gridCol w="1219082"/>
              </a:tblGrid>
              <a:tr h="37067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οξύ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</a:tr>
              <a:tr h="45712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-x/M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  <a:tr h="54856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el-GR" sz="1800" baseline="-25000" dirty="0" smtClean="0"/>
                        <a:t>οξύ</a:t>
                      </a:r>
                      <a:r>
                        <a:rPr lang="en-US" sz="1800" baseline="0" dirty="0" smtClean="0"/>
                        <a:t>-x) 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+x/M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</a:tbl>
          </a:graphicData>
        </a:graphic>
      </p:graphicFrame>
      <p:graphicFrame>
        <p:nvGraphicFramePr>
          <p:cNvPr id="8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72400"/>
              </p:ext>
            </p:extLst>
          </p:nvPr>
        </p:nvGraphicFramePr>
        <p:xfrm>
          <a:off x="532730" y="3371205"/>
          <a:ext cx="33559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Εξίσωση" r:id="rId3" imgW="1916868" imgH="444307" progId="Equation.3">
                  <p:embed/>
                </p:oleObj>
              </mc:Choice>
              <mc:Fallback>
                <p:oleObj name="Εξίσωση" r:id="rId3" imgW="191686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30" y="3371205"/>
                        <a:ext cx="3355975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87666"/>
              </p:ext>
            </p:extLst>
          </p:nvPr>
        </p:nvGraphicFramePr>
        <p:xfrm>
          <a:off x="5473030" y="3371205"/>
          <a:ext cx="1619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Εξίσωση" r:id="rId5" imgW="965200" imgH="444500" progId="Equation.3">
                  <p:embed/>
                </p:oleObj>
              </mc:Choice>
              <mc:Fallback>
                <p:oleObj name="Εξίσωση" r:id="rId5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030" y="3371205"/>
                        <a:ext cx="1619250" cy="74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>
            <a:off x="4220016" y="3717032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26" name="17 - Ορθογώνιο"/>
              <p:cNvSpPr>
                <a:spLocks noChangeArrowheads="1"/>
              </p:cNvSpPr>
              <p:nvPr/>
            </p:nvSpPr>
            <p:spPr bwMode="auto">
              <a:xfrm>
                <a:off x="431006" y="4429465"/>
                <a:ext cx="7021314" cy="148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Αν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altLang="el-GR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l-GR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l-GR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l-GR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𝝄𝝃𝝊</m:t>
                            </m:r>
                          </m:sub>
                        </m:sSub>
                      </m:den>
                    </m:f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el-GR" sz="2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πρακτικά: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𝝄𝝃</m:t>
                        </m:r>
                        <m:r>
                          <m:rPr>
                            <m:sty m:val="p"/>
                          </m:rP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ύ</m:t>
                        </m:r>
                      </m:sub>
                    </m:sSub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𝝄𝝃𝝊</m:t>
                        </m:r>
                      </m:sub>
                    </m:sSub>
                  </m:oMath>
                </a14:m>
                <a:endParaRPr lang="el-GR" altLang="el-GR" sz="2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dirty="0">
                    <a:latin typeface="+mn-lt"/>
                  </a:rPr>
                  <a:t>Και καταλήγουμε:</a:t>
                </a: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endParaRPr lang="el-GR" altLang="el-GR" sz="2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226" name="17 - Ορθογώνιο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6" y="4429465"/>
                <a:ext cx="7021314" cy="1489703"/>
              </a:xfrm>
              <a:prstGeom prst="rect">
                <a:avLst/>
              </a:prstGeom>
              <a:blipFill rotWithShape="1">
                <a:blip r:embed="rId7"/>
                <a:stretch>
                  <a:fillRect l="-1129" t="-44672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50859"/>
              </p:ext>
            </p:extLst>
          </p:nvPr>
        </p:nvGraphicFramePr>
        <p:xfrm>
          <a:off x="2411760" y="5301208"/>
          <a:ext cx="1510953" cy="10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Εξίσωση" r:id="rId8" imgW="647700" imgH="469900" progId="Equation.3">
                  <p:embed/>
                </p:oleObj>
              </mc:Choice>
              <mc:Fallback>
                <p:oleObj name="Εξίσωση" r:id="rId8" imgW="647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301208"/>
                        <a:ext cx="1510953" cy="10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668328"/>
              </p:ext>
            </p:extLst>
          </p:nvPr>
        </p:nvGraphicFramePr>
        <p:xfrm>
          <a:off x="5220072" y="5425244"/>
          <a:ext cx="25844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Εξίσωση" r:id="rId10" imgW="990170" imgH="279279" progId="Equation.3">
                  <p:embed/>
                </p:oleObj>
              </mc:Choice>
              <mc:Fallback>
                <p:oleObj name="Εξίσωση" r:id="rId10" imgW="99017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425244"/>
                        <a:ext cx="2584450" cy="7270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4082064" y="5812071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μονοπρωτικού </a:t>
            </a:r>
            <a:r>
              <a:rPr lang="el-GR" altLang="el-GR" dirty="0"/>
              <a:t>οξέος,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α</a:t>
            </a:r>
            <a:r>
              <a:rPr lang="en-US" altLang="el-GR" baseline="-25000" dirty="0" smtClean="0"/>
              <a:t> </a:t>
            </a:r>
            <a:r>
              <a:rPr lang="el-GR" altLang="el-GR" sz="3000" b="0" dirty="0" smtClean="0"/>
              <a:t>1</a:t>
            </a:r>
            <a:r>
              <a:rPr lang="en-US" altLang="el-GR" sz="3000" b="0" dirty="0" smtClean="0"/>
              <a:t>/</a:t>
            </a:r>
            <a:r>
              <a:rPr lang="el-GR" altLang="el-GR" sz="3000" b="0" dirty="0" smtClean="0"/>
              <a:t>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12536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l-GR" sz="2400" b="1" dirty="0" smtClean="0">
                <a:solidFill>
                  <a:srgbClr val="004A82"/>
                </a:solidFill>
              </a:rPr>
              <a:t>HA </a:t>
            </a:r>
            <a:r>
              <a:rPr lang="en-US" altLang="el-GR" sz="2400" dirty="0" smtClean="0">
                <a:solidFill>
                  <a:srgbClr val="FCB0EC"/>
                </a:solidFill>
              </a:rPr>
              <a:t>  </a:t>
            </a:r>
            <a:r>
              <a:rPr lang="el-GR" altLang="el-GR" sz="2400" dirty="0" smtClean="0"/>
              <a:t>+ </a:t>
            </a:r>
            <a:r>
              <a:rPr lang="en-US" altLang="el-GR" sz="2400" dirty="0" smtClean="0"/>
              <a:t>  </a:t>
            </a:r>
            <a:r>
              <a:rPr lang="el-GR" altLang="el-GR" sz="2400" dirty="0" smtClean="0"/>
              <a:t>Η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Ο</a:t>
            </a:r>
            <a:r>
              <a:rPr lang="el-GR" altLang="el-GR" sz="2400" dirty="0" smtClean="0">
                <a:solidFill>
                  <a:srgbClr val="FFC000"/>
                </a:solidFill>
              </a:rPr>
              <a:t>   </a:t>
            </a:r>
            <a:r>
              <a:rPr lang="el-GR" altLang="el-GR" sz="2400" b="1" dirty="0" smtClean="0"/>
              <a:t>↔</a:t>
            </a:r>
            <a:r>
              <a:rPr lang="el-GR" altLang="el-GR" sz="2400" dirty="0" smtClean="0"/>
              <a:t> </a:t>
            </a:r>
            <a:r>
              <a:rPr lang="el-GR" altLang="el-GR" sz="2400" dirty="0" smtClean="0">
                <a:solidFill>
                  <a:srgbClr val="FFC000"/>
                </a:solidFill>
              </a:rPr>
              <a:t> </a:t>
            </a:r>
            <a:r>
              <a:rPr lang="en-US" altLang="el-GR" sz="2400" dirty="0" smtClean="0">
                <a:solidFill>
                  <a:srgbClr val="FFC000"/>
                </a:solidFill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A</a:t>
            </a:r>
            <a:r>
              <a:rPr lang="en-US" altLang="el-GR" sz="2400" b="1" baseline="30000" dirty="0" smtClean="0">
                <a:solidFill>
                  <a:srgbClr val="004A82"/>
                </a:solidFill>
                <a:sym typeface="Wingdings" pitchFamily="2" charset="2"/>
              </a:rPr>
              <a:t>-</a:t>
            </a:r>
            <a:r>
              <a:rPr lang="en-US" altLang="el-GR" sz="2400" dirty="0" smtClean="0">
                <a:solidFill>
                  <a:srgbClr val="FCB0EC"/>
                </a:solidFill>
                <a:sym typeface="Wingdings" pitchFamily="2" charset="2"/>
              </a:rPr>
              <a:t>    </a:t>
            </a:r>
            <a:r>
              <a:rPr lang="el-GR" altLang="el-GR" sz="2400" dirty="0" smtClean="0">
                <a:sym typeface="Wingdings" pitchFamily="2" charset="2"/>
              </a:rPr>
              <a:t>+ </a:t>
            </a:r>
            <a:r>
              <a:rPr lang="en-US" altLang="el-GR" sz="2400" dirty="0" smtClean="0">
                <a:sym typeface="Wingdings" pitchFamily="2" charset="2"/>
              </a:rPr>
              <a:t>    </a:t>
            </a:r>
            <a:r>
              <a:rPr lang="el-GR" altLang="el-GR" sz="2400" dirty="0" smtClean="0">
                <a:sym typeface="Wingdings" pitchFamily="2" charset="2"/>
              </a:rPr>
              <a:t>Η</a:t>
            </a:r>
            <a:r>
              <a:rPr lang="el-GR" altLang="el-GR" sz="2400" baseline="-25000" dirty="0" smtClean="0">
                <a:sym typeface="Wingdings" pitchFamily="2" charset="2"/>
              </a:rPr>
              <a:t>3</a:t>
            </a:r>
            <a:r>
              <a:rPr lang="el-GR" altLang="el-GR" sz="2400" dirty="0" smtClean="0">
                <a:sym typeface="Wingdings" pitchFamily="2" charset="2"/>
              </a:rPr>
              <a:t>Ο</a:t>
            </a:r>
            <a:r>
              <a:rPr lang="el-GR" altLang="el-GR" sz="2400" baseline="30000" dirty="0" smtClean="0">
                <a:sym typeface="Wingdings" pitchFamily="2" charset="2"/>
              </a:rPr>
              <a:t>+</a:t>
            </a:r>
            <a:endParaRPr lang="el-GR" altLang="el-GR" sz="2000" baseline="30000" dirty="0" smtClean="0"/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87563"/>
              </p:ext>
            </p:extLst>
          </p:nvPr>
        </p:nvGraphicFramePr>
        <p:xfrm>
          <a:off x="539750" y="2061294"/>
          <a:ext cx="7928709" cy="13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692"/>
                <a:gridCol w="1489250"/>
                <a:gridCol w="1219084"/>
                <a:gridCol w="1495599"/>
                <a:gridCol w="1219084"/>
              </a:tblGrid>
              <a:tr h="37067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οξύ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</a:tr>
              <a:tr h="45712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-ac/M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  <a:tr h="54856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el-GR" sz="1800" baseline="-25000" dirty="0" smtClean="0"/>
                        <a:t>οξύ</a:t>
                      </a:r>
                      <a:r>
                        <a:rPr lang="en-US" sz="1800" baseline="0" dirty="0" smtClean="0"/>
                        <a:t>-ac) 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+ac/M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</a:tbl>
          </a:graphicData>
        </a:graphic>
      </p:graphicFrame>
      <p:graphicFrame>
        <p:nvGraphicFramePr>
          <p:cNvPr id="92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39749"/>
              </p:ext>
            </p:extLst>
          </p:nvPr>
        </p:nvGraphicFramePr>
        <p:xfrm>
          <a:off x="279400" y="3501156"/>
          <a:ext cx="33559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Εξίσωση" r:id="rId3" imgW="1916868" imgH="444307" progId="Equation.3">
                  <p:embed/>
                </p:oleObj>
              </mc:Choice>
              <mc:Fallback>
                <p:oleObj name="Εξίσωση" r:id="rId3" imgW="191686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501156"/>
                        <a:ext cx="3355975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35216"/>
              </p:ext>
            </p:extLst>
          </p:nvPr>
        </p:nvGraphicFramePr>
        <p:xfrm>
          <a:off x="4356100" y="3521794"/>
          <a:ext cx="20447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Εξίσωση" r:id="rId5" imgW="1219200" imgH="419100" progId="Equation.3">
                  <p:embed/>
                </p:oleObj>
              </mc:Choice>
              <mc:Fallback>
                <p:oleObj name="Εξίσωση" r:id="rId5" imgW="121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1794"/>
                        <a:ext cx="2044700" cy="703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>
            <a:off x="3708400" y="3932956"/>
            <a:ext cx="5032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50" name="17 - Ορθογώνιο"/>
              <p:cNvSpPr>
                <a:spLocks noChangeArrowheads="1"/>
              </p:cNvSpPr>
              <p:nvPr/>
            </p:nvSpPr>
            <p:spPr bwMode="auto">
              <a:xfrm>
                <a:off x="684213" y="4437781"/>
                <a:ext cx="4082656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Αν </a:t>
                </a:r>
                <a14:m>
                  <m:oMath xmlns:m="http://schemas.openxmlformats.org/officeDocument/2006/math"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el-GR" sz="22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πρακτικά: </a:t>
                </a:r>
                <a14:m>
                  <m:oMath xmlns:m="http://schemas.openxmlformats.org/officeDocument/2006/math"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l-GR" altLang="el-GR" sz="2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dirty="0">
                    <a:latin typeface="+mn-lt"/>
                  </a:rPr>
                  <a:t>Και καταλήγουμε:</a:t>
                </a: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endParaRPr lang="el-GR" altLang="el-GR" sz="2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250" name="17 - Ορθογώνιο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4437781"/>
                <a:ext cx="4082656" cy="1415772"/>
              </a:xfrm>
              <a:prstGeom prst="rect">
                <a:avLst/>
              </a:prstGeom>
              <a:blipFill rotWithShape="1">
                <a:blip r:embed="rId7"/>
                <a:stretch>
                  <a:fillRect l="-1791" t="-2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90656"/>
              </p:ext>
            </p:extLst>
          </p:nvPr>
        </p:nvGraphicFramePr>
        <p:xfrm>
          <a:off x="2570089" y="5445224"/>
          <a:ext cx="14017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Εξίσωση" r:id="rId8" imgW="710891" imgH="241195" progId="Equation.3">
                  <p:embed/>
                </p:oleObj>
              </mc:Choice>
              <mc:Fallback>
                <p:oleObj name="Εξίσωση" r:id="rId8" imgW="7108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089" y="5445224"/>
                        <a:ext cx="1401763" cy="474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91627"/>
              </p:ext>
            </p:extLst>
          </p:nvPr>
        </p:nvGraphicFramePr>
        <p:xfrm>
          <a:off x="5292080" y="5013176"/>
          <a:ext cx="19891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Εξίσωση" r:id="rId10" imgW="761669" imgH="495085" progId="Equation.3">
                  <p:embed/>
                </p:oleObj>
              </mc:Choice>
              <mc:Fallback>
                <p:oleObj name="Εξίσωση" r:id="rId10" imgW="761669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013176"/>
                        <a:ext cx="1989137" cy="12890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4186152" y="5661248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16981"/>
              </p:ext>
            </p:extLst>
          </p:nvPr>
        </p:nvGraphicFramePr>
        <p:xfrm>
          <a:off x="6902450" y="3518619"/>
          <a:ext cx="178911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Εξίσωση" r:id="rId12" imgW="1066800" imgH="419100" progId="Equation.3">
                  <p:embed/>
                </p:oleObj>
              </mc:Choice>
              <mc:Fallback>
                <p:oleObj name="Εξίσωση" r:id="rId12" imgW="1066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3518619"/>
                        <a:ext cx="1789113" cy="703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8" name="18 - Ορθογώνιο"/>
          <p:cNvSpPr>
            <a:spLocks noChangeArrowheads="1"/>
          </p:cNvSpPr>
          <p:nvPr/>
        </p:nvSpPr>
        <p:spPr bwMode="auto">
          <a:xfrm>
            <a:off x="6443663" y="3645619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/>
              <a:t>ή</a:t>
            </a:r>
            <a:endParaRPr lang="el-GR" altLang="el-GR" sz="1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21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dirty="0"/>
              <a:t>Σταθερά ιοντισμού ασθενούς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μονοπρωτικού </a:t>
            </a:r>
            <a:r>
              <a:rPr lang="el-GR" altLang="el-GR" dirty="0"/>
              <a:t>οξέος, </a:t>
            </a:r>
            <a:r>
              <a:rPr lang="el-GR" altLang="el-GR" dirty="0" smtClean="0"/>
              <a:t>Κ</a:t>
            </a:r>
            <a:r>
              <a:rPr lang="el-GR" altLang="el-GR" baseline="-25000" dirty="0" smtClean="0"/>
              <a:t>α</a:t>
            </a:r>
            <a:r>
              <a:rPr lang="en-US" altLang="el-GR" baseline="-25000" dirty="0" smtClean="0"/>
              <a:t> </a:t>
            </a:r>
            <a:r>
              <a:rPr lang="el-GR" altLang="el-GR" sz="3000" b="0" dirty="0"/>
              <a:t>2</a:t>
            </a:r>
            <a:r>
              <a:rPr lang="en-US" altLang="el-GR" sz="3000" b="0" dirty="0" smtClean="0"/>
              <a:t>/</a:t>
            </a:r>
            <a:r>
              <a:rPr lang="el-GR" altLang="el-GR" sz="3000" b="0" dirty="0" smtClean="0"/>
              <a:t>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71035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Σταθερά ιοντισμού ασθενούς μονοπρωτικής βάσης, Κ</a:t>
            </a:r>
            <a:r>
              <a:rPr lang="en-US" altLang="el-GR" baseline="-25000" dirty="0" smtClean="0"/>
              <a:t>b</a:t>
            </a:r>
            <a:r>
              <a:rPr lang="el-GR" altLang="el-GR" baseline="-25000" dirty="0" smtClean="0"/>
              <a:t> </a:t>
            </a:r>
            <a:r>
              <a:rPr lang="el-GR" altLang="el-GR" sz="3000" b="0" dirty="0" smtClean="0"/>
              <a:t>1/2</a:t>
            </a:r>
            <a:endParaRPr lang="el-GR" altLang="el-GR" sz="3000" b="0" baseline="-25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altLang="el-GR" sz="2400" b="1" dirty="0" smtClean="0">
                <a:solidFill>
                  <a:srgbClr val="004A82"/>
                </a:solidFill>
              </a:rPr>
              <a:t>Β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 </a:t>
            </a:r>
            <a:r>
              <a:rPr lang="en-US" altLang="el-GR" sz="2400" dirty="0" smtClean="0">
                <a:solidFill>
                  <a:srgbClr val="FCB0EC"/>
                </a:solidFill>
              </a:rPr>
              <a:t>  </a:t>
            </a:r>
            <a:r>
              <a:rPr lang="el-GR" altLang="el-GR" sz="2400" dirty="0" smtClean="0"/>
              <a:t>+ </a:t>
            </a:r>
            <a:r>
              <a:rPr lang="en-US" altLang="el-GR" sz="2400" dirty="0" smtClean="0"/>
              <a:t>  </a:t>
            </a:r>
            <a:r>
              <a:rPr lang="el-GR" altLang="el-GR" sz="2400" dirty="0" smtClean="0"/>
              <a:t>Η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Ο</a:t>
            </a:r>
            <a:r>
              <a:rPr lang="el-GR" altLang="el-GR" sz="2400" dirty="0" smtClean="0">
                <a:solidFill>
                  <a:srgbClr val="FFC000"/>
                </a:solidFill>
              </a:rPr>
              <a:t>   </a:t>
            </a:r>
            <a:r>
              <a:rPr lang="el-GR" altLang="el-GR" b="1" dirty="0" smtClean="0"/>
              <a:t>↔</a:t>
            </a:r>
            <a:r>
              <a:rPr lang="el-GR" altLang="el-GR" sz="2400" dirty="0" smtClean="0">
                <a:solidFill>
                  <a:srgbClr val="FFC000"/>
                </a:solidFill>
              </a:rPr>
              <a:t> </a:t>
            </a:r>
            <a:r>
              <a:rPr lang="en-US" altLang="el-GR" sz="2400" dirty="0" smtClean="0">
                <a:solidFill>
                  <a:srgbClr val="FFC000"/>
                </a:solidFill>
              </a:rPr>
              <a:t>  </a:t>
            </a:r>
            <a:r>
              <a:rPr lang="el-GR" altLang="el-GR" sz="2400" b="1" dirty="0" smtClean="0">
                <a:solidFill>
                  <a:srgbClr val="004A82"/>
                </a:solidFill>
                <a:sym typeface="Wingdings" pitchFamily="2" charset="2"/>
              </a:rPr>
              <a:t>ΗΒ</a:t>
            </a:r>
            <a:r>
              <a:rPr lang="el-GR" altLang="el-GR" sz="2400" b="1" baseline="30000" dirty="0" smtClean="0">
                <a:solidFill>
                  <a:srgbClr val="004A82"/>
                </a:solidFill>
                <a:sym typeface="Wingdings" pitchFamily="2" charset="2"/>
              </a:rPr>
              <a:t>+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    </a:t>
            </a:r>
            <a:r>
              <a:rPr lang="el-GR" altLang="el-GR" sz="2400" dirty="0" smtClean="0">
                <a:sym typeface="Wingdings" pitchFamily="2" charset="2"/>
              </a:rPr>
              <a:t>+ </a:t>
            </a:r>
            <a:r>
              <a:rPr lang="en-US" altLang="el-GR" sz="2400" dirty="0" smtClean="0">
                <a:sym typeface="Wingdings" pitchFamily="2" charset="2"/>
              </a:rPr>
              <a:t>   </a:t>
            </a:r>
            <a:r>
              <a:rPr lang="el-GR" altLang="el-GR" sz="2400" dirty="0" smtClean="0">
                <a:sym typeface="Wingdings" pitchFamily="2" charset="2"/>
              </a:rPr>
              <a:t>ΟΗ</a:t>
            </a:r>
            <a:r>
              <a:rPr lang="el-GR" altLang="el-GR" sz="2400" baseline="30000" dirty="0" smtClean="0">
                <a:sym typeface="Wingdings" pitchFamily="2" charset="2"/>
              </a:rPr>
              <a:t>-</a:t>
            </a:r>
            <a:endParaRPr lang="el-GR" altLang="el-GR" sz="2000" baseline="30000" dirty="0" smtClean="0"/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29563"/>
              </p:ext>
            </p:extLst>
          </p:nvPr>
        </p:nvGraphicFramePr>
        <p:xfrm>
          <a:off x="539750" y="1836577"/>
          <a:ext cx="7998558" cy="13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692"/>
                <a:gridCol w="1559095"/>
                <a:gridCol w="1219085"/>
                <a:gridCol w="1495601"/>
                <a:gridCol w="1219085"/>
              </a:tblGrid>
              <a:tr h="37067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βάσης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</a:tr>
              <a:tr h="45712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-x/M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  <a:tr h="54856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el-GR" sz="1800" baseline="-25000" dirty="0" smtClean="0"/>
                        <a:t>βάσης</a:t>
                      </a:r>
                      <a:r>
                        <a:rPr lang="en-US" sz="1800" baseline="0" dirty="0" smtClean="0"/>
                        <a:t>-x) 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+x/M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+x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1" marR="91431" marT="45699" marB="45699"/>
                </a:tc>
              </a:tr>
            </a:tbl>
          </a:graphicData>
        </a:graphic>
      </p:graphicFrame>
      <p:graphicFrame>
        <p:nvGraphicFramePr>
          <p:cNvPr id="102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41981"/>
              </p:ext>
            </p:extLst>
          </p:nvPr>
        </p:nvGraphicFramePr>
        <p:xfrm>
          <a:off x="395288" y="3429248"/>
          <a:ext cx="3467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Εξίσωση" r:id="rId3" imgW="1981200" imgH="444500" progId="Equation.3">
                  <p:embed/>
                </p:oleObj>
              </mc:Choice>
              <mc:Fallback>
                <p:oleObj name="Εξίσωση" r:id="rId3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9248"/>
                        <a:ext cx="3467100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47753"/>
              </p:ext>
            </p:extLst>
          </p:nvPr>
        </p:nvGraphicFramePr>
        <p:xfrm>
          <a:off x="5113338" y="3429124"/>
          <a:ext cx="1944524" cy="79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Εξίσωση" r:id="rId5" imgW="1091726" imgH="444307" progId="Equation.3">
                  <p:embed/>
                </p:oleObj>
              </mc:Choice>
              <mc:Fallback>
                <p:oleObj name="Εξίσωση" r:id="rId5" imgW="109172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429124"/>
                        <a:ext cx="1944524" cy="7919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>
            <a:off x="4046585" y="3848348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01118"/>
              </p:ext>
            </p:extLst>
          </p:nvPr>
        </p:nvGraphicFramePr>
        <p:xfrm>
          <a:off x="2483768" y="5143006"/>
          <a:ext cx="1646977" cy="99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Εξίσωση" r:id="rId7" imgW="774364" imgH="469696" progId="Equation.3">
                  <p:embed/>
                </p:oleObj>
              </mc:Choice>
              <mc:Fallback>
                <p:oleObj name="Εξίσωση" r:id="rId7" imgW="774364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143006"/>
                        <a:ext cx="1646977" cy="9964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73900"/>
              </p:ext>
            </p:extLst>
          </p:nvPr>
        </p:nvGraphicFramePr>
        <p:xfrm>
          <a:off x="5281613" y="5229225"/>
          <a:ext cx="26511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Εξίσωση" r:id="rId9" imgW="1016000" imgH="279400" progId="Equation.3">
                  <p:embed/>
                </p:oleObj>
              </mc:Choice>
              <mc:Fallback>
                <p:oleObj name="Εξίσωση" r:id="rId9" imgW="1016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229225"/>
                        <a:ext cx="2651125" cy="7270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4213225" y="5589588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- Ορθογώνιο"/>
              <p:cNvSpPr>
                <a:spLocks noChangeArrowheads="1"/>
              </p:cNvSpPr>
              <p:nvPr/>
            </p:nvSpPr>
            <p:spPr bwMode="auto">
              <a:xfrm>
                <a:off x="431006" y="4429465"/>
                <a:ext cx="7021314" cy="148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Αν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altLang="el-GR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l-GR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l-GR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l-GR" alt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𝜷𝜶𝝈𝜼𝝇</m:t>
                            </m:r>
                          </m:sub>
                        </m:sSub>
                      </m:den>
                    </m:f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el-GR" sz="2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πρακτικά: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𝜷𝜶𝝈𝜼𝝇</m:t>
                        </m:r>
                      </m:sub>
                    </m:sSub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altLang="el-GR" sz="22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l-GR" altLang="el-GR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𝜷𝜶𝝈𝜼𝝇</m:t>
                        </m:r>
                      </m:sub>
                    </m:sSub>
                  </m:oMath>
                </a14:m>
                <a:endParaRPr lang="el-GR" altLang="el-GR" sz="2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dirty="0">
                    <a:latin typeface="+mn-lt"/>
                  </a:rPr>
                  <a:t>Και καταλήγουμε:</a:t>
                </a: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endParaRPr lang="el-GR" altLang="el-GR" sz="2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17 - Ορθογώνιο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6" y="4429465"/>
                <a:ext cx="7021314" cy="1489703"/>
              </a:xfrm>
              <a:prstGeom prst="rect">
                <a:avLst/>
              </a:prstGeom>
              <a:blipFill rotWithShape="1">
                <a:blip r:embed="rId11"/>
                <a:stretch>
                  <a:fillRect l="-1129" t="-44672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4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79046"/>
              </p:ext>
            </p:extLst>
          </p:nvPr>
        </p:nvGraphicFramePr>
        <p:xfrm>
          <a:off x="4355976" y="3501008"/>
          <a:ext cx="2369824" cy="86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Εξίσωση" r:id="rId3" imgW="1218671" imgH="444307" progId="Equation.3">
                  <p:embed/>
                </p:oleObj>
              </mc:Choice>
              <mc:Fallback>
                <p:oleObj name="Εξίσωση" r:id="rId3" imgW="121867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2369824" cy="8647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>
            <a:off x="3779912" y="3860948"/>
            <a:ext cx="5032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99286"/>
              </p:ext>
            </p:extLst>
          </p:nvPr>
        </p:nvGraphicFramePr>
        <p:xfrm>
          <a:off x="1907704" y="5445224"/>
          <a:ext cx="2440733" cy="64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Εξίσωση" r:id="rId5" imgW="965200" imgH="254000" progId="Equation.3">
                  <p:embed/>
                </p:oleObj>
              </mc:Choice>
              <mc:Fallback>
                <p:oleObj name="Εξίσωση" r:id="rId5" imgW="965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45224"/>
                        <a:ext cx="2440733" cy="641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45255"/>
              </p:ext>
            </p:extLst>
          </p:nvPr>
        </p:nvGraphicFramePr>
        <p:xfrm>
          <a:off x="5580112" y="5088731"/>
          <a:ext cx="20875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Εξίσωση" r:id="rId7" imgW="799753" imgH="495085" progId="Equation.3">
                  <p:embed/>
                </p:oleObj>
              </mc:Choice>
              <mc:Fallback>
                <p:oleObj name="Εξίσωση" r:id="rId7" imgW="799753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088731"/>
                        <a:ext cx="2087563" cy="12890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4499992" y="5733256"/>
            <a:ext cx="86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84088"/>
              </p:ext>
            </p:extLst>
          </p:nvPr>
        </p:nvGraphicFramePr>
        <p:xfrm>
          <a:off x="6876255" y="3429000"/>
          <a:ext cx="227824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Εξίσωση" r:id="rId9" imgW="1104900" imgH="419100" progId="Equation.3">
                  <p:embed/>
                </p:oleObj>
              </mc:Choice>
              <mc:Fallback>
                <p:oleObj name="Εξίσωση" r:id="rId9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5" y="3429000"/>
                        <a:ext cx="2278247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195513" y="1484461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sz="2400" b="1" kern="0" dirty="0">
                <a:solidFill>
                  <a:srgbClr val="004A82"/>
                </a:solidFill>
                <a:latin typeface="+mn-lt"/>
              </a:rPr>
              <a:t>Β</a:t>
            </a:r>
            <a:r>
              <a:rPr lang="en-US" sz="2400" kern="0" dirty="0">
                <a:solidFill>
                  <a:srgbClr val="FCB0EC"/>
                </a:solidFill>
                <a:latin typeface="+mn-lt"/>
              </a:rPr>
              <a:t>   </a:t>
            </a:r>
            <a:r>
              <a:rPr lang="el-GR" sz="2400" kern="0" dirty="0">
                <a:latin typeface="+mn-lt"/>
              </a:rPr>
              <a:t>+ </a:t>
            </a:r>
            <a:r>
              <a:rPr lang="en-US" sz="2400" kern="0" dirty="0">
                <a:latin typeface="+mn-lt"/>
              </a:rPr>
              <a:t>  </a:t>
            </a:r>
            <a:r>
              <a:rPr lang="el-GR" sz="2400" kern="0" dirty="0">
                <a:latin typeface="+mn-lt"/>
              </a:rPr>
              <a:t>Η</a:t>
            </a:r>
            <a:r>
              <a:rPr lang="el-GR" sz="2400" kern="0" baseline="-25000" dirty="0">
                <a:latin typeface="+mn-lt"/>
              </a:rPr>
              <a:t>2</a:t>
            </a:r>
            <a:r>
              <a:rPr lang="el-GR" sz="2400" kern="0" dirty="0">
                <a:latin typeface="+mn-lt"/>
              </a:rPr>
              <a:t>Ο</a:t>
            </a:r>
            <a:r>
              <a:rPr lang="el-GR" sz="2400" kern="0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↔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n-US" sz="2400" kern="0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l-GR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ΗΒ</a:t>
            </a:r>
            <a:r>
              <a:rPr lang="el-GR" sz="2400" b="1" kern="0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+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   </a:t>
            </a:r>
            <a:r>
              <a:rPr lang="el-GR" sz="2400" kern="0" dirty="0">
                <a:latin typeface="+mn-lt"/>
                <a:sym typeface="Wingdings" pitchFamily="2" charset="2"/>
              </a:rPr>
              <a:t>+ </a:t>
            </a:r>
            <a:r>
              <a:rPr lang="en-US" sz="2400" kern="0" dirty="0">
                <a:latin typeface="+mn-lt"/>
                <a:sym typeface="Wingdings" pitchFamily="2" charset="2"/>
              </a:rPr>
              <a:t>   </a:t>
            </a:r>
            <a:r>
              <a:rPr lang="el-GR" sz="2400" kern="0" dirty="0">
                <a:latin typeface="+mn-lt"/>
                <a:sym typeface="Wingdings" pitchFamily="2" charset="2"/>
              </a:rPr>
              <a:t>ΟΗ</a:t>
            </a:r>
            <a:r>
              <a:rPr lang="el-GR" sz="2400" kern="0" baseline="30000" dirty="0">
                <a:latin typeface="+mn-lt"/>
                <a:sym typeface="Wingdings" pitchFamily="2" charset="2"/>
              </a:rPr>
              <a:t>-</a:t>
            </a:r>
            <a:endParaRPr lang="en-US" sz="24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l-GR" kern="0" dirty="0">
                <a:latin typeface="+mn-lt"/>
              </a:rPr>
              <a:t>	</a:t>
            </a:r>
            <a:endParaRPr lang="en-US" sz="2000" kern="0" baseline="30000" dirty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sz="2000" kern="0" dirty="0">
              <a:solidFill>
                <a:srgbClr val="FFC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kern="0" baseline="30000" dirty="0">
                <a:latin typeface="+mn-lt"/>
              </a:rPr>
              <a:t>							</a:t>
            </a:r>
            <a:endParaRPr lang="el-GR" sz="2000" kern="0" baseline="30000" dirty="0">
              <a:latin typeface="+mn-lt"/>
            </a:endParaRP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15635"/>
              </p:ext>
            </p:extLst>
          </p:nvPr>
        </p:nvGraphicFramePr>
        <p:xfrm>
          <a:off x="539750" y="1989286"/>
          <a:ext cx="8119207" cy="13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694"/>
                <a:gridCol w="1679736"/>
                <a:gridCol w="1219087"/>
                <a:gridCol w="1495603"/>
                <a:gridCol w="1219087"/>
              </a:tblGrid>
              <a:tr h="370673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βάσης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99" marB="45699"/>
                </a:tc>
              </a:tr>
              <a:tr h="45712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-aC/M</a:t>
                      </a:r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</a:tr>
              <a:tr h="548561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el-GR" sz="1800" baseline="-25000" dirty="0" smtClean="0"/>
                        <a:t>βάσης</a:t>
                      </a:r>
                      <a:r>
                        <a:rPr lang="en-US" sz="1800" baseline="0" dirty="0" smtClean="0"/>
                        <a:t>-aC) 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+aC/M</a:t>
                      </a:r>
                      <a:endParaRPr lang="el-GR" sz="18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+aC</a:t>
                      </a:r>
                      <a:r>
                        <a:rPr lang="en-US" sz="1800" baseline="0" dirty="0" smtClean="0"/>
                        <a:t>/M</a:t>
                      </a:r>
                      <a:endParaRPr lang="el-GR" sz="1800" baseline="-25000" dirty="0" smtClean="0"/>
                    </a:p>
                  </a:txBody>
                  <a:tcPr marL="91432" marR="91432" marT="45699" marB="45699"/>
                </a:tc>
              </a:tr>
            </a:tbl>
          </a:graphicData>
        </a:graphic>
      </p:graphicFrame>
      <p:graphicFrame>
        <p:nvGraphicFramePr>
          <p:cNvPr id="113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48081"/>
              </p:ext>
            </p:extLst>
          </p:nvPr>
        </p:nvGraphicFramePr>
        <p:xfrm>
          <a:off x="323528" y="3472010"/>
          <a:ext cx="3467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Εξίσωση" r:id="rId11" imgW="1981200" imgH="444500" progId="Equation.3">
                  <p:embed/>
                </p:oleObj>
              </mc:Choice>
              <mc:Fallback>
                <p:oleObj name="Εξίσωση" r:id="rId11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72010"/>
                        <a:ext cx="3467100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Σταθερά ιοντισμού ασθενούς μονοπρωτικής βάσης, Κ</a:t>
            </a:r>
            <a:r>
              <a:rPr lang="en-US" altLang="el-GR" baseline="-25000" dirty="0" smtClean="0"/>
              <a:t>b</a:t>
            </a:r>
            <a:r>
              <a:rPr lang="el-GR" altLang="el-GR" baseline="-25000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  <a:endParaRPr lang="el-GR" altLang="el-GR" sz="3000" b="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17 - Ορθογώνιο"/>
              <p:cNvSpPr>
                <a:spLocks noChangeArrowheads="1"/>
              </p:cNvSpPr>
              <p:nvPr/>
            </p:nvSpPr>
            <p:spPr bwMode="auto">
              <a:xfrm>
                <a:off x="684213" y="4437781"/>
                <a:ext cx="4082656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Αν </a:t>
                </a:r>
                <a14:m>
                  <m:oMath xmlns:m="http://schemas.openxmlformats.org/officeDocument/2006/math"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el-GR" sz="22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altLang="el-GR" sz="2200" b="1" dirty="0" smtClean="0">
                    <a:solidFill>
                      <a:schemeClr val="tx1"/>
                    </a:solidFill>
                    <a:latin typeface="+mn-lt"/>
                  </a:rPr>
                  <a:t>πρακτικά: </a:t>
                </a:r>
                <a14:m>
                  <m:oMath xmlns:m="http://schemas.openxmlformats.org/officeDocument/2006/math"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l-GR" altLang="el-GR" sz="2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l-GR" altLang="el-GR" sz="2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el-GR" altLang="el-GR" sz="2200" dirty="0">
                    <a:latin typeface="+mn-lt"/>
                  </a:rPr>
                  <a:t>Και καταλήγουμε:</a:t>
                </a: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endParaRPr lang="el-GR" altLang="el-GR" sz="2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17 - Ορθογώνιο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4437781"/>
                <a:ext cx="4082656" cy="1415772"/>
              </a:xfrm>
              <a:prstGeom prst="rect">
                <a:avLst/>
              </a:prstGeom>
              <a:blipFill rotWithShape="1">
                <a:blip r:embed="rId13"/>
                <a:stretch>
                  <a:fillRect l="-1791" t="-2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515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1"/>
            <a:ext cx="8229600" cy="1151781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dirty="0" smtClean="0"/>
              <a:t>Σχέση μεταξύ των σταθερών ιοντισμού ασθενούς μονοπρωτικού οξέος και ασθενούς μονοπρωτικής βάσης</a:t>
            </a:r>
            <a:r>
              <a:rPr lang="en-US" altLang="el-GR" sz="3200" dirty="0" smtClean="0"/>
              <a:t>, </a:t>
            </a:r>
            <a:r>
              <a:rPr lang="el-GR" altLang="el-GR" sz="3200" dirty="0" smtClean="0"/>
              <a:t>Κ</a:t>
            </a:r>
            <a:r>
              <a:rPr lang="el-GR" altLang="el-GR" sz="3200" baseline="-25000" dirty="0" smtClean="0"/>
              <a:t>α</a:t>
            </a:r>
            <a:r>
              <a:rPr lang="el-GR" altLang="el-GR" sz="3200" dirty="0" smtClean="0"/>
              <a:t> και </a:t>
            </a:r>
            <a:r>
              <a:rPr lang="en-US" altLang="el-GR" sz="3200" dirty="0" smtClean="0"/>
              <a:t>K</a:t>
            </a:r>
            <a:r>
              <a:rPr lang="en-US" altLang="el-GR" sz="3200" baseline="-25000" dirty="0" smtClean="0"/>
              <a:t>b</a:t>
            </a:r>
            <a:endParaRPr lang="el-GR" altLang="el-GR" sz="3200" baseline="-25000" dirty="0" smtClean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32541"/>
              </p:ext>
            </p:extLst>
          </p:nvPr>
        </p:nvGraphicFramePr>
        <p:xfrm>
          <a:off x="2925142" y="3485027"/>
          <a:ext cx="3366741" cy="79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Εξίσωση" r:id="rId3" imgW="1892300" imgH="444500" progId="Equation.3">
                  <p:embed/>
                </p:oleObj>
              </mc:Choice>
              <mc:Fallback>
                <p:oleObj name="Εξίσωση" r:id="rId3" imgW="1892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142" y="3485027"/>
                        <a:ext cx="3366741" cy="7906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95513" y="1628800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HA </a:t>
            </a:r>
            <a:r>
              <a:rPr lang="en-US" sz="2400" kern="0" dirty="0">
                <a:solidFill>
                  <a:srgbClr val="FCB0EC"/>
                </a:solidFill>
                <a:latin typeface="+mn-lt"/>
              </a:rPr>
              <a:t>  </a:t>
            </a:r>
            <a:r>
              <a:rPr lang="el-GR" sz="2400" kern="0" dirty="0">
                <a:latin typeface="+mn-lt"/>
              </a:rPr>
              <a:t>+ </a:t>
            </a:r>
            <a:r>
              <a:rPr lang="en-US" sz="2400" kern="0" dirty="0">
                <a:latin typeface="+mn-lt"/>
              </a:rPr>
              <a:t>  </a:t>
            </a:r>
            <a:r>
              <a:rPr lang="el-GR" sz="2400" kern="0" dirty="0" smtClean="0">
                <a:latin typeface="+mn-lt"/>
              </a:rPr>
              <a:t>Η</a:t>
            </a:r>
            <a:r>
              <a:rPr lang="el-GR" sz="2400" kern="0" baseline="-25000" dirty="0" smtClean="0">
                <a:latin typeface="+mn-lt"/>
              </a:rPr>
              <a:t>2</a:t>
            </a:r>
            <a:r>
              <a:rPr lang="el-GR" sz="2400" kern="0" dirty="0" smtClean="0">
                <a:latin typeface="+mn-lt"/>
              </a:rPr>
              <a:t>Ο  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↔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  </a:t>
            </a:r>
            <a:r>
              <a:rPr lang="en-US" sz="2400" kern="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A</a:t>
            </a:r>
            <a:r>
              <a:rPr lang="en-US" sz="2400" b="1" kern="0" baseline="3000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-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400" kern="0" dirty="0">
                <a:solidFill>
                  <a:srgbClr val="FCB0EC"/>
                </a:solidFill>
                <a:latin typeface="+mn-lt"/>
                <a:sym typeface="Wingdings" pitchFamily="2" charset="2"/>
              </a:rPr>
              <a:t>   </a:t>
            </a:r>
            <a:r>
              <a:rPr lang="el-GR" sz="2400" kern="0" dirty="0">
                <a:latin typeface="+mn-lt"/>
                <a:sym typeface="Wingdings" pitchFamily="2" charset="2"/>
              </a:rPr>
              <a:t>+ </a:t>
            </a:r>
            <a:r>
              <a:rPr lang="en-US" sz="2400" kern="0" dirty="0">
                <a:latin typeface="+mn-lt"/>
                <a:sym typeface="Wingdings" pitchFamily="2" charset="2"/>
              </a:rPr>
              <a:t>  </a:t>
            </a:r>
            <a:r>
              <a:rPr lang="en-US" sz="2400" kern="0" dirty="0" smtClean="0">
                <a:latin typeface="+mn-lt"/>
                <a:sym typeface="Wingdings" pitchFamily="2" charset="2"/>
              </a:rPr>
              <a:t> </a:t>
            </a:r>
            <a:r>
              <a:rPr lang="el-GR" sz="2400" kern="0" dirty="0">
                <a:latin typeface="+mn-lt"/>
                <a:sym typeface="Wingdings" pitchFamily="2" charset="2"/>
              </a:rPr>
              <a:t>Η</a:t>
            </a:r>
            <a:r>
              <a:rPr lang="el-GR" sz="2400" kern="0" baseline="-25000" dirty="0">
                <a:latin typeface="+mn-lt"/>
                <a:sym typeface="Wingdings" pitchFamily="2" charset="2"/>
              </a:rPr>
              <a:t>3</a:t>
            </a:r>
            <a:r>
              <a:rPr lang="el-GR" sz="2400" kern="0" dirty="0">
                <a:latin typeface="+mn-lt"/>
                <a:sym typeface="Wingdings" pitchFamily="2" charset="2"/>
              </a:rPr>
              <a:t>Ο</a:t>
            </a:r>
            <a:r>
              <a:rPr lang="el-GR" sz="2400" kern="0" baseline="30000" dirty="0" smtClean="0">
                <a:latin typeface="+mn-lt"/>
                <a:sym typeface="Wingdings" pitchFamily="2" charset="2"/>
              </a:rPr>
              <a:t>+</a:t>
            </a:r>
            <a:endParaRPr lang="el-GR" sz="2000" kern="0" baseline="30000" dirty="0">
              <a:latin typeface="+mn-lt"/>
            </a:endParaRPr>
          </a:p>
        </p:txBody>
      </p:sp>
      <p:graphicFrame>
        <p:nvGraphicFramePr>
          <p:cNvPr id="122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89044"/>
              </p:ext>
            </p:extLst>
          </p:nvPr>
        </p:nvGraphicFramePr>
        <p:xfrm>
          <a:off x="2895166" y="2133625"/>
          <a:ext cx="3423518" cy="79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Εξίσωση" r:id="rId5" imgW="1916868" imgH="444307" progId="Equation.3">
                  <p:embed/>
                </p:oleObj>
              </mc:Choice>
              <mc:Fallback>
                <p:oleObj name="Εξίσωση" r:id="rId5" imgW="191686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166" y="2133625"/>
                        <a:ext cx="3423518" cy="7927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195513" y="2980202"/>
            <a:ext cx="482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A</a:t>
            </a:r>
            <a:r>
              <a:rPr lang="el-GR" sz="2400" b="1" kern="0" baseline="30000" dirty="0">
                <a:solidFill>
                  <a:srgbClr val="004A82"/>
                </a:solidFill>
                <a:latin typeface="+mn-lt"/>
              </a:rPr>
              <a:t>-</a:t>
            </a: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   </a:t>
            </a:r>
            <a:r>
              <a:rPr lang="el-GR" sz="2400" kern="0" dirty="0">
                <a:latin typeface="+mn-lt"/>
              </a:rPr>
              <a:t>+ </a:t>
            </a:r>
            <a:r>
              <a:rPr lang="en-US" sz="2400" kern="0" dirty="0">
                <a:latin typeface="+mn-lt"/>
              </a:rPr>
              <a:t>  </a:t>
            </a:r>
            <a:r>
              <a:rPr lang="el-GR" sz="2400" kern="0" dirty="0" smtClean="0">
                <a:latin typeface="+mn-lt"/>
              </a:rPr>
              <a:t>Η</a:t>
            </a:r>
            <a:r>
              <a:rPr lang="el-GR" sz="2400" kern="0" baseline="-25000" dirty="0" smtClean="0">
                <a:latin typeface="+mn-lt"/>
              </a:rPr>
              <a:t>2</a:t>
            </a:r>
            <a:r>
              <a:rPr lang="el-GR" sz="2400" kern="0" dirty="0" smtClean="0">
                <a:latin typeface="+mn-lt"/>
              </a:rPr>
              <a:t>Ο  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↔</a:t>
            </a:r>
            <a:r>
              <a:rPr lang="el-GR" sz="2400" kern="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400" kern="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400" kern="0" dirty="0" smtClean="0">
                <a:solidFill>
                  <a:srgbClr val="FCB0EC"/>
                </a:solidFill>
                <a:latin typeface="+mn-lt"/>
              </a:rPr>
              <a:t> </a:t>
            </a:r>
            <a:r>
              <a:rPr lang="el-GR" sz="2400" b="1" kern="0" dirty="0">
                <a:solidFill>
                  <a:srgbClr val="004A82"/>
                </a:solidFill>
                <a:latin typeface="+mn-lt"/>
              </a:rPr>
              <a:t>Η</a:t>
            </a:r>
            <a:r>
              <a:rPr lang="en-US" sz="2400" b="1" kern="0" dirty="0">
                <a:solidFill>
                  <a:srgbClr val="004A82"/>
                </a:solidFill>
                <a:latin typeface="+mn-lt"/>
                <a:sym typeface="Wingdings" pitchFamily="2" charset="2"/>
              </a:rPr>
              <a:t>A    </a:t>
            </a:r>
            <a:r>
              <a:rPr lang="el-GR" sz="2400" kern="0" dirty="0">
                <a:latin typeface="+mn-lt"/>
                <a:sym typeface="Wingdings" pitchFamily="2" charset="2"/>
              </a:rPr>
              <a:t>+ </a:t>
            </a:r>
            <a:r>
              <a:rPr lang="en-US" sz="2400" kern="0" dirty="0">
                <a:latin typeface="+mn-lt"/>
                <a:sym typeface="Wingdings" pitchFamily="2" charset="2"/>
              </a:rPr>
              <a:t> </a:t>
            </a:r>
            <a:r>
              <a:rPr lang="en-US" sz="2400" kern="0" dirty="0" smtClean="0">
                <a:latin typeface="+mn-lt"/>
                <a:sym typeface="Wingdings" pitchFamily="2" charset="2"/>
              </a:rPr>
              <a:t>  </a:t>
            </a:r>
            <a:r>
              <a:rPr lang="el-GR" sz="2400" kern="0" dirty="0" smtClean="0">
                <a:latin typeface="+mn-lt"/>
                <a:sym typeface="Wingdings" pitchFamily="2" charset="2"/>
              </a:rPr>
              <a:t>ΟΗ</a:t>
            </a:r>
            <a:r>
              <a:rPr lang="el-GR" sz="2400" kern="0" baseline="30000" dirty="0" smtClean="0">
                <a:latin typeface="+mn-lt"/>
                <a:sym typeface="Wingdings" pitchFamily="2" charset="2"/>
              </a:rPr>
              <a:t>-</a:t>
            </a:r>
            <a:r>
              <a:rPr lang="en-US" sz="2000" kern="0" baseline="30000" dirty="0">
                <a:latin typeface="+mn-lt"/>
              </a:rPr>
              <a:t>						</a:t>
            </a:r>
            <a:endParaRPr lang="el-GR" sz="2000" kern="0" baseline="30000" dirty="0">
              <a:latin typeface="+mn-lt"/>
            </a:endParaRPr>
          </a:p>
        </p:txBody>
      </p:sp>
      <p:graphicFrame>
        <p:nvGraphicFramePr>
          <p:cNvPr id="122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91299"/>
              </p:ext>
            </p:extLst>
          </p:nvPr>
        </p:nvGraphicFramePr>
        <p:xfrm>
          <a:off x="1400175" y="4419717"/>
          <a:ext cx="59118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Εξίσωση" r:id="rId7" imgW="3378200" imgH="444500" progId="Equation.3">
                  <p:embed/>
                </p:oleObj>
              </mc:Choice>
              <mc:Fallback>
                <p:oleObj name="Εξίσωση" r:id="rId7" imgW="3378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419717"/>
                        <a:ext cx="5911850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97590"/>
              </p:ext>
            </p:extLst>
          </p:nvPr>
        </p:nvGraphicFramePr>
        <p:xfrm>
          <a:off x="819671" y="5445150"/>
          <a:ext cx="28162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Εξίσωση" r:id="rId9" imgW="812447" imgH="228501" progId="Equation.3">
                  <p:embed/>
                </p:oleObj>
              </mc:Choice>
              <mc:Fallback>
                <p:oleObj name="Εξίσωση" r:id="rId9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71" y="5445150"/>
                        <a:ext cx="2816225" cy="7921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36347"/>
              </p:ext>
            </p:extLst>
          </p:nvPr>
        </p:nvGraphicFramePr>
        <p:xfrm>
          <a:off x="4859660" y="5438885"/>
          <a:ext cx="39608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Εξίσωση" r:id="rId11" imgW="1143000" imgH="228600" progId="Equation.3">
                  <p:embed/>
                </p:oleObj>
              </mc:Choice>
              <mc:Fallback>
                <p:oleObj name="Εξίσωση" r:id="rId11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660" y="5438885"/>
                        <a:ext cx="3960812" cy="7921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23 - Ορθογώνιο"/>
          <p:cNvSpPr>
            <a:spLocks noChangeArrowheads="1"/>
          </p:cNvSpPr>
          <p:nvPr/>
        </p:nvSpPr>
        <p:spPr bwMode="auto">
          <a:xfrm>
            <a:off x="3995936" y="5619523"/>
            <a:ext cx="55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και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595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368152"/>
          </a:xfrm>
          <a:solidFill>
            <a:srgbClr val="004A82"/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541338" algn="l"/>
            <a:r>
              <a:rPr lang="el-GR" sz="4400" dirty="0" smtClean="0">
                <a:solidFill>
                  <a:schemeClr val="bg1"/>
                </a:solidFill>
              </a:rPr>
              <a:t>Ερωτήσεις </a:t>
            </a:r>
            <a:endParaRPr lang="el-GR" sz="4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acid and base 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/>
        </p:blipFill>
        <p:spPr bwMode="auto">
          <a:xfrm>
            <a:off x="3635896" y="2708920"/>
            <a:ext cx="5238750" cy="28902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0942" y="5816297"/>
            <a:ext cx="4228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j-lt"/>
              </a:rPr>
              <a:t>Από </a:t>
            </a:r>
            <a:r>
              <a:rPr lang="en-US" sz="1200" dirty="0">
                <a:latin typeface="+mj-lt"/>
                <a:hlinkClick r:id="rId3"/>
              </a:rPr>
              <a:t>UC Davis </a:t>
            </a:r>
            <a:r>
              <a:rPr lang="en-US" sz="1200" dirty="0" smtClean="0">
                <a:latin typeface="+mj-lt"/>
                <a:hlinkClick r:id="rId3"/>
              </a:rPr>
              <a:t>ChemWiki</a:t>
            </a:r>
            <a:r>
              <a:rPr lang="el-GR" sz="1200" dirty="0" smtClean="0">
                <a:latin typeface="+mj-lt"/>
                <a:hlinkClick r:id="rId3"/>
              </a:rPr>
              <a:t> </a:t>
            </a:r>
            <a:r>
              <a:rPr lang="el-GR" sz="1200" dirty="0" smtClean="0">
                <a:latin typeface="+mj-lt"/>
              </a:rPr>
              <a:t>διαθέσιμο με άδεια </a:t>
            </a:r>
            <a:r>
              <a:rPr lang="en-US" sz="1200" dirty="0">
                <a:latin typeface="+mj-lt"/>
                <a:hlinkClick r:id="rId4"/>
              </a:rPr>
              <a:t>CC BY-NC-SA 3.0 </a:t>
            </a:r>
            <a:r>
              <a:rPr lang="en-US" sz="1200" dirty="0" smtClean="0">
                <a:latin typeface="+mj-lt"/>
                <a:hlinkClick r:id="rId4"/>
              </a:rPr>
              <a:t>US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82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136</TotalTime>
  <Words>1651</Words>
  <Application>Microsoft Office PowerPoint</Application>
  <PresentationFormat>Προβολή στην οθόνη (4:3)</PresentationFormat>
  <Paragraphs>288</Paragraphs>
  <Slides>26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exo-opistho_simeiomata</vt:lpstr>
      <vt:lpstr>OC_template_updated</vt:lpstr>
      <vt:lpstr>Εξίσωση</vt:lpstr>
      <vt:lpstr>Ανόργανη και Οργανική Χημεία (Θ)</vt:lpstr>
      <vt:lpstr>Ιοντισμός ασθενών οξέων και βάσεων</vt:lpstr>
      <vt:lpstr>Βαθμός ιοντισμού</vt:lpstr>
      <vt:lpstr>Σταθερά ιοντισμού ασθενούς  μονοπρωτικού οξέος, Κα 1/2</vt:lpstr>
      <vt:lpstr>Σταθερά ιοντισμού ασθενούς  μονοπρωτικού οξέος, Κα 2/2</vt:lpstr>
      <vt:lpstr>Σταθερά ιοντισμού ασθενούς μονοπρωτικής βάσης, Κb 1/2</vt:lpstr>
      <vt:lpstr>Σταθερά ιοντισμού ασθενούς μονοπρωτικής βάσης, Κb 2/2</vt:lpstr>
      <vt:lpstr>Σχέση μεταξύ των σταθερών ιοντισμού ασθενούς μονοπρωτικού οξέος και ασθενούς μονοπρωτικής βάσης, Κα και Kb</vt:lpstr>
      <vt:lpstr>Ερωτήσεις </vt:lpstr>
      <vt:lpstr>Αναφορά σε ένα διάλυμα 1/2</vt:lpstr>
      <vt:lpstr>Αναφορά σε ένα διάλυμα 2/2</vt:lpstr>
      <vt:lpstr>Αναφορά σε περισσότερα από ένα διαλύματα (συνδεόμενα με αραίωση, συμπύκνωση, ανάμειξη) 1/5</vt:lpstr>
      <vt:lpstr>Αναφορά σε περισσότερα από ένα διαλύματα (συνδεόμενα με αραίωση, συμπύκνωση, ανάμειξη) 2/5</vt:lpstr>
      <vt:lpstr>Αναφορά σε περισσότερα από ένα διαλύματα (συνδεόμενα με αραίωση, συμπύκνωση, ανάμειξη) 3/5</vt:lpstr>
      <vt:lpstr>Αναφορά σε περισσότερα από ένα διαλύματα (συνδεόμενα με αραίωση, συμπύκνωση, ανάμειξη) 4/5</vt:lpstr>
      <vt:lpstr>Αναφορά σε περισσότερα από ένα διαλύματα (συνδεόμενα με αραίωση, συμπύκνωση, ανάμειξη) 5/5</vt:lpstr>
      <vt:lpstr>Ανάμειξη διαλυμάτων με διαλυμένες ουσίες που αντιδρούν μεταξύ τους 1/3</vt:lpstr>
      <vt:lpstr>Ανάμειξη διαλυμάτων με διαλυμένες ουσίες που αντιδρούν μεταξύ τους 2/3</vt:lpstr>
      <vt:lpstr>Ανάμειξη διαλυμάτων με διαλυμένες ουσίες που αντιδρούν μεταξύ τους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natasakar new</cp:lastModifiedBy>
  <cp:revision>18</cp:revision>
  <dcterms:created xsi:type="dcterms:W3CDTF">2015-05-13T11:32:52Z</dcterms:created>
  <dcterms:modified xsi:type="dcterms:W3CDTF">2015-07-21T11:02:01Z</dcterms:modified>
</cp:coreProperties>
</file>