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8" r:id="rId4"/>
  </p:sldMasterIdLst>
  <p:notesMasterIdLst>
    <p:notesMasterId r:id="rId40"/>
  </p:notesMasterIdLst>
  <p:handoutMasterIdLst>
    <p:handoutMasterId r:id="rId41"/>
  </p:handoutMasterIdLst>
  <p:sldIdLst>
    <p:sldId id="25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57" r:id="rId32"/>
    <p:sldId id="262" r:id="rId33"/>
    <p:sldId id="264" r:id="rId34"/>
    <p:sldId id="294" r:id="rId35"/>
    <p:sldId id="295" r:id="rId36"/>
    <p:sldId id="266" r:id="rId37"/>
    <p:sldId id="293"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096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8B3D7C2-70BF-48EF-B082-666971828F77}" type="slidenum">
              <a:rPr lang="el-GR" altLang="el-GR" sz="1300">
                <a:solidFill>
                  <a:prstClr val="black"/>
                </a:solidFill>
                <a:latin typeface="Arial" charset="0"/>
              </a:rPr>
              <a:pPr eaLnBrk="1" hangingPunct="1">
                <a:spcBef>
                  <a:spcPct val="0"/>
                </a:spcBef>
              </a:pPr>
              <a:t>17</a:t>
            </a:fld>
            <a:endParaRPr lang="el-GR" altLang="el-GR" sz="130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198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752C3E-1236-4072-9C57-5E9C36C95C2D}" type="slidenum">
              <a:rPr lang="el-GR" altLang="el-GR" sz="1300">
                <a:solidFill>
                  <a:prstClr val="black"/>
                </a:solidFill>
                <a:latin typeface="Arial" charset="0"/>
              </a:rPr>
              <a:pPr eaLnBrk="1" hangingPunct="1">
                <a:spcBef>
                  <a:spcPct val="0"/>
                </a:spcBef>
              </a:pPr>
              <a:t>20</a:t>
            </a:fld>
            <a:endParaRPr lang="el-GR" altLang="el-GR" sz="130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301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119C53-552B-41ED-A761-0E944AD404DA}" type="slidenum">
              <a:rPr lang="el-GR" altLang="el-GR" sz="1300">
                <a:solidFill>
                  <a:prstClr val="black"/>
                </a:solidFill>
                <a:latin typeface="Arial" charset="0"/>
              </a:rPr>
              <a:pPr eaLnBrk="1" hangingPunct="1">
                <a:spcBef>
                  <a:spcPct val="0"/>
                </a:spcBef>
              </a:pPr>
              <a:t>21</a:t>
            </a:fld>
            <a:endParaRPr lang="el-GR" altLang="el-GR" sz="1300">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36F8B76A-AF16-468B-9D9E-5C7679C3D693}" type="slidenum">
              <a:rPr lang="el-GR">
                <a:solidFill>
                  <a:prstClr val="black"/>
                </a:solidFill>
              </a:rPr>
              <a:pPr>
                <a:defRPr/>
              </a:pPr>
              <a:t>22</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C73F73B0-2138-4C3C-8556-C4DC55EC3098}" type="slidenum">
              <a:rPr lang="el-GR">
                <a:solidFill>
                  <a:prstClr val="black"/>
                </a:solidFill>
              </a:rPr>
              <a:pPr>
                <a:defRPr/>
              </a:pPr>
              <a:t>23</a:t>
            </a:fld>
            <a:endParaRPr lang="el-G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608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888B76-4A8E-4871-AA40-16A593EFD54A}" type="slidenum">
              <a:rPr lang="el-GR" altLang="el-GR" sz="1300">
                <a:solidFill>
                  <a:prstClr val="black"/>
                </a:solidFill>
                <a:latin typeface="Arial" charset="0"/>
              </a:rPr>
              <a:pPr eaLnBrk="1" hangingPunct="1">
                <a:spcBef>
                  <a:spcPct val="0"/>
                </a:spcBef>
              </a:pPr>
              <a:t>24</a:t>
            </a:fld>
            <a:endParaRPr lang="el-GR" altLang="el-GR" sz="130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710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84BBF3-E16D-4351-93C5-5980FFD9D979}" type="slidenum">
              <a:rPr lang="el-GR" altLang="el-GR" sz="1300">
                <a:solidFill>
                  <a:prstClr val="black"/>
                </a:solidFill>
                <a:latin typeface="Arial" charset="0"/>
              </a:rPr>
              <a:pPr eaLnBrk="1" hangingPunct="1">
                <a:spcBef>
                  <a:spcPct val="0"/>
                </a:spcBef>
              </a:pPr>
              <a:t>25</a:t>
            </a:fld>
            <a:endParaRPr lang="el-GR" altLang="el-GR" sz="130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4FB2FA-5806-4C7A-B6B5-5CD5678F69BE}" type="slidenum">
              <a:rPr lang="el-GR" altLang="el-GR" sz="1300">
                <a:solidFill>
                  <a:prstClr val="black"/>
                </a:solidFill>
                <a:latin typeface="Arial" charset="0"/>
              </a:rPr>
              <a:pPr eaLnBrk="1" hangingPunct="1">
                <a:spcBef>
                  <a:spcPct val="0"/>
                </a:spcBef>
              </a:pPr>
              <a:t>26</a:t>
            </a:fld>
            <a:endParaRPr lang="el-GR" altLang="el-GR" sz="130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277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07A530-465D-42EF-B689-24B15736922C}" type="slidenum">
              <a:rPr lang="el-GR" altLang="el-GR" sz="1300">
                <a:solidFill>
                  <a:prstClr val="black"/>
                </a:solidFill>
                <a:latin typeface="Arial" charset="0"/>
              </a:rPr>
              <a:pPr eaLnBrk="1" hangingPunct="1">
                <a:spcBef>
                  <a:spcPct val="0"/>
                </a:spcBef>
              </a:pPr>
              <a:t>1</a:t>
            </a:fld>
            <a:endParaRPr lang="el-GR" altLang="el-GR" sz="1300">
              <a:solidFill>
                <a:prstClr val="black"/>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FF9D1850-29FD-4A7F-AF1D-732828A3936F}" type="slidenum">
              <a:rPr lang="el-GR">
                <a:solidFill>
                  <a:prstClr val="black"/>
                </a:solidFill>
              </a:rPr>
              <a:pPr>
                <a:defRPr/>
              </a:pPr>
              <a:t>4</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F20048FD-FEA5-428D-959B-D6E64A97DE75}" type="slidenum">
              <a:rPr lang="el-GR">
                <a:solidFill>
                  <a:prstClr val="black"/>
                </a:solidFill>
              </a:rPr>
              <a:pPr>
                <a:defRPr/>
              </a:pPr>
              <a:t>9</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584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50A85B-F111-48BC-817E-DF523E100431}" type="slidenum">
              <a:rPr lang="el-GR" altLang="el-GR" sz="1300">
                <a:solidFill>
                  <a:prstClr val="black"/>
                </a:solidFill>
                <a:latin typeface="Arial" charset="0"/>
              </a:rPr>
              <a:pPr eaLnBrk="1" hangingPunct="1">
                <a:spcBef>
                  <a:spcPct val="0"/>
                </a:spcBef>
              </a:pPr>
              <a:t>11</a:t>
            </a:fld>
            <a:endParaRPr lang="el-GR" altLang="el-GR" sz="130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686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26A03A-EAA7-49BD-8BA2-39D01C9B59AA}" type="slidenum">
              <a:rPr lang="el-GR" altLang="el-GR" sz="1300">
                <a:solidFill>
                  <a:prstClr val="black"/>
                </a:solidFill>
                <a:latin typeface="Arial" charset="0"/>
              </a:rPr>
              <a:pPr eaLnBrk="1" hangingPunct="1">
                <a:spcBef>
                  <a:spcPct val="0"/>
                </a:spcBef>
              </a:pPr>
              <a:t>12</a:t>
            </a:fld>
            <a:endParaRPr lang="el-GR" altLang="el-GR" sz="130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789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41B8C2-87FF-4F24-B694-5F8C3B8633BD}" type="slidenum">
              <a:rPr lang="el-GR" altLang="el-GR" sz="1300">
                <a:solidFill>
                  <a:prstClr val="black"/>
                </a:solidFill>
                <a:latin typeface="Arial" charset="0"/>
              </a:rPr>
              <a:pPr eaLnBrk="1" hangingPunct="1">
                <a:spcBef>
                  <a:spcPct val="0"/>
                </a:spcBef>
              </a:pPr>
              <a:t>13</a:t>
            </a:fld>
            <a:endParaRPr lang="el-GR" altLang="el-GR" sz="130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DC330265-7653-4FCD-B41D-23A2EF3C5CAD}" type="slidenum">
              <a:rPr lang="el-GR">
                <a:solidFill>
                  <a:prstClr val="black"/>
                </a:solidFill>
              </a:rPr>
              <a:pPr>
                <a:defRPr/>
              </a:pPr>
              <a:t>15</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994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EB0518-98CE-4F57-ADF8-ABB7BEB59C50}" type="slidenum">
              <a:rPr lang="el-GR" altLang="el-GR" sz="1300">
                <a:solidFill>
                  <a:prstClr val="black"/>
                </a:solidFill>
                <a:latin typeface="Arial" charset="0"/>
              </a:rPr>
              <a:pPr eaLnBrk="1" hangingPunct="1">
                <a:spcBef>
                  <a:spcPct val="0"/>
                </a:spcBef>
              </a:pPr>
              <a:t>16</a:t>
            </a:fld>
            <a:endParaRPr lang="el-GR" altLang="el-GR" sz="13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fld id="{00323A84-9C7A-4938-B1B5-B837FDDF5972}"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BDAE49E6-91E9-4611-BCCD-30B72F6C780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356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fld id="{764ABBDA-3447-4BD4-9DE8-823822F461BB}"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C435F954-00B1-4ACD-93F4-2A2259A0031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088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AD55167F-742E-4EA9-AC47-5C165B997141}"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B3242EF2-6D29-4CF3-983D-B6F165DE318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603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fld id="{5F7034AB-2A23-487B-AC18-2087B7077E25}" type="datetime1">
              <a:rPr lang="el-GR" altLang="el-GR"/>
              <a:pPr>
                <a:defRPr/>
              </a:pPr>
              <a:t>4/6/2015</a:t>
            </a:fld>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41009FED-EA8E-41A3-881D-BF017F71DC2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9982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fld id="{2562805C-F449-4F1E-8186-9593DF748152}" type="datetime1">
              <a:rPr lang="el-GR" altLang="el-GR"/>
              <a:pPr>
                <a:defRPr/>
              </a:pPr>
              <a:t>4/6/2015</a:t>
            </a:fld>
            <a:endParaRPr lang="el-GR" altLang="el-GR"/>
          </a:p>
        </p:txBody>
      </p:sp>
      <p:sp>
        <p:nvSpPr>
          <p:cNvPr id="8" name="Footer Placeholder 4"/>
          <p:cNvSpPr>
            <a:spLocks noGrp="1"/>
          </p:cNvSpPr>
          <p:nvPr>
            <p:ph type="ftr" sz="quarter" idx="11"/>
          </p:nvPr>
        </p:nvSpPr>
        <p:spPr/>
        <p:txBody>
          <a:bodyPr/>
          <a:lstStyle>
            <a:lvl1pPr>
              <a:defRPr/>
            </a:lvl1pPr>
          </a:lstStyle>
          <a:p>
            <a:pPr>
              <a:defRPr/>
            </a:pPr>
            <a:endParaRPr lang="el-GR" altLang="el-GR"/>
          </a:p>
        </p:txBody>
      </p:sp>
      <p:sp>
        <p:nvSpPr>
          <p:cNvPr id="9" name="Slide Number Placeholder 5"/>
          <p:cNvSpPr>
            <a:spLocks noGrp="1"/>
          </p:cNvSpPr>
          <p:nvPr>
            <p:ph type="sldNum" sz="quarter" idx="12"/>
          </p:nvPr>
        </p:nvSpPr>
        <p:spPr/>
        <p:txBody>
          <a:bodyPr/>
          <a:lstStyle>
            <a:lvl1pPr>
              <a:defRPr/>
            </a:lvl1pPr>
          </a:lstStyle>
          <a:p>
            <a:pPr>
              <a:defRPr/>
            </a:pPr>
            <a:fld id="{36DD194B-2E10-47DC-8798-C1C1491164E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32439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fld id="{AC3E43DD-DC04-4577-82BC-412C3A3F3405}" type="datetime1">
              <a:rPr lang="el-GR" altLang="el-GR"/>
              <a:pPr>
                <a:defRPr/>
              </a:pPr>
              <a:t>4/6/2015</a:t>
            </a:fld>
            <a:endParaRPr lang="el-GR" altLang="el-GR"/>
          </a:p>
        </p:txBody>
      </p:sp>
      <p:sp>
        <p:nvSpPr>
          <p:cNvPr id="4" name="Footer Placeholder 4"/>
          <p:cNvSpPr>
            <a:spLocks noGrp="1"/>
          </p:cNvSpPr>
          <p:nvPr>
            <p:ph type="ftr" sz="quarter" idx="11"/>
          </p:nvPr>
        </p:nvSpPr>
        <p:spPr/>
        <p:txBody>
          <a:bodyPr/>
          <a:lstStyle>
            <a:lvl1pPr>
              <a:defRPr/>
            </a:lvl1pPr>
          </a:lstStyle>
          <a:p>
            <a:pPr>
              <a:defRPr/>
            </a:pPr>
            <a:endParaRPr lang="el-GR" altLang="el-GR"/>
          </a:p>
        </p:txBody>
      </p:sp>
      <p:sp>
        <p:nvSpPr>
          <p:cNvPr id="5" name="Slide Number Placeholder 5"/>
          <p:cNvSpPr>
            <a:spLocks noGrp="1"/>
          </p:cNvSpPr>
          <p:nvPr>
            <p:ph type="sldNum" sz="quarter" idx="12"/>
          </p:nvPr>
        </p:nvSpPr>
        <p:spPr/>
        <p:txBody>
          <a:bodyPr/>
          <a:lstStyle>
            <a:lvl1pPr>
              <a:defRPr/>
            </a:lvl1pPr>
          </a:lstStyle>
          <a:p>
            <a:pPr>
              <a:defRPr/>
            </a:pPr>
            <a:fld id="{95CC4572-ED65-4412-893A-856A80D04BF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155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F41A1F1C-5E23-4DCC-852D-F1C57E1B9DBF}" type="datetime1">
              <a:rPr lang="el-GR" altLang="el-GR"/>
              <a:pPr>
                <a:defRPr/>
              </a:pPr>
              <a:t>4/6/2015</a:t>
            </a:fld>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293B6DA5-BD59-4C5C-A78E-07BA7703B08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5770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D9533266-EB43-437D-8C3E-C7F716A94797}" type="datetime1">
              <a:rPr lang="el-GR" altLang="el-GR"/>
              <a:pPr>
                <a:defRPr/>
              </a:pPr>
              <a:t>4/6/2015</a:t>
            </a:fld>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21B9C915-B83B-4824-B91C-8F2FD09C6AF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954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fld id="{5F19D0C8-00BB-4613-93CA-332AE5CD9E09}"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6254F752-FCA0-4D21-A655-59C691A6056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571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fld id="{78AEAC10-6CAE-4383-A86E-453DA9F6A4D4}"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FB7DF053-8594-428B-95E2-3DD03AF7A65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3048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180863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62081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46306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5937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093210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907041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739909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661784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70351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016557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14616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151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00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9253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20822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03140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27542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6072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10049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7036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242E34EE-27AD-46C6-BA48-27B416396D36}" type="datetime1">
              <a:rPr lang="el-GR" altLang="el-GR">
                <a:cs typeface="Arial" charset="0"/>
              </a:rPr>
              <a:pPr>
                <a:defRPr/>
              </a:pPr>
              <a:t>4/6/2015</a:t>
            </a:fld>
            <a:endParaRPr lang="el-GR" altLang="el-GR">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l-GR" altLang="el-GR">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BC1D20DA-55B9-4258-BEEF-6198EA4B081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2088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03200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138243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marinewiki.org/index.php?title=User:Admin" TargetMode="External"/><Relationship Id="rId4" Type="http://schemas.openxmlformats.org/officeDocument/2006/relationships/hyperlink" Target="http://marinewiki.org/index.php?title=File:Sheer_plan.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marinewiki.org/index.php?title=File:Half_breadth_plan.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marinewiki.org/index.php?title=File:Body_plan.jpg"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marinewiki.org/index.php?title=User:Admi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libramar.net/news/ship_knowledge_a_modern_encyclopedia/2012-03-20-55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www.libramar.net/news/ship_knowledge_a_modern_encyclopedia/2012-03-20-55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ibramar.net/"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a:t>Γεωμετρία Του Πλοίου</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9DD8E0D-F4C3-4F17-ABF1-D2C52DECAB16}" type="slidenum">
              <a:rPr lang="el-GR">
                <a:solidFill>
                  <a:prstClr val="black"/>
                </a:solidFill>
              </a:rPr>
              <a:pPr>
                <a:defRPr/>
              </a:pPr>
              <a:t>9</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sz="4400" dirty="0">
                <a:solidFill>
                  <a:srgbClr val="004A82"/>
                </a:solidFill>
              </a:rPr>
              <a:t>Επίπεδα</a:t>
            </a:r>
            <a:br>
              <a:rPr lang="el-GR" sz="4400" dirty="0">
                <a:solidFill>
                  <a:srgbClr val="004A82"/>
                </a:solidFill>
              </a:rPr>
            </a:br>
            <a:r>
              <a:rPr lang="el-GR" sz="3600" b="0" dirty="0" smtClean="0">
                <a:solidFill>
                  <a:srgbClr val="004A82"/>
                </a:solidFill>
              </a:rPr>
              <a:t>(3 </a:t>
            </a:r>
            <a:r>
              <a:rPr lang="el-GR" sz="3600" b="0" dirty="0">
                <a:solidFill>
                  <a:srgbClr val="004A82"/>
                </a:solidFill>
              </a:rPr>
              <a:t>από </a:t>
            </a:r>
            <a:r>
              <a:rPr lang="el-GR" sz="3600" b="0" dirty="0" smtClean="0">
                <a:solidFill>
                  <a:srgbClr val="004A82"/>
                </a:solidFill>
              </a:rPr>
              <a:t>3)</a:t>
            </a:r>
            <a:endParaRPr lang="el-GR" sz="3600" dirty="0">
              <a:solidFill>
                <a:srgbClr val="004A82"/>
              </a:solidFill>
            </a:endParaRPr>
          </a:p>
        </p:txBody>
      </p:sp>
      <p:sp>
        <p:nvSpPr>
          <p:cNvPr id="11268" name="Θέση περιεχομένου 2"/>
          <p:cNvSpPr>
            <a:spLocks noGrp="1"/>
          </p:cNvSpPr>
          <p:nvPr>
            <p:ph idx="1"/>
          </p:nvPr>
        </p:nvSpPr>
        <p:spPr/>
        <p:txBody>
          <a:bodyPr/>
          <a:lstStyle/>
          <a:p>
            <a:pPr eaLnBrk="1" hangingPunct="1"/>
            <a:r>
              <a:rPr lang="el-GR" altLang="el-GR" sz="2400" dirty="0" smtClean="0"/>
              <a:t>Στο σχέδιο ναυπηγικών γραμμών μεταφέρονται τα ίχνη των επιπέδων που τέμνουν τη γάστρα , επίπεδα που στο χώρο είναι:</a:t>
            </a:r>
          </a:p>
          <a:p>
            <a:pPr eaLnBrk="1" hangingPunct="1"/>
            <a:endParaRPr lang="el-GR" altLang="el-GR" dirty="0" smtClean="0"/>
          </a:p>
        </p:txBody>
      </p:sp>
      <p:sp>
        <p:nvSpPr>
          <p:cNvPr id="1126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065F691-5314-4E35-BC2E-E22AFD4003BB}" type="slidenum">
              <a:rPr lang="el-GR" altLang="el-GR" sz="1200" smtClean="0">
                <a:solidFill>
                  <a:prstClr val="black"/>
                </a:solidFill>
                <a:latin typeface="Arial" charset="0"/>
                <a:cs typeface="Arial" charset="0"/>
              </a:rPr>
              <a:pPr algn="r" eaLnBrk="1" hangingPunct="1">
                <a:spcBef>
                  <a:spcPct val="0"/>
                </a:spcBef>
                <a:buFontTx/>
                <a:buNone/>
              </a:pPr>
              <a:t>9</a:t>
            </a:fld>
            <a:endParaRPr lang="el-GR" altLang="el-GR" sz="1200" smtClean="0">
              <a:solidFill>
                <a:prstClr val="black"/>
              </a:solidFill>
              <a:latin typeface="Arial" charset="0"/>
              <a:cs typeface="Arial" charset="0"/>
            </a:endParaRPr>
          </a:p>
        </p:txBody>
      </p:sp>
      <p:pic>
        <p:nvPicPr>
          <p:cNvPr id="11270"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374900"/>
            <a:ext cx="511175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47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04AAE89-0203-48D1-B0AF-AD640580101B}" type="slidenum">
              <a:rPr lang="el-GR">
                <a:solidFill>
                  <a:prstClr val="black"/>
                </a:solidFill>
              </a:rPr>
              <a:pPr>
                <a:defRPr/>
              </a:pPr>
              <a:t>10</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004A82"/>
                </a:solidFill>
              </a:rPr>
              <a:t>1</a:t>
            </a:r>
            <a:r>
              <a:rPr lang="el-GR" baseline="30000" dirty="0" smtClean="0">
                <a:solidFill>
                  <a:srgbClr val="004A82"/>
                </a:solidFill>
              </a:rPr>
              <a:t>η</a:t>
            </a:r>
            <a:r>
              <a:rPr lang="el-GR" dirty="0" smtClean="0">
                <a:solidFill>
                  <a:srgbClr val="004A82"/>
                </a:solidFill>
              </a:rPr>
              <a:t> Οικογένεια Καμπυλών</a:t>
            </a:r>
            <a:br>
              <a:rPr lang="el-GR" dirty="0" smtClean="0">
                <a:solidFill>
                  <a:srgbClr val="004A82"/>
                </a:solidFill>
              </a:rPr>
            </a:br>
            <a:r>
              <a:rPr lang="el-GR" sz="3600" b="0" dirty="0" smtClean="0">
                <a:solidFill>
                  <a:srgbClr val="004A82"/>
                </a:solidFill>
              </a:rPr>
              <a:t>(1 από 4)</a:t>
            </a:r>
            <a:endParaRPr lang="el-GR" sz="3600" b="0" dirty="0">
              <a:solidFill>
                <a:srgbClr val="004A82"/>
              </a:solidFill>
            </a:endParaRPr>
          </a:p>
        </p:txBody>
      </p:sp>
      <p:sp>
        <p:nvSpPr>
          <p:cNvPr id="3" name="Θέση περιεχομένου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sz="2400" dirty="0"/>
              <a:t>Αποτελείται από επίπεδα παράλληλα προς το διάμηκες επίπεδο συμμετρίας του πλοίου , δηλαδή από κατακόρυφα επίπεδα. Αποτελούν </a:t>
            </a:r>
            <a:r>
              <a:rPr lang="el-GR" sz="2400" dirty="0" smtClean="0"/>
              <a:t>το:</a:t>
            </a:r>
            <a:endParaRPr lang="el-GR" sz="2400" dirty="0"/>
          </a:p>
          <a:p>
            <a:pPr marL="0" indent="0" algn="ctr" eaLnBrk="1" fontAlgn="auto" hangingPunct="1">
              <a:spcBef>
                <a:spcPts val="1200"/>
              </a:spcBef>
              <a:spcAft>
                <a:spcPts val="0"/>
              </a:spcAft>
              <a:buFont typeface="Arial" pitchFamily="34" charset="0"/>
              <a:buNone/>
              <a:defRPr/>
            </a:pPr>
            <a:r>
              <a:rPr lang="el-GR" sz="2400" b="1" dirty="0"/>
              <a:t>ΔΙΑΜΗΚΕΣ ΕΠΙΠΕΔΟ</a:t>
            </a:r>
          </a:p>
          <a:p>
            <a:pPr marL="0" indent="0" algn="ctr" eaLnBrk="1" fontAlgn="auto" hangingPunct="1">
              <a:spcAft>
                <a:spcPts val="0"/>
              </a:spcAft>
              <a:buFont typeface="Arial" pitchFamily="34" charset="0"/>
              <a:buNone/>
              <a:defRPr/>
            </a:pPr>
            <a:r>
              <a:rPr lang="el-GR" sz="2400" b="1" dirty="0"/>
              <a:t>(</a:t>
            </a:r>
            <a:r>
              <a:rPr lang="el-GR" sz="2400" b="1" dirty="0" err="1"/>
              <a:t>sheer</a:t>
            </a:r>
            <a:r>
              <a:rPr lang="el-GR" sz="2400" b="1" dirty="0"/>
              <a:t> </a:t>
            </a:r>
            <a:r>
              <a:rPr lang="el-GR" sz="2400" b="1" dirty="0" err="1"/>
              <a:t>plan</a:t>
            </a:r>
            <a:r>
              <a:rPr lang="el-GR" sz="2400" b="1" dirty="0"/>
              <a:t>)</a:t>
            </a:r>
          </a:p>
          <a:p>
            <a:pPr eaLnBrk="1" fontAlgn="auto" hangingPunct="1">
              <a:spcBef>
                <a:spcPts val="1800"/>
              </a:spcBef>
              <a:spcAft>
                <a:spcPts val="0"/>
              </a:spcAft>
              <a:buFont typeface="Arial" pitchFamily="34" charset="0"/>
              <a:buChar char="•"/>
              <a:defRPr/>
            </a:pPr>
            <a:r>
              <a:rPr lang="el-GR" sz="2400" dirty="0"/>
              <a:t>Στο διάμηκες επίπεδο προβάλλονται οι καμπύλες οι οποίες προκύπτουν από την τομή του σκάφους (της γάστρας) με μια σειρά επιπέδων παράλληλα προς αυτό , χωρίζοντας σε </a:t>
            </a:r>
            <a:r>
              <a:rPr lang="el-GR" sz="2400" dirty="0" err="1"/>
              <a:t>ισαποστάσεις</a:t>
            </a:r>
            <a:r>
              <a:rPr lang="el-GR" sz="2400" dirty="0"/>
              <a:t> το μέγιστο </a:t>
            </a:r>
            <a:r>
              <a:rPr lang="el-GR" sz="2400" dirty="0" err="1"/>
              <a:t>ημι</a:t>
            </a:r>
            <a:r>
              <a:rPr lang="el-GR" sz="2400" dirty="0"/>
              <a:t> – πλάτος. </a:t>
            </a:r>
          </a:p>
          <a:p>
            <a:pPr eaLnBrk="1" fontAlgn="auto" hangingPunct="1">
              <a:spcBef>
                <a:spcPts val="1800"/>
              </a:spcBef>
              <a:spcAft>
                <a:spcPts val="0"/>
              </a:spcAft>
              <a:buFont typeface="Arial" pitchFamily="34" charset="0"/>
              <a:buChar char="•"/>
              <a:defRPr/>
            </a:pPr>
            <a:r>
              <a:rPr lang="el-GR" sz="2400" b="1" dirty="0"/>
              <a:t>Οι καμπύλες αυτές ονομάζονται ΔΙAΜΗΚΕΙΣ </a:t>
            </a:r>
            <a:r>
              <a:rPr lang="el-GR" sz="2400" b="1" dirty="0" smtClean="0"/>
              <a:t>ΤΟΜΕΣ BUTTOCKS </a:t>
            </a:r>
            <a:r>
              <a:rPr lang="el-GR" sz="2400" b="1" dirty="0"/>
              <a:t>ή LONGITUDINALS ή VERTICALS </a:t>
            </a:r>
          </a:p>
          <a:p>
            <a:pPr eaLnBrk="1" fontAlgn="auto" hangingPunct="1">
              <a:spcBef>
                <a:spcPts val="1800"/>
              </a:spcBef>
              <a:spcAft>
                <a:spcPts val="0"/>
              </a:spcAft>
              <a:buFont typeface="Arial" pitchFamily="34" charset="0"/>
              <a:buChar char="•"/>
              <a:defRPr/>
            </a:pPr>
            <a:endParaRPr lang="el-GR" dirty="0"/>
          </a:p>
        </p:txBody>
      </p:sp>
      <p:sp>
        <p:nvSpPr>
          <p:cNvPr id="1229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E99CABB-DD8C-4407-BB7D-B000E9A74C32}" type="slidenum">
              <a:rPr lang="el-GR" altLang="el-GR" sz="1200" smtClean="0">
                <a:solidFill>
                  <a:prstClr val="black"/>
                </a:solidFill>
                <a:latin typeface="Arial" charset="0"/>
                <a:cs typeface="Arial" charset="0"/>
              </a:rPr>
              <a:pPr algn="r" eaLnBrk="1" hangingPunct="1">
                <a:spcBef>
                  <a:spcPct val="0"/>
                </a:spcBef>
                <a:buFontTx/>
                <a:buNone/>
              </a:pPr>
              <a:t>10</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2603616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7B717C6-5DA9-4CBD-AD53-43E1CAD5E9E2}" type="slidenum">
              <a:rPr lang="el-GR">
                <a:solidFill>
                  <a:prstClr val="black"/>
                </a:solidFill>
              </a:rPr>
              <a:pPr>
                <a:defRPr/>
              </a:pPr>
              <a:t>11</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1</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4)</a:t>
            </a:r>
            <a:endParaRPr lang="el-GR" dirty="0">
              <a:solidFill>
                <a:srgbClr val="004A82"/>
              </a:solidFill>
            </a:endParaRPr>
          </a:p>
        </p:txBody>
      </p:sp>
      <p:pic>
        <p:nvPicPr>
          <p:cNvPr id="13316"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773238"/>
            <a:ext cx="7632700" cy="3889375"/>
          </a:xfrm>
        </p:spPr>
      </p:pic>
      <p:sp>
        <p:nvSpPr>
          <p:cNvPr id="13317"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CC003F8-4A2C-4541-B4FD-BA454F9E6862}" type="slidenum">
              <a:rPr lang="el-GR" altLang="el-GR" sz="1200" smtClean="0">
                <a:solidFill>
                  <a:prstClr val="black"/>
                </a:solidFill>
                <a:latin typeface="Arial" charset="0"/>
                <a:cs typeface="Arial" charset="0"/>
              </a:rPr>
              <a:pPr algn="r" eaLnBrk="1" hangingPunct="1">
                <a:spcBef>
                  <a:spcPct val="0"/>
                </a:spcBef>
                <a:buFontTx/>
                <a:buNone/>
              </a:pPr>
              <a:t>11</a:t>
            </a:fld>
            <a:endParaRPr lang="el-GR" altLang="el-GR" sz="1200" smtClean="0">
              <a:solidFill>
                <a:prstClr val="black"/>
              </a:solidFill>
              <a:latin typeface="Arial" charset="0"/>
              <a:cs typeface="Arial" charset="0"/>
            </a:endParaRPr>
          </a:p>
        </p:txBody>
      </p:sp>
      <p:sp>
        <p:nvSpPr>
          <p:cNvPr id="3" name="Ορθογώνιο 2"/>
          <p:cNvSpPr/>
          <p:nvPr/>
        </p:nvSpPr>
        <p:spPr>
          <a:xfrm>
            <a:off x="3563888" y="6033184"/>
            <a:ext cx="1707519" cy="276999"/>
          </a:xfrm>
          <a:prstGeom prst="rect">
            <a:avLst/>
          </a:prstGeom>
        </p:spPr>
        <p:txBody>
          <a:bodyPr wrap="none">
            <a:spAutoFit/>
          </a:bodyPr>
          <a:lstStyle/>
          <a:p>
            <a:r>
              <a:rPr lang="en-US" sz="1200" dirty="0" smtClean="0">
                <a:latin typeface="+mn-lt"/>
              </a:rPr>
              <a:t>“</a:t>
            </a:r>
            <a:r>
              <a:rPr lang="en-US" sz="1200" dirty="0" smtClean="0">
                <a:latin typeface="+mn-lt"/>
                <a:hlinkClick r:id="rId4"/>
              </a:rPr>
              <a:t>Sheer plan</a:t>
            </a:r>
            <a:r>
              <a:rPr lang="en-US" sz="1200" dirty="0" smtClean="0">
                <a:latin typeface="+mn-lt"/>
              </a:rPr>
              <a:t>”</a:t>
            </a:r>
            <a:r>
              <a:rPr lang="el-GR" sz="1200" dirty="0" smtClean="0">
                <a:latin typeface="+mn-lt"/>
              </a:rPr>
              <a:t> από </a:t>
            </a:r>
            <a:r>
              <a:rPr lang="en-US" sz="1200" dirty="0">
                <a:latin typeface="+mn-lt"/>
                <a:hlinkClick r:id="rId5" tooltip="User:Admin"/>
              </a:rPr>
              <a:t>Admin</a:t>
            </a:r>
            <a:endParaRPr lang="en-US" sz="1200" dirty="0">
              <a:latin typeface="+mn-lt"/>
            </a:endParaRPr>
          </a:p>
        </p:txBody>
      </p:sp>
    </p:spTree>
    <p:extLst>
      <p:ext uri="{BB962C8B-B14F-4D97-AF65-F5344CB8AC3E}">
        <p14:creationId xmlns:p14="http://schemas.microsoft.com/office/powerpoint/2010/main" val="221959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B8C1404-40E0-4A70-9A70-64D0A7375FA1}" type="slidenum">
              <a:rPr lang="el-GR">
                <a:solidFill>
                  <a:prstClr val="black"/>
                </a:solidFill>
              </a:rPr>
              <a:pPr>
                <a:defRPr/>
              </a:pPr>
              <a:t>12</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1</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(3 </a:t>
            </a:r>
            <a:r>
              <a:rPr lang="el-GR" sz="3600" b="0" dirty="0">
                <a:solidFill>
                  <a:srgbClr val="004A82"/>
                </a:solidFill>
              </a:rPr>
              <a:t>από </a:t>
            </a:r>
            <a:r>
              <a:rPr lang="el-GR" sz="3600" b="0" dirty="0" smtClean="0">
                <a:solidFill>
                  <a:srgbClr val="004A82"/>
                </a:solidFill>
              </a:rPr>
              <a:t>4)</a:t>
            </a:r>
            <a:endParaRPr lang="el-GR" dirty="0">
              <a:solidFill>
                <a:srgbClr val="004A82"/>
              </a:solidFill>
            </a:endParaRPr>
          </a:p>
        </p:txBody>
      </p:sp>
      <p:sp>
        <p:nvSpPr>
          <p:cNvPr id="1434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4F8F91C-4EDD-4562-8846-5DA6F372D0C7}" type="slidenum">
              <a:rPr lang="el-GR" altLang="el-GR" sz="1200" smtClean="0">
                <a:solidFill>
                  <a:prstClr val="black"/>
                </a:solidFill>
                <a:latin typeface="Arial" charset="0"/>
                <a:cs typeface="Arial" charset="0"/>
              </a:rPr>
              <a:pPr algn="r" eaLnBrk="1" hangingPunct="1">
                <a:spcBef>
                  <a:spcPct val="0"/>
                </a:spcBef>
                <a:buFontTx/>
                <a:buNone/>
              </a:pPr>
              <a:t>12</a:t>
            </a:fld>
            <a:endParaRPr lang="el-GR" altLang="el-GR" sz="1200" smtClean="0">
              <a:solidFill>
                <a:prstClr val="black"/>
              </a:solidFill>
              <a:latin typeface="Arial" charset="0"/>
              <a:cs typeface="Arial" charset="0"/>
            </a:endParaRPr>
          </a:p>
        </p:txBody>
      </p:sp>
      <p:pic>
        <p:nvPicPr>
          <p:cNvPr id="143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96975"/>
            <a:ext cx="65706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14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1</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(4 </a:t>
            </a:r>
            <a:r>
              <a:rPr lang="el-GR" sz="3600" b="0" dirty="0">
                <a:solidFill>
                  <a:srgbClr val="004A82"/>
                </a:solidFill>
              </a:rPr>
              <a:t>από </a:t>
            </a:r>
            <a:r>
              <a:rPr lang="el-GR" sz="3600" b="0" dirty="0" smtClean="0">
                <a:solidFill>
                  <a:srgbClr val="004A82"/>
                </a:solidFill>
              </a:rPr>
              <a:t>4)</a:t>
            </a:r>
            <a:endParaRPr lang="el-GR" dirty="0">
              <a:solidFill>
                <a:srgbClr val="004A82"/>
              </a:solidFill>
            </a:endParaRPr>
          </a:p>
        </p:txBody>
      </p:sp>
      <p:sp>
        <p:nvSpPr>
          <p:cNvPr id="3" name="Θέση περιεχομένου 2"/>
          <p:cNvSpPr>
            <a:spLocks noGrp="1"/>
          </p:cNvSpPr>
          <p:nvPr>
            <p:ph idx="1"/>
          </p:nvPr>
        </p:nvSpPr>
        <p:spPr/>
        <p:txBody>
          <a:bodyPr/>
          <a:lstStyle/>
          <a:p>
            <a:r>
              <a:rPr lang="el-GR" sz="2200" dirty="0" smtClean="0"/>
              <a:t>Οι διαμήκεις κατακόρυφες τομές από πρώρα μέχρι </a:t>
            </a:r>
            <a:r>
              <a:rPr lang="el-GR" sz="2200" dirty="0" err="1" smtClean="0"/>
              <a:t>πρύμα</a:t>
            </a:r>
            <a:r>
              <a:rPr lang="el-GR" sz="2200" dirty="0" smtClean="0"/>
              <a:t> του πλοίου, ονομάζονται </a:t>
            </a:r>
            <a:r>
              <a:rPr lang="el-GR" sz="2200" b="1" dirty="0" smtClean="0"/>
              <a:t>διαμήκεις καμπύλες </a:t>
            </a:r>
            <a:r>
              <a:rPr lang="el-GR" sz="2200" dirty="0" smtClean="0"/>
              <a:t>ή </a:t>
            </a:r>
            <a:r>
              <a:rPr lang="en-US" sz="2200" b="1" dirty="0" err="1" smtClean="0"/>
              <a:t>Buttoks</a:t>
            </a:r>
            <a:r>
              <a:rPr lang="en-US" sz="2200" dirty="0" smtClean="0"/>
              <a:t> </a:t>
            </a:r>
            <a:r>
              <a:rPr lang="el-GR" sz="2200" dirty="0" smtClean="0"/>
              <a:t>ή </a:t>
            </a:r>
            <a:r>
              <a:rPr lang="en-US" sz="2200" b="1" dirty="0" err="1" smtClean="0"/>
              <a:t>Longidudinals</a:t>
            </a:r>
            <a:r>
              <a:rPr lang="en-US" sz="2200" dirty="0" smtClean="0"/>
              <a:t>. </a:t>
            </a:r>
            <a:r>
              <a:rPr lang="el-GR" sz="2200" dirty="0" smtClean="0"/>
              <a:t>Αυτές οι τομές προκύπτουν από επίπεδα παράλληλα προς το επίπεδο συμμετρίας του πλοίου. Οι καμπύλες αυτές σχεδιάζονται σε πλάγια όψη και συνιστούν το </a:t>
            </a:r>
            <a:r>
              <a:rPr lang="el-GR" sz="2200" b="1" dirty="0" err="1" smtClean="0"/>
              <a:t>διαμήκες</a:t>
            </a:r>
            <a:r>
              <a:rPr lang="el-GR" sz="2200" b="1" dirty="0" smtClean="0"/>
              <a:t> επίπεδο ή </a:t>
            </a:r>
            <a:r>
              <a:rPr lang="en-US" sz="2200" b="1" dirty="0" smtClean="0"/>
              <a:t>sheer plan.</a:t>
            </a:r>
            <a:endParaRPr lang="el-GR" sz="2200" b="1" dirty="0"/>
          </a:p>
        </p:txBody>
      </p:sp>
      <p:sp>
        <p:nvSpPr>
          <p:cNvPr id="5" name="Slide Number Placeholder 5"/>
          <p:cNvSpPr>
            <a:spLocks noGrp="1"/>
          </p:cNvSpPr>
          <p:nvPr>
            <p:ph type="sldNum" sz="quarter" idx="12"/>
          </p:nvPr>
        </p:nvSpPr>
        <p:spPr/>
        <p:txBody>
          <a:bodyPr/>
          <a:lstStyle/>
          <a:p>
            <a:pPr>
              <a:defRPr/>
            </a:pPr>
            <a:fld id="{E88C1AA8-23EC-477F-A42D-66CDB75FD7CE}" type="slidenum">
              <a:rPr lang="el-GR">
                <a:solidFill>
                  <a:prstClr val="black"/>
                </a:solidFill>
              </a:rPr>
              <a:pPr>
                <a:defRPr/>
              </a:pPr>
              <a:t>13</a:t>
            </a:fld>
            <a:endParaRPr lang="el-GR">
              <a:solidFill>
                <a:prstClr val="black"/>
              </a:solidFill>
            </a:endParaRPr>
          </a:p>
        </p:txBody>
      </p:sp>
      <p:sp>
        <p:nvSpPr>
          <p:cNvPr id="1536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D7E7EBA-30CE-4910-B0C5-329B48D90507}" type="slidenum">
              <a:rPr lang="el-GR" altLang="el-GR" sz="1200" smtClean="0">
                <a:solidFill>
                  <a:prstClr val="black"/>
                </a:solidFill>
                <a:latin typeface="Arial" charset="0"/>
                <a:cs typeface="Arial" charset="0"/>
              </a:rPr>
              <a:pPr algn="r" eaLnBrk="1" hangingPunct="1">
                <a:spcBef>
                  <a:spcPct val="0"/>
                </a:spcBef>
                <a:buFontTx/>
                <a:buNone/>
              </a:pPr>
              <a:t>13</a:t>
            </a:fld>
            <a:endParaRPr lang="el-GR" altLang="el-GR" sz="1200" smtClean="0">
              <a:solidFill>
                <a:prstClr val="black"/>
              </a:solidFill>
              <a:latin typeface="Arial" charset="0"/>
              <a:cs typeface="Arial" charset="0"/>
            </a:endParaRPr>
          </a:p>
        </p:txBody>
      </p:sp>
      <p:pic>
        <p:nvPicPr>
          <p:cNvPr id="1536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43709" y="3329332"/>
            <a:ext cx="5256583" cy="343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863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AF93C71-2D95-4A7D-A224-1420038DAA93}" type="slidenum">
              <a:rPr lang="el-GR">
                <a:solidFill>
                  <a:prstClr val="black"/>
                </a:solidFill>
              </a:rPr>
              <a:pPr>
                <a:defRPr/>
              </a:pPr>
              <a:t>14</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004A82"/>
                </a:solidFill>
              </a:rPr>
              <a:t>2</a:t>
            </a:r>
            <a:r>
              <a:rPr lang="el-GR" baseline="30000" dirty="0" smtClean="0">
                <a:solidFill>
                  <a:srgbClr val="004A82"/>
                </a:solidFill>
              </a:rPr>
              <a:t>η</a:t>
            </a:r>
            <a:r>
              <a:rPr lang="el-GR" dirty="0" smtClean="0">
                <a:solidFill>
                  <a:srgbClr val="004A82"/>
                </a:solidFill>
              </a:rPr>
              <a:t>  Οικογένεια Καμπυλών</a:t>
            </a:r>
            <a:br>
              <a:rPr lang="el-GR" dirty="0" smtClean="0">
                <a:solidFill>
                  <a:srgbClr val="004A82"/>
                </a:solidFill>
              </a:rPr>
            </a:br>
            <a:r>
              <a:rPr lang="el-GR" sz="3600" b="0" dirty="0" smtClean="0">
                <a:solidFill>
                  <a:srgbClr val="004A82"/>
                </a:solidFill>
              </a:rPr>
              <a:t>(1 από 4)</a:t>
            </a:r>
            <a:endParaRPr lang="el-GR" sz="3600" b="0" dirty="0">
              <a:solidFill>
                <a:srgbClr val="004A82"/>
              </a:solidFill>
            </a:endParaRPr>
          </a:p>
        </p:txBody>
      </p:sp>
      <p:sp>
        <p:nvSpPr>
          <p:cNvPr id="3" name="Θέση περιεχομένου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sz="2400" dirty="0"/>
              <a:t>Αποτελείται από επίπεδα οριζόντια  , δηλαδή επίπεδα παράλληλα προς την επιφάνεια της </a:t>
            </a:r>
            <a:r>
              <a:rPr lang="el-GR" sz="2400" dirty="0" smtClean="0"/>
              <a:t>θάλασσας. Αποτελούν το:</a:t>
            </a:r>
            <a:endParaRPr lang="el-GR" sz="2400" dirty="0"/>
          </a:p>
          <a:p>
            <a:pPr marL="0" indent="0" algn="ctr" eaLnBrk="1" fontAlgn="auto" hangingPunct="1">
              <a:spcBef>
                <a:spcPts val="2400"/>
              </a:spcBef>
              <a:spcAft>
                <a:spcPts val="0"/>
              </a:spcAft>
              <a:buFont typeface="Arial" pitchFamily="34" charset="0"/>
              <a:buNone/>
              <a:defRPr/>
            </a:pPr>
            <a:r>
              <a:rPr lang="el-GR" sz="2400" b="1" dirty="0"/>
              <a:t>ΟΡΙΖΟΝΤΙΟ  </a:t>
            </a:r>
            <a:r>
              <a:rPr lang="el-GR" sz="2400" b="1" dirty="0" smtClean="0"/>
              <a:t>ΕΠΙΠΕΔΟ</a:t>
            </a:r>
          </a:p>
          <a:p>
            <a:pPr marL="0" indent="0" algn="ctr" eaLnBrk="1" fontAlgn="auto" hangingPunct="1">
              <a:spcBef>
                <a:spcPts val="0"/>
              </a:spcBef>
              <a:spcAft>
                <a:spcPts val="0"/>
              </a:spcAft>
              <a:buFont typeface="Arial" pitchFamily="34" charset="0"/>
              <a:buNone/>
              <a:defRPr/>
            </a:pPr>
            <a:r>
              <a:rPr lang="el-GR" sz="2400" b="1" dirty="0" smtClean="0"/>
              <a:t>(</a:t>
            </a:r>
            <a:r>
              <a:rPr lang="el-GR" sz="2400" b="1" dirty="0" err="1" smtClean="0"/>
              <a:t>water</a:t>
            </a:r>
            <a:r>
              <a:rPr lang="el-GR" sz="2400" b="1" dirty="0" smtClean="0"/>
              <a:t> </a:t>
            </a:r>
            <a:r>
              <a:rPr lang="el-GR" sz="2400" b="1" dirty="0" err="1"/>
              <a:t>lines</a:t>
            </a:r>
            <a:r>
              <a:rPr lang="el-GR" sz="2400" b="1" dirty="0"/>
              <a:t> </a:t>
            </a:r>
            <a:r>
              <a:rPr lang="el-GR" sz="2400" b="1" dirty="0" err="1"/>
              <a:t>plan</a:t>
            </a:r>
            <a:r>
              <a:rPr lang="el-GR" sz="2400" b="1" dirty="0"/>
              <a:t>)</a:t>
            </a:r>
          </a:p>
          <a:p>
            <a:pPr eaLnBrk="1" fontAlgn="auto" hangingPunct="1">
              <a:spcBef>
                <a:spcPts val="2400"/>
              </a:spcBef>
              <a:spcAft>
                <a:spcPts val="0"/>
              </a:spcAft>
              <a:buFont typeface="Arial" pitchFamily="34" charset="0"/>
              <a:buChar char="•"/>
              <a:defRPr/>
            </a:pPr>
            <a:r>
              <a:rPr lang="el-GR" sz="2400" dirty="0"/>
              <a:t>Στο οριζόντιο επίπεδο προβάλλονται οι καμπύλες οι οποίες προκύπτουν από την τομή του σκάφους (της γάστρας) με μια σειρά επιπέδων παράλληλα προς αυτό , χωρίζοντας σε </a:t>
            </a:r>
            <a:r>
              <a:rPr lang="el-GR" sz="2400" dirty="0" err="1"/>
              <a:t>ισαποστάσεις</a:t>
            </a:r>
            <a:r>
              <a:rPr lang="el-GR" sz="2400" dirty="0"/>
              <a:t> το μέγιστο βύθισμα του πλοίου στο μέσον. </a:t>
            </a:r>
          </a:p>
          <a:p>
            <a:pPr eaLnBrk="1" fontAlgn="auto" hangingPunct="1">
              <a:spcBef>
                <a:spcPts val="2400"/>
              </a:spcBef>
              <a:spcAft>
                <a:spcPts val="0"/>
              </a:spcAft>
              <a:buFont typeface="Arial" pitchFamily="34" charset="0"/>
              <a:buChar char="•"/>
              <a:defRPr/>
            </a:pPr>
            <a:r>
              <a:rPr lang="el-GR" sz="2400" b="1" dirty="0"/>
              <a:t>Οι καμπύλες αυτές ονομάζονται </a:t>
            </a:r>
            <a:r>
              <a:rPr lang="el-GR" sz="2400" b="1" dirty="0" smtClean="0"/>
              <a:t> ΙΣΑΛΟΙ </a:t>
            </a:r>
            <a:r>
              <a:rPr lang="el-GR" sz="2400" b="1" dirty="0"/>
              <a:t>(WATER LINES</a:t>
            </a:r>
            <a:r>
              <a:rPr lang="el-GR" sz="2400" b="1" dirty="0" smtClean="0"/>
              <a:t>).</a:t>
            </a:r>
            <a:endParaRPr lang="el-GR" sz="2400" b="1" dirty="0"/>
          </a:p>
        </p:txBody>
      </p:sp>
      <p:sp>
        <p:nvSpPr>
          <p:cNvPr id="1638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8A64D310-1361-4CB7-943C-2E12838CDF1B}" type="slidenum">
              <a:rPr lang="el-GR" altLang="el-GR" sz="1200" smtClean="0">
                <a:solidFill>
                  <a:prstClr val="black"/>
                </a:solidFill>
                <a:latin typeface="Arial" charset="0"/>
                <a:cs typeface="Arial" charset="0"/>
              </a:rPr>
              <a:pPr algn="r" eaLnBrk="1" hangingPunct="1">
                <a:spcBef>
                  <a:spcPct val="0"/>
                </a:spcBef>
                <a:buFontTx/>
                <a:buNone/>
              </a:pPr>
              <a:t>14</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382754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A2CAD9B-AFA3-4AA9-9FE9-D01BB353462B}" type="slidenum">
              <a:rPr lang="el-GR">
                <a:solidFill>
                  <a:prstClr val="black"/>
                </a:solidFill>
              </a:rPr>
              <a:pPr>
                <a:defRPr/>
              </a:pPr>
              <a:t>15</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2</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4)</a:t>
            </a:r>
            <a:endParaRPr lang="el-GR" dirty="0">
              <a:solidFill>
                <a:srgbClr val="004A82"/>
              </a:solidFill>
            </a:endParaRPr>
          </a:p>
        </p:txBody>
      </p:sp>
      <p:pic>
        <p:nvPicPr>
          <p:cNvPr id="17412"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5425" y="1697429"/>
            <a:ext cx="6013450" cy="4416425"/>
          </a:xfrm>
        </p:spPr>
      </p:pic>
      <p:sp>
        <p:nvSpPr>
          <p:cNvPr id="1741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E400DF7-E5FB-4A2B-8CC4-7F6FB678B4E5}" type="slidenum">
              <a:rPr lang="el-GR" altLang="el-GR" sz="1200" smtClean="0">
                <a:solidFill>
                  <a:prstClr val="black"/>
                </a:solidFill>
                <a:latin typeface="Arial" charset="0"/>
                <a:cs typeface="Arial" charset="0"/>
              </a:rPr>
              <a:pPr algn="r" eaLnBrk="1" hangingPunct="1">
                <a:spcBef>
                  <a:spcPct val="0"/>
                </a:spcBef>
                <a:buFontTx/>
                <a:buNone/>
              </a:pPr>
              <a:t>15</a:t>
            </a:fld>
            <a:endParaRPr lang="el-GR" altLang="el-GR" sz="1200" smtClean="0">
              <a:solidFill>
                <a:prstClr val="black"/>
              </a:solidFill>
              <a:latin typeface="Arial" charset="0"/>
              <a:cs typeface="Arial" charset="0"/>
            </a:endParaRPr>
          </a:p>
        </p:txBody>
      </p:sp>
      <p:sp>
        <p:nvSpPr>
          <p:cNvPr id="3" name="Ορθογώνιο 2"/>
          <p:cNvSpPr/>
          <p:nvPr/>
        </p:nvSpPr>
        <p:spPr>
          <a:xfrm>
            <a:off x="4067944" y="6137275"/>
            <a:ext cx="1268412" cy="276225"/>
          </a:xfrm>
          <a:prstGeom prst="rect">
            <a:avLst/>
          </a:prstGeom>
        </p:spPr>
        <p:txBody>
          <a:bodyPr wrap="none">
            <a:spAutoFit/>
          </a:bodyPr>
          <a:lstStyle/>
          <a:p>
            <a:pPr>
              <a:defRPr/>
            </a:pPr>
            <a:r>
              <a:rPr lang="en-US" sz="1200" dirty="0">
                <a:solidFill>
                  <a:prstClr val="black"/>
                </a:solidFill>
                <a:latin typeface="Calibri"/>
                <a:cs typeface="Arial" charset="0"/>
                <a:hlinkClick r:id="rId4"/>
              </a:rPr>
              <a:t>Half breadth plan</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135895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F889C4F-87A4-4680-B9CB-C7F45C75CEC9}" type="slidenum">
              <a:rPr lang="el-GR">
                <a:solidFill>
                  <a:prstClr val="black"/>
                </a:solidFill>
              </a:rPr>
              <a:pPr>
                <a:defRPr/>
              </a:pPr>
              <a:t>16</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2</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(3 </a:t>
            </a:r>
            <a:r>
              <a:rPr lang="el-GR" sz="3600" b="0" dirty="0">
                <a:solidFill>
                  <a:srgbClr val="004A82"/>
                </a:solidFill>
              </a:rPr>
              <a:t>από </a:t>
            </a:r>
            <a:r>
              <a:rPr lang="el-GR" sz="3600" b="0" dirty="0" smtClean="0">
                <a:solidFill>
                  <a:srgbClr val="004A82"/>
                </a:solidFill>
              </a:rPr>
              <a:t>4)</a:t>
            </a:r>
            <a:endParaRPr lang="el-GR" dirty="0">
              <a:solidFill>
                <a:srgbClr val="004A82"/>
              </a:solidFill>
            </a:endParaRPr>
          </a:p>
        </p:txBody>
      </p:sp>
      <p:sp>
        <p:nvSpPr>
          <p:cNvPr id="1843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EE9E31A-AAB8-49D3-8C15-74B3755243CB}" type="slidenum">
              <a:rPr lang="el-GR" altLang="el-GR" sz="1200" smtClean="0">
                <a:solidFill>
                  <a:prstClr val="black"/>
                </a:solidFill>
                <a:latin typeface="Arial" charset="0"/>
                <a:cs typeface="Arial" charset="0"/>
              </a:rPr>
              <a:pPr algn="r" eaLnBrk="1" hangingPunct="1">
                <a:spcBef>
                  <a:spcPct val="0"/>
                </a:spcBef>
                <a:buFontTx/>
                <a:buNone/>
              </a:pPr>
              <a:t>16</a:t>
            </a:fld>
            <a:endParaRPr lang="el-GR" altLang="el-GR" sz="1200" smtClean="0">
              <a:solidFill>
                <a:prstClr val="black"/>
              </a:solidFill>
              <a:latin typeface="Arial" charset="0"/>
              <a:cs typeface="Arial" charset="0"/>
            </a:endParaRP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7466013"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987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2</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(4 </a:t>
            </a:r>
            <a:r>
              <a:rPr lang="el-GR" sz="3600" b="0" dirty="0">
                <a:solidFill>
                  <a:srgbClr val="004A82"/>
                </a:solidFill>
              </a:rPr>
              <a:t>από 4</a:t>
            </a:r>
            <a:r>
              <a:rPr lang="el-GR" sz="3600" b="0" dirty="0" smtClean="0">
                <a:solidFill>
                  <a:srgbClr val="004A82"/>
                </a:solidFill>
              </a:rPr>
              <a:t>)</a:t>
            </a:r>
            <a:endParaRPr lang="el-GR" dirty="0">
              <a:solidFill>
                <a:srgbClr val="004A82"/>
              </a:solidFill>
            </a:endParaRPr>
          </a:p>
        </p:txBody>
      </p:sp>
      <p:sp>
        <p:nvSpPr>
          <p:cNvPr id="3" name="Θέση περιεχομένου 2"/>
          <p:cNvSpPr>
            <a:spLocks noGrp="1"/>
          </p:cNvSpPr>
          <p:nvPr>
            <p:ph idx="1"/>
          </p:nvPr>
        </p:nvSpPr>
        <p:spPr/>
        <p:txBody>
          <a:bodyPr/>
          <a:lstStyle/>
          <a:p>
            <a:r>
              <a:rPr lang="el-GR" sz="2200" dirty="0" smtClean="0"/>
              <a:t>Οι καμπύλες που προκύπτουν από την τομή της γάστρας με οριζόντια επίπεδα, ονομάζονται </a:t>
            </a:r>
            <a:r>
              <a:rPr lang="el-GR" sz="2200" b="1" dirty="0" smtClean="0"/>
              <a:t>ίσαλοι (</a:t>
            </a:r>
            <a:r>
              <a:rPr lang="en-US" sz="2200" b="1" dirty="0" smtClean="0"/>
              <a:t>water lines). </a:t>
            </a:r>
            <a:r>
              <a:rPr lang="el-GR" sz="2200" dirty="0" smtClean="0"/>
              <a:t>Μια από αυτές τις ισάλους είναι η ίσαλο σχεδίασης. Η ίσαλος αυτή αποτελεί την θεωρητική ίσαλο πλήρους φόρτωσης. Οι καμπύλες αυτές σχεδιάζονται στο </a:t>
            </a:r>
            <a:r>
              <a:rPr lang="el-GR" sz="2200" b="1" dirty="0" smtClean="0"/>
              <a:t>οριζόντιο επίπεδο ή σχέδιο ισάλων (</a:t>
            </a:r>
            <a:r>
              <a:rPr lang="en-US" sz="2200" b="1" dirty="0" smtClean="0"/>
              <a:t>water lines plan).</a:t>
            </a:r>
            <a:endParaRPr lang="el-GR" sz="2200" b="1" dirty="0"/>
          </a:p>
        </p:txBody>
      </p:sp>
      <p:sp>
        <p:nvSpPr>
          <p:cNvPr id="5" name="Slide Number Placeholder 5"/>
          <p:cNvSpPr>
            <a:spLocks noGrp="1"/>
          </p:cNvSpPr>
          <p:nvPr>
            <p:ph type="sldNum" sz="quarter" idx="12"/>
          </p:nvPr>
        </p:nvSpPr>
        <p:spPr/>
        <p:txBody>
          <a:bodyPr/>
          <a:lstStyle/>
          <a:p>
            <a:pPr>
              <a:defRPr/>
            </a:pPr>
            <a:fld id="{688F8C78-8ABD-4C46-BF8F-1362FD87B28A}" type="slidenum">
              <a:rPr lang="el-GR">
                <a:solidFill>
                  <a:prstClr val="black"/>
                </a:solidFill>
              </a:rPr>
              <a:pPr>
                <a:defRPr/>
              </a:pPr>
              <a:t>17</a:t>
            </a:fld>
            <a:endParaRPr lang="el-GR">
              <a:solidFill>
                <a:prstClr val="black"/>
              </a:solidFill>
            </a:endParaRPr>
          </a:p>
        </p:txBody>
      </p:sp>
      <p:sp>
        <p:nvSpPr>
          <p:cNvPr id="1946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2A522D0-CC71-41A7-A415-29C40AC145A9}" type="slidenum">
              <a:rPr lang="el-GR" altLang="el-GR" sz="1200" smtClean="0">
                <a:solidFill>
                  <a:prstClr val="black"/>
                </a:solidFill>
                <a:latin typeface="Arial" charset="0"/>
                <a:cs typeface="Arial" charset="0"/>
              </a:rPr>
              <a:pPr algn="r" eaLnBrk="1" hangingPunct="1">
                <a:spcBef>
                  <a:spcPct val="0"/>
                </a:spcBef>
                <a:buFontTx/>
                <a:buNone/>
              </a:pPr>
              <a:t>17</a:t>
            </a:fld>
            <a:endParaRPr lang="el-GR" altLang="el-GR" sz="1200" smtClean="0">
              <a:solidFill>
                <a:prstClr val="black"/>
              </a:solidFill>
              <a:latin typeface="Arial" charset="0"/>
              <a:cs typeface="Arial" charset="0"/>
            </a:endParaRPr>
          </a:p>
        </p:txBody>
      </p:sp>
      <p:pic>
        <p:nvPicPr>
          <p:cNvPr id="1946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03648" y="3395538"/>
            <a:ext cx="7157366" cy="314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22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358D5C0-F7B1-4B9F-9618-9FAEB7DADC77}" type="slidenum">
              <a:rPr lang="el-GR">
                <a:solidFill>
                  <a:prstClr val="black"/>
                </a:solidFill>
              </a:rPr>
              <a:pPr>
                <a:defRPr/>
              </a:pPr>
              <a:t>18</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004A82"/>
                </a:solidFill>
              </a:rPr>
              <a:t>3</a:t>
            </a:r>
            <a:r>
              <a:rPr lang="el-GR" baseline="30000" dirty="0" smtClean="0">
                <a:solidFill>
                  <a:srgbClr val="004A82"/>
                </a:solidFill>
              </a:rPr>
              <a:t>η</a:t>
            </a:r>
            <a:r>
              <a:rPr lang="el-GR" dirty="0" smtClean="0">
                <a:solidFill>
                  <a:srgbClr val="004A82"/>
                </a:solidFill>
              </a:rPr>
              <a:t>  Οικογένεια Καμπυλών</a:t>
            </a:r>
            <a:br>
              <a:rPr lang="el-GR" dirty="0" smtClean="0">
                <a:solidFill>
                  <a:srgbClr val="004A82"/>
                </a:solidFill>
              </a:rPr>
            </a:br>
            <a:r>
              <a:rPr lang="el-GR" sz="3600" b="0" dirty="0" smtClean="0">
                <a:solidFill>
                  <a:srgbClr val="004A82"/>
                </a:solidFill>
              </a:rPr>
              <a:t>(1 από 5)</a:t>
            </a:r>
            <a:endParaRPr lang="el-GR" sz="3600" b="0" dirty="0">
              <a:solidFill>
                <a:srgbClr val="004A82"/>
              </a:solidFill>
            </a:endParaRPr>
          </a:p>
        </p:txBody>
      </p:sp>
      <p:sp>
        <p:nvSpPr>
          <p:cNvPr id="3" name="Θέση περιεχομένου 2"/>
          <p:cNvSpPr>
            <a:spLocks noGrp="1"/>
          </p:cNvSpPr>
          <p:nvPr>
            <p:ph idx="1"/>
          </p:nvPr>
        </p:nvSpPr>
        <p:spPr/>
        <p:txBody>
          <a:bodyPr rtlCol="0">
            <a:noAutofit/>
          </a:bodyPr>
          <a:lstStyle/>
          <a:p>
            <a:pPr eaLnBrk="1" fontAlgn="auto" hangingPunct="1">
              <a:spcAft>
                <a:spcPts val="0"/>
              </a:spcAft>
              <a:buFont typeface="Arial" pitchFamily="34" charset="0"/>
              <a:buChar char="•"/>
              <a:defRPr/>
            </a:pPr>
            <a:r>
              <a:rPr lang="el-GR" sz="2400" dirty="0"/>
              <a:t>Αποτελείται από εγκάρσια κατακόρυφα επίπεδα , δηλαδή επίπεδα κάθετα ως προς το επίπεδο συμμετρίας και την επιφάνεια της </a:t>
            </a:r>
            <a:r>
              <a:rPr lang="el-GR" sz="2400" dirty="0" smtClean="0"/>
              <a:t>θάλασσας. Αποτελούν το:</a:t>
            </a:r>
            <a:endParaRPr lang="el-GR" sz="2400" dirty="0"/>
          </a:p>
          <a:p>
            <a:pPr marL="0" indent="0" algn="ctr" eaLnBrk="1" fontAlgn="auto" hangingPunct="1">
              <a:spcBef>
                <a:spcPts val="1200"/>
              </a:spcBef>
              <a:spcAft>
                <a:spcPts val="0"/>
              </a:spcAft>
              <a:buFont typeface="Arial" pitchFamily="34" charset="0"/>
              <a:buNone/>
              <a:defRPr/>
            </a:pPr>
            <a:r>
              <a:rPr lang="el-GR" sz="2400" b="1" dirty="0"/>
              <a:t>ΕΓΚΑΡΣΙΟ ΕΠΙΠΕΔΟ (επίπεδο εγκαρσίων τομών)</a:t>
            </a:r>
          </a:p>
          <a:p>
            <a:pPr marL="0" indent="0" algn="ctr" eaLnBrk="1" fontAlgn="auto" hangingPunct="1">
              <a:spcAft>
                <a:spcPts val="0"/>
              </a:spcAft>
              <a:buFont typeface="Arial" pitchFamily="34" charset="0"/>
              <a:buNone/>
              <a:defRPr/>
            </a:pPr>
            <a:r>
              <a:rPr lang="el-GR" sz="2400" b="1" dirty="0"/>
              <a:t>(</a:t>
            </a:r>
            <a:r>
              <a:rPr lang="el-GR" sz="2400" b="1" dirty="0" err="1"/>
              <a:t>body</a:t>
            </a:r>
            <a:r>
              <a:rPr lang="el-GR" sz="2400" b="1" dirty="0"/>
              <a:t> </a:t>
            </a:r>
            <a:r>
              <a:rPr lang="el-GR" sz="2400" b="1" dirty="0" err="1"/>
              <a:t>plan</a:t>
            </a:r>
            <a:r>
              <a:rPr lang="el-GR" sz="2400" b="1" dirty="0"/>
              <a:t>)</a:t>
            </a:r>
          </a:p>
          <a:p>
            <a:pPr eaLnBrk="1" fontAlgn="auto" hangingPunct="1">
              <a:spcBef>
                <a:spcPts val="2400"/>
              </a:spcBef>
              <a:spcAft>
                <a:spcPts val="0"/>
              </a:spcAft>
              <a:buFont typeface="Arial" pitchFamily="34" charset="0"/>
              <a:buChar char="•"/>
              <a:defRPr/>
            </a:pPr>
            <a:r>
              <a:rPr lang="el-GR" sz="2400" dirty="0"/>
              <a:t>Στο επίπεδο εγκαρσίων τομών (ΕΓΚΑΡΣΙΟ ΕΠΙΠΕΔΟ)  προβάλλονται οι καμπύλες οι οποίες προκύπτουν από την τομή του σκάφους (της γάστρας) με μια σειρά επιπέδων παράλληλων προς αυτό , που χωρίζουν το μήκος μεταξύ καθέτων σε 10 ή 20  </a:t>
            </a:r>
            <a:r>
              <a:rPr lang="el-GR" sz="2400" dirty="0" err="1"/>
              <a:t>ισαποστάσεις</a:t>
            </a:r>
            <a:r>
              <a:rPr lang="el-GR" sz="2400" dirty="0"/>
              <a:t> . </a:t>
            </a:r>
          </a:p>
          <a:p>
            <a:pPr eaLnBrk="1" fontAlgn="auto" hangingPunct="1">
              <a:spcBef>
                <a:spcPts val="2400"/>
              </a:spcBef>
              <a:spcAft>
                <a:spcPts val="0"/>
              </a:spcAft>
              <a:buFont typeface="Arial" pitchFamily="34" charset="0"/>
              <a:buChar char="•"/>
              <a:defRPr/>
            </a:pPr>
            <a:r>
              <a:rPr lang="el-GR" sz="2400" b="1" dirty="0"/>
              <a:t>Οι καμπύλες αυτές ονομάζονται ΝΟΜΕΙΣ (FRAMES)</a:t>
            </a:r>
          </a:p>
          <a:p>
            <a:pPr eaLnBrk="1" fontAlgn="auto" hangingPunct="1">
              <a:spcAft>
                <a:spcPts val="0"/>
              </a:spcAft>
              <a:buFont typeface="Arial" pitchFamily="34" charset="0"/>
              <a:buChar char="•"/>
              <a:defRPr/>
            </a:pPr>
            <a:endParaRPr lang="el-GR" sz="2400" dirty="0"/>
          </a:p>
        </p:txBody>
      </p:sp>
      <p:sp>
        <p:nvSpPr>
          <p:cNvPr id="2048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257463A-B91D-4527-A0DE-618053EB653C}" type="slidenum">
              <a:rPr lang="el-GR" altLang="el-GR" sz="1200" smtClean="0">
                <a:solidFill>
                  <a:prstClr val="black"/>
                </a:solidFill>
                <a:latin typeface="Arial" charset="0"/>
                <a:cs typeface="Arial" charset="0"/>
              </a:rPr>
              <a:pPr algn="r" eaLnBrk="1" hangingPunct="1">
                <a:spcBef>
                  <a:spcPct val="0"/>
                </a:spcBef>
                <a:buFontTx/>
                <a:buNone/>
              </a:pPr>
              <a:t>18</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492039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429F456-40DC-4D2B-BBB0-50282DEEBD3B}" type="slidenum">
              <a:rPr lang="el-GR">
                <a:solidFill>
                  <a:prstClr val="black"/>
                </a:solidFill>
              </a:rPr>
              <a:pPr>
                <a:defRPr/>
              </a:pPr>
              <a:t>1</a:t>
            </a:fld>
            <a:endParaRPr lang="el-GR">
              <a:solidFill>
                <a:prstClr val="black"/>
              </a:solidFill>
            </a:endParaRPr>
          </a:p>
        </p:txBody>
      </p:sp>
      <p:sp>
        <p:nvSpPr>
          <p:cNvPr id="3075" name="Τίτλος 1"/>
          <p:cNvSpPr>
            <a:spLocks noGrp="1"/>
          </p:cNvSpPr>
          <p:nvPr>
            <p:ph type="title"/>
          </p:nvPr>
        </p:nvSpPr>
        <p:spPr/>
        <p:txBody>
          <a:bodyPr/>
          <a:lstStyle/>
          <a:p>
            <a:pPr eaLnBrk="1" hangingPunct="1"/>
            <a:r>
              <a:rPr lang="el-GR" altLang="el-GR" smtClean="0">
                <a:solidFill>
                  <a:srgbClr val="004A82"/>
                </a:solidFill>
              </a:rPr>
              <a:t>Γεωμετρία πλοίου</a:t>
            </a:r>
          </a:p>
        </p:txBody>
      </p:sp>
      <p:sp>
        <p:nvSpPr>
          <p:cNvPr id="307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18D811D9-5F94-4C21-A1AD-E39659EBD735}" type="slidenum">
              <a:rPr lang="el-GR" altLang="el-GR" sz="1200" smtClean="0">
                <a:solidFill>
                  <a:prstClr val="black"/>
                </a:solidFill>
                <a:latin typeface="Arial" charset="0"/>
                <a:cs typeface="Arial" charset="0"/>
              </a:rPr>
              <a:pPr algn="r" eaLnBrk="1" hangingPunct="1">
                <a:spcBef>
                  <a:spcPct val="0"/>
                </a:spcBef>
                <a:buFontTx/>
                <a:buNone/>
              </a:pPr>
              <a:t>1</a:t>
            </a:fld>
            <a:endParaRPr lang="el-GR" altLang="el-GR" sz="1200" smtClean="0">
              <a:solidFill>
                <a:prstClr val="black"/>
              </a:solidFill>
              <a:latin typeface="Arial" charset="0"/>
              <a:cs typeface="Arial"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12875"/>
            <a:ext cx="8529637"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639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C5F08EC-594F-4DFE-8EC2-224F6E9147C9}" type="slidenum">
              <a:rPr lang="el-GR">
                <a:solidFill>
                  <a:prstClr val="black"/>
                </a:solidFill>
              </a:rPr>
              <a:pPr>
                <a:defRPr/>
              </a:pPr>
              <a:t>19</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3</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(2 από 5)</a:t>
            </a:r>
            <a:endParaRPr lang="el-GR" dirty="0">
              <a:solidFill>
                <a:srgbClr val="004A82"/>
              </a:solidFill>
            </a:endParaRPr>
          </a:p>
        </p:txBody>
      </p:sp>
      <p:pic>
        <p:nvPicPr>
          <p:cNvPr id="21508"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624" y="1397865"/>
            <a:ext cx="7143750" cy="4830763"/>
          </a:xfrm>
        </p:spPr>
      </p:pic>
      <p:sp>
        <p:nvSpPr>
          <p:cNvPr id="2150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BE11513-632F-4532-A2C8-E78A97CCB86C}" type="slidenum">
              <a:rPr lang="el-GR" altLang="el-GR" sz="1200" smtClean="0">
                <a:solidFill>
                  <a:prstClr val="black"/>
                </a:solidFill>
                <a:latin typeface="Arial" charset="0"/>
                <a:cs typeface="Arial" charset="0"/>
              </a:rPr>
              <a:pPr algn="r" eaLnBrk="1" hangingPunct="1">
                <a:spcBef>
                  <a:spcPct val="0"/>
                </a:spcBef>
                <a:buFontTx/>
                <a:buNone/>
              </a:pPr>
              <a:t>19</a:t>
            </a:fld>
            <a:endParaRPr lang="el-GR" altLang="el-GR" sz="1200" smtClean="0">
              <a:solidFill>
                <a:prstClr val="black"/>
              </a:solidFill>
              <a:latin typeface="Arial" charset="0"/>
              <a:cs typeface="Arial" charset="0"/>
            </a:endParaRPr>
          </a:p>
        </p:txBody>
      </p:sp>
      <p:sp>
        <p:nvSpPr>
          <p:cNvPr id="3" name="Ορθογώνιο 2"/>
          <p:cNvSpPr/>
          <p:nvPr/>
        </p:nvSpPr>
        <p:spPr>
          <a:xfrm>
            <a:off x="3995936" y="6275738"/>
            <a:ext cx="1689886" cy="276999"/>
          </a:xfrm>
          <a:prstGeom prst="rect">
            <a:avLst/>
          </a:prstGeom>
        </p:spPr>
        <p:txBody>
          <a:bodyPr wrap="none">
            <a:spAutoFit/>
          </a:bodyPr>
          <a:lstStyle/>
          <a:p>
            <a:pPr>
              <a:defRPr/>
            </a:pPr>
            <a:r>
              <a:rPr lang="en-US" sz="1200" dirty="0" smtClean="0">
                <a:solidFill>
                  <a:prstClr val="black"/>
                </a:solidFill>
                <a:latin typeface="+mn-lt"/>
                <a:cs typeface="Arial" charset="0"/>
                <a:hlinkClick r:id="rId3"/>
              </a:rPr>
              <a:t>“Body plan</a:t>
            </a:r>
            <a:r>
              <a:rPr lang="en-US" sz="1200" dirty="0" smtClean="0">
                <a:solidFill>
                  <a:prstClr val="black"/>
                </a:solidFill>
                <a:latin typeface="+mn-lt"/>
                <a:cs typeface="Arial" charset="0"/>
              </a:rPr>
              <a:t>” </a:t>
            </a:r>
            <a:r>
              <a:rPr lang="el-GR" sz="1200" dirty="0" smtClean="0">
                <a:solidFill>
                  <a:prstClr val="black"/>
                </a:solidFill>
                <a:latin typeface="+mn-lt"/>
                <a:cs typeface="Arial" charset="0"/>
              </a:rPr>
              <a:t>από </a:t>
            </a:r>
            <a:r>
              <a:rPr lang="en-US" sz="1200" dirty="0">
                <a:latin typeface="+mn-lt"/>
                <a:hlinkClick r:id="rId4" tooltip="User:Admin"/>
              </a:rPr>
              <a:t>Admin</a:t>
            </a:r>
            <a:endParaRPr lang="en-US" sz="1200" dirty="0">
              <a:solidFill>
                <a:prstClr val="black"/>
              </a:solidFill>
              <a:latin typeface="+mn-lt"/>
              <a:cs typeface="Arial" charset="0"/>
            </a:endParaRPr>
          </a:p>
        </p:txBody>
      </p:sp>
    </p:spTree>
    <p:extLst>
      <p:ext uri="{BB962C8B-B14F-4D97-AF65-F5344CB8AC3E}">
        <p14:creationId xmlns:p14="http://schemas.microsoft.com/office/powerpoint/2010/main" val="467360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3EF990A-C2B4-4AB6-8DCA-763C12481C34}" type="slidenum">
              <a:rPr lang="el-GR">
                <a:solidFill>
                  <a:prstClr val="black"/>
                </a:solidFill>
              </a:rPr>
              <a:pPr>
                <a:defRPr/>
              </a:pPr>
              <a:t>20</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3</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(3 από 5)</a:t>
            </a:r>
            <a:endParaRPr lang="el-GR" dirty="0">
              <a:solidFill>
                <a:srgbClr val="004A82"/>
              </a:solidFill>
            </a:endParaRPr>
          </a:p>
        </p:txBody>
      </p:sp>
      <p:sp>
        <p:nvSpPr>
          <p:cNvPr id="2253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119EB68-32BD-4E43-832E-AD34557792C7}" type="slidenum">
              <a:rPr lang="el-GR" altLang="el-GR" sz="1200" smtClean="0">
                <a:solidFill>
                  <a:prstClr val="black"/>
                </a:solidFill>
                <a:latin typeface="Arial" charset="0"/>
                <a:cs typeface="Arial" charset="0"/>
              </a:rPr>
              <a:pPr algn="r" eaLnBrk="1" hangingPunct="1">
                <a:spcBef>
                  <a:spcPct val="0"/>
                </a:spcBef>
                <a:buFontTx/>
                <a:buNone/>
              </a:pPr>
              <a:t>20</a:t>
            </a:fld>
            <a:endParaRPr lang="el-GR" altLang="el-GR" sz="1200" smtClean="0">
              <a:solidFill>
                <a:prstClr val="black"/>
              </a:solidFill>
              <a:latin typeface="Arial" charset="0"/>
              <a:cs typeface="Arial" charset="0"/>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2776"/>
            <a:ext cx="610393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73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3</a:t>
            </a:r>
            <a:r>
              <a:rPr lang="el-GR" baseline="30000" dirty="0">
                <a:solidFill>
                  <a:srgbClr val="004A82"/>
                </a:solidFill>
              </a:rPr>
              <a:t>η</a:t>
            </a:r>
            <a:r>
              <a:rPr lang="el-GR" dirty="0">
                <a:solidFill>
                  <a:srgbClr val="004A82"/>
                </a:solidFill>
              </a:rPr>
              <a:t>  Οικογένεια Καμπυλών</a:t>
            </a:r>
            <a:br>
              <a:rPr lang="el-GR" dirty="0">
                <a:solidFill>
                  <a:srgbClr val="004A82"/>
                </a:solidFill>
              </a:rPr>
            </a:br>
            <a:r>
              <a:rPr lang="el-GR" sz="3600" b="0" dirty="0" smtClean="0">
                <a:solidFill>
                  <a:srgbClr val="004A82"/>
                </a:solidFill>
              </a:rPr>
              <a:t>(4 από 5)</a:t>
            </a:r>
            <a:endParaRPr lang="el-GR" dirty="0">
              <a:solidFill>
                <a:srgbClr val="004A82"/>
              </a:solidFill>
            </a:endParaRPr>
          </a:p>
        </p:txBody>
      </p:sp>
      <p:sp>
        <p:nvSpPr>
          <p:cNvPr id="3" name="Θέση περιεχομένου 2"/>
          <p:cNvSpPr>
            <a:spLocks noGrp="1"/>
          </p:cNvSpPr>
          <p:nvPr>
            <p:ph idx="1"/>
          </p:nvPr>
        </p:nvSpPr>
        <p:spPr/>
        <p:txBody>
          <a:bodyPr/>
          <a:lstStyle/>
          <a:p>
            <a:r>
              <a:rPr lang="el-GR" sz="2200" dirty="0" smtClean="0"/>
              <a:t>Οι καμπύλες που προκύπτουν από την τομή της γάστρας με επίπεδα κατακόρυφα και εγκάρσια (κάθετα προς τα διαμήκη επίπεδα), ονομάζονται </a:t>
            </a:r>
            <a:r>
              <a:rPr lang="el-GR" sz="2200" b="1" dirty="0" smtClean="0"/>
              <a:t>νομείς</a:t>
            </a:r>
            <a:r>
              <a:rPr lang="el-GR" sz="2200" dirty="0" smtClean="0"/>
              <a:t>. Σχεδιάζονται στο </a:t>
            </a:r>
            <a:r>
              <a:rPr lang="el-GR" sz="2200" b="1" dirty="0" smtClean="0"/>
              <a:t>εγκάρσιο επίπεδο ή </a:t>
            </a:r>
            <a:r>
              <a:rPr lang="en-US" sz="2200" b="1" dirty="0" smtClean="0"/>
              <a:t>body plan.</a:t>
            </a:r>
            <a:endParaRPr lang="el-GR" sz="2200" b="1" dirty="0"/>
          </a:p>
        </p:txBody>
      </p:sp>
      <p:sp>
        <p:nvSpPr>
          <p:cNvPr id="5" name="Slide Number Placeholder 5"/>
          <p:cNvSpPr>
            <a:spLocks noGrp="1"/>
          </p:cNvSpPr>
          <p:nvPr>
            <p:ph type="sldNum" sz="quarter" idx="12"/>
          </p:nvPr>
        </p:nvSpPr>
        <p:spPr/>
        <p:txBody>
          <a:bodyPr/>
          <a:lstStyle/>
          <a:p>
            <a:pPr>
              <a:defRPr/>
            </a:pPr>
            <a:fld id="{B6C3371D-8C21-4FF4-B091-C3CC00A0FD99}" type="slidenum">
              <a:rPr lang="el-GR">
                <a:solidFill>
                  <a:prstClr val="black"/>
                </a:solidFill>
              </a:rPr>
              <a:pPr>
                <a:defRPr/>
              </a:pPr>
              <a:t>21</a:t>
            </a:fld>
            <a:endParaRPr lang="el-GR">
              <a:solidFill>
                <a:prstClr val="black"/>
              </a:solidFill>
            </a:endParaRPr>
          </a:p>
        </p:txBody>
      </p:sp>
      <p:sp>
        <p:nvSpPr>
          <p:cNvPr id="2355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18E8E3ED-724C-4820-BB18-C67EC041D1C1}" type="slidenum">
              <a:rPr lang="el-GR" altLang="el-GR" sz="1200" smtClean="0">
                <a:solidFill>
                  <a:prstClr val="black"/>
                </a:solidFill>
                <a:latin typeface="Arial" charset="0"/>
                <a:cs typeface="Arial" charset="0"/>
              </a:rPr>
              <a:pPr algn="r" eaLnBrk="1" hangingPunct="1">
                <a:spcBef>
                  <a:spcPct val="0"/>
                </a:spcBef>
                <a:buFontTx/>
                <a:buNone/>
              </a:pPr>
              <a:t>21</a:t>
            </a:fld>
            <a:endParaRPr lang="el-GR" altLang="el-GR" sz="1200" smtClean="0">
              <a:solidFill>
                <a:prstClr val="black"/>
              </a:solidFill>
              <a:latin typeface="Arial" charset="0"/>
              <a:cs typeface="Arial" charset="0"/>
            </a:endParaRPr>
          </a:p>
        </p:txBody>
      </p:sp>
      <p:pic>
        <p:nvPicPr>
          <p:cNvPr id="2355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624"/>
          <a:stretch/>
        </p:blipFill>
        <p:spPr bwMode="auto">
          <a:xfrm>
            <a:off x="1763688" y="2759025"/>
            <a:ext cx="6134100" cy="355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521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C89B76-0CB0-45ED-9232-BF07CC190C40}" type="slidenum">
              <a:rPr lang="el-GR">
                <a:solidFill>
                  <a:prstClr val="black"/>
                </a:solidFill>
              </a:rPr>
              <a:pPr>
                <a:defRPr/>
              </a:pPr>
              <a:t>22</a:t>
            </a:fld>
            <a:endParaRPr lang="el-GR">
              <a:solidFill>
                <a:prstClr val="black"/>
              </a:solidFill>
            </a:endParaRPr>
          </a:p>
        </p:txBody>
      </p:sp>
      <p:sp>
        <p:nvSpPr>
          <p:cNvPr id="24579" name="Rectangle 2"/>
          <p:cNvSpPr>
            <a:spLocks noGrp="1"/>
          </p:cNvSpPr>
          <p:nvPr>
            <p:ph type="title"/>
          </p:nvPr>
        </p:nvSpPr>
        <p:spPr/>
        <p:txBody>
          <a:bodyPr/>
          <a:lstStyle/>
          <a:p>
            <a:pPr eaLnBrk="1" hangingPunct="1"/>
            <a:r>
              <a:rPr lang="el-GR" altLang="el-GR" sz="3600" smtClean="0">
                <a:solidFill>
                  <a:srgbClr val="004A82"/>
                </a:solidFill>
              </a:rPr>
              <a:t>3</a:t>
            </a:r>
            <a:r>
              <a:rPr lang="el-GR" altLang="el-GR" sz="3600" baseline="30000" smtClean="0">
                <a:solidFill>
                  <a:srgbClr val="004A82"/>
                </a:solidFill>
              </a:rPr>
              <a:t>η</a:t>
            </a:r>
            <a:r>
              <a:rPr lang="el-GR" altLang="el-GR" sz="3600" smtClean="0">
                <a:solidFill>
                  <a:srgbClr val="004A82"/>
                </a:solidFill>
              </a:rPr>
              <a:t>  Οικογένεια Καμπυλών</a:t>
            </a:r>
            <a:br>
              <a:rPr lang="el-GR" altLang="el-GR" sz="3600" smtClean="0">
                <a:solidFill>
                  <a:srgbClr val="004A82"/>
                </a:solidFill>
              </a:rPr>
            </a:br>
            <a:r>
              <a:rPr lang="el-GR" altLang="el-GR" sz="3200" b="0" smtClean="0">
                <a:solidFill>
                  <a:srgbClr val="004A82"/>
                </a:solidFill>
              </a:rPr>
              <a:t>(</a:t>
            </a:r>
            <a:r>
              <a:rPr lang="en-US" altLang="el-GR" sz="3200" b="0" smtClean="0">
                <a:solidFill>
                  <a:srgbClr val="004A82"/>
                </a:solidFill>
              </a:rPr>
              <a:t>5</a:t>
            </a:r>
            <a:r>
              <a:rPr lang="el-GR" altLang="el-GR" sz="3200" b="0" smtClean="0">
                <a:solidFill>
                  <a:srgbClr val="004A82"/>
                </a:solidFill>
              </a:rPr>
              <a:t> από </a:t>
            </a:r>
            <a:r>
              <a:rPr lang="en-US" altLang="el-GR" sz="3200" b="0" smtClean="0">
                <a:solidFill>
                  <a:srgbClr val="004A82"/>
                </a:solidFill>
              </a:rPr>
              <a:t>5</a:t>
            </a:r>
            <a:r>
              <a:rPr lang="el-GR" altLang="el-GR" sz="3200" b="0" smtClean="0">
                <a:solidFill>
                  <a:srgbClr val="004A82"/>
                </a:solidFill>
              </a:rPr>
              <a:t>)</a:t>
            </a: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68413"/>
            <a:ext cx="7129462"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18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2CD3500-B7C2-415F-BE27-ECF2FACA16E0}" type="slidenum">
              <a:rPr lang="el-GR">
                <a:solidFill>
                  <a:prstClr val="black"/>
                </a:solidFill>
              </a:rPr>
              <a:pPr>
                <a:defRPr/>
              </a:pPr>
              <a:t>23</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Σχέδιο </a:t>
            </a:r>
            <a:r>
              <a:rPr lang="el-GR" dirty="0" err="1">
                <a:solidFill>
                  <a:srgbClr val="004A82"/>
                </a:solidFill>
              </a:rPr>
              <a:t>Ναυπηγικών</a:t>
            </a:r>
            <a:r>
              <a:rPr lang="el-GR" dirty="0">
                <a:solidFill>
                  <a:srgbClr val="004A82"/>
                </a:solidFill>
              </a:rPr>
              <a:t> Γραμμών Αλιευτικού Σ</a:t>
            </a:r>
            <a:r>
              <a:rPr lang="el-GR" dirty="0" smtClean="0">
                <a:solidFill>
                  <a:srgbClr val="004A82"/>
                </a:solidFill>
              </a:rPr>
              <a:t>κάφους</a:t>
            </a:r>
            <a:endParaRPr lang="el-GR" dirty="0">
              <a:solidFill>
                <a:srgbClr val="004A82"/>
              </a:solidFill>
            </a:endParaRPr>
          </a:p>
        </p:txBody>
      </p:sp>
      <p:pic>
        <p:nvPicPr>
          <p:cNvPr id="25604"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6563" y="2184400"/>
            <a:ext cx="8688387" cy="3009900"/>
          </a:xfrm>
        </p:spPr>
      </p:pic>
      <p:sp>
        <p:nvSpPr>
          <p:cNvPr id="2560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0217B71-9C47-4757-B672-C7E3E4FEFA2F}" type="slidenum">
              <a:rPr lang="el-GR" altLang="el-GR" sz="1200" smtClean="0">
                <a:solidFill>
                  <a:prstClr val="black"/>
                </a:solidFill>
                <a:latin typeface="Arial" charset="0"/>
                <a:cs typeface="Arial" charset="0"/>
              </a:rPr>
              <a:pPr algn="r" eaLnBrk="1" hangingPunct="1">
                <a:spcBef>
                  <a:spcPct val="0"/>
                </a:spcBef>
                <a:buFontTx/>
                <a:buNone/>
              </a:pPr>
              <a:t>23</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2249081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DE2845A-8B22-4D4B-B1DA-AA5E6C8D2D35}" type="slidenum">
              <a:rPr lang="el-GR">
                <a:solidFill>
                  <a:prstClr val="black"/>
                </a:solidFill>
              </a:rPr>
              <a:pPr>
                <a:defRPr/>
              </a:pPr>
              <a:t>24</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Σχέδιο </a:t>
            </a:r>
            <a:r>
              <a:rPr lang="el-GR" dirty="0" err="1">
                <a:solidFill>
                  <a:srgbClr val="004A82"/>
                </a:solidFill>
              </a:rPr>
              <a:t>Ναυπηγικών</a:t>
            </a:r>
            <a:r>
              <a:rPr lang="el-GR" dirty="0">
                <a:solidFill>
                  <a:srgbClr val="004A82"/>
                </a:solidFill>
              </a:rPr>
              <a:t> Γραμμών Ιστιοφόρου Σ</a:t>
            </a:r>
            <a:r>
              <a:rPr lang="el-GR" dirty="0" smtClean="0">
                <a:solidFill>
                  <a:srgbClr val="004A82"/>
                </a:solidFill>
              </a:rPr>
              <a:t>κάφους</a:t>
            </a:r>
            <a:endParaRPr lang="el-GR" dirty="0">
              <a:solidFill>
                <a:srgbClr val="004A82"/>
              </a:solidFill>
            </a:endParaRPr>
          </a:p>
        </p:txBody>
      </p:sp>
      <p:pic>
        <p:nvPicPr>
          <p:cNvPr id="26628"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 y="2308225"/>
            <a:ext cx="8210550" cy="2817813"/>
          </a:xfrm>
        </p:spPr>
      </p:pic>
      <p:sp>
        <p:nvSpPr>
          <p:cNvPr id="2662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E0C3801-A28E-4888-AED5-660E61FFB92D}" type="slidenum">
              <a:rPr lang="el-GR" altLang="el-GR" sz="1200" smtClean="0">
                <a:solidFill>
                  <a:prstClr val="black"/>
                </a:solidFill>
                <a:latin typeface="Arial" charset="0"/>
                <a:cs typeface="Arial" charset="0"/>
              </a:rPr>
              <a:pPr algn="r" eaLnBrk="1" hangingPunct="1">
                <a:spcBef>
                  <a:spcPct val="0"/>
                </a:spcBef>
                <a:buFontTx/>
                <a:buNone/>
              </a:pPr>
              <a:t>24</a:t>
            </a:fld>
            <a:endParaRPr lang="el-GR" altLang="el-GR" sz="1200" smtClean="0">
              <a:solidFill>
                <a:prstClr val="black"/>
              </a:solidFill>
              <a:latin typeface="Arial" charset="0"/>
              <a:cs typeface="Arial" charset="0"/>
            </a:endParaRPr>
          </a:p>
        </p:txBody>
      </p:sp>
      <p:sp>
        <p:nvSpPr>
          <p:cNvPr id="6" name="Ορθογώνιο 5"/>
          <p:cNvSpPr/>
          <p:nvPr/>
        </p:nvSpPr>
        <p:spPr>
          <a:xfrm>
            <a:off x="2484438" y="6059488"/>
            <a:ext cx="4572000" cy="277812"/>
          </a:xfrm>
          <a:prstGeom prst="rect">
            <a:avLst/>
          </a:prstGeom>
        </p:spPr>
        <p:txBody>
          <a:bodyPr>
            <a:spAutoFit/>
          </a:bodyPr>
          <a:lstStyle/>
          <a:p>
            <a:pPr algn="ctr">
              <a:defRPr/>
            </a:pPr>
            <a:r>
              <a:rPr lang="en-US" sz="1200" dirty="0">
                <a:solidFill>
                  <a:prstClr val="black"/>
                </a:solidFill>
                <a:latin typeface="Calibri"/>
                <a:cs typeface="Arial" charset="0"/>
                <a:hlinkClick r:id="rId4"/>
              </a:rPr>
              <a:t>SHIP KNOWLEDGE: A MODERN ENCYCLOPEDIA</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395211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711C82C-D241-4728-B881-D7D5ED8891BC}" type="slidenum">
              <a:rPr lang="el-GR">
                <a:solidFill>
                  <a:prstClr val="black"/>
                </a:solidFill>
              </a:rPr>
              <a:pPr>
                <a:defRPr/>
              </a:pPr>
              <a:t>25</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Σχέδιο </a:t>
            </a:r>
            <a:r>
              <a:rPr lang="el-GR" dirty="0" smtClean="0">
                <a:solidFill>
                  <a:srgbClr val="004A82"/>
                </a:solidFill>
              </a:rPr>
              <a:t>Ναυπηγικών </a:t>
            </a:r>
            <a:r>
              <a:rPr lang="el-GR" dirty="0">
                <a:solidFill>
                  <a:srgbClr val="004A82"/>
                </a:solidFill>
              </a:rPr>
              <a:t>Γραμμών Φορτηγού Π</a:t>
            </a:r>
            <a:r>
              <a:rPr lang="el-GR" dirty="0" smtClean="0">
                <a:solidFill>
                  <a:srgbClr val="004A82"/>
                </a:solidFill>
              </a:rPr>
              <a:t>λοίου</a:t>
            </a:r>
            <a:endParaRPr lang="el-GR" dirty="0">
              <a:solidFill>
                <a:srgbClr val="004A82"/>
              </a:solidFill>
            </a:endParaRPr>
          </a:p>
        </p:txBody>
      </p:sp>
      <p:pic>
        <p:nvPicPr>
          <p:cNvPr id="27652"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1308232"/>
            <a:ext cx="7693235" cy="5279477"/>
          </a:xfrm>
        </p:spPr>
      </p:pic>
      <p:sp>
        <p:nvSpPr>
          <p:cNvPr id="2765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FCF4FE1-DF0E-4753-BC35-B1C1877268CD}" type="slidenum">
              <a:rPr lang="el-GR" altLang="el-GR" sz="1200" smtClean="0">
                <a:solidFill>
                  <a:prstClr val="black"/>
                </a:solidFill>
                <a:latin typeface="Arial" charset="0"/>
                <a:cs typeface="Arial" charset="0"/>
              </a:rPr>
              <a:pPr algn="r" eaLnBrk="1" hangingPunct="1">
                <a:spcBef>
                  <a:spcPct val="0"/>
                </a:spcBef>
                <a:buFontTx/>
                <a:buNone/>
              </a:pPr>
              <a:t>25</a:t>
            </a:fld>
            <a:endParaRPr lang="el-GR" altLang="el-GR" sz="1200" smtClean="0">
              <a:solidFill>
                <a:prstClr val="black"/>
              </a:solidFill>
              <a:latin typeface="Arial" charset="0"/>
              <a:cs typeface="Arial" charset="0"/>
            </a:endParaRPr>
          </a:p>
        </p:txBody>
      </p:sp>
      <p:sp>
        <p:nvSpPr>
          <p:cNvPr id="3" name="Ορθογώνιο 2"/>
          <p:cNvSpPr/>
          <p:nvPr/>
        </p:nvSpPr>
        <p:spPr>
          <a:xfrm>
            <a:off x="2473585" y="6587709"/>
            <a:ext cx="4572000" cy="277812"/>
          </a:xfrm>
          <a:prstGeom prst="rect">
            <a:avLst/>
          </a:prstGeom>
        </p:spPr>
        <p:txBody>
          <a:bodyPr>
            <a:spAutoFit/>
          </a:bodyPr>
          <a:lstStyle/>
          <a:p>
            <a:pPr algn="ctr">
              <a:defRPr/>
            </a:pPr>
            <a:r>
              <a:rPr lang="en-US" sz="1200" dirty="0">
                <a:solidFill>
                  <a:prstClr val="black"/>
                </a:solidFill>
                <a:latin typeface="Calibri"/>
                <a:cs typeface="Arial" charset="0"/>
                <a:hlinkClick r:id="rId4"/>
              </a:rPr>
              <a:t>SHIP KNOWLEDGE: A MODERN ENCYCLOPEDIA</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13649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85E623C-B324-4333-B72F-C1B5EE999C40}" type="slidenum">
              <a:rPr lang="el-GR">
                <a:solidFill>
                  <a:prstClr val="black"/>
                </a:solidFill>
              </a:rPr>
              <a:pPr>
                <a:defRPr/>
              </a:pPr>
              <a:t>26</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smtClean="0">
                <a:solidFill>
                  <a:srgbClr val="004A82"/>
                </a:solidFill>
              </a:rPr>
              <a:t>Σχέδιο </a:t>
            </a:r>
            <a:r>
              <a:rPr lang="el-GR" dirty="0" err="1" smtClean="0">
                <a:solidFill>
                  <a:srgbClr val="004A82"/>
                </a:solidFill>
              </a:rPr>
              <a:t>Ναυπηγικών</a:t>
            </a:r>
            <a:r>
              <a:rPr lang="el-GR" dirty="0" smtClean="0">
                <a:solidFill>
                  <a:srgbClr val="004A82"/>
                </a:solidFill>
              </a:rPr>
              <a:t> γραμμών Ρυμουλκού Πλοίου 30 Μέτρων</a:t>
            </a:r>
            <a:endParaRPr lang="el-GR" dirty="0">
              <a:solidFill>
                <a:srgbClr val="004A82"/>
              </a:solidFill>
            </a:endParaRPr>
          </a:p>
        </p:txBody>
      </p:sp>
      <p:pic>
        <p:nvPicPr>
          <p:cNvPr id="28676"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196975"/>
            <a:ext cx="8229600" cy="5035550"/>
          </a:xfrm>
        </p:spPr>
      </p:pic>
      <p:sp>
        <p:nvSpPr>
          <p:cNvPr id="28677"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DABC75E-974E-49C6-8A70-3D6388B3044D}" type="slidenum">
              <a:rPr lang="el-GR" altLang="el-GR" sz="1200" smtClean="0">
                <a:solidFill>
                  <a:prstClr val="black"/>
                </a:solidFill>
                <a:latin typeface="Arial" charset="0"/>
                <a:cs typeface="Arial" charset="0"/>
              </a:rPr>
              <a:pPr algn="r" eaLnBrk="1" hangingPunct="1">
                <a:spcBef>
                  <a:spcPct val="0"/>
                </a:spcBef>
                <a:buFontTx/>
                <a:buNone/>
              </a:pPr>
              <a:t>26</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602337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3C051CC-ABCA-4607-8C34-B212F08AEFD3}" type="slidenum">
              <a:rPr lang="el-GR">
                <a:solidFill>
                  <a:prstClr val="black"/>
                </a:solidFill>
              </a:rPr>
              <a:pPr>
                <a:defRPr/>
              </a:pPr>
              <a:t>2</a:t>
            </a:fld>
            <a:endParaRPr lang="el-GR">
              <a:solidFill>
                <a:prstClr val="black"/>
              </a:solidFill>
            </a:endParaRPr>
          </a:p>
        </p:txBody>
      </p:sp>
      <p:sp>
        <p:nvSpPr>
          <p:cNvPr id="2" name="Τίτλος 1"/>
          <p:cNvSpPr>
            <a:spLocks noGrp="1"/>
          </p:cNvSpPr>
          <p:nvPr>
            <p:ph type="title"/>
          </p:nvPr>
        </p:nvSpPr>
        <p:spPr>
          <a:xfrm>
            <a:off x="492125" y="188913"/>
            <a:ext cx="8229600" cy="909637"/>
          </a:xfrm>
        </p:spPr>
        <p:txBody>
          <a:bodyPr rtlCol="0">
            <a:normAutofit fontScale="90000"/>
          </a:bodyPr>
          <a:lstStyle/>
          <a:p>
            <a:pPr eaLnBrk="1" fontAlgn="auto" hangingPunct="1">
              <a:spcAft>
                <a:spcPts val="0"/>
              </a:spcAft>
              <a:defRPr/>
            </a:pPr>
            <a:r>
              <a:rPr lang="el-GR" dirty="0" smtClean="0">
                <a:solidFill>
                  <a:srgbClr val="004A82"/>
                </a:solidFill>
              </a:rPr>
              <a:t>Τρόπος Παρουσίασης Της Γάστρας</a:t>
            </a:r>
            <a:br>
              <a:rPr lang="el-GR"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4100" name="Θέση περιεχομένου 2"/>
          <p:cNvSpPr>
            <a:spLocks noGrp="1"/>
          </p:cNvSpPr>
          <p:nvPr>
            <p:ph idx="1"/>
          </p:nvPr>
        </p:nvSpPr>
        <p:spPr/>
        <p:txBody>
          <a:bodyPr/>
          <a:lstStyle/>
          <a:p>
            <a:pPr eaLnBrk="1" hangingPunct="1">
              <a:spcBef>
                <a:spcPts val="2400"/>
              </a:spcBef>
            </a:pPr>
            <a:r>
              <a:rPr lang="el-GR" altLang="el-GR" sz="2400" smtClean="0"/>
              <a:t>Η  γάστρα ενός πλοίου είναι μια πολύπλοκη τρισδιάστατη μορφή. Εκτός ελάχιστων εξαιρέσεων δεν είναι δυνατό να περιγραφεί πλήρως με μαθηματικές εξισώσεις. Για το λόγο αυτό οι ναυπηγοί δίδουν μεγάλη σημασία στη γραφική παρουσίαση. Μέχρι πρόσφατα η σχεδίαση γινόταν «με το χέρι». </a:t>
            </a:r>
          </a:p>
          <a:p>
            <a:pPr eaLnBrk="1" hangingPunct="1">
              <a:spcBef>
                <a:spcPts val="2400"/>
              </a:spcBef>
            </a:pPr>
            <a:r>
              <a:rPr lang="el-GR" altLang="el-GR" sz="2400" smtClean="0"/>
              <a:t>Σήμερα  σχεδιαστικά προγράμματα Η/Υ βοηθούν το ναυπηγό στη σχεδίαση , όμως τα προγράμματα αυτά δεν μπορούν να αντικαταστήσουν τη φαντασία και την κρίση του ναυπηγού - σχεδιαστή – μελετητή.</a:t>
            </a:r>
          </a:p>
        </p:txBody>
      </p:sp>
      <p:sp>
        <p:nvSpPr>
          <p:cNvPr id="410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199F899-0FBE-4DB6-A7CB-297D495074FD}" type="slidenum">
              <a:rPr lang="el-GR" altLang="el-GR" sz="1200" smtClean="0">
                <a:solidFill>
                  <a:prstClr val="black"/>
                </a:solidFill>
                <a:latin typeface="Arial" charset="0"/>
                <a:cs typeface="Arial" charset="0"/>
              </a:rPr>
              <a:pPr algn="r" eaLnBrk="1" hangingPunct="1">
                <a:spcBef>
                  <a:spcPct val="0"/>
                </a:spcBef>
                <a:buFontTx/>
                <a:buNone/>
              </a:pPr>
              <a:t>2</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4160221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a:t>casd</a:t>
            </a:r>
            <a:r>
              <a:rPr lang="el-GR" sz="2000" dirty="0" smtClean="0"/>
              <a:t>. Ενότητα 4</a:t>
            </a:r>
            <a:r>
              <a:rPr lang="en-US" sz="2000" dirty="0" smtClean="0"/>
              <a:t>:</a:t>
            </a:r>
            <a:r>
              <a:rPr lang="el-GR" sz="2000" dirty="0"/>
              <a:t> Γεωμετρία Του Πλοίου».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68615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2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a:t>
            </a:r>
            <a:r>
              <a:rPr lang="el-GR"/>
              <a:t>Έργων </a:t>
            </a:r>
            <a:r>
              <a:rPr lang="el-GR"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r>
              <a:rPr lang="el-GR" sz="2000" dirty="0" smtClean="0"/>
              <a:t>Ιστοσελίδα </a:t>
            </a:r>
            <a:r>
              <a:rPr lang="en-US" sz="2000" dirty="0">
                <a:hlinkClick r:id="rId3"/>
              </a:rPr>
              <a:t>Maritime </a:t>
            </a:r>
            <a:r>
              <a:rPr lang="en-US" sz="2000" dirty="0" smtClean="0">
                <a:hlinkClick r:id="rId3"/>
              </a:rPr>
              <a:t>Downloads </a:t>
            </a:r>
            <a:r>
              <a:rPr lang="en-US" sz="2000" dirty="0">
                <a:hlinkClick r:id="rId3"/>
              </a:rPr>
              <a:t>- Free Maritime </a:t>
            </a:r>
            <a:r>
              <a:rPr lang="en-US" sz="2000" dirty="0" smtClean="0">
                <a:hlinkClick r:id="rId3"/>
              </a:rPr>
              <a:t>Library</a:t>
            </a:r>
            <a:r>
              <a:rPr lang="el-GR" sz="2000" dirty="0"/>
              <a:t>.</a:t>
            </a:r>
            <a:endParaRPr lang="el-GR" sz="2000" dirty="0" smtClean="0"/>
          </a:p>
        </p:txBody>
      </p:sp>
    </p:spTree>
    <p:extLst>
      <p:ext uri="{BB962C8B-B14F-4D97-AF65-F5344CB8AC3E}">
        <p14:creationId xmlns:p14="http://schemas.microsoft.com/office/powerpoint/2010/main" val="3046805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8741DEB-E1BE-47ED-8178-AA45BD68E6A2}" type="slidenum">
              <a:rPr lang="el-GR">
                <a:solidFill>
                  <a:prstClr val="black"/>
                </a:solidFill>
              </a:rPr>
              <a:pPr>
                <a:defRPr/>
              </a:pPr>
              <a:t>3</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004A82"/>
                </a:solidFill>
              </a:rPr>
              <a:t>Τρόπος Παρουσίασης Της Γάστρας</a:t>
            </a:r>
            <a:br>
              <a:rPr lang="el-GR"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2)</a:t>
            </a:r>
            <a:endParaRPr lang="el-GR" dirty="0">
              <a:solidFill>
                <a:srgbClr val="004A82"/>
              </a:solidFill>
            </a:endParaRPr>
          </a:p>
        </p:txBody>
      </p:sp>
      <p:sp>
        <p:nvSpPr>
          <p:cNvPr id="3" name="Θέση περιεχομένου 2"/>
          <p:cNvSpPr>
            <a:spLocks noGrp="1"/>
          </p:cNvSpPr>
          <p:nvPr>
            <p:ph idx="1"/>
          </p:nvPr>
        </p:nvSpPr>
        <p:spPr>
          <a:xfrm>
            <a:off x="457200" y="1196975"/>
            <a:ext cx="8363272" cy="5256361"/>
          </a:xfrm>
        </p:spPr>
        <p:txBody>
          <a:bodyPr rtlCol="0">
            <a:noAutofit/>
          </a:bodyPr>
          <a:lstStyle/>
          <a:p>
            <a:pPr eaLnBrk="1" hangingPunct="1">
              <a:spcBef>
                <a:spcPts val="1200"/>
              </a:spcBef>
              <a:buFontTx/>
              <a:buChar char="•"/>
              <a:defRPr/>
            </a:pPr>
            <a:r>
              <a:rPr lang="el-GR" altLang="el-GR" sz="2200" kern="0" dirty="0">
                <a:solidFill>
                  <a:srgbClr val="000000"/>
                </a:solidFill>
                <a:cs typeface="Arial"/>
              </a:rPr>
              <a:t>Η μορφή της γάστρας ενός  πλοίου απεικονίζεται σε ένα σχέδιο υπό κλίμακα , εφαρμόζοντας μεθόδους της παραστατικής γεωμετρίας. </a:t>
            </a:r>
          </a:p>
          <a:p>
            <a:pPr eaLnBrk="1" hangingPunct="1">
              <a:spcBef>
                <a:spcPts val="1200"/>
              </a:spcBef>
              <a:buFontTx/>
              <a:buChar char="•"/>
              <a:defRPr/>
            </a:pPr>
            <a:r>
              <a:rPr lang="el-GR" altLang="el-GR" sz="2200" kern="0" dirty="0">
                <a:solidFill>
                  <a:srgbClr val="000000"/>
                </a:solidFill>
                <a:cs typeface="Arial"/>
              </a:rPr>
              <a:t>Το σχέδιο αυτό ονομάζεται </a:t>
            </a:r>
            <a:r>
              <a:rPr lang="el-GR" altLang="el-GR" sz="2200" b="1" kern="0" dirty="0" smtClean="0">
                <a:solidFill>
                  <a:srgbClr val="000000"/>
                </a:solidFill>
                <a:cs typeface="Arial"/>
              </a:rPr>
              <a:t>Σχέδιο Ναυπηγικών </a:t>
            </a:r>
            <a:r>
              <a:rPr lang="el-GR" altLang="el-GR" sz="2200" b="1" kern="0" dirty="0">
                <a:solidFill>
                  <a:srgbClr val="000000"/>
                </a:solidFill>
                <a:cs typeface="Arial"/>
              </a:rPr>
              <a:t>Γ</a:t>
            </a:r>
            <a:r>
              <a:rPr lang="el-GR" altLang="el-GR" sz="2200" b="1" kern="0" dirty="0" smtClean="0">
                <a:solidFill>
                  <a:srgbClr val="000000"/>
                </a:solidFill>
                <a:cs typeface="Arial"/>
              </a:rPr>
              <a:t>ραμμών</a:t>
            </a:r>
            <a:r>
              <a:rPr lang="el-GR" altLang="el-GR" sz="2200" kern="0" dirty="0" smtClean="0">
                <a:solidFill>
                  <a:srgbClr val="000000"/>
                </a:solidFill>
                <a:cs typeface="Arial"/>
              </a:rPr>
              <a:t> ή </a:t>
            </a:r>
            <a:r>
              <a:rPr lang="el-GR" altLang="el-GR" sz="2200" b="1" kern="0" dirty="0" smtClean="0">
                <a:solidFill>
                  <a:srgbClr val="000000"/>
                </a:solidFill>
                <a:cs typeface="Arial"/>
              </a:rPr>
              <a:t>Σχέδιο Γραμμών</a:t>
            </a:r>
            <a:r>
              <a:rPr lang="el-GR" altLang="el-GR" sz="2200" kern="0" dirty="0" smtClean="0">
                <a:solidFill>
                  <a:srgbClr val="000000"/>
                </a:solidFill>
                <a:cs typeface="Arial"/>
              </a:rPr>
              <a:t> (</a:t>
            </a:r>
            <a:r>
              <a:rPr lang="en-US" altLang="el-GR" sz="2200" kern="0" dirty="0">
                <a:solidFill>
                  <a:srgbClr val="000000"/>
                </a:solidFill>
                <a:cs typeface="Arial"/>
              </a:rPr>
              <a:t>LINES PLAN</a:t>
            </a:r>
            <a:r>
              <a:rPr lang="el-GR" altLang="el-GR" sz="2200" kern="0" dirty="0">
                <a:solidFill>
                  <a:srgbClr val="000000"/>
                </a:solidFill>
                <a:cs typeface="Arial"/>
              </a:rPr>
              <a:t> ή </a:t>
            </a:r>
            <a:r>
              <a:rPr lang="en-US" altLang="el-GR" sz="2200" kern="0" dirty="0">
                <a:solidFill>
                  <a:srgbClr val="000000"/>
                </a:solidFill>
                <a:cs typeface="Arial"/>
              </a:rPr>
              <a:t> LINES DRAWING) </a:t>
            </a:r>
            <a:r>
              <a:rPr lang="el-GR" altLang="el-GR" sz="2200" kern="0" dirty="0">
                <a:solidFill>
                  <a:srgbClr val="000000"/>
                </a:solidFill>
                <a:cs typeface="Arial"/>
              </a:rPr>
              <a:t>.</a:t>
            </a:r>
          </a:p>
          <a:p>
            <a:pPr eaLnBrk="1" hangingPunct="1">
              <a:spcBef>
                <a:spcPts val="1200"/>
              </a:spcBef>
              <a:buFontTx/>
              <a:buChar char="•"/>
              <a:defRPr/>
            </a:pPr>
            <a:r>
              <a:rPr lang="el-GR" altLang="el-GR" sz="2200" kern="0" dirty="0">
                <a:solidFill>
                  <a:srgbClr val="000000"/>
                </a:solidFill>
                <a:cs typeface="Arial"/>
              </a:rPr>
              <a:t>Οι γραμμές προκύπτουν από νοητές τομές της εσωτερικής επιφάνειας του κελύφους του πλοίου (για χαλύβδινα σκάφη) (εξωτερικά του κελύφους του πλοίου για ξύλινα σκάφη)  με κατάλληλα επίπεδα παράλληλα μεταξύ τους που σχεδιάζονται σε </a:t>
            </a:r>
            <a:r>
              <a:rPr lang="el-GR" altLang="el-GR" sz="2200" kern="0" dirty="0" err="1">
                <a:solidFill>
                  <a:srgbClr val="000000"/>
                </a:solidFill>
                <a:cs typeface="Arial"/>
              </a:rPr>
              <a:t>ισαποστάσεις</a:t>
            </a:r>
            <a:r>
              <a:rPr lang="el-GR" altLang="el-GR" sz="2200" kern="0" dirty="0">
                <a:solidFill>
                  <a:srgbClr val="000000"/>
                </a:solidFill>
                <a:cs typeface="Arial"/>
              </a:rPr>
              <a:t> σε κάθε μια από τις τρεις διαστάσεις </a:t>
            </a:r>
            <a:r>
              <a:rPr lang="en-US" altLang="el-GR" sz="2200" kern="0" dirty="0">
                <a:solidFill>
                  <a:srgbClr val="000000"/>
                </a:solidFill>
                <a:cs typeface="Arial"/>
              </a:rPr>
              <a:t>(x , y , z).</a:t>
            </a:r>
          </a:p>
          <a:p>
            <a:pPr eaLnBrk="1" hangingPunct="1">
              <a:spcBef>
                <a:spcPts val="1200"/>
              </a:spcBef>
              <a:buFontTx/>
              <a:buChar char="•"/>
              <a:defRPr/>
            </a:pPr>
            <a:r>
              <a:rPr lang="el-GR" altLang="el-GR" sz="2200" kern="0" dirty="0">
                <a:solidFill>
                  <a:srgbClr val="000000"/>
                </a:solidFill>
                <a:cs typeface="Arial"/>
              </a:rPr>
              <a:t>Στο σχέδιο των ναυπηγικών γραμμών οι γραμμές αυτές εμφανίζονται ως προβολές των ιχνών των προαναφερόμενων τομών σε τρεις όψεις : ΠΡΟΟΨΗ – ΚΑΤΟΨΗ – ΠΛΑΓΙΑ ΟΨΗ</a:t>
            </a:r>
            <a:r>
              <a:rPr lang="el-GR" altLang="el-GR" sz="2200" kern="0" dirty="0" smtClean="0">
                <a:solidFill>
                  <a:srgbClr val="000000"/>
                </a:solidFill>
                <a:cs typeface="Arial"/>
              </a:rPr>
              <a:t>.</a:t>
            </a:r>
            <a:endParaRPr lang="el-GR" altLang="el-GR" sz="2200" kern="0" dirty="0">
              <a:solidFill>
                <a:srgbClr val="000000"/>
              </a:solidFill>
              <a:cs typeface="Arial"/>
            </a:endParaRPr>
          </a:p>
          <a:p>
            <a:pPr eaLnBrk="1" hangingPunct="1">
              <a:spcBef>
                <a:spcPts val="1200"/>
              </a:spcBef>
              <a:buFontTx/>
              <a:buChar char="•"/>
              <a:defRPr/>
            </a:pPr>
            <a:r>
              <a:rPr lang="el-GR" altLang="el-GR" sz="2200" kern="0" dirty="0">
                <a:solidFill>
                  <a:srgbClr val="000000"/>
                </a:solidFill>
                <a:cs typeface="Arial"/>
              </a:rPr>
              <a:t>Το κάθε επίπεδο στη μια διεύθυνση είναι κάθετο στις άλλες δύο</a:t>
            </a:r>
            <a:r>
              <a:rPr lang="el-GR" altLang="el-GR" sz="2200" kern="0" dirty="0" smtClean="0">
                <a:solidFill>
                  <a:srgbClr val="000000"/>
                </a:solidFill>
                <a:cs typeface="Arial"/>
              </a:rPr>
              <a:t>.</a:t>
            </a:r>
            <a:endParaRPr lang="el-GR" sz="2200" dirty="0"/>
          </a:p>
        </p:txBody>
      </p:sp>
      <p:sp>
        <p:nvSpPr>
          <p:cNvPr id="512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C09965A-2C05-4248-A73B-4D752646451E}" type="slidenum">
              <a:rPr lang="el-GR" altLang="el-GR" sz="1200" smtClean="0">
                <a:solidFill>
                  <a:prstClr val="black"/>
                </a:solidFill>
                <a:latin typeface="Arial" charset="0"/>
                <a:cs typeface="Arial" charset="0"/>
              </a:rPr>
              <a:pPr algn="r" eaLnBrk="1" hangingPunct="1">
                <a:spcBef>
                  <a:spcPct val="0"/>
                </a:spcBef>
                <a:buFontTx/>
                <a:buNone/>
              </a:pPr>
              <a:t>3</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42060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5497273-7B20-4B2A-9D27-809197D3606E}" type="slidenum">
              <a:rPr lang="el-GR">
                <a:solidFill>
                  <a:prstClr val="black"/>
                </a:solidFill>
              </a:rPr>
              <a:pPr>
                <a:defRPr/>
              </a:pPr>
              <a:t>4</a:t>
            </a:fld>
            <a:endParaRPr lang="el-GR">
              <a:solidFill>
                <a:prstClr val="black"/>
              </a:solidFill>
            </a:endParaRPr>
          </a:p>
        </p:txBody>
      </p:sp>
      <p:sp>
        <p:nvSpPr>
          <p:cNvPr id="6147" name="Τίτλος 1"/>
          <p:cNvSpPr>
            <a:spLocks noGrp="1"/>
          </p:cNvSpPr>
          <p:nvPr>
            <p:ph type="title"/>
          </p:nvPr>
        </p:nvSpPr>
        <p:spPr>
          <a:xfrm>
            <a:off x="468313" y="188913"/>
            <a:ext cx="8229600" cy="692150"/>
          </a:xfrm>
        </p:spPr>
        <p:txBody>
          <a:bodyPr/>
          <a:lstStyle/>
          <a:p>
            <a:pPr eaLnBrk="1" hangingPunct="1"/>
            <a:r>
              <a:rPr lang="el-GR" altLang="el-GR" sz="3600" smtClean="0">
                <a:solidFill>
                  <a:srgbClr val="004A82"/>
                </a:solidFill>
              </a:rPr>
              <a:t>Κύριες Διαστάσεις</a:t>
            </a:r>
          </a:p>
        </p:txBody>
      </p:sp>
      <p:sp>
        <p:nvSpPr>
          <p:cNvPr id="614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256383E-2470-4443-BFAD-BB5B98376DD1}" type="slidenum">
              <a:rPr lang="el-GR" altLang="el-GR" sz="1200" smtClean="0">
                <a:solidFill>
                  <a:prstClr val="black"/>
                </a:solidFill>
                <a:latin typeface="Arial" charset="0"/>
                <a:cs typeface="Arial" charset="0"/>
              </a:rPr>
              <a:pPr algn="r" eaLnBrk="1" hangingPunct="1">
                <a:spcBef>
                  <a:spcPct val="0"/>
                </a:spcBef>
                <a:buFontTx/>
                <a:buNone/>
              </a:pPr>
              <a:t>4</a:t>
            </a:fld>
            <a:endParaRPr lang="el-GR" altLang="el-GR" sz="1200" smtClean="0">
              <a:solidFill>
                <a:prstClr val="black"/>
              </a:solidFill>
              <a:latin typeface="Arial" charset="0"/>
              <a:cs typeface="Arial"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8380412"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391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D62B96D-964E-467D-81B8-C270B78A195C}" type="slidenum">
              <a:rPr lang="el-GR">
                <a:solidFill>
                  <a:prstClr val="black"/>
                </a:solidFill>
              </a:rPr>
              <a:pPr>
                <a:defRPr/>
              </a:pPr>
              <a:t>5</a:t>
            </a:fld>
            <a:endParaRPr lang="el-GR">
              <a:solidFill>
                <a:prstClr val="black"/>
              </a:solidFill>
            </a:endParaRPr>
          </a:p>
        </p:txBody>
      </p:sp>
      <p:sp>
        <p:nvSpPr>
          <p:cNvPr id="7171" name="Τίτλος 1"/>
          <p:cNvSpPr>
            <a:spLocks noGrp="1"/>
          </p:cNvSpPr>
          <p:nvPr>
            <p:ph type="title"/>
          </p:nvPr>
        </p:nvSpPr>
        <p:spPr/>
        <p:txBody>
          <a:bodyPr/>
          <a:lstStyle/>
          <a:p>
            <a:pPr eaLnBrk="1" hangingPunct="1"/>
            <a:r>
              <a:rPr lang="el-GR" altLang="el-GR" smtClean="0">
                <a:solidFill>
                  <a:srgbClr val="004A82"/>
                </a:solidFill>
              </a:rPr>
              <a:t>Άξονες</a:t>
            </a:r>
          </a:p>
        </p:txBody>
      </p:sp>
      <p:sp>
        <p:nvSpPr>
          <p:cNvPr id="7172" name="Θέση περιεχομένου 2"/>
          <p:cNvSpPr>
            <a:spLocks noGrp="1"/>
          </p:cNvSpPr>
          <p:nvPr>
            <p:ph idx="1"/>
          </p:nvPr>
        </p:nvSpPr>
        <p:spPr>
          <a:xfrm>
            <a:off x="457200" y="1196975"/>
            <a:ext cx="8229600" cy="1944688"/>
          </a:xfrm>
        </p:spPr>
        <p:txBody>
          <a:bodyPr/>
          <a:lstStyle/>
          <a:p>
            <a:pPr eaLnBrk="1" hangingPunct="1">
              <a:spcBef>
                <a:spcPts val="2400"/>
              </a:spcBef>
            </a:pPr>
            <a:r>
              <a:rPr lang="el-GR" altLang="el-GR" sz="2400" dirty="0" smtClean="0"/>
              <a:t>Χ = διαμήκης άξονας, </a:t>
            </a:r>
            <a:r>
              <a:rPr lang="el-GR" altLang="el-GR" sz="2400" b="1" dirty="0" smtClean="0"/>
              <a:t>Βασική γραμμή</a:t>
            </a:r>
            <a:r>
              <a:rPr lang="el-GR" altLang="el-GR" sz="2400" dirty="0" smtClean="0"/>
              <a:t>,</a:t>
            </a:r>
          </a:p>
          <a:p>
            <a:pPr eaLnBrk="1" hangingPunct="1">
              <a:spcBef>
                <a:spcPts val="2400"/>
              </a:spcBef>
            </a:pPr>
            <a:r>
              <a:rPr lang="el-GR" altLang="el-GR" sz="2400" dirty="0" smtClean="0"/>
              <a:t>Υ = εγκάρσιος άξονας,</a:t>
            </a:r>
          </a:p>
          <a:p>
            <a:pPr eaLnBrk="1" hangingPunct="1">
              <a:spcBef>
                <a:spcPts val="2400"/>
              </a:spcBef>
            </a:pPr>
            <a:r>
              <a:rPr lang="el-GR" altLang="el-GR" sz="2400" dirty="0" smtClean="0"/>
              <a:t>Ζ = κατακόρυφος άξονας.</a:t>
            </a:r>
          </a:p>
          <a:p>
            <a:pPr eaLnBrk="1" hangingPunct="1"/>
            <a:endParaRPr lang="el-GR" altLang="el-GR" dirty="0" smtClean="0"/>
          </a:p>
        </p:txBody>
      </p:sp>
      <p:sp>
        <p:nvSpPr>
          <p:cNvPr id="717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4B145FD-F171-4739-9BB4-E2D7D8C6EF47}" type="slidenum">
              <a:rPr lang="el-GR" altLang="el-GR" sz="1200" smtClean="0">
                <a:solidFill>
                  <a:prstClr val="black"/>
                </a:solidFill>
                <a:latin typeface="Arial" charset="0"/>
                <a:cs typeface="Arial" charset="0"/>
              </a:rPr>
              <a:pPr algn="r" eaLnBrk="1" hangingPunct="1">
                <a:spcBef>
                  <a:spcPct val="0"/>
                </a:spcBef>
                <a:buFontTx/>
                <a:buNone/>
              </a:pPr>
              <a:t>5</a:t>
            </a:fld>
            <a:endParaRPr lang="el-GR" altLang="el-GR" sz="1200" smtClean="0">
              <a:solidFill>
                <a:prstClr val="black"/>
              </a:solidFill>
              <a:latin typeface="Arial" charset="0"/>
              <a:cs typeface="Arial" charset="0"/>
            </a:endParaRPr>
          </a:p>
        </p:txBody>
      </p:sp>
      <p:pic>
        <p:nvPicPr>
          <p:cNvPr id="7174"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90913"/>
            <a:ext cx="5181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17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C8F4F01-2F41-43F5-9256-D4EF3E5628F2}" type="slidenum">
              <a:rPr lang="el-GR">
                <a:solidFill>
                  <a:prstClr val="black"/>
                </a:solidFill>
              </a:rPr>
              <a:pPr>
                <a:defRPr/>
              </a:pPr>
              <a:t>6</a:t>
            </a:fld>
            <a:endParaRPr lang="el-GR">
              <a:solidFill>
                <a:prstClr val="black"/>
              </a:solidFill>
            </a:endParaRPr>
          </a:p>
        </p:txBody>
      </p:sp>
      <p:sp>
        <p:nvSpPr>
          <p:cNvPr id="8195" name="Τίτλος 1"/>
          <p:cNvSpPr>
            <a:spLocks noGrp="1"/>
          </p:cNvSpPr>
          <p:nvPr>
            <p:ph type="title"/>
          </p:nvPr>
        </p:nvSpPr>
        <p:spPr/>
        <p:txBody>
          <a:bodyPr/>
          <a:lstStyle/>
          <a:p>
            <a:pPr eaLnBrk="1" hangingPunct="1"/>
            <a:r>
              <a:rPr lang="el-GR" altLang="el-GR" smtClean="0">
                <a:solidFill>
                  <a:srgbClr val="004A82"/>
                </a:solidFill>
              </a:rPr>
              <a:t>Παρουσίαση ναυπηγικών γραμμών</a:t>
            </a:r>
          </a:p>
        </p:txBody>
      </p:sp>
      <p:sp>
        <p:nvSpPr>
          <p:cNvPr id="3" name="Θέση περιεχομένου 2"/>
          <p:cNvSpPr>
            <a:spLocks noGrp="1"/>
          </p:cNvSpPr>
          <p:nvPr>
            <p:ph idx="1"/>
          </p:nvPr>
        </p:nvSpPr>
        <p:spPr>
          <a:xfrm>
            <a:off x="457200" y="1196975"/>
            <a:ext cx="8363272" cy="5341937"/>
          </a:xfrm>
        </p:spPr>
        <p:txBody>
          <a:bodyPr rtlCol="0">
            <a:noAutofit/>
          </a:bodyPr>
          <a:lstStyle/>
          <a:p>
            <a:pPr eaLnBrk="1" fontAlgn="auto" hangingPunct="1">
              <a:spcBef>
                <a:spcPts val="800"/>
              </a:spcBef>
              <a:spcAft>
                <a:spcPts val="0"/>
              </a:spcAft>
              <a:buFont typeface="Wingdings" panose="05000000000000000000" pitchFamily="2" charset="2"/>
              <a:buChar char="Ø"/>
              <a:defRPr/>
            </a:pPr>
            <a:r>
              <a:rPr lang="el-GR" sz="2200" dirty="0"/>
              <a:t>Στο σχέδιο των ναυπηγικών γραμμών οι τρεις όψεις ΠΡΟΟΨΗ – ΚΑΤΟΨΗ – ΠΛΑΓΙΑ ΟΨΗ εμφανίζονται με διαφορετική ονομασία </a:t>
            </a:r>
            <a:r>
              <a:rPr lang="el-GR" sz="2200" dirty="0" smtClean="0"/>
              <a:t>:</a:t>
            </a:r>
            <a:endParaRPr lang="el-GR" sz="2200" dirty="0"/>
          </a:p>
          <a:p>
            <a:pPr eaLnBrk="1" fontAlgn="auto" hangingPunct="1">
              <a:spcBef>
                <a:spcPts val="800"/>
              </a:spcBef>
              <a:spcAft>
                <a:spcPts val="0"/>
              </a:spcAft>
              <a:buFont typeface="Arial" pitchFamily="34" charset="0"/>
              <a:buChar char="•"/>
              <a:defRPr/>
            </a:pPr>
            <a:r>
              <a:rPr lang="el-GR" sz="2200" dirty="0"/>
              <a:t>Σχέδιο ΔΙΑΜΗΚΩΝ ΤΟΜΩΝ (</a:t>
            </a:r>
            <a:r>
              <a:rPr lang="el-GR" sz="2200" dirty="0" err="1"/>
              <a:t>Profile</a:t>
            </a:r>
            <a:r>
              <a:rPr lang="el-GR" sz="2200" dirty="0"/>
              <a:t> </a:t>
            </a:r>
            <a:r>
              <a:rPr lang="el-GR" sz="2200" dirty="0" err="1"/>
              <a:t>Sheer</a:t>
            </a:r>
            <a:r>
              <a:rPr lang="el-GR" sz="2200" dirty="0"/>
              <a:t> </a:t>
            </a:r>
            <a:r>
              <a:rPr lang="el-GR" sz="2200" dirty="0" err="1"/>
              <a:t>plan</a:t>
            </a:r>
            <a:r>
              <a:rPr lang="el-GR" sz="2200" dirty="0"/>
              <a:t>) , το οποίο αντιστοιχεί στην ΠΛΑΓΙΑ ΟΨΗ (ή Διαμήκη </a:t>
            </a:r>
            <a:r>
              <a:rPr lang="el-GR" sz="2200" dirty="0" err="1"/>
              <a:t>πρόοψη</a:t>
            </a:r>
            <a:r>
              <a:rPr lang="el-GR" sz="2200" dirty="0"/>
              <a:t>).</a:t>
            </a:r>
          </a:p>
          <a:p>
            <a:pPr eaLnBrk="1" fontAlgn="auto" hangingPunct="1">
              <a:spcBef>
                <a:spcPts val="800"/>
              </a:spcBef>
              <a:spcAft>
                <a:spcPts val="0"/>
              </a:spcAft>
              <a:buFont typeface="Arial" pitchFamily="34" charset="0"/>
              <a:buChar char="•"/>
              <a:defRPr/>
            </a:pPr>
            <a:r>
              <a:rPr lang="el-GR" sz="2200" dirty="0"/>
              <a:t>Σχέδιο ΟΡΙΖΟΝΤΙΩΝ ΤΟΜΩΝ (</a:t>
            </a:r>
            <a:r>
              <a:rPr lang="el-GR" sz="2200" dirty="0" err="1"/>
              <a:t>Waterlines</a:t>
            </a:r>
            <a:r>
              <a:rPr lang="el-GR" sz="2200" dirty="0"/>
              <a:t> </a:t>
            </a:r>
            <a:r>
              <a:rPr lang="el-GR" sz="2200" dirty="0" err="1"/>
              <a:t>plan</a:t>
            </a:r>
            <a:r>
              <a:rPr lang="el-GR" sz="2200" dirty="0"/>
              <a:t> ή </a:t>
            </a:r>
            <a:r>
              <a:rPr lang="el-GR" sz="2200" dirty="0" err="1"/>
              <a:t>Half</a:t>
            </a:r>
            <a:r>
              <a:rPr lang="el-GR" sz="2200" dirty="0"/>
              <a:t> – </a:t>
            </a:r>
            <a:r>
              <a:rPr lang="el-GR" sz="2200" dirty="0" err="1"/>
              <a:t>Breadth</a:t>
            </a:r>
            <a:r>
              <a:rPr lang="el-GR" sz="2200" dirty="0"/>
              <a:t> </a:t>
            </a:r>
            <a:r>
              <a:rPr lang="el-GR" sz="2200" dirty="0" err="1"/>
              <a:t>plan</a:t>
            </a:r>
            <a:r>
              <a:rPr lang="el-GR" sz="2200" dirty="0"/>
              <a:t>) , το οποίο αντιστοιχεί στην ΚΑΤΟΨΗ.</a:t>
            </a:r>
          </a:p>
          <a:p>
            <a:pPr eaLnBrk="1" fontAlgn="auto" hangingPunct="1">
              <a:spcBef>
                <a:spcPts val="800"/>
              </a:spcBef>
              <a:spcAft>
                <a:spcPts val="0"/>
              </a:spcAft>
              <a:buFont typeface="Arial" pitchFamily="34" charset="0"/>
              <a:buChar char="•"/>
              <a:defRPr/>
            </a:pPr>
            <a:r>
              <a:rPr lang="el-GR" sz="2200" dirty="0"/>
              <a:t>Σχέδιο ΕΓΚΑΡΣΙΩΝ ΤΟΜΩΝ (</a:t>
            </a:r>
            <a:r>
              <a:rPr lang="el-GR" sz="2200" dirty="0" err="1"/>
              <a:t>Body</a:t>
            </a:r>
            <a:r>
              <a:rPr lang="el-GR" sz="2200" dirty="0"/>
              <a:t> </a:t>
            </a:r>
            <a:r>
              <a:rPr lang="el-GR" sz="2200" dirty="0" err="1"/>
              <a:t>plan</a:t>
            </a:r>
            <a:r>
              <a:rPr lang="el-GR" sz="2200" dirty="0"/>
              <a:t>) , το οποίο αντιστοιχεί στην ΠΡΟΟΨΗ.</a:t>
            </a:r>
          </a:p>
          <a:p>
            <a:pPr eaLnBrk="1" fontAlgn="auto" hangingPunct="1">
              <a:spcBef>
                <a:spcPts val="800"/>
              </a:spcBef>
              <a:spcAft>
                <a:spcPts val="0"/>
              </a:spcAft>
              <a:buFont typeface="Arial" pitchFamily="34" charset="0"/>
              <a:buChar char="•"/>
              <a:defRPr/>
            </a:pPr>
            <a:r>
              <a:rPr lang="el-GR" sz="2200" dirty="0"/>
              <a:t>Από τα παραπάνω επίπεδα προκύπτουν τρεις  οικογένειες καμπυλών.</a:t>
            </a:r>
          </a:p>
          <a:p>
            <a:pPr eaLnBrk="1" fontAlgn="auto" hangingPunct="1">
              <a:spcBef>
                <a:spcPts val="800"/>
              </a:spcBef>
              <a:spcAft>
                <a:spcPts val="0"/>
              </a:spcAft>
              <a:buFont typeface="Arial" pitchFamily="34" charset="0"/>
              <a:buChar char="•"/>
              <a:defRPr/>
            </a:pPr>
            <a:r>
              <a:rPr lang="el-GR" sz="2200" dirty="0"/>
              <a:t>Βασικό γνώρισμα της μορφής του πλοίου είναι η ΣΥΜΜΕΤΡΙΚΟΤΗΤΑ του ως προς ένα επίπεδο το οποίο ονομάζεται ΕΠΙΠΕΔΟ ΣΥΜΜΕΤΡΙΑΣ ή ΚΕΝΤΡΙΚΟ ΕΠΙΠΕΔΟ (LONGITUDINAL PLAN</a:t>
            </a:r>
            <a:r>
              <a:rPr lang="el-GR" sz="2200" dirty="0" smtClean="0"/>
              <a:t>).</a:t>
            </a:r>
            <a:endParaRPr lang="el-GR" sz="2200" dirty="0"/>
          </a:p>
        </p:txBody>
      </p:sp>
      <p:sp>
        <p:nvSpPr>
          <p:cNvPr id="8197"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BE9213A-535F-4807-8B3D-7917DD274E9C}" type="slidenum">
              <a:rPr lang="el-GR" altLang="el-GR" sz="1200" smtClean="0">
                <a:solidFill>
                  <a:prstClr val="black"/>
                </a:solidFill>
                <a:latin typeface="Arial" charset="0"/>
                <a:cs typeface="Arial" charset="0"/>
              </a:rPr>
              <a:pPr algn="r" eaLnBrk="1" hangingPunct="1">
                <a:spcBef>
                  <a:spcPct val="0"/>
                </a:spcBef>
                <a:buFontTx/>
                <a:buNone/>
              </a:pPr>
              <a:t>6</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1979394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C707FA7-A3B9-43B8-938B-5CDAD7736357}" type="slidenum">
              <a:rPr lang="el-GR">
                <a:solidFill>
                  <a:prstClr val="black"/>
                </a:solidFill>
              </a:rPr>
              <a:pPr>
                <a:defRPr/>
              </a:pPr>
              <a:t>7</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sz="4400" dirty="0" smtClean="0">
                <a:solidFill>
                  <a:srgbClr val="004A82"/>
                </a:solidFill>
              </a:rPr>
              <a:t>Επίπεδα</a:t>
            </a:r>
            <a:br>
              <a:rPr lang="el-GR" sz="4400" dirty="0" smtClean="0">
                <a:solidFill>
                  <a:srgbClr val="004A82"/>
                </a:solidFill>
              </a:rPr>
            </a:br>
            <a:r>
              <a:rPr lang="el-GR" sz="3600" b="0" dirty="0" smtClean="0">
                <a:solidFill>
                  <a:srgbClr val="004A82"/>
                </a:solidFill>
              </a:rPr>
              <a:t>(1 από 3)</a:t>
            </a:r>
            <a:endParaRPr lang="el-GR" sz="3600" b="0" dirty="0">
              <a:solidFill>
                <a:srgbClr val="004A82"/>
              </a:solidFill>
            </a:endParaRPr>
          </a:p>
        </p:txBody>
      </p:sp>
      <p:sp>
        <p:nvSpPr>
          <p:cNvPr id="9220" name="Θέση περιεχομένου 2"/>
          <p:cNvSpPr>
            <a:spLocks noGrp="1"/>
          </p:cNvSpPr>
          <p:nvPr>
            <p:ph idx="1"/>
          </p:nvPr>
        </p:nvSpPr>
        <p:spPr/>
        <p:txBody>
          <a:bodyPr/>
          <a:lstStyle/>
          <a:p>
            <a:pPr eaLnBrk="1" hangingPunct="1">
              <a:lnSpc>
                <a:spcPct val="90000"/>
              </a:lnSpc>
              <a:spcBef>
                <a:spcPts val="3000"/>
              </a:spcBef>
            </a:pPr>
            <a:r>
              <a:rPr lang="el-GR" altLang="el-GR" sz="2400" b="1" dirty="0" smtClean="0"/>
              <a:t>Επίπεδο  Χ-Υ: </a:t>
            </a:r>
            <a:r>
              <a:rPr lang="el-GR" altLang="el-GR" sz="2400" dirty="0" smtClean="0"/>
              <a:t>το οριζόντιο επίπεδο το οποίο διέρχεται από το χαμηλότερο σημείο της εγκάρσιας τομής στο μέσον του μήκους μεταξύ καθέτων του πλοίου</a:t>
            </a:r>
          </a:p>
          <a:p>
            <a:pPr eaLnBrk="1" hangingPunct="1">
              <a:lnSpc>
                <a:spcPct val="90000"/>
              </a:lnSpc>
              <a:spcBef>
                <a:spcPts val="3000"/>
              </a:spcBef>
            </a:pPr>
            <a:r>
              <a:rPr lang="el-GR" altLang="el-GR" sz="2400" b="1" dirty="0" smtClean="0"/>
              <a:t>Επίπεδο Χ-Ζ: </a:t>
            </a:r>
            <a:r>
              <a:rPr lang="el-GR" altLang="el-GR" sz="2400" dirty="0" smtClean="0"/>
              <a:t>το διάμηκες κατακόρυφο επίπεδο που ταυτίζεται με το διάμηκες επίπεδο συμμετρίας.</a:t>
            </a:r>
          </a:p>
          <a:p>
            <a:pPr eaLnBrk="1" hangingPunct="1">
              <a:lnSpc>
                <a:spcPct val="90000"/>
              </a:lnSpc>
              <a:spcBef>
                <a:spcPts val="3000"/>
              </a:spcBef>
            </a:pPr>
            <a:r>
              <a:rPr lang="el-GR" altLang="el-GR" sz="2400" b="1" dirty="0" smtClean="0"/>
              <a:t>Επίπεδο Υ-Ζ:  </a:t>
            </a:r>
            <a:r>
              <a:rPr lang="el-GR" altLang="el-GR" sz="2400" dirty="0" smtClean="0"/>
              <a:t>το εγκάρσιο κατακόρυφο επίπεδο κάθετο στα δύο προηγούμενα , που εμπεριέχει την εγκάρσια τομή στο μέσον του μήκους μεταξύ καθέτων.</a:t>
            </a:r>
          </a:p>
        </p:txBody>
      </p:sp>
      <p:sp>
        <p:nvSpPr>
          <p:cNvPr id="922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4294DC2-D478-4F85-A063-F4D8E15B8375}" type="slidenum">
              <a:rPr lang="el-GR" altLang="el-GR" sz="1200" smtClean="0">
                <a:solidFill>
                  <a:prstClr val="black"/>
                </a:solidFill>
                <a:latin typeface="Arial" charset="0"/>
                <a:cs typeface="Arial" charset="0"/>
              </a:rPr>
              <a:pPr algn="r" eaLnBrk="1" hangingPunct="1">
                <a:spcBef>
                  <a:spcPct val="0"/>
                </a:spcBef>
                <a:buFontTx/>
                <a:buNone/>
              </a:pPr>
              <a:t>7</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349689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539FD6B-DC55-466B-8BA9-81CB7CF5F530}" type="slidenum">
              <a:rPr lang="el-GR">
                <a:solidFill>
                  <a:prstClr val="black"/>
                </a:solidFill>
              </a:rPr>
              <a:pPr>
                <a:defRPr/>
              </a:pPr>
              <a:t>8</a:t>
            </a:fld>
            <a:endParaRPr lang="el-GR">
              <a:solidFill>
                <a:prstClr val="black"/>
              </a:solidFill>
            </a:endParaRPr>
          </a:p>
        </p:txBody>
      </p:sp>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sz="4400" dirty="0">
                <a:solidFill>
                  <a:srgbClr val="004A82"/>
                </a:solidFill>
              </a:rPr>
              <a:t>Επίπεδα</a:t>
            </a:r>
            <a:br>
              <a:rPr lang="el-GR" sz="4400" dirty="0">
                <a:solidFill>
                  <a:srgbClr val="004A82"/>
                </a:solidFill>
              </a:rPr>
            </a:br>
            <a:r>
              <a:rPr lang="el-GR" sz="3600" b="0" dirty="0" smtClean="0">
                <a:solidFill>
                  <a:srgbClr val="004A82"/>
                </a:solidFill>
              </a:rPr>
              <a:t>(2 </a:t>
            </a:r>
            <a:r>
              <a:rPr lang="el-GR" sz="3600" b="0" dirty="0">
                <a:solidFill>
                  <a:srgbClr val="004A82"/>
                </a:solidFill>
              </a:rPr>
              <a:t>από </a:t>
            </a:r>
            <a:r>
              <a:rPr lang="el-GR" sz="3600" b="0" dirty="0" smtClean="0">
                <a:solidFill>
                  <a:srgbClr val="004A82"/>
                </a:solidFill>
              </a:rPr>
              <a:t>3)</a:t>
            </a:r>
            <a:endParaRPr lang="el-GR" sz="3600" dirty="0">
              <a:solidFill>
                <a:srgbClr val="004A82"/>
              </a:solidFill>
            </a:endParaRPr>
          </a:p>
        </p:txBody>
      </p:sp>
      <p:sp>
        <p:nvSpPr>
          <p:cNvPr id="10244" name="Θέση περιεχομένου 2"/>
          <p:cNvSpPr>
            <a:spLocks noGrp="1"/>
          </p:cNvSpPr>
          <p:nvPr>
            <p:ph idx="1"/>
          </p:nvPr>
        </p:nvSpPr>
        <p:spPr/>
        <p:txBody>
          <a:bodyPr/>
          <a:lstStyle/>
          <a:p>
            <a:pPr eaLnBrk="1" hangingPunct="1"/>
            <a:r>
              <a:rPr lang="el-GR" altLang="el-GR" sz="2400" dirty="0" smtClean="0"/>
              <a:t>Τα τρία επίπεδα από τα οποία προκύπτουν οι τρεις οικογένειες καμπυλών και οι άξονες που χρησιμοποιούνται για τη σχεδιαστική απεικόνιση των ναυπηγικών γραμμών είναι:</a:t>
            </a:r>
          </a:p>
          <a:p>
            <a:pPr eaLnBrk="1" hangingPunct="1"/>
            <a:endParaRPr lang="el-GR" altLang="el-GR" sz="2400" dirty="0" smtClean="0"/>
          </a:p>
        </p:txBody>
      </p:sp>
      <p:sp>
        <p:nvSpPr>
          <p:cNvPr id="1024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481DF7F-569D-461C-81E5-E4C69B24788D}" type="slidenum">
              <a:rPr lang="el-GR" altLang="el-GR" sz="1200" smtClean="0">
                <a:solidFill>
                  <a:prstClr val="black"/>
                </a:solidFill>
                <a:latin typeface="Arial" charset="0"/>
                <a:cs typeface="Arial" charset="0"/>
              </a:rPr>
              <a:pPr algn="r" eaLnBrk="1" hangingPunct="1">
                <a:spcBef>
                  <a:spcPct val="0"/>
                </a:spcBef>
                <a:buFontTx/>
                <a:buNone/>
              </a:pPr>
              <a:t>8</a:t>
            </a:fld>
            <a:endParaRPr lang="el-GR" altLang="el-GR" sz="1200" smtClean="0">
              <a:solidFill>
                <a:prstClr val="black"/>
              </a:solidFill>
              <a:latin typeface="Arial" charset="0"/>
              <a:cs typeface="Arial" charset="0"/>
            </a:endParaRPr>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852738"/>
            <a:ext cx="60833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6620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ΝΑΥΠΗΓΙΚΟ   ΣΧΕΔΙΟ POWER POINT N E O 4.10.13 e" id="{A6978EDD-B849-4AED-9380-4D396B1625CE}" vid="{F03B41B4-850B-417A-8885-D39B050A666F}"/>
    </a:ext>
  </a:extLst>
</a:theme>
</file>

<file path=ppt/theme/theme3.xml><?xml version="1.0" encoding="utf-8"?>
<a:theme xmlns:a="http://schemas.openxmlformats.org/drawingml/2006/main" name="exo-opistho_simeiomata">
  <a:themeElements>
    <a:clrScheme name="Προσαρμοσμένο 1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25</TotalTime>
  <Words>1588</Words>
  <Application>Microsoft Office PowerPoint</Application>
  <PresentationFormat>Προβολή στην οθόνη (4:3)</PresentationFormat>
  <Paragraphs>208</Paragraphs>
  <Slides>35</Slides>
  <Notes>24</Notes>
  <HiddenSlides>0</HiddenSlides>
  <MMClips>0</MMClips>
  <ScaleCrop>false</ScaleCrop>
  <HeadingPairs>
    <vt:vector size="4" baseType="variant">
      <vt:variant>
        <vt:lpstr>Θέμα</vt:lpstr>
      </vt:variant>
      <vt:variant>
        <vt:i4>4</vt:i4>
      </vt:variant>
      <vt:variant>
        <vt:lpstr>Τίτλοι διαφανειών</vt:lpstr>
      </vt:variant>
      <vt:variant>
        <vt:i4>35</vt:i4>
      </vt:variant>
    </vt:vector>
  </HeadingPairs>
  <TitlesOfParts>
    <vt:vector size="39" baseType="lpstr">
      <vt:lpstr>tepmlatenew</vt:lpstr>
      <vt:lpstr>OC_template_updated</vt:lpstr>
      <vt:lpstr>exo-opistho_simeiomata</vt:lpstr>
      <vt:lpstr>1_OC_template_updated</vt:lpstr>
      <vt:lpstr>Ναυπηγικό σχέδιο και αρχές casd</vt:lpstr>
      <vt:lpstr>Γεωμετρία πλοίου</vt:lpstr>
      <vt:lpstr>Τρόπος Παρουσίασης Της Γάστρας (1 από 2)</vt:lpstr>
      <vt:lpstr>Τρόπος Παρουσίασης Της Γάστρας (2 από 2)</vt:lpstr>
      <vt:lpstr>Κύριες Διαστάσεις</vt:lpstr>
      <vt:lpstr>Άξονες</vt:lpstr>
      <vt:lpstr>Παρουσίαση ναυπηγικών γραμμών</vt:lpstr>
      <vt:lpstr>Επίπεδα (1 από 3)</vt:lpstr>
      <vt:lpstr>Επίπεδα (2 από 3)</vt:lpstr>
      <vt:lpstr>Επίπεδα (3 από 3)</vt:lpstr>
      <vt:lpstr>1η Οικογένεια Καμπυλών (1 από 4)</vt:lpstr>
      <vt:lpstr>1η Οικογένεια Καμπυλών (2 από 4)</vt:lpstr>
      <vt:lpstr>1η Οικογένεια Καμπυλών (3 από 4)</vt:lpstr>
      <vt:lpstr>1η Οικογένεια Καμπυλών (4 από 4)</vt:lpstr>
      <vt:lpstr>2η  Οικογένεια Καμπυλών (1 από 4)</vt:lpstr>
      <vt:lpstr>2η  Οικογένεια Καμπυλών (2 από 4)</vt:lpstr>
      <vt:lpstr>2η  Οικογένεια Καμπυλών (3 από 4)</vt:lpstr>
      <vt:lpstr>2η  Οικογένεια Καμπυλών (4 από 4)</vt:lpstr>
      <vt:lpstr>3η  Οικογένεια Καμπυλών (1 από 5)</vt:lpstr>
      <vt:lpstr>3η  Οικογένεια Καμπυλών (2 από 5)</vt:lpstr>
      <vt:lpstr>3η  Οικογένεια Καμπυλών (3 από 5)</vt:lpstr>
      <vt:lpstr>3η  Οικογένεια Καμπυλών (4 από 5)</vt:lpstr>
      <vt:lpstr>3η  Οικογένεια Καμπυλών (5 από 5)</vt:lpstr>
      <vt:lpstr>Σχέδιο Ναυπηγικών Γραμμών Αλιευτικού Σκάφους</vt:lpstr>
      <vt:lpstr>Σχέδιο Ναυπηγικών Γραμμών Ιστιοφόρου Σκάφους</vt:lpstr>
      <vt:lpstr>Σχέδιο Ναυπηγικών Γραμμών Φορτηγού Πλοίου</vt:lpstr>
      <vt:lpstr>Σχέδιο Ναυπηγικών γραμμών Ρυμουλκού Πλοίου 30 Μέτρων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fkaram2</cp:lastModifiedBy>
  <cp:revision>6</cp:revision>
  <dcterms:created xsi:type="dcterms:W3CDTF">2014-10-25T12:21:19Z</dcterms:created>
  <dcterms:modified xsi:type="dcterms:W3CDTF">2015-06-04T07:10:58Z</dcterms:modified>
</cp:coreProperties>
</file>