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theme/theme8.xml" ContentType="application/vnd.openxmlformats-officedocument.theme+xml"/>
  <Override PartName="/ppt/slideLayouts/slideLayout21.xml" ContentType="application/vnd.openxmlformats-officedocument.presentationml.slideLayout+xml"/>
  <Override PartName="/ppt/theme/theme9.xml" ContentType="application/vnd.openxmlformats-officedocument.theme+xml"/>
  <Override PartName="/ppt/slideLayouts/slideLayout22.xml" ContentType="application/vnd.openxmlformats-officedocument.presentationml.slideLayout+xml"/>
  <Override PartName="/ppt/theme/theme10.xml" ContentType="application/vnd.openxmlformats-officedocument.theme+xml"/>
  <Override PartName="/ppt/slideLayouts/slideLayout23.xml" ContentType="application/vnd.openxmlformats-officedocument.presentationml.slideLayout+xml"/>
  <Override PartName="/ppt/theme/theme11.xml" ContentType="application/vnd.openxmlformats-officedocument.theme+xml"/>
  <Override PartName="/ppt/slideLayouts/slideLayout24.xml" ContentType="application/vnd.openxmlformats-officedocument.presentationml.slideLayout+xml"/>
  <Override PartName="/ppt/theme/theme12.xml" ContentType="application/vnd.openxmlformats-officedocument.theme+xml"/>
  <Override PartName="/ppt/slideLayouts/slideLayout25.xml" ContentType="application/vnd.openxmlformats-officedocument.presentationml.slideLayout+xml"/>
  <Override PartName="/ppt/theme/theme13.xml" ContentType="application/vnd.openxmlformats-officedocument.theme+xml"/>
  <Override PartName="/ppt/slideLayouts/slideLayout26.xml" ContentType="application/vnd.openxmlformats-officedocument.presentationml.slideLayout+xml"/>
  <Override PartName="/ppt/theme/theme14.xml" ContentType="application/vnd.openxmlformats-officedocument.theme+xml"/>
  <Override PartName="/ppt/slideLayouts/slideLayout27.xml" ContentType="application/vnd.openxmlformats-officedocument.presentationml.slideLayout+xml"/>
  <Override PartName="/ppt/theme/theme15.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6" r:id="rId4"/>
    <p:sldMasterId id="2147483668" r:id="rId5"/>
    <p:sldMasterId id="2147483670" r:id="rId6"/>
    <p:sldMasterId id="2147483672" r:id="rId7"/>
    <p:sldMasterId id="2147483674" r:id="rId8"/>
    <p:sldMasterId id="2147483680" r:id="rId9"/>
    <p:sldMasterId id="2147483682" r:id="rId10"/>
    <p:sldMasterId id="2147483684" r:id="rId11"/>
    <p:sldMasterId id="2147483686" r:id="rId12"/>
    <p:sldMasterId id="2147483688" r:id="rId13"/>
    <p:sldMasterId id="2147483694" r:id="rId14"/>
    <p:sldMasterId id="2147483698" r:id="rId15"/>
    <p:sldMasterId id="2147483700" r:id="rId16"/>
  </p:sldMasterIdLst>
  <p:notesMasterIdLst>
    <p:notesMasterId r:id="rId73"/>
  </p:notesMasterIdLst>
  <p:sldIdLst>
    <p:sldId id="381" r:id="rId17"/>
    <p:sldId id="343" r:id="rId18"/>
    <p:sldId id="344" r:id="rId19"/>
    <p:sldId id="284" r:id="rId20"/>
    <p:sldId id="345" r:id="rId21"/>
    <p:sldId id="346" r:id="rId22"/>
    <p:sldId id="347" r:id="rId23"/>
    <p:sldId id="348" r:id="rId24"/>
    <p:sldId id="349" r:id="rId25"/>
    <p:sldId id="350" r:id="rId26"/>
    <p:sldId id="351" r:id="rId27"/>
    <p:sldId id="353" r:id="rId28"/>
    <p:sldId id="355" r:id="rId29"/>
    <p:sldId id="354" r:id="rId30"/>
    <p:sldId id="356" r:id="rId31"/>
    <p:sldId id="357" r:id="rId32"/>
    <p:sldId id="358" r:id="rId33"/>
    <p:sldId id="359" r:id="rId34"/>
    <p:sldId id="362" r:id="rId35"/>
    <p:sldId id="363" r:id="rId36"/>
    <p:sldId id="364" r:id="rId37"/>
    <p:sldId id="366" r:id="rId38"/>
    <p:sldId id="367" r:id="rId39"/>
    <p:sldId id="368" r:id="rId40"/>
    <p:sldId id="369" r:id="rId41"/>
    <p:sldId id="370" r:id="rId42"/>
    <p:sldId id="373" r:id="rId43"/>
    <p:sldId id="375" r:id="rId44"/>
    <p:sldId id="376" r:id="rId45"/>
    <p:sldId id="377" r:id="rId46"/>
    <p:sldId id="378" r:id="rId47"/>
    <p:sldId id="379" r:id="rId48"/>
    <p:sldId id="380" r:id="rId49"/>
    <p:sldId id="320" r:id="rId50"/>
    <p:sldId id="321" r:id="rId51"/>
    <p:sldId id="322" r:id="rId52"/>
    <p:sldId id="323" r:id="rId53"/>
    <p:sldId id="324" r:id="rId54"/>
    <p:sldId id="338" r:id="rId55"/>
    <p:sldId id="326" r:id="rId56"/>
    <p:sldId id="327" r:id="rId57"/>
    <p:sldId id="328" r:id="rId58"/>
    <p:sldId id="329" r:id="rId59"/>
    <p:sldId id="330" r:id="rId60"/>
    <p:sldId id="331" r:id="rId61"/>
    <p:sldId id="332" r:id="rId62"/>
    <p:sldId id="334" r:id="rId63"/>
    <p:sldId id="340" r:id="rId64"/>
    <p:sldId id="341" r:id="rId65"/>
    <p:sldId id="382" r:id="rId66"/>
    <p:sldId id="383" r:id="rId67"/>
    <p:sldId id="384" r:id="rId68"/>
    <p:sldId id="385" r:id="rId69"/>
    <p:sldId id="386" r:id="rId70"/>
    <p:sldId id="387" r:id="rId71"/>
    <p:sldId id="388" r:id="rId72"/>
  </p:sldIdLst>
  <p:sldSz cx="9144000" cy="6858000" type="screen4x3"/>
  <p:notesSz cx="6858000" cy="9144000"/>
  <p:custDataLst>
    <p:tags r:id="rId74"/>
  </p:custDataLst>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498" y="-10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tags" Target="tags/tag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29"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69DE4F-0762-4CBE-A5BE-68732B81FD19}" type="datetimeFigureOut">
              <a:rPr lang="el-GR" smtClean="0"/>
              <a:pPr/>
              <a:t>15/6/2015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110410-0063-4D3A-AA42-88799106B478}" type="slidenum">
              <a:rPr lang="el-GR" smtClean="0"/>
              <a:pPr/>
              <a:t>‹#›</a:t>
            </a:fld>
            <a:endParaRPr lang="el-GR"/>
          </a:p>
        </p:txBody>
      </p:sp>
    </p:spTree>
    <p:extLst>
      <p:ext uri="{BB962C8B-B14F-4D97-AF65-F5344CB8AC3E}">
        <p14:creationId xmlns:p14="http://schemas.microsoft.com/office/powerpoint/2010/main" val="2269582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solidFill>
                  <a:srgbClr val="000000"/>
                </a:solidFill>
              </a:rPr>
              <a:pPr/>
              <a:t>10</a:t>
            </a:fld>
            <a:endParaRPr lang="en-US">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15</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16</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17</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18</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19</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solidFill>
                  <a:srgbClr val="000000"/>
                </a:solidFill>
              </a:rPr>
              <a:pPr/>
              <a:t>2</a:t>
            </a:fld>
            <a:endParaRPr lang="en-US">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20</a:t>
            </a:fld>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6069D3-CF0B-42FA-83E7-5C48025224D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406830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81BB2-82B4-4C56-9407-F83D073B5756}"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843718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881BB2-82B4-4C56-9407-F83D073B5756}"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843718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24</a:t>
            </a:fld>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25</a:t>
            </a:fld>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26</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27</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28</a:t>
            </a:fld>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29</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391105E4-9E70-4B8C-B294-1B0219D99967}" type="slidenum">
              <a:rPr lang="en-US" smtClean="0">
                <a:solidFill>
                  <a:srgbClr val="000000"/>
                </a:solidFill>
              </a:rPr>
              <a:pPr/>
              <a:t>3</a:t>
            </a:fld>
            <a:endParaRPr lang="en-US">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30</a:t>
            </a:fld>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31</a:t>
            </a:fld>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32</a:t>
            </a:fld>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33</a:t>
            </a:fld>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34</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35</a:t>
            </a:fld>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36</a:t>
            </a:fld>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37</a:t>
            </a:fld>
            <a:endParaRPr 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38</a:t>
            </a:fld>
            <a:endParaRPr 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39</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40</a:t>
            </a:fld>
            <a:endParaRPr 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41</a:t>
            </a:fld>
            <a:endParaRPr 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42</a:t>
            </a:fld>
            <a:endParaRPr 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43</a:t>
            </a:fld>
            <a:endParaRPr 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44</a:t>
            </a:fld>
            <a:endParaRPr 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45</a:t>
            </a:fld>
            <a:endParaRPr 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46</a:t>
            </a:fld>
            <a:endParaRPr 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47</a:t>
            </a:fld>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smtClean="0"/>
              <a:t>Φωτογράφηση</a:t>
            </a:r>
            <a:r>
              <a:rPr lang="el-GR" baseline="0" dirty="0" smtClean="0"/>
              <a:t> διδάσκοντος</a:t>
            </a:r>
            <a:endParaRPr lang="el-GR" dirty="0"/>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48</a:t>
            </a:fld>
            <a:endParaRPr 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mtClean="0"/>
              <a:t>Φωτογράφηση</a:t>
            </a:r>
            <a:r>
              <a:rPr lang="el-GR" baseline="0" smtClean="0"/>
              <a:t> διδάσκοντος</a:t>
            </a:r>
            <a:endParaRPr lang="el-GR" smtClean="0"/>
          </a:p>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49</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5</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50</a:t>
            </a:fld>
            <a:endParaRPr lang="el-GR">
              <a:solidFill>
                <a:prstClr val="black"/>
              </a:solidFill>
            </a:endParaRPr>
          </a:p>
        </p:txBody>
      </p:sp>
    </p:spTree>
    <p:extLst>
      <p:ext uri="{BB962C8B-B14F-4D97-AF65-F5344CB8AC3E}">
        <p14:creationId xmlns:p14="http://schemas.microsoft.com/office/powerpoint/2010/main" val="301794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51</a:t>
            </a:fld>
            <a:endParaRPr lang="el-GR">
              <a:solidFill>
                <a:prstClr val="black"/>
              </a:solidFill>
            </a:endParaRPr>
          </a:p>
        </p:txBody>
      </p:sp>
    </p:spTree>
    <p:extLst>
      <p:ext uri="{BB962C8B-B14F-4D97-AF65-F5344CB8AC3E}">
        <p14:creationId xmlns:p14="http://schemas.microsoft.com/office/powerpoint/2010/main" val="27497211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52</a:t>
            </a:fld>
            <a:endParaRPr lang="el-GR">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53</a:t>
            </a:fld>
            <a:endParaRPr lang="el-GR">
              <a:solidFill>
                <a:prstClr val="black"/>
              </a:solidFill>
            </a:endParaRPr>
          </a:p>
        </p:txBody>
      </p:sp>
    </p:spTree>
    <p:extLst>
      <p:ext uri="{BB962C8B-B14F-4D97-AF65-F5344CB8AC3E}">
        <p14:creationId xmlns:p14="http://schemas.microsoft.com/office/powerpoint/2010/main" val="33101659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54</a:t>
            </a:fld>
            <a:endParaRPr lang="el-GR">
              <a:solidFill>
                <a:prstClr val="black"/>
              </a:solidFill>
            </a:endParaRPr>
          </a:p>
        </p:txBody>
      </p:sp>
    </p:spTree>
    <p:extLst>
      <p:ext uri="{BB962C8B-B14F-4D97-AF65-F5344CB8AC3E}">
        <p14:creationId xmlns:p14="http://schemas.microsoft.com/office/powerpoint/2010/main" val="40753707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55</a:t>
            </a:fld>
            <a:endParaRPr lang="el-GR">
              <a:solidFill>
                <a:prstClr val="black"/>
              </a:solidFill>
            </a:endParaRPr>
          </a:p>
        </p:txBody>
      </p:sp>
    </p:spTree>
    <p:extLst>
      <p:ext uri="{BB962C8B-B14F-4D97-AF65-F5344CB8AC3E}">
        <p14:creationId xmlns:p14="http://schemas.microsoft.com/office/powerpoint/2010/main" val="21451231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43" indent="-171443">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solidFill>
                  <a:prstClr val="black"/>
                </a:solidFill>
              </a:rPr>
              <a:pPr/>
              <a:t>56</a:t>
            </a:fld>
            <a:endParaRPr lang="el-GR">
              <a:solidFill>
                <a:prstClr val="black"/>
              </a:solidFill>
            </a:endParaRPr>
          </a:p>
        </p:txBody>
      </p:sp>
    </p:spTree>
    <p:extLst>
      <p:ext uri="{BB962C8B-B14F-4D97-AF65-F5344CB8AC3E}">
        <p14:creationId xmlns:p14="http://schemas.microsoft.com/office/powerpoint/2010/main" val="2445984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4C110410-0063-4D3A-AA42-88799106B478}"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solidFill>
                  <a:srgbClr val="000000"/>
                </a:solidFill>
              </a:rPr>
              <a:pPr/>
              <a:t>8</a:t>
            </a:fld>
            <a:endParaRPr lang="en-US">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a:xfrm>
            <a:off x="1143000" y="685800"/>
            <a:ext cx="4572000" cy="3429000"/>
          </a:xfrm>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558FEDE5-BCB9-4CAD-AFF2-29A6F41DE8BE}" type="slidenum">
              <a:rPr lang="en-US" smtClean="0">
                <a:solidFill>
                  <a:srgbClr val="000000"/>
                </a:solidFill>
              </a:rPr>
              <a:pPr/>
              <a:t>9</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Kλικ για επεξεργασία του τίτλου</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l-GR" smtClean="0"/>
              <a:t>Kλικ για επεξεργασία του τίτλου</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Tree>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l-GR" smtClean="0"/>
              <a:t>Kλικ για επεξεργασία του τίτλου</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09F834C-F4D7-4673-B8E7-7D2CAE339D9B}"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942F71F-6415-4147-8F69-420A2A48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12371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0372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037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037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037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037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78037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95E947-AC80-4559-B355-ABF9D4B30AB1}"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046F06-8976-4DAD-BBD5-2E7D274B84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870868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6F903B-343A-45DB-9A5C-426362DD5C81}"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F3E00A-0144-4BAE-9F8F-1550A58F7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3997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6F903B-343A-45DB-9A5C-426362DD5C81}"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F3E00A-0144-4BAE-9F8F-1550A58F7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13997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Animated Title and Content">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17" name="click box"/>
          <p:cNvSpPr/>
          <p:nvPr userDrawn="1"/>
        </p:nvSpPr>
        <p:spPr>
          <a:xfrm>
            <a:off x="0" y="0"/>
            <a:ext cx="9144000"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7"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hidden="1"/>
          <p:cNvSpPr/>
          <p:nvPr userDrawn="1"/>
        </p:nvSpPr>
        <p:spPr>
          <a:xfrm>
            <a:off x="1463675" y="0"/>
            <a:ext cx="7680325" cy="6858000"/>
          </a:xfrm>
          <a:prstGeom prst="rect">
            <a:avLst/>
          </a:prstGeom>
          <a:gradFill>
            <a:gsLst>
              <a:gs pos="0">
                <a:schemeClr val="bg1">
                  <a:lumMod val="50000"/>
                </a:schemeClr>
              </a:gs>
              <a:gs pos="3000">
                <a:schemeClr val="bg1">
                  <a:lumMod val="75000"/>
                  <a:alpha val="80000"/>
                </a:schemeClr>
              </a:gs>
              <a:gs pos="91000">
                <a:schemeClr val="bg1">
                  <a:lumMod val="85000"/>
                  <a:alpha val="80000"/>
                </a:schemeClr>
              </a:gs>
              <a:gs pos="1000">
                <a:schemeClr val="bg1">
                  <a:lumMod val="95000"/>
                  <a:alpha val="8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fun_science_slid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cstate="print"/>
          <a:stretch>
            <a:fillRect/>
          </a:stretch>
        </p:blipFill>
        <p:spPr>
          <a:xfrm>
            <a:off x="0" y="0"/>
            <a:ext cx="1463675" cy="6858000"/>
          </a:xfrm>
          <a:prstGeom prst="rect">
            <a:avLst/>
          </a:prstGeom>
        </p:spPr>
      </p:pic>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7D3D4356-750F-43A5-86F1-332F9B8C8A9C}" type="slidenum">
              <a:rPr lang="en-US" smtClean="0">
                <a:solidFill>
                  <a:prstClr val="white">
                    <a:lumMod val="95000"/>
                  </a:prstClr>
                </a:solidFill>
              </a:rPr>
              <a:pPr/>
              <a:t>‹#›</a:t>
            </a:fld>
            <a:endParaRPr lang="en-US">
              <a:solidFill>
                <a:prstClr val="white">
                  <a:lumMod val="95000"/>
                </a:prstClr>
              </a:solidFill>
            </a:endParaRPr>
          </a:p>
        </p:txBody>
      </p:sp>
      <p:sp>
        <p:nvSpPr>
          <p:cNvPr id="3" name="Content Placeholder 2"/>
          <p:cNvSpPr>
            <a:spLocks noGrp="1"/>
          </p:cNvSpPr>
          <p:nvPr>
            <p:ph idx="1"/>
          </p:nvPr>
        </p:nvSpPr>
        <p:spPr>
          <a:xfrm>
            <a:off x="1828800" y="1600200"/>
            <a:ext cx="7620000" cy="5135563"/>
          </a:xfrm>
        </p:spPr>
        <p:txBody>
          <a:bodyPr/>
          <a:lstStyle>
            <a:lvl1pPr>
              <a:defRPr>
                <a:solidFill>
                  <a:schemeClr val="accent5">
                    <a:lumMod val="75000"/>
                  </a:schemeClr>
                </a:solidFill>
              </a:defRPr>
            </a:lvl1pPr>
            <a:lvl2pPr>
              <a:defRPr>
                <a:solidFill>
                  <a:schemeClr val="accent5">
                    <a:lumMod val="75000"/>
                  </a:schemeClr>
                </a:solidFill>
              </a:defRPr>
            </a:lvl2pPr>
            <a:lvl3pPr>
              <a:defRPr>
                <a:solidFill>
                  <a:schemeClr val="accent5">
                    <a:lumMod val="75000"/>
                  </a:schemeClr>
                </a:solidFill>
              </a:defRPr>
            </a:lvl3pPr>
            <a:lvl4pPr>
              <a:defRPr>
                <a:solidFill>
                  <a:schemeClr val="accent5">
                    <a:lumMod val="75000"/>
                  </a:schemeClr>
                </a:solidFill>
              </a:defRPr>
            </a:lvl4pPr>
            <a:lvl5pPr>
              <a:defRPr>
                <a:solidFill>
                  <a:schemeClr val="accent5">
                    <a:lumMod val="7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1"/>
          <p:cNvSpPr>
            <a:spLocks noGrp="1"/>
          </p:cNvSpPr>
          <p:nvPr>
            <p:ph type="title"/>
          </p:nvPr>
        </p:nvSpPr>
        <p:spPr>
          <a:xfrm>
            <a:off x="1828800" y="884238"/>
            <a:ext cx="7620000" cy="715962"/>
          </a:xfrm>
          <a:noFill/>
        </p:spPr>
        <p:txBody>
          <a:bodyPr>
            <a:normAutofit/>
          </a:bodyPr>
          <a:lstStyle>
            <a:lvl1pPr algn="l">
              <a:defRPr sz="3600">
                <a:solidFill>
                  <a:schemeClr val="accent5">
                    <a:lumMod val="50000"/>
                  </a:schemeClr>
                </a:solidFill>
              </a:defRPr>
            </a:lvl1pPr>
          </a:lstStyle>
          <a:p>
            <a:r>
              <a:rPr lang="en-US" dirty="0" smtClean="0"/>
              <a:t>Click to edit Master title style</a:t>
            </a:r>
            <a:endParaRPr lang="en-US" dirty="0"/>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r>
              <a:rPr lang="en-US" smtClean="0">
                <a:solidFill>
                  <a:prstClr val="white">
                    <a:lumMod val="95000"/>
                  </a:prstClr>
                </a:solidFill>
              </a:rPr>
              <a:t>Copyright 2010</a:t>
            </a:r>
            <a:endParaRPr lang="en-US">
              <a:solidFill>
                <a:prstClr val="white">
                  <a:lumMod val="95000"/>
                </a:prstClr>
              </a:solidFill>
            </a:endParaRPr>
          </a:p>
        </p:txBody>
      </p:sp>
      <p:sp>
        <p:nvSpPr>
          <p:cNvPr id="4" name="Date Placeholder 3"/>
          <p:cNvSpPr>
            <a:spLocks noGrp="1"/>
          </p:cNvSpPr>
          <p:nvPr>
            <p:ph type="dt" sz="half" idx="10"/>
          </p:nvPr>
        </p:nvSpPr>
        <p:spPr/>
        <p:txBody>
          <a:bodyPr/>
          <a:lstStyle>
            <a:lvl1pPr>
              <a:defRPr>
                <a:solidFill>
                  <a:schemeClr val="bg1">
                    <a:lumMod val="95000"/>
                  </a:schemeClr>
                </a:solidFill>
              </a:defRPr>
            </a:lvl1pPr>
          </a:lstStyle>
          <a:p>
            <a:fld id="{47BCDE5D-18F2-4255-BA71-3A2FE28D2795}" type="datetime1">
              <a:rPr lang="en-US" smtClean="0">
                <a:solidFill>
                  <a:prstClr val="white">
                    <a:lumMod val="95000"/>
                  </a:prstClr>
                </a:solidFill>
              </a:rPr>
              <a:pPr/>
              <a:t>6/15/2015</a:t>
            </a:fld>
            <a:endParaRPr lang="en-US" dirty="0">
              <a:solidFill>
                <a:prstClr val="white">
                  <a:lumMod val="95000"/>
                </a:prstClr>
              </a:solidFill>
            </a:endParaRPr>
          </a:p>
        </p:txBody>
      </p:sp>
      <p:cxnSp>
        <p:nvCxnSpPr>
          <p:cNvPr id="12" name="Straight Connector 11"/>
          <p:cNvCxnSpPr/>
          <p:nvPr userDrawn="1"/>
        </p:nvCxnSpPr>
        <p:spPr>
          <a:xfrm flipH="1">
            <a:off x="1463675" y="0"/>
            <a:ext cx="10633" cy="685800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7138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 fill="hold"/>
                                            <p:tgtEl>
                                              <p:spTgt spid="9"/>
                                            </p:tgtEl>
                                          </p:cBhvr>
                                        </p:cmd>
                                      </p:childTnLst>
                                    </p:cTn>
                                  </p:par>
                                  <p:par>
                                    <p:cTn id="7" presetID="2" presetClass="entr" presetSubtype="2" fill="hold" grpId="0" nodeType="withEffect" p14:presetBounceEnd="58000">
                                      <p:stCondLst>
                                        <p:cond delay="2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700" fill="hold"/>
                                            <p:tgtEl>
                                              <p:spTgt spid="2"/>
                                            </p:tgtEl>
                                            <p:attrNameLst>
                                              <p:attrName>ppt_x</p:attrName>
                                            </p:attrNameLst>
                                          </p:cBhvr>
                                          <p:tavLst>
                                            <p:tav tm="0">
                                              <p:val>
                                                <p:strVal val="1+#ppt_w/2"/>
                                              </p:val>
                                            </p:tav>
                                            <p:tav tm="100000">
                                              <p:val>
                                                <p:strVal val="#ppt_x"/>
                                              </p:val>
                                            </p:tav>
                                          </p:tavLst>
                                        </p:anim>
                                        <p:anim calcmode="lin" valueType="num">
                                          <p:cBhvr additive="base">
                                            <p:cTn id="10" dur="7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7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8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8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decel="56000" fill="hold" grpId="0" nodeType="withEffect">
                                      <p:stCondLst>
                                        <p:cond delay="8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8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8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decel="56000" fill="hold" grpId="0" nodeType="withEffect">
                                      <p:stCondLst>
                                        <p:cond delay="9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8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8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decel="56000" fill="hold" grpId="0" nodeType="with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8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8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decel="56000" fill="hold" grpId="0" nodeType="withEffect">
                                      <p:stCondLst>
                                        <p:cond delay="11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8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8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9"/>
                    </p:tgtEl>
                  </p:cMediaNode>
                </p:video>
              </p:childTnLst>
            </p:cTn>
          </p:par>
        </p:tnLst>
        <p:bldLst>
          <p:bldP spid="3" grpId="0" uiExpand="1" build="p">
            <p:tmplLst>
              <p:tmpl lvl="1">
                <p:tnLst>
                  <p:par>
                    <p:cTn presetID="2" presetClass="entr" presetSubtype="2" decel="5600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5600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56000" fill="hold" nodeType="withEffect">
                      <p:stCondLst>
                        <p:cond delay="9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56000" fill="hold" nodeType="withEffect">
                      <p:stCondLst>
                        <p:cond delay="1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9" fill="hold"/>
                                            <p:tgtEl>
                                              <p:spTgt spid="9"/>
                                            </p:tgtEl>
                                          </p:cBhvr>
                                        </p:cmd>
                                      </p:childTnLst>
                                    </p:cTn>
                                  </p:par>
                                  <p:par>
                                    <p:cTn id="7" presetID="2" presetClass="entr" presetSubtype="2" fill="hold" grpId="0" nodeType="withEffect">
                                      <p:stCondLst>
                                        <p:cond delay="2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700" fill="hold"/>
                                            <p:tgtEl>
                                              <p:spTgt spid="2"/>
                                            </p:tgtEl>
                                            <p:attrNameLst>
                                              <p:attrName>ppt_x</p:attrName>
                                            </p:attrNameLst>
                                          </p:cBhvr>
                                          <p:tavLst>
                                            <p:tav tm="0">
                                              <p:val>
                                                <p:strVal val="1+#ppt_w/2"/>
                                              </p:val>
                                            </p:tav>
                                            <p:tav tm="100000">
                                              <p:val>
                                                <p:strVal val="#ppt_x"/>
                                              </p:val>
                                            </p:tav>
                                          </p:tavLst>
                                        </p:anim>
                                        <p:anim calcmode="lin" valueType="num">
                                          <p:cBhvr additive="base">
                                            <p:cTn id="10" dur="700" fill="hold"/>
                                            <p:tgtEl>
                                              <p:spTgt spid="2"/>
                                            </p:tgtEl>
                                            <p:attrNameLst>
                                              <p:attrName>ppt_y</p:attrName>
                                            </p:attrNameLst>
                                          </p:cBhvr>
                                          <p:tavLst>
                                            <p:tav tm="0">
                                              <p:val>
                                                <p:strVal val="#ppt_y"/>
                                              </p:val>
                                            </p:tav>
                                            <p:tav tm="100000">
                                              <p:val>
                                                <p:strVal val="#ppt_y"/>
                                              </p:val>
                                            </p:tav>
                                          </p:tavLst>
                                        </p:anim>
                                      </p:childTnLst>
                                    </p:cTn>
                                  </p:par>
                                  <p:par>
                                    <p:cTn id="11" presetID="2" presetClass="entr" presetSubtype="2" decel="56000" fill="hold" grpId="0" nodeType="withEffect">
                                      <p:stCondLst>
                                        <p:cond delay="70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8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4" dur="800" fill="hold"/>
                                            <p:tgtEl>
                                              <p:spTgt spid="3">
                                                <p:txEl>
                                                  <p:pRg st="0" end="0"/>
                                                </p:txEl>
                                              </p:spTgt>
                                            </p:tgtEl>
                                            <p:attrNameLst>
                                              <p:attrName>ppt_y</p:attrName>
                                            </p:attrNameLst>
                                          </p:cBhvr>
                                          <p:tavLst>
                                            <p:tav tm="0">
                                              <p:val>
                                                <p:strVal val="#ppt_y"/>
                                              </p:val>
                                            </p:tav>
                                            <p:tav tm="100000">
                                              <p:val>
                                                <p:strVal val="#ppt_y"/>
                                              </p:val>
                                            </p:tav>
                                          </p:tavLst>
                                        </p:anim>
                                      </p:childTnLst>
                                    </p:cTn>
                                  </p:par>
                                  <p:par>
                                    <p:cTn id="15" presetID="2" presetClass="entr" presetSubtype="2" decel="56000" fill="hold" grpId="0" nodeType="withEffect">
                                      <p:stCondLst>
                                        <p:cond delay="80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8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800" fill="hold"/>
                                            <p:tgtEl>
                                              <p:spTgt spid="3">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2" decel="56000" fill="hold" grpId="0" nodeType="withEffect">
                                      <p:stCondLst>
                                        <p:cond delay="90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8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2" dur="800" fill="hold"/>
                                            <p:tgtEl>
                                              <p:spTgt spid="3">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2" decel="56000" fill="hold" grpId="0" nodeType="withEffect">
                                      <p:stCondLst>
                                        <p:cond delay="100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8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8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2" decel="56000" fill="hold" grpId="0" nodeType="withEffect">
                                      <p:stCondLst>
                                        <p:cond delay="11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8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0" dur="8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9"/>
                    </p:tgtEl>
                  </p:cMediaNode>
                </p:video>
              </p:childTnLst>
            </p:cTn>
          </p:par>
        </p:tnLst>
        <p:bldLst>
          <p:bldP spid="3" grpId="0" build="p">
            <p:tmplLst>
              <p:tmpl lvl="1">
                <p:tnLst>
                  <p:par>
                    <p:cTn presetID="2" presetClass="entr" presetSubtype="2" decel="56000" fill="hold" nodeType="withEffect">
                      <p:stCondLst>
                        <p:cond delay="7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2">
                <p:tnLst>
                  <p:par>
                    <p:cTn presetID="2" presetClass="entr" presetSubtype="2" decel="56000" fill="hold" nodeType="withEffect">
                      <p:stCondLst>
                        <p:cond delay="8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3">
                <p:tnLst>
                  <p:par>
                    <p:cTn presetID="2" presetClass="entr" presetSubtype="2" decel="56000" fill="hold" nodeType="withEffect">
                      <p:stCondLst>
                        <p:cond delay="9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4">
                <p:tnLst>
                  <p:par>
                    <p:cTn presetID="2" presetClass="entr" presetSubtype="2" decel="5600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 lvl="5">
                <p:tnLst>
                  <p:par>
                    <p:cTn presetID="2" presetClass="entr" presetSubtype="2" decel="56000" fill="hold" nodeType="withEffect">
                      <p:stCondLst>
                        <p:cond delay="11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800" fill="hold"/>
                            <p:tgtEl>
                              <p:spTgt spid="3"/>
                            </p:tgtEl>
                            <p:attrNameLst>
                              <p:attrName>ppt_x</p:attrName>
                            </p:attrNameLst>
                          </p:cBhvr>
                          <p:tavLst>
                            <p:tav tm="0">
                              <p:val>
                                <p:strVal val="1+#ppt_w/2"/>
                              </p:val>
                            </p:tav>
                            <p:tav tm="100000">
                              <p:val>
                                <p:strVal val="#ppt_x"/>
                              </p:val>
                            </p:tav>
                          </p:tavLst>
                        </p:anim>
                        <p:anim calcmode="lin" valueType="num">
                          <p:cBhvr additive="base">
                            <p:cTn dur="800" fill="hold"/>
                            <p:tgtEl>
                              <p:spTgt spid="3"/>
                            </p:tgtEl>
                            <p:attrNameLst>
                              <p:attrName>ppt_y</p:attrName>
                            </p:attrNameLst>
                          </p:cBhvr>
                          <p:tavLst>
                            <p:tav tm="0">
                              <p:val>
                                <p:strVal val="#ppt_y"/>
                              </p:val>
                            </p:tav>
                            <p:tav tm="100000">
                              <p:val>
                                <p:strVal val="#ppt_y"/>
                              </p:val>
                            </p:tav>
                          </p:tavLst>
                        </p:anim>
                      </p:childTnLst>
                    </p:cTn>
                  </p:par>
                </p:tnLst>
              </p:tmpl>
            </p:tmplLst>
          </p:bldP>
          <p:bldP spid="2" grpId="0"/>
        </p:bldLst>
      </p:timing>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3"/>
          <p:cNvSpPr>
            <a:spLocks noGrp="1"/>
          </p:cNvSpPr>
          <p:nvPr>
            <p:ph sz="quarter" idx="13"/>
          </p:nvPr>
        </p:nvSpPr>
        <p:spPr>
          <a:xfrm>
            <a:off x="457200" y="1295400"/>
            <a:ext cx="8229600" cy="487679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512032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295400"/>
            <a:ext cx="40386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24400" y="1295400"/>
            <a:ext cx="3962400" cy="50292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0860198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n-US" smtClean="0"/>
              <a:t>Click to edit Master title style</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19841624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4941183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smtClean="0"/>
              <a:t>Click to edit Master title style</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36075787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75653367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pPr>
              <a:defRPr/>
            </a:pPr>
            <a:endParaRPr lang="el-G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6534755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n-US" smtClean="0"/>
              <a:t>Click to edit Master title style</a:t>
            </a:r>
            <a:endParaRPr lang="el-GR" dirty="0"/>
          </a:p>
        </p:txBody>
      </p:sp>
      <p:sp>
        <p:nvSpPr>
          <p:cNvPr id="3" name="Date Placeholder 2"/>
          <p:cNvSpPr>
            <a:spLocks noGrp="1"/>
          </p:cNvSpPr>
          <p:nvPr>
            <p:ph type="dt" sz="half" idx="10"/>
          </p:nvPr>
        </p:nvSpPr>
        <p:spPr/>
        <p:txBody>
          <a:bodyPr/>
          <a:lstStyle/>
          <a:p>
            <a:pPr>
              <a:defRPr/>
            </a:pPr>
            <a:endParaRPr lang="el-G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93009872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1341322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l-G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253100779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369626768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pPr>
              <a:defRPr/>
            </a:pPr>
            <a:endParaRPr lang="el-G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a:solidFill>
                <a:prstClr val="black"/>
              </a:solidFill>
            </a:endParaRPr>
          </a:p>
        </p:txBody>
      </p:sp>
    </p:spTree>
    <p:extLst>
      <p:ext uri="{BB962C8B-B14F-4D97-AF65-F5344CB8AC3E}">
        <p14:creationId xmlns:p14="http://schemas.microsoft.com/office/powerpoint/2010/main" val="44521330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cSld name="Κενή">
    <p:spTree>
      <p:nvGrpSpPr>
        <p:cNvPr id="1" name=""/>
        <p:cNvGrpSpPr/>
        <p:nvPr/>
      </p:nvGrpSpPr>
      <p:grpSpPr>
        <a:xfrm>
          <a:off x="0" y="0"/>
          <a:ext cx="0" cy="0"/>
          <a:chOff x="0" y="0"/>
          <a:chExt cx="0" cy="0"/>
        </a:xfrm>
      </p:grpSpPr>
      <p:sp>
        <p:nvSpPr>
          <p:cNvPr id="5" name="4 - Ορθογώνιο"/>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2" name="1 - Θέση ημερομηνίας"/>
          <p:cNvSpPr>
            <a:spLocks noGrp="1"/>
          </p:cNvSpPr>
          <p:nvPr>
            <p:ph type="dt" sz="half" idx="10"/>
          </p:nvPr>
        </p:nvSpPr>
        <p:spPr/>
        <p:txBody>
          <a:bodyPr/>
          <a:lstStyle>
            <a:extLst/>
          </a:lstStyle>
          <a:p>
            <a:fld id="{8CE7A446-9067-40AB-AEEB-F379F1C14D40}" type="datetime1">
              <a:rPr lang="el-GR" smtClean="0">
                <a:solidFill>
                  <a:prstClr val="black">
                    <a:tint val="75000"/>
                  </a:prstClr>
                </a:solidFill>
              </a:rPr>
              <a:pPr/>
              <a:t>15/6/2015</a:t>
            </a:fld>
            <a:endParaRPr lang="el-GR">
              <a:solidFill>
                <a:prstClr val="black">
                  <a:tint val="75000"/>
                </a:prstClr>
              </a:solidFill>
            </a:endParaRPr>
          </a:p>
        </p:txBody>
      </p:sp>
      <p:sp>
        <p:nvSpPr>
          <p:cNvPr id="3" name="2 - Θέση υποσέλιδου"/>
          <p:cNvSpPr>
            <a:spLocks noGrp="1"/>
          </p:cNvSpPr>
          <p:nvPr>
            <p:ph type="ftr" sz="quarter" idx="11"/>
          </p:nvPr>
        </p:nvSpPr>
        <p:spPr/>
        <p:txBody>
          <a:bodyPr/>
          <a:lstStyle>
            <a:extLst/>
          </a:lstStyle>
          <a:p>
            <a:endParaRPr lang="el-GR">
              <a:solidFill>
                <a:prstClr val="black">
                  <a:tint val="75000"/>
                </a:prstClr>
              </a:solidFill>
            </a:endParaRPr>
          </a:p>
        </p:txBody>
      </p:sp>
      <p:sp>
        <p:nvSpPr>
          <p:cNvPr id="4" name="3 - Θέση αριθμού διαφάνειας"/>
          <p:cNvSpPr>
            <a:spLocks noGrp="1"/>
          </p:cNvSpPr>
          <p:nvPr>
            <p:ph type="sldNum" sz="quarter" idx="12"/>
          </p:nvPr>
        </p:nvSpPr>
        <p:spPr/>
        <p:txBody>
          <a:bodyPr/>
          <a:lstStyle>
            <a:extLst/>
          </a:lstStyle>
          <a:p>
            <a:fld id="{C9944B98-4358-4C25-97EC-202239D1F8C5}" type="slidenum">
              <a:rPr lang="el-GR" smtClean="0">
                <a:solidFill>
                  <a:prstClr val="black"/>
                </a:solidFill>
              </a:rPr>
              <a:pPr/>
              <a:t>‹#›</a:t>
            </a:fld>
            <a:endParaRPr lang="el-GR">
              <a:solidFill>
                <a:prstClr val="black"/>
              </a:solidFill>
            </a:endParaRPr>
          </a:p>
        </p:txBody>
      </p:sp>
      <p:sp>
        <p:nvSpPr>
          <p:cNvPr id="6" name="5 - Ορθογώνιο"/>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87787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28EA46B-C71D-40EF-8CAE-2D8C46298F08}" type="datetimeFigureOut">
              <a:rPr lang="el-GR" smtClean="0"/>
              <a:pPr/>
              <a:t>15/6/2015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33968D07-7509-4485-A871-F69BA73B199A}"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3.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4.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3.xml"/><Relationship Id="rId1" Type="http://schemas.openxmlformats.org/officeDocument/2006/relationships/slideLayout" Target="../slideLayouts/slideLayout2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4.xml"/><Relationship Id="rId1" Type="http://schemas.openxmlformats.org/officeDocument/2006/relationships/slideLayout" Target="../slideLayouts/slideLayout26.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15.xml"/><Relationship Id="rId1" Type="http://schemas.openxmlformats.org/officeDocument/2006/relationships/slideLayout" Target="../slideLayouts/slideLayout2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16.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0.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8EA46B-C71D-40EF-8CAE-2D8C46298F08}" type="datetimeFigureOut">
              <a:rPr lang="el-GR" smtClean="0"/>
              <a:pPr/>
              <a:t>15/6/2015</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68D07-7509-4485-A871-F69BA73B199A}" type="slidenum">
              <a:rPr lang="el-GR" smtClean="0"/>
              <a:pPr/>
              <a:t>‹#›</a:t>
            </a:fld>
            <a:endParaRPr lang="el-G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65000"/>
                <a:lumOff val="35000"/>
              </a:schemeClr>
            </a:gs>
            <a:gs pos="50000">
              <a:schemeClr val="bg1">
                <a:lumMod val="85000"/>
              </a:schemeClr>
            </a:gs>
            <a:gs pos="100000">
              <a:schemeClr val="bg1">
                <a:lumMod val="85000"/>
              </a:schemeClr>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95E947-AC80-4559-B355-ABF9D4B30AB1}"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046F06-8976-4DAD-BBD5-2E7D274B84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729269"/>
      </p:ext>
    </p:extLst>
  </p:cSld>
  <p:clrMap bg1="lt1" tx1="dk1" bg2="lt2" tx2="dk2" accent1="accent1" accent2="accent2" accent3="accent3" accent4="accent4" accent5="accent5" accent6="accent6" hlink="hlink" folHlink="folHlink"/>
  <p:sldLayoutIdLst>
    <p:sldLayoutId id="2147483683"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F903B-343A-45DB-9A5C-426362DD5C81}"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E00A-0144-4BAE-9F8F-1550A58F7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27567"/>
      </p:ext>
    </p:extLst>
  </p:cSld>
  <p:clrMap bg1="lt1" tx1="dk1" bg2="lt2" tx2="dk2" accent1="accent1" accent2="accent2" accent3="accent3" accent4="accent4" accent5="accent5" accent6="accent6" hlink="hlink" folHlink="folHlink"/>
  <p:sldLayoutIdLst>
    <p:sldLayoutId id="214748368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F903B-343A-45DB-9A5C-426362DD5C81}"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E00A-0144-4BAE-9F8F-1550A58F78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27567"/>
      </p:ext>
    </p:extLst>
  </p:cSld>
  <p:clrMap bg1="lt1" tx1="dk1" bg2="lt2" tx2="dk2" accent1="accent1" accent2="accent2" accent3="accent3" accent4="accent4" accent5="accent5" accent6="accent6" hlink="hlink" folHlink="folHlink"/>
  <p:sldLayoutIdLst>
    <p:sldLayoutId id="2147483687"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0400" y="76200"/>
            <a:ext cx="2019300" cy="603867"/>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246"/>
            <a:ext cx="9144000" cy="6858000"/>
          </a:xfrm>
          <a:prstGeom prst="rect">
            <a:avLst/>
          </a:prstGeom>
        </p:spPr>
      </p:pic>
      <p:pic>
        <p:nvPicPr>
          <p:cNvPr id="8" name="Picture 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p:spPr>
      </p:pic>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defRPr>
            </a:lvl1pPr>
          </a:lstStyle>
          <a:p>
            <a:r>
              <a:rPr lang="en-US" dirty="0" smtClean="0">
                <a:solidFill>
                  <a:prstClr val="white"/>
                </a:solidFill>
              </a:rPr>
              <a:t>Copyright 2010</a:t>
            </a:r>
            <a:endParaRPr lang="en-US" dirty="0">
              <a:solidFill>
                <a:prstClr val="white"/>
              </a:solidFill>
            </a:endParaRPr>
          </a:p>
        </p:txBody>
      </p:sp>
      <p:sp>
        <p:nvSpPr>
          <p:cNvPr id="3" name="Text Placeholder 2"/>
          <p:cNvSpPr>
            <a:spLocks noGrp="1"/>
          </p:cNvSpPr>
          <p:nvPr>
            <p:ph type="body" idx="1"/>
          </p:nvPr>
        </p:nvSpPr>
        <p:spPr>
          <a:xfrm>
            <a:off x="304800" y="1858962"/>
            <a:ext cx="7620000" cy="5135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77273A-AB04-4F9E-8B6F-EBA7782FA965}" type="datetime1">
              <a:rPr lang="en-US" smtClean="0">
                <a:solidFill>
                  <a:prstClr val="black">
                    <a:tint val="75000"/>
                  </a:prstClr>
                </a:solidFill>
              </a:rPr>
              <a:pPr/>
              <a:t>6/15/2015</a:t>
            </a:fld>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defRPr>
            </a:lvl1pPr>
          </a:lstStyle>
          <a:p>
            <a:fld id="{7D3D4356-750F-43A5-86F1-332F9B8C8A9C}" type="slidenum">
              <a:rPr lang="en-US" smtClean="0">
                <a:solidFill>
                  <a:prstClr val="white"/>
                </a:solidFill>
              </a:rPr>
              <a:pPr/>
              <a:t>‹#›</a:t>
            </a:fld>
            <a:endParaRPr lang="en-US" dirty="0">
              <a:solidFill>
                <a:prstClr val="white"/>
              </a:solidFill>
            </a:endParaRPr>
          </a:p>
        </p:txBody>
      </p:sp>
      <p:sp>
        <p:nvSpPr>
          <p:cNvPr id="2" name="Title Placeholder 1"/>
          <p:cNvSpPr>
            <a:spLocks noGrp="1"/>
          </p:cNvSpPr>
          <p:nvPr>
            <p:ph type="title"/>
          </p:nvPr>
        </p:nvSpPr>
        <p:spPr>
          <a:xfrm>
            <a:off x="304800" y="46038"/>
            <a:ext cx="7620000" cy="7159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919899346"/>
      </p:ext>
    </p:extLst>
  </p:cSld>
  <p:clrMap bg1="lt1" tx1="dk1" bg2="lt2" tx2="dk2" accent1="accent1" accent2="accent2" accent3="accent3" accent4="accent4" accent5="accent5" accent6="accent6" hlink="hlink" folHlink="folHlink"/>
  <p:sldLayoutIdLst>
    <p:sldLayoutId id="2147483689" r:id="rId1"/>
  </p:sldLayoutIdLst>
  <p:timing>
    <p:tnLst>
      <p:par>
        <p:cTn id="1" dur="indefinite" restart="never" nodeType="tmRoot"/>
      </p:par>
    </p:tnLst>
  </p:timing>
  <p:hf sldNum="0" hdr="0" ftr="0" dt="0"/>
  <p:txStyles>
    <p:titleStyle>
      <a:lvl1pPr algn="ctr" defTabSz="914400" rtl="0" eaLnBrk="1" latinLnBrk="0" hangingPunct="1">
        <a:spcBef>
          <a:spcPct val="0"/>
        </a:spcBef>
        <a:buNone/>
        <a:defRPr sz="4000" b="1" kern="1200" cap="none" spc="0">
          <a:ln w="12700">
            <a:noFill/>
            <a:prstDash val="solid"/>
          </a:ln>
          <a:solidFill>
            <a:schemeClr val="bg1">
              <a:lumMod val="95000"/>
            </a:schemeClr>
          </a:solidFill>
          <a:effectLst>
            <a:outerShdw blurRad="41275" dist="20320" dir="1800000" algn="tl" rotWithShape="0">
              <a:srgbClr val="000000">
                <a:alpha val="40000"/>
              </a:srgbClr>
            </a:outerShdw>
          </a:effectLst>
          <a:latin typeface="+mj-lt"/>
          <a:ea typeface="+mj-ea"/>
          <a:cs typeface="+mj-cs"/>
        </a:defRPr>
      </a:lvl1pPr>
    </p:titleStyle>
    <p:bodyStyle>
      <a:lvl1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1pPr>
      <a:lvl2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2pPr>
      <a:lvl3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3pPr>
      <a:lvl4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4pPr>
      <a:lvl5pPr marL="0" indent="0" algn="l" defTabSz="914400" rtl="0" eaLnBrk="1" latinLnBrk="0" hangingPunct="1">
        <a:spcBef>
          <a:spcPct val="20000"/>
        </a:spcBef>
        <a:buFontTx/>
        <a:buNone/>
        <a:defRPr sz="2000" b="0" kern="1200" cap="none" spc="0">
          <a:ln>
            <a:noFill/>
          </a:ln>
          <a:solidFill>
            <a:schemeClr val="accent5">
              <a:lumMod val="75000"/>
            </a:schemeClr>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2000"/>
                <a:lumOff val="18000"/>
              </a:schemeClr>
            </a:gs>
            <a:gs pos="85000">
              <a:schemeClr val="accent1">
                <a:lumMod val="19000"/>
                <a:lumOff val="81000"/>
              </a:schemeClr>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295400"/>
            <a:ext cx="8229600" cy="48767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3" name="Title Placeholder 12"/>
          <p:cNvSpPr>
            <a:spLocks noGrp="1"/>
          </p:cNvSpPr>
          <p:nvPr>
            <p:ph type="title"/>
          </p:nvPr>
        </p:nvSpPr>
        <p:spPr>
          <a:xfrm>
            <a:off x="457200" y="274638"/>
            <a:ext cx="8229600" cy="944562"/>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11" name="Freeform 10"/>
          <p:cNvSpPr/>
          <p:nvPr userDrawn="1"/>
        </p:nvSpPr>
        <p:spPr>
          <a:xfrm rot="10800000">
            <a:off x="-1" y="5177797"/>
            <a:ext cx="9158512" cy="1680203"/>
          </a:xfrm>
          <a:custGeom>
            <a:avLst/>
            <a:gdLst/>
            <a:ahLst/>
            <a:cxnLst/>
            <a:rect l="l" t="t" r="r" b="b"/>
            <a:pathLst>
              <a:path w="9158512" h="1680203">
                <a:moveTo>
                  <a:pt x="0" y="1680203"/>
                </a:moveTo>
                <a:lnTo>
                  <a:pt x="8883" y="0"/>
                </a:lnTo>
                <a:lnTo>
                  <a:pt x="9158512" y="0"/>
                </a:lnTo>
                <a:lnTo>
                  <a:pt x="9158512" y="1592013"/>
                </a:lnTo>
                <a:cubicBezTo>
                  <a:pt x="7371490" y="-356354"/>
                  <a:pt x="4089849" y="442569"/>
                  <a:pt x="3770365" y="558415"/>
                </a:cubicBezTo>
                <a:cubicBezTo>
                  <a:pt x="3547599" y="639191"/>
                  <a:pt x="2423419" y="1651197"/>
                  <a:pt x="0" y="1680203"/>
                </a:cubicBezTo>
                <a:close/>
              </a:path>
            </a:pathLst>
          </a:custGeom>
          <a:gradFill flip="none" rotWithShape="1">
            <a:gsLst>
              <a:gs pos="0">
                <a:schemeClr val="accent1">
                  <a:lumMod val="97000"/>
                </a:schemeClr>
              </a:gs>
              <a:gs pos="71000">
                <a:schemeClr val="accent1">
                  <a:lumMod val="29000"/>
                  <a:lumOff val="7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userDrawn="1"/>
        </p:nvSpPr>
        <p:spPr>
          <a:xfrm rot="10800000">
            <a:off x="-8824" y="5562600"/>
            <a:ext cx="9174590" cy="1295400"/>
          </a:xfrm>
          <a:custGeom>
            <a:avLst/>
            <a:gdLst>
              <a:gd name="connsiteX0" fmla="*/ 822968 w 9174355"/>
              <a:gd name="connsiteY0" fmla="*/ 1295017 h 1295400"/>
              <a:gd name="connsiteX1" fmla="*/ 0 w 9174355"/>
              <a:gd name="connsiteY1" fmla="*/ 1200566 h 1295400"/>
              <a:gd name="connsiteX2" fmla="*/ 0 w 9174355"/>
              <a:gd name="connsiteY2" fmla="*/ 0 h 1295400"/>
              <a:gd name="connsiteX3" fmla="*/ 9150500 w 9174355"/>
              <a:gd name="connsiteY3" fmla="*/ 0 h 1295400"/>
              <a:gd name="connsiteX4" fmla="*/ 9174301 w 9174355"/>
              <a:gd name="connsiteY4" fmla="*/ 1078126 h 1295400"/>
              <a:gd name="connsiteX5" fmla="*/ 3933545 w 9174355"/>
              <a:gd name="connsiteY5" fmla="*/ 507571 h 1295400"/>
              <a:gd name="connsiteX6" fmla="*/ 822968 w 9174355"/>
              <a:gd name="connsiteY6" fmla="*/ 1295017 h 1295400"/>
              <a:gd name="connsiteX0" fmla="*/ 822968 w 9174590"/>
              <a:gd name="connsiteY0" fmla="*/ 1295017 h 1295400"/>
              <a:gd name="connsiteX1" fmla="*/ 0 w 9174590"/>
              <a:gd name="connsiteY1" fmla="*/ 1200566 h 1295400"/>
              <a:gd name="connsiteX2" fmla="*/ 0 w 9174590"/>
              <a:gd name="connsiteY2" fmla="*/ 0 h 1295400"/>
              <a:gd name="connsiteX3" fmla="*/ 9169550 w 9174590"/>
              <a:gd name="connsiteY3" fmla="*/ 0 h 1295400"/>
              <a:gd name="connsiteX4" fmla="*/ 9174301 w 9174590"/>
              <a:gd name="connsiteY4" fmla="*/ 1078126 h 1295400"/>
              <a:gd name="connsiteX5" fmla="*/ 3933545 w 9174590"/>
              <a:gd name="connsiteY5" fmla="*/ 507571 h 1295400"/>
              <a:gd name="connsiteX6" fmla="*/ 822968 w 9174590"/>
              <a:gd name="connsiteY6" fmla="*/ 1295017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4590" h="1295400">
                <a:moveTo>
                  <a:pt x="822968" y="1295017"/>
                </a:moveTo>
                <a:cubicBezTo>
                  <a:pt x="558427" y="1291464"/>
                  <a:pt x="284227" y="1263053"/>
                  <a:pt x="0" y="1200566"/>
                </a:cubicBezTo>
                <a:lnTo>
                  <a:pt x="0" y="0"/>
                </a:lnTo>
                <a:lnTo>
                  <a:pt x="9169550" y="0"/>
                </a:lnTo>
                <a:cubicBezTo>
                  <a:pt x="9172256" y="304580"/>
                  <a:pt x="9175600" y="579914"/>
                  <a:pt x="9174301" y="1078126"/>
                </a:cubicBezTo>
                <a:cubicBezTo>
                  <a:pt x="7496993" y="197290"/>
                  <a:pt x="5262057" y="58536"/>
                  <a:pt x="3933545" y="507571"/>
                </a:cubicBezTo>
                <a:cubicBezTo>
                  <a:pt x="3055556" y="800128"/>
                  <a:pt x="2041778" y="1311389"/>
                  <a:pt x="822968" y="1295017"/>
                </a:cubicBezTo>
                <a:close/>
              </a:path>
            </a:pathLst>
          </a:custGeom>
          <a:gradFill flip="none" rotWithShape="1">
            <a:gsLst>
              <a:gs pos="0">
                <a:schemeClr val="accent1">
                  <a:lumMod val="75000"/>
                </a:schemeClr>
              </a:gs>
              <a:gs pos="96000">
                <a:schemeClr val="accent1">
                  <a:lumMod val="3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9830780"/>
      </p:ext>
    </p:extLst>
  </p:cSld>
  <p:clrMap bg1="lt1" tx1="dk1" bg2="lt2" tx2="dk2" accent1="accent1" accent2="accent2" accent3="accent3" accent4="accent4" accent5="accent5" accent6="accent6" hlink="hlink" folHlink="folHlink"/>
  <p:sldLayoutIdLst>
    <p:sldLayoutId id="2147483695"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400"/>
                                        <p:tgtEl>
                                          <p:spTgt spid="12"/>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900"/>
                                        <p:tgtEl>
                                          <p:spTgt spid="11"/>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82000"/>
                <a:lumOff val="18000"/>
              </a:schemeClr>
            </a:gs>
            <a:gs pos="85000">
              <a:schemeClr val="accent1">
                <a:lumMod val="19000"/>
                <a:lumOff val="81000"/>
              </a:schemeClr>
            </a:gs>
          </a:gsLst>
          <a:lin ang="162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295400"/>
            <a:ext cx="8229600" cy="48767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solidFill>
                  <a:prstClr val="black">
                    <a:tint val="75000"/>
                  </a:prstClr>
                </a:solidFill>
              </a:rPr>
              <a:pPr/>
              <a:t>‹#›</a:t>
            </a:fld>
            <a:endParaRPr lang="en-US">
              <a:solidFill>
                <a:prstClr val="black">
                  <a:tint val="75000"/>
                </a:prstClr>
              </a:solidFill>
            </a:endParaRPr>
          </a:p>
        </p:txBody>
      </p:sp>
      <p:sp>
        <p:nvSpPr>
          <p:cNvPr id="13" name="Title Placeholder 12"/>
          <p:cNvSpPr>
            <a:spLocks noGrp="1"/>
          </p:cNvSpPr>
          <p:nvPr>
            <p:ph type="title"/>
          </p:nvPr>
        </p:nvSpPr>
        <p:spPr>
          <a:xfrm>
            <a:off x="457200" y="274638"/>
            <a:ext cx="8229600" cy="944562"/>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
        <p:nvSpPr>
          <p:cNvPr id="11" name="Freeform 10"/>
          <p:cNvSpPr/>
          <p:nvPr userDrawn="1"/>
        </p:nvSpPr>
        <p:spPr>
          <a:xfrm rot="10800000">
            <a:off x="-1" y="5177797"/>
            <a:ext cx="9158512" cy="1680203"/>
          </a:xfrm>
          <a:custGeom>
            <a:avLst/>
            <a:gdLst/>
            <a:ahLst/>
            <a:cxnLst/>
            <a:rect l="l" t="t" r="r" b="b"/>
            <a:pathLst>
              <a:path w="9158512" h="1680203">
                <a:moveTo>
                  <a:pt x="0" y="1680203"/>
                </a:moveTo>
                <a:lnTo>
                  <a:pt x="8883" y="0"/>
                </a:lnTo>
                <a:lnTo>
                  <a:pt x="9158512" y="0"/>
                </a:lnTo>
                <a:lnTo>
                  <a:pt x="9158512" y="1592013"/>
                </a:lnTo>
                <a:cubicBezTo>
                  <a:pt x="7371490" y="-356354"/>
                  <a:pt x="4089849" y="442569"/>
                  <a:pt x="3770365" y="558415"/>
                </a:cubicBezTo>
                <a:cubicBezTo>
                  <a:pt x="3547599" y="639191"/>
                  <a:pt x="2423419" y="1651197"/>
                  <a:pt x="0" y="1680203"/>
                </a:cubicBezTo>
                <a:close/>
              </a:path>
            </a:pathLst>
          </a:custGeom>
          <a:gradFill flip="none" rotWithShape="1">
            <a:gsLst>
              <a:gs pos="0">
                <a:schemeClr val="accent1">
                  <a:lumMod val="97000"/>
                </a:schemeClr>
              </a:gs>
              <a:gs pos="71000">
                <a:schemeClr val="accent1">
                  <a:lumMod val="29000"/>
                  <a:lumOff val="71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userDrawn="1"/>
        </p:nvSpPr>
        <p:spPr>
          <a:xfrm rot="10800000">
            <a:off x="-8824" y="5562600"/>
            <a:ext cx="9174590" cy="1295400"/>
          </a:xfrm>
          <a:custGeom>
            <a:avLst/>
            <a:gdLst>
              <a:gd name="connsiteX0" fmla="*/ 822968 w 9174355"/>
              <a:gd name="connsiteY0" fmla="*/ 1295017 h 1295400"/>
              <a:gd name="connsiteX1" fmla="*/ 0 w 9174355"/>
              <a:gd name="connsiteY1" fmla="*/ 1200566 h 1295400"/>
              <a:gd name="connsiteX2" fmla="*/ 0 w 9174355"/>
              <a:gd name="connsiteY2" fmla="*/ 0 h 1295400"/>
              <a:gd name="connsiteX3" fmla="*/ 9150500 w 9174355"/>
              <a:gd name="connsiteY3" fmla="*/ 0 h 1295400"/>
              <a:gd name="connsiteX4" fmla="*/ 9174301 w 9174355"/>
              <a:gd name="connsiteY4" fmla="*/ 1078126 h 1295400"/>
              <a:gd name="connsiteX5" fmla="*/ 3933545 w 9174355"/>
              <a:gd name="connsiteY5" fmla="*/ 507571 h 1295400"/>
              <a:gd name="connsiteX6" fmla="*/ 822968 w 9174355"/>
              <a:gd name="connsiteY6" fmla="*/ 1295017 h 1295400"/>
              <a:gd name="connsiteX0" fmla="*/ 822968 w 9174590"/>
              <a:gd name="connsiteY0" fmla="*/ 1295017 h 1295400"/>
              <a:gd name="connsiteX1" fmla="*/ 0 w 9174590"/>
              <a:gd name="connsiteY1" fmla="*/ 1200566 h 1295400"/>
              <a:gd name="connsiteX2" fmla="*/ 0 w 9174590"/>
              <a:gd name="connsiteY2" fmla="*/ 0 h 1295400"/>
              <a:gd name="connsiteX3" fmla="*/ 9169550 w 9174590"/>
              <a:gd name="connsiteY3" fmla="*/ 0 h 1295400"/>
              <a:gd name="connsiteX4" fmla="*/ 9174301 w 9174590"/>
              <a:gd name="connsiteY4" fmla="*/ 1078126 h 1295400"/>
              <a:gd name="connsiteX5" fmla="*/ 3933545 w 9174590"/>
              <a:gd name="connsiteY5" fmla="*/ 507571 h 1295400"/>
              <a:gd name="connsiteX6" fmla="*/ 822968 w 9174590"/>
              <a:gd name="connsiteY6" fmla="*/ 1295017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74590" h="1295400">
                <a:moveTo>
                  <a:pt x="822968" y="1295017"/>
                </a:moveTo>
                <a:cubicBezTo>
                  <a:pt x="558427" y="1291464"/>
                  <a:pt x="284227" y="1263053"/>
                  <a:pt x="0" y="1200566"/>
                </a:cubicBezTo>
                <a:lnTo>
                  <a:pt x="0" y="0"/>
                </a:lnTo>
                <a:lnTo>
                  <a:pt x="9169550" y="0"/>
                </a:lnTo>
                <a:cubicBezTo>
                  <a:pt x="9172256" y="304580"/>
                  <a:pt x="9175600" y="579914"/>
                  <a:pt x="9174301" y="1078126"/>
                </a:cubicBezTo>
                <a:cubicBezTo>
                  <a:pt x="7496993" y="197290"/>
                  <a:pt x="5262057" y="58536"/>
                  <a:pt x="3933545" y="507571"/>
                </a:cubicBezTo>
                <a:cubicBezTo>
                  <a:pt x="3055556" y="800128"/>
                  <a:pt x="2041778" y="1311389"/>
                  <a:pt x="822968" y="1295017"/>
                </a:cubicBezTo>
                <a:close/>
              </a:path>
            </a:pathLst>
          </a:custGeom>
          <a:gradFill flip="none" rotWithShape="1">
            <a:gsLst>
              <a:gs pos="0">
                <a:schemeClr val="accent1">
                  <a:lumMod val="75000"/>
                </a:schemeClr>
              </a:gs>
              <a:gs pos="96000">
                <a:schemeClr val="accent1">
                  <a:lumMod val="3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679830780"/>
      </p:ext>
    </p:extLst>
  </p:cSld>
  <p:clrMap bg1="lt1" tx1="dk1" bg2="lt2" tx2="dk2" accent1="accent1" accent2="accent2" accent3="accent3" accent4="accent4" accent5="accent5" accent6="accent6" hlink="hlink" folHlink="folHlink"/>
  <p:sldLayoutIdLst>
    <p:sldLayoutId id="2147483699"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1400"/>
                                        <p:tgtEl>
                                          <p:spTgt spid="12"/>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900"/>
                                        <p:tgtEl>
                                          <p:spTgt spid="11"/>
                                        </p:tgtEl>
                                      </p:cBhvr>
                                    </p:animEffect>
                                  </p:childTnLst>
                                </p:cTn>
                              </p:par>
                              <p:par>
                                <p:cTn id="11" presetID="10" presetClass="entr" presetSubtype="0" fill="hold" nodeType="with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txStyles>
    <p:titleStyle>
      <a:lvl1pPr algn="l" defTabSz="914400" rtl="0" eaLnBrk="1" latinLnBrk="0" hangingPunct="1">
        <a:spcBef>
          <a:spcPct val="0"/>
        </a:spcBef>
        <a:buNone/>
        <a:defRPr sz="4000" kern="1200">
          <a:solidFill>
            <a:schemeClr val="tx2"/>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n-US" smtClean="0"/>
              <a:t>Click to edit Master title style</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endParaRPr lang="el-GR">
              <a:solidFill>
                <a:prstClr val="black">
                  <a:tint val="75000"/>
                </a:prstClr>
              </a:solidFill>
              <a:latin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fontAlgn="base">
              <a:spcBef>
                <a:spcPct val="0"/>
              </a:spcBef>
              <a:spcAft>
                <a:spcPct val="0"/>
              </a:spcAft>
              <a:defRPr/>
            </a:pPr>
            <a:fld id="{7E55E3B3-0445-4CFC-BED8-763D4409E61F}" type="slidenum">
              <a:rPr lang="el-GR" smtClean="0">
                <a:solidFill>
                  <a:prstClr val="black"/>
                </a:solidFill>
                <a:latin typeface="Arial" charset="0"/>
              </a:rPr>
              <a:pPr fontAlgn="base">
                <a:spcBef>
                  <a:spcPct val="0"/>
                </a:spcBef>
                <a:spcAft>
                  <a:spcPct val="0"/>
                </a:spcAft>
                <a:defRPr/>
              </a:pPr>
              <a:t>‹#›</a:t>
            </a:fld>
            <a:endParaRPr lang="el-GR">
              <a:solidFill>
                <a:prstClr val="black"/>
              </a:solidFill>
              <a:latin typeface="Arial" charset="0"/>
            </a:endParaRPr>
          </a:p>
        </p:txBody>
      </p:sp>
    </p:spTree>
    <p:extLst>
      <p:ext uri="{BB962C8B-B14F-4D97-AF65-F5344CB8AC3E}">
        <p14:creationId xmlns:p14="http://schemas.microsoft.com/office/powerpoint/2010/main" val="181294404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l-GR" smtClean="0"/>
              <a:t>Kλικ για επεξεργασία του τίτλου</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Lst>
  <p:transition>
    <p:fade/>
  </p:transition>
  <p:timing>
    <p:tnLst>
      <p:par>
        <p:cTn id="1" dur="indefinite" restart="never" nodeType="tmRoot"/>
      </p:par>
    </p:tnLst>
  </p:timing>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1">
                <a:lumMod val="75000"/>
              </a:schemeClr>
            </a:gs>
            <a:gs pos="38000">
              <a:schemeClr val="bg1">
                <a:lumMod val="95000"/>
              </a:schemeClr>
            </a:gs>
          </a:gsLst>
          <a:lin ang="5400000" scaled="0"/>
          <a:tileRect/>
        </a:gra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1714500"/>
            <a:ext cx="9144000" cy="51435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9F834C-F4D7-4673-B8E7-7D2CAE339D9B}"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42F71F-6415-4147-8F69-420A2A48018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7441573"/>
      </p:ext>
    </p:extLst>
  </p:cSld>
  <p:clrMap bg1="lt1" tx1="dk1" bg2="lt2" tx2="dk2" accent1="accent1" accent2="accent2" accent3="accent3" accent4="accent4" accent5="accent5" accent6="accent6" hlink="hlink" folHlink="folHlink"/>
  <p:sldLayoutIdLst>
    <p:sldLayoutId id="2147483665" r:id="rId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accent3">
                <a:lumMod val="40000"/>
                <a:lumOff val="60000"/>
              </a:schemeClr>
            </a:gs>
            <a:gs pos="100000">
              <a:srgbClr val="C2C2C2"/>
            </a:gs>
            <a:gs pos="41000">
              <a:srgbClr val="C2C2C2"/>
            </a:gs>
            <a:gs pos="0">
              <a:schemeClr val="accent3">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19732"/>
      </p:ext>
    </p:extLst>
  </p:cSld>
  <p:clrMap bg1="lt1" tx1="dk1" bg2="lt2" tx2="dk2" accent1="accent1" accent2="accent2" accent3="accent3" accent4="accent4" accent5="accent5" accent6="accent6" hlink="hlink" folHlink="folHlink"/>
  <p:sldLayoutIdLst>
    <p:sldLayoutId id="2147483667"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accent3">
                <a:lumMod val="40000"/>
                <a:lumOff val="60000"/>
              </a:schemeClr>
            </a:gs>
            <a:gs pos="100000">
              <a:srgbClr val="C2C2C2"/>
            </a:gs>
            <a:gs pos="41000">
              <a:srgbClr val="C2C2C2"/>
            </a:gs>
            <a:gs pos="0">
              <a:schemeClr val="accent3">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19732"/>
      </p:ext>
    </p:extLst>
  </p:cSld>
  <p:clrMap bg1="lt1" tx1="dk1" bg2="lt2" tx2="dk2" accent1="accent1" accent2="accent2" accent3="accent3" accent4="accent4" accent5="accent5" accent6="accent6" hlink="hlink" folHlink="folHlink"/>
  <p:sldLayoutIdLst>
    <p:sldLayoutId id="2147483669"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accent3">
                <a:lumMod val="40000"/>
                <a:lumOff val="60000"/>
              </a:schemeClr>
            </a:gs>
            <a:gs pos="100000">
              <a:srgbClr val="C2C2C2"/>
            </a:gs>
            <a:gs pos="41000">
              <a:srgbClr val="C2C2C2"/>
            </a:gs>
            <a:gs pos="0">
              <a:schemeClr val="accent3">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19732"/>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accent3">
                <a:lumMod val="40000"/>
                <a:lumOff val="60000"/>
              </a:schemeClr>
            </a:gs>
            <a:gs pos="100000">
              <a:srgbClr val="C2C2C2"/>
            </a:gs>
            <a:gs pos="41000">
              <a:srgbClr val="C2C2C2"/>
            </a:gs>
            <a:gs pos="0">
              <a:schemeClr val="accent3">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19732"/>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accent3">
                <a:lumMod val="40000"/>
                <a:lumOff val="60000"/>
              </a:schemeClr>
            </a:gs>
            <a:gs pos="100000">
              <a:srgbClr val="C2C2C2"/>
            </a:gs>
            <a:gs pos="41000">
              <a:srgbClr val="C2C2C2"/>
            </a:gs>
            <a:gs pos="0">
              <a:schemeClr val="accent3">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19732"/>
      </p:ext>
    </p:extLst>
  </p:cSld>
  <p:clrMap bg1="lt1" tx1="dk1" bg2="lt2" tx2="dk2" accent1="accent1" accent2="accent2" accent3="accent3" accent4="accent4" accent5="accent5" accent6="accent6" hlink="hlink" folHlink="folHlink"/>
  <p:sldLayoutIdLst>
    <p:sldLayoutId id="2147483675"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0">
              <a:schemeClr val="accent3">
                <a:lumMod val="40000"/>
                <a:lumOff val="60000"/>
              </a:schemeClr>
            </a:gs>
            <a:gs pos="100000">
              <a:srgbClr val="C2C2C2"/>
            </a:gs>
            <a:gs pos="41000">
              <a:srgbClr val="C2C2C2"/>
            </a:gs>
            <a:gs pos="0">
              <a:schemeClr val="accent3">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FB859-484F-490C-8854-8D9A5B4B7817}" type="datetimeFigureOut">
              <a:rPr lang="en-US" smtClean="0">
                <a:solidFill>
                  <a:prstClr val="black">
                    <a:tint val="75000"/>
                  </a:prstClr>
                </a:solidFill>
              </a:rPr>
              <a:pPr/>
              <a:t>6/15/2015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660B4-A4E7-4C1C-9647-50FDE17195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119732"/>
      </p:ext>
    </p:extLst>
  </p:cSld>
  <p:clrMap bg1="lt1" tx1="dk1" bg2="lt2" tx2="dk2" accent1="accent1" accent2="accent2" accent3="accent3" accent4="accent4" accent5="accent5" accent6="accent6" hlink="hlink" folHlink="folHlink"/>
  <p:sldLayoutIdLst>
    <p:sldLayoutId id="2147483681"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52.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53.xm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9.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6.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3568" y="1340768"/>
            <a:ext cx="7772400" cy="1470025"/>
          </a:xfrm>
        </p:spPr>
        <p:txBody>
          <a:bodyPr>
            <a:normAutofit/>
          </a:bodyPr>
          <a:lstStyle/>
          <a:p>
            <a:pPr lvl="1" algn="ctr"/>
            <a:r>
              <a:rPr lang="el-GR" sz="3600" b="1" dirty="0" smtClean="0">
                <a:solidFill>
                  <a:schemeClr val="tx1"/>
                </a:solidFill>
                <a:latin typeface="+mn-lt"/>
              </a:rPr>
              <a:t>Εισαγωγή στη Νοσηλευτική Επιστήμη</a:t>
            </a:r>
            <a:endParaRPr lang="el-GR" sz="3600" b="1" dirty="0">
              <a:solidFill>
                <a:schemeClr val="tx1"/>
              </a:solidFill>
              <a:latin typeface="+mn-lt"/>
            </a:endParaRPr>
          </a:p>
        </p:txBody>
      </p:sp>
      <p:sp>
        <p:nvSpPr>
          <p:cNvPr id="3" name="Υπότιτλος 2"/>
          <p:cNvSpPr>
            <a:spLocks noGrp="1"/>
          </p:cNvSpPr>
          <p:nvPr>
            <p:ph type="subTitle" idx="1"/>
          </p:nvPr>
        </p:nvSpPr>
        <p:spPr>
          <a:xfrm>
            <a:off x="1369368" y="3096543"/>
            <a:ext cx="6400800" cy="1752600"/>
          </a:xfrm>
        </p:spPr>
        <p:txBody>
          <a:bodyPr>
            <a:normAutofit/>
          </a:bodyPr>
          <a:lstStyle/>
          <a:p>
            <a:pPr>
              <a:spcBef>
                <a:spcPts val="0"/>
              </a:spcBef>
              <a:spcAft>
                <a:spcPts val="1200"/>
              </a:spcAft>
            </a:pPr>
            <a:r>
              <a:rPr lang="el-GR" sz="2800" b="1" dirty="0" smtClean="0"/>
              <a:t>Ενότητα </a:t>
            </a:r>
            <a:r>
              <a:rPr lang="el-GR" sz="2800" b="1" dirty="0" smtClean="0"/>
              <a:t>4</a:t>
            </a:r>
            <a:r>
              <a:rPr lang="el-GR" sz="2800" dirty="0" smtClean="0"/>
              <a:t>:</a:t>
            </a:r>
            <a:r>
              <a:rPr lang="en-US" sz="2800" dirty="0" smtClean="0"/>
              <a:t> </a:t>
            </a:r>
            <a:r>
              <a:rPr lang="el-GR" sz="2800" dirty="0" smtClean="0"/>
              <a:t>Ασηψία – </a:t>
            </a:r>
            <a:r>
              <a:rPr lang="el-GR" sz="2800" dirty="0" smtClean="0"/>
              <a:t>2</a:t>
            </a:r>
            <a:r>
              <a:rPr lang="el-GR" sz="2800" baseline="30000" dirty="0" smtClean="0"/>
              <a:t>ο</a:t>
            </a:r>
            <a:r>
              <a:rPr lang="el-GR" sz="2800" dirty="0" smtClean="0"/>
              <a:t> </a:t>
            </a:r>
            <a:r>
              <a:rPr lang="el-GR" sz="2800" dirty="0" smtClean="0"/>
              <a:t>μέρος</a:t>
            </a:r>
            <a:endParaRPr lang="en-US" sz="2800" dirty="0" smtClean="0"/>
          </a:p>
          <a:p>
            <a:pPr>
              <a:spcBef>
                <a:spcPts val="0"/>
              </a:spcBef>
            </a:pPr>
            <a:r>
              <a:rPr lang="el-GR" sz="2400" dirty="0"/>
              <a:t>Μάρθα </a:t>
            </a:r>
            <a:r>
              <a:rPr lang="el-GR" sz="2400" dirty="0" err="1"/>
              <a:t>Κελέση</a:t>
            </a:r>
            <a:endParaRPr lang="el-GR" sz="2400" dirty="0"/>
          </a:p>
        </p:txBody>
      </p:sp>
      <p:pic>
        <p:nvPicPr>
          <p:cNvPr id="6" name="Picture 5" descr="Λογότυπο έργου Ανοικτών Ακαδημαϊκών Μαθημάτων" title="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title="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fontAlgn="base">
              <a:spcBef>
                <a:spcPct val="0"/>
              </a:spcBef>
              <a:spcAft>
                <a:spcPct val="0"/>
              </a:spcAft>
            </a:pPr>
            <a:r>
              <a:rPr lang="el-GR" sz="1600" dirty="0">
                <a:solidFill>
                  <a:prstClr val="black"/>
                </a:solidFill>
              </a:rPr>
              <a:t>Ανοικτά Ακαδημαϊκά </a:t>
            </a:r>
            <a:r>
              <a:rPr lang="el-GR" sz="1600" dirty="0" smtClean="0">
                <a:solidFill>
                  <a:prstClr val="black"/>
                </a:solidFill>
              </a:rPr>
              <a:t>Μαθήματα στο ΤΕΙ Αθήνας</a:t>
            </a:r>
            <a:endParaRPr lang="el-GR" sz="1600" dirty="0">
              <a:solidFill>
                <a:prstClr val="black"/>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4291475351"/>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025" name="Picture 3" descr="Λογότυπο Επιχειρησιακού Προγράμματος Εκπαίδευση και Δια βίου Μάθηση"/>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19227" y="5269682"/>
            <a:ext cx="3543300" cy="84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6791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6" name="5 - TextBox"/>
          <p:cNvSpPr txBox="1"/>
          <p:nvPr/>
        </p:nvSpPr>
        <p:spPr>
          <a:xfrm>
            <a:off x="2956292" y="1853768"/>
            <a:ext cx="4620768" cy="3693319"/>
          </a:xfrm>
          <a:prstGeom prst="rect">
            <a:avLst/>
          </a:prstGeom>
          <a:noFill/>
        </p:spPr>
        <p:txBody>
          <a:bodyPr wrap="square" rtlCol="0">
            <a:spAutoFit/>
          </a:bodyPr>
          <a:lstStyle/>
          <a:p>
            <a:r>
              <a:rPr lang="el-GR" sz="2600" dirty="0" smtClean="0">
                <a:solidFill>
                  <a:schemeClr val="bg1"/>
                </a:solidFill>
              </a:rPr>
              <a:t>Οι </a:t>
            </a:r>
            <a:r>
              <a:rPr lang="el-GR" sz="2600" b="1" dirty="0" smtClean="0">
                <a:solidFill>
                  <a:schemeClr val="bg1"/>
                </a:solidFill>
              </a:rPr>
              <a:t>πηγές εισόδου </a:t>
            </a:r>
            <a:r>
              <a:rPr lang="el-GR" sz="2600" dirty="0" smtClean="0">
                <a:solidFill>
                  <a:schemeClr val="bg1"/>
                </a:solidFill>
              </a:rPr>
              <a:t>των μικροοργανισμών διακρίνονται  σε </a:t>
            </a:r>
            <a:r>
              <a:rPr lang="el-GR" sz="2600" b="1" dirty="0" smtClean="0">
                <a:solidFill>
                  <a:schemeClr val="bg1"/>
                </a:solidFill>
              </a:rPr>
              <a:t>εξωγενείς</a:t>
            </a:r>
            <a:r>
              <a:rPr lang="el-GR" sz="2600" dirty="0" smtClean="0">
                <a:solidFill>
                  <a:schemeClr val="bg1"/>
                </a:solidFill>
              </a:rPr>
              <a:t> όπως είναι ο αέρας, τα χειρουργικά εργαλεία, η χειρουργική ομάδα και ο ασθενής, και σε </a:t>
            </a:r>
            <a:r>
              <a:rPr lang="el-GR" sz="2600" b="1" dirty="0" smtClean="0">
                <a:solidFill>
                  <a:schemeClr val="bg1"/>
                </a:solidFill>
              </a:rPr>
              <a:t>ενδογενείς</a:t>
            </a:r>
            <a:r>
              <a:rPr lang="el-GR" sz="2600" dirty="0" smtClean="0">
                <a:solidFill>
                  <a:schemeClr val="bg1"/>
                </a:solidFill>
              </a:rPr>
              <a:t> όπως οι μικροοργανισμοί που προέρχονται από το σώμα του ασθενή. </a:t>
            </a:r>
            <a:endParaRPr lang="el-GR" sz="2600" dirty="0">
              <a:solidFill>
                <a:schemeClr val="bg1"/>
              </a:solidFill>
            </a:endParaRPr>
          </a:p>
        </p:txBody>
      </p:sp>
      <p:sp>
        <p:nvSpPr>
          <p:cNvPr id="4" name="3 - Τίτλος"/>
          <p:cNvSpPr>
            <a:spLocks noGrp="1"/>
          </p:cNvSpPr>
          <p:nvPr>
            <p:ph type="ctrTitle"/>
          </p:nvPr>
        </p:nvSpPr>
        <p:spPr/>
        <p:txBody>
          <a:bodyPr/>
          <a:lstStyle/>
          <a:p>
            <a:endParaRPr lang="el-G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flipH="1">
            <a:off x="22303" y="250903"/>
            <a:ext cx="9259229" cy="1066800"/>
          </a:xfrm>
          <a:prstGeom prst="homePlate">
            <a:avLst/>
          </a:prstGeom>
          <a:solidFill>
            <a:schemeClr val="bg1">
              <a:lumMod val="85000"/>
              <a:alpha val="67000"/>
            </a:schemeClr>
          </a:solidFill>
          <a:ln>
            <a:solidFill>
              <a:schemeClr val="bg1">
                <a:lumMod val="8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11" name="Pentagon 4"/>
          <p:cNvSpPr/>
          <p:nvPr/>
        </p:nvSpPr>
        <p:spPr>
          <a:xfrm flipH="1">
            <a:off x="990600" y="762000"/>
            <a:ext cx="8305799" cy="6084849"/>
          </a:xfrm>
          <a:custGeom>
            <a:avLst/>
            <a:gdLst>
              <a:gd name="connsiteX0" fmla="*/ 0 w 8305799"/>
              <a:gd name="connsiteY0" fmla="*/ 0 h 1066800"/>
              <a:gd name="connsiteX1" fmla="*/ 7772399 w 8305799"/>
              <a:gd name="connsiteY1" fmla="*/ 0 h 1066800"/>
              <a:gd name="connsiteX2" fmla="*/ 8305799 w 8305799"/>
              <a:gd name="connsiteY2" fmla="*/ 533400 h 1066800"/>
              <a:gd name="connsiteX3" fmla="*/ 7772399 w 8305799"/>
              <a:gd name="connsiteY3" fmla="*/ 1066800 h 1066800"/>
              <a:gd name="connsiteX4" fmla="*/ 0 w 8305799"/>
              <a:gd name="connsiteY4" fmla="*/ 1066800 h 1066800"/>
              <a:gd name="connsiteX5" fmla="*/ 0 w 8305799"/>
              <a:gd name="connsiteY5" fmla="*/ 0 h 1066800"/>
              <a:gd name="connsiteX0" fmla="*/ 0 w 8305799"/>
              <a:gd name="connsiteY0" fmla="*/ 0 h 1066800"/>
              <a:gd name="connsiteX1" fmla="*/ 7772399 w 8305799"/>
              <a:gd name="connsiteY1" fmla="*/ 0 h 1066800"/>
              <a:gd name="connsiteX2" fmla="*/ 8305799 w 8305799"/>
              <a:gd name="connsiteY2" fmla="*/ 533400 h 1066800"/>
              <a:gd name="connsiteX3" fmla="*/ 7772399 w 8305799"/>
              <a:gd name="connsiteY3" fmla="*/ 1066800 h 1066800"/>
              <a:gd name="connsiteX4" fmla="*/ 538975 w 8305799"/>
              <a:gd name="connsiteY4" fmla="*/ 1059366 h 1066800"/>
              <a:gd name="connsiteX5" fmla="*/ 0 w 8305799"/>
              <a:gd name="connsiteY5" fmla="*/ 1066800 h 1066800"/>
              <a:gd name="connsiteX6" fmla="*/ 0 w 8305799"/>
              <a:gd name="connsiteY6" fmla="*/ 0 h 1066800"/>
              <a:gd name="connsiteX0" fmla="*/ 0 w 8305799"/>
              <a:gd name="connsiteY0" fmla="*/ 0 h 6084849"/>
              <a:gd name="connsiteX1" fmla="*/ 7772399 w 8305799"/>
              <a:gd name="connsiteY1" fmla="*/ 0 h 6084849"/>
              <a:gd name="connsiteX2" fmla="*/ 8305799 w 8305799"/>
              <a:gd name="connsiteY2" fmla="*/ 533400 h 6084849"/>
              <a:gd name="connsiteX3" fmla="*/ 7772399 w 8305799"/>
              <a:gd name="connsiteY3" fmla="*/ 1066800 h 6084849"/>
              <a:gd name="connsiteX4" fmla="*/ 538975 w 8305799"/>
              <a:gd name="connsiteY4" fmla="*/ 1059366 h 6084849"/>
              <a:gd name="connsiteX5" fmla="*/ 141249 w 8305799"/>
              <a:gd name="connsiteY5" fmla="*/ 6084849 h 6084849"/>
              <a:gd name="connsiteX6" fmla="*/ 0 w 8305799"/>
              <a:gd name="connsiteY6" fmla="*/ 0 h 60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05799" h="6084849">
                <a:moveTo>
                  <a:pt x="0" y="0"/>
                </a:moveTo>
                <a:lnTo>
                  <a:pt x="7772399" y="0"/>
                </a:lnTo>
                <a:lnTo>
                  <a:pt x="8305799" y="533400"/>
                </a:lnTo>
                <a:lnTo>
                  <a:pt x="7772399" y="1066800"/>
                </a:lnTo>
                <a:lnTo>
                  <a:pt x="538975" y="1059366"/>
                </a:lnTo>
                <a:lnTo>
                  <a:pt x="141249" y="6084849"/>
                </a:lnTo>
                <a:lnTo>
                  <a:pt x="0" y="0"/>
                </a:lnTo>
                <a:close/>
              </a:path>
            </a:pathLst>
          </a:custGeom>
          <a:solidFill>
            <a:schemeClr val="bg1">
              <a:lumMod val="6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Pentagon 5"/>
          <p:cNvSpPr/>
          <p:nvPr/>
        </p:nvSpPr>
        <p:spPr>
          <a:xfrm flipH="1">
            <a:off x="37170" y="304800"/>
            <a:ext cx="9259229" cy="6575503"/>
          </a:xfrm>
          <a:custGeom>
            <a:avLst/>
            <a:gdLst>
              <a:gd name="connsiteX0" fmla="*/ 0 w 9259229"/>
              <a:gd name="connsiteY0" fmla="*/ 0 h 1066800"/>
              <a:gd name="connsiteX1" fmla="*/ 8725829 w 9259229"/>
              <a:gd name="connsiteY1" fmla="*/ 0 h 1066800"/>
              <a:gd name="connsiteX2" fmla="*/ 9259229 w 9259229"/>
              <a:gd name="connsiteY2" fmla="*/ 533400 h 1066800"/>
              <a:gd name="connsiteX3" fmla="*/ 8725829 w 9259229"/>
              <a:gd name="connsiteY3" fmla="*/ 1066800 h 1066800"/>
              <a:gd name="connsiteX4" fmla="*/ 0 w 9259229"/>
              <a:gd name="connsiteY4" fmla="*/ 1066800 h 1066800"/>
              <a:gd name="connsiteX5" fmla="*/ 0 w 9259229"/>
              <a:gd name="connsiteY5" fmla="*/ 0 h 1066800"/>
              <a:gd name="connsiteX0" fmla="*/ 0 w 9259229"/>
              <a:gd name="connsiteY0" fmla="*/ 0 h 1066800"/>
              <a:gd name="connsiteX1" fmla="*/ 8725829 w 9259229"/>
              <a:gd name="connsiteY1" fmla="*/ 0 h 1066800"/>
              <a:gd name="connsiteX2" fmla="*/ 9259229 w 9259229"/>
              <a:gd name="connsiteY2" fmla="*/ 533400 h 1066800"/>
              <a:gd name="connsiteX3" fmla="*/ 8725829 w 9259229"/>
              <a:gd name="connsiteY3" fmla="*/ 1066800 h 1066800"/>
              <a:gd name="connsiteX4" fmla="*/ 449765 w 9259229"/>
              <a:gd name="connsiteY4" fmla="*/ 1063083 h 1066800"/>
              <a:gd name="connsiteX5" fmla="*/ 0 w 9259229"/>
              <a:gd name="connsiteY5" fmla="*/ 1066800 h 1066800"/>
              <a:gd name="connsiteX6" fmla="*/ 0 w 9259229"/>
              <a:gd name="connsiteY6" fmla="*/ 0 h 1066800"/>
              <a:gd name="connsiteX0" fmla="*/ 7434 w 9266663"/>
              <a:gd name="connsiteY0" fmla="*/ 0 h 6538332"/>
              <a:gd name="connsiteX1" fmla="*/ 8733263 w 9266663"/>
              <a:gd name="connsiteY1" fmla="*/ 0 h 6538332"/>
              <a:gd name="connsiteX2" fmla="*/ 9266663 w 9266663"/>
              <a:gd name="connsiteY2" fmla="*/ 533400 h 6538332"/>
              <a:gd name="connsiteX3" fmla="*/ 8733263 w 9266663"/>
              <a:gd name="connsiteY3" fmla="*/ 1066800 h 6538332"/>
              <a:gd name="connsiteX4" fmla="*/ 457199 w 9266663"/>
              <a:gd name="connsiteY4" fmla="*/ 1063083 h 6538332"/>
              <a:gd name="connsiteX5" fmla="*/ 0 w 9266663"/>
              <a:gd name="connsiteY5" fmla="*/ 6538332 h 6538332"/>
              <a:gd name="connsiteX6" fmla="*/ 7434 w 9266663"/>
              <a:gd name="connsiteY6" fmla="*/ 0 h 6538332"/>
              <a:gd name="connsiteX0" fmla="*/ 0 w 9259229"/>
              <a:gd name="connsiteY0" fmla="*/ 0 h 6568069"/>
              <a:gd name="connsiteX1" fmla="*/ 8725829 w 9259229"/>
              <a:gd name="connsiteY1" fmla="*/ 0 h 6568069"/>
              <a:gd name="connsiteX2" fmla="*/ 9259229 w 9259229"/>
              <a:gd name="connsiteY2" fmla="*/ 533400 h 6568069"/>
              <a:gd name="connsiteX3" fmla="*/ 8725829 w 9259229"/>
              <a:gd name="connsiteY3" fmla="*/ 1066800 h 6568069"/>
              <a:gd name="connsiteX4" fmla="*/ 449765 w 9259229"/>
              <a:gd name="connsiteY4" fmla="*/ 1063083 h 6568069"/>
              <a:gd name="connsiteX5" fmla="*/ 170985 w 9259229"/>
              <a:gd name="connsiteY5" fmla="*/ 6568069 h 6568069"/>
              <a:gd name="connsiteX6" fmla="*/ 0 w 9259229"/>
              <a:gd name="connsiteY6" fmla="*/ 0 h 6568069"/>
              <a:gd name="connsiteX0" fmla="*/ 0 w 9259229"/>
              <a:gd name="connsiteY0" fmla="*/ 0 h 6575503"/>
              <a:gd name="connsiteX1" fmla="*/ 8725829 w 9259229"/>
              <a:gd name="connsiteY1" fmla="*/ 0 h 6575503"/>
              <a:gd name="connsiteX2" fmla="*/ 9259229 w 9259229"/>
              <a:gd name="connsiteY2" fmla="*/ 533400 h 6575503"/>
              <a:gd name="connsiteX3" fmla="*/ 8725829 w 9259229"/>
              <a:gd name="connsiteY3" fmla="*/ 1066800 h 6575503"/>
              <a:gd name="connsiteX4" fmla="*/ 449765 w 9259229"/>
              <a:gd name="connsiteY4" fmla="*/ 1063083 h 6575503"/>
              <a:gd name="connsiteX5" fmla="*/ 141249 w 9259229"/>
              <a:gd name="connsiteY5" fmla="*/ 6575503 h 6575503"/>
              <a:gd name="connsiteX6" fmla="*/ 0 w 9259229"/>
              <a:gd name="connsiteY6" fmla="*/ 0 h 657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9229" h="6575503">
                <a:moveTo>
                  <a:pt x="0" y="0"/>
                </a:moveTo>
                <a:lnTo>
                  <a:pt x="8725829" y="0"/>
                </a:lnTo>
                <a:lnTo>
                  <a:pt x="9259229" y="533400"/>
                </a:lnTo>
                <a:lnTo>
                  <a:pt x="8725829" y="1066800"/>
                </a:lnTo>
                <a:lnTo>
                  <a:pt x="449765" y="1063083"/>
                </a:lnTo>
                <a:lnTo>
                  <a:pt x="141249" y="6575503"/>
                </a:lnTo>
                <a:lnTo>
                  <a:pt x="0" y="0"/>
                </a:lnTo>
                <a:close/>
              </a:path>
            </a:pathLst>
          </a:custGeom>
          <a:solidFill>
            <a:schemeClr val="accent1">
              <a:lumMod val="75000"/>
            </a:schemeClr>
          </a:solid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2" name="Title 1"/>
          <p:cNvSpPr>
            <a:spLocks noGrp="1"/>
          </p:cNvSpPr>
          <p:nvPr>
            <p:ph type="ctrTitle"/>
          </p:nvPr>
        </p:nvSpPr>
        <p:spPr>
          <a:xfrm>
            <a:off x="838200" y="304801"/>
            <a:ext cx="7772400" cy="1066800"/>
          </a:xfrm>
        </p:spPr>
        <p:txBody>
          <a:bodyPr>
            <a:noAutofit/>
          </a:bodyPr>
          <a:lstStyle/>
          <a:p>
            <a:pPr algn="l"/>
            <a:r>
              <a:rPr lang="el-GR" sz="4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Η άσηπτη </a:t>
            </a:r>
            <a:r>
              <a:rPr lang="el-GR" sz="4000" b="1"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non</a:t>
            </a:r>
            <a:r>
              <a:rPr lang="el-GR" sz="4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a:t>
            </a:r>
            <a:r>
              <a:rPr lang="el-GR" sz="4000" b="1" dirty="0" err="1"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touch</a:t>
            </a:r>
            <a:r>
              <a:rPr lang="el-GR" sz="40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rPr>
              <a:t> τεχνική </a:t>
            </a:r>
            <a:endParaRPr lang="en-US" sz="40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endParaRPr>
          </a:p>
        </p:txBody>
      </p:sp>
      <p:sp>
        <p:nvSpPr>
          <p:cNvPr id="3" name="Subtitle 2"/>
          <p:cNvSpPr>
            <a:spLocks noGrp="1"/>
          </p:cNvSpPr>
          <p:nvPr>
            <p:ph type="subTitle" idx="1"/>
          </p:nvPr>
        </p:nvSpPr>
        <p:spPr>
          <a:xfrm>
            <a:off x="1676400" y="1447800"/>
            <a:ext cx="6400800" cy="381000"/>
          </a:xfrm>
        </p:spPr>
        <p:txBody>
          <a:bodyPr>
            <a:normAutofit fontScale="70000" lnSpcReduction="20000"/>
          </a:bodyPr>
          <a:lstStyle/>
          <a:p>
            <a:pPr algn="l"/>
            <a:r>
              <a:rPr lang="el-GR" sz="3100" dirty="0" smtClean="0">
                <a:solidFill>
                  <a:schemeClr val="tx1">
                    <a:lumMod val="95000"/>
                    <a:lumOff val="5000"/>
                  </a:schemeClr>
                </a:solidFill>
              </a:rPr>
              <a:t>Στοχεύει:</a:t>
            </a:r>
          </a:p>
          <a:p>
            <a:pPr algn="l"/>
            <a:endParaRPr lang="en-US" dirty="0">
              <a:solidFill>
                <a:schemeClr val="tx1">
                  <a:lumMod val="95000"/>
                  <a:lumOff val="5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45664"/>
            <a:ext cx="4062599" cy="4517136"/>
          </a:xfrm>
          <a:prstGeom prst="rect">
            <a:avLst/>
          </a:prstGeom>
        </p:spPr>
      </p:pic>
      <p:sp>
        <p:nvSpPr>
          <p:cNvPr id="28" name="TextBox 27"/>
          <p:cNvSpPr txBox="1"/>
          <p:nvPr/>
        </p:nvSpPr>
        <p:spPr>
          <a:xfrm>
            <a:off x="4139952" y="2276872"/>
            <a:ext cx="4572000" cy="3416320"/>
          </a:xfrm>
          <a:prstGeom prst="rect">
            <a:avLst/>
          </a:prstGeom>
          <a:noFill/>
        </p:spPr>
        <p:txBody>
          <a:bodyPr wrap="square" rtlCol="0">
            <a:spAutoFit/>
          </a:bodyPr>
          <a:lstStyle/>
          <a:p>
            <a:r>
              <a:rPr lang="el-GR" sz="2400" dirty="0" smtClean="0"/>
              <a:t>Στην πρόληψη αποικισμού μικροοργανισμών σε επιφάνειες όπως είναι τα χέρια ή ο εξοπλισμός και χρησιμοποιείται για απλούστερες και λιγότερο επεμβατικές διαδικασίες όπως η διαχείριση ενδοφλέβιων φαρμάκων και η φροντίδα των τραυμάτων.</a:t>
            </a:r>
          </a:p>
        </p:txBody>
      </p:sp>
      <p:sp>
        <p:nvSpPr>
          <p:cNvPr id="29" name="Right Arrow 28"/>
          <p:cNvSpPr/>
          <p:nvPr/>
        </p:nvSpPr>
        <p:spPr>
          <a:xfrm>
            <a:off x="3419872" y="3501008"/>
            <a:ext cx="457200" cy="4962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79209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1400"/>
                                        <p:tgtEl>
                                          <p:spTgt spid="2"/>
                                        </p:tgtEl>
                                      </p:cBhvr>
                                    </p:animEffect>
                                  </p:childTnLst>
                                </p:cTn>
                              </p:par>
                              <p:par>
                                <p:cTn id="8" presetID="22" presetClass="entr" presetSubtype="2" fill="hold" grpId="0" nodeType="withEffect">
                                  <p:stCondLst>
                                    <p:cond delay="20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16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600"/>
                                        <p:tgtEl>
                                          <p:spTgt spid="29"/>
                                        </p:tgtEl>
                                      </p:cBhvr>
                                    </p:animEffect>
                                  </p:childTnLst>
                                </p:cTn>
                              </p:par>
                            </p:childTnLst>
                          </p:cTn>
                        </p:par>
                        <p:par>
                          <p:cTn id="16" fill="hold">
                            <p:stCondLst>
                              <p:cond delay="600"/>
                            </p:stCondLst>
                            <p:childTnLst>
                              <p:par>
                                <p:cTn id="17" presetID="22" presetClass="entr" presetSubtype="8"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9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755576" y="0"/>
            <a:ext cx="7772400" cy="1470025"/>
          </a:xfrm>
        </p:spPr>
        <p:txBody>
          <a:bodyPr/>
          <a:lstStyle/>
          <a:p>
            <a:r>
              <a:rPr lang="el-GR" b="1" dirty="0" smtClean="0">
                <a:latin typeface="Franklin Gothic Heavy" pitchFamily="34" charset="0"/>
              </a:rPr>
              <a:t>Χειρουργική Ασηψία</a:t>
            </a:r>
            <a:endParaRPr lang="el-GR" dirty="0">
              <a:latin typeface="Franklin Gothic Heavy" pitchFamily="34" charset="0"/>
            </a:endParaRPr>
          </a:p>
        </p:txBody>
      </p:sp>
      <p:sp>
        <p:nvSpPr>
          <p:cNvPr id="3" name="2 - Υπότιτλος"/>
          <p:cNvSpPr>
            <a:spLocks noGrp="1"/>
          </p:cNvSpPr>
          <p:nvPr>
            <p:ph type="subTitle" idx="1"/>
          </p:nvPr>
        </p:nvSpPr>
        <p:spPr>
          <a:xfrm>
            <a:off x="467544" y="1268760"/>
            <a:ext cx="8352928" cy="2088232"/>
          </a:xfrm>
        </p:spPr>
        <p:txBody>
          <a:bodyPr>
            <a:noAutofit/>
          </a:bodyPr>
          <a:lstStyle/>
          <a:p>
            <a:pPr algn="l"/>
            <a:r>
              <a:rPr lang="el-GR" sz="2600" dirty="0" smtClean="0">
                <a:solidFill>
                  <a:schemeClr val="tx1"/>
                </a:solidFill>
              </a:rPr>
              <a:t>Η χειρουργική άσηπτη τεχνική χρησιμοποιείται κυρίως  στο χειρουργείο, αλλά και στους θαλάμους των ασθενών ή σε άλλα νοσηλευτικά τμήματα για επεμβατικές διαδικασίες όπως για παράδειγμα η εισαγωγή ενός κεντρικού φλεβικού καθετήρα.</a:t>
            </a:r>
          </a:p>
        </p:txBody>
      </p:sp>
      <p:pic>
        <p:nvPicPr>
          <p:cNvPr id="1026" name="Picture 2" descr="C:\Users\User\PresenterMedia\Static_People\oec_xray_machine_angled_1600_clr.png"/>
          <p:cNvPicPr>
            <a:picLocks noChangeAspect="1" noChangeArrowheads="1"/>
          </p:cNvPicPr>
          <p:nvPr/>
        </p:nvPicPr>
        <p:blipFill>
          <a:blip r:embed="rId3" cstate="print"/>
          <a:srcRect/>
          <a:stretch>
            <a:fillRect/>
          </a:stretch>
        </p:blipFill>
        <p:spPr bwMode="auto">
          <a:xfrm>
            <a:off x="2123728" y="3429000"/>
            <a:ext cx="4896545" cy="367240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8000" r="-8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555776" y="1052736"/>
            <a:ext cx="6408712" cy="1470025"/>
          </a:xfrm>
        </p:spPr>
        <p:txBody>
          <a:bodyPr/>
          <a:lstStyle/>
          <a:p>
            <a:r>
              <a:rPr lang="el-GR" b="1" dirty="0" smtClean="0">
                <a:solidFill>
                  <a:schemeClr val="bg2">
                    <a:lumMod val="50000"/>
                  </a:schemeClr>
                </a:solidFill>
                <a:latin typeface="Franklin Gothic Heavy" pitchFamily="34" charset="0"/>
              </a:rPr>
              <a:t>Αρχές της Χειρουργικής Ασηψίας</a:t>
            </a:r>
            <a:endParaRPr lang="el-GR" dirty="0">
              <a:solidFill>
                <a:schemeClr val="bg2">
                  <a:lumMod val="50000"/>
                </a:schemeClr>
              </a:solidFill>
              <a:latin typeface="Franklin Gothic Heavy" pitchFamily="34" charset="0"/>
            </a:endParaRPr>
          </a:p>
        </p:txBody>
      </p:sp>
      <p:sp>
        <p:nvSpPr>
          <p:cNvPr id="3" name="2 - Υπότιτλος"/>
          <p:cNvSpPr>
            <a:spLocks noGrp="1"/>
          </p:cNvSpPr>
          <p:nvPr>
            <p:ph type="subTitle" idx="1"/>
          </p:nvPr>
        </p:nvSpPr>
        <p:spPr/>
        <p:txBody>
          <a:bodyPr/>
          <a:lstStyle/>
          <a:p>
            <a:endParaRPr lang="el-GR"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84" name="Freeform 83"/>
          <p:cNvSpPr/>
          <p:nvPr/>
        </p:nvSpPr>
        <p:spPr>
          <a:xfrm>
            <a:off x="452888"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a:off x="-4316"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5"/>
          <p:cNvGrpSpPr/>
          <p:nvPr/>
        </p:nvGrpSpPr>
        <p:grpSpPr>
          <a:xfrm>
            <a:off x="1093467" y="928080"/>
            <a:ext cx="8941488" cy="1160610"/>
            <a:chOff x="2711250" y="939800"/>
            <a:chExt cx="8941488" cy="1160611"/>
          </a:xfrm>
        </p:grpSpPr>
        <p:sp>
          <p:nvSpPr>
            <p:cNvPr id="6" name="Rectangle 5"/>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029543" y="1058874"/>
              <a:ext cx="6732241" cy="707887"/>
            </a:xfrm>
            <a:prstGeom prst="rect">
              <a:avLst/>
            </a:prstGeom>
            <a:noFill/>
          </p:spPr>
          <p:txBody>
            <a:bodyPr wrap="square" rtlCol="0">
              <a:spAutoFit/>
            </a:bodyPr>
            <a:lstStyle/>
            <a:p>
              <a:r>
                <a:rPr lang="el-GR" sz="2000" dirty="0" smtClean="0"/>
                <a:t>Να αποστειρώνονται κατάλληλα με ξηρή ή υγρή θερμότητα, χημικές ουσίες ή ακτινοβολία πριν από τη χρήση.</a:t>
              </a:r>
              <a:endParaRPr lang="en-US" sz="2000" dirty="0"/>
            </a:p>
          </p:txBody>
        </p:sp>
      </p:grpSp>
      <p:sp>
        <p:nvSpPr>
          <p:cNvPr id="8" name="TextBox 7"/>
          <p:cNvSpPr txBox="1"/>
          <p:nvPr/>
        </p:nvSpPr>
        <p:spPr>
          <a:xfrm>
            <a:off x="242576" y="-34206"/>
            <a:ext cx="8901424" cy="954107"/>
          </a:xfrm>
          <a:prstGeom prst="rect">
            <a:avLst/>
          </a:prstGeom>
          <a:noFill/>
        </p:spPr>
        <p:txBody>
          <a:bodyPr wrap="square" rtlCol="0">
            <a:spAutoFit/>
          </a:bodyPr>
          <a:lstStyle/>
          <a:p>
            <a:pPr>
              <a:buNone/>
            </a:pPr>
            <a:r>
              <a:rPr lang="el-GR" sz="2800" dirty="0" smtClean="0"/>
              <a:t>Όλα τα αντικείμενα που βρίσκονται μέσα σε ένα αποστειρωμένο πακέτο πρέπει:</a:t>
            </a:r>
          </a:p>
        </p:txBody>
      </p:sp>
      <p:grpSp>
        <p:nvGrpSpPr>
          <p:cNvPr id="3" name="Group 48"/>
          <p:cNvGrpSpPr/>
          <p:nvPr/>
        </p:nvGrpSpPr>
        <p:grpSpPr>
          <a:xfrm>
            <a:off x="1288511" y="2053622"/>
            <a:ext cx="8941488" cy="1160611"/>
            <a:chOff x="2711250" y="939800"/>
            <a:chExt cx="8941488" cy="1160611"/>
          </a:xfrm>
        </p:grpSpPr>
        <p:sp>
          <p:nvSpPr>
            <p:cNvPr id="50" name="Rectangle 49"/>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4554579" y="1019034"/>
              <a:ext cx="6087055" cy="1015663"/>
            </a:xfrm>
            <a:prstGeom prst="rect">
              <a:avLst/>
            </a:prstGeom>
            <a:noFill/>
          </p:spPr>
          <p:txBody>
            <a:bodyPr wrap="square" rtlCol="0">
              <a:spAutoFit/>
            </a:bodyPr>
            <a:lstStyle/>
            <a:p>
              <a:r>
                <a:rPr lang="el-GR" sz="2000" dirty="0" smtClean="0"/>
                <a:t>Να χρησιμοποιούνται σε ένα προκαθορισμένο χρονικό διάστημα, μετά την πάροδο του οποίου, θεωρούνται μη αποστειρωμένα.</a:t>
              </a:r>
              <a:endParaRPr lang="en-US" sz="2000" dirty="0"/>
            </a:p>
          </p:txBody>
        </p:sp>
      </p:grpSp>
      <p:grpSp>
        <p:nvGrpSpPr>
          <p:cNvPr id="4" name="Group 77"/>
          <p:cNvGrpSpPr/>
          <p:nvPr/>
        </p:nvGrpSpPr>
        <p:grpSpPr>
          <a:xfrm>
            <a:off x="913558" y="3150646"/>
            <a:ext cx="9441747" cy="1160611"/>
            <a:chOff x="2711250" y="939800"/>
            <a:chExt cx="8941488" cy="1160611"/>
          </a:xfrm>
        </p:grpSpPr>
        <p:sp>
          <p:nvSpPr>
            <p:cNvPr id="79" name="Rectangle 78"/>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5596697" y="1158340"/>
              <a:ext cx="5079879" cy="707886"/>
            </a:xfrm>
            <a:prstGeom prst="rect">
              <a:avLst/>
            </a:prstGeom>
            <a:noFill/>
          </p:spPr>
          <p:txBody>
            <a:bodyPr wrap="square" rtlCol="0">
              <a:spAutoFit/>
            </a:bodyPr>
            <a:lstStyle/>
            <a:p>
              <a:r>
                <a:rPr lang="el-GR" sz="2000" dirty="0" smtClean="0"/>
                <a:t>Να ελέγχεται πάντα για την ημερομηνία λήξης του καθώς και για το εάν είναι άθικτο.</a:t>
              </a:r>
              <a:endParaRPr lang="en-US" sz="2000" dirty="0"/>
            </a:p>
          </p:txBody>
        </p:sp>
      </p:grpSp>
      <p:grpSp>
        <p:nvGrpSpPr>
          <p:cNvPr id="7" name="Group 80"/>
          <p:cNvGrpSpPr/>
          <p:nvPr/>
        </p:nvGrpSpPr>
        <p:grpSpPr>
          <a:xfrm>
            <a:off x="1413813" y="4290566"/>
            <a:ext cx="8941488" cy="1160611"/>
            <a:chOff x="2711250" y="939800"/>
            <a:chExt cx="8941488" cy="1160611"/>
          </a:xfrm>
        </p:grpSpPr>
        <p:sp>
          <p:nvSpPr>
            <p:cNvPr id="82" name="Rectangle 81"/>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p:nvSpPr>
          <p:spPr>
            <a:xfrm>
              <a:off x="5977958" y="1170548"/>
              <a:ext cx="4644007" cy="707886"/>
            </a:xfrm>
            <a:prstGeom prst="rect">
              <a:avLst/>
            </a:prstGeom>
            <a:noFill/>
          </p:spPr>
          <p:txBody>
            <a:bodyPr wrap="square" rtlCol="0">
              <a:spAutoFit/>
            </a:bodyPr>
            <a:lstStyle/>
            <a:p>
              <a:pPr>
                <a:buNone/>
              </a:pPr>
              <a:r>
                <a:rPr lang="el-GR" sz="2000" dirty="0" smtClean="0"/>
                <a:t>Να ελέγχονται οι ταινίες αποστείρωσης και οι δείκτες εντός του πακέτου.</a:t>
              </a:r>
              <a:endParaRPr lang="el-GR" sz="2000" dirty="0"/>
            </a:p>
          </p:txBody>
        </p:sp>
      </p:grpSp>
      <p:grpSp>
        <p:nvGrpSpPr>
          <p:cNvPr id="9" name="Group 6"/>
          <p:cNvGrpSpPr/>
          <p:nvPr/>
        </p:nvGrpSpPr>
        <p:grpSpPr>
          <a:xfrm>
            <a:off x="1702231" y="4113450"/>
            <a:ext cx="3166815" cy="2520699"/>
            <a:chOff x="1702231" y="4113450"/>
            <a:chExt cx="3166815" cy="2520699"/>
          </a:xfrm>
        </p:grpSpPr>
        <p:sp>
          <p:nvSpPr>
            <p:cNvPr id="74" name="Parallelogram 73"/>
            <p:cNvSpPr/>
            <p:nvPr/>
          </p:nvSpPr>
          <p:spPr>
            <a:xfrm>
              <a:off x="1702231" y="4232930"/>
              <a:ext cx="3166815" cy="2401219"/>
            </a:xfrm>
            <a:prstGeom prst="parallelogram">
              <a:avLst>
                <a:gd name="adj" fmla="val 68072"/>
              </a:avLst>
            </a:prstGeom>
            <a:gradFill>
              <a:gsLst>
                <a:gs pos="0">
                  <a:schemeClr val="accent2">
                    <a:lumMod val="60000"/>
                    <a:lumOff val="40000"/>
                  </a:schemeClr>
                </a:gs>
                <a:gs pos="4000">
                  <a:schemeClr val="accent2">
                    <a:lumMod val="40000"/>
                    <a:lumOff val="60000"/>
                  </a:schemeClr>
                </a:gs>
                <a:gs pos="97000">
                  <a:schemeClr val="accent2">
                    <a:lumMod val="75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5" name="TextBox 74"/>
            <p:cNvSpPr txBox="1"/>
            <p:nvPr/>
          </p:nvSpPr>
          <p:spPr>
            <a:xfrm>
              <a:off x="3329807" y="4113450"/>
              <a:ext cx="749300" cy="1323439"/>
            </a:xfrm>
            <a:prstGeom prst="rect">
              <a:avLst/>
            </a:prstGeom>
            <a:noFill/>
          </p:spPr>
          <p:txBody>
            <a:bodyPr wrap="square" rtlCol="0">
              <a:spAutoFit/>
            </a:bodyPr>
            <a:lstStyle/>
            <a:p>
              <a:r>
                <a:rPr lang="en-US" sz="8000" b="1" dirty="0">
                  <a:solidFill>
                    <a:prstClr val="white"/>
                  </a:solidFill>
                </a:rPr>
                <a:t>4</a:t>
              </a:r>
            </a:p>
          </p:txBody>
        </p:sp>
      </p:grpSp>
      <p:grpSp>
        <p:nvGrpSpPr>
          <p:cNvPr id="10" name="Group 3"/>
          <p:cNvGrpSpPr/>
          <p:nvPr/>
        </p:nvGrpSpPr>
        <p:grpSpPr>
          <a:xfrm>
            <a:off x="973534" y="2961397"/>
            <a:ext cx="3166815" cy="2520699"/>
            <a:chOff x="973534" y="2961397"/>
            <a:chExt cx="3166815" cy="2520699"/>
          </a:xfrm>
        </p:grpSpPr>
        <p:sp>
          <p:nvSpPr>
            <p:cNvPr id="69" name="Parallelogram 68"/>
            <p:cNvSpPr/>
            <p:nvPr/>
          </p:nvSpPr>
          <p:spPr>
            <a:xfrm>
              <a:off x="973534" y="3080877"/>
              <a:ext cx="3166815" cy="2401219"/>
            </a:xfrm>
            <a:prstGeom prst="parallelogram">
              <a:avLst>
                <a:gd name="adj" fmla="val 68072"/>
              </a:avLst>
            </a:prstGeom>
            <a:gradFill>
              <a:gsLst>
                <a:gs pos="0">
                  <a:schemeClr val="accent1">
                    <a:lumMod val="50000"/>
                    <a:alpha val="0"/>
                  </a:schemeClr>
                </a:gs>
                <a:gs pos="4000">
                  <a:schemeClr val="accent1">
                    <a:lumMod val="75000"/>
                  </a:schemeClr>
                </a:gs>
                <a:gs pos="97000">
                  <a:schemeClr val="accent1">
                    <a:lumMod val="50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TextBox 69"/>
            <p:cNvSpPr txBox="1"/>
            <p:nvPr/>
          </p:nvSpPr>
          <p:spPr>
            <a:xfrm>
              <a:off x="2601110" y="2961397"/>
              <a:ext cx="749300" cy="1323439"/>
            </a:xfrm>
            <a:prstGeom prst="rect">
              <a:avLst/>
            </a:prstGeom>
            <a:noFill/>
          </p:spPr>
          <p:txBody>
            <a:bodyPr wrap="square" rtlCol="0">
              <a:spAutoFit/>
            </a:bodyPr>
            <a:lstStyle/>
            <a:p>
              <a:r>
                <a:rPr lang="en-US" sz="8000" b="1" dirty="0">
                  <a:solidFill>
                    <a:prstClr val="white"/>
                  </a:solidFill>
                </a:rPr>
                <a:t>3</a:t>
              </a:r>
            </a:p>
          </p:txBody>
        </p:sp>
      </p:grpSp>
      <p:grpSp>
        <p:nvGrpSpPr>
          <p:cNvPr id="11" name="Group 2"/>
          <p:cNvGrpSpPr/>
          <p:nvPr/>
        </p:nvGrpSpPr>
        <p:grpSpPr>
          <a:xfrm>
            <a:off x="215807" y="1839790"/>
            <a:ext cx="3166815" cy="2520699"/>
            <a:chOff x="215807" y="1839790"/>
            <a:chExt cx="3166815" cy="2520699"/>
          </a:xfrm>
        </p:grpSpPr>
        <p:sp>
          <p:nvSpPr>
            <p:cNvPr id="64" name="Parallelogram 63"/>
            <p:cNvSpPr/>
            <p:nvPr/>
          </p:nvSpPr>
          <p:spPr>
            <a:xfrm>
              <a:off x="215807" y="1959270"/>
              <a:ext cx="3166815" cy="2401219"/>
            </a:xfrm>
            <a:prstGeom prst="parallelogram">
              <a:avLst>
                <a:gd name="adj" fmla="val 68072"/>
              </a:avLst>
            </a:prstGeom>
            <a:gradFill>
              <a:gsLst>
                <a:gs pos="0">
                  <a:schemeClr val="accent2">
                    <a:lumMod val="60000"/>
                    <a:lumOff val="40000"/>
                  </a:schemeClr>
                </a:gs>
                <a:gs pos="4000">
                  <a:schemeClr val="accent2">
                    <a:lumMod val="40000"/>
                    <a:lumOff val="60000"/>
                  </a:schemeClr>
                </a:gs>
                <a:gs pos="97000">
                  <a:schemeClr val="accent2">
                    <a:lumMod val="75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TextBox 64"/>
            <p:cNvSpPr txBox="1"/>
            <p:nvPr/>
          </p:nvSpPr>
          <p:spPr>
            <a:xfrm>
              <a:off x="1843383" y="1839790"/>
              <a:ext cx="749300" cy="1323439"/>
            </a:xfrm>
            <a:prstGeom prst="rect">
              <a:avLst/>
            </a:prstGeom>
            <a:noFill/>
          </p:spPr>
          <p:txBody>
            <a:bodyPr wrap="square" rtlCol="0">
              <a:spAutoFit/>
            </a:bodyPr>
            <a:lstStyle/>
            <a:p>
              <a:r>
                <a:rPr lang="en-US" sz="8000" b="1" dirty="0">
                  <a:solidFill>
                    <a:prstClr val="white"/>
                  </a:solidFill>
                </a:rPr>
                <a:t>2</a:t>
              </a:r>
            </a:p>
          </p:txBody>
        </p:sp>
      </p:grpSp>
      <p:grpSp>
        <p:nvGrpSpPr>
          <p:cNvPr id="12" name="Group 1"/>
          <p:cNvGrpSpPr/>
          <p:nvPr/>
        </p:nvGrpSpPr>
        <p:grpSpPr>
          <a:xfrm>
            <a:off x="-534109" y="724581"/>
            <a:ext cx="3166815" cy="2520699"/>
            <a:chOff x="-534109" y="724581"/>
            <a:chExt cx="3166815" cy="2520699"/>
          </a:xfrm>
        </p:grpSpPr>
        <p:sp>
          <p:nvSpPr>
            <p:cNvPr id="5" name="Parallelogram 4"/>
            <p:cNvSpPr/>
            <p:nvPr/>
          </p:nvSpPr>
          <p:spPr>
            <a:xfrm>
              <a:off x="-534109" y="844061"/>
              <a:ext cx="3166815" cy="2401219"/>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1093467" y="724581"/>
              <a:ext cx="749300" cy="1323439"/>
            </a:xfrm>
            <a:prstGeom prst="rect">
              <a:avLst/>
            </a:prstGeom>
            <a:noFill/>
          </p:spPr>
          <p:txBody>
            <a:bodyPr wrap="square" rtlCol="0">
              <a:spAutoFit/>
            </a:bodyPr>
            <a:lstStyle/>
            <a:p>
              <a:r>
                <a:rPr lang="en-US" sz="8000" b="1" dirty="0">
                  <a:solidFill>
                    <a:prstClr val="white"/>
                  </a:solidFill>
                </a:rPr>
                <a:t>1</a:t>
              </a:r>
            </a:p>
          </p:txBody>
        </p:sp>
      </p:grpSp>
    </p:spTree>
    <p:extLst>
      <p:ext uri="{BB962C8B-B14F-4D97-AF65-F5344CB8AC3E}">
        <p14:creationId xmlns:p14="http://schemas.microsoft.com/office/powerpoint/2010/main" val="905351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33" name="Freeform 32"/>
          <p:cNvSpPr/>
          <p:nvPr/>
        </p:nvSpPr>
        <p:spPr>
          <a:xfrm>
            <a:off x="431503" y="17469"/>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a:off x="-25701" y="17469"/>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3" name="Group 25"/>
          <p:cNvGrpSpPr/>
          <p:nvPr/>
        </p:nvGrpSpPr>
        <p:grpSpPr>
          <a:xfrm>
            <a:off x="2426968" y="947687"/>
            <a:ext cx="6316162" cy="1473201"/>
            <a:chOff x="2711250" y="939800"/>
            <a:chExt cx="8941488" cy="1473200"/>
          </a:xfrm>
        </p:grpSpPr>
        <p:sp>
          <p:nvSpPr>
            <p:cNvPr id="6" name="Rectangle 5"/>
            <p:cNvSpPr/>
            <p:nvPr/>
          </p:nvSpPr>
          <p:spPr>
            <a:xfrm>
              <a:off x="2711250" y="939800"/>
              <a:ext cx="8941488" cy="1473200"/>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615206" y="1204015"/>
              <a:ext cx="7037532" cy="1015662"/>
            </a:xfrm>
            <a:prstGeom prst="rect">
              <a:avLst/>
            </a:prstGeom>
            <a:noFill/>
          </p:spPr>
          <p:txBody>
            <a:bodyPr wrap="square" rtlCol="0">
              <a:spAutoFit/>
            </a:bodyPr>
            <a:lstStyle/>
            <a:p>
              <a:r>
                <a:rPr lang="el-GR" sz="2000" dirty="0" smtClean="0"/>
                <a:t>Ο χειρισμός των αποστειρωμένων αντικειμένων γίνεται μόνο με αποστειρωμένη λαβίδα ή αποστειρωμένα γάντια.</a:t>
              </a:r>
              <a:endParaRPr lang="en-US" sz="2000" dirty="0"/>
            </a:p>
          </p:txBody>
        </p:sp>
      </p:grpSp>
      <p:grpSp>
        <p:nvGrpSpPr>
          <p:cNvPr id="5" name="Group 27"/>
          <p:cNvGrpSpPr/>
          <p:nvPr/>
        </p:nvGrpSpPr>
        <p:grpSpPr>
          <a:xfrm>
            <a:off x="2752289" y="2459856"/>
            <a:ext cx="6212107" cy="1473200"/>
            <a:chOff x="3036570" y="2391559"/>
            <a:chExt cx="8794180" cy="1473200"/>
          </a:xfrm>
        </p:grpSpPr>
        <p:sp>
          <p:nvSpPr>
            <p:cNvPr id="16" name="Rectangle 15"/>
            <p:cNvSpPr/>
            <p:nvPr/>
          </p:nvSpPr>
          <p:spPr>
            <a:xfrm>
              <a:off x="3036570" y="2391559"/>
              <a:ext cx="8616168" cy="1473200"/>
            </a:xfrm>
            <a:prstGeom prst="rect">
              <a:avLst/>
            </a:prstGeom>
            <a:gradFill flip="none" rotWithShape="1">
              <a:gsLst>
                <a:gs pos="0">
                  <a:schemeClr val="tx2">
                    <a:lumMod val="60000"/>
                    <a:lumOff val="40000"/>
                  </a:schemeClr>
                </a:gs>
                <a:gs pos="45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5228323" y="2579067"/>
              <a:ext cx="6602427" cy="1015663"/>
            </a:xfrm>
            <a:prstGeom prst="rect">
              <a:avLst/>
            </a:prstGeom>
            <a:noFill/>
          </p:spPr>
          <p:txBody>
            <a:bodyPr wrap="square" rtlCol="0">
              <a:spAutoFit/>
            </a:bodyPr>
            <a:lstStyle/>
            <a:p>
              <a:pPr>
                <a:buNone/>
              </a:pPr>
              <a:r>
                <a:rPr lang="el-GR" sz="2000" dirty="0" smtClean="0"/>
                <a:t>Αντικείμενα που έρχονται σε επαφή με άλλα μη αποστειρωμένα, πρέπει να απορρίπτονται.</a:t>
              </a:r>
            </a:p>
          </p:txBody>
        </p:sp>
      </p:grpSp>
      <p:grpSp>
        <p:nvGrpSpPr>
          <p:cNvPr id="9" name="Group 28"/>
          <p:cNvGrpSpPr/>
          <p:nvPr/>
        </p:nvGrpSpPr>
        <p:grpSpPr>
          <a:xfrm>
            <a:off x="2752290" y="3972023"/>
            <a:ext cx="6116196" cy="1473201"/>
            <a:chOff x="3036570" y="3848804"/>
            <a:chExt cx="8658405" cy="1473200"/>
          </a:xfrm>
        </p:grpSpPr>
        <p:sp>
          <p:nvSpPr>
            <p:cNvPr id="17" name="Rectangle 16"/>
            <p:cNvSpPr/>
            <p:nvPr/>
          </p:nvSpPr>
          <p:spPr>
            <a:xfrm>
              <a:off x="3036570" y="3848804"/>
              <a:ext cx="8616168" cy="1473200"/>
            </a:xfrm>
            <a:prstGeom prst="rect">
              <a:avLst/>
            </a:prstGeom>
            <a:gradFill flip="none" rotWithShape="1">
              <a:gsLst>
                <a:gs pos="0">
                  <a:schemeClr val="tx2">
                    <a:lumMod val="60000"/>
                    <a:lumOff val="40000"/>
                  </a:schemeClr>
                </a:gs>
                <a:gs pos="41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5916867" y="4064967"/>
              <a:ext cx="5778108" cy="1015662"/>
            </a:xfrm>
            <a:prstGeom prst="rect">
              <a:avLst/>
            </a:prstGeom>
            <a:noFill/>
          </p:spPr>
          <p:txBody>
            <a:bodyPr wrap="square" rtlCol="0">
              <a:spAutoFit/>
            </a:bodyPr>
            <a:lstStyle/>
            <a:p>
              <a:pPr>
                <a:buNone/>
              </a:pPr>
              <a:r>
                <a:rPr lang="el-GR" sz="2000" dirty="0" smtClean="0"/>
                <a:t>Κάθε φορά που η αποστείρωση ενός αντικειμένου είναι αμφισβητήσιμη, αυτό δεν πρέπει να χρησιμοποιείται.</a:t>
              </a:r>
              <a:endParaRPr lang="el-GR" sz="2000" dirty="0"/>
            </a:p>
          </p:txBody>
        </p:sp>
      </p:grpSp>
      <p:sp>
        <p:nvSpPr>
          <p:cNvPr id="8" name="TextBox 7"/>
          <p:cNvSpPr txBox="1"/>
          <p:nvPr/>
        </p:nvSpPr>
        <p:spPr>
          <a:xfrm>
            <a:off x="0" y="-4737"/>
            <a:ext cx="9144000" cy="830997"/>
          </a:xfrm>
          <a:prstGeom prst="rect">
            <a:avLst/>
          </a:prstGeom>
          <a:noFill/>
        </p:spPr>
        <p:txBody>
          <a:bodyPr wrap="square" rtlCol="0">
            <a:spAutoFit/>
          </a:bodyPr>
          <a:lstStyle/>
          <a:p>
            <a:r>
              <a:rPr lang="el-GR" sz="2400" dirty="0" smtClean="0"/>
              <a:t>Αποστειρωμένα αντικείμενα μετατρέπονται σε μη</a:t>
            </a:r>
            <a:r>
              <a:rPr lang="en-US" sz="2400" dirty="0" smtClean="0"/>
              <a:t> </a:t>
            </a:r>
            <a:r>
              <a:rPr lang="el-GR" sz="2400" dirty="0" smtClean="0"/>
              <a:t>αποστειρωμένα όταν έρθουν σε επαφή με άλλα που</a:t>
            </a:r>
            <a:r>
              <a:rPr lang="en-US" sz="2400" dirty="0" smtClean="0"/>
              <a:t> </a:t>
            </a:r>
            <a:r>
              <a:rPr lang="el-GR" sz="2400" dirty="0" smtClean="0"/>
              <a:t>δεν έχουν αποστειρωθεί.</a:t>
            </a:r>
            <a:endParaRPr lang="en-US" sz="2400" i="1" dirty="0"/>
          </a:p>
        </p:txBody>
      </p:sp>
      <p:grpSp>
        <p:nvGrpSpPr>
          <p:cNvPr id="10" name="Group 8"/>
          <p:cNvGrpSpPr/>
          <p:nvPr/>
        </p:nvGrpSpPr>
        <p:grpSpPr>
          <a:xfrm>
            <a:off x="1435011" y="3757656"/>
            <a:ext cx="3474720" cy="3055720"/>
            <a:chOff x="1435011" y="3582213"/>
            <a:chExt cx="3474720" cy="3055720"/>
          </a:xfrm>
        </p:grpSpPr>
        <p:sp>
          <p:nvSpPr>
            <p:cNvPr id="46" name="Parallelogram 45"/>
            <p:cNvSpPr/>
            <p:nvPr/>
          </p:nvSpPr>
          <p:spPr>
            <a:xfrm>
              <a:off x="1435011" y="3701693"/>
              <a:ext cx="3474720" cy="2936240"/>
            </a:xfrm>
            <a:prstGeom prst="parallelogram">
              <a:avLst>
                <a:gd name="adj" fmla="val 68072"/>
              </a:avLst>
            </a:prstGeom>
            <a:gradFill>
              <a:gsLst>
                <a:gs pos="0">
                  <a:schemeClr val="accent1">
                    <a:lumMod val="50000"/>
                    <a:alpha val="0"/>
                  </a:schemeClr>
                </a:gs>
                <a:gs pos="4000">
                  <a:schemeClr val="accent1">
                    <a:lumMod val="75000"/>
                  </a:schemeClr>
                </a:gs>
                <a:gs pos="98000">
                  <a:schemeClr val="accent1">
                    <a:lumMod val="50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TextBox 46"/>
            <p:cNvSpPr txBox="1"/>
            <p:nvPr/>
          </p:nvSpPr>
          <p:spPr>
            <a:xfrm>
              <a:off x="3370491" y="3582213"/>
              <a:ext cx="749300" cy="1323439"/>
            </a:xfrm>
            <a:prstGeom prst="rect">
              <a:avLst/>
            </a:prstGeom>
            <a:noFill/>
          </p:spPr>
          <p:txBody>
            <a:bodyPr wrap="square" rtlCol="0">
              <a:spAutoFit/>
            </a:bodyPr>
            <a:lstStyle/>
            <a:p>
              <a:r>
                <a:rPr lang="en-US" sz="8000" b="1" dirty="0">
                  <a:solidFill>
                    <a:prstClr val="white"/>
                  </a:solidFill>
                </a:rPr>
                <a:t>3</a:t>
              </a:r>
            </a:p>
          </p:txBody>
        </p:sp>
      </p:grpSp>
      <p:grpSp>
        <p:nvGrpSpPr>
          <p:cNvPr id="11" name="Group 4"/>
          <p:cNvGrpSpPr/>
          <p:nvPr/>
        </p:nvGrpSpPr>
        <p:grpSpPr>
          <a:xfrm>
            <a:off x="928789" y="2317496"/>
            <a:ext cx="3474720" cy="3055720"/>
            <a:chOff x="928789" y="2139295"/>
            <a:chExt cx="3474720" cy="3055720"/>
          </a:xfrm>
        </p:grpSpPr>
        <p:sp>
          <p:nvSpPr>
            <p:cNvPr id="73" name="Parallelogram 72"/>
            <p:cNvSpPr/>
            <p:nvPr/>
          </p:nvSpPr>
          <p:spPr>
            <a:xfrm>
              <a:off x="928789" y="2258775"/>
              <a:ext cx="3474720" cy="2936240"/>
            </a:xfrm>
            <a:prstGeom prst="parallelogram">
              <a:avLst>
                <a:gd name="adj" fmla="val 68072"/>
              </a:avLst>
            </a:prstGeom>
            <a:gradFill>
              <a:gsLst>
                <a:gs pos="0">
                  <a:schemeClr val="accent2">
                    <a:lumMod val="60000"/>
                    <a:lumOff val="40000"/>
                  </a:schemeClr>
                </a:gs>
                <a:gs pos="2000">
                  <a:schemeClr val="accent2">
                    <a:lumMod val="40000"/>
                    <a:lumOff val="60000"/>
                  </a:schemeClr>
                </a:gs>
                <a:gs pos="98000">
                  <a:schemeClr val="accent2">
                    <a:lumMod val="75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TextBox 73"/>
            <p:cNvSpPr txBox="1"/>
            <p:nvPr/>
          </p:nvSpPr>
          <p:spPr>
            <a:xfrm>
              <a:off x="2864269" y="2139295"/>
              <a:ext cx="749300" cy="1323439"/>
            </a:xfrm>
            <a:prstGeom prst="rect">
              <a:avLst/>
            </a:prstGeom>
            <a:noFill/>
          </p:spPr>
          <p:txBody>
            <a:bodyPr wrap="square" rtlCol="0">
              <a:spAutoFit/>
            </a:bodyPr>
            <a:lstStyle/>
            <a:p>
              <a:r>
                <a:rPr lang="en-US" sz="8000" b="1" dirty="0">
                  <a:solidFill>
                    <a:prstClr val="white"/>
                  </a:solidFill>
                </a:rPr>
                <a:t>2</a:t>
              </a:r>
            </a:p>
          </p:txBody>
        </p:sp>
      </p:grpSp>
      <p:grpSp>
        <p:nvGrpSpPr>
          <p:cNvPr id="12" name="Group 2"/>
          <p:cNvGrpSpPr/>
          <p:nvPr/>
        </p:nvGrpSpPr>
        <p:grpSpPr>
          <a:xfrm>
            <a:off x="476475" y="764704"/>
            <a:ext cx="3474720" cy="3055720"/>
            <a:chOff x="476475" y="586233"/>
            <a:chExt cx="3474720" cy="3055720"/>
          </a:xfrm>
        </p:grpSpPr>
        <p:sp>
          <p:nvSpPr>
            <p:cNvPr id="86" name="Parallelogram 85"/>
            <p:cNvSpPr/>
            <p:nvPr/>
          </p:nvSpPr>
          <p:spPr>
            <a:xfrm>
              <a:off x="476475" y="705713"/>
              <a:ext cx="3474720" cy="2936240"/>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p:nvSpPr>
          <p:spPr>
            <a:xfrm>
              <a:off x="2411955" y="586233"/>
              <a:ext cx="749300" cy="1323439"/>
            </a:xfrm>
            <a:prstGeom prst="rect">
              <a:avLst/>
            </a:prstGeom>
            <a:noFill/>
          </p:spPr>
          <p:txBody>
            <a:bodyPr wrap="square" rtlCol="0">
              <a:spAutoFit/>
            </a:bodyPr>
            <a:lstStyle/>
            <a:p>
              <a:r>
                <a:rPr lang="en-US" sz="8000" b="1" dirty="0">
                  <a:solidFill>
                    <a:prstClr val="white"/>
                  </a:solidFill>
                </a:rPr>
                <a:t>1</a:t>
              </a:r>
            </a:p>
          </p:txBody>
        </p:sp>
      </p:grpSp>
    </p:spTree>
    <p:extLst>
      <p:ext uri="{BB962C8B-B14F-4D97-AF65-F5344CB8AC3E}">
        <p14:creationId xmlns:p14="http://schemas.microsoft.com/office/powerpoint/2010/main" val="310935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0-#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116" name="Freeform 115"/>
          <p:cNvSpPr/>
          <p:nvPr/>
        </p:nvSpPr>
        <p:spPr>
          <a:xfrm>
            <a:off x="457204" y="-21798"/>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a:off x="0" y="-21798"/>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5"/>
          <p:cNvGrpSpPr/>
          <p:nvPr/>
        </p:nvGrpSpPr>
        <p:grpSpPr>
          <a:xfrm>
            <a:off x="1093467" y="811968"/>
            <a:ext cx="8941488" cy="1160610"/>
            <a:chOff x="2711250" y="939800"/>
            <a:chExt cx="8941488" cy="1160611"/>
          </a:xfrm>
        </p:grpSpPr>
        <p:sp>
          <p:nvSpPr>
            <p:cNvPr id="6" name="Rectangle 5"/>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3741511" y="1058875"/>
              <a:ext cx="6909082" cy="707887"/>
            </a:xfrm>
            <a:prstGeom prst="rect">
              <a:avLst/>
            </a:prstGeom>
            <a:noFill/>
          </p:spPr>
          <p:txBody>
            <a:bodyPr wrap="square" rtlCol="0">
              <a:spAutoFit/>
            </a:bodyPr>
            <a:lstStyle/>
            <a:p>
              <a:r>
                <a:rPr lang="el-GR" sz="2000" dirty="0" smtClean="0"/>
                <a:t>Τη στιγμή που αφήνονται σε αποστειρωμένο περιβάλλον, χωρίς να ελέγχονται θεωρούνται μη αποστειρωμένα.</a:t>
              </a:r>
            </a:p>
          </p:txBody>
        </p:sp>
      </p:grpSp>
      <p:sp>
        <p:nvSpPr>
          <p:cNvPr id="8" name="TextBox 7"/>
          <p:cNvSpPr txBox="1"/>
          <p:nvPr/>
        </p:nvSpPr>
        <p:spPr>
          <a:xfrm>
            <a:off x="0" y="1"/>
            <a:ext cx="9144000" cy="830997"/>
          </a:xfrm>
          <a:prstGeom prst="rect">
            <a:avLst/>
          </a:prstGeom>
          <a:noFill/>
        </p:spPr>
        <p:txBody>
          <a:bodyPr wrap="square" rtlCol="0">
            <a:spAutoFit/>
          </a:bodyPr>
          <a:lstStyle/>
          <a:p>
            <a:r>
              <a:rPr lang="el-GR" sz="2400" dirty="0" smtClean="0"/>
              <a:t>Αποστειρωμένα αντικείμενα που βρίσκονται εκτός</a:t>
            </a:r>
            <a:r>
              <a:rPr lang="en-US" sz="2400" dirty="0" smtClean="0"/>
              <a:t> </a:t>
            </a:r>
            <a:r>
              <a:rPr lang="el-GR" sz="2400" dirty="0" smtClean="0"/>
              <a:t>του οπτικού πεδίου ή κάτω από το επίπεδο της μέσης θεωρούνται μη αποστειρωμένα</a:t>
            </a:r>
            <a:r>
              <a:rPr lang="en-US" sz="2400" dirty="0" smtClean="0"/>
              <a:t>:</a:t>
            </a:r>
            <a:endParaRPr lang="en-US" sz="2400" i="1" dirty="0"/>
          </a:p>
        </p:txBody>
      </p:sp>
      <p:grpSp>
        <p:nvGrpSpPr>
          <p:cNvPr id="3" name="Group 48"/>
          <p:cNvGrpSpPr/>
          <p:nvPr/>
        </p:nvGrpSpPr>
        <p:grpSpPr>
          <a:xfrm>
            <a:off x="1288511" y="1937510"/>
            <a:ext cx="8941488" cy="1160611"/>
            <a:chOff x="2711250" y="939800"/>
            <a:chExt cx="8941488" cy="1160611"/>
          </a:xfrm>
        </p:grpSpPr>
        <p:sp>
          <p:nvSpPr>
            <p:cNvPr id="50" name="Rectangle 49"/>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TextBox 50"/>
            <p:cNvSpPr txBox="1"/>
            <p:nvPr/>
          </p:nvSpPr>
          <p:spPr>
            <a:xfrm>
              <a:off x="4122531" y="991130"/>
              <a:ext cx="6652769" cy="969496"/>
            </a:xfrm>
            <a:prstGeom prst="rect">
              <a:avLst/>
            </a:prstGeom>
            <a:noFill/>
          </p:spPr>
          <p:txBody>
            <a:bodyPr wrap="square" rtlCol="0">
              <a:spAutoFit/>
            </a:bodyPr>
            <a:lstStyle/>
            <a:p>
              <a:r>
                <a:rPr lang="el-GR" sz="1900" dirty="0" smtClean="0"/>
                <a:t>Τα αποστειρωμένα αντικείμενα διατηρούνται πάντα εντός του οπτικού πεδίου του ατόμου που τα χειρίζεται. Οι γιατροί και οι νοσηλευτές δεν γυρίζουν την πλάτη τους </a:t>
              </a:r>
              <a:r>
                <a:rPr lang="el-GR" sz="1900" smtClean="0"/>
                <a:t>στο στείρο </a:t>
              </a:r>
              <a:r>
                <a:rPr lang="el-GR" sz="1900" dirty="0" smtClean="0"/>
                <a:t>πεδίο.</a:t>
              </a:r>
            </a:p>
          </p:txBody>
        </p:sp>
      </p:grpSp>
      <p:grpSp>
        <p:nvGrpSpPr>
          <p:cNvPr id="4" name="Group 77"/>
          <p:cNvGrpSpPr/>
          <p:nvPr/>
        </p:nvGrpSpPr>
        <p:grpSpPr>
          <a:xfrm>
            <a:off x="913558" y="3034534"/>
            <a:ext cx="9441747" cy="1160611"/>
            <a:chOff x="2711250" y="939800"/>
            <a:chExt cx="8941488" cy="1160611"/>
          </a:xfrm>
        </p:grpSpPr>
        <p:sp>
          <p:nvSpPr>
            <p:cNvPr id="79" name="Rectangle 78"/>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TextBox 79"/>
            <p:cNvSpPr txBox="1"/>
            <p:nvPr/>
          </p:nvSpPr>
          <p:spPr>
            <a:xfrm>
              <a:off x="5084770" y="974226"/>
              <a:ext cx="5359791" cy="1015663"/>
            </a:xfrm>
            <a:prstGeom prst="rect">
              <a:avLst/>
            </a:prstGeom>
            <a:noFill/>
          </p:spPr>
          <p:txBody>
            <a:bodyPr wrap="square" rtlCol="0">
              <a:spAutoFit/>
            </a:bodyPr>
            <a:lstStyle/>
            <a:p>
              <a:r>
                <a:rPr lang="el-GR" sz="2000" dirty="0" smtClean="0"/>
                <a:t>Μόνο το μπροστινό μέρος της μπλούζας και 2 cm πάνω από τους αγκώνες θεωρούνται αποστειρωμένα.</a:t>
              </a:r>
            </a:p>
          </p:txBody>
        </p:sp>
      </p:grpSp>
      <p:grpSp>
        <p:nvGrpSpPr>
          <p:cNvPr id="7" name="Group 80"/>
          <p:cNvGrpSpPr/>
          <p:nvPr/>
        </p:nvGrpSpPr>
        <p:grpSpPr>
          <a:xfrm>
            <a:off x="1413813" y="4174454"/>
            <a:ext cx="8941488" cy="1160611"/>
            <a:chOff x="2711250" y="939800"/>
            <a:chExt cx="8941488" cy="1160611"/>
          </a:xfrm>
        </p:grpSpPr>
        <p:sp>
          <p:nvSpPr>
            <p:cNvPr id="82" name="Rectangle 81"/>
            <p:cNvSpPr/>
            <p:nvPr/>
          </p:nvSpPr>
          <p:spPr>
            <a:xfrm>
              <a:off x="2711250" y="939800"/>
              <a:ext cx="8941488" cy="116061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TextBox 82"/>
            <p:cNvSpPr txBox="1"/>
            <p:nvPr/>
          </p:nvSpPr>
          <p:spPr>
            <a:xfrm>
              <a:off x="5437389" y="986434"/>
              <a:ext cx="5328592" cy="1015663"/>
            </a:xfrm>
            <a:prstGeom prst="rect">
              <a:avLst/>
            </a:prstGeom>
            <a:noFill/>
          </p:spPr>
          <p:txBody>
            <a:bodyPr wrap="square" rtlCol="0">
              <a:spAutoFit/>
            </a:bodyPr>
            <a:lstStyle/>
            <a:p>
              <a:r>
                <a:rPr lang="el-GR" sz="2000" dirty="0" smtClean="0"/>
                <a:t>Όποιος φοράει αποστειρωμένα γάντια τα κρατάει πάνω από το επίπεδο της μέσης και μέσα στο οπτικό του πεδίο.</a:t>
              </a:r>
              <a:endParaRPr lang="en-US" sz="2000" dirty="0" smtClean="0"/>
            </a:p>
          </p:txBody>
        </p:sp>
      </p:grpSp>
      <p:grpSp>
        <p:nvGrpSpPr>
          <p:cNvPr id="9" name="Group 112"/>
          <p:cNvGrpSpPr/>
          <p:nvPr/>
        </p:nvGrpSpPr>
        <p:grpSpPr>
          <a:xfrm>
            <a:off x="1421075" y="5313828"/>
            <a:ext cx="8941488" cy="1160611"/>
            <a:chOff x="2711250" y="939800"/>
            <a:chExt cx="8941488" cy="1160611"/>
          </a:xfrm>
        </p:grpSpPr>
        <p:sp>
          <p:nvSpPr>
            <p:cNvPr id="114" name="Rectangle 113"/>
            <p:cNvSpPr/>
            <p:nvPr/>
          </p:nvSpPr>
          <p:spPr>
            <a:xfrm>
              <a:off x="2711250" y="939800"/>
              <a:ext cx="8941488" cy="1160611"/>
            </a:xfrm>
            <a:prstGeom prst="rect">
              <a:avLst/>
            </a:prstGeom>
            <a:gradFill flip="none" rotWithShape="1">
              <a:gsLst>
                <a:gs pos="3000">
                  <a:schemeClr val="tx2">
                    <a:lumMod val="60000"/>
                    <a:lumOff val="40000"/>
                    <a:alpha val="0"/>
                  </a:schemeClr>
                </a:gs>
                <a:gs pos="47000">
                  <a:schemeClr val="tx2">
                    <a:lumMod val="40000"/>
                    <a:lumOff val="60000"/>
                  </a:schemeClr>
                </a:gs>
                <a:gs pos="27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TextBox 114"/>
            <p:cNvSpPr txBox="1"/>
            <p:nvPr/>
          </p:nvSpPr>
          <p:spPr>
            <a:xfrm>
              <a:off x="5955834" y="998727"/>
              <a:ext cx="4771354" cy="1015663"/>
            </a:xfrm>
            <a:prstGeom prst="rect">
              <a:avLst/>
            </a:prstGeom>
            <a:noFill/>
          </p:spPr>
          <p:txBody>
            <a:bodyPr wrap="square" rtlCol="0">
              <a:spAutoFit/>
            </a:bodyPr>
            <a:lstStyle/>
            <a:p>
              <a:r>
                <a:rPr lang="el-GR" sz="2000" dirty="0" smtClean="0"/>
                <a:t>Ένα αποστειρωμένο πεδίο που έχασε τη στειρότητά του, άμεσα πρέπει να αντικαθίσταται, με ένα νέο.</a:t>
              </a:r>
              <a:endParaRPr lang="el-GR" sz="2000" dirty="0"/>
            </a:p>
          </p:txBody>
        </p:sp>
      </p:grpSp>
      <p:grpSp>
        <p:nvGrpSpPr>
          <p:cNvPr id="10" name="Group 108"/>
          <p:cNvGrpSpPr/>
          <p:nvPr/>
        </p:nvGrpSpPr>
        <p:grpSpPr>
          <a:xfrm>
            <a:off x="2308634" y="5103116"/>
            <a:ext cx="2442505" cy="1672660"/>
            <a:chOff x="1827234" y="490120"/>
            <a:chExt cx="2442505" cy="1672660"/>
          </a:xfrm>
        </p:grpSpPr>
        <p:sp>
          <p:nvSpPr>
            <p:cNvPr id="110" name="Parallelogram 109"/>
            <p:cNvSpPr/>
            <p:nvPr/>
          </p:nvSpPr>
          <p:spPr>
            <a:xfrm>
              <a:off x="1827234" y="609600"/>
              <a:ext cx="2442505" cy="1553180"/>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2730501" y="490120"/>
              <a:ext cx="749300" cy="1323439"/>
            </a:xfrm>
            <a:prstGeom prst="rect">
              <a:avLst/>
            </a:prstGeom>
            <a:noFill/>
          </p:spPr>
          <p:txBody>
            <a:bodyPr wrap="square" rtlCol="0">
              <a:spAutoFit/>
            </a:bodyPr>
            <a:lstStyle/>
            <a:p>
              <a:r>
                <a:rPr lang="en-US" sz="8000" b="1" dirty="0">
                  <a:solidFill>
                    <a:prstClr val="white"/>
                  </a:solidFill>
                </a:rPr>
                <a:t>5</a:t>
              </a:r>
            </a:p>
          </p:txBody>
        </p:sp>
      </p:grpSp>
      <p:grpSp>
        <p:nvGrpSpPr>
          <p:cNvPr id="11" name="Group 104"/>
          <p:cNvGrpSpPr/>
          <p:nvPr/>
        </p:nvGrpSpPr>
        <p:grpSpPr>
          <a:xfrm>
            <a:off x="1662570" y="3989076"/>
            <a:ext cx="2442505" cy="1672660"/>
            <a:chOff x="1827234" y="490120"/>
            <a:chExt cx="2442505" cy="1672660"/>
          </a:xfrm>
        </p:grpSpPr>
        <p:sp>
          <p:nvSpPr>
            <p:cNvPr id="106" name="Parallelogram 105"/>
            <p:cNvSpPr/>
            <p:nvPr/>
          </p:nvSpPr>
          <p:spPr>
            <a:xfrm>
              <a:off x="1827234" y="609600"/>
              <a:ext cx="2442505" cy="1553180"/>
            </a:xfrm>
            <a:prstGeom prst="parallelogram">
              <a:avLst>
                <a:gd name="adj" fmla="val 68072"/>
              </a:avLst>
            </a:prstGeom>
            <a:gradFill>
              <a:gsLst>
                <a:gs pos="0">
                  <a:schemeClr val="accent2">
                    <a:lumMod val="50000"/>
                  </a:schemeClr>
                </a:gs>
                <a:gs pos="4000">
                  <a:schemeClr val="accent2">
                    <a:lumMod val="60000"/>
                    <a:lumOff val="40000"/>
                  </a:schemeClr>
                </a:gs>
                <a:gs pos="97000">
                  <a:schemeClr val="accent2">
                    <a:lumMod val="75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06"/>
            <p:cNvSpPr txBox="1"/>
            <p:nvPr/>
          </p:nvSpPr>
          <p:spPr>
            <a:xfrm>
              <a:off x="2730501" y="490120"/>
              <a:ext cx="749300" cy="1323439"/>
            </a:xfrm>
            <a:prstGeom prst="rect">
              <a:avLst/>
            </a:prstGeom>
            <a:noFill/>
          </p:spPr>
          <p:txBody>
            <a:bodyPr wrap="square" rtlCol="0">
              <a:spAutoFit/>
            </a:bodyPr>
            <a:lstStyle/>
            <a:p>
              <a:r>
                <a:rPr lang="en-US" sz="8000" b="1" dirty="0">
                  <a:solidFill>
                    <a:prstClr val="white"/>
                  </a:solidFill>
                </a:rPr>
                <a:t>4</a:t>
              </a:r>
            </a:p>
          </p:txBody>
        </p:sp>
      </p:grpSp>
      <p:grpSp>
        <p:nvGrpSpPr>
          <p:cNvPr id="12" name="Group 100"/>
          <p:cNvGrpSpPr/>
          <p:nvPr/>
        </p:nvGrpSpPr>
        <p:grpSpPr>
          <a:xfrm>
            <a:off x="1062942" y="2842912"/>
            <a:ext cx="2442505" cy="1672660"/>
            <a:chOff x="1827234" y="490120"/>
            <a:chExt cx="2442505" cy="1672660"/>
          </a:xfrm>
        </p:grpSpPr>
        <p:sp>
          <p:nvSpPr>
            <p:cNvPr id="102" name="Parallelogram 101"/>
            <p:cNvSpPr/>
            <p:nvPr/>
          </p:nvSpPr>
          <p:spPr>
            <a:xfrm>
              <a:off x="1827234" y="609600"/>
              <a:ext cx="2442505" cy="1553180"/>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3" name="TextBox 102"/>
            <p:cNvSpPr txBox="1"/>
            <p:nvPr/>
          </p:nvSpPr>
          <p:spPr>
            <a:xfrm>
              <a:off x="2730501" y="490120"/>
              <a:ext cx="749300" cy="1323439"/>
            </a:xfrm>
            <a:prstGeom prst="rect">
              <a:avLst/>
            </a:prstGeom>
            <a:noFill/>
          </p:spPr>
          <p:txBody>
            <a:bodyPr wrap="square" rtlCol="0">
              <a:spAutoFit/>
            </a:bodyPr>
            <a:lstStyle/>
            <a:p>
              <a:r>
                <a:rPr lang="en-US" sz="8000" b="1" dirty="0">
                  <a:solidFill>
                    <a:prstClr val="white"/>
                  </a:solidFill>
                </a:rPr>
                <a:t>3</a:t>
              </a:r>
            </a:p>
          </p:txBody>
        </p:sp>
      </p:grpSp>
      <p:grpSp>
        <p:nvGrpSpPr>
          <p:cNvPr id="14" name="Group 96"/>
          <p:cNvGrpSpPr/>
          <p:nvPr/>
        </p:nvGrpSpPr>
        <p:grpSpPr>
          <a:xfrm>
            <a:off x="417125" y="1746008"/>
            <a:ext cx="2442505" cy="1672660"/>
            <a:chOff x="1827234" y="490120"/>
            <a:chExt cx="2442505" cy="1672660"/>
          </a:xfrm>
        </p:grpSpPr>
        <p:sp>
          <p:nvSpPr>
            <p:cNvPr id="98" name="Parallelogram 97"/>
            <p:cNvSpPr/>
            <p:nvPr/>
          </p:nvSpPr>
          <p:spPr>
            <a:xfrm>
              <a:off x="1827234" y="609600"/>
              <a:ext cx="2442505" cy="1553180"/>
            </a:xfrm>
            <a:prstGeom prst="parallelogram">
              <a:avLst>
                <a:gd name="adj" fmla="val 68072"/>
              </a:avLst>
            </a:prstGeom>
            <a:gradFill>
              <a:gsLst>
                <a:gs pos="0">
                  <a:schemeClr val="accent2">
                    <a:lumMod val="50000"/>
                  </a:schemeClr>
                </a:gs>
                <a:gs pos="4000">
                  <a:schemeClr val="accent2">
                    <a:lumMod val="60000"/>
                    <a:lumOff val="40000"/>
                  </a:schemeClr>
                </a:gs>
                <a:gs pos="97000">
                  <a:schemeClr val="accent2">
                    <a:lumMod val="75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TextBox 98"/>
            <p:cNvSpPr txBox="1"/>
            <p:nvPr/>
          </p:nvSpPr>
          <p:spPr>
            <a:xfrm>
              <a:off x="2730501" y="490120"/>
              <a:ext cx="749300" cy="1323439"/>
            </a:xfrm>
            <a:prstGeom prst="rect">
              <a:avLst/>
            </a:prstGeom>
            <a:noFill/>
          </p:spPr>
          <p:txBody>
            <a:bodyPr wrap="square" rtlCol="0">
              <a:spAutoFit/>
            </a:bodyPr>
            <a:lstStyle/>
            <a:p>
              <a:r>
                <a:rPr lang="en-US" sz="8000" b="1" dirty="0">
                  <a:solidFill>
                    <a:prstClr val="white"/>
                  </a:solidFill>
                </a:rPr>
                <a:t>2</a:t>
              </a:r>
            </a:p>
          </p:txBody>
        </p:sp>
      </p:grpSp>
      <p:grpSp>
        <p:nvGrpSpPr>
          <p:cNvPr id="15" name="Group 24"/>
          <p:cNvGrpSpPr/>
          <p:nvPr/>
        </p:nvGrpSpPr>
        <p:grpSpPr>
          <a:xfrm>
            <a:off x="-207587" y="606086"/>
            <a:ext cx="2442505" cy="1672660"/>
            <a:chOff x="1827234" y="490120"/>
            <a:chExt cx="2442505" cy="1672660"/>
          </a:xfrm>
        </p:grpSpPr>
        <p:sp>
          <p:nvSpPr>
            <p:cNvPr id="5" name="Parallelogram 4"/>
            <p:cNvSpPr/>
            <p:nvPr/>
          </p:nvSpPr>
          <p:spPr>
            <a:xfrm>
              <a:off x="1827234" y="609600"/>
              <a:ext cx="2442505" cy="1553180"/>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730501" y="490120"/>
              <a:ext cx="749300" cy="1323439"/>
            </a:xfrm>
            <a:prstGeom prst="rect">
              <a:avLst/>
            </a:prstGeom>
            <a:noFill/>
          </p:spPr>
          <p:txBody>
            <a:bodyPr wrap="square" rtlCol="0">
              <a:spAutoFit/>
            </a:bodyPr>
            <a:lstStyle/>
            <a:p>
              <a:r>
                <a:rPr lang="en-US" sz="8000" b="1" dirty="0">
                  <a:solidFill>
                    <a:prstClr val="white"/>
                  </a:solidFill>
                </a:rPr>
                <a:t>1</a:t>
              </a:r>
            </a:p>
          </p:txBody>
        </p:sp>
      </p:grpSp>
    </p:spTree>
    <p:extLst>
      <p:ext uri="{BB962C8B-B14F-4D97-AF65-F5344CB8AC3E}">
        <p14:creationId xmlns:p14="http://schemas.microsoft.com/office/powerpoint/2010/main" val="107400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50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0-#ppt_w/2"/>
                                          </p:val>
                                        </p:tav>
                                        <p:tav tm="100000">
                                          <p:val>
                                            <p:strVal val="#ppt_x"/>
                                          </p:val>
                                        </p:tav>
                                      </p:tavLst>
                                    </p:anim>
                                    <p:anim calcmode="lin" valueType="num">
                                      <p:cBhvr additive="base">
                                        <p:cTn id="3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par>
                          <p:cTn id="38" fill="hold">
                            <p:stCondLst>
                              <p:cond delay="500"/>
                            </p:stCondLst>
                            <p:childTnLst>
                              <p:par>
                                <p:cTn id="39" presetID="2" presetClass="entr" presetSubtype="8" fill="hold"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par>
                          <p:cTn id="48" fill="hold">
                            <p:stCondLst>
                              <p:cond delay="500"/>
                            </p:stCondLst>
                            <p:childTnLst>
                              <p:par>
                                <p:cTn id="49" presetID="2" presetClass="entr" presetSubtype="8" fill="hold" nodeType="after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0-#ppt_w/2"/>
                                          </p:val>
                                        </p:tav>
                                        <p:tav tm="100000">
                                          <p:val>
                                            <p:strVal val="#ppt_x"/>
                                          </p:val>
                                        </p:tav>
                                      </p:tavLst>
                                    </p:anim>
                                    <p:anim calcmode="lin" valueType="num">
                                      <p:cBhvr additive="base">
                                        <p:cTn id="5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33" name="Freeform 32"/>
          <p:cNvSpPr/>
          <p:nvPr/>
        </p:nvSpPr>
        <p:spPr>
          <a:xfrm>
            <a:off x="-123487"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a:off x="-580691"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288032" y="44624"/>
            <a:ext cx="8748464" cy="830997"/>
          </a:xfrm>
          <a:prstGeom prst="rect">
            <a:avLst/>
          </a:prstGeom>
          <a:noFill/>
        </p:spPr>
        <p:txBody>
          <a:bodyPr wrap="square" rtlCol="0">
            <a:spAutoFit/>
          </a:bodyPr>
          <a:lstStyle/>
          <a:p>
            <a:r>
              <a:rPr lang="el-GR" sz="2400" dirty="0" smtClean="0"/>
              <a:t>Στείρα αντικείμενα μπορούν να γίνουν μη αποστειρωμένα από παρατεταμένη έκθεση στον ατμοσφαιρικό αέρα.</a:t>
            </a:r>
            <a:endParaRPr lang="en-US" sz="2400" i="1" dirty="0"/>
          </a:p>
        </p:txBody>
      </p:sp>
      <p:grpSp>
        <p:nvGrpSpPr>
          <p:cNvPr id="2" name="Group 25"/>
          <p:cNvGrpSpPr/>
          <p:nvPr/>
        </p:nvGrpSpPr>
        <p:grpSpPr>
          <a:xfrm>
            <a:off x="1093467" y="928078"/>
            <a:ext cx="8941488" cy="1473201"/>
            <a:chOff x="2711250" y="939800"/>
            <a:chExt cx="8941488" cy="1473200"/>
          </a:xfrm>
        </p:grpSpPr>
        <p:sp>
          <p:nvSpPr>
            <p:cNvPr id="6" name="Rectangle 5"/>
            <p:cNvSpPr/>
            <p:nvPr/>
          </p:nvSpPr>
          <p:spPr>
            <a:xfrm>
              <a:off x="2711250" y="939800"/>
              <a:ext cx="8941488" cy="1473200"/>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4116127" y="1136466"/>
              <a:ext cx="6645656" cy="1015662"/>
            </a:xfrm>
            <a:prstGeom prst="rect">
              <a:avLst/>
            </a:prstGeom>
            <a:noFill/>
          </p:spPr>
          <p:txBody>
            <a:bodyPr wrap="square" rtlCol="0">
              <a:spAutoFit/>
            </a:bodyPr>
            <a:lstStyle/>
            <a:p>
              <a:r>
                <a:rPr lang="el-GR" sz="2000" dirty="0" smtClean="0"/>
                <a:t>Οι πόρτες πρέπει να διατηρούνται κλειστές και η κυκλοφορία στις περιοχές όπου διεξάγεται μια στείρα διαδικασία, πρέπει να περιορίζεται στο απολύτως αναγκαίο.</a:t>
              </a:r>
              <a:endParaRPr lang="en-US" sz="2000" dirty="0"/>
            </a:p>
          </p:txBody>
        </p:sp>
      </p:grpSp>
      <p:grpSp>
        <p:nvGrpSpPr>
          <p:cNvPr id="3" name="Group 27"/>
          <p:cNvGrpSpPr/>
          <p:nvPr/>
        </p:nvGrpSpPr>
        <p:grpSpPr>
          <a:xfrm>
            <a:off x="1418787" y="2415005"/>
            <a:ext cx="8616168" cy="1473200"/>
            <a:chOff x="3036570" y="2391559"/>
            <a:chExt cx="8616168" cy="1473200"/>
          </a:xfrm>
        </p:grpSpPr>
        <p:sp>
          <p:nvSpPr>
            <p:cNvPr id="16" name="Rectangle 15"/>
            <p:cNvSpPr/>
            <p:nvPr/>
          </p:nvSpPr>
          <p:spPr>
            <a:xfrm>
              <a:off x="3036570" y="2391559"/>
              <a:ext cx="8616168" cy="1473200"/>
            </a:xfrm>
            <a:prstGeom prst="rect">
              <a:avLst/>
            </a:prstGeom>
            <a:gradFill flip="none" rotWithShape="1">
              <a:gsLst>
                <a:gs pos="0">
                  <a:schemeClr val="tx2">
                    <a:lumMod val="60000"/>
                    <a:lumOff val="40000"/>
                  </a:schemeClr>
                </a:gs>
                <a:gs pos="45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4724913" y="2431702"/>
              <a:ext cx="6264696" cy="1261884"/>
            </a:xfrm>
            <a:prstGeom prst="rect">
              <a:avLst/>
            </a:prstGeom>
            <a:noFill/>
          </p:spPr>
          <p:txBody>
            <a:bodyPr wrap="square" rtlCol="0">
              <a:spAutoFit/>
            </a:bodyPr>
            <a:lstStyle/>
            <a:p>
              <a:r>
                <a:rPr lang="el-GR" sz="1900" dirty="0" smtClean="0"/>
                <a:t>Επιφάνειες στις οποίες πραγματοποιούνται στείρες διαδικασίες πρέπει να κρατούνται όσο το δυνατόν καθαρές με τη χρήση καθαριστικού υγρού με μικροβιοκτόνο δράση για να ελαχιστοποιείται ο κίνδυνος μόλυνσης.</a:t>
              </a:r>
              <a:endParaRPr lang="en-US" sz="1900" dirty="0"/>
            </a:p>
          </p:txBody>
        </p:sp>
      </p:grpSp>
      <p:grpSp>
        <p:nvGrpSpPr>
          <p:cNvPr id="4" name="Group 28"/>
          <p:cNvGrpSpPr/>
          <p:nvPr/>
        </p:nvGrpSpPr>
        <p:grpSpPr>
          <a:xfrm>
            <a:off x="1418790" y="3895698"/>
            <a:ext cx="8616168" cy="1473201"/>
            <a:chOff x="3036570" y="3848804"/>
            <a:chExt cx="8616168" cy="1473200"/>
          </a:xfrm>
        </p:grpSpPr>
        <p:sp>
          <p:nvSpPr>
            <p:cNvPr id="17" name="Rectangle 16"/>
            <p:cNvSpPr/>
            <p:nvPr/>
          </p:nvSpPr>
          <p:spPr>
            <a:xfrm>
              <a:off x="3036570" y="3848804"/>
              <a:ext cx="8616168" cy="1473200"/>
            </a:xfrm>
            <a:prstGeom prst="rect">
              <a:avLst/>
            </a:prstGeom>
            <a:gradFill flip="none" rotWithShape="1">
              <a:gsLst>
                <a:gs pos="0">
                  <a:schemeClr val="tx2">
                    <a:lumMod val="60000"/>
                    <a:lumOff val="40000"/>
                  </a:schemeClr>
                </a:gs>
                <a:gs pos="41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5271913" y="4022627"/>
              <a:ext cx="5742403" cy="1015662"/>
            </a:xfrm>
            <a:prstGeom prst="rect">
              <a:avLst/>
            </a:prstGeom>
            <a:noFill/>
          </p:spPr>
          <p:txBody>
            <a:bodyPr wrap="square" rtlCol="0">
              <a:spAutoFit/>
            </a:bodyPr>
            <a:lstStyle/>
            <a:p>
              <a:r>
                <a:rPr lang="el-GR" sz="2000" dirty="0" smtClean="0"/>
                <a:t>Διατήρηση των μαλλιών καθαρών και κοντών ή χρησιμοποίηση σκούφου για την αποφυγή πτώσης των τριχών εντός του στείρου πεδίου.</a:t>
              </a:r>
              <a:endParaRPr lang="en-US" sz="2000" dirty="0"/>
            </a:p>
          </p:txBody>
        </p:sp>
      </p:grpSp>
      <p:grpSp>
        <p:nvGrpSpPr>
          <p:cNvPr id="5" name="Group 108"/>
          <p:cNvGrpSpPr/>
          <p:nvPr/>
        </p:nvGrpSpPr>
        <p:grpSpPr>
          <a:xfrm>
            <a:off x="1418786" y="5353406"/>
            <a:ext cx="8616169" cy="1473201"/>
            <a:chOff x="3036570" y="3848804"/>
            <a:chExt cx="8616168" cy="1473200"/>
          </a:xfrm>
        </p:grpSpPr>
        <p:sp>
          <p:nvSpPr>
            <p:cNvPr id="110" name="Rectangle 109"/>
            <p:cNvSpPr/>
            <p:nvPr/>
          </p:nvSpPr>
          <p:spPr>
            <a:xfrm>
              <a:off x="3036570" y="3848804"/>
              <a:ext cx="8616168" cy="1473200"/>
            </a:xfrm>
            <a:prstGeom prst="rect">
              <a:avLst/>
            </a:prstGeom>
            <a:gradFill flip="none" rotWithShape="1">
              <a:gsLst>
                <a:gs pos="0">
                  <a:schemeClr val="tx2">
                    <a:lumMod val="60000"/>
                    <a:lumOff val="40000"/>
                  </a:schemeClr>
                </a:gs>
                <a:gs pos="41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TextBox 110"/>
            <p:cNvSpPr txBox="1"/>
            <p:nvPr/>
          </p:nvSpPr>
          <p:spPr>
            <a:xfrm>
              <a:off x="5922498" y="3956388"/>
              <a:ext cx="4932039" cy="1323438"/>
            </a:xfrm>
            <a:prstGeom prst="rect">
              <a:avLst/>
            </a:prstGeom>
            <a:noFill/>
          </p:spPr>
          <p:txBody>
            <a:bodyPr wrap="square" rtlCol="0">
              <a:spAutoFit/>
            </a:bodyPr>
            <a:lstStyle/>
            <a:p>
              <a:r>
                <a:rPr lang="el-GR" sz="2000" dirty="0" smtClean="0"/>
                <a:t>Αποφυγή του βήχα και του φτερνίσματος πάνω από αποστειρωμένο πεδίο. Σταγονίδια που περιέχουν μικροοργανισμούς μπορεί να εκτοξευτούν έως και 1m.</a:t>
              </a:r>
              <a:endParaRPr lang="en-US" sz="2000" dirty="0"/>
            </a:p>
          </p:txBody>
        </p:sp>
      </p:grpSp>
      <p:grpSp>
        <p:nvGrpSpPr>
          <p:cNvPr id="7" name="Group 111"/>
          <p:cNvGrpSpPr/>
          <p:nvPr/>
        </p:nvGrpSpPr>
        <p:grpSpPr>
          <a:xfrm>
            <a:off x="-1577445" y="5217307"/>
            <a:ext cx="6126921" cy="6474251"/>
            <a:chOff x="-690413" y="3787506"/>
            <a:chExt cx="6126921" cy="6474251"/>
          </a:xfrm>
        </p:grpSpPr>
        <p:sp>
          <p:nvSpPr>
            <p:cNvPr id="113" name="Parallelogram 112"/>
            <p:cNvSpPr/>
            <p:nvPr/>
          </p:nvSpPr>
          <p:spPr>
            <a:xfrm>
              <a:off x="-690413" y="3804936"/>
              <a:ext cx="6126921" cy="6456821"/>
            </a:xfrm>
            <a:prstGeom prst="parallelogram">
              <a:avLst>
                <a:gd name="adj" fmla="val 73190"/>
              </a:avLst>
            </a:prstGeom>
            <a:gradFill>
              <a:gsLst>
                <a:gs pos="0">
                  <a:schemeClr val="accent1">
                    <a:lumMod val="50000"/>
                    <a:alpha val="0"/>
                  </a:schemeClr>
                </a:gs>
                <a:gs pos="2000">
                  <a:schemeClr val="accent1">
                    <a:lumMod val="60000"/>
                    <a:lumOff val="40000"/>
                  </a:schemeClr>
                </a:gs>
                <a:gs pos="100000">
                  <a:schemeClr val="accent1">
                    <a:lumMod val="75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TextBox 113"/>
            <p:cNvSpPr txBox="1"/>
            <p:nvPr/>
          </p:nvSpPr>
          <p:spPr>
            <a:xfrm>
              <a:off x="3778785" y="3787506"/>
              <a:ext cx="749300" cy="1323439"/>
            </a:xfrm>
            <a:prstGeom prst="rect">
              <a:avLst/>
            </a:prstGeom>
            <a:noFill/>
          </p:spPr>
          <p:txBody>
            <a:bodyPr wrap="square" rtlCol="0">
              <a:spAutoFit/>
            </a:bodyPr>
            <a:lstStyle/>
            <a:p>
              <a:r>
                <a:rPr lang="en-US" sz="8000" b="1" dirty="0">
                  <a:solidFill>
                    <a:prstClr val="black">
                      <a:lumMod val="75000"/>
                      <a:lumOff val="25000"/>
                    </a:prstClr>
                  </a:solidFill>
                </a:rPr>
                <a:t>4</a:t>
              </a:r>
            </a:p>
          </p:txBody>
        </p:sp>
      </p:grpSp>
      <p:grpSp>
        <p:nvGrpSpPr>
          <p:cNvPr id="9" name="Group 1"/>
          <p:cNvGrpSpPr/>
          <p:nvPr/>
        </p:nvGrpSpPr>
        <p:grpSpPr>
          <a:xfrm>
            <a:off x="-2214413" y="3787507"/>
            <a:ext cx="6126921" cy="6474251"/>
            <a:chOff x="-690413" y="3787506"/>
            <a:chExt cx="6126921" cy="6474251"/>
          </a:xfrm>
        </p:grpSpPr>
        <p:sp>
          <p:nvSpPr>
            <p:cNvPr id="104" name="Parallelogram 103"/>
            <p:cNvSpPr/>
            <p:nvPr/>
          </p:nvSpPr>
          <p:spPr>
            <a:xfrm>
              <a:off x="-690413" y="3804936"/>
              <a:ext cx="6126921" cy="6456821"/>
            </a:xfrm>
            <a:prstGeom prst="parallelogram">
              <a:avLst>
                <a:gd name="adj" fmla="val 73190"/>
              </a:avLst>
            </a:prstGeom>
            <a:gradFill>
              <a:gsLst>
                <a:gs pos="0">
                  <a:schemeClr val="accent1">
                    <a:lumMod val="50000"/>
                    <a:alpha val="0"/>
                  </a:schemeClr>
                </a:gs>
                <a:gs pos="2000">
                  <a:schemeClr val="accent1">
                    <a:lumMod val="60000"/>
                    <a:lumOff val="40000"/>
                  </a:schemeClr>
                </a:gs>
                <a:gs pos="100000">
                  <a:schemeClr val="accent1">
                    <a:lumMod val="75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7" name="TextBox 106"/>
            <p:cNvSpPr txBox="1"/>
            <p:nvPr/>
          </p:nvSpPr>
          <p:spPr>
            <a:xfrm>
              <a:off x="3807813" y="3787506"/>
              <a:ext cx="749300" cy="1323439"/>
            </a:xfrm>
            <a:prstGeom prst="rect">
              <a:avLst/>
            </a:prstGeom>
            <a:noFill/>
          </p:spPr>
          <p:txBody>
            <a:bodyPr wrap="square" rtlCol="0">
              <a:spAutoFit/>
            </a:bodyPr>
            <a:lstStyle/>
            <a:p>
              <a:r>
                <a:rPr lang="en-US" sz="8000" b="1" dirty="0">
                  <a:solidFill>
                    <a:prstClr val="black">
                      <a:lumMod val="75000"/>
                      <a:lumOff val="25000"/>
                    </a:prstClr>
                  </a:solidFill>
                </a:rPr>
                <a:t>3</a:t>
              </a:r>
            </a:p>
          </p:txBody>
        </p:sp>
      </p:grpSp>
      <p:grpSp>
        <p:nvGrpSpPr>
          <p:cNvPr id="10" name="Group 2"/>
          <p:cNvGrpSpPr/>
          <p:nvPr/>
        </p:nvGrpSpPr>
        <p:grpSpPr>
          <a:xfrm>
            <a:off x="-2785979" y="2284738"/>
            <a:ext cx="6126921" cy="6460271"/>
            <a:chOff x="-1261979" y="2284737"/>
            <a:chExt cx="6126921" cy="6460271"/>
          </a:xfrm>
        </p:grpSpPr>
        <p:sp>
          <p:nvSpPr>
            <p:cNvPr id="103" name="Parallelogram 102"/>
            <p:cNvSpPr/>
            <p:nvPr/>
          </p:nvSpPr>
          <p:spPr>
            <a:xfrm>
              <a:off x="-1261979" y="2288187"/>
              <a:ext cx="6126921" cy="6456821"/>
            </a:xfrm>
            <a:prstGeom prst="parallelogram">
              <a:avLst>
                <a:gd name="adj" fmla="val 73190"/>
              </a:avLst>
            </a:prstGeom>
            <a:gradFill>
              <a:gsLst>
                <a:gs pos="0">
                  <a:schemeClr val="accent1">
                    <a:lumMod val="50000"/>
                    <a:alpha val="0"/>
                  </a:schemeClr>
                </a:gs>
                <a:gs pos="2000">
                  <a:schemeClr val="accent1">
                    <a:lumMod val="60000"/>
                    <a:lumOff val="40000"/>
                  </a:schemeClr>
                </a:gs>
                <a:gs pos="100000">
                  <a:schemeClr val="accent1">
                    <a:lumMod val="75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TextBox 104"/>
            <p:cNvSpPr txBox="1"/>
            <p:nvPr/>
          </p:nvSpPr>
          <p:spPr>
            <a:xfrm>
              <a:off x="3214483" y="2284737"/>
              <a:ext cx="749300" cy="1323439"/>
            </a:xfrm>
            <a:prstGeom prst="rect">
              <a:avLst/>
            </a:prstGeom>
            <a:noFill/>
          </p:spPr>
          <p:txBody>
            <a:bodyPr wrap="square" rtlCol="0">
              <a:spAutoFit/>
            </a:bodyPr>
            <a:lstStyle/>
            <a:p>
              <a:r>
                <a:rPr lang="en-US" sz="8000" b="1" dirty="0">
                  <a:solidFill>
                    <a:prstClr val="black">
                      <a:lumMod val="75000"/>
                      <a:lumOff val="25000"/>
                    </a:prstClr>
                  </a:solidFill>
                </a:rPr>
                <a:t>2</a:t>
              </a:r>
            </a:p>
          </p:txBody>
        </p:sp>
      </p:grpSp>
      <p:grpSp>
        <p:nvGrpSpPr>
          <p:cNvPr id="11" name="Group 3"/>
          <p:cNvGrpSpPr/>
          <p:nvPr/>
        </p:nvGrpSpPr>
        <p:grpSpPr>
          <a:xfrm>
            <a:off x="-3406313" y="845972"/>
            <a:ext cx="6126921" cy="6456821"/>
            <a:chOff x="-1882313" y="845971"/>
            <a:chExt cx="6126921" cy="6456821"/>
          </a:xfrm>
        </p:grpSpPr>
        <p:sp>
          <p:nvSpPr>
            <p:cNvPr id="86" name="Parallelogram 85"/>
            <p:cNvSpPr/>
            <p:nvPr/>
          </p:nvSpPr>
          <p:spPr>
            <a:xfrm>
              <a:off x="-1882313" y="845971"/>
              <a:ext cx="6126921" cy="6456821"/>
            </a:xfrm>
            <a:prstGeom prst="parallelogram">
              <a:avLst>
                <a:gd name="adj" fmla="val 73190"/>
              </a:avLst>
            </a:prstGeom>
            <a:gradFill>
              <a:gsLst>
                <a:gs pos="0">
                  <a:schemeClr val="accent1">
                    <a:lumMod val="50000"/>
                    <a:alpha val="0"/>
                  </a:schemeClr>
                </a:gs>
                <a:gs pos="2000">
                  <a:schemeClr val="accent1">
                    <a:lumMod val="60000"/>
                    <a:lumOff val="40000"/>
                  </a:schemeClr>
                </a:gs>
                <a:gs pos="100000">
                  <a:schemeClr val="accent1">
                    <a:lumMod val="75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7" name="TextBox 86"/>
            <p:cNvSpPr txBox="1"/>
            <p:nvPr/>
          </p:nvSpPr>
          <p:spPr>
            <a:xfrm>
              <a:off x="2568136" y="848190"/>
              <a:ext cx="749300" cy="1323439"/>
            </a:xfrm>
            <a:prstGeom prst="rect">
              <a:avLst/>
            </a:prstGeom>
            <a:noFill/>
          </p:spPr>
          <p:txBody>
            <a:bodyPr wrap="square" rtlCol="0">
              <a:spAutoFit/>
            </a:bodyPr>
            <a:lstStyle/>
            <a:p>
              <a:r>
                <a:rPr lang="en-US" sz="8000" b="1" dirty="0">
                  <a:solidFill>
                    <a:prstClr val="black">
                      <a:lumMod val="75000"/>
                      <a:lumOff val="25000"/>
                    </a:prstClr>
                  </a:solidFill>
                </a:rPr>
                <a:t>1</a:t>
              </a:r>
            </a:p>
          </p:txBody>
        </p:sp>
      </p:grpSp>
    </p:spTree>
    <p:extLst>
      <p:ext uri="{BB962C8B-B14F-4D97-AF65-F5344CB8AC3E}">
        <p14:creationId xmlns:p14="http://schemas.microsoft.com/office/powerpoint/2010/main" val="183233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anim calcmode="lin" valueType="num">
                                      <p:cBhvr>
                                        <p:cTn id="20" dur="500" fill="hold"/>
                                        <p:tgtEl>
                                          <p:spTgt spid="10"/>
                                        </p:tgtEl>
                                        <p:attrNameLst>
                                          <p:attrName>ppt_x</p:attrName>
                                        </p:attrNameLst>
                                      </p:cBhvr>
                                      <p:tavLst>
                                        <p:tav tm="0">
                                          <p:val>
                                            <p:strVal val="#ppt_x"/>
                                          </p:val>
                                        </p:tav>
                                        <p:tav tm="100000">
                                          <p:val>
                                            <p:strVal val="#ppt_x"/>
                                          </p:val>
                                        </p:tav>
                                      </p:tavLst>
                                    </p:anim>
                                    <p:anim calcmode="lin" valueType="num">
                                      <p:cBhvr>
                                        <p:cTn id="21" dur="5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500"/>
                            </p:stCondLst>
                            <p:childTnLst>
                              <p:par>
                                <p:cTn id="23" presetID="2" presetClass="entr" presetSubtype="8"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500"/>
                            </p:stCondLst>
                            <p:childTnLst>
                              <p:par>
                                <p:cTn id="35" presetID="2" presetClass="entr" presetSubtype="8"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anim calcmode="lin" valueType="num">
                                      <p:cBhvr>
                                        <p:cTn id="44" dur="500" fill="hold"/>
                                        <p:tgtEl>
                                          <p:spTgt spid="7"/>
                                        </p:tgtEl>
                                        <p:attrNameLst>
                                          <p:attrName>ppt_x</p:attrName>
                                        </p:attrNameLst>
                                      </p:cBhvr>
                                      <p:tavLst>
                                        <p:tav tm="0">
                                          <p:val>
                                            <p:strVal val="#ppt_x"/>
                                          </p:val>
                                        </p:tav>
                                        <p:tav tm="100000">
                                          <p:val>
                                            <p:strVal val="#ppt_x"/>
                                          </p:val>
                                        </p:tav>
                                      </p:tavLst>
                                    </p:anim>
                                    <p:anim calcmode="lin" valueType="num">
                                      <p:cBhvr>
                                        <p:cTn id="45" dur="500" fill="hold"/>
                                        <p:tgtEl>
                                          <p:spTgt spid="7"/>
                                        </p:tgtEl>
                                        <p:attrNameLst>
                                          <p:attrName>ppt_y</p:attrName>
                                        </p:attrNameLst>
                                      </p:cBhvr>
                                      <p:tavLst>
                                        <p:tav tm="0">
                                          <p:val>
                                            <p:strVal val="#ppt_y+.1"/>
                                          </p:val>
                                        </p:tav>
                                        <p:tav tm="100000">
                                          <p:val>
                                            <p:strVal val="#ppt_y"/>
                                          </p:val>
                                        </p:tav>
                                      </p:tavLst>
                                    </p:anim>
                                  </p:childTnLst>
                                </p:cTn>
                              </p:par>
                            </p:childTnLst>
                          </p:cTn>
                        </p:par>
                        <p:par>
                          <p:cTn id="46" fill="hold">
                            <p:stCondLst>
                              <p:cond delay="500"/>
                            </p:stCondLst>
                            <p:childTnLst>
                              <p:par>
                                <p:cTn id="47" presetID="2" presetClass="entr" presetSubtype="8"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54" name="Freeform 53"/>
          <p:cNvSpPr/>
          <p:nvPr/>
        </p:nvSpPr>
        <p:spPr>
          <a:xfrm>
            <a:off x="469737"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a:off x="12533"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5"/>
          <p:cNvGrpSpPr/>
          <p:nvPr/>
        </p:nvGrpSpPr>
        <p:grpSpPr>
          <a:xfrm>
            <a:off x="1893053" y="1303607"/>
            <a:ext cx="6365450" cy="1883791"/>
            <a:chOff x="2711250" y="939799"/>
            <a:chExt cx="8761435" cy="1883791"/>
          </a:xfrm>
        </p:grpSpPr>
        <p:sp>
          <p:nvSpPr>
            <p:cNvPr id="6" name="Rectangle 5"/>
            <p:cNvSpPr/>
            <p:nvPr/>
          </p:nvSpPr>
          <p:spPr>
            <a:xfrm>
              <a:off x="2711250" y="939799"/>
              <a:ext cx="8579050" cy="188379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5141336" y="1334069"/>
              <a:ext cx="6331349" cy="1200329"/>
            </a:xfrm>
            <a:prstGeom prst="rect">
              <a:avLst/>
            </a:prstGeom>
            <a:noFill/>
          </p:spPr>
          <p:txBody>
            <a:bodyPr wrap="square" rtlCol="0">
              <a:spAutoFit/>
            </a:bodyPr>
            <a:lstStyle/>
            <a:p>
              <a:r>
                <a:rPr lang="el-GR" sz="2400" dirty="0" smtClean="0"/>
                <a:t>Η αποστειρωμένη λαβίδα να κρατείται πάντα με κατεύθυνση προς τα κάτω.</a:t>
              </a:r>
              <a:endParaRPr lang="en-US" sz="2400" dirty="0"/>
            </a:p>
          </p:txBody>
        </p:sp>
      </p:grpSp>
      <p:sp>
        <p:nvSpPr>
          <p:cNvPr id="8" name="TextBox 7"/>
          <p:cNvSpPr txBox="1"/>
          <p:nvPr/>
        </p:nvSpPr>
        <p:spPr>
          <a:xfrm>
            <a:off x="827584" y="116632"/>
            <a:ext cx="7992888" cy="954107"/>
          </a:xfrm>
          <a:prstGeom prst="rect">
            <a:avLst/>
          </a:prstGeom>
          <a:noFill/>
        </p:spPr>
        <p:txBody>
          <a:bodyPr wrap="square" rtlCol="0">
            <a:spAutoFit/>
          </a:bodyPr>
          <a:lstStyle/>
          <a:p>
            <a:r>
              <a:rPr lang="el-GR" sz="2800" dirty="0" smtClean="0"/>
              <a:t>Ροή υγρών (φυσιολογικός ορός, αντισηπτικό) προς την κατεύθυνση της βαρύτητας.</a:t>
            </a:r>
            <a:endParaRPr lang="en-US" sz="2800" i="1" dirty="0"/>
          </a:p>
        </p:txBody>
      </p:sp>
      <p:grpSp>
        <p:nvGrpSpPr>
          <p:cNvPr id="3" name="Group 50"/>
          <p:cNvGrpSpPr/>
          <p:nvPr/>
        </p:nvGrpSpPr>
        <p:grpSpPr>
          <a:xfrm>
            <a:off x="1538432" y="3152771"/>
            <a:ext cx="6720071" cy="1883791"/>
            <a:chOff x="2711250" y="939799"/>
            <a:chExt cx="8579050" cy="1883791"/>
          </a:xfrm>
        </p:grpSpPr>
        <p:sp>
          <p:nvSpPr>
            <p:cNvPr id="52" name="Rectangle 51"/>
            <p:cNvSpPr/>
            <p:nvPr/>
          </p:nvSpPr>
          <p:spPr>
            <a:xfrm>
              <a:off x="2711250" y="939799"/>
              <a:ext cx="8579050" cy="188379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3182674" y="1000004"/>
              <a:ext cx="5337906" cy="1508105"/>
            </a:xfrm>
            <a:prstGeom prst="rect">
              <a:avLst/>
            </a:prstGeom>
            <a:noFill/>
          </p:spPr>
          <p:txBody>
            <a:bodyPr wrap="square" rtlCol="0">
              <a:spAutoFit/>
            </a:bodyPr>
            <a:lstStyle/>
            <a:p>
              <a:pPr algn="r"/>
              <a:r>
                <a:rPr lang="el-GR" sz="2300" dirty="0" smtClean="0"/>
                <a:t>Κατά τη διάρκεια του χειρουργικού πλυσίματος των χεριών, τα χέρια να κρατούνται υψηλότερα από τους αγκώνες</a:t>
              </a:r>
              <a:endParaRPr lang="en-US" sz="2300" dirty="0"/>
            </a:p>
          </p:txBody>
        </p:sp>
      </p:grpSp>
      <p:sp>
        <p:nvSpPr>
          <p:cNvPr id="83" name="AutoShape 42"/>
          <p:cNvSpPr>
            <a:spLocks noChangeAspect="1" noChangeArrowheads="1" noTextEdit="1"/>
          </p:cNvSpPr>
          <p:nvPr/>
        </p:nvSpPr>
        <p:spPr bwMode="auto">
          <a:xfrm>
            <a:off x="-138073" y="3430316"/>
            <a:ext cx="1197164" cy="134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4" name="Group 3"/>
          <p:cNvGrpSpPr/>
          <p:nvPr/>
        </p:nvGrpSpPr>
        <p:grpSpPr>
          <a:xfrm>
            <a:off x="201299" y="1050505"/>
            <a:ext cx="3948431" cy="3150924"/>
            <a:chOff x="201299" y="1050505"/>
            <a:chExt cx="3948431" cy="3150924"/>
          </a:xfrm>
        </p:grpSpPr>
        <p:sp>
          <p:nvSpPr>
            <p:cNvPr id="5" name="Parallelogram 4"/>
            <p:cNvSpPr/>
            <p:nvPr/>
          </p:nvSpPr>
          <p:spPr>
            <a:xfrm>
              <a:off x="201299" y="1118792"/>
              <a:ext cx="3948431" cy="3082637"/>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92301" y="1050505"/>
              <a:ext cx="598648" cy="1057353"/>
            </a:xfrm>
            <a:prstGeom prst="rect">
              <a:avLst/>
            </a:prstGeom>
            <a:noFill/>
          </p:spPr>
          <p:txBody>
            <a:bodyPr wrap="square" rtlCol="0">
              <a:spAutoFit/>
            </a:bodyPr>
            <a:lstStyle/>
            <a:p>
              <a:r>
                <a:rPr lang="en-US" sz="8000" b="1" dirty="0">
                  <a:solidFill>
                    <a:prstClr val="black">
                      <a:lumMod val="75000"/>
                      <a:lumOff val="25000"/>
                    </a:prstClr>
                  </a:solidFill>
                </a:rPr>
                <a:t>1</a:t>
              </a:r>
            </a:p>
          </p:txBody>
        </p:sp>
      </p:grpSp>
      <p:grpSp>
        <p:nvGrpSpPr>
          <p:cNvPr id="7" name="Group 6"/>
          <p:cNvGrpSpPr/>
          <p:nvPr/>
        </p:nvGrpSpPr>
        <p:grpSpPr>
          <a:xfrm>
            <a:off x="4980565" y="3043354"/>
            <a:ext cx="4032237" cy="3122917"/>
            <a:chOff x="4980565" y="3043354"/>
            <a:chExt cx="4032237" cy="3122917"/>
          </a:xfrm>
        </p:grpSpPr>
        <p:sp>
          <p:nvSpPr>
            <p:cNvPr id="47" name="Parallelogram 46"/>
            <p:cNvSpPr/>
            <p:nvPr/>
          </p:nvSpPr>
          <p:spPr>
            <a:xfrm>
              <a:off x="4980565" y="3043354"/>
              <a:ext cx="4032237" cy="3122917"/>
            </a:xfrm>
            <a:prstGeom prst="parallelogram">
              <a:avLst>
                <a:gd name="adj" fmla="val 68072"/>
              </a:avLst>
            </a:prstGeom>
            <a:gradFill>
              <a:gsLst>
                <a:gs pos="0">
                  <a:schemeClr val="accent2">
                    <a:lumMod val="60000"/>
                    <a:lumOff val="40000"/>
                  </a:schemeClr>
                </a:gs>
                <a:gs pos="4000">
                  <a:schemeClr val="accent2">
                    <a:lumMod val="20000"/>
                    <a:lumOff val="80000"/>
                  </a:schemeClr>
                </a:gs>
                <a:gs pos="97000">
                  <a:schemeClr val="accent2">
                    <a:lumMod val="60000"/>
                    <a:lumOff val="40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7275078" y="3061242"/>
              <a:ext cx="625912" cy="1105507"/>
            </a:xfrm>
            <a:prstGeom prst="rect">
              <a:avLst/>
            </a:prstGeom>
            <a:noFill/>
          </p:spPr>
          <p:txBody>
            <a:bodyPr wrap="square" rtlCol="0">
              <a:spAutoFit/>
            </a:bodyPr>
            <a:lstStyle/>
            <a:p>
              <a:r>
                <a:rPr lang="en-US" sz="8000" b="1" dirty="0">
                  <a:solidFill>
                    <a:prstClr val="black">
                      <a:lumMod val="75000"/>
                      <a:lumOff val="25000"/>
                    </a:prstClr>
                  </a:solidFill>
                </a:rPr>
                <a:t>2</a:t>
              </a:r>
            </a:p>
          </p:txBody>
        </p:sp>
      </p:grpSp>
    </p:spTree>
    <p:extLst>
      <p:ext uri="{BB962C8B-B14F-4D97-AF65-F5344CB8AC3E}">
        <p14:creationId xmlns:p14="http://schemas.microsoft.com/office/powerpoint/2010/main" val="421196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chemeClr val="tx2">
                <a:lumMod val="20000"/>
                <a:lumOff val="80000"/>
              </a:schemeClr>
            </a:gs>
            <a:gs pos="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54" name="Freeform 53"/>
          <p:cNvSpPr/>
          <p:nvPr/>
        </p:nvSpPr>
        <p:spPr>
          <a:xfrm>
            <a:off x="469737"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a:off x="12533" y="0"/>
            <a:ext cx="8529195" cy="6858000"/>
          </a:xfrm>
          <a:custGeom>
            <a:avLst/>
            <a:gdLst>
              <a:gd name="connsiteX0" fmla="*/ 2732391 w 8529195"/>
              <a:gd name="connsiteY0" fmla="*/ 0 h 6858000"/>
              <a:gd name="connsiteX1" fmla="*/ 8529195 w 8529195"/>
              <a:gd name="connsiteY1" fmla="*/ 0 h 6858000"/>
              <a:gd name="connsiteX2" fmla="*/ 3855331 w 8529195"/>
              <a:gd name="connsiteY2" fmla="*/ 6858000 h 6858000"/>
              <a:gd name="connsiteX3" fmla="*/ 0 w 8529195"/>
              <a:gd name="connsiteY3" fmla="*/ 6858000 h 6858000"/>
              <a:gd name="connsiteX4" fmla="*/ 0 w 8529195"/>
              <a:gd name="connsiteY4" fmla="*/ 400926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29195" h="6858000">
                <a:moveTo>
                  <a:pt x="2732391" y="0"/>
                </a:moveTo>
                <a:lnTo>
                  <a:pt x="8529195" y="0"/>
                </a:lnTo>
                <a:lnTo>
                  <a:pt x="3855331" y="6858000"/>
                </a:lnTo>
                <a:lnTo>
                  <a:pt x="0" y="6858000"/>
                </a:lnTo>
                <a:lnTo>
                  <a:pt x="0" y="400926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 name="Group 25"/>
          <p:cNvGrpSpPr/>
          <p:nvPr/>
        </p:nvGrpSpPr>
        <p:grpSpPr>
          <a:xfrm>
            <a:off x="1893053" y="1303607"/>
            <a:ext cx="6365450" cy="1883791"/>
            <a:chOff x="2711250" y="939799"/>
            <a:chExt cx="8761435" cy="1883791"/>
          </a:xfrm>
        </p:grpSpPr>
        <p:sp>
          <p:nvSpPr>
            <p:cNvPr id="6" name="Rectangle 5"/>
            <p:cNvSpPr/>
            <p:nvPr/>
          </p:nvSpPr>
          <p:spPr>
            <a:xfrm>
              <a:off x="2711250" y="939799"/>
              <a:ext cx="8579050" cy="188379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5141336" y="1334069"/>
              <a:ext cx="6331349" cy="1200329"/>
            </a:xfrm>
            <a:prstGeom prst="rect">
              <a:avLst/>
            </a:prstGeom>
            <a:noFill/>
          </p:spPr>
          <p:txBody>
            <a:bodyPr wrap="square" rtlCol="0">
              <a:spAutoFit/>
            </a:bodyPr>
            <a:lstStyle/>
            <a:p>
              <a:r>
                <a:rPr lang="el-GR" dirty="0" smtClean="0"/>
                <a:t>2,5 cm περιμετρικά του αποστειρωμένου πεδίου θεωρούνται μη αποστειρωμένα επειδή είναι σε επαφή με μη αποστειρωμένες επιφάνειες.</a:t>
              </a:r>
              <a:endParaRPr lang="en-US" dirty="0"/>
            </a:p>
          </p:txBody>
        </p:sp>
      </p:grpSp>
      <p:sp>
        <p:nvSpPr>
          <p:cNvPr id="8" name="TextBox 7"/>
          <p:cNvSpPr txBox="1"/>
          <p:nvPr/>
        </p:nvSpPr>
        <p:spPr>
          <a:xfrm>
            <a:off x="1533147" y="44624"/>
            <a:ext cx="6927285" cy="1077218"/>
          </a:xfrm>
          <a:prstGeom prst="rect">
            <a:avLst/>
          </a:prstGeom>
          <a:noFill/>
        </p:spPr>
        <p:txBody>
          <a:bodyPr wrap="square" rtlCol="0">
            <a:spAutoFit/>
          </a:bodyPr>
          <a:lstStyle/>
          <a:p>
            <a:r>
              <a:rPr lang="el-GR" sz="3200" dirty="0" smtClean="0"/>
              <a:t>Οι άκρες του αποστειρωμένου πεδίου θεωρούνται μη αποστειρωμένες.</a:t>
            </a:r>
            <a:endParaRPr lang="en-US" sz="3200" i="1" dirty="0"/>
          </a:p>
        </p:txBody>
      </p:sp>
      <p:grpSp>
        <p:nvGrpSpPr>
          <p:cNvPr id="3" name="Group 50"/>
          <p:cNvGrpSpPr/>
          <p:nvPr/>
        </p:nvGrpSpPr>
        <p:grpSpPr>
          <a:xfrm>
            <a:off x="1538432" y="3140968"/>
            <a:ext cx="6720071" cy="1923604"/>
            <a:chOff x="2711250" y="927996"/>
            <a:chExt cx="8579050" cy="1923604"/>
          </a:xfrm>
        </p:grpSpPr>
        <p:sp>
          <p:nvSpPr>
            <p:cNvPr id="52" name="Rectangle 51"/>
            <p:cNvSpPr/>
            <p:nvPr/>
          </p:nvSpPr>
          <p:spPr>
            <a:xfrm>
              <a:off x="2711250" y="939799"/>
              <a:ext cx="8579050" cy="1883791"/>
            </a:xfrm>
            <a:prstGeom prst="rect">
              <a:avLst/>
            </a:prstGeom>
            <a:gradFill flip="none" rotWithShape="1">
              <a:gsLst>
                <a:gs pos="0">
                  <a:schemeClr val="tx2">
                    <a:lumMod val="60000"/>
                    <a:lumOff val="40000"/>
                    <a:alpha val="0"/>
                  </a:schemeClr>
                </a:gs>
                <a:gs pos="47000">
                  <a:schemeClr val="tx2">
                    <a:lumMod val="40000"/>
                    <a:lumOff val="60000"/>
                  </a:schemeClr>
                </a:gs>
                <a:gs pos="18000">
                  <a:schemeClr val="tx2">
                    <a:lumMod val="20000"/>
                    <a:lumOff val="80000"/>
                  </a:schemeClr>
                </a:gs>
                <a:gs pos="100000">
                  <a:schemeClr val="tx2">
                    <a:lumMod val="40000"/>
                    <a:lumOff val="60000"/>
                    <a:alpha val="0"/>
                  </a:schemeClr>
                </a:gs>
              </a:gsLst>
              <a:lin ang="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3550385" y="927996"/>
              <a:ext cx="4688309" cy="1923604"/>
            </a:xfrm>
            <a:prstGeom prst="rect">
              <a:avLst/>
            </a:prstGeom>
            <a:noFill/>
          </p:spPr>
          <p:txBody>
            <a:bodyPr wrap="square" rtlCol="0">
              <a:spAutoFit/>
            </a:bodyPr>
            <a:lstStyle/>
            <a:p>
              <a:pPr algn="r">
                <a:buNone/>
              </a:pPr>
              <a:r>
                <a:rPr lang="el-GR" sz="1700" dirty="0" smtClean="0"/>
                <a:t>Κατά το άνοιγμα των στείρων συσκευασιών η πρώτη άκρη του περιτυλίγματος να ανοίγεται με κατεύθυνση αντίθετη από τον επαγγελματία υγείας. Το εξωτερικό μέρος του αποστειρωμένου πακέτου θεωρείται μολυσμένο.</a:t>
              </a:r>
              <a:endParaRPr lang="el-GR" sz="1700" dirty="0"/>
            </a:p>
          </p:txBody>
        </p:sp>
      </p:grpSp>
      <p:sp>
        <p:nvSpPr>
          <p:cNvPr id="83" name="AutoShape 42"/>
          <p:cNvSpPr>
            <a:spLocks noChangeAspect="1" noChangeArrowheads="1" noTextEdit="1"/>
          </p:cNvSpPr>
          <p:nvPr/>
        </p:nvSpPr>
        <p:spPr bwMode="auto">
          <a:xfrm>
            <a:off x="-138073" y="3430316"/>
            <a:ext cx="1197164" cy="134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7" name="Group 6"/>
          <p:cNvGrpSpPr/>
          <p:nvPr/>
        </p:nvGrpSpPr>
        <p:grpSpPr>
          <a:xfrm>
            <a:off x="4980565" y="3043354"/>
            <a:ext cx="4032237" cy="3122917"/>
            <a:chOff x="4980565" y="3043354"/>
            <a:chExt cx="4032237" cy="3122917"/>
          </a:xfrm>
        </p:grpSpPr>
        <p:sp>
          <p:nvSpPr>
            <p:cNvPr id="47" name="Parallelogram 46"/>
            <p:cNvSpPr/>
            <p:nvPr/>
          </p:nvSpPr>
          <p:spPr>
            <a:xfrm>
              <a:off x="4980565" y="3043354"/>
              <a:ext cx="4032237" cy="3122917"/>
            </a:xfrm>
            <a:prstGeom prst="parallelogram">
              <a:avLst>
                <a:gd name="adj" fmla="val 68072"/>
              </a:avLst>
            </a:prstGeom>
            <a:gradFill>
              <a:gsLst>
                <a:gs pos="0">
                  <a:schemeClr val="accent2">
                    <a:lumMod val="60000"/>
                    <a:lumOff val="40000"/>
                  </a:schemeClr>
                </a:gs>
                <a:gs pos="4000">
                  <a:schemeClr val="accent2">
                    <a:lumMod val="20000"/>
                    <a:lumOff val="80000"/>
                  </a:schemeClr>
                </a:gs>
                <a:gs pos="97000">
                  <a:schemeClr val="accent2">
                    <a:lumMod val="60000"/>
                    <a:lumOff val="40000"/>
                  </a:schemeClr>
                </a:gs>
                <a:gs pos="100000">
                  <a:schemeClr val="accent2">
                    <a:lumMod val="5000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TextBox 47"/>
            <p:cNvSpPr txBox="1"/>
            <p:nvPr/>
          </p:nvSpPr>
          <p:spPr>
            <a:xfrm>
              <a:off x="7275078" y="3061242"/>
              <a:ext cx="625912" cy="1105507"/>
            </a:xfrm>
            <a:prstGeom prst="rect">
              <a:avLst/>
            </a:prstGeom>
            <a:noFill/>
          </p:spPr>
          <p:txBody>
            <a:bodyPr wrap="square" rtlCol="0">
              <a:spAutoFit/>
            </a:bodyPr>
            <a:lstStyle/>
            <a:p>
              <a:r>
                <a:rPr lang="en-US" sz="8000" b="1" dirty="0">
                  <a:solidFill>
                    <a:prstClr val="black">
                      <a:lumMod val="75000"/>
                      <a:lumOff val="25000"/>
                    </a:prstClr>
                  </a:solidFill>
                </a:rPr>
                <a:t>2</a:t>
              </a:r>
            </a:p>
          </p:txBody>
        </p:sp>
      </p:grpSp>
      <p:grpSp>
        <p:nvGrpSpPr>
          <p:cNvPr id="4" name="Group 3"/>
          <p:cNvGrpSpPr/>
          <p:nvPr/>
        </p:nvGrpSpPr>
        <p:grpSpPr>
          <a:xfrm>
            <a:off x="201299" y="1050505"/>
            <a:ext cx="3948431" cy="3150924"/>
            <a:chOff x="201299" y="1050505"/>
            <a:chExt cx="3948431" cy="3150924"/>
          </a:xfrm>
        </p:grpSpPr>
        <p:sp>
          <p:nvSpPr>
            <p:cNvPr id="5" name="Parallelogram 4"/>
            <p:cNvSpPr/>
            <p:nvPr/>
          </p:nvSpPr>
          <p:spPr>
            <a:xfrm>
              <a:off x="201299" y="1118792"/>
              <a:ext cx="3948431" cy="3082637"/>
            </a:xfrm>
            <a:prstGeom prst="parallelogram">
              <a:avLst>
                <a:gd name="adj" fmla="val 68072"/>
              </a:avLst>
            </a:prstGeom>
            <a:gradFill>
              <a:gsLst>
                <a:gs pos="0">
                  <a:schemeClr val="accent1">
                    <a:lumMod val="50000"/>
                    <a:alpha val="0"/>
                  </a:schemeClr>
                </a:gs>
                <a:gs pos="4000">
                  <a:schemeClr val="accent1">
                    <a:lumMod val="60000"/>
                    <a:lumOff val="40000"/>
                  </a:schemeClr>
                </a:gs>
                <a:gs pos="97000">
                  <a:schemeClr val="accent1">
                    <a:lumMod val="75000"/>
                  </a:schemeClr>
                </a:gs>
                <a:gs pos="100000">
                  <a:schemeClr val="accent1">
                    <a:lumMod val="50000"/>
                    <a:alpha val="0"/>
                  </a:schemeClr>
                </a:gs>
              </a:gsLst>
              <a:lin ang="5400000" scaled="0"/>
            </a:gradFill>
            <a:ln>
              <a:noFill/>
            </a:ln>
            <a:effectLst>
              <a:outerShdw blurRad="76200" dist="76200" algn="t" rotWithShape="0">
                <a:prstClr val="black">
                  <a:alpha val="40000"/>
                </a:prstClr>
              </a:outerShdw>
            </a:effectLst>
            <a:scene3d>
              <a:camera prst="orthographicFront"/>
              <a:lightRig rig="threePt" dir="t"/>
            </a:scene3d>
            <a:sp3d>
              <a:bevelT w="31750" h="171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2392301" y="1050505"/>
              <a:ext cx="598648" cy="1057353"/>
            </a:xfrm>
            <a:prstGeom prst="rect">
              <a:avLst/>
            </a:prstGeom>
            <a:noFill/>
          </p:spPr>
          <p:txBody>
            <a:bodyPr wrap="square" rtlCol="0">
              <a:spAutoFit/>
            </a:bodyPr>
            <a:lstStyle/>
            <a:p>
              <a:r>
                <a:rPr lang="en-US" sz="8000" b="1" dirty="0">
                  <a:solidFill>
                    <a:prstClr val="black">
                      <a:lumMod val="75000"/>
                      <a:lumOff val="25000"/>
                    </a:prstClr>
                  </a:solidFill>
                </a:rPr>
                <a:t>1</a:t>
              </a:r>
            </a:p>
          </p:txBody>
        </p:sp>
      </p:grpSp>
    </p:spTree>
    <p:extLst>
      <p:ext uri="{BB962C8B-B14F-4D97-AF65-F5344CB8AC3E}">
        <p14:creationId xmlns:p14="http://schemas.microsoft.com/office/powerpoint/2010/main" val="421196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1+#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21000" r="-21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421904"/>
            <a:ext cx="82296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l-GR" sz="8000" b="1" dirty="0" smtClean="0">
                <a:solidFill>
                  <a:srgbClr val="FFFF00"/>
                </a:solidFill>
              </a:rPr>
              <a:t>ΥΓΙΕΙΝΗ ΧΕΡΙΩΝ</a:t>
            </a:r>
            <a:endParaRPr lang="el-GR" sz="8000" b="1" dirty="0">
              <a:ln w="11430">
                <a:solidFill>
                  <a:srgbClr val="FFC000"/>
                </a:solidFill>
              </a:ln>
              <a:solidFill>
                <a:srgbClr val="FFFF00"/>
              </a:solidFill>
              <a:effectLst>
                <a:outerShdw blurRad="50800" dist="39000" dir="5460000" algn="tl">
                  <a:srgbClr val="000000">
                    <a:alpha val="38000"/>
                  </a:srgbClr>
                </a:outerShdw>
              </a:effectLst>
            </a:endParaRPr>
          </a:p>
        </p:txBody>
      </p:sp>
      <p:pic>
        <p:nvPicPr>
          <p:cNvPr id="2050" name="Picture 2" descr="C:\Users\User\Desktop\washing_hands_1600_clr.png"/>
          <p:cNvPicPr>
            <a:picLocks noGrp="1" noChangeAspect="1" noChangeArrowheads="1"/>
          </p:cNvPicPr>
          <p:nvPr>
            <p:ph idx="1"/>
          </p:nvPr>
        </p:nvPicPr>
        <p:blipFill>
          <a:blip r:embed="rId4" cstate="print"/>
          <a:srcRect l="5772" t="21887" r="11490" b="5717"/>
          <a:stretch>
            <a:fillRect/>
          </a:stretch>
        </p:blipFill>
        <p:spPr bwMode="auto">
          <a:xfrm>
            <a:off x="2771800" y="2348880"/>
            <a:ext cx="3915544" cy="3915544"/>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0" b="-30000"/>
          </a:stretch>
        </a:blip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99392"/>
            <a:ext cx="8062664" cy="1440160"/>
          </a:xfrm>
        </p:spPr>
        <p:txBody>
          <a:bodyPr anchor="ctr">
            <a:normAutofit/>
          </a:bodyPr>
          <a:lstStyle/>
          <a:p>
            <a:r>
              <a:rPr lang="el-GR" sz="4000" b="1" dirty="0" smtClean="0">
                <a:latin typeface="Franklin Gothic Heavy" pitchFamily="34" charset="0"/>
              </a:rPr>
              <a:t>Άσηπτη Ν</a:t>
            </a:r>
            <a:r>
              <a:rPr lang="en-US" sz="4000" b="1" dirty="0" smtClean="0">
                <a:latin typeface="Franklin Gothic Heavy" pitchFamily="34" charset="0"/>
              </a:rPr>
              <a:t>on </a:t>
            </a:r>
            <a:r>
              <a:rPr lang="el-GR" sz="4000" b="1" dirty="0" smtClean="0">
                <a:latin typeface="Franklin Gothic Heavy" pitchFamily="34" charset="0"/>
              </a:rPr>
              <a:t>Τ</a:t>
            </a:r>
            <a:r>
              <a:rPr lang="en-US" sz="4000" b="1" dirty="0" smtClean="0">
                <a:latin typeface="Franklin Gothic Heavy" pitchFamily="34" charset="0"/>
              </a:rPr>
              <a:t>ouch </a:t>
            </a:r>
            <a:r>
              <a:rPr lang="el-GR" sz="4000" b="1" dirty="0" smtClean="0">
                <a:latin typeface="Franklin Gothic Heavy" pitchFamily="34" charset="0"/>
              </a:rPr>
              <a:t>Τεχνική</a:t>
            </a:r>
            <a:endParaRPr lang="el-GR" sz="4000" dirty="0">
              <a:latin typeface="Franklin Gothic Heavy" pitchFamily="34" charset="0"/>
            </a:endParaRPr>
          </a:p>
        </p:txBody>
      </p:sp>
      <p:sp>
        <p:nvSpPr>
          <p:cNvPr id="3" name="2 - Υπότιτλος"/>
          <p:cNvSpPr>
            <a:spLocks noGrp="1"/>
          </p:cNvSpPr>
          <p:nvPr>
            <p:ph type="subTitle" idx="1"/>
          </p:nvPr>
        </p:nvSpPr>
        <p:spPr>
          <a:xfrm>
            <a:off x="395536" y="1412776"/>
            <a:ext cx="8136904" cy="4608512"/>
          </a:xfrm>
        </p:spPr>
        <p:txBody>
          <a:bodyPr>
            <a:noAutofit/>
          </a:bodyPr>
          <a:lstStyle/>
          <a:p>
            <a:pPr algn="l">
              <a:buFont typeface="Arial" pitchFamily="34" charset="0"/>
              <a:buChar char="•"/>
            </a:pPr>
            <a:r>
              <a:rPr lang="el-GR" sz="3200" dirty="0" smtClean="0"/>
              <a:t> Η άσηπτη </a:t>
            </a:r>
            <a:r>
              <a:rPr lang="el-GR" sz="3200" dirty="0" err="1" smtClean="0"/>
              <a:t>non</a:t>
            </a:r>
            <a:r>
              <a:rPr lang="el-GR" sz="3200" dirty="0" smtClean="0"/>
              <a:t> </a:t>
            </a:r>
            <a:r>
              <a:rPr lang="el-GR" sz="3200" dirty="0" err="1" smtClean="0"/>
              <a:t>touch</a:t>
            </a:r>
            <a:r>
              <a:rPr lang="el-GR" sz="3200" dirty="0" smtClean="0"/>
              <a:t> τεχνική συνδέεται πιο</a:t>
            </a:r>
          </a:p>
          <a:p>
            <a:pPr algn="l"/>
            <a:r>
              <a:rPr lang="el-GR" sz="3200" dirty="0" smtClean="0"/>
              <a:t>συχνά με τη </a:t>
            </a:r>
            <a:r>
              <a:rPr lang="el-GR" sz="3200" b="1" dirty="0" smtClean="0"/>
              <a:t>φροντίδα του τραύματος</a:t>
            </a:r>
            <a:r>
              <a:rPr lang="el-GR" sz="3200" dirty="0" smtClean="0"/>
              <a:t>.</a:t>
            </a:r>
          </a:p>
          <a:p>
            <a:pPr algn="l">
              <a:buFont typeface="Arial" pitchFamily="34" charset="0"/>
              <a:buChar char="•"/>
            </a:pPr>
            <a:r>
              <a:rPr lang="el-GR" sz="3200" dirty="0" smtClean="0"/>
              <a:t> Η φύση και η έκταση της εξαρτάται από τη διαδικασία που πρόκειται να εκτελεστεί. Για παράδειγμα, για τη λήψη των ζωτικών σημείων, την τοπική καθαριότητα του ασθενή μετά από διάρροια και την αλλαγή της προστατευτικής πάνας, δεν απαιτείται.</a:t>
            </a:r>
          </a:p>
          <a:p>
            <a:pPr algn="l"/>
            <a:endParaRPr lang="el-GR" sz="3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0"/>
            <a:ext cx="1724722" cy="6858000"/>
          </a:xfrm>
          <a:prstGeom prst="rect">
            <a:avLst/>
          </a:prstGeom>
          <a:gradFill>
            <a:gsLst>
              <a:gs pos="0">
                <a:schemeClr val="bg1">
                  <a:lumMod val="95000"/>
                  <a:alpha val="0"/>
                </a:schemeClr>
              </a:gs>
              <a:gs pos="100000">
                <a:srgbClr val="F0F0F0">
                  <a:alpha val="0"/>
                </a:srgbClr>
              </a:gs>
              <a:gs pos="50000">
                <a:schemeClr val="bg1">
                  <a:lumMod val="85000"/>
                  <a:alpha val="50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Rectangle 41"/>
          <p:cNvSpPr/>
          <p:nvPr/>
        </p:nvSpPr>
        <p:spPr>
          <a:xfrm>
            <a:off x="6614531" y="0"/>
            <a:ext cx="2605669" cy="6918456"/>
          </a:xfrm>
          <a:prstGeom prst="rect">
            <a:avLst/>
          </a:prstGeom>
          <a:gradFill>
            <a:gsLst>
              <a:gs pos="0">
                <a:schemeClr val="bg1">
                  <a:lumMod val="95000"/>
                  <a:alpha val="0"/>
                </a:schemeClr>
              </a:gs>
              <a:gs pos="100000">
                <a:srgbClr val="F0F0F0">
                  <a:alpha val="0"/>
                </a:srgbClr>
              </a:gs>
              <a:gs pos="50000">
                <a:schemeClr val="bg1">
                  <a:lumMod val="75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Rectangle 42"/>
          <p:cNvSpPr/>
          <p:nvPr/>
        </p:nvSpPr>
        <p:spPr>
          <a:xfrm>
            <a:off x="4191000" y="0"/>
            <a:ext cx="2180062" cy="6918457"/>
          </a:xfrm>
          <a:prstGeom prst="rect">
            <a:avLst/>
          </a:prstGeom>
          <a:gradFill>
            <a:gsLst>
              <a:gs pos="0">
                <a:schemeClr val="bg1">
                  <a:lumMod val="95000"/>
                  <a:alpha val="0"/>
                </a:schemeClr>
              </a:gs>
              <a:gs pos="100000">
                <a:srgbClr val="F0F0F0">
                  <a:alpha val="0"/>
                </a:srgbClr>
              </a:gs>
              <a:gs pos="50000">
                <a:schemeClr val="bg1">
                  <a:lumMod val="75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Rectangle 43"/>
          <p:cNvSpPr/>
          <p:nvPr/>
        </p:nvSpPr>
        <p:spPr>
          <a:xfrm>
            <a:off x="1981200" y="76200"/>
            <a:ext cx="1828800" cy="6781800"/>
          </a:xfrm>
          <a:prstGeom prst="rect">
            <a:avLst/>
          </a:prstGeom>
          <a:gradFill>
            <a:gsLst>
              <a:gs pos="0">
                <a:schemeClr val="bg1">
                  <a:lumMod val="95000"/>
                  <a:alpha val="0"/>
                </a:schemeClr>
              </a:gs>
              <a:gs pos="100000">
                <a:srgbClr val="F0F0F0">
                  <a:alpha val="0"/>
                </a:srgbClr>
              </a:gs>
              <a:gs pos="50000">
                <a:schemeClr val="bg1">
                  <a:lumMod val="85000"/>
                  <a:alpha val="50000"/>
                </a:schemeClr>
              </a:gs>
            </a:gsLst>
            <a:lin ang="5400000" scaled="0"/>
          </a:gra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228600" y="0"/>
            <a:ext cx="8447856" cy="1374913"/>
          </a:xfrm>
          <a:effectLst>
            <a:outerShdw blurRad="50800" dist="38100" dir="5400000" algn="t" rotWithShape="0">
              <a:prstClr val="black">
                <a:alpha val="40000"/>
              </a:prstClr>
            </a:outerShdw>
          </a:effectLst>
        </p:spPr>
        <p:txBody>
          <a:bodyPr vert="horz" lIns="91440" tIns="45720" rIns="91440" bIns="45720" rtlCol="0" anchor="ctr">
            <a:normAutofit/>
          </a:bodyPr>
          <a:lstStyle/>
          <a:p>
            <a:pPr algn="l"/>
            <a:r>
              <a:rPr lang="el-GR" sz="5400" b="1" dirty="0" smtClean="0">
                <a:ln>
                  <a:solidFill>
                    <a:schemeClr val="tx1">
                      <a:lumMod val="95000"/>
                      <a:lumOff val="5000"/>
                    </a:schemeClr>
                  </a:solidFill>
                </a:ln>
                <a:solidFill>
                  <a:schemeClr val="bg1">
                    <a:lumMod val="95000"/>
                  </a:schemeClr>
                </a:solidFill>
              </a:rPr>
              <a:t>Άσηπτη Ν</a:t>
            </a:r>
            <a:r>
              <a:rPr lang="en-US" sz="5400" b="1" dirty="0" smtClean="0">
                <a:ln>
                  <a:solidFill>
                    <a:schemeClr val="tx1">
                      <a:lumMod val="95000"/>
                      <a:lumOff val="5000"/>
                    </a:schemeClr>
                  </a:solidFill>
                </a:ln>
                <a:solidFill>
                  <a:schemeClr val="bg1">
                    <a:lumMod val="95000"/>
                  </a:schemeClr>
                </a:solidFill>
              </a:rPr>
              <a:t>on </a:t>
            </a:r>
            <a:r>
              <a:rPr lang="el-GR" sz="5400" b="1" dirty="0" smtClean="0">
                <a:ln>
                  <a:solidFill>
                    <a:schemeClr val="tx1">
                      <a:lumMod val="95000"/>
                      <a:lumOff val="5000"/>
                    </a:schemeClr>
                  </a:solidFill>
                </a:ln>
                <a:solidFill>
                  <a:schemeClr val="bg1">
                    <a:lumMod val="95000"/>
                  </a:schemeClr>
                </a:solidFill>
              </a:rPr>
              <a:t>Τ</a:t>
            </a:r>
            <a:r>
              <a:rPr lang="en-US" sz="5400" b="1" dirty="0" smtClean="0">
                <a:ln>
                  <a:solidFill>
                    <a:schemeClr val="tx1">
                      <a:lumMod val="95000"/>
                      <a:lumOff val="5000"/>
                    </a:schemeClr>
                  </a:solidFill>
                </a:ln>
                <a:solidFill>
                  <a:schemeClr val="bg1">
                    <a:lumMod val="95000"/>
                  </a:schemeClr>
                </a:solidFill>
              </a:rPr>
              <a:t>ouch </a:t>
            </a:r>
            <a:r>
              <a:rPr lang="el-GR" sz="5400" b="1" dirty="0" smtClean="0">
                <a:ln>
                  <a:solidFill>
                    <a:schemeClr val="tx1">
                      <a:lumMod val="95000"/>
                      <a:lumOff val="5000"/>
                    </a:schemeClr>
                  </a:solidFill>
                </a:ln>
                <a:solidFill>
                  <a:schemeClr val="bg1">
                    <a:lumMod val="95000"/>
                  </a:schemeClr>
                </a:solidFill>
              </a:rPr>
              <a:t>Τεχνική</a:t>
            </a:r>
            <a:r>
              <a:rPr lang="en-US" sz="5400" b="1" dirty="0" smtClean="0">
                <a:ln>
                  <a:solidFill>
                    <a:schemeClr val="tx1">
                      <a:lumMod val="95000"/>
                      <a:lumOff val="5000"/>
                    </a:schemeClr>
                  </a:solidFill>
                </a:ln>
                <a:solidFill>
                  <a:schemeClr val="bg1">
                    <a:lumMod val="95000"/>
                  </a:schemeClr>
                </a:solidFill>
              </a:rPr>
              <a:t> </a:t>
            </a:r>
            <a:endParaRPr lang="en-US" sz="5400" b="1" dirty="0">
              <a:ln>
                <a:solidFill>
                  <a:schemeClr val="tx1">
                    <a:lumMod val="95000"/>
                    <a:lumOff val="5000"/>
                  </a:schemeClr>
                </a:solidFill>
              </a:ln>
              <a:solidFill>
                <a:schemeClr val="bg1">
                  <a:lumMod val="95000"/>
                </a:schemeClr>
              </a:solidFill>
            </a:endParaRPr>
          </a:p>
        </p:txBody>
      </p:sp>
      <p:sp>
        <p:nvSpPr>
          <p:cNvPr id="45" name="Subtitle 44"/>
          <p:cNvSpPr>
            <a:spLocks noGrp="1"/>
          </p:cNvSpPr>
          <p:nvPr>
            <p:ph type="subTitle" idx="1"/>
          </p:nvPr>
        </p:nvSpPr>
        <p:spPr>
          <a:xfrm>
            <a:off x="455310" y="1374913"/>
            <a:ext cx="6400800" cy="762000"/>
          </a:xfrm>
        </p:spPr>
        <p:txBody>
          <a:bodyPr/>
          <a:lstStyle/>
          <a:p>
            <a:pPr algn="l"/>
            <a:r>
              <a:rPr lang="el-GR" dirty="0" smtClean="0">
                <a:solidFill>
                  <a:schemeClr val="tx1"/>
                </a:solidFill>
              </a:rPr>
              <a:t>Απαιτείται η εφαρμογή της: </a:t>
            </a:r>
          </a:p>
        </p:txBody>
      </p:sp>
      <p:sp>
        <p:nvSpPr>
          <p:cNvPr id="57" name="Rectangle 56"/>
          <p:cNvSpPr/>
          <p:nvPr/>
        </p:nvSpPr>
        <p:spPr>
          <a:xfrm>
            <a:off x="-76200" y="3217057"/>
            <a:ext cx="1905000" cy="396744"/>
          </a:xfrm>
          <a:prstGeom prst="rect">
            <a:avLst/>
          </a:pr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Rectangle 34"/>
          <p:cNvSpPr/>
          <p:nvPr/>
        </p:nvSpPr>
        <p:spPr>
          <a:xfrm>
            <a:off x="1822598" y="2836057"/>
            <a:ext cx="311001" cy="1134960"/>
          </a:xfrm>
          <a:custGeom>
            <a:avLst/>
            <a:gdLst>
              <a:gd name="connsiteX0" fmla="*/ 0 w 304800"/>
              <a:gd name="connsiteY0" fmla="*/ 0 h 790576"/>
              <a:gd name="connsiteX1" fmla="*/ 304800 w 304800"/>
              <a:gd name="connsiteY1" fmla="*/ 0 h 790576"/>
              <a:gd name="connsiteX2" fmla="*/ 304800 w 304800"/>
              <a:gd name="connsiteY2" fmla="*/ 790576 h 790576"/>
              <a:gd name="connsiteX3" fmla="*/ 0 w 304800"/>
              <a:gd name="connsiteY3" fmla="*/ 790576 h 790576"/>
              <a:gd name="connsiteX4" fmla="*/ 0 w 304800"/>
              <a:gd name="connsiteY4" fmla="*/ 0 h 790576"/>
              <a:gd name="connsiteX0" fmla="*/ 5938 w 304800"/>
              <a:gd name="connsiteY0" fmla="*/ 391886 h 790576"/>
              <a:gd name="connsiteX1" fmla="*/ 304800 w 304800"/>
              <a:gd name="connsiteY1" fmla="*/ 0 h 790576"/>
              <a:gd name="connsiteX2" fmla="*/ 304800 w 304800"/>
              <a:gd name="connsiteY2" fmla="*/ 790576 h 790576"/>
              <a:gd name="connsiteX3" fmla="*/ 0 w 304800"/>
              <a:gd name="connsiteY3" fmla="*/ 790576 h 790576"/>
              <a:gd name="connsiteX4" fmla="*/ 5938 w 304800"/>
              <a:gd name="connsiteY4" fmla="*/ 391886 h 790576"/>
              <a:gd name="connsiteX0" fmla="*/ 263 w 311001"/>
              <a:gd name="connsiteY0" fmla="*/ 391886 h 790576"/>
              <a:gd name="connsiteX1" fmla="*/ 311001 w 311001"/>
              <a:gd name="connsiteY1" fmla="*/ 0 h 790576"/>
              <a:gd name="connsiteX2" fmla="*/ 311001 w 311001"/>
              <a:gd name="connsiteY2" fmla="*/ 790576 h 790576"/>
              <a:gd name="connsiteX3" fmla="*/ 6201 w 311001"/>
              <a:gd name="connsiteY3" fmla="*/ 790576 h 790576"/>
              <a:gd name="connsiteX4" fmla="*/ 263 w 311001"/>
              <a:gd name="connsiteY4" fmla="*/ 391886 h 790576"/>
              <a:gd name="connsiteX0" fmla="*/ 263 w 311001"/>
              <a:gd name="connsiteY0" fmla="*/ 391886 h 790576"/>
              <a:gd name="connsiteX1" fmla="*/ 311001 w 311001"/>
              <a:gd name="connsiteY1" fmla="*/ 0 h 790576"/>
              <a:gd name="connsiteX2" fmla="*/ 311001 w 311001"/>
              <a:gd name="connsiteY2" fmla="*/ 790576 h 790576"/>
              <a:gd name="connsiteX3" fmla="*/ 6201 w 311001"/>
              <a:gd name="connsiteY3" fmla="*/ 790576 h 790576"/>
              <a:gd name="connsiteX4" fmla="*/ 263 w 311001"/>
              <a:gd name="connsiteY4" fmla="*/ 391886 h 790576"/>
              <a:gd name="connsiteX0" fmla="*/ 263 w 311001"/>
              <a:gd name="connsiteY0" fmla="*/ 380011 h 790576"/>
              <a:gd name="connsiteX1" fmla="*/ 311001 w 311001"/>
              <a:gd name="connsiteY1" fmla="*/ 0 h 790576"/>
              <a:gd name="connsiteX2" fmla="*/ 311001 w 311001"/>
              <a:gd name="connsiteY2" fmla="*/ 790576 h 790576"/>
              <a:gd name="connsiteX3" fmla="*/ 6201 w 311001"/>
              <a:gd name="connsiteY3" fmla="*/ 790576 h 790576"/>
              <a:gd name="connsiteX4" fmla="*/ 263 w 311001"/>
              <a:gd name="connsiteY4" fmla="*/ 380011 h 790576"/>
              <a:gd name="connsiteX0" fmla="*/ 263 w 311001"/>
              <a:gd name="connsiteY0" fmla="*/ 380011 h 1134960"/>
              <a:gd name="connsiteX1" fmla="*/ 311001 w 311001"/>
              <a:gd name="connsiteY1" fmla="*/ 0 h 1134960"/>
              <a:gd name="connsiteX2" fmla="*/ 311001 w 311001"/>
              <a:gd name="connsiteY2" fmla="*/ 1134960 h 1134960"/>
              <a:gd name="connsiteX3" fmla="*/ 6201 w 311001"/>
              <a:gd name="connsiteY3" fmla="*/ 790576 h 1134960"/>
              <a:gd name="connsiteX4" fmla="*/ 263 w 311001"/>
              <a:gd name="connsiteY4" fmla="*/ 380011 h 1134960"/>
              <a:gd name="connsiteX0" fmla="*/ 263 w 311001"/>
              <a:gd name="connsiteY0" fmla="*/ 380011 h 1134960"/>
              <a:gd name="connsiteX1" fmla="*/ 311001 w 311001"/>
              <a:gd name="connsiteY1" fmla="*/ 0 h 1134960"/>
              <a:gd name="connsiteX2" fmla="*/ 311001 w 311001"/>
              <a:gd name="connsiteY2" fmla="*/ 1134960 h 1134960"/>
              <a:gd name="connsiteX3" fmla="*/ 6201 w 311001"/>
              <a:gd name="connsiteY3" fmla="*/ 772763 h 1134960"/>
              <a:gd name="connsiteX4" fmla="*/ 263 w 311001"/>
              <a:gd name="connsiteY4" fmla="*/ 380011 h 113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01" h="1134960">
                <a:moveTo>
                  <a:pt x="263" y="380011"/>
                </a:moveTo>
                <a:lnTo>
                  <a:pt x="311001" y="0"/>
                </a:lnTo>
                <a:lnTo>
                  <a:pt x="311001" y="1134960"/>
                </a:lnTo>
                <a:lnTo>
                  <a:pt x="6201" y="772763"/>
                </a:lnTo>
                <a:cubicBezTo>
                  <a:pt x="8180" y="639866"/>
                  <a:pt x="-1716" y="512908"/>
                  <a:pt x="263" y="380011"/>
                </a:cubicBezTo>
                <a:close/>
              </a:path>
            </a:pathLst>
          </a:cu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ectangle 58"/>
          <p:cNvSpPr/>
          <p:nvPr/>
        </p:nvSpPr>
        <p:spPr>
          <a:xfrm>
            <a:off x="2133599" y="2841633"/>
            <a:ext cx="1676401" cy="1130370"/>
          </a:xfrm>
          <a:prstGeom prst="rect">
            <a:avLst/>
          </a:pr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60" name="Rectangle 36"/>
          <p:cNvSpPr/>
          <p:nvPr/>
        </p:nvSpPr>
        <p:spPr>
          <a:xfrm>
            <a:off x="3810990" y="2538811"/>
            <a:ext cx="458100" cy="1736013"/>
          </a:xfrm>
          <a:custGeom>
            <a:avLst/>
            <a:gdLst>
              <a:gd name="connsiteX0" fmla="*/ 0 w 456210"/>
              <a:gd name="connsiteY0" fmla="*/ 0 h 1130370"/>
              <a:gd name="connsiteX1" fmla="*/ 456210 w 456210"/>
              <a:gd name="connsiteY1" fmla="*/ 0 h 1130370"/>
              <a:gd name="connsiteX2" fmla="*/ 456210 w 456210"/>
              <a:gd name="connsiteY2" fmla="*/ 1130370 h 1130370"/>
              <a:gd name="connsiteX3" fmla="*/ 0 w 456210"/>
              <a:gd name="connsiteY3" fmla="*/ 1130370 h 1130370"/>
              <a:gd name="connsiteX4" fmla="*/ 0 w 456210"/>
              <a:gd name="connsiteY4" fmla="*/ 0 h 1130370"/>
              <a:gd name="connsiteX0" fmla="*/ 0 w 456210"/>
              <a:gd name="connsiteY0" fmla="*/ 296884 h 1427254"/>
              <a:gd name="connsiteX1" fmla="*/ 456210 w 456210"/>
              <a:gd name="connsiteY1" fmla="*/ 0 h 1427254"/>
              <a:gd name="connsiteX2" fmla="*/ 456210 w 456210"/>
              <a:gd name="connsiteY2" fmla="*/ 1427254 h 1427254"/>
              <a:gd name="connsiteX3" fmla="*/ 0 w 456210"/>
              <a:gd name="connsiteY3" fmla="*/ 1427254 h 1427254"/>
              <a:gd name="connsiteX4" fmla="*/ 0 w 456210"/>
              <a:gd name="connsiteY4" fmla="*/ 296884 h 1427254"/>
              <a:gd name="connsiteX0" fmla="*/ 0 w 456210"/>
              <a:gd name="connsiteY0" fmla="*/ 296884 h 1730075"/>
              <a:gd name="connsiteX1" fmla="*/ 456210 w 456210"/>
              <a:gd name="connsiteY1" fmla="*/ 0 h 1730075"/>
              <a:gd name="connsiteX2" fmla="*/ 450272 w 456210"/>
              <a:gd name="connsiteY2" fmla="*/ 1730075 h 1730075"/>
              <a:gd name="connsiteX3" fmla="*/ 0 w 456210"/>
              <a:gd name="connsiteY3" fmla="*/ 1427254 h 1730075"/>
              <a:gd name="connsiteX4" fmla="*/ 0 w 456210"/>
              <a:gd name="connsiteY4" fmla="*/ 296884 h 1730075"/>
              <a:gd name="connsiteX0" fmla="*/ 0 w 450843"/>
              <a:gd name="connsiteY0" fmla="*/ 302822 h 1736013"/>
              <a:gd name="connsiteX1" fmla="*/ 450273 w 450843"/>
              <a:gd name="connsiteY1" fmla="*/ 0 h 1736013"/>
              <a:gd name="connsiteX2" fmla="*/ 450272 w 450843"/>
              <a:gd name="connsiteY2" fmla="*/ 1736013 h 1736013"/>
              <a:gd name="connsiteX3" fmla="*/ 0 w 450843"/>
              <a:gd name="connsiteY3" fmla="*/ 1433192 h 1736013"/>
              <a:gd name="connsiteX4" fmla="*/ 0 w 450843"/>
              <a:gd name="connsiteY4" fmla="*/ 302822 h 1736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3" h="1736013">
                <a:moveTo>
                  <a:pt x="0" y="302822"/>
                </a:moveTo>
                <a:lnTo>
                  <a:pt x="450273" y="0"/>
                </a:lnTo>
                <a:cubicBezTo>
                  <a:pt x="448294" y="576692"/>
                  <a:pt x="452251" y="1159321"/>
                  <a:pt x="450272" y="1736013"/>
                </a:cubicBezTo>
                <a:lnTo>
                  <a:pt x="0" y="1433192"/>
                </a:lnTo>
                <a:lnTo>
                  <a:pt x="0" y="302822"/>
                </a:lnTo>
                <a:close/>
              </a:path>
            </a:pathLst>
          </a:cu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Rectangle 60"/>
          <p:cNvSpPr/>
          <p:nvPr/>
        </p:nvSpPr>
        <p:spPr>
          <a:xfrm>
            <a:off x="4269090" y="2539039"/>
            <a:ext cx="2101973" cy="1736814"/>
          </a:xfrm>
          <a:prstGeom prst="rect">
            <a:avLst/>
          </a:pr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Rectangle 36"/>
          <p:cNvSpPr/>
          <p:nvPr/>
        </p:nvSpPr>
        <p:spPr>
          <a:xfrm>
            <a:off x="6371062" y="2076718"/>
            <a:ext cx="503479" cy="2658206"/>
          </a:xfrm>
          <a:custGeom>
            <a:avLst/>
            <a:gdLst>
              <a:gd name="connsiteX0" fmla="*/ 0 w 456210"/>
              <a:gd name="connsiteY0" fmla="*/ 0 h 1130370"/>
              <a:gd name="connsiteX1" fmla="*/ 456210 w 456210"/>
              <a:gd name="connsiteY1" fmla="*/ 0 h 1130370"/>
              <a:gd name="connsiteX2" fmla="*/ 456210 w 456210"/>
              <a:gd name="connsiteY2" fmla="*/ 1130370 h 1130370"/>
              <a:gd name="connsiteX3" fmla="*/ 0 w 456210"/>
              <a:gd name="connsiteY3" fmla="*/ 1130370 h 1130370"/>
              <a:gd name="connsiteX4" fmla="*/ 0 w 456210"/>
              <a:gd name="connsiteY4" fmla="*/ 0 h 1130370"/>
              <a:gd name="connsiteX0" fmla="*/ 0 w 456210"/>
              <a:gd name="connsiteY0" fmla="*/ 296884 h 1427254"/>
              <a:gd name="connsiteX1" fmla="*/ 456210 w 456210"/>
              <a:gd name="connsiteY1" fmla="*/ 0 h 1427254"/>
              <a:gd name="connsiteX2" fmla="*/ 456210 w 456210"/>
              <a:gd name="connsiteY2" fmla="*/ 1427254 h 1427254"/>
              <a:gd name="connsiteX3" fmla="*/ 0 w 456210"/>
              <a:gd name="connsiteY3" fmla="*/ 1427254 h 1427254"/>
              <a:gd name="connsiteX4" fmla="*/ 0 w 456210"/>
              <a:gd name="connsiteY4" fmla="*/ 296884 h 1427254"/>
              <a:gd name="connsiteX0" fmla="*/ 0 w 456210"/>
              <a:gd name="connsiteY0" fmla="*/ 296884 h 1730075"/>
              <a:gd name="connsiteX1" fmla="*/ 456210 w 456210"/>
              <a:gd name="connsiteY1" fmla="*/ 0 h 1730075"/>
              <a:gd name="connsiteX2" fmla="*/ 450272 w 456210"/>
              <a:gd name="connsiteY2" fmla="*/ 1730075 h 1730075"/>
              <a:gd name="connsiteX3" fmla="*/ 0 w 456210"/>
              <a:gd name="connsiteY3" fmla="*/ 1427254 h 1730075"/>
              <a:gd name="connsiteX4" fmla="*/ 0 w 456210"/>
              <a:gd name="connsiteY4" fmla="*/ 296884 h 1730075"/>
              <a:gd name="connsiteX0" fmla="*/ 0 w 450843"/>
              <a:gd name="connsiteY0" fmla="*/ 302822 h 1736013"/>
              <a:gd name="connsiteX1" fmla="*/ 450273 w 450843"/>
              <a:gd name="connsiteY1" fmla="*/ 0 h 1736013"/>
              <a:gd name="connsiteX2" fmla="*/ 450272 w 450843"/>
              <a:gd name="connsiteY2" fmla="*/ 1736013 h 1736013"/>
              <a:gd name="connsiteX3" fmla="*/ 0 w 450843"/>
              <a:gd name="connsiteY3" fmla="*/ 1433192 h 1736013"/>
              <a:gd name="connsiteX4" fmla="*/ 0 w 450843"/>
              <a:gd name="connsiteY4" fmla="*/ 302822 h 1736013"/>
              <a:gd name="connsiteX0" fmla="*/ 0 w 450843"/>
              <a:gd name="connsiteY0" fmla="*/ 306688 h 1739879"/>
              <a:gd name="connsiteX1" fmla="*/ 450273 w 450843"/>
              <a:gd name="connsiteY1" fmla="*/ 0 h 1739879"/>
              <a:gd name="connsiteX2" fmla="*/ 450272 w 450843"/>
              <a:gd name="connsiteY2" fmla="*/ 1739879 h 1739879"/>
              <a:gd name="connsiteX3" fmla="*/ 0 w 450843"/>
              <a:gd name="connsiteY3" fmla="*/ 1437058 h 1739879"/>
              <a:gd name="connsiteX4" fmla="*/ 0 w 450843"/>
              <a:gd name="connsiteY4" fmla="*/ 306688 h 1739879"/>
              <a:gd name="connsiteX0" fmla="*/ 0 w 450843"/>
              <a:gd name="connsiteY0" fmla="*/ 306688 h 1751478"/>
              <a:gd name="connsiteX1" fmla="*/ 450273 w 450843"/>
              <a:gd name="connsiteY1" fmla="*/ 0 h 1751478"/>
              <a:gd name="connsiteX2" fmla="*/ 450272 w 450843"/>
              <a:gd name="connsiteY2" fmla="*/ 1751478 h 1751478"/>
              <a:gd name="connsiteX3" fmla="*/ 0 w 450843"/>
              <a:gd name="connsiteY3" fmla="*/ 1437058 h 1751478"/>
              <a:gd name="connsiteX4" fmla="*/ 0 w 450843"/>
              <a:gd name="connsiteY4" fmla="*/ 306688 h 1751478"/>
              <a:gd name="connsiteX0" fmla="*/ 0 w 450843"/>
              <a:gd name="connsiteY0" fmla="*/ 306688 h 1747612"/>
              <a:gd name="connsiteX1" fmla="*/ 450273 w 450843"/>
              <a:gd name="connsiteY1" fmla="*/ 0 h 1747612"/>
              <a:gd name="connsiteX2" fmla="*/ 450272 w 450843"/>
              <a:gd name="connsiteY2" fmla="*/ 1747612 h 1747612"/>
              <a:gd name="connsiteX3" fmla="*/ 0 w 450843"/>
              <a:gd name="connsiteY3" fmla="*/ 1437058 h 1747612"/>
              <a:gd name="connsiteX4" fmla="*/ 0 w 450843"/>
              <a:gd name="connsiteY4" fmla="*/ 306688 h 1747612"/>
              <a:gd name="connsiteX0" fmla="*/ 0 w 455983"/>
              <a:gd name="connsiteY0" fmla="*/ 306688 h 1747612"/>
              <a:gd name="connsiteX1" fmla="*/ 450273 w 455983"/>
              <a:gd name="connsiteY1" fmla="*/ 0 h 1747612"/>
              <a:gd name="connsiteX2" fmla="*/ 455708 w 455983"/>
              <a:gd name="connsiteY2" fmla="*/ 1747612 h 1747612"/>
              <a:gd name="connsiteX3" fmla="*/ 0 w 455983"/>
              <a:gd name="connsiteY3" fmla="*/ 1437058 h 1747612"/>
              <a:gd name="connsiteX4" fmla="*/ 0 w 455983"/>
              <a:gd name="connsiteY4" fmla="*/ 306688 h 1747612"/>
              <a:gd name="connsiteX0" fmla="*/ 0 w 459179"/>
              <a:gd name="connsiteY0" fmla="*/ 313023 h 1753947"/>
              <a:gd name="connsiteX1" fmla="*/ 459179 w 459179"/>
              <a:gd name="connsiteY1" fmla="*/ 0 h 1753947"/>
              <a:gd name="connsiteX2" fmla="*/ 455708 w 459179"/>
              <a:gd name="connsiteY2" fmla="*/ 1753947 h 1753947"/>
              <a:gd name="connsiteX3" fmla="*/ 0 w 459179"/>
              <a:gd name="connsiteY3" fmla="*/ 1443393 h 1753947"/>
              <a:gd name="connsiteX4" fmla="*/ 0 w 459179"/>
              <a:gd name="connsiteY4" fmla="*/ 313023 h 1753947"/>
              <a:gd name="connsiteX0" fmla="*/ 0 w 459179"/>
              <a:gd name="connsiteY0" fmla="*/ 313023 h 1760282"/>
              <a:gd name="connsiteX1" fmla="*/ 459179 w 459179"/>
              <a:gd name="connsiteY1" fmla="*/ 0 h 1760282"/>
              <a:gd name="connsiteX2" fmla="*/ 455708 w 459179"/>
              <a:gd name="connsiteY2" fmla="*/ 1760282 h 1760282"/>
              <a:gd name="connsiteX3" fmla="*/ 0 w 459179"/>
              <a:gd name="connsiteY3" fmla="*/ 1443393 h 1760282"/>
              <a:gd name="connsiteX4" fmla="*/ 0 w 459179"/>
              <a:gd name="connsiteY4" fmla="*/ 313023 h 1760282"/>
              <a:gd name="connsiteX0" fmla="*/ 0 w 459179"/>
              <a:gd name="connsiteY0" fmla="*/ 313023 h 1743509"/>
              <a:gd name="connsiteX1" fmla="*/ 459179 w 459179"/>
              <a:gd name="connsiteY1" fmla="*/ 0 h 1743509"/>
              <a:gd name="connsiteX2" fmla="*/ 455708 w 459179"/>
              <a:gd name="connsiteY2" fmla="*/ 1743509 h 1743509"/>
              <a:gd name="connsiteX3" fmla="*/ 0 w 459179"/>
              <a:gd name="connsiteY3" fmla="*/ 1443393 h 1743509"/>
              <a:gd name="connsiteX4" fmla="*/ 0 w 459179"/>
              <a:gd name="connsiteY4" fmla="*/ 313023 h 1743509"/>
              <a:gd name="connsiteX0" fmla="*/ 0 w 459179"/>
              <a:gd name="connsiteY0" fmla="*/ 300444 h 1730930"/>
              <a:gd name="connsiteX1" fmla="*/ 459179 w 459179"/>
              <a:gd name="connsiteY1" fmla="*/ 0 h 1730930"/>
              <a:gd name="connsiteX2" fmla="*/ 455708 w 459179"/>
              <a:gd name="connsiteY2" fmla="*/ 1730930 h 1730930"/>
              <a:gd name="connsiteX3" fmla="*/ 0 w 459179"/>
              <a:gd name="connsiteY3" fmla="*/ 1430814 h 1730930"/>
              <a:gd name="connsiteX4" fmla="*/ 0 w 459179"/>
              <a:gd name="connsiteY4" fmla="*/ 300444 h 173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179" h="1730930">
                <a:moveTo>
                  <a:pt x="0" y="300444"/>
                </a:moveTo>
                <a:lnTo>
                  <a:pt x="459179" y="0"/>
                </a:lnTo>
                <a:cubicBezTo>
                  <a:pt x="457200" y="576692"/>
                  <a:pt x="457687" y="1154238"/>
                  <a:pt x="455708" y="1730930"/>
                </a:cubicBezTo>
                <a:lnTo>
                  <a:pt x="0" y="1430814"/>
                </a:lnTo>
                <a:lnTo>
                  <a:pt x="0" y="300444"/>
                </a:lnTo>
                <a:close/>
              </a:path>
            </a:pathLst>
          </a:cu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ectangle 62"/>
          <p:cNvSpPr/>
          <p:nvPr/>
        </p:nvSpPr>
        <p:spPr>
          <a:xfrm>
            <a:off x="6865434" y="2074056"/>
            <a:ext cx="2354766" cy="2663953"/>
          </a:xfrm>
          <a:prstGeom prst="rect">
            <a:avLst/>
          </a:prstGeom>
          <a:gradFill>
            <a:gsLst>
              <a:gs pos="0">
                <a:schemeClr val="accent5">
                  <a:lumMod val="50000"/>
                </a:schemeClr>
              </a:gs>
              <a:gs pos="50000">
                <a:schemeClr val="accent5">
                  <a:lumMod val="75000"/>
                </a:schemeClr>
              </a:gs>
              <a:gs pos="100000">
                <a:schemeClr val="accent5">
                  <a:lumMod val="85000"/>
                </a:schemeClr>
              </a:gs>
            </a:gsLst>
            <a:lin ang="0" scaled="0"/>
          </a:gradFill>
          <a:ln>
            <a:noFill/>
          </a:ln>
          <a:effectLst>
            <a:outerShdw blurRad="50800" dist="762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TextBox 63"/>
          <p:cNvSpPr txBox="1"/>
          <p:nvPr/>
        </p:nvSpPr>
        <p:spPr>
          <a:xfrm>
            <a:off x="0" y="3232801"/>
            <a:ext cx="1828800" cy="365256"/>
          </a:xfrm>
          <a:prstGeom prst="rect">
            <a:avLst/>
          </a:prstGeom>
          <a:noFill/>
        </p:spPr>
        <p:txBody>
          <a:bodyPr wrap="square" rtlCol="0" anchor="ctr" anchorCtr="0">
            <a:normAutofit lnSpcReduction="10000"/>
          </a:bodyPr>
          <a:lstStyle/>
          <a:p>
            <a:r>
              <a:rPr lang="el-GR" dirty="0" smtClean="0"/>
              <a:t>την αλλαγή ορού</a:t>
            </a:r>
            <a:endParaRPr lang="en-US" dirty="0"/>
          </a:p>
        </p:txBody>
      </p:sp>
      <p:sp>
        <p:nvSpPr>
          <p:cNvPr id="65" name="TextBox 64"/>
          <p:cNvSpPr txBox="1"/>
          <p:nvPr/>
        </p:nvSpPr>
        <p:spPr>
          <a:xfrm>
            <a:off x="2134590" y="2884622"/>
            <a:ext cx="1676400" cy="1037830"/>
          </a:xfrm>
          <a:prstGeom prst="rect">
            <a:avLst/>
          </a:prstGeom>
          <a:noFill/>
        </p:spPr>
        <p:txBody>
          <a:bodyPr wrap="square" rtlCol="0" anchor="ctr" anchorCtr="0">
            <a:normAutofit/>
          </a:bodyPr>
          <a:lstStyle/>
          <a:p>
            <a:r>
              <a:rPr lang="el-GR" dirty="0" smtClean="0"/>
              <a:t>τον καθετηριασμό του ασθενή</a:t>
            </a:r>
            <a:endParaRPr lang="en-US" dirty="0"/>
          </a:p>
        </p:txBody>
      </p:sp>
      <p:sp>
        <p:nvSpPr>
          <p:cNvPr id="66" name="TextBox 65"/>
          <p:cNvSpPr txBox="1"/>
          <p:nvPr/>
        </p:nvSpPr>
        <p:spPr>
          <a:xfrm>
            <a:off x="4267200" y="2516201"/>
            <a:ext cx="2103862" cy="1760379"/>
          </a:xfrm>
          <a:prstGeom prst="rect">
            <a:avLst/>
          </a:prstGeom>
          <a:noFill/>
        </p:spPr>
        <p:txBody>
          <a:bodyPr wrap="square" rtlCol="0" anchor="ctr" anchorCtr="0">
            <a:normAutofit/>
          </a:bodyPr>
          <a:lstStyle/>
          <a:p>
            <a:r>
              <a:rPr lang="el-GR" dirty="0" smtClean="0"/>
              <a:t>για την εισαγωγή καθετήρα σε περιφερική φλέβα</a:t>
            </a:r>
            <a:endParaRPr lang="en-US" dirty="0"/>
          </a:p>
        </p:txBody>
      </p:sp>
      <p:sp>
        <p:nvSpPr>
          <p:cNvPr id="67" name="TextBox 66"/>
          <p:cNvSpPr txBox="1"/>
          <p:nvPr/>
        </p:nvSpPr>
        <p:spPr>
          <a:xfrm>
            <a:off x="6858000" y="2320258"/>
            <a:ext cx="2354766" cy="2190341"/>
          </a:xfrm>
          <a:prstGeom prst="rect">
            <a:avLst/>
          </a:prstGeom>
          <a:noFill/>
        </p:spPr>
        <p:txBody>
          <a:bodyPr wrap="square" rtlCol="0" anchor="ctr" anchorCtr="0">
            <a:normAutofit/>
          </a:bodyPr>
          <a:lstStyle/>
          <a:p>
            <a:r>
              <a:rPr lang="el-GR" dirty="0" smtClean="0"/>
              <a:t>την αλλαγή των επιθεμάτων του τραύματος του ασθενή</a:t>
            </a:r>
            <a:endParaRPr lang="en-US" dirty="0"/>
          </a:p>
        </p:txBody>
      </p:sp>
      <p:sp>
        <p:nvSpPr>
          <p:cNvPr id="19" name="18 - Ορθογώνιο"/>
          <p:cNvSpPr/>
          <p:nvPr/>
        </p:nvSpPr>
        <p:spPr>
          <a:xfrm>
            <a:off x="929002" y="4613325"/>
            <a:ext cx="7200800" cy="2123658"/>
          </a:xfrm>
          <a:prstGeom prst="rect">
            <a:avLst/>
          </a:prstGeom>
        </p:spPr>
        <p:txBody>
          <a:bodyPr wrap="square">
            <a:spAutoFit/>
          </a:bodyPr>
          <a:lstStyle/>
          <a:p>
            <a:pPr>
              <a:buNone/>
            </a:pPr>
            <a:r>
              <a:rPr lang="el-GR" sz="2200" dirty="0" smtClean="0"/>
              <a:t>Στο πλαίσιο της άσηπτης </a:t>
            </a:r>
            <a:r>
              <a:rPr lang="el-GR" sz="2200" dirty="0" err="1" smtClean="0"/>
              <a:t>non</a:t>
            </a:r>
            <a:r>
              <a:rPr lang="el-GR" sz="2200" dirty="0" smtClean="0"/>
              <a:t>  </a:t>
            </a:r>
            <a:r>
              <a:rPr lang="el-GR" sz="2200" dirty="0" err="1" smtClean="0"/>
              <a:t>touch</a:t>
            </a:r>
            <a:r>
              <a:rPr lang="el-GR" sz="2200" dirty="0" smtClean="0"/>
              <a:t> τεχνικής, η αποτελεσματική υγιεινή των χεριών είναι η πιο σημαντική διαδικασία για την πρόληψη διασταυρούμενης μόλυνσης. </a:t>
            </a:r>
            <a:r>
              <a:rPr lang="el-GR" sz="2200" b="1" dirty="0" smtClean="0"/>
              <a:t>Τα γάντια δεν αποτελούν υποκατάστατο της καλής υγιεινής των χεριών. </a:t>
            </a:r>
            <a:r>
              <a:rPr lang="el-GR" sz="2200" dirty="0" smtClean="0"/>
              <a:t>Το προσωπικό πρέπει να απολυμαίνει τα χέρια του πριν από την εφαρμογή και μετά την αφαίρεση γαντιών.</a:t>
            </a:r>
            <a:endParaRPr lang="el-GR" sz="2200" dirty="0"/>
          </a:p>
        </p:txBody>
      </p:sp>
    </p:spTree>
    <p:extLst>
      <p:ext uri="{BB962C8B-B14F-4D97-AF65-F5344CB8AC3E}">
        <p14:creationId xmlns:p14="http://schemas.microsoft.com/office/powerpoint/2010/main" val="177124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700"/>
                                        <p:tgtEl>
                                          <p:spTgt spid="57"/>
                                        </p:tgtEl>
                                      </p:cBhvr>
                                    </p:animEffect>
                                  </p:childTnLst>
                                </p:cTn>
                              </p:par>
                            </p:childTnLst>
                          </p:cTn>
                        </p:par>
                        <p:par>
                          <p:cTn id="8" fill="hold">
                            <p:stCondLst>
                              <p:cond delay="700"/>
                            </p:stCondLst>
                            <p:childTnLst>
                              <p:par>
                                <p:cTn id="9" presetID="10"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par>
                                <p:cTn id="12" presetID="16" presetClass="entr" presetSubtype="42" fill="hold" grpId="0" nodeType="with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barn(outHorizontal)">
                                      <p:cBhvr>
                                        <p:cTn id="14" dur="1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animEffect transition="in" filter="wipe(left)">
                                      <p:cBhvr>
                                        <p:cTn id="19" dur="600"/>
                                        <p:tgtEl>
                                          <p:spTgt spid="58"/>
                                        </p:tgtEl>
                                      </p:cBhvr>
                                    </p:animEffect>
                                  </p:childTnLst>
                                </p:cTn>
                              </p:par>
                            </p:childTnLst>
                          </p:cTn>
                        </p:par>
                        <p:par>
                          <p:cTn id="20" fill="hold">
                            <p:stCondLst>
                              <p:cond delay="600"/>
                            </p:stCondLst>
                            <p:childTnLst>
                              <p:par>
                                <p:cTn id="21" presetID="22" presetClass="entr" presetSubtype="8"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left)">
                                      <p:cBhvr>
                                        <p:cTn id="23" dur="700"/>
                                        <p:tgtEl>
                                          <p:spTgt spid="59"/>
                                        </p:tgtEl>
                                      </p:cBhvr>
                                    </p:animEffect>
                                  </p:childTnLst>
                                </p:cTn>
                              </p:par>
                            </p:childTnLst>
                          </p:cTn>
                        </p:par>
                        <p:par>
                          <p:cTn id="24" fill="hold">
                            <p:stCondLst>
                              <p:cond delay="1300"/>
                            </p:stCondLst>
                            <p:childTnLst>
                              <p:par>
                                <p:cTn id="25" presetID="10" presetClass="entr" presetSubtype="0" fill="hold" grpId="0" nodeType="after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500"/>
                                        <p:tgtEl>
                                          <p:spTgt spid="65"/>
                                        </p:tgtEl>
                                      </p:cBhvr>
                                    </p:animEffect>
                                  </p:childTnLst>
                                </p:cTn>
                              </p:par>
                              <p:par>
                                <p:cTn id="28" presetID="16" presetClass="entr" presetSubtype="42" fill="hold" grpId="0" nodeType="withEffect">
                                  <p:stCondLst>
                                    <p:cond delay="0"/>
                                  </p:stCondLst>
                                  <p:childTnLst>
                                    <p:set>
                                      <p:cBhvr>
                                        <p:cTn id="29" dur="1" fill="hold">
                                          <p:stCondLst>
                                            <p:cond delay="0"/>
                                          </p:stCondLst>
                                        </p:cTn>
                                        <p:tgtEl>
                                          <p:spTgt spid="44"/>
                                        </p:tgtEl>
                                        <p:attrNameLst>
                                          <p:attrName>style.visibility</p:attrName>
                                        </p:attrNameLst>
                                      </p:cBhvr>
                                      <p:to>
                                        <p:strVal val="visible"/>
                                      </p:to>
                                    </p:set>
                                    <p:animEffect transition="in" filter="barn(outHorizontal)">
                                      <p:cBhvr>
                                        <p:cTn id="30" dur="1000"/>
                                        <p:tgtEl>
                                          <p:spTgt spid="4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wipe(left)">
                                      <p:cBhvr>
                                        <p:cTn id="35" dur="600"/>
                                        <p:tgtEl>
                                          <p:spTgt spid="60"/>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left)">
                                      <p:cBhvr>
                                        <p:cTn id="39" dur="700"/>
                                        <p:tgtEl>
                                          <p:spTgt spid="61"/>
                                        </p:tgtEl>
                                      </p:cBhvr>
                                    </p:animEffect>
                                  </p:childTnLst>
                                </p:cTn>
                              </p:par>
                            </p:childTnLst>
                          </p:cTn>
                        </p:par>
                        <p:par>
                          <p:cTn id="40" fill="hold">
                            <p:stCondLst>
                              <p:cond delay="13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par>
                                <p:cTn id="44" presetID="16" presetClass="entr" presetSubtype="42" fill="hold" grpId="0"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barn(outHorizontal)">
                                      <p:cBhvr>
                                        <p:cTn id="46" dur="1000"/>
                                        <p:tgtEl>
                                          <p:spTgt spid="4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62"/>
                                        </p:tgtEl>
                                        <p:attrNameLst>
                                          <p:attrName>style.visibility</p:attrName>
                                        </p:attrNameLst>
                                      </p:cBhvr>
                                      <p:to>
                                        <p:strVal val="visible"/>
                                      </p:to>
                                    </p:set>
                                    <p:animEffect transition="in" filter="wipe(left)">
                                      <p:cBhvr>
                                        <p:cTn id="51" dur="600"/>
                                        <p:tgtEl>
                                          <p:spTgt spid="62"/>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63"/>
                                        </p:tgtEl>
                                        <p:attrNameLst>
                                          <p:attrName>style.visibility</p:attrName>
                                        </p:attrNameLst>
                                      </p:cBhvr>
                                      <p:to>
                                        <p:strVal val="visible"/>
                                      </p:to>
                                    </p:set>
                                    <p:animEffect transition="in" filter="wipe(left)">
                                      <p:cBhvr>
                                        <p:cTn id="55" dur="700"/>
                                        <p:tgtEl>
                                          <p:spTgt spid="63"/>
                                        </p:tgtEl>
                                      </p:cBhvr>
                                    </p:animEffect>
                                  </p:childTnLst>
                                </p:cTn>
                              </p:par>
                            </p:childTnLst>
                          </p:cTn>
                        </p:par>
                        <p:par>
                          <p:cTn id="56" fill="hold">
                            <p:stCondLst>
                              <p:cond delay="1300"/>
                            </p:stCondLst>
                            <p:childTnLst>
                              <p:par>
                                <p:cTn id="57" presetID="10" presetClass="entr" presetSubtype="0"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fade">
                                      <p:cBhvr>
                                        <p:cTn id="59" dur="500"/>
                                        <p:tgtEl>
                                          <p:spTgt spid="67"/>
                                        </p:tgtEl>
                                      </p:cBhvr>
                                    </p:animEffect>
                                  </p:childTnLst>
                                </p:cTn>
                              </p:par>
                              <p:par>
                                <p:cTn id="60" presetID="16" presetClass="entr" presetSubtype="42"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outHorizontal)">
                                      <p:cBhvr>
                                        <p:cTn id="62" dur="10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57" grpId="0" animBg="1"/>
      <p:bldP spid="58" grpId="0" animBg="1"/>
      <p:bldP spid="59" grpId="0" animBg="1"/>
      <p:bldP spid="60" grpId="0" animBg="1"/>
      <p:bldP spid="61" grpId="0" animBg="1"/>
      <p:bldP spid="62" grpId="0" animBg="1"/>
      <p:bldP spid="63" grpId="0" animBg="1"/>
      <p:bldP spid="64" grpId="0"/>
      <p:bldP spid="65" grpId="0"/>
      <p:bldP spid="66" grpId="0"/>
      <p:bldP spid="67" grpId="0"/>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6522698" y="4373218"/>
            <a:ext cx="1407687" cy="1310606"/>
          </a:xfrm>
          <a:prstGeom prst="ellipse">
            <a:avLst/>
          </a:prstGeom>
          <a:gradFill>
            <a:gsLst>
              <a:gs pos="26000">
                <a:schemeClr val="tx1">
                  <a:lumMod val="95000"/>
                  <a:lumOff val="5000"/>
                  <a:alpha val="58000"/>
                </a:schemeClr>
              </a:gs>
              <a:gs pos="81000">
                <a:schemeClr val="tx1">
                  <a:lumMod val="85000"/>
                  <a:lumOff val="15000"/>
                  <a:alpha val="0"/>
                </a:schemeClr>
              </a:gs>
            </a:gsLst>
            <a:path path="circle">
              <a:fillToRect l="50000" t="50000" r="50000" b="50000"/>
            </a:path>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0" y="0"/>
            <a:ext cx="9143999" cy="6858000"/>
          </a:xfrm>
          <a:custGeom>
            <a:avLst/>
            <a:gdLst/>
            <a:ahLst/>
            <a:cxnLst/>
            <a:rect l="l" t="t" r="r" b="b"/>
            <a:pathLst>
              <a:path w="9143999" h="6858000">
                <a:moveTo>
                  <a:pt x="8350571" y="0"/>
                </a:moveTo>
                <a:lnTo>
                  <a:pt x="9143999" y="0"/>
                </a:lnTo>
                <a:lnTo>
                  <a:pt x="9143999" y="6858000"/>
                </a:lnTo>
                <a:lnTo>
                  <a:pt x="0" y="6858000"/>
                </a:lnTo>
                <a:lnTo>
                  <a:pt x="0" y="5562600"/>
                </a:lnTo>
                <a:lnTo>
                  <a:pt x="8350571" y="5562600"/>
                </a:lnTo>
                <a:lnTo>
                  <a:pt x="8350571" y="4264257"/>
                </a:lnTo>
                <a:lnTo>
                  <a:pt x="8970174" y="3829873"/>
                </a:lnTo>
                <a:lnTo>
                  <a:pt x="8350571" y="3395490"/>
                </a:lnTo>
                <a:close/>
              </a:path>
            </a:pathLst>
          </a:custGeom>
          <a:gradFill flip="none" rotWithShape="1">
            <a:gsLst>
              <a:gs pos="26000">
                <a:schemeClr val="tx1">
                  <a:lumMod val="95000"/>
                  <a:lumOff val="5000"/>
                  <a:alpha val="73000"/>
                </a:schemeClr>
              </a:gs>
              <a:gs pos="81000">
                <a:schemeClr val="tx1">
                  <a:lumMod val="85000"/>
                  <a:lumOff val="15000"/>
                  <a:alpha val="25000"/>
                </a:schemeClr>
              </a:gs>
            </a:gsLst>
            <a:lin ang="5400000" scaled="0"/>
            <a:tileRect/>
          </a:gradFill>
          <a:ln>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497D">
                  <a:lumMod val="75000"/>
                </a:srgbClr>
              </a:solidFill>
            </a:endParaRPr>
          </a:p>
        </p:txBody>
      </p:sp>
      <p:sp>
        <p:nvSpPr>
          <p:cNvPr id="3" name="Subtitle 2"/>
          <p:cNvSpPr>
            <a:spLocks noGrp="1"/>
          </p:cNvSpPr>
          <p:nvPr>
            <p:ph type="subTitle" idx="1"/>
          </p:nvPr>
        </p:nvSpPr>
        <p:spPr>
          <a:xfrm>
            <a:off x="-288032" y="1628800"/>
            <a:ext cx="4067944" cy="725612"/>
          </a:xfrm>
        </p:spPr>
        <p:txBody>
          <a:bodyPr anchor="b" anchorCtr="0">
            <a:noAutofit/>
          </a:bodyPr>
          <a:lstStyle/>
          <a:p>
            <a:pPr algn="r"/>
            <a:r>
              <a:rPr lang="el-GR" sz="1400" b="1" dirty="0" smtClean="0">
                <a:solidFill>
                  <a:schemeClr val="tx1"/>
                </a:solidFill>
              </a:rPr>
              <a:t>Λαμβάνεται συγκατάθεση από τους ασθενείς και έτσι είναι επαρκώς πληροφορημένοι</a:t>
            </a:r>
            <a:endParaRPr lang="en-US" sz="1400" b="1" dirty="0">
              <a:solidFill>
                <a:schemeClr val="tx1"/>
              </a:solidFill>
            </a:endParaRPr>
          </a:p>
        </p:txBody>
      </p:sp>
      <p:cxnSp>
        <p:nvCxnSpPr>
          <p:cNvPr id="35" name="Elbow Connector 34"/>
          <p:cNvCxnSpPr/>
          <p:nvPr/>
        </p:nvCxnSpPr>
        <p:spPr>
          <a:xfrm rot="10800000">
            <a:off x="1" y="2282404"/>
            <a:ext cx="2226363" cy="420982"/>
          </a:xfrm>
          <a:prstGeom prst="bentConnector3">
            <a:avLst>
              <a:gd name="adj1" fmla="val -139"/>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0800000">
            <a:off x="1134009" y="1865983"/>
            <a:ext cx="2606522" cy="860234"/>
          </a:xfrm>
          <a:prstGeom prst="bentConnector3">
            <a:avLst>
              <a:gd name="adj1" fmla="val 193"/>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0800000">
            <a:off x="4037519" y="1048404"/>
            <a:ext cx="2672218" cy="1661509"/>
          </a:xfrm>
          <a:prstGeom prst="bentConnector3">
            <a:avLst>
              <a:gd name="adj1" fmla="val -188"/>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46" name="Subtitle 2"/>
          <p:cNvSpPr txBox="1">
            <a:spLocks/>
          </p:cNvSpPr>
          <p:nvPr/>
        </p:nvSpPr>
        <p:spPr>
          <a:xfrm>
            <a:off x="539552" y="5733256"/>
            <a:ext cx="7992888" cy="1124744"/>
          </a:xfrm>
          <a:prstGeom prst="rect">
            <a:avLst/>
          </a:prstGeom>
        </p:spPr>
        <p:txBody>
          <a:bodyPr vert="horz" lIns="91440" tIns="45720" rIns="91440" bIns="45720" rtlCol="0" anchor="ctr" anchorCtr="0">
            <a:noAutofit/>
          </a:bodyPr>
          <a:lstStyle>
            <a:defPPr>
              <a:defRPr lang="en-US"/>
            </a:defPPr>
            <a:lvl1pPr indent="0" algn="ctr">
              <a:spcBef>
                <a:spcPct val="20000"/>
              </a:spcBef>
              <a:buFont typeface="Arial" pitchFamily="34" charset="0"/>
              <a:buNone/>
              <a:defRPr sz="2400">
                <a:solidFill>
                  <a:schemeClr val="accent1">
                    <a:lumMod val="50000"/>
                  </a:schemeClr>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l-GR" sz="3200" b="1" dirty="0" smtClean="0">
                <a:solidFill>
                  <a:srgbClr val="0C58B4">
                    <a:lumMod val="50000"/>
                  </a:srgbClr>
                </a:solidFill>
                <a:latin typeface="Franklin Gothic Heavy" pitchFamily="34" charset="0"/>
              </a:rPr>
              <a:t>Η άσηπτη </a:t>
            </a:r>
            <a:r>
              <a:rPr lang="el-GR" sz="3200" b="1" dirty="0" err="1" smtClean="0">
                <a:solidFill>
                  <a:srgbClr val="0C58B4">
                    <a:lumMod val="50000"/>
                  </a:srgbClr>
                </a:solidFill>
                <a:latin typeface="Franklin Gothic Heavy" pitchFamily="34" charset="0"/>
              </a:rPr>
              <a:t>non</a:t>
            </a:r>
            <a:r>
              <a:rPr lang="el-GR" sz="3200" b="1" dirty="0" smtClean="0">
                <a:solidFill>
                  <a:srgbClr val="0C58B4">
                    <a:lumMod val="50000"/>
                  </a:srgbClr>
                </a:solidFill>
                <a:latin typeface="Franklin Gothic Heavy" pitchFamily="34" charset="0"/>
              </a:rPr>
              <a:t> </a:t>
            </a:r>
            <a:r>
              <a:rPr lang="el-GR" sz="3200" b="1" dirty="0" err="1" smtClean="0">
                <a:solidFill>
                  <a:srgbClr val="0C58B4">
                    <a:lumMod val="50000"/>
                  </a:srgbClr>
                </a:solidFill>
                <a:latin typeface="Franklin Gothic Heavy" pitchFamily="34" charset="0"/>
              </a:rPr>
              <a:t>touch</a:t>
            </a:r>
            <a:r>
              <a:rPr lang="el-GR" sz="3200" b="1" dirty="0" smtClean="0">
                <a:solidFill>
                  <a:srgbClr val="0C58B4">
                    <a:lumMod val="50000"/>
                  </a:srgbClr>
                </a:solidFill>
                <a:latin typeface="Franklin Gothic Heavy" pitchFamily="34" charset="0"/>
              </a:rPr>
              <a:t> τεχνική εξασφαλίζει ότι:</a:t>
            </a:r>
            <a:endParaRPr lang="en-US" sz="3200" b="1" dirty="0" smtClean="0">
              <a:solidFill>
                <a:srgbClr val="0C58B4">
                  <a:lumMod val="50000"/>
                </a:srgbClr>
              </a:solidFill>
              <a:latin typeface="Franklin Gothic Heavy" pitchFamily="34" charset="0"/>
            </a:endParaRPr>
          </a:p>
        </p:txBody>
      </p:sp>
      <p:sp>
        <p:nvSpPr>
          <p:cNvPr id="47" name="Subtitle 2"/>
          <p:cNvSpPr txBox="1">
            <a:spLocks/>
          </p:cNvSpPr>
          <p:nvPr/>
        </p:nvSpPr>
        <p:spPr>
          <a:xfrm>
            <a:off x="123269" y="1303843"/>
            <a:ext cx="4248473" cy="525215"/>
          </a:xfrm>
          <a:prstGeom prst="rect">
            <a:avLst/>
          </a:prstGeom>
        </p:spPr>
        <p:txBody>
          <a:bodyPr vert="horz" lIns="91440" tIns="45720" rIns="91440" bIns="45720" rtlCol="0" anchor="b" anchorCtr="0">
            <a:noAutofit/>
          </a:bodyPr>
          <a:lstStyle>
            <a:lvl1pPr indent="0" algn="r">
              <a:spcBef>
                <a:spcPct val="20000"/>
              </a:spcBef>
              <a:buFont typeface="Arial" pitchFamily="34" charset="0"/>
              <a:buNone/>
              <a:defRPr>
                <a:solidFill>
                  <a:schemeClr val="accent1">
                    <a:lumMod val="50000"/>
                  </a:schemeClr>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l-GR" sz="1600" b="1" dirty="0" smtClean="0">
                <a:solidFill>
                  <a:schemeClr val="tx1"/>
                </a:solidFill>
              </a:rPr>
              <a:t>Το περιβάλλον και το υλικό προετοιμάζονται</a:t>
            </a:r>
            <a:endParaRPr lang="en-US" sz="1600" b="1" dirty="0">
              <a:solidFill>
                <a:schemeClr val="tx1"/>
              </a:solidFill>
            </a:endParaRPr>
          </a:p>
        </p:txBody>
      </p:sp>
      <p:sp>
        <p:nvSpPr>
          <p:cNvPr id="48" name="Subtitle 2"/>
          <p:cNvSpPr txBox="1">
            <a:spLocks/>
          </p:cNvSpPr>
          <p:nvPr/>
        </p:nvSpPr>
        <p:spPr>
          <a:xfrm>
            <a:off x="0" y="481005"/>
            <a:ext cx="7236297" cy="571731"/>
          </a:xfrm>
          <a:prstGeom prst="rect">
            <a:avLst/>
          </a:prstGeom>
        </p:spPr>
        <p:txBody>
          <a:bodyPr vert="horz" lIns="91440" tIns="45720" rIns="91440" bIns="45720" rtlCol="0" anchor="b" anchorCtr="0">
            <a:noAutofit/>
          </a:bodyPr>
          <a:lstStyle>
            <a:lvl1pPr indent="0" algn="r">
              <a:spcBef>
                <a:spcPct val="20000"/>
              </a:spcBef>
              <a:buFont typeface="Arial" pitchFamily="34" charset="0"/>
              <a:buNone/>
              <a:defRPr>
                <a:solidFill>
                  <a:schemeClr val="accent1">
                    <a:lumMod val="50000"/>
                  </a:schemeClr>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l-GR" b="1" dirty="0" smtClean="0">
                <a:solidFill>
                  <a:schemeClr val="tx1"/>
                </a:solidFill>
              </a:rPr>
              <a:t>Γίνεται καθαρισμός, απολύμανση και αποστείρωση όπου απαιτείται</a:t>
            </a:r>
            <a:endParaRPr lang="en-US" b="1" dirty="0">
              <a:solidFill>
                <a:schemeClr val="tx1"/>
              </a:solidFill>
            </a:endParaRPr>
          </a:p>
        </p:txBody>
      </p:sp>
      <p:cxnSp>
        <p:nvCxnSpPr>
          <p:cNvPr id="32" name="Elbow Connector 31"/>
          <p:cNvCxnSpPr/>
          <p:nvPr/>
        </p:nvCxnSpPr>
        <p:spPr>
          <a:xfrm rot="10800000">
            <a:off x="2590800" y="1448261"/>
            <a:ext cx="2618714" cy="1255125"/>
          </a:xfrm>
          <a:prstGeom prst="bentConnector3">
            <a:avLst>
              <a:gd name="adj1" fmla="val -282"/>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33" name="Subtitle 2"/>
          <p:cNvSpPr txBox="1">
            <a:spLocks/>
          </p:cNvSpPr>
          <p:nvPr/>
        </p:nvSpPr>
        <p:spPr>
          <a:xfrm>
            <a:off x="1691680" y="980728"/>
            <a:ext cx="3517834" cy="467532"/>
          </a:xfrm>
          <a:prstGeom prst="rect">
            <a:avLst/>
          </a:prstGeom>
        </p:spPr>
        <p:txBody>
          <a:bodyPr vert="horz" lIns="91440" tIns="45720" rIns="91440" bIns="45720" rtlCol="0" anchor="b" anchorCtr="0">
            <a:normAutofit/>
          </a:bodyPr>
          <a:lstStyle>
            <a:lvl1pPr indent="0" algn="r">
              <a:spcBef>
                <a:spcPct val="20000"/>
              </a:spcBef>
              <a:buFont typeface="Arial" pitchFamily="34" charset="0"/>
              <a:buNone/>
              <a:defRPr>
                <a:solidFill>
                  <a:schemeClr val="accent1">
                    <a:lumMod val="50000"/>
                  </a:schemeClr>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l-GR" sz="1600" b="1" dirty="0" smtClean="0">
                <a:solidFill>
                  <a:schemeClr val="tx1"/>
                </a:solidFill>
              </a:rPr>
              <a:t>Πραγματοποιείται υγιεινή των χεριών</a:t>
            </a:r>
            <a:endParaRPr lang="en-US" sz="1600" b="1" dirty="0">
              <a:solidFill>
                <a:schemeClr val="tx1"/>
              </a:solidFill>
            </a:endParaRPr>
          </a:p>
        </p:txBody>
      </p:sp>
      <p:sp>
        <p:nvSpPr>
          <p:cNvPr id="28" name="Oval 27"/>
          <p:cNvSpPr/>
          <p:nvPr/>
        </p:nvSpPr>
        <p:spPr>
          <a:xfrm>
            <a:off x="3546727" y="4392202"/>
            <a:ext cx="1407687" cy="1310606"/>
          </a:xfrm>
          <a:prstGeom prst="ellipse">
            <a:avLst/>
          </a:prstGeom>
          <a:gradFill>
            <a:gsLst>
              <a:gs pos="26000">
                <a:schemeClr val="tx1">
                  <a:lumMod val="95000"/>
                  <a:lumOff val="5000"/>
                  <a:alpha val="58000"/>
                </a:schemeClr>
              </a:gs>
              <a:gs pos="81000">
                <a:schemeClr val="tx1">
                  <a:lumMod val="85000"/>
                  <a:lumOff val="15000"/>
                  <a:alpha val="0"/>
                </a:schemeClr>
              </a:gs>
            </a:gsLst>
            <a:path path="circle">
              <a:fillToRect l="50000" t="50000" r="50000" b="50000"/>
            </a:path>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2041958" y="4392202"/>
            <a:ext cx="1407687" cy="1310606"/>
          </a:xfrm>
          <a:prstGeom prst="ellipse">
            <a:avLst/>
          </a:prstGeom>
          <a:gradFill>
            <a:gsLst>
              <a:gs pos="26000">
                <a:schemeClr val="tx1">
                  <a:lumMod val="95000"/>
                  <a:lumOff val="5000"/>
                  <a:alpha val="58000"/>
                </a:schemeClr>
              </a:gs>
              <a:gs pos="81000">
                <a:schemeClr val="tx1">
                  <a:lumMod val="85000"/>
                  <a:lumOff val="15000"/>
                  <a:alpha val="0"/>
                </a:schemeClr>
              </a:gs>
            </a:gsLst>
            <a:path path="circle">
              <a:fillToRect l="50000" t="50000" r="50000" b="50000"/>
            </a:path>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537187" y="4392202"/>
            <a:ext cx="1407687" cy="1310606"/>
          </a:xfrm>
          <a:prstGeom prst="ellipse">
            <a:avLst/>
          </a:prstGeom>
          <a:gradFill>
            <a:gsLst>
              <a:gs pos="26000">
                <a:schemeClr val="tx1">
                  <a:lumMod val="95000"/>
                  <a:lumOff val="5000"/>
                  <a:alpha val="58000"/>
                </a:schemeClr>
              </a:gs>
              <a:gs pos="81000">
                <a:schemeClr val="tx1">
                  <a:lumMod val="85000"/>
                  <a:lumOff val="15000"/>
                  <a:alpha val="0"/>
                </a:schemeClr>
              </a:gs>
            </a:gsLst>
            <a:path path="circle">
              <a:fillToRect l="50000" t="50000" r="50000" b="50000"/>
            </a:path>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4"/>
          <p:cNvSpPr/>
          <p:nvPr/>
        </p:nvSpPr>
        <p:spPr>
          <a:xfrm>
            <a:off x="-152400" y="2610223"/>
            <a:ext cx="2427048" cy="2427048"/>
          </a:xfrm>
          <a:custGeom>
            <a:avLst/>
            <a:gdLst/>
            <a:ahLst/>
            <a:cxnLst/>
            <a:rect l="l" t="t" r="r" b="b"/>
            <a:pathLst>
              <a:path w="4572000" h="4572000">
                <a:moveTo>
                  <a:pt x="2286000" y="457200"/>
                </a:moveTo>
                <a:cubicBezTo>
                  <a:pt x="1275982" y="457200"/>
                  <a:pt x="457200" y="1275982"/>
                  <a:pt x="457200" y="2286000"/>
                </a:cubicBezTo>
                <a:cubicBezTo>
                  <a:pt x="457200" y="3296018"/>
                  <a:pt x="1275982" y="4114800"/>
                  <a:pt x="2286000" y="4114800"/>
                </a:cubicBezTo>
                <a:cubicBezTo>
                  <a:pt x="3296018" y="4114800"/>
                  <a:pt x="4114800" y="3296018"/>
                  <a:pt x="4114800" y="2286000"/>
                </a:cubicBezTo>
                <a:cubicBezTo>
                  <a:pt x="4114800" y="1275982"/>
                  <a:pt x="3296018" y="457200"/>
                  <a:pt x="2286000" y="45720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chemeClr val="accent2">
              <a:lumMod val="75000"/>
              <a:lumOff val="25000"/>
            </a:schemeClr>
          </a:solidFill>
          <a:ln>
            <a:solidFill>
              <a:schemeClr val="accent2">
                <a:lumMod val="50000"/>
                <a:lumOff val="50000"/>
              </a:schemeClr>
            </a:solidFill>
          </a:ln>
          <a:effectLst/>
          <a:scene3d>
            <a:camera prst="orthographicFront">
              <a:rot lat="1200000" lon="6600000" rev="0"/>
            </a:camera>
            <a:lightRig rig="threePt" dir="t"/>
          </a:scene3d>
          <a:sp3d extrusionH="361950"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11"/>
          <p:cNvSpPr/>
          <p:nvPr/>
        </p:nvSpPr>
        <p:spPr>
          <a:xfrm>
            <a:off x="202071" y="3640801"/>
            <a:ext cx="515693" cy="343268"/>
          </a:xfrm>
          <a:custGeom>
            <a:avLst/>
            <a:gdLst>
              <a:gd name="connsiteX0" fmla="*/ 124178 w 809539"/>
              <a:gd name="connsiteY0" fmla="*/ 7478 h 538866"/>
              <a:gd name="connsiteX1" fmla="*/ 809539 w 809539"/>
              <a:gd name="connsiteY1" fmla="*/ 119 h 538866"/>
              <a:gd name="connsiteX2" fmla="*/ 778567 w 809539"/>
              <a:gd name="connsiteY2" fmla="*/ 256188 h 538866"/>
              <a:gd name="connsiteX3" fmla="*/ 756065 w 809539"/>
              <a:gd name="connsiteY3" fmla="*/ 538866 h 538866"/>
              <a:gd name="connsiteX4" fmla="*/ 0 w 809539"/>
              <a:gd name="connsiteY4" fmla="*/ 534791 h 538866"/>
              <a:gd name="connsiteX5" fmla="*/ 124178 w 809539"/>
              <a:gd name="connsiteY5" fmla="*/ 7478 h 538866"/>
              <a:gd name="connsiteX0" fmla="*/ 124178 w 809539"/>
              <a:gd name="connsiteY0" fmla="*/ 7478 h 538866"/>
              <a:gd name="connsiteX1" fmla="*/ 809539 w 809539"/>
              <a:gd name="connsiteY1" fmla="*/ 119 h 538866"/>
              <a:gd name="connsiteX2" fmla="*/ 778567 w 809539"/>
              <a:gd name="connsiteY2" fmla="*/ 256188 h 538866"/>
              <a:gd name="connsiteX3" fmla="*/ 756065 w 809539"/>
              <a:gd name="connsiteY3" fmla="*/ 538866 h 538866"/>
              <a:gd name="connsiteX4" fmla="*/ 0 w 809539"/>
              <a:gd name="connsiteY4" fmla="*/ 534791 h 538866"/>
              <a:gd name="connsiteX5" fmla="*/ 124178 w 809539"/>
              <a:gd name="connsiteY5" fmla="*/ 7478 h 538866"/>
              <a:gd name="connsiteX0" fmla="*/ 124178 w 809539"/>
              <a:gd name="connsiteY0" fmla="*/ 7478 h 538866"/>
              <a:gd name="connsiteX1" fmla="*/ 809539 w 809539"/>
              <a:gd name="connsiteY1" fmla="*/ 119 h 538866"/>
              <a:gd name="connsiteX2" fmla="*/ 778567 w 809539"/>
              <a:gd name="connsiteY2" fmla="*/ 256188 h 538866"/>
              <a:gd name="connsiteX3" fmla="*/ 756065 w 809539"/>
              <a:gd name="connsiteY3" fmla="*/ 538866 h 538866"/>
              <a:gd name="connsiteX4" fmla="*/ 0 w 809539"/>
              <a:gd name="connsiteY4" fmla="*/ 534791 h 538866"/>
              <a:gd name="connsiteX5" fmla="*/ 124178 w 809539"/>
              <a:gd name="connsiteY5" fmla="*/ 7478 h 538866"/>
              <a:gd name="connsiteX0" fmla="*/ 124178 w 809539"/>
              <a:gd name="connsiteY0" fmla="*/ 7478 h 538866"/>
              <a:gd name="connsiteX1" fmla="*/ 809539 w 809539"/>
              <a:gd name="connsiteY1" fmla="*/ 119 h 538866"/>
              <a:gd name="connsiteX2" fmla="*/ 778567 w 809539"/>
              <a:gd name="connsiteY2" fmla="*/ 256188 h 538866"/>
              <a:gd name="connsiteX3" fmla="*/ 756065 w 809539"/>
              <a:gd name="connsiteY3" fmla="*/ 538866 h 538866"/>
              <a:gd name="connsiteX4" fmla="*/ 0 w 809539"/>
              <a:gd name="connsiteY4" fmla="*/ 534791 h 538866"/>
              <a:gd name="connsiteX5" fmla="*/ 124178 w 809539"/>
              <a:gd name="connsiteY5" fmla="*/ 7478 h 538866"/>
              <a:gd name="connsiteX0" fmla="*/ 124178 w 809539"/>
              <a:gd name="connsiteY0" fmla="*/ 7478 h 538866"/>
              <a:gd name="connsiteX1" fmla="*/ 809539 w 809539"/>
              <a:gd name="connsiteY1" fmla="*/ 119 h 538866"/>
              <a:gd name="connsiteX2" fmla="*/ 778567 w 809539"/>
              <a:gd name="connsiteY2" fmla="*/ 256188 h 538866"/>
              <a:gd name="connsiteX3" fmla="*/ 756065 w 809539"/>
              <a:gd name="connsiteY3" fmla="*/ 538866 h 538866"/>
              <a:gd name="connsiteX4" fmla="*/ 0 w 809539"/>
              <a:gd name="connsiteY4" fmla="*/ 534791 h 538866"/>
              <a:gd name="connsiteX5" fmla="*/ 124178 w 809539"/>
              <a:gd name="connsiteY5" fmla="*/ 7478 h 53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9539" h="538866">
                <a:moveTo>
                  <a:pt x="124178" y="7478"/>
                </a:moveTo>
                <a:cubicBezTo>
                  <a:pt x="394024" y="8788"/>
                  <a:pt x="539693" y="-1191"/>
                  <a:pt x="809539" y="119"/>
                </a:cubicBezTo>
                <a:cubicBezTo>
                  <a:pt x="808127" y="85475"/>
                  <a:pt x="779980" y="170832"/>
                  <a:pt x="778567" y="256188"/>
                </a:cubicBezTo>
                <a:cubicBezTo>
                  <a:pt x="758591" y="353979"/>
                  <a:pt x="754653" y="446422"/>
                  <a:pt x="756065" y="538866"/>
                </a:cubicBezTo>
                <a:lnTo>
                  <a:pt x="0" y="534791"/>
                </a:lnTo>
                <a:cubicBezTo>
                  <a:pt x="41076" y="324995"/>
                  <a:pt x="67259" y="229037"/>
                  <a:pt x="124178" y="7478"/>
                </a:cubicBez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sp>
        <p:nvSpPr>
          <p:cNvPr id="23" name="Oval 22"/>
          <p:cNvSpPr/>
          <p:nvPr/>
        </p:nvSpPr>
        <p:spPr>
          <a:xfrm>
            <a:off x="5089380" y="4370693"/>
            <a:ext cx="1407687" cy="1310606"/>
          </a:xfrm>
          <a:prstGeom prst="ellipse">
            <a:avLst/>
          </a:prstGeom>
          <a:gradFill>
            <a:gsLst>
              <a:gs pos="26000">
                <a:schemeClr val="tx1">
                  <a:lumMod val="95000"/>
                  <a:lumOff val="5000"/>
                  <a:alpha val="58000"/>
                </a:schemeClr>
              </a:gs>
              <a:gs pos="81000">
                <a:schemeClr val="tx1">
                  <a:lumMod val="85000"/>
                  <a:lumOff val="15000"/>
                  <a:alpha val="0"/>
                </a:schemeClr>
              </a:gs>
            </a:gsLst>
            <a:path path="circle">
              <a:fillToRect l="50000" t="50000" r="50000" b="50000"/>
            </a:path>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4"/>
          <p:cNvSpPr/>
          <p:nvPr/>
        </p:nvSpPr>
        <p:spPr>
          <a:xfrm>
            <a:off x="1352369" y="2610223"/>
            <a:ext cx="2427048" cy="2427048"/>
          </a:xfrm>
          <a:custGeom>
            <a:avLst/>
            <a:gdLst/>
            <a:ahLst/>
            <a:cxnLst/>
            <a:rect l="l" t="t" r="r" b="b"/>
            <a:pathLst>
              <a:path w="4572000" h="4572000">
                <a:moveTo>
                  <a:pt x="2286000" y="457200"/>
                </a:moveTo>
                <a:cubicBezTo>
                  <a:pt x="1275982" y="457200"/>
                  <a:pt x="457200" y="1275982"/>
                  <a:pt x="457200" y="2286000"/>
                </a:cubicBezTo>
                <a:cubicBezTo>
                  <a:pt x="457200" y="3296018"/>
                  <a:pt x="1275982" y="4114800"/>
                  <a:pt x="2286000" y="4114800"/>
                </a:cubicBezTo>
                <a:cubicBezTo>
                  <a:pt x="3296018" y="4114800"/>
                  <a:pt x="4114800" y="3296018"/>
                  <a:pt x="4114800" y="2286000"/>
                </a:cubicBezTo>
                <a:cubicBezTo>
                  <a:pt x="4114800" y="1275982"/>
                  <a:pt x="3296018" y="457200"/>
                  <a:pt x="2286000" y="45720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chemeClr val="accent2">
              <a:lumMod val="75000"/>
              <a:lumOff val="25000"/>
            </a:schemeClr>
          </a:solidFill>
          <a:ln>
            <a:solidFill>
              <a:schemeClr val="accent2">
                <a:lumMod val="50000"/>
                <a:lumOff val="50000"/>
              </a:schemeClr>
            </a:solidFill>
          </a:ln>
          <a:scene3d>
            <a:camera prst="orthographicFront">
              <a:rot lat="1200000" lon="6600000" rev="0"/>
            </a:camera>
            <a:lightRig rig="threePt" dir="t"/>
          </a:scene3d>
          <a:sp3d extrusionH="361950"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Rectangle 11"/>
          <p:cNvSpPr/>
          <p:nvPr/>
        </p:nvSpPr>
        <p:spPr>
          <a:xfrm>
            <a:off x="2707479" y="3648815"/>
            <a:ext cx="1019154" cy="343952"/>
          </a:xfrm>
          <a:custGeom>
            <a:avLst/>
            <a:gdLst>
              <a:gd name="connsiteX0" fmla="*/ 0 w 714769"/>
              <a:gd name="connsiteY0" fmla="*/ 0 h 533400"/>
              <a:gd name="connsiteX1" fmla="*/ 714769 w 714769"/>
              <a:gd name="connsiteY1" fmla="*/ 0 h 533400"/>
              <a:gd name="connsiteX2" fmla="*/ 714769 w 714769"/>
              <a:gd name="connsiteY2" fmla="*/ 533400 h 533400"/>
              <a:gd name="connsiteX3" fmla="*/ 0 w 714769"/>
              <a:gd name="connsiteY3" fmla="*/ 533400 h 533400"/>
              <a:gd name="connsiteX4" fmla="*/ 0 w 714769"/>
              <a:gd name="connsiteY4" fmla="*/ 0 h 533400"/>
              <a:gd name="connsiteX0" fmla="*/ 0 w 714769"/>
              <a:gd name="connsiteY0" fmla="*/ 0 h 533400"/>
              <a:gd name="connsiteX1" fmla="*/ 714769 w 714769"/>
              <a:gd name="connsiteY1" fmla="*/ 0 h 533400"/>
              <a:gd name="connsiteX2" fmla="*/ 714769 w 714769"/>
              <a:gd name="connsiteY2" fmla="*/ 260402 h 533400"/>
              <a:gd name="connsiteX3" fmla="*/ 714769 w 714769"/>
              <a:gd name="connsiteY3" fmla="*/ 533400 h 533400"/>
              <a:gd name="connsiteX4" fmla="*/ 0 w 714769"/>
              <a:gd name="connsiteY4" fmla="*/ 533400 h 533400"/>
              <a:gd name="connsiteX5" fmla="*/ 0 w 714769"/>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14769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32104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5105"/>
              <a:gd name="connsiteY0" fmla="*/ 0 h 533400"/>
              <a:gd name="connsiteX1" fmla="*/ 744997 w 745105"/>
              <a:gd name="connsiteY1" fmla="*/ 0 h 533400"/>
              <a:gd name="connsiteX2" fmla="*/ 745105 w 745105"/>
              <a:gd name="connsiteY2" fmla="*/ 256068 h 533400"/>
              <a:gd name="connsiteX3" fmla="*/ 744997 w 745105"/>
              <a:gd name="connsiteY3" fmla="*/ 533400 h 533400"/>
              <a:gd name="connsiteX4" fmla="*/ 0 w 745105"/>
              <a:gd name="connsiteY4" fmla="*/ 533400 h 533400"/>
              <a:gd name="connsiteX5" fmla="*/ 0 w 745105"/>
              <a:gd name="connsiteY5" fmla="*/ 0 h 533400"/>
              <a:gd name="connsiteX0" fmla="*/ 0 w 744997"/>
              <a:gd name="connsiteY0" fmla="*/ 0 h 533400"/>
              <a:gd name="connsiteX1" fmla="*/ 744997 w 744997"/>
              <a:gd name="connsiteY1" fmla="*/ 0 h 533400"/>
              <a:gd name="connsiteX2" fmla="*/ 740771 w 744997"/>
              <a:gd name="connsiteY2" fmla="*/ 256068 h 533400"/>
              <a:gd name="connsiteX3" fmla="*/ 744997 w 744997"/>
              <a:gd name="connsiteY3" fmla="*/ 533400 h 533400"/>
              <a:gd name="connsiteX4" fmla="*/ 0 w 744997"/>
              <a:gd name="connsiteY4" fmla="*/ 533400 h 533400"/>
              <a:gd name="connsiteX5" fmla="*/ 0 w 744997"/>
              <a:gd name="connsiteY5" fmla="*/ 0 h 533400"/>
              <a:gd name="connsiteX0" fmla="*/ 0 w 1776405"/>
              <a:gd name="connsiteY0" fmla="*/ 0 h 537733"/>
              <a:gd name="connsiteX1" fmla="*/ 1776405 w 1776405"/>
              <a:gd name="connsiteY1" fmla="*/ 4333 h 537733"/>
              <a:gd name="connsiteX2" fmla="*/ 1772179 w 1776405"/>
              <a:gd name="connsiteY2" fmla="*/ 260401 h 537733"/>
              <a:gd name="connsiteX3" fmla="*/ 1776405 w 1776405"/>
              <a:gd name="connsiteY3" fmla="*/ 537733 h 537733"/>
              <a:gd name="connsiteX4" fmla="*/ 1031408 w 1776405"/>
              <a:gd name="connsiteY4" fmla="*/ 537733 h 537733"/>
              <a:gd name="connsiteX5" fmla="*/ 0 w 1776405"/>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7016 w 1783421"/>
              <a:gd name="connsiteY0" fmla="*/ 0 h 537733"/>
              <a:gd name="connsiteX1" fmla="*/ 1783421 w 1783421"/>
              <a:gd name="connsiteY1" fmla="*/ 4333 h 537733"/>
              <a:gd name="connsiteX2" fmla="*/ 1779195 w 1783421"/>
              <a:gd name="connsiteY2" fmla="*/ 260401 h 537733"/>
              <a:gd name="connsiteX3" fmla="*/ 1783421 w 1783421"/>
              <a:gd name="connsiteY3" fmla="*/ 537733 h 537733"/>
              <a:gd name="connsiteX4" fmla="*/ 2682 w 1783421"/>
              <a:gd name="connsiteY4" fmla="*/ 533400 h 537733"/>
              <a:gd name="connsiteX5" fmla="*/ 154 w 1783421"/>
              <a:gd name="connsiteY5" fmla="*/ 224086 h 537733"/>
              <a:gd name="connsiteX6" fmla="*/ 7016 w 1783421"/>
              <a:gd name="connsiteY6" fmla="*/ 0 h 537733"/>
              <a:gd name="connsiteX0" fmla="*/ 15564 w 1791969"/>
              <a:gd name="connsiteY0" fmla="*/ 0 h 537733"/>
              <a:gd name="connsiteX1" fmla="*/ 1791969 w 1791969"/>
              <a:gd name="connsiteY1" fmla="*/ 4333 h 537733"/>
              <a:gd name="connsiteX2" fmla="*/ 1787743 w 1791969"/>
              <a:gd name="connsiteY2" fmla="*/ 260401 h 537733"/>
              <a:gd name="connsiteX3" fmla="*/ 1791969 w 1791969"/>
              <a:gd name="connsiteY3" fmla="*/ 537733 h 537733"/>
              <a:gd name="connsiteX4" fmla="*/ 11230 w 1791969"/>
              <a:gd name="connsiteY4" fmla="*/ 533400 h 537733"/>
              <a:gd name="connsiteX5" fmla="*/ 35 w 1791969"/>
              <a:gd name="connsiteY5" fmla="*/ 241421 h 537733"/>
              <a:gd name="connsiteX6" fmla="*/ 15564 w 1791969"/>
              <a:gd name="connsiteY6" fmla="*/ 0 h 537733"/>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850613"/>
              <a:gd name="connsiteY0" fmla="*/ 0 h 542067"/>
              <a:gd name="connsiteX1" fmla="*/ 1850613 w 1850613"/>
              <a:gd name="connsiteY1" fmla="*/ 3320 h 542067"/>
              <a:gd name="connsiteX2" fmla="*/ 1787708 w 1850613"/>
              <a:gd name="connsiteY2" fmla="*/ 264735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25050 w 1850613"/>
              <a:gd name="connsiteY2" fmla="*/ 264736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7414"/>
              <a:gd name="connsiteX1" fmla="*/ 1850613 w 1850613"/>
              <a:gd name="connsiteY1" fmla="*/ 3320 h 547414"/>
              <a:gd name="connsiteX2" fmla="*/ 1825050 w 1850613"/>
              <a:gd name="connsiteY2" fmla="*/ 264736 h 547414"/>
              <a:gd name="connsiteX3" fmla="*/ 1802602 w 1850613"/>
              <a:gd name="connsiteY3" fmla="*/ 547414 h 547414"/>
              <a:gd name="connsiteX4" fmla="*/ 11195 w 1850613"/>
              <a:gd name="connsiteY4" fmla="*/ 537734 h 547414"/>
              <a:gd name="connsiteX5" fmla="*/ 0 w 1850613"/>
              <a:gd name="connsiteY5" fmla="*/ 245755 h 547414"/>
              <a:gd name="connsiteX6" fmla="*/ 11196 w 1850613"/>
              <a:gd name="connsiteY6" fmla="*/ 0 h 547414"/>
              <a:gd name="connsiteX0" fmla="*/ 11196 w 1855947"/>
              <a:gd name="connsiteY0" fmla="*/ 0 h 547414"/>
              <a:gd name="connsiteX1" fmla="*/ 1855947 w 1855947"/>
              <a:gd name="connsiteY1" fmla="*/ 8667 h 547414"/>
              <a:gd name="connsiteX2" fmla="*/ 1825050 w 1855947"/>
              <a:gd name="connsiteY2" fmla="*/ 264736 h 547414"/>
              <a:gd name="connsiteX3" fmla="*/ 1802602 w 1855947"/>
              <a:gd name="connsiteY3" fmla="*/ 547414 h 547414"/>
              <a:gd name="connsiteX4" fmla="*/ 11195 w 1855947"/>
              <a:gd name="connsiteY4" fmla="*/ 537734 h 547414"/>
              <a:gd name="connsiteX5" fmla="*/ 0 w 1855947"/>
              <a:gd name="connsiteY5" fmla="*/ 245755 h 547414"/>
              <a:gd name="connsiteX6" fmla="*/ 11196 w 1855947"/>
              <a:gd name="connsiteY6" fmla="*/ 0 h 547414"/>
              <a:gd name="connsiteX0" fmla="*/ 102286 w 1861686"/>
              <a:gd name="connsiteY0" fmla="*/ 0 h 547414"/>
              <a:gd name="connsiteX1" fmla="*/ 1861686 w 1861686"/>
              <a:gd name="connsiteY1" fmla="*/ 8667 h 547414"/>
              <a:gd name="connsiteX2" fmla="*/ 1830789 w 1861686"/>
              <a:gd name="connsiteY2" fmla="*/ 264736 h 547414"/>
              <a:gd name="connsiteX3" fmla="*/ 1808341 w 1861686"/>
              <a:gd name="connsiteY3" fmla="*/ 547414 h 547414"/>
              <a:gd name="connsiteX4" fmla="*/ 16934 w 1861686"/>
              <a:gd name="connsiteY4" fmla="*/ 537734 h 547414"/>
              <a:gd name="connsiteX5" fmla="*/ 5739 w 1861686"/>
              <a:gd name="connsiteY5" fmla="*/ 245755 h 547414"/>
              <a:gd name="connsiteX6" fmla="*/ 102286 w 1861686"/>
              <a:gd name="connsiteY6" fmla="*/ 0 h 547414"/>
              <a:gd name="connsiteX0" fmla="*/ 87207 w 1846607"/>
              <a:gd name="connsiteY0" fmla="*/ 0 h 547414"/>
              <a:gd name="connsiteX1" fmla="*/ 1846607 w 1846607"/>
              <a:gd name="connsiteY1" fmla="*/ 8667 h 547414"/>
              <a:gd name="connsiteX2" fmla="*/ 1815710 w 1846607"/>
              <a:gd name="connsiteY2" fmla="*/ 264736 h 547414"/>
              <a:gd name="connsiteX3" fmla="*/ 1793262 w 1846607"/>
              <a:gd name="connsiteY3" fmla="*/ 547414 h 547414"/>
              <a:gd name="connsiteX4" fmla="*/ 1855 w 1846607"/>
              <a:gd name="connsiteY4" fmla="*/ 537734 h 547414"/>
              <a:gd name="connsiteX5" fmla="*/ 38670 w 1846607"/>
              <a:gd name="connsiteY5" fmla="*/ 245755 h 547414"/>
              <a:gd name="connsiteX6" fmla="*/ 87207 w 1846607"/>
              <a:gd name="connsiteY6" fmla="*/ 0 h 547414"/>
              <a:gd name="connsiteX0" fmla="*/ 71095 w 1846498"/>
              <a:gd name="connsiteY0" fmla="*/ 0 h 547414"/>
              <a:gd name="connsiteX1" fmla="*/ 1846498 w 1846498"/>
              <a:gd name="connsiteY1" fmla="*/ 8667 h 547414"/>
              <a:gd name="connsiteX2" fmla="*/ 1815601 w 1846498"/>
              <a:gd name="connsiteY2" fmla="*/ 264736 h 547414"/>
              <a:gd name="connsiteX3" fmla="*/ 1793153 w 1846498"/>
              <a:gd name="connsiteY3" fmla="*/ 547414 h 547414"/>
              <a:gd name="connsiteX4" fmla="*/ 1746 w 1846498"/>
              <a:gd name="connsiteY4" fmla="*/ 537734 h 547414"/>
              <a:gd name="connsiteX5" fmla="*/ 38561 w 1846498"/>
              <a:gd name="connsiteY5" fmla="*/ 245755 h 547414"/>
              <a:gd name="connsiteX6" fmla="*/ 71095 w 1846498"/>
              <a:gd name="connsiteY6" fmla="*/ 0 h 547414"/>
              <a:gd name="connsiteX0" fmla="*/ 69349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9349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220177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162500 w 1844752"/>
              <a:gd name="connsiteY5" fmla="*/ 251390 h 547414"/>
              <a:gd name="connsiteX6" fmla="*/ 220177 w 1844752"/>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15349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3026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3026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73798 w 1711278"/>
              <a:gd name="connsiteY0" fmla="*/ 0 h 547414"/>
              <a:gd name="connsiteX1" fmla="*/ 1711278 w 1711278"/>
              <a:gd name="connsiteY1" fmla="*/ 8667 h 547414"/>
              <a:gd name="connsiteX2" fmla="*/ 1678377 w 1711278"/>
              <a:gd name="connsiteY2" fmla="*/ 273657 h 547414"/>
              <a:gd name="connsiteX3" fmla="*/ 1651480 w 1711278"/>
              <a:gd name="connsiteY3" fmla="*/ 547414 h 547414"/>
              <a:gd name="connsiteX4" fmla="*/ 0 w 1711278"/>
              <a:gd name="connsiteY4" fmla="*/ 540968 h 547414"/>
              <a:gd name="connsiteX5" fmla="*/ 29580 w 1711278"/>
              <a:gd name="connsiteY5" fmla="*/ 251390 h 547414"/>
              <a:gd name="connsiteX6" fmla="*/ 73798 w 1711278"/>
              <a:gd name="connsiteY6" fmla="*/ 0 h 547414"/>
              <a:gd name="connsiteX0" fmla="*/ 77798 w 1711278"/>
              <a:gd name="connsiteY0" fmla="*/ 0 h 539939"/>
              <a:gd name="connsiteX1" fmla="*/ 1711278 w 1711278"/>
              <a:gd name="connsiteY1" fmla="*/ 1192 h 539939"/>
              <a:gd name="connsiteX2" fmla="*/ 1678377 w 1711278"/>
              <a:gd name="connsiteY2" fmla="*/ 266182 h 539939"/>
              <a:gd name="connsiteX3" fmla="*/ 1651480 w 1711278"/>
              <a:gd name="connsiteY3" fmla="*/ 539939 h 539939"/>
              <a:gd name="connsiteX4" fmla="*/ 0 w 1711278"/>
              <a:gd name="connsiteY4" fmla="*/ 533493 h 539939"/>
              <a:gd name="connsiteX5" fmla="*/ 29580 w 1711278"/>
              <a:gd name="connsiteY5" fmla="*/ 243915 h 539939"/>
              <a:gd name="connsiteX6" fmla="*/ 77798 w 1711278"/>
              <a:gd name="connsiteY6" fmla="*/ 0 h 53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1278" h="539939">
                <a:moveTo>
                  <a:pt x="77798" y="0"/>
                </a:moveTo>
                <a:lnTo>
                  <a:pt x="1711278" y="1192"/>
                </a:lnTo>
                <a:cubicBezTo>
                  <a:pt x="1709869" y="86548"/>
                  <a:pt x="1679786" y="180826"/>
                  <a:pt x="1678377" y="266182"/>
                </a:cubicBezTo>
                <a:cubicBezTo>
                  <a:pt x="1658449" y="363973"/>
                  <a:pt x="1656526" y="447494"/>
                  <a:pt x="1651480" y="539939"/>
                </a:cubicBezTo>
                <a:lnTo>
                  <a:pt x="0" y="533493"/>
                </a:lnTo>
                <a:cubicBezTo>
                  <a:pt x="12394" y="357253"/>
                  <a:pt x="16614" y="332831"/>
                  <a:pt x="29580" y="243915"/>
                </a:cubicBezTo>
                <a:cubicBezTo>
                  <a:pt x="42546" y="154999"/>
                  <a:pt x="51177" y="120612"/>
                  <a:pt x="77798" y="0"/>
                </a:cubicBez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sp>
        <p:nvSpPr>
          <p:cNvPr id="7" name="Oval 4"/>
          <p:cNvSpPr/>
          <p:nvPr/>
        </p:nvSpPr>
        <p:spPr>
          <a:xfrm>
            <a:off x="2850121" y="2594127"/>
            <a:ext cx="2427048" cy="2427048"/>
          </a:xfrm>
          <a:custGeom>
            <a:avLst/>
            <a:gdLst/>
            <a:ahLst/>
            <a:cxnLst/>
            <a:rect l="l" t="t" r="r" b="b"/>
            <a:pathLst>
              <a:path w="4572000" h="4572000">
                <a:moveTo>
                  <a:pt x="2286000" y="457200"/>
                </a:moveTo>
                <a:cubicBezTo>
                  <a:pt x="1275982" y="457200"/>
                  <a:pt x="457200" y="1275982"/>
                  <a:pt x="457200" y="2286000"/>
                </a:cubicBezTo>
                <a:cubicBezTo>
                  <a:pt x="457200" y="3296018"/>
                  <a:pt x="1275982" y="4114800"/>
                  <a:pt x="2286000" y="4114800"/>
                </a:cubicBezTo>
                <a:cubicBezTo>
                  <a:pt x="3296018" y="4114800"/>
                  <a:pt x="4114800" y="3296018"/>
                  <a:pt x="4114800" y="2286000"/>
                </a:cubicBezTo>
                <a:cubicBezTo>
                  <a:pt x="4114800" y="1275982"/>
                  <a:pt x="3296018" y="457200"/>
                  <a:pt x="2286000" y="45720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chemeClr val="accent2">
              <a:lumMod val="75000"/>
              <a:lumOff val="25000"/>
            </a:schemeClr>
          </a:solidFill>
          <a:ln>
            <a:solidFill>
              <a:schemeClr val="accent2">
                <a:lumMod val="50000"/>
                <a:lumOff val="50000"/>
              </a:schemeClr>
            </a:solidFill>
          </a:ln>
          <a:scene3d>
            <a:camera prst="orthographicFront">
              <a:rot lat="1200000" lon="6600000" rev="0"/>
            </a:camera>
            <a:lightRig rig="threePt" dir="t"/>
          </a:scene3d>
          <a:sp3d extrusionH="361950"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Rectangle 11"/>
          <p:cNvSpPr/>
          <p:nvPr/>
        </p:nvSpPr>
        <p:spPr>
          <a:xfrm>
            <a:off x="1204828" y="3643182"/>
            <a:ext cx="1021535" cy="343952"/>
          </a:xfrm>
          <a:custGeom>
            <a:avLst/>
            <a:gdLst>
              <a:gd name="connsiteX0" fmla="*/ 0 w 714769"/>
              <a:gd name="connsiteY0" fmla="*/ 0 h 533400"/>
              <a:gd name="connsiteX1" fmla="*/ 714769 w 714769"/>
              <a:gd name="connsiteY1" fmla="*/ 0 h 533400"/>
              <a:gd name="connsiteX2" fmla="*/ 714769 w 714769"/>
              <a:gd name="connsiteY2" fmla="*/ 533400 h 533400"/>
              <a:gd name="connsiteX3" fmla="*/ 0 w 714769"/>
              <a:gd name="connsiteY3" fmla="*/ 533400 h 533400"/>
              <a:gd name="connsiteX4" fmla="*/ 0 w 714769"/>
              <a:gd name="connsiteY4" fmla="*/ 0 h 533400"/>
              <a:gd name="connsiteX0" fmla="*/ 0 w 714769"/>
              <a:gd name="connsiteY0" fmla="*/ 0 h 533400"/>
              <a:gd name="connsiteX1" fmla="*/ 714769 w 714769"/>
              <a:gd name="connsiteY1" fmla="*/ 0 h 533400"/>
              <a:gd name="connsiteX2" fmla="*/ 714769 w 714769"/>
              <a:gd name="connsiteY2" fmla="*/ 260402 h 533400"/>
              <a:gd name="connsiteX3" fmla="*/ 714769 w 714769"/>
              <a:gd name="connsiteY3" fmla="*/ 533400 h 533400"/>
              <a:gd name="connsiteX4" fmla="*/ 0 w 714769"/>
              <a:gd name="connsiteY4" fmla="*/ 533400 h 533400"/>
              <a:gd name="connsiteX5" fmla="*/ 0 w 714769"/>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14769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32104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5105"/>
              <a:gd name="connsiteY0" fmla="*/ 0 h 533400"/>
              <a:gd name="connsiteX1" fmla="*/ 744997 w 745105"/>
              <a:gd name="connsiteY1" fmla="*/ 0 h 533400"/>
              <a:gd name="connsiteX2" fmla="*/ 745105 w 745105"/>
              <a:gd name="connsiteY2" fmla="*/ 256068 h 533400"/>
              <a:gd name="connsiteX3" fmla="*/ 744997 w 745105"/>
              <a:gd name="connsiteY3" fmla="*/ 533400 h 533400"/>
              <a:gd name="connsiteX4" fmla="*/ 0 w 745105"/>
              <a:gd name="connsiteY4" fmla="*/ 533400 h 533400"/>
              <a:gd name="connsiteX5" fmla="*/ 0 w 745105"/>
              <a:gd name="connsiteY5" fmla="*/ 0 h 533400"/>
              <a:gd name="connsiteX0" fmla="*/ 0 w 744997"/>
              <a:gd name="connsiteY0" fmla="*/ 0 h 533400"/>
              <a:gd name="connsiteX1" fmla="*/ 744997 w 744997"/>
              <a:gd name="connsiteY1" fmla="*/ 0 h 533400"/>
              <a:gd name="connsiteX2" fmla="*/ 740771 w 744997"/>
              <a:gd name="connsiteY2" fmla="*/ 256068 h 533400"/>
              <a:gd name="connsiteX3" fmla="*/ 744997 w 744997"/>
              <a:gd name="connsiteY3" fmla="*/ 533400 h 533400"/>
              <a:gd name="connsiteX4" fmla="*/ 0 w 744997"/>
              <a:gd name="connsiteY4" fmla="*/ 533400 h 533400"/>
              <a:gd name="connsiteX5" fmla="*/ 0 w 744997"/>
              <a:gd name="connsiteY5" fmla="*/ 0 h 533400"/>
              <a:gd name="connsiteX0" fmla="*/ 0 w 1776405"/>
              <a:gd name="connsiteY0" fmla="*/ 0 h 537733"/>
              <a:gd name="connsiteX1" fmla="*/ 1776405 w 1776405"/>
              <a:gd name="connsiteY1" fmla="*/ 4333 h 537733"/>
              <a:gd name="connsiteX2" fmla="*/ 1772179 w 1776405"/>
              <a:gd name="connsiteY2" fmla="*/ 260401 h 537733"/>
              <a:gd name="connsiteX3" fmla="*/ 1776405 w 1776405"/>
              <a:gd name="connsiteY3" fmla="*/ 537733 h 537733"/>
              <a:gd name="connsiteX4" fmla="*/ 1031408 w 1776405"/>
              <a:gd name="connsiteY4" fmla="*/ 537733 h 537733"/>
              <a:gd name="connsiteX5" fmla="*/ 0 w 1776405"/>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7016 w 1783421"/>
              <a:gd name="connsiteY0" fmla="*/ 0 h 537733"/>
              <a:gd name="connsiteX1" fmla="*/ 1783421 w 1783421"/>
              <a:gd name="connsiteY1" fmla="*/ 4333 h 537733"/>
              <a:gd name="connsiteX2" fmla="*/ 1779195 w 1783421"/>
              <a:gd name="connsiteY2" fmla="*/ 260401 h 537733"/>
              <a:gd name="connsiteX3" fmla="*/ 1783421 w 1783421"/>
              <a:gd name="connsiteY3" fmla="*/ 537733 h 537733"/>
              <a:gd name="connsiteX4" fmla="*/ 2682 w 1783421"/>
              <a:gd name="connsiteY4" fmla="*/ 533400 h 537733"/>
              <a:gd name="connsiteX5" fmla="*/ 154 w 1783421"/>
              <a:gd name="connsiteY5" fmla="*/ 224086 h 537733"/>
              <a:gd name="connsiteX6" fmla="*/ 7016 w 1783421"/>
              <a:gd name="connsiteY6" fmla="*/ 0 h 537733"/>
              <a:gd name="connsiteX0" fmla="*/ 15564 w 1791969"/>
              <a:gd name="connsiteY0" fmla="*/ 0 h 537733"/>
              <a:gd name="connsiteX1" fmla="*/ 1791969 w 1791969"/>
              <a:gd name="connsiteY1" fmla="*/ 4333 h 537733"/>
              <a:gd name="connsiteX2" fmla="*/ 1787743 w 1791969"/>
              <a:gd name="connsiteY2" fmla="*/ 260401 h 537733"/>
              <a:gd name="connsiteX3" fmla="*/ 1791969 w 1791969"/>
              <a:gd name="connsiteY3" fmla="*/ 537733 h 537733"/>
              <a:gd name="connsiteX4" fmla="*/ 11230 w 1791969"/>
              <a:gd name="connsiteY4" fmla="*/ 533400 h 537733"/>
              <a:gd name="connsiteX5" fmla="*/ 35 w 1791969"/>
              <a:gd name="connsiteY5" fmla="*/ 241421 h 537733"/>
              <a:gd name="connsiteX6" fmla="*/ 15564 w 1791969"/>
              <a:gd name="connsiteY6" fmla="*/ 0 h 537733"/>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850613"/>
              <a:gd name="connsiteY0" fmla="*/ 0 h 542067"/>
              <a:gd name="connsiteX1" fmla="*/ 1850613 w 1850613"/>
              <a:gd name="connsiteY1" fmla="*/ 3320 h 542067"/>
              <a:gd name="connsiteX2" fmla="*/ 1787708 w 1850613"/>
              <a:gd name="connsiteY2" fmla="*/ 264735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25050 w 1850613"/>
              <a:gd name="connsiteY2" fmla="*/ 264736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7414"/>
              <a:gd name="connsiteX1" fmla="*/ 1850613 w 1850613"/>
              <a:gd name="connsiteY1" fmla="*/ 3320 h 547414"/>
              <a:gd name="connsiteX2" fmla="*/ 1825050 w 1850613"/>
              <a:gd name="connsiteY2" fmla="*/ 264736 h 547414"/>
              <a:gd name="connsiteX3" fmla="*/ 1802602 w 1850613"/>
              <a:gd name="connsiteY3" fmla="*/ 547414 h 547414"/>
              <a:gd name="connsiteX4" fmla="*/ 11195 w 1850613"/>
              <a:gd name="connsiteY4" fmla="*/ 537734 h 547414"/>
              <a:gd name="connsiteX5" fmla="*/ 0 w 1850613"/>
              <a:gd name="connsiteY5" fmla="*/ 245755 h 547414"/>
              <a:gd name="connsiteX6" fmla="*/ 11196 w 1850613"/>
              <a:gd name="connsiteY6" fmla="*/ 0 h 547414"/>
              <a:gd name="connsiteX0" fmla="*/ 11196 w 1855947"/>
              <a:gd name="connsiteY0" fmla="*/ 0 h 547414"/>
              <a:gd name="connsiteX1" fmla="*/ 1855947 w 1855947"/>
              <a:gd name="connsiteY1" fmla="*/ 8667 h 547414"/>
              <a:gd name="connsiteX2" fmla="*/ 1825050 w 1855947"/>
              <a:gd name="connsiteY2" fmla="*/ 264736 h 547414"/>
              <a:gd name="connsiteX3" fmla="*/ 1802602 w 1855947"/>
              <a:gd name="connsiteY3" fmla="*/ 547414 h 547414"/>
              <a:gd name="connsiteX4" fmla="*/ 11195 w 1855947"/>
              <a:gd name="connsiteY4" fmla="*/ 537734 h 547414"/>
              <a:gd name="connsiteX5" fmla="*/ 0 w 1855947"/>
              <a:gd name="connsiteY5" fmla="*/ 245755 h 547414"/>
              <a:gd name="connsiteX6" fmla="*/ 11196 w 1855947"/>
              <a:gd name="connsiteY6" fmla="*/ 0 h 547414"/>
              <a:gd name="connsiteX0" fmla="*/ 102286 w 1861686"/>
              <a:gd name="connsiteY0" fmla="*/ 0 h 547414"/>
              <a:gd name="connsiteX1" fmla="*/ 1861686 w 1861686"/>
              <a:gd name="connsiteY1" fmla="*/ 8667 h 547414"/>
              <a:gd name="connsiteX2" fmla="*/ 1830789 w 1861686"/>
              <a:gd name="connsiteY2" fmla="*/ 264736 h 547414"/>
              <a:gd name="connsiteX3" fmla="*/ 1808341 w 1861686"/>
              <a:gd name="connsiteY3" fmla="*/ 547414 h 547414"/>
              <a:gd name="connsiteX4" fmla="*/ 16934 w 1861686"/>
              <a:gd name="connsiteY4" fmla="*/ 537734 h 547414"/>
              <a:gd name="connsiteX5" fmla="*/ 5739 w 1861686"/>
              <a:gd name="connsiteY5" fmla="*/ 245755 h 547414"/>
              <a:gd name="connsiteX6" fmla="*/ 102286 w 1861686"/>
              <a:gd name="connsiteY6" fmla="*/ 0 h 547414"/>
              <a:gd name="connsiteX0" fmla="*/ 87207 w 1846607"/>
              <a:gd name="connsiteY0" fmla="*/ 0 h 547414"/>
              <a:gd name="connsiteX1" fmla="*/ 1846607 w 1846607"/>
              <a:gd name="connsiteY1" fmla="*/ 8667 h 547414"/>
              <a:gd name="connsiteX2" fmla="*/ 1815710 w 1846607"/>
              <a:gd name="connsiteY2" fmla="*/ 264736 h 547414"/>
              <a:gd name="connsiteX3" fmla="*/ 1793262 w 1846607"/>
              <a:gd name="connsiteY3" fmla="*/ 547414 h 547414"/>
              <a:gd name="connsiteX4" fmla="*/ 1855 w 1846607"/>
              <a:gd name="connsiteY4" fmla="*/ 537734 h 547414"/>
              <a:gd name="connsiteX5" fmla="*/ 38670 w 1846607"/>
              <a:gd name="connsiteY5" fmla="*/ 245755 h 547414"/>
              <a:gd name="connsiteX6" fmla="*/ 87207 w 1846607"/>
              <a:gd name="connsiteY6" fmla="*/ 0 h 547414"/>
              <a:gd name="connsiteX0" fmla="*/ 71095 w 1846498"/>
              <a:gd name="connsiteY0" fmla="*/ 0 h 547414"/>
              <a:gd name="connsiteX1" fmla="*/ 1846498 w 1846498"/>
              <a:gd name="connsiteY1" fmla="*/ 8667 h 547414"/>
              <a:gd name="connsiteX2" fmla="*/ 1815601 w 1846498"/>
              <a:gd name="connsiteY2" fmla="*/ 264736 h 547414"/>
              <a:gd name="connsiteX3" fmla="*/ 1793153 w 1846498"/>
              <a:gd name="connsiteY3" fmla="*/ 547414 h 547414"/>
              <a:gd name="connsiteX4" fmla="*/ 1746 w 1846498"/>
              <a:gd name="connsiteY4" fmla="*/ 537734 h 547414"/>
              <a:gd name="connsiteX5" fmla="*/ 38561 w 1846498"/>
              <a:gd name="connsiteY5" fmla="*/ 245755 h 547414"/>
              <a:gd name="connsiteX6" fmla="*/ 71095 w 1846498"/>
              <a:gd name="connsiteY6" fmla="*/ 0 h 547414"/>
              <a:gd name="connsiteX0" fmla="*/ 69349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9349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220177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162500 w 1844752"/>
              <a:gd name="connsiteY5" fmla="*/ 251390 h 547414"/>
              <a:gd name="connsiteX6" fmla="*/ 220177 w 1844752"/>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15349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3026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3026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73798 w 1711278"/>
              <a:gd name="connsiteY0" fmla="*/ 0 h 547414"/>
              <a:gd name="connsiteX1" fmla="*/ 1711278 w 1711278"/>
              <a:gd name="connsiteY1" fmla="*/ 8667 h 547414"/>
              <a:gd name="connsiteX2" fmla="*/ 1678377 w 1711278"/>
              <a:gd name="connsiteY2" fmla="*/ 273657 h 547414"/>
              <a:gd name="connsiteX3" fmla="*/ 1651480 w 1711278"/>
              <a:gd name="connsiteY3" fmla="*/ 547414 h 547414"/>
              <a:gd name="connsiteX4" fmla="*/ 0 w 1711278"/>
              <a:gd name="connsiteY4" fmla="*/ 540968 h 547414"/>
              <a:gd name="connsiteX5" fmla="*/ 29580 w 1711278"/>
              <a:gd name="connsiteY5" fmla="*/ 251390 h 547414"/>
              <a:gd name="connsiteX6" fmla="*/ 73798 w 1711278"/>
              <a:gd name="connsiteY6" fmla="*/ 0 h 547414"/>
              <a:gd name="connsiteX0" fmla="*/ 77798 w 1711278"/>
              <a:gd name="connsiteY0" fmla="*/ 0 h 539939"/>
              <a:gd name="connsiteX1" fmla="*/ 1711278 w 1711278"/>
              <a:gd name="connsiteY1" fmla="*/ 1192 h 539939"/>
              <a:gd name="connsiteX2" fmla="*/ 1678377 w 1711278"/>
              <a:gd name="connsiteY2" fmla="*/ 266182 h 539939"/>
              <a:gd name="connsiteX3" fmla="*/ 1651480 w 1711278"/>
              <a:gd name="connsiteY3" fmla="*/ 539939 h 539939"/>
              <a:gd name="connsiteX4" fmla="*/ 0 w 1711278"/>
              <a:gd name="connsiteY4" fmla="*/ 533493 h 539939"/>
              <a:gd name="connsiteX5" fmla="*/ 29580 w 1711278"/>
              <a:gd name="connsiteY5" fmla="*/ 243915 h 539939"/>
              <a:gd name="connsiteX6" fmla="*/ 77798 w 1711278"/>
              <a:gd name="connsiteY6" fmla="*/ 0 h 539939"/>
              <a:gd name="connsiteX0" fmla="*/ 73799 w 1711278"/>
              <a:gd name="connsiteY0" fmla="*/ 0 h 539939"/>
              <a:gd name="connsiteX1" fmla="*/ 1711278 w 1711278"/>
              <a:gd name="connsiteY1" fmla="*/ 1192 h 539939"/>
              <a:gd name="connsiteX2" fmla="*/ 1678377 w 1711278"/>
              <a:gd name="connsiteY2" fmla="*/ 266182 h 539939"/>
              <a:gd name="connsiteX3" fmla="*/ 1651480 w 1711278"/>
              <a:gd name="connsiteY3" fmla="*/ 539939 h 539939"/>
              <a:gd name="connsiteX4" fmla="*/ 0 w 1711278"/>
              <a:gd name="connsiteY4" fmla="*/ 533493 h 539939"/>
              <a:gd name="connsiteX5" fmla="*/ 29580 w 1711278"/>
              <a:gd name="connsiteY5" fmla="*/ 243915 h 539939"/>
              <a:gd name="connsiteX6" fmla="*/ 73799 w 1711278"/>
              <a:gd name="connsiteY6" fmla="*/ 0 h 539939"/>
              <a:gd name="connsiteX0" fmla="*/ 77797 w 1715276"/>
              <a:gd name="connsiteY0" fmla="*/ 0 h 539939"/>
              <a:gd name="connsiteX1" fmla="*/ 1715276 w 1715276"/>
              <a:gd name="connsiteY1" fmla="*/ 1192 h 539939"/>
              <a:gd name="connsiteX2" fmla="*/ 1682375 w 1715276"/>
              <a:gd name="connsiteY2" fmla="*/ 266182 h 539939"/>
              <a:gd name="connsiteX3" fmla="*/ 1655478 w 1715276"/>
              <a:gd name="connsiteY3" fmla="*/ 539939 h 539939"/>
              <a:gd name="connsiteX4" fmla="*/ 0 w 1715276"/>
              <a:gd name="connsiteY4" fmla="*/ 533493 h 539939"/>
              <a:gd name="connsiteX5" fmla="*/ 33578 w 1715276"/>
              <a:gd name="connsiteY5" fmla="*/ 243915 h 539939"/>
              <a:gd name="connsiteX6" fmla="*/ 77797 w 1715276"/>
              <a:gd name="connsiteY6" fmla="*/ 0 h 53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5276" h="539939">
                <a:moveTo>
                  <a:pt x="77797" y="0"/>
                </a:moveTo>
                <a:lnTo>
                  <a:pt x="1715276" y="1192"/>
                </a:lnTo>
                <a:cubicBezTo>
                  <a:pt x="1713867" y="86548"/>
                  <a:pt x="1683784" y="180826"/>
                  <a:pt x="1682375" y="266182"/>
                </a:cubicBezTo>
                <a:cubicBezTo>
                  <a:pt x="1662447" y="363973"/>
                  <a:pt x="1660524" y="447494"/>
                  <a:pt x="1655478" y="539939"/>
                </a:cubicBezTo>
                <a:lnTo>
                  <a:pt x="0" y="533493"/>
                </a:lnTo>
                <a:cubicBezTo>
                  <a:pt x="12394" y="357253"/>
                  <a:pt x="20612" y="332831"/>
                  <a:pt x="33578" y="243915"/>
                </a:cubicBezTo>
                <a:cubicBezTo>
                  <a:pt x="46544" y="155000"/>
                  <a:pt x="51176" y="120612"/>
                  <a:pt x="77797" y="0"/>
                </a:cubicBez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sp>
        <p:nvSpPr>
          <p:cNvPr id="34" name="Rectangle 11"/>
          <p:cNvSpPr/>
          <p:nvPr/>
        </p:nvSpPr>
        <p:spPr>
          <a:xfrm>
            <a:off x="4204483" y="3652530"/>
            <a:ext cx="1019154" cy="343193"/>
          </a:xfrm>
          <a:custGeom>
            <a:avLst/>
            <a:gdLst>
              <a:gd name="connsiteX0" fmla="*/ 0 w 714769"/>
              <a:gd name="connsiteY0" fmla="*/ 0 h 533400"/>
              <a:gd name="connsiteX1" fmla="*/ 714769 w 714769"/>
              <a:gd name="connsiteY1" fmla="*/ 0 h 533400"/>
              <a:gd name="connsiteX2" fmla="*/ 714769 w 714769"/>
              <a:gd name="connsiteY2" fmla="*/ 533400 h 533400"/>
              <a:gd name="connsiteX3" fmla="*/ 0 w 714769"/>
              <a:gd name="connsiteY3" fmla="*/ 533400 h 533400"/>
              <a:gd name="connsiteX4" fmla="*/ 0 w 714769"/>
              <a:gd name="connsiteY4" fmla="*/ 0 h 533400"/>
              <a:gd name="connsiteX0" fmla="*/ 0 w 714769"/>
              <a:gd name="connsiteY0" fmla="*/ 0 h 533400"/>
              <a:gd name="connsiteX1" fmla="*/ 714769 w 714769"/>
              <a:gd name="connsiteY1" fmla="*/ 0 h 533400"/>
              <a:gd name="connsiteX2" fmla="*/ 714769 w 714769"/>
              <a:gd name="connsiteY2" fmla="*/ 260402 h 533400"/>
              <a:gd name="connsiteX3" fmla="*/ 714769 w 714769"/>
              <a:gd name="connsiteY3" fmla="*/ 533400 h 533400"/>
              <a:gd name="connsiteX4" fmla="*/ 0 w 714769"/>
              <a:gd name="connsiteY4" fmla="*/ 533400 h 533400"/>
              <a:gd name="connsiteX5" fmla="*/ 0 w 714769"/>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14769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32104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5105"/>
              <a:gd name="connsiteY0" fmla="*/ 0 h 533400"/>
              <a:gd name="connsiteX1" fmla="*/ 744997 w 745105"/>
              <a:gd name="connsiteY1" fmla="*/ 0 h 533400"/>
              <a:gd name="connsiteX2" fmla="*/ 745105 w 745105"/>
              <a:gd name="connsiteY2" fmla="*/ 256068 h 533400"/>
              <a:gd name="connsiteX3" fmla="*/ 744997 w 745105"/>
              <a:gd name="connsiteY3" fmla="*/ 533400 h 533400"/>
              <a:gd name="connsiteX4" fmla="*/ 0 w 745105"/>
              <a:gd name="connsiteY4" fmla="*/ 533400 h 533400"/>
              <a:gd name="connsiteX5" fmla="*/ 0 w 745105"/>
              <a:gd name="connsiteY5" fmla="*/ 0 h 533400"/>
              <a:gd name="connsiteX0" fmla="*/ 0 w 744997"/>
              <a:gd name="connsiteY0" fmla="*/ 0 h 533400"/>
              <a:gd name="connsiteX1" fmla="*/ 744997 w 744997"/>
              <a:gd name="connsiteY1" fmla="*/ 0 h 533400"/>
              <a:gd name="connsiteX2" fmla="*/ 740771 w 744997"/>
              <a:gd name="connsiteY2" fmla="*/ 256068 h 533400"/>
              <a:gd name="connsiteX3" fmla="*/ 744997 w 744997"/>
              <a:gd name="connsiteY3" fmla="*/ 533400 h 533400"/>
              <a:gd name="connsiteX4" fmla="*/ 0 w 744997"/>
              <a:gd name="connsiteY4" fmla="*/ 533400 h 533400"/>
              <a:gd name="connsiteX5" fmla="*/ 0 w 744997"/>
              <a:gd name="connsiteY5" fmla="*/ 0 h 533400"/>
              <a:gd name="connsiteX0" fmla="*/ 0 w 1776405"/>
              <a:gd name="connsiteY0" fmla="*/ 0 h 537733"/>
              <a:gd name="connsiteX1" fmla="*/ 1776405 w 1776405"/>
              <a:gd name="connsiteY1" fmla="*/ 4333 h 537733"/>
              <a:gd name="connsiteX2" fmla="*/ 1772179 w 1776405"/>
              <a:gd name="connsiteY2" fmla="*/ 260401 h 537733"/>
              <a:gd name="connsiteX3" fmla="*/ 1776405 w 1776405"/>
              <a:gd name="connsiteY3" fmla="*/ 537733 h 537733"/>
              <a:gd name="connsiteX4" fmla="*/ 1031408 w 1776405"/>
              <a:gd name="connsiteY4" fmla="*/ 537733 h 537733"/>
              <a:gd name="connsiteX5" fmla="*/ 0 w 1776405"/>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7016 w 1783421"/>
              <a:gd name="connsiteY0" fmla="*/ 0 h 537733"/>
              <a:gd name="connsiteX1" fmla="*/ 1783421 w 1783421"/>
              <a:gd name="connsiteY1" fmla="*/ 4333 h 537733"/>
              <a:gd name="connsiteX2" fmla="*/ 1779195 w 1783421"/>
              <a:gd name="connsiteY2" fmla="*/ 260401 h 537733"/>
              <a:gd name="connsiteX3" fmla="*/ 1783421 w 1783421"/>
              <a:gd name="connsiteY3" fmla="*/ 537733 h 537733"/>
              <a:gd name="connsiteX4" fmla="*/ 2682 w 1783421"/>
              <a:gd name="connsiteY4" fmla="*/ 533400 h 537733"/>
              <a:gd name="connsiteX5" fmla="*/ 154 w 1783421"/>
              <a:gd name="connsiteY5" fmla="*/ 224086 h 537733"/>
              <a:gd name="connsiteX6" fmla="*/ 7016 w 1783421"/>
              <a:gd name="connsiteY6" fmla="*/ 0 h 537733"/>
              <a:gd name="connsiteX0" fmla="*/ 15564 w 1791969"/>
              <a:gd name="connsiteY0" fmla="*/ 0 h 537733"/>
              <a:gd name="connsiteX1" fmla="*/ 1791969 w 1791969"/>
              <a:gd name="connsiteY1" fmla="*/ 4333 h 537733"/>
              <a:gd name="connsiteX2" fmla="*/ 1787743 w 1791969"/>
              <a:gd name="connsiteY2" fmla="*/ 260401 h 537733"/>
              <a:gd name="connsiteX3" fmla="*/ 1791969 w 1791969"/>
              <a:gd name="connsiteY3" fmla="*/ 537733 h 537733"/>
              <a:gd name="connsiteX4" fmla="*/ 11230 w 1791969"/>
              <a:gd name="connsiteY4" fmla="*/ 533400 h 537733"/>
              <a:gd name="connsiteX5" fmla="*/ 35 w 1791969"/>
              <a:gd name="connsiteY5" fmla="*/ 241421 h 537733"/>
              <a:gd name="connsiteX6" fmla="*/ 15564 w 1791969"/>
              <a:gd name="connsiteY6" fmla="*/ 0 h 537733"/>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850613"/>
              <a:gd name="connsiteY0" fmla="*/ 0 h 542067"/>
              <a:gd name="connsiteX1" fmla="*/ 1850613 w 1850613"/>
              <a:gd name="connsiteY1" fmla="*/ 3320 h 542067"/>
              <a:gd name="connsiteX2" fmla="*/ 1787708 w 1850613"/>
              <a:gd name="connsiteY2" fmla="*/ 264735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25050 w 1850613"/>
              <a:gd name="connsiteY2" fmla="*/ 264736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7414"/>
              <a:gd name="connsiteX1" fmla="*/ 1850613 w 1850613"/>
              <a:gd name="connsiteY1" fmla="*/ 3320 h 547414"/>
              <a:gd name="connsiteX2" fmla="*/ 1825050 w 1850613"/>
              <a:gd name="connsiteY2" fmla="*/ 264736 h 547414"/>
              <a:gd name="connsiteX3" fmla="*/ 1802602 w 1850613"/>
              <a:gd name="connsiteY3" fmla="*/ 547414 h 547414"/>
              <a:gd name="connsiteX4" fmla="*/ 11195 w 1850613"/>
              <a:gd name="connsiteY4" fmla="*/ 537734 h 547414"/>
              <a:gd name="connsiteX5" fmla="*/ 0 w 1850613"/>
              <a:gd name="connsiteY5" fmla="*/ 245755 h 547414"/>
              <a:gd name="connsiteX6" fmla="*/ 11196 w 1850613"/>
              <a:gd name="connsiteY6" fmla="*/ 0 h 547414"/>
              <a:gd name="connsiteX0" fmla="*/ 11196 w 1855947"/>
              <a:gd name="connsiteY0" fmla="*/ 0 h 547414"/>
              <a:gd name="connsiteX1" fmla="*/ 1855947 w 1855947"/>
              <a:gd name="connsiteY1" fmla="*/ 8667 h 547414"/>
              <a:gd name="connsiteX2" fmla="*/ 1825050 w 1855947"/>
              <a:gd name="connsiteY2" fmla="*/ 264736 h 547414"/>
              <a:gd name="connsiteX3" fmla="*/ 1802602 w 1855947"/>
              <a:gd name="connsiteY3" fmla="*/ 547414 h 547414"/>
              <a:gd name="connsiteX4" fmla="*/ 11195 w 1855947"/>
              <a:gd name="connsiteY4" fmla="*/ 537734 h 547414"/>
              <a:gd name="connsiteX5" fmla="*/ 0 w 1855947"/>
              <a:gd name="connsiteY5" fmla="*/ 245755 h 547414"/>
              <a:gd name="connsiteX6" fmla="*/ 11196 w 1855947"/>
              <a:gd name="connsiteY6" fmla="*/ 0 h 547414"/>
              <a:gd name="connsiteX0" fmla="*/ 102286 w 1861686"/>
              <a:gd name="connsiteY0" fmla="*/ 0 h 547414"/>
              <a:gd name="connsiteX1" fmla="*/ 1861686 w 1861686"/>
              <a:gd name="connsiteY1" fmla="*/ 8667 h 547414"/>
              <a:gd name="connsiteX2" fmla="*/ 1830789 w 1861686"/>
              <a:gd name="connsiteY2" fmla="*/ 264736 h 547414"/>
              <a:gd name="connsiteX3" fmla="*/ 1808341 w 1861686"/>
              <a:gd name="connsiteY3" fmla="*/ 547414 h 547414"/>
              <a:gd name="connsiteX4" fmla="*/ 16934 w 1861686"/>
              <a:gd name="connsiteY4" fmla="*/ 537734 h 547414"/>
              <a:gd name="connsiteX5" fmla="*/ 5739 w 1861686"/>
              <a:gd name="connsiteY5" fmla="*/ 245755 h 547414"/>
              <a:gd name="connsiteX6" fmla="*/ 102286 w 1861686"/>
              <a:gd name="connsiteY6" fmla="*/ 0 h 547414"/>
              <a:gd name="connsiteX0" fmla="*/ 87207 w 1846607"/>
              <a:gd name="connsiteY0" fmla="*/ 0 h 547414"/>
              <a:gd name="connsiteX1" fmla="*/ 1846607 w 1846607"/>
              <a:gd name="connsiteY1" fmla="*/ 8667 h 547414"/>
              <a:gd name="connsiteX2" fmla="*/ 1815710 w 1846607"/>
              <a:gd name="connsiteY2" fmla="*/ 264736 h 547414"/>
              <a:gd name="connsiteX3" fmla="*/ 1793262 w 1846607"/>
              <a:gd name="connsiteY3" fmla="*/ 547414 h 547414"/>
              <a:gd name="connsiteX4" fmla="*/ 1855 w 1846607"/>
              <a:gd name="connsiteY4" fmla="*/ 537734 h 547414"/>
              <a:gd name="connsiteX5" fmla="*/ 38670 w 1846607"/>
              <a:gd name="connsiteY5" fmla="*/ 245755 h 547414"/>
              <a:gd name="connsiteX6" fmla="*/ 87207 w 1846607"/>
              <a:gd name="connsiteY6" fmla="*/ 0 h 547414"/>
              <a:gd name="connsiteX0" fmla="*/ 71095 w 1846498"/>
              <a:gd name="connsiteY0" fmla="*/ 0 h 547414"/>
              <a:gd name="connsiteX1" fmla="*/ 1846498 w 1846498"/>
              <a:gd name="connsiteY1" fmla="*/ 8667 h 547414"/>
              <a:gd name="connsiteX2" fmla="*/ 1815601 w 1846498"/>
              <a:gd name="connsiteY2" fmla="*/ 264736 h 547414"/>
              <a:gd name="connsiteX3" fmla="*/ 1793153 w 1846498"/>
              <a:gd name="connsiteY3" fmla="*/ 547414 h 547414"/>
              <a:gd name="connsiteX4" fmla="*/ 1746 w 1846498"/>
              <a:gd name="connsiteY4" fmla="*/ 537734 h 547414"/>
              <a:gd name="connsiteX5" fmla="*/ 38561 w 1846498"/>
              <a:gd name="connsiteY5" fmla="*/ 245755 h 547414"/>
              <a:gd name="connsiteX6" fmla="*/ 71095 w 1846498"/>
              <a:gd name="connsiteY6" fmla="*/ 0 h 547414"/>
              <a:gd name="connsiteX0" fmla="*/ 69349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9349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220177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162500 w 1844752"/>
              <a:gd name="connsiteY5" fmla="*/ 251390 h 547414"/>
              <a:gd name="connsiteX6" fmla="*/ 220177 w 1844752"/>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15349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3026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3026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73798 w 1711278"/>
              <a:gd name="connsiteY0" fmla="*/ 0 h 547414"/>
              <a:gd name="connsiteX1" fmla="*/ 1711278 w 1711278"/>
              <a:gd name="connsiteY1" fmla="*/ 8667 h 547414"/>
              <a:gd name="connsiteX2" fmla="*/ 1678377 w 1711278"/>
              <a:gd name="connsiteY2" fmla="*/ 273657 h 547414"/>
              <a:gd name="connsiteX3" fmla="*/ 1651480 w 1711278"/>
              <a:gd name="connsiteY3" fmla="*/ 547414 h 547414"/>
              <a:gd name="connsiteX4" fmla="*/ 0 w 1711278"/>
              <a:gd name="connsiteY4" fmla="*/ 540968 h 547414"/>
              <a:gd name="connsiteX5" fmla="*/ 29580 w 1711278"/>
              <a:gd name="connsiteY5" fmla="*/ 251390 h 547414"/>
              <a:gd name="connsiteX6" fmla="*/ 73798 w 1711278"/>
              <a:gd name="connsiteY6" fmla="*/ 0 h 547414"/>
              <a:gd name="connsiteX0" fmla="*/ 77798 w 1711278"/>
              <a:gd name="connsiteY0" fmla="*/ 0 h 539939"/>
              <a:gd name="connsiteX1" fmla="*/ 1711278 w 1711278"/>
              <a:gd name="connsiteY1" fmla="*/ 1192 h 539939"/>
              <a:gd name="connsiteX2" fmla="*/ 1678377 w 1711278"/>
              <a:gd name="connsiteY2" fmla="*/ 266182 h 539939"/>
              <a:gd name="connsiteX3" fmla="*/ 1651480 w 1711278"/>
              <a:gd name="connsiteY3" fmla="*/ 539939 h 539939"/>
              <a:gd name="connsiteX4" fmla="*/ 0 w 1711278"/>
              <a:gd name="connsiteY4" fmla="*/ 533493 h 539939"/>
              <a:gd name="connsiteX5" fmla="*/ 29580 w 1711278"/>
              <a:gd name="connsiteY5" fmla="*/ 243915 h 539939"/>
              <a:gd name="connsiteX6" fmla="*/ 77798 w 1711278"/>
              <a:gd name="connsiteY6" fmla="*/ 0 h 539939"/>
              <a:gd name="connsiteX0" fmla="*/ 69801 w 1711278"/>
              <a:gd name="connsiteY0" fmla="*/ 2547 h 538748"/>
              <a:gd name="connsiteX1" fmla="*/ 1711278 w 1711278"/>
              <a:gd name="connsiteY1" fmla="*/ 1 h 538748"/>
              <a:gd name="connsiteX2" fmla="*/ 1678377 w 1711278"/>
              <a:gd name="connsiteY2" fmla="*/ 264991 h 538748"/>
              <a:gd name="connsiteX3" fmla="*/ 1651480 w 1711278"/>
              <a:gd name="connsiteY3" fmla="*/ 538748 h 538748"/>
              <a:gd name="connsiteX4" fmla="*/ 0 w 1711278"/>
              <a:gd name="connsiteY4" fmla="*/ 532302 h 538748"/>
              <a:gd name="connsiteX5" fmla="*/ 29580 w 1711278"/>
              <a:gd name="connsiteY5" fmla="*/ 242724 h 538748"/>
              <a:gd name="connsiteX6" fmla="*/ 69801 w 1711278"/>
              <a:gd name="connsiteY6" fmla="*/ 2547 h 53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1278" h="538748">
                <a:moveTo>
                  <a:pt x="69801" y="2547"/>
                </a:moveTo>
                <a:lnTo>
                  <a:pt x="1711278" y="1"/>
                </a:lnTo>
                <a:cubicBezTo>
                  <a:pt x="1709869" y="85357"/>
                  <a:pt x="1679786" y="179635"/>
                  <a:pt x="1678377" y="264991"/>
                </a:cubicBezTo>
                <a:cubicBezTo>
                  <a:pt x="1658449" y="362782"/>
                  <a:pt x="1656526" y="446303"/>
                  <a:pt x="1651480" y="538748"/>
                </a:cubicBezTo>
                <a:lnTo>
                  <a:pt x="0" y="532302"/>
                </a:lnTo>
                <a:cubicBezTo>
                  <a:pt x="12394" y="356062"/>
                  <a:pt x="17946" y="331017"/>
                  <a:pt x="29580" y="242724"/>
                </a:cubicBezTo>
                <a:cubicBezTo>
                  <a:pt x="41214" y="154431"/>
                  <a:pt x="43180" y="123159"/>
                  <a:pt x="69801" y="2547"/>
                </a:cubicBez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sp>
        <p:nvSpPr>
          <p:cNvPr id="24" name="Oval 4"/>
          <p:cNvSpPr/>
          <p:nvPr/>
        </p:nvSpPr>
        <p:spPr>
          <a:xfrm>
            <a:off x="4350001" y="2577830"/>
            <a:ext cx="2427048" cy="2427048"/>
          </a:xfrm>
          <a:custGeom>
            <a:avLst/>
            <a:gdLst/>
            <a:ahLst/>
            <a:cxnLst/>
            <a:rect l="l" t="t" r="r" b="b"/>
            <a:pathLst>
              <a:path w="4572000" h="4572000">
                <a:moveTo>
                  <a:pt x="2286000" y="457200"/>
                </a:moveTo>
                <a:cubicBezTo>
                  <a:pt x="1275982" y="457200"/>
                  <a:pt x="457200" y="1275982"/>
                  <a:pt x="457200" y="2286000"/>
                </a:cubicBezTo>
                <a:cubicBezTo>
                  <a:pt x="457200" y="3296018"/>
                  <a:pt x="1275982" y="4114800"/>
                  <a:pt x="2286000" y="4114800"/>
                </a:cubicBezTo>
                <a:cubicBezTo>
                  <a:pt x="3296018" y="4114800"/>
                  <a:pt x="4114800" y="3296018"/>
                  <a:pt x="4114800" y="2286000"/>
                </a:cubicBezTo>
                <a:cubicBezTo>
                  <a:pt x="4114800" y="1275982"/>
                  <a:pt x="3296018" y="457200"/>
                  <a:pt x="2286000" y="45720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chemeClr val="accent2">
              <a:lumMod val="75000"/>
              <a:lumOff val="25000"/>
            </a:schemeClr>
          </a:solidFill>
          <a:ln>
            <a:solidFill>
              <a:schemeClr val="accent2">
                <a:lumMod val="50000"/>
                <a:lumOff val="50000"/>
              </a:schemeClr>
            </a:solidFill>
          </a:ln>
          <a:scene3d>
            <a:camera prst="orthographicFront">
              <a:rot lat="1200000" lon="6600000" rev="0"/>
            </a:camera>
            <a:lightRig rig="threePt" dir="t"/>
          </a:scene3d>
          <a:sp3d extrusionH="361950"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ectangle 11"/>
          <p:cNvSpPr/>
          <p:nvPr/>
        </p:nvSpPr>
        <p:spPr>
          <a:xfrm>
            <a:off x="5702289" y="3658277"/>
            <a:ext cx="1019154" cy="343193"/>
          </a:xfrm>
          <a:custGeom>
            <a:avLst/>
            <a:gdLst>
              <a:gd name="connsiteX0" fmla="*/ 0 w 714769"/>
              <a:gd name="connsiteY0" fmla="*/ 0 h 533400"/>
              <a:gd name="connsiteX1" fmla="*/ 714769 w 714769"/>
              <a:gd name="connsiteY1" fmla="*/ 0 h 533400"/>
              <a:gd name="connsiteX2" fmla="*/ 714769 w 714769"/>
              <a:gd name="connsiteY2" fmla="*/ 533400 h 533400"/>
              <a:gd name="connsiteX3" fmla="*/ 0 w 714769"/>
              <a:gd name="connsiteY3" fmla="*/ 533400 h 533400"/>
              <a:gd name="connsiteX4" fmla="*/ 0 w 714769"/>
              <a:gd name="connsiteY4" fmla="*/ 0 h 533400"/>
              <a:gd name="connsiteX0" fmla="*/ 0 w 714769"/>
              <a:gd name="connsiteY0" fmla="*/ 0 h 533400"/>
              <a:gd name="connsiteX1" fmla="*/ 714769 w 714769"/>
              <a:gd name="connsiteY1" fmla="*/ 0 h 533400"/>
              <a:gd name="connsiteX2" fmla="*/ 714769 w 714769"/>
              <a:gd name="connsiteY2" fmla="*/ 260402 h 533400"/>
              <a:gd name="connsiteX3" fmla="*/ 714769 w 714769"/>
              <a:gd name="connsiteY3" fmla="*/ 533400 h 533400"/>
              <a:gd name="connsiteX4" fmla="*/ 0 w 714769"/>
              <a:gd name="connsiteY4" fmla="*/ 533400 h 533400"/>
              <a:gd name="connsiteX5" fmla="*/ 0 w 714769"/>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14769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14769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4997"/>
              <a:gd name="connsiteY0" fmla="*/ 0 h 533400"/>
              <a:gd name="connsiteX1" fmla="*/ 744997 w 744997"/>
              <a:gd name="connsiteY1" fmla="*/ 0 h 533400"/>
              <a:gd name="connsiteX2" fmla="*/ 732104 w 744997"/>
              <a:gd name="connsiteY2" fmla="*/ 260402 h 533400"/>
              <a:gd name="connsiteX3" fmla="*/ 744997 w 744997"/>
              <a:gd name="connsiteY3" fmla="*/ 533400 h 533400"/>
              <a:gd name="connsiteX4" fmla="*/ 0 w 744997"/>
              <a:gd name="connsiteY4" fmla="*/ 533400 h 533400"/>
              <a:gd name="connsiteX5" fmla="*/ 0 w 744997"/>
              <a:gd name="connsiteY5" fmla="*/ 0 h 533400"/>
              <a:gd name="connsiteX0" fmla="*/ 0 w 745105"/>
              <a:gd name="connsiteY0" fmla="*/ 0 h 533400"/>
              <a:gd name="connsiteX1" fmla="*/ 744997 w 745105"/>
              <a:gd name="connsiteY1" fmla="*/ 0 h 533400"/>
              <a:gd name="connsiteX2" fmla="*/ 745105 w 745105"/>
              <a:gd name="connsiteY2" fmla="*/ 256068 h 533400"/>
              <a:gd name="connsiteX3" fmla="*/ 744997 w 745105"/>
              <a:gd name="connsiteY3" fmla="*/ 533400 h 533400"/>
              <a:gd name="connsiteX4" fmla="*/ 0 w 745105"/>
              <a:gd name="connsiteY4" fmla="*/ 533400 h 533400"/>
              <a:gd name="connsiteX5" fmla="*/ 0 w 745105"/>
              <a:gd name="connsiteY5" fmla="*/ 0 h 533400"/>
              <a:gd name="connsiteX0" fmla="*/ 0 w 744997"/>
              <a:gd name="connsiteY0" fmla="*/ 0 h 533400"/>
              <a:gd name="connsiteX1" fmla="*/ 744997 w 744997"/>
              <a:gd name="connsiteY1" fmla="*/ 0 h 533400"/>
              <a:gd name="connsiteX2" fmla="*/ 740771 w 744997"/>
              <a:gd name="connsiteY2" fmla="*/ 256068 h 533400"/>
              <a:gd name="connsiteX3" fmla="*/ 744997 w 744997"/>
              <a:gd name="connsiteY3" fmla="*/ 533400 h 533400"/>
              <a:gd name="connsiteX4" fmla="*/ 0 w 744997"/>
              <a:gd name="connsiteY4" fmla="*/ 533400 h 533400"/>
              <a:gd name="connsiteX5" fmla="*/ 0 w 744997"/>
              <a:gd name="connsiteY5" fmla="*/ 0 h 533400"/>
              <a:gd name="connsiteX0" fmla="*/ 0 w 1776405"/>
              <a:gd name="connsiteY0" fmla="*/ 0 h 537733"/>
              <a:gd name="connsiteX1" fmla="*/ 1776405 w 1776405"/>
              <a:gd name="connsiteY1" fmla="*/ 4333 h 537733"/>
              <a:gd name="connsiteX2" fmla="*/ 1772179 w 1776405"/>
              <a:gd name="connsiteY2" fmla="*/ 260401 h 537733"/>
              <a:gd name="connsiteX3" fmla="*/ 1776405 w 1776405"/>
              <a:gd name="connsiteY3" fmla="*/ 537733 h 537733"/>
              <a:gd name="connsiteX4" fmla="*/ 1031408 w 1776405"/>
              <a:gd name="connsiteY4" fmla="*/ 537733 h 537733"/>
              <a:gd name="connsiteX5" fmla="*/ 0 w 1776405"/>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4334 w 1780739"/>
              <a:gd name="connsiteY0" fmla="*/ 0 h 537733"/>
              <a:gd name="connsiteX1" fmla="*/ 1780739 w 1780739"/>
              <a:gd name="connsiteY1" fmla="*/ 4333 h 537733"/>
              <a:gd name="connsiteX2" fmla="*/ 1776513 w 1780739"/>
              <a:gd name="connsiteY2" fmla="*/ 260401 h 537733"/>
              <a:gd name="connsiteX3" fmla="*/ 1780739 w 1780739"/>
              <a:gd name="connsiteY3" fmla="*/ 537733 h 537733"/>
              <a:gd name="connsiteX4" fmla="*/ 0 w 1780739"/>
              <a:gd name="connsiteY4" fmla="*/ 533400 h 537733"/>
              <a:gd name="connsiteX5" fmla="*/ 4334 w 1780739"/>
              <a:gd name="connsiteY5"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7248 w 1913653"/>
              <a:gd name="connsiteY0" fmla="*/ 0 h 537733"/>
              <a:gd name="connsiteX1" fmla="*/ 1913653 w 1913653"/>
              <a:gd name="connsiteY1" fmla="*/ 4333 h 537733"/>
              <a:gd name="connsiteX2" fmla="*/ 1909427 w 1913653"/>
              <a:gd name="connsiteY2" fmla="*/ 260401 h 537733"/>
              <a:gd name="connsiteX3" fmla="*/ 1913653 w 1913653"/>
              <a:gd name="connsiteY3" fmla="*/ 537733 h 537733"/>
              <a:gd name="connsiteX4" fmla="*/ 132914 w 1913653"/>
              <a:gd name="connsiteY4" fmla="*/ 533400 h 537733"/>
              <a:gd name="connsiteX5" fmla="*/ 130386 w 1913653"/>
              <a:gd name="connsiteY5" fmla="*/ 224086 h 537733"/>
              <a:gd name="connsiteX6" fmla="*/ 137248 w 1913653"/>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3733 w 1910138"/>
              <a:gd name="connsiteY0" fmla="*/ 0 h 537733"/>
              <a:gd name="connsiteX1" fmla="*/ 1910138 w 1910138"/>
              <a:gd name="connsiteY1" fmla="*/ 4333 h 537733"/>
              <a:gd name="connsiteX2" fmla="*/ 1905912 w 1910138"/>
              <a:gd name="connsiteY2" fmla="*/ 260401 h 537733"/>
              <a:gd name="connsiteX3" fmla="*/ 1910138 w 1910138"/>
              <a:gd name="connsiteY3" fmla="*/ 537733 h 537733"/>
              <a:gd name="connsiteX4" fmla="*/ 129399 w 1910138"/>
              <a:gd name="connsiteY4" fmla="*/ 533400 h 537733"/>
              <a:gd name="connsiteX5" fmla="*/ 126871 w 1910138"/>
              <a:gd name="connsiteY5" fmla="*/ 224086 h 537733"/>
              <a:gd name="connsiteX6" fmla="*/ 133733 w 1910138"/>
              <a:gd name="connsiteY6" fmla="*/ 0 h 537733"/>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134731 w 1911136"/>
              <a:gd name="connsiteY0" fmla="*/ 2 h 537735"/>
              <a:gd name="connsiteX1" fmla="*/ 1911136 w 1911136"/>
              <a:gd name="connsiteY1" fmla="*/ 4335 h 537735"/>
              <a:gd name="connsiteX2" fmla="*/ 1906910 w 1911136"/>
              <a:gd name="connsiteY2" fmla="*/ 260403 h 537735"/>
              <a:gd name="connsiteX3" fmla="*/ 1911136 w 1911136"/>
              <a:gd name="connsiteY3" fmla="*/ 537735 h 537735"/>
              <a:gd name="connsiteX4" fmla="*/ 130397 w 1911136"/>
              <a:gd name="connsiteY4" fmla="*/ 533402 h 537735"/>
              <a:gd name="connsiteX5" fmla="*/ 127869 w 1911136"/>
              <a:gd name="connsiteY5" fmla="*/ 224088 h 537735"/>
              <a:gd name="connsiteX6" fmla="*/ 134731 w 1911136"/>
              <a:gd name="connsiteY6" fmla="*/ 2 h 537735"/>
              <a:gd name="connsiteX0" fmla="*/ 7016 w 1783421"/>
              <a:gd name="connsiteY0" fmla="*/ 0 h 537733"/>
              <a:gd name="connsiteX1" fmla="*/ 1783421 w 1783421"/>
              <a:gd name="connsiteY1" fmla="*/ 4333 h 537733"/>
              <a:gd name="connsiteX2" fmla="*/ 1779195 w 1783421"/>
              <a:gd name="connsiteY2" fmla="*/ 260401 h 537733"/>
              <a:gd name="connsiteX3" fmla="*/ 1783421 w 1783421"/>
              <a:gd name="connsiteY3" fmla="*/ 537733 h 537733"/>
              <a:gd name="connsiteX4" fmla="*/ 2682 w 1783421"/>
              <a:gd name="connsiteY4" fmla="*/ 533400 h 537733"/>
              <a:gd name="connsiteX5" fmla="*/ 154 w 1783421"/>
              <a:gd name="connsiteY5" fmla="*/ 224086 h 537733"/>
              <a:gd name="connsiteX6" fmla="*/ 7016 w 1783421"/>
              <a:gd name="connsiteY6" fmla="*/ 0 h 537733"/>
              <a:gd name="connsiteX0" fmla="*/ 15564 w 1791969"/>
              <a:gd name="connsiteY0" fmla="*/ 0 h 537733"/>
              <a:gd name="connsiteX1" fmla="*/ 1791969 w 1791969"/>
              <a:gd name="connsiteY1" fmla="*/ 4333 h 537733"/>
              <a:gd name="connsiteX2" fmla="*/ 1787743 w 1791969"/>
              <a:gd name="connsiteY2" fmla="*/ 260401 h 537733"/>
              <a:gd name="connsiteX3" fmla="*/ 1791969 w 1791969"/>
              <a:gd name="connsiteY3" fmla="*/ 537733 h 537733"/>
              <a:gd name="connsiteX4" fmla="*/ 11230 w 1791969"/>
              <a:gd name="connsiteY4" fmla="*/ 533400 h 537733"/>
              <a:gd name="connsiteX5" fmla="*/ 35 w 1791969"/>
              <a:gd name="connsiteY5" fmla="*/ 241421 h 537733"/>
              <a:gd name="connsiteX6" fmla="*/ 15564 w 1791969"/>
              <a:gd name="connsiteY6" fmla="*/ 0 h 537733"/>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791934"/>
              <a:gd name="connsiteY0" fmla="*/ 0 h 542067"/>
              <a:gd name="connsiteX1" fmla="*/ 1791934 w 1791934"/>
              <a:gd name="connsiteY1" fmla="*/ 8667 h 542067"/>
              <a:gd name="connsiteX2" fmla="*/ 1787708 w 1791934"/>
              <a:gd name="connsiteY2" fmla="*/ 264735 h 542067"/>
              <a:gd name="connsiteX3" fmla="*/ 1791934 w 1791934"/>
              <a:gd name="connsiteY3" fmla="*/ 542067 h 542067"/>
              <a:gd name="connsiteX4" fmla="*/ 11195 w 1791934"/>
              <a:gd name="connsiteY4" fmla="*/ 537734 h 542067"/>
              <a:gd name="connsiteX5" fmla="*/ 0 w 1791934"/>
              <a:gd name="connsiteY5" fmla="*/ 245755 h 542067"/>
              <a:gd name="connsiteX6" fmla="*/ 11196 w 1791934"/>
              <a:gd name="connsiteY6" fmla="*/ 0 h 542067"/>
              <a:gd name="connsiteX0" fmla="*/ 11196 w 1850613"/>
              <a:gd name="connsiteY0" fmla="*/ 0 h 542067"/>
              <a:gd name="connsiteX1" fmla="*/ 1850613 w 1850613"/>
              <a:gd name="connsiteY1" fmla="*/ 3320 h 542067"/>
              <a:gd name="connsiteX2" fmla="*/ 1787708 w 1850613"/>
              <a:gd name="connsiteY2" fmla="*/ 264735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14381 w 1850613"/>
              <a:gd name="connsiteY2" fmla="*/ 259388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2067"/>
              <a:gd name="connsiteX1" fmla="*/ 1850613 w 1850613"/>
              <a:gd name="connsiteY1" fmla="*/ 3320 h 542067"/>
              <a:gd name="connsiteX2" fmla="*/ 1825050 w 1850613"/>
              <a:gd name="connsiteY2" fmla="*/ 264736 h 542067"/>
              <a:gd name="connsiteX3" fmla="*/ 1791934 w 1850613"/>
              <a:gd name="connsiteY3" fmla="*/ 542067 h 542067"/>
              <a:gd name="connsiteX4" fmla="*/ 11195 w 1850613"/>
              <a:gd name="connsiteY4" fmla="*/ 537734 h 542067"/>
              <a:gd name="connsiteX5" fmla="*/ 0 w 1850613"/>
              <a:gd name="connsiteY5" fmla="*/ 245755 h 542067"/>
              <a:gd name="connsiteX6" fmla="*/ 11196 w 1850613"/>
              <a:gd name="connsiteY6" fmla="*/ 0 h 542067"/>
              <a:gd name="connsiteX0" fmla="*/ 11196 w 1850613"/>
              <a:gd name="connsiteY0" fmla="*/ 0 h 547414"/>
              <a:gd name="connsiteX1" fmla="*/ 1850613 w 1850613"/>
              <a:gd name="connsiteY1" fmla="*/ 3320 h 547414"/>
              <a:gd name="connsiteX2" fmla="*/ 1825050 w 1850613"/>
              <a:gd name="connsiteY2" fmla="*/ 264736 h 547414"/>
              <a:gd name="connsiteX3" fmla="*/ 1802602 w 1850613"/>
              <a:gd name="connsiteY3" fmla="*/ 547414 h 547414"/>
              <a:gd name="connsiteX4" fmla="*/ 11195 w 1850613"/>
              <a:gd name="connsiteY4" fmla="*/ 537734 h 547414"/>
              <a:gd name="connsiteX5" fmla="*/ 0 w 1850613"/>
              <a:gd name="connsiteY5" fmla="*/ 245755 h 547414"/>
              <a:gd name="connsiteX6" fmla="*/ 11196 w 1850613"/>
              <a:gd name="connsiteY6" fmla="*/ 0 h 547414"/>
              <a:gd name="connsiteX0" fmla="*/ 11196 w 1855947"/>
              <a:gd name="connsiteY0" fmla="*/ 0 h 547414"/>
              <a:gd name="connsiteX1" fmla="*/ 1855947 w 1855947"/>
              <a:gd name="connsiteY1" fmla="*/ 8667 h 547414"/>
              <a:gd name="connsiteX2" fmla="*/ 1825050 w 1855947"/>
              <a:gd name="connsiteY2" fmla="*/ 264736 h 547414"/>
              <a:gd name="connsiteX3" fmla="*/ 1802602 w 1855947"/>
              <a:gd name="connsiteY3" fmla="*/ 547414 h 547414"/>
              <a:gd name="connsiteX4" fmla="*/ 11195 w 1855947"/>
              <a:gd name="connsiteY4" fmla="*/ 537734 h 547414"/>
              <a:gd name="connsiteX5" fmla="*/ 0 w 1855947"/>
              <a:gd name="connsiteY5" fmla="*/ 245755 h 547414"/>
              <a:gd name="connsiteX6" fmla="*/ 11196 w 1855947"/>
              <a:gd name="connsiteY6" fmla="*/ 0 h 547414"/>
              <a:gd name="connsiteX0" fmla="*/ 102286 w 1861686"/>
              <a:gd name="connsiteY0" fmla="*/ 0 h 547414"/>
              <a:gd name="connsiteX1" fmla="*/ 1861686 w 1861686"/>
              <a:gd name="connsiteY1" fmla="*/ 8667 h 547414"/>
              <a:gd name="connsiteX2" fmla="*/ 1830789 w 1861686"/>
              <a:gd name="connsiteY2" fmla="*/ 264736 h 547414"/>
              <a:gd name="connsiteX3" fmla="*/ 1808341 w 1861686"/>
              <a:gd name="connsiteY3" fmla="*/ 547414 h 547414"/>
              <a:gd name="connsiteX4" fmla="*/ 16934 w 1861686"/>
              <a:gd name="connsiteY4" fmla="*/ 537734 h 547414"/>
              <a:gd name="connsiteX5" fmla="*/ 5739 w 1861686"/>
              <a:gd name="connsiteY5" fmla="*/ 245755 h 547414"/>
              <a:gd name="connsiteX6" fmla="*/ 102286 w 1861686"/>
              <a:gd name="connsiteY6" fmla="*/ 0 h 547414"/>
              <a:gd name="connsiteX0" fmla="*/ 87207 w 1846607"/>
              <a:gd name="connsiteY0" fmla="*/ 0 h 547414"/>
              <a:gd name="connsiteX1" fmla="*/ 1846607 w 1846607"/>
              <a:gd name="connsiteY1" fmla="*/ 8667 h 547414"/>
              <a:gd name="connsiteX2" fmla="*/ 1815710 w 1846607"/>
              <a:gd name="connsiteY2" fmla="*/ 264736 h 547414"/>
              <a:gd name="connsiteX3" fmla="*/ 1793262 w 1846607"/>
              <a:gd name="connsiteY3" fmla="*/ 547414 h 547414"/>
              <a:gd name="connsiteX4" fmla="*/ 1855 w 1846607"/>
              <a:gd name="connsiteY4" fmla="*/ 537734 h 547414"/>
              <a:gd name="connsiteX5" fmla="*/ 38670 w 1846607"/>
              <a:gd name="connsiteY5" fmla="*/ 245755 h 547414"/>
              <a:gd name="connsiteX6" fmla="*/ 87207 w 1846607"/>
              <a:gd name="connsiteY6" fmla="*/ 0 h 547414"/>
              <a:gd name="connsiteX0" fmla="*/ 71095 w 1846498"/>
              <a:gd name="connsiteY0" fmla="*/ 0 h 547414"/>
              <a:gd name="connsiteX1" fmla="*/ 1846498 w 1846498"/>
              <a:gd name="connsiteY1" fmla="*/ 8667 h 547414"/>
              <a:gd name="connsiteX2" fmla="*/ 1815601 w 1846498"/>
              <a:gd name="connsiteY2" fmla="*/ 264736 h 547414"/>
              <a:gd name="connsiteX3" fmla="*/ 1793153 w 1846498"/>
              <a:gd name="connsiteY3" fmla="*/ 547414 h 547414"/>
              <a:gd name="connsiteX4" fmla="*/ 1746 w 1846498"/>
              <a:gd name="connsiteY4" fmla="*/ 537734 h 547414"/>
              <a:gd name="connsiteX5" fmla="*/ 38561 w 1846498"/>
              <a:gd name="connsiteY5" fmla="*/ 245755 h 547414"/>
              <a:gd name="connsiteX6" fmla="*/ 71095 w 1846498"/>
              <a:gd name="connsiteY6" fmla="*/ 0 h 547414"/>
              <a:gd name="connsiteX0" fmla="*/ 69349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9349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5755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3855 w 1844752"/>
              <a:gd name="connsiteY2" fmla="*/ 264736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6815 w 1844752"/>
              <a:gd name="connsiteY5" fmla="*/ 24040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64014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64014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32366 w 1844752"/>
              <a:gd name="connsiteY5" fmla="*/ 244868 h 547414"/>
              <a:gd name="connsiteX6" fmla="*/ 220177 w 1844752"/>
              <a:gd name="connsiteY6" fmla="*/ 0 h 547414"/>
              <a:gd name="connsiteX0" fmla="*/ 220177 w 1844752"/>
              <a:gd name="connsiteY0" fmla="*/ 0 h 547414"/>
              <a:gd name="connsiteX1" fmla="*/ 1844752 w 1844752"/>
              <a:gd name="connsiteY1" fmla="*/ 8667 h 547414"/>
              <a:gd name="connsiteX2" fmla="*/ 1818304 w 1844752"/>
              <a:gd name="connsiteY2" fmla="*/ 273657 h 547414"/>
              <a:gd name="connsiteX3" fmla="*/ 1791407 w 1844752"/>
              <a:gd name="connsiteY3" fmla="*/ 547414 h 547414"/>
              <a:gd name="connsiteX4" fmla="*/ 0 w 1844752"/>
              <a:gd name="connsiteY4" fmla="*/ 537734 h 547414"/>
              <a:gd name="connsiteX5" fmla="*/ 162500 w 1844752"/>
              <a:gd name="connsiteY5" fmla="*/ 251390 h 547414"/>
              <a:gd name="connsiteX6" fmla="*/ 220177 w 1844752"/>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15349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3026 w 1697601"/>
              <a:gd name="connsiteY0" fmla="*/ 0 h 547414"/>
              <a:gd name="connsiteX1" fmla="*/ 1697601 w 1697601"/>
              <a:gd name="connsiteY1" fmla="*/ 8667 h 547414"/>
              <a:gd name="connsiteX2" fmla="*/ 1671153 w 1697601"/>
              <a:gd name="connsiteY2" fmla="*/ 273657 h 547414"/>
              <a:gd name="connsiteX3" fmla="*/ 1644256 w 1697601"/>
              <a:gd name="connsiteY3" fmla="*/ 547414 h 547414"/>
              <a:gd name="connsiteX4" fmla="*/ 0 w 1697601"/>
              <a:gd name="connsiteY4" fmla="*/ 537735 h 547414"/>
              <a:gd name="connsiteX5" fmla="*/ 22356 w 1697601"/>
              <a:gd name="connsiteY5" fmla="*/ 251390 h 547414"/>
              <a:gd name="connsiteX6" fmla="*/ 73026 w 1697601"/>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6252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6252 w 1700827"/>
              <a:gd name="connsiteY6" fmla="*/ 0 h 547414"/>
              <a:gd name="connsiteX0" fmla="*/ 73026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73026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0827"/>
              <a:gd name="connsiteY0" fmla="*/ 0 h 547414"/>
              <a:gd name="connsiteX1" fmla="*/ 1700827 w 1700827"/>
              <a:gd name="connsiteY1" fmla="*/ 8667 h 547414"/>
              <a:gd name="connsiteX2" fmla="*/ 1674379 w 1700827"/>
              <a:gd name="connsiteY2" fmla="*/ 273657 h 547414"/>
              <a:gd name="connsiteX3" fmla="*/ 1647482 w 1700827"/>
              <a:gd name="connsiteY3" fmla="*/ 547414 h 547414"/>
              <a:gd name="connsiteX4" fmla="*/ 0 w 1700827"/>
              <a:gd name="connsiteY4" fmla="*/ 540968 h 547414"/>
              <a:gd name="connsiteX5" fmla="*/ 25582 w 1700827"/>
              <a:gd name="connsiteY5" fmla="*/ 251390 h 547414"/>
              <a:gd name="connsiteX6" fmla="*/ 69800 w 1700827"/>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69800 w 1707280"/>
              <a:gd name="connsiteY0" fmla="*/ 0 h 547414"/>
              <a:gd name="connsiteX1" fmla="*/ 1707280 w 1707280"/>
              <a:gd name="connsiteY1" fmla="*/ 8667 h 547414"/>
              <a:gd name="connsiteX2" fmla="*/ 1674379 w 1707280"/>
              <a:gd name="connsiteY2" fmla="*/ 273657 h 547414"/>
              <a:gd name="connsiteX3" fmla="*/ 1647482 w 1707280"/>
              <a:gd name="connsiteY3" fmla="*/ 547414 h 547414"/>
              <a:gd name="connsiteX4" fmla="*/ 0 w 1707280"/>
              <a:gd name="connsiteY4" fmla="*/ 540968 h 547414"/>
              <a:gd name="connsiteX5" fmla="*/ 25582 w 1707280"/>
              <a:gd name="connsiteY5" fmla="*/ 251390 h 547414"/>
              <a:gd name="connsiteX6" fmla="*/ 69800 w 1707280"/>
              <a:gd name="connsiteY6" fmla="*/ 0 h 547414"/>
              <a:gd name="connsiteX0" fmla="*/ 73798 w 1711278"/>
              <a:gd name="connsiteY0" fmla="*/ 0 h 547414"/>
              <a:gd name="connsiteX1" fmla="*/ 1711278 w 1711278"/>
              <a:gd name="connsiteY1" fmla="*/ 8667 h 547414"/>
              <a:gd name="connsiteX2" fmla="*/ 1678377 w 1711278"/>
              <a:gd name="connsiteY2" fmla="*/ 273657 h 547414"/>
              <a:gd name="connsiteX3" fmla="*/ 1651480 w 1711278"/>
              <a:gd name="connsiteY3" fmla="*/ 547414 h 547414"/>
              <a:gd name="connsiteX4" fmla="*/ 0 w 1711278"/>
              <a:gd name="connsiteY4" fmla="*/ 540968 h 547414"/>
              <a:gd name="connsiteX5" fmla="*/ 29580 w 1711278"/>
              <a:gd name="connsiteY5" fmla="*/ 251390 h 547414"/>
              <a:gd name="connsiteX6" fmla="*/ 73798 w 1711278"/>
              <a:gd name="connsiteY6" fmla="*/ 0 h 547414"/>
              <a:gd name="connsiteX0" fmla="*/ 77798 w 1711278"/>
              <a:gd name="connsiteY0" fmla="*/ 0 h 539939"/>
              <a:gd name="connsiteX1" fmla="*/ 1711278 w 1711278"/>
              <a:gd name="connsiteY1" fmla="*/ 1192 h 539939"/>
              <a:gd name="connsiteX2" fmla="*/ 1678377 w 1711278"/>
              <a:gd name="connsiteY2" fmla="*/ 266182 h 539939"/>
              <a:gd name="connsiteX3" fmla="*/ 1651480 w 1711278"/>
              <a:gd name="connsiteY3" fmla="*/ 539939 h 539939"/>
              <a:gd name="connsiteX4" fmla="*/ 0 w 1711278"/>
              <a:gd name="connsiteY4" fmla="*/ 533493 h 539939"/>
              <a:gd name="connsiteX5" fmla="*/ 29580 w 1711278"/>
              <a:gd name="connsiteY5" fmla="*/ 243915 h 539939"/>
              <a:gd name="connsiteX6" fmla="*/ 77798 w 1711278"/>
              <a:gd name="connsiteY6" fmla="*/ 0 h 539939"/>
              <a:gd name="connsiteX0" fmla="*/ 69801 w 1711278"/>
              <a:gd name="connsiteY0" fmla="*/ 2547 h 538748"/>
              <a:gd name="connsiteX1" fmla="*/ 1711278 w 1711278"/>
              <a:gd name="connsiteY1" fmla="*/ 1 h 538748"/>
              <a:gd name="connsiteX2" fmla="*/ 1678377 w 1711278"/>
              <a:gd name="connsiteY2" fmla="*/ 264991 h 538748"/>
              <a:gd name="connsiteX3" fmla="*/ 1651480 w 1711278"/>
              <a:gd name="connsiteY3" fmla="*/ 538748 h 538748"/>
              <a:gd name="connsiteX4" fmla="*/ 0 w 1711278"/>
              <a:gd name="connsiteY4" fmla="*/ 532302 h 538748"/>
              <a:gd name="connsiteX5" fmla="*/ 29580 w 1711278"/>
              <a:gd name="connsiteY5" fmla="*/ 242724 h 538748"/>
              <a:gd name="connsiteX6" fmla="*/ 69801 w 1711278"/>
              <a:gd name="connsiteY6" fmla="*/ 2547 h 538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1278" h="538748">
                <a:moveTo>
                  <a:pt x="69801" y="2547"/>
                </a:moveTo>
                <a:lnTo>
                  <a:pt x="1711278" y="1"/>
                </a:lnTo>
                <a:cubicBezTo>
                  <a:pt x="1709869" y="85357"/>
                  <a:pt x="1679786" y="179635"/>
                  <a:pt x="1678377" y="264991"/>
                </a:cubicBezTo>
                <a:cubicBezTo>
                  <a:pt x="1658449" y="362782"/>
                  <a:pt x="1656526" y="446303"/>
                  <a:pt x="1651480" y="538748"/>
                </a:cubicBezTo>
                <a:lnTo>
                  <a:pt x="0" y="532302"/>
                </a:lnTo>
                <a:cubicBezTo>
                  <a:pt x="12394" y="356062"/>
                  <a:pt x="17946" y="331017"/>
                  <a:pt x="29580" y="242724"/>
                </a:cubicBezTo>
                <a:cubicBezTo>
                  <a:pt x="41214" y="154431"/>
                  <a:pt x="43180" y="123159"/>
                  <a:pt x="69801" y="2547"/>
                </a:cubicBez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sp>
        <p:nvSpPr>
          <p:cNvPr id="30" name="Oval 4"/>
          <p:cNvSpPr/>
          <p:nvPr/>
        </p:nvSpPr>
        <p:spPr>
          <a:xfrm>
            <a:off x="5825328" y="2569972"/>
            <a:ext cx="2427048" cy="2427048"/>
          </a:xfrm>
          <a:custGeom>
            <a:avLst/>
            <a:gdLst/>
            <a:ahLst/>
            <a:cxnLst/>
            <a:rect l="l" t="t" r="r" b="b"/>
            <a:pathLst>
              <a:path w="4572000" h="4572000">
                <a:moveTo>
                  <a:pt x="2286000" y="457200"/>
                </a:moveTo>
                <a:cubicBezTo>
                  <a:pt x="1275982" y="457200"/>
                  <a:pt x="457200" y="1275982"/>
                  <a:pt x="457200" y="2286000"/>
                </a:cubicBezTo>
                <a:cubicBezTo>
                  <a:pt x="457200" y="3296018"/>
                  <a:pt x="1275982" y="4114800"/>
                  <a:pt x="2286000" y="4114800"/>
                </a:cubicBezTo>
                <a:cubicBezTo>
                  <a:pt x="3296018" y="4114800"/>
                  <a:pt x="4114800" y="3296018"/>
                  <a:pt x="4114800" y="2286000"/>
                </a:cubicBezTo>
                <a:cubicBezTo>
                  <a:pt x="4114800" y="1275982"/>
                  <a:pt x="3296018" y="457200"/>
                  <a:pt x="2286000" y="45720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chemeClr val="accent2">
              <a:lumMod val="75000"/>
              <a:lumOff val="25000"/>
            </a:schemeClr>
          </a:solidFill>
          <a:ln>
            <a:solidFill>
              <a:schemeClr val="accent2">
                <a:lumMod val="50000"/>
                <a:lumOff val="50000"/>
              </a:schemeClr>
            </a:solidFill>
          </a:ln>
          <a:scene3d>
            <a:camera prst="orthographicFront">
              <a:rot lat="1200000" lon="6600000" rev="0"/>
            </a:camera>
            <a:lightRig rig="threePt" dir="t"/>
          </a:scene3d>
          <a:sp3d extrusionH="361950"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11"/>
          <p:cNvSpPr/>
          <p:nvPr/>
        </p:nvSpPr>
        <p:spPr>
          <a:xfrm>
            <a:off x="7178441" y="3417275"/>
            <a:ext cx="1675615" cy="825196"/>
          </a:xfrm>
          <a:custGeom>
            <a:avLst/>
            <a:gdLst>
              <a:gd name="connsiteX0" fmla="*/ 1752600 w 2743200"/>
              <a:gd name="connsiteY0" fmla="*/ 0 h 1295400"/>
              <a:gd name="connsiteX1" fmla="*/ 2743200 w 2743200"/>
              <a:gd name="connsiteY1" fmla="*/ 647700 h 1295400"/>
              <a:gd name="connsiteX2" fmla="*/ 1752600 w 2743200"/>
              <a:gd name="connsiteY2" fmla="*/ 1295400 h 1295400"/>
              <a:gd name="connsiteX3" fmla="*/ 1752600 w 2743200"/>
              <a:gd name="connsiteY3" fmla="*/ 921175 h 1295400"/>
              <a:gd name="connsiteX4" fmla="*/ 0 w 2743200"/>
              <a:gd name="connsiteY4" fmla="*/ 911727 h 1295400"/>
              <a:gd name="connsiteX5" fmla="*/ 26209 w 2743200"/>
              <a:gd name="connsiteY5" fmla="*/ 614401 h 1295400"/>
              <a:gd name="connsiteX6" fmla="*/ 64169 w 2743200"/>
              <a:gd name="connsiteY6" fmla="*/ 373993 h 1295400"/>
              <a:gd name="connsiteX7" fmla="*/ 1752600 w 2743200"/>
              <a:gd name="connsiteY7" fmla="*/ 382191 h 1295400"/>
              <a:gd name="connsiteX8" fmla="*/ 1752600 w 2743200"/>
              <a:gd name="connsiteY8" fmla="*/ 0 h 1295400"/>
              <a:gd name="connsiteX0" fmla="*/ 1754919 w 2745519"/>
              <a:gd name="connsiteY0" fmla="*/ 0 h 1295400"/>
              <a:gd name="connsiteX1" fmla="*/ 2745519 w 2745519"/>
              <a:gd name="connsiteY1" fmla="*/ 647700 h 1295400"/>
              <a:gd name="connsiteX2" fmla="*/ 1754919 w 2745519"/>
              <a:gd name="connsiteY2" fmla="*/ 1295400 h 1295400"/>
              <a:gd name="connsiteX3" fmla="*/ 1754919 w 2745519"/>
              <a:gd name="connsiteY3" fmla="*/ 921175 h 1295400"/>
              <a:gd name="connsiteX4" fmla="*/ 2319 w 2745519"/>
              <a:gd name="connsiteY4" fmla="*/ 911727 h 1295400"/>
              <a:gd name="connsiteX5" fmla="*/ 28528 w 2745519"/>
              <a:gd name="connsiteY5" fmla="*/ 614401 h 1295400"/>
              <a:gd name="connsiteX6" fmla="*/ 1179 w 2745519"/>
              <a:gd name="connsiteY6" fmla="*/ 370151 h 1295400"/>
              <a:gd name="connsiteX7" fmla="*/ 1754919 w 2745519"/>
              <a:gd name="connsiteY7" fmla="*/ 382191 h 1295400"/>
              <a:gd name="connsiteX8" fmla="*/ 1754919 w 2745519"/>
              <a:gd name="connsiteY8" fmla="*/ 0 h 1295400"/>
              <a:gd name="connsiteX0" fmla="*/ 1814067 w 2804667"/>
              <a:gd name="connsiteY0" fmla="*/ 0 h 1295400"/>
              <a:gd name="connsiteX1" fmla="*/ 2804667 w 2804667"/>
              <a:gd name="connsiteY1" fmla="*/ 647700 h 1295400"/>
              <a:gd name="connsiteX2" fmla="*/ 1814067 w 2804667"/>
              <a:gd name="connsiteY2" fmla="*/ 1295400 h 1295400"/>
              <a:gd name="connsiteX3" fmla="*/ 1814067 w 2804667"/>
              <a:gd name="connsiteY3" fmla="*/ 921175 h 1295400"/>
              <a:gd name="connsiteX4" fmla="*/ 0 w 2804667"/>
              <a:gd name="connsiteY4" fmla="*/ 907884 h 1295400"/>
              <a:gd name="connsiteX5" fmla="*/ 87676 w 2804667"/>
              <a:gd name="connsiteY5" fmla="*/ 614401 h 1295400"/>
              <a:gd name="connsiteX6" fmla="*/ 60327 w 2804667"/>
              <a:gd name="connsiteY6" fmla="*/ 370151 h 1295400"/>
              <a:gd name="connsiteX7" fmla="*/ 1814067 w 2804667"/>
              <a:gd name="connsiteY7" fmla="*/ 382191 h 1295400"/>
              <a:gd name="connsiteX8" fmla="*/ 1814067 w 2804667"/>
              <a:gd name="connsiteY8" fmla="*/ 0 h 1295400"/>
              <a:gd name="connsiteX0" fmla="*/ 1814067 w 2804667"/>
              <a:gd name="connsiteY0" fmla="*/ 0 h 1295400"/>
              <a:gd name="connsiteX1" fmla="*/ 2804667 w 2804667"/>
              <a:gd name="connsiteY1" fmla="*/ 647700 h 1295400"/>
              <a:gd name="connsiteX2" fmla="*/ 1814067 w 2804667"/>
              <a:gd name="connsiteY2" fmla="*/ 1295400 h 1295400"/>
              <a:gd name="connsiteX3" fmla="*/ 1814067 w 2804667"/>
              <a:gd name="connsiteY3" fmla="*/ 921175 h 1295400"/>
              <a:gd name="connsiteX4" fmla="*/ 0 w 2804667"/>
              <a:gd name="connsiteY4" fmla="*/ 907884 h 1295400"/>
              <a:gd name="connsiteX5" fmla="*/ 22367 w 2804667"/>
              <a:gd name="connsiteY5" fmla="*/ 606718 h 1295400"/>
              <a:gd name="connsiteX6" fmla="*/ 60327 w 2804667"/>
              <a:gd name="connsiteY6" fmla="*/ 370151 h 1295400"/>
              <a:gd name="connsiteX7" fmla="*/ 1814067 w 2804667"/>
              <a:gd name="connsiteY7" fmla="*/ 382191 h 1295400"/>
              <a:gd name="connsiteX8" fmla="*/ 1814067 w 2804667"/>
              <a:gd name="connsiteY8" fmla="*/ 0 h 1295400"/>
              <a:gd name="connsiteX0" fmla="*/ 1814067 w 2804667"/>
              <a:gd name="connsiteY0" fmla="*/ 0 h 1295400"/>
              <a:gd name="connsiteX1" fmla="*/ 2804667 w 2804667"/>
              <a:gd name="connsiteY1" fmla="*/ 647700 h 1295400"/>
              <a:gd name="connsiteX2" fmla="*/ 1814067 w 2804667"/>
              <a:gd name="connsiteY2" fmla="*/ 1295400 h 1295400"/>
              <a:gd name="connsiteX3" fmla="*/ 1814067 w 2804667"/>
              <a:gd name="connsiteY3" fmla="*/ 921175 h 1295400"/>
              <a:gd name="connsiteX4" fmla="*/ 0 w 2804667"/>
              <a:gd name="connsiteY4" fmla="*/ 907884 h 1295400"/>
              <a:gd name="connsiteX5" fmla="*/ 22367 w 2804667"/>
              <a:gd name="connsiteY5" fmla="*/ 606718 h 1295400"/>
              <a:gd name="connsiteX6" fmla="*/ 60327 w 2804667"/>
              <a:gd name="connsiteY6" fmla="*/ 370151 h 1295400"/>
              <a:gd name="connsiteX7" fmla="*/ 1814067 w 2804667"/>
              <a:gd name="connsiteY7" fmla="*/ 382191 h 1295400"/>
              <a:gd name="connsiteX8" fmla="*/ 1814067 w 2804667"/>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30050 w 2812350"/>
              <a:gd name="connsiteY5" fmla="*/ 606718 h 1295400"/>
              <a:gd name="connsiteX6" fmla="*/ 68010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30050 w 2812350"/>
              <a:gd name="connsiteY5" fmla="*/ 606718 h 1295400"/>
              <a:gd name="connsiteX6" fmla="*/ 68010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30050 w 2812350"/>
              <a:gd name="connsiteY5" fmla="*/ 606718 h 1295400"/>
              <a:gd name="connsiteX6" fmla="*/ 68010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30050 w 2812350"/>
              <a:gd name="connsiteY5" fmla="*/ 606718 h 1295400"/>
              <a:gd name="connsiteX6" fmla="*/ 60327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30050 w 2812350"/>
              <a:gd name="connsiteY5" fmla="*/ 606718 h 1295400"/>
              <a:gd name="connsiteX6" fmla="*/ 60327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30050 w 2812350"/>
              <a:gd name="connsiteY5" fmla="*/ 606718 h 1295400"/>
              <a:gd name="connsiteX6" fmla="*/ 60327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3 h 1295400"/>
              <a:gd name="connsiteX5" fmla="*/ 26957 w 2812350"/>
              <a:gd name="connsiteY5" fmla="*/ 609809 h 1295400"/>
              <a:gd name="connsiteX6" fmla="*/ 60327 w 2812350"/>
              <a:gd name="connsiteY6" fmla="*/ 370151 h 1295400"/>
              <a:gd name="connsiteX7" fmla="*/ 1821750 w 2812350"/>
              <a:gd name="connsiteY7" fmla="*/ 382191 h 1295400"/>
              <a:gd name="connsiteX8" fmla="*/ 1821750 w 2812350"/>
              <a:gd name="connsiteY8" fmla="*/ 0 h 1295400"/>
              <a:gd name="connsiteX0" fmla="*/ 1821750 w 2812350"/>
              <a:gd name="connsiteY0" fmla="*/ 0 h 1295400"/>
              <a:gd name="connsiteX1" fmla="*/ 2812350 w 2812350"/>
              <a:gd name="connsiteY1" fmla="*/ 647700 h 1295400"/>
              <a:gd name="connsiteX2" fmla="*/ 1821750 w 2812350"/>
              <a:gd name="connsiteY2" fmla="*/ 1295400 h 1295400"/>
              <a:gd name="connsiteX3" fmla="*/ 1821750 w 2812350"/>
              <a:gd name="connsiteY3" fmla="*/ 921175 h 1295400"/>
              <a:gd name="connsiteX4" fmla="*/ 0 w 2812350"/>
              <a:gd name="connsiteY4" fmla="*/ 904044 h 1295400"/>
              <a:gd name="connsiteX5" fmla="*/ 26957 w 2812350"/>
              <a:gd name="connsiteY5" fmla="*/ 609809 h 1295400"/>
              <a:gd name="connsiteX6" fmla="*/ 60327 w 2812350"/>
              <a:gd name="connsiteY6" fmla="*/ 370151 h 1295400"/>
              <a:gd name="connsiteX7" fmla="*/ 1821750 w 2812350"/>
              <a:gd name="connsiteY7" fmla="*/ 382191 h 1295400"/>
              <a:gd name="connsiteX8" fmla="*/ 1821750 w 2812350"/>
              <a:gd name="connsiteY8" fmla="*/ 0 h 1295400"/>
              <a:gd name="connsiteX0" fmla="*/ 1829765 w 2820365"/>
              <a:gd name="connsiteY0" fmla="*/ 0 h 1295400"/>
              <a:gd name="connsiteX1" fmla="*/ 2820365 w 2820365"/>
              <a:gd name="connsiteY1" fmla="*/ 647700 h 1295400"/>
              <a:gd name="connsiteX2" fmla="*/ 1829765 w 2820365"/>
              <a:gd name="connsiteY2" fmla="*/ 1295400 h 1295400"/>
              <a:gd name="connsiteX3" fmla="*/ 1829765 w 2820365"/>
              <a:gd name="connsiteY3" fmla="*/ 921175 h 1295400"/>
              <a:gd name="connsiteX4" fmla="*/ 0 w 2820365"/>
              <a:gd name="connsiteY4" fmla="*/ 904044 h 1295400"/>
              <a:gd name="connsiteX5" fmla="*/ 34972 w 2820365"/>
              <a:gd name="connsiteY5" fmla="*/ 609809 h 1295400"/>
              <a:gd name="connsiteX6" fmla="*/ 68342 w 2820365"/>
              <a:gd name="connsiteY6" fmla="*/ 370151 h 1295400"/>
              <a:gd name="connsiteX7" fmla="*/ 1829765 w 2820365"/>
              <a:gd name="connsiteY7" fmla="*/ 382191 h 1295400"/>
              <a:gd name="connsiteX8" fmla="*/ 1829765 w 2820365"/>
              <a:gd name="connsiteY8" fmla="*/ 0 h 1295400"/>
              <a:gd name="connsiteX0" fmla="*/ 1829765 w 2820365"/>
              <a:gd name="connsiteY0" fmla="*/ 0 h 1295400"/>
              <a:gd name="connsiteX1" fmla="*/ 2820365 w 2820365"/>
              <a:gd name="connsiteY1" fmla="*/ 647700 h 1295400"/>
              <a:gd name="connsiteX2" fmla="*/ 1829765 w 2820365"/>
              <a:gd name="connsiteY2" fmla="*/ 1295400 h 1295400"/>
              <a:gd name="connsiteX3" fmla="*/ 1829765 w 2820365"/>
              <a:gd name="connsiteY3" fmla="*/ 921175 h 1295400"/>
              <a:gd name="connsiteX4" fmla="*/ 0 w 2820365"/>
              <a:gd name="connsiteY4" fmla="*/ 904044 h 1295400"/>
              <a:gd name="connsiteX5" fmla="*/ 30962 w 2820365"/>
              <a:gd name="connsiteY5" fmla="*/ 606072 h 1295400"/>
              <a:gd name="connsiteX6" fmla="*/ 68342 w 2820365"/>
              <a:gd name="connsiteY6" fmla="*/ 370151 h 1295400"/>
              <a:gd name="connsiteX7" fmla="*/ 1829765 w 2820365"/>
              <a:gd name="connsiteY7" fmla="*/ 382191 h 1295400"/>
              <a:gd name="connsiteX8" fmla="*/ 1829765 w 2820365"/>
              <a:gd name="connsiteY8"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365" h="1295400">
                <a:moveTo>
                  <a:pt x="1829765" y="0"/>
                </a:moveTo>
                <a:lnTo>
                  <a:pt x="2820365" y="647700"/>
                </a:lnTo>
                <a:lnTo>
                  <a:pt x="1829765" y="1295400"/>
                </a:lnTo>
                <a:lnTo>
                  <a:pt x="1829765" y="921175"/>
                </a:lnTo>
                <a:lnTo>
                  <a:pt x="0" y="904044"/>
                </a:lnTo>
                <a:cubicBezTo>
                  <a:pt x="14445" y="723356"/>
                  <a:pt x="20268" y="695694"/>
                  <a:pt x="30962" y="606072"/>
                </a:cubicBezTo>
                <a:cubicBezTo>
                  <a:pt x="41657" y="516450"/>
                  <a:pt x="46942" y="493855"/>
                  <a:pt x="68342" y="370151"/>
                </a:cubicBezTo>
                <a:lnTo>
                  <a:pt x="1829765" y="382191"/>
                </a:lnTo>
                <a:lnTo>
                  <a:pt x="1829765" y="0"/>
                </a:ln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cxnSp>
        <p:nvCxnSpPr>
          <p:cNvPr id="41" name="Elbow Connector 40"/>
          <p:cNvCxnSpPr/>
          <p:nvPr/>
        </p:nvCxnSpPr>
        <p:spPr>
          <a:xfrm rot="10800000">
            <a:off x="5481182" y="614930"/>
            <a:ext cx="2672218" cy="2111288"/>
          </a:xfrm>
          <a:prstGeom prst="bentConnector3">
            <a:avLst>
              <a:gd name="adj1" fmla="val 115"/>
            </a:avLst>
          </a:prstGeom>
          <a:ln w="19050">
            <a:solidFill>
              <a:schemeClr val="accent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42" name="Subtitle 2"/>
          <p:cNvSpPr txBox="1">
            <a:spLocks/>
          </p:cNvSpPr>
          <p:nvPr/>
        </p:nvSpPr>
        <p:spPr>
          <a:xfrm>
            <a:off x="2195736" y="0"/>
            <a:ext cx="5924816" cy="614928"/>
          </a:xfrm>
          <a:prstGeom prst="rect">
            <a:avLst/>
          </a:prstGeom>
        </p:spPr>
        <p:txBody>
          <a:bodyPr vert="horz" lIns="91440" tIns="45720" rIns="91440" bIns="45720" rtlCol="0" anchor="b" anchorCtr="0">
            <a:normAutofit/>
          </a:bodyPr>
          <a:lstStyle>
            <a:lvl1pPr indent="0" algn="r">
              <a:spcBef>
                <a:spcPct val="20000"/>
              </a:spcBef>
              <a:buFont typeface="Arial" pitchFamily="34" charset="0"/>
              <a:buNone/>
              <a:defRPr>
                <a:solidFill>
                  <a:schemeClr val="accent1">
                    <a:lumMod val="50000"/>
                  </a:schemeClr>
                </a:solidFill>
              </a:defRPr>
            </a:lvl1pPr>
            <a:lvl2pPr indent="0" algn="ctr">
              <a:spcBef>
                <a:spcPct val="20000"/>
              </a:spcBef>
              <a:buFont typeface="Arial" pitchFamily="34" charset="0"/>
              <a:buNone/>
              <a:defRPr sz="2800">
                <a:solidFill>
                  <a:schemeClr val="tx1">
                    <a:tint val="75000"/>
                  </a:schemeClr>
                </a:solidFill>
              </a:defRPr>
            </a:lvl2pPr>
            <a:lvl3pPr indent="0" algn="ctr">
              <a:spcBef>
                <a:spcPct val="20000"/>
              </a:spcBef>
              <a:buFont typeface="Arial" pitchFamily="34" charset="0"/>
              <a:buNone/>
              <a:defRPr sz="2400">
                <a:solidFill>
                  <a:schemeClr val="tx1">
                    <a:tint val="75000"/>
                  </a:schemeClr>
                </a:solidFill>
              </a:defRPr>
            </a:lvl3pPr>
            <a:lvl4pPr indent="0" algn="ctr">
              <a:spcBef>
                <a:spcPct val="20000"/>
              </a:spcBef>
              <a:buFont typeface="Arial" pitchFamily="34" charset="0"/>
              <a:buNone/>
              <a:defRPr sz="2000">
                <a:solidFill>
                  <a:schemeClr val="tx1">
                    <a:tint val="75000"/>
                  </a:schemeClr>
                </a:solidFill>
              </a:defRPr>
            </a:lvl4pPr>
            <a:lvl5pPr indent="0" algn="ctr">
              <a:spcBef>
                <a:spcPct val="20000"/>
              </a:spcBef>
              <a:buFont typeface="Arial" pitchFamily="34" charset="0"/>
              <a:buNone/>
              <a:defRPr sz="2000">
                <a:solidFill>
                  <a:schemeClr val="tx1">
                    <a:tint val="75000"/>
                  </a:schemeClr>
                </a:solidFill>
              </a:defRPr>
            </a:lvl5pPr>
            <a:lvl6pPr indent="0" algn="ctr">
              <a:spcBef>
                <a:spcPct val="20000"/>
              </a:spcBef>
              <a:buFont typeface="Arial" pitchFamily="34" charset="0"/>
              <a:buNone/>
              <a:defRPr sz="2000">
                <a:solidFill>
                  <a:schemeClr val="tx1">
                    <a:tint val="75000"/>
                  </a:schemeClr>
                </a:solidFill>
              </a:defRPr>
            </a:lvl6pPr>
            <a:lvl7pPr indent="0" algn="ctr">
              <a:spcBef>
                <a:spcPct val="20000"/>
              </a:spcBef>
              <a:buFont typeface="Arial" pitchFamily="34" charset="0"/>
              <a:buNone/>
              <a:defRPr sz="2000">
                <a:solidFill>
                  <a:schemeClr val="tx1">
                    <a:tint val="75000"/>
                  </a:schemeClr>
                </a:solidFill>
              </a:defRPr>
            </a:lvl7pPr>
            <a:lvl8pPr indent="0" algn="ctr">
              <a:spcBef>
                <a:spcPct val="20000"/>
              </a:spcBef>
              <a:buFont typeface="Arial" pitchFamily="34" charset="0"/>
              <a:buNone/>
              <a:defRPr sz="2000">
                <a:solidFill>
                  <a:schemeClr val="tx1">
                    <a:tint val="75000"/>
                  </a:schemeClr>
                </a:solidFill>
              </a:defRPr>
            </a:lvl8pPr>
            <a:lvl9pPr indent="0" algn="ctr">
              <a:spcBef>
                <a:spcPct val="20000"/>
              </a:spcBef>
              <a:buFont typeface="Arial" pitchFamily="34" charset="0"/>
              <a:buNone/>
              <a:defRPr sz="2000">
                <a:solidFill>
                  <a:schemeClr val="tx1">
                    <a:tint val="75000"/>
                  </a:schemeClr>
                </a:solidFill>
              </a:defRPr>
            </a:lvl9pPr>
          </a:lstStyle>
          <a:p>
            <a:r>
              <a:rPr lang="el-GR" b="1" dirty="0" smtClean="0">
                <a:solidFill>
                  <a:schemeClr val="tx1"/>
                </a:solidFill>
              </a:rPr>
              <a:t>Χρησιμοποιείται ατομικός προστατευτικός εξοπλισμός</a:t>
            </a:r>
            <a:endParaRPr lang="en-US" b="1" dirty="0">
              <a:solidFill>
                <a:schemeClr val="tx1"/>
              </a:solidFill>
            </a:endParaRPr>
          </a:p>
        </p:txBody>
      </p:sp>
      <p:sp>
        <p:nvSpPr>
          <p:cNvPr id="39" name="38 - Τίτλος"/>
          <p:cNvSpPr>
            <a:spLocks noGrp="1"/>
          </p:cNvSpPr>
          <p:nvPr>
            <p:ph type="ctrTitle"/>
          </p:nvPr>
        </p:nvSpPr>
        <p:spPr/>
        <p:txBody>
          <a:bodyPr/>
          <a:lstStyle/>
          <a:p>
            <a:endParaRPr lang="el-GR"/>
          </a:p>
        </p:txBody>
      </p:sp>
    </p:spTree>
    <p:extLst>
      <p:ext uri="{BB962C8B-B14F-4D97-AF65-F5344CB8AC3E}">
        <p14:creationId xmlns:p14="http://schemas.microsoft.com/office/powerpoint/2010/main" val="125849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00"/>
                                        <p:tgtEl>
                                          <p:spTgt spid="22"/>
                                        </p:tgtEl>
                                      </p:cBhvr>
                                    </p:animEffect>
                                  </p:childTnLst>
                                </p:cTn>
                              </p:par>
                            </p:childTnLst>
                          </p:cTn>
                        </p:par>
                        <p:par>
                          <p:cTn id="8" fill="hold">
                            <p:stCondLst>
                              <p:cond delay="200"/>
                            </p:stCondLst>
                            <p:childTnLst>
                              <p:par>
                                <p:cTn id="9" presetID="22" presetClass="entr" presetSubtype="8" fill="hold" grpId="0" nodeType="afterEffect">
                                  <p:stCondLst>
                                    <p:cond delay="100"/>
                                  </p:stCondLst>
                                  <p:childTnLst>
                                    <p:set>
                                      <p:cBhvr>
                                        <p:cTn id="10" dur="1" fill="hold">
                                          <p:stCondLst>
                                            <p:cond delay="0"/>
                                          </p:stCondLst>
                                        </p:cTn>
                                        <p:tgtEl>
                                          <p:spTgt spid="31"/>
                                        </p:tgtEl>
                                        <p:attrNameLst>
                                          <p:attrName>style.visibility</p:attrName>
                                        </p:attrNameLst>
                                      </p:cBhvr>
                                      <p:to>
                                        <p:strVal val="visible"/>
                                      </p:to>
                                    </p:set>
                                    <p:animEffect transition="in" filter="wipe(left)">
                                      <p:cBhvr>
                                        <p:cTn id="11" dur="500"/>
                                        <p:tgtEl>
                                          <p:spTgt spid="31"/>
                                        </p:tgtEl>
                                      </p:cBhvr>
                                    </p:animEffect>
                                  </p:childTnLst>
                                </p:cTn>
                              </p:par>
                            </p:childTnLst>
                          </p:cTn>
                        </p:par>
                        <p:par>
                          <p:cTn id="12" fill="hold">
                            <p:stCondLst>
                              <p:cond delay="800"/>
                            </p:stCondLst>
                            <p:childTnLst>
                              <p:par>
                                <p:cTn id="13" presetID="10" presetClass="entr" presetSubtype="0" fill="hold" nodeType="afterEffect">
                                  <p:stCondLst>
                                    <p:cond delay="10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500"/>
                                        <p:tgtEl>
                                          <p:spTgt spid="3">
                                            <p:txEl>
                                              <p:pRg st="0" end="0"/>
                                            </p:txEl>
                                          </p:spTgt>
                                        </p:tgtEl>
                                      </p:cBhvr>
                                    </p:animEffect>
                                  </p:childTnLst>
                                </p:cTn>
                              </p:par>
                              <p:par>
                                <p:cTn id="19" presetID="27" presetClass="emph" presetSubtype="0" fill="remove" grpId="0" nodeType="withEffect">
                                  <p:stCondLst>
                                    <p:cond delay="0"/>
                                  </p:stCondLst>
                                  <p:childTnLst>
                                    <p:animClr clrSpc="rgb" dir="cw">
                                      <p:cBhvr override="childStyle">
                                        <p:cTn id="20" dur="500" autoRev="1" fill="remove"/>
                                        <p:tgtEl>
                                          <p:spTgt spid="14"/>
                                        </p:tgtEl>
                                        <p:attrNameLst>
                                          <p:attrName>style.color</p:attrName>
                                        </p:attrNameLst>
                                      </p:cBhvr>
                                      <p:to>
                                        <a:schemeClr val="bg1"/>
                                      </p:to>
                                    </p:animClr>
                                    <p:animClr clrSpc="rgb" dir="cw">
                                      <p:cBhvr>
                                        <p:cTn id="21" dur="500" autoRev="1" fill="remove"/>
                                        <p:tgtEl>
                                          <p:spTgt spid="14"/>
                                        </p:tgtEl>
                                        <p:attrNameLst>
                                          <p:attrName>fillcolor</p:attrName>
                                        </p:attrNameLst>
                                      </p:cBhvr>
                                      <p:to>
                                        <a:schemeClr val="bg1"/>
                                      </p:to>
                                    </p:animClr>
                                    <p:set>
                                      <p:cBhvr>
                                        <p:cTn id="22" dur="500" autoRev="1" fill="remove"/>
                                        <p:tgtEl>
                                          <p:spTgt spid="14"/>
                                        </p:tgtEl>
                                        <p:attrNameLst>
                                          <p:attrName>fill.type</p:attrName>
                                        </p:attrNameLst>
                                      </p:cBhvr>
                                      <p:to>
                                        <p:strVal val="solid"/>
                                      </p:to>
                                    </p:set>
                                    <p:set>
                                      <p:cBhvr>
                                        <p:cTn id="23" dur="500" autoRev="1" fill="remove"/>
                                        <p:tgtEl>
                                          <p:spTgt spid="14"/>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wipe(left)">
                                      <p:cBhvr>
                                        <p:cTn id="28" dur="500"/>
                                        <p:tgtEl>
                                          <p:spTgt spid="37"/>
                                        </p:tgtEl>
                                      </p:cBhvr>
                                    </p:animEffect>
                                  </p:childTnLst>
                                </p:cTn>
                              </p:par>
                            </p:childTnLst>
                          </p:cTn>
                        </p:par>
                        <p:par>
                          <p:cTn id="29" fill="hold">
                            <p:stCondLst>
                              <p:cond delay="500"/>
                            </p:stCondLst>
                            <p:childTnLst>
                              <p:par>
                                <p:cTn id="30" presetID="10" presetClass="entr" presetSubtype="0" fill="hold" nodeType="afterEffect">
                                  <p:stCondLst>
                                    <p:cond delay="10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par>
                                <p:cTn id="33" presetID="10" presetClass="entr" presetSubtype="0" fill="hold" grpId="0" nodeType="withEffect">
                                  <p:stCondLst>
                                    <p:cond delay="200"/>
                                  </p:stCondLst>
                                  <p:childTnLst>
                                    <p:set>
                                      <p:cBhvr>
                                        <p:cTn id="34" dur="1" fill="hold">
                                          <p:stCondLst>
                                            <p:cond delay="0"/>
                                          </p:stCondLst>
                                        </p:cTn>
                                        <p:tgtEl>
                                          <p:spTgt spid="47"/>
                                        </p:tgtEl>
                                        <p:attrNameLst>
                                          <p:attrName>style.visibility</p:attrName>
                                        </p:attrNameLst>
                                      </p:cBhvr>
                                      <p:to>
                                        <p:strVal val="visible"/>
                                      </p:to>
                                    </p:set>
                                    <p:animEffect transition="in" filter="fade">
                                      <p:cBhvr>
                                        <p:cTn id="35" dur="500"/>
                                        <p:tgtEl>
                                          <p:spTgt spid="47"/>
                                        </p:tgtEl>
                                      </p:cBhvr>
                                    </p:animEffect>
                                  </p:childTnLst>
                                </p:cTn>
                              </p:par>
                              <p:par>
                                <p:cTn id="36" presetID="27" presetClass="emph" presetSubtype="0" fill="remove" grpId="0" nodeType="withEffect">
                                  <p:stCondLst>
                                    <p:cond delay="0"/>
                                  </p:stCondLst>
                                  <p:childTnLst>
                                    <p:animClr clrSpc="rgb" dir="cw">
                                      <p:cBhvr override="childStyle">
                                        <p:cTn id="37" dur="500" autoRev="1" fill="remove"/>
                                        <p:tgtEl>
                                          <p:spTgt spid="6"/>
                                        </p:tgtEl>
                                        <p:attrNameLst>
                                          <p:attrName>style.color</p:attrName>
                                        </p:attrNameLst>
                                      </p:cBhvr>
                                      <p:to>
                                        <a:schemeClr val="bg1"/>
                                      </p:to>
                                    </p:animClr>
                                    <p:animClr clrSpc="rgb" dir="cw">
                                      <p:cBhvr>
                                        <p:cTn id="38" dur="500" autoRev="1" fill="remove"/>
                                        <p:tgtEl>
                                          <p:spTgt spid="6"/>
                                        </p:tgtEl>
                                        <p:attrNameLst>
                                          <p:attrName>fillcolor</p:attrName>
                                        </p:attrNameLst>
                                      </p:cBhvr>
                                      <p:to>
                                        <a:schemeClr val="bg1"/>
                                      </p:to>
                                    </p:animClr>
                                    <p:set>
                                      <p:cBhvr>
                                        <p:cTn id="39" dur="500" autoRev="1" fill="remove"/>
                                        <p:tgtEl>
                                          <p:spTgt spid="6"/>
                                        </p:tgtEl>
                                        <p:attrNameLst>
                                          <p:attrName>fill.type</p:attrName>
                                        </p:attrNameLst>
                                      </p:cBhvr>
                                      <p:to>
                                        <p:strVal val="solid"/>
                                      </p:to>
                                    </p:set>
                                    <p:set>
                                      <p:cBhvr>
                                        <p:cTn id="40" dur="500" autoRev="1" fill="remove"/>
                                        <p:tgtEl>
                                          <p:spTgt spid="6"/>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left)">
                                      <p:cBhvr>
                                        <p:cTn id="45" dur="500"/>
                                        <p:tgtEl>
                                          <p:spTgt spid="34"/>
                                        </p:tgtEl>
                                      </p:cBhvr>
                                    </p:animEffect>
                                  </p:childTnLst>
                                </p:cTn>
                              </p:par>
                            </p:childTnLst>
                          </p:cTn>
                        </p:par>
                        <p:par>
                          <p:cTn id="46" fill="hold">
                            <p:stCondLst>
                              <p:cond delay="500"/>
                            </p:stCondLst>
                            <p:childTnLst>
                              <p:par>
                                <p:cTn id="47" presetID="10" presetClass="entr" presetSubtype="0" fill="hold" nodeType="afterEffect">
                                  <p:stCondLst>
                                    <p:cond delay="1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20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par>
                                <p:cTn id="53" presetID="27" presetClass="emph" presetSubtype="0" fill="remove" grpId="0" nodeType="withEffect">
                                  <p:stCondLst>
                                    <p:cond delay="0"/>
                                  </p:stCondLst>
                                  <p:childTnLst>
                                    <p:animClr clrSpc="rgb" dir="cw">
                                      <p:cBhvr override="childStyle">
                                        <p:cTn id="54" dur="500" autoRev="1" fill="remove"/>
                                        <p:tgtEl>
                                          <p:spTgt spid="7"/>
                                        </p:tgtEl>
                                        <p:attrNameLst>
                                          <p:attrName>style.color</p:attrName>
                                        </p:attrNameLst>
                                      </p:cBhvr>
                                      <p:to>
                                        <a:schemeClr val="bg1"/>
                                      </p:to>
                                    </p:animClr>
                                    <p:animClr clrSpc="rgb" dir="cw">
                                      <p:cBhvr>
                                        <p:cTn id="55" dur="500" autoRev="1" fill="remove"/>
                                        <p:tgtEl>
                                          <p:spTgt spid="7"/>
                                        </p:tgtEl>
                                        <p:attrNameLst>
                                          <p:attrName>fillcolor</p:attrName>
                                        </p:attrNameLst>
                                      </p:cBhvr>
                                      <p:to>
                                        <a:schemeClr val="bg1"/>
                                      </p:to>
                                    </p:animClr>
                                    <p:set>
                                      <p:cBhvr>
                                        <p:cTn id="56" dur="500" autoRev="1" fill="remove"/>
                                        <p:tgtEl>
                                          <p:spTgt spid="7"/>
                                        </p:tgtEl>
                                        <p:attrNameLst>
                                          <p:attrName>fill.type</p:attrName>
                                        </p:attrNameLst>
                                      </p:cBhvr>
                                      <p:to>
                                        <p:strVal val="solid"/>
                                      </p:to>
                                    </p:set>
                                    <p:set>
                                      <p:cBhvr>
                                        <p:cTn id="57" dur="500" autoRev="1" fill="remove"/>
                                        <p:tgtEl>
                                          <p:spTgt spid="7"/>
                                        </p:tgtEl>
                                        <p:attrNameLst>
                                          <p:attrName>fill.on</p:attrName>
                                        </p:attrNameLst>
                                      </p:cBhvr>
                                      <p:to>
                                        <p:strVal val="tru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left)">
                                      <p:cBhvr>
                                        <p:cTn id="62" dur="500"/>
                                        <p:tgtEl>
                                          <p:spTgt spid="36"/>
                                        </p:tgtEl>
                                      </p:cBhvr>
                                    </p:animEffect>
                                  </p:childTnLst>
                                </p:cTn>
                              </p:par>
                            </p:childTnLst>
                          </p:cTn>
                        </p:par>
                        <p:par>
                          <p:cTn id="63" fill="hold">
                            <p:stCondLst>
                              <p:cond delay="500"/>
                            </p:stCondLst>
                            <p:childTnLst>
                              <p:par>
                                <p:cTn id="64" presetID="10" presetClass="entr" presetSubtype="0" fill="hold" nodeType="afterEffect">
                                  <p:stCondLst>
                                    <p:cond delay="100"/>
                                  </p:stCondLst>
                                  <p:childTnLst>
                                    <p:set>
                                      <p:cBhvr>
                                        <p:cTn id="65" dur="1" fill="hold">
                                          <p:stCondLst>
                                            <p:cond delay="0"/>
                                          </p:stCondLst>
                                        </p:cTn>
                                        <p:tgtEl>
                                          <p:spTgt spid="43"/>
                                        </p:tgtEl>
                                        <p:attrNameLst>
                                          <p:attrName>style.visibility</p:attrName>
                                        </p:attrNameLst>
                                      </p:cBhvr>
                                      <p:to>
                                        <p:strVal val="visible"/>
                                      </p:to>
                                    </p:set>
                                    <p:animEffect transition="in" filter="fade">
                                      <p:cBhvr>
                                        <p:cTn id="66" dur="500"/>
                                        <p:tgtEl>
                                          <p:spTgt spid="43"/>
                                        </p:tgtEl>
                                      </p:cBhvr>
                                    </p:animEffect>
                                  </p:childTnLst>
                                </p:cTn>
                              </p:par>
                              <p:par>
                                <p:cTn id="67" presetID="10" presetClass="entr" presetSubtype="0" fill="hold" grpId="0" nodeType="withEffect">
                                  <p:stCondLst>
                                    <p:cond delay="200"/>
                                  </p:stCondLst>
                                  <p:childTnLst>
                                    <p:set>
                                      <p:cBhvr>
                                        <p:cTn id="68" dur="1" fill="hold">
                                          <p:stCondLst>
                                            <p:cond delay="0"/>
                                          </p:stCondLst>
                                        </p:cTn>
                                        <p:tgtEl>
                                          <p:spTgt spid="48"/>
                                        </p:tgtEl>
                                        <p:attrNameLst>
                                          <p:attrName>style.visibility</p:attrName>
                                        </p:attrNameLst>
                                      </p:cBhvr>
                                      <p:to>
                                        <p:strVal val="visible"/>
                                      </p:to>
                                    </p:set>
                                    <p:animEffect transition="in" filter="fade">
                                      <p:cBhvr>
                                        <p:cTn id="69" dur="500"/>
                                        <p:tgtEl>
                                          <p:spTgt spid="48"/>
                                        </p:tgtEl>
                                      </p:cBhvr>
                                    </p:animEffect>
                                  </p:childTnLst>
                                </p:cTn>
                              </p:par>
                              <p:par>
                                <p:cTn id="70" presetID="27" presetClass="emph" presetSubtype="0" fill="remove" grpId="0" nodeType="withEffect">
                                  <p:stCondLst>
                                    <p:cond delay="0"/>
                                  </p:stCondLst>
                                  <p:childTnLst>
                                    <p:animClr clrSpc="rgb" dir="cw">
                                      <p:cBhvr override="childStyle">
                                        <p:cTn id="71" dur="500" autoRev="1" fill="remove"/>
                                        <p:tgtEl>
                                          <p:spTgt spid="24"/>
                                        </p:tgtEl>
                                        <p:attrNameLst>
                                          <p:attrName>style.color</p:attrName>
                                        </p:attrNameLst>
                                      </p:cBhvr>
                                      <p:to>
                                        <a:schemeClr val="bg1"/>
                                      </p:to>
                                    </p:animClr>
                                    <p:animClr clrSpc="rgb" dir="cw">
                                      <p:cBhvr>
                                        <p:cTn id="72" dur="500" autoRev="1" fill="remove"/>
                                        <p:tgtEl>
                                          <p:spTgt spid="24"/>
                                        </p:tgtEl>
                                        <p:attrNameLst>
                                          <p:attrName>fillcolor</p:attrName>
                                        </p:attrNameLst>
                                      </p:cBhvr>
                                      <p:to>
                                        <a:schemeClr val="bg1"/>
                                      </p:to>
                                    </p:animClr>
                                    <p:set>
                                      <p:cBhvr>
                                        <p:cTn id="73" dur="500" autoRev="1" fill="remove"/>
                                        <p:tgtEl>
                                          <p:spTgt spid="24"/>
                                        </p:tgtEl>
                                        <p:attrNameLst>
                                          <p:attrName>fill.type</p:attrName>
                                        </p:attrNameLst>
                                      </p:cBhvr>
                                      <p:to>
                                        <p:strVal val="solid"/>
                                      </p:to>
                                    </p:set>
                                    <p:set>
                                      <p:cBhvr>
                                        <p:cTn id="74" dur="500" autoRev="1" fill="remove"/>
                                        <p:tgtEl>
                                          <p:spTgt spid="24"/>
                                        </p:tgtEl>
                                        <p:attrNameLst>
                                          <p:attrName>fill.on</p:attrName>
                                        </p:attrNameLst>
                                      </p:cBhvr>
                                      <p:to>
                                        <p:strVal val="tru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left)">
                                      <p:cBhvr>
                                        <p:cTn id="79" dur="500"/>
                                        <p:tgtEl>
                                          <p:spTgt spid="21"/>
                                        </p:tgtEl>
                                      </p:cBhvr>
                                    </p:animEffect>
                                  </p:childTnLst>
                                </p:cTn>
                              </p:par>
                            </p:childTnLst>
                          </p:cTn>
                        </p:par>
                        <p:par>
                          <p:cTn id="80" fill="hold">
                            <p:stCondLst>
                              <p:cond delay="500"/>
                            </p:stCondLst>
                            <p:childTnLst>
                              <p:par>
                                <p:cTn id="81" presetID="10" presetClass="entr" presetSubtype="0" fill="hold" nodeType="afterEffect">
                                  <p:stCondLst>
                                    <p:cond delay="10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par>
                                <p:cTn id="84" presetID="10" presetClass="entr" presetSubtype="0" fill="hold" grpId="0" nodeType="withEffect">
                                  <p:stCondLst>
                                    <p:cond delay="2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par>
                                <p:cTn id="87" presetID="27" presetClass="emph" presetSubtype="0" fill="remove" grpId="0" nodeType="withEffect">
                                  <p:stCondLst>
                                    <p:cond delay="0"/>
                                  </p:stCondLst>
                                  <p:childTnLst>
                                    <p:animClr clrSpc="rgb" dir="cw">
                                      <p:cBhvr override="childStyle">
                                        <p:cTn id="88" dur="500" autoRev="1" fill="remove"/>
                                        <p:tgtEl>
                                          <p:spTgt spid="30"/>
                                        </p:tgtEl>
                                        <p:attrNameLst>
                                          <p:attrName>style.color</p:attrName>
                                        </p:attrNameLst>
                                      </p:cBhvr>
                                      <p:to>
                                        <a:schemeClr val="bg1"/>
                                      </p:to>
                                    </p:animClr>
                                    <p:animClr clrSpc="rgb" dir="cw">
                                      <p:cBhvr>
                                        <p:cTn id="89" dur="500" autoRev="1" fill="remove"/>
                                        <p:tgtEl>
                                          <p:spTgt spid="30"/>
                                        </p:tgtEl>
                                        <p:attrNameLst>
                                          <p:attrName>fillcolor</p:attrName>
                                        </p:attrNameLst>
                                      </p:cBhvr>
                                      <p:to>
                                        <a:schemeClr val="bg1"/>
                                      </p:to>
                                    </p:animClr>
                                    <p:set>
                                      <p:cBhvr>
                                        <p:cTn id="90" dur="500" autoRev="1" fill="remove"/>
                                        <p:tgtEl>
                                          <p:spTgt spid="30"/>
                                        </p:tgtEl>
                                        <p:attrNameLst>
                                          <p:attrName>fill.type</p:attrName>
                                        </p:attrNameLst>
                                      </p:cBhvr>
                                      <p:to>
                                        <p:strVal val="solid"/>
                                      </p:to>
                                    </p:set>
                                    <p:set>
                                      <p:cBhvr>
                                        <p:cTn id="91" dur="500" autoRev="1" fill="remove"/>
                                        <p:tgtEl>
                                          <p:spTgt spid="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7" grpId="0"/>
      <p:bldP spid="48" grpId="0"/>
      <p:bldP spid="33" grpId="0"/>
      <p:bldP spid="14" grpId="0" animBg="1"/>
      <p:bldP spid="22" grpId="0" animBg="1"/>
      <p:bldP spid="6" grpId="0" animBg="1"/>
      <p:bldP spid="37" grpId="0" animBg="1"/>
      <p:bldP spid="7" grpId="0" animBg="1"/>
      <p:bldP spid="31" grpId="0" animBg="1"/>
      <p:bldP spid="34" grpId="0" animBg="1"/>
      <p:bldP spid="24" grpId="0" animBg="1"/>
      <p:bldP spid="36" grpId="0" animBg="1"/>
      <p:bldP spid="30" grpId="0" animBg="1"/>
      <p:bldP spid="21" grpId="0" animBg="1"/>
      <p:bldP spid="4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2966" y="2268187"/>
            <a:ext cx="2209800" cy="1116281"/>
          </a:xfrm>
          <a:prstGeom prst="rect">
            <a:avLst/>
          </a:pr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a:solidFill>
                <a:prstClr val="white"/>
              </a:solidFill>
            </a:endParaRPr>
          </a:p>
        </p:txBody>
      </p:sp>
      <p:sp>
        <p:nvSpPr>
          <p:cNvPr id="28" name="Oval 27"/>
          <p:cNvSpPr/>
          <p:nvPr/>
        </p:nvSpPr>
        <p:spPr>
          <a:xfrm>
            <a:off x="673014" y="3941618"/>
            <a:ext cx="3670386" cy="3417256"/>
          </a:xfrm>
          <a:prstGeom prst="ellipse">
            <a:avLst/>
          </a:prstGeom>
          <a:gradFill>
            <a:gsLst>
              <a:gs pos="26000">
                <a:schemeClr val="tx1">
                  <a:lumMod val="95000"/>
                  <a:lumOff val="5000"/>
                  <a:alpha val="58000"/>
                </a:schemeClr>
              </a:gs>
              <a:gs pos="81000">
                <a:schemeClr val="tx1">
                  <a:lumMod val="85000"/>
                  <a:lumOff val="15000"/>
                  <a:alpha val="0"/>
                </a:schemeClr>
              </a:gs>
            </a:gsLst>
            <a:path path="circle">
              <a:fillToRect l="50000" t="50000" r="50000" b="50000"/>
            </a:path>
          </a:gradFill>
          <a:ln>
            <a:noFill/>
          </a:ln>
          <a:scene3d>
            <a:camera prst="orthographicFront">
              <a:rot lat="4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4"/>
          <p:cNvSpPr/>
          <p:nvPr/>
        </p:nvSpPr>
        <p:spPr>
          <a:xfrm>
            <a:off x="-533400" y="295897"/>
            <a:ext cx="5317234" cy="5317234"/>
          </a:xfrm>
          <a:custGeom>
            <a:avLst/>
            <a:gdLst/>
            <a:ahLst/>
            <a:cxnLst/>
            <a:rect l="l" t="t" r="r" b="b"/>
            <a:pathLst>
              <a:path w="4572000" h="4572000">
                <a:moveTo>
                  <a:pt x="2286000" y="457200"/>
                </a:moveTo>
                <a:cubicBezTo>
                  <a:pt x="1275982" y="457200"/>
                  <a:pt x="457200" y="1275982"/>
                  <a:pt x="457200" y="2286000"/>
                </a:cubicBezTo>
                <a:cubicBezTo>
                  <a:pt x="457200" y="3296018"/>
                  <a:pt x="1275982" y="4114800"/>
                  <a:pt x="2286000" y="4114800"/>
                </a:cubicBezTo>
                <a:cubicBezTo>
                  <a:pt x="3296018" y="4114800"/>
                  <a:pt x="4114800" y="3296018"/>
                  <a:pt x="4114800" y="2286000"/>
                </a:cubicBezTo>
                <a:cubicBezTo>
                  <a:pt x="4114800" y="1275982"/>
                  <a:pt x="3296018" y="457200"/>
                  <a:pt x="2286000" y="457200"/>
                </a:cubicBezTo>
                <a:close/>
                <a:moveTo>
                  <a:pt x="2286000" y="0"/>
                </a:moveTo>
                <a:cubicBezTo>
                  <a:pt x="3548523" y="0"/>
                  <a:pt x="4572000" y="1023477"/>
                  <a:pt x="4572000" y="2286000"/>
                </a:cubicBezTo>
                <a:cubicBezTo>
                  <a:pt x="4572000" y="3548523"/>
                  <a:pt x="3548523" y="4572000"/>
                  <a:pt x="2286000" y="4572000"/>
                </a:cubicBezTo>
                <a:cubicBezTo>
                  <a:pt x="1023477" y="4572000"/>
                  <a:pt x="0" y="3548523"/>
                  <a:pt x="0" y="2286000"/>
                </a:cubicBezTo>
                <a:cubicBezTo>
                  <a:pt x="0" y="1023477"/>
                  <a:pt x="1023477" y="0"/>
                  <a:pt x="2286000" y="0"/>
                </a:cubicBezTo>
                <a:close/>
              </a:path>
            </a:pathLst>
          </a:custGeom>
          <a:solidFill>
            <a:schemeClr val="accent2">
              <a:lumMod val="75000"/>
              <a:lumOff val="25000"/>
            </a:schemeClr>
          </a:solidFill>
          <a:ln>
            <a:solidFill>
              <a:schemeClr val="accent2">
                <a:lumMod val="75000"/>
                <a:lumOff val="25000"/>
              </a:schemeClr>
            </a:solidFill>
          </a:ln>
          <a:scene3d>
            <a:camera prst="orthographicFront">
              <a:rot lat="1200000" lon="6600000" rev="0"/>
            </a:camera>
            <a:lightRig rig="threePt" dir="t"/>
          </a:scene3d>
          <a:sp3d extrusionH="889000" prstMaterial="metal">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11"/>
          <p:cNvSpPr/>
          <p:nvPr/>
        </p:nvSpPr>
        <p:spPr>
          <a:xfrm>
            <a:off x="2368644" y="1447800"/>
            <a:ext cx="6479454" cy="2753524"/>
          </a:xfrm>
          <a:custGeom>
            <a:avLst/>
            <a:gdLst>
              <a:gd name="connsiteX0" fmla="*/ 1752600 w 2743200"/>
              <a:gd name="connsiteY0" fmla="*/ 0 h 1295400"/>
              <a:gd name="connsiteX1" fmla="*/ 2743200 w 2743200"/>
              <a:gd name="connsiteY1" fmla="*/ 647700 h 1295400"/>
              <a:gd name="connsiteX2" fmla="*/ 1752600 w 2743200"/>
              <a:gd name="connsiteY2" fmla="*/ 1295400 h 1295400"/>
              <a:gd name="connsiteX3" fmla="*/ 1752600 w 2743200"/>
              <a:gd name="connsiteY3" fmla="*/ 921175 h 1295400"/>
              <a:gd name="connsiteX4" fmla="*/ 0 w 2743200"/>
              <a:gd name="connsiteY4" fmla="*/ 911727 h 1295400"/>
              <a:gd name="connsiteX5" fmla="*/ 26209 w 2743200"/>
              <a:gd name="connsiteY5" fmla="*/ 614401 h 1295400"/>
              <a:gd name="connsiteX6" fmla="*/ 64169 w 2743200"/>
              <a:gd name="connsiteY6" fmla="*/ 373993 h 1295400"/>
              <a:gd name="connsiteX7" fmla="*/ 1752600 w 2743200"/>
              <a:gd name="connsiteY7" fmla="*/ 382191 h 1295400"/>
              <a:gd name="connsiteX8" fmla="*/ 1752600 w 2743200"/>
              <a:gd name="connsiteY8" fmla="*/ 0 h 1295400"/>
              <a:gd name="connsiteX0" fmla="*/ 1945359 w 2935959"/>
              <a:gd name="connsiteY0" fmla="*/ 0 h 1295400"/>
              <a:gd name="connsiteX1" fmla="*/ 2935959 w 2935959"/>
              <a:gd name="connsiteY1" fmla="*/ 647700 h 1295400"/>
              <a:gd name="connsiteX2" fmla="*/ 1945359 w 2935959"/>
              <a:gd name="connsiteY2" fmla="*/ 1295400 h 1295400"/>
              <a:gd name="connsiteX3" fmla="*/ 1945359 w 2935959"/>
              <a:gd name="connsiteY3" fmla="*/ 921175 h 1295400"/>
              <a:gd name="connsiteX4" fmla="*/ 192759 w 2935959"/>
              <a:gd name="connsiteY4" fmla="*/ 911727 h 1295400"/>
              <a:gd name="connsiteX5" fmla="*/ 218968 w 2935959"/>
              <a:gd name="connsiteY5" fmla="*/ 614401 h 1295400"/>
              <a:gd name="connsiteX6" fmla="*/ 255 w 2935959"/>
              <a:gd name="connsiteY6" fmla="*/ 369983 h 1295400"/>
              <a:gd name="connsiteX7" fmla="*/ 1945359 w 2935959"/>
              <a:gd name="connsiteY7" fmla="*/ 382191 h 1295400"/>
              <a:gd name="connsiteX8" fmla="*/ 1945359 w 2935959"/>
              <a:gd name="connsiteY8" fmla="*/ 0 h 1295400"/>
              <a:gd name="connsiteX0" fmla="*/ 1967359 w 2957959"/>
              <a:gd name="connsiteY0" fmla="*/ 0 h 1295400"/>
              <a:gd name="connsiteX1" fmla="*/ 2957959 w 2957959"/>
              <a:gd name="connsiteY1" fmla="*/ 647700 h 1295400"/>
              <a:gd name="connsiteX2" fmla="*/ 1967359 w 2957959"/>
              <a:gd name="connsiteY2" fmla="*/ 1295400 h 1295400"/>
              <a:gd name="connsiteX3" fmla="*/ 1967359 w 2957959"/>
              <a:gd name="connsiteY3" fmla="*/ 921175 h 1295400"/>
              <a:gd name="connsiteX4" fmla="*/ 214759 w 2957959"/>
              <a:gd name="connsiteY4" fmla="*/ 911727 h 1295400"/>
              <a:gd name="connsiteX5" fmla="*/ 337 w 2957959"/>
              <a:gd name="connsiteY5" fmla="*/ 622422 h 1295400"/>
              <a:gd name="connsiteX6" fmla="*/ 22255 w 2957959"/>
              <a:gd name="connsiteY6" fmla="*/ 369983 h 1295400"/>
              <a:gd name="connsiteX7" fmla="*/ 1967359 w 2957959"/>
              <a:gd name="connsiteY7" fmla="*/ 382191 h 1295400"/>
              <a:gd name="connsiteX8" fmla="*/ 1967359 w 2957959"/>
              <a:gd name="connsiteY8" fmla="*/ 0 h 1295400"/>
              <a:gd name="connsiteX0" fmla="*/ 2001252 w 2991852"/>
              <a:gd name="connsiteY0" fmla="*/ 0 h 1295400"/>
              <a:gd name="connsiteX1" fmla="*/ 2991852 w 2991852"/>
              <a:gd name="connsiteY1" fmla="*/ 647700 h 1295400"/>
              <a:gd name="connsiteX2" fmla="*/ 2001252 w 2991852"/>
              <a:gd name="connsiteY2" fmla="*/ 1295400 h 1295400"/>
              <a:gd name="connsiteX3" fmla="*/ 2001252 w 2991852"/>
              <a:gd name="connsiteY3" fmla="*/ 921175 h 1295400"/>
              <a:gd name="connsiteX4" fmla="*/ 0 w 2991852"/>
              <a:gd name="connsiteY4" fmla="*/ 911727 h 1295400"/>
              <a:gd name="connsiteX5" fmla="*/ 34230 w 2991852"/>
              <a:gd name="connsiteY5" fmla="*/ 622422 h 1295400"/>
              <a:gd name="connsiteX6" fmla="*/ 56148 w 2991852"/>
              <a:gd name="connsiteY6" fmla="*/ 369983 h 1295400"/>
              <a:gd name="connsiteX7" fmla="*/ 2001252 w 2991852"/>
              <a:gd name="connsiteY7" fmla="*/ 382191 h 1295400"/>
              <a:gd name="connsiteX8" fmla="*/ 2001252 w 2991852"/>
              <a:gd name="connsiteY8" fmla="*/ 0 h 1295400"/>
              <a:gd name="connsiteX0" fmla="*/ 2001252 w 2991852"/>
              <a:gd name="connsiteY0" fmla="*/ 0 h 1295400"/>
              <a:gd name="connsiteX1" fmla="*/ 2991852 w 2991852"/>
              <a:gd name="connsiteY1" fmla="*/ 647700 h 1295400"/>
              <a:gd name="connsiteX2" fmla="*/ 2001252 w 2991852"/>
              <a:gd name="connsiteY2" fmla="*/ 1295400 h 1295400"/>
              <a:gd name="connsiteX3" fmla="*/ 2001252 w 2991852"/>
              <a:gd name="connsiteY3" fmla="*/ 921175 h 1295400"/>
              <a:gd name="connsiteX4" fmla="*/ 0 w 2991852"/>
              <a:gd name="connsiteY4" fmla="*/ 911727 h 1295400"/>
              <a:gd name="connsiteX5" fmla="*/ 34230 w 2991852"/>
              <a:gd name="connsiteY5" fmla="*/ 622422 h 1295400"/>
              <a:gd name="connsiteX6" fmla="*/ 56148 w 2991852"/>
              <a:gd name="connsiteY6" fmla="*/ 369983 h 1295400"/>
              <a:gd name="connsiteX7" fmla="*/ 2001252 w 2991852"/>
              <a:gd name="connsiteY7" fmla="*/ 382191 h 1295400"/>
              <a:gd name="connsiteX8" fmla="*/ 2001252 w 2991852"/>
              <a:gd name="connsiteY8" fmla="*/ 0 h 1295400"/>
              <a:gd name="connsiteX0" fmla="*/ 2005263 w 2995863"/>
              <a:gd name="connsiteY0" fmla="*/ 0 h 1295400"/>
              <a:gd name="connsiteX1" fmla="*/ 2995863 w 2995863"/>
              <a:gd name="connsiteY1" fmla="*/ 647700 h 1295400"/>
              <a:gd name="connsiteX2" fmla="*/ 2005263 w 2995863"/>
              <a:gd name="connsiteY2" fmla="*/ 1295400 h 1295400"/>
              <a:gd name="connsiteX3" fmla="*/ 2005263 w 2995863"/>
              <a:gd name="connsiteY3" fmla="*/ 921175 h 1295400"/>
              <a:gd name="connsiteX4" fmla="*/ 0 w 2995863"/>
              <a:gd name="connsiteY4" fmla="*/ 911727 h 1295400"/>
              <a:gd name="connsiteX5" fmla="*/ 38241 w 2995863"/>
              <a:gd name="connsiteY5" fmla="*/ 622422 h 1295400"/>
              <a:gd name="connsiteX6" fmla="*/ 60159 w 2995863"/>
              <a:gd name="connsiteY6" fmla="*/ 369983 h 1295400"/>
              <a:gd name="connsiteX7" fmla="*/ 2005263 w 2995863"/>
              <a:gd name="connsiteY7" fmla="*/ 382191 h 1295400"/>
              <a:gd name="connsiteX8" fmla="*/ 2005263 w 2995863"/>
              <a:gd name="connsiteY8" fmla="*/ 0 h 1295400"/>
              <a:gd name="connsiteX0" fmla="*/ 2005263 w 2995863"/>
              <a:gd name="connsiteY0" fmla="*/ 0 h 1295400"/>
              <a:gd name="connsiteX1" fmla="*/ 2995863 w 2995863"/>
              <a:gd name="connsiteY1" fmla="*/ 647700 h 1295400"/>
              <a:gd name="connsiteX2" fmla="*/ 2005263 w 2995863"/>
              <a:gd name="connsiteY2" fmla="*/ 1295400 h 1295400"/>
              <a:gd name="connsiteX3" fmla="*/ 2005263 w 2995863"/>
              <a:gd name="connsiteY3" fmla="*/ 921175 h 1295400"/>
              <a:gd name="connsiteX4" fmla="*/ 0 w 2995863"/>
              <a:gd name="connsiteY4" fmla="*/ 911727 h 1295400"/>
              <a:gd name="connsiteX5" fmla="*/ 38241 w 2995863"/>
              <a:gd name="connsiteY5" fmla="*/ 622422 h 1295400"/>
              <a:gd name="connsiteX6" fmla="*/ 60159 w 2995863"/>
              <a:gd name="connsiteY6" fmla="*/ 373994 h 1295400"/>
              <a:gd name="connsiteX7" fmla="*/ 2005263 w 2995863"/>
              <a:gd name="connsiteY7" fmla="*/ 382191 h 1295400"/>
              <a:gd name="connsiteX8" fmla="*/ 2005263 w 2995863"/>
              <a:gd name="connsiteY8" fmla="*/ 0 h 1295400"/>
              <a:gd name="connsiteX0" fmla="*/ 2005263 w 2995863"/>
              <a:gd name="connsiteY0" fmla="*/ 0 h 1295400"/>
              <a:gd name="connsiteX1" fmla="*/ 2995863 w 2995863"/>
              <a:gd name="connsiteY1" fmla="*/ 647700 h 1295400"/>
              <a:gd name="connsiteX2" fmla="*/ 2005263 w 2995863"/>
              <a:gd name="connsiteY2" fmla="*/ 1295400 h 1295400"/>
              <a:gd name="connsiteX3" fmla="*/ 2005263 w 2995863"/>
              <a:gd name="connsiteY3" fmla="*/ 921175 h 1295400"/>
              <a:gd name="connsiteX4" fmla="*/ 0 w 2995863"/>
              <a:gd name="connsiteY4" fmla="*/ 911727 h 1295400"/>
              <a:gd name="connsiteX5" fmla="*/ 38241 w 2995863"/>
              <a:gd name="connsiteY5" fmla="*/ 622422 h 1295400"/>
              <a:gd name="connsiteX6" fmla="*/ 60159 w 2995863"/>
              <a:gd name="connsiteY6" fmla="*/ 369983 h 1295400"/>
              <a:gd name="connsiteX7" fmla="*/ 2005263 w 2995863"/>
              <a:gd name="connsiteY7" fmla="*/ 382191 h 1295400"/>
              <a:gd name="connsiteX8" fmla="*/ 2005263 w 2995863"/>
              <a:gd name="connsiteY8" fmla="*/ 0 h 1295400"/>
              <a:gd name="connsiteX0" fmla="*/ 2005263 w 2995863"/>
              <a:gd name="connsiteY0" fmla="*/ 0 h 1295400"/>
              <a:gd name="connsiteX1" fmla="*/ 2995863 w 2995863"/>
              <a:gd name="connsiteY1" fmla="*/ 647700 h 1295400"/>
              <a:gd name="connsiteX2" fmla="*/ 2005263 w 2995863"/>
              <a:gd name="connsiteY2" fmla="*/ 1295400 h 1295400"/>
              <a:gd name="connsiteX3" fmla="*/ 2005263 w 2995863"/>
              <a:gd name="connsiteY3" fmla="*/ 921175 h 1295400"/>
              <a:gd name="connsiteX4" fmla="*/ 0 w 2995863"/>
              <a:gd name="connsiteY4" fmla="*/ 911727 h 1295400"/>
              <a:gd name="connsiteX5" fmla="*/ 38241 w 2995863"/>
              <a:gd name="connsiteY5" fmla="*/ 622422 h 1295400"/>
              <a:gd name="connsiteX6" fmla="*/ 56149 w 2995863"/>
              <a:gd name="connsiteY6" fmla="*/ 369983 h 1295400"/>
              <a:gd name="connsiteX7" fmla="*/ 2005263 w 2995863"/>
              <a:gd name="connsiteY7" fmla="*/ 382191 h 1295400"/>
              <a:gd name="connsiteX8" fmla="*/ 2005263 w 2995863"/>
              <a:gd name="connsiteY8" fmla="*/ 0 h 1295400"/>
              <a:gd name="connsiteX0" fmla="*/ 2005263 w 2995863"/>
              <a:gd name="connsiteY0" fmla="*/ 0 h 1295400"/>
              <a:gd name="connsiteX1" fmla="*/ 2995863 w 2995863"/>
              <a:gd name="connsiteY1" fmla="*/ 647700 h 1295400"/>
              <a:gd name="connsiteX2" fmla="*/ 2005263 w 2995863"/>
              <a:gd name="connsiteY2" fmla="*/ 1295400 h 1295400"/>
              <a:gd name="connsiteX3" fmla="*/ 2005263 w 2995863"/>
              <a:gd name="connsiteY3" fmla="*/ 921175 h 1295400"/>
              <a:gd name="connsiteX4" fmla="*/ 0 w 2995863"/>
              <a:gd name="connsiteY4" fmla="*/ 911727 h 1295400"/>
              <a:gd name="connsiteX5" fmla="*/ 38241 w 2995863"/>
              <a:gd name="connsiteY5" fmla="*/ 622422 h 1295400"/>
              <a:gd name="connsiteX6" fmla="*/ 56149 w 2995863"/>
              <a:gd name="connsiteY6" fmla="*/ 369983 h 1295400"/>
              <a:gd name="connsiteX7" fmla="*/ 2005263 w 2995863"/>
              <a:gd name="connsiteY7" fmla="*/ 382191 h 1295400"/>
              <a:gd name="connsiteX8" fmla="*/ 2005263 w 2995863"/>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1141062 w 4098684"/>
              <a:gd name="connsiteY5" fmla="*/ 622422 h 1295400"/>
              <a:gd name="connsiteX6" fmla="*/ 1158970 w 4098684"/>
              <a:gd name="connsiteY6" fmla="*/ 369983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7156 w 4098684"/>
              <a:gd name="connsiteY5" fmla="*/ 655673 h 1295400"/>
              <a:gd name="connsiteX6" fmla="*/ 1158970 w 4098684"/>
              <a:gd name="connsiteY6" fmla="*/ 369983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7156 w 4098684"/>
              <a:gd name="connsiteY5" fmla="*/ 655673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7156 w 4098684"/>
              <a:gd name="connsiteY5" fmla="*/ 655673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7156 w 4098684"/>
              <a:gd name="connsiteY5" fmla="*/ 655673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7156 w 4098684"/>
              <a:gd name="connsiteY5" fmla="*/ 632106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7156 w 4098684"/>
              <a:gd name="connsiteY5" fmla="*/ 632106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4651 w 4098684"/>
              <a:gd name="connsiteY5" fmla="*/ 632106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4651 w 4098684"/>
              <a:gd name="connsiteY5" fmla="*/ 632106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4651 w 4098684"/>
              <a:gd name="connsiteY5" fmla="*/ 632106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4651 w 4098684"/>
              <a:gd name="connsiteY5" fmla="*/ 632106 h 1295400"/>
              <a:gd name="connsiteX6" fmla="*/ 61690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4651 w 4098684"/>
              <a:gd name="connsiteY5" fmla="*/ 632106 h 1295400"/>
              <a:gd name="connsiteX6" fmla="*/ 240342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24651 w 4098684"/>
              <a:gd name="connsiteY5" fmla="*/ 632106 h 1295400"/>
              <a:gd name="connsiteX6" fmla="*/ 231102 w 4098684"/>
              <a:gd name="connsiteY6" fmla="*/ 381066 h 1295400"/>
              <a:gd name="connsiteX7" fmla="*/ 3108084 w 4098684"/>
              <a:gd name="connsiteY7" fmla="*/ 382191 h 1295400"/>
              <a:gd name="connsiteX8" fmla="*/ 3108084 w 4098684"/>
              <a:gd name="connsiteY8" fmla="*/ 0 h 1295400"/>
              <a:gd name="connsiteX0" fmla="*/ 3108084 w 4098684"/>
              <a:gd name="connsiteY0" fmla="*/ 0 h 1295400"/>
              <a:gd name="connsiteX1" fmla="*/ 4098684 w 4098684"/>
              <a:gd name="connsiteY1" fmla="*/ 647700 h 1295400"/>
              <a:gd name="connsiteX2" fmla="*/ 3108084 w 4098684"/>
              <a:gd name="connsiteY2" fmla="*/ 1295400 h 1295400"/>
              <a:gd name="connsiteX3" fmla="*/ 3108084 w 4098684"/>
              <a:gd name="connsiteY3" fmla="*/ 921175 h 1295400"/>
              <a:gd name="connsiteX4" fmla="*/ 0 w 4098684"/>
              <a:gd name="connsiteY4" fmla="*/ 911727 h 1295400"/>
              <a:gd name="connsiteX5" fmla="*/ 172501 w 4098684"/>
              <a:gd name="connsiteY5" fmla="*/ 632106 h 1295400"/>
              <a:gd name="connsiteX6" fmla="*/ 231102 w 4098684"/>
              <a:gd name="connsiteY6" fmla="*/ 381066 h 1295400"/>
              <a:gd name="connsiteX7" fmla="*/ 3108084 w 4098684"/>
              <a:gd name="connsiteY7" fmla="*/ 382191 h 1295400"/>
              <a:gd name="connsiteX8" fmla="*/ 3108084 w 4098684"/>
              <a:gd name="connsiteY8" fmla="*/ 0 h 1295400"/>
              <a:gd name="connsiteX0" fmla="*/ 2975635 w 3966235"/>
              <a:gd name="connsiteY0" fmla="*/ 0 h 1295400"/>
              <a:gd name="connsiteX1" fmla="*/ 3966235 w 3966235"/>
              <a:gd name="connsiteY1" fmla="*/ 647700 h 1295400"/>
              <a:gd name="connsiteX2" fmla="*/ 2975635 w 3966235"/>
              <a:gd name="connsiteY2" fmla="*/ 1295400 h 1295400"/>
              <a:gd name="connsiteX3" fmla="*/ 2975635 w 3966235"/>
              <a:gd name="connsiteY3" fmla="*/ 921175 h 1295400"/>
              <a:gd name="connsiteX4" fmla="*/ 0 w 3966235"/>
              <a:gd name="connsiteY4" fmla="*/ 911727 h 1295400"/>
              <a:gd name="connsiteX5" fmla="*/ 40052 w 3966235"/>
              <a:gd name="connsiteY5" fmla="*/ 632106 h 1295400"/>
              <a:gd name="connsiteX6" fmla="*/ 98653 w 3966235"/>
              <a:gd name="connsiteY6" fmla="*/ 381066 h 1295400"/>
              <a:gd name="connsiteX7" fmla="*/ 2975635 w 3966235"/>
              <a:gd name="connsiteY7" fmla="*/ 382191 h 1295400"/>
              <a:gd name="connsiteX8" fmla="*/ 2975635 w 3966235"/>
              <a:gd name="connsiteY8" fmla="*/ 0 h 1295400"/>
              <a:gd name="connsiteX0" fmla="*/ 2975635 w 3966235"/>
              <a:gd name="connsiteY0" fmla="*/ 0 h 1295400"/>
              <a:gd name="connsiteX1" fmla="*/ 3966235 w 3966235"/>
              <a:gd name="connsiteY1" fmla="*/ 647700 h 1295400"/>
              <a:gd name="connsiteX2" fmla="*/ 2975635 w 3966235"/>
              <a:gd name="connsiteY2" fmla="*/ 1295400 h 1295400"/>
              <a:gd name="connsiteX3" fmla="*/ 2975635 w 3966235"/>
              <a:gd name="connsiteY3" fmla="*/ 921175 h 1295400"/>
              <a:gd name="connsiteX4" fmla="*/ 0 w 3966235"/>
              <a:gd name="connsiteY4" fmla="*/ 911727 h 1295400"/>
              <a:gd name="connsiteX5" fmla="*/ 40052 w 3966235"/>
              <a:gd name="connsiteY5" fmla="*/ 632106 h 1295400"/>
              <a:gd name="connsiteX6" fmla="*/ 98653 w 3966235"/>
              <a:gd name="connsiteY6" fmla="*/ 381066 h 1295400"/>
              <a:gd name="connsiteX7" fmla="*/ 2975635 w 3966235"/>
              <a:gd name="connsiteY7" fmla="*/ 382191 h 1295400"/>
              <a:gd name="connsiteX8" fmla="*/ 2975635 w 3966235"/>
              <a:gd name="connsiteY8" fmla="*/ 0 h 1295400"/>
              <a:gd name="connsiteX0" fmla="*/ 2975635 w 3966235"/>
              <a:gd name="connsiteY0" fmla="*/ 0 h 1295400"/>
              <a:gd name="connsiteX1" fmla="*/ 3966235 w 3966235"/>
              <a:gd name="connsiteY1" fmla="*/ 647700 h 1295400"/>
              <a:gd name="connsiteX2" fmla="*/ 2975635 w 3966235"/>
              <a:gd name="connsiteY2" fmla="*/ 1295400 h 1295400"/>
              <a:gd name="connsiteX3" fmla="*/ 2975635 w 3966235"/>
              <a:gd name="connsiteY3" fmla="*/ 921175 h 1295400"/>
              <a:gd name="connsiteX4" fmla="*/ 0 w 3966235"/>
              <a:gd name="connsiteY4" fmla="*/ 911727 h 1295400"/>
              <a:gd name="connsiteX5" fmla="*/ 30812 w 3966235"/>
              <a:gd name="connsiteY5" fmla="*/ 634469 h 1295400"/>
              <a:gd name="connsiteX6" fmla="*/ 98653 w 3966235"/>
              <a:gd name="connsiteY6" fmla="*/ 381066 h 1295400"/>
              <a:gd name="connsiteX7" fmla="*/ 2975635 w 3966235"/>
              <a:gd name="connsiteY7" fmla="*/ 382191 h 1295400"/>
              <a:gd name="connsiteX8" fmla="*/ 2975635 w 3966235"/>
              <a:gd name="connsiteY8" fmla="*/ 0 h 1295400"/>
              <a:gd name="connsiteX0" fmla="*/ 2975635 w 3966235"/>
              <a:gd name="connsiteY0" fmla="*/ 0 h 1295400"/>
              <a:gd name="connsiteX1" fmla="*/ 3966235 w 3966235"/>
              <a:gd name="connsiteY1" fmla="*/ 647700 h 1295400"/>
              <a:gd name="connsiteX2" fmla="*/ 2975635 w 3966235"/>
              <a:gd name="connsiteY2" fmla="*/ 1295400 h 1295400"/>
              <a:gd name="connsiteX3" fmla="*/ 2975635 w 3966235"/>
              <a:gd name="connsiteY3" fmla="*/ 921175 h 1295400"/>
              <a:gd name="connsiteX4" fmla="*/ 0 w 3966235"/>
              <a:gd name="connsiteY4" fmla="*/ 911727 h 1295400"/>
              <a:gd name="connsiteX5" fmla="*/ 30812 w 3966235"/>
              <a:gd name="connsiteY5" fmla="*/ 634469 h 1295400"/>
              <a:gd name="connsiteX6" fmla="*/ 98653 w 3966235"/>
              <a:gd name="connsiteY6" fmla="*/ 381066 h 1295400"/>
              <a:gd name="connsiteX7" fmla="*/ 2975635 w 3966235"/>
              <a:gd name="connsiteY7" fmla="*/ 382191 h 1295400"/>
              <a:gd name="connsiteX8" fmla="*/ 2975635 w 3966235"/>
              <a:gd name="connsiteY8" fmla="*/ 0 h 1295400"/>
              <a:gd name="connsiteX0" fmla="*/ 2984875 w 3975475"/>
              <a:gd name="connsiteY0" fmla="*/ 0 h 1295400"/>
              <a:gd name="connsiteX1" fmla="*/ 3975475 w 3975475"/>
              <a:gd name="connsiteY1" fmla="*/ 647700 h 1295400"/>
              <a:gd name="connsiteX2" fmla="*/ 2984875 w 3975475"/>
              <a:gd name="connsiteY2" fmla="*/ 1295400 h 1295400"/>
              <a:gd name="connsiteX3" fmla="*/ 2984875 w 3975475"/>
              <a:gd name="connsiteY3" fmla="*/ 921175 h 1295400"/>
              <a:gd name="connsiteX4" fmla="*/ 0 w 3975475"/>
              <a:gd name="connsiteY4" fmla="*/ 911727 h 1295400"/>
              <a:gd name="connsiteX5" fmla="*/ 40052 w 3975475"/>
              <a:gd name="connsiteY5" fmla="*/ 634469 h 1295400"/>
              <a:gd name="connsiteX6" fmla="*/ 107893 w 3975475"/>
              <a:gd name="connsiteY6" fmla="*/ 381066 h 1295400"/>
              <a:gd name="connsiteX7" fmla="*/ 2984875 w 3975475"/>
              <a:gd name="connsiteY7" fmla="*/ 382191 h 1295400"/>
              <a:gd name="connsiteX8" fmla="*/ 2984875 w 3975475"/>
              <a:gd name="connsiteY8" fmla="*/ 0 h 1295400"/>
              <a:gd name="connsiteX0" fmla="*/ 2981795 w 3972395"/>
              <a:gd name="connsiteY0" fmla="*/ 0 h 1295400"/>
              <a:gd name="connsiteX1" fmla="*/ 3972395 w 3972395"/>
              <a:gd name="connsiteY1" fmla="*/ 647700 h 1295400"/>
              <a:gd name="connsiteX2" fmla="*/ 2981795 w 3972395"/>
              <a:gd name="connsiteY2" fmla="*/ 1295400 h 1295400"/>
              <a:gd name="connsiteX3" fmla="*/ 2981795 w 3972395"/>
              <a:gd name="connsiteY3" fmla="*/ 921175 h 1295400"/>
              <a:gd name="connsiteX4" fmla="*/ 0 w 3972395"/>
              <a:gd name="connsiteY4" fmla="*/ 914090 h 1295400"/>
              <a:gd name="connsiteX5" fmla="*/ 36972 w 3972395"/>
              <a:gd name="connsiteY5" fmla="*/ 634469 h 1295400"/>
              <a:gd name="connsiteX6" fmla="*/ 104813 w 3972395"/>
              <a:gd name="connsiteY6" fmla="*/ 381066 h 1295400"/>
              <a:gd name="connsiteX7" fmla="*/ 2981795 w 3972395"/>
              <a:gd name="connsiteY7" fmla="*/ 382191 h 1295400"/>
              <a:gd name="connsiteX8" fmla="*/ 2981795 w 3972395"/>
              <a:gd name="connsiteY8" fmla="*/ 0 h 1295400"/>
              <a:gd name="connsiteX0" fmla="*/ 2981795 w 3972395"/>
              <a:gd name="connsiteY0" fmla="*/ 0 h 1295400"/>
              <a:gd name="connsiteX1" fmla="*/ 3972395 w 3972395"/>
              <a:gd name="connsiteY1" fmla="*/ 647700 h 1295400"/>
              <a:gd name="connsiteX2" fmla="*/ 2981795 w 3972395"/>
              <a:gd name="connsiteY2" fmla="*/ 1295400 h 1295400"/>
              <a:gd name="connsiteX3" fmla="*/ 2981795 w 3972395"/>
              <a:gd name="connsiteY3" fmla="*/ 921175 h 1295400"/>
              <a:gd name="connsiteX4" fmla="*/ 0 w 3972395"/>
              <a:gd name="connsiteY4" fmla="*/ 914090 h 1295400"/>
              <a:gd name="connsiteX5" fmla="*/ 40052 w 3972395"/>
              <a:gd name="connsiteY5" fmla="*/ 636833 h 1295400"/>
              <a:gd name="connsiteX6" fmla="*/ 104813 w 3972395"/>
              <a:gd name="connsiteY6" fmla="*/ 381066 h 1295400"/>
              <a:gd name="connsiteX7" fmla="*/ 2981795 w 3972395"/>
              <a:gd name="connsiteY7" fmla="*/ 382191 h 1295400"/>
              <a:gd name="connsiteX8" fmla="*/ 2981795 w 3972395"/>
              <a:gd name="connsiteY8" fmla="*/ 0 h 129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72395" h="1295400">
                <a:moveTo>
                  <a:pt x="2981795" y="0"/>
                </a:moveTo>
                <a:lnTo>
                  <a:pt x="3972395" y="647700"/>
                </a:lnTo>
                <a:lnTo>
                  <a:pt x="2981795" y="1295400"/>
                </a:lnTo>
                <a:lnTo>
                  <a:pt x="2981795" y="921175"/>
                </a:lnTo>
                <a:lnTo>
                  <a:pt x="0" y="914090"/>
                </a:lnTo>
                <a:cubicBezTo>
                  <a:pt x="20308" y="715139"/>
                  <a:pt x="29358" y="726455"/>
                  <a:pt x="40052" y="636833"/>
                </a:cubicBezTo>
                <a:cubicBezTo>
                  <a:pt x="59414" y="528454"/>
                  <a:pt x="74813" y="493025"/>
                  <a:pt x="104813" y="381066"/>
                </a:cubicBezTo>
                <a:lnTo>
                  <a:pt x="2981795" y="382191"/>
                </a:lnTo>
                <a:lnTo>
                  <a:pt x="2981795" y="0"/>
                </a:lnTo>
                <a:close/>
              </a:path>
            </a:pathLst>
          </a:custGeom>
          <a:solidFill>
            <a:schemeClr val="accent1">
              <a:lumMod val="60000"/>
              <a:lumOff val="40000"/>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aseline="-25000" dirty="0">
              <a:solidFill>
                <a:prstClr val="white"/>
              </a:solidFill>
            </a:endParaRPr>
          </a:p>
        </p:txBody>
      </p:sp>
      <p:sp>
        <p:nvSpPr>
          <p:cNvPr id="54" name="Rectangle 28"/>
          <p:cNvSpPr/>
          <p:nvPr/>
        </p:nvSpPr>
        <p:spPr>
          <a:xfrm>
            <a:off x="0" y="0"/>
            <a:ext cx="9144000" cy="6858000"/>
          </a:xfrm>
          <a:custGeom>
            <a:avLst/>
            <a:gdLst/>
            <a:ahLst/>
            <a:cxnLst/>
            <a:rect l="l" t="t" r="r" b="b"/>
            <a:pathLst>
              <a:path w="9144000" h="6858000">
                <a:moveTo>
                  <a:pt x="7449355" y="0"/>
                </a:moveTo>
                <a:lnTo>
                  <a:pt x="9144000" y="0"/>
                </a:lnTo>
                <a:lnTo>
                  <a:pt x="9144000" y="6858000"/>
                </a:lnTo>
                <a:lnTo>
                  <a:pt x="0" y="6858000"/>
                </a:lnTo>
                <a:lnTo>
                  <a:pt x="0" y="6489700"/>
                </a:lnTo>
                <a:lnTo>
                  <a:pt x="7449355" y="6489700"/>
                </a:lnTo>
                <a:lnTo>
                  <a:pt x="7449355" y="4258064"/>
                </a:lnTo>
                <a:lnTo>
                  <a:pt x="9131733" y="2824562"/>
                </a:lnTo>
                <a:lnTo>
                  <a:pt x="7449355" y="1391060"/>
                </a:lnTo>
                <a:close/>
              </a:path>
            </a:pathLst>
          </a:custGeom>
          <a:gradFill flip="none" rotWithShape="1">
            <a:gsLst>
              <a:gs pos="26000">
                <a:schemeClr val="tx1">
                  <a:lumMod val="95000"/>
                  <a:lumOff val="5000"/>
                  <a:alpha val="73000"/>
                </a:schemeClr>
              </a:gs>
              <a:gs pos="81000">
                <a:schemeClr val="tx1">
                  <a:lumMod val="85000"/>
                  <a:lumOff val="15000"/>
                  <a:alpha val="25000"/>
                </a:schemeClr>
              </a:gs>
            </a:gsLst>
            <a:lin ang="5400000" scaled="0"/>
            <a:tileRect/>
          </a:gradFill>
          <a:ln>
            <a:solidFill>
              <a:schemeClr val="accent2">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F497D">
                  <a:lumMod val="75000"/>
                </a:srgbClr>
              </a:solidFill>
            </a:endParaRPr>
          </a:p>
        </p:txBody>
      </p:sp>
      <p:sp>
        <p:nvSpPr>
          <p:cNvPr id="2" name="Title 1"/>
          <p:cNvSpPr>
            <a:spLocks noGrp="1"/>
          </p:cNvSpPr>
          <p:nvPr>
            <p:ph type="ctrTitle"/>
          </p:nvPr>
        </p:nvSpPr>
        <p:spPr>
          <a:xfrm>
            <a:off x="2345434" y="2268187"/>
            <a:ext cx="6341366" cy="1084613"/>
          </a:xfrm>
        </p:spPr>
        <p:txBody>
          <a:bodyPr>
            <a:normAutofit fontScale="90000"/>
          </a:bodyPr>
          <a:lstStyle/>
          <a:p>
            <a:r>
              <a:rPr lang="el-GR" sz="3600" b="1" cap="all" dirty="0"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t>Άσηπτη Ν</a:t>
            </a:r>
            <a:r>
              <a:rPr lang="en-US" sz="3600" b="1" cap="all" dirty="0"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t>on </a:t>
            </a:r>
            <a:r>
              <a:rPr lang="el-GR" sz="3600" b="1" cap="all" dirty="0"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t>Τ</a:t>
            </a:r>
            <a:r>
              <a:rPr lang="en-US" sz="3600" b="1" cap="all" dirty="0"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t>ouch </a:t>
            </a:r>
            <a:r>
              <a:rPr lang="el-GR" sz="3600" b="1" cap="all" dirty="0" err="1"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t>ΤεχνικΗ</a:t>
            </a:r>
            <a:r>
              <a:rPr lang="el-GR" sz="3600" b="1" cap="all" dirty="0"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t/>
            </a:r>
            <a:br>
              <a:rPr lang="el-GR" sz="3600" b="1" cap="all" dirty="0" smtClean="0">
                <a:ln w="9000" cmpd="sng">
                  <a:solidFill>
                    <a:schemeClr val="tx2">
                      <a:lumMod val="50000"/>
                    </a:schemeClr>
                  </a:solidFill>
                  <a:prstDash val="solid"/>
                </a:ln>
                <a:gradFill>
                  <a:gsLst>
                    <a:gs pos="0">
                      <a:schemeClr val="bg1"/>
                    </a:gs>
                    <a:gs pos="43000">
                      <a:schemeClr val="bg1">
                        <a:lumMod val="95000"/>
                      </a:schemeClr>
                    </a:gs>
                    <a:gs pos="48000">
                      <a:schemeClr val="accent1">
                        <a:lumMod val="2000"/>
                        <a:lumOff val="98000"/>
                      </a:schemeClr>
                    </a:gs>
                    <a:gs pos="80000">
                      <a:schemeClr val="accent1">
                        <a:lumMod val="20000"/>
                        <a:lumOff val="80000"/>
                      </a:schemeClr>
                    </a:gs>
                  </a:gsLst>
                  <a:lin ang="5400000"/>
                </a:gradFill>
                <a:effectLst>
                  <a:reflection blurRad="12700" stA="28000" endPos="45000" dist="1000" dir="5400000" sy="-100000" algn="bl" rotWithShape="0"/>
                </a:effectLst>
              </a:rPr>
            </a:br>
            <a:r>
              <a:rPr lang="el-GR" sz="3200" b="1" dirty="0" smtClean="0">
                <a:solidFill>
                  <a:srgbClr val="FF66CC"/>
                </a:solidFill>
              </a:rPr>
              <a:t> </a:t>
            </a:r>
            <a:r>
              <a:rPr lang="el-GR" sz="2200" b="1" dirty="0" smtClean="0">
                <a:solidFill>
                  <a:srgbClr val="0C58B4">
                    <a:lumMod val="50000"/>
                  </a:srgbClr>
                </a:solidFill>
                <a:latin typeface="+mn-lt"/>
                <a:ea typeface="+mn-ea"/>
                <a:cs typeface="+mn-cs"/>
              </a:rPr>
              <a:t>Συγκατάθεση και Προετοιμασία Ασθενή</a:t>
            </a:r>
            <a:endParaRPr lang="en-US" sz="2200" b="1" dirty="0" smtClean="0">
              <a:solidFill>
                <a:srgbClr val="0C58B4">
                  <a:lumMod val="50000"/>
                </a:srgbClr>
              </a:solidFill>
              <a:latin typeface="+mn-lt"/>
              <a:ea typeface="+mn-ea"/>
              <a:cs typeface="+mn-cs"/>
            </a:endParaRPr>
          </a:p>
        </p:txBody>
      </p:sp>
      <p:sp>
        <p:nvSpPr>
          <p:cNvPr id="46" name="Subtitle 2"/>
          <p:cNvSpPr txBox="1">
            <a:spLocks/>
          </p:cNvSpPr>
          <p:nvPr/>
        </p:nvSpPr>
        <p:spPr>
          <a:xfrm>
            <a:off x="3739436" y="3424808"/>
            <a:ext cx="3688174" cy="3244552"/>
          </a:xfrm>
          <a:prstGeom prst="rect">
            <a:avLst/>
          </a:prstGeom>
        </p:spPr>
        <p:txBody>
          <a:bodyPr vert="horz" lIns="91440" tIns="45720" rIns="91440" bIns="45720" rtlCol="0" anchor="ctr" anchorCtr="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l-GR" sz="1900" dirty="0" smtClean="0">
                <a:solidFill>
                  <a:srgbClr val="0C58B4">
                    <a:lumMod val="50000"/>
                  </a:srgbClr>
                </a:solidFill>
              </a:rPr>
              <a:t>Στους ασθενείς πρέπει να δίνονται επαρκείς πληροφορίες σχετικά με την περίθαλψη και τη θεραπεία τους προκειμένου να είναι προϊδεασμένοι σχετικά με το τι πρόκειται να συμβεί πριν, κατά τη διάρκεια και μετά από τη θεραπεία. Η συγκατάθεση πρέπει να εξασφαλίζεται πριν από την έναρξη της όλης διαδικασίας.</a:t>
            </a:r>
          </a:p>
        </p:txBody>
      </p:sp>
    </p:spTree>
    <p:extLst>
      <p:ext uri="{BB962C8B-B14F-4D97-AF65-F5344CB8AC3E}">
        <p14:creationId xmlns:p14="http://schemas.microsoft.com/office/powerpoint/2010/main" val="378693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3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800"/>
                            </p:stCondLst>
                            <p:childTnLst>
                              <p:par>
                                <p:cTn id="9" presetID="22" presetClass="entr" presetSubtype="8" fill="hold" grpId="0" nodeType="afterEffect">
                                  <p:stCondLst>
                                    <p:cond delay="10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100"/>
                                        <p:tgtEl>
                                          <p:spTgt spid="21"/>
                                        </p:tgtEl>
                                      </p:cBhvr>
                                    </p:animEffect>
                                  </p:childTnLst>
                                </p:cTn>
                              </p:par>
                            </p:childTnLst>
                          </p:cTn>
                        </p:par>
                        <p:par>
                          <p:cTn id="12" fill="hold">
                            <p:stCondLst>
                              <p:cond delay="2000"/>
                            </p:stCondLst>
                            <p:childTnLst>
                              <p:par>
                                <p:cTn id="13" presetID="10" presetClass="entr" presetSubtype="0" fill="hold" grpId="0" nodeType="afterEffect">
                                  <p:stCondLst>
                                    <p:cond delay="1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300"/>
                                        <p:tgtEl>
                                          <p:spTgt spid="2"/>
                                        </p:tgtEl>
                                      </p:cBhvr>
                                    </p:animEffect>
                                  </p:childTnLst>
                                </p:cTn>
                              </p:par>
                              <p:par>
                                <p:cTn id="16" presetID="10" presetClass="entr" presetSubtype="0" fill="hold" grpId="0" nodeType="withEffect">
                                  <p:stCondLst>
                                    <p:cond delay="30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1400"/>
                                        <p:tgtEl>
                                          <p:spTgt spid="46"/>
                                        </p:tgtEl>
                                      </p:cBhvr>
                                    </p:animEffect>
                                  </p:childTnLst>
                                </p:cTn>
                              </p:par>
                              <p:par>
                                <p:cTn id="19" presetID="27" presetClass="emph" presetSubtype="0" fill="remove" grpId="0" nodeType="withEffect">
                                  <p:stCondLst>
                                    <p:cond delay="200"/>
                                  </p:stCondLst>
                                  <p:childTnLst>
                                    <p:animClr clrSpc="rgb" dir="cw">
                                      <p:cBhvr override="childStyle">
                                        <p:cTn id="20" dur="600" autoRev="1" fill="remove"/>
                                        <p:tgtEl>
                                          <p:spTgt spid="6"/>
                                        </p:tgtEl>
                                        <p:attrNameLst>
                                          <p:attrName>style.color</p:attrName>
                                        </p:attrNameLst>
                                      </p:cBhvr>
                                      <p:to>
                                        <a:schemeClr val="bg1"/>
                                      </p:to>
                                    </p:animClr>
                                    <p:animClr clrSpc="rgb" dir="cw">
                                      <p:cBhvr>
                                        <p:cTn id="21" dur="600" autoRev="1" fill="remove"/>
                                        <p:tgtEl>
                                          <p:spTgt spid="6"/>
                                        </p:tgtEl>
                                        <p:attrNameLst>
                                          <p:attrName>fillcolor</p:attrName>
                                        </p:attrNameLst>
                                      </p:cBhvr>
                                      <p:to>
                                        <a:schemeClr val="bg1"/>
                                      </p:to>
                                    </p:animClr>
                                    <p:set>
                                      <p:cBhvr>
                                        <p:cTn id="22" dur="600" autoRev="1" fill="remove"/>
                                        <p:tgtEl>
                                          <p:spTgt spid="6"/>
                                        </p:tgtEl>
                                        <p:attrNameLst>
                                          <p:attrName>fill.type</p:attrName>
                                        </p:attrNameLst>
                                      </p:cBhvr>
                                      <p:to>
                                        <p:strVal val="solid"/>
                                      </p:to>
                                    </p:set>
                                    <p:set>
                                      <p:cBhvr>
                                        <p:cTn id="23" dur="60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1" grpId="0" animBg="1"/>
      <p:bldP spid="2" grpId="0"/>
      <p:bldP spid="4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3568" y="0"/>
            <a:ext cx="7772400" cy="1152128"/>
          </a:xfrm>
        </p:spPr>
        <p:txBody>
          <a:bodyPr/>
          <a:lstStyle/>
          <a:p>
            <a:r>
              <a:rPr lang="el-GR" b="1" dirty="0" smtClean="0">
                <a:latin typeface="Franklin Gothic Demi" pitchFamily="34" charset="0"/>
              </a:rPr>
              <a:t>Α. Απορρύπανση</a:t>
            </a:r>
            <a:endParaRPr lang="el-GR" dirty="0">
              <a:latin typeface="Franklin Gothic Demi" pitchFamily="34" charset="0"/>
            </a:endParaRPr>
          </a:p>
        </p:txBody>
      </p:sp>
      <p:sp>
        <p:nvSpPr>
          <p:cNvPr id="3" name="2 - Υπότιτλος"/>
          <p:cNvSpPr>
            <a:spLocks noGrp="1"/>
          </p:cNvSpPr>
          <p:nvPr>
            <p:ph type="subTitle" idx="1"/>
          </p:nvPr>
        </p:nvSpPr>
        <p:spPr>
          <a:xfrm>
            <a:off x="4067944" y="1268760"/>
            <a:ext cx="4896544" cy="5400600"/>
          </a:xfrm>
        </p:spPr>
        <p:txBody>
          <a:bodyPr>
            <a:normAutofit fontScale="92500" lnSpcReduction="20000"/>
          </a:bodyPr>
          <a:lstStyle/>
          <a:p>
            <a:pPr algn="l"/>
            <a:r>
              <a:rPr lang="el-GR" b="1" dirty="0" err="1" smtClean="0">
                <a:solidFill>
                  <a:schemeClr val="tx1"/>
                </a:solidFill>
              </a:rPr>
              <a:t>Aφαιρεί</a:t>
            </a:r>
            <a:r>
              <a:rPr lang="el-GR" b="1" dirty="0" smtClean="0">
                <a:solidFill>
                  <a:schemeClr val="tx1"/>
                </a:solidFill>
              </a:rPr>
              <a:t> μεγάλο μέρος του </a:t>
            </a:r>
            <a:r>
              <a:rPr lang="el-GR" b="1" dirty="0" err="1" smtClean="0">
                <a:solidFill>
                  <a:schemeClr val="tx1"/>
                </a:solidFill>
              </a:rPr>
              <a:t>βιοφορτίου</a:t>
            </a:r>
            <a:r>
              <a:rPr lang="el-GR" dirty="0" smtClean="0">
                <a:solidFill>
                  <a:schemeClr val="tx1"/>
                </a:solidFill>
              </a:rPr>
              <a:t> (απορρύπανση) στο οποίο οι μικροοργανισμοί επιβιώνουν και πολλαπλασιάζονται. Η απορρύπανση είναι επαρκής μόνο για τα χαμηλού κινδύνου υλικά που έρχονται σε επαφή με το υγιές και ακέραιο δέρμα. Για την απορρύπανση του υλικού ακολουθούνται τα παρακάτω βήματα:</a:t>
            </a:r>
          </a:p>
          <a:p>
            <a:pPr algn="l"/>
            <a:endParaRPr lang="el-GR" dirty="0">
              <a:solidFill>
                <a:schemeClr val="tx1"/>
              </a:solidFill>
            </a:endParaRPr>
          </a:p>
        </p:txBody>
      </p:sp>
      <p:pic>
        <p:nvPicPr>
          <p:cNvPr id="2050" name="Picture 2" descr="C:\Users\User\PresenterMedia\Static_People\doctor_presenting_to_nurses_1600_clr_8474.png"/>
          <p:cNvPicPr>
            <a:picLocks noChangeAspect="1" noChangeArrowheads="1"/>
          </p:cNvPicPr>
          <p:nvPr/>
        </p:nvPicPr>
        <p:blipFill>
          <a:blip r:embed="rId3" cstate="print"/>
          <a:srcRect/>
          <a:stretch>
            <a:fillRect/>
          </a:stretch>
        </p:blipFill>
        <p:spPr bwMode="auto">
          <a:xfrm>
            <a:off x="-216024" y="1988840"/>
            <a:ext cx="4572000" cy="314325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611560" y="620688"/>
            <a:ext cx="7920880" cy="5544616"/>
          </a:xfrm>
        </p:spPr>
        <p:txBody>
          <a:bodyPr>
            <a:normAutofit fontScale="92500" lnSpcReduction="10000"/>
          </a:bodyPr>
          <a:lstStyle/>
          <a:p>
            <a:pPr algn="l">
              <a:buFont typeface="Arial" pitchFamily="34" charset="0"/>
              <a:buChar char="•"/>
            </a:pPr>
            <a:r>
              <a:rPr lang="en-US" b="1" dirty="0" smtClean="0">
                <a:solidFill>
                  <a:schemeClr val="tx1"/>
                </a:solidFill>
              </a:rPr>
              <a:t> </a:t>
            </a:r>
            <a:r>
              <a:rPr lang="el-GR" b="1" dirty="0" smtClean="0">
                <a:solidFill>
                  <a:schemeClr val="tx1"/>
                </a:solidFill>
              </a:rPr>
              <a:t>Φοράτε μπλούζα, σκούφια, μάσκα, γάντια (ΜΑΠ). Ρίχνετε άφθονο τρεχούμενο κρύο νερό στα αντικείμενα.</a:t>
            </a:r>
            <a:endParaRPr lang="en-US" b="1" dirty="0" smtClean="0">
              <a:solidFill>
                <a:schemeClr val="tx1"/>
              </a:solidFill>
            </a:endParaRPr>
          </a:p>
          <a:p>
            <a:pPr algn="l">
              <a:buFont typeface="Arial" pitchFamily="34" charset="0"/>
              <a:buChar char="•"/>
            </a:pPr>
            <a:r>
              <a:rPr lang="en-US" b="1" dirty="0" smtClean="0">
                <a:solidFill>
                  <a:schemeClr val="tx1"/>
                </a:solidFill>
              </a:rPr>
              <a:t> </a:t>
            </a:r>
            <a:r>
              <a:rPr lang="el-GR" b="1" dirty="0" smtClean="0">
                <a:solidFill>
                  <a:schemeClr val="tx1"/>
                </a:solidFill>
              </a:rPr>
              <a:t>Πλένετε τα αντικείμενα σε θερμό νερό που περιέχει απολυμαντικό ή σαπούνι.</a:t>
            </a:r>
            <a:endParaRPr lang="en-US" b="1" dirty="0" smtClean="0">
              <a:solidFill>
                <a:schemeClr val="tx1"/>
              </a:solidFill>
            </a:endParaRPr>
          </a:p>
          <a:p>
            <a:pPr algn="l">
              <a:buFont typeface="Arial" pitchFamily="34" charset="0"/>
              <a:buChar char="•"/>
            </a:pPr>
            <a:r>
              <a:rPr lang="en-US" b="1" dirty="0" smtClean="0">
                <a:solidFill>
                  <a:schemeClr val="tx1"/>
                </a:solidFill>
              </a:rPr>
              <a:t> </a:t>
            </a:r>
            <a:r>
              <a:rPr lang="el-GR" b="1" dirty="0" smtClean="0">
                <a:solidFill>
                  <a:schemeClr val="tx1"/>
                </a:solidFill>
              </a:rPr>
              <a:t>Χρησιμοποιείτε βούρτσα μαλακή.</a:t>
            </a:r>
            <a:endParaRPr lang="en-US" b="1" dirty="0" smtClean="0">
              <a:solidFill>
                <a:schemeClr val="tx1"/>
              </a:solidFill>
            </a:endParaRPr>
          </a:p>
          <a:p>
            <a:pPr algn="l">
              <a:buFont typeface="Arial" pitchFamily="34" charset="0"/>
              <a:buChar char="•"/>
            </a:pPr>
            <a:r>
              <a:rPr lang="en-US" b="1" dirty="0" smtClean="0">
                <a:solidFill>
                  <a:schemeClr val="tx1"/>
                </a:solidFill>
              </a:rPr>
              <a:t> </a:t>
            </a:r>
            <a:r>
              <a:rPr lang="el-GR" b="1" dirty="0" smtClean="0">
                <a:solidFill>
                  <a:schemeClr val="tx1"/>
                </a:solidFill>
              </a:rPr>
              <a:t>Ξεπλένετε και στεγνώνετε καλά τα αντικείμενα.</a:t>
            </a:r>
            <a:endParaRPr lang="en-US" b="1" dirty="0" smtClean="0">
              <a:solidFill>
                <a:schemeClr val="tx1"/>
              </a:solidFill>
            </a:endParaRPr>
          </a:p>
          <a:p>
            <a:pPr algn="l">
              <a:buFont typeface="Arial" pitchFamily="34" charset="0"/>
              <a:buChar char="•"/>
            </a:pPr>
            <a:r>
              <a:rPr lang="en-US" b="1" dirty="0" smtClean="0">
                <a:solidFill>
                  <a:schemeClr val="tx1"/>
                </a:solidFill>
              </a:rPr>
              <a:t> </a:t>
            </a:r>
            <a:r>
              <a:rPr lang="el-GR" b="1" dirty="0" smtClean="0">
                <a:solidFill>
                  <a:schemeClr val="tx1"/>
                </a:solidFill>
              </a:rPr>
              <a:t>Προετοιμάζετε τον καθαρό πια εξοπλισμό για απολύμανση και αποστείρωση.</a:t>
            </a:r>
            <a:endParaRPr lang="en-US" b="1" dirty="0" smtClean="0">
              <a:solidFill>
                <a:schemeClr val="tx1"/>
              </a:solidFill>
            </a:endParaRPr>
          </a:p>
          <a:p>
            <a:pPr algn="l">
              <a:buFont typeface="Arial" pitchFamily="34" charset="0"/>
              <a:buChar char="•"/>
            </a:pPr>
            <a:r>
              <a:rPr lang="en-US" b="1" dirty="0" smtClean="0">
                <a:solidFill>
                  <a:schemeClr val="tx1"/>
                </a:solidFill>
              </a:rPr>
              <a:t> </a:t>
            </a:r>
            <a:r>
              <a:rPr lang="el-GR" b="1" dirty="0" smtClean="0">
                <a:solidFill>
                  <a:schemeClr val="tx1"/>
                </a:solidFill>
              </a:rPr>
              <a:t>Θεωρήστε πως </a:t>
            </a:r>
            <a:r>
              <a:rPr lang="el-GR" b="1" dirty="0" err="1" smtClean="0">
                <a:solidFill>
                  <a:schemeClr val="tx1"/>
                </a:solidFill>
              </a:rPr>
              <a:t>ό,τι</a:t>
            </a:r>
            <a:r>
              <a:rPr lang="el-GR" b="1" dirty="0" smtClean="0">
                <a:solidFill>
                  <a:schemeClr val="tx1"/>
                </a:solidFill>
              </a:rPr>
              <a:t> χρησιμοποιήσατε είναι ακάθαρτο.</a:t>
            </a:r>
          </a:p>
          <a:p>
            <a:pPr algn="l"/>
            <a:endParaRPr lang="el-GR" b="1" dirty="0">
              <a:solidFill>
                <a:schemeClr val="tx1"/>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47664" y="1600200"/>
            <a:ext cx="7443936" cy="5135563"/>
          </a:xfrm>
        </p:spPr>
        <p:txBody>
          <a:bodyPr>
            <a:normAutofit/>
          </a:bodyPr>
          <a:lstStyle/>
          <a:p>
            <a:r>
              <a:rPr lang="el-GR" sz="2400" dirty="0" smtClean="0"/>
              <a:t>Με την απολύμανση πετυχαίνεται η καταστροφή των ζωντανών μικροοργανισμών </a:t>
            </a:r>
            <a:r>
              <a:rPr lang="el-GR" sz="2400" b="1" dirty="0" smtClean="0"/>
              <a:t>όχι </a:t>
            </a:r>
            <a:r>
              <a:rPr lang="el-GR" sz="2400" dirty="0" smtClean="0"/>
              <a:t>όμως και των </a:t>
            </a:r>
            <a:r>
              <a:rPr lang="el-GR" sz="2400" b="1" dirty="0" smtClean="0"/>
              <a:t>σπόρων</a:t>
            </a:r>
            <a:r>
              <a:rPr lang="el-GR" sz="2400" dirty="0" smtClean="0"/>
              <a:t> τους.</a:t>
            </a:r>
          </a:p>
          <a:p>
            <a:r>
              <a:rPr lang="el-GR" sz="2400" dirty="0" smtClean="0"/>
              <a:t>Για τον σκοπό αυτό χρησιμοποιούνται χημικά μέσα.</a:t>
            </a:r>
          </a:p>
          <a:p>
            <a:r>
              <a:rPr lang="el-GR" sz="2400" dirty="0" smtClean="0"/>
              <a:t>Η απολύμανση χρησιμοποιείται για τα υψηλού κινδύνου υλικά που είτε έχουν έρθει σε επαφή με τις λύσεις της συνέχειας στο δέρμα ή τους βλεννογόνους του ασθενή είτε έχουν εισαχθεί σε μια αποστειρωμένη κοιλότητα, για παράδειγμα τα ενδοσκόπια.</a:t>
            </a:r>
          </a:p>
        </p:txBody>
      </p:sp>
      <p:sp>
        <p:nvSpPr>
          <p:cNvPr id="4" name="Title 3"/>
          <p:cNvSpPr>
            <a:spLocks noGrp="1"/>
          </p:cNvSpPr>
          <p:nvPr>
            <p:ph type="title"/>
          </p:nvPr>
        </p:nvSpPr>
        <p:spPr>
          <a:xfrm>
            <a:off x="1524000" y="404664"/>
            <a:ext cx="7620000" cy="864096"/>
          </a:xfrm>
        </p:spPr>
        <p:txBody>
          <a:bodyPr anchor="ctr">
            <a:normAutofit/>
          </a:bodyPr>
          <a:lstStyle/>
          <a:p>
            <a:r>
              <a:rPr lang="el-GR" sz="3200" dirty="0" smtClean="0"/>
              <a:t>Β. Απολύμανση</a:t>
            </a:r>
            <a:endParaRPr lang="en-US" sz="3200" dirty="0"/>
          </a:p>
        </p:txBody>
      </p:sp>
    </p:spTree>
    <p:extLst>
      <p:ext uri="{BB962C8B-B14F-4D97-AF65-F5344CB8AC3E}">
        <p14:creationId xmlns:p14="http://schemas.microsoft.com/office/powerpoint/2010/main" val="8365464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r>
              <a:rPr lang="el-GR" dirty="0" smtClean="0"/>
              <a:t>Συνήθη απολυμαντικά – αντισηπτικά μέσα</a:t>
            </a:r>
            <a:endParaRPr lang="en-US" dirty="0"/>
          </a:p>
        </p:txBody>
      </p:sp>
      <p:sp>
        <p:nvSpPr>
          <p:cNvPr id="13" name="Content Placeholder 12"/>
          <p:cNvSpPr>
            <a:spLocks noGrp="1"/>
          </p:cNvSpPr>
          <p:nvPr>
            <p:ph sz="quarter" idx="13"/>
          </p:nvPr>
        </p:nvSpPr>
        <p:spPr>
          <a:xfrm>
            <a:off x="346838" y="1279634"/>
            <a:ext cx="7211144" cy="4876799"/>
          </a:xfrm>
        </p:spPr>
        <p:txBody>
          <a:bodyPr>
            <a:normAutofit/>
          </a:bodyPr>
          <a:lstStyle/>
          <a:p>
            <a:r>
              <a:rPr lang="el-GR" sz="2200" b="1" dirty="0" smtClean="0"/>
              <a:t>Οι αλκοόλες</a:t>
            </a:r>
            <a:r>
              <a:rPr lang="el-GR" sz="2200" dirty="0" smtClean="0"/>
              <a:t>, (αιθυλική 60-70%, </a:t>
            </a:r>
            <a:r>
              <a:rPr lang="el-GR" sz="2200" dirty="0" err="1" smtClean="0"/>
              <a:t>ισοπροπυλική</a:t>
            </a:r>
            <a:r>
              <a:rPr lang="el-GR" sz="2200" dirty="0" smtClean="0"/>
              <a:t> 6 0%) είναι </a:t>
            </a:r>
            <a:r>
              <a:rPr lang="el-GR" sz="2200" dirty="0" err="1" smtClean="0"/>
              <a:t>μικροβιοκτόνες</a:t>
            </a:r>
            <a:r>
              <a:rPr lang="el-GR" sz="2200" dirty="0" smtClean="0"/>
              <a:t> και όχι </a:t>
            </a:r>
            <a:r>
              <a:rPr lang="el-GR" sz="2200" dirty="0" err="1" smtClean="0"/>
              <a:t>σποροκτόνες</a:t>
            </a:r>
            <a:r>
              <a:rPr lang="el-GR" sz="2200" dirty="0" smtClean="0"/>
              <a:t>, μπορούν να χρησιμοποιηθούν είτε μόνες τους είτε σε συνδυασμό με κάποιο άλλο απολυμαντικό, δεν είναι τοξικές για το δέρμα αλλά είναι εύφλεκτες.</a:t>
            </a:r>
          </a:p>
          <a:p>
            <a:r>
              <a:rPr lang="el-GR" sz="2200" b="1" dirty="0" smtClean="0"/>
              <a:t>Οι αλδεΰδες </a:t>
            </a:r>
            <a:r>
              <a:rPr lang="el-GR" sz="2200" dirty="0" smtClean="0"/>
              <a:t>(φορμόλη) είναι ερεθιστικές ουσίες και χρησιμοποιούνται στην παθολογοανατομία, ενώ η </a:t>
            </a:r>
            <a:r>
              <a:rPr lang="el-GR" sz="2200" dirty="0" err="1" smtClean="0"/>
              <a:t>γλουταραλδεϋδη</a:t>
            </a:r>
            <a:r>
              <a:rPr lang="el-GR" sz="2200" dirty="0" smtClean="0"/>
              <a:t> χρησιμοποιείται για την απολύμανση ιατρικών εργαλείων και οργάνων με φακούς. </a:t>
            </a:r>
          </a:p>
          <a:p>
            <a:r>
              <a:rPr lang="el-GR" sz="2200" b="1" dirty="0" smtClean="0"/>
              <a:t>Τα αλογόνα</a:t>
            </a:r>
            <a:r>
              <a:rPr lang="el-GR" sz="2200" dirty="0" smtClean="0"/>
              <a:t>, (παράγωγα χλωρίου 0,5-1%) είναι δραστικά για τους ιούς της ηπατίτιδας και του AIDS, ενώ τα παράγωγα ιωδίου χρησιμοποιούνται για την αντισηψία του δέρματος.</a:t>
            </a:r>
          </a:p>
        </p:txBody>
      </p:sp>
      <p:pic>
        <p:nvPicPr>
          <p:cNvPr id="5"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5221" y="3518356"/>
            <a:ext cx="2849307" cy="3799076"/>
          </a:xfrm>
          <a:prstGeom prst="rect">
            <a:avLst/>
          </a:prstGeom>
        </p:spPr>
      </p:pic>
    </p:spTree>
    <p:extLst>
      <p:ext uri="{BB962C8B-B14F-4D97-AF65-F5344CB8AC3E}">
        <p14:creationId xmlns:p14="http://schemas.microsoft.com/office/powerpoint/2010/main" val="306888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Effect transition="in" filter="fade">
                                      <p:cBhvr>
                                        <p:cTn id="11" dur="500"/>
                                        <p:tgtEl>
                                          <p:spTgt spid="1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Effect transition="in" filter="fade">
                                      <p:cBhvr>
                                        <p:cTn id="15" dur="500"/>
                                        <p:tgtEl>
                                          <p:spTgt spid="1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animEffect transition="in" filter="fade">
                                      <p:cBhvr>
                                        <p:cTn id="19" dur="500"/>
                                        <p:tgtEl>
                                          <p:spTgt spid="13">
                                            <p:txEl>
                                              <p:pRg st="2" end="2"/>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067944" y="290662"/>
            <a:ext cx="5065845" cy="1554162"/>
          </a:xfrm>
        </p:spPr>
        <p:txBody>
          <a:bodyPr anchor="ctr">
            <a:normAutofit/>
          </a:bodyPr>
          <a:lstStyle/>
          <a:p>
            <a:r>
              <a:rPr lang="el-GR" sz="3600" dirty="0" smtClean="0">
                <a:solidFill>
                  <a:schemeClr val="bg2">
                    <a:lumMod val="50000"/>
                  </a:schemeClr>
                </a:solidFill>
              </a:rPr>
              <a:t>Η απολύμανση διακρίνεται σε 3 επίπεδα</a:t>
            </a:r>
            <a:endParaRPr lang="en-US" sz="3600" dirty="0">
              <a:solidFill>
                <a:schemeClr val="bg2">
                  <a:lumMod val="50000"/>
                </a:schemeClr>
              </a:solidFill>
            </a:endParaRPr>
          </a:p>
        </p:txBody>
      </p:sp>
      <p:sp>
        <p:nvSpPr>
          <p:cNvPr id="7" name="Content Placeholder 6"/>
          <p:cNvSpPr>
            <a:spLocks noGrp="1"/>
          </p:cNvSpPr>
          <p:nvPr>
            <p:ph sz="half" idx="2"/>
          </p:nvPr>
        </p:nvSpPr>
        <p:spPr>
          <a:xfrm>
            <a:off x="3923928" y="1916832"/>
            <a:ext cx="5220072" cy="3672408"/>
          </a:xfrm>
        </p:spPr>
        <p:txBody>
          <a:bodyPr>
            <a:noAutofit/>
          </a:bodyPr>
          <a:lstStyle/>
          <a:p>
            <a:r>
              <a:rPr lang="el-GR" sz="2200" b="1" dirty="0" smtClean="0">
                <a:solidFill>
                  <a:schemeClr val="tx1"/>
                </a:solidFill>
              </a:rPr>
              <a:t>Υψηλό, μέσο, χαμηλό </a:t>
            </a:r>
            <a:r>
              <a:rPr lang="el-GR" sz="2200" dirty="0" smtClean="0">
                <a:solidFill>
                  <a:schemeClr val="tx1"/>
                </a:solidFill>
              </a:rPr>
              <a:t>.</a:t>
            </a:r>
            <a:r>
              <a:rPr lang="el-GR" sz="2200" i="1" dirty="0" smtClean="0">
                <a:solidFill>
                  <a:schemeClr val="tx1"/>
                </a:solidFill>
              </a:rPr>
              <a:t>Τα υλικά είναι σχεδόν ίδια, αλλά</a:t>
            </a:r>
            <a:r>
              <a:rPr lang="el-GR" sz="2200" dirty="0" smtClean="0">
                <a:solidFill>
                  <a:schemeClr val="tx1"/>
                </a:solidFill>
              </a:rPr>
              <a:t>ζουν απλώς οι πυκνότητες και ο χρόνος παραμονής τους στο διάλυμα.</a:t>
            </a:r>
          </a:p>
          <a:p>
            <a:r>
              <a:rPr lang="el-GR" sz="2200" dirty="0" smtClean="0">
                <a:solidFill>
                  <a:schemeClr val="tx1"/>
                </a:solidFill>
              </a:rPr>
              <a:t>Η αποτελεσματικότητα της απολύμανσης εξαρτάται από:</a:t>
            </a:r>
          </a:p>
          <a:p>
            <a:pPr>
              <a:buFont typeface="Arial" pitchFamily="34" charset="0"/>
              <a:buChar char="•"/>
            </a:pPr>
            <a:r>
              <a:rPr lang="en-US" sz="2200" dirty="0" smtClean="0">
                <a:solidFill>
                  <a:schemeClr val="tx1"/>
                </a:solidFill>
              </a:rPr>
              <a:t> </a:t>
            </a:r>
            <a:r>
              <a:rPr lang="el-GR" sz="2200" dirty="0" smtClean="0">
                <a:solidFill>
                  <a:schemeClr val="tx1"/>
                </a:solidFill>
              </a:rPr>
              <a:t>τη φύση του αντικειμένου (γωνίες, </a:t>
            </a:r>
            <a:r>
              <a:rPr lang="el-GR" sz="2200" dirty="0" err="1" smtClean="0">
                <a:solidFill>
                  <a:schemeClr val="tx1"/>
                </a:solidFill>
              </a:rPr>
              <a:t>μικροεξαρτήματα</a:t>
            </a:r>
            <a:r>
              <a:rPr lang="el-GR" sz="2200" dirty="0" smtClean="0">
                <a:solidFill>
                  <a:schemeClr val="tx1"/>
                </a:solidFill>
              </a:rPr>
              <a:t> και αυλοί είναι δύσκολο να απολυμανθούν) και</a:t>
            </a:r>
            <a:endParaRPr lang="en-US" sz="2200" dirty="0" smtClean="0">
              <a:solidFill>
                <a:schemeClr val="tx1"/>
              </a:solidFill>
            </a:endParaRPr>
          </a:p>
          <a:p>
            <a:pPr>
              <a:buFont typeface="Arial" pitchFamily="34" charset="0"/>
              <a:buChar char="•"/>
            </a:pPr>
            <a:r>
              <a:rPr lang="en-US" sz="2200" dirty="0" smtClean="0">
                <a:solidFill>
                  <a:schemeClr val="tx1"/>
                </a:solidFill>
              </a:rPr>
              <a:t> </a:t>
            </a:r>
            <a:r>
              <a:rPr lang="el-GR" sz="2200" dirty="0" smtClean="0">
                <a:solidFill>
                  <a:schemeClr val="tx1"/>
                </a:solidFill>
              </a:rPr>
              <a:t>τη συγκέντρωση του διαλύματος</a:t>
            </a:r>
            <a:endParaRPr lang="en-US" sz="2200" dirty="0">
              <a:solidFill>
                <a:schemeClr val="tx1"/>
              </a:solidFill>
            </a:endParaRPr>
          </a:p>
        </p:txBody>
      </p:sp>
      <p:pic>
        <p:nvPicPr>
          <p:cNvPr id="3" name="Content Placeholder 2"/>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228600"/>
            <a:ext cx="4267199" cy="5689599"/>
          </a:xfrm>
        </p:spPr>
      </p:pic>
    </p:spTree>
    <p:extLst>
      <p:ext uri="{BB962C8B-B14F-4D97-AF65-F5344CB8AC3E}">
        <p14:creationId xmlns:p14="http://schemas.microsoft.com/office/powerpoint/2010/main" val="194276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143000"/>
          </a:xfrm>
        </p:spPr>
        <p:txBody>
          <a:bodyPr>
            <a:noAutofit/>
          </a:bodyPr>
          <a:lstStyle/>
          <a:p>
            <a:r>
              <a:rPr lang="el-GR" sz="3600" b="1" dirty="0" smtClean="0">
                <a:solidFill>
                  <a:srgbClr val="C00000"/>
                </a:solidFill>
              </a:rPr>
              <a:t>Τα λάθη που γίνονται κατά τη χρήση των αντισηπτικών/απολυμαντικών μέσων:</a:t>
            </a:r>
            <a:endParaRPr lang="el-GR" sz="3600" dirty="0">
              <a:solidFill>
                <a:srgbClr val="C00000"/>
              </a:solidFill>
            </a:endParaRPr>
          </a:p>
        </p:txBody>
      </p:sp>
      <p:sp>
        <p:nvSpPr>
          <p:cNvPr id="3" name="2 - Θέση περιεχομένου"/>
          <p:cNvSpPr>
            <a:spLocks noGrp="1"/>
          </p:cNvSpPr>
          <p:nvPr>
            <p:ph idx="1"/>
          </p:nvPr>
        </p:nvSpPr>
        <p:spPr>
          <a:xfrm>
            <a:off x="2555776" y="1600200"/>
            <a:ext cx="6408712" cy="5257800"/>
          </a:xfrm>
        </p:spPr>
        <p:txBody>
          <a:bodyPr>
            <a:noAutofit/>
          </a:bodyPr>
          <a:lstStyle/>
          <a:p>
            <a:pPr>
              <a:buNone/>
            </a:pPr>
            <a:r>
              <a:rPr lang="el-GR" sz="2300" dirty="0" smtClean="0">
                <a:solidFill>
                  <a:schemeClr val="bg1"/>
                </a:solidFill>
              </a:rPr>
              <a:t>• Χρήση μη κατάλληλου απολυμαντικού. Μη ακρίβεια αραίωσης (ελλιπής απολύμανση, καταστροφή εργαλείων).</a:t>
            </a:r>
          </a:p>
          <a:p>
            <a:pPr>
              <a:buNone/>
            </a:pPr>
            <a:r>
              <a:rPr lang="el-GR" sz="2300" dirty="0" smtClean="0">
                <a:solidFill>
                  <a:schemeClr val="bg1"/>
                </a:solidFill>
              </a:rPr>
              <a:t>• Μόλυνση αντισηπτικού από ανθεκτικά μικρόβια</a:t>
            </a:r>
            <a:r>
              <a:rPr lang="en-US" sz="2300" dirty="0" smtClean="0">
                <a:solidFill>
                  <a:schemeClr val="bg1"/>
                </a:solidFill>
              </a:rPr>
              <a:t>. </a:t>
            </a:r>
            <a:r>
              <a:rPr lang="el-GR" sz="2300" dirty="0" smtClean="0">
                <a:solidFill>
                  <a:schemeClr val="bg1"/>
                </a:solidFill>
              </a:rPr>
              <a:t>Χρήση μη κατάλληλου απολυμαντικού.</a:t>
            </a:r>
          </a:p>
          <a:p>
            <a:pPr>
              <a:buNone/>
            </a:pPr>
            <a:r>
              <a:rPr lang="el-GR" sz="2300" dirty="0" smtClean="0">
                <a:solidFill>
                  <a:schemeClr val="bg1"/>
                </a:solidFill>
              </a:rPr>
              <a:t>• Λανθασμένος χρόνος παραμονής στο διάλυμα.</a:t>
            </a:r>
          </a:p>
          <a:p>
            <a:pPr>
              <a:buNone/>
            </a:pPr>
            <a:r>
              <a:rPr lang="el-GR" sz="2300" dirty="0" smtClean="0">
                <a:solidFill>
                  <a:schemeClr val="bg1"/>
                </a:solidFill>
              </a:rPr>
              <a:t>• Μη επαρκής καθαρισμός εργαλείων πριν από την απολύμανση.</a:t>
            </a:r>
          </a:p>
          <a:p>
            <a:pPr>
              <a:buNone/>
            </a:pPr>
            <a:r>
              <a:rPr lang="el-GR" sz="2300" dirty="0" smtClean="0">
                <a:solidFill>
                  <a:schemeClr val="bg1"/>
                </a:solidFill>
              </a:rPr>
              <a:t>• Απώλεια της δραστικότητας του απολυμαντικού.</a:t>
            </a:r>
          </a:p>
          <a:p>
            <a:pPr>
              <a:buNone/>
            </a:pPr>
            <a:r>
              <a:rPr lang="el-GR" sz="2300" dirty="0" smtClean="0">
                <a:solidFill>
                  <a:schemeClr val="bg1"/>
                </a:solidFill>
              </a:rPr>
              <a:t>• Χρήση παλαιού διαλύματος – ανάγκη καθημερινής</a:t>
            </a:r>
            <a:r>
              <a:rPr lang="en-US" sz="2300" dirty="0" smtClean="0">
                <a:solidFill>
                  <a:schemeClr val="bg1"/>
                </a:solidFill>
              </a:rPr>
              <a:t> </a:t>
            </a:r>
            <a:r>
              <a:rPr lang="el-GR" sz="2300" dirty="0" smtClean="0">
                <a:solidFill>
                  <a:schemeClr val="bg1"/>
                </a:solidFill>
              </a:rPr>
              <a:t>ανανέωσης των διαλυμάτων.</a:t>
            </a:r>
            <a:endParaRPr lang="en-US" sz="2300" dirty="0" smtClean="0">
              <a:solidFill>
                <a:schemeClr val="bg1"/>
              </a:solidFill>
            </a:endParaRPr>
          </a:p>
          <a:p>
            <a:pPr>
              <a:buSzPct val="130000"/>
            </a:pPr>
            <a:r>
              <a:rPr lang="el-GR" sz="2300" dirty="0" smtClean="0">
                <a:solidFill>
                  <a:schemeClr val="bg1"/>
                </a:solidFill>
              </a:rPr>
              <a:t>Ανάμειξη απολυμαντικών (εκτός της αλκοόλης).</a:t>
            </a:r>
          </a:p>
        </p:txBody>
      </p:sp>
      <p:pic>
        <p:nvPicPr>
          <p:cNvPr id="4098" name="Picture 2" descr="C:\Users\User\PresenterMedia\Static_People\sitting_on_x_thumbs_down_1600_clr.png"/>
          <p:cNvPicPr>
            <a:picLocks noChangeAspect="1" noChangeArrowheads="1"/>
          </p:cNvPicPr>
          <p:nvPr/>
        </p:nvPicPr>
        <p:blipFill>
          <a:blip r:embed="rId3" cstate="print"/>
          <a:srcRect/>
          <a:stretch>
            <a:fillRect/>
          </a:stretch>
        </p:blipFill>
        <p:spPr bwMode="auto">
          <a:xfrm>
            <a:off x="-252536" y="1844824"/>
            <a:ext cx="3094673" cy="4572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c:\Users\User\Desktop\PowerPoint_People\blank_bulletin_board_1600_clr.png"/>
          <p:cNvPicPr>
            <a:picLocks noChangeAspect="1" noChangeArrowheads="1"/>
          </p:cNvPicPr>
          <p:nvPr/>
        </p:nvPicPr>
        <p:blipFill>
          <a:blip r:embed="rId3" cstate="print"/>
          <a:srcRect/>
          <a:stretch>
            <a:fillRect/>
          </a:stretch>
        </p:blipFill>
        <p:spPr bwMode="auto">
          <a:xfrm>
            <a:off x="-138752" y="0"/>
            <a:ext cx="9448800" cy="6629400"/>
          </a:xfrm>
          <a:prstGeom prst="rect">
            <a:avLst/>
          </a:prstGeom>
          <a:noFill/>
        </p:spPr>
      </p:pic>
      <p:pic>
        <p:nvPicPr>
          <p:cNvPr id="10" name="left_white_pape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533400"/>
            <a:ext cx="8151440" cy="4767808"/>
          </a:xfrm>
          <a:prstGeom prst="rect">
            <a:avLst/>
          </a:prstGeom>
        </p:spPr>
      </p:pic>
      <p:pic>
        <p:nvPicPr>
          <p:cNvPr id="12" name="blue_tack"/>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9451" y="388962"/>
            <a:ext cx="457199" cy="609598"/>
          </a:xfrm>
          <a:prstGeom prst="rect">
            <a:avLst/>
          </a:prstGeom>
        </p:spPr>
      </p:pic>
      <p:sp>
        <p:nvSpPr>
          <p:cNvPr id="7" name="6 - TextBox"/>
          <p:cNvSpPr txBox="1"/>
          <p:nvPr/>
        </p:nvSpPr>
        <p:spPr>
          <a:xfrm>
            <a:off x="899592" y="762002"/>
            <a:ext cx="7566992" cy="4154984"/>
          </a:xfrm>
          <a:prstGeom prst="rect">
            <a:avLst/>
          </a:prstGeom>
          <a:noFill/>
        </p:spPr>
        <p:txBody>
          <a:bodyPr wrap="square" rtlCol="0">
            <a:spAutoFit/>
          </a:bodyPr>
          <a:lstStyle/>
          <a:p>
            <a:pPr>
              <a:buFont typeface="Arial" pitchFamily="34" charset="0"/>
              <a:buChar char="•"/>
            </a:pPr>
            <a:r>
              <a:rPr lang="en-US" sz="2200" dirty="0" smtClean="0">
                <a:solidFill>
                  <a:schemeClr val="bg1"/>
                </a:solidFill>
                <a:latin typeface="Monotype Corsiva" pitchFamily="66" charset="0"/>
              </a:rPr>
              <a:t> </a:t>
            </a:r>
            <a:r>
              <a:rPr lang="el-GR" sz="2200" dirty="0" smtClean="0">
                <a:solidFill>
                  <a:schemeClr val="bg1"/>
                </a:solidFill>
                <a:latin typeface="Monotype Corsiva" pitchFamily="66" charset="0"/>
              </a:rPr>
              <a:t>Οι νοσοκομειακές λοιμώξεις αποτελούν ένα σοβαρό πρόβλημα, που επηρεάζει σημαντικό αριθμό ασθενών κάθε χρόνο. Μολονότι η υγιεινή των χεριών θεωρείται από τα κορυφαία μέτρα για τη μείωση αυτών των λοιμώξεων, η συμμόρφωση με αυτή τη διαδικασία παραμένει ελλιπής.</a:t>
            </a:r>
            <a:endParaRPr lang="en-US" sz="2200" dirty="0" smtClean="0">
              <a:solidFill>
                <a:schemeClr val="bg1"/>
              </a:solidFill>
              <a:latin typeface="Monotype Corsiva" pitchFamily="66" charset="0"/>
            </a:endParaRPr>
          </a:p>
          <a:p>
            <a:pPr>
              <a:buFont typeface="Arial" pitchFamily="34" charset="0"/>
              <a:buChar char="•"/>
            </a:pPr>
            <a:r>
              <a:rPr lang="el-GR" sz="2200" dirty="0" smtClean="0">
                <a:solidFill>
                  <a:schemeClr val="bg1"/>
                </a:solidFill>
                <a:latin typeface="Monotype Corsiva" pitchFamily="66" charset="0"/>
              </a:rPr>
              <a:t> </a:t>
            </a:r>
            <a:r>
              <a:rPr lang="en-US" sz="2200" dirty="0" smtClean="0">
                <a:solidFill>
                  <a:schemeClr val="bg1"/>
                </a:solidFill>
                <a:latin typeface="Monotype Corsiva" pitchFamily="66" charset="0"/>
              </a:rPr>
              <a:t> </a:t>
            </a:r>
            <a:r>
              <a:rPr lang="el-GR" sz="2200" dirty="0" smtClean="0">
                <a:solidFill>
                  <a:schemeClr val="bg1"/>
                </a:solidFill>
                <a:latin typeface="Monotype Corsiva" pitchFamily="66" charset="0"/>
              </a:rPr>
              <a:t>Η μετάδοση των παθογόνων μικροοργανισμών από ασθενή σε ασθενή μέσω των χεριών των εργαζομένων περιλαμβάνει την ακόλουθη διαδρομή</a:t>
            </a:r>
            <a:r>
              <a:rPr lang="en-US" sz="2200" dirty="0" smtClean="0">
                <a:solidFill>
                  <a:schemeClr val="bg1"/>
                </a:solidFill>
                <a:latin typeface="Monotype Corsiva" pitchFamily="66" charset="0"/>
              </a:rPr>
              <a:t>:</a:t>
            </a:r>
          </a:p>
          <a:p>
            <a:r>
              <a:rPr lang="en-US" sz="2200" dirty="0" smtClean="0">
                <a:solidFill>
                  <a:schemeClr val="bg1"/>
                </a:solidFill>
                <a:latin typeface="Monotype Corsiva" pitchFamily="66" charset="0"/>
              </a:rPr>
              <a:t>T</a:t>
            </a:r>
            <a:r>
              <a:rPr lang="el-GR" sz="2200" dirty="0" smtClean="0">
                <a:solidFill>
                  <a:schemeClr val="bg1"/>
                </a:solidFill>
                <a:latin typeface="Monotype Corsiva" pitchFamily="66" charset="0"/>
              </a:rPr>
              <a:t>ο αποικισμένο με παθογόνους μικροοργανισμούς δέρμα του ασθενή έρχεται σε επαφή με επιφάνειες γύρω του, με αποτέλεσμα να τις μολύνει άμεσα. Αυτό έχει ως συνέπεια, οι εργαζόμενοι να μολύνουν τα χέρια τους κατά τη διάρκεια των ημερήσιων δραστηριοτήτων φροντίδας ακόμη και όταν φορούν γάντια.</a:t>
            </a:r>
            <a:endParaRPr lang="el-GR" sz="2200" dirty="0">
              <a:solidFill>
                <a:schemeClr val="bg1"/>
              </a:solidFill>
              <a:latin typeface="Monotype Corsiva" pitchFamily="66" charset="0"/>
            </a:endParaRPr>
          </a:p>
        </p:txBody>
      </p:sp>
      <p:pic>
        <p:nvPicPr>
          <p:cNvPr id="14" name="red_tack"/>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388961"/>
            <a:ext cx="457197" cy="609597"/>
          </a:xfrm>
          <a:prstGeom prst="rect">
            <a:avLst/>
          </a:prstGeom>
        </p:spPr>
      </p:pic>
      <p:pic>
        <p:nvPicPr>
          <p:cNvPr id="8" name="Picture 2" descr="C:\Users\User\Desktop\PresenterMedia\Static_People\needy_hands_pc_1600_clr.png"/>
          <p:cNvPicPr>
            <a:picLocks noChangeAspect="1" noChangeArrowheads="1"/>
          </p:cNvPicPr>
          <p:nvPr/>
        </p:nvPicPr>
        <p:blipFill>
          <a:blip r:embed="rId7" cstate="print"/>
          <a:srcRect/>
          <a:stretch>
            <a:fillRect/>
          </a:stretch>
        </p:blipFill>
        <p:spPr bwMode="auto">
          <a:xfrm>
            <a:off x="5652120" y="4479196"/>
            <a:ext cx="2842229" cy="233418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4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p:tgtEl>
                                          <p:spTgt spid="10"/>
                                        </p:tgtEl>
                                      </p:cBhvr>
                                    </p:animEffect>
                                  </p:childTnLst>
                                </p:cTn>
                              </p:par>
                              <p:par>
                                <p:cTn id="8" presetID="10" presetClass="entr" presetSubtype="0" fill="hold" nodeType="withEffect">
                                  <p:stCondLst>
                                    <p:cond delay="11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800"/>
                                        <p:tgtEl>
                                          <p:spTgt spid="12"/>
                                        </p:tgtEl>
                                      </p:cBhvr>
                                    </p:animEffect>
                                  </p:childTnLst>
                                </p:cTn>
                              </p:par>
                              <p:par>
                                <p:cTn id="11" presetID="10" presetClass="entr" presetSubtype="0" fill="hold" grpId="0" nodeType="withEffect">
                                  <p:stCondLst>
                                    <p:cond delay="11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par>
                                <p:cTn id="14" presetID="10" presetClass="entr" presetSubtype="0" fill="hold" nodeType="withEffect">
                                  <p:stCondLst>
                                    <p:cond delay="11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20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latin typeface="Franklin Gothic Demi" pitchFamily="34" charset="0"/>
              </a:rPr>
              <a:t>Γ. Αποστείρωση</a:t>
            </a:r>
            <a:endParaRPr lang="el-GR"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203848" y="1600200"/>
            <a:ext cx="5842992" cy="4709120"/>
          </a:xfrm>
        </p:spPr>
        <p:txBody>
          <a:bodyPr>
            <a:normAutofit fontScale="92500" lnSpcReduction="20000"/>
          </a:bodyPr>
          <a:lstStyle/>
          <a:p>
            <a:r>
              <a:rPr lang="el-GR" dirty="0" smtClean="0">
                <a:solidFill>
                  <a:schemeClr val="bg1"/>
                </a:solidFill>
              </a:rPr>
              <a:t>Αναφέρεται στη διαδικασία κατά την οποία ένα προϊόν απαλλάσσεται από τους ζωντανούς μικροοργανισμούς και τους σπόρους τους. </a:t>
            </a:r>
          </a:p>
          <a:p>
            <a:r>
              <a:rPr lang="el-GR" dirty="0" smtClean="0">
                <a:solidFill>
                  <a:schemeClr val="bg1"/>
                </a:solidFill>
              </a:rPr>
              <a:t>Η αποστείρωση χρησιμοποιείται για τα υψηλού κινδύνου υλικά που έχουν έρθει σε επαφή με το δέρμα του ασθενή και αφορά βεβαίως τον εξοπλισμό, που χρησιμοποιήθηκε σε διάφορες διαδικασίες.</a:t>
            </a:r>
          </a:p>
        </p:txBody>
      </p:sp>
      <p:pic>
        <p:nvPicPr>
          <p:cNvPr id="1026" name="Picture 2" descr="C:\Users\USER_2\Downloads\top_surgeon_1600_clr_7589.png"/>
          <p:cNvPicPr>
            <a:picLocks noChangeAspect="1" noChangeArrowheads="1"/>
          </p:cNvPicPr>
          <p:nvPr/>
        </p:nvPicPr>
        <p:blipFill>
          <a:blip r:embed="rId3" cstate="print"/>
          <a:srcRect/>
          <a:stretch>
            <a:fillRect/>
          </a:stretch>
        </p:blipFill>
        <p:spPr bwMode="auto">
          <a:xfrm>
            <a:off x="-179512" y="1917848"/>
            <a:ext cx="4103440" cy="410344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smtClean="0">
                <a:solidFill>
                  <a:schemeClr val="bg1"/>
                </a:solidFill>
                <a:latin typeface="Franklin Gothic Demi" pitchFamily="34" charset="0"/>
              </a:rPr>
              <a:t>Οι μέθοδοι αποστείρωσης διακρίνονται:</a:t>
            </a:r>
            <a:endParaRPr lang="el-GR"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779912" y="1600200"/>
            <a:ext cx="5112568" cy="4709120"/>
          </a:xfrm>
        </p:spPr>
        <p:txBody>
          <a:bodyPr>
            <a:noAutofit/>
          </a:bodyPr>
          <a:lstStyle/>
          <a:p>
            <a:pPr marL="0">
              <a:spcBef>
                <a:spcPts val="0"/>
              </a:spcBef>
              <a:buNone/>
            </a:pPr>
            <a:r>
              <a:rPr lang="el-GR" sz="2400" dirty="0" smtClean="0">
                <a:solidFill>
                  <a:schemeClr val="bg1"/>
                </a:solidFill>
              </a:rPr>
              <a:t>Στις φυσικές, χημικές και στην ακτινοβολία</a:t>
            </a:r>
            <a:r>
              <a:rPr lang="en-US" sz="2400" dirty="0" smtClean="0">
                <a:solidFill>
                  <a:schemeClr val="bg1"/>
                </a:solidFill>
              </a:rPr>
              <a:t>.</a:t>
            </a:r>
            <a:endParaRPr lang="el-GR" sz="2400" i="1" dirty="0" smtClean="0">
              <a:solidFill>
                <a:schemeClr val="bg1"/>
              </a:solidFill>
            </a:endParaRPr>
          </a:p>
          <a:p>
            <a:pPr marL="0">
              <a:spcBef>
                <a:spcPts val="0"/>
              </a:spcBef>
              <a:buNone/>
            </a:pPr>
            <a:r>
              <a:rPr lang="el-GR" sz="2400" dirty="0" smtClean="0">
                <a:solidFill>
                  <a:schemeClr val="bg1"/>
                </a:solidFill>
              </a:rPr>
              <a:t>Η ακτινοβολία, είναι πλήρως αποδεδειγμένη η δράση της και εφαρμόζεται σε ειδικές εγκαταστάσεις</a:t>
            </a:r>
            <a:r>
              <a:rPr lang="en-US" sz="2400" dirty="0" smtClean="0">
                <a:solidFill>
                  <a:schemeClr val="bg1"/>
                </a:solidFill>
              </a:rPr>
              <a:t>:</a:t>
            </a:r>
            <a:endParaRPr lang="el-GR" sz="2400" dirty="0" smtClean="0">
              <a:solidFill>
                <a:schemeClr val="bg1"/>
              </a:solidFill>
            </a:endParaRPr>
          </a:p>
          <a:p>
            <a:pPr marL="0">
              <a:spcBef>
                <a:spcPts val="0"/>
              </a:spcBef>
            </a:pPr>
            <a:r>
              <a:rPr lang="el-GR" sz="2400" dirty="0" smtClean="0">
                <a:solidFill>
                  <a:schemeClr val="bg1"/>
                </a:solidFill>
              </a:rPr>
              <a:t>για βιομηχανικά προϊόντα μεγάλης παραγωγής υγειονομικό υλικό</a:t>
            </a:r>
            <a:endParaRPr lang="en-US" sz="2400" dirty="0" smtClean="0">
              <a:solidFill>
                <a:schemeClr val="bg1"/>
              </a:solidFill>
            </a:endParaRPr>
          </a:p>
          <a:p>
            <a:pPr marL="0">
              <a:spcBef>
                <a:spcPts val="0"/>
              </a:spcBef>
            </a:pPr>
            <a:r>
              <a:rPr lang="el-GR" sz="2400" dirty="0" smtClean="0">
                <a:solidFill>
                  <a:schemeClr val="bg1"/>
                </a:solidFill>
              </a:rPr>
              <a:t>παστερίωση τροφών</a:t>
            </a:r>
          </a:p>
          <a:p>
            <a:pPr marL="0">
              <a:spcBef>
                <a:spcPts val="0"/>
              </a:spcBef>
              <a:buNone/>
            </a:pPr>
            <a:r>
              <a:rPr lang="el-GR" sz="2400" dirty="0" smtClean="0">
                <a:solidFill>
                  <a:schemeClr val="bg1"/>
                </a:solidFill>
              </a:rPr>
              <a:t>Η δόση ρυθμίζεται κατά τέτοιον τρόπο ώστε να καταστρέφει τους μικροοργανισμούς χωρίς όμως παράλληλα να καταστρέφεται το</a:t>
            </a:r>
            <a:r>
              <a:rPr lang="en-US" sz="2400" dirty="0" smtClean="0">
                <a:solidFill>
                  <a:schemeClr val="bg1"/>
                </a:solidFill>
              </a:rPr>
              <a:t> </a:t>
            </a:r>
            <a:r>
              <a:rPr lang="el-GR" sz="2400" dirty="0" smtClean="0">
                <a:solidFill>
                  <a:schemeClr val="bg1"/>
                </a:solidFill>
              </a:rPr>
              <a:t>υλικό.</a:t>
            </a:r>
          </a:p>
        </p:txBody>
      </p:sp>
      <p:pic>
        <p:nvPicPr>
          <p:cNvPr id="2050" name="Picture 2" descr="C:\Users\USER_2\Downloads\radio_active_symbol_button_1600_clr_1975.png"/>
          <p:cNvPicPr>
            <a:picLocks noChangeAspect="1" noChangeArrowheads="1"/>
          </p:cNvPicPr>
          <p:nvPr/>
        </p:nvPicPr>
        <p:blipFill>
          <a:blip r:embed="rId3" cstate="print"/>
          <a:srcRect/>
          <a:stretch>
            <a:fillRect/>
          </a:stretch>
        </p:blipFill>
        <p:spPr bwMode="auto">
          <a:xfrm>
            <a:off x="107504" y="1988840"/>
            <a:ext cx="3635896" cy="363589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563888" y="404664"/>
            <a:ext cx="5544616" cy="6048672"/>
          </a:xfrm>
        </p:spPr>
        <p:txBody>
          <a:bodyPr>
            <a:normAutofit/>
          </a:bodyPr>
          <a:lstStyle/>
          <a:p>
            <a:pPr marL="0">
              <a:buNone/>
            </a:pPr>
            <a:r>
              <a:rPr lang="el-GR" dirty="0" smtClean="0">
                <a:solidFill>
                  <a:schemeClr val="bg1"/>
                </a:solidFill>
              </a:rPr>
              <a:t>Για την αποστείρωση των εργαλείων και του ιματισμού χρησιμοποιούνται ειδικά μηχανήματα – κλίβανοι </a:t>
            </a:r>
          </a:p>
          <a:p>
            <a:pPr marL="0">
              <a:buNone/>
            </a:pPr>
            <a:r>
              <a:rPr lang="el-GR" dirty="0" smtClean="0">
                <a:solidFill>
                  <a:schemeClr val="bg1"/>
                </a:solidFill>
              </a:rPr>
              <a:t>Οι κλίβανοι διακρίνονται σε:</a:t>
            </a:r>
          </a:p>
          <a:p>
            <a:pPr marL="0"/>
            <a:r>
              <a:rPr lang="el-GR" b="1" dirty="0" smtClean="0">
                <a:solidFill>
                  <a:schemeClr val="bg1"/>
                </a:solidFill>
              </a:rPr>
              <a:t> ατμού – βαρύτητας</a:t>
            </a:r>
            <a:r>
              <a:rPr lang="el-GR" dirty="0" smtClean="0">
                <a:solidFill>
                  <a:schemeClr val="bg1"/>
                </a:solidFill>
              </a:rPr>
              <a:t>,</a:t>
            </a:r>
          </a:p>
          <a:p>
            <a:pPr marL="0"/>
            <a:r>
              <a:rPr lang="el-GR" dirty="0" smtClean="0">
                <a:solidFill>
                  <a:schemeClr val="bg1"/>
                </a:solidFill>
              </a:rPr>
              <a:t> </a:t>
            </a:r>
            <a:r>
              <a:rPr lang="el-GR" b="1" dirty="0" smtClean="0">
                <a:solidFill>
                  <a:schemeClr val="bg1"/>
                </a:solidFill>
              </a:rPr>
              <a:t>ταχείας αποστείρωσης</a:t>
            </a:r>
            <a:r>
              <a:rPr lang="el-GR" dirty="0" smtClean="0">
                <a:solidFill>
                  <a:schemeClr val="bg1"/>
                </a:solidFill>
              </a:rPr>
              <a:t>,</a:t>
            </a:r>
          </a:p>
          <a:p>
            <a:pPr marL="0"/>
            <a:r>
              <a:rPr lang="el-GR" dirty="0" smtClean="0">
                <a:solidFill>
                  <a:schemeClr val="bg1"/>
                </a:solidFill>
              </a:rPr>
              <a:t> </a:t>
            </a:r>
            <a:r>
              <a:rPr lang="el-GR" b="1" dirty="0" smtClean="0">
                <a:solidFill>
                  <a:schemeClr val="bg1"/>
                </a:solidFill>
              </a:rPr>
              <a:t>ξηρού αέρα</a:t>
            </a:r>
            <a:r>
              <a:rPr lang="el-GR" dirty="0" smtClean="0">
                <a:solidFill>
                  <a:schemeClr val="bg1"/>
                </a:solidFill>
              </a:rPr>
              <a:t>,</a:t>
            </a:r>
          </a:p>
          <a:p>
            <a:pPr marL="0"/>
            <a:r>
              <a:rPr lang="el-GR" dirty="0" smtClean="0">
                <a:solidFill>
                  <a:schemeClr val="bg1"/>
                </a:solidFill>
              </a:rPr>
              <a:t> </a:t>
            </a:r>
            <a:r>
              <a:rPr lang="el-GR" b="1" dirty="0" smtClean="0">
                <a:solidFill>
                  <a:schemeClr val="bg1"/>
                </a:solidFill>
              </a:rPr>
              <a:t>αερίου οξειδίου του </a:t>
            </a:r>
            <a:r>
              <a:rPr lang="el-GR" b="1" dirty="0" err="1" smtClean="0">
                <a:solidFill>
                  <a:schemeClr val="bg1"/>
                </a:solidFill>
              </a:rPr>
              <a:t>αιθυλαινίου</a:t>
            </a:r>
            <a:r>
              <a:rPr lang="el-GR" dirty="0" smtClean="0">
                <a:solidFill>
                  <a:schemeClr val="bg1"/>
                </a:solidFill>
              </a:rPr>
              <a:t> και </a:t>
            </a:r>
            <a:r>
              <a:rPr lang="el-GR" b="1" dirty="0" smtClean="0">
                <a:solidFill>
                  <a:schemeClr val="bg1"/>
                </a:solidFill>
              </a:rPr>
              <a:t>υπεροξειδίου του υδρογόνου (</a:t>
            </a:r>
            <a:r>
              <a:rPr lang="en-US" b="1" dirty="0" smtClean="0">
                <a:solidFill>
                  <a:schemeClr val="bg1"/>
                </a:solidFill>
              </a:rPr>
              <a:t>plasma</a:t>
            </a:r>
            <a:r>
              <a:rPr lang="en-US" dirty="0" smtClean="0">
                <a:solidFill>
                  <a:schemeClr val="bg1"/>
                </a:solidFill>
              </a:rPr>
              <a:t>).</a:t>
            </a:r>
            <a:endParaRPr lang="el-GR" dirty="0" smtClean="0">
              <a:solidFill>
                <a:schemeClr val="bg1"/>
              </a:solidFill>
            </a:endParaRPr>
          </a:p>
        </p:txBody>
      </p:sp>
      <p:pic>
        <p:nvPicPr>
          <p:cNvPr id="3074" name="Picture 2" descr="C:\Users\USER_2\Downloads\radiation_walking_paranoid_500_clr_8957.gif"/>
          <p:cNvPicPr>
            <a:picLocks noChangeAspect="1" noChangeArrowheads="1" noCrop="1"/>
          </p:cNvPicPr>
          <p:nvPr/>
        </p:nvPicPr>
        <p:blipFill>
          <a:blip r:embed="rId3" cstate="print"/>
          <a:srcRect/>
          <a:stretch>
            <a:fillRect/>
          </a:stretch>
        </p:blipFill>
        <p:spPr bwMode="auto">
          <a:xfrm>
            <a:off x="0" y="1196752"/>
            <a:ext cx="3619500" cy="4762500"/>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977480" y="548680"/>
            <a:ext cx="6059016" cy="5577483"/>
          </a:xfrm>
        </p:spPr>
        <p:txBody>
          <a:bodyPr>
            <a:normAutofit fontScale="70000" lnSpcReduction="20000"/>
          </a:bodyPr>
          <a:lstStyle/>
          <a:p>
            <a:pPr marL="0">
              <a:lnSpc>
                <a:spcPct val="120000"/>
              </a:lnSpc>
              <a:buNone/>
            </a:pPr>
            <a:r>
              <a:rPr lang="el-GR" dirty="0" smtClean="0">
                <a:solidFill>
                  <a:schemeClr val="bg1"/>
                </a:solidFill>
              </a:rPr>
              <a:t>Στον </a:t>
            </a:r>
            <a:r>
              <a:rPr lang="el-GR" b="1" dirty="0" smtClean="0">
                <a:solidFill>
                  <a:schemeClr val="bg1"/>
                </a:solidFill>
              </a:rPr>
              <a:t>κλίβανο ατμού </a:t>
            </a:r>
            <a:r>
              <a:rPr lang="el-GR" dirty="0" smtClean="0">
                <a:solidFill>
                  <a:schemeClr val="bg1"/>
                </a:solidFill>
              </a:rPr>
              <a:t>διοχετεύεται κορεσμένος ατμός υπό πίεση, ο οποίος δρα στο προς αποστείρωση αντικείμενο για καθορισμένο χρόνο και στην απαιτούμενη  θερμοκρασία.</a:t>
            </a:r>
          </a:p>
          <a:p>
            <a:pPr marL="0">
              <a:lnSpc>
                <a:spcPct val="120000"/>
              </a:lnSpc>
              <a:buNone/>
            </a:pPr>
            <a:r>
              <a:rPr lang="el-GR" dirty="0" smtClean="0">
                <a:solidFill>
                  <a:schemeClr val="bg1"/>
                </a:solidFill>
              </a:rPr>
              <a:t>Αποτελεί μέθοδο επιλογής σε υλικά που δεν είναι ευαίσθητα στη θερμοκρασία.</a:t>
            </a:r>
            <a:endParaRPr lang="en-US" dirty="0" smtClean="0">
              <a:solidFill>
                <a:schemeClr val="bg1"/>
              </a:solidFill>
            </a:endParaRPr>
          </a:p>
          <a:p>
            <a:pPr marL="0">
              <a:lnSpc>
                <a:spcPct val="120000"/>
              </a:lnSpc>
              <a:buNone/>
            </a:pPr>
            <a:r>
              <a:rPr lang="el-GR" dirty="0" smtClean="0">
                <a:solidFill>
                  <a:schemeClr val="bg1"/>
                </a:solidFill>
              </a:rPr>
              <a:t>Στον κλίβανο μια αντλία κενού απομακρύνει τον αέρα από τον θάλαμο και εισέρχεται ατμός (15 mm </a:t>
            </a:r>
            <a:r>
              <a:rPr lang="el-GR" dirty="0" err="1" smtClean="0">
                <a:solidFill>
                  <a:schemeClr val="bg1"/>
                </a:solidFill>
              </a:rPr>
              <a:t>Hg</a:t>
            </a:r>
            <a:r>
              <a:rPr lang="el-GR" dirty="0" smtClean="0">
                <a:solidFill>
                  <a:schemeClr val="bg1"/>
                </a:solidFill>
              </a:rPr>
              <a:t>). Ο συνολικός χρόνος αποστείρωσης είναι 4-7 </a:t>
            </a:r>
            <a:r>
              <a:rPr lang="el-GR" dirty="0" err="1" smtClean="0">
                <a:solidFill>
                  <a:schemeClr val="bg1"/>
                </a:solidFill>
              </a:rPr>
              <a:t>min</a:t>
            </a:r>
            <a:r>
              <a:rPr lang="el-GR" dirty="0" smtClean="0">
                <a:solidFill>
                  <a:schemeClr val="bg1"/>
                </a:solidFill>
              </a:rPr>
              <a:t> στους 134- 135° C.</a:t>
            </a:r>
            <a:endParaRPr lang="en-US" dirty="0" smtClean="0">
              <a:solidFill>
                <a:schemeClr val="bg1"/>
              </a:solidFill>
            </a:endParaRPr>
          </a:p>
          <a:p>
            <a:pPr marL="0">
              <a:lnSpc>
                <a:spcPct val="120000"/>
              </a:lnSpc>
              <a:buNone/>
            </a:pPr>
            <a:r>
              <a:rPr lang="el-GR" dirty="0" smtClean="0">
                <a:solidFill>
                  <a:schemeClr val="bg1"/>
                </a:solidFill>
              </a:rPr>
              <a:t>Στον </a:t>
            </a:r>
            <a:r>
              <a:rPr lang="el-GR" b="1" dirty="0" smtClean="0">
                <a:solidFill>
                  <a:schemeClr val="bg1"/>
                </a:solidFill>
              </a:rPr>
              <a:t>κλίβανο ξηρού αέρα </a:t>
            </a:r>
            <a:r>
              <a:rPr lang="el-GR" dirty="0" smtClean="0">
                <a:solidFill>
                  <a:schemeClr val="bg1"/>
                </a:solidFill>
              </a:rPr>
              <a:t>τοποθετούνται υλικά που δε μπορούν να μπουν σε κλίβανο ατμού και ο χρόνος που απαιτείται για την αποστείρωση είναι 160 βαθμοί για 2 ώρες, 170 βαθμοί για 1 ώρα και 180 βαθμοί για 30 λεπτά. </a:t>
            </a:r>
          </a:p>
        </p:txBody>
      </p:sp>
      <p:pic>
        <p:nvPicPr>
          <p:cNvPr id="4098" name="Picture 2" descr="E:\Saved_on_Hard_Disc\PowerPoint(on_hard_but_not_updated)\PresenterMedia\Static_People\pressure_gauge_1600_clr.png"/>
          <p:cNvPicPr>
            <a:picLocks noChangeAspect="1" noChangeArrowheads="1"/>
          </p:cNvPicPr>
          <p:nvPr/>
        </p:nvPicPr>
        <p:blipFill>
          <a:blip r:embed="rId3" cstate="print"/>
          <a:srcRect/>
          <a:stretch>
            <a:fillRect/>
          </a:stretch>
        </p:blipFill>
        <p:spPr bwMode="auto">
          <a:xfrm>
            <a:off x="-324544" y="980728"/>
            <a:ext cx="3923928" cy="3923928"/>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409528" y="587821"/>
            <a:ext cx="5626968" cy="5577483"/>
          </a:xfrm>
        </p:spPr>
        <p:txBody>
          <a:bodyPr>
            <a:normAutofit lnSpcReduction="10000"/>
          </a:bodyPr>
          <a:lstStyle/>
          <a:p>
            <a:r>
              <a:rPr lang="el-GR" dirty="0" smtClean="0">
                <a:solidFill>
                  <a:schemeClr val="bg1"/>
                </a:solidFill>
              </a:rPr>
              <a:t>Η αποστείρωση με αέριο </a:t>
            </a:r>
            <a:r>
              <a:rPr lang="el-GR" b="1" dirty="0" smtClean="0">
                <a:solidFill>
                  <a:schemeClr val="bg1"/>
                </a:solidFill>
              </a:rPr>
              <a:t>οξείδιο του </a:t>
            </a:r>
            <a:r>
              <a:rPr lang="el-GR" b="1" dirty="0" err="1" smtClean="0">
                <a:solidFill>
                  <a:schemeClr val="bg1"/>
                </a:solidFill>
              </a:rPr>
              <a:t>αιθυλαινίου</a:t>
            </a:r>
            <a:r>
              <a:rPr lang="el-GR" b="1" dirty="0" smtClean="0">
                <a:solidFill>
                  <a:schemeClr val="bg1"/>
                </a:solidFill>
              </a:rPr>
              <a:t> </a:t>
            </a:r>
            <a:r>
              <a:rPr lang="el-GR" dirty="0" smtClean="0">
                <a:solidFill>
                  <a:schemeClr val="bg1"/>
                </a:solidFill>
              </a:rPr>
              <a:t>ενδείκνυται για εργαλεία ή όργανα που είναι ευαίσθητα στη θερμότητα ή τον ατμό.</a:t>
            </a:r>
          </a:p>
          <a:p>
            <a:r>
              <a:rPr lang="el-GR" dirty="0" smtClean="0">
                <a:solidFill>
                  <a:schemeClr val="bg1"/>
                </a:solidFill>
              </a:rPr>
              <a:t>Μειονεκτεί ως προς το ότι απαιτείται μεγάλος χρόνος αποστείρωσης, έχει υψηλό κόστος και εγκυμονεί κινδύνους τόσο για τους ασθενείς όσο και για το προσωπικό.</a:t>
            </a:r>
            <a:endParaRPr lang="el-GR" dirty="0">
              <a:solidFill>
                <a:schemeClr val="bg1"/>
              </a:solidFill>
            </a:endParaRPr>
          </a:p>
        </p:txBody>
      </p:sp>
      <p:pic>
        <p:nvPicPr>
          <p:cNvPr id="5122" name="Picture 2" descr="E:\Saved_on_Hard_Disc\PowerPoint(on_hard_but_not_updated)\PresenterMedia\Static_People\poison_bottle_fumes_1600_clr_12182.png"/>
          <p:cNvPicPr>
            <a:picLocks noChangeAspect="1" noChangeArrowheads="1"/>
          </p:cNvPicPr>
          <p:nvPr/>
        </p:nvPicPr>
        <p:blipFill>
          <a:blip r:embed="rId3" cstate="print"/>
          <a:srcRect/>
          <a:stretch>
            <a:fillRect/>
          </a:stretch>
        </p:blipFill>
        <p:spPr bwMode="auto">
          <a:xfrm>
            <a:off x="251520" y="620688"/>
            <a:ext cx="3822827" cy="5560474"/>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4000" b="1" dirty="0" smtClean="0">
                <a:solidFill>
                  <a:schemeClr val="bg1"/>
                </a:solidFill>
                <a:latin typeface="Franklin Gothic Heavy" pitchFamily="34" charset="0"/>
              </a:rPr>
              <a:t>Χρόνος Ζωής Αποστειρωμένων Υλικών</a:t>
            </a:r>
            <a:endParaRPr lang="el-GR" dirty="0">
              <a:solidFill>
                <a:schemeClr val="bg1"/>
              </a:solidFill>
              <a:latin typeface="Franklin Gothic Heavy" pitchFamily="34" charset="0"/>
            </a:endParaRPr>
          </a:p>
        </p:txBody>
      </p:sp>
      <p:sp>
        <p:nvSpPr>
          <p:cNvPr id="3" name="2 - Θέση περιεχομένου"/>
          <p:cNvSpPr>
            <a:spLocks noGrp="1"/>
          </p:cNvSpPr>
          <p:nvPr>
            <p:ph idx="1"/>
          </p:nvPr>
        </p:nvSpPr>
        <p:spPr>
          <a:xfrm>
            <a:off x="2618840" y="1521370"/>
            <a:ext cx="6336704" cy="5257800"/>
          </a:xfrm>
        </p:spPr>
        <p:txBody>
          <a:bodyPr>
            <a:normAutofit fontScale="85000" lnSpcReduction="10000"/>
          </a:bodyPr>
          <a:lstStyle/>
          <a:p>
            <a:pPr marL="0">
              <a:buNone/>
            </a:pPr>
            <a:r>
              <a:rPr lang="el-GR" dirty="0" smtClean="0">
                <a:solidFill>
                  <a:schemeClr val="bg1"/>
                </a:solidFill>
              </a:rPr>
              <a:t>Ο χρόνος ζωής ενός αποστειρωμένου υλικού βασίζεται στις Ολλανδικές οδηγίες (</a:t>
            </a:r>
            <a:r>
              <a:rPr lang="en-US" dirty="0" smtClean="0">
                <a:solidFill>
                  <a:schemeClr val="bg1"/>
                </a:solidFill>
              </a:rPr>
              <a:t>Dutch Guidelines for Shelf</a:t>
            </a:r>
            <a:r>
              <a:rPr lang="el-GR" dirty="0" smtClean="0">
                <a:solidFill>
                  <a:schemeClr val="bg1"/>
                </a:solidFill>
              </a:rPr>
              <a:t> </a:t>
            </a:r>
            <a:r>
              <a:rPr lang="el-GR" dirty="0" err="1" smtClean="0">
                <a:solidFill>
                  <a:schemeClr val="bg1"/>
                </a:solidFill>
              </a:rPr>
              <a:t>life</a:t>
            </a:r>
            <a:r>
              <a:rPr lang="el-GR" dirty="0" smtClean="0">
                <a:solidFill>
                  <a:schemeClr val="bg1"/>
                </a:solidFill>
              </a:rPr>
              <a:t> </a:t>
            </a:r>
            <a:r>
              <a:rPr lang="el-GR" dirty="0" err="1" smtClean="0">
                <a:solidFill>
                  <a:schemeClr val="bg1"/>
                </a:solidFill>
              </a:rPr>
              <a:t>of</a:t>
            </a:r>
            <a:r>
              <a:rPr lang="el-GR" dirty="0" smtClean="0">
                <a:solidFill>
                  <a:schemeClr val="bg1"/>
                </a:solidFill>
              </a:rPr>
              <a:t> </a:t>
            </a:r>
            <a:r>
              <a:rPr lang="el-GR" dirty="0" err="1" smtClean="0">
                <a:solidFill>
                  <a:schemeClr val="bg1"/>
                </a:solidFill>
              </a:rPr>
              <a:t>sterilized</a:t>
            </a:r>
            <a:r>
              <a:rPr lang="el-GR" dirty="0" smtClean="0">
                <a:solidFill>
                  <a:schemeClr val="bg1"/>
                </a:solidFill>
              </a:rPr>
              <a:t> </a:t>
            </a:r>
            <a:r>
              <a:rPr lang="el-GR" dirty="0" err="1" smtClean="0">
                <a:solidFill>
                  <a:schemeClr val="bg1"/>
                </a:solidFill>
              </a:rPr>
              <a:t>packages</a:t>
            </a:r>
            <a:r>
              <a:rPr lang="el-GR" dirty="0" smtClean="0">
                <a:solidFill>
                  <a:schemeClr val="bg1"/>
                </a:solidFill>
              </a:rPr>
              <a:t>), οι οποίες έχουν επικρατήσει πανευρωπαϊκά. Σύμφωνα με τις οδηγίες αυτές (</a:t>
            </a:r>
            <a:r>
              <a:rPr lang="el-GR" dirty="0" err="1" smtClean="0">
                <a:solidFill>
                  <a:schemeClr val="bg1"/>
                </a:solidFill>
              </a:rPr>
              <a:t>point</a:t>
            </a:r>
            <a:r>
              <a:rPr lang="el-GR" dirty="0" smtClean="0">
                <a:solidFill>
                  <a:schemeClr val="bg1"/>
                </a:solidFill>
              </a:rPr>
              <a:t> </a:t>
            </a:r>
            <a:r>
              <a:rPr lang="el-GR" dirty="0" err="1" smtClean="0">
                <a:solidFill>
                  <a:schemeClr val="bg1"/>
                </a:solidFill>
              </a:rPr>
              <a:t>system</a:t>
            </a:r>
            <a:r>
              <a:rPr lang="el-GR" dirty="0" smtClean="0">
                <a:solidFill>
                  <a:schemeClr val="bg1"/>
                </a:solidFill>
              </a:rPr>
              <a:t>), για να ορίσουμε το χρόνο ζωής των αποστειρωμένων υλικών θα πρέπει να ληφθούν υπόψη οι παρακάτω παράγοντες, οι οποίοι βαθμολογούνται και ανάλογα:</a:t>
            </a:r>
          </a:p>
          <a:p>
            <a:pPr marL="0">
              <a:buNone/>
            </a:pPr>
            <a:r>
              <a:rPr lang="el-GR" dirty="0" smtClean="0">
                <a:solidFill>
                  <a:schemeClr val="bg1"/>
                </a:solidFill>
              </a:rPr>
              <a:t>• Υλικά και τρόπος συσκευασίας</a:t>
            </a:r>
          </a:p>
          <a:p>
            <a:pPr marL="0">
              <a:buNone/>
            </a:pPr>
            <a:r>
              <a:rPr lang="el-GR" dirty="0" smtClean="0">
                <a:solidFill>
                  <a:schemeClr val="bg1"/>
                </a:solidFill>
              </a:rPr>
              <a:t>• Τρόπος αποθήκευσης</a:t>
            </a:r>
          </a:p>
          <a:p>
            <a:pPr marL="0">
              <a:buNone/>
            </a:pPr>
            <a:r>
              <a:rPr lang="el-GR" dirty="0" smtClean="0">
                <a:solidFill>
                  <a:schemeClr val="bg1"/>
                </a:solidFill>
              </a:rPr>
              <a:t>• Χώρος αποθήκευσης</a:t>
            </a:r>
            <a:endParaRPr lang="el-GR" dirty="0">
              <a:solidFill>
                <a:schemeClr val="bg1"/>
              </a:solidFill>
            </a:endParaRPr>
          </a:p>
        </p:txBody>
      </p:sp>
      <p:pic>
        <p:nvPicPr>
          <p:cNvPr id="1026" name="Picture 2" descr="C:\Users\User\PresenterMedia\Animated_People!\hourglass_500_clr_8762.gif"/>
          <p:cNvPicPr>
            <a:picLocks noChangeAspect="1" noChangeArrowheads="1" noCrop="1"/>
          </p:cNvPicPr>
          <p:nvPr/>
        </p:nvPicPr>
        <p:blipFill>
          <a:blip r:embed="rId3" cstate="print"/>
          <a:srcRect/>
          <a:stretch>
            <a:fillRect/>
          </a:stretch>
        </p:blipFill>
        <p:spPr bwMode="auto">
          <a:xfrm>
            <a:off x="395536" y="1556792"/>
            <a:ext cx="2190750" cy="4762500"/>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latin typeface="Franklin Gothic Demi" pitchFamily="34" charset="0"/>
              </a:rPr>
              <a:t>Δείκτες Αποστείρωσης</a:t>
            </a:r>
            <a:endParaRPr lang="el-GR"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697560" y="1600200"/>
            <a:ext cx="5338936" cy="4997152"/>
          </a:xfrm>
        </p:spPr>
        <p:txBody>
          <a:bodyPr>
            <a:normAutofit fontScale="85000" lnSpcReduction="10000"/>
          </a:bodyPr>
          <a:lstStyle/>
          <a:p>
            <a:pPr marL="0">
              <a:buNone/>
            </a:pPr>
            <a:r>
              <a:rPr lang="el-GR" dirty="0" smtClean="0">
                <a:solidFill>
                  <a:schemeClr val="bg1"/>
                </a:solidFill>
              </a:rPr>
              <a:t>Τέσσερις παράγοντες που θα πρέπει να ανιχνεύονται</a:t>
            </a:r>
            <a:r>
              <a:rPr lang="en-US" dirty="0" smtClean="0">
                <a:solidFill>
                  <a:schemeClr val="bg1"/>
                </a:solidFill>
              </a:rPr>
              <a:t> </a:t>
            </a:r>
            <a:r>
              <a:rPr lang="el-GR" dirty="0" smtClean="0">
                <a:solidFill>
                  <a:schemeClr val="bg1"/>
                </a:solidFill>
              </a:rPr>
              <a:t>μέσα από τους δείκτες αποστείρωσης είναι ο χρόνος, η</a:t>
            </a:r>
            <a:r>
              <a:rPr lang="en-US" dirty="0" smtClean="0">
                <a:solidFill>
                  <a:schemeClr val="bg1"/>
                </a:solidFill>
              </a:rPr>
              <a:t> </a:t>
            </a:r>
            <a:r>
              <a:rPr lang="el-GR" dirty="0" smtClean="0">
                <a:solidFill>
                  <a:schemeClr val="bg1"/>
                </a:solidFill>
              </a:rPr>
              <a:t>πίεση, η θερμοκρασία και η ποιότητα ατμού.</a:t>
            </a:r>
          </a:p>
          <a:p>
            <a:pPr marL="0">
              <a:buNone/>
            </a:pPr>
            <a:r>
              <a:rPr lang="el-GR" b="1" dirty="0" smtClean="0">
                <a:solidFill>
                  <a:schemeClr val="bg1"/>
                </a:solidFill>
              </a:rPr>
              <a:t>Εξωτερικός χημικός δείκτης. </a:t>
            </a:r>
            <a:r>
              <a:rPr lang="el-GR" dirty="0" smtClean="0">
                <a:solidFill>
                  <a:schemeClr val="bg1"/>
                </a:solidFill>
              </a:rPr>
              <a:t>Η αλλαγή του</a:t>
            </a:r>
            <a:r>
              <a:rPr lang="en-US" dirty="0" smtClean="0">
                <a:solidFill>
                  <a:schemeClr val="bg1"/>
                </a:solidFill>
              </a:rPr>
              <a:t> </a:t>
            </a:r>
            <a:r>
              <a:rPr lang="el-GR" dirty="0" smtClean="0">
                <a:solidFill>
                  <a:schemeClr val="bg1"/>
                </a:solidFill>
              </a:rPr>
              <a:t>χρώματος</a:t>
            </a:r>
            <a:r>
              <a:rPr lang="en-US" dirty="0" smtClean="0">
                <a:solidFill>
                  <a:schemeClr val="bg1"/>
                </a:solidFill>
              </a:rPr>
              <a:t> </a:t>
            </a:r>
            <a:r>
              <a:rPr lang="el-GR" dirty="0" smtClean="0">
                <a:solidFill>
                  <a:schemeClr val="bg1"/>
                </a:solidFill>
              </a:rPr>
              <a:t>των διαγώνιων παράλληλων γραμμών μας πληροφορεί αν το πακέτο αυτό πέρασε από τη διαδικασία της αποστείρωσης αλλά όχι ότι είναι αποστειρωμένο. </a:t>
            </a:r>
            <a:endParaRPr lang="el-GR" dirty="0"/>
          </a:p>
        </p:txBody>
      </p:sp>
      <p:pic>
        <p:nvPicPr>
          <p:cNvPr id="1026" name="Picture 2" descr="C:\Users\User\PresenterMedia\Animated_People!\pointing_with_pointer_anim_500_clr_11092.gif"/>
          <p:cNvPicPr>
            <a:picLocks noChangeAspect="1" noChangeArrowheads="1" noCrop="1"/>
          </p:cNvPicPr>
          <p:nvPr/>
        </p:nvPicPr>
        <p:blipFill>
          <a:blip r:embed="rId3" cstate="print"/>
          <a:srcRect/>
          <a:stretch>
            <a:fillRect/>
          </a:stretch>
        </p:blipFill>
        <p:spPr bwMode="auto">
          <a:xfrm>
            <a:off x="107504" y="1628800"/>
            <a:ext cx="3764482" cy="4546476"/>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latin typeface="Franklin Gothic Demi" pitchFamily="34" charset="0"/>
              </a:rPr>
              <a:t>Εσωτερικός χημικός δείκτης </a:t>
            </a:r>
            <a:endParaRPr lang="el-GR" dirty="0">
              <a:solidFill>
                <a:schemeClr val="bg1"/>
              </a:solidFill>
              <a:latin typeface="Franklin Gothic Demi" pitchFamily="34" charset="0"/>
            </a:endParaRPr>
          </a:p>
        </p:txBody>
      </p:sp>
      <p:sp>
        <p:nvSpPr>
          <p:cNvPr id="3" name="2 - Θέση περιεχομένου"/>
          <p:cNvSpPr>
            <a:spLocks noGrp="1"/>
          </p:cNvSpPr>
          <p:nvPr>
            <p:ph idx="1"/>
          </p:nvPr>
        </p:nvSpPr>
        <p:spPr>
          <a:xfrm>
            <a:off x="2699792" y="1411560"/>
            <a:ext cx="6192688" cy="5257800"/>
          </a:xfrm>
        </p:spPr>
        <p:txBody>
          <a:bodyPr>
            <a:normAutofit fontScale="92500"/>
          </a:bodyPr>
          <a:lstStyle/>
          <a:p>
            <a:r>
              <a:rPr lang="el-GR" b="1" dirty="0" smtClean="0">
                <a:solidFill>
                  <a:schemeClr val="bg1"/>
                </a:solidFill>
              </a:rPr>
              <a:t>Παρόμοια αλλαγή χρώματος</a:t>
            </a:r>
            <a:r>
              <a:rPr lang="el-GR" dirty="0" smtClean="0">
                <a:solidFill>
                  <a:schemeClr val="bg1"/>
                </a:solidFill>
              </a:rPr>
              <a:t> με τον εξωτερικό δείκτη όπου διερευνάται αν υπάρχει ομοιόμορφη και αυτόματη αλλαγή στο κίτρινο χρώμα του δείκτη (η αλλαγή χρώματος από κίτρινη σε γκρι δείχνει υγρασία στο υλικό). </a:t>
            </a:r>
            <a:r>
              <a:rPr lang="el-GR" dirty="0" err="1" smtClean="0">
                <a:solidFill>
                  <a:schemeClr val="bg1"/>
                </a:solidFill>
              </a:rPr>
              <a:t>Μονοπαραμετρικός</a:t>
            </a:r>
            <a:r>
              <a:rPr lang="el-GR" dirty="0" smtClean="0">
                <a:solidFill>
                  <a:schemeClr val="bg1"/>
                </a:solidFill>
              </a:rPr>
              <a:t> παράγοντας (μετράει μόνο τη θερμοκρασία) και θεωρείται περισσότερο αξιόπιστος από τον εξωτερικό δείκτη</a:t>
            </a:r>
            <a:r>
              <a:rPr lang="en-US" dirty="0" smtClean="0">
                <a:solidFill>
                  <a:schemeClr val="bg1"/>
                </a:solidFill>
              </a:rPr>
              <a:t>.</a:t>
            </a:r>
            <a:endParaRPr lang="el-GR" dirty="0">
              <a:solidFill>
                <a:schemeClr val="bg1"/>
              </a:solidFill>
            </a:endParaRPr>
          </a:p>
        </p:txBody>
      </p:sp>
      <p:pic>
        <p:nvPicPr>
          <p:cNvPr id="2050" name="Picture 2" descr="C:\Users\User\PresenterMedia\Animated_People!\magnify_your_item_500_clr_13233.gif"/>
          <p:cNvPicPr>
            <a:picLocks noChangeAspect="1" noChangeArrowheads="1" noCrop="1"/>
          </p:cNvPicPr>
          <p:nvPr/>
        </p:nvPicPr>
        <p:blipFill>
          <a:blip r:embed="rId3" cstate="print"/>
          <a:srcRect/>
          <a:stretch>
            <a:fillRect/>
          </a:stretch>
        </p:blipFill>
        <p:spPr bwMode="auto">
          <a:xfrm>
            <a:off x="323528" y="1484784"/>
            <a:ext cx="2857500" cy="4762500"/>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smtClean="0">
                <a:solidFill>
                  <a:schemeClr val="bg1"/>
                </a:solidFill>
                <a:latin typeface="Franklin Gothic Demi" pitchFamily="34" charset="0"/>
              </a:rPr>
              <a:t>Ολοκληρωμένος χημικός δείκτης </a:t>
            </a:r>
            <a:endParaRPr lang="el-GR"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23528" y="1484784"/>
            <a:ext cx="8640960" cy="5328592"/>
          </a:xfrm>
        </p:spPr>
        <p:txBody>
          <a:bodyPr>
            <a:normAutofit/>
          </a:bodyPr>
          <a:lstStyle/>
          <a:p>
            <a:r>
              <a:rPr lang="el-GR" b="1" dirty="0" smtClean="0">
                <a:solidFill>
                  <a:schemeClr val="bg1"/>
                </a:solidFill>
              </a:rPr>
              <a:t>(για επεμβατικά σετ)</a:t>
            </a:r>
            <a:r>
              <a:rPr lang="el-GR" dirty="0" smtClean="0">
                <a:solidFill>
                  <a:schemeClr val="bg1"/>
                </a:solidFill>
              </a:rPr>
              <a:t> που αποτελείται από μια χάρτινη λωρίδα και από μια ταμπλέτα χημικής μελάνης, ευαίσθητη στον ατμό και στην θερμοκρασία, σε μια </a:t>
            </a:r>
            <a:r>
              <a:rPr lang="el-GR" dirty="0" err="1" smtClean="0">
                <a:solidFill>
                  <a:schemeClr val="bg1"/>
                </a:solidFill>
              </a:rPr>
              <a:t>στρωματοποιημένη</a:t>
            </a:r>
            <a:r>
              <a:rPr lang="el-GR" dirty="0" smtClean="0">
                <a:solidFill>
                  <a:schemeClr val="bg1"/>
                </a:solidFill>
              </a:rPr>
              <a:t> κατασκευή από χαρτί/φιλμ/αλουμίνιο. Η ταμπλέτα λιώνει αφήνοντας ένα μαύρο χρώμα κατά το μήκος της χάρτινης λωρίδας. Αυτό είναι ορατό μέσω ενός παραθύρου με 2 πεδία, </a:t>
            </a:r>
            <a:r>
              <a:rPr lang="el-GR" dirty="0" err="1" smtClean="0">
                <a:solidFill>
                  <a:schemeClr val="bg1"/>
                </a:solidFill>
              </a:rPr>
              <a:t>accept</a:t>
            </a:r>
            <a:r>
              <a:rPr lang="el-GR" dirty="0" smtClean="0">
                <a:solidFill>
                  <a:schemeClr val="bg1"/>
                </a:solidFill>
              </a:rPr>
              <a:t> και </a:t>
            </a:r>
            <a:r>
              <a:rPr lang="el-GR" dirty="0" err="1" smtClean="0">
                <a:solidFill>
                  <a:schemeClr val="bg1"/>
                </a:solidFill>
              </a:rPr>
              <a:t>reject</a:t>
            </a:r>
            <a:r>
              <a:rPr lang="el-GR" dirty="0" smtClean="0">
                <a:solidFill>
                  <a:schemeClr val="bg1"/>
                </a:solidFill>
              </a:rPr>
              <a:t> (επιτυχημένο / αποτυχημένο).</a:t>
            </a:r>
            <a:endParaRPr lang="el-GR" dirty="0">
              <a:solidFill>
                <a:schemeClr val="bg1"/>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1143000"/>
          </a:xfrm>
        </p:spPr>
        <p:txBody>
          <a:bodyPr/>
          <a:lstStyle/>
          <a:p>
            <a:r>
              <a:rPr lang="el-GR" b="1" dirty="0" smtClean="0">
                <a:solidFill>
                  <a:schemeClr val="bg1"/>
                </a:solidFill>
                <a:latin typeface="Franklin Gothic Demi" pitchFamily="34" charset="0"/>
              </a:rPr>
              <a:t>Ολοκληρωμένος χημικός δείκτης </a:t>
            </a:r>
            <a:endParaRPr lang="el-GR" dirty="0">
              <a:solidFill>
                <a:schemeClr val="bg1"/>
              </a:solidFill>
              <a:latin typeface="Franklin Gothic Demi" pitchFamily="34" charset="0"/>
            </a:endParaRPr>
          </a:p>
        </p:txBody>
      </p:sp>
      <p:sp>
        <p:nvSpPr>
          <p:cNvPr id="4" name="3 - Θέση περιεχομένου"/>
          <p:cNvSpPr>
            <a:spLocks noGrp="1"/>
          </p:cNvSpPr>
          <p:nvPr>
            <p:ph idx="1"/>
          </p:nvPr>
        </p:nvSpPr>
        <p:spPr>
          <a:xfrm>
            <a:off x="4572000" y="1196752"/>
            <a:ext cx="4392488" cy="5661248"/>
          </a:xfrm>
        </p:spPr>
        <p:txBody>
          <a:bodyPr>
            <a:normAutofit fontScale="92500" lnSpcReduction="20000"/>
          </a:bodyPr>
          <a:lstStyle/>
          <a:p>
            <a:pPr marL="0">
              <a:buNone/>
            </a:pPr>
            <a:r>
              <a:rPr lang="el-GR" dirty="0" smtClean="0">
                <a:solidFill>
                  <a:schemeClr val="bg1"/>
                </a:solidFill>
              </a:rPr>
              <a:t>Η έκταση και ο ρυθμός της ροής του χρώματος στην χάρτινη λωρίδα εξαρτάται από την παρουσία του ατμού, του χρόνου και της θερμοκρασίας. Χρησιμοποιείται για τον έλεγχο των κύκλων αποστείρωσης σε θερμοκρασίες από 120°C- 135°C σε κλίβανους κενού (</a:t>
            </a:r>
            <a:r>
              <a:rPr lang="el-GR" dirty="0" err="1" smtClean="0">
                <a:solidFill>
                  <a:schemeClr val="bg1"/>
                </a:solidFill>
              </a:rPr>
              <a:t>vacuum</a:t>
            </a:r>
            <a:r>
              <a:rPr lang="el-GR" dirty="0" smtClean="0">
                <a:solidFill>
                  <a:schemeClr val="bg1"/>
                </a:solidFill>
              </a:rPr>
              <a:t>), βαρύτητας (</a:t>
            </a:r>
            <a:r>
              <a:rPr lang="el-GR" dirty="0" err="1" smtClean="0">
                <a:solidFill>
                  <a:schemeClr val="bg1"/>
                </a:solidFill>
              </a:rPr>
              <a:t>gravity</a:t>
            </a:r>
            <a:r>
              <a:rPr lang="el-GR" dirty="0" smtClean="0">
                <a:solidFill>
                  <a:schemeClr val="bg1"/>
                </a:solidFill>
              </a:rPr>
              <a:t>) και ταχείας αποστείρωσης (</a:t>
            </a:r>
            <a:r>
              <a:rPr lang="el-GR" dirty="0" err="1" smtClean="0">
                <a:solidFill>
                  <a:schemeClr val="bg1"/>
                </a:solidFill>
              </a:rPr>
              <a:t>flash</a:t>
            </a:r>
            <a:r>
              <a:rPr lang="el-GR" dirty="0" smtClean="0">
                <a:solidFill>
                  <a:schemeClr val="bg1"/>
                </a:solidFill>
              </a:rPr>
              <a:t>).</a:t>
            </a:r>
            <a:endParaRPr lang="el-GR" dirty="0">
              <a:solidFill>
                <a:schemeClr val="bg1"/>
              </a:solidFill>
            </a:endParaRPr>
          </a:p>
        </p:txBody>
      </p:sp>
      <p:pic>
        <p:nvPicPr>
          <p:cNvPr id="5" name="Picture 2" descr="https://www.ebosonline.com.au/images/product/ATSIS4133.jpg"/>
          <p:cNvPicPr>
            <a:picLocks noChangeAspect="1" noChangeArrowheads="1"/>
          </p:cNvPicPr>
          <p:nvPr/>
        </p:nvPicPr>
        <p:blipFill>
          <a:blip r:embed="rId3" cstate="print"/>
          <a:srcRect l="1448" t="4072" r="1519" b="4992"/>
          <a:stretch>
            <a:fillRect/>
          </a:stretch>
        </p:blipFill>
        <p:spPr bwMode="auto">
          <a:xfrm>
            <a:off x="179512" y="1700808"/>
            <a:ext cx="4248472" cy="4248472"/>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779912" y="-27384"/>
            <a:ext cx="5256584" cy="6885384"/>
          </a:xfrm>
        </p:spPr>
        <p:txBody>
          <a:bodyPr>
            <a:noAutofit/>
          </a:bodyPr>
          <a:lstStyle/>
          <a:p>
            <a:pPr>
              <a:buNone/>
            </a:pPr>
            <a:r>
              <a:rPr lang="el-GR" sz="2000" dirty="0" smtClean="0">
                <a:solidFill>
                  <a:schemeClr val="bg1"/>
                </a:solidFill>
              </a:rPr>
              <a:t> </a:t>
            </a:r>
            <a:r>
              <a:rPr lang="en-US" sz="2000" dirty="0" smtClean="0">
                <a:solidFill>
                  <a:schemeClr val="bg1"/>
                </a:solidFill>
              </a:rPr>
              <a:t>	</a:t>
            </a:r>
            <a:r>
              <a:rPr lang="el-GR" sz="2000" dirty="0" smtClean="0">
                <a:solidFill>
                  <a:schemeClr val="bg1"/>
                </a:solidFill>
              </a:rPr>
              <a:t>Η αποτελεσματικότητα της συμμόρφωσης με τους κανόνες της υγιεινής των χεριών θεωρείται ίσως η μόνη λύση στην αντιμετώπιση των νοσοκομειακών λοιμώξεων.</a:t>
            </a:r>
          </a:p>
          <a:p>
            <a:pPr>
              <a:buNone/>
            </a:pPr>
            <a:r>
              <a:rPr lang="el-GR" sz="2000" dirty="0" smtClean="0">
                <a:solidFill>
                  <a:schemeClr val="bg1"/>
                </a:solidFill>
              </a:rPr>
              <a:t> </a:t>
            </a:r>
            <a:r>
              <a:rPr lang="en-US" sz="2000" dirty="0" smtClean="0">
                <a:solidFill>
                  <a:schemeClr val="bg1"/>
                </a:solidFill>
              </a:rPr>
              <a:t>	</a:t>
            </a:r>
            <a:r>
              <a:rPr lang="el-GR" sz="2000" dirty="0" smtClean="0">
                <a:solidFill>
                  <a:schemeClr val="bg1"/>
                </a:solidFill>
              </a:rPr>
              <a:t>Η υγιεινή των χεριών θεωρείται από τα πιο σύγχρονα και αποτελεσματικά μέτρα στην πρόληψη μετάδοσης μολύνσεων σε νοσηλευτικές διαδικασίες, όπως:</a:t>
            </a:r>
          </a:p>
          <a:p>
            <a:r>
              <a:rPr lang="el-GR" sz="2000" dirty="0" smtClean="0">
                <a:solidFill>
                  <a:schemeClr val="bg1"/>
                </a:solidFill>
              </a:rPr>
              <a:t> η τοποθέτηση </a:t>
            </a:r>
            <a:r>
              <a:rPr lang="el-GR" sz="2000" dirty="0" err="1" smtClean="0">
                <a:solidFill>
                  <a:schemeClr val="bg1"/>
                </a:solidFill>
              </a:rPr>
              <a:t>ουροκαθετήρα</a:t>
            </a:r>
            <a:r>
              <a:rPr lang="el-GR" sz="2000" dirty="0" smtClean="0">
                <a:solidFill>
                  <a:schemeClr val="bg1"/>
                </a:solidFill>
              </a:rPr>
              <a:t>,</a:t>
            </a:r>
          </a:p>
          <a:p>
            <a:r>
              <a:rPr lang="el-GR" sz="2000" dirty="0" smtClean="0">
                <a:solidFill>
                  <a:schemeClr val="bg1"/>
                </a:solidFill>
              </a:rPr>
              <a:t> η αλλαγή χειρουργικού τραύματος,</a:t>
            </a:r>
          </a:p>
          <a:p>
            <a:r>
              <a:rPr lang="el-GR" sz="2000" dirty="0" smtClean="0">
                <a:solidFill>
                  <a:schemeClr val="bg1"/>
                </a:solidFill>
              </a:rPr>
              <a:t> η αναρρόφηση βρογχικών εκκρίσεων και </a:t>
            </a:r>
          </a:p>
          <a:p>
            <a:r>
              <a:rPr lang="el-GR" sz="2000" dirty="0" smtClean="0">
                <a:solidFill>
                  <a:schemeClr val="bg1"/>
                </a:solidFill>
              </a:rPr>
              <a:t>η νοσηλεία ασθενών σε θαλάμους απομόνωσης.</a:t>
            </a:r>
            <a:endParaRPr lang="en-US" sz="2000" dirty="0" smtClean="0">
              <a:solidFill>
                <a:schemeClr val="bg1"/>
              </a:solidFill>
            </a:endParaRPr>
          </a:p>
          <a:p>
            <a:pPr>
              <a:buNone/>
            </a:pPr>
            <a:r>
              <a:rPr lang="en-US" sz="2000" dirty="0" smtClean="0">
                <a:solidFill>
                  <a:schemeClr val="bg1"/>
                </a:solidFill>
              </a:rPr>
              <a:t>	</a:t>
            </a:r>
            <a:r>
              <a:rPr lang="el-GR" sz="2000" dirty="0" smtClean="0">
                <a:solidFill>
                  <a:schemeClr val="bg1"/>
                </a:solidFill>
              </a:rPr>
              <a:t>Εκτός των άλλων δεν θα πρέπει να αγνοείται και η σημασία της καθαριότητας του περιβάλλοντος του ασθενή ώστε να αποτρέπεται η διάδοση παθογόνων μικροοργανισμών, όπως το </a:t>
            </a:r>
            <a:r>
              <a:rPr lang="el-GR" sz="2000" dirty="0" err="1" smtClean="0">
                <a:solidFill>
                  <a:schemeClr val="bg1"/>
                </a:solidFill>
              </a:rPr>
              <a:t>Clostridium</a:t>
            </a:r>
            <a:r>
              <a:rPr lang="el-GR" sz="2000" dirty="0" smtClean="0">
                <a:solidFill>
                  <a:schemeClr val="bg1"/>
                </a:solidFill>
              </a:rPr>
              <a:t> </a:t>
            </a:r>
            <a:r>
              <a:rPr lang="el-GR" sz="2000" dirty="0" err="1" smtClean="0">
                <a:solidFill>
                  <a:schemeClr val="bg1"/>
                </a:solidFill>
              </a:rPr>
              <a:t>difficile</a:t>
            </a:r>
            <a:r>
              <a:rPr lang="el-GR" sz="2000" dirty="0" smtClean="0">
                <a:solidFill>
                  <a:schemeClr val="bg1"/>
                </a:solidFill>
              </a:rPr>
              <a:t> και ο ανθεκτικός χρυσίζων σταφυλόκοκκος.</a:t>
            </a:r>
            <a:endParaRPr lang="el-GR" sz="2000" dirty="0">
              <a:solidFill>
                <a:schemeClr val="bg1"/>
              </a:solidFill>
            </a:endParaRPr>
          </a:p>
        </p:txBody>
      </p:sp>
      <p:pic>
        <p:nvPicPr>
          <p:cNvPr id="1026" name="Picture 2" descr="c:\Users\User\PresenterMedia\Static_People\magnified_germ_handshake_1600_clr_14135.png"/>
          <p:cNvPicPr>
            <a:picLocks noChangeAspect="1" noChangeArrowheads="1"/>
          </p:cNvPicPr>
          <p:nvPr/>
        </p:nvPicPr>
        <p:blipFill>
          <a:blip r:embed="rId3" cstate="print"/>
          <a:srcRect/>
          <a:stretch>
            <a:fillRect/>
          </a:stretch>
        </p:blipFill>
        <p:spPr bwMode="auto">
          <a:xfrm>
            <a:off x="-158932" y="1700808"/>
            <a:ext cx="4095455" cy="4680520"/>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44624"/>
            <a:ext cx="8229600" cy="1143000"/>
          </a:xfrm>
        </p:spPr>
        <p:txBody>
          <a:bodyPr>
            <a:normAutofit/>
          </a:bodyPr>
          <a:lstStyle/>
          <a:p>
            <a:r>
              <a:rPr lang="el-GR" sz="4000" b="1" dirty="0" smtClean="0">
                <a:solidFill>
                  <a:schemeClr val="bg1"/>
                </a:solidFill>
                <a:latin typeface="Franklin Gothic Demi Cond" pitchFamily="34" charset="0"/>
              </a:rPr>
              <a:t>Βιολογικός δείκτης αποστείρωσης </a:t>
            </a:r>
            <a:endParaRPr lang="el-GR" sz="4000" dirty="0">
              <a:solidFill>
                <a:schemeClr val="bg1"/>
              </a:solidFill>
              <a:latin typeface="Franklin Gothic Demi Cond" pitchFamily="34" charset="0"/>
            </a:endParaRPr>
          </a:p>
        </p:txBody>
      </p:sp>
      <p:sp>
        <p:nvSpPr>
          <p:cNvPr id="3" name="2 - Θέση περιεχομένου"/>
          <p:cNvSpPr>
            <a:spLocks noGrp="1"/>
          </p:cNvSpPr>
          <p:nvPr>
            <p:ph idx="1"/>
          </p:nvPr>
        </p:nvSpPr>
        <p:spPr>
          <a:xfrm>
            <a:off x="2411760" y="1124744"/>
            <a:ext cx="6696744" cy="5544616"/>
          </a:xfrm>
        </p:spPr>
        <p:txBody>
          <a:bodyPr>
            <a:noAutofit/>
          </a:bodyPr>
          <a:lstStyle/>
          <a:p>
            <a:pPr marL="0" indent="0">
              <a:buNone/>
            </a:pPr>
            <a:r>
              <a:rPr lang="el-GR" sz="2200" b="1" dirty="0" smtClean="0">
                <a:solidFill>
                  <a:schemeClr val="bg1"/>
                </a:solidFill>
              </a:rPr>
              <a:t>Περιέχει, </a:t>
            </a:r>
            <a:r>
              <a:rPr lang="el-GR" sz="2200" dirty="0" smtClean="0">
                <a:solidFill>
                  <a:schemeClr val="bg1"/>
                </a:solidFill>
              </a:rPr>
              <a:t>υψηλής ανθεκτικότητας σπόρους (1.000.000) </a:t>
            </a:r>
            <a:r>
              <a:rPr lang="el-GR" sz="2200" dirty="0" err="1" smtClean="0">
                <a:solidFill>
                  <a:schemeClr val="bg1"/>
                </a:solidFill>
              </a:rPr>
              <a:t>Bacillus</a:t>
            </a:r>
            <a:r>
              <a:rPr lang="el-GR" sz="2200" dirty="0" smtClean="0">
                <a:solidFill>
                  <a:schemeClr val="bg1"/>
                </a:solidFill>
              </a:rPr>
              <a:t> </a:t>
            </a:r>
            <a:r>
              <a:rPr lang="el-GR" sz="2200" dirty="0" err="1" smtClean="0">
                <a:solidFill>
                  <a:schemeClr val="bg1"/>
                </a:solidFill>
              </a:rPr>
              <a:t>Stearothermophilus</a:t>
            </a:r>
            <a:r>
              <a:rPr lang="el-GR" sz="2200" dirty="0" smtClean="0">
                <a:solidFill>
                  <a:schemeClr val="bg1"/>
                </a:solidFill>
              </a:rPr>
              <a:t> (έχουν μεγάλη αντοχή στο θερμικό θάνατο). Πιο μέσα στο δείκτη υπάρχει μια αμπούλα που έχει θρεπτικό υλικό και χρωστική. Ο δείκτης τοποθετείται εντός του φορτίου (όχι μέσα στο σετ, αλλά στο τροχήλατο που βρίσκονται όλα τα σετ) για 1 ώρα. Κατόπιν τοποθετείται σε έναν επωαστήρα ο οποίος δείχνει αν έχουν καταστραφεί (πράσινη ένδειξη του επωαστήρα και διατήρηση του αρχικού μωβ χρώματος της αμπούλας) ή όχι (κόκκινη ένδειξη του επωαστήρα και αλλαγή του αρχικού μωβ χρώματος της αμπούλας) 1.000.000 σπόροι </a:t>
            </a:r>
            <a:r>
              <a:rPr lang="el-GR" sz="2200" dirty="0" err="1" smtClean="0">
                <a:solidFill>
                  <a:schemeClr val="bg1"/>
                </a:solidFill>
              </a:rPr>
              <a:t>Bacillus</a:t>
            </a:r>
            <a:r>
              <a:rPr lang="el-GR" sz="2200" dirty="0" smtClean="0">
                <a:solidFill>
                  <a:schemeClr val="bg1"/>
                </a:solidFill>
              </a:rPr>
              <a:t> </a:t>
            </a:r>
            <a:r>
              <a:rPr lang="en-US" sz="2200" dirty="0" err="1" smtClean="0">
                <a:solidFill>
                  <a:schemeClr val="bg1"/>
                </a:solidFill>
              </a:rPr>
              <a:t>Stearothermophilus</a:t>
            </a:r>
            <a:r>
              <a:rPr lang="en-US" sz="2200" dirty="0" smtClean="0">
                <a:solidFill>
                  <a:schemeClr val="bg1"/>
                </a:solidFill>
              </a:rPr>
              <a:t>. </a:t>
            </a:r>
            <a:r>
              <a:rPr lang="el-GR" sz="2200" dirty="0" smtClean="0">
                <a:solidFill>
                  <a:schemeClr val="bg1"/>
                </a:solidFill>
              </a:rPr>
              <a:t>Αξιόπιστος έλεγχος αποστείρωσης με ατμό ή οξείδιο αιθυλενίου, ο οποίος πιστοποιεί την αποστείρωση. Εναρμονίζεται με τα ευρωπαϊκά πρότυπα ΕΜ 866-1-3, και με τα ISO 11138-1-2</a:t>
            </a:r>
            <a:endParaRPr lang="el-GR" sz="2200" dirty="0">
              <a:solidFill>
                <a:schemeClr val="bg1"/>
              </a:solidFill>
            </a:endParaRPr>
          </a:p>
        </p:txBody>
      </p:sp>
      <p:pic>
        <p:nvPicPr>
          <p:cNvPr id="4" name="Picture 2"/>
          <p:cNvPicPr>
            <a:picLocks noChangeAspect="1" noChangeArrowheads="1"/>
          </p:cNvPicPr>
          <p:nvPr/>
        </p:nvPicPr>
        <p:blipFill>
          <a:blip r:embed="rId3" cstate="print"/>
          <a:srcRect/>
          <a:stretch>
            <a:fillRect/>
          </a:stretch>
        </p:blipFill>
        <p:spPr bwMode="auto">
          <a:xfrm>
            <a:off x="755576" y="2060848"/>
            <a:ext cx="1238467" cy="33758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b="1" dirty="0" smtClean="0">
                <a:solidFill>
                  <a:schemeClr val="bg1"/>
                </a:solidFill>
                <a:latin typeface="Franklin Gothic Demi Cond" pitchFamily="34" charset="0"/>
              </a:rPr>
              <a:t>Ατομικός Προστατευτικός Εξοπλισμός</a:t>
            </a:r>
            <a:endParaRPr lang="el-GR" dirty="0">
              <a:solidFill>
                <a:schemeClr val="bg1"/>
              </a:solidFill>
              <a:latin typeface="Franklin Gothic Demi Cond" pitchFamily="34" charset="0"/>
            </a:endParaRPr>
          </a:p>
        </p:txBody>
      </p:sp>
      <p:sp>
        <p:nvSpPr>
          <p:cNvPr id="3" name="2 - Θέση περιεχομένου"/>
          <p:cNvSpPr>
            <a:spLocks noGrp="1"/>
          </p:cNvSpPr>
          <p:nvPr>
            <p:ph idx="1"/>
          </p:nvPr>
        </p:nvSpPr>
        <p:spPr>
          <a:xfrm>
            <a:off x="467544" y="1556792"/>
            <a:ext cx="5791366" cy="4968552"/>
          </a:xfrm>
        </p:spPr>
        <p:txBody>
          <a:bodyPr>
            <a:normAutofit fontScale="92500" lnSpcReduction="20000"/>
          </a:bodyPr>
          <a:lstStyle/>
          <a:p>
            <a:pPr>
              <a:buNone/>
            </a:pPr>
            <a:r>
              <a:rPr lang="el-GR" dirty="0" smtClean="0">
                <a:solidFill>
                  <a:schemeClr val="bg1"/>
                </a:solidFill>
              </a:rPr>
              <a:t>Σκοπός της χρήσης του είναι:</a:t>
            </a:r>
          </a:p>
          <a:p>
            <a:pPr>
              <a:buNone/>
            </a:pPr>
            <a:r>
              <a:rPr lang="el-GR" dirty="0" smtClean="0">
                <a:solidFill>
                  <a:schemeClr val="bg1"/>
                </a:solidFill>
              </a:rPr>
              <a:t>• η βελτίωση της ασφάλειας του νοσηλευτή στο περιβάλλον παροχής φροντίδας,</a:t>
            </a:r>
          </a:p>
          <a:p>
            <a:pPr>
              <a:buNone/>
            </a:pPr>
            <a:r>
              <a:rPr lang="el-GR" dirty="0" smtClean="0">
                <a:solidFill>
                  <a:schemeClr val="bg1"/>
                </a:solidFill>
              </a:rPr>
              <a:t>• η πρόληψη της έκθεσης σε μικροοργανισμούς και της μετάδοσής τους και</a:t>
            </a:r>
          </a:p>
          <a:p>
            <a:pPr>
              <a:buNone/>
            </a:pPr>
            <a:r>
              <a:rPr lang="el-GR" dirty="0" smtClean="0">
                <a:solidFill>
                  <a:schemeClr val="bg1"/>
                </a:solidFill>
              </a:rPr>
              <a:t>• η συμμόρφωση στις διεθνείς οδηγίες των </a:t>
            </a:r>
            <a:r>
              <a:rPr lang="el-GR" dirty="0" err="1" smtClean="0">
                <a:solidFill>
                  <a:schemeClr val="bg1"/>
                </a:solidFill>
              </a:rPr>
              <a:t>Occupational</a:t>
            </a:r>
            <a:r>
              <a:rPr lang="el-GR" dirty="0" smtClean="0">
                <a:solidFill>
                  <a:schemeClr val="bg1"/>
                </a:solidFill>
              </a:rPr>
              <a:t> </a:t>
            </a:r>
            <a:r>
              <a:rPr lang="en-US" dirty="0" smtClean="0">
                <a:solidFill>
                  <a:schemeClr val="bg1"/>
                </a:solidFill>
              </a:rPr>
              <a:t>Safety and Health Administration (OSHA)</a:t>
            </a:r>
            <a:r>
              <a:rPr lang="el-GR" dirty="0" smtClean="0">
                <a:solidFill>
                  <a:schemeClr val="bg1"/>
                </a:solidFill>
              </a:rPr>
              <a:t> και </a:t>
            </a:r>
            <a:r>
              <a:rPr lang="en-US" dirty="0" smtClean="0">
                <a:solidFill>
                  <a:schemeClr val="bg1"/>
                </a:solidFill>
              </a:rPr>
              <a:t>Centers for Disease Control (CDC). </a:t>
            </a:r>
            <a:endParaRPr lang="el-GR" dirty="0">
              <a:solidFill>
                <a:schemeClr val="bg1"/>
              </a:solidFill>
            </a:endParaRPr>
          </a:p>
        </p:txBody>
      </p:sp>
      <p:pic>
        <p:nvPicPr>
          <p:cNvPr id="1026" name="Picture 2" descr="C:\Users\User\PresenterMedia\Static_People\female_nurse_with_protective_mask_1600_clr_8493.png"/>
          <p:cNvPicPr>
            <a:picLocks noChangeAspect="1" noChangeArrowheads="1"/>
          </p:cNvPicPr>
          <p:nvPr/>
        </p:nvPicPr>
        <p:blipFill>
          <a:blip r:embed="rId3" cstate="print"/>
          <a:srcRect/>
          <a:stretch>
            <a:fillRect/>
          </a:stretch>
        </p:blipFill>
        <p:spPr bwMode="auto">
          <a:xfrm>
            <a:off x="6102424" y="1233264"/>
            <a:ext cx="3078088" cy="6156176"/>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a:xfrm>
            <a:off x="3203848" y="1600200"/>
            <a:ext cx="5760640" cy="4781128"/>
          </a:xfrm>
        </p:spPr>
        <p:txBody>
          <a:bodyPr>
            <a:normAutofit fontScale="92500"/>
          </a:bodyPr>
          <a:lstStyle/>
          <a:p>
            <a:r>
              <a:rPr lang="el-GR" dirty="0" smtClean="0">
                <a:solidFill>
                  <a:schemeClr val="bg1"/>
                </a:solidFill>
              </a:rPr>
              <a:t>Η σειρά που ακολουθείται κατά την ένδυση με προστατευτικό εξοπλισμό, είναι: σκούφος, μάσκα, γυαλιά (προαιρετικά), μπλούζα και γάντια.</a:t>
            </a:r>
          </a:p>
          <a:p>
            <a:r>
              <a:rPr lang="el-GR" dirty="0" smtClean="0">
                <a:solidFill>
                  <a:schemeClr val="bg1"/>
                </a:solidFill>
              </a:rPr>
              <a:t>Η σειρά που ακολουθείται όταν αφαιρείται ο προστατευτικός εξοπλισμός, είναι: γάντια, μπλούζα, γυαλιά, μάσκα και σκούφος.</a:t>
            </a:r>
            <a:endParaRPr lang="el-GR" dirty="0">
              <a:solidFill>
                <a:schemeClr val="bg1"/>
              </a:solidFill>
            </a:endParaRPr>
          </a:p>
        </p:txBody>
      </p:sp>
      <p:pic>
        <p:nvPicPr>
          <p:cNvPr id="2050" name="Picture 2" descr="C:\Users\User\PresenterMedia\Static_People\surgeon_icon_1600_clr_8477.png"/>
          <p:cNvPicPr>
            <a:picLocks noChangeAspect="1" noChangeArrowheads="1"/>
          </p:cNvPicPr>
          <p:nvPr/>
        </p:nvPicPr>
        <p:blipFill>
          <a:blip r:embed="rId3" cstate="print"/>
          <a:srcRect/>
          <a:stretch>
            <a:fillRect/>
          </a:stretch>
        </p:blipFill>
        <p:spPr bwMode="auto">
          <a:xfrm>
            <a:off x="-684584" y="1521296"/>
            <a:ext cx="4860032" cy="486003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69334"/>
            <a:ext cx="8229600" cy="1143000"/>
          </a:xfrm>
        </p:spPr>
        <p:txBody>
          <a:bodyPr/>
          <a:lstStyle/>
          <a:p>
            <a:r>
              <a:rPr lang="el-GR" b="1" dirty="0" smtClean="0">
                <a:solidFill>
                  <a:schemeClr val="bg1"/>
                </a:solidFill>
                <a:latin typeface="Franklin Gothic Demi Cond" pitchFamily="34" charset="0"/>
              </a:rPr>
              <a:t>NNIS</a:t>
            </a:r>
            <a:endParaRPr lang="el-GR" b="1" dirty="0">
              <a:solidFill>
                <a:schemeClr val="bg1"/>
              </a:solidFill>
              <a:latin typeface="Franklin Gothic Demi Cond" pitchFamily="34" charset="0"/>
            </a:endParaRPr>
          </a:p>
        </p:txBody>
      </p:sp>
      <p:sp>
        <p:nvSpPr>
          <p:cNvPr id="3" name="2 - Θέση περιεχομένου"/>
          <p:cNvSpPr>
            <a:spLocks noGrp="1"/>
          </p:cNvSpPr>
          <p:nvPr>
            <p:ph idx="1"/>
          </p:nvPr>
        </p:nvSpPr>
        <p:spPr>
          <a:xfrm>
            <a:off x="216024" y="1108978"/>
            <a:ext cx="5220072" cy="5517232"/>
          </a:xfrm>
        </p:spPr>
        <p:txBody>
          <a:bodyPr>
            <a:normAutofit fontScale="77500" lnSpcReduction="20000"/>
          </a:bodyPr>
          <a:lstStyle/>
          <a:p>
            <a:pPr marL="0" indent="0">
              <a:buNone/>
            </a:pPr>
            <a:r>
              <a:rPr lang="el-GR" dirty="0" smtClean="0">
                <a:solidFill>
                  <a:schemeClr val="bg1"/>
                </a:solidFill>
              </a:rPr>
              <a:t>Το NNIS ορίζει τη νοσοκομειακή λοίμωξη σαν μια τοπική ή συστηματική κατάσταση που:</a:t>
            </a:r>
          </a:p>
          <a:p>
            <a:pPr marL="0" indent="0">
              <a:buNone/>
            </a:pPr>
            <a:r>
              <a:rPr lang="el-GR" dirty="0" smtClean="0">
                <a:solidFill>
                  <a:schemeClr val="bg1"/>
                </a:solidFill>
              </a:rPr>
              <a:t> α) οφείλεται στη δυσμενή αντίδραση του ασθενούς στην παρουσία ενός λοιμογόνου παράγοντα ή της τοξίνης του και </a:t>
            </a:r>
          </a:p>
          <a:p>
            <a:pPr marL="0" indent="0">
              <a:buNone/>
            </a:pPr>
            <a:r>
              <a:rPr lang="el-GR" dirty="0" smtClean="0">
                <a:solidFill>
                  <a:schemeClr val="bg1"/>
                </a:solidFill>
              </a:rPr>
              <a:t>β) δεν ήταν παρούσα ή σε φάση επώασης κατά την εισαγωγή του ασθενή στο νοσοκομείο. </a:t>
            </a:r>
          </a:p>
          <a:p>
            <a:pPr marL="0" indent="0">
              <a:buNone/>
            </a:pPr>
            <a:r>
              <a:rPr lang="el-GR" dirty="0" smtClean="0">
                <a:solidFill>
                  <a:schemeClr val="bg1"/>
                </a:solidFill>
              </a:rPr>
              <a:t>Για τις περισσότερες νοσοκομειακές λοιμώξεις αυτό σημαίνει ότι η λοίμωξη γίνεται εμφανής μέσα σε 48 ώρες (συνήθης χρόνος επώασης) ή περισσότερο μετά την εισαγωγή του ασθενούς στο νοσοκομείο ή και μετά από 48 ώρες από την έξοδό του.</a:t>
            </a:r>
            <a:endParaRPr lang="el-GR" dirty="0">
              <a:solidFill>
                <a:schemeClr val="bg1"/>
              </a:solidFill>
            </a:endParaRPr>
          </a:p>
        </p:txBody>
      </p:sp>
      <p:pic>
        <p:nvPicPr>
          <p:cNvPr id="3074" name="Picture 2" descr="C:\Users\User\PresenterMedia\Animated_People!\hospital_building_helicopter_pa_500_clr.gif"/>
          <p:cNvPicPr>
            <a:picLocks noChangeAspect="1" noChangeArrowheads="1" noCrop="1"/>
          </p:cNvPicPr>
          <p:nvPr/>
        </p:nvPicPr>
        <p:blipFill>
          <a:blip r:embed="rId3" cstate="print"/>
          <a:srcRect/>
          <a:stretch>
            <a:fillRect/>
          </a:stretch>
        </p:blipFill>
        <p:spPr bwMode="auto">
          <a:xfrm>
            <a:off x="4803578" y="1412776"/>
            <a:ext cx="4592958" cy="489654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41342"/>
            <a:ext cx="8229600" cy="1143000"/>
          </a:xfrm>
        </p:spPr>
        <p:txBody>
          <a:bodyPr>
            <a:noAutofit/>
          </a:bodyPr>
          <a:lstStyle/>
          <a:p>
            <a:r>
              <a:rPr lang="el-GR" sz="3200" b="1" dirty="0" smtClean="0">
                <a:solidFill>
                  <a:schemeClr val="bg1"/>
                </a:solidFill>
                <a:latin typeface="Franklin Gothic Demi Cond" pitchFamily="34" charset="0"/>
              </a:rPr>
              <a:t>Συνοπτική Κατάταξη των Κύριων Τύπων</a:t>
            </a:r>
            <a:br>
              <a:rPr lang="el-GR" sz="3200" b="1" dirty="0" smtClean="0">
                <a:solidFill>
                  <a:schemeClr val="bg1"/>
                </a:solidFill>
                <a:latin typeface="Franklin Gothic Demi Cond" pitchFamily="34" charset="0"/>
              </a:rPr>
            </a:br>
            <a:r>
              <a:rPr lang="el-GR" sz="3200" b="1" dirty="0" smtClean="0">
                <a:solidFill>
                  <a:schemeClr val="bg1"/>
                </a:solidFill>
                <a:latin typeface="Franklin Gothic Demi Cond" pitchFamily="34" charset="0"/>
              </a:rPr>
              <a:t>Νοσοκομειακών Λοιμώξεων</a:t>
            </a:r>
            <a:endParaRPr lang="el-GR" sz="3200" dirty="0">
              <a:solidFill>
                <a:schemeClr val="bg1"/>
              </a:solidFill>
              <a:latin typeface="Franklin Gothic Demi Cond" pitchFamily="34" charset="0"/>
            </a:endParaRPr>
          </a:p>
        </p:txBody>
      </p:sp>
      <p:sp>
        <p:nvSpPr>
          <p:cNvPr id="3" name="2 - Θέση περιεχομένου"/>
          <p:cNvSpPr>
            <a:spLocks noGrp="1"/>
          </p:cNvSpPr>
          <p:nvPr>
            <p:ph idx="1"/>
          </p:nvPr>
        </p:nvSpPr>
        <p:spPr>
          <a:xfrm>
            <a:off x="251520" y="1484784"/>
            <a:ext cx="6408712" cy="5256584"/>
          </a:xfrm>
        </p:spPr>
        <p:txBody>
          <a:bodyPr>
            <a:noAutofit/>
          </a:bodyPr>
          <a:lstStyle/>
          <a:p>
            <a:pPr>
              <a:buNone/>
            </a:pPr>
            <a:r>
              <a:rPr lang="el-GR" sz="2100" dirty="0" smtClean="0">
                <a:solidFill>
                  <a:schemeClr val="bg1"/>
                </a:solidFill>
              </a:rPr>
              <a:t>• Λοίμωξη ουροποιητικού συστήματος.</a:t>
            </a:r>
          </a:p>
          <a:p>
            <a:pPr>
              <a:buNone/>
            </a:pPr>
            <a:r>
              <a:rPr lang="el-GR" sz="2100" dirty="0" smtClean="0">
                <a:solidFill>
                  <a:schemeClr val="bg1"/>
                </a:solidFill>
              </a:rPr>
              <a:t>• Χειρουργική λοίμωξη.</a:t>
            </a:r>
          </a:p>
          <a:p>
            <a:pPr>
              <a:buNone/>
            </a:pPr>
            <a:r>
              <a:rPr lang="el-GR" sz="2100" dirty="0" smtClean="0">
                <a:solidFill>
                  <a:schemeClr val="bg1"/>
                </a:solidFill>
              </a:rPr>
              <a:t>• Πνευμονία.</a:t>
            </a:r>
          </a:p>
          <a:p>
            <a:pPr>
              <a:buNone/>
            </a:pPr>
            <a:r>
              <a:rPr lang="el-GR" sz="2100" dirty="0" smtClean="0">
                <a:solidFill>
                  <a:schemeClr val="bg1"/>
                </a:solidFill>
              </a:rPr>
              <a:t>• Μικροβιαιμία.</a:t>
            </a:r>
          </a:p>
          <a:p>
            <a:pPr>
              <a:buNone/>
            </a:pPr>
            <a:r>
              <a:rPr lang="el-GR" sz="2100" dirty="0" smtClean="0">
                <a:solidFill>
                  <a:schemeClr val="bg1"/>
                </a:solidFill>
              </a:rPr>
              <a:t>• Λοίμωξη των οστών και αρθρώσεων.</a:t>
            </a:r>
          </a:p>
          <a:p>
            <a:pPr>
              <a:buNone/>
            </a:pPr>
            <a:r>
              <a:rPr lang="el-GR" sz="2100" dirty="0" smtClean="0">
                <a:solidFill>
                  <a:schemeClr val="bg1"/>
                </a:solidFill>
              </a:rPr>
              <a:t>• Λοίμωξη του κεντρικού νευρικού συστήματος.</a:t>
            </a:r>
          </a:p>
          <a:p>
            <a:pPr>
              <a:buNone/>
            </a:pPr>
            <a:r>
              <a:rPr lang="el-GR" sz="2100" dirty="0" smtClean="0">
                <a:solidFill>
                  <a:schemeClr val="bg1"/>
                </a:solidFill>
              </a:rPr>
              <a:t>• Λοιμώξεις δέρματος και μαλακών μορίων.</a:t>
            </a:r>
          </a:p>
          <a:p>
            <a:pPr>
              <a:buNone/>
            </a:pPr>
            <a:r>
              <a:rPr lang="el-GR" sz="2100" dirty="0" smtClean="0">
                <a:solidFill>
                  <a:schemeClr val="bg1"/>
                </a:solidFill>
              </a:rPr>
              <a:t>• Λοίμωξη καρδιαγγειακού συστήματος.</a:t>
            </a:r>
          </a:p>
          <a:p>
            <a:pPr>
              <a:buNone/>
            </a:pPr>
            <a:r>
              <a:rPr lang="el-GR" sz="2100" dirty="0" smtClean="0">
                <a:solidFill>
                  <a:schemeClr val="bg1"/>
                </a:solidFill>
              </a:rPr>
              <a:t>• Λοίμωξη οφθαλμών, </a:t>
            </a:r>
            <a:r>
              <a:rPr lang="el-GR" sz="2100" dirty="0" err="1" smtClean="0">
                <a:solidFill>
                  <a:schemeClr val="bg1"/>
                </a:solidFill>
              </a:rPr>
              <a:t>ωτός</a:t>
            </a:r>
            <a:r>
              <a:rPr lang="el-GR" sz="2100" dirty="0" smtClean="0">
                <a:solidFill>
                  <a:schemeClr val="bg1"/>
                </a:solidFill>
              </a:rPr>
              <a:t>, ρινός, </a:t>
            </a:r>
            <a:r>
              <a:rPr lang="el-GR" sz="2100" dirty="0" err="1" smtClean="0">
                <a:solidFill>
                  <a:schemeClr val="bg1"/>
                </a:solidFill>
              </a:rPr>
              <a:t>φάρυγγος</a:t>
            </a:r>
            <a:r>
              <a:rPr lang="el-GR" sz="2100" dirty="0" smtClean="0">
                <a:solidFill>
                  <a:schemeClr val="bg1"/>
                </a:solidFill>
              </a:rPr>
              <a:t>,</a:t>
            </a:r>
            <a:r>
              <a:rPr lang="en-US" sz="2100" dirty="0" smtClean="0">
                <a:solidFill>
                  <a:schemeClr val="bg1"/>
                </a:solidFill>
              </a:rPr>
              <a:t> </a:t>
            </a:r>
            <a:r>
              <a:rPr lang="el-GR" sz="2100" dirty="0" err="1" smtClean="0">
                <a:solidFill>
                  <a:schemeClr val="bg1"/>
                </a:solidFill>
              </a:rPr>
              <a:t>λάρυγγος</a:t>
            </a:r>
            <a:r>
              <a:rPr lang="el-GR" sz="2100" dirty="0" smtClean="0">
                <a:solidFill>
                  <a:schemeClr val="bg1"/>
                </a:solidFill>
              </a:rPr>
              <a:t> ή στοματικής κοιλότητας λοίμωξη γαστρεντερικού.</a:t>
            </a:r>
          </a:p>
          <a:p>
            <a:pPr>
              <a:buNone/>
            </a:pPr>
            <a:r>
              <a:rPr lang="el-GR" sz="2100" dirty="0" smtClean="0">
                <a:solidFill>
                  <a:schemeClr val="bg1"/>
                </a:solidFill>
              </a:rPr>
              <a:t>• Λοίμωξη κατώτερου αναπνευστικού εκτός πνευμονίας.</a:t>
            </a:r>
          </a:p>
          <a:p>
            <a:pPr>
              <a:buNone/>
            </a:pPr>
            <a:r>
              <a:rPr lang="el-GR" sz="2100" dirty="0" smtClean="0">
                <a:solidFill>
                  <a:schemeClr val="bg1"/>
                </a:solidFill>
              </a:rPr>
              <a:t>• Λοίμωξη αναπαραγωγικού συστήματος.</a:t>
            </a:r>
          </a:p>
          <a:p>
            <a:pPr>
              <a:buNone/>
            </a:pPr>
            <a:r>
              <a:rPr lang="el-GR" sz="2100" dirty="0" smtClean="0">
                <a:solidFill>
                  <a:schemeClr val="bg1"/>
                </a:solidFill>
              </a:rPr>
              <a:t>• Συστηματική λοίμωξη.</a:t>
            </a:r>
            <a:endParaRPr lang="el-GR" sz="2100" dirty="0">
              <a:solidFill>
                <a:schemeClr val="bg1"/>
              </a:solidFill>
            </a:endParaRPr>
          </a:p>
        </p:txBody>
      </p:sp>
      <p:pic>
        <p:nvPicPr>
          <p:cNvPr id="4098" name="Picture 2" descr="C:\Users\User\PresenterMedia\Animated_People!\stick_figure_sneezing_500_clr_15170.gif"/>
          <p:cNvPicPr>
            <a:picLocks noChangeAspect="1" noChangeArrowheads="1" noCrop="1"/>
          </p:cNvPicPr>
          <p:nvPr/>
        </p:nvPicPr>
        <p:blipFill>
          <a:blip r:embed="rId3" cstate="print"/>
          <a:srcRect/>
          <a:stretch>
            <a:fillRect/>
          </a:stretch>
        </p:blipFill>
        <p:spPr bwMode="auto">
          <a:xfrm>
            <a:off x="6372199" y="1948362"/>
            <a:ext cx="2160241" cy="4909638"/>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25576"/>
            <a:ext cx="8435280" cy="1143000"/>
          </a:xfrm>
        </p:spPr>
        <p:txBody>
          <a:bodyPr>
            <a:noAutofit/>
          </a:bodyPr>
          <a:lstStyle/>
          <a:p>
            <a:r>
              <a:rPr lang="el-GR" sz="2200" b="1" dirty="0" smtClean="0">
                <a:solidFill>
                  <a:schemeClr val="bg1"/>
                </a:solidFill>
                <a:latin typeface="Franklin Gothic Demi" pitchFamily="34" charset="0"/>
              </a:rPr>
              <a:t>Αποστολή Γραφείου Νοσοκομειακών Λοιμώξεων Μικροβιακής Αντοχής και Στρατηγικής Χρήσης Αντιβιοτικών</a:t>
            </a:r>
            <a:br>
              <a:rPr lang="el-GR" sz="2200" b="1" dirty="0" smtClean="0">
                <a:solidFill>
                  <a:schemeClr val="bg1"/>
                </a:solidFill>
                <a:latin typeface="Franklin Gothic Demi" pitchFamily="34" charset="0"/>
              </a:rPr>
            </a:br>
            <a:r>
              <a:rPr lang="el-GR" sz="2200" b="1" dirty="0" smtClean="0">
                <a:solidFill>
                  <a:schemeClr val="bg1"/>
                </a:solidFill>
                <a:latin typeface="Franklin Gothic Demi" pitchFamily="34" charset="0"/>
              </a:rPr>
              <a:t>(Κέντρο Ελέγχου και Πρόληψης Νοσημάτων – ΚΕ.ΕΛ.Π.ΝΟ.)</a:t>
            </a:r>
            <a:endParaRPr lang="el-GR" sz="2200"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049488" y="1347944"/>
            <a:ext cx="5987008" cy="5257800"/>
          </a:xfrm>
        </p:spPr>
        <p:txBody>
          <a:bodyPr>
            <a:noAutofit/>
          </a:bodyPr>
          <a:lstStyle/>
          <a:p>
            <a:r>
              <a:rPr lang="el-GR" sz="2400" dirty="0" smtClean="0">
                <a:solidFill>
                  <a:schemeClr val="bg1"/>
                </a:solidFill>
              </a:rPr>
              <a:t>Αναλαμβάνει και υλοποιεί δράσεις συντονισμού, επιτήρησης και πρόληψης λοιμώξεων σε χώρους νοσοκομείων, γηροκομείων, πρωτοβάθμιας περίθαλψης και γενικότερα σε χώρους παροχής υγείας. </a:t>
            </a:r>
          </a:p>
          <a:p>
            <a:r>
              <a:rPr lang="el-GR" sz="2400" dirty="0" smtClean="0">
                <a:solidFill>
                  <a:schemeClr val="bg1"/>
                </a:solidFill>
              </a:rPr>
              <a:t>Θεσπίζει κανόνες πρόληψης λοιμώξεων σε χώρους παροχής υπηρεσιών υγείας.</a:t>
            </a:r>
          </a:p>
          <a:p>
            <a:r>
              <a:rPr lang="el-GR" sz="2400" dirty="0" smtClean="0">
                <a:solidFill>
                  <a:schemeClr val="bg1"/>
                </a:solidFill>
              </a:rPr>
              <a:t>Συντάσσει κανόνες για την ασφαλή λειτουργία των χώρων ή των ιδρυμάτων παροχής υγείας</a:t>
            </a:r>
            <a:r>
              <a:rPr lang="en-US" sz="2400" dirty="0" smtClean="0">
                <a:solidFill>
                  <a:schemeClr val="bg1"/>
                </a:solidFill>
              </a:rPr>
              <a:t>, </a:t>
            </a:r>
            <a:r>
              <a:rPr lang="el-GR" sz="2400" dirty="0" smtClean="0">
                <a:solidFill>
                  <a:schemeClr val="bg1"/>
                </a:solidFill>
              </a:rPr>
              <a:t>καθώς και για την επιτήρηση των νοσοκομείων και άλλων χώρων παροχής υγείας όσον αφορά την καθαριότητα και γενικότερα την ξενοδοχειακή υποδομή και συντήρηση. </a:t>
            </a:r>
            <a:endParaRPr lang="el-GR" sz="2400" dirty="0">
              <a:solidFill>
                <a:schemeClr val="bg1"/>
              </a:solidFill>
            </a:endParaRPr>
          </a:p>
        </p:txBody>
      </p:sp>
      <p:pic>
        <p:nvPicPr>
          <p:cNvPr id="4" name="Picture 2" descr="C:\Users\User\Downloads\doctor_with_syringe_and_clipboard_1600_clr_10018.png"/>
          <p:cNvPicPr>
            <a:picLocks noChangeAspect="1" noChangeArrowheads="1"/>
          </p:cNvPicPr>
          <p:nvPr/>
        </p:nvPicPr>
        <p:blipFill>
          <a:blip r:embed="rId3" cstate="print"/>
          <a:srcRect/>
          <a:stretch>
            <a:fillRect/>
          </a:stretch>
        </p:blipFill>
        <p:spPr bwMode="auto">
          <a:xfrm>
            <a:off x="251520" y="1627264"/>
            <a:ext cx="2808312" cy="533012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88640"/>
            <a:ext cx="8229600" cy="1512168"/>
          </a:xfrm>
        </p:spPr>
        <p:txBody>
          <a:bodyPr>
            <a:noAutofit/>
          </a:bodyPr>
          <a:lstStyle/>
          <a:p>
            <a:r>
              <a:rPr lang="el-GR" sz="2400" b="1" dirty="0" smtClean="0">
                <a:solidFill>
                  <a:schemeClr val="bg1"/>
                </a:solidFill>
                <a:latin typeface="Franklin Gothic Demi" pitchFamily="34" charset="0"/>
              </a:rPr>
              <a:t>Αποστολή Γραφείου Νοσοκομειακών Λοιμώξεων Μικροβιακής Αντοχής και Στρατηγικής Χρήσης Αντιβιοτικών</a:t>
            </a:r>
            <a:br>
              <a:rPr lang="el-GR" sz="2400" b="1" dirty="0" smtClean="0">
                <a:solidFill>
                  <a:schemeClr val="bg1"/>
                </a:solidFill>
                <a:latin typeface="Franklin Gothic Demi" pitchFamily="34" charset="0"/>
              </a:rPr>
            </a:br>
            <a:r>
              <a:rPr lang="el-GR" sz="2400" b="1" dirty="0" smtClean="0">
                <a:solidFill>
                  <a:schemeClr val="bg1"/>
                </a:solidFill>
                <a:latin typeface="Franklin Gothic Demi" pitchFamily="34" charset="0"/>
              </a:rPr>
              <a:t>(Κέντρο Ελέγχου και Πρόληψης Νοσημάτων – ΚΕ.ΕΛ.Π.ΝΟ.)</a:t>
            </a:r>
            <a:endParaRPr lang="el-GR" sz="2400"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193504" y="1711349"/>
            <a:ext cx="5770984" cy="4525963"/>
          </a:xfrm>
        </p:spPr>
        <p:txBody>
          <a:bodyPr>
            <a:normAutofit fontScale="92500" lnSpcReduction="20000"/>
          </a:bodyPr>
          <a:lstStyle/>
          <a:p>
            <a:endParaRPr lang="el-GR" dirty="0" smtClean="0">
              <a:solidFill>
                <a:schemeClr val="bg1"/>
              </a:solidFill>
            </a:endParaRPr>
          </a:p>
          <a:p>
            <a:r>
              <a:rPr lang="el-GR" b="1" dirty="0" smtClean="0">
                <a:solidFill>
                  <a:schemeClr val="bg1"/>
                </a:solidFill>
              </a:rPr>
              <a:t>Επιτηρεί</a:t>
            </a:r>
            <a:r>
              <a:rPr lang="el-GR" dirty="0" smtClean="0">
                <a:solidFill>
                  <a:schemeClr val="bg1"/>
                </a:solidFill>
              </a:rPr>
              <a:t>, </a:t>
            </a:r>
            <a:r>
              <a:rPr lang="el-GR" b="1" dirty="0" smtClean="0">
                <a:solidFill>
                  <a:schemeClr val="bg1"/>
                </a:solidFill>
              </a:rPr>
              <a:t>οργανώνει</a:t>
            </a:r>
            <a:r>
              <a:rPr lang="el-GR" dirty="0" smtClean="0">
                <a:solidFill>
                  <a:schemeClr val="bg1"/>
                </a:solidFill>
              </a:rPr>
              <a:t> και </a:t>
            </a:r>
            <a:r>
              <a:rPr lang="el-GR" b="1" dirty="0" smtClean="0">
                <a:solidFill>
                  <a:schemeClr val="bg1"/>
                </a:solidFill>
              </a:rPr>
              <a:t>συντονίζει δίκτυα καταγραφής νοσοκομειακών λοιμώξεων </a:t>
            </a:r>
            <a:r>
              <a:rPr lang="el-GR" dirty="0" smtClean="0">
                <a:solidFill>
                  <a:schemeClr val="bg1"/>
                </a:solidFill>
              </a:rPr>
              <a:t>σε χώρους παροχής υγείας, όπως και δίκτυα παρακολούθησης αντοχής στα </a:t>
            </a:r>
            <a:r>
              <a:rPr lang="el-GR" dirty="0" err="1" smtClean="0">
                <a:solidFill>
                  <a:schemeClr val="bg1"/>
                </a:solidFill>
              </a:rPr>
              <a:t>χημειοθεραπευτικά</a:t>
            </a:r>
            <a:r>
              <a:rPr lang="el-GR" dirty="0" smtClean="0">
                <a:solidFill>
                  <a:schemeClr val="bg1"/>
                </a:solidFill>
              </a:rPr>
              <a:t> φάρμακα έναντι των παθογόνων μικροοργανισμών και στρατηγικές χρήσης των χημικοθεραπευτικών φαρμάκων.</a:t>
            </a:r>
            <a:endParaRPr lang="el-GR" dirty="0">
              <a:solidFill>
                <a:schemeClr val="bg1"/>
              </a:solidFill>
            </a:endParaRPr>
          </a:p>
        </p:txBody>
      </p:sp>
      <p:pic>
        <p:nvPicPr>
          <p:cNvPr id="5122" name="Picture 2" descr="C:\Users\User\PresenterMedia\Static_People\test_tube_science_1600_clr_12682.png"/>
          <p:cNvPicPr>
            <a:picLocks noChangeAspect="1" noChangeArrowheads="1"/>
          </p:cNvPicPr>
          <p:nvPr/>
        </p:nvPicPr>
        <p:blipFill>
          <a:blip r:embed="rId3" cstate="print"/>
          <a:srcRect/>
          <a:stretch>
            <a:fillRect/>
          </a:stretch>
        </p:blipFill>
        <p:spPr bwMode="auto">
          <a:xfrm>
            <a:off x="132606" y="2169368"/>
            <a:ext cx="3143250" cy="4572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395536" y="81136"/>
            <a:ext cx="8229600" cy="1475656"/>
          </a:xfrm>
        </p:spPr>
        <p:txBody>
          <a:bodyPr>
            <a:noAutofit/>
          </a:bodyPr>
          <a:lstStyle/>
          <a:p>
            <a:r>
              <a:rPr lang="el-GR" sz="2800" b="1" dirty="0" smtClean="0">
                <a:solidFill>
                  <a:schemeClr val="bg1"/>
                </a:solidFill>
                <a:latin typeface="Franklin Gothic Demi" pitchFamily="34" charset="0"/>
              </a:rPr>
              <a:t>Δράσεις Γραφείου Νοσοκομειακών</a:t>
            </a:r>
            <a:br>
              <a:rPr lang="el-GR" sz="2800" b="1" dirty="0" smtClean="0">
                <a:solidFill>
                  <a:schemeClr val="bg1"/>
                </a:solidFill>
                <a:latin typeface="Franklin Gothic Demi" pitchFamily="34" charset="0"/>
              </a:rPr>
            </a:br>
            <a:r>
              <a:rPr lang="el-GR" sz="2800" b="1" dirty="0" smtClean="0">
                <a:solidFill>
                  <a:schemeClr val="bg1"/>
                </a:solidFill>
                <a:latin typeface="Franklin Gothic Demi" pitchFamily="34" charset="0"/>
              </a:rPr>
              <a:t>Λοιμώξεων Μικροβιακής Αντοχής και</a:t>
            </a:r>
            <a:br>
              <a:rPr lang="el-GR" sz="2800" b="1" dirty="0" smtClean="0">
                <a:solidFill>
                  <a:schemeClr val="bg1"/>
                </a:solidFill>
                <a:latin typeface="Franklin Gothic Demi" pitchFamily="34" charset="0"/>
              </a:rPr>
            </a:br>
            <a:r>
              <a:rPr lang="el-GR" sz="2800" b="1" dirty="0" smtClean="0">
                <a:solidFill>
                  <a:schemeClr val="bg1"/>
                </a:solidFill>
                <a:latin typeface="Franklin Gothic Demi" pitchFamily="34" charset="0"/>
              </a:rPr>
              <a:t>Στρατηγικής Χρήσης Αντιβιοτικών</a:t>
            </a:r>
            <a:endParaRPr lang="el-GR" sz="2800" dirty="0">
              <a:solidFill>
                <a:schemeClr val="bg1"/>
              </a:solidFill>
              <a:latin typeface="Franklin Gothic Demi" pitchFamily="34" charset="0"/>
            </a:endParaRPr>
          </a:p>
        </p:txBody>
      </p:sp>
      <p:sp>
        <p:nvSpPr>
          <p:cNvPr id="3" name="2 - Θέση περιεχομένου"/>
          <p:cNvSpPr>
            <a:spLocks noGrp="1"/>
          </p:cNvSpPr>
          <p:nvPr>
            <p:ph idx="1"/>
          </p:nvPr>
        </p:nvSpPr>
        <p:spPr>
          <a:xfrm>
            <a:off x="3491880" y="1639341"/>
            <a:ext cx="5544616" cy="4886003"/>
          </a:xfrm>
        </p:spPr>
        <p:txBody>
          <a:bodyPr>
            <a:normAutofit fontScale="77500" lnSpcReduction="20000"/>
          </a:bodyPr>
          <a:lstStyle/>
          <a:p>
            <a:pPr marL="342000" indent="-342000"/>
            <a:r>
              <a:rPr lang="el-GR" dirty="0" smtClean="0">
                <a:solidFill>
                  <a:schemeClr val="bg1"/>
                </a:solidFill>
              </a:rPr>
              <a:t>Συμβολή στην αντιμετώπιση οξέων συμβάντων και επιδημιών στη Δημόσια Υγεία.</a:t>
            </a:r>
          </a:p>
          <a:p>
            <a:r>
              <a:rPr lang="el-GR" dirty="0" smtClean="0">
                <a:solidFill>
                  <a:schemeClr val="bg1"/>
                </a:solidFill>
              </a:rPr>
              <a:t>Συμβολή στη συνεχιζόμενη εκπαίδευση του προσωπικού των νοσοκομείων (σεμινάρια, ημερίδες).</a:t>
            </a:r>
          </a:p>
          <a:p>
            <a:r>
              <a:rPr lang="el-GR" dirty="0" smtClean="0">
                <a:solidFill>
                  <a:schemeClr val="bg1"/>
                </a:solidFill>
              </a:rPr>
              <a:t>Επιτήρηση λειτουργίας περιορισμένου νοσοκομειακού αντιβιογράμματος και πιλοτικό πρόγραμμα αξιολόγησης - μεθοδολογίας - στρατηγικής της χρήσης αντιβιοτικών.</a:t>
            </a:r>
          </a:p>
          <a:p>
            <a:r>
              <a:rPr lang="el-GR" dirty="0" smtClean="0">
                <a:solidFill>
                  <a:schemeClr val="bg1"/>
                </a:solidFill>
              </a:rPr>
              <a:t>Πρωτόκολλο μελέτης μικροβιακού αποικισμού υπερηλίκων σε οίκους ευγηρίας.</a:t>
            </a:r>
            <a:endParaRPr lang="el-GR" dirty="0">
              <a:solidFill>
                <a:schemeClr val="bg1"/>
              </a:solidFill>
            </a:endParaRPr>
          </a:p>
        </p:txBody>
      </p:sp>
      <p:pic>
        <p:nvPicPr>
          <p:cNvPr id="1026" name="Picture 2" descr="C:\Users\zettz\Downloads\scientist_magnify_petri_dish_1600_clr_15403.png"/>
          <p:cNvPicPr>
            <a:picLocks noChangeAspect="1" noChangeArrowheads="1"/>
          </p:cNvPicPr>
          <p:nvPr/>
        </p:nvPicPr>
        <p:blipFill>
          <a:blip r:embed="rId3" cstate="print"/>
          <a:srcRect/>
          <a:stretch>
            <a:fillRect/>
          </a:stretch>
        </p:blipFill>
        <p:spPr bwMode="auto">
          <a:xfrm>
            <a:off x="216024" y="2060848"/>
            <a:ext cx="3707904" cy="3707904"/>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smtClean="0">
                <a:latin typeface="Franklin Gothic Demi" pitchFamily="34" charset="0"/>
              </a:rPr>
              <a:t>Δημιουργία </a:t>
            </a:r>
            <a:r>
              <a:rPr lang="en-US" dirty="0" smtClean="0">
                <a:latin typeface="Franklin Gothic Demi" pitchFamily="34" charset="0"/>
              </a:rPr>
              <a:t>set </a:t>
            </a:r>
            <a:r>
              <a:rPr lang="el-GR" dirty="0" smtClean="0">
                <a:latin typeface="Franklin Gothic Demi" pitchFamily="34" charset="0"/>
              </a:rPr>
              <a:t>προς αποστείρωση</a:t>
            </a:r>
            <a:endParaRPr lang="el-GR" dirty="0">
              <a:latin typeface="Franklin Gothic Demi" pitchFamily="34" charset="0"/>
            </a:endParaRPr>
          </a:p>
        </p:txBody>
      </p:sp>
      <p:pic>
        <p:nvPicPr>
          <p:cNvPr id="5122" name="Picture 2"/>
          <p:cNvPicPr>
            <a:picLocks noGrp="1" noChangeAspect="1" noChangeArrowheads="1"/>
          </p:cNvPicPr>
          <p:nvPr>
            <p:ph idx="1"/>
          </p:nvPr>
        </p:nvPicPr>
        <p:blipFill>
          <a:blip r:embed="rId3" cstate="print"/>
          <a:srcRect/>
          <a:stretch>
            <a:fillRect/>
          </a:stretch>
        </p:blipFill>
        <p:spPr bwMode="auto">
          <a:xfrm>
            <a:off x="611560" y="1916832"/>
            <a:ext cx="1419225" cy="97155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2771800" y="1988840"/>
            <a:ext cx="1428750" cy="866775"/>
          </a:xfrm>
          <a:prstGeom prst="rect">
            <a:avLst/>
          </a:prstGeom>
          <a:noFill/>
          <a:ln w="9525">
            <a:noFill/>
            <a:miter lim="800000"/>
            <a:headEnd/>
            <a:tailEnd/>
          </a:ln>
        </p:spPr>
      </p:pic>
      <p:pic>
        <p:nvPicPr>
          <p:cNvPr id="5124" name="Picture 4"/>
          <p:cNvPicPr>
            <a:picLocks noChangeAspect="1" noChangeArrowheads="1"/>
          </p:cNvPicPr>
          <p:nvPr/>
        </p:nvPicPr>
        <p:blipFill>
          <a:blip r:embed="rId5" cstate="print"/>
          <a:srcRect/>
          <a:stretch>
            <a:fillRect/>
          </a:stretch>
        </p:blipFill>
        <p:spPr bwMode="auto">
          <a:xfrm>
            <a:off x="4860032" y="1988840"/>
            <a:ext cx="1419225" cy="857250"/>
          </a:xfrm>
          <a:prstGeom prst="rect">
            <a:avLst/>
          </a:prstGeom>
          <a:noFill/>
          <a:ln w="9525">
            <a:noFill/>
            <a:miter lim="800000"/>
            <a:headEnd/>
            <a:tailEnd/>
          </a:ln>
        </p:spPr>
      </p:pic>
      <p:pic>
        <p:nvPicPr>
          <p:cNvPr id="5125" name="Picture 5"/>
          <p:cNvPicPr>
            <a:picLocks noChangeAspect="1" noChangeArrowheads="1"/>
          </p:cNvPicPr>
          <p:nvPr/>
        </p:nvPicPr>
        <p:blipFill>
          <a:blip r:embed="rId6" cstate="print"/>
          <a:srcRect/>
          <a:stretch>
            <a:fillRect/>
          </a:stretch>
        </p:blipFill>
        <p:spPr bwMode="auto">
          <a:xfrm>
            <a:off x="6876256" y="1988840"/>
            <a:ext cx="1419225" cy="866775"/>
          </a:xfrm>
          <a:prstGeom prst="rect">
            <a:avLst/>
          </a:prstGeom>
          <a:noFill/>
          <a:ln w="9525">
            <a:noFill/>
            <a:miter lim="800000"/>
            <a:headEnd/>
            <a:tailEnd/>
          </a:ln>
        </p:spPr>
      </p:pic>
      <p:pic>
        <p:nvPicPr>
          <p:cNvPr id="5126" name="Picture 6"/>
          <p:cNvPicPr>
            <a:picLocks noChangeAspect="1" noChangeArrowheads="1"/>
          </p:cNvPicPr>
          <p:nvPr/>
        </p:nvPicPr>
        <p:blipFill>
          <a:blip r:embed="rId7" cstate="print"/>
          <a:srcRect/>
          <a:stretch>
            <a:fillRect/>
          </a:stretch>
        </p:blipFill>
        <p:spPr bwMode="auto">
          <a:xfrm>
            <a:off x="683568" y="3717032"/>
            <a:ext cx="1419225" cy="1123950"/>
          </a:xfrm>
          <a:prstGeom prst="rect">
            <a:avLst/>
          </a:prstGeom>
          <a:noFill/>
          <a:ln w="9525">
            <a:noFill/>
            <a:miter lim="800000"/>
            <a:headEnd/>
            <a:tailEnd/>
          </a:ln>
        </p:spPr>
      </p:pic>
      <p:pic>
        <p:nvPicPr>
          <p:cNvPr id="5127" name="Picture 7"/>
          <p:cNvPicPr>
            <a:picLocks noChangeAspect="1" noChangeArrowheads="1"/>
          </p:cNvPicPr>
          <p:nvPr/>
        </p:nvPicPr>
        <p:blipFill>
          <a:blip r:embed="rId8" cstate="print"/>
          <a:srcRect/>
          <a:stretch>
            <a:fillRect/>
          </a:stretch>
        </p:blipFill>
        <p:spPr bwMode="auto">
          <a:xfrm>
            <a:off x="2771800" y="3789040"/>
            <a:ext cx="1438275" cy="952500"/>
          </a:xfrm>
          <a:prstGeom prst="rect">
            <a:avLst/>
          </a:prstGeom>
          <a:noFill/>
          <a:ln w="9525">
            <a:noFill/>
            <a:miter lim="800000"/>
            <a:headEnd/>
            <a:tailEnd/>
          </a:ln>
        </p:spPr>
      </p:pic>
      <p:pic>
        <p:nvPicPr>
          <p:cNvPr id="5128" name="Picture 8"/>
          <p:cNvPicPr>
            <a:picLocks noChangeAspect="1" noChangeArrowheads="1"/>
          </p:cNvPicPr>
          <p:nvPr/>
        </p:nvPicPr>
        <p:blipFill>
          <a:blip r:embed="rId9" cstate="print"/>
          <a:srcRect/>
          <a:stretch>
            <a:fillRect/>
          </a:stretch>
        </p:blipFill>
        <p:spPr bwMode="auto">
          <a:xfrm>
            <a:off x="4788024" y="3789040"/>
            <a:ext cx="1485900" cy="1008112"/>
          </a:xfrm>
          <a:prstGeom prst="rect">
            <a:avLst/>
          </a:prstGeom>
          <a:noFill/>
          <a:ln w="9525">
            <a:noFill/>
            <a:miter lim="800000"/>
            <a:headEnd/>
            <a:tailEnd/>
          </a:ln>
        </p:spPr>
      </p:pic>
      <p:pic>
        <p:nvPicPr>
          <p:cNvPr id="5129" name="Picture 9"/>
          <p:cNvPicPr>
            <a:picLocks noChangeAspect="1" noChangeArrowheads="1"/>
          </p:cNvPicPr>
          <p:nvPr/>
        </p:nvPicPr>
        <p:blipFill>
          <a:blip r:embed="rId10" cstate="print"/>
          <a:srcRect/>
          <a:stretch>
            <a:fillRect/>
          </a:stretch>
        </p:blipFill>
        <p:spPr bwMode="auto">
          <a:xfrm>
            <a:off x="6948264" y="3933056"/>
            <a:ext cx="1419225" cy="847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2">
                <a:lumMod val="60000"/>
                <a:lumOff val="40000"/>
              </a:schemeClr>
            </a:gs>
            <a:gs pos="100000">
              <a:schemeClr val="bg2">
                <a:shade val="30000"/>
                <a:satMod val="20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latin typeface="Franklin Gothic Demi" pitchFamily="34" charset="0"/>
              </a:rPr>
              <a:t>Άνοιγμα αποστειρωμένου </a:t>
            </a:r>
            <a:r>
              <a:rPr lang="en-US" dirty="0" smtClean="0">
                <a:latin typeface="Franklin Gothic Demi" pitchFamily="34" charset="0"/>
              </a:rPr>
              <a:t>set</a:t>
            </a:r>
            <a:endParaRPr lang="el-GR" dirty="0">
              <a:latin typeface="Franklin Gothic Demi" pitchFamily="34" charset="0"/>
            </a:endParaRPr>
          </a:p>
        </p:txBody>
      </p:sp>
      <p:pic>
        <p:nvPicPr>
          <p:cNvPr id="6146" name="Picture 2"/>
          <p:cNvPicPr>
            <a:picLocks noGrp="1" noChangeAspect="1" noChangeArrowheads="1"/>
          </p:cNvPicPr>
          <p:nvPr>
            <p:ph idx="1"/>
          </p:nvPr>
        </p:nvPicPr>
        <p:blipFill>
          <a:blip r:embed="rId3" cstate="print"/>
          <a:srcRect/>
          <a:stretch>
            <a:fillRect/>
          </a:stretch>
        </p:blipFill>
        <p:spPr bwMode="auto">
          <a:xfrm>
            <a:off x="539552" y="1916832"/>
            <a:ext cx="1962150" cy="115252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a:stretch>
            <a:fillRect/>
          </a:stretch>
        </p:blipFill>
        <p:spPr bwMode="auto">
          <a:xfrm>
            <a:off x="3131840" y="1916832"/>
            <a:ext cx="1790700" cy="1152525"/>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5796136" y="1916832"/>
            <a:ext cx="1790700" cy="1152525"/>
          </a:xfrm>
          <a:prstGeom prst="rect">
            <a:avLst/>
          </a:prstGeom>
          <a:noFill/>
          <a:ln w="9525">
            <a:noFill/>
            <a:miter lim="800000"/>
            <a:headEnd/>
            <a:tailEnd/>
          </a:ln>
        </p:spPr>
      </p:pic>
      <p:pic>
        <p:nvPicPr>
          <p:cNvPr id="6149" name="Picture 5"/>
          <p:cNvPicPr>
            <a:picLocks noChangeAspect="1" noChangeArrowheads="1"/>
          </p:cNvPicPr>
          <p:nvPr/>
        </p:nvPicPr>
        <p:blipFill>
          <a:blip r:embed="rId6" cstate="print"/>
          <a:srcRect/>
          <a:stretch>
            <a:fillRect/>
          </a:stretch>
        </p:blipFill>
        <p:spPr bwMode="auto">
          <a:xfrm>
            <a:off x="755576" y="3789040"/>
            <a:ext cx="1790700" cy="1162050"/>
          </a:xfrm>
          <a:prstGeom prst="rect">
            <a:avLst/>
          </a:prstGeom>
          <a:noFill/>
          <a:ln w="9525">
            <a:noFill/>
            <a:miter lim="800000"/>
            <a:headEnd/>
            <a:tailEnd/>
          </a:ln>
        </p:spPr>
      </p:pic>
      <p:pic>
        <p:nvPicPr>
          <p:cNvPr id="6150" name="Picture 6"/>
          <p:cNvPicPr>
            <a:picLocks noChangeAspect="1" noChangeArrowheads="1"/>
          </p:cNvPicPr>
          <p:nvPr/>
        </p:nvPicPr>
        <p:blipFill>
          <a:blip r:embed="rId7" cstate="print"/>
          <a:srcRect/>
          <a:stretch>
            <a:fillRect/>
          </a:stretch>
        </p:blipFill>
        <p:spPr bwMode="auto">
          <a:xfrm>
            <a:off x="3203848" y="3717032"/>
            <a:ext cx="1790700" cy="117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3707904" y="1556792"/>
            <a:ext cx="5184576" cy="4896544"/>
          </a:xfrm>
        </p:spPr>
        <p:txBody>
          <a:bodyPr>
            <a:normAutofit fontScale="77500" lnSpcReduction="20000"/>
          </a:bodyPr>
          <a:lstStyle/>
          <a:p>
            <a:pPr>
              <a:buNone/>
            </a:pPr>
            <a:r>
              <a:rPr lang="en-US" dirty="0" smtClean="0">
                <a:solidFill>
                  <a:schemeClr val="bg1"/>
                </a:solidFill>
              </a:rPr>
              <a:t>	</a:t>
            </a:r>
            <a:r>
              <a:rPr lang="el-GR" dirty="0" smtClean="0">
                <a:solidFill>
                  <a:schemeClr val="bg1"/>
                </a:solidFill>
              </a:rPr>
              <a:t>Οι πιο συχνοί παράγοντες που επηρεάζουν αρνητικά τη συμμόρφωση με την υγιεινή των χεριών είναι:</a:t>
            </a:r>
          </a:p>
          <a:p>
            <a:pPr>
              <a:buNone/>
            </a:pPr>
            <a:r>
              <a:rPr lang="el-GR" dirty="0" smtClean="0">
                <a:solidFill>
                  <a:schemeClr val="bg1"/>
                </a:solidFill>
              </a:rPr>
              <a:t>• Η </a:t>
            </a:r>
            <a:r>
              <a:rPr lang="el-GR" b="1" dirty="0" smtClean="0">
                <a:solidFill>
                  <a:schemeClr val="bg1"/>
                </a:solidFill>
              </a:rPr>
              <a:t>επαγγελματική ιδιότητα </a:t>
            </a:r>
            <a:r>
              <a:rPr lang="el-GR" dirty="0" smtClean="0">
                <a:solidFill>
                  <a:schemeClr val="bg1"/>
                </a:solidFill>
              </a:rPr>
              <a:t>(γιατρός, νοσηλευτής, βοηθός νοσηλευτή, φυσιοθεραπευτής, τεχνικός).</a:t>
            </a:r>
          </a:p>
          <a:p>
            <a:pPr>
              <a:buNone/>
            </a:pPr>
            <a:r>
              <a:rPr lang="el-GR" dirty="0" smtClean="0">
                <a:solidFill>
                  <a:schemeClr val="bg1"/>
                </a:solidFill>
              </a:rPr>
              <a:t>• Ο </a:t>
            </a:r>
            <a:r>
              <a:rPr lang="el-GR" b="1" dirty="0" smtClean="0">
                <a:solidFill>
                  <a:schemeClr val="bg1"/>
                </a:solidFill>
              </a:rPr>
              <a:t>χώρος εργασίας </a:t>
            </a:r>
            <a:r>
              <a:rPr lang="el-GR" dirty="0" smtClean="0">
                <a:solidFill>
                  <a:schemeClr val="bg1"/>
                </a:solidFill>
              </a:rPr>
              <a:t>(ΜΕΘ, χειρουργείο, αναισθησιολογικό, ΤΕΠ).</a:t>
            </a:r>
          </a:p>
          <a:p>
            <a:pPr>
              <a:buNone/>
            </a:pPr>
            <a:r>
              <a:rPr lang="el-GR" dirty="0" smtClean="0">
                <a:solidFill>
                  <a:schemeClr val="bg1"/>
                </a:solidFill>
              </a:rPr>
              <a:t>• Η </a:t>
            </a:r>
            <a:r>
              <a:rPr lang="el-GR" b="1" dirty="0" smtClean="0">
                <a:solidFill>
                  <a:schemeClr val="bg1"/>
                </a:solidFill>
              </a:rPr>
              <a:t>έλλειψη προσωπικού </a:t>
            </a:r>
            <a:r>
              <a:rPr lang="el-GR" dirty="0" smtClean="0">
                <a:solidFill>
                  <a:schemeClr val="bg1"/>
                </a:solidFill>
              </a:rPr>
              <a:t>σε συνδυασμό με το μεγάλο</a:t>
            </a:r>
            <a:r>
              <a:rPr lang="en-US" dirty="0" smtClean="0">
                <a:solidFill>
                  <a:schemeClr val="bg1"/>
                </a:solidFill>
              </a:rPr>
              <a:t> </a:t>
            </a:r>
            <a:r>
              <a:rPr lang="el-GR" dirty="0" smtClean="0">
                <a:solidFill>
                  <a:schemeClr val="bg1"/>
                </a:solidFill>
              </a:rPr>
              <a:t>αριθμό ασθενών που νοσηλεύει.</a:t>
            </a:r>
          </a:p>
          <a:p>
            <a:pPr>
              <a:buNone/>
            </a:pPr>
            <a:r>
              <a:rPr lang="el-GR" dirty="0" smtClean="0">
                <a:solidFill>
                  <a:schemeClr val="bg1"/>
                </a:solidFill>
              </a:rPr>
              <a:t>• Η </a:t>
            </a:r>
            <a:r>
              <a:rPr lang="el-GR" b="1" dirty="0" smtClean="0">
                <a:solidFill>
                  <a:schemeClr val="bg1"/>
                </a:solidFill>
              </a:rPr>
              <a:t>ενδυμασία</a:t>
            </a:r>
            <a:r>
              <a:rPr lang="el-GR" dirty="0" smtClean="0">
                <a:solidFill>
                  <a:schemeClr val="bg1"/>
                </a:solidFill>
              </a:rPr>
              <a:t> ή η </a:t>
            </a:r>
            <a:r>
              <a:rPr lang="el-GR" b="1" dirty="0" smtClean="0">
                <a:solidFill>
                  <a:schemeClr val="bg1"/>
                </a:solidFill>
              </a:rPr>
              <a:t>χρήση γαντιών</a:t>
            </a:r>
            <a:r>
              <a:rPr lang="el-GR" dirty="0" smtClean="0">
                <a:solidFill>
                  <a:schemeClr val="bg1"/>
                </a:solidFill>
              </a:rPr>
              <a:t>.</a:t>
            </a:r>
          </a:p>
        </p:txBody>
      </p:sp>
      <p:sp>
        <p:nvSpPr>
          <p:cNvPr id="5" name="1 - Τίτλος"/>
          <p:cNvSpPr>
            <a:spLocks noGrp="1"/>
          </p:cNvSpPr>
          <p:nvPr>
            <p:ph type="title"/>
          </p:nvPr>
        </p:nvSpPr>
        <p:spPr>
          <a:xfrm>
            <a:off x="0" y="0"/>
            <a:ext cx="9144000" cy="1268760"/>
          </a:xfrm>
        </p:spPr>
        <p:txBody>
          <a:bodyPr>
            <a:noAutofit/>
          </a:bodyPr>
          <a:lstStyle/>
          <a:p>
            <a:r>
              <a:rPr lang="el-GR" sz="3600" b="1" dirty="0" smtClean="0">
                <a:solidFill>
                  <a:schemeClr val="bg1"/>
                </a:solidFill>
                <a:latin typeface="Franklin Gothic Medium" pitchFamily="34" charset="0"/>
              </a:rPr>
              <a:t>Παράγοντες που Επηρεάζουν τη Συμμόρφωση</a:t>
            </a:r>
            <a:br>
              <a:rPr lang="el-GR" sz="3600" b="1" dirty="0" smtClean="0">
                <a:solidFill>
                  <a:schemeClr val="bg1"/>
                </a:solidFill>
                <a:latin typeface="Franklin Gothic Medium" pitchFamily="34" charset="0"/>
              </a:rPr>
            </a:br>
            <a:r>
              <a:rPr lang="el-GR" sz="3600" b="1" dirty="0" smtClean="0">
                <a:solidFill>
                  <a:schemeClr val="bg1"/>
                </a:solidFill>
                <a:latin typeface="Franklin Gothic Medium" pitchFamily="34" charset="0"/>
              </a:rPr>
              <a:t>με τις Αρχές Υγιεινής των Χεριών</a:t>
            </a:r>
            <a:endParaRPr lang="el-GR" sz="3600" dirty="0">
              <a:solidFill>
                <a:schemeClr val="bg1"/>
              </a:solidFill>
              <a:latin typeface="Franklin Gothic Medium" pitchFamily="34" charset="0"/>
            </a:endParaRPr>
          </a:p>
        </p:txBody>
      </p:sp>
      <p:pic>
        <p:nvPicPr>
          <p:cNvPr id="2050" name="Picture 2" descr="C:\Users\User\PresenterMedia\Static_People\doctor_sitting_in_check_mark_1600_clr_14335.png"/>
          <p:cNvPicPr>
            <a:picLocks noChangeAspect="1" noChangeArrowheads="1"/>
          </p:cNvPicPr>
          <p:nvPr/>
        </p:nvPicPr>
        <p:blipFill>
          <a:blip r:embed="rId3" cstate="print"/>
          <a:srcRect/>
          <a:stretch>
            <a:fillRect/>
          </a:stretch>
        </p:blipFill>
        <p:spPr bwMode="auto">
          <a:xfrm>
            <a:off x="-7417" y="1593304"/>
            <a:ext cx="3643313" cy="45720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2" name="Group 1"/>
          <p:cNvGrpSpPr/>
          <p:nvPr/>
        </p:nvGrpSpPr>
        <p:grpSpPr>
          <a:xfrm>
            <a:off x="1767633" y="5833725"/>
            <a:ext cx="5608735" cy="847725"/>
            <a:chOff x="1838952" y="5833725"/>
            <a:chExt cx="5608735" cy="847725"/>
          </a:xfrm>
        </p:grpSpPr>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838952" y="5931169"/>
              <a:ext cx="1971675" cy="702000"/>
            </a:xfrm>
            <a:prstGeom prst="rect">
              <a:avLst/>
            </a:prstGeom>
            <a:noFill/>
          </p:spPr>
        </p:pic>
        <p:pic>
          <p:nvPicPr>
            <p:cNvPr id="11" name="Picture 3" descr="Λογότυπο Επιχειρησιακού Προγράμματος Εκπαίδευση και Δια βίου Μάθηση"/>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04387" y="5833725"/>
              <a:ext cx="3543300" cy="84772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54165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a:p>
        </p:txBody>
      </p:sp>
    </p:spTree>
    <p:extLst>
      <p:ext uri="{BB962C8B-B14F-4D97-AF65-F5344CB8AC3E}">
        <p14:creationId xmlns:p14="http://schemas.microsoft.com/office/powerpoint/2010/main" val="18118440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Σημείωμα </a:t>
            </a:r>
            <a:r>
              <a:rPr lang="el-GR" dirty="0" smtClean="0"/>
              <a:t>Αναφοράς</a:t>
            </a:r>
            <a:endParaRPr lang="el-GR" dirty="0"/>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a:t>Μάρθα </a:t>
            </a:r>
            <a:r>
              <a:rPr lang="el-GR" sz="2000" dirty="0" err="1"/>
              <a:t>Κελέση</a:t>
            </a:r>
            <a:r>
              <a:rPr lang="el-GR" sz="2000" dirty="0"/>
              <a:t> 2014. Μάρθα </a:t>
            </a:r>
            <a:r>
              <a:rPr lang="el-GR" sz="2000" dirty="0" err="1"/>
              <a:t>Κελέση</a:t>
            </a:r>
            <a:r>
              <a:rPr lang="el-GR" sz="2000" dirty="0"/>
              <a:t>. «Εισαγωγή στη Νοσηλευτική Επιστήμη. Ενότητα </a:t>
            </a:r>
            <a:r>
              <a:rPr lang="el-GR" sz="2000" dirty="0" smtClean="0"/>
              <a:t>4: </a:t>
            </a:r>
            <a:r>
              <a:rPr lang="el-GR" sz="2000" dirty="0"/>
              <a:t>Ασηψία </a:t>
            </a:r>
            <a:r>
              <a:rPr lang="el-GR" sz="2000"/>
              <a:t>– </a:t>
            </a:r>
            <a:r>
              <a:rPr lang="el-GR" sz="2000" smtClean="0"/>
              <a:t>2ο </a:t>
            </a:r>
            <a:r>
              <a:rPr lang="el-GR" sz="2000" dirty="0" smtClean="0"/>
              <a:t>μέρος». Έκδοση: 1.0. Αθήνα 2014. Διαθέσιμο από τη δικτυακή διεύθυνση: </a:t>
            </a:r>
            <a:r>
              <a:rPr lang="en-US" sz="2000" dirty="0" smtClean="0">
                <a:hlinkClick r:id="rId3"/>
              </a:rPr>
              <a:t>ocp.teiath.gr</a:t>
            </a:r>
            <a:r>
              <a:rPr lang="el-GR" sz="2000" dirty="0" smtClean="0"/>
              <a:t>.</a:t>
            </a:r>
          </a:p>
          <a:p>
            <a:endParaRPr lang="el-GR" sz="2000" dirty="0"/>
          </a:p>
        </p:txBody>
      </p:sp>
    </p:spTree>
    <p:extLst>
      <p:ext uri="{BB962C8B-B14F-4D97-AF65-F5344CB8AC3E}">
        <p14:creationId xmlns:p14="http://schemas.microsoft.com/office/powerpoint/2010/main" val="15313664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1728192"/>
          </a:xfrm>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a:t>
            </a:r>
            <a:r>
              <a:rPr lang="el-GR" sz="1800" dirty="0" err="1"/>
              <a:t>κ.λ.π</a:t>
            </a:r>
            <a:r>
              <a:rPr lang="el-GR" sz="1800" dirty="0"/>
              <a:t>.,  τα οποία εμπεριέχονται σε αυτό και τα οποία αναφέρονται μαζί με τους όρους χρήσης τους στο «Σημείωμα Χρήσης Έργων Τρίτων</a:t>
            </a:r>
            <a:r>
              <a:rPr lang="el-GR" sz="1800" dirty="0" smtClean="0"/>
              <a:t>».                     </a:t>
            </a:r>
          </a:p>
          <a:p>
            <a:pPr marL="0" indent="0">
              <a:buNone/>
            </a:pPr>
            <a:endParaRPr lang="el-GR" sz="1800" dirty="0"/>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2555008"/>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155448"/>
            <a:ext cx="9036496" cy="3456384"/>
          </a:xfrm>
          <a:prstGeom prst="rect">
            <a:avLst/>
          </a:prstGeom>
        </p:spPr>
        <p:txBody>
          <a:bodyPr vert="horz" wrap="square" lIns="91440" tIns="45720" rIns="91440" bIns="45720" rtlCol="0" anchor="ctr">
            <a:normAutofit/>
          </a:bodyPr>
          <a:lstStyle/>
          <a:p>
            <a:pPr fontAlgn="base">
              <a:spcBef>
                <a:spcPct val="0"/>
              </a:spcBef>
              <a:spcAft>
                <a:spcPct val="0"/>
              </a:spcAft>
            </a:pPr>
            <a:r>
              <a:rPr lang="el-GR" dirty="0">
                <a:solidFill>
                  <a:prstClr val="black"/>
                </a:solidFill>
              </a:rPr>
              <a:t>[1] http://creativecommons.org/licenses/by-nc-sa/4.0/ </a:t>
            </a:r>
            <a:endParaRPr lang="en-US" dirty="0" smtClean="0">
              <a:solidFill>
                <a:prstClr val="black"/>
              </a:solidFill>
            </a:endParaRPr>
          </a:p>
          <a:p>
            <a:pPr fontAlgn="base">
              <a:spcBef>
                <a:spcPct val="0"/>
              </a:spcBef>
              <a:spcAft>
                <a:spcPct val="0"/>
              </a:spcAft>
            </a:pPr>
            <a:endParaRPr lang="el-GR" dirty="0">
              <a:solidFill>
                <a:prstClr val="black"/>
              </a:solidFill>
            </a:endParaRPr>
          </a:p>
          <a:p>
            <a:pPr fontAlgn="base">
              <a:spcBef>
                <a:spcPct val="0"/>
              </a:spcBef>
              <a:spcAft>
                <a:spcPct val="0"/>
              </a:spcAft>
            </a:pPr>
            <a:r>
              <a:rPr lang="el-GR" dirty="0">
                <a:solidFill>
                  <a:prstClr val="black"/>
                </a:solidFill>
              </a:rPr>
              <a:t>Ως </a:t>
            </a:r>
            <a:r>
              <a:rPr lang="el-GR" b="1" dirty="0">
                <a:solidFill>
                  <a:prstClr val="black"/>
                </a:solidFill>
              </a:rPr>
              <a:t>Μη Εμπορική</a:t>
            </a:r>
            <a:r>
              <a:rPr lang="el-GR" dirty="0">
                <a:solidFill>
                  <a:prstClr val="black"/>
                </a:solidFill>
              </a:rPr>
              <a:t> ορίζεται η χρήση:</a:t>
            </a:r>
          </a:p>
          <a:p>
            <a:pPr marL="342900" indent="-342900" fontAlgn="base">
              <a:spcBef>
                <a:spcPct val="0"/>
              </a:spcBef>
              <a:spcAft>
                <a:spcPct val="0"/>
              </a:spcAft>
              <a:buFont typeface="Arial" panose="020B0604020202020204" pitchFamily="34" charset="0"/>
              <a:buChar char="•"/>
            </a:pPr>
            <a:r>
              <a:rPr lang="el-GR" dirty="0">
                <a:solidFill>
                  <a:prstClr val="black"/>
                </a:solidFill>
              </a:rPr>
              <a:t>που δεν περιλαμβάνει άμεσο ή έμμεσο οικονομικό όφελος από την χρήση του έργου, για το διανομέα του έργου και </a:t>
            </a:r>
            <a:r>
              <a:rPr lang="el-GR" dirty="0" err="1">
                <a:solidFill>
                  <a:prstClr val="black"/>
                </a:solidFill>
              </a:rPr>
              <a:t>αδειοδόχο</a:t>
            </a:r>
            <a:endParaRPr lang="el-GR" dirty="0">
              <a:solidFill>
                <a:prstClr val="black"/>
              </a:solidFill>
            </a:endParaRP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περιλαμβάνει οικονομική συναλλαγή ως προϋπόθεση για τη χρήση ή πρόσβαση στο έργο</a:t>
            </a:r>
          </a:p>
          <a:p>
            <a:pPr marL="342900" indent="-342900" fontAlgn="base">
              <a:spcBef>
                <a:spcPct val="0"/>
              </a:spcBef>
              <a:spcAft>
                <a:spcPct val="0"/>
              </a:spcAft>
              <a:buFont typeface="Arial" panose="020B0604020202020204" pitchFamily="34" charset="0"/>
              <a:buChar char="•"/>
            </a:pPr>
            <a:r>
              <a:rPr lang="el-GR" dirty="0">
                <a:solidFill>
                  <a:prstClr val="black"/>
                </a:solidFill>
              </a:rPr>
              <a:t>που</a:t>
            </a:r>
            <a:r>
              <a:rPr lang="en-GB" dirty="0">
                <a:solidFill>
                  <a:prstClr val="black"/>
                </a:solidFill>
              </a:rPr>
              <a:t> </a:t>
            </a:r>
            <a:r>
              <a:rPr lang="el-GR" dirty="0">
                <a:solidFill>
                  <a:prstClr val="black"/>
                </a:solidFill>
              </a:rPr>
              <a:t>δεν προσπορίζει στο διανομέα του έργου και</a:t>
            </a:r>
            <a:r>
              <a:rPr lang="en-GB" dirty="0">
                <a:solidFill>
                  <a:prstClr val="black"/>
                </a:solidFill>
              </a:rPr>
              <a:t> </a:t>
            </a:r>
            <a:r>
              <a:rPr lang="el-GR" dirty="0" err="1">
                <a:solidFill>
                  <a:prstClr val="black"/>
                </a:solidFill>
              </a:rPr>
              <a:t>αδειοδόχο</a:t>
            </a:r>
            <a:r>
              <a:rPr lang="en-GB" dirty="0">
                <a:solidFill>
                  <a:prstClr val="black"/>
                </a:solidFill>
              </a:rPr>
              <a:t> </a:t>
            </a:r>
            <a:r>
              <a:rPr lang="el-GR" dirty="0">
                <a:solidFill>
                  <a:prstClr val="black"/>
                </a:solidFill>
              </a:rPr>
              <a:t>έμμεσο οικονομικό όφελος (π.χ. διαφημίσεις) από την προβολή του έργου σε διαδικτυακό </a:t>
            </a:r>
            <a:r>
              <a:rPr lang="el-GR" dirty="0" smtClean="0">
                <a:solidFill>
                  <a:prstClr val="black"/>
                </a:solidFill>
              </a:rPr>
              <a:t>τόπο</a:t>
            </a:r>
            <a:endParaRPr lang="en-US" dirty="0" smtClean="0">
              <a:solidFill>
                <a:prstClr val="black"/>
              </a:solidFill>
            </a:endParaRPr>
          </a:p>
          <a:p>
            <a:pPr marL="342900" indent="-342900" fontAlgn="base">
              <a:spcBef>
                <a:spcPct val="0"/>
              </a:spcBef>
              <a:spcAft>
                <a:spcPct val="0"/>
              </a:spcAft>
              <a:buFont typeface="Arial" panose="020B0604020202020204" pitchFamily="34" charset="0"/>
              <a:buChar char="•"/>
            </a:pPr>
            <a:endParaRPr lang="el-GR" dirty="0">
              <a:solidFill>
                <a:prstClr val="black"/>
              </a:solidFill>
            </a:endParaRPr>
          </a:p>
          <a:p>
            <a:pPr fontAlgn="base">
              <a:spcBef>
                <a:spcPct val="0"/>
              </a:spcBef>
              <a:spcAft>
                <a:spcPct val="0"/>
              </a:spcAft>
            </a:pPr>
            <a:r>
              <a:rPr lang="el-GR" dirty="0" smtClean="0">
                <a:solidFill>
                  <a:prstClr val="black"/>
                </a:solidFill>
              </a:rPr>
              <a:t>Ο </a:t>
            </a:r>
            <a:r>
              <a:rPr lang="el-GR" dirty="0">
                <a:solidFill>
                  <a:prstClr val="black"/>
                </a:solidFill>
              </a:rPr>
              <a:t>δικαιούχος μπορεί να παρέχει στον </a:t>
            </a:r>
            <a:r>
              <a:rPr lang="el-GR" dirty="0" err="1">
                <a:solidFill>
                  <a:prstClr val="black"/>
                </a:solidFill>
              </a:rPr>
              <a:t>αδειοδόχο</a:t>
            </a:r>
            <a:r>
              <a:rPr lang="el-GR" dirty="0">
                <a:solidFill>
                  <a:prstClr val="black"/>
                </a:solidFill>
              </a:rPr>
              <a:t> ξεχωριστή άδεια να χρησιμοποιεί το έργο για εμπορική χρήση, εφόσον αυτό του ζητηθεί</a:t>
            </a:r>
            <a:r>
              <a:rPr lang="el-GR" dirty="0" smtClean="0">
                <a:solidFill>
                  <a:prstClr val="black"/>
                </a:solidFill>
              </a:rPr>
              <a:t>.</a:t>
            </a:r>
            <a:endParaRPr lang="el-GR" dirty="0">
              <a:solidFill>
                <a:prstClr val="black"/>
              </a:solidFill>
            </a:endParaRPr>
          </a:p>
        </p:txBody>
      </p:sp>
    </p:spTree>
    <p:extLst>
      <p:ext uri="{BB962C8B-B14F-4D97-AF65-F5344CB8AC3E}">
        <p14:creationId xmlns:p14="http://schemas.microsoft.com/office/powerpoint/2010/main" val="9167585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Αναφοράς</a:t>
            </a:r>
            <a:endParaRPr lang="el-GR" sz="2000" dirty="0"/>
          </a:p>
          <a:p>
            <a:pPr lvl="1">
              <a:buFont typeface="Wingdings" panose="05000000000000000000" pitchFamily="2" charset="2"/>
              <a:buChar char="§"/>
            </a:pPr>
            <a:r>
              <a:rPr lang="el-GR" sz="2000" dirty="0" err="1"/>
              <a:t>τ</a:t>
            </a:r>
            <a:r>
              <a:rPr lang="en-US" sz="2000" dirty="0" smtClean="0"/>
              <a:t>ο </a:t>
            </a:r>
            <a:r>
              <a:rPr lang="en-US" sz="2000" dirty="0" err="1"/>
              <a:t>Σημείωμ</a:t>
            </a:r>
            <a:r>
              <a:rPr lang="en-US" sz="2000" dirty="0"/>
              <a:t>α Αδειοδότησης</a:t>
            </a:r>
            <a:endParaRPr lang="el-GR" sz="2000" dirty="0"/>
          </a:p>
          <a:p>
            <a:pPr lvl="1">
              <a:buFont typeface="Wingdings" panose="05000000000000000000" pitchFamily="2" charset="2"/>
              <a:buChar char="§"/>
            </a:pPr>
            <a:r>
              <a:rPr lang="el-GR" sz="2000" dirty="0" err="1"/>
              <a:t>τ</a:t>
            </a:r>
            <a:r>
              <a:rPr lang="en-US" sz="2000" dirty="0" smtClean="0"/>
              <a:t>η </a:t>
            </a:r>
            <a:r>
              <a:rPr lang="en-US" sz="2000" dirty="0" err="1"/>
              <a:t>δήλωση</a:t>
            </a:r>
            <a:r>
              <a:rPr lang="en-US" sz="2000" dirty="0"/>
              <a:t> </a:t>
            </a:r>
            <a:r>
              <a:rPr lang="el-GR" sz="2000" dirty="0" err="1"/>
              <a:t>Δ</a:t>
            </a:r>
            <a:r>
              <a:rPr lang="en-US" sz="2000" dirty="0" smtClean="0"/>
              <a:t>ια</a:t>
            </a:r>
            <a:r>
              <a:rPr lang="en-US" sz="2000" dirty="0" err="1" smtClean="0"/>
              <a:t>τήρησης</a:t>
            </a:r>
            <a:r>
              <a:rPr lang="en-US" sz="2000" dirty="0" smtClean="0"/>
              <a:t>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a:t>
            </a:r>
            <a:r>
              <a:rPr lang="el-GR" sz="2400" dirty="0" err="1"/>
              <a:t>υπερσυνδέσμους</a:t>
            </a:r>
            <a:r>
              <a:rPr lang="el-GR" sz="2400" dirty="0"/>
              <a:t>.</a:t>
            </a:r>
          </a:p>
          <a:p>
            <a:endParaRPr lang="el-GR" sz="2000" dirty="0"/>
          </a:p>
        </p:txBody>
      </p:sp>
    </p:spTree>
    <p:extLst>
      <p:ext uri="{BB962C8B-B14F-4D97-AF65-F5344CB8AC3E}">
        <p14:creationId xmlns:p14="http://schemas.microsoft.com/office/powerpoint/2010/main" val="40805250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9392"/>
            <a:ext cx="9144000" cy="1143000"/>
          </a:xfrm>
        </p:spPr>
        <p:txBody>
          <a:bodyPr>
            <a:noAutofit/>
          </a:bodyPr>
          <a:lstStyle/>
          <a:p>
            <a:r>
              <a:rPr lang="el-GR" dirty="0"/>
              <a:t>Σημείωμα Χρήσης Έργων </a:t>
            </a:r>
            <a:r>
              <a:rPr lang="el-GR" dirty="0" smtClean="0"/>
              <a:t>Τρίτων</a:t>
            </a:r>
            <a:endParaRPr lang="el-GR" dirty="0"/>
          </a:p>
        </p:txBody>
      </p:sp>
      <p:sp>
        <p:nvSpPr>
          <p:cNvPr id="3" name="Content Placeholder 2"/>
          <p:cNvSpPr>
            <a:spLocks noGrp="1"/>
          </p:cNvSpPr>
          <p:nvPr>
            <p:ph idx="1"/>
          </p:nvPr>
        </p:nvSpPr>
        <p:spPr>
          <a:xfrm>
            <a:off x="179512" y="1556792"/>
            <a:ext cx="8856984" cy="4525963"/>
          </a:xfrm>
        </p:spPr>
        <p:txBody>
          <a:bodyPr>
            <a:noAutofit/>
          </a:bodyPr>
          <a:lstStyle/>
          <a:p>
            <a:pPr marL="0" indent="0">
              <a:buNone/>
            </a:pPr>
            <a:r>
              <a:rPr lang="el-GR" sz="2000" dirty="0" smtClean="0"/>
              <a:t>Το </a:t>
            </a:r>
            <a:r>
              <a:rPr lang="el-GR" sz="2000" dirty="0"/>
              <a:t>Έργο αυτό κάνει χρήση των ακόλουθων έργων:</a:t>
            </a:r>
          </a:p>
          <a:p>
            <a:pPr marL="0" indent="0">
              <a:buNone/>
            </a:pPr>
            <a:r>
              <a:rPr lang="el-GR" sz="2000" dirty="0"/>
              <a:t>Βασική </a:t>
            </a:r>
            <a:r>
              <a:rPr lang="el-GR" sz="2000" dirty="0" smtClean="0"/>
              <a:t>Νοσηλευτική, Θεωρία</a:t>
            </a:r>
            <a:r>
              <a:rPr lang="el-GR" sz="2000" dirty="0"/>
              <a:t>, Εκπαίδευση, </a:t>
            </a:r>
            <a:r>
              <a:rPr lang="el-GR" sz="2000" dirty="0" smtClean="0"/>
              <a:t>Εφαρμογή, Δ</a:t>
            </a:r>
            <a:r>
              <a:rPr lang="el-GR" sz="2000" dirty="0"/>
              <a:t>. </a:t>
            </a:r>
            <a:r>
              <a:rPr lang="el-GR" sz="2000" dirty="0" smtClean="0"/>
              <a:t>Παπαγεωργίου, </a:t>
            </a:r>
            <a:r>
              <a:rPr lang="el-GR" sz="2000" dirty="0"/>
              <a:t>Μ. </a:t>
            </a:r>
            <a:r>
              <a:rPr lang="el-GR" sz="2000" dirty="0" err="1" smtClean="0"/>
              <a:t>Κελέση</a:t>
            </a:r>
            <a:r>
              <a:rPr lang="el-GR" sz="2000" dirty="0" smtClean="0"/>
              <a:t>, </a:t>
            </a:r>
            <a:r>
              <a:rPr lang="el-GR" sz="2000" dirty="0"/>
              <a:t>Γ</a:t>
            </a:r>
            <a:r>
              <a:rPr lang="el-GR" sz="2000" dirty="0" smtClean="0"/>
              <a:t>. </a:t>
            </a:r>
            <a:r>
              <a:rPr lang="el-GR" sz="2000" dirty="0" err="1" smtClean="0"/>
              <a:t>Φασόη</a:t>
            </a:r>
            <a:r>
              <a:rPr lang="el-GR" sz="2000" dirty="0" smtClean="0"/>
              <a:t>, Κωνσταντάρας </a:t>
            </a:r>
            <a:r>
              <a:rPr lang="el-GR" sz="2000" dirty="0"/>
              <a:t>Ιατρικές Εκδόσεις</a:t>
            </a:r>
          </a:p>
        </p:txBody>
      </p:sp>
    </p:spTree>
    <p:extLst>
      <p:ext uri="{BB962C8B-B14F-4D97-AF65-F5344CB8AC3E}">
        <p14:creationId xmlns:p14="http://schemas.microsoft.com/office/powerpoint/2010/main" val="22695126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a:t>
            </a:r>
            <a:r>
              <a:rPr lang="el-GR" sz="2000" dirty="0" err="1" smtClean="0"/>
              <a:t>στ</a:t>
            </a:r>
            <a:r>
              <a:rPr lang="en-US" sz="2000" dirty="0" smtClean="0"/>
              <a:t>o</a:t>
            </a:r>
            <a:r>
              <a:rPr lang="el-GR" sz="2000" dirty="0" smtClean="0"/>
              <a:t> </a:t>
            </a:r>
            <a:r>
              <a:rPr lang="el-GR" sz="2000" dirty="0" err="1" smtClean="0"/>
              <a:t>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Πανεπιστήμιο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11828216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157108"/>
            <a:ext cx="8229600" cy="850106"/>
          </a:xfrm>
        </p:spPr>
        <p:txBody>
          <a:bodyPr/>
          <a:lstStyle/>
          <a:p>
            <a:r>
              <a:rPr lang="el-GR" dirty="0" smtClean="0">
                <a:solidFill>
                  <a:schemeClr val="bg1"/>
                </a:solidFill>
                <a:latin typeface="Franklin Gothic Heavy" pitchFamily="34" charset="0"/>
              </a:rPr>
              <a:t>Μεμονωμένοι παράγοντες</a:t>
            </a:r>
            <a:endParaRPr lang="el-GR" dirty="0">
              <a:solidFill>
                <a:schemeClr val="bg1"/>
              </a:solidFill>
              <a:latin typeface="Franklin Gothic Heavy" pitchFamily="34" charset="0"/>
            </a:endParaRPr>
          </a:p>
        </p:txBody>
      </p:sp>
      <p:sp>
        <p:nvSpPr>
          <p:cNvPr id="3" name="2 - Θέση περιεχομένου"/>
          <p:cNvSpPr>
            <a:spLocks noGrp="1"/>
          </p:cNvSpPr>
          <p:nvPr>
            <p:ph idx="1"/>
          </p:nvPr>
        </p:nvSpPr>
        <p:spPr>
          <a:xfrm>
            <a:off x="3347864" y="982850"/>
            <a:ext cx="5748852" cy="5686510"/>
          </a:xfrm>
        </p:spPr>
        <p:txBody>
          <a:bodyPr>
            <a:noAutofit/>
          </a:bodyPr>
          <a:lstStyle/>
          <a:p>
            <a:r>
              <a:rPr lang="el-GR" sz="1800" dirty="0" smtClean="0">
                <a:solidFill>
                  <a:schemeClr val="bg1"/>
                </a:solidFill>
              </a:rPr>
              <a:t>η άγνοια του κινδύνου, </a:t>
            </a:r>
          </a:p>
          <a:p>
            <a:r>
              <a:rPr lang="el-GR" sz="1800" dirty="0" smtClean="0">
                <a:solidFill>
                  <a:schemeClr val="bg1"/>
                </a:solidFill>
              </a:rPr>
              <a:t>η αδυναμία κατανόησης της αξίας τήρησης των κανόνων υγιεινής καθώς και </a:t>
            </a:r>
          </a:p>
          <a:p>
            <a:r>
              <a:rPr lang="el-GR" sz="1800" dirty="0" smtClean="0">
                <a:solidFill>
                  <a:schemeClr val="bg1"/>
                </a:solidFill>
              </a:rPr>
              <a:t>η πρόθεση</a:t>
            </a:r>
          </a:p>
          <a:p>
            <a:pPr>
              <a:buNone/>
            </a:pPr>
            <a:r>
              <a:rPr lang="en-US" sz="1800" dirty="0" smtClean="0">
                <a:solidFill>
                  <a:schemeClr val="bg1"/>
                </a:solidFill>
              </a:rPr>
              <a:t>	</a:t>
            </a:r>
            <a:r>
              <a:rPr lang="el-GR" sz="1800" dirty="0" smtClean="0">
                <a:solidFill>
                  <a:schemeClr val="bg1"/>
                </a:solidFill>
              </a:rPr>
              <a:t>Μεταξύ των </a:t>
            </a:r>
            <a:r>
              <a:rPr lang="el-GR" sz="1900" dirty="0" smtClean="0">
                <a:solidFill>
                  <a:schemeClr val="bg1"/>
                </a:solidFill>
              </a:rPr>
              <a:t>επαγγελματιών</a:t>
            </a:r>
            <a:r>
              <a:rPr lang="el-GR" sz="1800" dirty="0" smtClean="0">
                <a:solidFill>
                  <a:schemeClr val="bg1"/>
                </a:solidFill>
              </a:rPr>
              <a:t> υγείας, το χαρακτηριστικό της συμπεριφοράς του πλυσίματος των χεριών αποτελεί μία καθημερινή πρακτική που προκύπτει από την κοινωνική επαφή μεταξύ αυτού και του ασθενή που περιθάλπει, όπως:</a:t>
            </a:r>
          </a:p>
          <a:p>
            <a:r>
              <a:rPr lang="el-GR" sz="1800" dirty="0" smtClean="0">
                <a:solidFill>
                  <a:schemeClr val="bg1"/>
                </a:solidFill>
              </a:rPr>
              <a:t> η χειραψία,</a:t>
            </a:r>
            <a:endParaRPr lang="en-US" sz="1800" dirty="0" smtClean="0">
              <a:solidFill>
                <a:schemeClr val="bg1"/>
              </a:solidFill>
            </a:endParaRPr>
          </a:p>
          <a:p>
            <a:r>
              <a:rPr lang="el-GR" sz="1800" dirty="0" smtClean="0">
                <a:solidFill>
                  <a:schemeClr val="bg1"/>
                </a:solidFill>
              </a:rPr>
              <a:t>η διαδικασία λήψης του σφυγμού ή της αρτηριακής πίεσης</a:t>
            </a:r>
            <a:r>
              <a:rPr lang="en-US" sz="1800" dirty="0" smtClean="0">
                <a:solidFill>
                  <a:schemeClr val="bg1"/>
                </a:solidFill>
              </a:rPr>
              <a:t>, </a:t>
            </a:r>
          </a:p>
          <a:p>
            <a:r>
              <a:rPr lang="el-GR" sz="1800" dirty="0" smtClean="0">
                <a:solidFill>
                  <a:schemeClr val="bg1"/>
                </a:solidFill>
              </a:rPr>
              <a:t>η επαφή με ένα αντικείμενο του περιβάλλοντος του ασθενή. </a:t>
            </a:r>
          </a:p>
          <a:p>
            <a:pPr>
              <a:buNone/>
            </a:pPr>
            <a:r>
              <a:rPr lang="el-GR" sz="1800" dirty="0" smtClean="0">
                <a:solidFill>
                  <a:schemeClr val="bg1"/>
                </a:solidFill>
              </a:rPr>
              <a:t>      </a:t>
            </a:r>
            <a:r>
              <a:rPr lang="en-US" sz="1800" dirty="0" smtClean="0">
                <a:solidFill>
                  <a:schemeClr val="bg1"/>
                </a:solidFill>
              </a:rPr>
              <a:t>	</a:t>
            </a:r>
            <a:r>
              <a:rPr lang="el-GR" sz="1800" dirty="0" smtClean="0">
                <a:solidFill>
                  <a:schemeClr val="bg1"/>
                </a:solidFill>
              </a:rPr>
              <a:t>Δεδομένου ότι οι επαφές αυτού του τύπου θυμίζουν μια καθημερινή κοινωνική συμπεριφορά δεν προκαλούν απαραίτητα μια εγγενή ανάγκη για πλύσιμο των χεριών, μολονότι εμπεριέχουν τον κίνδυνο μετάδοσης μικροβίων. </a:t>
            </a:r>
          </a:p>
        </p:txBody>
      </p:sp>
      <p:pic>
        <p:nvPicPr>
          <p:cNvPr id="3074" name="Picture 2" descr="C:\Users\User\PresenterMedia\Static_People\nurse_helping_stick_figure_in_hospital_bed_1600_clr_13646.png"/>
          <p:cNvPicPr>
            <a:picLocks noChangeAspect="1" noChangeArrowheads="1"/>
          </p:cNvPicPr>
          <p:nvPr/>
        </p:nvPicPr>
        <p:blipFill>
          <a:blip r:embed="rId3" cstate="print"/>
          <a:srcRect/>
          <a:stretch>
            <a:fillRect/>
          </a:stretch>
        </p:blipFill>
        <p:spPr bwMode="auto">
          <a:xfrm>
            <a:off x="-540568" y="1484784"/>
            <a:ext cx="4572000" cy="43434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idx="1"/>
          </p:nvPr>
        </p:nvSpPr>
        <p:spPr/>
        <p:txBody>
          <a:bodyPr/>
          <a:lstStyle/>
          <a:p>
            <a:endParaRPr lang="el-GR"/>
          </a:p>
        </p:txBody>
      </p:sp>
      <p:pic>
        <p:nvPicPr>
          <p:cNvPr id="4" name="Picture 3" descr="C:\Users\User\Desktop\hands (converted).jpg"/>
          <p:cNvPicPr>
            <a:picLocks noChangeAspect="1" noChangeArrowheads="1"/>
          </p:cNvPicPr>
          <p:nvPr/>
        </p:nvPicPr>
        <p:blipFill>
          <a:blip r:embed="rId3" cstate="print"/>
          <a:srcRect l="14754" t="8462" r="12907" b="21829"/>
          <a:stretch>
            <a:fillRect/>
          </a:stretch>
        </p:blipFill>
        <p:spPr bwMode="auto">
          <a:xfrm>
            <a:off x="2051720" y="78830"/>
            <a:ext cx="4890864" cy="666936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228600" y="476674"/>
            <a:ext cx="8735888" cy="5688632"/>
            <a:chOff x="4008" y="2358"/>
            <a:chExt cx="1548" cy="906"/>
          </a:xfrm>
        </p:grpSpPr>
        <p:sp>
          <p:nvSpPr>
            <p:cNvPr id="5" name="Oval 43"/>
            <p:cNvSpPr>
              <a:spLocks noChangeArrowheads="1"/>
            </p:cNvSpPr>
            <p:nvPr/>
          </p:nvSpPr>
          <p:spPr bwMode="auto">
            <a:xfrm>
              <a:off x="5028" y="2402"/>
              <a:ext cx="376" cy="264"/>
            </a:xfrm>
            <a:prstGeom prst="ellipse">
              <a:avLst/>
            </a:prstGeom>
            <a:gradFill rotWithShape="1">
              <a:gsLst>
                <a:gs pos="0">
                  <a:schemeClr val="bg1"/>
                </a:gs>
                <a:gs pos="100000">
                  <a:schemeClr val="bg1">
                    <a:gamma/>
                    <a:shade val="89020"/>
                    <a:invGamma/>
                    <a:alpha val="0"/>
                  </a:schemeClr>
                </a:gs>
              </a:gsLst>
              <a:lin ang="5400000" scaled="1"/>
            </a:gradFill>
            <a:ln w="9525">
              <a:noFill/>
              <a:round/>
              <a:headEnd/>
              <a:tailEnd/>
            </a:ln>
            <a:effectLst/>
          </p:spPr>
          <p:txBody>
            <a:bodyPr wrap="none" anchor="ctr"/>
            <a:lstStyle/>
            <a:p>
              <a:pPr eaLnBrk="0" fontAlgn="base" hangingPunct="0">
                <a:spcBef>
                  <a:spcPct val="0"/>
                </a:spcBef>
                <a:spcAft>
                  <a:spcPct val="0"/>
                </a:spcAft>
                <a:defRPr/>
              </a:pPr>
              <a:endParaRPr lang="de-DE">
                <a:solidFill>
                  <a:srgbClr val="FFFFFF"/>
                </a:solidFill>
                <a:latin typeface="Arial" charset="0"/>
                <a:cs typeface="Arial" charset="0"/>
              </a:endParaRPr>
            </a:p>
          </p:txBody>
        </p:sp>
        <p:sp>
          <p:nvSpPr>
            <p:cNvPr id="6" name="AutoShape 51"/>
            <p:cNvSpPr>
              <a:spLocks noChangeArrowheads="1"/>
            </p:cNvSpPr>
            <p:nvPr/>
          </p:nvSpPr>
          <p:spPr bwMode="auto">
            <a:xfrm>
              <a:off x="4008" y="2358"/>
              <a:ext cx="1548" cy="906"/>
            </a:xfrm>
            <a:prstGeom prst="foldedCorner">
              <a:avLst>
                <a:gd name="adj" fmla="val 9551"/>
              </a:avLst>
            </a:prstGeom>
            <a:gradFill rotWithShape="1">
              <a:gsLst>
                <a:gs pos="0">
                  <a:srgbClr val="FDEB03"/>
                </a:gs>
                <a:gs pos="100000">
                  <a:srgbClr val="FDEB03">
                    <a:gamma/>
                    <a:tint val="26275"/>
                    <a:invGamma/>
                  </a:srgbClr>
                </a:gs>
              </a:gsLst>
              <a:lin ang="5400000" scaled="1"/>
            </a:gradFill>
            <a:ln w="9525">
              <a:solidFill>
                <a:srgbClr val="FFFFFF"/>
              </a:solidFill>
              <a:round/>
              <a:headEnd/>
              <a:tailEnd/>
            </a:ln>
            <a:effectLst>
              <a:outerShdw dist="53882" dir="2700000" algn="ctr" rotWithShape="0">
                <a:schemeClr val="tx1">
                  <a:alpha val="50000"/>
                </a:schemeClr>
              </a:outerShdw>
            </a:effectLst>
          </p:spPr>
          <p:txBody>
            <a:bodyPr wrap="none" anchor="ctr"/>
            <a:lstStyle/>
            <a:p>
              <a:pPr eaLnBrk="0" fontAlgn="base" hangingPunct="0">
                <a:spcBef>
                  <a:spcPct val="0"/>
                </a:spcBef>
                <a:spcAft>
                  <a:spcPct val="0"/>
                </a:spcAft>
                <a:defRPr/>
              </a:pPr>
              <a:endParaRPr lang="de-DE">
                <a:solidFill>
                  <a:srgbClr val="FFFFFF"/>
                </a:solidFill>
                <a:latin typeface="Arial" charset="0"/>
                <a:cs typeface="Arial" charset="0"/>
              </a:endParaRPr>
            </a:p>
          </p:txBody>
        </p:sp>
        <p:sp>
          <p:nvSpPr>
            <p:cNvPr id="7" name="Rectangle 52"/>
            <p:cNvSpPr>
              <a:spLocks noChangeArrowheads="1"/>
            </p:cNvSpPr>
            <p:nvPr/>
          </p:nvSpPr>
          <p:spPr bwMode="auto">
            <a:xfrm>
              <a:off x="4044" y="2408"/>
              <a:ext cx="1483" cy="155"/>
            </a:xfrm>
            <a:prstGeom prst="rect">
              <a:avLst/>
            </a:prstGeom>
            <a:solidFill>
              <a:srgbClr val="FAC400"/>
            </a:solidFill>
            <a:ln w="9525">
              <a:noFill/>
              <a:miter lim="800000"/>
              <a:headEnd/>
              <a:tailEnd/>
            </a:ln>
          </p:spPr>
          <p:txBody>
            <a:bodyPr wrap="none" anchor="ctr">
              <a:scene3d>
                <a:camera prst="orthographicFront"/>
                <a:lightRig rig="balanced" dir="t">
                  <a:rot lat="0" lon="0" rev="2100000"/>
                </a:lightRig>
              </a:scene3d>
              <a:sp3d extrusionH="57150" prstMaterial="metal">
                <a:bevelT w="38100" h="25400"/>
                <a:contourClr>
                  <a:schemeClr val="bg2"/>
                </a:contourClr>
              </a:sp3d>
            </a:bodyPr>
            <a:lstStyle/>
            <a:p>
              <a:pPr algn="ctr" eaLnBrk="0" fontAlgn="base" hangingPunct="0">
                <a:spcBef>
                  <a:spcPct val="0"/>
                </a:spcBef>
                <a:spcAft>
                  <a:spcPct val="0"/>
                </a:spcAft>
              </a:pPr>
              <a:r>
                <a:rPr lang="el-GR" sz="4000" b="1" dirty="0" smtClean="0">
                  <a:solidFill>
                    <a:schemeClr val="bg1"/>
                  </a:solidFill>
                  <a:latin typeface="Franklin Gothic Heavy" pitchFamily="34" charset="0"/>
                </a:rPr>
                <a:t>Μεθοδολογία Υγιεινής Χεριών</a:t>
              </a:r>
              <a:endParaRPr lang="en-GB" sz="4000" b="1" dirty="0">
                <a:ln w="50800"/>
                <a:solidFill>
                  <a:schemeClr val="bg1"/>
                </a:solidFill>
                <a:latin typeface="Franklin Gothic Heavy" pitchFamily="34" charset="0"/>
              </a:endParaRPr>
            </a:p>
          </p:txBody>
        </p:sp>
        <p:sp>
          <p:nvSpPr>
            <p:cNvPr id="8" name="Rectangle 52"/>
            <p:cNvSpPr>
              <a:spLocks noChangeArrowheads="1"/>
            </p:cNvSpPr>
            <p:nvPr/>
          </p:nvSpPr>
          <p:spPr bwMode="auto">
            <a:xfrm>
              <a:off x="4012" y="2610"/>
              <a:ext cx="1544" cy="619"/>
            </a:xfrm>
            <a:prstGeom prst="rect">
              <a:avLst/>
            </a:prstGeom>
            <a:noFill/>
            <a:ln w="9525">
              <a:noFill/>
              <a:miter lim="800000"/>
              <a:headEnd/>
              <a:tailEnd/>
            </a:ln>
          </p:spPr>
          <p:txBody>
            <a:bodyPr anchor="ctr"/>
            <a:lstStyle/>
            <a:p>
              <a:pPr eaLnBrk="0" fontAlgn="base" hangingPunct="0">
                <a:spcBef>
                  <a:spcPct val="0"/>
                </a:spcBef>
                <a:spcAft>
                  <a:spcPct val="0"/>
                </a:spcAft>
                <a:buBlip>
                  <a:blip r:embed="rId3"/>
                </a:buBlip>
              </a:pPr>
              <a:r>
                <a:rPr lang="en-US" sz="2800" b="1" dirty="0" smtClean="0">
                  <a:solidFill>
                    <a:schemeClr val="bg1"/>
                  </a:solidFill>
                </a:rPr>
                <a:t> </a:t>
              </a:r>
              <a:r>
                <a:rPr lang="el-GR" sz="2800" dirty="0" smtClean="0">
                  <a:solidFill>
                    <a:schemeClr val="bg1"/>
                  </a:solidFill>
                </a:rPr>
                <a:t>Σκοπός της υγιεινής των χεριών είναι η καταστροφή των μικροοργανισμών που εντοπίστηκαν στα χέρια του ιατρονοσηλευτικού προσωπικού και αποκτήθηκαν κατά την επαφή του με ασθενή ή με άλλες πηγές του περιβάλλοντος (παροδική χλωρίδα).</a:t>
              </a:r>
              <a:endParaRPr lang="en-US" sz="2800" b="1" dirty="0" smtClean="0">
                <a:solidFill>
                  <a:schemeClr val="bg1"/>
                </a:solidFill>
              </a:endParaRPr>
            </a:p>
            <a:p>
              <a:pPr eaLnBrk="0" fontAlgn="base" hangingPunct="0">
                <a:spcBef>
                  <a:spcPct val="0"/>
                </a:spcBef>
                <a:spcAft>
                  <a:spcPct val="0"/>
                </a:spcAft>
              </a:pPr>
              <a:endParaRPr lang="en-US" sz="2800" b="1" dirty="0" smtClean="0">
                <a:solidFill>
                  <a:schemeClr val="bg1"/>
                </a:solidFill>
              </a:endParaRPr>
            </a:p>
            <a:p>
              <a:pPr eaLnBrk="0" fontAlgn="base" hangingPunct="0">
                <a:spcBef>
                  <a:spcPct val="0"/>
                </a:spcBef>
                <a:spcAft>
                  <a:spcPct val="0"/>
                </a:spcAft>
                <a:buBlip>
                  <a:blip r:embed="rId3"/>
                </a:buBlip>
              </a:pPr>
              <a:r>
                <a:rPr lang="en-US" sz="2800" b="1" dirty="0" smtClean="0">
                  <a:solidFill>
                    <a:schemeClr val="bg1"/>
                  </a:solidFill>
                </a:rPr>
                <a:t> </a:t>
              </a:r>
              <a:r>
                <a:rPr lang="el-GR" sz="2800" dirty="0" smtClean="0">
                  <a:solidFill>
                    <a:schemeClr val="bg1"/>
                  </a:solidFill>
                </a:rPr>
                <a:t>Σύμφωνα με το ΚΕΕΛΠΝΟ, πλένουμε τα χέρια με σαπούνι όταν είναι εμφανώς λερωμένα. Όταν δεν είναι λερωμένα, χρησιμοποιούμε ήπιο αντισηπτικό</a:t>
              </a:r>
              <a:r>
                <a:rPr lang="en-US" sz="2800" dirty="0" smtClean="0">
                  <a:solidFill>
                    <a:schemeClr val="bg1"/>
                  </a:solidFill>
                </a:rPr>
                <a:t>.</a:t>
              </a:r>
              <a:endParaRPr lang="el-GR" sz="2800" dirty="0" smtClean="0">
                <a:solidFill>
                  <a:schemeClr val="bg1"/>
                </a:solidFill>
              </a:endParaRPr>
            </a:p>
          </p:txBody>
        </p:sp>
      </p:grpSp>
      <p:pic>
        <p:nvPicPr>
          <p:cNvPr id="4098" name="Picture 2" descr="C:\Users\User\Desktop\PresenterMedia\Static_People\stick_figure_standing_on_exclamation_mark_1600_clr.png"/>
          <p:cNvPicPr>
            <a:picLocks noChangeAspect="1" noChangeArrowheads="1"/>
          </p:cNvPicPr>
          <p:nvPr/>
        </p:nvPicPr>
        <p:blipFill>
          <a:blip r:embed="rId4" cstate="print"/>
          <a:srcRect l="17647" r="29412" b="2941"/>
          <a:stretch>
            <a:fillRect/>
          </a:stretch>
        </p:blipFill>
        <p:spPr bwMode="auto">
          <a:xfrm>
            <a:off x="8319448" y="0"/>
            <a:ext cx="685800" cy="1828800"/>
          </a:xfrm>
          <a:prstGeom prst="rect">
            <a:avLst/>
          </a:prstGeom>
          <a:noFill/>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fade">
                                      <p:cBhvr>
                                        <p:cTn id="10"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9000" b="-9000"/>
          </a:stretch>
        </a:blipFill>
        <a:effectLst/>
      </p:bgPr>
    </p:bg>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1676400" y="1828800"/>
            <a:ext cx="4724400" cy="3886200"/>
          </a:xfrm>
        </p:spPr>
        <p:txBody>
          <a:bodyPr/>
          <a:lstStyle/>
          <a:p>
            <a:r>
              <a:rPr lang="el-GR" sz="2100" b="1" dirty="0" smtClean="0">
                <a:solidFill>
                  <a:schemeClr val="bg1"/>
                </a:solidFill>
              </a:rPr>
              <a:t>Ασηψία</a:t>
            </a:r>
            <a:r>
              <a:rPr lang="el-GR" sz="2100" dirty="0" smtClean="0">
                <a:solidFill>
                  <a:schemeClr val="bg1"/>
                </a:solidFill>
              </a:rPr>
              <a:t> είναι η απουσία ζωντανών παθογόνων μικροοργανισμών. </a:t>
            </a:r>
          </a:p>
          <a:p>
            <a:r>
              <a:rPr lang="el-GR" sz="2100" dirty="0" smtClean="0">
                <a:solidFill>
                  <a:schemeClr val="bg1"/>
                </a:solidFill>
              </a:rPr>
              <a:t>Η </a:t>
            </a:r>
            <a:r>
              <a:rPr lang="el-GR" sz="2100" b="1" dirty="0" smtClean="0">
                <a:solidFill>
                  <a:schemeClr val="bg1"/>
                </a:solidFill>
              </a:rPr>
              <a:t>άσηπτη τεχνική </a:t>
            </a:r>
            <a:r>
              <a:rPr lang="el-GR" sz="2100" dirty="0" smtClean="0">
                <a:solidFill>
                  <a:schemeClr val="bg1"/>
                </a:solidFill>
              </a:rPr>
              <a:t>διακρίνεται στη </a:t>
            </a:r>
            <a:r>
              <a:rPr lang="el-GR" sz="2100" b="1" dirty="0" smtClean="0">
                <a:solidFill>
                  <a:schemeClr val="bg1"/>
                </a:solidFill>
              </a:rPr>
              <a:t>χειρουργική</a:t>
            </a:r>
            <a:r>
              <a:rPr lang="el-GR" sz="2100" dirty="0" smtClean="0">
                <a:solidFill>
                  <a:schemeClr val="bg1"/>
                </a:solidFill>
              </a:rPr>
              <a:t> και στην </a:t>
            </a:r>
            <a:r>
              <a:rPr lang="el-GR" sz="2100" b="1" dirty="0" smtClean="0">
                <a:solidFill>
                  <a:schemeClr val="bg1"/>
                </a:solidFill>
              </a:rPr>
              <a:t>άσηπτη </a:t>
            </a:r>
            <a:r>
              <a:rPr lang="el-GR" sz="2100" b="1" dirty="0" err="1" smtClean="0">
                <a:solidFill>
                  <a:schemeClr val="bg1"/>
                </a:solidFill>
              </a:rPr>
              <a:t>non</a:t>
            </a:r>
            <a:r>
              <a:rPr lang="el-GR" sz="2100" b="1" dirty="0" smtClean="0">
                <a:solidFill>
                  <a:schemeClr val="bg1"/>
                </a:solidFill>
              </a:rPr>
              <a:t> </a:t>
            </a:r>
            <a:r>
              <a:rPr lang="el-GR" sz="2100" b="1" dirty="0" err="1" smtClean="0">
                <a:solidFill>
                  <a:schemeClr val="bg1"/>
                </a:solidFill>
              </a:rPr>
              <a:t>touch</a:t>
            </a:r>
            <a:r>
              <a:rPr lang="el-GR" sz="2100" b="1" dirty="0" smtClean="0">
                <a:solidFill>
                  <a:schemeClr val="bg1"/>
                </a:solidFill>
              </a:rPr>
              <a:t> τεχνική </a:t>
            </a:r>
            <a:r>
              <a:rPr lang="el-GR" sz="2100" dirty="0" smtClean="0">
                <a:solidFill>
                  <a:schemeClr val="bg1"/>
                </a:solidFill>
              </a:rPr>
              <a:t>και είναι μια μέθοδος που υιοθετείται για να διατηρήσει την ασηψία και να προστατεύσει τον ασθενή από τις μολύνσεις που προκαλούνται από τους επαγγελματίες υγείας (νοσοκομειακές λοιμώξεις). Παράλληλα, προστατεύει τον επαγγελματία υγειονομικής περίθαλψης από τη μόλυνση με το αίμα του ασθενή, τα υγρά του σώματος και τις τοξικές ουσίες.</a:t>
            </a:r>
            <a:endParaRPr lang="el-GR" sz="2100" dirty="0">
              <a:solidFill>
                <a:schemeClr val="bg1"/>
              </a:solidFill>
            </a:endParaRPr>
          </a:p>
        </p:txBody>
      </p:sp>
      <p:sp>
        <p:nvSpPr>
          <p:cNvPr id="5" name="4 - Τίτλος"/>
          <p:cNvSpPr>
            <a:spLocks noGrp="1"/>
          </p:cNvSpPr>
          <p:nvPr>
            <p:ph type="ctrTitle"/>
          </p:nvPr>
        </p:nvSpPr>
        <p:spPr/>
        <p:txBody>
          <a:bodyPr/>
          <a:lstStyle/>
          <a:p>
            <a:endParaRPr lang="el-GR"/>
          </a:p>
        </p:txBody>
      </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ee562233892f418db1a809e920b5fc1bd29a3a"/>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superhero">
      <a:dk1>
        <a:sysClr val="windowText" lastClr="000000"/>
      </a:dk1>
      <a:lt1>
        <a:sysClr val="window" lastClr="FFFFFF"/>
      </a:lt1>
      <a:dk2>
        <a:srgbClr val="F2F2F2"/>
      </a:dk2>
      <a:lt2>
        <a:srgbClr val="F2F2F2"/>
      </a:lt2>
      <a:accent1>
        <a:srgbClr val="FF0000"/>
      </a:accent1>
      <a:accent2>
        <a:srgbClr val="0156A7"/>
      </a:accent2>
      <a:accent3>
        <a:srgbClr val="F0EA00"/>
      </a:accent3>
      <a:accent4>
        <a:srgbClr val="2E9F4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arrow_through">
      <a:dk1>
        <a:sysClr val="windowText" lastClr="000000"/>
      </a:dk1>
      <a:lt1>
        <a:sysClr val="window" lastClr="FFFFFF"/>
      </a:lt1>
      <a:dk2>
        <a:srgbClr val="1F497D"/>
      </a:dk2>
      <a:lt2>
        <a:srgbClr val="EEECE1"/>
      </a:lt2>
      <a:accent1>
        <a:srgbClr val="0C58B4"/>
      </a:accent1>
      <a:accent2>
        <a:srgbClr val="031327"/>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arrow_through">
      <a:dk1>
        <a:sysClr val="windowText" lastClr="000000"/>
      </a:dk1>
      <a:lt1>
        <a:sysClr val="window" lastClr="FFFFFF"/>
      </a:lt1>
      <a:dk2>
        <a:srgbClr val="1F497D"/>
      </a:dk2>
      <a:lt2>
        <a:srgbClr val="EEECE1"/>
      </a:lt2>
      <a:accent1>
        <a:srgbClr val="0C58B4"/>
      </a:accent1>
      <a:accent2>
        <a:srgbClr val="031327"/>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PresenterMedia.com - Scientist Experiments - Animated Slides">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华文楷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PresenterMedia.com Animated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PresenterMedia.com Animated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exo-opistho_simeiomata">
  <a:themeElements>
    <a:clrScheme name="Custom 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1">
  <a:themeElements>
    <a:clrScheme name="Gold Template Template">
      <a:dk1>
        <a:srgbClr val="000000"/>
      </a:dk1>
      <a:lt1>
        <a:srgbClr val="FFFFFF"/>
      </a:lt1>
      <a:dk2>
        <a:srgbClr val="AF8621"/>
      </a:dk2>
      <a:lt2>
        <a:srgbClr val="FFFC80"/>
      </a:lt2>
      <a:accent1>
        <a:srgbClr val="FFC000"/>
      </a:accent1>
      <a:accent2>
        <a:srgbClr val="0684A2"/>
      </a:accent2>
      <a:accent3>
        <a:srgbClr val="DF8045"/>
      </a:accent3>
      <a:accent4>
        <a:srgbClr val="919E7A"/>
      </a:accent4>
      <a:accent5>
        <a:srgbClr val="FF9929"/>
      </a:accent5>
      <a:accent6>
        <a:srgbClr val="7D3DA1"/>
      </a:accent6>
      <a:hlink>
        <a:srgbClr val="F3EB4F"/>
      </a:hlink>
      <a:folHlink>
        <a:srgbClr val="F0ED7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Συγκέντρωση">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target_accuracy">
      <a:dk1>
        <a:sysClr val="windowText" lastClr="000000"/>
      </a:dk1>
      <a:lt1>
        <a:sysClr val="window" lastClr="FFFFFF"/>
      </a:lt1>
      <a:dk2>
        <a:srgbClr val="242852"/>
      </a:dk2>
      <a:lt2>
        <a:srgbClr val="ACCBF9"/>
      </a:lt2>
      <a:accent1>
        <a:srgbClr val="FF2C2C"/>
      </a:accent1>
      <a:accent2>
        <a:srgbClr val="297FD5"/>
      </a:accent2>
      <a:accent3>
        <a:srgbClr val="FF0000"/>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2509</TotalTime>
  <Words>3172</Words>
  <Application>Microsoft Office PowerPoint</Application>
  <PresentationFormat>On-screen Show (4:3)</PresentationFormat>
  <Paragraphs>301</Paragraphs>
  <Slides>56</Slides>
  <Notes>56</Notes>
  <HiddenSlides>0</HiddenSlides>
  <MMClips>0</MMClips>
  <ScaleCrop>false</ScaleCrop>
  <HeadingPairs>
    <vt:vector size="4" baseType="variant">
      <vt:variant>
        <vt:lpstr>Theme</vt:lpstr>
      </vt:variant>
      <vt:variant>
        <vt:i4>16</vt:i4>
      </vt:variant>
      <vt:variant>
        <vt:lpstr>Slide Titles</vt:lpstr>
      </vt:variant>
      <vt:variant>
        <vt:i4>56</vt:i4>
      </vt:variant>
    </vt:vector>
  </HeadingPairs>
  <TitlesOfParts>
    <vt:vector size="72" baseType="lpstr">
      <vt:lpstr>Θέμα του Office</vt:lpstr>
      <vt:lpstr>1_Θέμα1</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PresenterMedia.com - Scientist Experiments - Animated Slides</vt:lpstr>
      <vt:lpstr>PresenterMedia.com Animated Theme</vt:lpstr>
      <vt:lpstr>2_PresenterMedia.com Animated Theme</vt:lpstr>
      <vt:lpstr>exo-opistho_simeiomata</vt:lpstr>
      <vt:lpstr>Εισαγωγή στη Νοσηλευτική Επιστήμη</vt:lpstr>
      <vt:lpstr>ΥΓΙΕΙΝΗ ΧΕΡΙΩΝ</vt:lpstr>
      <vt:lpstr>PowerPoint Presentation</vt:lpstr>
      <vt:lpstr>PowerPoint Presentation</vt:lpstr>
      <vt:lpstr>Παράγοντες που Επηρεάζουν τη Συμμόρφωση με τις Αρχές Υγιεινής των Χεριών</vt:lpstr>
      <vt:lpstr>Μεμονωμένοι παράγοντες</vt:lpstr>
      <vt:lpstr>PowerPoint Presentation</vt:lpstr>
      <vt:lpstr>PowerPoint Presentation</vt:lpstr>
      <vt:lpstr>PowerPoint Presentation</vt:lpstr>
      <vt:lpstr>PowerPoint Presentation</vt:lpstr>
      <vt:lpstr>Η άσηπτη non touch τεχνική </vt:lpstr>
      <vt:lpstr>Χειρουργική Ασηψία</vt:lpstr>
      <vt:lpstr>Αρχές της Χειρουργικής Ασηψίας</vt:lpstr>
      <vt:lpstr>PowerPoint Presentation</vt:lpstr>
      <vt:lpstr>PowerPoint Presentation</vt:lpstr>
      <vt:lpstr>PowerPoint Presentation</vt:lpstr>
      <vt:lpstr>PowerPoint Presentation</vt:lpstr>
      <vt:lpstr>PowerPoint Presentation</vt:lpstr>
      <vt:lpstr>PowerPoint Presentation</vt:lpstr>
      <vt:lpstr>Άσηπτη Νon Τouch Τεχνική</vt:lpstr>
      <vt:lpstr>Άσηπτη Νon Τouch Τεχνική </vt:lpstr>
      <vt:lpstr>PowerPoint Presentation</vt:lpstr>
      <vt:lpstr>Άσηπτη Νon Τouch ΤεχνικΗ  Συγκατάθεση και Προετοιμασία Ασθενή</vt:lpstr>
      <vt:lpstr>Α. Απορρύπανση</vt:lpstr>
      <vt:lpstr>PowerPoint Presentation</vt:lpstr>
      <vt:lpstr>Β. Απολύμανση</vt:lpstr>
      <vt:lpstr>Συνήθη απολυμαντικά – αντισηπτικά μέσα</vt:lpstr>
      <vt:lpstr>Η απολύμανση διακρίνεται σε 3 επίπεδα</vt:lpstr>
      <vt:lpstr>Τα λάθη που γίνονται κατά τη χρήση των αντισηπτικών/απολυμαντικών μέσων:</vt:lpstr>
      <vt:lpstr>Γ. Αποστείρωση</vt:lpstr>
      <vt:lpstr>Οι μέθοδοι αποστείρωσης διακρίνονται:</vt:lpstr>
      <vt:lpstr>PowerPoint Presentation</vt:lpstr>
      <vt:lpstr>PowerPoint Presentation</vt:lpstr>
      <vt:lpstr>PowerPoint Presentation</vt:lpstr>
      <vt:lpstr>Χρόνος Ζωής Αποστειρωμένων Υλικών</vt:lpstr>
      <vt:lpstr>Δείκτες Αποστείρωσης</vt:lpstr>
      <vt:lpstr>Εσωτερικός χημικός δείκτης </vt:lpstr>
      <vt:lpstr>Ολοκληρωμένος χημικός δείκτης </vt:lpstr>
      <vt:lpstr>Ολοκληρωμένος χημικός δείκτης </vt:lpstr>
      <vt:lpstr>Βιολογικός δείκτης αποστείρωσης </vt:lpstr>
      <vt:lpstr>Ατομικός Προστατευτικός Εξοπλισμός</vt:lpstr>
      <vt:lpstr>PowerPoint Presentation</vt:lpstr>
      <vt:lpstr>NNIS</vt:lpstr>
      <vt:lpstr>Συνοπτική Κατάταξη των Κύριων Τύπων Νοσοκομειακών Λοιμώξεων</vt:lpstr>
      <vt:lpstr>Αποστολή Γραφείου Νοσοκομειακών Λοιμώξεων Μικροβιακής Αντοχής και Στρατηγικής Χρήσης Αντιβιοτικών (Κέντρο Ελέγχου και Πρόληψης Νοσημάτων – ΚΕ.ΕΛ.Π.ΝΟ.)</vt:lpstr>
      <vt:lpstr>Αποστολή Γραφείου Νοσοκομειακών Λοιμώξεων Μικροβιακής Αντοχής και Στρατηγικής Χρήσης Αντιβιοτικών (Κέντρο Ελέγχου και Πρόληψης Νοσημάτων – ΚΕ.ΕΛ.Π.ΝΟ.)</vt:lpstr>
      <vt:lpstr>Δράσεις Γραφείου Νοσοκομειακών Λοιμώξεων Μικροβιακής Αντοχής και Στρατηγικής Χρήσης Αντιβιοτικών</vt:lpstr>
      <vt:lpstr>Δημιουργία set προς αποστείρωση</vt:lpstr>
      <vt:lpstr>Άνοιγμα αποστειρωμένου set</vt:lpstr>
      <vt:lpstr>Τέλος Ενότητας</vt:lpstr>
      <vt:lpstr>Σημειώματα</vt:lpstr>
      <vt:lpstr>Σημείωμα Αναφοράς</vt:lpstr>
      <vt:lpstr>Σημείωμα Αδειοδότησης</vt:lpstr>
      <vt:lpstr>Διατήρηση Σημειωμάτων</vt:lpstr>
      <vt:lpstr>Σημείωμα Χρήσης Έργων Τρίτων</vt:lpstr>
      <vt:lpstr>Χρηματοδότηση</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Ασηψία</dc:title>
  <dc:creator>zettz</dc:creator>
  <cp:lastModifiedBy>alex</cp:lastModifiedBy>
  <cp:revision>127</cp:revision>
  <dcterms:created xsi:type="dcterms:W3CDTF">2014-11-01T17:02:26Z</dcterms:created>
  <dcterms:modified xsi:type="dcterms:W3CDTF">2015-06-15T10:02:18Z</dcterms:modified>
</cp:coreProperties>
</file>