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9" r:id="rId3"/>
  </p:sldMasterIdLst>
  <p:notesMasterIdLst>
    <p:notesMasterId r:id="rId47"/>
  </p:notesMasterIdLst>
  <p:handoutMasterIdLst>
    <p:handoutMasterId r:id="rId48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57" r:id="rId40"/>
    <p:sldId id="262" r:id="rId41"/>
    <p:sldId id="264" r:id="rId42"/>
    <p:sldId id="302" r:id="rId43"/>
    <p:sldId id="303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528AAE1A-7290-48FB-AEC0-66DBD768F802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FBBF94BB-503C-428C-9B7C-FDAEB1BD35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975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55C8385-C71A-4AF7-BFD7-E7518BFC2D38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C9F5E618-FC37-4C38-ACE8-46015C2D28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9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F2A6E6-1582-4A6A-B20C-308614CFB673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7D26C2-7A0A-43F9-A8A4-AD85713CA6C8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7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3F2B8-A2F9-41F2-B44F-EBAEFA8BE261}" type="slidenum">
              <a:rPr lang="el-GR" altLang="el-GR" smtClean="0">
                <a:solidFill>
                  <a:srgbClr val="000000"/>
                </a:solidFill>
              </a:rPr>
              <a:pPr/>
              <a:t>12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102D7-7CAB-45B1-A3B4-972A9BAEECA3}" type="slidenum">
              <a:rPr lang="el-GR" altLang="el-GR" smtClean="0">
                <a:solidFill>
                  <a:srgbClr val="000000"/>
                </a:solidFill>
              </a:rPr>
              <a:pPr/>
              <a:t>14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D5EEFD-6031-4DC7-BB57-4B9C2ACBB557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6E8CCF-D27B-4332-9353-3D62AF8E23DA}" type="slidenum">
              <a:rPr lang="el-GR" altLang="el-GR" smtClean="0"/>
              <a:pPr/>
              <a:t>36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10A8E-3946-495F-9D28-1C36A8BE4974}" type="slidenum">
              <a:rPr lang="el-GR" altLang="el-GR" smtClean="0"/>
              <a:pPr/>
              <a:t>37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1ABE3F-8AEE-494E-8F2F-38BDBB4FA47B}" type="slidenum">
              <a:rPr lang="el-GR" altLang="el-GR" smtClean="0"/>
              <a:pPr/>
              <a:t>38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C1BBA1-73AC-4EB4-99A5-B0A6104CAB19}" type="slidenum">
              <a:rPr lang="el-GR" altLang="el-GR" smtClean="0"/>
              <a:pPr/>
              <a:t>41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8806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529EAD-E4AA-403E-8356-CD741E8FE38D}" type="slidenum">
              <a:rPr lang="el-GR" altLang="el-GR" smtClean="0"/>
              <a:pPr/>
              <a:t>42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69F2C5-B47F-44A2-84B7-DD4C1E2454A6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BA08C2-2900-40A9-B979-4AF343EEE7CC}" type="slidenum">
              <a:rPr lang="el-GR" altLang="el-GR" smtClean="0">
                <a:solidFill>
                  <a:srgbClr val="000000"/>
                </a:solidFill>
              </a:rPr>
              <a:pPr/>
              <a:t>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59A875-D8BE-48C9-990D-B65BAFD904F9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7D763C-EFE1-4EF3-B9B5-88A308C4D33C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8FB04-418B-4EF0-9DDE-00DBE2498F29}" type="slidenum">
              <a:rPr lang="el-GR" altLang="el-GR" smtClean="0">
                <a:solidFill>
                  <a:srgbClr val="000000"/>
                </a:solidFill>
              </a:rPr>
              <a:pPr/>
              <a:t>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54CAE5-46B5-4ABF-B417-6E13A7A14ABC}" type="slidenum">
              <a:rPr lang="el-GR" altLang="el-GR" smtClean="0">
                <a:solidFill>
                  <a:srgbClr val="000000"/>
                </a:solidFill>
              </a:rPr>
              <a:pPr/>
              <a:t>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0B362D-1C9E-4736-90DF-2BFCDE6F9117}" type="slidenum">
              <a:rPr lang="el-GR" altLang="el-GR" smtClean="0">
                <a:solidFill>
                  <a:srgbClr val="000000"/>
                </a:solidFill>
              </a:rPr>
              <a:pPr/>
              <a:t>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78C8C7-9CE1-486E-8C67-EC911B76944D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ACEB-E706-4EDF-B211-2896DBF4F2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6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A814-5D68-471F-AF4E-F1120BD99F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4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456C-9211-45CE-BF4A-3357E6997F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00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F8D6-659E-4FBD-8D49-34871C80E1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24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6E09-B060-4217-9B24-F138D12744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6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558C-99D0-44C3-81EA-AA2DEE9E8A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69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6941-7E40-48CD-89AF-72A5428EA5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56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9D6F-4F21-4C86-8ADE-3A22EF8010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77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A766-DF59-433F-B620-B8483FD8AB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993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AF80-C777-43C9-8062-DDF0823032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079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1157-D671-4F42-AE3B-FFB98942EC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18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08CB-D8AF-4975-946C-236A69321D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12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2214-7B2B-4A61-B444-2D7A7A1F37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53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8D66-5AFF-49C8-B38A-32C84FDA440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8591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1D5D-F774-4E70-A00D-9CC0A77175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56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6EA1-7208-4C99-8FC6-1E644AD616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3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8804-05D5-43B3-BE24-D37EC1347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1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6F55-20F5-4B93-8E14-8FC9C72D68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1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563E-9E38-4CDD-BC42-8BF53B2789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7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DBD3-A73A-49D9-B5F6-1F2931B884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57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8103-D2C7-43A3-9CB8-C62ACDB468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10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82B047-218E-43A2-BE84-8E97E236F8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CD87924C-8393-48BE-9ED6-24F8EFA81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nsaviewpoint.blogspot.gr/2008_02_01_archiv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oundchristian.com/ma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ajitz.com/bionic-vision-cybernetic-lenses-with-heads-up-displa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lexoglobal.com/flexomag/08-September/flexomag-printed-electronic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saviewpoint.blogspot.gr/2008_02_01_archive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nics.com/Article.aspx?AID=4791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nics.com/Article.aspx?AID=47912" TargetMode="External"/><Relationship Id="rId3" Type="http://schemas.openxmlformats.org/officeDocument/2006/relationships/hyperlink" Target="http://www.printedelectronicsworld.com/articles/laminate-makes-any-blisterpack-record-when-pills-are-taken-00000902.asp?sessionid=1" TargetMode="External"/><Relationship Id="rId7" Type="http://schemas.openxmlformats.org/officeDocument/2006/relationships/hyperlink" Target="http://gajitz.com/bionic-vision-cybernetic-lenses-with-heads-up-display/" TargetMode="External"/><Relationship Id="rId2" Type="http://schemas.openxmlformats.org/officeDocument/2006/relationships/hyperlink" Target="http://www.flexoglobal.com/flexomag/08-September/flexomag-printed-electronics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oundchristian.com/mark/" TargetMode="External"/><Relationship Id="rId5" Type="http://schemas.openxmlformats.org/officeDocument/2006/relationships/hyperlink" Target="http://insaviewpoint.blogspot.gr/2008_02_01_archive.html" TargetMode="External"/><Relationship Id="rId4" Type="http://schemas.openxmlformats.org/officeDocument/2006/relationships/hyperlink" Target="http://www.ineffableisland.com/2010/05/nanosensor-detects-acetone-in-breath-of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lexoglobal.com/flexomag/08-September/flexomag-printed-electronic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intedelectronicsworld.com/articles/laminate-makes-any-blisterpack-record-when-pills-are-taken-00000902.asp?sessionid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effableisland.com/2010/05/nanosensor-detects-acetone-in-breath-of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saviewpoint.blogspot.gr/2008_02_01_archiv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(Θ)</a:t>
            </a:r>
            <a:endParaRPr lang="el-GR" sz="3600" dirty="0">
              <a:latin typeface="+mn-lt"/>
            </a:endParaRPr>
          </a:p>
        </p:txBody>
      </p:sp>
      <p:sp>
        <p:nvSpPr>
          <p:cNvPr id="26626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7213"/>
            <a:ext cx="9144000" cy="1752600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</a:t>
            </a:r>
            <a:r>
              <a:rPr lang="en-US" altLang="el-GR" sz="2600" b="1" smtClean="0">
                <a:solidFill>
                  <a:srgbClr val="000000"/>
                </a:solidFill>
              </a:rPr>
              <a:t>1</a:t>
            </a:r>
            <a:r>
              <a:rPr lang="el-GR" altLang="el-GR" sz="2600" b="1" smtClean="0">
                <a:solidFill>
                  <a:srgbClr val="000000"/>
                </a:solidFill>
              </a:rPr>
              <a:t>4</a:t>
            </a:r>
            <a:r>
              <a:rPr lang="el-GR" altLang="el-GR" sz="2600" smtClean="0">
                <a:solidFill>
                  <a:srgbClr val="000000"/>
                </a:solidFill>
              </a:rPr>
              <a:t>:</a:t>
            </a:r>
            <a:r>
              <a:rPr lang="en-US" altLang="el-GR" sz="2600" smtClean="0">
                <a:solidFill>
                  <a:srgbClr val="000000"/>
                </a:solidFill>
              </a:rPr>
              <a:t> </a:t>
            </a:r>
            <a:r>
              <a:rPr lang="el-GR" altLang="el-GR" sz="2600" smtClean="0">
                <a:solidFill>
                  <a:srgbClr val="000000"/>
                </a:solidFill>
              </a:rPr>
              <a:t>Μελάνια και Υλικά για εφαρμογές στα τυπωμένα ηλεκτρονικά</a:t>
            </a:r>
            <a:endParaRPr lang="en-US" altLang="el-GR" sz="2600" smtClean="0">
              <a:solidFill>
                <a:srgbClr val="000000"/>
              </a:solidFill>
            </a:endParaRP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6627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r>
              <a:rPr lang="el-GR" altLang="el-GR" smtClean="0"/>
              <a:t>Το κινητό τηλέφωνο του μέλλοντος</a:t>
            </a:r>
          </a:p>
        </p:txBody>
      </p:sp>
      <p:pic>
        <p:nvPicPr>
          <p:cNvPr id="43010" name="Picture 2" descr="http://bp1.blogger.com/_0lLCQIFXCOU/R8Tv9s2lgyI/AAAAAAAAB0E/zTYEVrf3VIQ/s400/nokia_Morph_Open_Mod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966913"/>
            <a:ext cx="5191125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Ορθογώνιο 9"/>
          <p:cNvSpPr>
            <a:spLocks noChangeArrowheads="1"/>
          </p:cNvSpPr>
          <p:nvPr/>
        </p:nvSpPr>
        <p:spPr bwMode="auto">
          <a:xfrm>
            <a:off x="3121025" y="5345113"/>
            <a:ext cx="290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insaviewpoint.blogspot.gr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012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CF5A3-A108-4DD0-85A5-5567447C5C30}" type="slidenum">
              <a:rPr lang="el-GR" altLang="el-GR" smtClean="0">
                <a:solidFill>
                  <a:srgbClr val="000000"/>
                </a:solidFill>
              </a:rPr>
              <a:pPr/>
              <a:t>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Επιδερμικά ηλεκτρονικά</a:t>
            </a:r>
          </a:p>
        </p:txBody>
      </p:sp>
      <p:pic>
        <p:nvPicPr>
          <p:cNvPr id="45058" name="Picture 2" descr="http://www.soundchristian.com/mark/epide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98182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Ορθογώνιο 5"/>
          <p:cNvSpPr>
            <a:spLocks noChangeArrowheads="1"/>
          </p:cNvSpPr>
          <p:nvPr/>
        </p:nvSpPr>
        <p:spPr bwMode="auto">
          <a:xfrm>
            <a:off x="4044950" y="4730750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soundchristian.com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D456B7-2B72-45AB-A258-26AA68EB5EA4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Τυπωμένα ηλεκτρονικά σε φακό επαφής</a:t>
            </a:r>
          </a:p>
        </p:txBody>
      </p:sp>
      <p:pic>
        <p:nvPicPr>
          <p:cNvPr id="47106" name="Picture 2" descr="cybernetic contact len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412875"/>
            <a:ext cx="4457700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Ορθογώνιο 3"/>
          <p:cNvSpPr>
            <a:spLocks noChangeArrowheads="1"/>
          </p:cNvSpPr>
          <p:nvPr/>
        </p:nvSpPr>
        <p:spPr bwMode="auto">
          <a:xfrm>
            <a:off x="3978275" y="5522913"/>
            <a:ext cx="98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gajitz.com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0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84E27F-FC99-492F-8237-45FC71E13154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Εύκαμπτα τυπωμένα ηλεκτρονικά</a:t>
            </a:r>
          </a:p>
        </p:txBody>
      </p:sp>
      <p:pic>
        <p:nvPicPr>
          <p:cNvPr id="49154" name="Picture 2" descr="http://www.flexoglobal.com/flexomag/08-September/graphics/RF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4219575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Ορθογώνιο 11"/>
          <p:cNvSpPr>
            <a:spLocks noChangeArrowheads="1"/>
          </p:cNvSpPr>
          <p:nvPr/>
        </p:nvSpPr>
        <p:spPr bwMode="auto">
          <a:xfrm>
            <a:off x="4217988" y="5099050"/>
            <a:ext cx="118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flexoglobal.com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9156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AA4FC6-7134-444E-A5B3-D972F1AB846C}" type="slidenum">
              <a:rPr lang="el-GR" altLang="el-GR" smtClean="0">
                <a:solidFill>
                  <a:srgbClr val="000000"/>
                </a:solidFill>
              </a:rPr>
              <a:pPr/>
              <a:t>12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296987"/>
          </a:xfrm>
        </p:spPr>
        <p:txBody>
          <a:bodyPr/>
          <a:lstStyle/>
          <a:p>
            <a:r>
              <a:rPr lang="el-GR" altLang="el-GR" sz="3600" smtClean="0"/>
              <a:t>Εκτύπωση ηλεκτρονικών σε τρισδιάστατη μορφή</a:t>
            </a:r>
          </a:p>
        </p:txBody>
      </p:sp>
      <p:pic>
        <p:nvPicPr>
          <p:cNvPr id="51202" name="Picture 4" descr="http://bp2.blogger.com/_0lLCQIFXCOU/R8TxY82lgzI/AAAAAAAAB0M/0i_GdFedOC0/s400/nokia_morph_wrist_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133600"/>
            <a:ext cx="3987800" cy="332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Ορθογώνιο 9"/>
          <p:cNvSpPr>
            <a:spLocks noChangeArrowheads="1"/>
          </p:cNvSpPr>
          <p:nvPr/>
        </p:nvSpPr>
        <p:spPr bwMode="auto">
          <a:xfrm>
            <a:off x="3121025" y="5611813"/>
            <a:ext cx="2901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3"/>
              </a:rPr>
              <a:t>insaviewpoint.blogspot.gr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04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8B3F69-2796-43C8-AF7D-A846BD64B850}" type="slidenum">
              <a:rPr lang="el-GR" altLang="el-GR" smtClean="0">
                <a:solidFill>
                  <a:srgbClr val="000000"/>
                </a:solidFill>
              </a:rPr>
              <a:pPr/>
              <a:t>13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Η ιστορία της εκτύπωσης ηλεκτρονικών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Οι </a:t>
            </a:r>
            <a:r>
              <a:rPr lang="el-GR" altLang="el-GR" sz="2400" b="1" smtClean="0"/>
              <a:t>εκτυπωτικές μέθοδοι </a:t>
            </a:r>
            <a:r>
              <a:rPr lang="el-GR" altLang="el-GR" sz="2400" smtClean="0"/>
              <a:t>ανακαλύφθηκαν χάρη στην προσπάθεια των ανθρώπων να καλύψουν την ανάγκη διάδοσης της πληροφορίας σε μεγάλο αριθμό αντιτύπων με χαμηλό κόστος.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Από την μεγάλη «έκρηξη» του 1450, όταν ο </a:t>
            </a:r>
            <a:r>
              <a:rPr lang="en-US" altLang="el-GR" sz="2400" b="1" smtClean="0"/>
              <a:t>Gutenberg</a:t>
            </a:r>
            <a:r>
              <a:rPr lang="el-GR" altLang="el-GR" sz="2400" smtClean="0"/>
              <a:t> ανακάλυψε την </a:t>
            </a:r>
            <a:r>
              <a:rPr lang="el-GR" altLang="el-GR" sz="2400" b="1" smtClean="0"/>
              <a:t>τυπογραφία</a:t>
            </a:r>
            <a:r>
              <a:rPr lang="en-US" altLang="el-GR" sz="2400" smtClean="0"/>
              <a:t> </a:t>
            </a:r>
            <a:r>
              <a:rPr lang="el-GR" altLang="el-GR" sz="2400" smtClean="0"/>
              <a:t>… μέχρι περίπου το 1950, οπότε και κάνει την εμφάνιση της η </a:t>
            </a:r>
            <a:r>
              <a:rPr lang="el-GR" altLang="el-GR" sz="2400" b="1" smtClean="0"/>
              <a:t>μέθοδος </a:t>
            </a:r>
            <a:r>
              <a:rPr lang="en-US" altLang="el-GR" sz="2400" b="1" smtClean="0"/>
              <a:t>offset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πέρασαν πολλά χρόνια.</a:t>
            </a:r>
            <a:endParaRPr lang="en-US" altLang="el-GR" sz="2400" smtClean="0"/>
          </a:p>
        </p:txBody>
      </p:sp>
      <p:sp>
        <p:nvSpPr>
          <p:cNvPr id="52227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27B0B-AD24-40C9-8235-63D715A961A8}" type="slidenum">
              <a:rPr lang="el-GR" altLang="el-GR" smtClean="0">
                <a:solidFill>
                  <a:srgbClr val="000000"/>
                </a:solidFill>
              </a:rPr>
              <a:pPr/>
              <a:t>14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Η ιστορία της εκτύπωσης ηλεκτρονικών </a:t>
            </a:r>
            <a:r>
              <a:rPr lang="el-GR" altLang="el-GR" sz="3200" b="0" smtClean="0"/>
              <a:t>(2 από 2)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Στο μεταξύ οι άνθρωποι συνέχισαν να αναζητούν </a:t>
            </a:r>
            <a:r>
              <a:rPr lang="el-GR" altLang="el-GR" sz="2400" b="1" smtClean="0"/>
              <a:t>φθηνούς κι έξυπνους τρόπους για την μεταφορά της πληροφορίας </a:t>
            </a:r>
            <a:r>
              <a:rPr lang="el-GR" altLang="el-GR" sz="2400" smtClean="0"/>
              <a:t>(κείμενο &amp; εικόνα) πάνω σε διάφορα υποστρώματα (σε χαρτί, χαρτόνι, πολυμερή, μέταλλα, γυαλί, ύφασμα, κεραμικά, ξύλο, γενικά σε κάθε είδους επιφάνεια ακόμα και σε… αυγά).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Έτσι, φτάσαμε στις μέρες μας, όπου μέσω των εκτυπωτικών μεθόδων έγινε δυνατή η </a:t>
            </a:r>
            <a:r>
              <a:rPr lang="el-GR" altLang="el-GR" sz="2400" b="1" smtClean="0"/>
              <a:t>φθηνή και λειτουργική κατασκευή ηλεκτρονικών εξαρτημάτων</a:t>
            </a:r>
            <a:r>
              <a:rPr lang="el-GR" altLang="el-GR" sz="2400" smtClean="0"/>
              <a:t> (τυπωμένα κυκλώματα, </a:t>
            </a:r>
            <a:r>
              <a:rPr lang="en-US" altLang="el-GR" sz="2400" smtClean="0"/>
              <a:t>OLEDs, RFID</a:t>
            </a:r>
            <a:r>
              <a:rPr lang="el-GR" altLang="el-GR" sz="2400" smtClean="0"/>
              <a:t> κεραίες, μπαταρίες, οθόνες, παιχνίδια κτλ) σε μαζική κλίμακα.</a:t>
            </a:r>
          </a:p>
        </p:txBody>
      </p:sp>
      <p:sp>
        <p:nvSpPr>
          <p:cNvPr id="54275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E87931-6D6E-4FAE-AFEA-E137CA63CACF}" type="slidenum">
              <a:rPr lang="el-GR" altLang="el-GR" smtClean="0">
                <a:solidFill>
                  <a:srgbClr val="000000"/>
                </a:solidFill>
              </a:rPr>
              <a:pPr/>
              <a:t>15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Κατασκευή ηλεκτρονικών με εκτύπωση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μέθοδος κατασκευής ηλεκτρονικών με εκτύπωση τείνει να επικρατήσει για τους εξής βασικούς λόγους: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Η εκτύπωση μπορεί να γίνει σε </a:t>
            </a:r>
            <a:r>
              <a:rPr lang="el-GR" altLang="el-GR" sz="2400" b="1" smtClean="0"/>
              <a:t>όλα σχεδόν τα εκτυπωτικά υποστρώματα</a:t>
            </a:r>
            <a:r>
              <a:rPr lang="el-GR" altLang="el-GR" sz="2400" smtClean="0"/>
              <a:t>, ακόμα και σε τρισδιάστατη μορφή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Η (προσθετική) αυτή μέθοδος είναι </a:t>
            </a:r>
            <a:r>
              <a:rPr lang="el-GR" altLang="el-GR" sz="2400" b="1" smtClean="0"/>
              <a:t>πιο οικονομική </a:t>
            </a:r>
            <a:r>
              <a:rPr lang="el-GR" altLang="el-GR" sz="2400" smtClean="0"/>
              <a:t>για μαζική παραγωγή από τις βιομηχανίες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Βοηθά στην ανάπτυξη «νέων επιχειρηματικών μοντέλων»…  μέσω εκτύπωσης νέων προϊόντων με έναν απλό </a:t>
            </a:r>
            <a:r>
              <a:rPr lang="en-US" altLang="el-GR" sz="2400" smtClean="0"/>
              <a:t>ink</a:t>
            </a:r>
            <a:r>
              <a:rPr lang="el-GR" altLang="el-GR" sz="2400" smtClean="0"/>
              <a:t>-</a:t>
            </a:r>
            <a:r>
              <a:rPr lang="en-US" altLang="el-GR" sz="2400" smtClean="0"/>
              <a:t>jet </a:t>
            </a:r>
            <a:r>
              <a:rPr lang="el-GR" altLang="el-GR" sz="2400" smtClean="0"/>
              <a:t>εκτυπωτή «</a:t>
            </a:r>
            <a:r>
              <a:rPr lang="el-GR" altLang="el-GR" sz="2400" b="1" smtClean="0"/>
              <a:t>βιομηχανία στο γραφείο</a:t>
            </a:r>
            <a:r>
              <a:rPr lang="el-GR" altLang="el-GR" sz="2400" smtClean="0"/>
              <a:t>»!</a:t>
            </a:r>
          </a:p>
        </p:txBody>
      </p:sp>
      <p:sp>
        <p:nvSpPr>
          <p:cNvPr id="55299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581FAD-3020-4DCF-A5D8-32433C0134B2}" type="slidenum">
              <a:rPr lang="el-GR" altLang="el-GR" smtClean="0">
                <a:solidFill>
                  <a:srgbClr val="000000"/>
                </a:solidFill>
              </a:rPr>
              <a:pPr/>
              <a:t>16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52525"/>
          </a:xfrm>
        </p:spPr>
        <p:txBody>
          <a:bodyPr/>
          <a:lstStyle/>
          <a:p>
            <a:r>
              <a:rPr lang="el-GR" altLang="el-GR" smtClean="0"/>
              <a:t>Μειονεκτήματα του συμβατικού τρόπου κατασκευής ηλεκτρονικών κυκλωμάτων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κλασσική βιομηχανία κατασκευής ηλεκτρονικών κυκλωμάτων χρησιμοποιεί </a:t>
            </a:r>
            <a:r>
              <a:rPr lang="el-GR" altLang="el-GR" sz="2400" b="1" smtClean="0"/>
              <a:t>αφαιρετικές</a:t>
            </a:r>
            <a:r>
              <a:rPr lang="el-GR" altLang="el-GR" sz="2400" smtClean="0"/>
              <a:t> διαδικασίες,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Εφαρμόζεται σε πιο μικρές επιφάνειες, σκληρά - άκαμπτα υποστρώματα,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Χρησιμοποιεί περισσότερα χημικά,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Άρα προκαλεί και περισσότερα απόβλητα,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Έχει μεγαλύτερη κατανάλωση ενέργειας,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Ακολουθεί περισσότερες, πιο πολύπλοκες και πιο δαπανηρές διαδικασίες.</a:t>
            </a:r>
          </a:p>
        </p:txBody>
      </p:sp>
      <p:sp>
        <p:nvSpPr>
          <p:cNvPr id="56323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13F83-C821-4837-B23C-3C6A75856EDD}" type="slidenum">
              <a:rPr lang="el-GR" altLang="el-GR" smtClean="0">
                <a:solidFill>
                  <a:srgbClr val="000000"/>
                </a:solidFill>
              </a:rPr>
              <a:pPr/>
              <a:t>17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Πλεονεκτήματα της νέας μεθόδου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Αντίθετα, η μέθοδος της εκτύπωσης λειτουργεί «</a:t>
            </a:r>
            <a:r>
              <a:rPr lang="el-GR" altLang="el-GR" sz="2400" b="1" smtClean="0"/>
              <a:t>προσθετικά</a:t>
            </a:r>
            <a:r>
              <a:rPr lang="el-GR" altLang="el-GR" sz="2400" smtClean="0"/>
              <a:t>»,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Επομένως εξοικονομεί περισσότερα υλικά και ενέργεια,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Περιλαμβάνει λιγότερες και απλούστερες διαδικασίες,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Εφαρμόζεται σε κάθε είδους υπόστρωμα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Θεωρείται ότι προκαλεί μικρότερη περιβαλλοντική επιβάρυνση.</a:t>
            </a:r>
          </a:p>
        </p:txBody>
      </p:sp>
      <p:sp>
        <p:nvSpPr>
          <p:cNvPr id="57347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12DE58-D479-4F92-90CB-D167C76AAB0B}" type="slidenum">
              <a:rPr lang="el-GR" altLang="el-GR" smtClean="0">
                <a:solidFill>
                  <a:srgbClr val="000000"/>
                </a:solidFill>
              </a:rPr>
              <a:pPr/>
              <a:t>18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Στόχος ενότητας</a:t>
            </a:r>
          </a:p>
        </p:txBody>
      </p:sp>
      <p:sp>
        <p:nvSpPr>
          <p:cNvPr id="2867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02418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Στόχος της ενότητας αυτής είναι η εισαγωγή στα μελάνια ή πιο σωστά στα υλικά που χρησιμοποιούνται στις εκτυπώσεις ηλεκτρονικών κυκλωμάτων.</a:t>
            </a: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642966-0EFA-42C9-9CFD-3E50AF8D1BF1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Τίτλος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368425"/>
          </a:xfrm>
        </p:spPr>
        <p:txBody>
          <a:bodyPr/>
          <a:lstStyle/>
          <a:p>
            <a:r>
              <a:rPr lang="el-GR" altLang="el-GR" sz="3200" smtClean="0"/>
              <a:t>Σχηματική αναπαράσταση της συμβατικής </a:t>
            </a:r>
            <a:br>
              <a:rPr lang="el-GR" altLang="el-GR" sz="3200" smtClean="0"/>
            </a:br>
            <a:r>
              <a:rPr lang="el-GR" altLang="el-GR" sz="3200" smtClean="0"/>
              <a:t>&amp; της σύγχρονης μεθόδου κατασκευής τυπωμένων ηλεκτρονικών μέσω εκτύπωσης </a:t>
            </a:r>
          </a:p>
        </p:txBody>
      </p:sp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3810000" y="63928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l-GR" altLang="el-GR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8371" name="Ομάδα 90"/>
          <p:cNvGrpSpPr>
            <a:grpSpLocks/>
          </p:cNvGrpSpPr>
          <p:nvPr/>
        </p:nvGrpSpPr>
        <p:grpSpPr bwMode="auto">
          <a:xfrm>
            <a:off x="639763" y="1951038"/>
            <a:ext cx="7864475" cy="4248150"/>
            <a:chOff x="929875" y="1580709"/>
            <a:chExt cx="7617176" cy="3951445"/>
          </a:xfrm>
        </p:grpSpPr>
        <p:sp>
          <p:nvSpPr>
            <p:cNvPr id="58373" name="TextBox 3"/>
            <p:cNvSpPr txBox="1">
              <a:spLocks noChangeArrowheads="1"/>
            </p:cNvSpPr>
            <p:nvPr/>
          </p:nvSpPr>
          <p:spPr bwMode="auto">
            <a:xfrm>
              <a:off x="3414941" y="1580709"/>
              <a:ext cx="238719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b="1">
                  <a:solidFill>
                    <a:srgbClr val="000000"/>
                  </a:solidFill>
                  <a:cs typeface="Arial" charset="0"/>
                </a:rPr>
                <a:t>Αφαιρετική μέθοδος</a:t>
              </a:r>
            </a:p>
          </p:txBody>
        </p:sp>
        <p:sp>
          <p:nvSpPr>
            <p:cNvPr id="58374" name="TextBox 4"/>
            <p:cNvSpPr txBox="1">
              <a:spLocks noChangeArrowheads="1"/>
            </p:cNvSpPr>
            <p:nvPr/>
          </p:nvSpPr>
          <p:spPr bwMode="auto">
            <a:xfrm>
              <a:off x="929875" y="2165855"/>
              <a:ext cx="1152128" cy="48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1.Υλικό -   Υπόστρωμα</a:t>
              </a:r>
            </a:p>
          </p:txBody>
        </p:sp>
        <p:sp>
          <p:nvSpPr>
            <p:cNvPr id="58375" name="TextBox 5"/>
            <p:cNvSpPr txBox="1">
              <a:spLocks noChangeArrowheads="1"/>
            </p:cNvSpPr>
            <p:nvPr/>
          </p:nvSpPr>
          <p:spPr bwMode="auto">
            <a:xfrm>
              <a:off x="1926208" y="2191179"/>
              <a:ext cx="15959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2.Φωτοευαίσθητη ρητίνη</a:t>
              </a:r>
            </a:p>
          </p:txBody>
        </p:sp>
        <p:sp>
          <p:nvSpPr>
            <p:cNvPr id="58376" name="TextBox 6"/>
            <p:cNvSpPr txBox="1">
              <a:spLocks noChangeArrowheads="1"/>
            </p:cNvSpPr>
            <p:nvPr/>
          </p:nvSpPr>
          <p:spPr bwMode="auto">
            <a:xfrm>
              <a:off x="3510956" y="2158209"/>
              <a:ext cx="22713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3.Έκθεση σε 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UV </a:t>
              </a:r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ακτινοβολία</a:t>
              </a:r>
            </a:p>
          </p:txBody>
        </p:sp>
        <p:sp>
          <p:nvSpPr>
            <p:cNvPr id="58377" name="TextBox 7"/>
            <p:cNvSpPr txBox="1">
              <a:spLocks noChangeArrowheads="1"/>
            </p:cNvSpPr>
            <p:nvPr/>
          </p:nvSpPr>
          <p:spPr bwMode="auto">
            <a:xfrm>
              <a:off x="5824295" y="2165855"/>
              <a:ext cx="11521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4.Διάβρωση</a:t>
              </a:r>
            </a:p>
          </p:txBody>
        </p:sp>
        <p:sp>
          <p:nvSpPr>
            <p:cNvPr id="58378" name="TextBox 8"/>
            <p:cNvSpPr txBox="1">
              <a:spLocks noChangeArrowheads="1"/>
            </p:cNvSpPr>
            <p:nvPr/>
          </p:nvSpPr>
          <p:spPr bwMode="auto">
            <a:xfrm>
              <a:off x="7328191" y="2173501"/>
              <a:ext cx="12188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5.Καθαρισμός</a:t>
              </a:r>
            </a:p>
          </p:txBody>
        </p:sp>
        <p:sp>
          <p:nvSpPr>
            <p:cNvPr id="58379" name="TextBox 12"/>
            <p:cNvSpPr txBox="1">
              <a:spLocks noChangeArrowheads="1"/>
            </p:cNvSpPr>
            <p:nvPr/>
          </p:nvSpPr>
          <p:spPr bwMode="auto">
            <a:xfrm>
              <a:off x="3426605" y="3998453"/>
              <a:ext cx="244009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b="1">
                  <a:solidFill>
                    <a:srgbClr val="000000"/>
                  </a:solidFill>
                  <a:cs typeface="Arial" charset="0"/>
                </a:rPr>
                <a:t>Προσθετική μέθοδος</a:t>
              </a:r>
            </a:p>
          </p:txBody>
        </p:sp>
        <p:sp>
          <p:nvSpPr>
            <p:cNvPr id="58380" name="TextBox 9"/>
            <p:cNvSpPr txBox="1">
              <a:spLocks noChangeArrowheads="1"/>
            </p:cNvSpPr>
            <p:nvPr/>
          </p:nvSpPr>
          <p:spPr bwMode="auto">
            <a:xfrm>
              <a:off x="1097831" y="4552451"/>
              <a:ext cx="11712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1.Υπόστρωμα</a:t>
              </a:r>
            </a:p>
          </p:txBody>
        </p:sp>
        <p:sp>
          <p:nvSpPr>
            <p:cNvPr id="58381" name="TextBox 10"/>
            <p:cNvSpPr txBox="1">
              <a:spLocks noChangeArrowheads="1"/>
            </p:cNvSpPr>
            <p:nvPr/>
          </p:nvSpPr>
          <p:spPr bwMode="auto">
            <a:xfrm>
              <a:off x="3937554" y="4552451"/>
              <a:ext cx="10726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2.Εκτύπωση</a:t>
              </a:r>
            </a:p>
          </p:txBody>
        </p:sp>
        <p:sp>
          <p:nvSpPr>
            <p:cNvPr id="58382" name="TextBox 11"/>
            <p:cNvSpPr txBox="1">
              <a:spLocks noChangeArrowheads="1"/>
            </p:cNvSpPr>
            <p:nvPr/>
          </p:nvSpPr>
          <p:spPr bwMode="auto">
            <a:xfrm>
              <a:off x="6112113" y="4552451"/>
              <a:ext cx="161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3.Προσθήκη υλικού</a:t>
              </a: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1085170" y="3429442"/>
              <a:ext cx="841057" cy="143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1085170" y="3277349"/>
              <a:ext cx="841057" cy="144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2575087" y="3436825"/>
              <a:ext cx="839519" cy="14323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2575087" y="3284733"/>
              <a:ext cx="839519" cy="144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Ορθογώνιο 19"/>
            <p:cNvSpPr/>
            <p:nvPr/>
          </p:nvSpPr>
          <p:spPr>
            <a:xfrm>
              <a:off x="2575087" y="3141500"/>
              <a:ext cx="839519" cy="143233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Ορθογώνιο 20"/>
            <p:cNvSpPr/>
            <p:nvPr/>
          </p:nvSpPr>
          <p:spPr>
            <a:xfrm>
              <a:off x="4189547" y="3413199"/>
              <a:ext cx="839519" cy="14470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2" name="Ορθογώνιο 21"/>
            <p:cNvSpPr/>
            <p:nvPr/>
          </p:nvSpPr>
          <p:spPr>
            <a:xfrm>
              <a:off x="4189547" y="3262583"/>
              <a:ext cx="839519" cy="14323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3" name="Ορθογώνιο 22"/>
            <p:cNvSpPr/>
            <p:nvPr/>
          </p:nvSpPr>
          <p:spPr>
            <a:xfrm>
              <a:off x="4189547" y="3117874"/>
              <a:ext cx="839519" cy="144709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4" name="Ορθογώνιο 23"/>
            <p:cNvSpPr/>
            <p:nvPr/>
          </p:nvSpPr>
          <p:spPr>
            <a:xfrm>
              <a:off x="5914712" y="3429442"/>
              <a:ext cx="841056" cy="143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5914712" y="3277349"/>
              <a:ext cx="841056" cy="144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5914712" y="3132640"/>
              <a:ext cx="841056" cy="144709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6099222" y="2984978"/>
              <a:ext cx="147608" cy="42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Ορθογώνιο 27"/>
            <p:cNvSpPr/>
            <p:nvPr/>
          </p:nvSpPr>
          <p:spPr>
            <a:xfrm>
              <a:off x="6419039" y="2984978"/>
              <a:ext cx="149145" cy="42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7529172" y="3429442"/>
              <a:ext cx="839519" cy="143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7529172" y="3277349"/>
              <a:ext cx="839519" cy="144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Ορθογώνιο 31"/>
            <p:cNvSpPr/>
            <p:nvPr/>
          </p:nvSpPr>
          <p:spPr>
            <a:xfrm>
              <a:off x="7713682" y="2984978"/>
              <a:ext cx="149145" cy="42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8035036" y="2993837"/>
              <a:ext cx="149146" cy="423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Δεξιό βέλος 16"/>
            <p:cNvSpPr/>
            <p:nvPr/>
          </p:nvSpPr>
          <p:spPr>
            <a:xfrm>
              <a:off x="2103049" y="3436825"/>
              <a:ext cx="361332" cy="135849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5" name="Δεξιό βέλος 34"/>
            <p:cNvSpPr/>
            <p:nvPr/>
          </p:nvSpPr>
          <p:spPr>
            <a:xfrm>
              <a:off x="3629867" y="3436825"/>
              <a:ext cx="359794" cy="135849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6" name="Δεξιό βέλος 35"/>
            <p:cNvSpPr/>
            <p:nvPr/>
          </p:nvSpPr>
          <p:spPr>
            <a:xfrm>
              <a:off x="5364258" y="3425012"/>
              <a:ext cx="359794" cy="135849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7" name="Δεξιό βέλος 36"/>
            <p:cNvSpPr/>
            <p:nvPr/>
          </p:nvSpPr>
          <p:spPr>
            <a:xfrm>
              <a:off x="6977180" y="3410245"/>
              <a:ext cx="359794" cy="135849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4332541" y="2943632"/>
              <a:ext cx="144533" cy="457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9" name="Ευθεία γραμμή σύνδεσης 38"/>
            <p:cNvCxnSpPr/>
            <p:nvPr/>
          </p:nvCxnSpPr>
          <p:spPr>
            <a:xfrm>
              <a:off x="4214148" y="3004174"/>
              <a:ext cx="8149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Ορθογώνιο 41"/>
            <p:cNvSpPr/>
            <p:nvPr/>
          </p:nvSpPr>
          <p:spPr>
            <a:xfrm>
              <a:off x="4764602" y="2943632"/>
              <a:ext cx="144533" cy="457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0" name="Ήλιος 39"/>
            <p:cNvSpPr/>
            <p:nvPr/>
          </p:nvSpPr>
          <p:spPr>
            <a:xfrm>
              <a:off x="4410958" y="2415001"/>
              <a:ext cx="395158" cy="358820"/>
            </a:xfrm>
            <a:prstGeom prst="sun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5960840" y="2571523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2" name="Έλλειψη 51"/>
            <p:cNvSpPr/>
            <p:nvPr/>
          </p:nvSpPr>
          <p:spPr>
            <a:xfrm>
              <a:off x="5960840" y="2813689"/>
              <a:ext cx="87642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3" name="Έλλειψη 52"/>
            <p:cNvSpPr/>
            <p:nvPr/>
          </p:nvSpPr>
          <p:spPr>
            <a:xfrm>
              <a:off x="6113060" y="2714756"/>
              <a:ext cx="89180" cy="143232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4" name="Έλλειψη 53"/>
            <p:cNvSpPr/>
            <p:nvPr/>
          </p:nvSpPr>
          <p:spPr>
            <a:xfrm>
              <a:off x="6263743" y="2571523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5" name="Έλλειψη 54"/>
            <p:cNvSpPr/>
            <p:nvPr/>
          </p:nvSpPr>
          <p:spPr>
            <a:xfrm>
              <a:off x="6263743" y="2813689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3" name="Έλλειψη 62"/>
            <p:cNvSpPr/>
            <p:nvPr/>
          </p:nvSpPr>
          <p:spPr>
            <a:xfrm>
              <a:off x="6439027" y="2720662"/>
              <a:ext cx="87643" cy="143232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4" name="Έλλειψη 63"/>
            <p:cNvSpPr/>
            <p:nvPr/>
          </p:nvSpPr>
          <p:spPr>
            <a:xfrm>
              <a:off x="6588173" y="2577430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5" name="Έλλειψη 64"/>
            <p:cNvSpPr/>
            <p:nvPr/>
          </p:nvSpPr>
          <p:spPr>
            <a:xfrm>
              <a:off x="6588173" y="2819596"/>
              <a:ext cx="89180" cy="144709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6" name="Έλλειψη 65"/>
            <p:cNvSpPr/>
            <p:nvPr/>
          </p:nvSpPr>
          <p:spPr>
            <a:xfrm>
              <a:off x="7550699" y="2584813"/>
              <a:ext cx="89180" cy="144709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7" name="Έλλειψη 66"/>
            <p:cNvSpPr/>
            <p:nvPr/>
          </p:nvSpPr>
          <p:spPr>
            <a:xfrm>
              <a:off x="7550699" y="2828456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8" name="Έλλειψη 67"/>
            <p:cNvSpPr/>
            <p:nvPr/>
          </p:nvSpPr>
          <p:spPr>
            <a:xfrm>
              <a:off x="7704457" y="2729522"/>
              <a:ext cx="87642" cy="143232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9" name="Έλλειψη 68"/>
            <p:cNvSpPr/>
            <p:nvPr/>
          </p:nvSpPr>
          <p:spPr>
            <a:xfrm>
              <a:off x="7855140" y="2584813"/>
              <a:ext cx="87642" cy="144709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0" name="Έλλειψη 69"/>
            <p:cNvSpPr/>
            <p:nvPr/>
          </p:nvSpPr>
          <p:spPr>
            <a:xfrm>
              <a:off x="7855140" y="2828456"/>
              <a:ext cx="87642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1" name="Έλλειψη 70"/>
            <p:cNvSpPr/>
            <p:nvPr/>
          </p:nvSpPr>
          <p:spPr>
            <a:xfrm>
              <a:off x="8028886" y="2735429"/>
              <a:ext cx="89180" cy="143232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2" name="Έλλειψη 71"/>
            <p:cNvSpPr/>
            <p:nvPr/>
          </p:nvSpPr>
          <p:spPr>
            <a:xfrm>
              <a:off x="8179569" y="2590720"/>
              <a:ext cx="89180" cy="144709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3" name="Έλλειψη 72"/>
            <p:cNvSpPr/>
            <p:nvPr/>
          </p:nvSpPr>
          <p:spPr>
            <a:xfrm>
              <a:off x="8179569" y="2834362"/>
              <a:ext cx="89180" cy="143233"/>
            </a:xfrm>
            <a:prstGeom prst="ellipse">
              <a:avLst/>
            </a:prstGeom>
            <a:solidFill>
              <a:srgbClr val="004A8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4" name="Ευθύγραμμο βέλος σύνδεσης 43"/>
            <p:cNvCxnSpPr/>
            <p:nvPr/>
          </p:nvCxnSpPr>
          <p:spPr>
            <a:xfrm>
              <a:off x="1607948" y="2627635"/>
              <a:ext cx="0" cy="72206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Ευθύγραμμο βέλος σύνδεσης 74"/>
            <p:cNvCxnSpPr>
              <a:stCxn id="58375" idx="2"/>
            </p:cNvCxnSpPr>
            <p:nvPr/>
          </p:nvCxnSpPr>
          <p:spPr>
            <a:xfrm>
              <a:off x="2724231" y="2714756"/>
              <a:ext cx="0" cy="50057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Δεξιό βέλος 79"/>
            <p:cNvSpPr/>
            <p:nvPr/>
          </p:nvSpPr>
          <p:spPr>
            <a:xfrm>
              <a:off x="3511473" y="5056681"/>
              <a:ext cx="2097260" cy="475473"/>
            </a:xfrm>
            <a:prstGeom prst="rightArrow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1" name="Ορθογώνιο 80"/>
            <p:cNvSpPr/>
            <p:nvPr/>
          </p:nvSpPr>
          <p:spPr>
            <a:xfrm>
              <a:off x="1263530" y="5279651"/>
              <a:ext cx="839519" cy="14323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5" name="Ορθογώνιο 84"/>
            <p:cNvSpPr/>
            <p:nvPr/>
          </p:nvSpPr>
          <p:spPr>
            <a:xfrm>
              <a:off x="6463628" y="5313614"/>
              <a:ext cx="841057" cy="143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6" name="Ορθογώνιο 85"/>
            <p:cNvSpPr/>
            <p:nvPr/>
          </p:nvSpPr>
          <p:spPr>
            <a:xfrm>
              <a:off x="6463628" y="5161521"/>
              <a:ext cx="841057" cy="144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7" name="Ορθογώνιο 86"/>
            <p:cNvSpPr/>
            <p:nvPr/>
          </p:nvSpPr>
          <p:spPr>
            <a:xfrm>
              <a:off x="6649676" y="4869149"/>
              <a:ext cx="147608" cy="42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8" name="Ορθογώνιο 87"/>
            <p:cNvSpPr/>
            <p:nvPr/>
          </p:nvSpPr>
          <p:spPr>
            <a:xfrm>
              <a:off x="6971030" y="4878009"/>
              <a:ext cx="149146" cy="423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4" name="Ευθύγραμμο βέλος σύνδεσης 83"/>
            <p:cNvCxnSpPr>
              <a:stCxn id="58380" idx="2"/>
              <a:endCxn id="81" idx="0"/>
            </p:cNvCxnSpPr>
            <p:nvPr/>
          </p:nvCxnSpPr>
          <p:spPr>
            <a:xfrm>
              <a:off x="1683290" y="4860290"/>
              <a:ext cx="0" cy="41936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Ευθύγραμμο βέλος σύνδεσης 89"/>
            <p:cNvCxnSpPr>
              <a:stCxn id="58382" idx="2"/>
            </p:cNvCxnSpPr>
            <p:nvPr/>
          </p:nvCxnSpPr>
          <p:spPr>
            <a:xfrm>
              <a:off x="6921827" y="4860290"/>
              <a:ext cx="198348" cy="30123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2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6A318-0CF3-4BF8-9FF3-4AC7F6D78742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8785225" cy="1296987"/>
          </a:xfrm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mtClean="0"/>
              <a:t>Υλικά και παράμετροι της εκτύπωσης ηλεκτρονικών</a:t>
            </a:r>
          </a:p>
        </p:txBody>
      </p:sp>
      <p:sp>
        <p:nvSpPr>
          <p:cNvPr id="6041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39964D-923F-4DC3-A5F9-7F9B0C8E1DEE}" type="slidenum">
              <a:rPr lang="el-GR" altLang="el-GR" smtClean="0">
                <a:solidFill>
                  <a:srgbClr val="000000"/>
                </a:solidFill>
              </a:rPr>
              <a:pPr/>
              <a:t>20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Συστατικά μελανιών </a:t>
            </a:r>
            <a:br>
              <a:rPr lang="el-GR" altLang="el-GR" sz="3600" smtClean="0"/>
            </a:br>
            <a:r>
              <a:rPr lang="el-GR" altLang="el-GR" sz="3600" smtClean="0"/>
              <a:t>για εκτύπωση ηλεκτρονικών</a:t>
            </a:r>
            <a:endParaRPr lang="el-GR" altLang="el-GR" sz="2800" b="0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altLang="el-GR" sz="2400" b="1" smtClean="0"/>
              <a:t>Αγώγιμα</a:t>
            </a:r>
            <a:r>
              <a:rPr lang="el-GR" altLang="el-GR" sz="2400" smtClean="0"/>
              <a:t> υλικά,</a:t>
            </a:r>
            <a:r>
              <a:rPr lang="en-US" altLang="el-GR" sz="2400" smtClean="0"/>
              <a:t> </a:t>
            </a:r>
            <a:r>
              <a:rPr lang="el-GR" altLang="el-GR" sz="2400" smtClean="0"/>
              <a:t>μέταλλα, νανοσωλήνες άνθρακα &amp; γραφένιο,</a:t>
            </a:r>
          </a:p>
          <a:p>
            <a:pPr>
              <a:spcBef>
                <a:spcPts val="1200"/>
              </a:spcBef>
            </a:pPr>
            <a:r>
              <a:rPr lang="el-GR" altLang="el-GR" sz="2400" smtClean="0"/>
              <a:t>Πολυμερή, </a:t>
            </a:r>
          </a:p>
          <a:p>
            <a:pPr>
              <a:spcBef>
                <a:spcPts val="1200"/>
              </a:spcBef>
            </a:pPr>
            <a:r>
              <a:rPr lang="el-GR" altLang="el-GR" sz="2400" smtClean="0"/>
              <a:t>Διαλύτες, </a:t>
            </a:r>
          </a:p>
          <a:p>
            <a:pPr>
              <a:spcBef>
                <a:spcPts val="1200"/>
              </a:spcBef>
            </a:pPr>
            <a:r>
              <a:rPr lang="el-GR" altLang="el-GR" sz="2400" smtClean="0"/>
              <a:t>Πρόσθετα.</a:t>
            </a:r>
          </a:p>
        </p:txBody>
      </p:sp>
      <p:sp>
        <p:nvSpPr>
          <p:cNvPr id="61443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6791C1-D081-4F22-BE10-125B9F0FA824}" type="slidenum">
              <a:rPr lang="el-GR" altLang="el-GR" smtClean="0">
                <a:solidFill>
                  <a:srgbClr val="000000"/>
                </a:solidFill>
              </a:rPr>
              <a:pPr/>
              <a:t>21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Παράγοντες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Σημαντικοί παράγοντες που επιδρούν στις ηλεκτρικές και μηχανικές ιδιότητες των μελανιών είναι: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Το </a:t>
            </a:r>
            <a:r>
              <a:rPr lang="el-GR" altLang="el-GR" sz="2400" b="1" smtClean="0"/>
              <a:t>είδος του μετάλλου</a:t>
            </a:r>
            <a:r>
              <a:rPr lang="en-US" altLang="el-GR" sz="2400" b="1" smtClean="0"/>
              <a:t>: </a:t>
            </a:r>
            <a:r>
              <a:rPr lang="en-US" altLang="el-GR" sz="2400" smtClean="0"/>
              <a:t>Ag, Au, Cu, Ni, Pt</a:t>
            </a:r>
            <a:r>
              <a:rPr lang="el-GR" altLang="el-GR" sz="2400" smtClean="0"/>
              <a:t>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Το </a:t>
            </a:r>
            <a:r>
              <a:rPr lang="el-GR" altLang="el-GR" sz="2400" b="1" smtClean="0"/>
              <a:t>μέγεθος</a:t>
            </a:r>
            <a:r>
              <a:rPr lang="el-GR" altLang="el-GR" sz="2400" smtClean="0"/>
              <a:t> </a:t>
            </a:r>
            <a:r>
              <a:rPr lang="en-US" altLang="el-GR" sz="2400" smtClean="0"/>
              <a:t>(nm)</a:t>
            </a:r>
            <a:r>
              <a:rPr lang="el-GR" altLang="el-GR" sz="2400" smtClean="0"/>
              <a:t> και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Ο </a:t>
            </a:r>
            <a:r>
              <a:rPr lang="el-GR" altLang="el-GR" sz="2400" b="1" smtClean="0"/>
              <a:t>τύπος των σωματιδίων</a:t>
            </a:r>
            <a:r>
              <a:rPr lang="en-US" altLang="el-GR" sz="2400" b="1" smtClean="0"/>
              <a:t>: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σφαιρικά, ραβδόμορφα ή σε νιφάδες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Η περιεκτικότητα των μελανιών σε </a:t>
            </a:r>
            <a:r>
              <a:rPr lang="el-GR" altLang="el-GR" sz="2400" b="1" smtClean="0"/>
              <a:t>στερεά</a:t>
            </a:r>
            <a:r>
              <a:rPr lang="el-GR" altLang="el-GR" sz="2400" smtClean="0"/>
              <a:t>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Οι </a:t>
            </a:r>
            <a:r>
              <a:rPr lang="el-GR" altLang="el-GR" sz="2400" b="1" smtClean="0"/>
              <a:t>ρεολογικές</a:t>
            </a:r>
            <a:r>
              <a:rPr lang="el-GR" altLang="el-GR" sz="2400" smtClean="0"/>
              <a:t> ιδιότητες και,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Η </a:t>
            </a:r>
            <a:r>
              <a:rPr lang="el-GR" altLang="el-GR" sz="2400" b="1" smtClean="0"/>
              <a:t>επιφανειακή τάση </a:t>
            </a:r>
            <a:r>
              <a:rPr lang="el-GR" altLang="el-GR" sz="2400" smtClean="0"/>
              <a:t>τους.</a:t>
            </a:r>
          </a:p>
        </p:txBody>
      </p:sp>
      <p:sp>
        <p:nvSpPr>
          <p:cNvPr id="62467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F1022E-9D30-4DC9-9C73-E97C8781B751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Παράγοντες </a:t>
            </a:r>
            <a:r>
              <a:rPr lang="el-GR" altLang="el-GR" sz="3200" b="0" smtClean="0"/>
              <a:t>(2 από 2)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Άλλοι σημαντικοί παράγοντες: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Ο </a:t>
            </a:r>
            <a:r>
              <a:rPr lang="el-GR" altLang="el-GR" sz="2400" b="1" smtClean="0"/>
              <a:t>χρόνος</a:t>
            </a:r>
            <a:r>
              <a:rPr lang="el-GR" altLang="el-GR" sz="2400" smtClean="0"/>
              <a:t> κατεργασίας (συνήθως λίγα </a:t>
            </a:r>
            <a:r>
              <a:rPr lang="en-US" altLang="el-GR" sz="2400" smtClean="0"/>
              <a:t>min </a:t>
            </a:r>
            <a:r>
              <a:rPr lang="el-GR" altLang="el-GR" sz="2400" smtClean="0"/>
              <a:t>έως </a:t>
            </a:r>
            <a:r>
              <a:rPr lang="en-US" altLang="el-GR" sz="2400" smtClean="0"/>
              <a:t>h</a:t>
            </a:r>
            <a:r>
              <a:rPr lang="el-GR" altLang="el-GR" sz="2400" smtClean="0"/>
              <a:t>) και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smtClean="0"/>
              <a:t>Η </a:t>
            </a:r>
            <a:r>
              <a:rPr lang="el-GR" altLang="el-GR" sz="2400" b="1" smtClean="0"/>
              <a:t>θερμοκρασία</a:t>
            </a:r>
            <a:r>
              <a:rPr lang="el-GR" altLang="el-GR" sz="2400" smtClean="0"/>
              <a:t> (80</a:t>
            </a:r>
            <a:r>
              <a:rPr lang="en-US" altLang="el-GR" sz="2400" smtClean="0">
                <a:cs typeface="Arial" charset="0"/>
              </a:rPr>
              <a:t>°</a:t>
            </a:r>
            <a:r>
              <a:rPr lang="en-US" altLang="el-GR" sz="2400" smtClean="0"/>
              <a:t>C</a:t>
            </a:r>
            <a:r>
              <a:rPr lang="el-GR" altLang="el-GR" sz="2400" smtClean="0"/>
              <a:t> -200</a:t>
            </a:r>
            <a:r>
              <a:rPr lang="en-US" altLang="el-GR" sz="2400" smtClean="0">
                <a:cs typeface="Arial" charset="0"/>
              </a:rPr>
              <a:t>°</a:t>
            </a:r>
            <a:r>
              <a:rPr lang="en-US" altLang="el-GR" sz="2400" smtClean="0"/>
              <a:t>C</a:t>
            </a:r>
            <a:r>
              <a:rPr lang="el-GR" altLang="el-GR" sz="2400" smtClean="0"/>
              <a:t>) για την στερέωση των μελανιών πρέπει να ελέγχεται καθώς επιδρά και στο υπόστρωμα, που συνήθως είναι πλαστικό.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b="1" smtClean="0"/>
              <a:t>Ο χρόνος και η θερμοκρασία</a:t>
            </a:r>
            <a:r>
              <a:rPr lang="en-US" altLang="el-GR" sz="2400" b="1" smtClean="0"/>
              <a:t> </a:t>
            </a:r>
            <a:r>
              <a:rPr lang="el-GR" altLang="el-GR" sz="2400" b="1" smtClean="0"/>
              <a:t>κατεργασίας για την στερέωση του μελανιού επιδρούν στην ποιότητα του προϊόντος.</a:t>
            </a:r>
            <a:endParaRPr lang="el-GR" altLang="el-GR" sz="2400" smtClean="0"/>
          </a:p>
        </p:txBody>
      </p:sp>
      <p:sp>
        <p:nvSpPr>
          <p:cNvPr id="63491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1478D-1C2A-4B04-84C4-167C7CCFA2FA}" type="slidenum">
              <a:rPr lang="el-GR" altLang="el-GR" smtClean="0">
                <a:solidFill>
                  <a:srgbClr val="000000"/>
                </a:solidFill>
              </a:rPr>
              <a:pPr/>
              <a:t>23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smtClean="0"/>
              <a:t>Χαρακτηριστικό παράδειγμα: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Αγώγιμο μελάνι από </a:t>
            </a:r>
            <a:r>
              <a:rPr lang="en-US" altLang="el-GR" sz="2400" b="1" smtClean="0"/>
              <a:t>Ag</a:t>
            </a:r>
            <a:r>
              <a:rPr lang="el-GR" altLang="el-GR" sz="2400" smtClean="0"/>
              <a:t>, όπου</a:t>
            </a:r>
            <a:r>
              <a:rPr lang="en-US" altLang="el-GR" sz="2400" smtClean="0"/>
              <a:t> </a:t>
            </a:r>
            <a:r>
              <a:rPr lang="el-GR" altLang="el-GR" sz="2400" smtClean="0"/>
              <a:t>το μέγεθος των σωματιδίων (</a:t>
            </a:r>
            <a:r>
              <a:rPr lang="en-US" altLang="el-GR" sz="2400" smtClean="0"/>
              <a:t>particle size</a:t>
            </a:r>
            <a:r>
              <a:rPr lang="el-GR" altLang="el-GR" sz="2400" smtClean="0"/>
              <a:t>)</a:t>
            </a:r>
            <a:r>
              <a:rPr lang="en-US" altLang="el-GR" sz="2400" smtClean="0"/>
              <a:t> </a:t>
            </a:r>
            <a:r>
              <a:rPr lang="el-GR" altLang="el-GR" sz="2400" smtClean="0"/>
              <a:t>είναι μικρότερο από</a:t>
            </a:r>
            <a:r>
              <a:rPr lang="en-US" altLang="el-GR" sz="2400" smtClean="0"/>
              <a:t> 1 </a:t>
            </a:r>
            <a:r>
              <a:rPr lang="el-GR" altLang="el-GR" sz="2400" smtClean="0"/>
              <a:t>μ</a:t>
            </a:r>
            <a:r>
              <a:rPr lang="en-US" altLang="el-GR" sz="2400" smtClean="0"/>
              <a:t>m </a:t>
            </a:r>
            <a:r>
              <a:rPr lang="el-GR" altLang="el-GR" sz="2400" smtClean="0"/>
              <a:t>στη μορφή νιφάδων (</a:t>
            </a:r>
            <a:r>
              <a:rPr lang="en-US" altLang="el-GR" sz="2400" smtClean="0"/>
              <a:t>flake form</a:t>
            </a:r>
            <a:r>
              <a:rPr lang="el-GR" altLang="el-GR" sz="2400" smtClean="0"/>
              <a:t>) </a:t>
            </a:r>
            <a:r>
              <a:rPr lang="en-US" altLang="el-GR" sz="2400" smtClean="0"/>
              <a:t>– </a:t>
            </a:r>
            <a:r>
              <a:rPr lang="el-GR" altLang="el-GR" sz="2400" smtClean="0"/>
              <a:t>παρουσιάζει το πλεονέκτημα να διαθέτει πολύ χαμηλή ηλεκτρική αντίσταση και να σχηματίζει πολύ λεπτά αγώγιμα στρώματα.</a:t>
            </a:r>
          </a:p>
        </p:txBody>
      </p:sp>
      <p:sp>
        <p:nvSpPr>
          <p:cNvPr id="64515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C03ECA-55B0-4306-9BD5-EE7CF892BC17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Υποστρώματα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Χρησιμοποιούνται κυρίως</a:t>
            </a:r>
            <a:r>
              <a:rPr lang="en-US" altLang="el-GR" sz="2400" smtClean="0"/>
              <a:t> </a:t>
            </a:r>
            <a:r>
              <a:rPr lang="el-GR" altLang="el-GR" sz="2400" smtClean="0"/>
              <a:t>πλαστικά κατά προτίμηση </a:t>
            </a:r>
            <a:r>
              <a:rPr lang="el-GR" altLang="el-GR" sz="2400" b="1" smtClean="0"/>
              <a:t>εύκαμπτα υποστρώματα </a:t>
            </a:r>
            <a:r>
              <a:rPr lang="el-GR" altLang="el-GR" sz="2400" smtClean="0"/>
              <a:t>(</a:t>
            </a:r>
            <a:r>
              <a:rPr lang="en-US" altLang="el-GR" sz="2400" smtClean="0"/>
              <a:t>Polyethylene Terephthalate PET, Polyetherimide PE</a:t>
            </a:r>
            <a:r>
              <a:rPr lang="el-GR" altLang="el-GR" sz="2400" smtClean="0"/>
              <a:t>Ι</a:t>
            </a:r>
            <a:r>
              <a:rPr lang="en-US" altLang="el-GR" sz="2400" smtClean="0"/>
              <a:t>, Polyimide PI, Polyarylate PAR, Polycarbonate PC </a:t>
            </a:r>
            <a:r>
              <a:rPr lang="el-GR" altLang="el-GR" sz="2400" smtClean="0"/>
              <a:t>κτλ),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Μπορούν να χρησιμοποιηθούν, επίσης, χαρτί, γυαλί</a:t>
            </a:r>
            <a:r>
              <a:rPr lang="en-US" altLang="el-GR" sz="2400" smtClean="0"/>
              <a:t> (glass)</a:t>
            </a:r>
            <a:r>
              <a:rPr lang="el-GR" altLang="el-GR" sz="2400" smtClean="0"/>
              <a:t> και κεραμικά υλικά.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None/>
            </a:pPr>
            <a:r>
              <a:rPr lang="el-GR" altLang="el-GR" sz="2400" smtClean="0"/>
              <a:t>Σημαντικές </a:t>
            </a:r>
            <a:r>
              <a:rPr lang="el-GR" altLang="el-GR" sz="2400" b="1" smtClean="0"/>
              <a:t>επιθυμητές ιδιότητες </a:t>
            </a:r>
            <a:r>
              <a:rPr lang="el-GR" altLang="el-GR" sz="2400" smtClean="0"/>
              <a:t>των εύκαμπτων υποστρωμάτων: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αντοχές σε κάμψη, έκταση - τέντωμα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σε δονήσεις &amp; κραδασμούς,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γενικά σε μηχανικές καταπονήσεις,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smtClean="0"/>
              <a:t>και στις απότομες αλλαγές θερμοκρασίας</a:t>
            </a:r>
          </a:p>
        </p:txBody>
      </p:sp>
      <p:sp>
        <p:nvSpPr>
          <p:cNvPr id="65539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D9032D-B213-40C5-9AAE-0822737E9595}" type="slidenum">
              <a:rPr lang="el-GR" altLang="el-GR" smtClean="0">
                <a:solidFill>
                  <a:srgbClr val="000000"/>
                </a:solidFill>
              </a:rPr>
              <a:pPr/>
              <a:t>25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Πλαστικά εύκαμπτα φύλλα οργανικών φωτοανιχνευτών </a:t>
            </a:r>
          </a:p>
        </p:txBody>
      </p:sp>
      <p:pic>
        <p:nvPicPr>
          <p:cNvPr id="66562" name="Picture 2" descr="http://www.photonics.com/images/Web/Articles/2011/8/1/Organic_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241675" cy="493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Ορθογώνιο 5"/>
          <p:cNvSpPr>
            <a:spLocks noChangeArrowheads="1"/>
          </p:cNvSpPr>
          <p:nvPr/>
        </p:nvSpPr>
        <p:spPr bwMode="auto">
          <a:xfrm>
            <a:off x="3527425" y="6419850"/>
            <a:ext cx="187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3"/>
              </a:rPr>
              <a:t>photonics.com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6564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68641F-7409-421D-A451-D9BD5B945CC3}" type="slidenum">
              <a:rPr lang="el-GR" altLang="el-GR" smtClean="0">
                <a:solidFill>
                  <a:srgbClr val="000000"/>
                </a:solidFill>
              </a:rPr>
              <a:pPr/>
              <a:t>26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Επιφανειακές ιδιότητες υποστρωμάτων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 ρόλος της</a:t>
            </a:r>
            <a:r>
              <a:rPr lang="el-GR" altLang="el-GR" sz="2400" b="1" smtClean="0"/>
              <a:t> μικροδομής </a:t>
            </a:r>
            <a:r>
              <a:rPr lang="el-GR" altLang="el-GR" sz="2400" smtClean="0"/>
              <a:t>της επιφάνειας του εκτυπωτικού υποστρώματος και της </a:t>
            </a:r>
            <a:r>
              <a:rPr lang="el-GR" altLang="el-GR" sz="2400" b="1" smtClean="0"/>
              <a:t>υφής </a:t>
            </a:r>
            <a:r>
              <a:rPr lang="el-GR" altLang="el-GR" sz="2400" smtClean="0"/>
              <a:t>του (ο βαθμός τραχύτητας</a:t>
            </a:r>
            <a:r>
              <a:rPr lang="en-US" altLang="el-GR" sz="2400" smtClean="0"/>
              <a:t> - roughness</a:t>
            </a:r>
            <a:r>
              <a:rPr lang="el-GR" altLang="el-GR" sz="2400" smtClean="0"/>
              <a:t>) είναι καθοριστικός 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επιφάνεια πρέπει να έχει ομαλή και λεία μορφολογία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Επίσης, να είναι απαλλαγμένη από ανωμαλίες (</a:t>
            </a:r>
            <a:r>
              <a:rPr lang="en-US" altLang="el-GR" sz="2400" smtClean="0"/>
              <a:t>defects)</a:t>
            </a:r>
            <a:r>
              <a:rPr lang="el-GR" altLang="el-GR" sz="2400" smtClean="0"/>
              <a:t>, όπως </a:t>
            </a:r>
            <a:r>
              <a:rPr lang="el-GR" altLang="el-GR" sz="2400" b="1" smtClean="0"/>
              <a:t>πόρους</a:t>
            </a:r>
            <a:r>
              <a:rPr lang="en-US" altLang="el-GR" sz="2400" b="1" smtClean="0"/>
              <a:t> </a:t>
            </a:r>
            <a:r>
              <a:rPr lang="en-US" altLang="el-GR" sz="2400" smtClean="0"/>
              <a:t>(pores)</a:t>
            </a:r>
            <a:r>
              <a:rPr lang="el-GR" altLang="el-GR" sz="2400" smtClean="0"/>
              <a:t> και</a:t>
            </a:r>
            <a:r>
              <a:rPr lang="el-GR" altLang="el-GR" sz="2400" b="1" smtClean="0"/>
              <a:t> ρωγμές </a:t>
            </a:r>
            <a:r>
              <a:rPr lang="el-GR" altLang="el-GR" sz="2400" smtClean="0"/>
              <a:t>(</a:t>
            </a:r>
            <a:r>
              <a:rPr lang="en-US" altLang="el-GR" sz="2400" smtClean="0"/>
              <a:t>cracks</a:t>
            </a:r>
            <a:r>
              <a:rPr lang="el-GR" altLang="el-GR" sz="2400" smtClean="0"/>
              <a:t>) ή </a:t>
            </a:r>
            <a:r>
              <a:rPr lang="el-GR" altLang="el-GR" sz="2400" b="1" smtClean="0"/>
              <a:t>ανομοιογένειες</a:t>
            </a:r>
            <a:r>
              <a:rPr lang="el-GR" altLang="el-GR" sz="2400" smtClean="0"/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smtClean="0"/>
              <a:t>Για όλους τους παραπάνω λόγους είναι προτιμότερα τα </a:t>
            </a:r>
            <a:r>
              <a:rPr lang="el-GR" altLang="el-GR" sz="2400" b="1" smtClean="0"/>
              <a:t>πλαστικά</a:t>
            </a:r>
            <a:r>
              <a:rPr lang="el-GR" altLang="el-GR" sz="2400" smtClean="0"/>
              <a:t>, παρόλα τα προβλήματα-μειονεκτήματα που έχουν, όπως το να διογκώνονται, να στρίβουν κτλ.</a:t>
            </a:r>
          </a:p>
        </p:txBody>
      </p:sp>
      <p:sp>
        <p:nvSpPr>
          <p:cNvPr id="67587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359466-1CEC-4524-99D2-48AD6C0B2901}" type="slidenum">
              <a:rPr lang="el-GR" altLang="el-GR" smtClean="0">
                <a:solidFill>
                  <a:srgbClr val="000000"/>
                </a:solidFill>
              </a:rPr>
              <a:pPr/>
              <a:t>27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Σχέση Μελανιών με Υποστρώματα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«συμβατότητα» και η «συνάφεια» του υποστρώματος με το μελάνι είναι απαραίτητες, όπως και …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</a:t>
            </a:r>
            <a:r>
              <a:rPr lang="el-GR" altLang="el-GR" sz="2400" b="1" smtClean="0"/>
              <a:t>σταθερότητα </a:t>
            </a:r>
            <a:r>
              <a:rPr lang="el-GR" altLang="el-GR" sz="2400" smtClean="0"/>
              <a:t>της χημικής τους σύστασης,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καλή </a:t>
            </a:r>
            <a:r>
              <a:rPr lang="el-GR" altLang="el-GR" sz="2400" b="1" smtClean="0"/>
              <a:t>πρόσφυση</a:t>
            </a:r>
            <a:r>
              <a:rPr lang="el-GR" altLang="el-GR" sz="2400" smtClean="0"/>
              <a:t> του «μελανιού» πάνω στο υπόστρωμα και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ικανότητα </a:t>
            </a:r>
            <a:r>
              <a:rPr lang="el-GR" altLang="el-GR" sz="2400" b="1" smtClean="0"/>
              <a:t>διαβροχής</a:t>
            </a:r>
            <a:r>
              <a:rPr lang="el-GR" altLang="el-GR" sz="2400" smtClean="0"/>
              <a:t> </a:t>
            </a:r>
            <a:r>
              <a:rPr lang="en-US" altLang="el-GR" sz="2400" smtClean="0"/>
              <a:t>(wettability)</a:t>
            </a:r>
            <a:endParaRPr lang="el-GR" altLang="el-GR" sz="2400" smtClean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smtClean="0"/>
              <a:t>Για τους παραπάνω λόγους συχνά πραγματοποιείται επεξεργασία της επιφάνειας πριν την εκτύπωση (</a:t>
            </a:r>
            <a:r>
              <a:rPr lang="en-US" altLang="el-GR" sz="2400" smtClean="0"/>
              <a:t>corona, UV, </a:t>
            </a:r>
            <a:r>
              <a:rPr lang="el-GR" altLang="el-GR" sz="2400" smtClean="0"/>
              <a:t>κτλ).</a:t>
            </a:r>
          </a:p>
        </p:txBody>
      </p:sp>
      <p:sp>
        <p:nvSpPr>
          <p:cNvPr id="68611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06B55C-AF7D-446A-949D-CCD5159191F3}" type="slidenum">
              <a:rPr lang="el-GR" altLang="el-GR" smtClean="0">
                <a:solidFill>
                  <a:srgbClr val="000000"/>
                </a:solidFill>
              </a:rPr>
              <a:pPr/>
              <a:t>28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Εισαγωγή </a:t>
            </a:r>
            <a:r>
              <a:rPr lang="el-GR" altLang="el-GR" sz="3200" b="0" smtClean="0"/>
              <a:t>(1 από 3)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Για την καλύτερη κατανόηση του θέματος, ας σκεφτούμε μερικά παραδείγματα:</a:t>
            </a:r>
            <a:r>
              <a:rPr lang="el-GR" altLang="el-GR" sz="2400" smtClean="0">
                <a:latin typeface="Arial" charset="0"/>
              </a:rPr>
              <a:t> </a:t>
            </a:r>
            <a:r>
              <a:rPr lang="el-GR" altLang="el-GR" sz="2400" smtClean="0"/>
              <a:t>μπορεί μια διαφημιστική αφίσα να περιέχει μια κινούμενη έγχρωμη εικόνα που θα συνοδεύεται από ήχο;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Θα μπορούσε αυτή η εικόνα &amp; ο ήχος της να ενεργοποιείται, όταν διαπιστώνει ότι κάποιος καταναλωτής βρίσκεται κοντά στο συγκεκριμένο κατάστημα και να σταματά, όταν αυτός απομακρύνεται;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Θα μπορούσε μια αφίσα να εκπέμπει δείγμα από το άρωμα του καφέ που θα πωλείται εντός του καταστήματος ή το άρωμα κάποιου άλλου υλικού;</a:t>
            </a:r>
            <a:r>
              <a:rPr lang="el-GR" altLang="el-GR" smtClean="0"/>
              <a:t> </a:t>
            </a:r>
          </a:p>
        </p:txBody>
      </p:sp>
      <p:sp>
        <p:nvSpPr>
          <p:cNvPr id="3072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D6A962-3170-4596-BCDF-336C212335CC}" type="slidenum">
              <a:rPr lang="el-GR" altLang="el-GR" smtClean="0">
                <a:solidFill>
                  <a:srgbClr val="000000"/>
                </a:solidFill>
              </a:rPr>
              <a:pPr/>
              <a:t>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Επιφανειακή κατεργασία υποστρώματος</a:t>
            </a:r>
          </a:p>
        </p:txBody>
      </p:sp>
      <p:sp>
        <p:nvSpPr>
          <p:cNvPr id="69634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875"/>
            <a:ext cx="8002588" cy="482441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κατεργασία του εκτυπωτικού υποστρώματος μεταβάλει την «γωνία επαφής» (</a:t>
            </a:r>
            <a:r>
              <a:rPr lang="el-GR" altLang="el-GR" sz="2400" b="1" smtClean="0"/>
              <a:t>υδρόφιλο – υδρόφοβο της επιφάνειας</a:t>
            </a:r>
            <a:r>
              <a:rPr lang="el-GR" altLang="el-GR" sz="2400" smtClean="0"/>
              <a:t>) και την </a:t>
            </a:r>
            <a:r>
              <a:rPr lang="el-GR" altLang="el-GR" sz="2400" b="1" smtClean="0"/>
              <a:t>ικανότητα διαβροχής </a:t>
            </a:r>
            <a:r>
              <a:rPr lang="el-GR" altLang="el-GR" sz="2400" smtClean="0"/>
              <a:t>(wettability) του υποστρώματος από το μελάνι.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Οι έρευνες έχουν στόχο την παραγωγή νέων προϊόντων με κατάλληλες επιφάνειες (λείες και στιλπνές) για καλύτερα αποτελέσματα.</a:t>
            </a:r>
          </a:p>
        </p:txBody>
      </p:sp>
      <p:sp>
        <p:nvSpPr>
          <p:cNvPr id="69635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3A073F-3A4B-4D4B-882D-6E945309F453}" type="slidenum">
              <a:rPr lang="el-GR" altLang="el-GR" smtClean="0">
                <a:solidFill>
                  <a:srgbClr val="000000"/>
                </a:solidFill>
              </a:rPr>
              <a:pPr/>
              <a:t>29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Κυριότερες μέθοδοι εκτύπωσης </a:t>
            </a:r>
            <a:br>
              <a:rPr lang="el-GR" altLang="el-GR" smtClean="0"/>
            </a:br>
            <a:r>
              <a:rPr lang="el-GR" altLang="el-GR" smtClean="0"/>
              <a:t>τυπωμένων ηλεκτρονικών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Μεταξοτυπία</a:t>
            </a:r>
            <a:r>
              <a:rPr lang="el-GR" altLang="el-GR" sz="2400" smtClean="0"/>
              <a:t> - </a:t>
            </a:r>
            <a:r>
              <a:rPr lang="en-US" altLang="el-GR" sz="2400" smtClean="0"/>
              <a:t>Screen printing (</a:t>
            </a:r>
            <a:r>
              <a:rPr lang="el-GR" altLang="el-GR" sz="2400" smtClean="0"/>
              <a:t>παραδοσιακή μέθοδος αλλά με όρια στην ανάλυση, την ταχύτητα και το κόστος</a:t>
            </a:r>
            <a:r>
              <a:rPr lang="en-US" altLang="el-GR" sz="2400" smtClean="0"/>
              <a:t>)</a:t>
            </a:r>
            <a:r>
              <a:rPr lang="el-GR" altLang="el-GR" sz="240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Βαθυτυπία</a:t>
            </a:r>
            <a:r>
              <a:rPr lang="el-GR" altLang="el-GR" sz="2400" smtClean="0"/>
              <a:t> – </a:t>
            </a:r>
            <a:r>
              <a:rPr lang="en-US" altLang="el-GR" sz="2400" smtClean="0"/>
              <a:t>Roto - Gravure</a:t>
            </a:r>
            <a:r>
              <a:rPr lang="el-GR" altLang="el-GR" sz="240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Λιθογραφία Ο</a:t>
            </a:r>
            <a:r>
              <a:rPr lang="en-US" altLang="el-GR" sz="2400" b="1" smtClean="0"/>
              <a:t>ffset</a:t>
            </a:r>
            <a:r>
              <a:rPr lang="el-GR" altLang="el-GR" sz="2400" smtClean="0"/>
              <a:t>.</a:t>
            </a:r>
            <a:endParaRPr lang="en-US" altLang="el-GR" sz="240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Ψεκασμός μελάνης </a:t>
            </a:r>
            <a:r>
              <a:rPr lang="el-GR" altLang="el-GR" sz="2400" smtClean="0"/>
              <a:t>(</a:t>
            </a:r>
            <a:r>
              <a:rPr lang="en-US" altLang="el-GR" sz="2400" smtClean="0"/>
              <a:t>Ink- jet</a:t>
            </a:r>
            <a:r>
              <a:rPr lang="el-GR" altLang="el-GR" sz="2400" smtClean="0"/>
              <a:t>, </a:t>
            </a:r>
            <a:r>
              <a:rPr lang="en-US" altLang="el-GR" sz="2400" smtClean="0"/>
              <a:t>piezoelectric print head</a:t>
            </a:r>
            <a:r>
              <a:rPr lang="el-GR" altLang="el-GR" sz="2400" smtClean="0"/>
              <a:t>/</a:t>
            </a:r>
            <a:r>
              <a:rPr lang="en-US" altLang="el-GR" sz="2400" smtClean="0"/>
              <a:t>thermal inkjet)</a:t>
            </a:r>
            <a:r>
              <a:rPr lang="el-GR" altLang="el-GR" sz="2400" smtClean="0"/>
              <a:t>.</a:t>
            </a:r>
            <a:endParaRPr lang="en-US" altLang="el-GR" sz="240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Υβριδικά συστήματα</a:t>
            </a:r>
            <a:r>
              <a:rPr lang="el-GR" altLang="el-GR" sz="2400" smtClean="0"/>
              <a:t>.</a:t>
            </a:r>
          </a:p>
        </p:txBody>
      </p:sp>
      <p:sp>
        <p:nvSpPr>
          <p:cNvPr id="70659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807FEA-67B6-40EE-8033-63946C0123BB}" type="slidenum">
              <a:rPr lang="el-GR" altLang="el-GR" smtClean="0">
                <a:solidFill>
                  <a:srgbClr val="000000"/>
                </a:solidFill>
              </a:rPr>
              <a:pPr/>
              <a:t>30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Γενικά χαρακτηριστικά </a:t>
            </a:r>
            <a:br>
              <a:rPr lang="el-GR" altLang="el-GR" smtClean="0"/>
            </a:br>
            <a:r>
              <a:rPr lang="el-GR" altLang="el-GR" smtClean="0"/>
              <a:t>των εκτυπωτικών μεθόδων</a:t>
            </a:r>
          </a:p>
        </p:txBody>
      </p:sp>
      <p:graphicFrame>
        <p:nvGraphicFramePr>
          <p:cNvPr id="6302" name="Group 158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9001124" cy="5264151"/>
        </p:xfrm>
        <a:graphic>
          <a:graphicData uri="http://schemas.openxmlformats.org/drawingml/2006/table">
            <a:tbl>
              <a:tblPr firstRow="1"/>
              <a:tblGrid>
                <a:gridCol w="1800224"/>
                <a:gridCol w="1944243"/>
                <a:gridCol w="1296162"/>
                <a:gridCol w="1368171"/>
                <a:gridCol w="1368171"/>
                <a:gridCol w="1224153"/>
              </a:tblGrid>
              <a:tr h="749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Εκτυπωτική μέθοδος</a:t>
                      </a: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Offset lithography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Flexography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Gravure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Screen printing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Ink jet 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2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εκτυπωτικής πλάκας</a:t>
                      </a: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Επίπεδη («τσίγκος»)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Ανάγλυφη πλάκα από πολυμερές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Εγχάρακτος κύλινδρος 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Τελάρο 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Καμιά (ψηφιακή εκτύπωση)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9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Υποστρώματα </a:t>
                      </a: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Χαρτιά, χαρτόνια, πολυμερή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Χαρτιά, χαρτόνια, πολυμερή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Χαρτιά, χαρτόνια,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επιστρωμένα χαρτιά, πολυμερή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Όλα τα είδη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Όλα τα είδη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Πάχος φιλμ μελανιού (μ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1-2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6-8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8-12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nm- 100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Εξαρτάται από το μελάνι</a:t>
                      </a: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Ιξώδες μελανιού (</a:t>
                      </a:r>
                      <a:r>
                        <a:rPr kumimoji="0" lang="en-US" alt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Pa.s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5-50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0.01-0.1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0.01-0.05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0.1-10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Ανάλυση 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(lines/cm)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συμβατική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(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άνυδρη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(συνεχής)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 (DOD)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68" marR="11756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3" name="Text Box 159"/>
          <p:cNvSpPr txBox="1">
            <a:spLocks noChangeArrowheads="1"/>
          </p:cNvSpPr>
          <p:nvPr/>
        </p:nvSpPr>
        <p:spPr bwMode="auto">
          <a:xfrm>
            <a:off x="107950" y="6503988"/>
            <a:ext cx="418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Ref. An. Blayo, B. Pineaux, sOc-EUSAI conference, Grenoble 2005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34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4722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6BDD54-0516-4A6A-B6E9-248CF8EC9F90}" type="slidenum">
              <a:rPr lang="el-GR" altLang="el-GR" smtClean="0">
                <a:solidFill>
                  <a:srgbClr val="000000"/>
                </a:solidFill>
              </a:rPr>
              <a:pPr/>
              <a:t>31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r>
              <a:rPr lang="el-GR" altLang="el-GR" smtClean="0"/>
              <a:t>Στόχοι περιβαλλοντικής έρευνας </a:t>
            </a:r>
            <a:r>
              <a:rPr lang="el-GR" altLang="el-GR" sz="3200" b="0" smtClean="0"/>
              <a:t>(1 από 3)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η χρήση των απαιτούμενων υλικών να γίνει αποδοτικότερη; (πλεονέκτημα της προσθετικής μεθόδου, αλλά πολλά προβλήματα παραμένουν)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να ελαχιστοποιηθεί η κατανάλωση ενέργειας (για την λειτουργία φούρνου, συστήματα </a:t>
            </a:r>
            <a:r>
              <a:rPr lang="en-US" altLang="el-GR" sz="2400" smtClean="0"/>
              <a:t>laser </a:t>
            </a:r>
            <a:r>
              <a:rPr lang="el-GR" altLang="el-GR" sz="2400" smtClean="0"/>
              <a:t>κτλ για την τήξη &amp; την σκλήρυνση των υλικών);</a:t>
            </a:r>
          </a:p>
        </p:txBody>
      </p:sp>
      <p:sp>
        <p:nvSpPr>
          <p:cNvPr id="72707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A44F8-6431-402C-9779-01BCBEDF9935}" type="slidenum">
              <a:rPr lang="el-GR" altLang="el-GR" smtClean="0">
                <a:solidFill>
                  <a:srgbClr val="000000"/>
                </a:solidFill>
              </a:rPr>
              <a:pPr/>
              <a:t>32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r>
              <a:rPr lang="el-GR" altLang="el-GR" smtClean="0"/>
              <a:t>Στόχοι περιβαλλοντικής έρευνας </a:t>
            </a:r>
            <a:r>
              <a:rPr lang="el-GR" altLang="el-GR" sz="3200" b="0" smtClean="0"/>
              <a:t>(2 από 3)</a:t>
            </a:r>
            <a:endParaRPr lang="el-GR" altLang="el-GR" sz="3600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να ελαχιστοποιηθεί η χρήση επιβλαβών ουσιών; Γιατί ενώ υπάρχει μείωση των χημικών, υπάρχουν ακόμα εκπομπές </a:t>
            </a:r>
            <a:r>
              <a:rPr lang="en-US" altLang="el-GR" sz="2400" smtClean="0"/>
              <a:t>VOC</a:t>
            </a:r>
            <a:r>
              <a:rPr lang="el-GR" altLang="el-GR" sz="2400" smtClean="0"/>
              <a:t>’</a:t>
            </a:r>
            <a:r>
              <a:rPr lang="en-US" altLang="el-GR" sz="2400" smtClean="0"/>
              <a:t>s</a:t>
            </a:r>
            <a:r>
              <a:rPr lang="el-GR" altLang="el-GR" sz="2400" smtClean="0"/>
              <a:t> λόγω των οργανικών διαλυτών που περιέχονται στα μελάνια.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να αυξηθεί ο χρόνος ζωής, λειτουργίας &amp; χρήσης των προϊόντων; Μέχρι στιγμής διαθέτουν από κάποιες χιλιάδες ώρες έως και δυο χρόνια ζωής.</a:t>
            </a:r>
          </a:p>
        </p:txBody>
      </p:sp>
      <p:sp>
        <p:nvSpPr>
          <p:cNvPr id="73731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C77CD-05CA-4953-9DC2-1344BCC0D0AA}" type="slidenum">
              <a:rPr lang="el-GR" altLang="el-GR" smtClean="0">
                <a:solidFill>
                  <a:srgbClr val="000000"/>
                </a:solidFill>
              </a:rPr>
              <a:pPr/>
              <a:t>33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r>
              <a:rPr lang="el-GR" altLang="el-GR" smtClean="0"/>
              <a:t>Στόχοι περιβαλλοντικής έρευνας </a:t>
            </a:r>
            <a:r>
              <a:rPr lang="el-GR" altLang="el-GR" sz="3200" b="0" smtClean="0"/>
              <a:t>(3 από 3)</a:t>
            </a:r>
            <a:endParaRPr lang="el-GR" altLang="el-GR" sz="36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να προωθηθεί η ανακύκλωση των προϊόντων αυτών τόσο για οικονομικούς, όσο και περιβαλλοντικούς λόγους; Ο διαχωρισμός των υλικών των τυπωμένων ηλεκτρονικών είναι πολύ δύσκολος, όπως για παράδειγμα η απομόνωση του χρησιμοποιημένου αργύρου.</a:t>
            </a:r>
          </a:p>
        </p:txBody>
      </p:sp>
      <p:sp>
        <p:nvSpPr>
          <p:cNvPr id="74755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37A181-A094-44BE-87B5-67789B1A5DFB}" type="slidenum">
              <a:rPr lang="el-GR" altLang="el-GR" smtClean="0">
                <a:solidFill>
                  <a:srgbClr val="000000"/>
                </a:solidFill>
              </a:rPr>
              <a:pPr/>
              <a:t>34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75778" name="Θέση περιεχομένου 2"/>
          <p:cNvSpPr>
            <a:spLocks noGrp="1"/>
          </p:cNvSpPr>
          <p:nvPr>
            <p:ph idx="1"/>
          </p:nvPr>
        </p:nvSpPr>
        <p:spPr>
          <a:xfrm>
            <a:off x="250825" y="1196975"/>
            <a:ext cx="8893175" cy="5661025"/>
          </a:xfrm>
        </p:spPr>
        <p:txBody>
          <a:bodyPr/>
          <a:lstStyle/>
          <a:p>
            <a:r>
              <a:rPr lang="el-GR" altLang="el-GR" sz="2200" smtClean="0"/>
              <a:t>Σημειώσεις για το θεωρητικό μάθημα «Μελάνια», Στ. Θεοχάρη, Σ.Γ.Τ.Κ.Σ., ΤΕΙ Αθήνας, 2008.</a:t>
            </a:r>
          </a:p>
          <a:p>
            <a:r>
              <a:rPr lang="el-GR" altLang="el-GR" sz="2200" smtClean="0"/>
              <a:t>Μελάνια και καλυπτικά εκτυπώσεων, </a:t>
            </a:r>
            <a:r>
              <a:rPr lang="en-GB" altLang="el-GR" sz="2200" smtClean="0"/>
              <a:t>Thompson</a:t>
            </a:r>
            <a:r>
              <a:rPr lang="el-GR" altLang="el-GR" sz="2200" smtClean="0"/>
              <a:t>, </a:t>
            </a:r>
            <a:r>
              <a:rPr lang="en-GB" altLang="el-GR" sz="2200" smtClean="0"/>
              <a:t>B</a:t>
            </a:r>
            <a:r>
              <a:rPr lang="el-GR" altLang="el-GR" sz="2200" smtClean="0"/>
              <a:t>, Εκδ. ΙΩΝ, 1998 .</a:t>
            </a:r>
          </a:p>
          <a:p>
            <a:r>
              <a:rPr lang="el-GR" altLang="el-GR" sz="2200" smtClean="0"/>
              <a:t>Μελάνια Εκτυπώσεων, </a:t>
            </a:r>
            <a:r>
              <a:rPr lang="en-US" altLang="el-GR" sz="2200" smtClean="0"/>
              <a:t>Todd R</a:t>
            </a:r>
            <a:r>
              <a:rPr lang="el-GR" altLang="el-GR" sz="2200" smtClean="0"/>
              <a:t>., Εκδ. ΙΩΝ, 1999.</a:t>
            </a:r>
          </a:p>
          <a:p>
            <a:r>
              <a:rPr lang="el-GR" altLang="el-GR" sz="2200" smtClean="0"/>
              <a:t>Σημειώσεις Μελάνια – Φωτοευαπαθείς ενώσεις, Π. Παπαδάκου, ΤΕΙ Αθήνας, 2007.</a:t>
            </a:r>
          </a:p>
          <a:p>
            <a:r>
              <a:rPr lang="el-GR" altLang="el-GR" sz="2200" smtClean="0"/>
              <a:t>Χημεία και Τεχνολογία του Χρώματος, Ε. Τσατσαρώνη – Ι. Ελευθεριάδης, Εκδ. Γαρταγάνη, Θεσ/κη, 2013.</a:t>
            </a:r>
          </a:p>
          <a:p>
            <a:r>
              <a:rPr lang="en-US" altLang="el-GR" sz="2200" smtClean="0"/>
              <a:t>The Printing Ink Manual, Leach RH, Pierce RJ, 5</a:t>
            </a:r>
            <a:r>
              <a:rPr lang="en-US" altLang="el-GR" sz="2200" baseline="30000" smtClean="0"/>
              <a:t>th</a:t>
            </a:r>
            <a:r>
              <a:rPr lang="en-US" altLang="el-GR" sz="2200" smtClean="0"/>
              <a:t> Ed. Springer, 2007</a:t>
            </a:r>
            <a:r>
              <a:rPr lang="el-GR" altLang="el-GR" sz="2200" smtClean="0"/>
              <a:t>.</a:t>
            </a:r>
          </a:p>
          <a:p>
            <a:r>
              <a:rPr lang="en-GB" altLang="el-GR" sz="2200" smtClean="0"/>
              <a:t>Colour Chemistry, Zollinger, H, VCH, 1991</a:t>
            </a:r>
            <a:r>
              <a:rPr lang="el-GR" altLang="el-GR" sz="2200" smtClean="0"/>
              <a:t>.</a:t>
            </a:r>
          </a:p>
          <a:p>
            <a:r>
              <a:rPr lang="el-GR" altLang="el-GR" sz="2200" smtClean="0"/>
              <a:t>Προστασία από τη διάβρωση – Χρώματα και βερνίκια, Ειρ. Τσαγκαράκη – Καπλάνογλου, ΟΕΔΒ, 1985.</a:t>
            </a:r>
          </a:p>
          <a:p>
            <a:r>
              <a:rPr lang="el-GR" altLang="el-GR" sz="2200" smtClean="0"/>
              <a:t>Πηγές από διαδίκτυο: </a:t>
            </a:r>
            <a:r>
              <a:rPr lang="en-US" altLang="el-GR" sz="2200" u="sng" smtClean="0">
                <a:hlinkClick r:id="rId2"/>
              </a:rPr>
              <a:t>flexoglobal</a:t>
            </a:r>
            <a:r>
              <a:rPr lang="el-GR" altLang="el-GR" sz="2200" u="sng" smtClean="0">
                <a:hlinkClick r:id="rId2"/>
              </a:rPr>
              <a:t>.</a:t>
            </a:r>
            <a:r>
              <a:rPr lang="en-US" altLang="el-GR" sz="2200" u="sng" smtClean="0">
                <a:hlinkClick r:id="rId2"/>
              </a:rPr>
              <a:t>com</a:t>
            </a:r>
            <a:r>
              <a:rPr lang="el-GR" altLang="el-GR" sz="2200" smtClean="0"/>
              <a:t> , </a:t>
            </a:r>
            <a:r>
              <a:rPr lang="en-US" altLang="el-GR" sz="2200" u="sng" smtClean="0">
                <a:hlinkClick r:id="rId3"/>
              </a:rPr>
              <a:t>printedelectronicsworld</a:t>
            </a:r>
            <a:r>
              <a:rPr lang="el-GR" altLang="el-GR" sz="2200" u="sng" smtClean="0">
                <a:hlinkClick r:id="rId3"/>
              </a:rPr>
              <a:t>.</a:t>
            </a:r>
            <a:r>
              <a:rPr lang="en-US" altLang="el-GR" sz="2200" u="sng" smtClean="0">
                <a:hlinkClick r:id="rId3"/>
              </a:rPr>
              <a:t>com</a:t>
            </a:r>
            <a:r>
              <a:rPr lang="el-GR" altLang="el-GR" sz="2200" smtClean="0"/>
              <a:t> , </a:t>
            </a:r>
            <a:r>
              <a:rPr lang="en-US" altLang="el-GR" sz="2200" u="sng" smtClean="0">
                <a:hlinkClick r:id="rId4"/>
              </a:rPr>
              <a:t>ineffableisland</a:t>
            </a:r>
            <a:r>
              <a:rPr lang="el-GR" altLang="el-GR" sz="2200" u="sng" smtClean="0">
                <a:hlinkClick r:id="rId4"/>
              </a:rPr>
              <a:t>.</a:t>
            </a:r>
            <a:r>
              <a:rPr lang="en-US" altLang="el-GR" sz="2200" u="sng" smtClean="0">
                <a:hlinkClick r:id="rId4"/>
              </a:rPr>
              <a:t>com</a:t>
            </a:r>
            <a:r>
              <a:rPr lang="el-GR" altLang="el-GR" sz="2200" smtClean="0"/>
              <a:t>, </a:t>
            </a:r>
            <a:r>
              <a:rPr lang="en-US" altLang="el-GR" sz="2200" u="sng" smtClean="0">
                <a:hlinkClick r:id="rId5"/>
              </a:rPr>
              <a:t>insaviewpoint</a:t>
            </a:r>
            <a:r>
              <a:rPr lang="el-GR" altLang="el-GR" sz="2200" u="sng" smtClean="0">
                <a:hlinkClick r:id="rId5"/>
              </a:rPr>
              <a:t>.</a:t>
            </a:r>
            <a:r>
              <a:rPr lang="en-US" altLang="el-GR" sz="2200" u="sng" smtClean="0">
                <a:hlinkClick r:id="rId5"/>
              </a:rPr>
              <a:t>blogspot</a:t>
            </a:r>
            <a:r>
              <a:rPr lang="el-GR" altLang="el-GR" sz="2200" u="sng" smtClean="0">
                <a:hlinkClick r:id="rId5"/>
              </a:rPr>
              <a:t>.</a:t>
            </a:r>
            <a:r>
              <a:rPr lang="en-US" altLang="el-GR" sz="2200" u="sng" smtClean="0">
                <a:hlinkClick r:id="rId5"/>
              </a:rPr>
              <a:t>gr</a:t>
            </a:r>
            <a:r>
              <a:rPr lang="el-GR" altLang="el-GR" sz="2200" smtClean="0"/>
              <a:t> , </a:t>
            </a:r>
            <a:r>
              <a:rPr lang="en-US" altLang="el-GR" sz="2200" u="sng" smtClean="0">
                <a:hlinkClick r:id="rId6"/>
              </a:rPr>
              <a:t>soundchristian</a:t>
            </a:r>
            <a:r>
              <a:rPr lang="el-GR" altLang="el-GR" sz="2200" u="sng" smtClean="0">
                <a:hlinkClick r:id="rId6"/>
              </a:rPr>
              <a:t>.</a:t>
            </a:r>
            <a:r>
              <a:rPr lang="en-US" altLang="el-GR" sz="2200" u="sng" smtClean="0">
                <a:hlinkClick r:id="rId6"/>
              </a:rPr>
              <a:t>com</a:t>
            </a:r>
            <a:r>
              <a:rPr lang="el-GR" altLang="el-GR" sz="2200" smtClean="0"/>
              <a:t> , </a:t>
            </a:r>
            <a:r>
              <a:rPr lang="en-US" altLang="el-GR" sz="2200" u="sng" smtClean="0">
                <a:hlinkClick r:id="rId7"/>
              </a:rPr>
              <a:t>gajitz</a:t>
            </a:r>
            <a:r>
              <a:rPr lang="el-GR" altLang="el-GR" sz="2200" u="sng" smtClean="0">
                <a:hlinkClick r:id="rId7"/>
              </a:rPr>
              <a:t>.</a:t>
            </a:r>
            <a:r>
              <a:rPr lang="en-US" altLang="el-GR" sz="2200" u="sng" smtClean="0">
                <a:hlinkClick r:id="rId7"/>
              </a:rPr>
              <a:t>com</a:t>
            </a:r>
            <a:r>
              <a:rPr lang="el-GR" altLang="el-GR" sz="2200" smtClean="0"/>
              <a:t> , </a:t>
            </a:r>
            <a:r>
              <a:rPr lang="en-US" altLang="el-GR" sz="2200" u="sng" smtClean="0">
                <a:hlinkClick r:id="rId8"/>
              </a:rPr>
              <a:t>photonics</a:t>
            </a:r>
            <a:r>
              <a:rPr lang="el-GR" altLang="el-GR" sz="2200" u="sng" smtClean="0">
                <a:hlinkClick r:id="rId8"/>
              </a:rPr>
              <a:t>.</a:t>
            </a:r>
            <a:r>
              <a:rPr lang="en-US" altLang="el-GR" sz="2200" u="sng" smtClean="0">
                <a:hlinkClick r:id="rId8"/>
              </a:rPr>
              <a:t>com</a:t>
            </a:r>
            <a:endParaRPr lang="el-GR" altLang="el-GR" sz="2200" smtClean="0"/>
          </a:p>
        </p:txBody>
      </p:sp>
      <p:sp>
        <p:nvSpPr>
          <p:cNvPr id="7577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76C09-3DB5-408D-86EE-4104D15A57FA}" type="slidenum">
              <a:rPr lang="el-GR" altLang="el-GR" smtClean="0">
                <a:solidFill>
                  <a:srgbClr val="000000"/>
                </a:solidFill>
              </a:rPr>
              <a:pPr/>
              <a:t>35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76802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76803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7680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5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7885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(Θ). </a:t>
            </a:r>
            <a:r>
              <a:rPr lang="el-GR" sz="2000" dirty="0" smtClean="0"/>
              <a:t>Ενότητα 14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Μελάνια και Υλικά </a:t>
            </a:r>
            <a:r>
              <a:rPr lang="el-GR" altLang="el-GR" sz="2000" dirty="0" smtClean="0"/>
              <a:t>για </a:t>
            </a:r>
            <a:r>
              <a:rPr lang="el-GR" altLang="el-GR" sz="2000" dirty="0"/>
              <a:t>εφαρμογές στα τυπωμένα </a:t>
            </a:r>
            <a:r>
              <a:rPr lang="el-GR" altLang="el-GR" sz="2000" dirty="0" smtClean="0"/>
              <a:t>ηλεκτρονικά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Εισαγωγή </a:t>
            </a:r>
            <a:r>
              <a:rPr lang="el-GR" altLang="el-GR" sz="3200" b="0" smtClean="0"/>
              <a:t>(2 από 3)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Θα μπορούσαμε να σκεφτούμε στο μέλλον προσφορές ή  κουπόνια, τυπωμένα πάνω σε συσκευασίες, με ελάχιστο κόστος, όπως για παράδειγμα ένα πολύ λεπτό κινητό τηλέφωνο, τυπωμένο σε μια διαφημιστική τσάντα ταξιδιού;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Θα μπορούσε μια συσκευασία δημητριακών μετά την χρήση της να αναδιπλωθεί και να λειτουργήσει ως ρολόι ή ως ηλεκτρονικό παιχνίδι; Σε αυτή την περίπτωση, όχι μόνο δεν θα πεταχτεί ως άχρηστη, αλλά θα μπορεί να διατηρεί και να αξιοποιεί το εμπορικό σήμα της εταιρίας, λειτουργώντας και φιλικά στο περιβάλλον!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Μπορεί ένα φωτιστικό να τυπωθεί πάνω σε ταπετσαρία ή σε αυτοκόλλητο;</a:t>
            </a:r>
          </a:p>
        </p:txBody>
      </p:sp>
      <p:sp>
        <p:nvSpPr>
          <p:cNvPr id="32771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0664C4-2691-40D5-9AF4-56A62D3FB58A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87043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Εισαγωγή </a:t>
            </a:r>
            <a:r>
              <a:rPr lang="el-GR" altLang="el-GR" sz="3200" b="0" smtClean="0"/>
              <a:t>(3 από 3)  </a:t>
            </a:r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303463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smtClean="0"/>
              <a:t>Εάν κάποιες από τις προηγούμενες </a:t>
            </a:r>
            <a:r>
              <a:rPr lang="el-GR" altLang="el-GR" sz="2400" b="1" smtClean="0"/>
              <a:t>εφαρμογές</a:t>
            </a:r>
            <a:r>
              <a:rPr lang="el-GR" altLang="el-GR" sz="2400" smtClean="0"/>
              <a:t> φαντάζουν ως μακρινά όνειρα, σας διαβεβαιώνω ότι δεν απέχουν πολύ από την πραγματικότητα, όπως δείχνουν τα </a:t>
            </a:r>
            <a:r>
              <a:rPr lang="el-GR" altLang="el-GR" sz="2400" b="1" smtClean="0"/>
              <a:t>παραδείγματα </a:t>
            </a:r>
            <a:r>
              <a:rPr lang="el-GR" altLang="el-GR" sz="2400" smtClean="0"/>
              <a:t>που ακολουθούν…</a:t>
            </a:r>
          </a:p>
        </p:txBody>
      </p:sp>
      <p:pic>
        <p:nvPicPr>
          <p:cNvPr id="34819" name="Picture 2" descr="http://www.flexoglobal.com/flexomag/08-September/graphics/RF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21957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Ορθογώνιο 4"/>
          <p:cNvSpPr>
            <a:spLocks noChangeArrowheads="1"/>
          </p:cNvSpPr>
          <p:nvPr/>
        </p:nvSpPr>
        <p:spPr bwMode="auto">
          <a:xfrm>
            <a:off x="5513388" y="5445125"/>
            <a:ext cx="118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flexoglobal.com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2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3DDE01-ADD5-4F60-9086-6E542CEA7485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07413" cy="532765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τυπωμένοι και εύκαμπτοι αισθητήρες - ανιχνευτές (</a:t>
            </a:r>
            <a:r>
              <a:rPr lang="el-GR" altLang="el-GR" sz="2400" dirty="0" err="1"/>
              <a:t>sensors</a:t>
            </a:r>
            <a:r>
              <a:rPr lang="el-GR" altLang="el-GR" sz="2400" dirty="0"/>
              <a:t>) κατακτούν ολοένα και μεγαλύτερο μερίδιο στην αγορά των εκτυπωμένων </a:t>
            </a:r>
            <a:r>
              <a:rPr lang="el-GR" altLang="el-GR" sz="2400" dirty="0" smtClean="0"/>
              <a:t>ηλεκτρονικών. Αναφέρονται εφαρμογές, όπως: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 smtClean="0"/>
              <a:t>Biosensors</a:t>
            </a:r>
            <a:r>
              <a:rPr lang="el-GR" altLang="el-GR" sz="2400" dirty="0" smtClean="0"/>
              <a:t>,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/>
              <a:t>Capacitive</a:t>
            </a:r>
            <a:r>
              <a:rPr lang="el-GR" altLang="el-GR" sz="2400" dirty="0"/>
              <a:t> </a:t>
            </a:r>
            <a:r>
              <a:rPr lang="el-GR" altLang="el-GR" sz="2400" dirty="0" err="1"/>
              <a:t>sensors</a:t>
            </a:r>
            <a:r>
              <a:rPr lang="el-GR" altLang="el-GR" sz="2400" dirty="0"/>
              <a:t> (</a:t>
            </a:r>
            <a:r>
              <a:rPr lang="el-GR" altLang="el-GR" sz="2400" dirty="0" err="1"/>
              <a:t>not</a:t>
            </a:r>
            <a:r>
              <a:rPr lang="el-GR" altLang="el-GR" sz="2400" dirty="0"/>
              <a:t> </a:t>
            </a:r>
            <a:r>
              <a:rPr lang="el-GR" altLang="el-GR" sz="2400" dirty="0" err="1"/>
              <a:t>including</a:t>
            </a:r>
            <a:r>
              <a:rPr lang="el-GR" altLang="el-GR" sz="2400" dirty="0"/>
              <a:t> </a:t>
            </a:r>
            <a:r>
              <a:rPr lang="el-GR" altLang="el-GR" sz="2400" dirty="0" err="1"/>
              <a:t>touchscreens</a:t>
            </a:r>
            <a:r>
              <a:rPr lang="el-GR" altLang="el-GR" sz="2400" dirty="0" smtClean="0"/>
              <a:t>),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/>
              <a:t>Piezoresistive</a:t>
            </a:r>
            <a:r>
              <a:rPr lang="el-GR" altLang="el-GR" sz="2400" dirty="0"/>
              <a:t> &amp; </a:t>
            </a:r>
            <a:r>
              <a:rPr lang="el-GR" altLang="el-GR" sz="2400" dirty="0" err="1"/>
              <a:t>piezoelectric</a:t>
            </a:r>
            <a:r>
              <a:rPr lang="el-GR" altLang="el-GR" sz="2400" dirty="0"/>
              <a:t> (</a:t>
            </a:r>
            <a:r>
              <a:rPr lang="el-GR" altLang="el-GR" sz="2400" dirty="0" err="1"/>
              <a:t>pressure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force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or</a:t>
            </a:r>
            <a:r>
              <a:rPr lang="el-GR" altLang="el-GR" sz="2400" dirty="0"/>
              <a:t> </a:t>
            </a:r>
            <a:r>
              <a:rPr lang="el-GR" altLang="el-GR" sz="2400" dirty="0" err="1"/>
              <a:t>strain</a:t>
            </a:r>
            <a:r>
              <a:rPr lang="el-GR" altLang="el-GR" sz="2400" dirty="0"/>
              <a:t>) </a:t>
            </a:r>
            <a:r>
              <a:rPr lang="el-GR" altLang="el-GR" sz="2400" dirty="0" err="1" smtClean="0"/>
              <a:t>sensors</a:t>
            </a:r>
            <a:r>
              <a:rPr lang="el-GR" altLang="el-GR" sz="2400" dirty="0" smtClean="0"/>
              <a:t>,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/>
              <a:t>Photoelectric</a:t>
            </a:r>
            <a:r>
              <a:rPr lang="el-GR" altLang="el-GR" sz="2400" dirty="0"/>
              <a:t> (</a:t>
            </a:r>
            <a:r>
              <a:rPr lang="el-GR" altLang="el-GR" sz="2400" dirty="0" err="1"/>
              <a:t>photodetectors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hybrid</a:t>
            </a:r>
            <a:r>
              <a:rPr lang="el-GR" altLang="el-GR" sz="2400" dirty="0"/>
              <a:t> CMOS </a:t>
            </a:r>
            <a:r>
              <a:rPr lang="el-GR" altLang="el-GR" sz="2400" dirty="0" err="1"/>
              <a:t>image</a:t>
            </a:r>
            <a:r>
              <a:rPr lang="el-GR" altLang="el-GR" sz="2400" dirty="0"/>
              <a:t> </a:t>
            </a:r>
            <a:r>
              <a:rPr lang="el-GR" altLang="el-GR" sz="2400" dirty="0" err="1" smtClean="0"/>
              <a:t>sensors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digital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X-</a:t>
            </a:r>
            <a:r>
              <a:rPr lang="el-GR" altLang="el-GR" sz="2400" dirty="0" err="1"/>
              <a:t>ray sensors</a:t>
            </a:r>
            <a:r>
              <a:rPr lang="el-GR" altLang="el-GR" sz="2400" dirty="0" smtClean="0"/>
              <a:t>),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/>
              <a:t>Temperature</a:t>
            </a:r>
            <a:r>
              <a:rPr lang="el-GR" altLang="el-GR" sz="2400" dirty="0"/>
              <a:t> </a:t>
            </a:r>
            <a:r>
              <a:rPr lang="el-GR" altLang="el-GR" sz="2400" dirty="0" err="1" smtClean="0"/>
              <a:t>sensors</a:t>
            </a:r>
            <a:r>
              <a:rPr lang="el-GR" altLang="el-GR" sz="2400" dirty="0" smtClean="0"/>
              <a:t>,</a:t>
            </a: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altLang="el-GR" sz="2400" dirty="0" err="1"/>
              <a:t>Gas</a:t>
            </a:r>
            <a:r>
              <a:rPr lang="el-GR" altLang="el-GR" sz="2400" dirty="0"/>
              <a:t> </a:t>
            </a:r>
            <a:r>
              <a:rPr lang="el-GR" altLang="el-GR" sz="2400" dirty="0" err="1" smtClean="0"/>
              <a:t>sensors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Τυπωμένοι αισθητήρες</a:t>
            </a:r>
            <a:r>
              <a:rPr lang="en-US" altLang="el-GR" smtClean="0"/>
              <a:t> </a:t>
            </a:r>
            <a:r>
              <a:rPr lang="el-GR" altLang="el-GR" smtClean="0"/>
              <a:t>- ανιχνευτές</a:t>
            </a:r>
          </a:p>
        </p:txBody>
      </p:sp>
      <p:sp>
        <p:nvSpPr>
          <p:cNvPr id="36867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D85F90-C849-467B-93A4-0581CF2755E5}" type="slidenum">
              <a:rPr lang="el-GR" altLang="el-GR" smtClean="0">
                <a:solidFill>
                  <a:srgbClr val="000000"/>
                </a:solidFill>
              </a:rPr>
              <a:pPr/>
              <a:t>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Έξυπνη συσκευασία φαρμάκων</a:t>
            </a:r>
          </a:p>
        </p:txBody>
      </p:sp>
      <p:pic>
        <p:nvPicPr>
          <p:cNvPr id="38914" name="Picture 2" descr="Laminate makes any blisterpack record when pills are t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4013"/>
            <a:ext cx="5616575" cy="420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Ορθογώνιο 5"/>
          <p:cNvSpPr>
            <a:spLocks noChangeArrowheads="1"/>
          </p:cNvSpPr>
          <p:nvPr/>
        </p:nvSpPr>
        <p:spPr bwMode="auto">
          <a:xfrm>
            <a:off x="3132138" y="5949950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printedelectronicsworld.com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FCC21F-8506-4F4A-BDB8-15D66AFF2C68}" type="slidenum">
              <a:rPr lang="el-GR" altLang="el-GR" smtClean="0">
                <a:solidFill>
                  <a:srgbClr val="000000"/>
                </a:solidFill>
              </a:rPr>
              <a:pPr/>
              <a:t>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Ανίχνευση γλυκόζης για διαβητικούς</a:t>
            </a:r>
          </a:p>
        </p:txBody>
      </p:sp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485775" y="1125538"/>
            <a:ext cx="82200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SzPct val="100000"/>
              <a:buFont typeface="Arial" charset="0"/>
              <a:buChar char="•"/>
            </a:pPr>
            <a:r>
              <a:rPr lang="el-GR" altLang="el-G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Υπάρχουν πολλές πρωτοποριακές εφαρμογές των τυπωμένων αισθητήρων - ανιχνευτών, όπως αυτή για την </a:t>
            </a:r>
            <a:r>
              <a:rPr lang="el-GR" altLang="el-GR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ανίχνευση της γλυκόζης στους διαβητικούς</a:t>
            </a:r>
            <a:r>
              <a:rPr lang="el-GR" altLang="el-G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890838"/>
            <a:ext cx="3189287" cy="2387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890838"/>
            <a:ext cx="3698875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06913" y="5291138"/>
            <a:ext cx="401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>
                <a:solidFill>
                  <a:srgbClr val="000000"/>
                </a:solidFill>
                <a:latin typeface="Calibri" pitchFamily="34" charset="0"/>
                <a:cs typeface="Arial" charset="0"/>
              </a:rPr>
              <a:t>Λεπτομέρειες από ανιχνευτές γλυκόζης</a:t>
            </a:r>
          </a:p>
        </p:txBody>
      </p:sp>
      <p:sp>
        <p:nvSpPr>
          <p:cNvPr id="40966" name="Ορθογώνιο 3"/>
          <p:cNvSpPr>
            <a:spLocks noChangeArrowheads="1"/>
          </p:cNvSpPr>
          <p:nvPr/>
        </p:nvSpPr>
        <p:spPr bwMode="auto">
          <a:xfrm>
            <a:off x="3308350" y="6094413"/>
            <a:ext cx="239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ineffableisland.com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7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6640AA-BA2C-43A9-ACE2-A4E1B2A81106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Αναδιπλούμενος υπολογιστής με τυπωμένη οθόνη</a:t>
            </a:r>
          </a:p>
        </p:txBody>
      </p:sp>
      <p:pic>
        <p:nvPicPr>
          <p:cNvPr id="41986" name="Picture 2" descr="http://bp3.blogger.com/_0lLCQIFXCOU/R8Jqas2lgmI/AAAAAAAAByk/VD73nrroifo/s320/polymervision-eink_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678487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Ορθογώνιο 4"/>
          <p:cNvSpPr>
            <a:spLocks noChangeArrowheads="1"/>
          </p:cNvSpPr>
          <p:nvPr/>
        </p:nvSpPr>
        <p:spPr bwMode="auto">
          <a:xfrm>
            <a:off x="2935288" y="5661025"/>
            <a:ext cx="29035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000000"/>
                </a:solidFill>
                <a:latin typeface="Calibri" pitchFamily="34" charset="0"/>
                <a:cs typeface="Arial" charset="0"/>
                <a:hlinkClick r:id="rId3"/>
              </a:rPr>
              <a:t>insaviewpoint.blogspot.gr</a:t>
            </a:r>
            <a:endParaRPr lang="el-GR" altLang="el-GR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88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41378-5CA3-400A-BA8B-A633FCE4DF0F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fc421313c7d37cb7239d0d4879d85491b25026"/>
</p:tagLst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1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</Template>
  <TotalTime>20</TotalTime>
  <Words>2396</Words>
  <Application>Microsoft Office PowerPoint</Application>
  <PresentationFormat>Προβολή στην οθόνη (4:3)</PresentationFormat>
  <Paragraphs>298</Paragraphs>
  <Slides>43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43</vt:i4>
      </vt:variant>
    </vt:vector>
  </HeadingPairs>
  <TitlesOfParts>
    <vt:vector size="46" baseType="lpstr">
      <vt:lpstr>TEMPLATE1</vt:lpstr>
      <vt:lpstr>1_TEMPLATE1</vt:lpstr>
      <vt:lpstr>OC_template_updated</vt:lpstr>
      <vt:lpstr>Μελάνια και επικαλυπτικά (Θ)</vt:lpstr>
      <vt:lpstr>Στόχος ενότητας</vt:lpstr>
      <vt:lpstr>Εισαγωγή (1 από 3) </vt:lpstr>
      <vt:lpstr>Εισαγωγή (2 από 3) </vt:lpstr>
      <vt:lpstr>Εισαγωγή (3 από 3)  </vt:lpstr>
      <vt:lpstr>Τυπωμένοι αισθητήρες - ανιχνευτές</vt:lpstr>
      <vt:lpstr>Έξυπνη συσκευασία φαρμάκων</vt:lpstr>
      <vt:lpstr>Ανίχνευση γλυκόζης για διαβητικούς</vt:lpstr>
      <vt:lpstr>Αναδιπλούμενος υπολογιστής με τυπωμένη οθόνη</vt:lpstr>
      <vt:lpstr>Το κινητό τηλέφωνο του μέλλοντος</vt:lpstr>
      <vt:lpstr>Επιδερμικά ηλεκτρονικά</vt:lpstr>
      <vt:lpstr>Τυπωμένα ηλεκτρονικά σε φακό επαφής</vt:lpstr>
      <vt:lpstr>Εύκαμπτα τυπωμένα ηλεκτρονικά</vt:lpstr>
      <vt:lpstr>Εκτύπωση ηλεκτρονικών σε τρισδιάστατη μορφή</vt:lpstr>
      <vt:lpstr>Η ιστορία της εκτύπωσης ηλεκτρονικών (1 από 2)</vt:lpstr>
      <vt:lpstr>Η ιστορία της εκτύπωσης ηλεκτρονικών (2 από 2)</vt:lpstr>
      <vt:lpstr>Κατασκευή ηλεκτρονικών με εκτύπωση </vt:lpstr>
      <vt:lpstr>Μειονεκτήματα του συμβατικού τρόπου κατασκευής ηλεκτρονικών κυκλωμάτων</vt:lpstr>
      <vt:lpstr>Πλεονεκτήματα της νέας μεθόδου</vt:lpstr>
      <vt:lpstr>Σχηματική αναπαράσταση της συμβατικής  &amp; της σύγχρονης μεθόδου κατασκευής τυπωμένων ηλεκτρονικών μέσω εκτύπωσης </vt:lpstr>
      <vt:lpstr>Υλικά και παράμετροι της εκτύπωσης ηλεκτρονικών</vt:lpstr>
      <vt:lpstr>Συστατικά μελανιών  για εκτύπωση ηλεκτρονικών</vt:lpstr>
      <vt:lpstr>Παράγοντες (1 από 2)</vt:lpstr>
      <vt:lpstr>Παράγοντες (2 από 2)</vt:lpstr>
      <vt:lpstr>Παράδειγμα </vt:lpstr>
      <vt:lpstr>Υποστρώματα</vt:lpstr>
      <vt:lpstr>Πλαστικά εύκαμπτα φύλλα οργανικών φωτοανιχνευτών </vt:lpstr>
      <vt:lpstr>Επιφανειακές ιδιότητες υποστρωμάτων</vt:lpstr>
      <vt:lpstr>Σχέση Μελανιών με Υποστρώματα</vt:lpstr>
      <vt:lpstr>Επιφανειακή κατεργασία υποστρώματος</vt:lpstr>
      <vt:lpstr>Κυριότερες μέθοδοι εκτύπωσης  τυπωμένων ηλεκτρονικών</vt:lpstr>
      <vt:lpstr>Γενικά χαρακτηριστικά  των εκτυπωτικών μεθόδων</vt:lpstr>
      <vt:lpstr>Στόχοι περιβαλλοντικής έρευνας (1 από 3)</vt:lpstr>
      <vt:lpstr>Στόχοι περιβαλλοντικής έρευνας (2 από 3)</vt:lpstr>
      <vt:lpstr>Στόχοι περιβαλλοντικής έρευνας (3 από 3)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(Θ)</dc:title>
  <dc:creator>opencourses@teiath.gr</dc:creator>
  <cp:lastModifiedBy>fkaram2</cp:lastModifiedBy>
  <cp:revision>13</cp:revision>
  <dcterms:created xsi:type="dcterms:W3CDTF">2014-09-26T06:48:04Z</dcterms:created>
  <dcterms:modified xsi:type="dcterms:W3CDTF">2015-07-02T07:13:41Z</dcterms:modified>
</cp:coreProperties>
</file>