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5"/>
  </p:notesMasterIdLst>
  <p:handoutMasterIdLst>
    <p:handoutMasterId r:id="rId16"/>
  </p:handoutMasterIdLst>
  <p:sldIdLst>
    <p:sldId id="256" r:id="rId2"/>
    <p:sldId id="268" r:id="rId3"/>
    <p:sldId id="269" r:id="rId4"/>
    <p:sldId id="270" r:id="rId5"/>
    <p:sldId id="271" r:id="rId6"/>
    <p:sldId id="272" r:id="rId7"/>
    <p:sldId id="257" r:id="rId8"/>
    <p:sldId id="262" r:id="rId9"/>
    <p:sldId id="264" r:id="rId10"/>
    <p:sldId id="265" r:id="rId11"/>
    <p:sldId id="266" r:id="rId12"/>
    <p:sldId id="267" r:id="rId13"/>
    <p:sldId id="261" r:id="rId14"/>
  </p:sldIdLst>
  <p:sldSz cx="9144000" cy="6858000" type="screen4x3"/>
  <p:notesSz cx="7104063" cy="10234613"/>
  <p:custDataLst>
    <p:tags r:id="rId1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27" autoAdjust="0"/>
    <p:restoredTop sz="94660"/>
  </p:normalViewPr>
  <p:slideViewPr>
    <p:cSldViewPr>
      <p:cViewPr>
        <p:scale>
          <a:sx n="70" d="100"/>
          <a:sy n="70" d="100"/>
        </p:scale>
        <p:origin x="-3012" y="-9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9</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10</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11</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dermnet.com/" TargetMode="External"/><Relationship Id="rId4" Type="http://schemas.openxmlformats.org/officeDocument/2006/relationships/hyperlink" Target="http://www.oncolex.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oncolex.org/"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oncolex.org/"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oncolex.org/"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http://www.dermnet.com/dn2/allJPG3/malignant-melanoma-108.jpg"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dermne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Ιστοπαθολογία (Θ)</a:t>
            </a:r>
            <a:endParaRPr lang="el-GR" sz="40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13</a:t>
            </a:r>
            <a:r>
              <a:rPr lang="el-GR" sz="2800" dirty="0" smtClean="0"/>
              <a:t>:</a:t>
            </a:r>
            <a:r>
              <a:rPr lang="en-US" sz="2800" dirty="0" smtClean="0"/>
              <a:t> </a:t>
            </a:r>
            <a:r>
              <a:rPr lang="el-GR" sz="2800" dirty="0" smtClean="0"/>
              <a:t>Παθήσεις δέρματος</a:t>
            </a:r>
            <a:endParaRPr lang="en-US" sz="2800" dirty="0" smtClean="0"/>
          </a:p>
          <a:p>
            <a:r>
              <a:rPr lang="el-GR" sz="2400" dirty="0" smtClean="0"/>
              <a:t>Φραγκίσκη Αναγνωστοπούλου Ανθούλη</a:t>
            </a:r>
            <a:endParaRPr lang="el-GR" sz="2400" dirty="0"/>
          </a:p>
          <a:p>
            <a:pPr>
              <a:spcBef>
                <a:spcPts val="0"/>
              </a:spcBef>
            </a:pPr>
            <a:r>
              <a:rPr lang="el-GR" sz="2400" dirty="0" smtClean="0"/>
              <a:t>Τμήμα 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n-US" sz="2000" dirty="0" smtClean="0">
                <a:solidFill>
                  <a:schemeClr val="tx1">
                    <a:lumMod val="75000"/>
                    <a:lumOff val="25000"/>
                  </a:schemeClr>
                </a:solidFill>
                <a:hlinkClick r:id="rId3"/>
              </a:rPr>
              <a:t>WebPathology</a:t>
            </a:r>
            <a:r>
              <a:rPr lang="en-US" sz="2000" dirty="0">
                <a:solidFill>
                  <a:schemeClr val="tx1">
                    <a:lumMod val="75000"/>
                    <a:lumOff val="25000"/>
                  </a:schemeClr>
                </a:solidFill>
              </a:rPr>
              <a:t>, LLC. </a:t>
            </a:r>
            <a:r>
              <a:rPr lang="en-US" sz="2000" dirty="0" smtClean="0">
                <a:solidFill>
                  <a:schemeClr val="tx1">
                    <a:lumMod val="75000"/>
                    <a:lumOff val="25000"/>
                  </a:schemeClr>
                </a:solidFill>
              </a:rPr>
              <a:t>2003-2015. All </a:t>
            </a:r>
            <a:r>
              <a:rPr lang="en-US" sz="2000" dirty="0">
                <a:solidFill>
                  <a:schemeClr val="tx1">
                    <a:lumMod val="75000"/>
                    <a:lumOff val="25000"/>
                  </a:schemeClr>
                </a:solidFill>
              </a:rPr>
              <a:t>rights reserved</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Oncology </a:t>
            </a:r>
            <a:r>
              <a:rPr lang="en-US" sz="2000" dirty="0">
                <a:solidFill>
                  <a:schemeClr val="tx1">
                    <a:lumMod val="75000"/>
                    <a:lumOff val="25000"/>
                  </a:schemeClr>
                </a:solidFill>
                <a:hlinkClick r:id="rId4"/>
              </a:rPr>
              <a:t>Encyclopedia</a:t>
            </a:r>
            <a:r>
              <a:rPr lang="en-US" sz="2000" dirty="0">
                <a:solidFill>
                  <a:schemeClr val="tx1">
                    <a:lumMod val="75000"/>
                    <a:lumOff val="25000"/>
                  </a:schemeClr>
                </a:solidFill>
              </a:rPr>
              <a:t>, Oslo University Hospital, Institute for Medical Informatics</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5"/>
              </a:rPr>
              <a:t>Dermnet.com</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Φυσιολογικό δέρμα</a:t>
            </a:r>
            <a:endParaRPr lang="el-GR" dirty="0"/>
          </a:p>
        </p:txBody>
      </p:sp>
      <p:sp>
        <p:nvSpPr>
          <p:cNvPr id="3" name="Content Placeholder 2"/>
          <p:cNvSpPr>
            <a:spLocks noGrp="1"/>
          </p:cNvSpPr>
          <p:nvPr>
            <p:ph idx="1"/>
          </p:nvPr>
        </p:nvSpPr>
        <p:spPr>
          <a:xfrm>
            <a:off x="457200" y="1196752"/>
            <a:ext cx="8291264" cy="5040560"/>
          </a:xfrm>
        </p:spPr>
        <p:txBody>
          <a:bodyPr>
            <a:normAutofit/>
          </a:bodyPr>
          <a:lstStyle/>
          <a:p>
            <a:pPr marL="0" indent="0">
              <a:buNone/>
            </a:pPr>
            <a:r>
              <a:rPr lang="el-GR" sz="2000" dirty="0"/>
              <a:t>Ιστολογική εικόνα φυσιολογικού δέρματος. Παρουσία της βασικής στιβάδος των μελανοκυττάρων που στο όριο επιδερμίδος επιπολής χορίου (θηλώδες χόριο).</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739" y="2276873"/>
            <a:ext cx="5966477" cy="40142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67544" y="6306341"/>
            <a:ext cx="4572000" cy="276999"/>
          </a:xfrm>
          <a:prstGeom prst="rect">
            <a:avLst/>
          </a:prstGeom>
        </p:spPr>
        <p:txBody>
          <a:bodyPr>
            <a:spAutoFit/>
          </a:bodyPr>
          <a:lstStyle/>
          <a:p>
            <a:r>
              <a:rPr lang="en-US" sz="1200" dirty="0">
                <a:solidFill>
                  <a:schemeClr val="tx1">
                    <a:lumMod val="75000"/>
                    <a:lumOff val="25000"/>
                  </a:schemeClr>
                </a:solidFill>
                <a:latin typeface="+mn-lt"/>
              </a:rPr>
              <a:t>©2003-2015 </a:t>
            </a:r>
            <a:r>
              <a:rPr lang="en-US" sz="1200" dirty="0">
                <a:solidFill>
                  <a:schemeClr val="tx1">
                    <a:lumMod val="75000"/>
                    <a:lumOff val="25000"/>
                  </a:schemeClr>
                </a:solidFill>
                <a:latin typeface="+mn-lt"/>
                <a:hlinkClick r:id="rId3"/>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097735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Επιφανειακό κακοήθες μελάνωμα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επιφανειακού κακοήθους μελανώματος σε μικρή μεγέθυνση. Παρατηρούνται συγκύτια από διαυγή νεοπλασματικά κύτταρα προερχόμενα από τα μελανοκύτταρα της επιδερμίδος, χωρίς </a:t>
            </a:r>
            <a:r>
              <a:rPr lang="el-GR" sz="2000" dirty="0" smtClean="0"/>
              <a:t>διάσπαση </a:t>
            </a:r>
            <a:r>
              <a:rPr lang="el-GR" sz="2000" dirty="0"/>
              <a:t>της βασικής μεμβράνης (στάδιο Ι κατά Clark, in situ MM)</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pic>
        <p:nvPicPr>
          <p:cNvPr id="6" name="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13" y="2592806"/>
            <a:ext cx="5863195" cy="3651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56499"/>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Oncology Encyclopedia</a:t>
            </a:r>
            <a:r>
              <a:rPr lang="en-US" sz="1200" dirty="0" smtClean="0">
                <a:solidFill>
                  <a:schemeClr val="tx1">
                    <a:lumMod val="75000"/>
                    <a:lumOff val="25000"/>
                  </a:schemeClr>
                </a:solidFill>
                <a:latin typeface="+mn-lt"/>
              </a:rPr>
              <a:t>, Oslo </a:t>
            </a:r>
            <a:r>
              <a:rPr lang="en-US" sz="1200" dirty="0">
                <a:solidFill>
                  <a:schemeClr val="tx1">
                    <a:lumMod val="75000"/>
                    <a:lumOff val="25000"/>
                  </a:schemeClr>
                </a:solidFill>
                <a:latin typeface="+mn-lt"/>
              </a:rPr>
              <a:t>University Hospital, Institute for Medical Informatics</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15821945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Οζώδες κακοήθες μελάνωμα</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a:t>Ιστολογική εικόνα οζώδους κακοήθους μελανώματος με χρώση  αιματοξυλίνης-ηωσίνης (ΗΕ). Δεν παρατηρείται </a:t>
            </a:r>
            <a:r>
              <a:rPr lang="el-GR" sz="2000" dirty="0" smtClean="0"/>
              <a:t>επιδε</a:t>
            </a:r>
            <a:r>
              <a:rPr lang="el-GR" sz="2000" dirty="0"/>
              <a:t>ρ</a:t>
            </a:r>
            <a:r>
              <a:rPr lang="el-GR" sz="2000" dirty="0" smtClean="0"/>
              <a:t>μιδική </a:t>
            </a:r>
            <a:r>
              <a:rPr lang="el-GR" sz="2000" dirty="0"/>
              <a:t>διήθηση.</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pic>
        <p:nvPicPr>
          <p:cNvPr id="6" name="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988841"/>
            <a:ext cx="6264695" cy="427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6256499"/>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Oncology Encyclopedia</a:t>
            </a:r>
            <a:r>
              <a:rPr lang="en-US" sz="1200" dirty="0" smtClean="0">
                <a:solidFill>
                  <a:schemeClr val="tx1">
                    <a:lumMod val="75000"/>
                    <a:lumOff val="25000"/>
                  </a:schemeClr>
                </a:solidFill>
                <a:latin typeface="+mn-lt"/>
              </a:rPr>
              <a:t>, Oslo </a:t>
            </a:r>
            <a:r>
              <a:rPr lang="en-US" sz="1200" dirty="0">
                <a:solidFill>
                  <a:schemeClr val="tx1">
                    <a:lumMod val="75000"/>
                    <a:lumOff val="25000"/>
                  </a:schemeClr>
                </a:solidFill>
                <a:latin typeface="+mn-lt"/>
              </a:rPr>
              <a:t>University Hospital, Institute for Medical Informatics</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91890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Διηθητικό επιφανειακό κακοήθες μελάνωμα</a:t>
            </a:r>
            <a:endParaRPr lang="el-GR" dirty="0"/>
          </a:p>
        </p:txBody>
      </p:sp>
      <p:sp>
        <p:nvSpPr>
          <p:cNvPr id="3" name="Content Placeholder 2"/>
          <p:cNvSpPr>
            <a:spLocks noGrp="1"/>
          </p:cNvSpPr>
          <p:nvPr>
            <p:ph idx="1"/>
          </p:nvPr>
        </p:nvSpPr>
        <p:spPr>
          <a:xfrm>
            <a:off x="457200" y="1196752"/>
            <a:ext cx="8147248" cy="5040560"/>
          </a:xfrm>
        </p:spPr>
        <p:txBody>
          <a:bodyPr>
            <a:normAutofit/>
          </a:bodyPr>
          <a:lstStyle/>
          <a:p>
            <a:pPr marL="0" indent="0">
              <a:buNone/>
            </a:pPr>
            <a:r>
              <a:rPr lang="el-GR" sz="2000" dirty="0"/>
              <a:t>Ιστολογική εικόνα διηθητικού επιφανειακού κακοήθους μελανώματος σε μικρή μεγέθυνση Παρατηρούνται ομάδες </a:t>
            </a:r>
            <a:r>
              <a:rPr lang="el-GR" sz="2000" dirty="0" smtClean="0"/>
              <a:t>νεοπλασματικών </a:t>
            </a:r>
            <a:r>
              <a:rPr lang="el-GR" sz="2000" dirty="0"/>
              <a:t>μελανοκυττάρων διηθούντα το επιπολής χόριο (στάδιο ΙΙ κατά Clark).</a:t>
            </a:r>
          </a:p>
          <a:p>
            <a:pPr marL="0" indent="0">
              <a:buNone/>
            </a:pP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pic>
        <p:nvPicPr>
          <p:cNvPr id="6" name="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76871"/>
            <a:ext cx="5976664" cy="3834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67544" y="6128511"/>
            <a:ext cx="4572000" cy="461665"/>
          </a:xfrm>
          <a:prstGeom prst="rect">
            <a:avLst/>
          </a:prstGeom>
        </p:spPr>
        <p:txBody>
          <a:bodyPr>
            <a:spAutoFit/>
          </a:bodyPr>
          <a:lstStyle/>
          <a:p>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3"/>
              </a:rPr>
              <a:t>Oncology Encyclopedia</a:t>
            </a:r>
            <a:r>
              <a:rPr lang="en-US" sz="1200" dirty="0" smtClean="0">
                <a:solidFill>
                  <a:schemeClr val="tx1">
                    <a:lumMod val="75000"/>
                    <a:lumOff val="25000"/>
                  </a:schemeClr>
                </a:solidFill>
                <a:latin typeface="+mn-lt"/>
              </a:rPr>
              <a:t>, Oslo </a:t>
            </a:r>
            <a:r>
              <a:rPr lang="en-US" sz="1200" dirty="0">
                <a:solidFill>
                  <a:schemeClr val="tx1">
                    <a:lumMod val="75000"/>
                    <a:lumOff val="25000"/>
                  </a:schemeClr>
                </a:solidFill>
                <a:latin typeface="+mn-lt"/>
              </a:rPr>
              <a:t>University Hospital, Institute for Medical Informatics</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26489002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Επιφανειακό </a:t>
            </a:r>
            <a:r>
              <a:rPr lang="el-GR" dirty="0"/>
              <a:t>κακοήθες μελάνωμα</a:t>
            </a:r>
          </a:p>
        </p:txBody>
      </p:sp>
      <p:sp>
        <p:nvSpPr>
          <p:cNvPr id="3" name="Content Placeholder 2"/>
          <p:cNvSpPr>
            <a:spLocks noGrp="1"/>
          </p:cNvSpPr>
          <p:nvPr>
            <p:ph idx="1"/>
          </p:nvPr>
        </p:nvSpPr>
        <p:spPr>
          <a:xfrm>
            <a:off x="457200" y="1196752"/>
            <a:ext cx="8229600" cy="1296144"/>
          </a:xfrm>
        </p:spPr>
        <p:txBody>
          <a:bodyPr>
            <a:normAutofit/>
          </a:bodyPr>
          <a:lstStyle/>
          <a:p>
            <a:pPr marL="0" indent="0">
              <a:buNone/>
            </a:pPr>
            <a:r>
              <a:rPr lang="el-GR" sz="2000" dirty="0"/>
              <a:t>Μακροσκοπική εικόνα επιφανειακού κακοήθους μελανώματος. Παρατηρείται διήθηση πέριξ της αλλοίωσης με παρουσία δορυφορικών μελανοφόρων αλλοιώσεων</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pic>
        <p:nvPicPr>
          <p:cNvPr id="7" name="disIm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39552" y="2348880"/>
            <a:ext cx="6408514" cy="387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228468"/>
            <a:ext cx="2035044" cy="276999"/>
          </a:xfrm>
          <a:prstGeom prst="rect">
            <a:avLst/>
          </a:prstGeom>
        </p:spPr>
        <p:txBody>
          <a:bodyPr wrap="none">
            <a:spAutoFit/>
          </a:bodyPr>
          <a:lstStyle/>
          <a:p>
            <a:r>
              <a:rPr lang="en-US" sz="1200" dirty="0">
                <a:solidFill>
                  <a:schemeClr val="tx1">
                    <a:lumMod val="75000"/>
                    <a:lumOff val="25000"/>
                  </a:schemeClr>
                </a:solidFill>
                <a:latin typeface="+mn-lt"/>
              </a:rPr>
              <a:t>Copyright 2011 </a:t>
            </a:r>
            <a:r>
              <a:rPr lang="en-US" sz="1200" dirty="0">
                <a:solidFill>
                  <a:schemeClr val="tx1">
                    <a:lumMod val="75000"/>
                    <a:lumOff val="25000"/>
                  </a:schemeClr>
                </a:solidFill>
                <a:latin typeface="+mn-lt"/>
                <a:hlinkClick r:id="rId4"/>
              </a:rPr>
              <a:t>Dermnet.com</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46875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a:t>
            </a:r>
            <a:r>
              <a:rPr lang="el-GR" sz="2000" dirty="0"/>
              <a:t>2014. </a:t>
            </a:r>
            <a:r>
              <a:rPr lang="el-GR" sz="2000" dirty="0" smtClean="0"/>
              <a:t>Φραγκίσκη Αναγνωστοπούλου Ανθούλη (Θ). </a:t>
            </a:r>
            <a:r>
              <a:rPr lang="el-GR" sz="2000" dirty="0"/>
              <a:t>«Ενότητα </a:t>
            </a:r>
            <a:r>
              <a:rPr lang="el-GR" sz="2000" dirty="0" smtClean="0"/>
              <a:t>13</a:t>
            </a:r>
            <a:r>
              <a:rPr lang="el-GR" sz="2000" dirty="0"/>
              <a:t>: </a:t>
            </a:r>
            <a:r>
              <a:rPr lang="el-GR" sz="2000"/>
              <a:t>Παθήσεις </a:t>
            </a:r>
            <a:r>
              <a:rPr lang="el-GR" sz="2000" smtClean="0"/>
              <a:t>δέρματος</a:t>
            </a:r>
            <a:r>
              <a:rPr lang="el-GR" sz="2000" smtClean="0"/>
              <a:t>». </a:t>
            </a:r>
            <a:r>
              <a:rPr lang="el-GR" sz="2000" dirty="0" smtClean="0"/>
              <a:t>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ee425d14c29a44c539943abcccbfc0f7ebf64dd"/>
</p:tagLst>
</file>

<file path=ppt/theme/theme1.xml><?xml version="1.0" encoding="utf-8"?>
<a:theme xmlns:a="http://schemas.openxmlformats.org/drawingml/2006/main" name="OC_template_updated">
  <a:themeElements>
    <a:clrScheme name="Custom 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934</TotalTime>
  <Words>545</Words>
  <Application>Microsoft Office PowerPoint</Application>
  <PresentationFormat>Προβολή στην οθόνη (4:3)</PresentationFormat>
  <Paragraphs>65</Paragraphs>
  <Slides>13</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13</vt:i4>
      </vt:variant>
    </vt:vector>
  </HeadingPairs>
  <TitlesOfParts>
    <vt:vector size="14" baseType="lpstr">
      <vt:lpstr>OC_template_updated</vt:lpstr>
      <vt:lpstr>Ιστοπαθολογία (Θ)</vt:lpstr>
      <vt:lpstr>Φυσιολογικό δέρμα</vt:lpstr>
      <vt:lpstr>Επιφανειακό κακοήθες μελάνωμα</vt:lpstr>
      <vt:lpstr>Οζώδες κακοήθες μελάνωμα</vt:lpstr>
      <vt:lpstr>Διηθητικό επιφανειακό κακοήθες μελάνωμα</vt:lpstr>
      <vt:lpstr>Επιφανειακό κακοήθες μελάνωμα</vt:lpstr>
      <vt:lpstr>Τέλος Ενότητας</vt:lpstr>
      <vt:lpstr>Σημειώματα</vt:lpstr>
      <vt:lpstr>Σημείωμα Αναφοράς</vt:lpstr>
      <vt:lpstr>Σημείωμα Αδειοδότησης</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99</cp:revision>
  <dcterms:created xsi:type="dcterms:W3CDTF">2013-03-04T13:35:19Z</dcterms:created>
  <dcterms:modified xsi:type="dcterms:W3CDTF">2015-05-13T13:42:16Z</dcterms:modified>
</cp:coreProperties>
</file>