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8"/>
  </p:notesMasterIdLst>
  <p:handoutMasterIdLst>
    <p:handoutMasterId r:id="rId39"/>
  </p:handoutMasterIdLst>
  <p:sldIdLst>
    <p:sldId id="256" r:id="rId3"/>
    <p:sldId id="272" r:id="rId4"/>
    <p:sldId id="296" r:id="rId5"/>
    <p:sldId id="274" r:id="rId6"/>
    <p:sldId id="275" r:id="rId7"/>
    <p:sldId id="297" r:id="rId8"/>
    <p:sldId id="298" r:id="rId9"/>
    <p:sldId id="299" r:id="rId10"/>
    <p:sldId id="293" r:id="rId11"/>
    <p:sldId id="294" r:id="rId12"/>
    <p:sldId id="301" r:id="rId13"/>
    <p:sldId id="276" r:id="rId14"/>
    <p:sldId id="277" r:id="rId15"/>
    <p:sldId id="278" r:id="rId16"/>
    <p:sldId id="279" r:id="rId17"/>
    <p:sldId id="280" r:id="rId18"/>
    <p:sldId id="281" r:id="rId19"/>
    <p:sldId id="300" r:id="rId20"/>
    <p:sldId id="282" r:id="rId21"/>
    <p:sldId id="283" r:id="rId22"/>
    <p:sldId id="284" r:id="rId23"/>
    <p:sldId id="285" r:id="rId24"/>
    <p:sldId id="286" r:id="rId25"/>
    <p:sldId id="289" r:id="rId26"/>
    <p:sldId id="292" r:id="rId27"/>
    <p:sldId id="287" r:id="rId28"/>
    <p:sldId id="288" r:id="rId29"/>
    <p:sldId id="291" r:id="rId30"/>
    <p:sldId id="257" r:id="rId31"/>
    <p:sldId id="262" r:id="rId32"/>
    <p:sldId id="264" r:id="rId33"/>
    <p:sldId id="269" r:id="rId34"/>
    <p:sldId id="270" r:id="rId35"/>
    <p:sldId id="266" r:id="rId36"/>
    <p:sldId id="261" r:id="rId37"/>
  </p:sldIdLst>
  <p:sldSz cx="9144000" cy="6858000" type="screen4x3"/>
  <p:notesSz cx="7104063" cy="10234613"/>
  <p:custDataLst>
    <p:tags r:id="rId4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leic-acid-3D-ball-&amp;-stick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ommon_lipids_lmaps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s://en.wikipedia.org/wiki/User:Lmap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laidic-acid-3D-balls.p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User:Jy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5</a:t>
            </a:r>
            <a:r>
              <a:rPr lang="el-GR" sz="2600" dirty="0" smtClean="0"/>
              <a:t>: Λιπίδια, λιπαρά οξέα και λιποειδή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Cis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2050" name="Picture 2" descr="File:Oleic-acid-3D-ball-&amp;-sti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6200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835696" y="5013176"/>
            <a:ext cx="5472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Oleic-acid-3D-ball-&amp;-</a:t>
            </a:r>
            <a:r>
              <a:rPr lang="en-US" sz="1600" dirty="0" smtClean="0">
                <a:latin typeface="+mn-lt"/>
                <a:hlinkClick r:id="rId3"/>
              </a:rPr>
              <a:t>stick</a:t>
            </a:r>
            <a:r>
              <a:rPr lang="en-US" sz="1600" dirty="0" smtClean="0">
                <a:latin typeface="+mn-lt"/>
              </a:rPr>
              <a:t>”</a:t>
            </a:r>
            <a:r>
              <a:rPr lang="el-GR" sz="1600" dirty="0" smtClean="0">
                <a:latin typeface="+mn-lt"/>
              </a:rPr>
              <a:t> 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 της τροφής</a:t>
            </a:r>
            <a:endParaRPr lang="el-G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Αποτελούνται κυρίως από τα λιπαρά </a:t>
            </a:r>
            <a:r>
              <a:rPr lang="el-GR" altLang="el-GR" sz="2800" dirty="0" smtClean="0"/>
              <a:t>οξέα (λ.ο.):</a:t>
            </a:r>
            <a:endParaRPr lang="el-GR" altLang="el-GR" sz="2800" dirty="0"/>
          </a:p>
          <a:p>
            <a:r>
              <a:rPr lang="el-GR" altLang="el-GR" sz="2800" dirty="0"/>
              <a:t>Μυριστικό</a:t>
            </a:r>
          </a:p>
          <a:p>
            <a:r>
              <a:rPr lang="el-GR" altLang="el-GR" sz="2800" dirty="0"/>
              <a:t>Παλμιτικό</a:t>
            </a:r>
          </a:p>
          <a:p>
            <a:r>
              <a:rPr lang="el-GR" altLang="el-GR" sz="2800" dirty="0"/>
              <a:t>Στεαρικό</a:t>
            </a:r>
          </a:p>
          <a:p>
            <a:r>
              <a:rPr lang="el-GR" altLang="el-GR" sz="2800" dirty="0"/>
              <a:t>Ελαϊκό</a:t>
            </a:r>
          </a:p>
          <a:p>
            <a:r>
              <a:rPr lang="el-GR" altLang="el-GR" sz="2800" dirty="0"/>
              <a:t>Λινελαϊκό</a:t>
            </a:r>
          </a:p>
          <a:p>
            <a:r>
              <a:rPr lang="el-GR" altLang="el-GR" sz="2800" dirty="0" smtClean="0"/>
              <a:t>Λινολενικό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8325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Μήκος ανθρακικής αλυσίδας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14:0	Μυριστικό οξύ</a:t>
            </a:r>
          </a:p>
          <a:p>
            <a:r>
              <a:rPr lang="el-GR" altLang="el-GR" dirty="0"/>
              <a:t>16:0	παλμιτικό οξύ</a:t>
            </a:r>
          </a:p>
          <a:p>
            <a:r>
              <a:rPr lang="el-GR" altLang="el-GR" dirty="0"/>
              <a:t>18:0	στεαρικό οξύ</a:t>
            </a:r>
          </a:p>
          <a:p>
            <a:r>
              <a:rPr lang="el-GR" altLang="el-GR" dirty="0"/>
              <a:t>18:1	ελαϊκό  οξύ</a:t>
            </a:r>
          </a:p>
          <a:p>
            <a:r>
              <a:rPr lang="el-GR" altLang="el-GR" dirty="0"/>
              <a:t>18:2	Λινελαϊκό οξύ</a:t>
            </a:r>
          </a:p>
          <a:p>
            <a:r>
              <a:rPr lang="el-GR" altLang="el-GR" dirty="0"/>
              <a:t>18:3	Λινολενικό </a:t>
            </a:r>
            <a:r>
              <a:rPr lang="el-GR" altLang="el-GR" dirty="0" smtClean="0"/>
              <a:t>οξύ</a:t>
            </a:r>
          </a:p>
          <a:p>
            <a:pPr>
              <a:buNone/>
            </a:pPr>
            <a:r>
              <a:rPr lang="el-GR" altLang="el-GR" i="1" dirty="0" smtClean="0"/>
              <a:t>Επεξήγηση παραπάνω συμβολισμού</a:t>
            </a:r>
          </a:p>
          <a:p>
            <a:r>
              <a:rPr lang="el-GR" altLang="el-GR" i="1" dirty="0" smtClean="0"/>
              <a:t>1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ατόμων άνθρακα του λιπαρού οξέος</a:t>
            </a:r>
          </a:p>
          <a:p>
            <a:r>
              <a:rPr lang="el-GR" altLang="el-GR" i="1" dirty="0" smtClean="0"/>
              <a:t>2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διπλών δεσμών</a:t>
            </a:r>
          </a:p>
          <a:p>
            <a:pPr>
              <a:buNone/>
            </a:pPr>
            <a:r>
              <a:rPr lang="el-GR" altLang="el-GR" i="1" dirty="0" smtClean="0"/>
              <a:t>πχ 18:1 πρόκειται για μονοακόρεστο λιπαρό οξύ με 18 άτομα </a:t>
            </a:r>
            <a:r>
              <a:rPr lang="en-US" altLang="el-GR" i="1" dirty="0" smtClean="0"/>
              <a:t>C</a:t>
            </a:r>
            <a:endParaRPr lang="el-GR" alt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90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Διαφοροποιήσεις λιπιδίων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Αναλογίες λιπαρών </a:t>
            </a:r>
            <a:r>
              <a:rPr lang="el-GR" dirty="0" smtClean="0"/>
              <a:t>οξέων σε ένα τρόφιμο καθορίζουν τη διατροφική του σημασία πχ γαλακτοκομικά προϊόντα περιέχουν κυρίως κορεσμένα ζωικά λίπη, αλλά και τα - σημαντικά για την υγεία- ακόρεστα συζευγμένα λινολεϊκά οξέα (</a:t>
            </a:r>
            <a:r>
              <a:rPr lang="en-US" dirty="0" smtClean="0"/>
              <a:t>conjugated linoleic acid – CLA)</a:t>
            </a:r>
            <a:r>
              <a:rPr lang="el-GR" dirty="0" smtClean="0"/>
              <a:t>, συνεπώς η σύνθεση του λίπους των γαλακτοκομικών δε θεωρείται πλέον επιβαρυντική για την υγεία.</a:t>
            </a:r>
            <a:endParaRPr lang="el-GR" dirty="0"/>
          </a:p>
          <a:p>
            <a:r>
              <a:rPr lang="el-GR" dirty="0"/>
              <a:t>Περιεκτικότητα σε λιποειδή:</a:t>
            </a:r>
          </a:p>
          <a:p>
            <a:pPr lvl="1"/>
            <a:r>
              <a:rPr lang="el-GR" dirty="0" smtClean="0"/>
              <a:t>Τα λιποειδή είναι συνοδευτικά </a:t>
            </a:r>
            <a:r>
              <a:rPr lang="el-GR" dirty="0"/>
              <a:t>συστατικά </a:t>
            </a:r>
            <a:r>
              <a:rPr lang="el-GR" dirty="0" smtClean="0"/>
              <a:t>των λιπιδίων με  άλλη χημική δομή (δεν πρόκειται για τριγλυκερίδια) πχ</a:t>
            </a:r>
            <a:endParaRPr lang="el-GR" dirty="0"/>
          </a:p>
          <a:p>
            <a:pPr lvl="2"/>
            <a:r>
              <a:rPr lang="el-GR" dirty="0"/>
              <a:t>Φωσφολιπίδια</a:t>
            </a:r>
          </a:p>
          <a:p>
            <a:pPr lvl="2"/>
            <a:r>
              <a:rPr lang="el-GR" dirty="0" smtClean="0"/>
              <a:t>Χοληστερίνη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4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λιπιδίων</a:t>
            </a:r>
            <a:endParaRPr lang="el-GR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Φορείς </a:t>
            </a:r>
            <a:r>
              <a:rPr lang="el-GR" altLang="el-GR" dirty="0" smtClean="0"/>
              <a:t>ενέργειας</a:t>
            </a:r>
            <a:r>
              <a:rPr lang="en-US" altLang="el-GR" dirty="0" smtClean="0"/>
              <a:t> (</a:t>
            </a:r>
            <a:r>
              <a:rPr lang="el-GR" altLang="el-GR" dirty="0" smtClean="0"/>
              <a:t>παρέχουν 9 </a:t>
            </a:r>
            <a:r>
              <a:rPr lang="en-US" altLang="el-GR" dirty="0" smtClean="0"/>
              <a:t>kcal/g)</a:t>
            </a:r>
            <a:endParaRPr lang="el-GR" altLang="el-GR" dirty="0"/>
          </a:p>
          <a:p>
            <a:r>
              <a:rPr lang="el-GR" altLang="el-GR" dirty="0"/>
              <a:t>Φορείς ατόμων </a:t>
            </a:r>
            <a:r>
              <a:rPr lang="en-US" altLang="el-GR" dirty="0"/>
              <a:t>C </a:t>
            </a:r>
            <a:r>
              <a:rPr lang="el-GR" altLang="el-GR" dirty="0"/>
              <a:t>για βιοσυνθέσεις</a:t>
            </a:r>
          </a:p>
          <a:p>
            <a:r>
              <a:rPr lang="el-GR" altLang="el-GR" dirty="0" smtClean="0"/>
              <a:t>Παρέχουν </a:t>
            </a:r>
            <a:r>
              <a:rPr lang="el-GR" altLang="el-GR" dirty="0"/>
              <a:t>απαραίτητα λιπαρά </a:t>
            </a:r>
            <a:r>
              <a:rPr lang="el-GR" altLang="el-GR" dirty="0" smtClean="0"/>
              <a:t>οξέα (λινελαϊκό και λινολενικό οξύ)</a:t>
            </a:r>
            <a:endParaRPr lang="el-GR" altLang="el-GR" dirty="0"/>
          </a:p>
          <a:p>
            <a:r>
              <a:rPr lang="el-GR" altLang="el-GR" dirty="0"/>
              <a:t>Φορείς λιποδιαλυτών </a:t>
            </a:r>
            <a:r>
              <a:rPr lang="el-GR" altLang="el-GR" dirty="0" smtClean="0"/>
              <a:t>βιταμινών (Α</a:t>
            </a:r>
            <a:r>
              <a:rPr lang="en-US" altLang="el-GR" dirty="0" smtClean="0"/>
              <a:t>, D, E, K)</a:t>
            </a:r>
            <a:endParaRPr lang="el-GR" altLang="el-GR" dirty="0"/>
          </a:p>
          <a:p>
            <a:r>
              <a:rPr lang="el-GR" altLang="el-GR" dirty="0"/>
              <a:t>Επηρεάζουν τη γεύση/σύσταση </a:t>
            </a:r>
            <a:r>
              <a:rPr lang="el-GR" altLang="el-GR" dirty="0" smtClean="0"/>
              <a:t>τροφής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συνεπώς </a:t>
            </a:r>
            <a:r>
              <a:rPr lang="el-GR" altLang="el-GR" dirty="0"/>
              <a:t>και την πρόσληψη </a:t>
            </a:r>
            <a:r>
              <a:rPr lang="el-GR" altLang="el-GR" dirty="0" smtClean="0"/>
              <a:t>τροφής,</a:t>
            </a:r>
            <a:r>
              <a:rPr lang="de-DE" altLang="el-GR" dirty="0" smtClean="0"/>
              <a:t> </a:t>
            </a:r>
            <a:r>
              <a:rPr lang="el-GR" altLang="el-GR" dirty="0" smtClean="0"/>
              <a:t>το οποίο έχει σημασία ιδιαίτερα στη φάση της ανάπτυξης ή της ανάρρωσης ενός οργανισμού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485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Αποθηκευτικός ρόλος λιπιδίων</a:t>
            </a:r>
            <a:endParaRPr lang="el-GR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Ιδανικό υλικό αποθήκευσης του οργανισμού λόγω</a:t>
            </a:r>
          </a:p>
          <a:p>
            <a:pPr lvl="1"/>
            <a:r>
              <a:rPr lang="el-GR" altLang="el-GR" dirty="0"/>
              <a:t>Μεγάλης ενεργειακής αξίας, 9</a:t>
            </a:r>
            <a:r>
              <a:rPr lang="en-US" altLang="el-GR" dirty="0"/>
              <a:t> kcal/g</a:t>
            </a:r>
            <a:endParaRPr lang="el-GR" altLang="el-GR" dirty="0"/>
          </a:p>
          <a:p>
            <a:pPr lvl="1"/>
            <a:r>
              <a:rPr lang="el-GR" altLang="el-GR" dirty="0"/>
              <a:t>Λιπαρά οξέα απορροφούν ελάχιστον νερό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οικονομική αναλογία: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</a:t>
            </a:r>
            <a:r>
              <a:rPr lang="el-GR" altLang="el-GR" u="sng" dirty="0">
                <a:sym typeface="Monotype Sorts" pitchFamily="2" charset="2"/>
              </a:rPr>
              <a:t>αποθηκευμένης ενέργειας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αποθηκευμένης ποσότητας </a:t>
            </a:r>
          </a:p>
          <a:p>
            <a:pPr lvl="4">
              <a:buFont typeface="Wingdings" pitchFamily="2" charset="2"/>
              <a:buNone/>
            </a:pPr>
            <a:endParaRPr lang="en-US" altLang="el-GR" u="sng" dirty="0"/>
          </a:p>
          <a:p>
            <a:pPr lvl="1"/>
            <a:endParaRPr lang="el-GR" altLang="el-GR" u="sng" dirty="0"/>
          </a:p>
        </p:txBody>
      </p:sp>
    </p:spTree>
    <p:extLst>
      <p:ext uri="{BB962C8B-B14F-4D97-AF65-F5344CB8AC3E}">
        <p14:creationId xmlns:p14="http://schemas.microsoft.com/office/powerpoint/2010/main" val="1469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Άλλες ιδιότητες λιπιδίων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Υψηλή ενεργειακή αξία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μικρός όγκος της τροφής (πχ </a:t>
            </a:r>
            <a:r>
              <a:rPr lang="el-GR" altLang="el-GR" dirty="0" smtClean="0">
                <a:sym typeface="Monotype Sorts" pitchFamily="2" charset="2"/>
              </a:rPr>
              <a:t>οικοδόμος θα πάρει τις θερμίδες που χρειάζεται από ένα πιάτο φαγητό, αν είναι πλούσιο σε λιπίδια)</a:t>
            </a:r>
            <a:endParaRPr lang="el-GR" altLang="el-GR" dirty="0"/>
          </a:p>
          <a:p>
            <a:r>
              <a:rPr lang="el-GR" altLang="el-GR" dirty="0"/>
              <a:t>Χρόνος παραμονής στο στομάχι μεγάλος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</a:t>
            </a:r>
            <a:r>
              <a:rPr lang="el-GR" altLang="el-GR" dirty="0"/>
              <a:t>ροκαλούν ψηλό βαθμό </a:t>
            </a:r>
            <a:r>
              <a:rPr lang="el-GR" altLang="el-GR" dirty="0" smtClean="0"/>
              <a:t>κορεσμού, συνεπώς αργούμε να ξαναπεινάσουμε, ενδέχεται δηλ συμβάλλουν θετικά στον έλεγχο του βάρους (όταν η πρόσληψη είναι η συνιστώμενη)</a:t>
            </a:r>
            <a:endParaRPr lang="el-GR" altLang="el-GR" dirty="0"/>
          </a:p>
          <a:p>
            <a:r>
              <a:rPr lang="el-GR" altLang="el-GR" dirty="0"/>
              <a:t>Προσοχή στο «κρυμμένο λίπος</a:t>
            </a:r>
            <a:r>
              <a:rPr lang="el-GR" altLang="el-GR" dirty="0" smtClean="0"/>
              <a:t>»  πχ μπισκότα, τυρί</a:t>
            </a:r>
          </a:p>
          <a:p>
            <a:r>
              <a:rPr lang="el-GR" altLang="el-GR" dirty="0" smtClean="0"/>
              <a:t>Υπάρχει ένα είδος «εξάρτησης» του  οργανισμού σε λιπαρές τροφές, ιδίως σε συνδυασμό με τη ζάχαρη (πχ τούρτα), για το λόγο αυτό συστήνεται ο περιορισμός της κατανάλωσης γλυκών και τηγανισμένων τροφών.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890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οργανισμού σε λιπίδια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Ουσιαστικά δεν υπάρχουν</a:t>
            </a:r>
          </a:p>
          <a:p>
            <a:r>
              <a:rPr lang="el-GR" altLang="el-GR" dirty="0"/>
              <a:t>Οργανισμός συνθέτει κορεσμένα και μονοακόρεστα λ.ο. στις αναγκαίες ποσότητες εάν έχει την «πρώτη ύλη»</a:t>
            </a:r>
          </a:p>
          <a:p>
            <a:r>
              <a:rPr lang="el-GR" altLang="el-GR" dirty="0"/>
              <a:t>Απαραίτητο λ.ο.: λινελαϊκό οξύ </a:t>
            </a:r>
          </a:p>
          <a:p>
            <a:pPr lvl="1"/>
            <a:r>
              <a:rPr lang="el-GR" altLang="el-GR" dirty="0"/>
              <a:t>πχ ηλιέλαιο, καλαμποκέλαιο</a:t>
            </a:r>
          </a:p>
          <a:p>
            <a:pPr lvl="1"/>
            <a:r>
              <a:rPr lang="el-GR" altLang="el-GR" dirty="0"/>
              <a:t>3% ενεργειακής πρόσληψης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10 </a:t>
            </a:r>
            <a:r>
              <a:rPr lang="en-US" altLang="el-GR" dirty="0">
                <a:sym typeface="Monotype Sorts" pitchFamily="2" charset="2"/>
              </a:rPr>
              <a:t>g</a:t>
            </a:r>
            <a:r>
              <a:rPr lang="el-GR" altLang="el-GR" dirty="0" smtClean="0">
                <a:sym typeface="Monotype Sorts" pitchFamily="2" charset="2"/>
              </a:rPr>
              <a:t>/ημέρα αρκούν προκειμένου να καλυφθούν οι ανάγκες αυτές σε μια ισορροπημένη διατροφή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7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λιπιδίων και λιποειδών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4098" name="Picture 2" descr="File:Common lipids lma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9" y="1369865"/>
            <a:ext cx="573405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047656" y="4725144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Common lipids lmaps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Lmaps</a:t>
            </a:r>
            <a:r>
              <a:rPr lang="en-US" sz="1600" dirty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με άδεια </a:t>
            </a:r>
            <a:r>
              <a:rPr lang="en-US" sz="1600" dirty="0">
                <a:latin typeface="+mn-lt"/>
                <a:hlinkClick r:id="rId5"/>
              </a:rPr>
              <a:t>CC BY-SA 3.0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1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Φυσιολογική σημασία </a:t>
            </a:r>
            <a:br>
              <a:rPr lang="el-GR" altLang="el-GR" dirty="0"/>
            </a:br>
            <a:r>
              <a:rPr lang="el-GR" altLang="el-GR" dirty="0"/>
              <a:t>του λινελαϊκού οξέος</a:t>
            </a:r>
            <a:endParaRPr lang="el-GR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Μετατρέπεται και στο απαραίτητο αραχιδονικό οξύ</a:t>
            </a:r>
          </a:p>
          <a:p>
            <a:r>
              <a:rPr lang="el-GR" altLang="el-GR" dirty="0"/>
              <a:t>Απαραίτητα για τη σύνθεση </a:t>
            </a:r>
          </a:p>
          <a:p>
            <a:pPr lvl="1"/>
            <a:r>
              <a:rPr lang="el-GR" altLang="el-GR" dirty="0"/>
              <a:t>Φωσφολιπιδίων (δομικό υλικό κυττάρων)</a:t>
            </a:r>
          </a:p>
          <a:p>
            <a:pPr lvl="1"/>
            <a:r>
              <a:rPr lang="el-GR" altLang="el-GR" dirty="0"/>
              <a:t>Προσταγλανδινών (ορμόνες)</a:t>
            </a:r>
          </a:p>
          <a:p>
            <a:pPr lvl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815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Λιπίδια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Μείγμα τριγλυκεριδίων δηλ </a:t>
            </a:r>
          </a:p>
          <a:p>
            <a:pPr lvl="1"/>
            <a:r>
              <a:rPr lang="el-GR" dirty="0"/>
              <a:t>Ένα μόριο γλυκερίνης</a:t>
            </a:r>
          </a:p>
          <a:p>
            <a:pPr lvl="1"/>
            <a:r>
              <a:rPr lang="el-GR" dirty="0"/>
              <a:t>Τρία μόρια λιπαρών </a:t>
            </a:r>
            <a:r>
              <a:rPr lang="el-GR" dirty="0" smtClean="0"/>
              <a:t>οξέων</a:t>
            </a:r>
            <a:endParaRPr lang="en-US" dirty="0" smtClean="0"/>
          </a:p>
          <a:p>
            <a:pPr lvl="2"/>
            <a:r>
              <a:rPr lang="el-GR" dirty="0" smtClean="0"/>
              <a:t>Το είδος των λιπαρών οξέων καθορίζει διατροφικά την ποιότητα του λίπους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απαραίτητων λ.ο.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Βαριές διαταραχές στο μεταβολισμό</a:t>
            </a:r>
          </a:p>
          <a:p>
            <a:r>
              <a:rPr lang="el-GR" dirty="0"/>
              <a:t>Συμπτώματα:</a:t>
            </a:r>
          </a:p>
          <a:p>
            <a:pPr lvl="1"/>
            <a:r>
              <a:rPr lang="el-GR" dirty="0"/>
              <a:t>Αλλοιώσεις στο δέρμα</a:t>
            </a:r>
          </a:p>
          <a:p>
            <a:pPr lvl="1"/>
            <a:r>
              <a:rPr lang="el-GR" dirty="0"/>
              <a:t>Διαταραχή του ισοζυγίου νερού</a:t>
            </a:r>
          </a:p>
          <a:p>
            <a:pPr lvl="1"/>
            <a:r>
              <a:rPr lang="el-GR" dirty="0"/>
              <a:t>Προβλήματα </a:t>
            </a:r>
            <a:r>
              <a:rPr lang="el-GR" dirty="0" smtClean="0"/>
              <a:t>γονιμότητας, γι’ αυτό οι γυναίκες που ακολουθούν δίαιτες απώλειας βάρους δεν πρέπει να περιορίσουν το ελαιόλαδο.</a:t>
            </a:r>
            <a:endParaRPr lang="el-GR" dirty="0"/>
          </a:p>
          <a:p>
            <a:pPr lvl="1"/>
            <a:r>
              <a:rPr lang="el-GR" dirty="0"/>
              <a:t>Αλλοιώσεις οργάνων, ιδίως νεφρών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Πέψη &amp; απορρόφηση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Πολύπλοκοι μηχανισμοί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Περιλαμβάνουν: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Γαλακτοματοποίηση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Ενζυμική διάσπαση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Μεταφορά από εντερικό βλεννογόνο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Όσο μακρύτερη είναι η αλυσίδα και όσο </a:t>
            </a:r>
            <a:r>
              <a:rPr lang="el-GR" altLang="el-GR" dirty="0"/>
              <a:t>ψηλότερος </a:t>
            </a:r>
            <a:r>
              <a:rPr lang="el-GR" altLang="el-GR" dirty="0" smtClean="0"/>
              <a:t>ο βαθμός </a:t>
            </a:r>
            <a:r>
              <a:rPr lang="el-GR" altLang="el-GR" dirty="0"/>
              <a:t>τήξης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μειώνεται η </a:t>
            </a:r>
            <a:r>
              <a:rPr lang="el-GR" altLang="el-GR" dirty="0">
                <a:sym typeface="Monotype Sorts" pitchFamily="2" charset="2"/>
              </a:rPr>
              <a:t>απορρόφηση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Φυσιολογικά απορροφάται το 95-98%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84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Διαιτητικά λιπίδια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με μέσης αλύσου λιπαρά </a:t>
            </a:r>
            <a:r>
              <a:rPr lang="el-GR" altLang="el-GR" dirty="0" smtClean="0"/>
              <a:t>οξέα </a:t>
            </a:r>
            <a:r>
              <a:rPr lang="el-GR" altLang="el-GR" dirty="0"/>
              <a:t>(</a:t>
            </a:r>
            <a:r>
              <a:rPr lang="en-US" altLang="el-GR" dirty="0"/>
              <a:t>MCT</a:t>
            </a:r>
            <a:r>
              <a:rPr lang="el-GR" altLang="el-GR" dirty="0"/>
              <a:t> </a:t>
            </a:r>
            <a:r>
              <a:rPr lang="en-US" altLang="el-GR" dirty="0"/>
              <a:t>fats)</a:t>
            </a:r>
          </a:p>
          <a:p>
            <a:r>
              <a:rPr lang="el-GR" altLang="el-GR" dirty="0"/>
              <a:t>Διάσπαση και απορρόφηση ανεξάρτητα από χολή </a:t>
            </a:r>
            <a:r>
              <a:rPr lang="el-GR" altLang="el-GR" dirty="0" smtClean="0"/>
              <a:t> (χολικά άλατα)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χωρίς αποθήκευση</a:t>
            </a:r>
            <a:endParaRPr lang="el-GR" altLang="el-GR" dirty="0"/>
          </a:p>
          <a:p>
            <a:r>
              <a:rPr lang="el-GR" altLang="el-GR" dirty="0"/>
              <a:t>Για ασθένειες του γαστρεντερικού με δυσκολίες στην απορρόφηση λιπιδίων</a:t>
            </a:r>
            <a:endParaRPr lang="en-US" altLang="el-GR" dirty="0"/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136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P/S ratio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 dirty="0"/>
              <a:t>Ο λόγος των πολυακόρεστων</a:t>
            </a:r>
            <a:r>
              <a:rPr lang="en-US" altLang="el-GR" sz="2800" dirty="0"/>
              <a:t> </a:t>
            </a:r>
            <a:r>
              <a:rPr lang="el-GR" altLang="el-GR" sz="2800" dirty="0"/>
              <a:t>(</a:t>
            </a:r>
            <a:r>
              <a:rPr lang="en-US" altLang="el-GR" sz="2800" dirty="0"/>
              <a:t>polyunsaturated</a:t>
            </a:r>
            <a:r>
              <a:rPr lang="el-GR" altLang="el-GR" sz="2800" dirty="0"/>
              <a:t>) προς κορεσμένων (</a:t>
            </a:r>
            <a:r>
              <a:rPr lang="en-US" altLang="el-GR" sz="2800" dirty="0"/>
              <a:t>saturated</a:t>
            </a:r>
            <a:r>
              <a:rPr lang="el-GR" altLang="el-GR" sz="2800" dirty="0"/>
              <a:t>) λιπαρών οξέων της </a:t>
            </a:r>
            <a:r>
              <a:rPr lang="el-GR" altLang="el-GR" sz="2800" dirty="0" smtClean="0"/>
              <a:t>τροφής</a:t>
            </a:r>
          </a:p>
          <a:p>
            <a:pPr lvl="1"/>
            <a:r>
              <a:rPr lang="el-GR" altLang="el-GR" sz="2800" dirty="0" smtClean="0"/>
              <a:t>Στην Ελλάδα έχει περισσότερο νόημα να μετράμε το ποσοστό μονοακόρεστων λιπαρών οξέων (ελαιόλαδο), το οποίο δε συμπεριλαμβάνεται στον λόγο </a:t>
            </a:r>
            <a:r>
              <a:rPr lang="en-US" altLang="el-GR" sz="2800" dirty="0" smtClean="0"/>
              <a:t>p/s </a:t>
            </a:r>
            <a:r>
              <a:rPr lang="el-GR" altLang="el-GR" sz="2800" dirty="0" smtClean="0"/>
              <a:t>που αφορά δυτικού τύπου διατροφή</a:t>
            </a:r>
            <a:endParaRPr lang="el-GR" altLang="el-GR" sz="2800" dirty="0"/>
          </a:p>
          <a:p>
            <a:r>
              <a:rPr lang="el-GR" altLang="el-GR" sz="2800" dirty="0"/>
              <a:t>Υψηλός λόγος είναι καλός για την πρόληψη της αρτηριοσκλήρυνσης (0,5-1,0)</a:t>
            </a:r>
          </a:p>
          <a:p>
            <a:r>
              <a:rPr lang="el-GR" altLang="el-GR" sz="2800" dirty="0"/>
              <a:t>Για πρόληψη/θεραπεία στεφανιαίας νόσου:</a:t>
            </a:r>
          </a:p>
          <a:p>
            <a:pPr lvl="1"/>
            <a:r>
              <a:rPr lang="el-GR" altLang="el-GR" dirty="0" smtClean="0"/>
              <a:t>Ελαιόλαδο και ελιές δηλ </a:t>
            </a:r>
            <a:r>
              <a:rPr lang="el-GR" altLang="el-GR" dirty="0"/>
              <a:t>μονοακόρεστα </a:t>
            </a:r>
            <a:r>
              <a:rPr lang="el-GR" altLang="el-GR" dirty="0" smtClean="0"/>
              <a:t>λ.ο.</a:t>
            </a:r>
            <a:endParaRPr lang="el-GR" altLang="el-GR" dirty="0"/>
          </a:p>
          <a:p>
            <a:pPr lvl="1"/>
            <a:r>
              <a:rPr lang="el-GR" altLang="el-GR" dirty="0"/>
              <a:t>Εικοσαπενταενικό οξύ: πολυακόρεστο (ω-3, παχιά ψάρια, </a:t>
            </a:r>
            <a:r>
              <a:rPr lang="el-GR" altLang="el-GR" dirty="0" smtClean="0"/>
              <a:t>αυγοτάραχο, ξηροί καρποί πχ καρύδια)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6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Επειδή η χοληστερίνη είναι μη υδατοδιαλυτή, μεταφέρεται σαν μέρος των λιποπρωτεϊνών στο αίμα</a:t>
            </a:r>
          </a:p>
          <a:p>
            <a:pPr lvl="1"/>
            <a:r>
              <a:rPr lang="el-GR" dirty="0"/>
              <a:t>Κυρίως σε β-λιποπρωτεΐνες (LDL)</a:t>
            </a:r>
          </a:p>
          <a:p>
            <a:pPr lvl="1"/>
            <a:r>
              <a:rPr lang="el-GR" dirty="0"/>
              <a:t>Αλλά και σε α-λιποπρωτεΐνες (HDL)</a:t>
            </a:r>
          </a:p>
          <a:p>
            <a:r>
              <a:rPr lang="el-GR" dirty="0"/>
              <a:t>Λόγος LDL/HDL για την εκτίμηση βαθμού κινδύνου εμφράγματος</a:t>
            </a:r>
          </a:p>
          <a:p>
            <a:r>
              <a:rPr lang="el-GR" dirty="0"/>
              <a:t>Αθηρωματικός </a:t>
            </a:r>
            <a:r>
              <a:rPr lang="el-GR" dirty="0" smtClean="0"/>
              <a:t>δείκτης δείχνει αναλογία ολικής χοληστερόλης /HDL με επιθυμητές τιμές 3-5</a:t>
            </a:r>
            <a:r>
              <a:rPr lang="en-US" dirty="0" smtClean="0"/>
              <a:t>,</a:t>
            </a:r>
            <a:r>
              <a:rPr lang="de-DE" dirty="0" smtClean="0"/>
              <a:t> </a:t>
            </a:r>
            <a:r>
              <a:rPr lang="el-GR" dirty="0" smtClean="0"/>
              <a:t>πχ</a:t>
            </a:r>
          </a:p>
          <a:p>
            <a:pPr lvl="1"/>
            <a:r>
              <a:rPr lang="el-GR" dirty="0" smtClean="0"/>
              <a:t>180 χολ/ 30</a:t>
            </a:r>
            <a:r>
              <a:rPr lang="en-US" dirty="0" smtClean="0"/>
              <a:t> HDL = 6 ! </a:t>
            </a:r>
            <a:r>
              <a:rPr lang="el-GR" i="1" dirty="0" smtClean="0"/>
              <a:t>εκτός επιθυμητών τιμών</a:t>
            </a:r>
            <a:r>
              <a:rPr lang="en-US" i="1" dirty="0" smtClean="0"/>
              <a:t>,</a:t>
            </a:r>
            <a:r>
              <a:rPr lang="el-GR" i="1" dirty="0" smtClean="0"/>
              <a:t> παρόλο που η τιμή της ολικής χοληστερόλης 180 είναι κάτω από το όριο του 200 </a:t>
            </a:r>
            <a:r>
              <a:rPr lang="en-US" i="1" dirty="0" smtClean="0"/>
              <a:t>mg/100 ml </a:t>
            </a:r>
            <a:r>
              <a:rPr lang="el-GR" i="1" dirty="0" smtClean="0"/>
              <a:t>βλ φυσιολογικές τιμές χοληστερόλης</a:t>
            </a:r>
            <a:endParaRPr lang="en-US" i="1" dirty="0" smtClean="0"/>
          </a:p>
          <a:p>
            <a:pPr lvl="1"/>
            <a:r>
              <a:rPr lang="en-US" dirty="0" smtClean="0"/>
              <a:t>240 </a:t>
            </a:r>
            <a:r>
              <a:rPr lang="el-GR" dirty="0" smtClean="0"/>
              <a:t>χολ/ 60 </a:t>
            </a:r>
            <a:r>
              <a:rPr lang="en-US" dirty="0" smtClean="0"/>
              <a:t>HDL= 4 </a:t>
            </a:r>
            <a:r>
              <a:rPr lang="el-GR" i="1" dirty="0" smtClean="0"/>
              <a:t>εντός επιθυμητών τιμών) παρόλο που η ολικής χοληστερόλη είναι 200 </a:t>
            </a:r>
            <a:r>
              <a:rPr lang="en-US" i="1" dirty="0" smtClean="0"/>
              <a:t>mg/100 ml </a:t>
            </a:r>
            <a:endParaRPr 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8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Σύνθεση λιποπρωτεϊνών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016375"/>
              </p:ext>
            </p:extLst>
          </p:nvPr>
        </p:nvGraphicFramePr>
        <p:xfrm>
          <a:off x="457200" y="1341438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512168"/>
                <a:gridCol w="111099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VLDL</a:t>
                      </a:r>
                    </a:p>
                    <a:p>
                      <a:r>
                        <a:rPr lang="el-GR" sz="2200" dirty="0" smtClean="0"/>
                        <a:t>χυλομικρά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Προ-β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LDL</a:t>
                      </a:r>
                    </a:p>
                    <a:p>
                      <a:r>
                        <a:rPr lang="el-GR" sz="2800" dirty="0" smtClean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HDL</a:t>
                      </a:r>
                    </a:p>
                    <a:p>
                      <a:r>
                        <a:rPr lang="el-GR" sz="2800" dirty="0" smtClean="0"/>
                        <a:t>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Μέγεθος  (</a:t>
                      </a:r>
                      <a:r>
                        <a:rPr lang="en-US" sz="2800" dirty="0" smtClean="0"/>
                        <a:t>nm)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100-1000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30-70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15-25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7,5-12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8-10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Χοληστερίνη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6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19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45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18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Τριγλυκερίδια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85-90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2-5</a:t>
                      </a:r>
                      <a:endParaRPr lang="el-G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3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= χοληστερόλη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Λιποειδής ουσία</a:t>
            </a:r>
          </a:p>
          <a:p>
            <a:pPr lvl="1"/>
            <a:r>
              <a:rPr lang="el-GR" altLang="el-GR" dirty="0"/>
              <a:t>Σημαντικό </a:t>
            </a:r>
            <a:r>
              <a:rPr lang="el-GR" altLang="el-GR" dirty="0" smtClean="0"/>
              <a:t>συστατικό </a:t>
            </a:r>
            <a:r>
              <a:rPr lang="el-GR" altLang="el-GR" dirty="0"/>
              <a:t>ζωικών κυττάρων</a:t>
            </a:r>
          </a:p>
          <a:p>
            <a:pPr lvl="1"/>
            <a:r>
              <a:rPr lang="el-GR" altLang="el-GR" dirty="0"/>
              <a:t>Πρώτη ύλη για σύνθεση στεροειδών ορμονών (επινεφριδίων, φύλων)</a:t>
            </a:r>
          </a:p>
          <a:p>
            <a:r>
              <a:rPr lang="el-GR" altLang="el-GR" sz="2800" dirty="0"/>
              <a:t>Εμφανίζεται κυρίως στις ζωικές τροφές</a:t>
            </a:r>
          </a:p>
          <a:p>
            <a:r>
              <a:rPr lang="el-GR" altLang="el-GR" sz="2800" dirty="0"/>
              <a:t>Ο οργανισμός</a:t>
            </a:r>
          </a:p>
          <a:p>
            <a:pPr lvl="1"/>
            <a:r>
              <a:rPr lang="el-GR" altLang="el-GR" dirty="0"/>
              <a:t>Παράγει 400-1200</a:t>
            </a:r>
            <a:r>
              <a:rPr lang="en-US" altLang="el-GR" dirty="0"/>
              <a:t> mg/</a:t>
            </a:r>
            <a:r>
              <a:rPr lang="el-GR" altLang="el-GR" dirty="0"/>
              <a:t>ημέρα</a:t>
            </a:r>
          </a:p>
          <a:p>
            <a:pPr lvl="1"/>
            <a:r>
              <a:rPr lang="el-GR" altLang="el-GR" dirty="0"/>
              <a:t>Προσλαμβάνει 200-700 </a:t>
            </a:r>
            <a:r>
              <a:rPr lang="en-US" altLang="el-GR" dirty="0"/>
              <a:t>mg/</a:t>
            </a:r>
            <a:r>
              <a:rPr lang="el-GR" altLang="el-GR" dirty="0"/>
              <a:t>ημέρα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5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</a:t>
            </a:r>
            <a:r>
              <a:rPr lang="el-GR" altLang="el-GR" sz="2400" dirty="0"/>
              <a:t>(συνέχεια)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Χοληστερίνη ορού θεωρείται παράγοντας κινδύνου για </a:t>
            </a:r>
            <a:r>
              <a:rPr lang="el-GR" altLang="el-GR" dirty="0" smtClean="0"/>
              <a:t>αρτηριοσκλήρυνση, αν και νεώτερα επιστημονικά δεδομένα δεν το επιβεβαιώνουν πάντα</a:t>
            </a:r>
            <a:endParaRPr lang="el-GR" altLang="el-GR" dirty="0"/>
          </a:p>
          <a:p>
            <a:r>
              <a:rPr lang="el-GR" altLang="el-GR" dirty="0"/>
              <a:t>Φυσιολογικές τιμές: 175-200 </a:t>
            </a:r>
            <a:r>
              <a:rPr lang="en-US" altLang="el-GR" sz="2400" dirty="0"/>
              <a:t>mg/100ml</a:t>
            </a:r>
          </a:p>
          <a:p>
            <a:r>
              <a:rPr lang="el-GR" altLang="el-GR" dirty="0"/>
              <a:t>Άνδρες, </a:t>
            </a:r>
            <a:r>
              <a:rPr lang="en-US" altLang="el-GR" dirty="0"/>
              <a:t>Chol &gt;300 </a:t>
            </a:r>
            <a:r>
              <a:rPr lang="en-US" altLang="el-GR" sz="2400" dirty="0"/>
              <a:t>mg/100ml</a:t>
            </a:r>
          </a:p>
          <a:p>
            <a:pPr>
              <a:buFont typeface="Wingdings" pitchFamily="2" charset="2"/>
              <a:buNone/>
            </a:pPr>
            <a:r>
              <a:rPr lang="en-US" altLang="el-GR" dirty="0">
                <a:sym typeface="Monotype Sorts" pitchFamily="2" charset="2"/>
              </a:rPr>
              <a:t>	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4-πλάσιος </a:t>
            </a:r>
            <a:r>
              <a:rPr lang="el-GR" altLang="el-GR" dirty="0">
                <a:sym typeface="Monotype Sorts" pitchFamily="2" charset="2"/>
              </a:rPr>
              <a:t>κίνδυνο για έμφραγμα</a:t>
            </a:r>
            <a:endParaRPr lang="en-US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Φάσμα λιποπρωτεϊνών </a:t>
            </a:r>
            <a:r>
              <a:rPr lang="el-GR" altLang="el-GR" dirty="0" smtClean="0">
                <a:sym typeface="Monotype Sorts" pitchFamily="2" charset="2"/>
              </a:rPr>
              <a:t>και βαθμός οξείδωσης έχουν σημασία (</a:t>
            </a:r>
            <a:r>
              <a:rPr lang="de-DE" altLang="el-GR" dirty="0" smtClean="0">
                <a:sym typeface="Monotype Sorts" pitchFamily="2" charset="2"/>
              </a:rPr>
              <a:t>HDL</a:t>
            </a:r>
            <a:r>
              <a:rPr lang="el-GR" altLang="el-GR" dirty="0" smtClean="0">
                <a:sym typeface="Monotype Sorts" pitchFamily="2" charset="2"/>
              </a:rPr>
              <a:t>, </a:t>
            </a:r>
            <a:r>
              <a:rPr lang="en-US" altLang="el-GR" dirty="0" smtClean="0">
                <a:sym typeface="Monotype Sorts" pitchFamily="2" charset="2"/>
              </a:rPr>
              <a:t>LDL) </a:t>
            </a:r>
            <a:endParaRPr lang="en-US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7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Χοληστερόλη και διατροφή</a:t>
            </a:r>
            <a:endParaRPr lang="el-G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Πολυσυζητημένη σχέση χοληστερίνης ορού και πρόσληψης κορεσμένων λ.ο. </a:t>
            </a:r>
          </a:p>
          <a:p>
            <a:r>
              <a:rPr lang="el-GR" altLang="el-GR" sz="2800" dirty="0"/>
              <a:t>Χοληστερίνη ορού επηρεάζεται από είδος τροφής:</a:t>
            </a:r>
          </a:p>
          <a:p>
            <a:pPr lvl="1"/>
            <a:r>
              <a:rPr lang="el-GR" altLang="el-GR" dirty="0"/>
              <a:t>Χαμηλή πρόσληψη λιπιδίων, όχι περιοριστική αν πρόκειται για   μονοακόρεστα λ.ο. (ελαιόλαδο)</a:t>
            </a:r>
          </a:p>
          <a:p>
            <a:pPr lvl="1"/>
            <a:r>
              <a:rPr lang="el-GR" altLang="el-GR" dirty="0"/>
              <a:t>Σχετικά ψηλή πρόσληψη διαιτητικών ινών</a:t>
            </a:r>
          </a:p>
          <a:p>
            <a:pPr lvl="1"/>
            <a:r>
              <a:rPr lang="el-GR" altLang="el-GR" dirty="0"/>
              <a:t>Όχι από τροφές πλούσιες σε χοληστερίνη</a:t>
            </a:r>
          </a:p>
        </p:txBody>
      </p:sp>
    </p:spTree>
    <p:extLst>
      <p:ext uri="{BB962C8B-B14F-4D97-AF65-F5344CB8AC3E}">
        <p14:creationId xmlns:p14="http://schemas.microsoft.com/office/powerpoint/2010/main" val="39963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τριγλυκερίδιο = λίπος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6146" name="Picture 2" descr="Metallic Est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15744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5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Λιπίδια, λιπαρά οξέα και </a:t>
            </a:r>
            <a:r>
              <a:rPr lang="el-GR" sz="2000" dirty="0" smtClean="0"/>
              <a:t>λιποειδή».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Λιπαρά οξέα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Διαφέρουν μεταξύ τους ως προς:</a:t>
            </a:r>
          </a:p>
          <a:p>
            <a:r>
              <a:rPr lang="el-GR" altLang="el-GR" dirty="0"/>
              <a:t>Τον αριθμό των διπλών δεσμών</a:t>
            </a:r>
          </a:p>
          <a:p>
            <a:r>
              <a:rPr lang="el-GR" altLang="el-GR" dirty="0"/>
              <a:t>Το μήκος της ανθρακικής αλυσίδας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3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3200" dirty="0" smtClean="0"/>
              <a:t>Κορεσμένα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(κανένα διπλό δεσμό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στερεά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ζωικής προέλευσης)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πχ. Βούτυρο</a:t>
            </a:r>
            <a:r>
              <a:rPr lang="el-GR" altLang="el-GR" sz="3200" dirty="0" smtClean="0"/>
              <a:t>, λίπος στο κρέας (όχι ψάρι) 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Μαργαρίνη είναι στερεή και περιέχει κορεσμένα λίπη, παρόλο που είναι φυτικής προέλευσης (επεξεργασμένα σπορέλαια) δηλ έχασε τις ευεργετικές ιδιότητες του ακόρεστου λιπαρού οξέος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Ακόρεστα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(έναν ή περισσότερους διπλούς δεσμούς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υγρά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φυτικής προέλευσης)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Μονοακόρεστα </a:t>
            </a:r>
            <a:r>
              <a:rPr lang="el-GR" altLang="el-GR" sz="3200" dirty="0" smtClean="0"/>
              <a:t>(ένας διπλός δεσμός)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 </a:t>
            </a:r>
            <a:r>
              <a:rPr lang="el-GR" altLang="el-GR" sz="3200" dirty="0" smtClean="0"/>
              <a:t>ελαιόλαδο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Πολυακόρεστα </a:t>
            </a:r>
            <a:r>
              <a:rPr lang="el-GR" altLang="el-GR" sz="3200" dirty="0" smtClean="0"/>
              <a:t>(περισσότεροι διπλοί δεσμοί)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Ω6 πχ σπορέλαιο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Ω3 πχ ψάρι, ξηροί καρποί</a:t>
            </a:r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Τ</a:t>
            </a:r>
            <a:r>
              <a:rPr lang="en-US" altLang="el-GR" sz="3200" dirty="0" smtClean="0"/>
              <a:t>rans </a:t>
            </a:r>
            <a:r>
              <a:rPr lang="el-GR" altLang="el-GR" sz="3200" dirty="0" smtClean="0"/>
              <a:t>λιπαρά οξέα (τεχνητά λίπη, υδρογονωμένα φυτικά λίπη)</a:t>
            </a:r>
          </a:p>
          <a:p>
            <a:pPr lvl="1">
              <a:lnSpc>
                <a:spcPct val="90000"/>
              </a:lnSpc>
            </a:pPr>
            <a:r>
              <a:rPr lang="el-GR" altLang="el-GR" sz="3200" dirty="0" smtClean="0"/>
              <a:t>πχ Αρτοσκευάσματα και σφολιάτα, σνακς τηγανισμένα, λίπος σε φριτέζες ταχυφαγείων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endParaRPr lang="el-GR" alt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διπλών δεσμών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71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Κορεσμένο και ακόρεστο λιπαρό οξύ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pic>
        <p:nvPicPr>
          <p:cNvPr id="5" name="Picture 8" descr="Fatty Aci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7" y="2670175"/>
            <a:ext cx="343852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83768" y="5301208"/>
            <a:ext cx="46715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Ωμέγα 3 και ωμέγα 6 πολυακόρεστα λιπαρά οξέα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pic>
        <p:nvPicPr>
          <p:cNvPr id="7" name="Picture 2" descr="Omega-3 and Omega-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4385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222281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r>
              <a:rPr lang="el-GR" dirty="0" smtClean="0"/>
              <a:t>και </a:t>
            </a:r>
            <a:r>
              <a:rPr lang="en-US" dirty="0" smtClean="0"/>
              <a:t>cis </a:t>
            </a:r>
            <a:r>
              <a:rPr lang="el-GR" dirty="0" smtClean="0"/>
              <a:t> πολυακόρεστα λιπαρά οξέα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5" name="Picture 6" descr="Cis and Trans Bon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5528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227996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trans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026" name="Picture 2" descr="File:Elaidic-acid-3D-bal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620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639072" y="3502153"/>
            <a:ext cx="6101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Elaidic-acid-3D-balls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Jynto and Ben </a:t>
            </a:r>
            <a:r>
              <a:rPr lang="en-US" sz="1600" dirty="0" smtClean="0">
                <a:latin typeface="+mn-lt"/>
                <a:hlinkClick r:id="rId4"/>
              </a:rPr>
              <a:t>Mills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3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125</TotalTime>
  <Words>1645</Words>
  <Application>Microsoft Office PowerPoint</Application>
  <PresentationFormat>Προβολή στην οθόνη (4:3)</PresentationFormat>
  <Paragraphs>243</Paragraphs>
  <Slides>35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4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Λιπίδια</vt:lpstr>
      <vt:lpstr>Ένα τριγλυκερίδιο = λίπος</vt:lpstr>
      <vt:lpstr>Λιπαρά οξέα</vt:lpstr>
      <vt:lpstr>Αριθμός διπλών δεσμών</vt:lpstr>
      <vt:lpstr>Κορεσμένο και ακόρεστο λιπαρό οξύ</vt:lpstr>
      <vt:lpstr>Ωμέγα 3 και ωμέγα 6 πολυακόρεστα λιπαρά οξέα </vt:lpstr>
      <vt:lpstr>Trans και cis  πολυακόρεστα λιπαρά οξέα</vt:lpstr>
      <vt:lpstr>trans ακόρεστο λιπαρό οξύ</vt:lpstr>
      <vt:lpstr>Cis ακόρεστο λιπαρό οξύ</vt:lpstr>
      <vt:lpstr>Λιπίδια της τροφής</vt:lpstr>
      <vt:lpstr>Μήκος ανθρακικής αλυσίδας</vt:lpstr>
      <vt:lpstr>Διαφοροποιήσεις λιπιδίων</vt:lpstr>
      <vt:lpstr>Ρόλος λιπιδίων</vt:lpstr>
      <vt:lpstr>Αποθηκευτικός ρόλος λιπιδίων</vt:lpstr>
      <vt:lpstr>Άλλες ιδιότητες λιπιδίων</vt:lpstr>
      <vt:lpstr>Ανάγκες οργανισμού σε λιπίδια</vt:lpstr>
      <vt:lpstr>Τα είδη των λιπιδίων και λιποειδών</vt:lpstr>
      <vt:lpstr>Φυσιολογική σημασία  του λινελαϊκού οξέος</vt:lpstr>
      <vt:lpstr>Έλλειψη απαραίτητων λ.ο.</vt:lpstr>
      <vt:lpstr>Πέψη &amp; απορρόφηση λιπιδίων</vt:lpstr>
      <vt:lpstr>Διαιτητικά λιπίδια</vt:lpstr>
      <vt:lpstr>P/S ratio</vt:lpstr>
      <vt:lpstr>Λιποπρωτεΐνες</vt:lpstr>
      <vt:lpstr>Σύνθεση λιποπρωτεϊνών</vt:lpstr>
      <vt:lpstr>Χοληστερίνη = χοληστερόλη</vt:lpstr>
      <vt:lpstr>Χοληστερίνη (συνέχεια)</vt:lpstr>
      <vt:lpstr>Χοληστερόλη και διατροφή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27</cp:revision>
  <dcterms:created xsi:type="dcterms:W3CDTF">2015-07-21T13:01:13Z</dcterms:created>
  <dcterms:modified xsi:type="dcterms:W3CDTF">2015-10-04T06:44:41Z</dcterms:modified>
</cp:coreProperties>
</file>