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9"/>
  </p:notesMasterIdLst>
  <p:handoutMasterIdLst>
    <p:handoutMasterId r:id="rId30"/>
  </p:handoutMasterIdLst>
  <p:sldIdLst>
    <p:sldId id="256" r:id="rId3"/>
    <p:sldId id="271" r:id="rId4"/>
    <p:sldId id="272" r:id="rId5"/>
    <p:sldId id="273" r:id="rId6"/>
    <p:sldId id="274" r:id="rId7"/>
    <p:sldId id="275" r:id="rId8"/>
    <p:sldId id="277" r:id="rId9"/>
    <p:sldId id="276" r:id="rId10"/>
    <p:sldId id="278" r:id="rId11"/>
    <p:sldId id="279" r:id="rId12"/>
    <p:sldId id="280" r:id="rId13"/>
    <p:sldId id="281" r:id="rId14"/>
    <p:sldId id="282" r:id="rId15"/>
    <p:sldId id="283" r:id="rId16"/>
    <p:sldId id="285" r:id="rId17"/>
    <p:sldId id="286" r:id="rId18"/>
    <p:sldId id="287" r:id="rId19"/>
    <p:sldId id="288" r:id="rId20"/>
    <p:sldId id="289" r:id="rId21"/>
    <p:sldId id="257" r:id="rId22"/>
    <p:sldId id="262" r:id="rId23"/>
    <p:sldId id="264" r:id="rId24"/>
    <p:sldId id="269" r:id="rId25"/>
    <p:sldId id="270" r:id="rId26"/>
    <p:sldId id="266"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Calibri" panose="020F0502020204030204" pitchFamily="34" charset="0"/>
              <a:buChar char="‒"/>
              <a:defRPr sz="2200"/>
            </a:lvl3pPr>
            <a:lvl4pPr>
              <a:defRPr sz="2400"/>
            </a:lvl4pPr>
            <a:lvl5pPr>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Διαχείριση παραγωγής εντύπου υλικού</a:t>
            </a:r>
            <a:endParaRPr lang="el-GR" sz="3600" b="1" dirty="0">
              <a:solidFill>
                <a:schemeClr val="tx1"/>
              </a:solidFill>
              <a:latin typeface="+mn-lt"/>
            </a:endParaRPr>
          </a:p>
        </p:txBody>
      </p:sp>
      <p:sp>
        <p:nvSpPr>
          <p:cNvPr id="3" name="Υπότιτλος 2"/>
          <p:cNvSpPr>
            <a:spLocks noGrp="1"/>
          </p:cNvSpPr>
          <p:nvPr>
            <p:ph type="subTitle" idx="1"/>
          </p:nvPr>
        </p:nvSpPr>
        <p:spPr>
          <a:xfrm>
            <a:off x="0" y="2996952"/>
            <a:ext cx="9144000" cy="2088231"/>
          </a:xfrm>
        </p:spPr>
        <p:txBody>
          <a:bodyPr>
            <a:normAutofit/>
          </a:bodyPr>
          <a:lstStyle/>
          <a:p>
            <a:pPr>
              <a:spcBef>
                <a:spcPts val="0"/>
              </a:spcBef>
              <a:spcAft>
                <a:spcPts val="1800"/>
              </a:spcAft>
            </a:pPr>
            <a:r>
              <a:rPr lang="el-GR" sz="2600" b="1" dirty="0" smtClean="0"/>
              <a:t>Ενότητα 12</a:t>
            </a:r>
            <a:r>
              <a:rPr lang="el-GR" sz="2600" dirty="0" smtClean="0"/>
              <a:t>:</a:t>
            </a:r>
            <a:r>
              <a:rPr lang="en-US" sz="2600" dirty="0" smtClean="0"/>
              <a:t> </a:t>
            </a:r>
            <a:r>
              <a:rPr lang="el-GR" sz="2600" dirty="0"/>
              <a:t>Ολοκληρωμένα συστήματα διαχείρισης παραγωγής γραφικών τεχνών</a:t>
            </a:r>
            <a:endParaRPr lang="en-US" sz="2600" dirty="0" smtClean="0"/>
          </a:p>
          <a:p>
            <a:pPr>
              <a:spcBef>
                <a:spcPts val="0"/>
              </a:spcBef>
            </a:pPr>
            <a:r>
              <a:rPr lang="el-GR" sz="2200" dirty="0"/>
              <a:t>Δρ. Αναστάσιος </a:t>
            </a:r>
            <a:r>
              <a:rPr lang="el-GR" sz="2200" dirty="0" smtClean="0"/>
              <a:t>Ε.</a:t>
            </a:r>
            <a:r>
              <a:rPr lang="en-US" sz="2200" dirty="0" smtClean="0"/>
              <a:t> </a:t>
            </a:r>
            <a:r>
              <a:rPr lang="el-GR" sz="2200" dirty="0" smtClean="0"/>
              <a:t>Πολίτης, Επίκουρος Καθηγητής</a:t>
            </a:r>
            <a:endParaRPr lang="en-US" sz="2200" dirty="0" smtClean="0"/>
          </a:p>
          <a:p>
            <a:pPr>
              <a:spcBef>
                <a:spcPts val="0"/>
              </a:spcBef>
            </a:pPr>
            <a:r>
              <a:rPr lang="el-GR" sz="2200"/>
              <a:t>Τεχνολογία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Ανάλυση των λειτουργιών του </a:t>
            </a:r>
            <a:r>
              <a:rPr lang="el-GR" dirty="0" smtClean="0"/>
              <a:t>συστήματος </a:t>
            </a:r>
            <a:r>
              <a:rPr lang="el-GR" sz="3000" b="0" dirty="0" smtClean="0"/>
              <a:t>2/3</a:t>
            </a:r>
            <a:endParaRPr lang="el-GR" sz="3000" b="0" dirty="0"/>
          </a:p>
        </p:txBody>
      </p:sp>
      <p:sp>
        <p:nvSpPr>
          <p:cNvPr id="3" name="Θέση περιεχομένου 2"/>
          <p:cNvSpPr>
            <a:spLocks noGrp="1"/>
          </p:cNvSpPr>
          <p:nvPr>
            <p:ph idx="1"/>
          </p:nvPr>
        </p:nvSpPr>
        <p:spPr>
          <a:xfrm>
            <a:off x="457200" y="1196752"/>
            <a:ext cx="8229600" cy="5400600"/>
          </a:xfrm>
        </p:spPr>
        <p:txBody>
          <a:bodyPr>
            <a:normAutofit/>
          </a:bodyPr>
          <a:lstStyle/>
          <a:p>
            <a:r>
              <a:rPr lang="el-GR" dirty="0"/>
              <a:t>Περαιτέρω, ένα </a:t>
            </a:r>
            <a:r>
              <a:rPr lang="el-GR" dirty="0" smtClean="0"/>
              <a:t>σύστημα </a:t>
            </a:r>
            <a:r>
              <a:rPr lang="el-GR" dirty="0"/>
              <a:t>αυτής της μορφής θα πρέπει να περιλαμβάνει και να υποστηρίζει τις ακόλουθες διαδικασίες και λειτουργίες στο πλαίσιο της διαχείρισης της παραγωγής των εντύπων, με βάση τα ειδικά χαρακτηριστικά που ορίζουν την </a:t>
            </a:r>
            <a:r>
              <a:rPr lang="el-GR" dirty="0" smtClean="0"/>
              <a:t>παραγωγική </a:t>
            </a:r>
            <a:r>
              <a:rPr lang="el-GR" dirty="0"/>
              <a:t>διαδικασία στις </a:t>
            </a:r>
            <a:r>
              <a:rPr lang="el-GR" dirty="0" smtClean="0"/>
              <a:t>γραφικές </a:t>
            </a:r>
            <a:r>
              <a:rPr lang="el-GR" dirty="0"/>
              <a:t>τέχνες:</a:t>
            </a:r>
          </a:p>
          <a:p>
            <a:pPr lvl="1"/>
            <a:r>
              <a:rPr lang="el-GR" b="1" dirty="0"/>
              <a:t>Διαχείριση πελατών / </a:t>
            </a:r>
            <a:r>
              <a:rPr lang="el-GR" b="1" dirty="0" smtClean="0"/>
              <a:t>Προμηθευτών</a:t>
            </a:r>
          </a:p>
          <a:p>
            <a:pPr marL="719138" indent="0">
              <a:spcBef>
                <a:spcPts val="0"/>
              </a:spcBef>
              <a:buNone/>
            </a:pPr>
            <a:r>
              <a:rPr lang="el-GR" dirty="0"/>
              <a:t>Πραγματοποιείται διαχείριση στοιχείων που αφορούν τους πελάτες και τους προμηθευτές. Η διαχείριση αυτή δίνει τη δυνατότητα στη διεύθυνση της επιχείρησης να έχει συνεχή και πλήρη εικόνα για την οικονομική της σχέση με τον πελάτη / προμηθευτή, τη δυνατότητα αξιολόγησής του μέσα από στατιστικά στοιχεία και αναφορές, καθώς επίσης και λεπτομερή παρακολούθηση των εργασιών που τον αφορούν.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552002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Ανάλυση των λειτουργιών του </a:t>
            </a:r>
            <a:r>
              <a:rPr lang="el-GR" dirty="0" smtClean="0"/>
              <a:t>συστήματος </a:t>
            </a:r>
            <a:r>
              <a:rPr lang="el-GR" sz="3000" b="0" dirty="0" smtClean="0"/>
              <a:t>3/3</a:t>
            </a:r>
            <a:endParaRPr lang="el-GR" sz="3000" b="0" dirty="0"/>
          </a:p>
        </p:txBody>
      </p:sp>
      <p:sp>
        <p:nvSpPr>
          <p:cNvPr id="3" name="Θέση περιεχομένου 2"/>
          <p:cNvSpPr>
            <a:spLocks noGrp="1"/>
          </p:cNvSpPr>
          <p:nvPr>
            <p:ph idx="1"/>
          </p:nvPr>
        </p:nvSpPr>
        <p:spPr>
          <a:xfrm>
            <a:off x="457200" y="1196752"/>
            <a:ext cx="8229600" cy="5400600"/>
          </a:xfrm>
        </p:spPr>
        <p:txBody>
          <a:bodyPr>
            <a:normAutofit/>
          </a:bodyPr>
          <a:lstStyle/>
          <a:p>
            <a:pPr>
              <a:buFont typeface="Courier New" panose="02070309020205020404" pitchFamily="49" charset="0"/>
              <a:buChar char="o"/>
            </a:pPr>
            <a:r>
              <a:rPr lang="el-GR" b="1" dirty="0"/>
              <a:t>Διαχείριση προσωπικού</a:t>
            </a:r>
            <a:endParaRPr lang="el-GR" dirty="0"/>
          </a:p>
          <a:p>
            <a:pPr marL="355600" indent="0">
              <a:spcBef>
                <a:spcPts val="0"/>
              </a:spcBef>
              <a:buNone/>
            </a:pPr>
            <a:r>
              <a:rPr lang="el-GR" dirty="0"/>
              <a:t>Υλοποιείται ο προγραμματισμός και  ο καταμερισμός των εργασιών έτσι ώστε να είναι δυνατή η μέγιστη αξιοποίηση και αξιολόγηση των ανθρώπινων πόρων. </a:t>
            </a:r>
          </a:p>
          <a:p>
            <a:pPr>
              <a:buFont typeface="Courier New" panose="02070309020205020404" pitchFamily="49" charset="0"/>
              <a:buChar char="o"/>
            </a:pPr>
            <a:r>
              <a:rPr lang="el-GR" b="1" dirty="0"/>
              <a:t>Διαχείριση αποθήκης</a:t>
            </a:r>
            <a:endParaRPr lang="el-GR" dirty="0"/>
          </a:p>
          <a:p>
            <a:pPr marL="355600" indent="0">
              <a:spcBef>
                <a:spcPts val="0"/>
              </a:spcBef>
              <a:buNone/>
            </a:pPr>
            <a:r>
              <a:rPr lang="el-GR" dirty="0"/>
              <a:t>Η διαχείριση της αποθήκης πρέπει να είναι σχεδιασμένη ώστε να καλύπτει τις διαφοροποιημένες ανάγκες που απαιτεί η παραγωγή των γραφικών τεχνών. </a:t>
            </a:r>
          </a:p>
          <a:p>
            <a:pPr>
              <a:buFont typeface="Courier New" panose="02070309020205020404" pitchFamily="49" charset="0"/>
              <a:buChar char="o"/>
            </a:pPr>
            <a:r>
              <a:rPr lang="el-GR" dirty="0"/>
              <a:t> </a:t>
            </a:r>
            <a:r>
              <a:rPr lang="el-GR" b="1" dirty="0" smtClean="0"/>
              <a:t>Διαχείριση </a:t>
            </a:r>
            <a:r>
              <a:rPr lang="el-GR" b="1" dirty="0"/>
              <a:t>υλικού και εξοπλισμού</a:t>
            </a:r>
            <a:endParaRPr lang="el-GR" dirty="0"/>
          </a:p>
          <a:p>
            <a:pPr marL="355600" indent="0">
              <a:spcBef>
                <a:spcPts val="0"/>
              </a:spcBef>
              <a:buNone/>
            </a:pPr>
            <a:r>
              <a:rPr lang="el-GR" dirty="0"/>
              <a:t>Υλοποιείται η καταγραφή του εξοπλισμού και των τεχνικών χαρακτηριστικών του, με αποτέλεσμα τη μέγιστη παραγωγική αξιοποίηση του εξοπλισμού και την αυτοματοποίηση του ελέγχου λαθών και παραβλέψεων στην παραγωγική διαδικασία.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340256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Κατάρτιση προσφορών και διαχείριση τιμοκαταλόγων και </a:t>
            </a:r>
            <a:r>
              <a:rPr lang="el-GR" dirty="0" smtClean="0"/>
              <a:t>παραγγελιών </a:t>
            </a:r>
            <a:r>
              <a:rPr lang="el-GR" sz="3000" b="0" dirty="0" smtClean="0"/>
              <a:t>1/5</a:t>
            </a:r>
            <a:endParaRPr lang="el-GR" sz="3000" b="0" dirty="0"/>
          </a:p>
        </p:txBody>
      </p:sp>
      <p:sp>
        <p:nvSpPr>
          <p:cNvPr id="3" name="Θέση περιεχομένου 2"/>
          <p:cNvSpPr>
            <a:spLocks noGrp="1"/>
          </p:cNvSpPr>
          <p:nvPr>
            <p:ph idx="1"/>
          </p:nvPr>
        </p:nvSpPr>
        <p:spPr>
          <a:xfrm>
            <a:off x="457200" y="1412776"/>
            <a:ext cx="8229600" cy="4824536"/>
          </a:xfrm>
        </p:spPr>
        <p:txBody>
          <a:bodyPr/>
          <a:lstStyle/>
          <a:p>
            <a:r>
              <a:rPr lang="el-GR" b="1" dirty="0"/>
              <a:t>Διαχείριση Τιμοκαταλόγων</a:t>
            </a:r>
            <a:endParaRPr lang="el-GR" dirty="0"/>
          </a:p>
          <a:p>
            <a:pPr marL="355600" indent="0">
              <a:spcBef>
                <a:spcPts val="0"/>
              </a:spcBef>
              <a:buNone/>
            </a:pPr>
            <a:r>
              <a:rPr lang="el-GR" dirty="0"/>
              <a:t>Το σύστημα πρέπει να έχει τη δυνατότητα χρησιμοποίησης πολλαπλών και ευέλικτων τιμοκαταλόγων που θα μπορούν να </a:t>
            </a:r>
            <a:r>
              <a:rPr lang="el-GR" dirty="0" err="1"/>
              <a:t>επανατροφοδοτούνται</a:t>
            </a:r>
            <a:r>
              <a:rPr lang="el-GR" dirty="0"/>
              <a:t> με κρίσιμα στοιχεία από την παραγωγή και την και να αναπροσαρμόζονται αναλόγως. Πρέπει επίσης να υποστηρίζει ξεχωριστούς τιμοκαταλόγους για κάθε τμήμα / τομέα παραγωγής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510367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Κατάρτιση προσφορών και διαχείριση τιμοκαταλόγων και </a:t>
            </a:r>
            <a:r>
              <a:rPr lang="el-GR" dirty="0" smtClean="0"/>
              <a:t>παραγγελιών </a:t>
            </a:r>
            <a:r>
              <a:rPr lang="el-GR" sz="3000" b="0" dirty="0" smtClean="0"/>
              <a:t>2/5</a:t>
            </a:r>
            <a:endParaRPr lang="el-GR" sz="3000" b="0" dirty="0"/>
          </a:p>
        </p:txBody>
      </p:sp>
      <p:sp>
        <p:nvSpPr>
          <p:cNvPr id="3" name="Θέση περιεχομένου 2"/>
          <p:cNvSpPr>
            <a:spLocks noGrp="1"/>
          </p:cNvSpPr>
          <p:nvPr>
            <p:ph idx="1"/>
          </p:nvPr>
        </p:nvSpPr>
        <p:spPr>
          <a:xfrm>
            <a:off x="457200" y="1412776"/>
            <a:ext cx="8435280" cy="5445224"/>
          </a:xfrm>
        </p:spPr>
        <p:txBody>
          <a:bodyPr>
            <a:normAutofit/>
          </a:bodyPr>
          <a:lstStyle/>
          <a:p>
            <a:r>
              <a:rPr lang="el-GR" b="1" dirty="0"/>
              <a:t>Κατάρτιση προσφορών / </a:t>
            </a:r>
            <a:r>
              <a:rPr lang="el-GR" b="1" dirty="0" err="1"/>
              <a:t>προκοστολόγηση</a:t>
            </a:r>
            <a:endParaRPr lang="el-GR" dirty="0"/>
          </a:p>
          <a:p>
            <a:pPr marL="355600" indent="0">
              <a:spcBef>
                <a:spcPts val="0"/>
              </a:spcBef>
              <a:buNone/>
            </a:pPr>
            <a:r>
              <a:rPr lang="el-GR" dirty="0"/>
              <a:t>Το πεδίο της  σύνταξης προσφορών  για την παραγωγή εντύπων, πρέπει να βασίζεται σε πλήρη και επεξεργασμένα στοιχεία από τα κέντρα κόστους, τα σταθερά και μεταβλητά κόστη και να δίνει την δυνατότητα πλήρους και ακριβούς </a:t>
            </a:r>
            <a:r>
              <a:rPr lang="el-GR" dirty="0" err="1"/>
              <a:t>προκοστολόγησης</a:t>
            </a:r>
            <a:r>
              <a:rPr lang="el-GR" dirty="0"/>
              <a:t> μιας εργασίας παραγωγής εντύπου. Η προσφορά προς τον πελάτη βασίζεται στην </a:t>
            </a:r>
            <a:r>
              <a:rPr lang="el-GR" dirty="0" err="1"/>
              <a:t>προκοστολόγηση</a:t>
            </a:r>
            <a:r>
              <a:rPr lang="el-GR" dirty="0"/>
              <a:t> αυτή, αποτελεί καθοριστικό στοιχείο στην λειτουργία μιας επιχείρησης γραφικών τεχνών και </a:t>
            </a:r>
            <a:r>
              <a:rPr lang="el-GR" dirty="0" smtClean="0"/>
              <a:t>το </a:t>
            </a:r>
            <a:r>
              <a:rPr lang="el-GR" dirty="0"/>
              <a:t>σημείο εκκίνησης για την οργάνωση και παρακολούθηση της παραγωγής.  </a:t>
            </a:r>
          </a:p>
          <a:p>
            <a:pPr marL="355600" indent="0">
              <a:spcBef>
                <a:spcPts val="600"/>
              </a:spcBef>
              <a:buNone/>
            </a:pPr>
            <a:r>
              <a:rPr lang="el-GR" dirty="0"/>
              <a:t>Ακολούθως, είναι αναγκαίο να πραγματοποιείται η καταγραφή των απαιτήσεων μιας εργασίας, καθώς και ο ορισμός των σταδίων παραγωγής στα οποία αναλύεται το κάθε προϊόν, δίνοντας έτσι πλήρη έλεγχο στα συστατικά διαμόρφωσης του </a:t>
            </a:r>
            <a:r>
              <a:rPr lang="el-GR" dirty="0" smtClean="0"/>
              <a:t>κόστους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177761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Κατάρτιση προσφορών και διαχείριση τιμοκαταλόγων και </a:t>
            </a:r>
            <a:r>
              <a:rPr lang="el-GR" dirty="0" smtClean="0"/>
              <a:t>παραγγελιών </a:t>
            </a:r>
            <a:r>
              <a:rPr lang="el-GR" sz="3000" b="0" dirty="0" smtClean="0"/>
              <a:t>3/5</a:t>
            </a:r>
            <a:endParaRPr lang="el-GR" sz="3000" b="0" dirty="0"/>
          </a:p>
        </p:txBody>
      </p:sp>
      <p:sp>
        <p:nvSpPr>
          <p:cNvPr id="3" name="Θέση περιεχομένου 2"/>
          <p:cNvSpPr>
            <a:spLocks noGrp="1"/>
          </p:cNvSpPr>
          <p:nvPr>
            <p:ph idx="1"/>
          </p:nvPr>
        </p:nvSpPr>
        <p:spPr>
          <a:xfrm>
            <a:off x="457200" y="1412776"/>
            <a:ext cx="8229600" cy="4824536"/>
          </a:xfrm>
        </p:spPr>
        <p:txBody>
          <a:bodyPr>
            <a:noAutofit/>
          </a:bodyPr>
          <a:lstStyle/>
          <a:p>
            <a:pPr>
              <a:spcBef>
                <a:spcPts val="600"/>
              </a:spcBef>
            </a:pPr>
            <a:r>
              <a:rPr lang="el-GR" b="1" dirty="0"/>
              <a:t>Επιμέλεια της παραγωγής</a:t>
            </a:r>
            <a:endParaRPr lang="el-GR" dirty="0"/>
          </a:p>
          <a:p>
            <a:pPr marL="355600" indent="0">
              <a:spcBef>
                <a:spcPts val="600"/>
              </a:spcBef>
              <a:buNone/>
            </a:pPr>
            <a:r>
              <a:rPr lang="el-GR" dirty="0"/>
              <a:t>Η καταγραφή των απαιτήσεων που έχει προέλθει από το στάδιο της σύνταξης των προσφορών αποτελεί και το σημείο εκκίνησης για το σχεδιασμό και την επιμέλεια/παρακολούθηση  της παραγωγής. Η ανάλυση και διάρθρωση μιας εργασίας σε διαφορετικά στοιχεία και επίπεδα είναι </a:t>
            </a:r>
            <a:r>
              <a:rPr lang="el-GR" dirty="0" smtClean="0"/>
              <a:t>αναγκαία, </a:t>
            </a:r>
            <a:r>
              <a:rPr lang="el-GR" dirty="0"/>
              <a:t>για να είναι δυνατή, η συνδυασμένη διαχείριση των πραγματικών πληροφοριών  ώστε να υλοποιείται  η παραγωγική διαδικασία με τον πλέον ορθολογικό τρόπο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212823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Κατάρτιση προσφορών και διαχείριση τιμοκαταλόγων και </a:t>
            </a:r>
            <a:r>
              <a:rPr lang="el-GR" dirty="0" smtClean="0"/>
              <a:t>παραγγελιών </a:t>
            </a:r>
            <a:r>
              <a:rPr lang="el-GR" sz="3000" b="0" dirty="0" smtClean="0"/>
              <a:t>4/5</a:t>
            </a:r>
            <a:endParaRPr lang="el-GR" sz="3000" b="0" dirty="0"/>
          </a:p>
        </p:txBody>
      </p:sp>
      <p:sp>
        <p:nvSpPr>
          <p:cNvPr id="3" name="Θέση περιεχομένου 2"/>
          <p:cNvSpPr>
            <a:spLocks noGrp="1"/>
          </p:cNvSpPr>
          <p:nvPr>
            <p:ph idx="1"/>
          </p:nvPr>
        </p:nvSpPr>
        <p:spPr>
          <a:xfrm>
            <a:off x="457200" y="1412776"/>
            <a:ext cx="8229600" cy="4824536"/>
          </a:xfrm>
        </p:spPr>
        <p:txBody>
          <a:bodyPr>
            <a:noAutofit/>
          </a:bodyPr>
          <a:lstStyle/>
          <a:p>
            <a:pPr>
              <a:spcBef>
                <a:spcPts val="600"/>
              </a:spcBef>
            </a:pPr>
            <a:r>
              <a:rPr lang="el-GR" b="1" dirty="0"/>
              <a:t>Επιμέλεια της </a:t>
            </a:r>
            <a:r>
              <a:rPr lang="el-GR" b="1" dirty="0" smtClean="0"/>
              <a:t>παραγωγής </a:t>
            </a:r>
            <a:r>
              <a:rPr lang="el-GR" dirty="0" smtClean="0"/>
              <a:t>(συνέχεια)</a:t>
            </a:r>
            <a:endParaRPr lang="el-GR" dirty="0"/>
          </a:p>
          <a:p>
            <a:pPr marL="355600" indent="0">
              <a:spcBef>
                <a:spcPts val="600"/>
              </a:spcBef>
              <a:buNone/>
            </a:pPr>
            <a:r>
              <a:rPr lang="el-GR" dirty="0" smtClean="0"/>
              <a:t>Το </a:t>
            </a:r>
            <a:r>
              <a:rPr lang="el-GR" dirty="0"/>
              <a:t>σύστημα πρέπει επίσης να προτείνει αυτόματα και  αναλόγως με τις </a:t>
            </a:r>
            <a:r>
              <a:rPr lang="el-GR" dirty="0" smtClean="0"/>
              <a:t>ιδιαιτερότητες </a:t>
            </a:r>
            <a:r>
              <a:rPr lang="el-GR" dirty="0"/>
              <a:t>της εκάστοτε εργασίας, την ροή της παραγωγικής διαδικασίας (πχ σε ποια μηχανή, σε ποιο χρόνο και αν τα υλικά είναι διαθέσιμα) που θα ακολουθηθεί στα διάφορα στάδια παραγωγής, αναλύοντας καθένα από αυτά στις αντίστοιχες εντολές εργασίας φθάνοντας έως και το επίπεδο του χειριστή των μηχανών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951246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Κατάρτιση προσφορών και διαχείριση τιμοκαταλόγων και </a:t>
            </a:r>
            <a:r>
              <a:rPr lang="el-GR" dirty="0" smtClean="0"/>
              <a:t>παραγγελιών </a:t>
            </a:r>
            <a:r>
              <a:rPr lang="el-GR" sz="3000" b="0" dirty="0" smtClean="0"/>
              <a:t>5/5</a:t>
            </a:r>
            <a:endParaRPr lang="el-GR" sz="3000" b="0" dirty="0"/>
          </a:p>
        </p:txBody>
      </p:sp>
      <p:sp>
        <p:nvSpPr>
          <p:cNvPr id="3" name="Θέση περιεχομένου 2"/>
          <p:cNvSpPr>
            <a:spLocks noGrp="1"/>
          </p:cNvSpPr>
          <p:nvPr>
            <p:ph idx="1"/>
          </p:nvPr>
        </p:nvSpPr>
        <p:spPr>
          <a:xfrm>
            <a:off x="457200" y="1412776"/>
            <a:ext cx="8229600" cy="4824536"/>
          </a:xfrm>
        </p:spPr>
        <p:txBody>
          <a:bodyPr>
            <a:noAutofit/>
          </a:bodyPr>
          <a:lstStyle/>
          <a:p>
            <a:pPr>
              <a:spcBef>
                <a:spcPts val="600"/>
              </a:spcBef>
            </a:pPr>
            <a:r>
              <a:rPr lang="el-GR" b="1" dirty="0"/>
              <a:t>Επιμέλεια της </a:t>
            </a:r>
            <a:r>
              <a:rPr lang="el-GR" b="1" dirty="0" smtClean="0"/>
              <a:t>παραγωγής </a:t>
            </a:r>
            <a:r>
              <a:rPr lang="el-GR" dirty="0" smtClean="0"/>
              <a:t>(συνέχεια)</a:t>
            </a:r>
            <a:endParaRPr lang="el-GR" dirty="0"/>
          </a:p>
          <a:p>
            <a:pPr marL="355600" indent="0">
              <a:spcBef>
                <a:spcPts val="600"/>
              </a:spcBef>
              <a:buNone/>
            </a:pPr>
            <a:r>
              <a:rPr lang="el-GR" dirty="0" smtClean="0"/>
              <a:t>Η </a:t>
            </a:r>
            <a:r>
              <a:rPr lang="el-GR" dirty="0"/>
              <a:t>παρακολούθηση της παραγωγής πρέπει να γίνεται επίσης με διαφορετικούς  και συνδυασμένους μεταξύ τους τρόπους, παραγωγής (για παράδειγμα ανά εργασία, προϊόν ή ομάδα εργασιών, ανά τμήμα ή διαδικασία παραγωγής, ανά μηχανή ή εξοπλισμό και ανά χειριστή) ώστε να προκύπτει πλήρης ενημέρωση για την πορεία των εργασιών που είναι δρομολογημένες.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996975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556792"/>
            <a:ext cx="8229600" cy="4680520"/>
          </a:xfrm>
        </p:spPr>
        <p:txBody>
          <a:bodyPr/>
          <a:lstStyle/>
          <a:p>
            <a:r>
              <a:rPr lang="el-GR" dirty="0"/>
              <a:t>Επιπρόσθετα, σε ένα ολοκληρωμένο σύστημα είναι αναγκαίο να υπάρχει άμεση </a:t>
            </a:r>
            <a:r>
              <a:rPr lang="el-GR" dirty="0" smtClean="0"/>
              <a:t>επισκόπηση </a:t>
            </a:r>
            <a:r>
              <a:rPr lang="el-GR" dirty="0"/>
              <a:t>της εικόνας των διαθέσιμων πόρων της επιχείρησης με αποτέλεσμα ο σχεδιασμός, η οργάνωση και η αναπροσαρμογή της παραγωγικής διαδικασίας να είναι εφικτή. Η διοίκηση και το </a:t>
            </a:r>
            <a:r>
              <a:rPr lang="el-GR" dirty="0" smtClean="0"/>
              <a:t>μάνατζμεντ </a:t>
            </a:r>
            <a:r>
              <a:rPr lang="el-GR" dirty="0"/>
              <a:t>μπορεί να αντλεί ανά πάσα στιγμή πολύτιμα στοιχεία που αφορούν τη λειτουργία της επιχείρησης ενώ το τμήμα εξυπηρέτησης πελατών να μπορεί να αντλεί ενημέρωση για τη πορεία των εργασιών των πελατών. Τέλος πρέπει να διατίθεται δυνατότητα απ’ ευθείας ενημέρωσης των πελατών μέσω του διαδικτύου (Internet) για επιλεγμένα στοιχεία (εφαρμογή </a:t>
            </a:r>
            <a:r>
              <a:rPr lang="en-US" dirty="0"/>
              <a:t>web</a:t>
            </a:r>
            <a:r>
              <a:rPr lang="el-GR" dirty="0"/>
              <a:t>-</a:t>
            </a:r>
            <a:r>
              <a:rPr lang="en-US" dirty="0"/>
              <a:t>to</a:t>
            </a:r>
            <a:r>
              <a:rPr lang="el-GR" dirty="0"/>
              <a:t>-</a:t>
            </a:r>
            <a:r>
              <a:rPr lang="en-US" dirty="0"/>
              <a:t>print</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5" name="Τίτλος 1"/>
          <p:cNvSpPr>
            <a:spLocks noGrp="1"/>
          </p:cNvSpPr>
          <p:nvPr>
            <p:ph type="title"/>
          </p:nvPr>
        </p:nvSpPr>
        <p:spPr>
          <a:xfrm>
            <a:off x="467544" y="116632"/>
            <a:ext cx="8229600" cy="1080120"/>
          </a:xfrm>
        </p:spPr>
        <p:txBody>
          <a:bodyPr>
            <a:noAutofit/>
          </a:bodyPr>
          <a:lstStyle/>
          <a:p>
            <a:r>
              <a:rPr lang="el-GR" dirty="0"/>
              <a:t>Ολοκληρωμένα συστήματα διαχείρισης παραγωγής γραφικών </a:t>
            </a:r>
            <a:r>
              <a:rPr lang="el-GR" dirty="0" smtClean="0"/>
              <a:t>τεχνών </a:t>
            </a:r>
            <a:r>
              <a:rPr lang="el-GR" sz="3000" b="0" dirty="0"/>
              <a:t>3</a:t>
            </a:r>
            <a:r>
              <a:rPr lang="el-GR" sz="3000" b="0" dirty="0" smtClean="0"/>
              <a:t>/5</a:t>
            </a:r>
            <a:endParaRPr lang="el-GR" sz="3000" b="0" dirty="0"/>
          </a:p>
        </p:txBody>
      </p:sp>
    </p:spTree>
    <p:extLst>
      <p:ext uri="{BB962C8B-B14F-4D97-AF65-F5344CB8AC3E}">
        <p14:creationId xmlns:p14="http://schemas.microsoft.com/office/powerpoint/2010/main" val="1500990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91264" cy="5400600"/>
          </a:xfrm>
        </p:spPr>
        <p:txBody>
          <a:bodyPr/>
          <a:lstStyle/>
          <a:p>
            <a:r>
              <a:rPr lang="el-GR" dirty="0"/>
              <a:t>Τέλος, το σύστημα θα πρέπει να παρέχει λεπτομερή και ακριβή στατιστικά  και </a:t>
            </a:r>
            <a:r>
              <a:rPr lang="el-GR" dirty="0" smtClean="0"/>
              <a:t>απολογιστικά </a:t>
            </a:r>
            <a:r>
              <a:rPr lang="el-GR" dirty="0"/>
              <a:t>δεδομένα που θα συλλέγονται από την καταγραφή όλων των κινήσεων στα διάφορα στάδια της παραγωγής. Με αυτό τον τρόπο ένα </a:t>
            </a:r>
            <a:r>
              <a:rPr lang="el-GR" dirty="0" smtClean="0"/>
              <a:t>ολοκληρωμένο </a:t>
            </a:r>
            <a:r>
              <a:rPr lang="el-GR" dirty="0"/>
              <a:t>σύστημα </a:t>
            </a:r>
            <a:r>
              <a:rPr lang="el-GR" dirty="0" smtClean="0"/>
              <a:t>διαχείρισης</a:t>
            </a:r>
            <a:r>
              <a:rPr lang="el-GR" dirty="0"/>
              <a:t>, πρέπει να δίνει τη δυνατότητα παροχής απολογιστικών και στατιστικών πληροφοριών και να βοηθά στον εντοπισμό σφαλμάτων και μη συμβατών ενεργειών. Για παράδειγμα, δεδομένα </a:t>
            </a:r>
            <a:r>
              <a:rPr lang="el-GR" dirty="0" smtClean="0"/>
              <a:t>όπως </a:t>
            </a:r>
            <a:r>
              <a:rPr lang="el-GR" dirty="0"/>
              <a:t>ο εσφαλμένος χρονικός προϋπολογισμός μιας παραγωγικής διαδικασίας, η αποδοτικότητα των τμημάτων παραγωγής και εξοπλισμού, η συγκεντρωτική καταγραφή νεκρών χρόνων, ή ακόμη και τα στοιχεία αξιολόγησης πελατών, αποτελούν πολύτιμες πληροφορίες για την σωστή λειτουργία μιας επιχείρησης γραφικών τεχνών.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5" name="Τίτλος 1"/>
          <p:cNvSpPr>
            <a:spLocks noGrp="1"/>
          </p:cNvSpPr>
          <p:nvPr>
            <p:ph type="title"/>
          </p:nvPr>
        </p:nvSpPr>
        <p:spPr>
          <a:xfrm>
            <a:off x="467544" y="116632"/>
            <a:ext cx="8229600" cy="1080120"/>
          </a:xfrm>
        </p:spPr>
        <p:txBody>
          <a:bodyPr>
            <a:noAutofit/>
          </a:bodyPr>
          <a:lstStyle/>
          <a:p>
            <a:r>
              <a:rPr lang="el-GR" dirty="0"/>
              <a:t>Ολοκληρωμένα συστήματα διαχείρισης παραγωγής γραφικών </a:t>
            </a:r>
            <a:r>
              <a:rPr lang="el-GR" dirty="0" smtClean="0"/>
              <a:t>τεχνών </a:t>
            </a:r>
            <a:r>
              <a:rPr lang="el-GR" sz="3000" b="0" dirty="0"/>
              <a:t>4</a:t>
            </a:r>
            <a:r>
              <a:rPr lang="el-GR" sz="3000" b="0" dirty="0" smtClean="0"/>
              <a:t>/5</a:t>
            </a:r>
            <a:endParaRPr lang="el-GR" sz="3000" b="0" dirty="0"/>
          </a:p>
        </p:txBody>
      </p:sp>
    </p:spTree>
    <p:extLst>
      <p:ext uri="{BB962C8B-B14F-4D97-AF65-F5344CB8AC3E}">
        <p14:creationId xmlns:p14="http://schemas.microsoft.com/office/powerpoint/2010/main" val="2550334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412776"/>
            <a:ext cx="8579296" cy="5472608"/>
          </a:xfrm>
        </p:spPr>
        <p:txBody>
          <a:bodyPr>
            <a:noAutofit/>
          </a:bodyPr>
          <a:lstStyle/>
          <a:p>
            <a:r>
              <a:rPr lang="el-GR" sz="2100" dirty="0"/>
              <a:t>Το σημαντικότερο ίσως στοιχείο ενός συστήματος ολοκληρωμένης διαχείρισης της παραγωγής εντύπων πρέπει να είναι </a:t>
            </a:r>
            <a:r>
              <a:rPr lang="el-GR" sz="2100" dirty="0" smtClean="0"/>
              <a:t>η </a:t>
            </a:r>
            <a:r>
              <a:rPr lang="el-GR" sz="2100" dirty="0" err="1"/>
              <a:t>μετακοστολόγηση</a:t>
            </a:r>
            <a:r>
              <a:rPr lang="el-GR" sz="2100" dirty="0"/>
              <a:t> ή επίσης και απολογιστική κοστολόγηση. Η </a:t>
            </a:r>
            <a:r>
              <a:rPr lang="el-GR" sz="2100" dirty="0" err="1"/>
              <a:t>μετακοστολόγηση</a:t>
            </a:r>
            <a:r>
              <a:rPr lang="el-GR" sz="2100" dirty="0"/>
              <a:t> δίνει τα πραγματικά στοιχεία του κόστους μιας εργασίας. Το σύστημα, πρέπει να αξιοποιεί τα απολογιστικά δεδομένα που έχουν προκύψει από την παραγωγική διαδικασία και μετά από ανάλυση πρέπει να δίνει τα πραγματικά μεγέθη του κόστους μιας εργασίας</a:t>
            </a:r>
            <a:r>
              <a:rPr lang="el-GR" sz="2100" dirty="0" smtClean="0"/>
              <a:t>.</a:t>
            </a:r>
            <a:endParaRPr lang="el-GR" sz="2100" dirty="0"/>
          </a:p>
          <a:p>
            <a:r>
              <a:rPr lang="el-GR" sz="2100" dirty="0"/>
              <a:t>Η </a:t>
            </a:r>
            <a:r>
              <a:rPr lang="el-GR" sz="2100" dirty="0" err="1"/>
              <a:t>μετακοστολόγηση</a:t>
            </a:r>
            <a:r>
              <a:rPr lang="el-GR" sz="2100" dirty="0"/>
              <a:t> – βασικό και συστατικό στοιχείο του συστήματος, συγκρίνεται με τα </a:t>
            </a:r>
            <a:r>
              <a:rPr lang="el-GR" sz="2100" dirty="0" smtClean="0"/>
              <a:t>δεδομένα </a:t>
            </a:r>
            <a:r>
              <a:rPr lang="el-GR" sz="2100" dirty="0"/>
              <a:t>της </a:t>
            </a:r>
            <a:r>
              <a:rPr lang="el-GR" sz="2100" dirty="0" err="1"/>
              <a:t>προκοστολόγησης</a:t>
            </a:r>
            <a:r>
              <a:rPr lang="el-GR" sz="2100" dirty="0"/>
              <a:t> και οδηγεί στην εκτίμηση της ακρίβειας της </a:t>
            </a:r>
            <a:r>
              <a:rPr lang="el-GR" sz="2100" dirty="0" err="1"/>
              <a:t>προκοστολόγησης</a:t>
            </a:r>
            <a:r>
              <a:rPr lang="el-GR" sz="2100" dirty="0"/>
              <a:t> και της προσφοράς που δόθηκε στον πελάτη.  Παράλληλα, πρέπει να εντοπίζονται τα επιμέρους στοιχεία των όποιων αποκλίσεων για να είναι δυνατός ο έλεγχος και η διόρθωσή τους από την διοίκηση της επιχείρησης, η παροχή οδηγιών διόρθωσης και αναπροσαρμογής των κοστολογίων γραφικών τεχνών.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5" name="Τίτλος 1"/>
          <p:cNvSpPr>
            <a:spLocks noGrp="1"/>
          </p:cNvSpPr>
          <p:nvPr>
            <p:ph type="title"/>
          </p:nvPr>
        </p:nvSpPr>
        <p:spPr>
          <a:xfrm>
            <a:off x="467544" y="116632"/>
            <a:ext cx="8229600" cy="1080120"/>
          </a:xfrm>
        </p:spPr>
        <p:txBody>
          <a:bodyPr>
            <a:noAutofit/>
          </a:bodyPr>
          <a:lstStyle/>
          <a:p>
            <a:r>
              <a:rPr lang="el-GR" dirty="0"/>
              <a:t>Ολοκληρωμένα συστήματα διαχείρισης παραγωγής γραφικών </a:t>
            </a:r>
            <a:r>
              <a:rPr lang="el-GR" dirty="0" smtClean="0"/>
              <a:t>τεχνών </a:t>
            </a:r>
            <a:r>
              <a:rPr lang="el-GR" sz="3000" b="0" dirty="0"/>
              <a:t>5</a:t>
            </a:r>
            <a:r>
              <a:rPr lang="el-GR" sz="3000" b="0" dirty="0" smtClean="0"/>
              <a:t>/5</a:t>
            </a:r>
            <a:endParaRPr lang="el-GR" sz="3000" b="0" dirty="0"/>
          </a:p>
        </p:txBody>
      </p:sp>
    </p:spTree>
    <p:extLst>
      <p:ext uri="{BB962C8B-B14F-4D97-AF65-F5344CB8AC3E}">
        <p14:creationId xmlns:p14="http://schemas.microsoft.com/office/powerpoint/2010/main" val="405399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Ολοκληρωμένα συστήματα διαχείρισης παραγωγής γραφικών </a:t>
            </a:r>
            <a:r>
              <a:rPr lang="el-GR" dirty="0" smtClean="0"/>
              <a:t>τεχνών </a:t>
            </a:r>
            <a:r>
              <a:rPr lang="el-GR" sz="3000" b="0" dirty="0" smtClean="0"/>
              <a:t>1/5</a:t>
            </a:r>
            <a:endParaRPr lang="el-GR" sz="3000" b="0" dirty="0"/>
          </a:p>
        </p:txBody>
      </p:sp>
      <p:sp>
        <p:nvSpPr>
          <p:cNvPr id="3" name="Θέση περιεχομένου 2"/>
          <p:cNvSpPr>
            <a:spLocks noGrp="1"/>
          </p:cNvSpPr>
          <p:nvPr>
            <p:ph idx="1"/>
          </p:nvPr>
        </p:nvSpPr>
        <p:spPr>
          <a:xfrm>
            <a:off x="457200" y="1484784"/>
            <a:ext cx="8229600" cy="4752528"/>
          </a:xfrm>
        </p:spPr>
        <p:txBody>
          <a:bodyPr>
            <a:normAutofit/>
          </a:bodyPr>
          <a:lstStyle/>
          <a:p>
            <a:r>
              <a:rPr lang="el-GR" dirty="0"/>
              <a:t>Στο πλαίσιο της ανάπτυξης της διαχείρισης εργασιών γραφικών τεχνών και παραγωγής εντύπων, διάφορες εταιρείες έχουν αναπτύξει εξειδικευμένες εφαρμογές οι οποίες χρησιμοποιούνται </a:t>
            </a:r>
            <a:r>
              <a:rPr lang="el-GR" dirty="0" smtClean="0"/>
              <a:t>πλέον </a:t>
            </a:r>
            <a:r>
              <a:rPr lang="el-GR" dirty="0"/>
              <a:t>ευρύτατα στις </a:t>
            </a:r>
            <a:r>
              <a:rPr lang="el-GR" dirty="0" smtClean="0"/>
              <a:t>επιχειρήσεις. </a:t>
            </a:r>
            <a:r>
              <a:rPr lang="el-GR" dirty="0"/>
              <a:t>Α</a:t>
            </a:r>
            <a:r>
              <a:rPr lang="el-GR" dirty="0" smtClean="0"/>
              <a:t>κολουθεί </a:t>
            </a:r>
            <a:r>
              <a:rPr lang="el-GR" dirty="0"/>
              <a:t>η παρουσίαση ενός τυπικού συστήματος διαχείρισης παραγωγής με στοιχεία που προέρχονται κυρίως από την </a:t>
            </a:r>
            <a:r>
              <a:rPr lang="en-US" dirty="0" err="1"/>
              <a:t>Hilflex</a:t>
            </a:r>
            <a:r>
              <a:rPr lang="el-GR" dirty="0"/>
              <a:t> (Γερμανία) και από το σύστημα BEL </a:t>
            </a:r>
            <a:r>
              <a:rPr lang="el-GR" dirty="0" err="1"/>
              <a:t>Overprint</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4274381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Αναστάσιος Πολίτης 2014. </a:t>
            </a:r>
            <a:r>
              <a:rPr lang="el-GR" sz="2000" dirty="0"/>
              <a:t>Αναστάσιος Πολίτης. «Διαχείριση παραγωγής εντύπου υλικού. </a:t>
            </a:r>
            <a:r>
              <a:rPr lang="el-GR" sz="2000" dirty="0" smtClean="0"/>
              <a:t>Ενότητα 12</a:t>
            </a:r>
            <a:r>
              <a:rPr lang="en-US" sz="2000" dirty="0" smtClean="0"/>
              <a:t>:</a:t>
            </a:r>
            <a:r>
              <a:rPr lang="el-GR" sz="2000" dirty="0"/>
              <a:t> Ολοκληρωμένα συστήματα διαχείρισης παραγωγής γραφικών </a:t>
            </a:r>
            <a:r>
              <a:rPr lang="el-GR" sz="2000" dirty="0" smtClean="0"/>
              <a:t>τεχνών».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556792"/>
            <a:ext cx="8229600" cy="4680520"/>
          </a:xfrm>
        </p:spPr>
        <p:txBody>
          <a:bodyPr>
            <a:normAutofit/>
          </a:bodyPr>
          <a:lstStyle/>
          <a:p>
            <a:r>
              <a:rPr lang="el-GR" dirty="0" smtClean="0"/>
              <a:t>Τα </a:t>
            </a:r>
            <a:r>
              <a:rPr lang="el-GR" dirty="0"/>
              <a:t>συστήματα αυτά  είναι βασισμένα σε διεθνή βιομηχανικά </a:t>
            </a:r>
            <a:r>
              <a:rPr lang="el-GR" dirty="0" err="1"/>
              <a:t>standards</a:t>
            </a:r>
            <a:r>
              <a:rPr lang="el-GR" dirty="0"/>
              <a:t> όπως ο Microsoft SQL® Server™, καθώς και σε τεχνολογίες αιχμής όπως η XML.</a:t>
            </a:r>
          </a:p>
          <a:p>
            <a:r>
              <a:rPr lang="el-GR" dirty="0" smtClean="0"/>
              <a:t>Έχουν </a:t>
            </a:r>
            <a:r>
              <a:rPr lang="el-GR" dirty="0"/>
              <a:t>δε ως βασικό σκοπό την διαχείριση της παραγωγής και ευρύτερα την υποστήριξη του τμήματος εξυπηρέτησης πελατών της επιχείρησης, καθώς και την διαχείριση, οργάνωση και παρακολούθηση της </a:t>
            </a:r>
            <a:r>
              <a:rPr lang="el-GR" dirty="0" smtClean="0"/>
              <a:t>παραγωγικής </a:t>
            </a:r>
            <a:r>
              <a:rPr lang="el-GR" dirty="0"/>
              <a:t>διαδικασίας των γραφικών τεχνών.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
        <p:nvSpPr>
          <p:cNvPr id="5" name="Τίτλος 1"/>
          <p:cNvSpPr>
            <a:spLocks noGrp="1"/>
          </p:cNvSpPr>
          <p:nvPr>
            <p:ph type="title"/>
          </p:nvPr>
        </p:nvSpPr>
        <p:spPr>
          <a:xfrm>
            <a:off x="467544" y="116632"/>
            <a:ext cx="8229600" cy="1080120"/>
          </a:xfrm>
        </p:spPr>
        <p:txBody>
          <a:bodyPr>
            <a:noAutofit/>
          </a:bodyPr>
          <a:lstStyle/>
          <a:p>
            <a:r>
              <a:rPr lang="el-GR" dirty="0"/>
              <a:t>Ολοκληρωμένα συστήματα διαχείρισης παραγωγής γραφικών </a:t>
            </a:r>
            <a:r>
              <a:rPr lang="el-GR" dirty="0" smtClean="0"/>
              <a:t>τεχνών </a:t>
            </a:r>
            <a:r>
              <a:rPr lang="el-GR" sz="3000" b="0" dirty="0"/>
              <a:t>2</a:t>
            </a:r>
            <a:r>
              <a:rPr lang="el-GR" sz="3000" b="0" dirty="0" smtClean="0"/>
              <a:t>/5</a:t>
            </a:r>
            <a:endParaRPr lang="el-GR" sz="3000" b="0" dirty="0"/>
          </a:p>
        </p:txBody>
      </p:sp>
    </p:spTree>
    <p:extLst>
      <p:ext uri="{BB962C8B-B14F-4D97-AF65-F5344CB8AC3E}">
        <p14:creationId xmlns:p14="http://schemas.microsoft.com/office/powerpoint/2010/main" val="1925105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smtClean="0"/>
              <a:t>Τυπικό </a:t>
            </a:r>
            <a:r>
              <a:rPr lang="el-GR" dirty="0"/>
              <a:t>μοντέλο του  συστήματος διαχείρισης παραγωγής γραφικών τεχνών </a:t>
            </a:r>
            <a:r>
              <a:rPr lang="el-GR" dirty="0" smtClean="0"/>
              <a:t>BEL </a:t>
            </a:r>
            <a:r>
              <a:rPr lang="el-GR" dirty="0" err="1" smtClean="0"/>
              <a:t>Overprint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556792"/>
            <a:ext cx="5980664"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251520" y="1617192"/>
            <a:ext cx="3384376" cy="3024336"/>
          </a:xfrm>
        </p:spPr>
        <p:txBody>
          <a:bodyPr/>
          <a:lstStyle/>
          <a:p>
            <a:pPr marL="0" indent="0">
              <a:buNone/>
            </a:pPr>
            <a:r>
              <a:rPr lang="el-GR" dirty="0" smtClean="0"/>
              <a:t>Στο διάγραμμα, </a:t>
            </a:r>
            <a:r>
              <a:rPr lang="el-GR" dirty="0"/>
              <a:t>απεικονίζεται το τυπικό μοντέλο του  ολοκληρωμένου συστήματος διαχείρισης παραγωγής γραφικών τεχνών   BEL </a:t>
            </a:r>
            <a:r>
              <a:rPr lang="el-GR" dirty="0" err="1"/>
              <a:t>Overprint</a:t>
            </a:r>
            <a:r>
              <a:rPr lang="el-GR" dirty="0"/>
              <a:t>.</a:t>
            </a:r>
          </a:p>
        </p:txBody>
      </p:sp>
    </p:spTree>
    <p:extLst>
      <p:ext uri="{BB962C8B-B14F-4D97-AF65-F5344CB8AC3E}">
        <p14:creationId xmlns:p14="http://schemas.microsoft.com/office/powerpoint/2010/main" val="2546629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dirty="0"/>
              <a:t>Δομή και στοιχεία </a:t>
            </a:r>
            <a:r>
              <a:rPr lang="el-GR" dirty="0" smtClean="0"/>
              <a:t>συστήματος </a:t>
            </a:r>
            <a:r>
              <a:rPr lang="el-GR" sz="3100" b="0" dirty="0" smtClean="0"/>
              <a:t/>
            </a:r>
            <a:br>
              <a:rPr lang="el-GR" sz="3100" b="0" dirty="0" smtClean="0"/>
            </a:br>
            <a:r>
              <a:rPr lang="el-GR" sz="3100" b="0" dirty="0" smtClean="0"/>
              <a:t>ολοκληρωμένης </a:t>
            </a:r>
            <a:r>
              <a:rPr lang="el-GR" sz="3100" b="0" dirty="0"/>
              <a:t>διαχείρισης παραγωγής &amp;</a:t>
            </a:r>
            <a:r>
              <a:rPr lang="el-GR" sz="3100" b="0" dirty="0" smtClean="0"/>
              <a:t> </a:t>
            </a:r>
            <a:r>
              <a:rPr lang="el-GR" sz="3100" b="0" dirty="0"/>
              <a:t>εργασιών </a:t>
            </a:r>
            <a:r>
              <a:rPr lang="el-GR" sz="3100" b="0" dirty="0" smtClean="0"/>
              <a:t>Γ.Τ. 1/4</a:t>
            </a:r>
            <a:endParaRPr lang="el-GR" sz="3100" b="0" dirty="0"/>
          </a:p>
        </p:txBody>
      </p:sp>
      <p:sp>
        <p:nvSpPr>
          <p:cNvPr id="5" name="Θέση περιεχομένου 4"/>
          <p:cNvSpPr>
            <a:spLocks noGrp="1"/>
          </p:cNvSpPr>
          <p:nvPr>
            <p:ph idx="1"/>
          </p:nvPr>
        </p:nvSpPr>
        <p:spPr>
          <a:xfrm>
            <a:off x="457200" y="1340768"/>
            <a:ext cx="8229600" cy="5040560"/>
          </a:xfrm>
        </p:spPr>
        <p:txBody>
          <a:bodyPr/>
          <a:lstStyle/>
          <a:p>
            <a:r>
              <a:rPr lang="el-GR" dirty="0"/>
              <a:t>Το σύστημα,  χρησιμεύει στην ανάπτυξη εργαλείων υποβοήθησης των επιχειρηματικών αποφάσεων, στην υποστήριξη των τμημάτων εξυπηρέτησης πελατών της επιχείρησης, καθώς και στην διαχείριση και παρακολούθηση της παραγωγικής διαδικασίας. </a:t>
            </a:r>
          </a:p>
          <a:p>
            <a:r>
              <a:rPr lang="el-GR" dirty="0"/>
              <a:t>Με την καταγραφή στοιχείων της καθημερινής δραστηριότητας, την χρησιμοποίησή τους και την επεξεργασία τους τους, επιτυγχάνεται η βελτιστοποίηση των παραμέτρων του συστήματος, το οποίο κατόπιν παρέχει πλήρη στατιστικά δεδομένα για την παραγωγική διαδικασία.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426602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dirty="0"/>
              <a:t>Δομή και στοιχεία </a:t>
            </a:r>
            <a:r>
              <a:rPr lang="el-GR" dirty="0" smtClean="0"/>
              <a:t>συστήματος </a:t>
            </a:r>
            <a:r>
              <a:rPr lang="el-GR" sz="3100" b="0" dirty="0" smtClean="0"/>
              <a:t/>
            </a:r>
            <a:br>
              <a:rPr lang="el-GR" sz="3100" b="0" dirty="0" smtClean="0"/>
            </a:br>
            <a:r>
              <a:rPr lang="el-GR" sz="3100" b="0" dirty="0" smtClean="0"/>
              <a:t>ολοκληρωμένης </a:t>
            </a:r>
            <a:r>
              <a:rPr lang="el-GR" sz="3100" b="0" dirty="0"/>
              <a:t>διαχείρισης παραγωγής &amp;</a:t>
            </a:r>
            <a:r>
              <a:rPr lang="el-GR" sz="3100" b="0" dirty="0" smtClean="0"/>
              <a:t> </a:t>
            </a:r>
            <a:r>
              <a:rPr lang="el-GR" sz="3100" b="0" dirty="0"/>
              <a:t>εργασιών </a:t>
            </a:r>
            <a:r>
              <a:rPr lang="el-GR" sz="3100" b="0" dirty="0" smtClean="0"/>
              <a:t>Γ.Τ. 2/4</a:t>
            </a:r>
            <a:endParaRPr lang="el-GR" sz="3100" b="0" dirty="0"/>
          </a:p>
        </p:txBody>
      </p:sp>
      <p:sp>
        <p:nvSpPr>
          <p:cNvPr id="5" name="Θέση περιεχομένου 4"/>
          <p:cNvSpPr>
            <a:spLocks noGrp="1"/>
          </p:cNvSpPr>
          <p:nvPr>
            <p:ph idx="1"/>
          </p:nvPr>
        </p:nvSpPr>
        <p:spPr>
          <a:xfrm>
            <a:off x="457200" y="1340768"/>
            <a:ext cx="8229600" cy="5400600"/>
          </a:xfrm>
        </p:spPr>
        <p:txBody>
          <a:bodyPr>
            <a:normAutofit/>
          </a:bodyPr>
          <a:lstStyle/>
          <a:p>
            <a:r>
              <a:rPr lang="el-GR" dirty="0" smtClean="0"/>
              <a:t>Ένα </a:t>
            </a:r>
            <a:r>
              <a:rPr lang="el-GR" dirty="0"/>
              <a:t>τυπικό σύστημα διαχείρισης παραγωγής και εργασιών Γραφικών Τεχνών περιλαμβάνει τα ακόλουθα στοιχεία: </a:t>
            </a:r>
          </a:p>
          <a:p>
            <a:pPr lvl="1"/>
            <a:r>
              <a:rPr lang="el-GR" dirty="0" smtClean="0"/>
              <a:t>Διαχείριση </a:t>
            </a:r>
            <a:r>
              <a:rPr lang="el-GR" dirty="0"/>
              <a:t>Πελατών /</a:t>
            </a:r>
            <a:r>
              <a:rPr lang="el-GR" dirty="0" smtClean="0"/>
              <a:t>Προμηθευτών.</a:t>
            </a:r>
            <a:endParaRPr lang="el-GR" dirty="0"/>
          </a:p>
          <a:p>
            <a:pPr lvl="1"/>
            <a:r>
              <a:rPr lang="el-GR" dirty="0"/>
              <a:t> </a:t>
            </a:r>
            <a:r>
              <a:rPr lang="el-GR" dirty="0" smtClean="0"/>
              <a:t>Διαχείριση Προσωπικού.</a:t>
            </a:r>
            <a:endParaRPr lang="el-GR" dirty="0"/>
          </a:p>
          <a:p>
            <a:pPr lvl="1"/>
            <a:r>
              <a:rPr lang="el-GR" dirty="0"/>
              <a:t> </a:t>
            </a:r>
            <a:r>
              <a:rPr lang="el-GR" dirty="0" smtClean="0"/>
              <a:t>Διαχείριση Εξοπλισμού.</a:t>
            </a:r>
            <a:endParaRPr lang="el-GR" dirty="0"/>
          </a:p>
          <a:p>
            <a:pPr lvl="1"/>
            <a:r>
              <a:rPr lang="el-GR" dirty="0"/>
              <a:t> </a:t>
            </a:r>
            <a:r>
              <a:rPr lang="el-GR" dirty="0" smtClean="0"/>
              <a:t>Τεχνικές </a:t>
            </a:r>
            <a:r>
              <a:rPr lang="el-GR" dirty="0"/>
              <a:t>Προδιαγραφές </a:t>
            </a:r>
            <a:r>
              <a:rPr lang="el-GR" dirty="0" smtClean="0"/>
              <a:t>Εξοπλισμού.</a:t>
            </a:r>
            <a:endParaRPr lang="el-GR" dirty="0"/>
          </a:p>
          <a:p>
            <a:pPr lvl="1"/>
            <a:r>
              <a:rPr lang="el-GR" dirty="0"/>
              <a:t> </a:t>
            </a:r>
            <a:r>
              <a:rPr lang="el-GR" dirty="0" smtClean="0"/>
              <a:t>Κέντρα Κόστους.</a:t>
            </a:r>
          </a:p>
          <a:p>
            <a:pPr lvl="1"/>
            <a:r>
              <a:rPr lang="el-GR" dirty="0" smtClean="0"/>
              <a:t>Πολλαπλά Μοντέλα Χρέωσης.</a:t>
            </a:r>
          </a:p>
          <a:p>
            <a:pPr lvl="1"/>
            <a:r>
              <a:rPr lang="el-GR" dirty="0"/>
              <a:t>Πολλαπλοί Τιμοκατάλογοι</a:t>
            </a:r>
            <a:r>
              <a:rPr lang="el-GR" dirty="0" smtClean="0"/>
              <a:t>.</a:t>
            </a:r>
          </a:p>
          <a:p>
            <a:pPr lvl="1"/>
            <a:r>
              <a:rPr lang="el-GR" dirty="0"/>
              <a:t>Διαχείριση Αποθήκης Χαρτιού</a:t>
            </a:r>
            <a:r>
              <a:rPr lang="el-GR" dirty="0" smtClean="0"/>
              <a:t>.</a:t>
            </a:r>
            <a:endParaRPr lang="el-GR" dirty="0"/>
          </a:p>
          <a:p>
            <a:pPr lvl="1"/>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893372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dirty="0"/>
              <a:t>Δομή και στοιχεία </a:t>
            </a:r>
            <a:r>
              <a:rPr lang="el-GR" dirty="0" smtClean="0"/>
              <a:t>συστήματος </a:t>
            </a:r>
            <a:r>
              <a:rPr lang="el-GR" sz="3100" b="0" dirty="0" smtClean="0"/>
              <a:t/>
            </a:r>
            <a:br>
              <a:rPr lang="el-GR" sz="3100" b="0" dirty="0" smtClean="0"/>
            </a:br>
            <a:r>
              <a:rPr lang="el-GR" sz="3100" b="0" dirty="0" smtClean="0"/>
              <a:t>ολοκληρωμένης </a:t>
            </a:r>
            <a:r>
              <a:rPr lang="el-GR" sz="3100" b="0" dirty="0"/>
              <a:t>διαχείρισης παραγωγής &amp;</a:t>
            </a:r>
            <a:r>
              <a:rPr lang="el-GR" sz="3100" b="0" dirty="0" smtClean="0"/>
              <a:t> </a:t>
            </a:r>
            <a:r>
              <a:rPr lang="el-GR" sz="3100" b="0" dirty="0"/>
              <a:t>εργασιών </a:t>
            </a:r>
            <a:r>
              <a:rPr lang="el-GR" sz="3100" b="0" dirty="0" smtClean="0"/>
              <a:t>Γ.Τ. 3/4</a:t>
            </a:r>
            <a:endParaRPr lang="el-GR" sz="3100" b="0" dirty="0"/>
          </a:p>
        </p:txBody>
      </p:sp>
      <p:sp>
        <p:nvSpPr>
          <p:cNvPr id="5" name="Θέση περιεχομένου 4"/>
          <p:cNvSpPr>
            <a:spLocks noGrp="1"/>
          </p:cNvSpPr>
          <p:nvPr>
            <p:ph idx="1"/>
          </p:nvPr>
        </p:nvSpPr>
        <p:spPr>
          <a:xfrm>
            <a:off x="457200" y="1340768"/>
            <a:ext cx="8229600" cy="5040560"/>
          </a:xfrm>
        </p:spPr>
        <p:txBody>
          <a:bodyPr>
            <a:normAutofit/>
          </a:bodyPr>
          <a:lstStyle/>
          <a:p>
            <a:pPr marL="538163">
              <a:buFont typeface="Courier New" panose="02070309020205020404" pitchFamily="49" charset="0"/>
              <a:buChar char="o"/>
            </a:pPr>
            <a:r>
              <a:rPr lang="el-GR" dirty="0" smtClean="0"/>
              <a:t>Διαχείριση </a:t>
            </a:r>
            <a:r>
              <a:rPr lang="el-GR" dirty="0"/>
              <a:t>Αποθήκης Καλουπιών Κυτιοποιίας, Μελανιών, Φιλμ/ και εκτυπωτικών </a:t>
            </a:r>
            <a:r>
              <a:rPr lang="el-GR" dirty="0" smtClean="0"/>
              <a:t>πλακών/Τσίγκων.</a:t>
            </a:r>
            <a:endParaRPr lang="el-GR" dirty="0"/>
          </a:p>
          <a:p>
            <a:pPr marL="538163">
              <a:buFont typeface="Courier New" panose="02070309020205020404" pitchFamily="49" charset="0"/>
              <a:buChar char="o"/>
            </a:pPr>
            <a:r>
              <a:rPr lang="el-GR" dirty="0" smtClean="0"/>
              <a:t>Κινήσεις Αποθηκών.</a:t>
            </a:r>
            <a:endParaRPr lang="el-GR" dirty="0"/>
          </a:p>
          <a:p>
            <a:pPr marL="538163">
              <a:buFont typeface="Courier New" panose="02070309020205020404" pitchFamily="49" charset="0"/>
              <a:buChar char="o"/>
            </a:pPr>
            <a:r>
              <a:rPr lang="el-GR" dirty="0" smtClean="0"/>
              <a:t>Διαχείριση Προσφορών.</a:t>
            </a:r>
          </a:p>
          <a:p>
            <a:pPr marL="538163">
              <a:buFont typeface="Courier New" panose="02070309020205020404" pitchFamily="49" charset="0"/>
              <a:buChar char="o"/>
            </a:pPr>
            <a:r>
              <a:rPr lang="el-GR" dirty="0"/>
              <a:t>Διαχείριση Παραγγελιών</a:t>
            </a:r>
          </a:p>
          <a:p>
            <a:pPr marL="538163">
              <a:buFont typeface="Courier New" panose="02070309020205020404" pitchFamily="49" charset="0"/>
              <a:buChar char="o"/>
            </a:pPr>
            <a:r>
              <a:rPr lang="el-GR" dirty="0" smtClean="0"/>
              <a:t>Έκδοση </a:t>
            </a:r>
            <a:r>
              <a:rPr lang="el-GR" dirty="0"/>
              <a:t>Εντολών Εργασίας</a:t>
            </a:r>
          </a:p>
          <a:p>
            <a:pPr marL="538163">
              <a:buFont typeface="Courier New" panose="02070309020205020404" pitchFamily="49" charset="0"/>
              <a:buChar char="o"/>
            </a:pPr>
            <a:r>
              <a:rPr lang="el-GR" dirty="0"/>
              <a:t>Ψηφιακές Εντολές Εργασίας</a:t>
            </a:r>
          </a:p>
          <a:p>
            <a:pPr marL="538163">
              <a:buFont typeface="Courier New" panose="02070309020205020404" pitchFamily="49" charset="0"/>
              <a:buChar char="o"/>
            </a:pPr>
            <a:r>
              <a:rPr lang="el-GR" dirty="0"/>
              <a:t>Προγραμματισμό </a:t>
            </a:r>
            <a:r>
              <a:rPr lang="el-GR" dirty="0" smtClean="0"/>
              <a:t>και Οργάνωση </a:t>
            </a:r>
            <a:r>
              <a:rPr lang="el-GR" dirty="0"/>
              <a:t>Παραγωγής</a:t>
            </a:r>
          </a:p>
          <a:p>
            <a:pPr marL="538163">
              <a:buFont typeface="Courier New" panose="02070309020205020404" pitchFamily="49" charset="0"/>
              <a:buChar char="o"/>
            </a:pPr>
            <a:r>
              <a:rPr lang="el-GR" dirty="0"/>
              <a:t>Απολογιστικά Στοιχεία </a:t>
            </a:r>
            <a:r>
              <a:rPr lang="el-GR" dirty="0" smtClean="0"/>
              <a:t>Παραγωγής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9336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dirty="0"/>
              <a:t>Δομή και στοιχεία </a:t>
            </a:r>
            <a:r>
              <a:rPr lang="el-GR" dirty="0" smtClean="0"/>
              <a:t>συστήματος </a:t>
            </a:r>
            <a:r>
              <a:rPr lang="el-GR" sz="3100" b="0" dirty="0" smtClean="0"/>
              <a:t/>
            </a:r>
            <a:br>
              <a:rPr lang="el-GR" sz="3100" b="0" dirty="0" smtClean="0"/>
            </a:br>
            <a:r>
              <a:rPr lang="el-GR" sz="3100" b="0" dirty="0" smtClean="0"/>
              <a:t>ολοκληρωμένης </a:t>
            </a:r>
            <a:r>
              <a:rPr lang="el-GR" sz="3100" b="0" dirty="0"/>
              <a:t>διαχείρισης παραγωγής &amp;</a:t>
            </a:r>
            <a:r>
              <a:rPr lang="el-GR" sz="3100" b="0" dirty="0" smtClean="0"/>
              <a:t> </a:t>
            </a:r>
            <a:r>
              <a:rPr lang="el-GR" sz="3100" b="0" dirty="0"/>
              <a:t>εργασιών </a:t>
            </a:r>
            <a:r>
              <a:rPr lang="el-GR" sz="3100" b="0" dirty="0" smtClean="0"/>
              <a:t>Γ.Τ. 4/4</a:t>
            </a:r>
            <a:endParaRPr lang="el-GR" sz="3100" b="0" dirty="0"/>
          </a:p>
        </p:txBody>
      </p:sp>
      <p:sp>
        <p:nvSpPr>
          <p:cNvPr id="5" name="Θέση περιεχομένου 4"/>
          <p:cNvSpPr>
            <a:spLocks noGrp="1"/>
          </p:cNvSpPr>
          <p:nvPr>
            <p:ph idx="1"/>
          </p:nvPr>
        </p:nvSpPr>
        <p:spPr>
          <a:xfrm>
            <a:off x="5148064" y="1597477"/>
            <a:ext cx="3826768" cy="4824536"/>
          </a:xfrm>
        </p:spPr>
        <p:txBody>
          <a:bodyPr/>
          <a:lstStyle/>
          <a:p>
            <a:r>
              <a:rPr lang="el-GR" dirty="0" smtClean="0"/>
              <a:t>Στο διάγραμμα </a:t>
            </a:r>
            <a:r>
              <a:rPr lang="el-GR" dirty="0"/>
              <a:t>απεικονίζεται ένα τυπικό διάγραμμα ροής του συστήματος διαχείρισης παραγωγής και εργασιών γραφικών τεχνών.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86149"/>
            <a:ext cx="4730350" cy="562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422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Ανάλυση των λειτουργιών του </a:t>
            </a:r>
            <a:r>
              <a:rPr lang="el-GR" dirty="0" smtClean="0"/>
              <a:t>συστήματος </a:t>
            </a:r>
            <a:r>
              <a:rPr lang="el-GR" sz="3000" b="0" dirty="0" smtClean="0"/>
              <a:t>1/3</a:t>
            </a:r>
            <a:endParaRPr lang="el-GR" sz="3000" b="0" dirty="0"/>
          </a:p>
        </p:txBody>
      </p:sp>
      <p:sp>
        <p:nvSpPr>
          <p:cNvPr id="3" name="Θέση περιεχομένου 2"/>
          <p:cNvSpPr>
            <a:spLocks noGrp="1"/>
          </p:cNvSpPr>
          <p:nvPr>
            <p:ph idx="1"/>
          </p:nvPr>
        </p:nvSpPr>
        <p:spPr>
          <a:xfrm>
            <a:off x="457200" y="1196752"/>
            <a:ext cx="8229600" cy="5400600"/>
          </a:xfrm>
        </p:spPr>
        <p:txBody>
          <a:bodyPr>
            <a:normAutofit/>
          </a:bodyPr>
          <a:lstStyle/>
          <a:p>
            <a:r>
              <a:rPr lang="el-GR" dirty="0"/>
              <a:t>Με την εφαρμογή ενός συστήματος ολοκληρωμένης διαχείρισης παραγωγής εντύπων και εργασιών γραφικών τεχνών σύστημα, επιτυγχάνεται η ψηφιακή διαχείριση σε όλες τις διαδικασίες της παραγωγικής διαδικασίας Γραφικών Τεχνών κάθε μεγέθους. </a:t>
            </a:r>
          </a:p>
          <a:p>
            <a:r>
              <a:rPr lang="el-GR" dirty="0"/>
              <a:t>Στο σύστημα πρέπει να περιλαμβάνεται η</a:t>
            </a:r>
            <a:r>
              <a:rPr lang="el-GR" b="1" dirty="0"/>
              <a:t> </a:t>
            </a:r>
            <a:r>
              <a:rPr lang="el-GR" dirty="0" err="1"/>
              <a:t>προκοστολόγηση</a:t>
            </a:r>
            <a:r>
              <a:rPr lang="el-GR" dirty="0"/>
              <a:t> και η έκδοση των προσφορών,  ο σχεδιασμός και η επιμέλεια – παρακολούθηση της  παραγωγής και η συλλογή των πραγματικών δεδομένων της παραγωγής σε ότι αφορά χρόνους, κατανάλωση υλικών, φύρα και σκάρτα, προβλήματα και διακοπές της παραγωγικής διαδικασίας κλπ. Επίσης πρέπει να υποστηρίζονται η συλλογή, και η επεξεργασία απολογιστικών δεδομένων και  στοιχείων για κάθε τμήμα ή μηχανή παραγωγής.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2802728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1_OC_template_updated">
  <a:themeElements>
    <a:clrScheme name="Προσαρμοσμένο 2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176</TotalTime>
  <Words>1863</Words>
  <Application>Microsoft Office PowerPoint</Application>
  <PresentationFormat>Προβολή στην οθόνη (4:3)</PresentationFormat>
  <Paragraphs>151</Paragraphs>
  <Slides>26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26</vt:i4>
      </vt:variant>
    </vt:vector>
  </HeadingPairs>
  <TitlesOfParts>
    <vt:vector size="28" baseType="lpstr">
      <vt:lpstr>1_OC_template_updated</vt:lpstr>
      <vt:lpstr>OC_template_updated</vt:lpstr>
      <vt:lpstr>Διαχείριση παραγωγής εντύπου υλικού</vt:lpstr>
      <vt:lpstr>Ολοκληρωμένα συστήματα διαχείρισης παραγωγής γραφικών τεχνών 1/5</vt:lpstr>
      <vt:lpstr>Ολοκληρωμένα συστήματα διαχείρισης παραγωγής γραφικών τεχνών 2/5</vt:lpstr>
      <vt:lpstr>Τυπικό μοντέλο του  συστήματος διαχείρισης παραγωγής γραφικών τεχνών BEL Overprint</vt:lpstr>
      <vt:lpstr>Δομή και στοιχεία συστήματος  ολοκληρωμένης διαχείρισης παραγωγής &amp; εργασιών Γ.Τ. 1/4</vt:lpstr>
      <vt:lpstr>Δομή και στοιχεία συστήματος  ολοκληρωμένης διαχείρισης παραγωγής &amp; εργασιών Γ.Τ. 2/4</vt:lpstr>
      <vt:lpstr>Δομή και στοιχεία συστήματος  ολοκληρωμένης διαχείρισης παραγωγής &amp; εργασιών Γ.Τ. 3/4</vt:lpstr>
      <vt:lpstr>Δομή και στοιχεία συστήματος  ολοκληρωμένης διαχείρισης παραγωγής &amp; εργασιών Γ.Τ. 4/4</vt:lpstr>
      <vt:lpstr>Ανάλυση των λειτουργιών του συστήματος 1/3</vt:lpstr>
      <vt:lpstr>Ανάλυση των λειτουργιών του συστήματος 2/3</vt:lpstr>
      <vt:lpstr>Ανάλυση των λειτουργιών του συστήματος 3/3</vt:lpstr>
      <vt:lpstr>Κατάρτιση προσφορών και διαχείριση τιμοκαταλόγων και παραγγελιών 1/5</vt:lpstr>
      <vt:lpstr>Κατάρτιση προσφορών και διαχείριση τιμοκαταλόγων και παραγγελιών 2/5</vt:lpstr>
      <vt:lpstr>Κατάρτιση προσφορών και διαχείριση τιμοκαταλόγων και παραγγελιών 3/5</vt:lpstr>
      <vt:lpstr>Κατάρτιση προσφορών και διαχείριση τιμοκαταλόγων και παραγγελιών 4/5</vt:lpstr>
      <vt:lpstr>Κατάρτιση προσφορών και διαχείριση τιμοκαταλόγων και παραγγελιών 5/5</vt:lpstr>
      <vt:lpstr>Ολοκληρωμένα συστήματα διαχείρισης παραγωγής γραφικών τεχνών 3/5</vt:lpstr>
      <vt:lpstr>Ολοκληρωμένα συστήματα διαχείρισης παραγωγής γραφικών τεχνών 4/5</vt:lpstr>
      <vt:lpstr>Ολοκληρωμένα συστήματα διαχείρισης παραγωγής γραφικών τεχνών 5/5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παραγωγής εντύπου υλικού</dc:title>
  <dc:creator>opencourses@teiath.gr</dc:creator>
  <cp:lastModifiedBy>fkaram2</cp:lastModifiedBy>
  <cp:revision>11</cp:revision>
  <dcterms:created xsi:type="dcterms:W3CDTF">2015-03-24T09:45:27Z</dcterms:created>
  <dcterms:modified xsi:type="dcterms:W3CDTF">2015-03-30T11:08:15Z</dcterms:modified>
</cp:coreProperties>
</file>