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7"/>
  </p:notesMasterIdLst>
  <p:handoutMasterIdLst>
    <p:handoutMasterId r:id="rId28"/>
  </p:handoutMasterIdLst>
  <p:sldIdLst>
    <p:sldId id="256" r:id="rId3"/>
    <p:sldId id="272" r:id="rId4"/>
    <p:sldId id="286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7" r:id="rId14"/>
    <p:sldId id="281" r:id="rId15"/>
    <p:sldId id="282" r:id="rId16"/>
    <p:sldId id="283" r:id="rId17"/>
    <p:sldId id="284" r:id="rId18"/>
    <p:sldId id="285" r:id="rId19"/>
    <p:sldId id="257" r:id="rId20"/>
    <p:sldId id="262" r:id="rId21"/>
    <p:sldId id="264" r:id="rId22"/>
    <p:sldId id="269" r:id="rId23"/>
    <p:sldId id="270" r:id="rId24"/>
    <p:sldId id="266" r:id="rId25"/>
    <p:sldId id="261" r:id="rId26"/>
  </p:sldIdLst>
  <p:sldSz cx="9144000" cy="6858000" type="screen4x3"/>
  <p:notesSz cx="7104063" cy="10234613"/>
  <p:custDataLst>
    <p:tags r:id="rId29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0" autoAdjust="0"/>
    <p:restoredTop sz="94660"/>
  </p:normalViewPr>
  <p:slideViewPr>
    <p:cSldViewPr>
      <p:cViewPr varScale="1">
        <p:scale>
          <a:sx n="70" d="100"/>
          <a:sy n="70" d="100"/>
        </p:scale>
        <p:origin x="15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082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Anatomy_of_liver_and_gall_bladder.pn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reativecommons.org/licenses/by-sa/3.0/deed.en" TargetMode="External"/><Relationship Id="rId4" Type="http://schemas.openxmlformats.org/officeDocument/2006/relationships/hyperlink" Target="http://commons.wikimedia.org/w/index.php?title=User:Jiju&amp;action=edit&amp;redlink=1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wiki/User:Fvasconcellos" TargetMode="External"/><Relationship Id="rId4" Type="http://schemas.openxmlformats.org/officeDocument/2006/relationships/hyperlink" Target="http://commons.wikimedia.org/wiki/File:Digestive_system_diagram_en.sv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9</a:t>
            </a:r>
            <a:r>
              <a:rPr lang="el-GR" sz="2600" dirty="0" smtClean="0"/>
              <a:t>: Πέψη τροφών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1EE6F-BD3F-4E31-97CF-D82D0D83D5F1}" type="slidenum">
              <a:rPr lang="el-GR" altLang="el-GR"/>
              <a:pPr/>
              <a:t>9</a:t>
            </a:fld>
            <a:endParaRPr lang="el-GR" altLang="el-GR" dirty="0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Λεπτό έντερο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Μήκος 3-4 μ, πτυχές, </a:t>
            </a:r>
            <a:r>
              <a:rPr lang="el-GR" altLang="el-GR" dirty="0" smtClean="0"/>
              <a:t>λάχνες</a:t>
            </a:r>
            <a:endParaRPr lang="el-GR" altLang="el-GR" dirty="0"/>
          </a:p>
          <a:p>
            <a:pPr>
              <a:lnSpc>
                <a:spcPct val="90000"/>
              </a:lnSpc>
            </a:pPr>
            <a:r>
              <a:rPr lang="el-GR" altLang="el-GR" dirty="0"/>
              <a:t>Δωδεκαδάκτυλο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Καταλήγουν </a:t>
            </a:r>
          </a:p>
          <a:p>
            <a:pPr lvl="2">
              <a:lnSpc>
                <a:spcPct val="90000"/>
              </a:lnSpc>
            </a:pPr>
            <a:r>
              <a:rPr lang="el-GR" altLang="el-GR" dirty="0"/>
              <a:t>χοληδόχος κύστη</a:t>
            </a:r>
          </a:p>
          <a:p>
            <a:pPr lvl="2">
              <a:lnSpc>
                <a:spcPct val="90000"/>
              </a:lnSpc>
            </a:pPr>
            <a:r>
              <a:rPr lang="el-GR" altLang="el-GR" dirty="0"/>
              <a:t>Πάγκρεας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Λαμβάνουν χώρα: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εντερική πέψη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απορρόφηση θρεπτικών συστατικών</a:t>
            </a:r>
          </a:p>
        </p:txBody>
      </p:sp>
    </p:spTree>
    <p:extLst>
      <p:ext uri="{BB962C8B-B14F-4D97-AF65-F5344CB8AC3E}">
        <p14:creationId xmlns:p14="http://schemas.microsoft.com/office/powerpoint/2010/main" val="262874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01E9-5EE7-467C-B170-E7AF961A4576}" type="slidenum">
              <a:rPr lang="el-GR" altLang="el-GR"/>
              <a:pPr/>
              <a:t>10</a:t>
            </a:fld>
            <a:endParaRPr lang="el-GR" altLang="el-GR" dirty="0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‘H</a:t>
            </a:r>
            <a:r>
              <a:rPr lang="el-GR" altLang="el-GR" dirty="0" smtClean="0"/>
              <a:t>παρ</a:t>
            </a:r>
            <a:endParaRPr lang="el-GR" altLang="el-GR" dirty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Μεγαλύτερος αδένας</a:t>
            </a:r>
          </a:p>
          <a:p>
            <a:r>
              <a:rPr lang="el-GR" altLang="el-GR" dirty="0"/>
              <a:t>Κύριο όργανο του μεταβολισμού πχ</a:t>
            </a:r>
          </a:p>
          <a:p>
            <a:pPr lvl="1"/>
            <a:r>
              <a:rPr lang="el-GR" altLang="el-GR" dirty="0"/>
              <a:t>Αποτοξίνωση </a:t>
            </a:r>
          </a:p>
          <a:p>
            <a:pPr lvl="1"/>
            <a:r>
              <a:rPr lang="el-GR" altLang="el-GR" dirty="0"/>
              <a:t>Αποθήκευση υδατανθράκων</a:t>
            </a:r>
          </a:p>
          <a:p>
            <a:pPr lvl="1"/>
            <a:r>
              <a:rPr lang="el-GR" altLang="el-GR" dirty="0"/>
              <a:t>Σύνδεση μεταβολισμού </a:t>
            </a:r>
            <a:r>
              <a:rPr lang="el-GR" altLang="el-GR" dirty="0" smtClean="0"/>
              <a:t>πρωτεϊνών/λιπών</a:t>
            </a:r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00244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Ήπαρ και ανατομικές σχέσεις</a:t>
            </a:r>
            <a:endParaRPr lang="en-US" b="1" dirty="0"/>
          </a:p>
        </p:txBody>
      </p:sp>
      <p:pic>
        <p:nvPicPr>
          <p:cNvPr id="63490" name="Picture 2" descr="C:\Users\THOMAS\Desktop\Anatomy_of_liver_and_gall_bladder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11791" y="1196975"/>
            <a:ext cx="6720417" cy="5040313"/>
          </a:xfrm>
          <a:prstGeom prst="rect">
            <a:avLst/>
          </a:prstGeom>
          <a:noFill/>
        </p:spPr>
      </p:pic>
      <p:sp>
        <p:nvSpPr>
          <p:cNvPr id="4" name="Rectangle 7"/>
          <p:cNvSpPr/>
          <p:nvPr/>
        </p:nvSpPr>
        <p:spPr>
          <a:xfrm>
            <a:off x="1475656" y="6165304"/>
            <a:ext cx="61926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“</a:t>
            </a:r>
            <a:r>
              <a:rPr lang="en-US" sz="1200" dirty="0">
                <a:solidFill>
                  <a:prstClr val="black"/>
                </a:solidFill>
                <a:hlinkClick r:id="rId3"/>
              </a:rPr>
              <a:t>Anatomy of liver and gall </a:t>
            </a:r>
            <a:r>
              <a:rPr lang="en-US" sz="1200" dirty="0" smtClean="0">
                <a:solidFill>
                  <a:prstClr val="black"/>
                </a:solidFill>
                <a:hlinkClick r:id="rId3"/>
              </a:rPr>
              <a:t>bladder</a:t>
            </a:r>
            <a:r>
              <a:rPr lang="en-US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”, </a:t>
            </a:r>
            <a:r>
              <a:rPr lang="el-GR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από</a:t>
            </a:r>
            <a:r>
              <a:rPr lang="en-US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200" dirty="0">
                <a:solidFill>
                  <a:prstClr val="black"/>
                </a:solidFill>
                <a:hlinkClick r:id="rId4" tooltip="User:Jiju (page does not exist)"/>
              </a:rPr>
              <a:t>Jiju</a:t>
            </a:r>
            <a:r>
              <a:rPr lang="el-GR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διαθέσιμο με άδεια </a:t>
            </a:r>
            <a:r>
              <a:rPr lang="en-US" sz="1200" dirty="0">
                <a:solidFill>
                  <a:prstClr val="black">
                    <a:lumMod val="75000"/>
                    <a:lumOff val="25000"/>
                  </a:prstClr>
                </a:solidFill>
                <a:hlinkClick r:id="rId5"/>
              </a:rPr>
              <a:t>CC BY-SA 3.0</a:t>
            </a:r>
            <a:endParaRPr lang="en-US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09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AE4E-4268-44F7-AB50-5810FAD88BCB}" type="slidenum">
              <a:rPr lang="el-GR" altLang="el-GR"/>
              <a:pPr/>
              <a:t>12</a:t>
            </a:fld>
            <a:endParaRPr lang="el-GR" altLang="el-GR" dirty="0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Χοληδόχος κύστη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Χολικά άλατα εκκρίνονται στο δωδεκαδάκτυλο για γαλακτοματοποίηση του λίπους και καλύτερη επίδραση των ενζύμων για τη </a:t>
            </a:r>
            <a:r>
              <a:rPr lang="el-GR" altLang="el-GR" dirty="0" smtClean="0"/>
              <a:t>διάσπαση </a:t>
            </a:r>
            <a:r>
              <a:rPr lang="el-GR" altLang="el-GR" dirty="0"/>
              <a:t>λιπιδίων</a:t>
            </a:r>
          </a:p>
        </p:txBody>
      </p:sp>
    </p:spTree>
    <p:extLst>
      <p:ext uri="{BB962C8B-B14F-4D97-AF65-F5344CB8AC3E}">
        <p14:creationId xmlns:p14="http://schemas.microsoft.com/office/powerpoint/2010/main" val="62044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CA54-726D-49B7-B08E-063EF136E6A0}" type="slidenum">
              <a:rPr lang="el-GR" altLang="el-GR"/>
              <a:pPr/>
              <a:t>13</a:t>
            </a:fld>
            <a:endParaRPr lang="el-GR" altLang="el-GR" dirty="0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Πάγκρεας</a:t>
            </a:r>
            <a:endParaRPr lang="el-GR" altLang="el-GR" dirty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Ενδοκρινές: παράγει </a:t>
            </a:r>
          </a:p>
          <a:p>
            <a:pPr lvl="1">
              <a:lnSpc>
                <a:spcPct val="90000"/>
              </a:lnSpc>
            </a:pPr>
            <a:r>
              <a:rPr lang="el-GR" altLang="el-GR" b="1" dirty="0"/>
              <a:t>ινσουλίνη  </a:t>
            </a:r>
          </a:p>
          <a:p>
            <a:pPr lvl="1">
              <a:lnSpc>
                <a:spcPct val="90000"/>
              </a:lnSpc>
            </a:pPr>
            <a:r>
              <a:rPr lang="el-GR" altLang="el-GR" b="1" dirty="0"/>
              <a:t>γλυκαγόνη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Εξωκρινές: παράγει 1-1,5 </a:t>
            </a:r>
            <a:r>
              <a:rPr lang="en-US" altLang="el-GR" dirty="0"/>
              <a:t>l </a:t>
            </a:r>
            <a:r>
              <a:rPr lang="el-GR" altLang="el-GR" b="1" dirty="0"/>
              <a:t>παγκρεατικό υγρό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Με τα υγρά αναμειγνύεται τροφή και απορροφάται κυρίως στο επάνω μέρος του εντέρου</a:t>
            </a:r>
          </a:p>
        </p:txBody>
      </p:sp>
    </p:spTree>
    <p:extLst>
      <p:ext uri="{BB962C8B-B14F-4D97-AF65-F5344CB8AC3E}">
        <p14:creationId xmlns:p14="http://schemas.microsoft.com/office/powerpoint/2010/main" val="336819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0E9D2-DB9C-4BAF-AB0B-37988D89DD77}" type="slidenum">
              <a:rPr lang="el-GR" altLang="el-GR"/>
              <a:pPr/>
              <a:t>14</a:t>
            </a:fld>
            <a:endParaRPr lang="el-GR" altLang="el-GR" dirty="0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Παγκρεατικό υγρό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 dirty="0"/>
              <a:t>Περιέχει ένζυμα για την πέψη υδατανθράκων, λιπιδίων και πρωτεϊνών</a:t>
            </a:r>
          </a:p>
          <a:p>
            <a:pPr>
              <a:lnSpc>
                <a:spcPct val="90000"/>
              </a:lnSpc>
            </a:pPr>
            <a:r>
              <a:rPr lang="el-GR" altLang="el-GR" sz="2800" b="1" dirty="0"/>
              <a:t>Παγκρεατική λιπάση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Διασπά τριγλυκερίδια σε </a:t>
            </a:r>
            <a:r>
              <a:rPr lang="el-GR" altLang="el-GR" dirty="0" smtClean="0"/>
              <a:t>γλυκερίνη </a:t>
            </a:r>
            <a:r>
              <a:rPr lang="el-GR" altLang="el-GR" dirty="0"/>
              <a:t>και λιπαρά οξέα</a:t>
            </a:r>
          </a:p>
          <a:p>
            <a:pPr>
              <a:lnSpc>
                <a:spcPct val="90000"/>
              </a:lnSpc>
            </a:pPr>
            <a:r>
              <a:rPr lang="el-GR" altLang="el-GR" sz="2800" b="1" dirty="0"/>
              <a:t>Παγκρεατική αμυλάση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Διασπά πολύ- και δι- σε  μονοσακχαρίτες</a:t>
            </a:r>
          </a:p>
          <a:p>
            <a:pPr>
              <a:lnSpc>
                <a:spcPct val="90000"/>
              </a:lnSpc>
            </a:pPr>
            <a:r>
              <a:rPr lang="el-GR" altLang="el-GR" sz="2800" b="1" dirty="0"/>
              <a:t>Τρυψίνη</a:t>
            </a:r>
            <a:r>
              <a:rPr lang="el-GR" altLang="el-GR" sz="2800" dirty="0"/>
              <a:t> και </a:t>
            </a:r>
            <a:r>
              <a:rPr lang="el-GR" altLang="el-GR" sz="2800" b="1" dirty="0"/>
              <a:t>χυμοτρυψίνη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Διασπούν πρωτεϊνες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476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6264-242E-4070-BA0F-411936882960}" type="slidenum">
              <a:rPr lang="el-GR" altLang="el-GR"/>
              <a:pPr/>
              <a:t>15</a:t>
            </a:fld>
            <a:endParaRPr lang="el-GR" altLang="el-GR" dirty="0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Παχύ έντερο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Το τελευταίο μέρος του εντέρου με ρόλο τη επεξεργασία και συμπύκνωση άπεπτων υπολειμμάτων τροφής για τη δημιουργία κοπράνων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Περιλαμβάνει και τα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σκωληκοειδής απόφυση 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Ορθό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Έχει πυκνή </a:t>
            </a:r>
            <a:r>
              <a:rPr lang="el-GR" altLang="el-GR" sz="2800" b="1" dirty="0"/>
              <a:t>εντερική χλωρίδα </a:t>
            </a:r>
            <a:r>
              <a:rPr lang="el-GR" altLang="el-GR" sz="2800" i="1" dirty="0" smtClean="0"/>
              <a:t>(αρμονική συνύπαρξη μικροοργανισμών) </a:t>
            </a:r>
            <a:r>
              <a:rPr lang="el-GR" altLang="el-GR" sz="2800" dirty="0" smtClean="0"/>
              <a:t>η </a:t>
            </a:r>
            <a:r>
              <a:rPr lang="el-GR" altLang="el-GR" sz="2800" dirty="0"/>
              <a:t>οποία επεξεργάζεται άπεπτα υπολείμματα της τροφής </a:t>
            </a:r>
            <a:r>
              <a:rPr lang="el-GR" altLang="el-GR" sz="2800" dirty="0" smtClean="0"/>
              <a:t>( η δράση αυτή προκαλεί ενίοτε αίσθημα </a:t>
            </a:r>
            <a:r>
              <a:rPr lang="el-GR" altLang="el-GR" sz="2800" dirty="0"/>
              <a:t>τυμπανισμού)</a:t>
            </a:r>
          </a:p>
        </p:txBody>
      </p:sp>
    </p:spTree>
    <p:extLst>
      <p:ext uri="{BB962C8B-B14F-4D97-AF65-F5344CB8AC3E}">
        <p14:creationId xmlns:p14="http://schemas.microsoft.com/office/powerpoint/2010/main" val="66452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Χρόνος διέλευσης τροφής από το στομάχι </a:t>
            </a:r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628364"/>
              </p:ext>
            </p:extLst>
          </p:nvPr>
        </p:nvGraphicFramePr>
        <p:xfrm>
          <a:off x="457200" y="1341438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7088"/>
                <a:gridCol w="1522512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Είδη τροφής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Ώρες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Ψάρι βραστό, ρύζι, γάλα, μελάτο αβγό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1-2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Ψωμί, ομελέτα, σαντιγί, πατάτες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2-3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Πουλερικά βραστά, ζαμπόν, φιλέτο, σπανάκι, ψωμί ολικής άλεσης, πατάτες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3-4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Μοσχάρι/βοδινό ψητά, καπνιστό κρέας, αρακάς, φακές, φασολάκια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4-5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Πουλερικά ψητά, χοιρινό ψητό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5-7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Σαρδέλες κονσέρβας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8-9</a:t>
                      </a:r>
                      <a:endParaRPr lang="el-G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427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76E1-C316-47E5-A87A-B00298B9568F}" type="slidenum">
              <a:rPr lang="el-GR" altLang="el-GR"/>
              <a:pPr/>
              <a:t>1</a:t>
            </a:fld>
            <a:endParaRPr lang="el-GR" altLang="el-GR" dirty="0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Αποτελείται από: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Στοματική κοιλότητα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Οισοφάγος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Γαστρεντερικό σύστημα με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Στομάχι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Ηπαρ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Χολή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Πάγκρεας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Λεπτό έντερο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Παχύ έντερο</a:t>
            </a:r>
          </a:p>
          <a:p>
            <a:pPr lvl="1">
              <a:lnSpc>
                <a:spcPct val="90000"/>
              </a:lnSpc>
            </a:pPr>
            <a:r>
              <a:rPr lang="en-US" altLang="el-GR" sz="2400" dirty="0" smtClean="0"/>
              <a:t>O</a:t>
            </a:r>
            <a:r>
              <a:rPr lang="el-GR" altLang="el-GR" sz="2400" dirty="0" smtClean="0"/>
              <a:t>ρθό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99580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</a:t>
            </a:r>
            <a:r>
              <a:rPr lang="el-GR" sz="2000" dirty="0" smtClean="0"/>
              <a:t>Κανέλλου. </a:t>
            </a:r>
            <a:r>
              <a:rPr lang="el-GR" sz="2000" dirty="0"/>
              <a:t>«Διατροφή γυναίκας, παιδιού. </a:t>
            </a:r>
            <a:r>
              <a:rPr lang="el-GR" sz="2000" dirty="0" smtClean="0"/>
              <a:t>Ενότητα 9</a:t>
            </a:r>
            <a:r>
              <a:rPr lang="en-US" sz="2000" dirty="0" smtClean="0"/>
              <a:t>:</a:t>
            </a:r>
            <a:r>
              <a:rPr lang="el-GR" sz="2000" dirty="0" smtClean="0"/>
              <a:t> Πέψη τροφών».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el-GR" dirty="0"/>
              <a:t>Η διαδικασία της πέψης</a:t>
            </a:r>
          </a:p>
        </p:txBody>
      </p:sp>
      <p:pic>
        <p:nvPicPr>
          <p:cNvPr id="4098" name="Picture 2" descr="Digestive system diagra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6"/>
          <a:stretch/>
        </p:blipFill>
        <p:spPr bwMode="auto">
          <a:xfrm>
            <a:off x="2062064" y="980728"/>
            <a:ext cx="5040560" cy="555818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8"/>
          <p:cNvSpPr/>
          <p:nvPr/>
        </p:nvSpPr>
        <p:spPr>
          <a:xfrm rot="16200000">
            <a:off x="5713278" y="3738227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“</a:t>
            </a:r>
            <a:r>
              <a:rPr lang="en-US" sz="1200" dirty="0">
                <a:solidFill>
                  <a:prstClr val="black">
                    <a:lumMod val="75000"/>
                    <a:lumOff val="25000"/>
                  </a:prstClr>
                </a:solidFill>
                <a:hlinkClick r:id="rId4"/>
              </a:rPr>
              <a:t>Digestive system diagram </a:t>
            </a:r>
            <a:r>
              <a:rPr lang="en-US" sz="1200" dirty="0" smtClean="0">
                <a:solidFill>
                  <a:prstClr val="black">
                    <a:lumMod val="75000"/>
                    <a:lumOff val="25000"/>
                  </a:prstClr>
                </a:solidFill>
                <a:hlinkClick r:id="rId4"/>
              </a:rPr>
              <a:t>en</a:t>
            </a:r>
            <a:r>
              <a:rPr lang="en-US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”, </a:t>
            </a:r>
            <a:r>
              <a:rPr lang="el-GR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από</a:t>
            </a:r>
            <a:r>
              <a:rPr lang="en-US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200" dirty="0" smtClean="0">
                <a:solidFill>
                  <a:prstClr val="black">
                    <a:lumMod val="75000"/>
                    <a:lumOff val="25000"/>
                  </a:prstClr>
                </a:solidFill>
                <a:hlinkClick r:id="rId5"/>
              </a:rPr>
              <a:t>Fvasconcellos</a:t>
            </a:r>
            <a:r>
              <a:rPr lang="el-GR" sz="1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διαθέσιμο ως κοινό κτήμα</a:t>
            </a:r>
            <a:endParaRPr lang="en-US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74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B0D85-6474-4E20-B00C-56801B9D24E7}" type="slidenum">
              <a:rPr lang="el-GR" altLang="el-GR"/>
              <a:pPr/>
              <a:t>3</a:t>
            </a:fld>
            <a:endParaRPr lang="el-GR" altLang="el-GR" dirty="0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 ρόλος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Η φυσική και χημική διάσπαση της τροφής και </a:t>
            </a:r>
          </a:p>
          <a:p>
            <a:r>
              <a:rPr lang="de-DE" altLang="el-GR" dirty="0" smtClean="0"/>
              <a:t>H </a:t>
            </a:r>
            <a:r>
              <a:rPr lang="el-GR" altLang="el-GR" dirty="0" smtClean="0"/>
              <a:t>διοχέτευση </a:t>
            </a:r>
            <a:r>
              <a:rPr lang="el-GR" altLang="el-GR" dirty="0"/>
              <a:t>των θρεπτικών συστατικών της στη μεταβολική αλυσίδα</a:t>
            </a:r>
          </a:p>
        </p:txBody>
      </p:sp>
    </p:spTree>
    <p:extLst>
      <p:ext uri="{BB962C8B-B14F-4D97-AF65-F5344CB8AC3E}">
        <p14:creationId xmlns:p14="http://schemas.microsoft.com/office/powerpoint/2010/main" val="197476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870A-FDDB-4F65-A81C-625E339D7968}" type="slidenum">
              <a:rPr lang="el-GR" altLang="el-GR"/>
              <a:pPr/>
              <a:t>4</a:t>
            </a:fld>
            <a:endParaRPr lang="el-GR" altLang="el-GR" dirty="0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Διαδικασία της πέψης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Μάσηση  </a:t>
            </a:r>
          </a:p>
          <a:p>
            <a:r>
              <a:rPr lang="el-GR" altLang="el-GR" dirty="0"/>
              <a:t>Κατάποση: μέσω οισοφάγου  </a:t>
            </a:r>
          </a:p>
          <a:p>
            <a:r>
              <a:rPr lang="el-GR" altLang="el-GR" dirty="0"/>
              <a:t>Αποθήκευση στο στομάχι</a:t>
            </a:r>
          </a:p>
          <a:p>
            <a:r>
              <a:rPr lang="el-GR" altLang="el-GR" dirty="0"/>
              <a:t>Διέλευση στο λεπτό έντερο</a:t>
            </a:r>
          </a:p>
          <a:p>
            <a:pPr lvl="2">
              <a:buFont typeface="Wingdings" pitchFamily="2" charset="2"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04145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DF5E-00B8-453A-B07C-86A147D9CD94}" type="slidenum">
              <a:rPr lang="el-GR" altLang="el-GR"/>
              <a:pPr/>
              <a:t>5</a:t>
            </a:fld>
            <a:endParaRPr lang="el-GR" altLang="el-GR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Στοματική κοιλότητα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Μάσηση</a:t>
            </a:r>
          </a:p>
          <a:p>
            <a:r>
              <a:rPr lang="el-GR" altLang="el-GR" dirty="0"/>
              <a:t>μηχανικός τεμαχισμός της τροφής</a:t>
            </a:r>
          </a:p>
          <a:p>
            <a:r>
              <a:rPr lang="el-GR" altLang="el-GR" dirty="0"/>
              <a:t>Τροφή ανακατεύεται με </a:t>
            </a:r>
            <a:r>
              <a:rPr lang="el-GR" altLang="el-GR" b="1" dirty="0"/>
              <a:t>σάλιο</a:t>
            </a:r>
            <a:r>
              <a:rPr lang="el-GR" altLang="el-GR" dirty="0"/>
              <a:t> που περιέχει πτυαλίνη</a:t>
            </a:r>
          </a:p>
          <a:p>
            <a:r>
              <a:rPr lang="el-GR" altLang="el-GR" b="1" dirty="0"/>
              <a:t>Πτυαλίνη</a:t>
            </a:r>
            <a:r>
              <a:rPr lang="el-GR" altLang="el-GR" dirty="0">
                <a:solidFill>
                  <a:schemeClr val="folHlink"/>
                </a:solidFill>
              </a:rPr>
              <a:t>: </a:t>
            </a:r>
            <a:r>
              <a:rPr lang="el-GR" altLang="el-GR" dirty="0"/>
              <a:t>αμυλάση σιέλου  που διασπά το άμυλο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982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8E1A-2635-40C7-AEF5-03DC59282622}" type="slidenum">
              <a:rPr lang="el-GR" altLang="el-GR"/>
              <a:pPr/>
              <a:t>6</a:t>
            </a:fld>
            <a:endParaRPr lang="el-GR" altLang="el-GR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Στόμαχος</a:t>
            </a:r>
            <a:r>
              <a:rPr lang="en-US" altLang="el-GR" dirty="0" smtClean="0"/>
              <a:t> </a:t>
            </a:r>
            <a:r>
              <a:rPr lang="en-US" altLang="el-GR" sz="3200" b="0" dirty="0" smtClean="0"/>
              <a:t>1/2</a:t>
            </a:r>
            <a:endParaRPr lang="el-GR" altLang="el-GR" sz="3200" b="0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Ανάδευση τροφής  με υγρά στομάχου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Υδροχλωρικό οξύ: 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σκοτώνει μικρόβια, 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ερεθίζει το πάγκρεας, 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δημιουργεί ιδανικό </a:t>
            </a:r>
            <a:r>
              <a:rPr lang="en-US" altLang="el-GR" dirty="0"/>
              <a:t>pH</a:t>
            </a:r>
            <a:r>
              <a:rPr lang="el-GR" altLang="el-GR" dirty="0"/>
              <a:t> (1,5-2,0)</a:t>
            </a:r>
            <a:r>
              <a:rPr lang="en-US" altLang="el-GR" dirty="0"/>
              <a:t> </a:t>
            </a:r>
            <a:r>
              <a:rPr lang="el-GR" altLang="el-GR" dirty="0"/>
              <a:t>για δράση </a:t>
            </a:r>
            <a:r>
              <a:rPr lang="el-GR" altLang="el-GR" b="1" dirty="0"/>
              <a:t>πεψίνης</a:t>
            </a:r>
          </a:p>
          <a:p>
            <a:pPr>
              <a:lnSpc>
                <a:spcPct val="90000"/>
              </a:lnSpc>
            </a:pPr>
            <a:r>
              <a:rPr lang="el-GR" altLang="el-GR" b="1" dirty="0" smtClean="0"/>
              <a:t>Πεψίνη</a:t>
            </a:r>
            <a:r>
              <a:rPr lang="el-GR" altLang="el-GR" dirty="0" smtClean="0"/>
              <a:t>:</a:t>
            </a:r>
            <a:r>
              <a:rPr lang="en-US" altLang="el-GR" dirty="0" smtClean="0"/>
              <a:t> </a:t>
            </a:r>
            <a:r>
              <a:rPr lang="el-GR" altLang="el-GR" dirty="0" smtClean="0"/>
              <a:t>υδρολύει </a:t>
            </a:r>
            <a:r>
              <a:rPr lang="el-GR" altLang="el-GR" dirty="0"/>
              <a:t>πεπτιδικούς δεσμούς, δηλ. έναρξη της πέψης των πρωτεϊνών</a:t>
            </a:r>
          </a:p>
        </p:txBody>
      </p:sp>
    </p:spTree>
    <p:extLst>
      <p:ext uri="{BB962C8B-B14F-4D97-AF65-F5344CB8AC3E}">
        <p14:creationId xmlns:p14="http://schemas.microsoft.com/office/powerpoint/2010/main" val="400921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Στόμαχος </a:t>
            </a:r>
            <a:r>
              <a:rPr lang="en-US" altLang="el-GR" sz="3200" b="0" dirty="0" smtClean="0">
                <a:solidFill>
                  <a:prstClr val="white"/>
                </a:solidFill>
              </a:rPr>
              <a:t>2/2</a:t>
            </a:r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Στομαχικός βλεννογόνος εκκρίνει</a:t>
            </a:r>
          </a:p>
          <a:p>
            <a:pPr lvl="1"/>
            <a:r>
              <a:rPr lang="el-GR" dirty="0"/>
              <a:t>Βλέννα που δένει το  HCl για αυτοπροστασία από όξινο pH</a:t>
            </a:r>
          </a:p>
          <a:p>
            <a:pPr lvl="1"/>
            <a:r>
              <a:rPr lang="el-GR" dirty="0"/>
              <a:t>στομαχική λιπάση: περιορισμένη έναρξη διάσπασης λιπιδίων</a:t>
            </a:r>
          </a:p>
          <a:p>
            <a:pPr lvl="1"/>
            <a:r>
              <a:rPr lang="el-GR" dirty="0" smtClean="0"/>
              <a:t>Ενδογενής παράγοντας (Intrinsic factor) </a:t>
            </a:r>
            <a:r>
              <a:rPr lang="el-GR" dirty="0"/>
              <a:t>για πέψη της Β12</a:t>
            </a:r>
          </a:p>
          <a:p>
            <a:pPr lvl="1"/>
            <a:r>
              <a:rPr lang="el-GR" dirty="0"/>
              <a:t>Ορμόνες: ισταμίνη και γαστρίνη  </a:t>
            </a:r>
          </a:p>
          <a:p>
            <a:r>
              <a:rPr lang="el-GR" dirty="0"/>
              <a:t>Έκκριση υγρών είναι συνεχής </a:t>
            </a:r>
          </a:p>
          <a:p>
            <a:pPr lvl="1"/>
            <a:r>
              <a:rPr lang="el-GR" dirty="0"/>
              <a:t>10ml/h χωρίς πρόσληψη τροφής</a:t>
            </a:r>
          </a:p>
          <a:p>
            <a:pPr lvl="1"/>
            <a:r>
              <a:rPr lang="el-GR" dirty="0"/>
              <a:t>Αυξάνει ως 1000 ml/h με</a:t>
            </a:r>
          </a:p>
          <a:p>
            <a:pPr lvl="1"/>
            <a:r>
              <a:rPr lang="el-GR" dirty="0"/>
              <a:t>Όψη, μυρωδιά τροφής ή </a:t>
            </a:r>
          </a:p>
          <a:p>
            <a:pPr lvl="1"/>
            <a:r>
              <a:rPr lang="el-GR" dirty="0"/>
              <a:t>ερεθισμό του  νευρικού συστήματος πχ </a:t>
            </a:r>
            <a:r>
              <a:rPr lang="el-GR" dirty="0" smtClean="0"/>
              <a:t>άγχος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24FE-80EF-4224-9E66-EEEA9C679886}" type="slidenum">
              <a:rPr lang="el-GR" altLang="el-GR"/>
              <a:pPr/>
              <a:t>7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57661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D998-BA5E-445A-A183-B6E9D3ECD14D}" type="slidenum">
              <a:rPr lang="el-GR" altLang="el-GR"/>
              <a:pPr/>
              <a:t>8</a:t>
            </a:fld>
            <a:endParaRPr lang="el-GR" altLang="el-GR" dirty="0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Χημική</a:t>
            </a:r>
            <a:r>
              <a:rPr lang="el-GR" altLang="el-GR" dirty="0" smtClean="0"/>
              <a:t>,</a:t>
            </a:r>
            <a:r>
              <a:rPr lang="en-US" altLang="el-GR" dirty="0" smtClean="0"/>
              <a:t> </a:t>
            </a:r>
            <a:r>
              <a:rPr lang="el-GR" altLang="el-GR" dirty="0" smtClean="0"/>
              <a:t>ορμονική</a:t>
            </a:r>
            <a:r>
              <a:rPr lang="el-GR" altLang="el-GR" dirty="0"/>
              <a:t>, μηχανική διέγερση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Με την τροφή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Με τέντωμα των στομαχικών τοιχωμάτων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Με τις ορμόνες </a:t>
            </a:r>
          </a:p>
          <a:p>
            <a:pPr lvl="1">
              <a:lnSpc>
                <a:spcPct val="90000"/>
              </a:lnSpc>
            </a:pPr>
            <a:r>
              <a:rPr lang="el-GR" altLang="el-GR" b="1" dirty="0"/>
              <a:t>Ισταμίνη</a:t>
            </a:r>
          </a:p>
          <a:p>
            <a:pPr lvl="1">
              <a:lnSpc>
                <a:spcPct val="90000"/>
              </a:lnSpc>
            </a:pPr>
            <a:r>
              <a:rPr lang="el-GR" altLang="el-GR" b="1" dirty="0"/>
              <a:t>Γαστρίνη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Περισταλτικές κινήσεις στομάχου διευκολύνουν διέλευση στο έντερο</a:t>
            </a:r>
          </a:p>
          <a:p>
            <a:pPr>
              <a:lnSpc>
                <a:spcPct val="9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28517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137</TotalTime>
  <Words>1076</Words>
  <Application>Microsoft Office PowerPoint</Application>
  <PresentationFormat>Προβολή στην οθόνη (4:3)</PresentationFormat>
  <Paragraphs>187</Paragraphs>
  <Slides>24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24</vt:i4>
      </vt:variant>
    </vt:vector>
  </HeadingPairs>
  <TitlesOfParts>
    <vt:vector size="31" baseType="lpstr">
      <vt:lpstr>Arial</vt:lpstr>
      <vt:lpstr>Calibri</vt:lpstr>
      <vt:lpstr>Courier New</vt:lpstr>
      <vt:lpstr>Times New Roman</vt:lpstr>
      <vt:lpstr>Wingdings</vt:lpstr>
      <vt:lpstr>template</vt:lpstr>
      <vt:lpstr>OC_template_updated</vt:lpstr>
      <vt:lpstr>Διατροφή γυναίκας, παιδιού</vt:lpstr>
      <vt:lpstr>Αποτελείται από:</vt:lpstr>
      <vt:lpstr>Η διαδικασία της πέψης</vt:lpstr>
      <vt:lpstr>Ο ρόλος</vt:lpstr>
      <vt:lpstr>Διαδικασία της πέψης</vt:lpstr>
      <vt:lpstr>Στοματική κοιλότητα</vt:lpstr>
      <vt:lpstr>Στόμαχος 1/2</vt:lpstr>
      <vt:lpstr>Στόμαχος 2/2</vt:lpstr>
      <vt:lpstr>Χημική, ορμονική, μηχανική διέγερση</vt:lpstr>
      <vt:lpstr>Λεπτό έντερο</vt:lpstr>
      <vt:lpstr>‘Hπαρ</vt:lpstr>
      <vt:lpstr>Ήπαρ και ανατομικές σχέσεις</vt:lpstr>
      <vt:lpstr>Χοληδόχος κύστη</vt:lpstr>
      <vt:lpstr>Πάγκρεας</vt:lpstr>
      <vt:lpstr>Παγκρεατικό υγρό</vt:lpstr>
      <vt:lpstr>Παχύ έντερο</vt:lpstr>
      <vt:lpstr>Χρόνος διέλευσης τροφής από το στομάχι 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40</cp:revision>
  <dcterms:created xsi:type="dcterms:W3CDTF">2015-07-21T13:01:13Z</dcterms:created>
  <dcterms:modified xsi:type="dcterms:W3CDTF">2015-10-04T16:33:10Z</dcterms:modified>
</cp:coreProperties>
</file>