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93"/>
  </p:notesMasterIdLst>
  <p:handoutMasterIdLst>
    <p:handoutMasterId r:id="rId94"/>
  </p:handoutMasterIdLst>
  <p:sldIdLst>
    <p:sldId id="256" r:id="rId2"/>
    <p:sldId id="268" r:id="rId3"/>
    <p:sldId id="269" r:id="rId4"/>
    <p:sldId id="270" r:id="rId5"/>
    <p:sldId id="271" r:id="rId6"/>
    <p:sldId id="272" r:id="rId7"/>
    <p:sldId id="273" r:id="rId8"/>
    <p:sldId id="274" r:id="rId9"/>
    <p:sldId id="275" r:id="rId10"/>
    <p:sldId id="276" r:id="rId11"/>
    <p:sldId id="277" r:id="rId12"/>
    <p:sldId id="331" r:id="rId13"/>
    <p:sldId id="278" r:id="rId14"/>
    <p:sldId id="279" r:id="rId15"/>
    <p:sldId id="280" r:id="rId16"/>
    <p:sldId id="281" r:id="rId17"/>
    <p:sldId id="282" r:id="rId18"/>
    <p:sldId id="283" r:id="rId19"/>
    <p:sldId id="284" r:id="rId20"/>
    <p:sldId id="332" r:id="rId21"/>
    <p:sldId id="285" r:id="rId22"/>
    <p:sldId id="286" r:id="rId23"/>
    <p:sldId id="287" r:id="rId24"/>
    <p:sldId id="330" r:id="rId25"/>
    <p:sldId id="288" r:id="rId26"/>
    <p:sldId id="289" r:id="rId27"/>
    <p:sldId id="334" r:id="rId28"/>
    <p:sldId id="290" r:id="rId29"/>
    <p:sldId id="333" r:id="rId30"/>
    <p:sldId id="291" r:id="rId31"/>
    <p:sldId id="335" r:id="rId32"/>
    <p:sldId id="292" r:id="rId33"/>
    <p:sldId id="336" r:id="rId34"/>
    <p:sldId id="293" r:id="rId35"/>
    <p:sldId id="337" r:id="rId36"/>
    <p:sldId id="294" r:id="rId37"/>
    <p:sldId id="295" r:id="rId38"/>
    <p:sldId id="296" r:id="rId39"/>
    <p:sldId id="338" r:id="rId40"/>
    <p:sldId id="297" r:id="rId41"/>
    <p:sldId id="298" r:id="rId42"/>
    <p:sldId id="299" r:id="rId43"/>
    <p:sldId id="300" r:id="rId44"/>
    <p:sldId id="339" r:id="rId45"/>
    <p:sldId id="301" r:id="rId46"/>
    <p:sldId id="340" r:id="rId47"/>
    <p:sldId id="302" r:id="rId48"/>
    <p:sldId id="341" r:id="rId49"/>
    <p:sldId id="303" r:id="rId50"/>
    <p:sldId id="342" r:id="rId51"/>
    <p:sldId id="304" r:id="rId52"/>
    <p:sldId id="305" r:id="rId53"/>
    <p:sldId id="306" r:id="rId54"/>
    <p:sldId id="307" r:id="rId55"/>
    <p:sldId id="308" r:id="rId56"/>
    <p:sldId id="309" r:id="rId57"/>
    <p:sldId id="310" r:id="rId58"/>
    <p:sldId id="343" r:id="rId59"/>
    <p:sldId id="311" r:id="rId60"/>
    <p:sldId id="344" r:id="rId61"/>
    <p:sldId id="312" r:id="rId62"/>
    <p:sldId id="313" r:id="rId63"/>
    <p:sldId id="314" r:id="rId64"/>
    <p:sldId id="315" r:id="rId65"/>
    <p:sldId id="316" r:id="rId66"/>
    <p:sldId id="317" r:id="rId67"/>
    <p:sldId id="318" r:id="rId68"/>
    <p:sldId id="345" r:id="rId69"/>
    <p:sldId id="319" r:id="rId70"/>
    <p:sldId id="320" r:id="rId71"/>
    <p:sldId id="346" r:id="rId72"/>
    <p:sldId id="321" r:id="rId73"/>
    <p:sldId id="322" r:id="rId74"/>
    <p:sldId id="347" r:id="rId75"/>
    <p:sldId id="323" r:id="rId76"/>
    <p:sldId id="348" r:id="rId77"/>
    <p:sldId id="324" r:id="rId78"/>
    <p:sldId id="349" r:id="rId79"/>
    <p:sldId id="325" r:id="rId80"/>
    <p:sldId id="350" r:id="rId81"/>
    <p:sldId id="326" r:id="rId82"/>
    <p:sldId id="327" r:id="rId83"/>
    <p:sldId id="328" r:id="rId84"/>
    <p:sldId id="329" r:id="rId85"/>
    <p:sldId id="257" r:id="rId86"/>
    <p:sldId id="262" r:id="rId87"/>
    <p:sldId id="264" r:id="rId88"/>
    <p:sldId id="351" r:id="rId89"/>
    <p:sldId id="352" r:id="rId90"/>
    <p:sldId id="266" r:id="rId91"/>
    <p:sldId id="261" r:id="rId92"/>
  </p:sldIdLst>
  <p:sldSz cx="9144000" cy="6858000" type="screen4x3"/>
  <p:notesSz cx="7104063" cy="10234613"/>
  <p:custDataLst>
    <p:tags r:id="rId9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004B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gs" Target="tags/tag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 Id="rId98"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22D469-1CD0-4B90-A91A-A4E6ECD99852}"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l-GR"/>
        </a:p>
      </dgm:t>
    </dgm:pt>
    <dgm:pt modelId="{89747198-3D37-4268-9446-4E81DE71B575}">
      <dgm:prSet phldrT="[Text]" custT="1"/>
      <dgm:spPr/>
      <dgm:t>
        <a:bodyPr/>
        <a:lstStyle/>
        <a:p>
          <a:r>
            <a:rPr lang="el-GR" sz="4000" dirty="0" smtClean="0"/>
            <a:t>Οφέλη</a:t>
          </a:r>
          <a:endParaRPr lang="el-GR" sz="4000" dirty="0"/>
        </a:p>
      </dgm:t>
    </dgm:pt>
    <dgm:pt modelId="{5ACCA990-78B3-4453-9C27-7681394A2829}" type="parTrans" cxnId="{A9A3F3CD-A59F-46AA-A245-934014ADC418}">
      <dgm:prSet/>
      <dgm:spPr/>
      <dgm:t>
        <a:bodyPr/>
        <a:lstStyle/>
        <a:p>
          <a:endParaRPr lang="el-GR"/>
        </a:p>
      </dgm:t>
    </dgm:pt>
    <dgm:pt modelId="{1219D0CB-6CEB-4911-8382-630C14E7C870}" type="sibTrans" cxnId="{A9A3F3CD-A59F-46AA-A245-934014ADC418}">
      <dgm:prSet/>
      <dgm:spPr/>
      <dgm:t>
        <a:bodyPr/>
        <a:lstStyle/>
        <a:p>
          <a:endParaRPr lang="el-GR"/>
        </a:p>
      </dgm:t>
    </dgm:pt>
    <dgm:pt modelId="{940F9AE2-E448-45F1-931D-8E7149864DFE}">
      <dgm:prSet phldrT="[Text]" custT="1"/>
      <dgm:spPr/>
      <dgm:t>
        <a:bodyPr/>
        <a:lstStyle/>
        <a:p>
          <a:r>
            <a:rPr lang="el-GR" sz="2000" dirty="0" smtClean="0"/>
            <a:t>Αύξηση δύναμης, αντοχής εισπνευστικών μυών</a:t>
          </a:r>
          <a:endParaRPr lang="el-GR" sz="2000" dirty="0"/>
        </a:p>
      </dgm:t>
    </dgm:pt>
    <dgm:pt modelId="{3B55EEE7-79D6-4058-8C3F-558B6C48240F}" type="parTrans" cxnId="{C82D02B0-B45C-46A5-82F8-A13590F75468}">
      <dgm:prSet/>
      <dgm:spPr/>
      <dgm:t>
        <a:bodyPr/>
        <a:lstStyle/>
        <a:p>
          <a:endParaRPr lang="el-GR"/>
        </a:p>
      </dgm:t>
    </dgm:pt>
    <dgm:pt modelId="{260C2FB6-C6EB-4AF4-B2D3-69652AE6A650}" type="sibTrans" cxnId="{C82D02B0-B45C-46A5-82F8-A13590F75468}">
      <dgm:prSet/>
      <dgm:spPr/>
      <dgm:t>
        <a:bodyPr/>
        <a:lstStyle/>
        <a:p>
          <a:endParaRPr lang="el-GR"/>
        </a:p>
      </dgm:t>
    </dgm:pt>
    <dgm:pt modelId="{0F704B52-418C-40E0-8D59-3B8F9A53E1A7}">
      <dgm:prSet phldrT="[Text]" custT="1"/>
      <dgm:spPr/>
      <dgm:t>
        <a:bodyPr/>
        <a:lstStyle/>
        <a:p>
          <a:r>
            <a:rPr lang="el-GR" sz="2000" dirty="0" smtClean="0"/>
            <a:t>Μετεγχειρητική μείωση αναπνευστικών επιπλοκών: ατελεκτασίας, πνευμονίας</a:t>
          </a:r>
          <a:endParaRPr lang="el-GR" sz="2000" dirty="0"/>
        </a:p>
      </dgm:t>
    </dgm:pt>
    <dgm:pt modelId="{F7C0D62D-DDF5-487D-B0C9-995AAA1DB75D}" type="parTrans" cxnId="{04D469A6-0D01-4775-964E-D142B91B36D1}">
      <dgm:prSet/>
      <dgm:spPr/>
      <dgm:t>
        <a:bodyPr/>
        <a:lstStyle/>
        <a:p>
          <a:endParaRPr lang="el-GR"/>
        </a:p>
      </dgm:t>
    </dgm:pt>
    <dgm:pt modelId="{90209E64-BA8D-4CCA-BD2B-AC53BA86F59B}" type="sibTrans" cxnId="{04D469A6-0D01-4775-964E-D142B91B36D1}">
      <dgm:prSet/>
      <dgm:spPr/>
      <dgm:t>
        <a:bodyPr/>
        <a:lstStyle/>
        <a:p>
          <a:endParaRPr lang="el-GR"/>
        </a:p>
      </dgm:t>
    </dgm:pt>
    <dgm:pt modelId="{F15682DD-2A22-4C1F-82D6-E8D84B372EC8}">
      <dgm:prSet phldrT="[Text]" custT="1"/>
      <dgm:spPr/>
      <dgm:t>
        <a:bodyPr/>
        <a:lstStyle/>
        <a:p>
          <a:r>
            <a:rPr lang="el-GR" sz="2000" dirty="0" smtClean="0"/>
            <a:t>Μετεγχειρητική μείωση συνολικού χρόνου νοσηλείας</a:t>
          </a:r>
          <a:endParaRPr lang="el-GR" sz="2000" dirty="0"/>
        </a:p>
      </dgm:t>
    </dgm:pt>
    <dgm:pt modelId="{F98AE383-3D06-4158-B8BB-FD0F1DF262AF}" type="parTrans" cxnId="{03C80A47-D28E-404F-A2AE-1DB6D65AB15E}">
      <dgm:prSet/>
      <dgm:spPr/>
      <dgm:t>
        <a:bodyPr/>
        <a:lstStyle/>
        <a:p>
          <a:endParaRPr lang="el-GR"/>
        </a:p>
      </dgm:t>
    </dgm:pt>
    <dgm:pt modelId="{AAE8895A-CC9A-4121-92D0-C6F878EA9287}" type="sibTrans" cxnId="{03C80A47-D28E-404F-A2AE-1DB6D65AB15E}">
      <dgm:prSet/>
      <dgm:spPr/>
      <dgm:t>
        <a:bodyPr/>
        <a:lstStyle/>
        <a:p>
          <a:endParaRPr lang="el-GR"/>
        </a:p>
      </dgm:t>
    </dgm:pt>
    <dgm:pt modelId="{27C45CD0-390B-49F3-8E39-9AF58EF3D167}" type="pres">
      <dgm:prSet presAssocID="{9522D469-1CD0-4B90-A91A-A4E6ECD99852}" presName="Name0" presStyleCnt="0">
        <dgm:presLayoutVars>
          <dgm:chMax val="7"/>
          <dgm:dir/>
          <dgm:animLvl val="lvl"/>
          <dgm:resizeHandles val="exact"/>
        </dgm:presLayoutVars>
      </dgm:prSet>
      <dgm:spPr/>
      <dgm:t>
        <a:bodyPr/>
        <a:lstStyle/>
        <a:p>
          <a:endParaRPr lang="el-GR"/>
        </a:p>
      </dgm:t>
    </dgm:pt>
    <dgm:pt modelId="{4375CDBE-538F-40B8-A678-20B8FC6E3DD7}" type="pres">
      <dgm:prSet presAssocID="{89747198-3D37-4268-9446-4E81DE71B575}" presName="circle1" presStyleLbl="node1" presStyleIdx="0" presStyleCnt="1"/>
      <dgm:spPr/>
      <dgm:t>
        <a:bodyPr/>
        <a:lstStyle/>
        <a:p>
          <a:endParaRPr lang="el-GR"/>
        </a:p>
      </dgm:t>
    </dgm:pt>
    <dgm:pt modelId="{87000BAA-6863-47C3-8F49-BE3ED81E14EE}" type="pres">
      <dgm:prSet presAssocID="{89747198-3D37-4268-9446-4E81DE71B575}" presName="space" presStyleCnt="0"/>
      <dgm:spPr/>
      <dgm:t>
        <a:bodyPr/>
        <a:lstStyle/>
        <a:p>
          <a:endParaRPr lang="el-GR"/>
        </a:p>
      </dgm:t>
    </dgm:pt>
    <dgm:pt modelId="{ACA04D65-5087-419F-A377-F4725859E19F}" type="pres">
      <dgm:prSet presAssocID="{89747198-3D37-4268-9446-4E81DE71B575}" presName="rect1" presStyleLbl="alignAcc1" presStyleIdx="0" presStyleCnt="1" custScaleX="100000" custScaleY="100000" custLinFactNeighborX="457"/>
      <dgm:spPr/>
      <dgm:t>
        <a:bodyPr/>
        <a:lstStyle/>
        <a:p>
          <a:endParaRPr lang="el-GR"/>
        </a:p>
      </dgm:t>
    </dgm:pt>
    <dgm:pt modelId="{991330F9-DB56-4D32-AE08-9511F04D61CD}" type="pres">
      <dgm:prSet presAssocID="{89747198-3D37-4268-9446-4E81DE71B575}" presName="rect1ParTx" presStyleLbl="alignAcc1" presStyleIdx="0" presStyleCnt="1">
        <dgm:presLayoutVars>
          <dgm:chMax val="1"/>
          <dgm:bulletEnabled val="1"/>
        </dgm:presLayoutVars>
      </dgm:prSet>
      <dgm:spPr/>
      <dgm:t>
        <a:bodyPr/>
        <a:lstStyle/>
        <a:p>
          <a:endParaRPr lang="el-GR"/>
        </a:p>
      </dgm:t>
    </dgm:pt>
    <dgm:pt modelId="{9E8E33F6-A804-4C5B-9BEE-6F3C251B16A9}" type="pres">
      <dgm:prSet presAssocID="{89747198-3D37-4268-9446-4E81DE71B575}" presName="rect1ChTx" presStyleLbl="alignAcc1" presStyleIdx="0" presStyleCnt="1" custScaleX="136839" custLinFactNeighborX="-10203">
        <dgm:presLayoutVars>
          <dgm:bulletEnabled val="1"/>
        </dgm:presLayoutVars>
      </dgm:prSet>
      <dgm:spPr/>
      <dgm:t>
        <a:bodyPr/>
        <a:lstStyle/>
        <a:p>
          <a:endParaRPr lang="el-GR"/>
        </a:p>
      </dgm:t>
    </dgm:pt>
  </dgm:ptLst>
  <dgm:cxnLst>
    <dgm:cxn modelId="{04D469A6-0D01-4775-964E-D142B91B36D1}" srcId="{89747198-3D37-4268-9446-4E81DE71B575}" destId="{0F704B52-418C-40E0-8D59-3B8F9A53E1A7}" srcOrd="1" destOrd="0" parTransId="{F7C0D62D-DDF5-487D-B0C9-995AAA1DB75D}" sibTransId="{90209E64-BA8D-4CCA-BD2B-AC53BA86F59B}"/>
    <dgm:cxn modelId="{03C80A47-D28E-404F-A2AE-1DB6D65AB15E}" srcId="{89747198-3D37-4268-9446-4E81DE71B575}" destId="{F15682DD-2A22-4C1F-82D6-E8D84B372EC8}" srcOrd="2" destOrd="0" parTransId="{F98AE383-3D06-4158-B8BB-FD0F1DF262AF}" sibTransId="{AAE8895A-CC9A-4121-92D0-C6F878EA9287}"/>
    <dgm:cxn modelId="{A9A3F3CD-A59F-46AA-A245-934014ADC418}" srcId="{9522D469-1CD0-4B90-A91A-A4E6ECD99852}" destId="{89747198-3D37-4268-9446-4E81DE71B575}" srcOrd="0" destOrd="0" parTransId="{5ACCA990-78B3-4453-9C27-7681394A2829}" sibTransId="{1219D0CB-6CEB-4911-8382-630C14E7C870}"/>
    <dgm:cxn modelId="{80711232-FA7C-4EE4-803D-A63FED03EEFB}" type="presOf" srcId="{F15682DD-2A22-4C1F-82D6-E8D84B372EC8}" destId="{9E8E33F6-A804-4C5B-9BEE-6F3C251B16A9}" srcOrd="0" destOrd="2" presId="urn:microsoft.com/office/officeart/2005/8/layout/target3"/>
    <dgm:cxn modelId="{C82D02B0-B45C-46A5-82F8-A13590F75468}" srcId="{89747198-3D37-4268-9446-4E81DE71B575}" destId="{940F9AE2-E448-45F1-931D-8E7149864DFE}" srcOrd="0" destOrd="0" parTransId="{3B55EEE7-79D6-4058-8C3F-558B6C48240F}" sibTransId="{260C2FB6-C6EB-4AF4-B2D3-69652AE6A650}"/>
    <dgm:cxn modelId="{77F263AA-0026-4D5A-9F2F-C7739F677F7E}" type="presOf" srcId="{89747198-3D37-4268-9446-4E81DE71B575}" destId="{991330F9-DB56-4D32-AE08-9511F04D61CD}" srcOrd="1" destOrd="0" presId="urn:microsoft.com/office/officeart/2005/8/layout/target3"/>
    <dgm:cxn modelId="{DF61FB28-2F4F-45BE-B0B4-7FF490D52420}" type="presOf" srcId="{9522D469-1CD0-4B90-A91A-A4E6ECD99852}" destId="{27C45CD0-390B-49F3-8E39-9AF58EF3D167}" srcOrd="0" destOrd="0" presId="urn:microsoft.com/office/officeart/2005/8/layout/target3"/>
    <dgm:cxn modelId="{56EA2419-7218-49EF-A5A7-41DB49BE0AB8}" type="presOf" srcId="{0F704B52-418C-40E0-8D59-3B8F9A53E1A7}" destId="{9E8E33F6-A804-4C5B-9BEE-6F3C251B16A9}" srcOrd="0" destOrd="1" presId="urn:microsoft.com/office/officeart/2005/8/layout/target3"/>
    <dgm:cxn modelId="{3D1FF5B7-9F28-40BB-BCB8-260B4AAE9F12}" type="presOf" srcId="{940F9AE2-E448-45F1-931D-8E7149864DFE}" destId="{9E8E33F6-A804-4C5B-9BEE-6F3C251B16A9}" srcOrd="0" destOrd="0" presId="urn:microsoft.com/office/officeart/2005/8/layout/target3"/>
    <dgm:cxn modelId="{327BA44F-E3C3-411E-B79A-F6E61CACE654}" type="presOf" srcId="{89747198-3D37-4268-9446-4E81DE71B575}" destId="{ACA04D65-5087-419F-A377-F4725859E19F}" srcOrd="0" destOrd="0" presId="urn:microsoft.com/office/officeart/2005/8/layout/target3"/>
    <dgm:cxn modelId="{4522FFE7-45C9-4226-AD3E-76E78A0D2EA6}" type="presParOf" srcId="{27C45CD0-390B-49F3-8E39-9AF58EF3D167}" destId="{4375CDBE-538F-40B8-A678-20B8FC6E3DD7}" srcOrd="0" destOrd="0" presId="urn:microsoft.com/office/officeart/2005/8/layout/target3"/>
    <dgm:cxn modelId="{A4513C9C-A03F-4CC7-AFF3-9095D2B221CC}" type="presParOf" srcId="{27C45CD0-390B-49F3-8E39-9AF58EF3D167}" destId="{87000BAA-6863-47C3-8F49-BE3ED81E14EE}" srcOrd="1" destOrd="0" presId="urn:microsoft.com/office/officeart/2005/8/layout/target3"/>
    <dgm:cxn modelId="{6A5B08C8-03BE-46AA-9E66-1320FF1E03CB}" type="presParOf" srcId="{27C45CD0-390B-49F3-8E39-9AF58EF3D167}" destId="{ACA04D65-5087-419F-A377-F4725859E19F}" srcOrd="2" destOrd="0" presId="urn:microsoft.com/office/officeart/2005/8/layout/target3"/>
    <dgm:cxn modelId="{7BC67E13-0080-4A12-AB6D-C98544896CE1}" type="presParOf" srcId="{27C45CD0-390B-49F3-8E39-9AF58EF3D167}" destId="{991330F9-DB56-4D32-AE08-9511F04D61CD}" srcOrd="3" destOrd="0" presId="urn:microsoft.com/office/officeart/2005/8/layout/target3"/>
    <dgm:cxn modelId="{34394CB3-B3F8-47F8-B075-97C995378427}" type="presParOf" srcId="{27C45CD0-390B-49F3-8E39-9AF58EF3D167}" destId="{9E8E33F6-A804-4C5B-9BEE-6F3C251B16A9}" srcOrd="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E69F8B-D302-4759-82B0-46EA17B0FC39}"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l-GR"/>
        </a:p>
      </dgm:t>
    </dgm:pt>
    <dgm:pt modelId="{24E57DAD-FEC6-4ABD-A0E5-362B2534517E}">
      <dgm:prSet phldrT="[Κείμενο]"/>
      <dgm:spPr>
        <a:solidFill>
          <a:srgbClr val="004B82"/>
        </a:solidFill>
      </dgm:spPr>
      <dgm:t>
        <a:bodyPr/>
        <a:lstStyle/>
        <a:p>
          <a:r>
            <a:rPr lang="el-GR" b="1" dirty="0" smtClean="0">
              <a:solidFill>
                <a:schemeClr val="bg1"/>
              </a:solidFill>
            </a:rPr>
            <a:t>Αίτια Μετεγχειρητικών Αναπνευστικών Επιπλοκών</a:t>
          </a:r>
          <a:endParaRPr lang="el-GR" b="1" dirty="0">
            <a:solidFill>
              <a:schemeClr val="bg1"/>
            </a:solidFill>
          </a:endParaRPr>
        </a:p>
      </dgm:t>
    </dgm:pt>
    <dgm:pt modelId="{26D24492-88CC-4538-B180-D2EFB7CFA990}" type="parTrans" cxnId="{F9B91039-BD4C-4DBE-9081-106B3DE448ED}">
      <dgm:prSet/>
      <dgm:spPr/>
      <dgm:t>
        <a:bodyPr/>
        <a:lstStyle/>
        <a:p>
          <a:endParaRPr lang="el-GR"/>
        </a:p>
      </dgm:t>
    </dgm:pt>
    <dgm:pt modelId="{234297EC-AC46-4BD8-ABB3-2929523ED0E1}" type="sibTrans" cxnId="{F9B91039-BD4C-4DBE-9081-106B3DE448ED}">
      <dgm:prSet/>
      <dgm:spPr/>
      <dgm:t>
        <a:bodyPr/>
        <a:lstStyle/>
        <a:p>
          <a:endParaRPr lang="el-GR"/>
        </a:p>
      </dgm:t>
    </dgm:pt>
    <dgm:pt modelId="{1478ECDB-0F0C-4D7F-A05F-2363E7CA5DDE}">
      <dgm:prSet phldrT="[Κείμενο]"/>
      <dgm:spPr>
        <a:solidFill>
          <a:schemeClr val="accent2">
            <a:lumMod val="20000"/>
            <a:lumOff val="80000"/>
          </a:schemeClr>
        </a:solidFill>
      </dgm:spPr>
      <dgm:t>
        <a:bodyPr/>
        <a:lstStyle/>
        <a:p>
          <a:pPr algn="ctr"/>
          <a:r>
            <a:rPr lang="el-GR" sz="2200" b="1" dirty="0" smtClean="0">
              <a:solidFill>
                <a:schemeClr val="tx1"/>
              </a:solidFill>
            </a:rPr>
            <a:t>Προεγχειρητικά</a:t>
          </a:r>
          <a:endParaRPr lang="el-GR" sz="2200" b="1" dirty="0">
            <a:solidFill>
              <a:schemeClr val="tx1"/>
            </a:solidFill>
          </a:endParaRPr>
        </a:p>
      </dgm:t>
    </dgm:pt>
    <dgm:pt modelId="{0A8FF3BF-7EC3-4B45-A630-C153A433CB61}" type="parTrans" cxnId="{35C140F9-DE40-4505-B98C-73C9DA6ECA9C}">
      <dgm:prSet/>
      <dgm:spPr/>
      <dgm:t>
        <a:bodyPr/>
        <a:lstStyle/>
        <a:p>
          <a:endParaRPr lang="el-GR"/>
        </a:p>
      </dgm:t>
    </dgm:pt>
    <dgm:pt modelId="{EC9AED93-9D18-4B9E-952B-F5317651A0EF}" type="sibTrans" cxnId="{35C140F9-DE40-4505-B98C-73C9DA6ECA9C}">
      <dgm:prSet/>
      <dgm:spPr/>
      <dgm:t>
        <a:bodyPr/>
        <a:lstStyle/>
        <a:p>
          <a:endParaRPr lang="el-GR"/>
        </a:p>
      </dgm:t>
    </dgm:pt>
    <dgm:pt modelId="{75D7E8AA-854F-40A6-9DD9-CB8B75FFB544}">
      <dgm:prSet phldrT="[Κείμενο]"/>
      <dgm:spPr>
        <a:solidFill>
          <a:schemeClr val="accent1">
            <a:lumMod val="20000"/>
            <a:lumOff val="80000"/>
          </a:schemeClr>
        </a:solidFill>
      </dgm:spPr>
      <dgm:t>
        <a:bodyPr/>
        <a:lstStyle/>
        <a:p>
          <a:pPr algn="ctr"/>
          <a:r>
            <a:rPr lang="el-GR" sz="2100" b="1" dirty="0" smtClean="0">
              <a:solidFill>
                <a:schemeClr val="tx1"/>
              </a:solidFill>
            </a:rPr>
            <a:t>Ενδοεγχειρητικά</a:t>
          </a:r>
          <a:endParaRPr lang="el-GR" sz="2100" b="1" dirty="0">
            <a:solidFill>
              <a:schemeClr val="tx1"/>
            </a:solidFill>
          </a:endParaRPr>
        </a:p>
      </dgm:t>
    </dgm:pt>
    <dgm:pt modelId="{44D078CD-8824-46B7-BF3A-CA5C9F842298}" type="parTrans" cxnId="{DFDEFF8D-1443-4633-9719-04202B7C44D4}">
      <dgm:prSet/>
      <dgm:spPr/>
      <dgm:t>
        <a:bodyPr/>
        <a:lstStyle/>
        <a:p>
          <a:endParaRPr lang="el-GR"/>
        </a:p>
      </dgm:t>
    </dgm:pt>
    <dgm:pt modelId="{374B9059-7FEF-4D01-BB41-F2CBD290E80C}" type="sibTrans" cxnId="{DFDEFF8D-1443-4633-9719-04202B7C44D4}">
      <dgm:prSet/>
      <dgm:spPr/>
      <dgm:t>
        <a:bodyPr/>
        <a:lstStyle/>
        <a:p>
          <a:endParaRPr lang="el-GR"/>
        </a:p>
      </dgm:t>
    </dgm:pt>
    <dgm:pt modelId="{DA333444-B91C-4D83-9458-929511231B3A}">
      <dgm:prSet phldrT="[Κείμενο]" custT="1"/>
      <dgm:spPr>
        <a:solidFill>
          <a:schemeClr val="accent2">
            <a:lumMod val="20000"/>
            <a:lumOff val="80000"/>
          </a:schemeClr>
        </a:solidFill>
      </dgm:spPr>
      <dgm:t>
        <a:bodyPr/>
        <a:lstStyle/>
        <a:p>
          <a:pPr algn="l"/>
          <a:r>
            <a:rPr lang="el-GR" sz="1800" b="1" dirty="0" smtClean="0">
              <a:solidFill>
                <a:schemeClr val="tx1"/>
              </a:solidFill>
            </a:rPr>
            <a:t>Ηλικία &gt; 65 έτη</a:t>
          </a:r>
          <a:endParaRPr lang="el-GR" sz="1800" b="1" dirty="0">
            <a:solidFill>
              <a:schemeClr val="tx1"/>
            </a:solidFill>
          </a:endParaRPr>
        </a:p>
      </dgm:t>
    </dgm:pt>
    <dgm:pt modelId="{0A2F4918-0129-418A-851D-47C5F4AC0E53}" type="parTrans" cxnId="{DFB892AF-3479-487B-9F94-D092169681D5}">
      <dgm:prSet/>
      <dgm:spPr/>
      <dgm:t>
        <a:bodyPr/>
        <a:lstStyle/>
        <a:p>
          <a:endParaRPr lang="el-GR"/>
        </a:p>
      </dgm:t>
    </dgm:pt>
    <dgm:pt modelId="{9F6ABB18-E813-43A3-9AC1-CEECC1713CE5}" type="sibTrans" cxnId="{DFB892AF-3479-487B-9F94-D092169681D5}">
      <dgm:prSet/>
      <dgm:spPr/>
      <dgm:t>
        <a:bodyPr/>
        <a:lstStyle/>
        <a:p>
          <a:endParaRPr lang="el-GR"/>
        </a:p>
      </dgm:t>
    </dgm:pt>
    <dgm:pt modelId="{47C30324-1270-4D7A-81A8-148894CCE6AC}">
      <dgm:prSet phldrT="[Κείμενο]" custT="1"/>
      <dgm:spPr>
        <a:solidFill>
          <a:schemeClr val="accent1">
            <a:lumMod val="20000"/>
            <a:lumOff val="80000"/>
          </a:schemeClr>
        </a:solidFill>
      </dgm:spPr>
      <dgm:t>
        <a:bodyPr/>
        <a:lstStyle/>
        <a:p>
          <a:pPr algn="l"/>
          <a:r>
            <a:rPr lang="el-GR" sz="1800" b="1" dirty="0" smtClean="0">
              <a:solidFill>
                <a:schemeClr val="tx1"/>
              </a:solidFill>
            </a:rPr>
            <a:t>Διακοπή αναπνευστικής λειτουργίας</a:t>
          </a:r>
          <a:endParaRPr lang="el-GR" sz="1800" b="1" dirty="0">
            <a:solidFill>
              <a:schemeClr val="tx1"/>
            </a:solidFill>
          </a:endParaRPr>
        </a:p>
      </dgm:t>
    </dgm:pt>
    <dgm:pt modelId="{563B03EB-D10D-4030-B90A-AF00DD69F7E5}" type="parTrans" cxnId="{A64CD66D-129A-42E5-BA67-0B448B732FAC}">
      <dgm:prSet/>
      <dgm:spPr/>
      <dgm:t>
        <a:bodyPr/>
        <a:lstStyle/>
        <a:p>
          <a:endParaRPr lang="el-GR"/>
        </a:p>
      </dgm:t>
    </dgm:pt>
    <dgm:pt modelId="{5B243B4A-390F-447E-B7E6-1E44995622D8}" type="sibTrans" cxnId="{A64CD66D-129A-42E5-BA67-0B448B732FAC}">
      <dgm:prSet/>
      <dgm:spPr/>
      <dgm:t>
        <a:bodyPr/>
        <a:lstStyle/>
        <a:p>
          <a:endParaRPr lang="el-GR"/>
        </a:p>
      </dgm:t>
    </dgm:pt>
    <dgm:pt modelId="{DE6A809C-9516-456F-A662-3812EDED96B8}">
      <dgm:prSet phldrT="[Κείμενο]" custT="1"/>
      <dgm:spPr>
        <a:solidFill>
          <a:schemeClr val="accent2">
            <a:lumMod val="20000"/>
            <a:lumOff val="80000"/>
          </a:schemeClr>
        </a:solidFill>
      </dgm:spPr>
      <dgm:t>
        <a:bodyPr/>
        <a:lstStyle/>
        <a:p>
          <a:pPr algn="l"/>
          <a:r>
            <a:rPr lang="el-GR" sz="1800" b="1" dirty="0" smtClean="0">
              <a:solidFill>
                <a:schemeClr val="tx1"/>
              </a:solidFill>
            </a:rPr>
            <a:t>Γυναίκα</a:t>
          </a:r>
          <a:endParaRPr lang="el-GR" sz="1800" b="1" dirty="0">
            <a:solidFill>
              <a:schemeClr val="tx1"/>
            </a:solidFill>
          </a:endParaRPr>
        </a:p>
      </dgm:t>
    </dgm:pt>
    <dgm:pt modelId="{8DCAA9D6-5204-4CFD-89CD-9D82494F1BE7}" type="parTrans" cxnId="{5BC23FEE-51F9-44DD-BF8E-3041B2445792}">
      <dgm:prSet/>
      <dgm:spPr/>
      <dgm:t>
        <a:bodyPr/>
        <a:lstStyle/>
        <a:p>
          <a:endParaRPr lang="el-GR"/>
        </a:p>
      </dgm:t>
    </dgm:pt>
    <dgm:pt modelId="{EE01C4EB-8080-457F-942B-59F50FB9E42B}" type="sibTrans" cxnId="{5BC23FEE-51F9-44DD-BF8E-3041B2445792}">
      <dgm:prSet/>
      <dgm:spPr/>
      <dgm:t>
        <a:bodyPr/>
        <a:lstStyle/>
        <a:p>
          <a:endParaRPr lang="el-GR"/>
        </a:p>
      </dgm:t>
    </dgm:pt>
    <dgm:pt modelId="{8B3F7EA0-99AB-4C57-8FB0-5C23EA821B91}">
      <dgm:prSet phldrT="[Κείμενο]" custT="1"/>
      <dgm:spPr>
        <a:solidFill>
          <a:schemeClr val="accent2">
            <a:lumMod val="20000"/>
            <a:lumOff val="80000"/>
          </a:schemeClr>
        </a:solidFill>
      </dgm:spPr>
      <dgm:t>
        <a:bodyPr/>
        <a:lstStyle/>
        <a:p>
          <a:pPr algn="l"/>
          <a:r>
            <a:rPr lang="el-GR" sz="1800" b="1" dirty="0" smtClean="0">
              <a:solidFill>
                <a:schemeClr val="tx1"/>
              </a:solidFill>
            </a:rPr>
            <a:t>Παχυσαρκία</a:t>
          </a:r>
          <a:endParaRPr lang="el-GR" sz="1800" b="1" dirty="0">
            <a:solidFill>
              <a:schemeClr val="tx1"/>
            </a:solidFill>
          </a:endParaRPr>
        </a:p>
      </dgm:t>
    </dgm:pt>
    <dgm:pt modelId="{57A03688-460C-4640-A822-6DFBC0BDC5F3}" type="parTrans" cxnId="{907DA2C6-0A51-4F6D-9C4C-B934E4CFC55F}">
      <dgm:prSet/>
      <dgm:spPr/>
      <dgm:t>
        <a:bodyPr/>
        <a:lstStyle/>
        <a:p>
          <a:endParaRPr lang="el-GR"/>
        </a:p>
      </dgm:t>
    </dgm:pt>
    <dgm:pt modelId="{FE1EC77B-43AA-43ED-806D-E6D95B5267B6}" type="sibTrans" cxnId="{907DA2C6-0A51-4F6D-9C4C-B934E4CFC55F}">
      <dgm:prSet/>
      <dgm:spPr/>
      <dgm:t>
        <a:bodyPr/>
        <a:lstStyle/>
        <a:p>
          <a:endParaRPr lang="el-GR"/>
        </a:p>
      </dgm:t>
    </dgm:pt>
    <dgm:pt modelId="{FE8F51A3-7DB6-4DD8-A5BD-2E4772EA3A7C}">
      <dgm:prSet phldrT="[Κείμενο]" custT="1"/>
      <dgm:spPr>
        <a:solidFill>
          <a:schemeClr val="accent2">
            <a:lumMod val="20000"/>
            <a:lumOff val="80000"/>
          </a:schemeClr>
        </a:solidFill>
      </dgm:spPr>
      <dgm:t>
        <a:bodyPr/>
        <a:lstStyle/>
        <a:p>
          <a:pPr algn="l"/>
          <a:r>
            <a:rPr lang="el-GR" sz="1800" b="1" dirty="0" smtClean="0">
              <a:solidFill>
                <a:schemeClr val="tx1"/>
              </a:solidFill>
            </a:rPr>
            <a:t>Χρόνια καρδιακή ανεπάρκεια</a:t>
          </a:r>
          <a:endParaRPr lang="el-GR" sz="1800" b="1" dirty="0">
            <a:solidFill>
              <a:schemeClr val="tx1"/>
            </a:solidFill>
          </a:endParaRPr>
        </a:p>
      </dgm:t>
    </dgm:pt>
    <dgm:pt modelId="{ACC836CD-5694-4560-9C42-D56C947E7C9D}" type="parTrans" cxnId="{CA25C763-B748-4C74-9C05-2F4F31EB0223}">
      <dgm:prSet/>
      <dgm:spPr/>
      <dgm:t>
        <a:bodyPr/>
        <a:lstStyle/>
        <a:p>
          <a:endParaRPr lang="el-GR"/>
        </a:p>
      </dgm:t>
    </dgm:pt>
    <dgm:pt modelId="{57F88E19-1B08-48B2-8098-F255B40231A8}" type="sibTrans" cxnId="{CA25C763-B748-4C74-9C05-2F4F31EB0223}">
      <dgm:prSet/>
      <dgm:spPr/>
      <dgm:t>
        <a:bodyPr/>
        <a:lstStyle/>
        <a:p>
          <a:endParaRPr lang="el-GR"/>
        </a:p>
      </dgm:t>
    </dgm:pt>
    <dgm:pt modelId="{6AAC7AB1-9B58-4875-8F1A-A72F067C0B28}">
      <dgm:prSet phldrT="[Κείμενο]" custT="1"/>
      <dgm:spPr>
        <a:solidFill>
          <a:schemeClr val="accent2">
            <a:lumMod val="20000"/>
            <a:lumOff val="80000"/>
          </a:schemeClr>
        </a:solidFill>
      </dgm:spPr>
      <dgm:t>
        <a:bodyPr/>
        <a:lstStyle/>
        <a:p>
          <a:pPr algn="l"/>
          <a:r>
            <a:rPr lang="el-GR" sz="1800" b="1" dirty="0" smtClean="0"/>
            <a:t>Ακινησία</a:t>
          </a:r>
          <a:endParaRPr lang="el-GR" sz="1800" b="1" dirty="0"/>
        </a:p>
      </dgm:t>
    </dgm:pt>
    <dgm:pt modelId="{59DDB0CA-C087-4741-A1DA-240C16A1BA41}" type="parTrans" cxnId="{A5D93B2B-D1B1-4C50-99EC-C01BFFCE183D}">
      <dgm:prSet/>
      <dgm:spPr/>
      <dgm:t>
        <a:bodyPr/>
        <a:lstStyle/>
        <a:p>
          <a:endParaRPr lang="el-GR"/>
        </a:p>
      </dgm:t>
    </dgm:pt>
    <dgm:pt modelId="{E976B19C-CA8F-47C2-B065-156B48FD46DE}" type="sibTrans" cxnId="{A5D93B2B-D1B1-4C50-99EC-C01BFFCE183D}">
      <dgm:prSet/>
      <dgm:spPr/>
      <dgm:t>
        <a:bodyPr/>
        <a:lstStyle/>
        <a:p>
          <a:endParaRPr lang="el-GR"/>
        </a:p>
      </dgm:t>
    </dgm:pt>
    <dgm:pt modelId="{154F61BA-B4F0-4C99-9B90-CE4211FDFAFC}">
      <dgm:prSet phldrT="[Κείμενο]" custT="1"/>
      <dgm:spPr>
        <a:solidFill>
          <a:schemeClr val="accent2">
            <a:lumMod val="20000"/>
            <a:lumOff val="80000"/>
          </a:schemeClr>
        </a:solidFill>
      </dgm:spPr>
      <dgm:t>
        <a:bodyPr/>
        <a:lstStyle/>
        <a:p>
          <a:pPr algn="l"/>
          <a:r>
            <a:rPr lang="el-GR" sz="1800" b="1" dirty="0" smtClean="0">
              <a:solidFill>
                <a:schemeClr val="tx1"/>
              </a:solidFill>
            </a:rPr>
            <a:t>Χρόνια αποφρακτική πνευμονοπάθεια</a:t>
          </a:r>
          <a:endParaRPr lang="el-GR" sz="1800" b="1" dirty="0">
            <a:solidFill>
              <a:schemeClr val="tx1"/>
            </a:solidFill>
          </a:endParaRPr>
        </a:p>
      </dgm:t>
    </dgm:pt>
    <dgm:pt modelId="{BB4342B4-EAD1-433F-BD4B-FC8C6DDA2DE9}" type="parTrans" cxnId="{F08E8C7A-1AFA-43CA-9782-D2B67AADC9C3}">
      <dgm:prSet/>
      <dgm:spPr/>
      <dgm:t>
        <a:bodyPr/>
        <a:lstStyle/>
        <a:p>
          <a:endParaRPr lang="el-GR"/>
        </a:p>
      </dgm:t>
    </dgm:pt>
    <dgm:pt modelId="{393634B5-6EE1-4BFB-97A8-C3DF6CC0DE48}" type="sibTrans" cxnId="{F08E8C7A-1AFA-43CA-9782-D2B67AADC9C3}">
      <dgm:prSet/>
      <dgm:spPr/>
      <dgm:t>
        <a:bodyPr/>
        <a:lstStyle/>
        <a:p>
          <a:endParaRPr lang="el-GR"/>
        </a:p>
      </dgm:t>
    </dgm:pt>
    <dgm:pt modelId="{A035DF30-682A-4757-B6A0-42A2D53F99AD}">
      <dgm:prSet phldrT="[Κείμενο]" custT="1"/>
      <dgm:spPr>
        <a:solidFill>
          <a:schemeClr val="accent2">
            <a:lumMod val="20000"/>
            <a:lumOff val="80000"/>
          </a:schemeClr>
        </a:solidFill>
      </dgm:spPr>
      <dgm:t>
        <a:bodyPr/>
        <a:lstStyle/>
        <a:p>
          <a:pPr algn="l"/>
          <a:r>
            <a:rPr lang="el-GR" sz="1800" b="1" dirty="0" smtClean="0">
              <a:solidFill>
                <a:schemeClr val="tx1"/>
              </a:solidFill>
            </a:rPr>
            <a:t>Ιστορικό καπνίσματος</a:t>
          </a:r>
          <a:endParaRPr lang="el-GR" sz="1800" b="1" dirty="0">
            <a:solidFill>
              <a:schemeClr val="tx1"/>
            </a:solidFill>
          </a:endParaRPr>
        </a:p>
      </dgm:t>
    </dgm:pt>
    <dgm:pt modelId="{8D1BF784-F10B-4F3F-9E5F-7D9954F48F26}" type="parTrans" cxnId="{473FF0E1-599F-40AA-84D8-635C709E739F}">
      <dgm:prSet/>
      <dgm:spPr/>
      <dgm:t>
        <a:bodyPr/>
        <a:lstStyle/>
        <a:p>
          <a:endParaRPr lang="el-GR"/>
        </a:p>
      </dgm:t>
    </dgm:pt>
    <dgm:pt modelId="{C69EA356-F526-4D30-BFC3-6902A6D206B5}" type="sibTrans" cxnId="{473FF0E1-599F-40AA-84D8-635C709E739F}">
      <dgm:prSet/>
      <dgm:spPr/>
      <dgm:t>
        <a:bodyPr/>
        <a:lstStyle/>
        <a:p>
          <a:endParaRPr lang="el-GR"/>
        </a:p>
      </dgm:t>
    </dgm:pt>
    <dgm:pt modelId="{8F795EE1-C66E-4546-9BBD-5A4CDECF6D6A}">
      <dgm:prSet phldrT="[Κείμενο]" custT="1"/>
      <dgm:spPr>
        <a:solidFill>
          <a:schemeClr val="accent2">
            <a:lumMod val="20000"/>
            <a:lumOff val="80000"/>
          </a:schemeClr>
        </a:solidFill>
      </dgm:spPr>
      <dgm:t>
        <a:bodyPr/>
        <a:lstStyle/>
        <a:p>
          <a:pPr algn="l"/>
          <a:r>
            <a:rPr lang="el-GR" sz="1800" b="1" dirty="0" smtClean="0">
              <a:solidFill>
                <a:schemeClr val="tx1"/>
              </a:solidFill>
            </a:rPr>
            <a:t>Σακχαρώδης διαβήτης</a:t>
          </a:r>
          <a:endParaRPr lang="el-GR" sz="1800" b="1" dirty="0">
            <a:solidFill>
              <a:schemeClr val="tx1"/>
            </a:solidFill>
          </a:endParaRPr>
        </a:p>
      </dgm:t>
    </dgm:pt>
    <dgm:pt modelId="{E7AD2C4A-37A6-42B2-9F10-4AEE8AC14335}" type="parTrans" cxnId="{322E1EA1-BA4E-4813-B6D1-511EC09B3C19}">
      <dgm:prSet/>
      <dgm:spPr/>
      <dgm:t>
        <a:bodyPr/>
        <a:lstStyle/>
        <a:p>
          <a:endParaRPr lang="el-GR"/>
        </a:p>
      </dgm:t>
    </dgm:pt>
    <dgm:pt modelId="{DA58A5DD-D6A9-4B50-8D4C-B832A8A4189C}" type="sibTrans" cxnId="{322E1EA1-BA4E-4813-B6D1-511EC09B3C19}">
      <dgm:prSet/>
      <dgm:spPr/>
      <dgm:t>
        <a:bodyPr/>
        <a:lstStyle/>
        <a:p>
          <a:endParaRPr lang="el-GR"/>
        </a:p>
      </dgm:t>
    </dgm:pt>
    <dgm:pt modelId="{7225E125-93DA-4A08-A407-3ABAA725C0CF}">
      <dgm:prSet phldrT="[Κείμενο]" custT="1"/>
      <dgm:spPr>
        <a:solidFill>
          <a:schemeClr val="accent2">
            <a:lumMod val="20000"/>
            <a:lumOff val="80000"/>
          </a:schemeClr>
        </a:solidFill>
      </dgm:spPr>
      <dgm:t>
        <a:bodyPr/>
        <a:lstStyle/>
        <a:p>
          <a:pPr algn="l"/>
          <a:r>
            <a:rPr lang="el-GR" sz="1800" b="1" dirty="0" smtClean="0">
              <a:solidFill>
                <a:schemeClr val="tx1"/>
              </a:solidFill>
            </a:rPr>
            <a:t>Φαρμακευτική αγγειοσυσπαστική υποστήριξη</a:t>
          </a:r>
          <a:endParaRPr lang="el-GR" sz="1800" b="1" dirty="0">
            <a:solidFill>
              <a:schemeClr val="tx1"/>
            </a:solidFill>
          </a:endParaRPr>
        </a:p>
      </dgm:t>
    </dgm:pt>
    <dgm:pt modelId="{145198D5-5CC6-4D21-B168-51FA39BCB971}" type="parTrans" cxnId="{F5D87EE9-1C12-4BA3-9BFA-1DF9A46F8615}">
      <dgm:prSet/>
      <dgm:spPr/>
      <dgm:t>
        <a:bodyPr/>
        <a:lstStyle/>
        <a:p>
          <a:endParaRPr lang="el-GR"/>
        </a:p>
      </dgm:t>
    </dgm:pt>
    <dgm:pt modelId="{F4895B04-FD44-465C-8632-3C0162007A8C}" type="sibTrans" cxnId="{F5D87EE9-1C12-4BA3-9BFA-1DF9A46F8615}">
      <dgm:prSet/>
      <dgm:spPr/>
      <dgm:t>
        <a:bodyPr/>
        <a:lstStyle/>
        <a:p>
          <a:endParaRPr lang="el-GR"/>
        </a:p>
      </dgm:t>
    </dgm:pt>
    <dgm:pt modelId="{93905044-2CBC-45D2-B1A4-D374668E3AD1}">
      <dgm:prSet phldrT="[Κείμενο]" custT="1"/>
      <dgm:spPr>
        <a:solidFill>
          <a:schemeClr val="accent2">
            <a:lumMod val="20000"/>
            <a:lumOff val="80000"/>
          </a:schemeClr>
        </a:solidFill>
      </dgm:spPr>
      <dgm:t>
        <a:bodyPr/>
        <a:lstStyle/>
        <a:p>
          <a:pPr algn="l"/>
          <a:r>
            <a:rPr lang="el-GR" sz="1800" b="1" dirty="0" smtClean="0">
              <a:solidFill>
                <a:schemeClr val="tx1"/>
              </a:solidFill>
            </a:rPr>
            <a:t>Αγγειακό εγκεφαλικό επεισόδιο</a:t>
          </a:r>
          <a:endParaRPr lang="el-GR" sz="1800" b="1" dirty="0">
            <a:solidFill>
              <a:schemeClr val="tx1"/>
            </a:solidFill>
          </a:endParaRPr>
        </a:p>
      </dgm:t>
    </dgm:pt>
    <dgm:pt modelId="{B7C3B7F2-BEF9-4968-8CD5-3273D1880BAF}" type="parTrans" cxnId="{7A44FDB5-BE86-42DF-8F2A-8ADF5580B8D2}">
      <dgm:prSet/>
      <dgm:spPr/>
      <dgm:t>
        <a:bodyPr/>
        <a:lstStyle/>
        <a:p>
          <a:endParaRPr lang="el-GR"/>
        </a:p>
      </dgm:t>
    </dgm:pt>
    <dgm:pt modelId="{EE6CF6F8-82F6-49FD-BBA8-88FBD60025EA}" type="sibTrans" cxnId="{7A44FDB5-BE86-42DF-8F2A-8ADF5580B8D2}">
      <dgm:prSet/>
      <dgm:spPr/>
      <dgm:t>
        <a:bodyPr/>
        <a:lstStyle/>
        <a:p>
          <a:endParaRPr lang="el-GR"/>
        </a:p>
      </dgm:t>
    </dgm:pt>
    <dgm:pt modelId="{4DB546AA-E88E-4F5F-B2D4-6BD21E357659}">
      <dgm:prSet phldrT="[Κείμενο]" custT="1"/>
      <dgm:spPr>
        <a:solidFill>
          <a:schemeClr val="accent2">
            <a:lumMod val="20000"/>
            <a:lumOff val="80000"/>
          </a:schemeClr>
        </a:solidFill>
      </dgm:spPr>
      <dgm:t>
        <a:bodyPr/>
        <a:lstStyle/>
        <a:p>
          <a:pPr algn="l"/>
          <a:r>
            <a:rPr lang="el-GR" sz="1800" b="1" dirty="0" smtClean="0">
              <a:solidFill>
                <a:schemeClr val="tx1"/>
              </a:solidFill>
            </a:rPr>
            <a:t>Χαμηλή </a:t>
          </a:r>
          <a:r>
            <a:rPr lang="en-US" sz="1800" b="1" dirty="0" smtClean="0">
              <a:solidFill>
                <a:schemeClr val="tx1"/>
              </a:solidFill>
            </a:rPr>
            <a:t>PaO2</a:t>
          </a:r>
          <a:endParaRPr lang="el-GR" sz="1800" b="1" dirty="0">
            <a:solidFill>
              <a:schemeClr val="tx1"/>
            </a:solidFill>
          </a:endParaRPr>
        </a:p>
      </dgm:t>
    </dgm:pt>
    <dgm:pt modelId="{AB80822D-DF87-443F-AC08-57ACAC8EA6E0}" type="parTrans" cxnId="{72DB16B6-7BBE-475D-AC90-954516EC774A}">
      <dgm:prSet/>
      <dgm:spPr/>
      <dgm:t>
        <a:bodyPr/>
        <a:lstStyle/>
        <a:p>
          <a:endParaRPr lang="el-GR"/>
        </a:p>
      </dgm:t>
    </dgm:pt>
    <dgm:pt modelId="{8C997647-5AF0-4CA0-A107-218BF343ACA0}" type="sibTrans" cxnId="{72DB16B6-7BBE-475D-AC90-954516EC774A}">
      <dgm:prSet/>
      <dgm:spPr/>
      <dgm:t>
        <a:bodyPr/>
        <a:lstStyle/>
        <a:p>
          <a:endParaRPr lang="el-GR"/>
        </a:p>
      </dgm:t>
    </dgm:pt>
    <dgm:pt modelId="{F8C56CC1-EA58-43AC-810A-BFF80D8CFF13}">
      <dgm:prSet phldrT="[Κείμενο]" custT="1"/>
      <dgm:spPr>
        <a:solidFill>
          <a:schemeClr val="accent2">
            <a:lumMod val="20000"/>
            <a:lumOff val="80000"/>
          </a:schemeClr>
        </a:solidFill>
      </dgm:spPr>
      <dgm:t>
        <a:bodyPr/>
        <a:lstStyle/>
        <a:p>
          <a:pPr algn="l"/>
          <a:r>
            <a:rPr lang="el-GR" sz="1800" b="1" dirty="0" smtClean="0">
              <a:solidFill>
                <a:schemeClr val="tx1"/>
              </a:solidFill>
            </a:rPr>
            <a:t>Έκτακτο χειρουργείο / προηγούμενο χειρουργείο καρδιάς</a:t>
          </a:r>
          <a:endParaRPr lang="el-GR" sz="1800" b="1" dirty="0">
            <a:solidFill>
              <a:schemeClr val="tx1"/>
            </a:solidFill>
          </a:endParaRPr>
        </a:p>
      </dgm:t>
    </dgm:pt>
    <dgm:pt modelId="{30267C0A-8AE0-48B0-8711-74BC361DD7FD}" type="parTrans" cxnId="{5D1F8D56-2F48-4F4D-ADF0-3C04A953EE86}">
      <dgm:prSet/>
      <dgm:spPr/>
      <dgm:t>
        <a:bodyPr/>
        <a:lstStyle/>
        <a:p>
          <a:endParaRPr lang="el-GR"/>
        </a:p>
      </dgm:t>
    </dgm:pt>
    <dgm:pt modelId="{B2AFA135-8DBA-47CA-A27F-9563DCBA1BA8}" type="sibTrans" cxnId="{5D1F8D56-2F48-4F4D-ADF0-3C04A953EE86}">
      <dgm:prSet/>
      <dgm:spPr/>
      <dgm:t>
        <a:bodyPr/>
        <a:lstStyle/>
        <a:p>
          <a:endParaRPr lang="el-GR"/>
        </a:p>
      </dgm:t>
    </dgm:pt>
    <dgm:pt modelId="{3A55BC2B-486A-4F50-9237-6812491D6474}">
      <dgm:prSet phldrT="[Κείμενο]" custT="1"/>
      <dgm:spPr>
        <a:solidFill>
          <a:schemeClr val="accent1">
            <a:lumMod val="20000"/>
            <a:lumOff val="80000"/>
          </a:schemeClr>
        </a:solidFill>
      </dgm:spPr>
      <dgm:t>
        <a:bodyPr/>
        <a:lstStyle/>
        <a:p>
          <a:pPr algn="l"/>
          <a:r>
            <a:rPr lang="el-GR" sz="1800" b="1" dirty="0" smtClean="0">
              <a:solidFill>
                <a:schemeClr val="tx1"/>
              </a:solidFill>
            </a:rPr>
            <a:t>Νευρολογική βλάβη</a:t>
          </a:r>
          <a:endParaRPr lang="el-GR" sz="1800" b="1" dirty="0">
            <a:solidFill>
              <a:schemeClr val="tx1"/>
            </a:solidFill>
          </a:endParaRPr>
        </a:p>
      </dgm:t>
    </dgm:pt>
    <dgm:pt modelId="{EA7D94DA-9798-472D-804E-C1500F3F30EE}" type="parTrans" cxnId="{CA564A58-226A-4A06-A1DC-884953FC34CD}">
      <dgm:prSet/>
      <dgm:spPr/>
      <dgm:t>
        <a:bodyPr/>
        <a:lstStyle/>
        <a:p>
          <a:endParaRPr lang="el-GR"/>
        </a:p>
      </dgm:t>
    </dgm:pt>
    <dgm:pt modelId="{6C1A9335-7410-4E8D-9AF0-F0DED895260B}" type="sibTrans" cxnId="{CA564A58-226A-4A06-A1DC-884953FC34CD}">
      <dgm:prSet/>
      <dgm:spPr/>
      <dgm:t>
        <a:bodyPr/>
        <a:lstStyle/>
        <a:p>
          <a:endParaRPr lang="el-GR"/>
        </a:p>
      </dgm:t>
    </dgm:pt>
    <dgm:pt modelId="{D5D65E67-B28C-48CB-B724-51909D84CB08}">
      <dgm:prSet phldrT="[Κείμενο]" custT="1"/>
      <dgm:spPr>
        <a:solidFill>
          <a:schemeClr val="accent1">
            <a:lumMod val="20000"/>
            <a:lumOff val="80000"/>
          </a:schemeClr>
        </a:solidFill>
      </dgm:spPr>
      <dgm:t>
        <a:bodyPr/>
        <a:lstStyle/>
        <a:p>
          <a:pPr algn="l"/>
          <a:r>
            <a:rPr lang="el-GR" sz="1800" b="1" dirty="0" smtClean="0">
              <a:solidFill>
                <a:schemeClr val="tx1"/>
              </a:solidFill>
            </a:rPr>
            <a:t>Αυξημένος χρόνος εξωσωματικής κυκλοφορίας</a:t>
          </a:r>
          <a:endParaRPr lang="el-GR" sz="1800" b="1" dirty="0">
            <a:solidFill>
              <a:schemeClr val="tx1"/>
            </a:solidFill>
          </a:endParaRPr>
        </a:p>
      </dgm:t>
    </dgm:pt>
    <dgm:pt modelId="{E151B3DD-670E-4FBD-B7F5-B7ABCC308330}" type="parTrans" cxnId="{1681E6E7-A8EE-4B3D-9027-C714D5FE6DA4}">
      <dgm:prSet/>
      <dgm:spPr/>
      <dgm:t>
        <a:bodyPr/>
        <a:lstStyle/>
        <a:p>
          <a:endParaRPr lang="el-GR"/>
        </a:p>
      </dgm:t>
    </dgm:pt>
    <dgm:pt modelId="{8DDF7F8C-5E85-4115-A432-CD349E9855FD}" type="sibTrans" cxnId="{1681E6E7-A8EE-4B3D-9027-C714D5FE6DA4}">
      <dgm:prSet/>
      <dgm:spPr/>
      <dgm:t>
        <a:bodyPr/>
        <a:lstStyle/>
        <a:p>
          <a:endParaRPr lang="el-GR"/>
        </a:p>
      </dgm:t>
    </dgm:pt>
    <dgm:pt modelId="{F1AD1695-6767-48FF-97DF-E4497EB07C67}">
      <dgm:prSet phldrT="[Κείμενο]" custT="1"/>
      <dgm:spPr>
        <a:solidFill>
          <a:schemeClr val="accent1">
            <a:lumMod val="20000"/>
            <a:lumOff val="80000"/>
          </a:schemeClr>
        </a:solidFill>
      </dgm:spPr>
      <dgm:t>
        <a:bodyPr/>
        <a:lstStyle/>
        <a:p>
          <a:pPr algn="l"/>
          <a:r>
            <a:rPr lang="el-GR" sz="1800" b="1" dirty="0" smtClean="0">
              <a:solidFill>
                <a:schemeClr val="tx1"/>
              </a:solidFill>
            </a:rPr>
            <a:t>Υποθερμία, τοπική καρδιοπληγία</a:t>
          </a:r>
          <a:endParaRPr lang="el-GR" sz="1800" b="1" dirty="0">
            <a:solidFill>
              <a:schemeClr val="tx1"/>
            </a:solidFill>
          </a:endParaRPr>
        </a:p>
      </dgm:t>
    </dgm:pt>
    <dgm:pt modelId="{752E7907-5FF2-4CD0-B33B-1A155210493E}" type="parTrans" cxnId="{B693FC13-31E7-477A-86A6-D1B7A57E805A}">
      <dgm:prSet/>
      <dgm:spPr/>
      <dgm:t>
        <a:bodyPr/>
        <a:lstStyle/>
        <a:p>
          <a:endParaRPr lang="el-GR"/>
        </a:p>
      </dgm:t>
    </dgm:pt>
    <dgm:pt modelId="{A0B90644-7AD6-436F-B938-5B79136E36A7}" type="sibTrans" cxnId="{B693FC13-31E7-477A-86A6-D1B7A57E805A}">
      <dgm:prSet/>
      <dgm:spPr/>
      <dgm:t>
        <a:bodyPr/>
        <a:lstStyle/>
        <a:p>
          <a:endParaRPr lang="el-GR"/>
        </a:p>
      </dgm:t>
    </dgm:pt>
    <dgm:pt modelId="{DDC76384-CCF2-4ABC-8F76-5D613E6359C9}">
      <dgm:prSet phldrT="[Κείμενο]" custT="1"/>
      <dgm:spPr>
        <a:solidFill>
          <a:schemeClr val="accent1">
            <a:lumMod val="20000"/>
            <a:lumOff val="80000"/>
          </a:schemeClr>
        </a:solidFill>
      </dgm:spPr>
      <dgm:t>
        <a:bodyPr/>
        <a:lstStyle/>
        <a:p>
          <a:pPr algn="l"/>
          <a:r>
            <a:rPr lang="el-GR" sz="1800" b="1" dirty="0" smtClean="0">
              <a:solidFill>
                <a:schemeClr val="tx1"/>
              </a:solidFill>
            </a:rPr>
            <a:t>Μέση στερνοτομή</a:t>
          </a:r>
          <a:endParaRPr lang="el-GR" sz="1800" b="1" dirty="0">
            <a:solidFill>
              <a:schemeClr val="tx1"/>
            </a:solidFill>
          </a:endParaRPr>
        </a:p>
      </dgm:t>
    </dgm:pt>
    <dgm:pt modelId="{D18E45F5-8FA3-48D2-B5C1-CD4234281F65}" type="parTrans" cxnId="{2FD63953-EEA8-44B2-8B3A-C00F8F987F11}">
      <dgm:prSet/>
      <dgm:spPr/>
      <dgm:t>
        <a:bodyPr/>
        <a:lstStyle/>
        <a:p>
          <a:endParaRPr lang="el-GR"/>
        </a:p>
      </dgm:t>
    </dgm:pt>
    <dgm:pt modelId="{5860C74F-1D11-44CF-BB7D-EB15E97D5FA9}" type="sibTrans" cxnId="{2FD63953-EEA8-44B2-8B3A-C00F8F987F11}">
      <dgm:prSet/>
      <dgm:spPr/>
      <dgm:t>
        <a:bodyPr/>
        <a:lstStyle/>
        <a:p>
          <a:endParaRPr lang="el-GR"/>
        </a:p>
      </dgm:t>
    </dgm:pt>
    <dgm:pt modelId="{711B7AE4-2084-42CC-808F-3A35EB404221}">
      <dgm:prSet phldrT="[Κείμενο]" custT="1"/>
      <dgm:spPr>
        <a:solidFill>
          <a:schemeClr val="accent1">
            <a:lumMod val="20000"/>
            <a:lumOff val="80000"/>
          </a:schemeClr>
        </a:solidFill>
      </dgm:spPr>
      <dgm:t>
        <a:bodyPr/>
        <a:lstStyle/>
        <a:p>
          <a:pPr algn="l"/>
          <a:r>
            <a:rPr lang="el-GR" sz="1800" b="1" dirty="0" smtClean="0">
              <a:solidFill>
                <a:schemeClr val="tx1"/>
              </a:solidFill>
            </a:rPr>
            <a:t>Παρασκευή αριστερής έσω μαστικής αρτηρίας</a:t>
          </a:r>
          <a:endParaRPr lang="el-GR" sz="1800" b="1" dirty="0">
            <a:solidFill>
              <a:schemeClr val="tx1"/>
            </a:solidFill>
          </a:endParaRPr>
        </a:p>
      </dgm:t>
    </dgm:pt>
    <dgm:pt modelId="{8905FAA6-790D-454A-9F56-26EB667DAF8E}" type="parTrans" cxnId="{DD9545BF-32B1-45C9-87AE-7B2EA2CFFC0B}">
      <dgm:prSet/>
      <dgm:spPr/>
      <dgm:t>
        <a:bodyPr/>
        <a:lstStyle/>
        <a:p>
          <a:endParaRPr lang="el-GR"/>
        </a:p>
      </dgm:t>
    </dgm:pt>
    <dgm:pt modelId="{E13FE658-FB58-4533-B0D9-356403E79BDA}" type="sibTrans" cxnId="{DD9545BF-32B1-45C9-87AE-7B2EA2CFFC0B}">
      <dgm:prSet/>
      <dgm:spPr/>
      <dgm:t>
        <a:bodyPr/>
        <a:lstStyle/>
        <a:p>
          <a:endParaRPr lang="el-GR"/>
        </a:p>
      </dgm:t>
    </dgm:pt>
    <dgm:pt modelId="{3B0AEA54-AD12-4B69-839F-00DFC151B7E5}">
      <dgm:prSet phldrT="[Κείμενο]" custT="1"/>
      <dgm:spPr>
        <a:solidFill>
          <a:schemeClr val="accent1">
            <a:lumMod val="20000"/>
            <a:lumOff val="80000"/>
          </a:schemeClr>
        </a:solidFill>
      </dgm:spPr>
      <dgm:t>
        <a:bodyPr/>
        <a:lstStyle/>
        <a:p>
          <a:pPr algn="l"/>
          <a:r>
            <a:rPr lang="el-GR" sz="1800" b="1" dirty="0" smtClean="0">
              <a:solidFill>
                <a:schemeClr val="tx1"/>
              </a:solidFill>
            </a:rPr>
            <a:t>Αυξημένος αριθμός μοσχευμάτων επαναιμάτωσης μυοκαρδίου</a:t>
          </a:r>
          <a:endParaRPr lang="el-GR" sz="1800" b="1" dirty="0">
            <a:solidFill>
              <a:schemeClr val="tx1"/>
            </a:solidFill>
          </a:endParaRPr>
        </a:p>
      </dgm:t>
    </dgm:pt>
    <dgm:pt modelId="{7851E4F4-C06E-47C5-AEA0-E18CA8E5998E}" type="parTrans" cxnId="{8DC09B4F-6AD9-4679-893C-1F76620948A7}">
      <dgm:prSet/>
      <dgm:spPr/>
      <dgm:t>
        <a:bodyPr/>
        <a:lstStyle/>
        <a:p>
          <a:endParaRPr lang="el-GR"/>
        </a:p>
      </dgm:t>
    </dgm:pt>
    <dgm:pt modelId="{2E516BD0-347D-49E5-92BF-88D0C2483846}" type="sibTrans" cxnId="{8DC09B4F-6AD9-4679-893C-1F76620948A7}">
      <dgm:prSet/>
      <dgm:spPr/>
      <dgm:t>
        <a:bodyPr/>
        <a:lstStyle/>
        <a:p>
          <a:endParaRPr lang="el-GR"/>
        </a:p>
      </dgm:t>
    </dgm:pt>
    <dgm:pt modelId="{6AFC833E-E531-4E56-B2AF-5D8E166C921E}" type="pres">
      <dgm:prSet presAssocID="{C4E69F8B-D302-4759-82B0-46EA17B0FC39}" presName="composite" presStyleCnt="0">
        <dgm:presLayoutVars>
          <dgm:chMax val="1"/>
          <dgm:dir/>
          <dgm:resizeHandles val="exact"/>
        </dgm:presLayoutVars>
      </dgm:prSet>
      <dgm:spPr/>
      <dgm:t>
        <a:bodyPr/>
        <a:lstStyle/>
        <a:p>
          <a:endParaRPr lang="el-GR"/>
        </a:p>
      </dgm:t>
    </dgm:pt>
    <dgm:pt modelId="{873ADD60-6B17-4BD6-AE70-E9BAFF6072BB}" type="pres">
      <dgm:prSet presAssocID="{24E57DAD-FEC6-4ABD-A0E5-362B2534517E}" presName="roof" presStyleLbl="dkBgShp" presStyleIdx="0" presStyleCnt="2" custScaleY="31493"/>
      <dgm:spPr/>
      <dgm:t>
        <a:bodyPr/>
        <a:lstStyle/>
        <a:p>
          <a:endParaRPr lang="el-GR"/>
        </a:p>
      </dgm:t>
    </dgm:pt>
    <dgm:pt modelId="{0CABBBD4-4812-42D1-9242-E4195AC4C638}" type="pres">
      <dgm:prSet presAssocID="{24E57DAD-FEC6-4ABD-A0E5-362B2534517E}" presName="pillars" presStyleCnt="0"/>
      <dgm:spPr/>
    </dgm:pt>
    <dgm:pt modelId="{F7504DA6-E6D1-4557-A035-C0350104DBE8}" type="pres">
      <dgm:prSet presAssocID="{24E57DAD-FEC6-4ABD-A0E5-362B2534517E}" presName="pillar1" presStyleLbl="node1" presStyleIdx="0" presStyleCnt="2" custScaleX="78533" custScaleY="126152" custLinFactNeighborX="-22" custLinFactNeighborY="-3781">
        <dgm:presLayoutVars>
          <dgm:bulletEnabled val="1"/>
        </dgm:presLayoutVars>
      </dgm:prSet>
      <dgm:spPr/>
      <dgm:t>
        <a:bodyPr/>
        <a:lstStyle/>
        <a:p>
          <a:endParaRPr lang="el-GR"/>
        </a:p>
      </dgm:t>
    </dgm:pt>
    <dgm:pt modelId="{340CC7A1-018A-4F60-9DAD-DEEE6733020D}" type="pres">
      <dgm:prSet presAssocID="{75D7E8AA-854F-40A6-9DD9-CB8B75FFB544}" presName="pillarX" presStyleLbl="node1" presStyleIdx="1" presStyleCnt="2" custScaleX="46913" custScaleY="127825" custLinFactNeighborY="-2944">
        <dgm:presLayoutVars>
          <dgm:bulletEnabled val="1"/>
        </dgm:presLayoutVars>
      </dgm:prSet>
      <dgm:spPr/>
      <dgm:t>
        <a:bodyPr/>
        <a:lstStyle/>
        <a:p>
          <a:endParaRPr lang="el-GR"/>
        </a:p>
      </dgm:t>
    </dgm:pt>
    <dgm:pt modelId="{AA72A060-478C-4536-ABB9-1736416D0AE6}" type="pres">
      <dgm:prSet presAssocID="{24E57DAD-FEC6-4ABD-A0E5-362B2534517E}" presName="base" presStyleLbl="dkBgShp" presStyleIdx="1" presStyleCnt="2" custScaleX="99749" custLinFactNeighborY="98361"/>
      <dgm:spPr/>
    </dgm:pt>
  </dgm:ptLst>
  <dgm:cxnLst>
    <dgm:cxn modelId="{C18B9A9D-72A0-4B83-95D1-C292B9FDFED5}" type="presOf" srcId="{24E57DAD-FEC6-4ABD-A0E5-362B2534517E}" destId="{873ADD60-6B17-4BD6-AE70-E9BAFF6072BB}" srcOrd="0" destOrd="0" presId="urn:microsoft.com/office/officeart/2005/8/layout/hList3"/>
    <dgm:cxn modelId="{5BC23FEE-51F9-44DD-BF8E-3041B2445792}" srcId="{1478ECDB-0F0C-4D7F-A05F-2363E7CA5DDE}" destId="{DE6A809C-9516-456F-A662-3812EDED96B8}" srcOrd="1" destOrd="0" parTransId="{8DCAA9D6-5204-4CFD-89CD-9D82494F1BE7}" sibTransId="{EE01C4EB-8080-457F-942B-59F50FB9E42B}"/>
    <dgm:cxn modelId="{2FD63953-EEA8-44B2-8B3A-C00F8F987F11}" srcId="{75D7E8AA-854F-40A6-9DD9-CB8B75FFB544}" destId="{DDC76384-CCF2-4ABC-8F76-5D613E6359C9}" srcOrd="4" destOrd="0" parTransId="{D18E45F5-8FA3-48D2-B5C1-CD4234281F65}" sibTransId="{5860C74F-1D11-44CF-BB7D-EB15E97D5FA9}"/>
    <dgm:cxn modelId="{0E2E36D9-E236-4E32-AEA0-9CB1544E4707}" type="presOf" srcId="{DDC76384-CCF2-4ABC-8F76-5D613E6359C9}" destId="{340CC7A1-018A-4F60-9DAD-DEEE6733020D}" srcOrd="0" destOrd="5" presId="urn:microsoft.com/office/officeart/2005/8/layout/hList3"/>
    <dgm:cxn modelId="{20BBF7B5-72C7-4D43-8B6F-988CB2AF49F4}" type="presOf" srcId="{75D7E8AA-854F-40A6-9DD9-CB8B75FFB544}" destId="{340CC7A1-018A-4F60-9DAD-DEEE6733020D}" srcOrd="0" destOrd="0" presId="urn:microsoft.com/office/officeart/2005/8/layout/hList3"/>
    <dgm:cxn modelId="{473FF0E1-599F-40AA-84D8-635C709E739F}" srcId="{1478ECDB-0F0C-4D7F-A05F-2363E7CA5DDE}" destId="{A035DF30-682A-4757-B6A0-42A2D53F99AD}" srcOrd="4" destOrd="0" parTransId="{8D1BF784-F10B-4F3F-9E5F-7D9954F48F26}" sibTransId="{C69EA356-F526-4D30-BFC3-6902A6D206B5}"/>
    <dgm:cxn modelId="{322E1EA1-BA4E-4813-B6D1-511EC09B3C19}" srcId="{1478ECDB-0F0C-4D7F-A05F-2363E7CA5DDE}" destId="{8F795EE1-C66E-4546-9BBD-5A4CDECF6D6A}" srcOrd="5" destOrd="0" parTransId="{E7AD2C4A-37A6-42B2-9F10-4AEE8AC14335}" sibTransId="{DA58A5DD-D6A9-4B50-8D4C-B832A8A4189C}"/>
    <dgm:cxn modelId="{874C13E5-2061-43E1-81A9-6C0323169248}" type="presOf" srcId="{C4E69F8B-D302-4759-82B0-46EA17B0FC39}" destId="{6AFC833E-E531-4E56-B2AF-5D8E166C921E}" srcOrd="0" destOrd="0" presId="urn:microsoft.com/office/officeart/2005/8/layout/hList3"/>
    <dgm:cxn modelId="{72DB16B6-7BBE-475D-AC90-954516EC774A}" srcId="{1478ECDB-0F0C-4D7F-A05F-2363E7CA5DDE}" destId="{4DB546AA-E88E-4F5F-B2D4-6BD21E357659}" srcOrd="9" destOrd="0" parTransId="{AB80822D-DF87-443F-AC08-57ACAC8EA6E0}" sibTransId="{8C997647-5AF0-4CA0-A107-218BF343ACA0}"/>
    <dgm:cxn modelId="{72528CCD-2E00-41A5-ADD4-E027C9B7464E}" type="presOf" srcId="{4DB546AA-E88E-4F5F-B2D4-6BD21E357659}" destId="{F7504DA6-E6D1-4557-A035-C0350104DBE8}" srcOrd="0" destOrd="10" presId="urn:microsoft.com/office/officeart/2005/8/layout/hList3"/>
    <dgm:cxn modelId="{8DC09B4F-6AD9-4679-893C-1F76620948A7}" srcId="{75D7E8AA-854F-40A6-9DD9-CB8B75FFB544}" destId="{3B0AEA54-AD12-4B69-839F-00DFC151B7E5}" srcOrd="6" destOrd="0" parTransId="{7851E4F4-C06E-47C5-AEA0-E18CA8E5998E}" sibTransId="{2E516BD0-347D-49E5-92BF-88D0C2483846}"/>
    <dgm:cxn modelId="{A5D93B2B-D1B1-4C50-99EC-C01BFFCE183D}" srcId="{1478ECDB-0F0C-4D7F-A05F-2363E7CA5DDE}" destId="{6AAC7AB1-9B58-4875-8F1A-A72F067C0B28}" srcOrd="11" destOrd="0" parTransId="{59DDB0CA-C087-4741-A1DA-240C16A1BA41}" sibTransId="{E976B19C-CA8F-47C2-B065-156B48FD46DE}"/>
    <dgm:cxn modelId="{7A44FDB5-BE86-42DF-8F2A-8ADF5580B8D2}" srcId="{1478ECDB-0F0C-4D7F-A05F-2363E7CA5DDE}" destId="{93905044-2CBC-45D2-B1A4-D374668E3AD1}" srcOrd="8" destOrd="0" parTransId="{B7C3B7F2-BEF9-4968-8CD5-3273D1880BAF}" sibTransId="{EE6CF6F8-82F6-49FD-BBA8-88FBD60025EA}"/>
    <dgm:cxn modelId="{DD9545BF-32B1-45C9-87AE-7B2EA2CFFC0B}" srcId="{75D7E8AA-854F-40A6-9DD9-CB8B75FFB544}" destId="{711B7AE4-2084-42CC-808F-3A35EB404221}" srcOrd="5" destOrd="0" parTransId="{8905FAA6-790D-454A-9F56-26EB667DAF8E}" sibTransId="{E13FE658-FB58-4533-B0D9-356403E79BDA}"/>
    <dgm:cxn modelId="{600DEB94-CC50-47F9-A257-44062DB44D53}" type="presOf" srcId="{DA333444-B91C-4D83-9458-929511231B3A}" destId="{F7504DA6-E6D1-4557-A035-C0350104DBE8}" srcOrd="0" destOrd="1" presId="urn:microsoft.com/office/officeart/2005/8/layout/hList3"/>
    <dgm:cxn modelId="{BEC86263-AE77-458A-B86D-32305160AB65}" type="presOf" srcId="{711B7AE4-2084-42CC-808F-3A35EB404221}" destId="{340CC7A1-018A-4F60-9DAD-DEEE6733020D}" srcOrd="0" destOrd="6" presId="urn:microsoft.com/office/officeart/2005/8/layout/hList3"/>
    <dgm:cxn modelId="{56217C31-965A-4ADF-B663-6F0A3B8F1742}" type="presOf" srcId="{3B0AEA54-AD12-4B69-839F-00DFC151B7E5}" destId="{340CC7A1-018A-4F60-9DAD-DEEE6733020D}" srcOrd="0" destOrd="7" presId="urn:microsoft.com/office/officeart/2005/8/layout/hList3"/>
    <dgm:cxn modelId="{9F653A53-E2F4-4FEC-892A-6015B443AEA9}" type="presOf" srcId="{3A55BC2B-486A-4F50-9237-6812491D6474}" destId="{340CC7A1-018A-4F60-9DAD-DEEE6733020D}" srcOrd="0" destOrd="2" presId="urn:microsoft.com/office/officeart/2005/8/layout/hList3"/>
    <dgm:cxn modelId="{CA25C763-B748-4C74-9C05-2F4F31EB0223}" srcId="{1478ECDB-0F0C-4D7F-A05F-2363E7CA5DDE}" destId="{FE8F51A3-7DB6-4DD8-A5BD-2E4772EA3A7C}" srcOrd="6" destOrd="0" parTransId="{ACC836CD-5694-4560-9C42-D56C947E7C9D}" sibTransId="{57F88E19-1B08-48B2-8098-F255B40231A8}"/>
    <dgm:cxn modelId="{BE360D0A-B758-416D-A071-F8D9A1E9A529}" type="presOf" srcId="{8B3F7EA0-99AB-4C57-8FB0-5C23EA821B91}" destId="{F7504DA6-E6D1-4557-A035-C0350104DBE8}" srcOrd="0" destOrd="3" presId="urn:microsoft.com/office/officeart/2005/8/layout/hList3"/>
    <dgm:cxn modelId="{6324EFA9-F549-47F2-8A6D-5E9B1D882D06}" type="presOf" srcId="{D5D65E67-B28C-48CB-B724-51909D84CB08}" destId="{340CC7A1-018A-4F60-9DAD-DEEE6733020D}" srcOrd="0" destOrd="3" presId="urn:microsoft.com/office/officeart/2005/8/layout/hList3"/>
    <dgm:cxn modelId="{2FAAFB44-C451-4ED4-8546-FA174EFFD85A}" type="presOf" srcId="{F1AD1695-6767-48FF-97DF-E4497EB07C67}" destId="{340CC7A1-018A-4F60-9DAD-DEEE6733020D}" srcOrd="0" destOrd="4" presId="urn:microsoft.com/office/officeart/2005/8/layout/hList3"/>
    <dgm:cxn modelId="{F08E8C7A-1AFA-43CA-9782-D2B67AADC9C3}" srcId="{1478ECDB-0F0C-4D7F-A05F-2363E7CA5DDE}" destId="{154F61BA-B4F0-4C99-9B90-CE4211FDFAFC}" srcOrd="3" destOrd="0" parTransId="{BB4342B4-EAD1-433F-BD4B-FC8C6DDA2DE9}" sibTransId="{393634B5-6EE1-4BFB-97A8-C3DF6CC0DE48}"/>
    <dgm:cxn modelId="{2487AF23-5608-470C-A777-EE7E319D37BC}" type="presOf" srcId="{7225E125-93DA-4A08-A407-3ABAA725C0CF}" destId="{F7504DA6-E6D1-4557-A035-C0350104DBE8}" srcOrd="0" destOrd="8" presId="urn:microsoft.com/office/officeart/2005/8/layout/hList3"/>
    <dgm:cxn modelId="{A434AB41-425B-43FF-977B-B775C05EBE89}" type="presOf" srcId="{FE8F51A3-7DB6-4DD8-A5BD-2E4772EA3A7C}" destId="{F7504DA6-E6D1-4557-A035-C0350104DBE8}" srcOrd="0" destOrd="7" presId="urn:microsoft.com/office/officeart/2005/8/layout/hList3"/>
    <dgm:cxn modelId="{CA564A58-226A-4A06-A1DC-884953FC34CD}" srcId="{75D7E8AA-854F-40A6-9DD9-CB8B75FFB544}" destId="{3A55BC2B-486A-4F50-9237-6812491D6474}" srcOrd="1" destOrd="0" parTransId="{EA7D94DA-9798-472D-804E-C1500F3F30EE}" sibTransId="{6C1A9335-7410-4E8D-9AF0-F0DED895260B}"/>
    <dgm:cxn modelId="{F9B91039-BD4C-4DBE-9081-106B3DE448ED}" srcId="{C4E69F8B-D302-4759-82B0-46EA17B0FC39}" destId="{24E57DAD-FEC6-4ABD-A0E5-362B2534517E}" srcOrd="0" destOrd="0" parTransId="{26D24492-88CC-4538-B180-D2EFB7CFA990}" sibTransId="{234297EC-AC46-4BD8-ABB3-2929523ED0E1}"/>
    <dgm:cxn modelId="{35C140F9-DE40-4505-B98C-73C9DA6ECA9C}" srcId="{24E57DAD-FEC6-4ABD-A0E5-362B2534517E}" destId="{1478ECDB-0F0C-4D7F-A05F-2363E7CA5DDE}" srcOrd="0" destOrd="0" parTransId="{0A8FF3BF-7EC3-4B45-A630-C153A433CB61}" sibTransId="{EC9AED93-9D18-4B9E-952B-F5317651A0EF}"/>
    <dgm:cxn modelId="{CC8F7D1A-AAC4-4FB9-9FFF-4E75DC41BEFE}" type="presOf" srcId="{F8C56CC1-EA58-43AC-810A-BFF80D8CFF13}" destId="{F7504DA6-E6D1-4557-A035-C0350104DBE8}" srcOrd="0" destOrd="11" presId="urn:microsoft.com/office/officeart/2005/8/layout/hList3"/>
    <dgm:cxn modelId="{257AEB4C-4003-4158-A35D-D27E958C58A8}" type="presOf" srcId="{47C30324-1270-4D7A-81A8-148894CCE6AC}" destId="{340CC7A1-018A-4F60-9DAD-DEEE6733020D}" srcOrd="0" destOrd="1" presId="urn:microsoft.com/office/officeart/2005/8/layout/hList3"/>
    <dgm:cxn modelId="{B693FC13-31E7-477A-86A6-D1B7A57E805A}" srcId="{75D7E8AA-854F-40A6-9DD9-CB8B75FFB544}" destId="{F1AD1695-6767-48FF-97DF-E4497EB07C67}" srcOrd="3" destOrd="0" parTransId="{752E7907-5FF2-4CD0-B33B-1A155210493E}" sibTransId="{A0B90644-7AD6-436F-B938-5B79136E36A7}"/>
    <dgm:cxn modelId="{B5C0E66D-A570-44BE-9B6A-688D4DB61D7C}" type="presOf" srcId="{DE6A809C-9516-456F-A662-3812EDED96B8}" destId="{F7504DA6-E6D1-4557-A035-C0350104DBE8}" srcOrd="0" destOrd="2" presId="urn:microsoft.com/office/officeart/2005/8/layout/hList3"/>
    <dgm:cxn modelId="{A66D63BC-3ECD-44BC-B284-0529948E6518}" type="presOf" srcId="{154F61BA-B4F0-4C99-9B90-CE4211FDFAFC}" destId="{F7504DA6-E6D1-4557-A035-C0350104DBE8}" srcOrd="0" destOrd="4" presId="urn:microsoft.com/office/officeart/2005/8/layout/hList3"/>
    <dgm:cxn modelId="{907DA2C6-0A51-4F6D-9C4C-B934E4CFC55F}" srcId="{1478ECDB-0F0C-4D7F-A05F-2363E7CA5DDE}" destId="{8B3F7EA0-99AB-4C57-8FB0-5C23EA821B91}" srcOrd="2" destOrd="0" parTransId="{57A03688-460C-4640-A822-6DFBC0BDC5F3}" sibTransId="{FE1EC77B-43AA-43ED-806D-E6D95B5267B6}"/>
    <dgm:cxn modelId="{56DAE83C-59E3-4C84-811D-22F6779F1AE7}" type="presOf" srcId="{8F795EE1-C66E-4546-9BBD-5A4CDECF6D6A}" destId="{F7504DA6-E6D1-4557-A035-C0350104DBE8}" srcOrd="0" destOrd="6" presId="urn:microsoft.com/office/officeart/2005/8/layout/hList3"/>
    <dgm:cxn modelId="{DFB892AF-3479-487B-9F94-D092169681D5}" srcId="{1478ECDB-0F0C-4D7F-A05F-2363E7CA5DDE}" destId="{DA333444-B91C-4D83-9458-929511231B3A}" srcOrd="0" destOrd="0" parTransId="{0A2F4918-0129-418A-851D-47C5F4AC0E53}" sibTransId="{9F6ABB18-E813-43A3-9AC1-CEECC1713CE5}"/>
    <dgm:cxn modelId="{E0F25DEB-7399-4E17-852F-FCF69DC9E689}" type="presOf" srcId="{1478ECDB-0F0C-4D7F-A05F-2363E7CA5DDE}" destId="{F7504DA6-E6D1-4557-A035-C0350104DBE8}" srcOrd="0" destOrd="0" presId="urn:microsoft.com/office/officeart/2005/8/layout/hList3"/>
    <dgm:cxn modelId="{F5D87EE9-1C12-4BA3-9BFA-1DF9A46F8615}" srcId="{1478ECDB-0F0C-4D7F-A05F-2363E7CA5DDE}" destId="{7225E125-93DA-4A08-A407-3ABAA725C0CF}" srcOrd="7" destOrd="0" parTransId="{145198D5-5CC6-4D21-B168-51FA39BCB971}" sibTransId="{F4895B04-FD44-465C-8632-3C0162007A8C}"/>
    <dgm:cxn modelId="{5D1F8D56-2F48-4F4D-ADF0-3C04A953EE86}" srcId="{1478ECDB-0F0C-4D7F-A05F-2363E7CA5DDE}" destId="{F8C56CC1-EA58-43AC-810A-BFF80D8CFF13}" srcOrd="10" destOrd="0" parTransId="{30267C0A-8AE0-48B0-8711-74BC361DD7FD}" sibTransId="{B2AFA135-8DBA-47CA-A27F-9563DCBA1BA8}"/>
    <dgm:cxn modelId="{3AC52BE1-9ABD-484A-9C90-6A389972234B}" type="presOf" srcId="{93905044-2CBC-45D2-B1A4-D374668E3AD1}" destId="{F7504DA6-E6D1-4557-A035-C0350104DBE8}" srcOrd="0" destOrd="9" presId="urn:microsoft.com/office/officeart/2005/8/layout/hList3"/>
    <dgm:cxn modelId="{D1CF14A7-6C4F-46AB-9D1B-D338226E7041}" type="presOf" srcId="{A035DF30-682A-4757-B6A0-42A2D53F99AD}" destId="{F7504DA6-E6D1-4557-A035-C0350104DBE8}" srcOrd="0" destOrd="5" presId="urn:microsoft.com/office/officeart/2005/8/layout/hList3"/>
    <dgm:cxn modelId="{A64CD66D-129A-42E5-BA67-0B448B732FAC}" srcId="{75D7E8AA-854F-40A6-9DD9-CB8B75FFB544}" destId="{47C30324-1270-4D7A-81A8-148894CCE6AC}" srcOrd="0" destOrd="0" parTransId="{563B03EB-D10D-4030-B90A-AF00DD69F7E5}" sibTransId="{5B243B4A-390F-447E-B7E6-1E44995622D8}"/>
    <dgm:cxn modelId="{F55E3C6B-433A-45EC-87C7-950AFF066917}" type="presOf" srcId="{6AAC7AB1-9B58-4875-8F1A-A72F067C0B28}" destId="{F7504DA6-E6D1-4557-A035-C0350104DBE8}" srcOrd="0" destOrd="12" presId="urn:microsoft.com/office/officeart/2005/8/layout/hList3"/>
    <dgm:cxn modelId="{DFDEFF8D-1443-4633-9719-04202B7C44D4}" srcId="{24E57DAD-FEC6-4ABD-A0E5-362B2534517E}" destId="{75D7E8AA-854F-40A6-9DD9-CB8B75FFB544}" srcOrd="1" destOrd="0" parTransId="{44D078CD-8824-46B7-BF3A-CA5C9F842298}" sibTransId="{374B9059-7FEF-4D01-BB41-F2CBD290E80C}"/>
    <dgm:cxn modelId="{1681E6E7-A8EE-4B3D-9027-C714D5FE6DA4}" srcId="{75D7E8AA-854F-40A6-9DD9-CB8B75FFB544}" destId="{D5D65E67-B28C-48CB-B724-51909D84CB08}" srcOrd="2" destOrd="0" parTransId="{E151B3DD-670E-4FBD-B7F5-B7ABCC308330}" sibTransId="{8DDF7F8C-5E85-4115-A432-CD349E9855FD}"/>
    <dgm:cxn modelId="{FA757A5F-BB50-4C1D-824A-7E516CCAAD72}" type="presParOf" srcId="{6AFC833E-E531-4E56-B2AF-5D8E166C921E}" destId="{873ADD60-6B17-4BD6-AE70-E9BAFF6072BB}" srcOrd="0" destOrd="0" presId="urn:microsoft.com/office/officeart/2005/8/layout/hList3"/>
    <dgm:cxn modelId="{2DBD3530-C3DB-4A02-A7BB-4FAAC1AF446E}" type="presParOf" srcId="{6AFC833E-E531-4E56-B2AF-5D8E166C921E}" destId="{0CABBBD4-4812-42D1-9242-E4195AC4C638}" srcOrd="1" destOrd="0" presId="urn:microsoft.com/office/officeart/2005/8/layout/hList3"/>
    <dgm:cxn modelId="{5959E30A-FD67-45DD-8F81-35B156F5FFDC}" type="presParOf" srcId="{0CABBBD4-4812-42D1-9242-E4195AC4C638}" destId="{F7504DA6-E6D1-4557-A035-C0350104DBE8}" srcOrd="0" destOrd="0" presId="urn:microsoft.com/office/officeart/2005/8/layout/hList3"/>
    <dgm:cxn modelId="{328851B9-03B1-47CC-AE8E-C61C93D6818B}" type="presParOf" srcId="{0CABBBD4-4812-42D1-9242-E4195AC4C638}" destId="{340CC7A1-018A-4F60-9DAD-DEEE6733020D}" srcOrd="1" destOrd="0" presId="urn:microsoft.com/office/officeart/2005/8/layout/hList3"/>
    <dgm:cxn modelId="{D9C1DCF3-3661-487B-B264-17C917B2CC48}" type="presParOf" srcId="{6AFC833E-E531-4E56-B2AF-5D8E166C921E}" destId="{AA72A060-478C-4536-ABB9-1736416D0AE6}"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E69F8B-D302-4759-82B0-46EA17B0FC39}"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l-GR"/>
        </a:p>
      </dgm:t>
    </dgm:pt>
    <dgm:pt modelId="{24E57DAD-FEC6-4ABD-A0E5-362B2534517E}">
      <dgm:prSet phldrT="[Κείμενο]"/>
      <dgm:spPr>
        <a:solidFill>
          <a:srgbClr val="004B82"/>
        </a:solidFill>
      </dgm:spPr>
      <dgm:t>
        <a:bodyPr/>
        <a:lstStyle/>
        <a:p>
          <a:r>
            <a:rPr lang="el-GR" b="1" dirty="0" smtClean="0">
              <a:solidFill>
                <a:schemeClr val="bg1"/>
              </a:solidFill>
            </a:rPr>
            <a:t>Αίτια Μετεγχειρητικών Αναπνευστικών Επιπλοκών</a:t>
          </a:r>
          <a:endParaRPr lang="el-GR" b="1" dirty="0">
            <a:solidFill>
              <a:schemeClr val="bg1"/>
            </a:solidFill>
          </a:endParaRPr>
        </a:p>
      </dgm:t>
    </dgm:pt>
    <dgm:pt modelId="{26D24492-88CC-4538-B180-D2EFB7CFA990}" type="parTrans" cxnId="{F9B91039-BD4C-4DBE-9081-106B3DE448ED}">
      <dgm:prSet/>
      <dgm:spPr/>
      <dgm:t>
        <a:bodyPr/>
        <a:lstStyle/>
        <a:p>
          <a:endParaRPr lang="el-GR"/>
        </a:p>
      </dgm:t>
    </dgm:pt>
    <dgm:pt modelId="{234297EC-AC46-4BD8-ABB3-2929523ED0E1}" type="sibTrans" cxnId="{F9B91039-BD4C-4DBE-9081-106B3DE448ED}">
      <dgm:prSet/>
      <dgm:spPr/>
      <dgm:t>
        <a:bodyPr/>
        <a:lstStyle/>
        <a:p>
          <a:endParaRPr lang="el-GR"/>
        </a:p>
      </dgm:t>
    </dgm:pt>
    <dgm:pt modelId="{75D7E8AA-854F-40A6-9DD9-CB8B75FFB544}">
      <dgm:prSet phldrT="[Κείμενο]" custT="1"/>
      <dgm:spPr>
        <a:solidFill>
          <a:schemeClr val="accent1">
            <a:lumMod val="20000"/>
            <a:lumOff val="80000"/>
          </a:schemeClr>
        </a:solidFill>
      </dgm:spPr>
      <dgm:t>
        <a:bodyPr/>
        <a:lstStyle/>
        <a:p>
          <a:pPr algn="ctr"/>
          <a:r>
            <a:rPr lang="el-GR" sz="1600" b="1" dirty="0" smtClean="0">
              <a:solidFill>
                <a:schemeClr val="tx1"/>
              </a:solidFill>
            </a:rPr>
            <a:t>Μετεγχειρητικά</a:t>
          </a:r>
          <a:endParaRPr lang="el-GR" sz="1600" b="1" dirty="0">
            <a:solidFill>
              <a:schemeClr val="tx1"/>
            </a:solidFill>
          </a:endParaRPr>
        </a:p>
      </dgm:t>
    </dgm:pt>
    <dgm:pt modelId="{44D078CD-8824-46B7-BF3A-CA5C9F842298}" type="parTrans" cxnId="{DFDEFF8D-1443-4633-9719-04202B7C44D4}">
      <dgm:prSet/>
      <dgm:spPr/>
      <dgm:t>
        <a:bodyPr/>
        <a:lstStyle/>
        <a:p>
          <a:endParaRPr lang="el-GR"/>
        </a:p>
      </dgm:t>
    </dgm:pt>
    <dgm:pt modelId="{374B9059-7FEF-4D01-BB41-F2CBD290E80C}" type="sibTrans" cxnId="{DFDEFF8D-1443-4633-9719-04202B7C44D4}">
      <dgm:prSet/>
      <dgm:spPr/>
      <dgm:t>
        <a:bodyPr/>
        <a:lstStyle/>
        <a:p>
          <a:endParaRPr lang="el-GR"/>
        </a:p>
      </dgm:t>
    </dgm:pt>
    <dgm:pt modelId="{47C30324-1270-4D7A-81A8-148894CCE6AC}">
      <dgm:prSet phldrT="[Κείμενο]" custT="1"/>
      <dgm:spPr>
        <a:solidFill>
          <a:schemeClr val="accent1">
            <a:lumMod val="20000"/>
            <a:lumOff val="80000"/>
          </a:schemeClr>
        </a:solidFill>
      </dgm:spPr>
      <dgm:t>
        <a:bodyPr/>
        <a:lstStyle/>
        <a:p>
          <a:pPr algn="l"/>
          <a:r>
            <a:rPr lang="el-GR" sz="1600" b="1" dirty="0" smtClean="0">
              <a:solidFill>
                <a:schemeClr val="tx1"/>
              </a:solidFill>
            </a:rPr>
            <a:t>Γενική αναισθησία</a:t>
          </a:r>
          <a:endParaRPr lang="el-GR" sz="1600" b="1" dirty="0">
            <a:solidFill>
              <a:schemeClr val="tx1"/>
            </a:solidFill>
          </a:endParaRPr>
        </a:p>
      </dgm:t>
    </dgm:pt>
    <dgm:pt modelId="{563B03EB-D10D-4030-B90A-AF00DD69F7E5}" type="parTrans" cxnId="{A64CD66D-129A-42E5-BA67-0B448B732FAC}">
      <dgm:prSet/>
      <dgm:spPr/>
      <dgm:t>
        <a:bodyPr/>
        <a:lstStyle/>
        <a:p>
          <a:endParaRPr lang="el-GR"/>
        </a:p>
      </dgm:t>
    </dgm:pt>
    <dgm:pt modelId="{5B243B4A-390F-447E-B7E6-1E44995622D8}" type="sibTrans" cxnId="{A64CD66D-129A-42E5-BA67-0B448B732FAC}">
      <dgm:prSet/>
      <dgm:spPr/>
      <dgm:t>
        <a:bodyPr/>
        <a:lstStyle/>
        <a:p>
          <a:endParaRPr lang="el-GR"/>
        </a:p>
      </dgm:t>
    </dgm:pt>
    <dgm:pt modelId="{3A55BC2B-486A-4F50-9237-6812491D6474}">
      <dgm:prSet phldrT="[Κείμενο]" custT="1"/>
      <dgm:spPr>
        <a:solidFill>
          <a:schemeClr val="accent1">
            <a:lumMod val="20000"/>
            <a:lumOff val="80000"/>
          </a:schemeClr>
        </a:solidFill>
      </dgm:spPr>
      <dgm:t>
        <a:bodyPr/>
        <a:lstStyle/>
        <a:p>
          <a:pPr algn="l"/>
          <a:r>
            <a:rPr lang="el-GR" sz="1600" b="1" dirty="0" smtClean="0">
              <a:solidFill>
                <a:schemeClr val="tx1"/>
              </a:solidFill>
            </a:rPr>
            <a:t>Φρενική, διαφραγματική δυσλειτουργία</a:t>
          </a:r>
          <a:endParaRPr lang="el-GR" sz="1600" b="1" dirty="0">
            <a:solidFill>
              <a:schemeClr val="tx1"/>
            </a:solidFill>
          </a:endParaRPr>
        </a:p>
      </dgm:t>
    </dgm:pt>
    <dgm:pt modelId="{EA7D94DA-9798-472D-804E-C1500F3F30EE}" type="parTrans" cxnId="{CA564A58-226A-4A06-A1DC-884953FC34CD}">
      <dgm:prSet/>
      <dgm:spPr/>
      <dgm:t>
        <a:bodyPr/>
        <a:lstStyle/>
        <a:p>
          <a:endParaRPr lang="el-GR"/>
        </a:p>
      </dgm:t>
    </dgm:pt>
    <dgm:pt modelId="{6C1A9335-7410-4E8D-9AF0-F0DED895260B}" type="sibTrans" cxnId="{CA564A58-226A-4A06-A1DC-884953FC34CD}">
      <dgm:prSet/>
      <dgm:spPr/>
      <dgm:t>
        <a:bodyPr/>
        <a:lstStyle/>
        <a:p>
          <a:endParaRPr lang="el-GR"/>
        </a:p>
      </dgm:t>
    </dgm:pt>
    <dgm:pt modelId="{D5D65E67-B28C-48CB-B724-51909D84CB08}">
      <dgm:prSet phldrT="[Κείμενο]" custT="1"/>
      <dgm:spPr>
        <a:solidFill>
          <a:schemeClr val="accent1">
            <a:lumMod val="20000"/>
            <a:lumOff val="80000"/>
          </a:schemeClr>
        </a:solidFill>
      </dgm:spPr>
      <dgm:t>
        <a:bodyPr/>
        <a:lstStyle/>
        <a:p>
          <a:pPr algn="l"/>
          <a:r>
            <a:rPr lang="el-GR" sz="1600" b="1" dirty="0" smtClean="0">
              <a:solidFill>
                <a:schemeClr val="tx1"/>
              </a:solidFill>
            </a:rPr>
            <a:t>Πόνος</a:t>
          </a:r>
          <a:endParaRPr lang="el-GR" sz="1600" b="1" dirty="0">
            <a:solidFill>
              <a:schemeClr val="tx1"/>
            </a:solidFill>
          </a:endParaRPr>
        </a:p>
      </dgm:t>
    </dgm:pt>
    <dgm:pt modelId="{E151B3DD-670E-4FBD-B7F5-B7ABCC308330}" type="parTrans" cxnId="{1681E6E7-A8EE-4B3D-9027-C714D5FE6DA4}">
      <dgm:prSet/>
      <dgm:spPr/>
      <dgm:t>
        <a:bodyPr/>
        <a:lstStyle/>
        <a:p>
          <a:endParaRPr lang="el-GR"/>
        </a:p>
      </dgm:t>
    </dgm:pt>
    <dgm:pt modelId="{8DDF7F8C-5E85-4115-A432-CD349E9855FD}" type="sibTrans" cxnId="{1681E6E7-A8EE-4B3D-9027-C714D5FE6DA4}">
      <dgm:prSet/>
      <dgm:spPr/>
      <dgm:t>
        <a:bodyPr/>
        <a:lstStyle/>
        <a:p>
          <a:endParaRPr lang="el-GR"/>
        </a:p>
      </dgm:t>
    </dgm:pt>
    <dgm:pt modelId="{E9744FA9-E12A-48DB-8EAA-8ADA1750AB71}">
      <dgm:prSet phldrT="[Κείμενο]" custT="1"/>
      <dgm:spPr>
        <a:solidFill>
          <a:schemeClr val="accent1">
            <a:lumMod val="20000"/>
            <a:lumOff val="80000"/>
          </a:schemeClr>
        </a:solidFill>
      </dgm:spPr>
      <dgm:t>
        <a:bodyPr/>
        <a:lstStyle/>
        <a:p>
          <a:pPr algn="l"/>
          <a:r>
            <a:rPr lang="el-GR" sz="1600" b="1" dirty="0" smtClean="0">
              <a:solidFill>
                <a:schemeClr val="tx1"/>
              </a:solidFill>
            </a:rPr>
            <a:t>Μικρή, ρηχή αναπνοή – αναπνεόμενος όγκος</a:t>
          </a:r>
          <a:endParaRPr lang="el-GR" sz="1600" b="1" dirty="0">
            <a:solidFill>
              <a:schemeClr val="tx1"/>
            </a:solidFill>
          </a:endParaRPr>
        </a:p>
      </dgm:t>
    </dgm:pt>
    <dgm:pt modelId="{85F9B503-401C-4220-83EF-815D96416AA9}" type="parTrans" cxnId="{F631D9F6-C580-4106-B39A-E2C764F3C309}">
      <dgm:prSet/>
      <dgm:spPr/>
      <dgm:t>
        <a:bodyPr/>
        <a:lstStyle/>
        <a:p>
          <a:endParaRPr lang="el-GR"/>
        </a:p>
      </dgm:t>
    </dgm:pt>
    <dgm:pt modelId="{EB3F319F-DD89-4498-A562-4CC17769171C}" type="sibTrans" cxnId="{F631D9F6-C580-4106-B39A-E2C764F3C309}">
      <dgm:prSet/>
      <dgm:spPr/>
      <dgm:t>
        <a:bodyPr/>
        <a:lstStyle/>
        <a:p>
          <a:endParaRPr lang="el-GR"/>
        </a:p>
      </dgm:t>
    </dgm:pt>
    <dgm:pt modelId="{D1E0B15A-4D88-4888-A70D-AC5AB8FE0AD3}">
      <dgm:prSet phldrT="[Κείμενο]" custT="1"/>
      <dgm:spPr>
        <a:solidFill>
          <a:schemeClr val="accent1">
            <a:lumMod val="20000"/>
            <a:lumOff val="80000"/>
          </a:schemeClr>
        </a:solidFill>
      </dgm:spPr>
      <dgm:t>
        <a:bodyPr/>
        <a:lstStyle/>
        <a:p>
          <a:pPr algn="l"/>
          <a:r>
            <a:rPr lang="el-GR" sz="1600" b="1" dirty="0" smtClean="0">
              <a:solidFill>
                <a:schemeClr val="tx1"/>
              </a:solidFill>
            </a:rPr>
            <a:t>Ελαττωμένη ζωτική χωρητικότητα – λειτουργική υπολειπόμενη χωρητικότητα</a:t>
          </a:r>
          <a:endParaRPr lang="el-GR" sz="1600" b="1" dirty="0">
            <a:solidFill>
              <a:schemeClr val="tx1"/>
            </a:solidFill>
          </a:endParaRPr>
        </a:p>
      </dgm:t>
    </dgm:pt>
    <dgm:pt modelId="{7A9FF87E-69AA-4647-BA5B-5A8E371D2FBD}" type="parTrans" cxnId="{A1134E75-89A3-4391-ADF1-0922921383AC}">
      <dgm:prSet/>
      <dgm:spPr/>
      <dgm:t>
        <a:bodyPr/>
        <a:lstStyle/>
        <a:p>
          <a:endParaRPr lang="el-GR"/>
        </a:p>
      </dgm:t>
    </dgm:pt>
    <dgm:pt modelId="{E636125C-A04B-4215-9AEB-8072D8E46821}" type="sibTrans" cxnId="{A1134E75-89A3-4391-ADF1-0922921383AC}">
      <dgm:prSet/>
      <dgm:spPr/>
      <dgm:t>
        <a:bodyPr/>
        <a:lstStyle/>
        <a:p>
          <a:endParaRPr lang="el-GR"/>
        </a:p>
      </dgm:t>
    </dgm:pt>
    <dgm:pt modelId="{2A98CDA4-E074-4480-97DD-612F507E08B2}">
      <dgm:prSet phldrT="[Κείμενο]" custT="1"/>
      <dgm:spPr>
        <a:solidFill>
          <a:schemeClr val="accent1">
            <a:lumMod val="20000"/>
            <a:lumOff val="80000"/>
          </a:schemeClr>
        </a:solidFill>
      </dgm:spPr>
      <dgm:t>
        <a:bodyPr/>
        <a:lstStyle/>
        <a:p>
          <a:pPr algn="l"/>
          <a:r>
            <a:rPr lang="el-GR" sz="1600" b="1" dirty="0" smtClean="0">
              <a:solidFill>
                <a:schemeClr val="tx1"/>
              </a:solidFill>
            </a:rPr>
            <a:t>Ελαττωμένη Θωρακική έκπτυξη</a:t>
          </a:r>
          <a:endParaRPr lang="el-GR" sz="1600" b="1" dirty="0">
            <a:solidFill>
              <a:schemeClr val="tx1"/>
            </a:solidFill>
          </a:endParaRPr>
        </a:p>
      </dgm:t>
    </dgm:pt>
    <dgm:pt modelId="{CC73BF52-9E57-4E23-AA45-35276B5AF6D1}" type="parTrans" cxnId="{E49D70C1-B646-45DE-9582-D07A838DFE2B}">
      <dgm:prSet/>
      <dgm:spPr/>
      <dgm:t>
        <a:bodyPr/>
        <a:lstStyle/>
        <a:p>
          <a:endParaRPr lang="el-GR"/>
        </a:p>
      </dgm:t>
    </dgm:pt>
    <dgm:pt modelId="{D768199A-D806-4BAA-89E3-9113447CB76A}" type="sibTrans" cxnId="{E49D70C1-B646-45DE-9582-D07A838DFE2B}">
      <dgm:prSet/>
      <dgm:spPr/>
      <dgm:t>
        <a:bodyPr/>
        <a:lstStyle/>
        <a:p>
          <a:endParaRPr lang="el-GR"/>
        </a:p>
      </dgm:t>
    </dgm:pt>
    <dgm:pt modelId="{1FE7C47F-A90C-4C5E-ABB8-740D4CD89622}">
      <dgm:prSet phldrT="[Κείμενο]" custT="1"/>
      <dgm:spPr>
        <a:solidFill>
          <a:schemeClr val="accent1">
            <a:lumMod val="20000"/>
            <a:lumOff val="80000"/>
          </a:schemeClr>
        </a:solidFill>
      </dgm:spPr>
      <dgm:t>
        <a:bodyPr/>
        <a:lstStyle/>
        <a:p>
          <a:pPr algn="l"/>
          <a:r>
            <a:rPr lang="el-GR" sz="1600" b="1" dirty="0" smtClean="0">
              <a:solidFill>
                <a:schemeClr val="tx1"/>
              </a:solidFill>
            </a:rPr>
            <a:t>Διαταραχή αερισμού / αιμάτωσης, φυσιολογικής παράκαμψης</a:t>
          </a:r>
          <a:endParaRPr lang="el-GR" sz="1600" b="1" dirty="0">
            <a:solidFill>
              <a:schemeClr val="tx1"/>
            </a:solidFill>
          </a:endParaRPr>
        </a:p>
      </dgm:t>
    </dgm:pt>
    <dgm:pt modelId="{458918AF-20FE-4042-946B-357D48B79FCA}" type="parTrans" cxnId="{E552C7AE-35D8-4C22-87F9-79A445576378}">
      <dgm:prSet/>
      <dgm:spPr/>
      <dgm:t>
        <a:bodyPr/>
        <a:lstStyle/>
        <a:p>
          <a:endParaRPr lang="el-GR"/>
        </a:p>
      </dgm:t>
    </dgm:pt>
    <dgm:pt modelId="{B2813FA9-C2D8-4544-B0F4-694249521F20}" type="sibTrans" cxnId="{E552C7AE-35D8-4C22-87F9-79A445576378}">
      <dgm:prSet/>
      <dgm:spPr/>
      <dgm:t>
        <a:bodyPr/>
        <a:lstStyle/>
        <a:p>
          <a:endParaRPr lang="el-GR"/>
        </a:p>
      </dgm:t>
    </dgm:pt>
    <dgm:pt modelId="{532F24ED-6574-45FD-B901-E643566FBA5B}">
      <dgm:prSet phldrT="[Κείμενο]" custT="1"/>
      <dgm:spPr>
        <a:solidFill>
          <a:schemeClr val="accent1">
            <a:lumMod val="20000"/>
            <a:lumOff val="80000"/>
          </a:schemeClr>
        </a:solidFill>
      </dgm:spPr>
      <dgm:t>
        <a:bodyPr/>
        <a:lstStyle/>
        <a:p>
          <a:pPr algn="l"/>
          <a:r>
            <a:rPr lang="el-GR" sz="1600" b="1" dirty="0" smtClean="0">
              <a:solidFill>
                <a:schemeClr val="tx1"/>
              </a:solidFill>
            </a:rPr>
            <a:t>Ανακατανομή υγρών, ακινησία, ύπτια θέση</a:t>
          </a:r>
          <a:endParaRPr lang="el-GR" sz="1600" b="1" dirty="0">
            <a:solidFill>
              <a:schemeClr val="tx1"/>
            </a:solidFill>
          </a:endParaRPr>
        </a:p>
      </dgm:t>
    </dgm:pt>
    <dgm:pt modelId="{5F054B89-8F87-44EF-88D9-0E80F87E77FA}" type="parTrans" cxnId="{7679AFD1-B685-4EDB-BA21-86E11006C1FF}">
      <dgm:prSet/>
      <dgm:spPr/>
      <dgm:t>
        <a:bodyPr/>
        <a:lstStyle/>
        <a:p>
          <a:endParaRPr lang="el-GR"/>
        </a:p>
      </dgm:t>
    </dgm:pt>
    <dgm:pt modelId="{EA197334-8052-4821-A312-2B51C4807EFA}" type="sibTrans" cxnId="{7679AFD1-B685-4EDB-BA21-86E11006C1FF}">
      <dgm:prSet/>
      <dgm:spPr/>
      <dgm:t>
        <a:bodyPr/>
        <a:lstStyle/>
        <a:p>
          <a:endParaRPr lang="el-GR"/>
        </a:p>
      </dgm:t>
    </dgm:pt>
    <dgm:pt modelId="{313B7B0E-F3F1-4F74-B5E6-91ACD59B038B}">
      <dgm:prSet phldrT="[Κείμενο]" custT="1"/>
      <dgm:spPr>
        <a:solidFill>
          <a:schemeClr val="accent1">
            <a:lumMod val="20000"/>
            <a:lumOff val="80000"/>
          </a:schemeClr>
        </a:solidFill>
      </dgm:spPr>
      <dgm:t>
        <a:bodyPr/>
        <a:lstStyle/>
        <a:p>
          <a:pPr algn="l"/>
          <a:r>
            <a:rPr lang="el-GR" sz="1600" b="1" dirty="0" smtClean="0">
              <a:solidFill>
                <a:schemeClr val="tx1"/>
              </a:solidFill>
            </a:rPr>
            <a:t>Σωλήνες θωρακικής παροχέτευσης</a:t>
          </a:r>
          <a:endParaRPr lang="el-GR" sz="1600" b="1" dirty="0">
            <a:solidFill>
              <a:schemeClr val="tx1"/>
            </a:solidFill>
          </a:endParaRPr>
        </a:p>
      </dgm:t>
    </dgm:pt>
    <dgm:pt modelId="{BDE63ADA-56D8-4D4F-BABE-07BBBBDD7611}" type="parTrans" cxnId="{6E25E4B7-B690-4136-8761-C701E38326D3}">
      <dgm:prSet/>
      <dgm:spPr/>
      <dgm:t>
        <a:bodyPr/>
        <a:lstStyle/>
        <a:p>
          <a:endParaRPr lang="el-GR"/>
        </a:p>
      </dgm:t>
    </dgm:pt>
    <dgm:pt modelId="{520A8944-7352-4825-8F8A-427FB8992785}" type="sibTrans" cxnId="{6E25E4B7-B690-4136-8761-C701E38326D3}">
      <dgm:prSet/>
      <dgm:spPr/>
      <dgm:t>
        <a:bodyPr/>
        <a:lstStyle/>
        <a:p>
          <a:endParaRPr lang="el-GR"/>
        </a:p>
      </dgm:t>
    </dgm:pt>
    <dgm:pt modelId="{A1C21957-5024-4547-97AF-A1BA9A901286}">
      <dgm:prSet phldrT="[Κείμενο]" custT="1"/>
      <dgm:spPr>
        <a:solidFill>
          <a:schemeClr val="accent1">
            <a:lumMod val="20000"/>
            <a:lumOff val="80000"/>
          </a:schemeClr>
        </a:solidFill>
      </dgm:spPr>
      <dgm:t>
        <a:bodyPr/>
        <a:lstStyle/>
        <a:p>
          <a:pPr algn="l"/>
          <a:r>
            <a:rPr lang="el-GR" sz="1600" b="1" dirty="0" smtClean="0">
              <a:solidFill>
                <a:schemeClr val="tx1"/>
              </a:solidFill>
            </a:rPr>
            <a:t>Ρινογαστρικός καθετήρας</a:t>
          </a:r>
          <a:endParaRPr lang="el-GR" sz="1600" b="1" dirty="0">
            <a:solidFill>
              <a:schemeClr val="tx1"/>
            </a:solidFill>
          </a:endParaRPr>
        </a:p>
      </dgm:t>
    </dgm:pt>
    <dgm:pt modelId="{A79214C9-3AD0-4E99-8F6E-766D5DDC3DEC}" type="parTrans" cxnId="{CAD71A1A-E20D-48F9-9938-333917FBF43C}">
      <dgm:prSet/>
      <dgm:spPr/>
      <dgm:t>
        <a:bodyPr/>
        <a:lstStyle/>
        <a:p>
          <a:endParaRPr lang="el-GR"/>
        </a:p>
      </dgm:t>
    </dgm:pt>
    <dgm:pt modelId="{38722846-E1FE-4681-A65F-47CFB9D1332B}" type="sibTrans" cxnId="{CAD71A1A-E20D-48F9-9938-333917FBF43C}">
      <dgm:prSet/>
      <dgm:spPr/>
      <dgm:t>
        <a:bodyPr/>
        <a:lstStyle/>
        <a:p>
          <a:endParaRPr lang="el-GR"/>
        </a:p>
      </dgm:t>
    </dgm:pt>
    <dgm:pt modelId="{05B5C9C1-6715-410B-8F24-32E702394CDD}">
      <dgm:prSet phldrT="[Κείμενο]" custT="1"/>
      <dgm:spPr>
        <a:solidFill>
          <a:schemeClr val="accent1">
            <a:lumMod val="20000"/>
            <a:lumOff val="80000"/>
          </a:schemeClr>
        </a:solidFill>
      </dgm:spPr>
      <dgm:t>
        <a:bodyPr/>
        <a:lstStyle/>
        <a:p>
          <a:pPr algn="l"/>
          <a:r>
            <a:rPr lang="el-GR" sz="1600" b="1" dirty="0" smtClean="0">
              <a:solidFill>
                <a:schemeClr val="tx1"/>
              </a:solidFill>
            </a:rPr>
            <a:t>Ανεπαρκής βήχας, απόγχρεμψη</a:t>
          </a:r>
          <a:endParaRPr lang="el-GR" sz="1600" b="1" dirty="0">
            <a:solidFill>
              <a:schemeClr val="tx1"/>
            </a:solidFill>
          </a:endParaRPr>
        </a:p>
      </dgm:t>
    </dgm:pt>
    <dgm:pt modelId="{22674FC8-BF0E-4F8D-93F2-BA5CE6785245}" type="parTrans" cxnId="{E5DC423B-23E9-4671-8F25-75E1D3A03095}">
      <dgm:prSet/>
      <dgm:spPr/>
      <dgm:t>
        <a:bodyPr/>
        <a:lstStyle/>
        <a:p>
          <a:endParaRPr lang="el-GR"/>
        </a:p>
      </dgm:t>
    </dgm:pt>
    <dgm:pt modelId="{41236581-EB72-4CFB-8581-910B70B92CFC}" type="sibTrans" cxnId="{E5DC423B-23E9-4671-8F25-75E1D3A03095}">
      <dgm:prSet/>
      <dgm:spPr/>
      <dgm:t>
        <a:bodyPr/>
        <a:lstStyle/>
        <a:p>
          <a:endParaRPr lang="el-GR"/>
        </a:p>
      </dgm:t>
    </dgm:pt>
    <dgm:pt modelId="{25179E37-DD68-4AE6-B1B0-0D1212E55253}">
      <dgm:prSet phldrT="[Κείμενο]" custT="1"/>
      <dgm:spPr>
        <a:solidFill>
          <a:schemeClr val="accent1">
            <a:lumMod val="20000"/>
            <a:lumOff val="80000"/>
          </a:schemeClr>
        </a:solidFill>
      </dgm:spPr>
      <dgm:t>
        <a:bodyPr/>
        <a:lstStyle/>
        <a:p>
          <a:pPr algn="l"/>
          <a:r>
            <a:rPr lang="el-GR" sz="1600" b="1" dirty="0" smtClean="0">
              <a:solidFill>
                <a:schemeClr val="tx1"/>
              </a:solidFill>
            </a:rPr>
            <a:t>Πλευριτικό υγρό, ατελεκτασία, εισρόφηση, πνευμονικό οίδημα</a:t>
          </a:r>
          <a:endParaRPr lang="el-GR" sz="1600" b="1" dirty="0">
            <a:solidFill>
              <a:schemeClr val="tx1"/>
            </a:solidFill>
          </a:endParaRPr>
        </a:p>
      </dgm:t>
    </dgm:pt>
    <dgm:pt modelId="{18B0DFA9-CDA2-44A8-8B1D-FABCA608D44B}" type="parTrans" cxnId="{313461E7-DFD3-4B0E-8FB9-8B37BA6707C2}">
      <dgm:prSet/>
      <dgm:spPr/>
      <dgm:t>
        <a:bodyPr/>
        <a:lstStyle/>
        <a:p>
          <a:endParaRPr lang="el-GR"/>
        </a:p>
      </dgm:t>
    </dgm:pt>
    <dgm:pt modelId="{8394F8A5-504B-486E-8440-829A9F40611E}" type="sibTrans" cxnId="{313461E7-DFD3-4B0E-8FB9-8B37BA6707C2}">
      <dgm:prSet/>
      <dgm:spPr/>
      <dgm:t>
        <a:bodyPr/>
        <a:lstStyle/>
        <a:p>
          <a:endParaRPr lang="el-GR"/>
        </a:p>
      </dgm:t>
    </dgm:pt>
    <dgm:pt modelId="{BD5E4264-E47B-4973-A6E7-7A97268EF12B}">
      <dgm:prSet phldrT="[Κείμενο]" custT="1"/>
      <dgm:spPr>
        <a:solidFill>
          <a:schemeClr val="accent1">
            <a:lumMod val="20000"/>
            <a:lumOff val="80000"/>
          </a:schemeClr>
        </a:solidFill>
      </dgm:spPr>
      <dgm:t>
        <a:bodyPr/>
        <a:lstStyle/>
        <a:p>
          <a:pPr algn="l"/>
          <a:r>
            <a:rPr lang="el-GR" sz="1600" b="1" dirty="0" smtClean="0">
              <a:solidFill>
                <a:schemeClr val="tx1"/>
              </a:solidFill>
            </a:rPr>
            <a:t>Μετεγχειρητική νεφρική δυσλειτουργία</a:t>
          </a:r>
          <a:endParaRPr lang="el-GR" sz="1600" b="1" dirty="0">
            <a:solidFill>
              <a:schemeClr val="tx1"/>
            </a:solidFill>
          </a:endParaRPr>
        </a:p>
      </dgm:t>
    </dgm:pt>
    <dgm:pt modelId="{E5E9D2C6-CC29-42AF-8B7F-87D08B032128}" type="parTrans" cxnId="{12E7A127-0A64-452C-9C32-66FAC302D5C8}">
      <dgm:prSet/>
      <dgm:spPr/>
      <dgm:t>
        <a:bodyPr/>
        <a:lstStyle/>
        <a:p>
          <a:endParaRPr lang="el-GR"/>
        </a:p>
      </dgm:t>
    </dgm:pt>
    <dgm:pt modelId="{694A382E-7C15-4FB7-BD51-B300D0E8A46F}" type="sibTrans" cxnId="{12E7A127-0A64-452C-9C32-66FAC302D5C8}">
      <dgm:prSet/>
      <dgm:spPr/>
      <dgm:t>
        <a:bodyPr/>
        <a:lstStyle/>
        <a:p>
          <a:endParaRPr lang="el-GR"/>
        </a:p>
      </dgm:t>
    </dgm:pt>
    <dgm:pt modelId="{5044B4EE-0F45-4958-B9C2-CB545E3EF4E4}">
      <dgm:prSet phldrT="[Κείμενο]" custT="1"/>
      <dgm:spPr>
        <a:solidFill>
          <a:schemeClr val="accent1">
            <a:lumMod val="20000"/>
            <a:lumOff val="80000"/>
          </a:schemeClr>
        </a:solidFill>
      </dgm:spPr>
      <dgm:t>
        <a:bodyPr/>
        <a:lstStyle/>
        <a:p>
          <a:pPr algn="l"/>
          <a:r>
            <a:rPr lang="el-GR" sz="1600" b="1" dirty="0" smtClean="0">
              <a:solidFill>
                <a:schemeClr val="tx1"/>
              </a:solidFill>
            </a:rPr>
            <a:t>Χρήση ενδοαορτικής αντλίας</a:t>
          </a:r>
          <a:endParaRPr lang="el-GR" sz="1600" b="1" dirty="0">
            <a:solidFill>
              <a:schemeClr val="tx1"/>
            </a:solidFill>
          </a:endParaRPr>
        </a:p>
      </dgm:t>
    </dgm:pt>
    <dgm:pt modelId="{C1DE428F-8B60-4CCC-BC25-5A15CB66A688}" type="parTrans" cxnId="{507A734A-7A09-4A34-A44D-AD3D53CB12C3}">
      <dgm:prSet/>
      <dgm:spPr/>
      <dgm:t>
        <a:bodyPr/>
        <a:lstStyle/>
        <a:p>
          <a:endParaRPr lang="el-GR"/>
        </a:p>
      </dgm:t>
    </dgm:pt>
    <dgm:pt modelId="{0471B572-09A7-41A3-B488-CF95A9B2504C}" type="sibTrans" cxnId="{507A734A-7A09-4A34-A44D-AD3D53CB12C3}">
      <dgm:prSet/>
      <dgm:spPr/>
      <dgm:t>
        <a:bodyPr/>
        <a:lstStyle/>
        <a:p>
          <a:endParaRPr lang="el-GR"/>
        </a:p>
      </dgm:t>
    </dgm:pt>
    <dgm:pt modelId="{B4B24D6D-5C47-4838-ABA0-C60E95BDB29F}">
      <dgm:prSet phldrT="[Κείμενο]" custT="1"/>
      <dgm:spPr>
        <a:solidFill>
          <a:schemeClr val="accent1">
            <a:lumMod val="20000"/>
            <a:lumOff val="80000"/>
          </a:schemeClr>
        </a:solidFill>
      </dgm:spPr>
      <dgm:t>
        <a:bodyPr/>
        <a:lstStyle/>
        <a:p>
          <a:pPr algn="l"/>
          <a:r>
            <a:rPr lang="el-GR" sz="1600" dirty="0" smtClean="0">
              <a:solidFill>
                <a:schemeClr val="tx1"/>
              </a:solidFill>
            </a:rPr>
            <a:t>Κολπική μαρμαρυγή</a:t>
          </a:r>
          <a:endParaRPr lang="el-GR" sz="1600" dirty="0">
            <a:solidFill>
              <a:schemeClr val="tx1"/>
            </a:solidFill>
          </a:endParaRPr>
        </a:p>
      </dgm:t>
    </dgm:pt>
    <dgm:pt modelId="{E356B14B-F6AF-4D10-B4A0-8C16CA8AFA0B}" type="parTrans" cxnId="{668BED3E-74AF-4509-A65E-6941506390EE}">
      <dgm:prSet/>
      <dgm:spPr/>
      <dgm:t>
        <a:bodyPr/>
        <a:lstStyle/>
        <a:p>
          <a:endParaRPr lang="el-GR"/>
        </a:p>
      </dgm:t>
    </dgm:pt>
    <dgm:pt modelId="{9B6FC30D-106C-42B9-97BC-D2FACAD73E5F}" type="sibTrans" cxnId="{668BED3E-74AF-4509-A65E-6941506390EE}">
      <dgm:prSet/>
      <dgm:spPr/>
      <dgm:t>
        <a:bodyPr/>
        <a:lstStyle/>
        <a:p>
          <a:endParaRPr lang="el-GR"/>
        </a:p>
      </dgm:t>
    </dgm:pt>
    <dgm:pt modelId="{DE816DA2-E2F8-4280-A03B-A6886D27679F}">
      <dgm:prSet phldrT="[Κείμενο]" custT="1"/>
      <dgm:spPr>
        <a:solidFill>
          <a:schemeClr val="accent1">
            <a:lumMod val="20000"/>
            <a:lumOff val="80000"/>
          </a:schemeClr>
        </a:solidFill>
      </dgm:spPr>
      <dgm:t>
        <a:bodyPr/>
        <a:lstStyle/>
        <a:p>
          <a:pPr algn="l"/>
          <a:r>
            <a:rPr lang="el-GR" sz="1600" dirty="0" smtClean="0"/>
            <a:t>Αγγειακό Εγκεφαλικό Επεισόδιο</a:t>
          </a:r>
          <a:endParaRPr lang="el-GR" sz="1600" dirty="0"/>
        </a:p>
      </dgm:t>
    </dgm:pt>
    <dgm:pt modelId="{083CC947-D3D9-4AC7-827A-B99B27E5BC23}" type="parTrans" cxnId="{C4FEAC66-9AEC-4805-B7DA-B40A54876813}">
      <dgm:prSet/>
      <dgm:spPr/>
      <dgm:t>
        <a:bodyPr/>
        <a:lstStyle/>
        <a:p>
          <a:endParaRPr lang="el-GR"/>
        </a:p>
      </dgm:t>
    </dgm:pt>
    <dgm:pt modelId="{76331B5C-5437-4B93-B22C-FA63B06B4002}" type="sibTrans" cxnId="{C4FEAC66-9AEC-4805-B7DA-B40A54876813}">
      <dgm:prSet/>
      <dgm:spPr/>
      <dgm:t>
        <a:bodyPr/>
        <a:lstStyle/>
        <a:p>
          <a:endParaRPr lang="el-GR"/>
        </a:p>
      </dgm:t>
    </dgm:pt>
    <dgm:pt modelId="{DF3FC4C4-0974-46C8-87F7-9279A0942B6D}">
      <dgm:prSet phldrT="[Κείμενο]" custT="1"/>
      <dgm:spPr>
        <a:solidFill>
          <a:schemeClr val="accent1">
            <a:lumMod val="20000"/>
            <a:lumOff val="80000"/>
          </a:schemeClr>
        </a:solidFill>
      </dgm:spPr>
      <dgm:t>
        <a:bodyPr/>
        <a:lstStyle/>
        <a:p>
          <a:pPr algn="l"/>
          <a:r>
            <a:rPr lang="el-GR" sz="1600" dirty="0" smtClean="0"/>
            <a:t>Αναιμία</a:t>
          </a:r>
          <a:endParaRPr lang="el-GR" sz="1600" dirty="0"/>
        </a:p>
      </dgm:t>
    </dgm:pt>
    <dgm:pt modelId="{59A2DEED-8EB4-4F36-9914-43FBF3ACF1D0}" type="parTrans" cxnId="{A42CA548-6634-4611-B99F-D9A03C026690}">
      <dgm:prSet/>
      <dgm:spPr/>
      <dgm:t>
        <a:bodyPr/>
        <a:lstStyle/>
        <a:p>
          <a:endParaRPr lang="el-GR"/>
        </a:p>
      </dgm:t>
    </dgm:pt>
    <dgm:pt modelId="{ABDFFB44-5D37-4172-858D-3FDA04380AA7}" type="sibTrans" cxnId="{A42CA548-6634-4611-B99F-D9A03C026690}">
      <dgm:prSet/>
      <dgm:spPr/>
      <dgm:t>
        <a:bodyPr/>
        <a:lstStyle/>
        <a:p>
          <a:endParaRPr lang="el-GR"/>
        </a:p>
      </dgm:t>
    </dgm:pt>
    <dgm:pt modelId="{6AFC833E-E531-4E56-B2AF-5D8E166C921E}" type="pres">
      <dgm:prSet presAssocID="{C4E69F8B-D302-4759-82B0-46EA17B0FC39}" presName="composite" presStyleCnt="0">
        <dgm:presLayoutVars>
          <dgm:chMax val="1"/>
          <dgm:dir/>
          <dgm:resizeHandles val="exact"/>
        </dgm:presLayoutVars>
      </dgm:prSet>
      <dgm:spPr/>
      <dgm:t>
        <a:bodyPr/>
        <a:lstStyle/>
        <a:p>
          <a:endParaRPr lang="el-GR"/>
        </a:p>
      </dgm:t>
    </dgm:pt>
    <dgm:pt modelId="{873ADD60-6B17-4BD6-AE70-E9BAFF6072BB}" type="pres">
      <dgm:prSet presAssocID="{24E57DAD-FEC6-4ABD-A0E5-362B2534517E}" presName="roof" presStyleLbl="dkBgShp" presStyleIdx="0" presStyleCnt="2" custScaleY="31493"/>
      <dgm:spPr/>
      <dgm:t>
        <a:bodyPr/>
        <a:lstStyle/>
        <a:p>
          <a:endParaRPr lang="el-GR"/>
        </a:p>
      </dgm:t>
    </dgm:pt>
    <dgm:pt modelId="{0CABBBD4-4812-42D1-9242-E4195AC4C638}" type="pres">
      <dgm:prSet presAssocID="{24E57DAD-FEC6-4ABD-A0E5-362B2534517E}" presName="pillars" presStyleCnt="0"/>
      <dgm:spPr/>
    </dgm:pt>
    <dgm:pt modelId="{F7504DA6-E6D1-4557-A035-C0350104DBE8}" type="pres">
      <dgm:prSet presAssocID="{24E57DAD-FEC6-4ABD-A0E5-362B2534517E}" presName="pillar1" presStyleLbl="node1" presStyleIdx="0" presStyleCnt="1" custScaleX="100000" custScaleY="126152" custLinFactNeighborX="1405" custLinFactNeighborY="-1874">
        <dgm:presLayoutVars>
          <dgm:bulletEnabled val="1"/>
        </dgm:presLayoutVars>
      </dgm:prSet>
      <dgm:spPr/>
      <dgm:t>
        <a:bodyPr/>
        <a:lstStyle/>
        <a:p>
          <a:endParaRPr lang="el-GR"/>
        </a:p>
      </dgm:t>
    </dgm:pt>
    <dgm:pt modelId="{AA72A060-478C-4536-ABB9-1736416D0AE6}" type="pres">
      <dgm:prSet presAssocID="{24E57DAD-FEC6-4ABD-A0E5-362B2534517E}" presName="base" presStyleLbl="dkBgShp" presStyleIdx="1" presStyleCnt="2" custScaleX="99749" custLinFactNeighborY="98361"/>
      <dgm:spPr/>
    </dgm:pt>
  </dgm:ptLst>
  <dgm:cxnLst>
    <dgm:cxn modelId="{BC4E3B1C-8E86-43BE-9DF0-082A6BFCDE05}" type="presOf" srcId="{D1E0B15A-4D88-4888-A70D-AC5AB8FE0AD3}" destId="{F7504DA6-E6D1-4557-A035-C0350104DBE8}" srcOrd="0" destOrd="5" presId="urn:microsoft.com/office/officeart/2005/8/layout/hList3"/>
    <dgm:cxn modelId="{35C1BF88-59E1-457D-A76D-2BFDECDD18C1}" type="presOf" srcId="{532F24ED-6574-45FD-B901-E643566FBA5B}" destId="{F7504DA6-E6D1-4557-A035-C0350104DBE8}" srcOrd="0" destOrd="8" presId="urn:microsoft.com/office/officeart/2005/8/layout/hList3"/>
    <dgm:cxn modelId="{18F9E175-DBB7-4E8A-9DBF-C7C4F0288011}" type="presOf" srcId="{B4B24D6D-5C47-4838-ABA0-C60E95BDB29F}" destId="{F7504DA6-E6D1-4557-A035-C0350104DBE8}" srcOrd="0" destOrd="15" presId="urn:microsoft.com/office/officeart/2005/8/layout/hList3"/>
    <dgm:cxn modelId="{6E25E4B7-B690-4136-8761-C701E38326D3}" srcId="{75D7E8AA-854F-40A6-9DD9-CB8B75FFB544}" destId="{313B7B0E-F3F1-4F74-B5E6-91ACD59B038B}" srcOrd="8" destOrd="0" parTransId="{BDE63ADA-56D8-4D4F-BABE-07BBBBDD7611}" sibTransId="{520A8944-7352-4825-8F8A-427FB8992785}"/>
    <dgm:cxn modelId="{A81D9ED3-7168-49EB-92EF-3F383F3B5801}" type="presOf" srcId="{DE816DA2-E2F8-4280-A03B-A6886D27679F}" destId="{F7504DA6-E6D1-4557-A035-C0350104DBE8}" srcOrd="0" destOrd="16" presId="urn:microsoft.com/office/officeart/2005/8/layout/hList3"/>
    <dgm:cxn modelId="{BDA37BA7-0053-4A7B-8F86-E53C74A82BCA}" type="presOf" srcId="{2A98CDA4-E074-4480-97DD-612F507E08B2}" destId="{F7504DA6-E6D1-4557-A035-C0350104DBE8}" srcOrd="0" destOrd="6" presId="urn:microsoft.com/office/officeart/2005/8/layout/hList3"/>
    <dgm:cxn modelId="{D3DB0B3E-BD82-4EDA-A5FB-E56E5771BD91}" type="presOf" srcId="{E9744FA9-E12A-48DB-8EAA-8ADA1750AB71}" destId="{F7504DA6-E6D1-4557-A035-C0350104DBE8}" srcOrd="0" destOrd="4" presId="urn:microsoft.com/office/officeart/2005/8/layout/hList3"/>
    <dgm:cxn modelId="{7077D1D9-C030-46FC-B69B-B9B18381B501}" type="presOf" srcId="{5044B4EE-0F45-4958-B9C2-CB545E3EF4E4}" destId="{F7504DA6-E6D1-4557-A035-C0350104DBE8}" srcOrd="0" destOrd="14" presId="urn:microsoft.com/office/officeart/2005/8/layout/hList3"/>
    <dgm:cxn modelId="{E5DC423B-23E9-4671-8F25-75E1D3A03095}" srcId="{75D7E8AA-854F-40A6-9DD9-CB8B75FFB544}" destId="{05B5C9C1-6715-410B-8F24-32E702394CDD}" srcOrd="10" destOrd="0" parTransId="{22674FC8-BF0E-4F8D-93F2-BA5CE6785245}" sibTransId="{41236581-EB72-4CFB-8581-910B70B92CFC}"/>
    <dgm:cxn modelId="{9D0965F1-26DA-420A-A4C1-E5FD2D59573A}" type="presOf" srcId="{75D7E8AA-854F-40A6-9DD9-CB8B75FFB544}" destId="{F7504DA6-E6D1-4557-A035-C0350104DBE8}" srcOrd="0" destOrd="0" presId="urn:microsoft.com/office/officeart/2005/8/layout/hList3"/>
    <dgm:cxn modelId="{507A734A-7A09-4A34-A44D-AD3D53CB12C3}" srcId="{75D7E8AA-854F-40A6-9DD9-CB8B75FFB544}" destId="{5044B4EE-0F45-4958-B9C2-CB545E3EF4E4}" srcOrd="13" destOrd="0" parTransId="{C1DE428F-8B60-4CCC-BC25-5A15CB66A688}" sibTransId="{0471B572-09A7-41A3-B488-CF95A9B2504C}"/>
    <dgm:cxn modelId="{CAD71A1A-E20D-48F9-9938-333917FBF43C}" srcId="{75D7E8AA-854F-40A6-9DD9-CB8B75FFB544}" destId="{A1C21957-5024-4547-97AF-A1BA9A901286}" srcOrd="9" destOrd="0" parTransId="{A79214C9-3AD0-4E99-8F6E-766D5DDC3DEC}" sibTransId="{38722846-E1FE-4681-A65F-47CFB9D1332B}"/>
    <dgm:cxn modelId="{A1134E75-89A3-4391-ADF1-0922921383AC}" srcId="{75D7E8AA-854F-40A6-9DD9-CB8B75FFB544}" destId="{D1E0B15A-4D88-4888-A70D-AC5AB8FE0AD3}" srcOrd="4" destOrd="0" parTransId="{7A9FF87E-69AA-4647-BA5B-5A8E371D2FBD}" sibTransId="{E636125C-A04B-4215-9AEB-8072D8E46821}"/>
    <dgm:cxn modelId="{2A684BDC-0072-4FF3-A6A0-E82313A97BCF}" type="presOf" srcId="{BD5E4264-E47B-4973-A6E7-7A97268EF12B}" destId="{F7504DA6-E6D1-4557-A035-C0350104DBE8}" srcOrd="0" destOrd="13" presId="urn:microsoft.com/office/officeart/2005/8/layout/hList3"/>
    <dgm:cxn modelId="{05E1F205-86B9-45FE-B838-EC64B7DB22B4}" type="presOf" srcId="{C4E69F8B-D302-4759-82B0-46EA17B0FC39}" destId="{6AFC833E-E531-4E56-B2AF-5D8E166C921E}" srcOrd="0" destOrd="0" presId="urn:microsoft.com/office/officeart/2005/8/layout/hList3"/>
    <dgm:cxn modelId="{313461E7-DFD3-4B0E-8FB9-8B37BA6707C2}" srcId="{75D7E8AA-854F-40A6-9DD9-CB8B75FFB544}" destId="{25179E37-DD68-4AE6-B1B0-0D1212E55253}" srcOrd="11" destOrd="0" parTransId="{18B0DFA9-CDA2-44A8-8B1D-FABCA608D44B}" sibTransId="{8394F8A5-504B-486E-8440-829A9F40611E}"/>
    <dgm:cxn modelId="{D1B42B89-5D2E-437D-AAE4-C46940EFEE26}" type="presOf" srcId="{24E57DAD-FEC6-4ABD-A0E5-362B2534517E}" destId="{873ADD60-6B17-4BD6-AE70-E9BAFF6072BB}" srcOrd="0" destOrd="0" presId="urn:microsoft.com/office/officeart/2005/8/layout/hList3"/>
    <dgm:cxn modelId="{7679AFD1-B685-4EDB-BA21-86E11006C1FF}" srcId="{75D7E8AA-854F-40A6-9DD9-CB8B75FFB544}" destId="{532F24ED-6574-45FD-B901-E643566FBA5B}" srcOrd="7" destOrd="0" parTransId="{5F054B89-8F87-44EF-88D9-0E80F87E77FA}" sibTransId="{EA197334-8052-4821-A312-2B51C4807EFA}"/>
    <dgm:cxn modelId="{E49D70C1-B646-45DE-9582-D07A838DFE2B}" srcId="{75D7E8AA-854F-40A6-9DD9-CB8B75FFB544}" destId="{2A98CDA4-E074-4480-97DD-612F507E08B2}" srcOrd="5" destOrd="0" parTransId="{CC73BF52-9E57-4E23-AA45-35276B5AF6D1}" sibTransId="{D768199A-D806-4BAA-89E3-9113447CB76A}"/>
    <dgm:cxn modelId="{C4FEAC66-9AEC-4805-B7DA-B40A54876813}" srcId="{75D7E8AA-854F-40A6-9DD9-CB8B75FFB544}" destId="{DE816DA2-E2F8-4280-A03B-A6886D27679F}" srcOrd="15" destOrd="0" parTransId="{083CC947-D3D9-4AC7-827A-B99B27E5BC23}" sibTransId="{76331B5C-5437-4B93-B22C-FA63B06B4002}"/>
    <dgm:cxn modelId="{E552C7AE-35D8-4C22-87F9-79A445576378}" srcId="{75D7E8AA-854F-40A6-9DD9-CB8B75FFB544}" destId="{1FE7C47F-A90C-4C5E-ABB8-740D4CD89622}" srcOrd="6" destOrd="0" parTransId="{458918AF-20FE-4042-946B-357D48B79FCA}" sibTransId="{B2813FA9-C2D8-4544-B0F4-694249521F20}"/>
    <dgm:cxn modelId="{268AC797-780B-4D0E-B69D-43DBC0F8792A}" type="presOf" srcId="{47C30324-1270-4D7A-81A8-148894CCE6AC}" destId="{F7504DA6-E6D1-4557-A035-C0350104DBE8}" srcOrd="0" destOrd="1" presId="urn:microsoft.com/office/officeart/2005/8/layout/hList3"/>
    <dgm:cxn modelId="{12E7A127-0A64-452C-9C32-66FAC302D5C8}" srcId="{75D7E8AA-854F-40A6-9DD9-CB8B75FFB544}" destId="{BD5E4264-E47B-4973-A6E7-7A97268EF12B}" srcOrd="12" destOrd="0" parTransId="{E5E9D2C6-CC29-42AF-8B7F-87D08B032128}" sibTransId="{694A382E-7C15-4FB7-BD51-B300D0E8A46F}"/>
    <dgm:cxn modelId="{9F8FCE3D-C0A2-4C0E-9364-187EF188885D}" type="presOf" srcId="{DF3FC4C4-0974-46C8-87F7-9279A0942B6D}" destId="{F7504DA6-E6D1-4557-A035-C0350104DBE8}" srcOrd="0" destOrd="17" presId="urn:microsoft.com/office/officeart/2005/8/layout/hList3"/>
    <dgm:cxn modelId="{C290A667-024D-4D7F-B09A-435996251CFF}" type="presOf" srcId="{25179E37-DD68-4AE6-B1B0-0D1212E55253}" destId="{F7504DA6-E6D1-4557-A035-C0350104DBE8}" srcOrd="0" destOrd="12" presId="urn:microsoft.com/office/officeart/2005/8/layout/hList3"/>
    <dgm:cxn modelId="{668BED3E-74AF-4509-A65E-6941506390EE}" srcId="{75D7E8AA-854F-40A6-9DD9-CB8B75FFB544}" destId="{B4B24D6D-5C47-4838-ABA0-C60E95BDB29F}" srcOrd="14" destOrd="0" parTransId="{E356B14B-F6AF-4D10-B4A0-8C16CA8AFA0B}" sibTransId="{9B6FC30D-106C-42B9-97BC-D2FACAD73E5F}"/>
    <dgm:cxn modelId="{7DA87D7D-C7D4-44E8-8BDB-65C04F24C4B0}" type="presOf" srcId="{1FE7C47F-A90C-4C5E-ABB8-740D4CD89622}" destId="{F7504DA6-E6D1-4557-A035-C0350104DBE8}" srcOrd="0" destOrd="7" presId="urn:microsoft.com/office/officeart/2005/8/layout/hList3"/>
    <dgm:cxn modelId="{CA564A58-226A-4A06-A1DC-884953FC34CD}" srcId="{75D7E8AA-854F-40A6-9DD9-CB8B75FFB544}" destId="{3A55BC2B-486A-4F50-9237-6812491D6474}" srcOrd="1" destOrd="0" parTransId="{EA7D94DA-9798-472D-804E-C1500F3F30EE}" sibTransId="{6C1A9335-7410-4E8D-9AF0-F0DED895260B}"/>
    <dgm:cxn modelId="{F9B91039-BD4C-4DBE-9081-106B3DE448ED}" srcId="{C4E69F8B-D302-4759-82B0-46EA17B0FC39}" destId="{24E57DAD-FEC6-4ABD-A0E5-362B2534517E}" srcOrd="0" destOrd="0" parTransId="{26D24492-88CC-4538-B180-D2EFB7CFA990}" sibTransId="{234297EC-AC46-4BD8-ABB3-2929523ED0E1}"/>
    <dgm:cxn modelId="{A42CA548-6634-4611-B99F-D9A03C026690}" srcId="{75D7E8AA-854F-40A6-9DD9-CB8B75FFB544}" destId="{DF3FC4C4-0974-46C8-87F7-9279A0942B6D}" srcOrd="16" destOrd="0" parTransId="{59A2DEED-8EB4-4F36-9914-43FBF3ACF1D0}" sibTransId="{ABDFFB44-5D37-4172-858D-3FDA04380AA7}"/>
    <dgm:cxn modelId="{93A5D650-32D0-493A-9744-D72DF26977B7}" type="presOf" srcId="{313B7B0E-F3F1-4F74-B5E6-91ACD59B038B}" destId="{F7504DA6-E6D1-4557-A035-C0350104DBE8}" srcOrd="0" destOrd="9" presId="urn:microsoft.com/office/officeart/2005/8/layout/hList3"/>
    <dgm:cxn modelId="{1A12C0B3-5C51-4E51-80BC-E0DB4A8F1908}" type="presOf" srcId="{3A55BC2B-486A-4F50-9237-6812491D6474}" destId="{F7504DA6-E6D1-4557-A035-C0350104DBE8}" srcOrd="0" destOrd="2" presId="urn:microsoft.com/office/officeart/2005/8/layout/hList3"/>
    <dgm:cxn modelId="{09141470-589E-4192-A622-2AB2A025C9AF}" type="presOf" srcId="{D5D65E67-B28C-48CB-B724-51909D84CB08}" destId="{F7504DA6-E6D1-4557-A035-C0350104DBE8}" srcOrd="0" destOrd="3" presId="urn:microsoft.com/office/officeart/2005/8/layout/hList3"/>
    <dgm:cxn modelId="{F631D9F6-C580-4106-B39A-E2C764F3C309}" srcId="{75D7E8AA-854F-40A6-9DD9-CB8B75FFB544}" destId="{E9744FA9-E12A-48DB-8EAA-8ADA1750AB71}" srcOrd="3" destOrd="0" parTransId="{85F9B503-401C-4220-83EF-815D96416AA9}" sibTransId="{EB3F319F-DD89-4498-A562-4CC17769171C}"/>
    <dgm:cxn modelId="{AE7FDAAA-15F7-4EB1-A621-5C73EBDF75BF}" type="presOf" srcId="{05B5C9C1-6715-410B-8F24-32E702394CDD}" destId="{F7504DA6-E6D1-4557-A035-C0350104DBE8}" srcOrd="0" destOrd="11" presId="urn:microsoft.com/office/officeart/2005/8/layout/hList3"/>
    <dgm:cxn modelId="{A64CD66D-129A-42E5-BA67-0B448B732FAC}" srcId="{75D7E8AA-854F-40A6-9DD9-CB8B75FFB544}" destId="{47C30324-1270-4D7A-81A8-148894CCE6AC}" srcOrd="0" destOrd="0" parTransId="{563B03EB-D10D-4030-B90A-AF00DD69F7E5}" sibTransId="{5B243B4A-390F-447E-B7E6-1E44995622D8}"/>
    <dgm:cxn modelId="{8DF11CBC-14D0-4FCC-A3FE-42BB7FBEF389}" type="presOf" srcId="{A1C21957-5024-4547-97AF-A1BA9A901286}" destId="{F7504DA6-E6D1-4557-A035-C0350104DBE8}" srcOrd="0" destOrd="10" presId="urn:microsoft.com/office/officeart/2005/8/layout/hList3"/>
    <dgm:cxn modelId="{DFDEFF8D-1443-4633-9719-04202B7C44D4}" srcId="{24E57DAD-FEC6-4ABD-A0E5-362B2534517E}" destId="{75D7E8AA-854F-40A6-9DD9-CB8B75FFB544}" srcOrd="0" destOrd="0" parTransId="{44D078CD-8824-46B7-BF3A-CA5C9F842298}" sibTransId="{374B9059-7FEF-4D01-BB41-F2CBD290E80C}"/>
    <dgm:cxn modelId="{1681E6E7-A8EE-4B3D-9027-C714D5FE6DA4}" srcId="{75D7E8AA-854F-40A6-9DD9-CB8B75FFB544}" destId="{D5D65E67-B28C-48CB-B724-51909D84CB08}" srcOrd="2" destOrd="0" parTransId="{E151B3DD-670E-4FBD-B7F5-B7ABCC308330}" sibTransId="{8DDF7F8C-5E85-4115-A432-CD349E9855FD}"/>
    <dgm:cxn modelId="{4E65DFA8-C4B4-462A-932E-EFE62992875A}" type="presParOf" srcId="{6AFC833E-E531-4E56-B2AF-5D8E166C921E}" destId="{873ADD60-6B17-4BD6-AE70-E9BAFF6072BB}" srcOrd="0" destOrd="0" presId="urn:microsoft.com/office/officeart/2005/8/layout/hList3"/>
    <dgm:cxn modelId="{A9A06493-54B2-488A-AF5F-BE68304D956A}" type="presParOf" srcId="{6AFC833E-E531-4E56-B2AF-5D8E166C921E}" destId="{0CABBBD4-4812-42D1-9242-E4195AC4C638}" srcOrd="1" destOrd="0" presId="urn:microsoft.com/office/officeart/2005/8/layout/hList3"/>
    <dgm:cxn modelId="{E74CB9D8-79D0-4FE3-912D-C4832E303359}" type="presParOf" srcId="{0CABBBD4-4812-42D1-9242-E4195AC4C638}" destId="{F7504DA6-E6D1-4557-A035-C0350104DBE8}" srcOrd="0" destOrd="0" presId="urn:microsoft.com/office/officeart/2005/8/layout/hList3"/>
    <dgm:cxn modelId="{C94A1EA2-DED1-4F11-A210-7E3A379EAEFD}" type="presParOf" srcId="{6AFC833E-E531-4E56-B2AF-5D8E166C921E}" destId="{AA72A060-478C-4536-ABB9-1736416D0AE6}"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C4B65F-FCF2-4DE6-B556-55B7CD234646}"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l-GR"/>
        </a:p>
      </dgm:t>
    </dgm:pt>
    <dgm:pt modelId="{C71243F4-E1F3-47DD-803D-430546557AFF}">
      <dgm:prSet phldrT="[Κείμενο]"/>
      <dgm:spPr>
        <a:solidFill>
          <a:srgbClr val="004B82"/>
        </a:solidFill>
      </dgm:spPr>
      <dgm:t>
        <a:bodyPr/>
        <a:lstStyle/>
        <a:p>
          <a:r>
            <a:rPr lang="el-GR" b="1" dirty="0" smtClean="0">
              <a:solidFill>
                <a:schemeClr val="bg1"/>
              </a:solidFill>
            </a:rPr>
            <a:t>Καρδιολογικές Αρρυθμίες</a:t>
          </a:r>
          <a:endParaRPr lang="el-GR" b="1" dirty="0">
            <a:solidFill>
              <a:schemeClr val="bg1"/>
            </a:solidFill>
          </a:endParaRPr>
        </a:p>
      </dgm:t>
    </dgm:pt>
    <dgm:pt modelId="{14C34C48-AC22-4580-B40D-A19862F20681}" type="parTrans" cxnId="{BB71200B-4028-42B2-85D1-F389891C1AD4}">
      <dgm:prSet/>
      <dgm:spPr/>
      <dgm:t>
        <a:bodyPr/>
        <a:lstStyle/>
        <a:p>
          <a:endParaRPr lang="el-GR"/>
        </a:p>
      </dgm:t>
    </dgm:pt>
    <dgm:pt modelId="{336D613F-535E-41CD-8639-9E3FD2180FBE}" type="sibTrans" cxnId="{BB71200B-4028-42B2-85D1-F389891C1AD4}">
      <dgm:prSet/>
      <dgm:spPr/>
      <dgm:t>
        <a:bodyPr/>
        <a:lstStyle/>
        <a:p>
          <a:endParaRPr lang="el-GR"/>
        </a:p>
      </dgm:t>
    </dgm:pt>
    <dgm:pt modelId="{949CE568-B4C6-451C-9B92-D0FCCF41ABA5}">
      <dgm:prSet phldrT="[Κείμενο]" custT="1"/>
      <dgm:spPr>
        <a:solidFill>
          <a:schemeClr val="accent2">
            <a:lumMod val="20000"/>
            <a:lumOff val="80000"/>
          </a:schemeClr>
        </a:solidFill>
      </dgm:spPr>
      <dgm:t>
        <a:bodyPr/>
        <a:lstStyle/>
        <a:p>
          <a:pPr algn="l"/>
          <a:r>
            <a:rPr lang="el-GR" sz="1600" b="1" dirty="0" smtClean="0">
              <a:solidFill>
                <a:schemeClr val="tx1"/>
              </a:solidFill>
            </a:rPr>
            <a:t>Η πιο συνήθης είναι η </a:t>
          </a:r>
          <a:r>
            <a:rPr lang="el-GR" sz="1600" b="1" u="sng" dirty="0" smtClean="0">
              <a:solidFill>
                <a:schemeClr val="tx1"/>
              </a:solidFill>
            </a:rPr>
            <a:t>κολπική μαρμαρυγή</a:t>
          </a:r>
          <a:r>
            <a:rPr lang="el-GR" sz="1600" b="1" dirty="0" smtClean="0">
              <a:solidFill>
                <a:schemeClr val="tx1"/>
              </a:solidFill>
            </a:rPr>
            <a:t>, εμφανιζόμενη στο 30% των ασθενών χειρουργείου στεφανιαίας αρτηριακής παράκαμψης την 2</a:t>
          </a:r>
          <a:r>
            <a:rPr lang="el-GR" sz="1600" b="1" baseline="30000" dirty="0" smtClean="0">
              <a:solidFill>
                <a:schemeClr val="tx1"/>
              </a:solidFill>
            </a:rPr>
            <a:t>η</a:t>
          </a:r>
          <a:r>
            <a:rPr lang="el-GR" sz="1600" b="1" dirty="0" smtClean="0">
              <a:solidFill>
                <a:schemeClr val="tx1"/>
              </a:solidFill>
            </a:rPr>
            <a:t> με 3</a:t>
          </a:r>
          <a:r>
            <a:rPr lang="el-GR" sz="1600" b="1" baseline="30000" dirty="0" smtClean="0">
              <a:solidFill>
                <a:schemeClr val="tx1"/>
              </a:solidFill>
            </a:rPr>
            <a:t>η</a:t>
          </a:r>
          <a:r>
            <a:rPr lang="el-GR" sz="1600" b="1" dirty="0" smtClean="0">
              <a:solidFill>
                <a:schemeClr val="tx1"/>
              </a:solidFill>
            </a:rPr>
            <a:t> μετεγχειρητική ημέρα και χρήζει αμιωδαρώνηςκαι ηλεκτρικής ανάταξης.</a:t>
          </a:r>
          <a:br>
            <a:rPr lang="el-GR" sz="1600" b="1" dirty="0" smtClean="0">
              <a:solidFill>
                <a:schemeClr val="tx1"/>
              </a:solidFill>
            </a:rPr>
          </a:br>
          <a:endParaRPr lang="el-GR" sz="1600" b="1" dirty="0" smtClean="0">
            <a:solidFill>
              <a:schemeClr val="tx1"/>
            </a:solidFill>
          </a:endParaRPr>
        </a:p>
        <a:p>
          <a:pPr algn="l"/>
          <a:r>
            <a:rPr lang="el-GR" sz="1600" b="1" dirty="0" smtClean="0">
              <a:solidFill>
                <a:schemeClr val="tx1"/>
              </a:solidFill>
            </a:rPr>
            <a:t>Μόνο σε σταθερή, ελεγχόμενη κολπική μαρμαρυγή γίνεται </a:t>
          </a:r>
          <a:r>
            <a:rPr lang="el-GR" sz="1600" b="1" u="sng" dirty="0" smtClean="0">
              <a:solidFill>
                <a:schemeClr val="tx1"/>
              </a:solidFill>
            </a:rPr>
            <a:t>φυσικοθεραπεία </a:t>
          </a:r>
          <a:r>
            <a:rPr lang="el-GR" sz="1600" b="1" dirty="0" smtClean="0">
              <a:solidFill>
                <a:schemeClr val="tx1"/>
              </a:solidFill>
            </a:rPr>
            <a:t>γνωρίζοντας ότι η καρδιακή συχνότητα ηρεμίας είναι γρήγορη και στην άσκηση παρουσιάζει ανώμαλη αύξηση.</a:t>
          </a:r>
          <a:br>
            <a:rPr lang="el-GR" sz="1600" b="1" dirty="0" smtClean="0">
              <a:solidFill>
                <a:schemeClr val="tx1"/>
              </a:solidFill>
            </a:rPr>
          </a:br>
          <a:r>
            <a:rPr lang="el-GR" sz="1600" b="1" dirty="0" smtClean="0">
              <a:solidFill>
                <a:schemeClr val="tx1"/>
              </a:solidFill>
            </a:rPr>
            <a:t>Για την ένταση της άσκησης χρησιμοποιούμε την Υποκειμενική Δυσκολία Άσκησης, σημεία / συμπτώματα</a:t>
          </a:r>
          <a:endParaRPr lang="el-GR" sz="1600" b="1" dirty="0">
            <a:solidFill>
              <a:schemeClr val="tx1"/>
            </a:solidFill>
          </a:endParaRPr>
        </a:p>
      </dgm:t>
    </dgm:pt>
    <dgm:pt modelId="{BC9F3F7A-E8BE-4915-9DB1-C11624D964E8}" type="parTrans" cxnId="{FA30372E-D381-46E4-8997-412355C27106}">
      <dgm:prSet/>
      <dgm:spPr/>
      <dgm:t>
        <a:bodyPr/>
        <a:lstStyle/>
        <a:p>
          <a:endParaRPr lang="el-GR"/>
        </a:p>
      </dgm:t>
    </dgm:pt>
    <dgm:pt modelId="{0D8332BC-4B91-4984-B738-866183F5611A}" type="sibTrans" cxnId="{FA30372E-D381-46E4-8997-412355C27106}">
      <dgm:prSet/>
      <dgm:spPr/>
      <dgm:t>
        <a:bodyPr/>
        <a:lstStyle/>
        <a:p>
          <a:endParaRPr lang="el-GR"/>
        </a:p>
      </dgm:t>
    </dgm:pt>
    <dgm:pt modelId="{E9A38AD8-5E75-4735-8173-C1502318667A}">
      <dgm:prSet phldrT="[Κείμενο]" custT="1"/>
      <dgm:spPr>
        <a:solidFill>
          <a:schemeClr val="tx2">
            <a:lumMod val="20000"/>
            <a:lumOff val="80000"/>
          </a:schemeClr>
        </a:solidFill>
      </dgm:spPr>
      <dgm:t>
        <a:bodyPr/>
        <a:lstStyle/>
        <a:p>
          <a:pPr algn="l"/>
          <a:r>
            <a:rPr lang="el-GR" sz="1600" b="1" dirty="0" smtClean="0">
              <a:solidFill>
                <a:schemeClr val="tx1"/>
              </a:solidFill>
            </a:rPr>
            <a:t>Παρουσιάζεται στο 40% - 60% μετά από χειρουργείο στεφανιαίας παράκαμψης, αντικατάσταση αορτικής βαλβίδας, διόρθωση στένωσης αορτής και χρήζει αγγειοδιασταλτικής φαρμακευτικής αγωγής.</a:t>
          </a:r>
        </a:p>
        <a:p>
          <a:pPr algn="l"/>
          <a:r>
            <a:rPr lang="el-GR" sz="1600" b="1" dirty="0" smtClean="0">
              <a:solidFill>
                <a:schemeClr val="tx1"/>
              </a:solidFill>
            </a:rPr>
            <a:t/>
          </a:r>
          <a:br>
            <a:rPr lang="el-GR" sz="1600" b="1" dirty="0" smtClean="0">
              <a:solidFill>
                <a:schemeClr val="tx1"/>
              </a:solidFill>
            </a:rPr>
          </a:br>
          <a:r>
            <a:rPr lang="el-GR" sz="1600" b="1" dirty="0" smtClean="0">
              <a:solidFill>
                <a:schemeClr val="tx1"/>
              </a:solidFill>
            </a:rPr>
            <a:t>Η παρουσία της αυξάνει τον κίνδυνο: μετεγχειρητικής αιμορραγίας, διάταση αορτής, βλάβη στα χειρουργικά μοσχεύματα, αγγειακού εγκεφαλικού επεισοδίου.</a:t>
          </a:r>
          <a:br>
            <a:rPr lang="el-GR" sz="1600" b="1" dirty="0" smtClean="0">
              <a:solidFill>
                <a:schemeClr val="tx1"/>
              </a:solidFill>
            </a:rPr>
          </a:br>
          <a:r>
            <a:rPr lang="el-GR" sz="1600" b="1" u="sng" dirty="0" smtClean="0">
              <a:solidFill>
                <a:schemeClr val="tx1"/>
              </a:solidFill>
            </a:rPr>
            <a:t>Φυσικοθεραπεία</a:t>
          </a:r>
          <a:r>
            <a:rPr lang="el-GR" sz="1600" b="1" dirty="0" smtClean="0">
              <a:solidFill>
                <a:schemeClr val="tx1"/>
              </a:solidFill>
            </a:rPr>
            <a:t> εκτελείται σε ελεγχόμενη αρτηριακή πίεση με αντένδειξη τις θέσεις παροχέτευσης με το κεφάλι κάτω.</a:t>
          </a:r>
          <a:br>
            <a:rPr lang="el-GR" sz="1600" b="1" dirty="0" smtClean="0">
              <a:solidFill>
                <a:schemeClr val="tx1"/>
              </a:solidFill>
            </a:rPr>
          </a:br>
          <a:endParaRPr lang="el-GR" sz="1600" b="1" dirty="0">
            <a:solidFill>
              <a:schemeClr val="tx1"/>
            </a:solidFill>
          </a:endParaRPr>
        </a:p>
      </dgm:t>
    </dgm:pt>
    <dgm:pt modelId="{1AE2AE92-14CA-47B7-8804-92177A6056E7}" type="parTrans" cxnId="{5993A5C7-79C8-4FA1-B5FA-A07AD1070C1D}">
      <dgm:prSet/>
      <dgm:spPr/>
      <dgm:t>
        <a:bodyPr/>
        <a:lstStyle/>
        <a:p>
          <a:endParaRPr lang="el-GR"/>
        </a:p>
      </dgm:t>
    </dgm:pt>
    <dgm:pt modelId="{6890FA5C-4759-4694-867E-E3B3E7885B6F}" type="sibTrans" cxnId="{5993A5C7-79C8-4FA1-B5FA-A07AD1070C1D}">
      <dgm:prSet/>
      <dgm:spPr/>
      <dgm:t>
        <a:bodyPr/>
        <a:lstStyle/>
        <a:p>
          <a:endParaRPr lang="el-GR"/>
        </a:p>
      </dgm:t>
    </dgm:pt>
    <dgm:pt modelId="{BBA9697E-4D1B-49B8-9615-D903E9EFDC5E}" type="pres">
      <dgm:prSet presAssocID="{98C4B65F-FCF2-4DE6-B556-55B7CD234646}" presName="composite" presStyleCnt="0">
        <dgm:presLayoutVars>
          <dgm:chMax val="1"/>
          <dgm:dir/>
          <dgm:resizeHandles val="exact"/>
        </dgm:presLayoutVars>
      </dgm:prSet>
      <dgm:spPr/>
      <dgm:t>
        <a:bodyPr/>
        <a:lstStyle/>
        <a:p>
          <a:endParaRPr lang="el-GR"/>
        </a:p>
      </dgm:t>
    </dgm:pt>
    <dgm:pt modelId="{21D3D15E-D712-4F00-82E3-C07C13299490}" type="pres">
      <dgm:prSet presAssocID="{C71243F4-E1F3-47DD-803D-430546557AFF}" presName="roof" presStyleLbl="dkBgShp" presStyleIdx="0" presStyleCnt="2" custScaleY="42099"/>
      <dgm:spPr/>
      <dgm:t>
        <a:bodyPr/>
        <a:lstStyle/>
        <a:p>
          <a:endParaRPr lang="el-GR"/>
        </a:p>
      </dgm:t>
    </dgm:pt>
    <dgm:pt modelId="{6CAB6479-E20E-4863-A62A-CE4857AFD81D}" type="pres">
      <dgm:prSet presAssocID="{C71243F4-E1F3-47DD-803D-430546557AFF}" presName="pillars" presStyleCnt="0"/>
      <dgm:spPr/>
    </dgm:pt>
    <dgm:pt modelId="{CB6F8ACC-B642-472E-8794-0FDDA1DC1CE8}" type="pres">
      <dgm:prSet presAssocID="{C71243F4-E1F3-47DD-803D-430546557AFF}" presName="pillar1" presStyleLbl="node1" presStyleIdx="0" presStyleCnt="2" custScaleY="116940" custLinFactNeighborY="-5051">
        <dgm:presLayoutVars>
          <dgm:bulletEnabled val="1"/>
        </dgm:presLayoutVars>
      </dgm:prSet>
      <dgm:spPr/>
      <dgm:t>
        <a:bodyPr/>
        <a:lstStyle/>
        <a:p>
          <a:endParaRPr lang="el-GR"/>
        </a:p>
      </dgm:t>
    </dgm:pt>
    <dgm:pt modelId="{21C734B2-B8B7-4030-A286-3071B04A0DB7}" type="pres">
      <dgm:prSet presAssocID="{E9A38AD8-5E75-4735-8173-C1502318667A}" presName="pillarX" presStyleLbl="node1" presStyleIdx="1" presStyleCnt="2" custScaleY="114314" custLinFactNeighborX="0" custLinFactNeighborY="-6364">
        <dgm:presLayoutVars>
          <dgm:bulletEnabled val="1"/>
        </dgm:presLayoutVars>
      </dgm:prSet>
      <dgm:spPr/>
      <dgm:t>
        <a:bodyPr/>
        <a:lstStyle/>
        <a:p>
          <a:endParaRPr lang="el-GR"/>
        </a:p>
      </dgm:t>
    </dgm:pt>
    <dgm:pt modelId="{02476D35-0400-420F-8EF2-F08F57898D5E}" type="pres">
      <dgm:prSet presAssocID="{C71243F4-E1F3-47DD-803D-430546557AFF}" presName="base" presStyleLbl="dkBgShp" presStyleIdx="1" presStyleCnt="2"/>
      <dgm:spPr/>
    </dgm:pt>
  </dgm:ptLst>
  <dgm:cxnLst>
    <dgm:cxn modelId="{AAF5FCEF-7388-4885-8DE0-1DC958116BAB}" type="presOf" srcId="{E9A38AD8-5E75-4735-8173-C1502318667A}" destId="{21C734B2-B8B7-4030-A286-3071B04A0DB7}" srcOrd="0" destOrd="0" presId="urn:microsoft.com/office/officeart/2005/8/layout/hList3"/>
    <dgm:cxn modelId="{BB71200B-4028-42B2-85D1-F389891C1AD4}" srcId="{98C4B65F-FCF2-4DE6-B556-55B7CD234646}" destId="{C71243F4-E1F3-47DD-803D-430546557AFF}" srcOrd="0" destOrd="0" parTransId="{14C34C48-AC22-4580-B40D-A19862F20681}" sibTransId="{336D613F-535E-41CD-8639-9E3FD2180FBE}"/>
    <dgm:cxn modelId="{5993A5C7-79C8-4FA1-B5FA-A07AD1070C1D}" srcId="{C71243F4-E1F3-47DD-803D-430546557AFF}" destId="{E9A38AD8-5E75-4735-8173-C1502318667A}" srcOrd="1" destOrd="0" parTransId="{1AE2AE92-14CA-47B7-8804-92177A6056E7}" sibTransId="{6890FA5C-4759-4694-867E-E3B3E7885B6F}"/>
    <dgm:cxn modelId="{750101EF-BE07-4F59-B137-F99FD7FEA6F1}" type="presOf" srcId="{C71243F4-E1F3-47DD-803D-430546557AFF}" destId="{21D3D15E-D712-4F00-82E3-C07C13299490}" srcOrd="0" destOrd="0" presId="urn:microsoft.com/office/officeart/2005/8/layout/hList3"/>
    <dgm:cxn modelId="{AD273C22-1FFC-46B7-AA26-98E76FFE2452}" type="presOf" srcId="{98C4B65F-FCF2-4DE6-B556-55B7CD234646}" destId="{BBA9697E-4D1B-49B8-9615-D903E9EFDC5E}" srcOrd="0" destOrd="0" presId="urn:microsoft.com/office/officeart/2005/8/layout/hList3"/>
    <dgm:cxn modelId="{D02066D5-2F93-45EB-808B-BAA6DF19078D}" type="presOf" srcId="{949CE568-B4C6-451C-9B92-D0FCCF41ABA5}" destId="{CB6F8ACC-B642-472E-8794-0FDDA1DC1CE8}" srcOrd="0" destOrd="0" presId="urn:microsoft.com/office/officeart/2005/8/layout/hList3"/>
    <dgm:cxn modelId="{FA30372E-D381-46E4-8997-412355C27106}" srcId="{C71243F4-E1F3-47DD-803D-430546557AFF}" destId="{949CE568-B4C6-451C-9B92-D0FCCF41ABA5}" srcOrd="0" destOrd="0" parTransId="{BC9F3F7A-E8BE-4915-9DB1-C11624D964E8}" sibTransId="{0D8332BC-4B91-4984-B738-866183F5611A}"/>
    <dgm:cxn modelId="{985BC567-5D5F-4CA5-AEFC-21AE1F75B580}" type="presParOf" srcId="{BBA9697E-4D1B-49B8-9615-D903E9EFDC5E}" destId="{21D3D15E-D712-4F00-82E3-C07C13299490}" srcOrd="0" destOrd="0" presId="urn:microsoft.com/office/officeart/2005/8/layout/hList3"/>
    <dgm:cxn modelId="{EBA7D4F8-7033-4469-8C55-2C50AB7ACD06}" type="presParOf" srcId="{BBA9697E-4D1B-49B8-9615-D903E9EFDC5E}" destId="{6CAB6479-E20E-4863-A62A-CE4857AFD81D}" srcOrd="1" destOrd="0" presId="urn:microsoft.com/office/officeart/2005/8/layout/hList3"/>
    <dgm:cxn modelId="{79DA176F-9B50-4D47-930E-3EC283CD1C82}" type="presParOf" srcId="{6CAB6479-E20E-4863-A62A-CE4857AFD81D}" destId="{CB6F8ACC-B642-472E-8794-0FDDA1DC1CE8}" srcOrd="0" destOrd="0" presId="urn:microsoft.com/office/officeart/2005/8/layout/hList3"/>
    <dgm:cxn modelId="{9EA73270-25A4-49A7-BB56-FBEEFC8D19F6}" type="presParOf" srcId="{6CAB6479-E20E-4863-A62A-CE4857AFD81D}" destId="{21C734B2-B8B7-4030-A286-3071B04A0DB7}" srcOrd="1" destOrd="0" presId="urn:microsoft.com/office/officeart/2005/8/layout/hList3"/>
    <dgm:cxn modelId="{FA833F99-B087-47F1-B320-95E541BA7271}" type="presParOf" srcId="{BBA9697E-4D1B-49B8-9615-D903E9EFDC5E}" destId="{02476D35-0400-420F-8EF2-F08F57898D5E}"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C4B65F-FCF2-4DE6-B556-55B7CD234646}"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l-GR"/>
        </a:p>
      </dgm:t>
    </dgm:pt>
    <dgm:pt modelId="{C71243F4-E1F3-47DD-803D-430546557AFF}">
      <dgm:prSet phldrT="[Κείμενο]"/>
      <dgm:spPr>
        <a:solidFill>
          <a:srgbClr val="004B82"/>
        </a:solidFill>
      </dgm:spPr>
      <dgm:t>
        <a:bodyPr/>
        <a:lstStyle/>
        <a:p>
          <a:r>
            <a:rPr lang="el-GR" b="1" dirty="0" smtClean="0">
              <a:solidFill>
                <a:schemeClr val="bg1"/>
              </a:solidFill>
            </a:rPr>
            <a:t>Σύνδρομο Χαμηλής Καρδιακής Παροχής</a:t>
          </a:r>
          <a:endParaRPr lang="el-GR" b="1" dirty="0">
            <a:solidFill>
              <a:schemeClr val="bg1"/>
            </a:solidFill>
          </a:endParaRPr>
        </a:p>
      </dgm:t>
    </dgm:pt>
    <dgm:pt modelId="{14C34C48-AC22-4580-B40D-A19862F20681}" type="parTrans" cxnId="{BB71200B-4028-42B2-85D1-F389891C1AD4}">
      <dgm:prSet/>
      <dgm:spPr/>
      <dgm:t>
        <a:bodyPr/>
        <a:lstStyle/>
        <a:p>
          <a:endParaRPr lang="el-GR"/>
        </a:p>
      </dgm:t>
    </dgm:pt>
    <dgm:pt modelId="{336D613F-535E-41CD-8639-9E3FD2180FBE}" type="sibTrans" cxnId="{BB71200B-4028-42B2-85D1-F389891C1AD4}">
      <dgm:prSet/>
      <dgm:spPr/>
      <dgm:t>
        <a:bodyPr/>
        <a:lstStyle/>
        <a:p>
          <a:endParaRPr lang="el-GR"/>
        </a:p>
      </dgm:t>
    </dgm:pt>
    <dgm:pt modelId="{949CE568-B4C6-451C-9B92-D0FCCF41ABA5}">
      <dgm:prSet phldrT="[Κείμενο]"/>
      <dgm:spPr>
        <a:solidFill>
          <a:schemeClr val="accent2">
            <a:lumMod val="20000"/>
            <a:lumOff val="80000"/>
          </a:schemeClr>
        </a:solidFill>
      </dgm:spPr>
      <dgm:t>
        <a:bodyPr/>
        <a:lstStyle/>
        <a:p>
          <a:pPr algn="l"/>
          <a:r>
            <a:rPr lang="el-GR" b="1" dirty="0" smtClean="0">
              <a:solidFill>
                <a:schemeClr val="tx1"/>
              </a:solidFill>
            </a:rPr>
            <a:t>Ο ασθενής παρουσιάζει κρύα άκρα με συστολική αρτηριακή πίεση &lt;90 </a:t>
          </a:r>
          <a:r>
            <a:rPr lang="en-US" b="1" dirty="0" smtClean="0">
              <a:solidFill>
                <a:schemeClr val="tx1"/>
              </a:solidFill>
            </a:rPr>
            <a:t>mmHg, </a:t>
          </a:r>
          <a:r>
            <a:rPr lang="el-GR" b="1" dirty="0" smtClean="0">
              <a:solidFill>
                <a:schemeClr val="tx1"/>
              </a:solidFill>
            </a:rPr>
            <a:t>ελάττωση ούρων (&lt;30 </a:t>
          </a:r>
          <a:r>
            <a:rPr lang="en-US" b="1" dirty="0" smtClean="0">
              <a:solidFill>
                <a:schemeClr val="tx1"/>
              </a:solidFill>
            </a:rPr>
            <a:t>ml/h), </a:t>
          </a:r>
          <a:r>
            <a:rPr lang="el-GR" b="1" dirty="0" smtClean="0">
              <a:solidFill>
                <a:schemeClr val="tx1"/>
              </a:solidFill>
            </a:rPr>
            <a:t>χαμηλό καρδιακό δείκτη &lt;2</a:t>
          </a:r>
          <a:r>
            <a:rPr lang="en-US" b="1" dirty="0" smtClean="0">
              <a:solidFill>
                <a:schemeClr val="tx1"/>
              </a:solidFill>
            </a:rPr>
            <a:t> lt/min/m</a:t>
          </a:r>
          <a:r>
            <a:rPr lang="en-US" b="1" baseline="30000" dirty="0" smtClean="0">
              <a:solidFill>
                <a:schemeClr val="tx1"/>
              </a:solidFill>
            </a:rPr>
            <a:t>2</a:t>
          </a:r>
          <a:endParaRPr lang="el-GR" b="1" baseline="30000" dirty="0" smtClean="0">
            <a:solidFill>
              <a:schemeClr val="tx1"/>
            </a:solidFill>
          </a:endParaRPr>
        </a:p>
        <a:p>
          <a:pPr algn="l"/>
          <a:r>
            <a:rPr lang="en-US" b="1" dirty="0" smtClean="0">
              <a:solidFill>
                <a:schemeClr val="tx1"/>
              </a:solidFill>
            </a:rPr>
            <a:t/>
          </a:r>
          <a:br>
            <a:rPr lang="en-US" b="1" dirty="0" smtClean="0">
              <a:solidFill>
                <a:schemeClr val="tx1"/>
              </a:solidFill>
            </a:rPr>
          </a:br>
          <a:r>
            <a:rPr lang="el-GR" b="1" dirty="0" smtClean="0">
              <a:solidFill>
                <a:schemeClr val="tx1"/>
              </a:solidFill>
            </a:rPr>
            <a:t>Χρήζει αγγειοσυσπαστικών φαρμάκων, ινότροπων όπου αυξημένες δόσεις υποδηλώνουν καρδιοαγγειακή αστάθεια, πιθανή εφαρμογή ενδοαορτικής αντλίας (</a:t>
          </a:r>
          <a:r>
            <a:rPr lang="en-US" b="1" dirty="0" smtClean="0">
              <a:solidFill>
                <a:schemeClr val="tx1"/>
              </a:solidFill>
            </a:rPr>
            <a:t>Intra-aortic Ballon Pump, IABP) </a:t>
          </a:r>
          <a:r>
            <a:rPr lang="el-GR" b="1" dirty="0" smtClean="0">
              <a:solidFill>
                <a:schemeClr val="tx1"/>
              </a:solidFill>
            </a:rPr>
            <a:t>για βελτίωση της συσταλτικότητας του μυοκαρδίου</a:t>
          </a:r>
        </a:p>
        <a:p>
          <a:pPr algn="l"/>
          <a:r>
            <a:rPr lang="el-GR" b="1" dirty="0" smtClean="0">
              <a:solidFill>
                <a:schemeClr val="tx1"/>
              </a:solidFill>
            </a:rPr>
            <a:t/>
          </a:r>
          <a:br>
            <a:rPr lang="el-GR" b="1" dirty="0" smtClean="0">
              <a:solidFill>
                <a:schemeClr val="tx1"/>
              </a:solidFill>
            </a:rPr>
          </a:br>
          <a:r>
            <a:rPr lang="el-GR" b="1" dirty="0" smtClean="0">
              <a:solidFill>
                <a:schemeClr val="tx1"/>
              </a:solidFill>
            </a:rPr>
            <a:t>Η </a:t>
          </a:r>
          <a:r>
            <a:rPr lang="en-US" b="1" dirty="0" smtClean="0">
              <a:solidFill>
                <a:schemeClr val="tx1"/>
              </a:solidFill>
            </a:rPr>
            <a:t>IABP </a:t>
          </a:r>
          <a:r>
            <a:rPr lang="el-GR" b="1" dirty="0" smtClean="0">
              <a:solidFill>
                <a:schemeClr val="tx1"/>
              </a:solidFill>
            </a:rPr>
            <a:t>εισάγεται από την μηριαία αρτηρία και καταλήγει στην αορτή, για αυτό το λόγο αποφεύγεται η κάμψη του ισχίου περισσότερο των 50</a:t>
          </a:r>
          <a:r>
            <a:rPr lang="el-GR" b="1" baseline="30000" dirty="0" smtClean="0">
              <a:solidFill>
                <a:schemeClr val="tx1"/>
              </a:solidFill>
            </a:rPr>
            <a:t>ο</a:t>
          </a:r>
          <a:r>
            <a:rPr lang="el-GR" b="1" dirty="0" smtClean="0">
              <a:solidFill>
                <a:schemeClr val="tx1"/>
              </a:solidFill>
            </a:rPr>
            <a:t> – 70</a:t>
          </a:r>
          <a:r>
            <a:rPr lang="el-GR" b="1" baseline="30000" dirty="0" smtClean="0">
              <a:solidFill>
                <a:schemeClr val="tx1"/>
              </a:solidFill>
            </a:rPr>
            <a:t>ο,</a:t>
          </a:r>
          <a:r>
            <a:rPr lang="el-GR" b="1" dirty="0" smtClean="0">
              <a:solidFill>
                <a:schemeClr val="tx1"/>
              </a:solidFill>
            </a:rPr>
            <a:t> ενώ σε μετακίνηση του ασθενή το ισχίο διατηρείται σε έκταση</a:t>
          </a:r>
          <a:endParaRPr lang="el-GR" b="1" dirty="0">
            <a:solidFill>
              <a:schemeClr val="tx1"/>
            </a:solidFill>
          </a:endParaRPr>
        </a:p>
      </dgm:t>
    </dgm:pt>
    <dgm:pt modelId="{BC9F3F7A-E8BE-4915-9DB1-C11624D964E8}" type="parTrans" cxnId="{FA30372E-D381-46E4-8997-412355C27106}">
      <dgm:prSet/>
      <dgm:spPr/>
      <dgm:t>
        <a:bodyPr/>
        <a:lstStyle/>
        <a:p>
          <a:endParaRPr lang="el-GR"/>
        </a:p>
      </dgm:t>
    </dgm:pt>
    <dgm:pt modelId="{0D8332BC-4B91-4984-B738-866183F5611A}" type="sibTrans" cxnId="{FA30372E-D381-46E4-8997-412355C27106}">
      <dgm:prSet/>
      <dgm:spPr/>
      <dgm:t>
        <a:bodyPr/>
        <a:lstStyle/>
        <a:p>
          <a:endParaRPr lang="el-GR"/>
        </a:p>
      </dgm:t>
    </dgm:pt>
    <dgm:pt modelId="{E9A38AD8-5E75-4735-8173-C1502318667A}">
      <dgm:prSet phldrT="[Κείμενο]"/>
      <dgm:spPr>
        <a:solidFill>
          <a:schemeClr val="accent1">
            <a:lumMod val="20000"/>
            <a:lumOff val="80000"/>
          </a:schemeClr>
        </a:solidFill>
      </dgm:spPr>
      <dgm:t>
        <a:bodyPr/>
        <a:lstStyle/>
        <a:p>
          <a:pPr algn="l"/>
          <a:r>
            <a:rPr lang="el-GR" b="1" dirty="0" smtClean="0">
              <a:solidFill>
                <a:schemeClr val="tx1"/>
              </a:solidFill>
            </a:rPr>
            <a:t>Σε περιεγχειρητικό έμφραγμα μυοκαρδίου, καρδιακό επιπωματισμό </a:t>
          </a:r>
          <a:r>
            <a:rPr lang="el-GR" b="1" u="sng" dirty="0" smtClean="0">
              <a:solidFill>
                <a:schemeClr val="tx1"/>
              </a:solidFill>
            </a:rPr>
            <a:t>η φυσικοθεραπεία </a:t>
          </a:r>
          <a:r>
            <a:rPr lang="el-GR" b="1" dirty="0" smtClean="0">
              <a:solidFill>
                <a:schemeClr val="tx1"/>
              </a:solidFill>
            </a:rPr>
            <a:t>είναι αντένδειξη μέχρι να διορθωθούν και να  σταθεροποιηθούν</a:t>
          </a:r>
          <a:r>
            <a:rPr lang="el-GR" dirty="0" smtClean="0">
              <a:solidFill>
                <a:schemeClr val="tx1"/>
              </a:solidFill>
            </a:rPr>
            <a:t/>
          </a:r>
          <a:br>
            <a:rPr lang="el-GR" dirty="0" smtClean="0">
              <a:solidFill>
                <a:schemeClr val="tx1"/>
              </a:solidFill>
            </a:rPr>
          </a:br>
          <a:endParaRPr lang="el-GR" dirty="0">
            <a:solidFill>
              <a:schemeClr val="tx1"/>
            </a:solidFill>
          </a:endParaRPr>
        </a:p>
      </dgm:t>
    </dgm:pt>
    <dgm:pt modelId="{1AE2AE92-14CA-47B7-8804-92177A6056E7}" type="parTrans" cxnId="{5993A5C7-79C8-4FA1-B5FA-A07AD1070C1D}">
      <dgm:prSet/>
      <dgm:spPr/>
      <dgm:t>
        <a:bodyPr/>
        <a:lstStyle/>
        <a:p>
          <a:endParaRPr lang="el-GR"/>
        </a:p>
      </dgm:t>
    </dgm:pt>
    <dgm:pt modelId="{6890FA5C-4759-4694-867E-E3B3E7885B6F}" type="sibTrans" cxnId="{5993A5C7-79C8-4FA1-B5FA-A07AD1070C1D}">
      <dgm:prSet/>
      <dgm:spPr/>
      <dgm:t>
        <a:bodyPr/>
        <a:lstStyle/>
        <a:p>
          <a:endParaRPr lang="el-GR"/>
        </a:p>
      </dgm:t>
    </dgm:pt>
    <dgm:pt modelId="{BBA9697E-4D1B-49B8-9615-D903E9EFDC5E}" type="pres">
      <dgm:prSet presAssocID="{98C4B65F-FCF2-4DE6-B556-55B7CD234646}" presName="composite" presStyleCnt="0">
        <dgm:presLayoutVars>
          <dgm:chMax val="1"/>
          <dgm:dir/>
          <dgm:resizeHandles val="exact"/>
        </dgm:presLayoutVars>
      </dgm:prSet>
      <dgm:spPr/>
      <dgm:t>
        <a:bodyPr/>
        <a:lstStyle/>
        <a:p>
          <a:endParaRPr lang="el-GR"/>
        </a:p>
      </dgm:t>
    </dgm:pt>
    <dgm:pt modelId="{21D3D15E-D712-4F00-82E3-C07C13299490}" type="pres">
      <dgm:prSet presAssocID="{C71243F4-E1F3-47DD-803D-430546557AFF}" presName="roof" presStyleLbl="dkBgShp" presStyleIdx="0" presStyleCnt="2" custScaleY="42099"/>
      <dgm:spPr/>
      <dgm:t>
        <a:bodyPr/>
        <a:lstStyle/>
        <a:p>
          <a:endParaRPr lang="el-GR"/>
        </a:p>
      </dgm:t>
    </dgm:pt>
    <dgm:pt modelId="{6CAB6479-E20E-4863-A62A-CE4857AFD81D}" type="pres">
      <dgm:prSet presAssocID="{C71243F4-E1F3-47DD-803D-430546557AFF}" presName="pillars" presStyleCnt="0"/>
      <dgm:spPr/>
    </dgm:pt>
    <dgm:pt modelId="{CB6F8ACC-B642-472E-8794-0FDDA1DC1CE8}" type="pres">
      <dgm:prSet presAssocID="{C71243F4-E1F3-47DD-803D-430546557AFF}" presName="pillar1" presStyleLbl="node1" presStyleIdx="0" presStyleCnt="2" custScaleY="118837" custLinFactNeighborY="-5051">
        <dgm:presLayoutVars>
          <dgm:bulletEnabled val="1"/>
        </dgm:presLayoutVars>
      </dgm:prSet>
      <dgm:spPr/>
      <dgm:t>
        <a:bodyPr/>
        <a:lstStyle/>
        <a:p>
          <a:endParaRPr lang="el-GR"/>
        </a:p>
      </dgm:t>
    </dgm:pt>
    <dgm:pt modelId="{21C734B2-B8B7-4030-A286-3071B04A0DB7}" type="pres">
      <dgm:prSet presAssocID="{E9A38AD8-5E75-4735-8173-C1502318667A}" presName="pillarX" presStyleLbl="node1" presStyleIdx="1" presStyleCnt="2" custScaleX="40798" custScaleY="118837" custLinFactNeighborY="-5051">
        <dgm:presLayoutVars>
          <dgm:bulletEnabled val="1"/>
        </dgm:presLayoutVars>
      </dgm:prSet>
      <dgm:spPr/>
      <dgm:t>
        <a:bodyPr/>
        <a:lstStyle/>
        <a:p>
          <a:endParaRPr lang="el-GR"/>
        </a:p>
      </dgm:t>
    </dgm:pt>
    <dgm:pt modelId="{02476D35-0400-420F-8EF2-F08F57898D5E}" type="pres">
      <dgm:prSet presAssocID="{C71243F4-E1F3-47DD-803D-430546557AFF}" presName="base" presStyleLbl="dkBgShp" presStyleIdx="1" presStyleCnt="2"/>
      <dgm:spPr/>
    </dgm:pt>
  </dgm:ptLst>
  <dgm:cxnLst>
    <dgm:cxn modelId="{BB71200B-4028-42B2-85D1-F389891C1AD4}" srcId="{98C4B65F-FCF2-4DE6-B556-55B7CD234646}" destId="{C71243F4-E1F3-47DD-803D-430546557AFF}" srcOrd="0" destOrd="0" parTransId="{14C34C48-AC22-4580-B40D-A19862F20681}" sibTransId="{336D613F-535E-41CD-8639-9E3FD2180FBE}"/>
    <dgm:cxn modelId="{DF4817BD-F3C1-4E7A-824B-79204A2F9064}" type="presOf" srcId="{C71243F4-E1F3-47DD-803D-430546557AFF}" destId="{21D3D15E-D712-4F00-82E3-C07C13299490}" srcOrd="0" destOrd="0" presId="urn:microsoft.com/office/officeart/2005/8/layout/hList3"/>
    <dgm:cxn modelId="{5993A5C7-79C8-4FA1-B5FA-A07AD1070C1D}" srcId="{C71243F4-E1F3-47DD-803D-430546557AFF}" destId="{E9A38AD8-5E75-4735-8173-C1502318667A}" srcOrd="1" destOrd="0" parTransId="{1AE2AE92-14CA-47B7-8804-92177A6056E7}" sibTransId="{6890FA5C-4759-4694-867E-E3B3E7885B6F}"/>
    <dgm:cxn modelId="{6631E222-AC4E-47E9-BBDB-03DBC3F7079D}" type="presOf" srcId="{E9A38AD8-5E75-4735-8173-C1502318667A}" destId="{21C734B2-B8B7-4030-A286-3071B04A0DB7}" srcOrd="0" destOrd="0" presId="urn:microsoft.com/office/officeart/2005/8/layout/hList3"/>
    <dgm:cxn modelId="{72521D0F-646A-499D-A349-CF5F74C75C5E}" type="presOf" srcId="{98C4B65F-FCF2-4DE6-B556-55B7CD234646}" destId="{BBA9697E-4D1B-49B8-9615-D903E9EFDC5E}" srcOrd="0" destOrd="0" presId="urn:microsoft.com/office/officeart/2005/8/layout/hList3"/>
    <dgm:cxn modelId="{0B4A4D8A-4320-469D-A54A-32B5548CD0CE}" type="presOf" srcId="{949CE568-B4C6-451C-9B92-D0FCCF41ABA5}" destId="{CB6F8ACC-B642-472E-8794-0FDDA1DC1CE8}" srcOrd="0" destOrd="0" presId="urn:microsoft.com/office/officeart/2005/8/layout/hList3"/>
    <dgm:cxn modelId="{FA30372E-D381-46E4-8997-412355C27106}" srcId="{C71243F4-E1F3-47DD-803D-430546557AFF}" destId="{949CE568-B4C6-451C-9B92-D0FCCF41ABA5}" srcOrd="0" destOrd="0" parTransId="{BC9F3F7A-E8BE-4915-9DB1-C11624D964E8}" sibTransId="{0D8332BC-4B91-4984-B738-866183F5611A}"/>
    <dgm:cxn modelId="{B1573983-6BA8-46C6-B786-3BFEE1E6B5FF}" type="presParOf" srcId="{BBA9697E-4D1B-49B8-9615-D903E9EFDC5E}" destId="{21D3D15E-D712-4F00-82E3-C07C13299490}" srcOrd="0" destOrd="0" presId="urn:microsoft.com/office/officeart/2005/8/layout/hList3"/>
    <dgm:cxn modelId="{91D1DFA7-CA55-4608-9602-214F76DCB792}" type="presParOf" srcId="{BBA9697E-4D1B-49B8-9615-D903E9EFDC5E}" destId="{6CAB6479-E20E-4863-A62A-CE4857AFD81D}" srcOrd="1" destOrd="0" presId="urn:microsoft.com/office/officeart/2005/8/layout/hList3"/>
    <dgm:cxn modelId="{628B4B97-B592-4480-8233-05A0010F102D}" type="presParOf" srcId="{6CAB6479-E20E-4863-A62A-CE4857AFD81D}" destId="{CB6F8ACC-B642-472E-8794-0FDDA1DC1CE8}" srcOrd="0" destOrd="0" presId="urn:microsoft.com/office/officeart/2005/8/layout/hList3"/>
    <dgm:cxn modelId="{2B48EEB0-E8AE-4924-919F-B8394E376831}" type="presParOf" srcId="{6CAB6479-E20E-4863-A62A-CE4857AFD81D}" destId="{21C734B2-B8B7-4030-A286-3071B04A0DB7}" srcOrd="1" destOrd="0" presId="urn:microsoft.com/office/officeart/2005/8/layout/hList3"/>
    <dgm:cxn modelId="{471F812B-DC22-4751-B92D-4D88658C9396}" type="presParOf" srcId="{BBA9697E-4D1B-49B8-9615-D903E9EFDC5E}" destId="{02476D35-0400-420F-8EF2-F08F57898D5E}"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4E69F8B-D302-4759-82B0-46EA17B0FC39}"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l-GR"/>
        </a:p>
      </dgm:t>
    </dgm:pt>
    <dgm:pt modelId="{24E57DAD-FEC6-4ABD-A0E5-362B2534517E}">
      <dgm:prSet phldrT="[Κείμενο]"/>
      <dgm:spPr>
        <a:solidFill>
          <a:srgbClr val="004B82"/>
        </a:solidFill>
      </dgm:spPr>
      <dgm:t>
        <a:bodyPr/>
        <a:lstStyle/>
        <a:p>
          <a:r>
            <a:rPr lang="el-GR" b="1" dirty="0" smtClean="0">
              <a:solidFill>
                <a:schemeClr val="bg1"/>
              </a:solidFill>
            </a:rPr>
            <a:t>Σημεία Προσοχής Μετεγχειρητικής Φυσικοθεραπευτικής Αξιολόγησης</a:t>
          </a:r>
          <a:endParaRPr lang="el-GR" b="1" dirty="0">
            <a:solidFill>
              <a:schemeClr val="bg1"/>
            </a:solidFill>
          </a:endParaRPr>
        </a:p>
      </dgm:t>
    </dgm:pt>
    <dgm:pt modelId="{26D24492-88CC-4538-B180-D2EFB7CFA990}" type="parTrans" cxnId="{F9B91039-BD4C-4DBE-9081-106B3DE448ED}">
      <dgm:prSet/>
      <dgm:spPr/>
      <dgm:t>
        <a:bodyPr/>
        <a:lstStyle/>
        <a:p>
          <a:endParaRPr lang="el-GR"/>
        </a:p>
      </dgm:t>
    </dgm:pt>
    <dgm:pt modelId="{234297EC-AC46-4BD8-ABB3-2929523ED0E1}" type="sibTrans" cxnId="{F9B91039-BD4C-4DBE-9081-106B3DE448ED}">
      <dgm:prSet/>
      <dgm:spPr/>
      <dgm:t>
        <a:bodyPr/>
        <a:lstStyle/>
        <a:p>
          <a:endParaRPr lang="el-GR"/>
        </a:p>
      </dgm:t>
    </dgm:pt>
    <dgm:pt modelId="{1478ECDB-0F0C-4D7F-A05F-2363E7CA5DDE}">
      <dgm:prSet phldrT="[Κείμενο]" custT="1"/>
      <dgm:spPr>
        <a:solidFill>
          <a:schemeClr val="accent2">
            <a:lumMod val="20000"/>
            <a:lumOff val="80000"/>
          </a:schemeClr>
        </a:solidFill>
      </dgm:spPr>
      <dgm:t>
        <a:bodyPr/>
        <a:lstStyle/>
        <a:p>
          <a:pPr algn="ctr"/>
          <a:r>
            <a:rPr lang="el-GR" sz="1400" b="1" dirty="0" smtClean="0">
              <a:solidFill>
                <a:schemeClr val="tx1"/>
              </a:solidFill>
            </a:rPr>
            <a:t>Καρδιοαγγειακό</a:t>
          </a:r>
          <a:endParaRPr lang="el-GR" sz="1400" b="1" dirty="0">
            <a:solidFill>
              <a:schemeClr val="tx1"/>
            </a:solidFill>
          </a:endParaRPr>
        </a:p>
      </dgm:t>
    </dgm:pt>
    <dgm:pt modelId="{0A8FF3BF-7EC3-4B45-A630-C153A433CB61}" type="parTrans" cxnId="{35C140F9-DE40-4505-B98C-73C9DA6ECA9C}">
      <dgm:prSet/>
      <dgm:spPr/>
      <dgm:t>
        <a:bodyPr/>
        <a:lstStyle/>
        <a:p>
          <a:endParaRPr lang="el-GR"/>
        </a:p>
      </dgm:t>
    </dgm:pt>
    <dgm:pt modelId="{EC9AED93-9D18-4B9E-952B-F5317651A0EF}" type="sibTrans" cxnId="{35C140F9-DE40-4505-B98C-73C9DA6ECA9C}">
      <dgm:prSet/>
      <dgm:spPr/>
      <dgm:t>
        <a:bodyPr/>
        <a:lstStyle/>
        <a:p>
          <a:endParaRPr lang="el-GR"/>
        </a:p>
      </dgm:t>
    </dgm:pt>
    <dgm:pt modelId="{75D7E8AA-854F-40A6-9DD9-CB8B75FFB544}">
      <dgm:prSet phldrT="[Κείμενο]" custT="1"/>
      <dgm:spPr>
        <a:solidFill>
          <a:schemeClr val="accent2">
            <a:lumMod val="20000"/>
            <a:lumOff val="80000"/>
          </a:schemeClr>
        </a:solidFill>
      </dgm:spPr>
      <dgm:t>
        <a:bodyPr/>
        <a:lstStyle/>
        <a:p>
          <a:r>
            <a:rPr lang="el-GR" sz="1800" b="1" dirty="0" smtClean="0">
              <a:solidFill>
                <a:schemeClr val="tx1"/>
              </a:solidFill>
            </a:rPr>
            <a:t>Νευρολογικό</a:t>
          </a:r>
          <a:endParaRPr lang="el-GR" sz="1800" b="1" dirty="0">
            <a:solidFill>
              <a:schemeClr val="tx1"/>
            </a:solidFill>
          </a:endParaRPr>
        </a:p>
      </dgm:t>
    </dgm:pt>
    <dgm:pt modelId="{44D078CD-8824-46B7-BF3A-CA5C9F842298}" type="parTrans" cxnId="{DFDEFF8D-1443-4633-9719-04202B7C44D4}">
      <dgm:prSet/>
      <dgm:spPr/>
      <dgm:t>
        <a:bodyPr/>
        <a:lstStyle/>
        <a:p>
          <a:endParaRPr lang="el-GR"/>
        </a:p>
      </dgm:t>
    </dgm:pt>
    <dgm:pt modelId="{374B9059-7FEF-4D01-BB41-F2CBD290E80C}" type="sibTrans" cxnId="{DFDEFF8D-1443-4633-9719-04202B7C44D4}">
      <dgm:prSet/>
      <dgm:spPr/>
      <dgm:t>
        <a:bodyPr/>
        <a:lstStyle/>
        <a:p>
          <a:endParaRPr lang="el-GR"/>
        </a:p>
      </dgm:t>
    </dgm:pt>
    <dgm:pt modelId="{DA333444-B91C-4D83-9458-929511231B3A}">
      <dgm:prSet phldrT="[Κείμενο]" custT="1"/>
      <dgm:spPr>
        <a:solidFill>
          <a:schemeClr val="accent2">
            <a:lumMod val="20000"/>
            <a:lumOff val="80000"/>
          </a:schemeClr>
        </a:solidFill>
      </dgm:spPr>
      <dgm:t>
        <a:bodyPr/>
        <a:lstStyle/>
        <a:p>
          <a:pPr algn="l"/>
          <a:r>
            <a:rPr lang="el-GR" sz="1400" b="1" dirty="0" smtClean="0">
              <a:solidFill>
                <a:schemeClr val="tx1"/>
              </a:solidFill>
            </a:rPr>
            <a:t>Καρδιακή συχνότητα, αρρυθμία, αρτηριακή πίεση</a:t>
          </a:r>
          <a:endParaRPr lang="el-GR" sz="1400" b="1" dirty="0">
            <a:solidFill>
              <a:schemeClr val="tx1"/>
            </a:solidFill>
          </a:endParaRPr>
        </a:p>
      </dgm:t>
    </dgm:pt>
    <dgm:pt modelId="{0A2F4918-0129-418A-851D-47C5F4AC0E53}" type="parTrans" cxnId="{DFB892AF-3479-487B-9F94-D092169681D5}">
      <dgm:prSet/>
      <dgm:spPr/>
      <dgm:t>
        <a:bodyPr/>
        <a:lstStyle/>
        <a:p>
          <a:endParaRPr lang="el-GR"/>
        </a:p>
      </dgm:t>
    </dgm:pt>
    <dgm:pt modelId="{9F6ABB18-E813-43A3-9AC1-CEECC1713CE5}" type="sibTrans" cxnId="{DFB892AF-3479-487B-9F94-D092169681D5}">
      <dgm:prSet/>
      <dgm:spPr/>
      <dgm:t>
        <a:bodyPr/>
        <a:lstStyle/>
        <a:p>
          <a:endParaRPr lang="el-GR"/>
        </a:p>
      </dgm:t>
    </dgm:pt>
    <dgm:pt modelId="{47C30324-1270-4D7A-81A8-148894CCE6AC}">
      <dgm:prSet phldrT="[Κείμενο]" custT="1"/>
      <dgm:spPr>
        <a:solidFill>
          <a:schemeClr val="accent2">
            <a:lumMod val="20000"/>
            <a:lumOff val="80000"/>
          </a:schemeClr>
        </a:solidFill>
      </dgm:spPr>
      <dgm:t>
        <a:bodyPr/>
        <a:lstStyle/>
        <a:p>
          <a:r>
            <a:rPr lang="el-GR" sz="1800" b="1" dirty="0" smtClean="0">
              <a:solidFill>
                <a:schemeClr val="tx1"/>
              </a:solidFill>
            </a:rPr>
            <a:t>Επίπεδο εγρήγορσης, συνεργασίας, σύγχυσης</a:t>
          </a:r>
          <a:endParaRPr lang="el-GR" sz="1800" b="1" dirty="0">
            <a:solidFill>
              <a:schemeClr val="tx1"/>
            </a:solidFill>
          </a:endParaRPr>
        </a:p>
      </dgm:t>
    </dgm:pt>
    <dgm:pt modelId="{563B03EB-D10D-4030-B90A-AF00DD69F7E5}" type="parTrans" cxnId="{A64CD66D-129A-42E5-BA67-0B448B732FAC}">
      <dgm:prSet/>
      <dgm:spPr/>
      <dgm:t>
        <a:bodyPr/>
        <a:lstStyle/>
        <a:p>
          <a:endParaRPr lang="el-GR"/>
        </a:p>
      </dgm:t>
    </dgm:pt>
    <dgm:pt modelId="{5B243B4A-390F-447E-B7E6-1E44995622D8}" type="sibTrans" cxnId="{A64CD66D-129A-42E5-BA67-0B448B732FAC}">
      <dgm:prSet/>
      <dgm:spPr/>
      <dgm:t>
        <a:bodyPr/>
        <a:lstStyle/>
        <a:p>
          <a:endParaRPr lang="el-GR"/>
        </a:p>
      </dgm:t>
    </dgm:pt>
    <dgm:pt modelId="{DE6A809C-9516-456F-A662-3812EDED96B8}">
      <dgm:prSet phldrT="[Κείμενο]" custT="1"/>
      <dgm:spPr>
        <a:solidFill>
          <a:schemeClr val="accent2">
            <a:lumMod val="20000"/>
            <a:lumOff val="80000"/>
          </a:schemeClr>
        </a:solidFill>
      </dgm:spPr>
      <dgm:t>
        <a:bodyPr/>
        <a:lstStyle/>
        <a:p>
          <a:pPr algn="l"/>
          <a:r>
            <a:rPr lang="el-GR" sz="1400" b="1" dirty="0" smtClean="0">
              <a:solidFill>
                <a:schemeClr val="tx1"/>
              </a:solidFill>
            </a:rPr>
            <a:t>Κεντρική φλεβική πίεση, καρδιακή παροχή</a:t>
          </a:r>
          <a:endParaRPr lang="el-GR" sz="1400" b="1" dirty="0">
            <a:solidFill>
              <a:schemeClr val="tx1"/>
            </a:solidFill>
          </a:endParaRPr>
        </a:p>
      </dgm:t>
    </dgm:pt>
    <dgm:pt modelId="{8DCAA9D6-5204-4CFD-89CD-9D82494F1BE7}" type="parTrans" cxnId="{5BC23FEE-51F9-44DD-BF8E-3041B2445792}">
      <dgm:prSet/>
      <dgm:spPr/>
      <dgm:t>
        <a:bodyPr/>
        <a:lstStyle/>
        <a:p>
          <a:endParaRPr lang="el-GR"/>
        </a:p>
      </dgm:t>
    </dgm:pt>
    <dgm:pt modelId="{EE01C4EB-8080-457F-942B-59F50FB9E42B}" type="sibTrans" cxnId="{5BC23FEE-51F9-44DD-BF8E-3041B2445792}">
      <dgm:prSet/>
      <dgm:spPr/>
      <dgm:t>
        <a:bodyPr/>
        <a:lstStyle/>
        <a:p>
          <a:endParaRPr lang="el-GR"/>
        </a:p>
      </dgm:t>
    </dgm:pt>
    <dgm:pt modelId="{8B3F7EA0-99AB-4C57-8FB0-5C23EA821B91}">
      <dgm:prSet phldrT="[Κείμενο]" custT="1"/>
      <dgm:spPr>
        <a:solidFill>
          <a:schemeClr val="accent2">
            <a:lumMod val="20000"/>
            <a:lumOff val="80000"/>
          </a:schemeClr>
        </a:solidFill>
      </dgm:spPr>
      <dgm:t>
        <a:bodyPr/>
        <a:lstStyle/>
        <a:p>
          <a:pPr algn="l"/>
          <a:r>
            <a:rPr lang="el-GR" sz="1400" b="1" dirty="0" smtClean="0">
              <a:solidFill>
                <a:schemeClr val="tx1"/>
              </a:solidFill>
            </a:rPr>
            <a:t>Εξωτερικός βηματοδότης, σωλήνες θωρακικής παροχέτευσης</a:t>
          </a:r>
          <a:endParaRPr lang="el-GR" sz="1400" b="1" dirty="0">
            <a:solidFill>
              <a:schemeClr val="tx1"/>
            </a:solidFill>
          </a:endParaRPr>
        </a:p>
      </dgm:t>
    </dgm:pt>
    <dgm:pt modelId="{57A03688-460C-4640-A822-6DFBC0BDC5F3}" type="parTrans" cxnId="{907DA2C6-0A51-4F6D-9C4C-B934E4CFC55F}">
      <dgm:prSet/>
      <dgm:spPr/>
      <dgm:t>
        <a:bodyPr/>
        <a:lstStyle/>
        <a:p>
          <a:endParaRPr lang="el-GR"/>
        </a:p>
      </dgm:t>
    </dgm:pt>
    <dgm:pt modelId="{FE1EC77B-43AA-43ED-806D-E6D95B5267B6}" type="sibTrans" cxnId="{907DA2C6-0A51-4F6D-9C4C-B934E4CFC55F}">
      <dgm:prSet/>
      <dgm:spPr/>
      <dgm:t>
        <a:bodyPr/>
        <a:lstStyle/>
        <a:p>
          <a:endParaRPr lang="el-GR"/>
        </a:p>
      </dgm:t>
    </dgm:pt>
    <dgm:pt modelId="{154F61BA-B4F0-4C99-9B90-CE4211FDFAFC}">
      <dgm:prSet phldrT="[Κείμενο]" custT="1"/>
      <dgm:spPr>
        <a:solidFill>
          <a:schemeClr val="accent2">
            <a:lumMod val="20000"/>
            <a:lumOff val="80000"/>
          </a:schemeClr>
        </a:solidFill>
      </dgm:spPr>
      <dgm:t>
        <a:bodyPr/>
        <a:lstStyle/>
        <a:p>
          <a:pPr algn="l"/>
          <a:r>
            <a:rPr lang="el-GR" sz="1400" b="1" dirty="0" smtClean="0">
              <a:solidFill>
                <a:schemeClr val="tx1"/>
              </a:solidFill>
            </a:rPr>
            <a:t>Παρουσία συσκευής υποστήριξης αριστερής κοιλίας</a:t>
          </a:r>
          <a:endParaRPr lang="el-GR" sz="1400" b="1" dirty="0">
            <a:solidFill>
              <a:schemeClr val="tx1"/>
            </a:solidFill>
          </a:endParaRPr>
        </a:p>
      </dgm:t>
    </dgm:pt>
    <dgm:pt modelId="{BB4342B4-EAD1-433F-BD4B-FC8C6DDA2DE9}" type="parTrans" cxnId="{F08E8C7A-1AFA-43CA-9782-D2B67AADC9C3}">
      <dgm:prSet/>
      <dgm:spPr/>
      <dgm:t>
        <a:bodyPr/>
        <a:lstStyle/>
        <a:p>
          <a:endParaRPr lang="el-GR"/>
        </a:p>
      </dgm:t>
    </dgm:pt>
    <dgm:pt modelId="{393634B5-6EE1-4BFB-97A8-C3DF6CC0DE48}" type="sibTrans" cxnId="{F08E8C7A-1AFA-43CA-9782-D2B67AADC9C3}">
      <dgm:prSet/>
      <dgm:spPr/>
      <dgm:t>
        <a:bodyPr/>
        <a:lstStyle/>
        <a:p>
          <a:endParaRPr lang="el-GR"/>
        </a:p>
      </dgm:t>
    </dgm:pt>
    <dgm:pt modelId="{A035DF30-682A-4757-B6A0-42A2D53F99AD}">
      <dgm:prSet phldrT="[Κείμενο]" custT="1"/>
      <dgm:spPr>
        <a:solidFill>
          <a:schemeClr val="accent2">
            <a:lumMod val="20000"/>
            <a:lumOff val="80000"/>
          </a:schemeClr>
        </a:solidFill>
      </dgm:spPr>
      <dgm:t>
        <a:bodyPr/>
        <a:lstStyle/>
        <a:p>
          <a:pPr algn="l"/>
          <a:r>
            <a:rPr lang="el-GR" sz="1400" b="1" dirty="0" smtClean="0">
              <a:solidFill>
                <a:schemeClr val="tx1"/>
              </a:solidFill>
            </a:rPr>
            <a:t>Ισοζύγιο ούρων – υγρών, θερμοκρασία</a:t>
          </a:r>
          <a:endParaRPr lang="el-GR" sz="1400" b="1" dirty="0">
            <a:solidFill>
              <a:schemeClr val="tx1"/>
            </a:solidFill>
          </a:endParaRPr>
        </a:p>
      </dgm:t>
    </dgm:pt>
    <dgm:pt modelId="{8D1BF784-F10B-4F3F-9E5F-7D9954F48F26}" type="parTrans" cxnId="{473FF0E1-599F-40AA-84D8-635C709E739F}">
      <dgm:prSet/>
      <dgm:spPr/>
      <dgm:t>
        <a:bodyPr/>
        <a:lstStyle/>
        <a:p>
          <a:endParaRPr lang="el-GR"/>
        </a:p>
      </dgm:t>
    </dgm:pt>
    <dgm:pt modelId="{C69EA356-F526-4D30-BFC3-6902A6D206B5}" type="sibTrans" cxnId="{473FF0E1-599F-40AA-84D8-635C709E739F}">
      <dgm:prSet/>
      <dgm:spPr/>
      <dgm:t>
        <a:bodyPr/>
        <a:lstStyle/>
        <a:p>
          <a:endParaRPr lang="el-GR"/>
        </a:p>
      </dgm:t>
    </dgm:pt>
    <dgm:pt modelId="{8F795EE1-C66E-4546-9BBD-5A4CDECF6D6A}">
      <dgm:prSet phldrT="[Κείμενο]" custT="1"/>
      <dgm:spPr>
        <a:solidFill>
          <a:schemeClr val="accent2">
            <a:lumMod val="20000"/>
            <a:lumOff val="80000"/>
          </a:schemeClr>
        </a:solidFill>
      </dgm:spPr>
      <dgm:t>
        <a:bodyPr/>
        <a:lstStyle/>
        <a:p>
          <a:pPr algn="l"/>
          <a:r>
            <a:rPr lang="el-GR" sz="1400" b="1" dirty="0" smtClean="0">
              <a:solidFill>
                <a:schemeClr val="tx1"/>
              </a:solidFill>
            </a:rPr>
            <a:t>Απώλεια αίματος, αιματοκρίτης, ηλεκτρολύτες (</a:t>
          </a:r>
          <a:r>
            <a:rPr lang="en-US" sz="1400" b="1" dirty="0" smtClean="0">
              <a:solidFill>
                <a:schemeClr val="tx1"/>
              </a:solidFill>
            </a:rPr>
            <a:t>K</a:t>
          </a:r>
          <a:r>
            <a:rPr lang="en-US" sz="1400" b="1" baseline="30000" dirty="0" smtClean="0">
              <a:solidFill>
                <a:schemeClr val="tx1"/>
              </a:solidFill>
            </a:rPr>
            <a:t>+</a:t>
          </a:r>
          <a:r>
            <a:rPr lang="en-US" sz="1400" b="1" dirty="0" smtClean="0">
              <a:solidFill>
                <a:schemeClr val="tx1"/>
              </a:solidFill>
            </a:rPr>
            <a:t>/Na</a:t>
          </a:r>
          <a:r>
            <a:rPr lang="en-US" sz="1400" b="1" baseline="30000" dirty="0" smtClean="0">
              <a:solidFill>
                <a:schemeClr val="tx1"/>
              </a:solidFill>
            </a:rPr>
            <a:t>+</a:t>
          </a:r>
          <a:r>
            <a:rPr lang="en-US" sz="1400" b="1" dirty="0" smtClean="0">
              <a:solidFill>
                <a:schemeClr val="tx1"/>
              </a:solidFill>
            </a:rPr>
            <a:t>)</a:t>
          </a:r>
          <a:endParaRPr lang="el-GR" sz="1400" b="1" dirty="0">
            <a:solidFill>
              <a:schemeClr val="tx1"/>
            </a:solidFill>
          </a:endParaRPr>
        </a:p>
      </dgm:t>
    </dgm:pt>
    <dgm:pt modelId="{E7AD2C4A-37A6-42B2-9F10-4AEE8AC14335}" type="parTrans" cxnId="{322E1EA1-BA4E-4813-B6D1-511EC09B3C19}">
      <dgm:prSet/>
      <dgm:spPr/>
      <dgm:t>
        <a:bodyPr/>
        <a:lstStyle/>
        <a:p>
          <a:endParaRPr lang="el-GR"/>
        </a:p>
      </dgm:t>
    </dgm:pt>
    <dgm:pt modelId="{DA58A5DD-D6A9-4B50-8D4C-B832A8A4189C}" type="sibTrans" cxnId="{322E1EA1-BA4E-4813-B6D1-511EC09B3C19}">
      <dgm:prSet/>
      <dgm:spPr/>
      <dgm:t>
        <a:bodyPr/>
        <a:lstStyle/>
        <a:p>
          <a:endParaRPr lang="el-GR"/>
        </a:p>
      </dgm:t>
    </dgm:pt>
    <dgm:pt modelId="{93905044-2CBC-45D2-B1A4-D374668E3AD1}">
      <dgm:prSet phldrT="[Κείμενο]" custT="1"/>
      <dgm:spPr>
        <a:solidFill>
          <a:schemeClr val="accent1">
            <a:lumMod val="20000"/>
            <a:lumOff val="80000"/>
          </a:schemeClr>
        </a:solidFill>
      </dgm:spPr>
      <dgm:t>
        <a:bodyPr/>
        <a:lstStyle/>
        <a:p>
          <a:r>
            <a:rPr lang="el-GR" sz="1600" b="1" dirty="0" smtClean="0">
              <a:solidFill>
                <a:schemeClr val="tx1"/>
              </a:solidFill>
            </a:rPr>
            <a:t>Αναπνευστικό</a:t>
          </a:r>
          <a:endParaRPr lang="el-GR" sz="1600" b="1" dirty="0">
            <a:solidFill>
              <a:schemeClr val="tx1"/>
            </a:solidFill>
          </a:endParaRPr>
        </a:p>
      </dgm:t>
    </dgm:pt>
    <dgm:pt modelId="{B7C3B7F2-BEF9-4968-8CD5-3273D1880BAF}" type="parTrans" cxnId="{7A44FDB5-BE86-42DF-8F2A-8ADF5580B8D2}">
      <dgm:prSet/>
      <dgm:spPr/>
      <dgm:t>
        <a:bodyPr/>
        <a:lstStyle/>
        <a:p>
          <a:endParaRPr lang="el-GR"/>
        </a:p>
      </dgm:t>
    </dgm:pt>
    <dgm:pt modelId="{EE6CF6F8-82F6-49FD-BBA8-88FBD60025EA}" type="sibTrans" cxnId="{7A44FDB5-BE86-42DF-8F2A-8ADF5580B8D2}">
      <dgm:prSet/>
      <dgm:spPr/>
      <dgm:t>
        <a:bodyPr/>
        <a:lstStyle/>
        <a:p>
          <a:endParaRPr lang="el-GR"/>
        </a:p>
      </dgm:t>
    </dgm:pt>
    <dgm:pt modelId="{3A55BC2B-486A-4F50-9237-6812491D6474}">
      <dgm:prSet phldrT="[Κείμενο]" custT="1"/>
      <dgm:spPr>
        <a:solidFill>
          <a:schemeClr val="accent2">
            <a:lumMod val="20000"/>
            <a:lumOff val="80000"/>
          </a:schemeClr>
        </a:solidFill>
      </dgm:spPr>
      <dgm:t>
        <a:bodyPr/>
        <a:lstStyle/>
        <a:p>
          <a:r>
            <a:rPr lang="el-GR" sz="1800" b="1" dirty="0" smtClean="0">
              <a:solidFill>
                <a:schemeClr val="tx1"/>
              </a:solidFill>
            </a:rPr>
            <a:t>Κινητικότητα – αισθητικότητα άκρων</a:t>
          </a:r>
          <a:endParaRPr lang="el-GR" sz="1800" b="1" dirty="0">
            <a:solidFill>
              <a:schemeClr val="tx1"/>
            </a:solidFill>
          </a:endParaRPr>
        </a:p>
      </dgm:t>
    </dgm:pt>
    <dgm:pt modelId="{EA7D94DA-9798-472D-804E-C1500F3F30EE}" type="parTrans" cxnId="{CA564A58-226A-4A06-A1DC-884953FC34CD}">
      <dgm:prSet/>
      <dgm:spPr/>
      <dgm:t>
        <a:bodyPr/>
        <a:lstStyle/>
        <a:p>
          <a:endParaRPr lang="el-GR"/>
        </a:p>
      </dgm:t>
    </dgm:pt>
    <dgm:pt modelId="{6C1A9335-7410-4E8D-9AF0-F0DED895260B}" type="sibTrans" cxnId="{CA564A58-226A-4A06-A1DC-884953FC34CD}">
      <dgm:prSet/>
      <dgm:spPr/>
      <dgm:t>
        <a:bodyPr/>
        <a:lstStyle/>
        <a:p>
          <a:endParaRPr lang="el-GR"/>
        </a:p>
      </dgm:t>
    </dgm:pt>
    <dgm:pt modelId="{D5D65E67-B28C-48CB-B724-51909D84CB08}">
      <dgm:prSet phldrT="[Κείμενο]" custT="1"/>
      <dgm:spPr>
        <a:solidFill>
          <a:schemeClr val="accent2">
            <a:lumMod val="20000"/>
            <a:lumOff val="80000"/>
          </a:schemeClr>
        </a:solidFill>
      </dgm:spPr>
      <dgm:t>
        <a:bodyPr/>
        <a:lstStyle/>
        <a:p>
          <a:r>
            <a:rPr lang="el-GR" sz="1800" b="1" dirty="0" smtClean="0">
              <a:solidFill>
                <a:schemeClr val="tx1"/>
              </a:solidFill>
            </a:rPr>
            <a:t>Παρουσία, σοβαρότητα πόνου</a:t>
          </a:r>
          <a:endParaRPr lang="el-GR" sz="1800" b="1" dirty="0">
            <a:solidFill>
              <a:schemeClr val="tx1"/>
            </a:solidFill>
          </a:endParaRPr>
        </a:p>
      </dgm:t>
    </dgm:pt>
    <dgm:pt modelId="{E151B3DD-670E-4FBD-B7F5-B7ABCC308330}" type="parTrans" cxnId="{1681E6E7-A8EE-4B3D-9027-C714D5FE6DA4}">
      <dgm:prSet/>
      <dgm:spPr/>
      <dgm:t>
        <a:bodyPr/>
        <a:lstStyle/>
        <a:p>
          <a:endParaRPr lang="el-GR"/>
        </a:p>
      </dgm:t>
    </dgm:pt>
    <dgm:pt modelId="{8DDF7F8C-5E85-4115-A432-CD349E9855FD}" type="sibTrans" cxnId="{1681E6E7-A8EE-4B3D-9027-C714D5FE6DA4}">
      <dgm:prSet/>
      <dgm:spPr/>
      <dgm:t>
        <a:bodyPr/>
        <a:lstStyle/>
        <a:p>
          <a:endParaRPr lang="el-GR"/>
        </a:p>
      </dgm:t>
    </dgm:pt>
    <dgm:pt modelId="{F1AD1695-6767-48FF-97DF-E4497EB07C67}">
      <dgm:prSet phldrT="[Κείμενο]" custT="1"/>
      <dgm:spPr>
        <a:solidFill>
          <a:schemeClr val="accent1">
            <a:lumMod val="20000"/>
            <a:lumOff val="80000"/>
          </a:schemeClr>
        </a:solidFill>
      </dgm:spPr>
      <dgm:t>
        <a:bodyPr/>
        <a:lstStyle/>
        <a:p>
          <a:r>
            <a:rPr lang="el-GR" sz="1800" b="1" dirty="0" smtClean="0">
              <a:solidFill>
                <a:schemeClr val="tx1"/>
              </a:solidFill>
            </a:rPr>
            <a:t>Μυοσκελετικό</a:t>
          </a:r>
          <a:endParaRPr lang="el-GR" sz="1800" b="1" dirty="0">
            <a:solidFill>
              <a:schemeClr val="tx1"/>
            </a:solidFill>
          </a:endParaRPr>
        </a:p>
      </dgm:t>
    </dgm:pt>
    <dgm:pt modelId="{752E7907-5FF2-4CD0-B33B-1A155210493E}" type="parTrans" cxnId="{B693FC13-31E7-477A-86A6-D1B7A57E805A}">
      <dgm:prSet/>
      <dgm:spPr/>
      <dgm:t>
        <a:bodyPr/>
        <a:lstStyle/>
        <a:p>
          <a:endParaRPr lang="el-GR"/>
        </a:p>
      </dgm:t>
    </dgm:pt>
    <dgm:pt modelId="{A0B90644-7AD6-436F-B938-5B79136E36A7}" type="sibTrans" cxnId="{B693FC13-31E7-477A-86A6-D1B7A57E805A}">
      <dgm:prSet/>
      <dgm:spPr/>
      <dgm:t>
        <a:bodyPr/>
        <a:lstStyle/>
        <a:p>
          <a:endParaRPr lang="el-GR"/>
        </a:p>
      </dgm:t>
    </dgm:pt>
    <dgm:pt modelId="{DDC76384-CCF2-4ABC-8F76-5D613E6359C9}">
      <dgm:prSet phldrT="[Κείμενο]" custT="1"/>
      <dgm:spPr>
        <a:solidFill>
          <a:schemeClr val="accent1">
            <a:lumMod val="20000"/>
            <a:lumOff val="80000"/>
          </a:schemeClr>
        </a:solidFill>
      </dgm:spPr>
      <dgm:t>
        <a:bodyPr/>
        <a:lstStyle/>
        <a:p>
          <a:r>
            <a:rPr lang="el-GR" sz="1800" b="1" dirty="0" smtClean="0">
              <a:solidFill>
                <a:schemeClr val="tx1"/>
              </a:solidFill>
            </a:rPr>
            <a:t>Χειρουργικέ τομές (πόνος, κινητικότητα, οίδημα, αστάθεια στέρνου)</a:t>
          </a:r>
          <a:endParaRPr lang="el-GR" sz="1800" b="1" dirty="0">
            <a:solidFill>
              <a:schemeClr val="tx1"/>
            </a:solidFill>
          </a:endParaRPr>
        </a:p>
      </dgm:t>
    </dgm:pt>
    <dgm:pt modelId="{D18E45F5-8FA3-48D2-B5C1-CD4234281F65}" type="parTrans" cxnId="{2FD63953-EEA8-44B2-8B3A-C00F8F987F11}">
      <dgm:prSet/>
      <dgm:spPr/>
      <dgm:t>
        <a:bodyPr/>
        <a:lstStyle/>
        <a:p>
          <a:endParaRPr lang="el-GR"/>
        </a:p>
      </dgm:t>
    </dgm:pt>
    <dgm:pt modelId="{5860C74F-1D11-44CF-BB7D-EB15E97D5FA9}" type="sibTrans" cxnId="{2FD63953-EEA8-44B2-8B3A-C00F8F987F11}">
      <dgm:prSet/>
      <dgm:spPr/>
      <dgm:t>
        <a:bodyPr/>
        <a:lstStyle/>
        <a:p>
          <a:endParaRPr lang="el-GR"/>
        </a:p>
      </dgm:t>
    </dgm:pt>
    <dgm:pt modelId="{3B0AEA54-AD12-4B69-839F-00DFC151B7E5}">
      <dgm:prSet phldrT="[Κείμενο]" custT="1"/>
      <dgm:spPr>
        <a:solidFill>
          <a:schemeClr val="accent2">
            <a:lumMod val="20000"/>
            <a:lumOff val="80000"/>
          </a:schemeClr>
        </a:solidFill>
      </dgm:spPr>
      <dgm:t>
        <a:bodyPr/>
        <a:lstStyle/>
        <a:p>
          <a:r>
            <a:rPr lang="el-GR" sz="1800" b="1" dirty="0" smtClean="0">
              <a:solidFill>
                <a:schemeClr val="tx1"/>
              </a:solidFill>
            </a:rPr>
            <a:t>Φαρμακολογία</a:t>
          </a:r>
          <a:endParaRPr lang="el-GR" sz="1800" b="1" dirty="0">
            <a:solidFill>
              <a:schemeClr val="tx1"/>
            </a:solidFill>
          </a:endParaRPr>
        </a:p>
      </dgm:t>
    </dgm:pt>
    <dgm:pt modelId="{7851E4F4-C06E-47C5-AEA0-E18CA8E5998E}" type="parTrans" cxnId="{8DC09B4F-6AD9-4679-893C-1F76620948A7}">
      <dgm:prSet/>
      <dgm:spPr/>
      <dgm:t>
        <a:bodyPr/>
        <a:lstStyle/>
        <a:p>
          <a:endParaRPr lang="el-GR"/>
        </a:p>
      </dgm:t>
    </dgm:pt>
    <dgm:pt modelId="{2E516BD0-347D-49E5-92BF-88D0C2483846}" type="sibTrans" cxnId="{8DC09B4F-6AD9-4679-893C-1F76620948A7}">
      <dgm:prSet/>
      <dgm:spPr/>
      <dgm:t>
        <a:bodyPr/>
        <a:lstStyle/>
        <a:p>
          <a:endParaRPr lang="el-GR"/>
        </a:p>
      </dgm:t>
    </dgm:pt>
    <dgm:pt modelId="{BE05AE27-F822-4080-BBD4-19F11E23B96F}">
      <dgm:prSet phldrT="[Κείμενο]" custT="1"/>
      <dgm:spPr>
        <a:solidFill>
          <a:schemeClr val="accent1">
            <a:lumMod val="20000"/>
            <a:lumOff val="80000"/>
          </a:schemeClr>
        </a:solidFill>
      </dgm:spPr>
      <dgm:t>
        <a:bodyPr/>
        <a:lstStyle/>
        <a:p>
          <a:r>
            <a:rPr lang="el-GR" sz="1600" b="1" dirty="0" smtClean="0">
              <a:solidFill>
                <a:schemeClr val="tx1"/>
              </a:solidFill>
            </a:rPr>
            <a:t>Αναπνοή (αυτόματη ή μηχανική: τύπος, συχνότητα, πίεση, </a:t>
          </a:r>
          <a:r>
            <a:rPr lang="en-US" sz="1600" b="1" dirty="0" smtClean="0">
              <a:solidFill>
                <a:schemeClr val="tx1"/>
              </a:solidFill>
            </a:rPr>
            <a:t>fiO2)</a:t>
          </a:r>
          <a:endParaRPr lang="el-GR" sz="1600" b="1" dirty="0">
            <a:solidFill>
              <a:schemeClr val="tx1"/>
            </a:solidFill>
          </a:endParaRPr>
        </a:p>
      </dgm:t>
    </dgm:pt>
    <dgm:pt modelId="{979977CC-1F70-45E3-B7EB-F8C6E9527D1A}" type="parTrans" cxnId="{6F033869-9A68-4896-A7E2-D8611DADFFB7}">
      <dgm:prSet/>
      <dgm:spPr/>
      <dgm:t>
        <a:bodyPr/>
        <a:lstStyle/>
        <a:p>
          <a:endParaRPr lang="el-GR"/>
        </a:p>
      </dgm:t>
    </dgm:pt>
    <dgm:pt modelId="{45620550-A28A-4280-AF69-3ED962BCFE85}" type="sibTrans" cxnId="{6F033869-9A68-4896-A7E2-D8611DADFFB7}">
      <dgm:prSet/>
      <dgm:spPr/>
      <dgm:t>
        <a:bodyPr/>
        <a:lstStyle/>
        <a:p>
          <a:endParaRPr lang="el-GR"/>
        </a:p>
      </dgm:t>
    </dgm:pt>
    <dgm:pt modelId="{7C4BB732-1C9C-4471-945F-98C7CB6ADDED}">
      <dgm:prSet phldrT="[Κείμενο]" custT="1"/>
      <dgm:spPr>
        <a:solidFill>
          <a:schemeClr val="accent1">
            <a:lumMod val="20000"/>
            <a:lumOff val="80000"/>
          </a:schemeClr>
        </a:solidFill>
      </dgm:spPr>
      <dgm:t>
        <a:bodyPr/>
        <a:lstStyle/>
        <a:p>
          <a:r>
            <a:rPr lang="el-GR" sz="1600" b="1" dirty="0" smtClean="0">
              <a:solidFill>
                <a:schemeClr val="tx1"/>
              </a:solidFill>
            </a:rPr>
            <a:t>Τύπος αναπνοής (συχνότητα, βάθος)</a:t>
          </a:r>
          <a:endParaRPr lang="el-GR" sz="1600" b="1" dirty="0">
            <a:solidFill>
              <a:schemeClr val="tx1"/>
            </a:solidFill>
          </a:endParaRPr>
        </a:p>
      </dgm:t>
    </dgm:pt>
    <dgm:pt modelId="{3AF15AEA-74CB-402E-B5AE-4A39A7063EAF}" type="parTrans" cxnId="{D9455040-D43B-401E-8973-8BC9AF5E62B6}">
      <dgm:prSet/>
      <dgm:spPr/>
      <dgm:t>
        <a:bodyPr/>
        <a:lstStyle/>
        <a:p>
          <a:endParaRPr lang="el-GR"/>
        </a:p>
      </dgm:t>
    </dgm:pt>
    <dgm:pt modelId="{FBE77075-69B4-4C5B-83DF-DBA245E68EEA}" type="sibTrans" cxnId="{D9455040-D43B-401E-8973-8BC9AF5E62B6}">
      <dgm:prSet/>
      <dgm:spPr/>
      <dgm:t>
        <a:bodyPr/>
        <a:lstStyle/>
        <a:p>
          <a:endParaRPr lang="el-GR"/>
        </a:p>
      </dgm:t>
    </dgm:pt>
    <dgm:pt modelId="{BC815B1D-DC41-451E-9613-D163FF8F340A}">
      <dgm:prSet phldrT="[Κείμενο]" custT="1"/>
      <dgm:spPr>
        <a:solidFill>
          <a:schemeClr val="accent1">
            <a:lumMod val="20000"/>
            <a:lumOff val="80000"/>
          </a:schemeClr>
        </a:solidFill>
      </dgm:spPr>
      <dgm:t>
        <a:bodyPr/>
        <a:lstStyle/>
        <a:p>
          <a:r>
            <a:rPr lang="el-GR" sz="1600" b="1" dirty="0" smtClean="0">
              <a:solidFill>
                <a:schemeClr val="tx1"/>
              </a:solidFill>
            </a:rPr>
            <a:t>Αέρια αίματος, </a:t>
          </a:r>
          <a:r>
            <a:rPr lang="en-US" sz="1600" b="1" dirty="0" smtClean="0">
              <a:solidFill>
                <a:schemeClr val="tx1"/>
              </a:solidFill>
            </a:rPr>
            <a:t>SatO2, </a:t>
          </a:r>
          <a:r>
            <a:rPr lang="el-GR" sz="1600" b="1" dirty="0" smtClean="0">
              <a:solidFill>
                <a:schemeClr val="tx1"/>
              </a:solidFill>
            </a:rPr>
            <a:t>ακτινογραφία θώρακα, ακρόαση (ατελεκτασία, βρογχικές εκκρίσεις)		</a:t>
          </a:r>
          <a:endParaRPr lang="el-GR" sz="1600" b="1" dirty="0">
            <a:solidFill>
              <a:schemeClr val="tx1"/>
            </a:solidFill>
          </a:endParaRPr>
        </a:p>
      </dgm:t>
    </dgm:pt>
    <dgm:pt modelId="{7904034D-C1AF-410A-A099-05815DC45508}" type="parTrans" cxnId="{0035F0F2-D369-468E-8FDD-251AC0D4F8F0}">
      <dgm:prSet/>
      <dgm:spPr/>
      <dgm:t>
        <a:bodyPr/>
        <a:lstStyle/>
        <a:p>
          <a:endParaRPr lang="el-GR"/>
        </a:p>
      </dgm:t>
    </dgm:pt>
    <dgm:pt modelId="{15BFD9C1-8939-4DB3-B31D-0930ED7374B9}" type="sibTrans" cxnId="{0035F0F2-D369-468E-8FDD-251AC0D4F8F0}">
      <dgm:prSet/>
      <dgm:spPr/>
      <dgm:t>
        <a:bodyPr/>
        <a:lstStyle/>
        <a:p>
          <a:endParaRPr lang="el-GR"/>
        </a:p>
      </dgm:t>
    </dgm:pt>
    <dgm:pt modelId="{3A597476-77F5-4E66-98E4-97412F4D3D92}">
      <dgm:prSet phldrT="[Κείμενο]" custT="1"/>
      <dgm:spPr>
        <a:solidFill>
          <a:schemeClr val="accent2">
            <a:lumMod val="20000"/>
            <a:lumOff val="80000"/>
          </a:schemeClr>
        </a:solidFill>
      </dgm:spPr>
      <dgm:t>
        <a:bodyPr/>
        <a:lstStyle/>
        <a:p>
          <a:r>
            <a:rPr lang="el-GR" sz="1800" b="1" dirty="0" smtClean="0">
              <a:solidFill>
                <a:schemeClr val="tx1"/>
              </a:solidFill>
            </a:rPr>
            <a:t>Αναισθησία, μυοχάλαση, ινότροπη υποστήριξη, αναλγησία (τύπος, συχνότητα, αποτελεσματικότη</a:t>
          </a:r>
          <a:r>
            <a:rPr lang="el-GR" sz="1200" dirty="0" smtClean="0">
              <a:solidFill>
                <a:schemeClr val="tx1"/>
              </a:solidFill>
            </a:rPr>
            <a:t>τα)</a:t>
          </a:r>
          <a:endParaRPr lang="el-GR" sz="1200" dirty="0">
            <a:solidFill>
              <a:schemeClr val="tx1"/>
            </a:solidFill>
          </a:endParaRPr>
        </a:p>
      </dgm:t>
    </dgm:pt>
    <dgm:pt modelId="{B87EE154-79C9-41ED-96B1-5E645B2C7CF2}" type="parTrans" cxnId="{5D68B450-8E75-4990-9047-FBB2F86F5382}">
      <dgm:prSet/>
      <dgm:spPr/>
      <dgm:t>
        <a:bodyPr/>
        <a:lstStyle/>
        <a:p>
          <a:endParaRPr lang="el-GR"/>
        </a:p>
      </dgm:t>
    </dgm:pt>
    <dgm:pt modelId="{24F75B2E-1FDF-4B1D-B685-E61418FF1439}" type="sibTrans" cxnId="{5D68B450-8E75-4990-9047-FBB2F86F5382}">
      <dgm:prSet/>
      <dgm:spPr/>
      <dgm:t>
        <a:bodyPr/>
        <a:lstStyle/>
        <a:p>
          <a:endParaRPr lang="el-GR"/>
        </a:p>
      </dgm:t>
    </dgm:pt>
    <dgm:pt modelId="{6AFC833E-E531-4E56-B2AF-5D8E166C921E}" type="pres">
      <dgm:prSet presAssocID="{C4E69F8B-D302-4759-82B0-46EA17B0FC39}" presName="composite" presStyleCnt="0">
        <dgm:presLayoutVars>
          <dgm:chMax val="1"/>
          <dgm:dir/>
          <dgm:resizeHandles val="exact"/>
        </dgm:presLayoutVars>
      </dgm:prSet>
      <dgm:spPr/>
      <dgm:t>
        <a:bodyPr/>
        <a:lstStyle/>
        <a:p>
          <a:endParaRPr lang="el-GR"/>
        </a:p>
      </dgm:t>
    </dgm:pt>
    <dgm:pt modelId="{873ADD60-6B17-4BD6-AE70-E9BAFF6072BB}" type="pres">
      <dgm:prSet presAssocID="{24E57DAD-FEC6-4ABD-A0E5-362B2534517E}" presName="roof" presStyleLbl="dkBgShp" presStyleIdx="0" presStyleCnt="2" custScaleY="31493"/>
      <dgm:spPr/>
      <dgm:t>
        <a:bodyPr/>
        <a:lstStyle/>
        <a:p>
          <a:endParaRPr lang="el-GR"/>
        </a:p>
      </dgm:t>
    </dgm:pt>
    <dgm:pt modelId="{0CABBBD4-4812-42D1-9242-E4195AC4C638}" type="pres">
      <dgm:prSet presAssocID="{24E57DAD-FEC6-4ABD-A0E5-362B2534517E}" presName="pillars" presStyleCnt="0"/>
      <dgm:spPr/>
    </dgm:pt>
    <dgm:pt modelId="{F7504DA6-E6D1-4557-A035-C0350104DBE8}" type="pres">
      <dgm:prSet presAssocID="{24E57DAD-FEC6-4ABD-A0E5-362B2534517E}" presName="pillar1" presStyleLbl="node1" presStyleIdx="0" presStyleCnt="5" custScaleY="132563" custLinFactNeighborY="-2942">
        <dgm:presLayoutVars>
          <dgm:bulletEnabled val="1"/>
        </dgm:presLayoutVars>
      </dgm:prSet>
      <dgm:spPr/>
      <dgm:t>
        <a:bodyPr/>
        <a:lstStyle/>
        <a:p>
          <a:endParaRPr lang="el-GR"/>
        </a:p>
      </dgm:t>
    </dgm:pt>
    <dgm:pt modelId="{2862D391-7A9E-4768-9090-3E957EA5DDEB}" type="pres">
      <dgm:prSet presAssocID="{93905044-2CBC-45D2-B1A4-D374668E3AD1}" presName="pillarX" presStyleLbl="node1" presStyleIdx="1" presStyleCnt="5" custScaleY="132257" custLinFactNeighborY="-2942">
        <dgm:presLayoutVars>
          <dgm:bulletEnabled val="1"/>
        </dgm:presLayoutVars>
      </dgm:prSet>
      <dgm:spPr/>
      <dgm:t>
        <a:bodyPr/>
        <a:lstStyle/>
        <a:p>
          <a:endParaRPr lang="el-GR"/>
        </a:p>
      </dgm:t>
    </dgm:pt>
    <dgm:pt modelId="{340CC7A1-018A-4F60-9DAD-DEEE6733020D}" type="pres">
      <dgm:prSet presAssocID="{75D7E8AA-854F-40A6-9DD9-CB8B75FFB544}" presName="pillarX" presStyleLbl="node1" presStyleIdx="2" presStyleCnt="5" custScaleY="132257" custLinFactNeighborY="-2942">
        <dgm:presLayoutVars>
          <dgm:bulletEnabled val="1"/>
        </dgm:presLayoutVars>
      </dgm:prSet>
      <dgm:spPr/>
      <dgm:t>
        <a:bodyPr/>
        <a:lstStyle/>
        <a:p>
          <a:endParaRPr lang="el-GR"/>
        </a:p>
      </dgm:t>
    </dgm:pt>
    <dgm:pt modelId="{0D5DE410-ADD8-4798-BE55-1B045B1ADCB3}" type="pres">
      <dgm:prSet presAssocID="{F1AD1695-6767-48FF-97DF-E4497EB07C67}" presName="pillarX" presStyleLbl="node1" presStyleIdx="3" presStyleCnt="5" custScaleY="132257" custLinFactNeighborY="-2942">
        <dgm:presLayoutVars>
          <dgm:bulletEnabled val="1"/>
        </dgm:presLayoutVars>
      </dgm:prSet>
      <dgm:spPr/>
      <dgm:t>
        <a:bodyPr/>
        <a:lstStyle/>
        <a:p>
          <a:endParaRPr lang="el-GR"/>
        </a:p>
      </dgm:t>
    </dgm:pt>
    <dgm:pt modelId="{8428D09A-8292-4D72-B468-3DAE79CE85E8}" type="pres">
      <dgm:prSet presAssocID="{3B0AEA54-AD12-4B69-839F-00DFC151B7E5}" presName="pillarX" presStyleLbl="node1" presStyleIdx="4" presStyleCnt="5" custScaleY="128555" custLinFactNeighborX="8185" custLinFactNeighborY="-4844">
        <dgm:presLayoutVars>
          <dgm:bulletEnabled val="1"/>
        </dgm:presLayoutVars>
      </dgm:prSet>
      <dgm:spPr/>
      <dgm:t>
        <a:bodyPr/>
        <a:lstStyle/>
        <a:p>
          <a:endParaRPr lang="el-GR"/>
        </a:p>
      </dgm:t>
    </dgm:pt>
    <dgm:pt modelId="{AA72A060-478C-4536-ABB9-1736416D0AE6}" type="pres">
      <dgm:prSet presAssocID="{24E57DAD-FEC6-4ABD-A0E5-362B2534517E}" presName="base" presStyleLbl="dkBgShp" presStyleIdx="1" presStyleCnt="2" custFlipVert="1" custScaleX="99749" custScaleY="56615" custLinFactNeighborY="98361"/>
      <dgm:spPr/>
    </dgm:pt>
  </dgm:ptLst>
  <dgm:cxnLst>
    <dgm:cxn modelId="{50B8ACEE-1B07-4907-976A-36F5B1DAC8D6}" type="presOf" srcId="{154F61BA-B4F0-4C99-9B90-CE4211FDFAFC}" destId="{F7504DA6-E6D1-4557-A035-C0350104DBE8}" srcOrd="0" destOrd="4" presId="urn:microsoft.com/office/officeart/2005/8/layout/hList3"/>
    <dgm:cxn modelId="{70577B89-D3AE-479B-A73F-305080C51D2E}" type="presOf" srcId="{1478ECDB-0F0C-4D7F-A05F-2363E7CA5DDE}" destId="{F7504DA6-E6D1-4557-A035-C0350104DBE8}" srcOrd="0" destOrd="0" presId="urn:microsoft.com/office/officeart/2005/8/layout/hList3"/>
    <dgm:cxn modelId="{DFDEFF8D-1443-4633-9719-04202B7C44D4}" srcId="{24E57DAD-FEC6-4ABD-A0E5-362B2534517E}" destId="{75D7E8AA-854F-40A6-9DD9-CB8B75FFB544}" srcOrd="2" destOrd="0" parTransId="{44D078CD-8824-46B7-BF3A-CA5C9F842298}" sibTransId="{374B9059-7FEF-4D01-BB41-F2CBD290E80C}"/>
    <dgm:cxn modelId="{5D68B450-8E75-4990-9047-FBB2F86F5382}" srcId="{3B0AEA54-AD12-4B69-839F-00DFC151B7E5}" destId="{3A597476-77F5-4E66-98E4-97412F4D3D92}" srcOrd="0" destOrd="0" parTransId="{B87EE154-79C9-41ED-96B1-5E645B2C7CF2}" sibTransId="{24F75B2E-1FDF-4B1D-B685-E61418FF1439}"/>
    <dgm:cxn modelId="{A21A41B9-ECBB-4E12-B40A-C0D7453550FF}" type="presOf" srcId="{DDC76384-CCF2-4ABC-8F76-5D613E6359C9}" destId="{0D5DE410-ADD8-4798-BE55-1B045B1ADCB3}" srcOrd="0" destOrd="1" presId="urn:microsoft.com/office/officeart/2005/8/layout/hList3"/>
    <dgm:cxn modelId="{D5189166-E12B-40AC-89F2-E546E8075442}" type="presOf" srcId="{8F795EE1-C66E-4546-9BBD-5A4CDECF6D6A}" destId="{F7504DA6-E6D1-4557-A035-C0350104DBE8}" srcOrd="0" destOrd="6" presId="urn:microsoft.com/office/officeart/2005/8/layout/hList3"/>
    <dgm:cxn modelId="{35C140F9-DE40-4505-B98C-73C9DA6ECA9C}" srcId="{24E57DAD-FEC6-4ABD-A0E5-362B2534517E}" destId="{1478ECDB-0F0C-4D7F-A05F-2363E7CA5DDE}" srcOrd="0" destOrd="0" parTransId="{0A8FF3BF-7EC3-4B45-A630-C153A433CB61}" sibTransId="{EC9AED93-9D18-4B9E-952B-F5317651A0EF}"/>
    <dgm:cxn modelId="{CA564A58-226A-4A06-A1DC-884953FC34CD}" srcId="{75D7E8AA-854F-40A6-9DD9-CB8B75FFB544}" destId="{3A55BC2B-486A-4F50-9237-6812491D6474}" srcOrd="1" destOrd="0" parTransId="{EA7D94DA-9798-472D-804E-C1500F3F30EE}" sibTransId="{6C1A9335-7410-4E8D-9AF0-F0DED895260B}"/>
    <dgm:cxn modelId="{907DA2C6-0A51-4F6D-9C4C-B934E4CFC55F}" srcId="{1478ECDB-0F0C-4D7F-A05F-2363E7CA5DDE}" destId="{8B3F7EA0-99AB-4C57-8FB0-5C23EA821B91}" srcOrd="2" destOrd="0" parTransId="{57A03688-460C-4640-A822-6DFBC0BDC5F3}" sibTransId="{FE1EC77B-43AA-43ED-806D-E6D95B5267B6}"/>
    <dgm:cxn modelId="{5BD96884-7C06-4EBC-BEFC-CFC301798170}" type="presOf" srcId="{BE05AE27-F822-4080-BBD4-19F11E23B96F}" destId="{2862D391-7A9E-4768-9090-3E957EA5DDEB}" srcOrd="0" destOrd="1" presId="urn:microsoft.com/office/officeart/2005/8/layout/hList3"/>
    <dgm:cxn modelId="{7907A14A-7E52-4FB8-AD49-6FC74E95A656}" type="presOf" srcId="{24E57DAD-FEC6-4ABD-A0E5-362B2534517E}" destId="{873ADD60-6B17-4BD6-AE70-E9BAFF6072BB}" srcOrd="0" destOrd="0" presId="urn:microsoft.com/office/officeart/2005/8/layout/hList3"/>
    <dgm:cxn modelId="{074ACA38-7ABB-44DC-A145-05F5989041A2}" type="presOf" srcId="{F1AD1695-6767-48FF-97DF-E4497EB07C67}" destId="{0D5DE410-ADD8-4798-BE55-1B045B1ADCB3}" srcOrd="0" destOrd="0" presId="urn:microsoft.com/office/officeart/2005/8/layout/hList3"/>
    <dgm:cxn modelId="{7A44FDB5-BE86-42DF-8F2A-8ADF5580B8D2}" srcId="{24E57DAD-FEC6-4ABD-A0E5-362B2534517E}" destId="{93905044-2CBC-45D2-B1A4-D374668E3AD1}" srcOrd="1" destOrd="0" parTransId="{B7C3B7F2-BEF9-4968-8CD5-3273D1880BAF}" sibTransId="{EE6CF6F8-82F6-49FD-BBA8-88FBD60025EA}"/>
    <dgm:cxn modelId="{D3EBF85C-74C2-4CD9-A42C-7A4C06414798}" type="presOf" srcId="{3B0AEA54-AD12-4B69-839F-00DFC151B7E5}" destId="{8428D09A-8292-4D72-B468-3DAE79CE85E8}" srcOrd="0" destOrd="0" presId="urn:microsoft.com/office/officeart/2005/8/layout/hList3"/>
    <dgm:cxn modelId="{749BCC78-6049-4573-83F4-65F09FFE1000}" type="presOf" srcId="{47C30324-1270-4D7A-81A8-148894CCE6AC}" destId="{340CC7A1-018A-4F60-9DAD-DEEE6733020D}" srcOrd="0" destOrd="1" presId="urn:microsoft.com/office/officeart/2005/8/layout/hList3"/>
    <dgm:cxn modelId="{2FD63953-EEA8-44B2-8B3A-C00F8F987F11}" srcId="{F1AD1695-6767-48FF-97DF-E4497EB07C67}" destId="{DDC76384-CCF2-4ABC-8F76-5D613E6359C9}" srcOrd="0" destOrd="0" parTransId="{D18E45F5-8FA3-48D2-B5C1-CD4234281F65}" sibTransId="{5860C74F-1D11-44CF-BB7D-EB15E97D5FA9}"/>
    <dgm:cxn modelId="{B693FC13-31E7-477A-86A6-D1B7A57E805A}" srcId="{24E57DAD-FEC6-4ABD-A0E5-362B2534517E}" destId="{F1AD1695-6767-48FF-97DF-E4497EB07C67}" srcOrd="3" destOrd="0" parTransId="{752E7907-5FF2-4CD0-B33B-1A155210493E}" sibTransId="{A0B90644-7AD6-436F-B938-5B79136E36A7}"/>
    <dgm:cxn modelId="{0769DC93-E8F8-4D93-AC79-EF0CC9D9C200}" type="presOf" srcId="{DE6A809C-9516-456F-A662-3812EDED96B8}" destId="{F7504DA6-E6D1-4557-A035-C0350104DBE8}" srcOrd="0" destOrd="2" presId="urn:microsoft.com/office/officeart/2005/8/layout/hList3"/>
    <dgm:cxn modelId="{D01027D9-71C4-49C3-A749-69BB8B9274C3}" type="presOf" srcId="{C4E69F8B-D302-4759-82B0-46EA17B0FC39}" destId="{6AFC833E-E531-4E56-B2AF-5D8E166C921E}" srcOrd="0" destOrd="0" presId="urn:microsoft.com/office/officeart/2005/8/layout/hList3"/>
    <dgm:cxn modelId="{1A9288A8-23AC-4132-BA2E-1F1A4D79149F}" type="presOf" srcId="{75D7E8AA-854F-40A6-9DD9-CB8B75FFB544}" destId="{340CC7A1-018A-4F60-9DAD-DEEE6733020D}" srcOrd="0" destOrd="0" presId="urn:microsoft.com/office/officeart/2005/8/layout/hList3"/>
    <dgm:cxn modelId="{1595E2E5-CF26-4B36-90DE-282F670CF877}" type="presOf" srcId="{DA333444-B91C-4D83-9458-929511231B3A}" destId="{F7504DA6-E6D1-4557-A035-C0350104DBE8}" srcOrd="0" destOrd="1" presId="urn:microsoft.com/office/officeart/2005/8/layout/hList3"/>
    <dgm:cxn modelId="{28B53FBB-AE85-464F-8D1B-D814852EE448}" type="presOf" srcId="{93905044-2CBC-45D2-B1A4-D374668E3AD1}" destId="{2862D391-7A9E-4768-9090-3E957EA5DDEB}" srcOrd="0" destOrd="0" presId="urn:microsoft.com/office/officeart/2005/8/layout/hList3"/>
    <dgm:cxn modelId="{5BC23FEE-51F9-44DD-BF8E-3041B2445792}" srcId="{1478ECDB-0F0C-4D7F-A05F-2363E7CA5DDE}" destId="{DE6A809C-9516-456F-A662-3812EDED96B8}" srcOrd="1" destOrd="0" parTransId="{8DCAA9D6-5204-4CFD-89CD-9D82494F1BE7}" sibTransId="{EE01C4EB-8080-457F-942B-59F50FB9E42B}"/>
    <dgm:cxn modelId="{28714F64-F1DE-4047-A588-E159F487F88B}" type="presOf" srcId="{8B3F7EA0-99AB-4C57-8FB0-5C23EA821B91}" destId="{F7504DA6-E6D1-4557-A035-C0350104DBE8}" srcOrd="0" destOrd="3" presId="urn:microsoft.com/office/officeart/2005/8/layout/hList3"/>
    <dgm:cxn modelId="{F08E8C7A-1AFA-43CA-9782-D2B67AADC9C3}" srcId="{1478ECDB-0F0C-4D7F-A05F-2363E7CA5DDE}" destId="{154F61BA-B4F0-4C99-9B90-CE4211FDFAFC}" srcOrd="3" destOrd="0" parTransId="{BB4342B4-EAD1-433F-BD4B-FC8C6DDA2DE9}" sibTransId="{393634B5-6EE1-4BFB-97A8-C3DF6CC0DE48}"/>
    <dgm:cxn modelId="{C52DC7ED-D656-4E1F-8FFB-5C5E461B392B}" type="presOf" srcId="{D5D65E67-B28C-48CB-B724-51909D84CB08}" destId="{340CC7A1-018A-4F60-9DAD-DEEE6733020D}" srcOrd="0" destOrd="3" presId="urn:microsoft.com/office/officeart/2005/8/layout/hList3"/>
    <dgm:cxn modelId="{322E1EA1-BA4E-4813-B6D1-511EC09B3C19}" srcId="{1478ECDB-0F0C-4D7F-A05F-2363E7CA5DDE}" destId="{8F795EE1-C66E-4546-9BBD-5A4CDECF6D6A}" srcOrd="5" destOrd="0" parTransId="{E7AD2C4A-37A6-42B2-9F10-4AEE8AC14335}" sibTransId="{DA58A5DD-D6A9-4B50-8D4C-B832A8A4189C}"/>
    <dgm:cxn modelId="{DFB892AF-3479-487B-9F94-D092169681D5}" srcId="{1478ECDB-0F0C-4D7F-A05F-2363E7CA5DDE}" destId="{DA333444-B91C-4D83-9458-929511231B3A}" srcOrd="0" destOrd="0" parTransId="{0A2F4918-0129-418A-851D-47C5F4AC0E53}" sibTransId="{9F6ABB18-E813-43A3-9AC1-CEECC1713CE5}"/>
    <dgm:cxn modelId="{8DC09B4F-6AD9-4679-893C-1F76620948A7}" srcId="{24E57DAD-FEC6-4ABD-A0E5-362B2534517E}" destId="{3B0AEA54-AD12-4B69-839F-00DFC151B7E5}" srcOrd="4" destOrd="0" parTransId="{7851E4F4-C06E-47C5-AEA0-E18CA8E5998E}" sibTransId="{2E516BD0-347D-49E5-92BF-88D0C2483846}"/>
    <dgm:cxn modelId="{1702B9F7-9084-48CC-8F10-E85E8C6F2C3D}" type="presOf" srcId="{7C4BB732-1C9C-4471-945F-98C7CB6ADDED}" destId="{2862D391-7A9E-4768-9090-3E957EA5DDEB}" srcOrd="0" destOrd="2" presId="urn:microsoft.com/office/officeart/2005/8/layout/hList3"/>
    <dgm:cxn modelId="{A64CD66D-129A-42E5-BA67-0B448B732FAC}" srcId="{75D7E8AA-854F-40A6-9DD9-CB8B75FFB544}" destId="{47C30324-1270-4D7A-81A8-148894CCE6AC}" srcOrd="0" destOrd="0" parTransId="{563B03EB-D10D-4030-B90A-AF00DD69F7E5}" sibTransId="{5B243B4A-390F-447E-B7E6-1E44995622D8}"/>
    <dgm:cxn modelId="{7993CCBD-5730-4188-BA1E-0D79A36AF4A1}" type="presOf" srcId="{3A55BC2B-486A-4F50-9237-6812491D6474}" destId="{340CC7A1-018A-4F60-9DAD-DEEE6733020D}" srcOrd="0" destOrd="2" presId="urn:microsoft.com/office/officeart/2005/8/layout/hList3"/>
    <dgm:cxn modelId="{F9B91039-BD4C-4DBE-9081-106B3DE448ED}" srcId="{C4E69F8B-D302-4759-82B0-46EA17B0FC39}" destId="{24E57DAD-FEC6-4ABD-A0E5-362B2534517E}" srcOrd="0" destOrd="0" parTransId="{26D24492-88CC-4538-B180-D2EFB7CFA990}" sibTransId="{234297EC-AC46-4BD8-ABB3-2929523ED0E1}"/>
    <dgm:cxn modelId="{1681E6E7-A8EE-4B3D-9027-C714D5FE6DA4}" srcId="{75D7E8AA-854F-40A6-9DD9-CB8B75FFB544}" destId="{D5D65E67-B28C-48CB-B724-51909D84CB08}" srcOrd="2" destOrd="0" parTransId="{E151B3DD-670E-4FBD-B7F5-B7ABCC308330}" sibTransId="{8DDF7F8C-5E85-4115-A432-CD349E9855FD}"/>
    <dgm:cxn modelId="{6F033869-9A68-4896-A7E2-D8611DADFFB7}" srcId="{93905044-2CBC-45D2-B1A4-D374668E3AD1}" destId="{BE05AE27-F822-4080-BBD4-19F11E23B96F}" srcOrd="0" destOrd="0" parTransId="{979977CC-1F70-45E3-B7EB-F8C6E9527D1A}" sibTransId="{45620550-A28A-4280-AF69-3ED962BCFE85}"/>
    <dgm:cxn modelId="{EBA85AAA-1623-4FB8-A61E-4B62BB4857DE}" type="presOf" srcId="{BC815B1D-DC41-451E-9613-D163FF8F340A}" destId="{2862D391-7A9E-4768-9090-3E957EA5DDEB}" srcOrd="0" destOrd="3" presId="urn:microsoft.com/office/officeart/2005/8/layout/hList3"/>
    <dgm:cxn modelId="{473FF0E1-599F-40AA-84D8-635C709E739F}" srcId="{1478ECDB-0F0C-4D7F-A05F-2363E7CA5DDE}" destId="{A035DF30-682A-4757-B6A0-42A2D53F99AD}" srcOrd="4" destOrd="0" parTransId="{8D1BF784-F10B-4F3F-9E5F-7D9954F48F26}" sibTransId="{C69EA356-F526-4D30-BFC3-6902A6D206B5}"/>
    <dgm:cxn modelId="{D9455040-D43B-401E-8973-8BC9AF5E62B6}" srcId="{93905044-2CBC-45D2-B1A4-D374668E3AD1}" destId="{7C4BB732-1C9C-4471-945F-98C7CB6ADDED}" srcOrd="1" destOrd="0" parTransId="{3AF15AEA-74CB-402E-B5AE-4A39A7063EAF}" sibTransId="{FBE77075-69B4-4C5B-83DF-DBA245E68EEA}"/>
    <dgm:cxn modelId="{1DE91BDF-63D1-45C6-A5D4-170F302A65EC}" type="presOf" srcId="{3A597476-77F5-4E66-98E4-97412F4D3D92}" destId="{8428D09A-8292-4D72-B468-3DAE79CE85E8}" srcOrd="0" destOrd="1" presId="urn:microsoft.com/office/officeart/2005/8/layout/hList3"/>
    <dgm:cxn modelId="{274257B6-9CF0-42F6-B5DC-4FA5CA97159C}" type="presOf" srcId="{A035DF30-682A-4757-B6A0-42A2D53F99AD}" destId="{F7504DA6-E6D1-4557-A035-C0350104DBE8}" srcOrd="0" destOrd="5" presId="urn:microsoft.com/office/officeart/2005/8/layout/hList3"/>
    <dgm:cxn modelId="{0035F0F2-D369-468E-8FDD-251AC0D4F8F0}" srcId="{93905044-2CBC-45D2-B1A4-D374668E3AD1}" destId="{BC815B1D-DC41-451E-9613-D163FF8F340A}" srcOrd="2" destOrd="0" parTransId="{7904034D-C1AF-410A-A099-05815DC45508}" sibTransId="{15BFD9C1-8939-4DB3-B31D-0930ED7374B9}"/>
    <dgm:cxn modelId="{566969F0-D488-48AA-BF20-784DB689EB84}" type="presParOf" srcId="{6AFC833E-E531-4E56-B2AF-5D8E166C921E}" destId="{873ADD60-6B17-4BD6-AE70-E9BAFF6072BB}" srcOrd="0" destOrd="0" presId="urn:microsoft.com/office/officeart/2005/8/layout/hList3"/>
    <dgm:cxn modelId="{57455763-3A7F-42C0-BFAC-DEF6ECCC6892}" type="presParOf" srcId="{6AFC833E-E531-4E56-B2AF-5D8E166C921E}" destId="{0CABBBD4-4812-42D1-9242-E4195AC4C638}" srcOrd="1" destOrd="0" presId="urn:microsoft.com/office/officeart/2005/8/layout/hList3"/>
    <dgm:cxn modelId="{550448A1-5B5E-48F8-9B62-FB2C0432A55B}" type="presParOf" srcId="{0CABBBD4-4812-42D1-9242-E4195AC4C638}" destId="{F7504DA6-E6D1-4557-A035-C0350104DBE8}" srcOrd="0" destOrd="0" presId="urn:microsoft.com/office/officeart/2005/8/layout/hList3"/>
    <dgm:cxn modelId="{70364142-7318-46AA-9899-92880AE77D46}" type="presParOf" srcId="{0CABBBD4-4812-42D1-9242-E4195AC4C638}" destId="{2862D391-7A9E-4768-9090-3E957EA5DDEB}" srcOrd="1" destOrd="0" presId="urn:microsoft.com/office/officeart/2005/8/layout/hList3"/>
    <dgm:cxn modelId="{08602AAF-E133-401D-ABA4-CDFF5F570A8E}" type="presParOf" srcId="{0CABBBD4-4812-42D1-9242-E4195AC4C638}" destId="{340CC7A1-018A-4F60-9DAD-DEEE6733020D}" srcOrd="2" destOrd="0" presId="urn:microsoft.com/office/officeart/2005/8/layout/hList3"/>
    <dgm:cxn modelId="{F053A7F1-01A5-466D-832D-8263B2827B89}" type="presParOf" srcId="{0CABBBD4-4812-42D1-9242-E4195AC4C638}" destId="{0D5DE410-ADD8-4798-BE55-1B045B1ADCB3}" srcOrd="3" destOrd="0" presId="urn:microsoft.com/office/officeart/2005/8/layout/hList3"/>
    <dgm:cxn modelId="{7A359992-C3DE-4585-8D2F-58E00C12D1BC}" type="presParOf" srcId="{0CABBBD4-4812-42D1-9242-E4195AC4C638}" destId="{8428D09A-8292-4D72-B468-3DAE79CE85E8}" srcOrd="4" destOrd="0" presId="urn:microsoft.com/office/officeart/2005/8/layout/hList3"/>
    <dgm:cxn modelId="{96F26B88-6A92-449D-877C-2E24A2B6EEFD}" type="presParOf" srcId="{6AFC833E-E531-4E56-B2AF-5D8E166C921E}" destId="{AA72A060-478C-4536-ABB9-1736416D0AE6}"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75CDBE-538F-40B8-A678-20B8FC6E3DD7}">
      <dsp:nvSpPr>
        <dsp:cNvPr id="0" name=""/>
        <dsp:cNvSpPr/>
      </dsp:nvSpPr>
      <dsp:spPr>
        <a:xfrm>
          <a:off x="-341613" y="0"/>
          <a:ext cx="2088232" cy="208823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A04D65-5087-419F-A377-F4725859E19F}">
      <dsp:nvSpPr>
        <dsp:cNvPr id="0" name=""/>
        <dsp:cNvSpPr/>
      </dsp:nvSpPr>
      <dsp:spPr>
        <a:xfrm>
          <a:off x="736405" y="0"/>
          <a:ext cx="7418509" cy="208823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l-GR" sz="4000" kern="1200" dirty="0" smtClean="0"/>
            <a:t>Οφέλη</a:t>
          </a:r>
          <a:endParaRPr lang="el-GR" sz="4000" kern="1200" dirty="0"/>
        </a:p>
      </dsp:txBody>
      <dsp:txXfrm>
        <a:off x="736405" y="0"/>
        <a:ext cx="3709254" cy="2088232"/>
      </dsp:txXfrm>
    </dsp:sp>
    <dsp:sp modelId="{9E8E33F6-A804-4C5B-9BEE-6F3C251B16A9}">
      <dsp:nvSpPr>
        <dsp:cNvPr id="0" name=""/>
        <dsp:cNvSpPr/>
      </dsp:nvSpPr>
      <dsp:spPr>
        <a:xfrm>
          <a:off x="3350076" y="0"/>
          <a:ext cx="5075707" cy="208823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el-GR" sz="2000" kern="1200" dirty="0" smtClean="0"/>
            <a:t>Αύξηση δύναμης, αντοχής εισπνευστικών μυών</a:t>
          </a:r>
          <a:endParaRPr lang="el-GR" sz="2000" kern="1200" dirty="0"/>
        </a:p>
        <a:p>
          <a:pPr marL="228600" lvl="1" indent="-228600" algn="l" defTabSz="889000">
            <a:lnSpc>
              <a:spcPct val="90000"/>
            </a:lnSpc>
            <a:spcBef>
              <a:spcPct val="0"/>
            </a:spcBef>
            <a:spcAft>
              <a:spcPct val="15000"/>
            </a:spcAft>
            <a:buChar char="••"/>
          </a:pPr>
          <a:r>
            <a:rPr lang="el-GR" sz="2000" kern="1200" dirty="0" smtClean="0"/>
            <a:t>Μετεγχειρητική μείωση αναπνευστικών επιπλοκών: ατελεκτασίας, πνευμονίας</a:t>
          </a:r>
          <a:endParaRPr lang="el-GR" sz="2000" kern="1200" dirty="0"/>
        </a:p>
        <a:p>
          <a:pPr marL="228600" lvl="1" indent="-228600" algn="l" defTabSz="889000">
            <a:lnSpc>
              <a:spcPct val="90000"/>
            </a:lnSpc>
            <a:spcBef>
              <a:spcPct val="0"/>
            </a:spcBef>
            <a:spcAft>
              <a:spcPct val="15000"/>
            </a:spcAft>
            <a:buChar char="••"/>
          </a:pPr>
          <a:r>
            <a:rPr lang="el-GR" sz="2000" kern="1200" dirty="0" smtClean="0"/>
            <a:t>Μετεγχειρητική μείωση συνολικού χρόνου νοσηλείας</a:t>
          </a:r>
          <a:endParaRPr lang="el-GR" sz="2000" kern="1200" dirty="0"/>
        </a:p>
      </dsp:txBody>
      <dsp:txXfrm>
        <a:off x="3350076" y="0"/>
        <a:ext cx="5075707" cy="20882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ADD60-6B17-4BD6-AE70-E9BAFF6072BB}">
      <dsp:nvSpPr>
        <dsp:cNvPr id="0" name=""/>
        <dsp:cNvSpPr/>
      </dsp:nvSpPr>
      <dsp:spPr>
        <a:xfrm>
          <a:off x="0" y="214494"/>
          <a:ext cx="8229600" cy="476203"/>
        </a:xfrm>
        <a:prstGeom prst="rect">
          <a:avLst/>
        </a:prstGeom>
        <a:solidFill>
          <a:srgbClr val="004B82"/>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l-GR" sz="2200" b="1" kern="1200" dirty="0" smtClean="0">
              <a:solidFill>
                <a:schemeClr val="bg1"/>
              </a:solidFill>
            </a:rPr>
            <a:t>Αίτια Μετεγχειρητικών Αναπνευστικών Επιπλοκών</a:t>
          </a:r>
          <a:endParaRPr lang="el-GR" sz="2200" b="1" kern="1200" dirty="0">
            <a:solidFill>
              <a:schemeClr val="bg1"/>
            </a:solidFill>
          </a:endParaRPr>
        </a:p>
      </dsp:txBody>
      <dsp:txXfrm>
        <a:off x="0" y="214494"/>
        <a:ext cx="8229600" cy="476203"/>
      </dsp:txXfrm>
    </dsp:sp>
    <dsp:sp modelId="{F7504DA6-E6D1-4557-A035-C0350104DBE8}">
      <dsp:nvSpPr>
        <dsp:cNvPr id="0" name=""/>
        <dsp:cNvSpPr/>
      </dsp:nvSpPr>
      <dsp:spPr>
        <a:xfrm>
          <a:off x="6" y="673367"/>
          <a:ext cx="5150164" cy="4005827"/>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ctr" defTabSz="977900">
            <a:lnSpc>
              <a:spcPct val="90000"/>
            </a:lnSpc>
            <a:spcBef>
              <a:spcPct val="0"/>
            </a:spcBef>
            <a:spcAft>
              <a:spcPct val="35000"/>
            </a:spcAft>
          </a:pPr>
          <a:r>
            <a:rPr lang="el-GR" sz="2200" b="1" kern="1200" dirty="0" smtClean="0">
              <a:solidFill>
                <a:schemeClr val="tx1"/>
              </a:solidFill>
            </a:rPr>
            <a:t>Προεγχειρητικά</a:t>
          </a:r>
          <a:endParaRPr lang="el-GR" sz="2200" b="1" kern="1200" dirty="0">
            <a:solidFill>
              <a:schemeClr val="tx1"/>
            </a:solidFill>
          </a:endParaRPr>
        </a:p>
        <a:p>
          <a:pPr marL="171450" lvl="1" indent="-171450" algn="l" defTabSz="800100">
            <a:lnSpc>
              <a:spcPct val="90000"/>
            </a:lnSpc>
            <a:spcBef>
              <a:spcPct val="0"/>
            </a:spcBef>
            <a:spcAft>
              <a:spcPct val="15000"/>
            </a:spcAft>
            <a:buChar char="••"/>
          </a:pPr>
          <a:r>
            <a:rPr lang="el-GR" sz="1800" b="1" kern="1200" dirty="0" smtClean="0">
              <a:solidFill>
                <a:schemeClr val="tx1"/>
              </a:solidFill>
            </a:rPr>
            <a:t>Ηλικία &gt; 65 έτη</a:t>
          </a:r>
          <a:endParaRPr lang="el-GR" sz="1800" b="1" kern="1200" dirty="0">
            <a:solidFill>
              <a:schemeClr val="tx1"/>
            </a:solidFill>
          </a:endParaRPr>
        </a:p>
        <a:p>
          <a:pPr marL="171450" lvl="1" indent="-171450" algn="l" defTabSz="800100">
            <a:lnSpc>
              <a:spcPct val="90000"/>
            </a:lnSpc>
            <a:spcBef>
              <a:spcPct val="0"/>
            </a:spcBef>
            <a:spcAft>
              <a:spcPct val="15000"/>
            </a:spcAft>
            <a:buChar char="••"/>
          </a:pPr>
          <a:r>
            <a:rPr lang="el-GR" sz="1800" b="1" kern="1200" dirty="0" smtClean="0">
              <a:solidFill>
                <a:schemeClr val="tx1"/>
              </a:solidFill>
            </a:rPr>
            <a:t>Γυναίκα</a:t>
          </a:r>
          <a:endParaRPr lang="el-GR" sz="1800" b="1" kern="1200" dirty="0">
            <a:solidFill>
              <a:schemeClr val="tx1"/>
            </a:solidFill>
          </a:endParaRPr>
        </a:p>
        <a:p>
          <a:pPr marL="171450" lvl="1" indent="-171450" algn="l" defTabSz="800100">
            <a:lnSpc>
              <a:spcPct val="90000"/>
            </a:lnSpc>
            <a:spcBef>
              <a:spcPct val="0"/>
            </a:spcBef>
            <a:spcAft>
              <a:spcPct val="15000"/>
            </a:spcAft>
            <a:buChar char="••"/>
          </a:pPr>
          <a:r>
            <a:rPr lang="el-GR" sz="1800" b="1" kern="1200" dirty="0" smtClean="0">
              <a:solidFill>
                <a:schemeClr val="tx1"/>
              </a:solidFill>
            </a:rPr>
            <a:t>Παχυσαρκία</a:t>
          </a:r>
          <a:endParaRPr lang="el-GR" sz="1800" b="1" kern="1200" dirty="0">
            <a:solidFill>
              <a:schemeClr val="tx1"/>
            </a:solidFill>
          </a:endParaRPr>
        </a:p>
        <a:p>
          <a:pPr marL="171450" lvl="1" indent="-171450" algn="l" defTabSz="800100">
            <a:lnSpc>
              <a:spcPct val="90000"/>
            </a:lnSpc>
            <a:spcBef>
              <a:spcPct val="0"/>
            </a:spcBef>
            <a:spcAft>
              <a:spcPct val="15000"/>
            </a:spcAft>
            <a:buChar char="••"/>
          </a:pPr>
          <a:r>
            <a:rPr lang="el-GR" sz="1800" b="1" kern="1200" dirty="0" smtClean="0">
              <a:solidFill>
                <a:schemeClr val="tx1"/>
              </a:solidFill>
            </a:rPr>
            <a:t>Χρόνια αποφρακτική πνευμονοπάθεια</a:t>
          </a:r>
          <a:endParaRPr lang="el-GR" sz="1800" b="1" kern="1200" dirty="0">
            <a:solidFill>
              <a:schemeClr val="tx1"/>
            </a:solidFill>
          </a:endParaRPr>
        </a:p>
        <a:p>
          <a:pPr marL="171450" lvl="1" indent="-171450" algn="l" defTabSz="800100">
            <a:lnSpc>
              <a:spcPct val="90000"/>
            </a:lnSpc>
            <a:spcBef>
              <a:spcPct val="0"/>
            </a:spcBef>
            <a:spcAft>
              <a:spcPct val="15000"/>
            </a:spcAft>
            <a:buChar char="••"/>
          </a:pPr>
          <a:r>
            <a:rPr lang="el-GR" sz="1800" b="1" kern="1200" dirty="0" smtClean="0">
              <a:solidFill>
                <a:schemeClr val="tx1"/>
              </a:solidFill>
            </a:rPr>
            <a:t>Ιστορικό καπνίσματος</a:t>
          </a:r>
          <a:endParaRPr lang="el-GR" sz="1800" b="1" kern="1200" dirty="0">
            <a:solidFill>
              <a:schemeClr val="tx1"/>
            </a:solidFill>
          </a:endParaRPr>
        </a:p>
        <a:p>
          <a:pPr marL="171450" lvl="1" indent="-171450" algn="l" defTabSz="800100">
            <a:lnSpc>
              <a:spcPct val="90000"/>
            </a:lnSpc>
            <a:spcBef>
              <a:spcPct val="0"/>
            </a:spcBef>
            <a:spcAft>
              <a:spcPct val="15000"/>
            </a:spcAft>
            <a:buChar char="••"/>
          </a:pPr>
          <a:r>
            <a:rPr lang="el-GR" sz="1800" b="1" kern="1200" dirty="0" smtClean="0">
              <a:solidFill>
                <a:schemeClr val="tx1"/>
              </a:solidFill>
            </a:rPr>
            <a:t>Σακχαρώδης διαβήτης</a:t>
          </a:r>
          <a:endParaRPr lang="el-GR" sz="1800" b="1" kern="1200" dirty="0">
            <a:solidFill>
              <a:schemeClr val="tx1"/>
            </a:solidFill>
          </a:endParaRPr>
        </a:p>
        <a:p>
          <a:pPr marL="171450" lvl="1" indent="-171450" algn="l" defTabSz="800100">
            <a:lnSpc>
              <a:spcPct val="90000"/>
            </a:lnSpc>
            <a:spcBef>
              <a:spcPct val="0"/>
            </a:spcBef>
            <a:spcAft>
              <a:spcPct val="15000"/>
            </a:spcAft>
            <a:buChar char="••"/>
          </a:pPr>
          <a:r>
            <a:rPr lang="el-GR" sz="1800" b="1" kern="1200" dirty="0" smtClean="0">
              <a:solidFill>
                <a:schemeClr val="tx1"/>
              </a:solidFill>
            </a:rPr>
            <a:t>Χρόνια καρδιακή ανεπάρκεια</a:t>
          </a:r>
          <a:endParaRPr lang="el-GR" sz="1800" b="1" kern="1200" dirty="0">
            <a:solidFill>
              <a:schemeClr val="tx1"/>
            </a:solidFill>
          </a:endParaRPr>
        </a:p>
        <a:p>
          <a:pPr marL="171450" lvl="1" indent="-171450" algn="l" defTabSz="800100">
            <a:lnSpc>
              <a:spcPct val="90000"/>
            </a:lnSpc>
            <a:spcBef>
              <a:spcPct val="0"/>
            </a:spcBef>
            <a:spcAft>
              <a:spcPct val="15000"/>
            </a:spcAft>
            <a:buChar char="••"/>
          </a:pPr>
          <a:r>
            <a:rPr lang="el-GR" sz="1800" b="1" kern="1200" dirty="0" smtClean="0">
              <a:solidFill>
                <a:schemeClr val="tx1"/>
              </a:solidFill>
            </a:rPr>
            <a:t>Φαρμακευτική αγγειοσυσπαστική υποστήριξη</a:t>
          </a:r>
          <a:endParaRPr lang="el-GR" sz="1800" b="1" kern="1200" dirty="0">
            <a:solidFill>
              <a:schemeClr val="tx1"/>
            </a:solidFill>
          </a:endParaRPr>
        </a:p>
        <a:p>
          <a:pPr marL="171450" lvl="1" indent="-171450" algn="l" defTabSz="800100">
            <a:lnSpc>
              <a:spcPct val="90000"/>
            </a:lnSpc>
            <a:spcBef>
              <a:spcPct val="0"/>
            </a:spcBef>
            <a:spcAft>
              <a:spcPct val="15000"/>
            </a:spcAft>
            <a:buChar char="••"/>
          </a:pPr>
          <a:r>
            <a:rPr lang="el-GR" sz="1800" b="1" kern="1200" dirty="0" smtClean="0">
              <a:solidFill>
                <a:schemeClr val="tx1"/>
              </a:solidFill>
            </a:rPr>
            <a:t>Αγγειακό εγκεφαλικό επεισόδιο</a:t>
          </a:r>
          <a:endParaRPr lang="el-GR" sz="1800" b="1" kern="1200" dirty="0">
            <a:solidFill>
              <a:schemeClr val="tx1"/>
            </a:solidFill>
          </a:endParaRPr>
        </a:p>
        <a:p>
          <a:pPr marL="171450" lvl="1" indent="-171450" algn="l" defTabSz="800100">
            <a:lnSpc>
              <a:spcPct val="90000"/>
            </a:lnSpc>
            <a:spcBef>
              <a:spcPct val="0"/>
            </a:spcBef>
            <a:spcAft>
              <a:spcPct val="15000"/>
            </a:spcAft>
            <a:buChar char="••"/>
          </a:pPr>
          <a:r>
            <a:rPr lang="el-GR" sz="1800" b="1" kern="1200" dirty="0" smtClean="0">
              <a:solidFill>
                <a:schemeClr val="tx1"/>
              </a:solidFill>
            </a:rPr>
            <a:t>Χαμηλή </a:t>
          </a:r>
          <a:r>
            <a:rPr lang="en-US" sz="1800" b="1" kern="1200" dirty="0" smtClean="0">
              <a:solidFill>
                <a:schemeClr val="tx1"/>
              </a:solidFill>
            </a:rPr>
            <a:t>PaO2</a:t>
          </a:r>
          <a:endParaRPr lang="el-GR" sz="1800" b="1" kern="1200" dirty="0">
            <a:solidFill>
              <a:schemeClr val="tx1"/>
            </a:solidFill>
          </a:endParaRPr>
        </a:p>
        <a:p>
          <a:pPr marL="171450" lvl="1" indent="-171450" algn="l" defTabSz="800100">
            <a:lnSpc>
              <a:spcPct val="90000"/>
            </a:lnSpc>
            <a:spcBef>
              <a:spcPct val="0"/>
            </a:spcBef>
            <a:spcAft>
              <a:spcPct val="15000"/>
            </a:spcAft>
            <a:buChar char="••"/>
          </a:pPr>
          <a:r>
            <a:rPr lang="el-GR" sz="1800" b="1" kern="1200" dirty="0" smtClean="0">
              <a:solidFill>
                <a:schemeClr val="tx1"/>
              </a:solidFill>
            </a:rPr>
            <a:t>Έκτακτο χειρουργείο / προηγούμενο χειρουργείο καρδιάς</a:t>
          </a:r>
          <a:endParaRPr lang="el-GR" sz="1800" b="1" kern="1200" dirty="0">
            <a:solidFill>
              <a:schemeClr val="tx1"/>
            </a:solidFill>
          </a:endParaRPr>
        </a:p>
        <a:p>
          <a:pPr marL="171450" lvl="1" indent="-171450" algn="l" defTabSz="800100">
            <a:lnSpc>
              <a:spcPct val="90000"/>
            </a:lnSpc>
            <a:spcBef>
              <a:spcPct val="0"/>
            </a:spcBef>
            <a:spcAft>
              <a:spcPct val="15000"/>
            </a:spcAft>
            <a:buChar char="••"/>
          </a:pPr>
          <a:r>
            <a:rPr lang="el-GR" sz="1800" b="1" kern="1200" dirty="0" smtClean="0"/>
            <a:t>Ακινησία</a:t>
          </a:r>
          <a:endParaRPr lang="el-GR" sz="1800" b="1" kern="1200" dirty="0"/>
        </a:p>
      </dsp:txBody>
      <dsp:txXfrm>
        <a:off x="6" y="673367"/>
        <a:ext cx="5150164" cy="4005827"/>
      </dsp:txXfrm>
    </dsp:sp>
    <dsp:sp modelId="{340CC7A1-018A-4F60-9DAD-DEEE6733020D}">
      <dsp:nvSpPr>
        <dsp:cNvPr id="0" name=""/>
        <dsp:cNvSpPr/>
      </dsp:nvSpPr>
      <dsp:spPr>
        <a:xfrm>
          <a:off x="5151613" y="673382"/>
          <a:ext cx="3076536" cy="4058951"/>
        </a:xfrm>
        <a:prstGeom prst="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ctr" defTabSz="933450">
            <a:lnSpc>
              <a:spcPct val="90000"/>
            </a:lnSpc>
            <a:spcBef>
              <a:spcPct val="0"/>
            </a:spcBef>
            <a:spcAft>
              <a:spcPct val="35000"/>
            </a:spcAft>
          </a:pPr>
          <a:r>
            <a:rPr lang="el-GR" sz="2100" b="1" kern="1200" dirty="0" smtClean="0">
              <a:solidFill>
                <a:schemeClr val="tx1"/>
              </a:solidFill>
            </a:rPr>
            <a:t>Ενδοεγχειρητικά</a:t>
          </a:r>
          <a:endParaRPr lang="el-GR" sz="2100" b="1" kern="1200" dirty="0">
            <a:solidFill>
              <a:schemeClr val="tx1"/>
            </a:solidFill>
          </a:endParaRPr>
        </a:p>
        <a:p>
          <a:pPr marL="171450" lvl="1" indent="-171450" algn="l" defTabSz="800100">
            <a:lnSpc>
              <a:spcPct val="90000"/>
            </a:lnSpc>
            <a:spcBef>
              <a:spcPct val="0"/>
            </a:spcBef>
            <a:spcAft>
              <a:spcPct val="15000"/>
            </a:spcAft>
            <a:buChar char="••"/>
          </a:pPr>
          <a:r>
            <a:rPr lang="el-GR" sz="1800" b="1" kern="1200" dirty="0" smtClean="0">
              <a:solidFill>
                <a:schemeClr val="tx1"/>
              </a:solidFill>
            </a:rPr>
            <a:t>Διακοπή αναπνευστικής λειτουργίας</a:t>
          </a:r>
          <a:endParaRPr lang="el-GR" sz="1800" b="1" kern="1200" dirty="0">
            <a:solidFill>
              <a:schemeClr val="tx1"/>
            </a:solidFill>
          </a:endParaRPr>
        </a:p>
        <a:p>
          <a:pPr marL="171450" lvl="1" indent="-171450" algn="l" defTabSz="800100">
            <a:lnSpc>
              <a:spcPct val="90000"/>
            </a:lnSpc>
            <a:spcBef>
              <a:spcPct val="0"/>
            </a:spcBef>
            <a:spcAft>
              <a:spcPct val="15000"/>
            </a:spcAft>
            <a:buChar char="••"/>
          </a:pPr>
          <a:r>
            <a:rPr lang="el-GR" sz="1800" b="1" kern="1200" dirty="0" smtClean="0">
              <a:solidFill>
                <a:schemeClr val="tx1"/>
              </a:solidFill>
            </a:rPr>
            <a:t>Νευρολογική βλάβη</a:t>
          </a:r>
          <a:endParaRPr lang="el-GR" sz="1800" b="1" kern="1200" dirty="0">
            <a:solidFill>
              <a:schemeClr val="tx1"/>
            </a:solidFill>
          </a:endParaRPr>
        </a:p>
        <a:p>
          <a:pPr marL="171450" lvl="1" indent="-171450" algn="l" defTabSz="800100">
            <a:lnSpc>
              <a:spcPct val="90000"/>
            </a:lnSpc>
            <a:spcBef>
              <a:spcPct val="0"/>
            </a:spcBef>
            <a:spcAft>
              <a:spcPct val="15000"/>
            </a:spcAft>
            <a:buChar char="••"/>
          </a:pPr>
          <a:r>
            <a:rPr lang="el-GR" sz="1800" b="1" kern="1200" dirty="0" smtClean="0">
              <a:solidFill>
                <a:schemeClr val="tx1"/>
              </a:solidFill>
            </a:rPr>
            <a:t>Αυξημένος χρόνος εξωσωματικής κυκλοφορίας</a:t>
          </a:r>
          <a:endParaRPr lang="el-GR" sz="1800" b="1" kern="1200" dirty="0">
            <a:solidFill>
              <a:schemeClr val="tx1"/>
            </a:solidFill>
          </a:endParaRPr>
        </a:p>
        <a:p>
          <a:pPr marL="171450" lvl="1" indent="-171450" algn="l" defTabSz="800100">
            <a:lnSpc>
              <a:spcPct val="90000"/>
            </a:lnSpc>
            <a:spcBef>
              <a:spcPct val="0"/>
            </a:spcBef>
            <a:spcAft>
              <a:spcPct val="15000"/>
            </a:spcAft>
            <a:buChar char="••"/>
          </a:pPr>
          <a:r>
            <a:rPr lang="el-GR" sz="1800" b="1" kern="1200" dirty="0" smtClean="0">
              <a:solidFill>
                <a:schemeClr val="tx1"/>
              </a:solidFill>
            </a:rPr>
            <a:t>Υποθερμία, τοπική καρδιοπληγία</a:t>
          </a:r>
          <a:endParaRPr lang="el-GR" sz="1800" b="1" kern="1200" dirty="0">
            <a:solidFill>
              <a:schemeClr val="tx1"/>
            </a:solidFill>
          </a:endParaRPr>
        </a:p>
        <a:p>
          <a:pPr marL="171450" lvl="1" indent="-171450" algn="l" defTabSz="800100">
            <a:lnSpc>
              <a:spcPct val="90000"/>
            </a:lnSpc>
            <a:spcBef>
              <a:spcPct val="0"/>
            </a:spcBef>
            <a:spcAft>
              <a:spcPct val="15000"/>
            </a:spcAft>
            <a:buChar char="••"/>
          </a:pPr>
          <a:r>
            <a:rPr lang="el-GR" sz="1800" b="1" kern="1200" dirty="0" smtClean="0">
              <a:solidFill>
                <a:schemeClr val="tx1"/>
              </a:solidFill>
            </a:rPr>
            <a:t>Μέση στερνοτομή</a:t>
          </a:r>
          <a:endParaRPr lang="el-GR" sz="1800" b="1" kern="1200" dirty="0">
            <a:solidFill>
              <a:schemeClr val="tx1"/>
            </a:solidFill>
          </a:endParaRPr>
        </a:p>
        <a:p>
          <a:pPr marL="171450" lvl="1" indent="-171450" algn="l" defTabSz="800100">
            <a:lnSpc>
              <a:spcPct val="90000"/>
            </a:lnSpc>
            <a:spcBef>
              <a:spcPct val="0"/>
            </a:spcBef>
            <a:spcAft>
              <a:spcPct val="15000"/>
            </a:spcAft>
            <a:buChar char="••"/>
          </a:pPr>
          <a:r>
            <a:rPr lang="el-GR" sz="1800" b="1" kern="1200" dirty="0" smtClean="0">
              <a:solidFill>
                <a:schemeClr val="tx1"/>
              </a:solidFill>
            </a:rPr>
            <a:t>Παρασκευή αριστερής έσω μαστικής αρτηρίας</a:t>
          </a:r>
          <a:endParaRPr lang="el-GR" sz="1800" b="1" kern="1200" dirty="0">
            <a:solidFill>
              <a:schemeClr val="tx1"/>
            </a:solidFill>
          </a:endParaRPr>
        </a:p>
        <a:p>
          <a:pPr marL="171450" lvl="1" indent="-171450" algn="l" defTabSz="800100">
            <a:lnSpc>
              <a:spcPct val="90000"/>
            </a:lnSpc>
            <a:spcBef>
              <a:spcPct val="0"/>
            </a:spcBef>
            <a:spcAft>
              <a:spcPct val="15000"/>
            </a:spcAft>
            <a:buChar char="••"/>
          </a:pPr>
          <a:r>
            <a:rPr lang="el-GR" sz="1800" b="1" kern="1200" dirty="0" smtClean="0">
              <a:solidFill>
                <a:schemeClr val="tx1"/>
              </a:solidFill>
            </a:rPr>
            <a:t>Αυξημένος αριθμός μοσχευμάτων επαναιμάτωσης μυοκαρδίου</a:t>
          </a:r>
          <a:endParaRPr lang="el-GR" sz="1800" b="1" kern="1200" dirty="0">
            <a:solidFill>
              <a:schemeClr val="tx1"/>
            </a:solidFill>
          </a:endParaRPr>
        </a:p>
      </dsp:txBody>
      <dsp:txXfrm>
        <a:off x="5151613" y="673382"/>
        <a:ext cx="3076536" cy="4058951"/>
      </dsp:txXfrm>
    </dsp:sp>
    <dsp:sp modelId="{AA72A060-478C-4536-ABB9-1736416D0AE6}">
      <dsp:nvSpPr>
        <dsp:cNvPr id="0" name=""/>
        <dsp:cNvSpPr/>
      </dsp:nvSpPr>
      <dsp:spPr>
        <a:xfrm>
          <a:off x="10328" y="4687491"/>
          <a:ext cx="8208943" cy="35282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ADD60-6B17-4BD6-AE70-E9BAFF6072BB}">
      <dsp:nvSpPr>
        <dsp:cNvPr id="0" name=""/>
        <dsp:cNvSpPr/>
      </dsp:nvSpPr>
      <dsp:spPr>
        <a:xfrm>
          <a:off x="0" y="227776"/>
          <a:ext cx="8229600" cy="476203"/>
        </a:xfrm>
        <a:prstGeom prst="rect">
          <a:avLst/>
        </a:prstGeom>
        <a:solidFill>
          <a:srgbClr val="004B82"/>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l-GR" sz="2200" b="1" kern="1200" dirty="0" smtClean="0">
              <a:solidFill>
                <a:schemeClr val="bg1"/>
              </a:solidFill>
            </a:rPr>
            <a:t>Αίτια Μετεγχειρητικών Αναπνευστικών Επιπλοκών</a:t>
          </a:r>
          <a:endParaRPr lang="el-GR" sz="2200" b="1" kern="1200" dirty="0">
            <a:solidFill>
              <a:schemeClr val="bg1"/>
            </a:solidFill>
          </a:endParaRPr>
        </a:p>
      </dsp:txBody>
      <dsp:txXfrm>
        <a:off x="0" y="227776"/>
        <a:ext cx="8229600" cy="476203"/>
      </dsp:txXfrm>
    </dsp:sp>
    <dsp:sp modelId="{F7504DA6-E6D1-4557-A035-C0350104DBE8}">
      <dsp:nvSpPr>
        <dsp:cNvPr id="0" name=""/>
        <dsp:cNvSpPr/>
      </dsp:nvSpPr>
      <dsp:spPr>
        <a:xfrm>
          <a:off x="0" y="747202"/>
          <a:ext cx="8229600" cy="4005827"/>
        </a:xfrm>
        <a:prstGeom prst="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l-GR" sz="1600" b="1" kern="1200" dirty="0" smtClean="0">
              <a:solidFill>
                <a:schemeClr val="tx1"/>
              </a:solidFill>
            </a:rPr>
            <a:t>Μετεγχειρητικά</a:t>
          </a:r>
          <a:endParaRPr lang="el-GR" sz="1600" b="1" kern="1200" dirty="0">
            <a:solidFill>
              <a:schemeClr val="tx1"/>
            </a:solidFill>
          </a:endParaRPr>
        </a:p>
        <a:p>
          <a:pPr marL="171450" lvl="1" indent="-171450" algn="l" defTabSz="711200">
            <a:lnSpc>
              <a:spcPct val="90000"/>
            </a:lnSpc>
            <a:spcBef>
              <a:spcPct val="0"/>
            </a:spcBef>
            <a:spcAft>
              <a:spcPct val="15000"/>
            </a:spcAft>
            <a:buChar char="••"/>
          </a:pPr>
          <a:r>
            <a:rPr lang="el-GR" sz="1600" b="1" kern="1200" dirty="0" smtClean="0">
              <a:solidFill>
                <a:schemeClr val="tx1"/>
              </a:solidFill>
            </a:rPr>
            <a:t>Γενική αναισθησία</a:t>
          </a:r>
          <a:endParaRPr lang="el-GR" sz="1600" b="1" kern="1200" dirty="0">
            <a:solidFill>
              <a:schemeClr val="tx1"/>
            </a:solidFill>
          </a:endParaRPr>
        </a:p>
        <a:p>
          <a:pPr marL="171450" lvl="1" indent="-171450" algn="l" defTabSz="711200">
            <a:lnSpc>
              <a:spcPct val="90000"/>
            </a:lnSpc>
            <a:spcBef>
              <a:spcPct val="0"/>
            </a:spcBef>
            <a:spcAft>
              <a:spcPct val="15000"/>
            </a:spcAft>
            <a:buChar char="••"/>
          </a:pPr>
          <a:r>
            <a:rPr lang="el-GR" sz="1600" b="1" kern="1200" dirty="0" smtClean="0">
              <a:solidFill>
                <a:schemeClr val="tx1"/>
              </a:solidFill>
            </a:rPr>
            <a:t>Φρενική, διαφραγματική δυσλειτουργία</a:t>
          </a:r>
          <a:endParaRPr lang="el-GR" sz="1600" b="1" kern="1200" dirty="0">
            <a:solidFill>
              <a:schemeClr val="tx1"/>
            </a:solidFill>
          </a:endParaRPr>
        </a:p>
        <a:p>
          <a:pPr marL="171450" lvl="1" indent="-171450" algn="l" defTabSz="711200">
            <a:lnSpc>
              <a:spcPct val="90000"/>
            </a:lnSpc>
            <a:spcBef>
              <a:spcPct val="0"/>
            </a:spcBef>
            <a:spcAft>
              <a:spcPct val="15000"/>
            </a:spcAft>
            <a:buChar char="••"/>
          </a:pPr>
          <a:r>
            <a:rPr lang="el-GR" sz="1600" b="1" kern="1200" dirty="0" smtClean="0">
              <a:solidFill>
                <a:schemeClr val="tx1"/>
              </a:solidFill>
            </a:rPr>
            <a:t>Πόνος</a:t>
          </a:r>
          <a:endParaRPr lang="el-GR" sz="1600" b="1" kern="1200" dirty="0">
            <a:solidFill>
              <a:schemeClr val="tx1"/>
            </a:solidFill>
          </a:endParaRPr>
        </a:p>
        <a:p>
          <a:pPr marL="171450" lvl="1" indent="-171450" algn="l" defTabSz="711200">
            <a:lnSpc>
              <a:spcPct val="90000"/>
            </a:lnSpc>
            <a:spcBef>
              <a:spcPct val="0"/>
            </a:spcBef>
            <a:spcAft>
              <a:spcPct val="15000"/>
            </a:spcAft>
            <a:buChar char="••"/>
          </a:pPr>
          <a:r>
            <a:rPr lang="el-GR" sz="1600" b="1" kern="1200" dirty="0" smtClean="0">
              <a:solidFill>
                <a:schemeClr val="tx1"/>
              </a:solidFill>
            </a:rPr>
            <a:t>Μικρή, ρηχή αναπνοή – αναπνεόμενος όγκος</a:t>
          </a:r>
          <a:endParaRPr lang="el-GR" sz="1600" b="1" kern="1200" dirty="0">
            <a:solidFill>
              <a:schemeClr val="tx1"/>
            </a:solidFill>
          </a:endParaRPr>
        </a:p>
        <a:p>
          <a:pPr marL="171450" lvl="1" indent="-171450" algn="l" defTabSz="711200">
            <a:lnSpc>
              <a:spcPct val="90000"/>
            </a:lnSpc>
            <a:spcBef>
              <a:spcPct val="0"/>
            </a:spcBef>
            <a:spcAft>
              <a:spcPct val="15000"/>
            </a:spcAft>
            <a:buChar char="••"/>
          </a:pPr>
          <a:r>
            <a:rPr lang="el-GR" sz="1600" b="1" kern="1200" dirty="0" smtClean="0">
              <a:solidFill>
                <a:schemeClr val="tx1"/>
              </a:solidFill>
            </a:rPr>
            <a:t>Ελαττωμένη ζωτική χωρητικότητα – λειτουργική υπολειπόμενη χωρητικότητα</a:t>
          </a:r>
          <a:endParaRPr lang="el-GR" sz="1600" b="1" kern="1200" dirty="0">
            <a:solidFill>
              <a:schemeClr val="tx1"/>
            </a:solidFill>
          </a:endParaRPr>
        </a:p>
        <a:p>
          <a:pPr marL="171450" lvl="1" indent="-171450" algn="l" defTabSz="711200">
            <a:lnSpc>
              <a:spcPct val="90000"/>
            </a:lnSpc>
            <a:spcBef>
              <a:spcPct val="0"/>
            </a:spcBef>
            <a:spcAft>
              <a:spcPct val="15000"/>
            </a:spcAft>
            <a:buChar char="••"/>
          </a:pPr>
          <a:r>
            <a:rPr lang="el-GR" sz="1600" b="1" kern="1200" dirty="0" smtClean="0">
              <a:solidFill>
                <a:schemeClr val="tx1"/>
              </a:solidFill>
            </a:rPr>
            <a:t>Ελαττωμένη Θωρακική έκπτυξη</a:t>
          </a:r>
          <a:endParaRPr lang="el-GR" sz="1600" b="1" kern="1200" dirty="0">
            <a:solidFill>
              <a:schemeClr val="tx1"/>
            </a:solidFill>
          </a:endParaRPr>
        </a:p>
        <a:p>
          <a:pPr marL="171450" lvl="1" indent="-171450" algn="l" defTabSz="711200">
            <a:lnSpc>
              <a:spcPct val="90000"/>
            </a:lnSpc>
            <a:spcBef>
              <a:spcPct val="0"/>
            </a:spcBef>
            <a:spcAft>
              <a:spcPct val="15000"/>
            </a:spcAft>
            <a:buChar char="••"/>
          </a:pPr>
          <a:r>
            <a:rPr lang="el-GR" sz="1600" b="1" kern="1200" dirty="0" smtClean="0">
              <a:solidFill>
                <a:schemeClr val="tx1"/>
              </a:solidFill>
            </a:rPr>
            <a:t>Διαταραχή αερισμού / αιμάτωσης, φυσιολογικής παράκαμψης</a:t>
          </a:r>
          <a:endParaRPr lang="el-GR" sz="1600" b="1" kern="1200" dirty="0">
            <a:solidFill>
              <a:schemeClr val="tx1"/>
            </a:solidFill>
          </a:endParaRPr>
        </a:p>
        <a:p>
          <a:pPr marL="171450" lvl="1" indent="-171450" algn="l" defTabSz="711200">
            <a:lnSpc>
              <a:spcPct val="90000"/>
            </a:lnSpc>
            <a:spcBef>
              <a:spcPct val="0"/>
            </a:spcBef>
            <a:spcAft>
              <a:spcPct val="15000"/>
            </a:spcAft>
            <a:buChar char="••"/>
          </a:pPr>
          <a:r>
            <a:rPr lang="el-GR" sz="1600" b="1" kern="1200" dirty="0" smtClean="0">
              <a:solidFill>
                <a:schemeClr val="tx1"/>
              </a:solidFill>
            </a:rPr>
            <a:t>Ανακατανομή υγρών, ακινησία, ύπτια θέση</a:t>
          </a:r>
          <a:endParaRPr lang="el-GR" sz="1600" b="1" kern="1200" dirty="0">
            <a:solidFill>
              <a:schemeClr val="tx1"/>
            </a:solidFill>
          </a:endParaRPr>
        </a:p>
        <a:p>
          <a:pPr marL="171450" lvl="1" indent="-171450" algn="l" defTabSz="711200">
            <a:lnSpc>
              <a:spcPct val="90000"/>
            </a:lnSpc>
            <a:spcBef>
              <a:spcPct val="0"/>
            </a:spcBef>
            <a:spcAft>
              <a:spcPct val="15000"/>
            </a:spcAft>
            <a:buChar char="••"/>
          </a:pPr>
          <a:r>
            <a:rPr lang="el-GR" sz="1600" b="1" kern="1200" dirty="0" smtClean="0">
              <a:solidFill>
                <a:schemeClr val="tx1"/>
              </a:solidFill>
            </a:rPr>
            <a:t>Σωλήνες θωρακικής παροχέτευσης</a:t>
          </a:r>
          <a:endParaRPr lang="el-GR" sz="1600" b="1" kern="1200" dirty="0">
            <a:solidFill>
              <a:schemeClr val="tx1"/>
            </a:solidFill>
          </a:endParaRPr>
        </a:p>
        <a:p>
          <a:pPr marL="171450" lvl="1" indent="-171450" algn="l" defTabSz="711200">
            <a:lnSpc>
              <a:spcPct val="90000"/>
            </a:lnSpc>
            <a:spcBef>
              <a:spcPct val="0"/>
            </a:spcBef>
            <a:spcAft>
              <a:spcPct val="15000"/>
            </a:spcAft>
            <a:buChar char="••"/>
          </a:pPr>
          <a:r>
            <a:rPr lang="el-GR" sz="1600" b="1" kern="1200" dirty="0" smtClean="0">
              <a:solidFill>
                <a:schemeClr val="tx1"/>
              </a:solidFill>
            </a:rPr>
            <a:t>Ρινογαστρικός καθετήρας</a:t>
          </a:r>
          <a:endParaRPr lang="el-GR" sz="1600" b="1" kern="1200" dirty="0">
            <a:solidFill>
              <a:schemeClr val="tx1"/>
            </a:solidFill>
          </a:endParaRPr>
        </a:p>
        <a:p>
          <a:pPr marL="171450" lvl="1" indent="-171450" algn="l" defTabSz="711200">
            <a:lnSpc>
              <a:spcPct val="90000"/>
            </a:lnSpc>
            <a:spcBef>
              <a:spcPct val="0"/>
            </a:spcBef>
            <a:spcAft>
              <a:spcPct val="15000"/>
            </a:spcAft>
            <a:buChar char="••"/>
          </a:pPr>
          <a:r>
            <a:rPr lang="el-GR" sz="1600" b="1" kern="1200" dirty="0" smtClean="0">
              <a:solidFill>
                <a:schemeClr val="tx1"/>
              </a:solidFill>
            </a:rPr>
            <a:t>Ανεπαρκής βήχας, απόγχρεμψη</a:t>
          </a:r>
          <a:endParaRPr lang="el-GR" sz="1600" b="1" kern="1200" dirty="0">
            <a:solidFill>
              <a:schemeClr val="tx1"/>
            </a:solidFill>
          </a:endParaRPr>
        </a:p>
        <a:p>
          <a:pPr marL="171450" lvl="1" indent="-171450" algn="l" defTabSz="711200">
            <a:lnSpc>
              <a:spcPct val="90000"/>
            </a:lnSpc>
            <a:spcBef>
              <a:spcPct val="0"/>
            </a:spcBef>
            <a:spcAft>
              <a:spcPct val="15000"/>
            </a:spcAft>
            <a:buChar char="••"/>
          </a:pPr>
          <a:r>
            <a:rPr lang="el-GR" sz="1600" b="1" kern="1200" dirty="0" smtClean="0">
              <a:solidFill>
                <a:schemeClr val="tx1"/>
              </a:solidFill>
            </a:rPr>
            <a:t>Πλευριτικό υγρό, ατελεκτασία, εισρόφηση, πνευμονικό οίδημα</a:t>
          </a:r>
          <a:endParaRPr lang="el-GR" sz="1600" b="1" kern="1200" dirty="0">
            <a:solidFill>
              <a:schemeClr val="tx1"/>
            </a:solidFill>
          </a:endParaRPr>
        </a:p>
        <a:p>
          <a:pPr marL="171450" lvl="1" indent="-171450" algn="l" defTabSz="711200">
            <a:lnSpc>
              <a:spcPct val="90000"/>
            </a:lnSpc>
            <a:spcBef>
              <a:spcPct val="0"/>
            </a:spcBef>
            <a:spcAft>
              <a:spcPct val="15000"/>
            </a:spcAft>
            <a:buChar char="••"/>
          </a:pPr>
          <a:r>
            <a:rPr lang="el-GR" sz="1600" b="1" kern="1200" dirty="0" smtClean="0">
              <a:solidFill>
                <a:schemeClr val="tx1"/>
              </a:solidFill>
            </a:rPr>
            <a:t>Μετεγχειρητική νεφρική δυσλειτουργία</a:t>
          </a:r>
          <a:endParaRPr lang="el-GR" sz="1600" b="1" kern="1200" dirty="0">
            <a:solidFill>
              <a:schemeClr val="tx1"/>
            </a:solidFill>
          </a:endParaRPr>
        </a:p>
        <a:p>
          <a:pPr marL="171450" lvl="1" indent="-171450" algn="l" defTabSz="711200">
            <a:lnSpc>
              <a:spcPct val="90000"/>
            </a:lnSpc>
            <a:spcBef>
              <a:spcPct val="0"/>
            </a:spcBef>
            <a:spcAft>
              <a:spcPct val="15000"/>
            </a:spcAft>
            <a:buChar char="••"/>
          </a:pPr>
          <a:r>
            <a:rPr lang="el-GR" sz="1600" b="1" kern="1200" dirty="0" smtClean="0">
              <a:solidFill>
                <a:schemeClr val="tx1"/>
              </a:solidFill>
            </a:rPr>
            <a:t>Χρήση ενδοαορτικής αντλίας</a:t>
          </a:r>
          <a:endParaRPr lang="el-GR" sz="1600" b="1" kern="1200" dirty="0">
            <a:solidFill>
              <a:schemeClr val="tx1"/>
            </a:solidFill>
          </a:endParaRPr>
        </a:p>
        <a:p>
          <a:pPr marL="171450" lvl="1" indent="-171450" algn="l" defTabSz="711200">
            <a:lnSpc>
              <a:spcPct val="90000"/>
            </a:lnSpc>
            <a:spcBef>
              <a:spcPct val="0"/>
            </a:spcBef>
            <a:spcAft>
              <a:spcPct val="15000"/>
            </a:spcAft>
            <a:buChar char="••"/>
          </a:pPr>
          <a:r>
            <a:rPr lang="el-GR" sz="1600" kern="1200" dirty="0" smtClean="0">
              <a:solidFill>
                <a:schemeClr val="tx1"/>
              </a:solidFill>
            </a:rPr>
            <a:t>Κολπική μαρμαρυγή</a:t>
          </a:r>
          <a:endParaRPr lang="el-GR" sz="1600" kern="1200" dirty="0">
            <a:solidFill>
              <a:schemeClr val="tx1"/>
            </a:solidFill>
          </a:endParaRPr>
        </a:p>
        <a:p>
          <a:pPr marL="171450" lvl="1" indent="-171450" algn="l" defTabSz="711200">
            <a:lnSpc>
              <a:spcPct val="90000"/>
            </a:lnSpc>
            <a:spcBef>
              <a:spcPct val="0"/>
            </a:spcBef>
            <a:spcAft>
              <a:spcPct val="15000"/>
            </a:spcAft>
            <a:buChar char="••"/>
          </a:pPr>
          <a:r>
            <a:rPr lang="el-GR" sz="1600" kern="1200" dirty="0" smtClean="0"/>
            <a:t>Αγγειακό Εγκεφαλικό Επεισόδιο</a:t>
          </a:r>
          <a:endParaRPr lang="el-GR" sz="1600" kern="1200" dirty="0"/>
        </a:p>
        <a:p>
          <a:pPr marL="171450" lvl="1" indent="-171450" algn="l" defTabSz="711200">
            <a:lnSpc>
              <a:spcPct val="90000"/>
            </a:lnSpc>
            <a:spcBef>
              <a:spcPct val="0"/>
            </a:spcBef>
            <a:spcAft>
              <a:spcPct val="15000"/>
            </a:spcAft>
            <a:buChar char="••"/>
          </a:pPr>
          <a:r>
            <a:rPr lang="el-GR" sz="1600" kern="1200" dirty="0" smtClean="0"/>
            <a:t>Αναιμία</a:t>
          </a:r>
          <a:endParaRPr lang="el-GR" sz="1600" kern="1200" dirty="0"/>
        </a:p>
      </dsp:txBody>
      <dsp:txXfrm>
        <a:off x="0" y="747202"/>
        <a:ext cx="8229600" cy="4005827"/>
      </dsp:txXfrm>
    </dsp:sp>
    <dsp:sp modelId="{AA72A060-478C-4536-ABB9-1736416D0AE6}">
      <dsp:nvSpPr>
        <dsp:cNvPr id="0" name=""/>
        <dsp:cNvSpPr/>
      </dsp:nvSpPr>
      <dsp:spPr>
        <a:xfrm>
          <a:off x="10328" y="4687491"/>
          <a:ext cx="8208943" cy="35282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D3D15E-D712-4F00-82E3-C07C13299490}">
      <dsp:nvSpPr>
        <dsp:cNvPr id="0" name=""/>
        <dsp:cNvSpPr/>
      </dsp:nvSpPr>
      <dsp:spPr>
        <a:xfrm>
          <a:off x="0" y="218879"/>
          <a:ext cx="8229600" cy="636576"/>
        </a:xfrm>
        <a:prstGeom prst="rect">
          <a:avLst/>
        </a:prstGeom>
        <a:solidFill>
          <a:srgbClr val="004B82"/>
        </a:solidFill>
        <a:ln>
          <a:noFill/>
        </a:ln>
        <a:effectLst/>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l-GR" sz="2900" b="1" kern="1200" dirty="0" smtClean="0">
              <a:solidFill>
                <a:schemeClr val="bg1"/>
              </a:solidFill>
            </a:rPr>
            <a:t>Καρδιολογικές Αρρυθμίες</a:t>
          </a:r>
          <a:endParaRPr lang="el-GR" sz="2900" b="1" kern="1200" dirty="0">
            <a:solidFill>
              <a:schemeClr val="bg1"/>
            </a:solidFill>
          </a:endParaRPr>
        </a:p>
      </dsp:txBody>
      <dsp:txXfrm>
        <a:off x="0" y="218879"/>
        <a:ext cx="8229600" cy="636576"/>
      </dsp:txXfrm>
    </dsp:sp>
    <dsp:sp modelId="{CB6F8ACC-B642-472E-8794-0FDDA1DC1CE8}">
      <dsp:nvSpPr>
        <dsp:cNvPr id="0" name=""/>
        <dsp:cNvSpPr/>
      </dsp:nvSpPr>
      <dsp:spPr>
        <a:xfrm>
          <a:off x="0" y="863869"/>
          <a:ext cx="4114799" cy="3713309"/>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l-GR" sz="1600" b="1" kern="1200" dirty="0" smtClean="0">
              <a:solidFill>
                <a:schemeClr val="tx1"/>
              </a:solidFill>
            </a:rPr>
            <a:t>Η πιο συνήθης είναι η </a:t>
          </a:r>
          <a:r>
            <a:rPr lang="el-GR" sz="1600" b="1" u="sng" kern="1200" dirty="0" smtClean="0">
              <a:solidFill>
                <a:schemeClr val="tx1"/>
              </a:solidFill>
            </a:rPr>
            <a:t>κολπική μαρμαρυγή</a:t>
          </a:r>
          <a:r>
            <a:rPr lang="el-GR" sz="1600" b="1" kern="1200" dirty="0" smtClean="0">
              <a:solidFill>
                <a:schemeClr val="tx1"/>
              </a:solidFill>
            </a:rPr>
            <a:t>, εμφανιζόμενη στο 30% των ασθενών χειρουργείου στεφανιαίας αρτηριακής παράκαμψης την 2</a:t>
          </a:r>
          <a:r>
            <a:rPr lang="el-GR" sz="1600" b="1" kern="1200" baseline="30000" dirty="0" smtClean="0">
              <a:solidFill>
                <a:schemeClr val="tx1"/>
              </a:solidFill>
            </a:rPr>
            <a:t>η</a:t>
          </a:r>
          <a:r>
            <a:rPr lang="el-GR" sz="1600" b="1" kern="1200" dirty="0" smtClean="0">
              <a:solidFill>
                <a:schemeClr val="tx1"/>
              </a:solidFill>
            </a:rPr>
            <a:t> με 3</a:t>
          </a:r>
          <a:r>
            <a:rPr lang="el-GR" sz="1600" b="1" kern="1200" baseline="30000" dirty="0" smtClean="0">
              <a:solidFill>
                <a:schemeClr val="tx1"/>
              </a:solidFill>
            </a:rPr>
            <a:t>η</a:t>
          </a:r>
          <a:r>
            <a:rPr lang="el-GR" sz="1600" b="1" kern="1200" dirty="0" smtClean="0">
              <a:solidFill>
                <a:schemeClr val="tx1"/>
              </a:solidFill>
            </a:rPr>
            <a:t> μετεγχειρητική ημέρα και χρήζει αμιωδαρώνηςκαι ηλεκτρικής ανάταξης.</a:t>
          </a:r>
          <a:br>
            <a:rPr lang="el-GR" sz="1600" b="1" kern="1200" dirty="0" smtClean="0">
              <a:solidFill>
                <a:schemeClr val="tx1"/>
              </a:solidFill>
            </a:rPr>
          </a:br>
          <a:endParaRPr lang="el-GR" sz="1600" b="1" kern="1200" dirty="0" smtClean="0">
            <a:solidFill>
              <a:schemeClr val="tx1"/>
            </a:solidFill>
          </a:endParaRPr>
        </a:p>
        <a:p>
          <a:pPr lvl="0" algn="l" defTabSz="711200">
            <a:lnSpc>
              <a:spcPct val="90000"/>
            </a:lnSpc>
            <a:spcBef>
              <a:spcPct val="0"/>
            </a:spcBef>
            <a:spcAft>
              <a:spcPct val="35000"/>
            </a:spcAft>
          </a:pPr>
          <a:r>
            <a:rPr lang="el-GR" sz="1600" b="1" kern="1200" dirty="0" smtClean="0">
              <a:solidFill>
                <a:schemeClr val="tx1"/>
              </a:solidFill>
            </a:rPr>
            <a:t>Μόνο σε σταθερή, ελεγχόμενη κολπική μαρμαρυγή γίνεται </a:t>
          </a:r>
          <a:r>
            <a:rPr lang="el-GR" sz="1600" b="1" u="sng" kern="1200" dirty="0" smtClean="0">
              <a:solidFill>
                <a:schemeClr val="tx1"/>
              </a:solidFill>
            </a:rPr>
            <a:t>φυσικοθεραπεία </a:t>
          </a:r>
          <a:r>
            <a:rPr lang="el-GR" sz="1600" b="1" kern="1200" dirty="0" smtClean="0">
              <a:solidFill>
                <a:schemeClr val="tx1"/>
              </a:solidFill>
            </a:rPr>
            <a:t>γνωρίζοντας ότι η καρδιακή συχνότητα ηρεμίας είναι γρήγορη και στην άσκηση παρουσιάζει ανώμαλη αύξηση.</a:t>
          </a:r>
          <a:br>
            <a:rPr lang="el-GR" sz="1600" b="1" kern="1200" dirty="0" smtClean="0">
              <a:solidFill>
                <a:schemeClr val="tx1"/>
              </a:solidFill>
            </a:rPr>
          </a:br>
          <a:r>
            <a:rPr lang="el-GR" sz="1600" b="1" kern="1200" dirty="0" smtClean="0">
              <a:solidFill>
                <a:schemeClr val="tx1"/>
              </a:solidFill>
            </a:rPr>
            <a:t>Για την ένταση της άσκησης χρησιμοποιούμε την Υποκειμενική Δυσκολία Άσκησης, σημεία / συμπτώματα</a:t>
          </a:r>
          <a:endParaRPr lang="el-GR" sz="1600" b="1" kern="1200" dirty="0">
            <a:solidFill>
              <a:schemeClr val="tx1"/>
            </a:solidFill>
          </a:endParaRPr>
        </a:p>
      </dsp:txBody>
      <dsp:txXfrm>
        <a:off x="0" y="863869"/>
        <a:ext cx="4114799" cy="3713309"/>
      </dsp:txXfrm>
    </dsp:sp>
    <dsp:sp modelId="{21C734B2-B8B7-4030-A286-3071B04A0DB7}">
      <dsp:nvSpPr>
        <dsp:cNvPr id="0" name=""/>
        <dsp:cNvSpPr/>
      </dsp:nvSpPr>
      <dsp:spPr>
        <a:xfrm>
          <a:off x="4114800" y="863869"/>
          <a:ext cx="4114799" cy="3629923"/>
        </a:xfrm>
        <a:prstGeom prst="rect">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l-GR" sz="1600" b="1" kern="1200" dirty="0" smtClean="0">
              <a:solidFill>
                <a:schemeClr val="tx1"/>
              </a:solidFill>
            </a:rPr>
            <a:t>Παρουσιάζεται στο 40% - 60% μετά από χειρουργείο στεφανιαίας παράκαμψης, αντικατάσταση αορτικής βαλβίδας, διόρθωση στένωσης αορτής και χρήζει αγγειοδιασταλτικής φαρμακευτικής αγωγής.</a:t>
          </a:r>
        </a:p>
        <a:p>
          <a:pPr lvl="0" algn="l" defTabSz="711200">
            <a:lnSpc>
              <a:spcPct val="90000"/>
            </a:lnSpc>
            <a:spcBef>
              <a:spcPct val="0"/>
            </a:spcBef>
            <a:spcAft>
              <a:spcPct val="35000"/>
            </a:spcAft>
          </a:pPr>
          <a:r>
            <a:rPr lang="el-GR" sz="1600" b="1" kern="1200" dirty="0" smtClean="0">
              <a:solidFill>
                <a:schemeClr val="tx1"/>
              </a:solidFill>
            </a:rPr>
            <a:t/>
          </a:r>
          <a:br>
            <a:rPr lang="el-GR" sz="1600" b="1" kern="1200" dirty="0" smtClean="0">
              <a:solidFill>
                <a:schemeClr val="tx1"/>
              </a:solidFill>
            </a:rPr>
          </a:br>
          <a:r>
            <a:rPr lang="el-GR" sz="1600" b="1" kern="1200" dirty="0" smtClean="0">
              <a:solidFill>
                <a:schemeClr val="tx1"/>
              </a:solidFill>
            </a:rPr>
            <a:t>Η παρουσία της αυξάνει τον κίνδυνο: μετεγχειρητικής αιμορραγίας, διάταση αορτής, βλάβη στα χειρουργικά μοσχεύματα, αγγειακού εγκεφαλικού επεισοδίου.</a:t>
          </a:r>
          <a:br>
            <a:rPr lang="el-GR" sz="1600" b="1" kern="1200" dirty="0" smtClean="0">
              <a:solidFill>
                <a:schemeClr val="tx1"/>
              </a:solidFill>
            </a:rPr>
          </a:br>
          <a:r>
            <a:rPr lang="el-GR" sz="1600" b="1" u="sng" kern="1200" dirty="0" smtClean="0">
              <a:solidFill>
                <a:schemeClr val="tx1"/>
              </a:solidFill>
            </a:rPr>
            <a:t>Φυσικοθεραπεία</a:t>
          </a:r>
          <a:r>
            <a:rPr lang="el-GR" sz="1600" b="1" kern="1200" dirty="0" smtClean="0">
              <a:solidFill>
                <a:schemeClr val="tx1"/>
              </a:solidFill>
            </a:rPr>
            <a:t> εκτελείται σε ελεγχόμενη αρτηριακή πίεση με αντένδειξη τις θέσεις παροχέτευσης με το κεφάλι κάτω.</a:t>
          </a:r>
          <a:br>
            <a:rPr lang="el-GR" sz="1600" b="1" kern="1200" dirty="0" smtClean="0">
              <a:solidFill>
                <a:schemeClr val="tx1"/>
              </a:solidFill>
            </a:rPr>
          </a:br>
          <a:endParaRPr lang="el-GR" sz="1600" b="1" kern="1200" dirty="0">
            <a:solidFill>
              <a:schemeClr val="tx1"/>
            </a:solidFill>
          </a:endParaRPr>
        </a:p>
      </dsp:txBody>
      <dsp:txXfrm>
        <a:off x="4114800" y="863869"/>
        <a:ext cx="4114799" cy="3629923"/>
      </dsp:txXfrm>
    </dsp:sp>
    <dsp:sp modelId="{02476D35-0400-420F-8EF2-F08F57898D5E}">
      <dsp:nvSpPr>
        <dsp:cNvPr id="0" name=""/>
        <dsp:cNvSpPr/>
      </dsp:nvSpPr>
      <dsp:spPr>
        <a:xfrm>
          <a:off x="0" y="4468611"/>
          <a:ext cx="8229600" cy="35282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D3D15E-D712-4F00-82E3-C07C13299490}">
      <dsp:nvSpPr>
        <dsp:cNvPr id="0" name=""/>
        <dsp:cNvSpPr/>
      </dsp:nvSpPr>
      <dsp:spPr>
        <a:xfrm>
          <a:off x="0" y="218879"/>
          <a:ext cx="8229600" cy="636576"/>
        </a:xfrm>
        <a:prstGeom prst="rect">
          <a:avLst/>
        </a:prstGeom>
        <a:solidFill>
          <a:srgbClr val="004B82"/>
        </a:solidFill>
        <a:ln>
          <a:noFill/>
        </a:ln>
        <a:effectLst/>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l-GR" sz="2900" b="1" kern="1200" dirty="0" smtClean="0">
              <a:solidFill>
                <a:schemeClr val="bg1"/>
              </a:solidFill>
            </a:rPr>
            <a:t>Σύνδρομο Χαμηλής Καρδιακής Παροχής</a:t>
          </a:r>
          <a:endParaRPr lang="el-GR" sz="2900" b="1" kern="1200" dirty="0">
            <a:solidFill>
              <a:schemeClr val="bg1"/>
            </a:solidFill>
          </a:endParaRPr>
        </a:p>
      </dsp:txBody>
      <dsp:txXfrm>
        <a:off x="0" y="218879"/>
        <a:ext cx="8229600" cy="636576"/>
      </dsp:txXfrm>
    </dsp:sp>
    <dsp:sp modelId="{CB6F8ACC-B642-472E-8794-0FDDA1DC1CE8}">
      <dsp:nvSpPr>
        <dsp:cNvPr id="0" name=""/>
        <dsp:cNvSpPr/>
      </dsp:nvSpPr>
      <dsp:spPr>
        <a:xfrm>
          <a:off x="1601" y="833750"/>
          <a:ext cx="5842694" cy="3773546"/>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l-GR" sz="1700" b="1" kern="1200" dirty="0" smtClean="0">
              <a:solidFill>
                <a:schemeClr val="tx1"/>
              </a:solidFill>
            </a:rPr>
            <a:t>Ο ασθενής παρουσιάζει κρύα άκρα με συστολική αρτηριακή πίεση &lt;90 </a:t>
          </a:r>
          <a:r>
            <a:rPr lang="en-US" sz="1700" b="1" kern="1200" dirty="0" smtClean="0">
              <a:solidFill>
                <a:schemeClr val="tx1"/>
              </a:solidFill>
            </a:rPr>
            <a:t>mmHg, </a:t>
          </a:r>
          <a:r>
            <a:rPr lang="el-GR" sz="1700" b="1" kern="1200" dirty="0" smtClean="0">
              <a:solidFill>
                <a:schemeClr val="tx1"/>
              </a:solidFill>
            </a:rPr>
            <a:t>ελάττωση ούρων (&lt;30 </a:t>
          </a:r>
          <a:r>
            <a:rPr lang="en-US" sz="1700" b="1" kern="1200" dirty="0" smtClean="0">
              <a:solidFill>
                <a:schemeClr val="tx1"/>
              </a:solidFill>
            </a:rPr>
            <a:t>ml/h), </a:t>
          </a:r>
          <a:r>
            <a:rPr lang="el-GR" sz="1700" b="1" kern="1200" dirty="0" smtClean="0">
              <a:solidFill>
                <a:schemeClr val="tx1"/>
              </a:solidFill>
            </a:rPr>
            <a:t>χαμηλό καρδιακό δείκτη &lt;2</a:t>
          </a:r>
          <a:r>
            <a:rPr lang="en-US" sz="1700" b="1" kern="1200" dirty="0" smtClean="0">
              <a:solidFill>
                <a:schemeClr val="tx1"/>
              </a:solidFill>
            </a:rPr>
            <a:t> lt/min/m</a:t>
          </a:r>
          <a:r>
            <a:rPr lang="en-US" sz="1700" b="1" kern="1200" baseline="30000" dirty="0" smtClean="0">
              <a:solidFill>
                <a:schemeClr val="tx1"/>
              </a:solidFill>
            </a:rPr>
            <a:t>2</a:t>
          </a:r>
          <a:endParaRPr lang="el-GR" sz="1700" b="1" kern="1200" baseline="30000" dirty="0" smtClean="0">
            <a:solidFill>
              <a:schemeClr val="tx1"/>
            </a:solidFill>
          </a:endParaRPr>
        </a:p>
        <a:p>
          <a:pPr lvl="0" algn="l" defTabSz="755650">
            <a:lnSpc>
              <a:spcPct val="90000"/>
            </a:lnSpc>
            <a:spcBef>
              <a:spcPct val="0"/>
            </a:spcBef>
            <a:spcAft>
              <a:spcPct val="35000"/>
            </a:spcAft>
          </a:pPr>
          <a:r>
            <a:rPr lang="en-US" sz="1700" b="1" kern="1200" dirty="0" smtClean="0">
              <a:solidFill>
                <a:schemeClr val="tx1"/>
              </a:solidFill>
            </a:rPr>
            <a:t/>
          </a:r>
          <a:br>
            <a:rPr lang="en-US" sz="1700" b="1" kern="1200" dirty="0" smtClean="0">
              <a:solidFill>
                <a:schemeClr val="tx1"/>
              </a:solidFill>
            </a:rPr>
          </a:br>
          <a:r>
            <a:rPr lang="el-GR" sz="1700" b="1" kern="1200" dirty="0" smtClean="0">
              <a:solidFill>
                <a:schemeClr val="tx1"/>
              </a:solidFill>
            </a:rPr>
            <a:t>Χρήζει αγγειοσυσπαστικών φαρμάκων, ινότροπων όπου αυξημένες δόσεις υποδηλώνουν καρδιοαγγειακή αστάθεια, πιθανή εφαρμογή ενδοαορτικής αντλίας (</a:t>
          </a:r>
          <a:r>
            <a:rPr lang="en-US" sz="1700" b="1" kern="1200" dirty="0" smtClean="0">
              <a:solidFill>
                <a:schemeClr val="tx1"/>
              </a:solidFill>
            </a:rPr>
            <a:t>Intra-aortic Ballon Pump, IABP) </a:t>
          </a:r>
          <a:r>
            <a:rPr lang="el-GR" sz="1700" b="1" kern="1200" dirty="0" smtClean="0">
              <a:solidFill>
                <a:schemeClr val="tx1"/>
              </a:solidFill>
            </a:rPr>
            <a:t>για βελτίωση της συσταλτικότητας του μυοκαρδίου</a:t>
          </a:r>
        </a:p>
        <a:p>
          <a:pPr lvl="0" algn="l" defTabSz="755650">
            <a:lnSpc>
              <a:spcPct val="90000"/>
            </a:lnSpc>
            <a:spcBef>
              <a:spcPct val="0"/>
            </a:spcBef>
            <a:spcAft>
              <a:spcPct val="35000"/>
            </a:spcAft>
          </a:pPr>
          <a:r>
            <a:rPr lang="el-GR" sz="1700" b="1" kern="1200" dirty="0" smtClean="0">
              <a:solidFill>
                <a:schemeClr val="tx1"/>
              </a:solidFill>
            </a:rPr>
            <a:t/>
          </a:r>
          <a:br>
            <a:rPr lang="el-GR" sz="1700" b="1" kern="1200" dirty="0" smtClean="0">
              <a:solidFill>
                <a:schemeClr val="tx1"/>
              </a:solidFill>
            </a:rPr>
          </a:br>
          <a:r>
            <a:rPr lang="el-GR" sz="1700" b="1" kern="1200" dirty="0" smtClean="0">
              <a:solidFill>
                <a:schemeClr val="tx1"/>
              </a:solidFill>
            </a:rPr>
            <a:t>Η </a:t>
          </a:r>
          <a:r>
            <a:rPr lang="en-US" sz="1700" b="1" kern="1200" dirty="0" smtClean="0">
              <a:solidFill>
                <a:schemeClr val="tx1"/>
              </a:solidFill>
            </a:rPr>
            <a:t>IABP </a:t>
          </a:r>
          <a:r>
            <a:rPr lang="el-GR" sz="1700" b="1" kern="1200" dirty="0" smtClean="0">
              <a:solidFill>
                <a:schemeClr val="tx1"/>
              </a:solidFill>
            </a:rPr>
            <a:t>εισάγεται από την μηριαία αρτηρία και καταλήγει στην αορτή, για αυτό το λόγο αποφεύγεται η κάμψη του ισχίου περισσότερο των 50</a:t>
          </a:r>
          <a:r>
            <a:rPr lang="el-GR" sz="1700" b="1" kern="1200" baseline="30000" dirty="0" smtClean="0">
              <a:solidFill>
                <a:schemeClr val="tx1"/>
              </a:solidFill>
            </a:rPr>
            <a:t>ο</a:t>
          </a:r>
          <a:r>
            <a:rPr lang="el-GR" sz="1700" b="1" kern="1200" dirty="0" smtClean="0">
              <a:solidFill>
                <a:schemeClr val="tx1"/>
              </a:solidFill>
            </a:rPr>
            <a:t> – 70</a:t>
          </a:r>
          <a:r>
            <a:rPr lang="el-GR" sz="1700" b="1" kern="1200" baseline="30000" dirty="0" smtClean="0">
              <a:solidFill>
                <a:schemeClr val="tx1"/>
              </a:solidFill>
            </a:rPr>
            <a:t>ο,</a:t>
          </a:r>
          <a:r>
            <a:rPr lang="el-GR" sz="1700" b="1" kern="1200" dirty="0" smtClean="0">
              <a:solidFill>
                <a:schemeClr val="tx1"/>
              </a:solidFill>
            </a:rPr>
            <a:t> ενώ σε μετακίνηση του ασθενή το ισχίο διατηρείται σε έκταση</a:t>
          </a:r>
          <a:endParaRPr lang="el-GR" sz="1700" b="1" kern="1200" dirty="0">
            <a:solidFill>
              <a:schemeClr val="tx1"/>
            </a:solidFill>
          </a:endParaRPr>
        </a:p>
      </dsp:txBody>
      <dsp:txXfrm>
        <a:off x="1601" y="833750"/>
        <a:ext cx="5842694" cy="3773546"/>
      </dsp:txXfrm>
    </dsp:sp>
    <dsp:sp modelId="{21C734B2-B8B7-4030-A286-3071B04A0DB7}">
      <dsp:nvSpPr>
        <dsp:cNvPr id="0" name=""/>
        <dsp:cNvSpPr/>
      </dsp:nvSpPr>
      <dsp:spPr>
        <a:xfrm>
          <a:off x="5844296" y="833750"/>
          <a:ext cx="2383702" cy="3773546"/>
        </a:xfrm>
        <a:prstGeom prst="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l-GR" sz="1700" b="1" kern="1200" dirty="0" smtClean="0">
              <a:solidFill>
                <a:schemeClr val="tx1"/>
              </a:solidFill>
            </a:rPr>
            <a:t>Σε περιεγχειρητικό έμφραγμα μυοκαρδίου, καρδιακό επιπωματισμό </a:t>
          </a:r>
          <a:r>
            <a:rPr lang="el-GR" sz="1700" b="1" u="sng" kern="1200" dirty="0" smtClean="0">
              <a:solidFill>
                <a:schemeClr val="tx1"/>
              </a:solidFill>
            </a:rPr>
            <a:t>η φυσικοθεραπεία </a:t>
          </a:r>
          <a:r>
            <a:rPr lang="el-GR" sz="1700" b="1" kern="1200" dirty="0" smtClean="0">
              <a:solidFill>
                <a:schemeClr val="tx1"/>
              </a:solidFill>
            </a:rPr>
            <a:t>είναι αντένδειξη μέχρι να διορθωθούν και να  σταθεροποιηθούν</a:t>
          </a:r>
          <a:r>
            <a:rPr lang="el-GR" sz="1700" kern="1200" dirty="0" smtClean="0">
              <a:solidFill>
                <a:schemeClr val="tx1"/>
              </a:solidFill>
            </a:rPr>
            <a:t/>
          </a:r>
          <a:br>
            <a:rPr lang="el-GR" sz="1700" kern="1200" dirty="0" smtClean="0">
              <a:solidFill>
                <a:schemeClr val="tx1"/>
              </a:solidFill>
            </a:rPr>
          </a:br>
          <a:endParaRPr lang="el-GR" sz="1700" kern="1200" dirty="0">
            <a:solidFill>
              <a:schemeClr val="tx1"/>
            </a:solidFill>
          </a:endParaRPr>
        </a:p>
      </dsp:txBody>
      <dsp:txXfrm>
        <a:off x="5844296" y="833750"/>
        <a:ext cx="2383702" cy="3773546"/>
      </dsp:txXfrm>
    </dsp:sp>
    <dsp:sp modelId="{02476D35-0400-420F-8EF2-F08F57898D5E}">
      <dsp:nvSpPr>
        <dsp:cNvPr id="0" name=""/>
        <dsp:cNvSpPr/>
      </dsp:nvSpPr>
      <dsp:spPr>
        <a:xfrm>
          <a:off x="0" y="4468611"/>
          <a:ext cx="8229600" cy="35282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ADD60-6B17-4BD6-AE70-E9BAFF6072BB}">
      <dsp:nvSpPr>
        <dsp:cNvPr id="0" name=""/>
        <dsp:cNvSpPr/>
      </dsp:nvSpPr>
      <dsp:spPr>
        <a:xfrm>
          <a:off x="0" y="213835"/>
          <a:ext cx="8229600" cy="575688"/>
        </a:xfrm>
        <a:prstGeom prst="rect">
          <a:avLst/>
        </a:prstGeom>
        <a:solidFill>
          <a:srgbClr val="004B82"/>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l-GR" sz="2100" b="1" kern="1200" dirty="0" smtClean="0">
              <a:solidFill>
                <a:schemeClr val="bg1"/>
              </a:solidFill>
            </a:rPr>
            <a:t>Σημεία Προσοχής Μετεγχειρητικής Φυσικοθεραπευτικής Αξιολόγησης</a:t>
          </a:r>
          <a:endParaRPr lang="el-GR" sz="2100" b="1" kern="1200" dirty="0">
            <a:solidFill>
              <a:schemeClr val="bg1"/>
            </a:solidFill>
          </a:endParaRPr>
        </a:p>
      </dsp:txBody>
      <dsp:txXfrm>
        <a:off x="0" y="213835"/>
        <a:ext cx="8229600" cy="575688"/>
      </dsp:txXfrm>
    </dsp:sp>
    <dsp:sp modelId="{F7504DA6-E6D1-4557-A035-C0350104DBE8}">
      <dsp:nvSpPr>
        <dsp:cNvPr id="0" name=""/>
        <dsp:cNvSpPr/>
      </dsp:nvSpPr>
      <dsp:spPr>
        <a:xfrm>
          <a:off x="1004" y="677726"/>
          <a:ext cx="1645518" cy="5088796"/>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l-GR" sz="1400" b="1" kern="1200" dirty="0" smtClean="0">
              <a:solidFill>
                <a:schemeClr val="tx1"/>
              </a:solidFill>
            </a:rPr>
            <a:t>Καρδιοαγγειακό</a:t>
          </a:r>
          <a:endParaRPr lang="el-GR" sz="1400" b="1" kern="1200" dirty="0">
            <a:solidFill>
              <a:schemeClr val="tx1"/>
            </a:solidFill>
          </a:endParaRPr>
        </a:p>
        <a:p>
          <a:pPr marL="114300" lvl="1" indent="-114300" algn="l" defTabSz="622300">
            <a:lnSpc>
              <a:spcPct val="90000"/>
            </a:lnSpc>
            <a:spcBef>
              <a:spcPct val="0"/>
            </a:spcBef>
            <a:spcAft>
              <a:spcPct val="15000"/>
            </a:spcAft>
            <a:buChar char="••"/>
          </a:pPr>
          <a:r>
            <a:rPr lang="el-GR" sz="1400" b="1" kern="1200" dirty="0" smtClean="0">
              <a:solidFill>
                <a:schemeClr val="tx1"/>
              </a:solidFill>
            </a:rPr>
            <a:t>Καρδιακή συχνότητα, αρρυθμία, αρτηριακή πίεση</a:t>
          </a:r>
          <a:endParaRPr lang="el-GR" sz="1400" b="1" kern="1200" dirty="0">
            <a:solidFill>
              <a:schemeClr val="tx1"/>
            </a:solidFill>
          </a:endParaRPr>
        </a:p>
        <a:p>
          <a:pPr marL="114300" lvl="1" indent="-114300" algn="l" defTabSz="622300">
            <a:lnSpc>
              <a:spcPct val="90000"/>
            </a:lnSpc>
            <a:spcBef>
              <a:spcPct val="0"/>
            </a:spcBef>
            <a:spcAft>
              <a:spcPct val="15000"/>
            </a:spcAft>
            <a:buChar char="••"/>
          </a:pPr>
          <a:r>
            <a:rPr lang="el-GR" sz="1400" b="1" kern="1200" dirty="0" smtClean="0">
              <a:solidFill>
                <a:schemeClr val="tx1"/>
              </a:solidFill>
            </a:rPr>
            <a:t>Κεντρική φλεβική πίεση, καρδιακή παροχή</a:t>
          </a:r>
          <a:endParaRPr lang="el-GR" sz="1400" b="1" kern="1200" dirty="0">
            <a:solidFill>
              <a:schemeClr val="tx1"/>
            </a:solidFill>
          </a:endParaRPr>
        </a:p>
        <a:p>
          <a:pPr marL="114300" lvl="1" indent="-114300" algn="l" defTabSz="622300">
            <a:lnSpc>
              <a:spcPct val="90000"/>
            </a:lnSpc>
            <a:spcBef>
              <a:spcPct val="0"/>
            </a:spcBef>
            <a:spcAft>
              <a:spcPct val="15000"/>
            </a:spcAft>
            <a:buChar char="••"/>
          </a:pPr>
          <a:r>
            <a:rPr lang="el-GR" sz="1400" b="1" kern="1200" dirty="0" smtClean="0">
              <a:solidFill>
                <a:schemeClr val="tx1"/>
              </a:solidFill>
            </a:rPr>
            <a:t>Εξωτερικός βηματοδότης, σωλήνες θωρακικής παροχέτευσης</a:t>
          </a:r>
          <a:endParaRPr lang="el-GR" sz="1400" b="1" kern="1200" dirty="0">
            <a:solidFill>
              <a:schemeClr val="tx1"/>
            </a:solidFill>
          </a:endParaRPr>
        </a:p>
        <a:p>
          <a:pPr marL="114300" lvl="1" indent="-114300" algn="l" defTabSz="622300">
            <a:lnSpc>
              <a:spcPct val="90000"/>
            </a:lnSpc>
            <a:spcBef>
              <a:spcPct val="0"/>
            </a:spcBef>
            <a:spcAft>
              <a:spcPct val="15000"/>
            </a:spcAft>
            <a:buChar char="••"/>
          </a:pPr>
          <a:r>
            <a:rPr lang="el-GR" sz="1400" b="1" kern="1200" dirty="0" smtClean="0">
              <a:solidFill>
                <a:schemeClr val="tx1"/>
              </a:solidFill>
            </a:rPr>
            <a:t>Παρουσία συσκευής υποστήριξης αριστερής κοιλίας</a:t>
          </a:r>
          <a:endParaRPr lang="el-GR" sz="1400" b="1" kern="1200" dirty="0">
            <a:solidFill>
              <a:schemeClr val="tx1"/>
            </a:solidFill>
          </a:endParaRPr>
        </a:p>
        <a:p>
          <a:pPr marL="114300" lvl="1" indent="-114300" algn="l" defTabSz="622300">
            <a:lnSpc>
              <a:spcPct val="90000"/>
            </a:lnSpc>
            <a:spcBef>
              <a:spcPct val="0"/>
            </a:spcBef>
            <a:spcAft>
              <a:spcPct val="15000"/>
            </a:spcAft>
            <a:buChar char="••"/>
          </a:pPr>
          <a:r>
            <a:rPr lang="el-GR" sz="1400" b="1" kern="1200" dirty="0" smtClean="0">
              <a:solidFill>
                <a:schemeClr val="tx1"/>
              </a:solidFill>
            </a:rPr>
            <a:t>Ισοζύγιο ούρων – υγρών, θερμοκρασία</a:t>
          </a:r>
          <a:endParaRPr lang="el-GR" sz="1400" b="1" kern="1200" dirty="0">
            <a:solidFill>
              <a:schemeClr val="tx1"/>
            </a:solidFill>
          </a:endParaRPr>
        </a:p>
        <a:p>
          <a:pPr marL="114300" lvl="1" indent="-114300" algn="l" defTabSz="622300">
            <a:lnSpc>
              <a:spcPct val="90000"/>
            </a:lnSpc>
            <a:spcBef>
              <a:spcPct val="0"/>
            </a:spcBef>
            <a:spcAft>
              <a:spcPct val="15000"/>
            </a:spcAft>
            <a:buChar char="••"/>
          </a:pPr>
          <a:r>
            <a:rPr lang="el-GR" sz="1400" b="1" kern="1200" dirty="0" smtClean="0">
              <a:solidFill>
                <a:schemeClr val="tx1"/>
              </a:solidFill>
            </a:rPr>
            <a:t>Απώλεια αίματος, αιματοκρίτης, ηλεκτρολύτες (</a:t>
          </a:r>
          <a:r>
            <a:rPr lang="en-US" sz="1400" b="1" kern="1200" dirty="0" smtClean="0">
              <a:solidFill>
                <a:schemeClr val="tx1"/>
              </a:solidFill>
            </a:rPr>
            <a:t>K</a:t>
          </a:r>
          <a:r>
            <a:rPr lang="en-US" sz="1400" b="1" kern="1200" baseline="30000" dirty="0" smtClean="0">
              <a:solidFill>
                <a:schemeClr val="tx1"/>
              </a:solidFill>
            </a:rPr>
            <a:t>+</a:t>
          </a:r>
          <a:r>
            <a:rPr lang="en-US" sz="1400" b="1" kern="1200" dirty="0" smtClean="0">
              <a:solidFill>
                <a:schemeClr val="tx1"/>
              </a:solidFill>
            </a:rPr>
            <a:t>/Na</a:t>
          </a:r>
          <a:r>
            <a:rPr lang="en-US" sz="1400" b="1" kern="1200" baseline="30000" dirty="0" smtClean="0">
              <a:solidFill>
                <a:schemeClr val="tx1"/>
              </a:solidFill>
            </a:rPr>
            <a:t>+</a:t>
          </a:r>
          <a:r>
            <a:rPr lang="en-US" sz="1400" b="1" kern="1200" dirty="0" smtClean="0">
              <a:solidFill>
                <a:schemeClr val="tx1"/>
              </a:solidFill>
            </a:rPr>
            <a:t>)</a:t>
          </a:r>
          <a:endParaRPr lang="el-GR" sz="1400" b="1" kern="1200" dirty="0">
            <a:solidFill>
              <a:schemeClr val="tx1"/>
            </a:solidFill>
          </a:endParaRPr>
        </a:p>
      </dsp:txBody>
      <dsp:txXfrm>
        <a:off x="1004" y="677726"/>
        <a:ext cx="1645518" cy="5088796"/>
      </dsp:txXfrm>
    </dsp:sp>
    <dsp:sp modelId="{2862D391-7A9E-4768-9090-3E957EA5DDEB}">
      <dsp:nvSpPr>
        <dsp:cNvPr id="0" name=""/>
        <dsp:cNvSpPr/>
      </dsp:nvSpPr>
      <dsp:spPr>
        <a:xfrm>
          <a:off x="1646522" y="683599"/>
          <a:ext cx="1645518" cy="5077049"/>
        </a:xfrm>
        <a:prstGeom prst="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l-GR" sz="1600" b="1" kern="1200" dirty="0" smtClean="0">
              <a:solidFill>
                <a:schemeClr val="tx1"/>
              </a:solidFill>
            </a:rPr>
            <a:t>Αναπνευστικό</a:t>
          </a:r>
          <a:endParaRPr lang="el-GR" sz="1600" b="1" kern="1200" dirty="0">
            <a:solidFill>
              <a:schemeClr val="tx1"/>
            </a:solidFill>
          </a:endParaRPr>
        </a:p>
        <a:p>
          <a:pPr marL="171450" lvl="1" indent="-171450" algn="l" defTabSz="711200">
            <a:lnSpc>
              <a:spcPct val="90000"/>
            </a:lnSpc>
            <a:spcBef>
              <a:spcPct val="0"/>
            </a:spcBef>
            <a:spcAft>
              <a:spcPct val="15000"/>
            </a:spcAft>
            <a:buChar char="••"/>
          </a:pPr>
          <a:r>
            <a:rPr lang="el-GR" sz="1600" b="1" kern="1200" dirty="0" smtClean="0">
              <a:solidFill>
                <a:schemeClr val="tx1"/>
              </a:solidFill>
            </a:rPr>
            <a:t>Αναπνοή (αυτόματη ή μηχανική: τύπος, συχνότητα, πίεση, </a:t>
          </a:r>
          <a:r>
            <a:rPr lang="en-US" sz="1600" b="1" kern="1200" dirty="0" smtClean="0">
              <a:solidFill>
                <a:schemeClr val="tx1"/>
              </a:solidFill>
            </a:rPr>
            <a:t>fiO2)</a:t>
          </a:r>
          <a:endParaRPr lang="el-GR" sz="1600" b="1" kern="1200" dirty="0">
            <a:solidFill>
              <a:schemeClr val="tx1"/>
            </a:solidFill>
          </a:endParaRPr>
        </a:p>
        <a:p>
          <a:pPr marL="171450" lvl="1" indent="-171450" algn="l" defTabSz="711200">
            <a:lnSpc>
              <a:spcPct val="90000"/>
            </a:lnSpc>
            <a:spcBef>
              <a:spcPct val="0"/>
            </a:spcBef>
            <a:spcAft>
              <a:spcPct val="15000"/>
            </a:spcAft>
            <a:buChar char="••"/>
          </a:pPr>
          <a:r>
            <a:rPr lang="el-GR" sz="1600" b="1" kern="1200" dirty="0" smtClean="0">
              <a:solidFill>
                <a:schemeClr val="tx1"/>
              </a:solidFill>
            </a:rPr>
            <a:t>Τύπος αναπνοής (συχνότητα, βάθος)</a:t>
          </a:r>
          <a:endParaRPr lang="el-GR" sz="1600" b="1" kern="1200" dirty="0">
            <a:solidFill>
              <a:schemeClr val="tx1"/>
            </a:solidFill>
          </a:endParaRPr>
        </a:p>
        <a:p>
          <a:pPr marL="171450" lvl="1" indent="-171450" algn="l" defTabSz="711200">
            <a:lnSpc>
              <a:spcPct val="90000"/>
            </a:lnSpc>
            <a:spcBef>
              <a:spcPct val="0"/>
            </a:spcBef>
            <a:spcAft>
              <a:spcPct val="15000"/>
            </a:spcAft>
            <a:buChar char="••"/>
          </a:pPr>
          <a:r>
            <a:rPr lang="el-GR" sz="1600" b="1" kern="1200" dirty="0" smtClean="0">
              <a:solidFill>
                <a:schemeClr val="tx1"/>
              </a:solidFill>
            </a:rPr>
            <a:t>Αέρια αίματος, </a:t>
          </a:r>
          <a:r>
            <a:rPr lang="en-US" sz="1600" b="1" kern="1200" dirty="0" smtClean="0">
              <a:solidFill>
                <a:schemeClr val="tx1"/>
              </a:solidFill>
            </a:rPr>
            <a:t>SatO2, </a:t>
          </a:r>
          <a:r>
            <a:rPr lang="el-GR" sz="1600" b="1" kern="1200" dirty="0" smtClean="0">
              <a:solidFill>
                <a:schemeClr val="tx1"/>
              </a:solidFill>
            </a:rPr>
            <a:t>ακτινογραφία θώρακα, ακρόαση (ατελεκτασία, βρογχικές εκκρίσεις)		</a:t>
          </a:r>
          <a:endParaRPr lang="el-GR" sz="1600" b="1" kern="1200" dirty="0">
            <a:solidFill>
              <a:schemeClr val="tx1"/>
            </a:solidFill>
          </a:endParaRPr>
        </a:p>
      </dsp:txBody>
      <dsp:txXfrm>
        <a:off x="1646522" y="683599"/>
        <a:ext cx="1645518" cy="5077049"/>
      </dsp:txXfrm>
    </dsp:sp>
    <dsp:sp modelId="{340CC7A1-018A-4F60-9DAD-DEEE6733020D}">
      <dsp:nvSpPr>
        <dsp:cNvPr id="0" name=""/>
        <dsp:cNvSpPr/>
      </dsp:nvSpPr>
      <dsp:spPr>
        <a:xfrm>
          <a:off x="3292040" y="683599"/>
          <a:ext cx="1645518" cy="5077049"/>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l-GR" sz="1800" b="1" kern="1200" dirty="0" smtClean="0">
              <a:solidFill>
                <a:schemeClr val="tx1"/>
              </a:solidFill>
            </a:rPr>
            <a:t>Νευρολογικό</a:t>
          </a:r>
          <a:endParaRPr lang="el-GR" sz="1800" b="1" kern="1200" dirty="0">
            <a:solidFill>
              <a:schemeClr val="tx1"/>
            </a:solidFill>
          </a:endParaRPr>
        </a:p>
        <a:p>
          <a:pPr marL="171450" lvl="1" indent="-171450" algn="l" defTabSz="800100">
            <a:lnSpc>
              <a:spcPct val="90000"/>
            </a:lnSpc>
            <a:spcBef>
              <a:spcPct val="0"/>
            </a:spcBef>
            <a:spcAft>
              <a:spcPct val="15000"/>
            </a:spcAft>
            <a:buChar char="••"/>
          </a:pPr>
          <a:r>
            <a:rPr lang="el-GR" sz="1800" b="1" kern="1200" dirty="0" smtClean="0">
              <a:solidFill>
                <a:schemeClr val="tx1"/>
              </a:solidFill>
            </a:rPr>
            <a:t>Επίπεδο εγρήγορσης, συνεργασίας, σύγχυσης</a:t>
          </a:r>
          <a:endParaRPr lang="el-GR" sz="1800" b="1" kern="1200" dirty="0">
            <a:solidFill>
              <a:schemeClr val="tx1"/>
            </a:solidFill>
          </a:endParaRPr>
        </a:p>
        <a:p>
          <a:pPr marL="171450" lvl="1" indent="-171450" algn="l" defTabSz="800100">
            <a:lnSpc>
              <a:spcPct val="90000"/>
            </a:lnSpc>
            <a:spcBef>
              <a:spcPct val="0"/>
            </a:spcBef>
            <a:spcAft>
              <a:spcPct val="15000"/>
            </a:spcAft>
            <a:buChar char="••"/>
          </a:pPr>
          <a:r>
            <a:rPr lang="el-GR" sz="1800" b="1" kern="1200" dirty="0" smtClean="0">
              <a:solidFill>
                <a:schemeClr val="tx1"/>
              </a:solidFill>
            </a:rPr>
            <a:t>Κινητικότητα – αισθητικότητα άκρων</a:t>
          </a:r>
          <a:endParaRPr lang="el-GR" sz="1800" b="1" kern="1200" dirty="0">
            <a:solidFill>
              <a:schemeClr val="tx1"/>
            </a:solidFill>
          </a:endParaRPr>
        </a:p>
        <a:p>
          <a:pPr marL="171450" lvl="1" indent="-171450" algn="l" defTabSz="800100">
            <a:lnSpc>
              <a:spcPct val="90000"/>
            </a:lnSpc>
            <a:spcBef>
              <a:spcPct val="0"/>
            </a:spcBef>
            <a:spcAft>
              <a:spcPct val="15000"/>
            </a:spcAft>
            <a:buChar char="••"/>
          </a:pPr>
          <a:r>
            <a:rPr lang="el-GR" sz="1800" b="1" kern="1200" dirty="0" smtClean="0">
              <a:solidFill>
                <a:schemeClr val="tx1"/>
              </a:solidFill>
            </a:rPr>
            <a:t>Παρουσία, σοβαρότητα πόνου</a:t>
          </a:r>
          <a:endParaRPr lang="el-GR" sz="1800" b="1" kern="1200" dirty="0">
            <a:solidFill>
              <a:schemeClr val="tx1"/>
            </a:solidFill>
          </a:endParaRPr>
        </a:p>
      </dsp:txBody>
      <dsp:txXfrm>
        <a:off x="3292040" y="683599"/>
        <a:ext cx="1645518" cy="5077049"/>
      </dsp:txXfrm>
    </dsp:sp>
    <dsp:sp modelId="{0D5DE410-ADD8-4798-BE55-1B045B1ADCB3}">
      <dsp:nvSpPr>
        <dsp:cNvPr id="0" name=""/>
        <dsp:cNvSpPr/>
      </dsp:nvSpPr>
      <dsp:spPr>
        <a:xfrm>
          <a:off x="4937559" y="683599"/>
          <a:ext cx="1645518" cy="5077049"/>
        </a:xfrm>
        <a:prstGeom prst="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l-GR" sz="1800" b="1" kern="1200" dirty="0" smtClean="0">
              <a:solidFill>
                <a:schemeClr val="tx1"/>
              </a:solidFill>
            </a:rPr>
            <a:t>Μυοσκελετικό</a:t>
          </a:r>
          <a:endParaRPr lang="el-GR" sz="1800" b="1" kern="1200" dirty="0">
            <a:solidFill>
              <a:schemeClr val="tx1"/>
            </a:solidFill>
          </a:endParaRPr>
        </a:p>
        <a:p>
          <a:pPr marL="171450" lvl="1" indent="-171450" algn="l" defTabSz="800100">
            <a:lnSpc>
              <a:spcPct val="90000"/>
            </a:lnSpc>
            <a:spcBef>
              <a:spcPct val="0"/>
            </a:spcBef>
            <a:spcAft>
              <a:spcPct val="15000"/>
            </a:spcAft>
            <a:buChar char="••"/>
          </a:pPr>
          <a:r>
            <a:rPr lang="el-GR" sz="1800" b="1" kern="1200" dirty="0" smtClean="0">
              <a:solidFill>
                <a:schemeClr val="tx1"/>
              </a:solidFill>
            </a:rPr>
            <a:t>Χειρουργικέ τομές (πόνος, κινητικότητα, οίδημα, αστάθεια στέρνου)</a:t>
          </a:r>
          <a:endParaRPr lang="el-GR" sz="1800" b="1" kern="1200" dirty="0">
            <a:solidFill>
              <a:schemeClr val="tx1"/>
            </a:solidFill>
          </a:endParaRPr>
        </a:p>
      </dsp:txBody>
      <dsp:txXfrm>
        <a:off x="4937559" y="683599"/>
        <a:ext cx="1645518" cy="5077049"/>
      </dsp:txXfrm>
    </dsp:sp>
    <dsp:sp modelId="{8428D09A-8292-4D72-B468-3DAE79CE85E8}">
      <dsp:nvSpPr>
        <dsp:cNvPr id="0" name=""/>
        <dsp:cNvSpPr/>
      </dsp:nvSpPr>
      <dsp:spPr>
        <a:xfrm>
          <a:off x="6584081" y="681642"/>
          <a:ext cx="1645518" cy="4934938"/>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l-GR" sz="1800" b="1" kern="1200" dirty="0" smtClean="0">
              <a:solidFill>
                <a:schemeClr val="tx1"/>
              </a:solidFill>
            </a:rPr>
            <a:t>Φαρμακολογία</a:t>
          </a:r>
          <a:endParaRPr lang="el-GR" sz="1800" b="1" kern="1200" dirty="0">
            <a:solidFill>
              <a:schemeClr val="tx1"/>
            </a:solidFill>
          </a:endParaRPr>
        </a:p>
        <a:p>
          <a:pPr marL="171450" lvl="1" indent="-171450" algn="l" defTabSz="800100">
            <a:lnSpc>
              <a:spcPct val="90000"/>
            </a:lnSpc>
            <a:spcBef>
              <a:spcPct val="0"/>
            </a:spcBef>
            <a:spcAft>
              <a:spcPct val="15000"/>
            </a:spcAft>
            <a:buChar char="••"/>
          </a:pPr>
          <a:r>
            <a:rPr lang="el-GR" sz="1800" b="1" kern="1200" dirty="0" smtClean="0">
              <a:solidFill>
                <a:schemeClr val="tx1"/>
              </a:solidFill>
            </a:rPr>
            <a:t>Αναισθησία, μυοχάλαση, ινότροπη υποστήριξη, αναλγησία (τύπος, συχνότητα, αποτελεσματικότη</a:t>
          </a:r>
          <a:r>
            <a:rPr lang="el-GR" sz="1200" kern="1200" dirty="0" smtClean="0">
              <a:solidFill>
                <a:schemeClr val="tx1"/>
              </a:solidFill>
            </a:rPr>
            <a:t>τα)</a:t>
          </a:r>
          <a:endParaRPr lang="el-GR" sz="1200" kern="1200" dirty="0">
            <a:solidFill>
              <a:schemeClr val="tx1"/>
            </a:solidFill>
          </a:endParaRPr>
        </a:p>
      </dsp:txBody>
      <dsp:txXfrm>
        <a:off x="6584081" y="681642"/>
        <a:ext cx="1645518" cy="4934938"/>
      </dsp:txXfrm>
    </dsp:sp>
    <dsp:sp modelId="{AA72A060-478C-4536-ABB9-1736416D0AE6}">
      <dsp:nvSpPr>
        <dsp:cNvPr id="0" name=""/>
        <dsp:cNvSpPr/>
      </dsp:nvSpPr>
      <dsp:spPr>
        <a:xfrm flipV="1">
          <a:off x="10328" y="5766514"/>
          <a:ext cx="8208943" cy="24148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22/5/2015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22/5/2015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22046CCF-5D19-4FAA-AE1F-7CEE930BB97F}" type="slidenum">
              <a:rPr lang="el-GR" smtClean="0"/>
              <a:pPr/>
              <a:t>2</a:t>
            </a:fld>
            <a:endParaRPr lang="el-GR" dirty="0"/>
          </a:p>
        </p:txBody>
      </p:sp>
    </p:spTree>
    <p:extLst>
      <p:ext uri="{BB962C8B-B14F-4D97-AF65-F5344CB8AC3E}">
        <p14:creationId xmlns:p14="http://schemas.microsoft.com/office/powerpoint/2010/main" val="2878395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84</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85</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86</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87</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89</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90</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B82"/>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004B8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pixabay.com/en/photos/heart/" TargetMode="Externa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pixabay.com/go/?t=/service/terms/#download_terms" TargetMode="External"/><Relationship Id="rId4" Type="http://schemas.openxmlformats.org/officeDocument/2006/relationships/hyperlink" Target="http://pixabay.com/en/users/geralt/"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prstClr val="black"/>
                </a:solidFill>
                <a:latin typeface="Calibri"/>
              </a:rPr>
              <a:t>Κλινική Άσκηση σε Καρδιο-Αναπνευστικές Παθήσεις</a:t>
            </a:r>
            <a:r>
              <a:rPr lang="en-US" sz="3600" b="1" dirty="0" smtClean="0">
                <a:solidFill>
                  <a:prstClr val="black"/>
                </a:solidFill>
                <a:latin typeface="Calibri"/>
              </a:rPr>
              <a:t> (</a:t>
            </a:r>
            <a:r>
              <a:rPr lang="el-GR" sz="3600" b="1" dirty="0" smtClean="0">
                <a:solidFill>
                  <a:prstClr val="black"/>
                </a:solidFill>
                <a:latin typeface="Calibri"/>
              </a:rPr>
              <a:t>Θ)</a:t>
            </a:r>
            <a:endParaRPr lang="el-GR" sz="3600" b="1" dirty="0">
              <a:solidFill>
                <a:schemeClr val="tx1"/>
              </a:solidFill>
              <a:latin typeface="+mn-lt"/>
            </a:endParaRP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
        <p:nvSpPr>
          <p:cNvPr id="11" name="Υπότιτλος 2"/>
          <p:cNvSpPr>
            <a:spLocks noGrp="1"/>
          </p:cNvSpPr>
          <p:nvPr>
            <p:ph type="subTitle" idx="1"/>
          </p:nvPr>
        </p:nvSpPr>
        <p:spPr>
          <a:xfrm>
            <a:off x="143508" y="2889810"/>
            <a:ext cx="8856984" cy="1152128"/>
          </a:xfrm>
        </p:spPr>
        <p:txBody>
          <a:bodyPr>
            <a:normAutofit fontScale="32500" lnSpcReduction="20000"/>
          </a:bodyPr>
          <a:lstStyle/>
          <a:p>
            <a:pPr lvl="0"/>
            <a:r>
              <a:rPr lang="el-GR" sz="8000" b="1" dirty="0" smtClean="0">
                <a:solidFill>
                  <a:schemeClr val="tx1"/>
                </a:solidFill>
              </a:rPr>
              <a:t>Ενότητα </a:t>
            </a:r>
            <a:r>
              <a:rPr lang="en-US" sz="8000" b="1" dirty="0" smtClean="0">
                <a:solidFill>
                  <a:schemeClr val="tx1"/>
                </a:solidFill>
              </a:rPr>
              <a:t>12</a:t>
            </a:r>
            <a:r>
              <a:rPr lang="el-GR" sz="8000" dirty="0" smtClean="0">
                <a:solidFill>
                  <a:schemeClr val="tx1"/>
                </a:solidFill>
              </a:rPr>
              <a:t>:</a:t>
            </a:r>
            <a:r>
              <a:rPr lang="en-US" sz="8000" dirty="0" smtClean="0"/>
              <a:t> </a:t>
            </a:r>
            <a:r>
              <a:rPr lang="el-GR" sz="8000" dirty="0" smtClean="0">
                <a:solidFill>
                  <a:prstClr val="black"/>
                </a:solidFill>
              </a:rPr>
              <a:t>Ενδονοσοκομειακή φυσικοθεραπεία </a:t>
            </a:r>
            <a:endParaRPr lang="en-US" sz="8000" dirty="0" smtClean="0">
              <a:solidFill>
                <a:prstClr val="black"/>
              </a:solidFill>
            </a:endParaRPr>
          </a:p>
          <a:p>
            <a:pPr lvl="0"/>
            <a:r>
              <a:rPr lang="el-GR" sz="8000" dirty="0" smtClean="0">
                <a:solidFill>
                  <a:prstClr val="black"/>
                </a:solidFill>
              </a:rPr>
              <a:t>σε χειρουργείο καρδιάς ενήλικα</a:t>
            </a:r>
            <a:endParaRPr lang="el-GR" sz="8000" dirty="0">
              <a:solidFill>
                <a:prstClr val="black"/>
              </a:solidFill>
            </a:endParaRPr>
          </a:p>
          <a:p>
            <a:endParaRPr lang="en-US" dirty="0" smtClean="0"/>
          </a:p>
          <a:p>
            <a:pPr lvl="0"/>
            <a:r>
              <a:rPr lang="el-GR" sz="3600" dirty="0" smtClean="0">
                <a:solidFill>
                  <a:schemeClr val="tx1"/>
                </a:solidFill>
              </a:rPr>
              <a:t>	</a:t>
            </a:r>
            <a:endParaRPr lang="el-GR" sz="3600" dirty="0">
              <a:solidFill>
                <a:schemeClr val="tx1"/>
              </a:solidFill>
            </a:endParaRPr>
          </a:p>
        </p:txBody>
      </p:sp>
      <p:sp>
        <p:nvSpPr>
          <p:cNvPr id="13" name="TextBox 12"/>
          <p:cNvSpPr txBox="1"/>
          <p:nvPr/>
        </p:nvSpPr>
        <p:spPr>
          <a:xfrm>
            <a:off x="639560" y="3964358"/>
            <a:ext cx="3406306" cy="1107996"/>
          </a:xfrm>
          <a:prstGeom prst="rect">
            <a:avLst/>
          </a:prstGeom>
          <a:noFill/>
        </p:spPr>
        <p:txBody>
          <a:bodyPr wrap="square" rtlCol="0">
            <a:spAutoFit/>
          </a:bodyPr>
          <a:lstStyle/>
          <a:p>
            <a:pPr lvl="0" algn="ctr"/>
            <a:r>
              <a:rPr lang="el-GR" sz="2200" dirty="0">
                <a:solidFill>
                  <a:prstClr val="black"/>
                </a:solidFill>
                <a:latin typeface="+mn-lt"/>
              </a:rPr>
              <a:t>Γραμματοπούλου </a:t>
            </a:r>
            <a:r>
              <a:rPr lang="el-GR" sz="2200" dirty="0" smtClean="0">
                <a:solidFill>
                  <a:prstClr val="black"/>
                </a:solidFill>
                <a:latin typeface="+mn-lt"/>
              </a:rPr>
              <a:t>Ειρήνη</a:t>
            </a:r>
            <a:r>
              <a:rPr lang="en-US" sz="2200" dirty="0" smtClean="0">
                <a:solidFill>
                  <a:prstClr val="black"/>
                </a:solidFill>
                <a:latin typeface="+mn-lt"/>
              </a:rPr>
              <a:t> </a:t>
            </a:r>
            <a:r>
              <a:rPr lang="el-GR" sz="2200" dirty="0" smtClean="0">
                <a:solidFill>
                  <a:prstClr val="black"/>
                </a:solidFill>
                <a:latin typeface="+mn-lt"/>
              </a:rPr>
              <a:t>Αναπληρώτρια </a:t>
            </a:r>
            <a:r>
              <a:rPr lang="el-GR" sz="2200" dirty="0">
                <a:solidFill>
                  <a:prstClr val="black"/>
                </a:solidFill>
                <a:latin typeface="+mn-lt"/>
              </a:rPr>
              <a:t>Καθηγήτρια </a:t>
            </a:r>
          </a:p>
          <a:p>
            <a:pPr lvl="0" algn="ctr"/>
            <a:r>
              <a:rPr lang="el-GR" sz="2200" dirty="0">
                <a:solidFill>
                  <a:prstClr val="black"/>
                </a:solidFill>
                <a:latin typeface="+mn-lt"/>
              </a:rPr>
              <a:t>Τμήμα Φυσικοθεραπείας</a:t>
            </a:r>
          </a:p>
        </p:txBody>
      </p:sp>
      <p:sp>
        <p:nvSpPr>
          <p:cNvPr id="14" name="Ορθογώνιο 10"/>
          <p:cNvSpPr/>
          <p:nvPr/>
        </p:nvSpPr>
        <p:spPr>
          <a:xfrm>
            <a:off x="4247964" y="3964358"/>
            <a:ext cx="4572000" cy="769441"/>
          </a:xfrm>
          <a:prstGeom prst="rect">
            <a:avLst/>
          </a:prstGeom>
        </p:spPr>
        <p:txBody>
          <a:bodyPr>
            <a:spAutoFit/>
          </a:bodyPr>
          <a:lstStyle/>
          <a:p>
            <a:pPr lvl="0" algn="ctr"/>
            <a:r>
              <a:rPr lang="el-GR" sz="2200" dirty="0" smtClean="0">
                <a:latin typeface="+mn-lt"/>
              </a:rPr>
              <a:t>Τσάμης Νικόλαος,</a:t>
            </a:r>
            <a:r>
              <a:rPr lang="en-US" sz="2200" dirty="0" smtClean="0">
                <a:latin typeface="+mn-lt"/>
              </a:rPr>
              <a:t> MSc</a:t>
            </a:r>
          </a:p>
          <a:p>
            <a:pPr lvl="0" algn="ctr"/>
            <a:r>
              <a:rPr lang="el-GR" sz="2200" dirty="0" smtClean="0">
                <a:latin typeface="+mn-lt"/>
              </a:rPr>
              <a:t> Εργαστηριακός Συνεργάτης</a:t>
            </a:r>
            <a:endParaRPr lang="el-GR" sz="2200" dirty="0">
              <a:latin typeface="+mn-lt"/>
            </a:endParaRPr>
          </a:p>
        </p:txBody>
      </p:sp>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pPr lvl="0"/>
            <a:r>
              <a:rPr lang="el-GR" sz="2400" b="1" dirty="0" smtClean="0"/>
              <a:t>Προτεινόμενο  Προεγχειρητικό Πρόγραμμα Αναπνευστικής Φυσικοθεραπείας σε Ασθενείς Υψηλού Κινδύνου Ανάπτυξης Μετεγχειρητικών Αναπνευστικών Επιπλοκών</a:t>
            </a:r>
            <a:endParaRPr lang="el-GR" sz="2400" b="1" dirty="0">
              <a:latin typeface="+mn-lt"/>
            </a:endParaRPr>
          </a:p>
        </p:txBody>
      </p:sp>
      <p:sp>
        <p:nvSpPr>
          <p:cNvPr id="3" name="Content Placeholder 2"/>
          <p:cNvSpPr>
            <a:spLocks noGrp="1"/>
          </p:cNvSpPr>
          <p:nvPr>
            <p:ph idx="1"/>
          </p:nvPr>
        </p:nvSpPr>
        <p:spPr/>
        <p:txBody>
          <a:bodyPr>
            <a:noAutofit/>
          </a:bodyPr>
          <a:lstStyle/>
          <a:p>
            <a:pPr>
              <a:buFont typeface="Wingdings" panose="05000000000000000000" pitchFamily="2" charset="2"/>
              <a:buChar char="§"/>
            </a:pPr>
            <a:r>
              <a:rPr lang="el-GR" sz="2000" dirty="0" smtClean="0"/>
              <a:t>Τύπος, συσκευή άσκησης: εξασκητής εισπνοής με ελεγχόμενη, σταθερή αντίσταση πίεσης μέσω ελατηρίου (</a:t>
            </a:r>
            <a:r>
              <a:rPr lang="en-US" sz="2000" dirty="0" smtClean="0"/>
              <a:t>Threshold IMT)</a:t>
            </a:r>
          </a:p>
          <a:p>
            <a:pPr>
              <a:buFont typeface="Wingdings" panose="05000000000000000000" pitchFamily="2" charset="2"/>
              <a:buChar char="§"/>
            </a:pPr>
            <a:r>
              <a:rPr lang="el-GR" sz="2000" dirty="0" smtClean="0"/>
              <a:t>Ένταση άσκησης: 30% - 60% Μέγιστης εισπνευστικής πίεσης με αύξηση 5% όταν η Υποκειμενική Εκτίμηση δυσκολίας άσκησης (κλίμακας </a:t>
            </a:r>
            <a:r>
              <a:rPr lang="en-US" sz="2000" dirty="0" smtClean="0"/>
              <a:t>Borg</a:t>
            </a:r>
            <a:r>
              <a:rPr lang="el-GR" sz="2000" dirty="0" smtClean="0"/>
              <a:t>) = &lt; 5/10</a:t>
            </a:r>
          </a:p>
          <a:p>
            <a:pPr>
              <a:buFont typeface="Wingdings" panose="05000000000000000000" pitchFamily="2" charset="2"/>
              <a:buChar char="§"/>
            </a:pPr>
            <a:r>
              <a:rPr lang="el-GR" sz="2000" dirty="0" smtClean="0"/>
              <a:t>Συχνότητα συνεδριών: 2φ / ημέρα, καθημερινά</a:t>
            </a:r>
          </a:p>
          <a:p>
            <a:pPr>
              <a:buFont typeface="Wingdings" panose="05000000000000000000" pitchFamily="2" charset="2"/>
              <a:buChar char="§"/>
            </a:pPr>
            <a:r>
              <a:rPr lang="el-GR" sz="2000" dirty="0" smtClean="0"/>
              <a:t>Διάρκεια συνεδρίας: 10’ Χ 2φ / ημέρα ή 3 – 5 </a:t>
            </a:r>
            <a:r>
              <a:rPr lang="en-US" sz="2000" dirty="0" smtClean="0"/>
              <a:t>set </a:t>
            </a:r>
            <a:r>
              <a:rPr lang="el-GR" sz="2000" dirty="0" smtClean="0"/>
              <a:t>των 10 επαναλήψεων Χ 2φ / ημέρα</a:t>
            </a:r>
          </a:p>
          <a:p>
            <a:pPr>
              <a:buFont typeface="Wingdings" panose="05000000000000000000" pitchFamily="2" charset="2"/>
              <a:buChar char="§"/>
            </a:pPr>
            <a:r>
              <a:rPr lang="el-GR" sz="2000" dirty="0" smtClean="0"/>
              <a:t>Συνολική διάρκεια προγράμματος άσκησης: 2 – 4 εβδομάδες</a:t>
            </a:r>
            <a:endParaRPr lang="el-GR" sz="2000" dirty="0"/>
          </a:p>
        </p:txBody>
      </p:sp>
      <p:sp>
        <p:nvSpPr>
          <p:cNvPr id="4" name="Rectangle 3"/>
          <p:cNvSpPr/>
          <p:nvPr/>
        </p:nvSpPr>
        <p:spPr>
          <a:xfrm>
            <a:off x="429854" y="6407557"/>
            <a:ext cx="7848872" cy="319446"/>
          </a:xfrm>
          <a:prstGeom prst="rect">
            <a:avLst/>
          </a:prstGeom>
        </p:spPr>
        <p:txBody>
          <a:bodyPr wrap="square">
            <a:spAutoFit/>
          </a:bodyPr>
          <a:lstStyle/>
          <a:p>
            <a:pPr algn="ctr">
              <a:lnSpc>
                <a:spcPct val="80000"/>
              </a:lnSpc>
            </a:pPr>
            <a:r>
              <a:rPr lang="en-GB" dirty="0" smtClean="0">
                <a:latin typeface="+mn-lt"/>
              </a:rPr>
              <a:t>(</a:t>
            </a:r>
            <a:r>
              <a:rPr lang="en-US" dirty="0" smtClean="0">
                <a:latin typeface="+mn-lt"/>
              </a:rPr>
              <a:t>Hulzebos</a:t>
            </a:r>
            <a:r>
              <a:rPr lang="en-GB" dirty="0" smtClean="0">
                <a:latin typeface="+mn-lt"/>
              </a:rPr>
              <a:t>, 2012; Hoogeboom, 2014)</a:t>
            </a:r>
            <a:endParaRPr lang="el-GR" dirty="0">
              <a:latin typeface="+mn-lt"/>
            </a:endParaRPr>
          </a:p>
        </p:txBody>
      </p:sp>
      <p:graphicFrame>
        <p:nvGraphicFramePr>
          <p:cNvPr id="7" name="Diagram 6"/>
          <p:cNvGraphicFramePr/>
          <p:nvPr>
            <p:extLst>
              <p:ext uri="{D42A27DB-BD31-4B8C-83A1-F6EECF244321}">
                <p14:modId xmlns:p14="http://schemas.microsoft.com/office/powerpoint/2010/main" val="1185647301"/>
              </p:ext>
            </p:extLst>
          </p:nvPr>
        </p:nvGraphicFramePr>
        <p:xfrm>
          <a:off x="429854" y="4293096"/>
          <a:ext cx="8462626" cy="2088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66997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116632"/>
            <a:ext cx="9144000" cy="1080120"/>
          </a:xfrm>
        </p:spPr>
        <p:txBody>
          <a:bodyPr>
            <a:noAutofit/>
          </a:bodyPr>
          <a:lstStyle/>
          <a:p>
            <a:pPr lvl="0"/>
            <a:r>
              <a:rPr lang="el-GR" sz="2800" b="1" dirty="0" smtClean="0"/>
              <a:t>Προτεινόμενο Προεγχειρητικό Πρόγραμμα Αερόβιας Άσκησης σε Ασθενείς Χαμηλού Καρδιοαγγειακού Κινδύνου</a:t>
            </a:r>
            <a:br>
              <a:rPr lang="el-GR" sz="2800" b="1" dirty="0" smtClean="0"/>
            </a:br>
            <a:r>
              <a:rPr lang="el-GR" sz="2400" b="0" dirty="0" smtClean="0"/>
              <a:t>(1 από 2)</a:t>
            </a:r>
            <a:endParaRPr lang="el-GR" sz="2400" b="0" dirty="0">
              <a:latin typeface="+mn-lt"/>
            </a:endParaRPr>
          </a:p>
        </p:txBody>
      </p:sp>
      <p:sp>
        <p:nvSpPr>
          <p:cNvPr id="3" name="Content Placeholder 2"/>
          <p:cNvSpPr>
            <a:spLocks noGrp="1"/>
          </p:cNvSpPr>
          <p:nvPr>
            <p:ph idx="1"/>
          </p:nvPr>
        </p:nvSpPr>
        <p:spPr>
          <a:xfrm>
            <a:off x="457200" y="1412776"/>
            <a:ext cx="8229600" cy="4824536"/>
          </a:xfrm>
        </p:spPr>
        <p:txBody>
          <a:bodyPr>
            <a:noAutofit/>
          </a:bodyPr>
          <a:lstStyle/>
          <a:p>
            <a:pPr>
              <a:buFont typeface="Wingdings" panose="05000000000000000000" pitchFamily="2" charset="2"/>
              <a:buChar char="§"/>
            </a:pPr>
            <a:r>
              <a:rPr lang="el-GR" sz="2400" dirty="0" smtClean="0"/>
              <a:t>Υπό την επιτήρηση φυσικοθεραπευτή</a:t>
            </a:r>
          </a:p>
          <a:p>
            <a:pPr>
              <a:buFont typeface="Wingdings" panose="05000000000000000000" pitchFamily="2" charset="2"/>
              <a:buChar char="§"/>
            </a:pPr>
            <a:r>
              <a:rPr lang="el-GR" sz="2400" dirty="0" smtClean="0"/>
              <a:t>Τύπος, μέθοδος άσκησης: αερόβια, διαλειμματική</a:t>
            </a:r>
            <a:endParaRPr lang="el-GR" sz="2400" dirty="0"/>
          </a:p>
          <a:p>
            <a:pPr>
              <a:buFont typeface="Wingdings" panose="05000000000000000000" pitchFamily="2" charset="2"/>
              <a:buChar char="§"/>
            </a:pPr>
            <a:r>
              <a:rPr lang="el-GR" sz="2400" dirty="0" smtClean="0"/>
              <a:t>Συσκευές άσκησης: ποδήλατο, </a:t>
            </a:r>
            <a:r>
              <a:rPr lang="el-GR" sz="2400" dirty="0"/>
              <a:t>δ</a:t>
            </a:r>
            <a:r>
              <a:rPr lang="el-GR" sz="2400" dirty="0" smtClean="0"/>
              <a:t>απεδοεργόμετρο, κυκλοεργόμετρο άνω άκρων, σκαλοπάτια</a:t>
            </a:r>
          </a:p>
          <a:p>
            <a:pPr>
              <a:buFont typeface="Wingdings" panose="05000000000000000000" pitchFamily="2" charset="2"/>
              <a:buChar char="§"/>
            </a:pPr>
            <a:r>
              <a:rPr lang="el-GR" sz="2400" dirty="0" smtClean="0"/>
              <a:t>Συχνότητα συνεδριών: 2φ/εβδομάδα</a:t>
            </a:r>
            <a:endParaRPr lang="en-US" sz="2400" dirty="0" smtClean="0"/>
          </a:p>
          <a:p>
            <a:pPr>
              <a:buFont typeface="Wingdings" panose="05000000000000000000" pitchFamily="2" charset="2"/>
              <a:buChar char="§"/>
            </a:pPr>
            <a:r>
              <a:rPr lang="el-GR" sz="2400" dirty="0" smtClean="0"/>
              <a:t>Συνολική διάρκεια προγράμματος άσκησης: 8 εβδομάδες</a:t>
            </a:r>
          </a:p>
        </p:txBody>
      </p:sp>
      <p:sp>
        <p:nvSpPr>
          <p:cNvPr id="4" name="Rectangle 3"/>
          <p:cNvSpPr/>
          <p:nvPr/>
        </p:nvSpPr>
        <p:spPr>
          <a:xfrm>
            <a:off x="0" y="6133890"/>
            <a:ext cx="8424936" cy="319446"/>
          </a:xfrm>
          <a:prstGeom prst="rect">
            <a:avLst/>
          </a:prstGeom>
        </p:spPr>
        <p:txBody>
          <a:bodyPr wrap="square">
            <a:spAutoFit/>
          </a:bodyPr>
          <a:lstStyle/>
          <a:p>
            <a:pPr algn="r">
              <a:lnSpc>
                <a:spcPct val="80000"/>
              </a:lnSpc>
            </a:pPr>
            <a:r>
              <a:rPr lang="en-GB" dirty="0" smtClean="0">
                <a:latin typeface="+mn-lt"/>
              </a:rPr>
              <a:t>(</a:t>
            </a:r>
            <a:r>
              <a:rPr lang="en-US" dirty="0" smtClean="0">
                <a:latin typeface="+mn-lt"/>
              </a:rPr>
              <a:t>Arthur</a:t>
            </a:r>
            <a:r>
              <a:rPr lang="en-GB" dirty="0" smtClean="0">
                <a:latin typeface="+mn-lt"/>
              </a:rPr>
              <a:t>, 2000; O’ Doherty, 2013)</a:t>
            </a:r>
            <a:endParaRPr lang="el-GR" dirty="0">
              <a:latin typeface="+mn-lt"/>
            </a:endParaRPr>
          </a:p>
        </p:txBody>
      </p:sp>
    </p:spTree>
    <p:extLst>
      <p:ext uri="{BB962C8B-B14F-4D97-AF65-F5344CB8AC3E}">
        <p14:creationId xmlns:p14="http://schemas.microsoft.com/office/powerpoint/2010/main" val="33098391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116632"/>
            <a:ext cx="9144000" cy="1080120"/>
          </a:xfrm>
        </p:spPr>
        <p:txBody>
          <a:bodyPr>
            <a:noAutofit/>
          </a:bodyPr>
          <a:lstStyle/>
          <a:p>
            <a:pPr lvl="0"/>
            <a:r>
              <a:rPr lang="el-GR" sz="2800" b="1" dirty="0" smtClean="0"/>
              <a:t>Προτεινόμενο Προεγχειρητικό Πρόγραμμα Αερόβιας Άσκησης σε Ασθενείς Χαμηλού Καρδιοαγγειακού Κινδύνου</a:t>
            </a:r>
            <a:br>
              <a:rPr lang="el-GR" sz="2800" b="1" dirty="0" smtClean="0"/>
            </a:br>
            <a:r>
              <a:rPr lang="el-GR" sz="2400" b="0" dirty="0" smtClean="0"/>
              <a:t>(2 </a:t>
            </a:r>
            <a:r>
              <a:rPr lang="el-GR" sz="2400" b="0" dirty="0"/>
              <a:t>από 2)</a:t>
            </a:r>
            <a:endParaRPr lang="el-GR" sz="2400" b="1" dirty="0">
              <a:latin typeface="+mn-lt"/>
            </a:endParaRPr>
          </a:p>
        </p:txBody>
      </p:sp>
      <p:sp>
        <p:nvSpPr>
          <p:cNvPr id="3" name="Content Placeholder 2"/>
          <p:cNvSpPr>
            <a:spLocks noGrp="1"/>
          </p:cNvSpPr>
          <p:nvPr>
            <p:ph idx="1"/>
          </p:nvPr>
        </p:nvSpPr>
        <p:spPr>
          <a:xfrm>
            <a:off x="457200" y="1412776"/>
            <a:ext cx="8229600" cy="4824536"/>
          </a:xfrm>
        </p:spPr>
        <p:txBody>
          <a:bodyPr>
            <a:noAutofit/>
          </a:bodyPr>
          <a:lstStyle/>
          <a:p>
            <a:pPr marL="0" indent="0">
              <a:buNone/>
            </a:pPr>
            <a:r>
              <a:rPr lang="el-GR" sz="2400" b="1" dirty="0" smtClean="0">
                <a:solidFill>
                  <a:srgbClr val="820000"/>
                </a:solidFill>
              </a:rPr>
              <a:t>Φάσεις </a:t>
            </a:r>
            <a:r>
              <a:rPr lang="el-GR" sz="2400" b="1" dirty="0">
                <a:solidFill>
                  <a:srgbClr val="820000"/>
                </a:solidFill>
              </a:rPr>
              <a:t>Προγράμματος Άσκησης</a:t>
            </a:r>
          </a:p>
          <a:p>
            <a:pPr>
              <a:buFont typeface="Wingdings" panose="05000000000000000000" pitchFamily="2" charset="2"/>
              <a:buChar char="§"/>
            </a:pPr>
            <a:r>
              <a:rPr lang="el-GR" sz="2400" dirty="0"/>
              <a:t>Προθέρμανση: 5’ – 10’ ασκήσεις εύρους τροχιάς, 10’ διατάσεις</a:t>
            </a:r>
          </a:p>
          <a:p>
            <a:pPr>
              <a:buFont typeface="Wingdings" panose="05000000000000000000" pitchFamily="2" charset="2"/>
              <a:buChar char="§"/>
            </a:pPr>
            <a:r>
              <a:rPr lang="el-GR" sz="2400" dirty="0"/>
              <a:t>Δυναμική φάση: 30’ στο 50% </a:t>
            </a:r>
            <a:r>
              <a:rPr lang="el-GR" sz="2400" dirty="0" smtClean="0"/>
              <a:t>της Μέγιστης </a:t>
            </a:r>
            <a:r>
              <a:rPr lang="el-GR" sz="2400" dirty="0"/>
              <a:t>Π</a:t>
            </a:r>
            <a:r>
              <a:rPr lang="el-GR" sz="2400" dirty="0" smtClean="0"/>
              <a:t>ρόσληψης </a:t>
            </a:r>
            <a:r>
              <a:rPr lang="el-GR" sz="2400" dirty="0"/>
              <a:t>Ο</a:t>
            </a:r>
            <a:r>
              <a:rPr lang="el-GR" sz="2400" baseline="-25000" dirty="0"/>
              <a:t>2</a:t>
            </a:r>
          </a:p>
          <a:p>
            <a:pPr>
              <a:buFont typeface="Wingdings" panose="05000000000000000000" pitchFamily="2" charset="2"/>
              <a:buChar char="§"/>
            </a:pPr>
            <a:r>
              <a:rPr lang="el-GR" sz="2400" dirty="0"/>
              <a:t>Αποθεραπεία: 5’ – 10’ ασκήσεις εύρους τροχιάς, διατάσεις</a:t>
            </a:r>
            <a:endParaRPr lang="en-US" sz="2400" dirty="0"/>
          </a:p>
          <a:p>
            <a:pPr>
              <a:buFont typeface="Wingdings" panose="05000000000000000000" pitchFamily="2" charset="2"/>
              <a:buChar char="§"/>
            </a:pPr>
            <a:r>
              <a:rPr lang="el-GR" sz="2400" dirty="0"/>
              <a:t>Τεχνικές </a:t>
            </a:r>
            <a:r>
              <a:rPr lang="el-GR" sz="2400" dirty="0" smtClean="0"/>
              <a:t>χαλάρωσης</a:t>
            </a:r>
          </a:p>
          <a:p>
            <a:pPr marL="0" indent="0">
              <a:spcBef>
                <a:spcPts val="1800"/>
              </a:spcBef>
              <a:buNone/>
            </a:pPr>
            <a:r>
              <a:rPr lang="el-GR" sz="2400" b="1" dirty="0" smtClean="0">
                <a:solidFill>
                  <a:srgbClr val="820000"/>
                </a:solidFill>
              </a:rPr>
              <a:t>Οφέλη</a:t>
            </a:r>
          </a:p>
          <a:p>
            <a:pPr>
              <a:buFont typeface="Wingdings" panose="05000000000000000000" pitchFamily="2" charset="2"/>
              <a:buChar char="§"/>
            </a:pPr>
            <a:r>
              <a:rPr lang="el-GR" sz="2400" dirty="0" smtClean="0"/>
              <a:t>Βελτίωση φυσικής κατάστασης</a:t>
            </a:r>
          </a:p>
          <a:p>
            <a:pPr>
              <a:buFont typeface="Wingdings" panose="05000000000000000000" pitchFamily="2" charset="2"/>
              <a:buChar char="§"/>
            </a:pPr>
            <a:r>
              <a:rPr lang="el-GR" sz="2400" dirty="0" smtClean="0"/>
              <a:t>Προεγχειρητική διατήρηση της ποιότητας ζωής</a:t>
            </a:r>
          </a:p>
          <a:p>
            <a:pPr>
              <a:buFont typeface="Wingdings" panose="05000000000000000000" pitchFamily="2" charset="2"/>
              <a:buChar char="§"/>
            </a:pPr>
            <a:r>
              <a:rPr lang="el-GR" sz="2400" dirty="0" smtClean="0"/>
              <a:t>Μετεγχειρητική μείωση του συνολικού χρόνου νοσηλείας, παραμονής στη ΜΕΘ</a:t>
            </a:r>
            <a:endParaRPr lang="el-GR" sz="2400" dirty="0"/>
          </a:p>
          <a:p>
            <a:pPr>
              <a:buFont typeface="Wingdings" panose="05000000000000000000" pitchFamily="2" charset="2"/>
              <a:buChar char="§"/>
            </a:pPr>
            <a:endParaRPr lang="el-GR" sz="2800" dirty="0" smtClean="0"/>
          </a:p>
        </p:txBody>
      </p:sp>
      <p:sp>
        <p:nvSpPr>
          <p:cNvPr id="4" name="Rectangle 3"/>
          <p:cNvSpPr/>
          <p:nvPr/>
        </p:nvSpPr>
        <p:spPr>
          <a:xfrm>
            <a:off x="0" y="6133890"/>
            <a:ext cx="8424936" cy="319446"/>
          </a:xfrm>
          <a:prstGeom prst="rect">
            <a:avLst/>
          </a:prstGeom>
        </p:spPr>
        <p:txBody>
          <a:bodyPr wrap="square">
            <a:spAutoFit/>
          </a:bodyPr>
          <a:lstStyle/>
          <a:p>
            <a:pPr algn="r">
              <a:lnSpc>
                <a:spcPct val="80000"/>
              </a:lnSpc>
            </a:pPr>
            <a:r>
              <a:rPr lang="en-GB" dirty="0" smtClean="0">
                <a:latin typeface="+mn-lt"/>
              </a:rPr>
              <a:t>(</a:t>
            </a:r>
            <a:r>
              <a:rPr lang="en-US" dirty="0" smtClean="0">
                <a:latin typeface="+mn-lt"/>
              </a:rPr>
              <a:t>Arthur</a:t>
            </a:r>
            <a:r>
              <a:rPr lang="en-GB" dirty="0" smtClean="0">
                <a:latin typeface="+mn-lt"/>
              </a:rPr>
              <a:t>, 2000; O’ Doherty, 2013)</a:t>
            </a:r>
            <a:endParaRPr lang="el-GR" dirty="0">
              <a:latin typeface="+mn-lt"/>
            </a:endParaRPr>
          </a:p>
        </p:txBody>
      </p:sp>
    </p:spTree>
    <p:extLst>
      <p:ext uri="{BB962C8B-B14F-4D97-AF65-F5344CB8AC3E}">
        <p14:creationId xmlns:p14="http://schemas.microsoft.com/office/powerpoint/2010/main" val="19088955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smtClean="0">
                <a:solidFill>
                  <a:srgbClr val="004B82"/>
                </a:solidFill>
              </a:rPr>
              <a:t>Η Γενική Αναισθησία στην Καρδιοχειρουργική</a:t>
            </a:r>
            <a:r>
              <a:rPr lang="en-US" b="1" dirty="0" smtClean="0">
                <a:solidFill>
                  <a:srgbClr val="004B82"/>
                </a:solidFill>
              </a:rPr>
              <a:t> </a:t>
            </a:r>
            <a:r>
              <a:rPr lang="el-GR" sz="3100" b="0" dirty="0" smtClean="0">
                <a:solidFill>
                  <a:srgbClr val="004B82"/>
                </a:solidFill>
              </a:rPr>
              <a:t>(</a:t>
            </a:r>
            <a:r>
              <a:rPr lang="en-US" sz="3100" b="0" dirty="0" smtClean="0">
                <a:solidFill>
                  <a:srgbClr val="004B82"/>
                </a:solidFill>
              </a:rPr>
              <a:t>1</a:t>
            </a:r>
            <a:r>
              <a:rPr lang="el-GR" sz="3100" b="0" dirty="0" smtClean="0">
                <a:solidFill>
                  <a:srgbClr val="004B82"/>
                </a:solidFill>
              </a:rPr>
              <a:t> από </a:t>
            </a:r>
            <a:r>
              <a:rPr lang="en-US" sz="3100" b="0" dirty="0" smtClean="0">
                <a:solidFill>
                  <a:srgbClr val="004B82"/>
                </a:solidFill>
              </a:rPr>
              <a:t>2</a:t>
            </a:r>
            <a:r>
              <a:rPr lang="el-GR" sz="3100" b="0" dirty="0" smtClean="0">
                <a:solidFill>
                  <a:srgbClr val="004B82"/>
                </a:solidFill>
              </a:rPr>
              <a:t>)</a:t>
            </a:r>
            <a:endParaRPr lang="el-GR" sz="3100" b="0" dirty="0">
              <a:solidFill>
                <a:srgbClr val="004B82"/>
              </a:solidFill>
            </a:endParaRPr>
          </a:p>
        </p:txBody>
      </p:sp>
      <p:sp>
        <p:nvSpPr>
          <p:cNvPr id="7" name="Content Placeholder 6"/>
          <p:cNvSpPr>
            <a:spLocks noGrp="1"/>
          </p:cNvSpPr>
          <p:nvPr>
            <p:ph idx="1"/>
          </p:nvPr>
        </p:nvSpPr>
        <p:spPr>
          <a:xfrm>
            <a:off x="457200" y="1196752"/>
            <a:ext cx="3970784" cy="5040560"/>
          </a:xfrm>
        </p:spPr>
        <p:txBody>
          <a:bodyPr>
            <a:normAutofit/>
          </a:bodyPr>
          <a:lstStyle/>
          <a:p>
            <a:r>
              <a:rPr lang="el-GR" sz="2400" b="1" dirty="0"/>
              <a:t>Στόχος: </a:t>
            </a:r>
            <a:r>
              <a:rPr lang="el-GR" sz="2400" dirty="0"/>
              <a:t>νάρκωση, αναλγησία, αμνησία</a:t>
            </a:r>
          </a:p>
          <a:p>
            <a:r>
              <a:rPr lang="el-GR" sz="2400" dirty="0"/>
              <a:t>Εισπνεόμενα αναισθητικά (</a:t>
            </a:r>
            <a:r>
              <a:rPr lang="en-US" sz="2400" dirty="0"/>
              <a:t>desflurane, sevoflurane)</a:t>
            </a:r>
          </a:p>
          <a:p>
            <a:r>
              <a:rPr lang="el-GR" sz="2400" dirty="0"/>
              <a:t>Ενδοφλέβια χορήγηση αναισθητικού (</a:t>
            </a:r>
            <a:r>
              <a:rPr lang="en-US" sz="2400" dirty="0"/>
              <a:t>propofol)</a:t>
            </a:r>
          </a:p>
          <a:p>
            <a:r>
              <a:rPr lang="el-GR" sz="2400" dirty="0"/>
              <a:t>Ενδοφλέβια χορήγηση οπιοειδή (</a:t>
            </a:r>
            <a:r>
              <a:rPr lang="en-US" sz="2400" dirty="0"/>
              <a:t>fentanyl)</a:t>
            </a:r>
          </a:p>
          <a:p>
            <a:r>
              <a:rPr lang="el-GR" sz="2400" dirty="0"/>
              <a:t>Ενδοφλέβια χορήγηση νευρομυϊκού αποκλειστή (</a:t>
            </a:r>
            <a:r>
              <a:rPr lang="en-US" sz="2400" dirty="0"/>
              <a:t>pancuronium </a:t>
            </a:r>
            <a:r>
              <a:rPr lang="el-GR" sz="2400" dirty="0"/>
              <a:t>ή</a:t>
            </a:r>
            <a:r>
              <a:rPr lang="en-US" sz="2400" dirty="0"/>
              <a:t> rocuronium)</a:t>
            </a:r>
          </a:p>
          <a:p>
            <a:endParaRPr lang="el-GR" sz="2400" dirty="0"/>
          </a:p>
        </p:txBody>
      </p:sp>
      <p:sp>
        <p:nvSpPr>
          <p:cNvPr id="4" name="Rectangle 3"/>
          <p:cNvSpPr/>
          <p:nvPr/>
        </p:nvSpPr>
        <p:spPr>
          <a:xfrm>
            <a:off x="770812" y="6165304"/>
            <a:ext cx="3816932" cy="319446"/>
          </a:xfrm>
          <a:prstGeom prst="rect">
            <a:avLst/>
          </a:prstGeom>
        </p:spPr>
        <p:txBody>
          <a:bodyPr wrap="square">
            <a:spAutoFit/>
          </a:bodyPr>
          <a:lstStyle/>
          <a:p>
            <a:pPr algn="r">
              <a:lnSpc>
                <a:spcPct val="80000"/>
              </a:lnSpc>
            </a:pPr>
            <a:r>
              <a:rPr lang="en-GB" dirty="0" smtClean="0">
                <a:latin typeface="+mn-lt"/>
              </a:rPr>
              <a:t>(</a:t>
            </a:r>
            <a:r>
              <a:rPr lang="en-US" dirty="0" smtClean="0">
                <a:latin typeface="+mn-lt"/>
              </a:rPr>
              <a:t>Adams</a:t>
            </a:r>
            <a:r>
              <a:rPr lang="en-GB" dirty="0" smtClean="0">
                <a:latin typeface="+mn-lt"/>
              </a:rPr>
              <a:t>, 2001; Martin, 2006)</a:t>
            </a:r>
            <a:endParaRPr lang="el-GR" dirty="0">
              <a:latin typeface="+mn-lt"/>
            </a:endParaRPr>
          </a:p>
        </p:txBody>
      </p:sp>
      <p:sp>
        <p:nvSpPr>
          <p:cNvPr id="8" name="Content Placeholder 2"/>
          <p:cNvSpPr txBox="1">
            <a:spLocks/>
          </p:cNvSpPr>
          <p:nvPr/>
        </p:nvSpPr>
        <p:spPr>
          <a:xfrm>
            <a:off x="4608004" y="1196752"/>
            <a:ext cx="4428492" cy="5472608"/>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l-GR" dirty="0" smtClean="0"/>
              <a:t>Στα πρωτόκολλα ταχείας αποσωλήνωσης (&lt; 6</a:t>
            </a:r>
            <a:r>
              <a:rPr lang="en-US" dirty="0" smtClean="0"/>
              <a:t> h</a:t>
            </a:r>
            <a:r>
              <a:rPr lang="el-GR" dirty="0" smtClean="0"/>
              <a:t>)</a:t>
            </a:r>
            <a:r>
              <a:rPr lang="en-US" dirty="0" smtClean="0"/>
              <a:t> </a:t>
            </a:r>
            <a:r>
              <a:rPr lang="el-GR" dirty="0" smtClean="0"/>
              <a:t>τα οποία αποσκοπούν σε μείωση: αναπνευστικών επιπλοκών, χρόνου μηχανικής υποστήριξης, παραμονής στη ΜΕΘ σε καρδιοχειρουργημένους ασθενείς χαμηλού – μέσου κινδύνου χορηγούνται:</a:t>
            </a:r>
          </a:p>
          <a:p>
            <a:pPr lvl="1" fontAlgn="auto">
              <a:spcAft>
                <a:spcPts val="0"/>
              </a:spcAft>
            </a:pPr>
            <a:r>
              <a:rPr lang="el-GR" dirty="0" smtClean="0"/>
              <a:t>Εισπνεόμενα αναισθητικά (</a:t>
            </a:r>
            <a:r>
              <a:rPr lang="en-US" dirty="0" smtClean="0"/>
              <a:t>enflurane, isoflurane)</a:t>
            </a:r>
          </a:p>
          <a:p>
            <a:pPr lvl="1" fontAlgn="auto">
              <a:spcAft>
                <a:spcPts val="0"/>
              </a:spcAft>
            </a:pPr>
            <a:r>
              <a:rPr lang="el-GR" dirty="0" smtClean="0"/>
              <a:t>Ενδοφλεβίως χαμηλή – μέση δόση οπιοειδών (</a:t>
            </a:r>
            <a:r>
              <a:rPr lang="en-US" dirty="0" smtClean="0"/>
              <a:t>Fentanyl</a:t>
            </a:r>
            <a:r>
              <a:rPr lang="el-GR" dirty="0" smtClean="0"/>
              <a:t>, </a:t>
            </a:r>
            <a:r>
              <a:rPr lang="en-US" dirty="0" smtClean="0"/>
              <a:t>sufentanyl)</a:t>
            </a:r>
          </a:p>
          <a:p>
            <a:pPr lvl="1" fontAlgn="auto">
              <a:spcAft>
                <a:spcPts val="0"/>
              </a:spcAft>
            </a:pPr>
            <a:r>
              <a:rPr lang="el-GR" dirty="0" smtClean="0"/>
              <a:t>Ενδοφλέβια χορήγηση αναισθητικού (</a:t>
            </a:r>
            <a:r>
              <a:rPr lang="en-US" dirty="0" smtClean="0"/>
              <a:t>Propofol)</a:t>
            </a:r>
          </a:p>
          <a:p>
            <a:pPr fontAlgn="auto">
              <a:spcAft>
                <a:spcPts val="0"/>
              </a:spcAft>
            </a:pPr>
            <a:endParaRPr lang="el-GR" dirty="0"/>
          </a:p>
        </p:txBody>
      </p:sp>
    </p:spTree>
    <p:extLst>
      <p:ext uri="{BB962C8B-B14F-4D97-AF65-F5344CB8AC3E}">
        <p14:creationId xmlns:p14="http://schemas.microsoft.com/office/powerpoint/2010/main" val="1912253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t>Η Γενική Αναισθησία στην Καρδιοχειρουργική</a:t>
            </a:r>
            <a:r>
              <a:rPr lang="en-US" b="1" dirty="0"/>
              <a:t> </a:t>
            </a:r>
            <a:r>
              <a:rPr lang="el-GR" sz="3100" b="0" dirty="0" smtClean="0"/>
              <a:t>(</a:t>
            </a:r>
            <a:r>
              <a:rPr lang="en-US" sz="3100" b="0" dirty="0" smtClean="0"/>
              <a:t>2</a:t>
            </a:r>
            <a:r>
              <a:rPr lang="el-GR" sz="3100" b="0" dirty="0" smtClean="0"/>
              <a:t> από </a:t>
            </a:r>
            <a:r>
              <a:rPr lang="en-US" sz="3100" b="0" dirty="0" smtClean="0"/>
              <a:t>2</a:t>
            </a:r>
            <a:r>
              <a:rPr lang="el-GR" sz="3100" b="0" dirty="0" smtClean="0"/>
              <a:t>)</a:t>
            </a:r>
            <a:endParaRPr lang="el-GR" sz="3100" b="0" dirty="0"/>
          </a:p>
        </p:txBody>
      </p:sp>
      <p:sp>
        <p:nvSpPr>
          <p:cNvPr id="3" name="Content Placeholder 2"/>
          <p:cNvSpPr>
            <a:spLocks noGrp="1"/>
          </p:cNvSpPr>
          <p:nvPr>
            <p:ph idx="1"/>
          </p:nvPr>
        </p:nvSpPr>
        <p:spPr>
          <a:xfrm>
            <a:off x="457200" y="1196752"/>
            <a:ext cx="4150804" cy="5040560"/>
          </a:xfrm>
        </p:spPr>
        <p:txBody>
          <a:bodyPr>
            <a:normAutofit/>
          </a:bodyPr>
          <a:lstStyle/>
          <a:p>
            <a:r>
              <a:rPr lang="el-GR" sz="2400" dirty="0"/>
              <a:t>Διαταραχή: </a:t>
            </a:r>
            <a:r>
              <a:rPr lang="el-GR" sz="2400" dirty="0" smtClean="0"/>
              <a:t>στην ανταλλαγή </a:t>
            </a:r>
            <a:r>
              <a:rPr lang="el-GR" sz="2400" dirty="0"/>
              <a:t>αερίων, στη σχέση </a:t>
            </a:r>
            <a:r>
              <a:rPr lang="en-US" sz="2400" dirty="0" smtClean="0"/>
              <a:t>V/Q</a:t>
            </a:r>
            <a:endParaRPr lang="el-GR" sz="2400" dirty="0"/>
          </a:p>
          <a:p>
            <a:r>
              <a:rPr lang="el-GR" sz="2400" dirty="0"/>
              <a:t>Ανώμαλη πνευμονική </a:t>
            </a:r>
            <a:r>
              <a:rPr lang="el-GR" sz="2400" dirty="0" smtClean="0"/>
              <a:t>παράκαμψη</a:t>
            </a:r>
          </a:p>
          <a:p>
            <a:pPr marL="0" indent="0">
              <a:buNone/>
            </a:pPr>
            <a:endParaRPr lang="el-GR" dirty="0" smtClean="0"/>
          </a:p>
          <a:p>
            <a:pPr marL="0" indent="0">
              <a:buNone/>
            </a:pPr>
            <a:endParaRPr lang="el-GR" dirty="0"/>
          </a:p>
          <a:p>
            <a:pPr lvl="1">
              <a:buFont typeface="Courier New" panose="02070309020205020404" pitchFamily="49" charset="0"/>
              <a:buChar char="o"/>
            </a:pPr>
            <a:r>
              <a:rPr lang="el-GR" sz="2800" dirty="0"/>
              <a:t>Μείωση </a:t>
            </a:r>
            <a:r>
              <a:rPr lang="el-GR" sz="2800" dirty="0" smtClean="0"/>
              <a:t>της </a:t>
            </a:r>
            <a:r>
              <a:rPr lang="en-US" sz="2800" dirty="0" smtClean="0"/>
              <a:t>FRC</a:t>
            </a:r>
            <a:endParaRPr lang="el-GR" sz="2800" dirty="0" smtClean="0"/>
          </a:p>
          <a:p>
            <a:pPr lvl="1">
              <a:buFont typeface="Courier New" panose="02070309020205020404" pitchFamily="49" charset="0"/>
              <a:buChar char="o"/>
            </a:pPr>
            <a:r>
              <a:rPr lang="el-GR" sz="2800" dirty="0" smtClean="0"/>
              <a:t>Μείωση της </a:t>
            </a:r>
            <a:r>
              <a:rPr lang="en-US" sz="2800" dirty="0" smtClean="0"/>
              <a:t>VC</a:t>
            </a:r>
            <a:endParaRPr lang="el-GR" sz="2800" dirty="0"/>
          </a:p>
          <a:p>
            <a:endParaRPr lang="el-GR" dirty="0"/>
          </a:p>
        </p:txBody>
      </p:sp>
      <p:sp>
        <p:nvSpPr>
          <p:cNvPr id="4" name="Content Placeholder 3"/>
          <p:cNvSpPr>
            <a:spLocks noGrp="1"/>
          </p:cNvSpPr>
          <p:nvPr>
            <p:ph sz="half" idx="4294967295"/>
          </p:nvPr>
        </p:nvSpPr>
        <p:spPr>
          <a:xfrm>
            <a:off x="5105400" y="1196975"/>
            <a:ext cx="4038600" cy="5040313"/>
          </a:xfrm>
        </p:spPr>
        <p:txBody>
          <a:bodyPr>
            <a:normAutofit fontScale="77500" lnSpcReduction="20000"/>
          </a:bodyPr>
          <a:lstStyle/>
          <a:p>
            <a:pPr>
              <a:lnSpc>
                <a:spcPct val="120000"/>
              </a:lnSpc>
              <a:spcBef>
                <a:spcPts val="0"/>
              </a:spcBef>
            </a:pPr>
            <a:r>
              <a:rPr lang="el-GR" sz="3100" dirty="0" smtClean="0"/>
              <a:t>Τα εισπνεόμενα αναισθητικά αναστέλλουν την υποξική πνευμονική αγγειοσύσπαση</a:t>
            </a:r>
          </a:p>
          <a:p>
            <a:pPr>
              <a:lnSpc>
                <a:spcPct val="120000"/>
              </a:lnSpc>
              <a:spcBef>
                <a:spcPts val="0"/>
              </a:spcBef>
            </a:pPr>
            <a:r>
              <a:rPr lang="el-GR" sz="3100" dirty="0" smtClean="0"/>
              <a:t>Τα οπιοειδή ελαττώνουν το υποξικό, υπερκαπνικό ερέθισμα του αναπνευστικού κέντρου</a:t>
            </a:r>
          </a:p>
          <a:p>
            <a:pPr marL="0" indent="0">
              <a:buNone/>
            </a:pPr>
            <a:endParaRPr lang="el-GR" dirty="0" smtClean="0"/>
          </a:p>
          <a:p>
            <a:pPr marL="0" indent="0">
              <a:buNone/>
            </a:pPr>
            <a:endParaRPr lang="el-GR" dirty="0" smtClean="0"/>
          </a:p>
          <a:p>
            <a:pPr marL="0" indent="0">
              <a:buNone/>
            </a:pPr>
            <a:endParaRPr lang="el-GR" dirty="0"/>
          </a:p>
          <a:p>
            <a:pPr lvl="2">
              <a:buFont typeface="Courier New" panose="02070309020205020404" pitchFamily="49" charset="0"/>
              <a:buChar char="o"/>
            </a:pPr>
            <a:r>
              <a:rPr lang="el-GR" sz="3100" dirty="0" smtClean="0"/>
              <a:t>Υποξαιμία</a:t>
            </a:r>
          </a:p>
          <a:p>
            <a:pPr lvl="2">
              <a:buFont typeface="Courier New" panose="02070309020205020404" pitchFamily="49" charset="0"/>
              <a:buChar char="o"/>
            </a:pPr>
            <a:r>
              <a:rPr lang="el-GR" sz="3100" dirty="0" smtClean="0"/>
              <a:t>Ατελεκτασία</a:t>
            </a:r>
            <a:endParaRPr lang="el-GR" sz="3100" dirty="0"/>
          </a:p>
        </p:txBody>
      </p:sp>
      <p:sp>
        <p:nvSpPr>
          <p:cNvPr id="5" name="Down Arrow 4"/>
          <p:cNvSpPr/>
          <p:nvPr/>
        </p:nvSpPr>
        <p:spPr>
          <a:xfrm>
            <a:off x="2135916" y="3212976"/>
            <a:ext cx="43204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6" name="Down Arrow 5"/>
          <p:cNvSpPr/>
          <p:nvPr/>
        </p:nvSpPr>
        <p:spPr>
          <a:xfrm>
            <a:off x="6813542" y="4397739"/>
            <a:ext cx="43204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395536" y="6205898"/>
            <a:ext cx="8424936" cy="319446"/>
          </a:xfrm>
          <a:prstGeom prst="rect">
            <a:avLst/>
          </a:prstGeom>
        </p:spPr>
        <p:txBody>
          <a:bodyPr wrap="square">
            <a:spAutoFit/>
          </a:bodyPr>
          <a:lstStyle/>
          <a:p>
            <a:pPr algn="ctr">
              <a:lnSpc>
                <a:spcPct val="80000"/>
              </a:lnSpc>
            </a:pPr>
            <a:r>
              <a:rPr lang="en-GB" dirty="0" smtClean="0">
                <a:latin typeface="+mn-lt"/>
              </a:rPr>
              <a:t>(</a:t>
            </a:r>
            <a:r>
              <a:rPr lang="en-US" dirty="0" smtClean="0">
                <a:latin typeface="+mn-lt"/>
              </a:rPr>
              <a:t>Wynne, 2004</a:t>
            </a:r>
            <a:r>
              <a:rPr lang="en-GB" dirty="0" smtClean="0">
                <a:latin typeface="+mn-lt"/>
              </a:rPr>
              <a:t>)</a:t>
            </a:r>
            <a:endParaRPr lang="el-GR" dirty="0">
              <a:latin typeface="+mn-lt"/>
            </a:endParaRPr>
          </a:p>
        </p:txBody>
      </p:sp>
    </p:spTree>
    <p:extLst>
      <p:ext uri="{BB962C8B-B14F-4D97-AF65-F5344CB8AC3E}">
        <p14:creationId xmlns:p14="http://schemas.microsoft.com/office/powerpoint/2010/main" val="19746098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smtClean="0"/>
              <a:t>Η Μέση Στερνοτομή στην Καρδιοχειρουργική </a:t>
            </a:r>
            <a:r>
              <a:rPr lang="en-US" sz="3100" b="0" dirty="0" smtClean="0"/>
              <a:t>(</a:t>
            </a:r>
            <a:r>
              <a:rPr lang="el-GR" sz="3100" b="0" dirty="0" smtClean="0"/>
              <a:t>1 από 2)</a:t>
            </a:r>
            <a:endParaRPr lang="el-GR" sz="3100" b="0" dirty="0"/>
          </a:p>
        </p:txBody>
      </p:sp>
      <p:sp>
        <p:nvSpPr>
          <p:cNvPr id="5" name="4 - Θέση περιεχομένου"/>
          <p:cNvSpPr>
            <a:spLocks noGrp="1"/>
          </p:cNvSpPr>
          <p:nvPr>
            <p:ph idx="1"/>
          </p:nvPr>
        </p:nvSpPr>
        <p:spPr/>
        <p:txBody>
          <a:bodyPr>
            <a:normAutofit/>
          </a:bodyPr>
          <a:lstStyle/>
          <a:p>
            <a:r>
              <a:rPr lang="el-GR" sz="2400" dirty="0" smtClean="0"/>
              <a:t>Αποτελεί την πιο συνήθη τομή στις καρδιοχειρουργικές επεμβάσεις</a:t>
            </a:r>
          </a:p>
          <a:p>
            <a:r>
              <a:rPr lang="el-GR" sz="2400" dirty="0" smtClean="0"/>
              <a:t>Πλεονεκτήματά της είναι η γρήγορη διάνοιξη – κλείσιμο προσφέροντας εξαιρετικό οπτικό χειρουργικό πεδίο των πρόσθιων μεσοθωρακικών οργάνων (καρδιά, αορτή κ.α.)</a:t>
            </a:r>
          </a:p>
          <a:p>
            <a:r>
              <a:rPr lang="el-GR" sz="2400" dirty="0" smtClean="0"/>
              <a:t>Το καλό χειρουργικό πεδίο είναι το ήμισυ της επιτυχίας</a:t>
            </a:r>
          </a:p>
          <a:p>
            <a:r>
              <a:rPr lang="el-GR" sz="2400" dirty="0" smtClean="0"/>
              <a:t>Εφαρμόζεται με τον ασθενή σε ύπτια θέση, τους βραχίονες σε απαγωγή και ακινητοποίηση σε νάρθηκες</a:t>
            </a:r>
          </a:p>
          <a:p>
            <a:r>
              <a:rPr lang="el-GR" sz="2400" dirty="0" smtClean="0"/>
              <a:t>Αρχίζει δύο εκατοστά κάτω από την στερνική εντομή έως και την ξιφοειδή απόφυση (≈25</a:t>
            </a:r>
            <a:r>
              <a:rPr lang="en-US" sz="2400" dirty="0" smtClean="0"/>
              <a:t>cm) </a:t>
            </a:r>
            <a:r>
              <a:rPr lang="el-GR" sz="2400" dirty="0" smtClean="0"/>
              <a:t>επί της μέσης γραμμής του στέρνου</a:t>
            </a:r>
          </a:p>
        </p:txBody>
      </p:sp>
      <p:sp>
        <p:nvSpPr>
          <p:cNvPr id="4" name="Rectangle 3"/>
          <p:cNvSpPr/>
          <p:nvPr/>
        </p:nvSpPr>
        <p:spPr>
          <a:xfrm>
            <a:off x="5436095" y="5445224"/>
            <a:ext cx="3021511" cy="319446"/>
          </a:xfrm>
          <a:prstGeom prst="rect">
            <a:avLst/>
          </a:prstGeom>
        </p:spPr>
        <p:txBody>
          <a:bodyPr wrap="square">
            <a:spAutoFit/>
          </a:bodyPr>
          <a:lstStyle/>
          <a:p>
            <a:pPr algn="r">
              <a:lnSpc>
                <a:spcPct val="80000"/>
              </a:lnSpc>
            </a:pPr>
            <a:r>
              <a:rPr lang="en-GB" dirty="0" smtClean="0">
                <a:latin typeface="+mn-lt"/>
              </a:rPr>
              <a:t>(</a:t>
            </a:r>
            <a:r>
              <a:rPr lang="en-US" dirty="0" smtClean="0">
                <a:latin typeface="+mn-lt"/>
              </a:rPr>
              <a:t>Dürrleman, 200</a:t>
            </a:r>
            <a:r>
              <a:rPr lang="el-GR" dirty="0" smtClean="0">
                <a:latin typeface="+mn-lt"/>
              </a:rPr>
              <a:t>6</a:t>
            </a:r>
            <a:r>
              <a:rPr lang="en-GB" dirty="0" smtClean="0">
                <a:latin typeface="+mn-lt"/>
              </a:rPr>
              <a:t>)</a:t>
            </a:r>
            <a:endParaRPr lang="el-GR" dirty="0">
              <a:latin typeface="+mn-lt"/>
            </a:endParaRPr>
          </a:p>
        </p:txBody>
      </p:sp>
    </p:spTree>
    <p:extLst>
      <p:ext uri="{BB962C8B-B14F-4D97-AF65-F5344CB8AC3E}">
        <p14:creationId xmlns:p14="http://schemas.microsoft.com/office/powerpoint/2010/main" val="1761379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smtClean="0"/>
              <a:t>Η Μέση Στερνοτομή στην Καρδιοχειρουργική </a:t>
            </a:r>
            <a:r>
              <a:rPr lang="el-GR" sz="3100" b="0" dirty="0" smtClean="0"/>
              <a:t>(</a:t>
            </a:r>
            <a:r>
              <a:rPr lang="en-US" sz="3100" b="0" dirty="0" smtClean="0"/>
              <a:t>2</a:t>
            </a:r>
            <a:r>
              <a:rPr lang="el-GR" sz="3100" b="0" dirty="0"/>
              <a:t> </a:t>
            </a:r>
            <a:r>
              <a:rPr lang="el-GR" sz="3100" b="0" dirty="0" smtClean="0"/>
              <a:t>από 2)</a:t>
            </a:r>
            <a:endParaRPr lang="el-GR" sz="3100" b="0" dirty="0"/>
          </a:p>
        </p:txBody>
      </p:sp>
      <p:sp>
        <p:nvSpPr>
          <p:cNvPr id="3" name="Content Placeholder 2"/>
          <p:cNvSpPr>
            <a:spLocks noGrp="1"/>
          </p:cNvSpPr>
          <p:nvPr>
            <p:ph idx="1"/>
          </p:nvPr>
        </p:nvSpPr>
        <p:spPr/>
        <p:txBody>
          <a:bodyPr>
            <a:normAutofit/>
          </a:bodyPr>
          <a:lstStyle/>
          <a:p>
            <a:r>
              <a:rPr lang="el-GR" sz="2400" dirty="0" smtClean="0"/>
              <a:t>Δεν τέμνονται μυϊκές ίνες αλλά η στερνική απονεύρωση των μείζωνων θωρακικών και γι αυτό είναι λιγότερο επώδυνη και επιβλαβής στην μετεγχειρητική αναπνευστική λειτουργία σε σχέση με τις πλάγιες θωρακοτομές</a:t>
            </a:r>
          </a:p>
          <a:p>
            <a:r>
              <a:rPr lang="el-GR" sz="2400" dirty="0" smtClean="0"/>
              <a:t>Με το τέλος του χειρουργείου, η μέση στερνοτομή κλείνει με 6 – 8 παραστερνικά ράμματα ανοξείδωτου χάλυβα ή πολυγλικού οξέος τα οποία διατηρούνται εφ’ όρου ζωής και απεικονίζονται στην ακτινογραφία θώρακος</a:t>
            </a:r>
          </a:p>
        </p:txBody>
      </p:sp>
      <p:sp>
        <p:nvSpPr>
          <p:cNvPr id="4" name="Rectangle 3"/>
          <p:cNvSpPr/>
          <p:nvPr/>
        </p:nvSpPr>
        <p:spPr>
          <a:xfrm>
            <a:off x="0" y="4437112"/>
            <a:ext cx="8424936" cy="319446"/>
          </a:xfrm>
          <a:prstGeom prst="rect">
            <a:avLst/>
          </a:prstGeom>
        </p:spPr>
        <p:txBody>
          <a:bodyPr wrap="square">
            <a:spAutoFit/>
          </a:bodyPr>
          <a:lstStyle/>
          <a:p>
            <a:pPr algn="r">
              <a:lnSpc>
                <a:spcPct val="80000"/>
              </a:lnSpc>
            </a:pPr>
            <a:r>
              <a:rPr lang="en-GB" dirty="0" smtClean="0">
                <a:latin typeface="+mn-lt"/>
              </a:rPr>
              <a:t>(Jeyansingham, 1998; </a:t>
            </a:r>
            <a:r>
              <a:rPr lang="en-US" dirty="0" smtClean="0">
                <a:latin typeface="+mn-lt"/>
              </a:rPr>
              <a:t>Dürrleman, 200</a:t>
            </a:r>
            <a:r>
              <a:rPr lang="el-GR" dirty="0" smtClean="0">
                <a:latin typeface="+mn-lt"/>
              </a:rPr>
              <a:t>6</a:t>
            </a:r>
            <a:r>
              <a:rPr lang="en-GB" dirty="0" smtClean="0">
                <a:latin typeface="+mn-lt"/>
              </a:rPr>
              <a:t>)</a:t>
            </a:r>
            <a:endParaRPr lang="el-GR" dirty="0">
              <a:latin typeface="+mn-lt"/>
            </a:endParaRPr>
          </a:p>
        </p:txBody>
      </p:sp>
    </p:spTree>
    <p:extLst>
      <p:ext uri="{BB962C8B-B14F-4D97-AF65-F5344CB8AC3E}">
        <p14:creationId xmlns:p14="http://schemas.microsoft.com/office/powerpoint/2010/main" val="24697381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b="1" dirty="0" smtClean="0"/>
              <a:t>Η Συσκευή Εξωσωματικής Κυκλοφορίας στην Καρδιοχειρουργική </a:t>
            </a:r>
            <a:r>
              <a:rPr lang="el-GR" sz="2800" b="0" dirty="0" smtClean="0"/>
              <a:t>(1 από 5)</a:t>
            </a:r>
            <a:endParaRPr lang="el-GR" sz="2800" b="0" dirty="0"/>
          </a:p>
        </p:txBody>
      </p:sp>
      <p:sp>
        <p:nvSpPr>
          <p:cNvPr id="3" name="Content Placeholder 2"/>
          <p:cNvSpPr>
            <a:spLocks noGrp="1"/>
          </p:cNvSpPr>
          <p:nvPr>
            <p:ph idx="1"/>
          </p:nvPr>
        </p:nvSpPr>
        <p:spPr/>
        <p:txBody>
          <a:bodyPr>
            <a:normAutofit/>
          </a:bodyPr>
          <a:lstStyle/>
          <a:p>
            <a:pPr>
              <a:spcAft>
                <a:spcPts val="600"/>
              </a:spcAft>
            </a:pPr>
            <a:r>
              <a:rPr lang="el-GR" sz="2400" dirty="0" smtClean="0"/>
              <a:t>Η Συσκευή Εξωσωματικής Κυκλοφορίας Σ.Ε.Κ. (</a:t>
            </a:r>
            <a:r>
              <a:rPr lang="en-US" sz="2400" dirty="0" smtClean="0"/>
              <a:t>Extracorporeal Circulation) </a:t>
            </a:r>
            <a:r>
              <a:rPr lang="el-GR" sz="2400" dirty="0" smtClean="0"/>
              <a:t>ή Συσκευή Καρδιοπνευμονικής Παράκαμψης </a:t>
            </a:r>
            <a:r>
              <a:rPr lang="en-US" sz="2400" dirty="0" smtClean="0"/>
              <a:t>(Cardiopulmonary bypass) </a:t>
            </a:r>
            <a:r>
              <a:rPr lang="el-GR" sz="2400" dirty="0" smtClean="0"/>
              <a:t>χρησιμοποιήθηκε για 1</a:t>
            </a:r>
            <a:r>
              <a:rPr lang="el-GR" sz="2400" baseline="30000" dirty="0" smtClean="0"/>
              <a:t>η</a:t>
            </a:r>
            <a:r>
              <a:rPr lang="el-GR" sz="2400" dirty="0" smtClean="0"/>
              <a:t> φορά από τον </a:t>
            </a:r>
            <a:r>
              <a:rPr lang="en-US" sz="2400" dirty="0" smtClean="0"/>
              <a:t>Gibbon </a:t>
            </a:r>
            <a:r>
              <a:rPr lang="el-GR" sz="2400" dirty="0" smtClean="0"/>
              <a:t>(1953) και έδωσε μεγάλη ώθηση στην καρδιοχειρουργική</a:t>
            </a:r>
          </a:p>
          <a:p>
            <a:pPr>
              <a:spcAft>
                <a:spcPts val="600"/>
              </a:spcAft>
            </a:pPr>
            <a:r>
              <a:rPr lang="el-GR" sz="2400" dirty="0" smtClean="0"/>
              <a:t>Η Σ.Ε.Κ. αντικαθιστά – παρακάμπτει την καρδιοπνευμονική λειτουργία μεταφέροντας το φλεβικό αίμα, μέσω της φλεβικής κάνουλας που τοποθετείται στον δεξιό κόλπο, στον εξωτερικό «οξυγονωτή» όπου γίνεται η ανταλλαγή αερίων και το οξυγονωμένο πλέον αίμα επανέρχεται μέσω αορτικής κάνουλας στην ανιούσα αορτή και από εκεί στο υπόλοιπο σώμα</a:t>
            </a:r>
          </a:p>
        </p:txBody>
      </p:sp>
      <p:sp>
        <p:nvSpPr>
          <p:cNvPr id="4" name="Rectangle 3"/>
          <p:cNvSpPr/>
          <p:nvPr/>
        </p:nvSpPr>
        <p:spPr>
          <a:xfrm>
            <a:off x="5580112" y="5589240"/>
            <a:ext cx="3024336" cy="319446"/>
          </a:xfrm>
          <a:prstGeom prst="rect">
            <a:avLst/>
          </a:prstGeom>
        </p:spPr>
        <p:txBody>
          <a:bodyPr wrap="square">
            <a:spAutoFit/>
          </a:bodyPr>
          <a:lstStyle/>
          <a:p>
            <a:pPr algn="r">
              <a:lnSpc>
                <a:spcPct val="80000"/>
              </a:lnSpc>
            </a:pPr>
            <a:r>
              <a:rPr lang="en-GB" dirty="0" smtClean="0">
                <a:latin typeface="+mn-lt"/>
              </a:rPr>
              <a:t>(</a:t>
            </a:r>
            <a:r>
              <a:rPr lang="en-US" dirty="0" smtClean="0">
                <a:latin typeface="+mn-lt"/>
              </a:rPr>
              <a:t>Ailawadi, 200</a:t>
            </a:r>
            <a:r>
              <a:rPr lang="el-GR" dirty="0" smtClean="0">
                <a:latin typeface="+mn-lt"/>
              </a:rPr>
              <a:t>9</a:t>
            </a:r>
            <a:r>
              <a:rPr lang="en-GB" dirty="0" smtClean="0">
                <a:latin typeface="+mn-lt"/>
              </a:rPr>
              <a:t>)</a:t>
            </a:r>
            <a:endParaRPr lang="el-GR" dirty="0">
              <a:latin typeface="+mn-lt"/>
            </a:endParaRPr>
          </a:p>
        </p:txBody>
      </p:sp>
    </p:spTree>
    <p:extLst>
      <p:ext uri="{BB962C8B-B14F-4D97-AF65-F5344CB8AC3E}">
        <p14:creationId xmlns:p14="http://schemas.microsoft.com/office/powerpoint/2010/main" val="11737895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b="1" dirty="0" smtClean="0"/>
              <a:t>Η Συσκευή Εξωσωματικής Κυκλοφορίας στην Καρδιοχειρουργική </a:t>
            </a:r>
            <a:r>
              <a:rPr lang="el-GR" sz="2800" b="0" dirty="0" smtClean="0"/>
              <a:t>(</a:t>
            </a:r>
            <a:r>
              <a:rPr lang="en-US" sz="2800" b="0" dirty="0" smtClean="0"/>
              <a:t>2</a:t>
            </a:r>
            <a:r>
              <a:rPr lang="el-GR" sz="2800" b="0" dirty="0"/>
              <a:t> </a:t>
            </a:r>
            <a:r>
              <a:rPr lang="el-GR" sz="2800" b="0" dirty="0" smtClean="0"/>
              <a:t>από 5)</a:t>
            </a:r>
            <a:endParaRPr lang="el-GR" sz="2800" b="0" dirty="0"/>
          </a:p>
        </p:txBody>
      </p:sp>
      <p:sp>
        <p:nvSpPr>
          <p:cNvPr id="3" name="Content Placeholder 2"/>
          <p:cNvSpPr>
            <a:spLocks noGrp="1"/>
          </p:cNvSpPr>
          <p:nvPr>
            <p:ph idx="1"/>
          </p:nvPr>
        </p:nvSpPr>
        <p:spPr/>
        <p:txBody>
          <a:bodyPr>
            <a:noAutofit/>
          </a:bodyPr>
          <a:lstStyle/>
          <a:p>
            <a:r>
              <a:rPr lang="el-GR" sz="2400" dirty="0" smtClean="0"/>
              <a:t>Μετά την εισαγωγή στην Σ.Ε.Κ. ο ασθενής δέχεται συστηματική υποθερμία (18</a:t>
            </a:r>
            <a:r>
              <a:rPr lang="el-GR" sz="2400" baseline="30000" dirty="0" smtClean="0"/>
              <a:t>ο</a:t>
            </a:r>
            <a:r>
              <a:rPr lang="el-GR" sz="2400" dirty="0" smtClean="0"/>
              <a:t> – 32</a:t>
            </a:r>
            <a:r>
              <a:rPr lang="el-GR" sz="2400" baseline="30000" dirty="0" smtClean="0"/>
              <a:t>ο</a:t>
            </a:r>
            <a:r>
              <a:rPr lang="el-GR" sz="2400" dirty="0" smtClean="0"/>
              <a:t> ) για ελάττωση του μεταβολισμού, κατανάλωση Ο</a:t>
            </a:r>
            <a:r>
              <a:rPr lang="el-GR" sz="2400" baseline="-25000" dirty="0" smtClean="0"/>
              <a:t>2</a:t>
            </a:r>
            <a:r>
              <a:rPr lang="el-GR" sz="2400" dirty="0" smtClean="0"/>
              <a:t> κατά 5% - 7% ενώ χορηγείται καρδιοπληγικό διάλυμα στη ρίζα της αορτής ή στις στεφανιαίες αρτηρίες, ένα κόλπο για να διακοπεί κάθε ηλεκτρομηχανική δραστηριότητα της καρδιάς, κάτι που μπορεί να επιφέρει βλάβη στο/α φρενικό/α νεύρο/α</a:t>
            </a:r>
          </a:p>
          <a:p>
            <a:r>
              <a:rPr lang="el-GR" sz="2400" dirty="0" smtClean="0"/>
              <a:t>Με την Σ.Ε.Κ. διατηρείται η αιμάτωση του εγκεφάλου, των λοιπών οργάνων και παραδίδεται μια ακίνητη – αναίμακτη καρδιά – αορτή με τέλειο χειρουργικό πεδίο</a:t>
            </a:r>
          </a:p>
          <a:p>
            <a:r>
              <a:rPr lang="el-GR" sz="2400" dirty="0" smtClean="0"/>
              <a:t>Στις Η.Π.Α. το 80% των καρδιοχειρουργικών επεμβάσεων γίνεται με τη Σ.Ε.Κ.</a:t>
            </a:r>
          </a:p>
        </p:txBody>
      </p:sp>
      <p:sp>
        <p:nvSpPr>
          <p:cNvPr id="4" name="Rectangle 3"/>
          <p:cNvSpPr/>
          <p:nvPr/>
        </p:nvSpPr>
        <p:spPr>
          <a:xfrm>
            <a:off x="2483768" y="5913711"/>
            <a:ext cx="5941168" cy="541046"/>
          </a:xfrm>
          <a:prstGeom prst="rect">
            <a:avLst/>
          </a:prstGeom>
        </p:spPr>
        <p:txBody>
          <a:bodyPr wrap="square">
            <a:spAutoFit/>
          </a:bodyPr>
          <a:lstStyle/>
          <a:p>
            <a:pPr algn="r">
              <a:lnSpc>
                <a:spcPct val="80000"/>
              </a:lnSpc>
            </a:pPr>
            <a:r>
              <a:rPr lang="en-GB" dirty="0">
                <a:latin typeface="+mn-lt"/>
              </a:rPr>
              <a:t>[</a:t>
            </a:r>
            <a:r>
              <a:rPr lang="en-US" dirty="0" smtClean="0">
                <a:latin typeface="+mn-lt"/>
              </a:rPr>
              <a:t>Ailawadi, 200</a:t>
            </a:r>
            <a:r>
              <a:rPr lang="el-GR" dirty="0" smtClean="0">
                <a:latin typeface="+mn-lt"/>
              </a:rPr>
              <a:t>9</a:t>
            </a:r>
            <a:r>
              <a:rPr lang="en-US" dirty="0" smtClean="0">
                <a:latin typeface="+mn-lt"/>
              </a:rPr>
              <a:t>; American College of Cardiology Foundation / American Heart Association (ACCF / AHA</a:t>
            </a:r>
            <a:r>
              <a:rPr lang="en-GB" dirty="0" smtClean="0">
                <a:latin typeface="+mn-lt"/>
              </a:rPr>
              <a:t>), 2011]</a:t>
            </a:r>
            <a:endParaRPr lang="el-GR" dirty="0">
              <a:latin typeface="+mn-lt"/>
            </a:endParaRPr>
          </a:p>
        </p:txBody>
      </p:sp>
    </p:spTree>
    <p:extLst>
      <p:ext uri="{BB962C8B-B14F-4D97-AF65-F5344CB8AC3E}">
        <p14:creationId xmlns:p14="http://schemas.microsoft.com/office/powerpoint/2010/main" val="25044725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b="1" dirty="0" smtClean="0"/>
              <a:t>Η Συσκευή Εξωσωματικής Κυκλοφορίας στην Καρδιοχειρουργική </a:t>
            </a:r>
            <a:r>
              <a:rPr lang="el-GR" sz="2800" b="0" dirty="0" smtClean="0"/>
              <a:t>(</a:t>
            </a:r>
            <a:r>
              <a:rPr lang="en-US" sz="2800" b="0" dirty="0" smtClean="0"/>
              <a:t>3</a:t>
            </a:r>
            <a:r>
              <a:rPr lang="el-GR" sz="2800" b="0" dirty="0" smtClean="0"/>
              <a:t> από 5)</a:t>
            </a:r>
            <a:endParaRPr lang="el-GR" sz="2800" b="0" dirty="0"/>
          </a:p>
        </p:txBody>
      </p:sp>
      <p:sp>
        <p:nvSpPr>
          <p:cNvPr id="3" name="Content Placeholder 2"/>
          <p:cNvSpPr>
            <a:spLocks noGrp="1"/>
          </p:cNvSpPr>
          <p:nvPr>
            <p:ph idx="1"/>
          </p:nvPr>
        </p:nvSpPr>
        <p:spPr/>
        <p:txBody>
          <a:bodyPr>
            <a:normAutofit/>
          </a:bodyPr>
          <a:lstStyle/>
          <a:p>
            <a:r>
              <a:rPr lang="el-GR" sz="2400" dirty="0" smtClean="0"/>
              <a:t>Η Σ.Ε.Κ. ενοχοποιείται για μετεγχειρητικές επιπλοκές από την καρδιά, πνεύμονες, νεφρούς, αίμα, νευρικό σύστημα από την ενεργοποίηση του Συνδρόμου Συστηματικής Φλεγμονώδους Αντίδρασης (</a:t>
            </a:r>
            <a:r>
              <a:rPr lang="en-US" sz="2400" dirty="0" smtClean="0"/>
              <a:t>Systemic Inflammatory Response Syndrome, S.I.R.S.) </a:t>
            </a:r>
            <a:r>
              <a:rPr lang="el-GR" sz="2400" dirty="0" smtClean="0"/>
              <a:t>λόγω της επαφής του αίματος με τις συνθετικές επιφάνειες της Σ.Ε.Κ. και της μηχανικής καταπόνησης των συστατικών του</a:t>
            </a:r>
          </a:p>
          <a:p>
            <a:pPr marL="0" indent="0">
              <a:buNone/>
            </a:pPr>
            <a:endParaRPr lang="el-GR" sz="2400" dirty="0" smtClean="0"/>
          </a:p>
          <a:p>
            <a:r>
              <a:rPr lang="el-GR" sz="2400" dirty="0" smtClean="0"/>
              <a:t>Παράταση του χρόνου εφαρμογής της Σ.Ε.Κ. (&gt;2</a:t>
            </a:r>
            <a:r>
              <a:rPr lang="en-US" sz="2400" dirty="0" smtClean="0"/>
              <a:t>h) </a:t>
            </a:r>
            <a:r>
              <a:rPr lang="el-GR" sz="2400" dirty="0" smtClean="0"/>
              <a:t>αυξάνει τον κίνδυνο εμφάνισης μετεγχειρητικών επιπλοκών</a:t>
            </a:r>
          </a:p>
        </p:txBody>
      </p:sp>
      <p:sp>
        <p:nvSpPr>
          <p:cNvPr id="4" name="Rectangle 3"/>
          <p:cNvSpPr/>
          <p:nvPr/>
        </p:nvSpPr>
        <p:spPr>
          <a:xfrm>
            <a:off x="5148064" y="5301208"/>
            <a:ext cx="3276872" cy="319446"/>
          </a:xfrm>
          <a:prstGeom prst="rect">
            <a:avLst/>
          </a:prstGeom>
        </p:spPr>
        <p:txBody>
          <a:bodyPr wrap="square">
            <a:spAutoFit/>
          </a:bodyPr>
          <a:lstStyle/>
          <a:p>
            <a:pPr algn="r">
              <a:lnSpc>
                <a:spcPct val="80000"/>
              </a:lnSpc>
            </a:pPr>
            <a:r>
              <a:rPr lang="en-US" dirty="0" smtClean="0">
                <a:latin typeface="+mn-lt"/>
              </a:rPr>
              <a:t>(ACCF / AHA</a:t>
            </a:r>
            <a:r>
              <a:rPr lang="en-GB" dirty="0" smtClean="0">
                <a:latin typeface="+mn-lt"/>
              </a:rPr>
              <a:t>, 2011</a:t>
            </a:r>
            <a:r>
              <a:rPr lang="en-US" dirty="0" smtClean="0">
                <a:latin typeface="+mn-lt"/>
              </a:rPr>
              <a:t>; Ji, 2013</a:t>
            </a:r>
            <a:r>
              <a:rPr lang="el-GR" dirty="0" smtClean="0">
                <a:latin typeface="+mn-lt"/>
              </a:rPr>
              <a:t>)</a:t>
            </a:r>
            <a:endParaRPr lang="el-GR" dirty="0">
              <a:latin typeface="+mn-lt"/>
            </a:endParaRPr>
          </a:p>
        </p:txBody>
      </p:sp>
    </p:spTree>
    <p:extLst>
      <p:ext uri="{BB962C8B-B14F-4D97-AF65-F5344CB8AC3E}">
        <p14:creationId xmlns:p14="http://schemas.microsoft.com/office/powerpoint/2010/main" val="4270366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l-GR" sz="3600" b="1" dirty="0" smtClean="0">
                <a:latin typeface="+mn-lt"/>
              </a:rPr>
              <a:t>Ενδονοσοκομειακή Φυσικοθεραπεία σε Χειρουργείο Καρδιάς Ενήλικα</a:t>
            </a:r>
            <a:endParaRPr lang="el-GR" sz="3600" dirty="0">
              <a:latin typeface="+mn-lt"/>
            </a:endParaRPr>
          </a:p>
        </p:txBody>
      </p:sp>
      <p:sp>
        <p:nvSpPr>
          <p:cNvPr id="4" name="TextBox 3"/>
          <p:cNvSpPr txBox="1"/>
          <p:nvPr/>
        </p:nvSpPr>
        <p:spPr>
          <a:xfrm>
            <a:off x="353532" y="4797152"/>
            <a:ext cx="8640960" cy="1569660"/>
          </a:xfrm>
          <a:prstGeom prst="rect">
            <a:avLst/>
          </a:prstGeom>
          <a:noFill/>
        </p:spPr>
        <p:txBody>
          <a:bodyPr wrap="square" rtlCol="0">
            <a:spAutoFit/>
          </a:bodyPr>
          <a:lstStyle/>
          <a:p>
            <a:r>
              <a:rPr lang="el-GR" sz="2400" b="1" dirty="0" smtClean="0">
                <a:latin typeface="+mn-lt"/>
              </a:rPr>
              <a:t>Λέξεις κλειδιά: </a:t>
            </a:r>
            <a:r>
              <a:rPr lang="el-GR" sz="2400" b="1" dirty="0" smtClean="0">
                <a:solidFill>
                  <a:srgbClr val="004B82"/>
                </a:solidFill>
                <a:latin typeface="+mn-lt"/>
              </a:rPr>
              <a:t>Αναπνευστική Φυσικοθεραπεία, Αποκατάσταση, Κινησιοθεραπεία, Κινητοποίηση </a:t>
            </a:r>
            <a:r>
              <a:rPr lang="el-GR" sz="2400" b="1" dirty="0">
                <a:solidFill>
                  <a:srgbClr val="004B82"/>
                </a:solidFill>
                <a:latin typeface="+mn-lt"/>
              </a:rPr>
              <a:t>/ Χειρουργεία </a:t>
            </a:r>
            <a:r>
              <a:rPr lang="el-GR" sz="2400" b="1" dirty="0" smtClean="0">
                <a:solidFill>
                  <a:srgbClr val="004B82"/>
                </a:solidFill>
                <a:latin typeface="+mn-lt"/>
              </a:rPr>
              <a:t>Καρδιάς, Χειρουργείο </a:t>
            </a:r>
            <a:r>
              <a:rPr lang="el-GR" sz="2400" b="1" dirty="0">
                <a:solidFill>
                  <a:srgbClr val="004B82"/>
                </a:solidFill>
                <a:latin typeface="+mn-lt"/>
              </a:rPr>
              <a:t>Στεφανιαίας Αρτηριακής </a:t>
            </a:r>
            <a:r>
              <a:rPr lang="el-GR" sz="2400" b="1" dirty="0" smtClean="0">
                <a:solidFill>
                  <a:srgbClr val="004B82"/>
                </a:solidFill>
                <a:latin typeface="+mn-lt"/>
              </a:rPr>
              <a:t>Παράκαμψης-Αντικατάστασης </a:t>
            </a:r>
            <a:r>
              <a:rPr lang="el-GR" sz="2400" b="1" dirty="0">
                <a:solidFill>
                  <a:srgbClr val="004B82"/>
                </a:solidFill>
                <a:latin typeface="+mn-lt"/>
              </a:rPr>
              <a:t>Καρδιακής βαλβίδας</a:t>
            </a:r>
          </a:p>
        </p:txBody>
      </p:sp>
      <p:pic>
        <p:nvPicPr>
          <p:cNvPr id="6" name="Picture 2" descr="http://pixabay.com/static/uploads/photo/2012/11/21/16/24/door-sign-66880_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6934" y="1484784"/>
            <a:ext cx="4230132" cy="31725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643972" y="4520153"/>
            <a:ext cx="3856056" cy="276999"/>
          </a:xfrm>
          <a:prstGeom prst="rect">
            <a:avLst/>
          </a:prstGeom>
        </p:spPr>
        <p:txBody>
          <a:bodyPr wrap="none">
            <a:spAutoFit/>
          </a:bodyPr>
          <a:lstStyle/>
          <a:p>
            <a:r>
              <a:rPr lang="en-US" sz="1200" dirty="0">
                <a:latin typeface="+mn-lt"/>
              </a:rPr>
              <a:t> </a:t>
            </a:r>
            <a:r>
              <a:rPr lang="en-US" sz="1200" dirty="0" smtClean="0">
                <a:latin typeface="+mn-lt"/>
              </a:rPr>
              <a:t>”</a:t>
            </a:r>
            <a:r>
              <a:rPr lang="en-US" sz="1200" dirty="0" smtClean="0">
                <a:latin typeface="+mn-lt"/>
                <a:hlinkClick r:id="rId3"/>
              </a:rPr>
              <a:t>heart</a:t>
            </a:r>
            <a:r>
              <a:rPr lang="en-US" sz="1200" dirty="0" smtClean="0">
                <a:latin typeface="+mn-lt"/>
              </a:rPr>
              <a:t>” </a:t>
            </a:r>
            <a:r>
              <a:rPr lang="el-GR" sz="1200" dirty="0" smtClean="0">
                <a:latin typeface="+mn-lt"/>
              </a:rPr>
              <a:t>από </a:t>
            </a:r>
            <a:r>
              <a:rPr lang="en-US" sz="1200" dirty="0" smtClean="0">
                <a:latin typeface="+mn-lt"/>
                <a:hlinkClick r:id="rId4"/>
              </a:rPr>
              <a:t>geralt</a:t>
            </a:r>
            <a:r>
              <a:rPr lang="el-GR" sz="1200" dirty="0" smtClean="0">
                <a:latin typeface="+mn-lt"/>
              </a:rPr>
              <a:t> διαθέσιμο με άδεια </a:t>
            </a:r>
            <a:r>
              <a:rPr lang="en-US" sz="1200" dirty="0">
                <a:latin typeface="+mn-lt"/>
                <a:hlinkClick r:id="rId5"/>
              </a:rPr>
              <a:t>CC0 Public Domain</a:t>
            </a:r>
            <a:endParaRPr lang="el-GR" sz="1200" dirty="0">
              <a:latin typeface="+mn-lt"/>
            </a:endParaRPr>
          </a:p>
        </p:txBody>
      </p:sp>
    </p:spTree>
    <p:extLst>
      <p:ext uri="{BB962C8B-B14F-4D97-AF65-F5344CB8AC3E}">
        <p14:creationId xmlns:p14="http://schemas.microsoft.com/office/powerpoint/2010/main" val="34144559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b="1" dirty="0" smtClean="0"/>
              <a:t>Η Συσκευή Εξωσωματικής Κυκλοφορίας στην Καρδιοχειρουργική </a:t>
            </a:r>
            <a:r>
              <a:rPr lang="el-GR" sz="2800" b="0" dirty="0" smtClean="0"/>
              <a:t>(</a:t>
            </a:r>
            <a:r>
              <a:rPr lang="en-US" sz="2800" b="0" dirty="0" smtClean="0"/>
              <a:t>4</a:t>
            </a:r>
            <a:r>
              <a:rPr lang="el-GR" sz="2800" b="0" dirty="0" smtClean="0"/>
              <a:t> από 5)</a:t>
            </a:r>
            <a:endParaRPr lang="el-GR" sz="2800" b="0" dirty="0"/>
          </a:p>
        </p:txBody>
      </p:sp>
      <p:sp>
        <p:nvSpPr>
          <p:cNvPr id="3" name="Content Placeholder 2"/>
          <p:cNvSpPr>
            <a:spLocks noGrp="1"/>
          </p:cNvSpPr>
          <p:nvPr>
            <p:ph idx="1"/>
          </p:nvPr>
        </p:nvSpPr>
        <p:spPr>
          <a:xfrm>
            <a:off x="457200" y="1196752"/>
            <a:ext cx="8363272" cy="5040560"/>
          </a:xfrm>
        </p:spPr>
        <p:txBody>
          <a:bodyPr>
            <a:noAutofit/>
          </a:bodyPr>
          <a:lstStyle/>
          <a:p>
            <a:pPr>
              <a:spcAft>
                <a:spcPts val="600"/>
              </a:spcAft>
            </a:pPr>
            <a:r>
              <a:rPr lang="el-GR" sz="2400" dirty="0" smtClean="0"/>
              <a:t>Με την έναρξη της Σ.Ε.Κ., στο αναπνευστικό σύστημα παρατηρείται ανεπαρκής κυψελιδική διάταση που ενεργοποιεί την παραγωγή του επιφανιοδραστικού παράγοντα </a:t>
            </a:r>
            <a:r>
              <a:rPr lang="el-GR" sz="2400" dirty="0" smtClean="0">
                <a:sym typeface="Wingdings" panose="05000000000000000000" pitchFamily="2" charset="2"/>
              </a:rPr>
              <a:t> κυψελιδική απόφραξη, ανώμαλο πνευμονικό μηχανισμό, κατακράτηση εκκρίσεων και ατελεκτασία</a:t>
            </a:r>
          </a:p>
          <a:p>
            <a:pPr>
              <a:spcAft>
                <a:spcPts val="600"/>
              </a:spcAft>
            </a:pPr>
            <a:r>
              <a:rPr lang="el-GR" sz="2400" dirty="0" smtClean="0">
                <a:sym typeface="Wingdings" panose="05000000000000000000" pitchFamily="2" charset="2"/>
              </a:rPr>
              <a:t>Η διακοπή της πνευμονικής κυκλοφορίας επιφέρει παγίδευση αίματος στην </a:t>
            </a:r>
            <a:r>
              <a:rPr lang="el-GR" sz="2400" dirty="0" smtClean="0">
                <a:sym typeface="Wingdings" panose="05000000000000000000" pitchFamily="2" charset="2"/>
              </a:rPr>
              <a:t>μικροκυκλοφορία</a:t>
            </a:r>
            <a:r>
              <a:rPr lang="el-GR" sz="2400" dirty="0" smtClean="0">
                <a:sym typeface="Wingdings" panose="05000000000000000000" pitchFamily="2" charset="2"/>
              </a:rPr>
              <a:t>, πνευμονική ισχαιμία, βλάβη στο τοίχωμα των τριχοειδικών, απελευθέρωση φλεγμονωδών παραγόντων, αύξηση της πνευμονικής τριχοειδικής διαπερατότητας, πλήρωση του ενδιάμεσου πνευμονικού χώρου, αυξημένη ενδοπνευμονική παράκαμψη, σχηματισμό μικροεμβολών  διαταραχή ανταλλαγή αερίων, κλείσιμο μικρών αεραγωγών</a:t>
            </a:r>
          </a:p>
        </p:txBody>
      </p:sp>
      <p:sp>
        <p:nvSpPr>
          <p:cNvPr id="4" name="Rectangle 3"/>
          <p:cNvSpPr/>
          <p:nvPr/>
        </p:nvSpPr>
        <p:spPr>
          <a:xfrm>
            <a:off x="3779912" y="6398158"/>
            <a:ext cx="4464496" cy="313932"/>
          </a:xfrm>
          <a:prstGeom prst="rect">
            <a:avLst/>
          </a:prstGeom>
        </p:spPr>
        <p:txBody>
          <a:bodyPr wrap="square">
            <a:spAutoFit/>
          </a:bodyPr>
          <a:lstStyle/>
          <a:p>
            <a:pPr algn="ctr">
              <a:lnSpc>
                <a:spcPct val="80000"/>
              </a:lnSpc>
            </a:pPr>
            <a:r>
              <a:rPr lang="el-GR" dirty="0" smtClean="0">
                <a:latin typeface="+mn-lt"/>
              </a:rPr>
              <a:t>(</a:t>
            </a:r>
            <a:r>
              <a:rPr lang="en-US" dirty="0" smtClean="0">
                <a:latin typeface="+mn-lt"/>
              </a:rPr>
              <a:t>Adams, 2001; Wynne, 2004; Ailawadi, 2009)</a:t>
            </a:r>
            <a:endParaRPr lang="el-GR" dirty="0">
              <a:latin typeface="+mn-lt"/>
            </a:endParaRPr>
          </a:p>
        </p:txBody>
      </p:sp>
    </p:spTree>
    <p:extLst>
      <p:ext uri="{BB962C8B-B14F-4D97-AF65-F5344CB8AC3E}">
        <p14:creationId xmlns:p14="http://schemas.microsoft.com/office/powerpoint/2010/main" val="16005251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b="1" dirty="0" smtClean="0"/>
              <a:t>Η Συσκευή Εξωσωματικής Κυκλοφορίας στην Καρδιοχειρουργική </a:t>
            </a:r>
            <a:r>
              <a:rPr lang="el-GR" sz="2800" b="0" dirty="0" smtClean="0"/>
              <a:t>(5 από 5)</a:t>
            </a:r>
            <a:endParaRPr lang="el-GR" sz="2800" b="0" dirty="0"/>
          </a:p>
        </p:txBody>
      </p:sp>
      <p:sp>
        <p:nvSpPr>
          <p:cNvPr id="3" name="Content Placeholder 2"/>
          <p:cNvSpPr>
            <a:spLocks noGrp="1"/>
          </p:cNvSpPr>
          <p:nvPr>
            <p:ph idx="1"/>
          </p:nvPr>
        </p:nvSpPr>
        <p:spPr/>
        <p:txBody>
          <a:bodyPr>
            <a:noAutofit/>
          </a:bodyPr>
          <a:lstStyle/>
          <a:p>
            <a:r>
              <a:rPr lang="el-GR" sz="2400" dirty="0" smtClean="0">
                <a:sym typeface="Wingdings" panose="05000000000000000000" pitchFamily="2" charset="2"/>
              </a:rPr>
              <a:t>Η Σ.Ε.Κ. στον εγκέφαλο μπορεί να προκαλέσει εγκεφαλικό επεισόδιο λόγω: αποκολλήσεων αθηρωματικών πλακών από τους χειρισμούς στην αορτή, από σχηματισμό μικροεμβολών, υποαιμάτωσης λόγω της μη – παλμικής εγκεφαλικής αιματικής ροής, απώλειας της εγκεφαλικής αυτορρύθμισης</a:t>
            </a:r>
            <a:endParaRPr lang="el-GR" sz="2400" dirty="0" smtClean="0"/>
          </a:p>
        </p:txBody>
      </p:sp>
      <p:sp>
        <p:nvSpPr>
          <p:cNvPr id="4" name="Rectangle 3"/>
          <p:cNvSpPr/>
          <p:nvPr/>
        </p:nvSpPr>
        <p:spPr>
          <a:xfrm>
            <a:off x="3923928" y="3284984"/>
            <a:ext cx="4464496" cy="313932"/>
          </a:xfrm>
          <a:prstGeom prst="rect">
            <a:avLst/>
          </a:prstGeom>
        </p:spPr>
        <p:txBody>
          <a:bodyPr wrap="square">
            <a:spAutoFit/>
          </a:bodyPr>
          <a:lstStyle/>
          <a:p>
            <a:pPr algn="ctr">
              <a:lnSpc>
                <a:spcPct val="80000"/>
              </a:lnSpc>
            </a:pPr>
            <a:r>
              <a:rPr lang="el-GR" dirty="0" smtClean="0">
                <a:latin typeface="+mn-lt"/>
              </a:rPr>
              <a:t>(</a:t>
            </a:r>
            <a:r>
              <a:rPr lang="en-US" dirty="0" smtClean="0">
                <a:latin typeface="+mn-lt"/>
              </a:rPr>
              <a:t>Adams, 2001; Wynne, 2004; Ailawadi, 2009)</a:t>
            </a:r>
            <a:endParaRPr lang="el-GR" dirty="0">
              <a:latin typeface="+mn-lt"/>
            </a:endParaRPr>
          </a:p>
        </p:txBody>
      </p:sp>
    </p:spTree>
    <p:extLst>
      <p:ext uri="{BB962C8B-B14F-4D97-AF65-F5344CB8AC3E}">
        <p14:creationId xmlns:p14="http://schemas.microsoft.com/office/powerpoint/2010/main" val="14308812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b="1" dirty="0" smtClean="0"/>
              <a:t>Στεφανιαία Νόσος</a:t>
            </a:r>
            <a:endParaRPr lang="el-GR" sz="3600" b="1" dirty="0"/>
          </a:p>
        </p:txBody>
      </p:sp>
      <p:sp>
        <p:nvSpPr>
          <p:cNvPr id="3" name="Content Placeholder 2"/>
          <p:cNvSpPr>
            <a:spLocks noGrp="1"/>
          </p:cNvSpPr>
          <p:nvPr>
            <p:ph idx="1"/>
          </p:nvPr>
        </p:nvSpPr>
        <p:spPr>
          <a:xfrm>
            <a:off x="457200" y="1196752"/>
            <a:ext cx="8370298" cy="5040560"/>
          </a:xfrm>
        </p:spPr>
        <p:txBody>
          <a:bodyPr>
            <a:noAutofit/>
          </a:bodyPr>
          <a:lstStyle/>
          <a:p>
            <a:r>
              <a:rPr lang="el-GR" sz="2200" dirty="0" smtClean="0"/>
              <a:t>Η Στεφανιαία Νόσος (Σ.Ν.) χαρακτηρίζεται από απόφραξη των στεφανιαίων αρτηριών με αποτέλεσμα την μείωση ή διακοπή της αιματικής ροής στα αντίστοιχα τμήματα άρδευσης του μυοκαρδίου με κλινικές εκδηλώσεις: την σταθερή στηθάγχη, ασταθή στηθάγχη, οξύ έμφραγμα μυοκαρδίου, καρδιακή ανακοπή, θάνατο</a:t>
            </a:r>
          </a:p>
          <a:p>
            <a:r>
              <a:rPr lang="el-GR" sz="2200" dirty="0" smtClean="0">
                <a:sym typeface="Wingdings" panose="05000000000000000000" pitchFamily="2" charset="2"/>
              </a:rPr>
              <a:t>Η Σ.Ν. είναι η πιο συνήθης αιτία θανάτου στις ανεπτυγμένες χώρες</a:t>
            </a:r>
          </a:p>
          <a:p>
            <a:pPr lvl="1"/>
            <a:r>
              <a:rPr lang="el-GR" sz="2200" dirty="0" smtClean="0">
                <a:sym typeface="Wingdings" panose="05000000000000000000" pitchFamily="2" charset="2"/>
              </a:rPr>
              <a:t>Ευρώπη: 1.8 εκατομμύρια θάνατοι/χρόνο</a:t>
            </a:r>
          </a:p>
          <a:p>
            <a:pPr lvl="1"/>
            <a:r>
              <a:rPr lang="el-GR" sz="2200" dirty="0" smtClean="0">
                <a:sym typeface="Wingdings" panose="05000000000000000000" pitchFamily="2" charset="2"/>
              </a:rPr>
              <a:t>Ευρωπαϊκή Ένωση: 681.000 θάνατοι/χρόνο</a:t>
            </a:r>
            <a:endParaRPr lang="el-GR" sz="2200" dirty="0">
              <a:sym typeface="Wingdings" panose="05000000000000000000" pitchFamily="2" charset="2"/>
            </a:endParaRPr>
          </a:p>
          <a:p>
            <a:pPr lvl="1"/>
            <a:r>
              <a:rPr lang="el-GR" sz="2200" dirty="0" smtClean="0">
                <a:sym typeface="Wingdings" panose="05000000000000000000" pitchFamily="2" charset="2"/>
              </a:rPr>
              <a:t>Η.Π.Α.: 500.000 θάνατοι/χρόνο</a:t>
            </a:r>
          </a:p>
          <a:p>
            <a:r>
              <a:rPr lang="el-GR" sz="2200" dirty="0" smtClean="0">
                <a:sym typeface="Wingdings" panose="05000000000000000000" pitchFamily="2" charset="2"/>
              </a:rPr>
              <a:t>Στην Ευρωπαϊκή Ένωση η Σ.Ν. κοστίζει €60 δισεκατομμύρια/χρόνο, το 31% του ολικού καρδιοαγγειακού κόστους</a:t>
            </a:r>
            <a:endParaRPr lang="el-GR" sz="2200" dirty="0" smtClean="0"/>
          </a:p>
        </p:txBody>
      </p:sp>
      <p:sp>
        <p:nvSpPr>
          <p:cNvPr id="4" name="Rectangle 3"/>
          <p:cNvSpPr/>
          <p:nvPr/>
        </p:nvSpPr>
        <p:spPr>
          <a:xfrm>
            <a:off x="402562" y="6500081"/>
            <a:ext cx="8424936" cy="294183"/>
          </a:xfrm>
          <a:prstGeom prst="rect">
            <a:avLst/>
          </a:prstGeom>
        </p:spPr>
        <p:txBody>
          <a:bodyPr wrap="square">
            <a:spAutoFit/>
          </a:bodyPr>
          <a:lstStyle/>
          <a:p>
            <a:pPr algn="ctr">
              <a:lnSpc>
                <a:spcPct val="80000"/>
              </a:lnSpc>
            </a:pPr>
            <a:r>
              <a:rPr lang="el-GR" sz="1600" dirty="0" smtClean="0">
                <a:latin typeface="+mn-lt"/>
              </a:rPr>
              <a:t>[</a:t>
            </a:r>
            <a:r>
              <a:rPr lang="en-US" sz="1600" dirty="0" smtClean="0">
                <a:latin typeface="+mn-lt"/>
              </a:rPr>
              <a:t>Gonzalez, 2004;European Heart Network / European Society of Cardiology (EHN / ESC), 2012]</a:t>
            </a:r>
            <a:endParaRPr lang="el-GR" sz="1600" dirty="0">
              <a:latin typeface="+mn-lt"/>
            </a:endParaRPr>
          </a:p>
        </p:txBody>
      </p:sp>
    </p:spTree>
    <p:extLst>
      <p:ext uri="{BB962C8B-B14F-4D97-AF65-F5344CB8AC3E}">
        <p14:creationId xmlns:p14="http://schemas.microsoft.com/office/powerpoint/2010/main" val="39404183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b="1" dirty="0" smtClean="0"/>
              <a:t>Κύριες Ενδείξεις Χειρουργικής Αντιμετώπισης της Στεφανιαίας Νόσου</a:t>
            </a:r>
            <a:endParaRPr lang="el-GR" sz="3200" b="1" dirty="0"/>
          </a:p>
        </p:txBody>
      </p:sp>
      <p:sp>
        <p:nvSpPr>
          <p:cNvPr id="3" name="Content Placeholder 2"/>
          <p:cNvSpPr>
            <a:spLocks noGrp="1"/>
          </p:cNvSpPr>
          <p:nvPr>
            <p:ph idx="1"/>
          </p:nvPr>
        </p:nvSpPr>
        <p:spPr/>
        <p:txBody>
          <a:bodyPr>
            <a:noAutofit/>
          </a:bodyPr>
          <a:lstStyle/>
          <a:p>
            <a:r>
              <a:rPr lang="el-GR" sz="2400" dirty="0" smtClean="0"/>
              <a:t>Η σοβαρή στεφανιαία νόσος χρήζει χειρουργικής επαναιμάτωσης των στενομένων στεφανιαίων αρτηριών με πιο σύνηθες το κλασσικό χειρουργείο στεφανιαίας αρτηριακής παράκαμψης που αυξάνει την επιβίωση και ελευθερώνει τον ασθενή από την στηθάγχη, κίνδυνο εμφράγματος – αιφνιδίου θανάτου</a:t>
            </a:r>
          </a:p>
          <a:p>
            <a:pPr marL="0" indent="0" algn="ctr">
              <a:buNone/>
            </a:pPr>
            <a:endParaRPr lang="el-GR" sz="2400" b="1" dirty="0" smtClean="0"/>
          </a:p>
        </p:txBody>
      </p:sp>
      <p:sp>
        <p:nvSpPr>
          <p:cNvPr id="4" name="Rectangle 3"/>
          <p:cNvSpPr/>
          <p:nvPr/>
        </p:nvSpPr>
        <p:spPr>
          <a:xfrm>
            <a:off x="4427983" y="3717032"/>
            <a:ext cx="4029853" cy="319446"/>
          </a:xfrm>
          <a:prstGeom prst="rect">
            <a:avLst/>
          </a:prstGeom>
        </p:spPr>
        <p:txBody>
          <a:bodyPr wrap="square">
            <a:spAutoFit/>
          </a:bodyPr>
          <a:lstStyle/>
          <a:p>
            <a:pPr algn="r">
              <a:lnSpc>
                <a:spcPct val="80000"/>
              </a:lnSpc>
            </a:pPr>
            <a:r>
              <a:rPr lang="el-GR" dirty="0" smtClean="0">
                <a:latin typeface="+mn-lt"/>
              </a:rPr>
              <a:t>(</a:t>
            </a:r>
            <a:r>
              <a:rPr lang="en-US" dirty="0" smtClean="0">
                <a:latin typeface="+mn-lt"/>
              </a:rPr>
              <a:t>ACCF / AHA, 2011; Taggart, 2013)</a:t>
            </a:r>
            <a:endParaRPr lang="el-GR" dirty="0">
              <a:latin typeface="+mn-lt"/>
            </a:endParaRPr>
          </a:p>
        </p:txBody>
      </p:sp>
    </p:spTree>
    <p:extLst>
      <p:ext uri="{BB962C8B-B14F-4D97-AF65-F5344CB8AC3E}">
        <p14:creationId xmlns:p14="http://schemas.microsoft.com/office/powerpoint/2010/main" val="13910276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spcBef>
                <a:spcPct val="20000"/>
              </a:spcBef>
            </a:pPr>
            <a:r>
              <a:rPr lang="el-GR" sz="3200" dirty="0">
                <a:ea typeface="+mn-ea"/>
                <a:cs typeface="+mn-cs"/>
              </a:rPr>
              <a:t>Κύριες Ενδείξεις Χειρουργικής Επαναιμάτωσης Μυοκαρδίου</a:t>
            </a:r>
          </a:p>
        </p:txBody>
      </p:sp>
      <p:sp>
        <p:nvSpPr>
          <p:cNvPr id="3" name="Content Placeholder 2"/>
          <p:cNvSpPr>
            <a:spLocks noGrp="1"/>
          </p:cNvSpPr>
          <p:nvPr>
            <p:ph idx="1"/>
          </p:nvPr>
        </p:nvSpPr>
        <p:spPr/>
        <p:txBody>
          <a:bodyPr>
            <a:noAutofit/>
          </a:bodyPr>
          <a:lstStyle/>
          <a:p>
            <a:r>
              <a:rPr lang="el-GR" sz="2400" dirty="0" smtClean="0"/>
              <a:t>Στένωση &gt;50% στελέχους αριστερής στεφανιαίας αρτηρίας</a:t>
            </a:r>
          </a:p>
          <a:p>
            <a:r>
              <a:rPr lang="el-GR" sz="2400" dirty="0" smtClean="0"/>
              <a:t>Στένωση αριστερού πρόσθιου κατιόντα και της περισπωμένης αρτηρίας &gt;70%</a:t>
            </a:r>
          </a:p>
          <a:p>
            <a:r>
              <a:rPr lang="el-GR" sz="2400" dirty="0" smtClean="0"/>
              <a:t>Νόσος τριών αγγείων σε ασυμπτωματικούς ασθενείς με ήπια ή σταθερή στηθάγχη</a:t>
            </a:r>
          </a:p>
          <a:p>
            <a:r>
              <a:rPr lang="el-GR" sz="2400" dirty="0" smtClean="0"/>
              <a:t>Νόσος τριών αγγείων με στένωση του αριστερού πρόσθιου κατιόντα σε ασθενείς με φτωχή αριστερή κοιλιακή λειτουργία</a:t>
            </a:r>
          </a:p>
          <a:p>
            <a:r>
              <a:rPr lang="el-GR" sz="2400" dirty="0" smtClean="0"/>
              <a:t>Νόσος ενός ή δύο αγγείων και μεγάλη περιοχή αιμάτωσης μυοκαρδίου υψηλού κινδύνου σε ασθενείς σταθερής στηθάγχης</a:t>
            </a:r>
          </a:p>
          <a:p>
            <a:r>
              <a:rPr lang="el-GR" sz="2400" dirty="0" smtClean="0"/>
              <a:t>Στένωση αριστερού πρόσθια κατιόντα &lt;70% με κλάσμα εξώθησης αριστερής κοιλίας &lt;50% ή εύκολη αναπαραγωγή ισχαιμίας σε μη επεμβατική δοκιμασία</a:t>
            </a:r>
          </a:p>
          <a:p>
            <a:endParaRPr lang="el-GR" sz="2400" dirty="0"/>
          </a:p>
        </p:txBody>
      </p:sp>
      <p:sp>
        <p:nvSpPr>
          <p:cNvPr id="4" name="Rectangle 3"/>
          <p:cNvSpPr/>
          <p:nvPr/>
        </p:nvSpPr>
        <p:spPr>
          <a:xfrm>
            <a:off x="4644008" y="6391462"/>
            <a:ext cx="3744416" cy="294183"/>
          </a:xfrm>
          <a:prstGeom prst="rect">
            <a:avLst/>
          </a:prstGeom>
        </p:spPr>
        <p:txBody>
          <a:bodyPr wrap="square">
            <a:spAutoFit/>
          </a:bodyPr>
          <a:lstStyle/>
          <a:p>
            <a:pPr algn="ctr">
              <a:lnSpc>
                <a:spcPct val="80000"/>
              </a:lnSpc>
            </a:pPr>
            <a:r>
              <a:rPr lang="el-GR" sz="1600" dirty="0" smtClean="0">
                <a:latin typeface="+mn-lt"/>
              </a:rPr>
              <a:t>(</a:t>
            </a:r>
            <a:r>
              <a:rPr lang="en-US" sz="1600" dirty="0" smtClean="0">
                <a:latin typeface="+mn-lt"/>
              </a:rPr>
              <a:t>ACCF / AHA, 2011; Taggart, 2013)</a:t>
            </a:r>
            <a:endParaRPr lang="el-GR" sz="1600" dirty="0">
              <a:latin typeface="+mn-lt"/>
            </a:endParaRPr>
          </a:p>
        </p:txBody>
      </p:sp>
    </p:spTree>
    <p:extLst>
      <p:ext uri="{BB962C8B-B14F-4D97-AF65-F5344CB8AC3E}">
        <p14:creationId xmlns:p14="http://schemas.microsoft.com/office/powerpoint/2010/main" val="42672809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b="1" dirty="0" smtClean="0"/>
              <a:t>Ιστορική Αναδρομή Χειρουργείου Στεφανιαίας Αρτηριακής Παράκαμψης (Χ.ΣΤ.ΑΡΤ.Π.)</a:t>
            </a:r>
            <a:endParaRPr lang="el-GR" sz="3200" b="1" dirty="0"/>
          </a:p>
        </p:txBody>
      </p:sp>
      <p:sp>
        <p:nvSpPr>
          <p:cNvPr id="3" name="Content Placeholder 2"/>
          <p:cNvSpPr>
            <a:spLocks noGrp="1"/>
          </p:cNvSpPr>
          <p:nvPr>
            <p:ph idx="1"/>
          </p:nvPr>
        </p:nvSpPr>
        <p:spPr/>
        <p:txBody>
          <a:bodyPr>
            <a:normAutofit/>
          </a:bodyPr>
          <a:lstStyle/>
          <a:p>
            <a:pPr>
              <a:spcAft>
                <a:spcPts val="600"/>
              </a:spcAft>
            </a:pPr>
            <a:r>
              <a:rPr lang="el-GR" sz="2400" dirty="0" smtClean="0"/>
              <a:t>Το πιο σύνηθες χειρουργείο καρδιάς Χ.ΣΤ.ΑΡΤ.Π. ανά τον κόσμο περιγράφθηκε για 1</a:t>
            </a:r>
            <a:r>
              <a:rPr lang="el-GR" sz="2400" baseline="30000" dirty="0" smtClean="0"/>
              <a:t>η</a:t>
            </a:r>
            <a:r>
              <a:rPr lang="el-GR" sz="2400" dirty="0" smtClean="0"/>
              <a:t> φορά από τον </a:t>
            </a:r>
            <a:r>
              <a:rPr lang="en-US" sz="2400" dirty="0" smtClean="0"/>
              <a:t>Carrel </a:t>
            </a:r>
            <a:r>
              <a:rPr lang="el-GR" sz="2400" dirty="0" smtClean="0"/>
              <a:t>(1910) ο οποίος απέσπασε το Νόμπελ Ιατρικής 1912</a:t>
            </a:r>
          </a:p>
          <a:p>
            <a:pPr>
              <a:spcAft>
                <a:spcPts val="600"/>
              </a:spcAft>
            </a:pPr>
            <a:r>
              <a:rPr lang="el-GR" sz="2400" dirty="0" smtClean="0"/>
              <a:t>Ο </a:t>
            </a:r>
            <a:r>
              <a:rPr lang="en-US" sz="2400" dirty="0" smtClean="0"/>
              <a:t>Gibbon </a:t>
            </a:r>
            <a:r>
              <a:rPr lang="el-GR" sz="2400" dirty="0" smtClean="0"/>
              <a:t>(</a:t>
            </a:r>
            <a:r>
              <a:rPr lang="en-US" sz="2400" dirty="0" smtClean="0"/>
              <a:t>1953</a:t>
            </a:r>
            <a:r>
              <a:rPr lang="el-GR" sz="2400" dirty="0" smtClean="0"/>
              <a:t>) εφάρμοσε με επιτυχία την συσκευή εξωσωματικής κυκλοφορίας</a:t>
            </a:r>
          </a:p>
          <a:p>
            <a:pPr>
              <a:spcAft>
                <a:spcPts val="600"/>
              </a:spcAft>
            </a:pPr>
            <a:r>
              <a:rPr lang="el-GR" sz="2400" dirty="0" smtClean="0"/>
              <a:t>Το 1964 ο </a:t>
            </a:r>
            <a:r>
              <a:rPr lang="en-US" sz="2400" dirty="0" smtClean="0"/>
              <a:t>Kolesov </a:t>
            </a:r>
            <a:r>
              <a:rPr lang="el-GR" sz="2400" dirty="0" smtClean="0"/>
              <a:t>πραγματοποίησε την πρώτη κλινική Χ.ΣΤ.ΑΡΤ.Π. με χρήση της αριστερής εσω μαστικής αρτηρίας χωρίς εξωσωματική κυκλοφορία</a:t>
            </a:r>
          </a:p>
          <a:p>
            <a:pPr>
              <a:spcAft>
                <a:spcPts val="600"/>
              </a:spcAft>
            </a:pPr>
            <a:r>
              <a:rPr lang="el-GR" sz="2400" dirty="0" smtClean="0"/>
              <a:t>Ο </a:t>
            </a:r>
            <a:r>
              <a:rPr lang="en-US" sz="2400" dirty="0" smtClean="0"/>
              <a:t>Favaloro </a:t>
            </a:r>
            <a:r>
              <a:rPr lang="el-GR" sz="2400" dirty="0" smtClean="0"/>
              <a:t>στις 9 Μαΐου 1967 πραγματοποιεί την πρώτη Χ.ΣΤ.ΑΡΤ.Π. με μόσχευμα από την μείζονα σαφηνή φλέβα και χρήση εξωσωματικής κυκλοφορίας πραγματοποιώντας έως το 1968 </a:t>
            </a:r>
            <a:r>
              <a:rPr lang="el-GR" sz="2400" b="1" dirty="0" smtClean="0"/>
              <a:t>171</a:t>
            </a:r>
            <a:r>
              <a:rPr lang="el-GR" sz="2400" dirty="0" smtClean="0"/>
              <a:t> Χ.ΣΤ.ΑΡΤ.Π.</a:t>
            </a:r>
            <a:endParaRPr lang="el-GR" sz="2400" dirty="0"/>
          </a:p>
        </p:txBody>
      </p:sp>
      <p:sp>
        <p:nvSpPr>
          <p:cNvPr id="4" name="Rectangle 3"/>
          <p:cNvSpPr/>
          <p:nvPr/>
        </p:nvSpPr>
        <p:spPr>
          <a:xfrm>
            <a:off x="5899721" y="6021288"/>
            <a:ext cx="1953067" cy="313932"/>
          </a:xfrm>
          <a:prstGeom prst="rect">
            <a:avLst/>
          </a:prstGeom>
        </p:spPr>
        <p:txBody>
          <a:bodyPr wrap="square">
            <a:spAutoFit/>
          </a:bodyPr>
          <a:lstStyle/>
          <a:p>
            <a:pPr algn="ctr">
              <a:lnSpc>
                <a:spcPct val="80000"/>
              </a:lnSpc>
            </a:pPr>
            <a:r>
              <a:rPr lang="el-GR" dirty="0" smtClean="0">
                <a:latin typeface="+mn-lt"/>
              </a:rPr>
              <a:t>(</a:t>
            </a:r>
            <a:r>
              <a:rPr lang="en-US" dirty="0" smtClean="0">
                <a:latin typeface="+mn-lt"/>
              </a:rPr>
              <a:t>Dhiren, 2010)</a:t>
            </a:r>
            <a:endParaRPr lang="el-GR" dirty="0">
              <a:latin typeface="+mn-lt"/>
            </a:endParaRPr>
          </a:p>
        </p:txBody>
      </p:sp>
    </p:spTree>
    <p:extLst>
      <p:ext uri="{BB962C8B-B14F-4D97-AF65-F5344CB8AC3E}">
        <p14:creationId xmlns:p14="http://schemas.microsoft.com/office/powerpoint/2010/main" val="38557138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b="1" dirty="0" smtClean="0"/>
              <a:t>Χειρουργείο Στεφανιαίας Αρτηριακής Παράκαμψης (Χ.ΣΤ.ΑΡΤ.Π.)</a:t>
            </a:r>
            <a:r>
              <a:rPr lang="en-US" sz="3200" b="1" dirty="0" smtClean="0"/>
              <a:t> </a:t>
            </a:r>
            <a:r>
              <a:rPr lang="el-GR" sz="2800" b="0" dirty="0" smtClean="0"/>
              <a:t>(</a:t>
            </a:r>
            <a:r>
              <a:rPr lang="en-US" sz="2800" b="0" dirty="0" smtClean="0"/>
              <a:t>1</a:t>
            </a:r>
            <a:r>
              <a:rPr lang="el-GR" sz="2800" b="0" dirty="0" smtClean="0"/>
              <a:t> από 6)</a:t>
            </a:r>
            <a:endParaRPr lang="el-GR" sz="2800" b="0" dirty="0"/>
          </a:p>
        </p:txBody>
      </p:sp>
      <p:sp>
        <p:nvSpPr>
          <p:cNvPr id="3" name="Content Placeholder 2"/>
          <p:cNvSpPr>
            <a:spLocks noGrp="1"/>
          </p:cNvSpPr>
          <p:nvPr>
            <p:ph idx="1"/>
          </p:nvPr>
        </p:nvSpPr>
        <p:spPr/>
        <p:txBody>
          <a:bodyPr>
            <a:noAutofit/>
          </a:bodyPr>
          <a:lstStyle/>
          <a:p>
            <a:r>
              <a:rPr lang="el-GR" sz="2400" dirty="0" smtClean="0"/>
              <a:t>Στο Ηνωμένο Βασίλειο πραγματοποιούνται 30.000 </a:t>
            </a:r>
            <a:r>
              <a:rPr lang="el-GR" sz="2400" dirty="0"/>
              <a:t>Χ.ΣΤ.ΑΡΤ.Π</a:t>
            </a:r>
            <a:r>
              <a:rPr lang="el-GR" sz="2400" dirty="0" smtClean="0"/>
              <a:t>./χρόνο με θνητότητα 3% και 8 ημέρες νοσηλεία</a:t>
            </a:r>
          </a:p>
          <a:p>
            <a:r>
              <a:rPr lang="el-GR" sz="2400" dirty="0" smtClean="0"/>
              <a:t>Στην Αυστραλία </a:t>
            </a:r>
            <a:r>
              <a:rPr lang="el-GR" sz="2400" dirty="0"/>
              <a:t>πραγματοποιούνται </a:t>
            </a:r>
            <a:r>
              <a:rPr lang="el-GR" sz="2400" dirty="0" smtClean="0"/>
              <a:t>22.000 </a:t>
            </a:r>
            <a:r>
              <a:rPr lang="el-GR" sz="2400" dirty="0"/>
              <a:t>Χ.ΣΤ.ΑΡΤ.Π</a:t>
            </a:r>
            <a:r>
              <a:rPr lang="el-GR" sz="2400" dirty="0" smtClean="0"/>
              <a:t>./χρόνο </a:t>
            </a:r>
            <a:r>
              <a:rPr lang="el-GR" sz="2400" dirty="0"/>
              <a:t>με θνητότητα </a:t>
            </a:r>
            <a:r>
              <a:rPr lang="el-GR" sz="2400" dirty="0" smtClean="0"/>
              <a:t>2.6% </a:t>
            </a:r>
            <a:r>
              <a:rPr lang="el-GR" sz="2400" dirty="0"/>
              <a:t>και </a:t>
            </a:r>
            <a:r>
              <a:rPr lang="el-GR" sz="2400" dirty="0" smtClean="0"/>
              <a:t>5 - 7 </a:t>
            </a:r>
            <a:r>
              <a:rPr lang="el-GR" sz="2400" dirty="0"/>
              <a:t>ημέρες </a:t>
            </a:r>
            <a:r>
              <a:rPr lang="el-GR" sz="2400" dirty="0" smtClean="0"/>
              <a:t>νοσηλεία</a:t>
            </a:r>
          </a:p>
          <a:p>
            <a:r>
              <a:rPr lang="el-GR" sz="2400" dirty="0" smtClean="0"/>
              <a:t>Στις Η.Π.Α. το 1996 έγιναν 366.000 ενώ το 2006 έγιναν 252.000 </a:t>
            </a:r>
            <a:r>
              <a:rPr lang="el-GR" sz="2400" dirty="0"/>
              <a:t>Χ.ΣΤ.ΑΡΤ.Π. </a:t>
            </a:r>
            <a:r>
              <a:rPr lang="el-GR" sz="2400" dirty="0" smtClean="0"/>
              <a:t>(-31%) Η χειρουργική θνητότητα από 4.1% το 1991 μειώθηκε στο 2.8% το 2006</a:t>
            </a:r>
          </a:p>
          <a:p>
            <a:endParaRPr lang="el-GR" sz="2400" dirty="0"/>
          </a:p>
        </p:txBody>
      </p:sp>
      <p:sp>
        <p:nvSpPr>
          <p:cNvPr id="4" name="Rectangle 3"/>
          <p:cNvSpPr/>
          <p:nvPr/>
        </p:nvSpPr>
        <p:spPr>
          <a:xfrm>
            <a:off x="4355976" y="4509120"/>
            <a:ext cx="4090402" cy="541046"/>
          </a:xfrm>
          <a:prstGeom prst="rect">
            <a:avLst/>
          </a:prstGeom>
        </p:spPr>
        <p:txBody>
          <a:bodyPr wrap="square">
            <a:spAutoFit/>
          </a:bodyPr>
          <a:lstStyle/>
          <a:p>
            <a:pPr algn="r">
              <a:lnSpc>
                <a:spcPct val="80000"/>
              </a:lnSpc>
            </a:pPr>
            <a:r>
              <a:rPr lang="el-GR" dirty="0" smtClean="0">
                <a:latin typeface="+mn-lt"/>
              </a:rPr>
              <a:t>(</a:t>
            </a:r>
            <a:r>
              <a:rPr lang="en-US" dirty="0" smtClean="0">
                <a:latin typeface="+mn-lt"/>
              </a:rPr>
              <a:t>Wynne, 2004; Etzioni, 2011; ACCF / AHA, 2011; EHN / ESC, 2012)</a:t>
            </a:r>
            <a:endParaRPr lang="el-GR" dirty="0">
              <a:latin typeface="+mn-lt"/>
            </a:endParaRPr>
          </a:p>
        </p:txBody>
      </p:sp>
    </p:spTree>
    <p:extLst>
      <p:ext uri="{BB962C8B-B14F-4D97-AF65-F5344CB8AC3E}">
        <p14:creationId xmlns:p14="http://schemas.microsoft.com/office/powerpoint/2010/main" val="41000723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b="1" dirty="0" smtClean="0"/>
              <a:t>Χειρουργείο Στεφανιαίας Αρτηριακής Παράκαμψης (Χ.ΣΤ.ΑΡΤ.Π.)</a:t>
            </a:r>
            <a:r>
              <a:rPr lang="en-US" sz="3200" b="1" dirty="0" smtClean="0"/>
              <a:t> </a:t>
            </a:r>
            <a:r>
              <a:rPr lang="el-GR" sz="2800" b="0" dirty="0" smtClean="0"/>
              <a:t>(2 από 6)</a:t>
            </a:r>
            <a:endParaRPr lang="el-GR" sz="2800" b="0" dirty="0"/>
          </a:p>
        </p:txBody>
      </p:sp>
      <p:sp>
        <p:nvSpPr>
          <p:cNvPr id="3" name="Content Placeholder 2"/>
          <p:cNvSpPr>
            <a:spLocks noGrp="1"/>
          </p:cNvSpPr>
          <p:nvPr>
            <p:ph idx="1"/>
          </p:nvPr>
        </p:nvSpPr>
        <p:spPr/>
        <p:txBody>
          <a:bodyPr>
            <a:noAutofit/>
          </a:bodyPr>
          <a:lstStyle/>
          <a:p>
            <a:r>
              <a:rPr lang="el-GR" sz="2400" dirty="0" smtClean="0"/>
              <a:t>Αριθμός </a:t>
            </a:r>
            <a:r>
              <a:rPr lang="el-GR" sz="2400" dirty="0"/>
              <a:t>Χ.ΣΤ.ΑΡΤ.Π. </a:t>
            </a:r>
            <a:r>
              <a:rPr lang="el-GR" sz="2400" dirty="0" smtClean="0"/>
              <a:t>ανά 10.000 πληθυσμό: Γερμανία 12, Η.Π.Α. 8.5, Σουηδία 4.2, Ηνωμένο Βασίλειο 3.8, Ιταλία 3.7, Φιλανδία &lt; 0.5</a:t>
            </a:r>
          </a:p>
          <a:p>
            <a:r>
              <a:rPr lang="el-GR" sz="2400" dirty="0" smtClean="0"/>
              <a:t>Το 2005, στις Η.Π.Α. το ολικό ενδονοσοκομειακό κόστος των καρδιοαγγειακών παθήσεων ήταν $71.2 δισεκατομμύρια και μόνο των </a:t>
            </a:r>
            <a:r>
              <a:rPr lang="el-GR" sz="2400" dirty="0"/>
              <a:t>Χ.ΣΤ.ΑΡΤ.Π</a:t>
            </a:r>
            <a:r>
              <a:rPr lang="el-GR" sz="2400" dirty="0" smtClean="0"/>
              <a:t>. ήταν $10 δισεκατομμύρια</a:t>
            </a:r>
          </a:p>
          <a:p>
            <a:r>
              <a:rPr lang="el-GR" sz="2400" dirty="0" smtClean="0"/>
              <a:t>Στις Η.Π.Α. το μέσο κόστος νοσηλείας του </a:t>
            </a:r>
            <a:r>
              <a:rPr lang="el-GR" sz="2400" dirty="0"/>
              <a:t>Χ.ΣΤ.ΑΡΤ.Π. </a:t>
            </a:r>
            <a:r>
              <a:rPr lang="el-GR" sz="2400" dirty="0" smtClean="0"/>
              <a:t> είναι $32,201±23,053 για μέσο χρόνο νοσηλείας 9.9±7.8 ημέρες</a:t>
            </a:r>
            <a:endParaRPr lang="el-GR" sz="2400" dirty="0"/>
          </a:p>
          <a:p>
            <a:endParaRPr lang="el-GR" sz="2400" dirty="0"/>
          </a:p>
        </p:txBody>
      </p:sp>
      <p:sp>
        <p:nvSpPr>
          <p:cNvPr id="4" name="Rectangle 3"/>
          <p:cNvSpPr/>
          <p:nvPr/>
        </p:nvSpPr>
        <p:spPr>
          <a:xfrm>
            <a:off x="4463988" y="4725144"/>
            <a:ext cx="4212468" cy="541046"/>
          </a:xfrm>
          <a:prstGeom prst="rect">
            <a:avLst/>
          </a:prstGeom>
        </p:spPr>
        <p:txBody>
          <a:bodyPr wrap="square">
            <a:spAutoFit/>
          </a:bodyPr>
          <a:lstStyle/>
          <a:p>
            <a:pPr algn="r">
              <a:lnSpc>
                <a:spcPct val="80000"/>
              </a:lnSpc>
            </a:pPr>
            <a:r>
              <a:rPr lang="el-GR" dirty="0" smtClean="0">
                <a:latin typeface="+mn-lt"/>
              </a:rPr>
              <a:t>(</a:t>
            </a:r>
            <a:r>
              <a:rPr lang="en-US" dirty="0" smtClean="0">
                <a:latin typeface="+mn-lt"/>
              </a:rPr>
              <a:t>Wynne, 2004; Etzioni, 2011; ACCF / AHA, 2011; EHN / ESC, 2012)</a:t>
            </a:r>
            <a:endParaRPr lang="el-GR" dirty="0">
              <a:latin typeface="+mn-lt"/>
            </a:endParaRPr>
          </a:p>
        </p:txBody>
      </p:sp>
    </p:spTree>
    <p:extLst>
      <p:ext uri="{BB962C8B-B14F-4D97-AF65-F5344CB8AC3E}">
        <p14:creationId xmlns:p14="http://schemas.microsoft.com/office/powerpoint/2010/main" val="20663307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b="1" dirty="0" smtClean="0"/>
              <a:t>Χειρουργείο Στεφανιαίας Αρτηριακής Παράκαμψης (Χ.ΣΤ.ΑΡΤ.Π.)</a:t>
            </a:r>
            <a:r>
              <a:rPr lang="en-US" sz="3200" b="1" dirty="0" smtClean="0"/>
              <a:t> </a:t>
            </a:r>
            <a:r>
              <a:rPr lang="el-GR" sz="2800" b="0" dirty="0" smtClean="0"/>
              <a:t>(3 από 6)</a:t>
            </a:r>
            <a:endParaRPr lang="el-GR" sz="2800" b="0" dirty="0"/>
          </a:p>
        </p:txBody>
      </p:sp>
      <p:sp>
        <p:nvSpPr>
          <p:cNvPr id="3" name="Content Placeholder 2"/>
          <p:cNvSpPr>
            <a:spLocks noGrp="1"/>
          </p:cNvSpPr>
          <p:nvPr>
            <p:ph idx="1"/>
          </p:nvPr>
        </p:nvSpPr>
        <p:spPr/>
        <p:txBody>
          <a:bodyPr>
            <a:normAutofit/>
          </a:bodyPr>
          <a:lstStyle/>
          <a:p>
            <a:r>
              <a:rPr lang="el-GR" sz="2400" dirty="0" smtClean="0"/>
              <a:t>Ανάλογα με τον αριθμό των στενομένων στεφανιαίων αρτηριών χρησιμοποιείται αντίστοιχος αριθμός μοσχευμάτων παράκαμψης των σημείων στένωσης και αναφερόμαστε σε: μονό, διπλό, τριπλό, τετραπλό ή πενταπλό </a:t>
            </a:r>
            <a:r>
              <a:rPr lang="el-GR" sz="2400" dirty="0"/>
              <a:t>Χ.ΣΤ.ΑΡΤ.Π</a:t>
            </a:r>
            <a:r>
              <a:rPr lang="el-GR" sz="2400" dirty="0" smtClean="0"/>
              <a:t>.</a:t>
            </a:r>
          </a:p>
          <a:p>
            <a:r>
              <a:rPr lang="el-GR" sz="2400" dirty="0" smtClean="0"/>
              <a:t>Ανάλογα με την προέλευση του μοσχεύματος μιλάμε για φλεβικά από την μείζονα σαφηνή φλέβα, αρτηριακά με τη χρήση της Αριστερής Έσω Μαστικής Αρτηρίας (ΑΡ.ΕΣ.Μ.ΑΡΤ.), της  Δεξιάς </a:t>
            </a:r>
            <a:r>
              <a:rPr lang="el-GR" sz="2400" dirty="0"/>
              <a:t>Έσω Μαστικής Αρτηρίας </a:t>
            </a:r>
            <a:r>
              <a:rPr lang="el-GR" sz="2400" dirty="0" smtClean="0"/>
              <a:t>(Δ.ΕΣ.Μ.ΑΡΤ</a:t>
            </a:r>
            <a:r>
              <a:rPr lang="el-GR" sz="2400" dirty="0"/>
              <a:t>.), της  </a:t>
            </a:r>
            <a:r>
              <a:rPr lang="el-GR" sz="2400" dirty="0" smtClean="0"/>
              <a:t>γαστροεπιπλοϊκής, της κάτω επιγάστριου ή της κερκιδικής αρτηρίας</a:t>
            </a:r>
          </a:p>
          <a:p>
            <a:endParaRPr lang="el-GR" sz="2400" dirty="0"/>
          </a:p>
          <a:p>
            <a:endParaRPr lang="el-GR" sz="2400" dirty="0"/>
          </a:p>
        </p:txBody>
      </p:sp>
      <p:sp>
        <p:nvSpPr>
          <p:cNvPr id="4" name="Rectangle 3"/>
          <p:cNvSpPr/>
          <p:nvPr/>
        </p:nvSpPr>
        <p:spPr>
          <a:xfrm>
            <a:off x="3635896" y="4959254"/>
            <a:ext cx="5004048" cy="609398"/>
          </a:xfrm>
          <a:prstGeom prst="rect">
            <a:avLst/>
          </a:prstGeom>
        </p:spPr>
        <p:txBody>
          <a:bodyPr wrap="square">
            <a:spAutoFit/>
          </a:bodyPr>
          <a:lstStyle/>
          <a:p>
            <a:pPr algn="r">
              <a:lnSpc>
                <a:spcPct val="80000"/>
              </a:lnSpc>
            </a:pPr>
            <a:r>
              <a:rPr lang="en-US" sz="1400" dirty="0">
                <a:latin typeface="+mn-lt"/>
              </a:rPr>
              <a:t>[</a:t>
            </a:r>
            <a:r>
              <a:rPr lang="en-US" sz="1400" dirty="0" smtClean="0">
                <a:latin typeface="+mn-lt"/>
              </a:rPr>
              <a:t>Wynne, 2004; American Association of Cardiovascular and Pulmonary Rehabilitation (AACVPR), 2006; ACCF / AHA, 2011; Taggart, 2013]</a:t>
            </a:r>
            <a:endParaRPr lang="el-GR" sz="1400" dirty="0">
              <a:latin typeface="+mn-lt"/>
            </a:endParaRPr>
          </a:p>
        </p:txBody>
      </p:sp>
    </p:spTree>
    <p:extLst>
      <p:ext uri="{BB962C8B-B14F-4D97-AF65-F5344CB8AC3E}">
        <p14:creationId xmlns:p14="http://schemas.microsoft.com/office/powerpoint/2010/main" val="34847738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b="1" dirty="0" smtClean="0"/>
              <a:t>Χειρουργείο Στεφανιαίας Αρτηριακής Παράκαμψης (Χ.ΣΤ.ΑΡΤ.Π.)</a:t>
            </a:r>
            <a:r>
              <a:rPr lang="en-US" sz="3200" b="1" dirty="0" smtClean="0"/>
              <a:t> </a:t>
            </a:r>
            <a:r>
              <a:rPr lang="el-GR" sz="2800" b="0" dirty="0" smtClean="0"/>
              <a:t>(4 από 6)</a:t>
            </a:r>
            <a:endParaRPr lang="el-GR" sz="2800" b="0" dirty="0"/>
          </a:p>
        </p:txBody>
      </p:sp>
      <p:sp>
        <p:nvSpPr>
          <p:cNvPr id="3" name="Content Placeholder 2"/>
          <p:cNvSpPr>
            <a:spLocks noGrp="1"/>
          </p:cNvSpPr>
          <p:nvPr>
            <p:ph idx="1"/>
          </p:nvPr>
        </p:nvSpPr>
        <p:spPr/>
        <p:txBody>
          <a:bodyPr>
            <a:normAutofit/>
          </a:bodyPr>
          <a:lstStyle/>
          <a:p>
            <a:r>
              <a:rPr lang="el-GR" sz="2400" dirty="0" smtClean="0"/>
              <a:t>Στην 10ετία, τα ποσοστά βατότητας των μοσχευμάτων παράκαμψης είναι: &gt;90% για την </a:t>
            </a:r>
            <a:r>
              <a:rPr lang="el-GR" sz="2400" dirty="0"/>
              <a:t>ΑΡ.ΕΣ.Μ.ΑΡΤ</a:t>
            </a:r>
            <a:r>
              <a:rPr lang="el-GR" sz="2400" dirty="0" smtClean="0"/>
              <a:t>., &gt;62% για την γαστροεπιπλοϊκή και 50% για τη μείζων σαφηνή φλέβα</a:t>
            </a:r>
          </a:p>
          <a:p>
            <a:r>
              <a:rPr lang="el-GR" sz="2400" dirty="0" smtClean="0"/>
              <a:t>Η ταυτόχρονη εφαρμογή και των δύο ΕΣ.Μ.ΑΡΤ. έχει εξαιρετικά μακροπρόθεσμα οφέλη αν και εφαρμόζεται στο ≈5% ασθενών στις Η.Π.Α., και σε &lt;10% ασθενών στην Ευρώπη</a:t>
            </a:r>
          </a:p>
          <a:p>
            <a:r>
              <a:rPr lang="el-GR" sz="2400" dirty="0" smtClean="0"/>
              <a:t>Η χρήση και των δύο </a:t>
            </a:r>
            <a:r>
              <a:rPr lang="el-GR" sz="2400" dirty="0"/>
              <a:t>ΕΣ.Μ.ΑΡΤ</a:t>
            </a:r>
            <a:r>
              <a:rPr lang="el-GR" sz="2400" dirty="0" smtClean="0"/>
              <a:t>. αν και χρήζει μεγαλύτερο χρόνο αναπνευστικής μηχανικής υποστήριξης δεν αυξάνει ποσοστιαία τις αναπνευστικές επιπλοκές αλλά αυξάνει τον κίνδυνο στερνικής λοίμωξης στους παχύσαρκους (ΒΜΙ &gt;30 </a:t>
            </a:r>
            <a:r>
              <a:rPr lang="en-US" sz="2400" dirty="0" smtClean="0"/>
              <a:t>Kg/m</a:t>
            </a:r>
            <a:r>
              <a:rPr lang="en-US" sz="2400" baseline="30000" dirty="0" smtClean="0"/>
              <a:t>2</a:t>
            </a:r>
            <a:r>
              <a:rPr lang="en-US" sz="2400" dirty="0" smtClean="0"/>
              <a:t>), </a:t>
            </a:r>
            <a:r>
              <a:rPr lang="el-GR" sz="2400" dirty="0" smtClean="0"/>
              <a:t>ασθενείς με σακχαρώδη διαβήτη</a:t>
            </a:r>
            <a:endParaRPr lang="el-GR" sz="2400" dirty="0"/>
          </a:p>
          <a:p>
            <a:endParaRPr lang="el-GR" sz="2400" dirty="0"/>
          </a:p>
          <a:p>
            <a:endParaRPr lang="el-GR" sz="2400" dirty="0"/>
          </a:p>
        </p:txBody>
      </p:sp>
      <p:sp>
        <p:nvSpPr>
          <p:cNvPr id="5" name="Rectangle 4"/>
          <p:cNvSpPr/>
          <p:nvPr/>
        </p:nvSpPr>
        <p:spPr>
          <a:xfrm>
            <a:off x="3419872" y="5619907"/>
            <a:ext cx="5004048" cy="609398"/>
          </a:xfrm>
          <a:prstGeom prst="rect">
            <a:avLst/>
          </a:prstGeom>
        </p:spPr>
        <p:txBody>
          <a:bodyPr wrap="square">
            <a:spAutoFit/>
          </a:bodyPr>
          <a:lstStyle/>
          <a:p>
            <a:pPr algn="r">
              <a:lnSpc>
                <a:spcPct val="80000"/>
              </a:lnSpc>
            </a:pPr>
            <a:r>
              <a:rPr lang="en-US" sz="1400" dirty="0">
                <a:latin typeface="+mn-lt"/>
              </a:rPr>
              <a:t>[</a:t>
            </a:r>
            <a:r>
              <a:rPr lang="en-US" sz="1400" dirty="0" smtClean="0">
                <a:latin typeface="+mn-lt"/>
              </a:rPr>
              <a:t>Wynne, 2004; American Association of Cardiovascular and Pulmonary Rehabilitation (AACVPR), 2006; ACCF / AHA, 2011; Taggart, 2013]</a:t>
            </a:r>
            <a:endParaRPr lang="el-GR" sz="1400" dirty="0">
              <a:latin typeface="+mn-lt"/>
            </a:endParaRPr>
          </a:p>
        </p:txBody>
      </p:sp>
    </p:spTree>
    <p:extLst>
      <p:ext uri="{BB962C8B-B14F-4D97-AF65-F5344CB8AC3E}">
        <p14:creationId xmlns:p14="http://schemas.microsoft.com/office/powerpoint/2010/main" val="1254600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84168" y="4714965"/>
            <a:ext cx="2232248" cy="369332"/>
          </a:xfrm>
          <a:prstGeom prst="rect">
            <a:avLst/>
          </a:prstGeom>
        </p:spPr>
        <p:txBody>
          <a:bodyPr wrap="square">
            <a:spAutoFit/>
          </a:bodyPr>
          <a:lstStyle/>
          <a:p>
            <a:pPr algn="ctr"/>
            <a:r>
              <a:rPr lang="en-GB" dirty="0" smtClean="0">
                <a:latin typeface="+mn-lt"/>
              </a:rPr>
              <a:t>(</a:t>
            </a:r>
            <a:r>
              <a:rPr lang="en-US" dirty="0" smtClean="0">
                <a:latin typeface="+mn-lt"/>
              </a:rPr>
              <a:t>Ridley,</a:t>
            </a:r>
            <a:r>
              <a:rPr lang="el-GR" dirty="0">
                <a:latin typeface="+mn-lt"/>
              </a:rPr>
              <a:t> </a:t>
            </a:r>
            <a:r>
              <a:rPr lang="el-GR" dirty="0" smtClean="0">
                <a:latin typeface="+mn-lt"/>
              </a:rPr>
              <a:t>20</a:t>
            </a:r>
            <a:r>
              <a:rPr lang="en-US" dirty="0" smtClean="0">
                <a:latin typeface="+mn-lt"/>
              </a:rPr>
              <a:t>02)</a:t>
            </a:r>
            <a:endParaRPr lang="el-GR" dirty="0">
              <a:latin typeface="+mn-lt"/>
            </a:endParaRPr>
          </a:p>
        </p:txBody>
      </p:sp>
      <p:sp>
        <p:nvSpPr>
          <p:cNvPr id="2" name="Title 1"/>
          <p:cNvSpPr>
            <a:spLocks noGrp="1"/>
          </p:cNvSpPr>
          <p:nvPr>
            <p:ph type="title"/>
          </p:nvPr>
        </p:nvSpPr>
        <p:spPr/>
        <p:txBody>
          <a:bodyPr>
            <a:normAutofit fontScale="90000"/>
          </a:bodyPr>
          <a:lstStyle/>
          <a:p>
            <a:pPr lvl="0"/>
            <a:r>
              <a:rPr lang="el-GR" dirty="0"/>
              <a:t>Περιεχόμενα</a:t>
            </a:r>
            <a:br>
              <a:rPr lang="el-GR" dirty="0"/>
            </a:br>
            <a:r>
              <a:rPr lang="el-GR" dirty="0"/>
              <a:t>Συνήθη Χειρουργεία Καρδιάς </a:t>
            </a:r>
            <a:r>
              <a:rPr lang="el-GR" dirty="0" smtClean="0"/>
              <a:t>Ενηλίκων</a:t>
            </a:r>
            <a:endParaRPr lang="el-GR" dirty="0"/>
          </a:p>
        </p:txBody>
      </p:sp>
      <p:sp>
        <p:nvSpPr>
          <p:cNvPr id="4" name="Content Placeholder 3"/>
          <p:cNvSpPr>
            <a:spLocks noGrp="1"/>
          </p:cNvSpPr>
          <p:nvPr>
            <p:ph idx="1"/>
          </p:nvPr>
        </p:nvSpPr>
        <p:spPr/>
        <p:txBody>
          <a:bodyPr>
            <a:noAutofit/>
          </a:bodyPr>
          <a:lstStyle/>
          <a:p>
            <a:pPr>
              <a:spcAft>
                <a:spcPts val="600"/>
              </a:spcAft>
              <a:buClr>
                <a:schemeClr val="tx1"/>
              </a:buClr>
              <a:buSzPct val="85000"/>
            </a:pPr>
            <a:r>
              <a:rPr lang="el-GR" sz="2400" dirty="0">
                <a:solidFill>
                  <a:srgbClr val="292934"/>
                </a:solidFill>
                <a:ea typeface="Times New Roman"/>
                <a:cs typeface="Times New Roman"/>
              </a:rPr>
              <a:t>Χειρουργική στεφανιαία αρτηριακή παράκαμψη (επαναιμάτωση μυοκαρδίου)</a:t>
            </a:r>
          </a:p>
          <a:p>
            <a:pPr>
              <a:spcAft>
                <a:spcPts val="600"/>
              </a:spcAft>
              <a:buClr>
                <a:schemeClr val="tx1"/>
              </a:buClr>
              <a:buSzPct val="85000"/>
            </a:pPr>
            <a:r>
              <a:rPr lang="el-GR" sz="2400" dirty="0">
                <a:solidFill>
                  <a:srgbClr val="292934"/>
                </a:solidFill>
                <a:ea typeface="Times New Roman"/>
                <a:cs typeface="Times New Roman"/>
              </a:rPr>
              <a:t>Χειρουργική αντικατάσταση καρδιακής/ών βαλβίδας/ων</a:t>
            </a:r>
          </a:p>
          <a:p>
            <a:pPr>
              <a:spcAft>
                <a:spcPts val="600"/>
              </a:spcAft>
              <a:buClr>
                <a:schemeClr val="tx1"/>
              </a:buClr>
              <a:buSzPct val="85000"/>
            </a:pPr>
            <a:r>
              <a:rPr lang="el-GR" sz="2400" dirty="0">
                <a:solidFill>
                  <a:srgbClr val="292934"/>
                </a:solidFill>
                <a:ea typeface="Times New Roman"/>
                <a:cs typeface="Times New Roman"/>
              </a:rPr>
              <a:t>Συνδυασμός των δύο προαναφερθέντων χειρουργείων</a:t>
            </a:r>
          </a:p>
          <a:p>
            <a:pPr>
              <a:spcAft>
                <a:spcPts val="600"/>
              </a:spcAft>
              <a:buClr>
                <a:schemeClr val="tx1"/>
              </a:buClr>
              <a:buSzPct val="85000"/>
            </a:pPr>
            <a:r>
              <a:rPr lang="el-GR" sz="2400" dirty="0">
                <a:solidFill>
                  <a:srgbClr val="292934"/>
                </a:solidFill>
                <a:ea typeface="Times New Roman"/>
                <a:cs typeface="Times New Roman"/>
              </a:rPr>
              <a:t>Χειρουργική διόρθωση ανευρύσματος ανιούσης αορτής</a:t>
            </a:r>
          </a:p>
          <a:p>
            <a:pPr>
              <a:spcAft>
                <a:spcPts val="600"/>
              </a:spcAft>
              <a:buClr>
                <a:schemeClr val="tx1"/>
              </a:buClr>
              <a:buSzPct val="85000"/>
            </a:pPr>
            <a:r>
              <a:rPr lang="el-GR" sz="2400" dirty="0">
                <a:solidFill>
                  <a:srgbClr val="292934"/>
                </a:solidFill>
                <a:ea typeface="Times New Roman"/>
                <a:cs typeface="Times New Roman"/>
              </a:rPr>
              <a:t>Χειρουργική αφαίρεση ανευρύσματος αριστερής κοιλίας</a:t>
            </a:r>
          </a:p>
          <a:p>
            <a:pPr>
              <a:spcAft>
                <a:spcPts val="600"/>
              </a:spcAft>
              <a:buClr>
                <a:schemeClr val="tx1"/>
              </a:buClr>
              <a:buSzPct val="85000"/>
            </a:pPr>
            <a:r>
              <a:rPr lang="el-GR" sz="2400" dirty="0">
                <a:solidFill>
                  <a:srgbClr val="292934"/>
                </a:solidFill>
                <a:ea typeface="Times New Roman"/>
                <a:cs typeface="Times New Roman"/>
              </a:rPr>
              <a:t>Χειρουργική διόρθωση συγγενών καρδιοπαθειών ενηλίκων κ.α.</a:t>
            </a:r>
          </a:p>
          <a:p>
            <a:pPr>
              <a:buClr>
                <a:schemeClr val="tx1"/>
              </a:buClr>
            </a:pPr>
            <a:endParaRPr lang="el-GR" sz="2400" dirty="0"/>
          </a:p>
        </p:txBody>
      </p:sp>
    </p:spTree>
    <p:extLst>
      <p:ext uri="{BB962C8B-B14F-4D97-AF65-F5344CB8AC3E}">
        <p14:creationId xmlns:p14="http://schemas.microsoft.com/office/powerpoint/2010/main" val="27343473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b="1" dirty="0" smtClean="0"/>
              <a:t>Χειρουργείο Στεφανιαίας Αρτηριακής Παράκαμψης (Χ.ΣΤ.ΑΡΤ.Π.)</a:t>
            </a:r>
            <a:r>
              <a:rPr lang="en-US" sz="3200" b="1" dirty="0" smtClean="0"/>
              <a:t> </a:t>
            </a:r>
            <a:r>
              <a:rPr lang="el-GR" sz="2800" b="0" dirty="0" smtClean="0"/>
              <a:t>(5 από 6)</a:t>
            </a:r>
            <a:endParaRPr lang="el-GR" sz="2800" b="0" dirty="0"/>
          </a:p>
        </p:txBody>
      </p:sp>
      <p:sp>
        <p:nvSpPr>
          <p:cNvPr id="3" name="Content Placeholder 2"/>
          <p:cNvSpPr>
            <a:spLocks noGrp="1"/>
          </p:cNvSpPr>
          <p:nvPr>
            <p:ph idx="1"/>
          </p:nvPr>
        </p:nvSpPr>
        <p:spPr/>
        <p:txBody>
          <a:bodyPr>
            <a:normAutofit/>
          </a:bodyPr>
          <a:lstStyle/>
          <a:p>
            <a:r>
              <a:rPr lang="el-GR" sz="2400" dirty="0" smtClean="0"/>
              <a:t>Σε διπλή </a:t>
            </a:r>
            <a:r>
              <a:rPr lang="el-GR" sz="2400" dirty="0"/>
              <a:t>Χ.ΣΤ.ΑΡΤ.Π</a:t>
            </a:r>
            <a:r>
              <a:rPr lang="el-GR" sz="2400" dirty="0" smtClean="0"/>
              <a:t>.,  ο ασθενής δέχεται γενική αναισθησία, διασωλήνωση, μέση στερνοτομή, σταθεροποίηση των δύο στερνικών άκρων που έλκονται προς τα άνω και έξω από τον στερνικό διαστολέα</a:t>
            </a:r>
          </a:p>
          <a:p>
            <a:r>
              <a:rPr lang="el-GR" sz="2400" dirty="0" smtClean="0"/>
              <a:t>Γίνεται λήψη του ελεύθερου φλεβικού μοσχεύματος από την μείζονα σαφηνή φλέβα και παρασκευή της Αριστερής Έσω Μαστικής Αρτηρίας (ΑΡ.ΕΣ.Μ.ΑΡΤ.) με διάνοιξη του αριστερού υπεζοκώτα , γεγονός που επιβαρύνει την μετεγχειρητική αναπνευστική λειτουργία</a:t>
            </a:r>
          </a:p>
          <a:p>
            <a:endParaRPr lang="el-GR" sz="2400" dirty="0"/>
          </a:p>
        </p:txBody>
      </p:sp>
      <p:sp>
        <p:nvSpPr>
          <p:cNvPr id="4" name="Rectangle 3"/>
          <p:cNvSpPr/>
          <p:nvPr/>
        </p:nvSpPr>
        <p:spPr>
          <a:xfrm>
            <a:off x="3491880" y="4725144"/>
            <a:ext cx="5324384" cy="319446"/>
          </a:xfrm>
          <a:prstGeom prst="rect">
            <a:avLst/>
          </a:prstGeom>
        </p:spPr>
        <p:txBody>
          <a:bodyPr wrap="square">
            <a:spAutoFit/>
          </a:bodyPr>
          <a:lstStyle/>
          <a:p>
            <a:pPr algn="r">
              <a:lnSpc>
                <a:spcPct val="80000"/>
              </a:lnSpc>
            </a:pPr>
            <a:r>
              <a:rPr lang="el-GR" dirty="0" smtClean="0">
                <a:latin typeface="+mn-lt"/>
              </a:rPr>
              <a:t>(</a:t>
            </a:r>
            <a:r>
              <a:rPr lang="en-US" dirty="0" smtClean="0">
                <a:latin typeface="+mn-lt"/>
              </a:rPr>
              <a:t>Adams, 2001; AACVPR, 2006; Martin, 2006)</a:t>
            </a:r>
            <a:endParaRPr lang="el-GR" dirty="0">
              <a:latin typeface="+mn-lt"/>
            </a:endParaRPr>
          </a:p>
        </p:txBody>
      </p:sp>
    </p:spTree>
    <p:extLst>
      <p:ext uri="{BB962C8B-B14F-4D97-AF65-F5344CB8AC3E}">
        <p14:creationId xmlns:p14="http://schemas.microsoft.com/office/powerpoint/2010/main" val="31155673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b="1" dirty="0" smtClean="0"/>
              <a:t>Χειρουργείο Στεφανιαίας Αρτηριακής Παράκαμψης (Χ.ΣΤ.ΑΡΤ.Π.)</a:t>
            </a:r>
            <a:r>
              <a:rPr lang="en-US" sz="3200" b="1" dirty="0" smtClean="0"/>
              <a:t> </a:t>
            </a:r>
            <a:r>
              <a:rPr lang="el-GR" sz="2800" b="0" dirty="0" smtClean="0"/>
              <a:t>(6 από 6)</a:t>
            </a:r>
            <a:endParaRPr lang="el-GR" sz="2800" b="0" dirty="0"/>
          </a:p>
        </p:txBody>
      </p:sp>
      <p:sp>
        <p:nvSpPr>
          <p:cNvPr id="3" name="Content Placeholder 2"/>
          <p:cNvSpPr>
            <a:spLocks noGrp="1"/>
          </p:cNvSpPr>
          <p:nvPr>
            <p:ph idx="1"/>
          </p:nvPr>
        </p:nvSpPr>
        <p:spPr/>
        <p:txBody>
          <a:bodyPr>
            <a:noAutofit/>
          </a:bodyPr>
          <a:lstStyle/>
          <a:p>
            <a:r>
              <a:rPr lang="el-GR" sz="2400" dirty="0" smtClean="0"/>
              <a:t>Ο ασθενής συνδέεται με την ΣΕΚ (καρδιοπληγία, υποθερμία) και συρράβεται το ένα άκρο του φλεβικού μοσχεύματος στην αορτή και το άλλο μετά την στένωση της αρτηρίας. Η ΑΡ.ΕΣ.Μ.ΑΡΤ. διατηρεί την εκφυσή της, η κατάφυση της τέμνεται και συρράβεται μετά την στένωση του αριστερού πρόσθιου κατιόντα, του πιο ζωτικού κλάδου αιμάτωσης της αριστερής κοιλίας</a:t>
            </a:r>
          </a:p>
          <a:p>
            <a:r>
              <a:rPr lang="el-GR" sz="2400" dirty="0" smtClean="0"/>
              <a:t>Στο τέλος του χειρουργείου, τοποθετούνται δύο σωλήνες παροχέτευσης στο μεσοθωράκιο και ένας στο αριστερό ημιθωράκιο υποδόρια κάτω από την ξιφοειδή απόφυση, το στέρνο κλείνει και ο ασθενής οδηγείται στην ΜΕΘ</a:t>
            </a:r>
          </a:p>
          <a:p>
            <a:endParaRPr lang="el-GR" sz="2400" dirty="0"/>
          </a:p>
          <a:p>
            <a:endParaRPr lang="el-GR" sz="2400" dirty="0"/>
          </a:p>
        </p:txBody>
      </p:sp>
      <p:sp>
        <p:nvSpPr>
          <p:cNvPr id="4" name="Rectangle 3"/>
          <p:cNvSpPr/>
          <p:nvPr/>
        </p:nvSpPr>
        <p:spPr>
          <a:xfrm>
            <a:off x="3851920" y="5517232"/>
            <a:ext cx="4824536" cy="319446"/>
          </a:xfrm>
          <a:prstGeom prst="rect">
            <a:avLst/>
          </a:prstGeom>
        </p:spPr>
        <p:txBody>
          <a:bodyPr wrap="square">
            <a:spAutoFit/>
          </a:bodyPr>
          <a:lstStyle/>
          <a:p>
            <a:pPr algn="ctr">
              <a:lnSpc>
                <a:spcPct val="80000"/>
              </a:lnSpc>
            </a:pPr>
            <a:r>
              <a:rPr lang="el-GR" dirty="0" smtClean="0">
                <a:latin typeface="+mn-lt"/>
              </a:rPr>
              <a:t>(</a:t>
            </a:r>
            <a:r>
              <a:rPr lang="en-US" dirty="0" smtClean="0">
                <a:latin typeface="+mn-lt"/>
              </a:rPr>
              <a:t>Adams, 2001; AACVPR, 2006; Martin, 2006)</a:t>
            </a:r>
            <a:endParaRPr lang="el-GR" dirty="0">
              <a:latin typeface="+mn-lt"/>
            </a:endParaRPr>
          </a:p>
        </p:txBody>
      </p:sp>
    </p:spTree>
    <p:extLst>
      <p:ext uri="{BB962C8B-B14F-4D97-AF65-F5344CB8AC3E}">
        <p14:creationId xmlns:p14="http://schemas.microsoft.com/office/powerpoint/2010/main" val="10929258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sz="2400" b="1" dirty="0" smtClean="0"/>
              <a:t>Χειρουργείο Στεφανιαίας Αρτηριακής Παράκαμψης (Χ.ΣΤ.ΑΡΤ.Π.)</a:t>
            </a:r>
            <a:r>
              <a:rPr lang="en-US" sz="2400" b="1" dirty="0" smtClean="0"/>
              <a:t> </a:t>
            </a:r>
            <a:r>
              <a:rPr lang="el-GR" sz="2400" b="1" dirty="0" smtClean="0"/>
              <a:t>Χωρίς Εξωσωματική Κυκλοφορία ή </a:t>
            </a:r>
            <a:r>
              <a:rPr lang="el-GR" sz="2400" b="1" dirty="0"/>
              <a:t>Χ.ΣΤ.ΑΡΤ.Π</a:t>
            </a:r>
            <a:r>
              <a:rPr lang="el-GR" sz="2400" b="1" dirty="0" smtClean="0"/>
              <a:t>. σε Πάλλουσα Καρδιά, </a:t>
            </a:r>
            <a:r>
              <a:rPr lang="en-US" sz="2400" b="1" dirty="0" smtClean="0"/>
              <a:t>OFF-PUMP CABG, BEATING-HEART CABG</a:t>
            </a:r>
            <a:r>
              <a:rPr lang="el-GR" sz="2400" b="1" dirty="0" smtClean="0"/>
              <a:t> </a:t>
            </a:r>
            <a:r>
              <a:rPr lang="el-GR" sz="2400" b="0" dirty="0" smtClean="0"/>
              <a:t>(1 από 2)</a:t>
            </a:r>
            <a:endParaRPr lang="el-GR" sz="2400" b="0" dirty="0"/>
          </a:p>
        </p:txBody>
      </p:sp>
      <p:sp>
        <p:nvSpPr>
          <p:cNvPr id="3" name="Content Placeholder 2"/>
          <p:cNvSpPr>
            <a:spLocks noGrp="1"/>
          </p:cNvSpPr>
          <p:nvPr>
            <p:ph idx="1"/>
          </p:nvPr>
        </p:nvSpPr>
        <p:spPr/>
        <p:txBody>
          <a:bodyPr>
            <a:noAutofit/>
          </a:bodyPr>
          <a:lstStyle/>
          <a:p>
            <a:r>
              <a:rPr lang="el-GR" sz="2400" dirty="0" smtClean="0"/>
              <a:t>Η τεχνική αυτή έχει στόχο την αποφυγή των αρνητικών επιπτώσεων της εξωσωματικής κυκλοφορίας, χειρισμών στην αορτή και γίνεται μέσω στερνοτομής ή πλάγιας θωρακοτομής με χειρουργικά εργαλεία (</a:t>
            </a:r>
            <a:r>
              <a:rPr lang="en-US" sz="2400" dirty="0" smtClean="0"/>
              <a:t>Octopus 2 Tissue Stabilization System) </a:t>
            </a:r>
            <a:r>
              <a:rPr lang="el-GR" sz="2400" dirty="0" smtClean="0"/>
              <a:t>σταθεροποίησης των τμημάτων παράκαμψης ενώ η υπόλοιπη καρδιά λειτουργεί στέλνοντας αίμα στην περιφέρεια</a:t>
            </a:r>
          </a:p>
          <a:p>
            <a:r>
              <a:rPr lang="el-GR" sz="2400" dirty="0" smtClean="0"/>
              <a:t>Ελαττώνει: τον χειρουργικό χρόνο, την απώλεια αίματος, την διάρκεια μηχανικής αναπνευστικής υποστήριξης, τον χρόνο νοσηλείας, το κόστος κατά $2.272/χειρουργείο, την νεφρική δυσλειτουργία, τις νευροψυχικές διαταραχές, </a:t>
            </a:r>
            <a:endParaRPr lang="el-GR" sz="2400" dirty="0"/>
          </a:p>
        </p:txBody>
      </p:sp>
      <p:sp>
        <p:nvSpPr>
          <p:cNvPr id="4" name="Rectangle 3"/>
          <p:cNvSpPr/>
          <p:nvPr/>
        </p:nvSpPr>
        <p:spPr>
          <a:xfrm>
            <a:off x="395536" y="5589240"/>
            <a:ext cx="8424936" cy="319446"/>
          </a:xfrm>
          <a:prstGeom prst="rect">
            <a:avLst/>
          </a:prstGeom>
        </p:spPr>
        <p:txBody>
          <a:bodyPr wrap="square">
            <a:spAutoFit/>
          </a:bodyPr>
          <a:lstStyle/>
          <a:p>
            <a:pPr algn="r">
              <a:lnSpc>
                <a:spcPct val="80000"/>
              </a:lnSpc>
            </a:pPr>
            <a:r>
              <a:rPr lang="el-GR" dirty="0" smtClean="0">
                <a:latin typeface="+mn-lt"/>
              </a:rPr>
              <a:t>(</a:t>
            </a:r>
            <a:r>
              <a:rPr lang="en-US" dirty="0" smtClean="0">
                <a:latin typeface="+mn-lt"/>
              </a:rPr>
              <a:t>Chen – Scarabelli, 2002; ACCF / AHA, 2011)</a:t>
            </a:r>
            <a:endParaRPr lang="el-GR" dirty="0">
              <a:latin typeface="+mn-lt"/>
            </a:endParaRPr>
          </a:p>
        </p:txBody>
      </p:sp>
    </p:spTree>
    <p:extLst>
      <p:ext uri="{BB962C8B-B14F-4D97-AF65-F5344CB8AC3E}">
        <p14:creationId xmlns:p14="http://schemas.microsoft.com/office/powerpoint/2010/main" val="16013745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sz="2400" b="1" dirty="0" smtClean="0"/>
              <a:t>Χειρουργείο Στεφανιαίας Αρτηριακής Παράκαμψης (Χ.ΣΤ.ΑΡΤ.Π.)</a:t>
            </a:r>
            <a:r>
              <a:rPr lang="en-US" sz="2400" b="1" dirty="0" smtClean="0"/>
              <a:t> </a:t>
            </a:r>
            <a:r>
              <a:rPr lang="el-GR" sz="2400" b="1" dirty="0" smtClean="0"/>
              <a:t>Χωρίς Εξωσωματική Κυκλοφορία ή </a:t>
            </a:r>
            <a:r>
              <a:rPr lang="el-GR" sz="2400" b="1" dirty="0"/>
              <a:t>Χ.ΣΤ.ΑΡΤ.Π</a:t>
            </a:r>
            <a:r>
              <a:rPr lang="el-GR" sz="2400" b="1" dirty="0" smtClean="0"/>
              <a:t>. σε Πάλλουσα Καρδιά, </a:t>
            </a:r>
            <a:r>
              <a:rPr lang="en-US" sz="2400" b="1" dirty="0" smtClean="0"/>
              <a:t>OFF-PUMP CABG, BEATING-HEART CABG</a:t>
            </a:r>
            <a:r>
              <a:rPr lang="el-GR" sz="2400" b="1" dirty="0" smtClean="0"/>
              <a:t> </a:t>
            </a:r>
            <a:r>
              <a:rPr lang="el-GR" sz="2400" b="0" dirty="0" smtClean="0"/>
              <a:t>(2 </a:t>
            </a:r>
            <a:r>
              <a:rPr lang="el-GR" sz="2400" b="0" dirty="0"/>
              <a:t>από 2)</a:t>
            </a:r>
            <a:endParaRPr lang="el-GR" sz="2400" b="1" dirty="0"/>
          </a:p>
        </p:txBody>
      </p:sp>
      <p:sp>
        <p:nvSpPr>
          <p:cNvPr id="3" name="Content Placeholder 2"/>
          <p:cNvSpPr>
            <a:spLocks noGrp="1"/>
          </p:cNvSpPr>
          <p:nvPr>
            <p:ph idx="1"/>
          </p:nvPr>
        </p:nvSpPr>
        <p:spPr/>
        <p:txBody>
          <a:bodyPr>
            <a:noAutofit/>
          </a:bodyPr>
          <a:lstStyle/>
          <a:p>
            <a:r>
              <a:rPr lang="el-GR" sz="2400" dirty="0" smtClean="0"/>
              <a:t>Σε σχέση με την κλασσική </a:t>
            </a:r>
            <a:r>
              <a:rPr lang="el-GR" sz="2400" dirty="0"/>
              <a:t>Χ.ΣΤ.ΑΡΤ.Π</a:t>
            </a:r>
            <a:r>
              <a:rPr lang="el-GR" sz="2400" dirty="0" smtClean="0"/>
              <a:t>. εμφανίζουν παρόμοια συχνότητα περιεγχειρητικών Αγγειακών Εγκεφαλικών Επεισοδίων (Α.Ε.Ε.)</a:t>
            </a:r>
          </a:p>
          <a:p>
            <a:r>
              <a:rPr lang="el-GR" sz="2400" dirty="0" smtClean="0"/>
              <a:t>Είναι τεχνικά πολύπλοκη τεχνική που χρήζει χειρουργικής εμπειρίας, προσφέρει μόνο πρόσθιο χειρουργικό πεδίο στο μυοκάρδιο ενώ έχει χαμηλότερη μακροπρόθεσμη βατότητα μοσχευμάτων σε σχέση με την κλασσική</a:t>
            </a:r>
          </a:p>
          <a:p>
            <a:r>
              <a:rPr lang="el-GR" sz="2400" dirty="0" smtClean="0"/>
              <a:t>Συστήνεται σε ασθενείς: ηλικιωμένους &gt; 80 ετών, με ιστορικό Α.Ε.Ε., ασβεστοποιημένη ανιούσα αορτή, σοβαρή μυοκαρδιακή ή νεφρική αναπνευστική δυσλειτουργία</a:t>
            </a:r>
            <a:endParaRPr lang="el-GR" sz="2400" dirty="0"/>
          </a:p>
          <a:p>
            <a:endParaRPr lang="el-GR" sz="2400" dirty="0"/>
          </a:p>
          <a:p>
            <a:endParaRPr lang="el-GR" sz="2400" dirty="0"/>
          </a:p>
        </p:txBody>
      </p:sp>
      <p:sp>
        <p:nvSpPr>
          <p:cNvPr id="4" name="Rectangle 3"/>
          <p:cNvSpPr/>
          <p:nvPr/>
        </p:nvSpPr>
        <p:spPr>
          <a:xfrm>
            <a:off x="416518" y="5301208"/>
            <a:ext cx="8424936" cy="319446"/>
          </a:xfrm>
          <a:prstGeom prst="rect">
            <a:avLst/>
          </a:prstGeom>
        </p:spPr>
        <p:txBody>
          <a:bodyPr wrap="square">
            <a:spAutoFit/>
          </a:bodyPr>
          <a:lstStyle/>
          <a:p>
            <a:pPr algn="r">
              <a:lnSpc>
                <a:spcPct val="80000"/>
              </a:lnSpc>
            </a:pPr>
            <a:r>
              <a:rPr lang="el-GR" dirty="0" smtClean="0">
                <a:latin typeface="+mn-lt"/>
              </a:rPr>
              <a:t>(</a:t>
            </a:r>
            <a:r>
              <a:rPr lang="en-US" dirty="0" smtClean="0">
                <a:latin typeface="+mn-lt"/>
              </a:rPr>
              <a:t>Chen – Scarabelli, 2002; ACCF / AHA, 2011)</a:t>
            </a:r>
            <a:endParaRPr lang="el-GR" dirty="0">
              <a:latin typeface="+mn-lt"/>
            </a:endParaRPr>
          </a:p>
        </p:txBody>
      </p:sp>
    </p:spTree>
    <p:extLst>
      <p:ext uri="{BB962C8B-B14F-4D97-AF65-F5344CB8AC3E}">
        <p14:creationId xmlns:p14="http://schemas.microsoft.com/office/powerpoint/2010/main" val="12023442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2400" b="1" dirty="0" smtClean="0"/>
              <a:t>Ελάχιστα Επεμβατική Στεφανιαία Αρτηριακή Παράκαμψη, </a:t>
            </a:r>
            <a:r>
              <a:rPr lang="en-US" sz="2400" b="1" dirty="0" smtClean="0"/>
              <a:t>Minimally Invasive Direct Coronary Artery Bypass Grafting (MIDCAB)</a:t>
            </a:r>
            <a:r>
              <a:rPr lang="el-GR" sz="2400" b="1" dirty="0" smtClean="0"/>
              <a:t> </a:t>
            </a:r>
            <a:r>
              <a:rPr lang="el-GR" sz="2400" b="0" dirty="0" smtClean="0"/>
              <a:t>(1 από 2)</a:t>
            </a:r>
            <a:endParaRPr lang="el-GR" sz="2400" b="0" dirty="0"/>
          </a:p>
        </p:txBody>
      </p:sp>
      <p:sp>
        <p:nvSpPr>
          <p:cNvPr id="3" name="Content Placeholder 2"/>
          <p:cNvSpPr>
            <a:spLocks noGrp="1"/>
          </p:cNvSpPr>
          <p:nvPr>
            <p:ph idx="1"/>
          </p:nvPr>
        </p:nvSpPr>
        <p:spPr/>
        <p:txBody>
          <a:bodyPr>
            <a:normAutofit/>
          </a:bodyPr>
          <a:lstStyle/>
          <a:p>
            <a:r>
              <a:rPr lang="el-GR" sz="2400" dirty="0" smtClean="0"/>
              <a:t>Η τεχνική αυτή πρωτοεφαρμόσθηκε το 1995 και έχει στόχο την επαναγγείωση 1 -3 αγγείων χωρίς την εφαρμογή μέσης στερνοτομής για μείωση των ποσοστών: αναπνευστικής δυσλειτουργίας, αστάθειας θώρακα, λοίμωξης στέρνου, χρόνιου πόνου</a:t>
            </a:r>
          </a:p>
          <a:p>
            <a:r>
              <a:rPr lang="el-GR" sz="2400" dirty="0" smtClean="0"/>
              <a:t>Εκτελείται μέσω αριστερής προσθιοπλάγιας θωρακοτομής 5 – 6 </a:t>
            </a:r>
            <a:r>
              <a:rPr lang="en-US" sz="2400" dirty="0" smtClean="0"/>
              <a:t>cm </a:t>
            </a:r>
            <a:r>
              <a:rPr lang="el-GR" sz="2400" dirty="0" smtClean="0"/>
              <a:t>στο 4</a:t>
            </a:r>
            <a:r>
              <a:rPr lang="el-GR" sz="2400" baseline="30000" dirty="0" smtClean="0"/>
              <a:t>ο</a:t>
            </a:r>
            <a:r>
              <a:rPr lang="el-GR" sz="2400" dirty="0" smtClean="0"/>
              <a:t> ή 5</a:t>
            </a:r>
            <a:r>
              <a:rPr lang="el-GR" sz="2400" baseline="30000" dirty="0" smtClean="0"/>
              <a:t>ο</a:t>
            </a:r>
            <a:r>
              <a:rPr lang="el-GR" sz="2400" dirty="0" smtClean="0"/>
              <a:t> μεσοπλεύριο διάστημα με ή χωρίς εξωσωματική κυκλοφορία</a:t>
            </a:r>
          </a:p>
          <a:p>
            <a:endParaRPr lang="el-GR" sz="2400" dirty="0"/>
          </a:p>
          <a:p>
            <a:endParaRPr lang="el-GR" sz="2400" dirty="0"/>
          </a:p>
        </p:txBody>
      </p:sp>
      <p:sp>
        <p:nvSpPr>
          <p:cNvPr id="4" name="Rectangle 3"/>
          <p:cNvSpPr/>
          <p:nvPr/>
        </p:nvSpPr>
        <p:spPr>
          <a:xfrm>
            <a:off x="395536" y="6205898"/>
            <a:ext cx="8424936" cy="319446"/>
          </a:xfrm>
          <a:prstGeom prst="rect">
            <a:avLst/>
          </a:prstGeom>
        </p:spPr>
        <p:txBody>
          <a:bodyPr wrap="square">
            <a:spAutoFit/>
          </a:bodyPr>
          <a:lstStyle/>
          <a:p>
            <a:pPr algn="ctr">
              <a:lnSpc>
                <a:spcPct val="80000"/>
              </a:lnSpc>
            </a:pPr>
            <a:r>
              <a:rPr lang="el-GR" dirty="0" smtClean="0"/>
              <a:t>(</a:t>
            </a:r>
            <a:r>
              <a:rPr lang="en-US" dirty="0" smtClean="0"/>
              <a:t>Chen – Scarabelli, 2002; Iribame, 2011; Taggart, 2013)</a:t>
            </a:r>
            <a:endParaRPr lang="el-GR" dirty="0"/>
          </a:p>
        </p:txBody>
      </p:sp>
    </p:spTree>
    <p:extLst>
      <p:ext uri="{BB962C8B-B14F-4D97-AF65-F5344CB8AC3E}">
        <p14:creationId xmlns:p14="http://schemas.microsoft.com/office/powerpoint/2010/main" val="42760196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2400" b="1" dirty="0" smtClean="0"/>
              <a:t>Ελάχιστα Επεμβατική Στεφανιαία Αρτηριακή Παράκαμψη, </a:t>
            </a:r>
            <a:r>
              <a:rPr lang="en-US" sz="2400" b="1" dirty="0" smtClean="0"/>
              <a:t>Minimally Invasive Direct Coronary Artery Bypass Grafting (MIDCAB)</a:t>
            </a:r>
            <a:r>
              <a:rPr lang="el-GR" sz="2400" b="1" dirty="0" smtClean="0"/>
              <a:t> </a:t>
            </a:r>
            <a:r>
              <a:rPr lang="el-GR" sz="2400" b="0" dirty="0" smtClean="0"/>
              <a:t>(2 από </a:t>
            </a:r>
            <a:r>
              <a:rPr lang="el-GR" sz="2400" b="0" dirty="0"/>
              <a:t>2)</a:t>
            </a:r>
            <a:endParaRPr lang="el-GR" sz="2400" b="1" dirty="0"/>
          </a:p>
        </p:txBody>
      </p:sp>
      <p:sp>
        <p:nvSpPr>
          <p:cNvPr id="3" name="Content Placeholder 2"/>
          <p:cNvSpPr>
            <a:spLocks noGrp="1"/>
          </p:cNvSpPr>
          <p:nvPr>
            <p:ph idx="1"/>
          </p:nvPr>
        </p:nvSpPr>
        <p:spPr/>
        <p:txBody>
          <a:bodyPr>
            <a:normAutofit/>
          </a:bodyPr>
          <a:lstStyle/>
          <a:p>
            <a:r>
              <a:rPr lang="el-GR" sz="2400" dirty="0" smtClean="0"/>
              <a:t>Ελαττώνει: τον χειρουργικό χρόνο, την απώλεια αίματος, την διάρκεια μηχανικής υποστήριξης, το κόστος , τον χρόνο αποκατάστασης – επαναφοράς στη φυσική δραστηριότητα και έχει άριστο αισθητικό αποτέλεσμα</a:t>
            </a:r>
          </a:p>
          <a:p>
            <a:r>
              <a:rPr lang="el-GR" sz="2400" dirty="0" smtClean="0"/>
              <a:t>Έχει μειωμένο χειρουργικό πεδίο οπτικό – χειρισμών ενώ παρουσιάζει μετεγχειρητικά πόνο της θωρακοτομής</a:t>
            </a:r>
          </a:p>
          <a:p>
            <a:r>
              <a:rPr lang="el-GR" sz="2400" dirty="0" smtClean="0"/>
              <a:t>Παρουσιάζει: χειρουργική θνητότητα &lt;1%, αιμορραγία 1% – 3%, επιπλοκές χειρουργικής τομής 2% - 3%, αναπνευστικές επιπλοκές 1% - 3%</a:t>
            </a:r>
            <a:endParaRPr lang="el-GR" sz="2400" dirty="0"/>
          </a:p>
          <a:p>
            <a:endParaRPr lang="el-GR" sz="2400" dirty="0"/>
          </a:p>
          <a:p>
            <a:endParaRPr lang="el-GR" sz="2400" dirty="0"/>
          </a:p>
        </p:txBody>
      </p:sp>
      <p:sp>
        <p:nvSpPr>
          <p:cNvPr id="4" name="Rectangle 3"/>
          <p:cNvSpPr/>
          <p:nvPr/>
        </p:nvSpPr>
        <p:spPr>
          <a:xfrm>
            <a:off x="395536" y="6205898"/>
            <a:ext cx="8424936" cy="319446"/>
          </a:xfrm>
          <a:prstGeom prst="rect">
            <a:avLst/>
          </a:prstGeom>
        </p:spPr>
        <p:txBody>
          <a:bodyPr wrap="square">
            <a:spAutoFit/>
          </a:bodyPr>
          <a:lstStyle/>
          <a:p>
            <a:pPr algn="ctr">
              <a:lnSpc>
                <a:spcPct val="80000"/>
              </a:lnSpc>
            </a:pPr>
            <a:r>
              <a:rPr lang="el-GR" dirty="0" smtClean="0"/>
              <a:t>(</a:t>
            </a:r>
            <a:r>
              <a:rPr lang="en-US" dirty="0" smtClean="0"/>
              <a:t>Chen – Scarabelli, 2002; Iribame, 2011; Taggart, 2013)</a:t>
            </a:r>
            <a:endParaRPr lang="el-GR" dirty="0"/>
          </a:p>
        </p:txBody>
      </p:sp>
    </p:spTree>
    <p:extLst>
      <p:ext uri="{BB962C8B-B14F-4D97-AF65-F5344CB8AC3E}">
        <p14:creationId xmlns:p14="http://schemas.microsoft.com/office/powerpoint/2010/main" val="34177222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b="1" dirty="0" smtClean="0"/>
              <a:t>Υβριδική Στεφανιαία Επαναγγείωση</a:t>
            </a:r>
            <a:r>
              <a:rPr lang="en-US" sz="3200" b="1" dirty="0" smtClean="0"/>
              <a:t/>
            </a:r>
            <a:br>
              <a:rPr lang="en-US" sz="3200" b="1" dirty="0" smtClean="0"/>
            </a:br>
            <a:r>
              <a:rPr lang="en-US" sz="3200" b="1" dirty="0" smtClean="0"/>
              <a:t>Hybrid Coronary Revascularization</a:t>
            </a:r>
            <a:endParaRPr lang="el-GR" sz="3200" b="1" dirty="0"/>
          </a:p>
        </p:txBody>
      </p:sp>
      <p:sp>
        <p:nvSpPr>
          <p:cNvPr id="3" name="Content Placeholder 2"/>
          <p:cNvSpPr>
            <a:spLocks noGrp="1"/>
          </p:cNvSpPr>
          <p:nvPr>
            <p:ph idx="1"/>
          </p:nvPr>
        </p:nvSpPr>
        <p:spPr/>
        <p:txBody>
          <a:bodyPr>
            <a:noAutofit/>
          </a:bodyPr>
          <a:lstStyle/>
          <a:p>
            <a:r>
              <a:rPr lang="el-GR" sz="2400" dirty="0" smtClean="0"/>
              <a:t>Αποτελεί συνδυασμό της ελάχιστα επεμβατικής στεφανιαίας αρτηριακής παράκαμψης του αριστερού πρόσθιου κατιόντα από την αριστερή έσω μαστική αρτηρία με ταυτόχρονη ή σε άλλο χρόνο αγγειοπλαστική με τοποθέτηση ενδοαγγειακού μεταλλικού νάρθηκα (</a:t>
            </a:r>
            <a:r>
              <a:rPr lang="en-US" sz="2400" dirty="0" smtClean="0"/>
              <a:t>stent) </a:t>
            </a:r>
            <a:r>
              <a:rPr lang="el-GR" sz="2400" dirty="0" smtClean="0"/>
              <a:t>εμποτισμένα με φαρμακευτικές ουσίες στη περισπωμένη και δεξιά στεφανιαία αρτηρία</a:t>
            </a:r>
          </a:p>
          <a:p>
            <a:r>
              <a:rPr lang="el-GR" sz="2400" dirty="0" smtClean="0"/>
              <a:t>Παρουσιάζει τα θετικά – αρνητικά της </a:t>
            </a:r>
            <a:r>
              <a:rPr lang="el-GR" sz="2400" dirty="0"/>
              <a:t>ελάχιστα επεμβατικής στεφανιαίας αρτηριακής παράκαμψης </a:t>
            </a:r>
            <a:r>
              <a:rPr lang="el-GR" sz="2400" dirty="0" smtClean="0"/>
              <a:t>και της αγγειοπλαστικής με </a:t>
            </a:r>
            <a:r>
              <a:rPr lang="en-US" sz="2400" dirty="0" smtClean="0"/>
              <a:t>stent</a:t>
            </a:r>
            <a:endParaRPr lang="el-GR" sz="2400" dirty="0" smtClean="0"/>
          </a:p>
          <a:p>
            <a:r>
              <a:rPr lang="el-GR" sz="2400" dirty="0" smtClean="0"/>
              <a:t>Έχει υψηλό κόστος και απαιτεί καλή συνεργασία καρδιοχειρουργού – καρδιολόγου</a:t>
            </a:r>
          </a:p>
          <a:p>
            <a:r>
              <a:rPr lang="el-GR" sz="2400" dirty="0" smtClean="0"/>
              <a:t>Παρουσιάζει: χειρουργική θνητότητα </a:t>
            </a:r>
            <a:r>
              <a:rPr lang="en-US" sz="2400" dirty="0" smtClean="0"/>
              <a:t>0</a:t>
            </a:r>
            <a:r>
              <a:rPr lang="el-GR" sz="2400" dirty="0" smtClean="0"/>
              <a:t>.</a:t>
            </a:r>
            <a:r>
              <a:rPr lang="en-US" sz="2400" dirty="0" smtClean="0"/>
              <a:t>24</a:t>
            </a:r>
            <a:r>
              <a:rPr lang="el-GR" sz="2400" dirty="0" smtClean="0"/>
              <a:t>%</a:t>
            </a:r>
            <a:r>
              <a:rPr lang="el-GR" sz="2400" dirty="0"/>
              <a:t> </a:t>
            </a:r>
            <a:r>
              <a:rPr lang="el-GR" sz="2400" dirty="0" smtClean="0"/>
              <a:t>και μέση παραμονή στο νοσοκομείο 4 ± 2.5 ημέρες</a:t>
            </a:r>
            <a:endParaRPr lang="el-GR" sz="2400" dirty="0"/>
          </a:p>
        </p:txBody>
      </p:sp>
      <p:sp>
        <p:nvSpPr>
          <p:cNvPr id="4" name="Rectangle 3"/>
          <p:cNvSpPr/>
          <p:nvPr/>
        </p:nvSpPr>
        <p:spPr>
          <a:xfrm>
            <a:off x="5148064" y="6228136"/>
            <a:ext cx="3384376" cy="319446"/>
          </a:xfrm>
          <a:prstGeom prst="rect">
            <a:avLst/>
          </a:prstGeom>
        </p:spPr>
        <p:txBody>
          <a:bodyPr wrap="square">
            <a:spAutoFit/>
          </a:bodyPr>
          <a:lstStyle/>
          <a:p>
            <a:pPr algn="r">
              <a:lnSpc>
                <a:spcPct val="80000"/>
              </a:lnSpc>
            </a:pPr>
            <a:r>
              <a:rPr lang="el-GR" dirty="0" smtClean="0">
                <a:latin typeface="+mn-lt"/>
              </a:rPr>
              <a:t>(</a:t>
            </a:r>
            <a:r>
              <a:rPr lang="en-US" dirty="0" smtClean="0">
                <a:latin typeface="+mn-lt"/>
              </a:rPr>
              <a:t>Iribame, 2011; Taggart, 2013)</a:t>
            </a:r>
            <a:endParaRPr lang="el-GR" dirty="0">
              <a:latin typeface="+mn-lt"/>
            </a:endParaRPr>
          </a:p>
        </p:txBody>
      </p:sp>
    </p:spTree>
    <p:extLst>
      <p:ext uri="{BB962C8B-B14F-4D97-AF65-F5344CB8AC3E}">
        <p14:creationId xmlns:p14="http://schemas.microsoft.com/office/powerpoint/2010/main" val="41023727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b="1" dirty="0" smtClean="0"/>
              <a:t>Ρομποτική Στεφανιαία Αρτηριακή Παράκαμψη</a:t>
            </a:r>
            <a:r>
              <a:rPr lang="en-US" sz="3200" b="1" dirty="0" smtClean="0"/>
              <a:t/>
            </a:r>
            <a:br>
              <a:rPr lang="en-US" sz="3200" b="1" dirty="0" smtClean="0"/>
            </a:br>
            <a:r>
              <a:rPr lang="en-US" sz="3200" b="1" dirty="0" smtClean="0"/>
              <a:t>Robotic – Assisted CABG</a:t>
            </a:r>
            <a:endParaRPr lang="el-GR" sz="3200" b="1" dirty="0"/>
          </a:p>
        </p:txBody>
      </p:sp>
      <p:sp>
        <p:nvSpPr>
          <p:cNvPr id="3" name="Content Placeholder 2"/>
          <p:cNvSpPr>
            <a:spLocks noGrp="1"/>
          </p:cNvSpPr>
          <p:nvPr>
            <p:ph idx="1"/>
          </p:nvPr>
        </p:nvSpPr>
        <p:spPr>
          <a:xfrm>
            <a:off x="457200" y="1196752"/>
            <a:ext cx="8229600" cy="5472608"/>
          </a:xfrm>
        </p:spPr>
        <p:txBody>
          <a:bodyPr>
            <a:normAutofit fontScale="70000" lnSpcReduction="20000"/>
          </a:bodyPr>
          <a:lstStyle/>
          <a:p>
            <a:pPr>
              <a:lnSpc>
                <a:spcPct val="110000"/>
              </a:lnSpc>
            </a:pPr>
            <a:r>
              <a:rPr lang="el-GR" sz="3300" dirty="0" smtClean="0"/>
              <a:t>Πραγματοποιείται μέσω του </a:t>
            </a:r>
            <a:r>
              <a:rPr lang="en-US" sz="3300" dirty="0" smtClean="0"/>
              <a:t>Da Vinci Si HD Surgical System </a:t>
            </a:r>
            <a:r>
              <a:rPr lang="el-GR" sz="3300" dirty="0" smtClean="0"/>
              <a:t>που αποτελείται από την ρομποτική κονσόλα, 4 ρομποτικούς βραχίονες εφαρμογής των χειρουργικών εργαλείων, το ενδοσκόπιο και το τρισδιάστατο </a:t>
            </a:r>
            <a:r>
              <a:rPr lang="en-US" sz="3300" dirty="0" smtClean="0"/>
              <a:t>(3D)</a:t>
            </a:r>
            <a:r>
              <a:rPr lang="el-GR" sz="3300" dirty="0" smtClean="0"/>
              <a:t> σύστημα απεικόνισης μεγέθυνσης του χειρουργικού πεδίου</a:t>
            </a:r>
          </a:p>
          <a:p>
            <a:pPr>
              <a:lnSpc>
                <a:spcPct val="110000"/>
              </a:lnSpc>
            </a:pPr>
            <a:r>
              <a:rPr lang="el-GR" sz="3300" dirty="0" smtClean="0"/>
              <a:t>Η στεφανιαία επαναιμάτωση του αριστερού πρόσθιου κατιόντα από την αριστερή έσω μαστική αρτηρία γίνεται μέσω τεσσάρων τομών, ½ ίντσας, στο μεσοπλεύριο διάστημα για την εισαγωγή των ρομποτικών χειρουργικών εργαλείων, ενδοσκοπίου</a:t>
            </a:r>
          </a:p>
          <a:p>
            <a:pPr>
              <a:lnSpc>
                <a:spcPct val="110000"/>
              </a:lnSpc>
            </a:pPr>
            <a:r>
              <a:rPr lang="el-GR" sz="3300" dirty="0" smtClean="0"/>
              <a:t>Παρουσιάζει μειωμένη απώλεια αίματος, ελαττωμένο χρόνο νοσηλείας με γρήγορη αποκατάσταση, επάνοδο στην καθημερινότητα</a:t>
            </a:r>
          </a:p>
          <a:p>
            <a:pPr>
              <a:lnSpc>
                <a:spcPct val="110000"/>
              </a:lnSpc>
            </a:pPr>
            <a:r>
              <a:rPr lang="el-GR" sz="3300" dirty="0" smtClean="0"/>
              <a:t>Έχει υψηλό κόστος και χρήζει άρτιας εκπαίδευσης</a:t>
            </a:r>
          </a:p>
          <a:p>
            <a:pPr marL="0" indent="0">
              <a:lnSpc>
                <a:spcPct val="110000"/>
              </a:lnSpc>
              <a:buNone/>
            </a:pPr>
            <a:r>
              <a:rPr lang="el-GR" sz="3300" dirty="0" smtClean="0"/>
              <a:t>Στις Η.Π.Α., το 2006 πραγματοποιήθηκαν 1,700 ρομποτικές χειρουργικές πράξεις που αντιστοιχούν σε 7 ασθενείς/χρόνο για κάθε ρομποτική συσκευή </a:t>
            </a:r>
            <a:r>
              <a:rPr lang="en-US" sz="3300" dirty="0" smtClean="0"/>
              <a:t>Da Vinci </a:t>
            </a:r>
            <a:r>
              <a:rPr lang="el-GR" sz="3300" dirty="0" smtClean="0"/>
              <a:t>στις Η.Π.Α.</a:t>
            </a:r>
            <a:endParaRPr lang="el-GR" sz="3300" dirty="0"/>
          </a:p>
        </p:txBody>
      </p:sp>
      <p:sp>
        <p:nvSpPr>
          <p:cNvPr id="4" name="Rectangle 3"/>
          <p:cNvSpPr/>
          <p:nvPr/>
        </p:nvSpPr>
        <p:spPr>
          <a:xfrm>
            <a:off x="6084168" y="6325152"/>
            <a:ext cx="2520280" cy="264688"/>
          </a:xfrm>
          <a:prstGeom prst="rect">
            <a:avLst/>
          </a:prstGeom>
        </p:spPr>
        <p:txBody>
          <a:bodyPr wrap="square">
            <a:spAutoFit/>
          </a:bodyPr>
          <a:lstStyle/>
          <a:p>
            <a:pPr algn="ctr">
              <a:lnSpc>
                <a:spcPct val="80000"/>
              </a:lnSpc>
            </a:pPr>
            <a:r>
              <a:rPr lang="el-GR" sz="1400" dirty="0" smtClean="0">
                <a:latin typeface="+mn-lt"/>
              </a:rPr>
              <a:t>(</a:t>
            </a:r>
            <a:r>
              <a:rPr lang="en-US" sz="1400" dirty="0" smtClean="0">
                <a:latin typeface="+mn-lt"/>
              </a:rPr>
              <a:t>Iribame, 2011; Taggart, 2013)</a:t>
            </a:r>
            <a:endParaRPr lang="el-GR" sz="1400" dirty="0">
              <a:latin typeface="+mn-lt"/>
            </a:endParaRPr>
          </a:p>
        </p:txBody>
      </p:sp>
    </p:spTree>
    <p:extLst>
      <p:ext uri="{BB962C8B-B14F-4D97-AF65-F5344CB8AC3E}">
        <p14:creationId xmlns:p14="http://schemas.microsoft.com/office/powerpoint/2010/main" val="21571333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Καρδιακές Βαλβιδοπάθειες </a:t>
            </a:r>
            <a:r>
              <a:rPr lang="el-GR" sz="3200" b="0" dirty="0" smtClean="0"/>
              <a:t>(1 από 2)</a:t>
            </a:r>
            <a:endParaRPr lang="el-GR" sz="3200" b="0" dirty="0"/>
          </a:p>
        </p:txBody>
      </p:sp>
      <p:sp>
        <p:nvSpPr>
          <p:cNvPr id="3" name="2 - Θέση περιεχομένου"/>
          <p:cNvSpPr>
            <a:spLocks noGrp="1"/>
          </p:cNvSpPr>
          <p:nvPr>
            <p:ph idx="1"/>
          </p:nvPr>
        </p:nvSpPr>
        <p:spPr/>
        <p:txBody>
          <a:bodyPr>
            <a:noAutofit/>
          </a:bodyPr>
          <a:lstStyle/>
          <a:p>
            <a:pPr>
              <a:buNone/>
            </a:pPr>
            <a:r>
              <a:rPr lang="el-GR" sz="2400" dirty="0" smtClean="0"/>
              <a:t>Οι καρδιακές βαλβιδοπάθειες (β/ες) διακρίνονται σε:</a:t>
            </a:r>
          </a:p>
          <a:p>
            <a:r>
              <a:rPr lang="el-GR" sz="2400" dirty="0" smtClean="0"/>
              <a:t>Στένωση β/ας, όπου υπάρχει εμπόδιο στην εξώθηση του αίματος προς τα εμπρός και οφείλεται σε ασβέστωση, ρευματικό πυρετό ή σε συγγενή αίτια</a:t>
            </a:r>
          </a:p>
          <a:p>
            <a:r>
              <a:rPr lang="el-GR" sz="2400" dirty="0" smtClean="0"/>
              <a:t>Ανεπάρκεια β/ας, όπου παρατηρείται παθολογική παλινδρόμηση αίματος προς τα πίσω και οφείλεται σε ρευματικό πυρετό, ενδοκαρδίτιδα ή συγγενή ανωμαλία</a:t>
            </a:r>
          </a:p>
        </p:txBody>
      </p:sp>
      <p:sp>
        <p:nvSpPr>
          <p:cNvPr id="5" name="Rectangle 4"/>
          <p:cNvSpPr/>
          <p:nvPr/>
        </p:nvSpPr>
        <p:spPr>
          <a:xfrm>
            <a:off x="251520" y="4221088"/>
            <a:ext cx="8424936" cy="240066"/>
          </a:xfrm>
          <a:prstGeom prst="rect">
            <a:avLst/>
          </a:prstGeom>
        </p:spPr>
        <p:txBody>
          <a:bodyPr wrap="square">
            <a:spAutoFit/>
          </a:bodyPr>
          <a:lstStyle/>
          <a:p>
            <a:pPr algn="ctr">
              <a:lnSpc>
                <a:spcPct val="80000"/>
              </a:lnSpc>
            </a:pPr>
            <a:r>
              <a:rPr lang="el-GR" sz="1200" dirty="0" smtClean="0"/>
              <a:t>(</a:t>
            </a:r>
            <a:r>
              <a:rPr lang="en-US" sz="1200" dirty="0" smtClean="0"/>
              <a:t>American Association of Cardiovascular and Pulmonary Rehabilitation / AACVPR, 2004; Katritsis, 2013)</a:t>
            </a:r>
            <a:endParaRPr lang="el-GR" sz="1200" dirty="0"/>
          </a:p>
        </p:txBody>
      </p:sp>
    </p:spTree>
    <p:extLst>
      <p:ext uri="{BB962C8B-B14F-4D97-AF65-F5344CB8AC3E}">
        <p14:creationId xmlns:p14="http://schemas.microsoft.com/office/powerpoint/2010/main" val="28124091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Καρδιακές Βαλβιδοπάθειες </a:t>
            </a:r>
            <a:r>
              <a:rPr lang="el-GR" sz="3200" b="0" dirty="0" smtClean="0"/>
              <a:t>(2 </a:t>
            </a:r>
            <a:r>
              <a:rPr lang="el-GR" sz="3200" b="0" dirty="0"/>
              <a:t>από 2)</a:t>
            </a:r>
            <a:endParaRPr lang="el-GR" dirty="0"/>
          </a:p>
        </p:txBody>
      </p:sp>
      <p:sp>
        <p:nvSpPr>
          <p:cNvPr id="3" name="2 - Θέση περιεχομένου"/>
          <p:cNvSpPr>
            <a:spLocks noGrp="1"/>
          </p:cNvSpPr>
          <p:nvPr>
            <p:ph idx="1"/>
          </p:nvPr>
        </p:nvSpPr>
        <p:spPr/>
        <p:txBody>
          <a:bodyPr>
            <a:noAutofit/>
          </a:bodyPr>
          <a:lstStyle/>
          <a:p>
            <a:pPr>
              <a:buNone/>
            </a:pPr>
            <a:r>
              <a:rPr lang="el-GR" sz="2400" dirty="0" smtClean="0"/>
              <a:t>Οι καρδιακές βαλβιδοπάθειες (β/ες) διακρίνονται σε:</a:t>
            </a:r>
          </a:p>
          <a:p>
            <a:r>
              <a:rPr lang="el-GR" sz="2400" dirty="0" smtClean="0"/>
              <a:t>Στις Η.Π.Α., το 96% των εισαγωγών σε νοσοκομείο, λόγω β/ας, οφείλεται σε βλάβες της αορτικής και μιτροειδής β/ας ενώ το 63% της ολικής θνητότητας είναι λόγω βλάβης της αορτικής και το 14% της μιτροειδούς β/ας</a:t>
            </a:r>
          </a:p>
          <a:p>
            <a:r>
              <a:rPr lang="el-GR" sz="2400" dirty="0" smtClean="0"/>
              <a:t>Η στένωση της αορτικής β/ας είναι η πιο συνήθης στην Ευρώπη, αφορά το 2.8% του πληθυσμού, κάτι που φθάνει το 25% για ηλικίες &gt;65 ετών</a:t>
            </a:r>
          </a:p>
          <a:p>
            <a:r>
              <a:rPr lang="el-GR" sz="2400" dirty="0" smtClean="0"/>
              <a:t>Η ανεπάρκεια της μιτροειδούς β/ας είναι η πιο συνήθης β/α στις Η.Π.Α. αφορά το 1.6% του πληθυσμού, κάτι που φθάνει το 9.3 για ηλικίες </a:t>
            </a:r>
            <a:r>
              <a:rPr lang="el-GR" sz="2400" dirty="0" smtClean="0">
                <a:cs typeface="Arial"/>
              </a:rPr>
              <a:t>≥75 ετών</a:t>
            </a:r>
            <a:endParaRPr lang="el-GR" sz="2400" dirty="0"/>
          </a:p>
        </p:txBody>
      </p:sp>
      <p:sp>
        <p:nvSpPr>
          <p:cNvPr id="4" name="Rectangle 3"/>
          <p:cNvSpPr/>
          <p:nvPr/>
        </p:nvSpPr>
        <p:spPr>
          <a:xfrm>
            <a:off x="539552" y="5589240"/>
            <a:ext cx="8424936" cy="240066"/>
          </a:xfrm>
          <a:prstGeom prst="rect">
            <a:avLst/>
          </a:prstGeom>
        </p:spPr>
        <p:txBody>
          <a:bodyPr wrap="square">
            <a:spAutoFit/>
          </a:bodyPr>
          <a:lstStyle/>
          <a:p>
            <a:pPr algn="ctr">
              <a:lnSpc>
                <a:spcPct val="80000"/>
              </a:lnSpc>
            </a:pPr>
            <a:r>
              <a:rPr lang="el-GR" sz="1200" dirty="0" smtClean="0"/>
              <a:t>(</a:t>
            </a:r>
            <a:r>
              <a:rPr lang="en-US" sz="1200" dirty="0" smtClean="0"/>
              <a:t>American Association of Cardiovascular and Pulmonary Rehabilitation / AACVPR, 2004; Katritsis, 2013)</a:t>
            </a:r>
            <a:endParaRPr lang="el-GR" sz="1200" dirty="0"/>
          </a:p>
        </p:txBody>
      </p:sp>
    </p:spTree>
    <p:extLst>
      <p:ext uri="{BB962C8B-B14F-4D97-AF65-F5344CB8AC3E}">
        <p14:creationId xmlns:p14="http://schemas.microsoft.com/office/powerpoint/2010/main" val="830383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sz="2800" b="1" dirty="0" smtClean="0"/>
              <a:t>Προεγχειρητική – Μετεγχειρητική Φυσικοθεραπευτική Αξιολόγηση Καρδιοχειρουργημένου Ασθενή</a:t>
            </a:r>
            <a:r>
              <a:rPr lang="en-US" sz="2800" b="1" dirty="0" smtClean="0"/>
              <a:t> </a:t>
            </a:r>
            <a:r>
              <a:rPr lang="el-GR" sz="2800" b="1" dirty="0" smtClean="0"/>
              <a:t> </a:t>
            </a:r>
            <a:r>
              <a:rPr lang="el-GR" sz="2400" b="0" dirty="0" smtClean="0"/>
              <a:t>(</a:t>
            </a:r>
            <a:r>
              <a:rPr lang="en-US" sz="2400" b="0" dirty="0" smtClean="0"/>
              <a:t>1</a:t>
            </a:r>
            <a:r>
              <a:rPr lang="el-GR" sz="2400" b="0" dirty="0" smtClean="0"/>
              <a:t> από </a:t>
            </a:r>
            <a:r>
              <a:rPr lang="el-GR" sz="2400" b="0" dirty="0"/>
              <a:t>3</a:t>
            </a:r>
            <a:r>
              <a:rPr lang="el-GR" sz="2400" b="0" dirty="0" smtClean="0"/>
              <a:t>)</a:t>
            </a:r>
            <a:endParaRPr lang="el-GR" sz="2400" b="0" dirty="0"/>
          </a:p>
        </p:txBody>
      </p:sp>
      <p:sp>
        <p:nvSpPr>
          <p:cNvPr id="5" name="Content Placeholder 4"/>
          <p:cNvSpPr>
            <a:spLocks noGrp="1"/>
          </p:cNvSpPr>
          <p:nvPr>
            <p:ph idx="1"/>
          </p:nvPr>
        </p:nvSpPr>
        <p:spPr/>
        <p:txBody>
          <a:bodyPr>
            <a:noAutofit/>
          </a:bodyPr>
          <a:lstStyle/>
          <a:p>
            <a:pPr>
              <a:spcBef>
                <a:spcPts val="1200"/>
              </a:spcBef>
              <a:spcAft>
                <a:spcPts val="600"/>
              </a:spcAft>
            </a:pPr>
            <a:r>
              <a:rPr lang="el-GR" sz="2400" b="1" dirty="0"/>
              <a:t>Ανθρωπομετρικά Χαρακτηριστικά </a:t>
            </a:r>
            <a:r>
              <a:rPr lang="el-GR" sz="2400" dirty="0" smtClean="0"/>
              <a:t>(φύλο, ηλικία, βάρος, ύψος)</a:t>
            </a:r>
          </a:p>
          <a:p>
            <a:pPr>
              <a:spcBef>
                <a:spcPts val="1200"/>
              </a:spcBef>
              <a:spcAft>
                <a:spcPts val="600"/>
              </a:spcAft>
            </a:pPr>
            <a:r>
              <a:rPr lang="el-GR" sz="2400" b="1" dirty="0" smtClean="0"/>
              <a:t>Ιστορικό</a:t>
            </a:r>
            <a:r>
              <a:rPr lang="el-GR" sz="2400" dirty="0" smtClean="0"/>
              <a:t> (προηγούμενα χειρουργεία, φαρμακευτική αγωγή, κάπνισμα, αλκοόλ, διατροφή, φυσική δραστηριότητα, οικογενειακή κατάσταση, επάγγελμα)</a:t>
            </a:r>
          </a:p>
          <a:p>
            <a:pPr>
              <a:spcBef>
                <a:spcPts val="1200"/>
              </a:spcBef>
              <a:spcAft>
                <a:spcPts val="600"/>
              </a:spcAft>
            </a:pPr>
            <a:r>
              <a:rPr lang="el-GR" sz="2400" b="1" dirty="0" smtClean="0"/>
              <a:t>Υποκειμενικά </a:t>
            </a:r>
            <a:r>
              <a:rPr lang="el-GR" sz="2400" b="1" dirty="0"/>
              <a:t>Συμπτώματα </a:t>
            </a:r>
            <a:r>
              <a:rPr lang="el-GR" sz="2400" dirty="0" smtClean="0"/>
              <a:t>(δύσπνοια, κόπωση, θωρακικός πόνος, βήχας, πτύελα, χρόνια βρογχίτιδα, συγκοπτική κρίση, αγγειακό εγκεφαλικό επεισόδιο)</a:t>
            </a:r>
          </a:p>
        </p:txBody>
      </p:sp>
      <p:sp>
        <p:nvSpPr>
          <p:cNvPr id="6" name="Rectangle 5"/>
          <p:cNvSpPr/>
          <p:nvPr/>
        </p:nvSpPr>
        <p:spPr>
          <a:xfrm>
            <a:off x="2411760" y="5421418"/>
            <a:ext cx="5976664" cy="646331"/>
          </a:xfrm>
          <a:prstGeom prst="rect">
            <a:avLst/>
          </a:prstGeom>
        </p:spPr>
        <p:txBody>
          <a:bodyPr wrap="square">
            <a:spAutoFit/>
          </a:bodyPr>
          <a:lstStyle/>
          <a:p>
            <a:pPr algn="r"/>
            <a:r>
              <a:rPr lang="en-GB" dirty="0" smtClean="0">
                <a:latin typeface="+mn-lt"/>
              </a:rPr>
              <a:t>(</a:t>
            </a:r>
            <a:r>
              <a:rPr lang="en-US" dirty="0" smtClean="0">
                <a:latin typeface="+mn-lt"/>
              </a:rPr>
              <a:t>Watchie,</a:t>
            </a:r>
            <a:r>
              <a:rPr lang="el-GR" dirty="0">
                <a:latin typeface="+mn-lt"/>
              </a:rPr>
              <a:t> </a:t>
            </a:r>
            <a:r>
              <a:rPr lang="en-US" dirty="0" smtClean="0">
                <a:latin typeface="+mn-lt"/>
              </a:rPr>
              <a:t>1995; Physical Therapy Department Brigham and Women’s Hospital PTDBWH,2009)</a:t>
            </a:r>
            <a:endParaRPr lang="el-GR" dirty="0">
              <a:latin typeface="+mn-lt"/>
            </a:endParaRPr>
          </a:p>
        </p:txBody>
      </p:sp>
    </p:spTree>
    <p:extLst>
      <p:ext uri="{BB962C8B-B14F-4D97-AF65-F5344CB8AC3E}">
        <p14:creationId xmlns:p14="http://schemas.microsoft.com/office/powerpoint/2010/main" val="41260119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Χειρουργικές Τεχνικές Διόρθωσης Καρδιακών Βαλβιδοπαθειών</a:t>
            </a:r>
            <a:endParaRPr lang="el-GR" dirty="0"/>
          </a:p>
        </p:txBody>
      </p:sp>
      <p:sp>
        <p:nvSpPr>
          <p:cNvPr id="3" name="2 - Θέση περιεχομένου"/>
          <p:cNvSpPr>
            <a:spLocks noGrp="1"/>
          </p:cNvSpPr>
          <p:nvPr>
            <p:ph idx="1"/>
          </p:nvPr>
        </p:nvSpPr>
        <p:spPr/>
        <p:txBody>
          <a:bodyPr>
            <a:noAutofit/>
          </a:bodyPr>
          <a:lstStyle/>
          <a:p>
            <a:pPr>
              <a:spcBef>
                <a:spcPts val="300"/>
              </a:spcBef>
            </a:pPr>
            <a:r>
              <a:rPr lang="el-GR" sz="2200" dirty="0" smtClean="0"/>
              <a:t>Χειρουργική αντικατάσταση βαλβίδας (β/ας) με προσθετική</a:t>
            </a:r>
          </a:p>
          <a:p>
            <a:pPr>
              <a:spcBef>
                <a:spcPts val="300"/>
              </a:spcBef>
            </a:pPr>
            <a:r>
              <a:rPr lang="el-GR" sz="2200" dirty="0" smtClean="0"/>
              <a:t>Βαλβιδοπλαστική</a:t>
            </a:r>
          </a:p>
          <a:p>
            <a:pPr>
              <a:spcBef>
                <a:spcPts val="300"/>
              </a:spcBef>
            </a:pPr>
            <a:r>
              <a:rPr lang="el-GR" sz="2200" dirty="0" smtClean="0"/>
              <a:t>Ανοιχτή βαλβιδοτομή</a:t>
            </a:r>
          </a:p>
          <a:p>
            <a:pPr>
              <a:spcBef>
                <a:spcPts val="300"/>
              </a:spcBef>
            </a:pPr>
            <a:r>
              <a:rPr lang="el-GR" sz="2200" dirty="0" smtClean="0"/>
              <a:t>Δακτυλοπλαστική</a:t>
            </a:r>
          </a:p>
          <a:p>
            <a:pPr>
              <a:spcBef>
                <a:spcPts val="300"/>
              </a:spcBef>
            </a:pPr>
            <a:r>
              <a:rPr lang="el-GR" sz="2200" dirty="0" smtClean="0"/>
              <a:t>Ελάχιστα επεμβατική διόρθωση – αντικατάσταση μιτροειδούς – αορτικής β/ας αντίστοιχα</a:t>
            </a:r>
          </a:p>
          <a:p>
            <a:pPr>
              <a:spcBef>
                <a:spcPts val="300"/>
              </a:spcBef>
            </a:pPr>
            <a:r>
              <a:rPr lang="el-GR" sz="2200" dirty="0" smtClean="0"/>
              <a:t>Ρομποτική διόρθωση μιτροειδούς β/ας</a:t>
            </a:r>
          </a:p>
          <a:p>
            <a:pPr>
              <a:spcBef>
                <a:spcPts val="300"/>
              </a:spcBef>
            </a:pPr>
            <a:r>
              <a:rPr lang="el-GR" sz="2200" dirty="0" smtClean="0"/>
              <a:t>Διαθερμική τοποθέτηση αορτικής β/ας</a:t>
            </a:r>
          </a:p>
          <a:p>
            <a:pPr>
              <a:spcBef>
                <a:spcPts val="300"/>
              </a:spcBef>
            </a:pPr>
            <a:r>
              <a:rPr lang="el-GR" sz="2200" dirty="0" smtClean="0"/>
              <a:t>Είναι σύνηθες η χειρουργική διόρθωση πέραν της μια β/ας:</a:t>
            </a:r>
          </a:p>
          <a:p>
            <a:pPr lvl="1">
              <a:spcBef>
                <a:spcPts val="300"/>
              </a:spcBef>
            </a:pPr>
            <a:r>
              <a:rPr lang="el-GR" sz="2200" dirty="0" smtClean="0"/>
              <a:t>Στένωση μιτροειδούς και ανεπάρκεια τριγλώχινας β/ας</a:t>
            </a:r>
          </a:p>
          <a:p>
            <a:pPr lvl="1">
              <a:spcBef>
                <a:spcPts val="300"/>
              </a:spcBef>
            </a:pPr>
            <a:r>
              <a:rPr lang="el-GR" sz="2200" dirty="0" smtClean="0"/>
              <a:t>Στένωση μιτροειδούς και αορτικής β/ας</a:t>
            </a:r>
          </a:p>
          <a:p>
            <a:pPr lvl="1">
              <a:spcBef>
                <a:spcPts val="300"/>
              </a:spcBef>
            </a:pPr>
            <a:r>
              <a:rPr lang="el-GR" sz="2200" dirty="0" smtClean="0"/>
              <a:t>Αορτική στένωση και ανεπάρκεια μιτροειδούς β/ας</a:t>
            </a:r>
          </a:p>
          <a:p>
            <a:pPr>
              <a:spcBef>
                <a:spcPts val="300"/>
              </a:spcBef>
            </a:pPr>
            <a:r>
              <a:rPr lang="el-GR" sz="2200" dirty="0" smtClean="0"/>
              <a:t>Το 33% των ασθενών με αορτική στένωση  που χρήζει αντικατάστασης έχει και στεφανιαία νόσο καθώς και το 20% των ασθενών με μιτροειδική στένωση</a:t>
            </a:r>
            <a:endParaRPr lang="el-GR" sz="2200" dirty="0"/>
          </a:p>
        </p:txBody>
      </p:sp>
      <p:sp>
        <p:nvSpPr>
          <p:cNvPr id="4" name="Rectangle 3"/>
          <p:cNvSpPr/>
          <p:nvPr/>
        </p:nvSpPr>
        <p:spPr>
          <a:xfrm>
            <a:off x="5508104" y="6420957"/>
            <a:ext cx="2987824" cy="437043"/>
          </a:xfrm>
          <a:prstGeom prst="rect">
            <a:avLst/>
          </a:prstGeom>
        </p:spPr>
        <p:txBody>
          <a:bodyPr wrap="square">
            <a:spAutoFit/>
          </a:bodyPr>
          <a:lstStyle/>
          <a:p>
            <a:pPr algn="ctr">
              <a:lnSpc>
                <a:spcPct val="80000"/>
              </a:lnSpc>
            </a:pPr>
            <a:r>
              <a:rPr lang="el-GR" sz="1400" dirty="0" smtClean="0">
                <a:latin typeface="+mn-lt"/>
              </a:rPr>
              <a:t>(</a:t>
            </a:r>
            <a:r>
              <a:rPr lang="en-US" sz="1400" dirty="0" smtClean="0">
                <a:latin typeface="+mn-lt"/>
              </a:rPr>
              <a:t>AACVPR, 2004; Iribame, 2011; Kiel, 2011; Katritsis, 2013)</a:t>
            </a:r>
            <a:endParaRPr lang="el-GR" sz="1400" dirty="0">
              <a:latin typeface="+mn-lt"/>
            </a:endParaRPr>
          </a:p>
        </p:txBody>
      </p:sp>
    </p:spTree>
    <p:extLst>
      <p:ext uri="{BB962C8B-B14F-4D97-AF65-F5344CB8AC3E}">
        <p14:creationId xmlns:p14="http://schemas.microsoft.com/office/powerpoint/2010/main" val="32295207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Χειρουργική Αντικατάσταση Καρδιακής Βαλβίδας </a:t>
            </a:r>
            <a:r>
              <a:rPr lang="el-GR" sz="3100" b="0" dirty="0" smtClean="0"/>
              <a:t>(1 από 2)</a:t>
            </a:r>
            <a:endParaRPr lang="el-GR" sz="3100" b="0" dirty="0"/>
          </a:p>
        </p:txBody>
      </p:sp>
      <p:sp>
        <p:nvSpPr>
          <p:cNvPr id="3" name="2 - Θέση περιεχομένου"/>
          <p:cNvSpPr>
            <a:spLocks noGrp="1"/>
          </p:cNvSpPr>
          <p:nvPr>
            <p:ph idx="1"/>
          </p:nvPr>
        </p:nvSpPr>
        <p:spPr/>
        <p:txBody>
          <a:bodyPr>
            <a:noAutofit/>
          </a:bodyPr>
          <a:lstStyle/>
          <a:p>
            <a:r>
              <a:rPr lang="el-GR" sz="2200" dirty="0" smtClean="0"/>
              <a:t>Η πρώτη χειρουργική αντικατάσταση καρδιακής βαλβίδας (β/ας) από προσθετική έγινε από τον </a:t>
            </a:r>
            <a:r>
              <a:rPr lang="en-US" sz="2200" dirty="0" smtClean="0"/>
              <a:t>Starr </a:t>
            </a:r>
            <a:r>
              <a:rPr lang="el-GR" sz="2200" dirty="0" smtClean="0"/>
              <a:t>(1960)</a:t>
            </a:r>
          </a:p>
          <a:p>
            <a:r>
              <a:rPr lang="el-GR" sz="2200" dirty="0" smtClean="0"/>
              <a:t>Στις Η.Π.Α. το 1996 πραγματοποιήθηκαν 79,000 κάτι που έφτασε στις 99,000 το 2006 (+26%)</a:t>
            </a:r>
          </a:p>
          <a:p>
            <a:r>
              <a:rPr lang="el-GR" sz="2200" dirty="0" smtClean="0"/>
              <a:t>Οι μισές από αυτές είναι μηχανικές και οι υπόλοιπες βιοπροσθετικές</a:t>
            </a:r>
          </a:p>
          <a:p>
            <a:r>
              <a:rPr lang="el-GR" sz="2200" dirty="0" smtClean="0"/>
              <a:t>Οι προσθετικές, τεχνικές β/ες διακρίνονται σε:</a:t>
            </a:r>
          </a:p>
          <a:p>
            <a:pPr lvl="1"/>
            <a:r>
              <a:rPr lang="el-GR" sz="2000" dirty="0" smtClean="0"/>
              <a:t>Μηχανικές: σφαιροειδής, δισκοειδής ή μονόφυλλες, δίφυλλες με υλικά κατασκευής το τιτάνιο, πυρολυτικό άνθρακα, </a:t>
            </a:r>
            <a:r>
              <a:rPr lang="en-US" sz="2000" dirty="0" smtClean="0"/>
              <a:t>teflon</a:t>
            </a:r>
            <a:r>
              <a:rPr lang="el-GR" sz="2000" dirty="0" smtClean="0"/>
              <a:t>, καουτσούκ, χάλυβα</a:t>
            </a:r>
          </a:p>
          <a:p>
            <a:pPr lvl="1"/>
            <a:r>
              <a:rPr lang="el-GR" sz="2000" dirty="0" smtClean="0"/>
              <a:t>Βιοπροσθετικές: αυτομόσχευμα, ομοιομόσχευμα, ετερομόσχευμα από χοίρο ή βοοειδές</a:t>
            </a:r>
          </a:p>
          <a:p>
            <a:r>
              <a:rPr lang="el-GR" sz="2200" dirty="0" smtClean="0"/>
              <a:t>Η χειρουργική θνητότητα αντικατάστασης της αορτικής β/ας κυμαίνεται μεταξύ 2.9% - 3.7% ενώ της μιτροειδούς 4.3% - 7.8%</a:t>
            </a:r>
            <a:endParaRPr lang="el-GR" sz="2200" dirty="0"/>
          </a:p>
        </p:txBody>
      </p:sp>
      <p:sp>
        <p:nvSpPr>
          <p:cNvPr id="4" name="Rectangle 3"/>
          <p:cNvSpPr/>
          <p:nvPr/>
        </p:nvSpPr>
        <p:spPr>
          <a:xfrm>
            <a:off x="3995936" y="6230136"/>
            <a:ext cx="4608512" cy="319446"/>
          </a:xfrm>
          <a:prstGeom prst="rect">
            <a:avLst/>
          </a:prstGeom>
        </p:spPr>
        <p:txBody>
          <a:bodyPr wrap="square">
            <a:spAutoFit/>
          </a:bodyPr>
          <a:lstStyle/>
          <a:p>
            <a:pPr algn="r">
              <a:lnSpc>
                <a:spcPct val="80000"/>
              </a:lnSpc>
            </a:pPr>
            <a:r>
              <a:rPr lang="el-GR" dirty="0" smtClean="0">
                <a:latin typeface="+mn-lt"/>
              </a:rPr>
              <a:t>(</a:t>
            </a:r>
            <a:r>
              <a:rPr lang="en-US" dirty="0" smtClean="0">
                <a:latin typeface="+mn-lt"/>
              </a:rPr>
              <a:t>AACVPR, 2004; Pibarot, 2009; Katritsis, 2013)</a:t>
            </a:r>
            <a:endParaRPr lang="el-GR" dirty="0">
              <a:latin typeface="+mn-lt"/>
            </a:endParaRPr>
          </a:p>
        </p:txBody>
      </p:sp>
    </p:spTree>
    <p:extLst>
      <p:ext uri="{BB962C8B-B14F-4D97-AF65-F5344CB8AC3E}">
        <p14:creationId xmlns:p14="http://schemas.microsoft.com/office/powerpoint/2010/main" val="32658815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Χειρουργική Αντικατάσταση Καρδιακής Βαλβίδας </a:t>
            </a:r>
            <a:r>
              <a:rPr lang="el-GR" sz="3100" b="0" dirty="0" smtClean="0"/>
              <a:t>(2 από 2)</a:t>
            </a:r>
            <a:endParaRPr lang="el-GR" sz="3100" b="0" dirty="0"/>
          </a:p>
        </p:txBody>
      </p:sp>
      <p:sp>
        <p:nvSpPr>
          <p:cNvPr id="3" name="2 - Θέση περιεχομένου"/>
          <p:cNvSpPr>
            <a:spLocks noGrp="1"/>
          </p:cNvSpPr>
          <p:nvPr>
            <p:ph idx="1"/>
          </p:nvPr>
        </p:nvSpPr>
        <p:spPr/>
        <p:txBody>
          <a:bodyPr>
            <a:normAutofit fontScale="92500"/>
          </a:bodyPr>
          <a:lstStyle/>
          <a:p>
            <a:r>
              <a:rPr lang="el-GR" sz="2400" b="1" dirty="0" smtClean="0"/>
              <a:t>Οι μηχανικές βαλβίδες </a:t>
            </a:r>
            <a:r>
              <a:rPr lang="el-GR" sz="2400" dirty="0" smtClean="0"/>
              <a:t>λειτουργούν δια βίου, αλλά χρήζουν συνεχούς αντιπηκτικής αγωγής με βαρφαρίνη και έλεγχο του </a:t>
            </a:r>
            <a:r>
              <a:rPr lang="en-US" sz="2400" dirty="0" smtClean="0"/>
              <a:t>INR</a:t>
            </a:r>
            <a:r>
              <a:rPr lang="el-GR" sz="2400" dirty="0" smtClean="0"/>
              <a:t> για την αποφυγή θρομβοεμβολικού επεισοδίου (0.6% - 2.3% τον χρόνο)</a:t>
            </a:r>
            <a:br>
              <a:rPr lang="el-GR" sz="2400" dirty="0" smtClean="0"/>
            </a:br>
            <a:r>
              <a:rPr lang="el-GR" sz="2400" dirty="0" smtClean="0"/>
              <a:t>Ο Κίνδυνος είναι μεγαλύτερος τους 3 πρώτους μήνες, σε αντικατάσταση της μιτροειδούς, σε ύπαρξη κολπικής μαρμαρυγής, δυσλειτουργία αριστερής κοιλίας, ιστορικό θρομβοεμβολής.</a:t>
            </a:r>
            <a:br>
              <a:rPr lang="el-GR" sz="2400" dirty="0" smtClean="0"/>
            </a:br>
            <a:r>
              <a:rPr lang="el-GR" sz="2400" dirty="0" smtClean="0"/>
              <a:t>Επίσης, η υπερβολική αντιπηκτική αγωγή μπορεί να προκαλέσει αιμορραγικό επεισόδιο ~ 1% τον χρόνο</a:t>
            </a:r>
          </a:p>
          <a:p>
            <a:r>
              <a:rPr lang="el-GR" sz="2400" b="1" dirty="0" smtClean="0"/>
              <a:t>Οι </a:t>
            </a:r>
            <a:r>
              <a:rPr lang="el-GR" sz="2400" b="1" dirty="0" smtClean="0"/>
              <a:t>βιοπροσθετικές</a:t>
            </a:r>
            <a:r>
              <a:rPr lang="el-GR" sz="2400" b="1" dirty="0" smtClean="0"/>
              <a:t> βαλβίδες </a:t>
            </a:r>
            <a:r>
              <a:rPr lang="el-GR" sz="2400" dirty="0" smtClean="0"/>
              <a:t>λαμβάνουν αντιπηκτική αγωγή τους πρώτους 3 μήνες αλλά χρήζουν αντικατάστασης το 10%ω – 30% στα 10 χρόνια και το 20% - 50% στα 15 χρόνια</a:t>
            </a:r>
            <a:br>
              <a:rPr lang="el-GR" sz="2400" dirty="0" smtClean="0"/>
            </a:br>
            <a:r>
              <a:rPr lang="el-GR" sz="2400" dirty="0" smtClean="0"/>
              <a:t>Ενδείκνυται σε νέες κοπέλες που θέλουν να κυοφορήσουν, σε ασθενείς με μικρό προσδόκιμο επιβίωσης</a:t>
            </a:r>
          </a:p>
        </p:txBody>
      </p:sp>
      <p:sp>
        <p:nvSpPr>
          <p:cNvPr id="4" name="Rectangle 3"/>
          <p:cNvSpPr/>
          <p:nvPr/>
        </p:nvSpPr>
        <p:spPr>
          <a:xfrm>
            <a:off x="395536" y="6519830"/>
            <a:ext cx="8424936" cy="313932"/>
          </a:xfrm>
          <a:prstGeom prst="rect">
            <a:avLst/>
          </a:prstGeom>
        </p:spPr>
        <p:txBody>
          <a:bodyPr wrap="square">
            <a:spAutoFit/>
          </a:bodyPr>
          <a:lstStyle/>
          <a:p>
            <a:pPr algn="ctr">
              <a:lnSpc>
                <a:spcPct val="80000"/>
              </a:lnSpc>
            </a:pPr>
            <a:r>
              <a:rPr lang="el-GR" dirty="0" smtClean="0"/>
              <a:t>(</a:t>
            </a:r>
            <a:r>
              <a:rPr lang="en-US" dirty="0" smtClean="0"/>
              <a:t>Pibarot, 2009; Katritsis, 2013)</a:t>
            </a:r>
            <a:endParaRPr lang="el-GR" dirty="0"/>
          </a:p>
        </p:txBody>
      </p:sp>
    </p:spTree>
    <p:extLst>
      <p:ext uri="{BB962C8B-B14F-4D97-AF65-F5344CB8AC3E}">
        <p14:creationId xmlns:p14="http://schemas.microsoft.com/office/powerpoint/2010/main" val="32442071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Καρδιοχειρουργημένος Ασθενής στη ΜΕΘ</a:t>
            </a:r>
            <a:r>
              <a:rPr lang="en-US" dirty="0" smtClean="0"/>
              <a:t> </a:t>
            </a:r>
            <a:r>
              <a:rPr lang="el-GR" sz="3100" b="0" dirty="0" smtClean="0"/>
              <a:t>(</a:t>
            </a:r>
            <a:r>
              <a:rPr lang="en-US" sz="3100" b="0" dirty="0" smtClean="0"/>
              <a:t>1</a:t>
            </a:r>
            <a:r>
              <a:rPr lang="el-GR" sz="3100" b="0" dirty="0" smtClean="0"/>
              <a:t> από </a:t>
            </a:r>
            <a:r>
              <a:rPr lang="en-US" sz="3100" b="0" dirty="0" smtClean="0"/>
              <a:t>9</a:t>
            </a:r>
            <a:r>
              <a:rPr lang="el-GR" sz="3100" b="0" dirty="0" smtClean="0"/>
              <a:t>)</a:t>
            </a:r>
            <a:endParaRPr lang="el-GR" sz="3100" b="0" dirty="0"/>
          </a:p>
        </p:txBody>
      </p:sp>
      <p:sp>
        <p:nvSpPr>
          <p:cNvPr id="3" name="2 - Θέση περιεχομένου"/>
          <p:cNvSpPr>
            <a:spLocks noGrp="1"/>
          </p:cNvSpPr>
          <p:nvPr>
            <p:ph idx="1"/>
          </p:nvPr>
        </p:nvSpPr>
        <p:spPr/>
        <p:txBody>
          <a:bodyPr>
            <a:noAutofit/>
          </a:bodyPr>
          <a:lstStyle/>
          <a:p>
            <a:r>
              <a:rPr lang="el-GR" sz="2400" dirty="0" smtClean="0"/>
              <a:t>Ο ασθενής λόγω της αναισθησίας, χειρουργικής επέμβασης και ΣΕΚ χρήζει μηχανικής αναπνευστικής υποστήριξης για 6 – 18</a:t>
            </a:r>
            <a:r>
              <a:rPr lang="en-US" sz="2400" dirty="0" smtClean="0"/>
              <a:t>h</a:t>
            </a:r>
            <a:r>
              <a:rPr lang="el-GR" sz="2400" dirty="0" smtClean="0"/>
              <a:t> σε συγχρονισμένο διαλείποντα υποχρεωτικό αερισμό (</a:t>
            </a:r>
            <a:r>
              <a:rPr lang="en-US" sz="2400" dirty="0" smtClean="0"/>
              <a:t>SIMV)</a:t>
            </a:r>
          </a:p>
          <a:p>
            <a:r>
              <a:rPr lang="el-GR" sz="2400" dirty="0" smtClean="0"/>
              <a:t>Σε ασθενείς κλινικά σταθερούς, </a:t>
            </a:r>
            <a:r>
              <a:rPr lang="el-GR" sz="2400" dirty="0" smtClean="0">
                <a:cs typeface="Arial"/>
              </a:rPr>
              <a:t>≤ 80 ετών, με κλάσμα εξώθησης &gt;25% χωρίς μετεγχειρητική αιμορραγία – ισχαιμία και υψηλή ινότροπη υποστήριξη η αποσωλήνωση μπορεί να γίνει σε ≤ 4</a:t>
            </a:r>
            <a:r>
              <a:rPr lang="en-US" sz="2400" dirty="0" smtClean="0">
                <a:cs typeface="Arial"/>
              </a:rPr>
              <a:t>h</a:t>
            </a:r>
            <a:endParaRPr lang="el-GR" sz="2400" dirty="0" smtClean="0">
              <a:cs typeface="Arial"/>
            </a:endParaRPr>
          </a:p>
        </p:txBody>
      </p:sp>
      <p:sp>
        <p:nvSpPr>
          <p:cNvPr id="4" name="Rectangle 3"/>
          <p:cNvSpPr/>
          <p:nvPr/>
        </p:nvSpPr>
        <p:spPr>
          <a:xfrm>
            <a:off x="5580112" y="4293096"/>
            <a:ext cx="2844824" cy="319446"/>
          </a:xfrm>
          <a:prstGeom prst="rect">
            <a:avLst/>
          </a:prstGeom>
        </p:spPr>
        <p:txBody>
          <a:bodyPr wrap="square">
            <a:spAutoFit/>
          </a:bodyPr>
          <a:lstStyle/>
          <a:p>
            <a:pPr algn="r">
              <a:lnSpc>
                <a:spcPct val="80000"/>
              </a:lnSpc>
            </a:pPr>
            <a:r>
              <a:rPr lang="el-GR" dirty="0" smtClean="0">
                <a:latin typeface="+mn-lt"/>
              </a:rPr>
              <a:t>(</a:t>
            </a:r>
            <a:r>
              <a:rPr lang="en-US" dirty="0" smtClean="0">
                <a:latin typeface="+mn-lt"/>
              </a:rPr>
              <a:t>Adams, 2001)</a:t>
            </a:r>
            <a:endParaRPr lang="el-GR" dirty="0">
              <a:latin typeface="+mn-lt"/>
            </a:endParaRPr>
          </a:p>
        </p:txBody>
      </p:sp>
    </p:spTree>
    <p:extLst>
      <p:ext uri="{BB962C8B-B14F-4D97-AF65-F5344CB8AC3E}">
        <p14:creationId xmlns:p14="http://schemas.microsoft.com/office/powerpoint/2010/main" val="1942049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Καρδιοχειρουργημένος Ασθενής στη ΜΕΘ</a:t>
            </a:r>
            <a:r>
              <a:rPr lang="en-US" dirty="0" smtClean="0"/>
              <a:t> </a:t>
            </a:r>
            <a:r>
              <a:rPr lang="el-GR" sz="3100" b="0" dirty="0" smtClean="0"/>
              <a:t>(2 από 9)</a:t>
            </a:r>
            <a:endParaRPr lang="el-GR" sz="3100" b="0" dirty="0"/>
          </a:p>
        </p:txBody>
      </p:sp>
      <p:sp>
        <p:nvSpPr>
          <p:cNvPr id="3" name="2 - Θέση περιεχομένου"/>
          <p:cNvSpPr>
            <a:spLocks noGrp="1"/>
          </p:cNvSpPr>
          <p:nvPr>
            <p:ph idx="1"/>
          </p:nvPr>
        </p:nvSpPr>
        <p:spPr/>
        <p:txBody>
          <a:bodyPr>
            <a:normAutofit/>
          </a:bodyPr>
          <a:lstStyle/>
          <a:p>
            <a:pPr>
              <a:buNone/>
            </a:pPr>
            <a:r>
              <a:rPr lang="el-GR" sz="2400" b="1" dirty="0" smtClean="0">
                <a:solidFill>
                  <a:srgbClr val="820000"/>
                </a:solidFill>
                <a:cs typeface="Arial"/>
              </a:rPr>
              <a:t>Κριτήρια Αποσωλήνωσης</a:t>
            </a:r>
          </a:p>
          <a:p>
            <a:r>
              <a:rPr lang="en-US" sz="2400" dirty="0" smtClean="0">
                <a:cs typeface="Arial"/>
              </a:rPr>
              <a:t>PaO</a:t>
            </a:r>
            <a:r>
              <a:rPr lang="en-US" sz="2400" baseline="-25000" dirty="0" smtClean="0">
                <a:cs typeface="Arial"/>
              </a:rPr>
              <a:t>2</a:t>
            </a:r>
            <a:r>
              <a:rPr lang="en-US" sz="2400" dirty="0" smtClean="0">
                <a:cs typeface="Arial"/>
              </a:rPr>
              <a:t> &gt; 75 mmHg </a:t>
            </a:r>
            <a:r>
              <a:rPr lang="el-GR" sz="2400" dirty="0" smtClean="0">
                <a:cs typeface="Arial"/>
              </a:rPr>
              <a:t>με </a:t>
            </a:r>
            <a:r>
              <a:rPr lang="en-US" sz="2400" dirty="0" smtClean="0">
                <a:cs typeface="Arial"/>
              </a:rPr>
              <a:t>fiO</a:t>
            </a:r>
            <a:r>
              <a:rPr lang="en-US" sz="2400" baseline="-25000" dirty="0" smtClean="0">
                <a:cs typeface="Arial"/>
              </a:rPr>
              <a:t>2</a:t>
            </a:r>
            <a:r>
              <a:rPr lang="el-GR" sz="2400" dirty="0" smtClean="0">
                <a:cs typeface="Arial"/>
              </a:rPr>
              <a:t> ≤ </a:t>
            </a:r>
            <a:r>
              <a:rPr lang="en-US" sz="2400" dirty="0" smtClean="0">
                <a:cs typeface="Arial"/>
              </a:rPr>
              <a:t>0</a:t>
            </a:r>
            <a:r>
              <a:rPr lang="el-GR" sz="2400" dirty="0" smtClean="0">
                <a:cs typeface="Arial"/>
              </a:rPr>
              <a:t>.</a:t>
            </a:r>
            <a:r>
              <a:rPr lang="en-US" sz="2400" dirty="0" smtClean="0">
                <a:cs typeface="Arial"/>
              </a:rPr>
              <a:t>50</a:t>
            </a:r>
          </a:p>
          <a:p>
            <a:r>
              <a:rPr lang="en-US" sz="2400" dirty="0" smtClean="0">
                <a:cs typeface="Arial"/>
              </a:rPr>
              <a:t>PaO</a:t>
            </a:r>
            <a:r>
              <a:rPr lang="en-US" sz="2400" baseline="-25000" dirty="0" smtClean="0">
                <a:cs typeface="Arial"/>
              </a:rPr>
              <a:t>2</a:t>
            </a:r>
            <a:r>
              <a:rPr lang="en-US" sz="2400" dirty="0" smtClean="0">
                <a:cs typeface="Arial"/>
              </a:rPr>
              <a:t> &lt; 45 mmHg </a:t>
            </a:r>
            <a:r>
              <a:rPr lang="el-GR" sz="2400" dirty="0" smtClean="0">
                <a:cs typeface="Arial"/>
              </a:rPr>
              <a:t>και </a:t>
            </a:r>
            <a:r>
              <a:rPr lang="en-US" sz="2400" dirty="0" smtClean="0">
                <a:cs typeface="Arial"/>
              </a:rPr>
              <a:t>pH &gt; 7</a:t>
            </a:r>
            <a:r>
              <a:rPr lang="el-GR" sz="2400" dirty="0" smtClean="0">
                <a:cs typeface="Arial"/>
              </a:rPr>
              <a:t>.</a:t>
            </a:r>
            <a:r>
              <a:rPr lang="en-US" sz="2400" dirty="0" smtClean="0">
                <a:cs typeface="Arial"/>
              </a:rPr>
              <a:t>35</a:t>
            </a:r>
          </a:p>
          <a:p>
            <a:r>
              <a:rPr lang="el-GR" sz="2400" dirty="0" smtClean="0">
                <a:cs typeface="Arial"/>
              </a:rPr>
              <a:t>Αναπνευστική συχνότητα &lt; 25 αναπνοές / λεπτό</a:t>
            </a:r>
          </a:p>
          <a:p>
            <a:r>
              <a:rPr lang="el-GR" sz="2400" dirty="0" smtClean="0">
                <a:cs typeface="Arial"/>
              </a:rPr>
              <a:t>Αρνητική εισπνευστική πίεση &gt; 20 </a:t>
            </a:r>
            <a:r>
              <a:rPr lang="en-US" sz="2400" dirty="0" smtClean="0">
                <a:cs typeface="Arial"/>
              </a:rPr>
              <a:t>cmH</a:t>
            </a:r>
            <a:r>
              <a:rPr lang="en-US" sz="2400" baseline="-25000" dirty="0" smtClean="0">
                <a:cs typeface="Arial"/>
              </a:rPr>
              <a:t>2</a:t>
            </a:r>
            <a:r>
              <a:rPr lang="en-US" sz="2400" dirty="0" smtClean="0">
                <a:cs typeface="Arial"/>
              </a:rPr>
              <a:t>O</a:t>
            </a:r>
          </a:p>
          <a:p>
            <a:r>
              <a:rPr lang="el-GR" sz="2400" dirty="0" smtClean="0">
                <a:cs typeface="Arial"/>
              </a:rPr>
              <a:t>Αναπνεόμενος όγκος &gt; 8 </a:t>
            </a:r>
            <a:r>
              <a:rPr lang="en-US" sz="2400" dirty="0" smtClean="0">
                <a:cs typeface="Arial"/>
              </a:rPr>
              <a:t>cc/Kg</a:t>
            </a:r>
          </a:p>
          <a:p>
            <a:r>
              <a:rPr lang="el-GR" sz="2400" dirty="0" smtClean="0">
                <a:cs typeface="Arial"/>
              </a:rPr>
              <a:t>Ζωτική χωρητικότητα &gt; </a:t>
            </a:r>
            <a:r>
              <a:rPr lang="en-US" sz="2400" dirty="0" smtClean="0">
                <a:cs typeface="Arial"/>
              </a:rPr>
              <a:t>10 cc/Kg</a:t>
            </a:r>
          </a:p>
          <a:p>
            <a:r>
              <a:rPr lang="el-GR" sz="2400" dirty="0" smtClean="0"/>
              <a:t>Καρδιακός δείκτης &gt; 2 </a:t>
            </a:r>
            <a:r>
              <a:rPr lang="en-US" sz="2400" dirty="0" smtClean="0"/>
              <a:t>lt/min/m</a:t>
            </a:r>
            <a:r>
              <a:rPr lang="en-US" sz="2400" baseline="-25000" dirty="0" smtClean="0"/>
              <a:t>2</a:t>
            </a:r>
          </a:p>
          <a:p>
            <a:r>
              <a:rPr lang="el-GR" sz="2400" dirty="0" smtClean="0"/>
              <a:t>Μέση αρτηριακή πίεση &gt; 80 και &lt; 120 </a:t>
            </a:r>
            <a:r>
              <a:rPr lang="en-US" sz="2400" dirty="0" smtClean="0"/>
              <a:t>mmHg</a:t>
            </a:r>
          </a:p>
          <a:p>
            <a:r>
              <a:rPr lang="el-GR" sz="2400" dirty="0" smtClean="0"/>
              <a:t>Ασθενής σε αφύπνιση, συνεργάσιμος, χωρίς δύσπνοια, κυάνωση, αυξημένες βρογχικές εκκρίσεις</a:t>
            </a:r>
          </a:p>
        </p:txBody>
      </p:sp>
      <p:sp>
        <p:nvSpPr>
          <p:cNvPr id="5" name="Rectangle 4"/>
          <p:cNvSpPr/>
          <p:nvPr/>
        </p:nvSpPr>
        <p:spPr>
          <a:xfrm>
            <a:off x="4932040" y="6093296"/>
            <a:ext cx="2844824" cy="319446"/>
          </a:xfrm>
          <a:prstGeom prst="rect">
            <a:avLst/>
          </a:prstGeom>
        </p:spPr>
        <p:txBody>
          <a:bodyPr wrap="square">
            <a:spAutoFit/>
          </a:bodyPr>
          <a:lstStyle/>
          <a:p>
            <a:pPr algn="r">
              <a:lnSpc>
                <a:spcPct val="80000"/>
              </a:lnSpc>
            </a:pPr>
            <a:r>
              <a:rPr lang="el-GR" dirty="0" smtClean="0">
                <a:latin typeface="+mn-lt"/>
              </a:rPr>
              <a:t>(</a:t>
            </a:r>
            <a:r>
              <a:rPr lang="en-US" dirty="0" smtClean="0">
                <a:latin typeface="+mn-lt"/>
              </a:rPr>
              <a:t>Adams, 2001)</a:t>
            </a:r>
            <a:endParaRPr lang="el-GR" dirty="0">
              <a:latin typeface="+mn-lt"/>
            </a:endParaRPr>
          </a:p>
        </p:txBody>
      </p:sp>
    </p:spTree>
    <p:extLst>
      <p:ext uri="{BB962C8B-B14F-4D97-AF65-F5344CB8AC3E}">
        <p14:creationId xmlns:p14="http://schemas.microsoft.com/office/powerpoint/2010/main" val="12469086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Καρδιοχειρουργημένος Ασθενής στη ΜΕΘ</a:t>
            </a:r>
            <a:r>
              <a:rPr lang="en-US" dirty="0" smtClean="0"/>
              <a:t> </a:t>
            </a:r>
            <a:r>
              <a:rPr lang="el-GR" sz="3100" b="0" dirty="0" smtClean="0"/>
              <a:t>(3 από 9)</a:t>
            </a:r>
            <a:endParaRPr lang="el-GR" sz="3100" b="0" dirty="0"/>
          </a:p>
        </p:txBody>
      </p:sp>
      <p:sp>
        <p:nvSpPr>
          <p:cNvPr id="3" name="2 - Θέση περιεχομένου"/>
          <p:cNvSpPr>
            <a:spLocks noGrp="1"/>
          </p:cNvSpPr>
          <p:nvPr>
            <p:ph idx="1"/>
          </p:nvPr>
        </p:nvSpPr>
        <p:spPr/>
        <p:txBody>
          <a:bodyPr>
            <a:noAutofit/>
          </a:bodyPr>
          <a:lstStyle/>
          <a:p>
            <a:r>
              <a:rPr lang="el-GR" sz="2400" dirty="0" smtClean="0"/>
              <a:t>Η σύνδεση με τον αναπνευστήρα γίνεται μέσω στοματο-τραχειακού σωλήνα με περιφερικό αεροθάλαμο (</a:t>
            </a:r>
            <a:r>
              <a:rPr lang="en-US" sz="2400" dirty="0" smtClean="0"/>
              <a:t>Cuff) </a:t>
            </a:r>
            <a:r>
              <a:rPr lang="el-GR" sz="2400" dirty="0" smtClean="0"/>
              <a:t>πίεσης 25</a:t>
            </a:r>
            <a:r>
              <a:rPr lang="en-US" sz="2400" dirty="0" smtClean="0"/>
              <a:t>mmHg</a:t>
            </a:r>
            <a:endParaRPr lang="el-GR" sz="2400" dirty="0" smtClean="0"/>
          </a:p>
          <a:p>
            <a:endParaRPr lang="en-US" sz="2400" dirty="0" smtClean="0"/>
          </a:p>
          <a:p>
            <a:r>
              <a:rPr lang="el-GR" sz="2400" dirty="0" smtClean="0"/>
              <a:t>Σε διασωληνωμένο ασθενή:</a:t>
            </a:r>
          </a:p>
          <a:p>
            <a:pPr marL="712788" indent="-355600">
              <a:buFont typeface="Courier New" panose="02070309020205020404" pitchFamily="49" charset="0"/>
              <a:buChar char="o"/>
            </a:pPr>
            <a:r>
              <a:rPr lang="el-GR" sz="2400" dirty="0" smtClean="0"/>
              <a:t>γίνεται χειρισμός υπερέκπτυξης </a:t>
            </a:r>
            <a:r>
              <a:rPr lang="en-US" sz="2400" dirty="0" smtClean="0"/>
              <a:t>(Ambu), </a:t>
            </a:r>
            <a:endParaRPr lang="el-GR" sz="2400" dirty="0" smtClean="0"/>
          </a:p>
          <a:p>
            <a:pPr marL="712788" indent="-355600">
              <a:buFont typeface="Courier New" panose="02070309020205020404" pitchFamily="49" charset="0"/>
              <a:buChar char="o"/>
            </a:pPr>
            <a:r>
              <a:rPr lang="el-GR" sz="2400" dirty="0" smtClean="0"/>
              <a:t>βρογχοαναρρόφηση μέσω του στοματο-τραχειακού σωλήνα, όπου σε αλλαγή θέσης</a:t>
            </a:r>
            <a:r>
              <a:rPr lang="el-GR" sz="2400" dirty="0"/>
              <a:t> </a:t>
            </a:r>
            <a:r>
              <a:rPr lang="el-GR" sz="2400" dirty="0" smtClean="0"/>
              <a:t>και στην κινησιοθεραπεία πρέπει να διατηρείται σε μέση θέση αποφεύγοντας την κάμψη/έκταση της κεφαλής για να μην προκληθεί μετακίνησή του</a:t>
            </a:r>
          </a:p>
          <a:p>
            <a:endParaRPr lang="el-GR" sz="2400" dirty="0" smtClean="0"/>
          </a:p>
        </p:txBody>
      </p:sp>
      <p:sp>
        <p:nvSpPr>
          <p:cNvPr id="4" name="Rectangle 3"/>
          <p:cNvSpPr/>
          <p:nvPr/>
        </p:nvSpPr>
        <p:spPr>
          <a:xfrm>
            <a:off x="251520" y="5661248"/>
            <a:ext cx="8424936" cy="319446"/>
          </a:xfrm>
          <a:prstGeom prst="rect">
            <a:avLst/>
          </a:prstGeom>
        </p:spPr>
        <p:txBody>
          <a:bodyPr wrap="square">
            <a:spAutoFit/>
          </a:bodyPr>
          <a:lstStyle/>
          <a:p>
            <a:pPr algn="r">
              <a:lnSpc>
                <a:spcPct val="80000"/>
              </a:lnSpc>
            </a:pPr>
            <a:r>
              <a:rPr lang="el-GR" dirty="0" smtClean="0">
                <a:latin typeface="+mn-lt"/>
              </a:rPr>
              <a:t>(Μιχαλάτου, 1999</a:t>
            </a:r>
            <a:r>
              <a:rPr lang="en-US" dirty="0" smtClean="0">
                <a:latin typeface="+mn-lt"/>
              </a:rPr>
              <a:t>; Martin 2006)</a:t>
            </a:r>
            <a:endParaRPr lang="el-GR" dirty="0">
              <a:latin typeface="+mn-lt"/>
            </a:endParaRPr>
          </a:p>
        </p:txBody>
      </p:sp>
    </p:spTree>
    <p:extLst>
      <p:ext uri="{BB962C8B-B14F-4D97-AF65-F5344CB8AC3E}">
        <p14:creationId xmlns:p14="http://schemas.microsoft.com/office/powerpoint/2010/main" val="13297461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Καρδιοχειρουργημένος Ασθενής στη ΜΕΘ</a:t>
            </a:r>
            <a:r>
              <a:rPr lang="en-US" dirty="0" smtClean="0"/>
              <a:t> </a:t>
            </a:r>
            <a:r>
              <a:rPr lang="el-GR" sz="3100" b="0" dirty="0" smtClean="0"/>
              <a:t>(4 από 9)</a:t>
            </a:r>
            <a:endParaRPr lang="el-GR" sz="3100" b="0" dirty="0"/>
          </a:p>
        </p:txBody>
      </p:sp>
      <p:sp>
        <p:nvSpPr>
          <p:cNvPr id="3" name="2 - Θέση περιεχομένου"/>
          <p:cNvSpPr>
            <a:spLocks noGrp="1"/>
          </p:cNvSpPr>
          <p:nvPr>
            <p:ph idx="1"/>
          </p:nvPr>
        </p:nvSpPr>
        <p:spPr/>
        <p:txBody>
          <a:bodyPr>
            <a:normAutofit/>
          </a:bodyPr>
          <a:lstStyle/>
          <a:p>
            <a:r>
              <a:rPr lang="el-GR" sz="2400" dirty="0" smtClean="0"/>
              <a:t>Ο ασθενής φέρει ρινο-γαστρικό καθετήρα για τη συλλογή και έλεγχο των αποβαλλόμενων υγρών, αποφεύγοντας την εισρόφηση</a:t>
            </a:r>
          </a:p>
          <a:p>
            <a:r>
              <a:rPr lang="el-GR" sz="2400" dirty="0" smtClean="0"/>
              <a:t>Κατά την αποσωλήνωση, απομακρύνεται ο στοματο-τραχειακός σωλήνας και ο ρινο-γαστρικός καθετήρας</a:t>
            </a:r>
          </a:p>
          <a:p>
            <a:r>
              <a:rPr lang="el-GR" sz="2400" dirty="0" smtClean="0"/>
              <a:t>Στο θώρακα του ασθενή, τοποθετούνται </a:t>
            </a:r>
            <a:r>
              <a:rPr lang="en-US" sz="2400" dirty="0" smtClean="0"/>
              <a:t>patch -  </a:t>
            </a:r>
            <a:r>
              <a:rPr lang="el-GR" sz="2400" dirty="0" smtClean="0"/>
              <a:t>ηλεκτρόδια που καταλήγουν στην οθόνη παρακολούθησης (</a:t>
            </a:r>
            <a:r>
              <a:rPr lang="en-US" sz="2400" dirty="0" smtClean="0"/>
              <a:t>monitor)</a:t>
            </a:r>
            <a:r>
              <a:rPr lang="el-GR" sz="2400" dirty="0" smtClean="0"/>
              <a:t> για συνεχή λήψη, καταγραφή του ηλεκτροκαρδιογραφηματος, καρδιακής συχνότητας (60 - 90 συστολές/λεπτό), αναπνευστικής συχνότητας (12 – 15 αναπνοές /λεπτό)</a:t>
            </a:r>
          </a:p>
        </p:txBody>
      </p:sp>
      <p:sp>
        <p:nvSpPr>
          <p:cNvPr id="5" name="Rectangle 4"/>
          <p:cNvSpPr/>
          <p:nvPr/>
        </p:nvSpPr>
        <p:spPr>
          <a:xfrm>
            <a:off x="251520" y="5408162"/>
            <a:ext cx="8424936" cy="319446"/>
          </a:xfrm>
          <a:prstGeom prst="rect">
            <a:avLst/>
          </a:prstGeom>
        </p:spPr>
        <p:txBody>
          <a:bodyPr wrap="square">
            <a:spAutoFit/>
          </a:bodyPr>
          <a:lstStyle/>
          <a:p>
            <a:pPr algn="r">
              <a:lnSpc>
                <a:spcPct val="80000"/>
              </a:lnSpc>
            </a:pPr>
            <a:r>
              <a:rPr lang="el-GR" dirty="0" smtClean="0">
                <a:latin typeface="+mn-lt"/>
              </a:rPr>
              <a:t>(Μιχαλάτου, 1999</a:t>
            </a:r>
            <a:r>
              <a:rPr lang="en-US" dirty="0" smtClean="0">
                <a:latin typeface="+mn-lt"/>
              </a:rPr>
              <a:t>; Martin 2006)</a:t>
            </a:r>
            <a:endParaRPr lang="el-GR" dirty="0">
              <a:latin typeface="+mn-lt"/>
            </a:endParaRPr>
          </a:p>
        </p:txBody>
      </p:sp>
    </p:spTree>
    <p:extLst>
      <p:ext uri="{BB962C8B-B14F-4D97-AF65-F5344CB8AC3E}">
        <p14:creationId xmlns:p14="http://schemas.microsoft.com/office/powerpoint/2010/main" val="42799992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a:t>Καρδιοχειρουργημένος Ασθενής στη ΜΕΘ</a:t>
            </a:r>
            <a:r>
              <a:rPr lang="en-US" sz="3600" dirty="0"/>
              <a:t> </a:t>
            </a:r>
            <a:r>
              <a:rPr lang="el-GR" sz="2800" b="0" dirty="0" smtClean="0"/>
              <a:t>(5 </a:t>
            </a:r>
            <a:r>
              <a:rPr lang="el-GR" sz="2800" b="0" dirty="0"/>
              <a:t>από </a:t>
            </a:r>
            <a:r>
              <a:rPr lang="el-GR" sz="2800" b="0" dirty="0" smtClean="0"/>
              <a:t>9)</a:t>
            </a:r>
            <a:endParaRPr lang="el-GR" sz="3200" dirty="0">
              <a:solidFill>
                <a:srgbClr val="FF0000"/>
              </a:solidFill>
            </a:endParaRPr>
          </a:p>
        </p:txBody>
      </p:sp>
      <p:sp>
        <p:nvSpPr>
          <p:cNvPr id="3" name="2 - Θέση περιεχομένου"/>
          <p:cNvSpPr>
            <a:spLocks noGrp="1"/>
          </p:cNvSpPr>
          <p:nvPr>
            <p:ph idx="1"/>
          </p:nvPr>
        </p:nvSpPr>
        <p:spPr/>
        <p:txBody>
          <a:bodyPr>
            <a:normAutofit/>
          </a:bodyPr>
          <a:lstStyle/>
          <a:p>
            <a:r>
              <a:rPr lang="el-GR" sz="2400" dirty="0" smtClean="0"/>
              <a:t>Στην κερκιδική αρτηρία τοποθετείται ενδοαρτηριακός καθετήρας , το άλλο άκρο του οποίου καταλήγει στο </a:t>
            </a:r>
            <a:r>
              <a:rPr lang="en-US" sz="2400" dirty="0" smtClean="0"/>
              <a:t>monitor </a:t>
            </a:r>
            <a:r>
              <a:rPr lang="el-GR" sz="2400" dirty="0" smtClean="0"/>
              <a:t>για συνεχή καταγραφή του κύματος, των τιμών της Συστολικής αρτηριακής πίεσης (90 – 130</a:t>
            </a:r>
            <a:r>
              <a:rPr lang="en-US" sz="2400" dirty="0" smtClean="0"/>
              <a:t> mmHg), </a:t>
            </a:r>
            <a:r>
              <a:rPr lang="el-GR" sz="2400" dirty="0" smtClean="0"/>
              <a:t>της Διαστολικής (60 – 100 </a:t>
            </a:r>
            <a:r>
              <a:rPr lang="en-US" sz="2400" dirty="0" smtClean="0"/>
              <a:t>mmHg) </a:t>
            </a:r>
            <a:r>
              <a:rPr lang="el-GR" sz="2400" dirty="0" smtClean="0"/>
              <a:t>και της Μέσης αρτηριακής πίεσης (70 – 105</a:t>
            </a:r>
            <a:r>
              <a:rPr lang="en-US" sz="2400" dirty="0" smtClean="0"/>
              <a:t> mmHg). </a:t>
            </a:r>
            <a:r>
              <a:rPr lang="el-GR" sz="2400" dirty="0" smtClean="0"/>
              <a:t>Οι κινήσεις γίνονται ελεύθερα και δεν χρειάζεται ακινητοποίηση, ενώ μέσω του ιδίου συστήματος γίνεται λήψη δείγματος αρτηριακού αίματος</a:t>
            </a:r>
            <a:endParaRPr lang="en-US" sz="2400" dirty="0" smtClean="0"/>
          </a:p>
          <a:p>
            <a:endParaRPr lang="el-GR" sz="2400" dirty="0" smtClean="0"/>
          </a:p>
        </p:txBody>
      </p:sp>
      <p:sp>
        <p:nvSpPr>
          <p:cNvPr id="4" name="Rectangle 3"/>
          <p:cNvSpPr/>
          <p:nvPr/>
        </p:nvSpPr>
        <p:spPr>
          <a:xfrm>
            <a:off x="6012160" y="4437112"/>
            <a:ext cx="2412776" cy="319446"/>
          </a:xfrm>
          <a:prstGeom prst="rect">
            <a:avLst/>
          </a:prstGeom>
        </p:spPr>
        <p:txBody>
          <a:bodyPr wrap="square">
            <a:spAutoFit/>
          </a:bodyPr>
          <a:lstStyle/>
          <a:p>
            <a:pPr algn="r">
              <a:lnSpc>
                <a:spcPct val="80000"/>
              </a:lnSpc>
            </a:pPr>
            <a:r>
              <a:rPr lang="el-GR" dirty="0" smtClean="0">
                <a:latin typeface="+mn-lt"/>
              </a:rPr>
              <a:t>(</a:t>
            </a:r>
            <a:r>
              <a:rPr lang="en-US" dirty="0" smtClean="0">
                <a:latin typeface="+mn-lt"/>
              </a:rPr>
              <a:t>PTDBWH, 2009)</a:t>
            </a:r>
            <a:endParaRPr lang="el-GR" dirty="0">
              <a:latin typeface="+mn-lt"/>
            </a:endParaRPr>
          </a:p>
        </p:txBody>
      </p:sp>
    </p:spTree>
    <p:extLst>
      <p:ext uri="{BB962C8B-B14F-4D97-AF65-F5344CB8AC3E}">
        <p14:creationId xmlns:p14="http://schemas.microsoft.com/office/powerpoint/2010/main" val="42444120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a:t>Καρδιοχειρουργημένος Ασθενής στη ΜΕΘ</a:t>
            </a:r>
            <a:r>
              <a:rPr lang="en-US" sz="3600" dirty="0"/>
              <a:t> </a:t>
            </a:r>
            <a:r>
              <a:rPr lang="el-GR" sz="2800" b="0" dirty="0" smtClean="0"/>
              <a:t>(6 </a:t>
            </a:r>
            <a:r>
              <a:rPr lang="el-GR" sz="2800" b="0" dirty="0"/>
              <a:t>από </a:t>
            </a:r>
            <a:r>
              <a:rPr lang="el-GR" sz="2800" b="0" dirty="0" smtClean="0"/>
              <a:t>9)</a:t>
            </a:r>
            <a:endParaRPr lang="el-GR" sz="3200" dirty="0">
              <a:solidFill>
                <a:srgbClr val="FF0000"/>
              </a:solidFill>
            </a:endParaRPr>
          </a:p>
        </p:txBody>
      </p:sp>
      <p:sp>
        <p:nvSpPr>
          <p:cNvPr id="3" name="2 - Θέση περιεχομένου"/>
          <p:cNvSpPr>
            <a:spLocks noGrp="1"/>
          </p:cNvSpPr>
          <p:nvPr>
            <p:ph idx="1"/>
          </p:nvPr>
        </p:nvSpPr>
        <p:spPr/>
        <p:txBody>
          <a:bodyPr>
            <a:normAutofit/>
          </a:bodyPr>
          <a:lstStyle/>
          <a:p>
            <a:r>
              <a:rPr lang="el-GR" sz="2400" dirty="0" smtClean="0"/>
              <a:t>Για την συνεχή, αναίμακτη αξιολόγηση της οξυγόνωσης εφαρμόζεται στο δείκτη του ασθενή παλμική οξυμετρία για τον υπολογισμό του </a:t>
            </a:r>
            <a:r>
              <a:rPr lang="en-US" sz="2400" dirty="0" smtClean="0"/>
              <a:t>SatO</a:t>
            </a:r>
            <a:r>
              <a:rPr lang="en-US" sz="2400" baseline="-25000" dirty="0" smtClean="0"/>
              <a:t>2</a:t>
            </a:r>
            <a:r>
              <a:rPr lang="en-US" sz="2400" dirty="0" smtClean="0"/>
              <a:t> </a:t>
            </a:r>
            <a:r>
              <a:rPr lang="el-GR" sz="2400" dirty="0" smtClean="0"/>
              <a:t>και έμμεσα της </a:t>
            </a:r>
            <a:r>
              <a:rPr lang="en-US" sz="2400" dirty="0" smtClean="0"/>
              <a:t>PaO</a:t>
            </a:r>
            <a:r>
              <a:rPr lang="en-US" sz="2400" baseline="-25000" dirty="0" smtClean="0"/>
              <a:t>2</a:t>
            </a:r>
          </a:p>
          <a:p>
            <a:endParaRPr lang="en-US" sz="2400" baseline="-25000" dirty="0" smtClean="0"/>
          </a:p>
          <a:p>
            <a:r>
              <a:rPr lang="el-GR" sz="2400" dirty="0" smtClean="0"/>
              <a:t>Από τη δεξιά έσω σφαγ</a:t>
            </a:r>
            <a:r>
              <a:rPr lang="el-GR" sz="2400" dirty="0"/>
              <a:t>ί</a:t>
            </a:r>
            <a:r>
              <a:rPr lang="el-GR" sz="2400" dirty="0" smtClean="0"/>
              <a:t>τιδα φλέβα εισάγεται το κεντρικό άκρο του καθετήρα </a:t>
            </a:r>
            <a:r>
              <a:rPr lang="en-US" sz="2400" dirty="0" smtClean="0"/>
              <a:t>Swan Ganz</a:t>
            </a:r>
            <a:r>
              <a:rPr lang="el-GR" sz="2400" dirty="0" smtClean="0"/>
              <a:t> που καταλήγει σε πνευμονικό τριχοειδές, ενώ το περιφερικό του άκρο συνδέεται με το </a:t>
            </a:r>
            <a:r>
              <a:rPr lang="en-US" sz="2400" dirty="0" smtClean="0"/>
              <a:t>monitor</a:t>
            </a:r>
            <a:r>
              <a:rPr lang="el-GR" sz="2400" dirty="0" smtClean="0"/>
              <a:t> για την καταγραφή της κεντρικής φλεβικής πίεσης (0 – 8 </a:t>
            </a:r>
            <a:r>
              <a:rPr lang="en-US" sz="2400" dirty="0" smtClean="0"/>
              <a:t>mmHg), </a:t>
            </a:r>
            <a:r>
              <a:rPr lang="el-GR" sz="2400" dirty="0" smtClean="0"/>
              <a:t>πίεσης Πνευμονικής αρτηρίας (Συστολικής 15 – 30 / Διαστολικής 6 – 12 </a:t>
            </a:r>
            <a:r>
              <a:rPr lang="en-US" sz="2400" dirty="0" smtClean="0"/>
              <a:t>mmHg)</a:t>
            </a:r>
            <a:r>
              <a:rPr lang="el-GR" sz="2400" dirty="0" smtClean="0"/>
              <a:t>, του</a:t>
            </a:r>
            <a:r>
              <a:rPr lang="en-US" sz="2400" dirty="0" smtClean="0"/>
              <a:t> </a:t>
            </a:r>
            <a:r>
              <a:rPr lang="el-GR" sz="2400" dirty="0" smtClean="0"/>
              <a:t>υπολογισμού της καρδιακής παροχής (</a:t>
            </a:r>
            <a:r>
              <a:rPr lang="en-US" sz="2400" dirty="0" smtClean="0"/>
              <a:t>4 – 8 L/min), </a:t>
            </a:r>
            <a:r>
              <a:rPr lang="el-GR" sz="2400" dirty="0" smtClean="0"/>
              <a:t>του καρδιακού δείκτη (2,5 – 4,2 </a:t>
            </a:r>
            <a:r>
              <a:rPr lang="en-US" sz="2400" dirty="0" smtClean="0"/>
              <a:t>L/min/m</a:t>
            </a:r>
            <a:r>
              <a:rPr lang="en-US" sz="2400" baseline="-25000" dirty="0" smtClean="0"/>
              <a:t>2</a:t>
            </a:r>
            <a:r>
              <a:rPr lang="en-US" sz="2400" dirty="0" smtClean="0"/>
              <a:t>)</a:t>
            </a:r>
            <a:r>
              <a:rPr lang="el-GR" sz="2400" dirty="0" smtClean="0"/>
              <a:t> και του όγκου παλμού (60 – 130 </a:t>
            </a:r>
            <a:r>
              <a:rPr lang="en-US" sz="2400" dirty="0" smtClean="0"/>
              <a:t>ml / </a:t>
            </a:r>
            <a:r>
              <a:rPr lang="el-GR" sz="2400" dirty="0" smtClean="0"/>
              <a:t>συστολή)</a:t>
            </a:r>
          </a:p>
        </p:txBody>
      </p:sp>
      <p:sp>
        <p:nvSpPr>
          <p:cNvPr id="5" name="Rectangle 4"/>
          <p:cNvSpPr/>
          <p:nvPr/>
        </p:nvSpPr>
        <p:spPr>
          <a:xfrm>
            <a:off x="6012160" y="5733256"/>
            <a:ext cx="2412776" cy="319446"/>
          </a:xfrm>
          <a:prstGeom prst="rect">
            <a:avLst/>
          </a:prstGeom>
        </p:spPr>
        <p:txBody>
          <a:bodyPr wrap="square">
            <a:spAutoFit/>
          </a:bodyPr>
          <a:lstStyle/>
          <a:p>
            <a:pPr algn="r">
              <a:lnSpc>
                <a:spcPct val="80000"/>
              </a:lnSpc>
            </a:pPr>
            <a:r>
              <a:rPr lang="el-GR" dirty="0" smtClean="0">
                <a:latin typeface="+mn-lt"/>
              </a:rPr>
              <a:t>(</a:t>
            </a:r>
            <a:r>
              <a:rPr lang="en-US" dirty="0" smtClean="0">
                <a:latin typeface="+mn-lt"/>
              </a:rPr>
              <a:t>PTDBWH, 2009)</a:t>
            </a:r>
            <a:endParaRPr lang="el-GR" dirty="0">
              <a:latin typeface="+mn-lt"/>
            </a:endParaRPr>
          </a:p>
        </p:txBody>
      </p:sp>
    </p:spTree>
    <p:extLst>
      <p:ext uri="{BB962C8B-B14F-4D97-AF65-F5344CB8AC3E}">
        <p14:creationId xmlns:p14="http://schemas.microsoft.com/office/powerpoint/2010/main" val="22863942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Καρδιοχειρουργημένος Ασθενής στη ΜΕΘ</a:t>
            </a:r>
            <a:r>
              <a:rPr lang="en-US" dirty="0"/>
              <a:t> </a:t>
            </a:r>
            <a:r>
              <a:rPr lang="el-GR" sz="3100" b="0" dirty="0" smtClean="0"/>
              <a:t>(7 </a:t>
            </a:r>
            <a:r>
              <a:rPr lang="el-GR" sz="3100" b="0" dirty="0"/>
              <a:t>από </a:t>
            </a:r>
            <a:r>
              <a:rPr lang="el-GR" sz="3100" b="0" dirty="0" smtClean="0"/>
              <a:t>9)</a:t>
            </a:r>
            <a:endParaRPr lang="el-GR" dirty="0">
              <a:solidFill>
                <a:srgbClr val="FF0000"/>
              </a:solidFill>
            </a:endParaRPr>
          </a:p>
        </p:txBody>
      </p:sp>
      <p:sp>
        <p:nvSpPr>
          <p:cNvPr id="3" name="2 - Θέση περιεχομένου"/>
          <p:cNvSpPr>
            <a:spLocks noGrp="1"/>
          </p:cNvSpPr>
          <p:nvPr>
            <p:ph idx="1"/>
          </p:nvPr>
        </p:nvSpPr>
        <p:spPr/>
        <p:txBody>
          <a:bodyPr>
            <a:normAutofit/>
          </a:bodyPr>
          <a:lstStyle/>
          <a:p>
            <a:r>
              <a:rPr lang="el-GR" sz="2400" dirty="0" smtClean="0"/>
              <a:t>Η ύπαρξη του καθετήρα </a:t>
            </a:r>
            <a:r>
              <a:rPr lang="en-US" sz="2400" dirty="0" smtClean="0"/>
              <a:t>Swan Ganz</a:t>
            </a:r>
            <a:r>
              <a:rPr lang="el-GR" sz="2400" dirty="0" smtClean="0"/>
              <a:t> προϋποθέτει καλή σταθεροποίηση, «κλείδωμα» κεντρικού άκρου του κατά τις μετακινήσεις του ασθενή ενώ η κάμψη του σύστοιχου ώμου περιορίζεται έως τις 90</a:t>
            </a:r>
            <a:r>
              <a:rPr lang="el-GR" sz="2400" baseline="30000" dirty="0" smtClean="0"/>
              <a:t>ο</a:t>
            </a:r>
            <a:r>
              <a:rPr lang="el-GR" sz="2400" dirty="0" smtClean="0"/>
              <a:t> </a:t>
            </a:r>
          </a:p>
          <a:p>
            <a:endParaRPr lang="el-GR" sz="2400" dirty="0" smtClean="0"/>
          </a:p>
          <a:p>
            <a:r>
              <a:rPr lang="el-GR" sz="2400" dirty="0" smtClean="0"/>
              <a:t>Ο ασθενής είναι συνδεδεμένος μέσω επικάρδιων καλωδίων με προσωρινό βηματοδότη εξωτερικό – φορητό για πιθανή αντιμετώπιση αρρυθμιών. Η παρουσία του δεν περιορίζει στην </a:t>
            </a:r>
            <a:r>
              <a:rPr lang="el-GR" sz="2400" dirty="0"/>
              <a:t>κινητοποίηση/κινησιοθεραπεία </a:t>
            </a:r>
            <a:r>
              <a:rPr lang="el-GR" sz="2400" dirty="0" smtClean="0"/>
              <a:t> </a:t>
            </a:r>
          </a:p>
          <a:p>
            <a:endParaRPr lang="el-GR" sz="2400" dirty="0" smtClean="0"/>
          </a:p>
        </p:txBody>
      </p:sp>
      <p:sp>
        <p:nvSpPr>
          <p:cNvPr id="4" name="Rectangle 3"/>
          <p:cNvSpPr/>
          <p:nvPr/>
        </p:nvSpPr>
        <p:spPr>
          <a:xfrm>
            <a:off x="3995936" y="4927634"/>
            <a:ext cx="4613074" cy="319446"/>
          </a:xfrm>
          <a:prstGeom prst="rect">
            <a:avLst/>
          </a:prstGeom>
        </p:spPr>
        <p:txBody>
          <a:bodyPr wrap="square">
            <a:spAutoFit/>
          </a:bodyPr>
          <a:lstStyle/>
          <a:p>
            <a:pPr algn="r">
              <a:lnSpc>
                <a:spcPct val="80000"/>
              </a:lnSpc>
            </a:pPr>
            <a:r>
              <a:rPr lang="el-GR" dirty="0" smtClean="0">
                <a:latin typeface="+mn-lt"/>
              </a:rPr>
              <a:t>(</a:t>
            </a:r>
            <a:r>
              <a:rPr lang="en-US" dirty="0" smtClean="0">
                <a:latin typeface="+mn-lt"/>
              </a:rPr>
              <a:t>Ciesla, 2000; PTDBWH, 2009; Zellinger, 2011)</a:t>
            </a:r>
            <a:endParaRPr lang="el-GR" dirty="0">
              <a:latin typeface="+mn-lt"/>
            </a:endParaRPr>
          </a:p>
        </p:txBody>
      </p:sp>
    </p:spTree>
    <p:extLst>
      <p:ext uri="{BB962C8B-B14F-4D97-AF65-F5344CB8AC3E}">
        <p14:creationId xmlns:p14="http://schemas.microsoft.com/office/powerpoint/2010/main" val="30560404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sz="2800" b="1" dirty="0" smtClean="0"/>
              <a:t>Προεγχειρητική – Μετεγχειρητική Φυσικοθεραπευτική Αξιολόγηση Καρδιοχειρουργημένου Ασθενή</a:t>
            </a:r>
            <a:r>
              <a:rPr lang="en-US" sz="2800" b="1" dirty="0" smtClean="0"/>
              <a:t> </a:t>
            </a:r>
            <a:r>
              <a:rPr lang="el-GR" sz="2800" b="1" dirty="0" smtClean="0"/>
              <a:t> </a:t>
            </a:r>
            <a:r>
              <a:rPr lang="el-GR" sz="2400" b="0" dirty="0" smtClean="0"/>
              <a:t>(2 από </a:t>
            </a:r>
            <a:r>
              <a:rPr lang="el-GR" sz="2400" b="0" dirty="0"/>
              <a:t>3</a:t>
            </a:r>
            <a:r>
              <a:rPr lang="el-GR" sz="2400" b="0" dirty="0" smtClean="0"/>
              <a:t>)</a:t>
            </a:r>
            <a:endParaRPr lang="el-GR" sz="2400" b="0" dirty="0"/>
          </a:p>
        </p:txBody>
      </p:sp>
      <p:sp>
        <p:nvSpPr>
          <p:cNvPr id="5" name="Content Placeholder 4"/>
          <p:cNvSpPr>
            <a:spLocks noGrp="1"/>
          </p:cNvSpPr>
          <p:nvPr>
            <p:ph idx="1"/>
          </p:nvPr>
        </p:nvSpPr>
        <p:spPr/>
        <p:txBody>
          <a:bodyPr>
            <a:normAutofit/>
          </a:bodyPr>
          <a:lstStyle/>
          <a:p>
            <a:r>
              <a:rPr lang="el-GR" sz="2400" b="1" dirty="0" smtClean="0"/>
              <a:t>Αντικειμενικά Ευρήματα</a:t>
            </a:r>
          </a:p>
          <a:p>
            <a:pPr lvl="1"/>
            <a:r>
              <a:rPr lang="el-GR" sz="2400" dirty="0" smtClean="0"/>
              <a:t>Ζωτικά σημεία σε ηρεμία – άσκηση (καρδιακή συχνότητα, αναπνευστική συχνότητα, αρτηριακή πίεση)</a:t>
            </a:r>
          </a:p>
          <a:p>
            <a:pPr lvl="1"/>
            <a:r>
              <a:rPr lang="el-GR" sz="2400" dirty="0" smtClean="0"/>
              <a:t>Σπιρομέτρηση, </a:t>
            </a:r>
            <a:r>
              <a:rPr lang="en-US" sz="2400" dirty="0" smtClean="0"/>
              <a:t>SpO</a:t>
            </a:r>
            <a:r>
              <a:rPr lang="en-US" sz="2400" baseline="-25000" dirty="0" smtClean="0"/>
              <a:t>2</a:t>
            </a:r>
            <a:r>
              <a:rPr lang="en-US" sz="2400" dirty="0" smtClean="0"/>
              <a:t>, </a:t>
            </a:r>
            <a:r>
              <a:rPr lang="el-GR" sz="2400" dirty="0" smtClean="0"/>
              <a:t>μέτρηση μέγιστης εισπνευστικής / εκπνευστικής πίεσης</a:t>
            </a:r>
          </a:p>
          <a:p>
            <a:pPr lvl="1"/>
            <a:r>
              <a:rPr lang="el-GR" sz="2400" dirty="0" smtClean="0"/>
              <a:t>Μυοσκελετικό σύστημα (εύρος τροχιάς, δύναμη, αντοχή, λειτουργικότητα)</a:t>
            </a:r>
          </a:p>
          <a:p>
            <a:pPr lvl="1"/>
            <a:r>
              <a:rPr lang="el-GR" sz="2400" dirty="0" smtClean="0"/>
              <a:t>Νευρολογικό</a:t>
            </a:r>
            <a:r>
              <a:rPr lang="en-US" sz="2400" dirty="0" smtClean="0"/>
              <a:t> </a:t>
            </a:r>
            <a:r>
              <a:rPr lang="el-GR" sz="2400" dirty="0" smtClean="0"/>
              <a:t>σύστημα (πόνος, αισθητικότητα, ισορροπία, συναρμογή, συνεργασία, εγρήγορση)</a:t>
            </a:r>
          </a:p>
          <a:p>
            <a:pPr lvl="1"/>
            <a:r>
              <a:rPr lang="el-GR" sz="2400" dirty="0" smtClean="0"/>
              <a:t>Επισκόπηση (κυάνωση, οίδημα, πληκτροδακτυλία, δέρμα, μάτια, χειρουργικές τομές, θώρακας, τύπος αναπνοής)</a:t>
            </a:r>
            <a:endParaRPr lang="el-GR" sz="2400" dirty="0"/>
          </a:p>
        </p:txBody>
      </p:sp>
      <p:sp>
        <p:nvSpPr>
          <p:cNvPr id="6" name="Rectangle 5"/>
          <p:cNvSpPr/>
          <p:nvPr/>
        </p:nvSpPr>
        <p:spPr>
          <a:xfrm>
            <a:off x="3059832" y="5744583"/>
            <a:ext cx="5400600" cy="646331"/>
          </a:xfrm>
          <a:prstGeom prst="rect">
            <a:avLst/>
          </a:prstGeom>
        </p:spPr>
        <p:txBody>
          <a:bodyPr wrap="square">
            <a:spAutoFit/>
          </a:bodyPr>
          <a:lstStyle/>
          <a:p>
            <a:pPr algn="r"/>
            <a:r>
              <a:rPr lang="en-GB" dirty="0" smtClean="0">
                <a:latin typeface="+mn-lt"/>
              </a:rPr>
              <a:t>(</a:t>
            </a:r>
            <a:r>
              <a:rPr lang="en-US" dirty="0" smtClean="0">
                <a:latin typeface="+mn-lt"/>
              </a:rPr>
              <a:t>Watchie,</a:t>
            </a:r>
            <a:r>
              <a:rPr lang="el-GR" dirty="0">
                <a:latin typeface="+mn-lt"/>
              </a:rPr>
              <a:t> </a:t>
            </a:r>
            <a:r>
              <a:rPr lang="en-US" dirty="0" smtClean="0">
                <a:latin typeface="+mn-lt"/>
              </a:rPr>
              <a:t>1995; Physical Therapy Department Brigham and Women’s Hospital PTDBWH,2009)</a:t>
            </a:r>
            <a:endParaRPr lang="el-GR" dirty="0">
              <a:latin typeface="+mn-lt"/>
            </a:endParaRPr>
          </a:p>
        </p:txBody>
      </p:sp>
    </p:spTree>
    <p:extLst>
      <p:ext uri="{BB962C8B-B14F-4D97-AF65-F5344CB8AC3E}">
        <p14:creationId xmlns:p14="http://schemas.microsoft.com/office/powerpoint/2010/main" val="4932422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Καρδιοχειρουργημένος Ασθενής στη ΜΕΘ</a:t>
            </a:r>
            <a:r>
              <a:rPr lang="en-US" dirty="0"/>
              <a:t> </a:t>
            </a:r>
            <a:r>
              <a:rPr lang="el-GR" sz="3100" b="0" dirty="0" smtClean="0"/>
              <a:t>(8 </a:t>
            </a:r>
            <a:r>
              <a:rPr lang="el-GR" sz="3100" b="0" dirty="0"/>
              <a:t>από </a:t>
            </a:r>
            <a:r>
              <a:rPr lang="el-GR" sz="3100" b="0" dirty="0" smtClean="0"/>
              <a:t>9)</a:t>
            </a:r>
            <a:endParaRPr lang="el-GR" dirty="0">
              <a:solidFill>
                <a:srgbClr val="FF0000"/>
              </a:solidFill>
            </a:endParaRPr>
          </a:p>
        </p:txBody>
      </p:sp>
      <p:sp>
        <p:nvSpPr>
          <p:cNvPr id="3" name="2 - Θέση περιεχομένου"/>
          <p:cNvSpPr>
            <a:spLocks noGrp="1"/>
          </p:cNvSpPr>
          <p:nvPr>
            <p:ph idx="1"/>
          </p:nvPr>
        </p:nvSpPr>
        <p:spPr/>
        <p:txBody>
          <a:bodyPr>
            <a:normAutofit/>
          </a:bodyPr>
          <a:lstStyle/>
          <a:p>
            <a:r>
              <a:rPr lang="el-GR" sz="2400" dirty="0" smtClean="0"/>
              <a:t>Στη ΜΕΘ</a:t>
            </a:r>
            <a:r>
              <a:rPr lang="el-GR" sz="2400" dirty="0"/>
              <a:t>,</a:t>
            </a:r>
            <a:r>
              <a:rPr lang="el-GR" sz="2400" dirty="0" smtClean="0"/>
              <a:t> ο ασθενής φέρει ουροκαθετήρα για την διούρηση, ακριβή μέτρηση ισοζυγίου υγρών κάτι που αξιολογεί τη νεφρική και  καρδιοαναπνευστική λειτουργία</a:t>
            </a:r>
          </a:p>
          <a:p>
            <a:endParaRPr lang="el-GR" sz="2400" dirty="0" smtClean="0"/>
          </a:p>
          <a:p>
            <a:r>
              <a:rPr lang="el-GR" sz="2400" dirty="0" smtClean="0"/>
              <a:t>Στο </a:t>
            </a:r>
            <a:r>
              <a:rPr lang="en-US" sz="2400" dirty="0" smtClean="0"/>
              <a:t>monitor </a:t>
            </a:r>
            <a:r>
              <a:rPr lang="el-GR" sz="2400" dirty="0" smtClean="0"/>
              <a:t>καταγράφεται συνεχώς η θερμοκρασία του ασθενή, ενώ η χορήγηση φαρμάκων γίνεται μέσω κεντρικής γραμμής ή περιφερικής φλέβας</a:t>
            </a:r>
          </a:p>
        </p:txBody>
      </p:sp>
      <p:sp>
        <p:nvSpPr>
          <p:cNvPr id="5" name="Rectangle 4"/>
          <p:cNvSpPr/>
          <p:nvPr/>
        </p:nvSpPr>
        <p:spPr>
          <a:xfrm>
            <a:off x="3995936" y="4149080"/>
            <a:ext cx="4613074" cy="319446"/>
          </a:xfrm>
          <a:prstGeom prst="rect">
            <a:avLst/>
          </a:prstGeom>
        </p:spPr>
        <p:txBody>
          <a:bodyPr wrap="square">
            <a:spAutoFit/>
          </a:bodyPr>
          <a:lstStyle/>
          <a:p>
            <a:pPr algn="r">
              <a:lnSpc>
                <a:spcPct val="80000"/>
              </a:lnSpc>
            </a:pPr>
            <a:r>
              <a:rPr lang="el-GR" dirty="0" smtClean="0">
                <a:latin typeface="+mn-lt"/>
              </a:rPr>
              <a:t>(</a:t>
            </a:r>
            <a:r>
              <a:rPr lang="en-US" dirty="0" smtClean="0">
                <a:latin typeface="+mn-lt"/>
              </a:rPr>
              <a:t>Ciesla, 2000; PTDBWH, 2009; Zellinger, 2011)</a:t>
            </a:r>
            <a:endParaRPr lang="el-GR" dirty="0">
              <a:latin typeface="+mn-lt"/>
            </a:endParaRPr>
          </a:p>
        </p:txBody>
      </p:sp>
    </p:spTree>
    <p:extLst>
      <p:ext uri="{BB962C8B-B14F-4D97-AF65-F5344CB8AC3E}">
        <p14:creationId xmlns:p14="http://schemas.microsoft.com/office/powerpoint/2010/main" val="31902748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Καρδιοχειρουργημένος Ασθενής στη ΜΕΘ</a:t>
            </a:r>
            <a:r>
              <a:rPr lang="en-US" dirty="0"/>
              <a:t> </a:t>
            </a:r>
            <a:r>
              <a:rPr lang="el-GR" sz="3100" b="0" dirty="0" smtClean="0"/>
              <a:t>(9 </a:t>
            </a:r>
            <a:r>
              <a:rPr lang="el-GR" sz="3100" b="0" dirty="0"/>
              <a:t>από </a:t>
            </a:r>
            <a:r>
              <a:rPr lang="el-GR" sz="3100" b="0" dirty="0" smtClean="0"/>
              <a:t>9)</a:t>
            </a:r>
            <a:endParaRPr lang="el-GR" dirty="0">
              <a:solidFill>
                <a:srgbClr val="FF0000"/>
              </a:solidFill>
            </a:endParaRPr>
          </a:p>
        </p:txBody>
      </p:sp>
      <p:sp>
        <p:nvSpPr>
          <p:cNvPr id="3" name="2 - Θέση περιεχομένου"/>
          <p:cNvSpPr>
            <a:spLocks noGrp="1"/>
          </p:cNvSpPr>
          <p:nvPr>
            <p:ph idx="1"/>
          </p:nvPr>
        </p:nvSpPr>
        <p:spPr/>
        <p:txBody>
          <a:bodyPr>
            <a:normAutofit/>
          </a:bodyPr>
          <a:lstStyle/>
          <a:p>
            <a:r>
              <a:rPr lang="el-GR" sz="2400" dirty="0" smtClean="0"/>
              <a:t>Υποδόρια κάτω από την ξιφοειδή απόφυση εισάγονται οι σωλήνες παροχέτευσης των μετεγχειρητικών υγρών. Συνήθως αφαιρούνται την 2</a:t>
            </a:r>
            <a:r>
              <a:rPr lang="el-GR" sz="2400" baseline="30000" dirty="0" smtClean="0"/>
              <a:t>η</a:t>
            </a:r>
            <a:r>
              <a:rPr lang="el-GR" sz="2400" dirty="0" smtClean="0"/>
              <a:t> μετεγχειρητική ημέρα και η παρουσία τους επιφέρει πόνο, αναπνευστικές επιπλοκές. Σε περίπτωση παράτασης της παρουσίας τους για την κινητοποίηση του ασθενή χρησιμοποιείται φορητή αναρρόφηση ενώ δεν αποτελεί αντένδειξη για την κινησιοθεραπεία.</a:t>
            </a:r>
          </a:p>
          <a:p>
            <a:pPr marL="0" indent="0">
              <a:buNone/>
            </a:pPr>
            <a:endParaRPr lang="el-GR" sz="2400" dirty="0" smtClean="0"/>
          </a:p>
          <a:p>
            <a:r>
              <a:rPr lang="el-GR" sz="2400" dirty="0" smtClean="0"/>
              <a:t>Μετά την αφαίρεση τους εκτελείται ακτινογραφία θώρακα για την ύπαρξη πνευμοθώρακα όπου σε οξεία, σοβαρή μορφή επιφέρει δύσπνοια, ψηλαφητούς υποδόριους τρίζοντες στο στήθος, απότομη πτώση του </a:t>
            </a:r>
            <a:r>
              <a:rPr lang="en-US" sz="2400" dirty="0" smtClean="0"/>
              <a:t>SatO</a:t>
            </a:r>
            <a:r>
              <a:rPr lang="en-US" sz="2400" baseline="-25000" dirty="0" smtClean="0"/>
              <a:t>2</a:t>
            </a:r>
            <a:r>
              <a:rPr lang="en-US" sz="2400" dirty="0" smtClean="0"/>
              <a:t> </a:t>
            </a:r>
            <a:r>
              <a:rPr lang="el-GR" sz="2400" dirty="0" smtClean="0"/>
              <a:t>ή &lt; 80%</a:t>
            </a:r>
          </a:p>
        </p:txBody>
      </p:sp>
      <p:sp>
        <p:nvSpPr>
          <p:cNvPr id="5" name="Rectangle 4"/>
          <p:cNvSpPr/>
          <p:nvPr/>
        </p:nvSpPr>
        <p:spPr>
          <a:xfrm>
            <a:off x="5868144" y="5949280"/>
            <a:ext cx="2412776" cy="319446"/>
          </a:xfrm>
          <a:prstGeom prst="rect">
            <a:avLst/>
          </a:prstGeom>
        </p:spPr>
        <p:txBody>
          <a:bodyPr wrap="square">
            <a:spAutoFit/>
          </a:bodyPr>
          <a:lstStyle/>
          <a:p>
            <a:pPr algn="r">
              <a:lnSpc>
                <a:spcPct val="80000"/>
              </a:lnSpc>
            </a:pPr>
            <a:r>
              <a:rPr lang="el-GR" dirty="0" smtClean="0">
                <a:latin typeface="+mn-lt"/>
              </a:rPr>
              <a:t>(</a:t>
            </a:r>
            <a:r>
              <a:rPr lang="en-US" dirty="0" smtClean="0">
                <a:latin typeface="+mn-lt"/>
              </a:rPr>
              <a:t>PTDBWH, 2009)</a:t>
            </a:r>
            <a:endParaRPr lang="el-GR" dirty="0">
              <a:latin typeface="+mn-lt"/>
            </a:endParaRPr>
          </a:p>
        </p:txBody>
      </p:sp>
    </p:spTree>
    <p:extLst>
      <p:ext uri="{BB962C8B-B14F-4D97-AF65-F5344CB8AC3E}">
        <p14:creationId xmlns:p14="http://schemas.microsoft.com/office/powerpoint/2010/main" val="4057622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Μετεγχειρητικές Επιπλοκές Καρδιοχειρουργημένου Ασθενή</a:t>
            </a:r>
            <a:r>
              <a:rPr lang="en-US" dirty="0" smtClean="0"/>
              <a:t> </a:t>
            </a:r>
            <a:r>
              <a:rPr lang="el-GR" sz="3100" b="0" dirty="0" smtClean="0"/>
              <a:t>(</a:t>
            </a:r>
            <a:r>
              <a:rPr lang="en-US" sz="3100" b="0" dirty="0" smtClean="0"/>
              <a:t>1</a:t>
            </a:r>
            <a:r>
              <a:rPr lang="el-GR" sz="3100" b="0" dirty="0" smtClean="0"/>
              <a:t> από 10)</a:t>
            </a:r>
            <a:endParaRPr lang="el-GR" sz="3100" b="0" dirty="0"/>
          </a:p>
        </p:txBody>
      </p:sp>
      <p:graphicFrame>
        <p:nvGraphicFramePr>
          <p:cNvPr id="4" name="3 - Θέση περιεχομένου"/>
          <p:cNvGraphicFramePr>
            <a:graphicFrameLocks noGrp="1"/>
          </p:cNvGraphicFramePr>
          <p:nvPr>
            <p:ph idx="1"/>
            <p:extLst>
              <p:ext uri="{D42A27DB-BD31-4B8C-83A1-F6EECF244321}">
                <p14:modId xmlns:p14="http://schemas.microsoft.com/office/powerpoint/2010/main" val="1824820921"/>
              </p:ext>
            </p:extLst>
          </p:nvPr>
        </p:nvGraphicFramePr>
        <p:xfrm>
          <a:off x="457200" y="1196975"/>
          <a:ext cx="8228960" cy="5249663"/>
        </p:xfrm>
        <a:graphic>
          <a:graphicData uri="http://schemas.openxmlformats.org/drawingml/2006/table">
            <a:tbl>
              <a:tblPr firstRow="1" bandRow="1">
                <a:tableStyleId>{5C22544A-7EE6-4342-B048-85BDC9FD1C3A}</a:tableStyleId>
              </a:tblPr>
              <a:tblGrid>
                <a:gridCol w="5050904"/>
                <a:gridCol w="3178056"/>
              </a:tblGrid>
              <a:tr h="424738">
                <a:tc gridSpan="2">
                  <a:txBody>
                    <a:bodyPr/>
                    <a:lstStyle/>
                    <a:p>
                      <a:pPr algn="ctr"/>
                      <a:r>
                        <a:rPr lang="el-GR" sz="2000" dirty="0" smtClean="0"/>
                        <a:t>Συχνότητα</a:t>
                      </a:r>
                      <a:r>
                        <a:rPr lang="el-GR" sz="2000" baseline="0" dirty="0" smtClean="0"/>
                        <a:t> Μετεγχειρητικών Αναπνευστικών Επιπλοκών</a:t>
                      </a:r>
                      <a:endParaRPr lang="el-GR" sz="2000" b="0" dirty="0">
                        <a:solidFill>
                          <a:schemeClr val="tx1"/>
                        </a:solidFill>
                      </a:endParaRPr>
                    </a:p>
                  </a:txBody>
                  <a:tcPr marL="84271" marR="84271">
                    <a:solidFill>
                      <a:srgbClr val="004B82"/>
                    </a:solidFill>
                  </a:tcPr>
                </a:tc>
                <a:tc hMerge="1">
                  <a:txBody>
                    <a:bodyPr/>
                    <a:lstStyle/>
                    <a:p>
                      <a:endParaRPr lang="el-GR" dirty="0"/>
                    </a:p>
                  </a:txBody>
                  <a:tcPr/>
                </a:tc>
              </a:tr>
              <a:tr h="389343">
                <a:tc>
                  <a:txBody>
                    <a:bodyPr/>
                    <a:lstStyle/>
                    <a:p>
                      <a:pPr algn="ctr"/>
                      <a:r>
                        <a:rPr lang="el-GR" sz="2000" b="1" u="none" dirty="0" smtClean="0"/>
                        <a:t>Επιπλοκή</a:t>
                      </a:r>
                      <a:endParaRPr lang="el-GR" sz="2000" b="1" u="none" dirty="0"/>
                    </a:p>
                  </a:txBody>
                  <a:tcPr marL="84271" marR="84271"/>
                </a:tc>
                <a:tc>
                  <a:txBody>
                    <a:bodyPr/>
                    <a:lstStyle/>
                    <a:p>
                      <a:pPr algn="ctr"/>
                      <a:r>
                        <a:rPr lang="el-GR" sz="2000" b="1" u="none" dirty="0" smtClean="0"/>
                        <a:t>Συχνότητα %</a:t>
                      </a:r>
                      <a:endParaRPr lang="el-GR" sz="2000" b="1" u="none" dirty="0"/>
                    </a:p>
                  </a:txBody>
                  <a:tcPr marL="84271" marR="84271"/>
                </a:tc>
              </a:tr>
              <a:tr h="389343">
                <a:tc>
                  <a:txBody>
                    <a:bodyPr/>
                    <a:lstStyle/>
                    <a:p>
                      <a:r>
                        <a:rPr lang="el-GR" sz="2000" dirty="0" smtClean="0"/>
                        <a:t>Πλευριτικό υγρό</a:t>
                      </a:r>
                      <a:endParaRPr lang="el-GR" sz="2000" b="0" dirty="0"/>
                    </a:p>
                  </a:txBody>
                  <a:tcPr marL="84271" marR="84271"/>
                </a:tc>
                <a:tc>
                  <a:txBody>
                    <a:bodyPr/>
                    <a:lstStyle/>
                    <a:p>
                      <a:pPr algn="ctr"/>
                      <a:r>
                        <a:rPr lang="el-GR" sz="2000" dirty="0" smtClean="0"/>
                        <a:t>27 -95</a:t>
                      </a:r>
                      <a:endParaRPr lang="el-GR" sz="2000" b="0" dirty="0"/>
                    </a:p>
                  </a:txBody>
                  <a:tcPr marL="84271" marR="84271"/>
                </a:tc>
              </a:tr>
              <a:tr h="389343">
                <a:tc>
                  <a:txBody>
                    <a:bodyPr/>
                    <a:lstStyle/>
                    <a:p>
                      <a:r>
                        <a:rPr lang="el-GR" sz="2000" dirty="0" smtClean="0"/>
                        <a:t>Ατελεκτασία</a:t>
                      </a:r>
                      <a:endParaRPr lang="el-GR" sz="2000" b="0" dirty="0"/>
                    </a:p>
                  </a:txBody>
                  <a:tcPr marL="84271" marR="84271"/>
                </a:tc>
                <a:tc>
                  <a:txBody>
                    <a:bodyPr/>
                    <a:lstStyle/>
                    <a:p>
                      <a:pPr algn="ctr"/>
                      <a:r>
                        <a:rPr lang="el-GR" sz="2000" dirty="0" smtClean="0"/>
                        <a:t>16.6</a:t>
                      </a:r>
                      <a:r>
                        <a:rPr lang="el-GR" sz="2000" baseline="0" dirty="0" smtClean="0"/>
                        <a:t> – 88</a:t>
                      </a:r>
                      <a:endParaRPr lang="el-GR" sz="2000" b="0" baseline="0" dirty="0" smtClean="0"/>
                    </a:p>
                  </a:txBody>
                  <a:tcPr marL="84271" marR="84271"/>
                </a:tc>
              </a:tr>
              <a:tr h="389343">
                <a:tc>
                  <a:txBody>
                    <a:bodyPr/>
                    <a:lstStyle/>
                    <a:p>
                      <a:r>
                        <a:rPr lang="el-GR" sz="2000" dirty="0" smtClean="0"/>
                        <a:t>Παράλυση φρενικού νεύρου</a:t>
                      </a:r>
                      <a:endParaRPr lang="el-GR" sz="2000" b="0" dirty="0"/>
                    </a:p>
                  </a:txBody>
                  <a:tcPr marL="84271" marR="84271"/>
                </a:tc>
                <a:tc>
                  <a:txBody>
                    <a:bodyPr/>
                    <a:lstStyle/>
                    <a:p>
                      <a:pPr algn="ctr"/>
                      <a:r>
                        <a:rPr lang="el-GR" sz="2000" dirty="0" smtClean="0"/>
                        <a:t>30 – 75</a:t>
                      </a:r>
                      <a:endParaRPr lang="el-GR" sz="2000" b="0" dirty="0"/>
                    </a:p>
                  </a:txBody>
                  <a:tcPr marL="84271" marR="84271"/>
                </a:tc>
              </a:tr>
              <a:tr h="389343">
                <a:tc>
                  <a:txBody>
                    <a:bodyPr/>
                    <a:lstStyle/>
                    <a:p>
                      <a:r>
                        <a:rPr lang="el-GR" sz="2000" dirty="0" smtClean="0"/>
                        <a:t>Διαφραγματική</a:t>
                      </a:r>
                      <a:r>
                        <a:rPr lang="el-GR" sz="2000" baseline="0" dirty="0" smtClean="0"/>
                        <a:t> δυσλειτουργία</a:t>
                      </a:r>
                      <a:endParaRPr lang="el-GR" sz="2000" b="0" dirty="0"/>
                    </a:p>
                  </a:txBody>
                  <a:tcPr marL="84271" marR="84271"/>
                </a:tc>
                <a:tc>
                  <a:txBody>
                    <a:bodyPr/>
                    <a:lstStyle/>
                    <a:p>
                      <a:pPr algn="ctr"/>
                      <a:r>
                        <a:rPr lang="el-GR" sz="2000" dirty="0" smtClean="0"/>
                        <a:t>2 – 54</a:t>
                      </a:r>
                      <a:endParaRPr lang="el-GR" sz="2000" b="0" dirty="0"/>
                    </a:p>
                  </a:txBody>
                  <a:tcPr marL="84271" marR="84271"/>
                </a:tc>
              </a:tr>
              <a:tr h="389343">
                <a:tc>
                  <a:txBody>
                    <a:bodyPr/>
                    <a:lstStyle/>
                    <a:p>
                      <a:r>
                        <a:rPr lang="el-GR" sz="2000" dirty="0" smtClean="0"/>
                        <a:t>Παράλυση διαφράγματος</a:t>
                      </a:r>
                      <a:endParaRPr lang="el-GR" sz="2000" b="0" dirty="0"/>
                    </a:p>
                  </a:txBody>
                  <a:tcPr marL="84271" marR="84271"/>
                </a:tc>
                <a:tc>
                  <a:txBody>
                    <a:bodyPr/>
                    <a:lstStyle/>
                    <a:p>
                      <a:pPr algn="ctr"/>
                      <a:r>
                        <a:rPr lang="el-GR" sz="2000" dirty="0" smtClean="0"/>
                        <a:t>9</a:t>
                      </a:r>
                      <a:endParaRPr lang="el-GR" sz="2000" b="0" dirty="0"/>
                    </a:p>
                  </a:txBody>
                  <a:tcPr marL="84271" marR="84271"/>
                </a:tc>
              </a:tr>
              <a:tr h="389343">
                <a:tc>
                  <a:txBody>
                    <a:bodyPr/>
                    <a:lstStyle/>
                    <a:p>
                      <a:r>
                        <a:rPr lang="el-GR" sz="2000" dirty="0" smtClean="0"/>
                        <a:t>Παράταση μηχανικού αερισμού</a:t>
                      </a:r>
                      <a:endParaRPr lang="el-GR" sz="2000" b="0" dirty="0"/>
                    </a:p>
                  </a:txBody>
                  <a:tcPr marL="84271" marR="84271"/>
                </a:tc>
                <a:tc>
                  <a:txBody>
                    <a:bodyPr/>
                    <a:lstStyle/>
                    <a:p>
                      <a:pPr algn="ctr"/>
                      <a:r>
                        <a:rPr lang="el-GR" sz="2000" dirty="0" smtClean="0"/>
                        <a:t>6 - 58</a:t>
                      </a:r>
                      <a:endParaRPr lang="el-GR" sz="2000" b="0" dirty="0"/>
                    </a:p>
                  </a:txBody>
                  <a:tcPr marL="84271" marR="84271"/>
                </a:tc>
              </a:tr>
              <a:tr h="389343">
                <a:tc>
                  <a:txBody>
                    <a:bodyPr/>
                    <a:lstStyle/>
                    <a:p>
                      <a:r>
                        <a:rPr lang="el-GR" sz="2000" dirty="0" smtClean="0"/>
                        <a:t>Πνευμονία</a:t>
                      </a:r>
                      <a:endParaRPr lang="el-GR" sz="2000" b="0" dirty="0"/>
                    </a:p>
                  </a:txBody>
                  <a:tcPr marL="84271" marR="84271"/>
                </a:tc>
                <a:tc>
                  <a:txBody>
                    <a:bodyPr/>
                    <a:lstStyle/>
                    <a:p>
                      <a:pPr algn="ctr"/>
                      <a:r>
                        <a:rPr lang="el-GR" sz="2000" dirty="0" smtClean="0"/>
                        <a:t>4.2 – 20</a:t>
                      </a:r>
                      <a:endParaRPr lang="el-GR" sz="2000" b="0" dirty="0"/>
                    </a:p>
                  </a:txBody>
                  <a:tcPr marL="84271" marR="84271"/>
                </a:tc>
              </a:tr>
              <a:tr h="389343">
                <a:tc>
                  <a:txBody>
                    <a:bodyPr/>
                    <a:lstStyle/>
                    <a:p>
                      <a:r>
                        <a:rPr lang="el-GR" sz="2000" dirty="0" smtClean="0"/>
                        <a:t>Πνευμονική εμβολή</a:t>
                      </a:r>
                      <a:endParaRPr lang="el-GR" sz="2000" b="0" dirty="0"/>
                    </a:p>
                  </a:txBody>
                  <a:tcPr marL="84271" marR="84271"/>
                </a:tc>
                <a:tc>
                  <a:txBody>
                    <a:bodyPr/>
                    <a:lstStyle/>
                    <a:p>
                      <a:pPr algn="ctr"/>
                      <a:r>
                        <a:rPr lang="el-GR" sz="2000" dirty="0" smtClean="0"/>
                        <a:t>0,04 – 3.2</a:t>
                      </a:r>
                      <a:endParaRPr lang="el-GR" sz="2000" b="0" dirty="0"/>
                    </a:p>
                  </a:txBody>
                  <a:tcPr marL="84271" marR="84271"/>
                </a:tc>
              </a:tr>
              <a:tr h="466285">
                <a:tc>
                  <a:txBody>
                    <a:bodyPr/>
                    <a:lstStyle/>
                    <a:p>
                      <a:r>
                        <a:rPr lang="el-GR" sz="2000" dirty="0" smtClean="0"/>
                        <a:t>Σύνδρομο</a:t>
                      </a:r>
                      <a:r>
                        <a:rPr lang="el-GR" sz="2000" baseline="0" dirty="0" smtClean="0"/>
                        <a:t> οξείας αναπνευστικής δυσχέρειας</a:t>
                      </a:r>
                      <a:endParaRPr lang="el-GR" sz="2000" b="0" dirty="0"/>
                    </a:p>
                  </a:txBody>
                  <a:tcPr marL="84271" marR="84271"/>
                </a:tc>
                <a:tc>
                  <a:txBody>
                    <a:bodyPr/>
                    <a:lstStyle/>
                    <a:p>
                      <a:pPr algn="ctr"/>
                      <a:r>
                        <a:rPr lang="el-GR" sz="2000" dirty="0" smtClean="0"/>
                        <a:t>0.4 – 2</a:t>
                      </a:r>
                      <a:endParaRPr lang="el-GR" sz="2000" b="0" dirty="0"/>
                    </a:p>
                  </a:txBody>
                  <a:tcPr marL="84271" marR="84271"/>
                </a:tc>
              </a:tr>
              <a:tr h="389343">
                <a:tc>
                  <a:txBody>
                    <a:bodyPr/>
                    <a:lstStyle/>
                    <a:p>
                      <a:r>
                        <a:rPr lang="el-GR" sz="2000" dirty="0" smtClean="0"/>
                        <a:t>Εισρόφηση</a:t>
                      </a:r>
                      <a:endParaRPr lang="el-GR" sz="2000" b="0" dirty="0"/>
                    </a:p>
                  </a:txBody>
                  <a:tcPr marL="84271" marR="84271"/>
                </a:tc>
                <a:tc>
                  <a:txBody>
                    <a:bodyPr/>
                    <a:lstStyle/>
                    <a:p>
                      <a:pPr algn="ctr"/>
                      <a:r>
                        <a:rPr lang="el-GR" sz="2000" dirty="0" smtClean="0"/>
                        <a:t>1.9</a:t>
                      </a:r>
                      <a:endParaRPr lang="el-GR" sz="2000" b="0" dirty="0"/>
                    </a:p>
                  </a:txBody>
                  <a:tcPr marL="84271" marR="84271"/>
                </a:tc>
              </a:tr>
              <a:tr h="389343">
                <a:tc>
                  <a:txBody>
                    <a:bodyPr/>
                    <a:lstStyle/>
                    <a:p>
                      <a:r>
                        <a:rPr lang="el-GR" sz="2000" dirty="0" smtClean="0"/>
                        <a:t>Πνευμοθώρακας</a:t>
                      </a:r>
                      <a:endParaRPr lang="el-GR" sz="2000" b="0" dirty="0"/>
                    </a:p>
                  </a:txBody>
                  <a:tcPr marL="84271" marR="84271"/>
                </a:tc>
                <a:tc>
                  <a:txBody>
                    <a:bodyPr/>
                    <a:lstStyle/>
                    <a:p>
                      <a:pPr algn="ctr"/>
                      <a:r>
                        <a:rPr lang="el-GR" sz="2000" dirty="0" smtClean="0"/>
                        <a:t>1.4</a:t>
                      </a:r>
                      <a:endParaRPr lang="el-GR" sz="2000" b="0" dirty="0"/>
                    </a:p>
                  </a:txBody>
                  <a:tcPr marL="84271" marR="84271"/>
                </a:tc>
              </a:tr>
            </a:tbl>
          </a:graphicData>
        </a:graphic>
      </p:graphicFrame>
      <p:sp>
        <p:nvSpPr>
          <p:cNvPr id="5" name="Rectangle 3"/>
          <p:cNvSpPr/>
          <p:nvPr/>
        </p:nvSpPr>
        <p:spPr>
          <a:xfrm>
            <a:off x="3347864" y="6381328"/>
            <a:ext cx="2808312" cy="319446"/>
          </a:xfrm>
          <a:prstGeom prst="rect">
            <a:avLst/>
          </a:prstGeom>
        </p:spPr>
        <p:txBody>
          <a:bodyPr wrap="square">
            <a:spAutoFit/>
          </a:bodyPr>
          <a:lstStyle/>
          <a:p>
            <a:pPr algn="ctr">
              <a:lnSpc>
                <a:spcPct val="80000"/>
              </a:lnSpc>
            </a:pPr>
            <a:r>
              <a:rPr lang="el-GR" dirty="0" smtClean="0">
                <a:latin typeface="+mn-lt"/>
              </a:rPr>
              <a:t>(</a:t>
            </a:r>
            <a:r>
              <a:rPr lang="en-US" dirty="0" smtClean="0">
                <a:latin typeface="+mn-lt"/>
              </a:rPr>
              <a:t>Wyanne, 2004)</a:t>
            </a:r>
            <a:endParaRPr lang="el-GR" dirty="0">
              <a:latin typeface="+mn-lt"/>
            </a:endParaRPr>
          </a:p>
        </p:txBody>
      </p:sp>
    </p:spTree>
    <p:extLst>
      <p:ext uri="{BB962C8B-B14F-4D97-AF65-F5344CB8AC3E}">
        <p14:creationId xmlns:p14="http://schemas.microsoft.com/office/powerpoint/2010/main" val="34886635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Μετεγχειρητικές Επιπλοκές Καρδιοχειρουργημένου Ασθενή</a:t>
            </a:r>
            <a:r>
              <a:rPr lang="en-US" sz="3600" dirty="0" smtClean="0"/>
              <a:t> </a:t>
            </a:r>
            <a:r>
              <a:rPr lang="el-GR" sz="2800" b="0" dirty="0" smtClean="0"/>
              <a:t>(</a:t>
            </a:r>
            <a:r>
              <a:rPr lang="en-US" sz="2800" b="0" dirty="0" smtClean="0"/>
              <a:t>2</a:t>
            </a:r>
            <a:r>
              <a:rPr lang="el-GR" sz="2800" b="0" dirty="0" smtClean="0"/>
              <a:t> από 10)</a:t>
            </a:r>
            <a:endParaRPr lang="el-GR" sz="2800" b="0" dirty="0"/>
          </a:p>
        </p:txBody>
      </p:sp>
      <p:graphicFrame>
        <p:nvGraphicFramePr>
          <p:cNvPr id="7" name="6 - Θέση περιεχομένου"/>
          <p:cNvGraphicFramePr>
            <a:graphicFrameLocks noGrp="1"/>
          </p:cNvGraphicFramePr>
          <p:nvPr>
            <p:ph idx="1"/>
            <p:extLst>
              <p:ext uri="{D42A27DB-BD31-4B8C-83A1-F6EECF244321}">
                <p14:modId xmlns:p14="http://schemas.microsoft.com/office/powerpoint/2010/main" val="843837013"/>
              </p:ext>
            </p:extLst>
          </p:nvPr>
        </p:nvGraphicFramePr>
        <p:xfrm>
          <a:off x="457200" y="1196975"/>
          <a:ext cx="8229600" cy="5040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3"/>
          <p:cNvSpPr/>
          <p:nvPr/>
        </p:nvSpPr>
        <p:spPr>
          <a:xfrm>
            <a:off x="395536" y="6251420"/>
            <a:ext cx="8424936" cy="264688"/>
          </a:xfrm>
          <a:prstGeom prst="rect">
            <a:avLst/>
          </a:prstGeom>
        </p:spPr>
        <p:txBody>
          <a:bodyPr wrap="square">
            <a:spAutoFit/>
          </a:bodyPr>
          <a:lstStyle/>
          <a:p>
            <a:pPr algn="ctr">
              <a:lnSpc>
                <a:spcPct val="80000"/>
              </a:lnSpc>
            </a:pPr>
            <a:r>
              <a:rPr lang="el-GR" sz="1400" dirty="0" smtClean="0">
                <a:latin typeface="+mn-lt"/>
              </a:rPr>
              <a:t>(</a:t>
            </a:r>
            <a:r>
              <a:rPr lang="en-US" sz="1400" dirty="0" smtClean="0">
                <a:latin typeface="+mn-lt"/>
              </a:rPr>
              <a:t>Wyanne, 2004; Ji, 2013)</a:t>
            </a:r>
            <a:endParaRPr lang="el-GR" sz="1400" dirty="0">
              <a:latin typeface="+mn-lt"/>
            </a:endParaRPr>
          </a:p>
        </p:txBody>
      </p:sp>
    </p:spTree>
    <p:extLst>
      <p:ext uri="{BB962C8B-B14F-4D97-AF65-F5344CB8AC3E}">
        <p14:creationId xmlns:p14="http://schemas.microsoft.com/office/powerpoint/2010/main" val="16342863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Μετεγχειρητικές Επιπλοκές Καρδιοχειρουργημένου Ασθενή</a:t>
            </a:r>
            <a:r>
              <a:rPr lang="en-US" dirty="0" smtClean="0"/>
              <a:t> </a:t>
            </a:r>
            <a:r>
              <a:rPr lang="el-GR" sz="3100" b="0" dirty="0" smtClean="0"/>
              <a:t>(</a:t>
            </a:r>
            <a:r>
              <a:rPr lang="en-US" sz="3100" b="0" dirty="0" smtClean="0"/>
              <a:t>3</a:t>
            </a:r>
            <a:r>
              <a:rPr lang="el-GR" sz="3100" b="0" dirty="0" smtClean="0"/>
              <a:t> από 10)</a:t>
            </a:r>
            <a:endParaRPr lang="el-GR" sz="3100" b="0" dirty="0"/>
          </a:p>
        </p:txBody>
      </p:sp>
      <p:graphicFrame>
        <p:nvGraphicFramePr>
          <p:cNvPr id="7" name="6 - Θέση περιεχομένου"/>
          <p:cNvGraphicFramePr>
            <a:graphicFrameLocks noGrp="1"/>
          </p:cNvGraphicFramePr>
          <p:nvPr>
            <p:ph idx="1"/>
            <p:extLst>
              <p:ext uri="{D42A27DB-BD31-4B8C-83A1-F6EECF244321}">
                <p14:modId xmlns:p14="http://schemas.microsoft.com/office/powerpoint/2010/main" val="992288964"/>
              </p:ext>
            </p:extLst>
          </p:nvPr>
        </p:nvGraphicFramePr>
        <p:xfrm>
          <a:off x="457200" y="1196975"/>
          <a:ext cx="8229600" cy="5040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3"/>
          <p:cNvSpPr/>
          <p:nvPr/>
        </p:nvSpPr>
        <p:spPr>
          <a:xfrm>
            <a:off x="395536" y="6201001"/>
            <a:ext cx="8424936" cy="319446"/>
          </a:xfrm>
          <a:prstGeom prst="rect">
            <a:avLst/>
          </a:prstGeom>
        </p:spPr>
        <p:txBody>
          <a:bodyPr wrap="square">
            <a:spAutoFit/>
          </a:bodyPr>
          <a:lstStyle/>
          <a:p>
            <a:pPr algn="ctr">
              <a:lnSpc>
                <a:spcPct val="80000"/>
              </a:lnSpc>
            </a:pPr>
            <a:r>
              <a:rPr lang="el-GR" dirty="0" smtClean="0">
                <a:latin typeface="+mn-lt"/>
              </a:rPr>
              <a:t>(</a:t>
            </a:r>
            <a:r>
              <a:rPr lang="en-US" dirty="0" smtClean="0">
                <a:latin typeface="+mn-lt"/>
              </a:rPr>
              <a:t>Wyanne, 2004; Ji, 2013)</a:t>
            </a:r>
            <a:endParaRPr lang="el-GR" dirty="0">
              <a:latin typeface="+mn-lt"/>
            </a:endParaRPr>
          </a:p>
        </p:txBody>
      </p:sp>
    </p:spTree>
    <p:extLst>
      <p:ext uri="{BB962C8B-B14F-4D97-AF65-F5344CB8AC3E}">
        <p14:creationId xmlns:p14="http://schemas.microsoft.com/office/powerpoint/2010/main" val="7202185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p:txBody>
          <a:bodyPr>
            <a:normAutofit fontScale="90000"/>
          </a:bodyPr>
          <a:lstStyle/>
          <a:p>
            <a:r>
              <a:rPr lang="el-GR" dirty="0" smtClean="0"/>
              <a:t>Μετεγχειρητικές Επιπλοκές Καρδιοχειρουργημένου Ασθενή</a:t>
            </a:r>
            <a:r>
              <a:rPr lang="en-US" dirty="0" smtClean="0"/>
              <a:t> </a:t>
            </a:r>
            <a:r>
              <a:rPr lang="el-GR" sz="3100" b="0" dirty="0" smtClean="0"/>
              <a:t>(</a:t>
            </a:r>
            <a:r>
              <a:rPr lang="en-US" sz="3100" b="0" dirty="0" smtClean="0"/>
              <a:t>4</a:t>
            </a:r>
            <a:r>
              <a:rPr lang="el-GR" sz="3100" b="0" dirty="0" smtClean="0"/>
              <a:t> από 10)</a:t>
            </a:r>
            <a:endParaRPr lang="el-GR" sz="3100" b="0" dirty="0"/>
          </a:p>
        </p:txBody>
      </p:sp>
      <p:graphicFrame>
        <p:nvGraphicFramePr>
          <p:cNvPr id="6" name="5 - Θέση περιεχομένου"/>
          <p:cNvGraphicFramePr>
            <a:graphicFrameLocks noGrp="1"/>
          </p:cNvGraphicFramePr>
          <p:nvPr>
            <p:ph idx="1"/>
            <p:extLst>
              <p:ext uri="{D42A27DB-BD31-4B8C-83A1-F6EECF244321}">
                <p14:modId xmlns:p14="http://schemas.microsoft.com/office/powerpoint/2010/main" val="2630732927"/>
              </p:ext>
            </p:extLst>
          </p:nvPr>
        </p:nvGraphicFramePr>
        <p:xfrm>
          <a:off x="457200" y="1196975"/>
          <a:ext cx="8229600" cy="5040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3"/>
          <p:cNvSpPr/>
          <p:nvPr/>
        </p:nvSpPr>
        <p:spPr>
          <a:xfrm>
            <a:off x="395536" y="5987687"/>
            <a:ext cx="8424936" cy="319446"/>
          </a:xfrm>
          <a:prstGeom prst="rect">
            <a:avLst/>
          </a:prstGeom>
        </p:spPr>
        <p:txBody>
          <a:bodyPr wrap="square">
            <a:spAutoFit/>
          </a:bodyPr>
          <a:lstStyle/>
          <a:p>
            <a:pPr algn="ctr">
              <a:lnSpc>
                <a:spcPct val="80000"/>
              </a:lnSpc>
            </a:pPr>
            <a:r>
              <a:rPr lang="el-GR" dirty="0" smtClean="0">
                <a:latin typeface="+mn-lt"/>
              </a:rPr>
              <a:t>(</a:t>
            </a:r>
            <a:r>
              <a:rPr lang="en-US" dirty="0" smtClean="0">
                <a:latin typeface="+mn-lt"/>
              </a:rPr>
              <a:t>Adams, 2001; Woodard, 2002; Ridley, 2001; AACVPR, 2006)</a:t>
            </a:r>
            <a:endParaRPr lang="el-GR" dirty="0">
              <a:latin typeface="+mn-lt"/>
            </a:endParaRPr>
          </a:p>
        </p:txBody>
      </p:sp>
    </p:spTree>
    <p:extLst>
      <p:ext uri="{BB962C8B-B14F-4D97-AF65-F5344CB8AC3E}">
        <p14:creationId xmlns:p14="http://schemas.microsoft.com/office/powerpoint/2010/main" val="33784425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p:txBody>
          <a:bodyPr>
            <a:normAutofit fontScale="90000"/>
          </a:bodyPr>
          <a:lstStyle/>
          <a:p>
            <a:r>
              <a:rPr lang="el-GR" dirty="0" smtClean="0"/>
              <a:t>Μετεγχειρητικές Επιπλοκές Καρδιοχειρουργημένου Ασθενή</a:t>
            </a:r>
            <a:r>
              <a:rPr lang="en-US" dirty="0" smtClean="0"/>
              <a:t> </a:t>
            </a:r>
            <a:r>
              <a:rPr lang="el-GR" sz="3100" b="0" dirty="0" smtClean="0"/>
              <a:t>(</a:t>
            </a:r>
            <a:r>
              <a:rPr lang="en-US" sz="3100" b="0" dirty="0" smtClean="0"/>
              <a:t>5</a:t>
            </a:r>
            <a:r>
              <a:rPr lang="el-GR" sz="3100" b="0" dirty="0" smtClean="0"/>
              <a:t> από 10)</a:t>
            </a:r>
            <a:endParaRPr lang="el-GR" sz="3100" b="0" dirty="0"/>
          </a:p>
        </p:txBody>
      </p:sp>
      <p:graphicFrame>
        <p:nvGraphicFramePr>
          <p:cNvPr id="6" name="5 - Θέση περιεχομένου"/>
          <p:cNvGraphicFramePr>
            <a:graphicFrameLocks noGrp="1"/>
          </p:cNvGraphicFramePr>
          <p:nvPr>
            <p:ph idx="1"/>
            <p:extLst>
              <p:ext uri="{D42A27DB-BD31-4B8C-83A1-F6EECF244321}">
                <p14:modId xmlns:p14="http://schemas.microsoft.com/office/powerpoint/2010/main" val="1243739949"/>
              </p:ext>
            </p:extLst>
          </p:nvPr>
        </p:nvGraphicFramePr>
        <p:xfrm>
          <a:off x="457200" y="1196975"/>
          <a:ext cx="8229600" cy="5040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3"/>
          <p:cNvSpPr/>
          <p:nvPr/>
        </p:nvSpPr>
        <p:spPr>
          <a:xfrm>
            <a:off x="380037" y="6007721"/>
            <a:ext cx="8424936" cy="294183"/>
          </a:xfrm>
          <a:prstGeom prst="rect">
            <a:avLst/>
          </a:prstGeom>
        </p:spPr>
        <p:txBody>
          <a:bodyPr wrap="square">
            <a:spAutoFit/>
          </a:bodyPr>
          <a:lstStyle/>
          <a:p>
            <a:pPr algn="ctr">
              <a:lnSpc>
                <a:spcPct val="80000"/>
              </a:lnSpc>
            </a:pPr>
            <a:r>
              <a:rPr lang="en-US" sz="1600" dirty="0" smtClean="0">
                <a:latin typeface="+mn-lt"/>
              </a:rPr>
              <a:t>(Ridley, 2001; PTDBWH, 2009)</a:t>
            </a:r>
            <a:endParaRPr lang="el-GR" sz="1600" dirty="0">
              <a:latin typeface="+mn-lt"/>
            </a:endParaRPr>
          </a:p>
        </p:txBody>
      </p:sp>
    </p:spTree>
    <p:extLst>
      <p:ext uri="{BB962C8B-B14F-4D97-AF65-F5344CB8AC3E}">
        <p14:creationId xmlns:p14="http://schemas.microsoft.com/office/powerpoint/2010/main" val="24487482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p:txBody>
          <a:bodyPr>
            <a:normAutofit fontScale="90000"/>
          </a:bodyPr>
          <a:lstStyle/>
          <a:p>
            <a:r>
              <a:rPr lang="el-GR" dirty="0" smtClean="0"/>
              <a:t>Μετεγχειρητικές Επιπλοκές Καρδιοχειρουργημένου Ασθενή</a:t>
            </a:r>
            <a:r>
              <a:rPr lang="en-US" dirty="0" smtClean="0"/>
              <a:t> </a:t>
            </a:r>
            <a:r>
              <a:rPr lang="el-GR" sz="3100" b="0" dirty="0" smtClean="0"/>
              <a:t>(</a:t>
            </a:r>
            <a:r>
              <a:rPr lang="en-US" sz="3100" b="0" dirty="0" smtClean="0"/>
              <a:t>6</a:t>
            </a:r>
            <a:r>
              <a:rPr lang="el-GR" sz="3100" b="0" dirty="0" smtClean="0"/>
              <a:t> από 10)</a:t>
            </a:r>
            <a:endParaRPr lang="el-GR" sz="3100" b="0" dirty="0"/>
          </a:p>
        </p:txBody>
      </p:sp>
      <p:sp>
        <p:nvSpPr>
          <p:cNvPr id="8" name="7 - Θέση περιεχομένου"/>
          <p:cNvSpPr>
            <a:spLocks noGrp="1"/>
          </p:cNvSpPr>
          <p:nvPr>
            <p:ph idx="1"/>
          </p:nvPr>
        </p:nvSpPr>
        <p:spPr>
          <a:xfrm>
            <a:off x="457200" y="1618804"/>
            <a:ext cx="8229600" cy="4618507"/>
          </a:xfrm>
        </p:spPr>
        <p:txBody>
          <a:bodyPr>
            <a:noAutofit/>
          </a:bodyPr>
          <a:lstStyle/>
          <a:p>
            <a:r>
              <a:rPr lang="el-GR" sz="2400" b="1" dirty="0" smtClean="0"/>
              <a:t>Νευροψυχολογικές διαταραχές </a:t>
            </a:r>
            <a:r>
              <a:rPr lang="el-GR" sz="2400" dirty="0" smtClean="0"/>
              <a:t>παρατηρούνται στο 30% των ασθενών, κυρίως στους ηλικιωμένους, με εμφάνιση: έλλειψη μνήμης – συγκέντρωσης, κατάθλιψη, απογοήτευση. Τα συμπτώματα αυτά υποχωρούν στις απόμενες 4 – 6 εβδομάδες αν και επιμένουν στο 10% στους επόμενους 6 μήνες.</a:t>
            </a:r>
            <a:br>
              <a:rPr lang="el-GR" sz="2400" dirty="0" smtClean="0"/>
            </a:br>
            <a:r>
              <a:rPr lang="el-GR" sz="2400" dirty="0" smtClean="0"/>
              <a:t>Μετεγχειρητική ψύχωση παρατηρείται σε ποσοστό &lt;10% των ασθενών μεγάλης ηλικίας, με προϋπάρχοντα ψυχολογικά προβλήματα, αγγειακές παθήσεις, αλλά αποδράμει στον επόμενο μήνα.</a:t>
            </a:r>
          </a:p>
        </p:txBody>
      </p:sp>
      <p:sp>
        <p:nvSpPr>
          <p:cNvPr id="7" name="Rectangle 3"/>
          <p:cNvSpPr/>
          <p:nvPr/>
        </p:nvSpPr>
        <p:spPr>
          <a:xfrm>
            <a:off x="4067944" y="5445224"/>
            <a:ext cx="4536504" cy="294183"/>
          </a:xfrm>
          <a:prstGeom prst="rect">
            <a:avLst/>
          </a:prstGeom>
        </p:spPr>
        <p:txBody>
          <a:bodyPr wrap="square">
            <a:spAutoFit/>
          </a:bodyPr>
          <a:lstStyle/>
          <a:p>
            <a:pPr algn="ctr">
              <a:lnSpc>
                <a:spcPct val="80000"/>
              </a:lnSpc>
            </a:pPr>
            <a:r>
              <a:rPr lang="el-GR" sz="1600" dirty="0" smtClean="0">
                <a:latin typeface="+mn-lt"/>
              </a:rPr>
              <a:t>(</a:t>
            </a:r>
            <a:r>
              <a:rPr lang="en-US" sz="1600" dirty="0" smtClean="0">
                <a:latin typeface="+mn-lt"/>
              </a:rPr>
              <a:t>Adams, 2001; Chong, 2003; ACCF / AHA, 2011)</a:t>
            </a:r>
            <a:endParaRPr lang="el-GR" sz="1600" dirty="0">
              <a:latin typeface="+mn-lt"/>
            </a:endParaRPr>
          </a:p>
        </p:txBody>
      </p:sp>
      <p:sp>
        <p:nvSpPr>
          <p:cNvPr id="9" name="8 - TextBox"/>
          <p:cNvSpPr txBox="1"/>
          <p:nvPr/>
        </p:nvSpPr>
        <p:spPr>
          <a:xfrm>
            <a:off x="611560" y="1218695"/>
            <a:ext cx="8208912" cy="461665"/>
          </a:xfrm>
          <a:prstGeom prst="rect">
            <a:avLst/>
          </a:prstGeom>
          <a:solidFill>
            <a:srgbClr val="004B82"/>
          </a:solidFill>
        </p:spPr>
        <p:txBody>
          <a:bodyPr wrap="square" rtlCol="0">
            <a:spAutoFit/>
          </a:bodyPr>
          <a:lstStyle/>
          <a:p>
            <a:pPr algn="ctr"/>
            <a:r>
              <a:rPr lang="el-GR" sz="2400" b="1" dirty="0" smtClean="0">
                <a:solidFill>
                  <a:schemeClr val="bg1"/>
                </a:solidFill>
                <a:latin typeface="+mn-lt"/>
              </a:rPr>
              <a:t>Νευρολογικές</a:t>
            </a:r>
            <a:endParaRPr lang="el-GR" sz="2400" b="1" dirty="0">
              <a:solidFill>
                <a:schemeClr val="bg1"/>
              </a:solidFill>
              <a:latin typeface="+mn-lt"/>
            </a:endParaRPr>
          </a:p>
        </p:txBody>
      </p:sp>
    </p:spTree>
    <p:extLst>
      <p:ext uri="{BB962C8B-B14F-4D97-AF65-F5344CB8AC3E}">
        <p14:creationId xmlns:p14="http://schemas.microsoft.com/office/powerpoint/2010/main" val="30016182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p:txBody>
          <a:bodyPr>
            <a:normAutofit fontScale="90000"/>
          </a:bodyPr>
          <a:lstStyle/>
          <a:p>
            <a:r>
              <a:rPr lang="el-GR" dirty="0" smtClean="0"/>
              <a:t>Μετεγχειρητικές Επιπλοκές Καρδιοχειρουργημένου Ασθενή</a:t>
            </a:r>
            <a:r>
              <a:rPr lang="en-US" dirty="0" smtClean="0"/>
              <a:t> </a:t>
            </a:r>
            <a:r>
              <a:rPr lang="el-GR" sz="3100" b="0" dirty="0" smtClean="0"/>
              <a:t>(7 από 10)</a:t>
            </a:r>
            <a:endParaRPr lang="el-GR" sz="3100" b="0" dirty="0"/>
          </a:p>
        </p:txBody>
      </p:sp>
      <p:sp>
        <p:nvSpPr>
          <p:cNvPr id="8" name="7 - Θέση περιεχομένου"/>
          <p:cNvSpPr>
            <a:spLocks noGrp="1"/>
          </p:cNvSpPr>
          <p:nvPr>
            <p:ph idx="1"/>
          </p:nvPr>
        </p:nvSpPr>
        <p:spPr>
          <a:xfrm>
            <a:off x="457200" y="1618804"/>
            <a:ext cx="8229600" cy="4618507"/>
          </a:xfrm>
        </p:spPr>
        <p:txBody>
          <a:bodyPr>
            <a:noAutofit/>
          </a:bodyPr>
          <a:lstStyle/>
          <a:p>
            <a:r>
              <a:rPr lang="el-GR" sz="2400" b="1" dirty="0" smtClean="0"/>
              <a:t>Αγγειακό εγκεφαλικό επεισόδιο </a:t>
            </a:r>
            <a:r>
              <a:rPr lang="el-GR" sz="2400" dirty="0" smtClean="0"/>
              <a:t>εμφανίζεται στο 1.4% - 3.8% λόγω μακροεμβολών, μικροεμβολών και υποαιμάτωσης.</a:t>
            </a:r>
            <a:br>
              <a:rPr lang="el-GR" sz="2400" dirty="0" smtClean="0"/>
            </a:br>
            <a:r>
              <a:rPr lang="el-GR" sz="2400" dirty="0" smtClean="0"/>
              <a:t>Παράγοντες κινδύνου: ηλικία, προηγούμενο ιστορικό, σακχαρώδης διαβήτης, υπέρταση, γυναικείο φύλλο, αθηρωματική αορτή, στένωση καρωτίδων.</a:t>
            </a:r>
          </a:p>
          <a:p>
            <a:r>
              <a:rPr lang="el-GR" sz="2400" b="1" dirty="0" smtClean="0"/>
              <a:t>Κάκωση βραχιονίου πλέγματος, ρίζες Α7, Α8 και Θ1</a:t>
            </a:r>
            <a:r>
              <a:rPr lang="el-GR" sz="2400" dirty="0" smtClean="0"/>
              <a:t>: παρουσιάζεται στο 5.5% - 10% και οφείλεται στην έλξη και συμπίεση των νεύρων κατά την διάνοιξη του στέρνου.</a:t>
            </a:r>
          </a:p>
          <a:p>
            <a:r>
              <a:rPr lang="el-GR" sz="2400" b="1" dirty="0" smtClean="0"/>
              <a:t>Νευροπάθεια ωλενίου </a:t>
            </a:r>
            <a:r>
              <a:rPr lang="el-GR" sz="2400" dirty="0" smtClean="0"/>
              <a:t>παρουσιάζεται λόγω της θέσης των άνω άκρων κατά το χειρουργείο και την τοπική συμπίεση.</a:t>
            </a:r>
            <a:br>
              <a:rPr lang="el-GR" sz="2400" dirty="0" smtClean="0"/>
            </a:br>
            <a:r>
              <a:rPr lang="el-GR" sz="2400" b="1" dirty="0" smtClean="0"/>
              <a:t>Η αποκατάσταση </a:t>
            </a:r>
            <a:r>
              <a:rPr lang="el-GR" sz="2400" u="sng" dirty="0" smtClean="0"/>
              <a:t>τ</a:t>
            </a:r>
            <a:r>
              <a:rPr lang="el-GR" sz="2400" dirty="0" smtClean="0"/>
              <a:t>ων βλαβών αυτών είναι πλήρης στους επόμενους 6 μήνες ενώ σε λίγες περιπτώσεις ανέφικτη.</a:t>
            </a:r>
          </a:p>
        </p:txBody>
      </p:sp>
      <p:sp>
        <p:nvSpPr>
          <p:cNvPr id="7" name="Rectangle 3"/>
          <p:cNvSpPr/>
          <p:nvPr/>
        </p:nvSpPr>
        <p:spPr>
          <a:xfrm>
            <a:off x="3851920" y="6225979"/>
            <a:ext cx="4875086" cy="294183"/>
          </a:xfrm>
          <a:prstGeom prst="rect">
            <a:avLst/>
          </a:prstGeom>
        </p:spPr>
        <p:txBody>
          <a:bodyPr wrap="square">
            <a:spAutoFit/>
          </a:bodyPr>
          <a:lstStyle/>
          <a:p>
            <a:pPr algn="r">
              <a:lnSpc>
                <a:spcPct val="80000"/>
              </a:lnSpc>
            </a:pPr>
            <a:r>
              <a:rPr lang="el-GR" sz="1600" dirty="0" smtClean="0">
                <a:latin typeface="+mn-lt"/>
              </a:rPr>
              <a:t>(</a:t>
            </a:r>
            <a:r>
              <a:rPr lang="en-US" sz="1600" dirty="0" smtClean="0">
                <a:latin typeface="+mn-lt"/>
              </a:rPr>
              <a:t>Adams, 2001; Chong, 2003; ACCF / AHA, 2011)</a:t>
            </a:r>
            <a:endParaRPr lang="el-GR" sz="1600" dirty="0">
              <a:latin typeface="+mn-lt"/>
            </a:endParaRPr>
          </a:p>
        </p:txBody>
      </p:sp>
      <p:sp>
        <p:nvSpPr>
          <p:cNvPr id="9" name="8 - TextBox"/>
          <p:cNvSpPr txBox="1"/>
          <p:nvPr/>
        </p:nvSpPr>
        <p:spPr>
          <a:xfrm>
            <a:off x="611560" y="1218695"/>
            <a:ext cx="8208912" cy="461665"/>
          </a:xfrm>
          <a:prstGeom prst="rect">
            <a:avLst/>
          </a:prstGeom>
          <a:solidFill>
            <a:srgbClr val="004B82"/>
          </a:solidFill>
        </p:spPr>
        <p:txBody>
          <a:bodyPr wrap="square" rtlCol="0">
            <a:spAutoFit/>
          </a:bodyPr>
          <a:lstStyle/>
          <a:p>
            <a:pPr algn="ctr"/>
            <a:r>
              <a:rPr lang="el-GR" sz="2400" b="1" dirty="0" smtClean="0">
                <a:solidFill>
                  <a:schemeClr val="bg1"/>
                </a:solidFill>
                <a:latin typeface="+mn-lt"/>
              </a:rPr>
              <a:t>Νευρολογικές</a:t>
            </a:r>
            <a:endParaRPr lang="el-GR" sz="2400" b="1" dirty="0">
              <a:solidFill>
                <a:schemeClr val="bg1"/>
              </a:solidFill>
              <a:latin typeface="+mn-lt"/>
            </a:endParaRPr>
          </a:p>
        </p:txBody>
      </p:sp>
    </p:spTree>
    <p:extLst>
      <p:ext uri="{BB962C8B-B14F-4D97-AF65-F5344CB8AC3E}">
        <p14:creationId xmlns:p14="http://schemas.microsoft.com/office/powerpoint/2010/main" val="11794603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 Τίτλος"/>
          <p:cNvSpPr>
            <a:spLocks noGrp="1"/>
          </p:cNvSpPr>
          <p:nvPr>
            <p:ph type="title"/>
          </p:nvPr>
        </p:nvSpPr>
        <p:spPr/>
        <p:txBody>
          <a:bodyPr>
            <a:normAutofit fontScale="90000"/>
          </a:bodyPr>
          <a:lstStyle/>
          <a:p>
            <a:r>
              <a:rPr lang="el-GR" dirty="0" smtClean="0"/>
              <a:t>Μετεγχειρητικές Επιπλοκές Καρδιοχειρουργημένου Ασθενή</a:t>
            </a:r>
            <a:r>
              <a:rPr lang="en-US" dirty="0" smtClean="0"/>
              <a:t> </a:t>
            </a:r>
            <a:r>
              <a:rPr lang="el-GR" sz="3100" b="0" dirty="0" smtClean="0"/>
              <a:t>(8 από 10)</a:t>
            </a:r>
            <a:endParaRPr lang="el-GR" sz="3100" b="0" dirty="0"/>
          </a:p>
        </p:txBody>
      </p:sp>
      <p:sp>
        <p:nvSpPr>
          <p:cNvPr id="3" name="2 - Θέση περιεχομένου"/>
          <p:cNvSpPr>
            <a:spLocks noGrp="1"/>
          </p:cNvSpPr>
          <p:nvPr>
            <p:ph idx="1"/>
          </p:nvPr>
        </p:nvSpPr>
        <p:spPr>
          <a:xfrm>
            <a:off x="457200" y="1700808"/>
            <a:ext cx="8229600" cy="4536503"/>
          </a:xfrm>
        </p:spPr>
        <p:txBody>
          <a:bodyPr>
            <a:noAutofit/>
          </a:bodyPr>
          <a:lstStyle/>
          <a:p>
            <a:r>
              <a:rPr lang="el-GR" sz="2400" dirty="0" smtClean="0"/>
              <a:t>Οι επιπλοκές αυτές έχουν χαμηλή συχνότητα (0,4% - 8%) αλλά υψηλή θνητότητα (14% - 47%), με το 66% να συμβαίνει μετά την έξοδο από το νοσοκομείο</a:t>
            </a:r>
          </a:p>
          <a:p>
            <a:r>
              <a:rPr lang="el-GR" sz="2400" dirty="0" smtClean="0"/>
              <a:t>Αίτια: παχυσαρκία, λήψη και των δύο έσω μαστικών αρτηριών, σακχαρώδης διαβήτης, επανενγχείρηση, χρόνια αποφρακτική πνευμονοπάθεια, παρατεταμένος χρόνος ΕΣΚ– χειρουργείου – μηχανικού αερισμού, γυναίκες με μεγάλα στήθη</a:t>
            </a:r>
          </a:p>
          <a:p>
            <a:r>
              <a:rPr lang="el-GR" sz="2400" dirty="0" smtClean="0"/>
              <a:t>Υπάρχει διχογνωμία απόψεων όσον αφορά στον χρόνο προφύλαξης (1 – 18 εβδομάδες), το βάρος μεταφοράς (1 – 5 </a:t>
            </a:r>
            <a:r>
              <a:rPr lang="en-US" sz="2400" dirty="0" smtClean="0"/>
              <a:t>Kg)</a:t>
            </a:r>
            <a:r>
              <a:rPr lang="el-GR" sz="2400" dirty="0" smtClean="0"/>
              <a:t>, τις κινήσεις ώμων (μονοπλευρα – ή αμφίπλευρα)</a:t>
            </a:r>
          </a:p>
        </p:txBody>
      </p:sp>
      <p:sp>
        <p:nvSpPr>
          <p:cNvPr id="5" name="Rectangle 3"/>
          <p:cNvSpPr/>
          <p:nvPr/>
        </p:nvSpPr>
        <p:spPr>
          <a:xfrm>
            <a:off x="4211959" y="6093296"/>
            <a:ext cx="4468811" cy="294183"/>
          </a:xfrm>
          <a:prstGeom prst="rect">
            <a:avLst/>
          </a:prstGeom>
        </p:spPr>
        <p:txBody>
          <a:bodyPr wrap="square">
            <a:spAutoFit/>
          </a:bodyPr>
          <a:lstStyle/>
          <a:p>
            <a:pPr algn="r">
              <a:lnSpc>
                <a:spcPct val="80000"/>
              </a:lnSpc>
            </a:pPr>
            <a:r>
              <a:rPr lang="el-GR" sz="1600" dirty="0" smtClean="0">
                <a:latin typeface="+mn-lt"/>
              </a:rPr>
              <a:t>(</a:t>
            </a:r>
            <a:r>
              <a:rPr lang="en-US" sz="1600" dirty="0" smtClean="0">
                <a:latin typeface="+mn-lt"/>
              </a:rPr>
              <a:t>Cahalin, 2011; Lomi, 2013)</a:t>
            </a:r>
            <a:endParaRPr lang="el-GR" sz="1600" dirty="0">
              <a:latin typeface="+mn-lt"/>
            </a:endParaRPr>
          </a:p>
        </p:txBody>
      </p:sp>
      <p:sp>
        <p:nvSpPr>
          <p:cNvPr id="6" name="5 - TextBox"/>
          <p:cNvSpPr txBox="1"/>
          <p:nvPr/>
        </p:nvSpPr>
        <p:spPr>
          <a:xfrm>
            <a:off x="471859" y="1228690"/>
            <a:ext cx="8208912" cy="461665"/>
          </a:xfrm>
          <a:prstGeom prst="rect">
            <a:avLst/>
          </a:prstGeom>
          <a:solidFill>
            <a:srgbClr val="004B82"/>
          </a:solidFill>
        </p:spPr>
        <p:txBody>
          <a:bodyPr wrap="square" rtlCol="0">
            <a:spAutoFit/>
          </a:bodyPr>
          <a:lstStyle/>
          <a:p>
            <a:pPr algn="ctr"/>
            <a:r>
              <a:rPr lang="el-GR" sz="2400" b="1" dirty="0" smtClean="0">
                <a:solidFill>
                  <a:schemeClr val="bg1"/>
                </a:solidFill>
                <a:latin typeface="+mn-lt"/>
              </a:rPr>
              <a:t>Στερνική Αστάθεια - Μεσοθωρακίτιδα</a:t>
            </a:r>
            <a:endParaRPr lang="el-GR" sz="2400" b="1" dirty="0">
              <a:solidFill>
                <a:schemeClr val="bg1"/>
              </a:solidFill>
              <a:latin typeface="+mn-lt"/>
            </a:endParaRPr>
          </a:p>
        </p:txBody>
      </p:sp>
    </p:spTree>
    <p:extLst>
      <p:ext uri="{BB962C8B-B14F-4D97-AF65-F5344CB8AC3E}">
        <p14:creationId xmlns:p14="http://schemas.microsoft.com/office/powerpoint/2010/main" val="6617247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sz="2800" b="1" dirty="0"/>
              <a:t>Προεγχειρητική – Μετεγχειρητική Φυσικοθεραπευτική Αξιολόγηση Καρδιοχειρουργημένου Ασθενή  </a:t>
            </a:r>
            <a:r>
              <a:rPr lang="el-GR" sz="2400" b="0" dirty="0" smtClean="0"/>
              <a:t>(3 </a:t>
            </a:r>
            <a:r>
              <a:rPr lang="el-GR" sz="2400" b="0" dirty="0"/>
              <a:t>από 3)</a:t>
            </a:r>
          </a:p>
        </p:txBody>
      </p:sp>
      <p:sp>
        <p:nvSpPr>
          <p:cNvPr id="5" name="Content Placeholder 4"/>
          <p:cNvSpPr>
            <a:spLocks noGrp="1"/>
          </p:cNvSpPr>
          <p:nvPr>
            <p:ph idx="1"/>
          </p:nvPr>
        </p:nvSpPr>
        <p:spPr/>
        <p:txBody>
          <a:bodyPr>
            <a:normAutofit/>
          </a:bodyPr>
          <a:lstStyle/>
          <a:p>
            <a:r>
              <a:rPr lang="el-GR" sz="2400" b="1" dirty="0" smtClean="0"/>
              <a:t>Ψηλάφηση </a:t>
            </a:r>
            <a:r>
              <a:rPr lang="el-GR" sz="2400" dirty="0" smtClean="0"/>
              <a:t>(θωρακικής έκπτυξης, φωνητικών </a:t>
            </a:r>
            <a:r>
              <a:rPr lang="el-GR" sz="2400" b="1" dirty="0" smtClean="0">
                <a:solidFill>
                  <a:srgbClr val="820000"/>
                </a:solidFill>
              </a:rPr>
              <a:t>δομήσεων</a:t>
            </a:r>
            <a:r>
              <a:rPr lang="el-GR" sz="2400" dirty="0" smtClean="0"/>
              <a:t>)?</a:t>
            </a:r>
            <a:endParaRPr lang="el-GR" sz="2400" dirty="0"/>
          </a:p>
          <a:p>
            <a:r>
              <a:rPr lang="el-GR" sz="2400" b="1" dirty="0" smtClean="0"/>
              <a:t>Επίκρουση Πνευμονικών Περιοχών</a:t>
            </a:r>
          </a:p>
          <a:p>
            <a:r>
              <a:rPr lang="el-GR" sz="2400" b="1" dirty="0" smtClean="0"/>
              <a:t>Ακρόαση </a:t>
            </a:r>
            <a:r>
              <a:rPr lang="el-GR" sz="2400" dirty="0" smtClean="0"/>
              <a:t>(πνευμονικών πεδίων, καρδιάς)</a:t>
            </a:r>
          </a:p>
          <a:p>
            <a:r>
              <a:rPr lang="el-GR" sz="2400" b="1" dirty="0" smtClean="0"/>
              <a:t>Συνεκτίμηση Ιατρικών Εξετάσεων</a:t>
            </a:r>
          </a:p>
          <a:p>
            <a:pPr lvl="1"/>
            <a:r>
              <a:rPr lang="el-GR" sz="2400" dirty="0" smtClean="0"/>
              <a:t>Βιοχημικές εξετάσεις, ακτινογραφία θώρακα ηλεκτροκαρδιογράφημα</a:t>
            </a:r>
          </a:p>
          <a:p>
            <a:pPr lvl="1"/>
            <a:r>
              <a:rPr lang="el-GR" sz="2400" dirty="0" smtClean="0"/>
              <a:t>Αξονική, μαγνητική τομογραφία θώρακα - καρδιάς</a:t>
            </a:r>
          </a:p>
          <a:p>
            <a:pPr lvl="1"/>
            <a:r>
              <a:rPr lang="el-GR" sz="2400" dirty="0" smtClean="0"/>
              <a:t>Αέρια αίματος, δοκιμασία κόπωσης, υπερηχοκαρδιογράφημα</a:t>
            </a:r>
          </a:p>
          <a:p>
            <a:pPr lvl="1"/>
            <a:r>
              <a:rPr lang="el-GR" sz="2400" dirty="0" smtClean="0"/>
              <a:t>Ραδιοϊσοτοπικές εξετάσεις, στεφανογραφία</a:t>
            </a:r>
          </a:p>
        </p:txBody>
      </p:sp>
      <p:sp>
        <p:nvSpPr>
          <p:cNvPr id="6" name="Rectangle 5"/>
          <p:cNvSpPr/>
          <p:nvPr/>
        </p:nvSpPr>
        <p:spPr>
          <a:xfrm>
            <a:off x="611560" y="6067749"/>
            <a:ext cx="7488832" cy="369332"/>
          </a:xfrm>
          <a:prstGeom prst="rect">
            <a:avLst/>
          </a:prstGeom>
        </p:spPr>
        <p:txBody>
          <a:bodyPr wrap="square">
            <a:spAutoFit/>
          </a:bodyPr>
          <a:lstStyle/>
          <a:p>
            <a:pPr algn="ctr"/>
            <a:r>
              <a:rPr lang="en-GB" dirty="0" smtClean="0"/>
              <a:t>(</a:t>
            </a:r>
            <a:r>
              <a:rPr lang="en-US" dirty="0" smtClean="0"/>
              <a:t>Watchie,</a:t>
            </a:r>
            <a:r>
              <a:rPr lang="el-GR" dirty="0"/>
              <a:t> </a:t>
            </a:r>
            <a:r>
              <a:rPr lang="en-US" dirty="0" smtClean="0"/>
              <a:t>1995; PTDBWH,2009)</a:t>
            </a:r>
            <a:endParaRPr lang="el-GR" dirty="0"/>
          </a:p>
        </p:txBody>
      </p:sp>
    </p:spTree>
    <p:extLst>
      <p:ext uri="{BB962C8B-B14F-4D97-AF65-F5344CB8AC3E}">
        <p14:creationId xmlns:p14="http://schemas.microsoft.com/office/powerpoint/2010/main" val="4651950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 Τίτλος"/>
          <p:cNvSpPr>
            <a:spLocks noGrp="1"/>
          </p:cNvSpPr>
          <p:nvPr>
            <p:ph type="title"/>
          </p:nvPr>
        </p:nvSpPr>
        <p:spPr/>
        <p:txBody>
          <a:bodyPr>
            <a:normAutofit fontScale="90000"/>
          </a:bodyPr>
          <a:lstStyle/>
          <a:p>
            <a:r>
              <a:rPr lang="el-GR" dirty="0" smtClean="0"/>
              <a:t>Μετεγχειρητικές Επιπλοκές Καρδιοχειρουργημένου Ασθενή</a:t>
            </a:r>
            <a:r>
              <a:rPr lang="en-US" dirty="0" smtClean="0"/>
              <a:t> </a:t>
            </a:r>
            <a:r>
              <a:rPr lang="el-GR" sz="3100" b="0" dirty="0" smtClean="0"/>
              <a:t>(9 από 10)</a:t>
            </a:r>
            <a:endParaRPr lang="el-GR" sz="3100" b="0" dirty="0"/>
          </a:p>
        </p:txBody>
      </p:sp>
      <p:sp>
        <p:nvSpPr>
          <p:cNvPr id="3" name="2 - Θέση περιεχομένου"/>
          <p:cNvSpPr>
            <a:spLocks noGrp="1"/>
          </p:cNvSpPr>
          <p:nvPr>
            <p:ph idx="1"/>
          </p:nvPr>
        </p:nvSpPr>
        <p:spPr>
          <a:xfrm>
            <a:off x="457200" y="1844824"/>
            <a:ext cx="8229600" cy="4392487"/>
          </a:xfrm>
        </p:spPr>
        <p:txBody>
          <a:bodyPr>
            <a:noAutofit/>
          </a:bodyPr>
          <a:lstStyle/>
          <a:p>
            <a:pPr>
              <a:spcBef>
                <a:spcPts val="0"/>
              </a:spcBef>
            </a:pPr>
            <a:r>
              <a:rPr lang="el-GR" sz="2400" dirty="0" smtClean="0"/>
              <a:t>Για 4 – 8 εβδομάδες: όχι ανύψωση – τράβηγμα – σπρώξιμο με τα άνω άκρα &gt;4.5 </a:t>
            </a:r>
            <a:r>
              <a:rPr lang="en-US" sz="2400" dirty="0" smtClean="0"/>
              <a:t>Kg</a:t>
            </a:r>
          </a:p>
          <a:p>
            <a:pPr>
              <a:spcBef>
                <a:spcPts val="0"/>
              </a:spcBef>
            </a:pPr>
            <a:r>
              <a:rPr lang="el-GR" sz="2400" dirty="0" smtClean="0"/>
              <a:t>Όχι κάμψη – απαγωγή ώμου &gt;90</a:t>
            </a:r>
            <a:r>
              <a:rPr lang="el-GR" sz="2400" baseline="30000" dirty="0" smtClean="0"/>
              <a:t>ο</a:t>
            </a:r>
            <a:r>
              <a:rPr lang="el-GR" sz="2400" dirty="0" smtClean="0"/>
              <a:t> μονόπλευρα με βάρος</a:t>
            </a:r>
          </a:p>
          <a:p>
            <a:pPr>
              <a:spcBef>
                <a:spcPts val="0"/>
              </a:spcBef>
            </a:pPr>
            <a:r>
              <a:rPr lang="el-GR" sz="2400" dirty="0" smtClean="0"/>
              <a:t>Ασκήσεις εύρους τροχιάς ώμων με βάση τον πόνο</a:t>
            </a:r>
          </a:p>
          <a:p>
            <a:pPr>
              <a:spcBef>
                <a:spcPts val="0"/>
              </a:spcBef>
            </a:pPr>
            <a:r>
              <a:rPr lang="el-GR" sz="2400" dirty="0" smtClean="0"/>
              <a:t>Όχι υπερβολική προσαγωγή ωμοπλατών</a:t>
            </a:r>
          </a:p>
          <a:p>
            <a:pPr>
              <a:spcBef>
                <a:spcPts val="0"/>
              </a:spcBef>
            </a:pPr>
            <a:r>
              <a:rPr lang="el-GR" sz="2400" dirty="0" smtClean="0"/>
              <a:t>Αποφυγή έντονης ενεργητικής κάμψης κορμού και στροφή από ύπτια </a:t>
            </a:r>
            <a:r>
              <a:rPr lang="el-GR" sz="2400" dirty="0" smtClean="0">
                <a:sym typeface="Wingdings" pitchFamily="2" charset="2"/>
              </a:rPr>
              <a:t> καθιστή θέση</a:t>
            </a:r>
          </a:p>
          <a:p>
            <a:pPr>
              <a:spcBef>
                <a:spcPts val="0"/>
              </a:spcBef>
            </a:pPr>
            <a:r>
              <a:rPr lang="el-GR" sz="2400" dirty="0" smtClean="0">
                <a:sym typeface="Wingdings" pitchFamily="2" charset="2"/>
              </a:rPr>
              <a:t>Όχι ταυτόχρονη, υπερβολική αμφοτερόπλευρη υπερέκταση ώμων</a:t>
            </a:r>
          </a:p>
          <a:p>
            <a:pPr>
              <a:spcBef>
                <a:spcPts val="0"/>
              </a:spcBef>
            </a:pPr>
            <a:r>
              <a:rPr lang="el-GR" sz="2400" dirty="0" smtClean="0">
                <a:sym typeface="Wingdings" pitchFamily="2" charset="2"/>
              </a:rPr>
              <a:t>Όχι οδήγηση, μόνο συνοδηγός</a:t>
            </a:r>
          </a:p>
          <a:p>
            <a:pPr>
              <a:spcBef>
                <a:spcPts val="0"/>
              </a:spcBef>
            </a:pPr>
            <a:r>
              <a:rPr lang="el-GR" sz="2400" dirty="0" smtClean="0">
                <a:sym typeface="Wingdings" pitchFamily="2" charset="2"/>
              </a:rPr>
              <a:t>Προστασία στέρνου κατά τη διάρκεια βήχα και μηχανισμού </a:t>
            </a:r>
            <a:r>
              <a:rPr lang="en-US" sz="2400" dirty="0" smtClean="0">
                <a:sym typeface="Wingdings" pitchFamily="2" charset="2"/>
              </a:rPr>
              <a:t>Valsana</a:t>
            </a:r>
            <a:endParaRPr lang="el-GR" sz="2400" dirty="0" smtClean="0"/>
          </a:p>
        </p:txBody>
      </p:sp>
      <p:sp>
        <p:nvSpPr>
          <p:cNvPr id="5" name="Rectangle 3"/>
          <p:cNvSpPr/>
          <p:nvPr/>
        </p:nvSpPr>
        <p:spPr>
          <a:xfrm>
            <a:off x="5796135" y="6219108"/>
            <a:ext cx="2992647" cy="289310"/>
          </a:xfrm>
          <a:prstGeom prst="rect">
            <a:avLst/>
          </a:prstGeom>
        </p:spPr>
        <p:txBody>
          <a:bodyPr wrap="square">
            <a:spAutoFit/>
          </a:bodyPr>
          <a:lstStyle/>
          <a:p>
            <a:pPr algn="ctr">
              <a:lnSpc>
                <a:spcPct val="80000"/>
              </a:lnSpc>
            </a:pPr>
            <a:r>
              <a:rPr lang="el-GR" sz="1600" dirty="0" smtClean="0">
                <a:latin typeface="+mn-lt"/>
              </a:rPr>
              <a:t>(</a:t>
            </a:r>
            <a:r>
              <a:rPr lang="en-US" sz="1600" dirty="0" smtClean="0">
                <a:latin typeface="+mn-lt"/>
              </a:rPr>
              <a:t>Cahalin, 2011; Lomi, 2013)</a:t>
            </a:r>
            <a:endParaRPr lang="el-GR" sz="1600" dirty="0">
              <a:latin typeface="+mn-lt"/>
            </a:endParaRPr>
          </a:p>
        </p:txBody>
      </p:sp>
      <p:sp>
        <p:nvSpPr>
          <p:cNvPr id="8" name="5 - TextBox"/>
          <p:cNvSpPr txBox="1"/>
          <p:nvPr/>
        </p:nvSpPr>
        <p:spPr>
          <a:xfrm>
            <a:off x="471859" y="1228690"/>
            <a:ext cx="8208912" cy="461665"/>
          </a:xfrm>
          <a:prstGeom prst="rect">
            <a:avLst/>
          </a:prstGeom>
          <a:solidFill>
            <a:srgbClr val="004B82"/>
          </a:solidFill>
        </p:spPr>
        <p:txBody>
          <a:bodyPr wrap="square" rtlCol="0">
            <a:spAutoFit/>
          </a:bodyPr>
          <a:lstStyle/>
          <a:p>
            <a:pPr algn="ctr"/>
            <a:r>
              <a:rPr lang="el-GR" sz="2400" b="1" dirty="0" smtClean="0">
                <a:solidFill>
                  <a:schemeClr val="bg1"/>
                </a:solidFill>
                <a:latin typeface="+mn-lt"/>
              </a:rPr>
              <a:t>Στερνική Αστάθεια - Μεσοθωρακίτιδα</a:t>
            </a:r>
            <a:endParaRPr lang="el-GR" sz="2400" b="1" dirty="0">
              <a:solidFill>
                <a:schemeClr val="bg1"/>
              </a:solidFill>
              <a:latin typeface="+mn-lt"/>
            </a:endParaRPr>
          </a:p>
        </p:txBody>
      </p:sp>
    </p:spTree>
    <p:extLst>
      <p:ext uri="{BB962C8B-B14F-4D97-AF65-F5344CB8AC3E}">
        <p14:creationId xmlns:p14="http://schemas.microsoft.com/office/powerpoint/2010/main" val="19849960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 Τίτλος"/>
          <p:cNvSpPr>
            <a:spLocks noGrp="1"/>
          </p:cNvSpPr>
          <p:nvPr>
            <p:ph type="title"/>
          </p:nvPr>
        </p:nvSpPr>
        <p:spPr/>
        <p:txBody>
          <a:bodyPr>
            <a:normAutofit fontScale="90000"/>
          </a:bodyPr>
          <a:lstStyle/>
          <a:p>
            <a:r>
              <a:rPr lang="el-GR" dirty="0" smtClean="0"/>
              <a:t>Μετεγχειρητικές Επιπλοκές Καρδιοχειρουργημένου Ασθενή</a:t>
            </a:r>
            <a:r>
              <a:rPr lang="en-US" dirty="0" smtClean="0"/>
              <a:t> </a:t>
            </a:r>
            <a:r>
              <a:rPr lang="el-GR" sz="3100" b="0" dirty="0" smtClean="0"/>
              <a:t>(10 από 10)</a:t>
            </a:r>
            <a:endParaRPr lang="el-GR" sz="3100" b="0" dirty="0"/>
          </a:p>
        </p:txBody>
      </p:sp>
      <p:sp>
        <p:nvSpPr>
          <p:cNvPr id="3" name="2 - Θέση περιεχομένου"/>
          <p:cNvSpPr>
            <a:spLocks noGrp="1"/>
          </p:cNvSpPr>
          <p:nvPr>
            <p:ph idx="1"/>
          </p:nvPr>
        </p:nvSpPr>
        <p:spPr>
          <a:xfrm>
            <a:off x="457200" y="1844824"/>
            <a:ext cx="8229600" cy="4392488"/>
          </a:xfrm>
        </p:spPr>
        <p:txBody>
          <a:bodyPr>
            <a:normAutofit/>
          </a:bodyPr>
          <a:lstStyle/>
          <a:p>
            <a:r>
              <a:rPr lang="el-GR" sz="2400" dirty="0" smtClean="0"/>
              <a:t>Συμβαίνει σε παχύσαρκες γυναίκες στο σημείο λήψης της μείζονος σαφηνούς φλέβας και εκδηλώνεται με πυρετό, πόνο, ερύθημα, οίδημα, τοπική ευαισθησία</a:t>
            </a:r>
          </a:p>
          <a:p>
            <a:endParaRPr lang="el-GR" sz="2400" dirty="0" smtClean="0"/>
          </a:p>
          <a:p>
            <a:r>
              <a:rPr lang="el-GR" sz="2400" dirty="0" smtClean="0"/>
              <a:t>Η βάδιση γίνεται με μερική φόρτιση, με επίδεση, ανύψωση σε καθιστή θέση και ενεργητικές κινήσεις στα όρια του πόνου</a:t>
            </a:r>
          </a:p>
          <a:p>
            <a:endParaRPr lang="el-GR" sz="2400" dirty="0" smtClean="0"/>
          </a:p>
          <a:p>
            <a:r>
              <a:rPr lang="el-GR" sz="2400" dirty="0" smtClean="0"/>
              <a:t>Σε ύπαρξη επιπλοκών από το νεφρικό, γαστρεντερικό, αιματολογικό σύστημα το πρόγραμμα φυσικοθεραπείας καθορίζεται από την κλινική κατάσταση – αξιολόγηση ασθενή</a:t>
            </a:r>
          </a:p>
        </p:txBody>
      </p:sp>
      <p:sp>
        <p:nvSpPr>
          <p:cNvPr id="5" name="Rectangle 3"/>
          <p:cNvSpPr/>
          <p:nvPr/>
        </p:nvSpPr>
        <p:spPr>
          <a:xfrm>
            <a:off x="5436096" y="6046175"/>
            <a:ext cx="3361490" cy="289310"/>
          </a:xfrm>
          <a:prstGeom prst="rect">
            <a:avLst/>
          </a:prstGeom>
        </p:spPr>
        <p:txBody>
          <a:bodyPr wrap="square">
            <a:spAutoFit/>
          </a:bodyPr>
          <a:lstStyle/>
          <a:p>
            <a:pPr algn="ctr">
              <a:lnSpc>
                <a:spcPct val="80000"/>
              </a:lnSpc>
            </a:pPr>
            <a:r>
              <a:rPr lang="el-GR" sz="1600" dirty="0" smtClean="0">
                <a:latin typeface="+mn-lt"/>
              </a:rPr>
              <a:t>(</a:t>
            </a:r>
            <a:r>
              <a:rPr lang="en-US" sz="1600" dirty="0" smtClean="0">
                <a:latin typeface="+mn-lt"/>
              </a:rPr>
              <a:t>Adams, 2001; PTDBWH, 2009)</a:t>
            </a:r>
            <a:endParaRPr lang="el-GR" sz="1600" dirty="0">
              <a:latin typeface="+mn-lt"/>
            </a:endParaRPr>
          </a:p>
        </p:txBody>
      </p:sp>
      <p:sp>
        <p:nvSpPr>
          <p:cNvPr id="6" name="5 - TextBox"/>
          <p:cNvSpPr txBox="1"/>
          <p:nvPr/>
        </p:nvSpPr>
        <p:spPr>
          <a:xfrm>
            <a:off x="536777" y="1233844"/>
            <a:ext cx="8208912" cy="461665"/>
          </a:xfrm>
          <a:prstGeom prst="rect">
            <a:avLst/>
          </a:prstGeom>
          <a:solidFill>
            <a:srgbClr val="004B82"/>
          </a:solidFill>
        </p:spPr>
        <p:txBody>
          <a:bodyPr wrap="square" rtlCol="0">
            <a:spAutoFit/>
          </a:bodyPr>
          <a:lstStyle/>
          <a:p>
            <a:pPr algn="ctr"/>
            <a:r>
              <a:rPr lang="el-GR" sz="2400" b="1" dirty="0" smtClean="0">
                <a:solidFill>
                  <a:schemeClr val="bg1"/>
                </a:solidFill>
                <a:latin typeface="+mn-lt"/>
              </a:rPr>
              <a:t>Λοίμωξη Χειρουργικού Τραύματος Ποδιού</a:t>
            </a:r>
            <a:endParaRPr lang="el-GR" sz="2400" b="1" dirty="0">
              <a:solidFill>
                <a:schemeClr val="bg1"/>
              </a:solidFill>
              <a:latin typeface="+mn-lt"/>
            </a:endParaRPr>
          </a:p>
        </p:txBody>
      </p:sp>
    </p:spTree>
    <p:extLst>
      <p:ext uri="{BB962C8B-B14F-4D97-AF65-F5344CB8AC3E}">
        <p14:creationId xmlns:p14="http://schemas.microsoft.com/office/powerpoint/2010/main" val="4709178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8720"/>
          </a:xfrm>
        </p:spPr>
        <p:txBody>
          <a:bodyPr>
            <a:noAutofit/>
          </a:bodyPr>
          <a:lstStyle/>
          <a:p>
            <a:pPr lvl="0"/>
            <a:r>
              <a:rPr lang="el-GR" sz="3200" dirty="0"/>
              <a:t>Σημεία Προσοχής Μετεγχειρητικής Φυσικοθεραπευτικής Αξιολόγησης</a:t>
            </a:r>
          </a:p>
        </p:txBody>
      </p:sp>
      <p:graphicFrame>
        <p:nvGraphicFramePr>
          <p:cNvPr id="7" name="6 - Θέση περιεχομένου"/>
          <p:cNvGraphicFramePr>
            <a:graphicFrameLocks noGrp="1"/>
          </p:cNvGraphicFramePr>
          <p:nvPr>
            <p:ph idx="1"/>
            <p:extLst>
              <p:ext uri="{D42A27DB-BD31-4B8C-83A1-F6EECF244321}">
                <p14:modId xmlns:p14="http://schemas.microsoft.com/office/powerpoint/2010/main" val="602198746"/>
              </p:ext>
            </p:extLst>
          </p:nvPr>
        </p:nvGraphicFramePr>
        <p:xfrm>
          <a:off x="457200" y="764704"/>
          <a:ext cx="8229600" cy="60932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7164831" y="6489947"/>
            <a:ext cx="1458733" cy="319446"/>
          </a:xfrm>
          <a:prstGeom prst="rect">
            <a:avLst/>
          </a:prstGeom>
        </p:spPr>
        <p:txBody>
          <a:bodyPr wrap="none">
            <a:spAutoFit/>
          </a:bodyPr>
          <a:lstStyle/>
          <a:p>
            <a:pPr algn="ctr">
              <a:lnSpc>
                <a:spcPct val="80000"/>
              </a:lnSpc>
            </a:pPr>
            <a:r>
              <a:rPr lang="el-GR" dirty="0">
                <a:solidFill>
                  <a:schemeClr val="bg1"/>
                </a:solidFill>
                <a:latin typeface="+mn-lt"/>
              </a:rPr>
              <a:t>(</a:t>
            </a:r>
            <a:r>
              <a:rPr lang="en-US" dirty="0">
                <a:solidFill>
                  <a:schemeClr val="bg1"/>
                </a:solidFill>
                <a:latin typeface="+mn-lt"/>
              </a:rPr>
              <a:t>Ridley, 2002)</a:t>
            </a:r>
            <a:endParaRPr lang="el-GR" dirty="0">
              <a:solidFill>
                <a:schemeClr val="bg1"/>
              </a:solidFill>
              <a:latin typeface="+mn-lt"/>
            </a:endParaRPr>
          </a:p>
        </p:txBody>
      </p:sp>
    </p:spTree>
    <p:extLst>
      <p:ext uri="{BB962C8B-B14F-4D97-AF65-F5344CB8AC3E}">
        <p14:creationId xmlns:p14="http://schemas.microsoft.com/office/powerpoint/2010/main" val="134682894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b="1" dirty="0" smtClean="0"/>
              <a:t>Σύνηθες Ευρήματα Φυσικοθεραπευτικής Αξιολόγησης Καρδιοχειρουργημένου Ασθενή</a:t>
            </a:r>
            <a:endParaRPr lang="el-GR" sz="3200" b="1" dirty="0"/>
          </a:p>
        </p:txBody>
      </p:sp>
      <p:sp>
        <p:nvSpPr>
          <p:cNvPr id="5" name="2 - Θέση περιεχομένου"/>
          <p:cNvSpPr>
            <a:spLocks noGrp="1"/>
          </p:cNvSpPr>
          <p:nvPr>
            <p:ph idx="1"/>
          </p:nvPr>
        </p:nvSpPr>
        <p:spPr>
          <a:xfrm>
            <a:off x="457200" y="1196752"/>
            <a:ext cx="8229600" cy="5328592"/>
          </a:xfrm>
        </p:spPr>
        <p:txBody>
          <a:bodyPr>
            <a:normAutofit fontScale="62500" lnSpcReduction="20000"/>
          </a:bodyPr>
          <a:lstStyle/>
          <a:p>
            <a:pPr>
              <a:lnSpc>
                <a:spcPct val="120000"/>
              </a:lnSpc>
            </a:pPr>
            <a:r>
              <a:rPr lang="el-GR" dirty="0" smtClean="0"/>
              <a:t>Πόνος, δίψα, κόπωση</a:t>
            </a:r>
          </a:p>
          <a:p>
            <a:pPr>
              <a:lnSpc>
                <a:spcPct val="120000"/>
              </a:lnSpc>
            </a:pPr>
            <a:r>
              <a:rPr lang="el-GR" dirty="0" smtClean="0"/>
              <a:t>Μικρές ρηχές, επιπόλαιες αναπνοές</a:t>
            </a:r>
          </a:p>
          <a:p>
            <a:pPr>
              <a:lnSpc>
                <a:spcPct val="120000"/>
              </a:lnSpc>
            </a:pPr>
            <a:r>
              <a:rPr lang="el-GR" dirty="0" smtClean="0"/>
              <a:t>Μικροί αναπνευστικοί όγκοι</a:t>
            </a:r>
          </a:p>
          <a:p>
            <a:pPr>
              <a:lnSpc>
                <a:spcPct val="120000"/>
              </a:lnSpc>
            </a:pPr>
            <a:r>
              <a:rPr lang="el-GR" dirty="0" smtClean="0"/>
              <a:t>Ανεπαρκής βήχας – απόχρεμψη, κατακράτηση βρογχικών </a:t>
            </a:r>
            <a:r>
              <a:rPr lang="el-GR" dirty="0" smtClean="0"/>
              <a:t>εκκρίσεων</a:t>
            </a:r>
            <a:endParaRPr lang="el-GR" dirty="0" smtClean="0"/>
          </a:p>
          <a:p>
            <a:pPr>
              <a:lnSpc>
                <a:spcPct val="120000"/>
              </a:lnSpc>
            </a:pPr>
            <a:r>
              <a:rPr lang="el-GR" dirty="0" smtClean="0"/>
              <a:t>Υποξυγοναιμία</a:t>
            </a:r>
          </a:p>
          <a:p>
            <a:pPr>
              <a:lnSpc>
                <a:spcPct val="120000"/>
              </a:lnSpc>
            </a:pPr>
            <a:r>
              <a:rPr lang="el-GR" dirty="0" smtClean="0"/>
              <a:t>Ακροαστικά – ακτινολογικά: πλευριτικό υγρό, ατελεκτασία στον αριστερό κάτω λοβό που στο 64.7% των ασθενών παραμένει κατά την έξοδο από το νοσοκομείο</a:t>
            </a:r>
          </a:p>
          <a:p>
            <a:pPr>
              <a:lnSpc>
                <a:spcPct val="120000"/>
              </a:lnSpc>
            </a:pPr>
            <a:r>
              <a:rPr lang="el-GR" dirty="0" smtClean="0"/>
              <a:t>Η ζωτική χωρητικότητα, ο αναπνεόμενος όγκος, η δυναμική ζωτική χωρητικότητα κ.α. ελαττώνονται κατά 50% τις πρώτες δύο ημέρες και φτάνει το 30% την ημέρα εξόδου και διατηρείται τους επόμενους 3 μήνες</a:t>
            </a:r>
          </a:p>
          <a:p>
            <a:pPr>
              <a:lnSpc>
                <a:spcPct val="120000"/>
              </a:lnSpc>
            </a:pPr>
            <a:r>
              <a:rPr lang="el-GR" dirty="0" smtClean="0"/>
              <a:t>Η δύναμη των εισπνευστικών και εκπνευστικών μυών παρουσιάζει παρόμοιες ποσοστιαίες μειώσεις για τους ίδιους χρόνους</a:t>
            </a:r>
          </a:p>
        </p:txBody>
      </p:sp>
      <p:sp>
        <p:nvSpPr>
          <p:cNvPr id="4" name="Rectangle 3"/>
          <p:cNvSpPr/>
          <p:nvPr/>
        </p:nvSpPr>
        <p:spPr>
          <a:xfrm>
            <a:off x="4283968" y="6374301"/>
            <a:ext cx="4212944" cy="441339"/>
          </a:xfrm>
          <a:prstGeom prst="rect">
            <a:avLst/>
          </a:prstGeom>
        </p:spPr>
        <p:txBody>
          <a:bodyPr wrap="square">
            <a:spAutoFit/>
          </a:bodyPr>
          <a:lstStyle/>
          <a:p>
            <a:pPr algn="r">
              <a:lnSpc>
                <a:spcPct val="80000"/>
              </a:lnSpc>
            </a:pPr>
            <a:r>
              <a:rPr lang="el-GR" sz="1400" dirty="0" smtClean="0">
                <a:latin typeface="+mn-lt"/>
              </a:rPr>
              <a:t>(</a:t>
            </a:r>
            <a:r>
              <a:rPr lang="en-US" sz="1400" dirty="0" smtClean="0">
                <a:latin typeface="+mn-lt"/>
              </a:rPr>
              <a:t>Wynne, 2004; Haeffener, 2008; Stein, 2009; Barros, 2010; Savci, 2011; Urell, 2011)</a:t>
            </a:r>
            <a:endParaRPr lang="el-GR" sz="1400" dirty="0">
              <a:latin typeface="+mn-lt"/>
            </a:endParaRPr>
          </a:p>
        </p:txBody>
      </p:sp>
    </p:spTree>
    <p:extLst>
      <p:ext uri="{BB962C8B-B14F-4D97-AF65-F5344CB8AC3E}">
        <p14:creationId xmlns:p14="http://schemas.microsoft.com/office/powerpoint/2010/main" val="19511298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b="1" dirty="0" smtClean="0"/>
              <a:t>Στόχοι Μετεγχειρητικής Φυσικοθεραπείας Καρδιοχειρουργημένου Ασθενή</a:t>
            </a:r>
            <a:endParaRPr lang="el-GR" sz="3200" b="1" dirty="0"/>
          </a:p>
        </p:txBody>
      </p:sp>
      <p:sp>
        <p:nvSpPr>
          <p:cNvPr id="5" name="2 - Θέση περιεχομένου"/>
          <p:cNvSpPr>
            <a:spLocks noGrp="1"/>
          </p:cNvSpPr>
          <p:nvPr>
            <p:ph idx="1"/>
          </p:nvPr>
        </p:nvSpPr>
        <p:spPr/>
        <p:txBody>
          <a:bodyPr>
            <a:normAutofit/>
          </a:bodyPr>
          <a:lstStyle/>
          <a:p>
            <a:r>
              <a:rPr lang="el-GR" sz="2400" dirty="0" smtClean="0"/>
              <a:t>Ελάττωση αναπνευστικών επιπλοκών</a:t>
            </a:r>
          </a:p>
          <a:p>
            <a:r>
              <a:rPr lang="el-GR" sz="2400" dirty="0" smtClean="0"/>
              <a:t>Διατήρηση, βελτίωση κινητικότητας, μυϊκού τόνου, στάσης σώματος, λειτουργικότητας</a:t>
            </a:r>
          </a:p>
          <a:p>
            <a:r>
              <a:rPr lang="el-GR" sz="2400" dirty="0" smtClean="0"/>
              <a:t>Ελάττωση μετεγχειρητικού πόνου</a:t>
            </a:r>
          </a:p>
          <a:p>
            <a:r>
              <a:rPr lang="el-GR" sz="2400" dirty="0" smtClean="0"/>
              <a:t>Αποφυγή ορθοστατικής υπότασης, φλεβοθρόμβωσης</a:t>
            </a:r>
          </a:p>
          <a:p>
            <a:r>
              <a:rPr lang="el-GR" sz="2400" dirty="0" smtClean="0"/>
              <a:t>Προστασία μέσης στερνοτομής</a:t>
            </a:r>
          </a:p>
          <a:p>
            <a:r>
              <a:rPr lang="el-GR" sz="2400" dirty="0" smtClean="0"/>
              <a:t>Γρηγορότερη επαναφορά, βελτίωση φυσικής – καθημερινής δραστηριότητας</a:t>
            </a:r>
          </a:p>
          <a:p>
            <a:r>
              <a:rPr lang="el-GR" sz="2400" dirty="0" smtClean="0"/>
              <a:t>Ελάττωση άγχους, βελτίωση ποιότητας ζωής</a:t>
            </a:r>
          </a:p>
        </p:txBody>
      </p:sp>
      <p:sp>
        <p:nvSpPr>
          <p:cNvPr id="4" name="Rectangle 3"/>
          <p:cNvSpPr/>
          <p:nvPr/>
        </p:nvSpPr>
        <p:spPr>
          <a:xfrm>
            <a:off x="4644008" y="5229200"/>
            <a:ext cx="4032448" cy="486287"/>
          </a:xfrm>
          <a:prstGeom prst="rect">
            <a:avLst/>
          </a:prstGeom>
        </p:spPr>
        <p:txBody>
          <a:bodyPr wrap="square">
            <a:spAutoFit/>
          </a:bodyPr>
          <a:lstStyle/>
          <a:p>
            <a:pPr algn="r">
              <a:lnSpc>
                <a:spcPct val="80000"/>
              </a:lnSpc>
            </a:pPr>
            <a:r>
              <a:rPr lang="el-GR" sz="1600" dirty="0" smtClean="0">
                <a:latin typeface="+mn-lt"/>
              </a:rPr>
              <a:t>(</a:t>
            </a:r>
            <a:r>
              <a:rPr lang="en-US" sz="1600" dirty="0" smtClean="0">
                <a:latin typeface="+mn-lt"/>
              </a:rPr>
              <a:t>American College of Sports Medicine (ACSM), 1991; AACVPR, 2006; Savci, 2011)</a:t>
            </a:r>
            <a:endParaRPr lang="el-GR" sz="1600" dirty="0">
              <a:latin typeface="+mn-lt"/>
            </a:endParaRPr>
          </a:p>
        </p:txBody>
      </p:sp>
    </p:spTree>
    <p:extLst>
      <p:ext uri="{BB962C8B-B14F-4D97-AF65-F5344CB8AC3E}">
        <p14:creationId xmlns:p14="http://schemas.microsoft.com/office/powerpoint/2010/main" val="234205585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400" b="1" dirty="0" smtClean="0"/>
              <a:t>Αντενδείξεις Έναρξης Μετεγχειρητικού Προγράμματος Φυσικοθεραπείας σε Καρδιοχειρουργημένο Ασθενή Ενδονοσοκομειακά</a:t>
            </a:r>
            <a:endParaRPr lang="el-GR" sz="2400" b="1" dirty="0"/>
          </a:p>
        </p:txBody>
      </p:sp>
      <p:sp>
        <p:nvSpPr>
          <p:cNvPr id="5" name="2 - Θέση περιεχομένου"/>
          <p:cNvSpPr>
            <a:spLocks noGrp="1"/>
          </p:cNvSpPr>
          <p:nvPr>
            <p:ph idx="1"/>
          </p:nvPr>
        </p:nvSpPr>
        <p:spPr/>
        <p:txBody>
          <a:bodyPr>
            <a:noAutofit/>
          </a:bodyPr>
          <a:lstStyle/>
          <a:p>
            <a:pPr>
              <a:spcBef>
                <a:spcPts val="300"/>
              </a:spcBef>
            </a:pPr>
            <a:r>
              <a:rPr lang="el-GR" sz="2400" dirty="0" smtClean="0"/>
              <a:t>Ασταθή στηθάγχη</a:t>
            </a:r>
          </a:p>
          <a:p>
            <a:pPr>
              <a:spcBef>
                <a:spcPts val="300"/>
              </a:spcBef>
            </a:pPr>
            <a:r>
              <a:rPr lang="el-GR" sz="2400" dirty="0" smtClean="0"/>
              <a:t>Συστολική αρτηριακή πίεση ηρεμίας &gt;200 </a:t>
            </a:r>
            <a:r>
              <a:rPr lang="en-US" sz="2400" dirty="0" smtClean="0"/>
              <a:t>mmHg </a:t>
            </a:r>
            <a:r>
              <a:rPr lang="el-GR" sz="2400" dirty="0" smtClean="0"/>
              <a:t>ή αντίστοιχα διαστολική &gt;100 </a:t>
            </a:r>
            <a:r>
              <a:rPr lang="en-US" sz="2400" dirty="0" smtClean="0"/>
              <a:t>mmHg</a:t>
            </a:r>
          </a:p>
          <a:p>
            <a:pPr>
              <a:spcBef>
                <a:spcPts val="300"/>
              </a:spcBef>
            </a:pPr>
            <a:r>
              <a:rPr lang="el-GR" sz="2400" dirty="0" smtClean="0"/>
              <a:t>Ορθοστατική πτώση αρτηριακής πίεσης &gt;20 </a:t>
            </a:r>
            <a:r>
              <a:rPr lang="en-US" sz="2400" dirty="0" smtClean="0"/>
              <a:t>mmHg</a:t>
            </a:r>
            <a:endParaRPr lang="el-GR" sz="2400" dirty="0" smtClean="0"/>
          </a:p>
          <a:p>
            <a:pPr>
              <a:spcBef>
                <a:spcPts val="300"/>
              </a:spcBef>
            </a:pPr>
            <a:r>
              <a:rPr lang="el-GR" sz="2400" dirty="0" smtClean="0"/>
              <a:t>Οξεία συστηματική λοίμωξη ή πυρετός</a:t>
            </a:r>
          </a:p>
          <a:p>
            <a:pPr>
              <a:spcBef>
                <a:spcPts val="300"/>
              </a:spcBef>
            </a:pPr>
            <a:r>
              <a:rPr lang="el-GR" sz="2400" dirty="0" smtClean="0"/>
              <a:t>Μη ελεγχόμενη κολπική ή κοιλιακή αρρυθμία</a:t>
            </a:r>
          </a:p>
          <a:p>
            <a:pPr>
              <a:spcBef>
                <a:spcPts val="300"/>
              </a:spcBef>
            </a:pPr>
            <a:r>
              <a:rPr lang="el-GR" sz="2400" dirty="0" smtClean="0"/>
              <a:t>Μη ελεγχόμενη φλεβική ταχυκαρδία &gt;120</a:t>
            </a:r>
            <a:r>
              <a:rPr lang="en-US" sz="2400" dirty="0" smtClean="0"/>
              <a:t> </a:t>
            </a:r>
            <a:r>
              <a:rPr lang="el-GR" sz="2400" dirty="0" smtClean="0"/>
              <a:t>συστολές / λεπτό</a:t>
            </a:r>
          </a:p>
          <a:p>
            <a:pPr>
              <a:spcBef>
                <a:spcPts val="300"/>
              </a:spcBef>
            </a:pPr>
            <a:r>
              <a:rPr lang="el-GR" sz="2400" dirty="0" smtClean="0"/>
              <a:t>3</a:t>
            </a:r>
            <a:r>
              <a:rPr lang="el-GR" sz="2400" baseline="30000" dirty="0" smtClean="0"/>
              <a:t>ου</a:t>
            </a:r>
            <a:r>
              <a:rPr lang="el-GR" sz="2400" dirty="0" smtClean="0"/>
              <a:t> βαθμού κολποκοιλιακός αποκλεισμός</a:t>
            </a:r>
          </a:p>
          <a:p>
            <a:pPr>
              <a:spcBef>
                <a:spcPts val="300"/>
              </a:spcBef>
            </a:pPr>
            <a:r>
              <a:rPr lang="el-GR" sz="2400" dirty="0" smtClean="0"/>
              <a:t>Ενεργή περικαρδίτιδα ή μυοκαρδίτιδα</a:t>
            </a:r>
          </a:p>
          <a:p>
            <a:pPr>
              <a:spcBef>
                <a:spcPts val="300"/>
              </a:spcBef>
            </a:pPr>
            <a:r>
              <a:rPr lang="el-GR" sz="2400" dirty="0" smtClean="0"/>
              <a:t>Πνευμονική εμβολή</a:t>
            </a:r>
          </a:p>
          <a:p>
            <a:pPr>
              <a:spcBef>
                <a:spcPts val="300"/>
              </a:spcBef>
            </a:pPr>
            <a:r>
              <a:rPr lang="el-GR" sz="2400" dirty="0" smtClean="0"/>
              <a:t>Θρομβοφλεβίτιδα</a:t>
            </a:r>
          </a:p>
          <a:p>
            <a:pPr>
              <a:spcBef>
                <a:spcPts val="300"/>
              </a:spcBef>
            </a:pPr>
            <a:r>
              <a:rPr lang="el-GR" sz="2400" dirty="0" smtClean="0"/>
              <a:t>Κατάσπαση </a:t>
            </a:r>
            <a:r>
              <a:rPr lang="en-US" sz="2400" dirty="0" smtClean="0"/>
              <a:t>ST &gt; 3 mm </a:t>
            </a:r>
            <a:r>
              <a:rPr lang="el-GR" sz="2400" dirty="0" smtClean="0"/>
              <a:t>σε ηρεμία</a:t>
            </a:r>
          </a:p>
          <a:p>
            <a:pPr>
              <a:spcBef>
                <a:spcPts val="300"/>
              </a:spcBef>
            </a:pPr>
            <a:r>
              <a:rPr lang="el-GR" sz="2400" dirty="0" smtClean="0"/>
              <a:t>Μη ελεγχόμενος σακχαρώδης διαβήτης</a:t>
            </a:r>
          </a:p>
        </p:txBody>
      </p:sp>
      <p:sp>
        <p:nvSpPr>
          <p:cNvPr id="4" name="Rectangle 3"/>
          <p:cNvSpPr/>
          <p:nvPr/>
        </p:nvSpPr>
        <p:spPr>
          <a:xfrm>
            <a:off x="6012160" y="6365621"/>
            <a:ext cx="3131840" cy="294183"/>
          </a:xfrm>
          <a:prstGeom prst="rect">
            <a:avLst/>
          </a:prstGeom>
        </p:spPr>
        <p:txBody>
          <a:bodyPr wrap="square">
            <a:spAutoFit/>
          </a:bodyPr>
          <a:lstStyle/>
          <a:p>
            <a:pPr algn="ctr">
              <a:lnSpc>
                <a:spcPct val="80000"/>
              </a:lnSpc>
            </a:pPr>
            <a:r>
              <a:rPr lang="el-GR" sz="1600" dirty="0" smtClean="0">
                <a:latin typeface="+mn-lt"/>
              </a:rPr>
              <a:t>(</a:t>
            </a:r>
            <a:r>
              <a:rPr lang="en-US" sz="1600" dirty="0" smtClean="0">
                <a:latin typeface="+mn-lt"/>
              </a:rPr>
              <a:t>ACSM, 1991)</a:t>
            </a:r>
            <a:endParaRPr lang="el-GR" sz="1600" dirty="0">
              <a:latin typeface="+mn-lt"/>
            </a:endParaRPr>
          </a:p>
        </p:txBody>
      </p:sp>
    </p:spTree>
    <p:extLst>
      <p:ext uri="{BB962C8B-B14F-4D97-AF65-F5344CB8AC3E}">
        <p14:creationId xmlns:p14="http://schemas.microsoft.com/office/powerpoint/2010/main" val="21738020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400" b="1" dirty="0" smtClean="0"/>
              <a:t>Κριτήρια Διακοπής Μετεγχειρητικού Προγράμματος Φυσικοθεραπείας σε Καρδιοχειρουργημένο Ασθενή Ενδονοσοκομειακά</a:t>
            </a:r>
            <a:endParaRPr lang="el-GR" sz="2400" b="1" dirty="0"/>
          </a:p>
        </p:txBody>
      </p:sp>
      <p:sp>
        <p:nvSpPr>
          <p:cNvPr id="5" name="2 - Θέση περιεχομένου"/>
          <p:cNvSpPr>
            <a:spLocks noGrp="1"/>
          </p:cNvSpPr>
          <p:nvPr>
            <p:ph idx="1"/>
          </p:nvPr>
        </p:nvSpPr>
        <p:spPr/>
        <p:txBody>
          <a:bodyPr>
            <a:noAutofit/>
          </a:bodyPr>
          <a:lstStyle/>
          <a:p>
            <a:pPr>
              <a:spcBef>
                <a:spcPts val="300"/>
              </a:spcBef>
            </a:pPr>
            <a:r>
              <a:rPr lang="el-GR" sz="2200" dirty="0" smtClean="0"/>
              <a:t>Δυσκολία παρακολούθησης ενδείξεων </a:t>
            </a:r>
            <a:r>
              <a:rPr lang="en-US" sz="2200" dirty="0" smtClean="0"/>
              <a:t>monitor</a:t>
            </a:r>
          </a:p>
          <a:p>
            <a:pPr>
              <a:spcBef>
                <a:spcPts val="300"/>
              </a:spcBef>
            </a:pPr>
            <a:r>
              <a:rPr lang="el-GR" sz="2200" dirty="0" smtClean="0"/>
              <a:t>Στηθάγχη άσκησης</a:t>
            </a:r>
          </a:p>
          <a:p>
            <a:pPr>
              <a:spcBef>
                <a:spcPts val="300"/>
              </a:spcBef>
            </a:pPr>
            <a:r>
              <a:rPr lang="el-GR" sz="2200" dirty="0" smtClean="0"/>
              <a:t>Κόπωση, δύσπνοια, ζάλη, εφίδρωση, κυάνωση, αταξία, πονοκέφαλο</a:t>
            </a:r>
          </a:p>
          <a:p>
            <a:pPr>
              <a:spcBef>
                <a:spcPts val="300"/>
              </a:spcBef>
            </a:pPr>
            <a:r>
              <a:rPr lang="el-GR" sz="2200" dirty="0" smtClean="0"/>
              <a:t>Συμπτωματική υπερκοιλιακή ταχυκαρδία</a:t>
            </a:r>
          </a:p>
          <a:p>
            <a:pPr>
              <a:spcBef>
                <a:spcPts val="300"/>
              </a:spcBef>
            </a:pPr>
            <a:r>
              <a:rPr lang="el-GR" sz="2200" dirty="0" smtClean="0"/>
              <a:t>Κατάσταση </a:t>
            </a:r>
            <a:r>
              <a:rPr lang="en-US" sz="2200" dirty="0" smtClean="0"/>
              <a:t>ST (3mm) </a:t>
            </a:r>
            <a:r>
              <a:rPr lang="el-GR" sz="2200" dirty="0" smtClean="0"/>
              <a:t>οριζοντιακή ή προς τα κάτω</a:t>
            </a:r>
          </a:p>
          <a:p>
            <a:pPr>
              <a:spcBef>
                <a:spcPts val="300"/>
              </a:spcBef>
            </a:pPr>
            <a:r>
              <a:rPr lang="el-GR" sz="2200" dirty="0" smtClean="0"/>
              <a:t>Κοιλιακή ταχυκαρδία</a:t>
            </a:r>
          </a:p>
          <a:p>
            <a:pPr>
              <a:spcBef>
                <a:spcPts val="300"/>
              </a:spcBef>
            </a:pPr>
            <a:r>
              <a:rPr lang="el-GR" sz="2200" dirty="0" smtClean="0"/>
              <a:t>Δεύτερου ή τρίτου βαθμού κολποκοιλιακό αποκλεισμό</a:t>
            </a:r>
          </a:p>
          <a:p>
            <a:pPr>
              <a:spcBef>
                <a:spcPts val="300"/>
              </a:spcBef>
            </a:pPr>
            <a:r>
              <a:rPr lang="el-GR" sz="2200" dirty="0" smtClean="0"/>
              <a:t>Πτώση συστολικής αρτηριακής πίεσης &gt; 20 </a:t>
            </a:r>
            <a:r>
              <a:rPr lang="en-US" sz="2200" dirty="0" smtClean="0"/>
              <a:t>mmHg</a:t>
            </a:r>
            <a:r>
              <a:rPr lang="el-GR" sz="2200" dirty="0" smtClean="0"/>
              <a:t> κατά την φυσικοθεραπεία</a:t>
            </a:r>
          </a:p>
          <a:p>
            <a:pPr>
              <a:spcBef>
                <a:spcPts val="300"/>
              </a:spcBef>
            </a:pPr>
            <a:r>
              <a:rPr lang="el-GR" sz="2200" dirty="0" smtClean="0"/>
              <a:t>Αύξηση συστολικής αρτηριακής πίεσης ≥ 220 </a:t>
            </a:r>
            <a:r>
              <a:rPr lang="en-US" sz="2200" dirty="0" smtClean="0"/>
              <a:t>mmHg </a:t>
            </a:r>
            <a:r>
              <a:rPr lang="el-GR" sz="2200" dirty="0" smtClean="0"/>
              <a:t>ή της διαστολικής ≥ </a:t>
            </a:r>
            <a:r>
              <a:rPr lang="en-US" sz="2200" dirty="0" smtClean="0"/>
              <a:t>11</a:t>
            </a:r>
            <a:r>
              <a:rPr lang="el-GR" sz="2200" dirty="0" smtClean="0"/>
              <a:t>0 </a:t>
            </a:r>
            <a:r>
              <a:rPr lang="en-US" sz="2200" dirty="0" smtClean="0"/>
              <a:t>mmHg</a:t>
            </a:r>
          </a:p>
          <a:p>
            <a:pPr>
              <a:spcBef>
                <a:spcPts val="300"/>
              </a:spcBef>
            </a:pPr>
            <a:r>
              <a:rPr lang="el-GR" sz="2200" dirty="0" smtClean="0"/>
              <a:t>Πτώση της καρδιακής συχνότητας &gt; 10 συστολών / λεπτό</a:t>
            </a:r>
          </a:p>
          <a:p>
            <a:pPr>
              <a:spcBef>
                <a:spcPts val="300"/>
              </a:spcBef>
            </a:pPr>
            <a:r>
              <a:rPr lang="el-GR" sz="2200" dirty="0" smtClean="0"/>
              <a:t>Υπέρβαση του προβλέψιμου ορίου έντασης φυσικοθεραπείας</a:t>
            </a:r>
          </a:p>
        </p:txBody>
      </p:sp>
      <p:sp>
        <p:nvSpPr>
          <p:cNvPr id="4" name="Rectangle 3"/>
          <p:cNvSpPr/>
          <p:nvPr/>
        </p:nvSpPr>
        <p:spPr>
          <a:xfrm>
            <a:off x="5652120" y="6365621"/>
            <a:ext cx="2952328" cy="294183"/>
          </a:xfrm>
          <a:prstGeom prst="rect">
            <a:avLst/>
          </a:prstGeom>
        </p:spPr>
        <p:txBody>
          <a:bodyPr wrap="square">
            <a:spAutoFit/>
          </a:bodyPr>
          <a:lstStyle/>
          <a:p>
            <a:pPr algn="ctr">
              <a:lnSpc>
                <a:spcPct val="80000"/>
              </a:lnSpc>
            </a:pPr>
            <a:r>
              <a:rPr lang="el-GR" sz="1600" dirty="0" smtClean="0">
                <a:latin typeface="+mn-lt"/>
              </a:rPr>
              <a:t>(</a:t>
            </a:r>
            <a:r>
              <a:rPr lang="en-US" sz="1600" dirty="0" smtClean="0">
                <a:latin typeface="+mn-lt"/>
              </a:rPr>
              <a:t>ACSM, 1991; Taylor, 2002)</a:t>
            </a:r>
            <a:endParaRPr lang="el-GR" sz="1600" dirty="0">
              <a:latin typeface="+mn-lt"/>
            </a:endParaRPr>
          </a:p>
        </p:txBody>
      </p:sp>
    </p:spTree>
    <p:extLst>
      <p:ext uri="{BB962C8B-B14F-4D97-AF65-F5344CB8AC3E}">
        <p14:creationId xmlns:p14="http://schemas.microsoft.com/office/powerpoint/2010/main" val="275094240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400" b="1" dirty="0" smtClean="0"/>
              <a:t>Σύνηθες Πρόγραμμα Μετεγχειρητικής Φυσικοθεραπείας σε Άνευ Επιπλοκών Καρδιοχειρουργημένο Ασθενή </a:t>
            </a:r>
            <a:r>
              <a:rPr lang="el-GR" sz="2400" b="0" dirty="0" smtClean="0"/>
              <a:t>(1 από 10)</a:t>
            </a:r>
            <a:endParaRPr lang="el-GR" sz="2400" b="0" dirty="0"/>
          </a:p>
        </p:txBody>
      </p:sp>
      <p:sp>
        <p:nvSpPr>
          <p:cNvPr id="5" name="2 - Θέση περιεχομένου"/>
          <p:cNvSpPr>
            <a:spLocks noGrp="1"/>
          </p:cNvSpPr>
          <p:nvPr>
            <p:ph idx="1"/>
          </p:nvPr>
        </p:nvSpPr>
        <p:spPr/>
        <p:txBody>
          <a:bodyPr>
            <a:normAutofit/>
          </a:bodyPr>
          <a:lstStyle/>
          <a:p>
            <a:pPr algn="ctr">
              <a:buNone/>
            </a:pPr>
            <a:r>
              <a:rPr lang="el-GR" sz="2400" b="1" dirty="0" smtClean="0">
                <a:solidFill>
                  <a:srgbClr val="820000"/>
                </a:solidFill>
              </a:rPr>
              <a:t>Πρώτη Μετεγχειρητική Ημέρα</a:t>
            </a:r>
          </a:p>
          <a:p>
            <a:r>
              <a:rPr lang="el-GR" sz="2400" dirty="0" smtClean="0"/>
              <a:t>Ασθενής στη ΜΕΘ αποσωληνωμένος με μάσκα </a:t>
            </a:r>
            <a:r>
              <a:rPr lang="en-US" sz="2400" dirty="0" smtClean="0"/>
              <a:t>Venturi 50%</a:t>
            </a:r>
          </a:p>
          <a:p>
            <a:r>
              <a:rPr lang="el-GR" sz="2400" dirty="0" smtClean="0"/>
              <a:t>Καθιστός κατά το δυνατό πιο όρθιος, κλίση κορμού 45</a:t>
            </a:r>
            <a:r>
              <a:rPr lang="el-GR" sz="2400" baseline="30000" dirty="0" smtClean="0"/>
              <a:t>ο</a:t>
            </a:r>
            <a:r>
              <a:rPr lang="el-GR" sz="2400" dirty="0" smtClean="0"/>
              <a:t> – 60</a:t>
            </a:r>
            <a:r>
              <a:rPr lang="el-GR" sz="2400" baseline="30000" dirty="0" smtClean="0"/>
              <a:t>ο</a:t>
            </a:r>
            <a:r>
              <a:rPr lang="el-GR" sz="2400" dirty="0" smtClean="0"/>
              <a:t> </a:t>
            </a:r>
          </a:p>
          <a:p>
            <a:r>
              <a:rPr lang="el-GR" sz="2400" dirty="0" smtClean="0"/>
              <a:t>Συχνότητα συνεδριών: έως 4</a:t>
            </a:r>
          </a:p>
          <a:p>
            <a:r>
              <a:rPr lang="el-GR" sz="2400" dirty="0" smtClean="0"/>
              <a:t>Διάρκεια συνεδρίας: βάση ευρημάτων αξιολόγησης, ~10’</a:t>
            </a:r>
          </a:p>
          <a:p>
            <a:r>
              <a:rPr lang="el-GR" sz="2400" dirty="0" smtClean="0"/>
              <a:t>Ένταση φυσικοθεραπείας: καρδιακή συχνότητα ηρεμίας +30 συστολές / λεπτό, υποκειμενική εκτίμηση δυσκολίας άσκησης / κόπωσης / αναπνοής &lt; 11 (ήπια) στην κλίμακα </a:t>
            </a:r>
            <a:r>
              <a:rPr lang="en-US" sz="2400" dirty="0" smtClean="0"/>
              <a:t>Borg </a:t>
            </a:r>
            <a:r>
              <a:rPr lang="el-GR" sz="2400" dirty="0" smtClean="0"/>
              <a:t>(6 – 20), 1.5 </a:t>
            </a:r>
            <a:r>
              <a:rPr lang="en-US" sz="2400" dirty="0" smtClean="0"/>
              <a:t>METS</a:t>
            </a:r>
          </a:p>
          <a:p>
            <a:r>
              <a:rPr lang="el-GR" sz="2400" dirty="0" smtClean="0"/>
              <a:t>Έλεγχος οξυγονοθεραπείας, αναλγησίας, σωστής στάσης σώματος</a:t>
            </a:r>
          </a:p>
        </p:txBody>
      </p:sp>
      <p:sp>
        <p:nvSpPr>
          <p:cNvPr id="4" name="Rectangle 3"/>
          <p:cNvSpPr/>
          <p:nvPr/>
        </p:nvSpPr>
        <p:spPr>
          <a:xfrm>
            <a:off x="3131840" y="5733256"/>
            <a:ext cx="5256584" cy="387798"/>
          </a:xfrm>
          <a:prstGeom prst="rect">
            <a:avLst/>
          </a:prstGeom>
        </p:spPr>
        <p:txBody>
          <a:bodyPr wrap="square">
            <a:spAutoFit/>
          </a:bodyPr>
          <a:lstStyle/>
          <a:p>
            <a:pPr algn="ctr">
              <a:lnSpc>
                <a:spcPct val="80000"/>
              </a:lnSpc>
            </a:pPr>
            <a:r>
              <a:rPr lang="el-GR" sz="1200" dirty="0" smtClean="0">
                <a:latin typeface="+mj-lt"/>
              </a:rPr>
              <a:t>(</a:t>
            </a:r>
            <a:r>
              <a:rPr lang="en-US" sz="1200" dirty="0" smtClean="0">
                <a:latin typeface="+mj-lt"/>
              </a:rPr>
              <a:t>ACSM, 1991; Pepper, 1195; Jeyansingham, 1998; Taylor, 2002; Vander Peijl, 2004; Renault, 2008; Stein, 2009; Barros, 2010; Savci, 2011; Urel, 2011; Lomi, 2013)</a:t>
            </a:r>
            <a:endParaRPr lang="el-GR" sz="1200" dirty="0">
              <a:latin typeface="+mj-lt"/>
            </a:endParaRPr>
          </a:p>
        </p:txBody>
      </p:sp>
    </p:spTree>
    <p:extLst>
      <p:ext uri="{BB962C8B-B14F-4D97-AF65-F5344CB8AC3E}">
        <p14:creationId xmlns:p14="http://schemas.microsoft.com/office/powerpoint/2010/main" val="283168563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400" b="1" dirty="0" smtClean="0"/>
              <a:t>Σύνηθες Πρόγραμμα Μετεγχειρητικής Φυσικοθεραπείας σε Άνευ Επιπλοκών Καρδιοχειρουργημένο Ασθενή </a:t>
            </a:r>
            <a:r>
              <a:rPr lang="el-GR" sz="2400" b="0" dirty="0" smtClean="0"/>
              <a:t>(2 από 10)</a:t>
            </a:r>
            <a:endParaRPr lang="el-GR" sz="2400" b="0" dirty="0"/>
          </a:p>
        </p:txBody>
      </p:sp>
      <p:sp>
        <p:nvSpPr>
          <p:cNvPr id="5" name="2 - Θέση περιεχομένου"/>
          <p:cNvSpPr>
            <a:spLocks noGrp="1"/>
          </p:cNvSpPr>
          <p:nvPr>
            <p:ph idx="1"/>
          </p:nvPr>
        </p:nvSpPr>
        <p:spPr/>
        <p:txBody>
          <a:bodyPr>
            <a:noAutofit/>
          </a:bodyPr>
          <a:lstStyle/>
          <a:p>
            <a:pPr algn="ctr">
              <a:buNone/>
            </a:pPr>
            <a:r>
              <a:rPr lang="el-GR" sz="2400" b="1" dirty="0" smtClean="0">
                <a:solidFill>
                  <a:srgbClr val="820000"/>
                </a:solidFill>
              </a:rPr>
              <a:t>Πρώτη Μετεγχειρητική Ημέρα</a:t>
            </a:r>
          </a:p>
          <a:p>
            <a:pPr>
              <a:spcBef>
                <a:spcPts val="200"/>
              </a:spcBef>
            </a:pPr>
            <a:r>
              <a:rPr lang="el-GR" sz="2400" dirty="0" smtClean="0"/>
              <a:t>Αναπνευστική φυσικοθεραπεία</a:t>
            </a:r>
          </a:p>
          <a:p>
            <a:pPr lvl="1">
              <a:spcBef>
                <a:spcPts val="200"/>
              </a:spcBef>
            </a:pPr>
            <a:r>
              <a:rPr lang="el-GR" sz="2400" dirty="0" smtClean="0"/>
              <a:t>Διαφραγματική αναπνοή</a:t>
            </a:r>
          </a:p>
          <a:p>
            <a:pPr lvl="1">
              <a:spcBef>
                <a:spcPts val="200"/>
              </a:spcBef>
            </a:pPr>
            <a:r>
              <a:rPr lang="el-GR" sz="2400" dirty="0" smtClean="0"/>
              <a:t>Αργές βαθιές αναπνοές / θωρακική έκπτυξη με κράτημα αναπνοής</a:t>
            </a:r>
          </a:p>
          <a:p>
            <a:pPr lvl="1">
              <a:spcBef>
                <a:spcPts val="200"/>
              </a:spcBef>
            </a:pPr>
            <a:r>
              <a:rPr lang="el-GR" sz="2400" dirty="0" smtClean="0"/>
              <a:t>Αναπνοή με μισόκλειστα χείλη</a:t>
            </a:r>
          </a:p>
          <a:p>
            <a:pPr lvl="1">
              <a:spcBef>
                <a:spcPts val="200"/>
              </a:spcBef>
            </a:pPr>
            <a:r>
              <a:rPr lang="el-GR" sz="2400" dirty="0" smtClean="0"/>
              <a:t>Τεχνική δυναμικής εκπνευστικής προσπάθειας</a:t>
            </a:r>
          </a:p>
          <a:p>
            <a:pPr lvl="1">
              <a:spcBef>
                <a:spcPts val="200"/>
              </a:spcBef>
            </a:pPr>
            <a:r>
              <a:rPr lang="el-GR" sz="2400" dirty="0" smtClean="0"/>
              <a:t>Δονήσεις, συμπιέσεις</a:t>
            </a:r>
          </a:p>
          <a:p>
            <a:pPr lvl="1">
              <a:spcBef>
                <a:spcPts val="200"/>
              </a:spcBef>
            </a:pPr>
            <a:r>
              <a:rPr lang="el-GR" sz="2400" dirty="0" smtClean="0"/>
              <a:t>Τεχνικές βήχα με προστασία χειρουργικής τομής με συμπλησίασμα χειλιών τραύματος με τα χέρια φυσικοθεραπευτή – ασθενή, ήπια συμπίεση, με μαξιλάρι – πετσέτα, εφαρμογή ειδικού γιλέκου</a:t>
            </a:r>
          </a:p>
          <a:p>
            <a:pPr lvl="1">
              <a:spcBef>
                <a:spcPts val="200"/>
              </a:spcBef>
            </a:pPr>
            <a:r>
              <a:rPr lang="el-GR" sz="2400" dirty="0" smtClean="0"/>
              <a:t>Ενεργητικός Κύκλος Αναπνευστικών Τεχνικών- </a:t>
            </a:r>
            <a:r>
              <a:rPr lang="en-US" sz="2400" dirty="0" smtClean="0"/>
              <a:t>ACBT</a:t>
            </a:r>
            <a:endParaRPr lang="el-GR" sz="2400" dirty="0" smtClean="0"/>
          </a:p>
        </p:txBody>
      </p:sp>
      <p:sp>
        <p:nvSpPr>
          <p:cNvPr id="6" name="Rectangle 5"/>
          <p:cNvSpPr/>
          <p:nvPr/>
        </p:nvSpPr>
        <p:spPr>
          <a:xfrm>
            <a:off x="3160932" y="6237312"/>
            <a:ext cx="5256584" cy="387798"/>
          </a:xfrm>
          <a:prstGeom prst="rect">
            <a:avLst/>
          </a:prstGeom>
        </p:spPr>
        <p:txBody>
          <a:bodyPr wrap="square">
            <a:spAutoFit/>
          </a:bodyPr>
          <a:lstStyle/>
          <a:p>
            <a:pPr algn="ctr">
              <a:lnSpc>
                <a:spcPct val="80000"/>
              </a:lnSpc>
            </a:pPr>
            <a:r>
              <a:rPr lang="el-GR" sz="1200" dirty="0" smtClean="0">
                <a:latin typeface="+mj-lt"/>
              </a:rPr>
              <a:t>(</a:t>
            </a:r>
            <a:r>
              <a:rPr lang="en-US" sz="1200" dirty="0" smtClean="0">
                <a:latin typeface="+mj-lt"/>
              </a:rPr>
              <a:t>ACSM, 1991; Pepper, 1195; Jeyansingham, 1998; Taylor, 2002; Vander Peijl, 2004; Renault, 2008; Stein, 2009; Barros, 2010; Savci, 2011; Urel, 2011; Lomi, 2013)</a:t>
            </a:r>
            <a:endParaRPr lang="el-GR" sz="1200" dirty="0">
              <a:latin typeface="+mj-lt"/>
            </a:endParaRPr>
          </a:p>
        </p:txBody>
      </p:sp>
    </p:spTree>
    <p:extLst>
      <p:ext uri="{BB962C8B-B14F-4D97-AF65-F5344CB8AC3E}">
        <p14:creationId xmlns:p14="http://schemas.microsoft.com/office/powerpoint/2010/main" val="135362033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400" b="1" dirty="0" smtClean="0"/>
              <a:t>Σύνηθες Πρόγραμμα Μετεγχειρητικής Φυσικοθεραπείας σε Άνευ Επιπλοκών Καρδιοχειρουργημένο Ασθενή </a:t>
            </a:r>
            <a:r>
              <a:rPr lang="el-GR" sz="2400" b="0" dirty="0" smtClean="0"/>
              <a:t>(3 από 10)</a:t>
            </a:r>
            <a:endParaRPr lang="el-GR" sz="2400" b="0" dirty="0"/>
          </a:p>
        </p:txBody>
      </p:sp>
      <p:sp>
        <p:nvSpPr>
          <p:cNvPr id="5" name="2 - Θέση περιεχομένου"/>
          <p:cNvSpPr>
            <a:spLocks noGrp="1"/>
          </p:cNvSpPr>
          <p:nvPr>
            <p:ph idx="1"/>
          </p:nvPr>
        </p:nvSpPr>
        <p:spPr/>
        <p:txBody>
          <a:bodyPr>
            <a:normAutofit/>
          </a:bodyPr>
          <a:lstStyle/>
          <a:p>
            <a:r>
              <a:rPr lang="el-GR" sz="2400" b="1" dirty="0" smtClean="0"/>
              <a:t>Κινησιοθεραπεία</a:t>
            </a:r>
          </a:p>
          <a:p>
            <a:pPr lvl="1"/>
            <a:r>
              <a:rPr lang="el-GR" sz="2000" dirty="0" smtClean="0"/>
              <a:t>Ενεργητικές ασκήσεις εύρους τροχιάς</a:t>
            </a:r>
          </a:p>
          <a:p>
            <a:pPr lvl="2"/>
            <a:r>
              <a:rPr lang="el-GR" sz="2000" dirty="0" smtClean="0"/>
              <a:t>Ώμοι: κάμψη – έκταση, απαγωγή – προσαγωγή, έσω – έξω στροφή</a:t>
            </a:r>
          </a:p>
          <a:p>
            <a:pPr lvl="2"/>
            <a:r>
              <a:rPr lang="el-GR" sz="2000" dirty="0" smtClean="0"/>
              <a:t>Αγκώνες: κάμψη – έκταση, πρηνισμός – υπτιασμός</a:t>
            </a:r>
          </a:p>
          <a:p>
            <a:pPr lvl="2"/>
            <a:r>
              <a:rPr lang="el-GR" sz="2000" dirty="0" smtClean="0"/>
              <a:t>Καρπός – άκρα χείρα: κάμψη – έκταση, προσαγωγή – απαγωγή</a:t>
            </a:r>
          </a:p>
          <a:p>
            <a:pPr lvl="2"/>
            <a:r>
              <a:rPr lang="el-GR" sz="2000" dirty="0" smtClean="0"/>
              <a:t>Ισχίο – γόνατο: κάμψη – έκταση, απαγωγή – προσαγωγή</a:t>
            </a:r>
          </a:p>
          <a:p>
            <a:pPr lvl="2"/>
            <a:r>
              <a:rPr lang="el-GR" sz="2000" dirty="0" smtClean="0"/>
              <a:t>Ποδοκνημική – άκρος πόδας: κάμψη – έκταση, περιαγωγή</a:t>
            </a:r>
          </a:p>
          <a:p>
            <a:pPr lvl="1"/>
            <a:r>
              <a:rPr lang="el-GR" sz="2000" dirty="0" smtClean="0"/>
              <a:t>Η κάθε άσκηση / άρθρωση εκτελείται 5 – 10 φορές</a:t>
            </a:r>
          </a:p>
          <a:p>
            <a:r>
              <a:rPr lang="el-GR" sz="2400" b="1" dirty="0" smtClean="0"/>
              <a:t>Κινητοποίηση</a:t>
            </a:r>
          </a:p>
          <a:p>
            <a:pPr marL="712788" indent="-355600">
              <a:buFont typeface="Courier New" panose="02070309020205020404" pitchFamily="49" charset="0"/>
              <a:buChar char="o"/>
            </a:pPr>
            <a:r>
              <a:rPr lang="el-GR" sz="2000" dirty="0" smtClean="0"/>
              <a:t>Πλάγια θέση</a:t>
            </a:r>
          </a:p>
          <a:p>
            <a:pPr marL="712788" indent="-355600">
              <a:buFont typeface="Courier New" panose="02070309020205020404" pitchFamily="49" charset="0"/>
              <a:buChar char="o"/>
            </a:pPr>
            <a:r>
              <a:rPr lang="el-GR" sz="2000" dirty="0" smtClean="0"/>
              <a:t>Καθιστός στην άκρη του κρεβατιού ή </a:t>
            </a:r>
            <a:r>
              <a:rPr lang="el-GR" sz="2000" dirty="0"/>
              <a:t>υποβοηθούμενη </a:t>
            </a:r>
            <a:r>
              <a:rPr lang="el-GR" sz="2000" dirty="0" smtClean="0"/>
              <a:t>μεταφορά σε καρέκλα</a:t>
            </a:r>
          </a:p>
        </p:txBody>
      </p:sp>
      <p:sp>
        <p:nvSpPr>
          <p:cNvPr id="6" name="Rectangle 5"/>
          <p:cNvSpPr/>
          <p:nvPr/>
        </p:nvSpPr>
        <p:spPr>
          <a:xfrm>
            <a:off x="3187397" y="5849514"/>
            <a:ext cx="5256584" cy="387798"/>
          </a:xfrm>
          <a:prstGeom prst="rect">
            <a:avLst/>
          </a:prstGeom>
        </p:spPr>
        <p:txBody>
          <a:bodyPr wrap="square">
            <a:spAutoFit/>
          </a:bodyPr>
          <a:lstStyle/>
          <a:p>
            <a:pPr algn="ctr">
              <a:lnSpc>
                <a:spcPct val="80000"/>
              </a:lnSpc>
            </a:pPr>
            <a:r>
              <a:rPr lang="el-GR" sz="1200" dirty="0" smtClean="0">
                <a:latin typeface="+mj-lt"/>
              </a:rPr>
              <a:t>(</a:t>
            </a:r>
            <a:r>
              <a:rPr lang="en-US" sz="1200" dirty="0" smtClean="0">
                <a:latin typeface="+mj-lt"/>
              </a:rPr>
              <a:t>ACSM, 1991; Pepper, 1195; Jeyansingham, 1998; Taylor, 2002; Vander Peijl, 2004; Renault, 2008; Stein, 2009; Barros, 2010; Savci, 2011; Urel, 2011; Lomi, 2013)</a:t>
            </a:r>
            <a:endParaRPr lang="el-GR" sz="1200" dirty="0">
              <a:latin typeface="+mj-lt"/>
            </a:endParaRPr>
          </a:p>
        </p:txBody>
      </p:sp>
    </p:spTree>
    <p:extLst>
      <p:ext uri="{BB962C8B-B14F-4D97-AF65-F5344CB8AC3E}">
        <p14:creationId xmlns:p14="http://schemas.microsoft.com/office/powerpoint/2010/main" val="40127649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l-GR" sz="3600" b="1" dirty="0"/>
              <a:t>Προεγχειρητική </a:t>
            </a:r>
            <a:r>
              <a:rPr lang="el-GR" sz="3600" b="1" dirty="0" smtClean="0"/>
              <a:t>Φυσικοθεραπεία σε Καρδιοχειρουργική Επέμβαση</a:t>
            </a:r>
            <a:endParaRPr lang="el-GR" sz="3600" b="1" dirty="0">
              <a:latin typeface="+mn-lt"/>
            </a:endParaRPr>
          </a:p>
        </p:txBody>
      </p:sp>
      <p:sp>
        <p:nvSpPr>
          <p:cNvPr id="3" name="Content Placeholder 2"/>
          <p:cNvSpPr>
            <a:spLocks noGrp="1"/>
          </p:cNvSpPr>
          <p:nvPr>
            <p:ph idx="1"/>
          </p:nvPr>
        </p:nvSpPr>
        <p:spPr>
          <a:xfrm>
            <a:off x="457200" y="1196752"/>
            <a:ext cx="8229600" cy="4104456"/>
          </a:xfrm>
        </p:spPr>
        <p:txBody>
          <a:bodyPr>
            <a:normAutofit/>
          </a:bodyPr>
          <a:lstStyle/>
          <a:p>
            <a:pPr>
              <a:spcAft>
                <a:spcPts val="600"/>
              </a:spcAft>
            </a:pPr>
            <a:r>
              <a:rPr lang="el-GR" sz="2400" dirty="0" smtClean="0"/>
              <a:t>Το άγχος προεγχειρητικά είναι αυξημένο επιφέροντας ταχυκαρδία, υπεραερισμό καθώς και </a:t>
            </a:r>
            <a:r>
              <a:rPr lang="el-GR" sz="2400" dirty="0" smtClean="0"/>
              <a:t>μειωμένη</a:t>
            </a:r>
            <a:r>
              <a:rPr lang="en-US" sz="2400" dirty="0" smtClean="0"/>
              <a:t> </a:t>
            </a:r>
            <a:r>
              <a:rPr lang="el-GR" sz="2400" dirty="0" smtClean="0"/>
              <a:t>φυσική </a:t>
            </a:r>
            <a:r>
              <a:rPr lang="el-GR" sz="2400" dirty="0" smtClean="0"/>
              <a:t>δραστηριότητα, κοινωνικότητα και ποιότητα ζωής</a:t>
            </a:r>
          </a:p>
          <a:p>
            <a:pPr>
              <a:spcAft>
                <a:spcPts val="600"/>
              </a:spcAft>
            </a:pPr>
            <a:r>
              <a:rPr lang="el-GR" sz="2400" dirty="0" smtClean="0"/>
              <a:t>Όσο ελαττωμένη είναι η προεγχειρητική φυσική κατάσταση τόσο δυσμενέστερη θα είναι η μετεγχειρητική αποκατάσταση και η νοσηρότητα – θνητότητα</a:t>
            </a:r>
          </a:p>
          <a:p>
            <a:pPr>
              <a:spcAft>
                <a:spcPts val="600"/>
              </a:spcAft>
            </a:pPr>
            <a:r>
              <a:rPr lang="el-GR" sz="2400" dirty="0" smtClean="0"/>
              <a:t>Η </a:t>
            </a:r>
            <a:r>
              <a:rPr lang="el-GR" sz="2400" dirty="0"/>
              <a:t>προεγχειρητική </a:t>
            </a:r>
            <a:r>
              <a:rPr lang="el-GR" sz="2400" dirty="0" smtClean="0"/>
              <a:t>αναπνευστική φυσικοθεραπεία και η αερόβια άσκηση έχουν υψηλή επιστημονική τεκμηρίωση ασφαλείας, αποτελεσματικότητας στην καρδιοχειρουργική</a:t>
            </a:r>
            <a:endParaRPr lang="el-GR" sz="2400" dirty="0"/>
          </a:p>
        </p:txBody>
      </p:sp>
      <p:sp>
        <p:nvSpPr>
          <p:cNvPr id="4" name="Rectangle 3"/>
          <p:cNvSpPr/>
          <p:nvPr/>
        </p:nvSpPr>
        <p:spPr>
          <a:xfrm>
            <a:off x="899592" y="5157192"/>
            <a:ext cx="7848872" cy="319446"/>
          </a:xfrm>
          <a:prstGeom prst="rect">
            <a:avLst/>
          </a:prstGeom>
        </p:spPr>
        <p:txBody>
          <a:bodyPr wrap="square">
            <a:spAutoFit/>
          </a:bodyPr>
          <a:lstStyle/>
          <a:p>
            <a:pPr algn="r">
              <a:lnSpc>
                <a:spcPct val="80000"/>
              </a:lnSpc>
            </a:pPr>
            <a:r>
              <a:rPr lang="en-GB" dirty="0" smtClean="0">
                <a:latin typeface="+mn-lt"/>
              </a:rPr>
              <a:t>(Garbossa, 2009; O’ Doherty, 2013; Hoogeboom, 2014)</a:t>
            </a:r>
            <a:endParaRPr lang="el-GR" dirty="0">
              <a:latin typeface="+mn-lt"/>
            </a:endParaRPr>
          </a:p>
        </p:txBody>
      </p:sp>
    </p:spTree>
    <p:extLst>
      <p:ext uri="{BB962C8B-B14F-4D97-AF65-F5344CB8AC3E}">
        <p14:creationId xmlns:p14="http://schemas.microsoft.com/office/powerpoint/2010/main" val="33636298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400" b="1" dirty="0" smtClean="0"/>
              <a:t>Σύνηθες Πρόγραμμα Μετεγχειρητικής Φυσικοθεραπείας σε Άνευ Επιπλοκών Καρδιοχειρουργημένο Ασθενή </a:t>
            </a:r>
            <a:r>
              <a:rPr lang="el-GR" sz="2400" b="0" dirty="0" smtClean="0"/>
              <a:t>(4 από 10)</a:t>
            </a:r>
            <a:endParaRPr lang="el-GR" sz="2400" b="0" dirty="0"/>
          </a:p>
        </p:txBody>
      </p:sp>
      <p:sp>
        <p:nvSpPr>
          <p:cNvPr id="5" name="2 - Θέση περιεχομένου"/>
          <p:cNvSpPr>
            <a:spLocks noGrp="1"/>
          </p:cNvSpPr>
          <p:nvPr>
            <p:ph idx="1"/>
          </p:nvPr>
        </p:nvSpPr>
        <p:spPr/>
        <p:txBody>
          <a:bodyPr>
            <a:noAutofit/>
          </a:bodyPr>
          <a:lstStyle/>
          <a:p>
            <a:r>
              <a:rPr lang="el-GR" sz="2400" b="1" dirty="0" smtClean="0">
                <a:solidFill>
                  <a:srgbClr val="820000"/>
                </a:solidFill>
              </a:rPr>
              <a:t>Μη Επεμβατικός Μηχανικός Αερισμός</a:t>
            </a:r>
          </a:p>
          <a:p>
            <a:pPr lvl="1">
              <a:buFont typeface="Courier New" panose="02070309020205020404" pitchFamily="49" charset="0"/>
              <a:buChar char="o"/>
            </a:pPr>
            <a:r>
              <a:rPr lang="el-GR" sz="2400" dirty="0" smtClean="0"/>
              <a:t>Συνεχή Θετική Πίεση Αεραγωγών (</a:t>
            </a:r>
            <a:r>
              <a:rPr lang="en-US" sz="2400" dirty="0" smtClean="0"/>
              <a:t>Continuous Positive Airway pressure, CPAP) </a:t>
            </a:r>
            <a:r>
              <a:rPr lang="el-GR" sz="2400" dirty="0" smtClean="0"/>
              <a:t>με πίεση 5</a:t>
            </a:r>
            <a:r>
              <a:rPr lang="en-US" sz="2400" dirty="0" smtClean="0"/>
              <a:t>cmH</a:t>
            </a:r>
            <a:r>
              <a:rPr lang="en-US" sz="2400" baseline="-25000" dirty="0" smtClean="0"/>
              <a:t>2</a:t>
            </a:r>
            <a:r>
              <a:rPr lang="en-US" sz="2400" dirty="0" smtClean="0"/>
              <a:t>O </a:t>
            </a:r>
            <a:r>
              <a:rPr lang="el-GR" sz="2400" dirty="0" smtClean="0"/>
              <a:t>για 1</a:t>
            </a:r>
            <a:r>
              <a:rPr lang="en-US" sz="2400" dirty="0" smtClean="0"/>
              <a:t>h </a:t>
            </a:r>
            <a:r>
              <a:rPr lang="el-GR" sz="2400" dirty="0" smtClean="0"/>
              <a:t>κάθε 3</a:t>
            </a:r>
            <a:r>
              <a:rPr lang="en-US" sz="2400" dirty="0" smtClean="0"/>
              <a:t>h</a:t>
            </a:r>
            <a:r>
              <a:rPr lang="el-GR" sz="2400" dirty="0" smtClean="0"/>
              <a:t> ή 15’/</a:t>
            </a:r>
            <a:r>
              <a:rPr lang="en-US" sz="2400" dirty="0" smtClean="0"/>
              <a:t>1h</a:t>
            </a:r>
            <a:r>
              <a:rPr lang="el-GR" sz="2400" dirty="0" smtClean="0"/>
              <a:t> τις πρώτες 3</a:t>
            </a:r>
            <a:r>
              <a:rPr lang="en-US" sz="2400" dirty="0" smtClean="0"/>
              <a:t>h</a:t>
            </a:r>
            <a:r>
              <a:rPr lang="el-GR" sz="2400" dirty="0" smtClean="0"/>
              <a:t> μετά την αποσωλήνωση ή 30’ 4 φορές / ημέρα</a:t>
            </a:r>
          </a:p>
          <a:p>
            <a:pPr lvl="1">
              <a:buFont typeface="Courier New" panose="02070309020205020404" pitchFamily="49" charset="0"/>
              <a:buChar char="o"/>
            </a:pPr>
            <a:r>
              <a:rPr lang="el-GR" sz="2400" dirty="0" smtClean="0"/>
              <a:t>Διφασική Θετική Πίεση Αεραγωγών (</a:t>
            </a:r>
            <a:r>
              <a:rPr lang="en-US" sz="2400" dirty="0" smtClean="0"/>
              <a:t>Bi-level Positive Airway Pressure, BiPAP) </a:t>
            </a:r>
            <a:r>
              <a:rPr lang="el-GR" sz="2400" dirty="0" smtClean="0"/>
              <a:t>1</a:t>
            </a:r>
            <a:r>
              <a:rPr lang="en-US" sz="2400" dirty="0" smtClean="0"/>
              <a:t>h </a:t>
            </a:r>
            <a:r>
              <a:rPr lang="el-GR" sz="2400" dirty="0" smtClean="0"/>
              <a:t>κάθε </a:t>
            </a:r>
            <a:r>
              <a:rPr lang="en-US" sz="2400" dirty="0" smtClean="0"/>
              <a:t>3h </a:t>
            </a:r>
            <a:r>
              <a:rPr lang="el-GR" sz="2400" dirty="0" smtClean="0"/>
              <a:t>με εισπνευστική πίεση 12</a:t>
            </a:r>
            <a:r>
              <a:rPr lang="en-US" sz="2400" dirty="0" smtClean="0"/>
              <a:t>mmHg</a:t>
            </a:r>
            <a:r>
              <a:rPr lang="el-GR" sz="2400" dirty="0" smtClean="0"/>
              <a:t> και εκπνευστική 5</a:t>
            </a:r>
            <a:r>
              <a:rPr lang="en-US" sz="2400" dirty="0" smtClean="0"/>
              <a:t>cmH</a:t>
            </a:r>
            <a:r>
              <a:rPr lang="en-US" sz="2400" baseline="-25000" dirty="0" smtClean="0"/>
              <a:t>2</a:t>
            </a:r>
            <a:r>
              <a:rPr lang="en-US" sz="2400" dirty="0" smtClean="0"/>
              <a:t>O </a:t>
            </a:r>
            <a:r>
              <a:rPr lang="el-GR" sz="2400" dirty="0" smtClean="0"/>
              <a:t>ή 4 φορές / ημέρα για 30’ με ανεκτή εισπνευστική πίεση και εκπνευστική 5</a:t>
            </a:r>
            <a:r>
              <a:rPr lang="en-US" sz="2400" dirty="0" smtClean="0"/>
              <a:t>cmH</a:t>
            </a:r>
            <a:r>
              <a:rPr lang="en-US" sz="2400" baseline="-25000" dirty="0" smtClean="0"/>
              <a:t>2</a:t>
            </a:r>
            <a:r>
              <a:rPr lang="en-US" sz="2400" dirty="0" smtClean="0"/>
              <a:t>O</a:t>
            </a:r>
            <a:endParaRPr lang="el-GR" sz="2400" dirty="0" smtClean="0"/>
          </a:p>
          <a:p>
            <a:r>
              <a:rPr lang="el-GR" sz="2400" dirty="0" smtClean="0"/>
              <a:t>Σε παρουσία παχύρευστων βρογχικών </a:t>
            </a:r>
            <a:r>
              <a:rPr lang="el-GR" sz="2400" dirty="0" smtClean="0"/>
              <a:t>εκκρίσεων </a:t>
            </a:r>
            <a:r>
              <a:rPr lang="el-GR" sz="2400" dirty="0" smtClean="0"/>
              <a:t>γίνεται εφαρμογή </a:t>
            </a:r>
            <a:r>
              <a:rPr lang="el-GR" sz="2400" u="sng" dirty="0" smtClean="0"/>
              <a:t>υγραντήρων</a:t>
            </a:r>
            <a:r>
              <a:rPr lang="el-GR" sz="2400" dirty="0" smtClean="0"/>
              <a:t> (απλοί, θερμαινόμενοι) και </a:t>
            </a:r>
            <a:r>
              <a:rPr lang="el-GR" sz="2400" u="sng" dirty="0" smtClean="0"/>
              <a:t>νεφελοποιητών</a:t>
            </a:r>
            <a:r>
              <a:rPr lang="el-GR" sz="2400" dirty="0" smtClean="0"/>
              <a:t> (πεπιεσμένου αέρα, ηλεκτροκίνητων)</a:t>
            </a:r>
          </a:p>
        </p:txBody>
      </p:sp>
      <p:sp>
        <p:nvSpPr>
          <p:cNvPr id="6" name="Rectangle 5"/>
          <p:cNvSpPr/>
          <p:nvPr/>
        </p:nvSpPr>
        <p:spPr>
          <a:xfrm>
            <a:off x="3059832" y="6259804"/>
            <a:ext cx="5256584" cy="387798"/>
          </a:xfrm>
          <a:prstGeom prst="rect">
            <a:avLst/>
          </a:prstGeom>
        </p:spPr>
        <p:txBody>
          <a:bodyPr wrap="square">
            <a:spAutoFit/>
          </a:bodyPr>
          <a:lstStyle/>
          <a:p>
            <a:pPr algn="ctr">
              <a:lnSpc>
                <a:spcPct val="80000"/>
              </a:lnSpc>
            </a:pPr>
            <a:r>
              <a:rPr lang="el-GR" sz="1200" dirty="0" smtClean="0">
                <a:latin typeface="+mj-lt"/>
              </a:rPr>
              <a:t>(</a:t>
            </a:r>
            <a:r>
              <a:rPr lang="en-US" sz="1200" dirty="0" smtClean="0">
                <a:latin typeface="+mj-lt"/>
              </a:rPr>
              <a:t>ACSM, 1991; Pepper, 1195; Jeyansingham, 1998; Taylor, 2002; Vander Peijl, 2004; Renault, 2008; Stein, 2009; Barros, 2010; Savci, 2011; Urel, 2011; Lomi, 2013)</a:t>
            </a:r>
            <a:endParaRPr lang="el-GR" sz="1200" dirty="0">
              <a:latin typeface="+mj-lt"/>
            </a:endParaRPr>
          </a:p>
        </p:txBody>
      </p:sp>
    </p:spTree>
    <p:extLst>
      <p:ext uri="{BB962C8B-B14F-4D97-AF65-F5344CB8AC3E}">
        <p14:creationId xmlns:p14="http://schemas.microsoft.com/office/powerpoint/2010/main" val="35824226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400" b="1" dirty="0" smtClean="0"/>
              <a:t>Σύνηθες Πρόγραμμα Μετεγχειρητικής Φυσικοθεραπείας σε Άνευ Επιπλοκών Καρδιοχειρουργημένο Ασθενή </a:t>
            </a:r>
            <a:r>
              <a:rPr lang="el-GR" sz="2400" b="0" dirty="0" smtClean="0"/>
              <a:t>(5 από 10)</a:t>
            </a:r>
            <a:endParaRPr lang="el-GR" sz="2400" b="0" dirty="0"/>
          </a:p>
        </p:txBody>
      </p:sp>
      <p:sp>
        <p:nvSpPr>
          <p:cNvPr id="5" name="2 - Θέση περιεχομένου"/>
          <p:cNvSpPr>
            <a:spLocks noGrp="1"/>
          </p:cNvSpPr>
          <p:nvPr>
            <p:ph idx="1"/>
          </p:nvPr>
        </p:nvSpPr>
        <p:spPr/>
        <p:txBody>
          <a:bodyPr>
            <a:noAutofit/>
          </a:bodyPr>
          <a:lstStyle/>
          <a:p>
            <a:r>
              <a:rPr lang="el-GR" sz="2400" dirty="0" smtClean="0"/>
              <a:t>Παράλληλα με όλα αυτά μπορεί να εφαρμοσθεί:</a:t>
            </a:r>
          </a:p>
          <a:p>
            <a:pPr lvl="1">
              <a:buFont typeface="Courier New" panose="02070309020205020404" pitchFamily="49" charset="0"/>
              <a:buChar char="o"/>
            </a:pPr>
            <a:r>
              <a:rPr lang="el-GR" sz="2400" dirty="0"/>
              <a:t>Σ</a:t>
            </a:r>
            <a:r>
              <a:rPr lang="el-GR" sz="2400" dirty="0" smtClean="0"/>
              <a:t>πιρόμετρο κινήτρου 10 φορές</a:t>
            </a:r>
            <a:r>
              <a:rPr lang="en-US" sz="2400" dirty="0" smtClean="0"/>
              <a:t> </a:t>
            </a:r>
            <a:r>
              <a:rPr lang="el-GR" sz="2400" dirty="0" smtClean="0"/>
              <a:t>/</a:t>
            </a:r>
            <a:r>
              <a:rPr lang="en-US" sz="2400" dirty="0" smtClean="0"/>
              <a:t> h </a:t>
            </a:r>
            <a:r>
              <a:rPr lang="el-GR" sz="2400" dirty="0" smtClean="0"/>
              <a:t>ή 10 επαναλήψεις Χ 5 φορές / ημέρα</a:t>
            </a:r>
          </a:p>
          <a:p>
            <a:pPr lvl="1">
              <a:buFont typeface="Courier New" panose="02070309020205020404" pitchFamily="49" charset="0"/>
              <a:buChar char="o"/>
            </a:pPr>
            <a:r>
              <a:rPr lang="el-GR" sz="2400" dirty="0" smtClean="0"/>
              <a:t>Εξασκητής </a:t>
            </a:r>
            <a:r>
              <a:rPr lang="en-US" sz="2400" dirty="0" smtClean="0"/>
              <a:t>threshold </a:t>
            </a:r>
            <a:r>
              <a:rPr lang="el-GR" sz="2400" dirty="0" smtClean="0"/>
              <a:t>1-2 φορές / ημέρα, 3 </a:t>
            </a:r>
            <a:r>
              <a:rPr lang="en-US" sz="2400" dirty="0" smtClean="0"/>
              <a:t>set</a:t>
            </a:r>
            <a:r>
              <a:rPr lang="el-GR" sz="2400" dirty="0" smtClean="0"/>
              <a:t> / 10 επαναλήψεων, 2’ ανάπαυση / </a:t>
            </a:r>
            <a:r>
              <a:rPr lang="en-US" sz="2400" dirty="0" smtClean="0"/>
              <a:t>set</a:t>
            </a:r>
            <a:r>
              <a:rPr lang="el-GR" sz="2400" dirty="0" smtClean="0"/>
              <a:t> στο 40% της μέγιστης εισπνευστικής πίεσης</a:t>
            </a:r>
          </a:p>
          <a:p>
            <a:pPr lvl="1">
              <a:buFont typeface="Courier New" panose="02070309020205020404" pitchFamily="49" charset="0"/>
              <a:buChar char="o"/>
            </a:pPr>
            <a:r>
              <a:rPr lang="en-US" sz="2400" dirty="0" smtClean="0"/>
              <a:t>M</a:t>
            </a:r>
            <a:r>
              <a:rPr lang="el-GR" sz="2400" dirty="0" smtClean="0"/>
              <a:t>άσκα Θετικής Τελοεκπνευστικής Πίεσης (</a:t>
            </a:r>
            <a:r>
              <a:rPr lang="en-US" sz="2400" dirty="0" smtClean="0"/>
              <a:t>Positive End Expiratory Pressure (PEP – mask) </a:t>
            </a:r>
            <a:r>
              <a:rPr lang="el-GR" sz="2400" dirty="0" smtClean="0"/>
              <a:t>σε αντίσταση 10 – 15 </a:t>
            </a:r>
            <a:r>
              <a:rPr lang="en-US" sz="2400" dirty="0" smtClean="0"/>
              <a:t>cmH</a:t>
            </a:r>
            <a:r>
              <a:rPr lang="en-US" sz="2400" baseline="-25000" dirty="0" smtClean="0"/>
              <a:t>2</a:t>
            </a:r>
            <a:r>
              <a:rPr lang="en-US" sz="2400" dirty="0" smtClean="0"/>
              <a:t>O</a:t>
            </a:r>
            <a:r>
              <a:rPr lang="el-GR" sz="2400" dirty="0" smtClean="0"/>
              <a:t> σε 3 </a:t>
            </a:r>
            <a:r>
              <a:rPr lang="en-US" sz="2400" dirty="0" smtClean="0"/>
              <a:t>set / 10 </a:t>
            </a:r>
            <a:r>
              <a:rPr lang="el-GR" sz="2400" dirty="0" smtClean="0"/>
              <a:t>επαναλήψεων κάθε 1</a:t>
            </a:r>
            <a:r>
              <a:rPr lang="en-US" sz="2400" dirty="0" smtClean="0"/>
              <a:t>h </a:t>
            </a:r>
            <a:r>
              <a:rPr lang="el-GR" sz="2400" dirty="0" smtClean="0"/>
              <a:t>με 30΄΄ - 60΄΄ ανάπαυση μεταξύ των </a:t>
            </a:r>
            <a:r>
              <a:rPr lang="en-US" sz="2400" dirty="0" smtClean="0"/>
              <a:t>set</a:t>
            </a:r>
            <a:endParaRPr lang="el-GR" sz="2400" dirty="0" smtClean="0"/>
          </a:p>
        </p:txBody>
      </p:sp>
      <p:sp>
        <p:nvSpPr>
          <p:cNvPr id="6" name="Rectangle 5"/>
          <p:cNvSpPr/>
          <p:nvPr/>
        </p:nvSpPr>
        <p:spPr>
          <a:xfrm>
            <a:off x="3184770" y="5301208"/>
            <a:ext cx="5256584" cy="387798"/>
          </a:xfrm>
          <a:prstGeom prst="rect">
            <a:avLst/>
          </a:prstGeom>
        </p:spPr>
        <p:txBody>
          <a:bodyPr wrap="square">
            <a:spAutoFit/>
          </a:bodyPr>
          <a:lstStyle/>
          <a:p>
            <a:pPr algn="ctr">
              <a:lnSpc>
                <a:spcPct val="80000"/>
              </a:lnSpc>
            </a:pPr>
            <a:r>
              <a:rPr lang="el-GR" sz="1200" dirty="0" smtClean="0">
                <a:latin typeface="+mj-lt"/>
              </a:rPr>
              <a:t>(</a:t>
            </a:r>
            <a:r>
              <a:rPr lang="en-US" sz="1200" dirty="0" smtClean="0">
                <a:latin typeface="+mj-lt"/>
              </a:rPr>
              <a:t>ACSM, 1991; Pepper, 1195; Jeyansingham, 1998; Taylor, 2002; Vander Peijl, 2004; Renault, 2008; Stein, 2009; Barros, 2010; Savci, 2011; Urel, 2011; Lomi, 2013)</a:t>
            </a:r>
            <a:endParaRPr lang="el-GR" sz="1200" dirty="0">
              <a:latin typeface="+mj-lt"/>
            </a:endParaRPr>
          </a:p>
        </p:txBody>
      </p:sp>
    </p:spTree>
    <p:extLst>
      <p:ext uri="{BB962C8B-B14F-4D97-AF65-F5344CB8AC3E}">
        <p14:creationId xmlns:p14="http://schemas.microsoft.com/office/powerpoint/2010/main" val="4579990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400" b="1" dirty="0" smtClean="0"/>
              <a:t>Σύνηθες Πρόγραμμα Μετεγχειρητικής Φυσικοθεραπείας σε Άνευ Επιπλοκών Καρδιοχειρουργημένο Ασθενή </a:t>
            </a:r>
            <a:r>
              <a:rPr lang="el-GR" sz="2400" b="0" dirty="0" smtClean="0"/>
              <a:t>(6 από 10)</a:t>
            </a:r>
            <a:endParaRPr lang="el-GR" sz="2400" b="0" dirty="0"/>
          </a:p>
        </p:txBody>
      </p:sp>
      <p:sp>
        <p:nvSpPr>
          <p:cNvPr id="5" name="2 - Θέση περιεχομένου"/>
          <p:cNvSpPr>
            <a:spLocks noGrp="1"/>
          </p:cNvSpPr>
          <p:nvPr>
            <p:ph idx="1"/>
          </p:nvPr>
        </p:nvSpPr>
        <p:spPr>
          <a:xfrm>
            <a:off x="457200" y="1196752"/>
            <a:ext cx="8229600" cy="3816424"/>
          </a:xfrm>
        </p:spPr>
        <p:txBody>
          <a:bodyPr>
            <a:normAutofit/>
          </a:bodyPr>
          <a:lstStyle/>
          <a:p>
            <a:r>
              <a:rPr lang="el-GR" sz="2400" dirty="0" smtClean="0"/>
              <a:t>Ο αριθμός επαναλήψεων / </a:t>
            </a:r>
            <a:r>
              <a:rPr lang="en-US" sz="2400" dirty="0" smtClean="0"/>
              <a:t>set</a:t>
            </a:r>
            <a:r>
              <a:rPr lang="el-GR" sz="2400" dirty="0" smtClean="0"/>
              <a:t> / χρόνος για την κάθε αναπνευστική τεχνική – μέθοδο βασίζεται στα ευρήματα της φυσικοθεραπευτικής αξιολόγησης</a:t>
            </a:r>
            <a:endParaRPr lang="en-US" sz="2400" dirty="0" smtClean="0"/>
          </a:p>
          <a:p>
            <a:r>
              <a:rPr lang="el-GR" sz="2400" dirty="0" smtClean="0"/>
              <a:t>Ως προς την ενεργητική κινησιοθεραπεία των αρθρώσεων του ώμου υπάρχει διχογνωμία όσον αφορά την τροχιά: έως 90</a:t>
            </a:r>
            <a:r>
              <a:rPr lang="el-GR" sz="2400" baseline="30000" dirty="0" smtClean="0"/>
              <a:t>ο</a:t>
            </a:r>
            <a:r>
              <a:rPr lang="el-GR" sz="2400" dirty="0" smtClean="0"/>
              <a:t> ή περισσότερο βάση του παραγόμενου πόνου στην χειρουργική τομή ή αν γίνονται μονο- ή αμφοτερόπλευρα με τους περισσότερους, παγκοσμίως, φυσικοθεραπευτές να εκτελούν αμφοτερόπλευρη κίνηση ώμων</a:t>
            </a:r>
          </a:p>
        </p:txBody>
      </p:sp>
      <p:sp>
        <p:nvSpPr>
          <p:cNvPr id="6" name="Rectangle 5"/>
          <p:cNvSpPr/>
          <p:nvPr/>
        </p:nvSpPr>
        <p:spPr>
          <a:xfrm>
            <a:off x="3163788" y="4797152"/>
            <a:ext cx="5256584" cy="387798"/>
          </a:xfrm>
          <a:prstGeom prst="rect">
            <a:avLst/>
          </a:prstGeom>
        </p:spPr>
        <p:txBody>
          <a:bodyPr wrap="square">
            <a:spAutoFit/>
          </a:bodyPr>
          <a:lstStyle/>
          <a:p>
            <a:pPr algn="ctr">
              <a:lnSpc>
                <a:spcPct val="80000"/>
              </a:lnSpc>
            </a:pPr>
            <a:r>
              <a:rPr lang="el-GR" sz="1200" dirty="0" smtClean="0">
                <a:latin typeface="+mj-lt"/>
              </a:rPr>
              <a:t>(</a:t>
            </a:r>
            <a:r>
              <a:rPr lang="en-US" sz="1200" dirty="0" smtClean="0">
                <a:latin typeface="+mj-lt"/>
              </a:rPr>
              <a:t>ACSM, 1991; Pepper, 1195; Jeyansingham, 1998; Taylor, 2002; Vander Peijl, 2004; Renault, 2008; Stein, 2009; Barros, 2010; Savci, 2011; Urel, 2011; Lomi, 2013)</a:t>
            </a:r>
            <a:endParaRPr lang="el-GR" sz="1200" dirty="0">
              <a:latin typeface="+mj-lt"/>
            </a:endParaRPr>
          </a:p>
        </p:txBody>
      </p:sp>
    </p:spTree>
    <p:extLst>
      <p:ext uri="{BB962C8B-B14F-4D97-AF65-F5344CB8AC3E}">
        <p14:creationId xmlns:p14="http://schemas.microsoft.com/office/powerpoint/2010/main" val="52375991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400" b="1" dirty="0" smtClean="0"/>
              <a:t>Σύνηθες Πρόγραμμα Μετεγχειρητικής Φυσικοθεραπείας σε Άνευ Επιπλοκών Καρδιοχειρουργημένο Ασθενή </a:t>
            </a:r>
            <a:r>
              <a:rPr lang="el-GR" sz="2400" b="0" dirty="0" smtClean="0"/>
              <a:t>(7 από 10)</a:t>
            </a:r>
            <a:endParaRPr lang="el-GR" sz="2400" b="0" dirty="0"/>
          </a:p>
        </p:txBody>
      </p:sp>
      <p:sp>
        <p:nvSpPr>
          <p:cNvPr id="5" name="2 - Θέση περιεχομένου"/>
          <p:cNvSpPr>
            <a:spLocks noGrp="1"/>
          </p:cNvSpPr>
          <p:nvPr>
            <p:ph idx="1"/>
          </p:nvPr>
        </p:nvSpPr>
        <p:spPr/>
        <p:txBody>
          <a:bodyPr>
            <a:normAutofit/>
          </a:bodyPr>
          <a:lstStyle/>
          <a:p>
            <a:pPr algn="ctr">
              <a:buNone/>
            </a:pPr>
            <a:r>
              <a:rPr lang="el-GR" sz="2400" b="1" dirty="0" smtClean="0">
                <a:solidFill>
                  <a:srgbClr val="820000"/>
                </a:solidFill>
              </a:rPr>
              <a:t>Μεταφορά στον όροφο</a:t>
            </a:r>
          </a:p>
          <a:p>
            <a:r>
              <a:rPr lang="el-GR" sz="2400" dirty="0" smtClean="0"/>
              <a:t>Ασθενής σε ρινική κάνουλα 24% προς διακοπή, εφαρμογή τηλεμετρίας με συνεχή καταγραφή ηλεκτροκαρδιογραφήματος, καρδιακής συχνότητας </a:t>
            </a:r>
            <a:r>
              <a:rPr lang="en-US" sz="2400" dirty="0" smtClean="0"/>
              <a:t>SpO2</a:t>
            </a:r>
          </a:p>
          <a:p>
            <a:r>
              <a:rPr lang="el-GR" sz="2400" dirty="0" smtClean="0"/>
              <a:t>Συχνότητα συνεδριών: 2 φορές / ημέρα</a:t>
            </a:r>
          </a:p>
          <a:p>
            <a:r>
              <a:rPr lang="el-GR" sz="2400" dirty="0" smtClean="0"/>
              <a:t>Διάρκεια συνεδρίας: βάση ευρημάτων αξιολόγησης, προοδευτικά στα 20’</a:t>
            </a:r>
          </a:p>
          <a:p>
            <a:r>
              <a:rPr lang="el-GR" sz="2400" dirty="0" smtClean="0"/>
              <a:t>Ένταση φυσικοθεραπείας: όπως στην ΜΕΘ αυξανόμενη έως </a:t>
            </a:r>
            <a:r>
              <a:rPr lang="en-US" sz="2400" dirty="0" smtClean="0"/>
              <a:t>3</a:t>
            </a:r>
            <a:r>
              <a:rPr lang="el-GR" sz="2400" dirty="0" smtClean="0"/>
              <a:t>.</a:t>
            </a:r>
            <a:r>
              <a:rPr lang="en-US" sz="2400" dirty="0" smtClean="0"/>
              <a:t>5 METs</a:t>
            </a:r>
          </a:p>
          <a:p>
            <a:r>
              <a:rPr lang="el-GR" sz="2400" dirty="0" smtClean="0"/>
              <a:t>Έλεγχος οξυγόνωσης, αναλγησίας, σωστής στάσης σώματος</a:t>
            </a:r>
          </a:p>
        </p:txBody>
      </p:sp>
      <p:sp>
        <p:nvSpPr>
          <p:cNvPr id="6" name="Rectangle 5"/>
          <p:cNvSpPr/>
          <p:nvPr/>
        </p:nvSpPr>
        <p:spPr>
          <a:xfrm>
            <a:off x="3187397" y="5530362"/>
            <a:ext cx="5256584" cy="387798"/>
          </a:xfrm>
          <a:prstGeom prst="rect">
            <a:avLst/>
          </a:prstGeom>
        </p:spPr>
        <p:txBody>
          <a:bodyPr wrap="square">
            <a:spAutoFit/>
          </a:bodyPr>
          <a:lstStyle/>
          <a:p>
            <a:pPr algn="ctr">
              <a:lnSpc>
                <a:spcPct val="80000"/>
              </a:lnSpc>
            </a:pPr>
            <a:r>
              <a:rPr lang="el-GR" sz="1200" dirty="0" smtClean="0">
                <a:latin typeface="+mj-lt"/>
              </a:rPr>
              <a:t>(</a:t>
            </a:r>
            <a:r>
              <a:rPr lang="en-US" sz="1200" dirty="0" smtClean="0">
                <a:latin typeface="+mj-lt"/>
              </a:rPr>
              <a:t>ACSM, 1991; Pepper, 1195; Jeyansingham, 1998; Taylor, 2002; Vander Peijl, 2004; Renault, 2008; Stein, 2009; Barros, 2010; Savci, 2011; Urel, 2011; Lomi, 2013)</a:t>
            </a:r>
            <a:endParaRPr lang="el-GR" sz="1200" dirty="0">
              <a:latin typeface="+mj-lt"/>
            </a:endParaRPr>
          </a:p>
        </p:txBody>
      </p:sp>
    </p:spTree>
    <p:extLst>
      <p:ext uri="{BB962C8B-B14F-4D97-AF65-F5344CB8AC3E}">
        <p14:creationId xmlns:p14="http://schemas.microsoft.com/office/powerpoint/2010/main" val="356434865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400" b="1" dirty="0" smtClean="0"/>
              <a:t>Σύνηθες Πρόγραμμα Μετεγχειρητικής Φυσικοθεραπείας σε Άνευ Επιπλοκών Καρδιοχειρουργημένο Ασθενή </a:t>
            </a:r>
            <a:r>
              <a:rPr lang="el-GR" sz="2400" b="0" dirty="0" smtClean="0"/>
              <a:t>(8 από 10)</a:t>
            </a:r>
            <a:endParaRPr lang="el-GR" sz="2400" b="0" dirty="0"/>
          </a:p>
        </p:txBody>
      </p:sp>
      <p:sp>
        <p:nvSpPr>
          <p:cNvPr id="5" name="2 - Θέση περιεχομένου"/>
          <p:cNvSpPr>
            <a:spLocks noGrp="1"/>
          </p:cNvSpPr>
          <p:nvPr>
            <p:ph idx="1"/>
          </p:nvPr>
        </p:nvSpPr>
        <p:spPr/>
        <p:txBody>
          <a:bodyPr>
            <a:normAutofit/>
          </a:bodyPr>
          <a:lstStyle/>
          <a:p>
            <a:pPr algn="ctr">
              <a:buNone/>
            </a:pPr>
            <a:r>
              <a:rPr lang="el-GR" sz="2400" b="1" dirty="0" smtClean="0"/>
              <a:t>Δεύτερη Μετεγχειρητική Ημέρα</a:t>
            </a:r>
          </a:p>
          <a:p>
            <a:r>
              <a:rPr lang="el-GR" sz="2400" dirty="0" smtClean="0"/>
              <a:t>Αναπνευστική φυσικοθεραπεία 1</a:t>
            </a:r>
            <a:r>
              <a:rPr lang="el-GR" sz="2400" baseline="30000" dirty="0" smtClean="0"/>
              <a:t>ης</a:t>
            </a:r>
            <a:r>
              <a:rPr lang="el-GR" sz="2400" dirty="0" smtClean="0"/>
              <a:t> μετεγχειρητικής ημέρας</a:t>
            </a:r>
          </a:p>
          <a:p>
            <a:r>
              <a:rPr lang="el-GR" sz="2400" dirty="0" smtClean="0"/>
              <a:t>Κινησιοθεραπεία 1</a:t>
            </a:r>
            <a:r>
              <a:rPr lang="el-GR" sz="2400" baseline="30000" dirty="0" smtClean="0"/>
              <a:t>ης</a:t>
            </a:r>
            <a:r>
              <a:rPr lang="el-GR" sz="2400" dirty="0" smtClean="0"/>
              <a:t> μετεγχειρητικής ημέρας στην καρέκλα</a:t>
            </a:r>
          </a:p>
          <a:p>
            <a:r>
              <a:rPr lang="el-GR" sz="2400" dirty="0" smtClean="0"/>
              <a:t>Κινητοποίηση: μετά την αφαίρεση των σωλήνων θωρακικής παροχέτευσης, βάδιση για 1’ – 3’, 3 φορές</a:t>
            </a:r>
          </a:p>
          <a:p>
            <a:r>
              <a:rPr lang="el-GR" sz="2400" dirty="0" smtClean="0"/>
              <a:t>Διδασκαλία, έλεγχος, εκπαίδευση: σωστής στάσης σώματος, λειτουργικών δραστηριοτήτων (κινητοποίηση κρεβάτι </a:t>
            </a:r>
            <a:r>
              <a:rPr lang="el-GR" sz="2400" dirty="0" smtClean="0">
                <a:sym typeface="Wingdings" pitchFamily="2" charset="2"/>
              </a:rPr>
              <a:t>καρέκλα όρθιος)</a:t>
            </a:r>
          </a:p>
          <a:p>
            <a:r>
              <a:rPr lang="el-GR" sz="2400" dirty="0"/>
              <a:t>Τεχνικές Χαλάρωσης</a:t>
            </a:r>
          </a:p>
          <a:p>
            <a:r>
              <a:rPr lang="en-US" sz="2400" dirty="0" smtClean="0"/>
              <a:t>TENS</a:t>
            </a:r>
            <a:endParaRPr lang="el-GR" sz="2400" dirty="0" smtClean="0"/>
          </a:p>
        </p:txBody>
      </p:sp>
      <p:sp>
        <p:nvSpPr>
          <p:cNvPr id="4" name="Rectangle 3"/>
          <p:cNvSpPr/>
          <p:nvPr/>
        </p:nvSpPr>
        <p:spPr>
          <a:xfrm>
            <a:off x="3187397" y="5301208"/>
            <a:ext cx="5256584" cy="387798"/>
          </a:xfrm>
          <a:prstGeom prst="rect">
            <a:avLst/>
          </a:prstGeom>
        </p:spPr>
        <p:txBody>
          <a:bodyPr wrap="square">
            <a:spAutoFit/>
          </a:bodyPr>
          <a:lstStyle/>
          <a:p>
            <a:pPr algn="ctr">
              <a:lnSpc>
                <a:spcPct val="80000"/>
              </a:lnSpc>
            </a:pPr>
            <a:r>
              <a:rPr lang="el-GR" sz="1200" dirty="0" smtClean="0">
                <a:latin typeface="+mj-lt"/>
              </a:rPr>
              <a:t>(</a:t>
            </a:r>
            <a:r>
              <a:rPr lang="en-US" sz="1200" dirty="0" smtClean="0">
                <a:latin typeface="+mj-lt"/>
              </a:rPr>
              <a:t>ACSM, 1991; Pepper, 1195; Jeyansingham, 1998; Taylor, 2002; Vander Peijl, 2004; Renault, 2008; Stein, 2009; Barros, 2010; Savci, 2011; Urel, 2011; Lomi, 2013)</a:t>
            </a:r>
            <a:endParaRPr lang="el-GR" sz="1200" dirty="0">
              <a:latin typeface="+mj-lt"/>
            </a:endParaRPr>
          </a:p>
        </p:txBody>
      </p:sp>
    </p:spTree>
    <p:extLst>
      <p:ext uri="{BB962C8B-B14F-4D97-AF65-F5344CB8AC3E}">
        <p14:creationId xmlns:p14="http://schemas.microsoft.com/office/powerpoint/2010/main" val="259341211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400" b="1" dirty="0" smtClean="0"/>
              <a:t>Σύνηθες Πρόγραμμα Μετεγχειρητικής Φυσικοθεραπείας σε Άνευ Επιπλοκών Καρδιοχειρουργημένο Ασθενή </a:t>
            </a:r>
            <a:r>
              <a:rPr lang="el-GR" sz="2400" b="0" dirty="0" smtClean="0"/>
              <a:t>(9 από 10)</a:t>
            </a:r>
            <a:endParaRPr lang="el-GR" sz="2400" b="0" dirty="0"/>
          </a:p>
        </p:txBody>
      </p:sp>
      <p:sp>
        <p:nvSpPr>
          <p:cNvPr id="5" name="2 - Θέση περιεχομένου"/>
          <p:cNvSpPr>
            <a:spLocks noGrp="1"/>
          </p:cNvSpPr>
          <p:nvPr>
            <p:ph idx="1"/>
          </p:nvPr>
        </p:nvSpPr>
        <p:spPr/>
        <p:txBody>
          <a:bodyPr>
            <a:normAutofit/>
          </a:bodyPr>
          <a:lstStyle/>
          <a:p>
            <a:pPr algn="ctr">
              <a:buNone/>
            </a:pPr>
            <a:r>
              <a:rPr lang="el-GR" sz="2400" b="1" dirty="0" smtClean="0">
                <a:solidFill>
                  <a:srgbClr val="820000"/>
                </a:solidFill>
              </a:rPr>
              <a:t>Τρίτη Μετεγχειρητική Ημέρα</a:t>
            </a:r>
          </a:p>
          <a:p>
            <a:r>
              <a:rPr lang="el-GR" sz="2400" dirty="0" smtClean="0"/>
              <a:t>Ομοίως με την 2</a:t>
            </a:r>
            <a:r>
              <a:rPr lang="el-GR" sz="2400" baseline="30000" dirty="0" smtClean="0"/>
              <a:t>η</a:t>
            </a:r>
            <a:r>
              <a:rPr lang="el-GR" sz="2400" dirty="0" smtClean="0"/>
              <a:t> ημέρα με επιπλέον:</a:t>
            </a:r>
          </a:p>
          <a:p>
            <a:pPr lvl="1"/>
            <a:r>
              <a:rPr lang="el-GR" sz="2400" dirty="0" smtClean="0"/>
              <a:t>Κινησιοθεραπεία ΘΜΣΣ</a:t>
            </a:r>
          </a:p>
          <a:p>
            <a:pPr lvl="1"/>
            <a:r>
              <a:rPr lang="el-GR" sz="2400" dirty="0" smtClean="0"/>
              <a:t>Βάδιση 100 – 200 μέτρα</a:t>
            </a:r>
          </a:p>
          <a:p>
            <a:pPr algn="ctr">
              <a:buNone/>
            </a:pPr>
            <a:r>
              <a:rPr lang="el-GR" sz="2400" b="1" dirty="0" smtClean="0">
                <a:solidFill>
                  <a:srgbClr val="820000"/>
                </a:solidFill>
              </a:rPr>
              <a:t>Τέταρτη Μετεγχειρητική Ημέρα</a:t>
            </a:r>
          </a:p>
          <a:p>
            <a:r>
              <a:rPr lang="el-GR" sz="2400" dirty="0"/>
              <a:t>Ομοίως με την </a:t>
            </a:r>
            <a:r>
              <a:rPr lang="el-GR" sz="2400" dirty="0" smtClean="0"/>
              <a:t>3</a:t>
            </a:r>
            <a:r>
              <a:rPr lang="el-GR" sz="2400" baseline="30000" dirty="0" smtClean="0"/>
              <a:t>η</a:t>
            </a:r>
            <a:r>
              <a:rPr lang="el-GR" sz="2400" dirty="0" smtClean="0"/>
              <a:t> ημέρα με Επιπλέον:</a:t>
            </a:r>
          </a:p>
          <a:p>
            <a:pPr lvl="1"/>
            <a:r>
              <a:rPr lang="el-GR" sz="2400" dirty="0" smtClean="0"/>
              <a:t>Βάδιση 200 – 300 μέτρα</a:t>
            </a:r>
          </a:p>
          <a:p>
            <a:pPr lvl="1"/>
            <a:r>
              <a:rPr lang="el-GR" sz="2400" dirty="0" smtClean="0"/>
              <a:t>Ανεβοκατέβασμα 1 – 2 σκαλοπατιών</a:t>
            </a:r>
          </a:p>
          <a:p>
            <a:pPr>
              <a:buNone/>
            </a:pPr>
            <a:endParaRPr lang="el-GR" sz="2400" dirty="0" smtClean="0"/>
          </a:p>
          <a:p>
            <a:pPr algn="ctr">
              <a:buNone/>
            </a:pPr>
            <a:endParaRPr lang="el-GR" sz="2400" b="1" dirty="0" smtClean="0"/>
          </a:p>
          <a:p>
            <a:endParaRPr lang="el-GR" sz="2400" dirty="0" smtClean="0"/>
          </a:p>
        </p:txBody>
      </p:sp>
      <p:sp>
        <p:nvSpPr>
          <p:cNvPr id="4" name="Rectangle 3"/>
          <p:cNvSpPr/>
          <p:nvPr/>
        </p:nvSpPr>
        <p:spPr>
          <a:xfrm>
            <a:off x="3491879" y="6093296"/>
            <a:ext cx="5342957" cy="491160"/>
          </a:xfrm>
          <a:prstGeom prst="rect">
            <a:avLst/>
          </a:prstGeom>
        </p:spPr>
        <p:txBody>
          <a:bodyPr wrap="square">
            <a:spAutoFit/>
          </a:bodyPr>
          <a:lstStyle/>
          <a:p>
            <a:pPr algn="r">
              <a:lnSpc>
                <a:spcPct val="80000"/>
              </a:lnSpc>
            </a:pPr>
            <a:r>
              <a:rPr lang="el-GR" sz="1600" dirty="0" smtClean="0">
                <a:latin typeface="+mn-lt"/>
              </a:rPr>
              <a:t>(</a:t>
            </a:r>
            <a:r>
              <a:rPr lang="en-US" sz="1600" dirty="0" smtClean="0">
                <a:latin typeface="+mn-lt"/>
              </a:rPr>
              <a:t>ACSM, 1991; Pepper, 1195; Taylor, 2002; Vander Peijl, 2004; Stein, 2009; Lomi, 2013)</a:t>
            </a:r>
            <a:endParaRPr lang="el-GR" sz="1600" dirty="0">
              <a:latin typeface="+mn-lt"/>
            </a:endParaRPr>
          </a:p>
        </p:txBody>
      </p:sp>
    </p:spTree>
    <p:extLst>
      <p:ext uri="{BB962C8B-B14F-4D97-AF65-F5344CB8AC3E}">
        <p14:creationId xmlns:p14="http://schemas.microsoft.com/office/powerpoint/2010/main" val="307623097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400" b="1" dirty="0" smtClean="0"/>
              <a:t>Σύνηθες Πρόγραμμα Μετεγχειρητικής Φυσικοθεραπείας σε Άνευ Επιπλοκών Καρδιοχειρουργημένο Ασθενή </a:t>
            </a:r>
            <a:r>
              <a:rPr lang="el-GR" sz="2400" b="0" dirty="0" smtClean="0"/>
              <a:t>(10 από 10)</a:t>
            </a:r>
            <a:endParaRPr lang="el-GR" sz="2400" b="0" dirty="0"/>
          </a:p>
        </p:txBody>
      </p:sp>
      <p:sp>
        <p:nvSpPr>
          <p:cNvPr id="5" name="2 - Θέση περιεχομένου"/>
          <p:cNvSpPr>
            <a:spLocks noGrp="1"/>
          </p:cNvSpPr>
          <p:nvPr>
            <p:ph idx="1"/>
          </p:nvPr>
        </p:nvSpPr>
        <p:spPr/>
        <p:txBody>
          <a:bodyPr>
            <a:normAutofit/>
          </a:bodyPr>
          <a:lstStyle/>
          <a:p>
            <a:pPr algn="ctr">
              <a:buNone/>
            </a:pPr>
            <a:r>
              <a:rPr lang="el-GR" sz="2400" b="1" dirty="0" smtClean="0">
                <a:solidFill>
                  <a:srgbClr val="820000"/>
                </a:solidFill>
              </a:rPr>
              <a:t>Πέμπτη Μετεγχειρητική Ημέρα</a:t>
            </a:r>
          </a:p>
          <a:p>
            <a:r>
              <a:rPr lang="el-GR" sz="2400" dirty="0"/>
              <a:t>Ομοίως με την </a:t>
            </a:r>
            <a:r>
              <a:rPr lang="el-GR" sz="2400" dirty="0" smtClean="0"/>
              <a:t>4</a:t>
            </a:r>
            <a:r>
              <a:rPr lang="el-GR" sz="2400" baseline="30000" dirty="0" smtClean="0"/>
              <a:t>η</a:t>
            </a:r>
            <a:r>
              <a:rPr lang="el-GR" sz="2400" dirty="0" smtClean="0"/>
              <a:t> ημέρα με Επιπλέον:</a:t>
            </a:r>
          </a:p>
          <a:p>
            <a:pPr lvl="1"/>
            <a:r>
              <a:rPr lang="el-GR" sz="2400" dirty="0" smtClean="0"/>
              <a:t>Βάδιση 300 – 400 μέτρα</a:t>
            </a:r>
          </a:p>
          <a:p>
            <a:pPr lvl="1"/>
            <a:r>
              <a:rPr lang="el-GR" sz="2400" dirty="0" smtClean="0"/>
              <a:t>Ανεβοκατέβασμα 10 – 15 σκαλοπατιών</a:t>
            </a:r>
          </a:p>
          <a:p>
            <a:pPr algn="ctr">
              <a:buNone/>
            </a:pPr>
            <a:r>
              <a:rPr lang="el-GR" sz="2400" b="1" dirty="0" smtClean="0">
                <a:solidFill>
                  <a:srgbClr val="820000"/>
                </a:solidFill>
              </a:rPr>
              <a:t>Έκτη Μετεγχειρητική Ημέρα</a:t>
            </a:r>
          </a:p>
          <a:p>
            <a:r>
              <a:rPr lang="el-GR" sz="2400" dirty="0"/>
              <a:t>Ομοίως με την </a:t>
            </a:r>
            <a:r>
              <a:rPr lang="el-GR" sz="2400" dirty="0" smtClean="0"/>
              <a:t>5</a:t>
            </a:r>
            <a:r>
              <a:rPr lang="el-GR" sz="2400" baseline="30000" dirty="0" smtClean="0"/>
              <a:t>η</a:t>
            </a:r>
            <a:r>
              <a:rPr lang="el-GR" sz="2400" dirty="0" smtClean="0"/>
              <a:t> ημέρα με Επιπλέον:</a:t>
            </a:r>
          </a:p>
          <a:p>
            <a:pPr lvl="1"/>
            <a:r>
              <a:rPr lang="el-GR" sz="2400" dirty="0" smtClean="0"/>
              <a:t>Βάδιση 500 – 600 μέτρα</a:t>
            </a:r>
          </a:p>
          <a:p>
            <a:pPr lvl="1"/>
            <a:r>
              <a:rPr lang="el-GR" sz="2400" dirty="0" smtClean="0"/>
              <a:t>Ανεβοκατέβασμα 10 – 15 σκαλοπατιών</a:t>
            </a:r>
          </a:p>
          <a:p>
            <a:pPr lvl="1"/>
            <a:r>
              <a:rPr lang="el-GR" sz="2400" dirty="0" smtClean="0"/>
              <a:t>Οδηγίες εκτέλεσης φυσικοθεραπείας κατ’ οίκον από τον ίδιο τον ασθενή</a:t>
            </a:r>
          </a:p>
          <a:p>
            <a:pPr>
              <a:buNone/>
            </a:pPr>
            <a:endParaRPr lang="el-GR" sz="2400" dirty="0" smtClean="0"/>
          </a:p>
          <a:p>
            <a:pPr algn="ctr">
              <a:buNone/>
            </a:pPr>
            <a:endParaRPr lang="el-GR" sz="2400" b="1" dirty="0" smtClean="0"/>
          </a:p>
          <a:p>
            <a:endParaRPr lang="el-GR" sz="2400" dirty="0" smtClean="0"/>
          </a:p>
        </p:txBody>
      </p:sp>
      <p:sp>
        <p:nvSpPr>
          <p:cNvPr id="4" name="Rectangle 3"/>
          <p:cNvSpPr/>
          <p:nvPr/>
        </p:nvSpPr>
        <p:spPr>
          <a:xfrm>
            <a:off x="3275856" y="5834680"/>
            <a:ext cx="5342957" cy="491160"/>
          </a:xfrm>
          <a:prstGeom prst="rect">
            <a:avLst/>
          </a:prstGeom>
        </p:spPr>
        <p:txBody>
          <a:bodyPr wrap="square">
            <a:spAutoFit/>
          </a:bodyPr>
          <a:lstStyle/>
          <a:p>
            <a:pPr algn="r">
              <a:lnSpc>
                <a:spcPct val="80000"/>
              </a:lnSpc>
            </a:pPr>
            <a:r>
              <a:rPr lang="el-GR" sz="1600" dirty="0" smtClean="0">
                <a:latin typeface="+mn-lt"/>
              </a:rPr>
              <a:t>(</a:t>
            </a:r>
            <a:r>
              <a:rPr lang="en-US" sz="1600" dirty="0" smtClean="0">
                <a:latin typeface="+mn-lt"/>
              </a:rPr>
              <a:t>ACSM, 1991; Pepper, 1195; Taylor, 2002; Vander Peijl, 2004; Stein, 2009; Lomi, 2013)</a:t>
            </a:r>
            <a:endParaRPr lang="el-GR" sz="1600" dirty="0">
              <a:latin typeface="+mn-lt"/>
            </a:endParaRPr>
          </a:p>
        </p:txBody>
      </p:sp>
    </p:spTree>
    <p:extLst>
      <p:ext uri="{BB962C8B-B14F-4D97-AF65-F5344CB8AC3E}">
        <p14:creationId xmlns:p14="http://schemas.microsoft.com/office/powerpoint/2010/main" val="110460959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400" b="1" dirty="0" smtClean="0"/>
              <a:t>Σύντομες Φυσικοθεραπευτικές Οδηγίες σε Καρδιοχειρουργημένο Ασθενή Κατά την Έξοδο του από το </a:t>
            </a:r>
            <a:r>
              <a:rPr lang="el-GR" sz="2400" b="1" dirty="0" smtClean="0"/>
              <a:t>Νοσοκομείο </a:t>
            </a:r>
            <a:r>
              <a:rPr lang="el-GR" sz="2000" b="0" dirty="0" smtClean="0"/>
              <a:t>(1 από 2)</a:t>
            </a:r>
            <a:endParaRPr lang="el-GR" sz="2000" b="0" dirty="0"/>
          </a:p>
        </p:txBody>
      </p:sp>
      <p:sp>
        <p:nvSpPr>
          <p:cNvPr id="5" name="2 - Θέση περιεχομένου"/>
          <p:cNvSpPr>
            <a:spLocks noGrp="1"/>
          </p:cNvSpPr>
          <p:nvPr>
            <p:ph idx="1"/>
          </p:nvPr>
        </p:nvSpPr>
        <p:spPr/>
        <p:txBody>
          <a:bodyPr>
            <a:normAutofit/>
          </a:bodyPr>
          <a:lstStyle/>
          <a:p>
            <a:r>
              <a:rPr lang="el-GR" sz="2400" dirty="0" smtClean="0"/>
              <a:t>Συνεχίστε το πρόγραμμα αναπνευστικής φυσικοθεραπείας, κινησιοθεραπείας, κινητοποίησης και στο σπίτι</a:t>
            </a:r>
          </a:p>
          <a:p>
            <a:r>
              <a:rPr lang="el-GR" sz="2400" dirty="0" smtClean="0"/>
              <a:t>Ενταχτείτε άμεσα σε πρόγραμμα καρδιοαγγειακής αποκατάστασης</a:t>
            </a:r>
          </a:p>
          <a:p>
            <a:r>
              <a:rPr lang="el-GR" sz="2400" dirty="0" smtClean="0"/>
              <a:t>Η βάδιση αρχικά γίνεται 3 φορές / ημέρα για 3΄ / φορά σε χαμηλή – μέση ένταση 3 με 5 της 10-βάθμιας κλίμακας </a:t>
            </a:r>
            <a:r>
              <a:rPr lang="en-US" sz="2400" dirty="0" smtClean="0"/>
              <a:t>Borg</a:t>
            </a:r>
            <a:r>
              <a:rPr lang="el-GR" sz="2400" dirty="0" smtClean="0"/>
              <a:t> Υποκειμενικής Εκτίμησης Δυσκολίας Άσκησης / κόπωσης / αναπνοής με στόχο προοδευτικά να φτάσει στα 30΄- 40΄ / ημέρα στις 6 εβδομάδες</a:t>
            </a:r>
          </a:p>
        </p:txBody>
      </p:sp>
      <p:sp>
        <p:nvSpPr>
          <p:cNvPr id="4" name="Rectangle 3"/>
          <p:cNvSpPr/>
          <p:nvPr/>
        </p:nvSpPr>
        <p:spPr>
          <a:xfrm>
            <a:off x="3923928" y="5013176"/>
            <a:ext cx="4752528" cy="541046"/>
          </a:xfrm>
          <a:prstGeom prst="rect">
            <a:avLst/>
          </a:prstGeom>
        </p:spPr>
        <p:txBody>
          <a:bodyPr wrap="square">
            <a:spAutoFit/>
          </a:bodyPr>
          <a:lstStyle/>
          <a:p>
            <a:pPr algn="r">
              <a:lnSpc>
                <a:spcPct val="80000"/>
              </a:lnSpc>
            </a:pPr>
            <a:r>
              <a:rPr lang="el-GR" dirty="0" smtClean="0">
                <a:latin typeface="+mn-lt"/>
              </a:rPr>
              <a:t>(</a:t>
            </a:r>
            <a:r>
              <a:rPr lang="en-US" dirty="0" smtClean="0">
                <a:latin typeface="+mn-lt"/>
              </a:rPr>
              <a:t>Pepper, 1195; Ridley, 2002; University of Washington Medical Center, 2014)</a:t>
            </a:r>
            <a:endParaRPr lang="el-GR" dirty="0">
              <a:latin typeface="+mn-lt"/>
            </a:endParaRPr>
          </a:p>
        </p:txBody>
      </p:sp>
    </p:spTree>
    <p:extLst>
      <p:ext uri="{BB962C8B-B14F-4D97-AF65-F5344CB8AC3E}">
        <p14:creationId xmlns:p14="http://schemas.microsoft.com/office/powerpoint/2010/main" val="376465602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400" b="1" dirty="0" smtClean="0"/>
              <a:t>Σύντομες Φυσικοθεραπευτικές Οδηγίες σε Καρδιοχειρουργημένο Ασθενή Κατά την Έξοδο του από το </a:t>
            </a:r>
            <a:r>
              <a:rPr lang="el-GR" sz="2400" b="1" dirty="0" smtClean="0"/>
              <a:t>Νοσοκομείο </a:t>
            </a:r>
            <a:r>
              <a:rPr lang="el-GR" sz="2000" b="0" dirty="0" smtClean="0"/>
              <a:t>(2 </a:t>
            </a:r>
            <a:r>
              <a:rPr lang="el-GR" sz="2000" b="0" dirty="0"/>
              <a:t>από 2)</a:t>
            </a:r>
            <a:endParaRPr lang="el-GR" sz="2400" b="1" dirty="0"/>
          </a:p>
        </p:txBody>
      </p:sp>
      <p:sp>
        <p:nvSpPr>
          <p:cNvPr id="5" name="2 - Θέση περιεχομένου"/>
          <p:cNvSpPr>
            <a:spLocks noGrp="1"/>
          </p:cNvSpPr>
          <p:nvPr>
            <p:ph idx="1"/>
          </p:nvPr>
        </p:nvSpPr>
        <p:spPr/>
        <p:txBody>
          <a:bodyPr>
            <a:normAutofit/>
          </a:bodyPr>
          <a:lstStyle/>
          <a:p>
            <a:r>
              <a:rPr lang="el-GR" sz="2400" dirty="0" smtClean="0"/>
              <a:t>Διακοπή άσκησης με ενημέρωση ιατρού σε ανώμαλες καρδιοαναπνευστικές προσαρμογές κατά την άσκηση</a:t>
            </a:r>
          </a:p>
          <a:p>
            <a:r>
              <a:rPr lang="el-GR" sz="2400" dirty="0" smtClean="0"/>
              <a:t>Ακολουθήστε τις οδηγίες προφύλαξης της μέσης στερνοτομής</a:t>
            </a:r>
          </a:p>
          <a:p>
            <a:r>
              <a:rPr lang="el-GR" sz="2400" dirty="0" smtClean="0"/>
              <a:t>Η επάνοδο στην εργασία, πλήρη φυσική δραστηριότητα γίνεται στους 2 – 3 μήνες προοδευτικά</a:t>
            </a:r>
          </a:p>
          <a:p>
            <a:endParaRPr lang="el-GR" sz="2400" dirty="0" smtClean="0"/>
          </a:p>
        </p:txBody>
      </p:sp>
      <p:sp>
        <p:nvSpPr>
          <p:cNvPr id="6" name="Rectangle 5"/>
          <p:cNvSpPr/>
          <p:nvPr/>
        </p:nvSpPr>
        <p:spPr>
          <a:xfrm>
            <a:off x="3779912" y="3356992"/>
            <a:ext cx="4752528" cy="541046"/>
          </a:xfrm>
          <a:prstGeom prst="rect">
            <a:avLst/>
          </a:prstGeom>
        </p:spPr>
        <p:txBody>
          <a:bodyPr wrap="square">
            <a:spAutoFit/>
          </a:bodyPr>
          <a:lstStyle/>
          <a:p>
            <a:pPr algn="r">
              <a:lnSpc>
                <a:spcPct val="80000"/>
              </a:lnSpc>
            </a:pPr>
            <a:r>
              <a:rPr lang="el-GR" dirty="0" smtClean="0">
                <a:latin typeface="+mn-lt"/>
              </a:rPr>
              <a:t>(</a:t>
            </a:r>
            <a:r>
              <a:rPr lang="en-US" dirty="0" smtClean="0">
                <a:latin typeface="+mn-lt"/>
              </a:rPr>
              <a:t>Pepper, 1195; Ridley, 2002; University of Washington Medical Center, 2014)</a:t>
            </a:r>
            <a:endParaRPr lang="el-GR" dirty="0">
              <a:latin typeface="+mn-lt"/>
            </a:endParaRPr>
          </a:p>
        </p:txBody>
      </p:sp>
    </p:spTree>
    <p:extLst>
      <p:ext uri="{BB962C8B-B14F-4D97-AF65-F5344CB8AC3E}">
        <p14:creationId xmlns:p14="http://schemas.microsoft.com/office/powerpoint/2010/main" val="377003460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Μετεγχειρητική Φυσικοθεραπεία σε Αντικατάσταση Καρδιακής </a:t>
            </a:r>
            <a:r>
              <a:rPr lang="el-GR" dirty="0" smtClean="0"/>
              <a:t>Βαλβίδας </a:t>
            </a:r>
            <a:r>
              <a:rPr lang="el-GR" sz="2000" b="0" dirty="0"/>
              <a:t>(1 από 2)</a:t>
            </a:r>
            <a:endParaRPr lang="el-GR" sz="2000" dirty="0"/>
          </a:p>
        </p:txBody>
      </p:sp>
      <p:sp>
        <p:nvSpPr>
          <p:cNvPr id="5" name="2 - Θέση περιεχομένου"/>
          <p:cNvSpPr>
            <a:spLocks noGrp="1"/>
          </p:cNvSpPr>
          <p:nvPr>
            <p:ph idx="1"/>
          </p:nvPr>
        </p:nvSpPr>
        <p:spPr/>
        <p:txBody>
          <a:bodyPr>
            <a:noAutofit/>
          </a:bodyPr>
          <a:lstStyle/>
          <a:p>
            <a:r>
              <a:rPr lang="el-GR" sz="2400" dirty="0" smtClean="0"/>
              <a:t>Η χειρουργική διαδικασία είναι παρόμοια της κλασσικής (μέση στενοτομή, ΕΣΚ) χειρουργικής στεφανιαίας παράκαμψης χωρίς διάνοιξη του αριστερού υπεζοκώτα με λιγότερες αναπνευστικές επιπλοκές 17% Vs 25% αντίστοιχα</a:t>
            </a:r>
          </a:p>
          <a:p>
            <a:r>
              <a:rPr lang="el-GR" sz="2400" dirty="0" smtClean="0"/>
              <a:t>Οι παράμετροι του προγράμματος καθορίζονται από την </a:t>
            </a:r>
            <a:r>
              <a:rPr lang="el-GR" sz="2400" dirty="0" smtClean="0"/>
              <a:t>προεγχειρητική</a:t>
            </a:r>
            <a:r>
              <a:rPr lang="el-GR" sz="2400" dirty="0" smtClean="0"/>
              <a:t> ικανότητα άσκησης, την μετεγχειρητική κλινική κατάσταση – φυσική δραστηριότητα, λειτουργία αριστερής κοιλίας, βαλβίδα αντικατάστασης μιας και σε μητροειδική η ικανότητα άσκησης μετεγχειρητικά είναι μικρότερη της αορτικής ιδίως σε επιμένουσα πνευμονική υπέρταση</a:t>
            </a:r>
          </a:p>
        </p:txBody>
      </p:sp>
      <p:sp>
        <p:nvSpPr>
          <p:cNvPr id="4" name="Rectangle 3"/>
          <p:cNvSpPr/>
          <p:nvPr/>
        </p:nvSpPr>
        <p:spPr>
          <a:xfrm>
            <a:off x="4572000" y="5445224"/>
            <a:ext cx="3852936" cy="268984"/>
          </a:xfrm>
          <a:prstGeom prst="rect">
            <a:avLst/>
          </a:prstGeom>
        </p:spPr>
        <p:txBody>
          <a:bodyPr wrap="square">
            <a:spAutoFit/>
          </a:bodyPr>
          <a:lstStyle/>
          <a:p>
            <a:pPr algn="ctr">
              <a:lnSpc>
                <a:spcPct val="80000"/>
              </a:lnSpc>
            </a:pPr>
            <a:r>
              <a:rPr lang="el-GR" sz="1400" dirty="0" smtClean="0">
                <a:latin typeface="+mn-lt"/>
              </a:rPr>
              <a:t>(</a:t>
            </a:r>
            <a:r>
              <a:rPr lang="en-US" sz="1400" dirty="0" smtClean="0">
                <a:latin typeface="+mn-lt"/>
              </a:rPr>
              <a:t>AACVPR, 2004; Piepoli, 2010; Kiel, 2011)</a:t>
            </a:r>
            <a:endParaRPr lang="el-GR" sz="1400" dirty="0">
              <a:latin typeface="+mn-lt"/>
            </a:endParaRPr>
          </a:p>
        </p:txBody>
      </p:sp>
    </p:spTree>
    <p:extLst>
      <p:ext uri="{BB962C8B-B14F-4D97-AF65-F5344CB8AC3E}">
        <p14:creationId xmlns:p14="http://schemas.microsoft.com/office/powerpoint/2010/main" val="24541226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l-GR" sz="3200" b="1" dirty="0"/>
              <a:t>Προεγχειρητική </a:t>
            </a:r>
            <a:r>
              <a:rPr lang="el-GR" sz="3200" b="1" dirty="0" smtClean="0"/>
              <a:t>Φυσικοθεραπευτική Ενημέρωση ασθενούς σε Χειρουργείο Καρδιάς</a:t>
            </a:r>
            <a:endParaRPr lang="el-GR" sz="3200" b="1" dirty="0">
              <a:latin typeface="+mn-lt"/>
            </a:endParaRPr>
          </a:p>
        </p:txBody>
      </p:sp>
      <p:sp>
        <p:nvSpPr>
          <p:cNvPr id="3" name="Content Placeholder 2"/>
          <p:cNvSpPr>
            <a:spLocks noGrp="1"/>
          </p:cNvSpPr>
          <p:nvPr>
            <p:ph idx="1"/>
          </p:nvPr>
        </p:nvSpPr>
        <p:spPr>
          <a:xfrm>
            <a:off x="457200" y="1196752"/>
            <a:ext cx="8229600" cy="5328592"/>
          </a:xfrm>
        </p:spPr>
        <p:txBody>
          <a:bodyPr>
            <a:normAutofit fontScale="92500" lnSpcReduction="20000"/>
          </a:bodyPr>
          <a:lstStyle/>
          <a:p>
            <a:pPr>
              <a:buFont typeface="Wingdings" panose="05000000000000000000" pitchFamily="2" charset="2"/>
              <a:buChar char="ü"/>
            </a:pPr>
            <a:r>
              <a:rPr lang="el-GR" sz="2400" dirty="0" smtClean="0"/>
              <a:t>Η Προεγχειρητική ενημέρωση ασθενή – οικογενείας γίνεται 5 – 14 ημέρες προεγχειρητικά, όπου το άγχος είναι ελαττωμένο</a:t>
            </a:r>
          </a:p>
          <a:p>
            <a:pPr>
              <a:buFont typeface="Wingdings" panose="05000000000000000000" pitchFamily="2" charset="2"/>
              <a:buChar char="ü"/>
            </a:pPr>
            <a:r>
              <a:rPr lang="el-GR" sz="2400" dirty="0"/>
              <a:t>Η </a:t>
            </a:r>
            <a:r>
              <a:rPr lang="el-GR" sz="2400" dirty="0" smtClean="0"/>
              <a:t>Φυσικοθεραπευτική </a:t>
            </a:r>
            <a:r>
              <a:rPr lang="el-GR" sz="2400" dirty="0"/>
              <a:t>ενημέρωση </a:t>
            </a:r>
            <a:r>
              <a:rPr lang="el-GR" sz="2400" dirty="0" smtClean="0"/>
              <a:t>εστιάζεται στα μετεγχειρητικά προβλήματα (αίτια, πρόληψη, θεραπεία) που καλείται να αποκαταστήσει: πόνος, αναπνευστική δυσλειτουργία, μειωμένη κινητικότητα</a:t>
            </a:r>
          </a:p>
          <a:p>
            <a:pPr>
              <a:buFont typeface="Wingdings" panose="05000000000000000000" pitchFamily="2" charset="2"/>
              <a:buChar char="ü"/>
            </a:pPr>
            <a:r>
              <a:rPr lang="el-GR" sz="2400" dirty="0" smtClean="0"/>
              <a:t>Γίνεται αναφορά στον χώρο της Μονάδας Εντατικής Θεραπείας (Μ.Ε.Θ.) σε ότι αφορά θορύβους, ήχους, μηχανήματα καρδιο-αναπνευστικής υποστήριξης – παρακολούθησης</a:t>
            </a:r>
          </a:p>
          <a:p>
            <a:pPr>
              <a:buFont typeface="Wingdings" panose="05000000000000000000" pitchFamily="2" charset="2"/>
              <a:buChar char="ü"/>
            </a:pPr>
            <a:r>
              <a:rPr lang="el-GR" sz="2400" dirty="0" smtClean="0"/>
              <a:t>Ενημέρωση για την γενική εικόνα του ασθενή και την παρουσία – ρόλο: του στοματοτραχειακού – ρινογαστρικού σωλήνα,  του συνεχούς ηλεκτροκαρδιογραφήματος, των χειρουργικών τομών – σωλήνων παροχέτευσης, των </a:t>
            </a:r>
            <a:r>
              <a:rPr lang="el-GR" sz="2400" dirty="0" smtClean="0"/>
              <a:t>περιφερειακών </a:t>
            </a:r>
            <a:r>
              <a:rPr lang="el-GR" sz="2400" dirty="0" smtClean="0"/>
              <a:t>– κεντρικών φλεβικών γραμμών, της αρτηριακής γραμμής και του ουροκαθετήρα</a:t>
            </a:r>
          </a:p>
          <a:p>
            <a:pPr>
              <a:buFont typeface="Wingdings" panose="05000000000000000000" pitchFamily="2" charset="2"/>
              <a:buChar char="ü"/>
            </a:pPr>
            <a:r>
              <a:rPr lang="el-GR" sz="2400" dirty="0" smtClean="0"/>
              <a:t>Περιγράφεται το μετεγχειρητικό φυσικοθεραπευτικό πλάνο από την αποσωλήνωση έως την έξοδο από το νοσοκομείο</a:t>
            </a:r>
            <a:endParaRPr lang="el-GR" sz="2400" dirty="0"/>
          </a:p>
        </p:txBody>
      </p:sp>
      <p:sp>
        <p:nvSpPr>
          <p:cNvPr id="4" name="Rectangle 3"/>
          <p:cNvSpPr/>
          <p:nvPr/>
        </p:nvSpPr>
        <p:spPr>
          <a:xfrm>
            <a:off x="630637" y="6381328"/>
            <a:ext cx="7848872" cy="319446"/>
          </a:xfrm>
          <a:prstGeom prst="rect">
            <a:avLst/>
          </a:prstGeom>
        </p:spPr>
        <p:txBody>
          <a:bodyPr wrap="square">
            <a:spAutoFit/>
          </a:bodyPr>
          <a:lstStyle/>
          <a:p>
            <a:pPr algn="r">
              <a:lnSpc>
                <a:spcPct val="80000"/>
              </a:lnSpc>
            </a:pPr>
            <a:r>
              <a:rPr lang="en-GB" dirty="0" smtClean="0">
                <a:latin typeface="+mn-lt"/>
              </a:rPr>
              <a:t>(</a:t>
            </a:r>
            <a:r>
              <a:rPr lang="en-US" dirty="0" smtClean="0">
                <a:latin typeface="+mn-lt"/>
              </a:rPr>
              <a:t>Pepper</a:t>
            </a:r>
            <a:r>
              <a:rPr lang="en-GB" dirty="0" smtClean="0">
                <a:latin typeface="+mn-lt"/>
              </a:rPr>
              <a:t>, 1995; Martin, 2006; Garbossa, 2009)</a:t>
            </a:r>
            <a:endParaRPr lang="el-GR" dirty="0">
              <a:latin typeface="+mn-lt"/>
            </a:endParaRPr>
          </a:p>
        </p:txBody>
      </p:sp>
    </p:spTree>
    <p:extLst>
      <p:ext uri="{BB962C8B-B14F-4D97-AF65-F5344CB8AC3E}">
        <p14:creationId xmlns:p14="http://schemas.microsoft.com/office/powerpoint/2010/main" val="306012656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Μετεγχειρητική Φυσικοθεραπεία σε Αντικατάσταση Καρδιακής </a:t>
            </a:r>
            <a:r>
              <a:rPr lang="el-GR" dirty="0" smtClean="0"/>
              <a:t>Βαλβίδας </a:t>
            </a:r>
            <a:r>
              <a:rPr lang="el-GR" sz="2000" b="0" dirty="0" smtClean="0"/>
              <a:t>(2 </a:t>
            </a:r>
            <a:r>
              <a:rPr lang="el-GR" sz="2000" b="0" dirty="0"/>
              <a:t>από 2)</a:t>
            </a:r>
            <a:endParaRPr lang="el-GR" dirty="0"/>
          </a:p>
        </p:txBody>
      </p:sp>
      <p:sp>
        <p:nvSpPr>
          <p:cNvPr id="5" name="2 - Θέση περιεχομένου"/>
          <p:cNvSpPr>
            <a:spLocks noGrp="1"/>
          </p:cNvSpPr>
          <p:nvPr>
            <p:ph idx="1"/>
          </p:nvPr>
        </p:nvSpPr>
        <p:spPr/>
        <p:txBody>
          <a:bodyPr>
            <a:normAutofit/>
          </a:bodyPr>
          <a:lstStyle/>
          <a:p>
            <a:r>
              <a:rPr lang="el-GR" sz="2400" dirty="0" smtClean="0"/>
              <a:t>Ακολουθούνται οι ίδιες μέθοδοι – τεχνικές αλλά συνήθως αρχίζουν με μικρότερη ένταση και πιο αργή αύξηση αυτής</a:t>
            </a:r>
          </a:p>
          <a:p>
            <a:r>
              <a:rPr lang="el-GR" sz="2400" dirty="0" smtClean="0"/>
              <a:t>Λόγω της αντιπηκτικής αγωγής,  αποφεύγονται ασκήσεις που μπορούν να προκαλέσουν πτώση και αιμορραγία, για αυτό και δίδεται προσοχή στην εφαρμογή ρινοτραχειακής βογχοαναρρόφησης, η οποία γίνεται άσηπτα για αποφυγή λοίμωξης, ενδοκαρδίτιδας</a:t>
            </a:r>
          </a:p>
          <a:p>
            <a:r>
              <a:rPr lang="el-GR" sz="2400" dirty="0" smtClean="0"/>
              <a:t>Σε αντικατάσταση καρδιακής β/ας,  κολπική ταχυαρρυθμία εμφανίζεται στο 40% </a:t>
            </a:r>
            <a:r>
              <a:rPr lang="en-US" sz="2400" dirty="0" smtClean="0"/>
              <a:t>Vs 30% </a:t>
            </a:r>
            <a:r>
              <a:rPr lang="el-GR" sz="2400" dirty="0" smtClean="0"/>
              <a:t>της χειρουργικής στεφανιαίας παράκαμψης </a:t>
            </a:r>
            <a:r>
              <a:rPr lang="en-US" sz="2400" dirty="0" smtClean="0"/>
              <a:t>Vs 50% </a:t>
            </a:r>
            <a:r>
              <a:rPr lang="el-GR" sz="2400" dirty="0" smtClean="0"/>
              <a:t>σε συνδυασμό αυτών</a:t>
            </a:r>
          </a:p>
        </p:txBody>
      </p:sp>
      <p:sp>
        <p:nvSpPr>
          <p:cNvPr id="6" name="Rectangle 5"/>
          <p:cNvSpPr/>
          <p:nvPr/>
        </p:nvSpPr>
        <p:spPr>
          <a:xfrm>
            <a:off x="4572000" y="5445224"/>
            <a:ext cx="3852936" cy="268984"/>
          </a:xfrm>
          <a:prstGeom prst="rect">
            <a:avLst/>
          </a:prstGeom>
        </p:spPr>
        <p:txBody>
          <a:bodyPr wrap="square">
            <a:spAutoFit/>
          </a:bodyPr>
          <a:lstStyle/>
          <a:p>
            <a:pPr algn="ctr">
              <a:lnSpc>
                <a:spcPct val="80000"/>
              </a:lnSpc>
            </a:pPr>
            <a:r>
              <a:rPr lang="el-GR" sz="1400" dirty="0" smtClean="0">
                <a:latin typeface="+mn-lt"/>
              </a:rPr>
              <a:t>(</a:t>
            </a:r>
            <a:r>
              <a:rPr lang="en-US" sz="1400" dirty="0" smtClean="0">
                <a:latin typeface="+mn-lt"/>
              </a:rPr>
              <a:t>AACVPR, 2004; Piepoli, 2010; Kiel, 2011)</a:t>
            </a:r>
            <a:endParaRPr lang="el-GR" sz="1400" dirty="0">
              <a:latin typeface="+mn-lt"/>
            </a:endParaRPr>
          </a:p>
        </p:txBody>
      </p:sp>
    </p:spTree>
    <p:extLst>
      <p:ext uri="{BB962C8B-B14F-4D97-AF65-F5344CB8AC3E}">
        <p14:creationId xmlns:p14="http://schemas.microsoft.com/office/powerpoint/2010/main" val="18193525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400" b="1" dirty="0" smtClean="0"/>
              <a:t>Μετεγχειρητική Φυσικοθεραπεία σε Χειρουργείο Στεφανιαίας Αρτηριακής Παράκαμψης Χωρίς Εξωσωματική Κυκλοφορία / Ελάχιστα Επεμβατική Στεφανιαία Αρτηριακή Παράκαμψη</a:t>
            </a:r>
            <a:endParaRPr lang="el-GR" sz="2400" b="1" dirty="0"/>
          </a:p>
        </p:txBody>
      </p:sp>
      <p:sp>
        <p:nvSpPr>
          <p:cNvPr id="5" name="2 - Θέση περιεχομένου"/>
          <p:cNvSpPr>
            <a:spLocks noGrp="1"/>
          </p:cNvSpPr>
          <p:nvPr>
            <p:ph idx="1"/>
          </p:nvPr>
        </p:nvSpPr>
        <p:spPr/>
        <p:txBody>
          <a:bodyPr>
            <a:normAutofit/>
          </a:bodyPr>
          <a:lstStyle/>
          <a:p>
            <a:r>
              <a:rPr lang="el-GR" sz="2400" dirty="0" smtClean="0"/>
              <a:t>Εφαρμόζονται οι ίδιες φυσικοθεραπευτικές μέθοδοι – τεχνικές με την πιο επιθετική αναπνευστική φυσικοθεραπεία και κινητοποίηση μιας και ο ασθενής αποσωληνώνεται στο χειρουργείο και κάθεται σε καρέκλα το ίδιο βράδυ</a:t>
            </a:r>
          </a:p>
          <a:p>
            <a:r>
              <a:rPr lang="el-GR" sz="2400" dirty="0" smtClean="0"/>
              <a:t>Την 1</a:t>
            </a:r>
            <a:r>
              <a:rPr lang="el-GR" sz="2400" baseline="30000" dirty="0" smtClean="0"/>
              <a:t>η</a:t>
            </a:r>
            <a:r>
              <a:rPr lang="el-GR" sz="2400" dirty="0" smtClean="0"/>
              <a:t> μετεγχειρητική ημέρα αφαιρούνται οι σωλήνες θωρακικής παροχέτευσης, ο αρτηριακός καθετήρας, ουροκαθετήρας και αρχίζει η βάδιση με αύξηση των δραστηριοτήτων</a:t>
            </a:r>
          </a:p>
          <a:p>
            <a:r>
              <a:rPr lang="el-GR" sz="2400" dirty="0" smtClean="0"/>
              <a:t>Εξιτήριο συνήθως παίρνει ο ασθενής την 3</a:t>
            </a:r>
            <a:r>
              <a:rPr lang="el-GR" sz="2400" baseline="30000" dirty="0" smtClean="0"/>
              <a:t>η</a:t>
            </a:r>
            <a:r>
              <a:rPr lang="el-GR" sz="2400" dirty="0" smtClean="0"/>
              <a:t> – 4</a:t>
            </a:r>
            <a:r>
              <a:rPr lang="el-GR" sz="2400" baseline="30000" dirty="0" smtClean="0"/>
              <a:t>η</a:t>
            </a:r>
            <a:r>
              <a:rPr lang="el-GR" sz="2400" dirty="0" smtClean="0"/>
              <a:t> μετεγχειρητική ημέρα</a:t>
            </a:r>
          </a:p>
          <a:p>
            <a:r>
              <a:rPr lang="el-GR" sz="2400" dirty="0" smtClean="0"/>
              <a:t>Για να επιτευχθούν όλα αυτά, θεωρείται απαραίτητη η καταπολέμηση του μετεγχειρητικού πόνου</a:t>
            </a:r>
          </a:p>
        </p:txBody>
      </p:sp>
      <p:sp>
        <p:nvSpPr>
          <p:cNvPr id="4" name="Rectangle 3"/>
          <p:cNvSpPr/>
          <p:nvPr/>
        </p:nvSpPr>
        <p:spPr>
          <a:xfrm>
            <a:off x="3059831" y="6046175"/>
            <a:ext cx="5742515" cy="319446"/>
          </a:xfrm>
          <a:prstGeom prst="rect">
            <a:avLst/>
          </a:prstGeom>
        </p:spPr>
        <p:txBody>
          <a:bodyPr wrap="square">
            <a:spAutoFit/>
          </a:bodyPr>
          <a:lstStyle/>
          <a:p>
            <a:pPr algn="r">
              <a:lnSpc>
                <a:spcPct val="80000"/>
              </a:lnSpc>
            </a:pPr>
            <a:r>
              <a:rPr lang="el-GR" dirty="0" smtClean="0">
                <a:latin typeface="+mn-lt"/>
              </a:rPr>
              <a:t>(</a:t>
            </a:r>
            <a:r>
              <a:rPr lang="en-US" dirty="0" smtClean="0">
                <a:latin typeface="+mn-lt"/>
              </a:rPr>
              <a:t>Chen – Scarabelli, 2002; Taggart, 2013)</a:t>
            </a:r>
            <a:endParaRPr lang="el-GR" dirty="0">
              <a:latin typeface="+mn-lt"/>
            </a:endParaRPr>
          </a:p>
        </p:txBody>
      </p:sp>
    </p:spTree>
    <p:extLst>
      <p:ext uri="{BB962C8B-B14F-4D97-AF65-F5344CB8AC3E}">
        <p14:creationId xmlns:p14="http://schemas.microsoft.com/office/powerpoint/2010/main" val="166727484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Συμπεράσματα</a:t>
            </a:r>
            <a:endParaRPr lang="el-GR" dirty="0"/>
          </a:p>
        </p:txBody>
      </p:sp>
      <p:sp>
        <p:nvSpPr>
          <p:cNvPr id="3" name="2 - Θέση περιεχομένου"/>
          <p:cNvSpPr>
            <a:spLocks noGrp="1"/>
          </p:cNvSpPr>
          <p:nvPr>
            <p:ph idx="1"/>
          </p:nvPr>
        </p:nvSpPr>
        <p:spPr/>
        <p:txBody>
          <a:bodyPr>
            <a:noAutofit/>
          </a:bodyPr>
          <a:lstStyle/>
          <a:p>
            <a:pPr marL="0" indent="0">
              <a:spcBef>
                <a:spcPts val="0"/>
              </a:spcBef>
              <a:buNone/>
            </a:pPr>
            <a:r>
              <a:rPr lang="el-GR" sz="2200" dirty="0" smtClean="0"/>
              <a:t>Στα πολυπληθή ανά τον κόσμο χειρουργεία καρδιάς ενηλίκων η φυσικοθεραπεία:</a:t>
            </a:r>
          </a:p>
          <a:p>
            <a:pPr>
              <a:spcBef>
                <a:spcPts val="0"/>
              </a:spcBef>
              <a:buFont typeface="Wingdings" pitchFamily="2" charset="2"/>
              <a:buChar char="Ø"/>
            </a:pPr>
            <a:r>
              <a:rPr lang="el-GR" sz="2200" dirty="0" smtClean="0"/>
              <a:t>Προεγχειρητικά, κρίνεται απαραίτητη στους ασθενείς υψηλού κινδύνου ανάπτυξης μετεγχειρητικών αναπνευστικών επιπλοκών</a:t>
            </a:r>
          </a:p>
          <a:p>
            <a:pPr>
              <a:spcBef>
                <a:spcPts val="0"/>
              </a:spcBef>
              <a:buFont typeface="Wingdings" pitchFamily="2" charset="2"/>
              <a:buChar char="Ø"/>
            </a:pPr>
            <a:r>
              <a:rPr lang="el-GR" sz="2200" dirty="0" smtClean="0"/>
              <a:t>Μετεγχειρητικά, παγκοσμίως εκτελείται ως πράξη ρουτίνας άμεσα και επιθετικά ως αναπνευστική φυσικοθεραπεία – κινησιοθεραπεία – κινητοποίηση μειώνοντας την νοσηρότητα και το κόστος νοσηλείας, επαναφέροντας πιο γρήγορα στα επιθυμητά επίπεδα τη φυσική κατάσταση, την καθημερινότητα – επαγγελματική δραστηριότητα και την ποιότητα ζωής του ασθενή</a:t>
            </a:r>
          </a:p>
          <a:p>
            <a:pPr>
              <a:spcBef>
                <a:spcPts val="0"/>
              </a:spcBef>
              <a:buFont typeface="Wingdings" pitchFamily="2" charset="2"/>
              <a:buChar char="Ø"/>
            </a:pPr>
            <a:r>
              <a:rPr lang="el-GR" sz="2200" dirty="0" smtClean="0"/>
              <a:t>Ο ασθενής πρέπει να εντάσσεται σε εξωτερικό μετεγχειρητικό πρόγραμμα αποκατάστασης με την φυσικοθεραπεία να γίνεται πράξη ζωής</a:t>
            </a:r>
            <a:endParaRPr lang="el-GR" sz="2200" dirty="0"/>
          </a:p>
        </p:txBody>
      </p:sp>
    </p:spTree>
    <p:extLst>
      <p:ext uri="{BB962C8B-B14F-4D97-AF65-F5344CB8AC3E}">
        <p14:creationId xmlns:p14="http://schemas.microsoft.com/office/powerpoint/2010/main" val="155406512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Προτεινόμενη βιβλιογραφία </a:t>
            </a:r>
            <a:r>
              <a:rPr lang="el-GR" sz="3200" b="0" dirty="0" smtClean="0"/>
              <a:t>(1 από 2)</a:t>
            </a:r>
            <a:endParaRPr lang="el-GR" sz="3200" b="0" dirty="0"/>
          </a:p>
        </p:txBody>
      </p:sp>
      <p:sp>
        <p:nvSpPr>
          <p:cNvPr id="3" name="Θέση περιεχομένου 2"/>
          <p:cNvSpPr>
            <a:spLocks noGrp="1"/>
          </p:cNvSpPr>
          <p:nvPr>
            <p:ph idx="1"/>
          </p:nvPr>
        </p:nvSpPr>
        <p:spPr/>
        <p:txBody>
          <a:bodyPr>
            <a:noAutofit/>
          </a:bodyPr>
          <a:lstStyle/>
          <a:p>
            <a:pPr marL="514350" indent="-514350">
              <a:buFont typeface="+mj-lt"/>
              <a:buAutoNum type="arabicPeriod"/>
            </a:pPr>
            <a:r>
              <a:rPr lang="en-US" sz="2200" dirty="0" smtClean="0"/>
              <a:t>American </a:t>
            </a:r>
            <a:r>
              <a:rPr lang="en-US" sz="2200" dirty="0"/>
              <a:t>Association of Cardiovascular and Pulmonary Rehabilitation/AACVPR. Chapter 2 “ Contemporary Revascularization Procedures, p.p. 11-25. In AACVPR Cardiac Rehabilitation Resource Manual 2006 Human Kinetics.</a:t>
            </a:r>
          </a:p>
          <a:p>
            <a:pPr marL="514350" indent="-514350">
              <a:buFont typeface="+mj-lt"/>
              <a:buAutoNum type="arabicPeriod"/>
            </a:pPr>
            <a:r>
              <a:rPr lang="en-US" sz="2200" dirty="0" smtClean="0"/>
              <a:t>American </a:t>
            </a:r>
            <a:r>
              <a:rPr lang="en-US" sz="2200" dirty="0"/>
              <a:t>College of Cardiology Foundation/American Heart Association: 2011 ACCF/AHA Guideline for Coronary Artery Bypass Graft Surgery. Circulation. 2011; 124: 652-735.</a:t>
            </a:r>
          </a:p>
          <a:p>
            <a:pPr marL="514350" indent="-514350">
              <a:buFont typeface="+mj-lt"/>
              <a:buAutoNum type="arabicPeriod"/>
            </a:pPr>
            <a:r>
              <a:rPr lang="en-US" sz="2200" dirty="0" smtClean="0"/>
              <a:t>Cehalin </a:t>
            </a:r>
            <a:r>
              <a:rPr lang="en-US" sz="2200" dirty="0"/>
              <a:t>L, La Pier TK, Shaw D: Sternal Precautions: Is it Time for Change? Precautions Versus Restrictions - A Review of Literature and Recommendations for Revision. Cardiopulm Phys Ther J. 2011; 22(1): 5-15.</a:t>
            </a:r>
          </a:p>
          <a:p>
            <a:pPr marL="514350" indent="-514350">
              <a:buFont typeface="+mj-lt"/>
              <a:buAutoNum type="arabicPeriod"/>
            </a:pPr>
            <a:r>
              <a:rPr lang="en-US" sz="2200" dirty="0" smtClean="0"/>
              <a:t>Hulzebos </a:t>
            </a:r>
            <a:r>
              <a:rPr lang="en-US" sz="2200" dirty="0"/>
              <a:t>EHJ, Smit Y, Helders PPJM et al. Preoperative physical therapy for elective cardiac surgery patient. The Cochrane Collabration and published in th Cochrane Library 2012, Issue 11</a:t>
            </a:r>
            <a:r>
              <a:rPr lang="en-US" sz="2200" dirty="0" smtClean="0"/>
              <a:t>.</a:t>
            </a:r>
            <a:endParaRPr lang="el-GR" sz="2200" dirty="0"/>
          </a:p>
        </p:txBody>
      </p:sp>
    </p:spTree>
    <p:extLst>
      <p:ext uri="{BB962C8B-B14F-4D97-AF65-F5344CB8AC3E}">
        <p14:creationId xmlns:p14="http://schemas.microsoft.com/office/powerpoint/2010/main" val="267313067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Προτεινόμενη βιβλιογραφία </a:t>
            </a:r>
            <a:r>
              <a:rPr lang="el-GR" sz="3200" b="0" dirty="0" smtClean="0"/>
              <a:t>(2 </a:t>
            </a:r>
            <a:r>
              <a:rPr lang="el-GR" sz="3200" b="0" dirty="0"/>
              <a:t>από 2</a:t>
            </a:r>
            <a:r>
              <a:rPr lang="el-GR" sz="3200" b="0" dirty="0" smtClean="0"/>
              <a:t>)</a:t>
            </a:r>
            <a:endParaRPr lang="el-GR" sz="3200" b="0" dirty="0"/>
          </a:p>
        </p:txBody>
      </p:sp>
      <p:sp>
        <p:nvSpPr>
          <p:cNvPr id="3" name="Θέση περιεχομένου 2"/>
          <p:cNvSpPr>
            <a:spLocks noGrp="1"/>
          </p:cNvSpPr>
          <p:nvPr>
            <p:ph idx="1"/>
          </p:nvPr>
        </p:nvSpPr>
        <p:spPr/>
        <p:txBody>
          <a:bodyPr>
            <a:noAutofit/>
          </a:bodyPr>
          <a:lstStyle/>
          <a:p>
            <a:pPr marL="514350" indent="-514350">
              <a:buFont typeface="+mj-lt"/>
              <a:buAutoNum type="arabicPeriod" startAt="5"/>
            </a:pPr>
            <a:r>
              <a:rPr lang="en-US" sz="2200" dirty="0"/>
              <a:t>Qiang Ji, Yunging Mei, Xisheng Wang et al. Risk Factors for Pulmonary Complications Following Cardiac Surgery with Cardio pulmonary Bypass. Int J Med Sci 2013; 10(11): 1578-1583.</a:t>
            </a:r>
          </a:p>
          <a:p>
            <a:pPr marL="514350" indent="-514350">
              <a:buFont typeface="+mj-lt"/>
              <a:buAutoNum type="arabicPeriod" startAt="5"/>
            </a:pPr>
            <a:r>
              <a:rPr lang="en-US" sz="2200" dirty="0" smtClean="0"/>
              <a:t>Makhabah </a:t>
            </a:r>
            <a:r>
              <a:rPr lang="en-US" sz="2200" dirty="0"/>
              <a:t>DR, Martino F, Ambrosino N. Peri-operative physiotherapy. Multi disciplinary Respiratory Medicine 2013; 8: 4. http: //</a:t>
            </a:r>
            <a:r>
              <a:rPr lang="en-US" sz="2200" dirty="0" smtClean="0"/>
              <a:t>www.mmjournal.com/content/8/1/4</a:t>
            </a:r>
            <a:r>
              <a:rPr lang="el-GR" sz="2200" dirty="0" smtClean="0"/>
              <a:t>.</a:t>
            </a:r>
          </a:p>
          <a:p>
            <a:pPr marL="514350" indent="-514350">
              <a:buFont typeface="+mj-lt"/>
              <a:buAutoNum type="arabicPeriod" startAt="5"/>
            </a:pPr>
            <a:r>
              <a:rPr lang="en-US" sz="2200" dirty="0" smtClean="0"/>
              <a:t>Ridley </a:t>
            </a:r>
            <a:r>
              <a:rPr lang="en-US" sz="2200" dirty="0"/>
              <a:t>S, Heinl-Green A. Chapter 12 “Surgery for adults”, p.p.377-423. In Physiotherapy for Respiratory and Cardiac Problems. Edited by Pryor J, Prasad SA. 2002, Churchill Livingstone</a:t>
            </a:r>
            <a:r>
              <a:rPr lang="en-US" sz="2200" dirty="0" smtClean="0"/>
              <a:t>.</a:t>
            </a:r>
            <a:endParaRPr lang="el-GR" sz="2200" dirty="0" smtClean="0"/>
          </a:p>
          <a:p>
            <a:pPr marL="514350" indent="-514350">
              <a:buFont typeface="+mj-lt"/>
              <a:buAutoNum type="arabicPeriod" startAt="5"/>
            </a:pPr>
            <a:r>
              <a:rPr lang="en-US" sz="2200" dirty="0" smtClean="0"/>
              <a:t>Wynne </a:t>
            </a:r>
            <a:r>
              <a:rPr lang="en-US" sz="2200" dirty="0"/>
              <a:t>R, Botti M. Postoperative Pulmonary Dysfunction in Adults after Cardiac Surgery with Cardiopulmonary Bypass: Clinical Significance and Implications for Practice. Am I Crit Care, 2004; 13: 384-393. </a:t>
            </a:r>
          </a:p>
          <a:p>
            <a:pPr marL="0" indent="0">
              <a:buNone/>
            </a:pPr>
            <a:endParaRPr lang="el-GR" sz="2200" dirty="0"/>
          </a:p>
        </p:txBody>
      </p:sp>
    </p:spTree>
    <p:extLst>
      <p:ext uri="{BB962C8B-B14F-4D97-AF65-F5344CB8AC3E}">
        <p14:creationId xmlns:p14="http://schemas.microsoft.com/office/powerpoint/2010/main" val="372318404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Ειρήνη Γραμματοπούλου</a:t>
            </a:r>
            <a:r>
              <a:rPr lang="en-US" sz="2000" dirty="0" smtClean="0"/>
              <a:t>, </a:t>
            </a:r>
            <a:r>
              <a:rPr lang="el-GR" sz="2000" dirty="0" smtClean="0"/>
              <a:t>Νικόλαος Τσάμης 2014. Ειρήνη Γραμματοπούλου</a:t>
            </a:r>
            <a:r>
              <a:rPr lang="en-US" sz="2000" dirty="0" smtClean="0"/>
              <a:t>, </a:t>
            </a:r>
            <a:r>
              <a:rPr lang="el-GR" sz="2000" dirty="0" smtClean="0"/>
              <a:t>Νικόλαος Τσάμης</a:t>
            </a:r>
            <a:r>
              <a:rPr lang="en-US" sz="2000" dirty="0" smtClean="0"/>
              <a:t>. </a:t>
            </a:r>
            <a:r>
              <a:rPr lang="el-GR" sz="2000" dirty="0"/>
              <a:t>«Κλινική Άσκηση σε Καρδιο-Αναπνευστικές Παθήσεις (Θ). Ενότητα 12: Ενδονοσοκομειακή φυσικοθεραπεία </a:t>
            </a:r>
            <a:r>
              <a:rPr lang="el-GR" sz="2000" dirty="0" smtClean="0"/>
              <a:t>σε </a:t>
            </a:r>
            <a:r>
              <a:rPr lang="el-GR" sz="2000" dirty="0"/>
              <a:t>χειρουργείο καρδιάς </a:t>
            </a:r>
            <a:r>
              <a:rPr lang="el-GR" sz="2000" dirty="0" smtClean="0"/>
              <a:t>ενήλικα».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solidFill>
                  <a:schemeClr val="tx1"/>
                </a:solidFill>
              </a:rPr>
              <a:t>Σημείωμα </a:t>
            </a:r>
            <a:r>
              <a:rPr lang="el-GR" dirty="0" smtClean="0">
                <a:solidFill>
                  <a:schemeClr val="tx1"/>
                </a:solidFill>
              </a:rPr>
              <a:t>Αδειοδότησης</a:t>
            </a:r>
            <a:endParaRPr lang="el-GR" dirty="0">
              <a:solidFill>
                <a:schemeClr val="tx1"/>
              </a:solidFill>
            </a:endParaRPr>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rPr>
              <a:t>[1] http://creativecommons.org/licenses/by-nc-sa/4.0/ </a:t>
            </a:r>
            <a:endParaRPr lang="en-US" dirty="0" smtClean="0">
              <a:solidFill>
                <a:prstClr val="black"/>
              </a:solidFill>
            </a:endParaRPr>
          </a:p>
          <a:p>
            <a:pPr>
              <a:spcBef>
                <a:spcPts val="600"/>
              </a:spcBef>
            </a:pPr>
            <a:r>
              <a:rPr lang="el-GR" dirty="0" smtClean="0">
                <a:solidFill>
                  <a:prstClr val="black"/>
                </a:solidFill>
              </a:rPr>
              <a:t>Ως </a:t>
            </a:r>
            <a:r>
              <a:rPr lang="el-GR" b="1" dirty="0">
                <a:solidFill>
                  <a:prstClr val="black"/>
                </a:solidFill>
              </a:rPr>
              <a:t>Μη Εμπορική</a:t>
            </a:r>
            <a:r>
              <a:rPr lang="el-GR" dirty="0">
                <a:solidFill>
                  <a:prstClr val="black"/>
                </a:solidFill>
              </a:rPr>
              <a:t> ορίζεται η χρήση:</a:t>
            </a:r>
          </a:p>
          <a:p>
            <a:pPr marL="342900" indent="-342900">
              <a:spcBef>
                <a:spcPts val="600"/>
              </a:spcBef>
              <a:buFont typeface="Arial" panose="020B0604020202020204" pitchFamily="34" charset="0"/>
              <a:buChar char="•"/>
            </a:pPr>
            <a:r>
              <a:rPr lang="el-GR" dirty="0">
                <a:solidFill>
                  <a:prstClr val="black"/>
                </a:solidFill>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προσπορίζει στο διανομέα του έργου και</a:t>
            </a:r>
            <a:r>
              <a:rPr lang="en-GB" dirty="0">
                <a:solidFill>
                  <a:prstClr val="black"/>
                </a:solidFill>
              </a:rPr>
              <a:t> </a:t>
            </a:r>
            <a:r>
              <a:rPr lang="el-GR" dirty="0">
                <a:solidFill>
                  <a:prstClr val="black"/>
                </a:solidFill>
              </a:rPr>
              <a:t>αδειοδόχο</a:t>
            </a:r>
            <a:r>
              <a:rPr lang="en-GB" dirty="0">
                <a:solidFill>
                  <a:prstClr val="black"/>
                </a:solidFill>
              </a:rPr>
              <a:t> </a:t>
            </a:r>
            <a:r>
              <a:rPr lang="el-GR" dirty="0">
                <a:solidFill>
                  <a:prstClr val="black"/>
                </a:solidFill>
              </a:rPr>
              <a:t>έμμεσο οικονομικό όφελος (π.χ. διαφημίσεις) από την προβολή του έργου σε διαδικτυακό </a:t>
            </a:r>
            <a:r>
              <a:rPr lang="el-GR" dirty="0" smtClean="0">
                <a:solidFill>
                  <a:prstClr val="black"/>
                </a:solidFill>
              </a:rPr>
              <a:t>τόπο</a:t>
            </a:r>
            <a:endParaRPr lang="en-US" dirty="0" smtClean="0">
              <a:solidFill>
                <a:prstClr val="black"/>
              </a:solidFill>
            </a:endParaRPr>
          </a:p>
          <a:p>
            <a:pPr>
              <a:spcBef>
                <a:spcPts val="600"/>
              </a:spcBef>
            </a:pPr>
            <a:r>
              <a:rPr lang="el-GR" dirty="0" smtClean="0">
                <a:solidFill>
                  <a:prstClr val="black"/>
                </a:solidFill>
              </a:rPr>
              <a:t>Ο </a:t>
            </a:r>
            <a:r>
              <a:rPr lang="el-GR" dirty="0">
                <a:solidFill>
                  <a:prstClr val="black"/>
                </a:solidFill>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rPr>
              <a:t>.</a:t>
            </a:r>
            <a:endParaRPr lang="el-GR" dirty="0">
              <a:solidFill>
                <a:prstClr val="black"/>
              </a:solidFill>
            </a:endParaRPr>
          </a:p>
        </p:txBody>
      </p:sp>
    </p:spTree>
    <p:extLst>
      <p:ext uri="{BB962C8B-B14F-4D97-AF65-F5344CB8AC3E}">
        <p14:creationId xmlns:p14="http://schemas.microsoft.com/office/powerpoint/2010/main" val="19263164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solidFill>
                  <a:schemeClr val="tx1"/>
                </a:solidFill>
              </a:rPr>
              <a:t>Επεξήγηση όρων χρήσης έργων τρίτων</a:t>
            </a:r>
            <a:endParaRPr lang="el-GR" dirty="0">
              <a:solidFill>
                <a:schemeClr val="tx1"/>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88</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rPr>
              <a:t>Δεν επιτρέπεται η επαναχρησιμοποίηση του έργου</a:t>
            </a:r>
            <a:r>
              <a:rPr lang="en-US" sz="1400" dirty="0" smtClean="0">
                <a:solidFill>
                  <a:prstClr val="black">
                    <a:lumMod val="75000"/>
                    <a:lumOff val="25000"/>
                  </a:prstClr>
                </a:solidFill>
              </a:rPr>
              <a:t>, </a:t>
            </a:r>
            <a:r>
              <a:rPr lang="el-GR" sz="1400" dirty="0" smtClean="0">
                <a:solidFill>
                  <a:prstClr val="black">
                    <a:lumMod val="75000"/>
                    <a:lumOff val="25000"/>
                  </a:prstClr>
                </a:solidFill>
              </a:rPr>
              <a:t>παρά μόνο εάν ζητηθεί εκ νέου άδεια από το δημιουργό.</a:t>
            </a:r>
            <a:endParaRPr lang="el-GR" sz="3200" dirty="0">
              <a:solidFill>
                <a:prstClr val="black"/>
              </a:solidFill>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rPr>
              <a:t>©</a:t>
            </a:r>
            <a:endParaRPr lang="el-GR" sz="2000" dirty="0">
              <a:solidFill>
                <a:prstClr val="black">
                  <a:lumMod val="75000"/>
                  <a:lumOff val="25000"/>
                </a:prstClr>
              </a:solidFill>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endParaRPr lang="el-GR" dirty="0">
              <a:solidFill>
                <a:prstClr val="black">
                  <a:lumMod val="75000"/>
                  <a:lumOff val="25000"/>
                </a:prstClr>
              </a:solidFill>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CC-BY-SA</a:t>
            </a:r>
            <a:endParaRPr lang="el-GR" dirty="0">
              <a:solidFill>
                <a:prstClr val="black">
                  <a:lumMod val="75000"/>
                  <a:lumOff val="25000"/>
                </a:prstClr>
              </a:solidFill>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NC-SA</a:t>
            </a:r>
            <a:endParaRPr lang="el-GR" dirty="0">
              <a:solidFill>
                <a:prstClr val="black">
                  <a:lumMod val="75000"/>
                  <a:lumOff val="25000"/>
                </a:prstClr>
              </a:solidFill>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a:t>
            </a:r>
            <a:endParaRPr lang="el-GR" dirty="0">
              <a:solidFill>
                <a:prstClr val="black">
                  <a:lumMod val="75000"/>
                  <a:lumOff val="25000"/>
                </a:prstClr>
              </a:solidFill>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με αναφορά του δημιουργού</a:t>
            </a:r>
            <a:r>
              <a:rPr lang="en-US" sz="1400" dirty="0" smtClean="0">
                <a:solidFill>
                  <a:prstClr val="black">
                    <a:lumMod val="75000"/>
                    <a:lumOff val="25000"/>
                  </a:prstClr>
                </a:solidFill>
              </a:rPr>
              <a:t>.</a:t>
            </a:r>
            <a:r>
              <a:rPr lang="el-GR" sz="1400" dirty="0" smtClean="0">
                <a:solidFill>
                  <a:prstClr val="black">
                    <a:lumMod val="75000"/>
                    <a:lumOff val="25000"/>
                  </a:prstClr>
                </a:solidFill>
              </a:rPr>
              <a:t> </a:t>
            </a:r>
            <a:endParaRPr lang="el-GR" sz="1400" dirty="0">
              <a:solidFill>
                <a:prstClr val="black">
                  <a:lumMod val="75000"/>
                  <a:lumOff val="25000"/>
                </a:prstClr>
              </a:solidFill>
            </a:endParaRPr>
          </a:p>
          <a:p>
            <a:r>
              <a:rPr lang="el-GR" sz="1400" dirty="0" smtClean="0">
                <a:solidFill>
                  <a:prstClr val="black">
                    <a:lumMod val="75000"/>
                    <a:lumOff val="25000"/>
                  </a:prstClr>
                </a:solidFill>
              </a:rPr>
              <a:t>Δεν επιτρέπεται η εμπορική χρήση του έργου.</a:t>
            </a:r>
            <a:endParaRPr lang="el-GR" sz="3200" dirty="0">
              <a:solidFill>
                <a:prstClr val="black"/>
              </a:solidFill>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με αναφορά του δημιουργού</a:t>
            </a:r>
            <a:endParaRPr lang="en-US" sz="1400" dirty="0" smtClean="0">
              <a:solidFill>
                <a:prstClr val="black">
                  <a:lumMod val="75000"/>
                  <a:lumOff val="25000"/>
                </a:prstClr>
              </a:solidFill>
            </a:endParaRPr>
          </a:p>
          <a:p>
            <a:r>
              <a:rPr lang="el-GR" sz="1400" dirty="0">
                <a:solidFill>
                  <a:prstClr val="black">
                    <a:lumMod val="75000"/>
                    <a:lumOff val="25000"/>
                  </a:prstClr>
                </a:solidFill>
              </a:rPr>
              <a:t>και διάθεση του έργου ή του παράγωγου αυτού με την ίδια </a:t>
            </a:r>
            <a:r>
              <a:rPr lang="el-GR" sz="1400" dirty="0" smtClean="0">
                <a:solidFill>
                  <a:prstClr val="black">
                    <a:lumMod val="75000"/>
                    <a:lumOff val="25000"/>
                  </a:prstClr>
                </a:solidFill>
              </a:rPr>
              <a:t>άδεια</a:t>
            </a:r>
            <a:r>
              <a:rPr lang="en-US" sz="1400" dirty="0" smtClean="0">
                <a:solidFill>
                  <a:prstClr val="black">
                    <a:lumMod val="75000"/>
                    <a:lumOff val="25000"/>
                  </a:prstClr>
                </a:solidFill>
              </a:rPr>
              <a:t>.</a:t>
            </a:r>
            <a:endParaRPr lang="el-GR" sz="1400" dirty="0">
              <a:solidFill>
                <a:prstClr val="black">
                  <a:lumMod val="75000"/>
                  <a:lumOff val="25000"/>
                </a:prstClr>
              </a:solidFill>
            </a:endParaRPr>
          </a:p>
          <a:p>
            <a:r>
              <a:rPr lang="el-GR" sz="1400" dirty="0" smtClean="0">
                <a:solidFill>
                  <a:prstClr val="black">
                    <a:lumMod val="75000"/>
                    <a:lumOff val="25000"/>
                  </a:prstClr>
                </a:solidFill>
              </a:rPr>
              <a:t>Δεν επιτρέπεται η εμπορική χρήση του έργου.</a:t>
            </a:r>
            <a:endParaRPr lang="el-GR" sz="3200" dirty="0">
              <a:solidFill>
                <a:prstClr val="black"/>
              </a:solidFill>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CC-BY-ND</a:t>
            </a:r>
            <a:endParaRPr lang="el-GR" dirty="0">
              <a:solidFill>
                <a:prstClr val="black">
                  <a:lumMod val="75000"/>
                  <a:lumOff val="25000"/>
                </a:prstClr>
              </a:solidFill>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rPr>
              <a:t>Επιτρέπεται η επαναχρησιμοποίηση του έργου με αναφορά του </a:t>
            </a:r>
            <a:r>
              <a:rPr lang="el-GR" sz="1400" dirty="0" smtClean="0">
                <a:solidFill>
                  <a:prstClr val="black">
                    <a:lumMod val="75000"/>
                    <a:lumOff val="25000"/>
                  </a:prstClr>
                </a:solidFill>
              </a:rPr>
              <a:t>δημιουργού. </a:t>
            </a:r>
          </a:p>
          <a:p>
            <a:r>
              <a:rPr lang="el-GR" sz="1400" dirty="0" smtClean="0">
                <a:solidFill>
                  <a:prstClr val="black">
                    <a:lumMod val="75000"/>
                    <a:lumOff val="25000"/>
                  </a:prstClr>
                </a:solidFill>
              </a:rPr>
              <a:t>Δεν </a:t>
            </a:r>
            <a:r>
              <a:rPr lang="el-GR" sz="1400" dirty="0">
                <a:solidFill>
                  <a:prstClr val="black">
                    <a:lumMod val="75000"/>
                    <a:lumOff val="25000"/>
                  </a:prstClr>
                </a:solidFill>
              </a:rPr>
              <a:t>επιτρέπεται η </a:t>
            </a:r>
            <a:r>
              <a:rPr lang="el-GR" sz="1400" dirty="0" smtClean="0">
                <a:solidFill>
                  <a:prstClr val="black">
                    <a:lumMod val="75000"/>
                    <a:lumOff val="25000"/>
                  </a:prstClr>
                </a:solidFill>
              </a:rPr>
              <a:t>δημιουργία παραγώγων του έργου.</a:t>
            </a:r>
            <a:endParaRPr lang="el-GR" sz="1400" dirty="0">
              <a:solidFill>
                <a:prstClr val="black">
                  <a:lumMod val="75000"/>
                  <a:lumOff val="25000"/>
                </a:prstClr>
              </a:solidFill>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NC-ND</a:t>
            </a:r>
            <a:endParaRPr lang="el-GR" dirty="0">
              <a:solidFill>
                <a:prstClr val="black">
                  <a:lumMod val="75000"/>
                  <a:lumOff val="25000"/>
                </a:prstClr>
              </a:solidFill>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με αναφορά του δημιουργού</a:t>
            </a:r>
            <a:r>
              <a:rPr lang="en-US" sz="1400" dirty="0" smtClean="0">
                <a:solidFill>
                  <a:prstClr val="black">
                    <a:lumMod val="75000"/>
                    <a:lumOff val="25000"/>
                  </a:prstClr>
                </a:solidFill>
              </a:rPr>
              <a:t>.</a:t>
            </a:r>
          </a:p>
          <a:p>
            <a:r>
              <a:rPr lang="el-GR" sz="1400" dirty="0" smtClean="0">
                <a:solidFill>
                  <a:prstClr val="black">
                    <a:lumMod val="75000"/>
                    <a:lumOff val="25000"/>
                  </a:prstClr>
                </a:solidFill>
              </a:rPr>
              <a:t>Δεν επιτρέπεται η εμπορική χρήση του έργου</a:t>
            </a:r>
            <a:r>
              <a:rPr lang="en-US" sz="1400" dirty="0" smtClean="0">
                <a:solidFill>
                  <a:prstClr val="black">
                    <a:lumMod val="75000"/>
                    <a:lumOff val="25000"/>
                  </a:prstClr>
                </a:solidFill>
              </a:rPr>
              <a:t> </a:t>
            </a:r>
            <a:r>
              <a:rPr lang="el-GR" sz="1400" dirty="0" smtClean="0">
                <a:solidFill>
                  <a:prstClr val="black">
                    <a:lumMod val="75000"/>
                    <a:lumOff val="25000"/>
                  </a:prstClr>
                </a:solidFill>
              </a:rPr>
              <a:t>και η δημιουργία παραγώγων του.</a:t>
            </a:r>
            <a:endParaRPr lang="el-GR" sz="3200" dirty="0">
              <a:solidFill>
                <a:prstClr val="black"/>
              </a:solidFill>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rPr>
              <a:t>διαθέσιμο με </a:t>
            </a:r>
            <a:r>
              <a:rPr lang="el-GR" sz="1400" dirty="0" smtClean="0">
                <a:solidFill>
                  <a:prstClr val="black">
                    <a:lumMod val="75000"/>
                    <a:lumOff val="25000"/>
                  </a:prstClr>
                </a:solidFill>
              </a:rPr>
              <a:t>άδεια </a:t>
            </a:r>
          </a:p>
          <a:p>
            <a:pPr algn="r"/>
            <a:r>
              <a:rPr lang="en-US" dirty="0" smtClean="0">
                <a:solidFill>
                  <a:prstClr val="black">
                    <a:lumMod val="75000"/>
                    <a:lumOff val="25000"/>
                  </a:prstClr>
                </a:solidFill>
              </a:rPr>
              <a:t>CC0 </a:t>
            </a:r>
            <a:r>
              <a:rPr lang="en-US" dirty="0">
                <a:solidFill>
                  <a:prstClr val="black">
                    <a:lumMod val="75000"/>
                    <a:lumOff val="25000"/>
                  </a:prstClr>
                </a:solidFill>
              </a:rPr>
              <a:t>Public Domain</a:t>
            </a:r>
            <a:endParaRPr lang="el-GR" dirty="0">
              <a:solidFill>
                <a:prstClr val="black">
                  <a:lumMod val="75000"/>
                  <a:lumOff val="25000"/>
                </a:prstClr>
              </a:solidFill>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rPr>
              <a:t>διαθέσιμο </a:t>
            </a:r>
            <a:r>
              <a:rPr lang="el-GR" sz="1400" dirty="0" smtClean="0">
                <a:solidFill>
                  <a:prstClr val="black">
                    <a:lumMod val="75000"/>
                    <a:lumOff val="25000"/>
                  </a:prstClr>
                </a:solidFill>
              </a:rPr>
              <a:t>ως κοινό κτήμα</a:t>
            </a:r>
            <a:endParaRPr lang="el-GR" dirty="0">
              <a:solidFill>
                <a:prstClr val="black">
                  <a:lumMod val="75000"/>
                  <a:lumOff val="25000"/>
                </a:prstClr>
              </a:solidFill>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rPr>
              <a:t>χωρίς σήμανση</a:t>
            </a:r>
            <a:endParaRPr lang="el-GR" dirty="0">
              <a:solidFill>
                <a:prstClr val="black">
                  <a:lumMod val="75000"/>
                  <a:lumOff val="25000"/>
                </a:prstClr>
              </a:solidFill>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rPr>
              <a:t>Συνήθως δεν επιτρέπεται η επαναχρησιμοποίηση του έργου.</a:t>
            </a:r>
            <a:endParaRPr lang="en-US" sz="1400" dirty="0" smtClean="0">
              <a:solidFill>
                <a:prstClr val="black">
                  <a:lumMod val="75000"/>
                  <a:lumOff val="25000"/>
                </a:prstClr>
              </a:solidFill>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73141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pPr lvl="0"/>
            <a:r>
              <a:rPr lang="el-GR" sz="3200" b="1" dirty="0" smtClean="0"/>
              <a:t>Σύνηθες Πρόγραμμα Προεγχειρητικής Φυσικοθεραπείας σε Καρδιοχειρουργική Επέμβαση</a:t>
            </a:r>
            <a:endParaRPr lang="el-GR" sz="3200" b="1" dirty="0">
              <a:latin typeface="+mn-lt"/>
            </a:endParaRPr>
          </a:p>
        </p:txBody>
      </p:sp>
      <p:sp>
        <p:nvSpPr>
          <p:cNvPr id="3" name="Content Placeholder 2"/>
          <p:cNvSpPr>
            <a:spLocks noGrp="1"/>
          </p:cNvSpPr>
          <p:nvPr>
            <p:ph idx="1"/>
          </p:nvPr>
        </p:nvSpPr>
        <p:spPr/>
        <p:txBody>
          <a:bodyPr>
            <a:normAutofit fontScale="92500"/>
          </a:bodyPr>
          <a:lstStyle/>
          <a:p>
            <a:r>
              <a:rPr lang="el-GR" sz="2400" dirty="0" smtClean="0"/>
              <a:t>Διαφραγματική αναπνοή, 10 επαναλήψεις, 2 φ/ημέρα</a:t>
            </a:r>
          </a:p>
          <a:p>
            <a:r>
              <a:rPr lang="el-GR" sz="2400" dirty="0" smtClean="0"/>
              <a:t>Θωρακική έκπτυξη, 30 </a:t>
            </a:r>
            <a:r>
              <a:rPr lang="el-GR" sz="2400" dirty="0"/>
              <a:t>επαναλήψεις, 2 φ/ημέρα</a:t>
            </a:r>
          </a:p>
          <a:p>
            <a:r>
              <a:rPr lang="el-GR" sz="2400" dirty="0"/>
              <a:t>Θωρακική </a:t>
            </a:r>
            <a:r>
              <a:rPr lang="el-GR" sz="2400" dirty="0" smtClean="0"/>
              <a:t>έκπτυξη σε συνδυασμό με ασκήσεις άνω άκρων</a:t>
            </a:r>
          </a:p>
          <a:p>
            <a:r>
              <a:rPr lang="el-GR" sz="2400" dirty="0" smtClean="0"/>
              <a:t>Σπιρόμετρο κινήτρου ροής-όγκου 5 </a:t>
            </a:r>
            <a:r>
              <a:rPr lang="en-US" sz="2400" dirty="0" smtClean="0"/>
              <a:t>set / 6 </a:t>
            </a:r>
            <a:r>
              <a:rPr lang="el-GR" sz="2400" dirty="0" smtClean="0"/>
              <a:t>επαναλήψεων με 30’’ – 60’’ ανάπαυση /</a:t>
            </a:r>
            <a:r>
              <a:rPr lang="en-US" sz="2400" dirty="0" smtClean="0"/>
              <a:t>set</a:t>
            </a:r>
            <a:r>
              <a:rPr lang="el-GR" sz="2400" dirty="0" smtClean="0"/>
              <a:t>, κάθε 1 </a:t>
            </a:r>
            <a:r>
              <a:rPr lang="en-US" sz="2400" dirty="0" smtClean="0"/>
              <a:t>h</a:t>
            </a:r>
          </a:p>
          <a:p>
            <a:r>
              <a:rPr lang="el-GR" sz="2400" dirty="0" smtClean="0"/>
              <a:t>Ενεργητικές ή υποβοηθούμενες ασκήσεις πλήρους εύρους τροχιάς άκρων – κορμού</a:t>
            </a:r>
          </a:p>
          <a:p>
            <a:r>
              <a:rPr lang="el-GR" sz="2400" dirty="0" smtClean="0"/>
              <a:t>Τεχνικές χαλάρωσης</a:t>
            </a:r>
          </a:p>
          <a:p>
            <a:r>
              <a:rPr lang="el-GR" sz="2400" dirty="0" smtClean="0"/>
              <a:t>Διδασκαλία: σωστής στάσης σώματος, μετακινήσεων, λειτουργικών δραστηριοτήτων, ιδανικών θέσεων στο κρεβάτι μετεγχειρητικά λόγω της μέσης στερνοτομής</a:t>
            </a:r>
          </a:p>
          <a:p>
            <a:r>
              <a:rPr lang="el-GR" sz="2400" dirty="0" smtClean="0"/>
              <a:t>Επεξήγηση της ιδιαίτερης σημασίας της σωστής αναλγησίας και της άμεσης – προοδευτικής μετεγχειρητικής κινητοποίησης</a:t>
            </a:r>
            <a:endParaRPr lang="el-GR" sz="2400" dirty="0"/>
          </a:p>
        </p:txBody>
      </p:sp>
      <p:sp>
        <p:nvSpPr>
          <p:cNvPr id="4" name="Rectangle 3"/>
          <p:cNvSpPr/>
          <p:nvPr/>
        </p:nvSpPr>
        <p:spPr>
          <a:xfrm>
            <a:off x="395536" y="6237312"/>
            <a:ext cx="7848872" cy="319446"/>
          </a:xfrm>
          <a:prstGeom prst="rect">
            <a:avLst/>
          </a:prstGeom>
        </p:spPr>
        <p:txBody>
          <a:bodyPr wrap="square">
            <a:spAutoFit/>
          </a:bodyPr>
          <a:lstStyle/>
          <a:p>
            <a:pPr algn="r">
              <a:lnSpc>
                <a:spcPct val="80000"/>
              </a:lnSpc>
            </a:pPr>
            <a:r>
              <a:rPr lang="en-GB" dirty="0" smtClean="0">
                <a:latin typeface="+mn-lt"/>
              </a:rPr>
              <a:t>(</a:t>
            </a:r>
            <a:r>
              <a:rPr lang="en-US" dirty="0" smtClean="0">
                <a:latin typeface="+mn-lt"/>
              </a:rPr>
              <a:t>Pepper</a:t>
            </a:r>
            <a:r>
              <a:rPr lang="en-GB" dirty="0" smtClean="0">
                <a:latin typeface="+mn-lt"/>
              </a:rPr>
              <a:t>, 1995; Yanez – Brage, 2009)</a:t>
            </a:r>
            <a:endParaRPr lang="el-GR" dirty="0">
              <a:latin typeface="+mn-lt"/>
            </a:endParaRPr>
          </a:p>
        </p:txBody>
      </p:sp>
    </p:spTree>
    <p:extLst>
      <p:ext uri="{BB962C8B-B14F-4D97-AF65-F5344CB8AC3E}">
        <p14:creationId xmlns:p14="http://schemas.microsoft.com/office/powerpoint/2010/main" val="176395005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13a1d7792b77bb5ca6757ca11a6ba303ada6bc"/>
</p:tagLst>
</file>

<file path=ppt/theme/theme1.xml><?xml version="1.0" encoding="utf-8"?>
<a:theme xmlns:a="http://schemas.openxmlformats.org/drawingml/2006/main" name="OC_template_updated">
  <a:themeElements>
    <a:clrScheme name="Custom 3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286</TotalTime>
  <Words>8712</Words>
  <Application>Microsoft Office PowerPoint</Application>
  <PresentationFormat>Προβολή στην οθόνη (4:3)</PresentationFormat>
  <Paragraphs>705</Paragraphs>
  <Slides>91</Slides>
  <Notes>8</Notes>
  <HiddenSlides>0</HiddenSlides>
  <MMClips>0</MMClips>
  <ScaleCrop>false</ScaleCrop>
  <HeadingPairs>
    <vt:vector size="4" baseType="variant">
      <vt:variant>
        <vt:lpstr>Θέμα</vt:lpstr>
      </vt:variant>
      <vt:variant>
        <vt:i4>1</vt:i4>
      </vt:variant>
      <vt:variant>
        <vt:lpstr>Τίτλοι διαφανειών</vt:lpstr>
      </vt:variant>
      <vt:variant>
        <vt:i4>91</vt:i4>
      </vt:variant>
    </vt:vector>
  </HeadingPairs>
  <TitlesOfParts>
    <vt:vector size="92" baseType="lpstr">
      <vt:lpstr>OC_template_updated</vt:lpstr>
      <vt:lpstr>Κλινική Άσκηση σε Καρδιο-Αναπνευστικές Παθήσεις (Θ)</vt:lpstr>
      <vt:lpstr>Ενδονοσοκομειακή Φυσικοθεραπεία σε Χειρουργείο Καρδιάς Ενήλικα</vt:lpstr>
      <vt:lpstr>Περιεχόμενα Συνήθη Χειρουργεία Καρδιάς Ενηλίκων</vt:lpstr>
      <vt:lpstr>Προεγχειρητική – Μετεγχειρητική Φυσικοθεραπευτική Αξιολόγηση Καρδιοχειρουργημένου Ασθενή  (1 από 3)</vt:lpstr>
      <vt:lpstr>Προεγχειρητική – Μετεγχειρητική Φυσικοθεραπευτική Αξιολόγηση Καρδιοχειρουργημένου Ασθενή  (2 από 3)</vt:lpstr>
      <vt:lpstr>Προεγχειρητική – Μετεγχειρητική Φυσικοθεραπευτική Αξιολόγηση Καρδιοχειρουργημένου Ασθενή  (3 από 3)</vt:lpstr>
      <vt:lpstr>Προεγχειρητική Φυσικοθεραπεία σε Καρδιοχειρουργική Επέμβαση</vt:lpstr>
      <vt:lpstr>Προεγχειρητική Φυσικοθεραπευτική Ενημέρωση ασθενούς σε Χειρουργείο Καρδιάς</vt:lpstr>
      <vt:lpstr>Σύνηθες Πρόγραμμα Προεγχειρητικής Φυσικοθεραπείας σε Καρδιοχειρουργική Επέμβαση</vt:lpstr>
      <vt:lpstr>Προτεινόμενο  Προεγχειρητικό Πρόγραμμα Αναπνευστικής Φυσικοθεραπείας σε Ασθενείς Υψηλού Κινδύνου Ανάπτυξης Μετεγχειρητικών Αναπνευστικών Επιπλοκών</vt:lpstr>
      <vt:lpstr>Προτεινόμενο Προεγχειρητικό Πρόγραμμα Αερόβιας Άσκησης σε Ασθενείς Χαμηλού Καρδιοαγγειακού Κινδύνου (1 από 2)</vt:lpstr>
      <vt:lpstr>Προτεινόμενο Προεγχειρητικό Πρόγραμμα Αερόβιας Άσκησης σε Ασθενείς Χαμηλού Καρδιοαγγειακού Κινδύνου (2 από 2)</vt:lpstr>
      <vt:lpstr>Η Γενική Αναισθησία στην Καρδιοχειρουργική (1 από 2)</vt:lpstr>
      <vt:lpstr>Η Γενική Αναισθησία στην Καρδιοχειρουργική (2 από 2)</vt:lpstr>
      <vt:lpstr>Η Μέση Στερνοτομή στην Καρδιοχειρουργική (1 από 2)</vt:lpstr>
      <vt:lpstr>Η Μέση Στερνοτομή στην Καρδιοχειρουργική (2 από 2)</vt:lpstr>
      <vt:lpstr>Η Συσκευή Εξωσωματικής Κυκλοφορίας στην Καρδιοχειρουργική (1 από 5)</vt:lpstr>
      <vt:lpstr>Η Συσκευή Εξωσωματικής Κυκλοφορίας στην Καρδιοχειρουργική (2 από 5)</vt:lpstr>
      <vt:lpstr>Η Συσκευή Εξωσωματικής Κυκλοφορίας στην Καρδιοχειρουργική (3 από 5)</vt:lpstr>
      <vt:lpstr>Η Συσκευή Εξωσωματικής Κυκλοφορίας στην Καρδιοχειρουργική (4 από 5)</vt:lpstr>
      <vt:lpstr>Η Συσκευή Εξωσωματικής Κυκλοφορίας στην Καρδιοχειρουργική (5 από 5)</vt:lpstr>
      <vt:lpstr>Στεφανιαία Νόσος</vt:lpstr>
      <vt:lpstr>Κύριες Ενδείξεις Χειρουργικής Αντιμετώπισης της Στεφανιαίας Νόσου</vt:lpstr>
      <vt:lpstr>Κύριες Ενδείξεις Χειρουργικής Επαναιμάτωσης Μυοκαρδίου</vt:lpstr>
      <vt:lpstr>Ιστορική Αναδρομή Χειρουργείου Στεφανιαίας Αρτηριακής Παράκαμψης (Χ.ΣΤ.ΑΡΤ.Π.)</vt:lpstr>
      <vt:lpstr>Χειρουργείο Στεφανιαίας Αρτηριακής Παράκαμψης (Χ.ΣΤ.ΑΡΤ.Π.) (1 από 6)</vt:lpstr>
      <vt:lpstr>Χειρουργείο Στεφανιαίας Αρτηριακής Παράκαμψης (Χ.ΣΤ.ΑΡΤ.Π.) (2 από 6)</vt:lpstr>
      <vt:lpstr>Χειρουργείο Στεφανιαίας Αρτηριακής Παράκαμψης (Χ.ΣΤ.ΑΡΤ.Π.) (3 από 6)</vt:lpstr>
      <vt:lpstr>Χειρουργείο Στεφανιαίας Αρτηριακής Παράκαμψης (Χ.ΣΤ.ΑΡΤ.Π.) (4 από 6)</vt:lpstr>
      <vt:lpstr>Χειρουργείο Στεφανιαίας Αρτηριακής Παράκαμψης (Χ.ΣΤ.ΑΡΤ.Π.) (5 από 6)</vt:lpstr>
      <vt:lpstr>Χειρουργείο Στεφανιαίας Αρτηριακής Παράκαμψης (Χ.ΣΤ.ΑΡΤ.Π.) (6 από 6)</vt:lpstr>
      <vt:lpstr>Χειρουργείο Στεφανιαίας Αρτηριακής Παράκαμψης (Χ.ΣΤ.ΑΡΤ.Π.) Χωρίς Εξωσωματική Κυκλοφορία ή Χ.ΣΤ.ΑΡΤ.Π. σε Πάλλουσα Καρδιά, OFF-PUMP CABG, BEATING-HEART CABG (1 από 2)</vt:lpstr>
      <vt:lpstr>Χειρουργείο Στεφανιαίας Αρτηριακής Παράκαμψης (Χ.ΣΤ.ΑΡΤ.Π.) Χωρίς Εξωσωματική Κυκλοφορία ή Χ.ΣΤ.ΑΡΤ.Π. σε Πάλλουσα Καρδιά, OFF-PUMP CABG, BEATING-HEART CABG (2 από 2)</vt:lpstr>
      <vt:lpstr>Ελάχιστα Επεμβατική Στεφανιαία Αρτηριακή Παράκαμψη, Minimally Invasive Direct Coronary Artery Bypass Grafting (MIDCAB) (1 από 2)</vt:lpstr>
      <vt:lpstr>Ελάχιστα Επεμβατική Στεφανιαία Αρτηριακή Παράκαμψη, Minimally Invasive Direct Coronary Artery Bypass Grafting (MIDCAB) (2 από 2)</vt:lpstr>
      <vt:lpstr>Υβριδική Στεφανιαία Επαναγγείωση Hybrid Coronary Revascularization</vt:lpstr>
      <vt:lpstr>Ρομποτική Στεφανιαία Αρτηριακή Παράκαμψη Robotic – Assisted CABG</vt:lpstr>
      <vt:lpstr>Καρδιακές Βαλβιδοπάθειες (1 από 2)</vt:lpstr>
      <vt:lpstr>Καρδιακές Βαλβιδοπάθειες (2 από 2)</vt:lpstr>
      <vt:lpstr>Χειρουργικές Τεχνικές Διόρθωσης Καρδιακών Βαλβιδοπαθειών</vt:lpstr>
      <vt:lpstr>Χειρουργική Αντικατάσταση Καρδιακής Βαλβίδας (1 από 2)</vt:lpstr>
      <vt:lpstr>Χειρουργική Αντικατάσταση Καρδιακής Βαλβίδας (2 από 2)</vt:lpstr>
      <vt:lpstr>Καρδιοχειρουργημένος Ασθενής στη ΜΕΘ (1 από 9)</vt:lpstr>
      <vt:lpstr>Καρδιοχειρουργημένος Ασθενής στη ΜΕΘ (2 από 9)</vt:lpstr>
      <vt:lpstr>Καρδιοχειρουργημένος Ασθενής στη ΜΕΘ (3 από 9)</vt:lpstr>
      <vt:lpstr>Καρδιοχειρουργημένος Ασθενής στη ΜΕΘ (4 από 9)</vt:lpstr>
      <vt:lpstr>Καρδιοχειρουργημένος Ασθενής στη ΜΕΘ (5 από 9)</vt:lpstr>
      <vt:lpstr>Καρδιοχειρουργημένος Ασθενής στη ΜΕΘ (6 από 9)</vt:lpstr>
      <vt:lpstr>Καρδιοχειρουργημένος Ασθενής στη ΜΕΘ (7 από 9)</vt:lpstr>
      <vt:lpstr>Καρδιοχειρουργημένος Ασθενής στη ΜΕΘ (8 από 9)</vt:lpstr>
      <vt:lpstr>Καρδιοχειρουργημένος Ασθενής στη ΜΕΘ (9 από 9)</vt:lpstr>
      <vt:lpstr>Μετεγχειρητικές Επιπλοκές Καρδιοχειρουργημένου Ασθενή (1 από 10)</vt:lpstr>
      <vt:lpstr>Μετεγχειρητικές Επιπλοκές Καρδιοχειρουργημένου Ασθενή (2 από 10)</vt:lpstr>
      <vt:lpstr>Μετεγχειρητικές Επιπλοκές Καρδιοχειρουργημένου Ασθενή (3 από 10)</vt:lpstr>
      <vt:lpstr>Μετεγχειρητικές Επιπλοκές Καρδιοχειρουργημένου Ασθενή (4 από 10)</vt:lpstr>
      <vt:lpstr>Μετεγχειρητικές Επιπλοκές Καρδιοχειρουργημένου Ασθενή (5 από 10)</vt:lpstr>
      <vt:lpstr>Μετεγχειρητικές Επιπλοκές Καρδιοχειρουργημένου Ασθενή (6 από 10)</vt:lpstr>
      <vt:lpstr>Μετεγχειρητικές Επιπλοκές Καρδιοχειρουργημένου Ασθενή (7 από 10)</vt:lpstr>
      <vt:lpstr>Μετεγχειρητικές Επιπλοκές Καρδιοχειρουργημένου Ασθενή (8 από 10)</vt:lpstr>
      <vt:lpstr>Μετεγχειρητικές Επιπλοκές Καρδιοχειρουργημένου Ασθενή (9 από 10)</vt:lpstr>
      <vt:lpstr>Μετεγχειρητικές Επιπλοκές Καρδιοχειρουργημένου Ασθενή (10 από 10)</vt:lpstr>
      <vt:lpstr>Σημεία Προσοχής Μετεγχειρητικής Φυσικοθεραπευτικής Αξιολόγησης</vt:lpstr>
      <vt:lpstr>Σύνηθες Ευρήματα Φυσικοθεραπευτικής Αξιολόγησης Καρδιοχειρουργημένου Ασθενή</vt:lpstr>
      <vt:lpstr>Στόχοι Μετεγχειρητικής Φυσικοθεραπείας Καρδιοχειρουργημένου Ασθενή</vt:lpstr>
      <vt:lpstr>Αντενδείξεις Έναρξης Μετεγχειρητικού Προγράμματος Φυσικοθεραπείας σε Καρδιοχειρουργημένο Ασθενή Ενδονοσοκομειακά</vt:lpstr>
      <vt:lpstr>Κριτήρια Διακοπής Μετεγχειρητικού Προγράμματος Φυσικοθεραπείας σε Καρδιοχειρουργημένο Ασθενή Ενδονοσοκομειακά</vt:lpstr>
      <vt:lpstr>Σύνηθες Πρόγραμμα Μετεγχειρητικής Φυσικοθεραπείας σε Άνευ Επιπλοκών Καρδιοχειρουργημένο Ασθενή (1 από 10)</vt:lpstr>
      <vt:lpstr>Σύνηθες Πρόγραμμα Μετεγχειρητικής Φυσικοθεραπείας σε Άνευ Επιπλοκών Καρδιοχειρουργημένο Ασθενή (2 από 10)</vt:lpstr>
      <vt:lpstr>Σύνηθες Πρόγραμμα Μετεγχειρητικής Φυσικοθεραπείας σε Άνευ Επιπλοκών Καρδιοχειρουργημένο Ασθενή (3 από 10)</vt:lpstr>
      <vt:lpstr>Σύνηθες Πρόγραμμα Μετεγχειρητικής Φυσικοθεραπείας σε Άνευ Επιπλοκών Καρδιοχειρουργημένο Ασθενή (4 από 10)</vt:lpstr>
      <vt:lpstr>Σύνηθες Πρόγραμμα Μετεγχειρητικής Φυσικοθεραπείας σε Άνευ Επιπλοκών Καρδιοχειρουργημένο Ασθενή (5 από 10)</vt:lpstr>
      <vt:lpstr>Σύνηθες Πρόγραμμα Μετεγχειρητικής Φυσικοθεραπείας σε Άνευ Επιπλοκών Καρδιοχειρουργημένο Ασθενή (6 από 10)</vt:lpstr>
      <vt:lpstr>Σύνηθες Πρόγραμμα Μετεγχειρητικής Φυσικοθεραπείας σε Άνευ Επιπλοκών Καρδιοχειρουργημένο Ασθενή (7 από 10)</vt:lpstr>
      <vt:lpstr>Σύνηθες Πρόγραμμα Μετεγχειρητικής Φυσικοθεραπείας σε Άνευ Επιπλοκών Καρδιοχειρουργημένο Ασθενή (8 από 10)</vt:lpstr>
      <vt:lpstr>Σύνηθες Πρόγραμμα Μετεγχειρητικής Φυσικοθεραπείας σε Άνευ Επιπλοκών Καρδιοχειρουργημένο Ασθενή (9 από 10)</vt:lpstr>
      <vt:lpstr>Σύνηθες Πρόγραμμα Μετεγχειρητικής Φυσικοθεραπείας σε Άνευ Επιπλοκών Καρδιοχειρουργημένο Ασθενή (10 από 10)</vt:lpstr>
      <vt:lpstr>Σύντομες Φυσικοθεραπευτικές Οδηγίες σε Καρδιοχειρουργημένο Ασθενή Κατά την Έξοδο του από το Νοσοκομείο (1 από 2)</vt:lpstr>
      <vt:lpstr>Σύντομες Φυσικοθεραπευτικές Οδηγίες σε Καρδιοχειρουργημένο Ασθενή Κατά την Έξοδο του από το Νοσοκομείο (2 από 2)</vt:lpstr>
      <vt:lpstr>Μετεγχειρητική Φυσικοθεραπεία σε Αντικατάσταση Καρδιακής Βαλβίδας (1 από 2)</vt:lpstr>
      <vt:lpstr>Μετεγχειρητική Φυσικοθεραπεία σε Αντικατάσταση Καρδιακής Βαλβίδας (2 από 2)</vt:lpstr>
      <vt:lpstr>Μετεγχειρητική Φυσικοθεραπεία σε Χειρουργείο Στεφανιαίας Αρτηριακής Παράκαμψης Χωρίς Εξωσωματική Κυκλοφορία / Ελάχιστα Επεμβατική Στεφανιαία Αρτηριακή Παράκαμψη</vt:lpstr>
      <vt:lpstr>Συμπεράσματα</vt:lpstr>
      <vt:lpstr>Προτεινόμενη βιβλιογραφία (1 από 2)</vt:lpstr>
      <vt:lpstr>Προτεινόμενη βιβλιογραφία (2 από 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46</cp:revision>
  <dcterms:created xsi:type="dcterms:W3CDTF">2013-03-04T13:35:19Z</dcterms:created>
  <dcterms:modified xsi:type="dcterms:W3CDTF">2015-05-22T09:19:36Z</dcterms:modified>
</cp:coreProperties>
</file>