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7" r:id="rId17"/>
    <p:sldId id="262" r:id="rId18"/>
    <p:sldId id="264" r:id="rId19"/>
    <p:sldId id="281" r:id="rId20"/>
    <p:sldId id="282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66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E3A076-9B41-474C-A3CA-5A85EF197EFF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9C3B66-EE13-4A80-A602-FB82C5ECC12F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 altLang="el-G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800100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854" y="4880988"/>
            <a:ext cx="5212935" cy="45593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76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420C-986C-4C2B-A13E-7B0B9ED5AE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6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6C99-338D-4918-A97C-178839F88B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02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4164-08C8-4B80-A154-321FE2060E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979041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C096-C409-4CCC-AA91-BB9F3AD6AB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3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1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4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7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3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4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0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79512" y="1340768"/>
            <a:ext cx="8784976" cy="540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 userDrawn="1"/>
        </p:nvSpPr>
        <p:spPr>
          <a:xfrm>
            <a:off x="179512" y="116632"/>
            <a:ext cx="8784976" cy="1080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>
            <a:lvl1pPr marL="342900" indent="-342900">
              <a:buClr>
                <a:srgbClr val="40566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2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0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Βιοηθική και Δεοντολογία στην Φυσικοθεραπεία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Χώροι εργασίας νομικά κατοχυρωμένοι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Γεωργία Πέττα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Φυσικοθεραπείας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9 από </a:t>
            </a:r>
            <a:r>
              <a:rPr lang="el-GR" sz="2800" b="0" dirty="0"/>
              <a:t>13)</a:t>
            </a:r>
            <a:endParaRPr lang="el-GR" altLang="el-GR" b="1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556792"/>
            <a:ext cx="3888432" cy="47244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Τυποποιημένες θέσεις &amp; οδηγίες</a:t>
            </a:r>
          </a:p>
          <a:p>
            <a:pPr>
              <a:buClr>
                <a:srgbClr val="40566D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AMERICAN SOCIETY  HT 1981</a:t>
            </a:r>
          </a:p>
          <a:p>
            <a:pPr>
              <a:buClr>
                <a:srgbClr val="40566D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MATHIOWETZ 1984,5,6</a:t>
            </a:r>
          </a:p>
          <a:p>
            <a:pPr>
              <a:buClr>
                <a:srgbClr val="40566D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APFEL  1994</a:t>
            </a:r>
          </a:p>
          <a:p>
            <a:pPr>
              <a:buClr>
                <a:srgbClr val="40566D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SU C.Y 1995</a:t>
            </a:r>
          </a:p>
          <a:p>
            <a:pPr>
              <a:buClr>
                <a:srgbClr val="40566D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 smtClean="0"/>
              <a:t>HANTEN 1999</a:t>
            </a:r>
          </a:p>
          <a:p>
            <a:pPr>
              <a:buClr>
                <a:srgbClr val="40566D"/>
              </a:buClr>
              <a:buFont typeface="Wingdings" panose="05000000000000000000" pitchFamily="2" charset="2"/>
              <a:buChar char="§"/>
              <a:defRPr/>
            </a:pPr>
            <a:r>
              <a:rPr lang="el-GR" sz="2400" b="1" dirty="0" err="1" smtClean="0"/>
              <a:t>Ηλεκτρογωνιόμετρο</a:t>
            </a:r>
            <a:r>
              <a:rPr lang="el-GR" sz="2400" b="1" dirty="0" smtClean="0"/>
              <a:t> N1OO, </a:t>
            </a:r>
            <a:r>
              <a:rPr lang="en-US" sz="2400" b="1" dirty="0" err="1" smtClean="0"/>
              <a:t>δυν</a:t>
            </a:r>
            <a:r>
              <a:rPr lang="en-US" sz="2400" b="1" dirty="0" smtClean="0"/>
              <a:t>αμόμετρο</a:t>
            </a:r>
            <a:r>
              <a:rPr lang="el-GR" sz="2400" b="1" dirty="0" smtClean="0"/>
              <a:t> </a:t>
            </a:r>
            <a:r>
              <a:rPr lang="en-US" sz="2400" b="1" dirty="0" smtClean="0"/>
              <a:t>P100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2808312" cy="170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89587"/>
            <a:ext cx="2808312" cy="201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311810"/>
            <a:ext cx="2808311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211960" y="6386333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92067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46815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65" y="1656477"/>
            <a:ext cx="3466519" cy="22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Χώροι εργασίας νομικά κατοχυρωμένοι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0" dirty="0"/>
              <a:t>(</a:t>
            </a:r>
            <a:r>
              <a:rPr lang="en-US" sz="3100" b="0" dirty="0" smtClean="0"/>
              <a:t>1</a:t>
            </a:r>
            <a:r>
              <a:rPr lang="el-GR" sz="3100" b="0" dirty="0" smtClean="0"/>
              <a:t>0</a:t>
            </a:r>
            <a:r>
              <a:rPr lang="en-US" sz="3100" b="0" dirty="0" smtClean="0"/>
              <a:t> </a:t>
            </a:r>
            <a:r>
              <a:rPr lang="el-GR" sz="3100" b="0" dirty="0"/>
              <a:t>από 13)</a:t>
            </a:r>
            <a:endParaRPr lang="el-GR" sz="3600" dirty="0"/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65" y="4077072"/>
            <a:ext cx="3466519" cy="2304256"/>
          </a:xfrm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56476"/>
            <a:ext cx="3468158" cy="22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785727" y="6375811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828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Χώροι εργασίας νομικά κατοχυρωμένοι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0" dirty="0"/>
              <a:t>(</a:t>
            </a:r>
            <a:r>
              <a:rPr lang="en-US" sz="3100" b="0" dirty="0" smtClean="0"/>
              <a:t>1</a:t>
            </a:r>
            <a:r>
              <a:rPr lang="el-GR" sz="3100" b="0" dirty="0" smtClean="0"/>
              <a:t>1</a:t>
            </a:r>
            <a:r>
              <a:rPr lang="en-US" sz="3100" b="0" dirty="0" smtClean="0"/>
              <a:t> </a:t>
            </a:r>
            <a:r>
              <a:rPr lang="el-GR" sz="3100" b="0" dirty="0"/>
              <a:t>από 13)</a:t>
            </a:r>
            <a:endParaRPr lang="el-GR" sz="36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025" y="1628416"/>
            <a:ext cx="2742646" cy="469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628800"/>
            <a:ext cx="3398072" cy="46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851920" y="6328999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6647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Χώροι εργασίας νομικά κατοχυρωμένοι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0" dirty="0"/>
              <a:t>(</a:t>
            </a:r>
            <a:r>
              <a:rPr lang="en-US" sz="3100" b="0" dirty="0" smtClean="0"/>
              <a:t>1</a:t>
            </a:r>
            <a:r>
              <a:rPr lang="el-GR" sz="3100" b="0" dirty="0" smtClean="0"/>
              <a:t>2</a:t>
            </a:r>
            <a:r>
              <a:rPr lang="en-US" sz="3100" b="0" dirty="0" smtClean="0"/>
              <a:t> </a:t>
            </a:r>
            <a:r>
              <a:rPr lang="el-GR" sz="3100" b="0" dirty="0"/>
              <a:t>από </a:t>
            </a:r>
            <a:r>
              <a:rPr lang="el-GR" sz="3100" b="0" dirty="0" smtClean="0"/>
              <a:t>13)</a:t>
            </a:r>
            <a:endParaRPr lang="el-GR" sz="3600" dirty="0"/>
          </a:p>
        </p:txBody>
      </p:sp>
      <p:pic>
        <p:nvPicPr>
          <p:cNvPr id="15362" name="4 - Θέση ClipArt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22" y="1628800"/>
            <a:ext cx="3078438" cy="2261236"/>
          </a:xfrm>
        </p:spPr>
      </p:pic>
      <p:pic>
        <p:nvPicPr>
          <p:cNvPr id="15364" name="5 - Εικόν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076296"/>
            <a:ext cx="3071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6 - Εικόν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3168352" cy="226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441911" y="5009358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5525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/>
              <a:t>(</a:t>
            </a:r>
            <a:r>
              <a:rPr lang="en-US" sz="2800" b="0" dirty="0" smtClean="0"/>
              <a:t>1</a:t>
            </a:r>
            <a:r>
              <a:rPr lang="el-GR" sz="2800" b="0" dirty="0" smtClean="0"/>
              <a:t>3</a:t>
            </a:r>
            <a:r>
              <a:rPr lang="en-US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altLang="el-GR" sz="2800" dirty="0" smtClean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Όλοι οι χώροι μπορούν να διαμορφωθούν στις ανάγκες τους ασθενούς</a:t>
            </a:r>
          </a:p>
          <a:p>
            <a:r>
              <a:rPr lang="el-GR" altLang="el-GR" sz="2800" dirty="0" smtClean="0"/>
              <a:t>Οι θεραπευτικές προσεγγίσεις  πρέπει να είναι «ΑΣΘΕΝΟΚΕΝΤΡΙΚΕΣ»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2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Πέττα. «Βιοηθική και Δεοντολογία στην Φυσικοθεραπεία. Ενότητα 10: Χώροι εργασίας νομικά </a:t>
            </a:r>
            <a:r>
              <a:rPr lang="el-GR" sz="2000" dirty="0" smtClean="0"/>
              <a:t>κατοχυρωμένοι».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600" dirty="0"/>
              <a:t>Χώροι εργασίας νομικά </a:t>
            </a:r>
            <a:r>
              <a:rPr lang="el-GR" sz="3600" dirty="0" smtClean="0"/>
              <a:t>κατοχυρωμένοι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b="0" dirty="0" smtClean="0"/>
              <a:t>(1 </a:t>
            </a:r>
            <a:r>
              <a:rPr lang="el-GR" sz="2800" b="0" dirty="0" smtClean="0"/>
              <a:t>από 13)</a:t>
            </a:r>
            <a:endParaRPr lang="en-US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Εργαστήριο  φυσικοθεραπείας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000" dirty="0" err="1" smtClean="0"/>
              <a:t>Φυσικοθεραπευτήρια</a:t>
            </a:r>
            <a:endParaRPr lang="el-GR" sz="30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Δημόσιο νοσοκομείο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Ιδιωτική κλινική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ΚΑΠΗ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Αθλητικά σωματεία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Ειδικά σχολειά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Γηροκομεία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3000" dirty="0" smtClean="0"/>
              <a:t>Κατ’ οίκον νοσηλεία – Κατ’ οίκον θεραπεία</a:t>
            </a:r>
            <a:endParaRPr lang="en-US" sz="3000" dirty="0" smtClean="0"/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l-GR" dirty="0" smtClean="0"/>
              <a:t>                                          </a:t>
            </a:r>
            <a:r>
              <a:rPr lang="el-GR" sz="2200" dirty="0" err="1" smtClean="0"/>
              <a:t>Γ.Πέττα</a:t>
            </a:r>
            <a:r>
              <a:rPr lang="el-GR" sz="2200" dirty="0" smtClean="0"/>
              <a:t>   Φύλλα Διδασκαλίας 2000</a:t>
            </a:r>
          </a:p>
          <a:p>
            <a:pPr fontAlgn="auto">
              <a:spcAft>
                <a:spcPts val="0"/>
              </a:spcAft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7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2</a:t>
            </a:r>
            <a:r>
              <a:rPr lang="en-US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altLang="el-GR" sz="2400" b="1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Προϋποθέσεις εργαστηριού </a:t>
            </a:r>
            <a:r>
              <a:rPr lang="el-GR" sz="2800" dirty="0" smtClean="0">
                <a:sym typeface="Wingdings"/>
              </a:rPr>
              <a:t></a:t>
            </a:r>
            <a:r>
              <a:rPr lang="en-US" sz="2800" dirty="0" smtClean="0">
                <a:sym typeface="Wingdings"/>
              </a:rPr>
              <a:t> </a:t>
            </a:r>
            <a:r>
              <a:rPr lang="el-GR" sz="2800" dirty="0" err="1" smtClean="0"/>
              <a:t>φυσ</a:t>
            </a:r>
            <a:r>
              <a:rPr lang="el-GR" sz="2800" dirty="0" smtClean="0"/>
              <a:t>/ης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Προϋποθέσεις </a:t>
            </a:r>
            <a:r>
              <a:rPr lang="el-GR" sz="2800" dirty="0" err="1" smtClean="0"/>
              <a:t>φυσ</a:t>
            </a:r>
            <a:r>
              <a:rPr lang="el-GR" sz="2800" dirty="0" smtClean="0"/>
              <a:t>/ου</a:t>
            </a:r>
            <a:r>
              <a:rPr lang="el-GR" sz="2800" dirty="0">
                <a:sym typeface="Wingdings"/>
              </a:rPr>
              <a:t> </a:t>
            </a:r>
            <a:r>
              <a:rPr lang="el-GR" sz="2800" dirty="0" smtClean="0"/>
              <a:t> ιατρός &amp; </a:t>
            </a:r>
            <a:r>
              <a:rPr lang="el-GR" sz="2800" dirty="0" err="1" smtClean="0"/>
              <a:t>φυσ</a:t>
            </a:r>
            <a:r>
              <a:rPr lang="el-GR" sz="2800" dirty="0" smtClean="0"/>
              <a:t>/της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Μεγάλα κέντρα αποκατάστασης</a:t>
            </a:r>
          </a:p>
          <a:p>
            <a:pPr marL="80010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 smtClean="0"/>
              <a:t>Ποικίλλει η νομοθεσία 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Νοσοκομεία</a:t>
            </a:r>
          </a:p>
          <a:p>
            <a:pPr marL="80010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 smtClean="0"/>
              <a:t>Υπάρχει η δυνατότητα να προσαρμόζεται ο οργανισμός του νοσοκομείου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Κατ’ οίκον - χωρίς προϋποθέσεις</a:t>
            </a:r>
            <a:r>
              <a:rPr lang="en-US" sz="2800" dirty="0" smtClean="0"/>
              <a:t>;</a:t>
            </a:r>
            <a:endParaRPr lang="el-GR" sz="2800" dirty="0" smtClean="0"/>
          </a:p>
          <a:p>
            <a:pPr fontAlgn="auto">
              <a:spcAft>
                <a:spcPts val="0"/>
              </a:spcAft>
              <a:defRPr/>
            </a:pP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4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3</a:t>
            </a:r>
            <a:r>
              <a:rPr lang="en-US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altLang="el-GR" sz="24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Ποιο το υποχρεωτικό προσωπικό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 indent="11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 φυσικοθεραπευτής  εργάζεται αυτόνομα ανεξάρτητα αν βρίσκεται σε οργανωμένο χώρο ή όχι, σε συνεργασία με τον θεράποντα  ιατρό και τους  άλλους  επαγγελματίες </a:t>
            </a:r>
            <a:r>
              <a:rPr lang="el-GR" sz="2400" dirty="0" smtClean="0"/>
              <a:t>υγείας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400" dirty="0" smtClean="0"/>
              <a:t>Ποιος ο ρόλος των βοηθών </a:t>
            </a:r>
            <a:r>
              <a:rPr lang="el-GR" sz="2400" dirty="0" err="1" smtClean="0"/>
              <a:t>φυσικ</a:t>
            </a:r>
            <a:r>
              <a:rPr lang="el-GR" sz="2400" dirty="0" smtClean="0"/>
              <a:t>/ων</a:t>
            </a:r>
            <a:r>
              <a:rPr lang="en-US" sz="2400" dirty="0" smtClean="0"/>
              <a:t>;</a:t>
            </a:r>
            <a:endParaRPr lang="el-GR" sz="2400" dirty="0" smtClean="0"/>
          </a:p>
          <a:p>
            <a:pPr marL="355600" indent="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Εργάζονται πάντοτε υπό την επίβλεψη του φυσικοθεραπευτή και όχι οιουδήποτε αλλού </a:t>
            </a:r>
            <a:r>
              <a:rPr lang="el-GR" sz="2400" dirty="0" err="1" smtClean="0"/>
              <a:t>επ</a:t>
            </a:r>
            <a:r>
              <a:rPr lang="en-US" sz="2400" dirty="0" err="1" smtClean="0"/>
              <a:t>i</a:t>
            </a:r>
            <a:r>
              <a:rPr lang="el-GR" sz="2400" dirty="0" smtClean="0"/>
              <a:t>στήμονα ….. </a:t>
            </a:r>
            <a:r>
              <a:rPr lang="el-GR" sz="2400" dirty="0" smtClean="0"/>
              <a:t>Υγείας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indent="111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Επαγγελματικά δικαιώματα (ΠΔ 231/29-7-98, με το οποίο ενσωματώθηκε στο ελληνικό δίκαιο η οδηγία 92/51/EOK).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2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4</a:t>
            </a:r>
            <a:r>
              <a:rPr lang="en-US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altLang="el-GR" sz="2800" dirty="0" smtClean="0"/>
          </a:p>
        </p:txBody>
      </p:sp>
      <p:pic>
        <p:nvPicPr>
          <p:cNvPr id="8195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126" y="1597660"/>
            <a:ext cx="3395749" cy="452628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707904" y="6098812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6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5</a:t>
            </a:r>
            <a:r>
              <a:rPr lang="en-US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altLang="el-GR" sz="2800" dirty="0" smtClean="0"/>
          </a:p>
        </p:txBody>
      </p:sp>
      <p:pic>
        <p:nvPicPr>
          <p:cNvPr id="9219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126" y="1597660"/>
            <a:ext cx="3395749" cy="452628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708889" y="6109334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3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6</a:t>
            </a:r>
            <a:r>
              <a:rPr lang="en-US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altLang="el-GR" sz="2800" dirty="0" smtClean="0"/>
          </a:p>
        </p:txBody>
      </p:sp>
      <p:pic>
        <p:nvPicPr>
          <p:cNvPr id="10243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50" y="1484313"/>
            <a:ext cx="6337300" cy="47529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995936" y="6238955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2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7</a:t>
            </a:r>
            <a:r>
              <a:rPr lang="en-US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13)</a:t>
            </a:r>
            <a:endParaRPr lang="el-GR" altLang="el-GR" sz="2800" dirty="0" smtClean="0"/>
          </a:p>
        </p:txBody>
      </p:sp>
      <p:pic>
        <p:nvPicPr>
          <p:cNvPr id="11267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126" y="1597660"/>
            <a:ext cx="3395749" cy="452628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707904" y="6082444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1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Χώροι εργασίας νομικά κατοχυρωμένοι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8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altLang="el-GR" sz="2800" dirty="0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626" y="1597660"/>
            <a:ext cx="6824749" cy="452628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739470" y="6118211"/>
            <a:ext cx="1572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Αρχείο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Γεωργία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Πέττα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9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b54164ba4627279c9ffa88e0d59b8dbb302a5f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858</Words>
  <Application>Microsoft Office PowerPoint</Application>
  <PresentationFormat>Προβολή στην οθόνη (4:3)</PresentationFormat>
  <Paragraphs>136</Paragraphs>
  <Slides>21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OC_template_updated</vt:lpstr>
      <vt:lpstr>1_OC_template_updated</vt:lpstr>
      <vt:lpstr>Βιοηθική και Δεοντολογία στην Φυσικοθεραπεία</vt:lpstr>
      <vt:lpstr>Χώροι εργασίας νομικά κατοχυρωμένοι (1 από 13)</vt:lpstr>
      <vt:lpstr>Χώροι εργασίας νομικά κατοχυρωμένοι (2 από 13)</vt:lpstr>
      <vt:lpstr>Χώροι εργασίας νομικά κατοχυρωμένοι (3 από 13)</vt:lpstr>
      <vt:lpstr>Χώροι εργασίας νομικά κατοχυρωμένοι (4 από 13)</vt:lpstr>
      <vt:lpstr>Χώροι εργασίας νομικά κατοχυρωμένοι (5 από 13)</vt:lpstr>
      <vt:lpstr>Χώροι εργασίας νομικά κατοχυρωμένοι (6 από 13)</vt:lpstr>
      <vt:lpstr>Χώροι εργασίας νομικά κατοχυρωμένοι (7 από 13)</vt:lpstr>
      <vt:lpstr>Χώροι εργασίας νομικά κατοχυρωμένοι (8 από 13)</vt:lpstr>
      <vt:lpstr>Χώροι εργασίας νομικά κατοχυρωμένοι (9 από 13)</vt:lpstr>
      <vt:lpstr>Χώροι εργασίας νομικά κατοχυρωμένοι (10 από 13)</vt:lpstr>
      <vt:lpstr>Χώροι εργασίας νομικά κατοχυρωμένοι (11 από 13)</vt:lpstr>
      <vt:lpstr>Χώροι εργασίας νομικά κατοχυρωμένοι (12 από 13)</vt:lpstr>
      <vt:lpstr>Χώροι εργασίας νομικά κατοχυρωμένοι (13 από 13)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65</cp:revision>
  <dcterms:created xsi:type="dcterms:W3CDTF">2013-03-04T13:35:19Z</dcterms:created>
  <dcterms:modified xsi:type="dcterms:W3CDTF">2015-06-09T09:29:23Z</dcterms:modified>
</cp:coreProperties>
</file>