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8"/>
  </p:notesMasterIdLst>
  <p:handoutMasterIdLst>
    <p:handoutMasterId r:id="rId6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257" r:id="rId62"/>
    <p:sldId id="262" r:id="rId63"/>
    <p:sldId id="264" r:id="rId64"/>
    <p:sldId id="265" r:id="rId65"/>
    <p:sldId id="266"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97553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4696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494A"/>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12776"/>
            <a:ext cx="8229600" cy="489654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825779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13797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07295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04196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34494A"/>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24809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2837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31311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53615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1459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149352" y="6388385"/>
            <a:ext cx="8833104" cy="309563"/>
          </a:xfrm>
          <a:prstGeom prst="rect">
            <a:avLst/>
          </a:prstGeom>
          <a:solidFill>
            <a:srgbClr val="8CADAE"/>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2" name="Title Placeholder 1"/>
          <p:cNvSpPr>
            <a:spLocks noGrp="1"/>
          </p:cNvSpPr>
          <p:nvPr>
            <p:ph type="title"/>
          </p:nvPr>
        </p:nvSpPr>
        <p:spPr>
          <a:xfrm>
            <a:off x="457200" y="181213"/>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412776"/>
            <a:ext cx="8229600" cy="4975609"/>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9" name="Rectangle 7"/>
          <p:cNvSpPr>
            <a:spLocks noChangeArrowheads="1"/>
          </p:cNvSpPr>
          <p:nvPr/>
        </p:nvSpPr>
        <p:spPr bwMode="auto">
          <a:xfrm>
            <a:off x="152400" y="155448"/>
            <a:ext cx="8833104" cy="6547104"/>
          </a:xfrm>
          <a:prstGeom prst="rect">
            <a:avLst/>
          </a:prstGeom>
          <a:noFill/>
          <a:ln w="9525" cap="flat" cmpd="sng" algn="ctr">
            <a:solidFill>
              <a:srgbClr val="8CADAE"/>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cs typeface="Arial"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rgbClr val="8CADAE"/>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cs typeface="Arial" charset="0"/>
            </a:endParaRPr>
          </a:p>
        </p:txBody>
      </p:sp>
      <p:sp>
        <p:nvSpPr>
          <p:cNvPr id="11" name="Oval 14"/>
          <p:cNvSpPr/>
          <p:nvPr/>
        </p:nvSpPr>
        <p:spPr>
          <a:xfrm>
            <a:off x="4361688" y="1050524"/>
            <a:ext cx="420624" cy="420624"/>
          </a:xfrm>
          <a:prstGeom prst="ellipse">
            <a:avLst/>
          </a:prstGeom>
          <a:solidFill>
            <a:srgbClr val="FFFFFF"/>
          </a:solidFill>
          <a:ln w="50800" cap="rnd" cmpd="dbl" algn="ctr">
            <a:solidFill>
              <a:srgbClr val="8CADAE"/>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lide Number Placeholder 22"/>
          <p:cNvSpPr txBox="1">
            <a:spLocks/>
          </p:cNvSpPr>
          <p:nvPr/>
        </p:nvSpPr>
        <p:spPr>
          <a:xfrm>
            <a:off x="4343400" y="1056080"/>
            <a:ext cx="457200" cy="441325"/>
          </a:xfrm>
          <a:prstGeom prst="rect">
            <a:avLst/>
          </a:prstGeom>
        </p:spPr>
        <p:txBody>
          <a:bodyPr vert="horz" lIns="45720" rIns="45720" anchor="ctr">
            <a:normAutofit/>
          </a:bodyPr>
          <a:lstStyle>
            <a:defPPr>
              <a:defRPr lang="el-GR"/>
            </a:defPPr>
            <a:lvl1pPr algn="ctr" rtl="0" eaLnBrk="1" fontAlgn="base" latinLnBrk="0" hangingPunct="1">
              <a:spcBef>
                <a:spcPct val="0"/>
              </a:spcBef>
              <a:spcAft>
                <a:spcPct val="0"/>
              </a:spcAft>
              <a:defRPr kumimoji="0" sz="1600" kern="1200">
                <a:solidFill>
                  <a:schemeClr val="accent3">
                    <a:shade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5E7C2395-ED56-44BB-91C7-ED93603A707B}" type="slidenum">
              <a:rPr lang="en-US" smtClean="0">
                <a:solidFill>
                  <a:srgbClr val="8CADAE">
                    <a:shade val="75000"/>
                  </a:srgbClr>
                </a:solidFill>
                <a:cs typeface="Arial" charset="0"/>
              </a:rPr>
              <a:pPr>
                <a:defRPr/>
              </a:pPr>
              <a:t>‹#›</a:t>
            </a:fld>
            <a:endParaRPr lang="en-US" dirty="0">
              <a:solidFill>
                <a:srgbClr val="8CADAE">
                  <a:shade val="75000"/>
                </a:srgbClr>
              </a:solidFill>
              <a:cs typeface="Arial" charset="0"/>
            </a:endParaRPr>
          </a:p>
        </p:txBody>
      </p:sp>
    </p:spTree>
    <p:extLst>
      <p:ext uri="{BB962C8B-B14F-4D97-AF65-F5344CB8AC3E}">
        <p14:creationId xmlns:p14="http://schemas.microsoft.com/office/powerpoint/2010/main" val="720459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34494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Wingdings" panose="05000000000000000000" pitchFamily="2" charset="2"/>
        <a:buChar char="ü"/>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ΙΑΤΡΙΚΗ ΠΛΗΡΟΦΟΡΙΚΗ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fontScale="77500" lnSpcReduction="20000"/>
          </a:bodyPr>
          <a:lstStyle/>
          <a:p>
            <a:pPr lvl="0">
              <a:spcBef>
                <a:spcPts val="0"/>
              </a:spcBef>
              <a:spcAft>
                <a:spcPts val="1200"/>
              </a:spcAft>
            </a:pPr>
            <a:r>
              <a:rPr lang="el-GR" sz="3100" b="1" dirty="0">
                <a:solidFill>
                  <a:prstClr val="black"/>
                </a:solidFill>
              </a:rPr>
              <a:t>Ενότητα 6</a:t>
            </a:r>
            <a:r>
              <a:rPr lang="el-GR" sz="3100" dirty="0" smtClean="0">
                <a:solidFill>
                  <a:prstClr val="black"/>
                </a:solidFill>
              </a:rPr>
              <a:t>:</a:t>
            </a:r>
            <a:r>
              <a:rPr lang="en-US" sz="3100" dirty="0" smtClean="0">
                <a:solidFill>
                  <a:prstClr val="black"/>
                </a:solidFill>
              </a:rPr>
              <a:t> </a:t>
            </a:r>
            <a:r>
              <a:rPr lang="el-GR" sz="3100" dirty="0" smtClean="0">
                <a:solidFill>
                  <a:prstClr val="black"/>
                </a:solidFill>
              </a:rPr>
              <a:t>Γλώσσα </a:t>
            </a:r>
            <a:r>
              <a:rPr lang="en-US" sz="3100" dirty="0" smtClean="0">
                <a:solidFill>
                  <a:prstClr val="black"/>
                </a:solidFill>
              </a:rPr>
              <a:t>SQL, </a:t>
            </a:r>
            <a:r>
              <a:rPr lang="el-GR" sz="3100" dirty="0" smtClean="0">
                <a:solidFill>
                  <a:prstClr val="black"/>
                </a:solidFill>
              </a:rPr>
              <a:t>τύποι δεδομένων, εντολές ορισμού δεδομένων </a:t>
            </a:r>
            <a:endParaRPr lang="en-US" sz="3100" dirty="0" smtClean="0">
              <a:solidFill>
                <a:prstClr val="black"/>
              </a:solidFill>
            </a:endParaRPr>
          </a:p>
          <a:p>
            <a:pPr lvl="0">
              <a:spcBef>
                <a:spcPts val="0"/>
              </a:spcBef>
              <a:spcAft>
                <a:spcPts val="1200"/>
              </a:spcAft>
            </a:pPr>
            <a:r>
              <a:rPr lang="el-GR" sz="3100" dirty="0" smtClean="0">
                <a:solidFill>
                  <a:prstClr val="black"/>
                </a:solidFill>
              </a:rPr>
              <a:t>(</a:t>
            </a:r>
            <a:r>
              <a:rPr lang="en-US" sz="3100" dirty="0" smtClean="0">
                <a:solidFill>
                  <a:prstClr val="black"/>
                </a:solidFill>
              </a:rPr>
              <a:t>create database, drop database, create table, drop table)</a:t>
            </a:r>
            <a:endParaRPr lang="el-GR" sz="3100" dirty="0">
              <a:solidFill>
                <a:prstClr val="black"/>
              </a:solidFill>
            </a:endParaRPr>
          </a:p>
          <a:p>
            <a:pPr lvl="0">
              <a:spcBef>
                <a:spcPts val="0"/>
              </a:spcBef>
              <a:spcAft>
                <a:spcPts val="1200"/>
              </a:spcAft>
            </a:pPr>
            <a:endParaRPr lang="en-US" sz="1400" dirty="0">
              <a:solidFill>
                <a:prstClr val="black"/>
              </a:solidFill>
            </a:endParaRPr>
          </a:p>
          <a:p>
            <a:pPr>
              <a:spcBef>
                <a:spcPts val="0"/>
              </a:spcBef>
            </a:pPr>
            <a:r>
              <a:rPr lang="el-GR" sz="2800" dirty="0"/>
              <a:t>Δρ</a:t>
            </a:r>
            <a:r>
              <a:rPr lang="el-GR" sz="2800" dirty="0" smtClean="0"/>
              <a:t>.</a:t>
            </a:r>
            <a:r>
              <a:rPr lang="en-US" sz="2800" dirty="0" smtClean="0"/>
              <a:t> </a:t>
            </a:r>
            <a:r>
              <a:rPr lang="el-GR" sz="2800" dirty="0" smtClean="0"/>
              <a:t>Π</a:t>
            </a:r>
            <a:r>
              <a:rPr lang="el-GR" sz="2800" dirty="0" smtClean="0"/>
              <a:t>.</a:t>
            </a:r>
            <a:r>
              <a:rPr lang="en-US" sz="2800" smtClean="0"/>
              <a:t> </a:t>
            </a:r>
            <a:r>
              <a:rPr lang="el-GR" sz="2800" smtClean="0"/>
              <a:t>Ασβεστάς</a:t>
            </a:r>
            <a:endParaRPr lang="el-GR" sz="2800" dirty="0"/>
          </a:p>
          <a:p>
            <a:pPr>
              <a:spcBef>
                <a:spcPts val="0"/>
              </a:spcBef>
            </a:pPr>
            <a:r>
              <a:rPr lang="el-GR" sz="2800" dirty="0"/>
              <a:t>Τμήμα Μηχανικών </a:t>
            </a:r>
            <a:r>
              <a:rPr lang="el-GR" sz="2800" dirty="0" err="1"/>
              <a:t>Βιοϊατρικής</a:t>
            </a:r>
            <a:r>
              <a:rPr lang="el-GR" sz="2800" dirty="0"/>
              <a:t> Τεχνολογίας Τ.Ε.</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(9 </a:t>
            </a:r>
            <a:r>
              <a:rPr lang="el-GR" sz="3200" b="0" dirty="0"/>
              <a:t>από 58)</a:t>
            </a:r>
            <a:endParaRPr lang="en-US" dirty="0"/>
          </a:p>
        </p:txBody>
      </p:sp>
      <p:sp>
        <p:nvSpPr>
          <p:cNvPr id="3" name="Content Placeholder 2"/>
          <p:cNvSpPr>
            <a:spLocks noGrp="1"/>
          </p:cNvSpPr>
          <p:nvPr>
            <p:ph idx="1"/>
          </p:nvPr>
        </p:nvSpPr>
        <p:spPr/>
        <p:txBody>
          <a:bodyPr/>
          <a:lstStyle/>
          <a:p>
            <a:pPr>
              <a:spcBef>
                <a:spcPts val="1200"/>
              </a:spcBef>
            </a:pPr>
            <a:r>
              <a:rPr lang="el-GR" dirty="0" smtClean="0"/>
              <a:t>Η </a:t>
            </a:r>
            <a:r>
              <a:rPr lang="en-US" dirty="0" smtClean="0"/>
              <a:t>SQL </a:t>
            </a:r>
            <a:r>
              <a:rPr lang="el-GR" dirty="0" smtClean="0"/>
              <a:t>υποστηρίζει διάφορους τύπους δεδομένων :</a:t>
            </a:r>
          </a:p>
          <a:p>
            <a:pPr lvl="1">
              <a:spcBef>
                <a:spcPts val="1200"/>
              </a:spcBef>
            </a:pPr>
            <a:r>
              <a:rPr lang="el-GR" dirty="0" smtClean="0"/>
              <a:t>Συμβολοσειρές σταθερού μήκους,</a:t>
            </a:r>
          </a:p>
          <a:p>
            <a:pPr lvl="1">
              <a:spcBef>
                <a:spcPts val="1200"/>
              </a:spcBef>
            </a:pPr>
            <a:r>
              <a:rPr lang="el-GR" dirty="0" smtClean="0"/>
              <a:t>Συμβολοσειρές μεταβλητού μήκους,</a:t>
            </a:r>
          </a:p>
          <a:p>
            <a:pPr lvl="1">
              <a:spcBef>
                <a:spcPts val="1200"/>
              </a:spcBef>
            </a:pPr>
            <a:r>
              <a:rPr lang="el-GR" dirty="0" smtClean="0"/>
              <a:t>Κείμενο,</a:t>
            </a:r>
          </a:p>
          <a:p>
            <a:pPr lvl="1">
              <a:spcBef>
                <a:spcPts val="1200"/>
              </a:spcBef>
            </a:pPr>
            <a:r>
              <a:rPr lang="el-GR" dirty="0" smtClean="0"/>
              <a:t>Ακέραιοι αριθμοί με πρόσημο,</a:t>
            </a:r>
          </a:p>
          <a:p>
            <a:pPr lvl="1">
              <a:spcBef>
                <a:spcPts val="1200"/>
              </a:spcBef>
            </a:pPr>
            <a:r>
              <a:rPr lang="el-GR" dirty="0" smtClean="0"/>
              <a:t>Ακέραιοι αριθμοί χωρίς πρόσημο,</a:t>
            </a:r>
          </a:p>
          <a:p>
            <a:pPr lvl="1">
              <a:spcBef>
                <a:spcPts val="1200"/>
              </a:spcBef>
            </a:pPr>
            <a:r>
              <a:rPr lang="el-GR" dirty="0" smtClean="0"/>
              <a:t>Δεκαδικοί αριθμοί σταθερής υποδιαστολής,</a:t>
            </a:r>
          </a:p>
          <a:p>
            <a:pPr lvl="1">
              <a:spcBef>
                <a:spcPts val="1200"/>
              </a:spcBef>
            </a:pPr>
            <a:r>
              <a:rPr lang="el-GR" dirty="0" smtClean="0"/>
              <a:t>Δεκαδικοί αριθμοί κινητής υποδιαστολής,</a:t>
            </a:r>
          </a:p>
          <a:p>
            <a:pPr lvl="1">
              <a:spcBef>
                <a:spcPts val="1200"/>
              </a:spcBef>
            </a:pPr>
            <a:r>
              <a:rPr lang="el-GR" dirty="0" smtClean="0"/>
              <a:t>Ημερομηνίες.</a:t>
            </a:r>
          </a:p>
        </p:txBody>
      </p:sp>
    </p:spTree>
    <p:extLst>
      <p:ext uri="{BB962C8B-B14F-4D97-AF65-F5344CB8AC3E}">
        <p14:creationId xmlns:p14="http://schemas.microsoft.com/office/powerpoint/2010/main" val="77981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(10 </a:t>
            </a:r>
            <a:r>
              <a:rPr lang="el-GR" sz="3200" b="0" dirty="0"/>
              <a:t>από 58)</a:t>
            </a:r>
            <a:endParaRPr lang="en-US" dirty="0"/>
          </a:p>
        </p:txBody>
      </p:sp>
      <p:sp>
        <p:nvSpPr>
          <p:cNvPr id="3" name="Content Placeholder 2"/>
          <p:cNvSpPr>
            <a:spLocks noGrp="1"/>
          </p:cNvSpPr>
          <p:nvPr>
            <p:ph idx="1"/>
          </p:nvPr>
        </p:nvSpPr>
        <p:spPr/>
        <p:txBody>
          <a:bodyPr/>
          <a:lstStyle/>
          <a:p>
            <a:pPr marL="342900" lvl="1" indent="-342900">
              <a:buSzPct val="100000"/>
              <a:buFont typeface="Arial" panose="020B0604020202020204" pitchFamily="34" charset="0"/>
              <a:buChar char="•"/>
            </a:pPr>
            <a:r>
              <a:rPr lang="el-GR" dirty="0"/>
              <a:t>Συνήθεις τύποι </a:t>
            </a:r>
            <a:r>
              <a:rPr lang="el-GR" dirty="0" smtClean="0"/>
              <a:t>δεδομένων.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61646146"/>
              </p:ext>
            </p:extLst>
          </p:nvPr>
        </p:nvGraphicFramePr>
        <p:xfrm>
          <a:off x="161478" y="2138144"/>
          <a:ext cx="8821045" cy="4064000"/>
        </p:xfrm>
        <a:graphic>
          <a:graphicData uri="http://schemas.openxmlformats.org/drawingml/2006/table">
            <a:tbl>
              <a:tblPr firstRow="1" bandRow="1">
                <a:tableStyleId>{5C22544A-7EE6-4342-B048-85BDC9FD1C3A}</a:tableStyleId>
              </a:tblPr>
              <a:tblGrid>
                <a:gridCol w="1656052"/>
                <a:gridCol w="1532599"/>
                <a:gridCol w="5632394"/>
              </a:tblGrid>
              <a:tr h="370840">
                <a:tc>
                  <a:txBody>
                    <a:bodyPr/>
                    <a:lstStyle/>
                    <a:p>
                      <a:r>
                        <a:rPr lang="el-GR" sz="1400" dirty="0" smtClean="0">
                          <a:solidFill>
                            <a:schemeClr val="tx1"/>
                          </a:solidFill>
                          <a:latin typeface="Consolas" pitchFamily="49" charset="0"/>
                          <a:cs typeface="Consolas" pitchFamily="49" charset="0"/>
                        </a:rPr>
                        <a:t>Κατηγορία</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latin typeface="Consolas" pitchFamily="49" charset="0"/>
                          <a:cs typeface="Consolas" pitchFamily="49" charset="0"/>
                        </a:rPr>
                        <a:t>Τύπος</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c>
                  <a:txBody>
                    <a:bodyPr/>
                    <a:lstStyle/>
                    <a:p>
                      <a:r>
                        <a:rPr lang="el-GR" sz="1400" dirty="0" smtClean="0">
                          <a:solidFill>
                            <a:schemeClr val="tx1"/>
                          </a:solidFill>
                          <a:latin typeface="Consolas" pitchFamily="49" charset="0"/>
                          <a:cs typeface="Consolas" pitchFamily="49" charset="0"/>
                        </a:rPr>
                        <a:t>Περιγραφή</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4C5"/>
                    </a:solidFill>
                  </a:tcPr>
                </a:tc>
              </a:tr>
              <a:tr h="370840">
                <a:tc rowSpan="7">
                  <a:txBody>
                    <a:bodyPr/>
                    <a:lstStyle/>
                    <a:p>
                      <a:pPr algn="ctr"/>
                      <a:r>
                        <a:rPr lang="el-GR" sz="1400" dirty="0" smtClean="0">
                          <a:latin typeface="Consolas" pitchFamily="49" charset="0"/>
                          <a:cs typeface="Consolas" pitchFamily="49" charset="0"/>
                        </a:rPr>
                        <a:t>Συμβολοσειρά</a:t>
                      </a:r>
                      <a:endParaRPr lang="en-US" sz="1400" dirty="0">
                        <a:latin typeface="Consolas" pitchFamily="49" charset="0"/>
                        <a:cs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latin typeface="Consolas" pitchFamily="49" charset="0"/>
                          <a:cs typeface="Consolas" pitchFamily="49" charset="0"/>
                        </a:rPr>
                        <a:t>CHAR(L)</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σταθερού μήκους </a:t>
                      </a:r>
                      <a:r>
                        <a:rPr lang="en-US" sz="1400" baseline="0" dirty="0" smtClean="0">
                          <a:latin typeface="Consolas" pitchFamily="49" charset="0"/>
                          <a:cs typeface="Consolas" pitchFamily="49" charset="0"/>
                        </a:rPr>
                        <a:t>L</a:t>
                      </a:r>
                      <a:r>
                        <a:rPr lang="el-GR" sz="1400" baseline="0" dirty="0" smtClean="0">
                          <a:latin typeface="Consolas" pitchFamily="49" charset="0"/>
                          <a:cs typeface="Consolas" pitchFamily="49" charset="0"/>
                        </a:rPr>
                        <a:t> χαρακτήρων</a:t>
                      </a:r>
                      <a:r>
                        <a:rPr lang="en-US" sz="1400" baseline="0" dirty="0" smtClean="0">
                          <a:latin typeface="Consolas" pitchFamily="49" charset="0"/>
                          <a:cs typeface="Consolas" pitchFamily="49" charset="0"/>
                        </a:rPr>
                        <a:t> (0≤L≤255)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400" dirty="0" smtClean="0">
                          <a:latin typeface="Consolas" pitchFamily="49" charset="0"/>
                          <a:cs typeface="Consolas" pitchFamily="49" charset="0"/>
                        </a:rPr>
                        <a:t>VARCHAR(L)</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μεταβλητού μήκους με μέγιστο πλήθος χαρακτήρων </a:t>
                      </a:r>
                      <a:r>
                        <a:rPr lang="en-US" sz="1400" baseline="0" dirty="0" smtClean="0">
                          <a:latin typeface="Consolas" pitchFamily="49" charset="0"/>
                          <a:cs typeface="Consolas" pitchFamily="49" charset="0"/>
                        </a:rPr>
                        <a:t>L</a:t>
                      </a:r>
                      <a:r>
                        <a:rPr lang="el-GR" sz="1400" baseline="0" dirty="0" smtClean="0">
                          <a:latin typeface="Consolas" pitchFamily="49" charset="0"/>
                          <a:cs typeface="Consolas" pitchFamily="49" charset="0"/>
                        </a:rPr>
                        <a:t> (</a:t>
                      </a:r>
                      <a:r>
                        <a:rPr lang="en-US" sz="1400" baseline="0" dirty="0" smtClean="0">
                          <a:latin typeface="Consolas" pitchFamily="49" charset="0"/>
                          <a:cs typeface="Consolas" pitchFamily="49" charset="0"/>
                        </a:rPr>
                        <a:t>0≤L≤</a:t>
                      </a:r>
                      <a:r>
                        <a:rPr lang="el-GR" sz="1400" baseline="0" dirty="0" smtClean="0">
                          <a:latin typeface="Consolas" pitchFamily="49" charset="0"/>
                          <a:cs typeface="Consolas" pitchFamily="49" charset="0"/>
                        </a:rPr>
                        <a:t>65.535)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a:p>
                  </a:txBody>
                  <a:tcPr/>
                </a:tc>
                <a:tc>
                  <a:txBody>
                    <a:bodyPr/>
                    <a:lstStyle/>
                    <a:p>
                      <a:r>
                        <a:rPr lang="en-US" sz="1400" dirty="0" smtClean="0">
                          <a:latin typeface="Consolas" pitchFamily="49" charset="0"/>
                          <a:cs typeface="Consolas" pitchFamily="49" charset="0"/>
                        </a:rPr>
                        <a:t>TINYTEXT</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μεταβλητού μήκους με μέγιστο πλήθος χαρακτήρων </a:t>
                      </a:r>
                      <a:r>
                        <a:rPr lang="en-US" sz="1400" baseline="0" dirty="0" smtClean="0">
                          <a:latin typeface="Consolas" pitchFamily="49" charset="0"/>
                          <a:cs typeface="Consolas" pitchFamily="49" charset="0"/>
                        </a:rPr>
                        <a:t>255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US" sz="1400" dirty="0">
                        <a:latin typeface="Consolas" pitchFamily="49" charset="0"/>
                        <a:cs typeface="Consolas" pitchFamily="49" charset="0"/>
                      </a:endParaRPr>
                    </a:p>
                  </a:txBody>
                  <a:tcPr/>
                </a:tc>
                <a:tc>
                  <a:txBody>
                    <a:bodyPr/>
                    <a:lstStyle/>
                    <a:p>
                      <a:r>
                        <a:rPr lang="el-GR" sz="1400" dirty="0" smtClean="0">
                          <a:latin typeface="Consolas" pitchFamily="49" charset="0"/>
                          <a:cs typeface="Consolas" pitchFamily="49" charset="0"/>
                        </a:rPr>
                        <a:t>ΤΕΧΤ</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μεταβλητού μήκους με μέγιστο πλήθος χαρακτήρων 65.535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a:p>
                  </a:txBody>
                  <a:tcPr/>
                </a:tc>
                <a:tc>
                  <a:txBody>
                    <a:bodyPr/>
                    <a:lstStyle/>
                    <a:p>
                      <a:r>
                        <a:rPr lang="en-US" sz="1400" dirty="0" smtClean="0">
                          <a:latin typeface="Consolas" pitchFamily="49" charset="0"/>
                          <a:cs typeface="Consolas" pitchFamily="49" charset="0"/>
                        </a:rPr>
                        <a:t>MEDIUMTEXT</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μεταβλητού μήκους με μέγιστο πλήθος χαρακτήρων 16</a:t>
                      </a:r>
                      <a:r>
                        <a:rPr lang="en-US" sz="1400" baseline="0" dirty="0" smtClean="0">
                          <a:latin typeface="Consolas" pitchFamily="49" charset="0"/>
                          <a:cs typeface="Consolas" pitchFamily="49" charset="0"/>
                        </a:rPr>
                        <a:t>.</a:t>
                      </a:r>
                      <a:r>
                        <a:rPr lang="el-GR" sz="1400" baseline="0" dirty="0" smtClean="0">
                          <a:latin typeface="Consolas" pitchFamily="49" charset="0"/>
                          <a:cs typeface="Consolas" pitchFamily="49" charset="0"/>
                        </a:rPr>
                        <a:t>777</a:t>
                      </a:r>
                      <a:r>
                        <a:rPr lang="en-US" sz="1400" baseline="0" dirty="0" smtClean="0">
                          <a:latin typeface="Consolas" pitchFamily="49" charset="0"/>
                          <a:cs typeface="Consolas" pitchFamily="49" charset="0"/>
                        </a:rPr>
                        <a:t>.</a:t>
                      </a:r>
                      <a:r>
                        <a:rPr lang="el-GR" sz="1400" baseline="0" dirty="0" smtClean="0">
                          <a:latin typeface="Consolas" pitchFamily="49" charset="0"/>
                          <a:cs typeface="Consolas" pitchFamily="49" charset="0"/>
                        </a:rPr>
                        <a:t>215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dirty="0" smtClean="0">
                          <a:latin typeface="Consolas" pitchFamily="49" charset="0"/>
                          <a:cs typeface="Consolas" pitchFamily="49" charset="0"/>
                        </a:rPr>
                        <a:t>LONGTEXT</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μεταβλητού μήκους με μέγιστο πλήθος χαρακτήρων 4</a:t>
                      </a:r>
                      <a:r>
                        <a:rPr lang="en-US" sz="1400" baseline="0" dirty="0" smtClean="0">
                          <a:latin typeface="Consolas" pitchFamily="49" charset="0"/>
                          <a:cs typeface="Consolas" pitchFamily="49" charset="0"/>
                        </a:rPr>
                        <a:t>.</a:t>
                      </a:r>
                      <a:r>
                        <a:rPr lang="el-GR" sz="1400" baseline="0" dirty="0" smtClean="0">
                          <a:latin typeface="Consolas" pitchFamily="49" charset="0"/>
                          <a:cs typeface="Consolas" pitchFamily="49" charset="0"/>
                        </a:rPr>
                        <a:t>294</a:t>
                      </a:r>
                      <a:r>
                        <a:rPr lang="en-US" sz="1400" baseline="0" dirty="0" smtClean="0">
                          <a:latin typeface="Consolas" pitchFamily="49" charset="0"/>
                          <a:cs typeface="Consolas" pitchFamily="49" charset="0"/>
                        </a:rPr>
                        <a:t>.</a:t>
                      </a:r>
                      <a:r>
                        <a:rPr lang="el-GR" sz="1400" baseline="0" dirty="0" smtClean="0">
                          <a:latin typeface="Consolas" pitchFamily="49" charset="0"/>
                          <a:cs typeface="Consolas" pitchFamily="49" charset="0"/>
                        </a:rPr>
                        <a:t>967</a:t>
                      </a:r>
                      <a:r>
                        <a:rPr lang="en-US" sz="1400" baseline="0" dirty="0" smtClean="0">
                          <a:latin typeface="Consolas" pitchFamily="49" charset="0"/>
                          <a:cs typeface="Consolas" pitchFamily="49" charset="0"/>
                        </a:rPr>
                        <a:t>.</a:t>
                      </a:r>
                      <a:r>
                        <a:rPr lang="el-GR" sz="1400" baseline="0" dirty="0" smtClean="0">
                          <a:latin typeface="Consolas" pitchFamily="49" charset="0"/>
                          <a:cs typeface="Consolas" pitchFamily="49" charset="0"/>
                        </a:rPr>
                        <a:t>295</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dirty="0" smtClean="0">
                          <a:latin typeface="Consolas" pitchFamily="49" charset="0"/>
                          <a:cs typeface="Consolas" pitchFamily="49" charset="0"/>
                        </a:rPr>
                        <a:t>ENUM</a:t>
                      </a:r>
                      <a:r>
                        <a:rPr lang="el-GR" sz="1400" dirty="0" smtClean="0">
                          <a:latin typeface="Consolas" pitchFamily="49" charset="0"/>
                          <a:cs typeface="Consolas" pitchFamily="49" charset="0"/>
                        </a:rPr>
                        <a:t>(</a:t>
                      </a:r>
                      <a:r>
                        <a:rPr lang="en-US" sz="1400" dirty="0" smtClean="0">
                          <a:latin typeface="Consolas" pitchFamily="49" charset="0"/>
                          <a:cs typeface="Consolas" pitchFamily="49" charset="0"/>
                        </a:rPr>
                        <a:t>val1,</a:t>
                      </a:r>
                      <a:r>
                        <a:rPr lang="en-US" sz="1400" baseline="0" dirty="0" smtClean="0">
                          <a:latin typeface="Consolas" pitchFamily="49" charset="0"/>
                          <a:cs typeface="Consolas" pitchFamily="49" charset="0"/>
                        </a:rPr>
                        <a:t> val2,….</a:t>
                      </a:r>
                      <a:r>
                        <a:rPr lang="el-GR" sz="1400" dirty="0" smtClean="0">
                          <a:latin typeface="Consolas" pitchFamily="49" charset="0"/>
                          <a:cs typeface="Consolas" pitchFamily="49" charset="0"/>
                        </a:rPr>
                        <a:t>)</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Συμβολοσειρά</a:t>
                      </a:r>
                      <a:r>
                        <a:rPr lang="el-GR" sz="1400" baseline="0" dirty="0" smtClean="0">
                          <a:latin typeface="Consolas" pitchFamily="49" charset="0"/>
                          <a:cs typeface="Consolas" pitchFamily="49" charset="0"/>
                        </a:rPr>
                        <a:t> με τιμή από μια λίστα επιτρεπτών τιμών</a:t>
                      </a:r>
                      <a:r>
                        <a:rPr lang="en-US" sz="1400" baseline="0" dirty="0" smtClean="0">
                          <a:latin typeface="Consolas" pitchFamily="49" charset="0"/>
                          <a:cs typeface="Consolas" pitchFamily="49" charset="0"/>
                        </a:rPr>
                        <a:t>.</a:t>
                      </a:r>
                    </a:p>
                    <a:p>
                      <a:r>
                        <a:rPr lang="el-GR" sz="1400" baseline="0" dirty="0" smtClean="0">
                          <a:latin typeface="Consolas" pitchFamily="49" charset="0"/>
                          <a:cs typeface="Consolas" pitchFamily="49" charset="0"/>
                        </a:rPr>
                        <a:t>Παράδειγμα: Ε</a:t>
                      </a:r>
                      <a:r>
                        <a:rPr lang="en-US" sz="1400" baseline="0" dirty="0" smtClean="0">
                          <a:latin typeface="Consolas" pitchFamily="49" charset="0"/>
                          <a:cs typeface="Consolas" pitchFamily="49" charset="0"/>
                        </a:rPr>
                        <a:t>NUM(‘XRAY’, ‘CT’,’MRI’,’PET’,’SPECT’)</a:t>
                      </a:r>
                      <a:endParaRPr lang="el-GR" sz="1400" baseline="0" dirty="0" smtClean="0">
                        <a:latin typeface="Consolas" pitchFamily="49" charset="0"/>
                        <a:cs typeface="Consolas" pitchFamily="49" charset="0"/>
                      </a:endParaRPr>
                    </a:p>
                    <a:p>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1735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11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Παρατηρήσεις για τις συμβολοσειρές :</a:t>
            </a:r>
          </a:p>
          <a:p>
            <a:pPr lvl="1">
              <a:lnSpc>
                <a:spcPct val="114000"/>
              </a:lnSpc>
              <a:spcBef>
                <a:spcPts val="1200"/>
              </a:spcBef>
            </a:pPr>
            <a:r>
              <a:rPr lang="el-GR" dirty="0" smtClean="0"/>
              <a:t>Συνήθως</a:t>
            </a:r>
            <a:r>
              <a:rPr lang="en-US" dirty="0" smtClean="0"/>
              <a:t>,</a:t>
            </a:r>
            <a:r>
              <a:rPr lang="el-GR" dirty="0" smtClean="0"/>
              <a:t> κάθε χαρακτήρας αποθηκεύεται με ένα </a:t>
            </a:r>
            <a:r>
              <a:rPr lang="en-US" dirty="0" smtClean="0"/>
              <a:t>byte</a:t>
            </a:r>
            <a:r>
              <a:rPr lang="el-GR" dirty="0" smtClean="0"/>
              <a:t>,</a:t>
            </a:r>
            <a:endParaRPr lang="en-US" dirty="0" smtClean="0"/>
          </a:p>
          <a:p>
            <a:pPr lvl="1">
              <a:lnSpc>
                <a:spcPct val="114000"/>
              </a:lnSpc>
              <a:spcBef>
                <a:spcPts val="1200"/>
              </a:spcBef>
            </a:pPr>
            <a:r>
              <a:rPr lang="el-GR" dirty="0" smtClean="0"/>
              <a:t>Μία συμβολοσειρά με </a:t>
            </a:r>
            <a:r>
              <a:rPr lang="en-US" dirty="0" smtClean="0"/>
              <a:t>M</a:t>
            </a:r>
            <a:r>
              <a:rPr lang="el-GR" dirty="0" smtClean="0"/>
              <a:t> χαρακτήρες αποθηκεύεται με Μ+1</a:t>
            </a:r>
            <a:r>
              <a:rPr lang="en-US" dirty="0" smtClean="0"/>
              <a:t> bytes, </a:t>
            </a:r>
            <a:r>
              <a:rPr lang="el-GR" dirty="0" smtClean="0"/>
              <a:t>όπου το πρόσθετο </a:t>
            </a:r>
            <a:r>
              <a:rPr lang="en-US" dirty="0" smtClean="0"/>
              <a:t>byte</a:t>
            </a:r>
            <a:r>
              <a:rPr lang="el-GR" dirty="0" smtClean="0"/>
              <a:t> είναι για το</a:t>
            </a:r>
            <a:r>
              <a:rPr lang="el-GR" dirty="0"/>
              <a:t>ν</a:t>
            </a:r>
            <a:r>
              <a:rPr lang="el-GR" dirty="0" smtClean="0"/>
              <a:t> τερματικό χαρακτήρα.</a:t>
            </a:r>
          </a:p>
        </p:txBody>
      </p:sp>
    </p:spTree>
    <p:extLst>
      <p:ext uri="{BB962C8B-B14F-4D97-AF65-F5344CB8AC3E}">
        <p14:creationId xmlns:p14="http://schemas.microsoft.com/office/powerpoint/2010/main" val="289103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12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Διαφορές </a:t>
            </a:r>
            <a:r>
              <a:rPr lang="en-US" dirty="0" smtClean="0"/>
              <a:t>CHAR(L) </a:t>
            </a:r>
            <a:r>
              <a:rPr lang="el-GR" dirty="0" smtClean="0"/>
              <a:t>και </a:t>
            </a:r>
            <a:r>
              <a:rPr lang="en-US" dirty="0" smtClean="0"/>
              <a:t>VARCHAR(L)</a:t>
            </a:r>
            <a:r>
              <a:rPr lang="el-GR" dirty="0" smtClean="0"/>
              <a:t> </a:t>
            </a:r>
            <a:r>
              <a:rPr lang="en-US" dirty="0" smtClean="0"/>
              <a:t>:</a:t>
            </a:r>
          </a:p>
          <a:p>
            <a:pPr lvl="1">
              <a:lnSpc>
                <a:spcPct val="114000"/>
              </a:lnSpc>
              <a:spcBef>
                <a:spcPts val="1200"/>
              </a:spcBef>
            </a:pPr>
            <a:r>
              <a:rPr lang="el-GR" dirty="0" smtClean="0"/>
              <a:t>Εάν χρησιμοποιείται ο </a:t>
            </a:r>
            <a:r>
              <a:rPr lang="en-US" dirty="0" smtClean="0"/>
              <a:t> </a:t>
            </a:r>
            <a:r>
              <a:rPr lang="el-GR" dirty="0" smtClean="0"/>
              <a:t>τύπος </a:t>
            </a:r>
            <a:r>
              <a:rPr lang="en-US" dirty="0" smtClean="0"/>
              <a:t>CHAR(L)</a:t>
            </a:r>
            <a:r>
              <a:rPr lang="el-GR" dirty="0" smtClean="0"/>
              <a:t> για ένα πεδίο, τότε εάν η τιμή αποτελείται από λιγότερους από </a:t>
            </a:r>
            <a:r>
              <a:rPr lang="en-US" dirty="0" smtClean="0"/>
              <a:t>L </a:t>
            </a:r>
            <a:r>
              <a:rPr lang="el-GR" dirty="0" smtClean="0"/>
              <a:t>χαρακτήρες, οι υπόλοιποι χαρακτήρες συμπληρώνονται με διαστήματα και πάντα θα δεσμεύονται </a:t>
            </a:r>
            <a:r>
              <a:rPr lang="en-US" dirty="0" smtClean="0"/>
              <a:t>L+1 bytes</a:t>
            </a:r>
            <a:r>
              <a:rPr lang="el-GR" dirty="0" smtClean="0"/>
              <a:t>,</a:t>
            </a:r>
            <a:endParaRPr lang="en-US" dirty="0" smtClean="0"/>
          </a:p>
          <a:p>
            <a:pPr lvl="1">
              <a:lnSpc>
                <a:spcPct val="114000"/>
              </a:lnSpc>
              <a:spcBef>
                <a:spcPts val="1200"/>
              </a:spcBef>
            </a:pPr>
            <a:r>
              <a:rPr lang="el-GR" dirty="0"/>
              <a:t>Εάν χρησιμοποιείται ο </a:t>
            </a:r>
            <a:r>
              <a:rPr lang="en-US" dirty="0"/>
              <a:t> </a:t>
            </a:r>
            <a:r>
              <a:rPr lang="el-GR" dirty="0"/>
              <a:t>τύπος </a:t>
            </a:r>
            <a:r>
              <a:rPr lang="en-US" dirty="0" smtClean="0"/>
              <a:t>VARCHAR(L</a:t>
            </a:r>
            <a:r>
              <a:rPr lang="en-US" dirty="0"/>
              <a:t>)</a:t>
            </a:r>
            <a:r>
              <a:rPr lang="el-GR" dirty="0"/>
              <a:t> για ένα πεδίο, τότε εάν η τιμή αποτελείται από λιγότερους από </a:t>
            </a:r>
            <a:r>
              <a:rPr lang="en-US" dirty="0"/>
              <a:t>L </a:t>
            </a:r>
            <a:r>
              <a:rPr lang="el-GR" dirty="0" smtClean="0"/>
              <a:t>χαρακτήρες</a:t>
            </a:r>
            <a:r>
              <a:rPr lang="en-US" dirty="0" smtClean="0"/>
              <a:t>, </a:t>
            </a:r>
            <a:r>
              <a:rPr lang="el-GR" dirty="0" smtClean="0"/>
              <a:t>π.χ. </a:t>
            </a:r>
            <a:r>
              <a:rPr lang="en-US" dirty="0" smtClean="0"/>
              <a:t>N</a:t>
            </a:r>
            <a:r>
              <a:rPr lang="el-GR" dirty="0" smtClean="0"/>
              <a:t> χαρακτήρες</a:t>
            </a:r>
            <a:r>
              <a:rPr lang="en-US" dirty="0" smtClean="0"/>
              <a:t> (N &lt; L)</a:t>
            </a:r>
            <a:r>
              <a:rPr lang="el-GR" dirty="0" smtClean="0"/>
              <a:t>, τότε η συμβολοσειρά θα αποθηκευθεί</a:t>
            </a:r>
            <a:r>
              <a:rPr lang="en-US" dirty="0" smtClean="0"/>
              <a:t> </a:t>
            </a:r>
            <a:r>
              <a:rPr lang="el-GR" dirty="0" smtClean="0"/>
              <a:t>με </a:t>
            </a:r>
            <a:r>
              <a:rPr lang="en-US" dirty="0" smtClean="0"/>
              <a:t>N</a:t>
            </a:r>
            <a:r>
              <a:rPr lang="el-GR" dirty="0" smtClean="0"/>
              <a:t>+1 </a:t>
            </a:r>
            <a:r>
              <a:rPr lang="en-US" dirty="0" smtClean="0"/>
              <a:t>bytes</a:t>
            </a:r>
            <a:r>
              <a:rPr lang="el-GR" dirty="0" smtClean="0"/>
              <a:t>.</a:t>
            </a:r>
            <a:endParaRPr lang="en-US" dirty="0" smtClean="0"/>
          </a:p>
        </p:txBody>
      </p:sp>
    </p:spTree>
    <p:extLst>
      <p:ext uri="{BB962C8B-B14F-4D97-AF65-F5344CB8AC3E}">
        <p14:creationId xmlns:p14="http://schemas.microsoft.com/office/powerpoint/2010/main" val="260802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13 </a:t>
            </a:r>
            <a:r>
              <a:rPr lang="el-GR" sz="3200" b="0" dirty="0"/>
              <a:t>από 58)</a:t>
            </a:r>
            <a:endParaRPr lang="en-US" dirty="0"/>
          </a:p>
        </p:txBody>
      </p:sp>
      <p:sp>
        <p:nvSpPr>
          <p:cNvPr id="3" name="Content Placeholder 2"/>
          <p:cNvSpPr>
            <a:spLocks noGrp="1"/>
          </p:cNvSpPr>
          <p:nvPr>
            <p:ph idx="1"/>
          </p:nvPr>
        </p:nvSpPr>
        <p:spPr/>
        <p:txBody>
          <a:bodyPr/>
          <a:lstStyle/>
          <a:p>
            <a:pPr marL="331470" lvl="1" indent="-342900">
              <a:buSzPct val="100000"/>
              <a:buFont typeface="Arial" panose="020B0604020202020204" pitchFamily="34" charset="0"/>
              <a:buChar char="•"/>
            </a:pPr>
            <a:r>
              <a:rPr lang="el-GR" dirty="0"/>
              <a:t>Συνήθεις τύποι </a:t>
            </a:r>
            <a:r>
              <a:rPr lang="el-GR" dirty="0" smtClean="0"/>
              <a:t>δεδομένων.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8887692"/>
              </p:ext>
            </p:extLst>
          </p:nvPr>
        </p:nvGraphicFramePr>
        <p:xfrm>
          <a:off x="125474" y="2138144"/>
          <a:ext cx="8893053" cy="4226560"/>
        </p:xfrm>
        <a:graphic>
          <a:graphicData uri="http://schemas.openxmlformats.org/drawingml/2006/table">
            <a:tbl>
              <a:tblPr firstRow="1" bandRow="1">
                <a:tableStyleId>{5C22544A-7EE6-4342-B048-85BDC9FD1C3A}</a:tableStyleId>
              </a:tblPr>
              <a:tblGrid>
                <a:gridCol w="1669571"/>
                <a:gridCol w="1966898"/>
                <a:gridCol w="5256584"/>
              </a:tblGrid>
              <a:tr h="370840">
                <a:tc>
                  <a:txBody>
                    <a:bodyPr/>
                    <a:lstStyle/>
                    <a:p>
                      <a:r>
                        <a:rPr lang="el-GR" sz="1400" b="1" dirty="0" smtClean="0">
                          <a:solidFill>
                            <a:schemeClr val="tx1"/>
                          </a:solidFill>
                          <a:latin typeface="Consolas" pitchFamily="49" charset="0"/>
                          <a:cs typeface="Consolas" pitchFamily="49" charset="0"/>
                        </a:rPr>
                        <a:t>Κατηγορία</a:t>
                      </a:r>
                      <a:endParaRPr lang="en-US" sz="1400" b="1"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b="1" dirty="0" smtClean="0">
                          <a:solidFill>
                            <a:schemeClr val="tx1"/>
                          </a:solidFill>
                          <a:latin typeface="Consolas" pitchFamily="49" charset="0"/>
                          <a:cs typeface="Consolas" pitchFamily="49" charset="0"/>
                        </a:rPr>
                        <a:t>Τύπος</a:t>
                      </a:r>
                      <a:endParaRPr lang="en-US" sz="1400" b="1"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b="1" dirty="0" smtClean="0">
                          <a:solidFill>
                            <a:schemeClr val="tx1"/>
                          </a:solidFill>
                          <a:latin typeface="Consolas" pitchFamily="49" charset="0"/>
                          <a:cs typeface="Consolas" pitchFamily="49" charset="0"/>
                        </a:rPr>
                        <a:t>Περιγραφή</a:t>
                      </a:r>
                      <a:endParaRPr lang="en-US" sz="1400" b="1"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r>
              <a:tr h="370840">
                <a:tc rowSpan="5">
                  <a:txBody>
                    <a:bodyPr/>
                    <a:lstStyle/>
                    <a:p>
                      <a:pPr algn="ctr"/>
                      <a:r>
                        <a:rPr lang="el-GR" sz="1400" b="1" dirty="0" smtClean="0">
                          <a:latin typeface="Consolas" pitchFamily="49" charset="0"/>
                          <a:cs typeface="Consolas" pitchFamily="49" charset="0"/>
                        </a:rPr>
                        <a:t>Ακέραιοι με πρόσημο</a:t>
                      </a:r>
                      <a:endParaRPr lang="en-US" sz="1400" b="1" dirty="0">
                        <a:latin typeface="Consolas" pitchFamily="49" charset="0"/>
                        <a:cs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rgbClr val="004A82"/>
                          </a:solidFill>
                          <a:latin typeface="Consolas" pitchFamily="49" charset="0"/>
                          <a:cs typeface="Consolas" pitchFamily="49" charset="0"/>
                        </a:rPr>
                        <a:t>TINY</a:t>
                      </a:r>
                      <a:r>
                        <a:rPr lang="el-GR" sz="1400" b="1" dirty="0" smtClean="0">
                          <a:solidFill>
                            <a:srgbClr val="004A82"/>
                          </a:solidFill>
                          <a:latin typeface="Consolas" pitchFamily="49" charset="0"/>
                          <a:cs typeface="Consolas" pitchFamily="49" charset="0"/>
                        </a:rPr>
                        <a:t>ΙΝΤ</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a:t>
                      </a:r>
                      <a:r>
                        <a:rPr lang="en-US" sz="1400" dirty="0" smtClean="0">
                          <a:latin typeface="Consolas" pitchFamily="49" charset="0"/>
                          <a:cs typeface="Consolas" pitchFamily="49" charset="0"/>
                        </a:rPr>
                        <a:t> </a:t>
                      </a:r>
                      <a:r>
                        <a:rPr lang="en-US" sz="1400" b="1" dirty="0" smtClean="0">
                          <a:latin typeface="Consolas" pitchFamily="49" charset="0"/>
                          <a:cs typeface="Consolas" pitchFamily="49" charset="0"/>
                        </a:rPr>
                        <a:t>-128</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και</a:t>
                      </a:r>
                      <a:r>
                        <a:rPr lang="el-GR" sz="1400" baseline="0" dirty="0" smtClean="0">
                          <a:latin typeface="Consolas" pitchFamily="49" charset="0"/>
                          <a:cs typeface="Consolas" pitchFamily="49" charset="0"/>
                        </a:rPr>
                        <a:t> </a:t>
                      </a:r>
                      <a:r>
                        <a:rPr lang="el-GR" sz="1400" b="1" baseline="0" dirty="0" smtClean="0">
                          <a:latin typeface="Consolas" pitchFamily="49" charset="0"/>
                          <a:cs typeface="Consolas" pitchFamily="49" charset="0"/>
                        </a:rPr>
                        <a:t>127</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n-US" sz="1400" dirty="0">
                        <a:latin typeface="Consolas" pitchFamily="49" charset="0"/>
                        <a:cs typeface="Consolas" pitchFamily="49" charset="0"/>
                      </a:endParaRPr>
                    </a:p>
                  </a:txBody>
                  <a:tcPr/>
                </a:tc>
                <a:tc>
                  <a:txBody>
                    <a:bodyPr/>
                    <a:lstStyle/>
                    <a:p>
                      <a:r>
                        <a:rPr lang="en-US" sz="1400" b="1" dirty="0" smtClean="0">
                          <a:solidFill>
                            <a:srgbClr val="004A82"/>
                          </a:solidFill>
                          <a:latin typeface="Consolas" pitchFamily="49" charset="0"/>
                          <a:cs typeface="Consolas" pitchFamily="49" charset="0"/>
                        </a:rPr>
                        <a:t>SMALLINT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n-US" sz="1400" b="1" dirty="0" smtClean="0">
                          <a:latin typeface="Consolas" pitchFamily="49" charset="0"/>
                          <a:cs typeface="Consolas" pitchFamily="49" charset="0"/>
                        </a:rPr>
                        <a:t>–32.768</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και</a:t>
                      </a:r>
                      <a:r>
                        <a:rPr lang="en-US" sz="1400" dirty="0" smtClean="0">
                          <a:latin typeface="Consolas" pitchFamily="49" charset="0"/>
                          <a:cs typeface="Consolas" pitchFamily="49" charset="0"/>
                        </a:rPr>
                        <a:t> </a:t>
                      </a:r>
                      <a:r>
                        <a:rPr lang="en-US" sz="1400" b="1" dirty="0" smtClean="0">
                          <a:latin typeface="Consolas" pitchFamily="49" charset="0"/>
                          <a:cs typeface="Consolas" pitchFamily="49" charset="0"/>
                        </a:rPr>
                        <a:t>32.767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sz="1400" dirty="0">
                        <a:latin typeface="Consolas" pitchFamily="49" charset="0"/>
                        <a:cs typeface="Consolas" pitchFamily="49" charset="0"/>
                      </a:endParaRPr>
                    </a:p>
                  </a:txBody>
                  <a:tcPr/>
                </a:tc>
                <a:tc>
                  <a:txBody>
                    <a:bodyPr/>
                    <a:lstStyle/>
                    <a:p>
                      <a:r>
                        <a:rPr lang="en-US" sz="1400" b="1" dirty="0" smtClean="0">
                          <a:solidFill>
                            <a:srgbClr val="004A82"/>
                          </a:solidFill>
                          <a:latin typeface="Consolas" pitchFamily="49" charset="0"/>
                          <a:cs typeface="Consolas" pitchFamily="49" charset="0"/>
                        </a:rPr>
                        <a:t>MEDIUMINT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n-US" sz="1400" b="1" dirty="0" smtClean="0">
                          <a:latin typeface="Consolas" pitchFamily="49" charset="0"/>
                          <a:cs typeface="Consolas" pitchFamily="49" charset="0"/>
                        </a:rPr>
                        <a:t>–8.388.608</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και</a:t>
                      </a:r>
                      <a:r>
                        <a:rPr lang="en-US" sz="1400" dirty="0" smtClean="0">
                          <a:latin typeface="Consolas" pitchFamily="49" charset="0"/>
                          <a:cs typeface="Consolas" pitchFamily="49" charset="0"/>
                        </a:rPr>
                        <a:t> </a:t>
                      </a:r>
                      <a:r>
                        <a:rPr lang="en-US" sz="1400" b="1" dirty="0" smtClean="0">
                          <a:latin typeface="Consolas" pitchFamily="49" charset="0"/>
                          <a:cs typeface="Consolas" pitchFamily="49" charset="0"/>
                        </a:rPr>
                        <a:t>8.388.607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INT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n-US" sz="1400" b="1" dirty="0" smtClean="0">
                          <a:latin typeface="Consolas" pitchFamily="49" charset="0"/>
                          <a:cs typeface="Consolas" pitchFamily="49" charset="0"/>
                        </a:rPr>
                        <a:t>–2.147.483.648</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και</a:t>
                      </a:r>
                      <a:r>
                        <a:rPr lang="en-US" sz="1400" dirty="0" smtClean="0">
                          <a:latin typeface="Consolas" pitchFamily="49" charset="0"/>
                          <a:cs typeface="Consolas" pitchFamily="49" charset="0"/>
                        </a:rPr>
                        <a:t> </a:t>
                      </a:r>
                      <a:r>
                        <a:rPr lang="en-US" sz="1400" b="1" dirty="0" smtClean="0">
                          <a:latin typeface="Consolas" pitchFamily="49" charset="0"/>
                          <a:cs typeface="Consolas" pitchFamily="49" charset="0"/>
                        </a:rPr>
                        <a:t>2.147.483.647</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BIGINT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n-US" sz="1400" b="1" dirty="0" smtClean="0">
                          <a:latin typeface="Consolas" pitchFamily="49" charset="0"/>
                          <a:cs typeface="Consolas" pitchFamily="49" charset="0"/>
                        </a:rPr>
                        <a:t>–9.223.372.036.854.775.808</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και</a:t>
                      </a:r>
                      <a:endParaRPr lang="en-US" sz="1400" dirty="0" smtClean="0">
                        <a:latin typeface="Consolas" pitchFamily="49" charset="0"/>
                        <a:cs typeface="Consolas" pitchFamily="49" charset="0"/>
                      </a:endParaRPr>
                    </a:p>
                    <a:p>
                      <a:r>
                        <a:rPr lang="en-US" sz="1400" b="1" dirty="0" smtClean="0">
                          <a:latin typeface="Consolas" pitchFamily="49" charset="0"/>
                          <a:cs typeface="Consolas" pitchFamily="49" charset="0"/>
                        </a:rPr>
                        <a:t>9.223.372.036.854.775.807</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5">
                  <a:txBody>
                    <a:bodyPr/>
                    <a:lstStyle/>
                    <a:p>
                      <a:pPr algn="ctr"/>
                      <a:r>
                        <a:rPr lang="el-GR" sz="1400" b="1" dirty="0" smtClean="0">
                          <a:latin typeface="Consolas" pitchFamily="49" charset="0"/>
                          <a:cs typeface="Consolas" pitchFamily="49" charset="0"/>
                        </a:rPr>
                        <a:t>Ακέραιοι</a:t>
                      </a:r>
                      <a:r>
                        <a:rPr lang="el-GR" sz="1400" b="1" baseline="0" dirty="0" smtClean="0">
                          <a:latin typeface="Consolas" pitchFamily="49" charset="0"/>
                          <a:cs typeface="Consolas" pitchFamily="49" charset="0"/>
                        </a:rPr>
                        <a:t> χωρίς πρόσημο</a:t>
                      </a:r>
                      <a:endParaRPr lang="en-US" sz="1400" b="1" dirty="0">
                        <a:latin typeface="Consolas" pitchFamily="49" charset="0"/>
                        <a:cs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smtClean="0">
                          <a:solidFill>
                            <a:srgbClr val="004A82"/>
                          </a:solidFill>
                          <a:latin typeface="Consolas" pitchFamily="49" charset="0"/>
                          <a:cs typeface="Consolas" pitchFamily="49" charset="0"/>
                        </a:rPr>
                        <a:t>TINY</a:t>
                      </a:r>
                      <a:r>
                        <a:rPr lang="el-GR" sz="1400" b="1" dirty="0" smtClean="0">
                          <a:solidFill>
                            <a:srgbClr val="004A82"/>
                          </a:solidFill>
                          <a:latin typeface="Consolas" pitchFamily="49" charset="0"/>
                          <a:cs typeface="Consolas" pitchFamily="49" charset="0"/>
                        </a:rPr>
                        <a:t>ΙΝΤ </a:t>
                      </a:r>
                      <a:r>
                        <a:rPr lang="en-US" sz="1400" b="1" dirty="0" smtClean="0">
                          <a:solidFill>
                            <a:srgbClr val="004A82"/>
                          </a:solidFill>
                          <a:latin typeface="Consolas" pitchFamily="49" charset="0"/>
                          <a:cs typeface="Consolas" pitchFamily="49" charset="0"/>
                        </a:rPr>
                        <a:t>UNSIGNED</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l-GR" sz="1400" b="1" dirty="0" smtClean="0">
                          <a:latin typeface="Consolas" pitchFamily="49" charset="0"/>
                          <a:cs typeface="Consolas" pitchFamily="49" charset="0"/>
                        </a:rPr>
                        <a:t>0</a:t>
                      </a:r>
                      <a:r>
                        <a:rPr lang="el-GR" sz="1400" dirty="0" smtClean="0">
                          <a:latin typeface="Consolas" pitchFamily="49" charset="0"/>
                          <a:cs typeface="Consolas" pitchFamily="49" charset="0"/>
                        </a:rPr>
                        <a:t> και </a:t>
                      </a:r>
                      <a:r>
                        <a:rPr lang="el-GR" sz="1400" b="1" dirty="0" smtClean="0">
                          <a:latin typeface="Consolas" pitchFamily="49" charset="0"/>
                          <a:cs typeface="Consolas" pitchFamily="49" charset="0"/>
                        </a:rPr>
                        <a:t>255</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SMALLINT UNSIGNED</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l-GR" sz="1400" b="1" dirty="0" smtClean="0">
                          <a:latin typeface="Consolas" pitchFamily="49" charset="0"/>
                          <a:cs typeface="Consolas" pitchFamily="49" charset="0"/>
                        </a:rPr>
                        <a:t>0</a:t>
                      </a:r>
                      <a:r>
                        <a:rPr lang="el-GR" sz="1400" dirty="0" smtClean="0">
                          <a:latin typeface="Consolas" pitchFamily="49" charset="0"/>
                          <a:cs typeface="Consolas" pitchFamily="49" charset="0"/>
                        </a:rPr>
                        <a:t> και </a:t>
                      </a:r>
                      <a:r>
                        <a:rPr lang="el-GR" sz="1400" b="1" dirty="0" smtClean="0">
                          <a:latin typeface="Consolas" pitchFamily="49" charset="0"/>
                          <a:cs typeface="Consolas" pitchFamily="49" charset="0"/>
                        </a:rPr>
                        <a:t>65.535</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MEDIUMINT UNSIGNED</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l-GR" sz="1400" b="1" dirty="0" smtClean="0">
                          <a:latin typeface="Consolas" pitchFamily="49" charset="0"/>
                          <a:cs typeface="Consolas" pitchFamily="49" charset="0"/>
                        </a:rPr>
                        <a:t>0</a:t>
                      </a:r>
                      <a:r>
                        <a:rPr lang="el-GR" sz="1400" dirty="0" smtClean="0">
                          <a:latin typeface="Consolas" pitchFamily="49" charset="0"/>
                          <a:cs typeface="Consolas" pitchFamily="49" charset="0"/>
                        </a:rPr>
                        <a:t> και </a:t>
                      </a:r>
                      <a:r>
                        <a:rPr lang="el-GR" sz="1400" b="1" dirty="0" smtClean="0">
                          <a:latin typeface="Consolas" pitchFamily="49" charset="0"/>
                          <a:cs typeface="Consolas" pitchFamily="49" charset="0"/>
                        </a:rPr>
                        <a:t>16.777.215</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INT UNSIGNED</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l-GR" sz="1400" b="1" dirty="0" smtClean="0">
                          <a:latin typeface="Consolas" pitchFamily="49" charset="0"/>
                          <a:cs typeface="Consolas" pitchFamily="49" charset="0"/>
                        </a:rPr>
                        <a:t>0</a:t>
                      </a:r>
                      <a:r>
                        <a:rPr lang="el-GR" sz="1400" dirty="0" smtClean="0">
                          <a:latin typeface="Consolas" pitchFamily="49" charset="0"/>
                          <a:cs typeface="Consolas" pitchFamily="49" charset="0"/>
                        </a:rPr>
                        <a:t> και </a:t>
                      </a:r>
                      <a:r>
                        <a:rPr lang="el-GR" sz="1400" b="1" dirty="0" smtClean="0">
                          <a:latin typeface="Consolas" pitchFamily="49" charset="0"/>
                          <a:cs typeface="Consolas" pitchFamily="49" charset="0"/>
                        </a:rPr>
                        <a:t>4.294.967.295</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BIGINT UNSIGNED</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Ακέραιος</a:t>
                      </a:r>
                      <a:r>
                        <a:rPr lang="en-US" sz="1400" dirty="0" smtClean="0">
                          <a:latin typeface="Consolas" pitchFamily="49" charset="0"/>
                          <a:cs typeface="Consolas" pitchFamily="49" charset="0"/>
                        </a:rPr>
                        <a:t> </a:t>
                      </a:r>
                      <a:r>
                        <a:rPr lang="el-GR" sz="1400" dirty="0" smtClean="0">
                          <a:latin typeface="Consolas" pitchFamily="49" charset="0"/>
                          <a:cs typeface="Consolas" pitchFamily="49" charset="0"/>
                        </a:rPr>
                        <a:t>μεταξύ </a:t>
                      </a:r>
                      <a:r>
                        <a:rPr lang="el-GR" sz="1400" b="1" dirty="0" smtClean="0">
                          <a:latin typeface="Consolas" pitchFamily="49" charset="0"/>
                          <a:cs typeface="Consolas" pitchFamily="49" charset="0"/>
                        </a:rPr>
                        <a:t>0</a:t>
                      </a:r>
                      <a:r>
                        <a:rPr lang="el-GR" sz="1400" dirty="0" smtClean="0">
                          <a:latin typeface="Consolas" pitchFamily="49" charset="0"/>
                          <a:cs typeface="Consolas" pitchFamily="49" charset="0"/>
                        </a:rPr>
                        <a:t> και </a:t>
                      </a:r>
                      <a:r>
                        <a:rPr lang="el-GR" sz="1400" b="1" dirty="0" smtClean="0">
                          <a:latin typeface="Consolas" pitchFamily="49" charset="0"/>
                          <a:cs typeface="Consolas" pitchFamily="49" charset="0"/>
                        </a:rPr>
                        <a:t>18.446.744.073.709.551.615</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5435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14 </a:t>
            </a:r>
            <a:r>
              <a:rPr lang="el-GR" sz="3200" b="0" dirty="0"/>
              <a:t>από 58)</a:t>
            </a:r>
            <a:endParaRPr lang="en-US" dirty="0"/>
          </a:p>
        </p:txBody>
      </p:sp>
      <p:sp>
        <p:nvSpPr>
          <p:cNvPr id="3" name="Content Placeholder 2"/>
          <p:cNvSpPr>
            <a:spLocks noGrp="1"/>
          </p:cNvSpPr>
          <p:nvPr>
            <p:ph idx="1"/>
          </p:nvPr>
        </p:nvSpPr>
        <p:spPr/>
        <p:txBody>
          <a:bodyPr/>
          <a:lstStyle/>
          <a:p>
            <a:pPr marL="331470" lvl="1" indent="-342900">
              <a:buSzPct val="100000"/>
              <a:buFont typeface="Arial" panose="020B0604020202020204" pitchFamily="34" charset="0"/>
              <a:buChar char="•"/>
            </a:pPr>
            <a:r>
              <a:rPr lang="el-GR" dirty="0"/>
              <a:t>Συνήθεις τύποι </a:t>
            </a:r>
            <a:r>
              <a:rPr lang="el-GR" dirty="0" smtClean="0"/>
              <a:t>δεδομένων.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7838599"/>
              </p:ext>
            </p:extLst>
          </p:nvPr>
        </p:nvGraphicFramePr>
        <p:xfrm>
          <a:off x="71435" y="2138144"/>
          <a:ext cx="8893054" cy="3205480"/>
        </p:xfrm>
        <a:graphic>
          <a:graphicData uri="http://schemas.openxmlformats.org/drawingml/2006/table">
            <a:tbl>
              <a:tblPr firstRow="1" bandRow="1">
                <a:tableStyleId>{5C22544A-7EE6-4342-B048-85BDC9FD1C3A}</a:tableStyleId>
              </a:tblPr>
              <a:tblGrid>
                <a:gridCol w="1656161"/>
                <a:gridCol w="1404244"/>
                <a:gridCol w="5832649"/>
              </a:tblGrid>
              <a:tr h="370840">
                <a:tc>
                  <a:txBody>
                    <a:bodyPr/>
                    <a:lstStyle/>
                    <a:p>
                      <a:r>
                        <a:rPr lang="el-GR" sz="1400" dirty="0" smtClean="0">
                          <a:solidFill>
                            <a:schemeClr val="tx1"/>
                          </a:solidFill>
                          <a:latin typeface="Consolas" pitchFamily="49" charset="0"/>
                          <a:cs typeface="Consolas" pitchFamily="49" charset="0"/>
                        </a:rPr>
                        <a:t>Κατηγορία</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dirty="0" smtClean="0">
                          <a:solidFill>
                            <a:schemeClr val="tx1"/>
                          </a:solidFill>
                          <a:latin typeface="Consolas" pitchFamily="49" charset="0"/>
                          <a:cs typeface="Consolas" pitchFamily="49" charset="0"/>
                        </a:rPr>
                        <a:t>Τύπος</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dirty="0" smtClean="0">
                          <a:solidFill>
                            <a:schemeClr val="tx1"/>
                          </a:solidFill>
                          <a:latin typeface="Consolas" pitchFamily="49" charset="0"/>
                          <a:cs typeface="Consolas" pitchFamily="49" charset="0"/>
                        </a:rPr>
                        <a:t>Περιγραφή</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r>
              <a:tr h="370840">
                <a:tc rowSpan="3">
                  <a:txBody>
                    <a:bodyPr/>
                    <a:lstStyle/>
                    <a:p>
                      <a:pPr algn="ctr"/>
                      <a:r>
                        <a:rPr lang="el-GR" sz="1400" b="1" dirty="0" smtClean="0">
                          <a:latin typeface="Consolas" pitchFamily="49" charset="0"/>
                          <a:cs typeface="Consolas" pitchFamily="49" charset="0"/>
                        </a:rPr>
                        <a:t>Δεκαδικοί Αριθμοί</a:t>
                      </a:r>
                      <a:endParaRPr lang="en-US" sz="1400" b="1" dirty="0">
                        <a:latin typeface="Consolas" pitchFamily="49" charset="0"/>
                        <a:cs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rgbClr val="004A82"/>
                          </a:solidFill>
                          <a:latin typeface="Consolas" pitchFamily="49" charset="0"/>
                          <a:cs typeface="Consolas" pitchFamily="49" charset="0"/>
                        </a:rPr>
                        <a:t>DECIMAL(</a:t>
                      </a:r>
                      <a:r>
                        <a:rPr lang="en-US" sz="1400" b="1" dirty="0" err="1" smtClean="0">
                          <a:solidFill>
                            <a:srgbClr val="004A82"/>
                          </a:solidFill>
                          <a:latin typeface="Consolas" pitchFamily="49" charset="0"/>
                          <a:cs typeface="Consolas" pitchFamily="49" charset="0"/>
                        </a:rPr>
                        <a:t>g,f</a:t>
                      </a:r>
                      <a:r>
                        <a:rPr lang="en-US" sz="1400" b="1" dirty="0" smtClean="0">
                          <a:solidFill>
                            <a:srgbClr val="004A82"/>
                          </a:solidFill>
                          <a:latin typeface="Consolas" pitchFamily="49" charset="0"/>
                          <a:cs typeface="Consolas" pitchFamily="49" charset="0"/>
                        </a:rPr>
                        <a:t>)</a:t>
                      </a:r>
                      <a:r>
                        <a:rPr lang="el-GR" sz="1400" b="1" dirty="0" smtClean="0">
                          <a:solidFill>
                            <a:srgbClr val="004A82"/>
                          </a:solidFill>
                          <a:latin typeface="Consolas" pitchFamily="49" charset="0"/>
                          <a:cs typeface="Consolas" pitchFamily="49" charset="0"/>
                        </a:rPr>
                        <a:t> ή</a:t>
                      </a:r>
                      <a:r>
                        <a:rPr lang="el-GR" sz="1400" b="1" baseline="0" dirty="0" smtClean="0">
                          <a:solidFill>
                            <a:srgbClr val="004A82"/>
                          </a:solidFill>
                          <a:latin typeface="Consolas" pitchFamily="49" charset="0"/>
                          <a:cs typeface="Consolas" pitchFamily="49" charset="0"/>
                        </a:rPr>
                        <a:t> </a:t>
                      </a:r>
                    </a:p>
                    <a:p>
                      <a:pPr algn="ctr"/>
                      <a:r>
                        <a:rPr lang="en-US" sz="1400" b="1" dirty="0" smtClean="0">
                          <a:solidFill>
                            <a:srgbClr val="004A82"/>
                          </a:solidFill>
                          <a:latin typeface="Consolas" pitchFamily="49" charset="0"/>
                          <a:cs typeface="Consolas" pitchFamily="49" charset="0"/>
                        </a:rPr>
                        <a:t>DEC(</a:t>
                      </a:r>
                      <a:r>
                        <a:rPr lang="en-US" sz="1400" b="1" dirty="0" err="1" smtClean="0">
                          <a:solidFill>
                            <a:srgbClr val="004A82"/>
                          </a:solidFill>
                          <a:latin typeface="Consolas" pitchFamily="49" charset="0"/>
                          <a:cs typeface="Consolas" pitchFamily="49" charset="0"/>
                        </a:rPr>
                        <a:t>g,f</a:t>
                      </a:r>
                      <a:r>
                        <a:rPr lang="en-US" sz="1400" b="1" dirty="0" smtClean="0">
                          <a:solidFill>
                            <a:srgbClr val="004A82"/>
                          </a:solidFill>
                          <a:latin typeface="Consolas" pitchFamily="49" charset="0"/>
                          <a:cs typeface="Consolas" pitchFamily="49" charset="0"/>
                        </a:rPr>
                        <a: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Δεκαδικός</a:t>
                      </a:r>
                      <a:r>
                        <a:rPr lang="el-GR" sz="1400" baseline="0" dirty="0" smtClean="0">
                          <a:latin typeface="Consolas" pitchFamily="49" charset="0"/>
                          <a:cs typeface="Consolas" pitchFamily="49" charset="0"/>
                        </a:rPr>
                        <a:t> σταθερής υποδιαστολής: </a:t>
                      </a:r>
                      <a:r>
                        <a:rPr lang="en-US" sz="1400" baseline="0" dirty="0" smtClean="0">
                          <a:latin typeface="Consolas" pitchFamily="49" charset="0"/>
                          <a:cs typeface="Consolas" pitchFamily="49" charset="0"/>
                        </a:rPr>
                        <a:t>g</a:t>
                      </a:r>
                      <a:r>
                        <a:rPr lang="el-GR" sz="1400" baseline="0" dirty="0" smtClean="0">
                          <a:latin typeface="Consolas" pitchFamily="49" charset="0"/>
                          <a:cs typeface="Consolas" pitchFamily="49" charset="0"/>
                        </a:rPr>
                        <a:t> είναι το συνολικό πλήθος ψηφίων</a:t>
                      </a:r>
                      <a:r>
                        <a:rPr lang="en-US" sz="1400" baseline="0" dirty="0" smtClean="0">
                          <a:latin typeface="Consolas" pitchFamily="49" charset="0"/>
                          <a:cs typeface="Consolas" pitchFamily="49" charset="0"/>
                        </a:rPr>
                        <a:t>, f</a:t>
                      </a:r>
                      <a:r>
                        <a:rPr lang="el-GR" sz="1400" baseline="0" dirty="0" smtClean="0">
                          <a:latin typeface="Consolas" pitchFamily="49" charset="0"/>
                          <a:cs typeface="Consolas" pitchFamily="49" charset="0"/>
                        </a:rPr>
                        <a:t> είναι το πλήθος των ψηφίων μετά την υποδιαστολή</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en-US" sz="1400" dirty="0">
                        <a:latin typeface="Consolas" pitchFamily="49" charset="0"/>
                        <a:cs typeface="Consolas" pitchFamily="49" charset="0"/>
                      </a:endParaRPr>
                    </a:p>
                  </a:txBody>
                  <a:tcPr/>
                </a:tc>
                <a:tc>
                  <a:txBody>
                    <a:bodyPr/>
                    <a:lstStyle/>
                    <a:p>
                      <a:r>
                        <a:rPr lang="en-US" sz="1400" b="1" dirty="0" smtClean="0">
                          <a:solidFill>
                            <a:srgbClr val="004A82"/>
                          </a:solidFill>
                          <a:latin typeface="Consolas" pitchFamily="49" charset="0"/>
                          <a:cs typeface="Consolas" pitchFamily="49" charset="0"/>
                        </a:rPr>
                        <a:t>FLOAT</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Δεκαδικός</a:t>
                      </a:r>
                      <a:r>
                        <a:rPr lang="el-GR" sz="1400" baseline="0" dirty="0" smtClean="0">
                          <a:latin typeface="Consolas" pitchFamily="49" charset="0"/>
                          <a:cs typeface="Consolas" pitchFamily="49" charset="0"/>
                        </a:rPr>
                        <a:t> κινητής υποδιαστολής απλής ακρίβειας. Μπορούν να αποθηκευθούν αρνητικοί αριθμοί από -3,402823466×10</a:t>
                      </a:r>
                      <a:r>
                        <a:rPr lang="el-GR" sz="1400" baseline="30000" dirty="0" smtClean="0">
                          <a:latin typeface="Consolas" pitchFamily="49" charset="0"/>
                          <a:cs typeface="Consolas" pitchFamily="49" charset="0"/>
                        </a:rPr>
                        <a:t>38</a:t>
                      </a:r>
                      <a:r>
                        <a:rPr lang="el-GR" sz="1400" baseline="0" dirty="0" smtClean="0">
                          <a:latin typeface="Consolas" pitchFamily="49" charset="0"/>
                          <a:cs typeface="Consolas" pitchFamily="49" charset="0"/>
                        </a:rPr>
                        <a:t> έως -1,175494351×10</a:t>
                      </a:r>
                      <a:r>
                        <a:rPr lang="el-GR" sz="1400" baseline="30000" dirty="0" smtClean="0">
                          <a:latin typeface="Consolas" pitchFamily="49" charset="0"/>
                          <a:cs typeface="Consolas" pitchFamily="49" charset="0"/>
                        </a:rPr>
                        <a:t>-38</a:t>
                      </a:r>
                      <a:r>
                        <a:rPr lang="el-GR" sz="1400" baseline="0" dirty="0" smtClean="0">
                          <a:latin typeface="Consolas" pitchFamily="49" charset="0"/>
                          <a:cs typeface="Consolas" pitchFamily="49" charset="0"/>
                        </a:rPr>
                        <a:t>, το 0 και θετικό αριθμοί από 1,175494351×10</a:t>
                      </a:r>
                      <a:r>
                        <a:rPr lang="el-GR" sz="1400" baseline="30000" dirty="0" smtClean="0">
                          <a:latin typeface="Consolas" pitchFamily="49" charset="0"/>
                          <a:cs typeface="Consolas" pitchFamily="49" charset="0"/>
                        </a:rPr>
                        <a:t>-38</a:t>
                      </a:r>
                      <a:r>
                        <a:rPr lang="el-GR" sz="1400" baseline="0" dirty="0" smtClean="0">
                          <a:latin typeface="Consolas" pitchFamily="49" charset="0"/>
                          <a:cs typeface="Consolas" pitchFamily="49" charset="0"/>
                        </a:rPr>
                        <a:t> έως 3,402823466×10</a:t>
                      </a:r>
                      <a:r>
                        <a:rPr lang="el-GR" sz="1400" baseline="30000" dirty="0" smtClean="0">
                          <a:latin typeface="Consolas" pitchFamily="49" charset="0"/>
                          <a:cs typeface="Consolas" pitchFamily="49" charset="0"/>
                        </a:rPr>
                        <a:t>38</a:t>
                      </a:r>
                      <a:r>
                        <a:rPr lang="el-GR" sz="1400" baseline="0" dirty="0" smtClean="0">
                          <a:latin typeface="Consolas" pitchFamily="49" charset="0"/>
                          <a:cs typeface="Consolas" pitchFamily="49" charset="0"/>
                        </a:rPr>
                        <a:t> </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pPr algn="ctr"/>
                      <a:endParaRPr lang="en-US" sz="1400" dirty="0">
                        <a:latin typeface="Consolas" pitchFamily="49" charset="0"/>
                        <a:cs typeface="Consolas" pitchFamily="49" charset="0"/>
                      </a:endParaRPr>
                    </a:p>
                  </a:txBody>
                  <a:tcPr anchor="ctr"/>
                </a:tc>
                <a:tc>
                  <a:txBody>
                    <a:bodyPr/>
                    <a:lstStyle/>
                    <a:p>
                      <a:r>
                        <a:rPr lang="en-US" sz="1400" b="1" dirty="0" smtClean="0">
                          <a:solidFill>
                            <a:srgbClr val="004A82"/>
                          </a:solidFill>
                          <a:latin typeface="Consolas" pitchFamily="49" charset="0"/>
                          <a:cs typeface="Consolas" pitchFamily="49" charset="0"/>
                        </a:rPr>
                        <a:t>DOUBLE</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400" dirty="0" smtClean="0">
                          <a:latin typeface="Consolas" pitchFamily="49" charset="0"/>
                          <a:cs typeface="Consolas" pitchFamily="49" charset="0"/>
                        </a:rPr>
                        <a:t>Δεκαδικός</a:t>
                      </a:r>
                      <a:r>
                        <a:rPr lang="el-GR" sz="1400" baseline="0" dirty="0" smtClean="0">
                          <a:latin typeface="Consolas" pitchFamily="49" charset="0"/>
                          <a:cs typeface="Consolas" pitchFamily="49" charset="0"/>
                        </a:rPr>
                        <a:t> κινητής υποδιαστολής διπλής ακρίβειας. Μπορούν να αποθηκευθούν αρνητικοί αριθμοί από </a:t>
                      </a:r>
                    </a:p>
                    <a:p>
                      <a:r>
                        <a:rPr lang="el-GR" sz="1400" baseline="0" dirty="0" smtClean="0">
                          <a:latin typeface="Consolas" pitchFamily="49" charset="0"/>
                          <a:cs typeface="Consolas" pitchFamily="49" charset="0"/>
                        </a:rPr>
                        <a:t>-1,7976931348623154×10</a:t>
                      </a:r>
                      <a:r>
                        <a:rPr lang="el-GR" sz="1400" baseline="30000" dirty="0" smtClean="0">
                          <a:latin typeface="Consolas" pitchFamily="49" charset="0"/>
                          <a:cs typeface="Consolas" pitchFamily="49" charset="0"/>
                        </a:rPr>
                        <a:t>308</a:t>
                      </a:r>
                      <a:r>
                        <a:rPr lang="el-GR" sz="1400" baseline="0" dirty="0" smtClean="0">
                          <a:latin typeface="Consolas" pitchFamily="49" charset="0"/>
                          <a:cs typeface="Consolas" pitchFamily="49" charset="0"/>
                        </a:rPr>
                        <a:t> έως -2.2250738585072014</a:t>
                      </a:r>
                      <a:r>
                        <a:rPr lang="el-GR" sz="1400" baseline="30000" dirty="0" smtClean="0">
                          <a:latin typeface="Consolas" pitchFamily="49" charset="0"/>
                          <a:cs typeface="Consolas" pitchFamily="49" charset="0"/>
                        </a:rPr>
                        <a:t>-308</a:t>
                      </a:r>
                      <a:r>
                        <a:rPr lang="el-GR" sz="1400" baseline="0" dirty="0" smtClean="0">
                          <a:latin typeface="Consolas" pitchFamily="49" charset="0"/>
                          <a:cs typeface="Consolas" pitchFamily="49" charset="0"/>
                        </a:rPr>
                        <a:t>, το 0 και θετικό αριθμοί από 2.2250738585072014</a:t>
                      </a:r>
                      <a:r>
                        <a:rPr lang="el-GR" sz="1400" baseline="30000" dirty="0" smtClean="0">
                          <a:latin typeface="Consolas" pitchFamily="49" charset="0"/>
                          <a:cs typeface="Consolas" pitchFamily="49" charset="0"/>
                        </a:rPr>
                        <a:t>-308</a:t>
                      </a:r>
                      <a:r>
                        <a:rPr lang="el-GR" sz="1400" baseline="0" dirty="0" smtClean="0">
                          <a:latin typeface="Consolas" pitchFamily="49" charset="0"/>
                          <a:cs typeface="Consolas" pitchFamily="49" charset="0"/>
                        </a:rPr>
                        <a:t> έως 1,7976931348623154×10</a:t>
                      </a:r>
                      <a:r>
                        <a:rPr lang="el-GR" sz="1400" baseline="30000" dirty="0" smtClean="0">
                          <a:latin typeface="Consolas" pitchFamily="49" charset="0"/>
                          <a:cs typeface="Consolas" pitchFamily="49" charset="0"/>
                        </a:rPr>
                        <a:t>308</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9349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15 </a:t>
            </a:r>
            <a:r>
              <a:rPr lang="el-GR" sz="3200" b="0" dirty="0"/>
              <a:t>από 58)</a:t>
            </a:r>
            <a:endParaRPr lang="en-US" dirty="0"/>
          </a:p>
        </p:txBody>
      </p:sp>
      <p:sp>
        <p:nvSpPr>
          <p:cNvPr id="3" name="Content Placeholder 2"/>
          <p:cNvSpPr>
            <a:spLocks noGrp="1"/>
          </p:cNvSpPr>
          <p:nvPr>
            <p:ph idx="1"/>
          </p:nvPr>
        </p:nvSpPr>
        <p:spPr/>
        <p:txBody>
          <a:bodyPr/>
          <a:lstStyle/>
          <a:p>
            <a:r>
              <a:rPr lang="el-GR" dirty="0" smtClean="0"/>
              <a:t>Συνήθεις τύποι δεδομένων.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23441057"/>
              </p:ext>
            </p:extLst>
          </p:nvPr>
        </p:nvGraphicFramePr>
        <p:xfrm>
          <a:off x="251520" y="2060848"/>
          <a:ext cx="8640960" cy="3983639"/>
        </p:xfrm>
        <a:graphic>
          <a:graphicData uri="http://schemas.openxmlformats.org/drawingml/2006/table">
            <a:tbl>
              <a:tblPr firstRow="1" bandRow="1">
                <a:tableStyleId>{5C22544A-7EE6-4342-B048-85BDC9FD1C3A}</a:tableStyleId>
              </a:tblPr>
              <a:tblGrid>
                <a:gridCol w="1545538"/>
                <a:gridCol w="1124027"/>
                <a:gridCol w="5971395"/>
              </a:tblGrid>
              <a:tr h="445473">
                <a:tc>
                  <a:txBody>
                    <a:bodyPr/>
                    <a:lstStyle/>
                    <a:p>
                      <a:r>
                        <a:rPr lang="el-GR" sz="1400" dirty="0" smtClean="0">
                          <a:solidFill>
                            <a:schemeClr val="tx1"/>
                          </a:solidFill>
                          <a:latin typeface="Consolas" pitchFamily="49" charset="0"/>
                          <a:cs typeface="Consolas" pitchFamily="49" charset="0"/>
                        </a:rPr>
                        <a:t>Κατηγορία</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dirty="0" smtClean="0">
                          <a:solidFill>
                            <a:schemeClr val="tx1"/>
                          </a:solidFill>
                          <a:latin typeface="Consolas" pitchFamily="49" charset="0"/>
                          <a:cs typeface="Consolas" pitchFamily="49" charset="0"/>
                        </a:rPr>
                        <a:t>Τύπος</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sz="1400" dirty="0" smtClean="0">
                          <a:solidFill>
                            <a:schemeClr val="tx1"/>
                          </a:solidFill>
                          <a:latin typeface="Consolas" pitchFamily="49" charset="0"/>
                          <a:cs typeface="Consolas" pitchFamily="49" charset="0"/>
                        </a:rPr>
                        <a:t>Περιγραφή</a:t>
                      </a:r>
                      <a:endParaRPr lang="en-US" sz="1400" dirty="0">
                        <a:solidFill>
                          <a:schemeClr val="tx1"/>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r>
              <a:tr h="878742">
                <a:tc rowSpan="4">
                  <a:txBody>
                    <a:bodyPr/>
                    <a:lstStyle/>
                    <a:p>
                      <a:pPr algn="ctr"/>
                      <a:r>
                        <a:rPr lang="el-GR" sz="1400" b="1" dirty="0" smtClean="0">
                          <a:latin typeface="Consolas" pitchFamily="49" charset="0"/>
                          <a:cs typeface="Consolas" pitchFamily="49" charset="0"/>
                        </a:rPr>
                        <a:t>Χρόνος</a:t>
                      </a:r>
                      <a:endParaRPr lang="en-US" sz="1400" b="1" dirty="0">
                        <a:latin typeface="Consolas" pitchFamily="49" charset="0"/>
                        <a:cs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004A82"/>
                          </a:solidFill>
                          <a:latin typeface="Consolas" pitchFamily="49" charset="0"/>
                          <a:cs typeface="Consolas" pitchFamily="49" charset="0"/>
                        </a:rPr>
                        <a:t>DATE</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Ημερομηνία</a:t>
                      </a:r>
                      <a:r>
                        <a:rPr lang="el-GR" sz="1400" baseline="0" dirty="0" smtClean="0">
                          <a:latin typeface="Consolas" pitchFamily="49" charset="0"/>
                          <a:cs typeface="Consolas" pitchFamily="49" charset="0"/>
                        </a:rPr>
                        <a:t> από 1</a:t>
                      </a:r>
                      <a:r>
                        <a:rPr lang="el-GR" sz="1400" baseline="30000" dirty="0" smtClean="0">
                          <a:latin typeface="Consolas" pitchFamily="49" charset="0"/>
                          <a:cs typeface="Consolas" pitchFamily="49" charset="0"/>
                        </a:rPr>
                        <a:t>η</a:t>
                      </a:r>
                      <a:r>
                        <a:rPr lang="el-GR" sz="1400" baseline="0" dirty="0" smtClean="0">
                          <a:latin typeface="Consolas" pitchFamily="49" charset="0"/>
                          <a:cs typeface="Consolas" pitchFamily="49" charset="0"/>
                        </a:rPr>
                        <a:t> Ιανουαρίου 1000 (‘1000-01-01’) έως 31 Δεκεμβρίου 9999 (‘9999-12-31’).</a:t>
                      </a:r>
                    </a:p>
                    <a:p>
                      <a:r>
                        <a:rPr lang="el-GR" sz="1400" baseline="0" dirty="0" smtClean="0">
                          <a:latin typeface="Consolas" pitchFamily="49" charset="0"/>
                          <a:cs typeface="Consolas" pitchFamily="49" charset="0"/>
                        </a:rPr>
                        <a:t>Η τυπική μορφοποίηση είναι </a:t>
                      </a:r>
                      <a:r>
                        <a:rPr lang="en-US" sz="1400" baseline="0" dirty="0" smtClean="0">
                          <a:latin typeface="Consolas" pitchFamily="49" charset="0"/>
                          <a:cs typeface="Consolas" pitchFamily="49" charset="0"/>
                        </a:rPr>
                        <a:t>‘</a:t>
                      </a:r>
                      <a:r>
                        <a:rPr lang="en-US" sz="1400" b="1" baseline="0" dirty="0" smtClean="0">
                          <a:latin typeface="Consolas" pitchFamily="49" charset="0"/>
                          <a:cs typeface="Consolas" pitchFamily="49" charset="0"/>
                        </a:rPr>
                        <a:t>YYYY-</a:t>
                      </a:r>
                      <a:r>
                        <a:rPr lang="el-GR" sz="1400" b="1" baseline="0" dirty="0" smtClean="0">
                          <a:latin typeface="Consolas" pitchFamily="49" charset="0"/>
                          <a:cs typeface="Consolas" pitchFamily="49" charset="0"/>
                        </a:rPr>
                        <a:t>ΜΜ</a:t>
                      </a:r>
                      <a:r>
                        <a:rPr lang="en-US" sz="1400" b="1" baseline="0" dirty="0" smtClean="0">
                          <a:latin typeface="Consolas" pitchFamily="49" charset="0"/>
                          <a:cs typeface="Consolas" pitchFamily="49" charset="0"/>
                        </a:rPr>
                        <a:t>-DD</a:t>
                      </a:r>
                      <a:r>
                        <a:rPr lang="en-US" sz="1400" b="0" baseline="0" dirty="0" smtClean="0">
                          <a:latin typeface="Consolas" pitchFamily="49" charset="0"/>
                          <a:cs typeface="Consolas" pitchFamily="49" charset="0"/>
                        </a:rPr>
                        <a:t>’</a:t>
                      </a:r>
                      <a:endParaRPr lang="en-US" sz="1400" b="1"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244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400" b="1" dirty="0" smtClean="0">
                          <a:solidFill>
                            <a:srgbClr val="004A82"/>
                          </a:solidFill>
                          <a:latin typeface="Consolas" pitchFamily="49" charset="0"/>
                          <a:cs typeface="Consolas" pitchFamily="49" charset="0"/>
                        </a:rPr>
                        <a:t>TIME</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dirty="0" smtClean="0">
                          <a:latin typeface="Consolas" pitchFamily="49" charset="0"/>
                          <a:cs typeface="Consolas" pitchFamily="49" charset="0"/>
                        </a:rPr>
                        <a:t>Ώρα από ‘00</a:t>
                      </a:r>
                      <a:r>
                        <a:rPr lang="en-US" sz="1400" dirty="0" smtClean="0">
                          <a:latin typeface="Consolas" pitchFamily="49" charset="0"/>
                          <a:cs typeface="Consolas" pitchFamily="49" charset="0"/>
                        </a:rPr>
                        <a:t>:00:00</a:t>
                      </a:r>
                      <a:r>
                        <a:rPr lang="el-GR" sz="1400" dirty="0" smtClean="0">
                          <a:latin typeface="Consolas" pitchFamily="49" charset="0"/>
                          <a:cs typeface="Consolas" pitchFamily="49" charset="0"/>
                        </a:rPr>
                        <a:t>’</a:t>
                      </a:r>
                      <a:r>
                        <a:rPr lang="en-US" sz="1400" baseline="0" dirty="0" smtClean="0">
                          <a:latin typeface="Consolas" pitchFamily="49" charset="0"/>
                          <a:cs typeface="Consolas" pitchFamily="49" charset="0"/>
                        </a:rPr>
                        <a:t> </a:t>
                      </a:r>
                      <a:r>
                        <a:rPr lang="el-GR" sz="1400" baseline="0" dirty="0" smtClean="0">
                          <a:latin typeface="Consolas" pitchFamily="49" charset="0"/>
                          <a:cs typeface="Consolas" pitchFamily="49" charset="0"/>
                        </a:rPr>
                        <a:t>έως ‘23:59:59’.</a:t>
                      </a:r>
                    </a:p>
                    <a:p>
                      <a:r>
                        <a:rPr lang="el-GR" sz="1400" dirty="0" smtClean="0">
                          <a:latin typeface="Consolas" pitchFamily="49" charset="0"/>
                          <a:cs typeface="Consolas" pitchFamily="49" charset="0"/>
                        </a:rPr>
                        <a:t>Η</a:t>
                      </a:r>
                      <a:r>
                        <a:rPr lang="el-GR" sz="1400" baseline="0" dirty="0" smtClean="0">
                          <a:latin typeface="Consolas" pitchFamily="49" charset="0"/>
                          <a:cs typeface="Consolas" pitchFamily="49" charset="0"/>
                        </a:rPr>
                        <a:t> τυπική μορφοποίηση είναι </a:t>
                      </a:r>
                      <a:r>
                        <a:rPr lang="en-US" sz="1400" baseline="0" dirty="0" smtClean="0">
                          <a:latin typeface="Consolas" pitchFamily="49" charset="0"/>
                          <a:cs typeface="Consolas" pitchFamily="49" charset="0"/>
                        </a:rPr>
                        <a:t>‘</a:t>
                      </a:r>
                      <a:r>
                        <a:rPr lang="en-US" sz="1400" b="1" baseline="0" dirty="0" err="1" smtClean="0">
                          <a:latin typeface="Consolas" pitchFamily="49" charset="0"/>
                          <a:cs typeface="Consolas" pitchFamily="49" charset="0"/>
                        </a:rPr>
                        <a:t>hh</a:t>
                      </a:r>
                      <a:r>
                        <a:rPr lang="en-US" sz="1400" b="1" dirty="0" err="1" smtClean="0">
                          <a:latin typeface="Consolas" pitchFamily="49" charset="0"/>
                          <a:cs typeface="Consolas" pitchFamily="49" charset="0"/>
                        </a:rPr>
                        <a:t>:mm</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ss</a:t>
                      </a:r>
                      <a:r>
                        <a:rPr lang="en-US" sz="1400" b="0" dirty="0" err="1" smtClean="0">
                          <a:latin typeface="Consolas" pitchFamily="49" charset="0"/>
                          <a:cs typeface="Consolas" pitchFamily="49" charset="0"/>
                        </a:rPr>
                        <a:t>’</a:t>
                      </a:r>
                      <a:endParaRPr lang="en-US" sz="1400" b="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742">
                <a:tc vMerge="1">
                  <a:txBody>
                    <a:bodyPr/>
                    <a:lstStyle/>
                    <a:p>
                      <a:endParaRPr lang="en-US" sz="1400" dirty="0">
                        <a:latin typeface="Consolas" pitchFamily="49" charset="0"/>
                        <a:cs typeface="Consolas" pitchFamily="49" charset="0"/>
                      </a:endParaRPr>
                    </a:p>
                  </a:txBody>
                  <a:tcPr/>
                </a:tc>
                <a:tc>
                  <a:txBody>
                    <a:bodyPr/>
                    <a:lstStyle/>
                    <a:p>
                      <a:r>
                        <a:rPr lang="en-US" sz="1400" b="1" dirty="0" smtClean="0">
                          <a:solidFill>
                            <a:srgbClr val="004A82"/>
                          </a:solidFill>
                          <a:latin typeface="Consolas" pitchFamily="49" charset="0"/>
                          <a:cs typeface="Consolas" pitchFamily="49" charset="0"/>
                        </a:rPr>
                        <a:t>DATETIME</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400" dirty="0" smtClean="0">
                          <a:latin typeface="Consolas" pitchFamily="49" charset="0"/>
                          <a:cs typeface="Consolas" pitchFamily="49" charset="0"/>
                        </a:rPr>
                        <a:t>Ημερομηνία</a:t>
                      </a:r>
                      <a:r>
                        <a:rPr lang="el-GR" sz="1400" baseline="0" dirty="0" smtClean="0">
                          <a:latin typeface="Consolas" pitchFamily="49" charset="0"/>
                          <a:cs typeface="Consolas" pitchFamily="49" charset="0"/>
                        </a:rPr>
                        <a:t> και ώρα από ‘1000-01-01 00:00:00’ έως ‘999-12-31 23:59:59’.</a:t>
                      </a:r>
                    </a:p>
                    <a:p>
                      <a:r>
                        <a:rPr lang="el-GR" sz="1400" baseline="0" dirty="0" smtClean="0">
                          <a:latin typeface="Consolas" pitchFamily="49" charset="0"/>
                          <a:cs typeface="Consolas" pitchFamily="49" charset="0"/>
                        </a:rPr>
                        <a:t>Η τυπική μορφοποίηση είναι </a:t>
                      </a:r>
                      <a:r>
                        <a:rPr lang="en-US" sz="1400" baseline="0" dirty="0" smtClean="0">
                          <a:latin typeface="Consolas" pitchFamily="49" charset="0"/>
                          <a:cs typeface="Consolas" pitchFamily="49" charset="0"/>
                        </a:rPr>
                        <a:t>‘</a:t>
                      </a:r>
                      <a:r>
                        <a:rPr lang="en-US" sz="1400" b="1" baseline="0" dirty="0" smtClean="0">
                          <a:latin typeface="Consolas" pitchFamily="49" charset="0"/>
                          <a:cs typeface="Consolas" pitchFamily="49" charset="0"/>
                        </a:rPr>
                        <a:t>YYYY-MM-DD</a:t>
                      </a:r>
                      <a:r>
                        <a:rPr lang="el-GR" sz="1400" b="1" baseline="0" dirty="0" smtClean="0">
                          <a:latin typeface="Consolas" pitchFamily="49" charset="0"/>
                          <a:cs typeface="Consolas" pitchFamily="49" charset="0"/>
                        </a:rPr>
                        <a:t> </a:t>
                      </a:r>
                      <a:r>
                        <a:rPr lang="en-US" sz="1400" b="1" baseline="0" dirty="0" err="1" smtClean="0">
                          <a:latin typeface="Consolas" pitchFamily="49" charset="0"/>
                          <a:cs typeface="Consolas" pitchFamily="49" charset="0"/>
                        </a:rPr>
                        <a:t>hh</a:t>
                      </a:r>
                      <a:r>
                        <a:rPr lang="en-US" sz="1400" b="1" dirty="0" err="1" smtClean="0">
                          <a:latin typeface="Consolas" pitchFamily="49" charset="0"/>
                          <a:cs typeface="Consolas" pitchFamily="49" charset="0"/>
                        </a:rPr>
                        <a:t>:mm</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ss</a:t>
                      </a:r>
                      <a:r>
                        <a:rPr lang="en-US" sz="1400" b="0" dirty="0" err="1" smtClean="0">
                          <a:latin typeface="Consolas" pitchFamily="49" charset="0"/>
                          <a:cs typeface="Consolas" pitchFamily="49" charset="0"/>
                        </a:rPr>
                        <a:t>’</a:t>
                      </a:r>
                      <a:endParaRPr lang="en-US" sz="1400" b="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5041">
                <a:tc vMerge="1">
                  <a:txBody>
                    <a:bodyPr/>
                    <a:lstStyle/>
                    <a:p>
                      <a:endParaRPr lang="en-US" sz="1400" dirty="0">
                        <a:latin typeface="Consolas" pitchFamily="49" charset="0"/>
                        <a:cs typeface="Consolas" pitchFamily="49" charset="0"/>
                      </a:endParaRPr>
                    </a:p>
                  </a:txBody>
                  <a:tcPr/>
                </a:tc>
                <a:tc>
                  <a:txBody>
                    <a:bodyPr/>
                    <a:lstStyle/>
                    <a:p>
                      <a:r>
                        <a:rPr lang="en-US" sz="1400" b="1" dirty="0" smtClean="0">
                          <a:solidFill>
                            <a:srgbClr val="004A82"/>
                          </a:solidFill>
                          <a:latin typeface="Consolas" pitchFamily="49" charset="0"/>
                          <a:cs typeface="Consolas" pitchFamily="49" charset="0"/>
                        </a:rPr>
                        <a:t>TIMESTAMP</a:t>
                      </a:r>
                      <a:endParaRPr lang="en-US" sz="1400" b="1" dirty="0">
                        <a:solidFill>
                          <a:srgbClr val="004A82"/>
                        </a:solidFill>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400" baseline="0" dirty="0" smtClean="0">
                          <a:latin typeface="Consolas" pitchFamily="49" charset="0"/>
                          <a:cs typeface="Consolas" pitchFamily="49" charset="0"/>
                        </a:rPr>
                        <a:t>Ημερομηνία και ώρα στη μορφή </a:t>
                      </a:r>
                      <a:r>
                        <a:rPr lang="en-US" sz="1400" baseline="0" dirty="0" smtClean="0">
                          <a:latin typeface="Consolas" pitchFamily="49" charset="0"/>
                          <a:cs typeface="Consolas" pitchFamily="49" charset="0"/>
                        </a:rPr>
                        <a:t>‘</a:t>
                      </a:r>
                      <a:r>
                        <a:rPr lang="en-US" sz="1400" b="1" baseline="0" dirty="0" smtClean="0">
                          <a:latin typeface="Consolas" pitchFamily="49" charset="0"/>
                          <a:cs typeface="Consolas" pitchFamily="49" charset="0"/>
                        </a:rPr>
                        <a:t>YYYY-MM-DD</a:t>
                      </a:r>
                      <a:r>
                        <a:rPr lang="el-GR" sz="1400" b="1" baseline="0" dirty="0" smtClean="0">
                          <a:latin typeface="Consolas" pitchFamily="49" charset="0"/>
                          <a:cs typeface="Consolas" pitchFamily="49" charset="0"/>
                        </a:rPr>
                        <a:t> </a:t>
                      </a:r>
                      <a:r>
                        <a:rPr lang="en-US" sz="1400" b="1" baseline="0" dirty="0" err="1" smtClean="0">
                          <a:latin typeface="Consolas" pitchFamily="49" charset="0"/>
                          <a:cs typeface="Consolas" pitchFamily="49" charset="0"/>
                        </a:rPr>
                        <a:t>hh</a:t>
                      </a:r>
                      <a:r>
                        <a:rPr lang="en-US" sz="1400" b="1" dirty="0" err="1" smtClean="0">
                          <a:latin typeface="Consolas" pitchFamily="49" charset="0"/>
                          <a:cs typeface="Consolas" pitchFamily="49" charset="0"/>
                        </a:rPr>
                        <a:t>:mm</a:t>
                      </a:r>
                      <a:r>
                        <a:rPr lang="en-US" sz="1400" b="1" dirty="0" smtClean="0">
                          <a:latin typeface="Consolas" pitchFamily="49" charset="0"/>
                          <a:cs typeface="Consolas" pitchFamily="49" charset="0"/>
                        </a:rPr>
                        <a:t>::</a:t>
                      </a:r>
                      <a:r>
                        <a:rPr lang="en-US" sz="1400" b="1" dirty="0" err="1" smtClean="0">
                          <a:latin typeface="Consolas" pitchFamily="49" charset="0"/>
                          <a:cs typeface="Consolas" pitchFamily="49" charset="0"/>
                        </a:rPr>
                        <a:t>ss</a:t>
                      </a:r>
                      <a:r>
                        <a:rPr lang="en-US" sz="1400" b="0" dirty="0" err="1" smtClean="0">
                          <a:latin typeface="Consolas" pitchFamily="49" charset="0"/>
                          <a:cs typeface="Consolas" pitchFamily="49" charset="0"/>
                        </a:rPr>
                        <a:t>’</a:t>
                      </a:r>
                      <a:r>
                        <a:rPr lang="el-GR" sz="1400" b="0" dirty="0" smtClean="0">
                          <a:latin typeface="Consolas" pitchFamily="49" charset="0"/>
                          <a:cs typeface="Consolas" pitchFamily="49" charset="0"/>
                        </a:rPr>
                        <a:t> από ‘1970-01-01</a:t>
                      </a:r>
                      <a:r>
                        <a:rPr lang="el-GR" sz="1400" b="0" baseline="0" dirty="0" smtClean="0">
                          <a:latin typeface="Consolas" pitchFamily="49" charset="0"/>
                          <a:cs typeface="Consolas" pitchFamily="49" charset="0"/>
                        </a:rPr>
                        <a:t> 00:00:00</a:t>
                      </a:r>
                      <a:r>
                        <a:rPr lang="el-GR" sz="1400" b="0" dirty="0" smtClean="0">
                          <a:latin typeface="Consolas" pitchFamily="49" charset="0"/>
                          <a:cs typeface="Consolas" pitchFamily="49" charset="0"/>
                        </a:rPr>
                        <a:t>’ έως</a:t>
                      </a:r>
                      <a:r>
                        <a:rPr lang="el-GR" sz="1400" b="0" baseline="0" dirty="0" smtClean="0">
                          <a:latin typeface="Consolas" pitchFamily="49" charset="0"/>
                          <a:cs typeface="Consolas" pitchFamily="49" charset="0"/>
                        </a:rPr>
                        <a:t> ‘2037-12-31 23:59:59’.</a:t>
                      </a:r>
                    </a:p>
                    <a:p>
                      <a:r>
                        <a:rPr lang="el-GR" sz="1400" b="0" baseline="0" dirty="0" smtClean="0">
                          <a:latin typeface="Consolas" pitchFamily="49" charset="0"/>
                          <a:cs typeface="Consolas" pitchFamily="49" charset="0"/>
                        </a:rPr>
                        <a:t>Χρησιμοποιείται ως </a:t>
                      </a:r>
                      <a:r>
                        <a:rPr lang="el-GR" sz="1400" b="0" baseline="0" dirty="0" err="1" smtClean="0">
                          <a:latin typeface="Consolas" pitchFamily="49" charset="0"/>
                          <a:cs typeface="Consolas" pitchFamily="49" charset="0"/>
                        </a:rPr>
                        <a:t>χρονοσφραγίδα</a:t>
                      </a:r>
                      <a:r>
                        <a:rPr lang="el-GR" sz="1400" b="0" baseline="0" dirty="0" smtClean="0">
                          <a:latin typeface="Consolas" pitchFamily="49" charset="0"/>
                          <a:cs typeface="Consolas" pitchFamily="49" charset="0"/>
                        </a:rPr>
                        <a:t> και λαμβάνει αυτόματα τιμή, όταν γίνεται προσθήκη ή διαγραφή γραμμών σε έναν πίνακα</a:t>
                      </a:r>
                      <a:endParaRPr lang="en-US" sz="1400" dirty="0">
                        <a:latin typeface="Consolas" pitchFamily="49" charset="0"/>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26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16 </a:t>
            </a:r>
            <a:r>
              <a:rPr lang="el-GR" sz="3200" b="0" dirty="0"/>
              <a:t>από 58)</a:t>
            </a:r>
            <a:endParaRPr lang="en-US" dirty="0"/>
          </a:p>
        </p:txBody>
      </p:sp>
      <p:sp>
        <p:nvSpPr>
          <p:cNvPr id="3" name="Content Placeholder 2"/>
          <p:cNvSpPr>
            <a:spLocks noGrp="1"/>
          </p:cNvSpPr>
          <p:nvPr>
            <p:ph idx="1"/>
          </p:nvPr>
        </p:nvSpPr>
        <p:spPr>
          <a:xfrm>
            <a:off x="457200" y="1412776"/>
            <a:ext cx="8363272" cy="4896544"/>
          </a:xfrm>
        </p:spPr>
        <p:txBody>
          <a:bodyPr>
            <a:normAutofit/>
          </a:bodyPr>
          <a:lstStyle/>
          <a:p>
            <a:pPr>
              <a:lnSpc>
                <a:spcPct val="114000"/>
              </a:lnSpc>
              <a:spcBef>
                <a:spcPts val="1200"/>
              </a:spcBef>
            </a:pPr>
            <a:r>
              <a:rPr lang="el-GR" dirty="0" smtClean="0"/>
              <a:t>Η σωστή επιλογή του τύπου δεδομένων είναι πολύ σημαντική γιατί επηρεάζει :</a:t>
            </a:r>
          </a:p>
          <a:p>
            <a:pPr lvl="1">
              <a:lnSpc>
                <a:spcPct val="114000"/>
              </a:lnSpc>
              <a:spcBef>
                <a:spcPts val="1200"/>
              </a:spcBef>
            </a:pPr>
            <a:r>
              <a:rPr lang="el-GR" dirty="0" smtClean="0"/>
              <a:t>Το μέγεθος του αποθηκευτικού χώρου που θα χρησιμοποιηθεί,</a:t>
            </a:r>
          </a:p>
          <a:p>
            <a:pPr lvl="1">
              <a:lnSpc>
                <a:spcPct val="114000"/>
              </a:lnSpc>
              <a:spcBef>
                <a:spcPts val="1200"/>
              </a:spcBef>
            </a:pPr>
            <a:r>
              <a:rPr lang="el-GR" dirty="0" smtClean="0"/>
              <a:t>Την ταχύτητα με την οποία γίνονται οι διαδικασίες σε μία βάση δεδομένων,</a:t>
            </a:r>
          </a:p>
          <a:p>
            <a:pPr lvl="1">
              <a:lnSpc>
                <a:spcPct val="114000"/>
              </a:lnSpc>
              <a:spcBef>
                <a:spcPts val="1200"/>
              </a:spcBef>
            </a:pPr>
            <a:r>
              <a:rPr lang="el-GR" dirty="0" smtClean="0"/>
              <a:t>Την ακρίβεια με την οποία θα αποθηκευθούν τα δεδομένα.</a:t>
            </a:r>
            <a:endParaRPr lang="en-US" dirty="0"/>
          </a:p>
        </p:txBody>
      </p:sp>
    </p:spTree>
    <p:extLst>
      <p:ext uri="{BB962C8B-B14F-4D97-AF65-F5344CB8AC3E}">
        <p14:creationId xmlns:p14="http://schemas.microsoft.com/office/powerpoint/2010/main" val="110573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17 </a:t>
            </a:r>
            <a:r>
              <a:rPr lang="el-GR" sz="3200" b="0" dirty="0"/>
              <a:t>από 58)</a:t>
            </a:r>
            <a:endParaRPr lang="en-US" dirty="0"/>
          </a:p>
        </p:txBody>
      </p:sp>
      <p:sp>
        <p:nvSpPr>
          <p:cNvPr id="3" name="Content Placeholder 2"/>
          <p:cNvSpPr>
            <a:spLocks noGrp="1"/>
          </p:cNvSpPr>
          <p:nvPr>
            <p:ph idx="1"/>
          </p:nvPr>
        </p:nvSpPr>
        <p:spPr/>
        <p:txBody>
          <a:bodyPr>
            <a:normAutofit lnSpcReduction="10000"/>
          </a:bodyPr>
          <a:lstStyle/>
          <a:p>
            <a:pPr>
              <a:lnSpc>
                <a:spcPct val="114000"/>
              </a:lnSpc>
              <a:spcBef>
                <a:spcPts val="1200"/>
              </a:spcBef>
            </a:pPr>
            <a:r>
              <a:rPr lang="el-GR" dirty="0" smtClean="0"/>
              <a:t>Διαδικασία επιλογής σωστού τύπου δεδομένων για μία στήλη (πεδίο) :</a:t>
            </a:r>
          </a:p>
          <a:p>
            <a:pPr lvl="1">
              <a:lnSpc>
                <a:spcPct val="114000"/>
              </a:lnSpc>
              <a:spcBef>
                <a:spcPts val="1200"/>
              </a:spcBef>
            </a:pPr>
            <a:r>
              <a:rPr lang="el-GR" dirty="0" smtClean="0"/>
              <a:t>Καθορίζεται η κατηγορία στην οποία θα ανήκει ο τύπος δεδομένων της στήλης. Δηλαδή εάν πρόκειται για συμβολοσειρά, αριθμό ή ημερομηνία,</a:t>
            </a:r>
          </a:p>
          <a:p>
            <a:pPr lvl="1">
              <a:lnSpc>
                <a:spcPct val="114000"/>
              </a:lnSpc>
              <a:spcBef>
                <a:spcPts val="1200"/>
              </a:spcBef>
            </a:pPr>
            <a:r>
              <a:rPr lang="el-GR" dirty="0" smtClean="0"/>
              <a:t>Για την επιλεγμένη κατηγορία, καθορίζεται ο τύπος που ταιριάζει περισσότερο στα δεδομένα που θα καταχωρηθούν. Για παράδειγμα, εάν είναι γνωστό εκ των προτέρων ότι σε μία στήλη θα καταχωρηθούν τιμές από 1 έως 99.999, τότε ο κατάλληλος τύπος είναι ο</a:t>
            </a:r>
            <a:r>
              <a:rPr lang="en-US" dirty="0" smtClean="0"/>
              <a:t> </a:t>
            </a:r>
            <a:r>
              <a:rPr lang="en-US" b="1" dirty="0" smtClean="0"/>
              <a:t>MEDIUMINT UNSIGNED</a:t>
            </a:r>
            <a:r>
              <a:rPr lang="el-GR" dirty="0"/>
              <a:t>.</a:t>
            </a:r>
            <a:endParaRPr lang="en-US" b="1" dirty="0" smtClean="0"/>
          </a:p>
        </p:txBody>
      </p:sp>
    </p:spTree>
    <p:extLst>
      <p:ext uri="{BB962C8B-B14F-4D97-AF65-F5344CB8AC3E}">
        <p14:creationId xmlns:p14="http://schemas.microsoft.com/office/powerpoint/2010/main" val="2608656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18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Διαδικασία επιλογής σωστού τύπου δεδομένων για μία στήλη (πεδίο):</a:t>
            </a:r>
          </a:p>
          <a:p>
            <a:pPr lvl="1">
              <a:lnSpc>
                <a:spcPct val="114000"/>
              </a:lnSpc>
              <a:spcBef>
                <a:spcPts val="1200"/>
              </a:spcBef>
            </a:pPr>
            <a:r>
              <a:rPr lang="el-GR" dirty="0" smtClean="0"/>
              <a:t>Εάν πρόκειται να αποθηκευθούν δεκαδικοί αριθμοί και απαιτείται μεγάλη ακρίβεια τότε ο κατάλληλος τύπος είναι </a:t>
            </a:r>
            <a:r>
              <a:rPr lang="en-US" b="1" dirty="0" smtClean="0"/>
              <a:t>DECIMAL</a:t>
            </a:r>
            <a:r>
              <a:rPr lang="el-GR" b="1" dirty="0" smtClean="0"/>
              <a:t>,</a:t>
            </a:r>
            <a:endParaRPr lang="en-US" b="1" dirty="0" smtClean="0"/>
          </a:p>
          <a:p>
            <a:pPr lvl="1">
              <a:lnSpc>
                <a:spcPct val="114000"/>
              </a:lnSpc>
              <a:spcBef>
                <a:spcPts val="1200"/>
              </a:spcBef>
            </a:pPr>
            <a:r>
              <a:rPr lang="el-GR" dirty="0" smtClean="0"/>
              <a:t>Εάν η ακρίβεια δεν είναι τόσο σημαντική ή η ταχύτητα έχει την υψηλότερη προτεραιότητα, τότε ο τύπος </a:t>
            </a:r>
            <a:r>
              <a:rPr lang="en-US" b="1" dirty="0" smtClean="0"/>
              <a:t>DOUBLE</a:t>
            </a:r>
            <a:r>
              <a:rPr lang="el-GR" dirty="0" smtClean="0"/>
              <a:t> επαρκεί.</a:t>
            </a:r>
          </a:p>
        </p:txBody>
      </p:sp>
    </p:spTree>
    <p:extLst>
      <p:ext uri="{BB962C8B-B14F-4D97-AF65-F5344CB8AC3E}">
        <p14:creationId xmlns:p14="http://schemas.microsoft.com/office/powerpoint/2010/main" val="399982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Ιατρικές βάσεις δεδομένων </a:t>
            </a:r>
            <a:r>
              <a:rPr lang="el-GR" sz="3200" b="0" dirty="0" smtClean="0"/>
              <a:t>(1 από 58)</a:t>
            </a:r>
            <a:endParaRPr lang="en-US" sz="3200" b="0" dirty="0"/>
          </a:p>
        </p:txBody>
      </p:sp>
      <p:sp>
        <p:nvSpPr>
          <p:cNvPr id="3" name="Content Placeholder 2"/>
          <p:cNvSpPr>
            <a:spLocks noGrp="1"/>
          </p:cNvSpPr>
          <p:nvPr>
            <p:ph idx="1"/>
          </p:nvPr>
        </p:nvSpPr>
        <p:spPr/>
        <p:txBody>
          <a:bodyPr>
            <a:normAutofit/>
          </a:bodyPr>
          <a:lstStyle/>
          <a:p>
            <a:pPr>
              <a:spcBef>
                <a:spcPts val="1200"/>
              </a:spcBef>
            </a:pPr>
            <a:r>
              <a:rPr lang="en-US" sz="2200" dirty="0" smtClean="0"/>
              <a:t>H</a:t>
            </a:r>
            <a:r>
              <a:rPr lang="el-GR" sz="2200" dirty="0" smtClean="0"/>
              <a:t> δημιουργία και η διαχείριση μίας βάσης δεδομένων επιτυγχάνεται με χρήση εντολών της γλώσσας </a:t>
            </a:r>
            <a:r>
              <a:rPr lang="en-US" sz="2200" b="1" dirty="0" smtClean="0"/>
              <a:t>Structured Query Language</a:t>
            </a:r>
            <a:r>
              <a:rPr lang="en-US" sz="2200" dirty="0" smtClean="0"/>
              <a:t> (</a:t>
            </a:r>
            <a:r>
              <a:rPr lang="en-US" sz="2200" b="1" dirty="0" smtClean="0"/>
              <a:t>SQL</a:t>
            </a:r>
            <a:r>
              <a:rPr lang="en-US" sz="2200" dirty="0" smtClean="0"/>
              <a:t>)</a:t>
            </a:r>
            <a:r>
              <a:rPr lang="el-GR" sz="2200" dirty="0" smtClean="0"/>
              <a:t>.</a:t>
            </a:r>
            <a:endParaRPr lang="en-US" sz="2200" dirty="0" smtClean="0"/>
          </a:p>
          <a:p>
            <a:pPr>
              <a:spcBef>
                <a:spcPts val="1200"/>
              </a:spcBef>
            </a:pPr>
            <a:r>
              <a:rPr lang="en-US" sz="2200" dirty="0" smtClean="0"/>
              <a:t>H SQL </a:t>
            </a:r>
            <a:r>
              <a:rPr lang="el-GR" sz="2200" dirty="0" smtClean="0"/>
              <a:t>είναι μία γλώσσα υψηλού επιπέδου και περιλαμβάνει εντολές που επιτρέπουν :</a:t>
            </a:r>
          </a:p>
          <a:p>
            <a:pPr lvl="1">
              <a:spcBef>
                <a:spcPts val="1200"/>
              </a:spcBef>
            </a:pPr>
            <a:r>
              <a:rPr lang="el-GR" sz="2200" dirty="0" smtClean="0"/>
              <a:t>Τη δημιουργία πινάκων,</a:t>
            </a:r>
          </a:p>
          <a:p>
            <a:pPr lvl="1">
              <a:spcBef>
                <a:spcPts val="1200"/>
              </a:spcBef>
            </a:pPr>
            <a:r>
              <a:rPr lang="el-GR" sz="2200" dirty="0" smtClean="0"/>
              <a:t>Την τροποποίηση της δομής πινάκων,</a:t>
            </a:r>
          </a:p>
          <a:p>
            <a:pPr lvl="1">
              <a:spcBef>
                <a:spcPts val="1200"/>
              </a:spcBef>
            </a:pPr>
            <a:r>
              <a:rPr lang="el-GR" sz="2200" dirty="0" smtClean="0"/>
              <a:t>Την εισαγωγή δεδομένων σε πίνακες,</a:t>
            </a:r>
          </a:p>
          <a:p>
            <a:pPr lvl="1">
              <a:spcBef>
                <a:spcPts val="1200"/>
              </a:spcBef>
            </a:pPr>
            <a:r>
              <a:rPr lang="el-GR" sz="2200" dirty="0" smtClean="0"/>
              <a:t>Τη διαγραφή </a:t>
            </a:r>
            <a:r>
              <a:rPr lang="el-GR" sz="2200" dirty="0"/>
              <a:t>δεδομένων </a:t>
            </a:r>
            <a:r>
              <a:rPr lang="el-GR" sz="2200" dirty="0" smtClean="0"/>
              <a:t>από πίνακες,</a:t>
            </a:r>
          </a:p>
          <a:p>
            <a:pPr lvl="1">
              <a:spcBef>
                <a:spcPts val="1200"/>
              </a:spcBef>
            </a:pPr>
            <a:r>
              <a:rPr lang="el-GR" sz="2200" dirty="0" smtClean="0"/>
              <a:t>Την ανανέωση των δεδομένων πινάκων,</a:t>
            </a:r>
          </a:p>
          <a:p>
            <a:pPr lvl="1">
              <a:spcBef>
                <a:spcPts val="1200"/>
              </a:spcBef>
            </a:pPr>
            <a:r>
              <a:rPr lang="el-GR" sz="2200" dirty="0" smtClean="0"/>
              <a:t>Την επιλογή δεδομένων από πίνακες με χρήση κριτηρίων.</a:t>
            </a:r>
            <a:endParaRPr lang="en-US" sz="2200" dirty="0"/>
          </a:p>
        </p:txBody>
      </p:sp>
    </p:spTree>
    <p:extLst>
      <p:ext uri="{BB962C8B-B14F-4D97-AF65-F5344CB8AC3E}">
        <p14:creationId xmlns:p14="http://schemas.microsoft.com/office/powerpoint/2010/main" val="300986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19 </a:t>
            </a:r>
            <a:r>
              <a:rPr lang="el-GR" sz="3200" b="0" dirty="0"/>
              <a:t>από 58)</a:t>
            </a:r>
            <a:endParaRPr lang="en-US" dirty="0"/>
          </a:p>
        </p:txBody>
      </p:sp>
      <p:sp>
        <p:nvSpPr>
          <p:cNvPr id="3" name="Content Placeholder 2"/>
          <p:cNvSpPr>
            <a:spLocks noGrp="1"/>
          </p:cNvSpPr>
          <p:nvPr>
            <p:ph idx="1"/>
          </p:nvPr>
        </p:nvSpPr>
        <p:spPr>
          <a:xfrm>
            <a:off x="323528" y="1412776"/>
            <a:ext cx="8820472" cy="4968552"/>
          </a:xfrm>
        </p:spPr>
        <p:txBody>
          <a:bodyPr>
            <a:noAutofit/>
          </a:bodyPr>
          <a:lstStyle/>
          <a:p>
            <a:pPr marL="0" indent="0">
              <a:spcBef>
                <a:spcPts val="600"/>
              </a:spcBef>
              <a:buNone/>
            </a:pPr>
            <a:r>
              <a:rPr lang="el-GR" sz="2200" b="1" dirty="0" smtClean="0"/>
              <a:t>Παράδειγμα</a:t>
            </a:r>
          </a:p>
          <a:p>
            <a:pPr marL="0" indent="0">
              <a:spcBef>
                <a:spcPts val="600"/>
              </a:spcBef>
              <a:buNone/>
            </a:pPr>
            <a:r>
              <a:rPr lang="el-GR" sz="2200" dirty="0" smtClean="0"/>
              <a:t>Μία εφαρμογή που παρέχει προσωποποιημένο περιεχόμενο στους χρήστες της χρησιμοποιεί έναν πίνακα που κρατάει τις ακόλουθες πληροφορίες για τους χρήστες:</a:t>
            </a:r>
          </a:p>
          <a:p>
            <a:pPr>
              <a:spcBef>
                <a:spcPts val="600"/>
              </a:spcBef>
            </a:pPr>
            <a:r>
              <a:rPr lang="el-GR" sz="2200" dirty="0" smtClean="0"/>
              <a:t>Κωδικός </a:t>
            </a:r>
            <a:r>
              <a:rPr lang="el-GR" sz="2200" dirty="0"/>
              <a:t>(αύξων αριθμός με αρχή το 1</a:t>
            </a:r>
            <a:r>
              <a:rPr lang="el-GR" sz="2200" dirty="0" smtClean="0"/>
              <a:t>)</a:t>
            </a:r>
          </a:p>
          <a:p>
            <a:pPr>
              <a:spcBef>
                <a:spcPts val="600"/>
              </a:spcBef>
            </a:pPr>
            <a:r>
              <a:rPr lang="el-GR" sz="2200" dirty="0" smtClean="0"/>
              <a:t>Όνομα </a:t>
            </a:r>
          </a:p>
          <a:p>
            <a:pPr>
              <a:spcBef>
                <a:spcPts val="600"/>
              </a:spcBef>
            </a:pPr>
            <a:r>
              <a:rPr lang="el-GR" sz="2200" dirty="0" smtClean="0"/>
              <a:t>Επώνυμο</a:t>
            </a:r>
          </a:p>
          <a:p>
            <a:pPr>
              <a:spcBef>
                <a:spcPts val="600"/>
              </a:spcBef>
            </a:pPr>
            <a:r>
              <a:rPr lang="en-US" sz="2200" dirty="0" smtClean="0"/>
              <a:t>Email</a:t>
            </a:r>
          </a:p>
          <a:p>
            <a:pPr>
              <a:spcBef>
                <a:spcPts val="600"/>
              </a:spcBef>
            </a:pPr>
            <a:r>
              <a:rPr lang="el-GR" sz="2200" dirty="0" smtClean="0"/>
              <a:t>Όνομα χρήστη (μέγιστο πλήθος χαρακτήρων 15)</a:t>
            </a:r>
            <a:endParaRPr lang="en-US" sz="2200" dirty="0" smtClean="0"/>
          </a:p>
          <a:p>
            <a:pPr>
              <a:spcBef>
                <a:spcPts val="600"/>
              </a:spcBef>
            </a:pPr>
            <a:r>
              <a:rPr lang="el-GR" sz="2200" dirty="0" smtClean="0"/>
              <a:t>Συνθηματικό (αποθηκεύεται κρυπτογραφημένο με σταθερό μήκος 40 χαρακτήρων)</a:t>
            </a:r>
          </a:p>
          <a:p>
            <a:pPr>
              <a:spcBef>
                <a:spcPts val="600"/>
              </a:spcBef>
            </a:pPr>
            <a:r>
              <a:rPr lang="el-GR" sz="2200" dirty="0" smtClean="0"/>
              <a:t>Ημερομηνία και ώρας εγγραφής.</a:t>
            </a:r>
          </a:p>
        </p:txBody>
      </p:sp>
      <p:sp>
        <p:nvSpPr>
          <p:cNvPr id="4" name="Ορθογώνιο 3"/>
          <p:cNvSpPr/>
          <p:nvPr/>
        </p:nvSpPr>
        <p:spPr>
          <a:xfrm>
            <a:off x="4541425" y="5411450"/>
            <a:ext cx="4572000" cy="1446550"/>
          </a:xfrm>
          <a:prstGeom prst="rect">
            <a:avLst/>
          </a:prstGeom>
          <a:solidFill>
            <a:schemeClr val="bg1"/>
          </a:solidFill>
          <a:ln w="19050">
            <a:solidFill>
              <a:srgbClr val="8CADAE"/>
            </a:solidFill>
          </a:ln>
          <a:effectLst>
            <a:outerShdw blurRad="50800" dist="38100" dir="18900000" algn="bl" rotWithShape="0">
              <a:prstClr val="black">
                <a:alpha val="40000"/>
              </a:prstClr>
            </a:outerShdw>
          </a:effectLst>
        </p:spPr>
        <p:txBody>
          <a:bodyPr>
            <a:spAutoFit/>
          </a:bodyPr>
          <a:lstStyle/>
          <a:p>
            <a:pPr marL="342900" indent="-342900" fontAlgn="auto">
              <a:spcBef>
                <a:spcPts val="600"/>
              </a:spcBef>
              <a:spcAft>
                <a:spcPts val="0"/>
              </a:spcAft>
              <a:buFont typeface="Wingdings" panose="05000000000000000000" pitchFamily="2" charset="2"/>
              <a:buChar char="Ø"/>
            </a:pPr>
            <a:r>
              <a:rPr lang="el-GR" sz="2200" dirty="0">
                <a:solidFill>
                  <a:prstClr val="black"/>
                </a:solidFill>
                <a:latin typeface="Calibri"/>
              </a:rPr>
              <a:t>Αν αναμένεται το πλήθος των χρηστών να μην ξεπεράσει το 1.000.000, να δοθεί ο κατάλληλος τύπος για κάθε πεδίο του πίνακα.</a:t>
            </a:r>
            <a:endParaRPr lang="en-US" sz="2200" dirty="0">
              <a:solidFill>
                <a:prstClr val="black"/>
              </a:solidFill>
              <a:latin typeface="Calibri"/>
            </a:endParaRPr>
          </a:p>
        </p:txBody>
      </p:sp>
    </p:spTree>
    <p:extLst>
      <p:ext uri="{BB962C8B-B14F-4D97-AF65-F5344CB8AC3E}">
        <p14:creationId xmlns:p14="http://schemas.microsoft.com/office/powerpoint/2010/main" val="300150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(20 </a:t>
            </a:r>
            <a:r>
              <a:rPr lang="el-GR" sz="3200" b="0" dirty="0"/>
              <a:t>από 58)</a:t>
            </a:r>
            <a:endParaRPr lang="en-US" dirty="0"/>
          </a:p>
        </p:txBody>
      </p:sp>
      <p:sp>
        <p:nvSpPr>
          <p:cNvPr id="3" name="Content Placeholder 2"/>
          <p:cNvSpPr>
            <a:spLocks noGrp="1"/>
          </p:cNvSpPr>
          <p:nvPr>
            <p:ph idx="1"/>
          </p:nvPr>
        </p:nvSpPr>
        <p:spPr>
          <a:xfrm>
            <a:off x="457200" y="1412776"/>
            <a:ext cx="8291264" cy="4968552"/>
          </a:xfrm>
        </p:spPr>
        <p:txBody>
          <a:bodyPr>
            <a:normAutofit lnSpcReduction="10000"/>
          </a:bodyPr>
          <a:lstStyle/>
          <a:p>
            <a:pPr marL="0" indent="0">
              <a:lnSpc>
                <a:spcPct val="120000"/>
              </a:lnSpc>
              <a:spcBef>
                <a:spcPts val="1000"/>
              </a:spcBef>
              <a:buNone/>
            </a:pPr>
            <a:r>
              <a:rPr lang="el-GR" b="1" dirty="0" smtClean="0"/>
              <a:t>Λύση</a:t>
            </a:r>
          </a:p>
          <a:p>
            <a:pPr>
              <a:lnSpc>
                <a:spcPct val="120000"/>
              </a:lnSpc>
              <a:spcBef>
                <a:spcPts val="1000"/>
              </a:spcBef>
            </a:pPr>
            <a:r>
              <a:rPr lang="el-GR" dirty="0" smtClean="0"/>
              <a:t>Ο κωδικός πρέπει να είναι ακέραιος χωρίς πρόσημο με μέγιστη τιμή 1.000.000. Συνεπώς ο κατάλληλος τύπος είναι </a:t>
            </a:r>
            <a:r>
              <a:rPr lang="en-US" b="1" dirty="0" smtClean="0">
                <a:solidFill>
                  <a:srgbClr val="004A82"/>
                </a:solidFill>
              </a:rPr>
              <a:t>MEDIUMINT UNSIGNED</a:t>
            </a:r>
            <a:r>
              <a:rPr lang="el-GR" dirty="0" smtClean="0"/>
              <a:t>, που επιτρέπει περίπου 17 εκατομμύρια εγγραφές στον πίνακα. </a:t>
            </a:r>
            <a:endParaRPr lang="en-US" dirty="0" smtClean="0"/>
          </a:p>
          <a:p>
            <a:pPr>
              <a:lnSpc>
                <a:spcPct val="120000"/>
              </a:lnSpc>
              <a:spcBef>
                <a:spcPts val="1000"/>
              </a:spcBef>
            </a:pPr>
            <a:r>
              <a:rPr lang="en-US" dirty="0" smtClean="0"/>
              <a:t>To </a:t>
            </a:r>
            <a:r>
              <a:rPr lang="el-GR" dirty="0" smtClean="0"/>
              <a:t>όνομα θα είναι συμβολοσειρά μεταβλητού πλήθους χαρακτήρων. </a:t>
            </a:r>
            <a:r>
              <a:rPr lang="el-GR" dirty="0"/>
              <a:t>Θ</a:t>
            </a:r>
            <a:r>
              <a:rPr lang="el-GR" dirty="0" smtClean="0"/>
              <a:t>εωρώντας ένα μέγιστο πλήθος </a:t>
            </a:r>
            <a:r>
              <a:rPr lang="el-GR" dirty="0"/>
              <a:t>25 </a:t>
            </a:r>
            <a:r>
              <a:rPr lang="el-GR" dirty="0" smtClean="0"/>
              <a:t>χαρακτήρων, ο τύπος είναι </a:t>
            </a:r>
            <a:r>
              <a:rPr lang="en-US" b="1" dirty="0" smtClean="0">
                <a:solidFill>
                  <a:srgbClr val="004A82"/>
                </a:solidFill>
              </a:rPr>
              <a:t>VARCHAR(25).</a:t>
            </a:r>
            <a:endParaRPr lang="el-GR" b="1" dirty="0" smtClean="0">
              <a:solidFill>
                <a:srgbClr val="004A82"/>
              </a:solidFill>
            </a:endParaRPr>
          </a:p>
          <a:p>
            <a:pPr>
              <a:lnSpc>
                <a:spcPct val="120000"/>
              </a:lnSpc>
              <a:spcBef>
                <a:spcPts val="1000"/>
              </a:spcBef>
            </a:pPr>
            <a:r>
              <a:rPr lang="en-US" dirty="0"/>
              <a:t>To </a:t>
            </a:r>
            <a:r>
              <a:rPr lang="el-GR" dirty="0" smtClean="0"/>
              <a:t>επώνυμο θα </a:t>
            </a:r>
            <a:r>
              <a:rPr lang="el-GR" dirty="0"/>
              <a:t>είναι συμβολοσειρά μεταβλητού πλήθους χαρακτήρων. Θεωρώντας ένα μέγιστο πλήθος </a:t>
            </a:r>
            <a:r>
              <a:rPr lang="el-GR" dirty="0" smtClean="0"/>
              <a:t>40 χαρακτήρων, </a:t>
            </a:r>
            <a:r>
              <a:rPr lang="el-GR" dirty="0"/>
              <a:t>ο τύπος είναι </a:t>
            </a:r>
            <a:r>
              <a:rPr lang="en-US" b="1" dirty="0" smtClean="0">
                <a:solidFill>
                  <a:srgbClr val="004A82"/>
                </a:solidFill>
              </a:rPr>
              <a:t>VARCHAR(</a:t>
            </a:r>
            <a:r>
              <a:rPr lang="el-GR" b="1" dirty="0" smtClean="0">
                <a:solidFill>
                  <a:srgbClr val="004A82"/>
                </a:solidFill>
              </a:rPr>
              <a:t>40</a:t>
            </a:r>
            <a:r>
              <a:rPr lang="en-US" b="1" dirty="0" smtClean="0">
                <a:solidFill>
                  <a:srgbClr val="004A82"/>
                </a:solidFill>
              </a:rPr>
              <a:t>)</a:t>
            </a:r>
            <a:r>
              <a:rPr lang="el-GR" dirty="0"/>
              <a:t>.</a:t>
            </a:r>
          </a:p>
        </p:txBody>
      </p:sp>
    </p:spTree>
    <p:extLst>
      <p:ext uri="{BB962C8B-B14F-4D97-AF65-F5344CB8AC3E}">
        <p14:creationId xmlns:p14="http://schemas.microsoft.com/office/powerpoint/2010/main" val="130731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21 </a:t>
            </a:r>
            <a:r>
              <a:rPr lang="el-GR" sz="3200" b="0" dirty="0"/>
              <a:t>από 58)</a:t>
            </a:r>
            <a:endParaRPr lang="en-US" dirty="0"/>
          </a:p>
        </p:txBody>
      </p:sp>
      <p:sp>
        <p:nvSpPr>
          <p:cNvPr id="3" name="Content Placeholder 2"/>
          <p:cNvSpPr>
            <a:spLocks noGrp="1"/>
          </p:cNvSpPr>
          <p:nvPr>
            <p:ph idx="1"/>
          </p:nvPr>
        </p:nvSpPr>
        <p:spPr>
          <a:xfrm>
            <a:off x="457200" y="1412776"/>
            <a:ext cx="8363272" cy="4896544"/>
          </a:xfrm>
        </p:spPr>
        <p:txBody>
          <a:bodyPr>
            <a:normAutofit/>
          </a:bodyPr>
          <a:lstStyle/>
          <a:p>
            <a:pPr marL="0" indent="0">
              <a:lnSpc>
                <a:spcPct val="110000"/>
              </a:lnSpc>
              <a:spcBef>
                <a:spcPts val="1000"/>
              </a:spcBef>
              <a:buNone/>
            </a:pPr>
            <a:r>
              <a:rPr lang="el-GR" b="1" dirty="0" smtClean="0"/>
              <a:t>Λύση</a:t>
            </a:r>
          </a:p>
          <a:p>
            <a:pPr>
              <a:lnSpc>
                <a:spcPct val="110000"/>
              </a:lnSpc>
              <a:spcBef>
                <a:spcPts val="1000"/>
              </a:spcBef>
            </a:pPr>
            <a:r>
              <a:rPr lang="en-US" dirty="0" smtClean="0"/>
              <a:t>To email </a:t>
            </a:r>
            <a:r>
              <a:rPr lang="el-GR" dirty="0" smtClean="0"/>
              <a:t>θα είναι συμβολοσειρά μεταβλητού πλήθους χαρακτήρων. </a:t>
            </a:r>
            <a:r>
              <a:rPr lang="el-GR" dirty="0"/>
              <a:t>Θ</a:t>
            </a:r>
            <a:r>
              <a:rPr lang="el-GR" dirty="0" smtClean="0"/>
              <a:t>εωρώντας ένα μέγιστο πλήθος </a:t>
            </a:r>
            <a:r>
              <a:rPr lang="en-US" dirty="0" smtClean="0"/>
              <a:t>60 </a:t>
            </a:r>
            <a:r>
              <a:rPr lang="el-GR" dirty="0" smtClean="0"/>
              <a:t>χαρακτήρων, ο τύπος είναι </a:t>
            </a:r>
            <a:r>
              <a:rPr lang="en-US" b="1" dirty="0" smtClean="0">
                <a:solidFill>
                  <a:srgbClr val="004A82"/>
                </a:solidFill>
              </a:rPr>
              <a:t>VARCHAR(60).</a:t>
            </a:r>
            <a:endParaRPr lang="el-GR" b="1" dirty="0" smtClean="0">
              <a:solidFill>
                <a:srgbClr val="004A82"/>
              </a:solidFill>
            </a:endParaRPr>
          </a:p>
          <a:p>
            <a:pPr>
              <a:lnSpc>
                <a:spcPct val="110000"/>
              </a:lnSpc>
              <a:spcBef>
                <a:spcPts val="1000"/>
              </a:spcBef>
            </a:pPr>
            <a:r>
              <a:rPr lang="el-GR" dirty="0" smtClean="0"/>
              <a:t>Το όνομα χρήστη θα έχει το πολύ 15 χαρακτήρες. Επομένως, ο κατάλληλος τύπος δεδομένων είναι</a:t>
            </a:r>
            <a:r>
              <a:rPr lang="el-GR" b="1" dirty="0" smtClean="0">
                <a:solidFill>
                  <a:srgbClr val="004A82"/>
                </a:solidFill>
              </a:rPr>
              <a:t> </a:t>
            </a:r>
            <a:r>
              <a:rPr lang="en-US" b="1" dirty="0" smtClean="0">
                <a:solidFill>
                  <a:srgbClr val="004A82"/>
                </a:solidFill>
              </a:rPr>
              <a:t>VARCHAR(</a:t>
            </a:r>
            <a:r>
              <a:rPr lang="el-GR" b="1" dirty="0" smtClean="0">
                <a:solidFill>
                  <a:srgbClr val="004A82"/>
                </a:solidFill>
              </a:rPr>
              <a:t>15</a:t>
            </a:r>
            <a:r>
              <a:rPr lang="en-US" b="1" dirty="0" smtClean="0">
                <a:solidFill>
                  <a:srgbClr val="004A82"/>
                </a:solidFill>
              </a:rPr>
              <a:t>)</a:t>
            </a:r>
            <a:r>
              <a:rPr lang="en-US" dirty="0" smtClean="0"/>
              <a:t>.</a:t>
            </a:r>
            <a:endParaRPr lang="el-GR" dirty="0" smtClean="0"/>
          </a:p>
          <a:p>
            <a:pPr>
              <a:lnSpc>
                <a:spcPct val="110000"/>
              </a:lnSpc>
              <a:spcBef>
                <a:spcPts val="1000"/>
              </a:spcBef>
            </a:pPr>
            <a:r>
              <a:rPr lang="en-US" dirty="0" smtClean="0"/>
              <a:t>To </a:t>
            </a:r>
            <a:r>
              <a:rPr lang="el-GR" dirty="0" smtClean="0"/>
              <a:t>συνθηματικό </a:t>
            </a:r>
            <a:r>
              <a:rPr lang="el-GR" dirty="0"/>
              <a:t>θα είναι συμβολοσειρά </a:t>
            </a:r>
            <a:r>
              <a:rPr lang="el-GR" dirty="0" smtClean="0"/>
              <a:t>σταθερού πλήθους 40 χαρακτήρων. Συνεπώς, ο κατάλληλος τύπος δεδομένων είναι </a:t>
            </a:r>
            <a:r>
              <a:rPr lang="en-US" b="1" dirty="0" smtClean="0">
                <a:solidFill>
                  <a:srgbClr val="004A82"/>
                </a:solidFill>
              </a:rPr>
              <a:t>CHAR(40).</a:t>
            </a:r>
          </a:p>
          <a:p>
            <a:pPr>
              <a:lnSpc>
                <a:spcPct val="110000"/>
              </a:lnSpc>
              <a:spcBef>
                <a:spcPts val="1000"/>
              </a:spcBef>
            </a:pPr>
            <a:r>
              <a:rPr lang="en-US" dirty="0" smtClean="0"/>
              <a:t>H</a:t>
            </a:r>
            <a:r>
              <a:rPr lang="el-GR" dirty="0" smtClean="0"/>
              <a:t> ημερομηνία εγγραφής θα είναι τύπου </a:t>
            </a:r>
            <a:r>
              <a:rPr lang="en-US" b="1" dirty="0" smtClean="0">
                <a:solidFill>
                  <a:srgbClr val="004A82"/>
                </a:solidFill>
              </a:rPr>
              <a:t>DATETIME</a:t>
            </a:r>
            <a:r>
              <a:rPr lang="en-US" dirty="0" smtClean="0"/>
              <a:t>.</a:t>
            </a:r>
            <a:endParaRPr lang="el-GR" dirty="0"/>
          </a:p>
        </p:txBody>
      </p:sp>
    </p:spTree>
    <p:extLst>
      <p:ext uri="{BB962C8B-B14F-4D97-AF65-F5344CB8AC3E}">
        <p14:creationId xmlns:p14="http://schemas.microsoft.com/office/powerpoint/2010/main" val="267352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22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Για λόγους ασφαλείας, ένα συνθηματικό αποθηκεύεται πάντα κρυπτογραφημένο σε μία βάση δεδομένων.</a:t>
            </a:r>
          </a:p>
          <a:p>
            <a:pPr>
              <a:lnSpc>
                <a:spcPct val="114000"/>
              </a:lnSpc>
              <a:spcBef>
                <a:spcPts val="1200"/>
              </a:spcBef>
            </a:pPr>
            <a:r>
              <a:rPr lang="el-GR" dirty="0" smtClean="0"/>
              <a:t>Οι πιο γνωστοί αλγόριθμοι κρυπτογράφησης είναι :</a:t>
            </a:r>
          </a:p>
          <a:p>
            <a:pPr lvl="1">
              <a:lnSpc>
                <a:spcPct val="114000"/>
              </a:lnSpc>
              <a:spcBef>
                <a:spcPts val="1200"/>
              </a:spcBef>
            </a:pPr>
            <a:r>
              <a:rPr lang="en-US" dirty="0" smtClean="0"/>
              <a:t>Secure Hash Algorithm 1 (SHA-1)</a:t>
            </a:r>
            <a:r>
              <a:rPr lang="el-GR" dirty="0" smtClean="0"/>
              <a:t>,</a:t>
            </a:r>
            <a:endParaRPr lang="en-US" dirty="0" smtClean="0"/>
          </a:p>
          <a:p>
            <a:pPr lvl="1">
              <a:lnSpc>
                <a:spcPct val="114000"/>
              </a:lnSpc>
              <a:spcBef>
                <a:spcPts val="1200"/>
              </a:spcBef>
            </a:pPr>
            <a:r>
              <a:rPr lang="en-US" dirty="0"/>
              <a:t>Secure Hash Algorithm </a:t>
            </a:r>
            <a:r>
              <a:rPr lang="en-US" dirty="0" smtClean="0"/>
              <a:t>2 </a:t>
            </a:r>
            <a:r>
              <a:rPr lang="en-US" dirty="0"/>
              <a:t>(</a:t>
            </a:r>
            <a:r>
              <a:rPr lang="en-US" dirty="0" smtClean="0"/>
              <a:t>SHA-2)</a:t>
            </a:r>
            <a:r>
              <a:rPr lang="el-GR" dirty="0" smtClean="0"/>
              <a:t>.</a:t>
            </a:r>
            <a:endParaRPr lang="en-US" dirty="0"/>
          </a:p>
          <a:p>
            <a:pPr>
              <a:lnSpc>
                <a:spcPct val="114000"/>
              </a:lnSpc>
              <a:spcBef>
                <a:spcPts val="1200"/>
              </a:spcBef>
            </a:pPr>
            <a:r>
              <a:rPr lang="el-GR" dirty="0" smtClean="0"/>
              <a:t>Κάθε ένας από τους αλγορίθμους μετατρέπει ένα συνθηματικό (ή οποιαδήποτε κείμενο) σε μια σειρά από </a:t>
            </a:r>
            <a:r>
              <a:rPr lang="en-US" dirty="0" smtClean="0"/>
              <a:t>bits</a:t>
            </a:r>
            <a:r>
              <a:rPr lang="el-GR" dirty="0" smtClean="0"/>
              <a:t>, που ονομάζεται </a:t>
            </a:r>
            <a:r>
              <a:rPr lang="en-US" b="1" dirty="0" smtClean="0"/>
              <a:t>hash</a:t>
            </a:r>
            <a:r>
              <a:rPr lang="el-GR" b="1" dirty="0" smtClean="0"/>
              <a:t>.</a:t>
            </a:r>
            <a:endParaRPr lang="en-US" dirty="0"/>
          </a:p>
        </p:txBody>
      </p:sp>
    </p:spTree>
    <p:extLst>
      <p:ext uri="{BB962C8B-B14F-4D97-AF65-F5344CB8AC3E}">
        <p14:creationId xmlns:p14="http://schemas.microsoft.com/office/powerpoint/2010/main" val="164445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23 </a:t>
            </a:r>
            <a:r>
              <a:rPr lang="el-GR" sz="3200" b="0" dirty="0"/>
              <a:t>από 58)</a:t>
            </a:r>
            <a:endParaRPr lang="en-US" dirty="0"/>
          </a:p>
        </p:txBody>
      </p:sp>
      <p:sp>
        <p:nvSpPr>
          <p:cNvPr id="3" name="Content Placeholder 2"/>
          <p:cNvSpPr>
            <a:spLocks noGrp="1"/>
          </p:cNvSpPr>
          <p:nvPr>
            <p:ph idx="1"/>
          </p:nvPr>
        </p:nvSpPr>
        <p:spPr>
          <a:xfrm>
            <a:off x="457200" y="1412776"/>
            <a:ext cx="8363272" cy="4896544"/>
          </a:xfrm>
        </p:spPr>
        <p:txBody>
          <a:bodyPr/>
          <a:lstStyle/>
          <a:p>
            <a:pPr>
              <a:lnSpc>
                <a:spcPct val="114000"/>
              </a:lnSpc>
              <a:spcBef>
                <a:spcPts val="1200"/>
              </a:spcBef>
            </a:pPr>
            <a:r>
              <a:rPr lang="el-GR" dirty="0" smtClean="0"/>
              <a:t>Για παράδειγμα ο </a:t>
            </a:r>
            <a:r>
              <a:rPr lang="en-US" dirty="0" smtClean="0"/>
              <a:t>SHA-1</a:t>
            </a:r>
            <a:r>
              <a:rPr lang="el-GR" dirty="0" smtClean="0"/>
              <a:t> μετατρέπει οποιοδήποτε συνθηματικό</a:t>
            </a:r>
            <a:r>
              <a:rPr lang="en-US" dirty="0" smtClean="0"/>
              <a:t> </a:t>
            </a:r>
            <a:r>
              <a:rPr lang="el-GR" dirty="0" smtClean="0"/>
              <a:t>σε 160</a:t>
            </a:r>
            <a:r>
              <a:rPr lang="en-US" dirty="0" smtClean="0"/>
              <a:t> bits</a:t>
            </a:r>
            <a:r>
              <a:rPr lang="el-GR" dirty="0" smtClean="0"/>
              <a:t>.</a:t>
            </a:r>
            <a:endParaRPr lang="en-US" dirty="0" smtClean="0"/>
          </a:p>
          <a:p>
            <a:pPr>
              <a:lnSpc>
                <a:spcPct val="114000"/>
              </a:lnSpc>
              <a:spcBef>
                <a:spcPts val="1200"/>
              </a:spcBef>
            </a:pPr>
            <a:r>
              <a:rPr lang="el-GR" dirty="0" smtClean="0"/>
              <a:t>Κάθε τετράδα </a:t>
            </a:r>
            <a:r>
              <a:rPr lang="en-US" dirty="0" smtClean="0"/>
              <a:t>bits</a:t>
            </a:r>
            <a:r>
              <a:rPr lang="el-GR" dirty="0" smtClean="0"/>
              <a:t> αναπαριστάται με ένα </a:t>
            </a:r>
            <a:r>
              <a:rPr lang="el-GR" dirty="0" err="1" smtClean="0"/>
              <a:t>δεκαεξαδικό</a:t>
            </a:r>
            <a:r>
              <a:rPr lang="el-GR" dirty="0" smtClean="0"/>
              <a:t> ψηφίο (0-9, Α-</a:t>
            </a:r>
            <a:r>
              <a:rPr lang="en-US" dirty="0" smtClean="0"/>
              <a:t>F), </a:t>
            </a:r>
            <a:r>
              <a:rPr lang="el-GR" dirty="0" smtClean="0"/>
              <a:t>με αποτέλεσμα να αποθηκεύεται σε μία βάση δεδομένων ως συμβολοσειρά 40 χαρακτήρων.</a:t>
            </a:r>
          </a:p>
          <a:p>
            <a:pPr>
              <a:lnSpc>
                <a:spcPct val="114000"/>
              </a:lnSpc>
              <a:spcBef>
                <a:spcPts val="1200"/>
              </a:spcBef>
            </a:pPr>
            <a:r>
              <a:rPr lang="el-GR" dirty="0" smtClean="0"/>
              <a:t>Ακόμα και αν δύο συνθηματικά διαφέρουν μόνο σε ένα χαρακτήρα, τα αντίστοιχα </a:t>
            </a:r>
            <a:r>
              <a:rPr lang="en-US" dirty="0" smtClean="0"/>
              <a:t>hash </a:t>
            </a:r>
            <a:r>
              <a:rPr lang="el-GR" dirty="0" smtClean="0"/>
              <a:t>θα είναι εντελώς διαφορετικά.</a:t>
            </a:r>
            <a:endParaRPr lang="en-US" dirty="0"/>
          </a:p>
        </p:txBody>
      </p:sp>
    </p:spTree>
    <p:extLst>
      <p:ext uri="{BB962C8B-B14F-4D97-AF65-F5344CB8AC3E}">
        <p14:creationId xmlns:p14="http://schemas.microsoft.com/office/powerpoint/2010/main" val="215993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24 </a:t>
            </a:r>
            <a:r>
              <a:rPr lang="el-GR" sz="3200" b="0" dirty="0"/>
              <a:t>από 58)</a:t>
            </a:r>
            <a:endParaRPr lang="en-US" dirty="0"/>
          </a:p>
        </p:txBody>
      </p:sp>
      <p:sp>
        <p:nvSpPr>
          <p:cNvPr id="3" name="Content Placeholder 2"/>
          <p:cNvSpPr>
            <a:spLocks noGrp="1"/>
          </p:cNvSpPr>
          <p:nvPr>
            <p:ph idx="1"/>
          </p:nvPr>
        </p:nvSpPr>
        <p:spPr>
          <a:xfrm>
            <a:off x="457200" y="1412776"/>
            <a:ext cx="8229600" cy="648072"/>
          </a:xfrm>
        </p:spPr>
        <p:txBody>
          <a:bodyPr/>
          <a:lstStyle/>
          <a:p>
            <a:pPr marL="0" indent="0">
              <a:buNone/>
            </a:pPr>
            <a:r>
              <a:rPr lang="el-GR" b="1" dirty="0" smtClean="0"/>
              <a:t>Παράδειγμα</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000099377"/>
              </p:ext>
            </p:extLst>
          </p:nvPr>
        </p:nvGraphicFramePr>
        <p:xfrm>
          <a:off x="359532" y="2345288"/>
          <a:ext cx="8424936" cy="3200400"/>
        </p:xfrm>
        <a:graphic>
          <a:graphicData uri="http://schemas.openxmlformats.org/drawingml/2006/table">
            <a:tbl>
              <a:tblPr firstRow="1" bandRow="1">
                <a:tableStyleId>{5C22544A-7EE6-4342-B048-85BDC9FD1C3A}</a:tableStyleId>
              </a:tblPr>
              <a:tblGrid>
                <a:gridCol w="2160240"/>
                <a:gridCol w="6264696"/>
              </a:tblGrid>
              <a:tr h="370840">
                <a:tc>
                  <a:txBody>
                    <a:bodyPr/>
                    <a:lstStyle/>
                    <a:p>
                      <a:r>
                        <a:rPr lang="el-GR" sz="2400" dirty="0" smtClean="0">
                          <a:solidFill>
                            <a:schemeClr val="tx1"/>
                          </a:solidFill>
                          <a:latin typeface="+mn-lt"/>
                          <a:cs typeface="Times New Roman" pitchFamily="18" charset="0"/>
                        </a:rPr>
                        <a:t>Συνθηματικό</a:t>
                      </a:r>
                      <a:endParaRPr lang="en-US" sz="2400" dirty="0">
                        <a:solidFill>
                          <a:schemeClr val="tx1"/>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n-US" sz="2400" dirty="0" smtClean="0">
                          <a:solidFill>
                            <a:schemeClr val="tx1"/>
                          </a:solidFill>
                          <a:latin typeface="+mn-lt"/>
                          <a:cs typeface="Times New Roman" pitchFamily="18" charset="0"/>
                        </a:rPr>
                        <a:t>SHA-1 Hash</a:t>
                      </a:r>
                      <a:endParaRPr lang="en-US" sz="2400" dirty="0">
                        <a:solidFill>
                          <a:schemeClr val="tx1"/>
                        </a:solidFill>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r>
              <a:tr h="370840">
                <a:tc>
                  <a:txBody>
                    <a:bodyPr/>
                    <a:lstStyle/>
                    <a:p>
                      <a:r>
                        <a:rPr lang="en-US" sz="2400" dirty="0" smtClean="0">
                          <a:latin typeface="+mn-lt"/>
                          <a:cs typeface="Times New Roman" pitchFamily="18" charset="0"/>
                        </a:rPr>
                        <a:t>test1234</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mn-lt"/>
                          <a:cs typeface="Consolas" pitchFamily="49" charset="0"/>
                        </a:rPr>
                        <a:t>9bc34549d565d9505b287de0cd20ac77be1d3f2c</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400" dirty="0" smtClean="0">
                          <a:latin typeface="+mn-lt"/>
                          <a:cs typeface="Times New Roman" pitchFamily="18" charset="0"/>
                        </a:rPr>
                        <a:t>test123</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mn-lt"/>
                          <a:cs typeface="Consolas" pitchFamily="49" charset="0"/>
                        </a:rPr>
                        <a:t>7288edd0fc3ffcbe93a0cf06e3568e28521687bc</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latin typeface="+mn-lt"/>
                          <a:cs typeface="Times New Roman" pitchFamily="18" charset="0"/>
                        </a:rPr>
                        <a:t>test12</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mn-lt"/>
                          <a:cs typeface="Consolas" pitchFamily="49" charset="0"/>
                        </a:rPr>
                        <a:t>4ff1a33e188b7b86123d6e3be2722a23514a83b4</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400" dirty="0" smtClean="0">
                          <a:latin typeface="+mn-lt"/>
                          <a:cs typeface="Times New Roman" pitchFamily="18" charset="0"/>
                        </a:rPr>
                        <a:t>test1</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mn-lt"/>
                          <a:cs typeface="Consolas" pitchFamily="49" charset="0"/>
                        </a:rPr>
                        <a:t>b444ac06613fc8d63795be9ad0beaf55011936ac</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latin typeface="+mn-lt"/>
                          <a:cs typeface="Times New Roman" pitchFamily="18" charset="0"/>
                        </a:rPr>
                        <a:t>test</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mn-lt"/>
                          <a:cs typeface="Consolas" pitchFamily="49" charset="0"/>
                        </a:rPr>
                        <a:t>a94a8fe5ccb19ba61c4c0873d391e987982fbbd3</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2400" dirty="0" smtClean="0">
                          <a:latin typeface="+mn-lt"/>
                          <a:cs typeface="Times New Roman" pitchFamily="18" charset="0"/>
                        </a:rPr>
                        <a:t>Test</a:t>
                      </a:r>
                      <a:endParaRPr lang="en-US" sz="2400" dirty="0">
                        <a:latin typeface="+mn-lt"/>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mn-lt"/>
                          <a:cs typeface="Consolas" pitchFamily="49" charset="0"/>
                        </a:rPr>
                        <a:t>640ab2bae07bedc4c163f679a746f7ab7fb5d1fa</a:t>
                      </a:r>
                      <a:endParaRPr lang="en-US" sz="2400" dirty="0">
                        <a:latin typeface="+mn-lt"/>
                        <a:cs typeface="Consolas"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284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25 </a:t>
            </a:r>
            <a:r>
              <a:rPr lang="el-GR" sz="3200" b="0" dirty="0"/>
              <a:t>από 58)</a:t>
            </a:r>
            <a:endParaRPr lang="en-US" dirty="0"/>
          </a:p>
        </p:txBody>
      </p:sp>
      <p:sp>
        <p:nvSpPr>
          <p:cNvPr id="3" name="Content Placeholder 2"/>
          <p:cNvSpPr>
            <a:spLocks noGrp="1"/>
          </p:cNvSpPr>
          <p:nvPr>
            <p:ph idx="1"/>
          </p:nvPr>
        </p:nvSpPr>
        <p:spPr/>
        <p:txBody>
          <a:bodyPr>
            <a:normAutofit fontScale="92500" lnSpcReduction="20000"/>
          </a:bodyPr>
          <a:lstStyle/>
          <a:p>
            <a:r>
              <a:rPr lang="el-GR" dirty="0"/>
              <a:t>Οι εντολές της SQL μπορούν να διακριθούν σε τρεις κύριες </a:t>
            </a:r>
            <a:r>
              <a:rPr lang="el-GR" dirty="0" smtClean="0"/>
              <a:t>κατηγορίες :</a:t>
            </a:r>
            <a:endParaRPr lang="el-GR" dirty="0"/>
          </a:p>
          <a:p>
            <a:pPr lvl="1">
              <a:lnSpc>
                <a:spcPct val="150000"/>
              </a:lnSpc>
            </a:pPr>
            <a:r>
              <a:rPr lang="el-GR" dirty="0" smtClean="0"/>
              <a:t>Εντολές </a:t>
            </a:r>
            <a:r>
              <a:rPr lang="el-GR" dirty="0"/>
              <a:t>ορισμού δεδομένων (</a:t>
            </a:r>
            <a:r>
              <a:rPr lang="en-US" dirty="0"/>
              <a:t>Data Definition Language - DDL)</a:t>
            </a:r>
            <a:r>
              <a:rPr lang="el-GR" dirty="0"/>
              <a:t> (π.χ. </a:t>
            </a:r>
            <a:r>
              <a:rPr lang="en-US" dirty="0"/>
              <a:t>CREATE TABLE</a:t>
            </a:r>
            <a:r>
              <a:rPr lang="el-GR" dirty="0" smtClean="0"/>
              <a:t>).</a:t>
            </a:r>
            <a:endParaRPr lang="el-GR" dirty="0"/>
          </a:p>
          <a:p>
            <a:pPr lvl="1">
              <a:lnSpc>
                <a:spcPct val="150000"/>
              </a:lnSpc>
            </a:pPr>
            <a:r>
              <a:rPr lang="el-GR" dirty="0" smtClean="0"/>
              <a:t>Εντολές </a:t>
            </a:r>
            <a:r>
              <a:rPr lang="el-GR" dirty="0"/>
              <a:t>χειρισμού δεδομένων (</a:t>
            </a:r>
            <a:r>
              <a:rPr lang="en-US" dirty="0"/>
              <a:t>Data Manipulation Language - DML)</a:t>
            </a:r>
            <a:r>
              <a:rPr lang="el-GR" dirty="0"/>
              <a:t> (π.χ.  </a:t>
            </a:r>
            <a:r>
              <a:rPr lang="en-US" dirty="0"/>
              <a:t>UPDATE</a:t>
            </a:r>
            <a:r>
              <a:rPr lang="el-GR" dirty="0"/>
              <a:t>, </a:t>
            </a:r>
            <a:r>
              <a:rPr lang="en-GB" dirty="0"/>
              <a:t>INSERT</a:t>
            </a:r>
            <a:r>
              <a:rPr lang="el-GR" dirty="0"/>
              <a:t>, </a:t>
            </a:r>
            <a:r>
              <a:rPr lang="en-GB" dirty="0"/>
              <a:t>SELECT</a:t>
            </a:r>
            <a:r>
              <a:rPr lang="el-GR" dirty="0" smtClean="0"/>
              <a:t>).</a:t>
            </a:r>
            <a:endParaRPr lang="el-GR" dirty="0"/>
          </a:p>
          <a:p>
            <a:pPr lvl="1">
              <a:lnSpc>
                <a:spcPct val="150000"/>
              </a:lnSpc>
            </a:pPr>
            <a:r>
              <a:rPr lang="el-GR" dirty="0" smtClean="0"/>
              <a:t>Εντολές </a:t>
            </a:r>
            <a:r>
              <a:rPr lang="el-GR" dirty="0"/>
              <a:t>ελέγχου δεδομένων</a:t>
            </a:r>
            <a:r>
              <a:rPr lang="en-GB" dirty="0"/>
              <a:t> </a:t>
            </a:r>
            <a:r>
              <a:rPr lang="el-GR" dirty="0"/>
              <a:t>(</a:t>
            </a:r>
            <a:r>
              <a:rPr lang="el-GR" dirty="0" err="1"/>
              <a:t>Data</a:t>
            </a:r>
            <a:r>
              <a:rPr lang="el-GR" dirty="0"/>
              <a:t> </a:t>
            </a:r>
            <a:r>
              <a:rPr lang="el-GR" dirty="0" err="1"/>
              <a:t>Control</a:t>
            </a:r>
            <a:r>
              <a:rPr lang="el-GR" dirty="0"/>
              <a:t> </a:t>
            </a:r>
            <a:r>
              <a:rPr lang="el-GR" dirty="0" err="1"/>
              <a:t>Language</a:t>
            </a:r>
            <a:r>
              <a:rPr lang="en-GB" dirty="0"/>
              <a:t> </a:t>
            </a:r>
            <a:r>
              <a:rPr lang="el-GR" dirty="0"/>
              <a:t>- DCL) (π.χ. </a:t>
            </a:r>
            <a:r>
              <a:rPr lang="en-GB" dirty="0"/>
              <a:t>GRANT, REVOKE</a:t>
            </a:r>
            <a:r>
              <a:rPr lang="el-GR" dirty="0" smtClean="0"/>
              <a:t>).</a:t>
            </a:r>
            <a:endParaRPr lang="en-US" dirty="0"/>
          </a:p>
          <a:p>
            <a:pPr>
              <a:lnSpc>
                <a:spcPct val="150000"/>
              </a:lnSpc>
            </a:pPr>
            <a:r>
              <a:rPr lang="el-GR" dirty="0" smtClean="0"/>
              <a:t>Συνήθως, οι δεσμευμένες λέξεις της </a:t>
            </a:r>
            <a:r>
              <a:rPr lang="en-US" dirty="0" smtClean="0"/>
              <a:t>SQL </a:t>
            </a:r>
            <a:r>
              <a:rPr lang="el-GR" dirty="0" smtClean="0"/>
              <a:t>γράφονται με κεφαλαία γράμματα.</a:t>
            </a:r>
            <a:endParaRPr lang="en-US" dirty="0" smtClean="0"/>
          </a:p>
          <a:p>
            <a:pPr>
              <a:lnSpc>
                <a:spcPct val="150000"/>
              </a:lnSpc>
            </a:pPr>
            <a:r>
              <a:rPr lang="el-GR" dirty="0" smtClean="0"/>
              <a:t>Οι εντολές πρέπει να τερματίζονται με </a:t>
            </a:r>
            <a:r>
              <a:rPr lang="el-GR" b="1" dirty="0" smtClean="0"/>
              <a:t>;</a:t>
            </a:r>
            <a:endParaRPr lang="el-GR" b="1" dirty="0"/>
          </a:p>
        </p:txBody>
      </p:sp>
    </p:spTree>
    <p:extLst>
      <p:ext uri="{BB962C8B-B14F-4D97-AF65-F5344CB8AC3E}">
        <p14:creationId xmlns:p14="http://schemas.microsoft.com/office/powerpoint/2010/main" val="3678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26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Οι εντολές </a:t>
            </a:r>
            <a:r>
              <a:rPr lang="el-GR" dirty="0"/>
              <a:t>ορισμού </a:t>
            </a:r>
            <a:r>
              <a:rPr lang="el-GR" dirty="0" smtClean="0"/>
              <a:t>δεδομένων αφορούν στη :</a:t>
            </a:r>
          </a:p>
          <a:p>
            <a:pPr lvl="1">
              <a:lnSpc>
                <a:spcPct val="114000"/>
              </a:lnSpc>
              <a:spcBef>
                <a:spcPts val="1200"/>
              </a:spcBef>
            </a:pPr>
            <a:r>
              <a:rPr lang="el-GR" dirty="0" smtClean="0"/>
              <a:t>Δημιουργία βάσης δεδομένων,</a:t>
            </a:r>
          </a:p>
          <a:p>
            <a:pPr lvl="1">
              <a:lnSpc>
                <a:spcPct val="114000"/>
              </a:lnSpc>
              <a:spcBef>
                <a:spcPts val="1200"/>
              </a:spcBef>
            </a:pPr>
            <a:r>
              <a:rPr lang="el-GR" dirty="0" smtClean="0"/>
              <a:t>Διαγραφή βάσης δεδομένων και όλων των πινάκων σε αυτή,</a:t>
            </a:r>
          </a:p>
          <a:p>
            <a:pPr lvl="1">
              <a:lnSpc>
                <a:spcPct val="114000"/>
              </a:lnSpc>
              <a:spcBef>
                <a:spcPts val="1200"/>
              </a:spcBef>
            </a:pPr>
            <a:r>
              <a:rPr lang="el-GR" dirty="0"/>
              <a:t>Δημιουργία </a:t>
            </a:r>
            <a:r>
              <a:rPr lang="el-GR" dirty="0" smtClean="0"/>
              <a:t>πίνακα,</a:t>
            </a:r>
          </a:p>
          <a:p>
            <a:pPr lvl="1">
              <a:lnSpc>
                <a:spcPct val="114000"/>
              </a:lnSpc>
              <a:spcBef>
                <a:spcPts val="1200"/>
              </a:spcBef>
            </a:pPr>
            <a:r>
              <a:rPr lang="el-GR" dirty="0" smtClean="0"/>
              <a:t>Διαγραφή πίνακα,</a:t>
            </a:r>
          </a:p>
          <a:p>
            <a:pPr lvl="1">
              <a:lnSpc>
                <a:spcPct val="114000"/>
              </a:lnSpc>
              <a:spcBef>
                <a:spcPts val="1200"/>
              </a:spcBef>
            </a:pPr>
            <a:r>
              <a:rPr lang="el-GR" dirty="0" smtClean="0"/>
              <a:t>Τροποποίηση της δομής ενός πίνακα.</a:t>
            </a:r>
            <a:endParaRPr lang="en-US" dirty="0"/>
          </a:p>
        </p:txBody>
      </p:sp>
    </p:spTree>
    <p:extLst>
      <p:ext uri="{BB962C8B-B14F-4D97-AF65-F5344CB8AC3E}">
        <p14:creationId xmlns:p14="http://schemas.microsoft.com/office/powerpoint/2010/main" val="113094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27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Εντολή δημιουργίας βάσης δεδομένων.</a:t>
            </a:r>
            <a:endParaRPr lang="el-GR" dirty="0"/>
          </a:p>
          <a:p>
            <a:pPr marL="0" indent="0" algn="ctr">
              <a:lnSpc>
                <a:spcPct val="114000"/>
              </a:lnSpc>
              <a:spcBef>
                <a:spcPts val="1200"/>
              </a:spcBef>
              <a:buNone/>
            </a:pPr>
            <a:r>
              <a:rPr lang="en-US" sz="2600" b="1" dirty="0">
                <a:solidFill>
                  <a:srgbClr val="004A82"/>
                </a:solidFill>
                <a:latin typeface="Consolas" pitchFamily="49" charset="0"/>
                <a:cs typeface="Consolas" pitchFamily="49" charset="0"/>
              </a:rPr>
              <a:t>CREATE DATABASE IF NOT EXISTS</a:t>
            </a:r>
            <a:r>
              <a:rPr lang="el-GR" sz="2600" b="1" dirty="0">
                <a:solidFill>
                  <a:srgbClr val="004A82"/>
                </a:solidFill>
                <a:latin typeface="Consolas" pitchFamily="49" charset="0"/>
                <a:cs typeface="Consolas" pitchFamily="49" charset="0"/>
              </a:rPr>
              <a:t> </a:t>
            </a:r>
            <a:r>
              <a:rPr lang="en-US" b="1" dirty="0" err="1">
                <a:latin typeface="Consolas" pitchFamily="49" charset="0"/>
                <a:cs typeface="Consolas" pitchFamily="49" charset="0"/>
              </a:rPr>
              <a:t>mydb</a:t>
            </a:r>
            <a:r>
              <a:rPr lang="en-US" b="1" dirty="0">
                <a:latin typeface="Consolas" pitchFamily="49" charset="0"/>
                <a:cs typeface="Consolas" pitchFamily="49" charset="0"/>
              </a:rPr>
              <a:t>; </a:t>
            </a:r>
            <a:endParaRPr lang="el-GR" dirty="0" smtClean="0"/>
          </a:p>
          <a:p>
            <a:pPr>
              <a:lnSpc>
                <a:spcPct val="114000"/>
              </a:lnSpc>
              <a:spcBef>
                <a:spcPts val="1200"/>
              </a:spcBef>
            </a:pPr>
            <a:r>
              <a:rPr lang="el-GR" dirty="0" smtClean="0"/>
              <a:t>Η εντολή δημιουργεί μία βάση δεδομένων με το </a:t>
            </a:r>
            <a:r>
              <a:rPr lang="el-GR" dirty="0"/>
              <a:t>αναγνωριστικό </a:t>
            </a:r>
            <a:r>
              <a:rPr lang="en-US" dirty="0" err="1" smtClean="0"/>
              <a:t>mydb</a:t>
            </a:r>
            <a:r>
              <a:rPr lang="el-GR" dirty="0" smtClean="0"/>
              <a:t>, εφόσον δεν υπάρχει ήδη μία βάση δεδομένων με το </a:t>
            </a:r>
            <a:r>
              <a:rPr lang="el-GR" dirty="0"/>
              <a:t>αναγνωριστικό </a:t>
            </a:r>
            <a:r>
              <a:rPr lang="el-GR" dirty="0" smtClean="0"/>
              <a:t>αυτό.</a:t>
            </a:r>
          </a:p>
          <a:p>
            <a:pPr>
              <a:lnSpc>
                <a:spcPct val="114000"/>
              </a:lnSpc>
              <a:spcBef>
                <a:spcPts val="1200"/>
              </a:spcBef>
            </a:pPr>
            <a:r>
              <a:rPr lang="el-GR" dirty="0" smtClean="0"/>
              <a:t>Εάν υπάρχει ήδη μία βάση δεδομένων με το </a:t>
            </a:r>
            <a:r>
              <a:rPr lang="el-GR" dirty="0"/>
              <a:t>αναγνωριστικό </a:t>
            </a:r>
            <a:r>
              <a:rPr lang="el-GR" dirty="0" smtClean="0"/>
              <a:t>αυτό, η εντολή δεν επιφέρει κάποια τροποποίηση.</a:t>
            </a:r>
            <a:endParaRPr lang="en-US" dirty="0"/>
          </a:p>
        </p:txBody>
      </p:sp>
    </p:spTree>
    <p:extLst>
      <p:ext uri="{BB962C8B-B14F-4D97-AF65-F5344CB8AC3E}">
        <p14:creationId xmlns:p14="http://schemas.microsoft.com/office/powerpoint/2010/main" val="100638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28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Οι λέξεις </a:t>
            </a:r>
            <a:r>
              <a:rPr lang="en-US" sz="2600" b="1" dirty="0" smtClean="0">
                <a:solidFill>
                  <a:srgbClr val="004A82"/>
                </a:solidFill>
                <a:latin typeface="Consolas" pitchFamily="49" charset="0"/>
                <a:cs typeface="Consolas" pitchFamily="49" charset="0"/>
              </a:rPr>
              <a:t>IF NOT EXISTS</a:t>
            </a:r>
            <a:r>
              <a:rPr lang="el-GR" sz="2600" dirty="0" smtClean="0">
                <a:solidFill>
                  <a:srgbClr val="004A82"/>
                </a:solidFill>
              </a:rPr>
              <a:t> </a:t>
            </a:r>
            <a:r>
              <a:rPr lang="el-GR" dirty="0" smtClean="0"/>
              <a:t>μπορούν να παραλειφθούν.</a:t>
            </a:r>
          </a:p>
          <a:p>
            <a:pPr>
              <a:lnSpc>
                <a:spcPct val="114000"/>
              </a:lnSpc>
              <a:spcBef>
                <a:spcPts val="1200"/>
              </a:spcBef>
            </a:pPr>
            <a:r>
              <a:rPr lang="el-GR" dirty="0" smtClean="0"/>
              <a:t>Στην περίπτωση αυτή, εάν υπάρχει ήδη μία βάση δεδομένων με το συγκεκριμένο αναγνωριστικό, θα </a:t>
            </a:r>
            <a:r>
              <a:rPr lang="el-GR" dirty="0"/>
              <a:t>παραχθεί </a:t>
            </a:r>
            <a:r>
              <a:rPr lang="el-GR" dirty="0" smtClean="0"/>
              <a:t>το μήνυμα λάθους </a:t>
            </a:r>
            <a:r>
              <a:rPr lang="en-US" dirty="0" smtClean="0"/>
              <a:t>:</a:t>
            </a:r>
            <a:endParaRPr lang="el-GR" dirty="0" smtClean="0"/>
          </a:p>
          <a:p>
            <a:pPr marL="0" indent="0">
              <a:lnSpc>
                <a:spcPct val="114000"/>
              </a:lnSpc>
              <a:spcBef>
                <a:spcPts val="1200"/>
              </a:spcBef>
              <a:buNone/>
            </a:pPr>
            <a:r>
              <a:rPr lang="es-ES" b="1" dirty="0">
                <a:latin typeface="Consolas" pitchFamily="49" charset="0"/>
                <a:cs typeface="Consolas" pitchFamily="49" charset="0"/>
              </a:rPr>
              <a:t>Error </a:t>
            </a:r>
            <a:r>
              <a:rPr lang="es-ES" b="1" dirty="0" err="1">
                <a:latin typeface="Consolas" pitchFamily="49" charset="0"/>
                <a:cs typeface="Consolas" pitchFamily="49" charset="0"/>
              </a:rPr>
              <a:t>Code</a:t>
            </a:r>
            <a:r>
              <a:rPr lang="es-ES" b="1" dirty="0">
                <a:latin typeface="Consolas" pitchFamily="49" charset="0"/>
                <a:cs typeface="Consolas" pitchFamily="49" charset="0"/>
              </a:rPr>
              <a:t>: 1007. </a:t>
            </a:r>
            <a:r>
              <a:rPr lang="es-ES" b="1" dirty="0" err="1">
                <a:latin typeface="Consolas" pitchFamily="49" charset="0"/>
                <a:cs typeface="Consolas" pitchFamily="49" charset="0"/>
              </a:rPr>
              <a:t>Can't</a:t>
            </a:r>
            <a:r>
              <a:rPr lang="es-ES" b="1" dirty="0">
                <a:latin typeface="Consolas" pitchFamily="49" charset="0"/>
                <a:cs typeface="Consolas" pitchFamily="49" charset="0"/>
              </a:rPr>
              <a:t> </a:t>
            </a:r>
            <a:r>
              <a:rPr lang="es-ES" b="1" dirty="0" err="1">
                <a:latin typeface="Consolas" pitchFamily="49" charset="0"/>
                <a:cs typeface="Consolas" pitchFamily="49" charset="0"/>
              </a:rPr>
              <a:t>create</a:t>
            </a:r>
            <a:r>
              <a:rPr lang="es-ES" b="1" dirty="0">
                <a:latin typeface="Consolas" pitchFamily="49" charset="0"/>
                <a:cs typeface="Consolas" pitchFamily="49" charset="0"/>
              </a:rPr>
              <a:t> </a:t>
            </a:r>
            <a:r>
              <a:rPr lang="es-ES" b="1" dirty="0" err="1">
                <a:latin typeface="Consolas" pitchFamily="49" charset="0"/>
                <a:cs typeface="Consolas" pitchFamily="49" charset="0"/>
              </a:rPr>
              <a:t>database</a:t>
            </a:r>
            <a:r>
              <a:rPr lang="es-ES" b="1" dirty="0">
                <a:latin typeface="Consolas" pitchFamily="49" charset="0"/>
                <a:cs typeface="Consolas" pitchFamily="49" charset="0"/>
              </a:rPr>
              <a:t> '</a:t>
            </a:r>
            <a:r>
              <a:rPr lang="es-ES" b="1" dirty="0" err="1">
                <a:latin typeface="Consolas" pitchFamily="49" charset="0"/>
                <a:cs typeface="Consolas" pitchFamily="49" charset="0"/>
              </a:rPr>
              <a:t>mydb</a:t>
            </a:r>
            <a:r>
              <a:rPr lang="es-ES" b="1" dirty="0">
                <a:latin typeface="Consolas" pitchFamily="49" charset="0"/>
                <a:cs typeface="Consolas" pitchFamily="49" charset="0"/>
              </a:rPr>
              <a:t>'; </a:t>
            </a:r>
            <a:r>
              <a:rPr lang="es-ES" b="1" dirty="0" err="1">
                <a:latin typeface="Consolas" pitchFamily="49" charset="0"/>
                <a:cs typeface="Consolas" pitchFamily="49" charset="0"/>
              </a:rPr>
              <a:t>database</a:t>
            </a:r>
            <a:r>
              <a:rPr lang="es-ES" b="1" dirty="0">
                <a:latin typeface="Consolas" pitchFamily="49" charset="0"/>
                <a:cs typeface="Consolas" pitchFamily="49" charset="0"/>
              </a:rPr>
              <a:t> </a:t>
            </a:r>
            <a:r>
              <a:rPr lang="es-ES" b="1" dirty="0" err="1" smtClean="0">
                <a:latin typeface="Consolas" pitchFamily="49" charset="0"/>
                <a:cs typeface="Consolas" pitchFamily="49" charset="0"/>
              </a:rPr>
              <a:t>exists</a:t>
            </a:r>
            <a:endParaRPr lang="es-ES" b="1" dirty="0">
              <a:latin typeface="Consolas" pitchFamily="49" charset="0"/>
              <a:cs typeface="Consolas" pitchFamily="49" charset="0"/>
            </a:endParaRPr>
          </a:p>
        </p:txBody>
      </p:sp>
    </p:spTree>
    <p:extLst>
      <p:ext uri="{BB962C8B-B14F-4D97-AF65-F5344CB8AC3E}">
        <p14:creationId xmlns:p14="http://schemas.microsoft.com/office/powerpoint/2010/main" val="26065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(2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Οι εντολές της </a:t>
            </a:r>
            <a:r>
              <a:rPr lang="en-US" dirty="0" smtClean="0"/>
              <a:t>SQL</a:t>
            </a:r>
            <a:r>
              <a:rPr lang="el-GR" dirty="0" smtClean="0"/>
              <a:t> χρησιμοποιούνται σε εφαρμογές που κάνουν χρήση βάσεων δεδομένων.</a:t>
            </a:r>
          </a:p>
          <a:p>
            <a:pPr>
              <a:lnSpc>
                <a:spcPct val="114000"/>
              </a:lnSpc>
              <a:spcBef>
                <a:spcPts val="1200"/>
              </a:spcBef>
            </a:pPr>
            <a:r>
              <a:rPr lang="el-GR" dirty="0" smtClean="0"/>
              <a:t>Οι εφαρμογές αυτές αναπτύσσονται σε κάποια γλώσσα προγραμματισμού (π.χ. </a:t>
            </a:r>
            <a:r>
              <a:rPr lang="en-US" dirty="0" smtClean="0"/>
              <a:t>JAVA, PHP, </a:t>
            </a:r>
            <a:r>
              <a:rPr lang="en-US" dirty="0" err="1" smtClean="0"/>
              <a:t>Matlab</a:t>
            </a:r>
            <a:r>
              <a:rPr lang="en-US" dirty="0" smtClean="0"/>
              <a:t> </a:t>
            </a:r>
            <a:r>
              <a:rPr lang="el-GR" dirty="0" smtClean="0"/>
              <a:t>κ.λπ.).</a:t>
            </a:r>
          </a:p>
          <a:p>
            <a:pPr>
              <a:lnSpc>
                <a:spcPct val="114000"/>
              </a:lnSpc>
              <a:spcBef>
                <a:spcPts val="1200"/>
              </a:spcBef>
            </a:pPr>
            <a:r>
              <a:rPr lang="el-GR" dirty="0" smtClean="0"/>
              <a:t>Στον κώδικα ενσωματώνονται εντολές </a:t>
            </a:r>
            <a:r>
              <a:rPr lang="en-US" dirty="0" smtClean="0"/>
              <a:t>SQL</a:t>
            </a:r>
            <a:r>
              <a:rPr lang="el-GR" dirty="0" smtClean="0"/>
              <a:t> για τη διαχείριση δεδομένων.</a:t>
            </a:r>
            <a:endParaRPr lang="en-US" dirty="0"/>
          </a:p>
        </p:txBody>
      </p:sp>
    </p:spTree>
    <p:extLst>
      <p:ext uri="{BB962C8B-B14F-4D97-AF65-F5344CB8AC3E}">
        <p14:creationId xmlns:p14="http://schemas.microsoft.com/office/powerpoint/2010/main" val="272479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29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a:t>Εντολή </a:t>
            </a:r>
            <a:r>
              <a:rPr lang="el-GR" dirty="0" smtClean="0"/>
              <a:t>διαγραφής βάσης δεδομένων</a:t>
            </a:r>
          </a:p>
          <a:p>
            <a:pPr marL="0" indent="0" algn="ctr">
              <a:lnSpc>
                <a:spcPct val="114000"/>
              </a:lnSpc>
              <a:spcBef>
                <a:spcPts val="1200"/>
              </a:spcBef>
              <a:buNone/>
            </a:pPr>
            <a:r>
              <a:rPr lang="en-US" sz="2600" b="1" dirty="0">
                <a:solidFill>
                  <a:srgbClr val="004A82"/>
                </a:solidFill>
                <a:latin typeface="Consolas" pitchFamily="49" charset="0"/>
                <a:cs typeface="Consolas" pitchFamily="49" charset="0"/>
              </a:rPr>
              <a:t>DROP DATABASE IF EXISTS</a:t>
            </a:r>
            <a:r>
              <a:rPr lang="el-GR" sz="2600" b="1" dirty="0">
                <a:solidFill>
                  <a:srgbClr val="004A82"/>
                </a:solidFill>
                <a:latin typeface="Consolas" pitchFamily="49" charset="0"/>
                <a:cs typeface="Consolas" pitchFamily="49" charset="0"/>
              </a:rPr>
              <a:t> </a:t>
            </a:r>
            <a:r>
              <a:rPr lang="en-US" b="1" dirty="0" err="1">
                <a:latin typeface="Consolas" pitchFamily="49" charset="0"/>
                <a:cs typeface="Consolas" pitchFamily="49" charset="0"/>
              </a:rPr>
              <a:t>mydb</a:t>
            </a:r>
            <a:r>
              <a:rPr lang="en-US" b="1" dirty="0">
                <a:latin typeface="Consolas" pitchFamily="49" charset="0"/>
                <a:cs typeface="Consolas" pitchFamily="49" charset="0"/>
              </a:rPr>
              <a:t>; </a:t>
            </a:r>
            <a:endParaRPr lang="el-GR" dirty="0" smtClean="0"/>
          </a:p>
          <a:p>
            <a:pPr>
              <a:lnSpc>
                <a:spcPct val="114000"/>
              </a:lnSpc>
              <a:spcBef>
                <a:spcPts val="1200"/>
              </a:spcBef>
            </a:pPr>
            <a:r>
              <a:rPr lang="el-GR" dirty="0"/>
              <a:t>Η εντολή </a:t>
            </a:r>
            <a:r>
              <a:rPr lang="el-GR" dirty="0" smtClean="0"/>
              <a:t>διαγράφει τη βάση </a:t>
            </a:r>
            <a:r>
              <a:rPr lang="el-GR" dirty="0"/>
              <a:t>δεδομένων με το αναγνωριστικό </a:t>
            </a:r>
            <a:r>
              <a:rPr lang="en-US" dirty="0" err="1"/>
              <a:t>mydb</a:t>
            </a:r>
            <a:r>
              <a:rPr lang="el-GR" dirty="0"/>
              <a:t>, εφόσον </a:t>
            </a:r>
            <a:r>
              <a:rPr lang="el-GR" dirty="0" smtClean="0"/>
              <a:t>υπάρχει ήδη.</a:t>
            </a:r>
            <a:endParaRPr lang="el-GR" dirty="0"/>
          </a:p>
          <a:p>
            <a:pPr>
              <a:lnSpc>
                <a:spcPct val="114000"/>
              </a:lnSpc>
              <a:spcBef>
                <a:spcPts val="1200"/>
              </a:spcBef>
            </a:pPr>
            <a:r>
              <a:rPr lang="el-GR" dirty="0"/>
              <a:t>Εάν </a:t>
            </a:r>
            <a:r>
              <a:rPr lang="el-GR" dirty="0" smtClean="0"/>
              <a:t>δεν υπάρχει η βάση </a:t>
            </a:r>
            <a:r>
              <a:rPr lang="el-GR" dirty="0"/>
              <a:t>δεδομένων με το αναγνωριστικό αυτό, η εντολή δεν επιφέρει κάποια </a:t>
            </a:r>
            <a:r>
              <a:rPr lang="el-GR" dirty="0" smtClean="0"/>
              <a:t>τροποποίηση.</a:t>
            </a:r>
            <a:endParaRPr lang="en-US" dirty="0"/>
          </a:p>
        </p:txBody>
      </p:sp>
    </p:spTree>
    <p:extLst>
      <p:ext uri="{BB962C8B-B14F-4D97-AF65-F5344CB8AC3E}">
        <p14:creationId xmlns:p14="http://schemas.microsoft.com/office/powerpoint/2010/main" val="3101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(30 </a:t>
            </a:r>
            <a:r>
              <a:rPr lang="el-GR" sz="3200" b="0" dirty="0"/>
              <a:t>από 58)</a:t>
            </a:r>
            <a:endParaRPr lang="en-US" dirty="0"/>
          </a:p>
        </p:txBody>
      </p:sp>
      <p:sp>
        <p:nvSpPr>
          <p:cNvPr id="3" name="Content Placeholder 2"/>
          <p:cNvSpPr>
            <a:spLocks noGrp="1"/>
          </p:cNvSpPr>
          <p:nvPr>
            <p:ph idx="1"/>
          </p:nvPr>
        </p:nvSpPr>
        <p:spPr/>
        <p:txBody>
          <a:bodyPr>
            <a:normAutofit/>
          </a:bodyPr>
          <a:lstStyle/>
          <a:p>
            <a:r>
              <a:rPr lang="el-GR" dirty="0" smtClean="0"/>
              <a:t>Οι λέξεις </a:t>
            </a:r>
            <a:r>
              <a:rPr lang="en-US" sz="2800" b="1" dirty="0" smtClean="0">
                <a:solidFill>
                  <a:srgbClr val="0070C0"/>
                </a:solidFill>
                <a:latin typeface="Consolas" pitchFamily="49" charset="0"/>
                <a:cs typeface="Consolas" pitchFamily="49" charset="0"/>
              </a:rPr>
              <a:t>IF EXISTS</a:t>
            </a:r>
            <a:r>
              <a:rPr lang="el-GR" dirty="0" smtClean="0"/>
              <a:t> μπορούν να παραλειφθούν.</a:t>
            </a:r>
          </a:p>
          <a:p>
            <a:r>
              <a:rPr lang="el-GR" dirty="0" smtClean="0"/>
              <a:t>Στην περίπτωση αυτή, εάν δεν υπάρχει η βάση δεδομένων με το συγκεκριμένο αναγνωριστικό, θα </a:t>
            </a:r>
            <a:r>
              <a:rPr lang="el-GR" dirty="0"/>
              <a:t>παραχθεί </a:t>
            </a:r>
            <a:r>
              <a:rPr lang="el-GR" dirty="0" smtClean="0"/>
              <a:t>το μήνυμα λάθους</a:t>
            </a:r>
            <a:r>
              <a:rPr lang="en-US" dirty="0" smtClean="0"/>
              <a:t>:</a:t>
            </a:r>
            <a:endParaRPr lang="el-GR" dirty="0" smtClean="0"/>
          </a:p>
          <a:p>
            <a:endParaRPr lang="el-GR" dirty="0"/>
          </a:p>
          <a:p>
            <a:endParaRPr lang="en-US" dirty="0" smtClean="0"/>
          </a:p>
          <a:p>
            <a:endParaRPr lang="en-US" dirty="0"/>
          </a:p>
          <a:p>
            <a:endParaRPr lang="en-US" dirty="0"/>
          </a:p>
        </p:txBody>
      </p:sp>
      <p:sp>
        <p:nvSpPr>
          <p:cNvPr id="5" name="Rectangle 4"/>
          <p:cNvSpPr/>
          <p:nvPr/>
        </p:nvSpPr>
        <p:spPr>
          <a:xfrm>
            <a:off x="323528" y="3717032"/>
            <a:ext cx="8568952" cy="707886"/>
          </a:xfrm>
          <a:prstGeom prst="rect">
            <a:avLst/>
          </a:prstGeom>
        </p:spPr>
        <p:txBody>
          <a:bodyPr wrap="square">
            <a:spAutoFit/>
          </a:bodyPr>
          <a:lstStyle/>
          <a:p>
            <a:r>
              <a:rPr lang="en-US" sz="2000" b="1" dirty="0">
                <a:solidFill>
                  <a:prstClr val="black"/>
                </a:solidFill>
                <a:latin typeface="Consolas" pitchFamily="49" charset="0"/>
                <a:cs typeface="Consolas" pitchFamily="49" charset="0"/>
              </a:rPr>
              <a:t>Error Code: 1008. Can't drop database '</a:t>
            </a:r>
            <a:r>
              <a:rPr lang="en-US" sz="2000" b="1" dirty="0" err="1">
                <a:solidFill>
                  <a:prstClr val="black"/>
                </a:solidFill>
                <a:latin typeface="Consolas" pitchFamily="49" charset="0"/>
                <a:cs typeface="Consolas" pitchFamily="49" charset="0"/>
              </a:rPr>
              <a:t>mydb</a:t>
            </a:r>
            <a:r>
              <a:rPr lang="en-US" sz="2000" b="1" dirty="0">
                <a:solidFill>
                  <a:prstClr val="black"/>
                </a:solidFill>
                <a:latin typeface="Consolas" pitchFamily="49" charset="0"/>
                <a:cs typeface="Consolas" pitchFamily="49" charset="0"/>
              </a:rPr>
              <a:t>'; database doesn't exist</a:t>
            </a:r>
          </a:p>
        </p:txBody>
      </p:sp>
    </p:spTree>
    <p:extLst>
      <p:ext uri="{BB962C8B-B14F-4D97-AF65-F5344CB8AC3E}">
        <p14:creationId xmlns:p14="http://schemas.microsoft.com/office/powerpoint/2010/main" val="265866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31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Για να επιλεγεί η βάση δεδομένων με το αναγνωριστικό </a:t>
            </a:r>
            <a:r>
              <a:rPr lang="en-US" dirty="0" err="1" smtClean="0"/>
              <a:t>mydb</a:t>
            </a:r>
            <a:r>
              <a:rPr lang="en-US" dirty="0" smtClean="0"/>
              <a:t> </a:t>
            </a:r>
            <a:r>
              <a:rPr lang="el-GR" dirty="0" smtClean="0"/>
              <a:t>προς χρήση, πρέπει να εκτελεστεί η εντολή </a:t>
            </a:r>
            <a:r>
              <a:rPr lang="en-US" dirty="0" smtClean="0"/>
              <a:t>:</a:t>
            </a:r>
            <a:endParaRPr lang="el-GR" dirty="0" smtClean="0"/>
          </a:p>
          <a:p>
            <a:pPr marL="0" indent="0" algn="ctr">
              <a:lnSpc>
                <a:spcPct val="114000"/>
              </a:lnSpc>
              <a:spcBef>
                <a:spcPts val="1200"/>
              </a:spcBef>
              <a:buNone/>
            </a:pPr>
            <a:r>
              <a:rPr lang="en-US" sz="2600" b="1" dirty="0">
                <a:solidFill>
                  <a:srgbClr val="004A82"/>
                </a:solidFill>
                <a:latin typeface="Consolas" pitchFamily="49" charset="0"/>
                <a:cs typeface="Consolas" pitchFamily="49" charset="0"/>
              </a:rPr>
              <a:t>USE</a:t>
            </a:r>
            <a:r>
              <a:rPr lang="el-GR" b="1" dirty="0">
                <a:solidFill>
                  <a:srgbClr val="0070C0"/>
                </a:solidFill>
                <a:latin typeface="Consolas" pitchFamily="49" charset="0"/>
                <a:cs typeface="Consolas" pitchFamily="49" charset="0"/>
              </a:rPr>
              <a:t> </a:t>
            </a:r>
            <a:r>
              <a:rPr lang="en-US" b="1" dirty="0" err="1">
                <a:latin typeface="Consolas" pitchFamily="49" charset="0"/>
                <a:cs typeface="Consolas" pitchFamily="49" charset="0"/>
              </a:rPr>
              <a:t>mydb</a:t>
            </a:r>
            <a:r>
              <a:rPr lang="en-US" b="1" dirty="0">
                <a:latin typeface="Consolas" pitchFamily="49" charset="0"/>
                <a:cs typeface="Consolas" pitchFamily="49" charset="0"/>
              </a:rPr>
              <a:t>; </a:t>
            </a:r>
            <a:endParaRPr lang="el-GR" dirty="0"/>
          </a:p>
          <a:p>
            <a:pPr>
              <a:lnSpc>
                <a:spcPct val="114000"/>
              </a:lnSpc>
              <a:spcBef>
                <a:spcPts val="1200"/>
              </a:spcBef>
            </a:pPr>
            <a:r>
              <a:rPr lang="el-GR" dirty="0" smtClean="0"/>
              <a:t>Εάν δεν υπάρχει </a:t>
            </a:r>
            <a:r>
              <a:rPr lang="el-GR" dirty="0"/>
              <a:t>η βάση δεδομένων με το αναγνωριστικό </a:t>
            </a:r>
            <a:r>
              <a:rPr lang="en-US" dirty="0" err="1" smtClean="0"/>
              <a:t>mydb</a:t>
            </a:r>
            <a:r>
              <a:rPr lang="el-GR" dirty="0" smtClean="0"/>
              <a:t>, </a:t>
            </a:r>
            <a:r>
              <a:rPr lang="el-GR" dirty="0"/>
              <a:t>θα </a:t>
            </a:r>
            <a:r>
              <a:rPr lang="el-GR" dirty="0" smtClean="0"/>
              <a:t>παραχθεί το </a:t>
            </a:r>
            <a:r>
              <a:rPr lang="el-GR" dirty="0"/>
              <a:t>μήνυμα </a:t>
            </a:r>
            <a:r>
              <a:rPr lang="el-GR" dirty="0" smtClean="0"/>
              <a:t>λάθους </a:t>
            </a:r>
            <a:r>
              <a:rPr lang="en-US" dirty="0" smtClean="0"/>
              <a:t>:</a:t>
            </a:r>
            <a:endParaRPr lang="el-GR" dirty="0" smtClean="0"/>
          </a:p>
          <a:p>
            <a:pPr marL="0" indent="0" algn="ctr">
              <a:lnSpc>
                <a:spcPct val="114000"/>
              </a:lnSpc>
              <a:spcBef>
                <a:spcPts val="1200"/>
              </a:spcBef>
              <a:buNone/>
            </a:pPr>
            <a:r>
              <a:rPr lang="es-ES" b="1" dirty="0">
                <a:latin typeface="Consolas" pitchFamily="49" charset="0"/>
                <a:cs typeface="Consolas" pitchFamily="49" charset="0"/>
              </a:rPr>
              <a:t>Error </a:t>
            </a:r>
            <a:r>
              <a:rPr lang="es-ES" b="1" dirty="0" err="1">
                <a:latin typeface="Consolas" pitchFamily="49" charset="0"/>
                <a:cs typeface="Consolas" pitchFamily="49" charset="0"/>
              </a:rPr>
              <a:t>Code</a:t>
            </a:r>
            <a:r>
              <a:rPr lang="es-ES" b="1" dirty="0">
                <a:latin typeface="Consolas" pitchFamily="49" charset="0"/>
                <a:cs typeface="Consolas" pitchFamily="49" charset="0"/>
              </a:rPr>
              <a:t>: 1049. </a:t>
            </a:r>
            <a:r>
              <a:rPr lang="es-ES" b="1" dirty="0" err="1">
                <a:latin typeface="Consolas" pitchFamily="49" charset="0"/>
                <a:cs typeface="Consolas" pitchFamily="49" charset="0"/>
              </a:rPr>
              <a:t>Unknown</a:t>
            </a:r>
            <a:r>
              <a:rPr lang="es-ES" b="1" dirty="0">
                <a:latin typeface="Consolas" pitchFamily="49" charset="0"/>
                <a:cs typeface="Consolas" pitchFamily="49" charset="0"/>
              </a:rPr>
              <a:t> </a:t>
            </a:r>
            <a:r>
              <a:rPr lang="es-ES" b="1" dirty="0" err="1">
                <a:latin typeface="Consolas" pitchFamily="49" charset="0"/>
                <a:cs typeface="Consolas" pitchFamily="49" charset="0"/>
              </a:rPr>
              <a:t>database</a:t>
            </a:r>
            <a:r>
              <a:rPr lang="es-ES" b="1" dirty="0">
                <a:latin typeface="Consolas" pitchFamily="49" charset="0"/>
                <a:cs typeface="Consolas" pitchFamily="49" charset="0"/>
              </a:rPr>
              <a:t> '</a:t>
            </a:r>
            <a:r>
              <a:rPr lang="es-ES" b="1" dirty="0" err="1">
                <a:latin typeface="Consolas" pitchFamily="49" charset="0"/>
                <a:cs typeface="Consolas" pitchFamily="49" charset="0"/>
              </a:rPr>
              <a:t>mydb</a:t>
            </a:r>
            <a:r>
              <a:rPr lang="es-ES" b="1" dirty="0" smtClean="0">
                <a:latin typeface="Consolas" pitchFamily="49" charset="0"/>
                <a:cs typeface="Consolas" pitchFamily="49" charset="0"/>
              </a:rPr>
              <a:t>'</a:t>
            </a:r>
            <a:endParaRPr lang="es-ES" b="1" dirty="0">
              <a:latin typeface="Consolas" pitchFamily="49" charset="0"/>
              <a:cs typeface="Consolas" pitchFamily="49" charset="0"/>
            </a:endParaRPr>
          </a:p>
        </p:txBody>
      </p:sp>
    </p:spTree>
    <p:extLst>
      <p:ext uri="{BB962C8B-B14F-4D97-AF65-F5344CB8AC3E}">
        <p14:creationId xmlns:p14="http://schemas.microsoft.com/office/powerpoint/2010/main" val="183785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32 </a:t>
            </a:r>
            <a:r>
              <a:rPr lang="el-GR" sz="3200" b="0" dirty="0"/>
              <a:t>από 58)</a:t>
            </a:r>
            <a:endParaRPr lang="en-US" dirty="0"/>
          </a:p>
        </p:txBody>
      </p:sp>
      <p:sp>
        <p:nvSpPr>
          <p:cNvPr id="3" name="Content Placeholder 2"/>
          <p:cNvSpPr>
            <a:spLocks noGrp="1"/>
          </p:cNvSpPr>
          <p:nvPr>
            <p:ph idx="1"/>
          </p:nvPr>
        </p:nvSpPr>
        <p:spPr>
          <a:xfrm>
            <a:off x="457200" y="1412776"/>
            <a:ext cx="8507288" cy="4896544"/>
          </a:xfrm>
        </p:spPr>
        <p:txBody>
          <a:bodyPr>
            <a:normAutofit fontScale="92500"/>
          </a:bodyPr>
          <a:lstStyle/>
          <a:p>
            <a:pPr>
              <a:lnSpc>
                <a:spcPct val="110000"/>
              </a:lnSpc>
              <a:spcBef>
                <a:spcPts val="1200"/>
              </a:spcBef>
            </a:pPr>
            <a:r>
              <a:rPr lang="el-GR" dirty="0" smtClean="0"/>
              <a:t>Γενική μορφή εντολή </a:t>
            </a:r>
            <a:r>
              <a:rPr lang="el-GR" dirty="0"/>
              <a:t>δημιουργίας </a:t>
            </a:r>
            <a:r>
              <a:rPr lang="el-GR" dirty="0" smtClean="0"/>
              <a:t>πίνακα.</a:t>
            </a:r>
            <a:endParaRPr lang="en-US" dirty="0" smtClean="0"/>
          </a:p>
          <a:p>
            <a:pPr marL="0" indent="0">
              <a:lnSpc>
                <a:spcPct val="110000"/>
              </a:lnSpc>
              <a:spcBef>
                <a:spcPts val="1200"/>
              </a:spcBef>
              <a:buNone/>
            </a:pPr>
            <a:r>
              <a:rPr lang="en-US" sz="2600" b="1" dirty="0">
                <a:solidFill>
                  <a:srgbClr val="004A82"/>
                </a:solidFill>
                <a:latin typeface="Consolas" pitchFamily="49" charset="0"/>
                <a:cs typeface="Consolas" pitchFamily="49" charset="0"/>
              </a:rPr>
              <a:t>CREATE TABLE IF NOT EXISTS</a:t>
            </a:r>
            <a:r>
              <a:rPr lang="el-GR" sz="2600" b="1" dirty="0">
                <a:solidFill>
                  <a:srgbClr val="004A82"/>
                </a:solidFill>
                <a:latin typeface="Consolas" pitchFamily="49" charset="0"/>
                <a:cs typeface="Consolas" pitchFamily="49" charset="0"/>
              </a:rPr>
              <a:t> </a:t>
            </a:r>
            <a:r>
              <a:rPr lang="en-US" b="1" dirty="0" err="1">
                <a:latin typeface="Consolas" pitchFamily="49" charset="0"/>
                <a:cs typeface="Consolas" pitchFamily="49" charset="0"/>
              </a:rPr>
              <a:t>myTable</a:t>
            </a:r>
            <a:r>
              <a:rPr lang="en-US" b="1" dirty="0">
                <a:latin typeface="Consolas" pitchFamily="49" charset="0"/>
                <a:cs typeface="Consolas" pitchFamily="49" charset="0"/>
              </a:rPr>
              <a:t>(</a:t>
            </a:r>
          </a:p>
          <a:p>
            <a:pPr marL="0" indent="0">
              <a:lnSpc>
                <a:spcPct val="110000"/>
              </a:lnSpc>
              <a:spcBef>
                <a:spcPts val="1200"/>
              </a:spcBef>
              <a:buNone/>
            </a:pPr>
            <a:r>
              <a:rPr lang="en-US" b="1" dirty="0">
                <a:latin typeface="Consolas" pitchFamily="49" charset="0"/>
                <a:cs typeface="Consolas" pitchFamily="49" charset="0"/>
              </a:rPr>
              <a:t>column_name_1 </a:t>
            </a:r>
            <a:r>
              <a:rPr lang="en-US" b="1" dirty="0" err="1">
                <a:latin typeface="Consolas" pitchFamily="49" charset="0"/>
                <a:cs typeface="Consolas" pitchFamily="49" charset="0"/>
              </a:rPr>
              <a:t>data_type</a:t>
            </a:r>
            <a:r>
              <a:rPr lang="en-US" b="1" dirty="0">
                <a:latin typeface="Consolas" pitchFamily="49" charset="0"/>
                <a:cs typeface="Consolas" pitchFamily="49" charset="0"/>
              </a:rPr>
              <a:t> [</a:t>
            </a:r>
            <a:r>
              <a:rPr lang="en-US" b="1" dirty="0" err="1">
                <a:latin typeface="Consolas" pitchFamily="49" charset="0"/>
                <a:cs typeface="Consolas" pitchFamily="49" charset="0"/>
              </a:rPr>
              <a:t>column_attributes</a:t>
            </a:r>
            <a:r>
              <a:rPr lang="en-US" b="1" dirty="0">
                <a:latin typeface="Consolas" pitchFamily="49" charset="0"/>
                <a:cs typeface="Consolas" pitchFamily="49" charset="0"/>
              </a:rPr>
              <a:t>]</a:t>
            </a:r>
          </a:p>
          <a:p>
            <a:pPr marL="0" indent="0">
              <a:lnSpc>
                <a:spcPct val="110000"/>
              </a:lnSpc>
              <a:spcBef>
                <a:spcPts val="1200"/>
              </a:spcBef>
              <a:buNone/>
            </a:pPr>
            <a:r>
              <a:rPr lang="en-US" b="1" dirty="0">
                <a:latin typeface="Consolas" pitchFamily="49" charset="0"/>
                <a:cs typeface="Consolas" pitchFamily="49" charset="0"/>
              </a:rPr>
              <a:t>[, column_name_2 </a:t>
            </a:r>
            <a:r>
              <a:rPr lang="en-US" b="1" dirty="0" err="1">
                <a:latin typeface="Consolas" pitchFamily="49" charset="0"/>
                <a:cs typeface="Consolas" pitchFamily="49" charset="0"/>
              </a:rPr>
              <a:t>data_type</a:t>
            </a:r>
            <a:r>
              <a:rPr lang="en-US" b="1" dirty="0">
                <a:latin typeface="Consolas" pitchFamily="49" charset="0"/>
                <a:cs typeface="Consolas" pitchFamily="49" charset="0"/>
              </a:rPr>
              <a:t> [</a:t>
            </a:r>
            <a:r>
              <a:rPr lang="en-US" b="1" dirty="0" err="1">
                <a:latin typeface="Consolas" pitchFamily="49" charset="0"/>
                <a:cs typeface="Consolas" pitchFamily="49" charset="0"/>
              </a:rPr>
              <a:t>column_attributes</a:t>
            </a:r>
            <a:r>
              <a:rPr lang="en-US" b="1" dirty="0">
                <a:latin typeface="Consolas" pitchFamily="49" charset="0"/>
                <a:cs typeface="Consolas" pitchFamily="49" charset="0"/>
              </a:rPr>
              <a:t>]]…</a:t>
            </a:r>
          </a:p>
          <a:p>
            <a:pPr marL="0" indent="0">
              <a:lnSpc>
                <a:spcPct val="110000"/>
              </a:lnSpc>
              <a:spcBef>
                <a:spcPts val="1200"/>
              </a:spcBef>
              <a:buNone/>
            </a:pPr>
            <a:r>
              <a:rPr lang="en-US" b="1" dirty="0">
                <a:latin typeface="Consolas" pitchFamily="49" charset="0"/>
                <a:cs typeface="Consolas" pitchFamily="49" charset="0"/>
              </a:rPr>
              <a:t>[, </a:t>
            </a:r>
            <a:r>
              <a:rPr lang="en-US" b="1" dirty="0" err="1">
                <a:latin typeface="Consolas" pitchFamily="49" charset="0"/>
                <a:cs typeface="Consolas" pitchFamily="49" charset="0"/>
              </a:rPr>
              <a:t>table_level_constraints</a:t>
            </a:r>
            <a:r>
              <a:rPr lang="en-US" b="1" dirty="0">
                <a:latin typeface="Consolas" pitchFamily="49" charset="0"/>
                <a:cs typeface="Consolas" pitchFamily="49" charset="0"/>
              </a:rPr>
              <a:t>]</a:t>
            </a:r>
          </a:p>
          <a:p>
            <a:pPr marL="0" indent="0">
              <a:lnSpc>
                <a:spcPct val="110000"/>
              </a:lnSpc>
              <a:spcBef>
                <a:spcPts val="1200"/>
              </a:spcBef>
              <a:buNone/>
            </a:pPr>
            <a:r>
              <a:rPr lang="en-US" b="1" dirty="0">
                <a:latin typeface="Consolas" pitchFamily="49" charset="0"/>
                <a:cs typeface="Consolas" pitchFamily="49" charset="0"/>
              </a:rPr>
              <a:t>); </a:t>
            </a:r>
            <a:endParaRPr lang="en-US" dirty="0" smtClean="0"/>
          </a:p>
          <a:p>
            <a:pPr>
              <a:lnSpc>
                <a:spcPct val="110000"/>
              </a:lnSpc>
              <a:spcBef>
                <a:spcPts val="1200"/>
              </a:spcBef>
            </a:pPr>
            <a:r>
              <a:rPr lang="el-GR" dirty="0" smtClean="0"/>
              <a:t>Η </a:t>
            </a:r>
            <a:r>
              <a:rPr lang="el-GR" dirty="0"/>
              <a:t>εντολή δημιουργεί </a:t>
            </a:r>
            <a:r>
              <a:rPr lang="el-GR" dirty="0" smtClean="0"/>
              <a:t>έναν πίνακα με </a:t>
            </a:r>
            <a:r>
              <a:rPr lang="el-GR" dirty="0"/>
              <a:t>το αναγνωριστικό </a:t>
            </a:r>
            <a:r>
              <a:rPr lang="en-US" dirty="0" err="1" smtClean="0"/>
              <a:t>myTable</a:t>
            </a:r>
            <a:r>
              <a:rPr lang="el-GR" dirty="0" smtClean="0"/>
              <a:t>, </a:t>
            </a:r>
            <a:r>
              <a:rPr lang="el-GR" dirty="0"/>
              <a:t>εφόσον δεν υπάρχει ήδη </a:t>
            </a:r>
            <a:r>
              <a:rPr lang="el-GR" dirty="0" smtClean="0"/>
              <a:t>ένας πίνακας με </a:t>
            </a:r>
            <a:r>
              <a:rPr lang="el-GR" dirty="0"/>
              <a:t>το αναγνωριστικό αυτό.</a:t>
            </a:r>
          </a:p>
          <a:p>
            <a:pPr>
              <a:lnSpc>
                <a:spcPct val="110000"/>
              </a:lnSpc>
              <a:spcBef>
                <a:spcPts val="1200"/>
              </a:spcBef>
            </a:pPr>
            <a:r>
              <a:rPr lang="el-GR" dirty="0"/>
              <a:t>Εάν υπάρχει ήδη </a:t>
            </a:r>
            <a:r>
              <a:rPr lang="el-GR" dirty="0" smtClean="0"/>
              <a:t>ένας πίνακας με </a:t>
            </a:r>
            <a:r>
              <a:rPr lang="el-GR" dirty="0"/>
              <a:t>το αναγνωριστικό αυτό, η εντολή δεν επιφέρει κάποια </a:t>
            </a:r>
            <a:r>
              <a:rPr lang="el-GR" dirty="0" smtClean="0"/>
              <a:t>τροποποίηση.</a:t>
            </a:r>
            <a:endParaRPr lang="en-US" dirty="0"/>
          </a:p>
        </p:txBody>
      </p:sp>
    </p:spTree>
    <p:extLst>
      <p:ext uri="{BB962C8B-B14F-4D97-AF65-F5344CB8AC3E}">
        <p14:creationId xmlns:p14="http://schemas.microsoft.com/office/powerpoint/2010/main" val="94391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33 </a:t>
            </a:r>
            <a:r>
              <a:rPr lang="el-GR" sz="3200" b="0" dirty="0"/>
              <a:t>από 58)</a:t>
            </a:r>
            <a:endParaRPr lang="en-US" dirty="0"/>
          </a:p>
        </p:txBody>
      </p:sp>
      <p:sp>
        <p:nvSpPr>
          <p:cNvPr id="3" name="Content Placeholder 2"/>
          <p:cNvSpPr>
            <a:spLocks noGrp="1"/>
          </p:cNvSpPr>
          <p:nvPr>
            <p:ph idx="1"/>
          </p:nvPr>
        </p:nvSpPr>
        <p:spPr>
          <a:xfrm>
            <a:off x="457200" y="1412776"/>
            <a:ext cx="8435280" cy="4896544"/>
          </a:xfrm>
        </p:spPr>
        <p:txBody>
          <a:bodyPr/>
          <a:lstStyle/>
          <a:p>
            <a:pPr>
              <a:lnSpc>
                <a:spcPct val="114000"/>
              </a:lnSpc>
              <a:spcBef>
                <a:spcPts val="1200"/>
              </a:spcBef>
            </a:pPr>
            <a:r>
              <a:rPr lang="el-GR" dirty="0"/>
              <a:t>Οι λέξεις </a:t>
            </a:r>
            <a:r>
              <a:rPr lang="en-US" sz="2600" b="1" dirty="0">
                <a:solidFill>
                  <a:srgbClr val="004A82"/>
                </a:solidFill>
                <a:latin typeface="Consolas" pitchFamily="49" charset="0"/>
                <a:cs typeface="Consolas" pitchFamily="49" charset="0"/>
              </a:rPr>
              <a:t>IF </a:t>
            </a:r>
            <a:r>
              <a:rPr lang="el-GR" sz="2600" b="1" dirty="0" smtClean="0">
                <a:solidFill>
                  <a:srgbClr val="004A82"/>
                </a:solidFill>
                <a:latin typeface="Consolas" pitchFamily="49" charset="0"/>
                <a:cs typeface="Consolas" pitchFamily="49" charset="0"/>
              </a:rPr>
              <a:t>ΝΟΤ </a:t>
            </a:r>
            <a:r>
              <a:rPr lang="en-US" sz="2600" b="1" dirty="0" smtClean="0">
                <a:solidFill>
                  <a:srgbClr val="004A82"/>
                </a:solidFill>
                <a:latin typeface="Consolas" pitchFamily="49" charset="0"/>
                <a:cs typeface="Consolas" pitchFamily="49" charset="0"/>
              </a:rPr>
              <a:t>EXISTS</a:t>
            </a:r>
            <a:r>
              <a:rPr lang="el-GR" sz="2600" dirty="0" smtClean="0">
                <a:solidFill>
                  <a:srgbClr val="004A82"/>
                </a:solidFill>
              </a:rPr>
              <a:t> </a:t>
            </a:r>
            <a:r>
              <a:rPr lang="el-GR" dirty="0"/>
              <a:t>μπορούν να παραλειφθούν.</a:t>
            </a:r>
          </a:p>
          <a:p>
            <a:pPr>
              <a:lnSpc>
                <a:spcPct val="114000"/>
              </a:lnSpc>
              <a:spcBef>
                <a:spcPts val="1200"/>
              </a:spcBef>
              <a:spcAft>
                <a:spcPts val="1200"/>
              </a:spcAft>
            </a:pPr>
            <a:r>
              <a:rPr lang="el-GR" dirty="0"/>
              <a:t>Στην περίπτωση αυτή, εάν </a:t>
            </a:r>
            <a:r>
              <a:rPr lang="el-GR" dirty="0" smtClean="0"/>
              <a:t>υπάρχει ήδη ο πίνακας με </a:t>
            </a:r>
            <a:r>
              <a:rPr lang="el-GR" dirty="0"/>
              <a:t>το συγκεκριμένο αναγνωριστικό, θα παραχθεί το μήνυμα </a:t>
            </a:r>
            <a:r>
              <a:rPr lang="el-GR" dirty="0" smtClean="0"/>
              <a:t>λάθους </a:t>
            </a:r>
            <a:r>
              <a:rPr lang="en-US" dirty="0" smtClean="0"/>
              <a:t>:</a:t>
            </a:r>
            <a:endParaRPr lang="el-GR" dirty="0" smtClean="0"/>
          </a:p>
          <a:p>
            <a:pPr marL="0" indent="0">
              <a:lnSpc>
                <a:spcPct val="114000"/>
              </a:lnSpc>
              <a:spcBef>
                <a:spcPts val="1200"/>
              </a:spcBef>
              <a:buNone/>
            </a:pPr>
            <a:r>
              <a:rPr lang="en-US" b="1" dirty="0">
                <a:latin typeface="Consolas" pitchFamily="49" charset="0"/>
                <a:cs typeface="Consolas" pitchFamily="49" charset="0"/>
              </a:rPr>
              <a:t>Error Code: 1050. Table '</a:t>
            </a:r>
            <a:r>
              <a:rPr lang="en-US" b="1" dirty="0" err="1">
                <a:latin typeface="Consolas" pitchFamily="49" charset="0"/>
                <a:cs typeface="Consolas" pitchFamily="49" charset="0"/>
              </a:rPr>
              <a:t>mytable</a:t>
            </a:r>
            <a:r>
              <a:rPr lang="en-US" b="1" dirty="0">
                <a:latin typeface="Consolas" pitchFamily="49" charset="0"/>
                <a:cs typeface="Consolas" pitchFamily="49" charset="0"/>
              </a:rPr>
              <a:t>' already </a:t>
            </a:r>
            <a:r>
              <a:rPr lang="en-US" b="1" dirty="0" smtClean="0">
                <a:latin typeface="Consolas" pitchFamily="49" charset="0"/>
                <a:cs typeface="Consolas" pitchFamily="49" charset="0"/>
              </a:rPr>
              <a:t>exists</a:t>
            </a:r>
            <a:endParaRPr lang="el-GR" dirty="0"/>
          </a:p>
        </p:txBody>
      </p:sp>
    </p:spTree>
    <p:extLst>
      <p:ext uri="{BB962C8B-B14F-4D97-AF65-F5344CB8AC3E}">
        <p14:creationId xmlns:p14="http://schemas.microsoft.com/office/powerpoint/2010/main" val="253059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34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Η εντολή περιλαμβάνει τη δημιουργία μίας ή περισσότερες στήλες (πεδία).</a:t>
            </a:r>
          </a:p>
          <a:p>
            <a:pPr>
              <a:lnSpc>
                <a:spcPct val="114000"/>
              </a:lnSpc>
              <a:spcBef>
                <a:spcPts val="1200"/>
              </a:spcBef>
            </a:pPr>
            <a:r>
              <a:rPr lang="el-GR" dirty="0" smtClean="0"/>
              <a:t>Για κάθε στήλη πρέπει να δοθεί ο τύπος δεδομένων.</a:t>
            </a:r>
          </a:p>
          <a:p>
            <a:pPr>
              <a:lnSpc>
                <a:spcPct val="114000"/>
              </a:lnSpc>
              <a:spcBef>
                <a:spcPts val="1200"/>
              </a:spcBef>
            </a:pPr>
            <a:r>
              <a:rPr lang="el-GR" dirty="0" smtClean="0"/>
              <a:t>Προαιρετικά, σε κάθε στήλη μπορούν να αποδοθούν μία ή περισσότερες ιδιότητες</a:t>
            </a:r>
            <a:r>
              <a:rPr lang="el-GR" dirty="0"/>
              <a:t>.</a:t>
            </a:r>
            <a:endParaRPr lang="en-US" dirty="0"/>
          </a:p>
        </p:txBody>
      </p:sp>
    </p:spTree>
    <p:extLst>
      <p:ext uri="{BB962C8B-B14F-4D97-AF65-F5344CB8AC3E}">
        <p14:creationId xmlns:p14="http://schemas.microsoft.com/office/powerpoint/2010/main" val="157432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35 </a:t>
            </a:r>
            <a:r>
              <a:rPr lang="el-GR" sz="3200" b="0" dirty="0"/>
              <a:t>από 58)</a:t>
            </a:r>
            <a:endParaRPr lang="en-US" dirty="0"/>
          </a:p>
        </p:txBody>
      </p:sp>
      <p:sp>
        <p:nvSpPr>
          <p:cNvPr id="3" name="Content Placeholder 2"/>
          <p:cNvSpPr>
            <a:spLocks noGrp="1"/>
          </p:cNvSpPr>
          <p:nvPr>
            <p:ph idx="1"/>
          </p:nvPr>
        </p:nvSpPr>
        <p:spPr>
          <a:xfrm>
            <a:off x="457200" y="1412776"/>
            <a:ext cx="8229600" cy="648072"/>
          </a:xfrm>
        </p:spPr>
        <p:txBody>
          <a:bodyPr/>
          <a:lstStyle/>
          <a:p>
            <a:r>
              <a:rPr lang="el-GR" dirty="0" smtClean="0"/>
              <a:t>Συνήθεις ιδιότητες μιας στήλης.</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120052"/>
              </p:ext>
            </p:extLst>
          </p:nvPr>
        </p:nvGraphicFramePr>
        <p:xfrm>
          <a:off x="179512" y="2204864"/>
          <a:ext cx="8640960" cy="3683000"/>
        </p:xfrm>
        <a:graphic>
          <a:graphicData uri="http://schemas.openxmlformats.org/drawingml/2006/table">
            <a:tbl>
              <a:tblPr firstRow="1" bandRow="1">
                <a:tableStyleId>{5C22544A-7EE6-4342-B048-85BDC9FD1C3A}</a:tableStyleId>
              </a:tblPr>
              <a:tblGrid>
                <a:gridCol w="3096344"/>
                <a:gridCol w="5544616"/>
              </a:tblGrid>
              <a:tr h="370840">
                <a:tc>
                  <a:txBody>
                    <a:bodyPr/>
                    <a:lstStyle/>
                    <a:p>
                      <a:r>
                        <a:rPr lang="el-GR" dirty="0" smtClean="0">
                          <a:solidFill>
                            <a:schemeClr val="tx1"/>
                          </a:solidFill>
                        </a:rPr>
                        <a:t>Ιδιότητα</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c>
                  <a:txBody>
                    <a:bodyPr/>
                    <a:lstStyle/>
                    <a:p>
                      <a:r>
                        <a:rPr lang="el-GR" dirty="0" smtClean="0">
                          <a:solidFill>
                            <a:schemeClr val="tx1"/>
                          </a:solidFill>
                        </a:rPr>
                        <a:t>Περιγραφή</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CADAE"/>
                    </a:solidFill>
                  </a:tcPr>
                </a:tc>
              </a:tr>
              <a:tr h="370840">
                <a:tc>
                  <a:txBody>
                    <a:bodyPr/>
                    <a:lstStyle/>
                    <a:p>
                      <a:r>
                        <a:rPr lang="en-US" b="1" dirty="0" smtClean="0">
                          <a:solidFill>
                            <a:srgbClr val="004A82"/>
                          </a:solidFill>
                        </a:rPr>
                        <a:t>NOT</a:t>
                      </a:r>
                      <a:r>
                        <a:rPr lang="en-US" b="1" baseline="0" dirty="0" smtClean="0">
                          <a:solidFill>
                            <a:srgbClr val="004A82"/>
                          </a:solidFill>
                        </a:rPr>
                        <a:t> NULL</a:t>
                      </a:r>
                      <a:endParaRPr lang="en-US" b="1" dirty="0">
                        <a:solidFill>
                          <a:srgbClr val="004A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Η στήλη πρέπει υποχρεωτικά να έχει τιμή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baseline="0" dirty="0" smtClean="0">
                          <a:solidFill>
                            <a:srgbClr val="004A82"/>
                          </a:solidFill>
                        </a:rPr>
                        <a:t>NULL</a:t>
                      </a:r>
                      <a:endParaRPr lang="en-US" b="1" dirty="0">
                        <a:solidFill>
                          <a:srgbClr val="004A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Η στήλη δεν είναι υποχρεωτικό να έχει τιμή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solidFill>
                            <a:srgbClr val="004A82"/>
                          </a:solidFill>
                        </a:rPr>
                        <a:t>UNIQUE</a:t>
                      </a:r>
                      <a:endParaRPr lang="en-US" b="1" dirty="0">
                        <a:solidFill>
                          <a:srgbClr val="004A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Η τιμή που αποθηκεύεται</a:t>
                      </a:r>
                      <a:r>
                        <a:rPr lang="el-GR" baseline="0" dirty="0" smtClean="0"/>
                        <a:t> σε μία στήλη πρέπει να είναι μοναδική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rgbClr val="004A82"/>
                          </a:solidFill>
                        </a:rPr>
                        <a:t>PRIMARY KEY</a:t>
                      </a:r>
                      <a:endParaRPr lang="en-US" b="1" dirty="0">
                        <a:solidFill>
                          <a:srgbClr val="004A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Η στήλη είναι πρωτεύον κλειδί</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b="1" dirty="0" smtClean="0">
                          <a:solidFill>
                            <a:srgbClr val="004A82"/>
                          </a:solidFill>
                        </a:rPr>
                        <a:t>DEFAULT</a:t>
                      </a:r>
                      <a:r>
                        <a:rPr lang="en-US" b="1" dirty="0" smtClean="0">
                          <a:solidFill>
                            <a:srgbClr val="0070C0"/>
                          </a:solidFill>
                        </a:rPr>
                        <a:t> </a:t>
                      </a:r>
                      <a:r>
                        <a:rPr lang="en-US" b="1" dirty="0" err="1" smtClean="0">
                          <a:solidFill>
                            <a:schemeClr val="tx1"/>
                          </a:solidFill>
                        </a:rPr>
                        <a:t>default_value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Η στήλη</a:t>
                      </a:r>
                      <a:r>
                        <a:rPr lang="el-GR" baseline="0" dirty="0" smtClean="0"/>
                        <a:t> έχει προκαθορισμένη τιμή</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rgbClr val="004A82"/>
                          </a:solidFill>
                        </a:rPr>
                        <a:t>AUTO_INCREMENT</a:t>
                      </a:r>
                      <a:endParaRPr lang="en-US" b="1" dirty="0">
                        <a:solidFill>
                          <a:srgbClr val="004A8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smtClean="0"/>
                        <a:t>Η τιμής της στήλης αυξάνεται αυτόματα όταν προστίθεται</a:t>
                      </a:r>
                      <a:r>
                        <a:rPr lang="el-GR" baseline="0" dirty="0" smtClean="0"/>
                        <a:t> νέα γραμμή.</a:t>
                      </a:r>
                    </a:p>
                    <a:p>
                      <a:r>
                        <a:rPr lang="el-GR" baseline="0" dirty="0" smtClean="0"/>
                        <a:t>Η ιδιότητα αυτή μπορεί να εφαρμοστεί όταν ο τύπος της στήλης είναι ακέραιος αριθμός κινητής υποδιαστολής</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466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36 </a:t>
            </a:r>
            <a:r>
              <a:rPr lang="el-GR" sz="3200" b="0" dirty="0"/>
              <a:t>από 58)</a:t>
            </a:r>
            <a:endParaRPr lang="el-GR"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Παρόλο που δεν υποχρεωτικό, καλό είναι κάθε πίνακας να έχει ένα πρωτεύον κλειδί.</a:t>
            </a:r>
          </a:p>
          <a:p>
            <a:pPr>
              <a:lnSpc>
                <a:spcPct val="114000"/>
              </a:lnSpc>
              <a:spcBef>
                <a:spcPts val="1200"/>
              </a:spcBef>
              <a:spcAft>
                <a:spcPts val="1200"/>
              </a:spcAft>
            </a:pPr>
            <a:r>
              <a:rPr lang="el-GR" dirty="0" smtClean="0"/>
              <a:t>Ο πιο απλός τρόπος είναι να δημιουργηθεί μια στήλη, η οποία να παίρνει ακέραιες τιμές και αυξάνει αυτόματα κατά ένα με κάθε νέα εισαγωγή γραμμής.</a:t>
            </a:r>
          </a:p>
          <a:p>
            <a:pPr marL="0" indent="0" algn="ctr">
              <a:lnSpc>
                <a:spcPct val="114000"/>
              </a:lnSpc>
              <a:spcBef>
                <a:spcPts val="1200"/>
              </a:spcBef>
              <a:buNone/>
            </a:pPr>
            <a:r>
              <a:rPr lang="en-US" dirty="0" smtClean="0">
                <a:latin typeface="Consolas" pitchFamily="49" charset="0"/>
                <a:cs typeface="Consolas" pitchFamily="49" charset="0"/>
              </a:rPr>
              <a:t>id </a:t>
            </a:r>
            <a:r>
              <a:rPr lang="en-US" b="1" dirty="0">
                <a:solidFill>
                  <a:srgbClr val="004A82"/>
                </a:solidFill>
                <a:latin typeface="Consolas" pitchFamily="49" charset="0"/>
                <a:cs typeface="Consolas" pitchFamily="49" charset="0"/>
              </a:rPr>
              <a:t>INT AUTO_INCREMENT PRIMARY </a:t>
            </a:r>
            <a:r>
              <a:rPr lang="en-US" b="1" dirty="0" smtClean="0">
                <a:solidFill>
                  <a:srgbClr val="004A82"/>
                </a:solidFill>
                <a:latin typeface="Consolas" pitchFamily="49" charset="0"/>
                <a:cs typeface="Consolas" pitchFamily="49" charset="0"/>
              </a:rPr>
              <a:t>KEY</a:t>
            </a:r>
            <a:endParaRPr lang="el-GR" b="1" dirty="0">
              <a:solidFill>
                <a:srgbClr val="004A82"/>
              </a:solidFill>
              <a:latin typeface="Consolas" pitchFamily="49" charset="0"/>
              <a:cs typeface="Consolas" pitchFamily="49" charset="0"/>
            </a:endParaRPr>
          </a:p>
        </p:txBody>
      </p:sp>
    </p:spTree>
    <p:extLst>
      <p:ext uri="{BB962C8B-B14F-4D97-AF65-F5344CB8AC3E}">
        <p14:creationId xmlns:p14="http://schemas.microsoft.com/office/powerpoint/2010/main" val="280047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37 </a:t>
            </a:r>
            <a:r>
              <a:rPr lang="el-GR" sz="3200" b="0" dirty="0"/>
              <a:t>από 58)</a:t>
            </a:r>
            <a:endParaRPr lang="el-GR" dirty="0"/>
          </a:p>
        </p:txBody>
      </p:sp>
      <p:sp>
        <p:nvSpPr>
          <p:cNvPr id="3" name="Content Placeholder 2"/>
          <p:cNvSpPr>
            <a:spLocks noGrp="1"/>
          </p:cNvSpPr>
          <p:nvPr>
            <p:ph idx="1"/>
          </p:nvPr>
        </p:nvSpPr>
        <p:spPr/>
        <p:txBody>
          <a:bodyPr/>
          <a:lstStyle/>
          <a:p>
            <a:pPr>
              <a:spcAft>
                <a:spcPts val="2400"/>
              </a:spcAft>
            </a:pPr>
            <a:r>
              <a:rPr lang="el-GR" dirty="0" smtClean="0"/>
              <a:t>Συνεπώς, ο τρόπος δημιουργίας ενός πίνακα προτείνεται να γίνεται ως εξής :</a:t>
            </a:r>
          </a:p>
          <a:p>
            <a:pPr marL="0" indent="0">
              <a:buNone/>
            </a:pPr>
            <a:r>
              <a:rPr lang="el-GR" b="1" dirty="0">
                <a:solidFill>
                  <a:schemeClr val="tx1">
                    <a:lumMod val="65000"/>
                    <a:lumOff val="35000"/>
                  </a:schemeClr>
                </a:solidFill>
                <a:latin typeface="Consolas" pitchFamily="49" charset="0"/>
                <a:cs typeface="Consolas" pitchFamily="49" charset="0"/>
              </a:rPr>
              <a:t># ΠΙΝΑΚΑΣ ΜΕ ΑΣΘΕΝΕΙΣ</a:t>
            </a:r>
          </a:p>
          <a:p>
            <a:pPr marL="0" indent="0">
              <a:buNone/>
            </a:pPr>
            <a:r>
              <a:rPr lang="en-GB" b="1" dirty="0">
                <a:solidFill>
                  <a:srgbClr val="004A82"/>
                </a:solidFill>
                <a:latin typeface="Consolas" pitchFamily="49" charset="0"/>
                <a:cs typeface="Consolas" pitchFamily="49" charset="0"/>
              </a:rPr>
              <a:t>CREATE TABLE </a:t>
            </a:r>
            <a:r>
              <a:rPr lang="en-US" b="1" dirty="0" err="1">
                <a:latin typeface="Consolas" pitchFamily="49" charset="0"/>
                <a:cs typeface="Consolas" pitchFamily="49" charset="0"/>
              </a:rPr>
              <a:t>myTable</a:t>
            </a:r>
            <a:r>
              <a:rPr lang="en-GB" b="1" dirty="0">
                <a:latin typeface="Consolas" pitchFamily="49" charset="0"/>
                <a:cs typeface="Consolas" pitchFamily="49" charset="0"/>
              </a:rPr>
              <a:t>(</a:t>
            </a:r>
            <a:endParaRPr lang="el-GR" b="1" dirty="0">
              <a:latin typeface="Consolas" pitchFamily="49" charset="0"/>
              <a:cs typeface="Consolas" pitchFamily="49" charset="0"/>
            </a:endParaRPr>
          </a:p>
          <a:p>
            <a:pPr marL="0" indent="0">
              <a:buNone/>
            </a:pPr>
            <a:r>
              <a:rPr lang="en-GB" b="1" dirty="0">
                <a:latin typeface="Consolas" pitchFamily="49" charset="0"/>
                <a:cs typeface="Consolas" pitchFamily="49" charset="0"/>
              </a:rPr>
              <a:t>id </a:t>
            </a:r>
            <a:r>
              <a:rPr lang="en-GB" b="1" dirty="0">
                <a:solidFill>
                  <a:srgbClr val="004A82"/>
                </a:solidFill>
                <a:latin typeface="Consolas" pitchFamily="49" charset="0"/>
                <a:cs typeface="Consolas" pitchFamily="49" charset="0"/>
              </a:rPr>
              <a:t>INT AUTO_INCREMENT PRIMARY KEY</a:t>
            </a:r>
            <a:r>
              <a:rPr lang="en-GB" b="1" dirty="0">
                <a:latin typeface="Consolas" pitchFamily="49" charset="0"/>
                <a:cs typeface="Consolas" pitchFamily="49" charset="0"/>
              </a:rPr>
              <a:t>, </a:t>
            </a:r>
            <a:r>
              <a:rPr lang="en-GB" b="1" dirty="0">
                <a:solidFill>
                  <a:schemeClr val="tx1">
                    <a:lumMod val="65000"/>
                    <a:lumOff val="35000"/>
                  </a:schemeClr>
                </a:solidFill>
                <a:latin typeface="Consolas" pitchFamily="49" charset="0"/>
                <a:cs typeface="Consolas" pitchFamily="49" charset="0"/>
              </a:rPr>
              <a:t># </a:t>
            </a:r>
            <a:r>
              <a:rPr lang="el-GR" b="1" dirty="0">
                <a:solidFill>
                  <a:schemeClr val="tx1">
                    <a:lumMod val="65000"/>
                    <a:lumOff val="35000"/>
                  </a:schemeClr>
                </a:solidFill>
                <a:latin typeface="Consolas" pitchFamily="49" charset="0"/>
                <a:cs typeface="Consolas" pitchFamily="49" charset="0"/>
              </a:rPr>
              <a:t>ΠΡΩΤΕΥΟΝ ΚΛΕΙΔΙ</a:t>
            </a:r>
          </a:p>
          <a:p>
            <a:pPr marL="0" indent="0">
              <a:buNone/>
            </a:pPr>
            <a:r>
              <a:rPr lang="en-US" b="1" dirty="0">
                <a:solidFill>
                  <a:schemeClr val="tx1">
                    <a:lumMod val="65000"/>
                    <a:lumOff val="35000"/>
                  </a:schemeClr>
                </a:solidFill>
                <a:latin typeface="Consolas" pitchFamily="49" charset="0"/>
                <a:cs typeface="Consolas" pitchFamily="49" charset="0"/>
              </a:rPr>
              <a:t>/*</a:t>
            </a:r>
          </a:p>
          <a:p>
            <a:pPr marL="0" indent="0">
              <a:buNone/>
            </a:pPr>
            <a:r>
              <a:rPr lang="el-GR" b="1" dirty="0">
                <a:solidFill>
                  <a:schemeClr val="tx1">
                    <a:lumMod val="65000"/>
                    <a:lumOff val="35000"/>
                  </a:schemeClr>
                </a:solidFill>
                <a:latin typeface="Consolas" pitchFamily="49" charset="0"/>
                <a:cs typeface="Consolas" pitchFamily="49" charset="0"/>
              </a:rPr>
              <a:t>ΑΚΟΛΟΥΘΟΥΝ ΤΑ ΥΠΟΛΟΙΠΑ ΠΕΔΙΑ ΕΔΩ</a:t>
            </a:r>
            <a:endParaRPr lang="en-US" b="1" dirty="0">
              <a:solidFill>
                <a:schemeClr val="tx1">
                  <a:lumMod val="65000"/>
                  <a:lumOff val="35000"/>
                </a:schemeClr>
              </a:solidFill>
              <a:latin typeface="Consolas" pitchFamily="49" charset="0"/>
              <a:cs typeface="Consolas" pitchFamily="49" charset="0"/>
            </a:endParaRPr>
          </a:p>
          <a:p>
            <a:pPr marL="0" indent="0">
              <a:buNone/>
            </a:pPr>
            <a:r>
              <a:rPr lang="en-US" b="1" dirty="0">
                <a:solidFill>
                  <a:schemeClr val="tx1">
                    <a:lumMod val="65000"/>
                    <a:lumOff val="35000"/>
                  </a:schemeClr>
                </a:solidFill>
                <a:latin typeface="Consolas" pitchFamily="49" charset="0"/>
                <a:cs typeface="Consolas" pitchFamily="49" charset="0"/>
              </a:rPr>
              <a:t>*/</a:t>
            </a:r>
          </a:p>
          <a:p>
            <a:pPr marL="0" indent="0">
              <a:buNone/>
            </a:pPr>
            <a:r>
              <a:rPr lang="en-GB" b="1" dirty="0">
                <a:latin typeface="Consolas" pitchFamily="49" charset="0"/>
                <a:cs typeface="Consolas" pitchFamily="49" charset="0"/>
              </a:rPr>
              <a:t>)</a:t>
            </a:r>
            <a:r>
              <a:rPr lang="el-GR"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ENGINE</a:t>
            </a:r>
            <a:r>
              <a:rPr lang="en-GB" b="1" dirty="0">
                <a:latin typeface="Consolas" pitchFamily="49" charset="0"/>
                <a:cs typeface="Consolas" pitchFamily="49" charset="0"/>
              </a:rPr>
              <a:t>=INNODB </a:t>
            </a:r>
            <a:r>
              <a:rPr lang="en-GB" b="1" dirty="0">
                <a:solidFill>
                  <a:srgbClr val="004A82"/>
                </a:solidFill>
                <a:latin typeface="Consolas" pitchFamily="49" charset="0"/>
                <a:cs typeface="Consolas" pitchFamily="49" charset="0"/>
              </a:rPr>
              <a:t>DEFAULT CHARSET</a:t>
            </a:r>
            <a:r>
              <a:rPr lang="el-GR" b="1" dirty="0">
                <a:solidFill>
                  <a:srgbClr val="004A82"/>
                </a:solidFill>
                <a:latin typeface="Consolas" pitchFamily="49" charset="0"/>
                <a:cs typeface="Consolas" pitchFamily="49" charset="0"/>
              </a:rPr>
              <a:t> </a:t>
            </a:r>
            <a:r>
              <a:rPr lang="en-GB" b="1" dirty="0">
                <a:latin typeface="Consolas" pitchFamily="49" charset="0"/>
                <a:cs typeface="Consolas" pitchFamily="49" charset="0"/>
              </a:rPr>
              <a:t>=</a:t>
            </a:r>
            <a:r>
              <a:rPr lang="el-GR" b="1" dirty="0">
                <a:latin typeface="Consolas" pitchFamily="49" charset="0"/>
                <a:cs typeface="Consolas" pitchFamily="49" charset="0"/>
              </a:rPr>
              <a:t> </a:t>
            </a:r>
            <a:r>
              <a:rPr lang="en-GB" b="1" dirty="0">
                <a:latin typeface="Consolas" pitchFamily="49" charset="0"/>
                <a:cs typeface="Consolas" pitchFamily="49" charset="0"/>
              </a:rPr>
              <a:t>UTF8</a:t>
            </a:r>
            <a:r>
              <a:rPr lang="en-GB" b="1" dirty="0" smtClean="0">
                <a:latin typeface="Consolas" pitchFamily="49" charset="0"/>
                <a:cs typeface="Consolas" pitchFamily="49" charset="0"/>
              </a:rPr>
              <a:t>;</a:t>
            </a:r>
            <a:endParaRPr lang="el-GR" b="1" dirty="0">
              <a:latin typeface="Consolas" pitchFamily="49" charset="0"/>
              <a:cs typeface="Consolas" pitchFamily="49" charset="0"/>
            </a:endParaRPr>
          </a:p>
        </p:txBody>
      </p:sp>
    </p:spTree>
    <p:extLst>
      <p:ext uri="{BB962C8B-B14F-4D97-AF65-F5344CB8AC3E}">
        <p14:creationId xmlns:p14="http://schemas.microsoft.com/office/powerpoint/2010/main" val="314989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38 </a:t>
            </a:r>
            <a:r>
              <a:rPr lang="el-GR" sz="3200" b="0" dirty="0"/>
              <a:t>από 58)</a:t>
            </a:r>
            <a:endParaRPr lang="el-GR"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Στο προηγούμενο παράδειγμα :</a:t>
            </a:r>
          </a:p>
          <a:p>
            <a:pPr lvl="1" algn="just">
              <a:lnSpc>
                <a:spcPct val="114000"/>
              </a:lnSpc>
              <a:spcBef>
                <a:spcPts val="1200"/>
              </a:spcBef>
            </a:pPr>
            <a:r>
              <a:rPr lang="el-GR" dirty="0" smtClean="0"/>
              <a:t>Η επιλογή </a:t>
            </a:r>
            <a:r>
              <a:rPr lang="en-US" b="1" dirty="0" smtClean="0"/>
              <a:t>ENGINE=INNODB</a:t>
            </a:r>
            <a:r>
              <a:rPr lang="el-GR" dirty="0" smtClean="0"/>
              <a:t> αφορά στην εσωτερική οργάνωση και αποθήκευση των δεδομένων. Εξασφαλίζει τη δημιουργία σχεσιακών περιορισμών μεταξύ πινάκων.</a:t>
            </a:r>
          </a:p>
          <a:p>
            <a:pPr lvl="1">
              <a:lnSpc>
                <a:spcPct val="114000"/>
              </a:lnSpc>
              <a:spcBef>
                <a:spcPts val="1200"/>
              </a:spcBef>
            </a:pPr>
            <a:r>
              <a:rPr lang="el-GR" dirty="0" smtClean="0"/>
              <a:t>Η επιλογή </a:t>
            </a:r>
            <a:r>
              <a:rPr lang="en-GB" b="1" dirty="0" smtClean="0"/>
              <a:t>DEFAULT CHARSET=UTF8 </a:t>
            </a:r>
            <a:r>
              <a:rPr lang="el-GR" dirty="0" smtClean="0"/>
              <a:t>χρησιμοποιείται για να υπάρχει η δυνατότητα εισαγωγής δεδομένων με ελληνικούς χαρακτήρες.</a:t>
            </a:r>
            <a:endParaRPr lang="el-GR" dirty="0"/>
          </a:p>
        </p:txBody>
      </p:sp>
    </p:spTree>
    <p:extLst>
      <p:ext uri="{BB962C8B-B14F-4D97-AF65-F5344CB8AC3E}">
        <p14:creationId xmlns:p14="http://schemas.microsoft.com/office/powerpoint/2010/main" val="274626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(3 </a:t>
            </a:r>
            <a:r>
              <a:rPr lang="el-GR" sz="3200" b="0" dirty="0"/>
              <a:t>από 58)</a:t>
            </a:r>
            <a:endParaRPr lang="en-US" dirty="0"/>
          </a:p>
        </p:txBody>
      </p:sp>
      <p:sp>
        <p:nvSpPr>
          <p:cNvPr id="3" name="Content Placeholder 2"/>
          <p:cNvSpPr>
            <a:spLocks noGrp="1"/>
          </p:cNvSpPr>
          <p:nvPr>
            <p:ph idx="1"/>
          </p:nvPr>
        </p:nvSpPr>
        <p:spPr/>
        <p:txBody>
          <a:bodyPr/>
          <a:lstStyle/>
          <a:p>
            <a:r>
              <a:rPr lang="el-GR" dirty="0" smtClean="0"/>
              <a:t>Απόσπασμα κώδικα σε </a:t>
            </a:r>
            <a:r>
              <a:rPr lang="en-US" dirty="0" err="1" smtClean="0"/>
              <a:t>Matlab</a:t>
            </a:r>
            <a:r>
              <a:rPr lang="el-GR" dirty="0" smtClean="0"/>
              <a:t> με </a:t>
            </a:r>
            <a:r>
              <a:rPr lang="en-US" dirty="0" smtClean="0"/>
              <a:t>SQL</a:t>
            </a:r>
            <a:r>
              <a:rPr lang="el-GR" dirty="0" smtClean="0"/>
              <a:t>.</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00" t="13799" r="28417" b="31007"/>
          <a:stretch/>
        </p:blipFill>
        <p:spPr bwMode="auto">
          <a:xfrm>
            <a:off x="179512" y="2060848"/>
            <a:ext cx="8792662" cy="3888432"/>
          </a:xfrm>
          <a:prstGeom prst="rect">
            <a:avLst/>
          </a:prstGeom>
          <a:noFill/>
          <a:ln w="9525">
            <a:solidFill>
              <a:srgbClr val="8CADA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628459"/>
            <a:ext cx="6192688" cy="180000"/>
          </a:xfrm>
          <a:prstGeom prst="rect">
            <a:avLst/>
          </a:prstGeom>
          <a:noFill/>
          <a:ln w="317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9991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39 </a:t>
            </a:r>
            <a:r>
              <a:rPr lang="el-GR" sz="3200" b="0" dirty="0"/>
              <a:t>από 58)</a:t>
            </a:r>
            <a:endParaRPr lang="en-US" dirty="0"/>
          </a:p>
        </p:txBody>
      </p:sp>
      <p:sp>
        <p:nvSpPr>
          <p:cNvPr id="3" name="Content Placeholder 2"/>
          <p:cNvSpPr>
            <a:spLocks noGrp="1"/>
          </p:cNvSpPr>
          <p:nvPr>
            <p:ph idx="1"/>
          </p:nvPr>
        </p:nvSpPr>
        <p:spPr>
          <a:xfrm>
            <a:off x="457200" y="1412776"/>
            <a:ext cx="8435280" cy="4968552"/>
          </a:xfrm>
        </p:spPr>
        <p:txBody>
          <a:bodyPr>
            <a:normAutofit fontScale="92500" lnSpcReduction="20000"/>
          </a:bodyPr>
          <a:lstStyle/>
          <a:p>
            <a:pPr marL="0" indent="0">
              <a:lnSpc>
                <a:spcPct val="110000"/>
              </a:lnSpc>
              <a:spcBef>
                <a:spcPts val="600"/>
              </a:spcBef>
              <a:buNone/>
            </a:pPr>
            <a:r>
              <a:rPr lang="el-GR" b="1" dirty="0" smtClean="0"/>
              <a:t>Παράδειγμα</a:t>
            </a:r>
          </a:p>
          <a:p>
            <a:pPr marL="0" indent="0">
              <a:lnSpc>
                <a:spcPct val="110000"/>
              </a:lnSpc>
              <a:spcBef>
                <a:spcPts val="600"/>
              </a:spcBef>
              <a:buNone/>
            </a:pPr>
            <a:r>
              <a:rPr lang="el-GR" dirty="0" smtClean="0"/>
              <a:t>Έστω ότι πρόκειται να δημιουργηθεί μια ιστοσελίδα για συζητήσεις και ανταλλαγή μηνυμάτων. Για το σκοπό αυτό πρόκειται να δημιουργηθεί ένας πίνακας χρηστών με τα ακόλουθα πεδία:</a:t>
            </a:r>
          </a:p>
          <a:p>
            <a:pPr>
              <a:lnSpc>
                <a:spcPct val="110000"/>
              </a:lnSpc>
              <a:spcBef>
                <a:spcPts val="600"/>
              </a:spcBef>
            </a:pPr>
            <a:r>
              <a:rPr lang="el-GR" dirty="0" smtClean="0"/>
              <a:t>Κωδικός </a:t>
            </a:r>
            <a:r>
              <a:rPr lang="el-GR" dirty="0"/>
              <a:t>(αύξων αριθμός με αρχή το 1</a:t>
            </a:r>
            <a:r>
              <a:rPr lang="el-GR" dirty="0" smtClean="0"/>
              <a:t>)</a:t>
            </a:r>
          </a:p>
          <a:p>
            <a:pPr>
              <a:lnSpc>
                <a:spcPct val="110000"/>
              </a:lnSpc>
              <a:spcBef>
                <a:spcPts val="600"/>
              </a:spcBef>
            </a:pPr>
            <a:r>
              <a:rPr lang="el-GR" dirty="0" smtClean="0"/>
              <a:t>Όνομα </a:t>
            </a:r>
          </a:p>
          <a:p>
            <a:pPr>
              <a:lnSpc>
                <a:spcPct val="110000"/>
              </a:lnSpc>
              <a:spcBef>
                <a:spcPts val="600"/>
              </a:spcBef>
            </a:pPr>
            <a:r>
              <a:rPr lang="el-GR" dirty="0" smtClean="0"/>
              <a:t>Επώνυμο</a:t>
            </a:r>
          </a:p>
          <a:p>
            <a:pPr>
              <a:lnSpc>
                <a:spcPct val="110000"/>
              </a:lnSpc>
              <a:spcBef>
                <a:spcPts val="600"/>
              </a:spcBef>
            </a:pPr>
            <a:r>
              <a:rPr lang="en-US" dirty="0" smtClean="0"/>
              <a:t>Email</a:t>
            </a:r>
          </a:p>
          <a:p>
            <a:pPr>
              <a:lnSpc>
                <a:spcPct val="110000"/>
              </a:lnSpc>
              <a:spcBef>
                <a:spcPts val="600"/>
              </a:spcBef>
            </a:pPr>
            <a:r>
              <a:rPr lang="el-GR" dirty="0" smtClean="0"/>
              <a:t>Όνομα χρήστη (</a:t>
            </a:r>
            <a:r>
              <a:rPr lang="el-GR" dirty="0"/>
              <a:t>μέγιστο πλήθος χαρακτήρων 15</a:t>
            </a:r>
            <a:r>
              <a:rPr lang="en-US" dirty="0" smtClean="0"/>
              <a:t>)</a:t>
            </a:r>
          </a:p>
          <a:p>
            <a:pPr>
              <a:lnSpc>
                <a:spcPct val="110000"/>
              </a:lnSpc>
              <a:spcBef>
                <a:spcPts val="600"/>
              </a:spcBef>
            </a:pPr>
            <a:r>
              <a:rPr lang="el-GR" dirty="0" smtClean="0"/>
              <a:t>Συνθηματικό (αποθηκεύεται κρυπτογραφημένο με σταθερό μήκος 40 χαρακτήρων)</a:t>
            </a:r>
          </a:p>
          <a:p>
            <a:pPr>
              <a:lnSpc>
                <a:spcPct val="110000"/>
              </a:lnSpc>
              <a:spcBef>
                <a:spcPts val="600"/>
              </a:spcBef>
            </a:pPr>
            <a:r>
              <a:rPr lang="el-GR" dirty="0" smtClean="0"/>
              <a:t>Ημερομηνία και ώρας εγγραφής</a:t>
            </a:r>
          </a:p>
          <a:p>
            <a:pPr marL="0" indent="0">
              <a:lnSpc>
                <a:spcPct val="110000"/>
              </a:lnSpc>
              <a:spcBef>
                <a:spcPts val="600"/>
              </a:spcBef>
              <a:buNone/>
            </a:pPr>
            <a:r>
              <a:rPr lang="el-GR" dirty="0" smtClean="0"/>
              <a:t>Να γραφτεί η εντολή </a:t>
            </a:r>
            <a:r>
              <a:rPr lang="en-US" dirty="0" smtClean="0"/>
              <a:t>SQL</a:t>
            </a:r>
            <a:r>
              <a:rPr lang="el-GR" dirty="0" smtClean="0"/>
              <a:t> που δημιουργεί τον πίνακα.</a:t>
            </a:r>
          </a:p>
        </p:txBody>
      </p:sp>
    </p:spTree>
    <p:extLst>
      <p:ext uri="{BB962C8B-B14F-4D97-AF65-F5344CB8AC3E}">
        <p14:creationId xmlns:p14="http://schemas.microsoft.com/office/powerpoint/2010/main" val="292695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(40 </a:t>
            </a:r>
            <a:r>
              <a:rPr lang="el-GR" sz="3200" b="0" dirty="0"/>
              <a:t>από 58)</a:t>
            </a:r>
            <a:endParaRPr lang="en-US" dirty="0"/>
          </a:p>
        </p:txBody>
      </p:sp>
      <p:sp>
        <p:nvSpPr>
          <p:cNvPr id="3" name="Content Placeholder 2"/>
          <p:cNvSpPr>
            <a:spLocks noGrp="1"/>
          </p:cNvSpPr>
          <p:nvPr>
            <p:ph idx="1"/>
          </p:nvPr>
        </p:nvSpPr>
        <p:spPr/>
        <p:txBody>
          <a:bodyPr>
            <a:normAutofit/>
          </a:bodyPr>
          <a:lstStyle/>
          <a:p>
            <a:pPr marL="0" indent="0">
              <a:lnSpc>
                <a:spcPct val="114000"/>
              </a:lnSpc>
              <a:spcBef>
                <a:spcPts val="1200"/>
              </a:spcBef>
              <a:buNone/>
            </a:pPr>
            <a:r>
              <a:rPr lang="el-GR" b="1" dirty="0" smtClean="0"/>
              <a:t>Λύση</a:t>
            </a:r>
          </a:p>
          <a:p>
            <a:pPr marL="0" indent="0">
              <a:lnSpc>
                <a:spcPct val="114000"/>
              </a:lnSpc>
              <a:spcBef>
                <a:spcPts val="1200"/>
              </a:spcBef>
              <a:buNone/>
            </a:pPr>
            <a:r>
              <a:rPr lang="el-GR" dirty="0" smtClean="0"/>
              <a:t>Επειδή πρόκειται για πίνακα που κρατάει χρηστών, υπάρχουν οι ακόλουθοι περιορισμοί :</a:t>
            </a:r>
          </a:p>
          <a:p>
            <a:pPr>
              <a:lnSpc>
                <a:spcPct val="114000"/>
              </a:lnSpc>
              <a:spcBef>
                <a:spcPts val="1200"/>
              </a:spcBef>
            </a:pPr>
            <a:r>
              <a:rPr lang="el-GR" dirty="0" smtClean="0"/>
              <a:t>Όλα τα πεδία πρέπει να έχουν τιμή.</a:t>
            </a:r>
            <a:endParaRPr lang="en-US" dirty="0" smtClean="0"/>
          </a:p>
          <a:p>
            <a:pPr>
              <a:lnSpc>
                <a:spcPct val="114000"/>
              </a:lnSpc>
              <a:spcBef>
                <a:spcPts val="1200"/>
              </a:spcBef>
            </a:pPr>
            <a:r>
              <a:rPr lang="el-GR" dirty="0" smtClean="0"/>
              <a:t>Τα πεδία όνομα χρήστη και </a:t>
            </a:r>
            <a:r>
              <a:rPr lang="en-US" dirty="0" smtClean="0"/>
              <a:t>email </a:t>
            </a:r>
            <a:r>
              <a:rPr lang="el-GR" dirty="0" smtClean="0"/>
              <a:t>πρέπει να έχουν μοναδικές τιμές, ώστε να αποφευχθούν διπλές εγγραφές.</a:t>
            </a:r>
          </a:p>
          <a:p>
            <a:pPr>
              <a:lnSpc>
                <a:spcPct val="114000"/>
              </a:lnSpc>
              <a:spcBef>
                <a:spcPts val="1200"/>
              </a:spcBef>
            </a:pPr>
            <a:r>
              <a:rPr lang="el-GR" dirty="0" smtClean="0"/>
              <a:t>Η αναζήτηση με βάση το όνομα χρήστη και το συνθηματικό πρέπει να γίνεται αποδοτικά.</a:t>
            </a:r>
            <a:endParaRPr lang="en-US" dirty="0"/>
          </a:p>
        </p:txBody>
      </p:sp>
    </p:spTree>
    <p:extLst>
      <p:ext uri="{BB962C8B-B14F-4D97-AF65-F5344CB8AC3E}">
        <p14:creationId xmlns:p14="http://schemas.microsoft.com/office/powerpoint/2010/main" val="312142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41 </a:t>
            </a:r>
            <a:r>
              <a:rPr lang="el-GR" sz="3200" b="0" dirty="0"/>
              <a:t>από 58)</a:t>
            </a:r>
            <a:endParaRPr lang="en-US" dirty="0"/>
          </a:p>
        </p:txBody>
      </p:sp>
      <p:sp>
        <p:nvSpPr>
          <p:cNvPr id="3" name="Content Placeholder 2"/>
          <p:cNvSpPr>
            <a:spLocks noGrp="1"/>
          </p:cNvSpPr>
          <p:nvPr>
            <p:ph idx="1"/>
          </p:nvPr>
        </p:nvSpPr>
        <p:spPr>
          <a:xfrm>
            <a:off x="179512" y="1412776"/>
            <a:ext cx="8856984" cy="4896544"/>
          </a:xfrm>
        </p:spPr>
        <p:txBody>
          <a:bodyPr>
            <a:normAutofit fontScale="92500" lnSpcReduction="20000"/>
          </a:bodyPr>
          <a:lstStyle/>
          <a:p>
            <a:pPr marL="0" indent="0">
              <a:spcAft>
                <a:spcPts val="2400"/>
              </a:spcAft>
              <a:buNone/>
            </a:pPr>
            <a:r>
              <a:rPr lang="el-GR" b="1" dirty="0" smtClean="0"/>
              <a:t>Λύση</a:t>
            </a:r>
          </a:p>
          <a:p>
            <a:pPr marL="0" indent="0">
              <a:buNone/>
            </a:pPr>
            <a:r>
              <a:rPr lang="el-GR" b="1" dirty="0">
                <a:solidFill>
                  <a:schemeClr val="tx1">
                    <a:lumMod val="75000"/>
                    <a:lumOff val="25000"/>
                  </a:schemeClr>
                </a:solidFill>
                <a:latin typeface="Consolas" pitchFamily="49" charset="0"/>
                <a:cs typeface="Consolas" pitchFamily="49" charset="0"/>
              </a:rPr>
              <a:t># Εντολή δημιουργίας πίνακα χρηστών</a:t>
            </a:r>
          </a:p>
          <a:p>
            <a:pPr marL="0" indent="0">
              <a:buNone/>
            </a:pPr>
            <a:r>
              <a:rPr lang="en-US" b="1" dirty="0">
                <a:solidFill>
                  <a:srgbClr val="004A82"/>
                </a:solidFill>
                <a:latin typeface="Consolas" pitchFamily="49" charset="0"/>
                <a:cs typeface="Consolas" pitchFamily="49" charset="0"/>
              </a:rPr>
              <a:t>CREATE TABLE </a:t>
            </a:r>
            <a:r>
              <a:rPr lang="en-US" b="1" dirty="0">
                <a:latin typeface="Consolas" pitchFamily="49" charset="0"/>
                <a:cs typeface="Consolas" pitchFamily="49" charset="0"/>
              </a:rPr>
              <a:t>users </a:t>
            </a:r>
            <a:r>
              <a:rPr lang="en-US" b="1" dirty="0" smtClean="0">
                <a:latin typeface="Consolas" pitchFamily="49" charset="0"/>
                <a:cs typeface="Consolas" pitchFamily="49" charset="0"/>
              </a:rPr>
              <a:t>(</a:t>
            </a:r>
            <a:endParaRPr lang="el-GR" b="1" dirty="0" smtClean="0">
              <a:latin typeface="Consolas" pitchFamily="49" charset="0"/>
              <a:cs typeface="Consolas" pitchFamily="49" charset="0"/>
            </a:endParaRPr>
          </a:p>
          <a:p>
            <a:pPr marL="444500" indent="0">
              <a:buNone/>
            </a:pPr>
            <a:r>
              <a:rPr lang="en-US" b="1" dirty="0" err="1" smtClean="0">
                <a:latin typeface="Consolas" pitchFamily="49" charset="0"/>
                <a:cs typeface="Consolas" pitchFamily="49" charset="0"/>
              </a:rPr>
              <a:t>userId</a:t>
            </a:r>
            <a:r>
              <a:rPr lang="en-US" b="1" dirty="0" smtClean="0">
                <a:latin typeface="Consolas" pitchFamily="49" charset="0"/>
                <a:cs typeface="Consolas" pitchFamily="49" charset="0"/>
              </a:rPr>
              <a:t> </a:t>
            </a:r>
            <a:r>
              <a:rPr lang="en-US" b="1" dirty="0">
                <a:solidFill>
                  <a:srgbClr val="004A82"/>
                </a:solidFill>
                <a:latin typeface="Consolas" pitchFamily="49" charset="0"/>
                <a:cs typeface="Consolas" pitchFamily="49" charset="0"/>
              </a:rPr>
              <a:t>MEDIUMINT UNSIGNED AUTO_INCREMENT PRIMARY KEY</a:t>
            </a:r>
            <a:r>
              <a:rPr lang="en-US" b="1" dirty="0">
                <a:latin typeface="Consolas" pitchFamily="49" charset="0"/>
                <a:cs typeface="Consolas" pitchFamily="49" charset="0"/>
              </a:rPr>
              <a:t>,</a:t>
            </a:r>
            <a:endParaRPr lang="el-GR" b="1" dirty="0">
              <a:latin typeface="Consolas" pitchFamily="49" charset="0"/>
              <a:cs typeface="Consolas" pitchFamily="49" charset="0"/>
            </a:endParaRPr>
          </a:p>
          <a:p>
            <a:pPr marL="444500" indent="0">
              <a:buNone/>
            </a:pPr>
            <a:r>
              <a:rPr lang="en-US" b="1" dirty="0" err="1" smtClean="0">
                <a:latin typeface="Consolas" pitchFamily="49" charset="0"/>
                <a:cs typeface="Consolas" pitchFamily="49" charset="0"/>
              </a:rPr>
              <a:t>firstName</a:t>
            </a:r>
            <a:r>
              <a:rPr lang="en-US" b="1" dirty="0" smtClean="0">
                <a:latin typeface="Consolas" pitchFamily="49" charset="0"/>
                <a:cs typeface="Consolas" pitchFamily="49" charset="0"/>
              </a:rPr>
              <a:t> </a:t>
            </a:r>
            <a:r>
              <a:rPr lang="en-US" b="1" dirty="0">
                <a:solidFill>
                  <a:srgbClr val="004A82"/>
                </a:solidFill>
                <a:latin typeface="Consolas" pitchFamily="49" charset="0"/>
                <a:cs typeface="Consolas" pitchFamily="49" charset="0"/>
              </a:rPr>
              <a:t>VARCHAR(25) NOT NULL</a:t>
            </a:r>
            <a:r>
              <a:rPr lang="en-US" b="1" dirty="0">
                <a:latin typeface="Consolas" pitchFamily="49" charset="0"/>
                <a:cs typeface="Consolas" pitchFamily="49" charset="0"/>
              </a:rPr>
              <a:t>,</a:t>
            </a:r>
            <a:endParaRPr lang="el-GR" b="1" dirty="0">
              <a:latin typeface="Consolas" pitchFamily="49" charset="0"/>
              <a:cs typeface="Consolas" pitchFamily="49" charset="0"/>
            </a:endParaRPr>
          </a:p>
          <a:p>
            <a:pPr marL="444500" indent="0">
              <a:buNone/>
            </a:pPr>
            <a:r>
              <a:rPr lang="en-US" b="1" dirty="0" err="1" smtClean="0">
                <a:latin typeface="Consolas" pitchFamily="49" charset="0"/>
                <a:cs typeface="Consolas" pitchFamily="49" charset="0"/>
              </a:rPr>
              <a:t>lastName</a:t>
            </a:r>
            <a:r>
              <a:rPr lang="en-US" b="1" dirty="0" smtClean="0">
                <a:latin typeface="Consolas" pitchFamily="49" charset="0"/>
                <a:cs typeface="Consolas" pitchFamily="49" charset="0"/>
              </a:rPr>
              <a:t> </a:t>
            </a:r>
            <a:r>
              <a:rPr lang="en-US" b="1" dirty="0">
                <a:solidFill>
                  <a:srgbClr val="004A82"/>
                </a:solidFill>
                <a:latin typeface="Consolas" pitchFamily="49" charset="0"/>
                <a:cs typeface="Consolas" pitchFamily="49" charset="0"/>
              </a:rPr>
              <a:t>VARCHAR(40) NOT NULL</a:t>
            </a:r>
            <a:r>
              <a:rPr lang="en-US" b="1" dirty="0">
                <a:latin typeface="Consolas" pitchFamily="49" charset="0"/>
                <a:cs typeface="Consolas" pitchFamily="49" charset="0"/>
              </a:rPr>
              <a:t>,</a:t>
            </a:r>
            <a:endParaRPr lang="el-GR" b="1" dirty="0">
              <a:latin typeface="Consolas" pitchFamily="49" charset="0"/>
              <a:cs typeface="Consolas" pitchFamily="49" charset="0"/>
            </a:endParaRPr>
          </a:p>
          <a:p>
            <a:pPr marL="444500" indent="0">
              <a:buNone/>
            </a:pPr>
            <a:r>
              <a:rPr lang="en-US" b="1" dirty="0" smtClean="0">
                <a:latin typeface="Consolas" pitchFamily="49" charset="0"/>
                <a:cs typeface="Consolas" pitchFamily="49" charset="0"/>
              </a:rPr>
              <a:t>email </a:t>
            </a:r>
            <a:r>
              <a:rPr lang="en-US" b="1" dirty="0">
                <a:solidFill>
                  <a:srgbClr val="004A82"/>
                </a:solidFill>
                <a:latin typeface="Consolas" pitchFamily="49" charset="0"/>
                <a:cs typeface="Consolas" pitchFamily="49" charset="0"/>
              </a:rPr>
              <a:t>VARCHAR(60) NOT NULL UNIQUE</a:t>
            </a:r>
            <a:r>
              <a:rPr lang="en-US" b="1" dirty="0">
                <a:latin typeface="Consolas" pitchFamily="49" charset="0"/>
                <a:cs typeface="Consolas" pitchFamily="49" charset="0"/>
              </a:rPr>
              <a:t>,</a:t>
            </a:r>
            <a:endParaRPr lang="el-GR" b="1" dirty="0">
              <a:latin typeface="Consolas" pitchFamily="49" charset="0"/>
              <a:cs typeface="Consolas" pitchFamily="49" charset="0"/>
            </a:endParaRPr>
          </a:p>
          <a:p>
            <a:pPr marL="444500" indent="0">
              <a:buNone/>
            </a:pPr>
            <a:r>
              <a:rPr lang="en-US" b="1" dirty="0" smtClean="0">
                <a:latin typeface="Consolas" pitchFamily="49" charset="0"/>
                <a:cs typeface="Consolas" pitchFamily="49" charset="0"/>
              </a:rPr>
              <a:t>username </a:t>
            </a:r>
            <a:r>
              <a:rPr lang="en-US" b="1" dirty="0">
                <a:solidFill>
                  <a:srgbClr val="004A82"/>
                </a:solidFill>
                <a:latin typeface="Consolas" pitchFamily="49" charset="0"/>
                <a:cs typeface="Consolas" pitchFamily="49" charset="0"/>
              </a:rPr>
              <a:t>VARCHAR(15) NOT NULL UNIQUE</a:t>
            </a:r>
            <a:r>
              <a:rPr lang="en-US" b="1" dirty="0">
                <a:latin typeface="Consolas" pitchFamily="49" charset="0"/>
                <a:cs typeface="Consolas" pitchFamily="49" charset="0"/>
              </a:rPr>
              <a:t>,</a:t>
            </a:r>
            <a:endParaRPr lang="el-GR" b="1" dirty="0">
              <a:latin typeface="Consolas" pitchFamily="49" charset="0"/>
              <a:cs typeface="Consolas" pitchFamily="49" charset="0"/>
            </a:endParaRPr>
          </a:p>
          <a:p>
            <a:pPr marL="0" indent="444500">
              <a:buNone/>
            </a:pPr>
            <a:r>
              <a:rPr lang="en-US" b="1" dirty="0" smtClean="0">
                <a:latin typeface="Consolas" pitchFamily="49" charset="0"/>
                <a:cs typeface="Consolas" pitchFamily="49" charset="0"/>
              </a:rPr>
              <a:t>pass </a:t>
            </a:r>
            <a:r>
              <a:rPr lang="en-US" b="1" dirty="0">
                <a:solidFill>
                  <a:srgbClr val="004A82"/>
                </a:solidFill>
                <a:latin typeface="Consolas" pitchFamily="49" charset="0"/>
                <a:cs typeface="Consolas" pitchFamily="49" charset="0"/>
              </a:rPr>
              <a:t>CHAR(40) NOT NULL</a:t>
            </a:r>
            <a:r>
              <a:rPr lang="en-US" b="1" dirty="0">
                <a:latin typeface="Consolas" pitchFamily="49" charset="0"/>
                <a:cs typeface="Consolas" pitchFamily="49" charset="0"/>
              </a:rPr>
              <a:t>,</a:t>
            </a:r>
            <a:r>
              <a:rPr lang="el-GR" b="1" dirty="0">
                <a:latin typeface="Consolas" pitchFamily="49" charset="0"/>
                <a:cs typeface="Consolas" pitchFamily="49" charset="0"/>
              </a:rPr>
              <a:t> </a:t>
            </a:r>
            <a:r>
              <a:rPr lang="el-GR" b="1" dirty="0">
                <a:solidFill>
                  <a:schemeClr val="tx1">
                    <a:lumMod val="75000"/>
                    <a:lumOff val="25000"/>
                  </a:schemeClr>
                </a:solidFill>
                <a:latin typeface="Consolas" pitchFamily="49" charset="0"/>
                <a:cs typeface="Consolas" pitchFamily="49" charset="0"/>
              </a:rPr>
              <a:t># Η λέξη </a:t>
            </a:r>
            <a:r>
              <a:rPr lang="en-US" b="1" dirty="0">
                <a:solidFill>
                  <a:schemeClr val="tx1">
                    <a:lumMod val="75000"/>
                    <a:lumOff val="25000"/>
                  </a:schemeClr>
                </a:solidFill>
                <a:latin typeface="Consolas" pitchFamily="49" charset="0"/>
                <a:cs typeface="Consolas" pitchFamily="49" charset="0"/>
              </a:rPr>
              <a:t>password </a:t>
            </a:r>
            <a:r>
              <a:rPr lang="el-GR" b="1" dirty="0">
                <a:solidFill>
                  <a:schemeClr val="tx1">
                    <a:lumMod val="75000"/>
                    <a:lumOff val="25000"/>
                  </a:schemeClr>
                </a:solidFill>
                <a:latin typeface="Consolas" pitchFamily="49" charset="0"/>
                <a:cs typeface="Consolas" pitchFamily="49" charset="0"/>
              </a:rPr>
              <a:t>είναι δεσμευμένη λέξη της </a:t>
            </a:r>
            <a:r>
              <a:rPr lang="en-US" b="1" dirty="0">
                <a:solidFill>
                  <a:schemeClr val="tx1">
                    <a:lumMod val="75000"/>
                    <a:lumOff val="25000"/>
                  </a:schemeClr>
                </a:solidFill>
                <a:latin typeface="Consolas" pitchFamily="49" charset="0"/>
                <a:cs typeface="Consolas" pitchFamily="49" charset="0"/>
              </a:rPr>
              <a:t>SQL</a:t>
            </a:r>
            <a:endParaRPr lang="el-GR" b="1" dirty="0">
              <a:solidFill>
                <a:schemeClr val="tx1">
                  <a:lumMod val="75000"/>
                  <a:lumOff val="25000"/>
                </a:schemeClr>
              </a:solidFill>
              <a:latin typeface="Consolas" pitchFamily="49" charset="0"/>
              <a:cs typeface="Consolas" pitchFamily="49" charset="0"/>
            </a:endParaRPr>
          </a:p>
          <a:p>
            <a:pPr marL="444500" indent="0">
              <a:buNone/>
            </a:pPr>
            <a:r>
              <a:rPr lang="en-US" b="1" dirty="0" err="1" smtClean="0">
                <a:latin typeface="Consolas" pitchFamily="49" charset="0"/>
                <a:cs typeface="Consolas" pitchFamily="49" charset="0"/>
              </a:rPr>
              <a:t>registrationDate</a:t>
            </a:r>
            <a:r>
              <a:rPr lang="en-US" b="1" dirty="0" smtClean="0">
                <a:latin typeface="Consolas" pitchFamily="49" charset="0"/>
                <a:cs typeface="Consolas" pitchFamily="49" charset="0"/>
              </a:rPr>
              <a:t> </a:t>
            </a:r>
            <a:r>
              <a:rPr lang="en-US" b="1" dirty="0">
                <a:solidFill>
                  <a:srgbClr val="004A82"/>
                </a:solidFill>
                <a:latin typeface="Consolas" pitchFamily="49" charset="0"/>
                <a:cs typeface="Consolas" pitchFamily="49" charset="0"/>
              </a:rPr>
              <a:t>DATE</a:t>
            </a:r>
            <a:r>
              <a:rPr lang="el-GR" b="1" dirty="0">
                <a:solidFill>
                  <a:srgbClr val="004A82"/>
                </a:solidFill>
                <a:latin typeface="Consolas" pitchFamily="49" charset="0"/>
                <a:cs typeface="Consolas" pitchFamily="49" charset="0"/>
              </a:rPr>
              <a:t> </a:t>
            </a:r>
            <a:r>
              <a:rPr lang="en-US" b="1" dirty="0">
                <a:solidFill>
                  <a:srgbClr val="004A82"/>
                </a:solidFill>
                <a:latin typeface="Consolas" pitchFamily="49" charset="0"/>
                <a:cs typeface="Consolas" pitchFamily="49" charset="0"/>
              </a:rPr>
              <a:t>NOT NULL</a:t>
            </a:r>
            <a:r>
              <a:rPr lang="el-GR" dirty="0">
                <a:latin typeface="Consolas" pitchFamily="49" charset="0"/>
                <a:cs typeface="Consolas" pitchFamily="49" charset="0"/>
              </a:rPr>
              <a:t>,</a:t>
            </a:r>
          </a:p>
          <a:p>
            <a:pPr marL="444500" indent="0">
              <a:buNone/>
            </a:pPr>
            <a:r>
              <a:rPr lang="en-US" b="1" dirty="0" smtClean="0">
                <a:solidFill>
                  <a:srgbClr val="004A82"/>
                </a:solidFill>
                <a:latin typeface="Consolas" pitchFamily="49" charset="0"/>
                <a:cs typeface="Consolas" pitchFamily="49" charset="0"/>
              </a:rPr>
              <a:t>INDEX</a:t>
            </a:r>
            <a:r>
              <a:rPr lang="en-US" b="1" dirty="0" smtClean="0">
                <a:latin typeface="Consolas" pitchFamily="49" charset="0"/>
                <a:cs typeface="Consolas" pitchFamily="49" charset="0"/>
              </a:rPr>
              <a:t>(username</a:t>
            </a:r>
            <a:r>
              <a:rPr lang="en-US" b="1" dirty="0">
                <a:latin typeface="Consolas" pitchFamily="49" charset="0"/>
                <a:cs typeface="Consolas" pitchFamily="49" charset="0"/>
              </a:rPr>
              <a:t>, pass) </a:t>
            </a:r>
            <a:endParaRPr lang="el-GR" b="1" dirty="0">
              <a:latin typeface="Consolas" pitchFamily="49" charset="0"/>
              <a:cs typeface="Consolas" pitchFamily="49" charset="0"/>
            </a:endParaRPr>
          </a:p>
          <a:p>
            <a:pPr marL="0" indent="0">
              <a:buNone/>
            </a:pPr>
            <a:r>
              <a:rPr lang="en-US" b="1" dirty="0">
                <a:latin typeface="Consolas" pitchFamily="49" charset="0"/>
                <a:cs typeface="Consolas" pitchFamily="49" charset="0"/>
              </a:rPr>
              <a:t>)</a:t>
            </a:r>
            <a:r>
              <a:rPr lang="en-US" b="1" dirty="0">
                <a:solidFill>
                  <a:srgbClr val="004A82"/>
                </a:solidFill>
                <a:latin typeface="Consolas" pitchFamily="49" charset="0"/>
                <a:cs typeface="Consolas" pitchFamily="49" charset="0"/>
              </a:rPr>
              <a:t>ENGINE</a:t>
            </a:r>
            <a:r>
              <a:rPr lang="en-US" b="1" dirty="0">
                <a:latin typeface="Consolas" pitchFamily="49" charset="0"/>
                <a:cs typeface="Consolas" pitchFamily="49" charset="0"/>
              </a:rPr>
              <a:t>=</a:t>
            </a:r>
            <a:r>
              <a:rPr lang="en-US" b="1" dirty="0" err="1">
                <a:latin typeface="Consolas" pitchFamily="49" charset="0"/>
                <a:cs typeface="Consolas" pitchFamily="49" charset="0"/>
              </a:rPr>
              <a:t>InnoDB</a:t>
            </a:r>
            <a:r>
              <a:rPr lang="el-GR"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DEFAULT CHARSET</a:t>
            </a:r>
            <a:r>
              <a:rPr lang="el-GR" b="1" dirty="0">
                <a:solidFill>
                  <a:srgbClr val="004A82"/>
                </a:solidFill>
                <a:latin typeface="Consolas" pitchFamily="49" charset="0"/>
                <a:cs typeface="Consolas" pitchFamily="49" charset="0"/>
              </a:rPr>
              <a:t> </a:t>
            </a:r>
            <a:r>
              <a:rPr lang="en-GB" b="1" dirty="0">
                <a:latin typeface="Consolas" pitchFamily="49" charset="0"/>
                <a:cs typeface="Consolas" pitchFamily="49" charset="0"/>
              </a:rPr>
              <a:t>=</a:t>
            </a:r>
            <a:r>
              <a:rPr lang="el-GR" b="1" dirty="0">
                <a:latin typeface="Consolas" pitchFamily="49" charset="0"/>
                <a:cs typeface="Consolas" pitchFamily="49" charset="0"/>
              </a:rPr>
              <a:t> </a:t>
            </a:r>
            <a:r>
              <a:rPr lang="en-GB" b="1" dirty="0">
                <a:latin typeface="Consolas" pitchFamily="49" charset="0"/>
                <a:cs typeface="Consolas" pitchFamily="49" charset="0"/>
              </a:rPr>
              <a:t>UTF8</a:t>
            </a:r>
            <a:r>
              <a:rPr lang="en-US" b="1" dirty="0" smtClean="0">
                <a:latin typeface="Consolas" pitchFamily="49" charset="0"/>
                <a:cs typeface="Consolas" pitchFamily="49" charset="0"/>
              </a:rPr>
              <a:t>;</a:t>
            </a:r>
            <a:endParaRPr lang="en-US" b="1" dirty="0">
              <a:latin typeface="Consolas" pitchFamily="49" charset="0"/>
              <a:cs typeface="Consolas" pitchFamily="49" charset="0"/>
            </a:endParaRPr>
          </a:p>
        </p:txBody>
      </p:sp>
    </p:spTree>
    <p:extLst>
      <p:ext uri="{BB962C8B-B14F-4D97-AF65-F5344CB8AC3E}">
        <p14:creationId xmlns:p14="http://schemas.microsoft.com/office/powerpoint/2010/main" val="54124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42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Στο προηγούμενο παράδειγμα, προστέθηκε ο περιορισμός </a:t>
            </a:r>
            <a:r>
              <a:rPr lang="en-US" sz="2600" b="1" dirty="0">
                <a:solidFill>
                  <a:srgbClr val="004A82"/>
                </a:solidFill>
                <a:latin typeface="Consolas" pitchFamily="49" charset="0"/>
                <a:cs typeface="Consolas" pitchFamily="49" charset="0"/>
              </a:rPr>
              <a:t>INDEX</a:t>
            </a:r>
            <a:r>
              <a:rPr lang="en-US" sz="2600" b="1" dirty="0">
                <a:latin typeface="Consolas" pitchFamily="49" charset="0"/>
                <a:cs typeface="Consolas" pitchFamily="49" charset="0"/>
              </a:rPr>
              <a:t>(username, pass) </a:t>
            </a:r>
            <a:r>
              <a:rPr lang="el-GR" dirty="0" smtClean="0"/>
              <a:t>για να δημιουργηθεί ένας </a:t>
            </a:r>
            <a:r>
              <a:rPr lang="el-GR" b="1" dirty="0" smtClean="0"/>
              <a:t>δείκτης</a:t>
            </a:r>
            <a:r>
              <a:rPr lang="el-GR" dirty="0" smtClean="0"/>
              <a:t> με τις στήλες </a:t>
            </a:r>
            <a:r>
              <a:rPr lang="en-US" dirty="0" smtClean="0"/>
              <a:t>username </a:t>
            </a:r>
            <a:r>
              <a:rPr lang="el-GR" dirty="0" smtClean="0"/>
              <a:t>και </a:t>
            </a:r>
            <a:r>
              <a:rPr lang="en-US" dirty="0" smtClean="0"/>
              <a:t>pass</a:t>
            </a:r>
            <a:r>
              <a:rPr lang="el-GR" dirty="0" smtClean="0"/>
              <a:t>.</a:t>
            </a:r>
            <a:endParaRPr lang="en-US" dirty="0" smtClean="0"/>
          </a:p>
          <a:p>
            <a:pPr>
              <a:lnSpc>
                <a:spcPct val="114000"/>
              </a:lnSpc>
              <a:spcBef>
                <a:spcPts val="1200"/>
              </a:spcBef>
            </a:pPr>
            <a:r>
              <a:rPr lang="el-GR" dirty="0" smtClean="0"/>
              <a:t>Η δημιουργία του δείκτη διευκολύνει και καθιστά πιο γρήγορα την αναζήτηση εγγραφών με κριτήρια το όνομα χρήστη και το συνθηματικό.</a:t>
            </a:r>
          </a:p>
          <a:p>
            <a:pPr>
              <a:lnSpc>
                <a:spcPct val="114000"/>
              </a:lnSpc>
              <a:spcBef>
                <a:spcPts val="1200"/>
              </a:spcBef>
            </a:pPr>
            <a:r>
              <a:rPr lang="el-GR" dirty="0" smtClean="0"/>
              <a:t>Αντίστοιχα, θα μπορούσε να δημιουργηθεί </a:t>
            </a:r>
            <a:r>
              <a:rPr lang="en-US" dirty="0" smtClean="0"/>
              <a:t>o</a:t>
            </a:r>
            <a:r>
              <a:rPr lang="el-GR" dirty="0" smtClean="0"/>
              <a:t> δείκτης </a:t>
            </a:r>
            <a:r>
              <a:rPr lang="en-US" sz="2600" b="1" dirty="0" smtClean="0">
                <a:solidFill>
                  <a:srgbClr val="004A82"/>
                </a:solidFill>
                <a:latin typeface="Consolas" pitchFamily="49" charset="0"/>
                <a:cs typeface="Consolas" pitchFamily="49" charset="0"/>
              </a:rPr>
              <a:t>INDEX</a:t>
            </a:r>
            <a:r>
              <a:rPr lang="en-US" sz="2600" b="1" dirty="0" smtClean="0">
                <a:latin typeface="Consolas" pitchFamily="49" charset="0"/>
                <a:cs typeface="Consolas" pitchFamily="49" charset="0"/>
              </a:rPr>
              <a:t>(</a:t>
            </a:r>
            <a:r>
              <a:rPr lang="en-US" sz="2600" b="1" dirty="0" err="1" smtClean="0">
                <a:latin typeface="Consolas" pitchFamily="49" charset="0"/>
                <a:cs typeface="Consolas" pitchFamily="49" charset="0"/>
              </a:rPr>
              <a:t>lastName</a:t>
            </a:r>
            <a:r>
              <a:rPr lang="en-US" sz="2600" b="1" dirty="0" smtClean="0">
                <a:latin typeface="Consolas" pitchFamily="49" charset="0"/>
                <a:cs typeface="Consolas" pitchFamily="49" charset="0"/>
              </a:rPr>
              <a:t>)</a:t>
            </a:r>
            <a:r>
              <a:rPr lang="el-GR" sz="2600" b="1" dirty="0" smtClean="0">
                <a:latin typeface="Consolas" pitchFamily="49" charset="0"/>
                <a:cs typeface="Consolas" pitchFamily="49" charset="0"/>
              </a:rPr>
              <a:t> </a:t>
            </a:r>
            <a:r>
              <a:rPr lang="el-GR" dirty="0" smtClean="0"/>
              <a:t>ώστε να γίνονται πιο αποδοτικές αναζητήσεις με κριτήριο το επώνυμο του χρήστη, εάν αυτό είναι απαραίτητο.</a:t>
            </a:r>
            <a:endParaRPr lang="en-US" dirty="0"/>
          </a:p>
        </p:txBody>
      </p:sp>
    </p:spTree>
    <p:extLst>
      <p:ext uri="{BB962C8B-B14F-4D97-AF65-F5344CB8AC3E}">
        <p14:creationId xmlns:p14="http://schemas.microsoft.com/office/powerpoint/2010/main" val="286010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43 </a:t>
            </a:r>
            <a:r>
              <a:rPr lang="el-GR" sz="3200" b="0" dirty="0"/>
              <a:t>από 58)</a:t>
            </a:r>
            <a:endParaRPr lang="el-GR"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Ιδιαίτερη προσοχή χρειάζεται όταν πρόκειται να δημιουργηθούν πίνακες που συνδέονται μεταξύ τους.</a:t>
            </a:r>
          </a:p>
          <a:p>
            <a:pPr>
              <a:lnSpc>
                <a:spcPct val="114000"/>
              </a:lnSpc>
              <a:spcBef>
                <a:spcPts val="1200"/>
              </a:spcBef>
            </a:pPr>
            <a:r>
              <a:rPr lang="el-GR" dirty="0" smtClean="0"/>
              <a:t>Πρέπει να δημιουργηθούν πρώτα οι πίνακες που δεν έχουν καμία εξάρτηση, δηλ. δεν έχουν εξωτερικό κλειδί.</a:t>
            </a:r>
          </a:p>
          <a:p>
            <a:pPr>
              <a:lnSpc>
                <a:spcPct val="114000"/>
              </a:lnSpc>
              <a:spcBef>
                <a:spcPts val="1200"/>
              </a:spcBef>
            </a:pPr>
            <a:r>
              <a:rPr lang="el-GR" dirty="0" smtClean="0"/>
              <a:t>Στη συνέχεια, δημιουργούνται οι πίνακες </a:t>
            </a:r>
            <a:r>
              <a:rPr lang="en-US" dirty="0" smtClean="0"/>
              <a:t>“</a:t>
            </a:r>
            <a:r>
              <a:rPr lang="el-GR" dirty="0" smtClean="0"/>
              <a:t>παιδιά</a:t>
            </a:r>
            <a:r>
              <a:rPr lang="en-US" dirty="0" smtClean="0"/>
              <a:t>”</a:t>
            </a:r>
            <a:r>
              <a:rPr lang="el-GR" dirty="0" smtClean="0"/>
              <a:t>.</a:t>
            </a:r>
          </a:p>
        </p:txBody>
      </p:sp>
    </p:spTree>
    <p:extLst>
      <p:ext uri="{BB962C8B-B14F-4D97-AF65-F5344CB8AC3E}">
        <p14:creationId xmlns:p14="http://schemas.microsoft.com/office/powerpoint/2010/main" val="53079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44 </a:t>
            </a:r>
            <a:r>
              <a:rPr lang="el-GR" sz="3200" b="0" dirty="0"/>
              <a:t>από 58)</a:t>
            </a:r>
            <a:endParaRPr lang="en-US"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Παράδειγμα</a:t>
            </a:r>
            <a:r>
              <a:rPr lang="en-US" b="1" dirty="0" smtClean="0"/>
              <a:t>:</a:t>
            </a:r>
            <a:endParaRPr lang="el-GR" b="1" dirty="0" smtClean="0"/>
          </a:p>
          <a:p>
            <a:pPr marL="0" indent="0">
              <a:lnSpc>
                <a:spcPct val="114000"/>
              </a:lnSpc>
              <a:spcBef>
                <a:spcPts val="1200"/>
              </a:spcBef>
              <a:buNone/>
            </a:pPr>
            <a:r>
              <a:rPr lang="el-GR" dirty="0" smtClean="0"/>
              <a:t>Συνεχίζοντας το προηγούμενο παράδειγμα, η βάση δεδομένων θα περιέχει επιπλέον :</a:t>
            </a:r>
          </a:p>
          <a:p>
            <a:pPr>
              <a:lnSpc>
                <a:spcPct val="114000"/>
              </a:lnSpc>
              <a:spcBef>
                <a:spcPts val="1200"/>
              </a:spcBef>
            </a:pPr>
            <a:r>
              <a:rPr lang="el-GR" dirty="0" smtClean="0"/>
              <a:t>Έναν πίνακα με τις θεματικές περιοχές συζητήσεων (</a:t>
            </a:r>
            <a:r>
              <a:rPr lang="en-US" dirty="0" smtClean="0"/>
              <a:t>forums) </a:t>
            </a:r>
            <a:r>
              <a:rPr lang="el-GR" dirty="0" smtClean="0"/>
              <a:t>(κωδικός, τίτλος θεματικής περιοχής).</a:t>
            </a:r>
          </a:p>
          <a:p>
            <a:pPr>
              <a:lnSpc>
                <a:spcPct val="114000"/>
              </a:lnSpc>
              <a:spcBef>
                <a:spcPts val="1200"/>
              </a:spcBef>
            </a:pPr>
            <a:r>
              <a:rPr lang="el-GR" dirty="0" smtClean="0"/>
              <a:t>Έναν πίνακα για τα μηνύματα (</a:t>
            </a:r>
            <a:r>
              <a:rPr lang="en-US" dirty="0" smtClean="0"/>
              <a:t>message</a:t>
            </a:r>
            <a:r>
              <a:rPr lang="en-US" dirty="0"/>
              <a:t>s</a:t>
            </a:r>
            <a:r>
              <a:rPr lang="el-GR" dirty="0" smtClean="0"/>
              <a:t>) (κωδικός, κωδικός χρήστη, κωδικός θεματικής περιοχής, κωδικός αρχικού μηνύματος, θέμα μηνύματος, σώμα μηνύματος, ημερομηνία ανάρτησης μηνύματος).</a:t>
            </a:r>
          </a:p>
        </p:txBody>
      </p:sp>
    </p:spTree>
    <p:extLst>
      <p:ext uri="{BB962C8B-B14F-4D97-AF65-F5344CB8AC3E}">
        <p14:creationId xmlns:p14="http://schemas.microsoft.com/office/powerpoint/2010/main" val="417389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45 </a:t>
            </a:r>
            <a:r>
              <a:rPr lang="el-GR" sz="3200" b="0" dirty="0"/>
              <a:t>από 58)</a:t>
            </a:r>
            <a:endParaRPr lang="en-US"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Λύση :</a:t>
            </a:r>
          </a:p>
          <a:p>
            <a:pPr marL="0" indent="0">
              <a:lnSpc>
                <a:spcPct val="114000"/>
              </a:lnSpc>
              <a:spcBef>
                <a:spcPts val="1200"/>
              </a:spcBef>
              <a:buNone/>
            </a:pPr>
            <a:r>
              <a:rPr lang="el-GR" dirty="0" smtClean="0"/>
              <a:t>Σε ένα </a:t>
            </a:r>
            <a:r>
              <a:rPr lang="en-US" dirty="0" smtClean="0"/>
              <a:t>forum</a:t>
            </a:r>
            <a:r>
              <a:rPr lang="el-GR" dirty="0" smtClean="0"/>
              <a:t> θα υπάρχουν πολλά μηνύματα, οπότε υπάρχει μία σχέση ένα προς πολλά ανάμεσα στους δύο πίνακες. Το πεδίο κωδικός θεματικής περιοχής θα είναι το εξωτερικό κλειδί για τη σχέση αυτή.</a:t>
            </a:r>
          </a:p>
          <a:p>
            <a:pPr marL="0" indent="0">
              <a:lnSpc>
                <a:spcPct val="114000"/>
              </a:lnSpc>
              <a:spcBef>
                <a:spcPts val="1200"/>
              </a:spcBef>
              <a:buNone/>
            </a:pPr>
            <a:r>
              <a:rPr lang="el-GR" dirty="0" smtClean="0"/>
              <a:t>Αντίστοιχα, ένας χρήστης θα αναρτά πολλά μηνύματα, </a:t>
            </a:r>
            <a:r>
              <a:rPr lang="el-GR" dirty="0"/>
              <a:t>οπότε υπάρχει μία σχέση ένα προς πολλά ανάμεσα στους δύο πίνακες. Το πεδίο κωδικός </a:t>
            </a:r>
            <a:r>
              <a:rPr lang="el-GR" dirty="0" smtClean="0"/>
              <a:t>χρήστη θα </a:t>
            </a:r>
            <a:r>
              <a:rPr lang="el-GR" dirty="0"/>
              <a:t>είναι το εξωτερικό κλειδί για τη σχέση αυτή</a:t>
            </a:r>
            <a:r>
              <a:rPr lang="el-GR" dirty="0" smtClean="0"/>
              <a:t>.</a:t>
            </a:r>
          </a:p>
        </p:txBody>
      </p:sp>
    </p:spTree>
    <p:extLst>
      <p:ext uri="{BB962C8B-B14F-4D97-AF65-F5344CB8AC3E}">
        <p14:creationId xmlns:p14="http://schemas.microsoft.com/office/powerpoint/2010/main" val="131353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46 </a:t>
            </a:r>
            <a:r>
              <a:rPr lang="el-GR" sz="3200" b="0" dirty="0"/>
              <a:t>από 58)</a:t>
            </a:r>
            <a:endParaRPr lang="en-US" dirty="0"/>
          </a:p>
        </p:txBody>
      </p:sp>
      <p:sp>
        <p:nvSpPr>
          <p:cNvPr id="3" name="Content Placeholder 2"/>
          <p:cNvSpPr>
            <a:spLocks noGrp="1"/>
          </p:cNvSpPr>
          <p:nvPr>
            <p:ph idx="1"/>
          </p:nvPr>
        </p:nvSpPr>
        <p:spPr/>
        <p:txBody>
          <a:bodyPr/>
          <a:lstStyle/>
          <a:p>
            <a:pPr marL="0" indent="0">
              <a:lnSpc>
                <a:spcPct val="114000"/>
              </a:lnSpc>
              <a:spcBef>
                <a:spcPts val="1200"/>
              </a:spcBef>
              <a:buNone/>
            </a:pPr>
            <a:r>
              <a:rPr lang="el-GR" b="1" dirty="0" smtClean="0"/>
              <a:t>Λύση :</a:t>
            </a:r>
          </a:p>
          <a:p>
            <a:pPr marL="0" indent="0">
              <a:lnSpc>
                <a:spcPct val="114000"/>
              </a:lnSpc>
              <a:spcBef>
                <a:spcPts val="1200"/>
              </a:spcBef>
              <a:buNone/>
            </a:pPr>
            <a:r>
              <a:rPr lang="el-GR" dirty="0" smtClean="0"/>
              <a:t>Ένα μήνυμα μπορεί να είναι απάντηση σε κάποιο προηγούμενο μήνυμα. Συνεπώς, ένα μήνυμα μπορεί να έχει πολλές απαντήσεις, δηλαδή ανάμεσα στον πίνακα μηνύματα και στον εαυτό του υπάρχει μία σχέση ένα προς πολλά.</a:t>
            </a:r>
          </a:p>
          <a:p>
            <a:pPr marL="0" indent="0">
              <a:lnSpc>
                <a:spcPct val="114000"/>
              </a:lnSpc>
              <a:spcBef>
                <a:spcPts val="1200"/>
              </a:spcBef>
              <a:buNone/>
            </a:pPr>
            <a:r>
              <a:rPr lang="el-GR" dirty="0" smtClean="0"/>
              <a:t>Το πεδίο </a:t>
            </a:r>
            <a:r>
              <a:rPr lang="el-GR" dirty="0"/>
              <a:t>κωδικός αρχικού </a:t>
            </a:r>
            <a:r>
              <a:rPr lang="el-GR" dirty="0" smtClean="0"/>
              <a:t>μηνύματος θα είναι το εξωτερικό κλειδί για τη σχέση αυτή.</a:t>
            </a:r>
          </a:p>
        </p:txBody>
      </p:sp>
    </p:spTree>
    <p:extLst>
      <p:ext uri="{BB962C8B-B14F-4D97-AF65-F5344CB8AC3E}">
        <p14:creationId xmlns:p14="http://schemas.microsoft.com/office/powerpoint/2010/main" val="322929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47 </a:t>
            </a:r>
            <a:r>
              <a:rPr lang="el-GR" sz="3200" b="0" dirty="0"/>
              <a:t>από 58)</a:t>
            </a:r>
            <a:endParaRPr lang="en-US" dirty="0"/>
          </a:p>
        </p:txBody>
      </p:sp>
      <p:sp>
        <p:nvSpPr>
          <p:cNvPr id="3" name="Content Placeholder 2"/>
          <p:cNvSpPr>
            <a:spLocks noGrp="1"/>
          </p:cNvSpPr>
          <p:nvPr>
            <p:ph idx="1"/>
          </p:nvPr>
        </p:nvSpPr>
        <p:spPr/>
        <p:txBody>
          <a:bodyPr/>
          <a:lstStyle/>
          <a:p>
            <a:pPr marL="0" indent="0">
              <a:buNone/>
            </a:pPr>
            <a:r>
              <a:rPr lang="el-GR" b="1" dirty="0" smtClean="0"/>
              <a:t>Λύση :</a:t>
            </a:r>
          </a:p>
          <a:p>
            <a:pPr marL="0" indent="0">
              <a:buNone/>
            </a:pPr>
            <a:endParaRPr lang="en-US"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5516" y="2348880"/>
            <a:ext cx="8712968" cy="3220553"/>
          </a:xfrm>
          <a:prstGeom prst="rect">
            <a:avLst/>
          </a:prstGeom>
          <a:ln>
            <a:solidFill>
              <a:srgbClr val="8CADAE"/>
            </a:solidFill>
          </a:ln>
        </p:spPr>
      </p:pic>
    </p:spTree>
    <p:extLst>
      <p:ext uri="{BB962C8B-B14F-4D97-AF65-F5344CB8AC3E}">
        <p14:creationId xmlns:p14="http://schemas.microsoft.com/office/powerpoint/2010/main" val="95610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48 </a:t>
            </a:r>
            <a:r>
              <a:rPr lang="el-GR" sz="3200" b="0" dirty="0"/>
              <a:t>από 58)</a:t>
            </a:r>
            <a:endParaRPr lang="en-US" dirty="0"/>
          </a:p>
        </p:txBody>
      </p:sp>
      <p:sp>
        <p:nvSpPr>
          <p:cNvPr id="3" name="Content Placeholder 2"/>
          <p:cNvSpPr>
            <a:spLocks noGrp="1"/>
          </p:cNvSpPr>
          <p:nvPr>
            <p:ph idx="1"/>
          </p:nvPr>
        </p:nvSpPr>
        <p:spPr/>
        <p:txBody>
          <a:bodyPr/>
          <a:lstStyle/>
          <a:p>
            <a:pPr marL="0" indent="0">
              <a:spcBef>
                <a:spcPts val="600"/>
              </a:spcBef>
              <a:spcAft>
                <a:spcPts val="2400"/>
              </a:spcAft>
              <a:buNone/>
            </a:pPr>
            <a:r>
              <a:rPr lang="el-GR" b="1" dirty="0" smtClean="0"/>
              <a:t>Λύση:</a:t>
            </a:r>
          </a:p>
          <a:p>
            <a:pPr marL="0" indent="0">
              <a:buNone/>
            </a:pPr>
            <a:r>
              <a:rPr lang="el-GR" b="1" dirty="0">
                <a:solidFill>
                  <a:schemeClr val="tx1">
                    <a:lumMod val="75000"/>
                    <a:lumOff val="25000"/>
                  </a:schemeClr>
                </a:solidFill>
                <a:latin typeface="Consolas" pitchFamily="49" charset="0"/>
                <a:cs typeface="Consolas" pitchFamily="49" charset="0"/>
              </a:rPr>
              <a:t># ΠΙΝΑΚΑΣ ΜΕ ΘΕΜΑΤΙΚΕΣ ΠΕΡΙΟΧΕΣ</a:t>
            </a:r>
          </a:p>
          <a:p>
            <a:pPr marL="0" indent="0">
              <a:buNone/>
            </a:pPr>
            <a:r>
              <a:rPr lang="en-GB" b="1" dirty="0">
                <a:solidFill>
                  <a:srgbClr val="004A82"/>
                </a:solidFill>
                <a:latin typeface="Consolas" pitchFamily="49" charset="0"/>
                <a:cs typeface="Consolas" pitchFamily="49" charset="0"/>
              </a:rPr>
              <a:t>CREATE TABLE </a:t>
            </a:r>
            <a:r>
              <a:rPr lang="en-US" b="1" dirty="0">
                <a:latin typeface="Consolas" pitchFamily="49" charset="0"/>
                <a:cs typeface="Consolas" pitchFamily="49" charset="0"/>
              </a:rPr>
              <a:t>forums</a:t>
            </a:r>
            <a:r>
              <a:rPr lang="en-GB" b="1" dirty="0">
                <a:latin typeface="Consolas" pitchFamily="49" charset="0"/>
                <a:cs typeface="Consolas" pitchFamily="49" charset="0"/>
              </a:rPr>
              <a:t> (</a:t>
            </a:r>
            <a:endParaRPr lang="el-GR" b="1" dirty="0">
              <a:latin typeface="Consolas" pitchFamily="49" charset="0"/>
              <a:cs typeface="Consolas" pitchFamily="49" charset="0"/>
            </a:endParaRPr>
          </a:p>
          <a:p>
            <a:pPr marL="0" indent="0">
              <a:buNone/>
            </a:pPr>
            <a:r>
              <a:rPr lang="en-GB" b="1" dirty="0" err="1">
                <a:latin typeface="Consolas" pitchFamily="49" charset="0"/>
                <a:cs typeface="Consolas" pitchFamily="49" charset="0"/>
              </a:rPr>
              <a:t>forumId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TINYINT </a:t>
            </a:r>
            <a:r>
              <a:rPr lang="en-US" b="1" dirty="0">
                <a:solidFill>
                  <a:srgbClr val="004A82"/>
                </a:solidFill>
                <a:latin typeface="Consolas" pitchFamily="49" charset="0"/>
                <a:cs typeface="Consolas" pitchFamily="49" charset="0"/>
              </a:rPr>
              <a:t>UNSIGNED </a:t>
            </a:r>
            <a:r>
              <a:rPr lang="en-GB" b="1" dirty="0">
                <a:solidFill>
                  <a:srgbClr val="004A82"/>
                </a:solidFill>
                <a:latin typeface="Consolas" pitchFamily="49" charset="0"/>
                <a:cs typeface="Consolas" pitchFamily="49" charset="0"/>
              </a:rPr>
              <a:t>AUTO_INCREMENT PRIMARY KEY</a:t>
            </a:r>
            <a:r>
              <a:rPr lang="en-GB" b="1" dirty="0">
                <a:latin typeface="Consolas" pitchFamily="49" charset="0"/>
                <a:cs typeface="Consolas" pitchFamily="49" charset="0"/>
              </a:rPr>
              <a:t>, </a:t>
            </a:r>
            <a:r>
              <a:rPr lang="en-GB" b="1" dirty="0">
                <a:solidFill>
                  <a:schemeClr val="tx1">
                    <a:lumMod val="75000"/>
                    <a:lumOff val="25000"/>
                  </a:schemeClr>
                </a:solidFill>
                <a:latin typeface="Consolas" pitchFamily="49" charset="0"/>
                <a:cs typeface="Consolas" pitchFamily="49" charset="0"/>
              </a:rPr>
              <a:t># </a:t>
            </a:r>
            <a:r>
              <a:rPr lang="el-GR" b="1" dirty="0">
                <a:solidFill>
                  <a:schemeClr val="tx1">
                    <a:lumMod val="75000"/>
                    <a:lumOff val="25000"/>
                  </a:schemeClr>
                </a:solidFill>
                <a:latin typeface="Consolas" pitchFamily="49" charset="0"/>
                <a:cs typeface="Consolas" pitchFamily="49" charset="0"/>
              </a:rPr>
              <a:t>ΠΡΩΤΕΥΟΝ ΚΛΕΙΔΙ   </a:t>
            </a:r>
          </a:p>
          <a:p>
            <a:pPr marL="0" indent="0">
              <a:buNone/>
            </a:pPr>
            <a:r>
              <a:rPr lang="en-GB" b="1" dirty="0">
                <a:latin typeface="Consolas" pitchFamily="49" charset="0"/>
                <a:cs typeface="Consolas" pitchFamily="49" charset="0"/>
              </a:rPr>
              <a:t>title </a:t>
            </a:r>
            <a:r>
              <a:rPr lang="en-GB" b="1" dirty="0">
                <a:solidFill>
                  <a:srgbClr val="004A82"/>
                </a:solidFill>
                <a:latin typeface="Consolas" pitchFamily="49" charset="0"/>
                <a:cs typeface="Consolas" pitchFamily="49" charset="0"/>
              </a:rPr>
              <a:t>VARCHAR(60)</a:t>
            </a:r>
            <a:r>
              <a:rPr lang="el-GR" b="1" dirty="0">
                <a:solidFill>
                  <a:srgbClr val="004A82"/>
                </a:solidFill>
                <a:latin typeface="Consolas" pitchFamily="49" charset="0"/>
                <a:cs typeface="Consolas" pitchFamily="49" charset="0"/>
              </a:rPr>
              <a:t> </a:t>
            </a:r>
            <a:r>
              <a:rPr lang="en-US" b="1" dirty="0">
                <a:solidFill>
                  <a:srgbClr val="004A82"/>
                </a:solidFill>
                <a:latin typeface="Consolas" pitchFamily="49" charset="0"/>
                <a:cs typeface="Consolas" pitchFamily="49" charset="0"/>
              </a:rPr>
              <a:t>NOT NULL</a:t>
            </a:r>
            <a:endParaRPr lang="el-GR" b="1" dirty="0">
              <a:solidFill>
                <a:srgbClr val="004A82"/>
              </a:solidFill>
              <a:latin typeface="Consolas" pitchFamily="49" charset="0"/>
              <a:cs typeface="Consolas" pitchFamily="49" charset="0"/>
            </a:endParaRPr>
          </a:p>
          <a:p>
            <a:pPr marL="0" indent="0">
              <a:buNone/>
            </a:pPr>
            <a:r>
              <a:rPr lang="en-GB" b="1" dirty="0">
                <a:latin typeface="Consolas" pitchFamily="49" charset="0"/>
                <a:cs typeface="Consolas" pitchFamily="49" charset="0"/>
              </a:rPr>
              <a:t>)</a:t>
            </a:r>
            <a:r>
              <a:rPr lang="en-GB" b="1" dirty="0">
                <a:solidFill>
                  <a:srgbClr val="004A82"/>
                </a:solidFill>
                <a:latin typeface="Consolas" pitchFamily="49" charset="0"/>
                <a:cs typeface="Consolas" pitchFamily="49" charset="0"/>
              </a:rPr>
              <a:t>ENGINE</a:t>
            </a:r>
            <a:r>
              <a:rPr lang="en-GB" b="1" dirty="0">
                <a:latin typeface="Consolas" pitchFamily="49" charset="0"/>
                <a:cs typeface="Consolas" pitchFamily="49" charset="0"/>
              </a:rPr>
              <a:t>=INNODB </a:t>
            </a:r>
            <a:r>
              <a:rPr lang="en-GB" b="1" dirty="0">
                <a:solidFill>
                  <a:srgbClr val="004A82"/>
                </a:solidFill>
                <a:latin typeface="Consolas" pitchFamily="49" charset="0"/>
                <a:cs typeface="Consolas" pitchFamily="49" charset="0"/>
              </a:rPr>
              <a:t>DEFAULT CHARSET</a:t>
            </a:r>
            <a:r>
              <a:rPr lang="en-GB" b="1" dirty="0">
                <a:latin typeface="Consolas" pitchFamily="49" charset="0"/>
                <a:cs typeface="Consolas" pitchFamily="49" charset="0"/>
              </a:rPr>
              <a:t>=UTF8</a:t>
            </a:r>
            <a:r>
              <a:rPr lang="en-GB" b="1" dirty="0" smtClean="0">
                <a:latin typeface="Consolas" pitchFamily="49" charset="0"/>
                <a:cs typeface="Consolas" pitchFamily="49" charset="0"/>
              </a:rPr>
              <a:t>;</a:t>
            </a:r>
            <a:endParaRPr lang="el-GR" dirty="0" smtClean="0"/>
          </a:p>
        </p:txBody>
      </p:sp>
    </p:spTree>
    <p:extLst>
      <p:ext uri="{BB962C8B-B14F-4D97-AF65-F5344CB8AC3E}">
        <p14:creationId xmlns:p14="http://schemas.microsoft.com/office/powerpoint/2010/main" val="32070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(4 </a:t>
            </a:r>
            <a:r>
              <a:rPr lang="el-GR" sz="3200" b="0" dirty="0"/>
              <a:t>από 58)</a:t>
            </a:r>
            <a:endParaRPr lang="en-US" dirty="0"/>
          </a:p>
        </p:txBody>
      </p:sp>
      <p:sp>
        <p:nvSpPr>
          <p:cNvPr id="3" name="Content Placeholder 2"/>
          <p:cNvSpPr>
            <a:spLocks noGrp="1"/>
          </p:cNvSpPr>
          <p:nvPr>
            <p:ph idx="1"/>
          </p:nvPr>
        </p:nvSpPr>
        <p:spPr/>
        <p:txBody>
          <a:bodyPr/>
          <a:lstStyle/>
          <a:p>
            <a:r>
              <a:rPr lang="el-GR" dirty="0"/>
              <a:t>Απόσπασμα </a:t>
            </a:r>
            <a:r>
              <a:rPr lang="el-GR" dirty="0" smtClean="0"/>
              <a:t>κώδικα σε </a:t>
            </a:r>
            <a:r>
              <a:rPr lang="en-US" dirty="0" smtClean="0"/>
              <a:t>JAVA</a:t>
            </a:r>
            <a:r>
              <a:rPr lang="el-GR" dirty="0" smtClean="0"/>
              <a:t> </a:t>
            </a:r>
            <a:r>
              <a:rPr lang="el-GR" dirty="0"/>
              <a:t>με </a:t>
            </a:r>
            <a:r>
              <a:rPr lang="en-US" dirty="0" smtClean="0"/>
              <a:t>SQL</a:t>
            </a:r>
            <a:r>
              <a:rPr lang="el-GR" dirty="0" smtClean="0"/>
              <a:t>.</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87" t="12790" r="26015" b="38436"/>
          <a:stretch/>
        </p:blipFill>
        <p:spPr bwMode="auto">
          <a:xfrm>
            <a:off x="359532" y="1916832"/>
            <a:ext cx="8424936" cy="4480374"/>
          </a:xfrm>
          <a:prstGeom prst="rect">
            <a:avLst/>
          </a:prstGeom>
          <a:noFill/>
          <a:ln w="9525">
            <a:solidFill>
              <a:srgbClr val="8CADA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09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49 </a:t>
            </a:r>
            <a:r>
              <a:rPr lang="el-GR" sz="3200" b="0" dirty="0"/>
              <a:t>από 58)</a:t>
            </a:r>
            <a:endParaRPr lang="en-US" dirty="0"/>
          </a:p>
        </p:txBody>
      </p:sp>
      <p:sp>
        <p:nvSpPr>
          <p:cNvPr id="3" name="Content Placeholder 2"/>
          <p:cNvSpPr>
            <a:spLocks noGrp="1"/>
          </p:cNvSpPr>
          <p:nvPr>
            <p:ph idx="1"/>
          </p:nvPr>
        </p:nvSpPr>
        <p:spPr>
          <a:xfrm>
            <a:off x="251520" y="1412776"/>
            <a:ext cx="8712968" cy="4896544"/>
          </a:xfrm>
        </p:spPr>
        <p:txBody>
          <a:bodyPr>
            <a:normAutofit fontScale="85000" lnSpcReduction="20000"/>
          </a:bodyPr>
          <a:lstStyle/>
          <a:p>
            <a:pPr marL="0" indent="0">
              <a:spcAft>
                <a:spcPts val="2400"/>
              </a:spcAft>
              <a:buNone/>
            </a:pPr>
            <a:r>
              <a:rPr lang="el-GR" sz="2800" b="1" dirty="0" smtClean="0"/>
              <a:t>Λύση:</a:t>
            </a:r>
          </a:p>
          <a:p>
            <a:pPr marL="0" indent="0">
              <a:buNone/>
            </a:pPr>
            <a:r>
              <a:rPr lang="el-GR" b="1" dirty="0">
                <a:solidFill>
                  <a:schemeClr val="tx1">
                    <a:lumMod val="75000"/>
                    <a:lumOff val="25000"/>
                  </a:schemeClr>
                </a:solidFill>
                <a:latin typeface="Consolas" pitchFamily="49" charset="0"/>
                <a:cs typeface="Consolas" pitchFamily="49" charset="0"/>
              </a:rPr>
              <a:t># ΠΙΝΑΚΑΣ ΜΕ ΜΗΝΥΜΑΤΑ</a:t>
            </a:r>
          </a:p>
          <a:p>
            <a:pPr marL="0" indent="0">
              <a:buNone/>
            </a:pPr>
            <a:r>
              <a:rPr lang="en-GB" b="1" dirty="0">
                <a:solidFill>
                  <a:srgbClr val="004A82"/>
                </a:solidFill>
                <a:latin typeface="Consolas" pitchFamily="49" charset="0"/>
                <a:cs typeface="Consolas" pitchFamily="49" charset="0"/>
              </a:rPr>
              <a:t>CREATE TABLE</a:t>
            </a:r>
            <a:r>
              <a:rPr lang="en-GB" b="1" dirty="0">
                <a:solidFill>
                  <a:srgbClr val="0070C0"/>
                </a:solidFill>
                <a:latin typeface="Consolas" pitchFamily="49" charset="0"/>
                <a:cs typeface="Consolas" pitchFamily="49" charset="0"/>
              </a:rPr>
              <a:t> </a:t>
            </a:r>
            <a:r>
              <a:rPr lang="en-US" b="1" dirty="0">
                <a:latin typeface="Consolas" pitchFamily="49" charset="0"/>
                <a:cs typeface="Consolas" pitchFamily="49" charset="0"/>
              </a:rPr>
              <a:t>messages</a:t>
            </a:r>
            <a:r>
              <a:rPr lang="en-GB" b="1" dirty="0">
                <a:latin typeface="Consolas" pitchFamily="49" charset="0"/>
                <a:cs typeface="Consolas" pitchFamily="49" charset="0"/>
              </a:rPr>
              <a:t> (</a:t>
            </a:r>
            <a:endParaRPr lang="el-GR" b="1" dirty="0">
              <a:latin typeface="Consolas" pitchFamily="49" charset="0"/>
              <a:cs typeface="Consolas" pitchFamily="49" charset="0"/>
            </a:endParaRPr>
          </a:p>
          <a:p>
            <a:pPr marL="0" indent="0">
              <a:buNone/>
            </a:pPr>
            <a:r>
              <a:rPr lang="en-GB" b="1" dirty="0" err="1">
                <a:latin typeface="Consolas" pitchFamily="49" charset="0"/>
                <a:cs typeface="Consolas" pitchFamily="49" charset="0"/>
              </a:rPr>
              <a:t>messageId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INT </a:t>
            </a:r>
            <a:r>
              <a:rPr lang="en-US" b="1" dirty="0">
                <a:solidFill>
                  <a:srgbClr val="004A82"/>
                </a:solidFill>
                <a:latin typeface="Consolas" pitchFamily="49" charset="0"/>
                <a:cs typeface="Consolas" pitchFamily="49" charset="0"/>
              </a:rPr>
              <a:t>UNSIGNED </a:t>
            </a:r>
            <a:r>
              <a:rPr lang="en-GB" b="1" dirty="0">
                <a:solidFill>
                  <a:srgbClr val="004A82"/>
                </a:solidFill>
                <a:latin typeface="Consolas" pitchFamily="49" charset="0"/>
                <a:cs typeface="Consolas" pitchFamily="49" charset="0"/>
              </a:rPr>
              <a:t>AUTO_INCREMENT PRIMARY KEY</a:t>
            </a:r>
            <a:r>
              <a:rPr lang="en-GB" b="1" dirty="0">
                <a:latin typeface="Consolas" pitchFamily="49" charset="0"/>
                <a:cs typeface="Consolas" pitchFamily="49" charset="0"/>
              </a:rPr>
              <a:t>, </a:t>
            </a:r>
            <a:r>
              <a:rPr lang="en-GB" b="1" dirty="0">
                <a:solidFill>
                  <a:schemeClr val="tx1">
                    <a:lumMod val="75000"/>
                    <a:lumOff val="25000"/>
                  </a:schemeClr>
                </a:solidFill>
                <a:latin typeface="Consolas" pitchFamily="49" charset="0"/>
                <a:cs typeface="Consolas" pitchFamily="49" charset="0"/>
              </a:rPr>
              <a:t># </a:t>
            </a:r>
            <a:r>
              <a:rPr lang="el-GR" b="1" dirty="0">
                <a:solidFill>
                  <a:schemeClr val="tx1">
                    <a:lumMod val="75000"/>
                    <a:lumOff val="25000"/>
                  </a:schemeClr>
                </a:solidFill>
                <a:latin typeface="Consolas" pitchFamily="49" charset="0"/>
                <a:cs typeface="Consolas" pitchFamily="49" charset="0"/>
              </a:rPr>
              <a:t>ΠΡΩΤΕΥΟΝ ΚΛΕΙΔΙ   </a:t>
            </a:r>
          </a:p>
          <a:p>
            <a:pPr marL="0" indent="0">
              <a:buNone/>
            </a:pPr>
            <a:r>
              <a:rPr lang="en-GB" b="1" dirty="0">
                <a:latin typeface="Consolas" pitchFamily="49" charset="0"/>
                <a:cs typeface="Consolas" pitchFamily="49" charset="0"/>
              </a:rPr>
              <a:t>subject </a:t>
            </a:r>
            <a:r>
              <a:rPr lang="en-GB" b="1" dirty="0">
                <a:solidFill>
                  <a:srgbClr val="004A82"/>
                </a:solidFill>
                <a:latin typeface="Consolas" pitchFamily="49" charset="0"/>
                <a:cs typeface="Consolas" pitchFamily="49" charset="0"/>
              </a:rPr>
              <a:t>VARCHAR(100</a:t>
            </a:r>
            <a:r>
              <a:rPr lang="el-GR" b="1" dirty="0">
                <a:solidFill>
                  <a:srgbClr val="004A82"/>
                </a:solidFill>
                <a:latin typeface="Consolas" pitchFamily="49" charset="0"/>
                <a:cs typeface="Consolas" pitchFamily="49" charset="0"/>
              </a:rPr>
              <a:t>) </a:t>
            </a:r>
            <a:r>
              <a:rPr lang="en-US" b="1" dirty="0">
                <a:solidFill>
                  <a:srgbClr val="004A82"/>
                </a:solidFill>
                <a:latin typeface="Consolas" pitchFamily="49" charset="0"/>
                <a:cs typeface="Consolas" pitchFamily="49" charset="0"/>
              </a:rPr>
              <a:t>NOT NULL</a:t>
            </a:r>
            <a:r>
              <a:rPr lang="en-GB" b="1" dirty="0">
                <a:latin typeface="Consolas" pitchFamily="49" charset="0"/>
                <a:cs typeface="Consolas" pitchFamily="49" charset="0"/>
              </a:rPr>
              <a:t>,</a:t>
            </a:r>
            <a:endParaRPr lang="el-GR" b="1" dirty="0">
              <a:latin typeface="Consolas" pitchFamily="49" charset="0"/>
              <a:cs typeface="Consolas" pitchFamily="49" charset="0"/>
            </a:endParaRPr>
          </a:p>
          <a:p>
            <a:pPr marL="0" indent="0">
              <a:buNone/>
            </a:pPr>
            <a:r>
              <a:rPr lang="en-GB" b="1" dirty="0">
                <a:latin typeface="Consolas" pitchFamily="49" charset="0"/>
                <a:cs typeface="Consolas" pitchFamily="49" charset="0"/>
              </a:rPr>
              <a:t>body </a:t>
            </a:r>
            <a:r>
              <a:rPr lang="en-GB" b="1" dirty="0">
                <a:solidFill>
                  <a:srgbClr val="004A82"/>
                </a:solidFill>
                <a:latin typeface="Consolas" pitchFamily="49" charset="0"/>
                <a:cs typeface="Consolas" pitchFamily="49" charset="0"/>
              </a:rPr>
              <a:t>LONGTEXT</a:t>
            </a:r>
            <a:r>
              <a:rPr lang="el-GR" b="1" dirty="0">
                <a:solidFill>
                  <a:srgbClr val="004A82"/>
                </a:solidFill>
                <a:latin typeface="Consolas" pitchFamily="49" charset="0"/>
                <a:cs typeface="Consolas" pitchFamily="49" charset="0"/>
              </a:rPr>
              <a:t> </a:t>
            </a:r>
            <a:r>
              <a:rPr lang="en-US" b="1" dirty="0">
                <a:solidFill>
                  <a:srgbClr val="004A82"/>
                </a:solidFill>
                <a:latin typeface="Consolas" pitchFamily="49" charset="0"/>
                <a:cs typeface="Consolas" pitchFamily="49" charset="0"/>
              </a:rPr>
              <a:t>NOT NULL</a:t>
            </a:r>
            <a:r>
              <a:rPr lang="en-GB" b="1" dirty="0">
                <a:latin typeface="Consolas" pitchFamily="49" charset="0"/>
                <a:cs typeface="Consolas" pitchFamily="49" charset="0"/>
              </a:rPr>
              <a:t>,</a:t>
            </a:r>
            <a:endParaRPr lang="el-GR" b="1" dirty="0">
              <a:latin typeface="Consolas" pitchFamily="49" charset="0"/>
              <a:cs typeface="Consolas" pitchFamily="49" charset="0"/>
            </a:endParaRPr>
          </a:p>
          <a:p>
            <a:pPr marL="0" indent="0">
              <a:buNone/>
            </a:pPr>
            <a:r>
              <a:rPr lang="en-GB" b="1" dirty="0" err="1">
                <a:latin typeface="Consolas" pitchFamily="49" charset="0"/>
                <a:cs typeface="Consolas" pitchFamily="49" charset="0"/>
              </a:rPr>
              <a:t>dateEntered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TIMESTAMP</a:t>
            </a:r>
            <a:r>
              <a:rPr lang="en-GB" b="1" dirty="0">
                <a:latin typeface="Consolas" pitchFamily="49" charset="0"/>
                <a:cs typeface="Consolas" pitchFamily="49" charset="0"/>
              </a:rPr>
              <a:t>,</a:t>
            </a:r>
          </a:p>
          <a:p>
            <a:pPr marL="0" indent="0">
              <a:buNone/>
            </a:pPr>
            <a:r>
              <a:rPr lang="en-GB" b="1" dirty="0" err="1">
                <a:latin typeface="Consolas" pitchFamily="49" charset="0"/>
                <a:cs typeface="Consolas" pitchFamily="49" charset="0"/>
              </a:rPr>
              <a:t>forumId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TINYINT UNSIGNED NOT NULL</a:t>
            </a:r>
            <a:r>
              <a:rPr lang="en-GB" b="1" dirty="0">
                <a:latin typeface="Consolas" pitchFamily="49" charset="0"/>
                <a:cs typeface="Consolas" pitchFamily="49" charset="0"/>
              </a:rPr>
              <a:t>,</a:t>
            </a:r>
          </a:p>
          <a:p>
            <a:pPr marL="0" indent="0">
              <a:buNone/>
            </a:pPr>
            <a:r>
              <a:rPr lang="en-GB" b="1" dirty="0" err="1">
                <a:latin typeface="Consolas" pitchFamily="49" charset="0"/>
                <a:cs typeface="Consolas" pitchFamily="49" charset="0"/>
              </a:rPr>
              <a:t>userId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MEDIUMINT UNSIGNED NOT NULL</a:t>
            </a:r>
            <a:r>
              <a:rPr lang="en-GB" b="1" dirty="0">
                <a:latin typeface="Consolas" pitchFamily="49" charset="0"/>
                <a:cs typeface="Consolas" pitchFamily="49" charset="0"/>
              </a:rPr>
              <a:t>,</a:t>
            </a:r>
          </a:p>
          <a:p>
            <a:pPr marL="0" indent="0">
              <a:buNone/>
            </a:pPr>
            <a:r>
              <a:rPr lang="en-GB" b="1" dirty="0" err="1">
                <a:latin typeface="Consolas" pitchFamily="49" charset="0"/>
                <a:cs typeface="Consolas" pitchFamily="49" charset="0"/>
              </a:rPr>
              <a:t>parentId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INT UNSIGNED</a:t>
            </a:r>
            <a:r>
              <a:rPr lang="en-GB" b="1" dirty="0">
                <a:latin typeface="Consolas" pitchFamily="49" charset="0"/>
                <a:cs typeface="Consolas" pitchFamily="49" charset="0"/>
              </a:rPr>
              <a:t>,</a:t>
            </a:r>
          </a:p>
          <a:p>
            <a:pPr marL="0" indent="0">
              <a:buNone/>
            </a:pPr>
            <a:r>
              <a:rPr lang="en-GB" b="1" dirty="0">
                <a:solidFill>
                  <a:srgbClr val="004A82"/>
                </a:solidFill>
                <a:latin typeface="Consolas" pitchFamily="49" charset="0"/>
                <a:cs typeface="Consolas" pitchFamily="49" charset="0"/>
              </a:rPr>
              <a:t>FOREIGN KEY</a:t>
            </a:r>
            <a:r>
              <a:rPr lang="en-GB" b="1" dirty="0">
                <a:latin typeface="Consolas" pitchFamily="49" charset="0"/>
                <a:cs typeface="Consolas" pitchFamily="49" charset="0"/>
              </a:rPr>
              <a:t>(</a:t>
            </a:r>
            <a:r>
              <a:rPr lang="en-GB" b="1" dirty="0" err="1">
                <a:latin typeface="Consolas" pitchFamily="49" charset="0"/>
                <a:cs typeface="Consolas" pitchFamily="49" charset="0"/>
              </a:rPr>
              <a:t>forumId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forums(</a:t>
            </a:r>
            <a:r>
              <a:rPr lang="en-GB" b="1" dirty="0" err="1">
                <a:latin typeface="Consolas" pitchFamily="49" charset="0"/>
                <a:cs typeface="Consolas" pitchFamily="49" charset="0"/>
              </a:rPr>
              <a:t>forumId</a:t>
            </a:r>
            <a:r>
              <a:rPr lang="en-GB" b="1" dirty="0">
                <a:latin typeface="Consolas" pitchFamily="49" charset="0"/>
                <a:cs typeface="Consolas" pitchFamily="49" charset="0"/>
              </a:rPr>
              <a:t>),</a:t>
            </a:r>
          </a:p>
          <a:p>
            <a:pPr marL="0" indent="0">
              <a:buNone/>
            </a:pPr>
            <a:r>
              <a:rPr lang="en-GB" b="1" dirty="0">
                <a:solidFill>
                  <a:srgbClr val="004A82"/>
                </a:solidFill>
                <a:latin typeface="Consolas" pitchFamily="49" charset="0"/>
                <a:cs typeface="Consolas" pitchFamily="49" charset="0"/>
              </a:rPr>
              <a:t>FOREIGN KEY</a:t>
            </a:r>
            <a:r>
              <a:rPr lang="en-GB" b="1" dirty="0">
                <a:latin typeface="Consolas" pitchFamily="49" charset="0"/>
                <a:cs typeface="Consolas" pitchFamily="49" charset="0"/>
              </a:rPr>
              <a:t>(</a:t>
            </a:r>
            <a:r>
              <a:rPr lang="en-GB" b="1" dirty="0" err="1">
                <a:latin typeface="Consolas" pitchFamily="49" charset="0"/>
                <a:cs typeface="Consolas" pitchFamily="49" charset="0"/>
              </a:rPr>
              <a:t>userId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users(</a:t>
            </a:r>
            <a:r>
              <a:rPr lang="en-GB" b="1" dirty="0" err="1">
                <a:latin typeface="Consolas" pitchFamily="49" charset="0"/>
                <a:cs typeface="Consolas" pitchFamily="49" charset="0"/>
              </a:rPr>
              <a:t>userId</a:t>
            </a:r>
            <a:r>
              <a:rPr lang="en-GB" b="1" dirty="0">
                <a:latin typeface="Consolas" pitchFamily="49" charset="0"/>
                <a:cs typeface="Consolas" pitchFamily="49" charset="0"/>
              </a:rPr>
              <a:t>),</a:t>
            </a:r>
          </a:p>
          <a:p>
            <a:pPr marL="0" indent="0">
              <a:buNone/>
            </a:pPr>
            <a:r>
              <a:rPr lang="en-GB" b="1" dirty="0">
                <a:solidFill>
                  <a:srgbClr val="004A82"/>
                </a:solidFill>
                <a:latin typeface="Consolas" pitchFamily="49" charset="0"/>
                <a:cs typeface="Consolas" pitchFamily="49" charset="0"/>
              </a:rPr>
              <a:t>FOREIGN KEY</a:t>
            </a:r>
            <a:r>
              <a:rPr lang="en-GB" b="1" dirty="0">
                <a:latin typeface="Consolas" pitchFamily="49" charset="0"/>
                <a:cs typeface="Consolas" pitchFamily="49" charset="0"/>
              </a:rPr>
              <a:t>(</a:t>
            </a:r>
            <a:r>
              <a:rPr lang="en-GB" b="1" dirty="0" err="1">
                <a:latin typeface="Consolas" pitchFamily="49" charset="0"/>
                <a:cs typeface="Consolas" pitchFamily="49" charset="0"/>
              </a:rPr>
              <a:t>parentId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messages(</a:t>
            </a:r>
            <a:r>
              <a:rPr lang="en-GB" b="1" dirty="0" err="1">
                <a:latin typeface="Consolas" pitchFamily="49" charset="0"/>
                <a:cs typeface="Consolas" pitchFamily="49" charset="0"/>
              </a:rPr>
              <a:t>messageId</a:t>
            </a:r>
            <a:r>
              <a:rPr lang="en-GB" b="1" dirty="0">
                <a:latin typeface="Consolas" pitchFamily="49" charset="0"/>
                <a:cs typeface="Consolas" pitchFamily="49" charset="0"/>
              </a:rPr>
              <a:t>)</a:t>
            </a:r>
          </a:p>
          <a:p>
            <a:pPr marL="0" indent="0">
              <a:buNone/>
            </a:pPr>
            <a:r>
              <a:rPr lang="en-GB" b="1" dirty="0">
                <a:latin typeface="Consolas" pitchFamily="49" charset="0"/>
                <a:cs typeface="Consolas" pitchFamily="49" charset="0"/>
              </a:rPr>
              <a:t>)</a:t>
            </a:r>
            <a:r>
              <a:rPr lang="en-GB" b="1" dirty="0">
                <a:solidFill>
                  <a:srgbClr val="004A82"/>
                </a:solidFill>
                <a:latin typeface="Consolas" pitchFamily="49" charset="0"/>
                <a:cs typeface="Consolas" pitchFamily="49" charset="0"/>
              </a:rPr>
              <a:t>ENGINE</a:t>
            </a:r>
            <a:r>
              <a:rPr lang="en-GB" b="1" dirty="0">
                <a:latin typeface="Consolas" pitchFamily="49" charset="0"/>
                <a:cs typeface="Consolas" pitchFamily="49" charset="0"/>
              </a:rPr>
              <a:t>=INNODB </a:t>
            </a:r>
            <a:r>
              <a:rPr lang="en-GB" b="1" dirty="0">
                <a:solidFill>
                  <a:srgbClr val="004A82"/>
                </a:solidFill>
                <a:latin typeface="Consolas" pitchFamily="49" charset="0"/>
                <a:cs typeface="Consolas" pitchFamily="49" charset="0"/>
              </a:rPr>
              <a:t>DEFAULT CHARSET=UTF8</a:t>
            </a:r>
            <a:r>
              <a:rPr lang="en-GB" b="1" dirty="0" smtClean="0">
                <a:latin typeface="Consolas" pitchFamily="49" charset="0"/>
                <a:cs typeface="Consolas" pitchFamily="49" charset="0"/>
              </a:rPr>
              <a:t>;</a:t>
            </a:r>
            <a:endParaRPr lang="el-GR" dirty="0" smtClean="0"/>
          </a:p>
        </p:txBody>
      </p:sp>
    </p:spTree>
    <p:extLst>
      <p:ext uri="{BB962C8B-B14F-4D97-AF65-F5344CB8AC3E}">
        <p14:creationId xmlns:p14="http://schemas.microsoft.com/office/powerpoint/2010/main" val="67146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(50 </a:t>
            </a:r>
            <a:r>
              <a:rPr lang="el-GR" sz="3200" b="0" dirty="0"/>
              <a:t>από 58)</a:t>
            </a:r>
            <a:endParaRPr lang="en-US" dirty="0"/>
          </a:p>
        </p:txBody>
      </p:sp>
      <p:sp>
        <p:nvSpPr>
          <p:cNvPr id="3" name="Content Placeholder 2"/>
          <p:cNvSpPr>
            <a:spLocks noGrp="1"/>
          </p:cNvSpPr>
          <p:nvPr>
            <p:ph idx="1"/>
          </p:nvPr>
        </p:nvSpPr>
        <p:spPr/>
        <p:txBody>
          <a:bodyPr/>
          <a:lstStyle/>
          <a:p>
            <a:r>
              <a:rPr lang="el-GR" dirty="0" smtClean="0"/>
              <a:t>Στο προηγούμενο παράδειγμα οι γραμμές :</a:t>
            </a:r>
          </a:p>
          <a:p>
            <a:pPr marL="274320" lvl="1" indent="0">
              <a:buNone/>
            </a:pPr>
            <a:r>
              <a:rPr lang="en-GB" b="1" dirty="0" smtClean="0">
                <a:solidFill>
                  <a:srgbClr val="004A82"/>
                </a:solidFill>
                <a:latin typeface="Consolas" pitchFamily="49" charset="0"/>
                <a:cs typeface="Consolas" pitchFamily="49" charset="0"/>
              </a:rPr>
              <a:t>FOREIGN </a:t>
            </a:r>
            <a:r>
              <a:rPr lang="en-GB" b="1" dirty="0">
                <a:solidFill>
                  <a:srgbClr val="004A82"/>
                </a:solidFill>
                <a:latin typeface="Consolas" pitchFamily="49" charset="0"/>
                <a:cs typeface="Consolas" pitchFamily="49" charset="0"/>
              </a:rPr>
              <a:t>KEY</a:t>
            </a:r>
            <a:r>
              <a:rPr lang="en-GB" b="1" dirty="0">
                <a:latin typeface="Consolas" pitchFamily="49" charset="0"/>
                <a:cs typeface="Consolas" pitchFamily="49" charset="0"/>
              </a:rPr>
              <a:t>(</a:t>
            </a:r>
            <a:r>
              <a:rPr lang="en-GB" b="1" dirty="0" err="1">
                <a:latin typeface="Consolas" pitchFamily="49" charset="0"/>
                <a:cs typeface="Consolas" pitchFamily="49" charset="0"/>
              </a:rPr>
              <a:t>forumId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forums(</a:t>
            </a:r>
            <a:r>
              <a:rPr lang="en-GB" b="1" dirty="0" err="1">
                <a:latin typeface="Consolas" pitchFamily="49" charset="0"/>
                <a:cs typeface="Consolas" pitchFamily="49" charset="0"/>
              </a:rPr>
              <a:t>forumId</a:t>
            </a:r>
            <a:r>
              <a:rPr lang="en-GB" b="1" dirty="0">
                <a:latin typeface="Consolas" pitchFamily="49" charset="0"/>
                <a:cs typeface="Consolas" pitchFamily="49" charset="0"/>
              </a:rPr>
              <a:t>),</a:t>
            </a:r>
          </a:p>
          <a:p>
            <a:pPr marL="274320" lvl="1" indent="0">
              <a:buNone/>
            </a:pPr>
            <a:r>
              <a:rPr lang="en-GB" b="1" dirty="0">
                <a:solidFill>
                  <a:srgbClr val="004A82"/>
                </a:solidFill>
                <a:latin typeface="Consolas" pitchFamily="49" charset="0"/>
                <a:cs typeface="Consolas" pitchFamily="49" charset="0"/>
              </a:rPr>
              <a:t>FOREIGN KEY</a:t>
            </a:r>
            <a:r>
              <a:rPr lang="en-GB" b="1" dirty="0">
                <a:latin typeface="Consolas" pitchFamily="49" charset="0"/>
                <a:cs typeface="Consolas" pitchFamily="49" charset="0"/>
              </a:rPr>
              <a:t>(</a:t>
            </a:r>
            <a:r>
              <a:rPr lang="en-GB" b="1" dirty="0" err="1">
                <a:latin typeface="Consolas" pitchFamily="49" charset="0"/>
                <a:cs typeface="Consolas" pitchFamily="49" charset="0"/>
              </a:rPr>
              <a:t>userId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users(</a:t>
            </a:r>
            <a:r>
              <a:rPr lang="en-GB" b="1" dirty="0" err="1">
                <a:latin typeface="Consolas" pitchFamily="49" charset="0"/>
                <a:cs typeface="Consolas" pitchFamily="49" charset="0"/>
              </a:rPr>
              <a:t>userId</a:t>
            </a:r>
            <a:r>
              <a:rPr lang="en-GB" b="1" dirty="0">
                <a:latin typeface="Consolas" pitchFamily="49" charset="0"/>
                <a:cs typeface="Consolas" pitchFamily="49" charset="0"/>
              </a:rPr>
              <a:t>),</a:t>
            </a:r>
          </a:p>
          <a:p>
            <a:pPr marL="274320" lvl="1" indent="0">
              <a:buNone/>
            </a:pPr>
            <a:r>
              <a:rPr lang="en-GB" b="1" dirty="0">
                <a:solidFill>
                  <a:srgbClr val="004A82"/>
                </a:solidFill>
                <a:latin typeface="Consolas" pitchFamily="49" charset="0"/>
                <a:cs typeface="Consolas" pitchFamily="49" charset="0"/>
              </a:rPr>
              <a:t>FOREIGN KEY</a:t>
            </a:r>
            <a:r>
              <a:rPr lang="en-GB" b="1" dirty="0">
                <a:latin typeface="Consolas" pitchFamily="49" charset="0"/>
                <a:cs typeface="Consolas" pitchFamily="49" charset="0"/>
              </a:rPr>
              <a:t>(</a:t>
            </a:r>
            <a:r>
              <a:rPr lang="en-GB" b="1" dirty="0" err="1">
                <a:latin typeface="Consolas" pitchFamily="49" charset="0"/>
                <a:cs typeface="Consolas" pitchFamily="49" charset="0"/>
              </a:rPr>
              <a:t>parentId</a:t>
            </a:r>
            <a:r>
              <a:rPr lang="en-GB" b="1" dirty="0">
                <a:latin typeface="Consolas" pitchFamily="49" charset="0"/>
                <a:cs typeface="Consolas" pitchFamily="49" charset="0"/>
              </a:rPr>
              <a:t>) </a:t>
            </a:r>
            <a:r>
              <a:rPr lang="en-GB" b="1" dirty="0">
                <a:solidFill>
                  <a:srgbClr val="004A82"/>
                </a:solidFill>
                <a:latin typeface="Consolas" pitchFamily="49" charset="0"/>
                <a:cs typeface="Consolas" pitchFamily="49" charset="0"/>
              </a:rPr>
              <a:t>REFERENCES</a:t>
            </a:r>
            <a:r>
              <a:rPr lang="en-GB" b="1" dirty="0">
                <a:latin typeface="Consolas" pitchFamily="49" charset="0"/>
                <a:cs typeface="Consolas" pitchFamily="49" charset="0"/>
              </a:rPr>
              <a:t> messages(</a:t>
            </a:r>
            <a:r>
              <a:rPr lang="en-GB" b="1" dirty="0" err="1">
                <a:latin typeface="Consolas" pitchFamily="49" charset="0"/>
                <a:cs typeface="Consolas" pitchFamily="49" charset="0"/>
              </a:rPr>
              <a:t>messageId</a:t>
            </a:r>
            <a:r>
              <a:rPr lang="en-GB" b="1" dirty="0">
                <a:latin typeface="Consolas" pitchFamily="49" charset="0"/>
                <a:cs typeface="Consolas" pitchFamily="49" charset="0"/>
              </a:rPr>
              <a:t>)</a:t>
            </a:r>
            <a:r>
              <a:rPr lang="el-GR" dirty="0" smtClean="0"/>
              <a:t> </a:t>
            </a:r>
          </a:p>
          <a:p>
            <a:pPr marL="0" indent="0">
              <a:buNone/>
            </a:pPr>
            <a:r>
              <a:rPr lang="el-GR" dirty="0" smtClean="0"/>
              <a:t>Δημιουργούν τις σχέσεις του πίνακα </a:t>
            </a:r>
            <a:r>
              <a:rPr lang="en-US" dirty="0" smtClean="0"/>
              <a:t>messages </a:t>
            </a:r>
            <a:r>
              <a:rPr lang="el-GR" dirty="0" smtClean="0"/>
              <a:t>με τους αντίστοιχους πίνακες.</a:t>
            </a:r>
            <a:endParaRPr lang="en-US" dirty="0"/>
          </a:p>
        </p:txBody>
      </p:sp>
    </p:spTree>
    <p:extLst>
      <p:ext uri="{BB962C8B-B14F-4D97-AF65-F5344CB8AC3E}">
        <p14:creationId xmlns:p14="http://schemas.microsoft.com/office/powerpoint/2010/main" val="233174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51 </a:t>
            </a:r>
            <a:r>
              <a:rPr lang="el-GR" sz="3200" b="0" dirty="0"/>
              <a:t>από 58)</a:t>
            </a:r>
            <a:endParaRPr lang="en-US" dirty="0"/>
          </a:p>
        </p:txBody>
      </p:sp>
      <p:sp>
        <p:nvSpPr>
          <p:cNvPr id="3" name="Content Placeholder 2"/>
          <p:cNvSpPr>
            <a:spLocks noGrp="1"/>
          </p:cNvSpPr>
          <p:nvPr>
            <p:ph idx="1"/>
          </p:nvPr>
        </p:nvSpPr>
        <p:spPr>
          <a:xfrm>
            <a:off x="457200" y="1412776"/>
            <a:ext cx="8507288" cy="4968552"/>
          </a:xfrm>
        </p:spPr>
        <p:txBody>
          <a:bodyPr>
            <a:normAutofit fontScale="92500" lnSpcReduction="20000"/>
          </a:bodyPr>
          <a:lstStyle/>
          <a:p>
            <a:pPr marL="0" indent="0" algn="just">
              <a:lnSpc>
                <a:spcPct val="110000"/>
              </a:lnSpc>
              <a:spcBef>
                <a:spcPts val="600"/>
              </a:spcBef>
              <a:buNone/>
            </a:pPr>
            <a:r>
              <a:rPr lang="el-GR" b="1" dirty="0" smtClean="0"/>
              <a:t>Παράδειγμα</a:t>
            </a:r>
          </a:p>
          <a:p>
            <a:pPr marL="0" indent="0" algn="just">
              <a:lnSpc>
                <a:spcPct val="110000"/>
              </a:lnSpc>
              <a:spcBef>
                <a:spcPts val="600"/>
              </a:spcBef>
              <a:buNone/>
            </a:pPr>
            <a:r>
              <a:rPr lang="el-GR" dirty="0" smtClean="0"/>
              <a:t>Η </a:t>
            </a:r>
            <a:r>
              <a:rPr lang="el-GR" dirty="0"/>
              <a:t>βάση δεδομένων του ΤΕΙ Αθήνας περιέχει μεταξύ άλλων τους ακόλουθους </a:t>
            </a:r>
            <a:r>
              <a:rPr lang="el-GR" dirty="0" smtClean="0"/>
              <a:t>πίνακες :</a:t>
            </a:r>
            <a:endParaRPr lang="el-GR" dirty="0"/>
          </a:p>
          <a:p>
            <a:pPr algn="just">
              <a:lnSpc>
                <a:spcPct val="110000"/>
              </a:lnSpc>
              <a:spcBef>
                <a:spcPts val="600"/>
              </a:spcBef>
            </a:pPr>
            <a:r>
              <a:rPr lang="el-GR" dirty="0"/>
              <a:t>Τμήματα (ονομασία</a:t>
            </a:r>
            <a:r>
              <a:rPr lang="el-GR" dirty="0" smtClean="0"/>
              <a:t>).</a:t>
            </a:r>
            <a:endParaRPr lang="el-GR" dirty="0"/>
          </a:p>
          <a:p>
            <a:pPr algn="just">
              <a:lnSpc>
                <a:spcPct val="110000"/>
              </a:lnSpc>
              <a:spcBef>
                <a:spcPts val="600"/>
              </a:spcBef>
            </a:pPr>
            <a:r>
              <a:rPr lang="el-GR" dirty="0"/>
              <a:t>Καθηγητές (επώνυμο, όνομα, βαθμίδα</a:t>
            </a:r>
            <a:r>
              <a:rPr lang="el-GR" dirty="0" smtClean="0"/>
              <a:t>).</a:t>
            </a:r>
            <a:endParaRPr lang="el-GR" dirty="0"/>
          </a:p>
          <a:p>
            <a:pPr algn="just">
              <a:lnSpc>
                <a:spcPct val="110000"/>
              </a:lnSpc>
              <a:spcBef>
                <a:spcPts val="600"/>
              </a:spcBef>
            </a:pPr>
            <a:r>
              <a:rPr lang="el-GR" dirty="0"/>
              <a:t>Φοιτητές (αριθμός μητρώου, επώνυμο, όνομα, ημερομηνία εγγραφής</a:t>
            </a:r>
            <a:r>
              <a:rPr lang="el-GR" dirty="0" smtClean="0"/>
              <a:t>).</a:t>
            </a:r>
            <a:endParaRPr lang="el-GR" dirty="0"/>
          </a:p>
          <a:p>
            <a:pPr algn="just">
              <a:lnSpc>
                <a:spcPct val="110000"/>
              </a:lnSpc>
              <a:spcBef>
                <a:spcPts val="600"/>
              </a:spcBef>
            </a:pPr>
            <a:r>
              <a:rPr lang="el-GR" dirty="0"/>
              <a:t>Μαθήματα (ονομασία, κωδικός καθηγητή, κωδικός τμήματος</a:t>
            </a:r>
            <a:r>
              <a:rPr lang="el-GR" dirty="0" smtClean="0"/>
              <a:t>).</a:t>
            </a:r>
            <a:endParaRPr lang="el-GR" dirty="0"/>
          </a:p>
          <a:p>
            <a:pPr algn="just">
              <a:lnSpc>
                <a:spcPct val="110000"/>
              </a:lnSpc>
              <a:spcBef>
                <a:spcPts val="600"/>
              </a:spcBef>
              <a:spcAft>
                <a:spcPts val="1200"/>
              </a:spcAft>
            </a:pPr>
            <a:r>
              <a:rPr lang="el-GR" dirty="0"/>
              <a:t>Εγγραφές (κωδικός φοιτητή, κωδικός μαθήματος, ημερομηνία εγγραφής, βαθμός</a:t>
            </a:r>
            <a:r>
              <a:rPr lang="el-GR" dirty="0" smtClean="0"/>
              <a:t>).</a:t>
            </a:r>
            <a:endParaRPr lang="el-GR" dirty="0"/>
          </a:p>
          <a:p>
            <a:pPr algn="just">
              <a:lnSpc>
                <a:spcPct val="110000"/>
              </a:lnSpc>
              <a:spcBef>
                <a:spcPts val="600"/>
              </a:spcBef>
              <a:buFont typeface="Wingdings" panose="05000000000000000000" pitchFamily="2" charset="2"/>
              <a:buChar char="Ø"/>
            </a:pPr>
            <a:r>
              <a:rPr lang="el-GR" dirty="0"/>
              <a:t>Να γίνει το διάγραμμα που δείχνει τους πίνακες και τις σχέσεις μεταξύ </a:t>
            </a:r>
            <a:r>
              <a:rPr lang="el-GR" dirty="0" smtClean="0"/>
              <a:t>τους.</a:t>
            </a:r>
            <a:endParaRPr lang="el-GR" dirty="0"/>
          </a:p>
          <a:p>
            <a:pPr algn="just">
              <a:lnSpc>
                <a:spcPct val="110000"/>
              </a:lnSpc>
              <a:spcBef>
                <a:spcPts val="600"/>
              </a:spcBef>
              <a:buFont typeface="Wingdings" panose="05000000000000000000" pitchFamily="2" charset="2"/>
              <a:buChar char="Ø"/>
            </a:pPr>
            <a:r>
              <a:rPr lang="el-GR" dirty="0"/>
              <a:t>Να γραφτούν οι εντολές SQL για τη δημιουργία των </a:t>
            </a:r>
            <a:r>
              <a:rPr lang="el-GR" dirty="0" smtClean="0"/>
              <a:t>πινάκων.</a:t>
            </a:r>
            <a:endParaRPr lang="el-GR" dirty="0"/>
          </a:p>
        </p:txBody>
      </p:sp>
    </p:spTree>
    <p:extLst>
      <p:ext uri="{BB962C8B-B14F-4D97-AF65-F5344CB8AC3E}">
        <p14:creationId xmlns:p14="http://schemas.microsoft.com/office/powerpoint/2010/main" val="295764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52 </a:t>
            </a:r>
            <a:r>
              <a:rPr lang="el-GR" sz="3200" b="0" dirty="0"/>
              <a:t>από 58)</a:t>
            </a:r>
            <a:endParaRPr lang="el-GR" dirty="0"/>
          </a:p>
        </p:txBody>
      </p:sp>
      <p:sp>
        <p:nvSpPr>
          <p:cNvPr id="6" name="Content Placeholder 5"/>
          <p:cNvSpPr>
            <a:spLocks noGrp="1"/>
          </p:cNvSpPr>
          <p:nvPr>
            <p:ph idx="1"/>
          </p:nvPr>
        </p:nvSpPr>
        <p:spPr>
          <a:xfrm>
            <a:off x="457200" y="1412776"/>
            <a:ext cx="8435280" cy="5040560"/>
          </a:xfrm>
        </p:spPr>
        <p:txBody>
          <a:bodyPr>
            <a:normAutofit/>
          </a:bodyPr>
          <a:lstStyle/>
          <a:p>
            <a:pPr marL="0" indent="0">
              <a:lnSpc>
                <a:spcPct val="114000"/>
              </a:lnSpc>
              <a:spcBef>
                <a:spcPts val="600"/>
              </a:spcBef>
              <a:buNone/>
            </a:pPr>
            <a:r>
              <a:rPr lang="el-GR" b="1" dirty="0" smtClean="0"/>
              <a:t>Λύση</a:t>
            </a:r>
            <a:r>
              <a:rPr lang="en-US" b="1" dirty="0" smtClean="0"/>
              <a:t>:</a:t>
            </a:r>
            <a:endParaRPr lang="el-GR" b="1" dirty="0" smtClean="0"/>
          </a:p>
          <a:p>
            <a:pPr algn="just">
              <a:lnSpc>
                <a:spcPct val="114000"/>
              </a:lnSpc>
              <a:spcBef>
                <a:spcPts val="600"/>
              </a:spcBef>
            </a:pPr>
            <a:r>
              <a:rPr lang="el-GR" dirty="0" smtClean="0"/>
              <a:t>Παρόλο που δεν αναφέρεται, κάθε πίνακας θα έχει επιπρόσθετα μία στήλη με ακέραιες τιμές που θα αυξάνουν αυτόματα, η οποία θα είναι το πρωτεύον κλειδί του πίνακα.</a:t>
            </a:r>
          </a:p>
          <a:p>
            <a:pPr>
              <a:lnSpc>
                <a:spcPct val="114000"/>
              </a:lnSpc>
              <a:spcBef>
                <a:spcPts val="600"/>
              </a:spcBef>
            </a:pPr>
            <a:r>
              <a:rPr lang="el-GR" dirty="0" smtClean="0"/>
              <a:t>Υπάρχουν </a:t>
            </a:r>
            <a:r>
              <a:rPr lang="el-GR" dirty="0"/>
              <a:t>οι ακόλουθες σχέσεις μεταξύ των </a:t>
            </a:r>
            <a:r>
              <a:rPr lang="el-GR" dirty="0" smtClean="0"/>
              <a:t>πινάκων :</a:t>
            </a:r>
            <a:endParaRPr lang="el-GR" dirty="0"/>
          </a:p>
          <a:p>
            <a:pPr lvl="1">
              <a:lnSpc>
                <a:spcPct val="114000"/>
              </a:lnSpc>
              <a:spcBef>
                <a:spcPts val="600"/>
              </a:spcBef>
            </a:pPr>
            <a:r>
              <a:rPr lang="el-GR" dirty="0"/>
              <a:t>Ένα τμήμα έχει πολλούς </a:t>
            </a:r>
            <a:r>
              <a:rPr lang="el-GR" dirty="0" smtClean="0"/>
              <a:t>καθηγητές.</a:t>
            </a:r>
            <a:endParaRPr lang="el-GR" dirty="0"/>
          </a:p>
          <a:p>
            <a:pPr lvl="1">
              <a:lnSpc>
                <a:spcPct val="114000"/>
              </a:lnSpc>
              <a:spcBef>
                <a:spcPts val="600"/>
              </a:spcBef>
            </a:pPr>
            <a:r>
              <a:rPr lang="el-GR" dirty="0"/>
              <a:t>Ένα τμήμα έχει πολλούς </a:t>
            </a:r>
            <a:r>
              <a:rPr lang="el-GR" dirty="0" smtClean="0"/>
              <a:t>φοιτητές.</a:t>
            </a:r>
            <a:endParaRPr lang="el-GR" dirty="0"/>
          </a:p>
          <a:p>
            <a:pPr lvl="1">
              <a:lnSpc>
                <a:spcPct val="114000"/>
              </a:lnSpc>
              <a:spcBef>
                <a:spcPts val="600"/>
              </a:spcBef>
            </a:pPr>
            <a:r>
              <a:rPr lang="el-GR" dirty="0"/>
              <a:t>Ένα καθηγητής διδάσκει πολλά </a:t>
            </a:r>
            <a:r>
              <a:rPr lang="el-GR" dirty="0" smtClean="0"/>
              <a:t>μαθήματα.</a:t>
            </a:r>
            <a:endParaRPr lang="el-GR" dirty="0"/>
          </a:p>
          <a:p>
            <a:pPr lvl="1">
              <a:lnSpc>
                <a:spcPct val="114000"/>
              </a:lnSpc>
              <a:spcBef>
                <a:spcPts val="600"/>
              </a:spcBef>
            </a:pPr>
            <a:r>
              <a:rPr lang="el-GR" dirty="0"/>
              <a:t>Ένας φοιτητής </a:t>
            </a:r>
            <a:r>
              <a:rPr lang="el-GR" dirty="0" smtClean="0"/>
              <a:t>κάνει πολλές εγγραφές σε μαθήματα.</a:t>
            </a:r>
            <a:endParaRPr lang="el-GR" dirty="0"/>
          </a:p>
          <a:p>
            <a:pPr lvl="1">
              <a:lnSpc>
                <a:spcPct val="114000"/>
              </a:lnSpc>
              <a:spcBef>
                <a:spcPts val="600"/>
              </a:spcBef>
            </a:pPr>
            <a:r>
              <a:rPr lang="el-GR" dirty="0"/>
              <a:t>Σε ένα μάθημα </a:t>
            </a:r>
            <a:r>
              <a:rPr lang="el-GR" dirty="0" smtClean="0"/>
              <a:t>γίνονται πολλές εγγραφές.</a:t>
            </a:r>
            <a:endParaRPr lang="en-US" dirty="0"/>
          </a:p>
        </p:txBody>
      </p:sp>
    </p:spTree>
    <p:extLst>
      <p:ext uri="{BB962C8B-B14F-4D97-AF65-F5344CB8AC3E}">
        <p14:creationId xmlns:p14="http://schemas.microsoft.com/office/powerpoint/2010/main" val="71468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53 </a:t>
            </a:r>
            <a:r>
              <a:rPr lang="el-GR" sz="3200" b="0" dirty="0"/>
              <a:t>από 58)</a:t>
            </a:r>
            <a:endParaRPr lang="en-US" dirty="0"/>
          </a:p>
        </p:txBody>
      </p:sp>
      <p:sp>
        <p:nvSpPr>
          <p:cNvPr id="3" name="Content Placeholder 2"/>
          <p:cNvSpPr>
            <a:spLocks noGrp="1"/>
          </p:cNvSpPr>
          <p:nvPr>
            <p:ph idx="1"/>
          </p:nvPr>
        </p:nvSpPr>
        <p:spPr>
          <a:xfrm>
            <a:off x="457200" y="1412776"/>
            <a:ext cx="8435280" cy="4968552"/>
          </a:xfrm>
        </p:spPr>
        <p:txBody>
          <a:bodyPr>
            <a:noAutofit/>
          </a:bodyPr>
          <a:lstStyle/>
          <a:p>
            <a:pPr marL="0" indent="0">
              <a:lnSpc>
                <a:spcPct val="110000"/>
              </a:lnSpc>
              <a:spcBef>
                <a:spcPts val="1000"/>
              </a:spcBef>
              <a:buNone/>
            </a:pPr>
            <a:r>
              <a:rPr lang="el-GR" sz="2200" b="1" dirty="0" smtClean="0"/>
              <a:t>Λύση</a:t>
            </a:r>
            <a:r>
              <a:rPr lang="en-US" sz="2200" b="1" dirty="0" smtClean="0"/>
              <a:t>:</a:t>
            </a:r>
            <a:endParaRPr lang="el-GR" sz="2200" b="1" dirty="0" smtClean="0"/>
          </a:p>
          <a:p>
            <a:pPr marL="0" indent="0">
              <a:lnSpc>
                <a:spcPct val="110000"/>
              </a:lnSpc>
              <a:spcBef>
                <a:spcPts val="1000"/>
              </a:spcBef>
              <a:buNone/>
            </a:pPr>
            <a:r>
              <a:rPr lang="el-GR" sz="2200" dirty="0" smtClean="0"/>
              <a:t>Για να δημιουργηθούν οι σχέσεις μεταξύ των πινάκων, χρειάζεται </a:t>
            </a:r>
            <a:r>
              <a:rPr lang="el-GR" sz="2200" b="1" dirty="0"/>
              <a:t>εξωτερικό κλειδί</a:t>
            </a:r>
            <a:r>
              <a:rPr lang="el-GR" sz="2200" dirty="0"/>
              <a:t> </a:t>
            </a:r>
            <a:r>
              <a:rPr lang="el-GR" sz="2200" dirty="0" smtClean="0"/>
              <a:t>στον:</a:t>
            </a:r>
          </a:p>
          <a:p>
            <a:pPr>
              <a:lnSpc>
                <a:spcPct val="110000"/>
              </a:lnSpc>
              <a:spcBef>
                <a:spcPts val="1000"/>
              </a:spcBef>
            </a:pPr>
            <a:r>
              <a:rPr lang="el-GR" sz="2200" dirty="0" smtClean="0"/>
              <a:t>Πίνακα με τους καθηγητές για τη σχέση με τον πίνακα με τα τμήματα.</a:t>
            </a:r>
          </a:p>
          <a:p>
            <a:pPr>
              <a:lnSpc>
                <a:spcPct val="110000"/>
              </a:lnSpc>
              <a:spcBef>
                <a:spcPts val="1000"/>
              </a:spcBef>
            </a:pPr>
            <a:r>
              <a:rPr lang="el-GR" sz="2200" dirty="0" smtClean="0"/>
              <a:t>Πίνακα </a:t>
            </a:r>
            <a:r>
              <a:rPr lang="el-GR" sz="2200" dirty="0"/>
              <a:t>με τους </a:t>
            </a:r>
            <a:r>
              <a:rPr lang="el-GR" sz="2200" dirty="0" smtClean="0"/>
              <a:t>φοιτητές για </a:t>
            </a:r>
            <a:r>
              <a:rPr lang="el-GR" sz="2200" dirty="0"/>
              <a:t>τη σχέση με τον πίνακα με τα </a:t>
            </a:r>
            <a:r>
              <a:rPr lang="el-GR" sz="2200" dirty="0" smtClean="0"/>
              <a:t>τμήματα.</a:t>
            </a:r>
          </a:p>
          <a:p>
            <a:pPr>
              <a:lnSpc>
                <a:spcPct val="110000"/>
              </a:lnSpc>
              <a:spcBef>
                <a:spcPts val="1000"/>
              </a:spcBef>
            </a:pPr>
            <a:r>
              <a:rPr lang="el-GR" sz="2200" dirty="0" smtClean="0"/>
              <a:t>Πίνακα </a:t>
            </a:r>
            <a:r>
              <a:rPr lang="el-GR" sz="2200" dirty="0"/>
              <a:t>με </a:t>
            </a:r>
            <a:r>
              <a:rPr lang="el-GR" sz="2200" dirty="0" smtClean="0"/>
              <a:t>τα μαθήματα για </a:t>
            </a:r>
            <a:r>
              <a:rPr lang="el-GR" sz="2200" dirty="0"/>
              <a:t>τη σχέση με τον πίνακα με </a:t>
            </a:r>
            <a:r>
              <a:rPr lang="el-GR" sz="2200" dirty="0" smtClean="0"/>
              <a:t>τους καθηγητές.</a:t>
            </a:r>
          </a:p>
          <a:p>
            <a:pPr>
              <a:lnSpc>
                <a:spcPct val="110000"/>
              </a:lnSpc>
              <a:spcBef>
                <a:spcPts val="1000"/>
              </a:spcBef>
            </a:pPr>
            <a:r>
              <a:rPr lang="el-GR" sz="2200" dirty="0" smtClean="0"/>
              <a:t>Πίνακα </a:t>
            </a:r>
            <a:r>
              <a:rPr lang="el-GR" sz="2200" dirty="0"/>
              <a:t>με </a:t>
            </a:r>
            <a:r>
              <a:rPr lang="el-GR" sz="2200" dirty="0" smtClean="0"/>
              <a:t>τις εγγραφές για </a:t>
            </a:r>
            <a:r>
              <a:rPr lang="el-GR" sz="2200" dirty="0"/>
              <a:t>τη σχέση με τον πίνακα με τους </a:t>
            </a:r>
            <a:r>
              <a:rPr lang="el-GR" sz="2200" dirty="0" smtClean="0"/>
              <a:t>φοιτητές.</a:t>
            </a:r>
          </a:p>
          <a:p>
            <a:pPr>
              <a:lnSpc>
                <a:spcPct val="110000"/>
              </a:lnSpc>
              <a:spcBef>
                <a:spcPts val="1000"/>
              </a:spcBef>
            </a:pPr>
            <a:r>
              <a:rPr lang="el-GR" sz="2200" dirty="0" smtClean="0"/>
              <a:t>Πίνακα </a:t>
            </a:r>
            <a:r>
              <a:rPr lang="el-GR" sz="2200" dirty="0"/>
              <a:t>με τις εγγραφές για τη σχέση με τον πίνακα με </a:t>
            </a:r>
            <a:r>
              <a:rPr lang="el-GR" sz="2200" dirty="0" smtClean="0"/>
              <a:t>τα μαθήματα.</a:t>
            </a:r>
            <a:endParaRPr lang="en-US" sz="2200" dirty="0"/>
          </a:p>
        </p:txBody>
      </p:sp>
    </p:spTree>
    <p:extLst>
      <p:ext uri="{BB962C8B-B14F-4D97-AF65-F5344CB8AC3E}">
        <p14:creationId xmlns:p14="http://schemas.microsoft.com/office/powerpoint/2010/main" val="3851086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p:spPr>
        <p:txBody>
          <a:bodyPr/>
          <a:lstStyle/>
          <a:p>
            <a:r>
              <a:rPr lang="el-GR" dirty="0"/>
              <a:t>Ιατρικές βάσεις δεδομένων </a:t>
            </a:r>
            <a:r>
              <a:rPr lang="el-GR" sz="3200" b="0" dirty="0"/>
              <a:t>(</a:t>
            </a:r>
            <a:r>
              <a:rPr lang="el-GR" sz="3200" b="0" dirty="0" smtClean="0"/>
              <a:t>54 </a:t>
            </a:r>
            <a:r>
              <a:rPr lang="el-GR" sz="3200" b="0" dirty="0"/>
              <a:t>από 58)</a:t>
            </a:r>
            <a:endParaRPr lang="el-GR" dirty="0"/>
          </a:p>
        </p:txBody>
      </p:sp>
      <p:sp>
        <p:nvSpPr>
          <p:cNvPr id="5" name="Content Placeholder 4"/>
          <p:cNvSpPr>
            <a:spLocks noGrp="1"/>
          </p:cNvSpPr>
          <p:nvPr>
            <p:ph idx="1"/>
          </p:nvPr>
        </p:nvSpPr>
        <p:spPr/>
        <p:txBody>
          <a:bodyPr/>
          <a:lstStyle/>
          <a:p>
            <a:pPr marL="0" indent="0">
              <a:buNone/>
            </a:pPr>
            <a:r>
              <a:rPr lang="el-GR" b="1" dirty="0" smtClean="0"/>
              <a:t>Λύση</a:t>
            </a:r>
            <a:r>
              <a:rPr lang="en-US" b="1" dirty="0" smtClean="0"/>
              <a:t>:</a:t>
            </a:r>
            <a:endParaRPr lang="en-US" b="1" dirty="0"/>
          </a:p>
        </p:txBody>
      </p:sp>
      <p:pic>
        <p:nvPicPr>
          <p:cNvPr id="32" name="Picture 31"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r="73755" b="73585"/>
          <a:stretch>
            <a:fillRect/>
          </a:stretch>
        </p:blipFill>
        <p:spPr>
          <a:xfrm>
            <a:off x="1440000" y="2204864"/>
            <a:ext cx="1774678" cy="1049066"/>
          </a:xfrm>
          <a:prstGeom prst="rect">
            <a:avLst/>
          </a:prstGeom>
        </p:spPr>
      </p:pic>
      <p:pic>
        <p:nvPicPr>
          <p:cNvPr id="33" name="Picture 32"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28358" t="17421" r="49456" b="39408"/>
          <a:stretch>
            <a:fillRect/>
          </a:stretch>
        </p:blipFill>
        <p:spPr>
          <a:xfrm>
            <a:off x="3357554" y="2896740"/>
            <a:ext cx="1500198" cy="1714512"/>
          </a:xfrm>
          <a:prstGeom prst="rect">
            <a:avLst/>
          </a:prstGeom>
        </p:spPr>
      </p:pic>
      <p:pic>
        <p:nvPicPr>
          <p:cNvPr id="34" name="Picture 33"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t="49800" r="76924"/>
          <a:stretch>
            <a:fillRect/>
          </a:stretch>
        </p:blipFill>
        <p:spPr>
          <a:xfrm>
            <a:off x="1440000" y="4182624"/>
            <a:ext cx="1560364" cy="1993669"/>
          </a:xfrm>
          <a:prstGeom prst="rect">
            <a:avLst/>
          </a:prstGeom>
        </p:spPr>
      </p:pic>
      <p:pic>
        <p:nvPicPr>
          <p:cNvPr id="35" name="Picture 34"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80126" t="19220" b="39408"/>
          <a:stretch>
            <a:fillRect/>
          </a:stretch>
        </p:blipFill>
        <p:spPr>
          <a:xfrm>
            <a:off x="6858016" y="2968178"/>
            <a:ext cx="1343889" cy="1643074"/>
          </a:xfrm>
          <a:prstGeom prst="rect">
            <a:avLst/>
          </a:prstGeom>
        </p:spPr>
      </p:pic>
      <p:pic>
        <p:nvPicPr>
          <p:cNvPr id="36" name="Picture 35"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53714" t="51599" r="25157"/>
          <a:stretch>
            <a:fillRect/>
          </a:stretch>
        </p:blipFill>
        <p:spPr>
          <a:xfrm>
            <a:off x="5072066" y="4254062"/>
            <a:ext cx="1428760" cy="1922231"/>
          </a:xfrm>
          <a:prstGeom prst="rect">
            <a:avLst/>
          </a:prstGeom>
        </p:spPr>
      </p:pic>
    </p:spTree>
    <p:extLst>
      <p:ext uri="{BB962C8B-B14F-4D97-AF65-F5344CB8AC3E}">
        <p14:creationId xmlns:p14="http://schemas.microsoft.com/office/powerpoint/2010/main" val="427039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p:spPr>
        <p:txBody>
          <a:bodyPr/>
          <a:lstStyle/>
          <a:p>
            <a:r>
              <a:rPr lang="el-GR" dirty="0"/>
              <a:t>Ιατρικές βάσεις δεδομένων </a:t>
            </a:r>
            <a:r>
              <a:rPr lang="el-GR" sz="3200" b="0" dirty="0"/>
              <a:t>(</a:t>
            </a:r>
            <a:r>
              <a:rPr lang="el-GR" sz="3200" b="0" dirty="0" smtClean="0"/>
              <a:t>55 </a:t>
            </a:r>
            <a:r>
              <a:rPr lang="el-GR" sz="3200" b="0" dirty="0"/>
              <a:t>από 58)</a:t>
            </a:r>
            <a:endParaRPr lang="el-GR" dirty="0"/>
          </a:p>
        </p:txBody>
      </p:sp>
      <p:sp>
        <p:nvSpPr>
          <p:cNvPr id="5" name="Content Placeholder 4"/>
          <p:cNvSpPr>
            <a:spLocks noGrp="1"/>
          </p:cNvSpPr>
          <p:nvPr>
            <p:ph idx="1"/>
          </p:nvPr>
        </p:nvSpPr>
        <p:spPr/>
        <p:txBody>
          <a:bodyPr/>
          <a:lstStyle/>
          <a:p>
            <a:pPr marL="0" indent="0">
              <a:buNone/>
            </a:pPr>
            <a:r>
              <a:rPr lang="el-GR" b="1" dirty="0" smtClean="0"/>
              <a:t>Λύση</a:t>
            </a:r>
            <a:r>
              <a:rPr lang="en-US" b="1" dirty="0" smtClean="0"/>
              <a:t>:</a:t>
            </a:r>
            <a:endParaRPr lang="en-US" b="1" dirty="0"/>
          </a:p>
        </p:txBody>
      </p:sp>
      <p:pic>
        <p:nvPicPr>
          <p:cNvPr id="19" name="Picture 18" descr="TEI_EER(1).pn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40000" y="2204864"/>
            <a:ext cx="6761905" cy="3971429"/>
          </a:xfrm>
          <a:prstGeom prst="rect">
            <a:avLst/>
          </a:prstGeom>
        </p:spPr>
      </p:pic>
      <p:sp>
        <p:nvSpPr>
          <p:cNvPr id="6" name="TextBox 5"/>
          <p:cNvSpPr txBox="1"/>
          <p:nvPr/>
        </p:nvSpPr>
        <p:spPr>
          <a:xfrm>
            <a:off x="3095617" y="2582410"/>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7" name="TextBox 6"/>
          <p:cNvSpPr txBox="1"/>
          <p:nvPr/>
        </p:nvSpPr>
        <p:spPr>
          <a:xfrm>
            <a:off x="2571736" y="3130106"/>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8" name="TextBox 7"/>
          <p:cNvSpPr txBox="1"/>
          <p:nvPr/>
        </p:nvSpPr>
        <p:spPr>
          <a:xfrm>
            <a:off x="2143108" y="3149159"/>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9" name="TextBox 8"/>
          <p:cNvSpPr txBox="1"/>
          <p:nvPr/>
        </p:nvSpPr>
        <p:spPr>
          <a:xfrm>
            <a:off x="2890822" y="5029581"/>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10" name="TextBox 9"/>
          <p:cNvSpPr txBox="1"/>
          <p:nvPr/>
        </p:nvSpPr>
        <p:spPr>
          <a:xfrm>
            <a:off x="4714876" y="3611120"/>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11" name="TextBox 10"/>
          <p:cNvSpPr txBox="1"/>
          <p:nvPr/>
        </p:nvSpPr>
        <p:spPr>
          <a:xfrm>
            <a:off x="6786578" y="3992118"/>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1</a:t>
            </a:r>
            <a:endParaRPr lang="el-GR" dirty="0">
              <a:solidFill>
                <a:prstClr val="black"/>
              </a:solidFill>
              <a:latin typeface="Consolas" pitchFamily="49" charset="0"/>
              <a:cs typeface="Consolas" pitchFamily="49" charset="0"/>
            </a:endParaRPr>
          </a:p>
        </p:txBody>
      </p:sp>
      <p:sp>
        <p:nvSpPr>
          <p:cNvPr id="12" name="TextBox 11"/>
          <p:cNvSpPr txBox="1"/>
          <p:nvPr/>
        </p:nvSpPr>
        <p:spPr>
          <a:xfrm>
            <a:off x="3214678" y="3611120"/>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sp>
        <p:nvSpPr>
          <p:cNvPr id="13" name="TextBox 12"/>
          <p:cNvSpPr txBox="1"/>
          <p:nvPr/>
        </p:nvSpPr>
        <p:spPr>
          <a:xfrm>
            <a:off x="6777059" y="3225352"/>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sp>
        <p:nvSpPr>
          <p:cNvPr id="14" name="TextBox 13"/>
          <p:cNvSpPr txBox="1"/>
          <p:nvPr/>
        </p:nvSpPr>
        <p:spPr>
          <a:xfrm>
            <a:off x="4986339" y="5006539"/>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sp>
        <p:nvSpPr>
          <p:cNvPr id="15" name="TextBox 14"/>
          <p:cNvSpPr txBox="1"/>
          <p:nvPr/>
        </p:nvSpPr>
        <p:spPr>
          <a:xfrm>
            <a:off x="6429388" y="5024825"/>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sp>
        <p:nvSpPr>
          <p:cNvPr id="17" name="TextBox 16"/>
          <p:cNvSpPr txBox="1"/>
          <p:nvPr/>
        </p:nvSpPr>
        <p:spPr>
          <a:xfrm>
            <a:off x="6786578" y="3611120"/>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cxnSp>
        <p:nvCxnSpPr>
          <p:cNvPr id="21" name="Shape 20"/>
          <p:cNvCxnSpPr>
            <a:stCxn id="7" idx="2"/>
            <a:endCxn id="12" idx="1"/>
          </p:cNvCxnSpPr>
          <p:nvPr/>
        </p:nvCxnSpPr>
        <p:spPr>
          <a:xfrm rot="16200000" flipH="1">
            <a:off x="2757669" y="3292610"/>
            <a:ext cx="342515" cy="571504"/>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6" idx="3"/>
            <a:endCxn id="13" idx="1"/>
          </p:cNvCxnSpPr>
          <p:nvPr/>
        </p:nvCxnSpPr>
        <p:spPr>
          <a:xfrm>
            <a:off x="3238493" y="2720910"/>
            <a:ext cx="3538566" cy="642942"/>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10" idx="3"/>
            <a:endCxn id="17" idx="1"/>
          </p:cNvCxnSpPr>
          <p:nvPr/>
        </p:nvCxnSpPr>
        <p:spPr>
          <a:xfrm>
            <a:off x="4857752" y="3749620"/>
            <a:ext cx="1928826" cy="158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1" idx="1"/>
            <a:endCxn id="15" idx="3"/>
          </p:cNvCxnSpPr>
          <p:nvPr/>
        </p:nvCxnSpPr>
        <p:spPr>
          <a:xfrm rot="10800000" flipV="1">
            <a:off x="6572264" y="4130617"/>
            <a:ext cx="214314" cy="103270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3"/>
            <a:endCxn id="14" idx="1"/>
          </p:cNvCxnSpPr>
          <p:nvPr/>
        </p:nvCxnSpPr>
        <p:spPr>
          <a:xfrm flipV="1">
            <a:off x="3033698" y="5145039"/>
            <a:ext cx="1952641" cy="23042"/>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143108" y="4111186"/>
            <a:ext cx="142876" cy="276999"/>
          </a:xfrm>
          <a:prstGeom prst="rect">
            <a:avLst/>
          </a:prstGeom>
          <a:noFill/>
        </p:spPr>
        <p:txBody>
          <a:bodyPr wrap="square" lIns="0" tIns="0" rIns="0" bIns="0" rtlCol="0">
            <a:spAutoFit/>
          </a:bodyPr>
          <a:lstStyle/>
          <a:p>
            <a:r>
              <a:rPr lang="el-GR" dirty="0" smtClean="0">
                <a:solidFill>
                  <a:prstClr val="black"/>
                </a:solidFill>
                <a:latin typeface="Consolas" pitchFamily="49" charset="0"/>
                <a:cs typeface="Consolas" pitchFamily="49" charset="0"/>
              </a:rPr>
              <a:t>∞</a:t>
            </a:r>
            <a:endParaRPr lang="el-GR" dirty="0">
              <a:solidFill>
                <a:prstClr val="black"/>
              </a:solidFill>
              <a:latin typeface="Consolas" pitchFamily="49" charset="0"/>
              <a:cs typeface="Consolas" pitchFamily="49" charset="0"/>
            </a:endParaRPr>
          </a:p>
        </p:txBody>
      </p:sp>
      <p:cxnSp>
        <p:nvCxnSpPr>
          <p:cNvPr id="33" name="Elbow Connector 32"/>
          <p:cNvCxnSpPr>
            <a:stCxn id="8" idx="2"/>
            <a:endCxn id="31" idx="0"/>
          </p:cNvCxnSpPr>
          <p:nvPr/>
        </p:nvCxnSpPr>
        <p:spPr>
          <a:xfrm rot="5400000">
            <a:off x="1872032" y="3768672"/>
            <a:ext cx="685028" cy="158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23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56 </a:t>
            </a:r>
            <a:r>
              <a:rPr lang="el-GR" sz="3200" b="0" dirty="0"/>
              <a:t>από 58)</a:t>
            </a:r>
            <a:endParaRPr lang="en-US" dirty="0"/>
          </a:p>
        </p:txBody>
      </p:sp>
      <p:sp>
        <p:nvSpPr>
          <p:cNvPr id="3" name="Content Placeholder 2"/>
          <p:cNvSpPr>
            <a:spLocks noGrp="1"/>
          </p:cNvSpPr>
          <p:nvPr>
            <p:ph idx="1"/>
          </p:nvPr>
        </p:nvSpPr>
        <p:spPr/>
        <p:txBody>
          <a:bodyPr/>
          <a:lstStyle/>
          <a:p>
            <a:pPr marL="0" indent="0">
              <a:buNone/>
            </a:pPr>
            <a:r>
              <a:rPr lang="el-GR" b="1" dirty="0" smtClean="0"/>
              <a:t>ΑΣΚΗΣΗ 8</a:t>
            </a:r>
          </a:p>
          <a:p>
            <a:pPr marL="0" indent="0">
              <a:buNone/>
            </a:pPr>
            <a:r>
              <a:rPr lang="el-GR" dirty="0" smtClean="0"/>
              <a:t>Για το προηγούμενο παράδειγμα να γραφτούν οι εντολές </a:t>
            </a:r>
            <a:r>
              <a:rPr lang="en-US" dirty="0" smtClean="0"/>
              <a:t>SQL </a:t>
            </a:r>
            <a:r>
              <a:rPr lang="el-GR" dirty="0" smtClean="0"/>
              <a:t>που δημιουργούν τους πίνακες.</a:t>
            </a:r>
            <a:endParaRPr lang="en-US" dirty="0"/>
          </a:p>
        </p:txBody>
      </p:sp>
    </p:spTree>
    <p:extLst>
      <p:ext uri="{BB962C8B-B14F-4D97-AF65-F5344CB8AC3E}">
        <p14:creationId xmlns:p14="http://schemas.microsoft.com/office/powerpoint/2010/main" val="232620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57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a:t>Εντολή </a:t>
            </a:r>
            <a:r>
              <a:rPr lang="el-GR" dirty="0" smtClean="0"/>
              <a:t>διαγραφής πίνακα.</a:t>
            </a:r>
          </a:p>
          <a:p>
            <a:pPr marL="0" indent="0" algn="ctr">
              <a:lnSpc>
                <a:spcPct val="114000"/>
              </a:lnSpc>
              <a:spcBef>
                <a:spcPts val="1200"/>
              </a:spcBef>
              <a:buNone/>
            </a:pPr>
            <a:r>
              <a:rPr lang="en-US" sz="2600" b="1" dirty="0">
                <a:solidFill>
                  <a:srgbClr val="004A82"/>
                </a:solidFill>
                <a:latin typeface="Consolas" pitchFamily="49" charset="0"/>
                <a:cs typeface="Consolas" pitchFamily="49" charset="0"/>
              </a:rPr>
              <a:t>DROP TABLE IF EXISTS</a:t>
            </a:r>
            <a:r>
              <a:rPr lang="el-GR" sz="2600" b="1" dirty="0">
                <a:solidFill>
                  <a:srgbClr val="004A82"/>
                </a:solidFill>
                <a:latin typeface="Consolas" pitchFamily="49" charset="0"/>
                <a:cs typeface="Consolas" pitchFamily="49" charset="0"/>
              </a:rPr>
              <a:t> </a:t>
            </a:r>
            <a:r>
              <a:rPr lang="en-US" sz="2600" b="1" dirty="0" err="1">
                <a:latin typeface="Consolas" pitchFamily="49" charset="0"/>
                <a:cs typeface="Consolas" pitchFamily="49" charset="0"/>
              </a:rPr>
              <a:t>myTable</a:t>
            </a:r>
            <a:r>
              <a:rPr lang="en-US" sz="2600" b="1" dirty="0">
                <a:latin typeface="Consolas" pitchFamily="49" charset="0"/>
                <a:cs typeface="Consolas" pitchFamily="49" charset="0"/>
              </a:rPr>
              <a:t>; </a:t>
            </a:r>
          </a:p>
          <a:p>
            <a:pPr>
              <a:lnSpc>
                <a:spcPct val="114000"/>
              </a:lnSpc>
              <a:spcBef>
                <a:spcPts val="1200"/>
              </a:spcBef>
            </a:pPr>
            <a:r>
              <a:rPr lang="el-GR" dirty="0" smtClean="0"/>
              <a:t>Η </a:t>
            </a:r>
            <a:r>
              <a:rPr lang="el-GR" dirty="0"/>
              <a:t>εντολή </a:t>
            </a:r>
            <a:r>
              <a:rPr lang="el-GR" dirty="0" smtClean="0"/>
              <a:t>διαγράφει τον πίνακα με </a:t>
            </a:r>
            <a:r>
              <a:rPr lang="el-GR" dirty="0"/>
              <a:t>το αναγνωριστικό </a:t>
            </a:r>
            <a:r>
              <a:rPr lang="en-US" dirty="0" err="1" smtClean="0"/>
              <a:t>myTable</a:t>
            </a:r>
            <a:r>
              <a:rPr lang="el-GR" dirty="0" smtClean="0"/>
              <a:t>, </a:t>
            </a:r>
            <a:r>
              <a:rPr lang="el-GR" dirty="0"/>
              <a:t>εφόσον </a:t>
            </a:r>
            <a:r>
              <a:rPr lang="el-GR" dirty="0" smtClean="0"/>
              <a:t>υπάρχει ήδη.</a:t>
            </a:r>
            <a:endParaRPr lang="el-GR" dirty="0"/>
          </a:p>
          <a:p>
            <a:pPr>
              <a:lnSpc>
                <a:spcPct val="114000"/>
              </a:lnSpc>
              <a:spcBef>
                <a:spcPts val="1200"/>
              </a:spcBef>
            </a:pPr>
            <a:r>
              <a:rPr lang="el-GR" dirty="0"/>
              <a:t>Εάν </a:t>
            </a:r>
            <a:r>
              <a:rPr lang="el-GR" dirty="0" smtClean="0"/>
              <a:t>δεν υπάρχει ο πίνακας με </a:t>
            </a:r>
            <a:r>
              <a:rPr lang="el-GR" dirty="0"/>
              <a:t>το αναγνωριστικό αυτό, η εντολή δεν επιφέρει κάποια </a:t>
            </a:r>
            <a:r>
              <a:rPr lang="el-GR" dirty="0" smtClean="0"/>
              <a:t>τροποποίηση.</a:t>
            </a:r>
            <a:endParaRPr lang="en-US" dirty="0"/>
          </a:p>
        </p:txBody>
      </p:sp>
    </p:spTree>
    <p:extLst>
      <p:ext uri="{BB962C8B-B14F-4D97-AF65-F5344CB8AC3E}">
        <p14:creationId xmlns:p14="http://schemas.microsoft.com/office/powerpoint/2010/main" val="63916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a:t>(</a:t>
            </a:r>
            <a:r>
              <a:rPr lang="el-GR" sz="3200" b="0" dirty="0" smtClean="0"/>
              <a:t>58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Οι λέξεις </a:t>
            </a:r>
            <a:r>
              <a:rPr lang="en-US" sz="2600" b="1" dirty="0" smtClean="0">
                <a:solidFill>
                  <a:srgbClr val="004A82"/>
                </a:solidFill>
                <a:latin typeface="Consolas" pitchFamily="49" charset="0"/>
                <a:cs typeface="Consolas" pitchFamily="49" charset="0"/>
              </a:rPr>
              <a:t>IF EXISTS</a:t>
            </a:r>
            <a:r>
              <a:rPr lang="el-GR" sz="2600" dirty="0" smtClean="0">
                <a:solidFill>
                  <a:srgbClr val="004A82"/>
                </a:solidFill>
              </a:rPr>
              <a:t> </a:t>
            </a:r>
            <a:r>
              <a:rPr lang="el-GR" dirty="0" smtClean="0"/>
              <a:t>μπορούν να παραλειφθούν.</a:t>
            </a:r>
          </a:p>
          <a:p>
            <a:pPr>
              <a:lnSpc>
                <a:spcPct val="114000"/>
              </a:lnSpc>
              <a:spcBef>
                <a:spcPts val="1200"/>
              </a:spcBef>
              <a:spcAft>
                <a:spcPts val="2400"/>
              </a:spcAft>
            </a:pPr>
            <a:r>
              <a:rPr lang="el-GR" dirty="0" smtClean="0"/>
              <a:t>Στην περίπτωση αυτή, εάν δεν υπάρχει ο πίνακας με το συγκεκριμένο αναγνωριστικό, θα </a:t>
            </a:r>
            <a:r>
              <a:rPr lang="el-GR" dirty="0"/>
              <a:t>παραχθεί </a:t>
            </a:r>
            <a:r>
              <a:rPr lang="el-GR" dirty="0" smtClean="0"/>
              <a:t>το μήνυμα λάθους </a:t>
            </a:r>
            <a:r>
              <a:rPr lang="en-US" dirty="0" smtClean="0"/>
              <a:t>:</a:t>
            </a:r>
            <a:endParaRPr lang="el-GR" dirty="0" smtClean="0"/>
          </a:p>
          <a:p>
            <a:pPr marL="0" indent="0">
              <a:lnSpc>
                <a:spcPct val="114000"/>
              </a:lnSpc>
              <a:spcBef>
                <a:spcPts val="1200"/>
              </a:spcBef>
              <a:buNone/>
            </a:pPr>
            <a:r>
              <a:rPr lang="en-US" b="1" dirty="0">
                <a:latin typeface="Consolas" pitchFamily="49" charset="0"/>
                <a:cs typeface="Consolas" pitchFamily="49" charset="0"/>
              </a:rPr>
              <a:t>Error Code: 1051. Unknown table '</a:t>
            </a:r>
            <a:r>
              <a:rPr lang="en-US" b="1" dirty="0" err="1">
                <a:latin typeface="Consolas" pitchFamily="49" charset="0"/>
                <a:cs typeface="Consolas" pitchFamily="49" charset="0"/>
              </a:rPr>
              <a:t>mydb.mytable</a:t>
            </a:r>
            <a:r>
              <a:rPr lang="en-US" b="1" dirty="0" smtClean="0">
                <a:latin typeface="Consolas" pitchFamily="49" charset="0"/>
                <a:cs typeface="Consolas" pitchFamily="49" charset="0"/>
              </a:rPr>
              <a:t>'</a:t>
            </a:r>
            <a:endParaRPr lang="en-US" b="1" dirty="0">
              <a:latin typeface="Consolas" pitchFamily="49" charset="0"/>
              <a:cs typeface="Consolas" pitchFamily="49" charset="0"/>
            </a:endParaRPr>
          </a:p>
        </p:txBody>
      </p:sp>
    </p:spTree>
    <p:extLst>
      <p:ext uri="{BB962C8B-B14F-4D97-AF65-F5344CB8AC3E}">
        <p14:creationId xmlns:p14="http://schemas.microsoft.com/office/powerpoint/2010/main" val="6682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(5 </a:t>
            </a:r>
            <a:r>
              <a:rPr lang="el-GR" sz="3200" b="0" dirty="0"/>
              <a:t>από 58)</a:t>
            </a:r>
            <a:endParaRPr lang="en-US" dirty="0"/>
          </a:p>
        </p:txBody>
      </p:sp>
      <p:sp>
        <p:nvSpPr>
          <p:cNvPr id="3" name="Content Placeholder 2"/>
          <p:cNvSpPr>
            <a:spLocks noGrp="1"/>
          </p:cNvSpPr>
          <p:nvPr>
            <p:ph idx="1"/>
          </p:nvPr>
        </p:nvSpPr>
        <p:spPr/>
        <p:txBody>
          <a:bodyPr/>
          <a:lstStyle/>
          <a:p>
            <a:r>
              <a:rPr lang="el-GR" dirty="0"/>
              <a:t>Απόσπασμα κώδικα σε </a:t>
            </a:r>
            <a:r>
              <a:rPr lang="en-US" dirty="0" smtClean="0"/>
              <a:t>PHP</a:t>
            </a:r>
            <a:r>
              <a:rPr lang="el-GR" dirty="0" smtClean="0"/>
              <a:t> </a:t>
            </a:r>
            <a:r>
              <a:rPr lang="el-GR" dirty="0"/>
              <a:t>με </a:t>
            </a:r>
            <a:r>
              <a:rPr lang="en-US" dirty="0" smtClean="0"/>
              <a:t>SQL</a:t>
            </a:r>
            <a:r>
              <a:rPr lang="el-GR" dirty="0" smtClean="0"/>
              <a:t>.</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32" t="12950" r="36177" b="36230"/>
          <a:stretch/>
        </p:blipFill>
        <p:spPr bwMode="auto">
          <a:xfrm>
            <a:off x="1472586" y="1988840"/>
            <a:ext cx="6198829" cy="4320480"/>
          </a:xfrm>
          <a:prstGeom prst="rect">
            <a:avLst/>
          </a:prstGeom>
          <a:noFill/>
          <a:ln w="9525">
            <a:solidFill>
              <a:srgbClr val="8CADA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5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spcBef>
                <a:spcPts val="0"/>
              </a:spcBef>
              <a:spcAft>
                <a:spcPts val="1200"/>
              </a:spcAft>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Παντελής </a:t>
            </a:r>
            <a:r>
              <a:rPr lang="el-GR" sz="2000" dirty="0" smtClean="0"/>
              <a:t>Ασβεστάς 2014. </a:t>
            </a:r>
            <a:r>
              <a:rPr lang="el-GR" sz="2000" dirty="0"/>
              <a:t>Παντελής Ασβεστάς. </a:t>
            </a:r>
            <a:r>
              <a:rPr lang="el-GR" sz="2000" dirty="0" smtClean="0"/>
              <a:t>«Ιατρική Πληροφορική - Θ. Ενότητα </a:t>
            </a:r>
            <a:r>
              <a:rPr lang="en-US" sz="2000" dirty="0" smtClean="0"/>
              <a:t>6: </a:t>
            </a:r>
            <a:r>
              <a:rPr lang="el-GR" sz="2000" dirty="0">
                <a:solidFill>
                  <a:prstClr val="black"/>
                </a:solidFill>
              </a:rPr>
              <a:t>Γλώσσα </a:t>
            </a:r>
            <a:r>
              <a:rPr lang="en-US" sz="2000" dirty="0">
                <a:solidFill>
                  <a:prstClr val="black"/>
                </a:solidFill>
              </a:rPr>
              <a:t>SQL, </a:t>
            </a:r>
            <a:r>
              <a:rPr lang="el-GR" sz="2000" dirty="0">
                <a:solidFill>
                  <a:prstClr val="black"/>
                </a:solidFill>
              </a:rPr>
              <a:t>τύποι δεδομένων, εντολές ορισμού δεδομένων </a:t>
            </a:r>
            <a:r>
              <a:rPr lang="el-GR" sz="2000" dirty="0" smtClean="0">
                <a:solidFill>
                  <a:prstClr val="black"/>
                </a:solidFill>
              </a:rPr>
              <a:t>(</a:t>
            </a:r>
            <a:r>
              <a:rPr lang="en-US" sz="2000" dirty="0">
                <a:solidFill>
                  <a:prstClr val="black"/>
                </a:solidFill>
              </a:rPr>
              <a:t>create database, drop database, create table, drop table)</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(6 </a:t>
            </a:r>
            <a:r>
              <a:rPr lang="el-GR" sz="3200" b="0" dirty="0"/>
              <a:t>από 58)</a:t>
            </a:r>
            <a:endParaRPr lang="en-US" dirty="0"/>
          </a:p>
        </p:txBody>
      </p:sp>
      <p:sp>
        <p:nvSpPr>
          <p:cNvPr id="3" name="Content Placeholder 2"/>
          <p:cNvSpPr>
            <a:spLocks noGrp="1"/>
          </p:cNvSpPr>
          <p:nvPr>
            <p:ph idx="1"/>
          </p:nvPr>
        </p:nvSpPr>
        <p:spPr/>
        <p:txBody>
          <a:bodyPr/>
          <a:lstStyle/>
          <a:p>
            <a:pPr>
              <a:lnSpc>
                <a:spcPct val="114000"/>
              </a:lnSpc>
              <a:spcBef>
                <a:spcPts val="1200"/>
              </a:spcBef>
            </a:pPr>
            <a:r>
              <a:rPr lang="el-GR" dirty="0" smtClean="0"/>
              <a:t>Σύμφωνα με τη </a:t>
            </a:r>
            <a:r>
              <a:rPr lang="en-US" dirty="0" smtClean="0"/>
              <a:t>SQL, o</a:t>
            </a:r>
            <a:r>
              <a:rPr lang="el-GR" dirty="0" smtClean="0"/>
              <a:t>ι ονομασίες βάσεων</a:t>
            </a:r>
            <a:r>
              <a:rPr lang="en-US" dirty="0" smtClean="0"/>
              <a:t> </a:t>
            </a:r>
            <a:r>
              <a:rPr lang="el-GR" dirty="0" smtClean="0"/>
              <a:t>δεδομένων, πινάκων και πεδίων </a:t>
            </a:r>
            <a:r>
              <a:rPr lang="en-US" dirty="0" smtClean="0"/>
              <a:t>(</a:t>
            </a:r>
            <a:r>
              <a:rPr lang="el-GR" dirty="0" smtClean="0"/>
              <a:t>στηλών</a:t>
            </a:r>
            <a:r>
              <a:rPr lang="en-US" dirty="0" smtClean="0"/>
              <a:t>) </a:t>
            </a:r>
            <a:r>
              <a:rPr lang="el-GR" dirty="0" smtClean="0"/>
              <a:t>ονομάζονται </a:t>
            </a:r>
            <a:r>
              <a:rPr lang="el-GR" b="1" dirty="0" smtClean="0"/>
              <a:t>αναγνωριστικά</a:t>
            </a:r>
            <a:r>
              <a:rPr lang="el-GR" dirty="0" smtClean="0"/>
              <a:t> (</a:t>
            </a:r>
            <a:r>
              <a:rPr lang="en-US" b="1" dirty="0" smtClean="0"/>
              <a:t>identifiers</a:t>
            </a:r>
            <a:r>
              <a:rPr lang="el-GR" dirty="0" smtClean="0"/>
              <a:t>).</a:t>
            </a:r>
          </a:p>
          <a:p>
            <a:pPr>
              <a:lnSpc>
                <a:spcPct val="114000"/>
              </a:lnSpc>
              <a:spcBef>
                <a:spcPts val="1200"/>
              </a:spcBef>
            </a:pPr>
            <a:r>
              <a:rPr lang="el-GR" dirty="0" smtClean="0"/>
              <a:t>Κάθε αναγνωριστικό μπορεί να περιλαμβάνει μέχρι 64 χαρακτήρες.</a:t>
            </a:r>
          </a:p>
          <a:p>
            <a:pPr>
              <a:lnSpc>
                <a:spcPct val="114000"/>
              </a:lnSpc>
              <a:spcBef>
                <a:spcPts val="1200"/>
              </a:spcBef>
            </a:pPr>
            <a:r>
              <a:rPr lang="el-GR" dirty="0" smtClean="0"/>
              <a:t>Επιτρεπτοί χαρακτήρες είναι :</a:t>
            </a:r>
          </a:p>
          <a:p>
            <a:pPr lvl="1">
              <a:lnSpc>
                <a:spcPct val="114000"/>
              </a:lnSpc>
              <a:spcBef>
                <a:spcPts val="1200"/>
              </a:spcBef>
            </a:pPr>
            <a:r>
              <a:rPr lang="el-GR" dirty="0" smtClean="0"/>
              <a:t>Γράμματα (</a:t>
            </a:r>
            <a:r>
              <a:rPr lang="en-US" dirty="0" smtClean="0"/>
              <a:t>a-z, A-Z</a:t>
            </a:r>
            <a:r>
              <a:rPr lang="el-GR" dirty="0" smtClean="0"/>
              <a:t>),</a:t>
            </a:r>
            <a:endParaRPr lang="en-US" dirty="0" smtClean="0"/>
          </a:p>
          <a:p>
            <a:pPr lvl="1">
              <a:lnSpc>
                <a:spcPct val="114000"/>
              </a:lnSpc>
              <a:spcBef>
                <a:spcPts val="1200"/>
              </a:spcBef>
            </a:pPr>
            <a:r>
              <a:rPr lang="el-GR" dirty="0" smtClean="0"/>
              <a:t>Ψηφία (0-9),</a:t>
            </a:r>
          </a:p>
          <a:p>
            <a:pPr lvl="1">
              <a:lnSpc>
                <a:spcPct val="114000"/>
              </a:lnSpc>
              <a:spcBef>
                <a:spcPts val="1200"/>
              </a:spcBef>
            </a:pPr>
            <a:r>
              <a:rPr lang="el-GR" dirty="0" smtClean="0"/>
              <a:t>Κάτω παύλα (_).</a:t>
            </a:r>
          </a:p>
        </p:txBody>
      </p:sp>
    </p:spTree>
    <p:extLst>
      <p:ext uri="{BB962C8B-B14F-4D97-AF65-F5344CB8AC3E}">
        <p14:creationId xmlns:p14="http://schemas.microsoft.com/office/powerpoint/2010/main" val="17540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(7 </a:t>
            </a:r>
            <a:r>
              <a:rPr lang="el-GR" sz="3200" b="0" dirty="0"/>
              <a:t>από 58)</a:t>
            </a:r>
            <a:endParaRPr lang="en-US" dirty="0"/>
          </a:p>
        </p:txBody>
      </p:sp>
      <p:sp>
        <p:nvSpPr>
          <p:cNvPr id="3" name="Content Placeholder 2"/>
          <p:cNvSpPr>
            <a:spLocks noGrp="1"/>
          </p:cNvSpPr>
          <p:nvPr>
            <p:ph idx="1"/>
          </p:nvPr>
        </p:nvSpPr>
        <p:spPr/>
        <p:txBody>
          <a:bodyPr>
            <a:normAutofit lnSpcReduction="10000"/>
          </a:bodyPr>
          <a:lstStyle/>
          <a:p>
            <a:pPr>
              <a:lnSpc>
                <a:spcPct val="114000"/>
              </a:lnSpc>
              <a:spcBef>
                <a:spcPts val="1200"/>
              </a:spcBef>
            </a:pPr>
            <a:r>
              <a:rPr lang="el-GR" dirty="0" smtClean="0"/>
              <a:t>Ένα αναγνωριστικό μπορεί να ξεκινάει με ψηφίο, αλλά δεν μπορεί να αποτελείται αποκλειστικά από ψηφία.</a:t>
            </a:r>
          </a:p>
          <a:p>
            <a:pPr>
              <a:lnSpc>
                <a:spcPct val="114000"/>
              </a:lnSpc>
              <a:spcBef>
                <a:spcPts val="1200"/>
              </a:spcBef>
            </a:pPr>
            <a:r>
              <a:rPr lang="el-GR" dirty="0" smtClean="0"/>
              <a:t>Ένα αναγνωριστικό δεν μπορεί να περιλαμβάνει διαστήματα (</a:t>
            </a:r>
            <a:r>
              <a:rPr lang="en-US" dirty="0" smtClean="0"/>
              <a:t>spaces</a:t>
            </a:r>
            <a:r>
              <a:rPr lang="el-GR" dirty="0" smtClean="0"/>
              <a:t>).</a:t>
            </a:r>
          </a:p>
          <a:p>
            <a:pPr>
              <a:lnSpc>
                <a:spcPct val="114000"/>
              </a:lnSpc>
              <a:spcBef>
                <a:spcPts val="1200"/>
              </a:spcBef>
            </a:pPr>
            <a:r>
              <a:rPr lang="el-GR" dirty="0" smtClean="0"/>
              <a:t>Δεν μπορεί να χρησιμοποιηθεί ως αναγνωριστικό κάποια δεσμευμένη λέξη της </a:t>
            </a:r>
            <a:r>
              <a:rPr lang="en-US" dirty="0" smtClean="0"/>
              <a:t>SQL</a:t>
            </a:r>
            <a:r>
              <a:rPr lang="el-GR" dirty="0" smtClean="0"/>
              <a:t>.</a:t>
            </a:r>
            <a:endParaRPr lang="en-US" dirty="0" smtClean="0"/>
          </a:p>
          <a:p>
            <a:pPr>
              <a:lnSpc>
                <a:spcPct val="114000"/>
              </a:lnSpc>
              <a:spcBef>
                <a:spcPts val="1200"/>
              </a:spcBef>
            </a:pPr>
            <a:r>
              <a:rPr lang="el-GR" dirty="0"/>
              <a:t>Παραδείγματα αποδεκτών </a:t>
            </a:r>
            <a:r>
              <a:rPr lang="el-GR" dirty="0" smtClean="0"/>
              <a:t>αναγνωριστικών </a:t>
            </a:r>
            <a:r>
              <a:rPr lang="en-US" dirty="0" smtClean="0"/>
              <a:t>:</a:t>
            </a:r>
            <a:endParaRPr lang="el-GR" dirty="0"/>
          </a:p>
          <a:p>
            <a:pPr lvl="1">
              <a:lnSpc>
                <a:spcPct val="114000"/>
              </a:lnSpc>
              <a:spcBef>
                <a:spcPts val="1200"/>
              </a:spcBef>
            </a:pPr>
            <a:r>
              <a:rPr lang="en-US" dirty="0" smtClean="0"/>
              <a:t>Table1</a:t>
            </a:r>
            <a:r>
              <a:rPr lang="el-GR" dirty="0" smtClean="0"/>
              <a:t>,</a:t>
            </a:r>
            <a:endParaRPr lang="en-US" dirty="0"/>
          </a:p>
          <a:p>
            <a:pPr lvl="1">
              <a:lnSpc>
                <a:spcPct val="114000"/>
              </a:lnSpc>
              <a:spcBef>
                <a:spcPts val="1200"/>
              </a:spcBef>
            </a:pPr>
            <a:r>
              <a:rPr lang="en-US" dirty="0" err="1" smtClean="0"/>
              <a:t>Users_table</a:t>
            </a:r>
            <a:r>
              <a:rPr lang="el-GR" dirty="0" smtClean="0"/>
              <a:t>,</a:t>
            </a:r>
            <a:endParaRPr lang="en-US" dirty="0"/>
          </a:p>
          <a:p>
            <a:pPr lvl="1">
              <a:lnSpc>
                <a:spcPct val="114000"/>
              </a:lnSpc>
              <a:spcBef>
                <a:spcPts val="1200"/>
              </a:spcBef>
            </a:pPr>
            <a:r>
              <a:rPr lang="en-US" dirty="0" smtClean="0"/>
              <a:t>2ndTable</a:t>
            </a:r>
            <a:r>
              <a:rPr lang="el-GR" dirty="0" smtClean="0"/>
              <a:t>.</a:t>
            </a:r>
            <a:endParaRPr lang="en-US" dirty="0"/>
          </a:p>
        </p:txBody>
      </p:sp>
    </p:spTree>
    <p:extLst>
      <p:ext uri="{BB962C8B-B14F-4D97-AF65-F5344CB8AC3E}">
        <p14:creationId xmlns:p14="http://schemas.microsoft.com/office/powerpoint/2010/main" val="172690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Ιατρικές βάσεις δεδομένων </a:t>
            </a:r>
            <a:r>
              <a:rPr lang="el-GR" sz="3200" b="0" dirty="0" smtClean="0"/>
              <a:t>(8 </a:t>
            </a:r>
            <a:r>
              <a:rPr lang="el-GR" sz="3200" b="0" dirty="0"/>
              <a:t>από 58)</a:t>
            </a:r>
            <a:endParaRPr lang="en-US" dirty="0"/>
          </a:p>
        </p:txBody>
      </p:sp>
      <p:sp>
        <p:nvSpPr>
          <p:cNvPr id="3" name="Content Placeholder 2"/>
          <p:cNvSpPr>
            <a:spLocks noGrp="1"/>
          </p:cNvSpPr>
          <p:nvPr>
            <p:ph idx="1"/>
          </p:nvPr>
        </p:nvSpPr>
        <p:spPr/>
        <p:txBody>
          <a:bodyPr>
            <a:normAutofit/>
          </a:bodyPr>
          <a:lstStyle/>
          <a:p>
            <a:pPr>
              <a:lnSpc>
                <a:spcPct val="114000"/>
              </a:lnSpc>
              <a:spcBef>
                <a:spcPts val="1200"/>
              </a:spcBef>
            </a:pPr>
            <a:r>
              <a:rPr lang="el-GR" dirty="0" smtClean="0"/>
              <a:t>Για τα αναγνωριστικά πεδίων (στηλών) πινάκων δεν </a:t>
            </a:r>
            <a:r>
              <a:rPr lang="el-GR" dirty="0"/>
              <a:t>παίζει ρόλο εάν </a:t>
            </a:r>
            <a:r>
              <a:rPr lang="el-GR" dirty="0" smtClean="0"/>
              <a:t>είναι </a:t>
            </a:r>
            <a:r>
              <a:rPr lang="el-GR" dirty="0"/>
              <a:t>με πεζούς ή κεφαλαίους </a:t>
            </a:r>
            <a:r>
              <a:rPr lang="el-GR" dirty="0" smtClean="0"/>
              <a:t>χαρακτήρες.</a:t>
            </a:r>
          </a:p>
          <a:p>
            <a:pPr>
              <a:lnSpc>
                <a:spcPct val="114000"/>
              </a:lnSpc>
              <a:spcBef>
                <a:spcPts val="1200"/>
              </a:spcBef>
            </a:pPr>
            <a:r>
              <a:rPr lang="el-GR" dirty="0" smtClean="0"/>
              <a:t>Για τα αναγνωριστικά πινάκων και βάσεων δεδομένων :</a:t>
            </a:r>
          </a:p>
          <a:p>
            <a:pPr lvl="1">
              <a:lnSpc>
                <a:spcPct val="114000"/>
              </a:lnSpc>
              <a:spcBef>
                <a:spcPts val="1200"/>
              </a:spcBef>
            </a:pPr>
            <a:r>
              <a:rPr lang="el-GR" dirty="0" smtClean="0"/>
              <a:t>Σε υπολογιστές με λειτουργικό σύστημα </a:t>
            </a:r>
            <a:r>
              <a:rPr lang="en-US" dirty="0" smtClean="0"/>
              <a:t>Windows </a:t>
            </a:r>
            <a:r>
              <a:rPr lang="el-GR" dirty="0" smtClean="0"/>
              <a:t>ή </a:t>
            </a:r>
            <a:r>
              <a:rPr lang="en-US" dirty="0" err="1" smtClean="0"/>
              <a:t>MacOs</a:t>
            </a:r>
            <a:r>
              <a:rPr lang="en-US" dirty="0" smtClean="0"/>
              <a:t> </a:t>
            </a:r>
            <a:r>
              <a:rPr lang="el-GR" dirty="0" smtClean="0"/>
              <a:t>Χ (με </a:t>
            </a:r>
            <a:r>
              <a:rPr lang="en-US" dirty="0" smtClean="0"/>
              <a:t>HFS+</a:t>
            </a:r>
            <a:r>
              <a:rPr lang="el-GR" dirty="0" smtClean="0"/>
              <a:t>) δεν παίζει ρόλο εάν τα αναγνωριστικά είναι με πεζούς ή κεφαλαίους χαρακτήρες </a:t>
            </a:r>
            <a:r>
              <a:rPr lang="en-US" dirty="0" smtClean="0"/>
              <a:t>(</a:t>
            </a:r>
            <a:r>
              <a:rPr lang="en-US" b="1" dirty="0" smtClean="0"/>
              <a:t>case insensitive</a:t>
            </a:r>
            <a:r>
              <a:rPr lang="en-US" dirty="0" smtClean="0"/>
              <a:t>)</a:t>
            </a:r>
            <a:r>
              <a:rPr lang="el-GR" dirty="0" smtClean="0"/>
              <a:t>.</a:t>
            </a:r>
            <a:endParaRPr lang="en-US" dirty="0" smtClean="0"/>
          </a:p>
          <a:p>
            <a:pPr lvl="1">
              <a:lnSpc>
                <a:spcPct val="114000"/>
              </a:lnSpc>
              <a:spcBef>
                <a:spcPts val="1200"/>
              </a:spcBef>
            </a:pPr>
            <a:r>
              <a:rPr lang="el-GR" dirty="0" smtClean="0"/>
              <a:t>Σε υπολογιστές </a:t>
            </a:r>
            <a:r>
              <a:rPr lang="el-GR" dirty="0"/>
              <a:t>με λειτουργικό σύστημα </a:t>
            </a:r>
            <a:r>
              <a:rPr lang="en-US" dirty="0" smtClean="0"/>
              <a:t>Linux </a:t>
            </a:r>
            <a:r>
              <a:rPr lang="el-GR" dirty="0"/>
              <a:t>ή </a:t>
            </a:r>
            <a:r>
              <a:rPr lang="en-US" dirty="0" err="1" smtClean="0"/>
              <a:t>MacOs</a:t>
            </a:r>
            <a:r>
              <a:rPr lang="en-US" dirty="0" smtClean="0"/>
              <a:t> </a:t>
            </a:r>
            <a:r>
              <a:rPr lang="el-GR" dirty="0" smtClean="0"/>
              <a:t>Χ</a:t>
            </a:r>
            <a:r>
              <a:rPr lang="en-US" dirty="0" smtClean="0"/>
              <a:t> </a:t>
            </a:r>
            <a:r>
              <a:rPr lang="el-GR" dirty="0" smtClean="0"/>
              <a:t>(χωρίς </a:t>
            </a:r>
            <a:r>
              <a:rPr lang="en-US" dirty="0" smtClean="0"/>
              <a:t>HFS</a:t>
            </a:r>
            <a:r>
              <a:rPr lang="en-US" dirty="0"/>
              <a:t>+</a:t>
            </a:r>
            <a:r>
              <a:rPr lang="el-GR" dirty="0"/>
              <a:t>)</a:t>
            </a:r>
            <a:r>
              <a:rPr lang="el-GR" dirty="0" smtClean="0"/>
              <a:t> παίζει </a:t>
            </a:r>
            <a:r>
              <a:rPr lang="el-GR" dirty="0"/>
              <a:t>ρόλο εάν τα αναγνωριστικά είναι με πεζούς ή κεφαλαίους χαρακτήρες </a:t>
            </a:r>
            <a:r>
              <a:rPr lang="en-US" dirty="0"/>
              <a:t>(</a:t>
            </a:r>
            <a:r>
              <a:rPr lang="en-US" b="1" dirty="0"/>
              <a:t>case </a:t>
            </a:r>
            <a:r>
              <a:rPr lang="en-US" b="1" dirty="0" smtClean="0"/>
              <a:t>sensitive</a:t>
            </a:r>
            <a:r>
              <a:rPr lang="en-US" dirty="0" smtClean="0"/>
              <a:t>)</a:t>
            </a:r>
            <a:r>
              <a:rPr lang="el-GR" dirty="0" smtClean="0"/>
              <a:t>.</a:t>
            </a:r>
            <a:endParaRPr lang="en-US" dirty="0"/>
          </a:p>
        </p:txBody>
      </p:sp>
    </p:spTree>
    <p:extLst>
      <p:ext uri="{BB962C8B-B14F-4D97-AF65-F5344CB8AC3E}">
        <p14:creationId xmlns:p14="http://schemas.microsoft.com/office/powerpoint/2010/main" val="275282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OC_template_updated1</Template>
  <TotalTime>11</TotalTime>
  <Words>3946</Words>
  <Application>Microsoft Office PowerPoint</Application>
  <PresentationFormat>Προβολή στην οθόνη (4:3)</PresentationFormat>
  <Paragraphs>467</Paragraphs>
  <Slides>65</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65</vt:i4>
      </vt:variant>
    </vt:vector>
  </HeadingPairs>
  <TitlesOfParts>
    <vt:vector size="67" baseType="lpstr">
      <vt:lpstr>OC_template_updated1</vt:lpstr>
      <vt:lpstr>1_OC_template_updated1</vt:lpstr>
      <vt:lpstr>ΙΑΤΡΙΚΗ ΠΛΗΡΟΦΟΡΙΚΗ - Θ</vt:lpstr>
      <vt:lpstr>Ιατρικές βάσεις δεδομένων (1 από 58)</vt:lpstr>
      <vt:lpstr>Ιατρικές βάσεις δεδομένων (2 από 58)</vt:lpstr>
      <vt:lpstr>Ιατρικές βάσεις δεδομένων (3 από 58)</vt:lpstr>
      <vt:lpstr>Ιατρικές βάσεις δεδομένων (4 από 58)</vt:lpstr>
      <vt:lpstr>Ιατρικές βάσεις δεδομένων (5 από 58)</vt:lpstr>
      <vt:lpstr>Ιατρικές βάσεις δεδομένων (6 από 58)</vt:lpstr>
      <vt:lpstr>Ιατρικές βάσεις δεδομένων (7 από 58)</vt:lpstr>
      <vt:lpstr>Ιατρικές βάσεις δεδομένων (8 από 58)</vt:lpstr>
      <vt:lpstr>Ιατρικές βάσεις δεδομένων (9 από 58)</vt:lpstr>
      <vt:lpstr>Ιατρικές βάσεις δεδομένων (10 από 58)</vt:lpstr>
      <vt:lpstr>Ιατρικές βάσεις δεδομένων (11 από 58)</vt:lpstr>
      <vt:lpstr>Ιατρικές βάσεις δεδομένων (12 από 58)</vt:lpstr>
      <vt:lpstr>Ιατρικές βάσεις δεδομένων (13 από 58)</vt:lpstr>
      <vt:lpstr>Ιατρικές βάσεις δεδομένων (14 από 58)</vt:lpstr>
      <vt:lpstr>Ιατρικές βάσεις δεδομένων (15 από 58)</vt:lpstr>
      <vt:lpstr>Ιατρικές βάσεις δεδομένων (16 από 58)</vt:lpstr>
      <vt:lpstr>Ιατρικές βάσεις δεδομένων (17 από 58)</vt:lpstr>
      <vt:lpstr>Ιατρικές βάσεις δεδομένων (18 από 58)</vt:lpstr>
      <vt:lpstr>Ιατρικές βάσεις δεδομένων (19 από 58)</vt:lpstr>
      <vt:lpstr>Ιατρικές βάσεις δεδομένων (20 από 58)</vt:lpstr>
      <vt:lpstr>Ιατρικές βάσεις δεδομένων (21 από 58)</vt:lpstr>
      <vt:lpstr>Ιατρικές βάσεις δεδομένων (22 από 58)</vt:lpstr>
      <vt:lpstr>Ιατρικές βάσεις δεδομένων (23 από 58)</vt:lpstr>
      <vt:lpstr>Ιατρικές βάσεις δεδομένων (24 από 58)</vt:lpstr>
      <vt:lpstr>Ιατρικές βάσεις δεδομένων (25 από 58)</vt:lpstr>
      <vt:lpstr>Ιατρικές βάσεις δεδομένων (26 από 58)</vt:lpstr>
      <vt:lpstr>Ιατρικές βάσεις δεδομένων (27 από 58)</vt:lpstr>
      <vt:lpstr>Ιατρικές βάσεις δεδομένων (28 από 58)</vt:lpstr>
      <vt:lpstr>Ιατρικές βάσεις δεδομένων (29 από 58)</vt:lpstr>
      <vt:lpstr>Ιατρικές βάσεις δεδομένων (30 από 58)</vt:lpstr>
      <vt:lpstr>Ιατρικές βάσεις δεδομένων (31 από 58)</vt:lpstr>
      <vt:lpstr>Ιατρικές βάσεις δεδομένων (32 από 58)</vt:lpstr>
      <vt:lpstr>Ιατρικές βάσεις δεδομένων (33 από 58)</vt:lpstr>
      <vt:lpstr>Ιατρικές βάσεις δεδομένων (34 από 58)</vt:lpstr>
      <vt:lpstr>Ιατρικές βάσεις δεδομένων (35 από 58)</vt:lpstr>
      <vt:lpstr>Ιατρικές βάσεις δεδομένων (36 από 58)</vt:lpstr>
      <vt:lpstr>Ιατρικές βάσεις δεδομένων (37 από 58)</vt:lpstr>
      <vt:lpstr>Ιατρικές βάσεις δεδομένων (38 από 58)</vt:lpstr>
      <vt:lpstr>Ιατρικές βάσεις δεδομένων (39 από 58)</vt:lpstr>
      <vt:lpstr>Ιατρικές βάσεις δεδομένων (40 από 58)</vt:lpstr>
      <vt:lpstr>Ιατρικές βάσεις δεδομένων (41 από 58)</vt:lpstr>
      <vt:lpstr>Ιατρικές βάσεις δεδομένων (42 από 58)</vt:lpstr>
      <vt:lpstr>Ιατρικές βάσεις δεδομένων (43 από 58)</vt:lpstr>
      <vt:lpstr>Ιατρικές βάσεις δεδομένων (44 από 58)</vt:lpstr>
      <vt:lpstr>Ιατρικές βάσεις δεδομένων (45 από 58)</vt:lpstr>
      <vt:lpstr>Ιατρικές βάσεις δεδομένων (46 από 58)</vt:lpstr>
      <vt:lpstr>Ιατρικές βάσεις δεδομένων (47 από 58)</vt:lpstr>
      <vt:lpstr>Ιατρικές βάσεις δεδομένων (48 από 58)</vt:lpstr>
      <vt:lpstr>Ιατρικές βάσεις δεδομένων (49 από 58)</vt:lpstr>
      <vt:lpstr>Ιατρικές βάσεις δεδομένων (50 από 58)</vt:lpstr>
      <vt:lpstr>Ιατρικές βάσεις δεδομένων (51 από 58)</vt:lpstr>
      <vt:lpstr>Ιατρικές βάσεις δεδομένων (52 από 58)</vt:lpstr>
      <vt:lpstr>Ιατρικές βάσεις δεδομένων (53 από 58)</vt:lpstr>
      <vt:lpstr>Ιατρικές βάσεις δεδομένων (54 από 58)</vt:lpstr>
      <vt:lpstr>Ιατρικές βάσεις δεδομένων (55 από 58)</vt:lpstr>
      <vt:lpstr>Ιατρικές βάσεις δεδομένων (56 από 58)</vt:lpstr>
      <vt:lpstr>Ιατρικές βάσεις δεδομένων (57 από 58)</vt:lpstr>
      <vt:lpstr>Ιατρικές βάσεις δεδομένων (58 από 58)</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ΠΛΗΡΟΦΟΡΙΚΗ - Θ</dc:title>
  <dc:creator>opencourses@teiath.gr</dc:creator>
  <cp:lastModifiedBy>natasakar new</cp:lastModifiedBy>
  <cp:revision>9</cp:revision>
  <dcterms:created xsi:type="dcterms:W3CDTF">2014-09-25T09:21:00Z</dcterms:created>
  <dcterms:modified xsi:type="dcterms:W3CDTF">2015-02-09T13:14:25Z</dcterms:modified>
</cp:coreProperties>
</file>