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63"/>
  </p:notesMasterIdLst>
  <p:handoutMasterIdLst>
    <p:handoutMasterId r:id="rId64"/>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257" r:id="rId56"/>
    <p:sldId id="262" r:id="rId57"/>
    <p:sldId id="264" r:id="rId58"/>
    <p:sldId id="318" r:id="rId59"/>
    <p:sldId id="319" r:id="rId60"/>
    <p:sldId id="266" r:id="rId61"/>
    <p:sldId id="261" r:id="rId62"/>
  </p:sldIdLst>
  <p:sldSz cx="9144000" cy="6858000" type="screen4x3"/>
  <p:notesSz cx="7104063" cy="10234613"/>
  <p:custDataLst>
    <p:tags r:id="rId6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19/3/2015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19/3/2015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34341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222074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425452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422378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09790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39745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26063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732657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844442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68521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929440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685648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4095015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228842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2369973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1513445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264592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10967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647479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1371119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796788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74228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46414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59363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425461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93814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54765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50688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lvl1pPr marL="342900" indent="-342900">
              <a:buClr>
                <a:srgbClr val="004A82"/>
              </a:buClr>
              <a:buFont typeface="Arial" pitchFamily="34" charset="0"/>
              <a:buChar char="•"/>
              <a:defRPr/>
            </a:lvl1pPr>
            <a:lvl2pPr marL="742950" indent="-285750">
              <a:buClr>
                <a:srgbClr val="004A82"/>
              </a:buClr>
              <a:buFont typeface="Arial" pitchFamily="34" charset="0"/>
              <a:buChar char="•"/>
              <a:defRPr/>
            </a:lvl2pPr>
            <a:lvl3pPr marL="1143000" indent="-228600">
              <a:buClr>
                <a:srgbClr val="004A82"/>
              </a:buClr>
              <a:buFont typeface="Arial" pitchFamily="34" charset="0"/>
              <a:buChar char="•"/>
              <a:defRPr/>
            </a:lvl3pPr>
            <a:lvl4pPr marL="1600200" indent="-228600">
              <a:buClr>
                <a:srgbClr val="004A82"/>
              </a:buClr>
              <a:buFont typeface="Arial" pitchFamily="34" charset="0"/>
              <a:buChar char="•"/>
              <a:defRPr/>
            </a:lvl4pPr>
            <a:lvl5pPr marL="2057400" indent="-228600">
              <a:buClr>
                <a:srgbClr val="004A82"/>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59734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516947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13728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35725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200874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105013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326516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249760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66181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591560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66347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251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029561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507740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660404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792599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290545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8314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046674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80749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9677142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jpeg"/><Relationship Id="rId11" Type="http://schemas.openxmlformats.org/officeDocument/2006/relationships/hyperlink" Target="http://www.aic.cuhk.edu.hk/web8/Copyright%20policy.htm" TargetMode="External"/><Relationship Id="rId5" Type="http://schemas.openxmlformats.org/officeDocument/2006/relationships/image" Target="../media/image16.jpeg"/><Relationship Id="rId10" Type="http://schemas.openxmlformats.org/officeDocument/2006/relationships/hyperlink" Target="http://www.cuhk.edu.hk/" TargetMode="External"/><Relationship Id="rId4" Type="http://schemas.openxmlformats.org/officeDocument/2006/relationships/image" Target="../media/image15.jpeg"/><Relationship Id="rId9" Type="http://schemas.openxmlformats.org/officeDocument/2006/relationships/hyperlink" Target="http://www.aic.cuhk.edu.hk/web8/Very%20BASIC%20priming%20IV%20set.ht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4.png"/><Relationship Id="rId18" Type="http://schemas.openxmlformats.org/officeDocument/2006/relationships/image" Target="../media/image25.png"/><Relationship Id="rId3" Type="http://schemas.openxmlformats.org/officeDocument/2006/relationships/image" Target="../media/image20.jpeg"/><Relationship Id="rId21" Type="http://schemas.openxmlformats.org/officeDocument/2006/relationships/hyperlink" Target="http://www.flinders.edu.au/" TargetMode="External"/><Relationship Id="rId7" Type="http://schemas.openxmlformats.org/officeDocument/2006/relationships/hyperlink" Target="http://www.aic.cuhk.edu.hk/web8/Copyright%20policy.htm" TargetMode="External"/><Relationship Id="rId12" Type="http://schemas.openxmlformats.org/officeDocument/2006/relationships/hyperlink" Target="http://www.smartpractice.com/Apps/WebObjects/SmartPractice.woa/wa/style?id=G7LB1852&amp;cid=406659&amp;m=SPV" TargetMode="External"/><Relationship Id="rId17" Type="http://schemas.openxmlformats.org/officeDocument/2006/relationships/hyperlink" Target="http://www.flickr.com/photos/communityeyehealth/5616635758/" TargetMode="External"/><Relationship Id="rId2" Type="http://schemas.openxmlformats.org/officeDocument/2006/relationships/notesSlide" Target="../notesSlides/notesSlide8.xml"/><Relationship Id="rId16" Type="http://schemas.openxmlformats.org/officeDocument/2006/relationships/hyperlink" Target="http://pixabay.com/en/users/Nemo/" TargetMode="External"/><Relationship Id="rId20" Type="http://schemas.openxmlformats.org/officeDocument/2006/relationships/hyperlink" Target="http://flinders.edu.au/nursing/" TargetMode="External"/><Relationship Id="rId1" Type="http://schemas.openxmlformats.org/officeDocument/2006/relationships/slideLayout" Target="../slideLayouts/slideLayout12.xml"/><Relationship Id="rId6" Type="http://schemas.openxmlformats.org/officeDocument/2006/relationships/hyperlink" Target="http://www.cuhk.edu.hk/" TargetMode="External"/><Relationship Id="rId11" Type="http://schemas.openxmlformats.org/officeDocument/2006/relationships/hyperlink" Target="http://commons.wikimedia.org/wiki/User:Matanya_(usurped)" TargetMode="External"/><Relationship Id="rId5" Type="http://schemas.openxmlformats.org/officeDocument/2006/relationships/hyperlink" Target="http://www.aic.cuhk.edu.hk/web8/Very%20BASIC%20priming%20IV%20set.htm" TargetMode="External"/><Relationship Id="rId15" Type="http://schemas.openxmlformats.org/officeDocument/2006/relationships/hyperlink" Target="http://pixabay.com/en/icon-bucket-can-trash-theme-27850/" TargetMode="External"/><Relationship Id="rId10" Type="http://schemas.openxmlformats.org/officeDocument/2006/relationships/hyperlink" Target="http://en.wikipedia.org/wiki/File:Infuuszakjes.jpg" TargetMode="External"/><Relationship Id="rId19" Type="http://schemas.openxmlformats.org/officeDocument/2006/relationships/hyperlink" Target="http://nursing.flinders.edu.au/students/studyaids/clinicalcommunication/docs/bed10-FBC.pdf" TargetMode="External"/><Relationship Id="rId4" Type="http://schemas.openxmlformats.org/officeDocument/2006/relationships/image" Target="../media/image21.jpeg"/><Relationship Id="rId9" Type="http://schemas.openxmlformats.org/officeDocument/2006/relationships/image" Target="../media/image23.jpeg"/><Relationship Id="rId1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US_Navy_050428-N-8629M-105_Hospital_Corpsman_3rd_Class_Tyler_Sundsmo,_assigned_to_the_Military_Sealift_Command_(MSC)_hospital_ship_USNS_Mercy_(T-AH_19),_demonstrates_how_to_insert_an_IV.jpg" TargetMode="External"/><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hyperlink" Target="http://commons.wikimedia.org/wiki/User:BotMultichill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thetickthatbitme.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intensivecarehotline.com/intravenous-catheter-insertion-o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s://ufhealth.org/" TargetMode="External"/><Relationship Id="rId4" Type="http://schemas.openxmlformats.org/officeDocument/2006/relationships/hyperlink" Target="https://m.ufhealth.org/superficial-thrombophlebiti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en.m.wikipedia.org/wiki/File:Placement_of_intravenous_cannula_2.jpg" TargetMode="External"/><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hilipp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hyperlink" Target="http://commons.wikimedia.org/wiki/User:Gerolsteiner91" TargetMode="External"/><Relationship Id="rId3" Type="http://schemas.openxmlformats.org/officeDocument/2006/relationships/image" Target="../media/image39.png"/><Relationship Id="rId7" Type="http://schemas.openxmlformats.org/officeDocument/2006/relationships/hyperlink" Target="http://commons.wikimedia.org/wiki/File:Bode_Sterillium_100ml_bottle.JPG"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File:Zogics_Alcohol_Free_Foam_Hand_Sanitizer.jpg"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ommons.wikimedia.org/wiki/User:Matanya_(usurped)" TargetMode="External"/><Relationship Id="rId5" Type="http://schemas.openxmlformats.org/officeDocument/2006/relationships/hyperlink" Target="http://en.wikipedia.org/wiki/File:Infuuszakjes.jpg" TargetMode="Externa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hyperlink" Target="http://www.biblionet.gr/main.asp?page=showauthor&amp;personsid=100262"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atanya_(usurped)" TargetMode="External"/><Relationship Id="rId4" Type="http://schemas.openxmlformats.org/officeDocument/2006/relationships/hyperlink" Target="http://commons.wikimedia.org/wiki/File:Iv1-07_014.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hyperlink" Target="http://creativecommons.org/licenses/by-sa/3.0/deed.en" TargetMode="External"/><Relationship Id="rId12" Type="http://schemas.openxmlformats.org/officeDocument/2006/relationships/image" Target="../media/image12.jpeg"/><Relationship Id="rId2" Type="http://schemas.openxmlformats.org/officeDocument/2006/relationships/notesSlide" Target="../notesSlides/notesSlide6.xml"/><Relationship Id="rId16" Type="http://schemas.openxmlformats.org/officeDocument/2006/relationships/hyperlink" Target="http://www.aic.cuhk.edu.hk/web8/Copyright%20policy.htm" TargetMode="External"/><Relationship Id="rId1" Type="http://schemas.openxmlformats.org/officeDocument/2006/relationships/slideLayout" Target="../slideLayouts/slideLayout12.xml"/><Relationship Id="rId6" Type="http://schemas.openxmlformats.org/officeDocument/2006/relationships/hyperlink" Target="http://commons.wikimedia.org/wiki/User:Matanya_(usurped)" TargetMode="External"/><Relationship Id="rId11" Type="http://schemas.openxmlformats.org/officeDocument/2006/relationships/image" Target="../media/image11.jpeg"/><Relationship Id="rId5" Type="http://schemas.openxmlformats.org/officeDocument/2006/relationships/hyperlink" Target="https://commons.wikimedia.org/wiki/User:F%C3%A6" TargetMode="External"/><Relationship Id="rId15" Type="http://schemas.openxmlformats.org/officeDocument/2006/relationships/hyperlink" Target="http://www.cuhk.edu.hk/" TargetMode="External"/><Relationship Id="rId10" Type="http://schemas.openxmlformats.org/officeDocument/2006/relationships/hyperlink" Target="http://www.rcplondon.ac.uk/join/rcp-member-news" TargetMode="External"/><Relationship Id="rId4" Type="http://schemas.openxmlformats.org/officeDocument/2006/relationships/hyperlink" Target="https://commons.wikimedia.org/wiki/File:Doctor_talking_with_a_patient.jpg" TargetMode="External"/><Relationship Id="rId9" Type="http://schemas.openxmlformats.org/officeDocument/2006/relationships/hyperlink" Target="http://www.medicalsociety.org.uk/sites/default/files/handouts/tkanitkar/Mock%20Fluid%20&amp;%20Drug%20Chart.pdf" TargetMode="External"/><Relationship Id="rId14" Type="http://schemas.openxmlformats.org/officeDocument/2006/relationships/hyperlink" Target="http://www.aic.cuhk.edu.hk/web8/Very%20BASIC%20priming%20IV%20set.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Νοσηλευτική Ι</a:t>
            </a:r>
            <a:r>
              <a:rPr lang="en-US" sz="3600" b="1" dirty="0" smtClean="0">
                <a:solidFill>
                  <a:schemeClr val="tx1"/>
                </a:solidFill>
                <a:latin typeface="+mn-lt"/>
              </a:rPr>
              <a:t> (</a:t>
            </a:r>
            <a:r>
              <a:rPr lang="el-GR" sz="3600" b="1" dirty="0" smtClean="0">
                <a:solidFill>
                  <a:schemeClr val="tx1"/>
                </a:solidFill>
                <a:latin typeface="+mn-lt"/>
              </a:rPr>
              <a:t>Ε</a:t>
            </a:r>
            <a:r>
              <a:rPr lang="en-US" sz="3600" b="1" dirty="0" smtClean="0">
                <a:solidFill>
                  <a:schemeClr val="tx1"/>
                </a:solidFill>
                <a:latin typeface="+mn-lt"/>
              </a:rPr>
              <a:t>)</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2</a:t>
            </a:r>
            <a:r>
              <a:rPr lang="el-GR" sz="2800" dirty="0" smtClean="0"/>
              <a:t>:</a:t>
            </a:r>
            <a:r>
              <a:rPr lang="en-US" sz="2800" dirty="0" smtClean="0"/>
              <a:t> </a:t>
            </a:r>
            <a:r>
              <a:rPr lang="el-GR" sz="2800" dirty="0"/>
              <a:t>Ενδοφλέβια Χορήγηση </a:t>
            </a:r>
            <a:r>
              <a:rPr lang="el-GR" sz="2800" dirty="0" smtClean="0"/>
              <a:t>Υγρών</a:t>
            </a:r>
          </a:p>
          <a:p>
            <a:pPr>
              <a:spcBef>
                <a:spcPts val="0"/>
              </a:spcBef>
              <a:spcAft>
                <a:spcPts val="1200"/>
              </a:spcAft>
            </a:pPr>
            <a:r>
              <a:rPr lang="el-GR" sz="2800" dirty="0" smtClean="0"/>
              <a:t> </a:t>
            </a:r>
            <a:r>
              <a:rPr lang="el-GR" sz="2400" dirty="0" smtClean="0"/>
              <a:t>Σ</a:t>
            </a:r>
            <a:r>
              <a:rPr lang="el-GR" sz="2400" dirty="0" smtClean="0"/>
              <a:t>.</a:t>
            </a:r>
            <a:r>
              <a:rPr lang="en-US" sz="2400" dirty="0" smtClean="0"/>
              <a:t> </a:t>
            </a:r>
            <a:r>
              <a:rPr lang="el-GR" sz="2400" dirty="0" smtClean="0"/>
              <a:t>Παρισσόπουλος</a:t>
            </a:r>
            <a:r>
              <a:rPr lang="el-GR" sz="2400" dirty="0"/>
              <a:t>, Ο</a:t>
            </a:r>
            <a:r>
              <a:rPr lang="el-GR" sz="2400" dirty="0" smtClean="0"/>
              <a:t>.</a:t>
            </a:r>
            <a:r>
              <a:rPr lang="en-US" sz="2400" dirty="0" smtClean="0"/>
              <a:t> </a:t>
            </a:r>
            <a:r>
              <a:rPr lang="el-GR" sz="2400" dirty="0" smtClean="0"/>
              <a:t>Γκοβίνα</a:t>
            </a:r>
            <a:r>
              <a:rPr lang="el-GR" sz="2400" dirty="0"/>
              <a:t>, Α</a:t>
            </a:r>
            <a:r>
              <a:rPr lang="el-GR" sz="2400" dirty="0" smtClean="0"/>
              <a:t>.</a:t>
            </a:r>
            <a:r>
              <a:rPr lang="en-US" sz="2400" dirty="0" smtClean="0"/>
              <a:t> </a:t>
            </a:r>
            <a:r>
              <a:rPr lang="el-GR" sz="2400" dirty="0" err="1" smtClean="0"/>
              <a:t>Κορέλη</a:t>
            </a:r>
            <a:r>
              <a:rPr lang="el-GR" sz="2400" dirty="0" smtClean="0"/>
              <a:t> </a:t>
            </a:r>
            <a:endParaRPr lang="el-GR" sz="2400" dirty="0"/>
          </a:p>
          <a:p>
            <a:pPr>
              <a:spcBef>
                <a:spcPts val="0"/>
              </a:spcBef>
            </a:pPr>
            <a:r>
              <a:rPr lang="el-GR" sz="2400" dirty="0" smtClean="0"/>
              <a:t>Τμήμα </a:t>
            </a:r>
            <a:r>
              <a:rPr lang="el-GR" sz="2400" dirty="0"/>
              <a:t>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5288"/>
            <a:ext cx="8229600" cy="908720"/>
          </a:xfrm>
        </p:spPr>
        <p:txBody>
          <a:bodyPr/>
          <a:lstStyle/>
          <a:p>
            <a:r>
              <a:rPr lang="el-GR" dirty="0" smtClean="0"/>
              <a:t>Η διαδικασία με εικόνες 2</a:t>
            </a:r>
            <a:endParaRPr lang="el-GR" dirty="0"/>
          </a:p>
        </p:txBody>
      </p:sp>
      <p:sp>
        <p:nvSpPr>
          <p:cNvPr id="11" name="Rectangle 10"/>
          <p:cNvSpPr/>
          <p:nvPr/>
        </p:nvSpPr>
        <p:spPr>
          <a:xfrm>
            <a:off x="366428" y="74683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3" name="Ομάδα 2" descr="διαδικασία χορήγησης ενδοφλεβικού διαλύματος"/>
          <p:cNvGrpSpPr/>
          <p:nvPr/>
        </p:nvGrpSpPr>
        <p:grpSpPr>
          <a:xfrm>
            <a:off x="179512" y="853136"/>
            <a:ext cx="8734233" cy="5539306"/>
            <a:chOff x="179512" y="853136"/>
            <a:chExt cx="8734233" cy="5539306"/>
          </a:xfrm>
        </p:grpSpPr>
        <p:pic>
          <p:nvPicPr>
            <p:cNvPr id="2050" name="Picture 2" descr="C:\Users\alex\Desktop\IV set 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53136"/>
              <a:ext cx="2903860" cy="277438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ex\Desktop\IV set 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7305" y="929405"/>
              <a:ext cx="1980800" cy="25624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ex\Desktop\IV set 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0637" y="929405"/>
              <a:ext cx="3253108" cy="258137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lex\Desktop\IV set 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276" y="3776209"/>
              <a:ext cx="1692829" cy="25331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lex\Desktop\IV set 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8164" y="3803404"/>
              <a:ext cx="1568497" cy="250591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lex\Desktop\IV set 0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577" y="3803405"/>
              <a:ext cx="1631799" cy="2589037"/>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7"/>
          <p:cNvSpPr/>
          <p:nvPr/>
        </p:nvSpPr>
        <p:spPr>
          <a:xfrm>
            <a:off x="1691680" y="6396335"/>
            <a:ext cx="5400600" cy="461665"/>
          </a:xfrm>
          <a:prstGeom prst="rect">
            <a:avLst/>
          </a:prstGeom>
        </p:spPr>
        <p:txBody>
          <a:bodyPr wrap="square">
            <a:spAutoFit/>
          </a:bodyPr>
          <a:lstStyle/>
          <a:p>
            <a:pPr algn="ctr"/>
            <a:r>
              <a:rPr lang="en-US" sz="1200" dirty="0" smtClean="0">
                <a:solidFill>
                  <a:prstClr val="black">
                    <a:lumMod val="65000"/>
                    <a:lumOff val="35000"/>
                  </a:prstClr>
                </a:solidFill>
                <a:latin typeface="Calibri"/>
                <a:hlinkClick r:id="rId9"/>
              </a:rPr>
              <a:t>Prime IV Set</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10"/>
              </a:rPr>
              <a:t>The </a:t>
            </a:r>
            <a:r>
              <a:rPr lang="en-US" sz="1200" dirty="0">
                <a:solidFill>
                  <a:prstClr val="black">
                    <a:lumMod val="65000"/>
                    <a:lumOff val="35000"/>
                  </a:prstClr>
                </a:solidFill>
                <a:latin typeface="Calibri"/>
                <a:hlinkClick r:id="rId10"/>
              </a:rPr>
              <a:t>Chinese University of Hong Kong</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Department of Anaesthesia and Intensive Care , </a:t>
            </a:r>
            <a:r>
              <a:rPr lang="en-US" sz="1200" dirty="0">
                <a:solidFill>
                  <a:prstClr val="black">
                    <a:lumMod val="65000"/>
                    <a:lumOff val="35000"/>
                  </a:prstClr>
                </a:solidFill>
                <a:latin typeface="Calibri"/>
                <a:hlinkClick r:id="rId11"/>
              </a:rPr>
              <a:t>free of charge for non-commercial purposes</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224530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10080"/>
            <a:ext cx="8229600" cy="908720"/>
          </a:xfrm>
        </p:spPr>
        <p:txBody>
          <a:bodyPr/>
          <a:lstStyle/>
          <a:p>
            <a:r>
              <a:rPr lang="el-GR" dirty="0" smtClean="0"/>
              <a:t>Η διαδικασία με εικόνες 3</a:t>
            </a:r>
            <a:endParaRPr lang="el-GR" dirty="0"/>
          </a:p>
        </p:txBody>
      </p:sp>
      <p:sp>
        <p:nvSpPr>
          <p:cNvPr id="7" name="Rectangle 6"/>
          <p:cNvSpPr/>
          <p:nvPr/>
        </p:nvSpPr>
        <p:spPr>
          <a:xfrm>
            <a:off x="366428" y="74683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3" name="Ομάδα 2" descr="διαδικασία χορήγησης ενδοφλεβικού διαλύματος"/>
          <p:cNvGrpSpPr/>
          <p:nvPr/>
        </p:nvGrpSpPr>
        <p:grpSpPr>
          <a:xfrm>
            <a:off x="643092" y="837904"/>
            <a:ext cx="7601316" cy="2378263"/>
            <a:chOff x="643092" y="837904"/>
            <a:chExt cx="7601316" cy="2378263"/>
          </a:xfrm>
        </p:grpSpPr>
        <p:pic>
          <p:nvPicPr>
            <p:cNvPr id="3074" name="Picture 2" descr="C:\Users\alex\Desktop\IV set 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092" y="837904"/>
              <a:ext cx="319474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lex\Desktop\IV set 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837904"/>
              <a:ext cx="2952328" cy="237826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1890788" y="3171823"/>
            <a:ext cx="5400600" cy="461665"/>
          </a:xfrm>
          <a:prstGeom prst="rect">
            <a:avLst/>
          </a:prstGeom>
        </p:spPr>
        <p:txBody>
          <a:bodyPr wrap="square">
            <a:spAutoFit/>
          </a:bodyPr>
          <a:lstStyle/>
          <a:p>
            <a:pPr algn="ctr"/>
            <a:r>
              <a:rPr lang="en-US" sz="1200" dirty="0" smtClean="0">
                <a:solidFill>
                  <a:prstClr val="black">
                    <a:lumMod val="65000"/>
                    <a:lumOff val="35000"/>
                  </a:prstClr>
                </a:solidFill>
                <a:latin typeface="Calibri"/>
                <a:hlinkClick r:id="rId5"/>
              </a:rPr>
              <a:t>Prime IV Set</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6"/>
              </a:rPr>
              <a:t>The </a:t>
            </a:r>
            <a:r>
              <a:rPr lang="en-US" sz="1200" dirty="0">
                <a:solidFill>
                  <a:prstClr val="black">
                    <a:lumMod val="65000"/>
                    <a:lumOff val="35000"/>
                  </a:prstClr>
                </a:solidFill>
                <a:latin typeface="Calibri"/>
                <a:hlinkClick r:id="rId6"/>
              </a:rPr>
              <a:t>Chinese University of Hong Kong</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Department of Anaesthesia and Intensive Care , </a:t>
            </a:r>
            <a:r>
              <a:rPr lang="en-US" sz="1200" dirty="0">
                <a:solidFill>
                  <a:prstClr val="black">
                    <a:lumMod val="65000"/>
                    <a:lumOff val="35000"/>
                  </a:prstClr>
                </a:solidFill>
                <a:latin typeface="Calibri"/>
                <a:hlinkClick r:id="rId7"/>
              </a:rPr>
              <a:t>free of charge for non-commercial purposes</a:t>
            </a:r>
            <a:endParaRPr lang="en-US" sz="1200" dirty="0">
              <a:solidFill>
                <a:prstClr val="black">
                  <a:lumMod val="65000"/>
                  <a:lumOff val="35000"/>
                </a:prstClr>
              </a:solidFill>
              <a:latin typeface="Calibri"/>
            </a:endParaRPr>
          </a:p>
        </p:txBody>
      </p:sp>
      <p:sp>
        <p:nvSpPr>
          <p:cNvPr id="22" name="Rectangle 21"/>
          <p:cNvSpPr/>
          <p:nvPr/>
        </p:nvSpPr>
        <p:spPr>
          <a:xfrm>
            <a:off x="252336" y="3623848"/>
            <a:ext cx="2664296" cy="400110"/>
          </a:xfrm>
          <a:prstGeom prst="rect">
            <a:avLst/>
          </a:prstGeom>
        </p:spPr>
        <p:txBody>
          <a:bodyPr wrap="square">
            <a:spAutoFit/>
          </a:bodyPr>
          <a:lstStyle/>
          <a:p>
            <a:r>
              <a:rPr lang="el-GR" sz="2000" b="1" dirty="0" smtClean="0">
                <a:solidFill>
                  <a:prstClr val="black"/>
                </a:solidFill>
                <a:latin typeface="Calibri"/>
              </a:rPr>
              <a:t>Τοποθέτηση ετικέτας</a:t>
            </a:r>
            <a:endParaRPr lang="el-GR" sz="2000" b="1" dirty="0">
              <a:solidFill>
                <a:prstClr val="black"/>
              </a:solidFill>
              <a:latin typeface="Calibri"/>
            </a:endParaRPr>
          </a:p>
        </p:txBody>
      </p:sp>
      <p:grpSp>
        <p:nvGrpSpPr>
          <p:cNvPr id="6" name="Ομάδα 5" descr="ετικέτα στο σετ χορήγησης του ορού "/>
          <p:cNvGrpSpPr/>
          <p:nvPr/>
        </p:nvGrpSpPr>
        <p:grpSpPr>
          <a:xfrm>
            <a:off x="349675" y="4028873"/>
            <a:ext cx="1890788" cy="2184602"/>
            <a:chOff x="349675" y="4028873"/>
            <a:chExt cx="1890788" cy="2184602"/>
          </a:xfrm>
        </p:grpSpPr>
        <p:pic>
          <p:nvPicPr>
            <p:cNvPr id="2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02012" y="4028873"/>
              <a:ext cx="1638451" cy="21846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675" y="4950403"/>
              <a:ext cx="1234809" cy="123480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p:cNvSpPr/>
          <p:nvPr/>
        </p:nvSpPr>
        <p:spPr>
          <a:xfrm>
            <a:off x="10859" y="6193567"/>
            <a:ext cx="2731338"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10"/>
              </a:rPr>
              <a:t>Infuuszakjes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11"/>
              </a:rPr>
              <a:t>Harmid </a:t>
            </a:r>
            <a:r>
              <a:rPr lang="el-GR" sz="1200" dirty="0" smtClean="0">
                <a:solidFill>
                  <a:prstClr val="black">
                    <a:lumMod val="65000"/>
                    <a:lumOff val="35000"/>
                  </a:prstClr>
                </a:solidFill>
                <a:latin typeface="Calibri"/>
              </a:rPr>
              <a:t>διαθέσιμο ως κοινό κτήμα, </a:t>
            </a:r>
            <a:r>
              <a:rPr lang="en-US" sz="1200" dirty="0">
                <a:solidFill>
                  <a:prstClr val="black">
                    <a:lumMod val="65000"/>
                    <a:lumOff val="35000"/>
                  </a:prstClr>
                </a:solidFill>
                <a:latin typeface="Calibri"/>
                <a:hlinkClick r:id="rId12"/>
              </a:rPr>
              <a:t>Medication Added </a:t>
            </a:r>
            <a:endParaRPr lang="el-GR" sz="1200" dirty="0" smtClean="0">
              <a:solidFill>
                <a:prstClr val="black">
                  <a:lumMod val="65000"/>
                  <a:lumOff val="35000"/>
                </a:prstClr>
              </a:solidFill>
              <a:latin typeface="Calibri"/>
              <a:hlinkClick r:id="rId12"/>
            </a:endParaRPr>
          </a:p>
          <a:p>
            <a:pPr algn="ctr"/>
            <a:r>
              <a:rPr lang="en-US" sz="1200" dirty="0" smtClean="0">
                <a:solidFill>
                  <a:prstClr val="black">
                    <a:lumMod val="65000"/>
                    <a:lumOff val="35000"/>
                  </a:prstClr>
                </a:solidFill>
                <a:latin typeface="Calibri"/>
                <a:hlinkClick r:id="rId12"/>
              </a:rPr>
              <a:t>To </a:t>
            </a:r>
            <a:r>
              <a:rPr lang="en-US" sz="1200" dirty="0">
                <a:solidFill>
                  <a:prstClr val="black">
                    <a:lumMod val="65000"/>
                    <a:lumOff val="35000"/>
                  </a:prstClr>
                </a:solidFill>
                <a:latin typeface="Calibri"/>
                <a:hlinkClick r:id="rId12"/>
              </a:rPr>
              <a:t>I.V. </a:t>
            </a:r>
            <a:r>
              <a:rPr lang="en-US" sz="1200" dirty="0" smtClean="0">
                <a:solidFill>
                  <a:prstClr val="black">
                    <a:lumMod val="65000"/>
                    <a:lumOff val="35000"/>
                  </a:prstClr>
                </a:solidFill>
                <a:latin typeface="Calibri"/>
                <a:hlinkClick r:id="rId12"/>
              </a:rPr>
              <a:t>Label</a:t>
            </a:r>
            <a:r>
              <a:rPr lang="el-GR"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12"/>
              </a:rPr>
              <a:t>smartpractice.com</a:t>
            </a:r>
            <a:endParaRPr lang="en-US" sz="1200" dirty="0">
              <a:solidFill>
                <a:prstClr val="black">
                  <a:lumMod val="65000"/>
                  <a:lumOff val="35000"/>
                </a:prstClr>
              </a:solidFill>
              <a:latin typeface="Calibri"/>
            </a:endParaRPr>
          </a:p>
        </p:txBody>
      </p:sp>
      <p:sp>
        <p:nvSpPr>
          <p:cNvPr id="17" name="Rectangle 16"/>
          <p:cNvSpPr/>
          <p:nvPr/>
        </p:nvSpPr>
        <p:spPr>
          <a:xfrm>
            <a:off x="2742196" y="3623848"/>
            <a:ext cx="2664296" cy="400110"/>
          </a:xfrm>
          <a:prstGeom prst="rect">
            <a:avLst/>
          </a:prstGeom>
        </p:spPr>
        <p:txBody>
          <a:bodyPr wrap="square">
            <a:spAutoFit/>
          </a:bodyPr>
          <a:lstStyle/>
          <a:p>
            <a:r>
              <a:rPr lang="el-GR" sz="2000" b="1" dirty="0" smtClean="0">
                <a:solidFill>
                  <a:prstClr val="black"/>
                </a:solidFill>
                <a:latin typeface="Calibri"/>
              </a:rPr>
              <a:t>Απόρριψη εξοπλισμού</a:t>
            </a:r>
            <a:endParaRPr lang="el-GR" sz="2000" b="1" dirty="0">
              <a:solidFill>
                <a:prstClr val="black"/>
              </a:solidFill>
              <a:latin typeface="Calibri"/>
            </a:endParaRPr>
          </a:p>
        </p:txBody>
      </p:sp>
      <p:pic>
        <p:nvPicPr>
          <p:cNvPr id="18" name="Picture 2" descr="εικόνα κάδου"/>
          <p:cNvPicPr>
            <a:picLocks noChangeAspect="1" noChangeArrowheads="1"/>
          </p:cNvPicPr>
          <p:nvPr/>
        </p:nvPicPr>
        <p:blipFill>
          <a:blip r:embed="rId13" cstate="print">
            <a:extLst>
              <a:ext uri="{BEBA8EAE-BF5A-486C-A8C5-ECC9F3942E4B}">
                <a14:imgProps xmlns:a14="http://schemas.microsoft.com/office/drawing/2010/main">
                  <a14:imgLayer r:embed="rId1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426613" y="4329843"/>
            <a:ext cx="1193057" cy="15561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7" name="Rectangle 26"/>
          <p:cNvSpPr/>
          <p:nvPr/>
        </p:nvSpPr>
        <p:spPr>
          <a:xfrm>
            <a:off x="2827244" y="5954380"/>
            <a:ext cx="218319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15"/>
              </a:rPr>
              <a:t>Trash Can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16"/>
              </a:rPr>
              <a:t>Nemo</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hlinkClick r:id="rId17"/>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19" name="Rectangle 18"/>
          <p:cNvSpPr/>
          <p:nvPr/>
        </p:nvSpPr>
        <p:spPr>
          <a:xfrm>
            <a:off x="5837680" y="3623848"/>
            <a:ext cx="2664296" cy="400110"/>
          </a:xfrm>
          <a:prstGeom prst="rect">
            <a:avLst/>
          </a:prstGeom>
        </p:spPr>
        <p:txBody>
          <a:bodyPr wrap="square">
            <a:spAutoFit/>
          </a:bodyPr>
          <a:lstStyle/>
          <a:p>
            <a:pPr algn="ctr"/>
            <a:r>
              <a:rPr lang="el-GR" sz="2000" b="1" dirty="0" smtClean="0">
                <a:solidFill>
                  <a:prstClr val="black"/>
                </a:solidFill>
                <a:latin typeface="Calibri"/>
              </a:rPr>
              <a:t>Τεκμηρίωση</a:t>
            </a:r>
            <a:endParaRPr lang="el-GR" sz="2000" b="1" dirty="0">
              <a:solidFill>
                <a:prstClr val="black"/>
              </a:solidFill>
              <a:latin typeface="Calibri"/>
            </a:endParaRPr>
          </a:p>
        </p:txBody>
      </p:sp>
      <p:pic>
        <p:nvPicPr>
          <p:cNvPr id="15" name="Picture 2"/>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57779"/>
          <a:stretch/>
        </p:blipFill>
        <p:spPr bwMode="auto">
          <a:xfrm>
            <a:off x="5414784" y="4062746"/>
            <a:ext cx="3555604" cy="20903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5621458" y="6153102"/>
            <a:ext cx="31422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hlinkClick r:id="rId19"/>
              </a:rPr>
              <a:t>Fluid Balance Chart</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20"/>
              </a:rPr>
              <a:t>School </a:t>
            </a:r>
            <a:r>
              <a:rPr lang="en-US" sz="1200" dirty="0">
                <a:solidFill>
                  <a:prstClr val="black">
                    <a:lumMod val="65000"/>
                    <a:lumOff val="35000"/>
                  </a:prstClr>
                </a:solidFill>
                <a:latin typeface="Calibri"/>
                <a:hlinkClick r:id="rId20"/>
              </a:rPr>
              <a:t>of Nursing &amp; </a:t>
            </a:r>
            <a:r>
              <a:rPr lang="en-US" sz="1200" dirty="0" smtClean="0">
                <a:solidFill>
                  <a:prstClr val="black">
                    <a:lumMod val="65000"/>
                    <a:lumOff val="35000"/>
                  </a:prstClr>
                </a:solidFill>
                <a:latin typeface="Calibri"/>
                <a:hlinkClick r:id="rId20"/>
              </a:rPr>
              <a:t>Midwifery</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21"/>
              </a:rPr>
              <a:t>Flinders University</a:t>
            </a:r>
            <a:endParaRPr lang="en-US" sz="1200" dirty="0">
              <a:solidFill>
                <a:prstClr val="black">
                  <a:lumMod val="65000"/>
                  <a:lumOff val="35000"/>
                </a:prstClr>
              </a:solidFill>
              <a:latin typeface="Calibri"/>
            </a:endParaRPr>
          </a:p>
        </p:txBody>
      </p:sp>
      <p:cxnSp>
        <p:nvCxnSpPr>
          <p:cNvPr id="5" name="Straight Arrow Connector 4"/>
          <p:cNvCxnSpPr>
            <a:stCxn id="3080" idx="0"/>
          </p:cNvCxnSpPr>
          <p:nvPr/>
        </p:nvCxnSpPr>
        <p:spPr>
          <a:xfrm flipV="1">
            <a:off x="967080" y="4746508"/>
            <a:ext cx="858251" cy="20389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061078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Προφυλάξεις πριν τη χορήγηση</a:t>
            </a:r>
            <a:endParaRPr lang="el-GR" dirty="0"/>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359532" y="1268760"/>
            <a:ext cx="3898776" cy="5040560"/>
          </a:xfrm>
        </p:spPr>
        <p:txBody>
          <a:bodyPr/>
          <a:lstStyle/>
          <a:p>
            <a:pPr>
              <a:spcBef>
                <a:spcPts val="2400"/>
              </a:spcBef>
            </a:pPr>
            <a:r>
              <a:rPr lang="el-GR" sz="2400" b="1" dirty="0" smtClean="0">
                <a:solidFill>
                  <a:srgbClr val="820000"/>
                </a:solidFill>
              </a:rPr>
              <a:t>Ασηψία,</a:t>
            </a:r>
          </a:p>
          <a:p>
            <a:pPr>
              <a:spcBef>
                <a:spcPts val="2400"/>
              </a:spcBef>
            </a:pPr>
            <a:r>
              <a:rPr lang="el-GR" sz="2400" dirty="0" smtClean="0"/>
              <a:t>Το σωστό </a:t>
            </a:r>
            <a:r>
              <a:rPr lang="el-GR" sz="2400" b="1" dirty="0" smtClean="0">
                <a:solidFill>
                  <a:srgbClr val="820000"/>
                </a:solidFill>
              </a:rPr>
              <a:t>φάρμακο,</a:t>
            </a:r>
          </a:p>
          <a:p>
            <a:pPr>
              <a:spcBef>
                <a:spcPts val="2400"/>
              </a:spcBef>
            </a:pPr>
            <a:r>
              <a:rPr lang="el-GR" sz="2400" dirty="0" smtClean="0"/>
              <a:t>Η σωστή </a:t>
            </a:r>
            <a:r>
              <a:rPr lang="el-GR" sz="2400" b="1" dirty="0" smtClean="0">
                <a:solidFill>
                  <a:srgbClr val="820000"/>
                </a:solidFill>
              </a:rPr>
              <a:t>οδός χορήγησης,</a:t>
            </a:r>
          </a:p>
          <a:p>
            <a:pPr>
              <a:spcBef>
                <a:spcPts val="2400"/>
              </a:spcBef>
            </a:pPr>
            <a:r>
              <a:rPr lang="el-GR" sz="2400" dirty="0" smtClean="0"/>
              <a:t>Ο σωστός </a:t>
            </a:r>
            <a:r>
              <a:rPr lang="el-GR" sz="2400" b="1" dirty="0" smtClean="0">
                <a:solidFill>
                  <a:srgbClr val="820000"/>
                </a:solidFill>
              </a:rPr>
              <a:t>ασθενής,</a:t>
            </a:r>
          </a:p>
          <a:p>
            <a:pPr>
              <a:spcBef>
                <a:spcPts val="2400"/>
              </a:spcBef>
            </a:pPr>
            <a:r>
              <a:rPr lang="el-GR" sz="2400" dirty="0" smtClean="0"/>
              <a:t>Η σωστή </a:t>
            </a:r>
            <a:r>
              <a:rPr lang="el-GR" sz="2400" b="1" dirty="0" smtClean="0">
                <a:solidFill>
                  <a:srgbClr val="820000"/>
                </a:solidFill>
              </a:rPr>
              <a:t>δόση,</a:t>
            </a:r>
          </a:p>
          <a:p>
            <a:pPr>
              <a:spcBef>
                <a:spcPts val="2400"/>
              </a:spcBef>
            </a:pPr>
            <a:r>
              <a:rPr lang="el-GR" sz="2400" dirty="0" smtClean="0"/>
              <a:t>Ο σωστός </a:t>
            </a:r>
            <a:r>
              <a:rPr lang="el-GR" sz="2400" b="1" dirty="0" smtClean="0">
                <a:solidFill>
                  <a:srgbClr val="820000"/>
                </a:solidFill>
              </a:rPr>
              <a:t>χρόνος.</a:t>
            </a:r>
          </a:p>
          <a:p>
            <a:endParaRPr lang="el-GR" dirty="0"/>
          </a:p>
        </p:txBody>
      </p:sp>
      <p:pic>
        <p:nvPicPr>
          <p:cNvPr id="1026" name="Picture 2" descr="τοποθέτηση φλεβοκαθετήρ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179" y="1441303"/>
            <a:ext cx="3889449" cy="25758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4873179" y="4285545"/>
            <a:ext cx="3933128" cy="1015663"/>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3"/>
              </a:rPr>
              <a:t>US Navy 050428-N-8629M-105 Hospital Corpsman 3rd Class Tyler Sundsmo, assigned to the Military Sealift Command (MSC) hospital ship USNS Mercy (T-AH 19), demonstrates how to insert an IV</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lumMod val="65000"/>
                    <a:lumOff val="35000"/>
                  </a:prstClr>
                </a:solidFill>
                <a:latin typeface="Calibri"/>
                <a:hlinkClick r:id="rId4"/>
              </a:rPr>
              <a:t>BotMultichillT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301572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700" dirty="0"/>
              <a:t>Τρόπος υπολογισμού σταγόνων ανά </a:t>
            </a:r>
            <a:r>
              <a:rPr lang="el-GR" sz="3700" dirty="0" smtClean="0"/>
              <a:t>λεπτό</a:t>
            </a:r>
            <a:endParaRPr lang="el-GR" sz="3700" dirty="0"/>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1696" y="980049"/>
                <a:ext cx="8520608" cy="1728192"/>
              </a:xfrm>
            </p:spPr>
            <p:txBody>
              <a:bodyPr>
                <a:normAutofit/>
              </a:bodyPr>
              <a:lstStyle/>
              <a:p>
                <a:pPr>
                  <a:spcBef>
                    <a:spcPts val="2400"/>
                  </a:spcBef>
                </a:pPr>
                <a:r>
                  <a:rPr lang="el-GR" sz="2400" b="1" dirty="0" smtClean="0"/>
                  <a:t>Απλές συσκευές ορών</a:t>
                </a:r>
              </a:p>
              <a:p>
                <a:pPr marL="360363" indent="0">
                  <a:spcBef>
                    <a:spcPts val="2400"/>
                  </a:spcBef>
                  <a:buNone/>
                </a:pPr>
                <a:r>
                  <a:rPr lang="el-GR" sz="2400" dirty="0" smtClean="0"/>
                  <a:t>Σταγόνες/ λεπτό = </a:t>
                </a:r>
                <a14:m>
                  <m:oMath xmlns:m="http://schemas.openxmlformats.org/officeDocument/2006/math">
                    <m:f>
                      <m:fPr>
                        <m:ctrlPr>
                          <a:rPr lang="el-GR" sz="2800" i="1" smtClean="0">
                            <a:latin typeface="Cambria Math"/>
                          </a:rPr>
                        </m:ctrlPr>
                      </m:fPr>
                      <m:num>
                        <m:r>
                          <a:rPr lang="el-GR" sz="2800" b="0" i="1" smtClean="0">
                            <a:latin typeface="Cambria Math"/>
                          </a:rPr>
                          <m:t>𝜎𝜐𝜈𝜊𝜆𝜄𝜅</m:t>
                        </m:r>
                        <m:r>
                          <m:rPr>
                            <m:sty m:val="p"/>
                          </m:rPr>
                          <a:rPr lang="el-GR" sz="2800" b="0" i="1" smtClean="0">
                            <a:latin typeface="Cambria Math"/>
                          </a:rPr>
                          <m:t>ό</m:t>
                        </m:r>
                        <m:r>
                          <a:rPr lang="el-GR" sz="2800" b="0" i="1" smtClean="0">
                            <a:latin typeface="Cambria Math"/>
                          </a:rPr>
                          <m:t> </m:t>
                        </m:r>
                        <m:r>
                          <a:rPr lang="el-GR" sz="2800" b="0" i="1" smtClean="0">
                            <a:latin typeface="Cambria Math"/>
                          </a:rPr>
                          <m:t>𝜋𝜊𝜎</m:t>
                        </m:r>
                        <m:r>
                          <m:rPr>
                            <m:sty m:val="p"/>
                          </m:rPr>
                          <a:rPr lang="el-GR" sz="2800" b="0" i="1" smtClean="0">
                            <a:latin typeface="Cambria Math"/>
                          </a:rPr>
                          <m:t>ό</m:t>
                        </m:r>
                        <m:r>
                          <a:rPr lang="el-GR" sz="2800" b="0" i="1" smtClean="0">
                            <a:latin typeface="Cambria Math"/>
                          </a:rPr>
                          <m:t> </m:t>
                        </m:r>
                        <m:r>
                          <a:rPr lang="el-GR" sz="2800" b="0" i="1" smtClean="0">
                            <a:latin typeface="Cambria Math"/>
                          </a:rPr>
                          <m:t>𝜐𝛾𝜌𝜊</m:t>
                        </m:r>
                        <m:r>
                          <m:rPr>
                            <m:sty m:val="p"/>
                          </m:rPr>
                          <a:rPr lang="el-GR" sz="2800" b="0" i="1" smtClean="0">
                            <a:latin typeface="Cambria Math"/>
                          </a:rPr>
                          <m:t>ύ</m:t>
                        </m:r>
                        <m:r>
                          <a:rPr lang="el-GR" sz="2800" b="0" i="1" smtClean="0">
                            <a:latin typeface="Cambria Math"/>
                          </a:rPr>
                          <m:t> </m:t>
                        </m:r>
                        <m:r>
                          <a:rPr lang="en-US" sz="2800" b="0" i="1" smtClean="0">
                            <a:latin typeface="Cambria Math"/>
                          </a:rPr>
                          <m:t>𝑚𝑙</m:t>
                        </m:r>
                        <m:r>
                          <a:rPr lang="en-US" sz="2800" b="0" i="1" smtClean="0">
                            <a:latin typeface="Cambria Math"/>
                          </a:rPr>
                          <m:t> × </m:t>
                        </m:r>
                        <m:r>
                          <a:rPr lang="el-GR" sz="2800" b="0" i="1" smtClean="0">
                            <a:latin typeface="Cambria Math"/>
                            <a:ea typeface="Cambria Math"/>
                          </a:rPr>
                          <m:t>𝜎𝜏𝛼𝛾</m:t>
                        </m:r>
                        <m:r>
                          <m:rPr>
                            <m:sty m:val="p"/>
                          </m:rPr>
                          <a:rPr lang="el-GR" sz="2800" b="0" i="1" smtClean="0">
                            <a:latin typeface="Cambria Math"/>
                            <a:ea typeface="Cambria Math"/>
                          </a:rPr>
                          <m:t>ό</m:t>
                        </m:r>
                        <m:r>
                          <a:rPr lang="el-GR" sz="2800" b="0" i="1" smtClean="0">
                            <a:latin typeface="Cambria Math"/>
                            <a:ea typeface="Cambria Math"/>
                          </a:rPr>
                          <m:t>𝜈𝜀𝜍</m:t>
                        </m:r>
                        <m:r>
                          <a:rPr lang="el-GR" sz="2800" b="0" i="1" smtClean="0">
                            <a:latin typeface="Cambria Math"/>
                            <a:ea typeface="Cambria Math"/>
                          </a:rPr>
                          <m:t>/</m:t>
                        </m:r>
                        <m:r>
                          <a:rPr lang="en-US" sz="2800" b="0" i="1" smtClean="0">
                            <a:latin typeface="Cambria Math"/>
                            <a:ea typeface="Cambria Math"/>
                          </a:rPr>
                          <m:t>𝑚𝑙</m:t>
                        </m:r>
                      </m:num>
                      <m:den>
                        <m:r>
                          <a:rPr lang="el-GR" sz="2800" b="0" i="1" smtClean="0">
                            <a:latin typeface="Cambria Math"/>
                          </a:rPr>
                          <m:t>𝜎𝜐𝜈𝜊𝜆𝜄𝜅</m:t>
                        </m:r>
                        <m:r>
                          <m:rPr>
                            <m:sty m:val="p"/>
                          </m:rPr>
                          <a:rPr lang="el-GR" sz="2800" b="0" i="1" smtClean="0">
                            <a:latin typeface="Cambria Math"/>
                          </a:rPr>
                          <m:t>ό</m:t>
                        </m:r>
                        <m:r>
                          <a:rPr lang="el-GR" sz="2800" b="0" i="1" smtClean="0">
                            <a:latin typeface="Cambria Math"/>
                          </a:rPr>
                          <m:t>𝜍</m:t>
                        </m:r>
                        <m:r>
                          <a:rPr lang="el-GR" sz="2800" b="0" i="1" smtClean="0">
                            <a:latin typeface="Cambria Math"/>
                          </a:rPr>
                          <m:t> </m:t>
                        </m:r>
                        <m:r>
                          <a:rPr lang="el-GR" sz="2800" b="0" i="1" smtClean="0">
                            <a:latin typeface="Cambria Math"/>
                          </a:rPr>
                          <m:t>𝜒𝜌</m:t>
                        </m:r>
                        <m:r>
                          <m:rPr>
                            <m:sty m:val="p"/>
                          </m:rPr>
                          <a:rPr lang="el-GR" sz="2800" b="0" i="1" smtClean="0">
                            <a:latin typeface="Cambria Math"/>
                          </a:rPr>
                          <m:t>ό</m:t>
                        </m:r>
                        <m:r>
                          <a:rPr lang="el-GR" sz="2800" b="0" i="1" smtClean="0">
                            <a:latin typeface="Cambria Math"/>
                          </a:rPr>
                          <m:t>𝜈𝜊𝜍</m:t>
                        </m:r>
                        <m:r>
                          <a:rPr lang="el-GR" sz="2800" b="0" i="1" smtClean="0">
                            <a:latin typeface="Cambria Math"/>
                          </a:rPr>
                          <m:t> </m:t>
                        </m:r>
                        <m:r>
                          <a:rPr lang="el-GR" sz="2800" b="0" i="1" smtClean="0">
                            <a:latin typeface="Cambria Math"/>
                          </a:rPr>
                          <m:t>𝜀𝛾𝜒𝜐𝜎𝜂𝜍</m:t>
                        </m:r>
                        <m:r>
                          <a:rPr lang="el-GR" sz="2800" b="0" i="1" smtClean="0">
                            <a:latin typeface="Cambria Math"/>
                          </a:rPr>
                          <m:t> </m:t>
                        </m:r>
                        <m:r>
                          <a:rPr lang="el-GR" sz="2800" b="0" i="1" smtClean="0">
                            <a:latin typeface="Cambria Math"/>
                          </a:rPr>
                          <m:t>𝜎𝜀</m:t>
                        </m:r>
                        <m:r>
                          <a:rPr lang="el-GR" sz="2800" b="0" i="1" smtClean="0">
                            <a:latin typeface="Cambria Math"/>
                          </a:rPr>
                          <m:t> </m:t>
                        </m:r>
                        <m:r>
                          <a:rPr lang="el-GR" sz="2800" b="0" i="1" smtClean="0">
                            <a:latin typeface="Cambria Math"/>
                          </a:rPr>
                          <m:t>𝜆𝜀𝜋𝜏𝛼</m:t>
                        </m:r>
                        <m:r>
                          <a:rPr lang="el-GR" sz="2800" b="0" i="1" smtClean="0">
                            <a:latin typeface="Cambria Math"/>
                          </a:rPr>
                          <m:t> </m:t>
                        </m:r>
                      </m:den>
                    </m:f>
                  </m:oMath>
                </a14:m>
                <a:r>
                  <a:rPr lang="en-US" sz="2800"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1696" y="980049"/>
                <a:ext cx="8520608" cy="1728192"/>
              </a:xfrm>
              <a:blipFill rotWithShape="0">
                <a:blip r:embed="rId3"/>
                <a:stretch>
                  <a:fillRect l="-930" t="-2827"/>
                </a:stretch>
              </a:blipFill>
            </p:spPr>
            <p:txBody>
              <a:bodyPr/>
              <a:lstStyle/>
              <a:p>
                <a:r>
                  <a:rPr lang="el-GR">
                    <a:noFill/>
                  </a:rPr>
                  <a:t> </a:t>
                </a:r>
              </a:p>
            </p:txBody>
          </p:sp>
        </mc:Fallback>
      </mc:AlternateContent>
      <p:graphicFrame>
        <p:nvGraphicFramePr>
          <p:cNvPr id="5" name="Table 4"/>
          <p:cNvGraphicFramePr>
            <a:graphicFrameLocks noGrp="1"/>
          </p:cNvGraphicFramePr>
          <p:nvPr>
            <p:extLst/>
          </p:nvPr>
        </p:nvGraphicFramePr>
        <p:xfrm>
          <a:off x="1403648" y="2564904"/>
          <a:ext cx="5760640" cy="1112520"/>
        </p:xfrm>
        <a:graphic>
          <a:graphicData uri="http://schemas.openxmlformats.org/drawingml/2006/table">
            <a:tbl>
              <a:tblPr firstRow="1" bandRow="1">
                <a:tableStyleId>{6E25E649-3F16-4E02-A733-19D2CDBF48F0}</a:tableStyleId>
              </a:tblPr>
              <a:tblGrid>
                <a:gridCol w="1563077"/>
                <a:gridCol w="2314277"/>
                <a:gridCol w="1883286"/>
              </a:tblGrid>
              <a:tr h="370840">
                <a:tc>
                  <a:txBody>
                    <a:bodyPr/>
                    <a:lstStyle/>
                    <a:p>
                      <a:endParaRPr lang="el-GR" dirty="0"/>
                    </a:p>
                  </a:txBody>
                  <a:tcPr/>
                </a:tc>
                <a:tc>
                  <a:txBody>
                    <a:bodyPr/>
                    <a:lstStyle/>
                    <a:p>
                      <a:r>
                        <a:rPr lang="el-GR" dirty="0" smtClean="0"/>
                        <a:t>Κοινή</a:t>
                      </a:r>
                      <a:r>
                        <a:rPr lang="el-GR" baseline="0" dirty="0" smtClean="0"/>
                        <a:t> Συσκευή</a:t>
                      </a:r>
                      <a:endParaRPr lang="el-GR" dirty="0"/>
                    </a:p>
                  </a:txBody>
                  <a:tcPr/>
                </a:tc>
                <a:tc>
                  <a:txBody>
                    <a:bodyPr/>
                    <a:lstStyle/>
                    <a:p>
                      <a:r>
                        <a:rPr lang="el-GR" dirty="0" smtClean="0"/>
                        <a:t>Παιδιατρική</a:t>
                      </a:r>
                      <a:endParaRPr lang="el-GR" dirty="0"/>
                    </a:p>
                  </a:txBody>
                  <a:tcPr/>
                </a:tc>
              </a:tr>
              <a:tr h="370840">
                <a:tc>
                  <a:txBody>
                    <a:bodyPr/>
                    <a:lstStyle/>
                    <a:p>
                      <a:r>
                        <a:rPr lang="en-US" dirty="0" smtClean="0"/>
                        <a:t>Abbot</a:t>
                      </a:r>
                      <a:endParaRPr lang="el-GR" b="1" dirty="0"/>
                    </a:p>
                  </a:txBody>
                  <a:tcPr/>
                </a:tc>
                <a:tc>
                  <a:txBody>
                    <a:bodyPr/>
                    <a:lstStyle/>
                    <a:p>
                      <a:r>
                        <a:rPr lang="el-GR" dirty="0" smtClean="0"/>
                        <a:t>15</a:t>
                      </a:r>
                      <a:endParaRPr lang="el-GR" dirty="0"/>
                    </a:p>
                  </a:txBody>
                  <a:tcPr/>
                </a:tc>
                <a:tc>
                  <a:txBody>
                    <a:bodyPr/>
                    <a:lstStyle/>
                    <a:p>
                      <a:r>
                        <a:rPr lang="el-GR" dirty="0" smtClean="0"/>
                        <a:t>60</a:t>
                      </a:r>
                      <a:endParaRPr lang="el-GR" dirty="0"/>
                    </a:p>
                  </a:txBody>
                  <a:tcPr/>
                </a:tc>
              </a:tr>
              <a:tr h="370840">
                <a:tc>
                  <a:txBody>
                    <a:bodyPr/>
                    <a:lstStyle/>
                    <a:p>
                      <a:r>
                        <a:rPr lang="en-US" dirty="0" smtClean="0"/>
                        <a:t>Baxter</a:t>
                      </a:r>
                      <a:endParaRPr lang="el-GR" b="1" dirty="0"/>
                    </a:p>
                  </a:txBody>
                  <a:tcPr/>
                </a:tc>
                <a:tc>
                  <a:txBody>
                    <a:bodyPr/>
                    <a:lstStyle/>
                    <a:p>
                      <a:r>
                        <a:rPr lang="el-GR" dirty="0" smtClean="0"/>
                        <a:t>10</a:t>
                      </a:r>
                      <a:endParaRPr lang="el-GR" dirty="0"/>
                    </a:p>
                  </a:txBody>
                  <a:tcPr/>
                </a:tc>
                <a:tc>
                  <a:txBody>
                    <a:bodyPr/>
                    <a:lstStyle/>
                    <a:p>
                      <a:r>
                        <a:rPr lang="el-GR" dirty="0" smtClean="0"/>
                        <a:t>50</a:t>
                      </a:r>
                      <a:endParaRPr lang="el-GR" dirty="0"/>
                    </a:p>
                  </a:txBody>
                  <a:tcPr/>
                </a:tc>
              </a:tr>
            </a:tbl>
          </a:graphicData>
        </a:graphic>
      </p:graphicFrame>
      <p:sp>
        <p:nvSpPr>
          <p:cNvPr id="7" name="Rectangle 6"/>
          <p:cNvSpPr/>
          <p:nvPr/>
        </p:nvSpPr>
        <p:spPr>
          <a:xfrm>
            <a:off x="311696" y="4005064"/>
            <a:ext cx="7932712" cy="1585049"/>
          </a:xfrm>
          <a:prstGeom prst="rect">
            <a:avLst/>
          </a:prstGeom>
        </p:spPr>
        <p:txBody>
          <a:bodyPr wrap="square">
            <a:spAutoFit/>
          </a:bodyPr>
          <a:lstStyle/>
          <a:p>
            <a:pPr marL="342900" indent="-342900">
              <a:spcBef>
                <a:spcPts val="2400"/>
              </a:spcBef>
              <a:buClr>
                <a:srgbClr val="004A82"/>
              </a:buClr>
              <a:buFont typeface="Arial" pitchFamily="34" charset="0"/>
              <a:buChar char="•"/>
            </a:pPr>
            <a:r>
              <a:rPr lang="el-GR" sz="2400" b="1" dirty="0">
                <a:solidFill>
                  <a:prstClr val="black"/>
                </a:solidFill>
                <a:latin typeface="Calibri"/>
              </a:rPr>
              <a:t>Συσκευές με ρυθμιστή ροής </a:t>
            </a:r>
          </a:p>
          <a:p>
            <a:pPr marL="360363">
              <a:spcBef>
                <a:spcPts val="600"/>
              </a:spcBef>
              <a:buClr>
                <a:srgbClr val="004A82"/>
              </a:buClr>
            </a:pPr>
            <a:r>
              <a:rPr lang="el-GR" sz="2400" dirty="0">
                <a:solidFill>
                  <a:prstClr val="black"/>
                </a:solidFill>
                <a:latin typeface="Calibri"/>
              </a:rPr>
              <a:t>ml/ώρα =  Όγκος υγρού σε ml/ χρονικό διάστημα σε </a:t>
            </a:r>
            <a:r>
              <a:rPr lang="el-GR" sz="2400" dirty="0" smtClean="0">
                <a:solidFill>
                  <a:prstClr val="black"/>
                </a:solidFill>
                <a:latin typeface="Calibri"/>
              </a:rPr>
              <a:t>ώρες,</a:t>
            </a:r>
            <a:endParaRPr lang="el-GR" sz="2400" dirty="0">
              <a:solidFill>
                <a:prstClr val="black"/>
              </a:solidFill>
              <a:latin typeface="Calibri"/>
            </a:endParaRPr>
          </a:p>
          <a:p>
            <a:pPr marL="342900" indent="-342900">
              <a:spcBef>
                <a:spcPts val="2400"/>
              </a:spcBef>
              <a:buClr>
                <a:srgbClr val="004A82"/>
              </a:buClr>
              <a:buFont typeface="Arial" pitchFamily="34" charset="0"/>
              <a:buChar char="•"/>
            </a:pPr>
            <a:r>
              <a:rPr lang="el-GR" sz="2400" b="1" dirty="0" smtClean="0">
                <a:solidFill>
                  <a:prstClr val="black"/>
                </a:solidFill>
                <a:latin typeface="Calibri"/>
              </a:rPr>
              <a:t>Ηλεκτρονικές αντλίες </a:t>
            </a:r>
            <a:r>
              <a:rPr lang="el-GR" sz="2400" b="1" dirty="0">
                <a:solidFill>
                  <a:prstClr val="black"/>
                </a:solidFill>
                <a:latin typeface="Calibri"/>
              </a:rPr>
              <a:t>έγχυσης </a:t>
            </a:r>
            <a:r>
              <a:rPr lang="el-GR" sz="2400" b="1" dirty="0" smtClean="0">
                <a:solidFill>
                  <a:prstClr val="black"/>
                </a:solidFill>
                <a:latin typeface="Calibri"/>
              </a:rPr>
              <a:t>υγρών.</a:t>
            </a:r>
            <a:endParaRPr lang="el-GR" sz="2400" b="1"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
        <p:nvSpPr>
          <p:cNvPr id="13" name="12 - Καμπύλο αριστερό βέλος"/>
          <p:cNvSpPr/>
          <p:nvPr/>
        </p:nvSpPr>
        <p:spPr>
          <a:xfrm>
            <a:off x="8172400" y="1772816"/>
            <a:ext cx="683568" cy="1728192"/>
          </a:xfrm>
          <a:prstGeom prst="curvedLeftArrow">
            <a:avLst>
              <a:gd name="adj1" fmla="val 20766"/>
              <a:gd name="adj2" fmla="val 50000"/>
              <a:gd name="adj3" fmla="val 25000"/>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black"/>
              </a:solidFill>
            </a:endParaRPr>
          </a:p>
        </p:txBody>
      </p:sp>
    </p:spTree>
    <p:extLst>
      <p:ext uri="{BB962C8B-B14F-4D97-AF65-F5344CB8AC3E}">
        <p14:creationId xmlns:p14="http://schemas.microsoft.com/office/powerpoint/2010/main" val="3300817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Ηλεκτρονικές συσκευές έγχυσης </a:t>
            </a:r>
            <a:r>
              <a:rPr lang="el-GR" dirty="0" smtClean="0"/>
              <a:t>υγρών 1</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11266" name="Picture 2" descr="Ηλεκτρονική συσκευή έγχυσης υγρών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15777" y="1269941"/>
            <a:ext cx="5712447" cy="4572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2605436" y="5842337"/>
            <a:ext cx="3933128" cy="276999"/>
          </a:xfrm>
          <a:prstGeom prst="rect">
            <a:avLst/>
          </a:prstGeom>
        </p:spPr>
        <p:txBody>
          <a:bodyPr wrap="square">
            <a:spAutoFit/>
          </a:bodyPr>
          <a:lstStyle/>
          <a:p>
            <a:pPr algn="ctr"/>
            <a:r>
              <a:rPr lang="el-GR" sz="1200" dirty="0" smtClean="0">
                <a:solidFill>
                  <a:prstClr val="black">
                    <a:lumMod val="65000"/>
                    <a:lumOff val="35000"/>
                  </a:prstClr>
                </a:solidFill>
                <a:latin typeface="Calibri"/>
              </a:rPr>
              <a:t>Σ. Παρισσόπουλος</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480889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Ηλεκτρονικές συσκευές έγχυσης υγρών </a:t>
            </a:r>
            <a:r>
              <a:rPr lang="el-GR" dirty="0" smtClean="0"/>
              <a:t>2</a:t>
            </a:r>
            <a:endParaRPr lang="el-GR" dirty="0"/>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12290" name="Picture 2" descr="Ηλεκτρονική συσκευή έγχυσης υγρών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60" y="1170078"/>
            <a:ext cx="2736304" cy="3188085"/>
          </a:xfrm>
          <a:prstGeom prst="snip2DiagRect">
            <a:avLst>
              <a:gd name="adj1" fmla="val 17377"/>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266492" y="4437112"/>
            <a:ext cx="2348595" cy="276999"/>
          </a:xfrm>
          <a:prstGeom prst="rect">
            <a:avLst/>
          </a:prstGeom>
        </p:spPr>
        <p:txBody>
          <a:bodyPr wrap="square">
            <a:spAutoFit/>
          </a:bodyPr>
          <a:lstStyle/>
          <a:p>
            <a:pPr algn="ctr"/>
            <a:r>
              <a:rPr lang="el-GR" sz="1200" dirty="0">
                <a:solidFill>
                  <a:prstClr val="black">
                    <a:lumMod val="65000"/>
                    <a:lumOff val="35000"/>
                  </a:prstClr>
                </a:solidFill>
                <a:latin typeface="Calibri"/>
              </a:rPr>
              <a:t>Σ. Παρισσόπουλος</a:t>
            </a:r>
            <a:endParaRPr lang="en-US" sz="1200" dirty="0">
              <a:solidFill>
                <a:prstClr val="black">
                  <a:lumMod val="65000"/>
                  <a:lumOff val="35000"/>
                </a:prstClr>
              </a:solidFill>
              <a:latin typeface="Calibri"/>
            </a:endParaRPr>
          </a:p>
        </p:txBody>
      </p:sp>
      <p:pic>
        <p:nvPicPr>
          <p:cNvPr id="12291" name="Picture 3" descr="Ηλεκτρονική συσκευή έγχυσης υγρών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872" y="1080058"/>
            <a:ext cx="2393477" cy="3188210"/>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0" name="Rectangle 9"/>
          <p:cNvSpPr/>
          <p:nvPr/>
        </p:nvSpPr>
        <p:spPr>
          <a:xfrm>
            <a:off x="6795406" y="4312513"/>
            <a:ext cx="2029944" cy="276999"/>
          </a:xfrm>
          <a:prstGeom prst="rect">
            <a:avLst/>
          </a:prstGeom>
        </p:spPr>
        <p:txBody>
          <a:bodyPr wrap="square">
            <a:spAutoFit/>
          </a:bodyPr>
          <a:lstStyle/>
          <a:p>
            <a:pPr algn="ctr"/>
            <a:r>
              <a:rPr lang="el-GR" sz="1200" dirty="0">
                <a:solidFill>
                  <a:prstClr val="black">
                    <a:lumMod val="65000"/>
                    <a:lumOff val="35000"/>
                  </a:prstClr>
                </a:solidFill>
                <a:latin typeface="Calibri"/>
              </a:rPr>
              <a:t>Σ. Παρισσόπουλος</a:t>
            </a:r>
            <a:endParaRPr lang="en-US" sz="1200" dirty="0">
              <a:solidFill>
                <a:prstClr val="black">
                  <a:lumMod val="65000"/>
                  <a:lumOff val="35000"/>
                </a:prstClr>
              </a:solidFill>
              <a:latin typeface="Calibri"/>
            </a:endParaRPr>
          </a:p>
        </p:txBody>
      </p:sp>
      <p:pic>
        <p:nvPicPr>
          <p:cNvPr id="12292" name="Picture 4" descr="Ηλεκτρονική συσκευή έγχυσης υγρών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5087" y="3933054"/>
            <a:ext cx="4134619" cy="2445113"/>
          </a:xfrm>
          <a:prstGeom prst="snip2DiagRect">
            <a:avLst>
              <a:gd name="adj1" fmla="val 2144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9" name="Rectangle 8"/>
          <p:cNvSpPr/>
          <p:nvPr/>
        </p:nvSpPr>
        <p:spPr>
          <a:xfrm>
            <a:off x="3508098" y="6453336"/>
            <a:ext cx="2348595" cy="276999"/>
          </a:xfrm>
          <a:prstGeom prst="rect">
            <a:avLst/>
          </a:prstGeom>
        </p:spPr>
        <p:txBody>
          <a:bodyPr wrap="square">
            <a:spAutoFit/>
          </a:bodyPr>
          <a:lstStyle/>
          <a:p>
            <a:pPr algn="ctr"/>
            <a:r>
              <a:rPr lang="el-GR" sz="1200" dirty="0">
                <a:solidFill>
                  <a:prstClr val="black">
                    <a:lumMod val="65000"/>
                    <a:lumOff val="35000"/>
                  </a:prstClr>
                </a:solidFill>
                <a:latin typeface="Calibri"/>
              </a:rPr>
              <a:t>Σ. Παρισσόπουλος</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
        <p:nvSpPr>
          <p:cNvPr id="11" name="10 - Ορθογώνιο"/>
          <p:cNvSpPr/>
          <p:nvPr/>
        </p:nvSpPr>
        <p:spPr>
          <a:xfrm>
            <a:off x="3851920" y="5229200"/>
            <a:ext cx="1080120" cy="144016"/>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Tree>
    <p:extLst>
      <p:ext uri="{BB962C8B-B14F-4D97-AF65-F5344CB8AC3E}">
        <p14:creationId xmlns:p14="http://schemas.microsoft.com/office/powerpoint/2010/main" val="1022785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Προφύλαξη </a:t>
            </a:r>
            <a:r>
              <a:rPr lang="el-GR" dirty="0"/>
              <a:t>1</a:t>
            </a: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normAutofit fontScale="92500" lnSpcReduction="10000"/>
          </a:bodyPr>
          <a:lstStyle/>
          <a:p>
            <a:pPr>
              <a:spcBef>
                <a:spcPts val="1200"/>
              </a:spcBef>
            </a:pPr>
            <a:r>
              <a:rPr lang="el-GR" sz="2600" dirty="0"/>
              <a:t>Πλύσιμο των χεριών πριν &amp; μετά τη νοσηλεία με αντισηπτικό υγρό </a:t>
            </a:r>
            <a:r>
              <a:rPr lang="el-GR" sz="2600" dirty="0" smtClean="0"/>
              <a:t>σαπούνι,</a:t>
            </a:r>
            <a:endParaRPr lang="el-GR" sz="2600" dirty="0"/>
          </a:p>
          <a:p>
            <a:pPr>
              <a:spcBef>
                <a:spcPts val="1200"/>
              </a:spcBef>
            </a:pPr>
            <a:r>
              <a:rPr lang="el-GR" sz="2600" dirty="0"/>
              <a:t>Χρησιμοποιήστε αλκοολούχο αντισηπτικό </a:t>
            </a:r>
            <a:r>
              <a:rPr lang="el-GR" sz="2600" dirty="0" smtClean="0"/>
              <a:t>διάλυμα</a:t>
            </a:r>
            <a:r>
              <a:rPr lang="el-GR" sz="2600" dirty="0"/>
              <a:t>,</a:t>
            </a:r>
          </a:p>
          <a:p>
            <a:pPr>
              <a:spcBef>
                <a:spcPts val="1200"/>
              </a:spcBef>
            </a:pPr>
            <a:r>
              <a:rPr lang="el-GR" sz="2600" b="1" dirty="0">
                <a:solidFill>
                  <a:srgbClr val="820000"/>
                </a:solidFill>
              </a:rPr>
              <a:t>Φοράτε γάντια στη διάρκεια της νοσηλείας – και στην ετοιμασία των ενδοφλέβιων φαρμάκων (διαλύσεις) ! !</a:t>
            </a:r>
          </a:p>
          <a:p>
            <a:pPr>
              <a:spcBef>
                <a:spcPts val="1200"/>
              </a:spcBef>
            </a:pPr>
            <a:r>
              <a:rPr lang="el-GR" sz="2600" b="1" dirty="0">
                <a:solidFill>
                  <a:srgbClr val="820000"/>
                </a:solidFill>
              </a:rPr>
              <a:t>Αλλάζετε γάντια μεταξύ ασθενών!!</a:t>
            </a:r>
          </a:p>
          <a:p>
            <a:pPr>
              <a:spcBef>
                <a:spcPts val="1200"/>
              </a:spcBef>
            </a:pPr>
            <a:r>
              <a:rPr lang="el-GR" sz="2600" dirty="0"/>
              <a:t>Οι διεθνείς οδηγίες προτείνουν να φοράτε και πλαστική ποδιά μιας χρήσης!</a:t>
            </a:r>
          </a:p>
          <a:p>
            <a:pPr>
              <a:spcBef>
                <a:spcPts val="1200"/>
              </a:spcBef>
            </a:pPr>
            <a:r>
              <a:rPr lang="el-GR" sz="2600" b="1" dirty="0" smtClean="0">
                <a:solidFill>
                  <a:srgbClr val="820000"/>
                </a:solidFill>
              </a:rPr>
              <a:t>ΜΗΝ πιάνετε </a:t>
            </a:r>
            <a:r>
              <a:rPr lang="el-GR" sz="2600" b="1" dirty="0">
                <a:solidFill>
                  <a:srgbClr val="820000"/>
                </a:solidFill>
              </a:rPr>
              <a:t>τις χρησιμοποιημένες βελόνες με τα </a:t>
            </a:r>
            <a:r>
              <a:rPr lang="el-GR" sz="2600" b="1" dirty="0" smtClean="0">
                <a:solidFill>
                  <a:srgbClr val="820000"/>
                </a:solidFill>
              </a:rPr>
              <a:t>χέρια,</a:t>
            </a:r>
            <a:endParaRPr lang="el-GR" sz="2600" b="1" dirty="0">
              <a:solidFill>
                <a:srgbClr val="820000"/>
              </a:solidFill>
            </a:endParaRPr>
          </a:p>
          <a:p>
            <a:pPr>
              <a:spcBef>
                <a:spcPts val="1200"/>
              </a:spcBef>
            </a:pPr>
            <a:r>
              <a:rPr lang="el-GR" sz="2600" b="1" dirty="0">
                <a:solidFill>
                  <a:srgbClr val="820000"/>
                </a:solidFill>
              </a:rPr>
              <a:t>ΜΗΝ</a:t>
            </a:r>
            <a:r>
              <a:rPr lang="el-GR" sz="2600" dirty="0">
                <a:solidFill>
                  <a:srgbClr val="820000"/>
                </a:solidFill>
              </a:rPr>
              <a:t>  </a:t>
            </a:r>
            <a:r>
              <a:rPr lang="el-GR" sz="2600" b="1" dirty="0" smtClean="0">
                <a:solidFill>
                  <a:srgbClr val="820000"/>
                </a:solidFill>
              </a:rPr>
              <a:t>βάζετε </a:t>
            </a:r>
            <a:r>
              <a:rPr lang="el-GR" sz="2600" b="1" dirty="0">
                <a:solidFill>
                  <a:srgbClr val="820000"/>
                </a:solidFill>
              </a:rPr>
              <a:t>το καπάκι στη χρησιμοποιημένη βελόνα </a:t>
            </a:r>
            <a:r>
              <a:rPr lang="el-GR" sz="2600" b="1" dirty="0" smtClean="0"/>
              <a:t>,</a:t>
            </a:r>
            <a:endParaRPr lang="el-GR" sz="2600" b="1" dirty="0"/>
          </a:p>
          <a:p>
            <a:pPr>
              <a:spcBef>
                <a:spcPts val="1200"/>
              </a:spcBef>
            </a:pPr>
            <a:r>
              <a:rPr lang="el-GR" sz="2600" dirty="0"/>
              <a:t>Πετάτε τα χρησιμοποιημένα αιχμηρά σε ειδικά </a:t>
            </a:r>
            <a:r>
              <a:rPr lang="el-GR" sz="2600" dirty="0" smtClean="0"/>
              <a:t>δοχεία.</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34120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Προφύλαξη </a:t>
            </a:r>
            <a:r>
              <a:rPr lang="el-GR" dirty="0"/>
              <a:t>2</a:t>
            </a:r>
          </a:p>
        </p:txBody>
      </p:sp>
      <p:sp>
        <p:nvSpPr>
          <p:cNvPr id="3" name="Content Placeholder 2"/>
          <p:cNvSpPr>
            <a:spLocks noGrp="1"/>
          </p:cNvSpPr>
          <p:nvPr>
            <p:ph idx="1"/>
          </p:nvPr>
        </p:nvSpPr>
        <p:spPr/>
        <p:txBody>
          <a:bodyPr/>
          <a:lstStyle/>
          <a:p>
            <a:pPr>
              <a:spcBef>
                <a:spcPts val="3000"/>
              </a:spcBef>
              <a:buFont typeface="Wingdings" pitchFamily="2" charset="2"/>
              <a:buChar char="Ø"/>
            </a:pPr>
            <a:r>
              <a:rPr lang="el-GR" sz="2400" b="1" dirty="0"/>
              <a:t>Εάν τρυπηθείτε με χρησιμοποιημένη </a:t>
            </a:r>
            <a:r>
              <a:rPr lang="el-GR" sz="2400" b="1" dirty="0" smtClean="0"/>
              <a:t>βελόνα :</a:t>
            </a:r>
            <a:endParaRPr lang="el-GR" sz="2400" b="1" dirty="0"/>
          </a:p>
          <a:p>
            <a:pPr marL="811213" indent="-450850">
              <a:spcBef>
                <a:spcPts val="3000"/>
              </a:spcBef>
            </a:pPr>
            <a:r>
              <a:rPr lang="el-GR" sz="2400" dirty="0"/>
              <a:t>Αφαιρέστε το αίμα συμπιέζοντας την </a:t>
            </a:r>
            <a:r>
              <a:rPr lang="el-GR" sz="2400" dirty="0" smtClean="0"/>
              <a:t>περιοχή,</a:t>
            </a:r>
            <a:endParaRPr lang="el-GR" sz="2400" dirty="0"/>
          </a:p>
          <a:p>
            <a:pPr marL="811213" indent="-450850">
              <a:spcBef>
                <a:spcPts val="3000"/>
              </a:spcBef>
            </a:pPr>
            <a:r>
              <a:rPr lang="el-GR" sz="2400" dirty="0"/>
              <a:t>Πλύνετε καλά την περιοχή με ήπιο </a:t>
            </a:r>
            <a:r>
              <a:rPr lang="el-GR" sz="2400" dirty="0" smtClean="0"/>
              <a:t>σαπούνι,</a:t>
            </a:r>
            <a:endParaRPr lang="el-GR" sz="2400" dirty="0"/>
          </a:p>
          <a:p>
            <a:pPr marL="811213" indent="-450850">
              <a:spcBef>
                <a:spcPts val="3000"/>
              </a:spcBef>
            </a:pPr>
            <a:r>
              <a:rPr lang="el-GR" sz="2400" dirty="0"/>
              <a:t>Ενημερώστε τον γιατρό εργασίας / γραφείο λοιμώξεων στο </a:t>
            </a:r>
            <a:r>
              <a:rPr lang="el-GR" sz="2400" dirty="0" smtClean="0"/>
              <a:t>νοσοκομείο,</a:t>
            </a:r>
            <a:endParaRPr lang="el-GR" sz="2400" dirty="0"/>
          </a:p>
          <a:p>
            <a:pPr marL="811213" indent="-450850">
              <a:spcBef>
                <a:spcPts val="3000"/>
              </a:spcBef>
            </a:pPr>
            <a:r>
              <a:rPr lang="el-GR" sz="2400" dirty="0"/>
              <a:t>Ελέγξτε εαυτό σας και ασθενή για ηπατίτιδα </a:t>
            </a:r>
            <a:r>
              <a:rPr lang="el-GR" sz="2400" dirty="0" smtClean="0"/>
              <a:t>Β.</a:t>
            </a:r>
            <a:endParaRPr lang="el-GR" sz="2400" dirty="0"/>
          </a:p>
          <a:p>
            <a:endParaRPr lang="el-GR" dirty="0"/>
          </a:p>
          <a:p>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4128366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400" dirty="0"/>
              <a:t>Βασικές αρχές χορήγησης </a:t>
            </a:r>
            <a:r>
              <a:rPr lang="el-GR" sz="3400" dirty="0" smtClean="0"/>
              <a:t>ενδοφλέβιων υγρών </a:t>
            </a:r>
            <a:r>
              <a:rPr lang="el-GR" sz="3400" dirty="0"/>
              <a:t>1</a:t>
            </a: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normAutofit/>
          </a:bodyPr>
          <a:lstStyle/>
          <a:p>
            <a:pPr>
              <a:spcBef>
                <a:spcPts val="1200"/>
              </a:spcBef>
            </a:pPr>
            <a:r>
              <a:rPr lang="el-GR" sz="2400" dirty="0"/>
              <a:t>Ο ορός θα πρέπει να μην παραμένει πάνω από </a:t>
            </a:r>
            <a:r>
              <a:rPr lang="el-GR" sz="2400" b="1" dirty="0">
                <a:solidFill>
                  <a:srgbClr val="820000"/>
                </a:solidFill>
              </a:rPr>
              <a:t>24</a:t>
            </a:r>
            <a:r>
              <a:rPr lang="el-GR" sz="2400" dirty="0"/>
              <a:t> </a:t>
            </a:r>
            <a:r>
              <a:rPr lang="el-GR" sz="2400" dirty="0" smtClean="0"/>
              <a:t>ώρες,</a:t>
            </a:r>
            <a:endParaRPr lang="el-GR" sz="2400" dirty="0"/>
          </a:p>
          <a:p>
            <a:pPr>
              <a:spcBef>
                <a:spcPts val="1200"/>
              </a:spcBef>
            </a:pPr>
            <a:r>
              <a:rPr lang="el-GR" sz="2400" dirty="0"/>
              <a:t>Ο φλεβοκαθετήρας μπορεί να παραμένει μέχρι </a:t>
            </a:r>
            <a:r>
              <a:rPr lang="el-GR" sz="2400" b="1" dirty="0">
                <a:solidFill>
                  <a:srgbClr val="820000"/>
                </a:solidFill>
              </a:rPr>
              <a:t>72</a:t>
            </a:r>
            <a:r>
              <a:rPr lang="el-GR" sz="2400" dirty="0"/>
              <a:t> </a:t>
            </a:r>
            <a:r>
              <a:rPr lang="el-GR" sz="2400" dirty="0" smtClean="0"/>
              <a:t>ώρες,</a:t>
            </a:r>
            <a:endParaRPr lang="el-GR" sz="2400" dirty="0"/>
          </a:p>
          <a:p>
            <a:pPr>
              <a:spcBef>
                <a:spcPts val="1200"/>
              </a:spcBef>
            </a:pPr>
            <a:r>
              <a:rPr lang="el-GR" sz="2400" dirty="0" smtClean="0"/>
              <a:t>Η </a:t>
            </a:r>
            <a:r>
              <a:rPr lang="el-GR" sz="2400" dirty="0"/>
              <a:t>συσκευή ορού αλλάζεται κάθε </a:t>
            </a:r>
            <a:r>
              <a:rPr lang="el-GR" sz="2400" b="1" dirty="0">
                <a:solidFill>
                  <a:srgbClr val="820000"/>
                </a:solidFill>
              </a:rPr>
              <a:t>72</a:t>
            </a:r>
            <a:r>
              <a:rPr lang="el-GR" sz="2400" dirty="0"/>
              <a:t> ώρες (διαλύματα κρυσταλλοειδή χωρίς την προσθήκη φαρμάκων, διαφορετικά κάθε </a:t>
            </a:r>
            <a:r>
              <a:rPr lang="el-GR" sz="2400" b="1" dirty="0">
                <a:solidFill>
                  <a:srgbClr val="820000"/>
                </a:solidFill>
              </a:rPr>
              <a:t>24</a:t>
            </a:r>
            <a:r>
              <a:rPr lang="el-GR" sz="2400" dirty="0"/>
              <a:t> </a:t>
            </a:r>
            <a:r>
              <a:rPr lang="el-GR" sz="2400" dirty="0" smtClean="0"/>
              <a:t>ώρες,</a:t>
            </a:r>
            <a:endParaRPr lang="el-GR" sz="2400" dirty="0"/>
          </a:p>
          <a:p>
            <a:pPr>
              <a:spcBef>
                <a:spcPts val="1200"/>
              </a:spcBef>
            </a:pPr>
            <a:r>
              <a:rPr lang="el-GR" sz="2400" b="1" dirty="0">
                <a:solidFill>
                  <a:srgbClr val="820000"/>
                </a:solidFill>
              </a:rPr>
              <a:t>Καταγραφή της ημερομηνίας και της ώρας</a:t>
            </a:r>
            <a:r>
              <a:rPr lang="el-GR" sz="2400" dirty="0"/>
              <a:t> τοποθέτησης του φλεβοκαθετήρα και της συσκευής ορού (στο επίθεμα και στη συσκευή ορού αντίστοιχα</a:t>
            </a:r>
            <a:r>
              <a:rPr lang="el-GR" sz="2400" dirty="0" smtClean="0"/>
              <a:t>),</a:t>
            </a:r>
            <a:endParaRPr lang="el-GR" sz="2400" dirty="0"/>
          </a:p>
          <a:p>
            <a:pPr>
              <a:spcBef>
                <a:spcPts val="1200"/>
              </a:spcBef>
            </a:pPr>
            <a:r>
              <a:rPr lang="el-GR" sz="2400" dirty="0"/>
              <a:t>Το </a:t>
            </a:r>
            <a:r>
              <a:rPr lang="el-GR" sz="2400" b="1" dirty="0">
                <a:solidFill>
                  <a:srgbClr val="820000"/>
                </a:solidFill>
              </a:rPr>
              <a:t>σημείο εισαγωγής του φλεβοκαθετήρα </a:t>
            </a:r>
            <a:r>
              <a:rPr lang="el-GR" sz="2400" dirty="0"/>
              <a:t>θα πρέπει να ελέγχεται ημερησίως για επιπλοκές όπως τοπική διήθηση δέρματος, </a:t>
            </a:r>
            <a:r>
              <a:rPr lang="el-GR" sz="2400" dirty="0" smtClean="0"/>
              <a:t>θρομβοφλεβίτιδα </a:t>
            </a:r>
            <a:r>
              <a:rPr lang="el-GR" sz="2400" dirty="0"/>
              <a:t>ή </a:t>
            </a:r>
            <a:r>
              <a:rPr lang="el-GR" sz="2400" dirty="0" smtClean="0"/>
              <a:t>φλεγμονή.</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407924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defTabSz="877888"/>
            <a:r>
              <a:rPr lang="el-GR" sz="3400" dirty="0"/>
              <a:t>Βασικές αρχές χορήγησης ενδοφλέβιων υγρών </a:t>
            </a:r>
            <a:r>
              <a:rPr lang="el-GR" sz="3400" dirty="0" smtClean="0"/>
              <a:t>2</a:t>
            </a:r>
            <a:endParaRPr lang="el-GR" sz="3400"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normAutofit fontScale="92500"/>
          </a:bodyPr>
          <a:lstStyle/>
          <a:p>
            <a:pPr>
              <a:spcBef>
                <a:spcPts val="1200"/>
              </a:spcBef>
            </a:pPr>
            <a:r>
              <a:rPr lang="el-GR" sz="2600" dirty="0"/>
              <a:t>Συχνός </a:t>
            </a:r>
            <a:r>
              <a:rPr lang="el-GR" sz="2600" b="1" dirty="0">
                <a:solidFill>
                  <a:srgbClr val="820000"/>
                </a:solidFill>
              </a:rPr>
              <a:t>έλεγχος της ροής έγχυσης </a:t>
            </a:r>
            <a:r>
              <a:rPr lang="el-GR" sz="2600" dirty="0"/>
              <a:t>του </a:t>
            </a:r>
            <a:r>
              <a:rPr lang="el-GR" sz="2600" dirty="0" smtClean="0"/>
              <a:t>διαλύματος,</a:t>
            </a:r>
            <a:endParaRPr lang="el-GR" sz="2600" dirty="0"/>
          </a:p>
          <a:p>
            <a:pPr>
              <a:spcBef>
                <a:spcPts val="1200"/>
              </a:spcBef>
            </a:pPr>
            <a:r>
              <a:rPr lang="el-GR" sz="2600" b="1" dirty="0">
                <a:solidFill>
                  <a:srgbClr val="820000"/>
                </a:solidFill>
              </a:rPr>
              <a:t>Έλεγχος για βατότητα του καθετήρα, τυχόν αναδίπλωση της συσκευής, παρουσία υγρασίας  κάτω από το </a:t>
            </a:r>
            <a:r>
              <a:rPr lang="el-GR" sz="2600" b="1" dirty="0" smtClean="0">
                <a:solidFill>
                  <a:srgbClr val="820000"/>
                </a:solidFill>
              </a:rPr>
              <a:t>επίθεμα,</a:t>
            </a:r>
            <a:endParaRPr lang="el-GR" sz="2600" b="1" dirty="0">
              <a:solidFill>
                <a:srgbClr val="820000"/>
              </a:solidFill>
            </a:endParaRPr>
          </a:p>
          <a:p>
            <a:pPr>
              <a:spcBef>
                <a:spcPts val="1200"/>
              </a:spcBef>
            </a:pPr>
            <a:r>
              <a:rPr lang="el-GR" sz="2600" dirty="0"/>
              <a:t>Λήψη ζωτικών σημείων, και τήρηση ισοζυγίου </a:t>
            </a:r>
            <a:r>
              <a:rPr lang="el-GR" sz="2600" dirty="0" smtClean="0"/>
              <a:t>υγρών,</a:t>
            </a:r>
            <a:endParaRPr lang="el-GR" sz="2600" dirty="0"/>
          </a:p>
          <a:p>
            <a:pPr>
              <a:spcBef>
                <a:spcPts val="1200"/>
              </a:spcBef>
            </a:pPr>
            <a:r>
              <a:rPr lang="el-GR" sz="2600" dirty="0"/>
              <a:t>Παρακολουθείτε το σημείο </a:t>
            </a:r>
            <a:r>
              <a:rPr lang="el-GR" sz="2600" dirty="0" smtClean="0"/>
              <a:t>φλεβοκέντησης :</a:t>
            </a:r>
            <a:endParaRPr lang="el-GR" sz="2600" dirty="0"/>
          </a:p>
          <a:p>
            <a:pPr marL="622300" indent="-268288">
              <a:spcBef>
                <a:spcPts val="1200"/>
              </a:spcBef>
              <a:buFont typeface="Calibri" pitchFamily="34" charset="0"/>
              <a:buChar char="‐"/>
            </a:pPr>
            <a:r>
              <a:rPr lang="el-GR" sz="2600" dirty="0" smtClean="0"/>
              <a:t>Ερεθισμό,</a:t>
            </a:r>
            <a:endParaRPr lang="el-GR" sz="2600" dirty="0"/>
          </a:p>
          <a:p>
            <a:pPr marL="622300" indent="-268288">
              <a:spcBef>
                <a:spcPts val="1200"/>
              </a:spcBef>
              <a:buFont typeface="Calibri" pitchFamily="34" charset="0"/>
              <a:buChar char="‐"/>
            </a:pPr>
            <a:r>
              <a:rPr lang="el-GR" sz="2600" dirty="0" smtClean="0"/>
              <a:t>Πρήξιμο,</a:t>
            </a:r>
            <a:endParaRPr lang="el-GR" sz="2600" dirty="0"/>
          </a:p>
          <a:p>
            <a:pPr marL="622300" indent="-268288">
              <a:spcBef>
                <a:spcPts val="1200"/>
              </a:spcBef>
              <a:buFont typeface="Calibri" pitchFamily="34" charset="0"/>
              <a:buChar char="‐"/>
            </a:pPr>
            <a:r>
              <a:rPr lang="el-GR" sz="2600" dirty="0" smtClean="0"/>
              <a:t>Αιμάτωμα,</a:t>
            </a:r>
            <a:endParaRPr lang="el-GR" sz="2600" dirty="0"/>
          </a:p>
          <a:p>
            <a:pPr marL="622300" indent="-268288">
              <a:spcBef>
                <a:spcPts val="1200"/>
              </a:spcBef>
              <a:buFont typeface="Calibri" pitchFamily="34" charset="0"/>
              <a:buChar char="‐"/>
            </a:pPr>
            <a:r>
              <a:rPr lang="el-GR" sz="2600" dirty="0" smtClean="0"/>
              <a:t>Πόνο,</a:t>
            </a:r>
            <a:endParaRPr lang="el-GR" sz="2600" dirty="0"/>
          </a:p>
          <a:p>
            <a:pPr marL="622300" indent="-268288">
              <a:spcBef>
                <a:spcPts val="1200"/>
              </a:spcBef>
              <a:buFont typeface="Calibri" pitchFamily="34" charset="0"/>
              <a:buChar char="‐"/>
            </a:pPr>
            <a:r>
              <a:rPr lang="el-GR" sz="2600" dirty="0" smtClean="0"/>
              <a:t>Αιμορραγία.</a:t>
            </a:r>
            <a:endParaRPr lang="el-GR" sz="26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746081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332656"/>
            <a:ext cx="8229600" cy="908720"/>
          </a:xfrm>
        </p:spPr>
        <p:txBody>
          <a:bodyPr>
            <a:noAutofit/>
          </a:bodyPr>
          <a:lstStyle/>
          <a:p>
            <a:r>
              <a:rPr lang="el-GR" dirty="0" smtClean="0"/>
              <a:t>Παθολογική Νοσηλευτική Ι</a:t>
            </a:r>
            <a:br>
              <a:rPr lang="el-GR" dirty="0" smtClean="0"/>
            </a:br>
            <a:r>
              <a:rPr lang="el-GR" dirty="0" smtClean="0"/>
              <a:t>Εργαστήριο</a:t>
            </a:r>
            <a:endParaRPr lang="el-GR" dirty="0"/>
          </a:p>
        </p:txBody>
      </p:sp>
      <p:sp>
        <p:nvSpPr>
          <p:cNvPr id="5" name="Rectangle 4"/>
          <p:cNvSpPr/>
          <p:nvPr/>
        </p:nvSpPr>
        <p:spPr>
          <a:xfrm>
            <a:off x="347340" y="15567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347340" y="2204864"/>
            <a:ext cx="8424936" cy="4032448"/>
          </a:xfrm>
          <a:ln>
            <a:solidFill>
              <a:srgbClr val="004A82"/>
            </a:solidFill>
          </a:ln>
        </p:spPr>
        <p:txBody>
          <a:bodyPr>
            <a:normAutofit lnSpcReduction="10000"/>
          </a:bodyPr>
          <a:lstStyle/>
          <a:p>
            <a:pPr marL="0" indent="0" algn="ctr">
              <a:spcBef>
                <a:spcPts val="3600"/>
              </a:spcBef>
              <a:buNone/>
            </a:pPr>
            <a:r>
              <a:rPr lang="el-GR" sz="2400" b="1" dirty="0" smtClean="0"/>
              <a:t>Γ’ Χειμερινό Εξάμηνο 2012-2013</a:t>
            </a:r>
          </a:p>
          <a:p>
            <a:pPr marL="0" indent="0" algn="ctr">
              <a:spcBef>
                <a:spcPts val="3600"/>
              </a:spcBef>
              <a:buNone/>
            </a:pPr>
            <a:r>
              <a:rPr lang="el-GR" sz="2400" b="1" dirty="0" smtClean="0"/>
              <a:t>Τμήμα Νοσηλευτικής, ΤΕΙ Αθήνας</a:t>
            </a:r>
          </a:p>
          <a:p>
            <a:pPr marL="0" indent="0" algn="ctr">
              <a:spcBef>
                <a:spcPts val="3600"/>
              </a:spcBef>
              <a:buNone/>
            </a:pPr>
            <a:r>
              <a:rPr lang="el-GR" sz="2400" dirty="0" smtClean="0"/>
              <a:t>Το Εργαστήριο Διδάσκεται Σε Ομάδες 20 Ατόμων Από Τους Εξής Καθηγητές</a:t>
            </a:r>
            <a:r>
              <a:rPr lang="el-GR" sz="2400" dirty="0" smtClean="0"/>
              <a:t>:</a:t>
            </a:r>
            <a:endParaRPr lang="en-US" sz="2400" smtClean="0"/>
          </a:p>
          <a:p>
            <a:pPr marL="0" indent="0" algn="ctr">
              <a:spcBef>
                <a:spcPts val="3600"/>
              </a:spcBef>
              <a:buNone/>
            </a:pPr>
            <a:endParaRPr lang="el-GR" sz="2400" dirty="0" smtClean="0"/>
          </a:p>
          <a:p>
            <a:pPr marL="0" indent="0" algn="ctr">
              <a:lnSpc>
                <a:spcPct val="110000"/>
              </a:lnSpc>
              <a:spcBef>
                <a:spcPts val="0"/>
              </a:spcBef>
              <a:buNone/>
            </a:pPr>
            <a:r>
              <a:rPr lang="el-GR" sz="2400" dirty="0" smtClean="0"/>
              <a:t>Ο</a:t>
            </a:r>
            <a:r>
              <a:rPr lang="el-GR" sz="2400" dirty="0" smtClean="0"/>
              <a:t>.</a:t>
            </a:r>
            <a:r>
              <a:rPr lang="en-US" sz="2400" dirty="0" smtClean="0"/>
              <a:t> </a:t>
            </a:r>
            <a:r>
              <a:rPr lang="el-GR" sz="2400" dirty="0" smtClean="0"/>
              <a:t>Γκοβίνα</a:t>
            </a:r>
            <a:r>
              <a:rPr lang="el-GR" sz="2400" dirty="0" smtClean="0"/>
              <a:t>, Χ</a:t>
            </a:r>
            <a:r>
              <a:rPr lang="el-GR" sz="2400" dirty="0" smtClean="0"/>
              <a:t>.</a:t>
            </a:r>
            <a:r>
              <a:rPr lang="en-US" sz="2400" dirty="0" smtClean="0"/>
              <a:t> </a:t>
            </a:r>
            <a:r>
              <a:rPr lang="el-GR" sz="2400" dirty="0" smtClean="0"/>
              <a:t>Τσίου</a:t>
            </a:r>
            <a:r>
              <a:rPr lang="el-GR" sz="2400" dirty="0" smtClean="0"/>
              <a:t>, Σ</a:t>
            </a:r>
            <a:r>
              <a:rPr lang="el-GR" sz="2400" dirty="0" smtClean="0"/>
              <a:t>.</a:t>
            </a:r>
            <a:r>
              <a:rPr lang="en-US" sz="2400" dirty="0" smtClean="0"/>
              <a:t> </a:t>
            </a:r>
            <a:r>
              <a:rPr lang="el-GR" sz="2400" dirty="0" smtClean="0"/>
              <a:t>Παρισσόπουλος</a:t>
            </a:r>
            <a:r>
              <a:rPr lang="el-GR" sz="2400" dirty="0" smtClean="0"/>
              <a:t>, Μ</a:t>
            </a:r>
            <a:r>
              <a:rPr lang="el-GR" sz="2400" dirty="0" smtClean="0"/>
              <a:t>.</a:t>
            </a:r>
            <a:r>
              <a:rPr lang="en-US" sz="2400" dirty="0" smtClean="0"/>
              <a:t> </a:t>
            </a:r>
            <a:r>
              <a:rPr lang="el-GR" sz="2400" dirty="0" smtClean="0"/>
              <a:t>Μπουζίκα, </a:t>
            </a:r>
            <a:endParaRPr lang="en-US" sz="2400" dirty="0" smtClean="0"/>
          </a:p>
          <a:p>
            <a:pPr marL="0" indent="0" algn="ctr">
              <a:lnSpc>
                <a:spcPct val="110000"/>
              </a:lnSpc>
              <a:spcBef>
                <a:spcPts val="0"/>
              </a:spcBef>
              <a:buNone/>
            </a:pPr>
            <a:r>
              <a:rPr lang="el-GR" sz="2400" dirty="0" smtClean="0"/>
              <a:t>Θ.</a:t>
            </a:r>
            <a:r>
              <a:rPr lang="en-US" sz="2400" dirty="0" smtClean="0"/>
              <a:t> </a:t>
            </a:r>
            <a:r>
              <a:rPr lang="el-GR" sz="2400" dirty="0" smtClean="0"/>
              <a:t>Στρουμπούκη</a:t>
            </a:r>
            <a:r>
              <a:rPr lang="el-GR" sz="2400" dirty="0" smtClean="0"/>
              <a:t>, Γ</a:t>
            </a:r>
            <a:r>
              <a:rPr lang="el-GR" sz="2400" dirty="0" smtClean="0"/>
              <a:t>.</a:t>
            </a:r>
            <a:r>
              <a:rPr lang="en-US" sz="2400" dirty="0" smtClean="0"/>
              <a:t> </a:t>
            </a:r>
            <a:r>
              <a:rPr lang="el-GR" sz="2400" dirty="0" smtClean="0"/>
              <a:t>Τουλιά</a:t>
            </a:r>
            <a:r>
              <a:rPr lang="en-US" sz="2400" dirty="0" smtClean="0"/>
              <a:t>,</a:t>
            </a:r>
            <a:r>
              <a:rPr lang="el-GR" sz="2400" dirty="0" smtClean="0"/>
              <a:t> Β</a:t>
            </a:r>
            <a:r>
              <a:rPr lang="el-GR" sz="2400" dirty="0" smtClean="0"/>
              <a:t>.</a:t>
            </a:r>
            <a:r>
              <a:rPr lang="en-US" sz="2400" dirty="0" smtClean="0"/>
              <a:t> </a:t>
            </a:r>
            <a:r>
              <a:rPr lang="el-GR" sz="2400" dirty="0" smtClean="0"/>
              <a:t>Κουτσοπούλου</a:t>
            </a:r>
            <a:endParaRPr lang="el-GR" sz="2400" dirty="0" smtClean="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026644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400" dirty="0"/>
              <a:t>Βασικές αρχές χορήγησης ενδοφλέβιων υγρών 3</a:t>
            </a: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052736"/>
            <a:ext cx="8229600" cy="5688632"/>
          </a:xfrm>
        </p:spPr>
        <p:txBody>
          <a:bodyPr>
            <a:noAutofit/>
          </a:bodyPr>
          <a:lstStyle/>
          <a:p>
            <a:pPr>
              <a:tabLst>
                <a:tab pos="1169988" algn="l"/>
                <a:tab pos="2157413" algn="l"/>
              </a:tabLst>
            </a:pPr>
            <a:r>
              <a:rPr lang="el-GR" sz="2400" dirty="0"/>
              <a:t>Εφαρμόζετε </a:t>
            </a:r>
            <a:r>
              <a:rPr lang="el-GR" sz="2400" b="1" dirty="0">
                <a:solidFill>
                  <a:srgbClr val="820000"/>
                </a:solidFill>
              </a:rPr>
              <a:t>άσηπτη τεχνική </a:t>
            </a:r>
            <a:r>
              <a:rPr lang="el-GR" sz="2400" dirty="0"/>
              <a:t>(χωρίς να ακουμπάτε key points στο καθετήρα και στη συσκευή χορήγησης</a:t>
            </a:r>
            <a:r>
              <a:rPr lang="el-GR" sz="2400" dirty="0" smtClean="0"/>
              <a:t>),</a:t>
            </a:r>
            <a:endParaRPr lang="el-GR" sz="2400" dirty="0"/>
          </a:p>
          <a:p>
            <a:pPr>
              <a:tabLst>
                <a:tab pos="1169988" algn="l"/>
                <a:tab pos="2157413" algn="l"/>
              </a:tabLst>
            </a:pPr>
            <a:r>
              <a:rPr lang="el-GR" sz="2400" dirty="0"/>
              <a:t>Μην αποσυνδέετε και επανασυνδέετε τη γραμμή </a:t>
            </a:r>
            <a:r>
              <a:rPr lang="el-GR" sz="2400" dirty="0" smtClean="0"/>
              <a:t>χορήγησης,</a:t>
            </a:r>
            <a:endParaRPr lang="el-GR" sz="2400" dirty="0"/>
          </a:p>
          <a:p>
            <a:pPr>
              <a:tabLst>
                <a:tab pos="1169988" algn="l"/>
                <a:tab pos="2157413" algn="l"/>
              </a:tabLst>
            </a:pPr>
            <a:r>
              <a:rPr lang="el-GR" sz="2400" dirty="0"/>
              <a:t>Τα </a:t>
            </a:r>
            <a:r>
              <a:rPr lang="el-GR" sz="2400" b="1" dirty="0">
                <a:solidFill>
                  <a:srgbClr val="820000"/>
                </a:solidFill>
              </a:rPr>
              <a:t>3-ways</a:t>
            </a:r>
            <a:r>
              <a:rPr lang="el-GR" sz="2400" dirty="0"/>
              <a:t> έχουν ενοχοποιηθεί για υψηλότερα ποσοστά λοιμώξεων. Εάν είναι εφικτό, αποφύγετε τη χρήση </a:t>
            </a:r>
            <a:r>
              <a:rPr lang="el-GR" sz="2400" dirty="0" smtClean="0"/>
              <a:t>τους,</a:t>
            </a:r>
            <a:endParaRPr lang="el-GR" sz="2400" dirty="0"/>
          </a:p>
          <a:p>
            <a:pPr>
              <a:tabLst>
                <a:tab pos="1169988" algn="l"/>
                <a:tab pos="2157413" algn="l"/>
              </a:tabLst>
            </a:pPr>
            <a:r>
              <a:rPr lang="el-GR" sz="2400" dirty="0"/>
              <a:t>Διαφορετικά, </a:t>
            </a:r>
            <a:r>
              <a:rPr lang="el-GR" sz="2400" b="1" dirty="0">
                <a:solidFill>
                  <a:srgbClr val="820000"/>
                </a:solidFill>
              </a:rPr>
              <a:t>πάντα να καθαρίζετε την θύρα εισόδου με αποστειρωμένη γάζα με οινόπνευμα πριν και μετά την ενδοφλέβια χορήγηση!</a:t>
            </a:r>
          </a:p>
          <a:p>
            <a:pPr>
              <a:tabLst>
                <a:tab pos="1169988" algn="l"/>
                <a:tab pos="2157413" algn="l"/>
              </a:tabLst>
            </a:pPr>
            <a:r>
              <a:rPr lang="el-GR" sz="2400" b="1" dirty="0">
                <a:solidFill>
                  <a:srgbClr val="820000"/>
                </a:solidFill>
              </a:rPr>
              <a:t>Να αλλάζετε το πώμα του 3-way σε κάθε επεισόδιο IV χορήγησης </a:t>
            </a:r>
            <a:r>
              <a:rPr lang="el-GR" sz="2400" b="1" dirty="0" smtClean="0">
                <a:solidFill>
                  <a:srgbClr val="820000"/>
                </a:solidFill>
              </a:rPr>
              <a:t>,</a:t>
            </a:r>
            <a:endParaRPr lang="el-GR" sz="2400" b="1" dirty="0">
              <a:solidFill>
                <a:srgbClr val="820000"/>
              </a:solidFill>
            </a:endParaRPr>
          </a:p>
          <a:p>
            <a:pPr>
              <a:tabLst>
                <a:tab pos="1169988" algn="l"/>
                <a:tab pos="2157413" algn="l"/>
              </a:tabLst>
            </a:pPr>
            <a:r>
              <a:rPr lang="el-GR" sz="2400" dirty="0"/>
              <a:t>Οι διεθνείς οδηγίες προτείνουν </a:t>
            </a:r>
            <a:r>
              <a:rPr lang="el-GR" sz="2400" b="1" dirty="0">
                <a:solidFill>
                  <a:srgbClr val="820000"/>
                </a:solidFill>
              </a:rPr>
              <a:t>αποστειρωμένη γάζα εμποτισμένη με </a:t>
            </a:r>
            <a:r>
              <a:rPr lang="el-GR" sz="2400" b="1" dirty="0">
                <a:solidFill>
                  <a:srgbClr val="004B82"/>
                </a:solidFill>
              </a:rPr>
              <a:t>οινόπνευμα</a:t>
            </a:r>
            <a:r>
              <a:rPr lang="el-GR" sz="2400" dirty="0">
                <a:solidFill>
                  <a:srgbClr val="820000"/>
                </a:solidFill>
              </a:rPr>
              <a:t>,</a:t>
            </a:r>
            <a:r>
              <a:rPr lang="el-GR" sz="2400" dirty="0"/>
              <a:t> </a:t>
            </a:r>
            <a:r>
              <a:rPr lang="el-GR" sz="2400" b="1" dirty="0">
                <a:solidFill>
                  <a:srgbClr val="820000"/>
                </a:solidFill>
              </a:rPr>
              <a:t>ή με </a:t>
            </a:r>
            <a:r>
              <a:rPr lang="el-GR" sz="2400" b="1" dirty="0">
                <a:solidFill>
                  <a:srgbClr val="004B82"/>
                </a:solidFill>
              </a:rPr>
              <a:t>χλωρεξιδίνη 2%</a:t>
            </a:r>
            <a:r>
              <a:rPr lang="el-GR" sz="2400" dirty="0"/>
              <a:t> </a:t>
            </a:r>
            <a:r>
              <a:rPr lang="el-GR" sz="2400" b="1" dirty="0">
                <a:solidFill>
                  <a:srgbClr val="820000"/>
                </a:solidFill>
              </a:rPr>
              <a:t>σε </a:t>
            </a:r>
            <a:r>
              <a:rPr lang="el-GR" sz="2400" b="1" dirty="0">
                <a:solidFill>
                  <a:srgbClr val="004B82"/>
                </a:solidFill>
              </a:rPr>
              <a:t>70% διάλυμα οινοπνεύματος</a:t>
            </a:r>
            <a:r>
              <a:rPr lang="el-GR" sz="2400" dirty="0"/>
              <a:t> </a:t>
            </a:r>
            <a:r>
              <a:rPr lang="el-GR" sz="2000" dirty="0"/>
              <a:t>(Dougherty 2008, RCN 2005, Pratt et al 2007</a:t>
            </a:r>
            <a:r>
              <a:rPr lang="el-GR" sz="20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15589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Αναστοχαστική Πρακτική</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229600" cy="2808312"/>
          </a:xfrm>
        </p:spPr>
        <p:txBody>
          <a:bodyPr>
            <a:normAutofit/>
          </a:bodyPr>
          <a:lstStyle/>
          <a:p>
            <a:pPr>
              <a:spcBef>
                <a:spcPts val="1800"/>
              </a:spcBef>
            </a:pPr>
            <a:r>
              <a:rPr lang="el-GR" sz="2400" b="1" dirty="0" smtClean="0">
                <a:solidFill>
                  <a:srgbClr val="004A82"/>
                </a:solidFill>
              </a:rPr>
              <a:t>Πόσοι από εσάς φοράτε γάντια κατά την παρασκευή των φαρμάκων;</a:t>
            </a:r>
          </a:p>
          <a:p>
            <a:pPr>
              <a:spcBef>
                <a:spcPts val="1800"/>
              </a:spcBef>
            </a:pPr>
            <a:r>
              <a:rPr lang="el-GR" sz="2400" b="1" dirty="0" smtClean="0">
                <a:solidFill>
                  <a:srgbClr val="004A82"/>
                </a:solidFill>
              </a:rPr>
              <a:t>Ενδείκνυται </a:t>
            </a:r>
            <a:r>
              <a:rPr lang="el-GR" sz="2400" b="1" dirty="0">
                <a:solidFill>
                  <a:srgbClr val="004A82"/>
                </a:solidFill>
              </a:rPr>
              <a:t>ο</a:t>
            </a:r>
            <a:r>
              <a:rPr lang="el-GR" sz="2400" b="1" dirty="0" smtClean="0">
                <a:solidFill>
                  <a:srgbClr val="004A82"/>
                </a:solidFill>
              </a:rPr>
              <a:t> καθαρισμός της θύρας εισόδου στο 3-way πριν και μετά τη χορήγηση φαρμάκου; αν ναι, με τι υλικό;</a:t>
            </a:r>
          </a:p>
          <a:p>
            <a:pPr>
              <a:spcBef>
                <a:spcPts val="1800"/>
              </a:spcBef>
            </a:pPr>
            <a:r>
              <a:rPr lang="el-GR" sz="2400" b="1" dirty="0" smtClean="0">
                <a:solidFill>
                  <a:srgbClr val="004A82"/>
                </a:solidFill>
              </a:rPr>
              <a:t>Τι σας προτείνουν οι καθηγητές σας στο τμήμα στο νοσοκομείο;</a:t>
            </a:r>
          </a:p>
          <a:p>
            <a:endParaRPr lang="el-GR" dirty="0"/>
          </a:p>
        </p:txBody>
      </p:sp>
      <p:sp>
        <p:nvSpPr>
          <p:cNvPr id="6" name="Rectangle 5"/>
          <p:cNvSpPr/>
          <p:nvPr/>
        </p:nvSpPr>
        <p:spPr>
          <a:xfrm>
            <a:off x="359532" y="4221088"/>
            <a:ext cx="8424936" cy="2031325"/>
          </a:xfrm>
          <a:prstGeom prst="rect">
            <a:avLst/>
          </a:prstGeom>
          <a:ln w="15875">
            <a:solidFill>
              <a:srgbClr val="820000"/>
            </a:solidFill>
          </a:ln>
        </p:spPr>
        <p:txBody>
          <a:bodyPr wrap="square">
            <a:spAutoFit/>
          </a:bodyPr>
          <a:lstStyle/>
          <a:p>
            <a:pPr>
              <a:spcBef>
                <a:spcPts val="1800"/>
              </a:spcBef>
            </a:pPr>
            <a:r>
              <a:rPr lang="el-GR" sz="2400" b="1" dirty="0" smtClean="0">
                <a:solidFill>
                  <a:srgbClr val="820000"/>
                </a:solidFill>
                <a:latin typeface="Calibri"/>
              </a:rPr>
              <a:t>Άσκηση για τους φοιτητές: </a:t>
            </a:r>
            <a:endParaRPr lang="en-US" sz="2400" b="1" dirty="0" smtClean="0">
              <a:solidFill>
                <a:srgbClr val="820000"/>
              </a:solidFill>
              <a:latin typeface="Calibri"/>
            </a:endParaRPr>
          </a:p>
          <a:p>
            <a:pPr>
              <a:spcBef>
                <a:spcPts val="1800"/>
              </a:spcBef>
            </a:pPr>
            <a:r>
              <a:rPr lang="el-GR" sz="2400" dirty="0" smtClean="0">
                <a:solidFill>
                  <a:prstClr val="black"/>
                </a:solidFill>
                <a:latin typeface="Calibri"/>
              </a:rPr>
              <a:t>Ανατρέξτε </a:t>
            </a:r>
            <a:r>
              <a:rPr lang="el-GR" sz="2400" dirty="0">
                <a:solidFill>
                  <a:prstClr val="black"/>
                </a:solidFill>
                <a:latin typeface="Calibri"/>
              </a:rPr>
              <a:t>στη βιβλιογραφία και συγκρίνετε τη προτεινόμενη τακτική με την τακτική που ακολουθείτε στο νοσοκομείο</a:t>
            </a:r>
            <a:r>
              <a:rPr lang="el-GR" sz="2400" dirty="0" smtClean="0">
                <a:solidFill>
                  <a:prstClr val="black"/>
                </a:solidFill>
                <a:latin typeface="Calibri"/>
              </a:rPr>
              <a:t>.</a:t>
            </a:r>
            <a:endParaRPr lang="en-US" sz="2400" dirty="0" smtClean="0">
              <a:solidFill>
                <a:prstClr val="black"/>
              </a:solidFill>
              <a:latin typeface="Calibri"/>
            </a:endParaRPr>
          </a:p>
          <a:p>
            <a:pPr>
              <a:spcBef>
                <a:spcPts val="1800"/>
              </a:spcBef>
            </a:pPr>
            <a:r>
              <a:rPr lang="el-GR" sz="2400" dirty="0" smtClean="0">
                <a:solidFill>
                  <a:prstClr val="black"/>
                </a:solidFill>
                <a:latin typeface="Calibri"/>
              </a:rPr>
              <a:t> </a:t>
            </a:r>
            <a:r>
              <a:rPr lang="el-GR" sz="2400" dirty="0">
                <a:solidFill>
                  <a:prstClr val="black"/>
                </a:solidFill>
                <a:latin typeface="Calibri"/>
              </a:rPr>
              <a:t>Ποια είναι τα συμπεράσματά σας;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4090597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400" dirty="0"/>
              <a:t>Βασικές αρχές χορήγησης ενδοφλέβιων υγρών 4</a:t>
            </a: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484784"/>
            <a:ext cx="8229600" cy="4752528"/>
          </a:xfrm>
        </p:spPr>
        <p:txBody>
          <a:bodyPr>
            <a:normAutofit/>
          </a:bodyPr>
          <a:lstStyle/>
          <a:p>
            <a:pPr>
              <a:spcBef>
                <a:spcPts val="3600"/>
              </a:spcBef>
            </a:pPr>
            <a:r>
              <a:rPr lang="el-GR" sz="2400" dirty="0"/>
              <a:t>Διατήρηση </a:t>
            </a:r>
            <a:r>
              <a:rPr lang="el-GR" sz="2400" b="1" dirty="0">
                <a:solidFill>
                  <a:srgbClr val="820000"/>
                </a:solidFill>
              </a:rPr>
              <a:t>καθετήρα</a:t>
            </a:r>
            <a:r>
              <a:rPr lang="el-GR" sz="2400" dirty="0"/>
              <a:t> με φυσιολογικό ορό ή ηπαρίνη/8 ώρες όταν ο ασθενής δεν παίρνει </a:t>
            </a:r>
            <a:r>
              <a:rPr lang="el-GR" sz="2400" dirty="0" smtClean="0"/>
              <a:t>ορούς,</a:t>
            </a:r>
            <a:endParaRPr lang="el-GR" sz="2400" dirty="0"/>
          </a:p>
          <a:p>
            <a:pPr>
              <a:spcBef>
                <a:spcPts val="3600"/>
              </a:spcBef>
            </a:pPr>
            <a:r>
              <a:rPr lang="el-GR" sz="2400" dirty="0"/>
              <a:t>Αλλαγή επικαλύμματος:  παρουσία υγρασίας ή μη επικολλημένο κάλυμμα.</a:t>
            </a:r>
          </a:p>
          <a:p>
            <a:pPr>
              <a:spcBef>
                <a:spcPts val="3600"/>
              </a:spcBef>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145042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Πιθανές επιπλοκές</a:t>
            </a:r>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2962672" cy="5040560"/>
          </a:xfrm>
        </p:spPr>
        <p:txBody>
          <a:bodyPr/>
          <a:lstStyle/>
          <a:p>
            <a:pPr>
              <a:spcBef>
                <a:spcPts val="2400"/>
              </a:spcBef>
              <a:buFont typeface="Wingdings" pitchFamily="2" charset="2"/>
              <a:buChar char="Ø"/>
            </a:pPr>
            <a:r>
              <a:rPr lang="el-GR" sz="2400" b="1" dirty="0" smtClean="0">
                <a:solidFill>
                  <a:srgbClr val="820000"/>
                </a:solidFill>
              </a:rPr>
              <a:t>Τοπικά</a:t>
            </a:r>
          </a:p>
          <a:p>
            <a:pPr>
              <a:spcBef>
                <a:spcPts val="2400"/>
              </a:spcBef>
            </a:pPr>
            <a:r>
              <a:rPr lang="el-GR" sz="2400" dirty="0" smtClean="0"/>
              <a:t>Μόλυνση,</a:t>
            </a:r>
          </a:p>
          <a:p>
            <a:pPr>
              <a:spcBef>
                <a:spcPts val="2400"/>
              </a:spcBef>
            </a:pPr>
            <a:r>
              <a:rPr lang="el-GR" sz="2400" dirty="0" smtClean="0"/>
              <a:t>Τοπική διήθηση,</a:t>
            </a:r>
          </a:p>
          <a:p>
            <a:pPr>
              <a:spcBef>
                <a:spcPts val="2400"/>
              </a:spcBef>
            </a:pPr>
            <a:r>
              <a:rPr lang="el-GR" sz="2400" dirty="0" smtClean="0"/>
              <a:t>Θρομβοφλεβίτιδα.</a:t>
            </a:r>
          </a:p>
          <a:p>
            <a:pPr>
              <a:spcBef>
                <a:spcPts val="2400"/>
              </a:spcBef>
            </a:pPr>
            <a:endParaRPr lang="el-GR" dirty="0"/>
          </a:p>
        </p:txBody>
      </p:sp>
      <p:sp>
        <p:nvSpPr>
          <p:cNvPr id="5" name="Rectangle 4"/>
          <p:cNvSpPr/>
          <p:nvPr/>
        </p:nvSpPr>
        <p:spPr>
          <a:xfrm>
            <a:off x="4788024" y="1196751"/>
            <a:ext cx="4211960" cy="3170099"/>
          </a:xfrm>
          <a:prstGeom prst="rect">
            <a:avLst/>
          </a:prstGeom>
        </p:spPr>
        <p:txBody>
          <a:bodyPr wrap="square">
            <a:spAutoFit/>
          </a:bodyPr>
          <a:lstStyle/>
          <a:p>
            <a:pPr marL="342900" indent="-342900">
              <a:spcBef>
                <a:spcPts val="2400"/>
              </a:spcBef>
              <a:buClr>
                <a:srgbClr val="004A82"/>
              </a:buClr>
              <a:buFont typeface="Wingdings" pitchFamily="2" charset="2"/>
              <a:buChar char="Ø"/>
            </a:pPr>
            <a:r>
              <a:rPr lang="el-GR" sz="2400" b="1" dirty="0" smtClean="0">
                <a:solidFill>
                  <a:srgbClr val="820000"/>
                </a:solidFill>
                <a:latin typeface="Calibri"/>
              </a:rPr>
              <a:t>Γενικά</a:t>
            </a:r>
          </a:p>
          <a:p>
            <a:pPr marL="342900" indent="-342900">
              <a:spcBef>
                <a:spcPts val="2400"/>
              </a:spcBef>
              <a:buClr>
                <a:srgbClr val="004A82"/>
              </a:buClr>
              <a:buFont typeface="Arial" pitchFamily="34" charset="0"/>
              <a:buChar char="•"/>
            </a:pPr>
            <a:r>
              <a:rPr lang="el-GR" sz="2400" dirty="0" smtClean="0">
                <a:solidFill>
                  <a:prstClr val="black"/>
                </a:solidFill>
                <a:latin typeface="Calibri"/>
              </a:rPr>
              <a:t>Κυκλοφορική υπερφόρτωση,</a:t>
            </a:r>
          </a:p>
          <a:p>
            <a:pPr marL="342900" indent="-342900">
              <a:spcBef>
                <a:spcPts val="2400"/>
              </a:spcBef>
              <a:buClr>
                <a:srgbClr val="004A82"/>
              </a:buClr>
              <a:buFont typeface="Arial" pitchFamily="34" charset="0"/>
              <a:buChar char="•"/>
            </a:pPr>
            <a:r>
              <a:rPr lang="el-GR" sz="2400" dirty="0" smtClean="0">
                <a:solidFill>
                  <a:prstClr val="black"/>
                </a:solidFill>
                <a:latin typeface="Calibri"/>
              </a:rPr>
              <a:t>Ηλεκτρολυτικές διαταραχές,</a:t>
            </a:r>
          </a:p>
          <a:p>
            <a:pPr marL="342900" indent="-342900">
              <a:spcBef>
                <a:spcPts val="2400"/>
              </a:spcBef>
              <a:buClr>
                <a:srgbClr val="004A82"/>
              </a:buClr>
              <a:buFont typeface="Arial" pitchFamily="34" charset="0"/>
              <a:buChar char="•"/>
            </a:pPr>
            <a:r>
              <a:rPr lang="el-GR" sz="2400" dirty="0" smtClean="0">
                <a:solidFill>
                  <a:prstClr val="black"/>
                </a:solidFill>
                <a:latin typeface="Calibri"/>
              </a:rPr>
              <a:t>Εμβολή αέρα,</a:t>
            </a:r>
          </a:p>
          <a:p>
            <a:pPr marL="342900" indent="-342900">
              <a:spcBef>
                <a:spcPts val="2400"/>
              </a:spcBef>
              <a:buClr>
                <a:srgbClr val="004A82"/>
              </a:buClr>
              <a:buFont typeface="Arial" pitchFamily="34" charset="0"/>
              <a:buChar char="•"/>
            </a:pPr>
            <a:r>
              <a:rPr lang="el-GR" sz="2400" dirty="0" smtClean="0">
                <a:solidFill>
                  <a:prstClr val="black"/>
                </a:solidFill>
                <a:latin typeface="Calibri"/>
              </a:rPr>
              <a:t>Σηψαιμία.</a:t>
            </a:r>
            <a:endParaRPr lang="el-GR" sz="2400" dirty="0">
              <a:solidFill>
                <a:prstClr val="black"/>
              </a:solidFill>
              <a:latin typeface="Calibri"/>
            </a:endParaRPr>
          </a:p>
        </p:txBody>
      </p:sp>
      <p:cxnSp>
        <p:nvCxnSpPr>
          <p:cNvPr id="7" name="Straight Connector 6"/>
          <p:cNvCxnSpPr/>
          <p:nvPr/>
        </p:nvCxnSpPr>
        <p:spPr>
          <a:xfrm>
            <a:off x="4139952" y="1268760"/>
            <a:ext cx="0" cy="4985980"/>
          </a:xfrm>
          <a:prstGeom prst="line">
            <a:avLst/>
          </a:prstGeom>
          <a:ln w="15875">
            <a:solidFill>
              <a:srgbClr val="004B82"/>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4001406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Τοπικά - </a:t>
            </a:r>
            <a:r>
              <a:rPr lang="el-GR" dirty="0" smtClean="0"/>
              <a:t>Μόλυνση </a:t>
            </a:r>
            <a:r>
              <a:rPr lang="el-GR" dirty="0"/>
              <a:t>1</a:t>
            </a:r>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normAutofit lnSpcReduction="10000"/>
          </a:bodyPr>
          <a:lstStyle/>
          <a:p>
            <a:pPr>
              <a:spcBef>
                <a:spcPts val="600"/>
              </a:spcBef>
              <a:spcAft>
                <a:spcPts val="600"/>
              </a:spcAft>
              <a:buFont typeface="Wingdings" pitchFamily="2" charset="2"/>
              <a:buChar char="Ø"/>
            </a:pPr>
            <a:r>
              <a:rPr lang="el-GR" sz="2600" b="1" dirty="0">
                <a:solidFill>
                  <a:srgbClr val="820000"/>
                </a:solidFill>
              </a:rPr>
              <a:t>Συμπτώματα</a:t>
            </a:r>
          </a:p>
          <a:p>
            <a:pPr marL="719138" indent="-365125">
              <a:spcBef>
                <a:spcPts val="600"/>
              </a:spcBef>
              <a:spcAft>
                <a:spcPts val="600"/>
              </a:spcAft>
            </a:pPr>
            <a:r>
              <a:rPr lang="el-GR" sz="2400" dirty="0" smtClean="0"/>
              <a:t>Ερυθρότητα,</a:t>
            </a:r>
            <a:endParaRPr lang="el-GR" sz="2400" dirty="0"/>
          </a:p>
          <a:p>
            <a:pPr marL="719138" indent="-365125">
              <a:spcBef>
                <a:spcPts val="600"/>
              </a:spcBef>
              <a:spcAft>
                <a:spcPts val="600"/>
              </a:spcAft>
            </a:pPr>
            <a:r>
              <a:rPr lang="el-GR" sz="2400" dirty="0" smtClean="0"/>
              <a:t>Οίδημα,</a:t>
            </a:r>
            <a:endParaRPr lang="el-GR" sz="2400" dirty="0"/>
          </a:p>
          <a:p>
            <a:pPr marL="719138" indent="-365125">
              <a:spcBef>
                <a:spcPts val="600"/>
              </a:spcBef>
              <a:spcAft>
                <a:spcPts val="600"/>
              </a:spcAft>
            </a:pPr>
            <a:r>
              <a:rPr lang="el-GR" sz="2400" dirty="0"/>
              <a:t>Θερμότητα </a:t>
            </a:r>
            <a:r>
              <a:rPr lang="el-GR" sz="2400" dirty="0" smtClean="0"/>
              <a:t>,</a:t>
            </a:r>
            <a:endParaRPr lang="el-GR" sz="2400" dirty="0"/>
          </a:p>
          <a:p>
            <a:pPr marL="719138" indent="-365125">
              <a:spcBef>
                <a:spcPts val="600"/>
              </a:spcBef>
              <a:spcAft>
                <a:spcPts val="600"/>
              </a:spcAft>
            </a:pPr>
            <a:r>
              <a:rPr lang="el-GR" sz="2400" dirty="0" smtClean="0"/>
              <a:t>Πόνο</a:t>
            </a:r>
            <a:r>
              <a:rPr lang="en-US" sz="2400" dirty="0" smtClean="0"/>
              <a:t>,</a:t>
            </a:r>
            <a:endParaRPr lang="el-GR" sz="2400" dirty="0"/>
          </a:p>
          <a:p>
            <a:pPr marL="719138" indent="-365125">
              <a:spcBef>
                <a:spcPts val="600"/>
              </a:spcBef>
              <a:spcAft>
                <a:spcPts val="600"/>
              </a:spcAft>
            </a:pPr>
            <a:r>
              <a:rPr lang="el-GR" sz="2400" dirty="0"/>
              <a:t>Ευαισθησία κατά μήκος της </a:t>
            </a:r>
            <a:r>
              <a:rPr lang="el-GR" sz="2400" dirty="0" smtClean="0"/>
              <a:t>φλεβοκέντησης.</a:t>
            </a:r>
            <a:endParaRPr lang="el-GR" sz="2400" dirty="0"/>
          </a:p>
          <a:p>
            <a:pPr>
              <a:spcBef>
                <a:spcPts val="1800"/>
              </a:spcBef>
              <a:spcAft>
                <a:spcPts val="600"/>
              </a:spcAft>
              <a:buFont typeface="Wingdings" pitchFamily="2" charset="2"/>
              <a:buChar char="Ø"/>
            </a:pPr>
            <a:r>
              <a:rPr lang="el-GR" sz="2600" b="1" dirty="0" smtClean="0">
                <a:solidFill>
                  <a:srgbClr val="820000"/>
                </a:solidFill>
              </a:rPr>
              <a:t>Αίτια</a:t>
            </a:r>
          </a:p>
          <a:p>
            <a:pPr marL="719138" indent="-365125">
              <a:spcBef>
                <a:spcPts val="600"/>
              </a:spcBef>
              <a:spcAft>
                <a:spcPts val="600"/>
              </a:spcAft>
              <a:tabLst>
                <a:tab pos="719138" algn="l"/>
              </a:tabLst>
            </a:pPr>
            <a:r>
              <a:rPr lang="el-GR" sz="2400" dirty="0" smtClean="0"/>
              <a:t>Κακή τεχνική,</a:t>
            </a:r>
          </a:p>
          <a:p>
            <a:pPr marL="719138" indent="-365125">
              <a:spcBef>
                <a:spcPts val="600"/>
              </a:spcBef>
              <a:spcAft>
                <a:spcPts val="600"/>
              </a:spcAft>
              <a:tabLst>
                <a:tab pos="719138" algn="l"/>
              </a:tabLst>
            </a:pPr>
            <a:r>
              <a:rPr lang="el-GR" sz="2400" dirty="0" smtClean="0"/>
              <a:t>Μετακίνηση καθετήρα,</a:t>
            </a:r>
          </a:p>
          <a:p>
            <a:pPr marL="719138" indent="-365125">
              <a:spcBef>
                <a:spcPts val="600"/>
              </a:spcBef>
              <a:spcAft>
                <a:spcPts val="600"/>
              </a:spcAft>
              <a:tabLst>
                <a:tab pos="719138" algn="l"/>
              </a:tabLst>
            </a:pPr>
            <a:r>
              <a:rPr lang="el-GR" sz="2400" dirty="0" smtClean="0"/>
              <a:t>Ελλιπής </a:t>
            </a:r>
            <a:r>
              <a:rPr lang="el-GR" sz="2400" dirty="0"/>
              <a:t>αλλαγή </a:t>
            </a:r>
            <a:r>
              <a:rPr lang="el-GR" sz="2400" dirty="0" smtClean="0"/>
              <a:t>επιθεμάτων.</a:t>
            </a:r>
            <a:endParaRPr lang="el-GR" sz="2400" dirty="0"/>
          </a:p>
        </p:txBody>
      </p:sp>
      <p:pic>
        <p:nvPicPr>
          <p:cNvPr id="5122" name="Picture 2" descr="ασθενής με φλεβοκαθετήρ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189152"/>
            <a:ext cx="3545316" cy="1997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5818432" y="3186347"/>
            <a:ext cx="2348595" cy="276999"/>
          </a:xfrm>
          <a:prstGeom prst="rect">
            <a:avLst/>
          </a:prstGeom>
        </p:spPr>
        <p:txBody>
          <a:bodyPr wrap="square">
            <a:spAutoFit/>
          </a:bodyPr>
          <a:lstStyle/>
          <a:p>
            <a:pPr algn="ctr"/>
            <a:r>
              <a:rPr lang="en-US" sz="1200" dirty="0" smtClean="0">
                <a:solidFill>
                  <a:prstClr val="black"/>
                </a:solidFill>
                <a:latin typeface="Calibri"/>
                <a:hlinkClick r:id="rId4"/>
              </a:rPr>
              <a:t>thetickthatbitme.com</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038587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Τοπικά - Μόλυνση </a:t>
            </a:r>
            <a:r>
              <a:rPr lang="el-GR" dirty="0" smtClean="0"/>
              <a:t>2</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229600" cy="5328592"/>
          </a:xfrm>
        </p:spPr>
        <p:txBody>
          <a:bodyPr>
            <a:normAutofit lnSpcReduction="10000"/>
          </a:bodyPr>
          <a:lstStyle/>
          <a:p>
            <a:pPr>
              <a:spcBef>
                <a:spcPts val="1800"/>
              </a:spcBef>
              <a:buFont typeface="Wingdings" pitchFamily="2" charset="2"/>
              <a:buChar char="Ø"/>
            </a:pPr>
            <a:r>
              <a:rPr lang="el-GR" sz="2600" b="1" dirty="0">
                <a:solidFill>
                  <a:srgbClr val="820000"/>
                </a:solidFill>
              </a:rPr>
              <a:t>Προληπτικά </a:t>
            </a:r>
            <a:r>
              <a:rPr lang="el-GR" sz="2600" b="1" dirty="0" smtClean="0">
                <a:solidFill>
                  <a:srgbClr val="820000"/>
                </a:solidFill>
              </a:rPr>
              <a:t>μέτρα</a:t>
            </a:r>
            <a:endParaRPr lang="el-GR" sz="2600" b="1" dirty="0">
              <a:solidFill>
                <a:srgbClr val="820000"/>
              </a:solidFill>
            </a:endParaRPr>
          </a:p>
          <a:p>
            <a:pPr marL="719138" indent="-365125">
              <a:spcBef>
                <a:spcPts val="1800"/>
              </a:spcBef>
            </a:pPr>
            <a:r>
              <a:rPr lang="el-GR" sz="2400" dirty="0" smtClean="0"/>
              <a:t>Άσηπτη </a:t>
            </a:r>
            <a:r>
              <a:rPr lang="el-GR" sz="2400" dirty="0"/>
              <a:t>τεχνική,</a:t>
            </a:r>
          </a:p>
          <a:p>
            <a:pPr marL="719138" indent="-365125">
              <a:spcBef>
                <a:spcPts val="1800"/>
              </a:spcBef>
            </a:pPr>
            <a:r>
              <a:rPr lang="el-GR" sz="2400" dirty="0" smtClean="0"/>
              <a:t>Συχνός </a:t>
            </a:r>
            <a:r>
              <a:rPr lang="el-GR" sz="2400" dirty="0"/>
              <a:t>έλεγχος και </a:t>
            </a:r>
          </a:p>
          <a:p>
            <a:pPr marL="719138" indent="-365125">
              <a:spcBef>
                <a:spcPts val="1800"/>
              </a:spcBef>
            </a:pPr>
            <a:r>
              <a:rPr lang="el-GR" sz="2400" dirty="0" smtClean="0"/>
              <a:t>Αλλαγές </a:t>
            </a:r>
            <a:r>
              <a:rPr lang="el-GR" sz="2400" dirty="0"/>
              <a:t>επιθεμάτων /</a:t>
            </a:r>
            <a:r>
              <a:rPr lang="el-GR" sz="2400" dirty="0" smtClean="0"/>
              <a:t>συσκευών.</a:t>
            </a:r>
            <a:endParaRPr lang="el-GR" sz="2400" dirty="0"/>
          </a:p>
          <a:p>
            <a:pPr>
              <a:spcBef>
                <a:spcPts val="3000"/>
              </a:spcBef>
              <a:buFont typeface="Wingdings" pitchFamily="2" charset="2"/>
              <a:buChar char="Ø"/>
            </a:pPr>
            <a:r>
              <a:rPr lang="el-GR" sz="2600" b="1" dirty="0">
                <a:solidFill>
                  <a:srgbClr val="820000"/>
                </a:solidFill>
              </a:rPr>
              <a:t>Παρέμβαση</a:t>
            </a:r>
          </a:p>
          <a:p>
            <a:pPr marL="719138" indent="-365125">
              <a:spcBef>
                <a:spcPts val="1800"/>
              </a:spcBef>
            </a:pPr>
            <a:r>
              <a:rPr lang="el-GR" sz="2400" dirty="0"/>
              <a:t>Διακοπή του </a:t>
            </a:r>
            <a:r>
              <a:rPr lang="el-GR" sz="2400" dirty="0" smtClean="0"/>
              <a:t>ορού,</a:t>
            </a:r>
            <a:endParaRPr lang="el-GR" sz="2400" dirty="0"/>
          </a:p>
          <a:p>
            <a:pPr marL="719138" indent="-365125">
              <a:spcBef>
                <a:spcPts val="1800"/>
              </a:spcBef>
            </a:pPr>
            <a:r>
              <a:rPr lang="el-GR" sz="2400" dirty="0"/>
              <a:t>Αφαίρεση </a:t>
            </a:r>
            <a:r>
              <a:rPr lang="el-GR" sz="2400" dirty="0" smtClean="0"/>
              <a:t>φλεβοκαθετήρα,</a:t>
            </a:r>
            <a:endParaRPr lang="el-GR" sz="2400" dirty="0"/>
          </a:p>
          <a:p>
            <a:pPr marL="719138" indent="-365125">
              <a:spcBef>
                <a:spcPts val="1800"/>
              </a:spcBef>
            </a:pPr>
            <a:r>
              <a:rPr lang="el-GR" sz="2400" dirty="0"/>
              <a:t>Φλεβοκέντηση </a:t>
            </a:r>
            <a:r>
              <a:rPr lang="el-GR" sz="2400" dirty="0" smtClean="0"/>
              <a:t>αλλού,</a:t>
            </a:r>
            <a:endParaRPr lang="el-GR" sz="2400" dirty="0"/>
          </a:p>
          <a:p>
            <a:pPr marL="719138" indent="-365125">
              <a:spcBef>
                <a:spcPts val="1800"/>
              </a:spcBef>
            </a:pPr>
            <a:r>
              <a:rPr lang="el-GR" sz="2400" dirty="0"/>
              <a:t>Τοποθέτηση αντιμικροβιακής </a:t>
            </a:r>
            <a:r>
              <a:rPr lang="el-GR" sz="2400" dirty="0" smtClean="0"/>
              <a:t>αλοιφής.</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64655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Τοπικά - </a:t>
            </a:r>
            <a:r>
              <a:rPr lang="el-GR" dirty="0" smtClean="0"/>
              <a:t>Διήθηση </a:t>
            </a:r>
            <a:r>
              <a:rPr lang="el-GR" dirty="0"/>
              <a:t>1</a:t>
            </a:r>
          </a:p>
        </p:txBody>
      </p:sp>
      <p:sp>
        <p:nvSpPr>
          <p:cNvPr id="3" name="Content Placeholder 2"/>
          <p:cNvSpPr>
            <a:spLocks noGrp="1"/>
          </p:cNvSpPr>
          <p:nvPr>
            <p:ph idx="1"/>
          </p:nvPr>
        </p:nvSpPr>
        <p:spPr>
          <a:xfrm>
            <a:off x="457200" y="1196752"/>
            <a:ext cx="8229600" cy="5400600"/>
          </a:xfrm>
        </p:spPr>
        <p:txBody>
          <a:bodyPr>
            <a:normAutofit/>
          </a:bodyPr>
          <a:lstStyle/>
          <a:p>
            <a:pPr>
              <a:spcBef>
                <a:spcPts val="1200"/>
              </a:spcBef>
              <a:buFont typeface="Wingdings" pitchFamily="2" charset="2"/>
              <a:buChar char="Ø"/>
            </a:pPr>
            <a:r>
              <a:rPr lang="el-GR" sz="2600" b="1" dirty="0">
                <a:solidFill>
                  <a:srgbClr val="820000"/>
                </a:solidFill>
              </a:rPr>
              <a:t>Συμπτώματα</a:t>
            </a:r>
          </a:p>
          <a:p>
            <a:pPr marL="719138" indent="-365125">
              <a:spcBef>
                <a:spcPts val="1200"/>
              </a:spcBef>
            </a:pPr>
            <a:r>
              <a:rPr lang="el-GR" sz="2400" dirty="0" smtClean="0"/>
              <a:t>Ενόχληση,</a:t>
            </a:r>
            <a:endParaRPr lang="el-GR" sz="2400" dirty="0"/>
          </a:p>
          <a:p>
            <a:pPr marL="719138" indent="-365125">
              <a:spcBef>
                <a:spcPts val="1200"/>
              </a:spcBef>
            </a:pPr>
            <a:r>
              <a:rPr lang="el-GR" sz="2400" dirty="0" smtClean="0"/>
              <a:t>Οίδημα,</a:t>
            </a:r>
            <a:endParaRPr lang="en-US" sz="2400" dirty="0" smtClean="0"/>
          </a:p>
          <a:p>
            <a:pPr marL="719138" indent="-365125">
              <a:spcBef>
                <a:spcPts val="1200"/>
              </a:spcBef>
            </a:pPr>
            <a:r>
              <a:rPr lang="el-GR" sz="2400" dirty="0" smtClean="0"/>
              <a:t>Αιμάτωμα</a:t>
            </a:r>
            <a:r>
              <a:rPr lang="en-US" sz="2400" dirty="0" smtClean="0"/>
              <a:t>,</a:t>
            </a:r>
            <a:endParaRPr lang="el-GR" sz="2400" dirty="0"/>
          </a:p>
          <a:p>
            <a:pPr marL="719138" indent="-365125">
              <a:spcBef>
                <a:spcPts val="1200"/>
              </a:spcBef>
            </a:pPr>
            <a:r>
              <a:rPr lang="el-GR" sz="2400" dirty="0"/>
              <a:t>Ωχρότητα του δέρματος στο σημείο </a:t>
            </a:r>
            <a:r>
              <a:rPr lang="el-GR" sz="2400" dirty="0" smtClean="0"/>
              <a:t>φλεβοκέντησης,</a:t>
            </a:r>
            <a:endParaRPr lang="el-GR" sz="2400" dirty="0"/>
          </a:p>
          <a:p>
            <a:pPr marL="719138" indent="-365125">
              <a:spcBef>
                <a:spcPts val="1200"/>
              </a:spcBef>
            </a:pPr>
            <a:r>
              <a:rPr lang="el-GR" sz="2400" dirty="0"/>
              <a:t>Νέκρωση </a:t>
            </a:r>
            <a:r>
              <a:rPr lang="el-GR" sz="2400" dirty="0" smtClean="0"/>
              <a:t>ιστών</a:t>
            </a:r>
            <a:r>
              <a:rPr lang="en-US" sz="2400" dirty="0" smtClean="0"/>
              <a:t>.</a:t>
            </a:r>
            <a:endParaRPr lang="el-GR" sz="2400" dirty="0"/>
          </a:p>
          <a:p>
            <a:pPr>
              <a:spcBef>
                <a:spcPts val="2400"/>
              </a:spcBef>
              <a:buFont typeface="Wingdings" pitchFamily="2" charset="2"/>
              <a:buChar char="Ø"/>
            </a:pPr>
            <a:r>
              <a:rPr lang="el-GR" sz="2600" b="1" dirty="0" smtClean="0">
                <a:solidFill>
                  <a:srgbClr val="820000"/>
                </a:solidFill>
              </a:rPr>
              <a:t>Αίτια</a:t>
            </a:r>
            <a:endParaRPr lang="el-GR" sz="2600" b="1" dirty="0">
              <a:solidFill>
                <a:srgbClr val="820000"/>
              </a:solidFill>
            </a:endParaRPr>
          </a:p>
          <a:p>
            <a:pPr marL="719138" indent="-365125">
              <a:spcBef>
                <a:spcPts val="1200"/>
              </a:spcBef>
            </a:pPr>
            <a:r>
              <a:rPr lang="el-GR" sz="2400" dirty="0"/>
              <a:t>Τρώση </a:t>
            </a:r>
            <a:r>
              <a:rPr lang="el-GR" sz="2400" dirty="0" smtClean="0"/>
              <a:t>φλέβας,</a:t>
            </a:r>
            <a:endParaRPr lang="el-GR" sz="2400" dirty="0"/>
          </a:p>
          <a:p>
            <a:pPr marL="719138" indent="-365125">
              <a:spcBef>
                <a:spcPts val="1200"/>
              </a:spcBef>
            </a:pPr>
            <a:r>
              <a:rPr lang="el-GR" sz="2400" dirty="0"/>
              <a:t>Διαρροή υγρού στους γύρω </a:t>
            </a:r>
            <a:r>
              <a:rPr lang="el-GR" sz="2400" dirty="0" smtClean="0"/>
              <a:t>ιστούς.</a:t>
            </a:r>
            <a:endParaRPr lang="el-GR" sz="2400" dirty="0"/>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6146" name="Picture 2" descr="ασθενής με φλεβοκαθετήρ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6000" y="1249881"/>
            <a:ext cx="2417539" cy="1766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634680" y="3015966"/>
            <a:ext cx="1820178" cy="276999"/>
          </a:xfrm>
          <a:prstGeom prst="rect">
            <a:avLst/>
          </a:prstGeom>
        </p:spPr>
        <p:txBody>
          <a:bodyPr wrap="none">
            <a:spAutoFit/>
          </a:bodyPr>
          <a:lstStyle/>
          <a:p>
            <a:r>
              <a:rPr lang="en-US" sz="1200" dirty="0" smtClean="0">
                <a:solidFill>
                  <a:prstClr val="black"/>
                </a:solidFill>
                <a:latin typeface="Calibri"/>
                <a:hlinkClick r:id="rId4"/>
              </a:rPr>
              <a:t>intensivecarehotline.com</a:t>
            </a:r>
            <a:endParaRPr lang="el-GR" sz="12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707296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Τοπικά - Διήθηση </a:t>
            </a:r>
            <a:r>
              <a:rPr lang="el-GR" dirty="0" smtClean="0"/>
              <a:t>2</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lstStyle/>
          <a:p>
            <a:pPr>
              <a:spcBef>
                <a:spcPts val="1800"/>
              </a:spcBef>
              <a:buFont typeface="Wingdings" pitchFamily="2" charset="2"/>
              <a:buChar char="Ø"/>
            </a:pPr>
            <a:r>
              <a:rPr lang="el-GR" sz="2600" b="1" dirty="0">
                <a:solidFill>
                  <a:srgbClr val="820000"/>
                </a:solidFill>
              </a:rPr>
              <a:t>Προληπτικά μέτρα</a:t>
            </a:r>
          </a:p>
          <a:p>
            <a:pPr marL="719138" indent="-365125">
              <a:spcBef>
                <a:spcPts val="1800"/>
              </a:spcBef>
            </a:pPr>
            <a:r>
              <a:rPr lang="el-GR" sz="2400" dirty="0" smtClean="0"/>
              <a:t>Παρακολούθηση.</a:t>
            </a:r>
            <a:endParaRPr lang="el-GR" sz="2400" dirty="0"/>
          </a:p>
          <a:p>
            <a:pPr>
              <a:spcBef>
                <a:spcPts val="3000"/>
              </a:spcBef>
              <a:buFont typeface="Wingdings" pitchFamily="2" charset="2"/>
              <a:buChar char="Ø"/>
            </a:pPr>
            <a:r>
              <a:rPr lang="el-GR" sz="2600" b="1" dirty="0">
                <a:solidFill>
                  <a:srgbClr val="820000"/>
                </a:solidFill>
              </a:rPr>
              <a:t>Παρέμβαση</a:t>
            </a:r>
          </a:p>
          <a:p>
            <a:pPr marL="719138" indent="-365125">
              <a:spcBef>
                <a:spcPts val="1800"/>
              </a:spcBef>
            </a:pPr>
            <a:r>
              <a:rPr lang="el-GR" sz="2400" dirty="0"/>
              <a:t>Διακοπή &amp; αφαίρεση του </a:t>
            </a:r>
            <a:r>
              <a:rPr lang="el-GR" sz="2400" dirty="0" smtClean="0"/>
              <a:t>ορού,</a:t>
            </a:r>
            <a:endParaRPr lang="el-GR" sz="2400" dirty="0"/>
          </a:p>
          <a:p>
            <a:pPr marL="719138" indent="-365125">
              <a:spcBef>
                <a:spcPts val="1800"/>
              </a:spcBef>
            </a:pPr>
            <a:r>
              <a:rPr lang="el-GR" sz="2400" dirty="0"/>
              <a:t>Τοποθέτηση επιθέματος </a:t>
            </a:r>
            <a:r>
              <a:rPr lang="el-GR" sz="2400" dirty="0" smtClean="0"/>
              <a:t>Αλουμινίου,</a:t>
            </a:r>
            <a:endParaRPr lang="el-GR" sz="2400" dirty="0"/>
          </a:p>
          <a:p>
            <a:pPr marL="719138" indent="-365125">
              <a:spcBef>
                <a:spcPts val="1800"/>
              </a:spcBef>
            </a:pPr>
            <a:r>
              <a:rPr lang="el-GR" sz="2400" dirty="0"/>
              <a:t>Φλεβοκέντηση σε άλλο </a:t>
            </a:r>
            <a:r>
              <a:rPr lang="el-GR" sz="2400" dirty="0" smtClean="0"/>
              <a:t>σημείο,</a:t>
            </a:r>
            <a:endParaRPr lang="el-GR" sz="2400" dirty="0"/>
          </a:p>
          <a:p>
            <a:pPr marL="719138" indent="-365125">
              <a:spcBef>
                <a:spcPts val="1800"/>
              </a:spcBef>
            </a:pPr>
            <a:r>
              <a:rPr lang="el-GR" sz="2400" dirty="0"/>
              <a:t>Καταγραφή του περιστατικού σε </a:t>
            </a:r>
            <a:r>
              <a:rPr lang="el-GR" sz="2400" dirty="0" smtClean="0"/>
              <a:t>νοσηλευτικό δελτίο.</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2239170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Τοπικά – </a:t>
            </a:r>
            <a:r>
              <a:rPr lang="el-GR" dirty="0" smtClean="0"/>
              <a:t>Θρομβοφλεβίτιδα 1</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normAutofit/>
          </a:bodyPr>
          <a:lstStyle/>
          <a:p>
            <a:pPr>
              <a:spcBef>
                <a:spcPts val="1800"/>
              </a:spcBef>
              <a:buFont typeface="Wingdings" pitchFamily="2" charset="2"/>
              <a:buChar char="Ø"/>
            </a:pPr>
            <a:r>
              <a:rPr lang="el-GR" sz="2600" b="1" dirty="0">
                <a:solidFill>
                  <a:srgbClr val="820000"/>
                </a:solidFill>
              </a:rPr>
              <a:t>Συμπτώματα</a:t>
            </a:r>
          </a:p>
          <a:p>
            <a:pPr marL="719138" indent="-365125">
              <a:spcBef>
                <a:spcPts val="1800"/>
              </a:spcBef>
            </a:pPr>
            <a:r>
              <a:rPr lang="el-GR" sz="2400" dirty="0"/>
              <a:t>Επώδυνη </a:t>
            </a:r>
            <a:r>
              <a:rPr lang="el-GR" sz="2400" dirty="0" smtClean="0"/>
              <a:t>διόγκωση,</a:t>
            </a:r>
            <a:endParaRPr lang="el-GR" sz="2400" dirty="0"/>
          </a:p>
          <a:p>
            <a:pPr marL="719138" indent="-365125">
              <a:spcBef>
                <a:spcPts val="1800"/>
              </a:spcBef>
            </a:pPr>
            <a:r>
              <a:rPr lang="el-GR" sz="2400" dirty="0"/>
              <a:t>Παρουσία φλεγμονής &amp; πύου στο σημείο </a:t>
            </a:r>
            <a:r>
              <a:rPr lang="el-GR" sz="2400" dirty="0" smtClean="0"/>
              <a:t>φλεβοκέντησης</a:t>
            </a:r>
            <a:r>
              <a:rPr lang="el-GR" sz="2400" dirty="0"/>
              <a:t>.</a:t>
            </a:r>
          </a:p>
          <a:p>
            <a:pPr>
              <a:spcBef>
                <a:spcPts val="3000"/>
              </a:spcBef>
              <a:buFont typeface="Wingdings" pitchFamily="2" charset="2"/>
              <a:buChar char="Ø"/>
            </a:pPr>
            <a:r>
              <a:rPr lang="el-GR" sz="2600" b="1" dirty="0">
                <a:solidFill>
                  <a:srgbClr val="820000"/>
                </a:solidFill>
              </a:rPr>
              <a:t>Αίτια</a:t>
            </a:r>
          </a:p>
          <a:p>
            <a:pPr marL="719138" indent="-365125">
              <a:spcBef>
                <a:spcPts val="1800"/>
              </a:spcBef>
              <a:tabLst>
                <a:tab pos="719138" algn="l"/>
              </a:tabLst>
            </a:pPr>
            <a:r>
              <a:rPr lang="el-GR" sz="2400" dirty="0"/>
              <a:t>Τραυματισμός φλέβας (από βελόνα</a:t>
            </a:r>
            <a:r>
              <a:rPr lang="el-GR" sz="2400" dirty="0" smtClean="0"/>
              <a:t>),</a:t>
            </a:r>
            <a:endParaRPr lang="el-GR" sz="2400" dirty="0"/>
          </a:p>
          <a:p>
            <a:pPr marL="719138" indent="-365125">
              <a:spcBef>
                <a:spcPts val="1800"/>
              </a:spcBef>
              <a:tabLst>
                <a:tab pos="719138" algn="l"/>
              </a:tabLst>
            </a:pPr>
            <a:r>
              <a:rPr lang="el-GR" sz="2400" dirty="0"/>
              <a:t>Ερεθιστικά </a:t>
            </a:r>
            <a:r>
              <a:rPr lang="el-GR" sz="2400" dirty="0" smtClean="0"/>
              <a:t>φάρμακα,</a:t>
            </a:r>
            <a:endParaRPr lang="el-GR" sz="2400" dirty="0"/>
          </a:p>
          <a:p>
            <a:pPr marL="719138" indent="-365125">
              <a:spcBef>
                <a:spcPts val="1800"/>
              </a:spcBef>
              <a:tabLst>
                <a:tab pos="719138" algn="l"/>
              </a:tabLst>
            </a:pPr>
            <a:r>
              <a:rPr lang="el-GR" sz="2400" dirty="0"/>
              <a:t>Σχηματισμός πήγματος από διακοπή </a:t>
            </a:r>
            <a:r>
              <a:rPr lang="el-GR" sz="2400" dirty="0" smtClean="0"/>
              <a:t>ροής.</a:t>
            </a:r>
            <a:endParaRPr lang="el-GR" sz="2400" dirty="0"/>
          </a:p>
          <a:p>
            <a:pPr>
              <a:spcBef>
                <a:spcPts val="2400"/>
              </a:spcBef>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711810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Τοπικά – Θρομβοφλεβίτιδα </a:t>
            </a:r>
            <a:r>
              <a:rPr lang="el-GR" dirty="0" smtClean="0"/>
              <a:t>2</a:t>
            </a:r>
            <a:endParaRPr lang="el-GR" dirty="0"/>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7170" name="Picture 2" descr="ασθενής με θρομβοφλεβίτιδα από τοποθέτηση φλεβοκαθετήρ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754" y="1669382"/>
            <a:ext cx="4428492" cy="3542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556786" y="5213301"/>
            <a:ext cx="2030428" cy="461665"/>
          </a:xfrm>
          <a:prstGeom prst="rect">
            <a:avLst/>
          </a:prstGeom>
        </p:spPr>
        <p:txBody>
          <a:bodyPr wrap="none">
            <a:spAutoFit/>
          </a:bodyPr>
          <a:lstStyle/>
          <a:p>
            <a:pPr algn="ctr"/>
            <a:r>
              <a:rPr lang="en-US" sz="1200" dirty="0">
                <a:solidFill>
                  <a:prstClr val="black">
                    <a:lumMod val="65000"/>
                    <a:lumOff val="35000"/>
                  </a:prstClr>
                </a:solidFill>
                <a:latin typeface="Calibri"/>
                <a:hlinkClick r:id="rId4"/>
              </a:rPr>
              <a:t>Superficial </a:t>
            </a:r>
            <a:r>
              <a:rPr lang="en-US" sz="1200" dirty="0" smtClean="0">
                <a:solidFill>
                  <a:prstClr val="black">
                    <a:lumMod val="65000"/>
                    <a:lumOff val="35000"/>
                  </a:prstClr>
                </a:solidFill>
                <a:latin typeface="Calibri"/>
                <a:hlinkClick r:id="rId4"/>
              </a:rPr>
              <a:t>thrombophlebitis</a:t>
            </a:r>
            <a:r>
              <a:rPr lang="el-GR" sz="1200" dirty="0" smtClean="0">
                <a:solidFill>
                  <a:prstClr val="black">
                    <a:lumMod val="65000"/>
                    <a:lumOff val="35000"/>
                  </a:prstClr>
                </a:solidFill>
                <a:latin typeface="Calibri"/>
              </a:rPr>
              <a:t>, </a:t>
            </a:r>
            <a:endParaRPr lang="en-US" sz="1200" dirty="0" smtClean="0">
              <a:solidFill>
                <a:prstClr val="black">
                  <a:lumMod val="65000"/>
                  <a:lumOff val="35000"/>
                </a:prstClr>
              </a:solidFill>
              <a:latin typeface="Calibri"/>
            </a:endParaRPr>
          </a:p>
          <a:p>
            <a:pPr algn="ctr"/>
            <a:r>
              <a:rPr lang="en-US" sz="1200" dirty="0" smtClean="0">
                <a:solidFill>
                  <a:prstClr val="black">
                    <a:lumMod val="65000"/>
                    <a:lumOff val="35000"/>
                  </a:prstClr>
                </a:solidFill>
                <a:latin typeface="Calibri"/>
                <a:hlinkClick r:id="rId5"/>
              </a:rPr>
              <a:t>University of Florida Health</a:t>
            </a:r>
            <a:endParaRPr lang="el-GR"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537617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Στόχοι μαθήματος</a:t>
            </a: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normAutofit/>
          </a:bodyPr>
          <a:lstStyle/>
          <a:p>
            <a:pPr>
              <a:spcBef>
                <a:spcPts val="2400"/>
              </a:spcBef>
              <a:buClr>
                <a:srgbClr val="004B82"/>
              </a:buClr>
            </a:pPr>
            <a:r>
              <a:rPr lang="el-GR" sz="2400" dirty="0" smtClean="0"/>
              <a:t>Περιγραφή και κατανόηση σχετικής θεωρίας:</a:t>
            </a:r>
          </a:p>
          <a:p>
            <a:pPr lvl="1">
              <a:spcBef>
                <a:spcPts val="2400"/>
              </a:spcBef>
              <a:buClr>
                <a:srgbClr val="004B82"/>
              </a:buClr>
            </a:pPr>
            <a:r>
              <a:rPr lang="el-GR" sz="2400" dirty="0" smtClean="0"/>
              <a:t>Βασικές αρχές φροντίδας ασθενούς</a:t>
            </a:r>
            <a:r>
              <a:rPr lang="en-US" sz="2400" dirty="0" smtClean="0"/>
              <a:t>,</a:t>
            </a:r>
            <a:endParaRPr lang="el-GR" sz="2400" dirty="0" smtClean="0"/>
          </a:p>
          <a:p>
            <a:pPr lvl="1">
              <a:spcBef>
                <a:spcPts val="2400"/>
              </a:spcBef>
              <a:buClr>
                <a:srgbClr val="004B82"/>
              </a:buClr>
            </a:pPr>
            <a:r>
              <a:rPr lang="el-GR" sz="2400" dirty="0" smtClean="0"/>
              <a:t>Ορθός υπολογισμός ροής υγρών</a:t>
            </a:r>
            <a:r>
              <a:rPr lang="en-US" sz="2400" dirty="0" smtClean="0"/>
              <a:t>,</a:t>
            </a:r>
            <a:endParaRPr lang="el-GR" sz="2400" dirty="0" smtClean="0"/>
          </a:p>
          <a:p>
            <a:pPr lvl="1">
              <a:spcBef>
                <a:spcPts val="2400"/>
              </a:spcBef>
              <a:buClr>
                <a:srgbClr val="004B82"/>
              </a:buClr>
            </a:pPr>
            <a:r>
              <a:rPr lang="el-GR" sz="2400" dirty="0" smtClean="0"/>
              <a:t>Παρακολούθηση σημείου φλεβοκέντησης</a:t>
            </a:r>
            <a:r>
              <a:rPr lang="en-US" sz="2400" dirty="0" smtClean="0"/>
              <a:t>,</a:t>
            </a:r>
            <a:endParaRPr lang="el-GR" sz="2400" dirty="0" smtClean="0"/>
          </a:p>
          <a:p>
            <a:pPr lvl="1">
              <a:spcBef>
                <a:spcPts val="2400"/>
              </a:spcBef>
              <a:buClr>
                <a:srgbClr val="004B82"/>
              </a:buClr>
            </a:pPr>
            <a:r>
              <a:rPr lang="el-GR" sz="2400" dirty="0" smtClean="0"/>
              <a:t>Πιθανές επιπλοκές (τοπικές και γενικές)</a:t>
            </a:r>
            <a:r>
              <a:rPr lang="en-US" sz="2400" dirty="0" smtClean="0"/>
              <a:t>,</a:t>
            </a:r>
            <a:endParaRPr lang="el-GR" sz="2400" dirty="0" smtClean="0"/>
          </a:p>
          <a:p>
            <a:pPr>
              <a:spcBef>
                <a:spcPts val="2400"/>
              </a:spcBef>
            </a:pPr>
            <a:r>
              <a:rPr lang="el-GR" sz="2400" dirty="0" smtClean="0"/>
              <a:t>Ορθή επιλογή και χρήση υλικού</a:t>
            </a:r>
            <a:r>
              <a:rPr lang="en-US" sz="2400" dirty="0" smtClean="0"/>
              <a:t>,</a:t>
            </a:r>
            <a:endParaRPr lang="el-GR" sz="2400" dirty="0" smtClean="0"/>
          </a:p>
          <a:p>
            <a:pPr>
              <a:spcBef>
                <a:spcPts val="2400"/>
              </a:spcBef>
            </a:pPr>
            <a:r>
              <a:rPr lang="el-GR" sz="2400" dirty="0" smtClean="0"/>
              <a:t>Εκμάθηση και εκτέλεση της διαδικασίας υπό επίβλεψη</a:t>
            </a:r>
            <a:r>
              <a:rPr lang="en-US" sz="2400" dirty="0" smtClean="0"/>
              <a:t>.</a:t>
            </a:r>
            <a:endParaRPr lang="el-GR" sz="24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59701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Τοπικά – Θρομβοφλεβίτιδα </a:t>
            </a:r>
            <a:r>
              <a:rPr lang="el-GR" dirty="0" smtClean="0"/>
              <a:t>3</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229600" cy="5472608"/>
          </a:xfrm>
        </p:spPr>
        <p:txBody>
          <a:bodyPr>
            <a:normAutofit fontScale="92500" lnSpcReduction="20000"/>
          </a:bodyPr>
          <a:lstStyle/>
          <a:p>
            <a:pPr>
              <a:lnSpc>
                <a:spcPct val="120000"/>
              </a:lnSpc>
              <a:spcBef>
                <a:spcPts val="600"/>
              </a:spcBef>
              <a:buFont typeface="Wingdings" pitchFamily="2" charset="2"/>
              <a:buChar char="Ø"/>
            </a:pPr>
            <a:r>
              <a:rPr lang="el-GR" sz="2600" b="1" dirty="0">
                <a:solidFill>
                  <a:srgbClr val="820000"/>
                </a:solidFill>
              </a:rPr>
              <a:t>Προληπτικά μέτρα</a:t>
            </a:r>
          </a:p>
          <a:p>
            <a:pPr marL="720725" indent="-360363">
              <a:lnSpc>
                <a:spcPct val="120000"/>
              </a:lnSpc>
              <a:spcBef>
                <a:spcPts val="600"/>
              </a:spcBef>
            </a:pPr>
            <a:r>
              <a:rPr lang="el-GR" sz="2600" dirty="0"/>
              <a:t>Κατάλληλη επιλογή βελόνας &amp; </a:t>
            </a:r>
            <a:r>
              <a:rPr lang="el-GR" sz="2600" dirty="0" smtClean="0"/>
              <a:t>φλέβας,</a:t>
            </a:r>
            <a:endParaRPr lang="el-GR" sz="2600" dirty="0"/>
          </a:p>
          <a:p>
            <a:pPr marL="720725" indent="-360363">
              <a:lnSpc>
                <a:spcPct val="120000"/>
              </a:lnSpc>
              <a:spcBef>
                <a:spcPts val="600"/>
              </a:spcBef>
            </a:pPr>
            <a:r>
              <a:rPr lang="el-GR" sz="2600" dirty="0"/>
              <a:t>Παραμονή καθετήρα μέχρι 72 </a:t>
            </a:r>
            <a:r>
              <a:rPr lang="el-GR" sz="2600" dirty="0" smtClean="0"/>
              <a:t>ώρες,</a:t>
            </a:r>
            <a:endParaRPr lang="el-GR" sz="2600" dirty="0"/>
          </a:p>
          <a:p>
            <a:pPr marL="720725" indent="-360363">
              <a:lnSpc>
                <a:spcPct val="120000"/>
              </a:lnSpc>
              <a:spcBef>
                <a:spcPts val="600"/>
              </a:spcBef>
            </a:pPr>
            <a:r>
              <a:rPr lang="el-GR" sz="2600" dirty="0"/>
              <a:t>Διάλυση των χορηγουμένων </a:t>
            </a:r>
            <a:r>
              <a:rPr lang="el-GR" sz="2600" dirty="0" smtClean="0"/>
              <a:t>φαρμάκων,</a:t>
            </a:r>
            <a:endParaRPr lang="el-GR" sz="2600" dirty="0"/>
          </a:p>
          <a:p>
            <a:pPr marL="720725" indent="-360363">
              <a:lnSpc>
                <a:spcPct val="120000"/>
              </a:lnSpc>
              <a:spcBef>
                <a:spcPts val="600"/>
              </a:spcBef>
            </a:pPr>
            <a:r>
              <a:rPr lang="el-GR" sz="2600" dirty="0"/>
              <a:t>Αναγραφή ημερομηνίας αλλαγής της συσκευής και εισαγωγής του </a:t>
            </a:r>
            <a:r>
              <a:rPr lang="el-GR" sz="2600" dirty="0" smtClean="0"/>
              <a:t>φλεβοκαθετήρα.</a:t>
            </a:r>
            <a:endParaRPr lang="el-GR" sz="2600" dirty="0"/>
          </a:p>
          <a:p>
            <a:pPr>
              <a:lnSpc>
                <a:spcPct val="120000"/>
              </a:lnSpc>
              <a:spcBef>
                <a:spcPts val="1800"/>
              </a:spcBef>
              <a:buFont typeface="Wingdings" pitchFamily="2" charset="2"/>
              <a:buChar char="Ø"/>
            </a:pPr>
            <a:r>
              <a:rPr lang="el-GR" sz="2600" b="1" dirty="0">
                <a:solidFill>
                  <a:srgbClr val="820000"/>
                </a:solidFill>
              </a:rPr>
              <a:t>Παρέμβαση</a:t>
            </a:r>
          </a:p>
          <a:p>
            <a:pPr marL="720725" indent="-360363">
              <a:lnSpc>
                <a:spcPct val="120000"/>
              </a:lnSpc>
              <a:spcBef>
                <a:spcPts val="600"/>
              </a:spcBef>
            </a:pPr>
            <a:r>
              <a:rPr lang="el-GR" sz="2600" dirty="0"/>
              <a:t>Διακοπή &amp; αφαίρεση ορού από τη </a:t>
            </a:r>
            <a:r>
              <a:rPr lang="el-GR" sz="2600" dirty="0" smtClean="0"/>
              <a:t>φλέβα,</a:t>
            </a:r>
            <a:endParaRPr lang="el-GR" sz="2600" dirty="0"/>
          </a:p>
          <a:p>
            <a:pPr marL="720725" indent="-360363">
              <a:lnSpc>
                <a:spcPct val="120000"/>
              </a:lnSpc>
              <a:spcBef>
                <a:spcPts val="600"/>
              </a:spcBef>
            </a:pPr>
            <a:r>
              <a:rPr lang="el-GR" sz="2600" dirty="0"/>
              <a:t>Φλεβοκέντηση σε άλλο </a:t>
            </a:r>
            <a:r>
              <a:rPr lang="el-GR" sz="2600" dirty="0" smtClean="0"/>
              <a:t>σημείο,</a:t>
            </a:r>
            <a:endParaRPr lang="el-GR" sz="2600" dirty="0"/>
          </a:p>
          <a:p>
            <a:pPr marL="720725" indent="-360363">
              <a:lnSpc>
                <a:spcPct val="120000"/>
              </a:lnSpc>
              <a:spcBef>
                <a:spcPts val="600"/>
              </a:spcBef>
            </a:pPr>
            <a:r>
              <a:rPr lang="el-GR" sz="2600" dirty="0"/>
              <a:t>Ενημέρωση </a:t>
            </a:r>
            <a:r>
              <a:rPr lang="el-GR" sz="2600" dirty="0" smtClean="0"/>
              <a:t>γιατρού,</a:t>
            </a:r>
            <a:endParaRPr lang="el-GR" sz="2600" dirty="0"/>
          </a:p>
          <a:p>
            <a:pPr marL="720725" indent="-360363">
              <a:lnSpc>
                <a:spcPct val="120000"/>
              </a:lnSpc>
              <a:spcBef>
                <a:spcPts val="600"/>
              </a:spcBef>
            </a:pPr>
            <a:r>
              <a:rPr lang="el-GR" sz="2600" dirty="0"/>
              <a:t>Εφαρμογή θερμού </a:t>
            </a:r>
            <a:r>
              <a:rPr lang="el-GR" sz="2600" dirty="0" smtClean="0"/>
              <a:t>επιθέματος,</a:t>
            </a:r>
            <a:endParaRPr lang="el-GR" sz="2600" dirty="0"/>
          </a:p>
          <a:p>
            <a:pPr marL="720725" indent="-360363">
              <a:lnSpc>
                <a:spcPct val="120000"/>
              </a:lnSpc>
              <a:spcBef>
                <a:spcPts val="600"/>
              </a:spcBef>
            </a:pPr>
            <a:r>
              <a:rPr lang="el-GR" sz="2600" dirty="0" smtClean="0"/>
              <a:t>Καταγραφή.</a:t>
            </a:r>
            <a:endParaRPr lang="el-GR" sz="26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902427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Οπτική Εκτίμηση Φλεβίτιδας από Έγχυση </a:t>
            </a:r>
            <a:r>
              <a:rPr lang="el-GR" sz="3600" dirty="0"/>
              <a:t>(</a:t>
            </a:r>
            <a:r>
              <a:rPr lang="en-US" sz="3600" dirty="0"/>
              <a:t>Visual Infusion Phlebitis score</a:t>
            </a:r>
            <a:r>
              <a:rPr lang="en-US" sz="3600" dirty="0" smtClean="0"/>
              <a:t>)</a:t>
            </a:r>
            <a:r>
              <a:rPr lang="el-GR" sz="3600" dirty="0" smtClean="0"/>
              <a:t> 1</a:t>
            </a:r>
            <a:endParaRPr lang="el-GR" sz="3600" dirty="0"/>
          </a:p>
        </p:txBody>
      </p:sp>
      <p:sp>
        <p:nvSpPr>
          <p:cNvPr id="5" name="Rectangle 4"/>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702" y="1372546"/>
            <a:ext cx="7342348" cy="39254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899592" y="5143988"/>
            <a:ext cx="7344816" cy="14467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412410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Οπτική Εκτίμηση Φλεβίτιδας από Έγχυση </a:t>
            </a:r>
            <a:r>
              <a:rPr lang="el-GR" sz="3600" dirty="0"/>
              <a:t>(</a:t>
            </a:r>
            <a:r>
              <a:rPr lang="el-GR" sz="3600" dirty="0" smtClean="0"/>
              <a:t>V</a:t>
            </a:r>
            <a:r>
              <a:rPr lang="en-US" sz="3600" dirty="0" smtClean="0"/>
              <a:t>isual </a:t>
            </a:r>
            <a:r>
              <a:rPr lang="el-GR" sz="3600" dirty="0" smtClean="0"/>
              <a:t>I</a:t>
            </a:r>
            <a:r>
              <a:rPr lang="en-US" sz="3600" dirty="0" smtClean="0"/>
              <a:t>nfusion </a:t>
            </a:r>
            <a:r>
              <a:rPr lang="el-GR" sz="3600" dirty="0" smtClean="0"/>
              <a:t>P</a:t>
            </a:r>
            <a:r>
              <a:rPr lang="en-US" sz="3600" dirty="0" err="1" smtClean="0"/>
              <a:t>hlebitis</a:t>
            </a:r>
            <a:r>
              <a:rPr lang="el-GR" sz="3600" dirty="0" smtClean="0"/>
              <a:t> </a:t>
            </a:r>
            <a:r>
              <a:rPr lang="el-GR" sz="3600" dirty="0"/>
              <a:t>score) 2</a:t>
            </a:r>
          </a:p>
        </p:txBody>
      </p:sp>
      <p:sp>
        <p:nvSpPr>
          <p:cNvPr id="3" name="Content Placeholder 2"/>
          <p:cNvSpPr>
            <a:spLocks noGrp="1"/>
          </p:cNvSpPr>
          <p:nvPr>
            <p:ph idx="1"/>
          </p:nvPr>
        </p:nvSpPr>
        <p:spPr>
          <a:xfrm>
            <a:off x="457200" y="1484784"/>
            <a:ext cx="8229600" cy="4752528"/>
          </a:xfrm>
        </p:spPr>
        <p:txBody>
          <a:bodyPr>
            <a:normAutofit/>
          </a:bodyPr>
          <a:lstStyle/>
          <a:p>
            <a:pPr marL="0" indent="0">
              <a:buNone/>
            </a:pPr>
            <a:r>
              <a:rPr lang="el-GR" sz="2400" dirty="0" smtClean="0"/>
              <a:t>Όλοι οι ασθενείς με συσκευή ενδοφλέβιας πρόσβασης, πρέπει να ελέγχονται στην περιοχή φλεβοκέντησης, τουλάχιστον μία φορά την ημέρα για τα σημεία φλεβίτιδας. </a:t>
            </a:r>
          </a:p>
          <a:p>
            <a:pPr marL="0" indent="0">
              <a:buNone/>
            </a:pPr>
            <a:r>
              <a:rPr lang="el-GR" sz="2400" dirty="0" smtClean="0"/>
              <a:t>Το σκορ που προκύπτει και οι δράσεις (αν υπάρχουν), πρέπει να καταγράφονται.</a:t>
            </a:r>
          </a:p>
          <a:p>
            <a:pPr marL="0" indent="0">
              <a:spcBef>
                <a:spcPts val="1800"/>
              </a:spcBef>
              <a:buNone/>
            </a:pPr>
            <a:r>
              <a:rPr lang="el-GR" sz="2400" b="1" dirty="0" smtClean="0">
                <a:solidFill>
                  <a:srgbClr val="820000"/>
                </a:solidFill>
              </a:rPr>
              <a:t>Το σημείο φλεβοκέντησης πρέπει επίσης να ελέγχεται όταν</a:t>
            </a:r>
            <a:r>
              <a:rPr lang="en-US" sz="2400" b="1" dirty="0" smtClean="0">
                <a:solidFill>
                  <a:srgbClr val="820000"/>
                </a:solidFill>
              </a:rPr>
              <a:t>:</a:t>
            </a:r>
            <a:r>
              <a:rPr lang="el-GR" sz="2400" b="1" dirty="0" smtClean="0">
                <a:solidFill>
                  <a:srgbClr val="820000"/>
                </a:solidFill>
              </a:rPr>
              <a:t> </a:t>
            </a:r>
          </a:p>
          <a:p>
            <a:pPr>
              <a:spcBef>
                <a:spcPts val="1800"/>
              </a:spcBef>
            </a:pPr>
            <a:r>
              <a:rPr lang="el-GR" sz="2400" dirty="0" smtClean="0"/>
              <a:t>Γίνεται </a:t>
            </a:r>
            <a:r>
              <a:rPr lang="en-US" sz="2400" dirty="0" smtClean="0"/>
              <a:t>IV </a:t>
            </a:r>
            <a:r>
              <a:rPr lang="el-GR" sz="2400" dirty="0" smtClean="0"/>
              <a:t>χορήγηση,</a:t>
            </a:r>
          </a:p>
          <a:p>
            <a:pPr>
              <a:spcBef>
                <a:spcPts val="1800"/>
              </a:spcBef>
            </a:pPr>
            <a:r>
              <a:rPr lang="el-GR" sz="2400" dirty="0" smtClean="0"/>
              <a:t>Ελέγχεται ή αλλάζει ο ρυθμός έγχυσης,</a:t>
            </a:r>
          </a:p>
          <a:p>
            <a:pPr>
              <a:spcBef>
                <a:spcPts val="1800"/>
              </a:spcBef>
            </a:pPr>
            <a:r>
              <a:rPr lang="el-GR" sz="2400" dirty="0" smtClean="0"/>
              <a:t>Το περιεχόμενο του διαλύματος αλλάζει.  </a:t>
            </a:r>
            <a:endParaRPr lang="el-GR" sz="2400" dirty="0"/>
          </a:p>
        </p:txBody>
      </p:sp>
      <p:sp>
        <p:nvSpPr>
          <p:cNvPr id="5" name="Rectangle 4"/>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607401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Οπτική Εκτίμηση Φλεβίτιδας από Έγχυση </a:t>
            </a:r>
            <a:r>
              <a:rPr lang="el-GR" sz="3600" dirty="0"/>
              <a:t>(</a:t>
            </a:r>
            <a:r>
              <a:rPr lang="en-US" sz="3600" dirty="0"/>
              <a:t>Visual Infusion Phlebitis score) </a:t>
            </a:r>
            <a:r>
              <a:rPr lang="el-GR" sz="3600" dirty="0"/>
              <a:t>3</a:t>
            </a:r>
          </a:p>
        </p:txBody>
      </p:sp>
      <p:sp>
        <p:nvSpPr>
          <p:cNvPr id="5" name="Rectangle 4"/>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484784"/>
            <a:ext cx="8229600" cy="4752528"/>
          </a:xfrm>
        </p:spPr>
        <p:txBody>
          <a:bodyPr>
            <a:normAutofit/>
          </a:bodyPr>
          <a:lstStyle/>
          <a:p>
            <a:pPr marL="0" indent="0">
              <a:buNone/>
            </a:pPr>
            <a:r>
              <a:rPr lang="el-GR" sz="2400" dirty="0"/>
              <a:t>Τ</a:t>
            </a:r>
            <a:r>
              <a:rPr lang="el-GR" sz="2400" dirty="0" smtClean="0"/>
              <a:t>α συμβάσματα της φλεβίτιδας από έγχυση υγρών ποικίλλουν και τα «σημεία καλής πρακτικής» που ακολουθούν, μπορεί να βοηθήσουν στη μείωση αυτών των συμβασμάτων </a:t>
            </a:r>
            <a:r>
              <a:rPr lang="en-US" sz="2400" dirty="0" smtClean="0"/>
              <a:t>:</a:t>
            </a:r>
          </a:p>
          <a:p>
            <a:r>
              <a:rPr lang="el-GR" sz="2400" dirty="0" smtClean="0"/>
              <a:t>Παρακολουθείστε το σημείο εισόδου του φλεβοκαθετήρα τουλάχιστον ημερησίως,</a:t>
            </a:r>
          </a:p>
          <a:p>
            <a:r>
              <a:rPr lang="el-GR" sz="2400" dirty="0" smtClean="0"/>
              <a:t>Βεβαιωθείτε ότι ο φλεβοκαθετήρας έχει την κατάλληλη επικάλυψη,</a:t>
            </a:r>
          </a:p>
          <a:p>
            <a:r>
              <a:rPr lang="el-GR" sz="2400" dirty="0" smtClean="0"/>
              <a:t>Αντικαταστήστε το χαλαρό ή λερωμένο επίθεμα,</a:t>
            </a:r>
          </a:p>
          <a:p>
            <a:r>
              <a:rPr lang="el-GR" sz="2400" dirty="0" smtClean="0"/>
              <a:t>Ο φλεβοκαθετήρας πρέπει να απέχει από συνδέσεις όταν είναι δυνατόν,</a:t>
            </a:r>
          </a:p>
          <a:p>
            <a:r>
              <a:rPr lang="el-GR" sz="2400" dirty="0" smtClean="0"/>
              <a:t>Ο καθετήρας πρέπει να αλλάζεται κάθε 48-72 ώρες.</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792996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Οπτική Εκτίμηση Φλεβίτιδας από Έγχυση </a:t>
            </a:r>
            <a:r>
              <a:rPr lang="el-GR" sz="3600" dirty="0"/>
              <a:t>(</a:t>
            </a:r>
            <a:r>
              <a:rPr lang="en-US" sz="3600" dirty="0"/>
              <a:t>Visual Infusion Phlebitis score) </a:t>
            </a:r>
            <a:r>
              <a:rPr lang="el-GR" sz="3600" dirty="0"/>
              <a:t>4</a:t>
            </a:r>
          </a:p>
        </p:txBody>
      </p:sp>
      <p:sp>
        <p:nvSpPr>
          <p:cNvPr id="5" name="Rectangle 4"/>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484784"/>
            <a:ext cx="8229600" cy="4752528"/>
          </a:xfrm>
        </p:spPr>
        <p:txBody>
          <a:bodyPr>
            <a:normAutofit/>
          </a:bodyPr>
          <a:lstStyle/>
          <a:p>
            <a:pPr>
              <a:spcBef>
                <a:spcPts val="2400"/>
              </a:spcBef>
            </a:pPr>
            <a:r>
              <a:rPr lang="el-GR" sz="2400" dirty="0" smtClean="0"/>
              <a:t>Σχεδιάστε και καταγράψτε την συνεχόμενη φροντίδα,</a:t>
            </a:r>
          </a:p>
          <a:p>
            <a:pPr>
              <a:spcBef>
                <a:spcPts val="2400"/>
              </a:spcBef>
            </a:pPr>
            <a:r>
              <a:rPr lang="el-GR" sz="2400" dirty="0" smtClean="0"/>
              <a:t>Χρησιμοποιείστε το μικρότερο δυνατό εύρος φλεβοκαθετήρα που συνάδει με τις ανάγκες του αρρώστου,</a:t>
            </a:r>
          </a:p>
          <a:p>
            <a:pPr>
              <a:spcBef>
                <a:spcPts val="2400"/>
              </a:spcBef>
            </a:pPr>
            <a:r>
              <a:rPr lang="el-GR" sz="2400" dirty="0" smtClean="0"/>
              <a:t>Αλλάξτε φλεβοκαθετήρα στην πρώτη ένδειξη φλεβίτιδας (στάδιο 2 στο </a:t>
            </a:r>
            <a:r>
              <a:rPr lang="en-US" sz="2400" dirty="0" smtClean="0"/>
              <a:t>V.I.P</a:t>
            </a:r>
            <a:r>
              <a:rPr lang="el-GR" sz="2400" dirty="0" smtClean="0"/>
              <a:t>.</a:t>
            </a:r>
            <a:r>
              <a:rPr lang="en-US" sz="2400" dirty="0" smtClean="0"/>
              <a:t> </a:t>
            </a:r>
            <a:r>
              <a:rPr lang="el-GR" sz="2400" dirty="0" smtClean="0"/>
              <a:t>σκορ).</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159052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Οπτική Εκτίμηση Φλεβίτιδας από Έγχυση </a:t>
            </a:r>
            <a:r>
              <a:rPr lang="el-GR" sz="3600" dirty="0"/>
              <a:t>(VIP score) </a:t>
            </a:r>
            <a:r>
              <a:rPr lang="el-GR" sz="3600" dirty="0" smtClean="0"/>
              <a:t>1</a:t>
            </a:r>
            <a:endParaRPr lang="el-GR" sz="3600" dirty="0"/>
          </a:p>
        </p:txBody>
      </p:sp>
      <p:sp>
        <p:nvSpPr>
          <p:cNvPr id="5" name="Rectangle 4"/>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457400"/>
            <a:ext cx="8229600" cy="5400600"/>
          </a:xfrm>
        </p:spPr>
        <p:txBody>
          <a:bodyPr>
            <a:normAutofit lnSpcReduction="10000"/>
          </a:bodyPr>
          <a:lstStyle/>
          <a:p>
            <a:pPr>
              <a:spcBef>
                <a:spcPts val="600"/>
              </a:spcBef>
              <a:buFont typeface="Wingdings" pitchFamily="2" charset="2"/>
              <a:buChar char="Ø"/>
            </a:pPr>
            <a:r>
              <a:rPr lang="el-GR" sz="2800" b="1" dirty="0">
                <a:solidFill>
                  <a:srgbClr val="820000"/>
                </a:solidFill>
              </a:rPr>
              <a:t>0 </a:t>
            </a:r>
            <a:r>
              <a:rPr lang="el-GR" sz="2400" dirty="0"/>
              <a:t>Η περιοχή της φλεβοκέντησης εμφανίζεται υγιής</a:t>
            </a:r>
          </a:p>
          <a:p>
            <a:pPr marL="631825" indent="-271463">
              <a:spcBef>
                <a:spcPts val="600"/>
              </a:spcBef>
              <a:buFont typeface="Wingdings 3" pitchFamily="18" charset="2"/>
              <a:buChar char="Æ"/>
            </a:pPr>
            <a:r>
              <a:rPr lang="el-GR" sz="2400" dirty="0"/>
              <a:t>Παρακολουθείστε τον </a:t>
            </a:r>
            <a:r>
              <a:rPr lang="el-GR" sz="2400" dirty="0" smtClean="0"/>
              <a:t>φλεβοκαθετήρα,</a:t>
            </a:r>
            <a:endParaRPr lang="el-GR" sz="2400" dirty="0"/>
          </a:p>
          <a:p>
            <a:pPr>
              <a:spcBef>
                <a:spcPts val="600"/>
              </a:spcBef>
              <a:buFont typeface="Wingdings" pitchFamily="2" charset="2"/>
              <a:buChar char="Ø"/>
            </a:pPr>
            <a:r>
              <a:rPr lang="el-GR" sz="2800" b="1" dirty="0">
                <a:solidFill>
                  <a:srgbClr val="820000"/>
                </a:solidFill>
              </a:rPr>
              <a:t>1</a:t>
            </a:r>
            <a:r>
              <a:rPr lang="el-GR" sz="2400" dirty="0"/>
              <a:t> Συμβαίνει </a:t>
            </a:r>
            <a:r>
              <a:rPr lang="el-GR" sz="2400" b="1" u="sng" dirty="0"/>
              <a:t>ένα</a:t>
            </a:r>
            <a:r>
              <a:rPr lang="el-GR" sz="2400" dirty="0"/>
              <a:t> από τα </a:t>
            </a:r>
            <a:r>
              <a:rPr lang="el-GR" sz="2400" dirty="0" smtClean="0"/>
              <a:t>παρακάτω συμπτώματα :</a:t>
            </a:r>
            <a:endParaRPr lang="el-GR" sz="2400" dirty="0"/>
          </a:p>
          <a:p>
            <a:pPr marL="992188" indent="-360363">
              <a:spcBef>
                <a:spcPts val="600"/>
              </a:spcBef>
            </a:pPr>
            <a:r>
              <a:rPr lang="el-GR" sz="2400" dirty="0"/>
              <a:t>Ελαφρύς πόνος κοντά στο σημείο έγχυσης, ή</a:t>
            </a:r>
          </a:p>
          <a:p>
            <a:pPr marL="992188" indent="-360363">
              <a:spcBef>
                <a:spcPts val="600"/>
              </a:spcBef>
            </a:pPr>
            <a:r>
              <a:rPr lang="el-GR" sz="2400" dirty="0"/>
              <a:t>Ε</a:t>
            </a:r>
            <a:r>
              <a:rPr lang="el-GR" sz="2400" dirty="0" smtClean="0"/>
              <a:t>λαφρύ </a:t>
            </a:r>
            <a:r>
              <a:rPr lang="el-GR" sz="2400" dirty="0"/>
              <a:t>κοκκίνισμα κοντά στο σημείο </a:t>
            </a:r>
            <a:r>
              <a:rPr lang="el-GR" sz="2400" dirty="0" smtClean="0"/>
              <a:t>έγχυσης.</a:t>
            </a:r>
            <a:endParaRPr lang="el-GR" sz="2400" dirty="0"/>
          </a:p>
          <a:p>
            <a:pPr marL="541338" indent="-180975">
              <a:spcBef>
                <a:spcPts val="600"/>
              </a:spcBef>
              <a:buFont typeface="Wingdings 3" pitchFamily="18" charset="2"/>
              <a:buChar char="Æ"/>
              <a:tabLst>
                <a:tab pos="1430338" algn="l"/>
              </a:tabLst>
            </a:pPr>
            <a:r>
              <a:rPr lang="el-GR" sz="2400" dirty="0" smtClean="0"/>
              <a:t>  Παρακολουθείστε </a:t>
            </a:r>
            <a:r>
              <a:rPr lang="el-GR" sz="2400" dirty="0"/>
              <a:t>τον </a:t>
            </a:r>
            <a:r>
              <a:rPr lang="el-GR" sz="2400" dirty="0" smtClean="0"/>
              <a:t>φλεβοκαθετήρα.</a:t>
            </a:r>
            <a:endParaRPr lang="el-GR" sz="2400" dirty="0"/>
          </a:p>
          <a:p>
            <a:pPr>
              <a:spcBef>
                <a:spcPts val="600"/>
              </a:spcBef>
              <a:buFont typeface="Wingdings" pitchFamily="2" charset="2"/>
              <a:buChar char="Ø"/>
            </a:pPr>
            <a:r>
              <a:rPr lang="el-GR" sz="2800" b="1" dirty="0">
                <a:solidFill>
                  <a:srgbClr val="820000"/>
                </a:solidFill>
              </a:rPr>
              <a:t>2</a:t>
            </a:r>
            <a:r>
              <a:rPr lang="el-GR" sz="2400" dirty="0"/>
              <a:t> </a:t>
            </a:r>
            <a:r>
              <a:rPr lang="el-GR" sz="2400" dirty="0" smtClean="0"/>
              <a:t>Εάν </a:t>
            </a:r>
            <a:r>
              <a:rPr lang="el-GR" sz="2400" dirty="0"/>
              <a:t>υπάρχουν </a:t>
            </a:r>
            <a:r>
              <a:rPr lang="el-GR" sz="2400" dirty="0" smtClean="0"/>
              <a:t>έστω </a:t>
            </a:r>
            <a:r>
              <a:rPr lang="el-GR" sz="2400" b="1" u="sng" dirty="0" smtClean="0"/>
              <a:t>δύο</a:t>
            </a:r>
            <a:r>
              <a:rPr lang="el-GR" sz="2400" dirty="0" smtClean="0">
                <a:solidFill>
                  <a:schemeClr val="accent2"/>
                </a:solidFill>
              </a:rPr>
              <a:t> </a:t>
            </a:r>
            <a:r>
              <a:rPr lang="el-GR" sz="2400" dirty="0"/>
              <a:t>από τα ακόλουθα συμπτώματα:</a:t>
            </a:r>
          </a:p>
          <a:p>
            <a:pPr marL="992188" indent="-360363">
              <a:spcBef>
                <a:spcPts val="600"/>
              </a:spcBef>
            </a:pPr>
            <a:r>
              <a:rPr lang="el-GR" sz="2400" dirty="0" smtClean="0"/>
              <a:t>Πόνος,</a:t>
            </a:r>
            <a:endParaRPr lang="el-GR" sz="2400" dirty="0"/>
          </a:p>
          <a:p>
            <a:pPr marL="992188" indent="-360363">
              <a:spcBef>
                <a:spcPts val="600"/>
              </a:spcBef>
            </a:pPr>
            <a:r>
              <a:rPr lang="el-GR" sz="2400" dirty="0" smtClean="0"/>
              <a:t>Ερύθημα,</a:t>
            </a:r>
            <a:endParaRPr lang="el-GR" sz="2400" dirty="0"/>
          </a:p>
          <a:p>
            <a:pPr marL="992188" indent="-360363">
              <a:spcBef>
                <a:spcPts val="600"/>
              </a:spcBef>
            </a:pPr>
            <a:r>
              <a:rPr lang="el-GR" sz="2400" dirty="0" smtClean="0"/>
              <a:t>Οίδημα</a:t>
            </a:r>
            <a:r>
              <a:rPr lang="el-GR" sz="2400" dirty="0"/>
              <a:t>, </a:t>
            </a:r>
            <a:endParaRPr lang="el-GR" sz="2400" dirty="0" smtClean="0"/>
          </a:p>
          <a:p>
            <a:pPr marL="631825" indent="-271463">
              <a:spcBef>
                <a:spcPts val="600"/>
              </a:spcBef>
              <a:buFont typeface="Wingdings 3" pitchFamily="18" charset="2"/>
              <a:buChar char="Æ"/>
            </a:pPr>
            <a:r>
              <a:rPr lang="el-GR" sz="2400" b="1" dirty="0" smtClean="0"/>
              <a:t> Πιθανά </a:t>
            </a:r>
            <a:r>
              <a:rPr lang="el-GR" sz="2400" b="1" dirty="0"/>
              <a:t>πρώτα σημεία φλεβίτιδας,</a:t>
            </a:r>
          </a:p>
          <a:p>
            <a:pPr marL="974725">
              <a:spcBef>
                <a:spcPts val="600"/>
              </a:spcBef>
              <a:buFont typeface="Wingdings" pitchFamily="2" charset="2"/>
              <a:buChar char="Ø"/>
            </a:pPr>
            <a:r>
              <a:rPr lang="el-GR" sz="2400" b="1" dirty="0" smtClean="0"/>
              <a:t>Τοποθετείστε </a:t>
            </a:r>
            <a:r>
              <a:rPr lang="el-GR" sz="2400" b="1" dirty="0"/>
              <a:t>τον φλεβοκαθετήρα σε άλλο </a:t>
            </a:r>
            <a:r>
              <a:rPr lang="el-GR" sz="2400" b="1" dirty="0" smtClean="0"/>
              <a:t>σημείο.</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3858049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Οπτική Εκτίμηση Φλεβίτιδας από Έγχυση </a:t>
            </a:r>
            <a:r>
              <a:rPr lang="el-GR" sz="3600" dirty="0"/>
              <a:t>(VIP score) </a:t>
            </a:r>
            <a:r>
              <a:rPr lang="el-GR" sz="3600" dirty="0" smtClean="0"/>
              <a:t>2</a:t>
            </a:r>
            <a:endParaRPr lang="el-GR" sz="3600" dirty="0"/>
          </a:p>
        </p:txBody>
      </p:sp>
      <p:sp>
        <p:nvSpPr>
          <p:cNvPr id="5" name="Rectangle 4"/>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412776"/>
            <a:ext cx="8229600" cy="4824536"/>
          </a:xfrm>
        </p:spPr>
        <p:txBody>
          <a:bodyPr>
            <a:normAutofit/>
          </a:bodyPr>
          <a:lstStyle/>
          <a:p>
            <a:pPr>
              <a:spcBef>
                <a:spcPts val="2400"/>
              </a:spcBef>
              <a:buFont typeface="Wingdings" pitchFamily="2" charset="2"/>
              <a:buChar char="Ø"/>
            </a:pPr>
            <a:r>
              <a:rPr lang="el-GR" sz="2800" b="1" dirty="0">
                <a:solidFill>
                  <a:srgbClr val="820000"/>
                </a:solidFill>
              </a:rPr>
              <a:t>3 </a:t>
            </a:r>
            <a:r>
              <a:rPr lang="el-GR" sz="2400" dirty="0"/>
              <a:t>Συμβαίνουν </a:t>
            </a:r>
            <a:r>
              <a:rPr lang="el-GR" sz="2400" b="1" u="sng" dirty="0"/>
              <a:t>όλα</a:t>
            </a:r>
            <a:r>
              <a:rPr lang="el-GR" sz="2400" dirty="0"/>
              <a:t> τα σημεία που ακολουθούν:</a:t>
            </a:r>
          </a:p>
          <a:p>
            <a:pPr marL="992188" indent="-360363">
              <a:spcBef>
                <a:spcPts val="2400"/>
              </a:spcBef>
              <a:tabLst>
                <a:tab pos="360363" algn="l"/>
                <a:tab pos="992188" algn="l"/>
                <a:tab pos="1081088" algn="l"/>
              </a:tabLst>
            </a:pPr>
            <a:r>
              <a:rPr lang="el-GR" sz="2400" dirty="0"/>
              <a:t>Πόνος στην πορεία του </a:t>
            </a:r>
            <a:r>
              <a:rPr lang="el-GR" sz="2400" dirty="0" smtClean="0"/>
              <a:t>καθετήρα,</a:t>
            </a:r>
            <a:endParaRPr lang="el-GR" sz="2400" dirty="0"/>
          </a:p>
          <a:p>
            <a:pPr marL="992188" indent="-360363">
              <a:spcBef>
                <a:spcPts val="2400"/>
              </a:spcBef>
              <a:tabLst>
                <a:tab pos="360363" algn="l"/>
                <a:tab pos="992188" algn="l"/>
                <a:tab pos="1081088" algn="l"/>
              </a:tabLst>
            </a:pPr>
            <a:r>
              <a:rPr lang="el-GR" sz="2400" dirty="0" smtClean="0"/>
              <a:t>Ερύθημα,</a:t>
            </a:r>
            <a:endParaRPr lang="el-GR" sz="2400" dirty="0"/>
          </a:p>
          <a:p>
            <a:pPr marL="992188" indent="-360363">
              <a:spcBef>
                <a:spcPts val="2400"/>
              </a:spcBef>
              <a:tabLst>
                <a:tab pos="360363" algn="l"/>
                <a:tab pos="992188" algn="l"/>
                <a:tab pos="1081088" algn="l"/>
              </a:tabLst>
            </a:pPr>
            <a:r>
              <a:rPr lang="el-GR" sz="2400" dirty="0" smtClean="0"/>
              <a:t>Σκλήρυνση. </a:t>
            </a:r>
            <a:endParaRPr lang="el-GR" sz="2400" dirty="0"/>
          </a:p>
          <a:p>
            <a:pPr marL="631825" indent="-271463">
              <a:spcBef>
                <a:spcPts val="2400"/>
              </a:spcBef>
              <a:buFont typeface="Wingdings 3" pitchFamily="18" charset="2"/>
              <a:buChar char="Æ"/>
              <a:tabLst>
                <a:tab pos="360363" algn="l"/>
                <a:tab pos="720725" algn="l"/>
                <a:tab pos="1081088" algn="l"/>
              </a:tabLst>
            </a:pPr>
            <a:r>
              <a:rPr lang="el-GR" sz="2400" b="1" dirty="0" smtClean="0"/>
              <a:t> Μετρίου </a:t>
            </a:r>
            <a:r>
              <a:rPr lang="el-GR" sz="2400" b="1" dirty="0"/>
              <a:t>σταδίου φλεβίτιδα</a:t>
            </a:r>
          </a:p>
          <a:p>
            <a:pPr marL="992188" indent="-360363">
              <a:spcBef>
                <a:spcPts val="2400"/>
              </a:spcBef>
              <a:buFont typeface="Wingdings" pitchFamily="2" charset="2"/>
              <a:buChar char="Ø"/>
              <a:tabLst>
                <a:tab pos="360363" algn="l"/>
                <a:tab pos="992188" algn="l"/>
                <a:tab pos="1081088" algn="l"/>
              </a:tabLst>
            </a:pPr>
            <a:r>
              <a:rPr lang="el-GR" sz="2400" b="1" dirty="0" smtClean="0"/>
              <a:t>Τοποθετείστε </a:t>
            </a:r>
            <a:r>
              <a:rPr lang="el-GR" sz="2400" b="1" dirty="0"/>
              <a:t>τον φλεβοκαθετήρα σε άλλο </a:t>
            </a:r>
            <a:r>
              <a:rPr lang="el-GR" sz="2400" b="1" dirty="0" smtClean="0"/>
              <a:t>σημείο,</a:t>
            </a:r>
            <a:endParaRPr lang="el-GR" sz="2400" b="1" dirty="0"/>
          </a:p>
          <a:p>
            <a:pPr marL="992188" indent="-360363">
              <a:spcBef>
                <a:spcPts val="2400"/>
              </a:spcBef>
              <a:buFont typeface="Wingdings" pitchFamily="2" charset="2"/>
              <a:buChar char="Ø"/>
              <a:tabLst>
                <a:tab pos="360363" algn="l"/>
                <a:tab pos="992188" algn="l"/>
                <a:tab pos="1081088" algn="l"/>
              </a:tabLst>
            </a:pPr>
            <a:r>
              <a:rPr lang="el-GR" sz="2400" dirty="0" smtClean="0"/>
              <a:t>Εξετάστε </a:t>
            </a:r>
            <a:r>
              <a:rPr lang="el-GR" sz="2400" dirty="0"/>
              <a:t>την πιθανότητα </a:t>
            </a:r>
            <a:r>
              <a:rPr lang="el-GR" sz="2400" dirty="0" smtClean="0"/>
              <a:t>θεραπείας.</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259006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Οπτική Εκτίμηση Φλεβίτιδας από Έγχυση </a:t>
            </a:r>
            <a:r>
              <a:rPr lang="el-GR" sz="3600" dirty="0"/>
              <a:t>(VIP score) </a:t>
            </a:r>
            <a:r>
              <a:rPr lang="el-GR" sz="3600" dirty="0" smtClean="0"/>
              <a:t>3</a:t>
            </a:r>
            <a:endParaRPr lang="el-GR" sz="3600" dirty="0"/>
          </a:p>
        </p:txBody>
      </p:sp>
      <p:sp>
        <p:nvSpPr>
          <p:cNvPr id="5" name="Rectangle 4"/>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412776"/>
            <a:ext cx="8686800" cy="4968552"/>
          </a:xfrm>
        </p:spPr>
        <p:txBody>
          <a:bodyPr>
            <a:normAutofit fontScale="92500" lnSpcReduction="20000"/>
          </a:bodyPr>
          <a:lstStyle/>
          <a:p>
            <a:pPr>
              <a:spcBef>
                <a:spcPts val="1800"/>
              </a:spcBef>
              <a:buFont typeface="Wingdings" pitchFamily="2" charset="2"/>
              <a:buChar char="Ø"/>
            </a:pPr>
            <a:r>
              <a:rPr lang="el-GR" sz="3000" b="1" dirty="0">
                <a:solidFill>
                  <a:srgbClr val="820000"/>
                </a:solidFill>
              </a:rPr>
              <a:t>4</a:t>
            </a:r>
            <a:r>
              <a:rPr lang="el-GR" sz="2600" b="1" dirty="0">
                <a:solidFill>
                  <a:srgbClr val="820000"/>
                </a:solidFill>
              </a:rPr>
              <a:t> </a:t>
            </a:r>
            <a:r>
              <a:rPr lang="el-GR" sz="2600" dirty="0"/>
              <a:t>Συμβαίνουν </a:t>
            </a:r>
            <a:r>
              <a:rPr lang="el-GR" sz="2600" b="1" u="sng" dirty="0"/>
              <a:t>όλα</a:t>
            </a:r>
            <a:r>
              <a:rPr lang="el-GR" sz="2600" dirty="0"/>
              <a:t> τα σημεία που ακολουθούν και είναι εκτενή:</a:t>
            </a:r>
          </a:p>
          <a:p>
            <a:pPr marL="901700" indent="-269875">
              <a:spcBef>
                <a:spcPts val="1800"/>
              </a:spcBef>
              <a:tabLst>
                <a:tab pos="901700" algn="l"/>
              </a:tabLst>
            </a:pPr>
            <a:r>
              <a:rPr lang="el-GR" sz="2600" dirty="0"/>
              <a:t>Πόνος στην πορεία του </a:t>
            </a:r>
            <a:r>
              <a:rPr lang="el-GR" sz="2600" dirty="0" smtClean="0"/>
              <a:t>καθετήρα,</a:t>
            </a:r>
            <a:endParaRPr lang="el-GR" sz="2600" dirty="0"/>
          </a:p>
          <a:p>
            <a:pPr marL="901700" indent="-269875">
              <a:spcBef>
                <a:spcPts val="1800"/>
              </a:spcBef>
              <a:tabLst>
                <a:tab pos="901700" algn="l"/>
              </a:tabLst>
            </a:pPr>
            <a:r>
              <a:rPr lang="el-GR" sz="2600" dirty="0" smtClean="0"/>
              <a:t>Ερύθημα,</a:t>
            </a:r>
            <a:endParaRPr lang="el-GR" sz="2600" dirty="0"/>
          </a:p>
          <a:p>
            <a:pPr marL="901700" indent="-269875">
              <a:spcBef>
                <a:spcPts val="1800"/>
              </a:spcBef>
              <a:tabLst>
                <a:tab pos="901700" algn="l"/>
              </a:tabLst>
            </a:pPr>
            <a:r>
              <a:rPr lang="el-GR" sz="2600" dirty="0" smtClean="0"/>
              <a:t>Σκλήρυνση,</a:t>
            </a:r>
            <a:endParaRPr lang="el-GR" sz="2600" dirty="0"/>
          </a:p>
          <a:p>
            <a:pPr marL="901700" indent="-269875">
              <a:spcBef>
                <a:spcPts val="1800"/>
              </a:spcBef>
              <a:tabLst>
                <a:tab pos="901700" algn="l"/>
              </a:tabLst>
            </a:pPr>
            <a:r>
              <a:rPr lang="el-GR" sz="2600" b="1" dirty="0"/>
              <a:t>Εμφανής σκλήρυνση </a:t>
            </a:r>
            <a:r>
              <a:rPr lang="el-GR" sz="2600" dirty="0"/>
              <a:t>κατά την πορεία της φλέβας (σαν σκοινί</a:t>
            </a:r>
            <a:r>
              <a:rPr lang="el-GR" sz="2600" dirty="0" smtClean="0"/>
              <a:t>).</a:t>
            </a:r>
            <a:endParaRPr lang="el-GR" sz="2600" dirty="0"/>
          </a:p>
          <a:p>
            <a:pPr marL="720725" indent="-360363">
              <a:spcBef>
                <a:spcPts val="1800"/>
              </a:spcBef>
              <a:buFont typeface="Wingdings 3" pitchFamily="18" charset="2"/>
              <a:buChar char="Æ"/>
              <a:tabLst>
                <a:tab pos="901700" algn="l"/>
              </a:tabLst>
            </a:pPr>
            <a:r>
              <a:rPr lang="el-GR" sz="2600" dirty="0"/>
              <a:t>Προχωρημένο στάδιο φλεβίτιδας </a:t>
            </a:r>
            <a:r>
              <a:rPr lang="el-GR" sz="2600" b="1" dirty="0"/>
              <a:t>ή έναρξη θρομβοφλεβίτιδας</a:t>
            </a:r>
          </a:p>
          <a:p>
            <a:pPr marL="1089025" indent="-457200">
              <a:spcBef>
                <a:spcPts val="1800"/>
              </a:spcBef>
              <a:buFont typeface="Wingdings" pitchFamily="2" charset="2"/>
              <a:buChar char="Ø"/>
              <a:tabLst>
                <a:tab pos="901700" algn="l"/>
              </a:tabLst>
            </a:pPr>
            <a:r>
              <a:rPr lang="el-GR" sz="2600" b="1" dirty="0" smtClean="0"/>
              <a:t>Τοποθετείστε </a:t>
            </a:r>
            <a:r>
              <a:rPr lang="el-GR" sz="2600" b="1" dirty="0"/>
              <a:t>τον φλεβοκαθετήρα σε άλλο </a:t>
            </a:r>
            <a:r>
              <a:rPr lang="el-GR" sz="2600" b="1" dirty="0" smtClean="0"/>
              <a:t>σημείο,</a:t>
            </a:r>
            <a:endParaRPr lang="el-GR" sz="2600" b="1" dirty="0"/>
          </a:p>
          <a:p>
            <a:pPr marL="1089025" indent="-457200">
              <a:spcBef>
                <a:spcPts val="1800"/>
              </a:spcBef>
              <a:buFont typeface="Wingdings" pitchFamily="2" charset="2"/>
              <a:buChar char="Ø"/>
              <a:tabLst>
                <a:tab pos="901700" algn="l"/>
              </a:tabLst>
            </a:pPr>
            <a:r>
              <a:rPr lang="el-GR" sz="2600" dirty="0" smtClean="0"/>
              <a:t>Εξετάστε </a:t>
            </a:r>
            <a:r>
              <a:rPr lang="el-GR" sz="2600" dirty="0"/>
              <a:t>την πιθανότητα </a:t>
            </a:r>
            <a:r>
              <a:rPr lang="el-GR" sz="2600" dirty="0" smtClean="0"/>
              <a:t>θεραπείας.</a:t>
            </a:r>
            <a:endParaRPr lang="el-GR" sz="26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2239754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Οπτική Εκτίμηση Φλεβίτιδας από Έγχυση </a:t>
            </a:r>
            <a:r>
              <a:rPr lang="el-GR" sz="3600" dirty="0"/>
              <a:t>(VIP score) </a:t>
            </a:r>
            <a:r>
              <a:rPr lang="el-GR" sz="3600" dirty="0" smtClean="0"/>
              <a:t>4</a:t>
            </a:r>
            <a:endParaRPr lang="el-GR" sz="3600" dirty="0"/>
          </a:p>
        </p:txBody>
      </p:sp>
      <p:sp>
        <p:nvSpPr>
          <p:cNvPr id="5" name="Rectangle 4"/>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251520" y="1484784"/>
            <a:ext cx="8435280" cy="5040560"/>
          </a:xfrm>
        </p:spPr>
        <p:txBody>
          <a:bodyPr>
            <a:normAutofit/>
          </a:bodyPr>
          <a:lstStyle/>
          <a:p>
            <a:pPr>
              <a:spcBef>
                <a:spcPts val="1200"/>
              </a:spcBef>
              <a:buFont typeface="Wingdings" pitchFamily="2" charset="2"/>
              <a:buChar char="Ø"/>
            </a:pPr>
            <a:r>
              <a:rPr lang="el-GR" sz="2800" b="1" dirty="0">
                <a:solidFill>
                  <a:srgbClr val="820000"/>
                </a:solidFill>
              </a:rPr>
              <a:t>5</a:t>
            </a:r>
            <a:r>
              <a:rPr lang="el-GR" sz="2400" dirty="0"/>
              <a:t> Συμβαίνουν </a:t>
            </a:r>
            <a:r>
              <a:rPr lang="el-GR" sz="2400" b="1" u="sng" dirty="0"/>
              <a:t>όλα</a:t>
            </a:r>
            <a:r>
              <a:rPr lang="el-GR" sz="2400" dirty="0"/>
              <a:t> τα σημεία που ακολουθούν και είναι εκτενή:</a:t>
            </a:r>
          </a:p>
          <a:p>
            <a:pPr marL="992188" indent="-360363">
              <a:spcBef>
                <a:spcPts val="1200"/>
              </a:spcBef>
              <a:tabLst>
                <a:tab pos="811213" algn="l"/>
              </a:tabLst>
            </a:pPr>
            <a:r>
              <a:rPr lang="el-GR" sz="2400" dirty="0"/>
              <a:t>Πόνος στην πορεία του </a:t>
            </a:r>
            <a:r>
              <a:rPr lang="el-GR" sz="2400" dirty="0" smtClean="0"/>
              <a:t>καθετήρα,</a:t>
            </a:r>
            <a:endParaRPr lang="el-GR" sz="2400" dirty="0"/>
          </a:p>
          <a:p>
            <a:pPr marL="992188" indent="-360363">
              <a:spcBef>
                <a:spcPts val="1200"/>
              </a:spcBef>
              <a:tabLst>
                <a:tab pos="811213" algn="l"/>
              </a:tabLst>
            </a:pPr>
            <a:r>
              <a:rPr lang="el-GR" sz="2400" dirty="0" smtClean="0"/>
              <a:t>Ερύθημα,</a:t>
            </a:r>
            <a:endParaRPr lang="el-GR" sz="2400" dirty="0"/>
          </a:p>
          <a:p>
            <a:pPr marL="992188" indent="-360363">
              <a:spcBef>
                <a:spcPts val="1200"/>
              </a:spcBef>
              <a:tabLst>
                <a:tab pos="811213" algn="l"/>
              </a:tabLst>
            </a:pPr>
            <a:r>
              <a:rPr lang="el-GR" sz="2400" dirty="0" smtClean="0"/>
              <a:t>Σκλήρυνση,</a:t>
            </a:r>
            <a:endParaRPr lang="el-GR" sz="2400" dirty="0"/>
          </a:p>
          <a:p>
            <a:pPr marL="992188" indent="-360363">
              <a:spcBef>
                <a:spcPts val="1200"/>
              </a:spcBef>
              <a:tabLst>
                <a:tab pos="811213" algn="l"/>
              </a:tabLst>
            </a:pPr>
            <a:r>
              <a:rPr lang="el-GR" sz="2400" dirty="0"/>
              <a:t>Εμφανής </a:t>
            </a:r>
            <a:r>
              <a:rPr lang="el-GR" sz="2400" b="1" dirty="0"/>
              <a:t>σκλήρυνση</a:t>
            </a:r>
            <a:r>
              <a:rPr lang="el-GR" sz="2400" dirty="0"/>
              <a:t> κατά την πορεία της φλέβας (σαν σκοινί</a:t>
            </a:r>
            <a:r>
              <a:rPr lang="el-GR" sz="2400" dirty="0" smtClean="0"/>
              <a:t>),</a:t>
            </a:r>
            <a:endParaRPr lang="el-GR" sz="2400" dirty="0"/>
          </a:p>
          <a:p>
            <a:pPr marL="992188" indent="-360363">
              <a:spcBef>
                <a:spcPts val="1200"/>
              </a:spcBef>
              <a:tabLst>
                <a:tab pos="811213" algn="l"/>
              </a:tabLst>
            </a:pPr>
            <a:r>
              <a:rPr lang="el-GR" sz="2400" b="1" dirty="0" smtClean="0"/>
              <a:t>Πυρετός. </a:t>
            </a:r>
            <a:endParaRPr lang="el-GR" sz="2400" b="1" dirty="0"/>
          </a:p>
          <a:p>
            <a:pPr marL="631825" indent="-361950">
              <a:spcBef>
                <a:spcPts val="1200"/>
              </a:spcBef>
              <a:buFont typeface="Wingdings 3" pitchFamily="18" charset="2"/>
              <a:buChar char="Æ"/>
              <a:tabLst>
                <a:tab pos="720725" algn="l"/>
              </a:tabLst>
            </a:pPr>
            <a:r>
              <a:rPr lang="el-GR" sz="2400" dirty="0"/>
              <a:t>Προχωρημένο στάδιο θρομβοφλεβίτιδας</a:t>
            </a:r>
          </a:p>
          <a:p>
            <a:pPr marL="992188" indent="-360363">
              <a:spcBef>
                <a:spcPts val="1200"/>
              </a:spcBef>
              <a:buFont typeface="Wingdings" pitchFamily="2" charset="2"/>
              <a:buChar char="Ø"/>
              <a:tabLst>
                <a:tab pos="811213" algn="l"/>
              </a:tabLst>
            </a:pPr>
            <a:r>
              <a:rPr lang="el-GR" sz="2400" dirty="0" smtClean="0"/>
              <a:t>Ξεκινήστε </a:t>
            </a:r>
            <a:r>
              <a:rPr lang="el-GR" sz="2400" b="1" dirty="0" smtClean="0"/>
              <a:t>θεραπεία</a:t>
            </a:r>
            <a:r>
              <a:rPr lang="en-US" sz="2400" b="1" dirty="0" smtClean="0"/>
              <a:t>,</a:t>
            </a:r>
            <a:endParaRPr lang="el-GR" sz="2400" b="1" dirty="0"/>
          </a:p>
          <a:p>
            <a:pPr marL="992188" indent="-360363">
              <a:spcBef>
                <a:spcPts val="1200"/>
              </a:spcBef>
              <a:buFont typeface="Wingdings" pitchFamily="2" charset="2"/>
              <a:buChar char="Ø"/>
              <a:tabLst>
                <a:tab pos="811213" algn="l"/>
              </a:tabLst>
            </a:pPr>
            <a:r>
              <a:rPr lang="el-GR" sz="2400" dirty="0" smtClean="0"/>
              <a:t>Τοποθετείστε </a:t>
            </a:r>
            <a:r>
              <a:rPr lang="el-GR" sz="2400" dirty="0"/>
              <a:t>τον φλεβοκαθετήρα σε άλλο </a:t>
            </a:r>
            <a:r>
              <a:rPr lang="el-GR" sz="2400" dirty="0" smtClean="0"/>
              <a:t>σημείο</a:t>
            </a:r>
            <a:r>
              <a:rPr lang="en-US"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875202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600" dirty="0" smtClean="0"/>
              <a:t>Πλάνο φροντίδας</a:t>
            </a:r>
            <a:r>
              <a:rPr lang="en-US" sz="3600" dirty="0" smtClean="0"/>
              <a:t>: </a:t>
            </a:r>
            <a:r>
              <a:rPr lang="el-GR" sz="3600" dirty="0" smtClean="0"/>
              <a:t>Συνεχιζόμενη φροντίδα περιφερικού φλεβοκαθετήρα 1</a:t>
            </a:r>
            <a:endParaRPr lang="el-GR" sz="3600"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1763" y="1268760"/>
            <a:ext cx="65341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401763" y="4446615"/>
            <a:ext cx="6534150" cy="24098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2136294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144000" cy="908720"/>
          </a:xfrm>
        </p:spPr>
        <p:txBody>
          <a:bodyPr>
            <a:noAutofit/>
          </a:bodyPr>
          <a:lstStyle/>
          <a:p>
            <a:r>
              <a:rPr lang="el-GR" dirty="0" smtClean="0"/>
              <a:t>Διαδικασία</a:t>
            </a:r>
            <a:br>
              <a:rPr lang="el-GR" dirty="0" smtClean="0"/>
            </a:br>
            <a:r>
              <a:rPr lang="el-GR" dirty="0" smtClean="0"/>
              <a:t>Ετοιμασίας Ενδοφλέβιου Διαλύματος - Φροντίδα Ασθενή</a:t>
            </a:r>
            <a:endParaRPr lang="el-GR" dirty="0"/>
          </a:p>
        </p:txBody>
      </p:sp>
      <p:pic>
        <p:nvPicPr>
          <p:cNvPr id="5" name="Picture 7" descr="φλεβοκέντησ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636912"/>
            <a:ext cx="3699695" cy="277580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023828" y="5847655"/>
            <a:ext cx="3096344"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Placement of intravenous cannula 2</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lumMod val="65000"/>
                    <a:lumOff val="35000"/>
                  </a:prstClr>
                </a:solidFill>
                <a:latin typeface="Calibri"/>
                <a:hlinkClick r:id="rId4"/>
              </a:rPr>
              <a:t>PhilippN</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148973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600" dirty="0" smtClean="0"/>
              <a:t>Πλάνο φροντίδας</a:t>
            </a:r>
            <a:r>
              <a:rPr lang="en-US" sz="3600" dirty="0" smtClean="0"/>
              <a:t>: </a:t>
            </a:r>
            <a:r>
              <a:rPr lang="el-GR" sz="3600" dirty="0" smtClean="0"/>
              <a:t>Συνεχιζόμενη φροντίδα περιφερικού φλεβοκαθετήρα 2</a:t>
            </a:r>
            <a:endParaRPr lang="el-GR" sz="3600" dirty="0"/>
          </a:p>
        </p:txBody>
      </p:sp>
      <p:sp>
        <p:nvSpPr>
          <p:cNvPr id="6" name="Rectangle 5"/>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359532" y="1293480"/>
            <a:ext cx="8424936" cy="5400600"/>
          </a:xfrm>
          <a:ln>
            <a:solidFill>
              <a:schemeClr val="tx1"/>
            </a:solidFill>
          </a:ln>
        </p:spPr>
        <p:txBody>
          <a:bodyPr>
            <a:normAutofit/>
          </a:bodyPr>
          <a:lstStyle/>
          <a:p>
            <a:pPr marL="0" indent="0">
              <a:buNone/>
            </a:pPr>
            <a:r>
              <a:rPr lang="el-GR" sz="2000" dirty="0" smtClean="0"/>
              <a:t>ΟΝΟΜΑΤΕΠΩΝΗΜΟ ΑΡΡΩΣΤΟΥ</a:t>
            </a:r>
          </a:p>
          <a:p>
            <a:pPr marL="0" indent="0">
              <a:buNone/>
            </a:pPr>
            <a:r>
              <a:rPr lang="el-GR" sz="2000" dirty="0" smtClean="0"/>
              <a:t>ΘΑΛΑΜΟΣ </a:t>
            </a:r>
          </a:p>
        </p:txBody>
      </p:sp>
      <p:sp>
        <p:nvSpPr>
          <p:cNvPr id="10" name="Rectangle 9"/>
          <p:cNvSpPr/>
          <p:nvPr/>
        </p:nvSpPr>
        <p:spPr>
          <a:xfrm>
            <a:off x="359532" y="2060848"/>
            <a:ext cx="8424936" cy="400110"/>
          </a:xfrm>
          <a:prstGeom prst="rect">
            <a:avLst/>
          </a:prstGeom>
          <a:ln>
            <a:solidFill>
              <a:schemeClr val="tx1"/>
            </a:solidFill>
          </a:ln>
        </p:spPr>
        <p:txBody>
          <a:bodyPr wrap="square">
            <a:spAutoFit/>
          </a:bodyPr>
          <a:lstStyle/>
          <a:p>
            <a:r>
              <a:rPr lang="el-GR" sz="2000" b="1" dirty="0">
                <a:solidFill>
                  <a:prstClr val="black"/>
                </a:solidFill>
                <a:latin typeface="Calibri"/>
              </a:rPr>
              <a:t>ΠΡΟΒΛΗΜΑ</a:t>
            </a:r>
            <a:r>
              <a:rPr lang="en-US" sz="2000" b="1" dirty="0">
                <a:solidFill>
                  <a:prstClr val="black"/>
                </a:solidFill>
                <a:latin typeface="Calibri"/>
              </a:rPr>
              <a:t>: </a:t>
            </a:r>
            <a:r>
              <a:rPr lang="el-GR" sz="2000" dirty="0" smtClean="0">
                <a:solidFill>
                  <a:prstClr val="black"/>
                </a:solidFill>
                <a:latin typeface="Calibri"/>
              </a:rPr>
              <a:t>___________ </a:t>
            </a:r>
            <a:r>
              <a:rPr lang="el-GR" sz="2000" dirty="0">
                <a:solidFill>
                  <a:prstClr val="black"/>
                </a:solidFill>
                <a:latin typeface="Calibri"/>
              </a:rPr>
              <a:t>έχει περιφερικό φλεβοκαθετήρα</a:t>
            </a:r>
          </a:p>
        </p:txBody>
      </p:sp>
      <p:sp>
        <p:nvSpPr>
          <p:cNvPr id="11" name="Rectangle 10"/>
          <p:cNvSpPr/>
          <p:nvPr/>
        </p:nvSpPr>
        <p:spPr>
          <a:xfrm>
            <a:off x="359532" y="2475806"/>
            <a:ext cx="8424936" cy="707886"/>
          </a:xfrm>
          <a:prstGeom prst="rect">
            <a:avLst/>
          </a:prstGeom>
          <a:ln>
            <a:solidFill>
              <a:schemeClr val="tx1"/>
            </a:solidFill>
          </a:ln>
        </p:spPr>
        <p:txBody>
          <a:bodyPr wrap="square">
            <a:spAutoFit/>
          </a:bodyPr>
          <a:lstStyle/>
          <a:p>
            <a:r>
              <a:rPr lang="el-GR" sz="2000" b="1" dirty="0">
                <a:solidFill>
                  <a:prstClr val="black"/>
                </a:solidFill>
                <a:latin typeface="Calibri"/>
              </a:rPr>
              <a:t>ΣΚΟΠΟΣ</a:t>
            </a:r>
            <a:r>
              <a:rPr lang="en-US" sz="2000" b="1" dirty="0">
                <a:solidFill>
                  <a:prstClr val="black"/>
                </a:solidFill>
                <a:latin typeface="Calibri"/>
              </a:rPr>
              <a:t>: </a:t>
            </a:r>
            <a:r>
              <a:rPr lang="el-GR" sz="2000" dirty="0">
                <a:solidFill>
                  <a:prstClr val="black"/>
                </a:solidFill>
                <a:latin typeface="Calibri"/>
              </a:rPr>
              <a:t>το σημείο φλεβοκέντησης πρέπει να εμφανίζεται υγιές και να μην έχει εμφανή σημεία φλεβίτιδας (</a:t>
            </a:r>
            <a:r>
              <a:rPr lang="en-US" sz="2000" dirty="0">
                <a:solidFill>
                  <a:prstClr val="black"/>
                </a:solidFill>
                <a:latin typeface="Calibri"/>
              </a:rPr>
              <a:t>VIP </a:t>
            </a:r>
            <a:r>
              <a:rPr lang="el-GR" sz="2000" dirty="0">
                <a:solidFill>
                  <a:prstClr val="black"/>
                </a:solidFill>
                <a:latin typeface="Calibri"/>
              </a:rPr>
              <a:t>σκορ=0)</a:t>
            </a:r>
          </a:p>
        </p:txBody>
      </p:sp>
      <p:sp>
        <p:nvSpPr>
          <p:cNvPr id="12" name="Rectangle 11"/>
          <p:cNvSpPr/>
          <p:nvPr/>
        </p:nvSpPr>
        <p:spPr>
          <a:xfrm>
            <a:off x="359532" y="3183692"/>
            <a:ext cx="5221088" cy="400110"/>
          </a:xfrm>
          <a:prstGeom prst="rect">
            <a:avLst/>
          </a:prstGeom>
          <a:ln>
            <a:solidFill>
              <a:schemeClr val="tx1"/>
            </a:solidFill>
          </a:ln>
        </p:spPr>
        <p:txBody>
          <a:bodyPr wrap="square">
            <a:spAutoFit/>
          </a:bodyPr>
          <a:lstStyle/>
          <a:p>
            <a:r>
              <a:rPr lang="el-GR" sz="2000" b="1" dirty="0">
                <a:solidFill>
                  <a:prstClr val="black"/>
                </a:solidFill>
                <a:latin typeface="Calibri"/>
              </a:rPr>
              <a:t>ΔΡΑΣΕΙΣ</a:t>
            </a:r>
            <a:r>
              <a:rPr lang="en-US" sz="2000" b="1" dirty="0">
                <a:solidFill>
                  <a:prstClr val="black"/>
                </a:solidFill>
                <a:latin typeface="Calibri"/>
              </a:rPr>
              <a:t>: </a:t>
            </a:r>
            <a:r>
              <a:rPr lang="el-GR" sz="2000" dirty="0">
                <a:solidFill>
                  <a:prstClr val="black"/>
                </a:solidFill>
                <a:latin typeface="Calibri"/>
              </a:rPr>
              <a:t>(κυκλώστε τις κατάλληλες ενέργειες)</a:t>
            </a:r>
          </a:p>
        </p:txBody>
      </p:sp>
      <p:sp>
        <p:nvSpPr>
          <p:cNvPr id="13" name="Rectangle 12"/>
          <p:cNvSpPr/>
          <p:nvPr/>
        </p:nvSpPr>
        <p:spPr>
          <a:xfrm>
            <a:off x="359532" y="3583802"/>
            <a:ext cx="5221088" cy="3108543"/>
          </a:xfrm>
          <a:prstGeom prst="rect">
            <a:avLst/>
          </a:prstGeom>
          <a:ln>
            <a:solidFill>
              <a:schemeClr val="tx1"/>
            </a:solidFill>
          </a:ln>
        </p:spPr>
        <p:txBody>
          <a:bodyPr wrap="square">
            <a:spAutoFit/>
          </a:bodyPr>
          <a:lstStyle/>
          <a:p>
            <a:pPr marL="268288" indent="-268288">
              <a:spcBef>
                <a:spcPts val="1200"/>
              </a:spcBef>
              <a:spcAft>
                <a:spcPts val="1200"/>
              </a:spcAft>
              <a:buClr>
                <a:srgbClr val="004A82"/>
              </a:buClr>
              <a:buFontTx/>
              <a:buAutoNum type="arabicPeriod"/>
            </a:pPr>
            <a:r>
              <a:rPr lang="el-GR" sz="2200" dirty="0">
                <a:solidFill>
                  <a:prstClr val="black"/>
                </a:solidFill>
                <a:latin typeface="Calibri"/>
              </a:rPr>
              <a:t>Σε κάθε εβδομάδα ελέγξτε αν ο φλεβοκαθετήρας χρειάζεται ακόμα.</a:t>
            </a:r>
          </a:p>
          <a:p>
            <a:pPr marL="268288" indent="-268288">
              <a:spcBef>
                <a:spcPts val="1200"/>
              </a:spcBef>
              <a:spcAft>
                <a:spcPts val="1200"/>
              </a:spcAft>
              <a:buClr>
                <a:srgbClr val="004A82"/>
              </a:buClr>
              <a:buFontTx/>
              <a:buAutoNum type="arabicPeriod"/>
            </a:pPr>
            <a:r>
              <a:rPr lang="el-GR" sz="2200" dirty="0">
                <a:solidFill>
                  <a:prstClr val="black"/>
                </a:solidFill>
                <a:latin typeface="Calibri"/>
              </a:rPr>
              <a:t>Αν δεν χρειάζεται πλέον ή αν έχει ξεπεράσει το όριο των 72 ωρών, απομακρύνετε  το φλεβοκαθετήρα αμέσως και καλύψτε το σημείο φλεβοκέντησης με αποστειρωμένο επίθεμα τουλάχιστον για 24 ώρες </a:t>
            </a:r>
          </a:p>
        </p:txBody>
      </p:sp>
      <p:sp>
        <p:nvSpPr>
          <p:cNvPr id="7" name="TextBox 6"/>
          <p:cNvSpPr txBox="1"/>
          <p:nvPr/>
        </p:nvSpPr>
        <p:spPr>
          <a:xfrm>
            <a:off x="5580620" y="3183692"/>
            <a:ext cx="3203848" cy="707886"/>
          </a:xfrm>
          <a:prstGeom prst="rect">
            <a:avLst/>
          </a:prstGeom>
          <a:noFill/>
          <a:ln>
            <a:solidFill>
              <a:schemeClr val="tx1"/>
            </a:solidFill>
          </a:ln>
        </p:spPr>
        <p:txBody>
          <a:bodyPr wrap="square" rtlCol="0">
            <a:spAutoFit/>
          </a:bodyPr>
          <a:lstStyle/>
          <a:p>
            <a:r>
              <a:rPr lang="el-GR" sz="2000" dirty="0" smtClean="0">
                <a:solidFill>
                  <a:prstClr val="black"/>
                </a:solidFill>
                <a:latin typeface="Calibri"/>
              </a:rPr>
              <a:t>Τροποποιήσεις (ημερομηνία / υπογραφή)</a:t>
            </a:r>
            <a:endParaRPr lang="el-GR" sz="20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646301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600" dirty="0"/>
              <a:t>Πλάνο φροντίδας: </a:t>
            </a:r>
            <a:r>
              <a:rPr lang="el-GR" sz="3600" dirty="0" smtClean="0"/>
              <a:t>Συνεχιζόμενη </a:t>
            </a:r>
            <a:r>
              <a:rPr lang="el-GR" sz="3600" dirty="0"/>
              <a:t>φροντίδα περιφερικού </a:t>
            </a:r>
            <a:r>
              <a:rPr lang="el-GR" sz="3600" dirty="0" smtClean="0"/>
              <a:t>φλεβοκαθετήρα 3</a:t>
            </a:r>
            <a:endParaRPr lang="el-GR" sz="3600" dirty="0"/>
          </a:p>
        </p:txBody>
      </p:sp>
      <p:sp>
        <p:nvSpPr>
          <p:cNvPr id="6" name="Rectangle 5"/>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Content Placeholder 2"/>
          <p:cNvSpPr>
            <a:spLocks noGrp="1"/>
          </p:cNvSpPr>
          <p:nvPr>
            <p:ph idx="1"/>
          </p:nvPr>
        </p:nvSpPr>
        <p:spPr>
          <a:xfrm>
            <a:off x="329100" y="1332000"/>
            <a:ext cx="6660740" cy="5409368"/>
          </a:xfrm>
          <a:ln>
            <a:solidFill>
              <a:schemeClr val="tx1"/>
            </a:solidFill>
          </a:ln>
        </p:spPr>
        <p:txBody>
          <a:bodyPr>
            <a:noAutofit/>
          </a:bodyPr>
          <a:lstStyle/>
          <a:p>
            <a:pPr marL="268288" indent="-268288">
              <a:spcBef>
                <a:spcPts val="600"/>
              </a:spcBef>
              <a:buFont typeface="+mj-lt"/>
              <a:buAutoNum type="arabicPeriod" startAt="3"/>
            </a:pPr>
            <a:r>
              <a:rPr lang="el-GR" sz="2000" dirty="0" smtClean="0"/>
              <a:t>Αν ο φλεβοκαθετήρας χρειάζεται για περαιτέρω θεραπεία βεβαιωθείτε ότι επανατροποποιήθηκε σύμφωνα με την υπάρχουσα πολιτική (</a:t>
            </a:r>
            <a:r>
              <a:rPr lang="en-US" sz="2000" dirty="0"/>
              <a:t>T</a:t>
            </a:r>
            <a:r>
              <a:rPr lang="en-US" sz="2000" dirty="0" smtClean="0"/>
              <a:t>rust Policy). </a:t>
            </a:r>
            <a:r>
              <a:rPr lang="el-GR" sz="2000" dirty="0" smtClean="0"/>
              <a:t>Ασφαλίστε τον φλεβοκαθετήρα με αποστειρωμένο, διαπερατό από την υγρασία επίθεμα όπως το </a:t>
            </a:r>
            <a:r>
              <a:rPr lang="en-US" sz="2000" dirty="0" smtClean="0"/>
              <a:t>Tegaderm</a:t>
            </a:r>
            <a:r>
              <a:rPr lang="el-GR" sz="2000" dirty="0" smtClean="0"/>
              <a:t>. Βεβαιωθείτε ότι η ετικέτα εισαγωγής έχει συμπληρωθεί και τοποθετήστε την στον ιατρικό φάκελο με την ίδια σημείωση και στο νοσηλευτικό φάκελο. Σημειώστε στο επίθεμα την ημερομηνία και ώρα εισαγωγής του καθετήρα. Μην καλύπτετε το επίθεμα με λευκοπλάστ. </a:t>
            </a:r>
          </a:p>
          <a:p>
            <a:pPr marL="268288" indent="-268288">
              <a:spcBef>
                <a:spcPts val="600"/>
              </a:spcBef>
              <a:buFont typeface="+mj-lt"/>
              <a:buAutoNum type="arabicPeriod" startAt="4"/>
            </a:pPr>
            <a:r>
              <a:rPr lang="el-GR" sz="2000" dirty="0" smtClean="0"/>
              <a:t>Με τη χρήση του </a:t>
            </a:r>
            <a:r>
              <a:rPr lang="en-US" sz="2000" dirty="0" smtClean="0"/>
              <a:t>VIP </a:t>
            </a:r>
            <a:r>
              <a:rPr lang="el-GR" sz="2000" dirty="0" smtClean="0"/>
              <a:t>σκορ αξιολογείστε σημεία φλεβίτιδας, φλεγμονή ή διήθηση τουλάχιστον μια φορά στη βάρδια και όταν η έγχυση είναι συνδεδεμένη με τη χορήγηση φαρμάκων. Καταγράψτε το σκορ στο διάγραμμα παρακολούθησης.</a:t>
            </a:r>
          </a:p>
          <a:p>
            <a:pPr marL="268288" indent="-268288">
              <a:spcBef>
                <a:spcPts val="600"/>
              </a:spcBef>
              <a:buFont typeface="+mj-lt"/>
              <a:buAutoNum type="arabicPeriod" startAt="5"/>
            </a:pPr>
            <a:r>
              <a:rPr lang="el-GR" sz="2000" dirty="0" smtClean="0"/>
              <a:t>Βεβαιωθείτε ότι όλα τα σημεία φλεβοκέντησης ελέγχονται τουλάχιστον 1 φορά ημερησίως με τη χρήση του </a:t>
            </a:r>
            <a:r>
              <a:rPr lang="en-US" sz="2000" dirty="0" smtClean="0"/>
              <a:t>VIP </a:t>
            </a:r>
            <a:r>
              <a:rPr lang="el-GR" sz="2000" dirty="0" smtClean="0"/>
              <a:t>σκορ.  </a:t>
            </a:r>
            <a:endParaRPr lang="el-GR" sz="2000" dirty="0"/>
          </a:p>
        </p:txBody>
      </p:sp>
      <p:sp>
        <p:nvSpPr>
          <p:cNvPr id="3" name="Rectangle 2"/>
          <p:cNvSpPr/>
          <p:nvPr/>
        </p:nvSpPr>
        <p:spPr>
          <a:xfrm>
            <a:off x="6988992" y="1332000"/>
            <a:ext cx="1764196" cy="540936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8" name="Straight Connector 7"/>
          <p:cNvCxnSpPr/>
          <p:nvPr/>
        </p:nvCxnSpPr>
        <p:spPr>
          <a:xfrm>
            <a:off x="359532" y="4437112"/>
            <a:ext cx="66294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9532" y="6021288"/>
            <a:ext cx="66294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7259994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Πλάνο φροντίδας: </a:t>
            </a:r>
            <a:r>
              <a:rPr lang="el-GR" dirty="0" smtClean="0"/>
              <a:t>Συνεχιζόμενη </a:t>
            </a:r>
            <a:r>
              <a:rPr lang="el-GR" dirty="0"/>
              <a:t>φροντίδα περιφερικού φλεβοκαθετήρα 4</a:t>
            </a:r>
          </a:p>
        </p:txBody>
      </p:sp>
      <p:sp>
        <p:nvSpPr>
          <p:cNvPr id="6" name="Rectangle 5"/>
          <p:cNvSpPr/>
          <p:nvPr/>
        </p:nvSpPr>
        <p:spPr>
          <a:xfrm>
            <a:off x="359532" y="119675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Content Placeholder 2"/>
          <p:cNvSpPr>
            <a:spLocks noGrp="1"/>
          </p:cNvSpPr>
          <p:nvPr>
            <p:ph idx="1"/>
          </p:nvPr>
        </p:nvSpPr>
        <p:spPr>
          <a:xfrm>
            <a:off x="359532" y="1332000"/>
            <a:ext cx="6629460" cy="4977320"/>
          </a:xfrm>
          <a:ln>
            <a:solidFill>
              <a:schemeClr val="tx1"/>
            </a:solidFill>
          </a:ln>
        </p:spPr>
        <p:txBody>
          <a:bodyPr>
            <a:normAutofit fontScale="92500" lnSpcReduction="10000"/>
          </a:bodyPr>
          <a:lstStyle/>
          <a:p>
            <a:pPr marL="268288" indent="-268288">
              <a:buFont typeface="+mj-lt"/>
              <a:buAutoNum type="arabicPeriod" startAt="6"/>
            </a:pPr>
            <a:r>
              <a:rPr lang="el-GR" sz="2000" dirty="0" smtClean="0"/>
              <a:t>Οι χειρισμοί του </a:t>
            </a:r>
            <a:r>
              <a:rPr lang="en-US" sz="2000" dirty="0" smtClean="0"/>
              <a:t>IV </a:t>
            </a:r>
            <a:r>
              <a:rPr lang="el-GR" sz="2000" dirty="0" smtClean="0"/>
              <a:t>καθετήρα πρέπει να περιορίζονται στο ελάχιστο. Χρησιμοποιείστε άσηπτη τεχνική και καθαρίστε το σημείο φλεβοκέντησης με 2% χλωρεξιδίνη και 70% αλκοόλης διάλυμα πριν από τη φλεβοκέντηση. Για την πρόσβαση πρέπει να χρησιμοποιούνται καθετήρες χωρίς βελόνη.</a:t>
            </a:r>
          </a:p>
          <a:p>
            <a:pPr marL="268288" indent="-268288">
              <a:buFont typeface="+mj-lt"/>
              <a:buAutoNum type="arabicPeriod" startAt="6"/>
            </a:pPr>
            <a:r>
              <a:rPr lang="el-GR" sz="2000" dirty="0" smtClean="0"/>
              <a:t>Σε όλα τα σετ χορήγησης πρέπει να αναγράφεται η ημερομηνία της πρώτης χρήσης. Τα σετ πρέπει να αλλάζονται ημερησίως μετά τη χρήση αίματος ή προϊόντων αίματος ή μετά από 24 ώρες αν έχουν εγχυθεί φάρμακα. Όλα τα σετ χορήγησης πρέπει να αλλάζονται σε 72 ώρες, εκτός αν έχουν μολυνθεί.</a:t>
            </a:r>
          </a:p>
          <a:p>
            <a:pPr marL="0" indent="0">
              <a:buNone/>
            </a:pPr>
            <a:r>
              <a:rPr lang="el-GR" sz="2000" b="1" dirty="0" smtClean="0"/>
              <a:t>Υπογραφή του νοσηλευτή που εκπόνησε το πλάνο φροντίδας</a:t>
            </a:r>
            <a:r>
              <a:rPr lang="en-US" sz="2000" b="1" dirty="0" smtClean="0"/>
              <a:t>: </a:t>
            </a:r>
            <a:endParaRPr lang="el-GR" sz="2000" b="1" dirty="0" smtClean="0"/>
          </a:p>
          <a:p>
            <a:pPr marL="0" indent="0">
              <a:buNone/>
            </a:pPr>
            <a:r>
              <a:rPr lang="el-GR" sz="2000" dirty="0" smtClean="0"/>
              <a:t>Βιβλιογραφία</a:t>
            </a:r>
            <a:r>
              <a:rPr lang="en-US" sz="2000" dirty="0" smtClean="0"/>
              <a:t>: </a:t>
            </a:r>
            <a:endParaRPr lang="el-GR" sz="2000" dirty="0" smtClean="0"/>
          </a:p>
          <a:p>
            <a:pPr marL="268288" indent="-268288">
              <a:buFont typeface="+mj-lt"/>
              <a:buAutoNum type="arabicPeriod"/>
            </a:pPr>
            <a:r>
              <a:rPr lang="en-US" sz="2000" dirty="0" smtClean="0"/>
              <a:t>Peripheral intravenous cannulation in adults. Brighton &amp; Sussex University Hospitals 2008</a:t>
            </a:r>
          </a:p>
          <a:p>
            <a:pPr marL="268288" indent="-268288">
              <a:buFont typeface="+mj-lt"/>
              <a:buAutoNum type="arabicPeriod"/>
            </a:pPr>
            <a:r>
              <a:rPr lang="en-US" sz="2000" dirty="0" smtClean="0"/>
              <a:t>High Impact Intervention No 2: Peripheral intravenous cannula bundle. Department of Health, 2007</a:t>
            </a:r>
          </a:p>
        </p:txBody>
      </p:sp>
      <p:sp>
        <p:nvSpPr>
          <p:cNvPr id="7" name="Rectangle 6"/>
          <p:cNvSpPr/>
          <p:nvPr/>
        </p:nvSpPr>
        <p:spPr>
          <a:xfrm>
            <a:off x="6988992" y="1332000"/>
            <a:ext cx="1764196" cy="4977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Rectangle 2"/>
          <p:cNvSpPr/>
          <p:nvPr/>
        </p:nvSpPr>
        <p:spPr>
          <a:xfrm>
            <a:off x="6988992" y="4294909"/>
            <a:ext cx="1764196" cy="313932"/>
          </a:xfrm>
          <a:prstGeom prst="rect">
            <a:avLst/>
          </a:prstGeom>
          <a:ln>
            <a:solidFill>
              <a:schemeClr val="tx1"/>
            </a:solidFill>
          </a:ln>
        </p:spPr>
        <p:txBody>
          <a:bodyPr wrap="square">
            <a:spAutoFit/>
          </a:bodyPr>
          <a:lstStyle/>
          <a:p>
            <a:pPr>
              <a:lnSpc>
                <a:spcPct val="90000"/>
              </a:lnSpc>
            </a:pPr>
            <a:r>
              <a:rPr lang="el-GR" sz="1600" b="1" dirty="0">
                <a:solidFill>
                  <a:prstClr val="black"/>
                </a:solidFill>
                <a:latin typeface="Calibri"/>
              </a:rPr>
              <a:t>Ημερομηνία</a:t>
            </a:r>
            <a:r>
              <a:rPr lang="en-US" sz="1600" b="1" dirty="0">
                <a:solidFill>
                  <a:prstClr val="black"/>
                </a:solidFill>
                <a:latin typeface="Calibri"/>
              </a:rPr>
              <a:t>:</a:t>
            </a:r>
          </a:p>
        </p:txBody>
      </p:sp>
      <p:sp>
        <p:nvSpPr>
          <p:cNvPr id="9" name="Rectangle 8"/>
          <p:cNvSpPr/>
          <p:nvPr/>
        </p:nvSpPr>
        <p:spPr>
          <a:xfrm>
            <a:off x="335572" y="6331140"/>
            <a:ext cx="7812360" cy="369332"/>
          </a:xfrm>
          <a:prstGeom prst="rect">
            <a:avLst/>
          </a:prstGeom>
        </p:spPr>
        <p:txBody>
          <a:bodyPr wrap="square">
            <a:spAutoFit/>
          </a:bodyPr>
          <a:lstStyle/>
          <a:p>
            <a:r>
              <a:rPr lang="el-GR" dirty="0">
                <a:solidFill>
                  <a:prstClr val="black"/>
                </a:solidFill>
                <a:latin typeface="Calibri"/>
              </a:rPr>
              <a:t>ΠΙΘΑΝΗ ΗΜΕΡΟΜΗΝΙΑ ΠΑΥΣΗΣ ΤΟΥ ΣΧΕΔΙΟΥ ΦΡΟΝΤΙΔΑΣ</a:t>
            </a:r>
            <a:r>
              <a:rPr lang="en-US" dirty="0">
                <a:solidFill>
                  <a:prstClr val="black"/>
                </a:solidFill>
                <a:latin typeface="Calibri"/>
              </a:rPr>
              <a:t>: …..</a:t>
            </a:r>
            <a:endParaRPr lang="el-GR" dirty="0">
              <a:solidFill>
                <a:prstClr val="black"/>
              </a:solidFill>
              <a:latin typeface="Calibri"/>
            </a:endParaRPr>
          </a:p>
        </p:txBody>
      </p:sp>
      <p:cxnSp>
        <p:nvCxnSpPr>
          <p:cNvPr id="10" name="Straight Connector 9"/>
          <p:cNvCxnSpPr/>
          <p:nvPr/>
        </p:nvCxnSpPr>
        <p:spPr>
          <a:xfrm>
            <a:off x="335572" y="2708920"/>
            <a:ext cx="66294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9532" y="4293096"/>
            <a:ext cx="66294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572" y="4608000"/>
            <a:ext cx="66294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4084600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Κυκλοφορική Υπερφόρτωση 1</a:t>
            </a:r>
            <a:endParaRPr lang="el-GR" dirty="0"/>
          </a:p>
        </p:txBody>
      </p:sp>
      <p:sp>
        <p:nvSpPr>
          <p:cNvPr id="10" name="Rectangle 9"/>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3970784" cy="5040560"/>
          </a:xfrm>
        </p:spPr>
        <p:txBody>
          <a:bodyPr/>
          <a:lstStyle/>
          <a:p>
            <a:pPr>
              <a:spcBef>
                <a:spcPts val="1800"/>
              </a:spcBef>
              <a:buFont typeface="Wingdings" pitchFamily="2" charset="2"/>
              <a:buChar char="Ø"/>
            </a:pPr>
            <a:r>
              <a:rPr lang="el-GR" sz="2600" b="1" dirty="0">
                <a:solidFill>
                  <a:srgbClr val="820000"/>
                </a:solidFill>
              </a:rPr>
              <a:t>Συμπτώματα</a:t>
            </a:r>
          </a:p>
          <a:p>
            <a:pPr>
              <a:spcBef>
                <a:spcPts val="1800"/>
              </a:spcBef>
            </a:pPr>
            <a:r>
              <a:rPr lang="el-GR" sz="2400" dirty="0" smtClean="0"/>
              <a:t>Δύσπνοια,</a:t>
            </a:r>
            <a:endParaRPr lang="el-GR" sz="2400" dirty="0"/>
          </a:p>
          <a:p>
            <a:pPr>
              <a:spcBef>
                <a:spcPts val="1800"/>
              </a:spcBef>
            </a:pPr>
            <a:r>
              <a:rPr lang="el-GR" sz="2400" dirty="0" smtClean="0"/>
              <a:t>Δυσφορία,</a:t>
            </a:r>
            <a:endParaRPr lang="el-GR" sz="2400" dirty="0"/>
          </a:p>
          <a:p>
            <a:pPr>
              <a:spcBef>
                <a:spcPts val="1800"/>
              </a:spcBef>
            </a:pPr>
            <a:r>
              <a:rPr lang="el-GR" sz="2400" dirty="0" smtClean="0"/>
              <a:t>Ταχύπνοια,</a:t>
            </a:r>
            <a:endParaRPr lang="el-GR" sz="2400" dirty="0"/>
          </a:p>
          <a:p>
            <a:pPr>
              <a:spcBef>
                <a:spcPts val="1800"/>
              </a:spcBef>
            </a:pPr>
            <a:r>
              <a:rPr lang="el-GR" sz="2400" dirty="0"/>
              <a:t>Αύξηση </a:t>
            </a:r>
            <a:r>
              <a:rPr lang="el-GR" sz="2400" dirty="0" smtClean="0"/>
              <a:t>ΑΠ,</a:t>
            </a:r>
            <a:endParaRPr lang="el-GR" sz="2400" dirty="0"/>
          </a:p>
          <a:p>
            <a:pPr>
              <a:spcBef>
                <a:spcPts val="1800"/>
              </a:spcBef>
            </a:pPr>
            <a:r>
              <a:rPr lang="el-GR" sz="2400" dirty="0"/>
              <a:t>Κατακράτηση υγρών (ανουρία ή ολιγουρία</a:t>
            </a:r>
            <a:r>
              <a:rPr lang="el-GR" sz="2400" dirty="0" smtClean="0"/>
              <a:t>),</a:t>
            </a:r>
            <a:endParaRPr lang="el-GR" sz="2400" dirty="0"/>
          </a:p>
          <a:p>
            <a:pPr>
              <a:spcBef>
                <a:spcPts val="1800"/>
              </a:spcBef>
            </a:pPr>
            <a:r>
              <a:rPr lang="el-GR" sz="2400" dirty="0"/>
              <a:t>Πνευμονικό </a:t>
            </a:r>
            <a:r>
              <a:rPr lang="el-GR" sz="2400" dirty="0" smtClean="0"/>
              <a:t>οίδημα,</a:t>
            </a:r>
            <a:endParaRPr lang="el-GR" sz="2400" dirty="0"/>
          </a:p>
          <a:p>
            <a:pPr>
              <a:spcBef>
                <a:spcPts val="1800"/>
              </a:spcBef>
            </a:pPr>
            <a:r>
              <a:rPr lang="en-US" sz="2400" dirty="0" smtClean="0"/>
              <a:t>S</a:t>
            </a:r>
            <a:r>
              <a:rPr lang="el-GR" sz="2400" dirty="0" smtClean="0"/>
              <a:t>hock.</a:t>
            </a:r>
            <a:endParaRPr lang="el-GR" sz="2400" dirty="0"/>
          </a:p>
        </p:txBody>
      </p:sp>
      <p:sp>
        <p:nvSpPr>
          <p:cNvPr id="5" name="Content Placeholder 2"/>
          <p:cNvSpPr txBox="1">
            <a:spLocks/>
          </p:cNvSpPr>
          <p:nvPr/>
        </p:nvSpPr>
        <p:spPr>
          <a:xfrm>
            <a:off x="4741168" y="1196752"/>
            <a:ext cx="4402832" cy="5040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3000"/>
              </a:spcBef>
              <a:spcAft>
                <a:spcPts val="0"/>
              </a:spcAft>
              <a:buClr>
                <a:srgbClr val="004A82"/>
              </a:buClr>
              <a:buFont typeface="Wingdings" pitchFamily="2" charset="2"/>
              <a:buChar char="Ø"/>
            </a:pPr>
            <a:r>
              <a:rPr lang="el-GR" sz="2600" b="1" dirty="0">
                <a:solidFill>
                  <a:srgbClr val="820000"/>
                </a:solidFill>
              </a:rPr>
              <a:t>Αίτια</a:t>
            </a:r>
          </a:p>
          <a:p>
            <a:pPr fontAlgn="auto">
              <a:spcBef>
                <a:spcPts val="1800"/>
              </a:spcBef>
              <a:spcAft>
                <a:spcPts val="0"/>
              </a:spcAft>
              <a:buClr>
                <a:srgbClr val="004A82"/>
              </a:buClr>
            </a:pPr>
            <a:r>
              <a:rPr lang="el-GR" sz="2400" dirty="0">
                <a:solidFill>
                  <a:prstClr val="black"/>
                </a:solidFill>
              </a:rPr>
              <a:t>Λόγω μεγάλης &amp; ανεξέλεγκτης ποσότητας χορήγησης υγρών </a:t>
            </a:r>
            <a:r>
              <a:rPr lang="el-GR" sz="2400" dirty="0" smtClean="0">
                <a:solidFill>
                  <a:prstClr val="black"/>
                </a:solidFill>
              </a:rPr>
              <a:t>IV.</a:t>
            </a:r>
            <a:endParaRPr lang="el-GR" sz="2400" dirty="0">
              <a:solidFill>
                <a:prstClr val="black"/>
              </a:solidFill>
            </a:endParaRPr>
          </a:p>
          <a:p>
            <a:pPr fontAlgn="auto">
              <a:spcAft>
                <a:spcPts val="0"/>
              </a:spcAft>
            </a:pPr>
            <a:endParaRPr lang="el-GR" dirty="0">
              <a:solidFill>
                <a:prstClr val="black"/>
              </a:solidFill>
            </a:endParaRPr>
          </a:p>
        </p:txBody>
      </p:sp>
      <p:cxnSp>
        <p:nvCxnSpPr>
          <p:cNvPr id="9" name="Straight Connector 8"/>
          <p:cNvCxnSpPr/>
          <p:nvPr/>
        </p:nvCxnSpPr>
        <p:spPr>
          <a:xfrm>
            <a:off x="4381128" y="1251332"/>
            <a:ext cx="0" cy="4841964"/>
          </a:xfrm>
          <a:prstGeom prst="line">
            <a:avLst/>
          </a:prstGeom>
          <a:ln w="15875">
            <a:solidFill>
              <a:srgbClr val="004B82"/>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1546952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Κυκλοφορική Υπερφόρτωση 2</a:t>
            </a:r>
            <a:endParaRPr lang="el-GR" dirty="0"/>
          </a:p>
        </p:txBody>
      </p:sp>
      <p:sp>
        <p:nvSpPr>
          <p:cNvPr id="8" name="Rectangle 7"/>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359532" y="1124744"/>
            <a:ext cx="4330824" cy="5040560"/>
          </a:xfrm>
        </p:spPr>
        <p:txBody>
          <a:bodyPr/>
          <a:lstStyle/>
          <a:p>
            <a:pPr>
              <a:spcBef>
                <a:spcPts val="3000"/>
              </a:spcBef>
              <a:buFont typeface="Wingdings" pitchFamily="2" charset="2"/>
              <a:buChar char="Ø"/>
            </a:pPr>
            <a:r>
              <a:rPr lang="el-GR" sz="2600" b="1" dirty="0">
                <a:solidFill>
                  <a:srgbClr val="820000"/>
                </a:solidFill>
              </a:rPr>
              <a:t>Προληπτικά μέτρα</a:t>
            </a:r>
          </a:p>
          <a:p>
            <a:pPr>
              <a:spcBef>
                <a:spcPts val="3000"/>
              </a:spcBef>
            </a:pPr>
            <a:r>
              <a:rPr lang="el-GR" sz="2400" dirty="0"/>
              <a:t>Προσοχή σε </a:t>
            </a:r>
            <a:r>
              <a:rPr lang="el-GR" sz="2400" dirty="0" smtClean="0"/>
              <a:t>καρδιοπαθή,</a:t>
            </a:r>
            <a:endParaRPr lang="el-GR" sz="2400" dirty="0"/>
          </a:p>
          <a:p>
            <a:pPr>
              <a:spcBef>
                <a:spcPts val="3000"/>
              </a:spcBef>
            </a:pPr>
            <a:r>
              <a:rPr lang="el-GR" sz="2400" dirty="0" smtClean="0"/>
              <a:t>Παιδί,</a:t>
            </a:r>
            <a:endParaRPr lang="el-GR" sz="2400" dirty="0"/>
          </a:p>
          <a:p>
            <a:pPr>
              <a:spcBef>
                <a:spcPts val="3000"/>
              </a:spcBef>
            </a:pPr>
            <a:r>
              <a:rPr lang="el-GR" sz="2400" dirty="0" smtClean="0"/>
              <a:t>Ηλικιωμένο,</a:t>
            </a:r>
            <a:endParaRPr lang="el-GR" sz="2400" dirty="0"/>
          </a:p>
          <a:p>
            <a:pPr>
              <a:spcBef>
                <a:spcPts val="3000"/>
              </a:spcBef>
            </a:pPr>
            <a:r>
              <a:rPr lang="el-GR" sz="2400" dirty="0"/>
              <a:t>Ισοζύγιο </a:t>
            </a:r>
            <a:r>
              <a:rPr lang="el-GR" sz="2400" dirty="0" smtClean="0"/>
              <a:t>υγρών,</a:t>
            </a:r>
            <a:endParaRPr lang="el-GR" sz="2400" dirty="0"/>
          </a:p>
          <a:p>
            <a:pPr>
              <a:spcBef>
                <a:spcPts val="3000"/>
              </a:spcBef>
            </a:pPr>
            <a:r>
              <a:rPr lang="el-GR" sz="2400" dirty="0"/>
              <a:t>Έλεγχος Ζωτικών Σημείων (</a:t>
            </a:r>
            <a:r>
              <a:rPr lang="el-GR" sz="2400" dirty="0" smtClean="0"/>
              <a:t>Θερμοκρασία, Αρτηριακή Πίεση, Σφίξεις, </a:t>
            </a:r>
            <a:r>
              <a:rPr lang="el-GR" sz="2400" dirty="0"/>
              <a:t>Αναπνοή</a:t>
            </a:r>
            <a:r>
              <a:rPr lang="el-GR" sz="2400" dirty="0" smtClean="0"/>
              <a:t>).</a:t>
            </a:r>
            <a:endParaRPr lang="el-GR" sz="2400" dirty="0"/>
          </a:p>
        </p:txBody>
      </p:sp>
      <p:sp>
        <p:nvSpPr>
          <p:cNvPr id="7" name="Rectangle 6"/>
          <p:cNvSpPr/>
          <p:nvPr/>
        </p:nvSpPr>
        <p:spPr>
          <a:xfrm>
            <a:off x="4788024" y="1116030"/>
            <a:ext cx="4042792" cy="4985980"/>
          </a:xfrm>
          <a:prstGeom prst="rect">
            <a:avLst/>
          </a:prstGeom>
        </p:spPr>
        <p:txBody>
          <a:bodyPr wrap="square">
            <a:spAutoFit/>
          </a:bodyPr>
          <a:lstStyle/>
          <a:p>
            <a:pPr marL="342900" indent="-342900">
              <a:spcBef>
                <a:spcPts val="3000"/>
              </a:spcBef>
              <a:buClr>
                <a:srgbClr val="004A82"/>
              </a:buClr>
              <a:buFont typeface="Wingdings" pitchFamily="2" charset="2"/>
              <a:buChar char="Ø"/>
            </a:pPr>
            <a:r>
              <a:rPr lang="el-GR" sz="2600" b="1" dirty="0">
                <a:solidFill>
                  <a:srgbClr val="820000"/>
                </a:solidFill>
                <a:latin typeface="Calibri"/>
              </a:rPr>
              <a:t>Παρέμβαση</a:t>
            </a:r>
          </a:p>
          <a:p>
            <a:pPr marL="342900" indent="-342900">
              <a:spcBef>
                <a:spcPts val="3000"/>
              </a:spcBef>
              <a:buClr>
                <a:srgbClr val="004A82"/>
              </a:buClr>
              <a:buFont typeface="Arial" pitchFamily="34" charset="0"/>
              <a:buChar char="•"/>
            </a:pPr>
            <a:r>
              <a:rPr lang="el-GR" sz="2400" dirty="0">
                <a:solidFill>
                  <a:prstClr val="black"/>
                </a:solidFill>
                <a:latin typeface="Calibri"/>
              </a:rPr>
              <a:t>Ελάττωση </a:t>
            </a:r>
            <a:r>
              <a:rPr lang="el-GR" sz="2400" dirty="0" smtClean="0">
                <a:solidFill>
                  <a:prstClr val="black"/>
                </a:solidFill>
                <a:latin typeface="Calibri"/>
              </a:rPr>
              <a:t>ροής,</a:t>
            </a:r>
            <a:endParaRPr lang="el-GR" sz="2400" dirty="0">
              <a:solidFill>
                <a:prstClr val="black"/>
              </a:solidFill>
              <a:latin typeface="Calibri"/>
            </a:endParaRPr>
          </a:p>
          <a:p>
            <a:pPr marL="342900" indent="-342900">
              <a:spcBef>
                <a:spcPts val="3000"/>
              </a:spcBef>
              <a:buClr>
                <a:srgbClr val="004A82"/>
              </a:buClr>
              <a:buFont typeface="Arial" pitchFamily="34" charset="0"/>
              <a:buChar char="•"/>
            </a:pPr>
            <a:r>
              <a:rPr lang="el-GR" sz="2400" dirty="0">
                <a:solidFill>
                  <a:prstClr val="black"/>
                </a:solidFill>
                <a:latin typeface="Calibri"/>
              </a:rPr>
              <a:t>Θέση ασθενή </a:t>
            </a:r>
            <a:r>
              <a:rPr lang="el-GR" sz="2400" dirty="0" smtClean="0">
                <a:solidFill>
                  <a:prstClr val="black"/>
                </a:solidFill>
                <a:latin typeface="Calibri"/>
              </a:rPr>
              <a:t>καθιστή,</a:t>
            </a:r>
            <a:endParaRPr lang="el-GR" sz="2400" dirty="0">
              <a:solidFill>
                <a:prstClr val="black"/>
              </a:solidFill>
              <a:latin typeface="Calibri"/>
            </a:endParaRPr>
          </a:p>
          <a:p>
            <a:pPr marL="342900" indent="-342900">
              <a:spcBef>
                <a:spcPts val="3000"/>
              </a:spcBef>
              <a:buClr>
                <a:srgbClr val="004A82"/>
              </a:buClr>
              <a:buFont typeface="Arial" pitchFamily="34" charset="0"/>
              <a:buChar char="•"/>
            </a:pPr>
            <a:r>
              <a:rPr lang="el-GR" sz="2400" dirty="0">
                <a:solidFill>
                  <a:prstClr val="black"/>
                </a:solidFill>
                <a:latin typeface="Calibri"/>
              </a:rPr>
              <a:t>Λήψη </a:t>
            </a:r>
            <a:r>
              <a:rPr lang="el-GR" sz="2400" dirty="0" smtClean="0">
                <a:solidFill>
                  <a:prstClr val="black"/>
                </a:solidFill>
                <a:latin typeface="Calibri"/>
              </a:rPr>
              <a:t>Ζωτικών Σημείων,</a:t>
            </a:r>
            <a:endParaRPr lang="el-GR" sz="2400" dirty="0">
              <a:solidFill>
                <a:prstClr val="black"/>
              </a:solidFill>
              <a:latin typeface="Calibri"/>
            </a:endParaRPr>
          </a:p>
          <a:p>
            <a:pPr marL="342900" indent="-342900">
              <a:spcBef>
                <a:spcPts val="3000"/>
              </a:spcBef>
              <a:buClr>
                <a:srgbClr val="004A82"/>
              </a:buClr>
              <a:buFont typeface="Arial" pitchFamily="34" charset="0"/>
              <a:buChar char="•"/>
            </a:pPr>
            <a:r>
              <a:rPr lang="el-GR" sz="2400" dirty="0">
                <a:solidFill>
                  <a:prstClr val="black"/>
                </a:solidFill>
                <a:latin typeface="Calibri"/>
              </a:rPr>
              <a:t>Χορήγηση </a:t>
            </a:r>
            <a:r>
              <a:rPr lang="el-GR" sz="2400" dirty="0" smtClean="0">
                <a:solidFill>
                  <a:prstClr val="black"/>
                </a:solidFill>
                <a:latin typeface="Calibri"/>
              </a:rPr>
              <a:t>οξυγόνου,</a:t>
            </a:r>
            <a:endParaRPr lang="el-GR" sz="2400" dirty="0">
              <a:solidFill>
                <a:prstClr val="black"/>
              </a:solidFill>
              <a:latin typeface="Calibri"/>
            </a:endParaRPr>
          </a:p>
          <a:p>
            <a:pPr marL="342900" indent="-342900">
              <a:spcBef>
                <a:spcPts val="3000"/>
              </a:spcBef>
              <a:buClr>
                <a:srgbClr val="004A82"/>
              </a:buClr>
              <a:buFont typeface="Arial" pitchFamily="34" charset="0"/>
              <a:buChar char="•"/>
            </a:pPr>
            <a:r>
              <a:rPr lang="el-GR" sz="2400" dirty="0">
                <a:solidFill>
                  <a:prstClr val="black"/>
                </a:solidFill>
                <a:latin typeface="Calibri"/>
              </a:rPr>
              <a:t>Μέτρηση </a:t>
            </a:r>
            <a:r>
              <a:rPr lang="el-GR" sz="2400" dirty="0" smtClean="0">
                <a:solidFill>
                  <a:prstClr val="black"/>
                </a:solidFill>
                <a:latin typeface="Calibri"/>
              </a:rPr>
              <a:t>ούρων,</a:t>
            </a:r>
            <a:endParaRPr lang="el-GR" sz="2400" dirty="0">
              <a:solidFill>
                <a:prstClr val="black"/>
              </a:solidFill>
              <a:latin typeface="Calibri"/>
            </a:endParaRPr>
          </a:p>
          <a:p>
            <a:pPr marL="342900" indent="-342900">
              <a:spcBef>
                <a:spcPts val="3000"/>
              </a:spcBef>
              <a:buClr>
                <a:srgbClr val="004A82"/>
              </a:buClr>
              <a:buFont typeface="Arial" pitchFamily="34" charset="0"/>
              <a:buChar char="•"/>
            </a:pPr>
            <a:r>
              <a:rPr lang="el-GR" sz="2400" dirty="0">
                <a:solidFill>
                  <a:prstClr val="black"/>
                </a:solidFill>
                <a:latin typeface="Calibri"/>
              </a:rPr>
              <a:t>Καταγραφή </a:t>
            </a:r>
            <a:r>
              <a:rPr lang="el-GR" sz="2400" dirty="0" smtClean="0">
                <a:solidFill>
                  <a:prstClr val="black"/>
                </a:solidFill>
                <a:latin typeface="Calibri"/>
              </a:rPr>
              <a:t>περιστατικού.</a:t>
            </a:r>
            <a:endParaRPr lang="el-GR" sz="2400" dirty="0">
              <a:solidFill>
                <a:prstClr val="black"/>
              </a:solidFill>
              <a:latin typeface="Calibri"/>
            </a:endParaRPr>
          </a:p>
        </p:txBody>
      </p:sp>
      <p:cxnSp>
        <p:nvCxnSpPr>
          <p:cNvPr id="9" name="Straight Connector 8"/>
          <p:cNvCxnSpPr/>
          <p:nvPr/>
        </p:nvCxnSpPr>
        <p:spPr>
          <a:xfrm>
            <a:off x="4381128" y="1116030"/>
            <a:ext cx="0" cy="4985980"/>
          </a:xfrm>
          <a:prstGeom prst="line">
            <a:avLst/>
          </a:prstGeom>
          <a:ln w="15875">
            <a:solidFill>
              <a:srgbClr val="004B82"/>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884532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Ηλεκτρολυτικές Διαταραχές</a:t>
            </a:r>
            <a:endParaRPr lang="el-GR" dirty="0"/>
          </a:p>
        </p:txBody>
      </p:sp>
      <p:sp>
        <p:nvSpPr>
          <p:cNvPr id="9" name="Rectangle 8"/>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583948" y="1232756"/>
            <a:ext cx="2962672" cy="5040560"/>
          </a:xfrm>
        </p:spPr>
        <p:txBody>
          <a:bodyPr/>
          <a:lstStyle/>
          <a:p>
            <a:pPr>
              <a:spcBef>
                <a:spcPts val="1800"/>
              </a:spcBef>
              <a:buFont typeface="Wingdings" pitchFamily="2" charset="2"/>
              <a:buChar char="Ø"/>
            </a:pPr>
            <a:r>
              <a:rPr lang="el-GR" sz="2600" b="1" dirty="0" smtClean="0">
                <a:solidFill>
                  <a:srgbClr val="820000"/>
                </a:solidFill>
              </a:rPr>
              <a:t>Συμπτώματα</a:t>
            </a:r>
          </a:p>
          <a:p>
            <a:pPr>
              <a:spcBef>
                <a:spcPts val="1800"/>
              </a:spcBef>
            </a:pPr>
            <a:r>
              <a:rPr lang="el-GR" sz="2400" dirty="0" smtClean="0"/>
              <a:t>Αρρυθμίες,</a:t>
            </a:r>
            <a:endParaRPr lang="el-GR" sz="2400" dirty="0"/>
          </a:p>
          <a:p>
            <a:pPr>
              <a:spcBef>
                <a:spcPts val="1800"/>
              </a:spcBef>
            </a:pPr>
            <a:r>
              <a:rPr lang="el-GR" sz="2400" dirty="0" smtClean="0"/>
              <a:t>Κόπωση,</a:t>
            </a:r>
          </a:p>
          <a:p>
            <a:pPr>
              <a:spcBef>
                <a:spcPts val="1800"/>
              </a:spcBef>
            </a:pPr>
            <a:r>
              <a:rPr lang="el-GR" sz="2400" dirty="0" smtClean="0"/>
              <a:t>Ατονία,</a:t>
            </a:r>
            <a:endParaRPr lang="el-GR" sz="2400" dirty="0"/>
          </a:p>
          <a:p>
            <a:pPr>
              <a:spcBef>
                <a:spcPts val="1800"/>
              </a:spcBef>
            </a:pPr>
            <a:r>
              <a:rPr lang="el-GR" sz="2400" dirty="0"/>
              <a:t>Πτώση </a:t>
            </a:r>
            <a:r>
              <a:rPr lang="el-GR" sz="2400" dirty="0" smtClean="0"/>
              <a:t>ΑΠ,</a:t>
            </a:r>
            <a:endParaRPr lang="el-GR" sz="2400" dirty="0"/>
          </a:p>
          <a:p>
            <a:pPr>
              <a:spcBef>
                <a:spcPts val="1800"/>
              </a:spcBef>
            </a:pPr>
            <a:r>
              <a:rPr lang="el-GR" sz="2400" dirty="0" smtClean="0"/>
              <a:t>Ζαλάδα,</a:t>
            </a:r>
            <a:endParaRPr lang="el-GR" sz="2400" dirty="0"/>
          </a:p>
          <a:p>
            <a:pPr>
              <a:spcBef>
                <a:spcPts val="1800"/>
              </a:spcBef>
            </a:pPr>
            <a:r>
              <a:rPr lang="el-GR" sz="2400" dirty="0" smtClean="0"/>
              <a:t>Κώμα,</a:t>
            </a:r>
            <a:endParaRPr lang="el-GR" sz="2400" dirty="0"/>
          </a:p>
          <a:p>
            <a:pPr>
              <a:spcBef>
                <a:spcPts val="1800"/>
              </a:spcBef>
            </a:pPr>
            <a:r>
              <a:rPr lang="el-GR" sz="2400" dirty="0" smtClean="0"/>
              <a:t>Θάνατος.</a:t>
            </a:r>
            <a:endParaRPr lang="el-GR" sz="2400" dirty="0"/>
          </a:p>
        </p:txBody>
      </p:sp>
      <p:sp>
        <p:nvSpPr>
          <p:cNvPr id="5" name="Rectangle 4"/>
          <p:cNvSpPr/>
          <p:nvPr/>
        </p:nvSpPr>
        <p:spPr>
          <a:xfrm>
            <a:off x="5085226" y="1232756"/>
            <a:ext cx="3456384" cy="3170099"/>
          </a:xfrm>
          <a:prstGeom prst="rect">
            <a:avLst/>
          </a:prstGeom>
        </p:spPr>
        <p:txBody>
          <a:bodyPr wrap="square">
            <a:spAutoFit/>
          </a:bodyPr>
          <a:lstStyle/>
          <a:p>
            <a:pPr marL="342900" indent="-342900">
              <a:spcBef>
                <a:spcPts val="2400"/>
              </a:spcBef>
              <a:buClr>
                <a:srgbClr val="004A82"/>
              </a:buClr>
              <a:buFont typeface="Wingdings" pitchFamily="2" charset="2"/>
              <a:buChar char="Ø"/>
            </a:pPr>
            <a:r>
              <a:rPr lang="el-GR" sz="2600" b="1" dirty="0">
                <a:solidFill>
                  <a:srgbClr val="820000"/>
                </a:solidFill>
                <a:latin typeface="Calibri"/>
              </a:rPr>
              <a:t>Αίτια</a:t>
            </a:r>
          </a:p>
          <a:p>
            <a:pPr marL="342900" indent="-342900">
              <a:spcBef>
                <a:spcPts val="2400"/>
              </a:spcBef>
              <a:buClr>
                <a:srgbClr val="004A82"/>
              </a:buClr>
              <a:buFont typeface="Arial" pitchFamily="34" charset="0"/>
              <a:buChar char="•"/>
            </a:pPr>
            <a:r>
              <a:rPr lang="el-GR" sz="2400" dirty="0" smtClean="0">
                <a:solidFill>
                  <a:prstClr val="black"/>
                </a:solidFill>
                <a:latin typeface="Calibri"/>
              </a:rPr>
              <a:t>Υπερνατριαιμία,</a:t>
            </a:r>
            <a:endParaRPr lang="el-GR" sz="2400" dirty="0">
              <a:solidFill>
                <a:prstClr val="black"/>
              </a:solidFill>
              <a:latin typeface="Calibri"/>
            </a:endParaRPr>
          </a:p>
          <a:p>
            <a:pPr marL="342900" indent="-342900">
              <a:spcBef>
                <a:spcPts val="2400"/>
              </a:spcBef>
              <a:buClr>
                <a:srgbClr val="004A82"/>
              </a:buClr>
              <a:buFont typeface="Arial" pitchFamily="34" charset="0"/>
              <a:buChar char="•"/>
            </a:pPr>
            <a:r>
              <a:rPr lang="el-GR" sz="2400" dirty="0" smtClean="0">
                <a:solidFill>
                  <a:prstClr val="black"/>
                </a:solidFill>
                <a:latin typeface="Calibri"/>
              </a:rPr>
              <a:t>Υπονατριαιμία,</a:t>
            </a:r>
            <a:endParaRPr lang="el-GR" sz="2400" dirty="0">
              <a:solidFill>
                <a:prstClr val="black"/>
              </a:solidFill>
              <a:latin typeface="Calibri"/>
            </a:endParaRPr>
          </a:p>
          <a:p>
            <a:pPr marL="342900" indent="-342900">
              <a:spcBef>
                <a:spcPts val="2400"/>
              </a:spcBef>
              <a:buClr>
                <a:srgbClr val="004A82"/>
              </a:buClr>
              <a:buFont typeface="Arial" pitchFamily="34" charset="0"/>
              <a:buChar char="•"/>
            </a:pPr>
            <a:r>
              <a:rPr lang="el-GR" sz="2400" dirty="0" smtClean="0">
                <a:solidFill>
                  <a:prstClr val="black"/>
                </a:solidFill>
                <a:latin typeface="Calibri"/>
              </a:rPr>
              <a:t>Υπερκαλιαιμία,</a:t>
            </a:r>
            <a:endParaRPr lang="el-GR" sz="2400" dirty="0">
              <a:solidFill>
                <a:prstClr val="black"/>
              </a:solidFill>
              <a:latin typeface="Calibri"/>
            </a:endParaRPr>
          </a:p>
          <a:p>
            <a:pPr marL="342900" indent="-342900">
              <a:spcBef>
                <a:spcPts val="2400"/>
              </a:spcBef>
              <a:buClr>
                <a:srgbClr val="004A82"/>
              </a:buClr>
              <a:buFont typeface="Arial" pitchFamily="34" charset="0"/>
              <a:buChar char="•"/>
            </a:pPr>
            <a:r>
              <a:rPr lang="el-GR" sz="2400" dirty="0" smtClean="0">
                <a:solidFill>
                  <a:prstClr val="black"/>
                </a:solidFill>
                <a:latin typeface="Calibri"/>
              </a:rPr>
              <a:t>Υποκαλιαιμία.</a:t>
            </a:r>
            <a:endParaRPr lang="el-GR" sz="2400" dirty="0">
              <a:solidFill>
                <a:prstClr val="black"/>
              </a:solidFill>
              <a:latin typeface="Calibri"/>
            </a:endParaRPr>
          </a:p>
        </p:txBody>
      </p:sp>
      <p:cxnSp>
        <p:nvCxnSpPr>
          <p:cNvPr id="6" name="Straight Connector 5"/>
          <p:cNvCxnSpPr/>
          <p:nvPr/>
        </p:nvCxnSpPr>
        <p:spPr>
          <a:xfrm>
            <a:off x="4256356" y="1376772"/>
            <a:ext cx="0" cy="4536504"/>
          </a:xfrm>
          <a:prstGeom prst="line">
            <a:avLst/>
          </a:prstGeom>
          <a:ln w="15875">
            <a:solidFill>
              <a:srgbClr val="004B82"/>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823768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Υγιεινή των χεριών</a:t>
            </a:r>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lstStyle/>
          <a:p>
            <a:pPr marL="0" indent="0">
              <a:buNone/>
            </a:pPr>
            <a:r>
              <a:rPr lang="el-GR" sz="2600" b="1" dirty="0">
                <a:solidFill>
                  <a:srgbClr val="820000"/>
                </a:solidFill>
              </a:rPr>
              <a:t>Ειδικές ενδείξεις</a:t>
            </a:r>
          </a:p>
          <a:p>
            <a:pPr>
              <a:spcBef>
                <a:spcPts val="3000"/>
              </a:spcBef>
              <a:buFont typeface="Wingdings" pitchFamily="2" charset="2"/>
              <a:buChar char="Ø"/>
              <a:tabLst>
                <a:tab pos="360363" algn="l"/>
              </a:tabLst>
            </a:pPr>
            <a:r>
              <a:rPr lang="el-GR" sz="2400" b="1" dirty="0"/>
              <a:t>ΠΡΙΝ</a:t>
            </a:r>
          </a:p>
          <a:p>
            <a:pPr marL="631825" indent="-271463">
              <a:spcBef>
                <a:spcPts val="1200"/>
              </a:spcBef>
              <a:tabLst>
                <a:tab pos="360363" algn="l"/>
              </a:tabLst>
            </a:pPr>
            <a:r>
              <a:rPr lang="el-GR" sz="2400" dirty="0" smtClean="0"/>
              <a:t>Την </a:t>
            </a:r>
            <a:r>
              <a:rPr lang="el-GR" sz="2400" dirty="0"/>
              <a:t>επαφή με </a:t>
            </a:r>
            <a:r>
              <a:rPr lang="el-GR" sz="2400" dirty="0" smtClean="0"/>
              <a:t>ασθενή,</a:t>
            </a:r>
            <a:endParaRPr lang="el-GR" sz="2400" dirty="0"/>
          </a:p>
          <a:p>
            <a:pPr marL="631825" indent="-271463">
              <a:spcBef>
                <a:spcPts val="1200"/>
              </a:spcBef>
              <a:tabLst>
                <a:tab pos="360363" algn="l"/>
              </a:tabLst>
            </a:pPr>
            <a:r>
              <a:rPr lang="el-GR" sz="2400" dirty="0" smtClean="0"/>
              <a:t>Τη </a:t>
            </a:r>
            <a:r>
              <a:rPr lang="el-GR" sz="2400" dirty="0"/>
              <a:t>νοσηλευτική </a:t>
            </a:r>
            <a:r>
              <a:rPr lang="el-GR" sz="2400" dirty="0" smtClean="0"/>
              <a:t>παρέμβαση.</a:t>
            </a:r>
            <a:endParaRPr lang="el-GR" sz="2400" dirty="0"/>
          </a:p>
          <a:p>
            <a:pPr>
              <a:spcBef>
                <a:spcPts val="3000"/>
              </a:spcBef>
              <a:buFont typeface="Wingdings" pitchFamily="2" charset="2"/>
              <a:buChar char="Ø"/>
              <a:tabLst>
                <a:tab pos="360363" algn="l"/>
              </a:tabLst>
            </a:pPr>
            <a:r>
              <a:rPr lang="el-GR" sz="2400" b="1" dirty="0"/>
              <a:t>ΜΕΤΑ</a:t>
            </a:r>
          </a:p>
          <a:p>
            <a:pPr marL="703262">
              <a:spcBef>
                <a:spcPts val="1200"/>
              </a:spcBef>
              <a:tabLst>
                <a:tab pos="360363" algn="l"/>
              </a:tabLst>
            </a:pPr>
            <a:r>
              <a:rPr lang="el-GR" sz="2400" dirty="0"/>
              <a:t>Από την επαφή με τον </a:t>
            </a:r>
            <a:r>
              <a:rPr lang="el-GR" sz="2400" dirty="0" smtClean="0"/>
              <a:t>ασθενή,</a:t>
            </a:r>
            <a:endParaRPr lang="el-GR" sz="2400" dirty="0"/>
          </a:p>
          <a:p>
            <a:pPr marL="703262">
              <a:spcBef>
                <a:spcPts val="1200"/>
              </a:spcBef>
              <a:tabLst>
                <a:tab pos="360363" algn="l"/>
              </a:tabLst>
            </a:pPr>
            <a:r>
              <a:rPr lang="el-GR" sz="2400" dirty="0"/>
              <a:t>Την επαφή με σωματικά </a:t>
            </a:r>
            <a:r>
              <a:rPr lang="el-GR" sz="2400" dirty="0" smtClean="0"/>
              <a:t>υγρά,</a:t>
            </a:r>
            <a:endParaRPr lang="el-GR" sz="2400" dirty="0"/>
          </a:p>
          <a:p>
            <a:pPr marL="715963" indent="-355600">
              <a:spcBef>
                <a:spcPts val="1200"/>
              </a:spcBef>
              <a:tabLst>
                <a:tab pos="360363" algn="l"/>
              </a:tabLst>
            </a:pPr>
            <a:r>
              <a:rPr lang="el-GR" sz="2400" b="1" dirty="0">
                <a:solidFill>
                  <a:srgbClr val="820000"/>
                </a:solidFill>
              </a:rPr>
              <a:t>Την αφαίρεση γαντιών</a:t>
            </a:r>
            <a:r>
              <a:rPr lang="el-GR" sz="2400" b="1" dirty="0" smtClean="0">
                <a:solidFill>
                  <a:srgbClr val="820000"/>
                </a:solidFill>
              </a:rPr>
              <a:t>!</a:t>
            </a:r>
          </a:p>
        </p:txBody>
      </p:sp>
      <p:cxnSp>
        <p:nvCxnSpPr>
          <p:cNvPr id="8" name="Straight Connector 7"/>
          <p:cNvCxnSpPr/>
          <p:nvPr/>
        </p:nvCxnSpPr>
        <p:spPr>
          <a:xfrm flipH="1">
            <a:off x="539552" y="1772816"/>
            <a:ext cx="2304256" cy="0"/>
          </a:xfrm>
          <a:prstGeom prst="line">
            <a:avLst/>
          </a:prstGeom>
          <a:ln w="15875">
            <a:solidFill>
              <a:srgbClr val="004B82"/>
            </a:solidFill>
          </a:ln>
        </p:spPr>
        <p:style>
          <a:lnRef idx="1">
            <a:schemeClr val="accent1"/>
          </a:lnRef>
          <a:fillRef idx="0">
            <a:schemeClr val="accent1"/>
          </a:fillRef>
          <a:effectRef idx="0">
            <a:schemeClr val="accent1"/>
          </a:effectRef>
          <a:fontRef idx="minor">
            <a:schemeClr val="tx1"/>
          </a:fontRef>
        </p:style>
      </p:cxnSp>
      <p:pic>
        <p:nvPicPr>
          <p:cNvPr id="8197" name="Picture 5" descr="αντισηπτικό διάλυμα χεριών"/>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27" r="15927"/>
          <a:stretch/>
        </p:blipFill>
        <p:spPr bwMode="auto">
          <a:xfrm>
            <a:off x="6372200" y="1124744"/>
            <a:ext cx="1476375" cy="24072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1" name="Rectangle 10"/>
          <p:cNvSpPr/>
          <p:nvPr/>
        </p:nvSpPr>
        <p:spPr>
          <a:xfrm rot="16200000">
            <a:off x="7286885" y="1775035"/>
            <a:ext cx="2286000"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4"/>
              </a:rPr>
              <a:t>Zogics Alcohol Free Foam Hand Sanitizer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lumMod val="65000"/>
                    <a:lumOff val="35000"/>
                  </a:prstClr>
                </a:solidFill>
                <a:latin typeface="Calibri"/>
              </a:rPr>
              <a:t>Zogics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pic>
        <p:nvPicPr>
          <p:cNvPr id="8196" name="Picture 4" descr="αντισηπτικό διάλυμα χεριώ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3720088"/>
            <a:ext cx="1476375" cy="2857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2" name="Rectangle 11"/>
          <p:cNvSpPr/>
          <p:nvPr/>
        </p:nvSpPr>
        <p:spPr>
          <a:xfrm rot="16200000">
            <a:off x="7286885" y="4825673"/>
            <a:ext cx="2286000"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7"/>
              </a:rPr>
              <a:t>Bode Sterillium 100ml bottle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lumMod val="65000"/>
                    <a:lumOff val="35000"/>
                  </a:prstClr>
                </a:solidFill>
                <a:latin typeface="Calibri"/>
                <a:hlinkClick r:id="rId8"/>
              </a:rPr>
              <a:t>Gerolsteiner91</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4582906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Πλύσιμο χεριών - ΚΕΕΛΠΝΟ</a:t>
            </a:r>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6" name="Content Placeholder 5" descr="σχήμα χεριών"/>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052736"/>
            <a:ext cx="5992062" cy="3972480"/>
          </a:xfrm>
          <a:prstGeom prst="rect">
            <a:avLst/>
          </a:prstGeom>
          <a:ln>
            <a:noFill/>
          </a:ln>
          <a:effectLst>
            <a:outerShdw blurRad="190500" algn="tl" rotWithShape="0">
              <a:srgbClr val="000000">
                <a:alpha val="70000"/>
              </a:srgbClr>
            </a:outerShdw>
          </a:effectLst>
        </p:spPr>
      </p:pic>
      <p:sp>
        <p:nvSpPr>
          <p:cNvPr id="8" name="TextBox 7"/>
          <p:cNvSpPr txBox="1"/>
          <p:nvPr/>
        </p:nvSpPr>
        <p:spPr>
          <a:xfrm>
            <a:off x="251520" y="5015848"/>
            <a:ext cx="8712968" cy="1323439"/>
          </a:xfrm>
          <a:prstGeom prst="rect">
            <a:avLst/>
          </a:prstGeom>
          <a:noFill/>
        </p:spPr>
        <p:txBody>
          <a:bodyPr wrap="square" rtlCol="0">
            <a:spAutoFit/>
          </a:bodyPr>
          <a:lstStyle/>
          <a:p>
            <a:pPr marL="804863" indent="-804863"/>
            <a:r>
              <a:rPr lang="el-GR" sz="2000" b="1" dirty="0" smtClean="0">
                <a:solidFill>
                  <a:prstClr val="black"/>
                </a:solidFill>
                <a:latin typeface="Calibri"/>
              </a:rPr>
              <a:t>Εικόνα</a:t>
            </a:r>
            <a:r>
              <a:rPr lang="en-US" sz="2000" b="1" dirty="0" smtClean="0">
                <a:solidFill>
                  <a:prstClr val="black"/>
                </a:solidFill>
                <a:latin typeface="Calibri"/>
              </a:rPr>
              <a:t>:</a:t>
            </a:r>
            <a:r>
              <a:rPr lang="el-GR" sz="2000" dirty="0" smtClean="0">
                <a:solidFill>
                  <a:prstClr val="black"/>
                </a:solidFill>
                <a:latin typeface="Calibri"/>
              </a:rPr>
              <a:t>Τα σημεία που διαφεύγουν τελείως της προσοχής απεικονίζονται με κόκκινο χρώμα. </a:t>
            </a:r>
          </a:p>
          <a:p>
            <a:pPr marL="804863"/>
            <a:r>
              <a:rPr lang="el-GR" sz="2000" dirty="0" smtClean="0">
                <a:solidFill>
                  <a:prstClr val="black"/>
                </a:solidFill>
                <a:latin typeface="Calibri"/>
              </a:rPr>
              <a:t>Τα σημεία που διαφεύγουν της προσοχής μετρίως απεικονίζονται με μπλε και τα σημεία που δεν διαφεύγουν με μαύρο.</a:t>
            </a:r>
            <a:endParaRPr lang="el-GR" sz="2000" b="1"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22058950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68952" cy="908720"/>
          </a:xfrm>
        </p:spPr>
        <p:txBody>
          <a:bodyPr>
            <a:noAutofit/>
          </a:bodyPr>
          <a:lstStyle/>
          <a:p>
            <a:r>
              <a:rPr lang="el-GR" dirty="0"/>
              <a:t>Πλύσιμο χεριών – οδηγίες </a:t>
            </a:r>
            <a:r>
              <a:rPr lang="el-GR" dirty="0" smtClean="0"/>
              <a:t>ΚΕΕΛΠΝΟ 1</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18434" name="Picture 2" descr="σχηματικές οδηγίες για το σωστό πλύσιμο χεριών"/>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1890" y="1196975"/>
            <a:ext cx="776022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940071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908720"/>
          </a:xfrm>
        </p:spPr>
        <p:txBody>
          <a:bodyPr>
            <a:noAutofit/>
          </a:bodyPr>
          <a:lstStyle/>
          <a:p>
            <a:r>
              <a:rPr lang="el-GR" dirty="0"/>
              <a:t>Πλύσιμο χεριών – οδηγίες ΚΕΕΛΠΝΟ </a:t>
            </a:r>
            <a:r>
              <a:rPr lang="el-GR" dirty="0" smtClean="0"/>
              <a:t>2</a:t>
            </a:r>
            <a:endParaRPr lang="el-GR" dirty="0"/>
          </a:p>
        </p:txBody>
      </p:sp>
      <p:sp>
        <p:nvSpPr>
          <p:cNvPr id="8" name="Rectangle 7"/>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6" name="Content Placeholder 5" descr="σχηματικές οδηγίες για το σωστό πλύσιμο χεριών"/>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466" y="955200"/>
            <a:ext cx="7547069" cy="4992677"/>
          </a:xfrm>
        </p:spPr>
      </p:pic>
      <p:sp>
        <p:nvSpPr>
          <p:cNvPr id="7" name="TextBox 6"/>
          <p:cNvSpPr txBox="1"/>
          <p:nvPr/>
        </p:nvSpPr>
        <p:spPr>
          <a:xfrm>
            <a:off x="136496" y="5849202"/>
            <a:ext cx="9007504" cy="1015663"/>
          </a:xfrm>
          <a:prstGeom prst="rect">
            <a:avLst/>
          </a:prstGeom>
          <a:noFill/>
        </p:spPr>
        <p:txBody>
          <a:bodyPr wrap="square" rtlCol="0">
            <a:spAutoFit/>
          </a:bodyPr>
          <a:lstStyle/>
          <a:p>
            <a:r>
              <a:rPr lang="el-GR" sz="2000" b="1" dirty="0" smtClean="0">
                <a:solidFill>
                  <a:prstClr val="black"/>
                </a:solidFill>
                <a:latin typeface="Calibri"/>
              </a:rPr>
              <a:t>Εικόνα</a:t>
            </a:r>
            <a:r>
              <a:rPr lang="en-US" sz="2000" b="1" dirty="0" smtClean="0">
                <a:solidFill>
                  <a:prstClr val="black"/>
                </a:solidFill>
                <a:latin typeface="Calibri"/>
              </a:rPr>
              <a:t>:</a:t>
            </a:r>
            <a:r>
              <a:rPr lang="en-US" sz="2000" dirty="0" smtClean="0">
                <a:solidFill>
                  <a:prstClr val="black"/>
                </a:solidFill>
                <a:latin typeface="Calibri"/>
              </a:rPr>
              <a:t> </a:t>
            </a:r>
            <a:r>
              <a:rPr lang="el-GR" sz="2000" dirty="0" smtClean="0">
                <a:solidFill>
                  <a:prstClr val="black"/>
                </a:solidFill>
                <a:latin typeface="Calibri"/>
              </a:rPr>
              <a:t>Εκτός από την πρόσθια και οπίσθια επιφάνεια της παλάμης, ιδιαίτερη προσοχή πρέπει να δοθεί στα μεσοδακτύλια διαστήματα, κάτω από τα νύχια, στους αντίχειρες και στους καρπούς.</a:t>
            </a:r>
            <a:endParaRPr lang="el-GR" sz="20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3938726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80"/>
            <a:ext cx="9144000" cy="908720"/>
          </a:xfrm>
        </p:spPr>
        <p:txBody>
          <a:bodyPr>
            <a:noAutofit/>
          </a:bodyPr>
          <a:lstStyle/>
          <a:p>
            <a:r>
              <a:rPr lang="el-GR" sz="3400" dirty="0"/>
              <a:t>Φροντίδα </a:t>
            </a:r>
            <a:r>
              <a:rPr lang="el-GR" sz="3400" dirty="0" smtClean="0"/>
              <a:t>ασθενούς </a:t>
            </a:r>
            <a:r>
              <a:rPr lang="el-GR" sz="3400" dirty="0"/>
              <a:t>με ενδοφλέβια έγχυση ορού </a:t>
            </a:r>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179512" y="1318265"/>
            <a:ext cx="6552728" cy="5040560"/>
          </a:xfrm>
        </p:spPr>
        <p:txBody>
          <a:bodyPr>
            <a:normAutofit/>
          </a:bodyPr>
          <a:lstStyle/>
          <a:p>
            <a:pPr>
              <a:spcBef>
                <a:spcPts val="2400"/>
              </a:spcBef>
              <a:buFont typeface="Wingdings" pitchFamily="2" charset="2"/>
              <a:buChar char="Ø"/>
            </a:pPr>
            <a:r>
              <a:rPr lang="el-GR" sz="2600" b="1" dirty="0"/>
              <a:t>Επίδειξη στο εργαστήριο:</a:t>
            </a:r>
          </a:p>
          <a:p>
            <a:pPr marL="719138" indent="-365125">
              <a:spcBef>
                <a:spcPts val="2400"/>
              </a:spcBef>
            </a:pPr>
            <a:r>
              <a:rPr lang="el-GR" sz="2400" dirty="0"/>
              <a:t>Εμπλουτισμός </a:t>
            </a:r>
            <a:r>
              <a:rPr lang="el-GR" sz="2400" dirty="0" smtClean="0"/>
              <a:t>διαλύματος / ορού</a:t>
            </a:r>
            <a:r>
              <a:rPr lang="en-US" sz="2400" dirty="0" smtClean="0"/>
              <a:t>,</a:t>
            </a:r>
            <a:endParaRPr lang="el-GR" sz="2400" dirty="0"/>
          </a:p>
          <a:p>
            <a:pPr marL="719138" indent="-365125">
              <a:spcBef>
                <a:spcPts val="2400"/>
              </a:spcBef>
            </a:pPr>
            <a:r>
              <a:rPr lang="el-GR" sz="2400" dirty="0"/>
              <a:t>Σύνδεση της φιάλης διαλύματος με συσκευή </a:t>
            </a:r>
            <a:r>
              <a:rPr lang="el-GR" sz="2400" dirty="0" smtClean="0"/>
              <a:t>έγχυσης</a:t>
            </a:r>
            <a:r>
              <a:rPr lang="en-US" sz="2400" dirty="0" smtClean="0"/>
              <a:t>,</a:t>
            </a:r>
            <a:endParaRPr lang="el-GR" sz="2400" dirty="0"/>
          </a:p>
          <a:p>
            <a:pPr marL="719138" indent="-365125">
              <a:spcBef>
                <a:spcPts val="2400"/>
              </a:spcBef>
            </a:pPr>
            <a:r>
              <a:rPr lang="el-GR" sz="2400" dirty="0" smtClean="0"/>
              <a:t>Υπολογισμός και ρύθμιση του </a:t>
            </a:r>
            <a:r>
              <a:rPr lang="el-GR" sz="2400" dirty="0"/>
              <a:t>ρυθμού </a:t>
            </a:r>
            <a:r>
              <a:rPr lang="el-GR" sz="2400" dirty="0" smtClean="0"/>
              <a:t>ροής</a:t>
            </a:r>
            <a:r>
              <a:rPr lang="en-US" sz="2400" dirty="0" smtClean="0"/>
              <a:t>,</a:t>
            </a:r>
            <a:endParaRPr lang="el-GR" sz="2400" dirty="0"/>
          </a:p>
          <a:p>
            <a:pPr marL="719138" indent="-365125">
              <a:spcBef>
                <a:spcPts val="2400"/>
              </a:spcBef>
            </a:pPr>
            <a:r>
              <a:rPr lang="el-GR" sz="2400" dirty="0"/>
              <a:t>Αλλαγή του ενδοφλέβιου </a:t>
            </a:r>
            <a:r>
              <a:rPr lang="el-GR" sz="2400" dirty="0" smtClean="0"/>
              <a:t>διαλύματος</a:t>
            </a:r>
            <a:r>
              <a:rPr lang="en-US" sz="2400" dirty="0" smtClean="0"/>
              <a:t>,</a:t>
            </a:r>
            <a:endParaRPr lang="el-GR" sz="2400" dirty="0"/>
          </a:p>
          <a:p>
            <a:pPr marL="719138" indent="-365125">
              <a:spcBef>
                <a:spcPts val="2400"/>
              </a:spcBef>
            </a:pPr>
            <a:r>
              <a:rPr lang="el-GR" sz="2400" dirty="0"/>
              <a:t>Έκπλυση </a:t>
            </a:r>
            <a:r>
              <a:rPr lang="el-GR" sz="2400" dirty="0" smtClean="0"/>
              <a:t>της ενδοφλέβιας γραμμής</a:t>
            </a:r>
            <a:r>
              <a:rPr lang="en-US" sz="2400" dirty="0" smtClean="0"/>
              <a:t>,</a:t>
            </a:r>
            <a:endParaRPr lang="el-GR" sz="2400" dirty="0"/>
          </a:p>
          <a:p>
            <a:pPr marL="719138" indent="-365125">
              <a:spcBef>
                <a:spcPts val="2400"/>
              </a:spcBef>
            </a:pPr>
            <a:r>
              <a:rPr lang="el-GR" sz="2400" dirty="0"/>
              <a:t>Παρακολούθηση σημείου </a:t>
            </a:r>
            <a:r>
              <a:rPr lang="el-GR" sz="2400" dirty="0" smtClean="0"/>
              <a:t>φλεβοκέντησης</a:t>
            </a:r>
            <a:r>
              <a:rPr lang="en-US" sz="2400" dirty="0" smtClean="0"/>
              <a:t>.</a:t>
            </a:r>
            <a:endParaRPr lang="el-GR" sz="2400" dirty="0"/>
          </a:p>
        </p:txBody>
      </p:sp>
      <p:pic>
        <p:nvPicPr>
          <p:cNvPr id="1026" name="Picture 2" descr="μείγμα ενδοφλέβιου διαλύματος"/>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l="65813" t="5978" r="-1" b="22910"/>
          <a:stretch/>
        </p:blipFill>
        <p:spPr bwMode="auto">
          <a:xfrm>
            <a:off x="7095222" y="1410097"/>
            <a:ext cx="1661692" cy="46085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783068" y="6018673"/>
            <a:ext cx="2286000"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5"/>
              </a:rPr>
              <a:t>Infuuszakjes</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lumMod val="65000"/>
                    <a:lumOff val="35000"/>
                  </a:prstClr>
                </a:solidFill>
                <a:latin typeface="Calibri"/>
                <a:hlinkClick r:id="rId6"/>
              </a:rPr>
              <a:t>Harmid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979817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a:tabLst>
                <a:tab pos="2511425" algn="l"/>
              </a:tabLst>
            </a:pPr>
            <a:r>
              <a:rPr lang="el-GR" sz="3600" dirty="0"/>
              <a:t>Τι να </a:t>
            </a:r>
            <a:r>
              <a:rPr lang="el-GR" sz="3600" dirty="0" smtClean="0"/>
              <a:t>θυμάστε… αφορά </a:t>
            </a:r>
            <a:r>
              <a:rPr lang="el-GR" sz="3600" dirty="0"/>
              <a:t>όλες τις </a:t>
            </a:r>
            <a:r>
              <a:rPr lang="el-GR" sz="3600" dirty="0" smtClean="0"/>
              <a:t>διαδικασίες</a:t>
            </a:r>
            <a:r>
              <a:rPr lang="el-GR" sz="3600" dirty="0"/>
              <a:t>!!!</a:t>
            </a: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435280" cy="5040560"/>
          </a:xfrm>
        </p:spPr>
        <p:txBody>
          <a:bodyPr>
            <a:normAutofit/>
          </a:bodyPr>
          <a:lstStyle/>
          <a:p>
            <a:pPr>
              <a:spcBef>
                <a:spcPts val="3600"/>
              </a:spcBef>
            </a:pPr>
            <a:r>
              <a:rPr lang="el-GR" sz="2400" dirty="0"/>
              <a:t>Προετοιμασία </a:t>
            </a:r>
            <a:r>
              <a:rPr lang="el-GR" sz="2400" b="1" dirty="0">
                <a:solidFill>
                  <a:srgbClr val="820000"/>
                </a:solidFill>
              </a:rPr>
              <a:t>νοσηλευτή </a:t>
            </a:r>
            <a:r>
              <a:rPr lang="el-GR" sz="2400" dirty="0"/>
              <a:t>(</a:t>
            </a:r>
            <a:r>
              <a:rPr lang="el-GR" sz="2400" b="1" dirty="0"/>
              <a:t>πλύσιμο χεριών, αλκοολούχο διάλυμα, γάντια, πλαστική ποδιά</a:t>
            </a:r>
            <a:r>
              <a:rPr lang="el-GR" sz="2400" dirty="0"/>
              <a:t>, έλεγχος ιατρικής οδηγίας / καρτέλας φαρμάκων</a:t>
            </a:r>
            <a:r>
              <a:rPr lang="el-GR" sz="2400" dirty="0" smtClean="0"/>
              <a:t>),</a:t>
            </a:r>
            <a:endParaRPr lang="el-GR" sz="2400" dirty="0"/>
          </a:p>
          <a:p>
            <a:pPr>
              <a:spcBef>
                <a:spcPts val="3600"/>
              </a:spcBef>
            </a:pPr>
            <a:r>
              <a:rPr lang="el-GR" sz="2400" dirty="0"/>
              <a:t>Προετοιμασία </a:t>
            </a:r>
            <a:r>
              <a:rPr lang="el-GR" sz="2400" b="1" dirty="0">
                <a:solidFill>
                  <a:srgbClr val="820000"/>
                </a:solidFill>
              </a:rPr>
              <a:t>περιβάλλοντος</a:t>
            </a:r>
            <a:r>
              <a:rPr lang="el-GR" sz="2400" dirty="0"/>
              <a:t> (υλικό αναλώσιμο και εξοπλισμός, καθαρισμός επιφάνειας εργασίας</a:t>
            </a:r>
            <a:r>
              <a:rPr lang="el-GR" sz="2400" dirty="0" smtClean="0"/>
              <a:t>!!),</a:t>
            </a:r>
            <a:endParaRPr lang="el-GR" sz="2400" dirty="0"/>
          </a:p>
          <a:p>
            <a:pPr>
              <a:spcBef>
                <a:spcPts val="3600"/>
              </a:spcBef>
            </a:pPr>
            <a:r>
              <a:rPr lang="el-GR" sz="2400" dirty="0"/>
              <a:t>Προετοιμασία </a:t>
            </a:r>
            <a:r>
              <a:rPr lang="el-GR" sz="2400" b="1" dirty="0">
                <a:solidFill>
                  <a:srgbClr val="820000"/>
                </a:solidFill>
              </a:rPr>
              <a:t>ασθενή</a:t>
            </a:r>
            <a:r>
              <a:rPr lang="el-GR" sz="2400" dirty="0"/>
              <a:t> (ενημέρωση, εξασφάλιση ιδιωτικότητας, λήψη και εκτίμηση Ζωτικών Σημείων, τοποθέτηση σε κατάλληλη θέση</a:t>
            </a:r>
            <a:r>
              <a:rPr lang="el-GR" sz="2400" dirty="0" smtClean="0"/>
              <a:t>).</a:t>
            </a:r>
            <a:endParaRPr lang="el-GR" sz="2400" dirty="0"/>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4154450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Επίσης…</a:t>
            </a: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229600" cy="5256584"/>
          </a:xfrm>
        </p:spPr>
        <p:txBody>
          <a:bodyPr>
            <a:normAutofit fontScale="77500" lnSpcReduction="20000"/>
          </a:bodyPr>
          <a:lstStyle/>
          <a:p>
            <a:pPr>
              <a:buFont typeface="Wingdings" pitchFamily="2" charset="2"/>
              <a:buChar char="Ø"/>
            </a:pPr>
            <a:r>
              <a:rPr lang="el-GR" sz="3100" dirty="0"/>
              <a:t>Προαπαιτούμενη </a:t>
            </a:r>
            <a:r>
              <a:rPr lang="el-GR" sz="3100" dirty="0" smtClean="0"/>
              <a:t>γνώση,</a:t>
            </a:r>
            <a:endParaRPr lang="el-GR" sz="3100" dirty="0"/>
          </a:p>
          <a:p>
            <a:pPr marL="715963"/>
            <a:r>
              <a:rPr lang="el-GR" sz="3100" dirty="0"/>
              <a:t>Σχετική Ανατομία / </a:t>
            </a:r>
            <a:r>
              <a:rPr lang="el-GR" sz="3100" dirty="0" smtClean="0"/>
              <a:t>Φυσιολογία,</a:t>
            </a:r>
            <a:endParaRPr lang="el-GR" sz="3100" dirty="0"/>
          </a:p>
          <a:p>
            <a:pPr marL="715963"/>
            <a:r>
              <a:rPr lang="el-GR" sz="3100" dirty="0" smtClean="0"/>
              <a:t>Παθοφυσιολογία.</a:t>
            </a:r>
            <a:endParaRPr lang="el-GR" sz="3100" dirty="0"/>
          </a:p>
          <a:p>
            <a:pPr>
              <a:spcBef>
                <a:spcPts val="1200"/>
              </a:spcBef>
              <a:buFont typeface="Wingdings" pitchFamily="2" charset="2"/>
              <a:buChar char="Ø"/>
            </a:pPr>
            <a:r>
              <a:rPr lang="el-GR" sz="3100" dirty="0"/>
              <a:t>Ενδείξεις </a:t>
            </a:r>
            <a:r>
              <a:rPr lang="el-GR" sz="3100" dirty="0" smtClean="0"/>
              <a:t>διαδικασίας,</a:t>
            </a:r>
            <a:endParaRPr lang="el-GR" sz="3100" dirty="0"/>
          </a:p>
          <a:p>
            <a:pPr>
              <a:spcBef>
                <a:spcPts val="1200"/>
              </a:spcBef>
              <a:buFont typeface="Wingdings" pitchFamily="2" charset="2"/>
              <a:buChar char="Ø"/>
            </a:pPr>
            <a:r>
              <a:rPr lang="el-GR" sz="3100" dirty="0" smtClean="0"/>
              <a:t>Αντενδείξεις,</a:t>
            </a:r>
            <a:endParaRPr lang="el-GR" sz="3100" dirty="0"/>
          </a:p>
          <a:p>
            <a:pPr>
              <a:spcBef>
                <a:spcPts val="1200"/>
              </a:spcBef>
              <a:buFont typeface="Wingdings" pitchFamily="2" charset="2"/>
              <a:buChar char="Ø"/>
            </a:pPr>
            <a:r>
              <a:rPr lang="el-GR" sz="3100" dirty="0"/>
              <a:t>Επιλογή υλικού / </a:t>
            </a:r>
            <a:r>
              <a:rPr lang="el-GR" sz="3100" dirty="0" smtClean="0"/>
              <a:t>εξοπλισμού,</a:t>
            </a:r>
            <a:endParaRPr lang="el-GR" sz="3100" dirty="0"/>
          </a:p>
          <a:p>
            <a:pPr>
              <a:spcBef>
                <a:spcPts val="1200"/>
              </a:spcBef>
              <a:buFont typeface="Wingdings" pitchFamily="2" charset="2"/>
              <a:buChar char="Ø"/>
            </a:pPr>
            <a:r>
              <a:rPr lang="el-GR" sz="3100" dirty="0"/>
              <a:t>Φροντίδα </a:t>
            </a:r>
            <a:r>
              <a:rPr lang="el-GR" sz="3100" dirty="0" smtClean="0"/>
              <a:t>ασθενή,</a:t>
            </a:r>
            <a:endParaRPr lang="el-GR" sz="3100" dirty="0"/>
          </a:p>
          <a:p>
            <a:pPr marL="720725" indent="-360363"/>
            <a:r>
              <a:rPr lang="el-GR" sz="3100" dirty="0" smtClean="0"/>
              <a:t>Παρακολούθηση,</a:t>
            </a:r>
            <a:endParaRPr lang="el-GR" sz="3100" dirty="0"/>
          </a:p>
          <a:p>
            <a:pPr marL="720725" indent="-360363"/>
            <a:r>
              <a:rPr lang="el-GR" sz="3100" dirty="0"/>
              <a:t>Ευθύνες / </a:t>
            </a:r>
            <a:r>
              <a:rPr lang="el-GR" sz="3100" dirty="0" smtClean="0"/>
              <a:t>αρμοδιότητες,</a:t>
            </a:r>
            <a:endParaRPr lang="el-GR" sz="3100" dirty="0"/>
          </a:p>
          <a:p>
            <a:pPr marL="720725" indent="-360363"/>
            <a:r>
              <a:rPr lang="el-GR" sz="3100" dirty="0" smtClean="0"/>
              <a:t>Επιπλοκές,</a:t>
            </a:r>
            <a:endParaRPr lang="el-GR" sz="3100" dirty="0"/>
          </a:p>
          <a:p>
            <a:pPr marL="720725" indent="-360363"/>
            <a:r>
              <a:rPr lang="el-GR" sz="3100" dirty="0"/>
              <a:t>Πλάνο φροντίδας / πρωτόκολλο (e-εκπαίδευση</a:t>
            </a:r>
            <a:r>
              <a:rPr lang="el-GR" sz="3100" dirty="0" smtClean="0"/>
              <a:t>).</a:t>
            </a:r>
            <a:endParaRPr lang="el-GR" sz="3100" dirty="0"/>
          </a:p>
          <a:p>
            <a:pPr>
              <a:spcBef>
                <a:spcPts val="1200"/>
              </a:spcBef>
              <a:buFont typeface="Wingdings" pitchFamily="2" charset="2"/>
              <a:buChar char="Ø"/>
            </a:pPr>
            <a:r>
              <a:rPr lang="el-GR" sz="3100" dirty="0"/>
              <a:t>Αξιολόγηση </a:t>
            </a:r>
            <a:r>
              <a:rPr lang="el-GR" sz="3100" dirty="0" smtClean="0"/>
              <a:t>παρέμβασης,</a:t>
            </a:r>
            <a:endParaRPr lang="el-GR" sz="3100" dirty="0"/>
          </a:p>
          <a:p>
            <a:pPr>
              <a:spcBef>
                <a:spcPts val="1200"/>
              </a:spcBef>
              <a:buFont typeface="Wingdings" pitchFamily="2" charset="2"/>
              <a:buChar char="Ø"/>
            </a:pPr>
            <a:r>
              <a:rPr lang="el-GR" sz="3100" dirty="0"/>
              <a:t>Καταγραφή </a:t>
            </a:r>
            <a:r>
              <a:rPr lang="el-GR" sz="3100" dirty="0" smtClean="0"/>
              <a:t>– λογοδοσία.</a:t>
            </a:r>
            <a:endParaRPr lang="el-GR" sz="31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76992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323528" y="1196752"/>
            <a:ext cx="8435280" cy="5328592"/>
          </a:xfrm>
        </p:spPr>
        <p:txBody>
          <a:bodyPr>
            <a:normAutofit fontScale="70000" lnSpcReduction="20000"/>
          </a:bodyPr>
          <a:lstStyle/>
          <a:p>
            <a:pPr>
              <a:spcBef>
                <a:spcPts val="1200"/>
              </a:spcBef>
            </a:pPr>
            <a:r>
              <a:rPr lang="en-US" dirty="0"/>
              <a:t>Ignatavicious, Workman (2008) </a:t>
            </a:r>
            <a:r>
              <a:rPr lang="el-GR" dirty="0"/>
              <a:t>Παθολογική Χειρουργική Νοσηλευτική. Κριτική σκέψη για συνεργατική φροντίδα (Επ. Ελ. Έκδοσης Βασιλειάδου Α), Εκδόσεις ΒΗΤΑ, Αθήνα</a:t>
            </a:r>
            <a:r>
              <a:rPr lang="el-GR" dirty="0" smtClean="0"/>
              <a:t>.</a:t>
            </a:r>
            <a:endParaRPr lang="el-GR" u="sng" dirty="0"/>
          </a:p>
          <a:p>
            <a:pPr lvl="0">
              <a:spcBef>
                <a:spcPts val="1200"/>
              </a:spcBef>
            </a:pPr>
            <a:r>
              <a:rPr lang="en-GB" dirty="0" smtClean="0">
                <a:hlinkClick r:id="rId2"/>
              </a:rPr>
              <a:t>Lynn</a:t>
            </a:r>
            <a:r>
              <a:rPr lang="en-GB" dirty="0" smtClean="0"/>
              <a:t> P</a:t>
            </a:r>
            <a:r>
              <a:rPr lang="el-GR" dirty="0" smtClean="0"/>
              <a:t>. (2012) Κλινικές νοσηλευτικές δεξιότητες και νοσηλευτική διεργασία Έγχρωμος άτλας. Ιατρικές Εκδόσεις Π. Χ. Πασχαλίδης, Αθήνα</a:t>
            </a:r>
            <a:r>
              <a:rPr lang="en-US" dirty="0" smtClean="0"/>
              <a:t>.</a:t>
            </a:r>
            <a:endParaRPr lang="el-GR" dirty="0" smtClean="0"/>
          </a:p>
          <a:p>
            <a:pPr>
              <a:spcBef>
                <a:spcPts val="1200"/>
              </a:spcBef>
            </a:pPr>
            <a:r>
              <a:rPr lang="en-GB" dirty="0" smtClean="0"/>
              <a:t>Endacott R, Jevon  P, and Cooper P (2009) Clinical Nursing Skills Core and Advanced. </a:t>
            </a:r>
            <a:r>
              <a:rPr lang="el-GR" dirty="0" smtClean="0"/>
              <a:t>Oxford University Press, Oxford</a:t>
            </a:r>
            <a:r>
              <a:rPr lang="en-US" dirty="0" smtClean="0"/>
              <a:t>.</a:t>
            </a:r>
            <a:endParaRPr lang="el-GR" u="sng" dirty="0"/>
          </a:p>
          <a:p>
            <a:pPr>
              <a:spcBef>
                <a:spcPts val="1200"/>
              </a:spcBef>
            </a:pPr>
            <a:r>
              <a:rPr lang="en-US" dirty="0"/>
              <a:t>Katie Scales (2008) Intravenous therapy: a guide to good practice. British Journal of Nursing (IV THERAPY SUPPLEMENT), Vol 17, No 19, </a:t>
            </a:r>
            <a:r>
              <a:rPr lang="en-US" dirty="0" smtClean="0"/>
              <a:t>S4-12.</a:t>
            </a:r>
            <a:endParaRPr lang="en-US" dirty="0"/>
          </a:p>
          <a:p>
            <a:pPr>
              <a:spcBef>
                <a:spcPts val="1200"/>
              </a:spcBef>
            </a:pPr>
            <a:r>
              <a:rPr lang="en-US" dirty="0"/>
              <a:t>Dougherty L (2008) Peripheral cannulation. </a:t>
            </a:r>
            <a:r>
              <a:rPr lang="en-US" i="1" dirty="0"/>
              <a:t>Nursing Standard. 22, 52, 49-56</a:t>
            </a:r>
            <a:r>
              <a:rPr lang="el-GR" i="1" dirty="0" smtClean="0"/>
              <a:t>.</a:t>
            </a:r>
          </a:p>
          <a:p>
            <a:pPr>
              <a:spcBef>
                <a:spcPts val="1200"/>
              </a:spcBef>
            </a:pPr>
            <a:r>
              <a:rPr lang="en-US" dirty="0" smtClean="0"/>
              <a:t>Ingram P, Lavery I (2005) Peripheral intravenous therapy: key risks and implications for practice. </a:t>
            </a:r>
            <a:r>
              <a:rPr lang="en-US" i="1" dirty="0" smtClean="0"/>
              <a:t>Nursing Standard</a:t>
            </a:r>
            <a:r>
              <a:rPr lang="en-US" dirty="0" smtClean="0"/>
              <a:t>. 19, 46, 55-64.</a:t>
            </a:r>
            <a:endParaRPr lang="el-GR"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15991383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870961"/>
            <a:ext cx="5828703" cy="828740"/>
            <a:chOff x="1767633" y="5870961"/>
            <a:chExt cx="5828703" cy="82874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1024" b="-1"/>
            <a:stretch/>
          </p:blipFill>
          <p:spPr bwMode="auto">
            <a:xfrm>
              <a:off x="3923928" y="5870961"/>
              <a:ext cx="3672408" cy="8287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Στυλιανός Παρισσόπουλος 201</a:t>
            </a:r>
            <a:r>
              <a:rPr lang="en-US" sz="2000" dirty="0" smtClean="0"/>
              <a:t>3</a:t>
            </a:r>
            <a:r>
              <a:rPr lang="el-GR" sz="2000" dirty="0" smtClean="0"/>
              <a:t>. </a:t>
            </a:r>
            <a:r>
              <a:rPr lang="el-GR" sz="2000" dirty="0"/>
              <a:t>Στυλιανός Παρισσόπουλος. </a:t>
            </a:r>
            <a:r>
              <a:rPr lang="el-GR" sz="2000" dirty="0" smtClean="0"/>
              <a:t>«Παθολογική Νοσηλευτική Ι (Ε). Ενότητα 2</a:t>
            </a:r>
            <a:r>
              <a:rPr lang="en-US" sz="2000" dirty="0" smtClean="0"/>
              <a:t>:</a:t>
            </a:r>
            <a:r>
              <a:rPr lang="el-GR" sz="2000" dirty="0"/>
              <a:t> Ενδοφλέβια Χορήγηση Υγρών».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8735839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2546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Προετοιμασία 1</a:t>
            </a:r>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251520" y="959424"/>
            <a:ext cx="7344816" cy="2880320"/>
          </a:xfrm>
        </p:spPr>
        <p:txBody>
          <a:bodyPr>
            <a:noAutofit/>
          </a:bodyPr>
          <a:lstStyle/>
          <a:p>
            <a:pPr>
              <a:spcBef>
                <a:spcPts val="600"/>
              </a:spcBef>
            </a:pPr>
            <a:r>
              <a:rPr lang="el-GR" sz="2400" dirty="0"/>
              <a:t>Ενημέρωση του ασθενή, έλεγχος ταυτότητας και </a:t>
            </a:r>
            <a:r>
              <a:rPr lang="el-GR" sz="2400" dirty="0" smtClean="0"/>
              <a:t>ιατρικής </a:t>
            </a:r>
            <a:r>
              <a:rPr lang="el-GR" sz="2400" dirty="0"/>
              <a:t>εντολής (drug cardex</a:t>
            </a:r>
            <a:r>
              <a:rPr lang="el-GR" sz="2400" dirty="0" smtClean="0"/>
              <a:t>)</a:t>
            </a:r>
            <a:r>
              <a:rPr lang="en-US" sz="2400" dirty="0" smtClean="0"/>
              <a:t>,</a:t>
            </a:r>
            <a:endParaRPr lang="el-GR" sz="2400" dirty="0"/>
          </a:p>
          <a:p>
            <a:pPr>
              <a:spcBef>
                <a:spcPts val="600"/>
              </a:spcBef>
            </a:pPr>
            <a:r>
              <a:rPr lang="el-GR" sz="2400" dirty="0"/>
              <a:t>Έλεγχος της φλεβικής προσπέλασης (ημερομηνία εισαγωγής, καθαρότητα επιθέματος</a:t>
            </a:r>
            <a:r>
              <a:rPr lang="el-GR" sz="2400" dirty="0" smtClean="0"/>
              <a:t>)</a:t>
            </a:r>
            <a:r>
              <a:rPr lang="en-US" sz="2400" dirty="0" smtClean="0"/>
              <a:t>,</a:t>
            </a:r>
            <a:endParaRPr lang="el-GR" sz="2400" dirty="0"/>
          </a:p>
          <a:p>
            <a:pPr>
              <a:spcBef>
                <a:spcPts val="600"/>
              </a:spcBef>
            </a:pPr>
            <a:r>
              <a:rPr lang="el-GR" sz="2400" dirty="0"/>
              <a:t>Έλεγχος του ενδοφλέβιου διαλύματος και των </a:t>
            </a:r>
            <a:r>
              <a:rPr lang="el-GR" sz="2400" dirty="0" smtClean="0"/>
              <a:t>φαρμάκων </a:t>
            </a:r>
            <a:r>
              <a:rPr lang="el-GR" sz="2400" dirty="0"/>
              <a:t>/ </a:t>
            </a:r>
            <a:r>
              <a:rPr lang="el-GR" sz="2400" dirty="0" smtClean="0"/>
              <a:t>ηλεκτρολυτών </a:t>
            </a:r>
            <a:r>
              <a:rPr lang="el-GR" sz="2400" dirty="0"/>
              <a:t>(εάν προστεθούν στο διάλυμα</a:t>
            </a:r>
            <a:r>
              <a:rPr lang="el-GR" sz="2400" dirty="0" smtClean="0"/>
              <a:t>)</a:t>
            </a:r>
            <a:r>
              <a:rPr lang="en-US" sz="2400" dirty="0" smtClean="0"/>
              <a:t>,</a:t>
            </a:r>
            <a:endParaRPr lang="el-GR" sz="2400" dirty="0"/>
          </a:p>
        </p:txBody>
      </p:sp>
      <p:sp>
        <p:nvSpPr>
          <p:cNvPr id="5" name="Rectangle 4"/>
          <p:cNvSpPr/>
          <p:nvPr/>
        </p:nvSpPr>
        <p:spPr>
          <a:xfrm>
            <a:off x="251520" y="3771587"/>
            <a:ext cx="8532948" cy="2985433"/>
          </a:xfrm>
          <a:prstGeom prst="rect">
            <a:avLst/>
          </a:prstGeom>
        </p:spPr>
        <p:txBody>
          <a:bodyPr wrap="square">
            <a:spAutoFit/>
          </a:bodyPr>
          <a:lstStyle/>
          <a:p>
            <a:pPr marL="342900" indent="-342900">
              <a:spcBef>
                <a:spcPts val="600"/>
              </a:spcBef>
              <a:buClr>
                <a:srgbClr val="004B82"/>
              </a:buClr>
              <a:buFont typeface="Arial" pitchFamily="34" charset="0"/>
              <a:buChar char="•"/>
            </a:pPr>
            <a:r>
              <a:rPr lang="el-GR" sz="2400" dirty="0">
                <a:solidFill>
                  <a:prstClr val="black"/>
                </a:solidFill>
                <a:latin typeface="Calibri"/>
              </a:rPr>
              <a:t>Εμπλουτισμός ορού με </a:t>
            </a:r>
            <a:r>
              <a:rPr lang="el-GR" sz="2400" dirty="0" smtClean="0">
                <a:solidFill>
                  <a:prstClr val="black"/>
                </a:solidFill>
                <a:latin typeface="Calibri"/>
              </a:rPr>
              <a:t>ηλεκτρολύτες</a:t>
            </a:r>
            <a:r>
              <a:rPr lang="en-US" sz="2400" dirty="0" smtClean="0">
                <a:solidFill>
                  <a:prstClr val="black"/>
                </a:solidFill>
                <a:latin typeface="Calibri"/>
              </a:rPr>
              <a:t> </a:t>
            </a:r>
            <a:r>
              <a:rPr lang="el-GR" sz="2400" dirty="0" smtClean="0">
                <a:solidFill>
                  <a:prstClr val="black"/>
                </a:solidFill>
                <a:latin typeface="Calibri"/>
              </a:rPr>
              <a:t>(όπου υπάρχει ιατρική οδηγία):</a:t>
            </a:r>
            <a:endParaRPr lang="el-GR" sz="2400" dirty="0">
              <a:solidFill>
                <a:prstClr val="black"/>
              </a:solidFill>
              <a:latin typeface="Calibri"/>
            </a:endParaRPr>
          </a:p>
          <a:p>
            <a:pPr marL="719138" indent="-365125">
              <a:spcBef>
                <a:spcPts val="600"/>
              </a:spcBef>
              <a:buClr>
                <a:srgbClr val="004B82"/>
              </a:buClr>
              <a:buFont typeface="Courier New" pitchFamily="49" charset="0"/>
              <a:buChar char="o"/>
            </a:pPr>
            <a:r>
              <a:rPr lang="el-GR" sz="2400" dirty="0">
                <a:solidFill>
                  <a:prstClr val="black"/>
                </a:solidFill>
                <a:latin typeface="Calibri"/>
              </a:rPr>
              <a:t>10ml KCL 10</a:t>
            </a:r>
            <a:r>
              <a:rPr lang="el-GR" sz="2400" dirty="0" smtClean="0">
                <a:solidFill>
                  <a:prstClr val="black"/>
                </a:solidFill>
                <a:latin typeface="Calibri"/>
              </a:rPr>
              <a:t>%, , 10ml </a:t>
            </a:r>
            <a:r>
              <a:rPr lang="el-GR" sz="2400" dirty="0">
                <a:solidFill>
                  <a:prstClr val="black"/>
                </a:solidFill>
                <a:latin typeface="Calibri"/>
              </a:rPr>
              <a:t>NACL 15</a:t>
            </a:r>
            <a:r>
              <a:rPr lang="el-GR" sz="2400" dirty="0" smtClean="0">
                <a:solidFill>
                  <a:prstClr val="black"/>
                </a:solidFill>
                <a:latin typeface="Calibri"/>
              </a:rPr>
              <a:t>%.</a:t>
            </a:r>
            <a:endParaRPr lang="el-GR" sz="2400" dirty="0">
              <a:solidFill>
                <a:prstClr val="black"/>
              </a:solidFill>
              <a:latin typeface="Calibri"/>
            </a:endParaRPr>
          </a:p>
          <a:p>
            <a:pPr marL="342900" indent="-342900">
              <a:spcBef>
                <a:spcPts val="600"/>
              </a:spcBef>
              <a:buClr>
                <a:srgbClr val="004B82"/>
              </a:buClr>
              <a:buFont typeface="Arial" pitchFamily="34" charset="0"/>
              <a:buChar char="•"/>
            </a:pPr>
            <a:r>
              <a:rPr lang="el-GR" sz="2400" dirty="0">
                <a:solidFill>
                  <a:prstClr val="black"/>
                </a:solidFill>
                <a:latin typeface="Calibri"/>
              </a:rPr>
              <a:t>Έλεγχος σετ χορήγησης </a:t>
            </a:r>
            <a:r>
              <a:rPr lang="el-GR" sz="2400" dirty="0" smtClean="0">
                <a:solidFill>
                  <a:prstClr val="black"/>
                </a:solidFill>
                <a:latin typeface="Calibri"/>
              </a:rPr>
              <a:t>ορού,</a:t>
            </a:r>
            <a:endParaRPr lang="el-GR" sz="2400" dirty="0">
              <a:solidFill>
                <a:prstClr val="black"/>
              </a:solidFill>
              <a:latin typeface="Calibri"/>
            </a:endParaRPr>
          </a:p>
          <a:p>
            <a:pPr marL="342900" indent="-342900">
              <a:spcBef>
                <a:spcPts val="600"/>
              </a:spcBef>
              <a:buClr>
                <a:srgbClr val="004B82"/>
              </a:buClr>
              <a:buFont typeface="Arial" pitchFamily="34" charset="0"/>
              <a:buChar char="•"/>
            </a:pPr>
            <a:r>
              <a:rPr lang="el-GR" sz="2400" dirty="0">
                <a:solidFill>
                  <a:prstClr val="black"/>
                </a:solidFill>
                <a:latin typeface="Calibri"/>
              </a:rPr>
              <a:t>Πλύσιμο χεριών και χρησιμοποίηση αλκοολούχου αντισηπτικού </a:t>
            </a:r>
            <a:r>
              <a:rPr lang="el-GR" sz="2400" dirty="0" smtClean="0">
                <a:solidFill>
                  <a:prstClr val="black"/>
                </a:solidFill>
                <a:latin typeface="Calibri"/>
              </a:rPr>
              <a:t>διαλύματος,</a:t>
            </a:r>
            <a:endParaRPr lang="el-GR" sz="2400" dirty="0">
              <a:solidFill>
                <a:prstClr val="black"/>
              </a:solidFill>
              <a:latin typeface="Calibri"/>
            </a:endParaRPr>
          </a:p>
          <a:p>
            <a:pPr marL="342900" indent="-342900">
              <a:spcBef>
                <a:spcPts val="600"/>
              </a:spcBef>
              <a:buClr>
                <a:srgbClr val="004B82"/>
              </a:buClr>
              <a:buFont typeface="Arial" pitchFamily="34" charset="0"/>
              <a:buChar char="•"/>
            </a:pPr>
            <a:r>
              <a:rPr lang="el-GR" sz="2400" dirty="0">
                <a:solidFill>
                  <a:prstClr val="black"/>
                </a:solidFill>
                <a:latin typeface="Calibri"/>
              </a:rPr>
              <a:t>Εφαρμογή γαντιών για τον εμπλουτισμό του </a:t>
            </a:r>
            <a:r>
              <a:rPr lang="el-GR" sz="2400" dirty="0" smtClean="0">
                <a:solidFill>
                  <a:prstClr val="black"/>
                </a:solidFill>
                <a:latin typeface="Calibri"/>
              </a:rPr>
              <a:t>ορού.</a:t>
            </a:r>
            <a:endParaRPr lang="el-GR" sz="2400" dirty="0">
              <a:solidFill>
                <a:prstClr val="black"/>
              </a:solidFill>
              <a:latin typeface="Calibri"/>
            </a:endParaRPr>
          </a:p>
        </p:txBody>
      </p:sp>
      <p:pic>
        <p:nvPicPr>
          <p:cNvPr id="7" name="Picture 2" descr="μείγμα ενδοφλέβιου διαλύματο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052736"/>
            <a:ext cx="1332148" cy="23675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6732240" y="3420298"/>
            <a:ext cx="23042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4"/>
              </a:rPr>
              <a:t>Iv1-07 014</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5"/>
              </a:rPr>
              <a:t>Matanya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609993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Προετοιμασία 2</a:t>
            </a:r>
          </a:p>
        </p:txBody>
      </p:sp>
      <p:sp>
        <p:nvSpPr>
          <p:cNvPr id="8" name="Rectangle 7"/>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280151" y="1052736"/>
            <a:ext cx="7205725" cy="5805264"/>
          </a:xfrm>
        </p:spPr>
        <p:txBody>
          <a:bodyPr>
            <a:noAutofit/>
          </a:bodyPr>
          <a:lstStyle/>
          <a:p>
            <a:pPr>
              <a:spcBef>
                <a:spcPts val="1200"/>
              </a:spcBef>
            </a:pPr>
            <a:r>
              <a:rPr lang="el-GR" sz="2400" dirty="0"/>
              <a:t>Εφαρμόστε άσηπτη τεχνική όταν ανοίγετε τις αποστειρωμένες συσκευασίες </a:t>
            </a:r>
            <a:r>
              <a:rPr lang="el-GR" sz="2400" b="1" dirty="0">
                <a:solidFill>
                  <a:srgbClr val="820000"/>
                </a:solidFill>
              </a:rPr>
              <a:t>(Aseptic Non touch Technique</a:t>
            </a:r>
            <a:r>
              <a:rPr lang="el-GR" sz="2400" b="1" dirty="0" smtClean="0">
                <a:solidFill>
                  <a:srgbClr val="820000"/>
                </a:solidFill>
              </a:rPr>
              <a:t>),</a:t>
            </a:r>
            <a:endParaRPr lang="el-GR" sz="2400" b="1" dirty="0">
              <a:solidFill>
                <a:srgbClr val="820000"/>
              </a:solidFill>
            </a:endParaRPr>
          </a:p>
          <a:p>
            <a:pPr>
              <a:spcBef>
                <a:spcPts val="1200"/>
              </a:spcBef>
            </a:pPr>
            <a:r>
              <a:rPr lang="el-GR" sz="2400" dirty="0"/>
              <a:t>Κλείστε τη συσκευή με το σφιγκτήρα, βγάλτε το καπάκι από το ρύγχος της συσκευής και συνδέστε το στη φιάλη ή στο σάκο (μαλακή φιάλη</a:t>
            </a:r>
            <a:r>
              <a:rPr lang="el-GR" sz="2400" dirty="0" smtClean="0"/>
              <a:t>),</a:t>
            </a:r>
            <a:endParaRPr lang="el-GR" sz="2400" dirty="0"/>
          </a:p>
          <a:p>
            <a:pPr>
              <a:spcBef>
                <a:spcPts val="1200"/>
              </a:spcBef>
            </a:pPr>
            <a:r>
              <a:rPr lang="el-GR" sz="2400" dirty="0"/>
              <a:t>Κρεμάστε το διάλυμα στο </a:t>
            </a:r>
            <a:r>
              <a:rPr lang="el-GR" sz="2400" dirty="0" smtClean="0"/>
              <a:t>στατό</a:t>
            </a:r>
            <a:r>
              <a:rPr lang="en-US" sz="2400" dirty="0" smtClean="0"/>
              <a:t> </a:t>
            </a:r>
            <a:r>
              <a:rPr lang="el-GR" sz="2400" dirty="0" smtClean="0"/>
              <a:t>ορού,</a:t>
            </a:r>
            <a:endParaRPr lang="el-GR" sz="2400" dirty="0"/>
          </a:p>
          <a:p>
            <a:pPr>
              <a:spcBef>
                <a:spcPts val="1200"/>
              </a:spcBef>
            </a:pPr>
            <a:r>
              <a:rPr lang="el-GR" sz="2400" dirty="0"/>
              <a:t>Πιέστε το θάλαμο των σταγόνων και αφήστε να γεμίσει μέχρι το </a:t>
            </a:r>
            <a:r>
              <a:rPr lang="el-GR" sz="2400" dirty="0" smtClean="0"/>
              <a:t>ήμισυ,</a:t>
            </a:r>
            <a:endParaRPr lang="el-GR" sz="2400" dirty="0"/>
          </a:p>
          <a:p>
            <a:pPr>
              <a:spcBef>
                <a:spcPts val="1200"/>
              </a:spcBef>
            </a:pPr>
            <a:r>
              <a:rPr lang="el-GR" sz="2400" dirty="0"/>
              <a:t>Αφαιρέστε το πώμα στο </a:t>
            </a:r>
            <a:r>
              <a:rPr lang="el-GR" sz="2400" dirty="0" smtClean="0"/>
              <a:t>άκρο </a:t>
            </a:r>
            <a:r>
              <a:rPr lang="el-GR" sz="2400" dirty="0"/>
              <a:t>τη συσκευής, χαλαρώστε το σφιγκτήρα και αφήστε το υγρό να κινηθεί μέσω της συσκευής, μέχρι να εξαφανιστούν όλες οι φυσαλίδες του αέρα και βάλτε ξανά το πώμα στο άκρο της συσκευής, διατηρώντας την </a:t>
            </a:r>
            <a:r>
              <a:rPr lang="el-GR" sz="2400" dirty="0" smtClean="0"/>
              <a:t>ασηψία.</a:t>
            </a:r>
            <a:endParaRPr lang="el-GR" sz="2400" dirty="0"/>
          </a:p>
        </p:txBody>
      </p:sp>
      <p:pic>
        <p:nvPicPr>
          <p:cNvPr id="4098" name="Picture 2" descr="ειδικός κάδος απορριμμάτω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877" y="1196752"/>
            <a:ext cx="1264207" cy="19674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7485877" y="3224009"/>
            <a:ext cx="1264207" cy="276999"/>
          </a:xfrm>
          <a:prstGeom prst="rect">
            <a:avLst/>
          </a:prstGeom>
        </p:spPr>
        <p:txBody>
          <a:bodyPr wrap="square">
            <a:spAutoFit/>
          </a:bodyPr>
          <a:lstStyle/>
          <a:p>
            <a:pPr algn="ctr"/>
            <a:r>
              <a:rPr lang="el-GR" sz="1200" dirty="0" smtClean="0">
                <a:solidFill>
                  <a:prstClr val="black">
                    <a:lumMod val="65000"/>
                    <a:lumOff val="35000"/>
                  </a:prstClr>
                </a:solidFill>
                <a:latin typeface="Calibri"/>
              </a:rPr>
              <a:t>Παρισσόπουλος</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793729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Προετοιμασία 3</a:t>
            </a: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normAutofit/>
          </a:bodyPr>
          <a:lstStyle/>
          <a:p>
            <a:pPr>
              <a:spcBef>
                <a:spcPts val="2400"/>
              </a:spcBef>
            </a:pPr>
            <a:r>
              <a:rPr lang="el-GR" sz="2400" dirty="0"/>
              <a:t>Μπορείτε να συνδέσετε 3-way στο άκρο της συσκευής ορού (εάν δεν υπάρχει ήδη στον φλεβοκαθετήρα</a:t>
            </a:r>
            <a:r>
              <a:rPr lang="el-GR" sz="2400" dirty="0" smtClean="0"/>
              <a:t>),</a:t>
            </a:r>
            <a:endParaRPr lang="el-GR" sz="2400" dirty="0"/>
          </a:p>
          <a:p>
            <a:pPr>
              <a:spcBef>
                <a:spcPts val="2400"/>
              </a:spcBef>
            </a:pPr>
            <a:r>
              <a:rPr lang="el-GR" sz="2400" dirty="0"/>
              <a:t>Τοποθετείστε ετικέτα εάν έχετε προσθέσει φάρμακο μέσα στο </a:t>
            </a:r>
            <a:r>
              <a:rPr lang="el-GR" sz="2400" dirty="0" smtClean="0"/>
              <a:t>διάλυμα,</a:t>
            </a:r>
            <a:endParaRPr lang="el-GR" sz="2400" dirty="0"/>
          </a:p>
          <a:p>
            <a:pPr>
              <a:spcBef>
                <a:spcPts val="2400"/>
              </a:spcBef>
            </a:pPr>
            <a:r>
              <a:rPr lang="el-GR" sz="2400" dirty="0"/>
              <a:t>Αφαιρέστε το προστατευτικό </a:t>
            </a:r>
            <a:r>
              <a:rPr lang="el-GR" sz="2400" dirty="0" smtClean="0"/>
              <a:t>κάλυμμα </a:t>
            </a:r>
            <a:r>
              <a:rPr lang="el-GR" sz="2400" dirty="0"/>
              <a:t>από τη συσκευή ορού και συνδέστε την στον </a:t>
            </a:r>
            <a:r>
              <a:rPr lang="el-GR" sz="2400" dirty="0" smtClean="0"/>
              <a:t>καθετήρα,</a:t>
            </a:r>
            <a:endParaRPr lang="el-GR" sz="2400" dirty="0"/>
          </a:p>
          <a:p>
            <a:pPr>
              <a:spcBef>
                <a:spcPts val="2400"/>
              </a:spcBef>
            </a:pPr>
            <a:r>
              <a:rPr lang="el-GR" sz="2400" dirty="0"/>
              <a:t>Καθορίστε τη ροή έγχυσης του </a:t>
            </a:r>
            <a:r>
              <a:rPr lang="el-GR" sz="2400" dirty="0" smtClean="0"/>
              <a:t>διαλύματος,</a:t>
            </a:r>
            <a:endParaRPr lang="el-GR" sz="2400" dirty="0"/>
          </a:p>
          <a:p>
            <a:pPr>
              <a:spcBef>
                <a:spcPts val="2400"/>
              </a:spcBef>
            </a:pPr>
            <a:r>
              <a:rPr lang="el-GR" sz="2400" dirty="0"/>
              <a:t>Βάλτε ετικέτα </a:t>
            </a:r>
            <a:r>
              <a:rPr lang="el-GR" sz="2400" dirty="0" smtClean="0"/>
              <a:t>στο </a:t>
            </a:r>
            <a:r>
              <a:rPr lang="el-GR" sz="2400" dirty="0"/>
              <a:t>σετ χορήγησης του ορού με την ημερομηνία και ώρα έναρξης της έγχυσης του </a:t>
            </a:r>
            <a:r>
              <a:rPr lang="el-GR" sz="2400" dirty="0" smtClean="0"/>
              <a:t>διαλύματος.</a:t>
            </a:r>
            <a:endParaRPr lang="el-GR" sz="2400"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48510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0"/>
            <a:ext cx="8229600" cy="908720"/>
          </a:xfrm>
        </p:spPr>
        <p:txBody>
          <a:bodyPr/>
          <a:lstStyle/>
          <a:p>
            <a:r>
              <a:rPr lang="el-GR" dirty="0" smtClean="0"/>
              <a:t>Η διαδικασία με εικόνες 1</a:t>
            </a:r>
            <a:endParaRPr lang="el-GR" dirty="0"/>
          </a:p>
        </p:txBody>
      </p:sp>
      <p:sp>
        <p:nvSpPr>
          <p:cNvPr id="9" name="Rectangle 8"/>
          <p:cNvSpPr/>
          <p:nvPr/>
        </p:nvSpPr>
        <p:spPr>
          <a:xfrm>
            <a:off x="366428" y="74683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1" name="Rectangle 20"/>
          <p:cNvSpPr/>
          <p:nvPr/>
        </p:nvSpPr>
        <p:spPr>
          <a:xfrm>
            <a:off x="348516" y="813880"/>
            <a:ext cx="2783324" cy="400110"/>
          </a:xfrm>
          <a:prstGeom prst="rect">
            <a:avLst/>
          </a:prstGeom>
        </p:spPr>
        <p:txBody>
          <a:bodyPr wrap="square">
            <a:spAutoFit/>
          </a:bodyPr>
          <a:lstStyle/>
          <a:p>
            <a:r>
              <a:rPr lang="el-GR" sz="2000" b="1" dirty="0" smtClean="0">
                <a:solidFill>
                  <a:prstClr val="black"/>
                </a:solidFill>
                <a:latin typeface="Calibri"/>
              </a:rPr>
              <a:t>Περιγραφή διαδικασίας</a:t>
            </a:r>
            <a:endParaRPr lang="el-GR" sz="2000" b="1" dirty="0">
              <a:solidFill>
                <a:prstClr val="black"/>
              </a:solidFill>
              <a:latin typeface="Calibri"/>
            </a:endParaRPr>
          </a:p>
        </p:txBody>
      </p:sp>
      <p:pic>
        <p:nvPicPr>
          <p:cNvPr id="1034" name="Picture 10" descr="γιατρός που μιλάει σε ασθενή"/>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428" y="1237776"/>
            <a:ext cx="2628472" cy="17127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352732" y="2966901"/>
            <a:ext cx="264216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4"/>
              </a:rPr>
              <a:t>Doctor talking with a patient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lumMod val="65000"/>
                    <a:lumOff val="35000"/>
                  </a:prstClr>
                </a:solidFill>
                <a:latin typeface="Calibri"/>
                <a:hlinkClick r:id="rId5"/>
              </a:rPr>
              <a:t>Fæ</a:t>
            </a:r>
            <a:r>
              <a:rPr lang="en-US" sz="1200" dirty="0">
                <a:solidFill>
                  <a:prstClr val="black">
                    <a:lumMod val="65000"/>
                    <a:lumOff val="35000"/>
                  </a:prstClr>
                </a:solidFill>
                <a:latin typeface="Calibri"/>
                <a:hlinkClick r:id="rId6"/>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7"/>
              </a:rPr>
              <a:t>CC BY-SA 3.0</a:t>
            </a:r>
            <a:endParaRPr lang="en-US" sz="1200" dirty="0">
              <a:solidFill>
                <a:prstClr val="black">
                  <a:lumMod val="65000"/>
                  <a:lumOff val="35000"/>
                </a:prstClr>
              </a:solidFill>
              <a:latin typeface="Calibri"/>
            </a:endParaRPr>
          </a:p>
        </p:txBody>
      </p:sp>
      <p:sp>
        <p:nvSpPr>
          <p:cNvPr id="22" name="Rectangle 21"/>
          <p:cNvSpPr/>
          <p:nvPr/>
        </p:nvSpPr>
        <p:spPr>
          <a:xfrm>
            <a:off x="4432919" y="813880"/>
            <a:ext cx="4323497" cy="400110"/>
          </a:xfrm>
          <a:prstGeom prst="rect">
            <a:avLst/>
          </a:prstGeom>
        </p:spPr>
        <p:txBody>
          <a:bodyPr wrap="square">
            <a:spAutoFit/>
          </a:bodyPr>
          <a:lstStyle/>
          <a:p>
            <a:r>
              <a:rPr lang="el-GR" sz="2000" b="1" dirty="0" smtClean="0">
                <a:solidFill>
                  <a:prstClr val="black"/>
                </a:solidFill>
                <a:latin typeface="Calibri"/>
              </a:rPr>
              <a:t>Έλεγχος του διαγράμματος</a:t>
            </a:r>
            <a:endParaRPr lang="el-GR" sz="2000" b="1" dirty="0">
              <a:solidFill>
                <a:prstClr val="black"/>
              </a:solidFill>
              <a:latin typeface="Calibri"/>
            </a:endParaRPr>
          </a:p>
        </p:txBody>
      </p:sp>
      <p:pic>
        <p:nvPicPr>
          <p:cNvPr id="1033" name="Picture 9" descr="διάγραμμα χορήγησης ενδοφλεβικών διαλυμάτων"/>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391980" y="1237776"/>
            <a:ext cx="4340657" cy="17127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4432920" y="2948417"/>
            <a:ext cx="4358444" cy="276999"/>
          </a:xfrm>
          <a:prstGeom prst="rect">
            <a:avLst/>
          </a:prstGeom>
        </p:spPr>
        <p:txBody>
          <a:bodyPr wrap="square">
            <a:spAutoFit/>
          </a:bodyPr>
          <a:lstStyle/>
          <a:p>
            <a:pPr algn="ctr"/>
            <a:r>
              <a:rPr lang="en-US" sz="1200" dirty="0">
                <a:solidFill>
                  <a:prstClr val="black">
                    <a:lumMod val="65000"/>
                    <a:lumOff val="35000"/>
                  </a:prstClr>
                </a:solidFill>
                <a:latin typeface="Calibri"/>
                <a:hlinkClick r:id="rId9"/>
              </a:rPr>
              <a:t>UCLU Medical </a:t>
            </a:r>
            <a:r>
              <a:rPr lang="en-US" sz="1200" dirty="0" smtClean="0">
                <a:solidFill>
                  <a:prstClr val="black">
                    <a:lumMod val="65000"/>
                    <a:lumOff val="35000"/>
                  </a:prstClr>
                </a:solidFill>
                <a:latin typeface="Calibri"/>
                <a:hlinkClick r:id="rId9"/>
              </a:rPr>
              <a:t>Society</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10"/>
              </a:rPr>
              <a:t>Royal College of Physicians</a:t>
            </a:r>
            <a:endParaRPr lang="en-US" sz="1200" dirty="0">
              <a:solidFill>
                <a:prstClr val="black">
                  <a:lumMod val="65000"/>
                  <a:lumOff val="35000"/>
                </a:prstClr>
              </a:solidFill>
              <a:latin typeface="Calibri"/>
            </a:endParaRPr>
          </a:p>
        </p:txBody>
      </p:sp>
      <p:pic>
        <p:nvPicPr>
          <p:cNvPr id="1026" name="Picture 2" descr="σετ χορήγησης ορού"/>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152" y="3505548"/>
            <a:ext cx="3704028" cy="2353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Καθορισμός στη ροή έγχυσης του διαλύματος"/>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25472" y="3343078"/>
            <a:ext cx="1680964" cy="26782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35847" y="3225416"/>
            <a:ext cx="2224237" cy="294202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691680" y="6396335"/>
            <a:ext cx="5400600" cy="461665"/>
          </a:xfrm>
          <a:prstGeom prst="rect">
            <a:avLst/>
          </a:prstGeom>
        </p:spPr>
        <p:txBody>
          <a:bodyPr wrap="square">
            <a:spAutoFit/>
          </a:bodyPr>
          <a:lstStyle/>
          <a:p>
            <a:pPr algn="ctr"/>
            <a:r>
              <a:rPr lang="en-US" sz="1200" dirty="0" smtClean="0">
                <a:solidFill>
                  <a:prstClr val="black">
                    <a:lumMod val="65000"/>
                    <a:lumOff val="35000"/>
                  </a:prstClr>
                </a:solidFill>
                <a:latin typeface="Calibri"/>
                <a:hlinkClick r:id="rId14"/>
              </a:rPr>
              <a:t>Prime IV Set</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15"/>
              </a:rPr>
              <a:t>The </a:t>
            </a:r>
            <a:r>
              <a:rPr lang="en-US" sz="1200" dirty="0">
                <a:solidFill>
                  <a:prstClr val="black">
                    <a:lumMod val="65000"/>
                    <a:lumOff val="35000"/>
                  </a:prstClr>
                </a:solidFill>
                <a:latin typeface="Calibri"/>
                <a:hlinkClick r:id="rId15"/>
              </a:rPr>
              <a:t>Chinese University of Hong Kong</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Department of Anaesthesia and Intensive Care , </a:t>
            </a:r>
            <a:r>
              <a:rPr lang="en-US" sz="1200" dirty="0">
                <a:solidFill>
                  <a:prstClr val="black">
                    <a:lumMod val="65000"/>
                    <a:lumOff val="35000"/>
                  </a:prstClr>
                </a:solidFill>
                <a:latin typeface="Calibri"/>
                <a:hlinkClick r:id="rId16"/>
              </a:rPr>
              <a:t>free of charge for non-commercial purposes</a:t>
            </a:r>
            <a:endParaRPr lang="en-US" sz="1200" dirty="0">
              <a:solidFill>
                <a:prstClr val="black">
                  <a:lumMod val="65000"/>
                  <a:lumOff val="35000"/>
                </a:prstClr>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9669163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fbfd0935e936636c35a1e1d48c751df486fc93"/>
</p:tagLst>
</file>

<file path=ppt/theme/theme1.xml><?xml version="1.0" encoding="utf-8"?>
<a:theme xmlns:a="http://schemas.openxmlformats.org/drawingml/2006/main" name="OC_template_updated">
  <a:themeElements>
    <a:clrScheme name="Προσαρμοσμένο 1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TotalTime>
  <Words>3397</Words>
  <Application>Microsoft Office PowerPoint</Application>
  <PresentationFormat>Προβολή στην οθόνη (4:3)</PresentationFormat>
  <Paragraphs>522</Paragraphs>
  <Slides>59</Slides>
  <Notes>34</Notes>
  <HiddenSlides>0</HiddenSlides>
  <MMClips>0</MMClips>
  <ScaleCrop>false</ScaleCrop>
  <HeadingPairs>
    <vt:vector size="4" baseType="variant">
      <vt:variant>
        <vt:lpstr>Θέμα</vt:lpstr>
      </vt:variant>
      <vt:variant>
        <vt:i4>3</vt:i4>
      </vt:variant>
      <vt:variant>
        <vt:lpstr>Τίτλοι διαφανειών</vt:lpstr>
      </vt:variant>
      <vt:variant>
        <vt:i4>59</vt:i4>
      </vt:variant>
    </vt:vector>
  </HeadingPairs>
  <TitlesOfParts>
    <vt:vector size="62" baseType="lpstr">
      <vt:lpstr>OC_template_updated</vt:lpstr>
      <vt:lpstr>1_OC_template_updated</vt:lpstr>
      <vt:lpstr>2_OC_template_updated</vt:lpstr>
      <vt:lpstr>Παθολογική Νοσηλευτική Ι (Ε)</vt:lpstr>
      <vt:lpstr>Παθολογική Νοσηλευτική Ι Εργαστήριο</vt:lpstr>
      <vt:lpstr>Στόχοι μαθήματος</vt:lpstr>
      <vt:lpstr>Διαδικασία Ετοιμασίας Ενδοφλέβιου Διαλύματος - Φροντίδα Ασθενή</vt:lpstr>
      <vt:lpstr>Φροντίδα ασθενούς με ενδοφλέβια έγχυση ορού </vt:lpstr>
      <vt:lpstr>Προετοιμασία 1</vt:lpstr>
      <vt:lpstr>Προετοιμασία 2</vt:lpstr>
      <vt:lpstr>Προετοιμασία 3</vt:lpstr>
      <vt:lpstr>Η διαδικασία με εικόνες 1</vt:lpstr>
      <vt:lpstr>Η διαδικασία με εικόνες 2</vt:lpstr>
      <vt:lpstr>Η διαδικασία με εικόνες 3</vt:lpstr>
      <vt:lpstr>Προφυλάξεις πριν τη χορήγηση</vt:lpstr>
      <vt:lpstr>Τρόπος υπολογισμού σταγόνων ανά λεπτό</vt:lpstr>
      <vt:lpstr>Ηλεκτρονικές συσκευές έγχυσης υγρών 1</vt:lpstr>
      <vt:lpstr>Ηλεκτρονικές συσκευές έγχυσης υγρών 2</vt:lpstr>
      <vt:lpstr>Προφύλαξη 1</vt:lpstr>
      <vt:lpstr>Προφύλαξη 2</vt:lpstr>
      <vt:lpstr>Βασικές αρχές χορήγησης ενδοφλέβιων υγρών 1</vt:lpstr>
      <vt:lpstr>Βασικές αρχές χορήγησης ενδοφλέβιων υγρών 2</vt:lpstr>
      <vt:lpstr>Βασικές αρχές χορήγησης ενδοφλέβιων υγρών 3</vt:lpstr>
      <vt:lpstr>Αναστοχαστική Πρακτική</vt:lpstr>
      <vt:lpstr>Βασικές αρχές χορήγησης ενδοφλέβιων υγρών 4</vt:lpstr>
      <vt:lpstr>Πιθανές επιπλοκές</vt:lpstr>
      <vt:lpstr>Τοπικά - Μόλυνση 1</vt:lpstr>
      <vt:lpstr>Τοπικά - Μόλυνση 2</vt:lpstr>
      <vt:lpstr>Τοπικά - Διήθηση 1</vt:lpstr>
      <vt:lpstr>Τοπικά - Διήθηση 2</vt:lpstr>
      <vt:lpstr>Τοπικά – Θρομβοφλεβίτιδα 1</vt:lpstr>
      <vt:lpstr>Τοπικά – Θρομβοφλεβίτιδα 2</vt:lpstr>
      <vt:lpstr>Τοπικά – Θρομβοφλεβίτιδα 3</vt:lpstr>
      <vt:lpstr>Οπτική Εκτίμηση Φλεβίτιδας από Έγχυση (Visual Infusion Phlebitis score) 1</vt:lpstr>
      <vt:lpstr>Οπτική Εκτίμηση Φλεβίτιδας από Έγχυση (Visual Infusion Phlebitis score) 2</vt:lpstr>
      <vt:lpstr>Οπτική Εκτίμηση Φλεβίτιδας από Έγχυση (Visual Infusion Phlebitis score) 3</vt:lpstr>
      <vt:lpstr>Οπτική Εκτίμηση Φλεβίτιδας από Έγχυση (Visual Infusion Phlebitis score) 4</vt:lpstr>
      <vt:lpstr>Οπτική Εκτίμηση Φλεβίτιδας από Έγχυση (VIP score) 1</vt:lpstr>
      <vt:lpstr>Οπτική Εκτίμηση Φλεβίτιδας από Έγχυση (VIP score) 2</vt:lpstr>
      <vt:lpstr>Οπτική Εκτίμηση Φλεβίτιδας από Έγχυση (VIP score) 3</vt:lpstr>
      <vt:lpstr>Οπτική Εκτίμηση Φλεβίτιδας από Έγχυση (VIP score) 4</vt:lpstr>
      <vt:lpstr>Πλάνο φροντίδας: Συνεχιζόμενη φροντίδα περιφερικού φλεβοκαθετήρα 1</vt:lpstr>
      <vt:lpstr>Πλάνο φροντίδας: Συνεχιζόμενη φροντίδα περιφερικού φλεβοκαθετήρα 2</vt:lpstr>
      <vt:lpstr>Πλάνο φροντίδας: Συνεχιζόμενη φροντίδα περιφερικού φλεβοκαθετήρα 3</vt:lpstr>
      <vt:lpstr>Πλάνο φροντίδας: Συνεχιζόμενη φροντίδα περιφερικού φλεβοκαθετήρα 4</vt:lpstr>
      <vt:lpstr>Κυκλοφορική Υπερφόρτωση 1</vt:lpstr>
      <vt:lpstr>Κυκλοφορική Υπερφόρτωση 2</vt:lpstr>
      <vt:lpstr>Ηλεκτρολυτικές Διαταραχές</vt:lpstr>
      <vt:lpstr>Υγιεινή των χεριών</vt:lpstr>
      <vt:lpstr>Πλύσιμο χεριών - ΚΕΕΛΠΝΟ</vt:lpstr>
      <vt:lpstr>Πλύσιμο χεριών – οδηγίες ΚΕΕΛΠΝΟ 1</vt:lpstr>
      <vt:lpstr>Πλύσιμο χεριών – οδηγίες ΚΕΕΛΠΝΟ 2</vt:lpstr>
      <vt:lpstr>Τι να θυμάστε… αφορά όλες τις διαδικασίες!!!</vt:lpstr>
      <vt:lpstr>Επίσης…</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45</cp:revision>
  <dcterms:created xsi:type="dcterms:W3CDTF">2013-03-04T13:35:19Z</dcterms:created>
  <dcterms:modified xsi:type="dcterms:W3CDTF">2015-03-19T09:07:02Z</dcterms:modified>
</cp:coreProperties>
</file>