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8" r:id="rId3"/>
    <p:sldId id="269" r:id="rId4"/>
    <p:sldId id="270" r:id="rId5"/>
    <p:sldId id="257" r:id="rId6"/>
    <p:sldId id="262" r:id="rId7"/>
    <p:sldId id="264" r:id="rId8"/>
    <p:sldId id="271" r:id="rId9"/>
    <p:sldId id="272" r:id="rId10"/>
    <p:sldId id="266" r:id="rId11"/>
    <p:sldId id="267" r:id="rId12"/>
    <p:sldId id="261" r:id="rId13"/>
  </p:sldIdLst>
  <p:sldSz cx="9144000" cy="6858000" type="screen4x3"/>
  <p:notesSz cx="7104063" cy="10234613"/>
  <p:custDataLst>
    <p:tags r:id="rId1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74" d="100"/>
          <a:sy n="74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3/11/2015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3/11/2015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51564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45123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4A8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f8wyCqUliVl3HOVyt4ozhQ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www.youtube.com/watch?v=7fhufJHzGsM" TargetMode="External"/><Relationship Id="rId2" Type="http://schemas.openxmlformats.org/officeDocument/2006/relationships/hyperlink" Target="https://www.youtube.com/watch?v=moXeE2wIuj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t/creative_commons" TargetMode="External"/><Relationship Id="rId5" Type="http://schemas.openxmlformats.org/officeDocument/2006/relationships/hyperlink" Target="https://www.youtube.com/channel/UCo3GQkLFmo1_DhrY-q-8wqg" TargetMode="External"/><Relationship Id="rId4" Type="http://schemas.openxmlformats.org/officeDocument/2006/relationships/hyperlink" Target="https://www.youtube.com/watch?v=zTgH16omrJ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Εγγειοβελτιωτικά  Έργα &amp; Αρδεύσεις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/>
              <a:t>8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Παράρτημα</a:t>
            </a:r>
            <a:endParaRPr lang="el-GR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Μάριος </a:t>
            </a:r>
            <a:r>
              <a:rPr lang="el-GR" sz="2400" dirty="0" err="1" smtClean="0"/>
              <a:t>Βαλαβανίδης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dirty="0" smtClean="0"/>
              <a:t>Τμήμα Πολιτικών Μηχανικών Τ.Ε.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l-GR" dirty="0" smtClean="0"/>
              <a:t>και </a:t>
            </a:r>
            <a:r>
              <a:rPr lang="el-GR" dirty="0" err="1" smtClean="0"/>
              <a:t>Μηχ</a:t>
            </a:r>
            <a:r>
              <a:rPr lang="en-US" dirty="0" smtClean="0"/>
              <a:t>/</a:t>
            </a:r>
            <a:r>
              <a:rPr lang="el-GR" dirty="0" err="1" smtClean="0"/>
              <a:t>κών</a:t>
            </a:r>
            <a:r>
              <a:rPr lang="el-GR" dirty="0" smtClean="0"/>
              <a:t> Τοπογραφίας και </a:t>
            </a:r>
            <a:r>
              <a:rPr lang="el-GR" dirty="0" err="1" smtClean="0"/>
              <a:t>Γεωπλ</a:t>
            </a:r>
            <a:r>
              <a:rPr lang="en-US" dirty="0" smtClean="0"/>
              <a:t>/</a:t>
            </a:r>
            <a:r>
              <a:rPr lang="el-GR" dirty="0" err="1" smtClean="0"/>
              <a:t>κής</a:t>
            </a:r>
            <a:r>
              <a:rPr lang="el-GR" dirty="0" smtClean="0"/>
              <a:t> Τ.Ε.</a:t>
            </a:r>
            <a:endParaRPr lang="el-GR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9262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Τυποποίηση φίλτρων τύπου </a:t>
            </a:r>
            <a:r>
              <a:rPr lang="el-GR" altLang="el-GR" dirty="0" smtClean="0"/>
              <a:t>πλέγματος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90994762"/>
              </p:ext>
            </p:extLst>
          </p:nvPr>
        </p:nvGraphicFramePr>
        <p:xfrm>
          <a:off x="501240" y="1844824"/>
          <a:ext cx="8229600" cy="4348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2512"/>
                <a:gridCol w="2160240"/>
                <a:gridCol w="2489448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Screen</a:t>
                      </a:r>
                      <a:r>
                        <a:rPr lang="en-US" sz="1800" baseline="0" dirty="0" smtClean="0"/>
                        <a:t> Mesh Number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Equivalent Diameter (microns)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Particle Designation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Equivalent Diameter (microns)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1180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Coarse sand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&gt;1000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Medium sand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250 – 500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Very fine sand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 – 250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Silt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2- 50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Clay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&lt;2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106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Bacteria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 – 2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Virus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&lt;0.4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5296" y="1196752"/>
            <a:ext cx="89289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820000"/>
                </a:solidFill>
                <a:latin typeface="+mn-lt"/>
              </a:rPr>
              <a:t>Classification of screens and particle sizes (Adapted from Nakayama, 1986.)</a:t>
            </a:r>
            <a:endParaRPr lang="el-GR" sz="2200" b="1" dirty="0">
              <a:solidFill>
                <a:srgbClr val="820000"/>
              </a:solidFill>
              <a:latin typeface="+mn-lt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9547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Φυσικές ιδιότητες </a:t>
            </a:r>
            <a:r>
              <a:rPr lang="el-GR" altLang="el-GR" dirty="0" smtClean="0"/>
              <a:t>νερού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  <p:pic>
        <p:nvPicPr>
          <p:cNvPr id="6" name="Picture 2" descr="water_properties"/>
          <p:cNvPicPr>
            <a:picLocks noGrp="1" noChangeArrowheads="1"/>
          </p:cNvPicPr>
          <p:nvPr>
            <p:ph idx="1"/>
          </p:nvPr>
        </p:nvPicPr>
        <p:blipFill>
          <a:blip r:embed="rId3" cstate="email">
            <a:lum bright="-6000" contrast="24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9512" y="1052736"/>
            <a:ext cx="8650769" cy="51229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5298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Βίντεο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176574" y="1045279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+mn-lt"/>
              </a:rPr>
              <a:t>Παρακολουθήστε τα παρακάτω βίντεο</a:t>
            </a:r>
            <a:r>
              <a:rPr lang="en-US" sz="2400" dirty="0" smtClean="0">
                <a:latin typeface="+mn-lt"/>
              </a:rPr>
              <a:t>:</a:t>
            </a:r>
            <a:endParaRPr lang="el-GR" sz="2400" dirty="0">
              <a:latin typeface="+mn-lt"/>
            </a:endParaRPr>
          </a:p>
        </p:txBody>
      </p:sp>
      <p:pic>
        <p:nvPicPr>
          <p:cNvPr id="7" name="Εικόνα 6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606" y="1699542"/>
            <a:ext cx="389652" cy="389652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>
          <a:xfrm>
            <a:off x="874283" y="1663535"/>
            <a:ext cx="5072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+mn-lt"/>
                <a:hlinkClick r:id="rId2"/>
              </a:rPr>
              <a:t>Simulated Flow Through Porous Media </a:t>
            </a:r>
            <a:endParaRPr lang="el-GR" sz="2400" dirty="0">
              <a:latin typeface="+mn-lt"/>
            </a:endParaRPr>
          </a:p>
        </p:txBody>
      </p:sp>
      <p:pic>
        <p:nvPicPr>
          <p:cNvPr id="9" name="Εικόνα 8">
            <a:hlinkClick r:id="rId4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691" y="2629455"/>
            <a:ext cx="389652" cy="389652"/>
          </a:xfrm>
          <a:prstGeom prst="rect">
            <a:avLst/>
          </a:prstGeom>
        </p:spPr>
      </p:pic>
      <p:sp>
        <p:nvSpPr>
          <p:cNvPr id="10" name="Ορθογώνιο 9"/>
          <p:cNvSpPr/>
          <p:nvPr/>
        </p:nvSpPr>
        <p:spPr>
          <a:xfrm>
            <a:off x="874282" y="2557442"/>
            <a:ext cx="82667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  <a:hlinkClick r:id="rId4"/>
              </a:rPr>
              <a:t>John Crawford: Healthy soil, healthy </a:t>
            </a:r>
            <a:r>
              <a:rPr lang="en-US" sz="2400" dirty="0" smtClean="0">
                <a:latin typeface="+mn-lt"/>
                <a:hlinkClick r:id="rId4"/>
              </a:rPr>
              <a:t>world</a:t>
            </a:r>
            <a:r>
              <a:rPr lang="el-GR" sz="2400" dirty="0" smtClean="0">
                <a:latin typeface="+mn-lt"/>
              </a:rPr>
              <a:t> από </a:t>
            </a:r>
            <a:r>
              <a:rPr lang="en-US" sz="2400" dirty="0" err="1">
                <a:latin typeface="+mn-lt"/>
                <a:hlinkClick r:id="rId5"/>
              </a:rPr>
              <a:t>TEDTalentSearch</a:t>
            </a:r>
            <a:r>
              <a:rPr lang="el-GR" sz="2400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 </a:t>
            </a:r>
            <a:r>
              <a:rPr lang="el-GR" sz="2400" dirty="0">
                <a:latin typeface="+mn-lt"/>
              </a:rPr>
              <a:t>διαθέσιμο με άδεια  </a:t>
            </a:r>
            <a:r>
              <a:rPr lang="en-US" sz="2400" dirty="0">
                <a:latin typeface="+mn-lt"/>
                <a:hlinkClick r:id="rId6"/>
              </a:rPr>
              <a:t>Creative Commons Attribution license (reuse allowed)</a:t>
            </a:r>
            <a:endParaRPr lang="en-US" sz="2400" dirty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 </a:t>
            </a:r>
            <a:endParaRPr lang="el-GR" sz="2400" dirty="0">
              <a:latin typeface="+mn-lt"/>
            </a:endParaRPr>
          </a:p>
        </p:txBody>
      </p:sp>
      <p:pic>
        <p:nvPicPr>
          <p:cNvPr id="11" name="Εικόνα 10">
            <a:hlinkClick r:id="rId7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691" y="4285639"/>
            <a:ext cx="389652" cy="389652"/>
          </a:xfrm>
          <a:prstGeom prst="rect">
            <a:avLst/>
          </a:prstGeom>
        </p:spPr>
      </p:pic>
      <p:sp>
        <p:nvSpPr>
          <p:cNvPr id="12" name="Ορθογώνιο 11"/>
          <p:cNvSpPr/>
          <p:nvPr/>
        </p:nvSpPr>
        <p:spPr>
          <a:xfrm>
            <a:off x="849343" y="4177820"/>
            <a:ext cx="82008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  <a:hlinkClick r:id="rId7"/>
              </a:rPr>
              <a:t>Flight through the pore network of a 1mm soil fragment</a:t>
            </a:r>
            <a:r>
              <a:rPr lang="en-US" sz="2400" dirty="0" smtClean="0">
                <a:latin typeface="+mn-lt"/>
                <a:hlinkClick r:id="rId7"/>
              </a:rPr>
              <a:t>.</a:t>
            </a:r>
            <a:r>
              <a:rPr lang="el-GR" sz="2400" dirty="0" smtClean="0">
                <a:latin typeface="+mn-lt"/>
                <a:hlinkClick r:id="rId7"/>
              </a:rPr>
              <a:t> </a:t>
            </a:r>
            <a:r>
              <a:rPr lang="el-GR" sz="2400" dirty="0">
                <a:latin typeface="+mn-lt"/>
              </a:rPr>
              <a:t>από </a:t>
            </a:r>
            <a:r>
              <a:rPr lang="en-US" sz="2400" dirty="0" err="1">
                <a:latin typeface="+mn-lt"/>
                <a:hlinkClick r:id="rId8"/>
              </a:rPr>
              <a:t>Timur</a:t>
            </a:r>
            <a:r>
              <a:rPr lang="en-US" sz="2400" dirty="0">
                <a:latin typeface="+mn-lt"/>
                <a:hlinkClick r:id="rId8"/>
              </a:rPr>
              <a:t> </a:t>
            </a:r>
            <a:r>
              <a:rPr lang="en-US" sz="2400" dirty="0" err="1">
                <a:latin typeface="+mn-lt"/>
                <a:hlinkClick r:id="rId8"/>
              </a:rPr>
              <a:t>Burykin</a:t>
            </a:r>
            <a:r>
              <a:rPr lang="el-GR" sz="2400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 </a:t>
            </a:r>
            <a:r>
              <a:rPr lang="el-GR" sz="2400" dirty="0">
                <a:latin typeface="+mn-lt"/>
              </a:rPr>
              <a:t>διαθέσιμο με άδεια  </a:t>
            </a:r>
            <a:r>
              <a:rPr lang="en-US" sz="2400" dirty="0">
                <a:latin typeface="+mn-lt"/>
                <a:hlinkClick r:id="rId6"/>
              </a:rPr>
              <a:t>Creative Commons Attribution license (reuse allowed)</a:t>
            </a:r>
            <a:endParaRPr lang="en-US" sz="2400" dirty="0">
              <a:latin typeface="+mn-lt"/>
            </a:endParaRPr>
          </a:p>
          <a:p>
            <a:r>
              <a:rPr lang="en-US" sz="2400" dirty="0" smtClean="0">
                <a:latin typeface="+mn-lt"/>
                <a:hlinkClick r:id="rId7"/>
              </a:rPr>
              <a:t> </a:t>
            </a:r>
            <a:endParaRPr 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299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Μάριος </a:t>
            </a:r>
            <a:r>
              <a:rPr lang="el-GR" sz="2000" dirty="0" err="1" smtClean="0"/>
              <a:t>Βαλαβανίδης</a:t>
            </a:r>
            <a:r>
              <a:rPr lang="el-GR" sz="2000" dirty="0" smtClean="0"/>
              <a:t> 2014. Μάριος </a:t>
            </a:r>
            <a:r>
              <a:rPr lang="en-US" sz="2000" dirty="0" err="1" smtClean="0"/>
              <a:t>B</a:t>
            </a:r>
            <a:r>
              <a:rPr lang="el-GR" sz="2000" dirty="0" err="1" smtClean="0"/>
              <a:t>αλαβανίδης</a:t>
            </a:r>
            <a:r>
              <a:rPr lang="el-GR" sz="2000" dirty="0" smtClean="0"/>
              <a:t>. </a:t>
            </a:r>
            <a:r>
              <a:rPr lang="el-GR" sz="2000" dirty="0"/>
              <a:t>«Εγγειοβελτιωτικά  Έργα &amp; Αρδεύσεις. </a:t>
            </a:r>
            <a:r>
              <a:rPr lang="el-GR" sz="2000" dirty="0" smtClean="0"/>
              <a:t>Ενότητα 3</a:t>
            </a:r>
            <a:r>
              <a:rPr lang="en-US" sz="2000" dirty="0" smtClean="0"/>
              <a:t>:</a:t>
            </a:r>
            <a:r>
              <a:rPr lang="el-GR" sz="2000" dirty="0"/>
              <a:t> Συστήματα </a:t>
            </a:r>
            <a:r>
              <a:rPr lang="el-GR" sz="2000" dirty="0" err="1" smtClean="0"/>
              <a:t>Αρδευσης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</a:t>
            </a:r>
            <a:r>
              <a:rPr lang="el-GR" sz="1800" smtClean="0"/>
              <a:t>ζητηθεί άδεια  </a:t>
            </a:r>
            <a:r>
              <a:rPr lang="el-GR" sz="1800" dirty="0" smtClean="0"/>
              <a:t>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887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8875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d59d1054b5f82b161f9123f52badd1796b8825c3"/>
  <p:tag name="ISPRING_RESOURCE_PATHS_HASH_PRESENTER" val="8edf22d9acb8d70efbb356bf6f9b3e84dc07534"/>
</p:tagLst>
</file>

<file path=ppt/theme/theme1.xml><?xml version="1.0" encoding="utf-8"?>
<a:theme xmlns:a="http://schemas.openxmlformats.org/drawingml/2006/main" name="OC_template_updated">
  <a:themeElements>
    <a:clrScheme name="Προσαρμοσμένο 14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</TotalTime>
  <Words>770</Words>
  <Application>Microsoft Office PowerPoint</Application>
  <PresentationFormat>On-screen Show (4:3)</PresentationFormat>
  <Paragraphs>126</Paragraphs>
  <Slides>12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OC_template_updated</vt:lpstr>
      <vt:lpstr>Εγγειοβελτιωτικά  Έργα &amp; Αρδεύσεις</vt:lpstr>
      <vt:lpstr>Τυποποίηση φίλτρων τύπου πλέγματος</vt:lpstr>
      <vt:lpstr>Φυσικές ιδιότητες νερού</vt:lpstr>
      <vt:lpstr>Βίντεο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 (1/2)</vt:lpstr>
      <vt:lpstr>Χρηματοδότηση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marios</cp:lastModifiedBy>
  <cp:revision>59</cp:revision>
  <dcterms:created xsi:type="dcterms:W3CDTF">2013-03-04T13:35:19Z</dcterms:created>
  <dcterms:modified xsi:type="dcterms:W3CDTF">2015-11-03T11:05:13Z</dcterms:modified>
</cp:coreProperties>
</file>