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13"/>
  </p:notesMasterIdLst>
  <p:handoutMasterIdLst>
    <p:handoutMasterId r:id="rId114"/>
  </p:handoutMasterIdLst>
  <p:sldIdLst>
    <p:sldId id="268" r:id="rId3"/>
    <p:sldId id="297" r:id="rId4"/>
    <p:sldId id="298" r:id="rId5"/>
    <p:sldId id="299" r:id="rId6"/>
    <p:sldId id="393" r:id="rId7"/>
    <p:sldId id="394" r:id="rId8"/>
    <p:sldId id="395" r:id="rId9"/>
    <p:sldId id="396" r:id="rId10"/>
    <p:sldId id="300" r:id="rId11"/>
    <p:sldId id="316" r:id="rId12"/>
    <p:sldId id="301" r:id="rId13"/>
    <p:sldId id="302" r:id="rId14"/>
    <p:sldId id="317" r:id="rId15"/>
    <p:sldId id="303" r:id="rId16"/>
    <p:sldId id="318" r:id="rId17"/>
    <p:sldId id="304" r:id="rId18"/>
    <p:sldId id="319" r:id="rId19"/>
    <p:sldId id="305" r:id="rId20"/>
    <p:sldId id="306" r:id="rId21"/>
    <p:sldId id="307" r:id="rId22"/>
    <p:sldId id="320" r:id="rId23"/>
    <p:sldId id="308" r:id="rId24"/>
    <p:sldId id="309" r:id="rId25"/>
    <p:sldId id="310" r:id="rId26"/>
    <p:sldId id="311" r:id="rId27"/>
    <p:sldId id="312" r:id="rId28"/>
    <p:sldId id="313" r:id="rId29"/>
    <p:sldId id="321" r:id="rId30"/>
    <p:sldId id="314" r:id="rId31"/>
    <p:sldId id="322" r:id="rId32"/>
    <p:sldId id="323" r:id="rId33"/>
    <p:sldId id="324" r:id="rId34"/>
    <p:sldId id="325" r:id="rId35"/>
    <p:sldId id="330" r:id="rId36"/>
    <p:sldId id="326" r:id="rId37"/>
    <p:sldId id="327" r:id="rId38"/>
    <p:sldId id="328" r:id="rId39"/>
    <p:sldId id="329" r:id="rId40"/>
    <p:sldId id="315" r:id="rId41"/>
    <p:sldId id="331" r:id="rId42"/>
    <p:sldId id="332" r:id="rId43"/>
    <p:sldId id="333" r:id="rId44"/>
    <p:sldId id="334" r:id="rId45"/>
    <p:sldId id="335" r:id="rId46"/>
    <p:sldId id="336" r:id="rId47"/>
    <p:sldId id="339" r:id="rId48"/>
    <p:sldId id="340" r:id="rId49"/>
    <p:sldId id="341" r:id="rId50"/>
    <p:sldId id="337" r:id="rId51"/>
    <p:sldId id="338" r:id="rId52"/>
    <p:sldId id="342" r:id="rId53"/>
    <p:sldId id="343" r:id="rId54"/>
    <p:sldId id="344" r:id="rId55"/>
    <p:sldId id="345" r:id="rId56"/>
    <p:sldId id="346" r:id="rId57"/>
    <p:sldId id="347" r:id="rId58"/>
    <p:sldId id="356" r:id="rId59"/>
    <p:sldId id="351" r:id="rId60"/>
    <p:sldId id="352" r:id="rId61"/>
    <p:sldId id="357" r:id="rId62"/>
    <p:sldId id="353" r:id="rId63"/>
    <p:sldId id="362" r:id="rId64"/>
    <p:sldId id="358" r:id="rId65"/>
    <p:sldId id="363" r:id="rId66"/>
    <p:sldId id="359" r:id="rId67"/>
    <p:sldId id="397" r:id="rId68"/>
    <p:sldId id="398" r:id="rId69"/>
    <p:sldId id="360" r:id="rId70"/>
    <p:sldId id="361" r:id="rId71"/>
    <p:sldId id="354" r:id="rId72"/>
    <p:sldId id="355" r:id="rId73"/>
    <p:sldId id="348" r:id="rId74"/>
    <p:sldId id="364" r:id="rId75"/>
    <p:sldId id="368" r:id="rId76"/>
    <p:sldId id="369" r:id="rId77"/>
    <p:sldId id="370" r:id="rId78"/>
    <p:sldId id="365" r:id="rId79"/>
    <p:sldId id="366" r:id="rId80"/>
    <p:sldId id="367" r:id="rId81"/>
    <p:sldId id="349" r:id="rId82"/>
    <p:sldId id="376" r:id="rId83"/>
    <p:sldId id="371" r:id="rId84"/>
    <p:sldId id="372" r:id="rId85"/>
    <p:sldId id="373" r:id="rId86"/>
    <p:sldId id="374" r:id="rId87"/>
    <p:sldId id="375" r:id="rId88"/>
    <p:sldId id="377" r:id="rId89"/>
    <p:sldId id="378" r:id="rId90"/>
    <p:sldId id="379" r:id="rId91"/>
    <p:sldId id="380" r:id="rId92"/>
    <p:sldId id="381" r:id="rId93"/>
    <p:sldId id="385" r:id="rId94"/>
    <p:sldId id="382" r:id="rId95"/>
    <p:sldId id="386" r:id="rId96"/>
    <p:sldId id="383" r:id="rId97"/>
    <p:sldId id="384" r:id="rId98"/>
    <p:sldId id="387" r:id="rId99"/>
    <p:sldId id="389" r:id="rId100"/>
    <p:sldId id="388" r:id="rId101"/>
    <p:sldId id="350" r:id="rId102"/>
    <p:sldId id="390" r:id="rId103"/>
    <p:sldId id="391" r:id="rId104"/>
    <p:sldId id="392" r:id="rId105"/>
    <p:sldId id="291" r:id="rId106"/>
    <p:sldId id="292" r:id="rId107"/>
    <p:sldId id="293" r:id="rId108"/>
    <p:sldId id="399" r:id="rId109"/>
    <p:sldId id="400" r:id="rId110"/>
    <p:sldId id="295" r:id="rId111"/>
    <p:sldId id="296" r:id="rId112"/>
  </p:sldIdLst>
  <p:sldSz cx="9144000" cy="6858000" type="screen4x3"/>
  <p:notesSz cx="7104063" cy="10234613"/>
  <p:custDataLst>
    <p:tags r:id="rId11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B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viewProps" Target="view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notesMaster" Target="notesMasters/notesMaster1.xml"/><Relationship Id="rId118"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handoutMaster" Target="handoutMasters/handoutMaster1.xml"/><Relationship Id="rId119"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tags" Target="tags/tag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0DEF9D-FCF7-4392-8320-BBB1446A8688}" type="doc">
      <dgm:prSet loTypeId="urn:microsoft.com/office/officeart/2005/8/layout/target1" loCatId="relationship" qsTypeId="urn:microsoft.com/office/officeart/2005/8/quickstyle/simple1" qsCatId="simple" csTypeId="urn:microsoft.com/office/officeart/2005/8/colors/colorful1" csCatId="colorful" phldr="1"/>
      <dgm:spPr/>
    </dgm:pt>
    <dgm:pt modelId="{A824A524-B886-4B56-8483-195172BEBF8D}">
      <dgm:prSet phldrT="[Text]"/>
      <dgm:spPr/>
      <dgm:t>
        <a:bodyPr/>
        <a:lstStyle/>
        <a:p>
          <a:r>
            <a:rPr lang="el-GR" dirty="0" smtClean="0"/>
            <a:t>Πολίτης</a:t>
          </a:r>
          <a:endParaRPr lang="el-GR" dirty="0"/>
        </a:p>
      </dgm:t>
    </dgm:pt>
    <dgm:pt modelId="{C149DBB8-C183-4E08-A705-2F3DF993ABA7}" type="parTrans" cxnId="{9150276C-4970-4D73-98DA-955594476B03}">
      <dgm:prSet/>
      <dgm:spPr/>
      <dgm:t>
        <a:bodyPr/>
        <a:lstStyle/>
        <a:p>
          <a:endParaRPr lang="el-GR"/>
        </a:p>
      </dgm:t>
    </dgm:pt>
    <dgm:pt modelId="{7034FF2D-21E2-475C-A108-2B25E14614E1}" type="sibTrans" cxnId="{9150276C-4970-4D73-98DA-955594476B03}">
      <dgm:prSet/>
      <dgm:spPr/>
      <dgm:t>
        <a:bodyPr/>
        <a:lstStyle/>
        <a:p>
          <a:endParaRPr lang="el-GR"/>
        </a:p>
      </dgm:t>
    </dgm:pt>
    <dgm:pt modelId="{8E7DDA66-AC73-4D47-8D0C-2D4A39117C42}">
      <dgm:prSet phldrT="[Text]"/>
      <dgm:spPr/>
      <dgm:t>
        <a:bodyPr/>
        <a:lstStyle/>
        <a:p>
          <a:r>
            <a:rPr lang="el-GR" dirty="0" smtClean="0"/>
            <a:t>Δομές Π.Φ.Υ.</a:t>
          </a:r>
          <a:endParaRPr lang="el-GR" dirty="0"/>
        </a:p>
      </dgm:t>
    </dgm:pt>
    <dgm:pt modelId="{3FDBCC3C-0750-4629-8E86-9D848248D898}" type="parTrans" cxnId="{2B77EF8E-F6D7-4F17-B098-37666D752E21}">
      <dgm:prSet/>
      <dgm:spPr/>
      <dgm:t>
        <a:bodyPr/>
        <a:lstStyle/>
        <a:p>
          <a:endParaRPr lang="el-GR"/>
        </a:p>
      </dgm:t>
    </dgm:pt>
    <dgm:pt modelId="{82A3F4D2-8F41-4C98-A5FD-00FCB52FF6AD}" type="sibTrans" cxnId="{2B77EF8E-F6D7-4F17-B098-37666D752E21}">
      <dgm:prSet/>
      <dgm:spPr/>
      <dgm:t>
        <a:bodyPr/>
        <a:lstStyle/>
        <a:p>
          <a:endParaRPr lang="el-GR"/>
        </a:p>
      </dgm:t>
    </dgm:pt>
    <dgm:pt modelId="{DBE11E27-25EF-4685-893C-66EB7B50325D}">
      <dgm:prSet phldrT="[Text]"/>
      <dgm:spPr/>
      <dgm:t>
        <a:bodyPr/>
        <a:lstStyle/>
        <a:p>
          <a:r>
            <a:rPr lang="el-GR" dirty="0" smtClean="0"/>
            <a:t>Κεντρικός Κρατικός Σχεδιασμός</a:t>
          </a:r>
          <a:endParaRPr lang="el-GR" dirty="0"/>
        </a:p>
      </dgm:t>
    </dgm:pt>
    <dgm:pt modelId="{D332587C-5CF7-4410-9672-BB656A35B55D}" type="parTrans" cxnId="{C67E37E9-BC15-4CD7-9F5E-49D4C9C223C2}">
      <dgm:prSet/>
      <dgm:spPr/>
      <dgm:t>
        <a:bodyPr/>
        <a:lstStyle/>
        <a:p>
          <a:endParaRPr lang="el-GR"/>
        </a:p>
      </dgm:t>
    </dgm:pt>
    <dgm:pt modelId="{BE9224A1-4C5D-42F0-9095-E5B778CC759A}" type="sibTrans" cxnId="{C67E37E9-BC15-4CD7-9F5E-49D4C9C223C2}">
      <dgm:prSet/>
      <dgm:spPr/>
      <dgm:t>
        <a:bodyPr/>
        <a:lstStyle/>
        <a:p>
          <a:endParaRPr lang="el-GR"/>
        </a:p>
      </dgm:t>
    </dgm:pt>
    <dgm:pt modelId="{0434A89F-17EB-4C4E-89E4-F36AA49C900F}" type="pres">
      <dgm:prSet presAssocID="{3F0DEF9D-FCF7-4392-8320-BBB1446A8688}" presName="composite" presStyleCnt="0">
        <dgm:presLayoutVars>
          <dgm:chMax val="5"/>
          <dgm:dir/>
          <dgm:resizeHandles val="exact"/>
        </dgm:presLayoutVars>
      </dgm:prSet>
      <dgm:spPr/>
    </dgm:pt>
    <dgm:pt modelId="{CC4A84F3-84C4-4860-BA01-8DF95D3A5C6C}" type="pres">
      <dgm:prSet presAssocID="{A824A524-B886-4B56-8483-195172BEBF8D}" presName="circle1" presStyleLbl="lnNode1" presStyleIdx="0" presStyleCnt="3"/>
      <dgm:spPr/>
    </dgm:pt>
    <dgm:pt modelId="{8934196C-7042-4CC0-921B-FA3FF8E7CA67}" type="pres">
      <dgm:prSet presAssocID="{A824A524-B886-4B56-8483-195172BEBF8D}" presName="text1" presStyleLbl="revTx" presStyleIdx="0" presStyleCnt="3">
        <dgm:presLayoutVars>
          <dgm:bulletEnabled val="1"/>
        </dgm:presLayoutVars>
      </dgm:prSet>
      <dgm:spPr/>
      <dgm:t>
        <a:bodyPr/>
        <a:lstStyle/>
        <a:p>
          <a:endParaRPr lang="el-GR"/>
        </a:p>
      </dgm:t>
    </dgm:pt>
    <dgm:pt modelId="{0E6BBB48-3591-4497-B3D0-A3094FB38BB6}" type="pres">
      <dgm:prSet presAssocID="{A824A524-B886-4B56-8483-195172BEBF8D}" presName="line1" presStyleLbl="callout" presStyleIdx="0" presStyleCnt="6"/>
      <dgm:spPr/>
    </dgm:pt>
    <dgm:pt modelId="{62DB785A-AEFE-456E-B3AD-0636AF7BDFF1}" type="pres">
      <dgm:prSet presAssocID="{A824A524-B886-4B56-8483-195172BEBF8D}" presName="d1" presStyleLbl="callout" presStyleIdx="1" presStyleCnt="6"/>
      <dgm:spPr/>
    </dgm:pt>
    <dgm:pt modelId="{CFB790BD-66D1-4C8A-93CE-80AABBC58D42}" type="pres">
      <dgm:prSet presAssocID="{8E7DDA66-AC73-4D47-8D0C-2D4A39117C42}" presName="circle2" presStyleLbl="lnNode1" presStyleIdx="1" presStyleCnt="3"/>
      <dgm:spPr/>
    </dgm:pt>
    <dgm:pt modelId="{F7351BB7-DB13-46FA-A4B4-5883B008A313}" type="pres">
      <dgm:prSet presAssocID="{8E7DDA66-AC73-4D47-8D0C-2D4A39117C42}" presName="text2" presStyleLbl="revTx" presStyleIdx="1" presStyleCnt="3">
        <dgm:presLayoutVars>
          <dgm:bulletEnabled val="1"/>
        </dgm:presLayoutVars>
      </dgm:prSet>
      <dgm:spPr/>
      <dgm:t>
        <a:bodyPr/>
        <a:lstStyle/>
        <a:p>
          <a:endParaRPr lang="el-GR"/>
        </a:p>
      </dgm:t>
    </dgm:pt>
    <dgm:pt modelId="{EA9B584B-8BC4-4494-93B3-F273B564A29C}" type="pres">
      <dgm:prSet presAssocID="{8E7DDA66-AC73-4D47-8D0C-2D4A39117C42}" presName="line2" presStyleLbl="callout" presStyleIdx="2" presStyleCnt="6"/>
      <dgm:spPr/>
    </dgm:pt>
    <dgm:pt modelId="{3F0F0445-979F-4112-BD63-5E0681B3289A}" type="pres">
      <dgm:prSet presAssocID="{8E7DDA66-AC73-4D47-8D0C-2D4A39117C42}" presName="d2" presStyleLbl="callout" presStyleIdx="3" presStyleCnt="6"/>
      <dgm:spPr/>
    </dgm:pt>
    <dgm:pt modelId="{F34C9F71-E308-4CAC-9624-D8F46684981F}" type="pres">
      <dgm:prSet presAssocID="{DBE11E27-25EF-4685-893C-66EB7B50325D}" presName="circle3" presStyleLbl="lnNode1" presStyleIdx="2" presStyleCnt="3"/>
      <dgm:spPr/>
    </dgm:pt>
    <dgm:pt modelId="{45F356D3-5F60-43DC-B232-A7A7C739AB9D}" type="pres">
      <dgm:prSet presAssocID="{DBE11E27-25EF-4685-893C-66EB7B50325D}" presName="text3" presStyleLbl="revTx" presStyleIdx="2" presStyleCnt="3">
        <dgm:presLayoutVars>
          <dgm:bulletEnabled val="1"/>
        </dgm:presLayoutVars>
      </dgm:prSet>
      <dgm:spPr/>
      <dgm:t>
        <a:bodyPr/>
        <a:lstStyle/>
        <a:p>
          <a:endParaRPr lang="el-GR"/>
        </a:p>
      </dgm:t>
    </dgm:pt>
    <dgm:pt modelId="{705D500A-9785-4DD7-81E9-A3F5644C0389}" type="pres">
      <dgm:prSet presAssocID="{DBE11E27-25EF-4685-893C-66EB7B50325D}" presName="line3" presStyleLbl="callout" presStyleIdx="4" presStyleCnt="6"/>
      <dgm:spPr/>
    </dgm:pt>
    <dgm:pt modelId="{EE4AC9A6-88E3-4C4A-9A80-EF4D917131B6}" type="pres">
      <dgm:prSet presAssocID="{DBE11E27-25EF-4685-893C-66EB7B50325D}" presName="d3" presStyleLbl="callout" presStyleIdx="5" presStyleCnt="6"/>
      <dgm:spPr/>
    </dgm:pt>
  </dgm:ptLst>
  <dgm:cxnLst>
    <dgm:cxn modelId="{9150276C-4970-4D73-98DA-955594476B03}" srcId="{3F0DEF9D-FCF7-4392-8320-BBB1446A8688}" destId="{A824A524-B886-4B56-8483-195172BEBF8D}" srcOrd="0" destOrd="0" parTransId="{C149DBB8-C183-4E08-A705-2F3DF993ABA7}" sibTransId="{7034FF2D-21E2-475C-A108-2B25E14614E1}"/>
    <dgm:cxn modelId="{2B77EF8E-F6D7-4F17-B098-37666D752E21}" srcId="{3F0DEF9D-FCF7-4392-8320-BBB1446A8688}" destId="{8E7DDA66-AC73-4D47-8D0C-2D4A39117C42}" srcOrd="1" destOrd="0" parTransId="{3FDBCC3C-0750-4629-8E86-9D848248D898}" sibTransId="{82A3F4D2-8F41-4C98-A5FD-00FCB52FF6AD}"/>
    <dgm:cxn modelId="{66483EEC-BBEE-4F4C-B076-1F197EA9C42D}" type="presOf" srcId="{A824A524-B886-4B56-8483-195172BEBF8D}" destId="{8934196C-7042-4CC0-921B-FA3FF8E7CA67}" srcOrd="0" destOrd="0" presId="urn:microsoft.com/office/officeart/2005/8/layout/target1"/>
    <dgm:cxn modelId="{7AA4F20E-4802-48C0-993A-B54E46123748}" type="presOf" srcId="{8E7DDA66-AC73-4D47-8D0C-2D4A39117C42}" destId="{F7351BB7-DB13-46FA-A4B4-5883B008A313}" srcOrd="0" destOrd="0" presId="urn:microsoft.com/office/officeart/2005/8/layout/target1"/>
    <dgm:cxn modelId="{15EE2C14-7F55-4C4E-B54E-C82103EB757B}" type="presOf" srcId="{3F0DEF9D-FCF7-4392-8320-BBB1446A8688}" destId="{0434A89F-17EB-4C4E-89E4-F36AA49C900F}" srcOrd="0" destOrd="0" presId="urn:microsoft.com/office/officeart/2005/8/layout/target1"/>
    <dgm:cxn modelId="{C67E37E9-BC15-4CD7-9F5E-49D4C9C223C2}" srcId="{3F0DEF9D-FCF7-4392-8320-BBB1446A8688}" destId="{DBE11E27-25EF-4685-893C-66EB7B50325D}" srcOrd="2" destOrd="0" parTransId="{D332587C-5CF7-4410-9672-BB656A35B55D}" sibTransId="{BE9224A1-4C5D-42F0-9095-E5B778CC759A}"/>
    <dgm:cxn modelId="{7CDB5C51-30C3-4CED-B050-EF2FD01B8D3C}" type="presOf" srcId="{DBE11E27-25EF-4685-893C-66EB7B50325D}" destId="{45F356D3-5F60-43DC-B232-A7A7C739AB9D}" srcOrd="0" destOrd="0" presId="urn:microsoft.com/office/officeart/2005/8/layout/target1"/>
    <dgm:cxn modelId="{C68449A3-4BF1-465D-B256-B4FF67F5F7DF}" type="presParOf" srcId="{0434A89F-17EB-4C4E-89E4-F36AA49C900F}" destId="{CC4A84F3-84C4-4860-BA01-8DF95D3A5C6C}" srcOrd="0" destOrd="0" presId="urn:microsoft.com/office/officeart/2005/8/layout/target1"/>
    <dgm:cxn modelId="{0F0F2CC4-4FD4-42D7-8E69-AA08223D006E}" type="presParOf" srcId="{0434A89F-17EB-4C4E-89E4-F36AA49C900F}" destId="{8934196C-7042-4CC0-921B-FA3FF8E7CA67}" srcOrd="1" destOrd="0" presId="urn:microsoft.com/office/officeart/2005/8/layout/target1"/>
    <dgm:cxn modelId="{9DF4B3D8-EC0B-4F00-8289-B3A519C67CD1}" type="presParOf" srcId="{0434A89F-17EB-4C4E-89E4-F36AA49C900F}" destId="{0E6BBB48-3591-4497-B3D0-A3094FB38BB6}" srcOrd="2" destOrd="0" presId="urn:microsoft.com/office/officeart/2005/8/layout/target1"/>
    <dgm:cxn modelId="{4105897A-6D3B-4B78-AE0A-1340DE0663F0}" type="presParOf" srcId="{0434A89F-17EB-4C4E-89E4-F36AA49C900F}" destId="{62DB785A-AEFE-456E-B3AD-0636AF7BDFF1}" srcOrd="3" destOrd="0" presId="urn:microsoft.com/office/officeart/2005/8/layout/target1"/>
    <dgm:cxn modelId="{1AA1D5C7-D519-4EE4-9A28-77B120C203D9}" type="presParOf" srcId="{0434A89F-17EB-4C4E-89E4-F36AA49C900F}" destId="{CFB790BD-66D1-4C8A-93CE-80AABBC58D42}" srcOrd="4" destOrd="0" presId="urn:microsoft.com/office/officeart/2005/8/layout/target1"/>
    <dgm:cxn modelId="{9E4A655B-4FB5-4782-BE83-F23CEE333BBA}" type="presParOf" srcId="{0434A89F-17EB-4C4E-89E4-F36AA49C900F}" destId="{F7351BB7-DB13-46FA-A4B4-5883B008A313}" srcOrd="5" destOrd="0" presId="urn:microsoft.com/office/officeart/2005/8/layout/target1"/>
    <dgm:cxn modelId="{CF29DD6E-87BF-44AC-A846-B0865C6E86EF}" type="presParOf" srcId="{0434A89F-17EB-4C4E-89E4-F36AA49C900F}" destId="{EA9B584B-8BC4-4494-93B3-F273B564A29C}" srcOrd="6" destOrd="0" presId="urn:microsoft.com/office/officeart/2005/8/layout/target1"/>
    <dgm:cxn modelId="{142F1BBC-13A6-49FE-BEFD-CFB1CDB0C733}" type="presParOf" srcId="{0434A89F-17EB-4C4E-89E4-F36AA49C900F}" destId="{3F0F0445-979F-4112-BD63-5E0681B3289A}" srcOrd="7" destOrd="0" presId="urn:microsoft.com/office/officeart/2005/8/layout/target1"/>
    <dgm:cxn modelId="{DAF7F396-F63E-4319-B267-D577E00E7139}" type="presParOf" srcId="{0434A89F-17EB-4C4E-89E4-F36AA49C900F}" destId="{F34C9F71-E308-4CAC-9624-D8F46684981F}" srcOrd="8" destOrd="0" presId="urn:microsoft.com/office/officeart/2005/8/layout/target1"/>
    <dgm:cxn modelId="{0238B676-E4D4-4AA6-B163-C0745AD51D97}" type="presParOf" srcId="{0434A89F-17EB-4C4E-89E4-F36AA49C900F}" destId="{45F356D3-5F60-43DC-B232-A7A7C739AB9D}" srcOrd="9" destOrd="0" presId="urn:microsoft.com/office/officeart/2005/8/layout/target1"/>
    <dgm:cxn modelId="{A4D29991-53C4-4684-845D-E30A96368E7D}" type="presParOf" srcId="{0434A89F-17EB-4C4E-89E4-F36AA49C900F}" destId="{705D500A-9785-4DD7-81E9-A3F5644C0389}" srcOrd="10" destOrd="0" presId="urn:microsoft.com/office/officeart/2005/8/layout/target1"/>
    <dgm:cxn modelId="{CBF65534-6710-429F-A2DD-A8EEEB2AC1F7}" type="presParOf" srcId="{0434A89F-17EB-4C4E-89E4-F36AA49C900F}" destId="{EE4AC9A6-88E3-4C4A-9A80-EF4D917131B6}"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C9F71-E308-4CAC-9624-D8F46684981F}">
      <dsp:nvSpPr>
        <dsp:cNvPr id="0" name=""/>
        <dsp:cNvSpPr/>
      </dsp:nvSpPr>
      <dsp:spPr>
        <a:xfrm>
          <a:off x="964604" y="1260078"/>
          <a:ext cx="3780234" cy="378023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B790BD-66D1-4C8A-93CE-80AABBC58D42}">
      <dsp:nvSpPr>
        <dsp:cNvPr id="0" name=""/>
        <dsp:cNvSpPr/>
      </dsp:nvSpPr>
      <dsp:spPr>
        <a:xfrm>
          <a:off x="1720651" y="2016125"/>
          <a:ext cx="2268140" cy="226814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A84F3-84C4-4860-BA01-8DF95D3A5C6C}">
      <dsp:nvSpPr>
        <dsp:cNvPr id="0" name=""/>
        <dsp:cNvSpPr/>
      </dsp:nvSpPr>
      <dsp:spPr>
        <a:xfrm>
          <a:off x="2476698" y="2772172"/>
          <a:ext cx="756046" cy="75604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34196C-7042-4CC0-921B-FA3FF8E7CA67}">
      <dsp:nvSpPr>
        <dsp:cNvPr id="0" name=""/>
        <dsp:cNvSpPr/>
      </dsp:nvSpPr>
      <dsp:spPr>
        <a:xfrm>
          <a:off x="5374878" y="0"/>
          <a:ext cx="1890117" cy="1102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a:lnSpc>
              <a:spcPct val="90000"/>
            </a:lnSpc>
            <a:spcBef>
              <a:spcPct val="0"/>
            </a:spcBef>
            <a:spcAft>
              <a:spcPct val="35000"/>
            </a:spcAft>
          </a:pPr>
          <a:r>
            <a:rPr lang="el-GR" sz="2400" kern="1200" dirty="0" smtClean="0"/>
            <a:t>Πολίτης</a:t>
          </a:r>
          <a:endParaRPr lang="el-GR" sz="2400" kern="1200" dirty="0"/>
        </a:p>
      </dsp:txBody>
      <dsp:txXfrm>
        <a:off x="5374878" y="0"/>
        <a:ext cx="1890117" cy="1102568"/>
      </dsp:txXfrm>
    </dsp:sp>
    <dsp:sp modelId="{0E6BBB48-3591-4497-B3D0-A3094FB38BB6}">
      <dsp:nvSpPr>
        <dsp:cNvPr id="0" name=""/>
        <dsp:cNvSpPr/>
      </dsp:nvSpPr>
      <dsp:spPr>
        <a:xfrm>
          <a:off x="4902348" y="551284"/>
          <a:ext cx="472529"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DB785A-AEFE-456E-B3AD-0636AF7BDFF1}">
      <dsp:nvSpPr>
        <dsp:cNvPr id="0" name=""/>
        <dsp:cNvSpPr/>
      </dsp:nvSpPr>
      <dsp:spPr>
        <a:xfrm rot="5400000">
          <a:off x="2578449" y="828186"/>
          <a:ext cx="2598281" cy="2045737"/>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351BB7-DB13-46FA-A4B4-5883B008A313}">
      <dsp:nvSpPr>
        <dsp:cNvPr id="0" name=""/>
        <dsp:cNvSpPr/>
      </dsp:nvSpPr>
      <dsp:spPr>
        <a:xfrm>
          <a:off x="5374878" y="1102568"/>
          <a:ext cx="1890117" cy="1102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a:lnSpc>
              <a:spcPct val="90000"/>
            </a:lnSpc>
            <a:spcBef>
              <a:spcPct val="0"/>
            </a:spcBef>
            <a:spcAft>
              <a:spcPct val="35000"/>
            </a:spcAft>
          </a:pPr>
          <a:r>
            <a:rPr lang="el-GR" sz="2400" kern="1200" dirty="0" smtClean="0"/>
            <a:t>Δομές Π.Φ.Υ.</a:t>
          </a:r>
          <a:endParaRPr lang="el-GR" sz="2400" kern="1200" dirty="0"/>
        </a:p>
      </dsp:txBody>
      <dsp:txXfrm>
        <a:off x="5374878" y="1102568"/>
        <a:ext cx="1890117" cy="1102568"/>
      </dsp:txXfrm>
    </dsp:sp>
    <dsp:sp modelId="{EA9B584B-8BC4-4494-93B3-F273B564A29C}">
      <dsp:nvSpPr>
        <dsp:cNvPr id="0" name=""/>
        <dsp:cNvSpPr/>
      </dsp:nvSpPr>
      <dsp:spPr>
        <a:xfrm>
          <a:off x="4902348" y="1653852"/>
          <a:ext cx="472529"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0F0445-979F-4112-BD63-5E0681B3289A}">
      <dsp:nvSpPr>
        <dsp:cNvPr id="0" name=""/>
        <dsp:cNvSpPr/>
      </dsp:nvSpPr>
      <dsp:spPr>
        <a:xfrm rot="5400000">
          <a:off x="3136160" y="1913554"/>
          <a:ext cx="2024693" cy="1503903"/>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F356D3-5F60-43DC-B232-A7A7C739AB9D}">
      <dsp:nvSpPr>
        <dsp:cNvPr id="0" name=""/>
        <dsp:cNvSpPr/>
      </dsp:nvSpPr>
      <dsp:spPr>
        <a:xfrm>
          <a:off x="5374878" y="2205136"/>
          <a:ext cx="1890117" cy="1102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a:lnSpc>
              <a:spcPct val="90000"/>
            </a:lnSpc>
            <a:spcBef>
              <a:spcPct val="0"/>
            </a:spcBef>
            <a:spcAft>
              <a:spcPct val="35000"/>
            </a:spcAft>
          </a:pPr>
          <a:r>
            <a:rPr lang="el-GR" sz="2400" kern="1200" dirty="0" smtClean="0"/>
            <a:t>Κεντρικός Κρατικός Σχεδιασμός</a:t>
          </a:r>
          <a:endParaRPr lang="el-GR" sz="2400" kern="1200" dirty="0"/>
        </a:p>
      </dsp:txBody>
      <dsp:txXfrm>
        <a:off x="5374878" y="2205136"/>
        <a:ext cx="1890117" cy="1102568"/>
      </dsp:txXfrm>
    </dsp:sp>
    <dsp:sp modelId="{705D500A-9785-4DD7-81E9-A3F5644C0389}">
      <dsp:nvSpPr>
        <dsp:cNvPr id="0" name=""/>
        <dsp:cNvSpPr/>
      </dsp:nvSpPr>
      <dsp:spPr>
        <a:xfrm>
          <a:off x="4902348" y="2756421"/>
          <a:ext cx="472529"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4AC9A6-88E3-4C4A-9A80-EF4D917131B6}">
      <dsp:nvSpPr>
        <dsp:cNvPr id="0" name=""/>
        <dsp:cNvSpPr/>
      </dsp:nvSpPr>
      <dsp:spPr>
        <a:xfrm rot="5400000">
          <a:off x="3694563" y="2998041"/>
          <a:ext cx="1446569" cy="962069"/>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58" indent="-185758">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106</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58" indent="-185758">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109</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671707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256727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984379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778684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772903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7721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4915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878501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690402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284071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963138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doctorvasiliadis.gr/smenuthyroid.html" TargetMode="External"/><Relationship Id="rId2" Type="http://schemas.openxmlformats.org/officeDocument/2006/relationships/hyperlink" Target="http://www.doctorvasiliadis.gr/iatrika/menumaieytika/menuanaimia.html" TargetMode="External"/><Relationship Id="rId1" Type="http://schemas.openxmlformats.org/officeDocument/2006/relationships/slideLayout" Target="../slideLayouts/slideLayout2.xml"/><Relationship Id="rId5" Type="http://schemas.openxmlformats.org/officeDocument/2006/relationships/hyperlink" Target="http://www.care.gr/search/?q=%CE%AD%CE%BC%CE%B2%CF%81%CF%85%CE%BF" TargetMode="External"/><Relationship Id="rId4" Type="http://schemas.openxmlformats.org/officeDocument/2006/relationships/hyperlink" Target="http://www.doctorvasiliadis.gr/sideleiden.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care.gr/search/?q=%CE%B1%CE%BD%CE%B1%CE%BB%CE%B3%CE%B7%CF%84%CE%B9%CE%BA%CE%AC" TargetMode="External"/><Relationship Id="rId2" Type="http://schemas.openxmlformats.org/officeDocument/2006/relationships/hyperlink" Target="http://www.care.gr/search/?q=%CE%BD%CE%B1%CF%81%CE%BA%CF%89%CF%84%CE%B9%CE%BA%CE%AC"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galinos.gr/web/drugs/main/drugs/viofer" TargetMode="External"/><Relationship Id="rId7" Type="http://schemas.openxmlformats.org/officeDocument/2006/relationships/hyperlink" Target="http://www.galinos.gr/web/drugs/main/substances/iron-s" TargetMode="External"/><Relationship Id="rId2" Type="http://schemas.openxmlformats.org/officeDocument/2006/relationships/hyperlink" Target="http://www.galinos.gr/web/drugs/main/substances/ferrous" TargetMode="External"/><Relationship Id="rId1" Type="http://schemas.openxmlformats.org/officeDocument/2006/relationships/slideLayout" Target="../slideLayouts/slideLayout2.xml"/><Relationship Id="rId6" Type="http://schemas.openxmlformats.org/officeDocument/2006/relationships/hyperlink" Target="http://www.galinos.gr/web/drugs/main/substances/ferric-hydroxide-sucrose-complex" TargetMode="External"/><Relationship Id="rId5" Type="http://schemas.openxmlformats.org/officeDocument/2006/relationships/hyperlink" Target="http://www.galinos.gr/web/drugs/main/substances/dextriferron" TargetMode="External"/><Relationship Id="rId4" Type="http://schemas.openxmlformats.org/officeDocument/2006/relationships/hyperlink" Target="http://www.galinos.gr/web/drugs/main/substances/ferrous-glycine-sulfate"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galinos.gr/web/drugs/main/substances/levothyroxine"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4000" b="1" dirty="0" smtClean="0">
                <a:solidFill>
                  <a:schemeClr val="tx1"/>
                </a:solidFill>
                <a:latin typeface="+mn-lt"/>
              </a:rPr>
              <a:t>Κοινοτική Μαιευτική- Γυναικολογική Φροντίδα – Αγωγή Υγείας</a:t>
            </a:r>
            <a:r>
              <a:rPr lang="en-US" sz="4000" b="1" dirty="0" smtClean="0">
                <a:solidFill>
                  <a:schemeClr val="tx1"/>
                </a:solidFill>
                <a:latin typeface="+mn-lt"/>
              </a:rPr>
              <a:t> </a:t>
            </a:r>
            <a:r>
              <a:rPr lang="el-GR" sz="4000" b="1" dirty="0" smtClean="0">
                <a:solidFill>
                  <a:schemeClr val="tx1"/>
                </a:solidFill>
                <a:latin typeface="+mn-lt"/>
              </a:rPr>
              <a:t>(Θ)</a:t>
            </a:r>
            <a:endParaRPr lang="el-GR" sz="4000" b="1" dirty="0">
              <a:solidFill>
                <a:schemeClr val="tx1"/>
              </a:solidFill>
              <a:latin typeface="+mn-lt"/>
            </a:endParaRPr>
          </a:p>
        </p:txBody>
      </p:sp>
      <p:sp>
        <p:nvSpPr>
          <p:cNvPr id="3" name="Υπότιτλος 2"/>
          <p:cNvSpPr>
            <a:spLocks noGrp="1"/>
          </p:cNvSpPr>
          <p:nvPr>
            <p:ph type="subTitle" idx="1"/>
          </p:nvPr>
        </p:nvSpPr>
        <p:spPr>
          <a:xfrm>
            <a:off x="359532" y="3284984"/>
            <a:ext cx="8424936" cy="1752600"/>
          </a:xfrm>
        </p:spPr>
        <p:txBody>
          <a:bodyPr>
            <a:normAutofit fontScale="55000" lnSpcReduction="20000"/>
          </a:bodyPr>
          <a:lstStyle/>
          <a:p>
            <a:r>
              <a:rPr lang="el-GR" sz="4000" b="1" dirty="0" smtClean="0">
                <a:solidFill>
                  <a:schemeClr val="tx1"/>
                </a:solidFill>
              </a:rPr>
              <a:t>Ενότητα 7</a:t>
            </a:r>
            <a:r>
              <a:rPr lang="el-GR" sz="4000" dirty="0" smtClean="0">
                <a:solidFill>
                  <a:schemeClr val="tx1"/>
                </a:solidFill>
              </a:rPr>
              <a:t>: </a:t>
            </a:r>
            <a:r>
              <a:rPr lang="el-GR" sz="4000" dirty="0" smtClean="0"/>
              <a:t>Κοινοτική μαιευτική και φάρμακο</a:t>
            </a:r>
            <a:endParaRPr lang="en-US" sz="4000" dirty="0" smtClean="0">
              <a:solidFill>
                <a:schemeClr val="tx1"/>
              </a:solidFill>
            </a:endParaRPr>
          </a:p>
          <a:p>
            <a:endParaRPr lang="en-US" sz="2400" dirty="0" smtClean="0">
              <a:solidFill>
                <a:schemeClr val="tx1"/>
              </a:solidFill>
            </a:endParaRPr>
          </a:p>
          <a:p>
            <a:r>
              <a:rPr lang="el-GR" sz="3600" dirty="0" smtClean="0"/>
              <a:t>Δέσποινα </a:t>
            </a:r>
            <a:r>
              <a:rPr lang="el-GR" sz="3600" dirty="0" err="1" smtClean="0"/>
              <a:t>Μακριδάκη</a:t>
            </a:r>
            <a:endParaRPr lang="el-GR" sz="3600" dirty="0" smtClean="0">
              <a:solidFill>
                <a:schemeClr val="tx1"/>
              </a:solidFill>
            </a:endParaRPr>
          </a:p>
          <a:p>
            <a:pPr marL="342900" lvl="0" indent="-342900" fontAlgn="base">
              <a:spcAft>
                <a:spcPct val="0"/>
              </a:spcAft>
              <a:buClr>
                <a:schemeClr val="tx1"/>
              </a:buClr>
              <a:defRPr/>
            </a:pPr>
            <a:r>
              <a:rPr lang="el-GR" kern="0" dirty="0">
                <a:latin typeface="Calibri" pitchFamily="34" charset="0"/>
                <a:cs typeface="Calibri" pitchFamily="34" charset="0"/>
              </a:rPr>
              <a:t>Κλινικός Φαρμακοποιός </a:t>
            </a:r>
            <a:r>
              <a:rPr lang="en-US" kern="0" dirty="0">
                <a:latin typeface="Calibri" pitchFamily="34" charset="0"/>
                <a:cs typeface="Calibri" pitchFamily="34" charset="0"/>
              </a:rPr>
              <a:t>MSc</a:t>
            </a:r>
            <a:r>
              <a:rPr lang="el-GR" kern="0" dirty="0">
                <a:latin typeface="Calibri" pitchFamily="34" charset="0"/>
                <a:cs typeface="Calibri" pitchFamily="34" charset="0"/>
              </a:rPr>
              <a:t>, Νοσοκομειακός Φαρμακοποιός Ε.Σ.Υ.</a:t>
            </a:r>
          </a:p>
          <a:p>
            <a:pPr marL="342900" lvl="0" indent="-342900" fontAlgn="base">
              <a:spcAft>
                <a:spcPct val="0"/>
              </a:spcAft>
              <a:buClr>
                <a:schemeClr val="tx1"/>
              </a:buClr>
              <a:defRPr/>
            </a:pPr>
            <a:r>
              <a:rPr lang="el-GR" kern="0" dirty="0">
                <a:latin typeface="Calibri" pitchFamily="34" charset="0"/>
                <a:cs typeface="Calibri" pitchFamily="34" charset="0"/>
              </a:rPr>
              <a:t>Διευθύντρια Ενοποιημένου Φαρμακείου «Γ.Ν.Α. </a:t>
            </a:r>
            <a:r>
              <a:rPr lang="el-GR" kern="0" dirty="0" err="1">
                <a:latin typeface="Calibri" pitchFamily="34" charset="0"/>
                <a:cs typeface="Calibri" pitchFamily="34" charset="0"/>
              </a:rPr>
              <a:t>Σισμανόγλειο</a:t>
            </a:r>
            <a:r>
              <a:rPr lang="el-GR" kern="0" dirty="0">
                <a:latin typeface="Calibri" pitchFamily="34" charset="0"/>
                <a:cs typeface="Calibri" pitchFamily="34" charset="0"/>
              </a:rPr>
              <a:t> – Αμαλία Φλέμιγκ»</a:t>
            </a:r>
          </a:p>
          <a:p>
            <a:pPr marL="342900" lvl="0" indent="-342900" fontAlgn="base">
              <a:spcAft>
                <a:spcPct val="0"/>
              </a:spcAft>
              <a:buClr>
                <a:schemeClr val="tx1"/>
              </a:buClr>
              <a:defRPr/>
            </a:pPr>
            <a:r>
              <a:rPr lang="el-GR" kern="0" dirty="0">
                <a:latin typeface="Calibri" pitchFamily="34" charset="0"/>
                <a:cs typeface="Calibri" pitchFamily="34" charset="0"/>
              </a:rPr>
              <a:t>Πρόεδρος Πανελλήνιας Ένωσης Φαρμακοποιών Νοσηλευτικών Ιδρυμάτων (Π</a:t>
            </a:r>
            <a:r>
              <a:rPr lang="en-US" kern="0" dirty="0">
                <a:latin typeface="Calibri" pitchFamily="34" charset="0"/>
                <a:cs typeface="Calibri" pitchFamily="34" charset="0"/>
              </a:rPr>
              <a:t>.</a:t>
            </a:r>
            <a:r>
              <a:rPr lang="el-GR" kern="0" dirty="0">
                <a:latin typeface="Calibri" pitchFamily="34" charset="0"/>
                <a:cs typeface="Calibri" pitchFamily="34" charset="0"/>
              </a:rPr>
              <a:t>Ε</a:t>
            </a:r>
            <a:r>
              <a:rPr lang="en-US" kern="0" dirty="0">
                <a:latin typeface="Calibri" pitchFamily="34" charset="0"/>
                <a:cs typeface="Calibri" pitchFamily="34" charset="0"/>
              </a:rPr>
              <a:t>.</a:t>
            </a:r>
            <a:r>
              <a:rPr lang="el-GR" kern="0" dirty="0">
                <a:latin typeface="Calibri" pitchFamily="34" charset="0"/>
                <a:cs typeface="Calibri" pitchFamily="34" charset="0"/>
              </a:rPr>
              <a:t>Φ</a:t>
            </a:r>
            <a:r>
              <a:rPr lang="en-US" kern="0" dirty="0">
                <a:latin typeface="Calibri" pitchFamily="34" charset="0"/>
                <a:cs typeface="Calibri" pitchFamily="34" charset="0"/>
              </a:rPr>
              <a:t>.</a:t>
            </a:r>
            <a:r>
              <a:rPr lang="el-GR" kern="0" dirty="0">
                <a:latin typeface="Calibri" pitchFamily="34" charset="0"/>
                <a:cs typeface="Calibri" pitchFamily="34" charset="0"/>
              </a:rPr>
              <a:t>Ν</a:t>
            </a:r>
            <a:r>
              <a:rPr lang="en-US" kern="0" dirty="0">
                <a:latin typeface="Calibri" pitchFamily="34" charset="0"/>
                <a:cs typeface="Calibri" pitchFamily="34" charset="0"/>
              </a:rPr>
              <a:t>.</a:t>
            </a:r>
            <a:r>
              <a:rPr lang="el-GR" kern="0" dirty="0">
                <a:latin typeface="Calibri" pitchFamily="34" charset="0"/>
                <a:cs typeface="Calibri" pitchFamily="34" charset="0"/>
              </a:rPr>
              <a:t>Ι)</a:t>
            </a:r>
            <a:endParaRPr lang="el-GR"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2949936771"/>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6">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7">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2616686583"/>
              </p:ext>
            </p:extLst>
          </p:nvPr>
        </p:nvGraphicFramePr>
        <p:xfrm>
          <a:off x="491433" y="5590243"/>
          <a:ext cx="923195" cy="863093"/>
        </p:xfrm>
        <a:graphic>
          <a:graphicData uri="http://schemas.openxmlformats.org/presentationml/2006/ole">
            <mc:AlternateContent xmlns:mc="http://schemas.openxmlformats.org/markup-compatibility/2006">
              <mc:Choice xmlns:v="urn:schemas-microsoft-com:vml" Requires="v">
                <p:oleObj spid="_x0000_s56350" name="Φωτογραφία του Photo Editor" r:id="rId8" imgW="5915851" imgH="5361905" progId="">
                  <p:embed/>
                </p:oleObj>
              </mc:Choice>
              <mc:Fallback>
                <p:oleObj name="Φωτογραφία του Photo Editor" r:id="rId8" imgW="5915851" imgH="5361905" progId="">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1433" y="5590243"/>
                        <a:ext cx="923195" cy="86309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91061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200" dirty="0"/>
              <a:t>Πεδία </a:t>
            </a:r>
            <a:r>
              <a:rPr lang="el-GR" sz="3200" dirty="0" smtClean="0"/>
              <a:t>Πρόληψης: </a:t>
            </a:r>
            <a:r>
              <a:rPr lang="el-GR" sz="3200" dirty="0"/>
              <a:t>Η Πρωτοβάθμια Φροντίδα Υγείας </a:t>
            </a:r>
            <a:r>
              <a:rPr lang="el-GR" sz="3200" dirty="0" smtClean="0"/>
              <a:t>(</a:t>
            </a:r>
            <a:r>
              <a:rPr lang="el-GR" sz="3200" dirty="0"/>
              <a:t>Οικογενειακός Γιατρός, Μαία, ΠΕΔΥ</a:t>
            </a:r>
            <a:r>
              <a:rPr lang="el-GR" sz="3200" dirty="0" smtClean="0"/>
              <a:t>..) </a:t>
            </a:r>
            <a:r>
              <a:rPr lang="el-GR" sz="2800" b="0" dirty="0">
                <a:solidFill>
                  <a:prstClr val="black"/>
                </a:solidFill>
              </a:rPr>
              <a:t>(1/2)</a:t>
            </a:r>
            <a:endParaRPr lang="el-GR" sz="3200" dirty="0"/>
          </a:p>
        </p:txBody>
      </p:sp>
      <p:sp>
        <p:nvSpPr>
          <p:cNvPr id="3" name="Content Placeholder 2"/>
          <p:cNvSpPr>
            <a:spLocks noGrp="1"/>
          </p:cNvSpPr>
          <p:nvPr>
            <p:ph idx="1"/>
          </p:nvPr>
        </p:nvSpPr>
        <p:spPr>
          <a:xfrm>
            <a:off x="457200" y="1412776"/>
            <a:ext cx="8229600" cy="4824536"/>
          </a:xfrm>
        </p:spPr>
        <p:txBody>
          <a:bodyPr>
            <a:normAutofit/>
          </a:bodyPr>
          <a:lstStyle/>
          <a:p>
            <a:r>
              <a:rPr lang="el-GR" sz="2400" b="1" dirty="0">
                <a:solidFill>
                  <a:srgbClr val="004B82"/>
                </a:solidFill>
              </a:rPr>
              <a:t>ΔΙΑΔΙΚΑΣΙΕΣ:</a:t>
            </a:r>
          </a:p>
          <a:p>
            <a:pPr lvl="1"/>
            <a:r>
              <a:rPr lang="el-GR" sz="2400" dirty="0"/>
              <a:t>Ατομικό Ιστορικό (πλήρες , </a:t>
            </a:r>
            <a:r>
              <a:rPr lang="el-GR" sz="2400" dirty="0" err="1"/>
              <a:t>επικαιροποίηση</a:t>
            </a:r>
            <a:r>
              <a:rPr lang="el-GR" sz="2400" dirty="0" smtClean="0"/>
              <a:t>).</a:t>
            </a:r>
            <a:endParaRPr lang="el-GR" sz="2400" dirty="0"/>
          </a:p>
          <a:p>
            <a:pPr lvl="1"/>
            <a:r>
              <a:rPr lang="el-GR" sz="2400" dirty="0"/>
              <a:t>Ενημέρωση, εκπαίδευση πληθυσμού </a:t>
            </a:r>
            <a:r>
              <a:rPr lang="el-GR" sz="2400" dirty="0" smtClean="0"/>
              <a:t>ευθύνης.</a:t>
            </a:r>
            <a:endParaRPr lang="el-GR" sz="2400" dirty="0"/>
          </a:p>
          <a:p>
            <a:pPr lvl="1"/>
            <a:r>
              <a:rPr lang="el-GR" sz="2400" dirty="0"/>
              <a:t>Σχεδιασμός- Εφαρμογή δράσεων στην τοπική </a:t>
            </a:r>
            <a:r>
              <a:rPr lang="el-GR" sz="2400" dirty="0" smtClean="0"/>
              <a:t>κοινωνία.</a:t>
            </a:r>
            <a:endParaRPr lang="el-GR" sz="2400" dirty="0"/>
          </a:p>
          <a:p>
            <a:endParaRPr lang="el-GR" sz="2400" dirty="0" smtClean="0"/>
          </a:p>
          <a:p>
            <a:endParaRPr lang="el-GR" sz="2400" dirty="0"/>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69244407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err="1"/>
              <a:t>Μεθοτρεξάτη</a:t>
            </a:r>
            <a:r>
              <a:rPr lang="el-GR" dirty="0"/>
              <a:t> </a:t>
            </a:r>
            <a:r>
              <a:rPr lang="el-GR" dirty="0" smtClean="0"/>
              <a:t>- </a:t>
            </a:r>
            <a:r>
              <a:rPr lang="el-GR" dirty="0"/>
              <a:t>Γονιμότητα και Σύλληψη </a:t>
            </a:r>
          </a:p>
        </p:txBody>
      </p:sp>
      <p:sp>
        <p:nvSpPr>
          <p:cNvPr id="3" name="Content Placeholder 2"/>
          <p:cNvSpPr>
            <a:spLocks noGrp="1"/>
          </p:cNvSpPr>
          <p:nvPr>
            <p:ph idx="1"/>
          </p:nvPr>
        </p:nvSpPr>
        <p:spPr/>
        <p:txBody>
          <a:bodyPr>
            <a:normAutofit/>
          </a:bodyPr>
          <a:lstStyle/>
          <a:p>
            <a:r>
              <a:rPr lang="el-GR" sz="2400" dirty="0"/>
              <a:t>Η </a:t>
            </a:r>
            <a:r>
              <a:rPr lang="el-GR" sz="2400" dirty="0" err="1"/>
              <a:t>μεθοτρεξάτη</a:t>
            </a:r>
            <a:r>
              <a:rPr lang="el-GR" sz="2400" dirty="0"/>
              <a:t> δεν φαίνεται να επηρεάζει αρνητικά την γονιμότητα. Η </a:t>
            </a:r>
            <a:r>
              <a:rPr lang="el-GR" sz="2400" dirty="0" err="1"/>
              <a:t>μεθοτρεξάτη</a:t>
            </a:r>
            <a:r>
              <a:rPr lang="el-GR" sz="2400" dirty="0"/>
              <a:t> είναι </a:t>
            </a:r>
            <a:r>
              <a:rPr lang="el-GR" sz="2400" dirty="0" err="1"/>
              <a:t>εμβρυοτοξική</a:t>
            </a:r>
            <a:r>
              <a:rPr lang="el-GR" sz="2400" dirty="0"/>
              <a:t> , έτσι ώστε οι γυναίκες σε αναπαραγωγική ηλικία που λαμβάνουν </a:t>
            </a:r>
            <a:r>
              <a:rPr lang="el-GR" sz="2400" dirty="0" err="1"/>
              <a:t>μεθοτρεξάτη</a:t>
            </a:r>
            <a:r>
              <a:rPr lang="el-GR" sz="2400" dirty="0"/>
              <a:t> πρέπει να χρησιμοποιούν επαρκή </a:t>
            </a:r>
            <a:r>
              <a:rPr lang="el-GR" sz="2400" dirty="0" smtClean="0"/>
              <a:t>αντισύλληψη. </a:t>
            </a:r>
          </a:p>
          <a:p>
            <a:r>
              <a:rPr lang="el-GR" sz="2400" dirty="0" smtClean="0"/>
              <a:t>Οι </a:t>
            </a:r>
            <a:r>
              <a:rPr lang="el-GR" sz="2400" dirty="0"/>
              <a:t>γυναίκες που επιθυμούν να μείνουν έγκυες θα πρέπει να διακόψουν τη θεραπεία με το φάρμακο για τουλάχιστον 3 μήνες πριν από την απόπειρα </a:t>
            </a:r>
            <a:r>
              <a:rPr lang="el-GR" sz="2400" dirty="0" smtClean="0"/>
              <a:t>σύλληψης. </a:t>
            </a:r>
            <a:r>
              <a:rPr lang="el-GR" sz="2400" dirty="0"/>
              <a:t>Επειδή τα επίπεδα </a:t>
            </a:r>
            <a:r>
              <a:rPr lang="el-GR" sz="2400" dirty="0" err="1"/>
              <a:t>φυλλικού</a:t>
            </a:r>
            <a:r>
              <a:rPr lang="el-GR" sz="2400" dirty="0"/>
              <a:t> οξέως μπορεί να είναι μειωμένα κατά τη χρήση </a:t>
            </a:r>
            <a:r>
              <a:rPr lang="el-GR" sz="2400" dirty="0" err="1"/>
              <a:t>μεθοτρεξάτης</a:t>
            </a:r>
            <a:r>
              <a:rPr lang="el-GR" sz="2400" dirty="0"/>
              <a:t> και επειδή επίσης η ανεπάρκεια </a:t>
            </a:r>
            <a:r>
              <a:rPr lang="el-GR" sz="2400" dirty="0" err="1"/>
              <a:t>φυλλικού</a:t>
            </a:r>
            <a:r>
              <a:rPr lang="el-GR" sz="2400" dirty="0"/>
              <a:t> οξέος συνδέεται με ανωμαλίες νευρικού </a:t>
            </a:r>
            <a:r>
              <a:rPr lang="el-GR" sz="2400" dirty="0" smtClean="0"/>
              <a:t>σωλήνα, </a:t>
            </a:r>
            <a:r>
              <a:rPr lang="el-GR" sz="2400" dirty="0"/>
              <a:t>η λήψη συμπληρωμάτων (</a:t>
            </a:r>
            <a:r>
              <a:rPr lang="el-GR" sz="2400" dirty="0" err="1"/>
              <a:t>filicine</a:t>
            </a:r>
            <a:r>
              <a:rPr lang="el-GR" sz="2400" dirty="0"/>
              <a:t>) είναι ιδιαίτερα </a:t>
            </a:r>
            <a:r>
              <a:rPr lang="el-GR" sz="2400" dirty="0" smtClean="0"/>
              <a:t>σημαντική.</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99</a:t>
            </a:fld>
            <a:endParaRPr lang="el-GR"/>
          </a:p>
        </p:txBody>
      </p:sp>
    </p:spTree>
    <p:extLst>
      <p:ext uri="{BB962C8B-B14F-4D97-AF65-F5344CB8AC3E}">
        <p14:creationId xmlns:p14="http://schemas.microsoft.com/office/powerpoint/2010/main" val="318616752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err="1"/>
              <a:t>Μεθοτρεξάτη</a:t>
            </a:r>
            <a:r>
              <a:rPr lang="el-GR" dirty="0"/>
              <a:t> </a:t>
            </a:r>
            <a:r>
              <a:rPr lang="el-GR" dirty="0" smtClean="0"/>
              <a:t>- </a:t>
            </a:r>
            <a:r>
              <a:rPr lang="el-GR" dirty="0"/>
              <a:t>Εγκυμοσύνη </a:t>
            </a:r>
            <a:r>
              <a:rPr lang="el-GR" dirty="0" smtClean="0"/>
              <a:t>- </a:t>
            </a:r>
            <a:r>
              <a:rPr lang="el-GR" dirty="0"/>
              <a:t>Επιδράσεις στο </a:t>
            </a:r>
            <a:r>
              <a:rPr lang="el-GR" dirty="0" smtClean="0"/>
              <a:t>έμβρυο/νεογνό </a:t>
            </a:r>
            <a:endParaRPr lang="el-GR" dirty="0"/>
          </a:p>
        </p:txBody>
      </p:sp>
      <p:sp>
        <p:nvSpPr>
          <p:cNvPr id="3" name="Content Placeholder 2"/>
          <p:cNvSpPr>
            <a:spLocks noGrp="1"/>
          </p:cNvSpPr>
          <p:nvPr>
            <p:ph idx="1"/>
          </p:nvPr>
        </p:nvSpPr>
        <p:spPr>
          <a:xfrm>
            <a:off x="457200" y="1196752"/>
            <a:ext cx="8229600" cy="5472608"/>
          </a:xfrm>
        </p:spPr>
        <p:txBody>
          <a:bodyPr>
            <a:normAutofit/>
          </a:bodyPr>
          <a:lstStyle/>
          <a:p>
            <a:r>
              <a:rPr lang="el-GR" sz="2400" dirty="0"/>
              <a:t>Η εμπειρία με </a:t>
            </a:r>
            <a:r>
              <a:rPr lang="el-GR" sz="2400" dirty="0" err="1"/>
              <a:t>μεθοτρεξάτη</a:t>
            </a:r>
            <a:r>
              <a:rPr lang="el-GR" sz="2400" dirty="0"/>
              <a:t> στην ανθρώπινη κύηση περιορίζεται κυρίως σε ασθενείς που λαμβάνουν χημειοθεραπεία για καρκίνο και σε όσες έχουν λάβει το φάρμακο </a:t>
            </a:r>
            <a:r>
              <a:rPr lang="el-GR" sz="2400" b="1" dirty="0">
                <a:solidFill>
                  <a:schemeClr val="accent3">
                    <a:lumMod val="50000"/>
                  </a:schemeClr>
                </a:solidFill>
              </a:rPr>
              <a:t>για να τερματίσουν μια εξωμήτριο εγκυμοσύνη</a:t>
            </a:r>
            <a:r>
              <a:rPr lang="el-GR" sz="2400" dirty="0"/>
              <a:t>. </a:t>
            </a:r>
            <a:endParaRPr lang="el-GR" sz="2400" dirty="0" smtClean="0"/>
          </a:p>
          <a:p>
            <a:r>
              <a:rPr lang="el-GR" sz="2400" dirty="0" smtClean="0"/>
              <a:t>Η </a:t>
            </a:r>
            <a:r>
              <a:rPr lang="el-GR" sz="2400" dirty="0" err="1"/>
              <a:t>μεθοτρεξάτη</a:t>
            </a:r>
            <a:r>
              <a:rPr lang="el-GR" sz="2400" dirty="0"/>
              <a:t> αντενδείκνυται κατά την εγκυμοσύνη (FDA κίνδυνος κατηγορίας Χ) λόγω των σοβαρών αρνητικών επιπτώσεων τόσο στο έμβρυο και τη διάρκεια της εγκυμοσύνης. </a:t>
            </a:r>
            <a:endParaRPr lang="el-GR" sz="2400" dirty="0" smtClean="0"/>
          </a:p>
          <a:p>
            <a:r>
              <a:rPr lang="el-GR" sz="2400" b="1" dirty="0" smtClean="0">
                <a:solidFill>
                  <a:srgbClr val="004B82"/>
                </a:solidFill>
              </a:rPr>
              <a:t>Οι </a:t>
            </a:r>
            <a:r>
              <a:rPr lang="el-GR" sz="2400" b="1" dirty="0">
                <a:solidFill>
                  <a:srgbClr val="004B82"/>
                </a:solidFill>
              </a:rPr>
              <a:t>πιο χαρακτηριστικές παραμορφώσεις που προκαλούνται από την </a:t>
            </a:r>
            <a:r>
              <a:rPr lang="el-GR" sz="2400" b="1" dirty="0" err="1">
                <a:solidFill>
                  <a:srgbClr val="004B82"/>
                </a:solidFill>
              </a:rPr>
              <a:t>μεθοτρεξάτη</a:t>
            </a:r>
            <a:r>
              <a:rPr lang="el-GR" sz="2400" b="1" dirty="0">
                <a:solidFill>
                  <a:srgbClr val="004B82"/>
                </a:solidFill>
              </a:rPr>
              <a:t> περιλαμβάνουν </a:t>
            </a:r>
            <a:r>
              <a:rPr lang="el-GR" sz="2400" b="1" dirty="0" err="1" smtClean="0">
                <a:solidFill>
                  <a:srgbClr val="004B82"/>
                </a:solidFill>
              </a:rPr>
              <a:t>κρανιοπροσωπικές</a:t>
            </a:r>
            <a:r>
              <a:rPr lang="el-GR" sz="2400" b="1" dirty="0" smtClean="0">
                <a:solidFill>
                  <a:srgbClr val="004B82"/>
                </a:solidFill>
              </a:rPr>
              <a:t>, </a:t>
            </a:r>
            <a:r>
              <a:rPr lang="el-GR" sz="2400" b="1" dirty="0">
                <a:solidFill>
                  <a:srgbClr val="004B82"/>
                </a:solidFill>
              </a:rPr>
              <a:t>ελαττώματα των άκρων και ανωμαλίες του κεντρικού νευρικού συστήματος , συμπεριλαμβανομένων της </a:t>
            </a:r>
            <a:r>
              <a:rPr lang="el-GR" sz="2400" b="1" dirty="0" smtClean="0">
                <a:solidFill>
                  <a:srgbClr val="004B82"/>
                </a:solidFill>
              </a:rPr>
              <a:t>ανεγκεφαλίας, υδροκεφαλίας, </a:t>
            </a:r>
            <a:r>
              <a:rPr lang="el-GR" sz="2400" b="1" dirty="0">
                <a:solidFill>
                  <a:srgbClr val="004B82"/>
                </a:solidFill>
              </a:rPr>
              <a:t>και </a:t>
            </a:r>
            <a:r>
              <a:rPr lang="el-GR" sz="2400" b="1" dirty="0" err="1">
                <a:solidFill>
                  <a:srgbClr val="004B82"/>
                </a:solidFill>
              </a:rPr>
              <a:t>μηνιγγομυελοκήλης</a:t>
            </a:r>
            <a:r>
              <a:rPr lang="el-GR" sz="2400" dirty="0"/>
              <a:t>, </a:t>
            </a:r>
            <a:r>
              <a:rPr lang="el-GR" sz="2400" dirty="0" err="1"/>
              <a:t>μυελοκαταστολή</a:t>
            </a:r>
            <a:r>
              <a:rPr lang="el-GR" sz="2400" dirty="0"/>
              <a:t> και άλλες σπανιότερες </a:t>
            </a:r>
            <a:r>
              <a:rPr lang="el-GR" sz="2400" dirty="0" smtClean="0"/>
              <a:t>διαταραχές. </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100</a:t>
            </a:fld>
            <a:endParaRPr lang="el-GR"/>
          </a:p>
        </p:txBody>
      </p:sp>
    </p:spTree>
    <p:extLst>
      <p:ext uri="{BB962C8B-B14F-4D97-AF65-F5344CB8AC3E}">
        <p14:creationId xmlns:p14="http://schemas.microsoft.com/office/powerpoint/2010/main" val="357900329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Μεθοτρεξάτη</a:t>
            </a:r>
            <a:r>
              <a:rPr lang="el-GR" dirty="0"/>
              <a:t> </a:t>
            </a:r>
            <a:r>
              <a:rPr lang="el-GR" dirty="0" smtClean="0"/>
              <a:t>- </a:t>
            </a:r>
            <a:r>
              <a:rPr lang="el-GR" dirty="0"/>
              <a:t>Γαλουχία </a:t>
            </a:r>
          </a:p>
        </p:txBody>
      </p:sp>
      <p:sp>
        <p:nvSpPr>
          <p:cNvPr id="3" name="Content Placeholder 2"/>
          <p:cNvSpPr>
            <a:spLocks noGrp="1"/>
          </p:cNvSpPr>
          <p:nvPr>
            <p:ph idx="1"/>
          </p:nvPr>
        </p:nvSpPr>
        <p:spPr/>
        <p:txBody>
          <a:bodyPr>
            <a:normAutofit/>
          </a:bodyPr>
          <a:lstStyle/>
          <a:p>
            <a:r>
              <a:rPr lang="el-GR" sz="2400" dirty="0"/>
              <a:t>Ο θηλασμός κατά τη διάρκεια της θεραπείας με </a:t>
            </a:r>
            <a:r>
              <a:rPr lang="el-GR" sz="2400" dirty="0" err="1"/>
              <a:t>μεθοτρεξάτη</a:t>
            </a:r>
            <a:r>
              <a:rPr lang="el-GR" sz="2400" dirty="0"/>
              <a:t> δεν συνιστάται, διότι το φάρμακο απεκκρίνεται στο μητρικό γάλα σε χαμηλές συγκεντρώσεις και μπορεί να συσσωρεύεται στους ιστούς των </a:t>
            </a:r>
            <a:r>
              <a:rPr lang="el-GR" sz="2400" dirty="0" smtClean="0"/>
              <a:t>νεογνών.</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101</a:t>
            </a:fld>
            <a:endParaRPr lang="el-GR"/>
          </a:p>
        </p:txBody>
      </p:sp>
    </p:spTree>
    <p:extLst>
      <p:ext uri="{BB962C8B-B14F-4D97-AF65-F5344CB8AC3E}">
        <p14:creationId xmlns:p14="http://schemas.microsoft.com/office/powerpoint/2010/main" val="195254498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Μεθοτρεξάτη</a:t>
            </a:r>
            <a:r>
              <a:rPr lang="el-GR" dirty="0"/>
              <a:t> </a:t>
            </a:r>
            <a:r>
              <a:rPr lang="el-GR" dirty="0" smtClean="0"/>
              <a:t>- </a:t>
            </a:r>
            <a:r>
              <a:rPr lang="el-GR" dirty="0"/>
              <a:t>Συστάσεις </a:t>
            </a:r>
          </a:p>
        </p:txBody>
      </p:sp>
      <p:sp>
        <p:nvSpPr>
          <p:cNvPr id="3" name="Content Placeholder 2"/>
          <p:cNvSpPr>
            <a:spLocks noGrp="1"/>
          </p:cNvSpPr>
          <p:nvPr>
            <p:ph idx="1"/>
          </p:nvPr>
        </p:nvSpPr>
        <p:spPr/>
        <p:txBody>
          <a:bodyPr>
            <a:normAutofit/>
          </a:bodyPr>
          <a:lstStyle/>
          <a:p>
            <a:r>
              <a:rPr lang="el-GR" sz="2400" dirty="0"/>
              <a:t>Κατά τη διάρκεια της θεραπείας με </a:t>
            </a:r>
            <a:r>
              <a:rPr lang="el-GR" sz="2400" dirty="0" err="1"/>
              <a:t>μεθοτρεξάτη</a:t>
            </a:r>
            <a:r>
              <a:rPr lang="el-GR" sz="2400" dirty="0"/>
              <a:t>, οι ασθενείς πρέπει να λαμβάνουν συμπληρώματα </a:t>
            </a:r>
            <a:r>
              <a:rPr lang="el-GR" sz="2400" dirty="0" err="1"/>
              <a:t>φυλλικού</a:t>
            </a:r>
            <a:r>
              <a:rPr lang="el-GR" sz="2400" dirty="0"/>
              <a:t> </a:t>
            </a:r>
            <a:r>
              <a:rPr lang="el-GR" sz="2400" dirty="0" smtClean="0"/>
              <a:t>οξέος. </a:t>
            </a:r>
            <a:r>
              <a:rPr lang="el-GR" sz="2400" dirty="0"/>
              <a:t>Συνιστάται αυστηρή προσοχή στην </a:t>
            </a:r>
            <a:r>
              <a:rPr lang="el-GR" sz="2400" dirty="0" smtClean="0"/>
              <a:t>αντισύλληψη. </a:t>
            </a:r>
          </a:p>
          <a:p>
            <a:r>
              <a:rPr lang="el-GR" sz="2400" dirty="0" smtClean="0"/>
              <a:t>Σε </a:t>
            </a:r>
            <a:r>
              <a:rPr lang="el-GR" sz="2400" dirty="0"/>
              <a:t>περίπτωση που υπάρχει επιθυμία για </a:t>
            </a:r>
            <a:r>
              <a:rPr lang="el-GR" sz="2400" dirty="0" smtClean="0"/>
              <a:t>εγκυμοσύνη, </a:t>
            </a:r>
            <a:r>
              <a:rPr lang="el-GR" sz="2400" dirty="0"/>
              <a:t>τόσο η μητέρα όσο και ο πατέρας θα πρέπει να διακόψουν τη θεραπεία με το φάρμακο τουλάχιστον 3 μήνες πριν από τη </a:t>
            </a:r>
            <a:r>
              <a:rPr lang="el-GR" sz="2400" dirty="0" smtClean="0"/>
              <a:t>σύλληψη. </a:t>
            </a:r>
          </a:p>
          <a:p>
            <a:r>
              <a:rPr lang="el-GR" sz="2400" b="1" dirty="0" smtClean="0">
                <a:solidFill>
                  <a:srgbClr val="004B82"/>
                </a:solidFill>
              </a:rPr>
              <a:t>Ως </a:t>
            </a:r>
            <a:r>
              <a:rPr lang="el-GR" sz="2400" b="1" dirty="0">
                <a:solidFill>
                  <a:srgbClr val="004B82"/>
                </a:solidFill>
              </a:rPr>
              <a:t>εκ τούτου, η </a:t>
            </a:r>
            <a:r>
              <a:rPr lang="el-GR" sz="2400" b="1" dirty="0" err="1">
                <a:solidFill>
                  <a:srgbClr val="004B82"/>
                </a:solidFill>
              </a:rPr>
              <a:t>μεθοτρεξάτη</a:t>
            </a:r>
            <a:r>
              <a:rPr lang="el-GR" sz="2400" b="1" dirty="0">
                <a:solidFill>
                  <a:srgbClr val="004B82"/>
                </a:solidFill>
              </a:rPr>
              <a:t> αντενδείκνυται σε μία ασθενή η οποία επιθυμεί να </a:t>
            </a:r>
            <a:r>
              <a:rPr lang="el-GR" sz="2400" b="1" dirty="0" smtClean="0">
                <a:solidFill>
                  <a:srgbClr val="004B82"/>
                </a:solidFill>
              </a:rPr>
              <a:t>συλλάβει, </a:t>
            </a:r>
            <a:r>
              <a:rPr lang="el-GR" sz="2400" b="1" dirty="0">
                <a:solidFill>
                  <a:srgbClr val="004B82"/>
                </a:solidFill>
              </a:rPr>
              <a:t>καθώς και κατά τη διάρκεια της εγκυμοσύνης και του </a:t>
            </a:r>
            <a:r>
              <a:rPr lang="el-GR" sz="2400" b="1" dirty="0" smtClean="0">
                <a:solidFill>
                  <a:srgbClr val="004B82"/>
                </a:solidFill>
              </a:rPr>
              <a:t>θηλασμού</a:t>
            </a:r>
            <a:r>
              <a:rPr lang="el-GR" sz="2400" dirty="0" smtClean="0"/>
              <a:t>.</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102</a:t>
            </a:fld>
            <a:endParaRPr lang="el-GR"/>
          </a:p>
        </p:txBody>
      </p:sp>
    </p:spTree>
    <p:extLst>
      <p:ext uri="{BB962C8B-B14F-4D97-AF65-F5344CB8AC3E}">
        <p14:creationId xmlns:p14="http://schemas.microsoft.com/office/powerpoint/2010/main" val="185651658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dirty="0" smtClean="0"/>
              <a:t>Ερωτήσεις</a:t>
            </a:r>
            <a:r>
              <a:rPr lang="en-US" dirty="0" smtClean="0"/>
              <a:t>;</a:t>
            </a:r>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038209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59922197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Δέσποινα </a:t>
            </a:r>
            <a:r>
              <a:rPr lang="el-GR" sz="2000" dirty="0" err="1" smtClean="0"/>
              <a:t>Μακριδάκη</a:t>
            </a:r>
            <a:r>
              <a:rPr lang="en-US" sz="2000" smtClean="0"/>
              <a:t> 2014</a:t>
            </a:r>
            <a:r>
              <a:rPr lang="el-GR" sz="2000" smtClean="0"/>
              <a:t>. </a:t>
            </a:r>
            <a:r>
              <a:rPr lang="el-GR" sz="2000" dirty="0"/>
              <a:t>Δέσποινα </a:t>
            </a:r>
            <a:r>
              <a:rPr lang="el-GR" sz="2000" dirty="0" err="1"/>
              <a:t>Μακριδάκη</a:t>
            </a:r>
            <a:r>
              <a:rPr lang="el-GR" sz="2000" dirty="0"/>
              <a:t>. «Κοινοτική Μαιευτική- Γυναικολογική Φροντίδα – Αγωγή </a:t>
            </a:r>
            <a:r>
              <a:rPr lang="el-GR" sz="2000" dirty="0" smtClean="0"/>
              <a:t>Υγείας</a:t>
            </a:r>
            <a:r>
              <a:rPr lang="en-US" sz="2000" dirty="0" smtClean="0"/>
              <a:t> </a:t>
            </a:r>
            <a:r>
              <a:rPr lang="el-GR" sz="2000" dirty="0"/>
              <a:t>(Θ). Ενότητα </a:t>
            </a:r>
            <a:r>
              <a:rPr lang="el-GR" sz="2000" dirty="0" smtClean="0"/>
              <a:t>7: </a:t>
            </a:r>
            <a:r>
              <a:rPr lang="el-GR" sz="2000" dirty="0"/>
              <a:t>Κοινοτική μαιευτική και </a:t>
            </a:r>
            <a:r>
              <a:rPr lang="el-GR" sz="2000" dirty="0" smtClean="0"/>
              <a:t>φάρμακο».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303146250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77952516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81975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3646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200" dirty="0"/>
              <a:t>Πεδία </a:t>
            </a:r>
            <a:r>
              <a:rPr lang="el-GR" sz="3200" dirty="0" smtClean="0"/>
              <a:t>Πρόληψης: </a:t>
            </a:r>
            <a:r>
              <a:rPr lang="el-GR" sz="3200" dirty="0"/>
              <a:t>Η Πρωτοβάθμια Φροντίδα Υγείας </a:t>
            </a:r>
            <a:r>
              <a:rPr lang="el-GR" sz="3200" dirty="0" smtClean="0"/>
              <a:t>(</a:t>
            </a:r>
            <a:r>
              <a:rPr lang="el-GR" sz="3200" dirty="0"/>
              <a:t>Οικογενειακός Γιατρός, Μαία, ΠΕΔΥ</a:t>
            </a:r>
            <a:r>
              <a:rPr lang="el-GR" sz="3200" dirty="0" smtClean="0"/>
              <a:t>..)</a:t>
            </a:r>
            <a:r>
              <a:rPr lang="el-GR" sz="2800" b="0" dirty="0">
                <a:solidFill>
                  <a:prstClr val="black"/>
                </a:solidFill>
              </a:rPr>
              <a:t> </a:t>
            </a:r>
            <a:r>
              <a:rPr lang="el-GR" sz="2800" b="0" dirty="0" smtClean="0">
                <a:solidFill>
                  <a:prstClr val="black"/>
                </a:solidFill>
              </a:rPr>
              <a:t>(2/2</a:t>
            </a:r>
            <a:r>
              <a:rPr lang="el-GR" sz="2800" b="0" dirty="0">
                <a:solidFill>
                  <a:prstClr val="black"/>
                </a:solidFill>
              </a:rPr>
              <a:t>)</a:t>
            </a:r>
            <a:endParaRPr lang="el-GR" sz="3200" dirty="0"/>
          </a:p>
        </p:txBody>
      </p:sp>
      <p:sp>
        <p:nvSpPr>
          <p:cNvPr id="3" name="Content Placeholder 2"/>
          <p:cNvSpPr>
            <a:spLocks noGrp="1"/>
          </p:cNvSpPr>
          <p:nvPr>
            <p:ph idx="1"/>
          </p:nvPr>
        </p:nvSpPr>
        <p:spPr>
          <a:xfrm>
            <a:off x="457200" y="1196752"/>
            <a:ext cx="8229600" cy="5661248"/>
          </a:xfrm>
        </p:spPr>
        <p:txBody>
          <a:bodyPr>
            <a:normAutofit fontScale="77500" lnSpcReduction="20000"/>
          </a:bodyPr>
          <a:lstStyle/>
          <a:p>
            <a:pPr marL="0" indent="0">
              <a:buNone/>
            </a:pPr>
            <a:r>
              <a:rPr lang="el-GR" sz="3100" b="1" dirty="0" smtClean="0">
                <a:solidFill>
                  <a:srgbClr val="004B82"/>
                </a:solidFill>
              </a:rPr>
              <a:t>ΣΤΟΧΟΣ</a:t>
            </a:r>
            <a:r>
              <a:rPr lang="el-GR" sz="3100" b="1" dirty="0">
                <a:solidFill>
                  <a:srgbClr val="004B82"/>
                </a:solidFill>
              </a:rPr>
              <a:t>:</a:t>
            </a:r>
          </a:p>
          <a:p>
            <a:r>
              <a:rPr lang="el-GR" sz="3100" dirty="0"/>
              <a:t>Έλεγχος φορτίου ασθένειας πληθυσμού αναφορικά με χρόνιες νόσους </a:t>
            </a:r>
            <a:r>
              <a:rPr lang="el-GR" sz="3100" dirty="0" smtClean="0"/>
              <a:t>όπως:</a:t>
            </a:r>
            <a:endParaRPr lang="el-GR" sz="3100" dirty="0"/>
          </a:p>
          <a:p>
            <a:pPr lvl="1"/>
            <a:r>
              <a:rPr lang="el-GR" dirty="0" smtClean="0"/>
              <a:t>καρκίνος</a:t>
            </a:r>
            <a:r>
              <a:rPr lang="el-GR" dirty="0"/>
              <a:t>, </a:t>
            </a:r>
          </a:p>
          <a:p>
            <a:pPr lvl="1"/>
            <a:r>
              <a:rPr lang="el-GR" dirty="0"/>
              <a:t>διαβήτης, </a:t>
            </a:r>
          </a:p>
          <a:p>
            <a:pPr lvl="1"/>
            <a:r>
              <a:rPr lang="el-GR" dirty="0"/>
              <a:t>πνευμονοπάθειες, </a:t>
            </a:r>
          </a:p>
          <a:p>
            <a:pPr lvl="1"/>
            <a:r>
              <a:rPr lang="el-GR" dirty="0"/>
              <a:t>καρδιαγγειακά </a:t>
            </a:r>
            <a:r>
              <a:rPr lang="el-GR" dirty="0" smtClean="0"/>
              <a:t>νοσήματα,</a:t>
            </a:r>
            <a:endParaRPr lang="el-GR" dirty="0"/>
          </a:p>
          <a:p>
            <a:pPr lvl="1"/>
            <a:r>
              <a:rPr lang="el-GR" dirty="0"/>
              <a:t>(Προληπτικές διαγνωστικές </a:t>
            </a:r>
            <a:r>
              <a:rPr lang="el-GR" dirty="0" smtClean="0"/>
              <a:t>εξετάσεις).</a:t>
            </a:r>
            <a:endParaRPr lang="el-GR" dirty="0"/>
          </a:p>
          <a:p>
            <a:r>
              <a:rPr lang="el-GR" sz="3100" dirty="0"/>
              <a:t>Έλεγχος μεταδιδόμενων νοσημάτων όπως: </a:t>
            </a:r>
            <a:r>
              <a:rPr lang="el-GR" sz="3100" dirty="0" smtClean="0"/>
              <a:t>φυματίωση.</a:t>
            </a:r>
            <a:endParaRPr lang="el-GR" sz="3100" dirty="0"/>
          </a:p>
          <a:p>
            <a:r>
              <a:rPr lang="el-GR" sz="3100" dirty="0" smtClean="0"/>
              <a:t>HIV.</a:t>
            </a:r>
            <a:endParaRPr lang="el-GR" sz="3100" dirty="0"/>
          </a:p>
          <a:p>
            <a:r>
              <a:rPr lang="el-GR" sz="3100" dirty="0" smtClean="0"/>
              <a:t>Ηπατίτιδες.</a:t>
            </a:r>
            <a:endParaRPr lang="el-GR" sz="3100" dirty="0"/>
          </a:p>
          <a:p>
            <a:r>
              <a:rPr lang="el-GR" sz="3100" dirty="0"/>
              <a:t>Νεογνικός έλεγχος για συγγενείς νόσους (γέννηση υγιούς πληθυσμού ή έλεγχος νόσου αμέσως μετά τη γέννηση</a:t>
            </a:r>
            <a:r>
              <a:rPr lang="el-GR" sz="3100" dirty="0" smtClean="0"/>
              <a:t>).</a:t>
            </a:r>
            <a:endParaRPr lang="el-GR" sz="3100" dirty="0"/>
          </a:p>
          <a:p>
            <a:r>
              <a:rPr lang="el-GR" sz="3100" dirty="0"/>
              <a:t>Εμβολιασμός </a:t>
            </a:r>
            <a:r>
              <a:rPr lang="el-GR" sz="3100" dirty="0" smtClean="0"/>
              <a:t>πληθυσμού.</a:t>
            </a:r>
            <a:endParaRPr lang="el-GR" sz="3100" dirty="0"/>
          </a:p>
          <a:p>
            <a:r>
              <a:rPr lang="el-GR" sz="3100" dirty="0"/>
              <a:t>Έλεγχος μικροβιακής αντοχής </a:t>
            </a:r>
            <a:r>
              <a:rPr lang="el-GR" sz="3100" dirty="0" smtClean="0"/>
              <a:t>και </a:t>
            </a:r>
            <a:r>
              <a:rPr lang="el-GR" sz="3100" dirty="0"/>
              <a:t>Περιορισμός μετάδοσης λοιμογόνων </a:t>
            </a:r>
            <a:r>
              <a:rPr lang="el-GR" sz="3100" dirty="0" smtClean="0"/>
              <a:t>παραγόντων.</a:t>
            </a:r>
            <a:endParaRPr lang="el-GR" sz="3100" dirty="0"/>
          </a:p>
          <a:p>
            <a:endParaRPr lang="el-GR" dirty="0"/>
          </a:p>
          <a:p>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69551066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71253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Πεδία  </a:t>
            </a:r>
            <a:r>
              <a:rPr lang="el-GR" dirty="0" smtClean="0"/>
              <a:t>Πρόληψης: </a:t>
            </a:r>
            <a:r>
              <a:rPr lang="el-GR" dirty="0"/>
              <a:t>Κεντρικός Κρατικός  Σχεδιασμός </a:t>
            </a:r>
            <a:r>
              <a:rPr lang="el-GR" sz="3100" b="0" dirty="0">
                <a:solidFill>
                  <a:prstClr val="black"/>
                </a:solidFill>
              </a:rPr>
              <a:t>(1/2)</a:t>
            </a:r>
            <a:endParaRPr lang="el-GR" dirty="0"/>
          </a:p>
        </p:txBody>
      </p:sp>
      <p:sp>
        <p:nvSpPr>
          <p:cNvPr id="3" name="Content Placeholder 2"/>
          <p:cNvSpPr>
            <a:spLocks noGrp="1"/>
          </p:cNvSpPr>
          <p:nvPr>
            <p:ph idx="1"/>
          </p:nvPr>
        </p:nvSpPr>
        <p:spPr/>
        <p:txBody>
          <a:bodyPr>
            <a:noAutofit/>
          </a:bodyPr>
          <a:lstStyle/>
          <a:p>
            <a:r>
              <a:rPr lang="el-GR" sz="2400" dirty="0"/>
              <a:t>Εθνικό Πρόγραμμα Δράσης- Εκπαίδευση για </a:t>
            </a:r>
            <a:r>
              <a:rPr lang="el-GR" sz="2400" dirty="0" smtClean="0"/>
              <a:t>όλους - Συντονισμός- </a:t>
            </a:r>
            <a:r>
              <a:rPr lang="el-GR" sz="2400" dirty="0"/>
              <a:t>Χρήση νέας τεχνολογίας (τηλεϊατρική</a:t>
            </a:r>
            <a:r>
              <a:rPr lang="el-GR" sz="2400" dirty="0" smtClean="0"/>
              <a:t>..) - Οικονομική </a:t>
            </a:r>
            <a:r>
              <a:rPr lang="el-GR" sz="2400" dirty="0"/>
              <a:t>Αξιολόγηση </a:t>
            </a:r>
            <a:r>
              <a:rPr lang="el-GR" sz="2400" dirty="0" smtClean="0"/>
              <a:t>δεδομένων </a:t>
            </a:r>
            <a:r>
              <a:rPr lang="el-GR" sz="2400" dirty="0"/>
              <a:t>(κόστος – οφέλη-αποτελεσματικότητα /</a:t>
            </a:r>
            <a:r>
              <a:rPr lang="el-GR" sz="2400" dirty="0" smtClean="0"/>
              <a:t>Επιχορηγήσεις).</a:t>
            </a:r>
            <a:endParaRPr lang="el-GR" sz="2400" dirty="0"/>
          </a:p>
          <a:p>
            <a:r>
              <a:rPr lang="el-GR" sz="2400" dirty="0" smtClean="0"/>
              <a:t>Επιδημιολογική </a:t>
            </a:r>
            <a:r>
              <a:rPr lang="el-GR" sz="2400" dirty="0"/>
              <a:t>επιτήρηση – Δείκτες ( νοσηρότητα, </a:t>
            </a:r>
            <a:r>
              <a:rPr lang="el-GR" sz="2400" dirty="0" smtClean="0"/>
              <a:t>βιωσιμότητα...).</a:t>
            </a:r>
            <a:endParaRPr lang="el-GR" sz="2400" dirty="0"/>
          </a:p>
          <a:p>
            <a:r>
              <a:rPr lang="el-GR" sz="2400" dirty="0"/>
              <a:t>Διαγνωστικά πρωτόκολλα (κατά τα πρότυπα των θεραπευτικών πρωτοκόλλων</a:t>
            </a:r>
            <a:r>
              <a:rPr lang="el-GR" sz="2400" dirty="0" smtClean="0"/>
              <a:t>): </a:t>
            </a:r>
            <a:r>
              <a:rPr lang="el-GR" sz="2400" dirty="0"/>
              <a:t>βάσει διεθνούς εμπειρίας και διαθέσιμων πόρων για πρόληψη νόσου ή έγκαιρη αντιμετώπισή της (</a:t>
            </a:r>
            <a:r>
              <a:rPr lang="el-GR" sz="2400" dirty="0" err="1"/>
              <a:t>στοχευμένη</a:t>
            </a:r>
            <a:r>
              <a:rPr lang="el-GR" sz="2400" dirty="0"/>
              <a:t> θεραπεία</a:t>
            </a:r>
            <a:r>
              <a:rPr lang="el-GR" sz="2400" dirty="0" smtClean="0"/>
              <a:t>).</a:t>
            </a:r>
            <a:endParaRPr lang="el-GR" sz="2400" dirty="0"/>
          </a:p>
          <a:p>
            <a:r>
              <a:rPr lang="el-GR" sz="2400" dirty="0" smtClean="0"/>
              <a:t>Ενημέρωση </a:t>
            </a:r>
            <a:r>
              <a:rPr lang="el-GR" sz="2400" dirty="0"/>
              <a:t>κοινού με στόχο την Προαγωγή της Υγείας (κινητοποίηση μέσω ΜΜΕ - συμμετοχικής/εθελοντικής δράσης - άλλων κινήτρων κλπ</a:t>
            </a:r>
            <a:r>
              <a:rPr lang="el-GR" sz="2400" dirty="0" smtClean="0"/>
              <a:t>).</a:t>
            </a:r>
            <a:endParaRPr lang="el-GR" sz="2400" dirty="0"/>
          </a:p>
          <a:p>
            <a:pPr marL="0" indent="0">
              <a:buNone/>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615829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Πεδία  </a:t>
            </a:r>
            <a:r>
              <a:rPr lang="el-GR" dirty="0" smtClean="0"/>
              <a:t>Πρόληψης: </a:t>
            </a:r>
            <a:r>
              <a:rPr lang="el-GR" dirty="0"/>
              <a:t>Κεντρικός Κρατικός  </a:t>
            </a:r>
            <a:r>
              <a:rPr lang="el-GR" dirty="0" smtClean="0"/>
              <a:t>Σχεδιασμός </a:t>
            </a:r>
            <a:r>
              <a:rPr lang="el-GR" sz="3100" b="0" dirty="0" smtClean="0">
                <a:solidFill>
                  <a:prstClr val="black"/>
                </a:solidFill>
              </a:rPr>
              <a:t>(2/2</a:t>
            </a:r>
            <a:r>
              <a:rPr lang="el-GR" sz="3100" b="0" dirty="0">
                <a:solidFill>
                  <a:prstClr val="black"/>
                </a:solidFill>
              </a:rPr>
              <a:t>)</a:t>
            </a:r>
            <a:r>
              <a:rPr lang="el-GR" dirty="0" smtClean="0"/>
              <a:t> </a:t>
            </a:r>
            <a:endParaRPr lang="el-GR" dirty="0"/>
          </a:p>
        </p:txBody>
      </p:sp>
      <p:sp>
        <p:nvSpPr>
          <p:cNvPr id="3" name="Content Placeholder 2"/>
          <p:cNvSpPr>
            <a:spLocks noGrp="1"/>
          </p:cNvSpPr>
          <p:nvPr>
            <p:ph idx="1"/>
          </p:nvPr>
        </p:nvSpPr>
        <p:spPr>
          <a:xfrm>
            <a:off x="457200" y="1196752"/>
            <a:ext cx="8229600" cy="5661248"/>
          </a:xfrm>
        </p:spPr>
        <p:txBody>
          <a:bodyPr>
            <a:noAutofit/>
          </a:bodyPr>
          <a:lstStyle/>
          <a:p>
            <a:r>
              <a:rPr lang="el-GR" sz="2400" dirty="0" smtClean="0"/>
              <a:t>Ενημέρωση </a:t>
            </a:r>
            <a:r>
              <a:rPr lang="el-GR" sz="2400" dirty="0"/>
              <a:t>και θωράκιση ιατρονοσηλευτικού προσωπικού σε περιπτώσεις </a:t>
            </a:r>
            <a:r>
              <a:rPr lang="el-GR" sz="2400" dirty="0" smtClean="0"/>
              <a:t>επιδημίας/πανδημίας.</a:t>
            </a:r>
            <a:endParaRPr lang="el-GR" sz="2400" dirty="0"/>
          </a:p>
          <a:p>
            <a:r>
              <a:rPr lang="el-GR" sz="2400" dirty="0"/>
              <a:t>Κάλυψη ασθενών διαφόρων  ομάδων (ανασφαλίστων-μεταναστών-αστέγων-</a:t>
            </a:r>
            <a:r>
              <a:rPr lang="el-GR" sz="2400" dirty="0" err="1"/>
              <a:t>ηλκιωμένω</a:t>
            </a:r>
            <a:r>
              <a:rPr lang="el-GR" sz="2400" dirty="0"/>
              <a:t>ν κλπ) </a:t>
            </a:r>
            <a:r>
              <a:rPr lang="el-GR" sz="2400" dirty="0" smtClean="0"/>
              <a:t>και </a:t>
            </a:r>
            <a:r>
              <a:rPr lang="el-GR" sz="2400" dirty="0"/>
              <a:t>συνολική βελτίωση κοινωνικοοικονομικού </a:t>
            </a:r>
            <a:r>
              <a:rPr lang="el-GR" sz="2400" dirty="0" smtClean="0"/>
              <a:t>περιβάλλοντος.</a:t>
            </a:r>
            <a:endParaRPr lang="el-GR" sz="2400" dirty="0"/>
          </a:p>
          <a:p>
            <a:r>
              <a:rPr lang="el-GR" sz="2400" dirty="0"/>
              <a:t>Νεογνικός έλεγχος για συγγενείς νόσους (γέννηση υγιούς πληθυσμού ή άμεση αντιμετώπιση συγγενών προβλημάτων</a:t>
            </a:r>
            <a:r>
              <a:rPr lang="el-GR" sz="2400" dirty="0" smtClean="0"/>
              <a:t>).</a:t>
            </a:r>
            <a:endParaRPr lang="el-GR" sz="2400" dirty="0"/>
          </a:p>
          <a:p>
            <a:r>
              <a:rPr lang="el-GR" sz="2400" dirty="0"/>
              <a:t>Πιστοποιημένη λειτουργία ιατρικών εργαστηριακών δομών (αξιοπιστία αποτελεσμάτων</a:t>
            </a:r>
            <a:r>
              <a:rPr lang="el-GR" sz="2400" dirty="0" smtClean="0"/>
              <a:t>).</a:t>
            </a:r>
            <a:endParaRPr lang="el-GR" sz="2400" dirty="0"/>
          </a:p>
          <a:p>
            <a:r>
              <a:rPr lang="el-GR" sz="2400" dirty="0"/>
              <a:t>Υποχρεωτική δήλωση καθορισμένων μεταδοτικών νοσημάτων με στόχο την προφύλαξη του πληθυσμού (</a:t>
            </a:r>
            <a:r>
              <a:rPr lang="el-GR" sz="2400" dirty="0" err="1"/>
              <a:t>registry</a:t>
            </a:r>
            <a:r>
              <a:rPr lang="el-GR" sz="2400" dirty="0" smtClean="0"/>
              <a:t>).</a:t>
            </a:r>
            <a:endParaRPr lang="el-GR" sz="2400" dirty="0"/>
          </a:p>
          <a:p>
            <a:r>
              <a:rPr lang="el-GR" sz="2400" dirty="0"/>
              <a:t>Περιορισμός μετάδοσης λοιμογόνων παραγόντων </a:t>
            </a:r>
            <a:r>
              <a:rPr lang="el-GR" sz="2400" dirty="0" smtClean="0"/>
              <a:t>και </a:t>
            </a:r>
            <a:r>
              <a:rPr lang="el-GR" sz="2400" dirty="0"/>
              <a:t>έλεγχος μικροβιακής αντοχής </a:t>
            </a:r>
            <a:r>
              <a:rPr lang="el-GR" sz="2400" dirty="0" smtClean="0"/>
              <a:t>και </a:t>
            </a:r>
            <a:r>
              <a:rPr lang="el-GR" sz="2400" dirty="0"/>
              <a:t>νοσοκομειακών </a:t>
            </a:r>
            <a:r>
              <a:rPr lang="el-GR" sz="2400" dirty="0" smtClean="0"/>
              <a:t>λοιμώξεων.</a:t>
            </a:r>
            <a:endParaRPr lang="el-GR" sz="2400" dirty="0"/>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278602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Παραδείγματα </a:t>
            </a:r>
            <a:r>
              <a:rPr lang="el-GR" dirty="0" smtClean="0"/>
              <a:t>… </a:t>
            </a:r>
            <a:r>
              <a:rPr lang="el-GR" sz="2800" b="0" dirty="0">
                <a:solidFill>
                  <a:prstClr val="black"/>
                </a:solidFill>
              </a:rPr>
              <a:t>(1/2)</a:t>
            </a:r>
            <a:endParaRPr lang="el-GR" dirty="0"/>
          </a:p>
        </p:txBody>
      </p:sp>
      <p:sp>
        <p:nvSpPr>
          <p:cNvPr id="3" name="Content Placeholder 2"/>
          <p:cNvSpPr>
            <a:spLocks noGrp="1"/>
          </p:cNvSpPr>
          <p:nvPr>
            <p:ph idx="1"/>
          </p:nvPr>
        </p:nvSpPr>
        <p:spPr/>
        <p:txBody>
          <a:bodyPr>
            <a:noAutofit/>
          </a:bodyPr>
          <a:lstStyle/>
          <a:p>
            <a:r>
              <a:rPr lang="el-GR" sz="2400" b="1" dirty="0"/>
              <a:t>Διαγνωστικές εξετάσεις για ηπατίτιδα β</a:t>
            </a:r>
            <a:r>
              <a:rPr lang="el-GR" sz="2400" dirty="0"/>
              <a:t>: οι περισσότεροι ασθενείς είναι </a:t>
            </a:r>
            <a:r>
              <a:rPr lang="el-GR" sz="2400" dirty="0" err="1"/>
              <a:t>ασυμπτωματικοί</a:t>
            </a:r>
            <a:r>
              <a:rPr lang="el-GR" sz="2400" dirty="0"/>
              <a:t> ως το σημείο που εισάγονται σε νοσοκομείο με ασκητική συλλογή ή εκδηλώσεις ηπατικής </a:t>
            </a:r>
            <a:r>
              <a:rPr lang="el-GR" sz="2400" dirty="0" smtClean="0"/>
              <a:t>ανεπάρκειας.</a:t>
            </a:r>
            <a:endParaRPr lang="el-GR" sz="2400" dirty="0"/>
          </a:p>
          <a:p>
            <a:r>
              <a:rPr lang="el-GR" sz="2400" b="1" dirty="0"/>
              <a:t>Διαγνωστικές εξετάσεις για αιμορροφιλία</a:t>
            </a:r>
            <a:r>
              <a:rPr lang="el-GR" sz="2400" dirty="0"/>
              <a:t>: η συνηθέστερη μορφή αιμορροφιλίας (νόσος </a:t>
            </a:r>
            <a:r>
              <a:rPr lang="el-GR" sz="2400" dirty="0" err="1"/>
              <a:t>Von</a:t>
            </a:r>
            <a:r>
              <a:rPr lang="el-GR" sz="2400" dirty="0"/>
              <a:t> </a:t>
            </a:r>
            <a:r>
              <a:rPr lang="el-GR" sz="2400" dirty="0" err="1"/>
              <a:t>Willebrand</a:t>
            </a:r>
            <a:r>
              <a:rPr lang="el-GR" sz="2400" dirty="0"/>
              <a:t>) μένει συνήθως αδιάγνωστη σε γονείς-φορείς που αποκτούν τέκνα </a:t>
            </a:r>
            <a:r>
              <a:rPr lang="el-GR" sz="2400" dirty="0" smtClean="0"/>
              <a:t>ασθενείς.</a:t>
            </a:r>
            <a:endParaRPr lang="el-GR" sz="2400" dirty="0"/>
          </a:p>
          <a:p>
            <a:r>
              <a:rPr lang="el-GR" sz="2400" b="1" dirty="0"/>
              <a:t>Απλές εξετάσεις καρκινικών δεικτών </a:t>
            </a:r>
            <a:r>
              <a:rPr lang="el-GR" sz="2400" dirty="0"/>
              <a:t>(πχ PSA)-ανίχνευση αίματος στα κόπρανα-μαστογραφία-τεστ ΠΑΠ ανιχνεύουν επιθετικούς καρκίνους σε αρχικά στάδια με εξαιρετικά ποσοστά </a:t>
            </a:r>
            <a:r>
              <a:rPr lang="el-GR" sz="2400" dirty="0" smtClean="0"/>
              <a:t>ίασης.</a:t>
            </a:r>
            <a:endParaRPr lang="el-GR" sz="2400" dirty="0"/>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975792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Παραδείγματα </a:t>
            </a:r>
            <a:r>
              <a:rPr lang="el-GR" dirty="0" smtClean="0"/>
              <a:t>… </a:t>
            </a:r>
            <a:r>
              <a:rPr lang="el-GR" sz="2800" b="0" dirty="0" smtClean="0">
                <a:solidFill>
                  <a:prstClr val="black"/>
                </a:solidFill>
              </a:rPr>
              <a:t>(2/2</a:t>
            </a:r>
            <a:r>
              <a:rPr lang="el-GR" sz="2800" b="0" dirty="0">
                <a:solidFill>
                  <a:prstClr val="black"/>
                </a:solidFill>
              </a:rPr>
              <a:t>)</a:t>
            </a:r>
            <a:endParaRPr lang="el-GR" dirty="0"/>
          </a:p>
        </p:txBody>
      </p:sp>
      <p:sp>
        <p:nvSpPr>
          <p:cNvPr id="3" name="Content Placeholder 2"/>
          <p:cNvSpPr>
            <a:spLocks noGrp="1"/>
          </p:cNvSpPr>
          <p:nvPr>
            <p:ph idx="1"/>
          </p:nvPr>
        </p:nvSpPr>
        <p:spPr>
          <a:xfrm>
            <a:off x="457200" y="1196752"/>
            <a:ext cx="8435280" cy="4392488"/>
          </a:xfrm>
        </p:spPr>
        <p:txBody>
          <a:bodyPr>
            <a:normAutofit/>
          </a:bodyPr>
          <a:lstStyle/>
          <a:p>
            <a:r>
              <a:rPr lang="el-GR" sz="2400" b="1" dirty="0" smtClean="0"/>
              <a:t>Διευρυμένος </a:t>
            </a:r>
            <a:r>
              <a:rPr lang="el-GR" sz="2400" b="1" dirty="0"/>
              <a:t>προγεννητικός ή/και νεογνικός έλεγχος</a:t>
            </a:r>
            <a:r>
              <a:rPr lang="el-GR" sz="2400" dirty="0"/>
              <a:t> δίνει τη δυνατότητα έγκαιρης επέμβασης όπου αυτό είναι επιστημονικά εφικτό </a:t>
            </a:r>
            <a:r>
              <a:rPr lang="el-GR" sz="2400" dirty="0" smtClean="0"/>
              <a:t>- ηθικά διλλήματα??</a:t>
            </a:r>
            <a:endParaRPr lang="el-GR" sz="2400" dirty="0"/>
          </a:p>
          <a:p>
            <a:r>
              <a:rPr lang="el-GR" sz="2400" b="1" dirty="0"/>
              <a:t>Τακτική άσκηση και ισορροπημένη διατροφή</a:t>
            </a:r>
            <a:r>
              <a:rPr lang="el-GR" sz="2400" dirty="0"/>
              <a:t>: βελτίωση </a:t>
            </a:r>
            <a:r>
              <a:rPr lang="el-GR" sz="2400" dirty="0" err="1"/>
              <a:t>γλυκαιμικών</a:t>
            </a:r>
            <a:r>
              <a:rPr lang="el-GR" sz="2400" dirty="0"/>
              <a:t> και </a:t>
            </a:r>
            <a:r>
              <a:rPr lang="el-GR" sz="2400" dirty="0" err="1"/>
              <a:t>λιπιδικών</a:t>
            </a:r>
            <a:r>
              <a:rPr lang="el-GR" sz="2400" dirty="0"/>
              <a:t> δεικτών, αποφυγή διαβήτη και </a:t>
            </a:r>
            <a:r>
              <a:rPr lang="el-GR" sz="2400" dirty="0" err="1"/>
              <a:t>δυσλιπιδαιμιών</a:t>
            </a:r>
            <a:r>
              <a:rPr lang="el-GR" sz="2400" dirty="0"/>
              <a:t>  (και καλύτερος έλεγχος στα </a:t>
            </a:r>
            <a:r>
              <a:rPr lang="el-GR" sz="2400" dirty="0" err="1"/>
              <a:t>οικογενή</a:t>
            </a:r>
            <a:r>
              <a:rPr lang="el-GR" sz="2400" dirty="0"/>
              <a:t> νοσήματα, τα οποία μπορεί να παρακολουθούνται συστηματικότερα από την παιδική ηλικία με συχνούς βιοχημικούς </a:t>
            </a:r>
            <a:r>
              <a:rPr lang="el-GR" sz="2400" dirty="0" smtClean="0"/>
              <a:t>ελέγχους) </a:t>
            </a:r>
          </a:p>
          <a:p>
            <a:pPr marL="355600" indent="0">
              <a:buNone/>
            </a:pPr>
            <a:r>
              <a:rPr lang="el-GR" sz="2400" dirty="0" smtClean="0"/>
              <a:t>Πρόσφατη </a:t>
            </a:r>
            <a:r>
              <a:rPr lang="el-GR" sz="2400" dirty="0"/>
              <a:t>κατάρτιση Εθνικών Διατροφικών </a:t>
            </a:r>
            <a:r>
              <a:rPr lang="el-GR" sz="2400" dirty="0" smtClean="0"/>
              <a:t>Οδηγών.</a:t>
            </a:r>
            <a:endParaRPr lang="el-GR" sz="2400" dirty="0"/>
          </a:p>
          <a:p>
            <a:r>
              <a:rPr lang="el-GR" sz="2400" b="1" dirty="0"/>
              <a:t>Διακοπή καπνίσματος</a:t>
            </a:r>
            <a:r>
              <a:rPr lang="el-GR" sz="2400" dirty="0"/>
              <a:t>: τεράστια οφέλη για τη δημόσια </a:t>
            </a:r>
            <a:r>
              <a:rPr lang="el-GR" sz="2400" dirty="0" smtClean="0"/>
              <a:t>υγεία.</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
        <p:nvSpPr>
          <p:cNvPr id="5" name="7 - TextBox"/>
          <p:cNvSpPr txBox="1"/>
          <p:nvPr/>
        </p:nvSpPr>
        <p:spPr>
          <a:xfrm>
            <a:off x="539552" y="5523680"/>
            <a:ext cx="8136904" cy="1200329"/>
          </a:xfrm>
          <a:prstGeom prst="rect">
            <a:avLst/>
          </a:prstGeom>
          <a:solidFill>
            <a:schemeClr val="accent1">
              <a:lumMod val="20000"/>
              <a:lumOff val="80000"/>
            </a:schemeClr>
          </a:solidFill>
        </p:spPr>
        <p:txBody>
          <a:bodyPr wrap="square" rtlCol="0">
            <a:spAutoFit/>
          </a:bodyPr>
          <a:lstStyle/>
          <a:p>
            <a:r>
              <a:rPr lang="el-GR" b="1" dirty="0" smtClean="0">
                <a:solidFill>
                  <a:srgbClr val="820000"/>
                </a:solidFill>
                <a:latin typeface="+mn-lt"/>
              </a:rPr>
              <a:t>Δραστηριότητες της μαίας </a:t>
            </a:r>
            <a:r>
              <a:rPr lang="el-GR" dirty="0" smtClean="0">
                <a:latin typeface="+mn-lt"/>
              </a:rPr>
              <a:t>που εργάζεται στην πρωτοβάθμια φροντίδα υγείας σχετικά με την πρόληψη του καρκίνου της γεννητικής περιοχής της γυναίκας και προώθηση του HPV εμβολιασμού.</a:t>
            </a:r>
          </a:p>
          <a:p>
            <a:r>
              <a:rPr lang="el-GR" dirty="0" smtClean="0">
                <a:latin typeface="+mn-lt"/>
              </a:rPr>
              <a:t>Πολύ βασική εργασία. Ασχολούνται στον τομέα της πρόληψης και του εμβολιασμού. </a:t>
            </a:r>
            <a:endParaRPr lang="el-GR" dirty="0">
              <a:latin typeface="+mn-lt"/>
            </a:endParaRPr>
          </a:p>
        </p:txBody>
      </p:sp>
    </p:spTree>
    <p:extLst>
      <p:ext uri="{BB962C8B-B14F-4D97-AF65-F5344CB8AC3E}">
        <p14:creationId xmlns:p14="http://schemas.microsoft.com/office/powerpoint/2010/main" val="967266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2800" dirty="0"/>
              <a:t>Προεδρικό Διάταγμα 349/14-6-1989 [άρθρο 2, § 2.1]- Καθήκοντα Πτυχιούχων των Τμημάτων Μαιευτικής των </a:t>
            </a:r>
            <a:r>
              <a:rPr lang="el-GR" sz="2800" dirty="0" smtClean="0"/>
              <a:t>ΤΕΙ:</a:t>
            </a:r>
            <a:endParaRPr lang="el-GR" sz="2800" dirty="0"/>
          </a:p>
        </p:txBody>
      </p:sp>
      <p:sp>
        <p:nvSpPr>
          <p:cNvPr id="3" name="Content Placeholder 2"/>
          <p:cNvSpPr>
            <a:spLocks noGrp="1"/>
          </p:cNvSpPr>
          <p:nvPr>
            <p:ph idx="1"/>
          </p:nvPr>
        </p:nvSpPr>
        <p:spPr/>
        <p:txBody>
          <a:bodyPr>
            <a:normAutofit/>
          </a:bodyPr>
          <a:lstStyle/>
          <a:p>
            <a:pPr marL="0" indent="0">
              <a:buNone/>
            </a:pPr>
            <a:r>
              <a:rPr lang="el-GR" sz="2400" b="1" dirty="0">
                <a:solidFill>
                  <a:srgbClr val="004B82"/>
                </a:solidFill>
              </a:rPr>
              <a:t>Γενικά Καθήκοντα</a:t>
            </a:r>
          </a:p>
          <a:p>
            <a:r>
              <a:rPr lang="el-GR" sz="2400" dirty="0" smtClean="0"/>
              <a:t>Εκτέλεση </a:t>
            </a:r>
            <a:r>
              <a:rPr lang="el-GR" sz="2400" dirty="0"/>
              <a:t>φαρμακευτικής αγωγής κατόπιν ιατρικής οδηγίας και παρασκευή παρεντερικών διαλυμάτων (από το στόμα, ορθό, κόλπο, ενέσεις υποδόριες, </a:t>
            </a:r>
            <a:r>
              <a:rPr lang="el-GR" sz="2400" dirty="0" err="1"/>
              <a:t>ενδομυικές</a:t>
            </a:r>
            <a:r>
              <a:rPr lang="el-GR" sz="2400" dirty="0"/>
              <a:t>, ενδοδερμικές, ενδοφλέβιες</a:t>
            </a:r>
            <a:r>
              <a:rPr lang="el-GR" sz="2400" dirty="0" smtClean="0"/>
              <a:t>).</a:t>
            </a:r>
            <a:endParaRPr lang="el-GR" sz="2400" dirty="0"/>
          </a:p>
          <a:p>
            <a:pPr lvl="1"/>
            <a:r>
              <a:rPr lang="el-GR" sz="2400" dirty="0"/>
              <a:t>καθετηριασμός ουροδόχου </a:t>
            </a:r>
            <a:r>
              <a:rPr lang="el-GR" sz="2400" dirty="0" smtClean="0"/>
              <a:t>κύστεως.</a:t>
            </a:r>
            <a:endParaRPr lang="el-GR" sz="2400" dirty="0"/>
          </a:p>
          <a:p>
            <a:pPr lvl="1"/>
            <a:r>
              <a:rPr lang="el-GR" sz="2400" dirty="0"/>
              <a:t>τοποθέτηση καθετήρα </a:t>
            </a:r>
            <a:r>
              <a:rPr lang="el-GR" sz="2400" dirty="0" err="1"/>
              <a:t>Levain</a:t>
            </a:r>
            <a:r>
              <a:rPr lang="el-GR" sz="2400" dirty="0"/>
              <a:t> κατόπιν ιατρικής </a:t>
            </a:r>
            <a:r>
              <a:rPr lang="el-GR" sz="2400" dirty="0" smtClean="0"/>
              <a:t>οδηγίας.</a:t>
            </a:r>
            <a:endParaRPr lang="el-GR" sz="2400" dirty="0"/>
          </a:p>
          <a:p>
            <a:r>
              <a:rPr lang="el-GR" sz="2400" dirty="0" smtClean="0"/>
              <a:t>Περιποίηση </a:t>
            </a:r>
            <a:r>
              <a:rPr lang="el-GR" sz="2400" dirty="0"/>
              <a:t>τραύματος και χειρουργικών τομών σε περιπτώσεις </a:t>
            </a:r>
            <a:r>
              <a:rPr lang="el-GR" sz="2400" dirty="0" smtClean="0"/>
              <a:t>ανάγκης.</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3223918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2800" dirty="0"/>
              <a:t>Προεδρικό Διάταγμα 349/14-6-1989 [άρθρο 2, § 2.1]- Καθήκοντα Πτυχιούχων των Τμημάτων Μαιευτικής των </a:t>
            </a:r>
            <a:r>
              <a:rPr lang="el-GR" sz="2800" dirty="0" smtClean="0"/>
              <a:t>ΤΕΙ:</a:t>
            </a:r>
            <a:endParaRPr lang="el-GR" sz="2800" dirty="0"/>
          </a:p>
        </p:txBody>
      </p:sp>
      <p:sp>
        <p:nvSpPr>
          <p:cNvPr id="3" name="Content Placeholder 2"/>
          <p:cNvSpPr>
            <a:spLocks noGrp="1"/>
          </p:cNvSpPr>
          <p:nvPr>
            <p:ph idx="1"/>
          </p:nvPr>
        </p:nvSpPr>
        <p:spPr>
          <a:xfrm>
            <a:off x="457200" y="1196752"/>
            <a:ext cx="8229600" cy="5544616"/>
          </a:xfrm>
        </p:spPr>
        <p:txBody>
          <a:bodyPr>
            <a:noAutofit/>
          </a:bodyPr>
          <a:lstStyle/>
          <a:p>
            <a:r>
              <a:rPr lang="el-GR" sz="2400" dirty="0" smtClean="0"/>
              <a:t>Συρραφή </a:t>
            </a:r>
            <a:r>
              <a:rPr lang="el-GR" sz="2400" dirty="0" err="1"/>
              <a:t>μικροτραυμάτων</a:t>
            </a:r>
            <a:r>
              <a:rPr lang="el-GR" sz="2400" dirty="0"/>
              <a:t> σε περίπτωση ανάγκης </a:t>
            </a:r>
          </a:p>
          <a:p>
            <a:pPr lvl="1"/>
            <a:r>
              <a:rPr lang="el-GR" sz="2400" dirty="0"/>
              <a:t>λήψη αίματος για εργαστηριακές </a:t>
            </a:r>
            <a:r>
              <a:rPr lang="el-GR" sz="2400" dirty="0" smtClean="0"/>
              <a:t>εξετάσεις.</a:t>
            </a:r>
            <a:endParaRPr lang="el-GR" sz="2400" dirty="0"/>
          </a:p>
          <a:p>
            <a:pPr lvl="1"/>
            <a:r>
              <a:rPr lang="el-GR" sz="2400" dirty="0"/>
              <a:t>λήψη επιχρισμάτων για έγκαιρη διάγνωση του </a:t>
            </a:r>
            <a:r>
              <a:rPr lang="el-GR" sz="2400" dirty="0" err="1"/>
              <a:t>Ca</a:t>
            </a:r>
            <a:r>
              <a:rPr lang="el-GR" sz="2400" dirty="0"/>
              <a:t> των γεννητικών (</a:t>
            </a:r>
            <a:r>
              <a:rPr lang="el-GR" sz="2400" dirty="0" err="1"/>
              <a:t>Pap</a:t>
            </a:r>
            <a:r>
              <a:rPr lang="el-GR" sz="2400" dirty="0"/>
              <a:t> </a:t>
            </a:r>
            <a:r>
              <a:rPr lang="el-GR" sz="2400" dirty="0" err="1"/>
              <a:t>Test</a:t>
            </a:r>
            <a:r>
              <a:rPr lang="el-GR" sz="2400" dirty="0"/>
              <a:t>) και κολπικού εκκρίματος για μικροβιολογική </a:t>
            </a:r>
            <a:r>
              <a:rPr lang="el-GR" sz="2400" dirty="0" smtClean="0"/>
              <a:t>εξέταση.</a:t>
            </a:r>
            <a:endParaRPr lang="el-GR" sz="2400" dirty="0"/>
          </a:p>
          <a:p>
            <a:pPr lvl="1"/>
            <a:r>
              <a:rPr lang="el-GR" sz="2400" dirty="0"/>
              <a:t>προετοιμασία και αποστείρωση εργαλείων και υγειονομικού </a:t>
            </a:r>
            <a:r>
              <a:rPr lang="el-GR" sz="2400" dirty="0" smtClean="0"/>
              <a:t>υλικού.</a:t>
            </a:r>
            <a:endParaRPr lang="el-GR" sz="2400" dirty="0"/>
          </a:p>
          <a:p>
            <a:pPr lvl="1"/>
            <a:r>
              <a:rPr lang="el-GR" sz="2400" dirty="0"/>
              <a:t>εξέταση ούρων εγκύου γυναίκας για την εξακρίβωση σακχάρου, οξόνης και λευκώματος κατά την </a:t>
            </a:r>
            <a:r>
              <a:rPr lang="el-GR" sz="2400" dirty="0" smtClean="0"/>
              <a:t>εξέταση.</a:t>
            </a:r>
            <a:endParaRPr lang="el-GR" sz="2400" dirty="0"/>
          </a:p>
          <a:p>
            <a:pPr lvl="1"/>
            <a:r>
              <a:rPr lang="el-GR" sz="2400" dirty="0"/>
              <a:t>λήψη και καταγραφή μαιευτικού </a:t>
            </a:r>
            <a:r>
              <a:rPr lang="el-GR" sz="2400" dirty="0" smtClean="0"/>
              <a:t>ιστορικού.</a:t>
            </a:r>
            <a:endParaRPr lang="el-GR" sz="2400" dirty="0"/>
          </a:p>
          <a:p>
            <a:pPr lvl="1"/>
            <a:r>
              <a:rPr lang="el-GR" sz="2400" dirty="0"/>
              <a:t>παροχή ολοκληρωμένης νοσηλευτικής φροντίδας της εγκύου, επιτόκου, λεχώνας και νεογέννητου στο νοσοκομείο και το σπίτι, σύμφωνα με το </a:t>
            </a:r>
            <a:r>
              <a:rPr lang="el-GR" sz="2400" dirty="0" err="1" smtClean="0"/>
              <a:t>καθηκοντολόγιο</a:t>
            </a:r>
            <a:r>
              <a:rPr lang="el-GR" sz="2400" dirty="0"/>
              <a:t>.</a:t>
            </a:r>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1272459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2800" dirty="0"/>
              <a:t>Προεδρικό Διάταγμα 349/14-6-1989 [άρθρο 2, § 2.1]- Καθήκοντα Πτυχιούχων των Τμημάτων Μαιευτικής των ΤΕΙ:</a:t>
            </a:r>
          </a:p>
        </p:txBody>
      </p:sp>
      <p:sp>
        <p:nvSpPr>
          <p:cNvPr id="3" name="Content Placeholder 2"/>
          <p:cNvSpPr>
            <a:spLocks noGrp="1"/>
          </p:cNvSpPr>
          <p:nvPr>
            <p:ph idx="1"/>
          </p:nvPr>
        </p:nvSpPr>
        <p:spPr>
          <a:xfrm>
            <a:off x="457200" y="1196752"/>
            <a:ext cx="8686800" cy="5040560"/>
          </a:xfrm>
        </p:spPr>
        <p:txBody>
          <a:bodyPr>
            <a:noAutofit/>
          </a:bodyPr>
          <a:lstStyle/>
          <a:p>
            <a:r>
              <a:rPr lang="el-GR" sz="2400" dirty="0" smtClean="0"/>
              <a:t>Τήρηση </a:t>
            </a:r>
            <a:r>
              <a:rPr lang="el-GR" sz="2400" dirty="0"/>
              <a:t>απαραίτητων εγγράφων, διαγραμμάτων, μητρώων, ιστορικών και αρχείων και με χρήση σύγχρονης </a:t>
            </a:r>
            <a:r>
              <a:rPr lang="el-GR" sz="2400" dirty="0" smtClean="0"/>
              <a:t>τεχνολογίας.</a:t>
            </a:r>
            <a:endParaRPr lang="el-GR" sz="2400" dirty="0"/>
          </a:p>
          <a:p>
            <a:r>
              <a:rPr lang="el-GR" sz="2400" dirty="0" smtClean="0"/>
              <a:t>Συνταγογράφηση </a:t>
            </a:r>
            <a:r>
              <a:rPr lang="el-GR" sz="2400" dirty="0"/>
              <a:t>φαρμάκων βιταμίνη, σίδηρο, σπασμολυτικά, </a:t>
            </a:r>
            <a:r>
              <a:rPr lang="el-GR" sz="2400" dirty="0" err="1"/>
              <a:t>πεθιδίνη</a:t>
            </a:r>
            <a:r>
              <a:rPr lang="el-GR" sz="2400" dirty="0"/>
              <a:t>, </a:t>
            </a:r>
            <a:r>
              <a:rPr lang="el-GR" sz="2400" dirty="0" err="1"/>
              <a:t>μητροσυσταλτικά</a:t>
            </a:r>
            <a:r>
              <a:rPr lang="el-GR" sz="2400" dirty="0"/>
              <a:t>, </a:t>
            </a:r>
            <a:r>
              <a:rPr lang="el-GR" sz="2400" dirty="0" err="1"/>
              <a:t>μητροσυσπαστικά</a:t>
            </a:r>
            <a:r>
              <a:rPr lang="el-GR" sz="2400" dirty="0"/>
              <a:t> και τοπικά </a:t>
            </a:r>
            <a:r>
              <a:rPr lang="el-GR" sz="2400" dirty="0" smtClean="0"/>
              <a:t>αναισθητικά.</a:t>
            </a:r>
            <a:endParaRPr lang="el-GR" sz="2400" dirty="0"/>
          </a:p>
          <a:p>
            <a:r>
              <a:rPr lang="el-GR" sz="2400" dirty="0" smtClean="0"/>
              <a:t>Σωστή </a:t>
            </a:r>
            <a:r>
              <a:rPr lang="el-GR" sz="2400" dirty="0"/>
              <a:t>πληροφόρηση, παροχή οδηγιών σε θέματα οικογενειακού προγραμματισμού και εφαρμογή καθορισμένων μεθόδων </a:t>
            </a:r>
            <a:r>
              <a:rPr lang="el-GR" sz="2400" dirty="0" smtClean="0"/>
              <a:t>αντισύλληψης.</a:t>
            </a:r>
            <a:endParaRPr lang="el-GR" sz="2400" dirty="0"/>
          </a:p>
          <a:p>
            <a:r>
              <a:rPr lang="el-GR" sz="2400" dirty="0"/>
              <a:t>Ενημέρωση της οικογένειας σε θέματα της αρμοδιότητάς </a:t>
            </a:r>
            <a:r>
              <a:rPr lang="el-GR" sz="2400" dirty="0" smtClean="0"/>
              <a:t>τους.</a:t>
            </a:r>
            <a:endParaRPr lang="el-GR" sz="2400" dirty="0"/>
          </a:p>
          <a:p>
            <a:r>
              <a:rPr lang="el-GR" sz="2400" dirty="0" smtClean="0"/>
              <a:t>Εκτέλεση </a:t>
            </a:r>
            <a:r>
              <a:rPr lang="el-GR" sz="2400" dirty="0"/>
              <a:t>γραπτών οδηγιών που έχουν ορισθεί από το </a:t>
            </a:r>
            <a:r>
              <a:rPr lang="el-GR" sz="2400" dirty="0" smtClean="0"/>
              <a:t>γιατρό.</a:t>
            </a:r>
            <a:endParaRPr lang="el-GR" sz="2400" dirty="0"/>
          </a:p>
          <a:p>
            <a:r>
              <a:rPr lang="el-GR" sz="2400" dirty="0" smtClean="0"/>
              <a:t>Λήψη </a:t>
            </a:r>
            <a:r>
              <a:rPr lang="el-GR" sz="2400" dirty="0"/>
              <a:t>μέτρων για την πρόληψη και καταστολή των </a:t>
            </a:r>
            <a:r>
              <a:rPr lang="el-GR" sz="2400" dirty="0" err="1"/>
              <a:t>ενδονοσοκομειακών</a:t>
            </a:r>
            <a:r>
              <a:rPr lang="el-GR" sz="2400" dirty="0"/>
              <a:t> </a:t>
            </a:r>
            <a:r>
              <a:rPr lang="el-GR" sz="2400" dirty="0" smtClean="0"/>
              <a:t>λοιμώξεων.</a:t>
            </a:r>
          </a:p>
          <a:p>
            <a:pPr lvl="1"/>
            <a:r>
              <a:rPr lang="el-GR" sz="2400" dirty="0" smtClean="0"/>
              <a:t>Έκδοση </a:t>
            </a:r>
            <a:r>
              <a:rPr lang="el-GR" sz="2400" dirty="0"/>
              <a:t>πιστοποιητικού γέννησης (δήλωση) σε περίπτωση τοκετού από την </a:t>
            </a:r>
            <a:r>
              <a:rPr lang="el-GR" sz="2400" dirty="0" smtClean="0"/>
              <a:t>ίδια.</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483446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dirty="0"/>
              <a:t>Ειδικά </a:t>
            </a:r>
            <a:r>
              <a:rPr lang="el-GR" dirty="0" smtClean="0"/>
              <a:t>καθήκοντα (κατά </a:t>
            </a:r>
            <a:r>
              <a:rPr lang="el-GR" dirty="0"/>
              <a:t>την </a:t>
            </a:r>
            <a:r>
              <a:rPr lang="el-GR" dirty="0" smtClean="0"/>
              <a:t>εγκυμοσύνη): </a:t>
            </a:r>
            <a:r>
              <a:rPr lang="el-GR" sz="3100" b="0" dirty="0">
                <a:solidFill>
                  <a:prstClr val="black"/>
                </a:solidFill>
              </a:rPr>
              <a:t>(</a:t>
            </a:r>
            <a:r>
              <a:rPr lang="el-GR" sz="3100" b="0" dirty="0" smtClean="0">
                <a:solidFill>
                  <a:prstClr val="black"/>
                </a:solidFill>
              </a:rPr>
              <a:t>1/3)</a:t>
            </a:r>
            <a:r>
              <a:rPr lang="el-GR" sz="3100" dirty="0" smtClean="0"/>
              <a:t> </a:t>
            </a:r>
            <a:endParaRPr lang="el-GR" sz="3100" dirty="0"/>
          </a:p>
        </p:txBody>
      </p:sp>
      <p:sp>
        <p:nvSpPr>
          <p:cNvPr id="3" name="Content Placeholder 2"/>
          <p:cNvSpPr>
            <a:spLocks noGrp="1"/>
          </p:cNvSpPr>
          <p:nvPr>
            <p:ph idx="1"/>
          </p:nvPr>
        </p:nvSpPr>
        <p:spPr/>
        <p:txBody>
          <a:bodyPr>
            <a:normAutofit/>
          </a:bodyPr>
          <a:lstStyle/>
          <a:p>
            <a:r>
              <a:rPr lang="el-GR" sz="2800" dirty="0" smtClean="0"/>
              <a:t>Διάγνωση </a:t>
            </a:r>
            <a:r>
              <a:rPr lang="el-GR" sz="2800" dirty="0"/>
              <a:t>της εγκυμοσύνης και κλινική παρακολούθηση της φυσιολογικής </a:t>
            </a:r>
            <a:r>
              <a:rPr lang="el-GR" sz="2800" dirty="0" smtClean="0"/>
              <a:t>εγκυμοσύνης.</a:t>
            </a:r>
            <a:endParaRPr lang="el-GR" sz="2800" dirty="0"/>
          </a:p>
          <a:p>
            <a:r>
              <a:rPr lang="el-GR" sz="2800" dirty="0" smtClean="0"/>
              <a:t>Έγγραφη </a:t>
            </a:r>
            <a:r>
              <a:rPr lang="el-GR" sz="2800" dirty="0"/>
              <a:t>ή συμβουλευτική παροχή οδηγιών για τις απαραίτητες εργαστηριακές </a:t>
            </a:r>
            <a:r>
              <a:rPr lang="el-GR" sz="2800" dirty="0" smtClean="0"/>
              <a:t>εξετάσεις.</a:t>
            </a:r>
            <a:endParaRPr lang="el-GR" sz="2800" dirty="0"/>
          </a:p>
          <a:p>
            <a:r>
              <a:rPr lang="el-GR" sz="2800" dirty="0" smtClean="0"/>
              <a:t>Με </a:t>
            </a:r>
            <a:r>
              <a:rPr lang="el-GR" sz="2800" dirty="0"/>
              <a:t>σκοπό την όσο γίνεται έγκαιρη διάγνωση κάθε εγκυμοσύνης υψηλού κινδύνου και τη</a:t>
            </a:r>
          </a:p>
          <a:p>
            <a:r>
              <a:rPr lang="el-GR" sz="2800" dirty="0" smtClean="0"/>
              <a:t>Μεταφορά </a:t>
            </a:r>
            <a:r>
              <a:rPr lang="el-GR" sz="2800" dirty="0"/>
              <a:t>στα ειδικά κέντρα ή κλήση του </a:t>
            </a:r>
            <a:r>
              <a:rPr lang="el-GR" sz="2800" dirty="0" smtClean="0"/>
              <a:t>γιατρού.</a:t>
            </a:r>
            <a:endParaRPr lang="el-GR" sz="2800" dirty="0"/>
          </a:p>
          <a:p>
            <a:endParaRPr lang="el-GR" sz="28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1780537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Υγεία και Δημόσια υγεία </a:t>
            </a:r>
            <a:r>
              <a:rPr lang="el-GR" sz="3200" b="0" dirty="0" smtClean="0">
                <a:solidFill>
                  <a:prstClr val="black"/>
                </a:solidFill>
              </a:rPr>
              <a:t>(1/2</a:t>
            </a:r>
            <a:r>
              <a:rPr lang="el-GR" sz="3200" b="0" dirty="0">
                <a:solidFill>
                  <a:prstClr val="black"/>
                </a:solidFill>
              </a:rPr>
              <a:t>)</a:t>
            </a:r>
            <a:endParaRPr lang="el-GR" dirty="0"/>
          </a:p>
        </p:txBody>
      </p:sp>
      <p:sp>
        <p:nvSpPr>
          <p:cNvPr id="3" name="Content Placeholder 2"/>
          <p:cNvSpPr>
            <a:spLocks noGrp="1"/>
          </p:cNvSpPr>
          <p:nvPr>
            <p:ph idx="1"/>
          </p:nvPr>
        </p:nvSpPr>
        <p:spPr/>
        <p:txBody>
          <a:bodyPr>
            <a:normAutofit/>
          </a:bodyPr>
          <a:lstStyle/>
          <a:p>
            <a:r>
              <a:rPr lang="el-GR" sz="2400" dirty="0"/>
              <a:t>«Υγεία είναι η κατάσταση της πλήρους σωματικής, ψυχικής και κοινωνικής ευεξίας και όχι μόνο η απουσία νόσου ή αναπηρίας» Καταστατικός Χάρτης του Παγκόσμιου  Οργανισμού Υγείας (Π.Ο.Υ.),</a:t>
            </a:r>
            <a:r>
              <a:rPr lang="el-GR" sz="2400" dirty="0" smtClean="0"/>
              <a:t>1946.</a:t>
            </a:r>
            <a:endParaRPr lang="el-GR" sz="2400" dirty="0"/>
          </a:p>
          <a:p>
            <a:r>
              <a:rPr lang="el-GR" sz="2400" dirty="0" smtClean="0"/>
              <a:t>«</a:t>
            </a:r>
            <a:r>
              <a:rPr lang="el-GR" sz="2400" dirty="0"/>
              <a:t>Η υγεία είναι το εύρος των ικανοτήτων ενός άτομου ή μια ομάδας, από την μία πλευρά, να πραγματοποιήσει επιθυμίες και να ικανοποιήσει ανάγκες, και από την άλλη πλευρά, να αλλάξει ή να αντεπεξέλθει στο περιβάλλον. Η υγεία επομένως, θεωρείται ως πόρος για την καθημερινή ζωή. Είναι μια θετική έννοια που δίνει έμφαση στους κοινωνικούς και προσωπικούς πόρους, όπως επίσης και στις σωματικές ικανότητες», WHO, </a:t>
            </a:r>
            <a:r>
              <a:rPr lang="el-GR" sz="2400" dirty="0" err="1"/>
              <a:t>Ottawa</a:t>
            </a:r>
            <a:r>
              <a:rPr lang="el-GR" sz="2400" dirty="0"/>
              <a:t> </a:t>
            </a:r>
            <a:r>
              <a:rPr lang="el-GR" sz="2400" dirty="0" err="1"/>
              <a:t>Charter</a:t>
            </a:r>
            <a:r>
              <a:rPr lang="el-GR" sz="2400" dirty="0"/>
              <a:t> </a:t>
            </a:r>
            <a:r>
              <a:rPr lang="el-GR" sz="2400" dirty="0" err="1"/>
              <a:t>for</a:t>
            </a:r>
            <a:r>
              <a:rPr lang="el-GR" sz="2400" dirty="0"/>
              <a:t> </a:t>
            </a:r>
            <a:r>
              <a:rPr lang="el-GR" sz="2400" dirty="0" err="1"/>
              <a:t>Health</a:t>
            </a:r>
            <a:r>
              <a:rPr lang="el-GR" sz="2400" dirty="0"/>
              <a:t> </a:t>
            </a:r>
            <a:r>
              <a:rPr lang="el-GR" sz="2400" dirty="0" err="1"/>
              <a:t>Promotion</a:t>
            </a:r>
            <a:r>
              <a:rPr lang="el-GR" sz="2400" dirty="0"/>
              <a:t>, </a:t>
            </a:r>
            <a:r>
              <a:rPr lang="el-GR" sz="2400" dirty="0" smtClean="0"/>
              <a:t>1986.</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547571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dirty="0"/>
              <a:t>Ειδικά καθήκοντα (κατά την εγκυμοσύνη</a:t>
            </a:r>
            <a:r>
              <a:rPr lang="el-GR" dirty="0" smtClean="0"/>
              <a:t>): </a:t>
            </a:r>
            <a:r>
              <a:rPr lang="el-GR" sz="3100" b="0" dirty="0" smtClean="0">
                <a:solidFill>
                  <a:prstClr val="black"/>
                </a:solidFill>
              </a:rPr>
              <a:t>(2/3)</a:t>
            </a:r>
            <a:r>
              <a:rPr lang="el-GR" sz="3100" dirty="0" smtClean="0"/>
              <a:t> </a:t>
            </a:r>
            <a:endParaRPr lang="el-GR" sz="3100" dirty="0"/>
          </a:p>
        </p:txBody>
      </p:sp>
      <p:sp>
        <p:nvSpPr>
          <p:cNvPr id="3" name="Content Placeholder 2"/>
          <p:cNvSpPr>
            <a:spLocks noGrp="1"/>
          </p:cNvSpPr>
          <p:nvPr>
            <p:ph idx="1"/>
          </p:nvPr>
        </p:nvSpPr>
        <p:spPr/>
        <p:txBody>
          <a:bodyPr>
            <a:noAutofit/>
          </a:bodyPr>
          <a:lstStyle/>
          <a:p>
            <a:pPr marL="0" indent="0">
              <a:buNone/>
            </a:pPr>
            <a:r>
              <a:rPr lang="el-GR" sz="2600" dirty="0" smtClean="0"/>
              <a:t>Παροχή </a:t>
            </a:r>
            <a:r>
              <a:rPr lang="el-GR" sz="2600" dirty="0"/>
              <a:t>οδηγιών στον τομέα της υγιεινής και της </a:t>
            </a:r>
            <a:r>
              <a:rPr lang="el-GR" sz="2600" dirty="0" smtClean="0"/>
              <a:t>διατροφής.</a:t>
            </a:r>
            <a:endParaRPr lang="el-GR" sz="2600" dirty="0"/>
          </a:p>
          <a:p>
            <a:r>
              <a:rPr lang="el-GR" sz="2600" dirty="0" smtClean="0"/>
              <a:t>Κατάρτιση </a:t>
            </a:r>
            <a:r>
              <a:rPr lang="el-GR" sz="2600" dirty="0"/>
              <a:t>προγράμματος προετοιμασίας γονέων για το μελλοντικό τους ρόλο και εξασφάλιση πλήρους προετοιμασίας για τον φυσικό τοκετό (</a:t>
            </a:r>
            <a:r>
              <a:rPr lang="el-GR" sz="2600" dirty="0" err="1"/>
              <a:t>ψυχοπροφυλακτική</a:t>
            </a:r>
            <a:r>
              <a:rPr lang="el-GR" sz="2600" dirty="0" smtClean="0"/>
              <a:t>).</a:t>
            </a:r>
            <a:endParaRPr lang="el-GR" sz="2600" dirty="0"/>
          </a:p>
          <a:p>
            <a:r>
              <a:rPr lang="el-GR" sz="2600" dirty="0" smtClean="0"/>
              <a:t>Παρακολούθηση</a:t>
            </a:r>
            <a:r>
              <a:rPr lang="el-GR" sz="2600" dirty="0"/>
              <a:t>, φροντίδα, προετοιμασία και βοήθεια της επιτόκου κατά τον </a:t>
            </a:r>
            <a:r>
              <a:rPr lang="el-GR" sz="2600" dirty="0" smtClean="0"/>
              <a:t>τοκετό.</a:t>
            </a:r>
            <a:endParaRPr lang="el-GR" sz="2600" dirty="0"/>
          </a:p>
          <a:p>
            <a:r>
              <a:rPr lang="el-GR" sz="2600" dirty="0" smtClean="0"/>
              <a:t>Έλεγχο </a:t>
            </a:r>
            <a:r>
              <a:rPr lang="el-GR" sz="2600" dirty="0"/>
              <a:t>της κατάστασης του εμβρύου και της λειτουργίας της μήτρας με όλα τα σύγχρονα τεχνολογικά μέσα (</a:t>
            </a:r>
            <a:r>
              <a:rPr lang="el-GR" sz="2600" dirty="0" err="1"/>
              <a:t>monitors</a:t>
            </a:r>
            <a:r>
              <a:rPr lang="el-GR" sz="2600" dirty="0"/>
              <a:t> κλπ) κατόπιν ιατρικής </a:t>
            </a:r>
            <a:r>
              <a:rPr lang="el-GR" sz="2600" dirty="0" smtClean="0"/>
              <a:t>οδηγίας.</a:t>
            </a:r>
            <a:endParaRPr lang="el-GR" sz="2600" dirty="0"/>
          </a:p>
          <a:p>
            <a:endParaRPr lang="el-GR" sz="26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1373571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dirty="0"/>
              <a:t>Ειδικά καθήκοντα (κατά την εγκυμοσύνη</a:t>
            </a:r>
            <a:r>
              <a:rPr lang="el-GR" dirty="0" smtClean="0"/>
              <a:t>): </a:t>
            </a:r>
            <a:r>
              <a:rPr lang="el-GR" sz="3100" b="0" dirty="0" smtClean="0">
                <a:solidFill>
                  <a:prstClr val="black"/>
                </a:solidFill>
              </a:rPr>
              <a:t>(3/3)</a:t>
            </a:r>
            <a:r>
              <a:rPr lang="el-GR" sz="3100" dirty="0" smtClean="0"/>
              <a:t> </a:t>
            </a:r>
            <a:endParaRPr lang="el-GR" sz="3100" dirty="0"/>
          </a:p>
        </p:txBody>
      </p:sp>
      <p:sp>
        <p:nvSpPr>
          <p:cNvPr id="3" name="Content Placeholder 2"/>
          <p:cNvSpPr>
            <a:spLocks noGrp="1"/>
          </p:cNvSpPr>
          <p:nvPr>
            <p:ph idx="1"/>
          </p:nvPr>
        </p:nvSpPr>
        <p:spPr>
          <a:xfrm>
            <a:off x="457200" y="1196752"/>
            <a:ext cx="8435280" cy="5040560"/>
          </a:xfrm>
        </p:spPr>
        <p:txBody>
          <a:bodyPr>
            <a:noAutofit/>
          </a:bodyPr>
          <a:lstStyle/>
          <a:p>
            <a:pPr marL="0" indent="0">
              <a:buNone/>
            </a:pPr>
            <a:r>
              <a:rPr lang="el-GR" sz="2600" dirty="0" smtClean="0"/>
              <a:t>Παροχή </a:t>
            </a:r>
            <a:r>
              <a:rPr lang="el-GR" sz="2600" dirty="0"/>
              <a:t>οδηγιών στον τομέα της υγιεινής και της διατροφής </a:t>
            </a:r>
          </a:p>
          <a:p>
            <a:r>
              <a:rPr lang="el-GR" sz="2600" dirty="0" smtClean="0"/>
              <a:t>Εκτέλεση </a:t>
            </a:r>
            <a:r>
              <a:rPr lang="el-GR" sz="2600" dirty="0"/>
              <a:t>φυσιολογικού τοκετού, </a:t>
            </a:r>
            <a:r>
              <a:rPr lang="el-GR" sz="2600" dirty="0" err="1"/>
              <a:t>περιναιοτομίας</a:t>
            </a:r>
            <a:r>
              <a:rPr lang="el-GR" sz="2600" dirty="0"/>
              <a:t> μετά από τοπική αναισθησία και συρραφή περινέου όπου χρειάζεται και μέχρι ρήξεως ΙΙ </a:t>
            </a:r>
            <a:r>
              <a:rPr lang="el-GR" sz="2600" dirty="0" smtClean="0"/>
              <a:t>βαθμού.</a:t>
            </a:r>
            <a:endParaRPr lang="el-GR" sz="2600" dirty="0"/>
          </a:p>
          <a:p>
            <a:r>
              <a:rPr lang="el-GR" sz="2600" dirty="0" smtClean="0"/>
              <a:t>Εκτέλεση </a:t>
            </a:r>
            <a:r>
              <a:rPr lang="el-GR" sz="2600" dirty="0"/>
              <a:t>τοκετού επί ισχιακής προβολής σε περίπτωση ανάγκης και απουσίας </a:t>
            </a:r>
            <a:r>
              <a:rPr lang="el-GR" sz="2600" dirty="0" smtClean="0"/>
              <a:t>μαιευτήρα.</a:t>
            </a:r>
            <a:endParaRPr lang="el-GR" sz="2600" dirty="0"/>
          </a:p>
          <a:p>
            <a:r>
              <a:rPr lang="el-GR" sz="2600" dirty="0" smtClean="0"/>
              <a:t>Έγκαιρη </a:t>
            </a:r>
            <a:r>
              <a:rPr lang="el-GR" sz="2600" dirty="0"/>
              <a:t>διάγνωση παθολογικών συμπτωμάτων στην επίτοκο και το έμβρυο που απαιτούν παρέμβαση γιατρού, όπως είναι δακτυλική αποκόλληση πλακούντα και </a:t>
            </a:r>
            <a:r>
              <a:rPr lang="el-GR" sz="2600" dirty="0" smtClean="0"/>
              <a:t>επισκόπηση μήτρας.</a:t>
            </a:r>
            <a:endParaRPr lang="el-GR" sz="2600" dirty="0"/>
          </a:p>
          <a:p>
            <a:r>
              <a:rPr lang="el-GR" sz="2600" dirty="0" smtClean="0"/>
              <a:t>Επισκόπηση </a:t>
            </a:r>
            <a:r>
              <a:rPr lang="el-GR" sz="2600" dirty="0"/>
              <a:t>τραχήλου </a:t>
            </a:r>
            <a:r>
              <a:rPr lang="el-GR" sz="2600" dirty="0" smtClean="0"/>
              <a:t>κόλπου.</a:t>
            </a:r>
            <a:endParaRPr lang="el-GR" sz="2600" dirty="0"/>
          </a:p>
          <a:p>
            <a:endParaRPr lang="el-GR" sz="26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91456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080120"/>
          </a:xfrm>
        </p:spPr>
        <p:txBody>
          <a:bodyPr>
            <a:normAutofit fontScale="90000"/>
          </a:bodyPr>
          <a:lstStyle/>
          <a:p>
            <a:r>
              <a:rPr lang="el-GR" sz="3600" dirty="0"/>
              <a:t>Ο Διεθνής Ορισμός του Επαγγέλματος της Μαίας </a:t>
            </a:r>
            <a:r>
              <a:rPr lang="el-GR" sz="2000" dirty="0" smtClean="0"/>
              <a:t>σύμφωνα </a:t>
            </a:r>
            <a:r>
              <a:rPr lang="el-GR" sz="2000" dirty="0"/>
              <a:t>με την Διεθνή Συνομοσπονδία Μαιών </a:t>
            </a:r>
            <a:r>
              <a:rPr lang="el-GR" sz="2000" dirty="0" smtClean="0"/>
              <a:t>(</a:t>
            </a:r>
            <a:r>
              <a:rPr lang="el-GR" sz="2000" dirty="0" err="1" smtClean="0"/>
              <a:t>International</a:t>
            </a:r>
            <a:r>
              <a:rPr lang="el-GR" sz="2000" dirty="0" smtClean="0"/>
              <a:t> </a:t>
            </a:r>
            <a:r>
              <a:rPr lang="el-GR" sz="2000" dirty="0" err="1"/>
              <a:t>Confederation</a:t>
            </a:r>
            <a:r>
              <a:rPr lang="el-GR" sz="2000" dirty="0"/>
              <a:t> </a:t>
            </a:r>
            <a:r>
              <a:rPr lang="el-GR" sz="2000" dirty="0" err="1"/>
              <a:t>of</a:t>
            </a:r>
            <a:r>
              <a:rPr lang="el-GR" sz="2000" dirty="0"/>
              <a:t> </a:t>
            </a:r>
            <a:r>
              <a:rPr lang="el-GR" sz="2000" dirty="0" err="1"/>
              <a:t>Midwives</a:t>
            </a:r>
            <a:r>
              <a:rPr lang="el-GR" sz="2000" dirty="0" smtClean="0"/>
              <a:t>)</a:t>
            </a:r>
            <a:endParaRPr lang="el-GR" sz="2000" dirty="0"/>
          </a:p>
        </p:txBody>
      </p:sp>
      <p:sp>
        <p:nvSpPr>
          <p:cNvPr id="3" name="Content Placeholder 2"/>
          <p:cNvSpPr>
            <a:spLocks noGrp="1"/>
          </p:cNvSpPr>
          <p:nvPr>
            <p:ph idx="1"/>
          </p:nvPr>
        </p:nvSpPr>
        <p:spPr>
          <a:xfrm>
            <a:off x="457200" y="1196752"/>
            <a:ext cx="8686800" cy="5661248"/>
          </a:xfrm>
        </p:spPr>
        <p:txBody>
          <a:bodyPr>
            <a:noAutofit/>
          </a:bodyPr>
          <a:lstStyle/>
          <a:p>
            <a:r>
              <a:rPr lang="el-GR" sz="2200" dirty="0"/>
              <a:t>Η μαία είναι το πρόσωπο που μπορεί να </a:t>
            </a:r>
            <a:r>
              <a:rPr lang="el-GR" sz="2200" b="1" dirty="0">
                <a:solidFill>
                  <a:srgbClr val="004B82"/>
                </a:solidFill>
              </a:rPr>
              <a:t>παρέχει την απαραίτητη επίβλεψη, φροντίδα και συμβουλές στις γυναίκες κατά την διάρκεια της εγκυμοσύνης, τον τοκετό και την λοχεία</a:t>
            </a:r>
            <a:r>
              <a:rPr lang="el-GR" sz="2200" dirty="0"/>
              <a:t>, να εκτελεί τοκετούς με δική της ευθύνη και να φροντίζει το νεογέννητο και το βρέφος. </a:t>
            </a:r>
          </a:p>
          <a:p>
            <a:r>
              <a:rPr lang="el-GR" sz="2200" dirty="0" smtClean="0"/>
              <a:t>Αυτή </a:t>
            </a:r>
            <a:r>
              <a:rPr lang="el-GR" sz="2200" dirty="0"/>
              <a:t>η φροντίδα περιλαμβάνει τη </a:t>
            </a:r>
            <a:r>
              <a:rPr lang="el-GR" sz="2200" b="1" dirty="0">
                <a:solidFill>
                  <a:srgbClr val="004B82"/>
                </a:solidFill>
              </a:rPr>
              <a:t>λήψη προληπτικών μέτρων</a:t>
            </a:r>
            <a:r>
              <a:rPr lang="el-GR" sz="2200" dirty="0"/>
              <a:t>, τη διάγνωση των συμπτωμάτων στη μητέρα ή το νεογέννητο, που φανερώνουν ανωμαλίες και την </a:t>
            </a:r>
            <a:r>
              <a:rPr lang="el-GR" sz="2200" b="1" dirty="0">
                <a:solidFill>
                  <a:srgbClr val="004B82"/>
                </a:solidFill>
              </a:rPr>
              <a:t>εφαρμογή επειγόντων μέτρων ελλείψει ιατρικής βοήθειας</a:t>
            </a:r>
            <a:r>
              <a:rPr lang="el-GR" sz="2200" dirty="0"/>
              <a:t>.</a:t>
            </a:r>
          </a:p>
          <a:p>
            <a:r>
              <a:rPr lang="el-GR" sz="2200" dirty="0" smtClean="0"/>
              <a:t>Η </a:t>
            </a:r>
            <a:r>
              <a:rPr lang="el-GR" sz="2200" dirty="0"/>
              <a:t>μαία παίζει </a:t>
            </a:r>
            <a:r>
              <a:rPr lang="el-GR" sz="2200" b="1" dirty="0">
                <a:solidFill>
                  <a:srgbClr val="004B82"/>
                </a:solidFill>
              </a:rPr>
              <a:t>σημαντικό ρόλο στην παροχή συμβουλών και την υγειονομική αγωγή</a:t>
            </a:r>
            <a:r>
              <a:rPr lang="el-GR" sz="2200" dirty="0"/>
              <a:t>, όχι μόνο για τους ασθενείς αλλά και για την οικογένεια και την κοινότητα.</a:t>
            </a:r>
          </a:p>
          <a:p>
            <a:r>
              <a:rPr lang="el-GR" sz="2200" dirty="0" smtClean="0"/>
              <a:t>Το </a:t>
            </a:r>
            <a:r>
              <a:rPr lang="el-GR" sz="2200" dirty="0"/>
              <a:t>έργο της περιλαμβάνει </a:t>
            </a:r>
            <a:r>
              <a:rPr lang="el-GR" sz="2200" b="1" dirty="0">
                <a:solidFill>
                  <a:srgbClr val="004B82"/>
                </a:solidFill>
              </a:rPr>
              <a:t>αγωγή πριν από τον τοκετό </a:t>
            </a:r>
            <a:r>
              <a:rPr lang="el-GR" sz="2200" dirty="0"/>
              <a:t>και προετοιμασία γονέων και επεκτείνεται σε ορισμένους τομείς της γυναικολογίας, του </a:t>
            </a:r>
            <a:r>
              <a:rPr lang="el-GR" sz="2200" b="1" dirty="0">
                <a:solidFill>
                  <a:srgbClr val="004B82"/>
                </a:solidFill>
              </a:rPr>
              <a:t>οικογενειακού προγραμματισμού </a:t>
            </a:r>
            <a:r>
              <a:rPr lang="el-GR" sz="2200" dirty="0"/>
              <a:t>και φροντίδας του νεογέννητου.</a:t>
            </a:r>
          </a:p>
          <a:p>
            <a:endParaRPr lang="el-GR" sz="21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2451036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 Συνταγογράφηση … </a:t>
            </a:r>
            <a:endParaRPr lang="el-GR" dirty="0"/>
          </a:p>
        </p:txBody>
      </p:sp>
      <p:sp>
        <p:nvSpPr>
          <p:cNvPr id="3" name="Content Placeholder 2"/>
          <p:cNvSpPr>
            <a:spLocks noGrp="1"/>
          </p:cNvSpPr>
          <p:nvPr>
            <p:ph idx="1"/>
          </p:nvPr>
        </p:nvSpPr>
        <p:spPr>
          <a:xfrm>
            <a:off x="457200" y="1196752"/>
            <a:ext cx="8435280" cy="5661248"/>
          </a:xfrm>
        </p:spPr>
        <p:txBody>
          <a:bodyPr>
            <a:normAutofit fontScale="92500"/>
          </a:bodyPr>
          <a:lstStyle/>
          <a:p>
            <a:r>
              <a:rPr lang="el-GR" sz="2400" dirty="0"/>
              <a:t>Σύμφωνα με το Π. Δ 351/1989 και συγκεκριμένα το άρθρο 2, περίπτωση 2.1.13, οι πτυχιούχοι των τμημάτων Μαιευτικής, έχουν τη δυνατότητα συνταγογράφησης των εξής φαρμάκων: </a:t>
            </a:r>
            <a:r>
              <a:rPr lang="el-GR" sz="2400" b="1" dirty="0">
                <a:solidFill>
                  <a:srgbClr val="004B82"/>
                </a:solidFill>
              </a:rPr>
              <a:t>βιταμίνες, σίδηρο, σπασμολυτικά, </a:t>
            </a:r>
            <a:r>
              <a:rPr lang="el-GR" sz="2400" b="1" dirty="0" err="1">
                <a:solidFill>
                  <a:srgbClr val="004B82"/>
                </a:solidFill>
              </a:rPr>
              <a:t>πεθιδίνη</a:t>
            </a:r>
            <a:r>
              <a:rPr lang="el-GR" sz="2400" b="1" dirty="0">
                <a:solidFill>
                  <a:srgbClr val="004B82"/>
                </a:solidFill>
              </a:rPr>
              <a:t>, </a:t>
            </a:r>
            <a:r>
              <a:rPr lang="el-GR" sz="2400" b="1" dirty="0" err="1">
                <a:solidFill>
                  <a:srgbClr val="004B82"/>
                </a:solidFill>
              </a:rPr>
              <a:t>μητροσυσταλτικά</a:t>
            </a:r>
            <a:r>
              <a:rPr lang="el-GR" sz="2400" b="1" dirty="0">
                <a:solidFill>
                  <a:srgbClr val="004B82"/>
                </a:solidFill>
              </a:rPr>
              <a:t>, </a:t>
            </a:r>
            <a:r>
              <a:rPr lang="el-GR" sz="2400" b="1" dirty="0" err="1">
                <a:solidFill>
                  <a:srgbClr val="004B82"/>
                </a:solidFill>
              </a:rPr>
              <a:t>μητροσυσπαστικά</a:t>
            </a:r>
            <a:r>
              <a:rPr lang="el-GR" sz="2400" b="1" dirty="0">
                <a:solidFill>
                  <a:srgbClr val="004B82"/>
                </a:solidFill>
              </a:rPr>
              <a:t> και τοπικά αναισθητικά</a:t>
            </a:r>
            <a:r>
              <a:rPr lang="el-GR" sz="2400" b="1" dirty="0" smtClean="0">
                <a:solidFill>
                  <a:srgbClr val="004B82"/>
                </a:solidFill>
              </a:rPr>
              <a:t>.</a:t>
            </a:r>
          </a:p>
          <a:p>
            <a:r>
              <a:rPr lang="el-GR" sz="2400" dirty="0"/>
              <a:t>Το υπ. </a:t>
            </a:r>
            <a:r>
              <a:rPr lang="el-GR" sz="2400" dirty="0" err="1"/>
              <a:t>αριθμ</a:t>
            </a:r>
            <a:r>
              <a:rPr lang="el-GR" sz="2400" dirty="0"/>
              <a:t>. Υ7β/Δ.Υ/22-07-2003 έγγραφο του Υπουργείου Υγείας προς τον Οργανισμό Περίθαλψης Ασφαλισμένων του Δημοσίου εκτιμά ότι ισχύουν οι διατάξεις του Προεδρικού Διατάγματος 351/1989 και οι Μαίες και </a:t>
            </a:r>
            <a:r>
              <a:rPr lang="el-GR" sz="2400" dirty="0" err="1"/>
              <a:t>Μαιευτές</a:t>
            </a:r>
            <a:r>
              <a:rPr lang="el-GR" sz="2400" dirty="0"/>
              <a:t> έχουν τη δυνατότητα και υποχρέωση να </a:t>
            </a:r>
            <a:r>
              <a:rPr lang="el-GR" sz="2400" dirty="0" err="1"/>
              <a:t>συνταγογραφούν</a:t>
            </a:r>
            <a:r>
              <a:rPr lang="el-GR" sz="2400" dirty="0"/>
              <a:t> φάρμακα των προαναφερθέντων κατηγοριών</a:t>
            </a:r>
            <a:r>
              <a:rPr lang="el-GR" sz="2400" dirty="0" smtClean="0"/>
              <a:t>.</a:t>
            </a:r>
          </a:p>
          <a:p>
            <a:pPr>
              <a:buFont typeface="Wingdings" pitchFamily="2" charset="2"/>
              <a:buChar char="q"/>
            </a:pPr>
            <a:r>
              <a:rPr lang="el-GR" sz="2400" b="1" dirty="0"/>
              <a:t>Φαρμακευτική Νομοθεσία εκτέλεσης συνταγών </a:t>
            </a:r>
          </a:p>
          <a:p>
            <a:pPr marL="0" indent="354013">
              <a:buNone/>
            </a:pPr>
            <a:r>
              <a:rPr lang="el-GR" sz="2400" b="1" dirty="0">
                <a:solidFill>
                  <a:srgbClr val="004B82"/>
                </a:solidFill>
              </a:rPr>
              <a:t>(άπαντα τα φάρμακα χορηγούνται κατόπιν ιατρικής συνταγής)</a:t>
            </a:r>
          </a:p>
          <a:p>
            <a:pPr>
              <a:buFont typeface="Wingdings" pitchFamily="2" charset="2"/>
              <a:buChar char="q"/>
            </a:pPr>
            <a:r>
              <a:rPr lang="el-GR" sz="2400" b="1" dirty="0"/>
              <a:t>Πρόσφατο Σύστημα </a:t>
            </a:r>
            <a:r>
              <a:rPr lang="en-US" sz="2400" b="1" dirty="0"/>
              <a:t>e- </a:t>
            </a:r>
            <a:r>
              <a:rPr lang="en-US" sz="2400" b="1" dirty="0" err="1"/>
              <a:t>syntagografisis</a:t>
            </a:r>
            <a:r>
              <a:rPr lang="en-US" sz="2400" b="1" dirty="0"/>
              <a:t> </a:t>
            </a:r>
            <a:r>
              <a:rPr lang="el-GR" sz="2400" b="1" dirty="0"/>
              <a:t>ΗΔΙΚΑ </a:t>
            </a:r>
          </a:p>
          <a:p>
            <a:pPr marL="0" indent="354013">
              <a:buNone/>
            </a:pPr>
            <a:r>
              <a:rPr lang="el-GR" sz="2400" b="1" dirty="0">
                <a:solidFill>
                  <a:srgbClr val="004B82"/>
                </a:solidFill>
              </a:rPr>
              <a:t>(κωδικός  για </a:t>
            </a:r>
            <a:r>
              <a:rPr lang="el-GR" sz="2400" b="1" dirty="0" err="1">
                <a:solidFill>
                  <a:srgbClr val="004B82"/>
                </a:solidFill>
              </a:rPr>
              <a:t>συνταγογράφο</a:t>
            </a:r>
            <a:r>
              <a:rPr lang="el-GR" sz="2400" b="1" dirty="0">
                <a:solidFill>
                  <a:srgbClr val="004B82"/>
                </a:solidFill>
              </a:rPr>
              <a:t> ιατρό &amp; φαρμακοποιό που εκτελεί)</a:t>
            </a:r>
          </a:p>
          <a:p>
            <a:endParaRPr lang="el-GR" sz="2400" dirty="0"/>
          </a:p>
          <a:p>
            <a:endParaRPr lang="el-GR" sz="2400" b="1" dirty="0" smtClean="0">
              <a:solidFill>
                <a:srgbClr val="004B82"/>
              </a:solidFill>
            </a:endParaRPr>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212474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Μαία στο σύστημα  Π.Φ.Υ. </a:t>
            </a:r>
          </a:p>
        </p:txBody>
      </p:sp>
      <p:sp>
        <p:nvSpPr>
          <p:cNvPr id="3" name="Content Placeholder 2"/>
          <p:cNvSpPr>
            <a:spLocks noGrp="1"/>
          </p:cNvSpPr>
          <p:nvPr>
            <p:ph idx="1"/>
          </p:nvPr>
        </p:nvSpPr>
        <p:spPr>
          <a:xfrm>
            <a:off x="457200" y="1196752"/>
            <a:ext cx="3322712" cy="1728192"/>
          </a:xfrm>
        </p:spPr>
        <p:txBody>
          <a:bodyPr>
            <a:normAutofit/>
          </a:bodyPr>
          <a:lstStyle/>
          <a:p>
            <a:r>
              <a:rPr lang="el-GR" sz="2800" dirty="0" smtClean="0"/>
              <a:t>Φροντίδα </a:t>
            </a:r>
            <a:endParaRPr lang="el-GR" sz="2800" dirty="0"/>
          </a:p>
          <a:p>
            <a:r>
              <a:rPr lang="el-GR" sz="2800" dirty="0" smtClean="0"/>
              <a:t>Επίβλεψη</a:t>
            </a:r>
            <a:endParaRPr lang="el-GR" sz="2800" dirty="0"/>
          </a:p>
          <a:p>
            <a:r>
              <a:rPr lang="el-GR" sz="2800" dirty="0" smtClean="0"/>
              <a:t>Συμβουλευτική </a:t>
            </a:r>
            <a:endParaRPr lang="el-GR" sz="28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
        <p:nvSpPr>
          <p:cNvPr id="5" name="Rectangle 4"/>
          <p:cNvSpPr/>
          <p:nvPr/>
        </p:nvSpPr>
        <p:spPr>
          <a:xfrm>
            <a:off x="3902404" y="1234638"/>
            <a:ext cx="2286000" cy="1384995"/>
          </a:xfrm>
          <a:prstGeom prst="rect">
            <a:avLst/>
          </a:prstGeom>
        </p:spPr>
        <p:txBody>
          <a:bodyPr wrap="square">
            <a:spAutoFit/>
          </a:bodyPr>
          <a:lstStyle/>
          <a:p>
            <a:r>
              <a:rPr lang="el-GR" sz="2800" dirty="0">
                <a:latin typeface="+mn-lt"/>
              </a:rPr>
              <a:t>Εγκυμοσύνη</a:t>
            </a:r>
          </a:p>
          <a:p>
            <a:r>
              <a:rPr lang="el-GR" sz="2800" dirty="0">
                <a:latin typeface="+mn-lt"/>
              </a:rPr>
              <a:t>Τοκετός</a:t>
            </a:r>
          </a:p>
          <a:p>
            <a:r>
              <a:rPr lang="el-GR" sz="2800" dirty="0">
                <a:latin typeface="+mn-lt"/>
              </a:rPr>
              <a:t>Λοχεία</a:t>
            </a:r>
          </a:p>
        </p:txBody>
      </p:sp>
      <p:sp>
        <p:nvSpPr>
          <p:cNvPr id="6" name="Right Brace 5"/>
          <p:cNvSpPr/>
          <p:nvPr/>
        </p:nvSpPr>
        <p:spPr>
          <a:xfrm>
            <a:off x="3239852" y="1279064"/>
            <a:ext cx="648072" cy="12961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 name="6 - TextBox"/>
          <p:cNvSpPr txBox="1"/>
          <p:nvPr/>
        </p:nvSpPr>
        <p:spPr>
          <a:xfrm>
            <a:off x="395536" y="5053831"/>
            <a:ext cx="5688632" cy="1631216"/>
          </a:xfrm>
          <a:prstGeom prst="rect">
            <a:avLst/>
          </a:prstGeom>
          <a:solidFill>
            <a:schemeClr val="accent1">
              <a:lumMod val="20000"/>
              <a:lumOff val="80000"/>
            </a:schemeClr>
          </a:solidFill>
        </p:spPr>
        <p:txBody>
          <a:bodyPr wrap="square" rtlCol="0">
            <a:spAutoFit/>
          </a:bodyPr>
          <a:lstStyle/>
          <a:p>
            <a:r>
              <a:rPr lang="el-GR" sz="2000" b="1" dirty="0" smtClean="0">
                <a:solidFill>
                  <a:srgbClr val="004B82"/>
                </a:solidFill>
                <a:latin typeface="+mn-lt"/>
              </a:rPr>
              <a:t>Παθολογία εγκυμοσύνης</a:t>
            </a:r>
          </a:p>
          <a:p>
            <a:pPr marL="342900" indent="-342900">
              <a:buFont typeface="Arial" panose="020B0604020202020204" pitchFamily="34" charset="0"/>
              <a:buChar char="•"/>
            </a:pPr>
            <a:r>
              <a:rPr lang="el-GR" sz="2000" u="sng" dirty="0" smtClean="0">
                <a:latin typeface="+mn-lt"/>
                <a:hlinkClick r:id="rId2"/>
              </a:rPr>
              <a:t>Αναιμία στην εγκυμοσύνη</a:t>
            </a:r>
            <a:endParaRPr lang="el-GR" sz="2000" u="sng" dirty="0" smtClean="0">
              <a:latin typeface="+mn-lt"/>
            </a:endParaRPr>
          </a:p>
          <a:p>
            <a:pPr marL="342900" indent="-342900">
              <a:buFont typeface="Arial" panose="020B0604020202020204" pitchFamily="34" charset="0"/>
              <a:buChar char="•"/>
            </a:pPr>
            <a:r>
              <a:rPr lang="el-GR" sz="2000" u="sng" dirty="0" smtClean="0">
                <a:latin typeface="+mn-lt"/>
                <a:hlinkClick r:id="rId3"/>
              </a:rPr>
              <a:t>Παθήσεις Θυρεοειδή και εγκυμοσύνη</a:t>
            </a:r>
            <a:endParaRPr lang="el-GR" sz="2000" i="1" u="sng" dirty="0" smtClean="0">
              <a:latin typeface="+mn-lt"/>
            </a:endParaRPr>
          </a:p>
          <a:p>
            <a:pPr marL="342900" indent="-342900">
              <a:buFont typeface="Arial" panose="020B0604020202020204" pitchFamily="34" charset="0"/>
              <a:buChar char="•"/>
            </a:pPr>
            <a:r>
              <a:rPr lang="el-GR" sz="2000" u="sng" dirty="0" err="1" smtClean="0">
                <a:latin typeface="+mn-lt"/>
                <a:hlinkClick r:id="rId4"/>
              </a:rPr>
              <a:t>Θρομβοφιλία</a:t>
            </a:r>
            <a:r>
              <a:rPr lang="el-GR" sz="2000" u="sng" dirty="0" smtClean="0">
                <a:latin typeface="+mn-lt"/>
                <a:hlinkClick r:id="rId4"/>
              </a:rPr>
              <a:t> και εγκυμοσύνη</a:t>
            </a:r>
            <a:endParaRPr lang="el-GR" sz="2000" u="sng" dirty="0" smtClean="0">
              <a:latin typeface="+mn-lt"/>
            </a:endParaRPr>
          </a:p>
          <a:p>
            <a:pPr>
              <a:buFont typeface="Courier New" pitchFamily="49" charset="0"/>
              <a:buChar char="o"/>
            </a:pPr>
            <a:endParaRPr lang="el-GR" sz="2000" b="1" dirty="0" smtClean="0">
              <a:latin typeface="+mn-lt"/>
            </a:endParaRPr>
          </a:p>
        </p:txBody>
      </p:sp>
      <p:sp>
        <p:nvSpPr>
          <p:cNvPr id="8" name="18 - Ορθογώνιο"/>
          <p:cNvSpPr/>
          <p:nvPr/>
        </p:nvSpPr>
        <p:spPr>
          <a:xfrm>
            <a:off x="6228184" y="1052736"/>
            <a:ext cx="2714644" cy="5632311"/>
          </a:xfrm>
          <a:prstGeom prst="rect">
            <a:avLst/>
          </a:prstGeom>
          <a:solidFill>
            <a:schemeClr val="accent2">
              <a:lumMod val="20000"/>
              <a:lumOff val="80000"/>
            </a:schemeClr>
          </a:solidFill>
        </p:spPr>
        <p:txBody>
          <a:bodyPr wrap="square">
            <a:spAutoFit/>
          </a:bodyPr>
          <a:lstStyle/>
          <a:p>
            <a:r>
              <a:rPr lang="el-GR" sz="2000" dirty="0" smtClean="0">
                <a:latin typeface="+mn-lt"/>
              </a:rPr>
              <a:t>Γενικά υπάρχει η αντίληψη ότι όλα τα φάρμακα διέρχονται σε όλες τις εβδομάδες κύησης τον </a:t>
            </a:r>
            <a:r>
              <a:rPr lang="el-GR" sz="2000" dirty="0" err="1" smtClean="0">
                <a:latin typeface="+mn-lt"/>
              </a:rPr>
              <a:t>πλακουντιακό</a:t>
            </a:r>
            <a:r>
              <a:rPr lang="el-GR" sz="2000" dirty="0" smtClean="0">
                <a:latin typeface="+mn-lt"/>
              </a:rPr>
              <a:t> φραγμό ενώ </a:t>
            </a:r>
            <a:r>
              <a:rPr lang="el-GR" sz="2000" b="1" dirty="0" smtClean="0">
                <a:solidFill>
                  <a:srgbClr val="004B82"/>
                </a:solidFill>
                <a:latin typeface="+mn-lt"/>
              </a:rPr>
              <a:t>σε κάθε περίπτωση είναι ανάγκη να σταθμίζεται εάν το θεραπευτικό αποτέλεσμα του εκάστοτε φαρμάκου σε σχέση με τις ενδεχόμενες βλάβες </a:t>
            </a:r>
            <a:r>
              <a:rPr lang="el-GR" sz="2000" dirty="0" smtClean="0">
                <a:latin typeface="+mn-lt"/>
              </a:rPr>
              <a:t>στο </a:t>
            </a:r>
            <a:r>
              <a:rPr lang="el-GR" sz="2000" dirty="0" smtClean="0">
                <a:latin typeface="+mn-lt"/>
                <a:hlinkClick r:id="rId5" tooltip="Περισσότερες πληροφορίες για: «έμβρυο»"/>
              </a:rPr>
              <a:t>έμβρυο</a:t>
            </a:r>
            <a:r>
              <a:rPr lang="el-GR" sz="2000" dirty="0" smtClean="0">
                <a:latin typeface="+mn-lt"/>
              </a:rPr>
              <a:t> και τους κινδύνους της μητέρας, δικαιολογεί τη χορήγησή του ή όχι.</a:t>
            </a:r>
            <a:endParaRPr lang="el-GR" sz="2000" dirty="0">
              <a:latin typeface="+mn-lt"/>
            </a:endParaRPr>
          </a:p>
        </p:txBody>
      </p:sp>
      <p:sp>
        <p:nvSpPr>
          <p:cNvPr id="9" name="Rectangle 8"/>
          <p:cNvSpPr/>
          <p:nvPr/>
        </p:nvSpPr>
        <p:spPr>
          <a:xfrm>
            <a:off x="447556" y="3284984"/>
            <a:ext cx="5636612" cy="1554272"/>
          </a:xfrm>
          <a:prstGeom prst="rect">
            <a:avLst/>
          </a:prstGeom>
          <a:solidFill>
            <a:schemeClr val="accent1">
              <a:lumMod val="20000"/>
              <a:lumOff val="80000"/>
            </a:schemeClr>
          </a:solidFill>
        </p:spPr>
        <p:txBody>
          <a:bodyPr wrap="square">
            <a:spAutoFit/>
          </a:bodyPr>
          <a:lstStyle/>
          <a:p>
            <a:pPr>
              <a:spcBef>
                <a:spcPts val="600"/>
              </a:spcBef>
            </a:pPr>
            <a:r>
              <a:rPr lang="el-GR" sz="2000" dirty="0" smtClean="0">
                <a:latin typeface="+mn-lt"/>
              </a:rPr>
              <a:t>Αντιβιοτικά</a:t>
            </a:r>
            <a:r>
              <a:rPr lang="en-US" sz="2000" dirty="0" smtClean="0">
                <a:latin typeface="+mn-lt"/>
              </a:rPr>
              <a:t>;</a:t>
            </a:r>
            <a:endParaRPr lang="el-GR" sz="2000" dirty="0" smtClean="0">
              <a:latin typeface="+mn-lt"/>
            </a:endParaRPr>
          </a:p>
          <a:p>
            <a:pPr>
              <a:spcBef>
                <a:spcPts val="600"/>
              </a:spcBef>
            </a:pPr>
            <a:r>
              <a:rPr lang="el-GR" sz="2000" dirty="0" smtClean="0">
                <a:latin typeface="+mn-lt"/>
              </a:rPr>
              <a:t>Αναλγητικά</a:t>
            </a:r>
            <a:r>
              <a:rPr lang="en-US" sz="2000" dirty="0" smtClean="0">
                <a:latin typeface="+mn-lt"/>
              </a:rPr>
              <a:t>;</a:t>
            </a:r>
            <a:r>
              <a:rPr lang="el-GR" sz="2000" dirty="0" smtClean="0">
                <a:latin typeface="+mn-lt"/>
              </a:rPr>
              <a:t> </a:t>
            </a:r>
          </a:p>
          <a:p>
            <a:pPr>
              <a:spcBef>
                <a:spcPts val="600"/>
              </a:spcBef>
            </a:pPr>
            <a:r>
              <a:rPr lang="el-GR" sz="2000" dirty="0" smtClean="0">
                <a:latin typeface="+mn-lt"/>
              </a:rPr>
              <a:t>Αντικαταθλιπτικά</a:t>
            </a:r>
            <a:r>
              <a:rPr lang="en-US" sz="2000" dirty="0" smtClean="0">
                <a:latin typeface="+mn-lt"/>
              </a:rPr>
              <a:t>;</a:t>
            </a:r>
            <a:endParaRPr lang="el-GR" sz="2000" dirty="0" smtClean="0">
              <a:latin typeface="+mn-lt"/>
            </a:endParaRPr>
          </a:p>
          <a:p>
            <a:pPr>
              <a:spcBef>
                <a:spcPts val="600"/>
              </a:spcBef>
            </a:pPr>
            <a:r>
              <a:rPr lang="el-GR" sz="2000" b="1" dirty="0" smtClean="0">
                <a:solidFill>
                  <a:srgbClr val="004B82"/>
                </a:solidFill>
                <a:latin typeface="+mn-lt"/>
              </a:rPr>
              <a:t>Χρήση </a:t>
            </a:r>
            <a:r>
              <a:rPr lang="el-GR" sz="2000" b="1" dirty="0">
                <a:solidFill>
                  <a:srgbClr val="004B82"/>
                </a:solidFill>
                <a:latin typeface="+mn-lt"/>
              </a:rPr>
              <a:t>φαρμάκων στην </a:t>
            </a:r>
            <a:r>
              <a:rPr lang="el-GR" sz="2000" b="1" dirty="0" smtClean="0">
                <a:solidFill>
                  <a:srgbClr val="004B82"/>
                </a:solidFill>
                <a:latin typeface="+mn-lt"/>
              </a:rPr>
              <a:t>εγκυμοσύνη</a:t>
            </a:r>
            <a:r>
              <a:rPr lang="en-US" sz="2000" b="1" dirty="0" smtClean="0">
                <a:solidFill>
                  <a:srgbClr val="004B82"/>
                </a:solidFill>
                <a:latin typeface="+mn-lt"/>
              </a:rPr>
              <a:t>;</a:t>
            </a:r>
            <a:endParaRPr lang="el-GR" b="1" dirty="0"/>
          </a:p>
        </p:txBody>
      </p:sp>
    </p:spTree>
    <p:extLst>
      <p:ext uri="{BB962C8B-B14F-4D97-AF65-F5344CB8AC3E}">
        <p14:creationId xmlns:p14="http://schemas.microsoft.com/office/powerpoint/2010/main" val="2161072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Επιτρέπονται τα φάρμακα κατά τη διάρκεια της </a:t>
            </a:r>
            <a:r>
              <a:rPr lang="el-GR" dirty="0" smtClean="0"/>
              <a:t>εγκυμοσύνης</a:t>
            </a:r>
            <a:r>
              <a:rPr lang="en-US" dirty="0" smtClean="0"/>
              <a:t>;</a:t>
            </a:r>
            <a:r>
              <a:rPr lang="el-GR" dirty="0" smtClean="0"/>
              <a:t> </a:t>
            </a:r>
            <a:r>
              <a:rPr lang="el-GR" sz="3100" b="0" dirty="0">
                <a:solidFill>
                  <a:prstClr val="black"/>
                </a:solidFill>
              </a:rPr>
              <a:t>(</a:t>
            </a:r>
            <a:r>
              <a:rPr lang="el-GR" sz="3100" b="0" dirty="0" smtClean="0">
                <a:solidFill>
                  <a:prstClr val="black"/>
                </a:solidFill>
              </a:rPr>
              <a:t>1/4)</a:t>
            </a:r>
            <a:endParaRPr lang="el-GR" dirty="0"/>
          </a:p>
        </p:txBody>
      </p:sp>
      <p:sp>
        <p:nvSpPr>
          <p:cNvPr id="3" name="Content Placeholder 2"/>
          <p:cNvSpPr>
            <a:spLocks noGrp="1"/>
          </p:cNvSpPr>
          <p:nvPr>
            <p:ph idx="1"/>
          </p:nvPr>
        </p:nvSpPr>
        <p:spPr>
          <a:xfrm>
            <a:off x="457200" y="1484784"/>
            <a:ext cx="8229600" cy="4752528"/>
          </a:xfrm>
        </p:spPr>
        <p:txBody>
          <a:bodyPr>
            <a:normAutofit/>
          </a:bodyPr>
          <a:lstStyle/>
          <a:p>
            <a:r>
              <a:rPr lang="el-GR" sz="2400" dirty="0"/>
              <a:t>Είναι σαφώς προτιμότερο η μέλλουσα μητέρα να μην </a:t>
            </a:r>
            <a:r>
              <a:rPr lang="el-GR" sz="2400" dirty="0" smtClean="0"/>
              <a:t>παίρνει </a:t>
            </a:r>
            <a:r>
              <a:rPr lang="el-GR" sz="2400" dirty="0"/>
              <a:t>κανένα απολύτως φάρμακο πλην των όσων συνιστά ο γυναικολόγος της για την καλή εξέλιξη της εγκυμοσύνης. </a:t>
            </a:r>
          </a:p>
          <a:p>
            <a:r>
              <a:rPr lang="el-GR" sz="2400" dirty="0"/>
              <a:t>Δυστυχώς, σήμερα λόγω συνθηκών αλλά &amp; ηλικίας στην οποία οι γυναίκες κάνουν παιδιά, συχνά αντιμετωπίζουμε εγκύους που λαμβάνουν συστηματικά φαρμακευτική αγωγή </a:t>
            </a:r>
            <a:r>
              <a:rPr lang="el-GR" sz="2400" dirty="0" smtClean="0"/>
              <a:t>[εγκύους </a:t>
            </a:r>
            <a:r>
              <a:rPr lang="el-GR" sz="2400" dirty="0"/>
              <a:t>υπερτασικές, διαβητικές, επιληπτικές, καταθλιπτικές ή </a:t>
            </a:r>
            <a:r>
              <a:rPr lang="el-GR" sz="2400" dirty="0" err="1" smtClean="0"/>
              <a:t>ψυχωσικές</a:t>
            </a:r>
            <a:r>
              <a:rPr lang="el-GR" sz="2400" dirty="0" smtClean="0"/>
              <a:t>]. </a:t>
            </a:r>
            <a:endParaRPr lang="el-GR" sz="2400" dirty="0"/>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35638664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Επιτρέπονται τα φάρμακα κατά τη διάρκεια της εγκυμοσύνης</a:t>
            </a:r>
            <a:r>
              <a:rPr lang="en-US" dirty="0" smtClean="0"/>
              <a:t>;</a:t>
            </a:r>
            <a:r>
              <a:rPr lang="el-GR" dirty="0" smtClean="0"/>
              <a:t> </a:t>
            </a:r>
            <a:r>
              <a:rPr lang="el-GR" sz="3100" b="0" dirty="0" smtClean="0">
                <a:solidFill>
                  <a:prstClr val="black"/>
                </a:solidFill>
              </a:rPr>
              <a:t>(2/4</a:t>
            </a:r>
            <a:r>
              <a:rPr lang="el-GR" sz="3100" b="0" dirty="0">
                <a:solidFill>
                  <a:prstClr val="black"/>
                </a:solidFill>
              </a:rPr>
              <a:t>)</a:t>
            </a:r>
            <a:endParaRPr lang="el-GR" dirty="0"/>
          </a:p>
        </p:txBody>
      </p:sp>
      <p:sp>
        <p:nvSpPr>
          <p:cNvPr id="3" name="Content Placeholder 2"/>
          <p:cNvSpPr>
            <a:spLocks noGrp="1"/>
          </p:cNvSpPr>
          <p:nvPr>
            <p:ph idx="1"/>
          </p:nvPr>
        </p:nvSpPr>
        <p:spPr>
          <a:xfrm>
            <a:off x="457200" y="1196752"/>
            <a:ext cx="8229600" cy="5661248"/>
          </a:xfrm>
        </p:spPr>
        <p:txBody>
          <a:bodyPr>
            <a:normAutofit/>
          </a:bodyPr>
          <a:lstStyle/>
          <a:p>
            <a:r>
              <a:rPr lang="el-GR" sz="2400" b="1" dirty="0" smtClean="0">
                <a:solidFill>
                  <a:srgbClr val="004B82"/>
                </a:solidFill>
              </a:rPr>
              <a:t>Τ</a:t>
            </a:r>
            <a:r>
              <a:rPr lang="en-US" sz="2400" b="1" dirty="0" smtClean="0">
                <a:solidFill>
                  <a:srgbClr val="004B82"/>
                </a:solidFill>
              </a:rPr>
              <a:t>o</a:t>
            </a:r>
            <a:r>
              <a:rPr lang="el-GR" sz="2400" b="1" dirty="0" smtClean="0">
                <a:solidFill>
                  <a:srgbClr val="004B82"/>
                </a:solidFill>
              </a:rPr>
              <a:t> </a:t>
            </a:r>
            <a:r>
              <a:rPr lang="el-GR" sz="2400" b="1" dirty="0">
                <a:solidFill>
                  <a:srgbClr val="004B82"/>
                </a:solidFill>
              </a:rPr>
              <a:t>λογικό ερώτημα που προκύπτει είναι: δεν βλάπτουν όλα αυτά τα φάρμακα το παιδί</a:t>
            </a:r>
            <a:r>
              <a:rPr lang="el-GR" sz="2400" b="1" dirty="0" smtClean="0">
                <a:solidFill>
                  <a:srgbClr val="004B82"/>
                </a:solidFill>
              </a:rPr>
              <a:t>;</a:t>
            </a:r>
            <a:endParaRPr lang="en-US" sz="2400" b="1" dirty="0" smtClean="0">
              <a:solidFill>
                <a:srgbClr val="004B82"/>
              </a:solidFill>
            </a:endParaRPr>
          </a:p>
          <a:p>
            <a:r>
              <a:rPr lang="el-GR" sz="2400" dirty="0"/>
              <a:t>Για να μπορέσει να αξιολογήσει τον κίνδυνο που επιφέρει για το έμβρυο ένα φάρμακο, ο αμερικανικός Οργανισμός Τροφίμων και Φαρμάκων (FDA), έχει κατατάξει τα φάρμακα σε κατηγορίες ανάλογα με το πόσο επικίνδυνο είναι το κάθε φάρμακο για το μωρό.  Οι κατηγορίες αυτές ξεκινούν από την κατηγορία Α (έχουν γίνει ελεγχόμενες μελέτες σε εγκύους και δεν έχει φανεί κάποιος κίνδυνος για το έμβρυο) και εκτείνονται έως την κατηγορία Χ (έρευνες σε ανθρώπους ή πειραματόζωα έχουν δείξει πως ο κίνδυνος από τη χρήση του φαρμάκου </a:t>
            </a:r>
            <a:r>
              <a:rPr lang="el-GR" sz="2400" dirty="0" err="1"/>
              <a:t>υπερσκελίζει</a:t>
            </a:r>
            <a:r>
              <a:rPr lang="el-GR" sz="2400" dirty="0"/>
              <a:t> κάθε πιθανό όφελος). Οι ενδιάμεσες κατηγορίες περιγράφουν έναν διαβαθμισμένο κίνδυνο για το έμβρυο ή, συνηθέστερα, την απουσία ερευνών σε ανθρώπους.</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42380187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Επιτρέπονται τα φάρμακα κατά τη διάρκεια της εγκυμοσύνης</a:t>
            </a:r>
            <a:r>
              <a:rPr lang="en-US" dirty="0" smtClean="0"/>
              <a:t>;</a:t>
            </a:r>
            <a:r>
              <a:rPr lang="el-GR" dirty="0" smtClean="0"/>
              <a:t> </a:t>
            </a:r>
            <a:r>
              <a:rPr lang="el-GR" sz="3100" b="0" dirty="0" smtClean="0">
                <a:solidFill>
                  <a:prstClr val="black"/>
                </a:solidFill>
              </a:rPr>
              <a:t>(3/4</a:t>
            </a:r>
            <a:r>
              <a:rPr lang="el-GR" sz="3100" b="0" dirty="0">
                <a:solidFill>
                  <a:prstClr val="black"/>
                </a:solidFill>
              </a:rPr>
              <a:t>)</a:t>
            </a:r>
            <a:endParaRPr lang="el-GR" dirty="0"/>
          </a:p>
        </p:txBody>
      </p:sp>
      <p:sp>
        <p:nvSpPr>
          <p:cNvPr id="3" name="Content Placeholder 2"/>
          <p:cNvSpPr>
            <a:spLocks noGrp="1"/>
          </p:cNvSpPr>
          <p:nvPr>
            <p:ph idx="1"/>
          </p:nvPr>
        </p:nvSpPr>
        <p:spPr>
          <a:xfrm>
            <a:off x="457200" y="1412776"/>
            <a:ext cx="8507288" cy="5445224"/>
          </a:xfrm>
        </p:spPr>
        <p:txBody>
          <a:bodyPr>
            <a:noAutofit/>
          </a:bodyPr>
          <a:lstStyle/>
          <a:p>
            <a:r>
              <a:rPr lang="el-GR" sz="2400" dirty="0"/>
              <a:t>Τα φάρμακα της κατηγορίας Β για παράδειγμα, όπου εντάσσονται και τα περισσότερα αντικαταθλιπτικά, οι έρευνες σε πειραματόζωα δεν έχουν δείξει κάποιο πρόβλημα για το έμβρυο, όμως δεν υπάρχουν σχετικές μελέτες ή παρατηρήσεις σε ανθρώπους (λόγω τεχνικών δυσκολιών, η μεγαλύτερη από τις οποίες είναι ότι ηθικά δεν μπορούμε να οργανώσουμε τέτοια πειράματα σε ανθρώπους).</a:t>
            </a:r>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812694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Επιτρέπονται τα φάρμακα κατά τη διάρκεια της εγκυμοσύνης</a:t>
            </a:r>
            <a:r>
              <a:rPr lang="en-US" dirty="0" smtClean="0"/>
              <a:t>;</a:t>
            </a:r>
            <a:r>
              <a:rPr lang="el-GR" dirty="0" smtClean="0"/>
              <a:t> </a:t>
            </a:r>
            <a:r>
              <a:rPr lang="el-GR" sz="3100" b="0" dirty="0" smtClean="0">
                <a:solidFill>
                  <a:prstClr val="black"/>
                </a:solidFill>
              </a:rPr>
              <a:t>(4/4</a:t>
            </a:r>
            <a:r>
              <a:rPr lang="el-GR" sz="3100" b="0" dirty="0">
                <a:solidFill>
                  <a:prstClr val="black"/>
                </a:solidFill>
              </a:rPr>
              <a:t>)</a:t>
            </a:r>
            <a:endParaRPr lang="el-GR" dirty="0"/>
          </a:p>
        </p:txBody>
      </p:sp>
      <p:sp>
        <p:nvSpPr>
          <p:cNvPr id="3" name="Content Placeholder 2"/>
          <p:cNvSpPr>
            <a:spLocks noGrp="1"/>
          </p:cNvSpPr>
          <p:nvPr>
            <p:ph idx="1"/>
          </p:nvPr>
        </p:nvSpPr>
        <p:spPr>
          <a:xfrm>
            <a:off x="457200" y="1196752"/>
            <a:ext cx="8507288" cy="5661248"/>
          </a:xfrm>
        </p:spPr>
        <p:txBody>
          <a:bodyPr>
            <a:noAutofit/>
          </a:bodyPr>
          <a:lstStyle/>
          <a:p>
            <a:r>
              <a:rPr lang="el-GR" sz="2400" dirty="0" smtClean="0"/>
              <a:t>Έτσι</a:t>
            </a:r>
            <a:r>
              <a:rPr lang="el-GR" sz="2400" dirty="0"/>
              <a:t>, ο γιατρός, εξοπλισμένος με την κλινική του εμπειρία και την παραπάνω κατάταξη, αποφασίζει κατά περίπτωση εάν μια μέλλουσα μητέρα χρειάζεται να πάρει αντικαταθλιπτικά διερευνώντας αυτό που στην ιατρική αποκαλείται σχέση πιθανού κόστους- οφέλους: κατά πόσο δηλαδή το αναμενόμενο όφελος από τη χρήση ενός φαρμάκου σε σύγκριση με τους κινδύνους για το έμβρυο δικαιολογεί τη χρήση του. </a:t>
            </a:r>
          </a:p>
          <a:p>
            <a:r>
              <a:rPr lang="el-GR" sz="2400" dirty="0"/>
              <a:t>Παραδείγματος χάριν, μια επιληπτική μητέρα που θα διακόψει τα αντιεπιληπτικά της κινδυνεύει να κάνει επιληπτικές κρίσεις που ενδεχομένως να αποβούν μοιραίες και για την ίδια, αλλά και για το μωράκι </a:t>
            </a:r>
            <a:r>
              <a:rPr lang="el-GR" sz="2400" dirty="0" smtClean="0"/>
              <a:t>της.</a:t>
            </a:r>
            <a:endParaRPr lang="el-GR" sz="2400" dirty="0"/>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3521043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Μη </a:t>
            </a:r>
            <a:r>
              <a:rPr lang="el-GR" dirty="0" smtClean="0"/>
              <a:t>Στεροειδή </a:t>
            </a:r>
            <a:r>
              <a:rPr lang="el-GR" dirty="0"/>
              <a:t>Αντιφλεγμονώδη Φάρμακα (ΜΣΑΦ</a:t>
            </a:r>
            <a:r>
              <a:rPr lang="el-GR" dirty="0" smtClean="0"/>
              <a:t>) </a:t>
            </a:r>
            <a:r>
              <a:rPr lang="el-GR" sz="3100" b="0" dirty="0">
                <a:solidFill>
                  <a:prstClr val="black"/>
                </a:solidFill>
              </a:rPr>
              <a:t>(</a:t>
            </a:r>
            <a:r>
              <a:rPr lang="el-GR" sz="3100" b="0" dirty="0" smtClean="0">
                <a:solidFill>
                  <a:prstClr val="black"/>
                </a:solidFill>
              </a:rPr>
              <a:t>1/7)</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p>
            <a:r>
              <a:rPr lang="el-GR" sz="2400" b="1" dirty="0">
                <a:solidFill>
                  <a:srgbClr val="004B82"/>
                </a:solidFill>
              </a:rPr>
              <a:t>Σύλληψη και </a:t>
            </a:r>
            <a:r>
              <a:rPr lang="el-GR" sz="2400" b="1" dirty="0" smtClean="0">
                <a:solidFill>
                  <a:srgbClr val="004B82"/>
                </a:solidFill>
              </a:rPr>
              <a:t>Γονιμότητα</a:t>
            </a:r>
            <a:r>
              <a:rPr lang="el-GR" sz="2400" dirty="0" smtClean="0"/>
              <a:t>: </a:t>
            </a:r>
            <a:r>
              <a:rPr lang="el-GR" sz="2400" dirty="0"/>
              <a:t>Για πολλά από τα νεότερα φάρμακα ΜΣΑΦ η χρήση τους στην εγκυμοσύνη δεν έχει διερευνηθεί ακόμα σε </a:t>
            </a:r>
            <a:r>
              <a:rPr lang="el-GR" sz="2400" dirty="0" smtClean="0"/>
              <a:t>βάθος. </a:t>
            </a:r>
            <a:endParaRPr lang="en-US" sz="2400" dirty="0" smtClean="0"/>
          </a:p>
          <a:p>
            <a:pPr marL="354013" indent="0">
              <a:buNone/>
            </a:pPr>
            <a:r>
              <a:rPr lang="el-GR" sz="2400" dirty="0" smtClean="0"/>
              <a:t>Δεν </a:t>
            </a:r>
            <a:r>
              <a:rPr lang="el-GR" sz="2400" dirty="0"/>
              <a:t>υπάρχουν ως τώρα </a:t>
            </a:r>
            <a:r>
              <a:rPr lang="el-GR" sz="2400" dirty="0" smtClean="0"/>
              <a:t>ενδείξεις </a:t>
            </a:r>
            <a:r>
              <a:rPr lang="el-GR" sz="2400" dirty="0" err="1"/>
              <a:t>τερατογένεσης</a:t>
            </a:r>
            <a:r>
              <a:rPr lang="el-GR" sz="2400" dirty="0"/>
              <a:t> σε ανθρώπους για αυτά τα φάρμακα , και η προφυλακτική διακοπή της θεραπείας δεν είναι απαραίτητη. </a:t>
            </a:r>
            <a:endParaRPr lang="en-US" sz="2400" dirty="0" smtClean="0"/>
          </a:p>
          <a:p>
            <a:pPr marL="354013" indent="0">
              <a:buNone/>
            </a:pPr>
            <a:r>
              <a:rPr lang="el-GR" sz="2400" dirty="0" smtClean="0"/>
              <a:t>Ωστόσο </a:t>
            </a:r>
            <a:r>
              <a:rPr lang="el-GR" sz="2400" dirty="0"/>
              <a:t>υπάρχουν ενδείξεις από μελέτες σε μια ποικιλία ζωικών μοντέλων που δείχνουν ότι οι παράγοντες αυτοί εμποδίζουν την εμφύτευση της </a:t>
            </a:r>
            <a:r>
              <a:rPr lang="el-GR" sz="2400" dirty="0" err="1"/>
              <a:t>βλαστοκύστης</a:t>
            </a:r>
            <a:r>
              <a:rPr lang="el-GR" sz="2400" dirty="0"/>
              <a:t> και ενδεχομένως οι γυναίκες που προσπαθούν να συλλάβουν, δεν θα πρέπει να χρησιμοποιούν μεγάλες δόσεις από αναστολείς σύνθεσης των </a:t>
            </a:r>
            <a:r>
              <a:rPr lang="el-GR" sz="2400" dirty="0" err="1" smtClean="0"/>
              <a:t>προσταγλανδινών</a:t>
            </a:r>
            <a:r>
              <a:rPr lang="el-GR" sz="2400" dirty="0" smtClean="0"/>
              <a:t>.</a:t>
            </a:r>
            <a:endParaRPr lang="el-GR" sz="2400" dirty="0"/>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3427822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Υγεία </a:t>
            </a:r>
            <a:r>
              <a:rPr lang="el-GR" dirty="0" smtClean="0"/>
              <a:t>και </a:t>
            </a:r>
            <a:r>
              <a:rPr lang="el-GR" dirty="0"/>
              <a:t>Δημόσια υγεία </a:t>
            </a:r>
            <a:r>
              <a:rPr lang="el-GR" sz="3200" b="0" dirty="0"/>
              <a:t>(2/2)</a:t>
            </a:r>
          </a:p>
        </p:txBody>
      </p:sp>
      <p:sp>
        <p:nvSpPr>
          <p:cNvPr id="3" name="Content Placeholder 2"/>
          <p:cNvSpPr>
            <a:spLocks noGrp="1"/>
          </p:cNvSpPr>
          <p:nvPr>
            <p:ph idx="1"/>
          </p:nvPr>
        </p:nvSpPr>
        <p:spPr/>
        <p:txBody>
          <a:bodyPr>
            <a:normAutofit/>
          </a:bodyPr>
          <a:lstStyle/>
          <a:p>
            <a:r>
              <a:rPr lang="el-GR" sz="2800" dirty="0"/>
              <a:t>«Δημόσια Υγεία είναι η τέχνη και η επιστήμη της πρόληψης ασθενειών, της εξασφάλισης μακροβιότητας και της προαγωγής της υγείας, διαμέσου της οργανωμένης προσπάθειας της κοινωνίας</a:t>
            </a:r>
            <a:r>
              <a:rPr lang="el-GR" sz="2800" dirty="0" smtClean="0"/>
              <a:t>».</a:t>
            </a:r>
            <a:endParaRPr lang="el-GR" sz="2800" dirty="0"/>
          </a:p>
          <a:p>
            <a:r>
              <a:rPr lang="en-US" sz="2800" dirty="0"/>
              <a:t>Public health is defined as “the art and science of preventing disease, prolonging life and promoting health through the organized efforts of society” (Acheson, 1988; WHO</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2259793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Μη </a:t>
            </a:r>
            <a:r>
              <a:rPr lang="el-GR" dirty="0"/>
              <a:t>Στεροειδή Αντιφλεγμονώδη Φάρμακα (ΜΣΑΦ</a:t>
            </a:r>
            <a:r>
              <a:rPr lang="el-GR" dirty="0" smtClean="0"/>
              <a:t>) </a:t>
            </a:r>
            <a:r>
              <a:rPr lang="el-GR" sz="3100" b="0" dirty="0" smtClean="0">
                <a:solidFill>
                  <a:prstClr val="black"/>
                </a:solidFill>
              </a:rPr>
              <a:t>(2/7</a:t>
            </a:r>
            <a:r>
              <a:rPr lang="el-GR" sz="3100" b="0" dirty="0">
                <a:solidFill>
                  <a:prstClr val="black"/>
                </a:solidFill>
              </a:rPr>
              <a:t>)</a:t>
            </a:r>
            <a:endParaRPr lang="el-GR" dirty="0"/>
          </a:p>
        </p:txBody>
      </p:sp>
      <p:sp>
        <p:nvSpPr>
          <p:cNvPr id="3" name="Content Placeholder 2"/>
          <p:cNvSpPr>
            <a:spLocks noGrp="1"/>
          </p:cNvSpPr>
          <p:nvPr>
            <p:ph idx="1"/>
          </p:nvPr>
        </p:nvSpPr>
        <p:spPr>
          <a:xfrm>
            <a:off x="457200" y="1412776"/>
            <a:ext cx="8229600" cy="4824536"/>
          </a:xfrm>
        </p:spPr>
        <p:txBody>
          <a:bodyPr>
            <a:noAutofit/>
          </a:bodyPr>
          <a:lstStyle/>
          <a:p>
            <a:pPr eaLnBrk="0" fontAlgn="base" hangingPunct="0">
              <a:spcBef>
                <a:spcPct val="0"/>
              </a:spcBef>
              <a:spcAft>
                <a:spcPct val="0"/>
              </a:spcAft>
            </a:pPr>
            <a:r>
              <a:rPr lang="el-GR" sz="2400" b="1" dirty="0">
                <a:solidFill>
                  <a:srgbClr val="004B82"/>
                </a:solidFill>
                <a:cs typeface="Arial" pitchFamily="34" charset="0"/>
              </a:rPr>
              <a:t>Μη Στεροειδή Αντιφλεγμονώδη Φάρμακα (ΜΣΑΦ</a:t>
            </a:r>
            <a:r>
              <a:rPr lang="el-GR" sz="2400" b="1" dirty="0" smtClean="0">
                <a:solidFill>
                  <a:srgbClr val="004B82"/>
                </a:solidFill>
                <a:cs typeface="Arial" pitchFamily="34" charset="0"/>
              </a:rPr>
              <a:t>): Εγκυμοσύνη: </a:t>
            </a:r>
            <a:r>
              <a:rPr lang="el-GR" sz="2400" b="1" dirty="0">
                <a:solidFill>
                  <a:srgbClr val="004B82"/>
                </a:solidFill>
                <a:cs typeface="Arial" pitchFamily="34" charset="0"/>
              </a:rPr>
              <a:t>Επιδράσεις στην </a:t>
            </a:r>
            <a:r>
              <a:rPr lang="el-GR" sz="2400" b="1" dirty="0" smtClean="0">
                <a:solidFill>
                  <a:srgbClr val="004B82"/>
                </a:solidFill>
                <a:cs typeface="Arial" pitchFamily="34" charset="0"/>
              </a:rPr>
              <a:t>Μητέρα: </a:t>
            </a:r>
            <a:r>
              <a:rPr lang="el-GR" sz="2400" dirty="0">
                <a:cs typeface="Arial" pitchFamily="34" charset="0"/>
              </a:rPr>
              <a:t>Πιθανές επιπτώσεις στη μητέρα περιλαμβάνουν την παράταση της κύησης και του τοκετού, την αυξημένη απώλεια αίματος των νεογνών (αιμορραγική διάθεση</a:t>
            </a:r>
            <a:r>
              <a:rPr lang="el-GR" sz="2400" dirty="0" smtClean="0">
                <a:cs typeface="Arial" pitchFamily="34" charset="0"/>
              </a:rPr>
              <a:t>), </a:t>
            </a:r>
            <a:r>
              <a:rPr lang="el-GR" sz="2400" dirty="0">
                <a:cs typeface="Arial" pitchFamily="34" charset="0"/>
              </a:rPr>
              <a:t>και αύξηση της </a:t>
            </a:r>
            <a:r>
              <a:rPr lang="el-GR" sz="2400" dirty="0" smtClean="0">
                <a:cs typeface="Arial" pitchFamily="34" charset="0"/>
              </a:rPr>
              <a:t>αναιμίας. </a:t>
            </a:r>
            <a:endParaRPr lang="el-GR" sz="2400" dirty="0">
              <a:cs typeface="Arial" pitchFamily="34" charset="0"/>
            </a:endParaRPr>
          </a:p>
          <a:p>
            <a:pPr eaLnBrk="0" fontAlgn="base" hangingPunct="0">
              <a:spcBef>
                <a:spcPct val="0"/>
              </a:spcBef>
              <a:spcAft>
                <a:spcPct val="0"/>
              </a:spcAft>
            </a:pPr>
            <a:endParaRPr lang="el-GR" sz="2400" dirty="0">
              <a:cs typeface="Arial" pitchFamily="34" charset="0"/>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1307240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Μη </a:t>
            </a:r>
            <a:r>
              <a:rPr lang="el-GR" dirty="0"/>
              <a:t>Στεροειδή Αντιφλεγμονώδη Φάρμακα (ΜΣΑΦ</a:t>
            </a:r>
            <a:r>
              <a:rPr lang="el-GR" dirty="0" smtClean="0"/>
              <a:t>) </a:t>
            </a:r>
            <a:r>
              <a:rPr lang="el-GR" sz="3100" b="0" dirty="0" smtClean="0">
                <a:solidFill>
                  <a:prstClr val="black"/>
                </a:solidFill>
              </a:rPr>
              <a:t>(3/7</a:t>
            </a:r>
            <a:r>
              <a:rPr lang="el-GR" sz="3100" b="0" dirty="0">
                <a:solidFill>
                  <a:prstClr val="black"/>
                </a:solidFill>
              </a:rPr>
              <a:t>)</a:t>
            </a:r>
            <a:endParaRPr lang="el-GR" dirty="0"/>
          </a:p>
        </p:txBody>
      </p:sp>
      <p:sp>
        <p:nvSpPr>
          <p:cNvPr id="3" name="Content Placeholder 2"/>
          <p:cNvSpPr>
            <a:spLocks noGrp="1"/>
          </p:cNvSpPr>
          <p:nvPr>
            <p:ph idx="1"/>
          </p:nvPr>
        </p:nvSpPr>
        <p:spPr>
          <a:xfrm>
            <a:off x="457200" y="1340768"/>
            <a:ext cx="8229600" cy="5517232"/>
          </a:xfrm>
        </p:spPr>
        <p:txBody>
          <a:bodyPr>
            <a:noAutofit/>
          </a:bodyPr>
          <a:lstStyle/>
          <a:p>
            <a:pPr lvl="0" eaLnBrk="0" fontAlgn="base" hangingPunct="0">
              <a:spcBef>
                <a:spcPct val="0"/>
              </a:spcBef>
              <a:spcAft>
                <a:spcPct val="0"/>
              </a:spcAft>
            </a:pPr>
            <a:r>
              <a:rPr lang="el-GR" sz="2400" b="1" dirty="0" smtClean="0">
                <a:solidFill>
                  <a:srgbClr val="004B82"/>
                </a:solidFill>
                <a:cs typeface="Arial" pitchFamily="34" charset="0"/>
              </a:rPr>
              <a:t>Εγκυμοσύνη: </a:t>
            </a:r>
            <a:r>
              <a:rPr lang="el-GR" sz="2400" b="1" dirty="0">
                <a:solidFill>
                  <a:srgbClr val="004B82"/>
                </a:solidFill>
                <a:cs typeface="Arial" pitchFamily="34" charset="0"/>
              </a:rPr>
              <a:t>Επιδράσεις Στο </a:t>
            </a:r>
            <a:r>
              <a:rPr lang="el-GR" sz="2400" b="1" dirty="0" smtClean="0">
                <a:solidFill>
                  <a:srgbClr val="004B82"/>
                </a:solidFill>
                <a:cs typeface="Arial" pitchFamily="34" charset="0"/>
              </a:rPr>
              <a:t>Έμβρυο</a:t>
            </a:r>
            <a:r>
              <a:rPr lang="el-GR" sz="2400" b="1" dirty="0" smtClean="0">
                <a:cs typeface="Arial" pitchFamily="34" charset="0"/>
              </a:rPr>
              <a:t>:</a:t>
            </a:r>
            <a:r>
              <a:rPr lang="el-GR" sz="2400" dirty="0" smtClean="0">
                <a:cs typeface="Arial" pitchFamily="34" charset="0"/>
              </a:rPr>
              <a:t> </a:t>
            </a:r>
            <a:r>
              <a:rPr lang="el-GR" sz="2400" dirty="0">
                <a:cs typeface="Arial" pitchFamily="34" charset="0"/>
              </a:rPr>
              <a:t>Όπως και με την </a:t>
            </a:r>
            <a:r>
              <a:rPr lang="el-GR" sz="2400" dirty="0" smtClean="0">
                <a:cs typeface="Arial" pitchFamily="34" charset="0"/>
              </a:rPr>
              <a:t>ασπιρίνη, </a:t>
            </a:r>
            <a:r>
              <a:rPr lang="el-GR" sz="2400" dirty="0">
                <a:cs typeface="Arial" pitchFamily="34" charset="0"/>
              </a:rPr>
              <a:t>οι πιθανές ανεπιθύμητες ενέργειες των ΜΣΑΦ στο έμβρυο περιλαμβάνουν αυξημένη δερματική και </a:t>
            </a:r>
            <a:r>
              <a:rPr lang="el-GR" sz="2400" dirty="0" err="1">
                <a:cs typeface="Arial" pitchFamily="34" charset="0"/>
              </a:rPr>
              <a:t>ενδοκρανιακή</a:t>
            </a:r>
            <a:r>
              <a:rPr lang="el-GR" sz="2400" dirty="0">
                <a:cs typeface="Arial" pitchFamily="34" charset="0"/>
              </a:rPr>
              <a:t> </a:t>
            </a:r>
            <a:r>
              <a:rPr lang="el-GR" sz="2400" dirty="0" smtClean="0">
                <a:cs typeface="Arial" pitchFamily="34" charset="0"/>
              </a:rPr>
              <a:t>αιμορραγία, </a:t>
            </a:r>
            <a:r>
              <a:rPr lang="el-GR" sz="2400" dirty="0">
                <a:cs typeface="Arial" pitchFamily="34" charset="0"/>
              </a:rPr>
              <a:t>πρόωρη σύγκλειση του αρτηριακού </a:t>
            </a:r>
            <a:r>
              <a:rPr lang="el-GR" sz="2400" dirty="0" smtClean="0">
                <a:cs typeface="Arial" pitchFamily="34" charset="0"/>
              </a:rPr>
              <a:t>πόρου</a:t>
            </a:r>
            <a:r>
              <a:rPr lang="en-US" sz="2400" dirty="0" smtClean="0">
                <a:cs typeface="Arial" pitchFamily="34" charset="0"/>
              </a:rPr>
              <a:t>,</a:t>
            </a:r>
            <a:r>
              <a:rPr lang="el-GR" sz="2400" dirty="0" smtClean="0">
                <a:cs typeface="Arial" pitchFamily="34" charset="0"/>
              </a:rPr>
              <a:t> </a:t>
            </a:r>
            <a:r>
              <a:rPr lang="el-GR" sz="2400" dirty="0">
                <a:cs typeface="Arial" pitchFamily="34" charset="0"/>
              </a:rPr>
              <a:t>πνευμονική υπέρταση , νεφρική </a:t>
            </a:r>
            <a:r>
              <a:rPr lang="el-GR" sz="2400" dirty="0" smtClean="0">
                <a:cs typeface="Arial" pitchFamily="34" charset="0"/>
              </a:rPr>
              <a:t>δυσλειτουργία, </a:t>
            </a:r>
            <a:r>
              <a:rPr lang="el-GR" sz="2400" dirty="0">
                <a:cs typeface="Arial" pitchFamily="34" charset="0"/>
              </a:rPr>
              <a:t>μια μείωση της παραγωγής ούρων, και μειωμένο αμνιακό </a:t>
            </a:r>
            <a:r>
              <a:rPr lang="el-GR" sz="2400" dirty="0" smtClean="0">
                <a:cs typeface="Arial" pitchFamily="34" charset="0"/>
              </a:rPr>
              <a:t>υγρό. </a:t>
            </a:r>
            <a:r>
              <a:rPr lang="el-GR" sz="2400" dirty="0">
                <a:cs typeface="Arial" pitchFamily="34" charset="0"/>
              </a:rPr>
              <a:t>Αυτές οι επιδράσεις έχουν αποδειχθεί για την </a:t>
            </a:r>
            <a:r>
              <a:rPr lang="el-GR" sz="2400" b="1" dirty="0" err="1" smtClean="0">
                <a:solidFill>
                  <a:srgbClr val="004B82"/>
                </a:solidFill>
                <a:cs typeface="Arial" pitchFamily="34" charset="0"/>
              </a:rPr>
              <a:t>ινδομεθακίνη</a:t>
            </a:r>
            <a:r>
              <a:rPr lang="el-GR" sz="2400" b="1" dirty="0" smtClean="0">
                <a:solidFill>
                  <a:srgbClr val="004B82"/>
                </a:solidFill>
                <a:cs typeface="Arial" pitchFamily="34" charset="0"/>
              </a:rPr>
              <a:t>, </a:t>
            </a:r>
            <a:r>
              <a:rPr lang="el-GR" sz="2400" b="1" dirty="0" err="1" smtClean="0">
                <a:solidFill>
                  <a:srgbClr val="004B82"/>
                </a:solidFill>
                <a:cs typeface="Arial" pitchFamily="34" charset="0"/>
              </a:rPr>
              <a:t>ναπροξένη</a:t>
            </a:r>
            <a:r>
              <a:rPr lang="el-GR" sz="2400" b="1" dirty="0" smtClean="0">
                <a:solidFill>
                  <a:srgbClr val="004B82"/>
                </a:solidFill>
                <a:cs typeface="Arial" pitchFamily="34" charset="0"/>
              </a:rPr>
              <a:t>, </a:t>
            </a:r>
            <a:r>
              <a:rPr lang="el-GR" sz="2400" b="1" dirty="0" err="1" smtClean="0">
                <a:solidFill>
                  <a:srgbClr val="004B82"/>
                </a:solidFill>
                <a:cs typeface="Arial" pitchFamily="34" charset="0"/>
              </a:rPr>
              <a:t>κετοπροφαίνη</a:t>
            </a:r>
            <a:r>
              <a:rPr lang="el-GR" sz="2400" b="1" dirty="0" smtClean="0">
                <a:solidFill>
                  <a:srgbClr val="004B82"/>
                </a:solidFill>
                <a:cs typeface="Arial" pitchFamily="34" charset="0"/>
              </a:rPr>
              <a:t>, </a:t>
            </a:r>
            <a:r>
              <a:rPr lang="el-GR" sz="2400" b="1" dirty="0">
                <a:solidFill>
                  <a:srgbClr val="004B82"/>
                </a:solidFill>
                <a:cs typeface="Arial" pitchFamily="34" charset="0"/>
              </a:rPr>
              <a:t>και </a:t>
            </a:r>
            <a:r>
              <a:rPr lang="el-GR" sz="2400" b="1" dirty="0" err="1" smtClean="0">
                <a:solidFill>
                  <a:srgbClr val="004B82"/>
                </a:solidFill>
                <a:cs typeface="Arial" pitchFamily="34" charset="0"/>
              </a:rPr>
              <a:t>ιμπουπροφένη</a:t>
            </a:r>
            <a:r>
              <a:rPr lang="el-GR" sz="2400" dirty="0" smtClean="0">
                <a:cs typeface="Arial" pitchFamily="34" charset="0"/>
              </a:rPr>
              <a:t>, </a:t>
            </a:r>
            <a:r>
              <a:rPr lang="el-GR" sz="2400" dirty="0">
                <a:cs typeface="Arial" pitchFamily="34" charset="0"/>
              </a:rPr>
              <a:t>και μπορεί επίσης να προκύψουν και με άλλους αναστολείς της σύνθεσης </a:t>
            </a:r>
            <a:r>
              <a:rPr lang="el-GR" sz="2400" dirty="0" err="1" smtClean="0">
                <a:cs typeface="Arial" pitchFamily="34" charset="0"/>
              </a:rPr>
              <a:t>προσταγλανδίνων</a:t>
            </a:r>
            <a:r>
              <a:rPr lang="el-GR" sz="2400" dirty="0" smtClean="0">
                <a:cs typeface="Arial" pitchFamily="34" charset="0"/>
              </a:rPr>
              <a:t>. </a:t>
            </a:r>
            <a:endParaRPr lang="el-GR" sz="2400" dirty="0">
              <a:cs typeface="Arial" pitchFamily="34" charset="0"/>
            </a:endParaRPr>
          </a:p>
          <a:p>
            <a:pPr lvl="0" eaLnBrk="0" fontAlgn="base" hangingPunct="0">
              <a:spcBef>
                <a:spcPct val="0"/>
              </a:spcBef>
              <a:spcAft>
                <a:spcPct val="0"/>
              </a:spcAft>
            </a:pPr>
            <a:endParaRPr lang="el-GR" sz="2400" dirty="0">
              <a:cs typeface="Arial" pitchFamily="34" charset="0"/>
            </a:endParaRPr>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14563675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Μη </a:t>
            </a:r>
            <a:r>
              <a:rPr lang="el-GR" dirty="0" smtClean="0"/>
              <a:t>Στεροειδή </a:t>
            </a:r>
            <a:r>
              <a:rPr lang="el-GR" dirty="0"/>
              <a:t>Αντιφλεγμονώδη Φάρμακα (ΜΣΑΦ</a:t>
            </a:r>
            <a:r>
              <a:rPr lang="el-GR" dirty="0" smtClean="0"/>
              <a:t>) </a:t>
            </a:r>
            <a:r>
              <a:rPr lang="el-GR" sz="3100" b="0" dirty="0" smtClean="0">
                <a:solidFill>
                  <a:prstClr val="black"/>
                </a:solidFill>
              </a:rPr>
              <a:t>(4/7</a:t>
            </a:r>
            <a:r>
              <a:rPr lang="el-GR" sz="3100" b="0" dirty="0">
                <a:solidFill>
                  <a:prstClr val="black"/>
                </a:solidFill>
              </a:rPr>
              <a:t>)</a:t>
            </a:r>
            <a:endParaRPr lang="el-GR" dirty="0"/>
          </a:p>
        </p:txBody>
      </p:sp>
      <p:sp>
        <p:nvSpPr>
          <p:cNvPr id="3" name="Content Placeholder 2"/>
          <p:cNvSpPr>
            <a:spLocks noGrp="1"/>
          </p:cNvSpPr>
          <p:nvPr>
            <p:ph idx="1"/>
          </p:nvPr>
        </p:nvSpPr>
        <p:spPr>
          <a:xfrm>
            <a:off x="457200" y="1412776"/>
            <a:ext cx="8229600" cy="4824536"/>
          </a:xfrm>
        </p:spPr>
        <p:txBody>
          <a:bodyPr>
            <a:normAutofit/>
          </a:bodyPr>
          <a:lstStyle/>
          <a:p>
            <a:pPr lvl="0" eaLnBrk="0" fontAlgn="base" hangingPunct="0">
              <a:spcBef>
                <a:spcPct val="0"/>
              </a:spcBef>
              <a:spcAft>
                <a:spcPct val="0"/>
              </a:spcAft>
            </a:pPr>
            <a:r>
              <a:rPr lang="el-GR" sz="2400" dirty="0">
                <a:cs typeface="Arial" pitchFamily="34" charset="0"/>
              </a:rPr>
              <a:t>Η </a:t>
            </a:r>
            <a:r>
              <a:rPr lang="el-GR" sz="2400" dirty="0" smtClean="0">
                <a:cs typeface="Arial" pitchFamily="34" charset="0"/>
              </a:rPr>
              <a:t>δόση, </a:t>
            </a:r>
            <a:r>
              <a:rPr lang="el-GR" sz="2400" dirty="0">
                <a:cs typeface="Arial" pitchFamily="34" charset="0"/>
              </a:rPr>
              <a:t>η διάρκεια και η περίοδος της κύησης κατά την οποία λαμβάνονται αυτά τα </a:t>
            </a:r>
            <a:r>
              <a:rPr lang="el-GR" sz="2400" dirty="0" smtClean="0">
                <a:cs typeface="Arial" pitchFamily="34" charset="0"/>
              </a:rPr>
              <a:t>φάρμακα </a:t>
            </a:r>
            <a:r>
              <a:rPr lang="el-GR" sz="2400" b="1" dirty="0">
                <a:solidFill>
                  <a:srgbClr val="820000"/>
                </a:solidFill>
                <a:cs typeface="Arial" pitchFamily="34" charset="0"/>
              </a:rPr>
              <a:t>(πρέπει να αποφεύγονται στο τρίτο τρίμηνο)</a:t>
            </a:r>
            <a:r>
              <a:rPr lang="el-GR" sz="2400" dirty="0">
                <a:cs typeface="Arial" pitchFamily="34" charset="0"/>
              </a:rPr>
              <a:t> είναι καθοριστικοί παράγοντες για αυτές τις </a:t>
            </a:r>
            <a:r>
              <a:rPr lang="el-GR" sz="2400" dirty="0" smtClean="0">
                <a:cs typeface="Arial" pitchFamily="34" charset="0"/>
              </a:rPr>
              <a:t>επιδράσεις. </a:t>
            </a:r>
            <a:r>
              <a:rPr lang="el-GR" sz="2400" dirty="0">
                <a:cs typeface="Arial" pitchFamily="34" charset="0"/>
              </a:rPr>
              <a:t>Πιστεύεται ότι οι επιδράσεις αυτές είναι συχνές με τη διακοπή της θεραπείας 6 έως 8 εβδομάδες πριν από τον </a:t>
            </a:r>
            <a:r>
              <a:rPr lang="el-GR" sz="2400" dirty="0" smtClean="0">
                <a:cs typeface="Arial" pitchFamily="34" charset="0"/>
              </a:rPr>
              <a:t>τοκετό. </a:t>
            </a:r>
            <a:r>
              <a:rPr lang="el-GR" sz="2400" dirty="0">
                <a:cs typeface="Arial" pitchFamily="34" charset="0"/>
              </a:rPr>
              <a:t/>
            </a:r>
            <a:br>
              <a:rPr lang="el-GR" sz="2400" dirty="0">
                <a:cs typeface="Arial" pitchFamily="34" charset="0"/>
              </a:rPr>
            </a:br>
            <a:endParaRPr lang="el-GR" sz="2400" dirty="0">
              <a:cs typeface="Arial" pitchFamily="34" charset="0"/>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3347870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Μη </a:t>
            </a:r>
            <a:r>
              <a:rPr lang="el-GR" dirty="0" smtClean="0"/>
              <a:t>Στεροειδή </a:t>
            </a:r>
            <a:r>
              <a:rPr lang="el-GR" dirty="0"/>
              <a:t>Αντιφλεγμονώδη Φάρμακα (ΜΣΑΦ</a:t>
            </a:r>
            <a:r>
              <a:rPr lang="el-GR" dirty="0" smtClean="0"/>
              <a:t>) </a:t>
            </a:r>
            <a:r>
              <a:rPr lang="el-GR" sz="3100" b="0" dirty="0" smtClean="0">
                <a:solidFill>
                  <a:prstClr val="black"/>
                </a:solidFill>
              </a:rPr>
              <a:t>(5/7</a:t>
            </a:r>
            <a:r>
              <a:rPr lang="el-GR" sz="3100" b="0" dirty="0">
                <a:solidFill>
                  <a:prstClr val="black"/>
                </a:solidFill>
              </a:rPr>
              <a:t>)</a:t>
            </a:r>
            <a:endParaRPr lang="el-GR" dirty="0"/>
          </a:p>
        </p:txBody>
      </p:sp>
      <p:sp>
        <p:nvSpPr>
          <p:cNvPr id="3" name="Content Placeholder 2"/>
          <p:cNvSpPr>
            <a:spLocks noGrp="1"/>
          </p:cNvSpPr>
          <p:nvPr>
            <p:ph idx="1"/>
          </p:nvPr>
        </p:nvSpPr>
        <p:spPr>
          <a:xfrm>
            <a:off x="457200" y="1412776"/>
            <a:ext cx="8229600" cy="5445224"/>
          </a:xfrm>
        </p:spPr>
        <p:txBody>
          <a:bodyPr>
            <a:noAutofit/>
          </a:bodyPr>
          <a:lstStyle/>
          <a:p>
            <a:pPr lvl="0" eaLnBrk="0" fontAlgn="base" hangingPunct="0">
              <a:spcBef>
                <a:spcPct val="0"/>
              </a:spcBef>
              <a:spcAft>
                <a:spcPct val="0"/>
              </a:spcAft>
            </a:pPr>
            <a:r>
              <a:rPr lang="el-GR" sz="2400" b="1" dirty="0">
                <a:solidFill>
                  <a:srgbClr val="004B82"/>
                </a:solidFill>
                <a:cs typeface="Arial" pitchFamily="34" charset="0"/>
              </a:rPr>
              <a:t>Μη Στεροειδή Αντιφλεγμονώδη Φάρμακα (ΜΣΑΦ) : </a:t>
            </a:r>
            <a:r>
              <a:rPr lang="el-GR" sz="2400" b="1" dirty="0" smtClean="0">
                <a:solidFill>
                  <a:srgbClr val="004B82"/>
                </a:solidFill>
                <a:cs typeface="Arial" pitchFamily="34" charset="0"/>
              </a:rPr>
              <a:t>Γαλουχία</a:t>
            </a:r>
            <a:r>
              <a:rPr lang="el-GR" sz="2400" dirty="0" smtClean="0">
                <a:cs typeface="Arial" pitchFamily="34" charset="0"/>
              </a:rPr>
              <a:t>: </a:t>
            </a:r>
            <a:r>
              <a:rPr lang="el-GR" sz="2400" dirty="0">
                <a:cs typeface="Arial" pitchFamily="34" charset="0"/>
              </a:rPr>
              <a:t>Αν και τα περισσότερα ΜΣΑΦ, δεν επιτυγχάνουν υψηλές συγκεντρώσεις στο μητρικό γάλα, θα πρέπει να </a:t>
            </a:r>
            <a:r>
              <a:rPr lang="el-GR" sz="2400" dirty="0" smtClean="0">
                <a:cs typeface="Arial" pitchFamily="34" charset="0"/>
              </a:rPr>
              <a:t>χρησιμοποιούνται </a:t>
            </a:r>
            <a:r>
              <a:rPr lang="el-GR" sz="2400" dirty="0">
                <a:cs typeface="Arial" pitchFamily="34" charset="0"/>
              </a:rPr>
              <a:t>με προσοχή από θηλάζουσες </a:t>
            </a:r>
            <a:r>
              <a:rPr lang="el-GR" sz="2400" dirty="0" smtClean="0">
                <a:cs typeface="Arial" pitchFamily="34" charset="0"/>
              </a:rPr>
              <a:t>μητέρες. </a:t>
            </a:r>
            <a:r>
              <a:rPr lang="el-GR" sz="2400" dirty="0">
                <a:cs typeface="Arial" pitchFamily="34" charset="0"/>
              </a:rPr>
              <a:t>Έχουν αναφερθεί ίχνη </a:t>
            </a:r>
            <a:r>
              <a:rPr lang="el-GR" sz="2400" dirty="0" err="1" smtClean="0">
                <a:cs typeface="Arial" pitchFamily="34" charset="0"/>
              </a:rPr>
              <a:t>ναπροξένης</a:t>
            </a:r>
            <a:r>
              <a:rPr lang="el-GR" sz="2400" dirty="0" smtClean="0">
                <a:cs typeface="Arial" pitchFamily="34" charset="0"/>
              </a:rPr>
              <a:t>, </a:t>
            </a:r>
            <a:r>
              <a:rPr lang="el-GR" sz="2400" dirty="0" err="1" smtClean="0">
                <a:cs typeface="Arial" pitchFamily="34" charset="0"/>
              </a:rPr>
              <a:t>πιροξικάμης</a:t>
            </a:r>
            <a:r>
              <a:rPr lang="el-GR" sz="2400" dirty="0" smtClean="0">
                <a:cs typeface="Arial" pitchFamily="34" charset="0"/>
              </a:rPr>
              <a:t>, </a:t>
            </a:r>
            <a:r>
              <a:rPr lang="el-GR" sz="2400" dirty="0" err="1" smtClean="0">
                <a:cs typeface="Arial" pitchFamily="34" charset="0"/>
              </a:rPr>
              <a:t>ιβουπροφένης</a:t>
            </a:r>
            <a:r>
              <a:rPr lang="el-GR" sz="2400" dirty="0" smtClean="0">
                <a:cs typeface="Arial" pitchFamily="34" charset="0"/>
              </a:rPr>
              <a:t>, </a:t>
            </a:r>
            <a:r>
              <a:rPr lang="el-GR" sz="2400" dirty="0">
                <a:cs typeface="Arial" pitchFamily="34" charset="0"/>
              </a:rPr>
              <a:t>και </a:t>
            </a:r>
            <a:r>
              <a:rPr lang="el-GR" sz="2400" dirty="0" err="1">
                <a:cs typeface="Arial" pitchFamily="34" charset="0"/>
              </a:rPr>
              <a:t>δικλοφενάκης</a:t>
            </a:r>
            <a:r>
              <a:rPr lang="el-GR" sz="2400" dirty="0">
                <a:cs typeface="Arial" pitchFamily="34" charset="0"/>
              </a:rPr>
              <a:t> στο μητρικό γάλα όταν η </a:t>
            </a:r>
            <a:r>
              <a:rPr lang="el-GR" sz="2400" dirty="0" smtClean="0">
                <a:cs typeface="Arial" pitchFamily="34" charset="0"/>
              </a:rPr>
              <a:t>θηλάζουσα </a:t>
            </a:r>
            <a:r>
              <a:rPr lang="el-GR" sz="2400" dirty="0">
                <a:cs typeface="Arial" pitchFamily="34" charset="0"/>
              </a:rPr>
              <a:t>μητέρα λαμβάνει αυτά τα φάρμακα. </a:t>
            </a:r>
          </a:p>
          <a:p>
            <a:pPr lvl="0" eaLnBrk="0" fontAlgn="base" hangingPunct="0">
              <a:spcBef>
                <a:spcPct val="0"/>
              </a:spcBef>
              <a:spcAft>
                <a:spcPct val="0"/>
              </a:spcAft>
            </a:pPr>
            <a:endParaRPr lang="el-GR" sz="2400" dirty="0">
              <a:cs typeface="Arial" pitchFamily="34" charset="0"/>
            </a:endParaRPr>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4161910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Μη </a:t>
            </a:r>
            <a:r>
              <a:rPr lang="el-GR" dirty="0"/>
              <a:t>Στεροειδή Αντιφλεγμονώδη Φάρμακα (ΜΣΑΦ</a:t>
            </a:r>
            <a:r>
              <a:rPr lang="el-GR" dirty="0" smtClean="0"/>
              <a:t>) </a:t>
            </a:r>
            <a:r>
              <a:rPr lang="el-GR" sz="3100" b="0" dirty="0" smtClean="0">
                <a:solidFill>
                  <a:prstClr val="black"/>
                </a:solidFill>
              </a:rPr>
              <a:t>(6/7</a:t>
            </a:r>
            <a:r>
              <a:rPr lang="el-GR" sz="3100" b="0" dirty="0">
                <a:solidFill>
                  <a:prstClr val="black"/>
                </a:solidFill>
              </a:rPr>
              <a:t>)</a:t>
            </a:r>
            <a:endParaRPr lang="el-GR" dirty="0"/>
          </a:p>
        </p:txBody>
      </p:sp>
      <p:sp>
        <p:nvSpPr>
          <p:cNvPr id="3" name="Content Placeholder 2"/>
          <p:cNvSpPr>
            <a:spLocks noGrp="1"/>
          </p:cNvSpPr>
          <p:nvPr>
            <p:ph idx="1"/>
          </p:nvPr>
        </p:nvSpPr>
        <p:spPr>
          <a:xfrm>
            <a:off x="457200" y="1412776"/>
            <a:ext cx="8229600" cy="5445224"/>
          </a:xfrm>
        </p:spPr>
        <p:txBody>
          <a:bodyPr>
            <a:noAutofit/>
          </a:bodyPr>
          <a:lstStyle/>
          <a:p>
            <a:pPr lvl="0" eaLnBrk="0" fontAlgn="base" hangingPunct="0">
              <a:spcBef>
                <a:spcPct val="0"/>
              </a:spcBef>
              <a:spcAft>
                <a:spcPct val="0"/>
              </a:spcAft>
            </a:pPr>
            <a:r>
              <a:rPr lang="el-GR" sz="2400" dirty="0" smtClean="0">
                <a:cs typeface="Arial" pitchFamily="34" charset="0"/>
              </a:rPr>
              <a:t>Μερικά </a:t>
            </a:r>
            <a:r>
              <a:rPr lang="el-GR" sz="2400" dirty="0">
                <a:cs typeface="Arial" pitchFamily="34" charset="0"/>
              </a:rPr>
              <a:t>από τα μη στεροειδή αντιφλεγμονώδη φάρμακα παρουσιάζουν την λεγόμενη </a:t>
            </a:r>
            <a:r>
              <a:rPr lang="el-GR" sz="2400" dirty="0" err="1">
                <a:cs typeface="Arial" pitchFamily="34" charset="0"/>
              </a:rPr>
              <a:t>εντεροηπατική</a:t>
            </a:r>
            <a:r>
              <a:rPr lang="el-GR" sz="2400" dirty="0">
                <a:cs typeface="Arial" pitchFamily="34" charset="0"/>
              </a:rPr>
              <a:t> κυκλοφορία (</a:t>
            </a:r>
            <a:r>
              <a:rPr lang="el-GR" sz="2400" dirty="0" err="1">
                <a:cs typeface="Arial" pitchFamily="34" charset="0"/>
              </a:rPr>
              <a:t>ινδομεθακίνη</a:t>
            </a:r>
            <a:r>
              <a:rPr lang="el-GR" sz="2400" dirty="0">
                <a:cs typeface="Arial" pitchFamily="34" charset="0"/>
              </a:rPr>
              <a:t>, </a:t>
            </a:r>
            <a:r>
              <a:rPr lang="el-GR" sz="2400" dirty="0" err="1">
                <a:cs typeface="Arial" pitchFamily="34" charset="0"/>
              </a:rPr>
              <a:t>σουλινδάκη</a:t>
            </a:r>
            <a:r>
              <a:rPr lang="el-GR" sz="2400" dirty="0">
                <a:cs typeface="Arial" pitchFamily="34" charset="0"/>
              </a:rPr>
              <a:t>), και θα πρέπει να αποφεύγονται, διότι τα περισσότερα ΜΣΑΦ, εκτοπίζουν την </a:t>
            </a:r>
            <a:r>
              <a:rPr lang="el-GR" sz="2400" dirty="0" err="1">
                <a:cs typeface="Arial" pitchFamily="34" charset="0"/>
              </a:rPr>
              <a:t>χολερυθρίνη</a:t>
            </a:r>
            <a:r>
              <a:rPr lang="el-GR" sz="2400" dirty="0">
                <a:cs typeface="Arial" pitchFamily="34" charset="0"/>
              </a:rPr>
              <a:t> από τις θέσεις </a:t>
            </a:r>
            <a:r>
              <a:rPr lang="el-GR" sz="2400" dirty="0" err="1">
                <a:cs typeface="Arial" pitchFamily="34" charset="0"/>
              </a:rPr>
              <a:t>συνδεσής</a:t>
            </a:r>
            <a:r>
              <a:rPr lang="el-GR" sz="2400" dirty="0">
                <a:cs typeface="Arial" pitchFamily="34" charset="0"/>
              </a:rPr>
              <a:t> της, και </a:t>
            </a:r>
            <a:r>
              <a:rPr lang="el-GR" sz="2400" b="1" dirty="0">
                <a:solidFill>
                  <a:srgbClr val="820000"/>
                </a:solidFill>
                <a:cs typeface="Arial" pitchFamily="34" charset="0"/>
              </a:rPr>
              <a:t>μπορούν να αυξήσουν τον κίνδυνο πυρηνικού </a:t>
            </a:r>
            <a:r>
              <a:rPr lang="el-GR" sz="2400" b="1" dirty="0" err="1">
                <a:solidFill>
                  <a:srgbClr val="820000"/>
                </a:solidFill>
                <a:cs typeface="Arial" pitchFamily="34" charset="0"/>
              </a:rPr>
              <a:t>ικτέρου</a:t>
            </a:r>
            <a:r>
              <a:rPr lang="el-GR" sz="2400" dirty="0">
                <a:solidFill>
                  <a:srgbClr val="FF0000"/>
                </a:solidFill>
                <a:cs typeface="Arial" pitchFamily="34" charset="0"/>
              </a:rPr>
              <a:t> </a:t>
            </a:r>
            <a:r>
              <a:rPr lang="el-GR" sz="2400" dirty="0">
                <a:cs typeface="Arial" pitchFamily="34" charset="0"/>
              </a:rPr>
              <a:t>(</a:t>
            </a:r>
            <a:r>
              <a:rPr lang="el-GR" sz="2400" dirty="0" err="1">
                <a:cs typeface="Arial" pitchFamily="34" charset="0"/>
              </a:rPr>
              <a:t>kernicterus</a:t>
            </a:r>
            <a:r>
              <a:rPr lang="el-GR" sz="2400" dirty="0">
                <a:cs typeface="Arial" pitchFamily="34" charset="0"/>
              </a:rPr>
              <a:t> - σοβαρή </a:t>
            </a:r>
            <a:r>
              <a:rPr lang="el-GR" sz="2400" dirty="0" err="1">
                <a:cs typeface="Arial" pitchFamily="34" charset="0"/>
              </a:rPr>
              <a:t>υπερχολερυθριναιμία</a:t>
            </a:r>
            <a:r>
              <a:rPr lang="el-GR" sz="2400" dirty="0">
                <a:cs typeface="Arial" pitchFamily="34" charset="0"/>
              </a:rPr>
              <a:t> στο νεογνό) και έτσι αντενδείκνυται η χρήση τους σε νεογνά που παρουσιάζουν </a:t>
            </a:r>
            <a:r>
              <a:rPr lang="el-GR" sz="2400" dirty="0" smtClean="0">
                <a:cs typeface="Arial" pitchFamily="34" charset="0"/>
              </a:rPr>
              <a:t>ίκτερο. </a:t>
            </a:r>
            <a:r>
              <a:rPr lang="el-GR" sz="2400" dirty="0">
                <a:cs typeface="Arial" pitchFamily="34" charset="0"/>
              </a:rPr>
              <a:t>Η Αμερικανική Ακαδημία Παιδιατρικής θεωρεί την </a:t>
            </a:r>
            <a:r>
              <a:rPr lang="el-GR" sz="2400" dirty="0" err="1">
                <a:cs typeface="Arial" pitchFamily="34" charset="0"/>
              </a:rPr>
              <a:t>ιβουπροφαίνη</a:t>
            </a:r>
            <a:r>
              <a:rPr lang="el-GR" sz="2400" dirty="0">
                <a:cs typeface="Arial" pitchFamily="34" charset="0"/>
              </a:rPr>
              <a:t>, </a:t>
            </a:r>
            <a:r>
              <a:rPr lang="el-GR" sz="2400" dirty="0" err="1">
                <a:cs typeface="Arial" pitchFamily="34" charset="0"/>
              </a:rPr>
              <a:t>ινδομεθακίνη</a:t>
            </a:r>
            <a:r>
              <a:rPr lang="el-GR" sz="2400" dirty="0">
                <a:cs typeface="Arial" pitchFamily="34" charset="0"/>
              </a:rPr>
              <a:t>, </a:t>
            </a:r>
            <a:r>
              <a:rPr lang="el-GR" sz="2400" dirty="0" err="1">
                <a:cs typeface="Arial" pitchFamily="34" charset="0"/>
              </a:rPr>
              <a:t>ναπροξένη</a:t>
            </a:r>
            <a:r>
              <a:rPr lang="el-GR" sz="2400" dirty="0">
                <a:cs typeface="Arial" pitchFamily="34" charset="0"/>
              </a:rPr>
              <a:t> να είναι συμβατές με το θηλασμό.</a:t>
            </a:r>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41553171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Μη </a:t>
            </a:r>
            <a:r>
              <a:rPr lang="el-GR" dirty="0"/>
              <a:t>Στεροειδή Αντιφλεγμονώδη Φάρμακα (ΜΣΑΦ</a:t>
            </a:r>
            <a:r>
              <a:rPr lang="el-GR" dirty="0" smtClean="0"/>
              <a:t>) </a:t>
            </a:r>
            <a:r>
              <a:rPr lang="el-GR" sz="3100" b="0" dirty="0" smtClean="0">
                <a:solidFill>
                  <a:prstClr val="black"/>
                </a:solidFill>
              </a:rPr>
              <a:t>(7/7</a:t>
            </a:r>
            <a:r>
              <a:rPr lang="el-GR" sz="3100" b="0" dirty="0">
                <a:solidFill>
                  <a:prstClr val="black"/>
                </a:solidFill>
              </a:rPr>
              <a:t>)</a:t>
            </a:r>
            <a:endParaRPr lang="el-GR" dirty="0"/>
          </a:p>
        </p:txBody>
      </p:sp>
      <p:sp>
        <p:nvSpPr>
          <p:cNvPr id="3" name="Content Placeholder 2"/>
          <p:cNvSpPr>
            <a:spLocks noGrp="1"/>
          </p:cNvSpPr>
          <p:nvPr>
            <p:ph idx="1"/>
          </p:nvPr>
        </p:nvSpPr>
        <p:spPr>
          <a:xfrm>
            <a:off x="457200" y="1484784"/>
            <a:ext cx="8229600" cy="4752528"/>
          </a:xfrm>
        </p:spPr>
        <p:txBody>
          <a:bodyPr>
            <a:normAutofit/>
          </a:bodyPr>
          <a:lstStyle/>
          <a:p>
            <a:pPr lvl="0" eaLnBrk="0" fontAlgn="base" hangingPunct="0">
              <a:spcBef>
                <a:spcPct val="0"/>
              </a:spcBef>
              <a:spcAft>
                <a:spcPct val="0"/>
              </a:spcAft>
            </a:pPr>
            <a:r>
              <a:rPr lang="el-GR" sz="2400" b="1" dirty="0">
                <a:solidFill>
                  <a:srgbClr val="004B82"/>
                </a:solidFill>
                <a:cs typeface="Arial" pitchFamily="34" charset="0"/>
              </a:rPr>
              <a:t>Μη Στεροειδή Αντιφλεγμονώδη Φάρμακα (ΜΣΑΦ) : </a:t>
            </a:r>
            <a:r>
              <a:rPr lang="el-GR" sz="2400" b="1" dirty="0" smtClean="0">
                <a:solidFill>
                  <a:srgbClr val="004B82"/>
                </a:solidFill>
                <a:cs typeface="Arial" pitchFamily="34" charset="0"/>
              </a:rPr>
              <a:t>Συστάσεις</a:t>
            </a:r>
            <a:r>
              <a:rPr lang="el-GR" sz="2400" dirty="0" smtClean="0">
                <a:cs typeface="Arial" pitchFamily="34" charset="0"/>
              </a:rPr>
              <a:t>: </a:t>
            </a:r>
            <a:r>
              <a:rPr lang="el-GR" sz="2400" dirty="0">
                <a:cs typeface="Arial" pitchFamily="34" charset="0"/>
              </a:rPr>
              <a:t> Όταν </a:t>
            </a:r>
            <a:r>
              <a:rPr lang="el-GR" sz="2400" dirty="0" smtClean="0">
                <a:cs typeface="Arial" pitchFamily="34" charset="0"/>
              </a:rPr>
              <a:t>χορηγούνται </a:t>
            </a:r>
            <a:r>
              <a:rPr lang="el-GR" sz="2400" dirty="0">
                <a:cs typeface="Arial" pitchFamily="34" charset="0"/>
              </a:rPr>
              <a:t>σε έγκυες </a:t>
            </a:r>
            <a:r>
              <a:rPr lang="el-GR" sz="2400" dirty="0" smtClean="0">
                <a:cs typeface="Arial" pitchFamily="34" charset="0"/>
              </a:rPr>
              <a:t>ασθενείς, </a:t>
            </a:r>
            <a:r>
              <a:rPr lang="el-GR" sz="2400" dirty="0">
                <a:cs typeface="Arial" pitchFamily="34" charset="0"/>
              </a:rPr>
              <a:t>τα ΜΣΑΦ θα πρέπει να δοθούν στη χαμηλότερη αποτελεσματική </a:t>
            </a:r>
            <a:r>
              <a:rPr lang="el-GR" sz="2400" dirty="0" smtClean="0">
                <a:cs typeface="Arial" pitchFamily="34" charset="0"/>
              </a:rPr>
              <a:t>δόση, </a:t>
            </a:r>
            <a:r>
              <a:rPr lang="el-GR" sz="2400" dirty="0">
                <a:cs typeface="Arial" pitchFamily="34" charset="0"/>
              </a:rPr>
              <a:t>κατά </a:t>
            </a:r>
            <a:r>
              <a:rPr lang="el-GR" sz="2400" dirty="0" smtClean="0">
                <a:cs typeface="Arial" pitchFamily="34" charset="0"/>
              </a:rPr>
              <a:t>διαστήματα, </a:t>
            </a:r>
            <a:r>
              <a:rPr lang="el-GR" sz="2400" dirty="0">
                <a:cs typeface="Arial" pitchFamily="34" charset="0"/>
              </a:rPr>
              <a:t>αν είναι </a:t>
            </a:r>
            <a:r>
              <a:rPr lang="el-GR" sz="2400" dirty="0" smtClean="0">
                <a:cs typeface="Arial" pitchFamily="34" charset="0"/>
              </a:rPr>
              <a:t>δυνατόν, </a:t>
            </a:r>
            <a:r>
              <a:rPr lang="el-GR" sz="2400" dirty="0">
                <a:cs typeface="Arial" pitchFamily="34" charset="0"/>
              </a:rPr>
              <a:t>και η θεραπεία θα πρέπει να διακόπτεται τουλάχιστον 6 έως 8 εβδομάδες πριν από την αναμενόμενη ημερομηνία </a:t>
            </a:r>
            <a:r>
              <a:rPr lang="el-GR" sz="2400" dirty="0" smtClean="0">
                <a:cs typeface="Arial" pitchFamily="34" charset="0"/>
              </a:rPr>
              <a:t>τοκετού. </a:t>
            </a:r>
            <a:r>
              <a:rPr lang="el-GR" sz="2400" dirty="0">
                <a:cs typeface="Arial" pitchFamily="34" charset="0"/>
              </a:rPr>
              <a:t>Μερικές δημοσιευμένες μελέτες υποδεικνύουν ότι σε επιλεγμένες ασθενείς, ένα NSAID με μικρό χρόνο ημίσειας ζωής και ανενεργών μεταβολιτών, όπως </a:t>
            </a:r>
            <a:r>
              <a:rPr lang="el-GR" sz="2400" b="1" dirty="0">
                <a:solidFill>
                  <a:schemeClr val="accent3">
                    <a:lumMod val="50000"/>
                  </a:schemeClr>
                </a:solidFill>
                <a:cs typeface="Arial" pitchFamily="34" charset="0"/>
              </a:rPr>
              <a:t>η </a:t>
            </a:r>
            <a:r>
              <a:rPr lang="el-GR" sz="2400" b="1" dirty="0" err="1">
                <a:solidFill>
                  <a:schemeClr val="accent3">
                    <a:lumMod val="50000"/>
                  </a:schemeClr>
                </a:solidFill>
                <a:cs typeface="Arial" pitchFamily="34" charset="0"/>
              </a:rPr>
              <a:t>φλουρμπιπροφένη</a:t>
            </a:r>
            <a:r>
              <a:rPr lang="el-GR" sz="2400" b="1" dirty="0">
                <a:solidFill>
                  <a:schemeClr val="accent3">
                    <a:lumMod val="50000"/>
                  </a:schemeClr>
                </a:solidFill>
                <a:cs typeface="Arial" pitchFamily="34" charset="0"/>
              </a:rPr>
              <a:t>, η </a:t>
            </a:r>
            <a:r>
              <a:rPr lang="el-GR" sz="2400" b="1" dirty="0" err="1">
                <a:solidFill>
                  <a:schemeClr val="accent3">
                    <a:lumMod val="50000"/>
                  </a:schemeClr>
                </a:solidFill>
                <a:cs typeface="Arial" pitchFamily="34" charset="0"/>
              </a:rPr>
              <a:t>δικλοφενάκη</a:t>
            </a:r>
            <a:r>
              <a:rPr lang="el-GR" sz="2400" b="1" dirty="0">
                <a:solidFill>
                  <a:schemeClr val="accent3">
                    <a:lumMod val="50000"/>
                  </a:schemeClr>
                </a:solidFill>
                <a:cs typeface="Arial" pitchFamily="34" charset="0"/>
              </a:rPr>
              <a:t>, ή η </a:t>
            </a:r>
            <a:r>
              <a:rPr lang="el-GR" sz="2400" b="1" dirty="0" err="1" smtClean="0">
                <a:solidFill>
                  <a:schemeClr val="accent3">
                    <a:lumMod val="50000"/>
                  </a:schemeClr>
                </a:solidFill>
                <a:cs typeface="Arial" pitchFamily="34" charset="0"/>
              </a:rPr>
              <a:t>ιβουπροφένη</a:t>
            </a:r>
            <a:r>
              <a:rPr lang="el-GR" sz="2400" b="1" dirty="0" smtClean="0">
                <a:solidFill>
                  <a:schemeClr val="accent3">
                    <a:lumMod val="50000"/>
                  </a:schemeClr>
                </a:solidFill>
                <a:cs typeface="Arial" pitchFamily="34" charset="0"/>
              </a:rPr>
              <a:t>, </a:t>
            </a:r>
            <a:r>
              <a:rPr lang="el-GR" sz="2400" dirty="0">
                <a:cs typeface="Arial" pitchFamily="34" charset="0"/>
              </a:rPr>
              <a:t>μπορούν να χρησιμοποιηθούν με μεγαλύτερη ασφάλεια.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3272106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Μη </a:t>
            </a:r>
            <a:r>
              <a:rPr lang="el-GR" dirty="0"/>
              <a:t>στεροειδή αντιφλεγμονώδη φάρμακα</a:t>
            </a:r>
          </a:p>
        </p:txBody>
      </p:sp>
      <p:sp>
        <p:nvSpPr>
          <p:cNvPr id="3" name="Content Placeholder 2"/>
          <p:cNvSpPr>
            <a:spLocks noGrp="1"/>
          </p:cNvSpPr>
          <p:nvPr>
            <p:ph idx="1"/>
          </p:nvPr>
        </p:nvSpPr>
        <p:spPr>
          <a:xfrm>
            <a:off x="457200" y="1196752"/>
            <a:ext cx="8229600" cy="1656184"/>
          </a:xfrm>
        </p:spPr>
        <p:txBody>
          <a:bodyPr>
            <a:normAutofit/>
          </a:bodyPr>
          <a:lstStyle/>
          <a:p>
            <a:r>
              <a:rPr lang="el-GR" sz="2400" dirty="0"/>
              <a:t>Τα μη στεροειδή αντιφλεγμονώδη φάρμακα μπορούν να χρησιμοποιούνται με προσοχή από τις θηλάζουσες μητέρες, καθώς και η χρήση της </a:t>
            </a:r>
            <a:r>
              <a:rPr lang="el-GR" sz="2400" dirty="0" err="1"/>
              <a:t>ακεταμινοφαίνης</a:t>
            </a:r>
            <a:r>
              <a:rPr lang="el-GR" sz="2400" dirty="0"/>
              <a:t> ως αναλγητικό θα πρέπει να θεωρείται ως εναλλακτική </a:t>
            </a:r>
            <a:r>
              <a:rPr lang="el-GR" sz="2400" dirty="0" smtClean="0"/>
              <a:t>λύση.</a:t>
            </a:r>
            <a:endParaRPr lang="el-GR" sz="2400" dirty="0"/>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
        <p:nvSpPr>
          <p:cNvPr id="5" name="6 - Ορθογώνιο"/>
          <p:cNvSpPr/>
          <p:nvPr/>
        </p:nvSpPr>
        <p:spPr>
          <a:xfrm>
            <a:off x="827584" y="3068960"/>
            <a:ext cx="7488832" cy="1200329"/>
          </a:xfrm>
          <a:prstGeom prst="rect">
            <a:avLst/>
          </a:prstGeom>
          <a:solidFill>
            <a:schemeClr val="accent1">
              <a:lumMod val="20000"/>
              <a:lumOff val="80000"/>
            </a:schemeClr>
          </a:solidFill>
        </p:spPr>
        <p:txBody>
          <a:bodyPr wrap="square">
            <a:spAutoFit/>
          </a:bodyPr>
          <a:lstStyle/>
          <a:p>
            <a:r>
              <a:rPr lang="el-GR" sz="2400" dirty="0" smtClean="0">
                <a:latin typeface="+mn-lt"/>
              </a:rPr>
              <a:t>Κατά τη διάρκεια της εγκυμοσύνης, τα </a:t>
            </a:r>
            <a:r>
              <a:rPr lang="el-GR" sz="2400" b="1" u="sng" dirty="0" smtClean="0">
                <a:latin typeface="+mn-lt"/>
                <a:hlinkClick r:id="" action="ppaction://hlinkfile"/>
              </a:rPr>
              <a:t>μη στεροειδή αντιφλεγμονώδη</a:t>
            </a:r>
            <a:r>
              <a:rPr lang="el-GR" sz="2400" dirty="0" smtClean="0">
                <a:latin typeface="+mn-lt"/>
              </a:rPr>
              <a:t> φάρμακα μπορούν να χρησιμοποιηθούν μέχρι τις τελευταίες 6 εβδομάδες</a:t>
            </a:r>
            <a:r>
              <a:rPr lang="en-US" sz="2400" dirty="0" smtClean="0">
                <a:latin typeface="+mn-lt"/>
              </a:rPr>
              <a:t>.</a:t>
            </a:r>
            <a:endParaRPr lang="el-GR" sz="2400" dirty="0">
              <a:latin typeface="+mn-lt"/>
            </a:endParaRPr>
          </a:p>
        </p:txBody>
      </p:sp>
    </p:spTree>
    <p:extLst>
      <p:ext uri="{BB962C8B-B14F-4D97-AF65-F5344CB8AC3E}">
        <p14:creationId xmlns:p14="http://schemas.microsoft.com/office/powerpoint/2010/main" val="42634691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Αναλγητικά ισχυρής </a:t>
            </a:r>
            <a:r>
              <a:rPr lang="el-GR" dirty="0" smtClean="0"/>
              <a:t>δράσης</a:t>
            </a:r>
            <a:r>
              <a:rPr lang="en-US" dirty="0" smtClean="0"/>
              <a:t> </a:t>
            </a:r>
            <a:r>
              <a:rPr lang="el-GR" dirty="0" smtClean="0"/>
              <a:t>- </a:t>
            </a:r>
            <a:r>
              <a:rPr lang="el-GR" dirty="0"/>
              <a:t>Παυσίπονη ένεση τοκετού </a:t>
            </a:r>
            <a:r>
              <a:rPr lang="el-GR" dirty="0" smtClean="0"/>
              <a:t>(</a:t>
            </a:r>
            <a:r>
              <a:rPr lang="el-GR" dirty="0" err="1"/>
              <a:t>πεθιδίνη</a:t>
            </a:r>
            <a:r>
              <a:rPr lang="el-GR" dirty="0" smtClean="0"/>
              <a:t>) </a:t>
            </a:r>
            <a:r>
              <a:rPr lang="el-GR" sz="3100" b="0" dirty="0">
                <a:solidFill>
                  <a:prstClr val="black"/>
                </a:solidFill>
              </a:rPr>
              <a:t>(</a:t>
            </a:r>
            <a:r>
              <a:rPr lang="el-GR" sz="3100" b="0" dirty="0" smtClean="0">
                <a:solidFill>
                  <a:prstClr val="black"/>
                </a:solidFill>
              </a:rPr>
              <a:t>1/2)</a:t>
            </a:r>
            <a:endParaRPr lang="el-GR" dirty="0"/>
          </a:p>
        </p:txBody>
      </p:sp>
      <p:sp>
        <p:nvSpPr>
          <p:cNvPr id="3" name="Content Placeholder 2"/>
          <p:cNvSpPr>
            <a:spLocks noGrp="1"/>
          </p:cNvSpPr>
          <p:nvPr>
            <p:ph idx="1"/>
          </p:nvPr>
        </p:nvSpPr>
        <p:spPr>
          <a:xfrm>
            <a:off x="457200" y="1196752"/>
            <a:ext cx="8435280" cy="5040560"/>
          </a:xfrm>
        </p:spPr>
        <p:txBody>
          <a:bodyPr>
            <a:noAutofit/>
          </a:bodyPr>
          <a:lstStyle/>
          <a:p>
            <a:r>
              <a:rPr lang="el-GR" sz="2200" dirty="0" smtClean="0"/>
              <a:t>Μπορεί </a:t>
            </a:r>
            <a:r>
              <a:rPr lang="el-GR" sz="2200" dirty="0"/>
              <a:t>να χορηγηθεί μια ή περισσότερες φορές κατά τη διάρκεια του τοκετού (συνήθως ενδομυϊκά). </a:t>
            </a:r>
          </a:p>
          <a:p>
            <a:r>
              <a:rPr lang="el-GR" sz="2200" dirty="0" smtClean="0"/>
              <a:t>Απαιτούνται </a:t>
            </a:r>
            <a:r>
              <a:rPr lang="el-GR" sz="2200" dirty="0"/>
              <a:t>περίπου  20 λεπτά για να δράσει και η δράση του κρατά για 2-4 ώρες.</a:t>
            </a:r>
          </a:p>
          <a:p>
            <a:r>
              <a:rPr lang="el-GR" sz="2200" dirty="0" smtClean="0"/>
              <a:t>Η </a:t>
            </a:r>
            <a:r>
              <a:rPr lang="el-GR" sz="2200" dirty="0"/>
              <a:t>δράση της είναι ευεργετική τόσο απέναντι στον πόνο όσο και το άγχος της γέννας (χαλάρωση /ηρεμία). </a:t>
            </a:r>
          </a:p>
          <a:p>
            <a:r>
              <a:rPr lang="el-GR" sz="2200" dirty="0" smtClean="0"/>
              <a:t>Είναι </a:t>
            </a:r>
            <a:r>
              <a:rPr lang="el-GR" sz="2200" dirty="0"/>
              <a:t>ιδιαίτερα ασφαλής, αν και θα πρέπει να αποφεύγεται αν το μωρό αναμένεται σύντομα στον τοκετό (το φάρμακο στην ένεση μπορεί να δράσει χαλαρωτικά και για το νεογέννητο για τις πρώτες 1-2 ώρες). </a:t>
            </a:r>
          </a:p>
          <a:p>
            <a:r>
              <a:rPr lang="el-GR" sz="2200" dirty="0" smtClean="0"/>
              <a:t>Εάν </a:t>
            </a:r>
            <a:r>
              <a:rPr lang="el-GR" sz="2200" dirty="0"/>
              <a:t>δοθεί </a:t>
            </a:r>
            <a:r>
              <a:rPr lang="el-GR" sz="2200" dirty="0" err="1"/>
              <a:t>πεθιδίνη</a:t>
            </a:r>
            <a:r>
              <a:rPr lang="el-GR" sz="2200" dirty="0"/>
              <a:t> κοντά στην ώρα της γέννας, μπορεί να επηρεαστεί η αναπνοή του μωρού,  Εάν συμβεί κάτι τέτοιο, θα δοθεί αντίδοτο.</a:t>
            </a:r>
          </a:p>
          <a:p>
            <a:r>
              <a:rPr lang="el-GR" sz="2200" dirty="0" smtClean="0"/>
              <a:t>Η </a:t>
            </a:r>
            <a:r>
              <a:rPr lang="el-GR" sz="2200" dirty="0" err="1"/>
              <a:t>πεθιδίνη</a:t>
            </a:r>
            <a:r>
              <a:rPr lang="el-GR" sz="2200" dirty="0"/>
              <a:t> κάνει κάποιες γυναίκες να νιώθουν ζαλάδα, αναγούλα και να ‘ξεχνάνε’.</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17025422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Αναλγητικά ισχυρής δράσης</a:t>
            </a:r>
            <a:r>
              <a:rPr lang="en-US" dirty="0"/>
              <a:t> </a:t>
            </a:r>
            <a:r>
              <a:rPr lang="el-GR" dirty="0"/>
              <a:t>- Παυσίπονη ένεση τοκετού (</a:t>
            </a:r>
            <a:r>
              <a:rPr lang="el-GR" dirty="0" err="1"/>
              <a:t>πεθιδίνη</a:t>
            </a:r>
            <a:r>
              <a:rPr lang="el-GR" dirty="0" smtClean="0"/>
              <a:t>) </a:t>
            </a:r>
            <a:r>
              <a:rPr lang="el-GR" sz="3100" b="0" dirty="0" smtClean="0">
                <a:solidFill>
                  <a:prstClr val="black"/>
                </a:solidFill>
              </a:rPr>
              <a:t>(2/2</a:t>
            </a:r>
            <a:r>
              <a:rPr lang="el-GR" sz="3100" b="0" dirty="0">
                <a:solidFill>
                  <a:prstClr val="black"/>
                </a:solidFill>
              </a:rPr>
              <a:t>)</a:t>
            </a:r>
            <a:endParaRPr lang="el-GR" dirty="0"/>
          </a:p>
        </p:txBody>
      </p:sp>
      <p:sp>
        <p:nvSpPr>
          <p:cNvPr id="3" name="Content Placeholder 2"/>
          <p:cNvSpPr>
            <a:spLocks noGrp="1"/>
          </p:cNvSpPr>
          <p:nvPr>
            <p:ph idx="1"/>
          </p:nvPr>
        </p:nvSpPr>
        <p:spPr>
          <a:xfrm>
            <a:off x="457200" y="1412776"/>
            <a:ext cx="8229600" cy="1080120"/>
          </a:xfrm>
        </p:spPr>
        <p:txBody>
          <a:bodyPr>
            <a:normAutofit/>
          </a:bodyPr>
          <a:lstStyle/>
          <a:p>
            <a:r>
              <a:rPr lang="el-GR" sz="2400" dirty="0"/>
              <a:t>Ανήκει στα Ναρκωτικά του Κρατικού Μονοπωλίου και απαιτεί ειδική διαδικασία προμήθειας και συνταγογράφησης </a:t>
            </a:r>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
        <p:nvSpPr>
          <p:cNvPr id="5" name="8 - Ορθογώνιο"/>
          <p:cNvSpPr/>
          <p:nvPr/>
        </p:nvSpPr>
        <p:spPr>
          <a:xfrm>
            <a:off x="755576" y="2628160"/>
            <a:ext cx="7848872" cy="2677656"/>
          </a:xfrm>
          <a:prstGeom prst="rect">
            <a:avLst/>
          </a:prstGeom>
          <a:solidFill>
            <a:schemeClr val="accent1">
              <a:lumMod val="20000"/>
              <a:lumOff val="80000"/>
            </a:schemeClr>
          </a:solidFill>
        </p:spPr>
        <p:txBody>
          <a:bodyPr wrap="square">
            <a:spAutoFit/>
          </a:bodyPr>
          <a:lstStyle/>
          <a:p>
            <a:r>
              <a:rPr lang="el-GR" sz="2400" dirty="0" smtClean="0">
                <a:latin typeface="+mn-lt"/>
              </a:rPr>
              <a:t>Τα </a:t>
            </a:r>
            <a:r>
              <a:rPr lang="el-GR" sz="2400" b="1" dirty="0" smtClean="0">
                <a:latin typeface="+mn-lt"/>
                <a:hlinkClick r:id="rId2" tooltip="Περισσότερες πληροφορίες για: «ναρκωτικά»"/>
              </a:rPr>
              <a:t>ναρκωτικά</a:t>
            </a:r>
            <a:r>
              <a:rPr lang="el-GR" sz="2400" b="1" dirty="0" smtClean="0">
                <a:latin typeface="+mn-lt"/>
              </a:rPr>
              <a:t> </a:t>
            </a:r>
            <a:r>
              <a:rPr lang="el-GR" sz="2400" b="1" dirty="0" smtClean="0">
                <a:latin typeface="+mn-lt"/>
                <a:hlinkClick r:id="rId3" tooltip="Περισσότερες πληροφορίες για: «αναλγητικά»"/>
              </a:rPr>
              <a:t>αναλγητικά</a:t>
            </a:r>
            <a:r>
              <a:rPr lang="el-GR" sz="2400" b="1" dirty="0" smtClean="0">
                <a:latin typeface="+mn-lt"/>
              </a:rPr>
              <a:t> </a:t>
            </a:r>
            <a:r>
              <a:rPr lang="el-GR" sz="2400" dirty="0" smtClean="0">
                <a:latin typeface="+mn-lt"/>
              </a:rPr>
              <a:t>που χορηγούνται κατά τη διάρκεια της κύησης ευθύνονται για αύξηση του ποσοστού λιποβαρών νεογέννητων ενώ είναι πιθανή και η εμφάνιση στερητικού συνδρόμου. </a:t>
            </a:r>
            <a:r>
              <a:rPr lang="el-GR" sz="2400" b="1" dirty="0" smtClean="0">
                <a:solidFill>
                  <a:srgbClr val="004B82"/>
                </a:solidFill>
                <a:latin typeface="+mn-lt"/>
              </a:rPr>
              <a:t>Σύνδρομο στέρησης στα νεογέννητα επιφέρει και η χορήγηση βαρβιτουρικών</a:t>
            </a:r>
            <a:r>
              <a:rPr lang="el-GR" sz="2400" dirty="0" smtClean="0">
                <a:latin typeface="+mn-lt"/>
              </a:rPr>
              <a:t>, τα οποία θεωρούνται ότι ευθύνονται και για διαπλαστικές ανωμαλίες του εμβρύου.</a:t>
            </a:r>
            <a:endParaRPr lang="el-GR" sz="2400" dirty="0">
              <a:latin typeface="+mn-lt"/>
            </a:endParaRPr>
          </a:p>
        </p:txBody>
      </p:sp>
    </p:spTree>
    <p:extLst>
      <p:ext uri="{BB962C8B-B14F-4D97-AF65-F5344CB8AC3E}">
        <p14:creationId xmlns:p14="http://schemas.microsoft.com/office/powerpoint/2010/main" val="18504767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Βασικ</a:t>
            </a:r>
            <a:r>
              <a:rPr lang="el-GR" dirty="0"/>
              <a:t>έ</a:t>
            </a:r>
            <a:r>
              <a:rPr lang="el-GR" dirty="0" smtClean="0"/>
              <a:t>ς αρχές </a:t>
            </a:r>
            <a:r>
              <a:rPr lang="el-GR" dirty="0" err="1" smtClean="0"/>
              <a:t>αντιμικροβιακής</a:t>
            </a:r>
            <a:r>
              <a:rPr lang="el-GR" dirty="0" smtClean="0"/>
              <a:t> αγωγής </a:t>
            </a:r>
            <a:r>
              <a:rPr lang="el-GR" dirty="0"/>
              <a:t>στην </a:t>
            </a:r>
            <a:r>
              <a:rPr lang="el-GR" dirty="0" smtClean="0"/>
              <a:t>κύηση </a:t>
            </a:r>
            <a:r>
              <a:rPr lang="el-GR" dirty="0"/>
              <a:t>και το </a:t>
            </a:r>
            <a:r>
              <a:rPr lang="el-GR" dirty="0" smtClean="0"/>
              <a:t>θηλασμό </a:t>
            </a:r>
            <a:r>
              <a:rPr lang="el-GR" sz="3100" b="0" dirty="0">
                <a:solidFill>
                  <a:prstClr val="black"/>
                </a:solidFill>
              </a:rPr>
              <a:t>(1/2)</a:t>
            </a:r>
            <a:endParaRPr lang="el-GR" dirty="0"/>
          </a:p>
        </p:txBody>
      </p:sp>
      <p:sp>
        <p:nvSpPr>
          <p:cNvPr id="3" name="Content Placeholder 2"/>
          <p:cNvSpPr>
            <a:spLocks noGrp="1"/>
          </p:cNvSpPr>
          <p:nvPr>
            <p:ph idx="1"/>
          </p:nvPr>
        </p:nvSpPr>
        <p:spPr>
          <a:xfrm>
            <a:off x="457200" y="1484784"/>
            <a:ext cx="8229600" cy="4752528"/>
          </a:xfrm>
        </p:spPr>
        <p:txBody>
          <a:bodyPr>
            <a:normAutofit/>
          </a:bodyPr>
          <a:lstStyle/>
          <a:p>
            <a:r>
              <a:rPr lang="el-GR" sz="2400" dirty="0"/>
              <a:t>Οι φαρμακευτικές ουσίες που τελικά διαπερνούν τον πλακούντα φθάνουν στο έμβρυο σε επίπεδα που κυμαίνονται από 50 μέχρι 100% αυτών της μητέρας. Εξαίρεση αποτελούν η </a:t>
            </a:r>
            <a:r>
              <a:rPr lang="el-GR" sz="2400" dirty="0" err="1"/>
              <a:t>διαζεπάμη</a:t>
            </a:r>
            <a:r>
              <a:rPr lang="el-GR" sz="2400" dirty="0"/>
              <a:t> και τα τοπικά αναισθητικά που φθάνουν </a:t>
            </a:r>
            <a:r>
              <a:rPr lang="el-GR" sz="2400" dirty="0" smtClean="0"/>
              <a:t>επίπεδα</a:t>
            </a:r>
            <a:r>
              <a:rPr lang="en-US" sz="2400" dirty="0" smtClean="0"/>
              <a:t> </a:t>
            </a:r>
            <a:r>
              <a:rPr lang="el-GR" sz="2400" dirty="0" smtClean="0"/>
              <a:t>υψηλότερα </a:t>
            </a:r>
            <a:r>
              <a:rPr lang="el-GR" sz="2400" dirty="0"/>
              <a:t>από αυτά της </a:t>
            </a:r>
            <a:r>
              <a:rPr lang="el-GR" sz="2400" dirty="0" smtClean="0"/>
              <a:t>μητέρας.</a:t>
            </a:r>
            <a:endParaRPr lang="el-GR" sz="2400" dirty="0"/>
          </a:p>
          <a:p>
            <a:r>
              <a:rPr lang="el-GR" sz="2400" dirty="0" smtClean="0"/>
              <a:t>Γενικά </a:t>
            </a:r>
            <a:r>
              <a:rPr lang="el-GR" sz="2400" dirty="0"/>
              <a:t>πρέπει να τονίσουμε ότι όλα τα αντιβιοτικά απεκκρίνονται στο γάλα, φυσικά σε διαφορετικές συγκεντρώσεις το καθένα. </a:t>
            </a:r>
            <a:endParaRPr lang="en-US" sz="2400" dirty="0" smtClean="0"/>
          </a:p>
          <a:p>
            <a:r>
              <a:rPr lang="el-GR" sz="2400" dirty="0"/>
              <a:t> Ωστόσο μερικές μόνο φορές έχουν αναφερθεί παρενέργειες στο νεογνό. Αυτό συνήθως οφείλεται στη μικρή ποσότητα του φαρμάκου την οποία τελικά προσλαμβάνει το νεογνό με το συνολικό όγκο του ημερήσιου </a:t>
            </a:r>
            <a:r>
              <a:rPr lang="el-GR" sz="2400" dirty="0" smtClean="0"/>
              <a:t>θηλασμού</a:t>
            </a:r>
            <a:r>
              <a:rPr lang="en-US" sz="2400" dirty="0" smtClean="0"/>
              <a:t>.</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1340703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Ορισμός Π.Φ.Υ. κατά Π.Ο.Υ (1978)</a:t>
            </a:r>
          </a:p>
        </p:txBody>
      </p:sp>
      <p:sp>
        <p:nvSpPr>
          <p:cNvPr id="3" name="Content Placeholder 2"/>
          <p:cNvSpPr>
            <a:spLocks noGrp="1"/>
          </p:cNvSpPr>
          <p:nvPr>
            <p:ph idx="1"/>
          </p:nvPr>
        </p:nvSpPr>
        <p:spPr/>
        <p:txBody>
          <a:bodyPr>
            <a:normAutofit/>
          </a:bodyPr>
          <a:lstStyle/>
          <a:p>
            <a:pPr lvl="0"/>
            <a:r>
              <a:rPr lang="el-GR" sz="2400" kern="0" dirty="0" smtClean="0"/>
              <a:t>«</a:t>
            </a:r>
            <a:r>
              <a:rPr lang="el-GR" sz="2400" kern="0" dirty="0"/>
              <a:t>Είναι η βασική φροντίδα υγείας που βασίζεται σε πρακτικές, επιστημονικά ορθές και κοινωνικά αποδεκτές μεθόδους και τεχνολογία καθολικά </a:t>
            </a:r>
            <a:r>
              <a:rPr lang="el-GR" sz="2400" kern="0" dirty="0" err="1"/>
              <a:t>προσβάσιμη</a:t>
            </a:r>
            <a:r>
              <a:rPr lang="el-GR" sz="2400" kern="0" dirty="0"/>
              <a:t> στους πολίτες και τις οικογένειές τους, με συμμετοχή τους σε αυτή και με ένα κόστος που η τοπική κοινωνία και η χώρα μπορεί να ανταποκριθεί σε κάθε στάδιο ανάπτυξής τους με πνεύμα οικονομίας και αυτοδιοίκησης. </a:t>
            </a:r>
            <a:endParaRPr lang="el-GR" sz="2400" kern="0" dirty="0" smtClean="0"/>
          </a:p>
          <a:p>
            <a:pPr lvl="0"/>
            <a:r>
              <a:rPr lang="el-GR" sz="2400" kern="0" dirty="0" smtClean="0"/>
              <a:t>Αποτελεί </a:t>
            </a:r>
            <a:r>
              <a:rPr lang="el-GR" sz="2400" kern="0" dirty="0"/>
              <a:t>αναπόσπαστο κομμάτι του Σ.Υ. κάθε χώρας της οποίας είναι η κεντρική λειτουργία και επίκεντρο στη συνολική οικονομική και κοινωνική ανάπτυξη</a:t>
            </a:r>
            <a:r>
              <a:rPr lang="el-GR" sz="2400" kern="0" dirty="0" smtClean="0"/>
              <a:t>».</a:t>
            </a:r>
            <a:endParaRPr lang="el-GR" sz="2400" kern="0" dirty="0"/>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9748101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Βασικές αρχές </a:t>
            </a:r>
            <a:r>
              <a:rPr lang="el-GR" dirty="0" err="1"/>
              <a:t>αντιμικροβιακής</a:t>
            </a:r>
            <a:r>
              <a:rPr lang="el-GR" dirty="0"/>
              <a:t> αγωγής στην κύηση και το </a:t>
            </a:r>
            <a:r>
              <a:rPr lang="el-GR" dirty="0" smtClean="0"/>
              <a:t>θηλασμό </a:t>
            </a:r>
            <a:r>
              <a:rPr lang="el-GR" sz="3100" b="0" dirty="0" smtClean="0">
                <a:solidFill>
                  <a:prstClr val="black"/>
                </a:solidFill>
              </a:rPr>
              <a:t>(2/2</a:t>
            </a:r>
            <a:r>
              <a:rPr lang="el-GR" sz="3100" b="0" dirty="0">
                <a:solidFill>
                  <a:prstClr val="black"/>
                </a:solidFill>
              </a:rPr>
              <a:t>)</a:t>
            </a:r>
            <a:endParaRPr lang="el-GR" dirty="0"/>
          </a:p>
        </p:txBody>
      </p:sp>
      <p:sp>
        <p:nvSpPr>
          <p:cNvPr id="3" name="Content Placeholder 2"/>
          <p:cNvSpPr>
            <a:spLocks noGrp="1"/>
          </p:cNvSpPr>
          <p:nvPr>
            <p:ph idx="1"/>
          </p:nvPr>
        </p:nvSpPr>
        <p:spPr>
          <a:xfrm>
            <a:off x="457200" y="1412776"/>
            <a:ext cx="8229600" cy="4896544"/>
          </a:xfrm>
        </p:spPr>
        <p:txBody>
          <a:bodyPr>
            <a:normAutofit/>
          </a:bodyPr>
          <a:lstStyle/>
          <a:p>
            <a:pPr>
              <a:spcAft>
                <a:spcPts val="600"/>
              </a:spcAft>
            </a:pPr>
            <a:r>
              <a:rPr lang="el-GR" sz="2400" dirty="0"/>
              <a:t>Πολλές ουσίες φαίνεται να παρουσιάζουν μικρότερο χρόνο ημίσειας ζωής στο τέλος </a:t>
            </a:r>
            <a:r>
              <a:rPr lang="el-GR" sz="2400" dirty="0" smtClean="0"/>
              <a:t>της κύησης</a:t>
            </a:r>
            <a:r>
              <a:rPr lang="el-GR" sz="2400" dirty="0"/>
              <a:t>, γεγονός ιδιαίτερα εμφανές στα αντιβιοτικά.  </a:t>
            </a:r>
          </a:p>
          <a:p>
            <a:pPr>
              <a:spcAft>
                <a:spcPts val="600"/>
              </a:spcAft>
            </a:pPr>
            <a:r>
              <a:rPr lang="el-GR" sz="2400" dirty="0" smtClean="0"/>
              <a:t>Κατά </a:t>
            </a:r>
            <a:r>
              <a:rPr lang="el-GR" sz="2400" dirty="0"/>
              <a:t>τη διάρκεια του τοκετού, λόγω ελαττωμένης κάθαρσης, η συγκέντρωση </a:t>
            </a:r>
            <a:r>
              <a:rPr lang="el-GR" sz="2400" dirty="0" smtClean="0"/>
              <a:t>του φαρμάκου </a:t>
            </a:r>
            <a:r>
              <a:rPr lang="el-GR" sz="2400" dirty="0"/>
              <a:t>αυξάνεται και αυτό πρέπει να λαμβάνεται υπ’ όψιν όταν χορηγούνται διάφορα φάρμακα και κυρίως αναλγητικά, αντιβιοτικά ή υπνωτικά.</a:t>
            </a:r>
          </a:p>
          <a:p>
            <a:pPr>
              <a:spcAft>
                <a:spcPts val="600"/>
              </a:spcAft>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22054631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err="1"/>
              <a:t>Αντιμικροβιακές</a:t>
            </a:r>
            <a:r>
              <a:rPr lang="el-GR" dirty="0"/>
              <a:t> </a:t>
            </a:r>
            <a:r>
              <a:rPr lang="el-GR" dirty="0" smtClean="0"/>
              <a:t>ουσίες </a:t>
            </a:r>
            <a:r>
              <a:rPr lang="el-GR" sz="2800" b="0" dirty="0">
                <a:solidFill>
                  <a:prstClr val="black"/>
                </a:solidFill>
              </a:rPr>
              <a:t>(</a:t>
            </a:r>
            <a:r>
              <a:rPr lang="el-GR" sz="2800" b="0" dirty="0" smtClean="0">
                <a:solidFill>
                  <a:prstClr val="black"/>
                </a:solidFill>
              </a:rPr>
              <a:t>1/3)</a:t>
            </a:r>
            <a:endParaRPr lang="el-GR" dirty="0"/>
          </a:p>
        </p:txBody>
      </p:sp>
      <p:sp>
        <p:nvSpPr>
          <p:cNvPr id="3" name="Content Placeholder 2"/>
          <p:cNvSpPr>
            <a:spLocks noGrp="1"/>
          </p:cNvSpPr>
          <p:nvPr>
            <p:ph idx="1"/>
          </p:nvPr>
        </p:nvSpPr>
        <p:spPr/>
        <p:txBody>
          <a:bodyPr>
            <a:normAutofit/>
          </a:bodyPr>
          <a:lstStyle/>
          <a:p>
            <a:r>
              <a:rPr lang="el-GR" sz="2400" dirty="0"/>
              <a:t>Κατά τη διάρκεια της κύησης ενδέχεται να εμφανιστεί πληθώρα </a:t>
            </a:r>
            <a:r>
              <a:rPr lang="el-GR" sz="2400" dirty="0" err="1"/>
              <a:t>βακτηριακών</a:t>
            </a:r>
            <a:r>
              <a:rPr lang="el-GR" sz="2400" dirty="0"/>
              <a:t> και μη λοιμώξεων. </a:t>
            </a:r>
          </a:p>
          <a:p>
            <a:r>
              <a:rPr lang="el-GR" sz="2400" dirty="0" smtClean="0"/>
              <a:t>Κάθε </a:t>
            </a:r>
            <a:r>
              <a:rPr lang="el-GR" sz="2400" dirty="0"/>
              <a:t>φορά που επιβάλλεται να χρησιμοποιηθεί ένα θεραπευτικό πρωτόκολλο, πρέπει να λαμβάνονται υπόψη οι </a:t>
            </a:r>
            <a:r>
              <a:rPr lang="el-GR" sz="2400" dirty="0" smtClean="0"/>
              <a:t>φυσιολογικές αλλαγές </a:t>
            </a:r>
            <a:r>
              <a:rPr lang="el-GR" sz="2400" dirty="0"/>
              <a:t>που επέρχονται κατά την κύηση, καθώς και το τρίμηνο της κύησης, αφού ορισμένες ουσίες </a:t>
            </a:r>
            <a:r>
              <a:rPr lang="el-GR" sz="2400" b="1" dirty="0">
                <a:solidFill>
                  <a:schemeClr val="accent3">
                    <a:lumMod val="50000"/>
                  </a:schemeClr>
                </a:solidFill>
              </a:rPr>
              <a:t>θεωρούνται ασφαλείς </a:t>
            </a:r>
            <a:r>
              <a:rPr lang="el-GR" sz="2400" dirty="0"/>
              <a:t>σε όλη τη διάρκεια </a:t>
            </a:r>
            <a:r>
              <a:rPr lang="el-GR" sz="2400" dirty="0" smtClean="0"/>
              <a:t>της κύησης </a:t>
            </a:r>
            <a:r>
              <a:rPr lang="el-GR" sz="2400" dirty="0"/>
              <a:t>(</a:t>
            </a:r>
            <a:r>
              <a:rPr lang="el-GR" sz="2400" b="1" dirty="0" err="1">
                <a:solidFill>
                  <a:schemeClr val="accent3">
                    <a:lumMod val="50000"/>
                  </a:schemeClr>
                </a:solidFill>
              </a:rPr>
              <a:t>πενικιλλίνες</a:t>
            </a:r>
            <a:r>
              <a:rPr lang="el-GR" sz="2400" dirty="0"/>
              <a:t>), ενώ άλλες </a:t>
            </a:r>
            <a:r>
              <a:rPr lang="el-GR" sz="2400" b="1" dirty="0">
                <a:solidFill>
                  <a:srgbClr val="820000"/>
                </a:solidFill>
              </a:rPr>
              <a:t>αντενδείκνυνται</a:t>
            </a:r>
            <a:r>
              <a:rPr lang="el-GR" sz="2400" dirty="0"/>
              <a:t> κυρίως στο πρώτο τρίμηνο (</a:t>
            </a:r>
            <a:r>
              <a:rPr lang="el-GR" sz="2400" b="1" dirty="0" err="1">
                <a:solidFill>
                  <a:srgbClr val="820000"/>
                </a:solidFill>
              </a:rPr>
              <a:t>μετρονιδαζόλη</a:t>
            </a:r>
            <a:r>
              <a:rPr lang="el-GR" sz="2400" dirty="0"/>
              <a:t>).</a:t>
            </a:r>
          </a:p>
          <a:p>
            <a:r>
              <a:rPr lang="el-GR" sz="2400" b="1" dirty="0" smtClean="0">
                <a:solidFill>
                  <a:srgbClr val="004B82"/>
                </a:solidFill>
              </a:rPr>
              <a:t>Όλα </a:t>
            </a:r>
            <a:r>
              <a:rPr lang="el-GR" sz="2400" b="1" dirty="0">
                <a:solidFill>
                  <a:srgbClr val="004B82"/>
                </a:solidFill>
              </a:rPr>
              <a:t>τα </a:t>
            </a:r>
            <a:r>
              <a:rPr lang="el-GR" sz="2400" b="1" dirty="0" err="1">
                <a:solidFill>
                  <a:srgbClr val="004B82"/>
                </a:solidFill>
              </a:rPr>
              <a:t>αντιμικροβιακά</a:t>
            </a:r>
            <a:r>
              <a:rPr lang="el-GR" sz="2400" b="1" dirty="0">
                <a:solidFill>
                  <a:srgbClr val="004B82"/>
                </a:solidFill>
              </a:rPr>
              <a:t> φάρμακα που χρησιμοποιούνται διαπερνούν τον πλακούντα.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34080271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Αντιμικροβιακές</a:t>
            </a:r>
            <a:r>
              <a:rPr lang="el-GR" dirty="0"/>
              <a:t> </a:t>
            </a:r>
            <a:r>
              <a:rPr lang="el-GR" dirty="0" smtClean="0"/>
              <a:t>ουσίες </a:t>
            </a:r>
            <a:r>
              <a:rPr lang="el-GR" sz="2800" b="0" dirty="0" smtClean="0">
                <a:solidFill>
                  <a:prstClr val="black"/>
                </a:solidFill>
              </a:rPr>
              <a:t>(2/3)</a:t>
            </a:r>
            <a:endParaRPr lang="el-GR" dirty="0"/>
          </a:p>
        </p:txBody>
      </p:sp>
      <p:sp>
        <p:nvSpPr>
          <p:cNvPr id="3" name="Content Placeholder 2"/>
          <p:cNvSpPr>
            <a:spLocks noGrp="1"/>
          </p:cNvSpPr>
          <p:nvPr>
            <p:ph idx="1"/>
          </p:nvPr>
        </p:nvSpPr>
        <p:spPr/>
        <p:txBody>
          <a:bodyPr>
            <a:normAutofit/>
          </a:bodyPr>
          <a:lstStyle/>
          <a:p>
            <a:r>
              <a:rPr lang="el-GR" sz="2400" dirty="0"/>
              <a:t>Εκτός από τους τοπικούς παράγοντες (κρέμες κλπ), που συνήθως δεν έχουν μεγάλη απορροφητική ικανότητα, οποιοδήποτε αντιβιοτικό και αν χρησιμοποιηθεί κατά την κύηση εκθέτει το έμβρυο αλλά και τη μητέρα στη δράση του. </a:t>
            </a:r>
          </a:p>
          <a:p>
            <a:r>
              <a:rPr lang="el-GR" sz="2400" dirty="0" smtClean="0"/>
              <a:t>Επομένως </a:t>
            </a:r>
            <a:r>
              <a:rPr lang="el-GR" sz="2400" dirty="0"/>
              <a:t>η έναρξη μιας </a:t>
            </a:r>
            <a:r>
              <a:rPr lang="el-GR" sz="2400" dirty="0" err="1"/>
              <a:t>αντιμικροβιακής</a:t>
            </a:r>
            <a:r>
              <a:rPr lang="el-GR" sz="2400" dirty="0"/>
              <a:t> θεραπείας κατά τη διάρκεια της κύησης πρέπει να στηρίζεται σε καλά τεκμηριωμένη </a:t>
            </a:r>
            <a:r>
              <a:rPr lang="el-GR" sz="2400" dirty="0" smtClean="0"/>
              <a:t>αναγκαιότητα χρησιμοποίησής της.</a:t>
            </a:r>
            <a:endParaRPr lang="el-GR" sz="2400" dirty="0"/>
          </a:p>
          <a:p>
            <a:r>
              <a:rPr lang="el-GR" sz="2400" dirty="0" smtClean="0"/>
              <a:t>Με </a:t>
            </a:r>
            <a:r>
              <a:rPr lang="el-GR" sz="2400" dirty="0"/>
              <a:t>τα μέχρι σήμερα δεδομένα μπορούμε να επισημάνουμε ότι </a:t>
            </a:r>
            <a:r>
              <a:rPr lang="el-GR" sz="2400" b="1" dirty="0">
                <a:solidFill>
                  <a:schemeClr val="accent3">
                    <a:lumMod val="50000"/>
                  </a:schemeClr>
                </a:solidFill>
              </a:rPr>
              <a:t>οι </a:t>
            </a:r>
            <a:r>
              <a:rPr lang="el-GR" sz="2400" b="1" dirty="0" smtClean="0">
                <a:solidFill>
                  <a:schemeClr val="accent3">
                    <a:lumMod val="50000"/>
                  </a:schemeClr>
                </a:solidFill>
              </a:rPr>
              <a:t>πενικιλίνες, </a:t>
            </a:r>
            <a:r>
              <a:rPr lang="el-GR" sz="2400" b="1" dirty="0">
                <a:solidFill>
                  <a:schemeClr val="accent3">
                    <a:lumMod val="50000"/>
                  </a:schemeClr>
                </a:solidFill>
              </a:rPr>
              <a:t>οι </a:t>
            </a:r>
            <a:r>
              <a:rPr lang="el-GR" sz="2400" b="1" dirty="0" err="1">
                <a:solidFill>
                  <a:schemeClr val="accent3">
                    <a:lumMod val="50000"/>
                  </a:schemeClr>
                </a:solidFill>
              </a:rPr>
              <a:t>κεφαλοσπορίνες</a:t>
            </a:r>
            <a:r>
              <a:rPr lang="el-GR" sz="2400" b="1" dirty="0">
                <a:solidFill>
                  <a:schemeClr val="accent3">
                    <a:lumMod val="50000"/>
                  </a:schemeClr>
                </a:solidFill>
              </a:rPr>
              <a:t> και η </a:t>
            </a:r>
            <a:r>
              <a:rPr lang="el-GR" sz="2400" b="1" dirty="0" err="1">
                <a:solidFill>
                  <a:schemeClr val="accent3">
                    <a:lumMod val="50000"/>
                  </a:schemeClr>
                </a:solidFill>
              </a:rPr>
              <a:t>ερυθρομυκίνη</a:t>
            </a:r>
            <a:r>
              <a:rPr lang="el-GR" sz="2400" b="1" dirty="0">
                <a:solidFill>
                  <a:schemeClr val="accent3">
                    <a:lumMod val="50000"/>
                  </a:schemeClr>
                </a:solidFill>
              </a:rPr>
              <a:t> </a:t>
            </a:r>
            <a:r>
              <a:rPr lang="el-GR" sz="2400" dirty="0"/>
              <a:t>μπορούν </a:t>
            </a:r>
            <a:r>
              <a:rPr lang="el-GR" sz="2400" dirty="0" smtClean="0"/>
              <a:t>να θεωρηθούν </a:t>
            </a:r>
            <a:r>
              <a:rPr lang="el-GR" sz="2400" dirty="0"/>
              <a:t>ασφαλή για τη μητέρα και το έμβρυο.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42947127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Αντιμικροβιακές</a:t>
            </a:r>
            <a:r>
              <a:rPr lang="el-GR" dirty="0"/>
              <a:t> </a:t>
            </a:r>
            <a:r>
              <a:rPr lang="el-GR" dirty="0" smtClean="0"/>
              <a:t>ουσίες </a:t>
            </a:r>
            <a:r>
              <a:rPr lang="el-GR" sz="2800" b="0" dirty="0" smtClean="0">
                <a:solidFill>
                  <a:prstClr val="black"/>
                </a:solidFill>
              </a:rPr>
              <a:t>(3/3)</a:t>
            </a:r>
            <a:endParaRPr lang="el-GR" dirty="0"/>
          </a:p>
        </p:txBody>
      </p:sp>
      <p:sp>
        <p:nvSpPr>
          <p:cNvPr id="3" name="Content Placeholder 2"/>
          <p:cNvSpPr>
            <a:spLocks noGrp="1"/>
          </p:cNvSpPr>
          <p:nvPr>
            <p:ph idx="1"/>
          </p:nvPr>
        </p:nvSpPr>
        <p:spPr/>
        <p:txBody>
          <a:bodyPr>
            <a:noAutofit/>
          </a:bodyPr>
          <a:lstStyle/>
          <a:p>
            <a:r>
              <a:rPr lang="el-GR" sz="2400" dirty="0"/>
              <a:t>Όσον αφορά τις </a:t>
            </a:r>
            <a:r>
              <a:rPr lang="el-GR" sz="2400" b="1" dirty="0" err="1">
                <a:solidFill>
                  <a:srgbClr val="004B82"/>
                </a:solidFill>
              </a:rPr>
              <a:t>αμυνογλικοσίδες</a:t>
            </a:r>
            <a:r>
              <a:rPr lang="el-GR" sz="2400" dirty="0"/>
              <a:t>, με σωστό και τακτικό έλεγχο των επιπέδων τους στον ορό της εγκυμονούσης δε δημιουργούν τοξικότητα </a:t>
            </a:r>
            <a:r>
              <a:rPr lang="el-GR" sz="2400" dirty="0" smtClean="0"/>
              <a:t>στο έμβρυο</a:t>
            </a:r>
            <a:r>
              <a:rPr lang="el-GR" sz="2400" dirty="0"/>
              <a:t>, η χρήση τους όμως απαιτεί μεγάλη προσοχή. </a:t>
            </a:r>
          </a:p>
          <a:p>
            <a:r>
              <a:rPr lang="el-GR" sz="2400" b="1" dirty="0" smtClean="0">
                <a:solidFill>
                  <a:srgbClr val="820000"/>
                </a:solidFill>
              </a:rPr>
              <a:t>Παράγοντες </a:t>
            </a:r>
            <a:r>
              <a:rPr lang="el-GR" sz="2400" b="1" dirty="0">
                <a:solidFill>
                  <a:srgbClr val="820000"/>
                </a:solidFill>
              </a:rPr>
              <a:t>όπως οι </a:t>
            </a:r>
            <a:r>
              <a:rPr lang="el-GR" sz="2400" b="1" dirty="0" err="1">
                <a:solidFill>
                  <a:srgbClr val="820000"/>
                </a:solidFill>
              </a:rPr>
              <a:t>κινολόνες</a:t>
            </a:r>
            <a:r>
              <a:rPr lang="el-GR" sz="2400" b="1" dirty="0">
                <a:solidFill>
                  <a:srgbClr val="820000"/>
                </a:solidFill>
              </a:rPr>
              <a:t>, οι </a:t>
            </a:r>
            <a:r>
              <a:rPr lang="el-GR" sz="2400" b="1" dirty="0" err="1">
                <a:solidFill>
                  <a:srgbClr val="820000"/>
                </a:solidFill>
              </a:rPr>
              <a:t>σουλφοναμίδες</a:t>
            </a:r>
            <a:r>
              <a:rPr lang="el-GR" sz="2400" b="1" dirty="0">
                <a:solidFill>
                  <a:srgbClr val="820000"/>
                </a:solidFill>
              </a:rPr>
              <a:t> και οι </a:t>
            </a:r>
            <a:r>
              <a:rPr lang="el-GR" sz="2400" b="1" dirty="0" err="1">
                <a:solidFill>
                  <a:srgbClr val="820000"/>
                </a:solidFill>
              </a:rPr>
              <a:t>τετρακυκλίνες</a:t>
            </a:r>
            <a:r>
              <a:rPr lang="el-GR" sz="2400" b="1" dirty="0">
                <a:solidFill>
                  <a:srgbClr val="820000"/>
                </a:solidFill>
              </a:rPr>
              <a:t> πρέπει να αποφεύγονται κατά την κύηση.</a:t>
            </a:r>
          </a:p>
          <a:p>
            <a:r>
              <a:rPr lang="el-GR" sz="2400" dirty="0" smtClean="0"/>
              <a:t>Παράγοντες </a:t>
            </a:r>
            <a:r>
              <a:rPr lang="el-GR" sz="2400" dirty="0"/>
              <a:t>πρώτης επιλογής στην αντιμετώπιση της </a:t>
            </a:r>
            <a:r>
              <a:rPr lang="el-GR" sz="2400" dirty="0" smtClean="0"/>
              <a:t>φυματίωσης όπως </a:t>
            </a:r>
            <a:r>
              <a:rPr lang="el-GR" sz="2400" dirty="0"/>
              <a:t>η INH, </a:t>
            </a:r>
            <a:r>
              <a:rPr lang="el-GR" sz="2400" b="1" dirty="0">
                <a:solidFill>
                  <a:schemeClr val="accent3">
                    <a:lumMod val="50000"/>
                  </a:schemeClr>
                </a:solidFill>
              </a:rPr>
              <a:t>η </a:t>
            </a:r>
            <a:r>
              <a:rPr lang="el-GR" sz="2400" b="1" dirty="0" err="1">
                <a:solidFill>
                  <a:schemeClr val="accent3">
                    <a:lumMod val="50000"/>
                  </a:schemeClr>
                </a:solidFill>
              </a:rPr>
              <a:t>ριφαμπικίνη</a:t>
            </a:r>
            <a:r>
              <a:rPr lang="el-GR" sz="2400" b="1" dirty="0">
                <a:solidFill>
                  <a:schemeClr val="accent3">
                    <a:lumMod val="50000"/>
                  </a:schemeClr>
                </a:solidFill>
              </a:rPr>
              <a:t> και η </a:t>
            </a:r>
            <a:r>
              <a:rPr lang="el-GR" sz="2400" b="1" dirty="0" err="1">
                <a:solidFill>
                  <a:schemeClr val="accent3">
                    <a:lumMod val="50000"/>
                  </a:schemeClr>
                </a:solidFill>
              </a:rPr>
              <a:t>εθαμβουτόλη</a:t>
            </a:r>
            <a:r>
              <a:rPr lang="el-GR" sz="2400" dirty="0"/>
              <a:t>, θεωρούνται γενικά ασφαλείς στην </a:t>
            </a:r>
            <a:r>
              <a:rPr lang="el-GR" sz="2400" dirty="0" smtClean="0"/>
              <a:t>κύηση.</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11003440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Κατηγορίες κινδύνου </a:t>
            </a:r>
            <a:r>
              <a:rPr lang="el-GR" dirty="0" err="1"/>
              <a:t>αντιμικροβιακών</a:t>
            </a:r>
            <a:r>
              <a:rPr lang="el-GR" dirty="0"/>
              <a:t> φαρμάκων κατά την </a:t>
            </a:r>
            <a:r>
              <a:rPr lang="el-GR" dirty="0" smtClean="0"/>
              <a:t>κύηση </a:t>
            </a:r>
            <a:r>
              <a:rPr lang="el-GR" sz="3100" b="0" dirty="0">
                <a:solidFill>
                  <a:prstClr val="black"/>
                </a:solidFill>
              </a:rPr>
              <a:t>(1/2)</a:t>
            </a:r>
            <a:r>
              <a:rPr lang="el-GR" dirty="0" smtClean="0"/>
              <a:t>              </a:t>
            </a:r>
            <a:endParaRPr lang="el-GR" dirty="0"/>
          </a:p>
        </p:txBody>
      </p:sp>
      <p:sp>
        <p:nvSpPr>
          <p:cNvPr id="3" name="Content Placeholder 2"/>
          <p:cNvSpPr>
            <a:spLocks noGrp="1"/>
          </p:cNvSpPr>
          <p:nvPr>
            <p:ph idx="1"/>
          </p:nvPr>
        </p:nvSpPr>
        <p:spPr>
          <a:xfrm>
            <a:off x="457200" y="1196752"/>
            <a:ext cx="8363272" cy="5661248"/>
          </a:xfrm>
        </p:spPr>
        <p:txBody>
          <a:bodyPr>
            <a:normAutofit lnSpcReduction="10000"/>
          </a:bodyPr>
          <a:lstStyle/>
          <a:p>
            <a:pPr>
              <a:lnSpc>
                <a:spcPct val="110000"/>
              </a:lnSpc>
            </a:pPr>
            <a:r>
              <a:rPr lang="el-GR" sz="2400" dirty="0"/>
              <a:t>Ποιό φάρμακο μπορεί να χρησιμοποιηθεί με </a:t>
            </a:r>
            <a:r>
              <a:rPr lang="el-GR" sz="2400" dirty="0" smtClean="0"/>
              <a:t>ασφάλεια</a:t>
            </a:r>
            <a:r>
              <a:rPr lang="en-US" sz="2400" dirty="0" smtClean="0"/>
              <a:t>;</a:t>
            </a:r>
            <a:endParaRPr lang="el-GR" sz="2400" dirty="0" smtClean="0"/>
          </a:p>
          <a:p>
            <a:pPr>
              <a:lnSpc>
                <a:spcPct val="110000"/>
              </a:lnSpc>
            </a:pPr>
            <a:r>
              <a:rPr lang="el-GR" sz="2400" b="1" dirty="0" smtClean="0"/>
              <a:t>Α</a:t>
            </a:r>
            <a:r>
              <a:rPr lang="el-GR" sz="2400" dirty="0" smtClean="0"/>
              <a:t>:  </a:t>
            </a:r>
            <a:r>
              <a:rPr lang="el-GR" sz="2400" dirty="0"/>
              <a:t>Ελεγχόμενες έρευνες (</a:t>
            </a:r>
            <a:r>
              <a:rPr lang="el-GR" sz="2400" dirty="0" err="1"/>
              <a:t>controlled</a:t>
            </a:r>
            <a:r>
              <a:rPr lang="el-GR" sz="2400" dirty="0"/>
              <a:t> </a:t>
            </a:r>
            <a:r>
              <a:rPr lang="el-GR" sz="2400" dirty="0" err="1"/>
              <a:t>trials</a:t>
            </a:r>
            <a:r>
              <a:rPr lang="el-GR" sz="2400" dirty="0"/>
              <a:t>) σε εγκύους δεν απέδειξαν κίνδυνο για το έμβρυο κατά το πρώτο τρίμηνο (δε φαίνεται να υπάρχει κίνδυνος και για τα υπόλοιπα τρίμηνα). </a:t>
            </a:r>
          </a:p>
          <a:p>
            <a:pPr marL="354013" indent="0">
              <a:lnSpc>
                <a:spcPct val="110000"/>
              </a:lnSpc>
              <a:buNone/>
            </a:pPr>
            <a:r>
              <a:rPr lang="el-GR" sz="2400" dirty="0"/>
              <a:t>Στην κατηγορία αυτή υπάρχουν λίγες ουσίες, όπως οι </a:t>
            </a:r>
            <a:r>
              <a:rPr lang="el-GR" sz="2400" dirty="0" err="1"/>
              <a:t>υδατοδιαλυτές</a:t>
            </a:r>
            <a:r>
              <a:rPr lang="el-GR" sz="2400" dirty="0"/>
              <a:t> βιταμίνες σε συνήθεις δόσεις, </a:t>
            </a:r>
            <a:r>
              <a:rPr lang="el-GR" sz="2400" b="1" dirty="0">
                <a:solidFill>
                  <a:srgbClr val="004B82"/>
                </a:solidFill>
              </a:rPr>
              <a:t>η ινσουλίνη και η θυροξίνη</a:t>
            </a:r>
            <a:r>
              <a:rPr lang="el-GR" sz="2400" dirty="0" smtClean="0"/>
              <a:t>.</a:t>
            </a:r>
          </a:p>
          <a:p>
            <a:pPr marL="354013" indent="0">
              <a:lnSpc>
                <a:spcPct val="110000"/>
              </a:lnSpc>
              <a:buNone/>
            </a:pPr>
            <a:r>
              <a:rPr lang="el-GR" sz="2400" b="1" dirty="0" smtClean="0"/>
              <a:t>Β</a:t>
            </a:r>
            <a:r>
              <a:rPr lang="el-GR" sz="2400" dirty="0" smtClean="0"/>
              <a:t>:  </a:t>
            </a:r>
            <a:r>
              <a:rPr lang="el-GR" sz="2400" dirty="0"/>
              <a:t>Σε πειραματόζωα δεν εμφανίζουν </a:t>
            </a:r>
            <a:r>
              <a:rPr lang="el-GR" sz="2400" dirty="0" err="1"/>
              <a:t>εμβρυοτοξικότητα</a:t>
            </a:r>
            <a:r>
              <a:rPr lang="el-GR" sz="2400" dirty="0"/>
              <a:t>, αλλά δεν υπάρχουν ελεγχόμενες έρευνες σε εγκύους, ή φαίνεται να παρουσιάζουν παρενέργειες σε πειραματόζωα (εκτός της μείωσης της γονιμότητας) οι οποίες δεν επιβεβαιώθηκαν σε ελεγχόμενες έρευνες κατά το πρώτο τρίμηνο </a:t>
            </a:r>
            <a:r>
              <a:rPr lang="el-GR" sz="2400" dirty="0" smtClean="0"/>
              <a:t>της κύησης </a:t>
            </a:r>
            <a:r>
              <a:rPr lang="el-GR" sz="2400" dirty="0"/>
              <a:t>(καθώς και στα υπόλοιπα </a:t>
            </a:r>
            <a:r>
              <a:rPr lang="el-GR" sz="2400" dirty="0" err="1"/>
              <a:t>τρίμηνα</a:t>
            </a:r>
            <a:r>
              <a:rPr lang="el-GR" sz="2400" dirty="0" err="1" smtClean="0"/>
              <a:t>).Παράδειγμα</a:t>
            </a:r>
            <a:r>
              <a:rPr lang="el-GR" sz="2400" dirty="0" smtClean="0"/>
              <a:t> </a:t>
            </a:r>
            <a:r>
              <a:rPr lang="el-GR" sz="2400" dirty="0"/>
              <a:t>αυτής της κατηγορίας είναι οι </a:t>
            </a:r>
            <a:r>
              <a:rPr lang="el-GR" sz="2400" b="1" dirty="0" err="1" smtClean="0">
                <a:solidFill>
                  <a:srgbClr val="004B82"/>
                </a:solidFill>
              </a:rPr>
              <a:t>πενικιλλίνες</a:t>
            </a:r>
            <a:r>
              <a:rPr lang="el-GR" sz="2400" b="1" dirty="0" smtClean="0">
                <a:solidFill>
                  <a:srgbClr val="004B82"/>
                </a:solidFill>
              </a:rPr>
              <a:t>.</a:t>
            </a:r>
            <a:endParaRPr lang="el-GR" sz="2400" b="1" dirty="0">
              <a:solidFill>
                <a:srgbClr val="004B82"/>
              </a:solidFill>
            </a:endParaRPr>
          </a:p>
          <a:p>
            <a:pPr marL="354013" indent="0">
              <a:lnSpc>
                <a:spcPct val="110000"/>
              </a:lnSpc>
              <a:buNone/>
            </a:pPr>
            <a:endParaRPr lang="el-GR" sz="2400" dirty="0" smtClean="0"/>
          </a:p>
          <a:p>
            <a:pPr>
              <a:lnSpc>
                <a:spcPct val="110000"/>
              </a:lnSpc>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17063940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Κατηγορίες κινδύνου </a:t>
            </a:r>
            <a:r>
              <a:rPr lang="el-GR" dirty="0" err="1"/>
              <a:t>αντιμικροβιακών</a:t>
            </a:r>
            <a:r>
              <a:rPr lang="el-GR" dirty="0"/>
              <a:t> φαρμάκων κατά την </a:t>
            </a:r>
            <a:r>
              <a:rPr lang="el-GR" dirty="0" smtClean="0"/>
              <a:t>κύηση </a:t>
            </a:r>
            <a:r>
              <a:rPr lang="el-GR" sz="3100" b="0" dirty="0" smtClean="0">
                <a:solidFill>
                  <a:prstClr val="black"/>
                </a:solidFill>
              </a:rPr>
              <a:t>(2/2</a:t>
            </a:r>
            <a:r>
              <a:rPr lang="el-GR" sz="3100" b="0" dirty="0">
                <a:solidFill>
                  <a:prstClr val="black"/>
                </a:solidFill>
              </a:rPr>
              <a:t>)</a:t>
            </a:r>
            <a:r>
              <a:rPr lang="el-GR" dirty="0" smtClean="0"/>
              <a:t> </a:t>
            </a:r>
            <a:endParaRPr lang="el-GR" dirty="0"/>
          </a:p>
        </p:txBody>
      </p:sp>
      <p:sp>
        <p:nvSpPr>
          <p:cNvPr id="3" name="Content Placeholder 2"/>
          <p:cNvSpPr>
            <a:spLocks noGrp="1"/>
          </p:cNvSpPr>
          <p:nvPr>
            <p:ph idx="1"/>
          </p:nvPr>
        </p:nvSpPr>
        <p:spPr>
          <a:xfrm>
            <a:off x="457200" y="1196752"/>
            <a:ext cx="8229600" cy="5544616"/>
          </a:xfrm>
        </p:spPr>
        <p:txBody>
          <a:bodyPr>
            <a:normAutofit/>
          </a:bodyPr>
          <a:lstStyle/>
          <a:p>
            <a:r>
              <a:rPr lang="el-GR" sz="2400" b="1" dirty="0" smtClean="0"/>
              <a:t>C</a:t>
            </a:r>
            <a:r>
              <a:rPr lang="el-GR" sz="2400" dirty="0" smtClean="0"/>
              <a:t>:  </a:t>
            </a:r>
            <a:r>
              <a:rPr lang="el-GR" sz="2400" dirty="0"/>
              <a:t>Παρουσίασαν παρενέργειες στα πειραματόζωα. Δεν υπάρχουν ελεγχόμενες έρευνες στον άνθρωπο. Οι ουσίες αυτής της </a:t>
            </a:r>
            <a:r>
              <a:rPr lang="el-GR" sz="2400" b="1" dirty="0">
                <a:solidFill>
                  <a:srgbClr val="820000"/>
                </a:solidFill>
              </a:rPr>
              <a:t>κατηγορίας πρέπει να χορηγούνται μόνο όταν η θετική δράση τους υπερέχει του </a:t>
            </a:r>
            <a:r>
              <a:rPr lang="el-GR" sz="2400" b="1" dirty="0" smtClean="0">
                <a:solidFill>
                  <a:srgbClr val="820000"/>
                </a:solidFill>
              </a:rPr>
              <a:t>δυνητικού εμβρυϊκού </a:t>
            </a:r>
            <a:r>
              <a:rPr lang="el-GR" sz="2400" b="1" dirty="0">
                <a:solidFill>
                  <a:srgbClr val="820000"/>
                </a:solidFill>
              </a:rPr>
              <a:t>κινδύνου</a:t>
            </a:r>
            <a:r>
              <a:rPr lang="el-GR" sz="2400" dirty="0"/>
              <a:t>. </a:t>
            </a:r>
          </a:p>
          <a:p>
            <a:pPr marL="354013" indent="0">
              <a:buNone/>
            </a:pPr>
            <a:r>
              <a:rPr lang="el-GR" sz="2400" dirty="0"/>
              <a:t>Σε αυτή την κατηγορία ανήκουν οι περισσότερες ουσίες που χρησιμοποιούνται κατά την κύηση όπως: </a:t>
            </a:r>
            <a:r>
              <a:rPr lang="el-GR" sz="2400" b="1" dirty="0">
                <a:solidFill>
                  <a:srgbClr val="820000"/>
                </a:solidFill>
              </a:rPr>
              <a:t>ασπιρίνη, </a:t>
            </a:r>
            <a:r>
              <a:rPr lang="el-GR" sz="2400" b="1" dirty="0" err="1" smtClean="0">
                <a:solidFill>
                  <a:srgbClr val="820000"/>
                </a:solidFill>
              </a:rPr>
              <a:t>γενταμυκίνη</a:t>
            </a:r>
            <a:r>
              <a:rPr lang="el-GR" sz="2400" b="1" dirty="0">
                <a:solidFill>
                  <a:srgbClr val="820000"/>
                </a:solidFill>
              </a:rPr>
              <a:t>, </a:t>
            </a:r>
            <a:r>
              <a:rPr lang="el-GR" sz="2400" b="1" dirty="0" err="1">
                <a:solidFill>
                  <a:srgbClr val="820000"/>
                </a:solidFill>
              </a:rPr>
              <a:t>ντοπαμίνη</a:t>
            </a:r>
            <a:r>
              <a:rPr lang="el-GR" sz="2400" dirty="0" smtClean="0"/>
              <a:t>.</a:t>
            </a:r>
          </a:p>
          <a:p>
            <a:pPr marL="354013" indent="0">
              <a:buNone/>
            </a:pPr>
            <a:endParaRPr lang="el-GR" sz="2400" dirty="0"/>
          </a:p>
          <a:p>
            <a:pPr marL="354013" indent="-354013"/>
            <a:r>
              <a:rPr lang="el-GR" sz="2400" b="1" dirty="0" smtClean="0"/>
              <a:t>X</a:t>
            </a:r>
            <a:r>
              <a:rPr lang="el-GR" sz="2400" dirty="0" smtClean="0"/>
              <a:t>: </a:t>
            </a:r>
            <a:r>
              <a:rPr lang="el-GR" sz="2400" dirty="0"/>
              <a:t>Υπάρχουν </a:t>
            </a:r>
            <a:r>
              <a:rPr lang="el-GR" sz="2400" b="1" dirty="0">
                <a:solidFill>
                  <a:srgbClr val="820000"/>
                </a:solidFill>
              </a:rPr>
              <a:t>ισχυρές ενδείξεις </a:t>
            </a:r>
            <a:r>
              <a:rPr lang="el-GR" sz="2400" b="1" dirty="0" err="1">
                <a:solidFill>
                  <a:srgbClr val="820000"/>
                </a:solidFill>
              </a:rPr>
              <a:t>τερατογένεσης</a:t>
            </a:r>
            <a:r>
              <a:rPr lang="el-GR" sz="2400" dirty="0"/>
              <a:t>. </a:t>
            </a:r>
          </a:p>
          <a:p>
            <a:pPr marL="354013" indent="0">
              <a:buNone/>
            </a:pPr>
            <a:r>
              <a:rPr lang="el-GR" sz="2400" dirty="0"/>
              <a:t>Τα φάρμακα της κατηγορίας αυτής αντενδείκνυνται κατά την κύηση. Παράδειγμα αυτής της ομάδας αποτελεί </a:t>
            </a:r>
            <a:r>
              <a:rPr lang="el-GR" sz="2400" b="1" dirty="0">
                <a:solidFill>
                  <a:srgbClr val="820000"/>
                </a:solidFill>
              </a:rPr>
              <a:t>η θαλιδομίδη, η </a:t>
            </a:r>
            <a:r>
              <a:rPr lang="el-GR" sz="2400" b="1" dirty="0" err="1">
                <a:solidFill>
                  <a:srgbClr val="820000"/>
                </a:solidFill>
              </a:rPr>
              <a:t>ισοτρετινοΐνη</a:t>
            </a:r>
            <a:r>
              <a:rPr lang="el-GR" sz="2400" b="1" dirty="0">
                <a:solidFill>
                  <a:srgbClr val="820000"/>
                </a:solidFill>
              </a:rPr>
              <a:t>, τα οιστρογόνα</a:t>
            </a:r>
            <a:r>
              <a:rPr lang="el-GR" sz="2400" dirty="0"/>
              <a:t>.</a:t>
            </a:r>
          </a:p>
          <a:p>
            <a:pPr marL="354013" indent="0">
              <a:buNone/>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25480835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Κατηγορίες κινδύνου </a:t>
            </a:r>
            <a:r>
              <a:rPr lang="el-GR" dirty="0" err="1"/>
              <a:t>αντιμικροβιακών</a:t>
            </a:r>
            <a:r>
              <a:rPr lang="el-GR" dirty="0"/>
              <a:t> φαρμάκων κατά </a:t>
            </a:r>
            <a:r>
              <a:rPr lang="el-GR" dirty="0" smtClean="0"/>
              <a:t>την γαλουχία </a:t>
            </a:r>
            <a:r>
              <a:rPr lang="el-GR" sz="3100" b="0" dirty="0">
                <a:solidFill>
                  <a:prstClr val="black"/>
                </a:solidFill>
              </a:rPr>
              <a:t>(1/2)</a:t>
            </a:r>
            <a:endParaRPr lang="el-GR" dirty="0"/>
          </a:p>
        </p:txBody>
      </p:sp>
      <p:sp>
        <p:nvSpPr>
          <p:cNvPr id="3" name="Content Placeholder 2"/>
          <p:cNvSpPr>
            <a:spLocks noGrp="1"/>
          </p:cNvSpPr>
          <p:nvPr>
            <p:ph idx="1"/>
          </p:nvPr>
        </p:nvSpPr>
        <p:spPr>
          <a:xfrm>
            <a:off x="457200" y="1340768"/>
            <a:ext cx="8229600" cy="5040560"/>
          </a:xfrm>
        </p:spPr>
        <p:txBody>
          <a:bodyPr>
            <a:normAutofit/>
          </a:bodyPr>
          <a:lstStyle/>
          <a:p>
            <a:r>
              <a:rPr lang="el-GR" sz="2400" b="1" dirty="0" smtClean="0"/>
              <a:t>Ποιό </a:t>
            </a:r>
            <a:r>
              <a:rPr lang="el-GR" sz="2400" b="1" dirty="0"/>
              <a:t>φάρμακο μπορεί να χρησιμοποιηθεί με </a:t>
            </a:r>
            <a:r>
              <a:rPr lang="el-GR" sz="2400" b="1" dirty="0" smtClean="0"/>
              <a:t>ασφάλεια</a:t>
            </a:r>
            <a:r>
              <a:rPr lang="en-US" sz="2400" b="1" dirty="0" smtClean="0"/>
              <a:t>;</a:t>
            </a:r>
            <a:r>
              <a:rPr lang="el-GR" sz="2400" b="1" dirty="0" smtClean="0"/>
              <a:t> </a:t>
            </a:r>
            <a:endParaRPr lang="el-GR" sz="2400" b="1" dirty="0"/>
          </a:p>
          <a:p>
            <a:r>
              <a:rPr lang="en-US" sz="2400" b="1" dirty="0" smtClean="0"/>
              <a:t>L1</a:t>
            </a:r>
            <a:r>
              <a:rPr lang="en-US" sz="2400" dirty="0" smtClean="0"/>
              <a:t>: </a:t>
            </a:r>
            <a:r>
              <a:rPr lang="el-GR" sz="2400" b="1" dirty="0">
                <a:solidFill>
                  <a:schemeClr val="accent3">
                    <a:lumMod val="50000"/>
                  </a:schemeClr>
                </a:solidFill>
              </a:rPr>
              <a:t>«Απόλυτα ασφαλή»</a:t>
            </a:r>
            <a:r>
              <a:rPr lang="en-US" sz="2400" b="1" dirty="0">
                <a:solidFill>
                  <a:schemeClr val="accent3">
                    <a:lumMod val="50000"/>
                  </a:schemeClr>
                </a:solidFill>
              </a:rPr>
              <a:t> </a:t>
            </a:r>
            <a:r>
              <a:rPr lang="en-US" sz="2400" dirty="0" smtClean="0"/>
              <a:t>- </a:t>
            </a:r>
            <a:r>
              <a:rPr lang="el-GR" sz="2400" dirty="0"/>
              <a:t>Ελεγχόμενες έρευνες δεν</a:t>
            </a:r>
            <a:r>
              <a:rPr lang="en-US" sz="2400" dirty="0"/>
              <a:t> </a:t>
            </a:r>
            <a:r>
              <a:rPr lang="el-GR" sz="2400" dirty="0"/>
              <a:t> απέδειξαν</a:t>
            </a:r>
            <a:r>
              <a:rPr lang="en-US" sz="2400" dirty="0"/>
              <a:t> </a:t>
            </a:r>
            <a:r>
              <a:rPr lang="el-GR" sz="2400" dirty="0"/>
              <a:t>πιθανό κίνδυνο.</a:t>
            </a:r>
            <a:endParaRPr lang="en-US" sz="2400" dirty="0"/>
          </a:p>
          <a:p>
            <a:r>
              <a:rPr lang="el-GR" sz="2400" dirty="0"/>
              <a:t>Παράδειγμα αυτής της</a:t>
            </a:r>
            <a:r>
              <a:rPr lang="en-US" sz="2400" dirty="0"/>
              <a:t> </a:t>
            </a:r>
            <a:r>
              <a:rPr lang="el-GR" sz="2400" dirty="0"/>
              <a:t>ομάδας είναι </a:t>
            </a:r>
            <a:r>
              <a:rPr lang="el-GR" sz="2400" b="1" dirty="0">
                <a:solidFill>
                  <a:schemeClr val="accent3">
                    <a:lumMod val="50000"/>
                  </a:schemeClr>
                </a:solidFill>
              </a:rPr>
              <a:t>η </a:t>
            </a:r>
            <a:r>
              <a:rPr lang="el-GR" sz="2400" b="1" dirty="0" err="1" smtClean="0">
                <a:solidFill>
                  <a:schemeClr val="accent3">
                    <a:lumMod val="50000"/>
                  </a:schemeClr>
                </a:solidFill>
              </a:rPr>
              <a:t>ακεταμινοφαίνη</a:t>
            </a:r>
            <a:r>
              <a:rPr lang="el-GR" sz="2400" dirty="0" smtClean="0">
                <a:solidFill>
                  <a:srgbClr val="00B050"/>
                </a:solidFill>
              </a:rPr>
              <a:t>.</a:t>
            </a:r>
          </a:p>
          <a:p>
            <a:r>
              <a:rPr lang="en-US" sz="2400" b="1" dirty="0" smtClean="0"/>
              <a:t>L2</a:t>
            </a:r>
            <a:r>
              <a:rPr lang="en-US" sz="2400" dirty="0" smtClean="0"/>
              <a:t>: </a:t>
            </a:r>
            <a:r>
              <a:rPr lang="el-GR" sz="2400" b="1" dirty="0">
                <a:solidFill>
                  <a:schemeClr val="accent3">
                    <a:lumMod val="50000"/>
                  </a:schemeClr>
                </a:solidFill>
              </a:rPr>
              <a:t>«Ασφαλή»</a:t>
            </a:r>
            <a:r>
              <a:rPr lang="en-US" sz="2400" b="1" dirty="0">
                <a:solidFill>
                  <a:schemeClr val="accent3">
                    <a:lumMod val="50000"/>
                  </a:schemeClr>
                </a:solidFill>
              </a:rPr>
              <a:t> </a:t>
            </a:r>
            <a:r>
              <a:rPr lang="en-US" sz="2400" dirty="0"/>
              <a:t>-</a:t>
            </a:r>
            <a:r>
              <a:rPr lang="en-US" sz="2400" dirty="0">
                <a:solidFill>
                  <a:srgbClr val="00B050"/>
                </a:solidFill>
              </a:rPr>
              <a:t>  </a:t>
            </a:r>
            <a:r>
              <a:rPr lang="el-GR" sz="2400" dirty="0"/>
              <a:t>Τα φάρμακα της κατηγορίας αυτής έχουν</a:t>
            </a:r>
            <a:r>
              <a:rPr lang="en-US" sz="2400" dirty="0"/>
              <a:t> </a:t>
            </a:r>
            <a:r>
              <a:rPr lang="el-GR" sz="2400" dirty="0"/>
              <a:t>μελετηθεί σε μικρό πληθυσμό γυναικών και</a:t>
            </a:r>
            <a:r>
              <a:rPr lang="en-US" sz="2400" dirty="0"/>
              <a:t> </a:t>
            </a:r>
            <a:r>
              <a:rPr lang="el-GR" sz="2400" dirty="0"/>
              <a:t>δεν παρουσίασαν παρενέργειες στο </a:t>
            </a:r>
            <a:r>
              <a:rPr lang="el-GR" sz="2400" dirty="0" smtClean="0"/>
              <a:t>νεογνό.</a:t>
            </a:r>
          </a:p>
          <a:p>
            <a:r>
              <a:rPr lang="en-US" sz="2400" b="1" dirty="0" smtClean="0"/>
              <a:t>L3</a:t>
            </a:r>
            <a:r>
              <a:rPr lang="en-US" sz="2400" dirty="0" smtClean="0"/>
              <a:t>: </a:t>
            </a:r>
            <a:r>
              <a:rPr lang="el-GR" sz="2400" b="1" dirty="0">
                <a:solidFill>
                  <a:srgbClr val="004B82"/>
                </a:solidFill>
              </a:rPr>
              <a:t>«Σχετικά Ασφαλή»</a:t>
            </a:r>
            <a:r>
              <a:rPr lang="en-US" sz="2400" b="1" dirty="0">
                <a:solidFill>
                  <a:srgbClr val="004B82"/>
                </a:solidFill>
              </a:rPr>
              <a:t> </a:t>
            </a:r>
            <a:r>
              <a:rPr lang="en-US" sz="2400" dirty="0"/>
              <a:t>-</a:t>
            </a:r>
            <a:r>
              <a:rPr lang="en-US" sz="2400" dirty="0">
                <a:solidFill>
                  <a:srgbClr val="0070C0"/>
                </a:solidFill>
              </a:rPr>
              <a:t> </a:t>
            </a:r>
            <a:r>
              <a:rPr lang="el-GR" sz="2400" dirty="0"/>
              <a:t>Δεν υπάρχουν ελεγχόμενες έρευνες για</a:t>
            </a:r>
            <a:r>
              <a:rPr lang="en-US" sz="2400" dirty="0"/>
              <a:t> </a:t>
            </a:r>
            <a:r>
              <a:rPr lang="el-GR" sz="2400" dirty="0"/>
              <a:t>την περίοδο του θηλασμού, ωστόσο ο</a:t>
            </a:r>
            <a:r>
              <a:rPr lang="en-US" sz="2400" dirty="0"/>
              <a:t> </a:t>
            </a:r>
            <a:r>
              <a:rPr lang="el-GR" sz="2400" dirty="0"/>
              <a:t>κίνδυνος ανεπιθύμητων παρενεργειών </a:t>
            </a:r>
            <a:r>
              <a:rPr lang="el-GR" sz="2400" dirty="0" smtClean="0"/>
              <a:t>στο νεογνό </a:t>
            </a:r>
            <a:r>
              <a:rPr lang="el-GR" sz="2400" dirty="0"/>
              <a:t>μπορεί να υφίσταται</a:t>
            </a:r>
            <a:r>
              <a:rPr lang="el-GR" sz="2400" dirty="0" smtClean="0"/>
              <a:t>.</a:t>
            </a:r>
            <a:endParaRPr lang="el-GR" sz="2400" dirty="0">
              <a:solidFill>
                <a:srgbClr val="00B050"/>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26798691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Κατηγορίες κινδύνου </a:t>
            </a:r>
            <a:r>
              <a:rPr lang="el-GR" dirty="0" err="1"/>
              <a:t>αντιμικροβιακών</a:t>
            </a:r>
            <a:r>
              <a:rPr lang="el-GR" dirty="0"/>
              <a:t> φαρμάκων κατά </a:t>
            </a:r>
            <a:r>
              <a:rPr lang="el-GR" dirty="0" smtClean="0"/>
              <a:t>την γαλουχία </a:t>
            </a:r>
            <a:r>
              <a:rPr lang="el-GR" sz="3100" b="0" dirty="0" smtClean="0">
                <a:solidFill>
                  <a:prstClr val="black"/>
                </a:solidFill>
              </a:rPr>
              <a:t>(2/2</a:t>
            </a:r>
            <a:r>
              <a:rPr lang="el-GR" sz="3100" b="0" dirty="0">
                <a:solidFill>
                  <a:prstClr val="black"/>
                </a:solidFill>
              </a:rPr>
              <a:t>)</a:t>
            </a:r>
            <a:endParaRPr lang="el-GR" dirty="0"/>
          </a:p>
        </p:txBody>
      </p:sp>
      <p:sp>
        <p:nvSpPr>
          <p:cNvPr id="3" name="Content Placeholder 2"/>
          <p:cNvSpPr>
            <a:spLocks noGrp="1"/>
          </p:cNvSpPr>
          <p:nvPr>
            <p:ph idx="1"/>
          </p:nvPr>
        </p:nvSpPr>
        <p:spPr>
          <a:xfrm>
            <a:off x="457200" y="1412776"/>
            <a:ext cx="8229600" cy="5040560"/>
          </a:xfrm>
        </p:spPr>
        <p:txBody>
          <a:bodyPr>
            <a:normAutofit/>
          </a:bodyPr>
          <a:lstStyle/>
          <a:p>
            <a:r>
              <a:rPr lang="en-US" sz="2400" b="1" dirty="0" smtClean="0"/>
              <a:t>L4</a:t>
            </a:r>
            <a:r>
              <a:rPr lang="en-US" sz="2400" dirty="0" smtClean="0"/>
              <a:t>: </a:t>
            </a:r>
            <a:r>
              <a:rPr lang="el-GR" sz="2400" b="1" dirty="0">
                <a:solidFill>
                  <a:srgbClr val="004B82"/>
                </a:solidFill>
              </a:rPr>
              <a:t>«Πιθανόν επιβλαβή»</a:t>
            </a:r>
            <a:r>
              <a:rPr lang="en-US" sz="2400" b="1" dirty="0">
                <a:solidFill>
                  <a:srgbClr val="004B82"/>
                </a:solidFill>
              </a:rPr>
              <a:t> </a:t>
            </a:r>
            <a:r>
              <a:rPr lang="en-US" sz="2400" dirty="0">
                <a:solidFill>
                  <a:srgbClr val="7030A0"/>
                </a:solidFill>
              </a:rPr>
              <a:t>- </a:t>
            </a:r>
            <a:r>
              <a:rPr lang="el-GR" sz="2400" dirty="0"/>
              <a:t>Υπάρχουν ενδείξεις ότι τα φάρμακα της</a:t>
            </a:r>
            <a:r>
              <a:rPr lang="en-US" sz="2400" dirty="0"/>
              <a:t> </a:t>
            </a:r>
            <a:r>
              <a:rPr lang="el-GR" sz="2400" dirty="0"/>
              <a:t>κατηγορίας αυτής είναι επιβλαβή για το</a:t>
            </a:r>
            <a:r>
              <a:rPr lang="en-US" sz="2400" dirty="0"/>
              <a:t> </a:t>
            </a:r>
            <a:r>
              <a:rPr lang="el-GR" sz="2400" dirty="0"/>
              <a:t>νεογνό. Μπορούν, όμως </a:t>
            </a:r>
            <a:r>
              <a:rPr lang="el-GR" sz="2400" dirty="0" smtClean="0"/>
              <a:t>να χρησιμοποιηθούν </a:t>
            </a:r>
            <a:r>
              <a:rPr lang="el-GR" sz="2400" dirty="0"/>
              <a:t>σε περιπτώσεις που</a:t>
            </a:r>
            <a:r>
              <a:rPr lang="en-US" sz="2400" dirty="0"/>
              <a:t> </a:t>
            </a:r>
            <a:r>
              <a:rPr lang="el-GR" sz="2400" dirty="0"/>
              <a:t>κινδυνεύει η ζωή της μητέρας. Παράδειγμα</a:t>
            </a:r>
            <a:r>
              <a:rPr lang="en-US" sz="2400" dirty="0"/>
              <a:t> </a:t>
            </a:r>
            <a:r>
              <a:rPr lang="el-GR" sz="2400" dirty="0"/>
              <a:t>αυτής της ομάδας είναι </a:t>
            </a:r>
            <a:r>
              <a:rPr lang="el-GR" sz="2400" b="1" dirty="0">
                <a:solidFill>
                  <a:srgbClr val="004B82"/>
                </a:solidFill>
              </a:rPr>
              <a:t>το </a:t>
            </a:r>
            <a:r>
              <a:rPr lang="el-GR" sz="2400" b="1" dirty="0" err="1">
                <a:solidFill>
                  <a:srgbClr val="004B82"/>
                </a:solidFill>
              </a:rPr>
              <a:t>λίθιο</a:t>
            </a:r>
            <a:r>
              <a:rPr lang="el-GR" sz="2400" b="1" dirty="0">
                <a:solidFill>
                  <a:srgbClr val="004B82"/>
                </a:solidFill>
              </a:rPr>
              <a:t> και τα</a:t>
            </a:r>
            <a:r>
              <a:rPr lang="en-US" sz="2400" b="1" dirty="0">
                <a:solidFill>
                  <a:srgbClr val="004B82"/>
                </a:solidFill>
              </a:rPr>
              <a:t> </a:t>
            </a:r>
            <a:r>
              <a:rPr lang="el-GR" sz="2400" b="1" dirty="0">
                <a:solidFill>
                  <a:srgbClr val="004B82"/>
                </a:solidFill>
              </a:rPr>
              <a:t>παράγωγα </a:t>
            </a:r>
            <a:r>
              <a:rPr lang="el-GR" sz="2400" b="1" dirty="0" err="1">
                <a:solidFill>
                  <a:srgbClr val="004B82"/>
                </a:solidFill>
              </a:rPr>
              <a:t>εργοταμίνης</a:t>
            </a:r>
            <a:r>
              <a:rPr lang="el-GR" sz="2400" dirty="0"/>
              <a:t>.</a:t>
            </a:r>
          </a:p>
          <a:p>
            <a:r>
              <a:rPr lang="el-GR" sz="2400" b="1" dirty="0" smtClean="0"/>
              <a:t>L5</a:t>
            </a:r>
            <a:r>
              <a:rPr lang="el-GR" sz="2400" dirty="0" smtClean="0"/>
              <a:t>: </a:t>
            </a:r>
            <a:r>
              <a:rPr lang="el-GR" sz="2400" dirty="0"/>
              <a:t>«</a:t>
            </a:r>
            <a:r>
              <a:rPr lang="el-GR" sz="2400" b="1" dirty="0">
                <a:solidFill>
                  <a:srgbClr val="820000"/>
                </a:solidFill>
              </a:rPr>
              <a:t>Επιβλαβή</a:t>
            </a:r>
            <a:r>
              <a:rPr lang="el-GR" sz="2400" dirty="0"/>
              <a:t>» - Υπάρχουν ισχυρές ενδείξεις ότι τα </a:t>
            </a:r>
            <a:r>
              <a:rPr lang="el-GR" sz="2400" dirty="0" smtClean="0"/>
              <a:t>φάρμακα της </a:t>
            </a:r>
            <a:r>
              <a:rPr lang="el-GR" sz="2400" dirty="0"/>
              <a:t>κατηγορίας αυτής μπορούν να δημιουργήσουν σοβαρές παρενέργειες στο θηλάζον νεογνό. </a:t>
            </a:r>
          </a:p>
          <a:p>
            <a:r>
              <a:rPr lang="el-GR" sz="2400" b="1" dirty="0">
                <a:solidFill>
                  <a:srgbClr val="820000"/>
                </a:solidFill>
              </a:rPr>
              <a:t>Τα φάρμακα της ομάδας αυτής αντενδείκνυνται κατά το θηλασμό</a:t>
            </a:r>
            <a:r>
              <a:rPr lang="el-GR" sz="2400" dirty="0"/>
              <a:t>.</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18609225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dirty="0" smtClean="0"/>
              <a:t>Κοινές παρενέργειες </a:t>
            </a:r>
            <a:r>
              <a:rPr lang="el-GR" dirty="0" err="1" smtClean="0"/>
              <a:t>αντιμικροβιακών</a:t>
            </a:r>
            <a:r>
              <a:rPr lang="el-GR" dirty="0" smtClean="0"/>
              <a:t> φαρμάκων στο νεογνό κατά το θηλασμό </a:t>
            </a:r>
            <a:r>
              <a:rPr lang="el-GR" sz="3100" b="0" dirty="0">
                <a:solidFill>
                  <a:prstClr val="black"/>
                </a:solidFill>
              </a:rPr>
              <a:t>(1/2)</a:t>
            </a:r>
            <a:endParaRPr lang="el-GR" dirty="0"/>
          </a:p>
        </p:txBody>
      </p:sp>
      <p:sp>
        <p:nvSpPr>
          <p:cNvPr id="3" name="Content Placeholder 2"/>
          <p:cNvSpPr>
            <a:spLocks noGrp="1"/>
          </p:cNvSpPr>
          <p:nvPr>
            <p:ph idx="1"/>
          </p:nvPr>
        </p:nvSpPr>
        <p:spPr>
          <a:xfrm>
            <a:off x="457200" y="1440160"/>
            <a:ext cx="8229600" cy="5229200"/>
          </a:xfrm>
        </p:spPr>
        <p:txBody>
          <a:bodyPr>
            <a:normAutofit/>
          </a:bodyPr>
          <a:lstStyle/>
          <a:p>
            <a:r>
              <a:rPr lang="el-GR" sz="2400" dirty="0"/>
              <a:t>Επηρεασμός της εντερικής χλωρίδας με ή χωρίς συνοδό συμπτωματολογία, όπως μετεωρισμός, κοιλιακό άλγος, διάρροια.</a:t>
            </a:r>
          </a:p>
          <a:p>
            <a:r>
              <a:rPr lang="el-GR" sz="2400" dirty="0" smtClean="0"/>
              <a:t>Αλλεργικές </a:t>
            </a:r>
            <a:r>
              <a:rPr lang="el-GR" sz="2400" dirty="0"/>
              <a:t>αντιδράσεις σε ευαίσθητα νεογνά.</a:t>
            </a:r>
          </a:p>
          <a:p>
            <a:r>
              <a:rPr lang="el-GR" sz="2400" dirty="0" smtClean="0"/>
              <a:t>Δυσκολία </a:t>
            </a:r>
            <a:r>
              <a:rPr lang="el-GR" sz="2400" dirty="0"/>
              <a:t>και ενδεχόμενη παραποίηση στην ερμηνεία των εργαστηριακών εξετάσεων (όπως αιμοκαλλιεργειών, </a:t>
            </a:r>
            <a:r>
              <a:rPr lang="el-GR" sz="2400" dirty="0" err="1"/>
              <a:t>ουροκαλλειεργειών</a:t>
            </a:r>
            <a:r>
              <a:rPr lang="el-GR" sz="2400" dirty="0"/>
              <a:t> </a:t>
            </a:r>
            <a:r>
              <a:rPr lang="el-GR" sz="2400" dirty="0" err="1" smtClean="0"/>
              <a:t>κ.λ.π</a:t>
            </a:r>
            <a:r>
              <a:rPr lang="el-GR" sz="2400" dirty="0" smtClean="0"/>
              <a:t>.) </a:t>
            </a:r>
            <a:r>
              <a:rPr lang="el-GR" sz="2400" dirty="0"/>
              <a:t>κάθε φορά που πιθανό λοιμώδες νόσημα του νεογνού απαιτεί διερεύνηση</a:t>
            </a:r>
            <a:r>
              <a:rPr lang="el-GR" sz="2400" dirty="0" smtClean="0"/>
              <a:t>.</a:t>
            </a:r>
          </a:p>
          <a:p>
            <a:r>
              <a:rPr lang="el-GR" sz="2400" dirty="0"/>
              <a:t>Ορισμένα αντιβιοτικά φθάνουν στο γάλα σε συγκεντρώσεις της τάξεως του 50% έως και 100% αυτών του πλάσματος</a:t>
            </a:r>
            <a:r>
              <a:rPr lang="el-GR" sz="2400" dirty="0" smtClean="0"/>
              <a:t>.</a:t>
            </a:r>
          </a:p>
          <a:p>
            <a:r>
              <a:rPr lang="el-GR" sz="2400" dirty="0"/>
              <a:t>Μεταξύ αυτών είναι η </a:t>
            </a:r>
            <a:r>
              <a:rPr lang="el-GR" sz="2400" dirty="0" err="1"/>
              <a:t>ερυθρομυκίνη</a:t>
            </a:r>
            <a:r>
              <a:rPr lang="el-GR" sz="2400" dirty="0"/>
              <a:t>, η </a:t>
            </a:r>
            <a:r>
              <a:rPr lang="el-GR" sz="2400" dirty="0" err="1"/>
              <a:t>λινκομυκίνη</a:t>
            </a:r>
            <a:r>
              <a:rPr lang="el-GR" sz="2400" dirty="0"/>
              <a:t>, οι </a:t>
            </a:r>
            <a:r>
              <a:rPr lang="el-GR" sz="2400" dirty="0" err="1"/>
              <a:t>τετρακυκλίνες</a:t>
            </a:r>
            <a:r>
              <a:rPr lang="el-GR" sz="2400" dirty="0"/>
              <a:t>, οι </a:t>
            </a:r>
            <a:r>
              <a:rPr lang="el-GR" sz="2400" dirty="0" err="1"/>
              <a:t>σουλφοναμίδες</a:t>
            </a:r>
            <a:r>
              <a:rPr lang="el-GR" sz="2400" dirty="0"/>
              <a:t>, η </a:t>
            </a:r>
            <a:r>
              <a:rPr lang="el-GR" sz="2400" dirty="0" err="1"/>
              <a:t>χλωραμφενικόλη</a:t>
            </a:r>
            <a:r>
              <a:rPr lang="el-GR" sz="2400" dirty="0"/>
              <a:t> και η </a:t>
            </a:r>
            <a:r>
              <a:rPr lang="el-GR" sz="2400" dirty="0" err="1"/>
              <a:t>ισονιαζίδη</a:t>
            </a:r>
            <a:r>
              <a:rPr lang="el-GR" sz="2400" dirty="0" smtClean="0"/>
              <a:t>.</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p14="http://schemas.microsoft.com/office/powerpoint/2010/main" val="36100840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dirty="0"/>
              <a:t>Κοινές παρενέργειες </a:t>
            </a:r>
            <a:r>
              <a:rPr lang="el-GR" dirty="0" err="1"/>
              <a:t>αντιμικροβιακών</a:t>
            </a:r>
            <a:r>
              <a:rPr lang="el-GR" dirty="0"/>
              <a:t> φαρμάκων στο νεογνό κατά το </a:t>
            </a:r>
            <a:r>
              <a:rPr lang="el-GR" dirty="0" smtClean="0"/>
              <a:t>θηλασμό </a:t>
            </a:r>
            <a:r>
              <a:rPr lang="el-GR" sz="3100" b="0" dirty="0" smtClean="0">
                <a:solidFill>
                  <a:prstClr val="black"/>
                </a:solidFill>
              </a:rPr>
              <a:t>(2/2</a:t>
            </a:r>
            <a:r>
              <a:rPr lang="el-GR" sz="3100" b="0" dirty="0">
                <a:solidFill>
                  <a:prstClr val="black"/>
                </a:solidFill>
              </a:rPr>
              <a:t>)</a:t>
            </a:r>
            <a:endParaRPr lang="el-GR" dirty="0"/>
          </a:p>
        </p:txBody>
      </p:sp>
      <p:sp>
        <p:nvSpPr>
          <p:cNvPr id="3" name="Content Placeholder 2"/>
          <p:cNvSpPr>
            <a:spLocks noGrp="1"/>
          </p:cNvSpPr>
          <p:nvPr>
            <p:ph idx="1"/>
          </p:nvPr>
        </p:nvSpPr>
        <p:spPr/>
        <p:txBody>
          <a:bodyPr>
            <a:normAutofit/>
          </a:bodyPr>
          <a:lstStyle/>
          <a:p>
            <a:r>
              <a:rPr lang="el-GR" sz="2400" dirty="0" smtClean="0"/>
              <a:t>Τα </a:t>
            </a:r>
            <a:r>
              <a:rPr lang="el-GR" sz="2400" dirty="0"/>
              <a:t>ευρείας χρήσης αντιβιοτικά όπως η </a:t>
            </a:r>
            <a:r>
              <a:rPr lang="el-GR" sz="2400" dirty="0" err="1"/>
              <a:t>πενικιλλίνη</a:t>
            </a:r>
            <a:r>
              <a:rPr lang="el-GR" sz="2400" dirty="0"/>
              <a:t> και η </a:t>
            </a:r>
            <a:r>
              <a:rPr lang="el-GR" sz="2400" dirty="0" err="1"/>
              <a:t>οξακιλλίνη</a:t>
            </a:r>
            <a:r>
              <a:rPr lang="el-GR" sz="2400" dirty="0"/>
              <a:t> απεκκρίνονται στο γάλα σε σαφώς μικρότερες συγκεντρώσεις, περίπου 2-20% </a:t>
            </a:r>
            <a:r>
              <a:rPr lang="el-GR" sz="2400" dirty="0" smtClean="0"/>
              <a:t>των αντιστοίχων </a:t>
            </a:r>
            <a:r>
              <a:rPr lang="el-GR" sz="2400" dirty="0"/>
              <a:t>του πλάσματος της μητέρας</a:t>
            </a:r>
            <a:r>
              <a:rPr lang="el-GR" sz="2400" dirty="0" smtClean="0"/>
              <a:t>.</a:t>
            </a:r>
          </a:p>
          <a:p>
            <a:r>
              <a:rPr lang="el-GR" sz="2400" dirty="0"/>
              <a:t>Γενικά πρέπει να τονίσουμε ότι όλα τα αντιβιοτικά απεκκρίνονται στο γάλα, φυσικά σε διαφορετικές συγκεντρώσεις το καθένα.  </a:t>
            </a:r>
          </a:p>
          <a:p>
            <a:r>
              <a:rPr lang="el-GR" sz="2400" dirty="0" smtClean="0"/>
              <a:t>Ωστόσο </a:t>
            </a:r>
            <a:r>
              <a:rPr lang="el-GR" sz="2400" dirty="0"/>
              <a:t>μερικές μόνο φορές έχουν αναφερθεί παρενέργειες στο νεογνό.</a:t>
            </a:r>
          </a:p>
          <a:p>
            <a:r>
              <a:rPr lang="el-GR" sz="2400" dirty="0"/>
              <a:t>Αυτό συνήθως οφείλεται στη μικρή ποσότητα του φαρμάκου την οποία τελικά προσλαμβάνει το νεογνό με το συνολικό όγκο του ημερήσιου θηλασμού.</a:t>
            </a:r>
          </a:p>
          <a:p>
            <a:endParaRPr lang="el-GR" sz="2400" dirty="0" smtClean="0"/>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val="312705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ΠΦΥ – Φορείς</a:t>
            </a:r>
            <a:endParaRPr lang="el-GR" dirty="0"/>
          </a:p>
        </p:txBody>
      </p:sp>
      <p:sp>
        <p:nvSpPr>
          <p:cNvPr id="3" name="Content Placeholder 2"/>
          <p:cNvSpPr>
            <a:spLocks noGrp="1"/>
          </p:cNvSpPr>
          <p:nvPr>
            <p:ph idx="1"/>
          </p:nvPr>
        </p:nvSpPr>
        <p:spPr/>
        <p:txBody>
          <a:bodyPr>
            <a:normAutofit/>
          </a:bodyPr>
          <a:lstStyle/>
          <a:p>
            <a:r>
              <a:rPr lang="el-GR" sz="2400" dirty="0" smtClean="0"/>
              <a:t>Εξωτερικά ιατρεία των νοσοκομείων, ολοήμερα ιατρεία και τα διαγνωστικά εργαστήρια.</a:t>
            </a:r>
          </a:p>
          <a:p>
            <a:r>
              <a:rPr lang="el-GR" sz="2400" dirty="0" smtClean="0"/>
              <a:t>Υπηρεσίες ΕΚΑΒ.</a:t>
            </a:r>
          </a:p>
          <a:p>
            <a:r>
              <a:rPr lang="el-GR" sz="2400" dirty="0" smtClean="0"/>
              <a:t>Κέντρα Υγείας, Περιφερειακά και Αγροτικά Ιατρεία.</a:t>
            </a:r>
          </a:p>
          <a:p>
            <a:r>
              <a:rPr lang="el-GR" sz="2400" dirty="0" err="1" smtClean="0"/>
              <a:t>Πολυιατρεία</a:t>
            </a:r>
            <a:r>
              <a:rPr lang="el-GR" sz="2400" dirty="0" smtClean="0"/>
              <a:t> και Ιατρεία του Εθνικού Οργανισμού Παροχής Υπηρεσιών Υγείας (Ε.Ο.Π.Υ.Υ.).</a:t>
            </a:r>
          </a:p>
          <a:p>
            <a:r>
              <a:rPr lang="el-GR" sz="2400" dirty="0" smtClean="0"/>
              <a:t>Κέντρα αποθεραπείας – Αποκατάστασης Ημερήσιας νοσηλείας.</a:t>
            </a:r>
          </a:p>
          <a:p>
            <a:r>
              <a:rPr lang="el-GR" sz="2400" dirty="0" smtClean="0"/>
              <a:t>Μονάδες Ψυχικής Υγείας.</a:t>
            </a:r>
          </a:p>
          <a:p>
            <a:r>
              <a:rPr lang="el-GR" sz="2400" dirty="0" smtClean="0"/>
              <a:t>Μονάδες Χρόνιας Αιμοκάθαρσης.</a:t>
            </a:r>
          </a:p>
          <a:p>
            <a:r>
              <a:rPr lang="el-GR" sz="2400" dirty="0" smtClean="0"/>
              <a:t>Σταθμούς Προστασίας Μάνας, Παιδιού και Εφήβου.</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42875176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Αναιμία στην </a:t>
            </a:r>
            <a:r>
              <a:rPr lang="el-GR" dirty="0" smtClean="0"/>
              <a:t>εγκυμοσύνη </a:t>
            </a:r>
            <a:r>
              <a:rPr lang="el-GR" sz="2800" b="0" dirty="0">
                <a:solidFill>
                  <a:prstClr val="black"/>
                </a:solidFill>
              </a:rPr>
              <a:t>(</a:t>
            </a:r>
            <a:r>
              <a:rPr lang="el-GR" sz="2800" b="0" dirty="0" smtClean="0">
                <a:solidFill>
                  <a:prstClr val="black"/>
                </a:solidFill>
              </a:rPr>
              <a:t>1/6)</a:t>
            </a:r>
            <a:r>
              <a:rPr lang="el-GR" dirty="0" smtClean="0"/>
              <a:t> </a:t>
            </a:r>
            <a:endParaRPr lang="el-GR" dirty="0"/>
          </a:p>
        </p:txBody>
      </p:sp>
      <p:sp>
        <p:nvSpPr>
          <p:cNvPr id="3" name="Content Placeholder 2"/>
          <p:cNvSpPr>
            <a:spLocks noGrp="1"/>
          </p:cNvSpPr>
          <p:nvPr>
            <p:ph idx="1"/>
          </p:nvPr>
        </p:nvSpPr>
        <p:spPr>
          <a:xfrm>
            <a:off x="457200" y="1196752"/>
            <a:ext cx="8229600" cy="2160240"/>
          </a:xfrm>
          <a:solidFill>
            <a:schemeClr val="accent2">
              <a:lumMod val="20000"/>
              <a:lumOff val="80000"/>
              <a:alpha val="49000"/>
            </a:schemeClr>
          </a:solidFill>
        </p:spPr>
        <p:txBody>
          <a:bodyPr>
            <a:normAutofit/>
          </a:bodyPr>
          <a:lstStyle/>
          <a:p>
            <a:r>
              <a:rPr lang="el-GR" sz="2000" dirty="0" smtClean="0"/>
              <a:t>Αναιμία </a:t>
            </a:r>
            <a:r>
              <a:rPr lang="el-GR" sz="2000" dirty="0"/>
              <a:t>στην </a:t>
            </a:r>
            <a:r>
              <a:rPr lang="el-GR" sz="2000" dirty="0" smtClean="0"/>
              <a:t>εγκυμοσύνη: </a:t>
            </a:r>
            <a:r>
              <a:rPr lang="el-GR" sz="2000" dirty="0"/>
              <a:t>Η αιμοσφαιρίνη (</a:t>
            </a:r>
            <a:r>
              <a:rPr lang="el-GR" sz="2000" dirty="0" err="1"/>
              <a:t>Hb</a:t>
            </a:r>
            <a:r>
              <a:rPr lang="el-GR" sz="2000" dirty="0"/>
              <a:t>) &lt; 11 </a:t>
            </a:r>
            <a:r>
              <a:rPr lang="el-GR" sz="2000" dirty="0" err="1"/>
              <a:t>gr</a:t>
            </a:r>
            <a:r>
              <a:rPr lang="el-GR" sz="2000" dirty="0"/>
              <a:t>/</a:t>
            </a:r>
            <a:r>
              <a:rPr lang="el-GR" sz="2000" dirty="0" err="1"/>
              <a:t>dl</a:t>
            </a:r>
            <a:r>
              <a:rPr lang="el-GR" sz="2000" dirty="0"/>
              <a:t> </a:t>
            </a:r>
            <a:r>
              <a:rPr lang="el-GR" sz="2000" dirty="0" smtClean="0"/>
              <a:t>ή ο </a:t>
            </a:r>
            <a:r>
              <a:rPr lang="el-GR" sz="2000" dirty="0"/>
              <a:t>αιματοκρίτης (</a:t>
            </a:r>
            <a:r>
              <a:rPr lang="el-GR" sz="2000" dirty="0" err="1"/>
              <a:t>Ht</a:t>
            </a:r>
            <a:r>
              <a:rPr lang="el-GR" sz="2000" dirty="0"/>
              <a:t>) &lt; 34 %</a:t>
            </a:r>
          </a:p>
          <a:p>
            <a:r>
              <a:rPr lang="el-GR" sz="2000" dirty="0" smtClean="0"/>
              <a:t>Αν</a:t>
            </a:r>
            <a:r>
              <a:rPr lang="el-GR" sz="2000" dirty="0"/>
              <a:t> </a:t>
            </a:r>
            <a:r>
              <a:rPr lang="el-GR" sz="2000" dirty="0" err="1" smtClean="0"/>
              <a:t>Hb</a:t>
            </a:r>
            <a:r>
              <a:rPr lang="el-GR" sz="2000" dirty="0" smtClean="0"/>
              <a:t> </a:t>
            </a:r>
            <a:r>
              <a:rPr lang="el-GR" sz="2000" dirty="0"/>
              <a:t>≥ 11 </a:t>
            </a:r>
            <a:r>
              <a:rPr lang="el-GR" sz="2000" dirty="0" err="1"/>
              <a:t>gr</a:t>
            </a:r>
            <a:r>
              <a:rPr lang="el-GR" sz="2000" dirty="0"/>
              <a:t>/</a:t>
            </a:r>
            <a:r>
              <a:rPr lang="el-GR" sz="2000" dirty="0" err="1"/>
              <a:t>dl</a:t>
            </a:r>
            <a:r>
              <a:rPr lang="el-GR" sz="2000" dirty="0"/>
              <a:t>  και </a:t>
            </a:r>
            <a:r>
              <a:rPr lang="el-GR" sz="2000" dirty="0" err="1" smtClean="0"/>
              <a:t>Ηt</a:t>
            </a:r>
            <a:r>
              <a:rPr lang="el-GR" sz="2000" dirty="0" smtClean="0"/>
              <a:t> </a:t>
            </a:r>
            <a:r>
              <a:rPr lang="el-GR" sz="2000" dirty="0"/>
              <a:t>≥ 34 %  TOTE ΠΡΟΚΕΙΤΑΙ ΓΙΑ ΦΥΣΙΟΛΟΓΙΚΗ ΑΝΑΙΜΙΑ ΚΥΗΣΗΣ </a:t>
            </a:r>
          </a:p>
          <a:p>
            <a:r>
              <a:rPr lang="el-GR" sz="2000" dirty="0" smtClean="0"/>
              <a:t>Η </a:t>
            </a:r>
            <a:r>
              <a:rPr lang="el-GR" sz="2000" dirty="0"/>
              <a:t>αναιμία κύησης συχνά σχετίζεται με </a:t>
            </a:r>
            <a:r>
              <a:rPr lang="el-GR" sz="2000" dirty="0" err="1"/>
              <a:t>προωρότητα</a:t>
            </a:r>
            <a:r>
              <a:rPr lang="el-GR" sz="2000" dirty="0"/>
              <a:t> και με ενδομήτρια καθυστέρηση της ανάπτυξης του εμβρύου (IUGR</a:t>
            </a:r>
            <a:r>
              <a:rPr lang="el-GR" sz="2000" dirty="0" smtClean="0"/>
              <a:t>)</a:t>
            </a: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
        <p:nvSpPr>
          <p:cNvPr id="5" name="5 - TextBox"/>
          <p:cNvSpPr txBox="1"/>
          <p:nvPr/>
        </p:nvSpPr>
        <p:spPr>
          <a:xfrm>
            <a:off x="447376" y="3429000"/>
            <a:ext cx="8229080" cy="3170099"/>
          </a:xfrm>
          <a:prstGeom prst="rect">
            <a:avLst/>
          </a:prstGeom>
          <a:solidFill>
            <a:schemeClr val="accent1">
              <a:lumMod val="20000"/>
              <a:lumOff val="80000"/>
              <a:alpha val="68000"/>
            </a:schemeClr>
          </a:solidFill>
        </p:spPr>
        <p:txBody>
          <a:bodyPr wrap="square" rtlCol="0">
            <a:spAutoFit/>
          </a:bodyPr>
          <a:lstStyle/>
          <a:p>
            <a:r>
              <a:rPr lang="el-GR" sz="2000" b="1" dirty="0" smtClean="0">
                <a:solidFill>
                  <a:srgbClr val="820000"/>
                </a:solidFill>
                <a:latin typeface="+mn-lt"/>
              </a:rPr>
              <a:t>ΕΠΙΠΛΟΚΕΣ ΑΠΟ ΤΗΝ ΑΝΑΙΜΙΑ:</a:t>
            </a:r>
            <a:endParaRPr lang="el-GR" sz="2000" dirty="0" smtClean="0">
              <a:solidFill>
                <a:srgbClr val="820000"/>
              </a:solidFill>
              <a:latin typeface="+mn-lt"/>
            </a:endParaRPr>
          </a:p>
          <a:p>
            <a:pPr marL="342900" indent="-342900">
              <a:buFont typeface="Arial" panose="020B0604020202020204" pitchFamily="34" charset="0"/>
              <a:buChar char="•"/>
            </a:pPr>
            <a:r>
              <a:rPr lang="el-GR" sz="2000" dirty="0" smtClean="0">
                <a:latin typeface="+mn-lt"/>
              </a:rPr>
              <a:t>Σε Δρεπανοκυτταρική αναιμία ή σε </a:t>
            </a:r>
            <a:r>
              <a:rPr lang="el-GR" sz="2000" dirty="0" err="1" smtClean="0">
                <a:latin typeface="+mn-lt"/>
              </a:rPr>
              <a:t>αιμοσφαιρινοπάθεια</a:t>
            </a:r>
            <a:r>
              <a:rPr lang="el-GR" sz="2000" dirty="0" smtClean="0">
                <a:latin typeface="+mn-lt"/>
              </a:rPr>
              <a:t> S</a:t>
            </a:r>
          </a:p>
          <a:p>
            <a:pPr marL="342900" indent="-342900">
              <a:buFont typeface="Arial" panose="020B0604020202020204" pitchFamily="34" charset="0"/>
              <a:buChar char="•"/>
            </a:pPr>
            <a:r>
              <a:rPr lang="el-GR" sz="2000" dirty="0" smtClean="0">
                <a:latin typeface="+mn-lt"/>
              </a:rPr>
              <a:t>ΥΠΟΞΙΑ λόγω κατακρήμνισης ερυθρών στα αγγεία πλακούντα</a:t>
            </a:r>
          </a:p>
          <a:p>
            <a:pPr marL="342900" indent="-342900">
              <a:buFont typeface="Arial" panose="020B0604020202020204" pitchFamily="34" charset="0"/>
              <a:buChar char="•"/>
            </a:pPr>
            <a:r>
              <a:rPr lang="el-GR" sz="2000" dirty="0" smtClean="0">
                <a:latin typeface="+mn-lt"/>
              </a:rPr>
              <a:t>Αυτόματη αποβολή</a:t>
            </a:r>
          </a:p>
          <a:p>
            <a:pPr marL="342900" indent="-342900">
              <a:buFont typeface="Arial" panose="020B0604020202020204" pitchFamily="34" charset="0"/>
              <a:buChar char="•"/>
            </a:pPr>
            <a:r>
              <a:rPr lang="el-GR" sz="2000" dirty="0" smtClean="0">
                <a:latin typeface="+mn-lt"/>
              </a:rPr>
              <a:t>Πρόωρος τοκετός</a:t>
            </a:r>
          </a:p>
          <a:p>
            <a:pPr marL="342900" indent="-342900">
              <a:buFont typeface="Arial" panose="020B0604020202020204" pitchFamily="34" charset="0"/>
              <a:buChar char="•"/>
            </a:pPr>
            <a:r>
              <a:rPr lang="el-GR" sz="2000" dirty="0" smtClean="0">
                <a:latin typeface="+mn-lt"/>
              </a:rPr>
              <a:t>Ενδομήτρια καθυστέρηση ανάπτυξης εμβρύου (IUGR)</a:t>
            </a:r>
          </a:p>
          <a:p>
            <a:pPr marL="342900" indent="-342900">
              <a:buFont typeface="Arial" panose="020B0604020202020204" pitchFamily="34" charset="0"/>
              <a:buChar char="•"/>
            </a:pPr>
            <a:r>
              <a:rPr lang="el-GR" sz="2000" dirty="0" smtClean="0">
                <a:latin typeface="+mn-lt"/>
              </a:rPr>
              <a:t>Ενδομήτριος θάνατος εμβρύου (σε βαριές αναιμίες)</a:t>
            </a:r>
          </a:p>
          <a:p>
            <a:pPr marL="342900" indent="-342900">
              <a:buFont typeface="Arial" panose="020B0604020202020204" pitchFamily="34" charset="0"/>
              <a:buChar char="•"/>
            </a:pPr>
            <a:r>
              <a:rPr lang="el-GR" sz="2000" dirty="0" smtClean="0">
                <a:latin typeface="+mn-lt"/>
              </a:rPr>
              <a:t>6 </a:t>
            </a:r>
            <a:r>
              <a:rPr lang="el-GR" sz="2000" dirty="0" err="1" smtClean="0">
                <a:latin typeface="+mn-lt"/>
              </a:rPr>
              <a:t>πλάσιος</a:t>
            </a:r>
            <a:r>
              <a:rPr lang="el-GR" sz="2000" dirty="0" smtClean="0">
                <a:latin typeface="+mn-lt"/>
              </a:rPr>
              <a:t> κίνδυνος μαιευτικών φλεγμονών</a:t>
            </a:r>
          </a:p>
          <a:p>
            <a:pPr marL="342900" indent="-342900">
              <a:buFont typeface="Arial" panose="020B0604020202020204" pitchFamily="34" charset="0"/>
              <a:buChar char="•"/>
            </a:pPr>
            <a:r>
              <a:rPr lang="el-GR" sz="2000" dirty="0" err="1" smtClean="0">
                <a:latin typeface="+mn-lt"/>
              </a:rPr>
              <a:t>Προεκλαμψία</a:t>
            </a:r>
            <a:endParaRPr lang="el-GR" sz="2000" dirty="0" smtClean="0">
              <a:latin typeface="+mn-lt"/>
            </a:endParaRPr>
          </a:p>
          <a:p>
            <a:pPr marL="342900" indent="-342900">
              <a:buFont typeface="Arial" panose="020B0604020202020204" pitchFamily="34" charset="0"/>
              <a:buChar char="•"/>
            </a:pPr>
            <a:r>
              <a:rPr lang="el-GR" sz="2000" dirty="0" err="1" smtClean="0">
                <a:latin typeface="+mn-lt"/>
              </a:rPr>
              <a:t>Πυελονεφρίτιδα</a:t>
            </a:r>
            <a:r>
              <a:rPr lang="el-GR" sz="2000" dirty="0" smtClean="0">
                <a:latin typeface="+mn-lt"/>
              </a:rPr>
              <a:t> </a:t>
            </a:r>
            <a:endParaRPr lang="el-GR" sz="2000" dirty="0">
              <a:latin typeface="+mn-lt"/>
            </a:endParaRPr>
          </a:p>
        </p:txBody>
      </p:sp>
    </p:spTree>
    <p:extLst>
      <p:ext uri="{BB962C8B-B14F-4D97-AF65-F5344CB8AC3E}">
        <p14:creationId xmlns:p14="http://schemas.microsoft.com/office/powerpoint/2010/main" val="18934364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Αναιμία στην </a:t>
            </a:r>
            <a:r>
              <a:rPr lang="el-GR" dirty="0" smtClean="0"/>
              <a:t>εγκυμοσύνη </a:t>
            </a:r>
            <a:r>
              <a:rPr lang="el-GR" sz="2800" b="0" dirty="0" smtClean="0">
                <a:solidFill>
                  <a:prstClr val="black"/>
                </a:solidFill>
              </a:rPr>
              <a:t>(2/6</a:t>
            </a:r>
            <a:r>
              <a:rPr lang="el-GR" sz="2800" b="0" dirty="0">
                <a:solidFill>
                  <a:prstClr val="black"/>
                </a:solidFill>
              </a:rPr>
              <a:t>)</a:t>
            </a:r>
            <a:r>
              <a:rPr lang="el-GR" dirty="0">
                <a:solidFill>
                  <a:prstClr val="black"/>
                </a:solidFill>
              </a:rPr>
              <a:t> </a:t>
            </a:r>
            <a:endParaRPr lang="el-GR" dirty="0"/>
          </a:p>
        </p:txBody>
      </p:sp>
      <p:sp>
        <p:nvSpPr>
          <p:cNvPr id="3" name="Content Placeholder 2"/>
          <p:cNvSpPr>
            <a:spLocks noGrp="1"/>
          </p:cNvSpPr>
          <p:nvPr>
            <p:ph idx="1"/>
          </p:nvPr>
        </p:nvSpPr>
        <p:spPr>
          <a:xfrm>
            <a:off x="457200" y="1196752"/>
            <a:ext cx="8229600" cy="4968552"/>
          </a:xfrm>
          <a:solidFill>
            <a:schemeClr val="accent2">
              <a:lumMod val="20000"/>
              <a:lumOff val="80000"/>
              <a:alpha val="66000"/>
            </a:schemeClr>
          </a:solidFill>
        </p:spPr>
        <p:txBody>
          <a:bodyPr>
            <a:normAutofit/>
          </a:bodyPr>
          <a:lstStyle/>
          <a:p>
            <a:pPr marL="0" indent="0">
              <a:buNone/>
            </a:pPr>
            <a:r>
              <a:rPr lang="el-GR" sz="2200" b="1" dirty="0">
                <a:solidFill>
                  <a:srgbClr val="820000"/>
                </a:solidFill>
              </a:rPr>
              <a:t>ΣΤΗΝ ΑΝΑΙΜΙΑ ΚΥΗΣΗΣ </a:t>
            </a:r>
          </a:p>
          <a:p>
            <a:r>
              <a:rPr lang="el-GR" sz="2200" dirty="0" smtClean="0"/>
              <a:t>Ο </a:t>
            </a:r>
            <a:r>
              <a:rPr lang="el-GR" sz="2200" dirty="0"/>
              <a:t>αριθμός ερυθρών αιμοσφαιρίων είναι ελαττωμένος.</a:t>
            </a:r>
          </a:p>
          <a:p>
            <a:r>
              <a:rPr lang="el-GR" sz="2200" dirty="0"/>
              <a:t>Έχουμε μικρή αύξηση της μέσης πυκνότητας αιμοσφαιρίνης των ερυθρών αιμοσφαιρίων (MCH) και του μέσου όγκου ερυθρών (MCV). </a:t>
            </a:r>
          </a:p>
          <a:p>
            <a:r>
              <a:rPr lang="el-GR" sz="2200" dirty="0"/>
              <a:t> Όταν τα επίπεδα σιδήρου  (</a:t>
            </a:r>
            <a:r>
              <a:rPr lang="el-GR" sz="2200" dirty="0" err="1"/>
              <a:t>Fe</a:t>
            </a:r>
            <a:r>
              <a:rPr lang="el-GR" sz="2200" dirty="0"/>
              <a:t>) ορού είναι μικρότερα των 60 </a:t>
            </a:r>
            <a:r>
              <a:rPr lang="el-GR" sz="2200" dirty="0" err="1"/>
              <a:t>μg</a:t>
            </a:r>
            <a:r>
              <a:rPr lang="el-GR" sz="2200" dirty="0"/>
              <a:t> με υποχρωμία τότε αποτελεί κριτήριο σιδηροπενικής αναιμίας Σημειώνεται ότι οι ημερήσιες διακυμάνσεις </a:t>
            </a:r>
            <a:r>
              <a:rPr lang="el-GR" sz="2200" dirty="0" err="1"/>
              <a:t>Fe</a:t>
            </a:r>
            <a:r>
              <a:rPr lang="el-GR" sz="2200" dirty="0"/>
              <a:t> είναι πολύ μεγάλες. </a:t>
            </a:r>
          </a:p>
          <a:p>
            <a:r>
              <a:rPr lang="el-GR" sz="2200" dirty="0" smtClean="0"/>
              <a:t>Η</a:t>
            </a:r>
            <a:r>
              <a:rPr lang="el-GR" sz="2200" dirty="0"/>
              <a:t> </a:t>
            </a:r>
            <a:r>
              <a:rPr lang="el-GR" sz="2200" dirty="0" err="1"/>
              <a:t>φερριτίνη</a:t>
            </a:r>
            <a:r>
              <a:rPr lang="el-GR" sz="2200" dirty="0"/>
              <a:t> ορού είναι &gt; 10.2 </a:t>
            </a:r>
            <a:r>
              <a:rPr lang="el-GR" sz="2200" dirty="0" err="1"/>
              <a:t>μg</a:t>
            </a:r>
            <a:r>
              <a:rPr lang="el-GR" sz="2200" dirty="0"/>
              <a:t> / </a:t>
            </a:r>
            <a:r>
              <a:rPr lang="el-GR" sz="2200" dirty="0" err="1"/>
              <a:t>lt</a:t>
            </a:r>
            <a:r>
              <a:rPr lang="el-GR" sz="2200" dirty="0"/>
              <a:t> </a:t>
            </a:r>
            <a:r>
              <a:rPr lang="el-GR" sz="2200" dirty="0" smtClean="0"/>
              <a:t>.</a:t>
            </a:r>
            <a:endParaRPr lang="el-GR" sz="2200" dirty="0"/>
          </a:p>
          <a:p>
            <a:endParaRPr lang="el-GR" sz="2200" dirty="0"/>
          </a:p>
          <a:p>
            <a:r>
              <a:rPr lang="el-GR" sz="2200" b="1" dirty="0">
                <a:solidFill>
                  <a:srgbClr val="004B82"/>
                </a:solidFill>
              </a:rPr>
              <a:t>ΣΥΝΙΣΤΩΜΕΝΗ ΗΜΕΡΗΣΙΑ ΔΟΣΗ </a:t>
            </a:r>
            <a:r>
              <a:rPr lang="el-GR" sz="2200" dirty="0" err="1"/>
              <a:t>Fe</a:t>
            </a:r>
            <a:r>
              <a:rPr lang="el-GR" sz="2200" dirty="0"/>
              <a:t> = 15 - 200 </a:t>
            </a:r>
            <a:r>
              <a:rPr lang="el-GR" sz="2200" dirty="0" err="1"/>
              <a:t>mg</a:t>
            </a:r>
            <a:r>
              <a:rPr lang="el-GR" sz="2200" dirty="0"/>
              <a:t> στοιχειακού σιδήρου ΣΤΗΝ ΚΥΗΣΗ αναλόγως των εβδομάδων.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p14="http://schemas.microsoft.com/office/powerpoint/2010/main" val="4183991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Αναιμία στην </a:t>
            </a:r>
            <a:r>
              <a:rPr lang="el-GR" dirty="0" smtClean="0"/>
              <a:t>εγκυμοσύνη </a:t>
            </a:r>
            <a:r>
              <a:rPr lang="el-GR" sz="2800" b="0" dirty="0" smtClean="0">
                <a:solidFill>
                  <a:prstClr val="black"/>
                </a:solidFill>
              </a:rPr>
              <a:t>(3/6</a:t>
            </a:r>
            <a:r>
              <a:rPr lang="el-GR" sz="2800" b="0" dirty="0">
                <a:solidFill>
                  <a:prstClr val="black"/>
                </a:solidFill>
              </a:rPr>
              <a:t>)</a:t>
            </a:r>
            <a:r>
              <a:rPr lang="el-GR" dirty="0">
                <a:solidFill>
                  <a:prstClr val="black"/>
                </a:solidFill>
              </a:rPr>
              <a:t> </a:t>
            </a:r>
            <a:r>
              <a:rPr lang="el-GR" dirty="0" smtClean="0"/>
              <a:t> </a:t>
            </a:r>
            <a:endParaRPr lang="el-GR" dirty="0"/>
          </a:p>
        </p:txBody>
      </p:sp>
      <p:sp>
        <p:nvSpPr>
          <p:cNvPr id="3" name="Content Placeholder 2"/>
          <p:cNvSpPr>
            <a:spLocks noGrp="1"/>
          </p:cNvSpPr>
          <p:nvPr>
            <p:ph idx="1"/>
          </p:nvPr>
        </p:nvSpPr>
        <p:spPr>
          <a:xfrm>
            <a:off x="457200" y="1196752"/>
            <a:ext cx="8003232" cy="4248472"/>
          </a:xfrm>
          <a:solidFill>
            <a:schemeClr val="accent2">
              <a:lumMod val="20000"/>
              <a:lumOff val="80000"/>
              <a:alpha val="66000"/>
            </a:schemeClr>
          </a:solidFill>
        </p:spPr>
        <p:txBody>
          <a:bodyPr>
            <a:normAutofit/>
          </a:bodyPr>
          <a:lstStyle/>
          <a:p>
            <a:r>
              <a:rPr lang="el-GR" sz="2400" dirty="0"/>
              <a:t>Ο </a:t>
            </a:r>
            <a:r>
              <a:rPr lang="el-GR" sz="2400" dirty="0" err="1"/>
              <a:t>αιμικός</a:t>
            </a:r>
            <a:r>
              <a:rPr lang="el-GR" sz="2400" dirty="0"/>
              <a:t> σίδηρος, αυτός δηλαδή που είναι συνδεδεμένος με την </a:t>
            </a:r>
            <a:r>
              <a:rPr lang="el-GR" sz="2400" dirty="0" err="1"/>
              <a:t>αίμη</a:t>
            </a:r>
            <a:r>
              <a:rPr lang="el-GR" sz="2400" dirty="0"/>
              <a:t> και περιέχεται κυρίως στο κόκκινο και δευτερευόντως στο λευκό κρέας, απορροφάται σε ποσοστό 10-20% ενώ ο μη-</a:t>
            </a:r>
            <a:r>
              <a:rPr lang="el-GR" sz="2400" dirty="0" err="1"/>
              <a:t>αιμικός</a:t>
            </a:r>
            <a:r>
              <a:rPr lang="el-GR" sz="2400" dirty="0"/>
              <a:t>, που περιέχεται στις φυτικές τροφές, σε ποσοστό 1-2%. Σε φυσιολογικές συνθήκες η ομοιόσταση του σιδήρου κινείται μεταξύ πρόσληψης 1mg/ημέρα και απώλειας 1mg/ημέρα, </a:t>
            </a:r>
            <a:r>
              <a:rPr lang="el-GR" sz="2400" b="1" dirty="0">
                <a:solidFill>
                  <a:srgbClr val="004B82"/>
                </a:solidFill>
              </a:rPr>
              <a:t>ενώ η κύηση και η γαλουχία προκαλούν μετατόπιση της απαιτούμενης ποσότητας μεταξύ 2 και 5mg/ημέρα, που δεν μπορεί να καλυφθεί συνήθως από τη διατροφή και συνεπώς απαιτείται η λήψη </a:t>
            </a:r>
            <a:r>
              <a:rPr lang="el-GR" sz="2400" b="1" dirty="0" smtClean="0">
                <a:solidFill>
                  <a:srgbClr val="004B82"/>
                </a:solidFill>
              </a:rPr>
              <a:t>συμπληρώματος.</a:t>
            </a:r>
            <a:endParaRPr lang="el-GR" sz="2400" b="1" dirty="0">
              <a:solidFill>
                <a:srgbClr val="004B82"/>
              </a:solidFill>
            </a:endParaRPr>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val="36193247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Αναιμία στην </a:t>
            </a:r>
            <a:r>
              <a:rPr lang="el-GR" dirty="0" smtClean="0"/>
              <a:t>εγκυμοσύνη </a:t>
            </a:r>
            <a:r>
              <a:rPr lang="el-GR" sz="2800" b="0" dirty="0" smtClean="0">
                <a:solidFill>
                  <a:prstClr val="black"/>
                </a:solidFill>
              </a:rPr>
              <a:t>(4/6</a:t>
            </a:r>
            <a:r>
              <a:rPr lang="el-GR" sz="2800" b="0" dirty="0">
                <a:solidFill>
                  <a:prstClr val="black"/>
                </a:solidFill>
              </a:rPr>
              <a:t>)</a:t>
            </a:r>
            <a:r>
              <a:rPr lang="el-GR" dirty="0">
                <a:solidFill>
                  <a:prstClr val="black"/>
                </a:solidFill>
              </a:rPr>
              <a:t> </a:t>
            </a:r>
            <a:r>
              <a:rPr lang="el-GR" dirty="0" smtClean="0"/>
              <a:t> </a:t>
            </a:r>
            <a:endParaRPr lang="el-GR" dirty="0"/>
          </a:p>
        </p:txBody>
      </p:sp>
      <p:sp>
        <p:nvSpPr>
          <p:cNvPr id="3" name="Content Placeholder 2"/>
          <p:cNvSpPr>
            <a:spLocks noGrp="1"/>
          </p:cNvSpPr>
          <p:nvPr>
            <p:ph idx="1"/>
          </p:nvPr>
        </p:nvSpPr>
        <p:spPr>
          <a:xfrm>
            <a:off x="457200" y="1196752"/>
            <a:ext cx="8229600" cy="2232248"/>
          </a:xfrm>
          <a:ln>
            <a:solidFill>
              <a:srgbClr val="820000"/>
            </a:solidFill>
          </a:ln>
        </p:spPr>
        <p:txBody>
          <a:bodyPr>
            <a:normAutofit/>
          </a:bodyPr>
          <a:lstStyle/>
          <a:p>
            <a:pPr marL="0" indent="0">
              <a:buNone/>
            </a:pPr>
            <a:r>
              <a:rPr lang="el-GR" sz="2400" b="1" dirty="0"/>
              <a:t>Στην ελληνική αγορά κυκλοφορούν οι εξής μορφές:</a:t>
            </a:r>
          </a:p>
          <a:p>
            <a:pPr marL="457200" indent="-457200">
              <a:buFont typeface="+mj-lt"/>
              <a:buAutoNum type="arabicParenR"/>
            </a:pPr>
            <a:r>
              <a:rPr lang="el-GR" sz="2400" b="1" dirty="0" smtClean="0">
                <a:solidFill>
                  <a:srgbClr val="004B82"/>
                </a:solidFill>
              </a:rPr>
              <a:t>ενώσεις</a:t>
            </a:r>
            <a:r>
              <a:rPr lang="el-GR" sz="2400" b="1" dirty="0">
                <a:solidFill>
                  <a:srgbClr val="004B82"/>
                </a:solidFill>
              </a:rPr>
              <a:t> δισθενούς σιδήρου </a:t>
            </a:r>
            <a:r>
              <a:rPr lang="el-GR" sz="2400" dirty="0"/>
              <a:t>(</a:t>
            </a:r>
            <a:r>
              <a:rPr lang="el-GR" sz="2400" dirty="0">
                <a:hlinkClick r:id="rId2"/>
              </a:rPr>
              <a:t>θειικός σίδηρος</a:t>
            </a:r>
            <a:r>
              <a:rPr lang="el-GR" sz="2400" dirty="0"/>
              <a:t>, </a:t>
            </a:r>
            <a:r>
              <a:rPr lang="el-GR" sz="2400" dirty="0" err="1">
                <a:hlinkClick r:id="rId3"/>
              </a:rPr>
              <a:t>γλυκονικός</a:t>
            </a:r>
            <a:r>
              <a:rPr lang="el-GR" sz="2400" dirty="0">
                <a:hlinkClick r:id="rId3"/>
              </a:rPr>
              <a:t> σίδηρος</a:t>
            </a:r>
            <a:r>
              <a:rPr lang="el-GR" sz="2400" dirty="0"/>
              <a:t>, </a:t>
            </a:r>
            <a:r>
              <a:rPr lang="el-GR" sz="2400" dirty="0" err="1">
                <a:hlinkClick r:id="rId4"/>
              </a:rPr>
              <a:t>θειογλυκινικός</a:t>
            </a:r>
            <a:r>
              <a:rPr lang="el-GR" sz="2400" dirty="0">
                <a:hlinkClick r:id="rId4"/>
              </a:rPr>
              <a:t> σίδηρος</a:t>
            </a:r>
            <a:r>
              <a:rPr lang="el-GR" sz="2400" dirty="0"/>
              <a:t>)</a:t>
            </a:r>
          </a:p>
          <a:p>
            <a:pPr marL="457200" indent="-457200">
              <a:buFont typeface="+mj-lt"/>
              <a:buAutoNum type="arabicParenR"/>
            </a:pPr>
            <a:r>
              <a:rPr lang="el-GR" sz="2400" b="1" dirty="0" smtClean="0">
                <a:solidFill>
                  <a:schemeClr val="accent3">
                    <a:lumMod val="50000"/>
                  </a:schemeClr>
                </a:solidFill>
              </a:rPr>
              <a:t>ενώσεις</a:t>
            </a:r>
            <a:r>
              <a:rPr lang="el-GR" sz="2400" b="1" dirty="0">
                <a:solidFill>
                  <a:schemeClr val="accent3">
                    <a:lumMod val="50000"/>
                  </a:schemeClr>
                </a:solidFill>
              </a:rPr>
              <a:t> τρισθενούς σιδήρου </a:t>
            </a:r>
            <a:r>
              <a:rPr lang="el-GR" sz="2400" dirty="0"/>
              <a:t>(</a:t>
            </a:r>
            <a:r>
              <a:rPr lang="el-GR" sz="2400" dirty="0" err="1">
                <a:hlinkClick r:id="rId5"/>
              </a:rPr>
              <a:t>πολυμαλτοζικός</a:t>
            </a:r>
            <a:r>
              <a:rPr lang="el-GR" sz="2400" dirty="0">
                <a:hlinkClick r:id="rId5"/>
              </a:rPr>
              <a:t> σίδηρος</a:t>
            </a:r>
            <a:r>
              <a:rPr lang="el-GR" sz="2400" dirty="0"/>
              <a:t>, </a:t>
            </a:r>
            <a:r>
              <a:rPr lang="el-GR" sz="2400" dirty="0" err="1">
                <a:hlinkClick r:id="rId6"/>
              </a:rPr>
              <a:t>σουκροζικός</a:t>
            </a:r>
            <a:r>
              <a:rPr lang="el-GR" sz="2400" dirty="0">
                <a:hlinkClick r:id="rId6"/>
              </a:rPr>
              <a:t> σίδηρος</a:t>
            </a:r>
            <a:r>
              <a:rPr lang="el-GR" sz="2400" dirty="0"/>
              <a:t>, </a:t>
            </a:r>
            <a:r>
              <a:rPr lang="el-GR" sz="2400" dirty="0" err="1">
                <a:hlinkClick r:id="rId7"/>
              </a:rPr>
              <a:t>πρωτεϊνοηλεκτρικός</a:t>
            </a:r>
            <a:r>
              <a:rPr lang="el-GR" sz="2400" dirty="0">
                <a:hlinkClick r:id="rId7"/>
              </a:rPr>
              <a:t> σίδηρος</a:t>
            </a:r>
            <a:r>
              <a:rPr lang="el-GR" sz="2400" dirty="0"/>
              <a:t>)</a:t>
            </a:r>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
        <p:nvSpPr>
          <p:cNvPr id="5" name="Rectangle 4"/>
          <p:cNvSpPr/>
          <p:nvPr/>
        </p:nvSpPr>
        <p:spPr>
          <a:xfrm>
            <a:off x="467544" y="3573016"/>
            <a:ext cx="8208912" cy="1569660"/>
          </a:xfrm>
          <a:prstGeom prst="rect">
            <a:avLst/>
          </a:prstGeom>
          <a:ln>
            <a:solidFill>
              <a:srgbClr val="820000"/>
            </a:solidFill>
          </a:ln>
        </p:spPr>
        <p:txBody>
          <a:bodyPr wrap="square">
            <a:spAutoFit/>
          </a:bodyPr>
          <a:lstStyle/>
          <a:p>
            <a:r>
              <a:rPr lang="el-GR" sz="2400" dirty="0">
                <a:latin typeface="+mn-lt"/>
              </a:rPr>
              <a:t>Η κλασική και φτηνή λύση του </a:t>
            </a:r>
            <a:r>
              <a:rPr lang="el-GR" sz="2400" b="1" dirty="0">
                <a:solidFill>
                  <a:srgbClr val="004B82"/>
                </a:solidFill>
                <a:latin typeface="+mn-lt"/>
              </a:rPr>
              <a:t>θειικού σιδήρου βραδείας αποδέσμευσης </a:t>
            </a:r>
            <a:r>
              <a:rPr lang="el-GR" sz="2400" dirty="0">
                <a:latin typeface="+mn-lt"/>
              </a:rPr>
              <a:t>προσέφερε τη χρυσή τομή μεταξύ βιοδιαθεσιμότητας, αποτελεσματικότητας και ανεκτικότητας (</a:t>
            </a:r>
            <a:r>
              <a:rPr lang="el-GR" sz="2400" dirty="0" err="1">
                <a:latin typeface="+mn-lt"/>
              </a:rPr>
              <a:t>Santiago</a:t>
            </a:r>
            <a:r>
              <a:rPr lang="el-GR" sz="2400" dirty="0">
                <a:latin typeface="+mn-lt"/>
              </a:rPr>
              <a:t>, 2012). </a:t>
            </a:r>
          </a:p>
        </p:txBody>
      </p:sp>
    </p:spTree>
    <p:extLst>
      <p:ext uri="{BB962C8B-B14F-4D97-AF65-F5344CB8AC3E}">
        <p14:creationId xmlns:p14="http://schemas.microsoft.com/office/powerpoint/2010/main" val="29072260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Αναιμία στην </a:t>
            </a:r>
            <a:r>
              <a:rPr lang="el-GR" dirty="0" smtClean="0"/>
              <a:t>εγκυμοσύνη </a:t>
            </a:r>
            <a:r>
              <a:rPr lang="el-GR" sz="2800" b="0" dirty="0" smtClean="0">
                <a:solidFill>
                  <a:prstClr val="black"/>
                </a:solidFill>
              </a:rPr>
              <a:t>(5/6</a:t>
            </a:r>
            <a:r>
              <a:rPr lang="el-GR" sz="2800" b="0" dirty="0">
                <a:solidFill>
                  <a:prstClr val="black"/>
                </a:solidFill>
              </a:rPr>
              <a:t>)</a:t>
            </a:r>
            <a:r>
              <a:rPr lang="el-GR" dirty="0">
                <a:solidFill>
                  <a:prstClr val="black"/>
                </a:solidFill>
              </a:rPr>
              <a:t> </a:t>
            </a:r>
            <a:r>
              <a:rPr lang="el-GR" dirty="0" smtClean="0"/>
              <a:t> </a:t>
            </a:r>
            <a:endParaRPr lang="el-GR" dirty="0"/>
          </a:p>
        </p:txBody>
      </p:sp>
      <p:sp>
        <p:nvSpPr>
          <p:cNvPr id="3" name="Content Placeholder 2"/>
          <p:cNvSpPr>
            <a:spLocks noGrp="1"/>
          </p:cNvSpPr>
          <p:nvPr>
            <p:ph idx="1"/>
          </p:nvPr>
        </p:nvSpPr>
        <p:spPr/>
        <p:txBody>
          <a:bodyPr>
            <a:noAutofit/>
          </a:bodyPr>
          <a:lstStyle/>
          <a:p>
            <a:r>
              <a:rPr lang="el-GR" sz="2300" b="1" dirty="0">
                <a:solidFill>
                  <a:srgbClr val="820000"/>
                </a:solidFill>
              </a:rPr>
              <a:t>Η συχνότερη ανεπιθύμητη ενέργεια  =  </a:t>
            </a:r>
            <a:r>
              <a:rPr lang="el-GR" sz="2300" b="1" dirty="0">
                <a:solidFill>
                  <a:srgbClr val="004B82"/>
                </a:solidFill>
              </a:rPr>
              <a:t>οι γαστρεντερικές διαταραχές</a:t>
            </a:r>
          </a:p>
          <a:p>
            <a:r>
              <a:rPr lang="el-GR" sz="2300" dirty="0" smtClean="0"/>
              <a:t>Ο </a:t>
            </a:r>
            <a:r>
              <a:rPr lang="el-GR" sz="2300" dirty="0"/>
              <a:t>βασικότερος παράγοντας που καθορίζει τη συχνότητα εμφάνισης ανεπιθύμητων ενεργειών είναι η ποσότητα του σιδήρου ανά δόση και η ταχύτητα αποδέσμευσης.</a:t>
            </a:r>
          </a:p>
          <a:p>
            <a:r>
              <a:rPr lang="el-GR" sz="2300" dirty="0" smtClean="0"/>
              <a:t>Με </a:t>
            </a:r>
            <a:r>
              <a:rPr lang="el-GR" sz="2300" dirty="0"/>
              <a:t>την εξαίρεση της δυσφαγίας/</a:t>
            </a:r>
            <a:r>
              <a:rPr lang="el-GR" sz="2300" dirty="0" err="1"/>
              <a:t>δυσκαταποσίας</a:t>
            </a:r>
            <a:r>
              <a:rPr lang="el-GR" sz="2300" dirty="0"/>
              <a:t>, δεν υπάρχει λόγος να προτιμώνται οι υγρές (και ακριβές) πόσιμες μορφές σιδήρου. </a:t>
            </a:r>
          </a:p>
          <a:p>
            <a:r>
              <a:rPr lang="el-GR" sz="2300" dirty="0"/>
              <a:t>Οι ανεπιθύμητες ενέργειες από το γαστρεντερικό αμβλύνονται με τη λήψη των σκευασμάτων μαζί με τροφή, επηρεάζοντας όμως αρνητικά την απορρόφηση. </a:t>
            </a:r>
            <a:r>
              <a:rPr lang="el-GR" sz="2300" b="1" dirty="0">
                <a:solidFill>
                  <a:schemeClr val="accent3">
                    <a:lumMod val="50000"/>
                  </a:schemeClr>
                </a:solidFill>
              </a:rPr>
              <a:t>Η λήψη 200mg βιταμίνης C αυξάνει την εντερική απορρόφηση του σιδήρου </a:t>
            </a:r>
            <a:r>
              <a:rPr lang="el-GR" sz="2300" dirty="0"/>
              <a:t>ενώ </a:t>
            </a:r>
            <a:r>
              <a:rPr lang="el-GR" sz="2300" b="1" dirty="0">
                <a:solidFill>
                  <a:srgbClr val="004B82"/>
                </a:solidFill>
              </a:rPr>
              <a:t>η ταυτόχρονη κατανάλωση τροφών ή συμπληρωμάτων πλούσιων σε ασβέστιο ή μαγνήσιο την ανταγωνίζεται. Το ίδιο και η κατανάλωση καφέ ή τσαγιού</a:t>
            </a:r>
            <a:r>
              <a:rPr lang="el-GR" sz="2300" dirty="0"/>
              <a:t>.</a:t>
            </a:r>
          </a:p>
          <a:p>
            <a:endParaRPr lang="el-GR" sz="23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extLst>
      <p:ext uri="{BB962C8B-B14F-4D97-AF65-F5344CB8AC3E}">
        <p14:creationId xmlns:p14="http://schemas.microsoft.com/office/powerpoint/2010/main" val="39062821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Αναιμία στην </a:t>
            </a:r>
            <a:r>
              <a:rPr lang="el-GR" dirty="0" smtClean="0"/>
              <a:t>εγκυμοσύνη </a:t>
            </a:r>
            <a:r>
              <a:rPr lang="el-GR" sz="2800" b="0" dirty="0" smtClean="0">
                <a:solidFill>
                  <a:prstClr val="black"/>
                </a:solidFill>
              </a:rPr>
              <a:t>(6/6</a:t>
            </a:r>
            <a:r>
              <a:rPr lang="el-GR" sz="2800" b="0" dirty="0">
                <a:solidFill>
                  <a:prstClr val="black"/>
                </a:solidFill>
              </a:rPr>
              <a:t>)</a:t>
            </a:r>
            <a:r>
              <a:rPr lang="el-GR" dirty="0">
                <a:solidFill>
                  <a:prstClr val="black"/>
                </a:solidFill>
              </a:rPr>
              <a:t> </a:t>
            </a:r>
            <a:r>
              <a:rPr lang="el-GR" dirty="0" smtClean="0"/>
              <a:t> </a:t>
            </a:r>
            <a:endParaRPr lang="el-GR" dirty="0"/>
          </a:p>
        </p:txBody>
      </p:sp>
      <p:sp>
        <p:nvSpPr>
          <p:cNvPr id="3" name="Content Placeholder 2"/>
          <p:cNvSpPr>
            <a:spLocks noGrp="1"/>
          </p:cNvSpPr>
          <p:nvPr>
            <p:ph idx="1"/>
          </p:nvPr>
        </p:nvSpPr>
        <p:spPr>
          <a:xfrm>
            <a:off x="457200" y="1196752"/>
            <a:ext cx="8229600" cy="5544616"/>
          </a:xfrm>
        </p:spPr>
        <p:txBody>
          <a:bodyPr>
            <a:normAutofit/>
          </a:bodyPr>
          <a:lstStyle/>
          <a:p>
            <a:r>
              <a:rPr lang="el-GR" sz="2300" b="1" dirty="0">
                <a:solidFill>
                  <a:srgbClr val="820000"/>
                </a:solidFill>
              </a:rPr>
              <a:t>Η </a:t>
            </a:r>
            <a:r>
              <a:rPr lang="el-GR" sz="2300" b="1" dirty="0" err="1">
                <a:solidFill>
                  <a:srgbClr val="820000"/>
                </a:solidFill>
              </a:rPr>
              <a:t>φαρμακοδιατροφική</a:t>
            </a:r>
            <a:r>
              <a:rPr lang="el-GR" sz="2300" b="1" dirty="0">
                <a:solidFill>
                  <a:srgbClr val="820000"/>
                </a:solidFill>
              </a:rPr>
              <a:t> συμβουλή προς τον ασθενή </a:t>
            </a:r>
            <a:r>
              <a:rPr lang="el-GR" sz="2300" dirty="0"/>
              <a:t>μπορεί να κινείται εντός του εξής κανόνα: Η λήψη του σκευάσματος σιδήρου μία ώρα πριν ή τρεις ώρες μετά την κατανάλωση τροφών ή ροφημάτων που ανταγωνίζονται την απορρόφησή του (πχ γαλακτοκομικά) μεγιστοποιεί την </a:t>
            </a:r>
            <a:r>
              <a:rPr lang="el-GR" sz="2300" dirty="0" err="1"/>
              <a:t>βιοδιαθεσιμότητά</a:t>
            </a:r>
            <a:r>
              <a:rPr lang="el-GR" sz="2300" dirty="0"/>
              <a:t> του, ειδικά αν συνδυαστεί με τα 200mg βιταμίνης C, όπως προαναφέρθηκε. </a:t>
            </a:r>
          </a:p>
          <a:p>
            <a:r>
              <a:rPr lang="el-GR" sz="2300" dirty="0" smtClean="0"/>
              <a:t>Η </a:t>
            </a:r>
            <a:r>
              <a:rPr lang="el-GR" sz="2300" dirty="0"/>
              <a:t>απορρόφηση του σιδήρου είναι αυξημένη κατά τη σιδηροπενία, όμως μειώνεται καθώς ανατάσσεται αυτή η κατάσταση. Η αιμοσφαιρίνη φυσιολογικά ανεβαίνει με ρυθμό περίπου 0,1-0,2g/100ml την ημέρα κατά τη </a:t>
            </a:r>
            <a:r>
              <a:rPr lang="el-GR" sz="2300" dirty="0" err="1"/>
              <a:t>σιδηροθεραπεία</a:t>
            </a:r>
            <a:r>
              <a:rPr lang="el-GR" sz="2300" dirty="0"/>
              <a:t>. Μόλις αποκατασταθεί η </a:t>
            </a:r>
            <a:r>
              <a:rPr lang="el-GR" sz="2300" dirty="0" err="1"/>
              <a:t>αιμοσφαρίνη</a:t>
            </a:r>
            <a:r>
              <a:rPr lang="el-GR" sz="2300" dirty="0"/>
              <a:t>, η θεραπεία καλό είναι να συνεχίζεται για επιπλέον 3 μήνες, ώστε να αναπληρωθούν και οι αποθήκες σιδήρου (ΒΝF, 2014).</a:t>
            </a:r>
          </a:p>
          <a:p>
            <a:endParaRPr lang="el-GR" sz="23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Tree>
    <p:extLst>
      <p:ext uri="{BB962C8B-B14F-4D97-AF65-F5344CB8AC3E}">
        <p14:creationId xmlns:p14="http://schemas.microsoft.com/office/powerpoint/2010/main" val="7739984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Υπέρ και Υποθυρεοειδισμός στην </a:t>
            </a:r>
            <a:r>
              <a:rPr lang="el-GR" dirty="0" smtClean="0"/>
              <a:t>εγκυμοσύνη </a:t>
            </a:r>
            <a:r>
              <a:rPr lang="el-GR" sz="2800" b="0" dirty="0">
                <a:solidFill>
                  <a:prstClr val="black"/>
                </a:solidFill>
              </a:rPr>
              <a:t>(</a:t>
            </a:r>
            <a:r>
              <a:rPr lang="el-GR" sz="2800" b="0" dirty="0" smtClean="0">
                <a:solidFill>
                  <a:prstClr val="black"/>
                </a:solidFill>
              </a:rPr>
              <a:t>1/5)</a:t>
            </a:r>
            <a:r>
              <a:rPr lang="el-GR" dirty="0" smtClean="0">
                <a:solidFill>
                  <a:prstClr val="black"/>
                </a:solidFill>
              </a:rPr>
              <a:t> </a:t>
            </a:r>
            <a:endParaRPr lang="el-GR" dirty="0"/>
          </a:p>
        </p:txBody>
      </p:sp>
      <p:sp>
        <p:nvSpPr>
          <p:cNvPr id="3" name="Content Placeholder 2"/>
          <p:cNvSpPr>
            <a:spLocks noGrp="1"/>
          </p:cNvSpPr>
          <p:nvPr>
            <p:ph idx="1"/>
          </p:nvPr>
        </p:nvSpPr>
        <p:spPr/>
        <p:txBody>
          <a:bodyPr>
            <a:normAutofit/>
          </a:bodyPr>
          <a:lstStyle/>
          <a:p>
            <a:r>
              <a:rPr lang="el-GR" sz="2400" dirty="0"/>
              <a:t>Ο σοβαρός συγγενής υποθυρεοειδισμός οδηγεί σε βαριά καθυστέρηση της πνευματικής λειτουργίας </a:t>
            </a:r>
            <a:r>
              <a:rPr lang="el-GR" sz="2400" dirty="0" smtClean="0"/>
              <a:t>στον </a:t>
            </a:r>
            <a:r>
              <a:rPr lang="el-GR" sz="2400" dirty="0"/>
              <a:t>άνθρωπο που αναφέρεται ως «</a:t>
            </a:r>
            <a:r>
              <a:rPr lang="el-GR" sz="2400" b="1" dirty="0">
                <a:solidFill>
                  <a:srgbClr val="820000"/>
                </a:solidFill>
              </a:rPr>
              <a:t>κρετινισμός</a:t>
            </a:r>
            <a:r>
              <a:rPr lang="el-GR" sz="2400" dirty="0"/>
              <a:t>».</a:t>
            </a:r>
          </a:p>
          <a:p>
            <a:r>
              <a:rPr lang="el-GR" sz="2400" b="1" dirty="0" smtClean="0">
                <a:solidFill>
                  <a:srgbClr val="004B82"/>
                </a:solidFill>
              </a:rPr>
              <a:t>Βασικές </a:t>
            </a:r>
            <a:r>
              <a:rPr lang="el-GR" sz="2400" b="1" dirty="0">
                <a:solidFill>
                  <a:srgbClr val="004B82"/>
                </a:solidFill>
              </a:rPr>
              <a:t>αιτίες </a:t>
            </a:r>
            <a:r>
              <a:rPr lang="el-GR" sz="2400" b="1" dirty="0" smtClean="0">
                <a:solidFill>
                  <a:srgbClr val="004B82"/>
                </a:solidFill>
              </a:rPr>
              <a:t>είναι:</a:t>
            </a:r>
          </a:p>
          <a:p>
            <a:pPr marL="719138" indent="-365125">
              <a:buFont typeface="+mj-lt"/>
              <a:buAutoNum type="arabicParenR"/>
            </a:pPr>
            <a:r>
              <a:rPr lang="el-GR" sz="2400" dirty="0" smtClean="0"/>
              <a:t>η </a:t>
            </a:r>
            <a:r>
              <a:rPr lang="el-GR" sz="2400" dirty="0"/>
              <a:t>έλλειψη </a:t>
            </a:r>
            <a:r>
              <a:rPr lang="el-GR" sz="2400" dirty="0" smtClean="0"/>
              <a:t>ιωδίου.</a:t>
            </a:r>
          </a:p>
          <a:p>
            <a:pPr marL="719138" indent="-365125">
              <a:buFont typeface="+mj-lt"/>
              <a:buAutoNum type="arabicParenR"/>
            </a:pPr>
            <a:r>
              <a:rPr lang="el-GR" sz="2400" dirty="0" err="1" smtClean="0"/>
              <a:t>αυτοάνωση</a:t>
            </a:r>
            <a:r>
              <a:rPr lang="el-GR" sz="2400" dirty="0" smtClean="0"/>
              <a:t> </a:t>
            </a:r>
            <a:r>
              <a:rPr lang="el-GR" sz="2400" dirty="0"/>
              <a:t>νόσος στη </a:t>
            </a:r>
            <a:r>
              <a:rPr lang="el-GR" sz="2400" dirty="0" smtClean="0"/>
              <a:t>μητέρα.</a:t>
            </a:r>
          </a:p>
          <a:p>
            <a:pPr marL="719138" indent="-365125">
              <a:buFont typeface="+mj-lt"/>
              <a:buAutoNum type="arabicParenR"/>
            </a:pPr>
            <a:r>
              <a:rPr lang="el-GR" sz="2400" dirty="0" smtClean="0"/>
              <a:t>φάρμακα</a:t>
            </a:r>
            <a:r>
              <a:rPr lang="el-GR" sz="2400" dirty="0"/>
              <a:t>.</a:t>
            </a:r>
          </a:p>
          <a:p>
            <a:r>
              <a:rPr lang="el-GR" sz="2400" dirty="0" smtClean="0"/>
              <a:t>Στην </a:t>
            </a:r>
            <a:r>
              <a:rPr lang="el-GR" sz="2400" dirty="0"/>
              <a:t>έγκυο γυναίκα και προγεννητικά επιβάλλεται η διάγνωση και η πρόληψη.</a:t>
            </a:r>
          </a:p>
          <a:p>
            <a:r>
              <a:rPr lang="el-GR" sz="2400" dirty="0"/>
              <a:t>Μετρώνται  στο αίμα α) </a:t>
            </a:r>
            <a:r>
              <a:rPr lang="el-GR" sz="2400" dirty="0" err="1"/>
              <a:t>θυρεοειδοτρόπος</a:t>
            </a:r>
            <a:r>
              <a:rPr lang="el-GR" sz="2400" dirty="0"/>
              <a:t> ορμόνη (TSH</a:t>
            </a:r>
            <a:r>
              <a:rPr lang="el-GR" sz="2400" dirty="0" smtClean="0"/>
              <a:t>), </a:t>
            </a:r>
            <a:r>
              <a:rPr lang="el-GR" sz="2400" dirty="0"/>
              <a:t>β) θυροξίνη (T4</a:t>
            </a:r>
            <a:r>
              <a:rPr lang="el-GR" sz="2400" dirty="0" smtClean="0"/>
              <a:t>), </a:t>
            </a:r>
            <a:r>
              <a:rPr lang="el-GR" sz="2400" dirty="0"/>
              <a:t>γ) </a:t>
            </a:r>
            <a:r>
              <a:rPr lang="el-GR" sz="2400" dirty="0" err="1"/>
              <a:t>τριϊώδοθυρονίνη</a:t>
            </a:r>
            <a:r>
              <a:rPr lang="el-GR" sz="2400" dirty="0"/>
              <a:t> (Τ3</a:t>
            </a:r>
            <a:r>
              <a:rPr lang="el-GR" sz="2400" dirty="0" smtClean="0"/>
              <a:t>).</a:t>
            </a:r>
            <a:endParaRPr lang="el-GR" sz="2400" dirty="0"/>
          </a:p>
          <a:p>
            <a:endParaRPr lang="el-GR" sz="2400" dirty="0"/>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Tree>
    <p:extLst>
      <p:ext uri="{BB962C8B-B14F-4D97-AF65-F5344CB8AC3E}">
        <p14:creationId xmlns:p14="http://schemas.microsoft.com/office/powerpoint/2010/main" val="7086322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Υπέρ και Υποθυρεοειδισμός στην </a:t>
            </a:r>
            <a:r>
              <a:rPr lang="el-GR" dirty="0" smtClean="0"/>
              <a:t>εγκυμοσύνη </a:t>
            </a:r>
            <a:r>
              <a:rPr lang="el-GR" sz="2800" b="0" dirty="0" smtClean="0">
                <a:solidFill>
                  <a:prstClr val="black"/>
                </a:solidFill>
              </a:rPr>
              <a:t>(2/5</a:t>
            </a:r>
            <a:r>
              <a:rPr lang="el-GR" sz="2800" b="0" dirty="0">
                <a:solidFill>
                  <a:prstClr val="black"/>
                </a:solidFill>
              </a:rPr>
              <a:t>)</a:t>
            </a:r>
            <a:r>
              <a:rPr lang="el-GR" dirty="0">
                <a:solidFill>
                  <a:prstClr val="black"/>
                </a:solidFill>
              </a:rPr>
              <a:t> </a:t>
            </a:r>
            <a:endParaRPr lang="el-GR" dirty="0"/>
          </a:p>
        </p:txBody>
      </p:sp>
      <p:sp>
        <p:nvSpPr>
          <p:cNvPr id="3" name="Content Placeholder 2"/>
          <p:cNvSpPr>
            <a:spLocks noGrp="1"/>
          </p:cNvSpPr>
          <p:nvPr>
            <p:ph idx="1"/>
          </p:nvPr>
        </p:nvSpPr>
        <p:spPr>
          <a:xfrm>
            <a:off x="457200" y="1340768"/>
            <a:ext cx="8229600" cy="4896544"/>
          </a:xfrm>
        </p:spPr>
        <p:txBody>
          <a:bodyPr>
            <a:noAutofit/>
          </a:bodyPr>
          <a:lstStyle/>
          <a:p>
            <a:pPr marL="0" indent="0">
              <a:buNone/>
            </a:pPr>
            <a:r>
              <a:rPr lang="el-GR" sz="2400" b="1" dirty="0" err="1" smtClean="0">
                <a:solidFill>
                  <a:srgbClr val="004B82"/>
                </a:solidFill>
              </a:rPr>
              <a:t>Θυρεοειδικά</a:t>
            </a:r>
            <a:r>
              <a:rPr lang="el-GR" sz="2400" b="1" dirty="0" smtClean="0">
                <a:solidFill>
                  <a:srgbClr val="004B82"/>
                </a:solidFill>
              </a:rPr>
              <a:t> </a:t>
            </a:r>
            <a:r>
              <a:rPr lang="el-GR" sz="2400" b="1" dirty="0">
                <a:solidFill>
                  <a:srgbClr val="004B82"/>
                </a:solidFill>
              </a:rPr>
              <a:t>αντισώματα </a:t>
            </a:r>
            <a:r>
              <a:rPr lang="el-GR" sz="2400" b="1" dirty="0" err="1">
                <a:solidFill>
                  <a:srgbClr val="004B82"/>
                </a:solidFill>
              </a:rPr>
              <a:t>υπεροξειδάσης</a:t>
            </a:r>
            <a:r>
              <a:rPr lang="el-GR" sz="2400" b="1" dirty="0">
                <a:solidFill>
                  <a:srgbClr val="004B82"/>
                </a:solidFill>
              </a:rPr>
              <a:t> (</a:t>
            </a:r>
            <a:r>
              <a:rPr lang="el-GR" sz="2400" b="1" dirty="0" err="1">
                <a:solidFill>
                  <a:srgbClr val="004B82"/>
                </a:solidFill>
              </a:rPr>
              <a:t>αντι</a:t>
            </a:r>
            <a:r>
              <a:rPr lang="el-GR" sz="2400" b="1" dirty="0">
                <a:solidFill>
                  <a:srgbClr val="004B82"/>
                </a:solidFill>
              </a:rPr>
              <a:t>-TPO</a:t>
            </a:r>
            <a:r>
              <a:rPr lang="el-GR" sz="2400" b="1" dirty="0" smtClean="0">
                <a:solidFill>
                  <a:srgbClr val="004B82"/>
                </a:solidFill>
              </a:rPr>
              <a:t>):</a:t>
            </a:r>
            <a:endParaRPr lang="el-GR" sz="2400" b="1" dirty="0">
              <a:solidFill>
                <a:srgbClr val="004B82"/>
              </a:solidFill>
            </a:endParaRPr>
          </a:p>
          <a:p>
            <a:r>
              <a:rPr lang="el-GR" sz="2400" dirty="0"/>
              <a:t>Αποτελούν </a:t>
            </a:r>
            <a:r>
              <a:rPr lang="el-GR" sz="2400" dirty="0" err="1"/>
              <a:t>αυτοάνοση</a:t>
            </a:r>
            <a:r>
              <a:rPr lang="el-GR" sz="2400" dirty="0"/>
              <a:t> πάθηση και προκαλούν δυσλειτουργία του θυρεοειδή αδένα με αποτέλεσμα τον υποθυρεοειδισμό. Συνδέονται με ποσοστό παλίνδρομης κύησης σε συχνότητα 13,8% και με πρόωρο τοκετό σε συχνότητα 22,4</a:t>
            </a:r>
            <a:r>
              <a:rPr lang="el-GR" sz="2400" dirty="0" smtClean="0"/>
              <a:t>%.</a:t>
            </a:r>
            <a:endParaRPr lang="el-GR" sz="2400" dirty="0"/>
          </a:p>
          <a:p>
            <a:r>
              <a:rPr lang="el-GR" sz="2400" b="1" dirty="0" smtClean="0"/>
              <a:t>Η </a:t>
            </a:r>
            <a:r>
              <a:rPr lang="el-GR" sz="2400" b="1" dirty="0" err="1"/>
              <a:t>θυρεοειδική</a:t>
            </a:r>
            <a:r>
              <a:rPr lang="el-GR" sz="2400" b="1" dirty="0"/>
              <a:t> λειτουργία στην έγκυο γυναίκα μεταβάλλεται </a:t>
            </a:r>
            <a:r>
              <a:rPr lang="el-GR" sz="2400" dirty="0"/>
              <a:t>για να καλύψει τις ανάγκες του αυξημένου μεταβολισμού της. Έτσι στη διάρκεια μιας φυσιολογικής εγκυμοσύνης, εγκαθίσταται ο «</a:t>
            </a:r>
            <a:r>
              <a:rPr lang="el-GR" sz="2400" b="1" dirty="0"/>
              <a:t>φυσιολογικός υποθυρεοειδισμός της κύησης</a:t>
            </a:r>
            <a:r>
              <a:rPr lang="el-GR" sz="2400" dirty="0" smtClean="0"/>
              <a:t>» και </a:t>
            </a:r>
            <a:r>
              <a:rPr lang="el-GR" sz="2400" dirty="0"/>
              <a:t>υπάρχουν οι αλλαγές στη φυσιολογία του </a:t>
            </a:r>
            <a:r>
              <a:rPr lang="el-GR" sz="2400" dirty="0" smtClean="0"/>
              <a:t>θυρεοειδή.</a:t>
            </a:r>
            <a:endParaRPr lang="el-GR" sz="2400" dirty="0"/>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Tree>
    <p:extLst>
      <p:ext uri="{BB962C8B-B14F-4D97-AF65-F5344CB8AC3E}">
        <p14:creationId xmlns:p14="http://schemas.microsoft.com/office/powerpoint/2010/main" val="18545545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Υπέρ και Υποθυρεοειδισμός στην </a:t>
            </a:r>
            <a:r>
              <a:rPr lang="el-GR" dirty="0" smtClean="0"/>
              <a:t>εγκυμοσύνη </a:t>
            </a:r>
            <a:r>
              <a:rPr lang="el-GR" sz="2800" b="0" dirty="0" smtClean="0">
                <a:solidFill>
                  <a:prstClr val="black"/>
                </a:solidFill>
              </a:rPr>
              <a:t>(3/5</a:t>
            </a:r>
            <a:r>
              <a:rPr lang="el-GR" sz="2800" b="0" dirty="0">
                <a:solidFill>
                  <a:prstClr val="black"/>
                </a:solidFill>
              </a:rPr>
              <a:t>)</a:t>
            </a:r>
            <a:r>
              <a:rPr lang="el-GR" dirty="0">
                <a:solidFill>
                  <a:prstClr val="black"/>
                </a:solidFill>
              </a:rPr>
              <a:t> </a:t>
            </a:r>
            <a:endParaRPr lang="el-GR" dirty="0"/>
          </a:p>
        </p:txBody>
      </p:sp>
      <p:sp>
        <p:nvSpPr>
          <p:cNvPr id="3" name="Content Placeholder 2"/>
          <p:cNvSpPr>
            <a:spLocks noGrp="1"/>
          </p:cNvSpPr>
          <p:nvPr>
            <p:ph idx="1"/>
          </p:nvPr>
        </p:nvSpPr>
        <p:spPr>
          <a:xfrm>
            <a:off x="457200" y="1340768"/>
            <a:ext cx="8229600" cy="5040560"/>
          </a:xfrm>
        </p:spPr>
        <p:txBody>
          <a:bodyPr>
            <a:noAutofit/>
          </a:bodyPr>
          <a:lstStyle/>
          <a:p>
            <a:pPr marL="514350" indent="-514350">
              <a:buFont typeface="+mj-lt"/>
              <a:buAutoNum type="arabicParenR"/>
            </a:pPr>
            <a:r>
              <a:rPr lang="el-GR" sz="2300" b="1" dirty="0" smtClean="0">
                <a:solidFill>
                  <a:srgbClr val="820000"/>
                </a:solidFill>
              </a:rPr>
              <a:t>Η </a:t>
            </a:r>
            <a:r>
              <a:rPr lang="el-GR" sz="2300" b="1" dirty="0">
                <a:solidFill>
                  <a:srgbClr val="820000"/>
                </a:solidFill>
              </a:rPr>
              <a:t>θυροξίνη (Τ4) </a:t>
            </a:r>
            <a:r>
              <a:rPr lang="el-GR" sz="2300" dirty="0"/>
              <a:t>με την εμπορική μορφή της </a:t>
            </a:r>
            <a:r>
              <a:rPr lang="el-GR" sz="2300" dirty="0" err="1">
                <a:hlinkClick r:id="rId2"/>
              </a:rPr>
              <a:t>λεβο</a:t>
            </a:r>
            <a:r>
              <a:rPr lang="el-GR" sz="2300" dirty="0">
                <a:hlinkClick r:id="rId2"/>
              </a:rPr>
              <a:t>-θυροξίνης</a:t>
            </a:r>
            <a:r>
              <a:rPr lang="el-GR" sz="2300" dirty="0"/>
              <a:t> είναι η </a:t>
            </a:r>
            <a:r>
              <a:rPr lang="el-GR" sz="2300" b="1" dirty="0">
                <a:solidFill>
                  <a:srgbClr val="820000"/>
                </a:solidFill>
              </a:rPr>
              <a:t>θεραπεία επιλογής </a:t>
            </a:r>
            <a:r>
              <a:rPr lang="el-GR" sz="2300" dirty="0"/>
              <a:t>στην υποκατάσταση των ορμονών του θυρεοειδή αδένα (1.6 </a:t>
            </a:r>
            <a:r>
              <a:rPr lang="el-GR" sz="2300" dirty="0" err="1"/>
              <a:t>mcg</a:t>
            </a:r>
            <a:r>
              <a:rPr lang="el-GR" sz="2300" dirty="0"/>
              <a:t>/</a:t>
            </a:r>
            <a:r>
              <a:rPr lang="el-GR" sz="2300" dirty="0" err="1"/>
              <a:t>kg</a:t>
            </a:r>
            <a:r>
              <a:rPr lang="el-GR" sz="2300" dirty="0"/>
              <a:t> ανά χιλιόγραμμο βάρους σώματος την ημέρα /112 </a:t>
            </a:r>
            <a:r>
              <a:rPr lang="el-GR" sz="2300" dirty="0" err="1"/>
              <a:t>mcg</a:t>
            </a:r>
            <a:r>
              <a:rPr lang="el-GR" sz="2300" dirty="0"/>
              <a:t>/ημέρα για άτομο βάρους 70-kg, με διακύμανση των δόσεων από 50 έως 200 </a:t>
            </a:r>
            <a:r>
              <a:rPr lang="el-GR" sz="2300" dirty="0" err="1"/>
              <a:t>mcg</a:t>
            </a:r>
            <a:r>
              <a:rPr lang="el-GR" sz="2300" dirty="0"/>
              <a:t>/ημέρα). Η </a:t>
            </a:r>
            <a:r>
              <a:rPr lang="el-GR" sz="2300" dirty="0" err="1"/>
              <a:t>συγχορήγηση</a:t>
            </a:r>
            <a:r>
              <a:rPr lang="el-GR" sz="2300" dirty="0"/>
              <a:t> με σκευάσματα ασβεστίου και σιδήρου δυσχεραίνει την απορρόφηση της.</a:t>
            </a:r>
            <a:endParaRPr lang="el-GR" sz="2300" dirty="0">
              <a:solidFill>
                <a:srgbClr val="0070C0"/>
              </a:solidFill>
            </a:endParaRPr>
          </a:p>
          <a:p>
            <a:pPr marL="536575" indent="0">
              <a:buNone/>
            </a:pPr>
            <a:r>
              <a:rPr lang="el-GR" sz="2300" b="1" dirty="0">
                <a:solidFill>
                  <a:srgbClr val="004B82"/>
                </a:solidFill>
              </a:rPr>
              <a:t>Η </a:t>
            </a:r>
            <a:r>
              <a:rPr lang="el-GR" sz="2300" b="1" dirty="0" err="1">
                <a:solidFill>
                  <a:srgbClr val="004B82"/>
                </a:solidFill>
              </a:rPr>
              <a:t>λεβο</a:t>
            </a:r>
            <a:r>
              <a:rPr lang="el-GR" sz="2300" b="1" dirty="0">
                <a:solidFill>
                  <a:srgbClr val="004B82"/>
                </a:solidFill>
              </a:rPr>
              <a:t>-θυροξίνη είναι </a:t>
            </a:r>
            <a:r>
              <a:rPr lang="el-GR" sz="2300" b="1" u="sng" dirty="0">
                <a:solidFill>
                  <a:srgbClr val="004B82"/>
                </a:solidFill>
              </a:rPr>
              <a:t>ακίνδυνη για το έμβρυο </a:t>
            </a:r>
            <a:r>
              <a:rPr lang="el-GR" sz="2300" b="1" dirty="0">
                <a:solidFill>
                  <a:srgbClr val="004B82"/>
                </a:solidFill>
              </a:rPr>
              <a:t>(κατηγορία Α) και χορήγηση της στην κύηση επιτρέπεται.</a:t>
            </a:r>
          </a:p>
          <a:p>
            <a:pPr marL="536575" indent="0">
              <a:buNone/>
            </a:pPr>
            <a:r>
              <a:rPr lang="el-GR" sz="2300" dirty="0"/>
              <a:t>Οι  </a:t>
            </a:r>
            <a:r>
              <a:rPr lang="el-GR" sz="2300" dirty="0" err="1"/>
              <a:t>θυρεοειδικές</a:t>
            </a:r>
            <a:r>
              <a:rPr lang="el-GR" sz="2300" dirty="0"/>
              <a:t> ορμόνες ελάχιστα διασχίζουν τον πλακούντα. Η </a:t>
            </a:r>
            <a:r>
              <a:rPr lang="el-GR" sz="2300" dirty="0" err="1"/>
              <a:t>λεβο</a:t>
            </a:r>
            <a:r>
              <a:rPr lang="el-GR" sz="2300" dirty="0"/>
              <a:t>-θυροξίνη δεν έχει αποδειχθεί ότι αυξάνει τον κίνδυνο </a:t>
            </a:r>
            <a:r>
              <a:rPr lang="el-GR" sz="2300" dirty="0" err="1"/>
              <a:t>τερατογένεσης</a:t>
            </a:r>
            <a:r>
              <a:rPr lang="el-GR" sz="2300" dirty="0"/>
              <a:t> ή δυσμενείς επιπτώσεις στη μητέρα κατά τη διάρκεια της εγκυμοσύνης.</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Tree>
    <p:extLst>
      <p:ext uri="{BB962C8B-B14F-4D97-AF65-F5344CB8AC3E}">
        <p14:creationId xmlns:p14="http://schemas.microsoft.com/office/powerpoint/2010/main" val="23511193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Υπέρ και Υποθυρεοειδισμός στην </a:t>
            </a:r>
            <a:r>
              <a:rPr lang="el-GR" dirty="0" smtClean="0"/>
              <a:t>εγκυμοσύνη </a:t>
            </a:r>
            <a:r>
              <a:rPr lang="el-GR" sz="2800" b="0" dirty="0" smtClean="0">
                <a:solidFill>
                  <a:prstClr val="black"/>
                </a:solidFill>
              </a:rPr>
              <a:t>(4/5</a:t>
            </a:r>
            <a:r>
              <a:rPr lang="el-GR" sz="2800" b="0" dirty="0">
                <a:solidFill>
                  <a:prstClr val="black"/>
                </a:solidFill>
              </a:rPr>
              <a:t>)</a:t>
            </a:r>
            <a:r>
              <a:rPr lang="el-GR" dirty="0">
                <a:solidFill>
                  <a:prstClr val="black"/>
                </a:solidFill>
              </a:rPr>
              <a:t> </a:t>
            </a:r>
            <a:endParaRPr lang="el-GR" dirty="0"/>
          </a:p>
        </p:txBody>
      </p:sp>
      <p:sp>
        <p:nvSpPr>
          <p:cNvPr id="3" name="Content Placeholder 2"/>
          <p:cNvSpPr>
            <a:spLocks noGrp="1"/>
          </p:cNvSpPr>
          <p:nvPr>
            <p:ph idx="1"/>
          </p:nvPr>
        </p:nvSpPr>
        <p:spPr>
          <a:xfrm>
            <a:off x="457200" y="1296144"/>
            <a:ext cx="8229600" cy="5661248"/>
          </a:xfrm>
        </p:spPr>
        <p:txBody>
          <a:bodyPr>
            <a:noAutofit/>
          </a:bodyPr>
          <a:lstStyle/>
          <a:p>
            <a:pPr marL="457200" indent="-457200">
              <a:buFont typeface="+mj-lt"/>
              <a:buAutoNum type="arabicParenR" startAt="2"/>
            </a:pPr>
            <a:r>
              <a:rPr lang="el-GR" sz="2300" b="1" dirty="0" smtClean="0">
                <a:solidFill>
                  <a:srgbClr val="820000"/>
                </a:solidFill>
              </a:rPr>
              <a:t>Η </a:t>
            </a:r>
            <a:r>
              <a:rPr lang="el-GR" sz="2300" b="1" dirty="0" err="1">
                <a:solidFill>
                  <a:srgbClr val="820000"/>
                </a:solidFill>
              </a:rPr>
              <a:t>προπυλ</a:t>
            </a:r>
            <a:r>
              <a:rPr lang="el-GR" sz="2300" b="1" dirty="0">
                <a:solidFill>
                  <a:srgbClr val="820000"/>
                </a:solidFill>
              </a:rPr>
              <a:t>-</a:t>
            </a:r>
            <a:r>
              <a:rPr lang="el-GR" sz="2300" b="1" dirty="0" err="1">
                <a:solidFill>
                  <a:srgbClr val="820000"/>
                </a:solidFill>
              </a:rPr>
              <a:t>θειουρακίλη</a:t>
            </a:r>
            <a:r>
              <a:rPr lang="el-GR" sz="2300" b="1" dirty="0">
                <a:solidFill>
                  <a:srgbClr val="820000"/>
                </a:solidFill>
              </a:rPr>
              <a:t> </a:t>
            </a:r>
            <a:r>
              <a:rPr lang="el-GR" sz="2300" dirty="0"/>
              <a:t>(</a:t>
            </a:r>
            <a:r>
              <a:rPr lang="el-GR" sz="2300" dirty="0" err="1"/>
              <a:t>Propylthiouracil</a:t>
            </a:r>
            <a:r>
              <a:rPr lang="el-GR" sz="2300" dirty="0"/>
              <a:t>) είναι μια </a:t>
            </a:r>
            <a:r>
              <a:rPr lang="el-GR" sz="2300" dirty="0" err="1"/>
              <a:t>θειαμίδη</a:t>
            </a:r>
            <a:r>
              <a:rPr lang="el-GR" sz="2300" dirty="0"/>
              <a:t> και χρησιμοποιείται στον </a:t>
            </a:r>
            <a:r>
              <a:rPr lang="el-GR" sz="2300" b="1" dirty="0">
                <a:solidFill>
                  <a:srgbClr val="820000"/>
                </a:solidFill>
              </a:rPr>
              <a:t>υπερθυρεοειδισμό</a:t>
            </a:r>
            <a:r>
              <a:rPr lang="el-GR" sz="2300" dirty="0"/>
              <a:t>. Η χρήση της αρχίζει με δόσεις 300 </a:t>
            </a:r>
            <a:r>
              <a:rPr lang="el-GR" sz="2300" dirty="0" err="1"/>
              <a:t>mg</a:t>
            </a:r>
            <a:r>
              <a:rPr lang="el-GR" sz="2300" dirty="0"/>
              <a:t> ημερησίως σε 3 διαιρεμένες δόσεις, 400 </a:t>
            </a:r>
            <a:r>
              <a:rPr lang="el-GR" sz="2300" dirty="0" err="1"/>
              <a:t>mg</a:t>
            </a:r>
            <a:r>
              <a:rPr lang="el-GR" sz="2300" dirty="0"/>
              <a:t> ημερησίως σε ασθενείς με σοβαρό υπερθυρεοειδισμό και συνήθη συντήρηση 100-150 </a:t>
            </a:r>
            <a:r>
              <a:rPr lang="el-GR" sz="2300" dirty="0" err="1"/>
              <a:t>mg</a:t>
            </a:r>
            <a:r>
              <a:rPr lang="el-GR" sz="2300" dirty="0"/>
              <a:t>/ημέρα. </a:t>
            </a:r>
            <a:endParaRPr lang="el-GR" sz="2300" dirty="0" smtClean="0"/>
          </a:p>
          <a:p>
            <a:pPr marL="450850" indent="0">
              <a:buNone/>
            </a:pPr>
            <a:r>
              <a:rPr lang="el-GR" sz="2300" b="1" dirty="0" smtClean="0">
                <a:solidFill>
                  <a:srgbClr val="820000"/>
                </a:solidFill>
              </a:rPr>
              <a:t>Σε </a:t>
            </a:r>
            <a:r>
              <a:rPr lang="el-GR" sz="2300" b="1" dirty="0">
                <a:solidFill>
                  <a:srgbClr val="820000"/>
                </a:solidFill>
              </a:rPr>
              <a:t>νόσος του </a:t>
            </a:r>
            <a:r>
              <a:rPr lang="el-GR" sz="2300" b="1" dirty="0" err="1">
                <a:solidFill>
                  <a:srgbClr val="820000"/>
                </a:solidFill>
              </a:rPr>
              <a:t>Graves</a:t>
            </a:r>
            <a:r>
              <a:rPr lang="el-GR" sz="2300" dirty="0"/>
              <a:t>’ αρχικά 50-150 </a:t>
            </a:r>
            <a:r>
              <a:rPr lang="el-GR" sz="2300" dirty="0" err="1"/>
              <a:t>mg</a:t>
            </a:r>
            <a:r>
              <a:rPr lang="el-GR" sz="2300" dirty="0"/>
              <a:t> (ανάλογα με την σοβαρότητα) 3 φορές καθημερινά για την αποκατάσταση </a:t>
            </a:r>
            <a:r>
              <a:rPr lang="el-GR" sz="2300" dirty="0" err="1"/>
              <a:t>ευθυρεοειδισμού</a:t>
            </a:r>
            <a:r>
              <a:rPr lang="el-GR" sz="2300" dirty="0"/>
              <a:t> και μετέπειτα συντήρηση με 50 </a:t>
            </a:r>
            <a:r>
              <a:rPr lang="el-GR" sz="2300" dirty="0" err="1"/>
              <a:t>mg</a:t>
            </a:r>
            <a:r>
              <a:rPr lang="el-GR" sz="2300" dirty="0"/>
              <a:t> 2 - 3 φορές καθημερινά για συνολικά 12-18 μήνες. Η </a:t>
            </a:r>
            <a:r>
              <a:rPr lang="el-GR" sz="2300" dirty="0" err="1"/>
              <a:t>προπυλ</a:t>
            </a:r>
            <a:r>
              <a:rPr lang="el-GR" sz="2300" dirty="0"/>
              <a:t>-</a:t>
            </a:r>
            <a:r>
              <a:rPr lang="el-GR" sz="2300" dirty="0" err="1"/>
              <a:t>θειουρακίλη</a:t>
            </a:r>
            <a:r>
              <a:rPr lang="el-GR" sz="2300" dirty="0"/>
              <a:t> διασχίζει εύκολα τον πλακούντα</a:t>
            </a:r>
            <a:r>
              <a:rPr lang="el-GR" sz="2300" dirty="0" smtClean="0"/>
              <a:t>.</a:t>
            </a:r>
            <a:endParaRPr lang="el-GR" sz="23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spTree>
    <p:extLst>
      <p:ext uri="{BB962C8B-B14F-4D97-AF65-F5344CB8AC3E}">
        <p14:creationId xmlns:p14="http://schemas.microsoft.com/office/powerpoint/2010/main" val="1543680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Πιστοποίηση Παρεχόμενων Φαρμακευτικών </a:t>
            </a:r>
            <a:r>
              <a:rPr lang="el-GR" dirty="0" smtClean="0"/>
              <a:t>Υπηρεσιών</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p>
            <a:r>
              <a:rPr lang="el-GR" sz="2400" dirty="0"/>
              <a:t>Συνθήκες διακίνησης </a:t>
            </a:r>
            <a:r>
              <a:rPr lang="el-GR" sz="2400" dirty="0" smtClean="0"/>
              <a:t>φαρμάκων.</a:t>
            </a:r>
            <a:endParaRPr lang="el-GR" sz="2400" dirty="0"/>
          </a:p>
          <a:p>
            <a:r>
              <a:rPr lang="el-GR" sz="2400" b="1" dirty="0"/>
              <a:t>Συμβουλευτική Φαρμακευτική </a:t>
            </a:r>
            <a:r>
              <a:rPr lang="el-GR" sz="2400" dirty="0"/>
              <a:t>(δεξιότητες επικοινωνίας  /ενημέρωσης /εκπαίδευσης για τα φάρμακα και τη χρήση τους</a:t>
            </a:r>
            <a:r>
              <a:rPr lang="el-GR" sz="2400" dirty="0" smtClean="0"/>
              <a:t>).</a:t>
            </a:r>
            <a:endParaRPr lang="el-GR" sz="2400" dirty="0"/>
          </a:p>
          <a:p>
            <a:r>
              <a:rPr lang="el-GR" sz="2400" b="1" dirty="0"/>
              <a:t>Ο</a:t>
            </a:r>
            <a:r>
              <a:rPr lang="en-US" sz="2400" b="1" dirty="0"/>
              <a:t>n-Line </a:t>
            </a:r>
            <a:r>
              <a:rPr lang="el-GR" sz="2400" b="1" dirty="0"/>
              <a:t>διασύνδεση στοιχείων </a:t>
            </a:r>
            <a:r>
              <a:rPr lang="el-GR" sz="2400" dirty="0"/>
              <a:t>νόσων και φαρμακευτικής αγωγής ανά ασθενή από ΠΦΥ με τη Δευτεροβάθμια </a:t>
            </a:r>
            <a:r>
              <a:rPr lang="el-GR" sz="2400" dirty="0" smtClean="0"/>
              <a:t>Περίθαλψη.</a:t>
            </a:r>
            <a:endParaRPr lang="el-GR" sz="2400" dirty="0"/>
          </a:p>
          <a:p>
            <a:r>
              <a:rPr lang="el-GR" sz="2400" b="1" dirty="0"/>
              <a:t>Μείωση περιστατικών προς αντιμετώπιση στη δευτεροβάθμια </a:t>
            </a:r>
            <a:r>
              <a:rPr lang="el-GR" sz="2400" dirty="0"/>
              <a:t>φροντίδα υγείας με βελτίωση των διαδικασιών στην </a:t>
            </a:r>
            <a:r>
              <a:rPr lang="el-GR" sz="2400" dirty="0" smtClean="0"/>
              <a:t>πρωτοβάθμια.</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4241459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Υπέρ και Υποθυρεοειδισμός στην </a:t>
            </a:r>
            <a:r>
              <a:rPr lang="el-GR" dirty="0" smtClean="0"/>
              <a:t>εγκυμοσύνη </a:t>
            </a:r>
            <a:r>
              <a:rPr lang="el-GR" sz="2800" b="0" dirty="0" smtClean="0">
                <a:solidFill>
                  <a:prstClr val="black"/>
                </a:solidFill>
              </a:rPr>
              <a:t>(5/5</a:t>
            </a:r>
            <a:r>
              <a:rPr lang="el-GR" sz="2800" b="0" dirty="0">
                <a:solidFill>
                  <a:prstClr val="black"/>
                </a:solidFill>
              </a:rPr>
              <a:t>)</a:t>
            </a:r>
            <a:r>
              <a:rPr lang="el-GR" dirty="0">
                <a:solidFill>
                  <a:prstClr val="black"/>
                </a:solidFill>
              </a:rPr>
              <a:t> </a:t>
            </a:r>
            <a:endParaRPr lang="el-GR" dirty="0"/>
          </a:p>
        </p:txBody>
      </p:sp>
      <p:sp>
        <p:nvSpPr>
          <p:cNvPr id="3" name="Content Placeholder 2"/>
          <p:cNvSpPr>
            <a:spLocks noGrp="1"/>
          </p:cNvSpPr>
          <p:nvPr>
            <p:ph idx="1"/>
          </p:nvPr>
        </p:nvSpPr>
        <p:spPr>
          <a:xfrm>
            <a:off x="457200" y="1440160"/>
            <a:ext cx="8229600" cy="5301208"/>
          </a:xfrm>
        </p:spPr>
        <p:txBody>
          <a:bodyPr>
            <a:noAutofit/>
          </a:bodyPr>
          <a:lstStyle/>
          <a:p>
            <a:r>
              <a:rPr lang="el-GR" sz="2300" b="1" dirty="0" smtClean="0"/>
              <a:t>Τερατογόνος δράση δεν έχει αποδειχθεί</a:t>
            </a:r>
            <a:r>
              <a:rPr lang="el-GR" sz="2300" dirty="0" smtClean="0"/>
              <a:t>. Μη </a:t>
            </a:r>
            <a:r>
              <a:rPr lang="el-GR" sz="2300" dirty="0" err="1" smtClean="0"/>
              <a:t>τερατογόνες</a:t>
            </a:r>
            <a:r>
              <a:rPr lang="el-GR" sz="2300" dirty="0" smtClean="0"/>
              <a:t> επιπτώσεις όπως εμβρυϊκός και νεογνικός υποθυρεοειδισμός, βρογχοκήλη ή και υπερθυρεοειδισμός, έχουν παρατηρηθεί μετά από τη χρήση της από την μητέρα.</a:t>
            </a:r>
          </a:p>
          <a:p>
            <a:r>
              <a:rPr lang="el-GR" sz="2300" b="1" dirty="0" smtClean="0"/>
              <a:t>Η </a:t>
            </a:r>
            <a:r>
              <a:rPr lang="el-GR" sz="2300" b="1" dirty="0" err="1" smtClean="0"/>
              <a:t>προπυλ</a:t>
            </a:r>
            <a:r>
              <a:rPr lang="el-GR" sz="2300" b="1" dirty="0" smtClean="0"/>
              <a:t>-</a:t>
            </a:r>
            <a:r>
              <a:rPr lang="el-GR" sz="2300" b="1" dirty="0" err="1" smtClean="0"/>
              <a:t>θειουρακίλη</a:t>
            </a:r>
            <a:r>
              <a:rPr lang="el-GR" sz="2300" b="1" dirty="0" smtClean="0"/>
              <a:t> απεκκρίνεται στο γάλα της μητέρα</a:t>
            </a:r>
            <a:r>
              <a:rPr lang="el-GR" sz="2300" dirty="0" smtClean="0"/>
              <a:t>ς. Ωστόσο, οι δόσεις που χρησιμοποιούνται θεωρούνται χαμηλές και απίθανο να επηρεάσουν τον βρεφικό θυρεοειδή αδένα.</a:t>
            </a:r>
          </a:p>
          <a:p>
            <a:endParaRPr lang="el-GR" sz="23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spTree>
    <p:extLst>
      <p:ext uri="{BB962C8B-B14F-4D97-AF65-F5344CB8AC3E}">
        <p14:creationId xmlns:p14="http://schemas.microsoft.com/office/powerpoint/2010/main" val="12008913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Θρομβοφιλία</a:t>
            </a:r>
            <a:r>
              <a:rPr lang="el-GR" dirty="0"/>
              <a:t> και </a:t>
            </a:r>
            <a:r>
              <a:rPr lang="el-GR" dirty="0" smtClean="0"/>
              <a:t>εγκυμοσύνη </a:t>
            </a:r>
            <a:r>
              <a:rPr lang="el-GR" sz="2500" b="0" dirty="0">
                <a:solidFill>
                  <a:prstClr val="black"/>
                </a:solidFill>
              </a:rPr>
              <a:t>(</a:t>
            </a:r>
            <a:r>
              <a:rPr lang="el-GR" sz="2500" b="0" dirty="0" smtClean="0">
                <a:solidFill>
                  <a:prstClr val="black"/>
                </a:solidFill>
              </a:rPr>
              <a:t>1/4)</a:t>
            </a:r>
            <a:r>
              <a:rPr lang="el-GR" sz="3600" dirty="0" smtClean="0">
                <a:solidFill>
                  <a:prstClr val="black"/>
                </a:solidFill>
              </a:rPr>
              <a:t> </a:t>
            </a:r>
            <a:r>
              <a:rPr lang="el-GR" dirty="0" smtClean="0"/>
              <a:t> </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l-GR" sz="2400" b="1" dirty="0" err="1">
                    <a:solidFill>
                      <a:srgbClr val="820000"/>
                    </a:solidFill>
                  </a:rPr>
                  <a:t>Θρομβοφιλία</a:t>
                </a:r>
                <a:r>
                  <a:rPr lang="el-GR" sz="2400" dirty="0"/>
                  <a:t> = Η παθολογική κατάσταση </a:t>
                </a:r>
                <a:r>
                  <a:rPr lang="el-GR" sz="2400" dirty="0" err="1"/>
                  <a:t>υπερπηκτικότητας</a:t>
                </a:r>
                <a:r>
                  <a:rPr lang="el-GR" sz="2400" dirty="0"/>
                  <a:t> της αιματικής κυκλοφορίας στον άνθρωπο με αποτέλεσμα την ανάπτυξη θρόμβων σε όργανα και αγγεία με αποτέλεσμα να δημιουργείται δυσλειτουργία στο προσβαλλόμενο όργανο ή οργανικό σύστημα. </a:t>
                </a:r>
              </a:p>
              <a:p>
                <a:r>
                  <a:rPr lang="el-GR" sz="2400" b="1" dirty="0" smtClean="0">
                    <a:solidFill>
                      <a:srgbClr val="004B82"/>
                    </a:solidFill>
                  </a:rPr>
                  <a:t>Εγκυμοσύνη:  </a:t>
                </a:r>
                <a:r>
                  <a:rPr lang="el-GR" sz="2400" b="1" dirty="0">
                    <a:solidFill>
                      <a:srgbClr val="004B82"/>
                    </a:solidFill>
                  </a:rPr>
                  <a:t>Παθολογία πήξης  </a:t>
                </a:r>
                <a14:m>
                  <m:oMath xmlns:m="http://schemas.openxmlformats.org/officeDocument/2006/math">
                    <m:r>
                      <a:rPr lang="el-GR" sz="2400" i="1" dirty="0" smtClean="0">
                        <a:latin typeface="Cambria Math"/>
                        <a:sym typeface="Wingdings"/>
                      </a:rPr>
                      <m:t></m:t>
                    </m:r>
                  </m:oMath>
                </a14:m>
                <a:r>
                  <a:rPr lang="el-GR" sz="2400" dirty="0"/>
                  <a:t>  </a:t>
                </a:r>
                <a:r>
                  <a:rPr lang="el-GR" sz="2400" dirty="0" err="1"/>
                  <a:t>θρομβοεμβολικά</a:t>
                </a:r>
                <a:r>
                  <a:rPr lang="el-GR" sz="2400" dirty="0"/>
                  <a:t> επεισόδια στην έγκυο ή στο έμβρυο </a:t>
                </a:r>
                <a:r>
                  <a:rPr lang="el-GR" sz="2400" dirty="0" smtClean="0"/>
                  <a:t>[</a:t>
                </a:r>
                <a:r>
                  <a:rPr lang="el-GR" sz="2400" dirty="0"/>
                  <a:t>ακόμη και εμβρυϊκή απώλεια  / αποβολή]</a:t>
                </a:r>
              </a:p>
              <a:p>
                <a:endParaRPr lang="el-GR"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967" r="-1259"/>
                </a:stretch>
              </a:blipFill>
            </p:spPr>
            <p:txBody>
              <a:bodyPr/>
              <a:lstStyle/>
              <a:p>
                <a:r>
                  <a:rPr lang="el-GR">
                    <a:noFill/>
                  </a:rPr>
                  <a:t> </a:t>
                </a:r>
              </a:p>
            </p:txBody>
          </p:sp>
        </mc:Fallback>
      </mc:AlternateContent>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spTree>
    <p:extLst>
      <p:ext uri="{BB962C8B-B14F-4D97-AF65-F5344CB8AC3E}">
        <p14:creationId xmlns:p14="http://schemas.microsoft.com/office/powerpoint/2010/main" val="26606527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Θρομβοφιλία</a:t>
            </a:r>
            <a:r>
              <a:rPr lang="el-GR" dirty="0"/>
              <a:t> και </a:t>
            </a:r>
            <a:r>
              <a:rPr lang="el-GR" dirty="0" smtClean="0"/>
              <a:t>εγκυμοσύνη </a:t>
            </a:r>
            <a:r>
              <a:rPr lang="el-GR" sz="2500" b="0" dirty="0" smtClean="0">
                <a:solidFill>
                  <a:prstClr val="black"/>
                </a:solidFill>
              </a:rPr>
              <a:t>(2/4</a:t>
            </a:r>
            <a:r>
              <a:rPr lang="el-GR" sz="2500" b="0" dirty="0">
                <a:solidFill>
                  <a:prstClr val="black"/>
                </a:solidFill>
              </a:rPr>
              <a:t>)</a:t>
            </a:r>
            <a:r>
              <a:rPr lang="el-GR" sz="3600" dirty="0">
                <a:solidFill>
                  <a:prstClr val="black"/>
                </a:solidFill>
              </a:rPr>
              <a:t> </a:t>
            </a:r>
            <a:r>
              <a:rPr lang="el-GR" dirty="0" smtClean="0"/>
              <a:t> </a:t>
            </a:r>
            <a:endParaRPr lang="el-GR" dirty="0"/>
          </a:p>
        </p:txBody>
      </p:sp>
      <p:sp>
        <p:nvSpPr>
          <p:cNvPr id="3" name="Content Placeholder 2"/>
          <p:cNvSpPr>
            <a:spLocks noGrp="1"/>
          </p:cNvSpPr>
          <p:nvPr>
            <p:ph idx="1"/>
          </p:nvPr>
        </p:nvSpPr>
        <p:spPr/>
        <p:txBody>
          <a:bodyPr>
            <a:noAutofit/>
          </a:bodyPr>
          <a:lstStyle/>
          <a:p>
            <a:pPr marL="0" indent="0">
              <a:buNone/>
            </a:pPr>
            <a:r>
              <a:rPr lang="el-GR" sz="2400" b="1" dirty="0" smtClean="0">
                <a:solidFill>
                  <a:srgbClr val="004B82"/>
                </a:solidFill>
              </a:rPr>
              <a:t>Επισημάνσεις</a:t>
            </a:r>
            <a:r>
              <a:rPr lang="el-GR" sz="2400" b="1" dirty="0">
                <a:solidFill>
                  <a:srgbClr val="004B82"/>
                </a:solidFill>
              </a:rPr>
              <a:t>:</a:t>
            </a:r>
          </a:p>
          <a:p>
            <a:r>
              <a:rPr lang="el-GR" sz="2400" dirty="0" smtClean="0"/>
              <a:t>Παρόλο </a:t>
            </a:r>
            <a:r>
              <a:rPr lang="el-GR" sz="2400" dirty="0"/>
              <a:t>που γίνεται συχνή σύνδεση της ατυχούς κυοφορίας με τις περιπτώσεις </a:t>
            </a:r>
            <a:r>
              <a:rPr lang="el-GR" sz="2400" dirty="0" err="1"/>
              <a:t>θρομβοφιλίας</a:t>
            </a:r>
            <a:r>
              <a:rPr lang="el-GR" sz="2400" dirty="0"/>
              <a:t> , μέχρι  σήμερα οι διαπιστωμένες </a:t>
            </a:r>
            <a:r>
              <a:rPr lang="el-GR" sz="2400" dirty="0" err="1"/>
              <a:t>θρομβωτικές</a:t>
            </a:r>
            <a:r>
              <a:rPr lang="el-GR" sz="2400" dirty="0"/>
              <a:t> βλάβες στις </a:t>
            </a:r>
            <a:r>
              <a:rPr lang="el-GR" sz="2400" dirty="0" err="1"/>
              <a:t>επιπλεγμένες</a:t>
            </a:r>
            <a:r>
              <a:rPr lang="el-GR" sz="2400" dirty="0"/>
              <a:t> κυήσεις είναι το ίδιο συχνές και σε μη </a:t>
            </a:r>
            <a:r>
              <a:rPr lang="el-GR" sz="2400" dirty="0" err="1"/>
              <a:t>θρομβοφιλικές</a:t>
            </a:r>
            <a:r>
              <a:rPr lang="el-GR" sz="2400" dirty="0"/>
              <a:t> κυήσεις ώστε να μην υπάρχει ξεκάθαρη βεβαιότητα για τον ακριβή μηχανισμό των θρομβώσεων στην εμβρυομητρική κυκλοφορία. </a:t>
            </a:r>
          </a:p>
          <a:p>
            <a:r>
              <a:rPr lang="el-GR" sz="2400" dirty="0" smtClean="0"/>
              <a:t>Αν </a:t>
            </a:r>
            <a:r>
              <a:rPr lang="el-GR" sz="2400" dirty="0"/>
              <a:t>και υπάρχει υψηλή συσχέτιση της </a:t>
            </a:r>
            <a:r>
              <a:rPr lang="el-GR" sz="2400" dirty="0" err="1"/>
              <a:t>θρομβοφιλίας</a:t>
            </a:r>
            <a:r>
              <a:rPr lang="el-GR" sz="2400" dirty="0"/>
              <a:t> της εγκύου με τις </a:t>
            </a:r>
            <a:r>
              <a:rPr lang="el-GR" sz="2400" dirty="0" err="1"/>
              <a:t>καθ΄έξιν</a:t>
            </a:r>
            <a:r>
              <a:rPr lang="el-GR" sz="2400" dirty="0"/>
              <a:t> αποβολές, είναι άγνωστο γιατί μόνο ένα ελάχιστο ποσοστό των εγκύων αυτών υφίστανται αυτή την επιπλοκή.</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Tree>
    <p:extLst>
      <p:ext uri="{BB962C8B-B14F-4D97-AF65-F5344CB8AC3E}">
        <p14:creationId xmlns:p14="http://schemas.microsoft.com/office/powerpoint/2010/main" val="6145643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Θρομβοφιλία</a:t>
            </a:r>
            <a:r>
              <a:rPr lang="el-GR" dirty="0"/>
              <a:t> και </a:t>
            </a:r>
            <a:r>
              <a:rPr lang="el-GR" dirty="0" smtClean="0"/>
              <a:t>εγκυμοσύνη </a:t>
            </a:r>
            <a:r>
              <a:rPr lang="el-GR" sz="2500" b="0" dirty="0" smtClean="0">
                <a:solidFill>
                  <a:prstClr val="black"/>
                </a:solidFill>
              </a:rPr>
              <a:t>(3/4</a:t>
            </a:r>
            <a:r>
              <a:rPr lang="el-GR" sz="2500" b="0" dirty="0">
                <a:solidFill>
                  <a:prstClr val="black"/>
                </a:solidFill>
              </a:rPr>
              <a:t>)</a:t>
            </a:r>
            <a:r>
              <a:rPr lang="el-GR" sz="3600" dirty="0">
                <a:solidFill>
                  <a:prstClr val="black"/>
                </a:solidFill>
              </a:rPr>
              <a:t> </a:t>
            </a:r>
            <a:r>
              <a:rPr lang="el-GR" dirty="0" smtClean="0"/>
              <a:t> </a:t>
            </a:r>
            <a:endParaRPr lang="el-GR" dirty="0"/>
          </a:p>
        </p:txBody>
      </p:sp>
      <p:sp>
        <p:nvSpPr>
          <p:cNvPr id="3" name="Content Placeholder 2"/>
          <p:cNvSpPr>
            <a:spLocks noGrp="1"/>
          </p:cNvSpPr>
          <p:nvPr>
            <p:ph idx="1"/>
          </p:nvPr>
        </p:nvSpPr>
        <p:spPr/>
        <p:txBody>
          <a:bodyPr>
            <a:normAutofit/>
          </a:bodyPr>
          <a:lstStyle/>
          <a:p>
            <a:r>
              <a:rPr lang="el-GR" sz="2400" b="1" dirty="0"/>
              <a:t>Ο προγεννητικός έλεγχος ρουτίνας για </a:t>
            </a:r>
            <a:r>
              <a:rPr lang="el-GR" sz="2400" b="1" dirty="0" err="1"/>
              <a:t>θρομβοφιλία</a:t>
            </a:r>
            <a:r>
              <a:rPr lang="el-GR" sz="2400" b="1" dirty="0"/>
              <a:t> σε μη επιλεγμένες γυναίκες </a:t>
            </a:r>
            <a:r>
              <a:rPr lang="el-GR" sz="2400" b="1" dirty="0">
                <a:solidFill>
                  <a:srgbClr val="820000"/>
                </a:solidFill>
              </a:rPr>
              <a:t>δεν συνιστάται </a:t>
            </a:r>
            <a:r>
              <a:rPr lang="el-GR" sz="2400" dirty="0"/>
              <a:t>αφενός μεν λόγω της χαμηλής συχνότητας εμφάνισης επιπλοκών και της έλλειψης μιας ασφαλούς, αποδοτικής και μακροπρόθεσμης μεθόδου προφύλαξης κατά του </a:t>
            </a:r>
            <a:r>
              <a:rPr lang="el-GR" sz="2400" dirty="0" err="1"/>
              <a:t>θρομβοεμβολικού</a:t>
            </a:r>
            <a:r>
              <a:rPr lang="el-GR" sz="2400" dirty="0"/>
              <a:t> επεισοδίου, </a:t>
            </a:r>
            <a:r>
              <a:rPr lang="el-GR" sz="2400" b="1" dirty="0" smtClean="0"/>
              <a:t>αφετέρου </a:t>
            </a:r>
            <a:r>
              <a:rPr lang="el-GR" sz="2400" b="1" dirty="0"/>
              <a:t>δε επειδή ένας στους 7 περίπου Έλληνες </a:t>
            </a:r>
            <a:r>
              <a:rPr lang="el-GR" sz="2400" b="1" dirty="0" smtClean="0"/>
              <a:t>εκδηλώνει </a:t>
            </a:r>
            <a:r>
              <a:rPr lang="el-GR" sz="2400" b="1" dirty="0"/>
              <a:t>κάποια μορφή </a:t>
            </a:r>
            <a:r>
              <a:rPr lang="el-GR" sz="2400" b="1" dirty="0" err="1"/>
              <a:t>θρομβοφιλίας</a:t>
            </a:r>
            <a:r>
              <a:rPr lang="el-GR" sz="2400" b="1" dirty="0"/>
              <a:t> </a:t>
            </a:r>
            <a:r>
              <a:rPr lang="el-GR" sz="2400" dirty="0"/>
              <a:t>οπότε υπάρχει κίνδυνος για άνευ αιτίας υπερβολική διευθέτηση στην διάγνωση και στην θεραπευτική αντιμετώπιση</a:t>
            </a:r>
            <a:r>
              <a:rPr lang="el-GR" sz="2400" b="1" dirty="0"/>
              <a:t>.</a:t>
            </a:r>
            <a:r>
              <a:rPr lang="el-GR" sz="2400" dirty="0"/>
              <a:t> </a:t>
            </a:r>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spTree>
    <p:extLst>
      <p:ext uri="{BB962C8B-B14F-4D97-AF65-F5344CB8AC3E}">
        <p14:creationId xmlns:p14="http://schemas.microsoft.com/office/powerpoint/2010/main" val="29357481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Θρομβοφιλία</a:t>
            </a:r>
            <a:r>
              <a:rPr lang="el-GR" dirty="0"/>
              <a:t> και </a:t>
            </a:r>
            <a:r>
              <a:rPr lang="el-GR" dirty="0" smtClean="0"/>
              <a:t>εγκυμοσύνη </a:t>
            </a:r>
            <a:r>
              <a:rPr lang="el-GR" sz="2500" b="0" dirty="0" smtClean="0">
                <a:solidFill>
                  <a:prstClr val="black"/>
                </a:solidFill>
              </a:rPr>
              <a:t>(4/4</a:t>
            </a:r>
            <a:r>
              <a:rPr lang="el-GR" sz="2500" b="0" dirty="0">
                <a:solidFill>
                  <a:prstClr val="black"/>
                </a:solidFill>
              </a:rPr>
              <a:t>)</a:t>
            </a:r>
            <a:r>
              <a:rPr lang="el-GR" sz="3600" dirty="0">
                <a:solidFill>
                  <a:prstClr val="black"/>
                </a:solidFill>
              </a:rPr>
              <a:t> </a:t>
            </a:r>
            <a:r>
              <a:rPr lang="el-GR" dirty="0" smtClean="0"/>
              <a:t> </a:t>
            </a:r>
            <a:endParaRPr lang="el-GR" dirty="0"/>
          </a:p>
        </p:txBody>
      </p:sp>
      <p:sp>
        <p:nvSpPr>
          <p:cNvPr id="3" name="Content Placeholder 2"/>
          <p:cNvSpPr>
            <a:spLocks noGrp="1"/>
          </p:cNvSpPr>
          <p:nvPr>
            <p:ph idx="1"/>
          </p:nvPr>
        </p:nvSpPr>
        <p:spPr/>
        <p:txBody>
          <a:bodyPr>
            <a:noAutofit/>
          </a:bodyPr>
          <a:lstStyle/>
          <a:p>
            <a:r>
              <a:rPr lang="el-GR" sz="2400" dirty="0" smtClean="0"/>
              <a:t>Επίσης</a:t>
            </a:r>
            <a:r>
              <a:rPr lang="el-GR" sz="2400" dirty="0"/>
              <a:t>, δεν υπάρχει αποδεδειγμένο όφελος του προγεννητικού ελέγχου για </a:t>
            </a:r>
            <a:r>
              <a:rPr lang="el-GR" sz="2400" dirty="0" err="1"/>
              <a:t>θρομβοφιλία</a:t>
            </a:r>
            <a:r>
              <a:rPr lang="el-GR" sz="2400" dirty="0"/>
              <a:t> σε γυναίκες με ιστορικό </a:t>
            </a:r>
            <a:r>
              <a:rPr lang="el-GR" sz="2400" dirty="0" err="1"/>
              <a:t>καθ΄έξιν</a:t>
            </a:r>
            <a:r>
              <a:rPr lang="el-GR" sz="2400" dirty="0"/>
              <a:t> αποβολών ή σε περιπτώσεις ανεξήγητης εμβρυϊκής απώλειας που συνέβη μετά από 10 εβδομάδες κύησης και οι οποίες συνδέονται με ιστολογικά αποδεδειγμένα ευρήματα </a:t>
            </a:r>
            <a:r>
              <a:rPr lang="el-GR" sz="2400" dirty="0" err="1"/>
              <a:t>πλακουντιακής</a:t>
            </a:r>
            <a:r>
              <a:rPr lang="el-GR" sz="2400" dirty="0"/>
              <a:t> ισχαιμίας συνέπεια </a:t>
            </a:r>
            <a:r>
              <a:rPr lang="el-GR" sz="2400" dirty="0" err="1"/>
              <a:t>εμφράκτων</a:t>
            </a:r>
            <a:r>
              <a:rPr lang="el-GR" sz="2400" dirty="0"/>
              <a:t>, καθώς και </a:t>
            </a:r>
            <a:r>
              <a:rPr lang="el-GR" sz="2400" dirty="0" err="1"/>
              <a:t>θρομβοεμβολικά</a:t>
            </a:r>
            <a:r>
              <a:rPr lang="el-GR" sz="2400" dirty="0"/>
              <a:t> επεισόδια στη μητέρα, (η συχνότητα υποτροπής της πάθησης είναι σχετικά χαμηλή, </a:t>
            </a:r>
            <a:r>
              <a:rPr lang="el-GR" sz="2400" b="1" dirty="0"/>
              <a:t>κλινικές δοκιμές / αποτελεσματικότητα της αντιπηκτικής θεραπείας για την πρόληψη της υποτροπής του συμβάντος</a:t>
            </a:r>
            <a:r>
              <a:rPr lang="el-GR" sz="2400" b="1" dirty="0" smtClean="0"/>
              <a:t>).</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63</a:t>
            </a:fld>
            <a:endParaRPr lang="el-GR"/>
          </a:p>
        </p:txBody>
      </p:sp>
    </p:spTree>
    <p:extLst>
      <p:ext uri="{BB962C8B-B14F-4D97-AF65-F5344CB8AC3E}">
        <p14:creationId xmlns:p14="http://schemas.microsoft.com/office/powerpoint/2010/main" val="12043978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Σχηματική αναπαράσταση των μηχανισμών της πήξης</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64</a:t>
            </a:fld>
            <a:endParaRPr lang="el-GR"/>
          </a:p>
        </p:txBody>
      </p:sp>
      <p:pic>
        <p:nvPicPr>
          <p:cNvPr id="5" name="Picture 2" descr="thrombo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p:blipFill>
        <p:spPr bwMode="auto">
          <a:xfrm>
            <a:off x="467544" y="1446680"/>
            <a:ext cx="8072494" cy="4429156"/>
          </a:xfrm>
          <a:prstGeom prst="rect">
            <a:avLst/>
          </a:prstGeom>
          <a:noFill/>
        </p:spPr>
      </p:pic>
    </p:spTree>
    <p:extLst>
      <p:ext uri="{BB962C8B-B14F-4D97-AF65-F5344CB8AC3E}">
        <p14:creationId xmlns:p14="http://schemas.microsoft.com/office/powerpoint/2010/main" val="3590919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Επισήμανση των παραγόντων πήξης που  </a:t>
            </a:r>
            <a:br>
              <a:rPr lang="el-GR" sz="3200" dirty="0" smtClean="0"/>
            </a:br>
            <a:r>
              <a:rPr lang="el-GR" sz="3200" dirty="0" smtClean="0"/>
              <a:t>αυξάνονται σε μια φυσιολογική</a:t>
            </a:r>
            <a:r>
              <a:rPr lang="el-GR" sz="3200" dirty="0"/>
              <a:t> </a:t>
            </a:r>
            <a:r>
              <a:rPr lang="el-GR" sz="3200" dirty="0" smtClean="0"/>
              <a:t>κύηση </a:t>
            </a:r>
            <a:endParaRPr lang="el-GR" sz="32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pic>
        <p:nvPicPr>
          <p:cNvPr id="5" name="Picture 1" descr="thrombo2.png"/>
          <p:cNvPicPr>
            <a:picLocks noChangeAspect="1" noChangeArrowheads="1"/>
          </p:cNvPicPr>
          <p:nvPr/>
        </p:nvPicPr>
        <p:blipFill>
          <a:blip r:embed="rId2"/>
          <a:srcRect/>
          <a:stretch>
            <a:fillRect/>
          </a:stretch>
        </p:blipFill>
        <p:spPr bwMode="auto">
          <a:xfrm>
            <a:off x="179512" y="1556792"/>
            <a:ext cx="8643998" cy="4000528"/>
          </a:xfrm>
          <a:prstGeom prst="rect">
            <a:avLst/>
          </a:prstGeom>
          <a:solidFill>
            <a:srgbClr val="FFC000"/>
          </a:solidFill>
        </p:spPr>
      </p:pic>
      <p:sp>
        <p:nvSpPr>
          <p:cNvPr id="7" name="Rectangle 6"/>
          <p:cNvSpPr/>
          <p:nvPr/>
        </p:nvSpPr>
        <p:spPr>
          <a:xfrm>
            <a:off x="1547664" y="5733256"/>
            <a:ext cx="6228184" cy="707886"/>
          </a:xfrm>
          <a:prstGeom prst="rect">
            <a:avLst/>
          </a:prstGeom>
        </p:spPr>
        <p:txBody>
          <a:bodyPr wrap="square">
            <a:spAutoFit/>
          </a:bodyPr>
          <a:lstStyle/>
          <a:p>
            <a:r>
              <a:rPr lang="el-GR" sz="2000" dirty="0">
                <a:latin typeface="+mn-lt"/>
              </a:rPr>
              <a:t>Στα πλαίσια με </a:t>
            </a:r>
            <a:r>
              <a:rPr lang="el-GR" sz="2000" b="1" dirty="0">
                <a:latin typeface="+mn-lt"/>
              </a:rPr>
              <a:t>κίτρινο χρώμα </a:t>
            </a:r>
            <a:r>
              <a:rPr lang="el-GR" sz="2000" dirty="0">
                <a:latin typeface="+mn-lt"/>
              </a:rPr>
              <a:t>εμφανίζονται οι παράγοντες που αυξάνουν φυσιολογικά στην κύηση</a:t>
            </a:r>
          </a:p>
        </p:txBody>
      </p:sp>
    </p:spTree>
    <p:extLst>
      <p:ext uri="{BB962C8B-B14F-4D97-AF65-F5344CB8AC3E}">
        <p14:creationId xmlns:p14="http://schemas.microsoft.com/office/powerpoint/2010/main" val="9841865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Τα αντιπηκτικά συστήματα και οι θέσεις αναστολής της πήξης</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pic>
        <p:nvPicPr>
          <p:cNvPr id="5" name="Picture 1" descr="thrombo3.png"/>
          <p:cNvPicPr>
            <a:picLocks noChangeAspect="1" noChangeArrowheads="1"/>
          </p:cNvPicPr>
          <p:nvPr/>
        </p:nvPicPr>
        <p:blipFill>
          <a:blip r:embed="rId2"/>
          <a:srcRect/>
          <a:stretch>
            <a:fillRect/>
          </a:stretch>
        </p:blipFill>
        <p:spPr bwMode="auto">
          <a:xfrm>
            <a:off x="535753" y="1412776"/>
            <a:ext cx="8072494" cy="4357718"/>
          </a:xfrm>
          <a:prstGeom prst="rect">
            <a:avLst/>
          </a:prstGeom>
          <a:noFill/>
        </p:spPr>
      </p:pic>
      <p:sp>
        <p:nvSpPr>
          <p:cNvPr id="6" name="Rectangle 5"/>
          <p:cNvSpPr/>
          <p:nvPr/>
        </p:nvSpPr>
        <p:spPr>
          <a:xfrm>
            <a:off x="575556" y="5941677"/>
            <a:ext cx="7992888" cy="400110"/>
          </a:xfrm>
          <a:prstGeom prst="rect">
            <a:avLst/>
          </a:prstGeom>
        </p:spPr>
        <p:txBody>
          <a:bodyPr wrap="square">
            <a:spAutoFit/>
          </a:bodyPr>
          <a:lstStyle/>
          <a:p>
            <a:r>
              <a:rPr lang="el-GR" sz="2000" dirty="0">
                <a:latin typeface="+mn-lt"/>
              </a:rPr>
              <a:t>Στα πλαίσια με </a:t>
            </a:r>
            <a:r>
              <a:rPr lang="el-GR" sz="2000" b="1" dirty="0">
                <a:latin typeface="+mn-lt"/>
              </a:rPr>
              <a:t>μπλε χρώμα </a:t>
            </a:r>
            <a:r>
              <a:rPr lang="el-GR" sz="2000" dirty="0">
                <a:latin typeface="+mn-lt"/>
              </a:rPr>
              <a:t>εμφανίζονται οι αντιπηκτικοί παράγοντες      </a:t>
            </a:r>
          </a:p>
        </p:txBody>
      </p:sp>
    </p:spTree>
    <p:extLst>
      <p:ext uri="{BB962C8B-B14F-4D97-AF65-F5344CB8AC3E}">
        <p14:creationId xmlns:p14="http://schemas.microsoft.com/office/powerpoint/2010/main" val="40282955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Παράγοντες πήξης και </a:t>
            </a:r>
            <a:r>
              <a:rPr lang="el-GR" dirty="0" err="1" smtClean="0"/>
              <a:t>αντίπηξης</a:t>
            </a:r>
            <a:endParaRPr lang="el-GR" dirty="0"/>
          </a:p>
        </p:txBody>
      </p:sp>
      <p:sp>
        <p:nvSpPr>
          <p:cNvPr id="3" name="Content Placeholder 2"/>
          <p:cNvSpPr>
            <a:spLocks noGrp="1"/>
          </p:cNvSpPr>
          <p:nvPr>
            <p:ph idx="1"/>
          </p:nvPr>
        </p:nvSpPr>
        <p:spPr/>
        <p:txBody>
          <a:bodyPr>
            <a:normAutofit/>
          </a:bodyPr>
          <a:lstStyle/>
          <a:p>
            <a:r>
              <a:rPr lang="el-GR" sz="2400" dirty="0"/>
              <a:t>Η ίδια η εγκυμοσύνη και κάτω από φυσιολογικές συνθήκες τροποποιεί στον γυναικείο οργανισμό την φυσιολογικά δεδομένη ισορροπία των παραγόντων πήξης και </a:t>
            </a:r>
            <a:r>
              <a:rPr lang="el-GR" sz="2400" dirty="0" err="1"/>
              <a:t>αντιπήξης</a:t>
            </a:r>
            <a:r>
              <a:rPr lang="el-GR" sz="2400" dirty="0"/>
              <a:t> σε όφελος μιας υπαρκτής ισορροπίας </a:t>
            </a:r>
            <a:r>
              <a:rPr lang="el-GR" sz="2400" dirty="0" err="1"/>
              <a:t>υπερπηκτικότητας</a:t>
            </a:r>
            <a:r>
              <a:rPr lang="el-GR" sz="2400" dirty="0"/>
              <a:t> της κυκλοφορίας </a:t>
            </a:r>
            <a:r>
              <a:rPr lang="el-GR" sz="2400" b="1" dirty="0">
                <a:solidFill>
                  <a:srgbClr val="004B82"/>
                </a:solidFill>
              </a:rPr>
              <a:t>με απώτερο σκοπό να προστατέψει την έγκυο από τις αιμορραγίες και τις επιπλοκές που προκαλεί αυτή κατά την διάρκεια της αποκόλλησης του πλακούντα στο τοκετό, οποτεδήποτε συμβεί αυτός</a:t>
            </a:r>
            <a:r>
              <a:rPr lang="el-GR" sz="2400" dirty="0"/>
              <a:t>.</a:t>
            </a:r>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67</a:t>
            </a:fld>
            <a:endParaRPr lang="el-GR"/>
          </a:p>
        </p:txBody>
      </p:sp>
    </p:spTree>
    <p:extLst>
      <p:ext uri="{BB962C8B-B14F-4D97-AF65-F5344CB8AC3E}">
        <p14:creationId xmlns:p14="http://schemas.microsoft.com/office/powerpoint/2010/main" val="39448328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latin typeface="+mn-lt"/>
                <a:cs typeface="Arial" pitchFamily="34" charset="0"/>
              </a:rPr>
              <a:t>Παράγοντες </a:t>
            </a:r>
            <a:r>
              <a:rPr lang="el-GR" dirty="0">
                <a:latin typeface="+mn-lt"/>
                <a:cs typeface="Arial" pitchFamily="34" charset="0"/>
              </a:rPr>
              <a:t>που μεταβάλλονται στη διάρκεια μιας φυσιολογικής κύησης</a:t>
            </a:r>
            <a:endParaRPr lang="el-GR"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68</a:t>
            </a:fld>
            <a:endParaRPr lang="el-GR"/>
          </a:p>
        </p:txBody>
      </p:sp>
      <p:graphicFrame>
        <p:nvGraphicFramePr>
          <p:cNvPr id="7" name="3 - Πίνακας"/>
          <p:cNvGraphicFramePr>
            <a:graphicFrameLocks noGrp="1"/>
          </p:cNvGraphicFramePr>
          <p:nvPr>
            <p:extLst>
              <p:ext uri="{D42A27DB-BD31-4B8C-83A1-F6EECF244321}">
                <p14:modId xmlns:p14="http://schemas.microsoft.com/office/powerpoint/2010/main" val="77452033"/>
              </p:ext>
            </p:extLst>
          </p:nvPr>
        </p:nvGraphicFramePr>
        <p:xfrm>
          <a:off x="179512" y="1146762"/>
          <a:ext cx="8712968" cy="5472380"/>
        </p:xfrm>
        <a:graphic>
          <a:graphicData uri="http://schemas.openxmlformats.org/drawingml/2006/table">
            <a:tbl>
              <a:tblPr/>
              <a:tblGrid>
                <a:gridCol w="3024336"/>
                <a:gridCol w="2520281"/>
                <a:gridCol w="3168351"/>
              </a:tblGrid>
              <a:tr h="247206">
                <a:tc gridSpan="3">
                  <a:txBody>
                    <a:bodyPr/>
                    <a:lstStyle/>
                    <a:p>
                      <a:pPr algn="ctr"/>
                      <a:r>
                        <a:rPr lang="el-GR" sz="1800" b="1" dirty="0">
                          <a:solidFill>
                            <a:schemeClr val="tx1"/>
                          </a:solidFill>
                          <a:effectLst/>
                        </a:rPr>
                        <a:t>ΜΕΤΑΒΟΛΕΣ ΠΑΡΑΓΟΝΤΩΝ ΠΗΞΗΣ ΣΤΗΝ ΦΥΣΙΟΛΟΓΙΚΗ ΕΓΚΥΜΟΣΥΝΗ</a:t>
                      </a:r>
                    </a:p>
                  </a:txBody>
                  <a:tcPr marL="38705" marR="38705" marT="19352" marB="1935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hMerge="1">
                  <a:txBody>
                    <a:bodyPr/>
                    <a:lstStyle/>
                    <a:p>
                      <a:endParaRPr lang="el-GR"/>
                    </a:p>
                  </a:txBody>
                  <a:tcPr/>
                </a:tc>
                <a:tc hMerge="1">
                  <a:txBody>
                    <a:bodyPr/>
                    <a:lstStyle/>
                    <a:p>
                      <a:endParaRPr lang="el-GR"/>
                    </a:p>
                  </a:txBody>
                  <a:tcPr/>
                </a:tc>
              </a:tr>
              <a:tr h="247206">
                <a:tc>
                  <a:txBody>
                    <a:bodyPr/>
                    <a:lstStyle/>
                    <a:p>
                      <a:pPr algn="ctr"/>
                      <a:r>
                        <a:rPr lang="el-GR" sz="1800" b="1" u="none" dirty="0">
                          <a:solidFill>
                            <a:schemeClr val="tx1"/>
                          </a:solidFill>
                          <a:effectLst/>
                        </a:rPr>
                        <a:t>Αυξάνονται</a:t>
                      </a:r>
                    </a:p>
                  </a:txBody>
                  <a:tcPr marL="38705" marR="38705" marT="19352" marB="1935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a:r>
                        <a:rPr lang="el-GR" sz="1800" b="1" u="none" dirty="0">
                          <a:solidFill>
                            <a:schemeClr val="tx1"/>
                          </a:solidFill>
                          <a:effectLst/>
                        </a:rPr>
                        <a:t>Αδιαφοροποίητα</a:t>
                      </a:r>
                    </a:p>
                  </a:txBody>
                  <a:tcPr marL="38705" marR="38705" marT="19352" marB="1935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a:r>
                        <a:rPr lang="el-GR" sz="1800" b="1" u="none" dirty="0">
                          <a:solidFill>
                            <a:schemeClr val="tx1"/>
                          </a:solidFill>
                          <a:effectLst/>
                        </a:rPr>
                        <a:t>Μειώνονται</a:t>
                      </a:r>
                    </a:p>
                  </a:txBody>
                  <a:tcPr marL="38705" marR="38705" marT="19352" marB="1935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r>
              <a:tr h="463846">
                <a:tc>
                  <a:txBody>
                    <a:bodyPr/>
                    <a:lstStyle/>
                    <a:p>
                      <a:pPr algn="ctr"/>
                      <a:r>
                        <a:rPr lang="el-GR" sz="1800" b="1" dirty="0">
                          <a:solidFill>
                            <a:srgbClr val="820000"/>
                          </a:solidFill>
                          <a:effectLst/>
                        </a:rPr>
                        <a:t>παράγοντες  </a:t>
                      </a:r>
                      <a:r>
                        <a:rPr lang="en-US" sz="1800" b="1" dirty="0">
                          <a:solidFill>
                            <a:srgbClr val="820000"/>
                          </a:solidFill>
                          <a:effectLst/>
                        </a:rPr>
                        <a:t>VII, VIII, X </a:t>
                      </a:r>
                    </a:p>
                  </a:txBody>
                  <a:tcPr marL="38705" marR="38705" marT="19352" marB="1935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a:r>
                        <a:rPr lang="el-GR" sz="1800" b="1" dirty="0" err="1">
                          <a:solidFill>
                            <a:schemeClr val="accent1">
                              <a:lumMod val="50000"/>
                            </a:schemeClr>
                          </a:solidFill>
                          <a:effectLst/>
                        </a:rPr>
                        <a:t>αντιθρομβίνη</a:t>
                      </a:r>
                      <a:r>
                        <a:rPr lang="el-GR" sz="1800" b="1" dirty="0">
                          <a:solidFill>
                            <a:schemeClr val="accent1">
                              <a:lumMod val="50000"/>
                            </a:schemeClr>
                          </a:solidFill>
                          <a:effectLst/>
                        </a:rPr>
                        <a:t> ΙΙΙ</a:t>
                      </a:r>
                    </a:p>
                  </a:txBody>
                  <a:tcPr marL="38705" marR="38705" marT="19352" marB="1935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a:r>
                        <a:rPr lang="el-GR" sz="1800" b="1" dirty="0">
                          <a:solidFill>
                            <a:schemeClr val="accent1">
                              <a:lumMod val="50000"/>
                            </a:schemeClr>
                          </a:solidFill>
                          <a:effectLst/>
                        </a:rPr>
                        <a:t>πρωτεΐνη </a:t>
                      </a:r>
                      <a:r>
                        <a:rPr lang="en-US" sz="1800" b="1" dirty="0">
                          <a:solidFill>
                            <a:schemeClr val="accent1">
                              <a:lumMod val="50000"/>
                            </a:schemeClr>
                          </a:solidFill>
                          <a:effectLst/>
                        </a:rPr>
                        <a:t>S (↓40-50</a:t>
                      </a:r>
                      <a:r>
                        <a:rPr lang="en-US" sz="1800" b="1" dirty="0" smtClean="0">
                          <a:solidFill>
                            <a:schemeClr val="accent1">
                              <a:lumMod val="50000"/>
                            </a:schemeClr>
                          </a:solidFill>
                          <a:effectLst/>
                        </a:rPr>
                        <a:t>%)</a:t>
                      </a:r>
                      <a:endParaRPr lang="en-US" sz="1800" b="1" dirty="0">
                        <a:solidFill>
                          <a:schemeClr val="accent1">
                            <a:lumMod val="50000"/>
                          </a:schemeClr>
                        </a:solidFill>
                        <a:effectLst/>
                      </a:endParaRPr>
                    </a:p>
                  </a:txBody>
                  <a:tcPr marL="38705" marR="38705" marT="19352" marB="1935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r>
              <a:tr h="680486">
                <a:tc>
                  <a:txBody>
                    <a:bodyPr/>
                    <a:lstStyle/>
                    <a:p>
                      <a:pPr algn="ctr"/>
                      <a:r>
                        <a:rPr lang="el-GR" sz="1800" b="1" dirty="0" err="1">
                          <a:solidFill>
                            <a:srgbClr val="820000"/>
                          </a:solidFill>
                          <a:effectLst/>
                        </a:rPr>
                        <a:t>ινωδογόνο</a:t>
                      </a:r>
                      <a:endParaRPr lang="el-GR" sz="1800" b="1" dirty="0">
                        <a:solidFill>
                          <a:srgbClr val="820000"/>
                        </a:solidFill>
                        <a:effectLst/>
                      </a:endParaRPr>
                    </a:p>
                  </a:txBody>
                  <a:tcPr marL="38705" marR="38705" marT="19352" marB="1935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a:r>
                        <a:rPr lang="el-GR" sz="1800" b="1" dirty="0">
                          <a:solidFill>
                            <a:schemeClr val="accent1">
                              <a:lumMod val="50000"/>
                            </a:schemeClr>
                          </a:solidFill>
                          <a:effectLst/>
                        </a:rPr>
                        <a:t>πρωτεΐνη </a:t>
                      </a:r>
                      <a:r>
                        <a:rPr lang="en-US" sz="1800" b="1" dirty="0">
                          <a:solidFill>
                            <a:schemeClr val="accent1">
                              <a:lumMod val="50000"/>
                            </a:schemeClr>
                          </a:solidFill>
                          <a:effectLst/>
                        </a:rPr>
                        <a:t>C</a:t>
                      </a:r>
                    </a:p>
                  </a:txBody>
                  <a:tcPr marL="38705" marR="38705" marT="19352" marB="1935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a:r>
                        <a:rPr lang="el-GR" sz="1800" b="1" dirty="0" err="1">
                          <a:solidFill>
                            <a:schemeClr val="accent1">
                              <a:lumMod val="50000"/>
                            </a:schemeClr>
                          </a:solidFill>
                          <a:effectLst/>
                        </a:rPr>
                        <a:t>εθαισθησία</a:t>
                      </a:r>
                      <a:r>
                        <a:rPr lang="el-GR" sz="1800" b="1" dirty="0">
                          <a:solidFill>
                            <a:schemeClr val="accent1">
                              <a:lumMod val="50000"/>
                            </a:schemeClr>
                          </a:solidFill>
                          <a:effectLst/>
                        </a:rPr>
                        <a:t> αιμοπεταλίων στην </a:t>
                      </a:r>
                      <a:r>
                        <a:rPr lang="el-GR" sz="1800" b="1" dirty="0" err="1">
                          <a:solidFill>
                            <a:schemeClr val="accent1">
                              <a:lumMod val="50000"/>
                            </a:schemeClr>
                          </a:solidFill>
                          <a:effectLst/>
                        </a:rPr>
                        <a:t>αντισυγκεντρωτική</a:t>
                      </a:r>
                      <a:r>
                        <a:rPr lang="el-GR" sz="1800" b="1" dirty="0">
                          <a:solidFill>
                            <a:schemeClr val="accent1">
                              <a:lumMod val="50000"/>
                            </a:schemeClr>
                          </a:solidFill>
                          <a:effectLst/>
                        </a:rPr>
                        <a:t> δράση της </a:t>
                      </a:r>
                      <a:r>
                        <a:rPr lang="el-GR" sz="1800" b="1" dirty="0" err="1">
                          <a:solidFill>
                            <a:schemeClr val="accent1">
                              <a:lumMod val="50000"/>
                            </a:schemeClr>
                          </a:solidFill>
                          <a:effectLst/>
                        </a:rPr>
                        <a:t>προστακυκλίνης</a:t>
                      </a:r>
                      <a:endParaRPr lang="el-GR" sz="1800" b="1" dirty="0">
                        <a:solidFill>
                          <a:schemeClr val="accent1">
                            <a:lumMod val="50000"/>
                          </a:schemeClr>
                        </a:solidFill>
                        <a:effectLst/>
                      </a:endParaRPr>
                    </a:p>
                  </a:txBody>
                  <a:tcPr marL="38705" marR="38705" marT="19352" marB="1935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r>
              <a:tr h="897126">
                <a:tc>
                  <a:txBody>
                    <a:bodyPr/>
                    <a:lstStyle/>
                    <a:p>
                      <a:pPr algn="ctr"/>
                      <a:r>
                        <a:rPr lang="el-GR" sz="1800" b="1" dirty="0">
                          <a:solidFill>
                            <a:schemeClr val="accent3">
                              <a:lumMod val="50000"/>
                            </a:schemeClr>
                          </a:solidFill>
                          <a:effectLst/>
                        </a:rPr>
                        <a:t>αναστολέας </a:t>
                      </a:r>
                      <a:r>
                        <a:rPr lang="el-GR" sz="1800" b="1" dirty="0" err="1">
                          <a:solidFill>
                            <a:schemeClr val="accent3">
                              <a:lumMod val="50000"/>
                            </a:schemeClr>
                          </a:solidFill>
                          <a:effectLst/>
                        </a:rPr>
                        <a:t>ενεργοποιητή</a:t>
                      </a:r>
                      <a:r>
                        <a:rPr lang="el-GR" sz="1800" b="1" dirty="0">
                          <a:solidFill>
                            <a:schemeClr val="accent3">
                              <a:lumMod val="50000"/>
                            </a:schemeClr>
                          </a:solidFill>
                          <a:effectLst/>
                        </a:rPr>
                        <a:t> </a:t>
                      </a:r>
                      <a:r>
                        <a:rPr lang="el-GR" sz="1800" b="1" dirty="0" err="1">
                          <a:solidFill>
                            <a:schemeClr val="accent3">
                              <a:lumMod val="50000"/>
                            </a:schemeClr>
                          </a:solidFill>
                          <a:effectLst/>
                        </a:rPr>
                        <a:t>πλασμινογόνου</a:t>
                      </a:r>
                      <a:r>
                        <a:rPr lang="el-GR" sz="1800" b="1" dirty="0">
                          <a:solidFill>
                            <a:schemeClr val="accent3">
                              <a:lumMod val="50000"/>
                            </a:schemeClr>
                          </a:solidFill>
                          <a:effectLst/>
                        </a:rPr>
                        <a:t> 1(PAI-1) [παράγεται </a:t>
                      </a:r>
                      <a:r>
                        <a:rPr lang="el-GR" sz="1800" b="1" dirty="0" err="1">
                          <a:solidFill>
                            <a:schemeClr val="accent3">
                              <a:lumMod val="50000"/>
                            </a:schemeClr>
                          </a:solidFill>
                          <a:effectLst/>
                        </a:rPr>
                        <a:t>απο</a:t>
                      </a:r>
                      <a:r>
                        <a:rPr lang="el-GR" sz="1800" b="1" dirty="0">
                          <a:solidFill>
                            <a:schemeClr val="accent3">
                              <a:lumMod val="50000"/>
                            </a:schemeClr>
                          </a:solidFill>
                          <a:effectLst/>
                        </a:rPr>
                        <a:t> το ενδοθήλιο]</a:t>
                      </a:r>
                    </a:p>
                  </a:txBody>
                  <a:tcPr marL="38705" marR="38705" marT="19352" marB="1935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a:r>
                        <a:rPr lang="el-GR" sz="1800" b="0" dirty="0">
                          <a:solidFill>
                            <a:srgbClr val="0000FF"/>
                          </a:solidFill>
                          <a:effectLst/>
                        </a:rPr>
                        <a:t/>
                      </a:r>
                      <a:br>
                        <a:rPr lang="el-GR" sz="1800" b="0" dirty="0">
                          <a:solidFill>
                            <a:srgbClr val="0000FF"/>
                          </a:solidFill>
                          <a:effectLst/>
                        </a:rPr>
                      </a:br>
                      <a:endParaRPr lang="el-GR" sz="1800" b="0" dirty="0">
                        <a:solidFill>
                          <a:srgbClr val="0000FF"/>
                        </a:solidFill>
                        <a:effectLst/>
                      </a:endParaRPr>
                    </a:p>
                  </a:txBody>
                  <a:tcPr marL="38705" marR="38705" marT="19352" marB="1935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a:r>
                        <a:rPr lang="el-GR" sz="1800" b="0" dirty="0">
                          <a:effectLst/>
                        </a:rPr>
                        <a:t/>
                      </a:r>
                      <a:br>
                        <a:rPr lang="el-GR" sz="1800" b="0" dirty="0">
                          <a:effectLst/>
                        </a:rPr>
                      </a:br>
                      <a:endParaRPr lang="el-GR" sz="1800" b="0" dirty="0">
                        <a:effectLst/>
                      </a:endParaRPr>
                    </a:p>
                  </a:txBody>
                  <a:tcPr marL="38705" marR="38705" marT="19352" marB="1935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r>
              <a:tr h="1113767">
                <a:tc>
                  <a:txBody>
                    <a:bodyPr/>
                    <a:lstStyle/>
                    <a:p>
                      <a:pPr algn="ctr"/>
                      <a:r>
                        <a:rPr lang="el-GR" sz="1800" b="1" dirty="0">
                          <a:solidFill>
                            <a:schemeClr val="accent3">
                              <a:lumMod val="50000"/>
                            </a:schemeClr>
                          </a:solidFill>
                          <a:effectLst/>
                        </a:rPr>
                        <a:t>αναστολέας </a:t>
                      </a:r>
                      <a:r>
                        <a:rPr lang="el-GR" sz="1800" b="1" dirty="0" err="1">
                          <a:solidFill>
                            <a:schemeClr val="accent3">
                              <a:lumMod val="50000"/>
                            </a:schemeClr>
                          </a:solidFill>
                          <a:effectLst/>
                        </a:rPr>
                        <a:t>ενεργοποιητή</a:t>
                      </a:r>
                      <a:r>
                        <a:rPr lang="el-GR" sz="1800" b="1" dirty="0">
                          <a:solidFill>
                            <a:schemeClr val="accent3">
                              <a:lumMod val="50000"/>
                            </a:schemeClr>
                          </a:solidFill>
                          <a:effectLst/>
                        </a:rPr>
                        <a:t> </a:t>
                      </a:r>
                      <a:r>
                        <a:rPr lang="el-GR" sz="1800" b="1" dirty="0" err="1">
                          <a:solidFill>
                            <a:schemeClr val="accent3">
                              <a:lumMod val="50000"/>
                            </a:schemeClr>
                          </a:solidFill>
                          <a:effectLst/>
                        </a:rPr>
                        <a:t>πλασμινογόνου</a:t>
                      </a:r>
                      <a:r>
                        <a:rPr lang="el-GR" sz="1800" b="1" dirty="0">
                          <a:solidFill>
                            <a:schemeClr val="accent3">
                              <a:lumMod val="50000"/>
                            </a:schemeClr>
                          </a:solidFill>
                          <a:effectLst/>
                        </a:rPr>
                        <a:t> 2 (PAI-2) [παράγεται από την </a:t>
                      </a:r>
                      <a:r>
                        <a:rPr lang="el-GR" sz="1800" b="1" dirty="0" err="1">
                          <a:solidFill>
                            <a:schemeClr val="accent3">
                              <a:lumMod val="50000"/>
                            </a:schemeClr>
                          </a:solidFill>
                          <a:effectLst/>
                        </a:rPr>
                        <a:t>τροφοβλάστη</a:t>
                      </a:r>
                      <a:r>
                        <a:rPr lang="el-GR" sz="1800" b="1" dirty="0" smtClean="0">
                          <a:solidFill>
                            <a:schemeClr val="accent3">
                              <a:lumMod val="50000"/>
                            </a:schemeClr>
                          </a:solidFill>
                          <a:effectLst/>
                        </a:rPr>
                        <a:t>]</a:t>
                      </a:r>
                      <a:endParaRPr lang="el-GR" sz="1800" b="1" dirty="0">
                        <a:solidFill>
                          <a:schemeClr val="accent3">
                            <a:lumMod val="50000"/>
                          </a:schemeClr>
                        </a:solidFill>
                        <a:effectLst/>
                      </a:endParaRPr>
                    </a:p>
                  </a:txBody>
                  <a:tcPr marL="38705" marR="38705" marT="19352" marB="1935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a:r>
                        <a:rPr lang="el-GR" sz="1800" b="0" dirty="0">
                          <a:effectLst/>
                        </a:rPr>
                        <a:t/>
                      </a:r>
                      <a:br>
                        <a:rPr lang="el-GR" sz="1800" b="0" dirty="0">
                          <a:effectLst/>
                        </a:rPr>
                      </a:br>
                      <a:endParaRPr lang="el-GR" sz="1800" b="0" dirty="0">
                        <a:effectLst/>
                      </a:endParaRPr>
                    </a:p>
                  </a:txBody>
                  <a:tcPr marL="38705" marR="38705" marT="19352" marB="1935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a:r>
                        <a:rPr lang="el-GR" sz="1800" b="0" dirty="0">
                          <a:effectLst/>
                        </a:rPr>
                        <a:t/>
                      </a:r>
                      <a:br>
                        <a:rPr lang="el-GR" sz="1800" b="0" dirty="0">
                          <a:effectLst/>
                        </a:rPr>
                      </a:br>
                      <a:endParaRPr lang="el-GR" sz="1800" b="0" dirty="0">
                        <a:effectLst/>
                      </a:endParaRPr>
                    </a:p>
                  </a:txBody>
                  <a:tcPr marL="38705" marR="38705" marT="19352" marB="1935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r>
              <a:tr h="463846">
                <a:tc>
                  <a:txBody>
                    <a:bodyPr/>
                    <a:lstStyle/>
                    <a:p>
                      <a:pPr algn="ctr"/>
                      <a:r>
                        <a:rPr lang="el-GR" sz="1800" b="1" dirty="0">
                          <a:solidFill>
                            <a:srgbClr val="820000"/>
                          </a:solidFill>
                          <a:effectLst/>
                        </a:rPr>
                        <a:t>ενεργοποίηση λειτουργίας αιμοπεταλίων</a:t>
                      </a:r>
                    </a:p>
                  </a:txBody>
                  <a:tcPr marL="38705" marR="38705" marT="19352" marB="1935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a:r>
                        <a:rPr lang="el-GR" sz="1800" b="0" dirty="0">
                          <a:effectLst/>
                        </a:rPr>
                        <a:t/>
                      </a:r>
                      <a:br>
                        <a:rPr lang="el-GR" sz="1800" b="0" dirty="0">
                          <a:effectLst/>
                        </a:rPr>
                      </a:br>
                      <a:endParaRPr lang="el-GR" sz="1800" b="0" dirty="0">
                        <a:effectLst/>
                      </a:endParaRPr>
                    </a:p>
                  </a:txBody>
                  <a:tcPr marL="38705" marR="38705" marT="19352" marB="1935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a:r>
                        <a:rPr lang="el-GR" sz="1800" b="0" dirty="0">
                          <a:effectLst/>
                        </a:rPr>
                        <a:t/>
                      </a:r>
                      <a:br>
                        <a:rPr lang="el-GR" sz="1800" b="0" dirty="0">
                          <a:effectLst/>
                        </a:rPr>
                      </a:br>
                      <a:endParaRPr lang="el-GR" sz="1800" b="0" dirty="0">
                        <a:effectLst/>
                      </a:endParaRPr>
                    </a:p>
                  </a:txBody>
                  <a:tcPr marL="38705" marR="38705" marT="19352" marB="1935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r>
              <a:tr h="463846">
                <a:tc>
                  <a:txBody>
                    <a:bodyPr/>
                    <a:lstStyle/>
                    <a:p>
                      <a:pPr algn="ctr"/>
                      <a:r>
                        <a:rPr lang="el-GR" sz="1800" b="1" dirty="0">
                          <a:solidFill>
                            <a:srgbClr val="820000"/>
                          </a:solidFill>
                          <a:effectLst/>
                        </a:rPr>
                        <a:t>παραγωγή </a:t>
                      </a:r>
                      <a:r>
                        <a:rPr lang="el-GR" sz="1800" b="1" dirty="0" err="1">
                          <a:solidFill>
                            <a:srgbClr val="820000"/>
                          </a:solidFill>
                          <a:effectLst/>
                        </a:rPr>
                        <a:t>θρομβοξάνης</a:t>
                      </a:r>
                      <a:r>
                        <a:rPr lang="el-GR" sz="1800" b="1" dirty="0">
                          <a:solidFill>
                            <a:srgbClr val="820000"/>
                          </a:solidFill>
                          <a:effectLst/>
                        </a:rPr>
                        <a:t> </a:t>
                      </a:r>
                      <a:r>
                        <a:rPr lang="el-GR" sz="1800" b="1" dirty="0" err="1">
                          <a:solidFill>
                            <a:srgbClr val="820000"/>
                          </a:solidFill>
                          <a:effectLst/>
                        </a:rPr>
                        <a:t>απο</a:t>
                      </a:r>
                      <a:r>
                        <a:rPr lang="el-GR" sz="1800" b="1" dirty="0">
                          <a:solidFill>
                            <a:srgbClr val="820000"/>
                          </a:solidFill>
                          <a:effectLst/>
                        </a:rPr>
                        <a:t> αιμοπετάλια</a:t>
                      </a:r>
                    </a:p>
                  </a:txBody>
                  <a:tcPr marL="38705" marR="38705" marT="19352" marB="1935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a:r>
                        <a:rPr lang="el-GR" sz="1800" b="0" dirty="0">
                          <a:effectLst/>
                        </a:rPr>
                        <a:t/>
                      </a:r>
                      <a:br>
                        <a:rPr lang="el-GR" sz="1800" b="0" dirty="0">
                          <a:effectLst/>
                        </a:rPr>
                      </a:br>
                      <a:endParaRPr lang="el-GR" sz="1800" b="0" dirty="0">
                        <a:effectLst/>
                      </a:endParaRPr>
                    </a:p>
                  </a:txBody>
                  <a:tcPr marL="38705" marR="38705" marT="19352" marB="1935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a:r>
                        <a:rPr lang="el-GR" sz="1800" b="0" dirty="0">
                          <a:effectLst/>
                        </a:rPr>
                        <a:t/>
                      </a:r>
                      <a:br>
                        <a:rPr lang="el-GR" sz="1800" b="0" dirty="0">
                          <a:effectLst/>
                        </a:rPr>
                      </a:br>
                      <a:endParaRPr lang="el-GR" sz="1800" b="0" dirty="0">
                        <a:effectLst/>
                      </a:endParaRPr>
                    </a:p>
                  </a:txBody>
                  <a:tcPr marL="38705" marR="38705" marT="19352" marB="1935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r>
              <a:tr h="247206">
                <a:tc>
                  <a:txBody>
                    <a:bodyPr/>
                    <a:lstStyle/>
                    <a:p>
                      <a:pPr algn="r"/>
                      <a:r>
                        <a:rPr lang="el-GR" sz="1800" b="0" dirty="0">
                          <a:solidFill>
                            <a:srgbClr val="993300"/>
                          </a:solidFill>
                          <a:effectLst/>
                        </a:rPr>
                        <a:t>♦ = πήξη</a:t>
                      </a:r>
                      <a:endParaRPr lang="el-GR" sz="1800" b="0" dirty="0">
                        <a:effectLst/>
                      </a:endParaRPr>
                    </a:p>
                  </a:txBody>
                  <a:tcPr marL="38705" marR="38705" marT="19352" marB="1935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a:r>
                        <a:rPr lang="el-GR" sz="1800" b="0" dirty="0">
                          <a:solidFill>
                            <a:schemeClr val="accent5">
                              <a:lumMod val="50000"/>
                            </a:schemeClr>
                          </a:solidFill>
                          <a:effectLst/>
                        </a:rPr>
                        <a:t>♦ = αντιπηκτική </a:t>
                      </a:r>
                      <a:r>
                        <a:rPr lang="el-GR" sz="1800" b="0" dirty="0" smtClean="0">
                          <a:solidFill>
                            <a:schemeClr val="accent5">
                              <a:lumMod val="50000"/>
                            </a:schemeClr>
                          </a:solidFill>
                          <a:effectLst/>
                        </a:rPr>
                        <a:t>δράση</a:t>
                      </a:r>
                      <a:endParaRPr lang="el-GR" sz="1800" b="0" dirty="0">
                        <a:effectLst/>
                      </a:endParaRPr>
                    </a:p>
                  </a:txBody>
                  <a:tcPr marL="38705" marR="38705" marT="19352" marB="1935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l"/>
                      <a:r>
                        <a:rPr lang="el-GR" sz="1800" b="0" dirty="0">
                          <a:solidFill>
                            <a:srgbClr val="008000"/>
                          </a:solidFill>
                          <a:effectLst/>
                        </a:rPr>
                        <a:t>♦ = </a:t>
                      </a:r>
                      <a:r>
                        <a:rPr lang="el-GR" sz="1800" b="0" dirty="0" err="1" smtClean="0">
                          <a:solidFill>
                            <a:srgbClr val="008000"/>
                          </a:solidFill>
                          <a:effectLst/>
                        </a:rPr>
                        <a:t>ινωδόλυση</a:t>
                      </a:r>
                      <a:endParaRPr lang="el-GR" sz="1800" b="0" dirty="0">
                        <a:effectLst/>
                      </a:endParaRPr>
                    </a:p>
                  </a:txBody>
                  <a:tcPr marL="38705" marR="38705" marT="19352" marB="1935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r>
            </a:tbl>
          </a:graphicData>
        </a:graphic>
      </p:graphicFrame>
    </p:spTree>
    <p:extLst>
      <p:ext uri="{BB962C8B-B14F-4D97-AF65-F5344CB8AC3E}">
        <p14:creationId xmlns:p14="http://schemas.microsoft.com/office/powerpoint/2010/main" val="269616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Πρόληψη - </a:t>
            </a:r>
            <a:r>
              <a:rPr lang="el-GR" dirty="0"/>
              <a:t>Προαγωγή Υγείας</a:t>
            </a:r>
            <a:br>
              <a:rPr lang="el-GR" dirty="0"/>
            </a:br>
            <a:r>
              <a:rPr lang="el-GR" dirty="0" smtClean="0"/>
              <a:t>Πεδία </a:t>
            </a:r>
            <a:r>
              <a:rPr lang="el-GR" dirty="0"/>
              <a:t>δράσης </a:t>
            </a:r>
            <a:r>
              <a:rPr lang="el-GR" dirty="0" smtClean="0"/>
              <a:t>- </a:t>
            </a:r>
            <a:r>
              <a:rPr lang="el-GR" dirty="0"/>
              <a:t>Ενεργοποίηση </a:t>
            </a:r>
            <a:r>
              <a:rPr lang="el-GR" dirty="0" smtClean="0"/>
              <a:t>…</a:t>
            </a:r>
            <a:r>
              <a:rPr lang="el-GR" sz="3100" b="0" dirty="0">
                <a:solidFill>
                  <a:prstClr val="black"/>
                </a:solidFill>
              </a:rPr>
              <a:t>(1/2)</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82470925"/>
              </p:ext>
            </p:extLst>
          </p:nvPr>
        </p:nvGraphicFramePr>
        <p:xfrm>
          <a:off x="457200" y="1196975"/>
          <a:ext cx="8229600" cy="504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8162319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Υπερπηκτικότητα</a:t>
            </a:r>
            <a:endParaRPr lang="el-GR" dirty="0"/>
          </a:p>
        </p:txBody>
      </p:sp>
      <p:sp>
        <p:nvSpPr>
          <p:cNvPr id="3" name="Content Placeholder 2"/>
          <p:cNvSpPr>
            <a:spLocks noGrp="1"/>
          </p:cNvSpPr>
          <p:nvPr>
            <p:ph idx="1"/>
          </p:nvPr>
        </p:nvSpPr>
        <p:spPr>
          <a:xfrm>
            <a:off x="457200" y="1196752"/>
            <a:ext cx="8229600" cy="5256584"/>
          </a:xfrm>
        </p:spPr>
        <p:txBody>
          <a:bodyPr>
            <a:noAutofit/>
          </a:bodyPr>
          <a:lstStyle/>
          <a:p>
            <a:pPr marL="0" indent="0">
              <a:buNone/>
            </a:pPr>
            <a:r>
              <a:rPr lang="el-GR" sz="2400" dirty="0"/>
              <a:t>Οποιασδήποτε πηγής προέλευση της κατάστασης </a:t>
            </a:r>
            <a:r>
              <a:rPr lang="el-GR" sz="2400" dirty="0" err="1"/>
              <a:t>υπερπηκτικότητας</a:t>
            </a:r>
            <a:r>
              <a:rPr lang="el-GR" sz="2400" dirty="0"/>
              <a:t> στην γυναίκα μπορεί, </a:t>
            </a:r>
            <a:r>
              <a:rPr lang="el-GR" sz="2400" dirty="0" smtClean="0"/>
              <a:t>αλλά </a:t>
            </a:r>
            <a:r>
              <a:rPr lang="el-GR" sz="2400" dirty="0"/>
              <a:t>όχι πάντα και σε μικρό ποσοστό, να προκαλέσει:</a:t>
            </a:r>
          </a:p>
          <a:p>
            <a:r>
              <a:rPr lang="el-GR" sz="2400" dirty="0" smtClean="0"/>
              <a:t>Θρομβοφλεβίτιδα</a:t>
            </a:r>
            <a:r>
              <a:rPr lang="el-GR" sz="2400" dirty="0"/>
              <a:t>, κυρίως στα κάτω άκρα με συχνότητα μικρότερη από 3</a:t>
            </a:r>
            <a:r>
              <a:rPr lang="el-GR" sz="2400" dirty="0" smtClean="0"/>
              <a:t>‰.</a:t>
            </a:r>
          </a:p>
          <a:p>
            <a:r>
              <a:rPr lang="el-GR" sz="2400" dirty="0" smtClean="0"/>
              <a:t>Στειρότητα </a:t>
            </a:r>
            <a:r>
              <a:rPr lang="el-GR" sz="2400" dirty="0"/>
              <a:t>απότοκο αποτυχίας εμφύτευσης στο ενδομήτριο της </a:t>
            </a:r>
            <a:r>
              <a:rPr lang="el-GR" sz="2400" dirty="0" err="1" smtClean="0"/>
              <a:t>βλαστοκύστης</a:t>
            </a:r>
            <a:r>
              <a:rPr lang="el-GR" sz="2400" dirty="0" smtClean="0"/>
              <a:t>.</a:t>
            </a:r>
          </a:p>
          <a:p>
            <a:r>
              <a:rPr lang="el-GR" sz="2400" dirty="0" smtClean="0"/>
              <a:t>Αποβολή </a:t>
            </a:r>
            <a:r>
              <a:rPr lang="el-GR" sz="2400" dirty="0"/>
              <a:t>κυήματος μετά τις 10 εβδομάδες, αμφισβητούμενη από πολλές </a:t>
            </a:r>
            <a:r>
              <a:rPr lang="el-GR" sz="2400" dirty="0" smtClean="0"/>
              <a:t>μελέτες.</a:t>
            </a:r>
          </a:p>
          <a:p>
            <a:r>
              <a:rPr lang="el-GR" sz="2400" dirty="0" smtClean="0"/>
              <a:t>Ενδομήτριο </a:t>
            </a:r>
            <a:r>
              <a:rPr lang="el-GR" sz="2400" dirty="0"/>
              <a:t>θάνατο του εμβρύου μετά τις 28 εβδομάδες με αναλογία πιθανότητας (</a:t>
            </a:r>
            <a:r>
              <a:rPr lang="el-GR" sz="2400" dirty="0" err="1"/>
              <a:t>odds</a:t>
            </a:r>
            <a:r>
              <a:rPr lang="el-GR" sz="2400" dirty="0"/>
              <a:t> </a:t>
            </a:r>
            <a:r>
              <a:rPr lang="el-GR" sz="2400" dirty="0" err="1"/>
              <a:t>ratio</a:t>
            </a:r>
            <a:r>
              <a:rPr lang="el-GR" sz="2400" dirty="0" smtClean="0"/>
              <a:t>).</a:t>
            </a:r>
          </a:p>
          <a:p>
            <a:r>
              <a:rPr lang="el-GR" sz="2400" dirty="0" smtClean="0"/>
              <a:t>Ενδομήτρια </a:t>
            </a:r>
            <a:r>
              <a:rPr lang="el-GR" sz="2400" dirty="0"/>
              <a:t>καθυστέρηση ανάπτυξης εμβρύου (IUGR</a:t>
            </a:r>
            <a:r>
              <a:rPr lang="el-GR" sz="2400" dirty="0" smtClean="0"/>
              <a:t>).</a:t>
            </a:r>
          </a:p>
          <a:p>
            <a:r>
              <a:rPr lang="el-GR" sz="2400" dirty="0" smtClean="0"/>
              <a:t>Αποκόλληση πλακούντα.</a:t>
            </a:r>
            <a:r>
              <a:rPr lang="el-GR" sz="2400" dirty="0"/>
              <a:t/>
            </a:r>
            <a:br>
              <a:rPr lang="el-GR" sz="2400" dirty="0"/>
            </a:b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69</a:t>
            </a:fld>
            <a:endParaRPr lang="el-GR"/>
          </a:p>
        </p:txBody>
      </p:sp>
    </p:spTree>
    <p:extLst>
      <p:ext uri="{BB962C8B-B14F-4D97-AF65-F5344CB8AC3E}">
        <p14:creationId xmlns:p14="http://schemas.microsoft.com/office/powerpoint/2010/main" val="9692325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Θρομβοφιλία</a:t>
            </a:r>
            <a:endParaRPr lang="el-GR" dirty="0"/>
          </a:p>
        </p:txBody>
      </p:sp>
      <p:sp>
        <p:nvSpPr>
          <p:cNvPr id="3" name="Content Placeholder 2"/>
          <p:cNvSpPr>
            <a:spLocks noGrp="1"/>
          </p:cNvSpPr>
          <p:nvPr>
            <p:ph idx="1"/>
          </p:nvPr>
        </p:nvSpPr>
        <p:spPr/>
        <p:txBody>
          <a:bodyPr>
            <a:noAutofit/>
          </a:bodyPr>
          <a:lstStyle/>
          <a:p>
            <a:r>
              <a:rPr lang="el-GR" sz="2400" dirty="0"/>
              <a:t>Για την διάγνωση της </a:t>
            </a:r>
            <a:r>
              <a:rPr lang="el-GR" sz="2400" dirty="0" err="1"/>
              <a:t>θρομβοφιλίας</a:t>
            </a:r>
            <a:r>
              <a:rPr lang="el-GR" sz="2400" dirty="0"/>
              <a:t> υπάρχουν τα πάνελ διαγνωστικής προσέγγισης που διαχωρίζονται ανάλογα  αν πρόκειται για κληρονομική ή για επίκτητη </a:t>
            </a:r>
            <a:r>
              <a:rPr lang="el-GR" sz="2400" dirty="0" err="1"/>
              <a:t>θρομβοφιλία</a:t>
            </a:r>
            <a:r>
              <a:rPr lang="el-GR" sz="2400" dirty="0"/>
              <a:t>. </a:t>
            </a:r>
            <a:br>
              <a:rPr lang="el-GR" sz="2400" dirty="0"/>
            </a:br>
            <a:r>
              <a:rPr lang="el-GR" sz="2400" dirty="0" smtClean="0"/>
              <a:t>Επίσης </a:t>
            </a:r>
            <a:r>
              <a:rPr lang="el-GR" sz="2400" dirty="0"/>
              <a:t>τα </a:t>
            </a:r>
            <a:r>
              <a:rPr lang="el-GR" sz="2400" dirty="0" smtClean="0"/>
              <a:t>τεστ </a:t>
            </a:r>
            <a:r>
              <a:rPr lang="el-GR" sz="2400" dirty="0"/>
              <a:t>ελέγχου πρέπει να εκτελούνται με τις ακόλουθες </a:t>
            </a:r>
            <a:r>
              <a:rPr lang="el-GR" sz="2400" dirty="0" smtClean="0"/>
              <a:t>προϋποθέσεις: </a:t>
            </a:r>
            <a:endParaRPr lang="el-GR" sz="2400" dirty="0"/>
          </a:p>
          <a:p>
            <a:r>
              <a:rPr lang="el-GR" sz="2400" dirty="0" smtClean="0"/>
              <a:t>α</a:t>
            </a:r>
            <a:r>
              <a:rPr lang="el-GR" sz="2400" dirty="0"/>
              <a:t>) τουλάχιστον 6 εβδομάδες μετά από το συμβάν στο οποίο αποδίδεται η επιπλοκή, </a:t>
            </a:r>
            <a:endParaRPr lang="el-GR" sz="2400" dirty="0" smtClean="0"/>
          </a:p>
          <a:p>
            <a:r>
              <a:rPr lang="el-GR" sz="2400" dirty="0" smtClean="0"/>
              <a:t>β</a:t>
            </a:r>
            <a:r>
              <a:rPr lang="el-GR" sz="2400" dirty="0"/>
              <a:t>) η ελεγχόμενη να μην είναι </a:t>
            </a:r>
            <a:r>
              <a:rPr lang="el-GR" sz="2400" dirty="0" smtClean="0"/>
              <a:t>έγκυος,</a:t>
            </a:r>
            <a:endParaRPr lang="el-GR" sz="2400" dirty="0"/>
          </a:p>
          <a:p>
            <a:r>
              <a:rPr lang="el-GR" sz="2400" dirty="0"/>
              <a:t>γ) να μη γίνεται λήψη αντιπηκτικών ή ορμονικών σκευασμάτων.</a:t>
            </a:r>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70</a:t>
            </a:fld>
            <a:endParaRPr lang="el-GR"/>
          </a:p>
        </p:txBody>
      </p:sp>
    </p:spTree>
    <p:extLst>
      <p:ext uri="{BB962C8B-B14F-4D97-AF65-F5344CB8AC3E}">
        <p14:creationId xmlns:p14="http://schemas.microsoft.com/office/powerpoint/2010/main" val="384448684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Γυναίκες στις οποίες συνίσταται προγεννητικός</a:t>
            </a:r>
            <a:br>
              <a:rPr lang="el-GR" sz="3200" dirty="0" smtClean="0"/>
            </a:br>
            <a:r>
              <a:rPr lang="el-GR" sz="3200" dirty="0" smtClean="0"/>
              <a:t>έλεγχος </a:t>
            </a:r>
            <a:r>
              <a:rPr lang="el-GR" sz="3200" dirty="0" err="1" smtClean="0"/>
              <a:t>θρομβοφιλίας</a:t>
            </a:r>
            <a:endParaRPr lang="el-GR" sz="3200" dirty="0"/>
          </a:p>
        </p:txBody>
      </p:sp>
      <p:sp>
        <p:nvSpPr>
          <p:cNvPr id="3" name="Content Placeholder 2"/>
          <p:cNvSpPr>
            <a:spLocks noGrp="1"/>
          </p:cNvSpPr>
          <p:nvPr>
            <p:ph idx="1"/>
          </p:nvPr>
        </p:nvSpPr>
        <p:spPr>
          <a:xfrm>
            <a:off x="457200" y="1412776"/>
            <a:ext cx="8229600" cy="5040560"/>
          </a:xfrm>
        </p:spPr>
        <p:txBody>
          <a:bodyPr>
            <a:noAutofit/>
          </a:bodyPr>
          <a:lstStyle/>
          <a:p>
            <a:pPr fontAlgn="ctr"/>
            <a:r>
              <a:rPr lang="el-GR" sz="2400" dirty="0" smtClean="0"/>
              <a:t>Ατομικό </a:t>
            </a:r>
            <a:r>
              <a:rPr lang="el-GR" sz="2400" dirty="0"/>
              <a:t>αναμνηστικό </a:t>
            </a:r>
            <a:r>
              <a:rPr lang="el-GR" sz="2400" dirty="0" err="1"/>
              <a:t>θρομβοεμβολικών</a:t>
            </a:r>
            <a:r>
              <a:rPr lang="el-GR" sz="2400" dirty="0"/>
              <a:t> </a:t>
            </a:r>
            <a:r>
              <a:rPr lang="el-GR" sz="2400" dirty="0" smtClean="0"/>
              <a:t>επεισοδίων.</a:t>
            </a:r>
            <a:endParaRPr lang="el-GR" sz="2400" dirty="0"/>
          </a:p>
          <a:p>
            <a:pPr fontAlgn="ctr"/>
            <a:r>
              <a:rPr lang="el-GR" sz="2400" dirty="0" smtClean="0"/>
              <a:t>Οικογενειακό </a:t>
            </a:r>
            <a:r>
              <a:rPr lang="el-GR" sz="2400" dirty="0"/>
              <a:t>ιστορικό θρόμβωσης ή </a:t>
            </a:r>
            <a:r>
              <a:rPr lang="el-GR" sz="2400" dirty="0" err="1" smtClean="0"/>
              <a:t>θρομβοφιλίας</a:t>
            </a:r>
            <a:r>
              <a:rPr lang="el-GR" sz="2400" dirty="0" smtClean="0"/>
              <a:t>.</a:t>
            </a:r>
            <a:endParaRPr lang="el-GR" sz="2400" dirty="0"/>
          </a:p>
          <a:p>
            <a:pPr fontAlgn="ctr"/>
            <a:r>
              <a:rPr lang="el-GR" sz="2400" dirty="0" smtClean="0"/>
              <a:t>Ιστορικό </a:t>
            </a:r>
            <a:r>
              <a:rPr lang="el-GR" sz="2400" dirty="0" err="1"/>
              <a:t>καθ΄έξιν</a:t>
            </a:r>
            <a:r>
              <a:rPr lang="el-GR" sz="2400" dirty="0"/>
              <a:t> </a:t>
            </a:r>
            <a:r>
              <a:rPr lang="el-GR" sz="2400" dirty="0" smtClean="0"/>
              <a:t>αποβολών.</a:t>
            </a:r>
            <a:endParaRPr lang="el-GR" sz="2400" dirty="0"/>
          </a:p>
          <a:p>
            <a:pPr fontAlgn="ctr"/>
            <a:r>
              <a:rPr lang="el-GR" sz="2400" dirty="0" smtClean="0"/>
              <a:t>Ιστορικό </a:t>
            </a:r>
            <a:r>
              <a:rPr lang="el-GR" sz="2400" dirty="0"/>
              <a:t>ενδομήτριου θανάτου </a:t>
            </a:r>
            <a:r>
              <a:rPr lang="el-GR" sz="2400" dirty="0" smtClean="0"/>
              <a:t>εμβρύου.</a:t>
            </a:r>
            <a:endParaRPr lang="el-GR" sz="2400" dirty="0"/>
          </a:p>
          <a:p>
            <a:pPr fontAlgn="ctr"/>
            <a:r>
              <a:rPr lang="el-GR" sz="2400" dirty="0" smtClean="0"/>
              <a:t>Ιστορικό </a:t>
            </a:r>
            <a:r>
              <a:rPr lang="el-GR" sz="2400" dirty="0"/>
              <a:t>αποκόλλησης </a:t>
            </a:r>
            <a:r>
              <a:rPr lang="el-GR" sz="2400" dirty="0" smtClean="0"/>
              <a:t>πλακούντα.</a:t>
            </a:r>
            <a:endParaRPr lang="el-GR" sz="2400" dirty="0"/>
          </a:p>
          <a:p>
            <a:pPr fontAlgn="ctr"/>
            <a:r>
              <a:rPr lang="el-GR" sz="2400" dirty="0" smtClean="0"/>
              <a:t>Ιστορικό </a:t>
            </a:r>
            <a:r>
              <a:rPr lang="el-GR" sz="2400" dirty="0"/>
              <a:t>ενδομήτριας καθυστέρησης ανάπτυξης </a:t>
            </a:r>
            <a:r>
              <a:rPr lang="el-GR" sz="2400" dirty="0" smtClean="0"/>
              <a:t>εμβρύου.</a:t>
            </a:r>
            <a:endParaRPr lang="el-GR" sz="2400" dirty="0"/>
          </a:p>
          <a:p>
            <a:pPr fontAlgn="ctr"/>
            <a:r>
              <a:rPr lang="el-GR" sz="2400" dirty="0" smtClean="0"/>
              <a:t>Ιστορικό </a:t>
            </a:r>
            <a:r>
              <a:rPr lang="el-GR" sz="2400" dirty="0"/>
              <a:t>διάχυτης </a:t>
            </a:r>
            <a:r>
              <a:rPr lang="el-GR" sz="2400" dirty="0" err="1"/>
              <a:t>ενδαγγειακής</a:t>
            </a:r>
            <a:r>
              <a:rPr lang="el-GR" sz="2400" dirty="0"/>
              <a:t> </a:t>
            </a:r>
            <a:r>
              <a:rPr lang="el-GR" sz="2400" dirty="0" smtClean="0"/>
              <a:t>πήξης.</a:t>
            </a:r>
            <a:endParaRPr lang="el-GR" sz="2400" dirty="0"/>
          </a:p>
          <a:p>
            <a:pPr fontAlgn="ctr"/>
            <a:r>
              <a:rPr lang="el-GR" sz="2400" dirty="0" smtClean="0"/>
              <a:t>Ιστορικό </a:t>
            </a:r>
            <a:r>
              <a:rPr lang="el-GR" sz="2400" dirty="0"/>
              <a:t>αιφνίδιας </a:t>
            </a:r>
            <a:r>
              <a:rPr lang="el-GR" sz="2400" dirty="0" smtClean="0"/>
              <a:t>πορφύρας.</a:t>
            </a:r>
            <a:endParaRPr lang="el-GR" sz="2400" dirty="0"/>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71</a:t>
            </a:fld>
            <a:endParaRPr lang="el-GR"/>
          </a:p>
        </p:txBody>
      </p:sp>
    </p:spTree>
    <p:extLst>
      <p:ext uri="{BB962C8B-B14F-4D97-AF65-F5344CB8AC3E}">
        <p14:creationId xmlns:p14="http://schemas.microsoft.com/office/powerpoint/2010/main" val="7669883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Σημασία της Αντιθρομβωτικής Αγωγής </a:t>
            </a:r>
          </a:p>
        </p:txBody>
      </p:sp>
      <p:sp>
        <p:nvSpPr>
          <p:cNvPr id="3" name="Content Placeholder 2"/>
          <p:cNvSpPr>
            <a:spLocks noGrp="1"/>
          </p:cNvSpPr>
          <p:nvPr>
            <p:ph idx="1"/>
          </p:nvPr>
        </p:nvSpPr>
        <p:spPr/>
        <p:txBody>
          <a:bodyPr>
            <a:normAutofit/>
          </a:bodyPr>
          <a:lstStyle/>
          <a:p>
            <a:r>
              <a:rPr lang="el-GR" sz="2800" dirty="0"/>
              <a:t>Κολπική </a:t>
            </a:r>
            <a:r>
              <a:rPr lang="el-GR" sz="2800" dirty="0" smtClean="0"/>
              <a:t>μαρμαρυγή.</a:t>
            </a:r>
            <a:endParaRPr lang="el-GR" sz="2800" dirty="0"/>
          </a:p>
          <a:p>
            <a:r>
              <a:rPr lang="el-GR" sz="2800" dirty="0" smtClean="0"/>
              <a:t>Θρόμβωση.</a:t>
            </a:r>
            <a:endParaRPr lang="el-GR" sz="2800" dirty="0"/>
          </a:p>
          <a:p>
            <a:r>
              <a:rPr lang="el-GR" sz="2800" dirty="0" smtClean="0"/>
              <a:t>Έμφραγμα μυοκαρδίου.</a:t>
            </a:r>
            <a:endParaRPr lang="el-GR" sz="2800" dirty="0"/>
          </a:p>
          <a:p>
            <a:r>
              <a:rPr lang="el-GR" sz="2800" dirty="0" smtClean="0"/>
              <a:t>Αγγειακό </a:t>
            </a:r>
            <a:r>
              <a:rPr lang="el-GR" sz="2800" dirty="0"/>
              <a:t>εγκεφαλικό </a:t>
            </a:r>
            <a:r>
              <a:rPr lang="el-GR" sz="2800" dirty="0" smtClean="0"/>
              <a:t>επεισόδιο.</a:t>
            </a:r>
            <a:endParaRPr lang="el-GR" sz="2800" dirty="0"/>
          </a:p>
          <a:p>
            <a:r>
              <a:rPr lang="el-GR" sz="2800" dirty="0" err="1" smtClean="0"/>
              <a:t>By</a:t>
            </a:r>
            <a:r>
              <a:rPr lang="el-GR" sz="2800" dirty="0" smtClean="0"/>
              <a:t> </a:t>
            </a:r>
            <a:r>
              <a:rPr lang="el-GR" sz="2800" dirty="0" err="1"/>
              <a:t>pass</a:t>
            </a:r>
            <a:r>
              <a:rPr lang="el-GR" sz="2800" dirty="0"/>
              <a:t>, αντικατάσταση </a:t>
            </a:r>
            <a:r>
              <a:rPr lang="el-GR" sz="2800" dirty="0" smtClean="0"/>
              <a:t>βαλβίδας.</a:t>
            </a:r>
            <a:endParaRPr lang="el-GR" sz="2800" dirty="0"/>
          </a:p>
          <a:p>
            <a:r>
              <a:rPr lang="el-GR" sz="2800" dirty="0" err="1" smtClean="0"/>
              <a:t>Θρομβοφιλία</a:t>
            </a:r>
            <a:r>
              <a:rPr lang="el-GR" sz="2800" dirty="0" smtClean="0"/>
              <a:t> </a:t>
            </a:r>
            <a:r>
              <a:rPr lang="el-GR" sz="2800" dirty="0"/>
              <a:t>και </a:t>
            </a:r>
            <a:r>
              <a:rPr lang="el-GR" sz="2800" dirty="0" smtClean="0"/>
              <a:t>χειρουργείο.</a:t>
            </a:r>
            <a:endParaRPr lang="el-GR" sz="2800" dirty="0"/>
          </a:p>
          <a:p>
            <a:r>
              <a:rPr lang="el-GR" sz="2800" b="1" dirty="0" err="1" smtClean="0">
                <a:solidFill>
                  <a:srgbClr val="004B82"/>
                </a:solidFill>
              </a:rPr>
              <a:t>Θρομβοφιλία</a:t>
            </a:r>
            <a:r>
              <a:rPr lang="el-GR" sz="2800" b="1" dirty="0" smtClean="0">
                <a:solidFill>
                  <a:srgbClr val="004B82"/>
                </a:solidFill>
              </a:rPr>
              <a:t> </a:t>
            </a:r>
            <a:r>
              <a:rPr lang="el-GR" sz="2800" b="1" dirty="0">
                <a:solidFill>
                  <a:srgbClr val="004B82"/>
                </a:solidFill>
              </a:rPr>
              <a:t>και </a:t>
            </a:r>
            <a:r>
              <a:rPr lang="el-GR" sz="2800" b="1" dirty="0" smtClean="0">
                <a:solidFill>
                  <a:srgbClr val="004B82"/>
                </a:solidFill>
              </a:rPr>
              <a:t>εγκυμοσύνη.</a:t>
            </a:r>
            <a:endParaRPr lang="el-GR" sz="2800" b="1" dirty="0">
              <a:solidFill>
                <a:srgbClr val="004B82"/>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72</a:t>
            </a:fld>
            <a:endParaRPr lang="el-GR"/>
          </a:p>
        </p:txBody>
      </p:sp>
    </p:spTree>
    <p:extLst>
      <p:ext uri="{BB962C8B-B14F-4D97-AF65-F5344CB8AC3E}">
        <p14:creationId xmlns:p14="http://schemas.microsoft.com/office/powerpoint/2010/main" val="22228872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Αντιθρομβωτικά Φάρμακα</a:t>
            </a:r>
          </a:p>
        </p:txBody>
      </p:sp>
      <p:sp>
        <p:nvSpPr>
          <p:cNvPr id="3" name="Content Placeholder 2"/>
          <p:cNvSpPr>
            <a:spLocks noGrp="1"/>
          </p:cNvSpPr>
          <p:nvPr>
            <p:ph idx="1"/>
          </p:nvPr>
        </p:nvSpPr>
        <p:spPr/>
        <p:txBody>
          <a:bodyPr>
            <a:normAutofit fontScale="92500"/>
          </a:bodyPr>
          <a:lstStyle/>
          <a:p>
            <a:r>
              <a:rPr lang="el-GR" sz="2600" b="1" dirty="0" err="1" smtClean="0"/>
              <a:t>Αντιαιμοπεταλιακά</a:t>
            </a:r>
            <a:r>
              <a:rPr lang="el-GR" sz="2600" b="1" dirty="0" smtClean="0"/>
              <a:t> </a:t>
            </a:r>
            <a:r>
              <a:rPr lang="el-GR" sz="2600" dirty="0" smtClean="0"/>
              <a:t>(</a:t>
            </a:r>
            <a:r>
              <a:rPr lang="el-GR" sz="2600" dirty="0"/>
              <a:t>αποτρέπουν τη συσσώρευση και συγκόλληση των αιμοπεταλίων</a:t>
            </a:r>
            <a:r>
              <a:rPr lang="el-GR" sz="2600" dirty="0" smtClean="0"/>
              <a:t>).</a:t>
            </a:r>
            <a:endParaRPr lang="el-GR" sz="2600" dirty="0"/>
          </a:p>
          <a:p>
            <a:r>
              <a:rPr lang="el-GR" sz="2600" b="1" dirty="0">
                <a:solidFill>
                  <a:srgbClr val="004B82"/>
                </a:solidFill>
              </a:rPr>
              <a:t>Ασπιρίνη</a:t>
            </a:r>
            <a:r>
              <a:rPr lang="el-GR" sz="2600" dirty="0"/>
              <a:t> (</a:t>
            </a:r>
            <a:r>
              <a:rPr lang="el-GR" sz="2600" dirty="0" err="1"/>
              <a:t>Aspirin</a:t>
            </a:r>
            <a:r>
              <a:rPr lang="el-GR" sz="2600" dirty="0"/>
              <a:t>, </a:t>
            </a:r>
            <a:r>
              <a:rPr lang="el-GR" sz="2600" dirty="0" err="1"/>
              <a:t>Salospir</a:t>
            </a:r>
            <a:r>
              <a:rPr lang="el-GR" sz="2600" dirty="0"/>
              <a:t>, </a:t>
            </a:r>
            <a:r>
              <a:rPr lang="el-GR" sz="2600" dirty="0" err="1"/>
              <a:t>Egicalm</a:t>
            </a:r>
            <a:r>
              <a:rPr lang="el-GR" sz="2600" dirty="0" smtClean="0"/>
              <a:t>).</a:t>
            </a:r>
            <a:endParaRPr lang="el-GR" sz="2600" dirty="0"/>
          </a:p>
          <a:p>
            <a:r>
              <a:rPr lang="el-GR" sz="2600" b="1" dirty="0" smtClean="0"/>
              <a:t>Αντιπηκτικά </a:t>
            </a:r>
            <a:r>
              <a:rPr lang="el-GR" sz="2600" dirty="0" smtClean="0"/>
              <a:t>(</a:t>
            </a:r>
            <a:r>
              <a:rPr lang="el-GR" sz="2600" dirty="0"/>
              <a:t>Τα αντιπηκτικά φάρμακα αναστέλλουν της θρομβίνη, καθώς και κάποιους από τους παράγοντες που συμμετέχουν στο μηχανισμό της πήξης</a:t>
            </a:r>
            <a:r>
              <a:rPr lang="el-GR" sz="2600" dirty="0" smtClean="0"/>
              <a:t>).</a:t>
            </a:r>
            <a:endParaRPr lang="el-GR" sz="2600" dirty="0"/>
          </a:p>
          <a:p>
            <a:r>
              <a:rPr lang="el-GR" sz="2600" b="1" dirty="0" smtClean="0">
                <a:solidFill>
                  <a:srgbClr val="004B82"/>
                </a:solidFill>
              </a:rPr>
              <a:t>Η </a:t>
            </a:r>
            <a:r>
              <a:rPr lang="el-GR" sz="2600" b="1" dirty="0">
                <a:solidFill>
                  <a:srgbClr val="004B82"/>
                </a:solidFill>
              </a:rPr>
              <a:t>ηπαρίνη </a:t>
            </a:r>
            <a:r>
              <a:rPr lang="el-GR" sz="2600" dirty="0"/>
              <a:t>(</a:t>
            </a:r>
            <a:r>
              <a:rPr lang="el-GR" sz="2600" dirty="0" err="1"/>
              <a:t>Heparin</a:t>
            </a:r>
            <a:r>
              <a:rPr lang="el-GR" sz="2600" dirty="0" smtClean="0"/>
              <a:t>).</a:t>
            </a:r>
            <a:endParaRPr lang="el-GR" sz="2600" dirty="0"/>
          </a:p>
          <a:p>
            <a:r>
              <a:rPr lang="el-GR" sz="2600" dirty="0"/>
              <a:t>Χαμηλού Μοριακού Βάρους </a:t>
            </a:r>
            <a:r>
              <a:rPr lang="el-GR" sz="2600" dirty="0" err="1"/>
              <a:t>Ηπαρίνες</a:t>
            </a:r>
            <a:r>
              <a:rPr lang="el-GR" sz="2600" dirty="0"/>
              <a:t> (ΧΜΒΗ- Κυριότερα σκευάσματα: </a:t>
            </a:r>
            <a:r>
              <a:rPr lang="el-GR" sz="2600" dirty="0" err="1"/>
              <a:t>Clexane</a:t>
            </a:r>
            <a:r>
              <a:rPr lang="el-GR" sz="2600" dirty="0"/>
              <a:t>, </a:t>
            </a:r>
            <a:r>
              <a:rPr lang="el-GR" sz="2600" dirty="0" err="1"/>
              <a:t>Fraxiparin</a:t>
            </a:r>
            <a:r>
              <a:rPr lang="el-GR" sz="2600" dirty="0"/>
              <a:t>, </a:t>
            </a:r>
            <a:r>
              <a:rPr lang="el-GR" sz="2600" dirty="0" err="1"/>
              <a:t>Innohep</a:t>
            </a:r>
            <a:r>
              <a:rPr lang="el-GR" sz="2600" dirty="0"/>
              <a:t>, </a:t>
            </a:r>
            <a:r>
              <a:rPr lang="el-GR" sz="2600" dirty="0" err="1"/>
              <a:t>Fragmin</a:t>
            </a:r>
            <a:r>
              <a:rPr lang="el-GR" sz="2600" dirty="0"/>
              <a:t>, </a:t>
            </a:r>
            <a:r>
              <a:rPr lang="el-GR" sz="2600" dirty="0" err="1"/>
              <a:t>Ivor</a:t>
            </a:r>
            <a:r>
              <a:rPr lang="el-GR" sz="2600" dirty="0"/>
              <a:t> κ.α</a:t>
            </a:r>
            <a:r>
              <a:rPr lang="el-GR" sz="2600" dirty="0" smtClean="0"/>
              <a:t>.).</a:t>
            </a:r>
            <a:endParaRPr lang="el-GR" sz="2600" dirty="0"/>
          </a:p>
          <a:p>
            <a:r>
              <a:rPr lang="el-GR" sz="2600" dirty="0" smtClean="0"/>
              <a:t>Οι </a:t>
            </a:r>
            <a:r>
              <a:rPr lang="el-GR" sz="2600" dirty="0"/>
              <a:t>ανταγωνιστές της βιταμίνης Κ, τα παράγωγα της </a:t>
            </a:r>
            <a:r>
              <a:rPr lang="el-GR" sz="2600" dirty="0" err="1"/>
              <a:t>κουμαρίνης</a:t>
            </a:r>
            <a:r>
              <a:rPr lang="el-GR" sz="2600" dirty="0"/>
              <a:t> [</a:t>
            </a:r>
            <a:r>
              <a:rPr lang="el-GR" sz="2600" dirty="0" err="1"/>
              <a:t>Acenocoumarol</a:t>
            </a:r>
            <a:r>
              <a:rPr lang="el-GR" sz="2600" dirty="0"/>
              <a:t> (</a:t>
            </a:r>
            <a:r>
              <a:rPr lang="el-GR" sz="2600" dirty="0" err="1"/>
              <a:t>Sintrom</a:t>
            </a:r>
            <a:r>
              <a:rPr lang="el-GR" sz="2600" dirty="0"/>
              <a:t>), </a:t>
            </a:r>
            <a:r>
              <a:rPr lang="el-GR" sz="2600" dirty="0" err="1" smtClean="0"/>
              <a:t>Warfarin</a:t>
            </a:r>
            <a:r>
              <a:rPr lang="el-GR" sz="2600" dirty="0" smtClean="0"/>
              <a:t> </a:t>
            </a:r>
            <a:r>
              <a:rPr lang="el-GR" sz="2600" dirty="0"/>
              <a:t>(</a:t>
            </a:r>
            <a:r>
              <a:rPr lang="el-GR" sz="2600" dirty="0" err="1"/>
              <a:t>Panwarfin</a:t>
            </a:r>
            <a:r>
              <a:rPr lang="el-GR" sz="2600" dirty="0"/>
              <a:t>) - Χορηγούνται </a:t>
            </a:r>
            <a:r>
              <a:rPr lang="el-GR" sz="2600" dirty="0" err="1"/>
              <a:t>per</a:t>
            </a:r>
            <a:r>
              <a:rPr lang="el-GR" sz="2600" dirty="0"/>
              <a:t> </a:t>
            </a:r>
            <a:r>
              <a:rPr lang="el-GR" sz="2600" dirty="0" err="1"/>
              <a:t>os</a:t>
            </a:r>
            <a:r>
              <a:rPr lang="el-GR" sz="2600" dirty="0" smtClean="0"/>
              <a:t>].</a:t>
            </a:r>
            <a:endParaRPr lang="el-GR" sz="2600"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73</a:t>
            </a:fld>
            <a:endParaRPr lang="el-GR"/>
          </a:p>
        </p:txBody>
      </p:sp>
    </p:spTree>
    <p:extLst>
      <p:ext uri="{BB962C8B-B14F-4D97-AF65-F5344CB8AC3E}">
        <p14:creationId xmlns:p14="http://schemas.microsoft.com/office/powerpoint/2010/main" val="41701987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θεραπεία επιλογής </a:t>
            </a:r>
            <a:r>
              <a:rPr lang="el-GR" dirty="0" smtClean="0"/>
              <a:t>απευθύνεται </a:t>
            </a:r>
            <a:r>
              <a:rPr lang="el-GR" dirty="0"/>
              <a:t>σε δύο κύριες ομάδες </a:t>
            </a:r>
            <a:r>
              <a:rPr lang="el-GR" dirty="0" smtClean="0"/>
              <a:t>παθολογίας </a:t>
            </a:r>
            <a:r>
              <a:rPr lang="el-GR" sz="2500" b="0" dirty="0">
                <a:solidFill>
                  <a:prstClr val="black"/>
                </a:solidFill>
              </a:rPr>
              <a:t>(</a:t>
            </a:r>
            <a:r>
              <a:rPr lang="el-GR" sz="2500" b="0" dirty="0" smtClean="0">
                <a:solidFill>
                  <a:prstClr val="black"/>
                </a:solidFill>
              </a:rPr>
              <a:t>1/2)</a:t>
            </a:r>
            <a:r>
              <a:rPr lang="el-GR" sz="3600" dirty="0" smtClean="0">
                <a:solidFill>
                  <a:prstClr val="black"/>
                </a:solidFill>
              </a:rPr>
              <a:t> </a:t>
            </a:r>
            <a:endParaRPr lang="el-GR" dirty="0"/>
          </a:p>
        </p:txBody>
      </p:sp>
      <p:sp>
        <p:nvSpPr>
          <p:cNvPr id="3" name="Content Placeholder 2"/>
          <p:cNvSpPr>
            <a:spLocks noGrp="1"/>
          </p:cNvSpPr>
          <p:nvPr>
            <p:ph idx="1"/>
          </p:nvPr>
        </p:nvSpPr>
        <p:spPr>
          <a:xfrm>
            <a:off x="457200" y="1412776"/>
            <a:ext cx="8229600" cy="5040560"/>
          </a:xfrm>
        </p:spPr>
        <p:txBody>
          <a:bodyPr>
            <a:normAutofit/>
          </a:bodyPr>
          <a:lstStyle/>
          <a:p>
            <a:r>
              <a:rPr lang="el-GR" sz="2400" dirty="0"/>
              <a:t>Στις </a:t>
            </a:r>
            <a:r>
              <a:rPr lang="el-GR" sz="2400" b="1" dirty="0"/>
              <a:t>περιπτώσεις </a:t>
            </a:r>
            <a:r>
              <a:rPr lang="el-GR" sz="2400" b="1" dirty="0" err="1"/>
              <a:t>καθ΄έξιν</a:t>
            </a:r>
            <a:r>
              <a:rPr lang="el-GR" sz="2400" b="1" dirty="0"/>
              <a:t> αποβολών</a:t>
            </a:r>
            <a:r>
              <a:rPr lang="el-GR" sz="2400" dirty="0"/>
              <a:t> και </a:t>
            </a:r>
          </a:p>
          <a:p>
            <a:r>
              <a:rPr lang="el-GR" sz="2400" dirty="0"/>
              <a:t>Στην αντιμετώπιση εγκύου με </a:t>
            </a:r>
            <a:r>
              <a:rPr lang="el-GR" sz="2400" b="1" dirty="0"/>
              <a:t>διαγνωσμένο ή σε αυξημένο κίνδυνο να εμφανίσουν </a:t>
            </a:r>
            <a:r>
              <a:rPr lang="el-GR" sz="2400" b="1" dirty="0" err="1"/>
              <a:t>θρομβοεμβολικό</a:t>
            </a:r>
            <a:r>
              <a:rPr lang="el-GR" sz="2400" b="1" dirty="0"/>
              <a:t> επεισόδιο</a:t>
            </a:r>
            <a:r>
              <a:rPr lang="el-GR" sz="2400" dirty="0"/>
              <a:t>. </a:t>
            </a:r>
          </a:p>
          <a:p>
            <a:r>
              <a:rPr lang="el-GR" sz="2400" dirty="0" smtClean="0"/>
              <a:t>Υπάρχουν </a:t>
            </a:r>
            <a:r>
              <a:rPr lang="el-GR" sz="2400" b="1" dirty="0">
                <a:solidFill>
                  <a:schemeClr val="accent4">
                    <a:lumMod val="50000"/>
                  </a:schemeClr>
                </a:solidFill>
              </a:rPr>
              <a:t>δύο θεραπευτικές κατευθύνσεις  </a:t>
            </a:r>
            <a:r>
              <a:rPr lang="el-GR" sz="2400" dirty="0"/>
              <a:t>που </a:t>
            </a:r>
            <a:r>
              <a:rPr lang="el-GR" sz="2400" dirty="0" smtClean="0"/>
              <a:t>συνίστανται:</a:t>
            </a:r>
            <a:endParaRPr lang="el-GR" sz="2400" dirty="0"/>
          </a:p>
          <a:p>
            <a:pPr marL="538163">
              <a:buFont typeface="Courier New" panose="02070309020205020404" pitchFamily="49" charset="0"/>
              <a:buChar char="o"/>
            </a:pPr>
            <a:r>
              <a:rPr lang="el-GR" sz="2400" dirty="0" smtClean="0"/>
              <a:t>Στην </a:t>
            </a:r>
            <a:r>
              <a:rPr lang="el-GR" sz="2400" dirty="0"/>
              <a:t>χορήγηση χαμηλών δόσεων </a:t>
            </a:r>
            <a:r>
              <a:rPr lang="el-GR" sz="2400" dirty="0" smtClean="0"/>
              <a:t>ασπιρίνης.</a:t>
            </a:r>
            <a:endParaRPr lang="el-GR" sz="2400" dirty="0"/>
          </a:p>
          <a:p>
            <a:pPr marL="538163">
              <a:buFont typeface="Courier New" panose="02070309020205020404" pitchFamily="49" charset="0"/>
              <a:buChar char="o"/>
            </a:pPr>
            <a:r>
              <a:rPr lang="el-GR" sz="2400" dirty="0"/>
              <a:t>Στη χορήγηση  χαμηλού μοριακού βάρους </a:t>
            </a:r>
            <a:r>
              <a:rPr lang="el-GR" sz="2400" dirty="0" smtClean="0"/>
              <a:t>ηπαρίνης.</a:t>
            </a:r>
          </a:p>
          <a:p>
            <a:r>
              <a:rPr lang="el-GR" sz="2400" b="1" dirty="0">
                <a:solidFill>
                  <a:srgbClr val="820000"/>
                </a:solidFill>
              </a:rPr>
              <a:t>Εξαίρεση </a:t>
            </a:r>
            <a:r>
              <a:rPr lang="el-GR" sz="2400" b="1" dirty="0" smtClean="0">
                <a:solidFill>
                  <a:srgbClr val="820000"/>
                </a:solidFill>
              </a:rPr>
              <a:t>αποτελεί </a:t>
            </a:r>
            <a:r>
              <a:rPr lang="el-GR" sz="2400" b="1" dirty="0">
                <a:solidFill>
                  <a:srgbClr val="820000"/>
                </a:solidFill>
              </a:rPr>
              <a:t>η περίπτωση του </a:t>
            </a:r>
            <a:r>
              <a:rPr lang="el-GR" sz="2400" b="1" dirty="0" err="1">
                <a:solidFill>
                  <a:srgbClr val="820000"/>
                </a:solidFill>
              </a:rPr>
              <a:t>αντιφωσφολιπιδικού</a:t>
            </a:r>
            <a:r>
              <a:rPr lang="el-GR" sz="2400" b="1" dirty="0">
                <a:solidFill>
                  <a:srgbClr val="820000"/>
                </a:solidFill>
              </a:rPr>
              <a:t> συνδρόμου όπου έχει θέση η χορήγηση</a:t>
            </a:r>
            <a:r>
              <a:rPr lang="el-GR" sz="2400" dirty="0"/>
              <a:t> </a:t>
            </a:r>
            <a:r>
              <a:rPr lang="el-GR" sz="2400" b="1" dirty="0" err="1" smtClean="0"/>
              <a:t>ανοσοσφαιρίνης</a:t>
            </a:r>
            <a:r>
              <a:rPr lang="el-GR" sz="2400" b="1" dirty="0" smtClean="0"/>
              <a:t>.</a:t>
            </a:r>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74</a:t>
            </a:fld>
            <a:endParaRPr lang="el-GR"/>
          </a:p>
        </p:txBody>
      </p:sp>
    </p:spTree>
    <p:extLst>
      <p:ext uri="{BB962C8B-B14F-4D97-AF65-F5344CB8AC3E}">
        <p14:creationId xmlns:p14="http://schemas.microsoft.com/office/powerpoint/2010/main" val="10078183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θεραπεία επιλογής απευθύνεται σε δύο κύριες ομάδες </a:t>
            </a:r>
            <a:r>
              <a:rPr lang="el-GR" dirty="0" smtClean="0"/>
              <a:t>παθολογίας </a:t>
            </a:r>
            <a:r>
              <a:rPr lang="el-GR" sz="2500" b="0" dirty="0" smtClean="0">
                <a:solidFill>
                  <a:prstClr val="black"/>
                </a:solidFill>
              </a:rPr>
              <a:t>(2/2)</a:t>
            </a:r>
            <a:r>
              <a:rPr lang="el-GR" sz="3600" dirty="0" smtClean="0">
                <a:solidFill>
                  <a:prstClr val="black"/>
                </a:solidFill>
              </a:rPr>
              <a:t> </a:t>
            </a:r>
            <a:endParaRPr lang="el-GR" dirty="0"/>
          </a:p>
        </p:txBody>
      </p:sp>
      <p:sp>
        <p:nvSpPr>
          <p:cNvPr id="3" name="Content Placeholder 2"/>
          <p:cNvSpPr>
            <a:spLocks noGrp="1"/>
          </p:cNvSpPr>
          <p:nvPr>
            <p:ph idx="1"/>
          </p:nvPr>
        </p:nvSpPr>
        <p:spPr>
          <a:xfrm>
            <a:off x="457200" y="1196752"/>
            <a:ext cx="6635080" cy="5661248"/>
          </a:xfrm>
        </p:spPr>
        <p:txBody>
          <a:bodyPr>
            <a:normAutofit/>
          </a:bodyPr>
          <a:lstStyle/>
          <a:p>
            <a:r>
              <a:rPr lang="el-GR" sz="2400" dirty="0" smtClean="0"/>
              <a:t>Η ασπιρίνη: </a:t>
            </a:r>
            <a:r>
              <a:rPr lang="el-GR" sz="2400" b="1" dirty="0"/>
              <a:t>σε χαμηλές ημερήσιες δόσεις </a:t>
            </a:r>
            <a:r>
              <a:rPr lang="el-GR" sz="2400" dirty="0"/>
              <a:t>(100mg/ημέρα) αποδείχτηκε ισχυρός θεραπευτικός παράγοντας στην περίπτωση των </a:t>
            </a:r>
            <a:r>
              <a:rPr lang="el-GR" sz="2400" dirty="0" err="1"/>
              <a:t>καθ΄έξιν</a:t>
            </a:r>
            <a:r>
              <a:rPr lang="el-GR" sz="2400" dirty="0"/>
              <a:t> αποβολών. </a:t>
            </a:r>
          </a:p>
          <a:p>
            <a:r>
              <a:rPr lang="el-GR" sz="2400" b="1" dirty="0" smtClean="0">
                <a:solidFill>
                  <a:schemeClr val="accent4">
                    <a:lumMod val="50000"/>
                  </a:schemeClr>
                </a:solidFill>
              </a:rPr>
              <a:t>Η </a:t>
            </a:r>
            <a:r>
              <a:rPr lang="el-GR" sz="2400" b="1" dirty="0">
                <a:solidFill>
                  <a:schemeClr val="accent4">
                    <a:lumMod val="50000"/>
                  </a:schemeClr>
                </a:solidFill>
              </a:rPr>
              <a:t>ασπιρίνη</a:t>
            </a:r>
            <a:r>
              <a:rPr lang="el-GR" sz="2400" dirty="0"/>
              <a:t>, αφενός μεν </a:t>
            </a:r>
            <a:r>
              <a:rPr lang="el-GR" sz="2400" b="1" dirty="0">
                <a:solidFill>
                  <a:srgbClr val="004B82"/>
                </a:solidFill>
              </a:rPr>
              <a:t>δρα ως αντιπηκτικός παράγοντας </a:t>
            </a:r>
            <a:r>
              <a:rPr lang="el-GR" sz="2400" dirty="0"/>
              <a:t>(αναστέλλει την </a:t>
            </a:r>
            <a:r>
              <a:rPr lang="el-GR" sz="2400" dirty="0" err="1"/>
              <a:t>κυκλο</a:t>
            </a:r>
            <a:r>
              <a:rPr lang="el-GR" sz="2400" dirty="0"/>
              <a:t>-</a:t>
            </a:r>
            <a:r>
              <a:rPr lang="el-GR" sz="2400" dirty="0" err="1"/>
              <a:t>οξυγενάση</a:t>
            </a:r>
            <a:r>
              <a:rPr lang="el-GR" sz="2400" dirty="0"/>
              <a:t> των αιμοπεταλίων και </a:t>
            </a:r>
            <a:r>
              <a:rPr lang="el-GR" sz="2400" dirty="0" err="1"/>
              <a:t>μακροφάγων</a:t>
            </a:r>
            <a:r>
              <a:rPr lang="el-GR" sz="2400" dirty="0"/>
              <a:t> με αποτέλεσμα να επέρχεται αναστολή στη σύνθεση </a:t>
            </a:r>
            <a:r>
              <a:rPr lang="el-GR" sz="2400" dirty="0" err="1"/>
              <a:t>θρομβοξάνης</a:t>
            </a:r>
            <a:r>
              <a:rPr lang="el-GR" sz="2400" dirty="0"/>
              <a:t> Α2 και την αναστροφή της αναλογίας </a:t>
            </a:r>
            <a:r>
              <a:rPr lang="el-GR" sz="2400" dirty="0" err="1"/>
              <a:t>θρομβοξάνης</a:t>
            </a:r>
            <a:r>
              <a:rPr lang="el-GR" sz="2400" dirty="0"/>
              <a:t>/</a:t>
            </a:r>
            <a:r>
              <a:rPr lang="el-GR" sz="2400" dirty="0" err="1"/>
              <a:t>προστακυκλίνης</a:t>
            </a:r>
            <a:r>
              <a:rPr lang="el-GR" sz="2400" dirty="0"/>
              <a:t> ), αφετέρου διεγείρει την σύνθεση της </a:t>
            </a:r>
            <a:r>
              <a:rPr lang="el-GR" sz="2400" dirty="0" err="1"/>
              <a:t>ιντερλευκίνης</a:t>
            </a:r>
            <a:r>
              <a:rPr lang="el-GR" sz="2400" dirty="0"/>
              <a:t> -3 (η οποία συμμετέχει στην εμφύτευση της </a:t>
            </a:r>
            <a:r>
              <a:rPr lang="el-GR" sz="2400" dirty="0" err="1"/>
              <a:t>βλαστοκύστης</a:t>
            </a:r>
            <a:r>
              <a:rPr lang="el-GR" sz="2400" dirty="0"/>
              <a:t> και την δημιουργία του πλακούντα</a:t>
            </a:r>
            <a:r>
              <a:rPr lang="el-GR" sz="2400" dirty="0" smtClean="0"/>
              <a:t>).</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75</a:t>
            </a:fld>
            <a:endParaRPr lang="el-GR"/>
          </a:p>
        </p:txBody>
      </p:sp>
      <p:sp>
        <p:nvSpPr>
          <p:cNvPr id="5" name="4 - Ορθογώνιο"/>
          <p:cNvSpPr/>
          <p:nvPr/>
        </p:nvSpPr>
        <p:spPr>
          <a:xfrm>
            <a:off x="6983760" y="2852936"/>
            <a:ext cx="2160240" cy="2677656"/>
          </a:xfrm>
          <a:prstGeom prst="rect">
            <a:avLst/>
          </a:prstGeom>
          <a:solidFill>
            <a:schemeClr val="accent1">
              <a:lumMod val="20000"/>
              <a:lumOff val="80000"/>
            </a:schemeClr>
          </a:solidFill>
        </p:spPr>
        <p:txBody>
          <a:bodyPr wrap="square">
            <a:spAutoFit/>
          </a:bodyPr>
          <a:lstStyle/>
          <a:p>
            <a:pPr>
              <a:lnSpc>
                <a:spcPct val="120000"/>
              </a:lnSpc>
            </a:pPr>
            <a:r>
              <a:rPr lang="el-GR" sz="2000" b="1" dirty="0" smtClean="0">
                <a:solidFill>
                  <a:srgbClr val="820000"/>
                </a:solidFill>
                <a:latin typeface="+mn-lt"/>
              </a:rPr>
              <a:t>Ασπιρίνη - Παρενέργειες:</a:t>
            </a:r>
          </a:p>
          <a:p>
            <a:pPr marL="285750" indent="-285750">
              <a:lnSpc>
                <a:spcPct val="120000"/>
              </a:lnSpc>
              <a:buFont typeface="Arial" panose="020B0604020202020204" pitchFamily="34" charset="0"/>
              <a:buChar char="•"/>
            </a:pPr>
            <a:r>
              <a:rPr lang="el-GR" sz="2000" dirty="0" smtClean="0">
                <a:latin typeface="+mn-lt"/>
              </a:rPr>
              <a:t>Αιμορραγίες από το πεπτικό</a:t>
            </a:r>
          </a:p>
          <a:p>
            <a:pPr marL="285750" indent="-285750">
              <a:lnSpc>
                <a:spcPct val="120000"/>
              </a:lnSpc>
              <a:buFont typeface="Arial" panose="020B0604020202020204" pitchFamily="34" charset="0"/>
              <a:buChar char="•"/>
            </a:pPr>
            <a:r>
              <a:rPr lang="el-GR" sz="2000" dirty="0" smtClean="0">
                <a:latin typeface="+mn-lt"/>
              </a:rPr>
              <a:t>Ναυτία</a:t>
            </a:r>
          </a:p>
          <a:p>
            <a:pPr marL="285750" indent="-285750">
              <a:lnSpc>
                <a:spcPct val="120000"/>
              </a:lnSpc>
              <a:buFont typeface="Arial" panose="020B0604020202020204" pitchFamily="34" charset="0"/>
              <a:buChar char="•"/>
            </a:pPr>
            <a:r>
              <a:rPr lang="el-GR" sz="2000" dirty="0" smtClean="0">
                <a:latin typeface="+mn-lt"/>
              </a:rPr>
              <a:t>Διάρροια</a:t>
            </a:r>
          </a:p>
          <a:p>
            <a:pPr marL="285750" indent="-285750">
              <a:lnSpc>
                <a:spcPct val="120000"/>
              </a:lnSpc>
              <a:buFont typeface="Arial" panose="020B0604020202020204" pitchFamily="34" charset="0"/>
              <a:buChar char="•"/>
            </a:pPr>
            <a:r>
              <a:rPr lang="el-GR" sz="2000" dirty="0" err="1" smtClean="0">
                <a:latin typeface="+mn-lt"/>
              </a:rPr>
              <a:t>Θρομβοπενία</a:t>
            </a:r>
            <a:endParaRPr lang="el-GR" sz="2000" dirty="0">
              <a:latin typeface="+mn-lt"/>
            </a:endParaRPr>
          </a:p>
        </p:txBody>
      </p:sp>
    </p:spTree>
    <p:extLst>
      <p:ext uri="{BB962C8B-B14F-4D97-AF65-F5344CB8AC3E}">
        <p14:creationId xmlns:p14="http://schemas.microsoft.com/office/powerpoint/2010/main" val="13297793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Ηπαρίνη</a:t>
            </a:r>
            <a:endParaRPr lang="el-GR" dirty="0"/>
          </a:p>
        </p:txBody>
      </p:sp>
      <p:sp>
        <p:nvSpPr>
          <p:cNvPr id="3" name="Content Placeholder 2"/>
          <p:cNvSpPr>
            <a:spLocks noGrp="1"/>
          </p:cNvSpPr>
          <p:nvPr>
            <p:ph idx="1"/>
          </p:nvPr>
        </p:nvSpPr>
        <p:spPr/>
        <p:txBody>
          <a:bodyPr>
            <a:normAutofit lnSpcReduction="10000"/>
          </a:bodyPr>
          <a:lstStyle/>
          <a:p>
            <a:r>
              <a:rPr lang="el-GR" sz="2400" dirty="0"/>
              <a:t>Η </a:t>
            </a:r>
            <a:r>
              <a:rPr lang="el-GR" sz="2400" dirty="0" smtClean="0"/>
              <a:t>ηπαρίνη </a:t>
            </a:r>
            <a:r>
              <a:rPr lang="el-GR" sz="2400" dirty="0"/>
              <a:t>έχει αμφισβητηθεί από τους μελετητές όσον αφορά την θεραπευτική της ικανότητα στις </a:t>
            </a:r>
            <a:r>
              <a:rPr lang="el-GR" sz="2400" dirty="0" err="1"/>
              <a:t>καθ΄έξιν</a:t>
            </a:r>
            <a:r>
              <a:rPr lang="el-GR" sz="2400" dirty="0"/>
              <a:t> αποβολές. </a:t>
            </a:r>
            <a:endParaRPr lang="el-GR" sz="2400" dirty="0" smtClean="0"/>
          </a:p>
          <a:p>
            <a:r>
              <a:rPr lang="el-GR" sz="2400" b="1" dirty="0" smtClean="0">
                <a:solidFill>
                  <a:srgbClr val="820000"/>
                </a:solidFill>
              </a:rPr>
              <a:t>Ωστόσο </a:t>
            </a:r>
            <a:r>
              <a:rPr lang="el-GR" sz="2400" b="1" dirty="0">
                <a:solidFill>
                  <a:srgbClr val="820000"/>
                </a:solidFill>
              </a:rPr>
              <a:t>είναι η θεραπεία επιλογής για τις περιπτώσεις </a:t>
            </a:r>
            <a:r>
              <a:rPr lang="el-GR" sz="2400" b="1" dirty="0" err="1">
                <a:solidFill>
                  <a:srgbClr val="820000"/>
                </a:solidFill>
              </a:rPr>
              <a:t>φλεβοθρόμβωσης</a:t>
            </a:r>
            <a:r>
              <a:rPr lang="el-GR" sz="2400" b="1" dirty="0">
                <a:solidFill>
                  <a:srgbClr val="820000"/>
                </a:solidFill>
              </a:rPr>
              <a:t> της εγκύου και για την πρόληψη υποτροπών αυτής. </a:t>
            </a:r>
          </a:p>
          <a:p>
            <a:r>
              <a:rPr lang="el-GR" sz="2400" dirty="0" smtClean="0"/>
              <a:t>Χορηγείται παρεντερικά.</a:t>
            </a:r>
            <a:endParaRPr lang="el-GR" sz="2400" dirty="0"/>
          </a:p>
          <a:p>
            <a:r>
              <a:rPr lang="el-GR" sz="2400" dirty="0"/>
              <a:t>Χρόνος </a:t>
            </a:r>
            <a:r>
              <a:rPr lang="el-GR" sz="2400" dirty="0" err="1"/>
              <a:t>ημιζωής</a:t>
            </a:r>
            <a:r>
              <a:rPr lang="el-GR" sz="2400" dirty="0"/>
              <a:t>, 60 -90 λεπτά.</a:t>
            </a:r>
          </a:p>
          <a:p>
            <a:r>
              <a:rPr lang="el-GR" sz="2400" dirty="0" smtClean="0"/>
              <a:t>Μεταβολίζεται </a:t>
            </a:r>
            <a:r>
              <a:rPr lang="el-GR" sz="2400" dirty="0"/>
              <a:t>στο ήπαρ. </a:t>
            </a:r>
          </a:p>
          <a:p>
            <a:r>
              <a:rPr lang="el-GR" sz="2400" dirty="0"/>
              <a:t>Εργαστηριακή </a:t>
            </a:r>
            <a:r>
              <a:rPr lang="el-GR" sz="2400" dirty="0" err="1"/>
              <a:t>παρακολούθηση:Χρόνος</a:t>
            </a:r>
            <a:r>
              <a:rPr lang="el-GR" sz="2400" dirty="0"/>
              <a:t> μερικής </a:t>
            </a:r>
            <a:r>
              <a:rPr lang="el-GR" sz="2400" dirty="0" err="1"/>
              <a:t>θρομβοπλαστίνης</a:t>
            </a:r>
            <a:r>
              <a:rPr lang="el-GR" sz="2400" dirty="0"/>
              <a:t>.</a:t>
            </a:r>
          </a:p>
          <a:p>
            <a:r>
              <a:rPr lang="el-GR" sz="2400" b="1" dirty="0" smtClean="0">
                <a:solidFill>
                  <a:schemeClr val="accent3">
                    <a:lumMod val="50000"/>
                  </a:schemeClr>
                </a:solidFill>
              </a:rPr>
              <a:t>Δεν </a:t>
            </a:r>
            <a:r>
              <a:rPr lang="el-GR" sz="2400" b="1" dirty="0">
                <a:solidFill>
                  <a:schemeClr val="accent3">
                    <a:lumMod val="50000"/>
                  </a:schemeClr>
                </a:solidFill>
              </a:rPr>
              <a:t>διαπερνά τον πλακούντα. </a:t>
            </a:r>
          </a:p>
          <a:p>
            <a:r>
              <a:rPr lang="el-GR" sz="2400" dirty="0" smtClean="0"/>
              <a:t>Κυκλοφορεί </a:t>
            </a:r>
            <a:r>
              <a:rPr lang="el-GR" sz="2400" dirty="0"/>
              <a:t>σαν </a:t>
            </a:r>
            <a:r>
              <a:rPr lang="el-GR" sz="2400" dirty="0" err="1"/>
              <a:t>Na</a:t>
            </a:r>
            <a:r>
              <a:rPr lang="el-GR" sz="2400" dirty="0"/>
              <a:t>-</a:t>
            </a:r>
            <a:r>
              <a:rPr lang="el-GR" sz="2400" dirty="0" err="1"/>
              <a:t>ούχος</a:t>
            </a:r>
            <a:r>
              <a:rPr lang="el-GR" sz="2400" dirty="0"/>
              <a:t> (ΕΦ</a:t>
            </a:r>
            <a:r>
              <a:rPr lang="el-GR" sz="2400" dirty="0" smtClean="0"/>
              <a:t>) και </a:t>
            </a:r>
            <a:r>
              <a:rPr lang="el-GR" sz="2400" dirty="0" err="1"/>
              <a:t>Ca</a:t>
            </a:r>
            <a:r>
              <a:rPr lang="el-GR" sz="2400" dirty="0"/>
              <a:t>-</a:t>
            </a:r>
            <a:r>
              <a:rPr lang="el-GR" sz="2400" dirty="0" err="1"/>
              <a:t>ούχος</a:t>
            </a:r>
            <a:r>
              <a:rPr lang="el-GR" sz="2400" dirty="0"/>
              <a:t> (ΥΔ) </a:t>
            </a:r>
            <a:r>
              <a:rPr lang="el-GR" sz="2400" dirty="0" smtClean="0"/>
              <a:t>μορφή.</a:t>
            </a:r>
            <a:endParaRPr lang="el-GR" sz="2400" dirty="0"/>
          </a:p>
          <a:p>
            <a:endParaRPr lang="el-GR" sz="2400" dirty="0"/>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76</a:t>
            </a:fld>
            <a:endParaRPr lang="el-GR"/>
          </a:p>
        </p:txBody>
      </p:sp>
    </p:spTree>
    <p:extLst>
      <p:ext uri="{BB962C8B-B14F-4D97-AF65-F5344CB8AC3E}">
        <p14:creationId xmlns:p14="http://schemas.microsoft.com/office/powerpoint/2010/main" val="19573789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δράση της ηπαρίνης είναι </a:t>
            </a:r>
            <a:r>
              <a:rPr lang="el-GR" dirty="0" smtClean="0"/>
              <a:t>πολλαπλή</a:t>
            </a:r>
            <a:endParaRPr lang="el-GR" dirty="0"/>
          </a:p>
        </p:txBody>
      </p:sp>
      <p:sp>
        <p:nvSpPr>
          <p:cNvPr id="3" name="Content Placeholder 2"/>
          <p:cNvSpPr>
            <a:spLocks noGrp="1"/>
          </p:cNvSpPr>
          <p:nvPr>
            <p:ph idx="1"/>
          </p:nvPr>
        </p:nvSpPr>
        <p:spPr/>
        <p:txBody>
          <a:bodyPr>
            <a:normAutofit/>
          </a:bodyPr>
          <a:lstStyle/>
          <a:p>
            <a:r>
              <a:rPr lang="el-GR" sz="2400" dirty="0" smtClean="0"/>
              <a:t>Αντιπηκτική.</a:t>
            </a:r>
            <a:endParaRPr lang="el-GR" sz="2400" dirty="0"/>
          </a:p>
          <a:p>
            <a:r>
              <a:rPr lang="el-GR" sz="2400" dirty="0" err="1" smtClean="0"/>
              <a:t>Αντιαιμοπεταλιακή</a:t>
            </a:r>
            <a:r>
              <a:rPr lang="el-GR" sz="2400" dirty="0" smtClean="0"/>
              <a:t>.</a:t>
            </a:r>
            <a:endParaRPr lang="el-GR" sz="2400" dirty="0"/>
          </a:p>
          <a:p>
            <a:r>
              <a:rPr lang="el-GR" sz="2400" dirty="0"/>
              <a:t>Αναστολή πολλαπλασιασμού λείων </a:t>
            </a:r>
            <a:r>
              <a:rPr lang="el-GR" sz="2400" dirty="0" err="1"/>
              <a:t>μυικών</a:t>
            </a:r>
            <a:r>
              <a:rPr lang="el-GR" sz="2400" dirty="0"/>
              <a:t> ινών και αύξηση </a:t>
            </a:r>
            <a:r>
              <a:rPr lang="el-GR" sz="2400" dirty="0" smtClean="0"/>
              <a:t>σκελετικών.</a:t>
            </a:r>
            <a:endParaRPr lang="el-GR" sz="2400" dirty="0"/>
          </a:p>
          <a:p>
            <a:r>
              <a:rPr lang="el-GR" sz="2400" dirty="0"/>
              <a:t>Αύξηση διαπερατότητας των </a:t>
            </a:r>
            <a:r>
              <a:rPr lang="el-GR" sz="2400" dirty="0" smtClean="0"/>
              <a:t>αγγείων.</a:t>
            </a:r>
            <a:endParaRPr lang="el-GR" sz="2400" dirty="0"/>
          </a:p>
          <a:p>
            <a:r>
              <a:rPr lang="el-GR" sz="2400" dirty="0"/>
              <a:t>Ρύθμιση </a:t>
            </a:r>
            <a:r>
              <a:rPr lang="el-GR" sz="2400" dirty="0" err="1" smtClean="0"/>
              <a:t>αγγειογένεσης</a:t>
            </a:r>
            <a:r>
              <a:rPr lang="el-GR" sz="2400" dirty="0" smtClean="0"/>
              <a:t>.</a:t>
            </a:r>
            <a:endParaRPr lang="el-GR" sz="2400" dirty="0"/>
          </a:p>
          <a:p>
            <a:r>
              <a:rPr lang="el-GR" sz="2400" dirty="0"/>
              <a:t>Καταστολή του σχηματισμού οστεοβλαστών– ενεργοποίηση  </a:t>
            </a:r>
            <a:r>
              <a:rPr lang="el-GR" sz="2400" dirty="0" err="1" smtClean="0"/>
              <a:t>τεοκλαστών</a:t>
            </a:r>
            <a:r>
              <a:rPr lang="el-GR" sz="2400" dirty="0" smtClean="0"/>
              <a:t>.</a:t>
            </a:r>
            <a:endParaRPr lang="el-GR" sz="2400" dirty="0"/>
          </a:p>
          <a:p>
            <a:r>
              <a:rPr lang="el-GR" sz="2400" dirty="0"/>
              <a:t>Ενεργοποίηση </a:t>
            </a:r>
            <a:r>
              <a:rPr lang="el-GR" sz="2400" dirty="0" err="1"/>
              <a:t>λιποπρωτεϊνικής</a:t>
            </a:r>
            <a:r>
              <a:rPr lang="el-GR" sz="2400" dirty="0"/>
              <a:t> </a:t>
            </a:r>
            <a:r>
              <a:rPr lang="el-GR" sz="2400" dirty="0" err="1" smtClean="0"/>
              <a:t>λιπάσης</a:t>
            </a:r>
            <a:r>
              <a:rPr lang="el-GR" sz="2400" dirty="0" smtClean="0"/>
              <a:t>.</a:t>
            </a:r>
            <a:endParaRPr lang="el-GR" sz="2400" dirty="0"/>
          </a:p>
          <a:p>
            <a:r>
              <a:rPr lang="el-GR" sz="2400" dirty="0"/>
              <a:t>Διεγερτική της μετανάστευσης των </a:t>
            </a:r>
            <a:r>
              <a:rPr lang="el-GR" sz="2400" dirty="0" smtClean="0"/>
              <a:t>λευκοκυττάρων.</a:t>
            </a:r>
            <a:endParaRPr lang="el-GR" sz="2400" dirty="0"/>
          </a:p>
          <a:p>
            <a:r>
              <a:rPr lang="el-GR" sz="2400" dirty="0" err="1" smtClean="0"/>
              <a:t>Αντιαθηρωματική</a:t>
            </a:r>
            <a:r>
              <a:rPr lang="el-GR" sz="2400" dirty="0" smtClean="0"/>
              <a:t>.</a:t>
            </a:r>
            <a:endParaRPr lang="el-GR" sz="2400" dirty="0"/>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77</a:t>
            </a:fld>
            <a:endParaRPr lang="el-GR"/>
          </a:p>
        </p:txBody>
      </p:sp>
    </p:spTree>
    <p:extLst>
      <p:ext uri="{BB962C8B-B14F-4D97-AF65-F5344CB8AC3E}">
        <p14:creationId xmlns:p14="http://schemas.microsoft.com/office/powerpoint/2010/main" val="23704649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Ουσίες που μπορούν να εξουδετερώσουν την ηπαρίνη (αντίδοτο</a:t>
            </a:r>
            <a:r>
              <a:rPr lang="el-GR" dirty="0" smtClean="0"/>
              <a:t>)</a:t>
            </a:r>
            <a:endParaRPr lang="el-GR" dirty="0"/>
          </a:p>
        </p:txBody>
      </p:sp>
      <p:sp>
        <p:nvSpPr>
          <p:cNvPr id="3" name="Content Placeholder 2"/>
          <p:cNvSpPr>
            <a:spLocks noGrp="1"/>
          </p:cNvSpPr>
          <p:nvPr>
            <p:ph idx="1"/>
          </p:nvPr>
        </p:nvSpPr>
        <p:spPr>
          <a:xfrm>
            <a:off x="457200" y="1196752"/>
            <a:ext cx="8229600" cy="5661248"/>
          </a:xfrm>
        </p:spPr>
        <p:txBody>
          <a:bodyPr>
            <a:normAutofit/>
          </a:bodyPr>
          <a:lstStyle/>
          <a:p>
            <a:r>
              <a:rPr lang="el-GR" sz="2400" b="1" dirty="0" smtClean="0">
                <a:solidFill>
                  <a:srgbClr val="820000"/>
                </a:solidFill>
              </a:rPr>
              <a:t>Η </a:t>
            </a:r>
            <a:r>
              <a:rPr lang="el-GR" sz="2400" b="1" dirty="0">
                <a:solidFill>
                  <a:srgbClr val="820000"/>
                </a:solidFill>
              </a:rPr>
              <a:t>θειική </a:t>
            </a:r>
            <a:r>
              <a:rPr lang="el-GR" sz="2400" b="1" dirty="0" err="1" smtClean="0">
                <a:solidFill>
                  <a:srgbClr val="820000"/>
                </a:solidFill>
              </a:rPr>
              <a:t>πρωταμίνη</a:t>
            </a:r>
            <a:r>
              <a:rPr lang="el-GR" sz="2400" dirty="0" smtClean="0"/>
              <a:t>: </a:t>
            </a:r>
            <a:r>
              <a:rPr lang="el-GR" sz="2400" dirty="0"/>
              <a:t>Αντικαθιστά την ηπαρίνη στο σύμπλεγμα με την </a:t>
            </a:r>
            <a:r>
              <a:rPr lang="el-GR" sz="2400" dirty="0" err="1"/>
              <a:t>αντιθρομβίνη</a:t>
            </a:r>
            <a:r>
              <a:rPr lang="el-GR" sz="2400" dirty="0"/>
              <a:t> και εμποδίζει έτσι την </a:t>
            </a:r>
            <a:r>
              <a:rPr lang="el-GR" sz="2400" dirty="0" err="1"/>
              <a:t>αντιθρομβινική</a:t>
            </a:r>
            <a:r>
              <a:rPr lang="el-GR" sz="2400" dirty="0"/>
              <a:t> και </a:t>
            </a:r>
            <a:r>
              <a:rPr lang="el-GR" sz="2400" dirty="0" err="1"/>
              <a:t>αντι</a:t>
            </a:r>
            <a:r>
              <a:rPr lang="el-GR" sz="2400" dirty="0"/>
              <a:t>-Χα  δράση της ηπαρίνης. </a:t>
            </a:r>
          </a:p>
          <a:p>
            <a:r>
              <a:rPr lang="el-GR" sz="2400" b="1" dirty="0">
                <a:solidFill>
                  <a:srgbClr val="820000"/>
                </a:solidFill>
              </a:rPr>
              <a:t>Παρενέργειες </a:t>
            </a:r>
            <a:r>
              <a:rPr lang="el-GR" sz="2400" b="1" dirty="0" smtClean="0">
                <a:solidFill>
                  <a:srgbClr val="820000"/>
                </a:solidFill>
              </a:rPr>
              <a:t>χορήγησης θειικής </a:t>
            </a:r>
            <a:r>
              <a:rPr lang="el-GR" sz="2400" b="1" dirty="0" err="1" smtClean="0">
                <a:solidFill>
                  <a:srgbClr val="820000"/>
                </a:solidFill>
              </a:rPr>
              <a:t>πρωταμίνης</a:t>
            </a:r>
            <a:r>
              <a:rPr lang="el-GR" sz="2400" dirty="0" smtClean="0"/>
              <a:t>: </a:t>
            </a:r>
            <a:r>
              <a:rPr lang="el-GR" sz="2400" dirty="0"/>
              <a:t>πνευμονική υπέρταση, καρδιακή </a:t>
            </a:r>
            <a:r>
              <a:rPr lang="el-GR" sz="2400" dirty="0" err="1"/>
              <a:t>ανεπάρ</a:t>
            </a:r>
            <a:r>
              <a:rPr lang="el-GR" sz="2400" dirty="0"/>
              <a:t>-</a:t>
            </a:r>
            <a:r>
              <a:rPr lang="el-GR" sz="2400" dirty="0" err="1"/>
              <a:t>κεια</a:t>
            </a:r>
            <a:r>
              <a:rPr lang="el-GR" sz="2400" dirty="0"/>
              <a:t> και </a:t>
            </a:r>
            <a:r>
              <a:rPr lang="el-GR" sz="2400" dirty="0" err="1"/>
              <a:t>αναφυλακτικές</a:t>
            </a:r>
            <a:r>
              <a:rPr lang="el-GR" sz="2400" dirty="0"/>
              <a:t> αντιδράσεις.</a:t>
            </a:r>
          </a:p>
          <a:p>
            <a:r>
              <a:rPr lang="el-GR" sz="2400" b="1" dirty="0">
                <a:solidFill>
                  <a:srgbClr val="820000"/>
                </a:solidFill>
              </a:rPr>
              <a:t>ΠΑΡΕΝΕΡΓΕΙΕΣ: </a:t>
            </a:r>
          </a:p>
          <a:p>
            <a:pPr lvl="1"/>
            <a:r>
              <a:rPr lang="el-GR" sz="2400" dirty="0" smtClean="0"/>
              <a:t>Αιμορραγία.</a:t>
            </a:r>
            <a:endParaRPr lang="el-GR" sz="2400" dirty="0"/>
          </a:p>
          <a:p>
            <a:pPr lvl="1"/>
            <a:r>
              <a:rPr lang="el-GR" sz="2400" dirty="0" smtClean="0"/>
              <a:t>Αλωπεκία.</a:t>
            </a:r>
            <a:endParaRPr lang="el-GR" sz="2400" dirty="0"/>
          </a:p>
          <a:p>
            <a:pPr lvl="1"/>
            <a:r>
              <a:rPr lang="el-GR" sz="2400" dirty="0" smtClean="0"/>
              <a:t>Οστεοπόρωση.</a:t>
            </a:r>
            <a:endParaRPr lang="el-GR" sz="2400" dirty="0"/>
          </a:p>
          <a:p>
            <a:pPr lvl="1"/>
            <a:r>
              <a:rPr lang="el-GR" sz="2400" dirty="0" err="1" smtClean="0"/>
              <a:t>Θρομβοπενία</a:t>
            </a:r>
            <a:r>
              <a:rPr lang="el-GR" sz="2400" dirty="0" smtClean="0"/>
              <a:t> </a:t>
            </a:r>
            <a:r>
              <a:rPr lang="el-GR" sz="2400" dirty="0"/>
              <a:t>εξ ηπαρίνης (ΗΙΤ</a:t>
            </a:r>
            <a:r>
              <a:rPr lang="el-GR" sz="2400" dirty="0" smtClean="0"/>
              <a:t>).</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78</a:t>
            </a:fld>
            <a:endParaRPr lang="el-GR"/>
          </a:p>
        </p:txBody>
      </p:sp>
    </p:spTree>
    <p:extLst>
      <p:ext uri="{BB962C8B-B14F-4D97-AF65-F5344CB8AC3E}">
        <p14:creationId xmlns:p14="http://schemas.microsoft.com/office/powerpoint/2010/main" val="1572336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Πρόληψη - Προαγωγή Υγείας</a:t>
            </a:r>
            <a:br>
              <a:rPr lang="el-GR" dirty="0"/>
            </a:br>
            <a:r>
              <a:rPr lang="el-GR" dirty="0" smtClean="0"/>
              <a:t>Πεδία </a:t>
            </a:r>
            <a:r>
              <a:rPr lang="el-GR" dirty="0"/>
              <a:t>δράσης - Ενεργοποίηση </a:t>
            </a:r>
            <a:r>
              <a:rPr lang="el-GR" dirty="0" smtClean="0"/>
              <a:t>…</a:t>
            </a:r>
            <a:r>
              <a:rPr lang="el-GR" sz="3100" b="0" dirty="0" smtClean="0"/>
              <a:t>(2/2)</a:t>
            </a:r>
            <a:endParaRPr lang="el-GR" b="0" dirty="0"/>
          </a:p>
        </p:txBody>
      </p:sp>
      <p:sp>
        <p:nvSpPr>
          <p:cNvPr id="3" name="Content Placeholder 2"/>
          <p:cNvSpPr>
            <a:spLocks noGrp="1"/>
          </p:cNvSpPr>
          <p:nvPr>
            <p:ph idx="1"/>
          </p:nvPr>
        </p:nvSpPr>
        <p:spPr>
          <a:xfrm>
            <a:off x="446345" y="1340768"/>
            <a:ext cx="3538736" cy="4392488"/>
          </a:xfrm>
        </p:spPr>
        <p:txBody>
          <a:bodyPr>
            <a:normAutofit/>
          </a:bodyPr>
          <a:lstStyle/>
          <a:p>
            <a:r>
              <a:rPr lang="el-GR" sz="2400" dirty="0" smtClean="0"/>
              <a:t>Διαπαιδαγώγηση.</a:t>
            </a:r>
            <a:endParaRPr lang="el-GR" sz="2400" dirty="0"/>
          </a:p>
          <a:p>
            <a:r>
              <a:rPr lang="el-GR" sz="2400" dirty="0" smtClean="0"/>
              <a:t>Εκπαίδευση.</a:t>
            </a:r>
            <a:endParaRPr lang="el-GR" sz="2400" dirty="0"/>
          </a:p>
          <a:p>
            <a:r>
              <a:rPr lang="el-GR" sz="2400" dirty="0" smtClean="0"/>
              <a:t>Σχεδιασμός.</a:t>
            </a:r>
            <a:endParaRPr lang="el-GR" sz="2400" dirty="0"/>
          </a:p>
          <a:p>
            <a:r>
              <a:rPr lang="el-GR" sz="2400" dirty="0"/>
              <a:t>Ενημέρωση σωστή </a:t>
            </a:r>
            <a:r>
              <a:rPr lang="el-GR" sz="2400" dirty="0" smtClean="0"/>
              <a:t>και έγκυρη.</a:t>
            </a:r>
            <a:endParaRPr lang="el-GR" sz="2400" dirty="0"/>
          </a:p>
          <a:p>
            <a:r>
              <a:rPr lang="el-GR" sz="2400" dirty="0"/>
              <a:t>Επικοινωνία </a:t>
            </a:r>
            <a:r>
              <a:rPr lang="el-GR" sz="2400" dirty="0" smtClean="0"/>
              <a:t>–Συνεργασία.</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
        <p:nvSpPr>
          <p:cNvPr id="5" name="7 - TextBox"/>
          <p:cNvSpPr txBox="1"/>
          <p:nvPr/>
        </p:nvSpPr>
        <p:spPr>
          <a:xfrm>
            <a:off x="3995936" y="1268760"/>
            <a:ext cx="4896544" cy="4893647"/>
          </a:xfrm>
          <a:prstGeom prst="rect">
            <a:avLst/>
          </a:prstGeom>
          <a:solidFill>
            <a:schemeClr val="accent2">
              <a:lumMod val="20000"/>
              <a:lumOff val="80000"/>
            </a:schemeClr>
          </a:solidFill>
        </p:spPr>
        <p:txBody>
          <a:bodyPr wrap="square" rtlCol="0">
            <a:spAutoFit/>
          </a:bodyPr>
          <a:lstStyle/>
          <a:p>
            <a:r>
              <a:rPr lang="el-GR" sz="2400" b="1" dirty="0" smtClean="0">
                <a:solidFill>
                  <a:srgbClr val="820000"/>
                </a:solidFill>
                <a:latin typeface="+mn-lt"/>
                <a:cs typeface="Arial" pitchFamily="34" charset="0"/>
              </a:rPr>
              <a:t>Πρόληψη</a:t>
            </a:r>
            <a:r>
              <a:rPr lang="el-GR" sz="2400" b="1" dirty="0" smtClean="0">
                <a:latin typeface="+mn-lt"/>
                <a:cs typeface="Arial" pitchFamily="34" charset="0"/>
              </a:rPr>
              <a:t> </a:t>
            </a:r>
            <a:r>
              <a:rPr lang="el-GR" sz="2400" dirty="0" smtClean="0">
                <a:latin typeface="+mn-lt"/>
                <a:cs typeface="Arial" pitchFamily="34" charset="0"/>
              </a:rPr>
              <a:t>είναι η αποτροπή, λήψη μέτρων  (ενέργειες, δραστηριότητες) για την παρεμπόδιση (της εκδήλωσης δυσάρεστου φαινομένου), για να αποτραπούν γεγονότα που προκαλούν αρνητικές συνέπειες ή δημιουργία ατομικών &amp; κοινωνικών δεξιοτήτων για την αντιμετώπιση των δυσκολιών της ζωής.</a:t>
            </a:r>
          </a:p>
          <a:p>
            <a:r>
              <a:rPr lang="el-GR" sz="2400" dirty="0" smtClean="0">
                <a:latin typeface="+mn-lt"/>
                <a:cs typeface="Arial" pitchFamily="34" charset="0"/>
              </a:rPr>
              <a:t> </a:t>
            </a:r>
          </a:p>
          <a:p>
            <a:r>
              <a:rPr lang="el-GR" sz="2400" dirty="0" smtClean="0">
                <a:latin typeface="+mn-lt"/>
                <a:cs typeface="Arial" pitchFamily="34" charset="0"/>
              </a:rPr>
              <a:t>(Η </a:t>
            </a:r>
            <a:r>
              <a:rPr lang="el-GR" sz="2400" i="1" dirty="0" smtClean="0">
                <a:latin typeface="+mn-lt"/>
                <a:cs typeface="Arial" pitchFamily="34" charset="0"/>
              </a:rPr>
              <a:t>πρόληψη των ατυχημάτων,/της εγκληματικότητας/μιας νόσου/μιας επιδημίας)</a:t>
            </a:r>
            <a:endParaRPr lang="el-GR" sz="2400" b="1" dirty="0">
              <a:latin typeface="+mn-lt"/>
              <a:cs typeface="Arial" pitchFamily="34" charset="0"/>
            </a:endParaRPr>
          </a:p>
        </p:txBody>
      </p:sp>
    </p:spTree>
    <p:extLst>
      <p:ext uri="{BB962C8B-B14F-4D97-AF65-F5344CB8AC3E}">
        <p14:creationId xmlns:p14="http://schemas.microsoft.com/office/powerpoint/2010/main" val="364246312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Χ.Μ.Β.Η</a:t>
            </a:r>
            <a:r>
              <a:rPr lang="el-GR" dirty="0" smtClean="0"/>
              <a:t>. </a:t>
            </a:r>
            <a:r>
              <a:rPr lang="el-GR" sz="2500" b="0" dirty="0">
                <a:solidFill>
                  <a:prstClr val="black"/>
                </a:solidFill>
              </a:rPr>
              <a:t>(</a:t>
            </a:r>
            <a:r>
              <a:rPr lang="el-GR" sz="2500" b="0" dirty="0" smtClean="0">
                <a:solidFill>
                  <a:prstClr val="black"/>
                </a:solidFill>
              </a:rPr>
              <a:t>1/2)</a:t>
            </a:r>
            <a:r>
              <a:rPr lang="el-GR" sz="3600" dirty="0" smtClean="0">
                <a:solidFill>
                  <a:prstClr val="black"/>
                </a:solidFill>
              </a:rPr>
              <a:t> </a:t>
            </a:r>
            <a:endParaRPr lang="el-GR" dirty="0"/>
          </a:p>
        </p:txBody>
      </p:sp>
      <p:sp>
        <p:nvSpPr>
          <p:cNvPr id="3" name="Content Placeholder 2"/>
          <p:cNvSpPr>
            <a:spLocks noGrp="1"/>
          </p:cNvSpPr>
          <p:nvPr>
            <p:ph idx="1"/>
          </p:nvPr>
        </p:nvSpPr>
        <p:spPr/>
        <p:txBody>
          <a:bodyPr>
            <a:normAutofit/>
          </a:bodyPr>
          <a:lstStyle/>
          <a:p>
            <a:r>
              <a:rPr lang="el-GR" sz="2400" dirty="0"/>
              <a:t>Οι χαμηλού μοριακού βάρους </a:t>
            </a:r>
            <a:r>
              <a:rPr lang="el-GR" sz="2400" dirty="0" err="1"/>
              <a:t>ηπαρίνες</a:t>
            </a:r>
            <a:r>
              <a:rPr lang="el-GR" sz="2400" dirty="0"/>
              <a:t> (Χ.Μ.Β.Η.), είναι  η θεραπεία επιλογής </a:t>
            </a:r>
            <a:r>
              <a:rPr lang="el-GR" sz="2400" dirty="0" smtClean="0"/>
              <a:t>επειδή:</a:t>
            </a:r>
            <a:endParaRPr lang="el-GR" sz="2400" dirty="0"/>
          </a:p>
          <a:p>
            <a:pPr marL="538163">
              <a:buFont typeface="Courier New" panose="02070309020205020404" pitchFamily="49" charset="0"/>
              <a:buChar char="o"/>
            </a:pPr>
            <a:r>
              <a:rPr lang="el-GR" sz="2400" dirty="0" smtClean="0"/>
              <a:t>έχουν </a:t>
            </a:r>
            <a:r>
              <a:rPr lang="el-GR" sz="2400" dirty="0"/>
              <a:t>λιγότερες παρενέργειες </a:t>
            </a:r>
          </a:p>
          <a:p>
            <a:pPr marL="541338" indent="0">
              <a:buNone/>
            </a:pPr>
            <a:r>
              <a:rPr lang="el-GR" sz="2400" dirty="0" smtClean="0"/>
              <a:t>(</a:t>
            </a:r>
            <a:r>
              <a:rPr lang="el-GR" sz="2400" dirty="0"/>
              <a:t>Απώλεια </a:t>
            </a:r>
            <a:r>
              <a:rPr lang="el-GR" sz="2400" dirty="0" err="1"/>
              <a:t>αντιθρομβινικής</a:t>
            </a:r>
            <a:r>
              <a:rPr lang="el-GR" sz="2400" dirty="0"/>
              <a:t> δράσης - Διατήρηση της </a:t>
            </a:r>
            <a:r>
              <a:rPr lang="el-GR" sz="2400" dirty="0" err="1"/>
              <a:t>αντι</a:t>
            </a:r>
            <a:r>
              <a:rPr lang="el-GR" sz="2400" dirty="0"/>
              <a:t>-Χα δράσης</a:t>
            </a:r>
            <a:r>
              <a:rPr lang="el-GR" sz="2400" dirty="0" smtClean="0"/>
              <a:t>).</a:t>
            </a:r>
            <a:endParaRPr lang="el-GR" sz="2400" dirty="0"/>
          </a:p>
          <a:p>
            <a:pPr marL="538163">
              <a:buFont typeface="Courier New" panose="02070309020205020404" pitchFamily="49" charset="0"/>
              <a:buChar char="o"/>
            </a:pPr>
            <a:r>
              <a:rPr lang="el-GR" sz="2400" dirty="0"/>
              <a:t>χορηγούνται μια φορά το </a:t>
            </a:r>
            <a:r>
              <a:rPr lang="el-GR" sz="2400" dirty="0" smtClean="0"/>
              <a:t>24άωρο.</a:t>
            </a:r>
            <a:endParaRPr lang="el-GR" sz="2400" dirty="0"/>
          </a:p>
          <a:p>
            <a:pPr marL="538163">
              <a:buFont typeface="Courier New" panose="02070309020205020404" pitchFamily="49" charset="0"/>
              <a:buChar char="o"/>
            </a:pPr>
            <a:r>
              <a:rPr lang="el-GR" sz="2400" dirty="0"/>
              <a:t>δεν είναι απαραίτητος ο συχνός εργαστηριακός </a:t>
            </a:r>
            <a:r>
              <a:rPr lang="el-GR" sz="2400" dirty="0" smtClean="0"/>
              <a:t>έλεγχος.</a:t>
            </a:r>
            <a:endParaRPr lang="el-GR" sz="2400" dirty="0"/>
          </a:p>
          <a:p>
            <a:pPr marL="538163">
              <a:buFont typeface="Courier New" panose="02070309020205020404" pitchFamily="49" charset="0"/>
              <a:buChar char="o"/>
            </a:pPr>
            <a:r>
              <a:rPr lang="el-GR" sz="2400" dirty="0"/>
              <a:t>Χορήγηση: Υποδορίως (ΥΔ</a:t>
            </a:r>
            <a:r>
              <a:rPr lang="el-GR" sz="2400" dirty="0" smtClean="0"/>
              <a:t>).</a:t>
            </a:r>
            <a:endParaRPr lang="el-GR" sz="2400" dirty="0"/>
          </a:p>
          <a:p>
            <a:pPr marL="538163">
              <a:buFont typeface="Courier New" panose="02070309020205020404" pitchFamily="49" charset="0"/>
              <a:buChar char="o"/>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79</a:t>
            </a:fld>
            <a:endParaRPr lang="el-GR"/>
          </a:p>
        </p:txBody>
      </p:sp>
    </p:spTree>
    <p:extLst>
      <p:ext uri="{BB962C8B-B14F-4D97-AF65-F5344CB8AC3E}">
        <p14:creationId xmlns:p14="http://schemas.microsoft.com/office/powerpoint/2010/main" val="10806097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Χ.Μ.Β.Η</a:t>
            </a:r>
            <a:r>
              <a:rPr lang="el-GR" dirty="0" smtClean="0"/>
              <a:t>. </a:t>
            </a:r>
            <a:r>
              <a:rPr lang="el-GR" sz="2500" b="0" dirty="0" smtClean="0">
                <a:solidFill>
                  <a:prstClr val="black"/>
                </a:solidFill>
              </a:rPr>
              <a:t>(2/2)</a:t>
            </a:r>
            <a:r>
              <a:rPr lang="el-GR" sz="3600" dirty="0" smtClean="0">
                <a:solidFill>
                  <a:prstClr val="black"/>
                </a:solidFill>
              </a:rPr>
              <a:t> </a:t>
            </a:r>
            <a:endParaRPr lang="el-GR" dirty="0"/>
          </a:p>
        </p:txBody>
      </p:sp>
      <p:sp>
        <p:nvSpPr>
          <p:cNvPr id="3" name="Content Placeholder 2"/>
          <p:cNvSpPr>
            <a:spLocks noGrp="1"/>
          </p:cNvSpPr>
          <p:nvPr>
            <p:ph idx="1"/>
          </p:nvPr>
        </p:nvSpPr>
        <p:spPr/>
        <p:txBody>
          <a:bodyPr>
            <a:normAutofit/>
          </a:bodyPr>
          <a:lstStyle/>
          <a:p>
            <a:r>
              <a:rPr lang="el-GR" sz="2400" dirty="0" smtClean="0"/>
              <a:t>*** </a:t>
            </a:r>
            <a:r>
              <a:rPr lang="el-GR" sz="2400" dirty="0"/>
              <a:t>Σε περιπτώσεις προφύλαξης δεν απαιτείται παρακολούθηση. </a:t>
            </a:r>
          </a:p>
          <a:p>
            <a:r>
              <a:rPr lang="el-GR" sz="2400" dirty="0" smtClean="0"/>
              <a:t>Εξαίρεση </a:t>
            </a:r>
            <a:r>
              <a:rPr lang="el-GR" sz="2400" dirty="0"/>
              <a:t>και παρακολούθηση με </a:t>
            </a:r>
            <a:r>
              <a:rPr lang="el-GR" sz="2400" dirty="0" err="1"/>
              <a:t>αντι</a:t>
            </a:r>
            <a:r>
              <a:rPr lang="el-GR" sz="2400" dirty="0"/>
              <a:t> –</a:t>
            </a:r>
            <a:r>
              <a:rPr lang="el-GR" sz="2400" dirty="0" err="1"/>
              <a:t>Xa</a:t>
            </a:r>
            <a:r>
              <a:rPr lang="el-GR" sz="2400" dirty="0"/>
              <a:t> δραστηριότητα: </a:t>
            </a:r>
          </a:p>
          <a:p>
            <a:pPr marL="538163">
              <a:buFont typeface="Courier New" panose="02070309020205020404" pitchFamily="49" charset="0"/>
              <a:buChar char="o"/>
            </a:pPr>
            <a:r>
              <a:rPr lang="el-GR" sz="2400" dirty="0" smtClean="0"/>
              <a:t>Παιδιά.</a:t>
            </a:r>
            <a:endParaRPr lang="el-GR" sz="2400" dirty="0"/>
          </a:p>
          <a:p>
            <a:pPr marL="538163">
              <a:buFont typeface="Courier New" panose="02070309020205020404" pitchFamily="49" charset="0"/>
              <a:buChar char="o"/>
            </a:pPr>
            <a:r>
              <a:rPr lang="el-GR" sz="2400" dirty="0" smtClean="0"/>
              <a:t>Παχύσαρκους-λιποβαρείς.</a:t>
            </a:r>
            <a:endParaRPr lang="el-GR" sz="2400" dirty="0"/>
          </a:p>
          <a:p>
            <a:pPr marL="538163">
              <a:buFont typeface="Courier New" panose="02070309020205020404" pitchFamily="49" charset="0"/>
              <a:buChar char="o"/>
            </a:pPr>
            <a:r>
              <a:rPr lang="el-GR" sz="2400" dirty="0" smtClean="0"/>
              <a:t>Νεφρική ανεπάρκεια.</a:t>
            </a:r>
            <a:endParaRPr lang="el-GR" sz="2400" dirty="0"/>
          </a:p>
          <a:p>
            <a:pPr marL="538163">
              <a:buFont typeface="Courier New" panose="02070309020205020404" pitchFamily="49" charset="0"/>
              <a:buChar char="o"/>
            </a:pPr>
            <a:r>
              <a:rPr lang="el-GR" sz="2400" dirty="0" smtClean="0"/>
              <a:t>Εγκύους.</a:t>
            </a:r>
            <a:endParaRPr lang="el-GR" sz="2400" dirty="0"/>
          </a:p>
          <a:p>
            <a:endParaRPr lang="el-GR" sz="2400" dirty="0"/>
          </a:p>
          <a:p>
            <a:r>
              <a:rPr lang="el-GR" sz="2400" dirty="0"/>
              <a:t>Για προφύλαξη συνιστάται να γίνεται μια φορά την ημέρα 40mg </a:t>
            </a:r>
            <a:r>
              <a:rPr lang="el-GR" sz="2400" dirty="0" err="1"/>
              <a:t>ενοξαπαρίνης</a:t>
            </a:r>
            <a:r>
              <a:rPr lang="el-GR" sz="2400" dirty="0"/>
              <a:t> (</a:t>
            </a:r>
            <a:r>
              <a:rPr lang="el-GR" sz="2400" dirty="0" err="1"/>
              <a:t>Clexane</a:t>
            </a:r>
            <a:r>
              <a:rPr lang="el-GR" sz="2400" dirty="0"/>
              <a:t>) υποδόρια ή </a:t>
            </a:r>
            <a:r>
              <a:rPr lang="el-GR" sz="2400" dirty="0" err="1"/>
              <a:t>τινζαπαρίνη</a:t>
            </a:r>
            <a:r>
              <a:rPr lang="el-GR" sz="2400" dirty="0"/>
              <a:t> (</a:t>
            </a:r>
            <a:r>
              <a:rPr lang="el-GR" sz="2400" dirty="0" err="1"/>
              <a:t>Innohep</a:t>
            </a:r>
            <a:r>
              <a:rPr lang="el-GR" sz="2400" dirty="0"/>
              <a:t>) 4500 </a:t>
            </a:r>
            <a:r>
              <a:rPr lang="el-GR" sz="2400" dirty="0" smtClean="0"/>
              <a:t>IU.</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80</a:t>
            </a:fld>
            <a:endParaRPr lang="el-GR"/>
          </a:p>
        </p:txBody>
      </p:sp>
    </p:spTree>
    <p:extLst>
      <p:ext uri="{BB962C8B-B14F-4D97-AF65-F5344CB8AC3E}">
        <p14:creationId xmlns:p14="http://schemas.microsoft.com/office/powerpoint/2010/main" val="400112095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Πλεονεκτήματα</a:t>
            </a:r>
            <a:endParaRPr lang="el-GR" dirty="0"/>
          </a:p>
        </p:txBody>
      </p:sp>
      <p:sp>
        <p:nvSpPr>
          <p:cNvPr id="3" name="Content Placeholder 2"/>
          <p:cNvSpPr>
            <a:spLocks noGrp="1"/>
          </p:cNvSpPr>
          <p:nvPr>
            <p:ph idx="1"/>
          </p:nvPr>
        </p:nvSpPr>
        <p:spPr/>
        <p:txBody>
          <a:bodyPr>
            <a:normAutofit/>
          </a:bodyPr>
          <a:lstStyle/>
          <a:p>
            <a:r>
              <a:rPr lang="el-GR" sz="2800" dirty="0"/>
              <a:t>Εύκολη χορήγηση (ΥΔ</a:t>
            </a:r>
            <a:r>
              <a:rPr lang="el-GR" sz="2800" dirty="0" smtClean="0"/>
              <a:t>).</a:t>
            </a:r>
            <a:endParaRPr lang="el-GR" sz="2800" dirty="0"/>
          </a:p>
          <a:p>
            <a:r>
              <a:rPr lang="el-GR" sz="2800" dirty="0"/>
              <a:t>Όχι συνεχής εργαστηριακός έλεγχος.</a:t>
            </a:r>
          </a:p>
          <a:p>
            <a:r>
              <a:rPr lang="el-GR" sz="2800" dirty="0"/>
              <a:t>Αιμορραγικές επιπλοκές περιορισμένες.</a:t>
            </a:r>
          </a:p>
          <a:p>
            <a:r>
              <a:rPr lang="el-GR" sz="2800" dirty="0" err="1"/>
              <a:t>Επαναθρομβώσεις</a:t>
            </a:r>
            <a:r>
              <a:rPr lang="el-GR" sz="2800" dirty="0"/>
              <a:t>, λιγότερες.</a:t>
            </a:r>
          </a:p>
          <a:p>
            <a:r>
              <a:rPr lang="el-GR" sz="2800" dirty="0"/>
              <a:t>Το ΗΙΤ εκδηλώνεται 40 φορές λιγότερο.</a:t>
            </a:r>
          </a:p>
          <a:p>
            <a:endParaRPr lang="el-GR" sz="28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81</a:t>
            </a:fld>
            <a:endParaRPr lang="el-GR"/>
          </a:p>
        </p:txBody>
      </p:sp>
    </p:spTree>
    <p:extLst>
      <p:ext uri="{BB962C8B-B14F-4D97-AF65-F5344CB8AC3E}">
        <p14:creationId xmlns:p14="http://schemas.microsoft.com/office/powerpoint/2010/main" val="397432571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Ανεπιθύμητες Ενέργειες </a:t>
            </a:r>
            <a:endParaRPr lang="el-GR" dirty="0"/>
          </a:p>
        </p:txBody>
      </p:sp>
      <p:sp>
        <p:nvSpPr>
          <p:cNvPr id="3" name="Content Placeholder 2"/>
          <p:cNvSpPr>
            <a:spLocks noGrp="1"/>
          </p:cNvSpPr>
          <p:nvPr>
            <p:ph idx="1"/>
          </p:nvPr>
        </p:nvSpPr>
        <p:spPr/>
        <p:txBody>
          <a:bodyPr>
            <a:normAutofit/>
          </a:bodyPr>
          <a:lstStyle/>
          <a:p>
            <a:r>
              <a:rPr lang="el-GR" sz="2800" dirty="0"/>
              <a:t>Κνίδωση. Αναφυλαξία. </a:t>
            </a:r>
            <a:r>
              <a:rPr lang="el-GR" sz="2800" dirty="0" smtClean="0"/>
              <a:t>Κνησμός.</a:t>
            </a:r>
          </a:p>
          <a:p>
            <a:r>
              <a:rPr lang="el-GR" sz="2800" dirty="0" smtClean="0"/>
              <a:t>Περιστασιακά </a:t>
            </a:r>
            <a:r>
              <a:rPr lang="el-GR" sz="2800" dirty="0"/>
              <a:t>στο σημείο της ένεσης έχουν παρατηρηθεί δερματικά εξανθήματα και μικρότερης σημασίας μώλωπες.</a:t>
            </a:r>
          </a:p>
          <a:p>
            <a:r>
              <a:rPr lang="el-GR" sz="2800" dirty="0" smtClean="0"/>
              <a:t>Εξαιρετικά </a:t>
            </a:r>
            <a:r>
              <a:rPr lang="el-GR" sz="2800" dirty="0"/>
              <a:t>σπάνια έχουν αναφερθεί συστηματικές αλλεργικές αντιδράσεις.</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82</a:t>
            </a:fld>
            <a:endParaRPr lang="el-GR"/>
          </a:p>
        </p:txBody>
      </p:sp>
    </p:spTree>
    <p:extLst>
      <p:ext uri="{BB962C8B-B14F-4D97-AF65-F5344CB8AC3E}">
        <p14:creationId xmlns:p14="http://schemas.microsoft.com/office/powerpoint/2010/main" val="14750011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dirty="0"/>
              <a:t>Ανταγωνιστές βιταμίνης Κ </a:t>
            </a:r>
            <a:r>
              <a:rPr lang="el-GR" dirty="0" smtClean="0"/>
              <a:t>– </a:t>
            </a:r>
            <a:r>
              <a:rPr lang="el-GR" dirty="0" err="1" smtClean="0"/>
              <a:t>Κουμαρινικά</a:t>
            </a:r>
            <a:r>
              <a:rPr lang="el-GR" dirty="0" smtClean="0"/>
              <a:t> </a:t>
            </a:r>
            <a:r>
              <a:rPr lang="el-GR" sz="2500" b="0" dirty="0">
                <a:solidFill>
                  <a:prstClr val="black"/>
                </a:solidFill>
              </a:rPr>
              <a:t>(</a:t>
            </a:r>
            <a:r>
              <a:rPr lang="el-GR" sz="2500" b="0" dirty="0" smtClean="0">
                <a:solidFill>
                  <a:prstClr val="black"/>
                </a:solidFill>
              </a:rPr>
              <a:t>1/2)</a:t>
            </a:r>
            <a:r>
              <a:rPr lang="el-GR" sz="3600" dirty="0" smtClean="0">
                <a:solidFill>
                  <a:prstClr val="black"/>
                </a:solidFill>
              </a:rPr>
              <a:t> </a:t>
            </a:r>
            <a:endParaRPr lang="el-GR" dirty="0"/>
          </a:p>
        </p:txBody>
      </p:sp>
      <p:sp>
        <p:nvSpPr>
          <p:cNvPr id="3" name="Content Placeholder 2"/>
          <p:cNvSpPr>
            <a:spLocks noGrp="1"/>
          </p:cNvSpPr>
          <p:nvPr>
            <p:ph idx="1"/>
          </p:nvPr>
        </p:nvSpPr>
        <p:spPr/>
        <p:txBody>
          <a:bodyPr>
            <a:normAutofit/>
          </a:bodyPr>
          <a:lstStyle/>
          <a:p>
            <a:r>
              <a:rPr lang="en-US" sz="2400" b="1" dirty="0" err="1">
                <a:solidFill>
                  <a:srgbClr val="004B82"/>
                </a:solidFill>
              </a:rPr>
              <a:t>Acenocoumarol</a:t>
            </a:r>
            <a:r>
              <a:rPr lang="en-US" sz="2400" dirty="0"/>
              <a:t> </a:t>
            </a:r>
            <a:r>
              <a:rPr lang="en-US" sz="2400" dirty="0" smtClean="0"/>
              <a:t>(</a:t>
            </a:r>
            <a:r>
              <a:rPr lang="en-US" sz="2400" dirty="0" err="1"/>
              <a:t>Sintrom</a:t>
            </a:r>
            <a:r>
              <a:rPr lang="en-US" sz="2400" dirty="0"/>
              <a:t>)</a:t>
            </a:r>
          </a:p>
          <a:p>
            <a:r>
              <a:rPr lang="en-US" sz="2400" b="1" dirty="0">
                <a:solidFill>
                  <a:srgbClr val="004B82"/>
                </a:solidFill>
              </a:rPr>
              <a:t>Warfarin</a:t>
            </a:r>
            <a:r>
              <a:rPr lang="en-US" sz="2400" dirty="0"/>
              <a:t> </a:t>
            </a:r>
            <a:r>
              <a:rPr lang="en-US" sz="2400" dirty="0" smtClean="0"/>
              <a:t>(</a:t>
            </a:r>
            <a:r>
              <a:rPr lang="en-US" sz="2400" dirty="0" err="1"/>
              <a:t>Panwarfin</a:t>
            </a:r>
            <a:r>
              <a:rPr lang="en-US" sz="2400" dirty="0"/>
              <a:t>) </a:t>
            </a:r>
          </a:p>
          <a:p>
            <a:endParaRPr lang="el-GR" sz="2400" dirty="0" smtClean="0"/>
          </a:p>
          <a:p>
            <a:r>
              <a:rPr lang="el-GR" sz="2400" b="1" dirty="0" smtClean="0">
                <a:solidFill>
                  <a:srgbClr val="820000"/>
                </a:solidFill>
              </a:rPr>
              <a:t>Ενδείξεις χορήγησης:</a:t>
            </a:r>
            <a:endParaRPr lang="el-GR" sz="2400" b="1" dirty="0">
              <a:solidFill>
                <a:srgbClr val="820000"/>
              </a:solidFill>
            </a:endParaRPr>
          </a:p>
          <a:p>
            <a:pPr lvl="1"/>
            <a:r>
              <a:rPr lang="el-GR" sz="2400" dirty="0" smtClean="0"/>
              <a:t>Εν </a:t>
            </a:r>
            <a:r>
              <a:rPr lang="el-GR" sz="2400" dirty="0"/>
              <a:t>τω </a:t>
            </a:r>
            <a:r>
              <a:rPr lang="el-GR" sz="2400" dirty="0" err="1"/>
              <a:t>βάθει</a:t>
            </a:r>
            <a:r>
              <a:rPr lang="el-GR" sz="2400" dirty="0"/>
              <a:t> </a:t>
            </a:r>
            <a:r>
              <a:rPr lang="el-GR" sz="2400" dirty="0" err="1"/>
              <a:t>φλεβοθρόμβωση</a:t>
            </a:r>
            <a:r>
              <a:rPr lang="el-GR" sz="2400" dirty="0"/>
              <a:t>.</a:t>
            </a:r>
          </a:p>
          <a:p>
            <a:pPr lvl="1"/>
            <a:r>
              <a:rPr lang="el-GR" sz="2400" dirty="0" smtClean="0"/>
              <a:t>Πνευμονική </a:t>
            </a:r>
            <a:r>
              <a:rPr lang="el-GR" sz="2400" dirty="0"/>
              <a:t>εμβολή.</a:t>
            </a:r>
          </a:p>
          <a:p>
            <a:pPr lvl="1"/>
            <a:r>
              <a:rPr lang="el-GR" sz="2400" dirty="0" smtClean="0"/>
              <a:t>Προσθετικές </a:t>
            </a:r>
            <a:r>
              <a:rPr lang="el-GR" sz="2400" dirty="0"/>
              <a:t>βαλβίδες.</a:t>
            </a:r>
          </a:p>
          <a:p>
            <a:pPr lvl="1"/>
            <a:r>
              <a:rPr lang="el-GR" sz="2400" dirty="0" smtClean="0"/>
              <a:t>Στεφανιαία </a:t>
            </a:r>
            <a:r>
              <a:rPr lang="el-GR" sz="2400" dirty="0"/>
              <a:t>νόσος.</a:t>
            </a:r>
          </a:p>
          <a:p>
            <a:pPr lvl="1"/>
            <a:r>
              <a:rPr lang="el-GR" sz="2400" dirty="0" smtClean="0"/>
              <a:t>Κολπική </a:t>
            </a:r>
            <a:r>
              <a:rPr lang="el-GR" sz="2400" dirty="0"/>
              <a:t>μαρμαρυγή.</a:t>
            </a:r>
          </a:p>
          <a:p>
            <a:pPr lvl="1"/>
            <a:r>
              <a:rPr lang="el-GR" sz="2400" dirty="0" smtClean="0"/>
              <a:t>Αρρυθμίες</a:t>
            </a:r>
            <a:r>
              <a:rPr lang="el-GR" sz="2400" dirty="0"/>
              <a:t>.</a:t>
            </a:r>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83</a:t>
            </a:fld>
            <a:endParaRPr lang="el-GR"/>
          </a:p>
        </p:txBody>
      </p:sp>
    </p:spTree>
    <p:extLst>
      <p:ext uri="{BB962C8B-B14F-4D97-AF65-F5344CB8AC3E}">
        <p14:creationId xmlns:p14="http://schemas.microsoft.com/office/powerpoint/2010/main" val="40000897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dirty="0"/>
              <a:t>Ανταγωνιστές βιταμίνης Κ </a:t>
            </a:r>
            <a:r>
              <a:rPr lang="el-GR" dirty="0" smtClean="0"/>
              <a:t>– </a:t>
            </a:r>
            <a:r>
              <a:rPr lang="el-GR" dirty="0" err="1" smtClean="0"/>
              <a:t>Κουμαρινικά</a:t>
            </a:r>
            <a:r>
              <a:rPr lang="el-GR" dirty="0" smtClean="0"/>
              <a:t> </a:t>
            </a:r>
            <a:r>
              <a:rPr lang="el-GR" sz="2500" b="0" dirty="0" smtClean="0">
                <a:solidFill>
                  <a:prstClr val="black"/>
                </a:solidFill>
              </a:rPr>
              <a:t>(2/2)</a:t>
            </a:r>
            <a:r>
              <a:rPr lang="el-GR" sz="3600" dirty="0" smtClean="0">
                <a:solidFill>
                  <a:prstClr val="black"/>
                </a:solidFill>
              </a:rPr>
              <a:t> </a:t>
            </a:r>
            <a:endParaRPr lang="el-GR" dirty="0"/>
          </a:p>
        </p:txBody>
      </p:sp>
      <p:sp>
        <p:nvSpPr>
          <p:cNvPr id="3" name="Content Placeholder 2"/>
          <p:cNvSpPr>
            <a:spLocks noGrp="1"/>
          </p:cNvSpPr>
          <p:nvPr>
            <p:ph idx="1"/>
          </p:nvPr>
        </p:nvSpPr>
        <p:spPr>
          <a:xfrm>
            <a:off x="457200" y="1196752"/>
            <a:ext cx="8229600" cy="5472608"/>
          </a:xfrm>
        </p:spPr>
        <p:txBody>
          <a:bodyPr>
            <a:normAutofit/>
          </a:bodyPr>
          <a:lstStyle/>
          <a:p>
            <a:r>
              <a:rPr lang="el-GR" sz="2400" dirty="0"/>
              <a:t>Αντιθρομβωτική δράση</a:t>
            </a:r>
          </a:p>
          <a:p>
            <a:pPr lvl="1"/>
            <a:r>
              <a:rPr lang="el-GR" sz="2400" dirty="0" smtClean="0"/>
              <a:t>Αναστολή </a:t>
            </a:r>
            <a:r>
              <a:rPr lang="el-GR" sz="2400" dirty="0"/>
              <a:t>των παραγόντων πήξης που εξαρτώνται από την βιταμίνη Κ.</a:t>
            </a:r>
          </a:p>
          <a:p>
            <a:pPr lvl="1"/>
            <a:r>
              <a:rPr lang="el-GR" sz="2400" dirty="0" smtClean="0"/>
              <a:t>II</a:t>
            </a:r>
            <a:r>
              <a:rPr lang="el-GR" sz="2400" dirty="0"/>
              <a:t>, VII, IX και Χ.</a:t>
            </a:r>
          </a:p>
          <a:p>
            <a:pPr lvl="1"/>
            <a:r>
              <a:rPr lang="el-GR" sz="2400" dirty="0" smtClean="0"/>
              <a:t>Αναστολείς </a:t>
            </a:r>
            <a:r>
              <a:rPr lang="el-GR" sz="2400" dirty="0"/>
              <a:t>της πήξης: Πρωτεΐνες C και S.</a:t>
            </a:r>
          </a:p>
          <a:p>
            <a:pPr lvl="1"/>
            <a:r>
              <a:rPr lang="el-GR" sz="2400" dirty="0" smtClean="0"/>
              <a:t>Χορήγηση</a:t>
            </a:r>
            <a:r>
              <a:rPr lang="el-GR" sz="2400" dirty="0"/>
              <a:t>: Από το στόμα</a:t>
            </a:r>
            <a:r>
              <a:rPr lang="el-GR" sz="2400" dirty="0" smtClean="0"/>
              <a:t>.</a:t>
            </a:r>
          </a:p>
          <a:p>
            <a:pPr lvl="1"/>
            <a:endParaRPr lang="el-GR" sz="2400" dirty="0"/>
          </a:p>
          <a:p>
            <a:r>
              <a:rPr lang="el-GR" sz="2400" dirty="0"/>
              <a:t>Τα </a:t>
            </a:r>
            <a:r>
              <a:rPr lang="el-GR" sz="2400" dirty="0" err="1"/>
              <a:t>κουμαρινικά</a:t>
            </a:r>
            <a:r>
              <a:rPr lang="el-GR" sz="2400" dirty="0"/>
              <a:t> έχουν μικρό μοριακό βάρος και </a:t>
            </a:r>
            <a:r>
              <a:rPr lang="el-GR" sz="2400" b="1" dirty="0">
                <a:solidFill>
                  <a:srgbClr val="004B82"/>
                </a:solidFill>
              </a:rPr>
              <a:t>διέρχονται τον πλακούντα</a:t>
            </a:r>
            <a:r>
              <a:rPr lang="el-GR" sz="2400" dirty="0"/>
              <a:t>.</a:t>
            </a:r>
          </a:p>
          <a:p>
            <a:r>
              <a:rPr lang="el-GR" sz="2400" dirty="0" smtClean="0"/>
              <a:t>Προκαλούν </a:t>
            </a:r>
            <a:r>
              <a:rPr lang="el-GR" sz="2400" dirty="0"/>
              <a:t>αιμορραγία στο έμβρυο και πιθανά </a:t>
            </a:r>
            <a:r>
              <a:rPr lang="el-GR" sz="2400" dirty="0" err="1"/>
              <a:t>τερατογένεση</a:t>
            </a:r>
            <a:r>
              <a:rPr lang="el-GR" sz="2400" dirty="0"/>
              <a:t> με βλάβη στο ΚΝΣ.</a:t>
            </a:r>
          </a:p>
          <a:p>
            <a:r>
              <a:rPr lang="el-GR" sz="2400" b="1" dirty="0" smtClean="0">
                <a:solidFill>
                  <a:srgbClr val="820000"/>
                </a:solidFill>
              </a:rPr>
              <a:t>ΔΕΝ </a:t>
            </a:r>
            <a:r>
              <a:rPr lang="el-GR" sz="2400" b="1" dirty="0">
                <a:solidFill>
                  <a:srgbClr val="820000"/>
                </a:solidFill>
              </a:rPr>
              <a:t>ΧΟΡΗΓΟΥΝΤΑΙ ΣΤΗΝ </a:t>
            </a:r>
            <a:r>
              <a:rPr lang="el-GR" sz="2400" b="1" dirty="0" smtClean="0">
                <a:solidFill>
                  <a:srgbClr val="820000"/>
                </a:solidFill>
              </a:rPr>
              <a:t>ΚΥΗΣΗ.</a:t>
            </a:r>
            <a:endParaRPr lang="el-GR" sz="2400" b="1" dirty="0">
              <a:solidFill>
                <a:srgbClr val="820000"/>
              </a:solidFill>
            </a:endParaRPr>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84</a:t>
            </a:fld>
            <a:endParaRPr lang="el-GR"/>
          </a:p>
        </p:txBody>
      </p:sp>
    </p:spTree>
    <p:extLst>
      <p:ext uri="{BB962C8B-B14F-4D97-AF65-F5344CB8AC3E}">
        <p14:creationId xmlns:p14="http://schemas.microsoft.com/office/powerpoint/2010/main" val="280977668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Προφυλάξεις </a:t>
            </a:r>
            <a:r>
              <a:rPr lang="el-GR" sz="2500" b="0" dirty="0">
                <a:solidFill>
                  <a:prstClr val="black"/>
                </a:solidFill>
              </a:rPr>
              <a:t>(</a:t>
            </a:r>
            <a:r>
              <a:rPr lang="el-GR" sz="2500" b="0" dirty="0" smtClean="0">
                <a:solidFill>
                  <a:prstClr val="black"/>
                </a:solidFill>
              </a:rPr>
              <a:t>1/3)</a:t>
            </a:r>
            <a:r>
              <a:rPr lang="el-GR" sz="3600" dirty="0" smtClean="0">
                <a:solidFill>
                  <a:prstClr val="black"/>
                </a:solidFill>
              </a:rPr>
              <a:t> </a:t>
            </a:r>
            <a:endParaRPr lang="el-GR" dirty="0"/>
          </a:p>
        </p:txBody>
      </p:sp>
      <p:sp>
        <p:nvSpPr>
          <p:cNvPr id="3" name="Content Placeholder 2"/>
          <p:cNvSpPr>
            <a:spLocks noGrp="1"/>
          </p:cNvSpPr>
          <p:nvPr>
            <p:ph idx="1"/>
          </p:nvPr>
        </p:nvSpPr>
        <p:spPr/>
        <p:txBody>
          <a:bodyPr>
            <a:normAutofit/>
          </a:bodyPr>
          <a:lstStyle/>
          <a:p>
            <a:r>
              <a:rPr lang="el-GR" sz="2400" b="1" dirty="0">
                <a:solidFill>
                  <a:srgbClr val="820000"/>
                </a:solidFill>
              </a:rPr>
              <a:t>Ως  γυναίκες υψηλού κινδύνου </a:t>
            </a:r>
            <a:r>
              <a:rPr lang="el-GR" sz="2400" b="1" dirty="0" err="1">
                <a:solidFill>
                  <a:srgbClr val="820000"/>
                </a:solidFill>
              </a:rPr>
              <a:t>θρομβοφιλίας</a:t>
            </a:r>
            <a:r>
              <a:rPr lang="el-GR" sz="2400" b="1" dirty="0">
                <a:solidFill>
                  <a:srgbClr val="820000"/>
                </a:solidFill>
              </a:rPr>
              <a:t> </a:t>
            </a:r>
            <a:r>
              <a:rPr lang="el-GR" sz="2400" dirty="0"/>
              <a:t>κατατάσσονται αυτές που </a:t>
            </a:r>
            <a:r>
              <a:rPr lang="el-GR" sz="2400" dirty="0" smtClean="0"/>
              <a:t>έχουν:</a:t>
            </a:r>
          </a:p>
          <a:p>
            <a:pPr lvl="1"/>
            <a:r>
              <a:rPr lang="el-GR" sz="2400" dirty="0" smtClean="0"/>
              <a:t>ανεπάρκεια </a:t>
            </a:r>
            <a:r>
              <a:rPr lang="el-GR" sz="2400" dirty="0" err="1"/>
              <a:t>αντιθρομβίνης</a:t>
            </a:r>
            <a:r>
              <a:rPr lang="el-GR" sz="2400" dirty="0"/>
              <a:t> (ΑΤ-ΙΙΙ</a:t>
            </a:r>
            <a:r>
              <a:rPr lang="el-GR" sz="2400" dirty="0" smtClean="0"/>
              <a:t>),</a:t>
            </a:r>
          </a:p>
          <a:p>
            <a:pPr lvl="1"/>
            <a:r>
              <a:rPr lang="el-GR" sz="2400" dirty="0" err="1" smtClean="0"/>
              <a:t>ομοζυγότες</a:t>
            </a:r>
            <a:r>
              <a:rPr lang="el-GR" sz="2400" dirty="0" smtClean="0"/>
              <a:t> </a:t>
            </a:r>
            <a:r>
              <a:rPr lang="el-GR" sz="2400" dirty="0"/>
              <a:t>για παράγοντα V </a:t>
            </a:r>
            <a:r>
              <a:rPr lang="el-GR" sz="2400" dirty="0" err="1"/>
              <a:t>Leiden</a:t>
            </a:r>
            <a:r>
              <a:rPr lang="el-GR" sz="2400" dirty="0"/>
              <a:t> (FVL μετάλλαξη</a:t>
            </a:r>
            <a:r>
              <a:rPr lang="el-GR" sz="2400" dirty="0" smtClean="0"/>
              <a:t>),</a:t>
            </a:r>
          </a:p>
          <a:p>
            <a:pPr lvl="1"/>
            <a:r>
              <a:rPr lang="el-GR" sz="2400" dirty="0" err="1" smtClean="0"/>
              <a:t>ομοζυγότες</a:t>
            </a:r>
            <a:r>
              <a:rPr lang="el-GR" sz="2400" dirty="0" smtClean="0"/>
              <a:t> </a:t>
            </a:r>
            <a:r>
              <a:rPr lang="el-GR" sz="2400" dirty="0"/>
              <a:t>για τη μετάλλαξη προθρομβίνης G20210 (PGM), </a:t>
            </a:r>
            <a:endParaRPr lang="el-GR" sz="2400" dirty="0" smtClean="0"/>
          </a:p>
          <a:p>
            <a:pPr lvl="1"/>
            <a:r>
              <a:rPr lang="el-GR" sz="2400" dirty="0" smtClean="0"/>
              <a:t>διπλοί </a:t>
            </a:r>
            <a:r>
              <a:rPr lang="el-GR" sz="2400" dirty="0" err="1"/>
              <a:t>ετεροζυγότες</a:t>
            </a:r>
            <a:r>
              <a:rPr lang="el-GR" sz="2400" dirty="0"/>
              <a:t> για FVL και PGM. </a:t>
            </a:r>
          </a:p>
          <a:p>
            <a:r>
              <a:rPr lang="el-GR" sz="2400" dirty="0" smtClean="0"/>
              <a:t>Αυτές </a:t>
            </a:r>
            <a:r>
              <a:rPr lang="el-GR" sz="2400" dirty="0"/>
              <a:t>οι γυναίκες θα πρέπει να λάβουν αντιπηκτική θεραπεία προγεννητικά και επιλόχεια</a:t>
            </a:r>
            <a:r>
              <a:rPr lang="el-GR" sz="2400" dirty="0" smtClean="0"/>
              <a:t>.</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85</a:t>
            </a:fld>
            <a:endParaRPr lang="el-GR"/>
          </a:p>
        </p:txBody>
      </p:sp>
    </p:spTree>
    <p:extLst>
      <p:ext uri="{BB962C8B-B14F-4D97-AF65-F5344CB8AC3E}">
        <p14:creationId xmlns:p14="http://schemas.microsoft.com/office/powerpoint/2010/main" val="87330225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Προφυλάξεις </a:t>
            </a:r>
            <a:r>
              <a:rPr lang="el-GR" sz="2500" b="0" dirty="0" smtClean="0">
                <a:solidFill>
                  <a:prstClr val="black"/>
                </a:solidFill>
              </a:rPr>
              <a:t>(2/3</a:t>
            </a:r>
            <a:r>
              <a:rPr lang="el-GR" sz="2500" b="0" dirty="0">
                <a:solidFill>
                  <a:prstClr val="black"/>
                </a:solidFill>
              </a:rPr>
              <a:t>)</a:t>
            </a:r>
            <a:r>
              <a:rPr lang="el-GR" sz="3600" dirty="0">
                <a:solidFill>
                  <a:prstClr val="black"/>
                </a:solidFill>
              </a:rPr>
              <a:t> </a:t>
            </a:r>
            <a:endParaRPr lang="el-GR" dirty="0"/>
          </a:p>
        </p:txBody>
      </p:sp>
      <p:sp>
        <p:nvSpPr>
          <p:cNvPr id="3" name="Content Placeholder 2"/>
          <p:cNvSpPr>
            <a:spLocks noGrp="1"/>
          </p:cNvSpPr>
          <p:nvPr>
            <p:ph idx="1"/>
          </p:nvPr>
        </p:nvSpPr>
        <p:spPr/>
        <p:txBody>
          <a:bodyPr>
            <a:normAutofit/>
          </a:bodyPr>
          <a:lstStyle/>
          <a:p>
            <a:r>
              <a:rPr lang="el-GR" sz="2400" b="1" dirty="0">
                <a:solidFill>
                  <a:srgbClr val="004B82"/>
                </a:solidFill>
              </a:rPr>
              <a:t>Σε γυναίκες με χαμηλού κινδύνου </a:t>
            </a:r>
            <a:r>
              <a:rPr lang="el-GR" sz="2400" b="1" dirty="0" err="1">
                <a:solidFill>
                  <a:srgbClr val="004B82"/>
                </a:solidFill>
              </a:rPr>
              <a:t>θρομβοφιλία</a:t>
            </a:r>
            <a:r>
              <a:rPr lang="el-GR" sz="2400" b="1" dirty="0">
                <a:solidFill>
                  <a:srgbClr val="004B82"/>
                </a:solidFill>
              </a:rPr>
              <a:t> </a:t>
            </a:r>
            <a:r>
              <a:rPr lang="el-GR" sz="2400" dirty="0" smtClean="0"/>
              <a:t>(</a:t>
            </a:r>
            <a:r>
              <a:rPr lang="el-GR" sz="2400" dirty="0"/>
              <a:t>οι </a:t>
            </a:r>
            <a:r>
              <a:rPr lang="el-GR" sz="2400" dirty="0" err="1"/>
              <a:t>ετεροζυγότες</a:t>
            </a:r>
            <a:r>
              <a:rPr lang="el-GR" sz="2400" dirty="0"/>
              <a:t> FVL και PGM, ανεπάρκειας πρωτεΐνης C ή πρωτεΐνης S) </a:t>
            </a:r>
            <a:r>
              <a:rPr lang="el-GR" sz="2400" b="1" dirty="0"/>
              <a:t>η αντιμετώπιση εξαρτάται </a:t>
            </a:r>
            <a:r>
              <a:rPr lang="el-GR" sz="2400" b="1" dirty="0" smtClean="0"/>
              <a:t>από</a:t>
            </a:r>
            <a:r>
              <a:rPr lang="el-GR" sz="2400" dirty="0" smtClean="0"/>
              <a:t>: </a:t>
            </a:r>
            <a:endParaRPr lang="el-GR" sz="2400" dirty="0"/>
          </a:p>
          <a:p>
            <a:pPr lvl="1"/>
            <a:r>
              <a:rPr lang="el-GR" sz="2400" dirty="0"/>
              <a:t>το προσωπικό και οικογενειακό ιστορικό </a:t>
            </a:r>
            <a:r>
              <a:rPr lang="el-GR" sz="2400" dirty="0" err="1"/>
              <a:t>θρομβοεμβολικών</a:t>
            </a:r>
            <a:r>
              <a:rPr lang="el-GR" sz="2400" dirty="0"/>
              <a:t> </a:t>
            </a:r>
            <a:r>
              <a:rPr lang="el-GR" sz="2400" dirty="0" smtClean="0"/>
              <a:t>επεισοδίων.</a:t>
            </a:r>
            <a:endParaRPr lang="el-GR" sz="2400" dirty="0"/>
          </a:p>
          <a:p>
            <a:pPr lvl="1"/>
            <a:r>
              <a:rPr lang="el-GR" sz="2400" dirty="0"/>
              <a:t>άλλους τυπικούς παράγοντες κινδύνου </a:t>
            </a:r>
            <a:r>
              <a:rPr lang="el-GR" sz="2400" dirty="0" err="1"/>
              <a:t>φλεβοθρόμβωσης</a:t>
            </a:r>
            <a:r>
              <a:rPr lang="el-GR" sz="2400" dirty="0"/>
              <a:t>, όπως η </a:t>
            </a:r>
            <a:r>
              <a:rPr lang="el-GR" sz="2400" dirty="0" smtClean="0"/>
              <a:t>παχυσαρκία.</a:t>
            </a:r>
            <a:endParaRPr lang="el-GR" sz="2400" dirty="0"/>
          </a:p>
          <a:p>
            <a:r>
              <a:rPr lang="el-GR" sz="2400" b="1" dirty="0" smtClean="0">
                <a:solidFill>
                  <a:srgbClr val="820000"/>
                </a:solidFill>
              </a:rPr>
              <a:t>Οι </a:t>
            </a:r>
            <a:r>
              <a:rPr lang="el-GR" sz="2400" b="1" dirty="0">
                <a:solidFill>
                  <a:srgbClr val="820000"/>
                </a:solidFill>
              </a:rPr>
              <a:t>γυναίκες αυτές, εφόσον είχαν στο ιστορικό τους ένα ενιαίο εκ των προτέρων </a:t>
            </a:r>
            <a:r>
              <a:rPr lang="el-GR" sz="2400" b="1" dirty="0" err="1">
                <a:solidFill>
                  <a:srgbClr val="820000"/>
                </a:solidFill>
              </a:rPr>
              <a:t>θρομβοεμβολικό</a:t>
            </a:r>
            <a:r>
              <a:rPr lang="el-GR" sz="2400" b="1" dirty="0">
                <a:solidFill>
                  <a:srgbClr val="820000"/>
                </a:solidFill>
              </a:rPr>
              <a:t> επεισόδιο διατρέχουν αυξημένο κίνδυνο στην εγκυμοσύνη τους για θρόμβωση και πρέπει να λάβουν προγεννητικά και επιλόχεια αντιπηκτική θεραπεία</a:t>
            </a:r>
            <a:r>
              <a:rPr lang="el-GR" sz="2400" dirty="0" smtClean="0"/>
              <a:t>.</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86</a:t>
            </a:fld>
            <a:endParaRPr lang="el-GR"/>
          </a:p>
        </p:txBody>
      </p:sp>
    </p:spTree>
    <p:extLst>
      <p:ext uri="{BB962C8B-B14F-4D97-AF65-F5344CB8AC3E}">
        <p14:creationId xmlns:p14="http://schemas.microsoft.com/office/powerpoint/2010/main" val="168434947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Προφυλάξεις </a:t>
            </a:r>
            <a:r>
              <a:rPr lang="el-GR" sz="2500" b="0" dirty="0" smtClean="0">
                <a:solidFill>
                  <a:prstClr val="black"/>
                </a:solidFill>
              </a:rPr>
              <a:t>(3/3</a:t>
            </a:r>
            <a:r>
              <a:rPr lang="el-GR" sz="2500" b="0" dirty="0">
                <a:solidFill>
                  <a:prstClr val="black"/>
                </a:solidFill>
              </a:rPr>
              <a:t>)</a:t>
            </a:r>
            <a:r>
              <a:rPr lang="el-GR" sz="3600" dirty="0">
                <a:solidFill>
                  <a:prstClr val="black"/>
                </a:solidFill>
              </a:rPr>
              <a:t> </a:t>
            </a:r>
            <a:endParaRPr lang="el-GR" dirty="0"/>
          </a:p>
        </p:txBody>
      </p:sp>
      <p:sp>
        <p:nvSpPr>
          <p:cNvPr id="3" name="Content Placeholder 2"/>
          <p:cNvSpPr>
            <a:spLocks noGrp="1"/>
          </p:cNvSpPr>
          <p:nvPr>
            <p:ph idx="1"/>
          </p:nvPr>
        </p:nvSpPr>
        <p:spPr/>
        <p:txBody>
          <a:bodyPr>
            <a:noAutofit/>
          </a:bodyPr>
          <a:lstStyle/>
          <a:p>
            <a:r>
              <a:rPr lang="el-GR" sz="2400" dirty="0"/>
              <a:t>Γυναίκες με χαμηλό κίνδυνο </a:t>
            </a:r>
            <a:r>
              <a:rPr lang="el-GR" sz="2400" dirty="0" err="1"/>
              <a:t>θρομβοφιλίας</a:t>
            </a:r>
            <a:r>
              <a:rPr lang="el-GR" sz="2400" dirty="0"/>
              <a:t> χωρίς προηγούμενο ατομικό ιστορικό ή ισχυρό οικογενειακό ιστορικό </a:t>
            </a:r>
            <a:r>
              <a:rPr lang="el-GR" sz="2400" dirty="0" err="1" smtClean="0"/>
              <a:t>φλεβοθρόμβωσης</a:t>
            </a:r>
            <a:r>
              <a:rPr lang="el-GR" sz="2400" dirty="0" smtClean="0"/>
              <a:t> δεν </a:t>
            </a:r>
            <a:r>
              <a:rPr lang="el-GR" sz="2400" dirty="0"/>
              <a:t>απαιτούν προγεννητική προφυλακτική αντιμετώπιση, αλλά θα πρέπει να υποβάλλονται σε εκτίμηση κινδύνου εξατομικευμένη και να έχουν στενή παρακολούθηση για κλινικές ενδείξεις και συμπτώματα φλεβικής θρόμβωσης. </a:t>
            </a:r>
          </a:p>
          <a:p>
            <a:r>
              <a:rPr lang="el-GR" sz="2400" dirty="0" smtClean="0"/>
              <a:t>Η </a:t>
            </a:r>
            <a:r>
              <a:rPr lang="el-GR" sz="2400" dirty="0"/>
              <a:t>Αμερικάνικη Ένωση Μαιευτήρων - Γυναικολόγων (ACOG) θεωρεί ότι η προφυλακτική θεραπεία είναι δικαίωμα εκλογής για αυτή την ομάδα γυναικών.</a:t>
            </a:r>
          </a:p>
          <a:p>
            <a:r>
              <a:rPr lang="el-GR" sz="2400" dirty="0"/>
              <a:t> </a:t>
            </a:r>
            <a:r>
              <a:rPr lang="el-GR" sz="2400" dirty="0" smtClean="0"/>
              <a:t>Αντίθετα, </a:t>
            </a:r>
            <a:r>
              <a:rPr lang="el-GR" sz="2400" dirty="0"/>
              <a:t>η επιλόχεια θεραπεία θα πρέπει να εξατομικεύεται και να επιλέγονται γυναίκες σε κίνδυνο, όπως αυτές μετά από καισαρική τομή και οι παχύσαρκες.</a:t>
            </a:r>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87</a:t>
            </a:fld>
            <a:endParaRPr lang="el-GR"/>
          </a:p>
        </p:txBody>
      </p:sp>
    </p:spTree>
    <p:extLst>
      <p:ext uri="{BB962C8B-B14F-4D97-AF65-F5344CB8AC3E}">
        <p14:creationId xmlns:p14="http://schemas.microsoft.com/office/powerpoint/2010/main" val="270664977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Ρευματική </a:t>
            </a:r>
            <a:r>
              <a:rPr lang="el-GR" dirty="0" smtClean="0"/>
              <a:t>Νόσος, Φάρμακα, </a:t>
            </a:r>
            <a:r>
              <a:rPr lang="el-GR" dirty="0"/>
              <a:t>Γονιμότητα </a:t>
            </a:r>
            <a:r>
              <a:rPr lang="el-GR" dirty="0" smtClean="0"/>
              <a:t>και Εγκυμοσύνη </a:t>
            </a:r>
            <a:r>
              <a:rPr lang="el-GR" sz="2500" b="0" dirty="0">
                <a:solidFill>
                  <a:prstClr val="black"/>
                </a:solidFill>
              </a:rPr>
              <a:t>(</a:t>
            </a:r>
            <a:r>
              <a:rPr lang="el-GR" sz="2500" b="0" dirty="0" smtClean="0">
                <a:solidFill>
                  <a:prstClr val="black"/>
                </a:solidFill>
              </a:rPr>
              <a:t>1/4)</a:t>
            </a:r>
            <a:r>
              <a:rPr lang="el-GR" sz="3600" dirty="0" smtClean="0">
                <a:solidFill>
                  <a:prstClr val="black"/>
                </a:solidFill>
              </a:rPr>
              <a:t> </a:t>
            </a:r>
            <a:endParaRPr lang="el-GR" dirty="0"/>
          </a:p>
        </p:txBody>
      </p:sp>
      <p:sp>
        <p:nvSpPr>
          <p:cNvPr id="3" name="Content Placeholder 2"/>
          <p:cNvSpPr>
            <a:spLocks noGrp="1"/>
          </p:cNvSpPr>
          <p:nvPr>
            <p:ph idx="1"/>
          </p:nvPr>
        </p:nvSpPr>
        <p:spPr/>
        <p:txBody>
          <a:bodyPr>
            <a:noAutofit/>
          </a:bodyPr>
          <a:lstStyle/>
          <a:p>
            <a:pPr>
              <a:spcAft>
                <a:spcPts val="600"/>
              </a:spcAft>
            </a:pPr>
            <a:r>
              <a:rPr lang="el-GR" sz="2400" dirty="0"/>
              <a:t>Πολλές ρευματικές παθήσεις επηρεάζουν τις γυναίκες σε αναπαραγωγική ηλικία, και τα φάρμακα που χρησιμοποιούνται για τη θεραπεία των ασθενειών αυτών μπορεί να επηρεάσουν τη σύλληψη, την εγκυμοσύνη, την εμβρυϊκή ανάπτυξη, και τη γαλουχία. </a:t>
            </a:r>
          </a:p>
          <a:p>
            <a:pPr>
              <a:spcAft>
                <a:spcPts val="600"/>
              </a:spcAft>
            </a:pPr>
            <a:r>
              <a:rPr lang="el-GR" sz="2400" dirty="0" smtClean="0"/>
              <a:t>Οι </a:t>
            </a:r>
            <a:r>
              <a:rPr lang="el-GR" sz="2400" dirty="0"/>
              <a:t>μαιευτήρες &amp; οι μαίες που αναλαμβάνουν αυτές τις γυναίκες πρέπει να γνωρίζουν τις πιθανές παρενέργειες αυτών των φαρμάκων, και ποια από τα φάρμακα μπορούν να χρησιμοποιηθούν με ασφάλεια πριν από τη σύλληψη και κατά τη διάρκεια της κύησης και της </a:t>
            </a:r>
            <a:r>
              <a:rPr lang="el-GR" sz="2400" dirty="0" smtClean="0"/>
              <a:t>γαλουχίας.</a:t>
            </a:r>
            <a:endParaRPr lang="el-GR" sz="2400" dirty="0"/>
          </a:p>
          <a:p>
            <a:pPr>
              <a:spcAft>
                <a:spcPts val="600"/>
              </a:spcAft>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88</a:t>
            </a:fld>
            <a:endParaRPr lang="el-GR"/>
          </a:p>
        </p:txBody>
      </p:sp>
    </p:spTree>
    <p:extLst>
      <p:ext uri="{BB962C8B-B14F-4D97-AF65-F5344CB8AC3E}">
        <p14:creationId xmlns:p14="http://schemas.microsoft.com/office/powerpoint/2010/main" val="185943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Πεδία </a:t>
            </a:r>
            <a:r>
              <a:rPr lang="el-GR" dirty="0" smtClean="0"/>
              <a:t>Πρόληψης: Υπεύθυνος </a:t>
            </a:r>
            <a:r>
              <a:rPr lang="el-GR" dirty="0"/>
              <a:t>και Ενεργός Πολίτης - </a:t>
            </a:r>
            <a:r>
              <a:rPr lang="el-GR" dirty="0" smtClean="0"/>
              <a:t>Γονιός</a:t>
            </a:r>
            <a:endParaRPr lang="el-GR" dirty="0"/>
          </a:p>
        </p:txBody>
      </p:sp>
      <p:sp>
        <p:nvSpPr>
          <p:cNvPr id="3" name="Content Placeholder 2"/>
          <p:cNvSpPr>
            <a:spLocks noGrp="1"/>
          </p:cNvSpPr>
          <p:nvPr>
            <p:ph idx="1"/>
          </p:nvPr>
        </p:nvSpPr>
        <p:spPr/>
        <p:txBody>
          <a:bodyPr>
            <a:noAutofit/>
          </a:bodyPr>
          <a:lstStyle/>
          <a:p>
            <a:r>
              <a:rPr lang="el-GR" sz="2400" dirty="0" smtClean="0"/>
              <a:t>Δράσεις </a:t>
            </a:r>
            <a:r>
              <a:rPr lang="el-GR" sz="2400" dirty="0"/>
              <a:t>για παράγοντες που συνδέονται </a:t>
            </a:r>
            <a:r>
              <a:rPr lang="el-GR" sz="2400" dirty="0" smtClean="0"/>
              <a:t> </a:t>
            </a:r>
            <a:r>
              <a:rPr lang="el-GR" sz="2400" dirty="0"/>
              <a:t>με τον τρόπο </a:t>
            </a:r>
            <a:r>
              <a:rPr lang="el-GR" sz="2400" dirty="0" smtClean="0"/>
              <a:t>ζωής:</a:t>
            </a:r>
            <a:endParaRPr lang="el-GR" sz="2400" dirty="0"/>
          </a:p>
          <a:p>
            <a:pPr lvl="1"/>
            <a:r>
              <a:rPr lang="el-GR" sz="2400" dirty="0" smtClean="0"/>
              <a:t>διατροφή</a:t>
            </a:r>
            <a:endParaRPr lang="el-GR" sz="2400" dirty="0"/>
          </a:p>
          <a:p>
            <a:pPr lvl="1"/>
            <a:r>
              <a:rPr lang="el-GR" sz="2400" dirty="0" smtClean="0"/>
              <a:t>φυσική άσκηση</a:t>
            </a:r>
            <a:endParaRPr lang="el-GR" sz="2400" dirty="0"/>
          </a:p>
          <a:p>
            <a:pPr lvl="1"/>
            <a:r>
              <a:rPr lang="el-GR" sz="2400" dirty="0" smtClean="0"/>
              <a:t>αποφυγή </a:t>
            </a:r>
            <a:r>
              <a:rPr lang="el-GR" sz="2400" dirty="0"/>
              <a:t>εξαρτήσεων</a:t>
            </a:r>
          </a:p>
          <a:p>
            <a:pPr lvl="1"/>
            <a:r>
              <a:rPr lang="el-GR" sz="2400" dirty="0" smtClean="0"/>
              <a:t>υγιής </a:t>
            </a:r>
            <a:r>
              <a:rPr lang="el-GR" sz="2400" dirty="0"/>
              <a:t>γήρανση </a:t>
            </a:r>
            <a:r>
              <a:rPr lang="el-GR" sz="2400" dirty="0" smtClean="0"/>
              <a:t>πληθυσμού </a:t>
            </a:r>
            <a:endParaRPr lang="el-GR" sz="2400" dirty="0"/>
          </a:p>
          <a:p>
            <a:endParaRPr lang="el-GR" sz="2400" dirty="0"/>
          </a:p>
          <a:p>
            <a:r>
              <a:rPr lang="el-GR" sz="2400" dirty="0" smtClean="0"/>
              <a:t>Τακτικές </a:t>
            </a:r>
            <a:r>
              <a:rPr lang="el-GR" sz="2400" dirty="0"/>
              <a:t>&amp; προγραμματισμένες ιατρικές </a:t>
            </a:r>
            <a:r>
              <a:rPr lang="el-GR" sz="2400" dirty="0" smtClean="0"/>
              <a:t>επισκέψεις: </a:t>
            </a:r>
            <a:endParaRPr lang="el-GR" sz="2400" dirty="0"/>
          </a:p>
          <a:p>
            <a:pPr lvl="1"/>
            <a:r>
              <a:rPr lang="el-GR" sz="2400" dirty="0" smtClean="0"/>
              <a:t>οικογενειακό </a:t>
            </a:r>
            <a:r>
              <a:rPr lang="el-GR" sz="2400" dirty="0"/>
              <a:t>/ ατομικό ιστορικό</a:t>
            </a:r>
          </a:p>
          <a:p>
            <a:pPr lvl="1"/>
            <a:r>
              <a:rPr lang="el-GR" sz="2400" dirty="0"/>
              <a:t>επαγγελματική απασχόληση</a:t>
            </a:r>
          </a:p>
          <a:p>
            <a:pPr lvl="1"/>
            <a:r>
              <a:rPr lang="el-GR" sz="2400" dirty="0" smtClean="0"/>
              <a:t>ατομικές </a:t>
            </a:r>
            <a:r>
              <a:rPr lang="el-GR" sz="2400" dirty="0"/>
              <a:t>συνήθειες…</a:t>
            </a:r>
          </a:p>
          <a:p>
            <a:endParaRPr lang="el-GR" sz="2400" dirty="0"/>
          </a:p>
          <a:p>
            <a:r>
              <a:rPr lang="el-GR" sz="2400" dirty="0" smtClean="0"/>
              <a:t> </a:t>
            </a:r>
            <a:r>
              <a:rPr lang="el-GR" sz="2400" dirty="0"/>
              <a:t>Προληπτικές εξετάσεις – έλεγχοι (</a:t>
            </a:r>
            <a:r>
              <a:rPr lang="el-GR" sz="2400" dirty="0" err="1"/>
              <a:t>check</a:t>
            </a:r>
            <a:r>
              <a:rPr lang="el-GR" sz="2400" dirty="0"/>
              <a:t> </a:t>
            </a:r>
            <a:r>
              <a:rPr lang="el-GR" sz="2400" dirty="0" err="1"/>
              <a:t>up</a:t>
            </a:r>
            <a:r>
              <a:rPr lang="el-GR" sz="2400" dirty="0"/>
              <a:t>..)</a:t>
            </a:r>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
        <p:nvSpPr>
          <p:cNvPr id="5" name="Right Brace 4"/>
          <p:cNvSpPr/>
          <p:nvPr/>
        </p:nvSpPr>
        <p:spPr>
          <a:xfrm>
            <a:off x="5220072" y="1772816"/>
            <a:ext cx="360040" cy="14401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 name="Rectangle 5"/>
          <p:cNvSpPr/>
          <p:nvPr/>
        </p:nvSpPr>
        <p:spPr>
          <a:xfrm>
            <a:off x="5724128" y="2308230"/>
            <a:ext cx="1857240" cy="369332"/>
          </a:xfrm>
          <a:prstGeom prst="rect">
            <a:avLst/>
          </a:prstGeom>
        </p:spPr>
        <p:txBody>
          <a:bodyPr wrap="none">
            <a:spAutoFit/>
          </a:bodyPr>
          <a:lstStyle/>
          <a:p>
            <a:r>
              <a:rPr lang="el-GR" b="1" dirty="0">
                <a:solidFill>
                  <a:srgbClr val="004B82"/>
                </a:solidFill>
              </a:rPr>
              <a:t>ΑΓΩΓΗ ΥΓΕΙΑΣ</a:t>
            </a:r>
          </a:p>
        </p:txBody>
      </p:sp>
    </p:spTree>
    <p:extLst>
      <p:ext uri="{BB962C8B-B14F-4D97-AF65-F5344CB8AC3E}">
        <p14:creationId xmlns:p14="http://schemas.microsoft.com/office/powerpoint/2010/main" val="105145977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Ρευματική Νόσος, Φάρμακα, Γονιμότητα και </a:t>
            </a:r>
            <a:r>
              <a:rPr lang="el-GR" dirty="0" smtClean="0"/>
              <a:t>Εγκυμοσύνη </a:t>
            </a:r>
            <a:r>
              <a:rPr lang="el-GR" sz="2600" b="0" dirty="0" smtClean="0">
                <a:solidFill>
                  <a:prstClr val="black"/>
                </a:solidFill>
              </a:rPr>
              <a:t>(2/4</a:t>
            </a:r>
            <a:r>
              <a:rPr lang="el-GR" sz="2600" b="0" dirty="0">
                <a:solidFill>
                  <a:prstClr val="black"/>
                </a:solidFill>
              </a:rPr>
              <a:t>)</a:t>
            </a:r>
            <a:r>
              <a:rPr lang="el-GR" sz="3600" dirty="0">
                <a:solidFill>
                  <a:prstClr val="black"/>
                </a:solidFill>
              </a:rPr>
              <a:t> </a:t>
            </a:r>
            <a:endParaRPr lang="el-GR" dirty="0"/>
          </a:p>
        </p:txBody>
      </p:sp>
      <p:sp>
        <p:nvSpPr>
          <p:cNvPr id="3" name="Content Placeholder 2"/>
          <p:cNvSpPr>
            <a:spLocks noGrp="1"/>
          </p:cNvSpPr>
          <p:nvPr>
            <p:ph idx="1"/>
          </p:nvPr>
        </p:nvSpPr>
        <p:spPr/>
        <p:txBody>
          <a:bodyPr>
            <a:noAutofit/>
          </a:bodyPr>
          <a:lstStyle/>
          <a:p>
            <a:pPr>
              <a:spcAft>
                <a:spcPts val="600"/>
              </a:spcAft>
            </a:pPr>
            <a:r>
              <a:rPr lang="el-GR" sz="2400" dirty="0" smtClean="0"/>
              <a:t>Οι </a:t>
            </a:r>
            <a:r>
              <a:rPr lang="el-GR" sz="2400" dirty="0"/>
              <a:t>Ρευματικές ασθένειες όπως ο συστηματικός </a:t>
            </a:r>
            <a:r>
              <a:rPr lang="el-GR" sz="2400" dirty="0" err="1"/>
              <a:t>ερυθηματώδης</a:t>
            </a:r>
            <a:r>
              <a:rPr lang="el-GR" sz="2400" dirty="0"/>
              <a:t> λύκος (SLE-ΣΕΛ), η ρευματοειδής αρθρίτιδα (RA-ΡΑ), σκληροδερμία και το  </a:t>
            </a:r>
            <a:r>
              <a:rPr lang="el-GR" sz="2400" dirty="0" err="1"/>
              <a:t>αντιφωσφολιπιδικό</a:t>
            </a:r>
            <a:r>
              <a:rPr lang="el-GR" sz="2400" dirty="0"/>
              <a:t> σύνδρομο είναι συχνές σε γυναίκες της αναπαραγωγικής </a:t>
            </a:r>
            <a:r>
              <a:rPr lang="el-GR" sz="2400" dirty="0" smtClean="0"/>
              <a:t>ηλικίας.</a:t>
            </a:r>
            <a:endParaRPr lang="el-GR" sz="2400" dirty="0"/>
          </a:p>
          <a:p>
            <a:pPr>
              <a:spcAft>
                <a:spcPts val="600"/>
              </a:spcAft>
            </a:pPr>
            <a:r>
              <a:rPr lang="el-GR" sz="2400" dirty="0" smtClean="0"/>
              <a:t>Σχεδόν </a:t>
            </a:r>
            <a:r>
              <a:rPr lang="el-GR" sz="2400" dirty="0"/>
              <a:t>όλα τα φάρμακα που χρησιμοποιούνται για τη θεραπεία ρευματικών παθήσεων μπορεί να επηρεάσουν τη σύλληψη , την ανάπτυξη του εμβρύου, την εγκυμοσύνη και τον θηλασμό των </a:t>
            </a:r>
            <a:r>
              <a:rPr lang="el-GR" sz="2400" dirty="0" smtClean="0"/>
              <a:t>βρεφών. </a:t>
            </a:r>
            <a:endParaRPr lang="el-GR" sz="2400" dirty="0"/>
          </a:p>
          <a:p>
            <a:pPr>
              <a:spcAft>
                <a:spcPts val="600"/>
              </a:spcAft>
            </a:pPr>
            <a:r>
              <a:rPr lang="el-GR" sz="2400" dirty="0" smtClean="0"/>
              <a:t>Τα </a:t>
            </a:r>
            <a:r>
              <a:rPr lang="el-GR" sz="2400" dirty="0"/>
              <a:t>περισσότερα φάρμακα, ωστόσο, δεν έχουν δοκιμαστεί σε </a:t>
            </a:r>
            <a:r>
              <a:rPr lang="el-GR" sz="2400" dirty="0" smtClean="0"/>
              <a:t>εγκύους, </a:t>
            </a:r>
            <a:r>
              <a:rPr lang="el-GR" sz="2400" dirty="0"/>
              <a:t>και δεν είναι χαρακτηρισμένα για χρήση κατά την </a:t>
            </a:r>
            <a:r>
              <a:rPr lang="el-GR" sz="2400" dirty="0" smtClean="0"/>
              <a:t>κύηση.</a:t>
            </a:r>
            <a:endParaRPr lang="el-GR" sz="2400" dirty="0"/>
          </a:p>
          <a:p>
            <a:pPr>
              <a:spcAft>
                <a:spcPts val="600"/>
              </a:spcAft>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89</a:t>
            </a:fld>
            <a:endParaRPr lang="el-GR"/>
          </a:p>
        </p:txBody>
      </p:sp>
    </p:spTree>
    <p:extLst>
      <p:ext uri="{BB962C8B-B14F-4D97-AF65-F5344CB8AC3E}">
        <p14:creationId xmlns:p14="http://schemas.microsoft.com/office/powerpoint/2010/main" val="347068153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Ρευματική Νόσος, Φάρμακα, Γονιμότητα και </a:t>
            </a:r>
            <a:r>
              <a:rPr lang="el-GR" dirty="0" smtClean="0"/>
              <a:t>Εγκυμοσύνη </a:t>
            </a:r>
            <a:r>
              <a:rPr lang="el-GR" sz="2600" b="0" dirty="0" smtClean="0">
                <a:solidFill>
                  <a:prstClr val="black"/>
                </a:solidFill>
              </a:rPr>
              <a:t>(3/4</a:t>
            </a:r>
            <a:r>
              <a:rPr lang="el-GR" sz="2600" b="0" dirty="0">
                <a:solidFill>
                  <a:prstClr val="black"/>
                </a:solidFill>
              </a:rPr>
              <a:t>)</a:t>
            </a:r>
            <a:r>
              <a:rPr lang="el-GR" sz="3600" dirty="0">
                <a:solidFill>
                  <a:prstClr val="black"/>
                </a:solidFill>
              </a:rPr>
              <a:t> </a:t>
            </a:r>
            <a:endParaRPr lang="el-GR" dirty="0"/>
          </a:p>
        </p:txBody>
      </p:sp>
      <p:sp>
        <p:nvSpPr>
          <p:cNvPr id="3" name="Content Placeholder 2"/>
          <p:cNvSpPr>
            <a:spLocks noGrp="1"/>
          </p:cNvSpPr>
          <p:nvPr>
            <p:ph idx="1"/>
          </p:nvPr>
        </p:nvSpPr>
        <p:spPr>
          <a:xfrm>
            <a:off x="457200" y="1196752"/>
            <a:ext cx="8229600" cy="5661248"/>
          </a:xfrm>
        </p:spPr>
        <p:txBody>
          <a:bodyPr>
            <a:normAutofit/>
          </a:bodyPr>
          <a:lstStyle/>
          <a:p>
            <a:pPr>
              <a:spcAft>
                <a:spcPts val="600"/>
              </a:spcAft>
            </a:pPr>
            <a:r>
              <a:rPr lang="el-GR" sz="2400" dirty="0"/>
              <a:t>Τα </a:t>
            </a:r>
            <a:r>
              <a:rPr lang="el-GR" sz="2400" b="1" dirty="0" err="1">
                <a:solidFill>
                  <a:srgbClr val="004B82"/>
                </a:solidFill>
              </a:rPr>
              <a:t>κορτικοστεροειδή</a:t>
            </a:r>
            <a:r>
              <a:rPr lang="el-GR" sz="2400" b="1" dirty="0">
                <a:solidFill>
                  <a:srgbClr val="004B82"/>
                </a:solidFill>
              </a:rPr>
              <a:t> είναι ισχυρά αντιφλεγμονώδη φάρμακα </a:t>
            </a:r>
            <a:r>
              <a:rPr lang="el-GR" sz="2400" dirty="0"/>
              <a:t>που χρησιμοποιούνται σε πολλούς ασθενείς με ρευματικά </a:t>
            </a:r>
            <a:r>
              <a:rPr lang="el-GR" sz="2400" dirty="0" smtClean="0"/>
              <a:t>νοσήματα, </a:t>
            </a:r>
            <a:r>
              <a:rPr lang="el-GR" sz="2400" dirty="0"/>
              <a:t>και είναι συχνά </a:t>
            </a:r>
            <a:r>
              <a:rPr lang="el-GR" sz="2400" dirty="0" smtClean="0"/>
              <a:t>οι </a:t>
            </a:r>
            <a:r>
              <a:rPr lang="el-GR" sz="2400" dirty="0"/>
              <a:t>στυλοβάτες της θεραπείας σε έγκυες </a:t>
            </a:r>
            <a:r>
              <a:rPr lang="el-GR" sz="2400" dirty="0" smtClean="0"/>
              <a:t>ασθενείς. </a:t>
            </a:r>
            <a:endParaRPr lang="el-GR" sz="2400" dirty="0"/>
          </a:p>
          <a:p>
            <a:pPr>
              <a:spcAft>
                <a:spcPts val="600"/>
              </a:spcAft>
            </a:pPr>
            <a:r>
              <a:rPr lang="el-GR" sz="2400" dirty="0" smtClean="0"/>
              <a:t>Όταν </a:t>
            </a:r>
            <a:r>
              <a:rPr lang="el-GR" sz="2400" dirty="0"/>
              <a:t>τα </a:t>
            </a:r>
            <a:r>
              <a:rPr lang="el-GR" sz="2400" dirty="0" err="1"/>
              <a:t>γλυκοκορτικοειδή</a:t>
            </a:r>
            <a:r>
              <a:rPr lang="el-GR" sz="2400" dirty="0"/>
              <a:t> </a:t>
            </a:r>
            <a:r>
              <a:rPr lang="el-GR" sz="2400" b="1" dirty="0">
                <a:solidFill>
                  <a:srgbClr val="004B82"/>
                </a:solidFill>
              </a:rPr>
              <a:t>απαιτούνται για τη θεραπεία συνθηκών του </a:t>
            </a:r>
            <a:r>
              <a:rPr lang="el-GR" sz="2400" b="1" dirty="0" smtClean="0">
                <a:solidFill>
                  <a:srgbClr val="004B82"/>
                </a:solidFill>
              </a:rPr>
              <a:t>εμβρύου</a:t>
            </a:r>
            <a:r>
              <a:rPr lang="el-GR" sz="2400" dirty="0" smtClean="0"/>
              <a:t>, </a:t>
            </a:r>
            <a:r>
              <a:rPr lang="el-GR" sz="2400" dirty="0"/>
              <a:t>όπως ανώριμοι </a:t>
            </a:r>
            <a:r>
              <a:rPr lang="el-GR" sz="2400" dirty="0" smtClean="0"/>
              <a:t>πνεύμονες, </a:t>
            </a:r>
            <a:r>
              <a:rPr lang="el-GR" sz="2400" dirty="0"/>
              <a:t>τα φθοριούχα σκευάσματα όπως </a:t>
            </a:r>
            <a:r>
              <a:rPr lang="el-GR" sz="2400" b="1" dirty="0" err="1">
                <a:solidFill>
                  <a:srgbClr val="004B82"/>
                </a:solidFill>
              </a:rPr>
              <a:t>dexamethasone</a:t>
            </a:r>
            <a:r>
              <a:rPr lang="el-GR" sz="2400" b="1" dirty="0">
                <a:solidFill>
                  <a:srgbClr val="004B82"/>
                </a:solidFill>
              </a:rPr>
              <a:t> και </a:t>
            </a:r>
            <a:r>
              <a:rPr lang="el-GR" sz="2400" b="1" dirty="0" err="1">
                <a:solidFill>
                  <a:srgbClr val="004B82"/>
                </a:solidFill>
              </a:rPr>
              <a:t>betamethasone</a:t>
            </a:r>
            <a:r>
              <a:rPr lang="el-GR" sz="2400" b="1" dirty="0">
                <a:solidFill>
                  <a:srgbClr val="004B82"/>
                </a:solidFill>
              </a:rPr>
              <a:t> </a:t>
            </a:r>
            <a:r>
              <a:rPr lang="el-GR" sz="2400" dirty="0"/>
              <a:t>προτιμώνται επειδή μεταβολίζονται λιγότερο από τον πλακούντα και έτσι μεγαλύτερες δόσεις είναι διαθέσιμες για το </a:t>
            </a:r>
            <a:r>
              <a:rPr lang="el-GR" sz="2400" dirty="0" smtClean="0"/>
              <a:t>έμβρυο. </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90</a:t>
            </a:fld>
            <a:endParaRPr lang="el-GR"/>
          </a:p>
        </p:txBody>
      </p:sp>
    </p:spTree>
    <p:extLst>
      <p:ext uri="{BB962C8B-B14F-4D97-AF65-F5344CB8AC3E}">
        <p14:creationId xmlns:p14="http://schemas.microsoft.com/office/powerpoint/2010/main" val="424712127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Ρευματική Νόσος, Φάρμακα, Γονιμότητα και </a:t>
            </a:r>
            <a:r>
              <a:rPr lang="el-GR" dirty="0" smtClean="0"/>
              <a:t>Εγκυμοσύνη </a:t>
            </a:r>
            <a:r>
              <a:rPr lang="el-GR" sz="2600" b="0" dirty="0" smtClean="0">
                <a:solidFill>
                  <a:prstClr val="black"/>
                </a:solidFill>
              </a:rPr>
              <a:t>(4/4</a:t>
            </a:r>
            <a:r>
              <a:rPr lang="el-GR" sz="2600" b="0" dirty="0">
                <a:solidFill>
                  <a:prstClr val="black"/>
                </a:solidFill>
              </a:rPr>
              <a:t>)</a:t>
            </a:r>
            <a:r>
              <a:rPr lang="el-GR" sz="3600" dirty="0">
                <a:solidFill>
                  <a:prstClr val="black"/>
                </a:solidFill>
              </a:rPr>
              <a:t> </a:t>
            </a:r>
            <a:endParaRPr lang="el-GR" dirty="0"/>
          </a:p>
        </p:txBody>
      </p:sp>
      <p:sp>
        <p:nvSpPr>
          <p:cNvPr id="3" name="Content Placeholder 2"/>
          <p:cNvSpPr>
            <a:spLocks noGrp="1"/>
          </p:cNvSpPr>
          <p:nvPr>
            <p:ph idx="1"/>
          </p:nvPr>
        </p:nvSpPr>
        <p:spPr>
          <a:xfrm>
            <a:off x="457200" y="1196752"/>
            <a:ext cx="8229600" cy="5661248"/>
          </a:xfrm>
        </p:spPr>
        <p:txBody>
          <a:bodyPr>
            <a:normAutofit/>
          </a:bodyPr>
          <a:lstStyle/>
          <a:p>
            <a:r>
              <a:rPr lang="el-GR" sz="2400" dirty="0" smtClean="0"/>
              <a:t>Οι </a:t>
            </a:r>
            <a:r>
              <a:rPr lang="el-GR" sz="2400" dirty="0"/>
              <a:t>παράγοντες με </a:t>
            </a:r>
            <a:r>
              <a:rPr lang="el-GR" sz="2400" b="1" dirty="0">
                <a:solidFill>
                  <a:schemeClr val="accent3">
                    <a:lumMod val="50000"/>
                  </a:schemeClr>
                </a:solidFill>
              </a:rPr>
              <a:t>βραχύτερη διάρκεια </a:t>
            </a:r>
            <a:r>
              <a:rPr lang="el-GR" sz="2400" dirty="0"/>
              <a:t>δράσης όπως η </a:t>
            </a:r>
            <a:r>
              <a:rPr lang="el-GR" sz="2400" b="1" dirty="0" err="1" smtClean="0">
                <a:solidFill>
                  <a:schemeClr val="accent3">
                    <a:lumMod val="50000"/>
                  </a:schemeClr>
                </a:solidFill>
              </a:rPr>
              <a:t>πρεδνιζόνη</a:t>
            </a:r>
            <a:r>
              <a:rPr lang="el-GR" sz="2400" b="1" dirty="0" smtClean="0">
                <a:solidFill>
                  <a:schemeClr val="accent3">
                    <a:lumMod val="50000"/>
                  </a:schemeClr>
                </a:solidFill>
              </a:rPr>
              <a:t>, </a:t>
            </a:r>
            <a:r>
              <a:rPr lang="el-GR" sz="2400" b="1" dirty="0" err="1" smtClean="0">
                <a:solidFill>
                  <a:schemeClr val="accent3">
                    <a:lumMod val="50000"/>
                  </a:schemeClr>
                </a:solidFill>
              </a:rPr>
              <a:t>πρεδνιζολόνη</a:t>
            </a:r>
            <a:r>
              <a:rPr lang="el-GR" sz="2400" b="1" dirty="0" smtClean="0">
                <a:solidFill>
                  <a:schemeClr val="accent3">
                    <a:lumMod val="50000"/>
                  </a:schemeClr>
                </a:solidFill>
              </a:rPr>
              <a:t>, </a:t>
            </a:r>
            <a:r>
              <a:rPr lang="el-GR" sz="2400" b="1" dirty="0">
                <a:solidFill>
                  <a:schemeClr val="accent3">
                    <a:lumMod val="50000"/>
                  </a:schemeClr>
                </a:solidFill>
              </a:rPr>
              <a:t>και </a:t>
            </a:r>
            <a:r>
              <a:rPr lang="el-GR" sz="2400" b="1" dirty="0" err="1">
                <a:solidFill>
                  <a:schemeClr val="accent3">
                    <a:lumMod val="50000"/>
                  </a:schemeClr>
                </a:solidFill>
              </a:rPr>
              <a:t>μεθυλοπρεδνισολόνη</a:t>
            </a:r>
            <a:r>
              <a:rPr lang="el-GR" sz="2400" dirty="0"/>
              <a:t>, μεταβολίζονται από την </a:t>
            </a:r>
            <a:r>
              <a:rPr lang="el-GR" sz="2400" dirty="0" err="1"/>
              <a:t>πλακουντιακή</a:t>
            </a:r>
            <a:r>
              <a:rPr lang="el-GR" sz="2400" dirty="0"/>
              <a:t> 11β-hydroxygenase, και το έμβρυο εκτίθεται μόνο σε περίπου 10% της μητρικής </a:t>
            </a:r>
            <a:r>
              <a:rPr lang="el-GR" sz="2400" dirty="0" smtClean="0"/>
              <a:t>δόσης. </a:t>
            </a:r>
            <a:r>
              <a:rPr lang="el-GR" sz="2400" dirty="0"/>
              <a:t>Αυτά τα </a:t>
            </a:r>
            <a:r>
              <a:rPr lang="el-GR" sz="2400" b="1" dirty="0" err="1">
                <a:solidFill>
                  <a:schemeClr val="accent3">
                    <a:lumMod val="50000"/>
                  </a:schemeClr>
                </a:solidFill>
              </a:rPr>
              <a:t>γλυκοκορτικοειδή</a:t>
            </a:r>
            <a:r>
              <a:rPr lang="el-GR" sz="2400" b="1" dirty="0">
                <a:solidFill>
                  <a:schemeClr val="accent3">
                    <a:lumMod val="50000"/>
                  </a:schemeClr>
                </a:solidFill>
              </a:rPr>
              <a:t> προτιμώνται για τη θεραπεία μητρικών </a:t>
            </a:r>
            <a:r>
              <a:rPr lang="el-GR" sz="2400" b="1" dirty="0" smtClean="0">
                <a:solidFill>
                  <a:schemeClr val="accent3">
                    <a:lumMod val="50000"/>
                  </a:schemeClr>
                </a:solidFill>
              </a:rPr>
              <a:t>νοσημάτων</a:t>
            </a:r>
            <a:r>
              <a:rPr lang="el-GR" sz="2400" dirty="0" smtClean="0"/>
              <a:t>. </a:t>
            </a:r>
            <a:endParaRPr lang="el-GR" sz="2400" dirty="0"/>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91</a:t>
            </a:fld>
            <a:endParaRPr lang="el-GR"/>
          </a:p>
        </p:txBody>
      </p:sp>
    </p:spTree>
    <p:extLst>
      <p:ext uri="{BB962C8B-B14F-4D97-AF65-F5344CB8AC3E}">
        <p14:creationId xmlns:p14="http://schemas.microsoft.com/office/powerpoint/2010/main" val="186934023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Κορτικοστεροειδή - </a:t>
            </a:r>
            <a:r>
              <a:rPr lang="el-GR" dirty="0"/>
              <a:t>Γονιμότητα και </a:t>
            </a:r>
            <a:r>
              <a:rPr lang="el-GR" dirty="0" smtClean="0"/>
              <a:t>Σύλληψη </a:t>
            </a:r>
            <a:endParaRPr lang="el-GR" dirty="0"/>
          </a:p>
        </p:txBody>
      </p:sp>
      <p:sp>
        <p:nvSpPr>
          <p:cNvPr id="3" name="Content Placeholder 2"/>
          <p:cNvSpPr>
            <a:spLocks noGrp="1"/>
          </p:cNvSpPr>
          <p:nvPr>
            <p:ph idx="1"/>
          </p:nvPr>
        </p:nvSpPr>
        <p:spPr/>
        <p:txBody>
          <a:bodyPr>
            <a:normAutofit/>
          </a:bodyPr>
          <a:lstStyle/>
          <a:p>
            <a:pPr>
              <a:spcAft>
                <a:spcPts val="600"/>
              </a:spcAft>
            </a:pPr>
            <a:r>
              <a:rPr lang="el-GR" sz="2400" dirty="0" smtClean="0"/>
              <a:t>Εκτός </a:t>
            </a:r>
            <a:r>
              <a:rPr lang="el-GR" sz="2400" dirty="0"/>
              <a:t>από την επίδραση της υποκείμενης νόσου της μητέρας, η χρήση </a:t>
            </a:r>
            <a:r>
              <a:rPr lang="el-GR" sz="2400" dirty="0" err="1"/>
              <a:t>κορτικοστεροειδών</a:t>
            </a:r>
            <a:r>
              <a:rPr lang="el-GR" sz="2400" dirty="0"/>
              <a:t> πριν από την εγκυμοσύνη δεν φαίνεται να έχει δυσμενείς επιπτώσεις στη </a:t>
            </a:r>
            <a:r>
              <a:rPr lang="el-GR" sz="2400" dirty="0" smtClean="0"/>
              <a:t>γονιμότητα. </a:t>
            </a:r>
          </a:p>
          <a:p>
            <a:pPr>
              <a:spcAft>
                <a:spcPts val="600"/>
              </a:spcAft>
            </a:pPr>
            <a:r>
              <a:rPr lang="el-GR" sz="2400" dirty="0" smtClean="0"/>
              <a:t>Τα </a:t>
            </a:r>
            <a:r>
              <a:rPr lang="el-GR" sz="2400" dirty="0" err="1"/>
              <a:t>κορτικοστεροειδή</a:t>
            </a:r>
            <a:r>
              <a:rPr lang="el-GR" sz="2400" dirty="0"/>
              <a:t> σε υψηλές δόσεις έχουν προκαλέσει λυκόστομα σε πειραματικά μοντέλα ζώων και χαμηλό βάρος γέννησης σε ανθρώπους. Ωστόσο, δεν υπάρχει καμία απόδειξη ότι ούτε η </a:t>
            </a:r>
            <a:r>
              <a:rPr lang="el-GR" sz="2400" dirty="0" err="1"/>
              <a:t>πρεδνιζόνη</a:t>
            </a:r>
            <a:r>
              <a:rPr lang="el-GR" sz="2400" dirty="0"/>
              <a:t> ή η </a:t>
            </a:r>
            <a:r>
              <a:rPr lang="el-GR" sz="2400" dirty="0" err="1"/>
              <a:t>methylprednisolone</a:t>
            </a:r>
            <a:r>
              <a:rPr lang="el-GR" sz="2400" dirty="0"/>
              <a:t> είναι </a:t>
            </a:r>
            <a:r>
              <a:rPr lang="el-GR" sz="2400" dirty="0" err="1"/>
              <a:t>τερατογόνες</a:t>
            </a:r>
            <a:r>
              <a:rPr lang="el-GR" sz="2400" dirty="0"/>
              <a:t> σε ανθρώπους  [FDA- κατηγορία κινδύνου B].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92</a:t>
            </a:fld>
            <a:endParaRPr lang="el-GR"/>
          </a:p>
        </p:txBody>
      </p:sp>
    </p:spTree>
    <p:extLst>
      <p:ext uri="{BB962C8B-B14F-4D97-AF65-F5344CB8AC3E}">
        <p14:creationId xmlns:p14="http://schemas.microsoft.com/office/powerpoint/2010/main" val="233788486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Κορτικοστεροειδή - Εγκυμοσύνη </a:t>
            </a:r>
            <a:r>
              <a:rPr lang="el-GR" dirty="0"/>
              <a:t>Επιδράσεις στη </a:t>
            </a:r>
            <a:r>
              <a:rPr lang="el-GR" dirty="0" smtClean="0"/>
              <a:t>μητέρα </a:t>
            </a:r>
            <a:endParaRPr lang="el-GR" dirty="0"/>
          </a:p>
        </p:txBody>
      </p:sp>
      <p:sp>
        <p:nvSpPr>
          <p:cNvPr id="3" name="Content Placeholder 2"/>
          <p:cNvSpPr>
            <a:spLocks noGrp="1"/>
          </p:cNvSpPr>
          <p:nvPr>
            <p:ph idx="1"/>
          </p:nvPr>
        </p:nvSpPr>
        <p:spPr/>
        <p:txBody>
          <a:bodyPr>
            <a:noAutofit/>
          </a:bodyPr>
          <a:lstStyle/>
          <a:p>
            <a:pPr>
              <a:spcAft>
                <a:spcPts val="600"/>
              </a:spcAft>
            </a:pPr>
            <a:r>
              <a:rPr lang="el-GR" sz="2400" dirty="0" smtClean="0"/>
              <a:t>Οι </a:t>
            </a:r>
            <a:r>
              <a:rPr lang="el-GR" sz="2400" dirty="0"/>
              <a:t>επιπλοκές που σχετίζονται με τη χρήση των </a:t>
            </a:r>
            <a:r>
              <a:rPr lang="el-GR" sz="2400" dirty="0" err="1"/>
              <a:t>κορτικοστεροειδών</a:t>
            </a:r>
            <a:r>
              <a:rPr lang="el-GR" sz="2400" dirty="0"/>
              <a:t> σε μια έγκυο ασθενή είναι οι ίδιες όπως εκείνες που ενδέχεται να προκύψουν σε μη έγκυες ασθενείς , συμπεριλαμβανομένης και της </a:t>
            </a:r>
            <a:r>
              <a:rPr lang="el-GR" sz="2400" dirty="0" err="1"/>
              <a:t>ανοσοκαταστολής</a:t>
            </a:r>
            <a:r>
              <a:rPr lang="el-GR" sz="2400" dirty="0"/>
              <a:t> </a:t>
            </a:r>
            <a:r>
              <a:rPr lang="el-GR" sz="2400" dirty="0" err="1"/>
              <a:t>οστεοπενίας</a:t>
            </a:r>
            <a:r>
              <a:rPr lang="el-GR" sz="2400" dirty="0"/>
              <a:t>, υπέρτασης, υπεργλυκαιμίας, καταρράκτη, και ραβδώσεις. </a:t>
            </a:r>
          </a:p>
          <a:p>
            <a:pPr>
              <a:spcAft>
                <a:spcPts val="600"/>
              </a:spcAft>
            </a:pPr>
            <a:r>
              <a:rPr lang="el-GR" sz="2400" dirty="0" smtClean="0"/>
              <a:t>Ωστόσο, </a:t>
            </a:r>
            <a:r>
              <a:rPr lang="el-GR" sz="2400" dirty="0"/>
              <a:t>μπορεί να υπάρξουν ειδικές επιπλοκές της </a:t>
            </a:r>
            <a:r>
              <a:rPr lang="el-GR" sz="2400" dirty="0" smtClean="0"/>
              <a:t>εγκυμοσύνης, όπως </a:t>
            </a:r>
            <a:r>
              <a:rPr lang="el-GR" sz="2400" dirty="0"/>
              <a:t>πρόωρη ρήξη των μεμβρανών και επιδείνωση </a:t>
            </a:r>
            <a:r>
              <a:rPr lang="el-GR" sz="2400" dirty="0" smtClean="0"/>
              <a:t>του </a:t>
            </a:r>
            <a:r>
              <a:rPr lang="el-GR" sz="2400" dirty="0"/>
              <a:t>διαβήτη κύησης και υπέρταση της κύησης</a:t>
            </a:r>
            <a:r>
              <a:rPr lang="el-GR" sz="2400" dirty="0" smtClean="0"/>
              <a:t>.</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93</a:t>
            </a:fld>
            <a:endParaRPr lang="el-GR"/>
          </a:p>
        </p:txBody>
      </p:sp>
    </p:spTree>
    <p:extLst>
      <p:ext uri="{BB962C8B-B14F-4D97-AF65-F5344CB8AC3E}">
        <p14:creationId xmlns:p14="http://schemas.microsoft.com/office/powerpoint/2010/main" val="237034390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Κορτικοστεροειδή </a:t>
            </a:r>
            <a:r>
              <a:rPr lang="el-GR" dirty="0" smtClean="0"/>
              <a:t>- Εγκυμοσύνη </a:t>
            </a:r>
            <a:r>
              <a:rPr lang="el-GR" dirty="0"/>
              <a:t>Επιδράσεις στο </a:t>
            </a:r>
            <a:r>
              <a:rPr lang="el-GR" dirty="0" smtClean="0"/>
              <a:t>Έμβρυο/Νεογνό </a:t>
            </a:r>
            <a:endParaRPr lang="el-GR" dirty="0"/>
          </a:p>
        </p:txBody>
      </p:sp>
      <p:sp>
        <p:nvSpPr>
          <p:cNvPr id="3" name="Content Placeholder 2"/>
          <p:cNvSpPr>
            <a:spLocks noGrp="1"/>
          </p:cNvSpPr>
          <p:nvPr>
            <p:ph idx="1"/>
          </p:nvPr>
        </p:nvSpPr>
        <p:spPr/>
        <p:txBody>
          <a:bodyPr>
            <a:normAutofit/>
          </a:bodyPr>
          <a:lstStyle/>
          <a:p>
            <a:r>
              <a:rPr lang="el-GR" sz="2400" dirty="0"/>
              <a:t>Τα αποτελέσματα της θεραπείας υψηλής δόσης κατά τη διάρκεια της εγκυμοσύνης δεν έχουν προσδιοριστεί, αν και έχει αναφερθεί ότι οι κινήσεις του εμβρύου παρουσιάζουν παροδική μείωση μετά την χορήγηση υψηλών δόσεων </a:t>
            </a:r>
            <a:r>
              <a:rPr lang="el-GR" sz="2400" dirty="0" err="1"/>
              <a:t>φθοριωμένων</a:t>
            </a:r>
            <a:r>
              <a:rPr lang="el-GR" sz="2400" dirty="0"/>
              <a:t> στεροειδών. </a:t>
            </a:r>
            <a:r>
              <a:rPr lang="el-GR" sz="2400" b="1" dirty="0">
                <a:solidFill>
                  <a:srgbClr val="004B82"/>
                </a:solidFill>
              </a:rPr>
              <a:t>Μόνο ένα μικρό ποσοστό της μητρικής δόσης των βραχείας δράσης </a:t>
            </a:r>
            <a:r>
              <a:rPr lang="el-GR" sz="2400" b="1" dirty="0" err="1">
                <a:solidFill>
                  <a:srgbClr val="004B82"/>
                </a:solidFill>
              </a:rPr>
              <a:t>γλυκοκορτικοειδών</a:t>
            </a:r>
            <a:r>
              <a:rPr lang="el-GR" sz="2400" b="1" dirty="0">
                <a:solidFill>
                  <a:srgbClr val="004B82"/>
                </a:solidFill>
              </a:rPr>
              <a:t> φθάνει στο έμβρυο</a:t>
            </a:r>
            <a:r>
              <a:rPr lang="el-GR" sz="2400" dirty="0"/>
              <a:t>. </a:t>
            </a:r>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94</a:t>
            </a:fld>
            <a:endParaRPr lang="el-GR"/>
          </a:p>
        </p:txBody>
      </p:sp>
    </p:spTree>
    <p:extLst>
      <p:ext uri="{BB962C8B-B14F-4D97-AF65-F5344CB8AC3E}">
        <p14:creationId xmlns:p14="http://schemas.microsoft.com/office/powerpoint/2010/main" val="141680141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Κορτικοστεροειδή </a:t>
            </a:r>
            <a:r>
              <a:rPr lang="el-GR" dirty="0" smtClean="0"/>
              <a:t>- </a:t>
            </a:r>
            <a:r>
              <a:rPr lang="el-GR" dirty="0"/>
              <a:t>Γαλουχία </a:t>
            </a:r>
          </a:p>
        </p:txBody>
      </p:sp>
      <p:sp>
        <p:nvSpPr>
          <p:cNvPr id="3" name="Content Placeholder 2"/>
          <p:cNvSpPr>
            <a:spLocks noGrp="1"/>
          </p:cNvSpPr>
          <p:nvPr>
            <p:ph idx="1"/>
          </p:nvPr>
        </p:nvSpPr>
        <p:spPr/>
        <p:txBody>
          <a:bodyPr>
            <a:normAutofit/>
          </a:bodyPr>
          <a:lstStyle/>
          <a:p>
            <a:r>
              <a:rPr lang="el-GR" sz="2400" dirty="0"/>
              <a:t>Μικρές ποσότητες των </a:t>
            </a:r>
            <a:r>
              <a:rPr lang="el-GR" sz="2400" dirty="0" err="1"/>
              <a:t>γλυκοκορτικοειδών</a:t>
            </a:r>
            <a:r>
              <a:rPr lang="el-GR" sz="2400" dirty="0"/>
              <a:t> μπορεί να είναι παρούσες στο μητρικό γάλα των γυναικών που παίρνουν αυτά τα </a:t>
            </a:r>
            <a:r>
              <a:rPr lang="el-GR" sz="2400" dirty="0" smtClean="0"/>
              <a:t>φάρμακα. </a:t>
            </a:r>
            <a:r>
              <a:rPr lang="el-GR" sz="2400" dirty="0"/>
              <a:t>Ωστόσο, δεν παρατηρήθηκαν ανεπιθύμητες </a:t>
            </a:r>
            <a:r>
              <a:rPr lang="el-GR" sz="2400" dirty="0" smtClean="0"/>
              <a:t>ενέργειες, </a:t>
            </a:r>
            <a:r>
              <a:rPr lang="el-GR" sz="2400" dirty="0"/>
              <a:t>και η </a:t>
            </a:r>
            <a:r>
              <a:rPr lang="el-GR" sz="2400" b="1" dirty="0">
                <a:solidFill>
                  <a:srgbClr val="004B82"/>
                </a:solidFill>
              </a:rPr>
              <a:t>Αμερικανική Ακαδημία Παιδιατρικής έχει δηλώσει </a:t>
            </a:r>
            <a:r>
              <a:rPr lang="el-GR" sz="2400" b="1" dirty="0" smtClean="0">
                <a:solidFill>
                  <a:srgbClr val="004B82"/>
                </a:solidFill>
              </a:rPr>
              <a:t>ότι </a:t>
            </a:r>
            <a:r>
              <a:rPr lang="el-GR" sz="2400" b="1" dirty="0">
                <a:solidFill>
                  <a:srgbClr val="004B82"/>
                </a:solidFill>
              </a:rPr>
              <a:t>η </a:t>
            </a:r>
            <a:r>
              <a:rPr lang="el-GR" sz="2400" b="1" dirty="0" err="1">
                <a:solidFill>
                  <a:srgbClr val="004B82"/>
                </a:solidFill>
              </a:rPr>
              <a:t>πρεδνιζόνη</a:t>
            </a:r>
            <a:r>
              <a:rPr lang="el-GR" sz="2400" b="1" dirty="0">
                <a:solidFill>
                  <a:srgbClr val="004B82"/>
                </a:solidFill>
              </a:rPr>
              <a:t> και </a:t>
            </a:r>
            <a:r>
              <a:rPr lang="el-GR" sz="2400" b="1" dirty="0" err="1">
                <a:solidFill>
                  <a:srgbClr val="004B82"/>
                </a:solidFill>
              </a:rPr>
              <a:t>πρεδνιζολόνη</a:t>
            </a:r>
            <a:r>
              <a:rPr lang="el-GR" sz="2400" b="1" dirty="0">
                <a:solidFill>
                  <a:srgbClr val="004B82"/>
                </a:solidFill>
              </a:rPr>
              <a:t> είναι ασφαλείς και συμβατές με το </a:t>
            </a:r>
            <a:r>
              <a:rPr lang="el-GR" sz="2400" b="1" dirty="0" smtClean="0">
                <a:solidFill>
                  <a:srgbClr val="004B82"/>
                </a:solidFill>
              </a:rPr>
              <a:t>θηλασμό</a:t>
            </a:r>
            <a:r>
              <a:rPr lang="el-GR" sz="2400" dirty="0" smtClean="0"/>
              <a:t>. </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95</a:t>
            </a:fld>
            <a:endParaRPr lang="el-GR"/>
          </a:p>
        </p:txBody>
      </p:sp>
    </p:spTree>
    <p:extLst>
      <p:ext uri="{BB962C8B-B14F-4D97-AF65-F5344CB8AC3E}">
        <p14:creationId xmlns:p14="http://schemas.microsoft.com/office/powerpoint/2010/main" val="303453831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Κορτικοστεροειδή</a:t>
            </a:r>
            <a:r>
              <a:rPr lang="el-GR" dirty="0"/>
              <a:t> </a:t>
            </a:r>
            <a:r>
              <a:rPr lang="el-GR" dirty="0" smtClean="0"/>
              <a:t>– Συστάσεις </a:t>
            </a:r>
            <a:r>
              <a:rPr lang="el-GR" sz="2300" b="0" dirty="0">
                <a:solidFill>
                  <a:prstClr val="black"/>
                </a:solidFill>
              </a:rPr>
              <a:t>(</a:t>
            </a:r>
            <a:r>
              <a:rPr lang="el-GR" sz="2300" b="0" dirty="0" smtClean="0">
                <a:solidFill>
                  <a:prstClr val="black"/>
                </a:solidFill>
              </a:rPr>
              <a:t>1/2)</a:t>
            </a:r>
            <a:r>
              <a:rPr lang="el-GR" sz="3200" dirty="0" smtClean="0">
                <a:solidFill>
                  <a:prstClr val="black"/>
                </a:solidFill>
              </a:rPr>
              <a:t> </a:t>
            </a:r>
            <a:r>
              <a:rPr lang="el-GR" dirty="0" smtClean="0"/>
              <a:t> </a:t>
            </a:r>
            <a:endParaRPr lang="el-GR" dirty="0"/>
          </a:p>
        </p:txBody>
      </p:sp>
      <p:sp>
        <p:nvSpPr>
          <p:cNvPr id="3" name="Content Placeholder 2"/>
          <p:cNvSpPr>
            <a:spLocks noGrp="1"/>
          </p:cNvSpPr>
          <p:nvPr>
            <p:ph idx="1"/>
          </p:nvPr>
        </p:nvSpPr>
        <p:spPr/>
        <p:txBody>
          <a:bodyPr>
            <a:normAutofit/>
          </a:bodyPr>
          <a:lstStyle/>
          <a:p>
            <a:r>
              <a:rPr lang="el-GR" sz="2400" b="1" dirty="0">
                <a:solidFill>
                  <a:schemeClr val="accent3">
                    <a:lumMod val="50000"/>
                  </a:schemeClr>
                </a:solidFill>
              </a:rPr>
              <a:t>Η συνήθης χρήση του από του στόματος συμπληρωμάτων ασβεστίου και βιταμίνης D συνιστάται για να βοηθήσει στην πρόληψη της </a:t>
            </a:r>
            <a:r>
              <a:rPr lang="el-GR" sz="2400" b="1" dirty="0" smtClean="0">
                <a:solidFill>
                  <a:schemeClr val="accent3">
                    <a:lumMod val="50000"/>
                  </a:schemeClr>
                </a:solidFill>
              </a:rPr>
              <a:t>οστεοπόρωσης</a:t>
            </a:r>
            <a:r>
              <a:rPr lang="el-GR" sz="2400" dirty="0" smtClean="0"/>
              <a:t>. </a:t>
            </a:r>
          </a:p>
          <a:p>
            <a:r>
              <a:rPr lang="el-GR" sz="2400" dirty="0" smtClean="0"/>
              <a:t>Η </a:t>
            </a:r>
            <a:r>
              <a:rPr lang="el-GR" sz="2400" dirty="0"/>
              <a:t>χαμηλότερη δυνατή δόση που απαιτείται για τον έλεγχο της δραστηριότητας της νόσου θα πρέπει να </a:t>
            </a:r>
            <a:r>
              <a:rPr lang="el-GR" sz="2400" dirty="0" smtClean="0"/>
              <a:t>χρησιμοποιηθεί, </a:t>
            </a:r>
            <a:r>
              <a:rPr lang="el-GR" sz="2400" dirty="0"/>
              <a:t>και ένας ασθενής ο οποίος έχει υποβληθεί σε θεραπεία με </a:t>
            </a:r>
            <a:r>
              <a:rPr lang="el-GR" sz="2400" dirty="0" err="1"/>
              <a:t>κορτικοστεροειδή</a:t>
            </a:r>
            <a:r>
              <a:rPr lang="el-GR" sz="2400" dirty="0"/>
              <a:t> κατά τη διάρκεια της εγκυμοσύνης θα πρέπει να λάβει "δόση στρες" </a:t>
            </a:r>
            <a:r>
              <a:rPr lang="el-GR" sz="2400" dirty="0" err="1"/>
              <a:t>υδροκορτιζόνης</a:t>
            </a:r>
            <a:r>
              <a:rPr lang="el-GR" sz="2400" dirty="0"/>
              <a:t> για οποιαδήποτε χειρουργική επέμβαση έκτακτης </a:t>
            </a:r>
            <a:r>
              <a:rPr lang="el-GR" sz="2400" dirty="0" smtClean="0"/>
              <a:t>ανάγκης, </a:t>
            </a:r>
            <a:r>
              <a:rPr lang="el-GR" sz="2400" dirty="0"/>
              <a:t>καισαρική τομή, ή παρατεταμένο </a:t>
            </a:r>
            <a:r>
              <a:rPr lang="el-GR" sz="2400" dirty="0" smtClean="0"/>
              <a:t>τοκετό. </a:t>
            </a:r>
            <a:endParaRPr lang="el-GR" sz="2400" dirty="0"/>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96</a:t>
            </a:fld>
            <a:endParaRPr lang="el-GR"/>
          </a:p>
        </p:txBody>
      </p:sp>
    </p:spTree>
    <p:extLst>
      <p:ext uri="{BB962C8B-B14F-4D97-AF65-F5344CB8AC3E}">
        <p14:creationId xmlns:p14="http://schemas.microsoft.com/office/powerpoint/2010/main" val="2853014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Κορτικοστεροειδή</a:t>
            </a:r>
            <a:r>
              <a:rPr lang="el-GR" dirty="0"/>
              <a:t> </a:t>
            </a:r>
            <a:r>
              <a:rPr lang="el-GR" dirty="0" smtClean="0"/>
              <a:t>– Συστάσεις </a:t>
            </a:r>
            <a:r>
              <a:rPr lang="el-GR" sz="2300" b="0" dirty="0" smtClean="0">
                <a:solidFill>
                  <a:prstClr val="black"/>
                </a:solidFill>
              </a:rPr>
              <a:t>(2/2)</a:t>
            </a:r>
            <a:r>
              <a:rPr lang="el-GR" sz="3200" dirty="0" smtClean="0">
                <a:solidFill>
                  <a:prstClr val="black"/>
                </a:solidFill>
              </a:rPr>
              <a:t> </a:t>
            </a:r>
            <a:r>
              <a:rPr lang="el-GR" dirty="0" smtClean="0"/>
              <a:t> </a:t>
            </a:r>
            <a:endParaRPr lang="el-GR" dirty="0"/>
          </a:p>
        </p:txBody>
      </p:sp>
      <p:sp>
        <p:nvSpPr>
          <p:cNvPr id="3" name="Content Placeholder 2"/>
          <p:cNvSpPr>
            <a:spLocks noGrp="1"/>
          </p:cNvSpPr>
          <p:nvPr>
            <p:ph idx="1"/>
          </p:nvPr>
        </p:nvSpPr>
        <p:spPr/>
        <p:txBody>
          <a:bodyPr>
            <a:normAutofit/>
          </a:bodyPr>
          <a:lstStyle/>
          <a:p>
            <a:r>
              <a:rPr lang="el-GR" sz="2400" dirty="0" smtClean="0"/>
              <a:t>Τα </a:t>
            </a:r>
            <a:r>
              <a:rPr lang="el-GR" sz="2400" dirty="0"/>
              <a:t>νεογνά θα πρέπει να παρακολουθούνται για ενδείξεις ανεπάρκειας των επινεφριδίων και τη </a:t>
            </a:r>
            <a:r>
              <a:rPr lang="el-GR" sz="2400" dirty="0" smtClean="0"/>
              <a:t>μόλυνση. </a:t>
            </a:r>
            <a:endParaRPr lang="el-GR" sz="2400" dirty="0"/>
          </a:p>
          <a:p>
            <a:r>
              <a:rPr lang="el-GR" sz="2400" dirty="0" smtClean="0"/>
              <a:t>Οι </a:t>
            </a:r>
            <a:r>
              <a:rPr lang="el-GR" sz="2400" dirty="0"/>
              <a:t>γυναίκες που επιλέγουν να θηλάζουν ενώ λαμβάνουν υψηλές δόσεις </a:t>
            </a:r>
            <a:r>
              <a:rPr lang="el-GR" sz="2400" dirty="0" err="1"/>
              <a:t>γλυκοκορτικοειδών</a:t>
            </a:r>
            <a:r>
              <a:rPr lang="el-GR" sz="2400" dirty="0"/>
              <a:t> μπορεί να περιμένουν να περάσουν 4 ώρες μετά τη λήψη μιας δόσης για να συνεχίσουν το θηλασμό, μια στρατηγική που θα μειώσει την ποσότητα των </a:t>
            </a:r>
            <a:r>
              <a:rPr lang="el-GR" sz="2400" dirty="0" err="1"/>
              <a:t>γλυκοκορτικοειδών</a:t>
            </a:r>
            <a:r>
              <a:rPr lang="el-GR" sz="2400" dirty="0"/>
              <a:t> στο </a:t>
            </a:r>
            <a:r>
              <a:rPr lang="el-GR" sz="2400" dirty="0" smtClean="0"/>
              <a:t>γάλα. </a:t>
            </a:r>
            <a:endParaRPr lang="el-GR" sz="2400" dirty="0"/>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97</a:t>
            </a:fld>
            <a:endParaRPr lang="el-GR"/>
          </a:p>
        </p:txBody>
      </p:sp>
    </p:spTree>
    <p:extLst>
      <p:ext uri="{BB962C8B-B14F-4D97-AF65-F5344CB8AC3E}">
        <p14:creationId xmlns:p14="http://schemas.microsoft.com/office/powerpoint/2010/main" val="293461930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Μεθοτρεξάτη</a:t>
            </a:r>
            <a:endParaRPr lang="el-GR" dirty="0"/>
          </a:p>
        </p:txBody>
      </p:sp>
      <p:sp>
        <p:nvSpPr>
          <p:cNvPr id="3" name="Content Placeholder 2"/>
          <p:cNvSpPr>
            <a:spLocks noGrp="1"/>
          </p:cNvSpPr>
          <p:nvPr>
            <p:ph idx="1"/>
          </p:nvPr>
        </p:nvSpPr>
        <p:spPr/>
        <p:txBody>
          <a:bodyPr>
            <a:normAutofit/>
          </a:bodyPr>
          <a:lstStyle/>
          <a:p>
            <a:r>
              <a:rPr lang="el-GR" sz="2400" dirty="0" smtClean="0"/>
              <a:t>Χρησιμοποιείται </a:t>
            </a:r>
            <a:r>
              <a:rPr lang="el-GR" sz="2400" dirty="0"/>
              <a:t>στη θεραπεία του καρκίνου, της ψωρίασης, και σε πολλές ρευματικές </a:t>
            </a:r>
            <a:r>
              <a:rPr lang="el-GR" sz="2400" dirty="0" smtClean="0"/>
              <a:t>παθήσεις. </a:t>
            </a:r>
          </a:p>
          <a:p>
            <a:r>
              <a:rPr lang="el-GR" sz="2400" dirty="0" smtClean="0"/>
              <a:t>Είναι </a:t>
            </a:r>
            <a:r>
              <a:rPr lang="el-GR" sz="2400" dirty="0"/>
              <a:t>η πιο συχνά χρησιμοποιούμενη DMARD φαρμακολογική ουσία για τη ρευματοειδή αρθρίτιδα στη Βόρεια Αμερική, και συνήθως χορηγείται από του στόματος σε μία δόση των 5 έως 20 </a:t>
            </a:r>
            <a:r>
              <a:rPr lang="el-GR" sz="2400" dirty="0" err="1"/>
              <a:t>mg</a:t>
            </a:r>
            <a:r>
              <a:rPr lang="el-GR" sz="2400" dirty="0"/>
              <a:t> / </a:t>
            </a:r>
            <a:r>
              <a:rPr lang="el-GR" sz="2400" dirty="0" smtClean="0"/>
              <a:t>εβδομάδα. </a:t>
            </a:r>
          </a:p>
          <a:p>
            <a:r>
              <a:rPr lang="el-GR" sz="2400" dirty="0" smtClean="0"/>
              <a:t>Οι </a:t>
            </a:r>
            <a:r>
              <a:rPr lang="el-GR" sz="2400" dirty="0"/>
              <a:t>ασθενείς με λήψη </a:t>
            </a:r>
            <a:r>
              <a:rPr lang="el-GR" sz="2400" dirty="0" err="1"/>
              <a:t>μεθοτρεξάτης</a:t>
            </a:r>
            <a:r>
              <a:rPr lang="el-GR" sz="2400" dirty="0"/>
              <a:t> θα πρέπει να λαμβάνουν συμπληρώματα </a:t>
            </a:r>
            <a:r>
              <a:rPr lang="el-GR" sz="2400" dirty="0" err="1" smtClean="0"/>
              <a:t>φυλλικού</a:t>
            </a:r>
            <a:r>
              <a:rPr lang="el-GR" sz="2400" dirty="0" smtClean="0"/>
              <a:t>. </a:t>
            </a:r>
            <a:r>
              <a:rPr lang="el-GR" sz="2400" dirty="0"/>
              <a:t/>
            </a:r>
            <a:br>
              <a:rPr lang="el-GR" sz="2400" dirty="0"/>
            </a:b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98</a:t>
            </a:fld>
            <a:endParaRPr lang="el-GR"/>
          </a:p>
        </p:txBody>
      </p:sp>
    </p:spTree>
    <p:extLst>
      <p:ext uri="{BB962C8B-B14F-4D97-AF65-F5344CB8AC3E}">
        <p14:creationId xmlns:p14="http://schemas.microsoft.com/office/powerpoint/2010/main" val="28446050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365e503ba21893518b8a5c8891801c7f30afe95"/>
</p:tagLst>
</file>

<file path=ppt/theme/theme1.xml><?xml version="1.0" encoding="utf-8"?>
<a:theme xmlns:a="http://schemas.openxmlformats.org/drawingml/2006/main" name="OC_template_updated">
  <a:themeElements>
    <a:clrScheme name="Custom 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662</TotalTime>
  <Words>8280</Words>
  <Application>Microsoft Office PowerPoint</Application>
  <PresentationFormat>Προβολή στην οθόνη (4:3)</PresentationFormat>
  <Paragraphs>713</Paragraphs>
  <Slides>110</Slides>
  <Notes>7</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110</vt:i4>
      </vt:variant>
    </vt:vector>
  </HeadingPairs>
  <TitlesOfParts>
    <vt:vector size="113" baseType="lpstr">
      <vt:lpstr>OC_template_updated</vt:lpstr>
      <vt:lpstr>1_OC_template_updated</vt:lpstr>
      <vt:lpstr>Φωτογραφία του Photo Editor</vt:lpstr>
      <vt:lpstr>Κοινοτική Μαιευτική- Γυναικολογική Φροντίδα – Αγωγή Υγείας (Θ)</vt:lpstr>
      <vt:lpstr>Υγεία και Δημόσια υγεία (1/2)</vt:lpstr>
      <vt:lpstr>Υγεία και Δημόσια υγεία (2/2)</vt:lpstr>
      <vt:lpstr>Ορισμός Π.Φ.Υ. κατά Π.Ο.Υ (1978)</vt:lpstr>
      <vt:lpstr>ΠΦΥ – Φορείς</vt:lpstr>
      <vt:lpstr>Πιστοποίηση Παρεχόμενων Φαρμακευτικών Υπηρεσιών</vt:lpstr>
      <vt:lpstr>Πρόληψη - Προαγωγή Υγείας Πεδία δράσης - Ενεργοποίηση …(1/2)</vt:lpstr>
      <vt:lpstr>Πρόληψη - Προαγωγή Υγείας Πεδία δράσης - Ενεργοποίηση …(2/2)</vt:lpstr>
      <vt:lpstr>Πεδία Πρόληψης: Υπεύθυνος και Ενεργός Πολίτης - Γονιός</vt:lpstr>
      <vt:lpstr>Πεδία Πρόληψης: Η Πρωτοβάθμια Φροντίδα Υγείας (Οικογενειακός Γιατρός, Μαία, ΠΕΔΥ..) (1/2)</vt:lpstr>
      <vt:lpstr>Πεδία Πρόληψης: Η Πρωτοβάθμια Φροντίδα Υγείας (Οικογενειακός Γιατρός, Μαία, ΠΕΔΥ..) (2/2)</vt:lpstr>
      <vt:lpstr>Πεδία  Πρόληψης: Κεντρικός Κρατικός  Σχεδιασμός (1/2)</vt:lpstr>
      <vt:lpstr>Πεδία  Πρόληψης: Κεντρικός Κρατικός  Σχεδιασμός (2/2) </vt:lpstr>
      <vt:lpstr>Παραδείγματα … (1/2)</vt:lpstr>
      <vt:lpstr>Παραδείγματα … (2/2)</vt:lpstr>
      <vt:lpstr>Προεδρικό Διάταγμα 349/14-6-1989 [άρθρο 2, § 2.1]- Καθήκοντα Πτυχιούχων των Τμημάτων Μαιευτικής των ΤΕΙ:</vt:lpstr>
      <vt:lpstr>Προεδρικό Διάταγμα 349/14-6-1989 [άρθρο 2, § 2.1]- Καθήκοντα Πτυχιούχων των Τμημάτων Μαιευτικής των ΤΕΙ:</vt:lpstr>
      <vt:lpstr>Προεδρικό Διάταγμα 349/14-6-1989 [άρθρο 2, § 2.1]- Καθήκοντα Πτυχιούχων των Τμημάτων Μαιευτικής των ΤΕΙ:</vt:lpstr>
      <vt:lpstr>Ειδικά καθήκοντα (κατά την εγκυμοσύνη): (1/3) </vt:lpstr>
      <vt:lpstr>Ειδικά καθήκοντα (κατά την εγκυμοσύνη): (2/3) </vt:lpstr>
      <vt:lpstr>Ειδικά καθήκοντα (κατά την εγκυμοσύνη): (3/3) </vt:lpstr>
      <vt:lpstr>Ο Διεθνής Ορισμός του Επαγγέλματος της Μαίας σύμφωνα με την Διεθνή Συνομοσπονδία Μαιών (International Confederation of Midwives)</vt:lpstr>
      <vt:lpstr> Συνταγογράφηση … </vt:lpstr>
      <vt:lpstr>Η Μαία στο σύστημα  Π.Φ.Υ. </vt:lpstr>
      <vt:lpstr>Επιτρέπονται τα φάρμακα κατά τη διάρκεια της εγκυμοσύνης; (1/4)</vt:lpstr>
      <vt:lpstr>Επιτρέπονται τα φάρμακα κατά τη διάρκεια της εγκυμοσύνης; (2/4)</vt:lpstr>
      <vt:lpstr>Επιτρέπονται τα φάρμακα κατά τη διάρκεια της εγκυμοσύνης; (3/4)</vt:lpstr>
      <vt:lpstr>Επιτρέπονται τα φάρμακα κατά τη διάρκεια της εγκυμοσύνης; (4/4)</vt:lpstr>
      <vt:lpstr>Μη Στεροειδή Αντιφλεγμονώδη Φάρμακα (ΜΣΑΦ) (1/7)</vt:lpstr>
      <vt:lpstr>Μη Στεροειδή Αντιφλεγμονώδη Φάρμακα (ΜΣΑΦ) (2/7)</vt:lpstr>
      <vt:lpstr>Μη Στεροειδή Αντιφλεγμονώδη Φάρμακα (ΜΣΑΦ) (3/7)</vt:lpstr>
      <vt:lpstr>Μη Στεροειδή Αντιφλεγμονώδη Φάρμακα (ΜΣΑΦ) (4/7)</vt:lpstr>
      <vt:lpstr>Μη Στεροειδή Αντιφλεγμονώδη Φάρμακα (ΜΣΑΦ) (5/7)</vt:lpstr>
      <vt:lpstr>Μη Στεροειδή Αντιφλεγμονώδη Φάρμακα (ΜΣΑΦ) (6/7)</vt:lpstr>
      <vt:lpstr>Μη Στεροειδή Αντιφλεγμονώδη Φάρμακα (ΜΣΑΦ) (7/7)</vt:lpstr>
      <vt:lpstr>Μη στεροειδή αντιφλεγμονώδη φάρμακα</vt:lpstr>
      <vt:lpstr>Αναλγητικά ισχυρής δράσης - Παυσίπονη ένεση τοκετού (πεθιδίνη) (1/2)</vt:lpstr>
      <vt:lpstr>Αναλγητικά ισχυρής δράσης - Παυσίπονη ένεση τοκετού (πεθιδίνη) (2/2)</vt:lpstr>
      <vt:lpstr>Βασικές αρχές αντιμικροβιακής αγωγής στην κύηση και το θηλασμό (1/2)</vt:lpstr>
      <vt:lpstr>Βασικές αρχές αντιμικροβιακής αγωγής στην κύηση και το θηλασμό (2/2)</vt:lpstr>
      <vt:lpstr>Αντιμικροβιακές ουσίες (1/3)</vt:lpstr>
      <vt:lpstr>Αντιμικροβιακές ουσίες (2/3)</vt:lpstr>
      <vt:lpstr>Αντιμικροβιακές ουσίες (3/3)</vt:lpstr>
      <vt:lpstr>Κατηγορίες κινδύνου αντιμικροβιακών φαρμάκων κατά την κύηση (1/2)              </vt:lpstr>
      <vt:lpstr>Κατηγορίες κινδύνου αντιμικροβιακών φαρμάκων κατά την κύηση (2/2) </vt:lpstr>
      <vt:lpstr>Κατηγορίες κινδύνου αντιμικροβιακών φαρμάκων κατά την γαλουχία (1/2)</vt:lpstr>
      <vt:lpstr>Κατηγορίες κινδύνου αντιμικροβιακών φαρμάκων κατά την γαλουχία (2/2)</vt:lpstr>
      <vt:lpstr>Κοινές παρενέργειες αντιμικροβιακών φαρμάκων στο νεογνό κατά το θηλασμό (1/2)</vt:lpstr>
      <vt:lpstr>Κοινές παρενέργειες αντιμικροβιακών φαρμάκων στο νεογνό κατά το θηλασμό (2/2)</vt:lpstr>
      <vt:lpstr>Αναιμία στην εγκυμοσύνη (1/6) </vt:lpstr>
      <vt:lpstr>Αναιμία στην εγκυμοσύνη (2/6) </vt:lpstr>
      <vt:lpstr>Αναιμία στην εγκυμοσύνη (3/6)  </vt:lpstr>
      <vt:lpstr>Αναιμία στην εγκυμοσύνη (4/6)  </vt:lpstr>
      <vt:lpstr>Αναιμία στην εγκυμοσύνη (5/6)  </vt:lpstr>
      <vt:lpstr>Αναιμία στην εγκυμοσύνη (6/6)  </vt:lpstr>
      <vt:lpstr>Υπέρ και Υποθυρεοειδισμός στην εγκυμοσύνη (1/5) </vt:lpstr>
      <vt:lpstr>Υπέρ και Υποθυρεοειδισμός στην εγκυμοσύνη (2/5) </vt:lpstr>
      <vt:lpstr>Υπέρ και Υποθυρεοειδισμός στην εγκυμοσύνη (3/5) </vt:lpstr>
      <vt:lpstr>Υπέρ και Υποθυρεοειδισμός στην εγκυμοσύνη (4/5) </vt:lpstr>
      <vt:lpstr>Υπέρ και Υποθυρεοειδισμός στην εγκυμοσύνη (5/5) </vt:lpstr>
      <vt:lpstr>Θρομβοφιλία και εγκυμοσύνη (1/4)  </vt:lpstr>
      <vt:lpstr>Θρομβοφιλία και εγκυμοσύνη (2/4)  </vt:lpstr>
      <vt:lpstr>Θρομβοφιλία και εγκυμοσύνη (3/4)  </vt:lpstr>
      <vt:lpstr>Θρομβοφιλία και εγκυμοσύνη (4/4)  </vt:lpstr>
      <vt:lpstr>Σχηματική αναπαράσταση των μηχανισμών της πήξης</vt:lpstr>
      <vt:lpstr>Επισήμανση των παραγόντων πήξης που   αυξάνονται σε μια φυσιολογική κύηση </vt:lpstr>
      <vt:lpstr>Τα αντιπηκτικά συστήματα και οι θέσεις αναστολής της πήξης</vt:lpstr>
      <vt:lpstr>Παράγοντες πήξης και αντίπηξης</vt:lpstr>
      <vt:lpstr>Παράγοντες που μεταβάλλονται στη διάρκεια μιας φυσιολογικής κύησης</vt:lpstr>
      <vt:lpstr>Υπερπηκτικότητα</vt:lpstr>
      <vt:lpstr>Θρομβοφιλία</vt:lpstr>
      <vt:lpstr>Γυναίκες στις οποίες συνίσταται προγεννητικός έλεγχος θρομβοφιλίας</vt:lpstr>
      <vt:lpstr>Σημασία της Αντιθρομβωτικής Αγωγής </vt:lpstr>
      <vt:lpstr>Αντιθρομβωτικά Φάρμακα</vt:lpstr>
      <vt:lpstr>Η θεραπεία επιλογής απευθύνεται σε δύο κύριες ομάδες παθολογίας (1/2) </vt:lpstr>
      <vt:lpstr>Η θεραπεία επιλογής απευθύνεται σε δύο κύριες ομάδες παθολογίας (2/2) </vt:lpstr>
      <vt:lpstr>Ηπαρίνη</vt:lpstr>
      <vt:lpstr>Η δράση της ηπαρίνης είναι πολλαπλή</vt:lpstr>
      <vt:lpstr>Ουσίες που μπορούν να εξουδετερώσουν την ηπαρίνη (αντίδοτο)</vt:lpstr>
      <vt:lpstr>Χ.Μ.Β.Η. (1/2) </vt:lpstr>
      <vt:lpstr>Χ.Μ.Β.Η. (2/2) </vt:lpstr>
      <vt:lpstr>Πλεονεκτήματα</vt:lpstr>
      <vt:lpstr>Ανεπιθύμητες Ενέργειες </vt:lpstr>
      <vt:lpstr>Ανταγωνιστές βιταμίνης Κ – Κουμαρινικά (1/2) </vt:lpstr>
      <vt:lpstr>Ανταγωνιστές βιταμίνης Κ – Κουμαρινικά (2/2) </vt:lpstr>
      <vt:lpstr>Προφυλάξεις (1/3) </vt:lpstr>
      <vt:lpstr>Προφυλάξεις (2/3) </vt:lpstr>
      <vt:lpstr>Προφυλάξεις (3/3) </vt:lpstr>
      <vt:lpstr>Ρευματική Νόσος, Φάρμακα, Γονιμότητα και Εγκυμοσύνη (1/4) </vt:lpstr>
      <vt:lpstr>Ρευματική Νόσος, Φάρμακα, Γονιμότητα και Εγκυμοσύνη (2/4) </vt:lpstr>
      <vt:lpstr>Ρευματική Νόσος, Φάρμακα, Γονιμότητα και Εγκυμοσύνη (3/4) </vt:lpstr>
      <vt:lpstr>Ρευματική Νόσος, Φάρμακα, Γονιμότητα και Εγκυμοσύνη (4/4) </vt:lpstr>
      <vt:lpstr>Κορτικοστεροειδή - Γονιμότητα και Σύλληψη </vt:lpstr>
      <vt:lpstr>Κορτικοστεροειδή - Εγκυμοσύνη Επιδράσεις στη μητέρα </vt:lpstr>
      <vt:lpstr>Κορτικοστεροειδή - Εγκυμοσύνη Επιδράσεις στο Έμβρυο/Νεογνό </vt:lpstr>
      <vt:lpstr>Κορτικοστεροειδή - Γαλουχία </vt:lpstr>
      <vt:lpstr>Κορτικοστεροειδή – Συστάσεις (1/2)  </vt:lpstr>
      <vt:lpstr>Κορτικοστεροειδή – Συστάσεις (2/2)  </vt:lpstr>
      <vt:lpstr>Μεθοτρεξάτη</vt:lpstr>
      <vt:lpstr>Μεθοτρεξάτη - Γονιμότητα και Σύλληψη </vt:lpstr>
      <vt:lpstr>Μεθοτρεξάτη - Εγκυμοσύνη - Επιδράσεις στο έμβρυο/νεογνό </vt:lpstr>
      <vt:lpstr>Μεθοτρεξάτη - Γαλουχία </vt:lpstr>
      <vt:lpstr>Μεθοτρεξάτη - Συστάσεις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172</cp:revision>
  <dcterms:created xsi:type="dcterms:W3CDTF">2013-03-04T13:35:19Z</dcterms:created>
  <dcterms:modified xsi:type="dcterms:W3CDTF">2015-06-30T06:19:04Z</dcterms:modified>
</cp:coreProperties>
</file>