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310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8" r:id="rId25"/>
    <p:sldId id="299" r:id="rId26"/>
    <p:sldId id="300" r:id="rId27"/>
    <p:sldId id="311" r:id="rId28"/>
    <p:sldId id="301" r:id="rId29"/>
    <p:sldId id="306" r:id="rId30"/>
    <p:sldId id="308" r:id="rId31"/>
    <p:sldId id="309" r:id="rId32"/>
    <p:sldId id="257" r:id="rId33"/>
    <p:sldId id="262" r:id="rId34"/>
    <p:sldId id="264" r:id="rId35"/>
    <p:sldId id="269" r:id="rId36"/>
    <p:sldId id="270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857" autoAdjust="0"/>
  </p:normalViewPr>
  <p:slideViewPr>
    <p:cSldViewPr>
      <p:cViewPr varScale="1">
        <p:scale>
          <a:sx n="107" d="100"/>
          <a:sy n="107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703AEC7-E998-4991-8C22-08CC709E7770}" type="slidenum">
              <a:rPr lang="en-US" altLang="el-GR" sz="1200" baseline="0" smtClean="0"/>
              <a:pPr/>
              <a:t>24</a:t>
            </a:fld>
            <a:endParaRPr lang="en-US" altLang="el-GR" sz="1200" baseline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A7D788F-B1B0-4085-BB67-1165C8D16CAD}" type="slidenum">
              <a:rPr lang="en-US" altLang="el-GR" sz="1200" baseline="0" smtClean="0"/>
              <a:pPr/>
              <a:t>27</a:t>
            </a:fld>
            <a:endParaRPr lang="en-US" altLang="el-GR" sz="1200" baseline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DAC282C-48C9-44CD-9822-D49E513C80F1}" type="slidenum">
              <a:rPr lang="en-US" altLang="el-GR" sz="1200" baseline="0" smtClean="0"/>
              <a:pPr/>
              <a:t>28</a:t>
            </a:fld>
            <a:endParaRPr lang="en-US" altLang="el-GR" sz="1200" baseline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20941E2-7ACA-4081-ADB9-02D449FF685F}" type="slidenum">
              <a:rPr lang="en-US" altLang="el-GR" sz="1200" baseline="0" smtClean="0"/>
              <a:pPr/>
              <a:t>29</a:t>
            </a:fld>
            <a:endParaRPr lang="en-US" altLang="el-GR" sz="1200" baseline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BC62F8D-538F-4542-A925-9FD7F6DEFA65}" type="slidenum">
              <a:rPr lang="en-US" altLang="el-GR" sz="1200" baseline="0" smtClean="0"/>
              <a:pPr/>
              <a:t>5</a:t>
            </a:fld>
            <a:endParaRPr lang="en-US" altLang="el-GR" sz="1200" baseline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99AB621-E1C7-49C5-ABF3-E84789F6DA00}" type="slidenum">
              <a:rPr lang="en-US" altLang="el-GR" sz="1200" baseline="0" smtClean="0"/>
              <a:pPr/>
              <a:t>6</a:t>
            </a:fld>
            <a:endParaRPr lang="en-US" altLang="el-GR" sz="1200" baseline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06FC701-63C0-47FE-B95E-654CFA4088DD}" type="slidenum">
              <a:rPr lang="en-US" altLang="el-GR" sz="1200" baseline="0" smtClean="0"/>
              <a:pPr/>
              <a:t>8</a:t>
            </a:fld>
            <a:endParaRPr lang="en-US" altLang="el-GR" sz="1200" baseline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D7BAE6E-6C3C-4F49-9439-A4F79A6404C4}" type="slidenum">
              <a:rPr lang="en-US" altLang="el-GR" sz="1200" baseline="0" smtClean="0"/>
              <a:pPr/>
              <a:t>11</a:t>
            </a:fld>
            <a:endParaRPr lang="en-US" altLang="el-GR" sz="1200" baseline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8B3348D-4524-48AA-95A7-28DE4DDE0A30}" type="slidenum">
              <a:rPr lang="en-US" altLang="el-GR" sz="1200" baseline="0" smtClean="0"/>
              <a:pPr/>
              <a:t>15</a:t>
            </a:fld>
            <a:endParaRPr lang="en-US" altLang="el-GR" sz="1200" baseline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9E1F574-477D-40DD-A6E9-3ED72E40E1E4}" type="slidenum">
              <a:rPr lang="en-US" altLang="el-GR" sz="1200" baseline="0" smtClean="0"/>
              <a:pPr/>
              <a:t>18</a:t>
            </a:fld>
            <a:endParaRPr lang="en-US" altLang="el-GR" sz="1200" baseline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5AA65FA-07AC-4022-BBB6-D86F5954C313}" type="slidenum">
              <a:rPr lang="en-US" altLang="el-GR" sz="1200" baseline="0" smtClean="0"/>
              <a:pPr/>
              <a:t>20</a:t>
            </a:fld>
            <a:endParaRPr lang="en-US" altLang="el-GR" sz="1200" baseline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2BEFB2C-B4F3-43C9-AFFF-66DC5FBD8589}" type="slidenum">
              <a:rPr lang="en-US" altLang="el-GR" sz="1200" baseline="0" smtClean="0"/>
              <a:pPr/>
              <a:t>22</a:t>
            </a:fld>
            <a:endParaRPr lang="en-US" altLang="el-GR" sz="1200" baseline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208_CellAnatomy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File_Upload_Bot_(Magnus_Manske)" TargetMode="External"/><Relationship Id="rId4" Type="http://schemas.openxmlformats.org/officeDocument/2006/relationships/hyperlink" Target="https://commons.wikimedia.org/wiki/File:Kinetochor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types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elvinso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en.wikipedia.org/wiki/Bloo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s://commons.wikimedia.org/wiki/File:0321_DNA_Macrostructure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ommons.wikimedia.org/wiki/User:F%C3%A6" TargetMode="External"/><Relationship Id="rId4" Type="http://schemas.openxmlformats.org/officeDocument/2006/relationships/hyperlink" Target="https://commons.wikimedia.org/wiki/File:Diagram_showing_a_double_helix_of_a_chromosome_CRUK_065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ymmetryOfLifeFormsOnEarth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User:Chiswick_Cha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yahirahsuhalim/chapter-1-3615564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dahead.com/living/big-cats-or-little-cats/question-340149/?link=ibaf&amp;q=&amp;imgurl=http://images.sodahead.com/polls/000340149/polls_tiger_and_cat_pictures_1352_234552_poll_xlarge.jpe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Esculapio" TargetMode="External"/><Relationship Id="rId4" Type="http://schemas.openxmlformats.org/officeDocument/2006/relationships/hyperlink" Target="https://commons.wikimedia.org/wiki/File:Ape_skeletons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rwin's_finches.jpeg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creativecommons.org/licenses/by-sa/4.0/deed.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CFCF" TargetMode="External"/><Relationship Id="rId5" Type="http://schemas.openxmlformats.org/officeDocument/2006/relationships/hyperlink" Target="https://commons.wikimedia.org/wiki/File:Homology_vertebrates-en.svg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commons.wikimedia.org/wiki/User:Onderwijsgek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Οι κανόνες που διέπουν το φαινόμενο της ζωής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885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Κανόνας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Σε όλα τα  επίπεδα βιολογικής οργάνωσης υπάρχει συσχέτιση δομής και λειτουργίας.</a:t>
            </a:r>
          </a:p>
          <a:p>
            <a:r>
              <a:rPr lang="el-GR" altLang="el-GR" dirty="0" smtClean="0"/>
              <a:t>Η μορφή είναι προσαρμοσμένη στη λειτουργία  (πχ κατσαβίδι, φύλλο).</a:t>
            </a:r>
          </a:p>
          <a:p>
            <a:r>
              <a:rPr lang="el-GR" altLang="el-GR" dirty="0" smtClean="0"/>
              <a:t>Γνωρίζοντας λειτουργία μαθαίνουμε για δομή και αντίστροφα.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Κανόνας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4860032" y="1484784"/>
            <a:ext cx="3888432" cy="5112568"/>
          </a:xfrm>
        </p:spPr>
        <p:txBody>
          <a:bodyPr/>
          <a:lstStyle/>
          <a:p>
            <a:r>
              <a:rPr lang="el-GR" altLang="el-GR" dirty="0" smtClean="0"/>
              <a:t>Το κύτταρο είναι η μικρότερη  μονάδα που μπορεί να επιτελέσει όλες τις απαραίτητες  δραστηριότητες της ζωής. </a:t>
            </a:r>
          </a:p>
          <a:p>
            <a:r>
              <a:rPr lang="el-GR" altLang="el-GR" dirty="0" smtClean="0"/>
              <a:t>Όλες οι δραστηριότητες βασίζονται στη δράση κυττάρων πχ κυτταρική διαίρεση για αναπαραγωγή, ανάπτυξη, επούλωση.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2" descr="ανατομία κυττάρου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" t="3042" r="2799" b="11857"/>
          <a:stretch/>
        </p:blipFill>
        <p:spPr bwMode="auto">
          <a:xfrm>
            <a:off x="107504" y="1529187"/>
            <a:ext cx="4767309" cy="44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786964" y="6021288"/>
            <a:ext cx="340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0208 </a:t>
            </a:r>
            <a:r>
              <a:rPr lang="en-US" sz="1200" dirty="0" smtClean="0">
                <a:latin typeface="+mn-lt"/>
                <a:hlinkClick r:id="rId3"/>
              </a:rPr>
              <a:t>CellAnatomy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,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4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Διαίρεση κυττάρων</a:t>
            </a:r>
            <a:endParaRPr lang="el-GR" dirty="0"/>
          </a:p>
        </p:txBody>
      </p:sp>
      <p:pic>
        <p:nvPicPr>
          <p:cNvPr id="1026" name="Picture 2" descr="File:Kinetoch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832648" cy="43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059832" y="5991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Kinetochore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7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Κοινά χαρακτηριστικά κυττάρων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Μεμβράνη ρυθμίζει διέλευση υλικών.</a:t>
            </a:r>
          </a:p>
          <a:p>
            <a:pPr>
              <a:defRPr/>
            </a:pPr>
            <a:r>
              <a:rPr lang="en-US" dirty="0" smtClean="0"/>
              <a:t>DNA </a:t>
            </a:r>
            <a:r>
              <a:rPr lang="el-GR" dirty="0" smtClean="0"/>
              <a:t>για δεξαμενή γενετικών πληροφοριών.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2 κατηγορίες κυττάρων </a:t>
            </a:r>
          </a:p>
          <a:p>
            <a:pPr>
              <a:defRPr/>
            </a:pPr>
            <a:r>
              <a:rPr lang="el-GR" dirty="0" err="1" smtClean="0"/>
              <a:t>Προκαρυωτικά</a:t>
            </a:r>
            <a:r>
              <a:rPr lang="el-GR" dirty="0" smtClean="0"/>
              <a:t>: αρχαίοι, βακτήρια.</a:t>
            </a:r>
          </a:p>
          <a:p>
            <a:pPr>
              <a:defRPr/>
            </a:pPr>
            <a:r>
              <a:rPr lang="el-GR" dirty="0" err="1" smtClean="0"/>
              <a:t>Ευκαριωτικά</a:t>
            </a:r>
            <a:r>
              <a:rPr lang="el-GR" dirty="0" smtClean="0"/>
              <a:t>: μύκητες, φυτά, ζώα.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4" descr="ανατομία πριακρυωτικού και ευκαρυωτικού κυττάρο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770" y="4293096"/>
            <a:ext cx="4998425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246369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Celltypes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Kelvinsong"/>
              </a:rPr>
              <a:t>Kelvinsong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5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Διαφορές ειδών κυττάρων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b="1" dirty="0" err="1" smtClean="0"/>
              <a:t>Προκαρυωτικά</a:t>
            </a:r>
            <a:endParaRPr lang="el-GR" b="1" dirty="0" smtClean="0"/>
          </a:p>
          <a:p>
            <a:pPr>
              <a:defRPr/>
            </a:pPr>
            <a:r>
              <a:rPr lang="el-GR" dirty="0" smtClean="0"/>
              <a:t>Δεν υπάρχει μεμβράνη διαχωρισμού </a:t>
            </a:r>
            <a:r>
              <a:rPr lang="en-US" dirty="0" smtClean="0"/>
              <a:t>DNA </a:t>
            </a:r>
            <a:r>
              <a:rPr lang="el-GR" dirty="0" smtClean="0"/>
              <a:t>από υπόλοιπο κύτταρο.</a:t>
            </a:r>
          </a:p>
          <a:p>
            <a:pPr>
              <a:defRPr/>
            </a:pPr>
            <a:r>
              <a:rPr lang="el-GR" dirty="0" smtClean="0"/>
              <a:t>Δεν έχουν άλλα </a:t>
            </a:r>
            <a:r>
              <a:rPr lang="el-GR" dirty="0" err="1" smtClean="0"/>
              <a:t>μεμβρανικά</a:t>
            </a:r>
            <a:r>
              <a:rPr lang="el-GR" dirty="0" smtClean="0"/>
              <a:t> οργανίδια.</a:t>
            </a:r>
          </a:p>
          <a:p>
            <a:pPr marL="0" indent="0">
              <a:buFontTx/>
              <a:buNone/>
              <a:defRPr/>
            </a:pPr>
            <a:r>
              <a:rPr lang="el-GR" b="1" dirty="0" err="1" smtClean="0"/>
              <a:t>Ευκαρυωτικά</a:t>
            </a:r>
            <a:r>
              <a:rPr lang="el-GR" b="1" dirty="0" smtClean="0"/>
              <a:t> </a:t>
            </a:r>
          </a:p>
          <a:p>
            <a:pPr>
              <a:defRPr/>
            </a:pPr>
            <a:r>
              <a:rPr lang="el-GR" dirty="0" smtClean="0"/>
              <a:t>Διαμερίσματα εσωτερικών μεμβρανών με οργανίδια.</a:t>
            </a:r>
          </a:p>
          <a:p>
            <a:pPr>
              <a:defRPr/>
            </a:pPr>
            <a:r>
              <a:rPr lang="el-GR" dirty="0" smtClean="0"/>
              <a:t>Πυρήνας με </a:t>
            </a:r>
            <a:r>
              <a:rPr lang="en-US" dirty="0" smtClean="0"/>
              <a:t>DNA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Υπόλοιπα οργανίδια στο κυτταρόπλασμα.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0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Κανόνας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διαιώνιση της ζωής βασίζεται στις κληρονομούμενες πληροφορίες που υπάρχουν στο </a:t>
            </a:r>
            <a:r>
              <a:rPr lang="en-US" altLang="el-GR" dirty="0" smtClean="0"/>
              <a:t>DNA (</a:t>
            </a:r>
            <a:r>
              <a:rPr lang="en-US" altLang="el-GR" dirty="0" err="1" smtClean="0"/>
              <a:t>Deoxyriobose</a:t>
            </a:r>
            <a:r>
              <a:rPr lang="en-US" altLang="el-GR" dirty="0" smtClean="0"/>
              <a:t> Nucleic Acid)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Χρωμόσωμα περιέχει σύνολο γενετικού υλικού = </a:t>
            </a:r>
            <a:r>
              <a:rPr lang="en-US" altLang="el-GR" dirty="0" smtClean="0"/>
              <a:t>DNA: </a:t>
            </a:r>
            <a:r>
              <a:rPr lang="el-GR" altLang="el-GR" dirty="0" smtClean="0"/>
              <a:t>αποτελείται από γονίδια= μονάδες κληρονομικότητας.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4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Γενετικό υλικό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2050" name="Picture 2" descr="File:0321 DNA Macro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96744" cy="52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7733802" y="4797152"/>
            <a:ext cx="1410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0321 DNA </a:t>
            </a:r>
            <a:r>
              <a:rPr lang="en-US" sz="1200" dirty="0" smtClean="0">
                <a:latin typeface="+mn-lt"/>
                <a:hlinkClick r:id="rId4"/>
              </a:rPr>
              <a:t>Macrostructure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61802" y="623731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Blausen 0425 Formed Elements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7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και λειτουργία </a:t>
            </a:r>
            <a:r>
              <a:rPr lang="en-US" altLang="el-GR" dirty="0" smtClean="0"/>
              <a:t>DNA</a:t>
            </a:r>
            <a:endParaRPr lang="el-GR" altLang="el-GR" dirty="0" smtClean="0"/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dirty="0" smtClean="0"/>
              <a:t>Στο </a:t>
            </a:r>
            <a:r>
              <a:rPr lang="en-US" altLang="el-GR" dirty="0" smtClean="0"/>
              <a:t>DNA</a:t>
            </a:r>
            <a:r>
              <a:rPr lang="el-GR" altLang="el-GR" dirty="0" smtClean="0"/>
              <a:t> βρίσκονται διατεταγμένα χιλιάδες γονίδια-&gt; κωδικοποιούν τις απαραίτητες πληροφορίες για να κατασκευαστούν όλα τ’ άλλα μόρια του κυττάρου.</a:t>
            </a:r>
          </a:p>
          <a:p>
            <a:pPr marL="0" indent="0">
              <a:buFontTx/>
              <a:buNone/>
            </a:pPr>
            <a:r>
              <a:rPr lang="en-US" altLang="el-GR" dirty="0" smtClean="0"/>
              <a:t>DNA </a:t>
            </a:r>
            <a:r>
              <a:rPr lang="el-GR" altLang="el-GR" dirty="0" smtClean="0"/>
              <a:t>αποθηκεύει πληροφορίες, σαν βάση δεδομένων.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5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και λειτουργία </a:t>
            </a:r>
            <a:r>
              <a:rPr lang="en-US" dirty="0"/>
              <a:t>DNA</a:t>
            </a:r>
            <a:endParaRPr lang="el-GR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κρίκος του </a:t>
            </a:r>
            <a:r>
              <a:rPr lang="en-US" altLang="el-GR" dirty="0" smtClean="0"/>
              <a:t>DNA </a:t>
            </a:r>
            <a:r>
              <a:rPr lang="el-GR" altLang="el-GR" dirty="0" smtClean="0"/>
              <a:t>ονομάζεται </a:t>
            </a:r>
            <a:r>
              <a:rPr lang="el-GR" altLang="el-GR" dirty="0" err="1" smtClean="0"/>
              <a:t>νουκλεοτίδιο</a:t>
            </a:r>
            <a:r>
              <a:rPr lang="el-GR" altLang="el-GR" dirty="0" smtClean="0"/>
              <a:t> (4 διαφορετικά: </a:t>
            </a:r>
            <a:r>
              <a:rPr lang="en-US" altLang="el-GR" dirty="0" smtClean="0"/>
              <a:t>ATCG)</a:t>
            </a:r>
            <a:r>
              <a:rPr lang="el-GR" altLang="el-GR" dirty="0" smtClean="0"/>
              <a:t>-&gt; κωδικοποιούν πληροφορίες σαν την αλφάβητο.</a:t>
            </a:r>
          </a:p>
          <a:p>
            <a:r>
              <a:rPr lang="el-GR" altLang="el-GR" dirty="0" smtClean="0"/>
              <a:t>Τα γονίδια προγραμματίζουν την παραγωγή πρωτεϊνών.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DNA </a:t>
            </a:r>
            <a:r>
              <a:rPr lang="el-GR" altLang="el-GR" dirty="0" smtClean="0"/>
              <a:t>Περιέχει σχέδια κατασκευής πρωτεϊνών για λειτουργίες κυττάρου.</a:t>
            </a:r>
          </a:p>
          <a:p>
            <a:r>
              <a:rPr lang="el-GR" altLang="el-GR" dirty="0" smtClean="0"/>
              <a:t>Η μετάφραση της «πρότασης» μπορεί να σημαίνει «κατασκευή».</a:t>
            </a:r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8" cy="6858000"/>
          </a:xfrm>
        </p:spPr>
        <p:txBody>
          <a:bodyPr/>
          <a:lstStyle/>
          <a:p>
            <a:r>
              <a:rPr lang="el-GR" dirty="0" smtClean="0"/>
              <a:t>Δομή </a:t>
            </a:r>
            <a:r>
              <a:rPr lang="en-US" dirty="0" smtClean="0"/>
              <a:t>DNA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3074" name="Picture 2" descr="File:Diagram showing a double helix of a chromosome CRUK 065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0688"/>
            <a:ext cx="424233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0" y="6202061"/>
            <a:ext cx="28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Diagram showing a double helix of a chromosome CRUK </a:t>
            </a:r>
            <a:r>
              <a:rPr lang="en-US" sz="1200" dirty="0" smtClean="0">
                <a:latin typeface="+mn-lt"/>
                <a:hlinkClick r:id="rId4"/>
              </a:rPr>
              <a:t>065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8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Βιολογία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Επιστήμη  που μελετά τη ζωή.</a:t>
            </a:r>
          </a:p>
          <a:p>
            <a:r>
              <a:rPr lang="el-GR" altLang="el-GR" dirty="0" smtClean="0"/>
              <a:t>Διαρκής διερεύνηση της φύσης της ζωής.</a:t>
            </a:r>
          </a:p>
          <a:p>
            <a:r>
              <a:rPr lang="el-GR" altLang="el-GR" dirty="0" smtClean="0"/>
              <a:t>Εξέλιξη: η κυρίαρχη έννοια της βιολογίας.</a:t>
            </a:r>
          </a:p>
        </p:txBody>
      </p:sp>
      <p:pic>
        <p:nvPicPr>
          <p:cNvPr id="58370" name="Picture 2" descr="File:SymmetryOfLifeFormsOn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5"/>
            <a:ext cx="4041304" cy="3444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331640" y="6237311"/>
            <a:ext cx="3031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SymmetryOfLifeFormsOnEarth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hiswick Chap"/>
              </a:rPr>
              <a:t>Chiswick</a:t>
            </a:r>
            <a:r>
              <a:rPr lang="en-US" sz="1200" dirty="0">
                <a:latin typeface="+mn-lt"/>
                <a:hlinkClick r:id="rId4" tooltip="User:Chiswick Chap"/>
              </a:rPr>
              <a:t> Chap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3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- </a:t>
            </a:r>
            <a:r>
              <a:rPr lang="el-GR" dirty="0" err="1" smtClean="0"/>
              <a:t>γονιδίωμα</a:t>
            </a:r>
            <a:endParaRPr lang="el-GR" dirty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DNA </a:t>
            </a:r>
            <a:r>
              <a:rPr lang="el-GR" altLang="el-GR" dirty="0" smtClean="0"/>
              <a:t>ελέγχει  την παραγωγή πρωτεϊνών χρησιμοποιώντας το </a:t>
            </a:r>
            <a:r>
              <a:rPr lang="en-US" altLang="el-GR" dirty="0" smtClean="0"/>
              <a:t>RNA </a:t>
            </a:r>
            <a:r>
              <a:rPr lang="el-GR" altLang="el-GR" dirty="0" smtClean="0"/>
              <a:t>όπου μεταγράφεται αλληλουχία γονιδίων που μεταφράζεται σε συγκεκριμένη πρωτεΐνη.</a:t>
            </a:r>
          </a:p>
          <a:p>
            <a:r>
              <a:rPr lang="el-GR" altLang="el-GR" dirty="0" smtClean="0"/>
              <a:t>Όλες οι μορφές ζωής χρησιμοποιούν ίδιο γενετικό κώδικα-&gt; μια συγκεκριμένη αλληλουχία </a:t>
            </a:r>
            <a:r>
              <a:rPr lang="el-GR" altLang="el-GR" dirty="0" err="1" smtClean="0"/>
              <a:t>νουκλεοτιδίων</a:t>
            </a:r>
            <a:r>
              <a:rPr lang="el-GR" altLang="el-GR" dirty="0" smtClean="0"/>
              <a:t> σημαίνει το  </a:t>
            </a:r>
            <a:r>
              <a:rPr lang="el-GR" altLang="el-GR" dirty="0" err="1" smtClean="0"/>
              <a:t>το</a:t>
            </a:r>
            <a:r>
              <a:rPr lang="el-GR" altLang="el-GR" dirty="0" smtClean="0"/>
              <a:t> ίδιο πράγμα στους οργανισμούς.</a:t>
            </a:r>
          </a:p>
          <a:p>
            <a:r>
              <a:rPr lang="el-GR" altLang="el-GR" dirty="0" smtClean="0"/>
              <a:t>Όλη η «βιβλιοθήκη» με σύνολο γενετικών εντολών λέγεται </a:t>
            </a:r>
            <a:r>
              <a:rPr lang="el-GR" altLang="el-GR" dirty="0" err="1" smtClean="0"/>
              <a:t>γονιδίωμα</a:t>
            </a:r>
            <a:r>
              <a:rPr lang="el-GR" altLang="el-GR" dirty="0" smtClean="0"/>
              <a:t> (600 τόμοι).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1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64088" y="0"/>
            <a:ext cx="3779912" cy="6885384"/>
          </a:xfrm>
        </p:spPr>
        <p:txBody>
          <a:bodyPr/>
          <a:lstStyle/>
          <a:p>
            <a:r>
              <a:rPr lang="el-GR" dirty="0" smtClean="0"/>
              <a:t>Αλληλεπιδράσεις πρωτεϊνών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4098" name="Picture 2" descr="File:The protein interaction network of Treponema pallid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5379388" cy="5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Κανόνας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Τα Βιολογικά συστήματα ρυθμίζονται από </a:t>
            </a:r>
            <a:r>
              <a:rPr lang="el-GR" dirty="0" err="1" smtClean="0"/>
              <a:t>αναδραστικούς</a:t>
            </a:r>
            <a:r>
              <a:rPr lang="el-GR" dirty="0" smtClean="0"/>
              <a:t> μηχανισμούς για οικονομία της προσφοράς και της ζήτησης.</a:t>
            </a:r>
            <a:endParaRPr lang="el-GR" dirty="0"/>
          </a:p>
          <a:p>
            <a:pPr>
              <a:defRPr/>
            </a:pPr>
            <a:r>
              <a:rPr lang="el-GR" dirty="0" smtClean="0"/>
              <a:t>Αρνητική ανάδραση: το τελικό προϊόν μιας διεργασίας ρυθμίζει την ίδια τη διαδικασία παραγωγής. Η συσσώρευση  του τελικού προϊόντος επιβραδύνει τη διαδικασία  παραγωγής τους.</a:t>
            </a:r>
          </a:p>
          <a:p>
            <a:pPr>
              <a:defRPr/>
            </a:pPr>
            <a:r>
              <a:rPr lang="el-GR" dirty="0" smtClean="0"/>
              <a:t>Θετική ανάδραση: το τελικό προϊόν επιταχύνει την παραγωγή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6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652120" y="0"/>
            <a:ext cx="3491880" cy="6858000"/>
          </a:xfrm>
        </p:spPr>
        <p:txBody>
          <a:bodyPr/>
          <a:lstStyle/>
          <a:p>
            <a:r>
              <a:rPr lang="el-GR" dirty="0" smtClean="0"/>
              <a:t>Μηχανισμοί ανάδρασης:</a:t>
            </a:r>
            <a:br>
              <a:rPr lang="el-GR" dirty="0" smtClean="0"/>
            </a:br>
            <a:r>
              <a:rPr lang="el-GR" dirty="0" smtClean="0"/>
              <a:t>στην αρνητική ανάδραση το προϊόν σταματά τη συνέχιση της αντίδρασης ενώ στη θετική την ενισχύει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grpSp>
        <p:nvGrpSpPr>
          <p:cNvPr id="34" name="Ομάδα 33"/>
          <p:cNvGrpSpPr/>
          <p:nvPr/>
        </p:nvGrpSpPr>
        <p:grpSpPr>
          <a:xfrm>
            <a:off x="1188565" y="296652"/>
            <a:ext cx="3870085" cy="2448272"/>
            <a:chOff x="1188565" y="296652"/>
            <a:chExt cx="3870085" cy="2448272"/>
          </a:xfrm>
        </p:grpSpPr>
        <p:sp>
          <p:nvSpPr>
            <p:cNvPr id="2" name="Ορθογώνιο 1"/>
            <p:cNvSpPr/>
            <p:nvPr/>
          </p:nvSpPr>
          <p:spPr>
            <a:xfrm>
              <a:off x="3677326" y="296652"/>
              <a:ext cx="346228" cy="39604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Α</a:t>
              </a:r>
              <a:endParaRPr lang="el-GR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3678806" y="968642"/>
              <a:ext cx="346228" cy="3960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Β</a:t>
              </a:r>
              <a:endParaRPr lang="el-GR" dirty="0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78806" y="1675412"/>
              <a:ext cx="346228" cy="3960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Γ</a:t>
              </a:r>
              <a:endParaRPr lang="el-GR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3678806" y="2348880"/>
              <a:ext cx="346228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</a:t>
              </a:r>
              <a:endParaRPr lang="el-GR" dirty="0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1737540" y="1640370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</a:t>
              </a:r>
              <a:endParaRPr lang="el-GR" dirty="0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568854" y="1131772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</a:t>
              </a:r>
            </a:p>
          </p:txBody>
        </p:sp>
        <p:cxnSp>
          <p:nvCxnSpPr>
            <p:cNvPr id="13" name="Ευθύγραμμο βέλος σύνδεσης 12"/>
            <p:cNvCxnSpPr>
              <a:stCxn id="2" idx="2"/>
              <a:endCxn id="7" idx="0"/>
            </p:cNvCxnSpPr>
            <p:nvPr/>
          </p:nvCxnSpPr>
          <p:spPr>
            <a:xfrm>
              <a:off x="3850440" y="692696"/>
              <a:ext cx="1480" cy="2759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>
              <a:stCxn id="7" idx="2"/>
              <a:endCxn id="8" idx="0"/>
            </p:cNvCxnSpPr>
            <p:nvPr/>
          </p:nvCxnSpPr>
          <p:spPr>
            <a:xfrm>
              <a:off x="3851920" y="1364686"/>
              <a:ext cx="0" cy="3107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8" idx="2"/>
              <a:endCxn id="9" idx="0"/>
            </p:cNvCxnSpPr>
            <p:nvPr/>
          </p:nvCxnSpPr>
          <p:spPr>
            <a:xfrm>
              <a:off x="3851920" y="2071456"/>
              <a:ext cx="0" cy="2774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>
              <a:stCxn id="9" idx="1"/>
            </p:cNvCxnSpPr>
            <p:nvPr/>
          </p:nvCxnSpPr>
          <p:spPr>
            <a:xfrm flipH="1">
              <a:off x="1368585" y="2546902"/>
              <a:ext cx="2310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V="1">
              <a:off x="1368585" y="830669"/>
              <a:ext cx="0" cy="1716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/>
            <p:nvPr/>
          </p:nvCxnSpPr>
          <p:spPr>
            <a:xfrm>
              <a:off x="1368585" y="830669"/>
              <a:ext cx="23087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Ορθογώνιο 9"/>
            <p:cNvSpPr/>
            <p:nvPr/>
          </p:nvSpPr>
          <p:spPr>
            <a:xfrm>
              <a:off x="1188565" y="1668256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</a:t>
              </a:r>
              <a:endParaRPr lang="el-GR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42164" y="461337"/>
              <a:ext cx="2095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Αρνητική αντίδραση</a:t>
              </a:r>
              <a:endParaRPr lang="el-GR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25034" y="646979"/>
              <a:ext cx="1033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Ένζυμο 1</a:t>
              </a:r>
              <a:endParaRPr lang="el-GR" b="1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49903" y="1335383"/>
              <a:ext cx="926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Ένζυμο 2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43985" y="2071456"/>
              <a:ext cx="926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Ένζυμο 3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1008545" y="3789040"/>
            <a:ext cx="4227374" cy="2448272"/>
            <a:chOff x="1008545" y="3789040"/>
            <a:chExt cx="4227374" cy="2448272"/>
          </a:xfrm>
        </p:grpSpPr>
        <p:sp>
          <p:nvSpPr>
            <p:cNvPr id="37" name="Ορθογώνιο 36"/>
            <p:cNvSpPr/>
            <p:nvPr/>
          </p:nvSpPr>
          <p:spPr>
            <a:xfrm>
              <a:off x="3829726" y="3789040"/>
              <a:ext cx="346228" cy="39604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Ε</a:t>
              </a:r>
              <a:endParaRPr lang="el-GR" dirty="0"/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3831206" y="4461030"/>
              <a:ext cx="346228" cy="3960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Ζ</a:t>
              </a:r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3831206" y="5167800"/>
              <a:ext cx="346228" cy="3960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Η</a:t>
              </a:r>
              <a:endParaRPr lang="el-GR" dirty="0"/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3831206" y="5841268"/>
              <a:ext cx="346228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Θ</a:t>
              </a:r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1748874" y="5293319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Θ</a:t>
              </a:r>
              <a:endParaRPr lang="el-GR" dirty="0"/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1008545" y="5012437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Θ</a:t>
              </a:r>
              <a:endParaRPr lang="el-GR" dirty="0"/>
            </a:p>
          </p:txBody>
        </p:sp>
        <p:cxnSp>
          <p:nvCxnSpPr>
            <p:cNvPr id="43" name="Ευθύγραμμο βέλος σύνδεσης 42"/>
            <p:cNvCxnSpPr>
              <a:stCxn id="37" idx="2"/>
              <a:endCxn id="38" idx="0"/>
            </p:cNvCxnSpPr>
            <p:nvPr/>
          </p:nvCxnSpPr>
          <p:spPr>
            <a:xfrm>
              <a:off x="4002840" y="4185084"/>
              <a:ext cx="1480" cy="2759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/>
            <p:cNvCxnSpPr>
              <a:stCxn id="38" idx="2"/>
              <a:endCxn id="39" idx="0"/>
            </p:cNvCxnSpPr>
            <p:nvPr/>
          </p:nvCxnSpPr>
          <p:spPr>
            <a:xfrm>
              <a:off x="4004320" y="4857074"/>
              <a:ext cx="0" cy="3107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>
              <a:stCxn id="39" idx="2"/>
              <a:endCxn id="40" idx="0"/>
            </p:cNvCxnSpPr>
            <p:nvPr/>
          </p:nvCxnSpPr>
          <p:spPr>
            <a:xfrm>
              <a:off x="4004320" y="5563844"/>
              <a:ext cx="0" cy="2774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>
              <a:stCxn id="40" idx="1"/>
            </p:cNvCxnSpPr>
            <p:nvPr/>
          </p:nvCxnSpPr>
          <p:spPr>
            <a:xfrm flipH="1">
              <a:off x="1520985" y="6039290"/>
              <a:ext cx="2310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V="1">
              <a:off x="1520985" y="5013176"/>
              <a:ext cx="0" cy="10261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/>
            <p:nvPr/>
          </p:nvCxnSpPr>
          <p:spPr>
            <a:xfrm>
              <a:off x="1520985" y="5013176"/>
              <a:ext cx="230874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Ορθογώνιο 48"/>
            <p:cNvSpPr/>
            <p:nvPr/>
          </p:nvSpPr>
          <p:spPr>
            <a:xfrm>
              <a:off x="1340965" y="5411444"/>
              <a:ext cx="360040" cy="46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Θ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49564" y="4627716"/>
              <a:ext cx="1880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Θετική αντίδραση</a:t>
              </a:r>
              <a:endParaRPr lang="el-GR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77434" y="4139367"/>
              <a:ext cx="926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Ένζυμο 4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02303" y="4827771"/>
              <a:ext cx="1033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Ένζυμο 5</a:t>
              </a:r>
              <a:endParaRPr lang="el-GR" b="1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96385" y="5563844"/>
              <a:ext cx="926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Ένζυμο 6</a:t>
              </a:r>
              <a:endParaRPr lang="el-GR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4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Θεμελιώδης κανόνας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Η ομοιογένεια και η ποικιλότητα των έμβιων όντων οφείλονται στην εξέλιξη</a:t>
            </a:r>
          </a:p>
          <a:p>
            <a:pPr>
              <a:defRPr/>
            </a:pPr>
            <a:r>
              <a:rPr lang="el-GR" sz="2400" dirty="0" smtClean="0"/>
              <a:t>Οργανώνοντας την </a:t>
            </a:r>
            <a:r>
              <a:rPr lang="el-GR" sz="2400" dirty="0" err="1" smtClean="0"/>
              <a:t>ποικολομορφία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Ομαδοποίηση των ειδών </a:t>
            </a:r>
          </a:p>
          <a:p>
            <a:pPr>
              <a:defRPr/>
            </a:pPr>
            <a:r>
              <a:rPr lang="el-GR" sz="2400" dirty="0" smtClean="0"/>
              <a:t>3 επικράτειες της ζωής</a:t>
            </a:r>
          </a:p>
          <a:p>
            <a:pPr lvl="1">
              <a:defRPr/>
            </a:pPr>
            <a:r>
              <a:rPr lang="el-GR" sz="2400" dirty="0" smtClean="0"/>
              <a:t>Βακτήρια</a:t>
            </a:r>
          </a:p>
          <a:p>
            <a:pPr lvl="1">
              <a:defRPr/>
            </a:pPr>
            <a:r>
              <a:rPr lang="el-GR" sz="2400" dirty="0" smtClean="0"/>
              <a:t>Αρχαίοι</a:t>
            </a:r>
          </a:p>
          <a:p>
            <a:pPr lvl="1">
              <a:defRPr/>
            </a:pPr>
            <a:r>
              <a:rPr lang="el-GR" sz="2400" dirty="0" err="1" smtClean="0"/>
              <a:t>Ευκαρυώτες</a:t>
            </a:r>
            <a:r>
              <a:rPr lang="el-GR" sz="2400" dirty="0" smtClean="0"/>
              <a:t> (φυτά, ζώα, μύκητες)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9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Ταξινόμηση των έμβιων όντων </a:t>
            </a:r>
            <a:br>
              <a:rPr lang="el-GR" dirty="0" smtClean="0"/>
            </a:br>
            <a:r>
              <a:rPr lang="el-GR" dirty="0" smtClean="0"/>
              <a:t>με παράδειγμα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115616" y="1484784"/>
            <a:ext cx="2376264" cy="5112568"/>
          </a:xfrm>
        </p:spPr>
        <p:txBody>
          <a:bodyPr/>
          <a:lstStyle/>
          <a:p>
            <a:r>
              <a:rPr lang="el-GR" dirty="0" smtClean="0"/>
              <a:t>Είδος 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Γένος</a:t>
            </a:r>
          </a:p>
          <a:p>
            <a:r>
              <a:rPr lang="el-GR" dirty="0" smtClean="0"/>
              <a:t>Οικογένεια</a:t>
            </a:r>
          </a:p>
          <a:p>
            <a:r>
              <a:rPr lang="el-GR" dirty="0" smtClean="0"/>
              <a:t>Τάξη</a:t>
            </a:r>
          </a:p>
          <a:p>
            <a:r>
              <a:rPr lang="el-GR" dirty="0" smtClean="0"/>
              <a:t>Ομοταξία</a:t>
            </a:r>
          </a:p>
          <a:p>
            <a:r>
              <a:rPr lang="el-GR" dirty="0" smtClean="0"/>
              <a:t>Φύλο</a:t>
            </a:r>
          </a:p>
          <a:p>
            <a:r>
              <a:rPr lang="el-GR" dirty="0" smtClean="0"/>
              <a:t>Βασίλειο</a:t>
            </a:r>
          </a:p>
          <a:p>
            <a:r>
              <a:rPr lang="el-GR" dirty="0" smtClean="0"/>
              <a:t>Επικράτεια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3491880" y="1484784"/>
            <a:ext cx="4680520" cy="5040313"/>
          </a:xfrm>
        </p:spPr>
        <p:txBody>
          <a:bodyPr>
            <a:normAutofit/>
          </a:bodyPr>
          <a:lstStyle/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Μαύρη αμερικάνικη αρκούδα</a:t>
            </a:r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Άρκτος</a:t>
            </a:r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err="1" smtClean="0"/>
              <a:t>Αρκτοειδή</a:t>
            </a:r>
            <a:endParaRPr lang="el-GR" sz="2400" dirty="0" smtClean="0"/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Σαρκοβόρα</a:t>
            </a:r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Θηλαστικά</a:t>
            </a:r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err="1" smtClean="0"/>
              <a:t>Χορδωτά</a:t>
            </a:r>
            <a:endParaRPr lang="el-GR" sz="2400" dirty="0" smtClean="0"/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Ζώα </a:t>
            </a:r>
          </a:p>
          <a:p>
            <a:pPr marL="630238" indent="-6302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err="1" smtClean="0"/>
              <a:t>Ευκάρυα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7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Ταξινόμηση των έμβιων όντων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με παράδειγμα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028" name="Picture 4" descr="http://image.slidesharecdn.com/chapter1-140622015357-phpapp01/95/chapter-1-15-638.jpg?cb=14034020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4042"/>
          <a:stretch/>
        </p:blipFill>
        <p:spPr bwMode="auto">
          <a:xfrm>
            <a:off x="971600" y="1484784"/>
            <a:ext cx="7215744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23728" y="65257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1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Οργανισμοί Βασιλείων:</a:t>
            </a:r>
            <a:br>
              <a:rPr lang="el-GR" altLang="el-GR" dirty="0" smtClean="0"/>
            </a:br>
            <a:r>
              <a:rPr lang="el-GR" altLang="el-GR" dirty="0" smtClean="0"/>
              <a:t>Ζώα, φυτά, μύκητες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Διαφέρουν ως προς τον τρόπο διατροφής </a:t>
            </a:r>
          </a:p>
          <a:p>
            <a:pPr>
              <a:defRPr/>
            </a:pPr>
            <a:r>
              <a:rPr lang="el-GR" dirty="0" smtClean="0"/>
              <a:t>Τα φυτά παράγουν μόνα τους σάκχαρα</a:t>
            </a:r>
            <a:endParaRPr lang="el-GR" dirty="0"/>
          </a:p>
          <a:p>
            <a:pPr>
              <a:defRPr/>
            </a:pPr>
            <a:r>
              <a:rPr lang="el-GR" dirty="0" smtClean="0"/>
              <a:t>Οι μύκητες είναι </a:t>
            </a:r>
            <a:r>
              <a:rPr lang="el-GR" dirty="0" err="1" smtClean="0"/>
              <a:t>αποσυνθέτες</a:t>
            </a:r>
            <a:r>
              <a:rPr lang="el-GR" dirty="0" smtClean="0"/>
              <a:t>, δηλαδή διασπούν νεκρούς οργανισμούς  και τα από τα οργανικά απόβλητα προσλαμβάνουν τα θρεπτικά συστατικά</a:t>
            </a:r>
          </a:p>
          <a:p>
            <a:pPr>
              <a:defRPr/>
            </a:pPr>
            <a:r>
              <a:rPr lang="el-GR" dirty="0" smtClean="0"/>
              <a:t>Ζώα τρέφονται από βρώση  (πρόσληψη και πέψη)  άλλων οργανισμών 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6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Ομοιογένεια στην οικογένεια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392488" cy="511256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Ομοιογένεια στην ποικιλομορφία λόγω φυσικής επιλογής.</a:t>
            </a:r>
          </a:p>
          <a:p>
            <a:r>
              <a:rPr lang="el-GR" altLang="el-GR" dirty="0" smtClean="0"/>
              <a:t>Εξέλιξη παρακολουθούμε με δέντρο της ζωής.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122" name="Picture 2" descr="http://images.sodahead.com/polls/000340149/polls_tiger_and_cat_pictures_1352_234552_poll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7294"/>
            <a:ext cx="3953600" cy="4515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900728" y="6093295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sodahead.com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2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ειδών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6146" name="Picture 2" descr="File:Ape skelet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20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3341440" y="6177641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Ape </a:t>
            </a:r>
            <a:r>
              <a:rPr lang="en-US" sz="1200" dirty="0" smtClean="0">
                <a:latin typeface="+mn-lt"/>
                <a:hlinkClick r:id="rId4"/>
              </a:rPr>
              <a:t>skeletons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Esculapio"/>
              </a:rPr>
              <a:t>Esculapio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8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Κανόνες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dirty="0" smtClean="0"/>
              <a:t>Κάθε ανώτερο επίπεδο οργάνωσης συνοδεύεται από νέες ιδιότητες = </a:t>
            </a:r>
            <a:r>
              <a:rPr lang="el-GR" altLang="el-GR" b="1" dirty="0" smtClean="0"/>
              <a:t>αναδυόμενες ιδιότητες</a:t>
            </a:r>
            <a:endParaRPr lang="en-US" altLang="el-GR" b="1" dirty="0" smtClean="0"/>
          </a:p>
          <a:p>
            <a:pPr marL="0" indent="0">
              <a:buFontTx/>
              <a:buNone/>
            </a:pPr>
            <a:r>
              <a:rPr lang="el-GR" altLang="el-GR" dirty="0" smtClean="0"/>
              <a:t>Κάθε φορά που ανεβαίνουμε σε ανώτερο επίπεδο οργάνωσης εμφανίζονται νέες ιδιότητες, που δεν υπήρχαν στο προηγούμενο. </a:t>
            </a:r>
          </a:p>
          <a:p>
            <a:pPr marL="0" indent="0">
              <a:buFontTx/>
              <a:buNone/>
            </a:pPr>
            <a:r>
              <a:rPr lang="el-GR" altLang="el-GR" dirty="0" smtClean="0"/>
              <a:t>Οφείλονται στις δομικές και λειτουργικές σχέσεις μεταξύ των συστατικών όσο αυξάνει πολυπλοκότητα (γραφίτης-</a:t>
            </a:r>
            <a:r>
              <a:rPr lang="el-GR" altLang="el-GR" dirty="0" err="1" smtClean="0"/>
              <a:t>διαμάντ</a:t>
            </a:r>
            <a:r>
              <a:rPr lang="el-GR" altLang="el-GR" dirty="0" smtClean="0"/>
              <a:t>ι)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Εξέλιξη ειδών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7170" name="Picture 2" descr="File:Darwin's finch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2" y="1965411"/>
            <a:ext cx="3966541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Homology vertebrates-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876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/>
          <p:nvPr/>
        </p:nvSpPr>
        <p:spPr>
          <a:xfrm>
            <a:off x="5117882" y="5719228"/>
            <a:ext cx="292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Homology vertebrates-</a:t>
            </a:r>
            <a:r>
              <a:rPr lang="en-US" sz="1200" dirty="0" err="1">
                <a:latin typeface="+mn-lt"/>
                <a:hlinkClick r:id="rId5"/>
              </a:rPr>
              <a:t>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CFCF"/>
              </a:rPr>
              <a:t>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7"/>
              </a:rPr>
              <a:t>CC BY-SA 4.0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73927" y="5805264"/>
            <a:ext cx="272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Darwin's </a:t>
            </a:r>
            <a:r>
              <a:rPr lang="en-US" sz="1200" dirty="0" smtClean="0">
                <a:latin typeface="+mn-lt"/>
                <a:hlinkClick r:id="rId8"/>
              </a:rPr>
              <a:t>finches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9" tooltip="User:Onderwijsgek"/>
              </a:rPr>
              <a:t>Onderwijsgek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1</a:t>
            </a:r>
            <a:r>
              <a:rPr lang="en-US" sz="2000" dirty="0" smtClean="0"/>
              <a:t>:</a:t>
            </a:r>
            <a:r>
              <a:rPr lang="el-GR" sz="2000" dirty="0"/>
              <a:t> Οι κανόνες που διέπουν το φαινόμενο της ζωής».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Αναγωγισμός 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l-GR" altLang="el-GR" dirty="0" smtClean="0"/>
              <a:t>Η ανάλυση  πολύπλοκών συστημάτων σε απλούστερα επί μέρους τμήματα, τα οποία μπορούμε να μελετήσουμε ευκολότερα είναι αποτελεσματική προσέγγιση στη βιολογία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457200" lvl="1" indent="0">
              <a:buFontTx/>
              <a:buNone/>
            </a:pPr>
            <a:r>
              <a:rPr lang="el-GR" altLang="el-GR" dirty="0" smtClean="0"/>
              <a:t>Δυναμική και οι περιορισμοί του </a:t>
            </a:r>
            <a:r>
              <a:rPr lang="el-GR" altLang="el-GR" dirty="0" err="1" smtClean="0"/>
              <a:t>αναγωνισμού</a:t>
            </a:r>
            <a:r>
              <a:rPr lang="el-GR" altLang="el-GR" dirty="0" smtClean="0"/>
              <a:t> όταν αποσυνθέτουμε  ένα βιολογικό σύστημα (σώμα-</a:t>
            </a:r>
            <a:r>
              <a:rPr lang="el-GR" altLang="el-GR" dirty="0" err="1" smtClean="0"/>
              <a:t>όργαν</a:t>
            </a:r>
            <a:r>
              <a:rPr lang="el-GR" altLang="el-GR" dirty="0" smtClean="0"/>
              <a:t>α)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3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Βιολογία συστημάτων 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r>
              <a:rPr lang="el-GR" altLang="el-GR" dirty="0" smtClean="0"/>
              <a:t>Κατασκευή μοντέλων που να περιγράφουν τη δυναμική συμπεριφορά ενός βιολογικού συστήματος συνολικά (περιβάλλον-</a:t>
            </a:r>
            <a:r>
              <a:rPr lang="el-GR" altLang="el-GR" dirty="0"/>
              <a:t>ό</a:t>
            </a:r>
            <a:r>
              <a:rPr lang="el-GR" altLang="el-GR" dirty="0" smtClean="0"/>
              <a:t>ζον).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6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της ζωής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Οργάνωση</a:t>
            </a:r>
          </a:p>
          <a:p>
            <a:r>
              <a:rPr lang="el-GR" dirty="0" smtClean="0"/>
              <a:t>Ρύθμιση</a:t>
            </a:r>
          </a:p>
          <a:p>
            <a:r>
              <a:rPr lang="el-GR" dirty="0" smtClean="0"/>
              <a:t>Εξελικτική προσαρμογή</a:t>
            </a:r>
          </a:p>
          <a:p>
            <a:r>
              <a:rPr lang="el-GR" dirty="0" smtClean="0"/>
              <a:t>Μετατροπή και αξιοποίηση ενέργειας</a:t>
            </a:r>
          </a:p>
          <a:p>
            <a:r>
              <a:rPr lang="el-GR" dirty="0" smtClean="0"/>
              <a:t>Αύξηση και ανάπτυξη</a:t>
            </a:r>
          </a:p>
          <a:p>
            <a:r>
              <a:rPr lang="el-GR" dirty="0" smtClean="0"/>
              <a:t>Απόκριση στο περιβάλλον</a:t>
            </a:r>
          </a:p>
          <a:p>
            <a:r>
              <a:rPr lang="el-GR" dirty="0" smtClean="0"/>
              <a:t>αναπαραγωγή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8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επίπεδα οργάνωσης της ζωής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Βιόσφαιρα</a:t>
            </a:r>
          </a:p>
          <a:p>
            <a:r>
              <a:rPr lang="el-GR" dirty="0" smtClean="0"/>
              <a:t>Οικοσύστημα</a:t>
            </a:r>
          </a:p>
          <a:p>
            <a:r>
              <a:rPr lang="el-GR" dirty="0" smtClean="0"/>
              <a:t>Βιοκοινότητες</a:t>
            </a:r>
          </a:p>
          <a:p>
            <a:r>
              <a:rPr lang="el-GR" dirty="0" smtClean="0"/>
              <a:t>Πληθυσμοί</a:t>
            </a:r>
          </a:p>
          <a:p>
            <a:r>
              <a:rPr lang="el-GR" dirty="0" smtClean="0"/>
              <a:t>Οργανισμοί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926221" y="1485031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Όργανα και σύστημα οργάνων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Ιστοί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Κύτταρα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Οργανίδια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μόρια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711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Οργανισμοί αλληλεπιδρούν με περιβάλλον τους ανταλλάσσοντας ύλη και ενέργεια. Περιλαμβάνει άβιους και άλλους ζωντανούς οργανισμούς πχ δέντρο.</a:t>
            </a:r>
          </a:p>
          <a:p>
            <a:pPr marL="457200" indent="-457200">
              <a:defRPr/>
            </a:pPr>
            <a:r>
              <a:rPr lang="el-GR" dirty="0" smtClean="0"/>
              <a:t>Δυναμική οικοσυστημάτων</a:t>
            </a:r>
          </a:p>
          <a:p>
            <a:pPr marL="857250" lvl="1" indent="-457200">
              <a:defRPr/>
            </a:pPr>
            <a:r>
              <a:rPr lang="el-GR" dirty="0" smtClean="0"/>
              <a:t>Ανακύκλωση θρεπτικών υλών</a:t>
            </a:r>
            <a:endParaRPr lang="el-GR" dirty="0"/>
          </a:p>
          <a:p>
            <a:pPr marL="857250" lvl="1" indent="-457200">
              <a:defRPr/>
            </a:pPr>
            <a:r>
              <a:rPr lang="el-GR" dirty="0" err="1" smtClean="0"/>
              <a:t>Μονόδρομη</a:t>
            </a:r>
            <a:r>
              <a:rPr lang="el-GR" dirty="0" smtClean="0"/>
              <a:t> ροή ενέργειας (ήλιος-&gt; θερμότητα)</a:t>
            </a:r>
          </a:p>
          <a:p>
            <a:pPr marL="1257300" lvl="2" indent="-457200">
              <a:defRPr/>
            </a:pPr>
            <a:r>
              <a:rPr lang="el-GR" dirty="0" smtClean="0"/>
              <a:t>Παραγωγοί</a:t>
            </a:r>
          </a:p>
          <a:p>
            <a:pPr marL="1257300" lvl="2" indent="-457200">
              <a:defRPr/>
            </a:pPr>
            <a:r>
              <a:rPr lang="el-GR" dirty="0" smtClean="0"/>
              <a:t>Καταναλωτές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508104" y="0"/>
            <a:ext cx="3635896" cy="6858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Ροή ενέργειας και ανακύκλωση ύλης:</a:t>
            </a:r>
            <a:br>
              <a:rPr lang="el-GR" dirty="0" smtClean="0"/>
            </a:br>
            <a:r>
              <a:rPr lang="el-GR" dirty="0" smtClean="0"/>
              <a:t>Η ενέργεια μπαίνει ως ηλιακό φως στο σύστημα και βγαίνει ως θερμότητα, ενώ τα χημικά συστατικά δεν βγαίνουν από οικοσύστημα</a:t>
            </a:r>
            <a:endParaRPr lang="el-GR" dirty="0"/>
          </a:p>
        </p:txBody>
      </p:sp>
      <p:pic>
        <p:nvPicPr>
          <p:cNvPr id="12291" name="Picture 3" descr="1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>
            <a:fillRect/>
          </a:stretch>
        </p:blipFill>
        <p:spPr bwMode="auto">
          <a:xfrm>
            <a:off x="0" y="0"/>
            <a:ext cx="5553075" cy="62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5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372</TotalTime>
  <Words>1484</Words>
  <Application>Microsoft Office PowerPoint</Application>
  <PresentationFormat>Προβολή στην οθόνη (4:3)</PresentationFormat>
  <Paragraphs>263</Paragraphs>
  <Slides>37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template</vt:lpstr>
      <vt:lpstr>OC_template_updated</vt:lpstr>
      <vt:lpstr>Βιολογία</vt:lpstr>
      <vt:lpstr>Βιολογία</vt:lpstr>
      <vt:lpstr>Κανόνες</vt:lpstr>
      <vt:lpstr>Αναγωγισμός </vt:lpstr>
      <vt:lpstr>Βιολογία συστημάτων </vt:lpstr>
      <vt:lpstr>Ιδιότητες της ζωής</vt:lpstr>
      <vt:lpstr>Τα επίπεδα οργάνωσης της ζωής</vt:lpstr>
      <vt:lpstr>Κανόνας</vt:lpstr>
      <vt:lpstr>Ροή ενέργειας και ανακύκλωση ύλης: Η ενέργεια μπαίνει ως ηλιακό φως στο σύστημα και βγαίνει ως θερμότητα, ενώ τα χημικά συστατικά δεν βγαίνουν από οικοσύστημα</vt:lpstr>
      <vt:lpstr>Κανόνας</vt:lpstr>
      <vt:lpstr>Κανόνας</vt:lpstr>
      <vt:lpstr>Διαίρεση κυττάρων</vt:lpstr>
      <vt:lpstr>Κοινά χαρακτηριστικά κυττάρων</vt:lpstr>
      <vt:lpstr>Διαφορές ειδών κυττάρων</vt:lpstr>
      <vt:lpstr>Κανόνας</vt:lpstr>
      <vt:lpstr>Γενετικό υλικό</vt:lpstr>
      <vt:lpstr>Δομή και λειτουργία DNA</vt:lpstr>
      <vt:lpstr>Δομή και λειτουργία DNA</vt:lpstr>
      <vt:lpstr>Δομή DNA</vt:lpstr>
      <vt:lpstr>DNA - γονιδίωμα</vt:lpstr>
      <vt:lpstr>Αλληλεπιδράσεις πρωτεϊνών</vt:lpstr>
      <vt:lpstr>Κανόνας</vt:lpstr>
      <vt:lpstr>Μηχανισμοί ανάδρασης: στην αρνητική ανάδραση το προϊόν σταματά τη συνέχιση της αντίδρασης ενώ στη θετική την ενισχύει</vt:lpstr>
      <vt:lpstr>Θεμελιώδης κανόνας</vt:lpstr>
      <vt:lpstr>Ταξινόμηση των έμβιων όντων  με παράδειγμα 1/2</vt:lpstr>
      <vt:lpstr>Ταξινόμηση των έμβιων όντων  με παράδειγμα 2/2</vt:lpstr>
      <vt:lpstr>Οργανισμοί Βασιλείων: Ζώα, φυτά, μύκητες</vt:lpstr>
      <vt:lpstr>Ομοιογένεια στην οικογένεια</vt:lpstr>
      <vt:lpstr>Εξέλιξη ειδών 1/2</vt:lpstr>
      <vt:lpstr>Εξέλιξη ειδών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25</cp:revision>
  <dcterms:created xsi:type="dcterms:W3CDTF">2015-10-02T06:58:50Z</dcterms:created>
  <dcterms:modified xsi:type="dcterms:W3CDTF">2015-12-14T13:58:10Z</dcterms:modified>
</cp:coreProperties>
</file>