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56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57" r:id="rId13"/>
    <p:sldId id="262" r:id="rId14"/>
    <p:sldId id="264" r:id="rId15"/>
    <p:sldId id="278" r:id="rId16"/>
    <p:sldId id="279" r:id="rId17"/>
    <p:sldId id="266" r:id="rId18"/>
    <p:sldId id="261" r:id="rId19"/>
  </p:sldIdLst>
  <p:sldSz cx="9144000" cy="6858000" type="screen4x3"/>
  <p:notesSz cx="7104063" cy="10234613"/>
  <p:custDataLst>
    <p:tags r:id="rId2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55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49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49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477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568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126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49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25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77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31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99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44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295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5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07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16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Αντοχή πλοίου ΙΙ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9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err="1"/>
              <a:t>Ελαστοπλαστική</a:t>
            </a:r>
            <a:r>
              <a:rPr lang="el-GR" sz="2600" dirty="0"/>
              <a:t> κάμψη </a:t>
            </a:r>
            <a:r>
              <a:rPr lang="el-GR" sz="2600" dirty="0" smtClean="0"/>
              <a:t>δοκών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 smtClean="0"/>
              <a:t>Αλέξανδρος </a:t>
            </a:r>
            <a:r>
              <a:rPr lang="el-GR" sz="2200" dirty="0" err="1"/>
              <a:t>Θεοδουλίδης</a:t>
            </a:r>
            <a:r>
              <a:rPr lang="el-GR" sz="2200" dirty="0"/>
              <a:t>, </a:t>
            </a:r>
            <a:r>
              <a:rPr lang="el-GR" sz="2200" dirty="0" err="1"/>
              <a:t>Επικ.Καθηγητής</a:t>
            </a:r>
            <a:endParaRPr lang="el-GR" sz="22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200" dirty="0"/>
              <a:t>Τμήμα </a:t>
            </a:r>
            <a:r>
              <a:rPr lang="el-GR" sz="2200" dirty="0" smtClean="0"/>
              <a:t>Ναυπηγών </a:t>
            </a:r>
            <a:r>
              <a:rPr lang="el-GR" sz="2200" dirty="0"/>
              <a:t>Μ</a:t>
            </a:r>
            <a:r>
              <a:rPr lang="el-GR" sz="2200" dirty="0" smtClean="0"/>
              <a:t>ηχανικών Τ.Ε.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/>
              <a:t>Χαρακτηριστικά μεγέθη ορισμένων διατομών </a:t>
            </a:r>
            <a:r>
              <a:rPr lang="el-GR" sz="3200" b="0" dirty="0" smtClean="0"/>
              <a:t>(4 από 4)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15262" r="12236" b="19826"/>
          <a:stretch>
            <a:fillRect/>
          </a:stretch>
        </p:blipFill>
        <p:spPr bwMode="auto">
          <a:xfrm>
            <a:off x="533400" y="1981200"/>
            <a:ext cx="4881563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89556"/>
              </p:ext>
            </p:extLst>
          </p:nvPr>
        </p:nvGraphicFramePr>
        <p:xfrm>
          <a:off x="5724128" y="1844824"/>
          <a:ext cx="3051705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6" imgW="1320480" imgH="1485720" progId="Equation.3">
                  <p:embed/>
                </p:oleObj>
              </mc:Choice>
              <mc:Fallback>
                <p:oleObj name="Equation" r:id="rId6" imgW="1320480" imgH="1485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1844824"/>
                        <a:ext cx="3051705" cy="388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6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Αλέξανδρος </a:t>
            </a:r>
            <a:r>
              <a:rPr lang="el-GR" sz="2000" dirty="0" err="1" smtClean="0"/>
              <a:t>Θεοδουλίδης</a:t>
            </a:r>
            <a:r>
              <a:rPr lang="el-GR" sz="2000" dirty="0" smtClean="0"/>
              <a:t> 2014. </a:t>
            </a:r>
            <a:r>
              <a:rPr lang="el-GR" sz="2000" dirty="0"/>
              <a:t>Αλέξανδρος </a:t>
            </a:r>
            <a:r>
              <a:rPr lang="el-GR" sz="2000" dirty="0" err="1"/>
              <a:t>Θεοδουλίδης</a:t>
            </a:r>
            <a:r>
              <a:rPr lang="el-GR" sz="2000" dirty="0"/>
              <a:t>. </a:t>
            </a:r>
            <a:r>
              <a:rPr lang="el-GR" sz="2000" dirty="0"/>
              <a:t>«Αντοχή πλοίου ΙΙ (Θ).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/>
              <a:t> </a:t>
            </a:r>
            <a:r>
              <a:rPr lang="el-GR" sz="2000" dirty="0" err="1"/>
              <a:t>Ελαστοπλαστική</a:t>
            </a:r>
            <a:r>
              <a:rPr lang="el-GR" sz="2000" dirty="0"/>
              <a:t> κάμψη δοκών».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Ορισμοί</a:t>
            </a:r>
            <a:endParaRPr lang="el-GR" sz="2000" dirty="0" smtClean="0"/>
          </a:p>
        </p:txBody>
      </p:sp>
      <p:sp>
        <p:nvSpPr>
          <p:cNvPr id="8195" name="Text Box 9"/>
          <p:cNvSpPr txBox="1">
            <a:spLocks noChangeArrowheads="1"/>
          </p:cNvSpPr>
          <p:nvPr/>
        </p:nvSpPr>
        <p:spPr bwMode="auto">
          <a:xfrm>
            <a:off x="457200" y="1088194"/>
            <a:ext cx="8507288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Ελαστικότητα: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Η ιδιότητα ενός σώματος να επανέρχεται στην αρχική του μορφή, όταν τα φορτία που προκαλούν την παραμόρφωσή του παύουν να επιδρούν.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Πλαστικότητα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: Η ιδιότητα ενός σώματος να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μην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επανέρχεται στην αρχική του μορφή, όταν τα φορτία που προκαλούν την παραμόρφωσή του παύουν να επιδρούν.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Απόλυτη Πλαστικότητα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: η πλαστικότητα κατά την οποία οι παραμορφώσεις αυξάνονται χωρίς σύγχρονη αύξηση του φορτίου.</a:t>
            </a:r>
          </a:p>
          <a:p>
            <a:pPr marL="342900" indent="-342900" eaLnBrk="1" hangingPunct="1">
              <a:spcBef>
                <a:spcPct val="50000"/>
              </a:spcBef>
              <a:buClr>
                <a:srgbClr val="004A82"/>
              </a:buClr>
              <a:buFont typeface="Wingdings" pitchFamily="2" charset="2"/>
              <a:buChar char="§"/>
            </a:pPr>
            <a:r>
              <a:rPr lang="el-GR" sz="2400" b="1" dirty="0">
                <a:solidFill>
                  <a:prstClr val="black"/>
                </a:solidFill>
                <a:latin typeface="Calibri"/>
              </a:rPr>
              <a:t>Κριτήριο διαρροής ή συνθήκη διαρροής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: δίνει το συνδυασμό των τάσεων που φέρνει το υλικό στην πλαστική περιοχή. Υπάρχουν πολλά κριτήρια διαρροής, αλλά τα σπουδαιότερα είναι τα κριτήρια του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Tresca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και του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Von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Mises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.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5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dirty="0" smtClean="0"/>
              <a:t>Απλοποιημένα διαγράμματα </a:t>
            </a:r>
            <a:br>
              <a:rPr lang="el-GR" dirty="0" smtClean="0"/>
            </a:br>
            <a:r>
              <a:rPr lang="el-GR" dirty="0" smtClean="0"/>
              <a:t>τάσεων-παραμορφώσεων 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381000" y="1412776"/>
            <a:ext cx="2438400" cy="2457451"/>
            <a:chOff x="381000" y="1295400"/>
            <a:chExt cx="2438400" cy="2457451"/>
          </a:xfrm>
        </p:grpSpPr>
        <p:grpSp>
          <p:nvGrpSpPr>
            <p:cNvPr id="9220" name="Group 22"/>
            <p:cNvGrpSpPr>
              <a:grpSpLocks/>
            </p:cNvGrpSpPr>
            <p:nvPr/>
          </p:nvGrpSpPr>
          <p:grpSpPr bwMode="auto">
            <a:xfrm>
              <a:off x="381000" y="1295400"/>
              <a:ext cx="2438400" cy="2457451"/>
              <a:chOff x="240" y="816"/>
              <a:chExt cx="1536" cy="1548"/>
            </a:xfrm>
          </p:grpSpPr>
          <p:sp>
            <p:nvSpPr>
              <p:cNvPr id="9247" name="Line 6"/>
              <p:cNvSpPr>
                <a:spLocks noChangeShapeType="1"/>
              </p:cNvSpPr>
              <p:nvPr/>
            </p:nvSpPr>
            <p:spPr bwMode="auto">
              <a:xfrm flipV="1">
                <a:off x="528" y="1008"/>
                <a:ext cx="720" cy="10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9248" name="Group 16"/>
              <p:cNvGrpSpPr>
                <a:grpSpLocks/>
              </p:cNvGrpSpPr>
              <p:nvPr/>
            </p:nvGrpSpPr>
            <p:grpSpPr bwMode="auto">
              <a:xfrm>
                <a:off x="240" y="816"/>
                <a:ext cx="1536" cy="1548"/>
                <a:chOff x="528" y="1344"/>
                <a:chExt cx="1536" cy="1548"/>
              </a:xfrm>
            </p:grpSpPr>
            <p:sp>
              <p:nvSpPr>
                <p:cNvPr id="9249" name="Line 17"/>
                <p:cNvSpPr>
                  <a:spLocks noChangeShapeType="1"/>
                </p:cNvSpPr>
                <p:nvPr/>
              </p:nvSpPr>
              <p:spPr bwMode="auto">
                <a:xfrm>
                  <a:off x="816" y="1392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lg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sz="2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250" name="Line 18"/>
                <p:cNvSpPr>
                  <a:spLocks noChangeShapeType="1"/>
                </p:cNvSpPr>
                <p:nvPr/>
              </p:nvSpPr>
              <p:spPr bwMode="auto">
                <a:xfrm>
                  <a:off x="81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sz="2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25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528" y="1344"/>
                  <a:ext cx="2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sz="2000">
                      <a:solidFill>
                        <a:prstClr val="black"/>
                      </a:solidFill>
                      <a:latin typeface="Calibri"/>
                    </a:rPr>
                    <a:t>σ</a:t>
                  </a:r>
                </a:p>
              </p:txBody>
            </p:sp>
            <p:sp>
              <p:nvSpPr>
                <p:cNvPr id="925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776" y="2640"/>
                  <a:ext cx="2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sz="2000">
                      <a:solidFill>
                        <a:prstClr val="black"/>
                      </a:solidFill>
                      <a:latin typeface="Calibri"/>
                    </a:rPr>
                    <a:t>ε</a:t>
                  </a:r>
                </a:p>
              </p:txBody>
            </p:sp>
          </p:grpSp>
        </p:grpSp>
        <p:sp>
          <p:nvSpPr>
            <p:cNvPr id="9223" name="Text Box 30"/>
            <p:cNvSpPr txBox="1">
              <a:spLocks noChangeArrowheads="1"/>
            </p:cNvSpPr>
            <p:nvPr/>
          </p:nvSpPr>
          <p:spPr bwMode="auto">
            <a:xfrm>
              <a:off x="1524000" y="2362200"/>
              <a:ext cx="12954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γραμμικό-ελαστικό</a:t>
              </a:r>
            </a:p>
          </p:txBody>
        </p:sp>
      </p:grpSp>
      <p:grpSp>
        <p:nvGrpSpPr>
          <p:cNvPr id="5" name="Ομάδα 4"/>
          <p:cNvGrpSpPr/>
          <p:nvPr/>
        </p:nvGrpSpPr>
        <p:grpSpPr>
          <a:xfrm>
            <a:off x="3048000" y="1412776"/>
            <a:ext cx="2438400" cy="2457451"/>
            <a:chOff x="3048000" y="1371600"/>
            <a:chExt cx="2438400" cy="2457451"/>
          </a:xfrm>
        </p:grpSpPr>
        <p:grpSp>
          <p:nvGrpSpPr>
            <p:cNvPr id="9219" name="Group 23"/>
            <p:cNvGrpSpPr>
              <a:grpSpLocks/>
            </p:cNvGrpSpPr>
            <p:nvPr/>
          </p:nvGrpSpPr>
          <p:grpSpPr bwMode="auto">
            <a:xfrm>
              <a:off x="3048000" y="1371600"/>
              <a:ext cx="2438400" cy="2457451"/>
              <a:chOff x="1872" y="1008"/>
              <a:chExt cx="1536" cy="1548"/>
            </a:xfrm>
          </p:grpSpPr>
          <p:grpSp>
            <p:nvGrpSpPr>
              <p:cNvPr id="9253" name="Group 10"/>
              <p:cNvGrpSpPr>
                <a:grpSpLocks/>
              </p:cNvGrpSpPr>
              <p:nvPr/>
            </p:nvGrpSpPr>
            <p:grpSpPr bwMode="auto">
              <a:xfrm>
                <a:off x="1872" y="1008"/>
                <a:ext cx="1536" cy="1548"/>
                <a:chOff x="528" y="1344"/>
                <a:chExt cx="1536" cy="1548"/>
              </a:xfrm>
            </p:grpSpPr>
            <p:sp>
              <p:nvSpPr>
                <p:cNvPr id="9255" name="Line 11"/>
                <p:cNvSpPr>
                  <a:spLocks noChangeShapeType="1"/>
                </p:cNvSpPr>
                <p:nvPr/>
              </p:nvSpPr>
              <p:spPr bwMode="auto">
                <a:xfrm>
                  <a:off x="816" y="1392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lg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sz="2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256" name="Line 12"/>
                <p:cNvSpPr>
                  <a:spLocks noChangeShapeType="1"/>
                </p:cNvSpPr>
                <p:nvPr/>
              </p:nvSpPr>
              <p:spPr bwMode="auto">
                <a:xfrm>
                  <a:off x="81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sz="2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25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28" y="1344"/>
                  <a:ext cx="2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sz="2000">
                      <a:solidFill>
                        <a:prstClr val="black"/>
                      </a:solidFill>
                      <a:latin typeface="Calibri"/>
                    </a:rPr>
                    <a:t>σ</a:t>
                  </a:r>
                </a:p>
              </p:txBody>
            </p:sp>
            <p:sp>
              <p:nvSpPr>
                <p:cNvPr id="925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776" y="2640"/>
                  <a:ext cx="2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sz="2000">
                      <a:solidFill>
                        <a:prstClr val="black"/>
                      </a:solidFill>
                      <a:latin typeface="Calibri"/>
                    </a:rPr>
                    <a:t>ε</a:t>
                  </a:r>
                </a:p>
              </p:txBody>
            </p:sp>
          </p:grpSp>
          <p:sp>
            <p:nvSpPr>
              <p:cNvPr id="9254" name="Line 15"/>
              <p:cNvSpPr>
                <a:spLocks noChangeShapeType="1"/>
              </p:cNvSpPr>
              <p:nvPr/>
            </p:nvSpPr>
            <p:spPr bwMode="auto">
              <a:xfrm>
                <a:off x="2160" y="1536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224" name="Text Box 31"/>
            <p:cNvSpPr txBox="1">
              <a:spLocks noChangeArrowheads="1"/>
            </p:cNvSpPr>
            <p:nvPr/>
          </p:nvSpPr>
          <p:spPr bwMode="auto">
            <a:xfrm>
              <a:off x="3657600" y="2362200"/>
              <a:ext cx="1295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άκαμπτο-απόλυτα πλαστικό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15000" y="1412776"/>
            <a:ext cx="3048000" cy="2457451"/>
            <a:chOff x="5715000" y="1412776"/>
            <a:chExt cx="3048000" cy="2457451"/>
          </a:xfrm>
        </p:grpSpPr>
        <p:grpSp>
          <p:nvGrpSpPr>
            <p:cNvPr id="6" name="Ομάδα 5"/>
            <p:cNvGrpSpPr/>
            <p:nvPr/>
          </p:nvGrpSpPr>
          <p:grpSpPr>
            <a:xfrm>
              <a:off x="5715000" y="1412776"/>
              <a:ext cx="2438400" cy="2457451"/>
              <a:chOff x="5715000" y="1447800"/>
              <a:chExt cx="2438400" cy="2457451"/>
            </a:xfrm>
          </p:grpSpPr>
          <p:grpSp>
            <p:nvGrpSpPr>
              <p:cNvPr id="9241" name="Group 9"/>
              <p:cNvGrpSpPr>
                <a:grpSpLocks/>
              </p:cNvGrpSpPr>
              <p:nvPr/>
            </p:nvGrpSpPr>
            <p:grpSpPr bwMode="auto">
              <a:xfrm>
                <a:off x="5715000" y="1447800"/>
                <a:ext cx="2438400" cy="2457451"/>
                <a:chOff x="528" y="1344"/>
                <a:chExt cx="1536" cy="1548"/>
              </a:xfrm>
            </p:grpSpPr>
            <p:sp>
              <p:nvSpPr>
                <p:cNvPr id="9243" name="Line 4"/>
                <p:cNvSpPr>
                  <a:spLocks noChangeShapeType="1"/>
                </p:cNvSpPr>
                <p:nvPr/>
              </p:nvSpPr>
              <p:spPr bwMode="auto">
                <a:xfrm>
                  <a:off x="816" y="1392"/>
                  <a:ext cx="0" cy="1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stealth" w="lg" len="lg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sz="2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244" name="Line 5"/>
                <p:cNvSpPr>
                  <a:spLocks noChangeShapeType="1"/>
                </p:cNvSpPr>
                <p:nvPr/>
              </p:nvSpPr>
              <p:spPr bwMode="auto">
                <a:xfrm>
                  <a:off x="816" y="2592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l-GR" sz="200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924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28" y="1344"/>
                  <a:ext cx="2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sz="2000">
                      <a:solidFill>
                        <a:prstClr val="black"/>
                      </a:solidFill>
                      <a:latin typeface="Calibri"/>
                    </a:rPr>
                    <a:t>σ</a:t>
                  </a:r>
                </a:p>
              </p:txBody>
            </p:sp>
            <p:sp>
              <p:nvSpPr>
                <p:cNvPr id="924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776" y="2640"/>
                  <a:ext cx="28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l-GR" sz="2000" dirty="0">
                      <a:solidFill>
                        <a:prstClr val="black"/>
                      </a:solidFill>
                      <a:latin typeface="Calibri"/>
                    </a:rPr>
                    <a:t>ε</a:t>
                  </a:r>
                </a:p>
              </p:txBody>
            </p:sp>
          </p:grpSp>
          <p:sp>
            <p:nvSpPr>
              <p:cNvPr id="9242" name="Line 21"/>
              <p:cNvSpPr>
                <a:spLocks noChangeShapeType="1"/>
              </p:cNvSpPr>
              <p:nvPr/>
            </p:nvSpPr>
            <p:spPr bwMode="auto">
              <a:xfrm flipV="1">
                <a:off x="6172200" y="1828800"/>
                <a:ext cx="1371600" cy="609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9225" name="Text Box 32"/>
            <p:cNvSpPr txBox="1">
              <a:spLocks noChangeArrowheads="1"/>
            </p:cNvSpPr>
            <p:nvPr/>
          </p:nvSpPr>
          <p:spPr bwMode="auto">
            <a:xfrm>
              <a:off x="6629400" y="2133600"/>
              <a:ext cx="2133600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άκαμπτο – πλαστικό με γραμμική </a:t>
              </a:r>
              <a:r>
                <a:rPr lang="el-GR" sz="2000" dirty="0" err="1">
                  <a:solidFill>
                    <a:prstClr val="black"/>
                  </a:solidFill>
                  <a:latin typeface="Calibri"/>
                </a:rPr>
                <a:t>κράτυνση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457200" y="3886200"/>
            <a:ext cx="2438400" cy="2457451"/>
            <a:chOff x="457200" y="3886200"/>
            <a:chExt cx="2438400" cy="2457451"/>
          </a:xfrm>
        </p:grpSpPr>
        <p:grpSp>
          <p:nvGrpSpPr>
            <p:cNvPr id="9222" name="Group 25"/>
            <p:cNvGrpSpPr>
              <a:grpSpLocks/>
            </p:cNvGrpSpPr>
            <p:nvPr/>
          </p:nvGrpSpPr>
          <p:grpSpPr bwMode="auto">
            <a:xfrm>
              <a:off x="457200" y="3886200"/>
              <a:ext cx="2438400" cy="2457451"/>
              <a:chOff x="528" y="1344"/>
              <a:chExt cx="1536" cy="1548"/>
            </a:xfrm>
          </p:grpSpPr>
          <p:sp>
            <p:nvSpPr>
              <p:cNvPr id="9237" name="Line 26"/>
              <p:cNvSpPr>
                <a:spLocks noChangeShapeType="1"/>
              </p:cNvSpPr>
              <p:nvPr/>
            </p:nvSpPr>
            <p:spPr bwMode="auto">
              <a:xfrm>
                <a:off x="816" y="1392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38" name="Line 27"/>
              <p:cNvSpPr>
                <a:spLocks noChangeShapeType="1"/>
              </p:cNvSpPr>
              <p:nvPr/>
            </p:nvSpPr>
            <p:spPr bwMode="auto">
              <a:xfrm>
                <a:off x="816" y="2592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39" name="Text Box 28"/>
              <p:cNvSpPr txBox="1">
                <a:spLocks noChangeArrowheads="1"/>
              </p:cNvSpPr>
              <p:nvPr/>
            </p:nvSpPr>
            <p:spPr bwMode="auto">
              <a:xfrm>
                <a:off x="528" y="1344"/>
                <a:ext cx="2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2000">
                    <a:solidFill>
                      <a:prstClr val="black"/>
                    </a:solidFill>
                    <a:latin typeface="Calibri"/>
                  </a:rPr>
                  <a:t>σ</a:t>
                </a:r>
              </a:p>
            </p:txBody>
          </p:sp>
          <p:sp>
            <p:nvSpPr>
              <p:cNvPr id="9240" name="Text Box 29"/>
              <p:cNvSpPr txBox="1">
                <a:spLocks noChangeArrowheads="1"/>
              </p:cNvSpPr>
              <p:nvPr/>
            </p:nvSpPr>
            <p:spPr bwMode="auto">
              <a:xfrm>
                <a:off x="1776" y="2640"/>
                <a:ext cx="2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2000">
                    <a:solidFill>
                      <a:prstClr val="black"/>
                    </a:solidFill>
                    <a:latin typeface="Calibri"/>
                  </a:rPr>
                  <a:t>ε</a:t>
                </a:r>
              </a:p>
            </p:txBody>
          </p:sp>
        </p:grpSp>
        <p:sp>
          <p:nvSpPr>
            <p:cNvPr id="9227" name="Line 38"/>
            <p:cNvSpPr>
              <a:spLocks noChangeShapeType="1"/>
            </p:cNvSpPr>
            <p:nvPr/>
          </p:nvSpPr>
          <p:spPr bwMode="auto">
            <a:xfrm flipV="1">
              <a:off x="914400" y="4800600"/>
              <a:ext cx="3810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28" name="Line 39"/>
            <p:cNvSpPr>
              <a:spLocks noChangeShapeType="1"/>
            </p:cNvSpPr>
            <p:nvPr/>
          </p:nvSpPr>
          <p:spPr bwMode="auto">
            <a:xfrm>
              <a:off x="1295400" y="4800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31" name="Text Box 42"/>
            <p:cNvSpPr txBox="1">
              <a:spLocks noChangeArrowheads="1"/>
            </p:cNvSpPr>
            <p:nvPr/>
          </p:nvSpPr>
          <p:spPr bwMode="auto">
            <a:xfrm>
              <a:off x="1409700" y="4875311"/>
              <a:ext cx="1295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ελαστικό-απόλυτα πλαστικό</a:t>
              </a:r>
            </a:p>
          </p:txBody>
        </p:sp>
      </p:grpSp>
      <p:grpSp>
        <p:nvGrpSpPr>
          <p:cNvPr id="8" name="Ομάδα 7"/>
          <p:cNvGrpSpPr/>
          <p:nvPr/>
        </p:nvGrpSpPr>
        <p:grpSpPr>
          <a:xfrm>
            <a:off x="4114800" y="3886200"/>
            <a:ext cx="4114800" cy="2457451"/>
            <a:chOff x="4114800" y="3733800"/>
            <a:chExt cx="4114800" cy="2457451"/>
          </a:xfrm>
        </p:grpSpPr>
        <p:grpSp>
          <p:nvGrpSpPr>
            <p:cNvPr id="9226" name="Group 33"/>
            <p:cNvGrpSpPr>
              <a:grpSpLocks/>
            </p:cNvGrpSpPr>
            <p:nvPr/>
          </p:nvGrpSpPr>
          <p:grpSpPr bwMode="auto">
            <a:xfrm>
              <a:off x="4114800" y="3733800"/>
              <a:ext cx="2438400" cy="2457451"/>
              <a:chOff x="528" y="1344"/>
              <a:chExt cx="1536" cy="1548"/>
            </a:xfrm>
          </p:grpSpPr>
          <p:sp>
            <p:nvSpPr>
              <p:cNvPr id="9233" name="Line 34"/>
              <p:cNvSpPr>
                <a:spLocks noChangeShapeType="1"/>
              </p:cNvSpPr>
              <p:nvPr/>
            </p:nvSpPr>
            <p:spPr bwMode="auto">
              <a:xfrm>
                <a:off x="816" y="1392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stealth" w="lg" len="lg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34" name="Line 35"/>
              <p:cNvSpPr>
                <a:spLocks noChangeShapeType="1"/>
              </p:cNvSpPr>
              <p:nvPr/>
            </p:nvSpPr>
            <p:spPr bwMode="auto">
              <a:xfrm>
                <a:off x="816" y="2592"/>
                <a:ext cx="115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l-GR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9235" name="Text Box 36"/>
              <p:cNvSpPr txBox="1">
                <a:spLocks noChangeArrowheads="1"/>
              </p:cNvSpPr>
              <p:nvPr/>
            </p:nvSpPr>
            <p:spPr bwMode="auto">
              <a:xfrm>
                <a:off x="528" y="1344"/>
                <a:ext cx="2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2000">
                    <a:solidFill>
                      <a:prstClr val="black"/>
                    </a:solidFill>
                    <a:latin typeface="Calibri"/>
                  </a:rPr>
                  <a:t>σ</a:t>
                </a:r>
              </a:p>
            </p:txBody>
          </p:sp>
          <p:sp>
            <p:nvSpPr>
              <p:cNvPr id="9236" name="Text Box 37"/>
              <p:cNvSpPr txBox="1">
                <a:spLocks noChangeArrowheads="1"/>
              </p:cNvSpPr>
              <p:nvPr/>
            </p:nvSpPr>
            <p:spPr bwMode="auto">
              <a:xfrm>
                <a:off x="1776" y="2640"/>
                <a:ext cx="28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l-GR" sz="2000">
                    <a:solidFill>
                      <a:prstClr val="black"/>
                    </a:solidFill>
                    <a:latin typeface="Calibri"/>
                  </a:rPr>
                  <a:t>ε</a:t>
                </a:r>
              </a:p>
            </p:txBody>
          </p:sp>
        </p:grpSp>
        <p:sp>
          <p:nvSpPr>
            <p:cNvPr id="9229" name="Line 40"/>
            <p:cNvSpPr>
              <a:spLocks noChangeShapeType="1"/>
            </p:cNvSpPr>
            <p:nvPr/>
          </p:nvSpPr>
          <p:spPr bwMode="auto">
            <a:xfrm flipV="1">
              <a:off x="4572000" y="4876800"/>
              <a:ext cx="304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30" name="Line 41"/>
            <p:cNvSpPr>
              <a:spLocks noChangeShapeType="1"/>
            </p:cNvSpPr>
            <p:nvPr/>
          </p:nvSpPr>
          <p:spPr bwMode="auto">
            <a:xfrm flipV="1">
              <a:off x="4876800" y="4343400"/>
              <a:ext cx="1600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32" name="Text Box 43"/>
            <p:cNvSpPr txBox="1">
              <a:spLocks noChangeArrowheads="1"/>
            </p:cNvSpPr>
            <p:nvPr/>
          </p:nvSpPr>
          <p:spPr bwMode="auto">
            <a:xfrm>
              <a:off x="5334000" y="4876800"/>
              <a:ext cx="28956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2000">
                  <a:solidFill>
                    <a:prstClr val="black"/>
                  </a:solidFill>
                  <a:latin typeface="Calibri"/>
                </a:rPr>
                <a:t>ελαστικό – πλαστικό με γραμμική κράτυνση</a:t>
              </a:r>
            </a:p>
          </p:txBody>
        </p: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90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Πλαστική κάμψη δοκού </a:t>
            </a:r>
            <a:r>
              <a:rPr lang="el-GR" sz="3200" b="0" dirty="0" smtClean="0"/>
              <a:t>(1 από 3)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228600" y="1371600"/>
            <a:ext cx="8458200" cy="3186113"/>
            <a:chOff x="228600" y="1371600"/>
            <a:chExt cx="8458200" cy="3186113"/>
          </a:xfrm>
        </p:grpSpPr>
        <p:sp>
          <p:nvSpPr>
            <p:cNvPr id="10249" name="Rectangle 6"/>
            <p:cNvSpPr>
              <a:spLocks noChangeArrowheads="1"/>
            </p:cNvSpPr>
            <p:nvPr/>
          </p:nvSpPr>
          <p:spPr bwMode="auto">
            <a:xfrm>
              <a:off x="762000" y="1752600"/>
              <a:ext cx="1066800" cy="2057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250" name="Line 7"/>
            <p:cNvSpPr>
              <a:spLocks noChangeShapeType="1"/>
            </p:cNvSpPr>
            <p:nvPr/>
          </p:nvSpPr>
          <p:spPr bwMode="auto">
            <a:xfrm flipH="1">
              <a:off x="381000" y="27432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51" name="Line 8"/>
            <p:cNvSpPr>
              <a:spLocks noChangeShapeType="1"/>
            </p:cNvSpPr>
            <p:nvPr/>
          </p:nvSpPr>
          <p:spPr bwMode="auto">
            <a:xfrm>
              <a:off x="1219200" y="27432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52" name="Line 9"/>
            <p:cNvSpPr>
              <a:spLocks noChangeShapeType="1"/>
            </p:cNvSpPr>
            <p:nvPr/>
          </p:nvSpPr>
          <p:spPr bwMode="auto">
            <a:xfrm>
              <a:off x="1905000" y="17526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53" name="Line 10"/>
            <p:cNvSpPr>
              <a:spLocks noChangeShapeType="1"/>
            </p:cNvSpPr>
            <p:nvPr/>
          </p:nvSpPr>
          <p:spPr bwMode="auto">
            <a:xfrm>
              <a:off x="1905000" y="3810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54" name="Line 11"/>
            <p:cNvSpPr>
              <a:spLocks noChangeShapeType="1"/>
            </p:cNvSpPr>
            <p:nvPr/>
          </p:nvSpPr>
          <p:spPr bwMode="auto">
            <a:xfrm>
              <a:off x="2133600" y="1752600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55" name="Line 12"/>
            <p:cNvSpPr>
              <a:spLocks noChangeShapeType="1"/>
            </p:cNvSpPr>
            <p:nvPr/>
          </p:nvSpPr>
          <p:spPr bwMode="auto">
            <a:xfrm>
              <a:off x="762000" y="3962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56" name="Line 13"/>
            <p:cNvSpPr>
              <a:spLocks noChangeShapeType="1"/>
            </p:cNvSpPr>
            <p:nvPr/>
          </p:nvSpPr>
          <p:spPr bwMode="auto">
            <a:xfrm>
              <a:off x="1828800" y="39624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57" name="Line 14"/>
            <p:cNvSpPr>
              <a:spLocks noChangeShapeType="1"/>
            </p:cNvSpPr>
            <p:nvPr/>
          </p:nvSpPr>
          <p:spPr bwMode="auto">
            <a:xfrm>
              <a:off x="762000" y="4114800"/>
              <a:ext cx="106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58" name="Text Box 15"/>
            <p:cNvSpPr txBox="1">
              <a:spLocks noChangeArrowheads="1"/>
            </p:cNvSpPr>
            <p:nvPr/>
          </p:nvSpPr>
          <p:spPr bwMode="auto">
            <a:xfrm>
              <a:off x="1066800" y="4191000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>
                  <a:solidFill>
                    <a:prstClr val="black"/>
                  </a:solidFill>
                </a:rPr>
                <a:t>2Β</a:t>
              </a:r>
            </a:p>
          </p:txBody>
        </p:sp>
        <p:sp>
          <p:nvSpPr>
            <p:cNvPr id="10259" name="Text Box 16"/>
            <p:cNvSpPr txBox="1">
              <a:spLocks noChangeArrowheads="1"/>
            </p:cNvSpPr>
            <p:nvPr/>
          </p:nvSpPr>
          <p:spPr bwMode="auto">
            <a:xfrm>
              <a:off x="2057400" y="2438400"/>
              <a:ext cx="5334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>
                  <a:solidFill>
                    <a:prstClr val="black"/>
                  </a:solidFill>
                </a:rPr>
                <a:t>2Η</a:t>
              </a:r>
            </a:p>
          </p:txBody>
        </p:sp>
        <p:sp>
          <p:nvSpPr>
            <p:cNvPr id="10260" name="Line 17"/>
            <p:cNvSpPr>
              <a:spLocks noChangeShapeType="1"/>
            </p:cNvSpPr>
            <p:nvPr/>
          </p:nvSpPr>
          <p:spPr bwMode="auto">
            <a:xfrm>
              <a:off x="1219200" y="27432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61" name="Line 18"/>
            <p:cNvSpPr>
              <a:spLocks noChangeShapeType="1"/>
            </p:cNvSpPr>
            <p:nvPr/>
          </p:nvSpPr>
          <p:spPr bwMode="auto">
            <a:xfrm>
              <a:off x="1295400" y="17526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62" name="Line 19"/>
            <p:cNvSpPr>
              <a:spLocks noChangeShapeType="1"/>
            </p:cNvSpPr>
            <p:nvPr/>
          </p:nvSpPr>
          <p:spPr bwMode="auto">
            <a:xfrm>
              <a:off x="1447800" y="3810000"/>
              <a:ext cx="7239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63" name="Line 20"/>
            <p:cNvSpPr>
              <a:spLocks noChangeShapeType="1"/>
            </p:cNvSpPr>
            <p:nvPr/>
          </p:nvSpPr>
          <p:spPr bwMode="auto">
            <a:xfrm>
              <a:off x="3048000" y="1752600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64" name="Line 21"/>
            <p:cNvSpPr>
              <a:spLocks noChangeShapeType="1"/>
            </p:cNvSpPr>
            <p:nvPr/>
          </p:nvSpPr>
          <p:spPr bwMode="auto">
            <a:xfrm flipH="1">
              <a:off x="2590800" y="1752600"/>
              <a:ext cx="9144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65" name="Line 22"/>
            <p:cNvSpPr>
              <a:spLocks noChangeShapeType="1"/>
            </p:cNvSpPr>
            <p:nvPr/>
          </p:nvSpPr>
          <p:spPr bwMode="auto">
            <a:xfrm flipH="1">
              <a:off x="3048000" y="17526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66" name="Line 23"/>
            <p:cNvSpPr>
              <a:spLocks noChangeShapeType="1"/>
            </p:cNvSpPr>
            <p:nvPr/>
          </p:nvSpPr>
          <p:spPr bwMode="auto">
            <a:xfrm flipH="1">
              <a:off x="3048000" y="2057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67" name="Line 24"/>
            <p:cNvSpPr>
              <a:spLocks noChangeShapeType="1"/>
            </p:cNvSpPr>
            <p:nvPr/>
          </p:nvSpPr>
          <p:spPr bwMode="auto">
            <a:xfrm flipH="1">
              <a:off x="3048000" y="19050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68" name="Line 25"/>
            <p:cNvSpPr>
              <a:spLocks noChangeShapeType="1"/>
            </p:cNvSpPr>
            <p:nvPr/>
          </p:nvSpPr>
          <p:spPr bwMode="auto">
            <a:xfrm flipH="1">
              <a:off x="3048000" y="2209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69" name="Line 26"/>
            <p:cNvSpPr>
              <a:spLocks noChangeShapeType="1"/>
            </p:cNvSpPr>
            <p:nvPr/>
          </p:nvSpPr>
          <p:spPr bwMode="auto">
            <a:xfrm flipH="1">
              <a:off x="3048000" y="23622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70" name="Line 27"/>
            <p:cNvSpPr>
              <a:spLocks noChangeShapeType="1"/>
            </p:cNvSpPr>
            <p:nvPr/>
          </p:nvSpPr>
          <p:spPr bwMode="auto">
            <a:xfrm flipH="1">
              <a:off x="3048000" y="2514600"/>
              <a:ext cx="7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71" name="Line 28"/>
            <p:cNvSpPr>
              <a:spLocks noChangeShapeType="1"/>
            </p:cNvSpPr>
            <p:nvPr/>
          </p:nvSpPr>
          <p:spPr bwMode="auto">
            <a:xfrm>
              <a:off x="2971800" y="3048000"/>
              <a:ext cx="7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72" name="Line 29"/>
            <p:cNvSpPr>
              <a:spLocks noChangeShapeType="1"/>
            </p:cNvSpPr>
            <p:nvPr/>
          </p:nvSpPr>
          <p:spPr bwMode="auto">
            <a:xfrm>
              <a:off x="2590800" y="38100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73" name="Line 31"/>
            <p:cNvSpPr>
              <a:spLocks noChangeShapeType="1"/>
            </p:cNvSpPr>
            <p:nvPr/>
          </p:nvSpPr>
          <p:spPr bwMode="auto">
            <a:xfrm>
              <a:off x="2743200" y="3505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74" name="Line 32"/>
            <p:cNvSpPr>
              <a:spLocks noChangeShapeType="1"/>
            </p:cNvSpPr>
            <p:nvPr/>
          </p:nvSpPr>
          <p:spPr bwMode="auto">
            <a:xfrm>
              <a:off x="2819400" y="3352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75" name="Line 34"/>
            <p:cNvSpPr>
              <a:spLocks noChangeShapeType="1"/>
            </p:cNvSpPr>
            <p:nvPr/>
          </p:nvSpPr>
          <p:spPr bwMode="auto">
            <a:xfrm>
              <a:off x="2895600" y="32004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76" name="Line 35"/>
            <p:cNvSpPr>
              <a:spLocks noChangeShapeType="1"/>
            </p:cNvSpPr>
            <p:nvPr/>
          </p:nvSpPr>
          <p:spPr bwMode="auto">
            <a:xfrm>
              <a:off x="2667000" y="36576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77" name="Line 36"/>
            <p:cNvSpPr>
              <a:spLocks noChangeShapeType="1"/>
            </p:cNvSpPr>
            <p:nvPr/>
          </p:nvSpPr>
          <p:spPr bwMode="auto">
            <a:xfrm>
              <a:off x="4038600" y="1752600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78" name="Line 37"/>
            <p:cNvSpPr>
              <a:spLocks noChangeShapeType="1"/>
            </p:cNvSpPr>
            <p:nvPr/>
          </p:nvSpPr>
          <p:spPr bwMode="auto">
            <a:xfrm flipH="1">
              <a:off x="3352800" y="1752600"/>
              <a:ext cx="129540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79" name="Line 38"/>
            <p:cNvSpPr>
              <a:spLocks noChangeShapeType="1"/>
            </p:cNvSpPr>
            <p:nvPr/>
          </p:nvSpPr>
          <p:spPr bwMode="auto">
            <a:xfrm flipH="1">
              <a:off x="4038600" y="1752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80" name="Line 39"/>
            <p:cNvSpPr>
              <a:spLocks noChangeShapeType="1"/>
            </p:cNvSpPr>
            <p:nvPr/>
          </p:nvSpPr>
          <p:spPr bwMode="auto">
            <a:xfrm flipH="1">
              <a:off x="4038600" y="2057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81" name="Line 40"/>
            <p:cNvSpPr>
              <a:spLocks noChangeShapeType="1"/>
            </p:cNvSpPr>
            <p:nvPr/>
          </p:nvSpPr>
          <p:spPr bwMode="auto">
            <a:xfrm flipH="1">
              <a:off x="4038600" y="19050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82" name="Line 41"/>
            <p:cNvSpPr>
              <a:spLocks noChangeShapeType="1"/>
            </p:cNvSpPr>
            <p:nvPr/>
          </p:nvSpPr>
          <p:spPr bwMode="auto">
            <a:xfrm flipH="1">
              <a:off x="4038600" y="22098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83" name="Line 42"/>
            <p:cNvSpPr>
              <a:spLocks noChangeShapeType="1"/>
            </p:cNvSpPr>
            <p:nvPr/>
          </p:nvSpPr>
          <p:spPr bwMode="auto">
            <a:xfrm flipH="1">
              <a:off x="4038600" y="23622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84" name="Line 43"/>
            <p:cNvSpPr>
              <a:spLocks noChangeShapeType="1"/>
            </p:cNvSpPr>
            <p:nvPr/>
          </p:nvSpPr>
          <p:spPr bwMode="auto">
            <a:xfrm>
              <a:off x="3581400" y="35052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85" name="Line 44"/>
            <p:cNvSpPr>
              <a:spLocks noChangeShapeType="1"/>
            </p:cNvSpPr>
            <p:nvPr/>
          </p:nvSpPr>
          <p:spPr bwMode="auto">
            <a:xfrm>
              <a:off x="3657600" y="33528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86" name="Line 45"/>
            <p:cNvSpPr>
              <a:spLocks noChangeShapeType="1"/>
            </p:cNvSpPr>
            <p:nvPr/>
          </p:nvSpPr>
          <p:spPr bwMode="auto">
            <a:xfrm>
              <a:off x="3733800" y="32004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87" name="Line 46"/>
            <p:cNvSpPr>
              <a:spLocks noChangeShapeType="1"/>
            </p:cNvSpPr>
            <p:nvPr/>
          </p:nvSpPr>
          <p:spPr bwMode="auto">
            <a:xfrm>
              <a:off x="3429000" y="3657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88" name="Line 47"/>
            <p:cNvSpPr>
              <a:spLocks noChangeShapeType="1"/>
            </p:cNvSpPr>
            <p:nvPr/>
          </p:nvSpPr>
          <p:spPr bwMode="auto">
            <a:xfrm>
              <a:off x="3352800" y="38100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89" name="Line 48"/>
            <p:cNvSpPr>
              <a:spLocks noChangeShapeType="1"/>
            </p:cNvSpPr>
            <p:nvPr/>
          </p:nvSpPr>
          <p:spPr bwMode="auto">
            <a:xfrm>
              <a:off x="3886200" y="29718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90" name="Line 49"/>
            <p:cNvSpPr>
              <a:spLocks noChangeShapeType="1"/>
            </p:cNvSpPr>
            <p:nvPr/>
          </p:nvSpPr>
          <p:spPr bwMode="auto">
            <a:xfrm flipH="1">
              <a:off x="4038600" y="2514600"/>
              <a:ext cx="76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91" name="Line 50"/>
            <p:cNvSpPr>
              <a:spLocks noChangeShapeType="1"/>
            </p:cNvSpPr>
            <p:nvPr/>
          </p:nvSpPr>
          <p:spPr bwMode="auto">
            <a:xfrm>
              <a:off x="5486400" y="1752600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92" name="Line 51"/>
            <p:cNvSpPr>
              <a:spLocks noChangeShapeType="1"/>
            </p:cNvSpPr>
            <p:nvPr/>
          </p:nvSpPr>
          <p:spPr bwMode="auto">
            <a:xfrm flipH="1">
              <a:off x="5486400" y="1752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93" name="Line 52"/>
            <p:cNvSpPr>
              <a:spLocks noChangeShapeType="1"/>
            </p:cNvSpPr>
            <p:nvPr/>
          </p:nvSpPr>
          <p:spPr bwMode="auto">
            <a:xfrm>
              <a:off x="6096000" y="1752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94" name="Line 53"/>
            <p:cNvSpPr>
              <a:spLocks noChangeShapeType="1"/>
            </p:cNvSpPr>
            <p:nvPr/>
          </p:nvSpPr>
          <p:spPr bwMode="auto">
            <a:xfrm>
              <a:off x="4876800" y="3505200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95" name="Line 54"/>
            <p:cNvSpPr>
              <a:spLocks noChangeShapeType="1"/>
            </p:cNvSpPr>
            <p:nvPr/>
          </p:nvSpPr>
          <p:spPr bwMode="auto">
            <a:xfrm>
              <a:off x="48768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96" name="Line 55"/>
            <p:cNvSpPr>
              <a:spLocks noChangeShapeType="1"/>
            </p:cNvSpPr>
            <p:nvPr/>
          </p:nvSpPr>
          <p:spPr bwMode="auto">
            <a:xfrm flipH="1">
              <a:off x="4876800" y="1981200"/>
              <a:ext cx="12192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97" name="Line 56"/>
            <p:cNvSpPr>
              <a:spLocks noChangeShapeType="1"/>
            </p:cNvSpPr>
            <p:nvPr/>
          </p:nvSpPr>
          <p:spPr bwMode="auto">
            <a:xfrm flipH="1">
              <a:off x="5486400" y="1905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98" name="Line 57"/>
            <p:cNvSpPr>
              <a:spLocks noChangeShapeType="1"/>
            </p:cNvSpPr>
            <p:nvPr/>
          </p:nvSpPr>
          <p:spPr bwMode="auto">
            <a:xfrm flipH="1">
              <a:off x="5486400" y="20574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99" name="Line 58"/>
            <p:cNvSpPr>
              <a:spLocks noChangeShapeType="1"/>
            </p:cNvSpPr>
            <p:nvPr/>
          </p:nvSpPr>
          <p:spPr bwMode="auto">
            <a:xfrm flipH="1">
              <a:off x="5486400" y="2209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00" name="Line 59"/>
            <p:cNvSpPr>
              <a:spLocks noChangeShapeType="1"/>
            </p:cNvSpPr>
            <p:nvPr/>
          </p:nvSpPr>
          <p:spPr bwMode="auto">
            <a:xfrm flipH="1">
              <a:off x="5486400" y="2362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01" name="Line 60"/>
            <p:cNvSpPr>
              <a:spLocks noChangeShapeType="1"/>
            </p:cNvSpPr>
            <p:nvPr/>
          </p:nvSpPr>
          <p:spPr bwMode="auto">
            <a:xfrm flipH="1">
              <a:off x="5486400" y="2514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02" name="Line 61"/>
            <p:cNvSpPr>
              <a:spLocks noChangeShapeType="1"/>
            </p:cNvSpPr>
            <p:nvPr/>
          </p:nvSpPr>
          <p:spPr bwMode="auto">
            <a:xfrm>
              <a:off x="4876800" y="3657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03" name="Line 62"/>
            <p:cNvSpPr>
              <a:spLocks noChangeShapeType="1"/>
            </p:cNvSpPr>
            <p:nvPr/>
          </p:nvSpPr>
          <p:spPr bwMode="auto">
            <a:xfrm>
              <a:off x="48768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04" name="Line 63"/>
            <p:cNvSpPr>
              <a:spLocks noChangeShapeType="1"/>
            </p:cNvSpPr>
            <p:nvPr/>
          </p:nvSpPr>
          <p:spPr bwMode="auto">
            <a:xfrm>
              <a:off x="5029200" y="3352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05" name="Line 64"/>
            <p:cNvSpPr>
              <a:spLocks noChangeShapeType="1"/>
            </p:cNvSpPr>
            <p:nvPr/>
          </p:nvSpPr>
          <p:spPr bwMode="auto">
            <a:xfrm>
              <a:off x="5105400" y="3200400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06" name="Line 65"/>
            <p:cNvSpPr>
              <a:spLocks noChangeShapeType="1"/>
            </p:cNvSpPr>
            <p:nvPr/>
          </p:nvSpPr>
          <p:spPr bwMode="auto">
            <a:xfrm>
              <a:off x="5257800" y="30480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07" name="Line 66"/>
            <p:cNvSpPr>
              <a:spLocks noChangeShapeType="1"/>
            </p:cNvSpPr>
            <p:nvPr/>
          </p:nvSpPr>
          <p:spPr bwMode="auto">
            <a:xfrm>
              <a:off x="5334000" y="2895600"/>
              <a:ext cx="15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08" name="Line 67"/>
            <p:cNvSpPr>
              <a:spLocks noChangeShapeType="1"/>
            </p:cNvSpPr>
            <p:nvPr/>
          </p:nvSpPr>
          <p:spPr bwMode="auto">
            <a:xfrm flipH="1">
              <a:off x="7391400" y="1752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09" name="Line 68"/>
            <p:cNvSpPr>
              <a:spLocks noChangeShapeType="1"/>
            </p:cNvSpPr>
            <p:nvPr/>
          </p:nvSpPr>
          <p:spPr bwMode="auto">
            <a:xfrm>
              <a:off x="7391400" y="1752600"/>
              <a:ext cx="0" cy="2057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10" name="Line 69"/>
            <p:cNvSpPr>
              <a:spLocks noChangeShapeType="1"/>
            </p:cNvSpPr>
            <p:nvPr/>
          </p:nvSpPr>
          <p:spPr bwMode="auto">
            <a:xfrm>
              <a:off x="8001000" y="1752600"/>
              <a:ext cx="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11" name="Line 70"/>
            <p:cNvSpPr>
              <a:spLocks noChangeShapeType="1"/>
            </p:cNvSpPr>
            <p:nvPr/>
          </p:nvSpPr>
          <p:spPr bwMode="auto">
            <a:xfrm flipH="1">
              <a:off x="7391400" y="1905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12" name="Line 71"/>
            <p:cNvSpPr>
              <a:spLocks noChangeShapeType="1"/>
            </p:cNvSpPr>
            <p:nvPr/>
          </p:nvSpPr>
          <p:spPr bwMode="auto">
            <a:xfrm flipH="1">
              <a:off x="7391400" y="2057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13" name="Line 72"/>
            <p:cNvSpPr>
              <a:spLocks noChangeShapeType="1"/>
            </p:cNvSpPr>
            <p:nvPr/>
          </p:nvSpPr>
          <p:spPr bwMode="auto">
            <a:xfrm flipH="1">
              <a:off x="7391400" y="2209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14" name="Line 73"/>
            <p:cNvSpPr>
              <a:spLocks noChangeShapeType="1"/>
            </p:cNvSpPr>
            <p:nvPr/>
          </p:nvSpPr>
          <p:spPr bwMode="auto">
            <a:xfrm flipH="1">
              <a:off x="7391400" y="2362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15" name="Line 74"/>
            <p:cNvSpPr>
              <a:spLocks noChangeShapeType="1"/>
            </p:cNvSpPr>
            <p:nvPr/>
          </p:nvSpPr>
          <p:spPr bwMode="auto">
            <a:xfrm flipH="1">
              <a:off x="7391400" y="2514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16" name="Line 75"/>
            <p:cNvSpPr>
              <a:spLocks noChangeShapeType="1"/>
            </p:cNvSpPr>
            <p:nvPr/>
          </p:nvSpPr>
          <p:spPr bwMode="auto">
            <a:xfrm flipH="1">
              <a:off x="73914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17" name="Line 76"/>
            <p:cNvSpPr>
              <a:spLocks noChangeShapeType="1"/>
            </p:cNvSpPr>
            <p:nvPr/>
          </p:nvSpPr>
          <p:spPr bwMode="auto">
            <a:xfrm flipH="1">
              <a:off x="6781800" y="3810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18" name="Line 77"/>
            <p:cNvSpPr>
              <a:spLocks noChangeShapeType="1"/>
            </p:cNvSpPr>
            <p:nvPr/>
          </p:nvSpPr>
          <p:spPr bwMode="auto">
            <a:xfrm>
              <a:off x="6781800" y="2743200"/>
              <a:ext cx="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19" name="Line 78"/>
            <p:cNvSpPr>
              <a:spLocks noChangeShapeType="1"/>
            </p:cNvSpPr>
            <p:nvPr/>
          </p:nvSpPr>
          <p:spPr bwMode="auto">
            <a:xfrm flipH="1">
              <a:off x="6781800" y="2743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20" name="Line 79"/>
            <p:cNvSpPr>
              <a:spLocks noChangeShapeType="1"/>
            </p:cNvSpPr>
            <p:nvPr/>
          </p:nvSpPr>
          <p:spPr bwMode="auto">
            <a:xfrm flipH="1">
              <a:off x="6781800" y="3048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21" name="Line 80"/>
            <p:cNvSpPr>
              <a:spLocks noChangeShapeType="1"/>
            </p:cNvSpPr>
            <p:nvPr/>
          </p:nvSpPr>
          <p:spPr bwMode="auto">
            <a:xfrm flipH="1">
              <a:off x="6781800" y="32004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22" name="Line 81"/>
            <p:cNvSpPr>
              <a:spLocks noChangeShapeType="1"/>
            </p:cNvSpPr>
            <p:nvPr/>
          </p:nvSpPr>
          <p:spPr bwMode="auto">
            <a:xfrm flipH="1">
              <a:off x="6781800" y="3352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23" name="Line 82"/>
            <p:cNvSpPr>
              <a:spLocks noChangeShapeType="1"/>
            </p:cNvSpPr>
            <p:nvPr/>
          </p:nvSpPr>
          <p:spPr bwMode="auto">
            <a:xfrm flipH="1">
              <a:off x="6781800" y="35052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24" name="Line 83"/>
            <p:cNvSpPr>
              <a:spLocks noChangeShapeType="1"/>
            </p:cNvSpPr>
            <p:nvPr/>
          </p:nvSpPr>
          <p:spPr bwMode="auto">
            <a:xfrm flipH="1">
              <a:off x="6781800" y="3657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25" name="Line 84"/>
            <p:cNvSpPr>
              <a:spLocks noChangeShapeType="1"/>
            </p:cNvSpPr>
            <p:nvPr/>
          </p:nvSpPr>
          <p:spPr bwMode="auto">
            <a:xfrm flipH="1">
              <a:off x="6781800" y="28956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26" name="Line 85"/>
            <p:cNvSpPr>
              <a:spLocks noChangeShapeType="1"/>
            </p:cNvSpPr>
            <p:nvPr/>
          </p:nvSpPr>
          <p:spPr bwMode="auto">
            <a:xfrm flipH="1">
              <a:off x="7391400" y="26670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27" name="Text Box 86"/>
            <p:cNvSpPr txBox="1">
              <a:spLocks noChangeArrowheads="1"/>
            </p:cNvSpPr>
            <p:nvPr/>
          </p:nvSpPr>
          <p:spPr bwMode="auto">
            <a:xfrm>
              <a:off x="3048000" y="1371600"/>
              <a:ext cx="381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dirty="0">
                  <a:solidFill>
                    <a:prstClr val="black"/>
                  </a:solidFill>
                </a:rPr>
                <a:t>σ</a:t>
              </a:r>
            </a:p>
          </p:txBody>
        </p:sp>
        <p:sp>
          <p:nvSpPr>
            <p:cNvPr id="10328" name="Text Box 87"/>
            <p:cNvSpPr txBox="1">
              <a:spLocks noChangeArrowheads="1"/>
            </p:cNvSpPr>
            <p:nvPr/>
          </p:nvSpPr>
          <p:spPr bwMode="auto">
            <a:xfrm>
              <a:off x="4191000" y="1371600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dirty="0">
                  <a:solidFill>
                    <a:prstClr val="black"/>
                  </a:solidFill>
                </a:rPr>
                <a:t>σ</a:t>
              </a:r>
              <a:r>
                <a:rPr lang="el-GR" sz="1200" dirty="0">
                  <a:solidFill>
                    <a:prstClr val="black"/>
                  </a:solidFill>
                </a:rPr>
                <a:t>ο</a:t>
              </a:r>
            </a:p>
          </p:txBody>
        </p:sp>
        <p:sp>
          <p:nvSpPr>
            <p:cNvPr id="10329" name="Text Box 89"/>
            <p:cNvSpPr txBox="1">
              <a:spLocks noChangeArrowheads="1"/>
            </p:cNvSpPr>
            <p:nvPr/>
          </p:nvSpPr>
          <p:spPr bwMode="auto">
            <a:xfrm>
              <a:off x="5486400" y="1371600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>
                  <a:solidFill>
                    <a:prstClr val="black"/>
                  </a:solidFill>
                </a:rPr>
                <a:t>σ</a:t>
              </a:r>
              <a:r>
                <a:rPr lang="el-GR" sz="1200">
                  <a:solidFill>
                    <a:prstClr val="black"/>
                  </a:solidFill>
                </a:rPr>
                <a:t>ο</a:t>
              </a:r>
            </a:p>
          </p:txBody>
        </p:sp>
        <p:sp>
          <p:nvSpPr>
            <p:cNvPr id="10330" name="Text Box 90"/>
            <p:cNvSpPr txBox="1">
              <a:spLocks noChangeArrowheads="1"/>
            </p:cNvSpPr>
            <p:nvPr/>
          </p:nvSpPr>
          <p:spPr bwMode="auto">
            <a:xfrm>
              <a:off x="7391400" y="1371600"/>
              <a:ext cx="609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>
                  <a:solidFill>
                    <a:prstClr val="black"/>
                  </a:solidFill>
                </a:rPr>
                <a:t>σ</a:t>
              </a:r>
              <a:r>
                <a:rPr lang="el-GR" sz="1200">
                  <a:solidFill>
                    <a:prstClr val="black"/>
                  </a:solidFill>
                </a:rPr>
                <a:t>ο</a:t>
              </a:r>
            </a:p>
          </p:txBody>
        </p:sp>
        <p:sp>
          <p:nvSpPr>
            <p:cNvPr id="10331" name="Oval 91"/>
            <p:cNvSpPr>
              <a:spLocks noChangeArrowheads="1"/>
            </p:cNvSpPr>
            <p:nvPr/>
          </p:nvSpPr>
          <p:spPr bwMode="auto">
            <a:xfrm>
              <a:off x="2667000" y="4114800"/>
              <a:ext cx="381000" cy="381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2" name="Text Box 92"/>
            <p:cNvSpPr txBox="1">
              <a:spLocks noChangeArrowheads="1"/>
            </p:cNvSpPr>
            <p:nvPr/>
          </p:nvSpPr>
          <p:spPr bwMode="auto">
            <a:xfrm>
              <a:off x="2722563" y="4129088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0333" name="Oval 93"/>
            <p:cNvSpPr>
              <a:spLocks noChangeArrowheads="1"/>
            </p:cNvSpPr>
            <p:nvPr/>
          </p:nvSpPr>
          <p:spPr bwMode="auto">
            <a:xfrm>
              <a:off x="3429000" y="4114800"/>
              <a:ext cx="381000" cy="381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4" name="Text Box 94"/>
            <p:cNvSpPr txBox="1">
              <a:spLocks noChangeArrowheads="1"/>
            </p:cNvSpPr>
            <p:nvPr/>
          </p:nvSpPr>
          <p:spPr bwMode="auto">
            <a:xfrm>
              <a:off x="3478213" y="4114800"/>
              <a:ext cx="280988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prstClr val="black"/>
                  </a:solidFill>
                </a:rPr>
                <a:t>2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0335" name="Oval 95"/>
            <p:cNvSpPr>
              <a:spLocks noChangeArrowheads="1"/>
            </p:cNvSpPr>
            <p:nvPr/>
          </p:nvSpPr>
          <p:spPr bwMode="auto">
            <a:xfrm>
              <a:off x="4953000" y="4114800"/>
              <a:ext cx="381000" cy="381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6" name="Text Box 96"/>
            <p:cNvSpPr txBox="1">
              <a:spLocks noChangeArrowheads="1"/>
            </p:cNvSpPr>
            <p:nvPr/>
          </p:nvSpPr>
          <p:spPr bwMode="auto">
            <a:xfrm>
              <a:off x="4975225" y="4138613"/>
              <a:ext cx="3365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prstClr val="black"/>
                  </a:solidFill>
                </a:rPr>
                <a:t>3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0337" name="Oval 97"/>
            <p:cNvSpPr>
              <a:spLocks noChangeArrowheads="1"/>
            </p:cNvSpPr>
            <p:nvPr/>
          </p:nvSpPr>
          <p:spPr bwMode="auto">
            <a:xfrm>
              <a:off x="6781800" y="4114800"/>
              <a:ext cx="381000" cy="381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338" name="Text Box 98"/>
            <p:cNvSpPr txBox="1">
              <a:spLocks noChangeArrowheads="1"/>
            </p:cNvSpPr>
            <p:nvPr/>
          </p:nvSpPr>
          <p:spPr bwMode="auto">
            <a:xfrm>
              <a:off x="6816725" y="4114800"/>
              <a:ext cx="3460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prstClr val="black"/>
                  </a:solidFill>
                </a:rPr>
                <a:t>4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0339" name="Text Box 99"/>
            <p:cNvSpPr txBox="1">
              <a:spLocks noChangeArrowheads="1"/>
            </p:cNvSpPr>
            <p:nvPr/>
          </p:nvSpPr>
          <p:spPr bwMode="auto">
            <a:xfrm>
              <a:off x="685800" y="1371600"/>
              <a:ext cx="11430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sz="2200" dirty="0">
                  <a:solidFill>
                    <a:prstClr val="black"/>
                  </a:solidFill>
                  <a:latin typeface="Calibri"/>
                </a:rPr>
                <a:t>διατομή</a:t>
              </a:r>
            </a:p>
          </p:txBody>
        </p:sp>
        <p:sp>
          <p:nvSpPr>
            <p:cNvPr id="10340" name="Text Box 100"/>
            <p:cNvSpPr txBox="1">
              <a:spLocks noChangeArrowheads="1"/>
            </p:cNvSpPr>
            <p:nvPr/>
          </p:nvSpPr>
          <p:spPr bwMode="auto">
            <a:xfrm>
              <a:off x="228600" y="2971800"/>
              <a:ext cx="381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</a:rPr>
                <a:t>y</a:t>
              </a: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341" name="Text Box 101"/>
            <p:cNvSpPr txBox="1">
              <a:spLocks noChangeArrowheads="1"/>
            </p:cNvSpPr>
            <p:nvPr/>
          </p:nvSpPr>
          <p:spPr bwMode="auto">
            <a:xfrm>
              <a:off x="1371600" y="3276600"/>
              <a:ext cx="3810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prstClr val="black"/>
                  </a:solidFill>
                </a:rPr>
                <a:t>z</a:t>
              </a:r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45" name="Line 104"/>
            <p:cNvSpPr>
              <a:spLocks noChangeShapeType="1"/>
            </p:cNvSpPr>
            <p:nvPr/>
          </p:nvSpPr>
          <p:spPr bwMode="auto">
            <a:xfrm>
              <a:off x="6172200" y="1981200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46" name="Line 105"/>
            <p:cNvSpPr>
              <a:spLocks noChangeShapeType="1"/>
            </p:cNvSpPr>
            <p:nvPr/>
          </p:nvSpPr>
          <p:spPr bwMode="auto">
            <a:xfrm>
              <a:off x="5562600" y="2743200"/>
              <a:ext cx="990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47" name="Line 106"/>
            <p:cNvSpPr>
              <a:spLocks noChangeShapeType="1"/>
            </p:cNvSpPr>
            <p:nvPr/>
          </p:nvSpPr>
          <p:spPr bwMode="auto">
            <a:xfrm>
              <a:off x="6248400" y="19812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solidFill>
                  <a:prstClr val="black"/>
                </a:solidFill>
              </a:endParaRPr>
            </a:p>
          </p:txBody>
        </p:sp>
        <p:sp>
          <p:nvSpPr>
            <p:cNvPr id="10248" name="Text Box 107"/>
            <p:cNvSpPr txBox="1">
              <a:spLocks noChangeArrowheads="1"/>
            </p:cNvSpPr>
            <p:nvPr/>
          </p:nvSpPr>
          <p:spPr bwMode="auto">
            <a:xfrm>
              <a:off x="6248400" y="2209800"/>
              <a:ext cx="457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>
                  <a:solidFill>
                    <a:prstClr val="black"/>
                  </a:solidFill>
                </a:rPr>
                <a:t>γΗ</a:t>
              </a:r>
            </a:p>
          </p:txBody>
        </p:sp>
      </p:grpSp>
      <p:sp>
        <p:nvSpPr>
          <p:cNvPr id="10244" name="Text Box 103"/>
          <p:cNvSpPr txBox="1">
            <a:spLocks noChangeArrowheads="1"/>
          </p:cNvSpPr>
          <p:nvPr/>
        </p:nvSpPr>
        <p:spPr bwMode="auto">
          <a:xfrm>
            <a:off x="381000" y="4800600"/>
            <a:ext cx="838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Θεωρούμε δοκό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ορθογωνικής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διατομής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φορτιζόμενη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μόνο από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καμπτική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ροπή Μ.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Εαν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το υλικό θεωρηθεί ελαστικό – απόλυτα πλαστικό, τότε με συνεχή αύξηση της τιμής της Μ θα έχουμε τις ανωτέρω κατανομές τάσεων σε μια διατομή της δοκού.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2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dirty="0" smtClean="0"/>
              <a:t>Πλαστική κάμψη δοκού </a:t>
            </a:r>
            <a:r>
              <a:rPr lang="el-GR" sz="3200" b="0" dirty="0" smtClean="0"/>
              <a:t>(2 από 3)</a:t>
            </a: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230979" y="1052736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8000" indent="0" eaLnBrk="1" hangingPunct="1">
              <a:spcBef>
                <a:spcPts val="12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ροπή κάμψης σε όλες τις παραπάνω περιπτώσεις δίνεται από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τη γενική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σχέση:</a:t>
            </a:r>
          </a:p>
        </p:txBody>
      </p:sp>
      <p:graphicFrame>
        <p:nvGraphicFramePr>
          <p:cNvPr id="1026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0507647"/>
              </p:ext>
            </p:extLst>
          </p:nvPr>
        </p:nvGraphicFramePr>
        <p:xfrm>
          <a:off x="3198591" y="1483902"/>
          <a:ext cx="2746819" cy="1104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3" imgW="1168200" imgH="469800" progId="Equation.3">
                  <p:embed/>
                </p:oleObj>
              </mc:Choice>
              <mc:Fallback>
                <p:oleObj name="Equation" r:id="rId3" imgW="11682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8591" y="1483902"/>
                        <a:ext cx="2746819" cy="1104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230979" y="2667000"/>
            <a:ext cx="88055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288000" eaLnBrk="1" hangingPunct="1">
              <a:spcBef>
                <a:spcPts val="1200"/>
              </a:spcBef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Από την ανωτέρω σχέση προκύπτει ότι η ροπή που αναλαμβάνει η τομή σε κάθε ένα από τα στάδια της προηγούμενης διαφάνειας είναι:</a:t>
            </a:r>
          </a:p>
        </p:txBody>
      </p:sp>
      <p:graphicFrame>
        <p:nvGraphicFramePr>
          <p:cNvPr id="1027" name="Object 11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047037402"/>
              </p:ext>
            </p:extLst>
          </p:nvPr>
        </p:nvGraphicFramePr>
        <p:xfrm>
          <a:off x="2915816" y="3501008"/>
          <a:ext cx="3312368" cy="3008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5" imgW="1384200" imgH="1257120" progId="Equation.3">
                  <p:embed/>
                </p:oleObj>
              </mc:Choice>
              <mc:Fallback>
                <p:oleObj name="Equation" r:id="rId5" imgW="138420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501008"/>
                        <a:ext cx="3312368" cy="3008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73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Πλαστική κάμψη δοκού </a:t>
            </a:r>
            <a:r>
              <a:rPr lang="el-GR" sz="3200" b="0" dirty="0" smtClean="0"/>
              <a:t>(3 από 3)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266700" y="980728"/>
            <a:ext cx="8610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Η ροπή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Μ2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ονομάζεται ελαστικό όριο και συμβολίζεται με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Μ</a:t>
            </a:r>
            <a:r>
              <a:rPr lang="en-US" sz="2200" b="1" dirty="0">
                <a:solidFill>
                  <a:prstClr val="black"/>
                </a:solidFill>
                <a:latin typeface="Calibri"/>
              </a:rPr>
              <a:t>e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.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Αντίστοιχα η ροπή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Μ4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ονομάζεται οριακή ροπή, συμβολίζεται με </a:t>
            </a:r>
            <a:r>
              <a:rPr lang="el-GR" sz="2200" b="1" dirty="0" err="1">
                <a:solidFill>
                  <a:prstClr val="black"/>
                </a:solidFill>
                <a:latin typeface="Calibri"/>
              </a:rPr>
              <a:t>Μο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και αντιστοιχεί στη ροπή που προκαλεί πλήρη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πλασστικοποίηση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της διατομής. </a:t>
            </a:r>
            <a:endParaRPr lang="el-GR" sz="2200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Τα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προηγούμενα μπορεί να γενικευθούν και για κάθε άλλη, εκτός από την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ορθογωνική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, διατομή. Σε όλες τις περιπτώσεις η </a:t>
            </a:r>
            <a:r>
              <a:rPr lang="el-GR" sz="2200" b="1" dirty="0" err="1">
                <a:solidFill>
                  <a:prstClr val="black"/>
                </a:solidFill>
                <a:latin typeface="Calibri"/>
              </a:rPr>
              <a:t>Μο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εξαρτάται μόνο από την τάση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σο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και τις γεωμετρικές ιδιότητες της διατομής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Ορίζεται επίσης ο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συντελεστής σχήματος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shape factor) 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σαν ο λόγος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Μο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/Μ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e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και ο οποίος εξαρτάται μόνο από τη γεωμετρία της διατομής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ct val="50000"/>
              </a:spcBef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Τέλος ορίζεται ως 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πλαστική ροπή αντίστασης Ζ</a:t>
            </a:r>
            <a:r>
              <a:rPr lang="el-GR" sz="2200" dirty="0">
                <a:solidFill>
                  <a:prstClr val="black"/>
                </a:solidFill>
                <a:latin typeface="Calibri"/>
              </a:rPr>
              <a:t> (κατ’ αναλογία με τη γνωστή ελαστική ροπή αντίστασης) ο λόγος </a:t>
            </a:r>
            <a:r>
              <a:rPr lang="el-GR" sz="2200" dirty="0" err="1" smtClean="0">
                <a:solidFill>
                  <a:prstClr val="black"/>
                </a:solidFill>
                <a:latin typeface="Calibri"/>
              </a:rPr>
              <a:t>Μο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/σο</a:t>
            </a:r>
          </a:p>
          <a:p>
            <a:pPr eaLnBrk="1" hangingPunct="1">
              <a:spcBef>
                <a:spcPct val="50000"/>
              </a:spcBef>
            </a:pPr>
            <a:r>
              <a:rPr lang="el-GR" sz="2200" b="1" dirty="0">
                <a:solidFill>
                  <a:prstClr val="black"/>
                </a:solidFill>
                <a:latin typeface="Calibri"/>
              </a:rPr>
              <a:t>Σε μια ελαστική διατομή ο ουδέτερος άξονας περνά από το κέντρο βάρους της διατομής, ενώ σε μια πλαστική διατομή ο άξονας αυτός χωρίζει τη διατομή σε δύο τμήματα ίσου εμβαδού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sz="22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/>
              <a:t>Χαρακτηριστικά μεγέθη ορισμένων διατομών </a:t>
            </a:r>
            <a:r>
              <a:rPr lang="el-GR" sz="3200" b="0" dirty="0" smtClean="0"/>
              <a:t>(1 από 4)</a:t>
            </a:r>
          </a:p>
        </p:txBody>
      </p:sp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56" t="14980" r="38261" b="19795"/>
          <a:stretch>
            <a:fillRect/>
          </a:stretch>
        </p:blipFill>
        <p:spPr bwMode="auto">
          <a:xfrm>
            <a:off x="838200" y="1676400"/>
            <a:ext cx="3251200" cy="43434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062474"/>
              </p:ext>
            </p:extLst>
          </p:nvPr>
        </p:nvGraphicFramePr>
        <p:xfrm>
          <a:off x="5004048" y="1844824"/>
          <a:ext cx="2985500" cy="3321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1015920" imgH="1130040" progId="Equation.3">
                  <p:embed/>
                </p:oleObj>
              </mc:Choice>
              <mc:Fallback>
                <p:oleObj name="Equation" r:id="rId6" imgW="1015920" imgH="1130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844824"/>
                        <a:ext cx="2985500" cy="3321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/>
              <a:t>Χαρακτηριστικά μεγέθη ορισμένων διατομών </a:t>
            </a:r>
            <a:r>
              <a:rPr lang="el-GR" sz="3200" b="0" dirty="0" smtClean="0"/>
              <a:t>(2 από 4)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33" t="15254" r="13350" b="17632"/>
          <a:stretch>
            <a:fillRect/>
          </a:stretch>
        </p:blipFill>
        <p:spPr bwMode="auto">
          <a:xfrm>
            <a:off x="381000" y="1828800"/>
            <a:ext cx="4335463" cy="35544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3285970"/>
              </p:ext>
            </p:extLst>
          </p:nvPr>
        </p:nvGraphicFramePr>
        <p:xfrm>
          <a:off x="5220072" y="1340768"/>
          <a:ext cx="3600400" cy="5312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6" imgW="1549080" imgH="2539800" progId="Equation.3">
                  <p:embed/>
                </p:oleObj>
              </mc:Choice>
              <mc:Fallback>
                <p:oleObj name="Equation" r:id="rId6" imgW="1549080" imgH="253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1340768"/>
                        <a:ext cx="3600400" cy="5312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07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l-GR" sz="3600" dirty="0" smtClean="0"/>
              <a:t>Χαρακτηριστικά μεγέθη ορισμένων διατομών </a:t>
            </a:r>
            <a:r>
              <a:rPr lang="el-GR" sz="3200" b="0" dirty="0" smtClean="0"/>
              <a:t>(3 από 4)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3" t="17427" r="32825" b="19769"/>
          <a:stretch>
            <a:fillRect/>
          </a:stretch>
        </p:blipFill>
        <p:spPr bwMode="auto">
          <a:xfrm>
            <a:off x="838200" y="2057400"/>
            <a:ext cx="3436938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99538"/>
              </p:ext>
            </p:extLst>
          </p:nvPr>
        </p:nvGraphicFramePr>
        <p:xfrm>
          <a:off x="5508104" y="1822426"/>
          <a:ext cx="2388716" cy="378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6" imgW="888840" imgH="1409400" progId="Equation.3">
                  <p:embed/>
                </p:oleObj>
              </mc:Choice>
              <mc:Fallback>
                <p:oleObj name="Equation" r:id="rId6" imgW="88884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822426"/>
                        <a:ext cx="2388716" cy="3787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95dbd5b2d5ee725d8536fa625c762ebf59b"/>
</p:tagLst>
</file>

<file path=ppt/theme/theme1.xml><?xml version="1.0" encoding="utf-8"?>
<a:theme xmlns:a="http://schemas.openxmlformats.org/drawingml/2006/main" name="Αντοχή πλοίου ΙΙ">
  <a:themeElements>
    <a:clrScheme name="Προσαρμοσμένο 1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Αντοχή πλοίου ΙΙ</Template>
  <TotalTime>2</TotalTime>
  <Words>1044</Words>
  <Application>Microsoft Office PowerPoint</Application>
  <PresentationFormat>On-screen Show (4:3)</PresentationFormat>
  <Paragraphs>129</Paragraphs>
  <Slides>17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Αντοχή πλοίου ΙΙ</vt:lpstr>
      <vt:lpstr>OC_template_updated</vt:lpstr>
      <vt:lpstr>Equation</vt:lpstr>
      <vt:lpstr>Αντοχή πλοίου ΙΙ (Θ)</vt:lpstr>
      <vt:lpstr>Ορισμοί</vt:lpstr>
      <vt:lpstr>Απλοποιημένα διαγράμματα  τάσεων-παραμορφώσεων </vt:lpstr>
      <vt:lpstr>Πλαστική κάμψη δοκού (1 από 3)</vt:lpstr>
      <vt:lpstr>Πλαστική κάμψη δοκού (2 από 3)</vt:lpstr>
      <vt:lpstr>Πλαστική κάμψη δοκού (3 από 3)</vt:lpstr>
      <vt:lpstr>Χαρακτηριστικά μεγέθη ορισμένων διατομών (1 από 4)</vt:lpstr>
      <vt:lpstr>Χαρακτηριστικά μεγέθη ορισμένων διατομών (2 από 4)</vt:lpstr>
      <vt:lpstr>Χαρακτηριστικά μεγέθη ορισμένων διατομών (3 από 4)</vt:lpstr>
      <vt:lpstr>Χαρακτηριστικά μεγέθη ορισμένων διατομών (4 από 4)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Αντοχή πλοίου ΙΙ</dc:title>
  <dc:creator>opencourses@teiath.gr</dc:creator>
  <cp:lastModifiedBy>alex</cp:lastModifiedBy>
  <cp:revision>6</cp:revision>
  <dcterms:created xsi:type="dcterms:W3CDTF">2014-10-14T13:58:32Z</dcterms:created>
  <dcterms:modified xsi:type="dcterms:W3CDTF">2015-02-24T14:50:38Z</dcterms:modified>
</cp:coreProperties>
</file>