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8" r:id="rId4"/>
    <p:sldId id="269" r:id="rId5"/>
    <p:sldId id="270" r:id="rId6"/>
    <p:sldId id="271" r:id="rId7"/>
    <p:sldId id="272" r:id="rId8"/>
    <p:sldId id="285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57" r:id="rId20"/>
    <p:sldId id="262" r:id="rId21"/>
    <p:sldId id="264" r:id="rId22"/>
    <p:sldId id="286" r:id="rId23"/>
    <p:sldId id="287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3688C-EFC4-432E-B8DD-2920497A74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4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0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7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1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2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3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2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4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1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5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/index.php?title=User:Medicallessons&amp;action=edit&amp;redlink=1" TargetMode="External"/><Relationship Id="rId4" Type="http://schemas.openxmlformats.org/officeDocument/2006/relationships/hyperlink" Target="http://commons.wikimedia.org/wiki/File:RBC_micrograph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_blood_cell_lineage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Arcadi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909_WhiteBloodCell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laboutblood.com/tag/lymphocyt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Graham_Beards" TargetMode="External"/><Relationship Id="rId3" Type="http://schemas.openxmlformats.org/officeDocument/2006/relationships/hyperlink" Target="http://commons.wikimedia.org/wiki/File:Blausen_0649_Monocyte.png" TargetMode="External"/><Relationship Id="rId7" Type="http://schemas.openxmlformats.org/officeDocument/2006/relationships/hyperlink" Target="http://commons.wikimedia.org/wiki/File:Monocytes,_a_type_of_white_blood_cell_(Giemsa_stained)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Relationship Id="rId9" Type="http://schemas.openxmlformats.org/officeDocument/2006/relationships/hyperlink" Target="http://creativecommons.org/licenses/by-sa/3.0/deed.e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Bobjgalindo" TargetMode="External"/><Relationship Id="rId3" Type="http://schemas.openxmlformats.org/officeDocument/2006/relationships/hyperlink" Target="http://commons.wikimedia.org/wiki/File:Blausen_0352_Eosinophil.png" TargetMode="External"/><Relationship Id="rId7" Type="http://schemas.openxmlformats.org/officeDocument/2006/relationships/hyperlink" Target="http://commons.wikimedia.org/wiki/File:Eosinophil_blood_smear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Relationship Id="rId9" Type="http://schemas.openxmlformats.org/officeDocument/2006/relationships/hyperlink" Target="http://creativecommons.org/licenses/by-sa/3.0/deed.e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Lennert_B" TargetMode="External"/><Relationship Id="rId3" Type="http://schemas.openxmlformats.org/officeDocument/2006/relationships/hyperlink" Target="http://commons.wikimedia.org/wiki/File:Blausen_0077_Basophil.png" TargetMode="External"/><Relationship Id="rId7" Type="http://schemas.openxmlformats.org/officeDocument/2006/relationships/hyperlink" Target="http://commons.wikimedia.org/wiki/File:PBBasophil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Graham_Beards" TargetMode="External"/><Relationship Id="rId3" Type="http://schemas.openxmlformats.org/officeDocument/2006/relationships/hyperlink" Target="Blausen%200676%20Neutrophil" TargetMode="External"/><Relationship Id="rId7" Type="http://schemas.openxmlformats.org/officeDocument/2006/relationships/hyperlink" Target="http://commons.wikimedia.org/wiki/File:Neutrophils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Relationship Id="rId9" Type="http://schemas.openxmlformats.org/officeDocument/2006/relationships/hyperlink" Target="http://creativecommons.org/licenses/by-sa/3.0/deed.e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Dr_Ramon_Simon-Lopez&amp;action=edit&amp;redlink=1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commons.wikimedia.org/wiki/File:LMC-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KGH" TargetMode="External"/><Relationship Id="rId4" Type="http://schemas.openxmlformats.org/officeDocument/2006/relationships/hyperlink" Target="http://commons.wikimedia.org/wiki/File:Multiple_myeloma_(1)_MG_stain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%E3%83%91%E3%82%BF%E3%82%B4%E3%83%8B%E3%82%A2&amp;action=edit&amp;redlink=1" TargetMode="External"/><Relationship Id="rId2" Type="http://schemas.openxmlformats.org/officeDocument/2006/relationships/hyperlink" Target="http://commons.wikimedia.org/wiki/File:Platelets_by_budding_off_from_megakaryocyte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creativecommons.org/licenses/by-sa/3.0/deed.e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deed.en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commons.wikimedia.org/w/index.php?title=User:Tleonardi&amp;action=edit&amp;redlink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latelets.jpg" TargetMode="External"/><Relationship Id="rId5" Type="http://schemas.openxmlformats.org/officeDocument/2006/relationships/hyperlink" Target="http://commons.wikimedia.org/wiki/User:E_rulez" TargetMode="External"/><Relationship Id="rId4" Type="http://schemas.openxmlformats.org/officeDocument/2006/relationships/hyperlink" Target="http://commons.wikimedia.org/wiki/File:Red_White_Blood_cell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_blood_cell_lineage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Arcadi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3</a:t>
            </a:r>
            <a:r>
              <a:rPr lang="el-GR" sz="2600" dirty="0"/>
              <a:t>: Χρώση κατά </a:t>
            </a:r>
            <a:r>
              <a:rPr lang="el-GR" sz="2600" dirty="0" err="1" smtClean="0"/>
              <a:t>May</a:t>
            </a:r>
            <a:r>
              <a:rPr lang="el-GR" sz="2600" dirty="0" smtClean="0"/>
              <a:t>-</a:t>
            </a:r>
            <a:r>
              <a:rPr lang="el-GR" sz="2600" dirty="0" err="1" smtClean="0"/>
              <a:t>Grunwald</a:t>
            </a:r>
            <a:r>
              <a:rPr lang="el-GR" sz="2600" dirty="0" smtClean="0"/>
              <a:t> - </a:t>
            </a:r>
            <a:r>
              <a:rPr lang="el-GR" sz="2600" dirty="0" err="1" smtClean="0"/>
              <a:t>Giemsa</a:t>
            </a:r>
            <a:r>
              <a:rPr lang="el-GR" sz="2600" dirty="0" smtClean="0"/>
              <a:t> - Παρατήρηση </a:t>
            </a:r>
            <a:r>
              <a:rPr lang="el-GR" sz="2600" dirty="0"/>
              <a:t>Κυττάρων του Αίματος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Κριεμπάρδης – </a:t>
            </a:r>
            <a:r>
              <a:rPr lang="el-GR" sz="2200" dirty="0" err="1" smtClean="0"/>
              <a:t>Απλακίδη</a:t>
            </a:r>
            <a:r>
              <a:rPr lang="el-GR" sz="2200" dirty="0" smtClean="0"/>
              <a:t> Χαρίκλεια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5567308" y="1383159"/>
            <a:ext cx="2853812" cy="3057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Ερυθροκύτταρα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12" name="Picture 2" descr="File:RBC micro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3159"/>
            <a:ext cx="3816424" cy="4399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/>
          <p:nvPr/>
        </p:nvSpPr>
        <p:spPr>
          <a:xfrm>
            <a:off x="1181582" y="5919663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RBC </a:t>
            </a:r>
            <a:r>
              <a:rPr lang="en-US" sz="1200" dirty="0" smtClean="0">
                <a:latin typeface="+mn-lt"/>
                <a:hlinkClick r:id="rId4"/>
              </a:rPr>
              <a:t>micrograph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Medicallessons (page does not exist)"/>
              </a:rPr>
              <a:t>Medicallessons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67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Λευκοποίηση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7" name="Picture 2" descr="File:Illu blood cell line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3944"/>
            <a:ext cx="641899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Έλλειψη 7"/>
          <p:cNvSpPr/>
          <p:nvPr/>
        </p:nvSpPr>
        <p:spPr>
          <a:xfrm>
            <a:off x="2236883" y="1239664"/>
            <a:ext cx="4320480" cy="50696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7"/>
          <p:cNvSpPr/>
          <p:nvPr/>
        </p:nvSpPr>
        <p:spPr>
          <a:xfrm>
            <a:off x="2627784" y="6320353"/>
            <a:ext cx="4465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Illu blood cell </a:t>
            </a:r>
            <a:r>
              <a:rPr lang="en-US" sz="1200" dirty="0" smtClean="0">
                <a:latin typeface="+mn-lt"/>
                <a:hlinkClick r:id="rId3"/>
              </a:rPr>
              <a:t>lineage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Arcadian"/>
              </a:rPr>
              <a:t>Arcadian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11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Λευκοκύτταρα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7" name="Picture 2" descr="File:Blausen 0909 WhiteBloodCe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59893" cy="49949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9631" y="6392361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0909 </a:t>
            </a:r>
            <a:r>
              <a:rPr lang="en-US" sz="1200" dirty="0" err="1" smtClean="0">
                <a:latin typeface="+mn-lt"/>
                <a:hlinkClick r:id="rId3"/>
              </a:rPr>
              <a:t>WhiteBloodCells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20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8" descr="2Q=="/>
          <p:cNvSpPr>
            <a:spLocks noChangeAspect="1" noChangeArrowheads="1"/>
          </p:cNvSpPr>
          <p:nvPr/>
        </p:nvSpPr>
        <p:spPr bwMode="auto">
          <a:xfrm>
            <a:off x="3695700" y="2771775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4341" name="AutoShape 10" descr="2Q=="/>
          <p:cNvSpPr>
            <a:spLocks noChangeAspect="1" noChangeArrowheads="1"/>
          </p:cNvSpPr>
          <p:nvPr/>
        </p:nvSpPr>
        <p:spPr bwMode="auto">
          <a:xfrm>
            <a:off x="3695700" y="2771775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Λεμφοκύτταρα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10" name="Picture 2" descr="Lymphoc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29" y="1988840"/>
            <a:ext cx="5517543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/>
          <p:cNvSpPr/>
          <p:nvPr/>
        </p:nvSpPr>
        <p:spPr>
          <a:xfrm>
            <a:off x="3890403" y="5291416"/>
            <a:ext cx="1363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allaboutblood.com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024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Μονοκύτταρα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8" name="Picture 2" descr="File:Blausen 0649 Monocy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7244" r="7210" b="4057"/>
          <a:stretch/>
        </p:blipFill>
        <p:spPr bwMode="auto">
          <a:xfrm>
            <a:off x="359025" y="1484784"/>
            <a:ext cx="2736304" cy="28459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07505" y="4509119"/>
            <a:ext cx="3240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0649 </a:t>
            </a:r>
            <a:r>
              <a:rPr lang="en-US" sz="1200" dirty="0" smtClean="0">
                <a:latin typeface="+mn-lt"/>
                <a:hlinkClick r:id="rId3"/>
              </a:rPr>
              <a:t>Monocyte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5122" name="Picture 2" descr="File:Monocytes, a type of white blood cell (Giemsa stained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184576" cy="3778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3967326" y="5356678"/>
            <a:ext cx="4233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Monocytes, a type of white blood cell (</a:t>
            </a:r>
            <a:r>
              <a:rPr lang="en-US" sz="1200" dirty="0" err="1">
                <a:latin typeface="+mn-lt"/>
                <a:hlinkClick r:id="rId7"/>
              </a:rPr>
              <a:t>Giemsa</a:t>
            </a:r>
            <a:r>
              <a:rPr lang="en-US" sz="1200" dirty="0">
                <a:latin typeface="+mn-lt"/>
                <a:hlinkClick r:id="rId7"/>
              </a:rPr>
              <a:t> stained</a:t>
            </a:r>
            <a:r>
              <a:rPr lang="en-US" sz="1200" dirty="0" smtClean="0">
                <a:latin typeface="+mn-lt"/>
                <a:hlinkClick r:id="rId7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Graham Beards"/>
              </a:rPr>
              <a:t>Graham Beards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582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255" y="1556792"/>
            <a:ext cx="4314177" cy="39286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Εωσινόφιλα</a:t>
            </a:r>
            <a:r>
              <a:rPr lang="el-GR" dirty="0"/>
              <a:t> (κοκκιοκύτταρα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467545" y="4663785"/>
            <a:ext cx="3024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0352 </a:t>
            </a:r>
            <a:r>
              <a:rPr lang="en-US" sz="1200" dirty="0" smtClean="0">
                <a:latin typeface="+mn-lt"/>
                <a:hlinkClick r:id="rId3"/>
              </a:rPr>
              <a:t>Eosinophil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9" name="Picture 2" descr="File:Blausen 0352 Eosinophil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3430" r="6035" b="3986"/>
          <a:stretch/>
        </p:blipFill>
        <p:spPr bwMode="auto">
          <a:xfrm>
            <a:off x="611561" y="1556792"/>
            <a:ext cx="2823776" cy="29629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4706437" y="5589240"/>
            <a:ext cx="3193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Eosinophil blood </a:t>
            </a:r>
            <a:r>
              <a:rPr lang="en-US" sz="1200" dirty="0" smtClean="0">
                <a:latin typeface="+mn-lt"/>
                <a:hlinkClick r:id="rId7"/>
              </a:rPr>
              <a:t>smear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8" tooltip="User:Bobjgalindo"/>
              </a:rPr>
              <a:t>Bobjgalindo</a:t>
            </a:r>
            <a:r>
              <a:rPr lang="en-US" sz="1200" dirty="0" smtClean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84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10" descr="9k="/>
          <p:cNvSpPr>
            <a:spLocks noChangeAspect="1" noChangeArrowheads="1"/>
          </p:cNvSpPr>
          <p:nvPr/>
        </p:nvSpPr>
        <p:spPr bwMode="auto">
          <a:xfrm>
            <a:off x="3714750" y="2728913"/>
            <a:ext cx="1714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Βασεόφιλα</a:t>
            </a:r>
            <a:r>
              <a:rPr lang="el-GR" dirty="0"/>
              <a:t> (κοκκιοκύτταρα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9" name="Picture 2" descr="File:Blausen 0077 Basoph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t="6986" r="12112" b="4160"/>
          <a:stretch/>
        </p:blipFill>
        <p:spPr bwMode="auto">
          <a:xfrm>
            <a:off x="1189107" y="1609975"/>
            <a:ext cx="2733341" cy="3230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971601" y="5013176"/>
            <a:ext cx="3168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0077 </a:t>
            </a:r>
            <a:r>
              <a:rPr lang="en-US" sz="1200" dirty="0" smtClean="0">
                <a:latin typeface="+mn-lt"/>
                <a:hlinkClick r:id="rId3"/>
              </a:rPr>
              <a:t>Basophil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3074" name="Picture 2" descr="File:PBBasoph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52737"/>
            <a:ext cx="3144787" cy="3144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/>
          <p:nvPr/>
        </p:nvSpPr>
        <p:spPr>
          <a:xfrm>
            <a:off x="5505410" y="5013176"/>
            <a:ext cx="2142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PBBasophil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Lennert B"/>
              </a:rPr>
              <a:t>Lennert</a:t>
            </a:r>
            <a:r>
              <a:rPr lang="en-US" sz="1200" dirty="0">
                <a:latin typeface="+mn-lt"/>
                <a:hlinkClick r:id="rId8" tooltip="User:Lennert B"/>
              </a:rPr>
              <a:t> B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01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Ουδετερόφιλα (κοκκιοκύτταρα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8" name="Picture 2" descr="File:Blausen 0676 Neutroph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8420" r="10662" b="5386"/>
          <a:stretch/>
        </p:blipFill>
        <p:spPr bwMode="auto">
          <a:xfrm>
            <a:off x="755321" y="1700808"/>
            <a:ext cx="2808823" cy="31461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611560" y="5013176"/>
            <a:ext cx="309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 action="ppaction://hlinkfile"/>
              </a:rPr>
              <a:t>Blausen 0676 </a:t>
            </a:r>
            <a:r>
              <a:rPr lang="en-US" sz="1200" dirty="0" smtClean="0">
                <a:latin typeface="+mn-lt"/>
                <a:hlinkClick r:id="rId3" action="ppaction://hlinkfile"/>
              </a:rPr>
              <a:t>Neutrophil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2050" name="Picture 2" descr="File:Neutrophi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655692" cy="33928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3995936" y="5238600"/>
            <a:ext cx="4655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Neutrophils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Graham Beards"/>
              </a:rPr>
              <a:t>Graham Beards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12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Χρώση </a:t>
            </a:r>
            <a:r>
              <a:rPr lang="en-US" dirty="0" smtClean="0"/>
              <a:t>May-</a:t>
            </a:r>
            <a:r>
              <a:rPr lang="en-US" dirty="0" err="1" smtClean="0"/>
              <a:t>Grunwald</a:t>
            </a:r>
            <a:r>
              <a:rPr lang="en-US" dirty="0" smtClean="0"/>
              <a:t> – </a:t>
            </a:r>
            <a:r>
              <a:rPr lang="en-US" dirty="0" err="1" smtClean="0"/>
              <a:t>Giemsa</a:t>
            </a:r>
            <a:r>
              <a:rPr lang="en-US" dirty="0" smtClean="0"/>
              <a:t>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4402832" cy="4824536"/>
          </a:xfrm>
        </p:spPr>
        <p:txBody>
          <a:bodyPr/>
          <a:lstStyle/>
          <a:p>
            <a:r>
              <a:rPr lang="el-GR" b="1" dirty="0" err="1"/>
              <a:t>May</a:t>
            </a:r>
            <a:r>
              <a:rPr lang="el-GR" b="1" dirty="0"/>
              <a:t>-</a:t>
            </a:r>
            <a:r>
              <a:rPr lang="el-GR" b="1" dirty="0" err="1"/>
              <a:t>Grunwald</a:t>
            </a:r>
            <a:r>
              <a:rPr lang="el-GR" b="1" dirty="0"/>
              <a:t>: </a:t>
            </a:r>
            <a:r>
              <a:rPr lang="el-GR" dirty="0"/>
              <a:t>μπλε του μεθυλενίου και </a:t>
            </a:r>
            <a:r>
              <a:rPr lang="el-GR" dirty="0" err="1" smtClean="0"/>
              <a:t>ηωσίνη</a:t>
            </a:r>
            <a:r>
              <a:rPr lang="el-GR" dirty="0" smtClean="0"/>
              <a:t>.</a:t>
            </a:r>
            <a:endParaRPr lang="el-GR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Βάφει κυρίως ερυθροκύτταρα, πρωτόπλασμα </a:t>
            </a:r>
            <a:r>
              <a:rPr lang="el-GR" dirty="0" err="1" smtClean="0"/>
              <a:t>εμπύρηνων</a:t>
            </a:r>
            <a:r>
              <a:rPr lang="el-GR" dirty="0" smtClean="0"/>
              <a:t> κυττάρων </a:t>
            </a:r>
            <a:r>
              <a:rPr lang="el-GR" dirty="0"/>
              <a:t>και </a:t>
            </a:r>
            <a:r>
              <a:rPr lang="el-GR" dirty="0" smtClean="0"/>
              <a:t>αιμοπετάλια.</a:t>
            </a:r>
            <a:endParaRPr lang="el-GR" dirty="0"/>
          </a:p>
          <a:p>
            <a:r>
              <a:rPr lang="el-GR" b="1" dirty="0" err="1"/>
              <a:t>Giemsa</a:t>
            </a:r>
            <a:r>
              <a:rPr lang="el-GR" b="1" dirty="0"/>
              <a:t>: </a:t>
            </a:r>
            <a:r>
              <a:rPr lang="el-GR" dirty="0"/>
              <a:t>αζούρ και </a:t>
            </a:r>
            <a:r>
              <a:rPr lang="el-GR" dirty="0" err="1" smtClean="0"/>
              <a:t>ηωσίνη</a:t>
            </a:r>
            <a:r>
              <a:rPr lang="el-GR" dirty="0" smtClean="0"/>
              <a:t>.</a:t>
            </a:r>
            <a:endParaRPr lang="el-GR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Βάφει τον πυρήνα του κυττάρου, τα πρωτογενή κοκκία και </a:t>
            </a:r>
            <a:r>
              <a:rPr lang="el-GR" dirty="0" smtClean="0"/>
              <a:t>τα </a:t>
            </a:r>
            <a:r>
              <a:rPr lang="el-GR" dirty="0"/>
              <a:t>κοκκία των </a:t>
            </a:r>
            <a:r>
              <a:rPr lang="el-GR" dirty="0" err="1" smtClean="0"/>
              <a:t>βασεόφιλων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7410" name="Picture 2" descr="File:Multiple myeloma (1) MG s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14" y="1196752"/>
            <a:ext cx="2937554" cy="22129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ile:LM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08" y="3920936"/>
            <a:ext cx="2937555" cy="2100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5301611" y="3415876"/>
            <a:ext cx="3355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Multiple myeloma (1) MG </a:t>
            </a:r>
            <a:r>
              <a:rPr lang="en-US" sz="1200" dirty="0" smtClean="0">
                <a:latin typeface="+mn-lt"/>
                <a:hlinkClick r:id="rId4"/>
              </a:rPr>
              <a:t>stain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KGH"/>
              </a:rPr>
              <a:t>KGH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568993" y="6069904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LMC-1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Dr Ramon Simon-Lopez (page does not exist)"/>
              </a:rPr>
              <a:t>Dr</a:t>
            </a:r>
            <a:r>
              <a:rPr lang="en-US" sz="1200" dirty="0">
                <a:latin typeface="+mn-lt"/>
                <a:hlinkClick r:id="rId8" tooltip="User:Dr Ramon Simon-Lopez (page does not exist)"/>
              </a:rPr>
              <a:t> Ramon Simon-Lopez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3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(Ε).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Χρώση κατά </a:t>
            </a:r>
            <a:r>
              <a:rPr lang="el-GR" sz="2000" dirty="0" err="1" smtClean="0"/>
              <a:t>May</a:t>
            </a:r>
            <a:r>
              <a:rPr lang="el-GR" sz="2000" dirty="0" smtClean="0"/>
              <a:t>-</a:t>
            </a:r>
            <a:r>
              <a:rPr lang="el-GR" sz="2000" dirty="0" err="1" smtClean="0"/>
              <a:t>Grunwald</a:t>
            </a:r>
            <a:r>
              <a:rPr lang="el-GR" sz="2000" dirty="0" smtClean="0"/>
              <a:t> - </a:t>
            </a:r>
            <a:r>
              <a:rPr lang="el-GR" sz="2000" dirty="0" err="1" smtClean="0"/>
              <a:t>Giemsa</a:t>
            </a:r>
            <a:r>
              <a:rPr lang="el-GR" sz="2000" dirty="0" smtClean="0"/>
              <a:t> </a:t>
            </a:r>
            <a:r>
              <a:rPr lang="el-GR" sz="2000" dirty="0"/>
              <a:t>- Παρατήρηση Κυττάρων του </a:t>
            </a:r>
            <a:r>
              <a:rPr lang="el-GR" sz="2000" dirty="0" smtClean="0"/>
              <a:t>Αίματος».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Χρώση </a:t>
            </a:r>
            <a:r>
              <a:rPr lang="en-US" dirty="0"/>
              <a:t>May-</a:t>
            </a:r>
            <a:r>
              <a:rPr lang="en-US" dirty="0" err="1"/>
              <a:t>Grunwald</a:t>
            </a:r>
            <a:r>
              <a:rPr lang="en-US" dirty="0"/>
              <a:t> – </a:t>
            </a:r>
            <a:r>
              <a:rPr lang="en-US" dirty="0" err="1"/>
              <a:t>Giemsa</a:t>
            </a:r>
            <a:r>
              <a:rPr lang="en-US" dirty="0"/>
              <a:t>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Χρησιμοποιείται </a:t>
            </a:r>
            <a:r>
              <a:rPr lang="el-GR" dirty="0"/>
              <a:t>κυρίως για τα </a:t>
            </a:r>
            <a:r>
              <a:rPr lang="el-GR" dirty="0" smtClean="0"/>
              <a:t>επιχρίσματα αίματος </a:t>
            </a:r>
            <a:r>
              <a:rPr lang="el-GR" dirty="0"/>
              <a:t>και </a:t>
            </a:r>
            <a:r>
              <a:rPr lang="el-GR" dirty="0" smtClean="0"/>
              <a:t>μυελού </a:t>
            </a:r>
            <a:r>
              <a:rPr lang="el-GR" dirty="0"/>
              <a:t>των </a:t>
            </a:r>
            <a:r>
              <a:rPr lang="el-GR" dirty="0" smtClean="0"/>
              <a:t>οστών.</a:t>
            </a:r>
            <a:endParaRPr lang="el-GR" dirty="0"/>
          </a:p>
          <a:p>
            <a:r>
              <a:rPr lang="el-GR" dirty="0"/>
              <a:t> </a:t>
            </a:r>
            <a:r>
              <a:rPr lang="el-GR" dirty="0" smtClean="0"/>
              <a:t>Περιλαμβάνει </a:t>
            </a:r>
            <a:r>
              <a:rPr lang="el-GR" dirty="0"/>
              <a:t>ένα </a:t>
            </a:r>
            <a:r>
              <a:rPr lang="el-GR" dirty="0" smtClean="0"/>
              <a:t>μείγμα </a:t>
            </a:r>
            <a:r>
              <a:rPr lang="el-GR" dirty="0"/>
              <a:t>χρωστικών, όπως: </a:t>
            </a:r>
          </a:p>
          <a:p>
            <a:pPr lvl="1" indent="-387350"/>
            <a:r>
              <a:rPr lang="el-GR" dirty="0" smtClean="0"/>
              <a:t>Το </a:t>
            </a:r>
            <a:r>
              <a:rPr lang="el-GR" b="1" dirty="0" smtClean="0"/>
              <a:t>μπλε </a:t>
            </a:r>
            <a:r>
              <a:rPr lang="el-GR" b="1" dirty="0"/>
              <a:t>του </a:t>
            </a:r>
            <a:r>
              <a:rPr lang="el-GR" b="1" dirty="0" smtClean="0"/>
              <a:t>μεθυλενίου </a:t>
            </a:r>
            <a:r>
              <a:rPr lang="el-GR" dirty="0"/>
              <a:t>βάφει </a:t>
            </a:r>
            <a:r>
              <a:rPr lang="el-GR" dirty="0" smtClean="0"/>
              <a:t>μπλε </a:t>
            </a:r>
            <a:r>
              <a:rPr lang="el-GR" dirty="0"/>
              <a:t>τα όξινα συστατικά του κυττάρου, </a:t>
            </a:r>
          </a:p>
          <a:p>
            <a:pPr lvl="1" indent="-387350"/>
            <a:r>
              <a:rPr lang="el-GR" dirty="0" smtClean="0"/>
              <a:t>Το </a:t>
            </a:r>
            <a:r>
              <a:rPr lang="el-GR" b="1" dirty="0"/>
              <a:t>κυανό (</a:t>
            </a:r>
            <a:r>
              <a:rPr lang="el-GR" b="1" dirty="0" err="1"/>
              <a:t>azure</a:t>
            </a:r>
            <a:r>
              <a:rPr lang="el-GR" b="1" dirty="0"/>
              <a:t>) </a:t>
            </a:r>
            <a:r>
              <a:rPr lang="el-GR" dirty="0"/>
              <a:t>βάφει κόκκινα και </a:t>
            </a:r>
            <a:r>
              <a:rPr lang="el-GR" dirty="0" smtClean="0"/>
              <a:t>μωβ </a:t>
            </a:r>
            <a:r>
              <a:rPr lang="el-GR" dirty="0"/>
              <a:t>τα βασικά κυτταρικά συστατικά </a:t>
            </a:r>
            <a:r>
              <a:rPr lang="el-GR" dirty="0" smtClean="0"/>
              <a:t>και</a:t>
            </a:r>
            <a:endParaRPr lang="el-GR" dirty="0"/>
          </a:p>
          <a:p>
            <a:pPr lvl="1" indent="-387350"/>
            <a:r>
              <a:rPr lang="el-GR" dirty="0" smtClean="0"/>
              <a:t>Η </a:t>
            </a:r>
            <a:r>
              <a:rPr lang="el-GR" b="1" dirty="0" err="1"/>
              <a:t>εωζίνη</a:t>
            </a:r>
            <a:r>
              <a:rPr lang="el-GR" b="1" dirty="0"/>
              <a:t> (</a:t>
            </a:r>
            <a:r>
              <a:rPr lang="el-GR" b="1" dirty="0" err="1"/>
              <a:t>ηωσίνη</a:t>
            </a:r>
            <a:r>
              <a:rPr lang="el-GR" b="1" dirty="0"/>
              <a:t>) </a:t>
            </a:r>
            <a:r>
              <a:rPr lang="el-GR" dirty="0"/>
              <a:t>βάφει πορτοκαλί-κόκκινα τα αλκαλικά συστατικά του </a:t>
            </a:r>
            <a:r>
              <a:rPr lang="el-GR" dirty="0" smtClean="0"/>
              <a:t>κυττάρου.</a:t>
            </a:r>
            <a:endParaRPr lang="el-GR" dirty="0"/>
          </a:p>
          <a:p>
            <a:pPr lvl="1" indent="-387350"/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Χρώση </a:t>
            </a:r>
            <a:r>
              <a:rPr lang="en-US" dirty="0"/>
              <a:t>May-</a:t>
            </a:r>
            <a:r>
              <a:rPr lang="en-US" dirty="0" err="1"/>
              <a:t>Grunwald</a:t>
            </a:r>
            <a:r>
              <a:rPr lang="en-US" dirty="0"/>
              <a:t> – </a:t>
            </a:r>
            <a:r>
              <a:rPr lang="en-US" dirty="0" err="1"/>
              <a:t>Giemsa</a:t>
            </a:r>
            <a:r>
              <a:rPr lang="en-US" dirty="0"/>
              <a:t> </a:t>
            </a:r>
            <a:r>
              <a:rPr lang="el-GR" sz="3000" b="0" dirty="0"/>
              <a:t>3</a:t>
            </a:r>
            <a:r>
              <a:rPr lang="el-GR" sz="3000" b="0" dirty="0" smtClean="0"/>
              <a:t>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H χρώση χαρακτηρίζεται ως </a:t>
            </a:r>
            <a:r>
              <a:rPr lang="el-GR" dirty="0" err="1"/>
              <a:t>πανοπτική</a:t>
            </a:r>
            <a:r>
              <a:rPr lang="el-GR" dirty="0"/>
              <a:t>, επειδή βάφει όλα τα κυτταρικά </a:t>
            </a:r>
            <a:r>
              <a:rPr lang="el-GR" dirty="0" smtClean="0"/>
              <a:t>συστατικά.</a:t>
            </a:r>
            <a:endParaRPr lang="el-GR" dirty="0"/>
          </a:p>
          <a:p>
            <a:r>
              <a:rPr lang="el-GR" dirty="0"/>
              <a:t>Επειδή η τιμή του </a:t>
            </a:r>
            <a:r>
              <a:rPr lang="el-GR" dirty="0" err="1"/>
              <a:t>pH</a:t>
            </a:r>
            <a:r>
              <a:rPr lang="el-GR" dirty="0"/>
              <a:t> είναι πολύ σημαντική για τις ιδιότητες χρώσης, οποιαδήποτε αλλαγή του </a:t>
            </a:r>
            <a:r>
              <a:rPr lang="el-GR" dirty="0" err="1"/>
              <a:t>pH</a:t>
            </a:r>
            <a:r>
              <a:rPr lang="el-GR" dirty="0"/>
              <a:t> θα οδηγήσει σε λανθασμένη αντίδραση χρώσης. Τα όρια βέλτιστου </a:t>
            </a:r>
            <a:r>
              <a:rPr lang="el-GR" dirty="0" err="1"/>
              <a:t>pH</a:t>
            </a:r>
            <a:r>
              <a:rPr lang="el-GR" dirty="0"/>
              <a:t> είναι μεταξύ 6.5 και 6.8. </a:t>
            </a:r>
          </a:p>
          <a:p>
            <a:r>
              <a:rPr lang="el-GR" dirty="0"/>
              <a:t>Στη χρώση αυτή βάφονται </a:t>
            </a:r>
            <a:r>
              <a:rPr lang="el-GR" b="1" dirty="0"/>
              <a:t>μπλε</a:t>
            </a:r>
            <a:r>
              <a:rPr lang="el-GR" dirty="0"/>
              <a:t> το RNA, το κυτταρόπλασμα και οι </a:t>
            </a:r>
            <a:r>
              <a:rPr lang="el-GR" dirty="0" err="1"/>
              <a:t>πυρηνίσκοι</a:t>
            </a:r>
            <a:r>
              <a:rPr lang="el-GR" dirty="0"/>
              <a:t>. Το DNA και τα πρωτογενή κοκκία βάφονται </a:t>
            </a:r>
            <a:r>
              <a:rPr lang="el-GR" b="1" dirty="0"/>
              <a:t>κόκκινα</a:t>
            </a:r>
            <a:r>
              <a:rPr lang="el-GR" dirty="0"/>
              <a:t> και </a:t>
            </a:r>
            <a:r>
              <a:rPr lang="el-GR" b="1" dirty="0"/>
              <a:t>μωβ</a:t>
            </a:r>
            <a:r>
              <a:rPr lang="el-GR" dirty="0"/>
              <a:t>, καθώς και πορτοκαλί-κόκκινα η αιμοσφαιρίνη και τα </a:t>
            </a:r>
            <a:r>
              <a:rPr lang="el-GR" dirty="0" err="1"/>
              <a:t>εωζινοφιλικά</a:t>
            </a:r>
            <a:r>
              <a:rPr lang="el-GR" dirty="0"/>
              <a:t> κοκκία.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4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3568" y="6021288"/>
            <a:ext cx="8050537" cy="461665"/>
          </a:xfrm>
          <a:prstGeom prst="rect">
            <a:avLst/>
          </a:prstGeom>
          <a:noFill/>
          <a:ln w="9525">
            <a:solidFill>
              <a:srgbClr val="004A8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Αποχρωματισμός σε </a:t>
            </a:r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μεθανόλη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και πολλές </a:t>
            </a:r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εκπλύσεις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με νερό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Χρώση </a:t>
            </a:r>
            <a:r>
              <a:rPr lang="en-US" dirty="0"/>
              <a:t>May-</a:t>
            </a:r>
            <a:r>
              <a:rPr lang="en-US" dirty="0" err="1"/>
              <a:t>Grunwald</a:t>
            </a:r>
            <a:r>
              <a:rPr lang="en-US" dirty="0"/>
              <a:t> – </a:t>
            </a:r>
            <a:r>
              <a:rPr lang="en-US" dirty="0" err="1"/>
              <a:t>Giemsa</a:t>
            </a:r>
            <a:r>
              <a:rPr lang="en-US" dirty="0"/>
              <a:t>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Τεχνική</a:t>
            </a:r>
          </a:p>
          <a:p>
            <a:r>
              <a:rPr lang="el-GR" dirty="0" err="1"/>
              <a:t>Μεθανόλη</a:t>
            </a:r>
            <a:r>
              <a:rPr lang="el-GR" dirty="0"/>
              <a:t> 5</a:t>
            </a:r>
            <a:r>
              <a:rPr lang="en-US" dirty="0" smtClean="0"/>
              <a:t>min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Απόρριψη </a:t>
            </a:r>
            <a:r>
              <a:rPr lang="el-GR" dirty="0" smtClean="0"/>
              <a:t>περίσσειας.</a:t>
            </a:r>
            <a:endParaRPr lang="el-GR" dirty="0"/>
          </a:p>
          <a:p>
            <a:r>
              <a:rPr lang="el-GR" dirty="0"/>
              <a:t>Χρωστική </a:t>
            </a:r>
            <a:r>
              <a:rPr lang="en-US" dirty="0"/>
              <a:t>May-</a:t>
            </a:r>
            <a:r>
              <a:rPr lang="en-US" dirty="0" err="1"/>
              <a:t>Grunwald</a:t>
            </a:r>
            <a:r>
              <a:rPr lang="en-US" dirty="0"/>
              <a:t> </a:t>
            </a:r>
            <a:r>
              <a:rPr lang="en-US" dirty="0" smtClean="0"/>
              <a:t>4min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Απόρριψη </a:t>
            </a:r>
            <a:r>
              <a:rPr lang="el-GR" dirty="0" smtClean="0"/>
              <a:t>περίσσειας.</a:t>
            </a:r>
            <a:endParaRPr lang="el-GR" dirty="0"/>
          </a:p>
          <a:p>
            <a:r>
              <a:rPr lang="el-GR" dirty="0"/>
              <a:t>Χρωστική </a:t>
            </a:r>
            <a:r>
              <a:rPr lang="en-US" dirty="0" err="1"/>
              <a:t>Giemsa</a:t>
            </a:r>
            <a:r>
              <a:rPr lang="en-US" dirty="0"/>
              <a:t> (5 ml </a:t>
            </a:r>
            <a:r>
              <a:rPr lang="el-GR" dirty="0"/>
              <a:t>χρωστικής σε 50 </a:t>
            </a:r>
            <a:r>
              <a:rPr lang="en-US" dirty="0"/>
              <a:t>ml ad H2O) 15 </a:t>
            </a:r>
            <a:r>
              <a:rPr lang="en-US" dirty="0" smtClean="0"/>
              <a:t>min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Απόρριψη </a:t>
            </a:r>
            <a:r>
              <a:rPr lang="el-GR" dirty="0" smtClean="0"/>
              <a:t>περίσσειας.</a:t>
            </a:r>
            <a:endParaRPr lang="el-GR" dirty="0"/>
          </a:p>
          <a:p>
            <a:r>
              <a:rPr lang="el-GR" dirty="0" err="1"/>
              <a:t>Έκπλυση</a:t>
            </a:r>
            <a:r>
              <a:rPr lang="el-GR" dirty="0"/>
              <a:t> με άφθονο νερό </a:t>
            </a:r>
            <a:r>
              <a:rPr lang="el-GR" dirty="0" smtClean="0"/>
              <a:t>βρύσης.</a:t>
            </a:r>
            <a:endParaRPr lang="el-GR" dirty="0"/>
          </a:p>
          <a:p>
            <a:r>
              <a:rPr lang="el-GR" dirty="0"/>
              <a:t>Στέγνωμα σε θερμοκρασία </a:t>
            </a:r>
            <a:r>
              <a:rPr lang="el-GR" dirty="0" smtClean="0"/>
              <a:t>περιβάλλοντος.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081430"/>
              </p:ext>
            </p:extLst>
          </p:nvPr>
        </p:nvGraphicFramePr>
        <p:xfrm>
          <a:off x="1202010" y="1194148"/>
          <a:ext cx="6610350" cy="5547220"/>
        </p:xfrm>
        <a:graphic>
          <a:graphicData uri="http://schemas.openxmlformats.org/drawingml/2006/table">
            <a:tbl>
              <a:tblPr firstRow="1"/>
              <a:tblGrid>
                <a:gridCol w="3048000"/>
                <a:gridCol w="3562350"/>
              </a:tblGrid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Πυρήνας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Βαθυκόκκινος (ιωδέρυθρος)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Πρωτόπλασμα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Ερυθροκύτταρα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Ροδέρυθρα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ΔΕΚ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Γκρί-μπλε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Ουδετερόφιλα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Ροδέρυθρα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Λεμφοκύτταρα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Μπλε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Μονοκύτταρα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Γκρι-μπλε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Βασεόφιλα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Μπλε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Κοκκία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Ουδετερόφιλα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Ασθενή ιωδέρυθρα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Ηωσινόφιλα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Πορτοκαλέρυθρα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Βασεόφιλα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Έντονα ιωδέρυθρα-μαύρα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Μονοκύτταρα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Ασθενώς ιωδέρυθρα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Αιμοπετάλια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Ιωδέρυθρα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(βαθυκόκκινα)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Αποτελέσματα </a:t>
            </a:r>
            <a:r>
              <a:rPr lang="el-GR" dirty="0" smtClean="0"/>
              <a:t>Χρώσης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2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Αιμοπεταλιοποίηση</a:t>
            </a:r>
            <a:endParaRPr lang="el-GR" dirty="0"/>
          </a:p>
        </p:txBody>
      </p:sp>
      <p:sp>
        <p:nvSpPr>
          <p:cNvPr id="10" name="Rectangle 7"/>
          <p:cNvSpPr/>
          <p:nvPr/>
        </p:nvSpPr>
        <p:spPr>
          <a:xfrm>
            <a:off x="1055451" y="6392361"/>
            <a:ext cx="7033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Platelets by budding off from </a:t>
            </a:r>
            <a:r>
              <a:rPr lang="en-US" sz="1200" dirty="0" smtClean="0">
                <a:latin typeface="+mn-lt"/>
                <a:hlinkClick r:id="rId2"/>
              </a:rPr>
              <a:t>megakaryocytes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ja-JP" altLang="en-US" sz="1200" dirty="0">
                <a:latin typeface="+mn-lt"/>
                <a:hlinkClick r:id="rId3" tooltip="User:パタゴニア (page does not exist)"/>
              </a:rPr>
              <a:t>パタゴニア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9460" name="Picture 4" descr="File:Platelets by budding off from megakaryocyt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7" b="5886"/>
          <a:stretch/>
        </p:blipFill>
        <p:spPr bwMode="auto">
          <a:xfrm>
            <a:off x="1055451" y="930676"/>
            <a:ext cx="7033098" cy="53786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Αιμοπετάλια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11266" name="Picture 2" descr="File:Red White Blood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9485"/>
            <a:ext cx="3755018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Platel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031452" cy="30235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/>
          <p:nvPr/>
        </p:nvSpPr>
        <p:spPr>
          <a:xfrm>
            <a:off x="1222887" y="3957019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Red White Blood </a:t>
            </a:r>
            <a:r>
              <a:rPr lang="en-US" sz="1200" dirty="0" smtClean="0">
                <a:latin typeface="+mn-lt"/>
                <a:hlinkClick r:id="rId4"/>
              </a:rPr>
              <a:t>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E rulez"/>
              </a:rPr>
              <a:t>E </a:t>
            </a:r>
            <a:r>
              <a:rPr lang="en-US" sz="1200" dirty="0" err="1" smtClean="0">
                <a:latin typeface="+mn-lt"/>
                <a:hlinkClick r:id="rId5" tooltip="User:E rulez"/>
              </a:rPr>
              <a:t>rulez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4716016" y="5960312"/>
            <a:ext cx="4031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Platelets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Tleonardi (page does not exist)"/>
              </a:rPr>
              <a:t>Tleonardi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8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4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Ερυθροποίηση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2" descr="File:Illu blood cell line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3944"/>
            <a:ext cx="641899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Έλλειψη 5"/>
          <p:cNvSpPr/>
          <p:nvPr/>
        </p:nvSpPr>
        <p:spPr>
          <a:xfrm>
            <a:off x="755576" y="1484784"/>
            <a:ext cx="2016224" cy="51845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7"/>
          <p:cNvSpPr/>
          <p:nvPr/>
        </p:nvSpPr>
        <p:spPr>
          <a:xfrm>
            <a:off x="2627784" y="6207695"/>
            <a:ext cx="4465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Illu blood cell </a:t>
            </a:r>
            <a:r>
              <a:rPr lang="en-US" sz="1200" dirty="0" smtClean="0">
                <a:latin typeface="+mn-lt"/>
                <a:hlinkClick r:id="rId3"/>
              </a:rPr>
              <a:t>lineage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Arcadian"/>
              </a:rPr>
              <a:t>Arcadian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4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223</TotalTime>
  <Words>1142</Words>
  <Application>Microsoft Office PowerPoint</Application>
  <PresentationFormat>Προβολή στην οθόνη (4:3)</PresentationFormat>
  <Paragraphs>164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template</vt:lpstr>
      <vt:lpstr>OC_template_updated</vt:lpstr>
      <vt:lpstr>Αιματολογία Ι (Ε)</vt:lpstr>
      <vt:lpstr>Χρώση May-Grunwald – Giemsa 1/4</vt:lpstr>
      <vt:lpstr>Χρώση May-Grunwald – Giemsa 2/4</vt:lpstr>
      <vt:lpstr>Χρώση May-Grunwald – Giemsa 3/4</vt:lpstr>
      <vt:lpstr>Χρώση May-Grunwald – Giemsa 4/4</vt:lpstr>
      <vt:lpstr>Αποτελέσματα Χρώσης</vt:lpstr>
      <vt:lpstr>Αιμοπεταλιοποίηση</vt:lpstr>
      <vt:lpstr>Αιμοπετάλια</vt:lpstr>
      <vt:lpstr>Ερυθροποίηση</vt:lpstr>
      <vt:lpstr>Ερυθροκύτταρα</vt:lpstr>
      <vt:lpstr>Λευκοποίηση</vt:lpstr>
      <vt:lpstr>Λευκοκύτταρα</vt:lpstr>
      <vt:lpstr>Λεμφοκύτταρα</vt:lpstr>
      <vt:lpstr>Μονοκύτταρα</vt:lpstr>
      <vt:lpstr>Εωσινόφιλα (κοκκιοκύτταρα)</vt:lpstr>
      <vt:lpstr>Βασεόφιλα (κοκκιοκύτταρα)</vt:lpstr>
      <vt:lpstr>Ουδετερόφιλα (κοκκιοκύτταρα)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Ε</dc:title>
  <dc:creator>opencourses@teiath.gr</dc:creator>
  <cp:lastModifiedBy>fkaram2</cp:lastModifiedBy>
  <cp:revision>14</cp:revision>
  <dcterms:created xsi:type="dcterms:W3CDTF">2014-12-08T08:57:54Z</dcterms:created>
  <dcterms:modified xsi:type="dcterms:W3CDTF">2015-03-02T09:08:24Z</dcterms:modified>
</cp:coreProperties>
</file>