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50"/>
  </p:notesMasterIdLst>
  <p:handoutMasterIdLst>
    <p:handoutMasterId r:id="rId51"/>
  </p:handoutMasterIdLst>
  <p:sldIdLst>
    <p:sldId id="301" r:id="rId5"/>
    <p:sldId id="258" r:id="rId6"/>
    <p:sldId id="259" r:id="rId7"/>
    <p:sldId id="261" r:id="rId8"/>
    <p:sldId id="297" r:id="rId9"/>
    <p:sldId id="262" r:id="rId10"/>
    <p:sldId id="263" r:id="rId11"/>
    <p:sldId id="267" r:id="rId12"/>
    <p:sldId id="268" r:id="rId13"/>
    <p:sldId id="298" r:id="rId14"/>
    <p:sldId id="299" r:id="rId15"/>
    <p:sldId id="269" r:id="rId16"/>
    <p:sldId id="270" r:id="rId17"/>
    <p:sldId id="271" r:id="rId18"/>
    <p:sldId id="272" r:id="rId19"/>
    <p:sldId id="30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2" r:id="rId42"/>
    <p:sldId id="302" r:id="rId43"/>
    <p:sldId id="303" r:id="rId44"/>
    <p:sldId id="304" r:id="rId45"/>
    <p:sldId id="308" r:id="rId46"/>
    <p:sldId id="309" r:id="rId47"/>
    <p:sldId id="306" r:id="rId48"/>
    <p:sldId id="307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1E"/>
    <a:srgbClr val="F8F8A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  <a:lvl2pPr>
              <a:defRPr>
                <a:solidFill>
                  <a:srgbClr val="F3EE1E"/>
                </a:solidFill>
              </a:defRPr>
            </a:lvl2pPr>
            <a:lvl3pPr>
              <a:defRPr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2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2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0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4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3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4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ΠΑΡΑΣΙΤΟΛΟΓΙΑ- ΜΥΚΗΤΟΛΟΓΙΑ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b="1" dirty="0" smtClean="0">
                <a:solidFill>
                  <a:prstClr val="black"/>
                </a:solidFill>
              </a:rPr>
              <a:t>Ενότητα 5</a:t>
            </a:r>
            <a:r>
              <a:rPr lang="el-GR" altLang="el-GR" sz="2400" dirty="0" smtClean="0">
                <a:solidFill>
                  <a:prstClr val="black"/>
                </a:solidFill>
              </a:rPr>
              <a:t>:</a:t>
            </a:r>
            <a:r>
              <a:rPr lang="en-US" alt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/>
              <a:t>Μονιμοποιητικά –Συντηρητικά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smtClean="0">
                <a:solidFill>
                  <a:prstClr val="black"/>
                </a:solidFill>
              </a:rPr>
              <a:t>εχνολόγος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Msc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dirty="0" smtClean="0"/>
              <a:t>Η εκλογή των μονιμοποιητικών εξαρτάται</a:t>
            </a:r>
          </a:p>
        </p:txBody>
      </p:sp>
      <p:sp>
        <p:nvSpPr>
          <p:cNvPr id="3072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altLang="el-GR" sz="2400" dirty="0" smtClean="0"/>
              <a:t>Από δυνατότητα ασφαλούς  απόρριψης των μονιμοποιητικών που περιέχουν υδράργυρο.</a:t>
            </a:r>
          </a:p>
          <a:p>
            <a:pPr>
              <a:spcBef>
                <a:spcPts val="2400"/>
              </a:spcBef>
            </a:pPr>
            <a:r>
              <a:rPr lang="el-GR" altLang="el-GR" sz="2400" dirty="0" smtClean="0"/>
              <a:t>Από το κόστος της χρήσης δυο σωληναρίων με μονιμοποιητικά αντί για ένα.</a:t>
            </a:r>
          </a:p>
          <a:p>
            <a:pPr>
              <a:spcBef>
                <a:spcPts val="2400"/>
              </a:spcBef>
            </a:pPr>
            <a:r>
              <a:rPr lang="el-GR" altLang="el-GR" sz="2400" dirty="0" smtClean="0"/>
              <a:t>Οι ειδικές χρώσεις όπως η τρίχρωμη ή αιματοξυλίνη  χρειάζονται ειδικά μονιμοποιητικά.</a:t>
            </a:r>
          </a:p>
          <a:p>
            <a:pPr>
              <a:spcBef>
                <a:spcPts val="2400"/>
              </a:spcBef>
            </a:pPr>
            <a:r>
              <a:rPr lang="el-GR" altLang="el-GR" sz="2400" dirty="0" smtClean="0"/>
              <a:t>Οι ανοσολογικές –μοριακές μέθοδοι χρειάζονται συγκεκριμένα μονιμοποιητικά.</a:t>
            </a:r>
          </a:p>
          <a:p>
            <a:endParaRPr lang="el-GR" altLang="el-GR" dirty="0" smtClean="0"/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7F1CBC-6D04-4659-9C09-460661D94E03}" type="slidenum">
              <a:rPr lang="el-GR" altLang="el-GR">
                <a:solidFill>
                  <a:srgbClr val="F3EE1E"/>
                </a:solidFill>
              </a:rPr>
              <a:pPr/>
              <a:t>9</a:t>
            </a:fld>
            <a:endParaRPr lang="el-GR" altLang="el-GR" dirty="0">
              <a:solidFill>
                <a:srgbClr val="F3E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/>
              <a:t> </a:t>
            </a:r>
            <a:r>
              <a:rPr lang="el-GR" altLang="el-GR" sz="3600" dirty="0"/>
              <a:t>Μ</a:t>
            </a:r>
            <a:r>
              <a:rPr lang="el-GR" altLang="el-GR" sz="3600" dirty="0" smtClean="0"/>
              <a:t>ονιμοποιημένα κόπρανα - τι ακολουθεί </a:t>
            </a:r>
          </a:p>
        </p:txBody>
      </p:sp>
      <p:sp>
        <p:nvSpPr>
          <p:cNvPr id="23554" name="Θέση περιεχομένου 2"/>
          <p:cNvSpPr>
            <a:spLocks noGrp="1"/>
          </p:cNvSpPr>
          <p:nvPr>
            <p:ph idx="1"/>
          </p:nvPr>
        </p:nvSpPr>
        <p:spPr>
          <a:xfrm>
            <a:off x="442913" y="2205038"/>
            <a:ext cx="8229600" cy="2447925"/>
          </a:xfrm>
        </p:spPr>
        <p:txBody>
          <a:bodyPr/>
          <a:lstStyle/>
          <a:p>
            <a:pPr>
              <a:spcBef>
                <a:spcPts val="3000"/>
              </a:spcBef>
              <a:buFont typeface="Arial" charset="0"/>
              <a:buNone/>
            </a:pPr>
            <a:r>
              <a:rPr lang="el-GR" altLang="el-GR" sz="2400" dirty="0" smtClean="0"/>
              <a:t>Στο  εναιώρημα κοπράνων και μονιμοποιητικού  γίνονται: </a:t>
            </a:r>
          </a:p>
          <a:p>
            <a:pPr>
              <a:spcBef>
                <a:spcPts val="3000"/>
              </a:spcBef>
            </a:pPr>
            <a:r>
              <a:rPr lang="el-GR" altLang="el-GR" sz="2400" dirty="0" smtClean="0"/>
              <a:t>Νωπό –χρώση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>
              <a:spcBef>
                <a:spcPts val="3000"/>
              </a:spcBef>
            </a:pPr>
            <a:r>
              <a:rPr lang="el-GR" altLang="el-GR" sz="2400" dirty="0" smtClean="0"/>
              <a:t>Εμπλουτισμός και χρώση.</a:t>
            </a:r>
          </a:p>
          <a:p>
            <a:pPr>
              <a:spcBef>
                <a:spcPts val="3000"/>
              </a:spcBef>
            </a:pPr>
            <a:endParaRPr lang="el-GR" altLang="el-GR" sz="2400" dirty="0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BBA544F-D050-43EC-88E0-56AC65DE7BA7}" type="slidenum">
              <a:rPr lang="el-GR" altLang="el-GR">
                <a:solidFill>
                  <a:srgbClr val="F3EE1E"/>
                </a:solidFill>
              </a:rPr>
              <a:pPr/>
              <a:t>10</a:t>
            </a:fld>
            <a:endParaRPr lang="el-GR" altLang="el-GR" dirty="0">
              <a:solidFill>
                <a:srgbClr val="F3E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Διαδικασία</a:t>
            </a:r>
            <a:br>
              <a:rPr lang="el-GR" sz="4400" dirty="0" smtClean="0"/>
            </a:br>
            <a:r>
              <a:rPr lang="el-GR" b="0" dirty="0" smtClean="0"/>
              <a:t>Γενικά  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9443" y="1484784"/>
            <a:ext cx="8229600" cy="4464496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Η συλλογή κοπράνων σύμφωνα με τις </a:t>
            </a:r>
            <a:r>
              <a:rPr lang="el-GR" sz="2400" dirty="0" smtClean="0"/>
              <a:t>οδηγίες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Οδηγίες  του εργαστηρίου  ή της </a:t>
            </a:r>
            <a:r>
              <a:rPr lang="el-GR" sz="2400" dirty="0" smtClean="0"/>
              <a:t>συσκευασίας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Ανάμιξη ποσότητα κοπράνων  με το </a:t>
            </a:r>
            <a:r>
              <a:rPr lang="el-GR" sz="2400" dirty="0" smtClean="0"/>
              <a:t>μονιμοποιητικό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Ή μονιμοποίηση  αμέσως μετά την άφιξη τους στο </a:t>
            </a:r>
            <a:r>
              <a:rPr lang="el-GR" sz="2400" dirty="0" smtClean="0"/>
              <a:t>εργαστήριο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αναλογία κοπράνων και μονιμοποιητικού είναι </a:t>
            </a:r>
            <a:r>
              <a:rPr lang="el-GR" sz="2400" b="1" dirty="0" smtClean="0"/>
              <a:t>ένα </a:t>
            </a:r>
            <a:r>
              <a:rPr lang="el-GR" sz="2400" b="1" dirty="0"/>
              <a:t>μέρος κοπράνων και τρία μέρη μονιμοποιητικού.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Υλικά </a:t>
            </a:r>
            <a:r>
              <a:rPr lang="el-GR" dirty="0" smtClean="0"/>
              <a:t>– Σκεύη – Όργανα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72819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Ξύλινες </a:t>
            </a:r>
            <a:r>
              <a:rPr lang="el-GR" sz="2400" dirty="0" smtClean="0"/>
              <a:t>σπάτουλες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Ξύλινα ραβδάκια για ανάδευση ή άλλα υλικά για την μεταφορά και την ανάδευση των κοπράνων.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14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Διαδικασία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0953" y="1412776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Γάντια.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Ανάμειξη </a:t>
            </a:r>
            <a:r>
              <a:rPr lang="el-GR" sz="2400" dirty="0" smtClean="0"/>
              <a:t> ενός μέρους κοπράνων και τρία μερών μονιμοποιητικού,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 Εμπορικές συσκευασίες -σωληνάριο με το  μονιμοποιητικό -ένδειξη για την ποσότητα </a:t>
            </a:r>
            <a:r>
              <a:rPr lang="el-GR" sz="2400" dirty="0" smtClean="0"/>
              <a:t>κοπράνων,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Το δοχείο και πρέπει να ανοίγεται με προσοχή, αντίθετα από το πρόσωπο.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Αέρια τα οποία θα δημιουργήσουν αερολύματα όταν ανοίξει το καπάκι.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94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Διαδικασία </a:t>
            </a:r>
            <a:br>
              <a:rPr lang="el-GR" sz="4400" dirty="0"/>
            </a:br>
            <a:r>
              <a:rPr lang="el-GR" b="0" dirty="0" smtClean="0"/>
              <a:t>Δύο μονιμοποιητικά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Η συσκευασία μονιμοποίησης δύο δοχεία.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 Φορμαλίνη 10% για εμπλουτισμό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l-GR" sz="2400" dirty="0"/>
              <a:t> PVA για βαμμένο παρασκεύασμα.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Καλή ανάδευση με ραβδάκι ή με το ειδικό κουταλάκι που έχουν οι συσκευασίες στο καπάκι για να γίνει ομογενές το εναιώρημα.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Αναμονή  30 λεπτά τουλάχιστον σε θερμοκρασία δωματίου για να μονιμοποιηθούν επαρκώς τα παράσιτα.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 Ή ακολουθούνται οι οδηγίες της εταιρείας (ανάδευση, χρόνος παραμονής κ.λ.π) 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Παρασκευή επιχρίσματος για  χρώση και εμπλουτισμός των κοπράνων-χρώση 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Σημεία προσοχής για την σωστή μονιμοποίηση των κοπράνων</a:t>
            </a:r>
            <a:endParaRPr lang="el-GR" altLang="el-GR" sz="3200" b="0" dirty="0" smtClean="0"/>
          </a:p>
        </p:txBody>
      </p:sp>
      <p:sp>
        <p:nvSpPr>
          <p:cNvPr id="31746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2060575"/>
            <a:ext cx="8229600" cy="3097213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altLang="el-GR" sz="2400" dirty="0" smtClean="0"/>
              <a:t>Η μονιμοποίηση πρέπει να γίνεται αμέσως μετά την κένωση.</a:t>
            </a:r>
          </a:p>
          <a:p>
            <a:pPr>
              <a:spcBef>
                <a:spcPts val="3000"/>
              </a:spcBef>
            </a:pPr>
            <a:r>
              <a:rPr lang="el-GR" altLang="el-GR" sz="2400" dirty="0" smtClean="0"/>
              <a:t>Τρία μέρη μονιμοποιητικού και ένα μέρος κοπράνων. </a:t>
            </a:r>
          </a:p>
          <a:p>
            <a:pPr>
              <a:spcBef>
                <a:spcPts val="3000"/>
              </a:spcBef>
            </a:pPr>
            <a:r>
              <a:rPr lang="el-GR" altLang="el-GR" sz="2400" dirty="0" smtClean="0"/>
              <a:t>Αμέσως και καλή ανάμιξη κοπράνων και μονιμοποιητικού. </a:t>
            </a:r>
          </a:p>
          <a:p>
            <a:pPr>
              <a:spcBef>
                <a:spcPts val="3000"/>
              </a:spcBef>
            </a:pPr>
            <a:r>
              <a:rPr lang="el-GR" altLang="el-GR" sz="2400" dirty="0" smtClean="0"/>
              <a:t>Κατάλληλο μονιμοποιητικό- χρώση, τεχνική  </a:t>
            </a:r>
          </a:p>
          <a:p>
            <a:endParaRPr lang="el-GR" altLang="el-GR" dirty="0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8E7B8-7BE7-4409-B0A4-CB4559B3D24F}" type="slidenum">
              <a:rPr lang="el-GR" altLang="el-GR">
                <a:solidFill>
                  <a:srgbClr val="F3EE1E"/>
                </a:solidFill>
              </a:rPr>
              <a:pPr/>
              <a:t>15</a:t>
            </a:fld>
            <a:endParaRPr lang="el-GR" altLang="el-GR" dirty="0">
              <a:solidFill>
                <a:srgbClr val="F3E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Φορμαλίνη (formalin)  5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n-US" dirty="0"/>
              <a:t>10%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1342" y="1772816"/>
            <a:ext cx="8229600" cy="3744416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Χρησιμοποιείται σε περιεκτικότητα 5 % για τις κύστεις των </a:t>
            </a:r>
            <a:r>
              <a:rPr lang="el-GR" sz="2400" dirty="0" smtClean="0"/>
              <a:t>πρωτόζωων.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10 % για τα αυγά των  ελμίνθων και των προνυμφών.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5 %  προτείνεται για όλες τις </a:t>
            </a:r>
            <a:r>
              <a:rPr lang="el-GR" sz="2400" dirty="0" smtClean="0"/>
              <a:t>χρήσεις.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Τα κιτ του εμπορίου συνήθως 10% πιο πιθανόν να μονιμοποιήσει και να σκοτώσει όλα τα αυγά των ελμίνθων.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17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Καλύτερα αποτελέσματα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4984" y="2420888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dirty="0"/>
              <a:t>Στη μορφολογία των οργανισμών 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l-GR" sz="2400" dirty="0" smtClean="0"/>
              <a:t>Φορμαλίνη</a:t>
            </a:r>
            <a:r>
              <a:rPr lang="el-GR" sz="2400" dirty="0"/>
              <a:t> </a:t>
            </a:r>
            <a:r>
              <a:rPr lang="el-GR" sz="2400" dirty="0" smtClean="0"/>
              <a:t>και </a:t>
            </a:r>
            <a:r>
              <a:rPr lang="el-GR" sz="2400" dirty="0"/>
              <a:t>ρυθμιστικά διαλύματα (buffers) όπως φωσφορικού νατρίου.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43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Χρήσεις υδατικού διαλύματος φορμαλίνης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4523" y="1772816"/>
            <a:ext cx="8229600" cy="3888432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Νωπό επίχρισμα, (καλύτερο το μόνιμο βαμμένο παρασκεύασμα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Ανοσολογική ανίχνευση  σε  κόπρανα, της </a:t>
            </a:r>
            <a:r>
              <a:rPr lang="el-GR" sz="2400" i="1" dirty="0"/>
              <a:t>Λάμβλιας της εντερικής (Giardia Lamblia)</a:t>
            </a:r>
            <a:r>
              <a:rPr lang="el-GR" sz="2400" dirty="0"/>
              <a:t> και των κρυπτοσποριδίων.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Κύστες πρωτόζωων (όχι τροφοζωίτες), ωοκύστεις κοκκιδίων, σπόροι μικροσποριδίων, αυγά και προνύμφες ελμίνθων (διατήρηση  μεγάλο χρονικό διάστημα σε 10</a:t>
            </a:r>
            <a:r>
              <a:rPr lang="el-GR" sz="2400" dirty="0" smtClean="0"/>
              <a:t>%).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μονιμοποιητικών διαλυμάτων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3000"/>
              </a:spcBef>
              <a:buNone/>
            </a:pPr>
            <a:r>
              <a:rPr lang="el-GR" sz="2400" b="1" dirty="0"/>
              <a:t>Αδυναμία εξέτασης την κατάλληλη ώρα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Συγκεκριμένη ώρα κένωσης</a:t>
            </a:r>
            <a:r>
              <a:rPr lang="el-GR" sz="2400" dirty="0" smtClean="0"/>
              <a:t>(;)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Όχι  έγκαιρη παράδοση  των </a:t>
            </a:r>
            <a:r>
              <a:rPr lang="el-GR" sz="2400" dirty="0" smtClean="0"/>
              <a:t>κοπράνων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Μεγάλη απόσταση συλλογή /</a:t>
            </a:r>
            <a:r>
              <a:rPr lang="el-GR" sz="2400" dirty="0" smtClean="0"/>
              <a:t>εργαστήριο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Αποστολή σε εργαστήριο </a:t>
            </a:r>
            <a:r>
              <a:rPr lang="el-GR" sz="2400" dirty="0" smtClean="0"/>
              <a:t>αναφοράς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Φόρτος εργασίας στο </a:t>
            </a:r>
            <a:r>
              <a:rPr lang="el-GR" sz="2400" dirty="0" smtClean="0"/>
              <a:t>εργαστήριο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72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Φορμαλίνη 10%  σε  </a:t>
            </a:r>
            <a:r>
              <a:rPr lang="el-GR" dirty="0" smtClean="0"/>
              <a:t>60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l-GR" dirty="0" smtClean="0"/>
              <a:t>C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160240"/>
          </a:xfrm>
        </p:spPr>
        <p:txBody>
          <a:bodyPr/>
          <a:lstStyle/>
          <a:p>
            <a:r>
              <a:rPr lang="el-GR" sz="2400" dirty="0"/>
              <a:t>Μονιμοποίηση και διατήρηση  αυγών  ελμίνθων, καθώς στην </a:t>
            </a:r>
            <a:r>
              <a:rPr lang="el-GR" sz="2400" u="sng" dirty="0"/>
              <a:t>χαμηλή θερμοκρασία  </a:t>
            </a:r>
            <a:r>
              <a:rPr lang="el-GR" sz="2400" dirty="0"/>
              <a:t>στην φορμαλίνη πολλά αυγά ελμίνθων όπως της ασκαρίδας θα εξακολουθήσουν να αναπτύσσονται και να μολύνουν παραμένοντας για μεγάλο χρονικό διάστημα ζωντανά.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6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Διαδικασία</a:t>
            </a:r>
            <a:br>
              <a:rPr lang="el-GR" sz="4400" dirty="0"/>
            </a:br>
            <a:r>
              <a:rPr lang="el-GR" sz="3600" b="0" dirty="0"/>
              <a:t>(</a:t>
            </a:r>
            <a:r>
              <a:rPr lang="el-GR" sz="3600" b="0" dirty="0" smtClean="0"/>
              <a:t>Φορμαλίνη)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7672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Συγκέντρωση μεγάλου αριθμού κύστεων, αυγών, προνυμφών χωρίς κοπρανώδη </a:t>
            </a:r>
            <a:r>
              <a:rPr lang="el-GR" sz="2400" dirty="0" smtClean="0"/>
              <a:t>υλικά,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Το δείγμα κοπράνων διαλύεται σε </a:t>
            </a:r>
            <a:r>
              <a:rPr lang="el-GR" sz="2400" dirty="0" smtClean="0"/>
              <a:t>νερό,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Διηθείται μέσα από πολλές γάζες σε κωνικό </a:t>
            </a:r>
            <a:r>
              <a:rPr lang="el-GR" sz="2400" dirty="0" smtClean="0"/>
              <a:t>σωληνάριο,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Το διήθημα αφήνεται για μία ώρα ή περισσότερο,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Απόρριψη </a:t>
            </a:r>
            <a:r>
              <a:rPr lang="el-GR" sz="2400" dirty="0" smtClean="0"/>
              <a:t>υπερκείμενου,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Τελικό ίζημα διαλύεται σε φορμαλίνη 10</a:t>
            </a:r>
            <a:r>
              <a:rPr lang="el-GR" sz="2400" dirty="0" smtClean="0"/>
              <a:t>%.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9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Κρυπτοσπορίδια ή κοκκίδια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0681" y="1916832"/>
            <a:ext cx="8229600" cy="3600400"/>
          </a:xfrm>
        </p:spPr>
        <p:txBody>
          <a:bodyPr/>
          <a:lstStyle/>
          <a:p>
            <a:pPr marL="0" indent="0" algn="ctr">
              <a:spcBef>
                <a:spcPts val="3000"/>
              </a:spcBef>
              <a:buNone/>
            </a:pPr>
            <a:r>
              <a:rPr lang="el-GR" sz="2400" dirty="0"/>
              <a:t>Υδαρής  διάρροια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 Δεν διηθούνται τα υδαρή κόπρανα για κρυπτοσπορίδια ή </a:t>
            </a:r>
            <a:r>
              <a:rPr lang="el-GR" sz="2400" dirty="0" smtClean="0"/>
              <a:t>κοκκίδια,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Φυγοκέντρηση  στις 2000 περίπου στροφές για 10</a:t>
            </a:r>
            <a:r>
              <a:rPr lang="el-GR" sz="2400" dirty="0" smtClean="0"/>
              <a:t>΄,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 Καθίζηση ωοκύστων και σπόρων.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88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Παρασκευή υδατικού διαλύματος φορμαλίνης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8094" y="1412776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Στο εμπόριο υπάρχει η φορμαλδεΰδη σε συγκέντρωση 37-40%. </a:t>
            </a:r>
          </a:p>
          <a:p>
            <a:pPr>
              <a:spcBef>
                <a:spcPts val="1800"/>
              </a:spcBef>
            </a:pPr>
            <a:r>
              <a:rPr lang="el-GR" sz="2400" i="1" dirty="0"/>
              <a:t>Φορμαλίνη ή φορμόλη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i="1" dirty="0"/>
              <a:t>υδατικό διάλυμα αέριας φορμαλδεΰδης</a:t>
            </a:r>
            <a:r>
              <a:rPr lang="el-GR" sz="2400" dirty="0"/>
              <a:t> (100% 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Από 100% παρασκευάζονται τα υδατικά διαλύματα και τα ρυθμιστικά διαλύματα φορμαλίνης.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Παράδειγμα</a:t>
            </a:r>
            <a:r>
              <a:rPr lang="el-GR" sz="2400" dirty="0"/>
              <a:t>: για να παρασκευαστεί 10% υδατικό  διάλυμα  </a:t>
            </a:r>
            <a:r>
              <a:rPr lang="el-GR" sz="2400" dirty="0" smtClean="0"/>
              <a:t>φορμαλίνης.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10 ml από τη φορμαλδεΰδη του εμπορίου και 90ml    αποσταγμένου νερού  (υδατικό διάλυμα φορμαλίνης</a:t>
            </a:r>
            <a:r>
              <a:rPr lang="el-GR" sz="2400" dirty="0" smtClean="0"/>
              <a:t>).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ή </a:t>
            </a:r>
            <a:r>
              <a:rPr lang="el-GR" sz="2400" dirty="0" smtClean="0"/>
              <a:t>90m </a:t>
            </a:r>
            <a:r>
              <a:rPr lang="el-GR" sz="2400" dirty="0"/>
              <a:t>ρυθμιστικού διαλύματος για ρυθμιστικό διάλυμα.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5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908720"/>
          </a:xfrm>
        </p:spPr>
        <p:txBody>
          <a:bodyPr>
            <a:noAutofit/>
          </a:bodyPr>
          <a:lstStyle/>
          <a:p>
            <a:r>
              <a:rPr lang="el-GR" dirty="0"/>
              <a:t>Πλεονεκτήματα της χρήσης  φορμαλίνης 5%-10%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59806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l-GR" sz="2600" dirty="0"/>
              <a:t>Καλό μονιμοποιητικό για τα αυγών των ελμίνθων, των προνυμφών και  των κυστών των πρωτόζωων. Μπορεί να διατηρηθούν για αρκετά χρόνια.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Μπορεί να χρησιμοποιηθεί για τον εμπλουτισμό των κοπράνων (μέθοδος καθίζησης).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Διατίθεται και από το εμπόριο και διατηρείται μεγάλο χρονικό διάστημα.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Τα ρυθμιστικά διαλύματα της φορμαλίνης διατηρούν τη καλή μορφολογία των παρασίτων για μεγάλο χρονικό διάστημα.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Χρησιμοποιούνται στην  ανοσολογική ανίχνευση, της </a:t>
            </a:r>
            <a:r>
              <a:rPr lang="el-GR" sz="2600" i="1" dirty="0"/>
              <a:t>Λάμβλιας της εντερικής (Giardia Lamblia) </a:t>
            </a:r>
            <a:r>
              <a:rPr lang="el-GR" sz="2600" dirty="0"/>
              <a:t>και των κρυπτοσποριδίων.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75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Μειονεκτήματα της </a:t>
            </a:r>
            <a:r>
              <a:rPr lang="el-GR" dirty="0"/>
              <a:t>χρήσης  φορμαλίνης 5%-10%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2352" y="2132856"/>
            <a:ext cx="8229600" cy="273630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Δεν διατηρούνται επαρκώς οι τροφοζωίτες.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Δεν μπορούν να γίνουν μόνιμα βαμμένα </a:t>
            </a:r>
            <a:r>
              <a:rPr lang="el-GR" sz="2400" dirty="0" smtClean="0"/>
              <a:t>παρασκευάσματα.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φορμαλίνη παρεμβάλλεται σε μεθόδους της Μοριακής Βιολογίας ( PCR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15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US" dirty="0"/>
              <a:t>PVA (Polyvinyl Alcohol, </a:t>
            </a:r>
            <a:r>
              <a:rPr lang="el-GR" dirty="0"/>
              <a:t>πολυβινυλική αλκοόλη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Πλαστική ρητίνη-σκόνη -συνήθως ενσωματώνεται στο μονιμοποιητικό   Schaudinn.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Εναιώρημα κοπράνων + PVA σε  πλάκα τα κόπρανα προσκολλώνται με τη βοήθεια του PVA.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Μονιμοποίηση από το Schaudinn.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Αναλογία 3  μέρη  μονιμοποιητικού και 1 κόπρανα.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Καλή ανάμειξη.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73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(</a:t>
            </a:r>
            <a:r>
              <a:rPr lang="en-US" dirty="0" smtClean="0"/>
              <a:t>PVA)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παρασκευάζονται μόνιμα βαμμένα επιχρίσματα και μπορεί να γίνει εμπλουτισμός κοπράνων, με ορισμένες εξαιρέσεις.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Διατηρεί πολύ καλά την μορφολογία των κυστών και των τροφοζωιτών για μεγάλο χρονικό διάστημα και μπορεί μην  εξεταστούν   αμέσως.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Μπορεί να σταλούν τα επιχρίσματα  σε οποιοδήποτε εργαστήριο όσο μακριά και αν βρίσκεται, για διάγνωση ή για επιβεβαίωση της διάγνωσης.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Είναι πολύ χρήσιμο στα διαρροϊκά κόπρανα.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Διατίθεται σε συσκευασίες  </a:t>
            </a:r>
            <a:r>
              <a:rPr lang="el-GR" sz="2400" dirty="0" smtClean="0"/>
              <a:t>εμπορίου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Διατηρείται για μήνες ως χρόνια σε καλά σφραγισμένα δοχεία σε θερμοκρασία δωματίου.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9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Μειονεκτήματα </a:t>
            </a:r>
            <a:r>
              <a:rPr lang="en-US" dirty="0" smtClean="0"/>
              <a:t>(PVA)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Μονιμοποίηση και εμπλουτισμός μερικά παράσιτα όπως  αυγά τριχίουρου ( </a:t>
            </a:r>
            <a:r>
              <a:rPr lang="el-GR" sz="2400" i="1" dirty="0"/>
              <a:t>Trichuris trichiura</a:t>
            </a:r>
            <a:r>
              <a:rPr lang="el-GR" sz="2400" dirty="0"/>
              <a:t>), κύστες </a:t>
            </a:r>
            <a:r>
              <a:rPr lang="el-GR" sz="2400" i="1" dirty="0"/>
              <a:t>Giardia lamblia </a:t>
            </a:r>
            <a:r>
              <a:rPr lang="el-GR" sz="2400" dirty="0"/>
              <a:t>και ωοκύστες  </a:t>
            </a:r>
            <a:r>
              <a:rPr lang="el-GR" sz="2400" i="1" dirty="0"/>
              <a:t>Isospora belli</a:t>
            </a:r>
            <a:r>
              <a:rPr lang="el-GR" sz="2400" dirty="0"/>
              <a:t>, δεν εμπλουτίζονται τόσο καλά όσο με την φορμαλίνη και ορισμένα αυγά και προνύμφες όπως του στρογγυλοειδούς μπορεί να καταστραφούν.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Περιέχει ενώσεις υδραργύρου οι οποίες είναι δύσκολο να απορριφθούν με ασφάλεια.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Δύσκολο να παρασκευαστεί στο εργαστήριο.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Μπορεί να αποχρωματιστεί να γίνει λευκό και  ζελατινώδες αν μοιραστεί σε μικρές ποσότητες ή αν διατηρηθεί σε ψυγείο.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Δεν μπορεί να εφαρμοστούν ανοσολογικές τεχνικές.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Τροποποιημένα διαλύματα </a:t>
            </a:r>
            <a:r>
              <a:rPr lang="en-US" dirty="0"/>
              <a:t>PVA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1342" y="2492896"/>
            <a:ext cx="8229600" cy="1800200"/>
          </a:xfrm>
        </p:spPr>
        <p:txBody>
          <a:bodyPr/>
          <a:lstStyle/>
          <a:p>
            <a:r>
              <a:rPr lang="el-GR" sz="2400" dirty="0"/>
              <a:t>Έχουν προταθεί διαφοροποιημένα διαλύματα τα οποία έχουν αντικαταστήσει τον υδράργυρο με χαλκό ή ψευδάργυρο. Δεν έχουν όμως τα αποτελέσματα του υδραργύρου.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3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Μονιμοποίηση κοπράνων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224136"/>
          </a:xfrm>
        </p:spPr>
        <p:txBody>
          <a:bodyPr/>
          <a:lstStyle/>
          <a:p>
            <a:r>
              <a:rPr lang="el-GR" sz="2400" dirty="0"/>
              <a:t>Το συντομότερο δυνατόν σε συντηρητικό διάλυμα ή σε μίγμα συντηρητικών.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5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Μονιμοποιητικό διάλυμα </a:t>
            </a:r>
            <a:r>
              <a:rPr lang="en-US" dirty="0" smtClean="0"/>
              <a:t>Schaudinn’s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1602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l-GR" sz="2400" dirty="0"/>
              <a:t>Παρασκευή μονίμων βαμμένων επιχρισμάτων από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Πρόσφατα </a:t>
            </a:r>
            <a:r>
              <a:rPr lang="el-GR" sz="2400" dirty="0" smtClean="0"/>
              <a:t>κόπρανα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Επιχρίσματα από τον  εντερικό  </a:t>
            </a:r>
            <a:r>
              <a:rPr lang="el-GR" sz="2400" dirty="0" smtClean="0"/>
              <a:t>αυλό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1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</a:t>
            </a:r>
            <a:r>
              <a:rPr lang="en-US" dirty="0"/>
              <a:t> (</a:t>
            </a:r>
            <a:r>
              <a:rPr lang="en-US" dirty="0" smtClean="0"/>
              <a:t>Schaudinn’s)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6835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Παρασκευή μονίμων βαμμένων επιχρισμάτων –διατήρηση μέχρι μια εβδομάδα χωρίς να καταστραφούν οι μορφές παρασίτων </a:t>
            </a:r>
            <a:r>
              <a:rPr lang="el-GR" sz="2400" dirty="0" smtClean="0"/>
              <a:t>–</a:t>
            </a:r>
            <a:r>
              <a:rPr lang="en-US" sz="2400" dirty="0" smtClean="0"/>
              <a:t> </a:t>
            </a:r>
            <a:r>
              <a:rPr lang="el-GR" sz="2400" dirty="0" smtClean="0"/>
              <a:t>χρώση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Εύκολα παρασκευή στο εργαστήριο.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Διατίθεται και στο εμπόριο από αρκετές εταιρίες.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87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Μειονεκτήματα </a:t>
            </a:r>
            <a:r>
              <a:rPr lang="el-GR" dirty="0" smtClean="0"/>
              <a:t>(</a:t>
            </a:r>
            <a:r>
              <a:rPr lang="en-US" dirty="0"/>
              <a:t>Schaudinn’s)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Χρειάζεται ειδική τεχνική για τον εμπλουτισμό των κοπράνων που δεν προτείνεται.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Μικρή προσκολλητική ικανότητα σε υδαρή υλικά.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Περιέχει υδράργυρο.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6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MIF (</a:t>
            </a:r>
            <a:r>
              <a:rPr lang="el-GR" dirty="0" smtClean="0"/>
              <a:t>Μερθειολική </a:t>
            </a:r>
            <a:r>
              <a:rPr lang="el-GR" dirty="0"/>
              <a:t>ιωδιούχος φορμαλίνη  </a:t>
            </a:r>
            <a:r>
              <a:rPr lang="en-US" dirty="0"/>
              <a:t>Merthiolate  Iodine </a:t>
            </a:r>
            <a:r>
              <a:rPr lang="en-US" dirty="0" smtClean="0"/>
              <a:t>Formalin)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2400" dirty="0"/>
              <a:t>Όλα τα είδη και τα στάδια των παρασίτων που βρίσκονται στα κόπρανα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Πολύ χρήσιμο για τις έρευνες πεδίου. μονιμοποίηση όλων των τύπων κοπράνων και των δειγμάτων αναρρόφησης.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Περιέχει μερθειολικό βάμμα βάφει τα παράσιτα - νωπό και δεν χρειάζεται άλλη χρώση.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Με MIF δείγματα - νωπά παρασκευάσματα (να γίνει διάγνωση) ή/ και εμπλουτισμός και νωπό </a:t>
            </a:r>
            <a:r>
              <a:rPr lang="el-GR" sz="2400" dirty="0" smtClean="0"/>
              <a:t>παρασκεύασμα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4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</a:t>
            </a:r>
            <a:r>
              <a:rPr lang="en-US" dirty="0" smtClean="0"/>
              <a:t> (MIF)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9948" y="1628800"/>
            <a:ext cx="8229600" cy="41044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Μονιμοποιεί και βάφει συγχρόνως όλα τα παράσιτα (πρωτόζωα, αυγά και προνύμφες) μπορεί να ανιχνευτούν σε νωπό παρασκεύασμα χωρίς περαιτέρω χρώση.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Χρήσιμο στις έρευνες </a:t>
            </a:r>
            <a:r>
              <a:rPr lang="el-GR" sz="2400" dirty="0" smtClean="0"/>
              <a:t>πεδίου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Παρασκευάζεται </a:t>
            </a:r>
            <a:r>
              <a:rPr lang="el-GR" sz="2400" dirty="0" smtClean="0"/>
              <a:t>εύκολα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Διατηρείται μεγάλο χρονικό διάστημα (χωριστά τα διαλύματα).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9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Μειονεκτήματα</a:t>
            </a:r>
            <a:r>
              <a:rPr lang="en-US" dirty="0" smtClean="0"/>
              <a:t> (MIF)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Δύσκολο να εφαρμοστούν άλλες </a:t>
            </a:r>
            <a:r>
              <a:rPr lang="el-GR" sz="2400" dirty="0" smtClean="0"/>
              <a:t>χρώσεις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Περιέχει ενώσεις </a:t>
            </a:r>
            <a:r>
              <a:rPr lang="el-GR" sz="2400" dirty="0" smtClean="0"/>
              <a:t>υδραργύρου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Τα διαλύματα πρέπει να αναμιχθούν πριν την χρήση επειδή δεν είναι σταθερά τα διαλύματα </a:t>
            </a:r>
            <a:r>
              <a:rPr lang="el-GR" sz="2400" dirty="0" smtClean="0"/>
              <a:t>ιωδίου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Το ιώδιο παρεμβάλλεται  στις άλλες χρωστικές και στο φθορισμό και μπορεί να παραμορφώσει τους </a:t>
            </a:r>
            <a:r>
              <a:rPr lang="el-GR" sz="2400" dirty="0" smtClean="0"/>
              <a:t>τροφοζωίτες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Ο εμπλουτισμός μπορεί να μην δώσει ικανοποιητικά </a:t>
            </a:r>
            <a:r>
              <a:rPr lang="el-GR" sz="2400" dirty="0" smtClean="0"/>
              <a:t>αποτελέσματα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Δεν διατηρούνται οι μορφές των παρασίτων για μεγάλο χρονικό </a:t>
            </a:r>
            <a:r>
              <a:rPr lang="el-GR" sz="2400" dirty="0" smtClean="0"/>
              <a:t>διάστημα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52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n-US" dirty="0"/>
              <a:t>SAF </a:t>
            </a:r>
            <a:r>
              <a:rPr lang="en-US" dirty="0" smtClean="0"/>
              <a:t>(Sodium </a:t>
            </a:r>
            <a:r>
              <a:rPr lang="en-US" dirty="0"/>
              <a:t>acetate Acetic acid </a:t>
            </a:r>
            <a:r>
              <a:rPr lang="en-US" dirty="0" smtClean="0"/>
              <a:t>Formalin)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5340" y="2276872"/>
            <a:ext cx="8229600" cy="216024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Εμπλουτισμός και  βαμμένο μόνιμο </a:t>
            </a:r>
            <a:r>
              <a:rPr lang="el-GR" sz="2400" dirty="0" smtClean="0"/>
              <a:t>παρασκεύασμα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(Χρειάζεται λευκωματίνη για την προσκόλληση του δείγματος στην αντικειμενοφόρο πλάκα καθώς το μονιμοποιητικό δεν διαθέτει ιδιότητες προσκόλλησης).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2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</a:t>
            </a:r>
            <a:r>
              <a:rPr lang="en-US" dirty="0" smtClean="0"/>
              <a:t> (SAF)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Εμπλουτισμός -βαμμένο </a:t>
            </a:r>
            <a:r>
              <a:rPr lang="el-GR" sz="2400" dirty="0" smtClean="0"/>
              <a:t>παρασκεύασμα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Δεν περιέχει ενώσεις </a:t>
            </a:r>
            <a:r>
              <a:rPr lang="el-GR" sz="2400" dirty="0" smtClean="0"/>
              <a:t>υδραργύρου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Παρασκευάζεται εύκολα και διατίθεται στο εμπόριο από αρκετές </a:t>
            </a:r>
            <a:r>
              <a:rPr lang="el-GR" sz="2400" dirty="0" smtClean="0"/>
              <a:t>εταιρίες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Διατηρείται μεγάλο χρονικό </a:t>
            </a:r>
            <a:r>
              <a:rPr lang="el-GR" sz="2400" dirty="0" smtClean="0"/>
              <a:t>διάστημα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Μπορεί να χρησιμοποιηθούν τα μονιμοποιημένα δείγματα για την εφαρμογή ανοσολογικών τεχνικών για την ανίχνευση της λάμβλιας και των κρυπτοσποριδίων.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Μειονεκτήματα</a:t>
            </a:r>
            <a:r>
              <a:rPr lang="en-US" dirty="0" smtClean="0"/>
              <a:t> (SAF)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024336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Δεν διαθέτει ιδιότητες προσκόλλησης και  χρειάζεται λευκωματίνη για την προσκόλληση του δείγματος στην αντικειμενοφόρο πλάκα.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Η μορφολογία των παρασίτων είναι καλύτερη με την χρώση σιδηρούχο αιματοξυλίνη ( iron-hematoxylin), με την τρίχρωμη δεν δίνει ικανοποιητικά αποτελέσματα.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4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της μονιμοποίησης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2235" y="2060848"/>
            <a:ext cx="8229600" cy="295232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Δεν  αλλοιώνονται και δεν αποσυντίθονται τα παράσιτα.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Σταματά  η ανάπτυξη ορισμένων αυγών ελμίνθων - προνυμφών.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Ορισμένα παράσιτα γίνονται μη μολυσματικά.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8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Ανθούλα Νικολαΐδου 2014. Ανθούλα Νικολαΐδου. «Παρασιτολογία - </a:t>
            </a:r>
            <a:r>
              <a:rPr lang="en-US" sz="2000" dirty="0" smtClean="0"/>
              <a:t>M</a:t>
            </a:r>
            <a:r>
              <a:rPr lang="el-GR" sz="2000" dirty="0" smtClean="0"/>
              <a:t>υκητολογία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Μονιμοποιητικά, συντηρητικά».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el-GR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anose="020B0604020202020204" pitchFamily="34" charset="0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altLang="el-GR" dirty="0" smtClean="0"/>
              <a:t>Συχνά χρησιμοποιούμενα μονιμοποιητικά</a:t>
            </a:r>
          </a:p>
        </p:txBody>
      </p:sp>
      <p:sp>
        <p:nvSpPr>
          <p:cNvPr id="2253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ts val="3000"/>
              </a:spcBef>
              <a:buFont typeface="Arial" charset="0"/>
              <a:buAutoNum type="arabicPeriod"/>
            </a:pPr>
            <a:r>
              <a:rPr lang="en-US" altLang="el-GR" sz="2400" dirty="0" smtClean="0"/>
              <a:t>5 </a:t>
            </a:r>
            <a:r>
              <a:rPr lang="el-GR" altLang="el-GR" sz="2400" dirty="0" smtClean="0"/>
              <a:t>ή</a:t>
            </a:r>
            <a:r>
              <a:rPr lang="en-US" altLang="el-GR" sz="2400" dirty="0" smtClean="0"/>
              <a:t> 10%  </a:t>
            </a:r>
            <a:r>
              <a:rPr lang="el-GR" altLang="el-GR" sz="2400" dirty="0" smtClean="0"/>
              <a:t>φορμαλίνη  </a:t>
            </a:r>
            <a:r>
              <a:rPr lang="en-US" altLang="el-GR" sz="2400" dirty="0" smtClean="0"/>
              <a:t>formalin, </a:t>
            </a:r>
          </a:p>
          <a:p>
            <a:pPr marL="609600" indent="-609600">
              <a:spcBef>
                <a:spcPts val="3000"/>
              </a:spcBef>
              <a:buFont typeface="Arial" charset="0"/>
              <a:buAutoNum type="arabicPeriod"/>
            </a:pPr>
            <a:r>
              <a:rPr lang="en-US" altLang="el-GR" sz="2400" dirty="0" smtClean="0"/>
              <a:t>5 </a:t>
            </a:r>
            <a:r>
              <a:rPr lang="el-GR" altLang="el-GR" sz="2400" dirty="0" smtClean="0"/>
              <a:t>ή</a:t>
            </a:r>
            <a:r>
              <a:rPr lang="en-US" altLang="el-GR" sz="2400" dirty="0" smtClean="0"/>
              <a:t> 10% </a:t>
            </a:r>
            <a:r>
              <a:rPr lang="el-GR" altLang="el-GR" sz="2400" dirty="0" smtClean="0"/>
              <a:t>ρυθμιστικό διάλυμα φορμαλίνης </a:t>
            </a:r>
            <a:r>
              <a:rPr lang="en-US" altLang="el-GR" sz="2400" dirty="0" smtClean="0"/>
              <a:t>buffered formalin, </a:t>
            </a:r>
          </a:p>
          <a:p>
            <a:pPr marL="609600" indent="-609600">
              <a:spcBef>
                <a:spcPts val="3000"/>
              </a:spcBef>
              <a:buFont typeface="Arial" charset="0"/>
              <a:buAutoNum type="arabicPeriod"/>
            </a:pPr>
            <a:r>
              <a:rPr lang="en-US" altLang="el-GR" sz="2400" dirty="0" smtClean="0"/>
              <a:t>PVA </a:t>
            </a:r>
            <a:r>
              <a:rPr lang="el-GR" altLang="el-GR" sz="2400" dirty="0" smtClean="0"/>
              <a:t>πολυβινυλική αλκοόλη, </a:t>
            </a:r>
            <a:r>
              <a:rPr lang="en-US" altLang="el-GR" sz="2400" dirty="0" smtClean="0"/>
              <a:t>Polyvinyl Alcohol,</a:t>
            </a:r>
          </a:p>
          <a:p>
            <a:pPr marL="609600" indent="-609600">
              <a:spcBef>
                <a:spcPts val="3000"/>
              </a:spcBef>
              <a:buFont typeface="Arial" charset="0"/>
              <a:buAutoNum type="arabicPeriod"/>
            </a:pPr>
            <a:r>
              <a:rPr lang="en-US" altLang="el-GR" sz="2400" dirty="0" smtClean="0"/>
              <a:t>Schaudinn’s fixative,</a:t>
            </a:r>
          </a:p>
          <a:p>
            <a:pPr marL="609600" indent="-609600">
              <a:spcBef>
                <a:spcPts val="3000"/>
              </a:spcBef>
              <a:buFont typeface="Arial" charset="0"/>
              <a:buAutoNum type="arabicPeriod"/>
            </a:pPr>
            <a:r>
              <a:rPr lang="en-US" altLang="el-GR" sz="2400" dirty="0" smtClean="0"/>
              <a:t>MIF </a:t>
            </a:r>
            <a:r>
              <a:rPr lang="el-GR" altLang="el-GR" sz="2400" dirty="0" smtClean="0"/>
              <a:t>Μερθειολική ιωδιούχος φορμαλίνη  </a:t>
            </a:r>
            <a:r>
              <a:rPr lang="en-US" altLang="el-GR" sz="2400" dirty="0" smtClean="0"/>
              <a:t>Merthiolate  Iodine Formalin,</a:t>
            </a:r>
          </a:p>
          <a:p>
            <a:pPr marL="609600" indent="-609600">
              <a:spcBef>
                <a:spcPts val="3000"/>
              </a:spcBef>
              <a:buFont typeface="Arial" charset="0"/>
              <a:buAutoNum type="arabicPeriod"/>
            </a:pPr>
            <a:r>
              <a:rPr lang="en-US" altLang="el-GR" sz="2400" dirty="0" smtClean="0"/>
              <a:t>SAF Sodium acetate Acetic acid Formalin.</a:t>
            </a:r>
          </a:p>
          <a:p>
            <a:pPr marL="609600" indent="-609600">
              <a:spcBef>
                <a:spcPts val="3000"/>
              </a:spcBef>
            </a:pPr>
            <a:endParaRPr lang="el-GR" altLang="el-GR" sz="2400" dirty="0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216C2B2-6F69-4DFD-A312-048B35923195}" type="slidenum">
              <a:rPr lang="el-GR" altLang="el-GR">
                <a:solidFill>
                  <a:srgbClr val="F3EE1E"/>
                </a:solidFill>
              </a:rPr>
              <a:pPr/>
              <a:t>4</a:t>
            </a:fld>
            <a:endParaRPr lang="el-GR" altLang="el-GR" dirty="0">
              <a:solidFill>
                <a:srgbClr val="F3E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Ιδανικό </a:t>
            </a:r>
            <a:r>
              <a:rPr lang="el-GR" dirty="0" smtClean="0"/>
              <a:t>μονιμοποιητικό </a:t>
            </a:r>
            <a:r>
              <a:rPr lang="el-GR" sz="3200" b="0" dirty="0" smtClean="0"/>
              <a:t>(1 από 2) 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76464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Να διατηρεί όλες τις μορφές των παρασίτων,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Να μην αντιδρά με τα διαλύματα εμπλουτισμού </a:t>
            </a:r>
            <a:r>
              <a:rPr lang="el-GR" sz="2400" dirty="0" smtClean="0"/>
              <a:t>– χρώσεων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Δυνατότητα εφαρμογής πολλών  τεχνικών </a:t>
            </a:r>
            <a:r>
              <a:rPr lang="el-GR" sz="2400" dirty="0" smtClean="0"/>
              <a:t>διάγνωσης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Να μην είναι </a:t>
            </a:r>
            <a:r>
              <a:rPr lang="el-GR" sz="2400" dirty="0" smtClean="0"/>
              <a:t>τοξικό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Να μην είναι </a:t>
            </a:r>
            <a:r>
              <a:rPr lang="el-GR" sz="2400" dirty="0" smtClean="0"/>
              <a:t>ακριβό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7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Ιδανικό μονιμοποιητικό </a:t>
            </a:r>
            <a:r>
              <a:rPr lang="el-GR" sz="3200" b="0" dirty="0" smtClean="0"/>
              <a:t>(2 </a:t>
            </a:r>
            <a:r>
              <a:rPr lang="el-GR" sz="3200" b="0" dirty="0"/>
              <a:t>από 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3123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0"/>
              </a:spcBef>
              <a:buNone/>
            </a:pPr>
            <a:r>
              <a:rPr lang="el-GR" sz="2400" dirty="0"/>
              <a:t>Δεν υπάρχει ένα  μέσον  να αποδίδει  τα καλύτερα αποτελέσματα,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Για όλες </a:t>
            </a:r>
            <a:r>
              <a:rPr lang="el-GR" sz="2400" dirty="0" smtClean="0"/>
              <a:t>μορφές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Για όλες τις τεχνικές που εφαρμόζονται για την διάγνωση των παρασίτων. 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52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Κριτήρια επιλογής </a:t>
            </a:r>
            <a:r>
              <a:rPr lang="el-GR" sz="4400" dirty="0" smtClean="0"/>
              <a:t>μονιμοποιητικού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2852" y="1340768"/>
            <a:ext cx="8229600" cy="468052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Να </a:t>
            </a:r>
            <a:r>
              <a:rPr lang="el-GR" sz="2400" dirty="0"/>
              <a:t>μονιμοποιεί ικανοποιητικά 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τους τροφοζωίτες, 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τις κύστες, 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τις ωοκύστες, 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τους σπόρους των μικροσποριδίων, 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τα αυγά και τις προνύμφες των </a:t>
            </a:r>
            <a:r>
              <a:rPr lang="el-GR" sz="2200" dirty="0" smtClean="0"/>
              <a:t>ελμίνθων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Κριτήρια επιλογής μονιμοποιητικού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6694" y="1340768"/>
            <a:ext cx="8229600" cy="482453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600"/>
              </a:spcBef>
              <a:buFont typeface="+mj-lt"/>
              <a:buAutoNum type="arabicPeriod" startAt="2"/>
            </a:pPr>
            <a:r>
              <a:rPr lang="el-GR" sz="2400" dirty="0"/>
              <a:t>Εμπλουτισμός + μόνιμο βαμμένο παρασκεύασμα.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 startAt="2"/>
            </a:pPr>
            <a:r>
              <a:rPr lang="el-GR" sz="2400" dirty="0"/>
              <a:t>Η συλλογή να γίνεται σε ένα ή δύο σωληνάρια.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 startAt="2"/>
            </a:pPr>
            <a:r>
              <a:rPr lang="el-GR" sz="2400" dirty="0"/>
              <a:t>Αν η παρασκευή των διαλυμάτων γίνεται στο εργαστήριο ή προμηθεύονται από το εμπόριο.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 startAt="2"/>
            </a:pPr>
            <a:r>
              <a:rPr lang="el-GR" sz="2400" dirty="0"/>
              <a:t>Μέθοδοι διάγνωσης ανοσολογικοί ή μοριακές </a:t>
            </a:r>
            <a:r>
              <a:rPr lang="el-GR" sz="2400" dirty="0" smtClean="0"/>
              <a:t>τεχνικές. </a:t>
            </a:r>
            <a:endParaRPr lang="el-GR" sz="24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 startAt="2"/>
            </a:pPr>
            <a:r>
              <a:rPr lang="el-GR" sz="2400" dirty="0"/>
              <a:t>Ειδικές χρώσεις στα μονιμοποιημένα κόπρανα π.χ</a:t>
            </a:r>
            <a:r>
              <a:rPr lang="el-GR" sz="2400" dirty="0" smtClean="0"/>
              <a:t>. τροποποιημένη </a:t>
            </a:r>
            <a:r>
              <a:rPr lang="el-GR" sz="2400" dirty="0"/>
              <a:t>οξεάντοχη  χρώση για κρυπτοσπορίδια. </a:t>
            </a:r>
          </a:p>
          <a:p>
            <a:pPr marL="514350" indent="-514350">
              <a:buFont typeface="+mj-lt"/>
              <a:buAutoNum type="arabicPeriod" startAt="2"/>
            </a:pPr>
            <a:endParaRPr lang="el-GR" dirty="0"/>
          </a:p>
          <a:p>
            <a:pPr marL="514350" indent="-514350">
              <a:buFont typeface="+mj-lt"/>
              <a:buAutoNum type="arabicPeriod" startAt="2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59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f32522a87789296a1fb9a6b83ebf67d66eb81"/>
  <p:tag name="ISPRING_RESOURCE_PATHS_HASH_PRESENTER" val="9389149d7224e5be261e80fdc8ca3b1a736b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542</TotalTime>
  <Words>2233</Words>
  <Application>Microsoft Office PowerPoint</Application>
  <PresentationFormat>On-screen Show (4:3)</PresentationFormat>
  <Paragraphs>290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OC_template_updated</vt:lpstr>
      <vt:lpstr>1_OC_template_updated</vt:lpstr>
      <vt:lpstr>2_OC_template_updated</vt:lpstr>
      <vt:lpstr>3_OC_template_updated</vt:lpstr>
      <vt:lpstr>ΠΑΡΑΣΙΤΟΛΟΓΙΑ- ΜΥΚΗΤΟΛΟΓΙΑ  (Ε)</vt:lpstr>
      <vt:lpstr>Χρήση μονιμοποιητικών διαλυμάτων</vt:lpstr>
      <vt:lpstr>Μονιμοποίηση κοπράνων </vt:lpstr>
      <vt:lpstr>Σκοπός της μονιμοποίησης</vt:lpstr>
      <vt:lpstr>Συχνά χρησιμοποιούμενα μονιμοποιητικά</vt:lpstr>
      <vt:lpstr>Ιδανικό μονιμοποιητικό (1 από 2)  </vt:lpstr>
      <vt:lpstr>Ιδανικό μονιμοποιητικό (2 από 2) </vt:lpstr>
      <vt:lpstr>Κριτήρια επιλογής μονιμοποιητικού (1 από 2)</vt:lpstr>
      <vt:lpstr>Κριτήρια επιλογής μονιμοποιητικού (2 από 2)</vt:lpstr>
      <vt:lpstr>Η εκλογή των μονιμοποιητικών εξαρτάται</vt:lpstr>
      <vt:lpstr> Μονιμοποιημένα κόπρανα - τι ακολουθεί </vt:lpstr>
      <vt:lpstr>Διαδικασία Γενικά  </vt:lpstr>
      <vt:lpstr>Υλικά – Σκεύη – Όργανα</vt:lpstr>
      <vt:lpstr>Διαδικασία </vt:lpstr>
      <vt:lpstr>Διαδικασία  Δύο μονιμοποιητικά</vt:lpstr>
      <vt:lpstr>Σημεία προσοχής για την σωστή μονιμοποίηση των κοπράνων</vt:lpstr>
      <vt:lpstr>Φορμαλίνη (formalin)  5 ή 10% </vt:lpstr>
      <vt:lpstr>Καλύτερα αποτελέσματα </vt:lpstr>
      <vt:lpstr>Χρήσεις υδατικού διαλύματος φορμαλίνης</vt:lpstr>
      <vt:lpstr>Φορμαλίνη 10%  σε  60°C</vt:lpstr>
      <vt:lpstr>Διαδικασία (Φορμαλίνη)</vt:lpstr>
      <vt:lpstr>Κρυπτοσπορίδια ή κοκκίδια </vt:lpstr>
      <vt:lpstr>Παρασκευή υδατικού διαλύματος φορμαλίνης </vt:lpstr>
      <vt:lpstr>Πλεονεκτήματα της χρήσης  φορμαλίνης 5%-10%</vt:lpstr>
      <vt:lpstr>Μειονεκτήματα της χρήσης  φορμαλίνης 5%-10% </vt:lpstr>
      <vt:lpstr>PVA (Polyvinyl Alcohol, πολυβινυλική αλκοόλη)</vt:lpstr>
      <vt:lpstr>Πλεονεκτήματα (PVA)</vt:lpstr>
      <vt:lpstr>Μειονεκτήματα (PVA) </vt:lpstr>
      <vt:lpstr>Τροποποιημένα διαλύματα PVA</vt:lpstr>
      <vt:lpstr>Μονιμοποιητικό διάλυμα Schaudinn’s</vt:lpstr>
      <vt:lpstr>Πλεονεκτήματα (Schaudinn’s)</vt:lpstr>
      <vt:lpstr>Μειονεκτήματα (Schaudinn’s)</vt:lpstr>
      <vt:lpstr>MIF (Μερθειολική ιωδιούχος φορμαλίνη  Merthiolate  Iodine Formalin)</vt:lpstr>
      <vt:lpstr>Πλεονεκτήματα (MIF)</vt:lpstr>
      <vt:lpstr>Μειονεκτήματα (MIF)</vt:lpstr>
      <vt:lpstr>SAF (Sodium acetate Acetic acid Formalin)</vt:lpstr>
      <vt:lpstr>Πλεονεκτήματα (SAF)</vt:lpstr>
      <vt:lpstr>Μειονεκτήματα (SAF)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70</cp:revision>
  <dcterms:created xsi:type="dcterms:W3CDTF">2013-11-01T11:26:03Z</dcterms:created>
  <dcterms:modified xsi:type="dcterms:W3CDTF">2015-02-26T15:42:26Z</dcterms:modified>
</cp:coreProperties>
</file>