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13" r:id="rId3"/>
  </p:sldMasterIdLst>
  <p:notesMasterIdLst>
    <p:notesMasterId r:id="rId28"/>
  </p:notesMasterIdLst>
  <p:handoutMasterIdLst>
    <p:handoutMasterId r:id="rId29"/>
  </p:handoutMasterIdLst>
  <p:sldIdLst>
    <p:sldId id="351"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257" r:id="rId20"/>
    <p:sldId id="262" r:id="rId21"/>
    <p:sldId id="264" r:id="rId22"/>
    <p:sldId id="334" r:id="rId23"/>
    <p:sldId id="335" r:id="rId24"/>
    <p:sldId id="352"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pPr>
                <a:defRPr/>
              </a:pPr>
              <a:t>‹#›</a:t>
            </a:fld>
            <a:endParaRPr lang="el-GR"/>
          </a:p>
        </p:txBody>
      </p:sp>
    </p:spTree>
    <p:extLst>
      <p:ext uri="{BB962C8B-B14F-4D97-AF65-F5344CB8AC3E}">
        <p14:creationId xmlns:p14="http://schemas.microsoft.com/office/powerpoint/2010/main" val="183543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31238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3674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70297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844776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313839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033190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351455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33000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325011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85827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2164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7131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5078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0633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36637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5942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22024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apersizes.org/a-paper-size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papersizes.org/a-paper-sizes.htm"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992696" y="3096543"/>
            <a:ext cx="7158608"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9</a:t>
            </a:r>
            <a:r>
              <a:rPr lang="el-GR" sz="2800" dirty="0" smtClean="0"/>
              <a:t>:</a:t>
            </a:r>
            <a:r>
              <a:rPr lang="en-US" sz="2800" dirty="0" smtClean="0"/>
              <a:t> </a:t>
            </a:r>
            <a:r>
              <a:rPr lang="el-GR" sz="2800" dirty="0" smtClean="0"/>
              <a:t>Διαστάσεις χαρτιού</a:t>
            </a:r>
            <a:endParaRPr lang="en-US" sz="2800" dirty="0" smtClean="0"/>
          </a:p>
          <a:p>
            <a:pPr>
              <a:spcBef>
                <a:spcPts val="0"/>
              </a:spcBef>
            </a:pPr>
            <a:r>
              <a:rPr lang="el-GR" sz="2400" dirty="0"/>
              <a:t>Βασιλική </a:t>
            </a:r>
            <a:r>
              <a:rPr lang="el-GR" sz="2400" dirty="0" err="1"/>
              <a:t>Μπέλεση</a:t>
            </a:r>
            <a:endParaRPr lang="en-US" sz="2400" dirty="0"/>
          </a:p>
          <a:p>
            <a:pPr>
              <a:spcBef>
                <a:spcPts val="0"/>
              </a:spcBef>
            </a:pPr>
            <a:r>
              <a:rPr lang="el-GR" sz="2400" dirty="0" err="1"/>
              <a:t>Επίκ</a:t>
            </a:r>
            <a:r>
              <a:rPr lang="el-GR" sz="2400" dirty="0"/>
              <a:t>. </a:t>
            </a:r>
            <a:r>
              <a:rPr lang="el-GR" sz="2400"/>
              <a:t>Καθηγήτρια</a:t>
            </a:r>
          </a:p>
          <a:p>
            <a:pPr>
              <a:spcBef>
                <a:spcPts val="0"/>
              </a:spcBef>
            </a:pPr>
            <a:r>
              <a:rPr lang="el-GR" sz="2400" smtClean="0"/>
              <a:t>Τμήμα </a:t>
            </a:r>
            <a:r>
              <a:rPr lang="el-GR" sz="2400" dirty="0" smtClean="0"/>
              <a:t>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22352039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0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4098" name="Picture 2"/>
          <p:cNvPicPr>
            <a:picLocks noChangeAspect="1" noChangeArrowheads="1"/>
          </p:cNvPicPr>
          <p:nvPr/>
        </p:nvPicPr>
        <p:blipFill>
          <a:blip r:embed="rId2"/>
          <a:srcRect/>
          <a:stretch>
            <a:fillRect/>
          </a:stretch>
        </p:blipFill>
        <p:spPr bwMode="auto">
          <a:xfrm>
            <a:off x="323528" y="1196752"/>
            <a:ext cx="4010025" cy="5467350"/>
          </a:xfrm>
          <a:prstGeom prst="rect">
            <a:avLst/>
          </a:prstGeom>
          <a:noFill/>
          <a:ln w="9525">
            <a:noFill/>
            <a:miter lim="800000"/>
            <a:headEnd/>
            <a:tailEnd/>
          </a:ln>
        </p:spPr>
      </p:pic>
    </p:spTree>
    <p:extLst>
      <p:ext uri="{BB962C8B-B14F-4D97-AF65-F5344CB8AC3E}">
        <p14:creationId xmlns:p14="http://schemas.microsoft.com/office/powerpoint/2010/main" val="278955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Το πρότυπο </a:t>
            </a:r>
            <a:r>
              <a:rPr lang="en-GB" sz="2400" dirty="0"/>
              <a:t>ISO</a:t>
            </a:r>
            <a:r>
              <a:rPr lang="el-GR" sz="2400" dirty="0"/>
              <a:t> 216 καθορίζει τις ανοχές για τις κατηγορίες χαρτιού Α, Β και </a:t>
            </a:r>
            <a:r>
              <a:rPr lang="en-US" sz="2400" dirty="0"/>
              <a:t>C</a:t>
            </a:r>
            <a:r>
              <a:rPr lang="el-GR" sz="2400" dirty="0"/>
              <a:t>, που είναι για όλες ίδιες, ως εξής:</a:t>
            </a:r>
          </a:p>
          <a:p>
            <a:pPr lvl="0"/>
            <a:r>
              <a:rPr lang="el-GR" sz="2400" dirty="0"/>
              <a:t>±1.5 </a:t>
            </a:r>
            <a:r>
              <a:rPr lang="en-GB" sz="2400" dirty="0"/>
              <a:t>mm</a:t>
            </a:r>
            <a:r>
              <a:rPr lang="el-GR" sz="2400" dirty="0"/>
              <a:t> (0.06 </a:t>
            </a:r>
            <a:r>
              <a:rPr lang="en-GB" sz="2400" dirty="0"/>
              <a:t>in</a:t>
            </a:r>
            <a:r>
              <a:rPr lang="el-GR" sz="2400" dirty="0"/>
              <a:t>) για διαστάσεις έως 150 </a:t>
            </a:r>
            <a:r>
              <a:rPr lang="en-GB" sz="2400" dirty="0"/>
              <a:t>mm</a:t>
            </a:r>
            <a:r>
              <a:rPr lang="el-GR" sz="2400" dirty="0"/>
              <a:t> (5.9 </a:t>
            </a:r>
            <a:r>
              <a:rPr lang="en-GB" sz="2400" dirty="0"/>
              <a:t>in</a:t>
            </a:r>
            <a:r>
              <a:rPr lang="el-GR" sz="2400" dirty="0"/>
              <a:t>)</a:t>
            </a:r>
          </a:p>
          <a:p>
            <a:pPr lvl="0"/>
            <a:r>
              <a:rPr lang="el-GR" sz="2400" dirty="0"/>
              <a:t>±2 </a:t>
            </a:r>
            <a:r>
              <a:rPr lang="en-GB" sz="2400" dirty="0"/>
              <a:t>mm</a:t>
            </a:r>
            <a:r>
              <a:rPr lang="el-GR" sz="2400" dirty="0"/>
              <a:t> (0.08 </a:t>
            </a:r>
            <a:r>
              <a:rPr lang="en-GB" sz="2400" dirty="0"/>
              <a:t>in</a:t>
            </a:r>
            <a:r>
              <a:rPr lang="el-GR" sz="2400" dirty="0"/>
              <a:t>) για μήκη στην περιοχή 150 </a:t>
            </a:r>
            <a:r>
              <a:rPr lang="en-GB" sz="2400" dirty="0"/>
              <a:t>to</a:t>
            </a:r>
            <a:r>
              <a:rPr lang="el-GR" sz="2400" dirty="0"/>
              <a:t> 600 </a:t>
            </a:r>
            <a:r>
              <a:rPr lang="en-GB" sz="2400" dirty="0"/>
              <a:t>mm</a:t>
            </a:r>
            <a:r>
              <a:rPr lang="el-GR" sz="2400" dirty="0"/>
              <a:t> (5.9 </a:t>
            </a:r>
            <a:r>
              <a:rPr lang="en-GB" sz="2400" dirty="0"/>
              <a:t>to</a:t>
            </a:r>
            <a:r>
              <a:rPr lang="el-GR" sz="2400" dirty="0"/>
              <a:t> 23.6 </a:t>
            </a:r>
            <a:r>
              <a:rPr lang="en-GB" sz="2400" dirty="0"/>
              <a:t>in</a:t>
            </a:r>
            <a:r>
              <a:rPr lang="el-GR" sz="2400" dirty="0"/>
              <a:t>)</a:t>
            </a:r>
          </a:p>
          <a:p>
            <a:pPr lvl="0"/>
            <a:r>
              <a:rPr lang="el-GR" sz="2400" dirty="0"/>
              <a:t>±3 </a:t>
            </a:r>
            <a:r>
              <a:rPr lang="en-GB" sz="2400" dirty="0"/>
              <a:t>mm</a:t>
            </a:r>
            <a:r>
              <a:rPr lang="el-GR" sz="2400" dirty="0"/>
              <a:t> (0.12 </a:t>
            </a:r>
            <a:r>
              <a:rPr lang="en-GB" sz="2400" dirty="0"/>
              <a:t>in</a:t>
            </a:r>
            <a:r>
              <a:rPr lang="el-GR" sz="2400" dirty="0"/>
              <a:t>) για κάθε διάσταση πάνω από 600 </a:t>
            </a:r>
            <a:r>
              <a:rPr lang="en-GB" sz="2400" dirty="0"/>
              <a:t>mm</a:t>
            </a:r>
            <a:r>
              <a:rPr lang="el-GR" sz="2400" dirty="0"/>
              <a:t> (23.6 </a:t>
            </a:r>
            <a:r>
              <a:rPr lang="en-GB" sz="2400" dirty="0"/>
              <a:t>in</a:t>
            </a:r>
            <a:r>
              <a:rPr lang="el-GR" sz="2400" dirty="0"/>
              <a:t>)</a:t>
            </a:r>
          </a:p>
          <a:p>
            <a:r>
              <a:rPr lang="el-GR" sz="2400" dirty="0"/>
              <a:t>Σύμφωνα με το πρότυπο </a:t>
            </a:r>
            <a:r>
              <a:rPr lang="en-US" sz="2400" dirty="0"/>
              <a:t>ISO</a:t>
            </a:r>
            <a:r>
              <a:rPr lang="el-GR" sz="2400" dirty="0"/>
              <a:t> 216, οι διαστάσεις του μεγέθους χαρτιού Β, είναι ο γεωμετρικός μέσος των αντίστοιχων διαστάσεων του μεγέθους Α (δηλαδή η τετραγωνική ρίζα του γινομένου των δύο αριθμών).</a:t>
            </a:r>
          </a:p>
          <a:p>
            <a:endParaRPr lang="el-GR" sz="2400" dirty="0"/>
          </a:p>
        </p:txBody>
      </p:sp>
    </p:spTree>
    <p:extLst>
      <p:ext uri="{BB962C8B-B14F-4D97-AF65-F5344CB8AC3E}">
        <p14:creationId xmlns:p14="http://schemas.microsoft.com/office/powerpoint/2010/main" val="168878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graphicFrame>
        <p:nvGraphicFramePr>
          <p:cNvPr id="8" name="Table 7"/>
          <p:cNvGraphicFramePr>
            <a:graphicFrameLocks noGrp="1"/>
          </p:cNvGraphicFramePr>
          <p:nvPr>
            <p:extLst>
              <p:ext uri="{D42A27DB-BD31-4B8C-83A1-F6EECF244321}">
                <p14:modId xmlns:p14="http://schemas.microsoft.com/office/powerpoint/2010/main" val="3196294103"/>
              </p:ext>
            </p:extLst>
          </p:nvPr>
        </p:nvGraphicFramePr>
        <p:xfrm>
          <a:off x="1364232" y="1268760"/>
          <a:ext cx="6415537" cy="5040312"/>
        </p:xfrm>
        <a:graphic>
          <a:graphicData uri="http://schemas.openxmlformats.org/drawingml/2006/table">
            <a:tbl>
              <a:tblPr firstRow="1" firstCol="1" bandRow="1">
                <a:tableStyleId>{5C22544A-7EE6-4342-B048-85BDC9FD1C3A}</a:tableStyleId>
              </a:tblPr>
              <a:tblGrid>
                <a:gridCol w="1296144"/>
                <a:gridCol w="2448272"/>
                <a:gridCol w="2671121"/>
              </a:tblGrid>
              <a:tr h="431536">
                <a:tc>
                  <a:txBody>
                    <a:bodyPr/>
                    <a:lstStyle/>
                    <a:p>
                      <a:pPr marL="101600" algn="l">
                        <a:lnSpc>
                          <a:spcPct val="100000"/>
                        </a:lnSpc>
                        <a:spcBef>
                          <a:spcPts val="0"/>
                        </a:spcBef>
                        <a:spcAft>
                          <a:spcPts val="0"/>
                        </a:spcAft>
                      </a:pPr>
                      <a:r>
                        <a:rPr lang="el-GR" sz="1600" spc="15" dirty="0">
                          <a:effectLst/>
                        </a:rPr>
                        <a:t>Μέγεθος</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l-GR" sz="1600" spc="15" dirty="0" smtClean="0">
                          <a:effectLst/>
                        </a:rPr>
                        <a:t>Ύψος</a:t>
                      </a:r>
                      <a:r>
                        <a:rPr lang="en-US" sz="1600" spc="15" baseline="0" dirty="0" smtClean="0">
                          <a:effectLst/>
                        </a:rPr>
                        <a:t> x </a:t>
                      </a:r>
                      <a:r>
                        <a:rPr lang="el-GR" sz="1600" spc="15" dirty="0" smtClean="0">
                          <a:effectLst/>
                        </a:rPr>
                        <a:t>Πλάτος </a:t>
                      </a:r>
                      <a:r>
                        <a:rPr lang="en-US" sz="1600" spc="15" dirty="0">
                          <a:effectLst/>
                        </a:rPr>
                        <a:t>(mm)</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l-GR" sz="1600" spc="15" dirty="0">
                          <a:effectLst/>
                        </a:rPr>
                        <a:t>Ύψος </a:t>
                      </a:r>
                      <a:r>
                        <a:rPr lang="en-US" sz="1600" spc="15" dirty="0" smtClean="0">
                          <a:effectLst/>
                        </a:rPr>
                        <a:t>x</a:t>
                      </a:r>
                      <a:r>
                        <a:rPr lang="el-GR" sz="1200" spc="0" dirty="0" smtClean="0">
                          <a:effectLst/>
                        </a:rPr>
                        <a:t> </a:t>
                      </a:r>
                      <a:r>
                        <a:rPr lang="el-GR" sz="1600" spc="15" dirty="0">
                          <a:effectLst/>
                        </a:rPr>
                        <a:t>Πλάτος </a:t>
                      </a:r>
                      <a:r>
                        <a:rPr lang="en-US" sz="1600" spc="15" dirty="0">
                          <a:effectLst/>
                        </a:rPr>
                        <a:t>(in)</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dirty="0" smtClean="0">
                          <a:effectLst/>
                        </a:rPr>
                        <a:t>B0</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1414 x 1000</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l-GR" sz="1600" spc="15" dirty="0">
                          <a:effectLst/>
                        </a:rPr>
                        <a:t>55.7 </a:t>
                      </a:r>
                      <a:r>
                        <a:rPr lang="en-US" sz="1600" spc="15" dirty="0" smtClean="0">
                          <a:effectLst/>
                        </a:rPr>
                        <a:t>x</a:t>
                      </a:r>
                      <a:r>
                        <a:rPr lang="el-GR" sz="1600" spc="15" dirty="0" smtClean="0">
                          <a:effectLst/>
                        </a:rPr>
                        <a:t> </a:t>
                      </a:r>
                      <a:r>
                        <a:rPr lang="el-GR" sz="1600" spc="15" dirty="0">
                          <a:effectLst/>
                        </a:rPr>
                        <a:t>39.4</a:t>
                      </a:r>
                      <a:endParaRPr lang="el-GR" sz="800" spc="-25" dirty="0">
                        <a:effectLst/>
                        <a:latin typeface="Arial"/>
                        <a:ea typeface="Arial"/>
                      </a:endParaRPr>
                    </a:p>
                  </a:txBody>
                  <a:tcPr anchor="ctr"/>
                </a:tc>
              </a:tr>
              <a:tr h="404861">
                <a:tc>
                  <a:txBody>
                    <a:bodyPr/>
                    <a:lstStyle/>
                    <a:p>
                      <a:pPr marL="101600" algn="l">
                        <a:lnSpc>
                          <a:spcPct val="100000"/>
                        </a:lnSpc>
                        <a:spcBef>
                          <a:spcPts val="0"/>
                        </a:spcBef>
                        <a:spcAft>
                          <a:spcPts val="0"/>
                        </a:spcAft>
                      </a:pPr>
                      <a:r>
                        <a:rPr lang="en-US" sz="1600" spc="15">
                          <a:effectLst/>
                        </a:rPr>
                        <a:t>B1</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a:effectLst/>
                        </a:rPr>
                        <a:t>1000 x 707</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39.4 x 27.8</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a:effectLst/>
                        </a:rPr>
                        <a:t>B2</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a:effectLst/>
                        </a:rPr>
                        <a:t>707 x 500</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27.8 x 19.7</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a:effectLst/>
                        </a:rPr>
                        <a:t>B3</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a:effectLst/>
                        </a:rPr>
                        <a:t>500 x 353</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19.7 x 13.9</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a:effectLst/>
                        </a:rPr>
                        <a:t>B4</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a:effectLst/>
                        </a:rPr>
                        <a:t>353 x 250</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13.9 x 9.8</a:t>
                      </a:r>
                      <a:endParaRPr lang="el-GR" sz="800" spc="-25" dirty="0">
                        <a:effectLst/>
                        <a:latin typeface="Arial"/>
                        <a:ea typeface="Arial"/>
                      </a:endParaRPr>
                    </a:p>
                  </a:txBody>
                  <a:tcPr anchor="ctr"/>
                </a:tc>
              </a:tr>
              <a:tr h="404861">
                <a:tc>
                  <a:txBody>
                    <a:bodyPr/>
                    <a:lstStyle/>
                    <a:p>
                      <a:pPr marL="101600" algn="l">
                        <a:lnSpc>
                          <a:spcPct val="100000"/>
                        </a:lnSpc>
                        <a:spcBef>
                          <a:spcPts val="0"/>
                        </a:spcBef>
                        <a:spcAft>
                          <a:spcPts val="0"/>
                        </a:spcAft>
                      </a:pPr>
                      <a:r>
                        <a:rPr lang="en-US" sz="1600" spc="15">
                          <a:effectLst/>
                        </a:rPr>
                        <a:t>B5</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250 x 176</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9.8 x 6.9</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a:effectLst/>
                        </a:rPr>
                        <a:t>B6</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176 x 125</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a:effectLst/>
                        </a:rPr>
                        <a:t>6.9 </a:t>
                      </a:r>
                      <a:r>
                        <a:rPr lang="en-US" sz="1600" spc="15" dirty="0" smtClean="0">
                          <a:effectLst/>
                        </a:rPr>
                        <a:t>x</a:t>
                      </a:r>
                      <a:r>
                        <a:rPr lang="el-GR" sz="1600" spc="15" dirty="0" smtClean="0">
                          <a:effectLst/>
                        </a:rPr>
                        <a:t> </a:t>
                      </a:r>
                      <a:r>
                        <a:rPr lang="en-US" sz="1600" spc="15" dirty="0">
                          <a:effectLst/>
                        </a:rPr>
                        <a:t>4.9</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a:effectLst/>
                        </a:rPr>
                        <a:t>B7</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a:effectLst/>
                        </a:rPr>
                        <a:t>125 x 88</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a:effectLst/>
                        </a:rPr>
                        <a:t>4.9 </a:t>
                      </a:r>
                      <a:r>
                        <a:rPr lang="en-US" sz="1600" spc="15" dirty="0" smtClean="0">
                          <a:effectLst/>
                        </a:rPr>
                        <a:t>x 3.5</a:t>
                      </a:r>
                      <a:endParaRPr lang="el-GR" sz="800" spc="-25" dirty="0">
                        <a:effectLst/>
                        <a:latin typeface="Arial"/>
                        <a:ea typeface="Arial"/>
                      </a:endParaRPr>
                    </a:p>
                  </a:txBody>
                  <a:tcPr anchor="ctr"/>
                </a:tc>
              </a:tr>
              <a:tr h="422644">
                <a:tc>
                  <a:txBody>
                    <a:bodyPr/>
                    <a:lstStyle/>
                    <a:p>
                      <a:pPr marL="101600" algn="l">
                        <a:lnSpc>
                          <a:spcPct val="100000"/>
                        </a:lnSpc>
                        <a:spcBef>
                          <a:spcPts val="0"/>
                        </a:spcBef>
                        <a:spcAft>
                          <a:spcPts val="0"/>
                        </a:spcAft>
                      </a:pPr>
                      <a:r>
                        <a:rPr lang="en-US" sz="1600" spc="15">
                          <a:effectLst/>
                        </a:rPr>
                        <a:t>B8</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88 </a:t>
                      </a:r>
                      <a:r>
                        <a:rPr lang="en-US" sz="1600" spc="15" dirty="0">
                          <a:effectLst/>
                        </a:rPr>
                        <a:t>x 62</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a:effectLst/>
                        </a:rPr>
                        <a:t>3.5 </a:t>
                      </a:r>
                      <a:r>
                        <a:rPr lang="en-US" sz="1600" spc="15" dirty="0" smtClean="0">
                          <a:effectLst/>
                        </a:rPr>
                        <a:t>x</a:t>
                      </a:r>
                      <a:r>
                        <a:rPr lang="el-GR" sz="1600" spc="15" dirty="0" smtClean="0">
                          <a:effectLst/>
                        </a:rPr>
                        <a:t> </a:t>
                      </a:r>
                      <a:r>
                        <a:rPr lang="en-US" sz="1600" spc="15" dirty="0">
                          <a:effectLst/>
                        </a:rPr>
                        <a:t>2.4</a:t>
                      </a:r>
                      <a:endParaRPr lang="el-GR" sz="800" spc="-25" dirty="0">
                        <a:effectLst/>
                        <a:latin typeface="Arial"/>
                        <a:ea typeface="Arial"/>
                      </a:endParaRPr>
                    </a:p>
                  </a:txBody>
                  <a:tcPr anchor="ctr"/>
                </a:tc>
              </a:tr>
              <a:tr h="404861">
                <a:tc>
                  <a:txBody>
                    <a:bodyPr/>
                    <a:lstStyle/>
                    <a:p>
                      <a:pPr marL="101600" algn="l">
                        <a:lnSpc>
                          <a:spcPct val="100000"/>
                        </a:lnSpc>
                        <a:spcBef>
                          <a:spcPts val="0"/>
                        </a:spcBef>
                        <a:spcAft>
                          <a:spcPts val="0"/>
                        </a:spcAft>
                      </a:pPr>
                      <a:r>
                        <a:rPr lang="en-US" sz="1600" spc="15">
                          <a:effectLst/>
                        </a:rPr>
                        <a:t>B9</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a:effectLst/>
                        </a:rPr>
                        <a:t>62 x 44</a:t>
                      </a:r>
                      <a:endParaRPr lang="el-GR" sz="800" spc="-25">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a:effectLst/>
                        </a:rPr>
                        <a:t>2.4 </a:t>
                      </a:r>
                      <a:r>
                        <a:rPr lang="en-US" sz="1600" spc="15" dirty="0" smtClean="0">
                          <a:effectLst/>
                        </a:rPr>
                        <a:t>x</a:t>
                      </a:r>
                      <a:r>
                        <a:rPr lang="el-GR" sz="1600" spc="15" dirty="0" smtClean="0">
                          <a:effectLst/>
                        </a:rPr>
                        <a:t> </a:t>
                      </a:r>
                      <a:r>
                        <a:rPr lang="en-US" sz="1600" spc="15" dirty="0">
                          <a:effectLst/>
                        </a:rPr>
                        <a:t>1.7</a:t>
                      </a:r>
                      <a:endParaRPr lang="el-GR" sz="800" spc="-25" dirty="0">
                        <a:effectLst/>
                        <a:latin typeface="Arial"/>
                        <a:ea typeface="Arial"/>
                      </a:endParaRPr>
                    </a:p>
                  </a:txBody>
                  <a:tcPr anchor="ctr"/>
                </a:tc>
              </a:tr>
              <a:tr h="435685">
                <a:tc>
                  <a:txBody>
                    <a:bodyPr/>
                    <a:lstStyle/>
                    <a:p>
                      <a:pPr marL="101600" algn="l">
                        <a:lnSpc>
                          <a:spcPct val="100000"/>
                        </a:lnSpc>
                        <a:spcBef>
                          <a:spcPts val="0"/>
                        </a:spcBef>
                        <a:spcAft>
                          <a:spcPts val="0"/>
                        </a:spcAft>
                      </a:pPr>
                      <a:r>
                        <a:rPr lang="en-US" sz="1600" spc="15" dirty="0" smtClean="0">
                          <a:effectLst/>
                        </a:rPr>
                        <a:t>B10</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smtClean="0">
                          <a:effectLst/>
                        </a:rPr>
                        <a:t>44 x 31</a:t>
                      </a:r>
                      <a:endParaRPr lang="el-GR" sz="800" spc="-25" dirty="0">
                        <a:effectLst/>
                        <a:latin typeface="Arial"/>
                        <a:ea typeface="Arial"/>
                      </a:endParaRPr>
                    </a:p>
                  </a:txBody>
                  <a:tcPr anchor="ctr"/>
                </a:tc>
                <a:tc>
                  <a:txBody>
                    <a:bodyPr/>
                    <a:lstStyle/>
                    <a:p>
                      <a:pPr marL="114300" algn="l">
                        <a:lnSpc>
                          <a:spcPct val="100000"/>
                        </a:lnSpc>
                        <a:spcBef>
                          <a:spcPts val="0"/>
                        </a:spcBef>
                        <a:spcAft>
                          <a:spcPts val="0"/>
                        </a:spcAft>
                      </a:pPr>
                      <a:r>
                        <a:rPr lang="en-US" sz="1600" spc="15" dirty="0">
                          <a:effectLst/>
                        </a:rPr>
                        <a:t>1.7 </a:t>
                      </a:r>
                      <a:r>
                        <a:rPr lang="en-US" sz="1600" spc="15" dirty="0" smtClean="0">
                          <a:effectLst/>
                        </a:rPr>
                        <a:t>x 1.2</a:t>
                      </a:r>
                      <a:endParaRPr lang="el-GR" sz="800" spc="-25" dirty="0">
                        <a:effectLst/>
                        <a:latin typeface="Arial"/>
                        <a:ea typeface="Arial"/>
                      </a:endParaRPr>
                    </a:p>
                  </a:txBody>
                  <a:tcPr anchor="ctr"/>
                </a:tc>
              </a:tr>
            </a:tbl>
          </a:graphicData>
        </a:graphic>
      </p:graphicFrame>
    </p:spTree>
    <p:extLst>
      <p:ext uri="{BB962C8B-B14F-4D97-AF65-F5344CB8AC3E}">
        <p14:creationId xmlns:p14="http://schemas.microsoft.com/office/powerpoint/2010/main" val="410885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6146" name="Picture 2"/>
          <p:cNvPicPr>
            <a:picLocks noChangeAspect="1" noChangeArrowheads="1"/>
          </p:cNvPicPr>
          <p:nvPr/>
        </p:nvPicPr>
        <p:blipFill>
          <a:blip r:embed="rId2"/>
          <a:srcRect/>
          <a:stretch>
            <a:fillRect/>
          </a:stretch>
        </p:blipFill>
        <p:spPr bwMode="auto">
          <a:xfrm>
            <a:off x="251520" y="1141527"/>
            <a:ext cx="4052302" cy="5341359"/>
          </a:xfrm>
          <a:prstGeom prst="rect">
            <a:avLst/>
          </a:prstGeom>
          <a:noFill/>
          <a:ln w="9525">
            <a:noFill/>
            <a:miter lim="800000"/>
            <a:headEnd/>
            <a:tailEnd/>
          </a:ln>
          <a:effectLst/>
        </p:spPr>
      </p:pic>
    </p:spTree>
    <p:extLst>
      <p:ext uri="{BB962C8B-B14F-4D97-AF65-F5344CB8AC3E}">
        <p14:creationId xmlns:p14="http://schemas.microsoft.com/office/powerpoint/2010/main" val="1621057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graphicFrame>
        <p:nvGraphicFramePr>
          <p:cNvPr id="8" name="Table 7"/>
          <p:cNvGraphicFramePr>
            <a:graphicFrameLocks noGrp="1"/>
          </p:cNvGraphicFramePr>
          <p:nvPr>
            <p:extLst>
              <p:ext uri="{D42A27DB-BD31-4B8C-83A1-F6EECF244321}">
                <p14:modId xmlns:p14="http://schemas.microsoft.com/office/powerpoint/2010/main" val="1418823893"/>
              </p:ext>
            </p:extLst>
          </p:nvPr>
        </p:nvGraphicFramePr>
        <p:xfrm>
          <a:off x="899592" y="1268760"/>
          <a:ext cx="7344817" cy="5040309"/>
        </p:xfrm>
        <a:graphic>
          <a:graphicData uri="http://schemas.openxmlformats.org/drawingml/2006/table">
            <a:tbl>
              <a:tblPr firstRow="1" firstCol="1" bandRow="1">
                <a:tableStyleId>{5C22544A-7EE6-4342-B048-85BDC9FD1C3A}</a:tableStyleId>
              </a:tblPr>
              <a:tblGrid>
                <a:gridCol w="1584176"/>
                <a:gridCol w="2880320"/>
                <a:gridCol w="2880321"/>
              </a:tblGrid>
              <a:tr h="424564">
                <a:tc>
                  <a:txBody>
                    <a:bodyPr/>
                    <a:lstStyle/>
                    <a:p>
                      <a:pPr marL="127000" algn="l">
                        <a:lnSpc>
                          <a:spcPct val="100000"/>
                        </a:lnSpc>
                        <a:spcBef>
                          <a:spcPts val="0"/>
                        </a:spcBef>
                        <a:spcAft>
                          <a:spcPts val="0"/>
                        </a:spcAft>
                      </a:pPr>
                      <a:r>
                        <a:rPr lang="el-GR" sz="1800" spc="115">
                          <a:effectLst/>
                        </a:rPr>
                        <a:t>Μέγεθος</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l-GR" sz="1800" spc="115">
                          <a:effectLst/>
                        </a:rPr>
                        <a:t>Ύψος </a:t>
                      </a:r>
                      <a:r>
                        <a:rPr lang="en-US" sz="1800" spc="115">
                          <a:effectLst/>
                        </a:rPr>
                        <a:t>x </a:t>
                      </a:r>
                      <a:r>
                        <a:rPr lang="el-GR" sz="1800" spc="115">
                          <a:effectLst/>
                        </a:rPr>
                        <a:t>Πλάτος </a:t>
                      </a:r>
                      <a:r>
                        <a:rPr lang="en-US" sz="1800" spc="115">
                          <a:effectLst/>
                        </a:rPr>
                        <a:t>(mm)</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l-GR" sz="1800" spc="115">
                          <a:effectLst/>
                        </a:rPr>
                        <a:t>Ύψος </a:t>
                      </a:r>
                      <a:r>
                        <a:rPr lang="en-US" sz="1800" spc="115">
                          <a:effectLst/>
                        </a:rPr>
                        <a:t>x </a:t>
                      </a:r>
                      <a:r>
                        <a:rPr lang="el-GR" sz="1800" spc="115">
                          <a:effectLst/>
                        </a:rPr>
                        <a:t>Πλάτος </a:t>
                      </a:r>
                      <a:r>
                        <a:rPr lang="en-US" sz="1800" spc="115">
                          <a:effectLst/>
                        </a:rPr>
                        <a:t>(in)</a:t>
                      </a:r>
                      <a:endParaRPr lang="el-GR" sz="1800" spc="-25">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dirty="0" smtClean="0">
                          <a:effectLst/>
                        </a:rPr>
                        <a:t>C0</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1297 x </a:t>
                      </a:r>
                      <a:r>
                        <a:rPr lang="en-US" sz="1800" spc="115" dirty="0">
                          <a:effectLst/>
                        </a:rPr>
                        <a:t>917</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51.5 x 36.1</a:t>
                      </a:r>
                      <a:endParaRPr lang="el-GR" sz="1800" spc="-25" dirty="0">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dirty="0" smtClean="0">
                          <a:effectLst/>
                        </a:rPr>
                        <a:t>C1</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917 x 648</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36.1 x 25.5</a:t>
                      </a:r>
                      <a:endParaRPr lang="el-GR" sz="1800" spc="-25">
                        <a:effectLst/>
                        <a:latin typeface="Arial"/>
                        <a:ea typeface="Arial"/>
                      </a:endParaRPr>
                    </a:p>
                  </a:txBody>
                  <a:tcPr anchor="ctr"/>
                </a:tc>
              </a:tr>
              <a:tr h="412404">
                <a:tc>
                  <a:txBody>
                    <a:bodyPr/>
                    <a:lstStyle/>
                    <a:p>
                      <a:pPr marL="127000" algn="l">
                        <a:lnSpc>
                          <a:spcPct val="100000"/>
                        </a:lnSpc>
                        <a:spcBef>
                          <a:spcPts val="0"/>
                        </a:spcBef>
                        <a:spcAft>
                          <a:spcPts val="0"/>
                        </a:spcAft>
                      </a:pPr>
                      <a:r>
                        <a:rPr lang="en-US" sz="1800" spc="115">
                          <a:effectLst/>
                        </a:rPr>
                        <a:t>C2</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648 x 458</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a:effectLst/>
                        </a:rPr>
                        <a:t>25.5 x 18.0</a:t>
                      </a:r>
                      <a:endParaRPr lang="el-GR" sz="1800" spc="-25" dirty="0">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a:effectLst/>
                        </a:rPr>
                        <a:t>C3</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458 x 324</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18.0 x 12.8</a:t>
                      </a:r>
                      <a:endParaRPr lang="el-GR" sz="1800" spc="-25">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a:effectLst/>
                        </a:rPr>
                        <a:t>C4</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324 x 229</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12.8 x 9.0</a:t>
                      </a:r>
                      <a:endParaRPr lang="el-GR" sz="1800" spc="-25" dirty="0">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a:effectLst/>
                        </a:rPr>
                        <a:t>C5</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229 x 162</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9.0 x 6.4</a:t>
                      </a:r>
                      <a:endParaRPr lang="el-GR" sz="1800" spc="-25">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a:effectLst/>
                        </a:rPr>
                        <a:t>C6</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a:effectLst/>
                        </a:rPr>
                        <a:t>162 </a:t>
                      </a:r>
                      <a:r>
                        <a:rPr lang="en-US" sz="1800" spc="115" dirty="0" smtClean="0">
                          <a:effectLst/>
                        </a:rPr>
                        <a:t>x 114</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6.4 x 4.5</a:t>
                      </a:r>
                      <a:endParaRPr lang="el-GR" sz="1800" spc="-25">
                        <a:effectLst/>
                        <a:latin typeface="Arial"/>
                        <a:ea typeface="Arial"/>
                      </a:endParaRPr>
                    </a:p>
                  </a:txBody>
                  <a:tcPr anchor="ctr"/>
                </a:tc>
              </a:tr>
              <a:tr h="412404">
                <a:tc>
                  <a:txBody>
                    <a:bodyPr/>
                    <a:lstStyle/>
                    <a:p>
                      <a:pPr marL="127000" algn="l">
                        <a:lnSpc>
                          <a:spcPct val="100000"/>
                        </a:lnSpc>
                        <a:spcBef>
                          <a:spcPts val="0"/>
                        </a:spcBef>
                        <a:spcAft>
                          <a:spcPts val="0"/>
                        </a:spcAft>
                      </a:pPr>
                      <a:r>
                        <a:rPr lang="en-US" sz="1800" spc="75" dirty="0" smtClean="0">
                          <a:effectLst/>
                        </a:rPr>
                        <a:t>C7</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114 x 81</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a:effectLst/>
                        </a:rPr>
                        <a:t>4.5 </a:t>
                      </a:r>
                      <a:r>
                        <a:rPr lang="en-US" sz="1800" spc="115" dirty="0" smtClean="0">
                          <a:effectLst/>
                        </a:rPr>
                        <a:t>x </a:t>
                      </a:r>
                      <a:r>
                        <a:rPr lang="en-US" sz="1800" spc="115" dirty="0">
                          <a:effectLst/>
                        </a:rPr>
                        <a:t>3.2</a:t>
                      </a:r>
                      <a:endParaRPr lang="el-GR" sz="1800" spc="-25" dirty="0">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a:effectLst/>
                        </a:rPr>
                        <a:t>C8</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dirty="0" smtClean="0">
                          <a:effectLst/>
                        </a:rPr>
                        <a:t>81 x 57</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3.2 x 2.2</a:t>
                      </a:r>
                      <a:endParaRPr lang="el-GR" sz="1800" spc="-25">
                        <a:effectLst/>
                        <a:latin typeface="Arial"/>
                        <a:ea typeface="Arial"/>
                      </a:endParaRPr>
                    </a:p>
                  </a:txBody>
                  <a:tcPr anchor="ctr"/>
                </a:tc>
              </a:tr>
              <a:tr h="420334">
                <a:tc>
                  <a:txBody>
                    <a:bodyPr/>
                    <a:lstStyle/>
                    <a:p>
                      <a:pPr marL="127000" algn="l">
                        <a:lnSpc>
                          <a:spcPct val="100000"/>
                        </a:lnSpc>
                        <a:spcBef>
                          <a:spcPts val="0"/>
                        </a:spcBef>
                        <a:spcAft>
                          <a:spcPts val="0"/>
                        </a:spcAft>
                      </a:pPr>
                      <a:r>
                        <a:rPr lang="en-US" sz="1800" spc="115">
                          <a:effectLst/>
                        </a:rPr>
                        <a:t>C9</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57 x 40</a:t>
                      </a:r>
                      <a:endParaRPr lang="el-GR" sz="1800" spc="-25">
                        <a:effectLst/>
                        <a:latin typeface="Arial"/>
                        <a:ea typeface="Arial"/>
                      </a:endParaRPr>
                    </a:p>
                  </a:txBody>
                  <a:tcPr anchor="ctr"/>
                </a:tc>
                <a:tc>
                  <a:txBody>
                    <a:bodyPr/>
                    <a:lstStyle/>
                    <a:p>
                      <a:pPr marL="127000" algn="l">
                        <a:lnSpc>
                          <a:spcPct val="100000"/>
                        </a:lnSpc>
                        <a:spcBef>
                          <a:spcPts val="0"/>
                        </a:spcBef>
                        <a:spcAft>
                          <a:spcPts val="0"/>
                        </a:spcAft>
                      </a:pPr>
                      <a:r>
                        <a:rPr lang="en-US" sz="1800" spc="115">
                          <a:effectLst/>
                        </a:rPr>
                        <a:t>2.2 x 1.6</a:t>
                      </a:r>
                      <a:endParaRPr lang="el-GR" sz="1800" spc="-25">
                        <a:effectLst/>
                        <a:latin typeface="Arial"/>
                        <a:ea typeface="Arial"/>
                      </a:endParaRPr>
                    </a:p>
                  </a:txBody>
                  <a:tcPr anchor="ctr"/>
                </a:tc>
              </a:tr>
              <a:tr h="428265">
                <a:tc>
                  <a:txBody>
                    <a:bodyPr/>
                    <a:lstStyle/>
                    <a:p>
                      <a:pPr marL="127000" algn="l">
                        <a:lnSpc>
                          <a:spcPct val="100000"/>
                        </a:lnSpc>
                        <a:spcBef>
                          <a:spcPts val="0"/>
                        </a:spcBef>
                        <a:spcAft>
                          <a:spcPts val="0"/>
                        </a:spcAft>
                      </a:pPr>
                      <a:r>
                        <a:rPr lang="en-US" sz="1800" spc="115" dirty="0" smtClean="0">
                          <a:effectLst/>
                        </a:rPr>
                        <a:t>C10</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205" dirty="0" smtClean="0">
                          <a:effectLst/>
                        </a:rPr>
                        <a:t>40 x 28</a:t>
                      </a:r>
                      <a:endParaRPr lang="el-GR" sz="1800" spc="-25" dirty="0">
                        <a:effectLst/>
                        <a:latin typeface="Arial"/>
                        <a:ea typeface="Arial"/>
                      </a:endParaRPr>
                    </a:p>
                  </a:txBody>
                  <a:tcPr anchor="ctr"/>
                </a:tc>
                <a:tc>
                  <a:txBody>
                    <a:bodyPr/>
                    <a:lstStyle/>
                    <a:p>
                      <a:pPr marL="127000" algn="l">
                        <a:lnSpc>
                          <a:spcPct val="100000"/>
                        </a:lnSpc>
                        <a:spcBef>
                          <a:spcPts val="0"/>
                        </a:spcBef>
                        <a:spcAft>
                          <a:spcPts val="0"/>
                        </a:spcAft>
                      </a:pPr>
                      <a:r>
                        <a:rPr lang="en-US" sz="1800" spc="205" dirty="0">
                          <a:effectLst/>
                        </a:rPr>
                        <a:t>1.6 x </a:t>
                      </a:r>
                      <a:r>
                        <a:rPr lang="en-US" sz="1800" spc="205" dirty="0" smtClean="0">
                          <a:effectLst/>
                        </a:rPr>
                        <a:t>1.1</a:t>
                      </a:r>
                      <a:endParaRPr lang="el-GR" sz="1800" spc="-25" dirty="0">
                        <a:effectLst/>
                        <a:latin typeface="Arial"/>
                        <a:ea typeface="Arial"/>
                      </a:endParaRPr>
                    </a:p>
                  </a:txBody>
                  <a:tcPr anchor="ctr"/>
                </a:tc>
              </a:tr>
            </a:tbl>
          </a:graphicData>
        </a:graphic>
      </p:graphicFrame>
    </p:spTree>
    <p:extLst>
      <p:ext uri="{BB962C8B-B14F-4D97-AF65-F5344CB8AC3E}">
        <p14:creationId xmlns:p14="http://schemas.microsoft.com/office/powerpoint/2010/main" val="1930313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9218" name="Picture 2"/>
          <p:cNvPicPr>
            <a:picLocks noChangeAspect="1" noChangeArrowheads="1"/>
          </p:cNvPicPr>
          <p:nvPr/>
        </p:nvPicPr>
        <p:blipFill>
          <a:blip r:embed="rId2"/>
          <a:srcRect/>
          <a:stretch>
            <a:fillRect/>
          </a:stretch>
        </p:blipFill>
        <p:spPr bwMode="auto">
          <a:xfrm>
            <a:off x="251520" y="1268760"/>
            <a:ext cx="3999281" cy="5158114"/>
          </a:xfrm>
          <a:prstGeom prst="rect">
            <a:avLst/>
          </a:prstGeom>
          <a:noFill/>
          <a:ln w="9525">
            <a:noFill/>
            <a:miter lim="800000"/>
            <a:headEnd/>
            <a:tailEnd/>
          </a:ln>
          <a:effectLst/>
        </p:spPr>
      </p:pic>
    </p:spTree>
    <p:extLst>
      <p:ext uri="{BB962C8B-B14F-4D97-AF65-F5344CB8AC3E}">
        <p14:creationId xmlns:p14="http://schemas.microsoft.com/office/powerpoint/2010/main" val="81911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normAutofit/>
          </a:bodyPr>
          <a:lstStyle/>
          <a:p>
            <a:pPr>
              <a:spcAft>
                <a:spcPts val="600"/>
              </a:spcAft>
              <a:buFont typeface="Wingdings" panose="05000000000000000000" pitchFamily="2" charset="2"/>
              <a:buChar char="Ø"/>
            </a:pPr>
            <a:r>
              <a:rPr lang="el-GR" sz="2400" b="1" dirty="0" smtClean="0"/>
              <a:t>Ελληνική</a:t>
            </a:r>
          </a:p>
          <a:p>
            <a:pPr>
              <a:spcAft>
                <a:spcPts val="600"/>
              </a:spcAft>
            </a:pPr>
            <a:r>
              <a:rPr lang="el-GR" sz="2400" dirty="0" err="1" smtClean="0"/>
              <a:t>Καρακασίδης</a:t>
            </a:r>
            <a:r>
              <a:rPr lang="el-GR" sz="2400" dirty="0" smtClean="0"/>
              <a:t> </a:t>
            </a:r>
            <a:r>
              <a:rPr lang="el-GR" sz="2400" dirty="0"/>
              <a:t>Ν.Γ</a:t>
            </a:r>
            <a:r>
              <a:rPr lang="el-GR" sz="2400" dirty="0" smtClean="0"/>
              <a:t>., </a:t>
            </a:r>
            <a:r>
              <a:rPr lang="el-GR" sz="2400" dirty="0"/>
              <a:t>Υλικά Ι, ΤΕΙ ΑΘΗΝΑΣ, 1997.</a:t>
            </a:r>
          </a:p>
          <a:p>
            <a:pPr lvl="0">
              <a:spcAft>
                <a:spcPts val="600"/>
              </a:spcAft>
            </a:pPr>
            <a:r>
              <a:rPr lang="el-GR" sz="2400" dirty="0" err="1" smtClean="0"/>
              <a:t>Σπηλιόπουλος</a:t>
            </a:r>
            <a:r>
              <a:rPr lang="el-GR" sz="2400" dirty="0" smtClean="0"/>
              <a:t> </a:t>
            </a:r>
            <a:r>
              <a:rPr lang="el-GR" sz="2400" dirty="0"/>
              <a:t>Α. Θ</a:t>
            </a:r>
            <a:r>
              <a:rPr lang="el-GR" sz="2400" dirty="0" smtClean="0"/>
              <a:t>., </a:t>
            </a:r>
            <a:r>
              <a:rPr lang="el-GR" sz="2400" dirty="0"/>
              <a:t>Ο Χάρτης, Αθήνα 1976</a:t>
            </a:r>
            <a:r>
              <a:rPr lang="el-GR" sz="2400" dirty="0" smtClean="0"/>
              <a:t>.</a:t>
            </a:r>
          </a:p>
          <a:p>
            <a:pPr lvl="0">
              <a:spcAft>
                <a:spcPts val="600"/>
              </a:spcAft>
              <a:buFont typeface="Wingdings" panose="05000000000000000000" pitchFamily="2" charset="2"/>
              <a:buChar char="Ø"/>
            </a:pPr>
            <a:r>
              <a:rPr lang="el-GR" sz="2400" b="1" dirty="0" smtClean="0"/>
              <a:t>Σύνδεσμοι </a:t>
            </a:r>
            <a:endParaRPr lang="el-GR" sz="2400" b="1" dirty="0"/>
          </a:p>
          <a:p>
            <a:pPr lvl="0">
              <a:spcAft>
                <a:spcPts val="600"/>
              </a:spcAft>
            </a:pPr>
            <a:r>
              <a:rPr lang="el-GR" sz="2400" u="sng" dirty="0" smtClean="0">
                <a:hlinkClick r:id="rId2"/>
              </a:rPr>
              <a:t>papersizes.org, </a:t>
            </a:r>
            <a:r>
              <a:rPr lang="en-US" sz="2400" u="sng" dirty="0">
                <a:hlinkClick r:id="rId2"/>
              </a:rPr>
              <a:t>Dimensions Of A Series Paper Sizes</a:t>
            </a:r>
            <a:endParaRPr lang="el-GR" sz="2400" dirty="0" smtClean="0"/>
          </a:p>
          <a:p>
            <a:pPr>
              <a:spcAft>
                <a:spcPts val="600"/>
              </a:spcAft>
            </a:pPr>
            <a:endParaRPr lang="el-GR" sz="2400" dirty="0"/>
          </a:p>
        </p:txBody>
      </p:sp>
    </p:spTree>
    <p:extLst>
      <p:ext uri="{BB962C8B-B14F-4D97-AF65-F5344CB8AC3E}">
        <p14:creationId xmlns:p14="http://schemas.microsoft.com/office/powerpoint/2010/main" val="83662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a:t>
            </a:r>
            <a:r>
              <a:rPr lang="el-GR" sz="2000" dirty="0"/>
              <a:t>2014. Βασιλική </a:t>
            </a:r>
            <a:r>
              <a:rPr lang="el-GR" sz="2000" dirty="0" smtClean="0"/>
              <a:t>Μπέλεση. </a:t>
            </a:r>
            <a:r>
              <a:rPr lang="el-GR" sz="2000" dirty="0"/>
              <a:t>«Εκτυπωτικά Υποστρώματα </a:t>
            </a:r>
            <a:r>
              <a:rPr lang="el-GR" sz="2000" dirty="0" smtClean="0"/>
              <a:t>(</a:t>
            </a:r>
            <a:r>
              <a:rPr lang="el-GR" sz="2000" dirty="0"/>
              <a:t>Θ</a:t>
            </a:r>
            <a:r>
              <a:rPr lang="el-GR" sz="2000" dirty="0" smtClean="0"/>
              <a:t>). Ενότητα </a:t>
            </a:r>
            <a:r>
              <a:rPr lang="en-US" sz="2000" smtClean="0"/>
              <a:t>9</a:t>
            </a:r>
            <a:r>
              <a:rPr lang="el-GR" sz="2000" smtClean="0"/>
              <a:t>: </a:t>
            </a:r>
            <a:r>
              <a:rPr lang="el-GR" sz="2000" dirty="0"/>
              <a:t>Διαστάσεις </a:t>
            </a:r>
            <a:r>
              <a:rPr lang="el-GR" sz="2000" dirty="0" smtClean="0"/>
              <a:t>χαρτιού».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Διαστάσεις χαρτιού</a:t>
            </a:r>
          </a:p>
        </p:txBody>
      </p:sp>
      <p:sp>
        <p:nvSpPr>
          <p:cNvPr id="3" name="Content Placeholder 2"/>
          <p:cNvSpPr>
            <a:spLocks noGrp="1"/>
          </p:cNvSpPr>
          <p:nvPr>
            <p:ph idx="1"/>
          </p:nvPr>
        </p:nvSpPr>
        <p:spPr/>
        <p:txBody>
          <a:bodyPr>
            <a:normAutofit/>
          </a:bodyPr>
          <a:lstStyle/>
          <a:p>
            <a:r>
              <a:rPr lang="el-GR" sz="2400" dirty="0"/>
              <a:t>Η τυποποίηση των διαστάσεων του χαρτιού κατακτήθηκε με τα χρόνια και λόγω του αδιεξόδου στο οποίο έρχονταν οι εργαζόμενοι στο χώρο του χαρτιού. </a:t>
            </a:r>
            <a:endParaRPr lang="el-GR" sz="2400" dirty="0" smtClean="0"/>
          </a:p>
          <a:p>
            <a:r>
              <a:rPr lang="el-GR" sz="2400" dirty="0" smtClean="0"/>
              <a:t>Ήδη </a:t>
            </a:r>
            <a:r>
              <a:rPr lang="el-GR" sz="2400" dirty="0"/>
              <a:t>το 1976, ο Α. Θ. </a:t>
            </a:r>
            <a:r>
              <a:rPr lang="el-GR" sz="2400" dirty="0" err="1"/>
              <a:t>Σπηλιόπουλος</a:t>
            </a:r>
            <a:r>
              <a:rPr lang="el-GR" sz="2400" dirty="0"/>
              <a:t> διευθυντής τότε του Εθνικού Τυπογραφείου αναφέρει σε ένα βιβλίο του (δες βιβλιογραφία) ότι δεν υπήρχε συνεννόηση και συνεργασία μεταξύ των διαφόρων χωρών αλλά ακόμη και μεταξύ των εργοστασίων της ίδιας χώρας, που να αφορά την τυποποίηση του χαρτιού. </a:t>
            </a:r>
            <a:endParaRPr lang="el-GR" sz="2400" dirty="0" smtClean="0"/>
          </a:p>
          <a:p>
            <a:r>
              <a:rPr lang="el-GR" sz="2400" dirty="0" smtClean="0"/>
              <a:t>Αυτό </a:t>
            </a:r>
            <a:r>
              <a:rPr lang="el-GR" sz="2400" dirty="0"/>
              <a:t>είχε ως αποτέλεσμα στην Ελλάδα το χαρτί να έχει ποικίλα σχήματα που δεν είχαν σχέση το ένα με το άλλο και τα οποία ήταν διαφορετικά από τα χρησιμοποιούμενα σχήματα άλλων χωρών του εξωτερικού.</a:t>
            </a:r>
          </a:p>
        </p:txBody>
      </p:sp>
    </p:spTree>
    <p:extLst>
      <p:ext uri="{BB962C8B-B14F-4D97-AF65-F5344CB8AC3E}">
        <p14:creationId xmlns:p14="http://schemas.microsoft.com/office/powerpoint/2010/main" val="3112958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a:spcAft>
                <a:spcPts val="600"/>
              </a:spcAft>
            </a:pPr>
            <a:r>
              <a:rPr lang="el-GR" sz="2000" dirty="0" err="1"/>
              <a:t>Καρακασίδης</a:t>
            </a:r>
            <a:r>
              <a:rPr lang="el-GR" sz="2000" dirty="0"/>
              <a:t> Ν.Γ., Υλικά Ι, ΤΕΙ ΑΘΗΝΑΣ, 1997.</a:t>
            </a:r>
          </a:p>
          <a:p>
            <a:pPr lvl="0">
              <a:spcAft>
                <a:spcPts val="600"/>
              </a:spcAft>
            </a:pPr>
            <a:r>
              <a:rPr lang="el-GR" sz="2000" dirty="0" err="1"/>
              <a:t>Σπηλιόπουλος</a:t>
            </a:r>
            <a:r>
              <a:rPr lang="el-GR" sz="2000" dirty="0"/>
              <a:t> Α. Θ., Ο Χάρτης, Αθήνα 1976.</a:t>
            </a:r>
          </a:p>
          <a:p>
            <a:pPr lvl="0">
              <a:spcAft>
                <a:spcPts val="600"/>
              </a:spcAft>
            </a:pPr>
            <a:r>
              <a:rPr lang="el-GR" sz="2000" u="sng" dirty="0" err="1" smtClean="0">
                <a:hlinkClick r:id="rId3"/>
              </a:rPr>
              <a:t>papersizes.org</a:t>
            </a:r>
            <a:r>
              <a:rPr lang="el-GR" sz="2000" u="sng" dirty="0">
                <a:hlinkClick r:id="rId3"/>
              </a:rPr>
              <a:t>, </a:t>
            </a:r>
            <a:r>
              <a:rPr lang="en-US" sz="2000" u="sng" dirty="0">
                <a:hlinkClick r:id="rId3"/>
              </a:rPr>
              <a:t>Dimensions Of A Series Paper Sizes</a:t>
            </a:r>
            <a:endParaRPr lang="el-GR" sz="2000" dirty="0"/>
          </a:p>
        </p:txBody>
      </p:sp>
    </p:spTree>
    <p:extLst>
      <p:ext uri="{BB962C8B-B14F-4D97-AF65-F5344CB8AC3E}">
        <p14:creationId xmlns:p14="http://schemas.microsoft.com/office/powerpoint/2010/main" val="2294642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a:noAutofit/>
          </a:bodyPr>
          <a:lstStyle/>
          <a:p>
            <a:r>
              <a:rPr lang="el-GR" sz="3200" dirty="0" smtClean="0"/>
              <a:t>Πλεονεκτήματα </a:t>
            </a:r>
            <a:r>
              <a:rPr lang="el-GR" sz="3200" dirty="0"/>
              <a:t>που προκύπτουν από την τυποποίηση των διαστάσεων των χαρτιών </a:t>
            </a:r>
          </a:p>
        </p:txBody>
      </p:sp>
      <p:sp>
        <p:nvSpPr>
          <p:cNvPr id="3" name="Content Placeholder 2"/>
          <p:cNvSpPr>
            <a:spLocks noGrp="1"/>
          </p:cNvSpPr>
          <p:nvPr>
            <p:ph idx="1"/>
          </p:nvPr>
        </p:nvSpPr>
        <p:spPr>
          <a:xfrm>
            <a:off x="457200" y="1196752"/>
            <a:ext cx="8229600" cy="5661248"/>
          </a:xfrm>
        </p:spPr>
        <p:txBody>
          <a:bodyPr>
            <a:noAutofit/>
          </a:bodyPr>
          <a:lstStyle/>
          <a:p>
            <a:r>
              <a:rPr lang="el-GR" sz="2100" dirty="0" smtClean="0"/>
              <a:t>Καλύτερη </a:t>
            </a:r>
            <a:r>
              <a:rPr lang="el-GR" sz="2100" dirty="0"/>
              <a:t>οργάνωση της παραγωγής που οδηγεί </a:t>
            </a:r>
            <a:r>
              <a:rPr lang="el-GR" sz="2100" dirty="0" smtClean="0"/>
              <a:t>σε αύξηση </a:t>
            </a:r>
            <a:r>
              <a:rPr lang="el-GR" sz="2100" dirty="0"/>
              <a:t>της παραγωγής της τυπογραφικής </a:t>
            </a:r>
            <a:r>
              <a:rPr lang="el-GR" sz="2100" dirty="0" smtClean="0"/>
              <a:t>επιχείρησης.</a:t>
            </a:r>
          </a:p>
          <a:p>
            <a:r>
              <a:rPr lang="el-GR" sz="2100" dirty="0" smtClean="0"/>
              <a:t>Ελάττωση </a:t>
            </a:r>
            <a:r>
              <a:rPr lang="el-GR" sz="2100" dirty="0"/>
              <a:t>του κόστους παραγωγής.</a:t>
            </a:r>
            <a:br>
              <a:rPr lang="el-GR" sz="2100" dirty="0"/>
            </a:br>
            <a:r>
              <a:rPr lang="el-GR" sz="2100" dirty="0"/>
              <a:t>Απαιτείται μικρότερος χώρος αποθήκευσης του χαρτιού που αποθηκεύεται και καλύτερη διευθέτηση αυτού</a:t>
            </a:r>
            <a:r>
              <a:rPr lang="el-GR" sz="2100" dirty="0" smtClean="0"/>
              <a:t>.</a:t>
            </a:r>
          </a:p>
          <a:p>
            <a:r>
              <a:rPr lang="el-GR" sz="2100" dirty="0" smtClean="0"/>
              <a:t>Εξασφάλιση </a:t>
            </a:r>
            <a:r>
              <a:rPr lang="el-GR" sz="2100" dirty="0"/>
              <a:t>της ομοιομορφίας και της ποιοτικής στάθμης της παραγωγής</a:t>
            </a:r>
            <a:r>
              <a:rPr lang="el-GR" sz="2100" dirty="0" smtClean="0"/>
              <a:t>.</a:t>
            </a:r>
          </a:p>
          <a:p>
            <a:r>
              <a:rPr lang="el-GR" sz="2100" dirty="0" smtClean="0"/>
              <a:t>Διευκόλυνση </a:t>
            </a:r>
            <a:r>
              <a:rPr lang="el-GR" sz="2100" dirty="0"/>
              <a:t>της συσκευασίας</a:t>
            </a:r>
            <a:r>
              <a:rPr lang="el-GR" sz="2100" dirty="0" smtClean="0"/>
              <a:t>.</a:t>
            </a:r>
          </a:p>
          <a:p>
            <a:r>
              <a:rPr lang="el-GR" sz="2100" dirty="0" smtClean="0"/>
              <a:t>Διευκόλυνση </a:t>
            </a:r>
            <a:r>
              <a:rPr lang="el-GR" sz="2100" dirty="0"/>
              <a:t>στην τήρηση αρχείων στις επιχειρήσεις.</a:t>
            </a:r>
            <a:br>
              <a:rPr lang="el-GR" sz="2100" dirty="0"/>
            </a:br>
            <a:r>
              <a:rPr lang="el-GR" sz="2100" dirty="0"/>
              <a:t/>
            </a:r>
            <a:br>
              <a:rPr lang="el-GR" sz="2100" dirty="0"/>
            </a:br>
            <a:r>
              <a:rPr lang="el-GR" sz="2100" dirty="0"/>
              <a:t>Η τυποποίηση των φακέλων, καρτών και επιστολόχαρτων διευκολύνει την ταξινόμησή τους από τους υπαλλήλους των ταχυδρομείων και αποτελεί απαραίτητη προϋπόθεση για τη χρησιμοποίηση ηλεκτρονικών μηχανημάτων ταξινόμησης επιστολών.</a:t>
            </a:r>
          </a:p>
        </p:txBody>
      </p:sp>
    </p:spTree>
    <p:extLst>
      <p:ext uri="{BB962C8B-B14F-4D97-AF65-F5344CB8AC3E}">
        <p14:creationId xmlns:p14="http://schemas.microsoft.com/office/powerpoint/2010/main" val="3033899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pPr>
              <a:spcAft>
                <a:spcPts val="600"/>
              </a:spcAft>
            </a:pPr>
            <a:r>
              <a:rPr lang="el-GR" sz="2600" dirty="0" smtClean="0"/>
              <a:t>Τελικά</a:t>
            </a:r>
            <a:r>
              <a:rPr lang="el-GR" sz="2600" dirty="0"/>
              <a:t>, από το 1976 ξεκίνησε η προσπάθεια υιοθέτησης στην χώρα μας του συστήματος που χρησιμοποιούνταν σε άλλες ευρωπαϊκές χώρες (</a:t>
            </a:r>
            <a:r>
              <a:rPr lang="en-US" sz="2600" dirty="0"/>
              <a:t>DIN </a:t>
            </a:r>
            <a:r>
              <a:rPr lang="el-GR" sz="2600" dirty="0"/>
              <a:t>ή Α ή Β). </a:t>
            </a:r>
            <a:endParaRPr lang="el-GR" sz="2600" dirty="0" smtClean="0"/>
          </a:p>
          <a:p>
            <a:pPr>
              <a:spcAft>
                <a:spcPts val="600"/>
              </a:spcAft>
            </a:pPr>
            <a:r>
              <a:rPr lang="el-GR" sz="2600" dirty="0" smtClean="0"/>
              <a:t>Η </a:t>
            </a:r>
            <a:r>
              <a:rPr lang="el-GR" sz="2600" dirty="0"/>
              <a:t>βάση των διεθνών σχημάτων χάρτου είναι ένα ορθογώνιο σχήμα, το οποίο έχει επιφάνεια 1 </a:t>
            </a:r>
            <a:r>
              <a:rPr lang="en-US" sz="2600" dirty="0"/>
              <a:t>m</a:t>
            </a:r>
            <a:r>
              <a:rPr lang="el-GR" sz="2600" baseline="30000" dirty="0"/>
              <a:t>2</a:t>
            </a:r>
            <a:r>
              <a:rPr lang="el-GR" sz="2600" dirty="0"/>
              <a:t> (Α0) και ο λόγος της μεγάλης πλευράς του ορθογωνίου προς τη μικρή πλευρά του ισούται με </a:t>
            </a:r>
            <a:endParaRPr lang="el-GR" sz="2600" dirty="0" smtClean="0"/>
          </a:p>
          <a:p>
            <a:pPr>
              <a:spcAft>
                <a:spcPts val="600"/>
              </a:spcAft>
            </a:pPr>
            <a:r>
              <a:rPr lang="el-GR" sz="2600" dirty="0" smtClean="0"/>
              <a:t>Το </a:t>
            </a:r>
            <a:r>
              <a:rPr lang="el-GR" sz="2600" dirty="0"/>
              <a:t>Γερμανικό πρότυπο </a:t>
            </a:r>
            <a:r>
              <a:rPr lang="en-GB" sz="2600" dirty="0"/>
              <a:t>DIN</a:t>
            </a:r>
            <a:r>
              <a:rPr lang="el-GR" sz="2600" dirty="0"/>
              <a:t> 476 αποτελεί τον πρόδρομο του </a:t>
            </a:r>
            <a:r>
              <a:rPr lang="en-GB" sz="2600" dirty="0"/>
              <a:t>ISO</a:t>
            </a:r>
            <a:r>
              <a:rPr lang="el-GR" sz="2600" dirty="0"/>
              <a:t> 216, που εφαρμόζεται σήμερα.</a:t>
            </a:r>
          </a:p>
        </p:txBody>
      </p:sp>
      <p:pic>
        <p:nvPicPr>
          <p:cNvPr id="6" name="Picture 2"/>
          <p:cNvPicPr>
            <a:picLocks noChangeAspect="1" noChangeArrowheads="1"/>
          </p:cNvPicPr>
          <p:nvPr/>
        </p:nvPicPr>
        <p:blipFill>
          <a:blip r:embed="rId2"/>
          <a:srcRect/>
          <a:stretch>
            <a:fillRect/>
          </a:stretch>
        </p:blipFill>
        <p:spPr bwMode="auto">
          <a:xfrm>
            <a:off x="4857752" y="3786190"/>
            <a:ext cx="642942" cy="433002"/>
          </a:xfrm>
          <a:prstGeom prst="rect">
            <a:avLst/>
          </a:prstGeom>
          <a:noFill/>
          <a:ln w="9525">
            <a:noFill/>
            <a:miter lim="800000"/>
            <a:headEnd/>
            <a:tailEnd/>
          </a:ln>
          <a:effectLst/>
        </p:spPr>
      </p:pic>
    </p:spTree>
    <p:extLst>
      <p:ext uri="{BB962C8B-B14F-4D97-AF65-F5344CB8AC3E}">
        <p14:creationId xmlns:p14="http://schemas.microsoft.com/office/powerpoint/2010/main" val="26021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Πλέον, τα μεγέθη των χαρτιών εκτύπωσης είναι τυποποιημένα κατά </a:t>
            </a:r>
            <a:r>
              <a:rPr lang="en-US" sz="2400" dirty="0"/>
              <a:t>ISO</a:t>
            </a:r>
            <a:r>
              <a:rPr lang="el-GR" sz="2400" dirty="0"/>
              <a:t> στις κατηγορίες Α, Β και </a:t>
            </a:r>
            <a:r>
              <a:rPr lang="en-US" sz="2400" dirty="0"/>
              <a:t>C</a:t>
            </a:r>
            <a:r>
              <a:rPr lang="el-GR" sz="2400" dirty="0"/>
              <a:t>, όπου έκαστη πληροί καθορισμένες εκτυπωτικές ανάγκες, όπως φαίνεται και στον ακόλουθο πίνακα. Σε κάθε κατηγορία αντιστοιχεί ένα πρότυπο μέγεθος χαρτιού, το οποίο συμβολίζεται με 0. </a:t>
            </a:r>
          </a:p>
        </p:txBody>
      </p:sp>
      <p:graphicFrame>
        <p:nvGraphicFramePr>
          <p:cNvPr id="5" name="Table 4"/>
          <p:cNvGraphicFramePr>
            <a:graphicFrameLocks noGrp="1"/>
          </p:cNvGraphicFramePr>
          <p:nvPr>
            <p:extLst>
              <p:ext uri="{D42A27DB-BD31-4B8C-83A1-F6EECF244321}">
                <p14:modId xmlns:p14="http://schemas.microsoft.com/office/powerpoint/2010/main" val="1458999858"/>
              </p:ext>
            </p:extLst>
          </p:nvPr>
        </p:nvGraphicFramePr>
        <p:xfrm>
          <a:off x="467544" y="3645024"/>
          <a:ext cx="8208912" cy="2602230"/>
        </p:xfrm>
        <a:graphic>
          <a:graphicData uri="http://schemas.openxmlformats.org/drawingml/2006/table">
            <a:tbl>
              <a:tblPr firstRow="1" bandRow="1">
                <a:tableStyleId>{5C22544A-7EE6-4342-B048-85BDC9FD1C3A}</a:tableStyleId>
              </a:tblPr>
              <a:tblGrid>
                <a:gridCol w="1376088"/>
                <a:gridCol w="2313720"/>
                <a:gridCol w="1944216"/>
                <a:gridCol w="2574888"/>
              </a:tblGrid>
              <a:tr h="833755">
                <a:tc>
                  <a:txBody>
                    <a:bodyPr/>
                    <a:lstStyle/>
                    <a:p>
                      <a:pPr algn="ctr">
                        <a:lnSpc>
                          <a:spcPct val="100000"/>
                        </a:lnSpc>
                        <a:spcBef>
                          <a:spcPts val="0"/>
                        </a:spcBef>
                        <a:spcAft>
                          <a:spcPts val="0"/>
                        </a:spcAft>
                      </a:pPr>
                      <a:r>
                        <a:rPr lang="el-GR" sz="2000" spc="20" dirty="0">
                          <a:effectLst/>
                        </a:rPr>
                        <a:t>Κατηγορία</a:t>
                      </a:r>
                      <a:endParaRPr lang="el-GR" sz="2000" spc="-25" dirty="0">
                        <a:effectLst/>
                        <a:latin typeface="Arial"/>
                        <a:ea typeface="Arial"/>
                      </a:endParaRPr>
                    </a:p>
                  </a:txBody>
                  <a:tcPr anchor="ctr"/>
                </a:tc>
                <a:tc>
                  <a:txBody>
                    <a:bodyPr/>
                    <a:lstStyle/>
                    <a:p>
                      <a:pPr marL="101600" algn="l">
                        <a:lnSpc>
                          <a:spcPct val="100000"/>
                        </a:lnSpc>
                        <a:spcBef>
                          <a:spcPts val="0"/>
                        </a:spcBef>
                        <a:spcAft>
                          <a:spcPts val="0"/>
                        </a:spcAft>
                      </a:pPr>
                      <a:r>
                        <a:rPr lang="el-GR" sz="2000" spc="20" dirty="0">
                          <a:effectLst/>
                        </a:rPr>
                        <a:t>Εκτυπωτικές ανάγκες</a:t>
                      </a:r>
                      <a:endParaRPr lang="el-GR" sz="2000" spc="-25" dirty="0">
                        <a:effectLst/>
                        <a:latin typeface="Arial"/>
                        <a:ea typeface="Arial"/>
                      </a:endParaRPr>
                    </a:p>
                  </a:txBody>
                  <a:tcPr anchor="ctr"/>
                </a:tc>
                <a:tc>
                  <a:txBody>
                    <a:bodyPr/>
                    <a:lstStyle/>
                    <a:p>
                      <a:pPr algn="ctr">
                        <a:lnSpc>
                          <a:spcPct val="100000"/>
                        </a:lnSpc>
                        <a:spcBef>
                          <a:spcPts val="0"/>
                        </a:spcBef>
                        <a:spcAft>
                          <a:spcPts val="0"/>
                        </a:spcAft>
                      </a:pPr>
                      <a:r>
                        <a:rPr lang="el-GR" sz="2000" spc="20">
                          <a:effectLst/>
                        </a:rPr>
                        <a:t>Πρότυπα μεγέθη χαρτιού</a:t>
                      </a:r>
                      <a:endParaRPr lang="el-GR" sz="2000" spc="-25">
                        <a:effectLst/>
                        <a:latin typeface="Arial"/>
                        <a:ea typeface="Arial"/>
                      </a:endParaRPr>
                    </a:p>
                  </a:txBody>
                  <a:tcPr anchor="ctr"/>
                </a:tc>
                <a:tc>
                  <a:txBody>
                    <a:bodyPr/>
                    <a:lstStyle/>
                    <a:p>
                      <a:pPr marL="114300" algn="l">
                        <a:lnSpc>
                          <a:spcPct val="100000"/>
                        </a:lnSpc>
                        <a:spcBef>
                          <a:spcPts val="0"/>
                        </a:spcBef>
                        <a:spcAft>
                          <a:spcPts val="0"/>
                        </a:spcAft>
                      </a:pPr>
                      <a:r>
                        <a:rPr lang="el-GR" sz="2000" spc="20">
                          <a:effectLst/>
                        </a:rPr>
                        <a:t>Διαστάσεις προτύπων μεγεθών χαρτιού</a:t>
                      </a:r>
                      <a:endParaRPr lang="el-GR" sz="2000" spc="-25">
                        <a:effectLst/>
                        <a:latin typeface="Arial"/>
                        <a:ea typeface="Arial"/>
                      </a:endParaRPr>
                    </a:p>
                  </a:txBody>
                  <a:tcPr anchor="ctr"/>
                </a:tc>
              </a:tr>
              <a:tr h="457200">
                <a:tc>
                  <a:txBody>
                    <a:bodyPr/>
                    <a:lstStyle/>
                    <a:p>
                      <a:pPr algn="ctr">
                        <a:lnSpc>
                          <a:spcPct val="100000"/>
                        </a:lnSpc>
                        <a:spcBef>
                          <a:spcPts val="0"/>
                        </a:spcBef>
                        <a:spcAft>
                          <a:spcPts val="0"/>
                        </a:spcAft>
                      </a:pPr>
                      <a:r>
                        <a:rPr lang="el-GR" sz="2000" spc="10">
                          <a:effectLst/>
                        </a:rPr>
                        <a:t>A</a:t>
                      </a:r>
                      <a:endParaRPr lang="el-GR" sz="2000" spc="-25">
                        <a:effectLst/>
                        <a:latin typeface="Arial"/>
                        <a:ea typeface="Arial"/>
                      </a:endParaRPr>
                    </a:p>
                  </a:txBody>
                  <a:tcPr anchor="ctr"/>
                </a:tc>
                <a:tc>
                  <a:txBody>
                    <a:bodyPr/>
                    <a:lstStyle/>
                    <a:p>
                      <a:pPr marL="101600" algn="l">
                        <a:lnSpc>
                          <a:spcPct val="100000"/>
                        </a:lnSpc>
                        <a:spcBef>
                          <a:spcPts val="0"/>
                        </a:spcBef>
                        <a:spcAft>
                          <a:spcPts val="0"/>
                        </a:spcAft>
                      </a:pPr>
                      <a:r>
                        <a:rPr lang="el-GR" sz="2000" spc="10">
                          <a:effectLst/>
                        </a:rPr>
                        <a:t>Βιβλία, φυλλάδια κ.α.</a:t>
                      </a:r>
                      <a:endParaRPr lang="el-GR" sz="2000" spc="-25">
                        <a:effectLst/>
                        <a:latin typeface="Arial"/>
                        <a:ea typeface="Arial"/>
                      </a:endParaRPr>
                    </a:p>
                  </a:txBody>
                  <a:tcPr anchor="ctr"/>
                </a:tc>
                <a:tc>
                  <a:txBody>
                    <a:bodyPr/>
                    <a:lstStyle/>
                    <a:p>
                      <a:pPr algn="ctr">
                        <a:lnSpc>
                          <a:spcPct val="100000"/>
                        </a:lnSpc>
                        <a:spcBef>
                          <a:spcPts val="0"/>
                        </a:spcBef>
                        <a:spcAft>
                          <a:spcPts val="0"/>
                        </a:spcAft>
                      </a:pPr>
                      <a:r>
                        <a:rPr lang="el-GR" sz="2000" spc="10" dirty="0" smtClean="0">
                          <a:effectLst/>
                        </a:rPr>
                        <a:t>Α0</a:t>
                      </a:r>
                      <a:endParaRPr lang="el-GR" sz="2000" spc="-25" dirty="0">
                        <a:effectLst/>
                        <a:latin typeface="Arial"/>
                        <a:ea typeface="Arial"/>
                      </a:endParaRPr>
                    </a:p>
                  </a:txBody>
                  <a:tcPr anchor="ctr"/>
                </a:tc>
                <a:tc>
                  <a:txBody>
                    <a:bodyPr/>
                    <a:lstStyle/>
                    <a:p>
                      <a:pPr marL="114300" algn="l">
                        <a:lnSpc>
                          <a:spcPct val="100000"/>
                        </a:lnSpc>
                        <a:spcBef>
                          <a:spcPts val="0"/>
                        </a:spcBef>
                        <a:spcAft>
                          <a:spcPts val="0"/>
                        </a:spcAft>
                      </a:pPr>
                      <a:r>
                        <a:rPr lang="el-GR" sz="2000" spc="-5" dirty="0" smtClean="0">
                          <a:effectLst/>
                        </a:rPr>
                        <a:t>841</a:t>
                      </a:r>
                      <a:r>
                        <a:rPr lang="en-US" sz="2000" spc="-5" dirty="0" smtClean="0">
                          <a:effectLst/>
                        </a:rPr>
                        <a:t>x</a:t>
                      </a:r>
                      <a:r>
                        <a:rPr lang="el-GR" sz="2000" spc="-5" dirty="0" smtClean="0">
                          <a:effectLst/>
                        </a:rPr>
                        <a:t> </a:t>
                      </a:r>
                      <a:r>
                        <a:rPr lang="el-GR" sz="2000" spc="-5" dirty="0">
                          <a:effectLst/>
                        </a:rPr>
                        <a:t>1189 </a:t>
                      </a:r>
                      <a:r>
                        <a:rPr lang="el-GR" sz="2000" spc="10" dirty="0" err="1">
                          <a:effectLst/>
                        </a:rPr>
                        <a:t>min</a:t>
                      </a:r>
                      <a:r>
                        <a:rPr lang="el-GR" sz="2000" spc="10" dirty="0">
                          <a:effectLst/>
                        </a:rPr>
                        <a:t>= </a:t>
                      </a:r>
                      <a:r>
                        <a:rPr lang="el-GR" sz="2000" spc="-5" dirty="0">
                          <a:effectLst/>
                        </a:rPr>
                        <a:t>1 </a:t>
                      </a:r>
                      <a:r>
                        <a:rPr lang="en-US" sz="2000" spc="10" dirty="0" smtClean="0">
                          <a:effectLst/>
                        </a:rPr>
                        <a:t>m²</a:t>
                      </a:r>
                      <a:endParaRPr lang="el-GR" sz="2000" spc="-25" dirty="0">
                        <a:effectLst/>
                        <a:latin typeface="Arial"/>
                        <a:ea typeface="Arial"/>
                      </a:endParaRPr>
                    </a:p>
                  </a:txBody>
                  <a:tcPr anchor="ctr"/>
                </a:tc>
              </a:tr>
              <a:tr h="466725">
                <a:tc>
                  <a:txBody>
                    <a:bodyPr/>
                    <a:lstStyle/>
                    <a:p>
                      <a:pPr algn="ctr">
                        <a:lnSpc>
                          <a:spcPct val="100000"/>
                        </a:lnSpc>
                        <a:spcBef>
                          <a:spcPts val="0"/>
                        </a:spcBef>
                        <a:spcAft>
                          <a:spcPts val="0"/>
                        </a:spcAft>
                      </a:pPr>
                      <a:r>
                        <a:rPr lang="el-GR" sz="2000" spc="20">
                          <a:effectLst/>
                        </a:rPr>
                        <a:t>Β</a:t>
                      </a:r>
                      <a:endParaRPr lang="el-GR" sz="2000" spc="-25">
                        <a:effectLst/>
                        <a:latin typeface="Arial"/>
                        <a:ea typeface="Arial"/>
                      </a:endParaRPr>
                    </a:p>
                  </a:txBody>
                  <a:tcPr anchor="ctr"/>
                </a:tc>
                <a:tc>
                  <a:txBody>
                    <a:bodyPr/>
                    <a:lstStyle/>
                    <a:p>
                      <a:pPr marL="101600" algn="l">
                        <a:lnSpc>
                          <a:spcPct val="100000"/>
                        </a:lnSpc>
                        <a:spcBef>
                          <a:spcPts val="0"/>
                        </a:spcBef>
                        <a:spcAft>
                          <a:spcPts val="0"/>
                        </a:spcAft>
                      </a:pPr>
                      <a:r>
                        <a:rPr lang="el-GR" sz="2000" spc="10">
                          <a:effectLst/>
                        </a:rPr>
                        <a:t>Αφίσες και χάρτες</a:t>
                      </a:r>
                      <a:endParaRPr lang="el-GR" sz="2000" spc="-25">
                        <a:effectLst/>
                        <a:latin typeface="Arial"/>
                        <a:ea typeface="Arial"/>
                      </a:endParaRPr>
                    </a:p>
                  </a:txBody>
                  <a:tcPr anchor="ctr"/>
                </a:tc>
                <a:tc>
                  <a:txBody>
                    <a:bodyPr/>
                    <a:lstStyle/>
                    <a:p>
                      <a:pPr algn="ctr">
                        <a:lnSpc>
                          <a:spcPct val="100000"/>
                        </a:lnSpc>
                        <a:spcBef>
                          <a:spcPts val="0"/>
                        </a:spcBef>
                        <a:spcAft>
                          <a:spcPts val="0"/>
                        </a:spcAft>
                      </a:pPr>
                      <a:r>
                        <a:rPr lang="el-GR" sz="2000" spc="10" dirty="0" smtClean="0">
                          <a:effectLst/>
                        </a:rPr>
                        <a:t>Β0</a:t>
                      </a:r>
                      <a:endParaRPr lang="el-GR" sz="2000" spc="-25" dirty="0">
                        <a:effectLst/>
                        <a:latin typeface="Arial"/>
                        <a:ea typeface="Arial"/>
                      </a:endParaRPr>
                    </a:p>
                  </a:txBody>
                  <a:tcPr anchor="ctr"/>
                </a:tc>
                <a:tc>
                  <a:txBody>
                    <a:bodyPr/>
                    <a:lstStyle/>
                    <a:p>
                      <a:pPr marL="114300" algn="l">
                        <a:lnSpc>
                          <a:spcPct val="100000"/>
                        </a:lnSpc>
                        <a:spcBef>
                          <a:spcPts val="0"/>
                        </a:spcBef>
                        <a:spcAft>
                          <a:spcPts val="0"/>
                        </a:spcAft>
                      </a:pPr>
                      <a:r>
                        <a:rPr lang="el-GR" sz="2000" spc="-5" dirty="0">
                          <a:effectLst/>
                        </a:rPr>
                        <a:t>1000 </a:t>
                      </a:r>
                      <a:r>
                        <a:rPr lang="en-US" sz="2000" spc="-5" dirty="0" smtClean="0">
                          <a:effectLst/>
                        </a:rPr>
                        <a:t>x</a:t>
                      </a:r>
                      <a:r>
                        <a:rPr lang="el-GR" sz="2000" spc="-5" dirty="0" smtClean="0">
                          <a:effectLst/>
                        </a:rPr>
                        <a:t> 1414</a:t>
                      </a:r>
                      <a:r>
                        <a:rPr lang="en-US" sz="2000" spc="-5" baseline="0" dirty="0" smtClean="0">
                          <a:effectLst/>
                        </a:rPr>
                        <a:t> mm</a:t>
                      </a:r>
                      <a:endParaRPr lang="el-GR" sz="2000" spc="-25" dirty="0">
                        <a:effectLst/>
                        <a:latin typeface="Arial"/>
                        <a:ea typeface="Arial"/>
                      </a:endParaRPr>
                    </a:p>
                  </a:txBody>
                  <a:tcPr anchor="ctr"/>
                </a:tc>
              </a:tr>
              <a:tr h="428625">
                <a:tc>
                  <a:txBody>
                    <a:bodyPr/>
                    <a:lstStyle/>
                    <a:p>
                      <a:pPr algn="ctr">
                        <a:lnSpc>
                          <a:spcPct val="100000"/>
                        </a:lnSpc>
                        <a:spcBef>
                          <a:spcPts val="0"/>
                        </a:spcBef>
                        <a:spcAft>
                          <a:spcPts val="0"/>
                        </a:spcAft>
                      </a:pPr>
                      <a:r>
                        <a:rPr lang="el-GR" sz="2000" spc="10">
                          <a:effectLst/>
                        </a:rPr>
                        <a:t>C</a:t>
                      </a:r>
                      <a:endParaRPr lang="el-GR" sz="2000" spc="-25">
                        <a:effectLst/>
                        <a:latin typeface="Arial"/>
                        <a:ea typeface="Arial"/>
                      </a:endParaRPr>
                    </a:p>
                  </a:txBody>
                  <a:tcPr anchor="ctr"/>
                </a:tc>
                <a:tc>
                  <a:txBody>
                    <a:bodyPr/>
                    <a:lstStyle/>
                    <a:p>
                      <a:pPr marL="101600" algn="l">
                        <a:lnSpc>
                          <a:spcPct val="100000"/>
                        </a:lnSpc>
                        <a:spcBef>
                          <a:spcPts val="0"/>
                        </a:spcBef>
                        <a:spcAft>
                          <a:spcPts val="0"/>
                        </a:spcAft>
                      </a:pPr>
                      <a:r>
                        <a:rPr lang="el-GR" sz="2000" spc="10" dirty="0">
                          <a:effectLst/>
                        </a:rPr>
                        <a:t>Φάκελοι</a:t>
                      </a:r>
                      <a:endParaRPr lang="el-GR" sz="2000" spc="-25" dirty="0">
                        <a:effectLst/>
                        <a:latin typeface="Arial"/>
                        <a:ea typeface="Arial"/>
                      </a:endParaRPr>
                    </a:p>
                  </a:txBody>
                  <a:tcPr anchor="ctr"/>
                </a:tc>
                <a:tc>
                  <a:txBody>
                    <a:bodyPr/>
                    <a:lstStyle/>
                    <a:p>
                      <a:pPr algn="ctr">
                        <a:lnSpc>
                          <a:spcPct val="100000"/>
                        </a:lnSpc>
                        <a:spcBef>
                          <a:spcPts val="0"/>
                        </a:spcBef>
                        <a:spcAft>
                          <a:spcPts val="0"/>
                        </a:spcAft>
                      </a:pPr>
                      <a:r>
                        <a:rPr lang="el-GR" sz="2000" spc="10" dirty="0">
                          <a:effectLst/>
                        </a:rPr>
                        <a:t>C0</a:t>
                      </a:r>
                      <a:endParaRPr lang="el-GR" sz="2000" spc="-25" dirty="0">
                        <a:effectLst/>
                        <a:latin typeface="Arial"/>
                        <a:ea typeface="Arial"/>
                      </a:endParaRPr>
                    </a:p>
                  </a:txBody>
                  <a:tcPr anchor="ctr"/>
                </a:tc>
                <a:tc>
                  <a:txBody>
                    <a:bodyPr/>
                    <a:lstStyle/>
                    <a:p>
                      <a:pPr marL="114300" algn="l">
                        <a:lnSpc>
                          <a:spcPct val="100000"/>
                        </a:lnSpc>
                        <a:spcBef>
                          <a:spcPts val="0"/>
                        </a:spcBef>
                        <a:spcAft>
                          <a:spcPts val="0"/>
                        </a:spcAft>
                      </a:pPr>
                      <a:r>
                        <a:rPr lang="el-GR" sz="2000" spc="-5" dirty="0">
                          <a:effectLst/>
                        </a:rPr>
                        <a:t>917 </a:t>
                      </a:r>
                      <a:r>
                        <a:rPr lang="en-US" sz="2000" spc="-5" dirty="0" smtClean="0">
                          <a:effectLst/>
                        </a:rPr>
                        <a:t>x</a:t>
                      </a:r>
                      <a:r>
                        <a:rPr lang="el-GR" sz="2000" spc="-5" dirty="0" smtClean="0">
                          <a:effectLst/>
                        </a:rPr>
                        <a:t> </a:t>
                      </a:r>
                      <a:r>
                        <a:rPr lang="el-GR" sz="2000" spc="-5" dirty="0">
                          <a:effectLst/>
                        </a:rPr>
                        <a:t>1297 </a:t>
                      </a:r>
                      <a:r>
                        <a:rPr lang="en-US" sz="2000" spc="-5" dirty="0" smtClean="0">
                          <a:effectLst/>
                        </a:rPr>
                        <a:t>mm</a:t>
                      </a:r>
                      <a:endParaRPr lang="el-GR" sz="2000" spc="-25" dirty="0">
                        <a:effectLst/>
                        <a:latin typeface="Arial"/>
                        <a:ea typeface="Arial"/>
                      </a:endParaRPr>
                    </a:p>
                  </a:txBody>
                  <a:tcPr anchor="ctr"/>
                </a:tc>
              </a:tr>
            </a:tbl>
          </a:graphicData>
        </a:graphic>
      </p:graphicFrame>
    </p:spTree>
    <p:extLst>
      <p:ext uri="{BB962C8B-B14F-4D97-AF65-F5344CB8AC3E}">
        <p14:creationId xmlns:p14="http://schemas.microsoft.com/office/powerpoint/2010/main" val="162434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Κάθε κατηγορία απαρτίζεται από χαρτιά των οποίων οι διαστάσεις αποτελούν πολλαπλάσια ή υποδιαιρέσεις των διαστάσεων του προτύπου. Οι υποδιαιρέσεις συμβολίζονται με έναν αριθμό μετά το γράμμα της κατηγορίας π.χ. Α1, Α2, Α3 </a:t>
            </a:r>
            <a:r>
              <a:rPr lang="el-GR" sz="2400" dirty="0" err="1"/>
              <a:t>κ.λ.π</a:t>
            </a:r>
            <a:r>
              <a:rPr lang="el-GR" sz="2400" dirty="0"/>
              <a:t>., ενώ τα πολλαπλάσια με έναν αριθμό πριν το γράμμα π..χ 1Α, 2Α </a:t>
            </a:r>
            <a:r>
              <a:rPr lang="el-GR" sz="2400" dirty="0" err="1"/>
              <a:t>κ.λ.π</a:t>
            </a:r>
            <a:r>
              <a:rPr lang="el-GR" sz="2400" dirty="0"/>
              <a:t>. </a:t>
            </a:r>
            <a:endParaRPr lang="el-GR" sz="2400" dirty="0" smtClean="0"/>
          </a:p>
          <a:p>
            <a:r>
              <a:rPr lang="el-GR" sz="2400" dirty="0" smtClean="0"/>
              <a:t>Οι </a:t>
            </a:r>
            <a:r>
              <a:rPr lang="el-GR" sz="2400" dirty="0"/>
              <a:t>διαστάσεις των υποδιαιρέσεων των φύλλων χαρτιού προκύπτουν από τους ακόλουθους τύπους:</a:t>
            </a:r>
          </a:p>
          <a:p>
            <a:endParaRPr lang="el-GR"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686968304"/>
                  </p:ext>
                </p:extLst>
              </p:nvPr>
            </p:nvGraphicFramePr>
            <p:xfrm>
              <a:off x="1547664" y="4653136"/>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101600" algn="l">
                            <a:lnSpc>
                              <a:spcPct val="100000"/>
                            </a:lnSpc>
                            <a:spcBef>
                              <a:spcPts val="0"/>
                            </a:spcBef>
                            <a:spcAft>
                              <a:spcPts val="0"/>
                            </a:spcAft>
                          </a:pPr>
                          <a:r>
                            <a:rPr lang="el-GR" sz="1800" spc="0" dirty="0">
                              <a:effectLst/>
                            </a:rPr>
                            <a:t>Μορφή</a:t>
                          </a:r>
                          <a:endParaRPr lang="el-GR" sz="1800" spc="-25" dirty="0">
                            <a:effectLst/>
                            <a:latin typeface="Arial"/>
                            <a:ea typeface="Arial"/>
                          </a:endParaRPr>
                        </a:p>
                      </a:txBody>
                      <a:tcPr marL="6350" marR="6350" marT="0" marB="0" anchor="ctr"/>
                    </a:tc>
                    <a:tc>
                      <a:txBody>
                        <a:bodyPr/>
                        <a:lstStyle/>
                        <a:p>
                          <a:pPr marL="101600" algn="l">
                            <a:lnSpc>
                              <a:spcPct val="100000"/>
                            </a:lnSpc>
                            <a:spcBef>
                              <a:spcPts val="0"/>
                            </a:spcBef>
                            <a:spcAft>
                              <a:spcPts val="0"/>
                            </a:spcAft>
                          </a:pPr>
                          <a:r>
                            <a:rPr lang="el-GR" sz="1800" spc="0" dirty="0">
                              <a:effectLst/>
                            </a:rPr>
                            <a:t>Πλάτος </a:t>
                          </a:r>
                          <a:r>
                            <a:rPr lang="el-GR" sz="1800" spc="0" dirty="0" smtClean="0">
                              <a:effectLst/>
                            </a:rPr>
                            <a:t>[</a:t>
                          </a:r>
                          <a:r>
                            <a:rPr lang="en-US" sz="1800" spc="0" dirty="0" smtClean="0">
                              <a:effectLst/>
                            </a:rPr>
                            <a:t>m</a:t>
                          </a:r>
                          <a:r>
                            <a:rPr lang="el-GR" sz="1800" spc="0" dirty="0" smtClean="0">
                              <a:effectLst/>
                            </a:rPr>
                            <a:t>]</a:t>
                          </a:r>
                          <a:endParaRPr lang="el-GR" sz="1800" spc="-25" dirty="0">
                            <a:effectLst/>
                            <a:latin typeface="Arial"/>
                            <a:ea typeface="Arial"/>
                          </a:endParaRPr>
                        </a:p>
                      </a:txBody>
                      <a:tcPr marL="6350" marR="6350" marT="0" marB="0" anchor="ctr"/>
                    </a:tc>
                    <a:tc>
                      <a:txBody>
                        <a:bodyPr/>
                        <a:lstStyle/>
                        <a:p>
                          <a:pPr marL="101600" algn="l">
                            <a:lnSpc>
                              <a:spcPct val="100000"/>
                            </a:lnSpc>
                            <a:spcBef>
                              <a:spcPts val="0"/>
                            </a:spcBef>
                            <a:spcAft>
                              <a:spcPts val="0"/>
                            </a:spcAft>
                          </a:pPr>
                          <a:r>
                            <a:rPr lang="el-GR" sz="1800" spc="0" dirty="0">
                              <a:effectLst/>
                            </a:rPr>
                            <a:t>Ύψος </a:t>
                          </a:r>
                          <a:r>
                            <a:rPr lang="el-GR" sz="1800" spc="0" dirty="0" smtClean="0">
                              <a:effectLst/>
                            </a:rPr>
                            <a:t>[</a:t>
                          </a:r>
                          <a:r>
                            <a:rPr lang="en-US" sz="1800" spc="0" dirty="0" smtClean="0">
                              <a:effectLst/>
                            </a:rPr>
                            <a:t>m</a:t>
                          </a:r>
                          <a:r>
                            <a:rPr lang="el-GR" sz="1800" spc="0" dirty="0" smtClean="0">
                              <a:effectLst/>
                            </a:rPr>
                            <a:t>]</a:t>
                          </a:r>
                          <a:endParaRPr lang="el-GR" sz="1800" spc="-25" dirty="0">
                            <a:effectLst/>
                            <a:latin typeface="Arial"/>
                            <a:ea typeface="Arial"/>
                          </a:endParaRPr>
                        </a:p>
                      </a:txBody>
                      <a:tcPr marL="6350" marR="6350" marT="0" marB="0" anchor="ctr"/>
                    </a:tc>
                  </a:tr>
                  <a:tr h="370840">
                    <a:tc>
                      <a:txBody>
                        <a:bodyPr/>
                        <a:lstStyle/>
                        <a:p>
                          <a:pPr marL="101600" algn="l">
                            <a:lnSpc>
                              <a:spcPct val="100000"/>
                            </a:lnSpc>
                            <a:spcBef>
                              <a:spcPts val="0"/>
                            </a:spcBef>
                            <a:spcAft>
                              <a:spcPts val="0"/>
                            </a:spcAft>
                          </a:pPr>
                          <a:r>
                            <a:rPr lang="el-GR" sz="1800" spc="0" dirty="0" smtClean="0">
                              <a:effectLst/>
                            </a:rPr>
                            <a:t>Α</a:t>
                          </a:r>
                          <a:r>
                            <a:rPr lang="en-US" sz="1800" spc="0" dirty="0" smtClean="0">
                              <a:effectLst/>
                            </a:rPr>
                            <a:t>n</a:t>
                          </a:r>
                          <a:endParaRPr lang="el-GR" sz="1800" spc="-25" dirty="0">
                            <a:effectLst/>
                            <a:latin typeface="Arial"/>
                            <a:ea typeface="Arial"/>
                          </a:endParaRPr>
                        </a:p>
                      </a:txBody>
                      <a:tcPr marL="6350" marR="6350" marT="0" marB="0" anchor="ct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l-GR" b="0" i="1" smtClean="0">
                                    <a:latin typeface="Cambria Math"/>
                                  </a:rPr>
                                  <m:t>^(−1/4−</m:t>
                                </m:r>
                                <m:r>
                                  <a:rPr lang="en-US" b="0" i="1" smtClean="0">
                                    <a:latin typeface="Cambria Math"/>
                                  </a:rPr>
                                  <m:t>𝑛</m:t>
                                </m:r>
                                <m:r>
                                  <a:rPr lang="el-GR" b="0" i="1" smtClean="0">
                                    <a:latin typeface="Cambria Math"/>
                                  </a:rPr>
                                  <m:t>/2)</m:t>
                                </m:r>
                              </m:oMath>
                            </m:oMathPara>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2</m:t>
                                </m:r>
                                <m:r>
                                  <a:rPr lang="el-GR" b="0" i="1" smtClean="0">
                                    <a:latin typeface="Cambria Math"/>
                                  </a:rPr>
                                  <m:t>^(1/4−</m:t>
                                </m:r>
                                <m:r>
                                  <a:rPr lang="en-US" b="0" i="1" smtClean="0">
                                    <a:latin typeface="Cambria Math"/>
                                  </a:rPr>
                                  <m:t>𝑛</m:t>
                                </m:r>
                                <m:r>
                                  <a:rPr lang="el-GR" b="0" i="1" smtClean="0">
                                    <a:latin typeface="Cambria Math"/>
                                  </a:rPr>
                                  <m:t>/2)</m:t>
                                </m:r>
                              </m:oMath>
                            </m:oMathPara>
                          </a14:m>
                          <a:endParaRPr lang="el-GR" dirty="0"/>
                        </a:p>
                      </a:txBody>
                      <a:tcPr/>
                    </a:tc>
                  </a:tr>
                  <a:tr h="370840">
                    <a:tc>
                      <a:txBody>
                        <a:bodyPr/>
                        <a:lstStyle/>
                        <a:p>
                          <a:pPr marL="101600" algn="l">
                            <a:lnSpc>
                              <a:spcPct val="100000"/>
                            </a:lnSpc>
                            <a:spcBef>
                              <a:spcPts val="0"/>
                            </a:spcBef>
                            <a:spcAft>
                              <a:spcPts val="0"/>
                            </a:spcAft>
                          </a:pPr>
                          <a:r>
                            <a:rPr lang="en-US" sz="1800" spc="-15" dirty="0" err="1" smtClean="0">
                              <a:effectLst/>
                            </a:rPr>
                            <a:t>Bn</a:t>
                          </a:r>
                          <a:endParaRPr lang="el-GR" sz="1800" spc="-25" dirty="0">
                            <a:effectLst/>
                            <a:latin typeface="Arial"/>
                            <a:ea typeface="Arial"/>
                          </a:endParaRPr>
                        </a:p>
                      </a:txBody>
                      <a:tcPr marL="6350" marR="63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2</m:t>
                                </m:r>
                                <m:r>
                                  <a:rPr lang="el-GR" b="0" i="1" smtClean="0">
                                    <a:latin typeface="Cambria Math"/>
                                  </a:rPr>
                                  <m:t>^</m:t>
                                </m:r>
                                <m:r>
                                  <a:rPr lang="en-US" b="0" i="1" smtClean="0">
                                    <a:latin typeface="Cambria Math"/>
                                  </a:rPr>
                                  <m:t>(−</m:t>
                                </m:r>
                                <m:r>
                                  <a:rPr lang="en-US" b="0" i="1" smtClean="0">
                                    <a:latin typeface="Cambria Math"/>
                                  </a:rPr>
                                  <m:t>𝑛</m:t>
                                </m:r>
                                <m:r>
                                  <a:rPr lang="el-GR" b="0" i="1" smtClean="0">
                                    <a:latin typeface="Cambria Math"/>
                                  </a:rPr>
                                  <m:t>/2</m:t>
                                </m:r>
                                <m:r>
                                  <a:rPr lang="en-US" b="0" i="1" smtClean="0">
                                    <a:latin typeface="Cambria Math"/>
                                  </a:rPr>
                                  <m:t>)</m:t>
                                </m:r>
                              </m:oMath>
                            </m:oMathPara>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2</m:t>
                                </m:r>
                                <m:r>
                                  <a:rPr lang="el-GR" b="0" i="1" smtClean="0">
                                    <a:latin typeface="Cambria Math"/>
                                  </a:rPr>
                                  <m:t>^(1/</m:t>
                                </m:r>
                                <m:r>
                                  <a:rPr lang="en-US" b="0" i="1" smtClean="0">
                                    <a:latin typeface="Cambria Math"/>
                                  </a:rPr>
                                  <m:t>2</m:t>
                                </m:r>
                                <m:r>
                                  <a:rPr lang="el-GR" b="0" i="1" smtClean="0">
                                    <a:latin typeface="Cambria Math"/>
                                  </a:rPr>
                                  <m:t>−</m:t>
                                </m:r>
                                <m:r>
                                  <a:rPr lang="en-US" b="0" i="1" smtClean="0">
                                    <a:latin typeface="Cambria Math"/>
                                  </a:rPr>
                                  <m:t>𝑛</m:t>
                                </m:r>
                                <m:r>
                                  <a:rPr lang="el-GR" b="0" i="1" smtClean="0">
                                    <a:latin typeface="Cambria Math"/>
                                  </a:rPr>
                                  <m:t>/2)</m:t>
                                </m:r>
                              </m:oMath>
                            </m:oMathPara>
                          </a14:m>
                          <a:endParaRPr lang="el-GR" dirty="0"/>
                        </a:p>
                      </a:txBody>
                      <a:tcPr/>
                    </a:tc>
                  </a:tr>
                  <a:tr h="370840">
                    <a:tc>
                      <a:txBody>
                        <a:bodyPr/>
                        <a:lstStyle/>
                        <a:p>
                          <a:pPr marL="101600" algn="l">
                            <a:lnSpc>
                              <a:spcPct val="100000"/>
                            </a:lnSpc>
                            <a:spcBef>
                              <a:spcPts val="0"/>
                            </a:spcBef>
                            <a:spcAft>
                              <a:spcPts val="0"/>
                            </a:spcAft>
                          </a:pPr>
                          <a:r>
                            <a:rPr lang="en-US" sz="1800" spc="55" dirty="0" smtClean="0">
                              <a:effectLst/>
                            </a:rPr>
                            <a:t>Cn</a:t>
                          </a:r>
                          <a:endParaRPr lang="el-GR" sz="1800" spc="-25" dirty="0">
                            <a:effectLst/>
                            <a:latin typeface="Arial"/>
                            <a:ea typeface="Arial"/>
                          </a:endParaRPr>
                        </a:p>
                      </a:txBody>
                      <a:tcPr marL="6350" marR="63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2</m:t>
                                </m:r>
                                <m:r>
                                  <a:rPr lang="el-GR" b="0" i="1" smtClean="0">
                                    <a:latin typeface="Cambria Math"/>
                                  </a:rPr>
                                  <m:t>^(−1/</m:t>
                                </m:r>
                                <m:r>
                                  <a:rPr lang="en-US" b="0" i="1" smtClean="0">
                                    <a:latin typeface="Cambria Math"/>
                                  </a:rPr>
                                  <m:t>8</m:t>
                                </m:r>
                                <m:r>
                                  <a:rPr lang="el-GR" b="0" i="1" smtClean="0">
                                    <a:latin typeface="Cambria Math"/>
                                  </a:rPr>
                                  <m:t>−</m:t>
                                </m:r>
                                <m:r>
                                  <a:rPr lang="en-US" b="0" i="1" smtClean="0">
                                    <a:latin typeface="Cambria Math"/>
                                  </a:rPr>
                                  <m:t>𝑛</m:t>
                                </m:r>
                                <m:r>
                                  <a:rPr lang="el-GR" b="0" i="1" smtClean="0">
                                    <a:latin typeface="Cambria Math"/>
                                  </a:rPr>
                                  <m:t>/2)</m:t>
                                </m:r>
                              </m:oMath>
                            </m:oMathPara>
                          </a14:m>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2</m:t>
                                </m:r>
                                <m:r>
                                  <a:rPr lang="el-GR" b="0" i="1" smtClean="0">
                                    <a:latin typeface="Cambria Math"/>
                                  </a:rPr>
                                  <m:t>^(</m:t>
                                </m:r>
                                <m:r>
                                  <a:rPr lang="en-US" b="0" i="1" smtClean="0">
                                    <a:latin typeface="Cambria Math"/>
                                  </a:rPr>
                                  <m:t>3</m:t>
                                </m:r>
                                <m:r>
                                  <a:rPr lang="el-GR" b="0" i="1" smtClean="0">
                                    <a:latin typeface="Cambria Math"/>
                                  </a:rPr>
                                  <m:t>/</m:t>
                                </m:r>
                                <m:r>
                                  <a:rPr lang="en-US" b="0" i="1" smtClean="0">
                                    <a:latin typeface="Cambria Math"/>
                                  </a:rPr>
                                  <m:t>8</m:t>
                                </m:r>
                                <m:r>
                                  <a:rPr lang="el-GR" b="0" i="1" smtClean="0">
                                    <a:latin typeface="Cambria Math"/>
                                  </a:rPr>
                                  <m:t>−</m:t>
                                </m:r>
                                <m:r>
                                  <a:rPr lang="en-US" b="0" i="1" smtClean="0">
                                    <a:latin typeface="Cambria Math"/>
                                  </a:rPr>
                                  <m:t>𝑛</m:t>
                                </m:r>
                                <m:r>
                                  <a:rPr lang="el-GR" b="0" i="1" smtClean="0">
                                    <a:latin typeface="Cambria Math"/>
                                  </a:rPr>
                                  <m:t>/2)</m:t>
                                </m:r>
                              </m:oMath>
                            </m:oMathPara>
                          </a14:m>
                          <a:endParaRPr lang="el-GR"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686968304"/>
                  </p:ext>
                </p:extLst>
              </p:nvPr>
            </p:nvGraphicFramePr>
            <p:xfrm>
              <a:off x="1547664" y="4653136"/>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101600" algn="l">
                            <a:lnSpc>
                              <a:spcPct val="100000"/>
                            </a:lnSpc>
                            <a:spcBef>
                              <a:spcPts val="0"/>
                            </a:spcBef>
                            <a:spcAft>
                              <a:spcPts val="0"/>
                            </a:spcAft>
                          </a:pPr>
                          <a:r>
                            <a:rPr lang="el-GR" sz="1800" spc="0" dirty="0">
                              <a:effectLst/>
                            </a:rPr>
                            <a:t>Μορφή</a:t>
                          </a:r>
                          <a:endParaRPr lang="el-GR" sz="1800" spc="-25" dirty="0">
                            <a:effectLst/>
                            <a:latin typeface="Arial"/>
                            <a:ea typeface="Arial"/>
                          </a:endParaRPr>
                        </a:p>
                      </a:txBody>
                      <a:tcPr marL="6350" marR="6350" marT="0" marB="0" anchor="ctr"/>
                    </a:tc>
                    <a:tc>
                      <a:txBody>
                        <a:bodyPr/>
                        <a:lstStyle/>
                        <a:p>
                          <a:pPr marL="101600" algn="l">
                            <a:lnSpc>
                              <a:spcPct val="100000"/>
                            </a:lnSpc>
                            <a:spcBef>
                              <a:spcPts val="0"/>
                            </a:spcBef>
                            <a:spcAft>
                              <a:spcPts val="0"/>
                            </a:spcAft>
                          </a:pPr>
                          <a:r>
                            <a:rPr lang="el-GR" sz="1800" spc="0" dirty="0">
                              <a:effectLst/>
                            </a:rPr>
                            <a:t>Πλάτος </a:t>
                          </a:r>
                          <a:r>
                            <a:rPr lang="el-GR" sz="1800" spc="0" dirty="0" smtClean="0">
                              <a:effectLst/>
                            </a:rPr>
                            <a:t>[</a:t>
                          </a:r>
                          <a:r>
                            <a:rPr lang="en-US" sz="1800" spc="0" dirty="0" smtClean="0">
                              <a:effectLst/>
                            </a:rPr>
                            <a:t>m</a:t>
                          </a:r>
                          <a:r>
                            <a:rPr lang="el-GR" sz="1800" spc="0" dirty="0" smtClean="0">
                              <a:effectLst/>
                            </a:rPr>
                            <a:t>]</a:t>
                          </a:r>
                          <a:endParaRPr lang="el-GR" sz="1800" spc="-25" dirty="0">
                            <a:effectLst/>
                            <a:latin typeface="Arial"/>
                            <a:ea typeface="Arial"/>
                          </a:endParaRPr>
                        </a:p>
                      </a:txBody>
                      <a:tcPr marL="6350" marR="6350" marT="0" marB="0" anchor="ctr"/>
                    </a:tc>
                    <a:tc>
                      <a:txBody>
                        <a:bodyPr/>
                        <a:lstStyle/>
                        <a:p>
                          <a:pPr marL="101600" algn="l">
                            <a:lnSpc>
                              <a:spcPct val="100000"/>
                            </a:lnSpc>
                            <a:spcBef>
                              <a:spcPts val="0"/>
                            </a:spcBef>
                            <a:spcAft>
                              <a:spcPts val="0"/>
                            </a:spcAft>
                          </a:pPr>
                          <a:r>
                            <a:rPr lang="el-GR" sz="1800" spc="0" dirty="0">
                              <a:effectLst/>
                            </a:rPr>
                            <a:t>Ύψος </a:t>
                          </a:r>
                          <a:r>
                            <a:rPr lang="el-GR" sz="1800" spc="0" dirty="0" smtClean="0">
                              <a:effectLst/>
                            </a:rPr>
                            <a:t>[</a:t>
                          </a:r>
                          <a:r>
                            <a:rPr lang="en-US" sz="1800" spc="0" dirty="0" smtClean="0">
                              <a:effectLst/>
                            </a:rPr>
                            <a:t>m</a:t>
                          </a:r>
                          <a:r>
                            <a:rPr lang="el-GR" sz="1800" spc="0" dirty="0" smtClean="0">
                              <a:effectLst/>
                            </a:rPr>
                            <a:t>]</a:t>
                          </a:r>
                          <a:endParaRPr lang="el-GR" sz="1800" spc="-25" dirty="0">
                            <a:effectLst/>
                            <a:latin typeface="Arial"/>
                            <a:ea typeface="Arial"/>
                          </a:endParaRPr>
                        </a:p>
                      </a:txBody>
                      <a:tcPr marL="6350" marR="6350" marT="0" marB="0" anchor="ctr"/>
                    </a:tc>
                  </a:tr>
                  <a:tr h="370840">
                    <a:tc>
                      <a:txBody>
                        <a:bodyPr/>
                        <a:lstStyle/>
                        <a:p>
                          <a:pPr marL="101600" algn="l">
                            <a:lnSpc>
                              <a:spcPct val="100000"/>
                            </a:lnSpc>
                            <a:spcBef>
                              <a:spcPts val="0"/>
                            </a:spcBef>
                            <a:spcAft>
                              <a:spcPts val="0"/>
                            </a:spcAft>
                          </a:pPr>
                          <a:r>
                            <a:rPr lang="el-GR" sz="1800" spc="0" dirty="0" smtClean="0">
                              <a:effectLst/>
                            </a:rPr>
                            <a:t>Α</a:t>
                          </a:r>
                          <a:r>
                            <a:rPr lang="en-US" sz="1800" spc="0" dirty="0" smtClean="0">
                              <a:effectLst/>
                            </a:rPr>
                            <a:t>n</a:t>
                          </a:r>
                          <a:endParaRPr lang="el-GR" sz="1800" spc="-25" dirty="0">
                            <a:effectLst/>
                            <a:latin typeface="Arial"/>
                            <a:ea typeface="Arial"/>
                          </a:endParaRPr>
                        </a:p>
                      </a:txBody>
                      <a:tcPr marL="6350" marR="6350" marT="0" marB="0" anchor="ctr"/>
                    </a:tc>
                    <a:tc>
                      <a:txBody>
                        <a:bodyPr/>
                        <a:lstStyle/>
                        <a:p>
                          <a:endParaRPr lang="el-GR"/>
                        </a:p>
                      </a:txBody>
                      <a:tcPr>
                        <a:blipFill rotWithShape="1">
                          <a:blip r:embed="rId2"/>
                          <a:stretch>
                            <a:fillRect l="-100000" t="-106557" r="-99701" b="-224590"/>
                          </a:stretch>
                        </a:blipFill>
                      </a:tcPr>
                    </a:tc>
                    <a:tc>
                      <a:txBody>
                        <a:bodyPr/>
                        <a:lstStyle/>
                        <a:p>
                          <a:endParaRPr lang="el-GR"/>
                        </a:p>
                      </a:txBody>
                      <a:tcPr>
                        <a:blipFill rotWithShape="1">
                          <a:blip r:embed="rId2"/>
                          <a:stretch>
                            <a:fillRect l="-200601" t="-106557" b="-224590"/>
                          </a:stretch>
                        </a:blipFill>
                      </a:tcPr>
                    </a:tc>
                  </a:tr>
                  <a:tr h="370840">
                    <a:tc>
                      <a:txBody>
                        <a:bodyPr/>
                        <a:lstStyle/>
                        <a:p>
                          <a:pPr marL="101600" algn="l">
                            <a:lnSpc>
                              <a:spcPct val="100000"/>
                            </a:lnSpc>
                            <a:spcBef>
                              <a:spcPts val="0"/>
                            </a:spcBef>
                            <a:spcAft>
                              <a:spcPts val="0"/>
                            </a:spcAft>
                          </a:pPr>
                          <a:r>
                            <a:rPr lang="en-US" sz="1800" spc="-15" dirty="0" err="1" smtClean="0">
                              <a:effectLst/>
                            </a:rPr>
                            <a:t>Bn</a:t>
                          </a:r>
                          <a:endParaRPr lang="el-GR" sz="1800" spc="-25" dirty="0">
                            <a:effectLst/>
                            <a:latin typeface="Arial"/>
                            <a:ea typeface="Arial"/>
                          </a:endParaRPr>
                        </a:p>
                      </a:txBody>
                      <a:tcPr marL="6350" marR="6350" marT="0" marB="0" anchor="ctr"/>
                    </a:tc>
                    <a:tc>
                      <a:txBody>
                        <a:bodyPr/>
                        <a:lstStyle/>
                        <a:p>
                          <a:endParaRPr lang="el-GR"/>
                        </a:p>
                      </a:txBody>
                      <a:tcPr>
                        <a:blipFill rotWithShape="1">
                          <a:blip r:embed="rId2"/>
                          <a:stretch>
                            <a:fillRect l="-100000" t="-206557" r="-99701" b="-124590"/>
                          </a:stretch>
                        </a:blipFill>
                      </a:tcPr>
                    </a:tc>
                    <a:tc>
                      <a:txBody>
                        <a:bodyPr/>
                        <a:lstStyle/>
                        <a:p>
                          <a:endParaRPr lang="el-GR"/>
                        </a:p>
                      </a:txBody>
                      <a:tcPr>
                        <a:blipFill rotWithShape="1">
                          <a:blip r:embed="rId2"/>
                          <a:stretch>
                            <a:fillRect l="-200601" t="-206557" b="-124590"/>
                          </a:stretch>
                        </a:blipFill>
                      </a:tcPr>
                    </a:tc>
                  </a:tr>
                  <a:tr h="370840">
                    <a:tc>
                      <a:txBody>
                        <a:bodyPr/>
                        <a:lstStyle/>
                        <a:p>
                          <a:pPr marL="101600" algn="l">
                            <a:lnSpc>
                              <a:spcPct val="100000"/>
                            </a:lnSpc>
                            <a:spcBef>
                              <a:spcPts val="0"/>
                            </a:spcBef>
                            <a:spcAft>
                              <a:spcPts val="0"/>
                            </a:spcAft>
                          </a:pPr>
                          <a:r>
                            <a:rPr lang="en-US" sz="1800" spc="55" dirty="0" smtClean="0">
                              <a:effectLst/>
                            </a:rPr>
                            <a:t>Cn</a:t>
                          </a:r>
                          <a:endParaRPr lang="el-GR" sz="1800" spc="-25" dirty="0">
                            <a:effectLst/>
                            <a:latin typeface="Arial"/>
                            <a:ea typeface="Arial"/>
                          </a:endParaRPr>
                        </a:p>
                      </a:txBody>
                      <a:tcPr marL="6350" marR="6350" marT="0" marB="0" anchor="ctr"/>
                    </a:tc>
                    <a:tc>
                      <a:txBody>
                        <a:bodyPr/>
                        <a:lstStyle/>
                        <a:p>
                          <a:endParaRPr lang="el-GR"/>
                        </a:p>
                      </a:txBody>
                      <a:tcPr>
                        <a:blipFill rotWithShape="1">
                          <a:blip r:embed="rId2"/>
                          <a:stretch>
                            <a:fillRect l="-100000" t="-306557" r="-99701" b="-24590"/>
                          </a:stretch>
                        </a:blipFill>
                      </a:tcPr>
                    </a:tc>
                    <a:tc>
                      <a:txBody>
                        <a:bodyPr/>
                        <a:lstStyle/>
                        <a:p>
                          <a:endParaRPr lang="el-GR"/>
                        </a:p>
                      </a:txBody>
                      <a:tcPr>
                        <a:blipFill rotWithShape="1">
                          <a:blip r:embed="rId2"/>
                          <a:stretch>
                            <a:fillRect l="-200601" t="-306557" b="-24590"/>
                          </a:stretch>
                        </a:blipFill>
                      </a:tcPr>
                    </a:tc>
                  </a:tr>
                </a:tbl>
              </a:graphicData>
            </a:graphic>
          </p:graphicFrame>
        </mc:Fallback>
      </mc:AlternateContent>
    </p:spTree>
    <p:extLst>
      <p:ext uri="{BB962C8B-B14F-4D97-AF65-F5344CB8AC3E}">
        <p14:creationId xmlns:p14="http://schemas.microsoft.com/office/powerpoint/2010/main" val="2370440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l-G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Autofit/>
              </a:bodyPr>
              <a:lstStyle/>
              <a:p>
                <a:pPr marL="0" indent="0">
                  <a:buNone/>
                </a:pPr>
                <a:r>
                  <a:rPr lang="el-GR" sz="2000" dirty="0" smtClean="0"/>
                  <a:t>Ουσιαστικά, όπως έχει προαναφερθεί σε κάθε φύλλο χαρτιού ο λόγος της μεγάλης διάστασης</a:t>
                </a:r>
                <a:r>
                  <a:rPr lang="en-US" sz="2000" dirty="0" smtClean="0"/>
                  <a:t> </a:t>
                </a:r>
                <a:r>
                  <a:rPr lang="el-GR" sz="2000" dirty="0" smtClean="0"/>
                  <a:t>προς </a:t>
                </a:r>
                <a:r>
                  <a:rPr lang="el-GR" sz="2000" dirty="0"/>
                  <a:t>τη μικρή είναι ίσος </a:t>
                </a:r>
                <a:r>
                  <a:rPr lang="el-GR" sz="2000" dirty="0" smtClean="0"/>
                  <a:t>με </a:t>
                </a:r>
                <a14:m>
                  <m:oMath xmlns:m="http://schemas.openxmlformats.org/officeDocument/2006/math">
                    <m:rad>
                      <m:radPr>
                        <m:degHide m:val="on"/>
                        <m:ctrlPr>
                          <a:rPr lang="el-GR" sz="2000" i="1" smtClean="0">
                            <a:latin typeface="Cambria Math"/>
                          </a:rPr>
                        </m:ctrlPr>
                      </m:radPr>
                      <m:deg/>
                      <m:e>
                        <m:r>
                          <a:rPr lang="el-GR" sz="2000" b="0" i="1" smtClean="0">
                            <a:latin typeface="Cambria Math"/>
                          </a:rPr>
                          <m:t>2</m:t>
                        </m:r>
                      </m:e>
                    </m:rad>
                  </m:oMath>
                </a14:m>
                <a:r>
                  <a:rPr lang="el-GR" sz="2000" dirty="0" smtClean="0"/>
                  <a:t>. </a:t>
                </a:r>
                <a:r>
                  <a:rPr lang="el-GR" sz="2000" dirty="0"/>
                  <a:t>Σε κάθε κατηγορία χαρτιού οι τιμές των </a:t>
                </a:r>
                <a:r>
                  <a:rPr lang="el-GR" sz="2000" dirty="0" smtClean="0"/>
                  <a:t>διαστάσεων</a:t>
                </a:r>
                <a:r>
                  <a:rPr lang="en-US" sz="2000" dirty="0" smtClean="0"/>
                  <a:t> </a:t>
                </a:r>
                <a:r>
                  <a:rPr lang="el-GR" sz="2000" dirty="0" smtClean="0"/>
                  <a:t>προκύπτουν </a:t>
                </a:r>
                <a:r>
                  <a:rPr lang="el-GR" sz="2000" dirty="0"/>
                  <a:t>διαιρώντας με </a:t>
                </a:r>
                <a14:m>
                  <m:oMath xmlns:m="http://schemas.openxmlformats.org/officeDocument/2006/math">
                    <m:rad>
                      <m:radPr>
                        <m:degHide m:val="on"/>
                        <m:ctrlPr>
                          <a:rPr lang="el-GR" sz="2000" i="1">
                            <a:latin typeface="Cambria Math"/>
                          </a:rPr>
                        </m:ctrlPr>
                      </m:radPr>
                      <m:deg/>
                      <m:e>
                        <m:r>
                          <a:rPr lang="el-GR" sz="2000" i="1">
                            <a:latin typeface="Cambria Math"/>
                          </a:rPr>
                          <m:t>2</m:t>
                        </m:r>
                      </m:e>
                    </m:rad>
                  </m:oMath>
                </a14:m>
                <a:r>
                  <a:rPr lang="el-GR" sz="2000" dirty="0"/>
                  <a:t> τις αντίστοιχες διαστάσεις της αμέσως </a:t>
                </a:r>
                <a:r>
                  <a:rPr lang="el-GR" sz="2000" dirty="0" smtClean="0"/>
                  <a:t>μεγαλύτερης</a:t>
                </a:r>
                <a:r>
                  <a:rPr lang="en-US" sz="2000" dirty="0" smtClean="0"/>
                  <a:t> </a:t>
                </a:r>
                <a:r>
                  <a:rPr lang="el-GR" sz="2000" dirty="0" smtClean="0"/>
                  <a:t>κατηγορίας </a:t>
                </a:r>
                <a:r>
                  <a:rPr lang="el-GR" sz="2000" dirty="0"/>
                  <a:t>(π.χ. Β1 = (1000/</a:t>
                </a:r>
                <a14:m>
                  <m:oMath xmlns:m="http://schemas.openxmlformats.org/officeDocument/2006/math">
                    <m:rad>
                      <m:radPr>
                        <m:degHide m:val="on"/>
                        <m:ctrlPr>
                          <a:rPr lang="el-GR" sz="2000" i="1">
                            <a:latin typeface="Cambria Math"/>
                          </a:rPr>
                        </m:ctrlPr>
                      </m:radPr>
                      <m:deg/>
                      <m:e>
                        <m:r>
                          <a:rPr lang="el-GR" sz="2000" i="1">
                            <a:latin typeface="Cambria Math"/>
                          </a:rPr>
                          <m:t>2</m:t>
                        </m:r>
                      </m:e>
                    </m:rad>
                  </m:oMath>
                </a14:m>
                <a:r>
                  <a:rPr lang="el-GR" sz="2000" dirty="0"/>
                  <a:t>) x (1414</a:t>
                </a:r>
                <a14:m>
                  <m:oMath xmlns:m="http://schemas.openxmlformats.org/officeDocument/2006/math">
                    <m:rad>
                      <m:radPr>
                        <m:degHide m:val="on"/>
                        <m:ctrlPr>
                          <a:rPr lang="el-GR" sz="2000" i="1">
                            <a:latin typeface="Cambria Math"/>
                          </a:rPr>
                        </m:ctrlPr>
                      </m:radPr>
                      <m:deg/>
                      <m:e>
                        <m:r>
                          <a:rPr lang="el-GR" sz="2000" i="1">
                            <a:latin typeface="Cambria Math"/>
                          </a:rPr>
                          <m:t>2</m:t>
                        </m:r>
                      </m:e>
                    </m:rad>
                  </m:oMath>
                </a14:m>
                <a:r>
                  <a:rPr lang="el-GR" sz="2000" dirty="0"/>
                  <a:t>)mm = 707 </a:t>
                </a:r>
                <a:r>
                  <a:rPr lang="en-US" sz="2000" dirty="0" smtClean="0"/>
                  <a:t>x</a:t>
                </a:r>
                <a:r>
                  <a:rPr lang="el-GR" sz="2000" dirty="0" smtClean="0"/>
                  <a:t> </a:t>
                </a:r>
                <a:r>
                  <a:rPr lang="el-GR" sz="2000" dirty="0"/>
                  <a:t>1000 </a:t>
                </a:r>
                <a:r>
                  <a:rPr lang="el-GR" sz="2000" dirty="0" smtClean="0"/>
                  <a:t>m</a:t>
                </a:r>
                <a:r>
                  <a:rPr lang="en-US" sz="2000" dirty="0" smtClean="0"/>
                  <a:t>m</a:t>
                </a:r>
                <a:r>
                  <a:rPr lang="el-GR" sz="2000" dirty="0" smtClean="0"/>
                  <a:t>). </a:t>
                </a:r>
                <a:r>
                  <a:rPr lang="el-GR" sz="2000" dirty="0"/>
                  <a:t>Είναι προφανές ότι το εμβαδό Α0 είναι διπλάσιο από το Α1 </a:t>
                </a:r>
                <a:r>
                  <a:rPr lang="el-GR" sz="2000" dirty="0" smtClean="0"/>
                  <a:t>κ</a:t>
                </a:r>
                <a:r>
                  <a:rPr lang="en-US" sz="2000" dirty="0" smtClean="0"/>
                  <a:t>.</a:t>
                </a:r>
                <a:r>
                  <a:rPr lang="el-GR" sz="2000" dirty="0" err="1" smtClean="0"/>
                  <a:t>ο.κ</a:t>
                </a:r>
                <a:r>
                  <a:rPr lang="el-GR" sz="2000" dirty="0"/>
                  <a:t>. </a:t>
                </a:r>
                <a:r>
                  <a:rPr lang="el-GR" sz="2000" dirty="0" smtClean="0"/>
                  <a:t>Άρα</a:t>
                </a:r>
                <a:r>
                  <a:rPr lang="en-US" sz="2000" dirty="0" smtClean="0"/>
                  <a:t>,</a:t>
                </a:r>
                <a:r>
                  <a:rPr lang="el-GR" sz="2000" dirty="0" smtClean="0"/>
                  <a:t> </a:t>
                </a:r>
                <a:r>
                  <a:rPr lang="el-GR" sz="2000" dirty="0"/>
                  <a:t>το μισό φύλλο Α0 σχηματίζει το Α1 και το μισό του Α1 ή το ένα τέταρτο του Α0 σχηματίζει το </a:t>
                </a:r>
                <a:r>
                  <a:rPr lang="el-GR" sz="2000" dirty="0" smtClean="0"/>
                  <a:t>Α2</a:t>
                </a:r>
                <a:r>
                  <a:rPr lang="en-US" sz="2000" dirty="0" smtClean="0"/>
                  <a:t> </a:t>
                </a:r>
                <a:r>
                  <a:rPr lang="el-GR" sz="2000" dirty="0" err="1" smtClean="0"/>
                  <a:t>κ.ο.κ</a:t>
                </a:r>
                <a:r>
                  <a:rPr lang="el-GR" sz="2000" dirty="0"/>
                  <a:t>.</a:t>
                </a:r>
              </a:p>
              <a:p>
                <a:pPr marL="0" indent="0">
                  <a:buNone/>
                </a:pPr>
                <a:endParaRPr lang="el-GR" sz="20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741" t="-605"/>
                </a:stretch>
              </a:blipFill>
            </p:spPr>
            <p:txBody>
              <a:bodyPr/>
              <a:lstStyle/>
              <a:p>
                <a:r>
                  <a:rPr lang="el-GR">
                    <a:noFill/>
                  </a:rPr>
                  <a:t> </a:t>
                </a:r>
              </a:p>
            </p:txBody>
          </p:sp>
        </mc:Fallback>
      </mc:AlternateContent>
    </p:spTree>
    <p:extLst>
      <p:ext uri="{BB962C8B-B14F-4D97-AF65-F5344CB8AC3E}">
        <p14:creationId xmlns:p14="http://schemas.microsoft.com/office/powerpoint/2010/main" val="580066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graphicFrame>
        <p:nvGraphicFramePr>
          <p:cNvPr id="8" name="Table 7"/>
          <p:cNvGraphicFramePr>
            <a:graphicFrameLocks noGrp="1"/>
          </p:cNvGraphicFramePr>
          <p:nvPr>
            <p:extLst>
              <p:ext uri="{D42A27DB-BD31-4B8C-83A1-F6EECF244321}">
                <p14:modId xmlns:p14="http://schemas.microsoft.com/office/powerpoint/2010/main" val="2449895324"/>
              </p:ext>
            </p:extLst>
          </p:nvPr>
        </p:nvGraphicFramePr>
        <p:xfrm>
          <a:off x="1403648" y="1412776"/>
          <a:ext cx="6120680" cy="4680522"/>
        </p:xfrm>
        <a:graphic>
          <a:graphicData uri="http://schemas.openxmlformats.org/drawingml/2006/table">
            <a:tbl>
              <a:tblPr firstRow="1" firstCol="1" bandRow="1">
                <a:tableStyleId>{5C22544A-7EE6-4342-B048-85BDC9FD1C3A}</a:tableStyleId>
              </a:tblPr>
              <a:tblGrid>
                <a:gridCol w="1512168"/>
                <a:gridCol w="2448272"/>
                <a:gridCol w="2160240"/>
              </a:tblGrid>
              <a:tr h="604289">
                <a:tc>
                  <a:txBody>
                    <a:bodyPr/>
                    <a:lstStyle/>
                    <a:p>
                      <a:pPr algn="ctr">
                        <a:lnSpc>
                          <a:spcPct val="100000"/>
                        </a:lnSpc>
                        <a:spcBef>
                          <a:spcPts val="0"/>
                        </a:spcBef>
                        <a:spcAft>
                          <a:spcPts val="0"/>
                        </a:spcAft>
                      </a:pPr>
                      <a:r>
                        <a:rPr lang="el-GR" sz="1800" spc="-10" dirty="0">
                          <a:effectLst/>
                        </a:rPr>
                        <a:t>Μέγεθος</a:t>
                      </a:r>
                      <a:endParaRPr lang="el-GR" sz="1800" spc="-25" dirty="0">
                        <a:effectLst/>
                        <a:latin typeface="Arial"/>
                        <a:ea typeface="Arial"/>
                      </a:endParaRPr>
                    </a:p>
                  </a:txBody>
                  <a:tcPr marL="6350" marR="6350" marT="0" marB="0" anchor="ctr"/>
                </a:tc>
                <a:tc>
                  <a:txBody>
                    <a:bodyPr/>
                    <a:lstStyle/>
                    <a:p>
                      <a:pPr algn="ctr">
                        <a:lnSpc>
                          <a:spcPct val="100000"/>
                        </a:lnSpc>
                        <a:spcBef>
                          <a:spcPts val="0"/>
                        </a:spcBef>
                        <a:spcAft>
                          <a:spcPts val="0"/>
                        </a:spcAft>
                      </a:pPr>
                      <a:r>
                        <a:rPr lang="el-GR" sz="1800" spc="-10" dirty="0">
                          <a:effectLst/>
                        </a:rPr>
                        <a:t>Ύψος </a:t>
                      </a:r>
                      <a:r>
                        <a:rPr lang="en-US" sz="1800" spc="-10" dirty="0" smtClean="0">
                          <a:effectLst/>
                        </a:rPr>
                        <a:t>x</a:t>
                      </a:r>
                      <a:r>
                        <a:rPr lang="el-GR" sz="1800" spc="-10" dirty="0" smtClean="0">
                          <a:effectLst/>
                        </a:rPr>
                        <a:t> </a:t>
                      </a:r>
                      <a:r>
                        <a:rPr lang="el-GR" sz="1800" spc="-10" dirty="0">
                          <a:effectLst/>
                        </a:rPr>
                        <a:t>Πλάτος (mm)</a:t>
                      </a:r>
                      <a:endParaRPr lang="el-GR" sz="1800" spc="-25" dirty="0">
                        <a:effectLst/>
                        <a:latin typeface="Arial"/>
                        <a:ea typeface="Arial"/>
                      </a:endParaRPr>
                    </a:p>
                  </a:txBody>
                  <a:tcPr marL="6350" marR="6350" marT="0" marB="0" anchor="ctr"/>
                </a:tc>
                <a:tc>
                  <a:txBody>
                    <a:bodyPr/>
                    <a:lstStyle/>
                    <a:p>
                      <a:pPr algn="ctr">
                        <a:lnSpc>
                          <a:spcPct val="100000"/>
                        </a:lnSpc>
                        <a:spcBef>
                          <a:spcPts val="0"/>
                        </a:spcBef>
                        <a:spcAft>
                          <a:spcPts val="0"/>
                        </a:spcAft>
                      </a:pPr>
                      <a:r>
                        <a:rPr lang="el-GR" sz="1800" spc="-10" dirty="0">
                          <a:effectLst/>
                        </a:rPr>
                        <a:t>Ύψος </a:t>
                      </a:r>
                      <a:r>
                        <a:rPr lang="en-US" sz="1800" spc="-10" dirty="0" smtClean="0">
                          <a:effectLst/>
                        </a:rPr>
                        <a:t>x</a:t>
                      </a:r>
                      <a:r>
                        <a:rPr lang="el-GR" sz="1800" spc="-10" dirty="0" smtClean="0">
                          <a:effectLst/>
                        </a:rPr>
                        <a:t> </a:t>
                      </a:r>
                      <a:r>
                        <a:rPr lang="el-GR" sz="1800" spc="-10" dirty="0">
                          <a:effectLst/>
                        </a:rPr>
                        <a:t>Πλάτος (</a:t>
                      </a:r>
                      <a:r>
                        <a:rPr lang="el-GR" sz="1800" spc="-10" dirty="0" err="1">
                          <a:effectLst/>
                        </a:rPr>
                        <a:t>in</a:t>
                      </a:r>
                      <a:r>
                        <a:rPr lang="el-GR" sz="1800" spc="-10" dirty="0">
                          <a:effectLst/>
                        </a:rPr>
                        <a:t>)</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4Α0</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2378 x</a:t>
                      </a:r>
                      <a:r>
                        <a:rPr lang="el-GR" sz="1800" spc="30" dirty="0" smtClean="0">
                          <a:effectLst/>
                        </a:rPr>
                        <a:t> </a:t>
                      </a:r>
                      <a:r>
                        <a:rPr lang="el-GR" sz="1800" spc="30" dirty="0">
                          <a:effectLst/>
                        </a:rPr>
                        <a:t>1682</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93.6 x 66.2</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dirty="0">
                          <a:effectLst/>
                        </a:rPr>
                        <a:t>2Α0</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1682 x 1189</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66.2 x 46.8</a:t>
                      </a:r>
                      <a:endParaRPr lang="el-GR" sz="1800" spc="-25" dirty="0">
                        <a:effectLst/>
                        <a:latin typeface="Arial"/>
                        <a:ea typeface="Arial"/>
                      </a:endParaRPr>
                    </a:p>
                  </a:txBody>
                  <a:tcPr marL="6350" marR="6350" marT="0" marB="0" anchor="ctr"/>
                </a:tc>
              </a:tr>
              <a:tr h="313389">
                <a:tc>
                  <a:txBody>
                    <a:bodyPr/>
                    <a:lstStyle/>
                    <a:p>
                      <a:pPr marL="63500" marR="0" indent="0" algn="l" defTabSz="914400" rtl="0" eaLnBrk="1" fontAlgn="auto" latinLnBrk="0" hangingPunct="1">
                        <a:lnSpc>
                          <a:spcPct val="100000"/>
                        </a:lnSpc>
                        <a:spcBef>
                          <a:spcPts val="0"/>
                        </a:spcBef>
                        <a:spcAft>
                          <a:spcPts val="0"/>
                        </a:spcAft>
                        <a:buClrTx/>
                        <a:buSzTx/>
                        <a:buFontTx/>
                        <a:buNone/>
                        <a:tabLst/>
                        <a:defRPr/>
                      </a:pPr>
                      <a:r>
                        <a:rPr lang="el-GR" sz="1800" spc="30" dirty="0" smtClean="0">
                          <a:effectLst/>
                        </a:rPr>
                        <a:t>Α0</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1189 x 841</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46.8 x </a:t>
                      </a:r>
                      <a:r>
                        <a:rPr lang="el-GR" sz="1800" spc="30" dirty="0">
                          <a:effectLst/>
                        </a:rPr>
                        <a:t>33.1</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Α1</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841 x 594</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33.1 x 23.4</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Α2</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594 x 420</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23.4 x 16.5</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A3</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420 x 297</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16.5 x 11.7</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Α4</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297 x 210</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11.7 x 8.3</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Α5</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210 x 148</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8.3 </a:t>
                      </a:r>
                      <a:r>
                        <a:rPr lang="en-US" sz="1800" spc="30" dirty="0" smtClean="0">
                          <a:effectLst/>
                        </a:rPr>
                        <a:t>x</a:t>
                      </a:r>
                      <a:r>
                        <a:rPr lang="el-GR" sz="1800" spc="30" dirty="0" smtClean="0">
                          <a:effectLst/>
                        </a:rPr>
                        <a:t> </a:t>
                      </a:r>
                      <a:r>
                        <a:rPr lang="en-US" sz="1800" spc="30" dirty="0" smtClean="0">
                          <a:effectLst/>
                        </a:rPr>
                        <a:t>5.8</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Α6</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148 </a:t>
                      </a:r>
                      <a:r>
                        <a:rPr lang="en-US" sz="1800" spc="30" dirty="0" smtClean="0">
                          <a:effectLst/>
                        </a:rPr>
                        <a:t>x </a:t>
                      </a:r>
                      <a:r>
                        <a:rPr lang="el-GR" sz="1800" spc="30" dirty="0" smtClean="0">
                          <a:effectLst/>
                        </a:rPr>
                        <a:t>105</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5.8 </a:t>
                      </a:r>
                      <a:r>
                        <a:rPr lang="en-US" sz="1800" spc="30" dirty="0" smtClean="0">
                          <a:effectLst/>
                        </a:rPr>
                        <a:t>x</a:t>
                      </a:r>
                      <a:r>
                        <a:rPr lang="el-GR" sz="1800" spc="30" dirty="0" smtClean="0">
                          <a:effectLst/>
                        </a:rPr>
                        <a:t> </a:t>
                      </a:r>
                      <a:r>
                        <a:rPr lang="el-GR" sz="1800" spc="30" dirty="0">
                          <a:effectLst/>
                        </a:rPr>
                        <a:t>4.1</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Α7</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105x 74</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4.1 </a:t>
                      </a:r>
                      <a:r>
                        <a:rPr lang="en-US" sz="1800" spc="30" dirty="0" smtClean="0">
                          <a:effectLst/>
                        </a:rPr>
                        <a:t>x</a:t>
                      </a:r>
                      <a:r>
                        <a:rPr lang="el-GR" sz="1800" spc="30" dirty="0" smtClean="0">
                          <a:effectLst/>
                        </a:rPr>
                        <a:t> </a:t>
                      </a:r>
                      <a:r>
                        <a:rPr lang="el-GR" sz="1800" spc="30" dirty="0">
                          <a:effectLst/>
                        </a:rPr>
                        <a:t>2.9</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l-GR" sz="1800" spc="30">
                          <a:effectLst/>
                        </a:rPr>
                        <a:t>Α8</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74 x 52</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2.9 </a:t>
                      </a:r>
                      <a:r>
                        <a:rPr lang="en-US" sz="1800" spc="30" dirty="0" smtClean="0">
                          <a:effectLst/>
                        </a:rPr>
                        <a:t>x</a:t>
                      </a:r>
                      <a:r>
                        <a:rPr lang="el-GR" sz="1800" spc="30" dirty="0" smtClean="0">
                          <a:effectLst/>
                        </a:rPr>
                        <a:t> </a:t>
                      </a:r>
                      <a:r>
                        <a:rPr lang="el-GR" sz="1800" spc="30" dirty="0">
                          <a:effectLst/>
                        </a:rPr>
                        <a:t>2.0</a:t>
                      </a:r>
                      <a:endParaRPr lang="el-GR" sz="1800" spc="-25" dirty="0">
                        <a:effectLst/>
                        <a:latin typeface="Arial"/>
                        <a:ea typeface="Arial"/>
                      </a:endParaRPr>
                    </a:p>
                  </a:txBody>
                  <a:tcPr marL="6350" marR="6350" marT="0" marB="0" anchor="ctr"/>
                </a:tc>
              </a:tr>
              <a:tr h="313389">
                <a:tc>
                  <a:txBody>
                    <a:bodyPr/>
                    <a:lstStyle/>
                    <a:p>
                      <a:pPr marL="63500" algn="l">
                        <a:lnSpc>
                          <a:spcPct val="100000"/>
                        </a:lnSpc>
                        <a:spcBef>
                          <a:spcPts val="0"/>
                        </a:spcBef>
                        <a:spcAft>
                          <a:spcPts val="0"/>
                        </a:spcAft>
                      </a:pPr>
                      <a:r>
                        <a:rPr lang="en-US" sz="1800" spc="30">
                          <a:effectLst/>
                        </a:rPr>
                        <a:t>A</a:t>
                      </a:r>
                      <a:r>
                        <a:rPr lang="el-GR" sz="1800" spc="30">
                          <a:effectLst/>
                        </a:rPr>
                        <a:t>9</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52 x 37</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2.0 </a:t>
                      </a:r>
                      <a:r>
                        <a:rPr lang="en-US" sz="1800" spc="30" dirty="0" smtClean="0">
                          <a:effectLst/>
                        </a:rPr>
                        <a:t>x</a:t>
                      </a:r>
                      <a:r>
                        <a:rPr lang="el-GR" sz="1800" spc="30" dirty="0" smtClean="0">
                          <a:effectLst/>
                        </a:rPr>
                        <a:t> </a:t>
                      </a:r>
                      <a:r>
                        <a:rPr lang="el-GR" sz="1800" spc="30" dirty="0">
                          <a:effectLst/>
                        </a:rPr>
                        <a:t>1.5</a:t>
                      </a:r>
                      <a:endParaRPr lang="el-GR" sz="1800" spc="-25" dirty="0">
                        <a:effectLst/>
                        <a:latin typeface="Arial"/>
                        <a:ea typeface="Arial"/>
                      </a:endParaRPr>
                    </a:p>
                  </a:txBody>
                  <a:tcPr marL="6350" marR="6350" marT="0" marB="0" anchor="ctr"/>
                </a:tc>
              </a:tr>
              <a:tr h="315565">
                <a:tc>
                  <a:txBody>
                    <a:bodyPr/>
                    <a:lstStyle/>
                    <a:p>
                      <a:pPr marL="63500" algn="l">
                        <a:lnSpc>
                          <a:spcPct val="100000"/>
                        </a:lnSpc>
                        <a:spcBef>
                          <a:spcPts val="0"/>
                        </a:spcBef>
                        <a:spcAft>
                          <a:spcPts val="0"/>
                        </a:spcAft>
                      </a:pPr>
                      <a:r>
                        <a:rPr lang="el-GR" sz="1800" spc="30">
                          <a:effectLst/>
                        </a:rPr>
                        <a:t>Α10</a:t>
                      </a:r>
                      <a:endParaRPr lang="el-GR" sz="1800" spc="-25">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n-US" sz="1800" spc="30" dirty="0" smtClean="0">
                          <a:effectLst/>
                        </a:rPr>
                        <a:t>37 x 26</a:t>
                      </a:r>
                      <a:endParaRPr lang="el-GR" sz="1800" spc="-25" dirty="0">
                        <a:effectLst/>
                        <a:latin typeface="Arial"/>
                        <a:ea typeface="Arial"/>
                      </a:endParaRPr>
                    </a:p>
                  </a:txBody>
                  <a:tcPr marL="6350" marR="6350" marT="0" marB="0" anchor="ctr"/>
                </a:tc>
                <a:tc>
                  <a:txBody>
                    <a:bodyPr/>
                    <a:lstStyle/>
                    <a:p>
                      <a:pPr marL="63500" algn="l">
                        <a:lnSpc>
                          <a:spcPct val="100000"/>
                        </a:lnSpc>
                        <a:spcBef>
                          <a:spcPts val="0"/>
                        </a:spcBef>
                        <a:spcAft>
                          <a:spcPts val="0"/>
                        </a:spcAft>
                      </a:pPr>
                      <a:r>
                        <a:rPr lang="el-GR" sz="1800" spc="30" dirty="0">
                          <a:effectLst/>
                        </a:rPr>
                        <a:t>1.5 </a:t>
                      </a:r>
                      <a:r>
                        <a:rPr lang="en-US" sz="1800" spc="30" dirty="0" smtClean="0">
                          <a:effectLst/>
                        </a:rPr>
                        <a:t>x</a:t>
                      </a:r>
                      <a:r>
                        <a:rPr lang="el-GR" sz="1800" spc="30" dirty="0" smtClean="0">
                          <a:effectLst/>
                        </a:rPr>
                        <a:t> </a:t>
                      </a:r>
                      <a:r>
                        <a:rPr lang="el-GR" sz="1800" spc="30" dirty="0">
                          <a:effectLst/>
                        </a:rPr>
                        <a:t>1.0</a:t>
                      </a:r>
                      <a:endParaRPr lang="el-GR" sz="1800" spc="-25" dirty="0">
                        <a:effectLst/>
                        <a:latin typeface="Arial"/>
                        <a:ea typeface="Arial"/>
                      </a:endParaRPr>
                    </a:p>
                  </a:txBody>
                  <a:tcPr marL="6350" marR="6350" marT="0" marB="0" anchor="ctr"/>
                </a:tc>
              </a:tr>
            </a:tbl>
          </a:graphicData>
        </a:graphic>
      </p:graphicFrame>
    </p:spTree>
    <p:extLst>
      <p:ext uri="{BB962C8B-B14F-4D97-AF65-F5344CB8AC3E}">
        <p14:creationId xmlns:p14="http://schemas.microsoft.com/office/powerpoint/2010/main" val="398730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Εκτός από τις κατηγορίες που προαναφέραμε υπάρχουν και οι </a:t>
            </a:r>
            <a:r>
              <a:rPr lang="en-US" sz="2400" dirty="0"/>
              <a:t>RA</a:t>
            </a:r>
            <a:r>
              <a:rPr lang="el-GR" sz="2400" dirty="0"/>
              <a:t> και </a:t>
            </a:r>
            <a:r>
              <a:rPr lang="en-US" sz="2400" dirty="0"/>
              <a:t>SRA </a:t>
            </a:r>
            <a:r>
              <a:rPr lang="el-GR" sz="2400" dirty="0"/>
              <a:t>που χρησιμοποιούνται αποκλειστικά σε εκδόσεις και περιλαμβάνουν μεγέθη μεγαλύτερα από αυτά της κατηγορίας Α, γιατί διαθέτουν περιθώρια για το κόψιμο του χαρτιού. </a:t>
            </a:r>
            <a:endParaRPr lang="el-GR" sz="2400" dirty="0" smtClean="0"/>
          </a:p>
          <a:p>
            <a:r>
              <a:rPr lang="el-GR" sz="2400" dirty="0" smtClean="0"/>
              <a:t>Τα </a:t>
            </a:r>
            <a:r>
              <a:rPr lang="el-GR" sz="2400" dirty="0"/>
              <a:t>μεγέθη χαρτιού που είναι μεγαλύτερα του Α0, δηλ. 4Α0 και 2Α0 δεν ήταν πιστοποιημένα πριν από το </a:t>
            </a:r>
            <a:r>
              <a:rPr lang="en-GB" sz="2400" dirty="0"/>
              <a:t>ISO</a:t>
            </a:r>
            <a:r>
              <a:rPr lang="el-GR" sz="2400" dirty="0"/>
              <a:t> 216, αλλά συχνά χρησιμοποιούνται για μεγάλου μεγέθους χαρτί.</a:t>
            </a:r>
          </a:p>
          <a:p>
            <a:endParaRPr lang="el-GR" sz="2400" dirty="0"/>
          </a:p>
        </p:txBody>
      </p:sp>
    </p:spTree>
    <p:extLst>
      <p:ext uri="{BB962C8B-B14F-4D97-AF65-F5344CB8AC3E}">
        <p14:creationId xmlns:p14="http://schemas.microsoft.com/office/powerpoint/2010/main" val="1581837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9b7c377fa767c2768c3dba126d820631b57c3eb"/>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1593</TotalTime>
  <Words>1682</Words>
  <Application>Microsoft Office PowerPoint</Application>
  <PresentationFormat>On-screen Show (4:3)</PresentationFormat>
  <Paragraphs>245</Paragraphs>
  <Slides>24</Slides>
  <Notes>8</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exo-opistho_simeiomata</vt:lpstr>
      <vt:lpstr>OC_template_updated</vt:lpstr>
      <vt:lpstr>1_exo-opistho_simeiomata</vt:lpstr>
      <vt:lpstr>Εκτυπωτικά Υποστρώματα (Θ)</vt:lpstr>
      <vt:lpstr>Διαστάσεις χαρτιού</vt:lpstr>
      <vt:lpstr>Πλεονεκτήματα που προκύπτουν από την τυποποίηση των διαστάσεων των χαρτιών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440</cp:revision>
  <dcterms:created xsi:type="dcterms:W3CDTF">2015-05-19T06:24:50Z</dcterms:created>
  <dcterms:modified xsi:type="dcterms:W3CDTF">2015-10-16T12:16:29Z</dcterms:modified>
</cp:coreProperties>
</file>