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3"/>
  </p:notesMasterIdLst>
  <p:handoutMasterIdLst>
    <p:handoutMasterId r:id="rId7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8" r:id="rId69"/>
    <p:sldId id="329" r:id="rId70"/>
    <p:sldId id="326" r:id="rId71"/>
    <p:sldId id="327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476B48-8CA1-4C30-B97C-510E2F9F31D1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64831-B1E6-48D8-9D8F-5031B5007902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67C9C8-77AE-4690-8E5F-E5BDA429B260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0A384A-676B-4047-B143-E68242D3E8FA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72E42D-54B4-40DC-A8F2-0295980838FD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85F260-999B-41B0-9239-66ECCF1F469E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F9AB1A-D0DE-45AD-973E-6CEEF6E2646B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373628-85C9-443E-8CBF-AECA0AAF2F3E}" type="slidenum">
              <a:rPr lang="el-GR" altLang="el-GR" smtClean="0"/>
              <a:pPr eaLnBrk="1" hangingPunct="1"/>
              <a:t>16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3F2806-C956-4930-B218-6031A55216F9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6BD1D9-E9DF-4D5E-9578-147462F14ADF}" type="slidenum">
              <a:rPr lang="el-GR" altLang="el-GR" smtClean="0"/>
              <a:pPr eaLnBrk="1" hangingPunct="1"/>
              <a:t>18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BB055A-7982-482F-B80D-E633A829887A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22C05D-8D2D-42C9-96A0-1CEC3F385126}" type="slidenum">
              <a:rPr lang="el-GR" altLang="el-GR" smtClean="0"/>
              <a:pPr eaLnBrk="1" hangingPunct="1"/>
              <a:t>19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A044E7-0988-4C92-95D7-2BCFB19EEEDE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61AA0D-72EA-4F02-9B49-98C48F7AA9BE}" type="slidenum">
              <a:rPr lang="el-GR" altLang="el-GR" smtClean="0"/>
              <a:pPr eaLnBrk="1" hangingPunct="1"/>
              <a:t>21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5116DD-AD67-4012-9061-E72B30254A66}" type="slidenum">
              <a:rPr lang="el-GR" altLang="el-GR" smtClean="0"/>
              <a:pPr eaLnBrk="1" hangingPunct="1"/>
              <a:t>22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D7447-191C-4CEA-9342-6E0FF65E78A8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894411-F3EF-44EA-A227-35F98D624C56}" type="slidenum">
              <a:rPr lang="el-GR" altLang="el-GR" smtClean="0"/>
              <a:pPr eaLnBrk="1" hangingPunct="1"/>
              <a:t>24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ABE14B-D5EF-4749-8553-91ECE3524486}" type="slidenum">
              <a:rPr lang="el-GR" altLang="el-GR" smtClean="0"/>
              <a:pPr eaLnBrk="1" hangingPunct="1"/>
              <a:t>25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0B3C3B-DD4F-41B6-AE66-32F9CAAE97B2}" type="slidenum">
              <a:rPr lang="el-GR" altLang="el-GR" smtClean="0"/>
              <a:pPr eaLnBrk="1" hangingPunct="1"/>
              <a:t>26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60F14C-DDB8-4389-9F7B-0831E1FAFBF9}" type="slidenum">
              <a:rPr lang="el-GR" altLang="el-GR" smtClean="0"/>
              <a:pPr eaLnBrk="1" hangingPunct="1"/>
              <a:t>27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4C864-2A58-4F93-81CB-2EA9D07A844C}" type="slidenum">
              <a:rPr lang="el-GR" altLang="el-GR" smtClean="0"/>
              <a:pPr eaLnBrk="1" hangingPunct="1"/>
              <a:t>28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15546-FFB2-48B0-81CD-787C521481F1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75724-2D68-4423-AD37-626234B0993A}" type="slidenum">
              <a:rPr lang="el-GR" altLang="el-GR" smtClean="0"/>
              <a:pPr eaLnBrk="1" hangingPunct="1"/>
              <a:t>29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6EA3C-9131-4391-85C8-2BF0D3FB2454}" type="slidenum">
              <a:rPr lang="el-GR" altLang="el-GR" smtClean="0"/>
              <a:pPr eaLnBrk="1" hangingPunct="1"/>
              <a:t>30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8D1467-323E-4460-9A69-34E56D652251}" type="slidenum">
              <a:rPr lang="el-GR" altLang="el-GR" smtClean="0"/>
              <a:pPr eaLnBrk="1" hangingPunct="1"/>
              <a:t>31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5B9E86-FC4B-4671-8B51-55048151F1D0}" type="slidenum">
              <a:rPr lang="el-GR" altLang="el-GR" smtClean="0"/>
              <a:pPr eaLnBrk="1" hangingPunct="1"/>
              <a:t>32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161971-D4E2-4BB4-BE50-F4B4079F2F89}" type="slidenum">
              <a:rPr lang="el-GR" altLang="el-GR" smtClean="0"/>
              <a:pPr eaLnBrk="1" hangingPunct="1"/>
              <a:t>33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652644-59F7-4CF7-8D92-135CD4384259}" type="slidenum">
              <a:rPr lang="el-GR" altLang="el-GR" smtClean="0"/>
              <a:pPr eaLnBrk="1" hangingPunct="1"/>
              <a:t>34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8F77A5-B73A-4C85-A8A5-46A6A16E22CA}" type="slidenum">
              <a:rPr lang="el-GR" altLang="el-GR" smtClean="0"/>
              <a:pPr eaLnBrk="1" hangingPunct="1"/>
              <a:t>35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105243-ED1F-4B66-BA77-730792C44FAC}" type="slidenum">
              <a:rPr lang="el-GR" altLang="el-GR" smtClean="0"/>
              <a:pPr eaLnBrk="1" hangingPunct="1"/>
              <a:t>36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3A215-21C1-407D-875B-BCC08E72B9B6}" type="slidenum">
              <a:rPr lang="el-GR" altLang="el-GR" smtClean="0"/>
              <a:pPr eaLnBrk="1" hangingPunct="1"/>
              <a:t>37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3DA6E5-82FF-401D-92FF-053E670D16CE}" type="slidenum">
              <a:rPr lang="el-GR" altLang="el-GR" smtClean="0"/>
              <a:pPr eaLnBrk="1" hangingPunct="1"/>
              <a:t>38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A8ECFD-01A5-4FC4-B800-D295E38D85F3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9802A6-5906-4AD5-85F3-8EB5932B86D5}" type="slidenum">
              <a:rPr lang="el-GR" altLang="el-GR" smtClean="0"/>
              <a:pPr eaLnBrk="1" hangingPunct="1"/>
              <a:t>39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4C7882-08DB-4152-9577-12A0832F99EE}" type="slidenum">
              <a:rPr lang="el-GR" altLang="el-GR" smtClean="0"/>
              <a:pPr eaLnBrk="1" hangingPunct="1"/>
              <a:t>40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7BCA46-C9FD-41B2-9E39-60CA576077AE}" type="slidenum">
              <a:rPr lang="el-GR" altLang="el-GR" smtClean="0"/>
              <a:pPr eaLnBrk="1" hangingPunct="1"/>
              <a:t>41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EB6DD-0176-44CF-9279-055FBF0425B5}" type="slidenum">
              <a:rPr lang="el-GR" altLang="el-GR" smtClean="0"/>
              <a:pPr eaLnBrk="1" hangingPunct="1"/>
              <a:t>42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EBC239-AC5A-46F7-8290-EE3532FC2A8D}" type="slidenum">
              <a:rPr lang="el-GR" altLang="el-GR" smtClean="0"/>
              <a:pPr eaLnBrk="1" hangingPunct="1"/>
              <a:t>43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1A2849-AE77-46DB-8565-FEC67445D666}" type="slidenum">
              <a:rPr lang="el-GR" altLang="el-GR" smtClean="0"/>
              <a:pPr eaLnBrk="1" hangingPunct="1"/>
              <a:t>44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6CFE8-6321-4383-9B76-604E0D39712C}" type="slidenum">
              <a:rPr lang="el-GR" altLang="el-GR" smtClean="0"/>
              <a:pPr eaLnBrk="1" hangingPunct="1"/>
              <a:t>45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DE11B9-E3BD-426F-971A-E279F511E577}" type="slidenum">
              <a:rPr lang="el-GR" altLang="el-GR" smtClean="0"/>
              <a:pPr eaLnBrk="1" hangingPunct="1"/>
              <a:t>46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7EB097-2279-4750-BFF1-558313503316}" type="slidenum">
              <a:rPr lang="el-GR" altLang="el-GR" smtClean="0"/>
              <a:pPr eaLnBrk="1" hangingPunct="1"/>
              <a:t>47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52E425-B711-4C12-A8AE-4B8156AADB24}" type="slidenum">
              <a:rPr lang="el-GR" altLang="el-GR" smtClean="0"/>
              <a:pPr eaLnBrk="1" hangingPunct="1"/>
              <a:t>48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545D4F-0419-455A-85DC-762687F324C3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B8C5A4-D6BA-48E1-97B9-72134CB30729}" type="slidenum">
              <a:rPr lang="el-GR" altLang="el-GR" smtClean="0"/>
              <a:pPr eaLnBrk="1" hangingPunct="1"/>
              <a:t>49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C38E84-708B-42BF-B926-633D1763D461}" type="slidenum">
              <a:rPr lang="el-GR" altLang="el-GR" smtClean="0"/>
              <a:pPr eaLnBrk="1" hangingPunct="1"/>
              <a:t>50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6D5654-21CA-438A-9E52-82471AA99D7E}" type="slidenum">
              <a:rPr lang="el-GR" altLang="el-GR" smtClean="0"/>
              <a:pPr eaLnBrk="1" hangingPunct="1"/>
              <a:t>51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BB5F9B-E2BA-4FE5-B5E4-21CF375F342E}" type="slidenum">
              <a:rPr lang="el-GR" altLang="el-GR" smtClean="0"/>
              <a:pPr eaLnBrk="1" hangingPunct="1"/>
              <a:t>52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3FF8D-708B-4A83-B282-3939468B9BAD}" type="slidenum">
              <a:rPr lang="el-GR" altLang="el-GR" smtClean="0"/>
              <a:pPr eaLnBrk="1" hangingPunct="1"/>
              <a:t>53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A2525D-7DEB-4B39-BC72-19A081281B8F}" type="slidenum">
              <a:rPr lang="el-GR" altLang="el-GR" smtClean="0"/>
              <a:pPr eaLnBrk="1" hangingPunct="1"/>
              <a:t>54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E7979B-7DD1-4E6C-BD94-3F4CFA81FFAB}" type="slidenum">
              <a:rPr lang="el-GR" altLang="el-GR" smtClean="0"/>
              <a:pPr eaLnBrk="1" hangingPunct="1"/>
              <a:t>55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B50309-97FF-4EB4-9CAB-8CD154BAE180}" type="slidenum">
              <a:rPr lang="el-GR" altLang="el-GR" smtClean="0"/>
              <a:pPr eaLnBrk="1" hangingPunct="1"/>
              <a:t>56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24D50-0E49-4D05-8D50-F461C3757CA2}" type="slidenum">
              <a:rPr lang="el-GR" altLang="el-GR" smtClean="0"/>
              <a:pPr eaLnBrk="1" hangingPunct="1"/>
              <a:t>57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FB638F-50CE-47E1-B90A-56BE3530E8A7}" type="slidenum">
              <a:rPr lang="el-GR" altLang="el-GR" smtClean="0"/>
              <a:pPr eaLnBrk="1" hangingPunct="1"/>
              <a:t>58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A9D32B-8AF8-4544-8299-D53BA0A3FC82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D46C87-62C1-4DD4-8C2C-E53875A3F20F}" type="slidenum">
              <a:rPr lang="el-GR" altLang="el-GR" smtClean="0"/>
              <a:pPr eaLnBrk="1" hangingPunct="1"/>
              <a:t>59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80FFA1-D55B-4B23-9653-E40E30F76717}" type="slidenum">
              <a:rPr lang="el-GR" altLang="el-GR" smtClean="0"/>
              <a:pPr eaLnBrk="1" hangingPunct="1"/>
              <a:t>60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FD30E7-E2BA-46D2-B79B-0717B0969368}" type="slidenum">
              <a:rPr lang="el-GR" altLang="el-GR" smtClean="0"/>
              <a:pPr eaLnBrk="1" hangingPunct="1"/>
              <a:t>61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715E7D-E419-4F6D-867D-93E734829091}" type="slidenum">
              <a:rPr lang="el-GR" altLang="el-GR" smtClean="0"/>
              <a:pPr eaLnBrk="1" hangingPunct="1"/>
              <a:t>62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37D578-C87D-406A-AA68-67CD38E02E6B}" type="slidenum">
              <a:rPr lang="el-GR" altLang="el-GR" smtClean="0"/>
              <a:pPr eaLnBrk="1" hangingPunct="1"/>
              <a:t>63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54F6A2-5A93-4B96-BCFD-E80C383E9B74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0C147F-7BA3-4EA1-8A3F-48D11892226C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1BDF0A-D182-4505-BCD0-FD0E4960B4CB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6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l-GR" dirty="0"/>
              <a:t>Πληροφοριακοί </a:t>
            </a:r>
            <a:r>
              <a:rPr lang="el-GR" altLang="el-GR" dirty="0" smtClean="0"/>
              <a:t>οργανισμοί</a:t>
            </a:r>
            <a:endParaRPr lang="en-US" altLang="el-GR" dirty="0" smtClean="0"/>
          </a:p>
          <a:p>
            <a:endParaRPr lang="en-US" altLang="el-GR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Κουλούρης</a:t>
            </a:r>
          </a:p>
          <a:p>
            <a:r>
              <a:rPr lang="el-GR" dirty="0" smtClean="0"/>
              <a:t>Τμήμα </a:t>
            </a:r>
            <a:r>
              <a:rPr lang="el-GR" dirty="0"/>
              <a:t>Βιβλιοθηκονομίας &amp; Συστημάτων Πληροφόρησης</a:t>
            </a:r>
            <a:endParaRPr lang="el-GR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602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κοινό και υπηρεσίες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Ανεξάρτητα από το φορέα που ανήκουν (δημόσιες ή δημοτικές) εξυπηρετούν την κοινότητα που βρίσκονται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Στις περιπτώσεις των κεντρικών βιβλιοθηκών με παραρτήματα ή κινητές μονάδες τη «γεωγραφική περιοχή που έχει ορισθεί ως περιοχή ευθύνης τους»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Ευρύτατο κοινό (πολλά στρώματα, ηλικίες, με ιδιαιτερότητες όπως μετανάστες, ΑμΕΑ, κ.λπ.)</a:t>
            </a:r>
          </a:p>
        </p:txBody>
      </p:sp>
    </p:spTree>
    <p:extLst>
      <p:ext uri="{BB962C8B-B14F-4D97-AF65-F5344CB8AC3E}">
        <p14:creationId xmlns:p14="http://schemas.microsoft.com/office/powerpoint/2010/main" val="38654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κανονισμός λειτουργίας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Βιβλιοθήκη προωθεί χωρίς πολιτικές, θρησκευτικές, φυλετικές ή άλλες διακρίσεις τη γνώση, την πληροφορία, την εκπαίδευση και τον πολιτισμό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Λειτουργεί ως τοπικό κέντρο πληροφόρησης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Ενισχύει την αναγνωσιμότητα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Παρέχει ειδικές υπηρεσίες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Ενεργεί προς κάθε κατεύθυνση για την εκπλήρωση της αποστολής της</a:t>
            </a:r>
          </a:p>
        </p:txBody>
      </p:sp>
    </p:spTree>
    <p:extLst>
      <p:ext uri="{BB962C8B-B14F-4D97-AF65-F5344CB8AC3E}">
        <p14:creationId xmlns:p14="http://schemas.microsoft.com/office/powerpoint/2010/main" val="22191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</a:t>
            </a:r>
            <a:r>
              <a:rPr lang="en-US" altLang="el-GR" dirty="0" smtClean="0"/>
              <a:t>IFLA/UNESCO manifesto</a:t>
            </a:r>
            <a:endParaRPr lang="el-GR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«η λαϊκή βιβλιοθήκη είναι το τοπικό κέντρο πληροφόρησης, που κάνει κάθε είδους γνώση και πληροφόρηση άμεσα διαθέσιμη στους χρήστες της»</a:t>
            </a:r>
          </a:p>
        </p:txBody>
      </p:sp>
    </p:spTree>
    <p:extLst>
      <p:ext uri="{BB962C8B-B14F-4D97-AF65-F5344CB8AC3E}">
        <p14:creationId xmlns:p14="http://schemas.microsoft.com/office/powerpoint/2010/main" val="21694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σκοπός υπηρεσιών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 «να αποτελέσουν μια ζωντανή δύναμη για την εκπαίδευση, τον πολιτισμό και την πληροφόρηση ως ένα ουσιαστικό μέσο για την ειρήνη και την πνευματική ανάπτυξη των ανθρώπων» (</a:t>
            </a:r>
            <a:r>
              <a:rPr lang="en-US" altLang="el-GR" sz="2800" dirty="0" smtClean="0"/>
              <a:t>IFLA/UNESCO manifesto</a:t>
            </a:r>
            <a:r>
              <a:rPr lang="el-GR" altLang="el-GR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Αναγκαιότητα της πληροφορίας και είναι αποτέλεσμα των συζητήσεων για την «κοινωνία της πληροφορίας και την κοινωνία της γνώσης».</a:t>
            </a:r>
          </a:p>
        </p:txBody>
      </p:sp>
    </p:spTree>
    <p:extLst>
      <p:ext uri="{BB962C8B-B14F-4D97-AF65-F5344CB8AC3E}">
        <p14:creationId xmlns:p14="http://schemas.microsoft.com/office/powerpoint/2010/main" val="17772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συλλογή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Αντικατοπτρίζει τα ενδιαφέροντα των κατοίκων της περιοχής που εξυπηρετεί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συλλογή και η βιβλιοθήκη είναι στενά δεμένες με τις κοινωνίες τις οποίες εξυπηρετούν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Σε μια αγροτική περιοχή η λαϊκή βιβλιοθήκη δημιουργεί μια θεματική πύλη για τη στήριξη και την πληροφόρηση των αγροτών σε θέματα καλλιέργειας, επιδοτήσεων, λιπασμάτων κ.λπ.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Σε μια αστική περιοχή με θέματα όπως η μόλυνση του περιβάλλοντος, τα ναρκωτικά, κ.ά.</a:t>
            </a:r>
          </a:p>
        </p:txBody>
      </p:sp>
    </p:spTree>
    <p:extLst>
      <p:ext uri="{BB962C8B-B14F-4D97-AF65-F5344CB8AC3E}">
        <p14:creationId xmlns:p14="http://schemas.microsoft.com/office/powerpoint/2010/main" val="15261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πηγές πληροφόρησης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Γενικές και ειδικές με μια ευρύτατη κάλυψη θεμάτων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Διαδίκτυο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Πρόσβαση σε οργανωμένες πηγές (ηλεκτρονικές και έντυπες)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Πρόσβαση σε συλλογές άλλων βιβλιοθηκών μέσω των συνδρομών και των συνεργασιών που αναπτύσσει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Διαδανεισμός</a:t>
            </a:r>
          </a:p>
        </p:txBody>
      </p:sp>
    </p:spTree>
    <p:extLst>
      <p:ext uri="{BB962C8B-B14F-4D97-AF65-F5344CB8AC3E}">
        <p14:creationId xmlns:p14="http://schemas.microsoft.com/office/powerpoint/2010/main" val="33716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Λαϊκές: πληροφοριακές υπηρεσίες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Ερωτήματα γνώσεων, γρήγορων πληροφοριών, ψυχαγωγίας ειδίκευσης, τοπικά θέματα, καθημερινά ερωτήματα, κ.ά.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Εγκυκλοπαίδειες, λεξικά, επιτομές ιστορίας βιβλία «γνώσεων», βάσεις δεδομένων, κ.λπ.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Με επιτόπια χρήση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Με εξ αποστάσεως υπηρεσίες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μέσω τηλεφώνου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μέσω απλού ή ηλεκτρονικού ταχυδρομείου</a:t>
            </a:r>
          </a:p>
        </p:txBody>
      </p:sp>
    </p:spTree>
    <p:extLst>
      <p:ext uri="{BB962C8B-B14F-4D97-AF65-F5344CB8AC3E}">
        <p14:creationId xmlns:p14="http://schemas.microsoft.com/office/powerpoint/2010/main" val="20322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Ακαδημαϊκές: κοινό και υπηρεσίες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Είναι μέρος του ιδρύματος που ανήκουν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πανεπιστήμιο, τεχνολογικό ίδρυμα, πολυτεχνείο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Εξυπηρετούν την ακαδημαϊκή κοινότητα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ΔΕΠ, ΕΠ, διοικητικό προσωπικό, φοιτητές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όχι εξωτερικοί χρήστες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Διαδανεισμός σε  συνεργαζόμενες βιβλιοθήκες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Υπηρεσίες πληροφόρησης σε ειδικούς επιστήμονες και φορείς του εξωτερικού σε κοινοτικό και διεθνές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0989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Ακαδημαϊκές: σκοπός υπηρεσιών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υποστήριξη της ερευνητικής και εκπαιδευτικής διαδικασίας στα γνωστικά πεδία που ειδικεύονται τα Τμήματα (Σχολές) και το εκπαιδευτικό και ερευνητικό τους προσωπικό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βιβλιοθήκη υποστηρίζει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ΔΕΠ, ΕΠ, Φοιτητές στο πρόγραμμα σπουδών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ΠΜΣ και διδακτορικά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Έρευνα (κάθε είδους, π.χ. ερευνητικά προγράμματα)</a:t>
            </a:r>
          </a:p>
        </p:txBody>
      </p:sp>
    </p:spTree>
    <p:extLst>
      <p:ext uri="{BB962C8B-B14F-4D97-AF65-F5344CB8AC3E}">
        <p14:creationId xmlns:p14="http://schemas.microsoft.com/office/powerpoint/2010/main" val="4514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Ακαδημαϊκές: συλλογή και πηγές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Εξυπηρετούν το πρόγραμμα σπουδών και ερευνητικές δραστηριότητες</a:t>
            </a:r>
          </a:p>
          <a:p>
            <a:pPr eaLnBrk="1" hangingPunct="1"/>
            <a:r>
              <a:rPr lang="el-GR" altLang="el-GR" sz="2800" dirty="0" smtClean="0"/>
              <a:t>Παροχή υψηλού επιπέδου εξειδικευμένη επιστημονική πληροφορία, με ενημερότητα, πληρότητα και πιστότητα </a:t>
            </a:r>
          </a:p>
          <a:p>
            <a:pPr eaLnBrk="1" hangingPunct="1"/>
            <a:r>
              <a:rPr lang="el-GR" altLang="el-GR" sz="2800" dirty="0" smtClean="0"/>
              <a:t>ΒΔ, ΒΔ πλήρους κειμένου, ιδρυματικά αποθετήρια, ψηφιακές βιβλιοθήκες, </a:t>
            </a:r>
            <a:r>
              <a:rPr lang="en-US" altLang="el-GR" sz="2800" dirty="0" smtClean="0"/>
              <a:t>e-courses,</a:t>
            </a:r>
            <a:r>
              <a:rPr lang="el-GR" altLang="el-GR" sz="2800" dirty="0" smtClean="0"/>
              <a:t> ηλεκτρονικά περιοδικά,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3413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θεμάτων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Πληροφοριακοί οργανισμοί</a:t>
            </a:r>
          </a:p>
          <a:p>
            <a:pPr eaLnBrk="1" hangingPunct="1"/>
            <a:r>
              <a:rPr lang="el-GR" altLang="el-GR" sz="2800" dirty="0" smtClean="0"/>
              <a:t>Βιβλιοθήκες</a:t>
            </a:r>
          </a:p>
          <a:p>
            <a:pPr lvl="1" eaLnBrk="1" hangingPunct="1"/>
            <a:r>
              <a:rPr lang="el-GR" altLang="el-GR" sz="2400" dirty="0" smtClean="0"/>
              <a:t>Σχολικές, Λαϊκές, Ακαδημαϊκές, Εθνική, κ.ά.</a:t>
            </a:r>
          </a:p>
          <a:p>
            <a:pPr eaLnBrk="1" hangingPunct="1"/>
            <a:r>
              <a:rPr lang="el-GR" altLang="el-GR" sz="2800" dirty="0" smtClean="0"/>
              <a:t>Αρχεία</a:t>
            </a:r>
          </a:p>
          <a:p>
            <a:pPr lvl="1" eaLnBrk="1" hangingPunct="1"/>
            <a:r>
              <a:rPr lang="el-GR" altLang="el-GR" sz="2400" dirty="0" smtClean="0"/>
              <a:t>Εθνικά αρχεία, Ιδιωτικά αρχεία, Αρχεία εταιρειών</a:t>
            </a:r>
          </a:p>
          <a:p>
            <a:pPr eaLnBrk="1" hangingPunct="1"/>
            <a:r>
              <a:rPr lang="el-GR" altLang="el-GR" sz="2800" dirty="0" smtClean="0"/>
              <a:t>Μουσεία</a:t>
            </a:r>
          </a:p>
          <a:p>
            <a:pPr eaLnBrk="1" hangingPunct="1"/>
            <a:r>
              <a:rPr lang="el-GR" altLang="el-GR" sz="2800" dirty="0" smtClean="0"/>
              <a:t>Κέντρα τεκμηρίωσης και πληροφόρησης</a:t>
            </a:r>
          </a:p>
          <a:p>
            <a:pPr eaLnBrk="1" hangingPunct="1"/>
            <a:r>
              <a:rPr lang="el-GR" altLang="el-GR" sz="2800" dirty="0" smtClean="0"/>
              <a:t>Ιδιωτικοί πληροφοριακοί οργανισμοί</a:t>
            </a:r>
          </a:p>
        </p:txBody>
      </p:sp>
    </p:spTree>
    <p:extLst>
      <p:ext uri="{BB962C8B-B14F-4D97-AF65-F5344CB8AC3E}">
        <p14:creationId xmlns:p14="http://schemas.microsoft.com/office/powerpoint/2010/main" val="19823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Ακαδημαϊκές: υπηρεσίες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παροχή πληροφοριών γίνεται από ειδικευμένο προσωπικό και αφορά: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Επιτόπια χρήση </a:t>
            </a:r>
            <a:r>
              <a:rPr lang="en-US" altLang="el-GR" sz="2400" dirty="0" smtClean="0"/>
              <a:t>(</a:t>
            </a:r>
            <a:r>
              <a:rPr lang="en-US" altLang="el-GR" sz="2400" i="1" dirty="0" smtClean="0"/>
              <a:t>reference services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Εξ αποστάσεως (τηλέφωνο, </a:t>
            </a:r>
            <a:r>
              <a:rPr lang="en-US" altLang="el-GR" sz="2400" dirty="0" smtClean="0"/>
              <a:t>email)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i="1" dirty="0" smtClean="0"/>
              <a:t>On demand document delivery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Selected Dissemination of Information (</a:t>
            </a:r>
            <a:r>
              <a:rPr lang="en-US" altLang="el-GR" sz="2400" i="1" dirty="0" smtClean="0"/>
              <a:t>SDI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Σύνταξη βιβλιογραφιών (</a:t>
            </a:r>
            <a:r>
              <a:rPr lang="en-US" altLang="el-GR" sz="2400" i="1" dirty="0" smtClean="0"/>
              <a:t>bibliographic services</a:t>
            </a:r>
            <a:r>
              <a:rPr lang="el-GR" altLang="el-GR" sz="2400" dirty="0" smtClean="0"/>
              <a:t>)</a:t>
            </a:r>
            <a:endParaRPr lang="el-GR" altLang="el-G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Διαδανεισμό, </a:t>
            </a:r>
            <a:r>
              <a:rPr lang="el-GR" altLang="el-GR" sz="2400" i="1" dirty="0" smtClean="0"/>
              <a:t>κοινοπραξίες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e-learning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Πολιτικής πληροφόρησης αναγκαία</a:t>
            </a:r>
          </a:p>
        </p:txBody>
      </p:sp>
    </p:spTree>
    <p:extLst>
      <p:ext uri="{BB962C8B-B14F-4D97-AF65-F5344CB8AC3E}">
        <p14:creationId xmlns:p14="http://schemas.microsoft.com/office/powerpoint/2010/main" val="15964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Ειδικές/ερευνητικές: κοινό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Μέρος του ιδρύματος που ανήκουν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Εξυπηρετούν την ερευνητική κοινότητα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ea typeface="+mn-ea"/>
                <a:cs typeface="+mn-cs"/>
              </a:rPr>
              <a:t>Προσωπικό, συνεργαζόμενοι φορείς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ea typeface="+mn-ea"/>
                <a:cs typeface="+mn-cs"/>
              </a:rPr>
              <a:t>Όχι εξωτερικούς χρήστες και ευρύ κοινό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Διαδανεισμός σε συνεργαζόμενες βιβλιοθήκες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ea typeface="+mn-ea"/>
                <a:cs typeface="+mn-cs"/>
              </a:rPr>
              <a:t>π.χ. ακαδημαϊκές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Υπηρεσίες πληροφόρησης σε ειδικούς επιστήμονες και φορείς του εξωτερικού σε κοινοτικό και διεθνές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5229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Ειδικές: σκοπός υπηρεσιών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υποστήριξη της ερευνητικής διαδικασίας και της διαδικασίας επιστημονικών εφαρμογών στα γνωστικά πεδία του ερευνητικού κέντρου, του νοσοκομείου, ή του φορέα μέρος του οποίου αποτελεί η βιβλιοθήκη </a:t>
            </a:r>
          </a:p>
        </p:txBody>
      </p:sp>
    </p:spTree>
    <p:extLst>
      <p:ext uri="{BB962C8B-B14F-4D97-AF65-F5344CB8AC3E}">
        <p14:creationId xmlns:p14="http://schemas.microsoft.com/office/powerpoint/2010/main" val="2651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Ειδικές: συλλογή και πηγές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Υποστηρίζει τις ερευνητικές δραστηριότητες και τα προγράμματα του ιδρύματος</a:t>
            </a:r>
          </a:p>
          <a:p>
            <a:r>
              <a:rPr lang="el-GR" altLang="el-GR" sz="2800" dirty="0" smtClean="0"/>
              <a:t>Εξειδικευμένη επιστημονική πληροφορία με ενημερότητα, πληρότητα και πιστότητα </a:t>
            </a:r>
          </a:p>
          <a:p>
            <a:r>
              <a:rPr lang="el-GR" altLang="el-GR" sz="2800" dirty="0" smtClean="0"/>
              <a:t>Βάσεις επιστημονικής αρθρογραφίας (</a:t>
            </a:r>
            <a:r>
              <a:rPr lang="en-US" altLang="el-GR" sz="2800" dirty="0" smtClean="0"/>
              <a:t>indexes</a:t>
            </a:r>
            <a:r>
              <a:rPr lang="el-GR" altLang="el-GR" sz="2800" dirty="0" smtClean="0"/>
              <a:t> και </a:t>
            </a:r>
            <a:r>
              <a:rPr lang="en-US" altLang="el-GR" sz="2800" dirty="0" smtClean="0"/>
              <a:t>abstracts</a:t>
            </a:r>
            <a:r>
              <a:rPr lang="el-GR" altLang="el-GR" sz="2800" dirty="0" smtClean="0"/>
              <a:t>), βάσεις πλήρους κειμένου, ηλεκτρονικά περιοδικά και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22259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Ειδικές: ικανότητες προσωπικού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Εξειδικευμένη πληροφορία</a:t>
            </a:r>
          </a:p>
          <a:p>
            <a:r>
              <a:rPr lang="el-GR" altLang="el-GR" sz="2800" dirty="0" smtClean="0"/>
              <a:t>Γνώση πηγών, τεχνολογιών πληροφόρησης</a:t>
            </a:r>
          </a:p>
          <a:p>
            <a:r>
              <a:rPr lang="el-GR" altLang="el-GR" sz="2800" dirty="0" smtClean="0"/>
              <a:t>Ικανότητα αξιολόγησης αξιοπιστίας πηγών</a:t>
            </a:r>
          </a:p>
          <a:p>
            <a:r>
              <a:rPr lang="el-GR" altLang="el-GR" sz="2800" dirty="0" smtClean="0"/>
              <a:t>Εντοπισμός της πλέον πρόσφατης πληροφορίας και της κατά το δυνατό πληρέστερης </a:t>
            </a:r>
          </a:p>
        </p:txBody>
      </p:sp>
    </p:spTree>
    <p:extLst>
      <p:ext uri="{BB962C8B-B14F-4D97-AF65-F5344CB8AC3E}">
        <p14:creationId xmlns:p14="http://schemas.microsoft.com/office/powerpoint/2010/main" val="23134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Ειδικές: πληροφοριακές υπηρεσίες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παροχή πληροφοριών γίνεται από ειδικευμένο προσωπικό και αφορά: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Επιτόπια χρήση </a:t>
            </a:r>
            <a:r>
              <a:rPr lang="en-US" altLang="el-GR" sz="2400" dirty="0" smtClean="0"/>
              <a:t>(</a:t>
            </a:r>
            <a:r>
              <a:rPr lang="en-US" altLang="el-GR" sz="2400" i="1" dirty="0" smtClean="0"/>
              <a:t>reference services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Εξ αποστάσεως (τηλέφωνο, </a:t>
            </a:r>
            <a:r>
              <a:rPr lang="en-US" altLang="el-GR" sz="2400" dirty="0" smtClean="0"/>
              <a:t>email)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i="1" dirty="0" smtClean="0"/>
              <a:t>On demand document delivery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Selected Dissemination of Information (</a:t>
            </a:r>
            <a:r>
              <a:rPr lang="en-US" altLang="el-GR" sz="2400" i="1" dirty="0" smtClean="0"/>
              <a:t>SDI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Σύνταξη βιβλιογραφιών (</a:t>
            </a:r>
            <a:r>
              <a:rPr lang="en-US" altLang="el-GR" sz="2400" i="1" dirty="0" smtClean="0"/>
              <a:t>bibliographic services</a:t>
            </a:r>
            <a:r>
              <a:rPr lang="el-GR" altLang="el-GR" sz="2400" dirty="0" smtClean="0"/>
              <a:t>)</a:t>
            </a:r>
            <a:endParaRPr lang="el-GR" altLang="el-G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Διαδανεισμό, </a:t>
            </a:r>
            <a:r>
              <a:rPr lang="el-GR" altLang="el-GR" sz="2400" i="1" dirty="0" smtClean="0"/>
              <a:t>κοινοπραξίες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6200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Ειδικές: πολιτική πληροφόρησης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Επισημαίνεται η αναγκαιότητά της στο επίπεδο παροχής υπηρεσιών </a:t>
            </a:r>
          </a:p>
          <a:p>
            <a:r>
              <a:rPr lang="el-GR" altLang="el-GR" sz="2800" dirty="0" smtClean="0"/>
              <a:t>Συχνά η υπερβολή στην παροχή τους, σημαίνει μερική διεξαγωγή μιας επιστημονικής έρευνας για λογαριασμό των χρηστών, το οποίο δεν αποτελεί αντικείμενο των πληροφοριακών οργανισμών και αδικεί την έρευνα – επιστημονική κοινότητα</a:t>
            </a:r>
          </a:p>
        </p:txBody>
      </p:sp>
    </p:spTree>
    <p:extLst>
      <p:ext uri="{BB962C8B-B14F-4D97-AF65-F5344CB8AC3E}">
        <p14:creationId xmlns:p14="http://schemas.microsoft.com/office/powerpoint/2010/main" val="2201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σκοπός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«Αναπτύσσουν και διατηρούν την εθνική συλλογή που περιλαμβάνει υλικό που παράγεται στην Ελλάδα και υλικό που παράγεται στο εξωτερικό αλλά συνδέεται ή έχει συνάφεια με τους ανθρώπους, τη χώρα, τις παραδόσεις και τον πολιτισμό της χώρας σε οποιαδήποτε γλώσσα και μορφή και αν βρίσκεται.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Για το σκοπό αυτό συγκεντρώνουν, επεξεργάζονται, συντηρούν, διαφυλάσσουν, προβάλλουν και καθιστούν  το υλικό  της συλλογής τους προσιτό στην Πολιτεία και το λαό – ισότιμα προς όλους – και το διαθέτουν με τρόπο που να εξυπηρετεί το εθνικό συμφέρον.», βλ. </a:t>
            </a:r>
            <a:r>
              <a:rPr lang="el-GR" altLang="el-GR" sz="2400" i="1" dirty="0" smtClean="0"/>
              <a:t>άρθρο 2, παρ. α, Ν. 3149, ΦΕΚ Α, 10/6/2003</a:t>
            </a:r>
            <a:r>
              <a:rPr lang="el-GR" altLang="el-GR" sz="24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050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κοινό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Ο απλός πολίτης όσο και οι λοιποί πληροφοριακοί οργανισμοί της χώρας που προσβλέπουν σε αυτή για κάθε θέμα που σχετίζεται με τη γραπτή παραγωγή της χώρας ή γραπτό που την αφορά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Από την άποψη αυτή η Εθνική Βιβλιοθήκη σε μεγάλο βαθμό παρέχει υπηρεσίες σε άλλες βιβλιοθήκες, ερευνητικά κέντρα, αρχειακούς οργανισμούς, μουσεία κλπ.</a:t>
            </a:r>
          </a:p>
        </p:txBody>
      </p:sp>
    </p:spTree>
    <p:extLst>
      <p:ext uri="{BB962C8B-B14F-4D97-AF65-F5344CB8AC3E}">
        <p14:creationId xmlns:p14="http://schemas.microsoft.com/office/powerpoint/2010/main" val="2261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σκοπός υπηρεσιών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Η διάσωση και η ανάδειξη της γραπτής παραγωγής του έθνους</a:t>
            </a:r>
          </a:p>
          <a:p>
            <a:pPr eaLnBrk="1" hangingPunct="1"/>
            <a:r>
              <a:rPr lang="el-GR" altLang="el-GR" sz="2800" dirty="0" smtClean="0"/>
              <a:t>Λειτουργεί κυρίως ως παρακαταθήκη και στη συνέχεια παρέχει υπηρεσίες που προκύπτουν από αυτή ακριβώς τη λειτουργία της</a:t>
            </a:r>
          </a:p>
        </p:txBody>
      </p:sp>
    </p:spTree>
    <p:extLst>
      <p:ext uri="{BB962C8B-B14F-4D97-AF65-F5344CB8AC3E}">
        <p14:creationId xmlns:p14="http://schemas.microsoft.com/office/powerpoint/2010/main" val="12569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Πληροφοριακοί οργανισμοί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Μεσολαβούν ανάμεσα στην πληροφορία και το χρήστη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Διαμορφώνουν τις υπηρεσίες και την πολιτική τους ανάλογα με το σκοπό και το κοινό τους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Συνεργάζονται και αλληλοσυμπληρώνονται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Διαμορφώνουν ενιαία πολιτική εξυπηρέτησης κοινού (σε κάποιες περιπτώσεις)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Παρέχουν ολοκληρωμένα πληροφοριακά σύνολα</a:t>
            </a:r>
          </a:p>
        </p:txBody>
      </p:sp>
    </p:spTree>
    <p:extLst>
      <p:ext uri="{BB962C8B-B14F-4D97-AF65-F5344CB8AC3E}">
        <p14:creationId xmlns:p14="http://schemas.microsoft.com/office/powerpoint/2010/main" val="22172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συλλογή και πηγές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Γραπτή παρακαταθήκη ενός έθνους</a:t>
            </a:r>
          </a:p>
          <a:p>
            <a:pPr eaLnBrk="1" hangingPunct="1"/>
            <a:r>
              <a:rPr lang="el-GR" altLang="el-GR" sz="2800" dirty="0" smtClean="0"/>
              <a:t>Μνήμη του πολιτισμού και της διανόησής του </a:t>
            </a:r>
          </a:p>
          <a:p>
            <a:pPr eaLnBrk="1" hangingPunct="1"/>
            <a:r>
              <a:rPr lang="el-GR" altLang="el-GR" sz="2800" dirty="0" smtClean="0"/>
              <a:t>Πληροφορία προς κάθε πολίτη ή οργανισμό</a:t>
            </a:r>
          </a:p>
          <a:p>
            <a:pPr eaLnBrk="1" hangingPunct="1"/>
            <a:r>
              <a:rPr lang="el-GR" altLang="el-GR" sz="2800" dirty="0" smtClean="0"/>
              <a:t>Πηγές πληροφόρησης προς την ανάδειξη της εθνικής παραγωγής</a:t>
            </a:r>
          </a:p>
          <a:p>
            <a:pPr lvl="1" eaLnBrk="1" hangingPunct="1"/>
            <a:r>
              <a:rPr lang="el-GR" altLang="el-GR" sz="2400" dirty="0" smtClean="0"/>
              <a:t>Εθνική βιβλιογραφία, Συλλογικοί κατάλογοι, ΒΔ εθνικής παραγωγής, κ.ά.</a:t>
            </a:r>
          </a:p>
        </p:txBody>
      </p:sp>
    </p:spTree>
    <p:extLst>
      <p:ext uri="{BB962C8B-B14F-4D97-AF65-F5344CB8AC3E}">
        <p14:creationId xmlns:p14="http://schemas.microsoft.com/office/powerpoint/2010/main" val="1108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προσωπικό και ικανότητες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Ερωτήματα κάθε είδους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Γνώση της συλλογής, ιστορίας και εξέλιξης της γραπτής παραγωγής της χώρας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Γνώση και χρήση των τεχνολογιών πληροφόρησης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Ικανότητα αξιολόγησης της αξιοπιστίας των πηγών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Εντοπισμός της πλέον πρόσφατης πληροφορίας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Ειδικευμένο προσωπικό</a:t>
            </a:r>
          </a:p>
        </p:txBody>
      </p:sp>
    </p:spTree>
    <p:extLst>
      <p:ext uri="{BB962C8B-B14F-4D97-AF65-F5344CB8AC3E}">
        <p14:creationId xmlns:p14="http://schemas.microsoft.com/office/powerpoint/2010/main" val="3591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Εθνική: πληροφοριακές υπηρεσίες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Επιτόπια χρήση </a:t>
            </a:r>
            <a:r>
              <a:rPr lang="en-US" altLang="el-GR" sz="2800" dirty="0" smtClean="0"/>
              <a:t>(</a:t>
            </a:r>
            <a:r>
              <a:rPr lang="en-US" altLang="el-GR" sz="2800" i="1" dirty="0" smtClean="0"/>
              <a:t>reference service</a:t>
            </a:r>
            <a:r>
              <a:rPr lang="en-US" altLang="el-GR" sz="2800" dirty="0" smtClean="0"/>
              <a:t>)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Υπηρεσίες σε ακαδημαϊκές, αρχεία, μουσεία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κ.λπ., σε εθνικό και διεθνές επίπεδο</a:t>
            </a:r>
          </a:p>
          <a:p>
            <a:pPr eaLnBrk="1" hangingPunct="1"/>
            <a:r>
              <a:rPr lang="el-GR" altLang="el-GR" sz="2800" dirty="0" smtClean="0"/>
              <a:t>Φωτοαντίγραφα</a:t>
            </a:r>
          </a:p>
          <a:p>
            <a:pPr eaLnBrk="1" hangingPunct="1"/>
            <a:r>
              <a:rPr lang="el-GR" altLang="el-GR" sz="2800" dirty="0" smtClean="0"/>
              <a:t>Διαδανεισμός </a:t>
            </a:r>
          </a:p>
          <a:p>
            <a:pPr eaLnBrk="1" hangingPunct="1"/>
            <a:r>
              <a:rPr lang="el-GR" altLang="el-GR" sz="2800" dirty="0" smtClean="0"/>
              <a:t>Σύνταξη βιβλιογραφιών </a:t>
            </a:r>
          </a:p>
          <a:p>
            <a:pPr lvl="1" eaLnBrk="1" hangingPunct="1"/>
            <a:r>
              <a:rPr lang="el-GR" altLang="el-GR" sz="2400" dirty="0" smtClean="0"/>
              <a:t>π.χ. βιβλιογραφία ολυμπιακών αγώνων</a:t>
            </a:r>
          </a:p>
        </p:txBody>
      </p:sp>
    </p:spTree>
    <p:extLst>
      <p:ext uri="{BB962C8B-B14F-4D97-AF65-F5344CB8AC3E}">
        <p14:creationId xmlns:p14="http://schemas.microsoft.com/office/powerpoint/2010/main" val="30519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Ιδιωτικές: σύσταση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Τμήματα ευρύτερων ιδρυμάτων </a:t>
            </a:r>
          </a:p>
          <a:p>
            <a:pPr lvl="1" eaLnBrk="1" hangingPunct="1"/>
            <a:r>
              <a:rPr lang="el-GR" altLang="el-GR" sz="2400" dirty="0" smtClean="0"/>
              <a:t>π.χ. τραπεζών, ασφαλιστικών εταιρειών ή νομικών γραφείων </a:t>
            </a:r>
          </a:p>
          <a:p>
            <a:pPr eaLnBrk="1" hangingPunct="1"/>
            <a:r>
              <a:rPr lang="el-GR" altLang="el-GR" sz="2800" dirty="0" smtClean="0"/>
              <a:t>ή ανήκουν σε φυσικά πρόσωπα</a:t>
            </a:r>
          </a:p>
        </p:txBody>
      </p:sp>
    </p:spTree>
    <p:extLst>
      <p:ext uri="{BB962C8B-B14F-4D97-AF65-F5344CB8AC3E}">
        <p14:creationId xmlns:p14="http://schemas.microsoft.com/office/powerpoint/2010/main" val="1066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Ιδιωτικές: κοινό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Στην περίπτωση του φορέα, εξυπηρετούν το προσωπικό του και μόνο</a:t>
            </a:r>
          </a:p>
          <a:p>
            <a:pPr eaLnBrk="1" hangingPunct="1"/>
            <a:r>
              <a:rPr lang="el-GR" altLang="el-GR" sz="2800" dirty="0" smtClean="0"/>
              <a:t>Στην περίπτωση των φυσικών προσώπων</a:t>
            </a:r>
          </a:p>
          <a:p>
            <a:pPr lvl="1" eaLnBrk="1" hangingPunct="1"/>
            <a:r>
              <a:rPr lang="el-GR" altLang="el-GR" sz="2400" dirty="0" smtClean="0"/>
              <a:t>Ιδιότυπη οντότητα</a:t>
            </a:r>
          </a:p>
          <a:p>
            <a:pPr lvl="1" eaLnBrk="1" hangingPunct="1"/>
            <a:r>
              <a:rPr lang="el-GR" altLang="el-GR" sz="2400" dirty="0" smtClean="0"/>
              <a:t>Συνήθως συλλέκτες με κλειστή συλλογή</a:t>
            </a:r>
          </a:p>
          <a:p>
            <a:pPr lvl="1" eaLnBrk="1" hangingPunct="1"/>
            <a:r>
              <a:rPr lang="el-GR" altLang="el-GR" sz="2400" dirty="0" smtClean="0"/>
              <a:t>Θεματική απεικόνιση ή σε σχέση με το υλικό καταγραφής, τη βιβλιοδεσία, τα τυπογραφικά στοιχεία, κ.λπ.</a:t>
            </a:r>
          </a:p>
        </p:txBody>
      </p:sp>
    </p:spTree>
    <p:extLst>
      <p:ext uri="{BB962C8B-B14F-4D97-AF65-F5344CB8AC3E}">
        <p14:creationId xmlns:p14="http://schemas.microsoft.com/office/powerpoint/2010/main" val="29121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 στην Ελλάδα από δωρεές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Πολλές δημόσιες και δημοτικές βιβλιοθήκες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Βιβλιοθήκη της Ανδρίτσαινας (δωρεά συλλογής Νικολόπουλου) – σημαίνει </a:t>
            </a:r>
            <a:r>
              <a:rPr lang="el-GR" altLang="el-GR" sz="2400" i="1" dirty="0" smtClean="0"/>
              <a:t>παράδοση</a:t>
            </a: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Σήμερα, πληθώρα ιδιωτικών συλλογών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Βιβλιοθήκη Θεοτόκη στην Κέρκυρα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Βιβλιοθήκη της Αναγνωστικής Εταιρίας Κερκύρας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Βιβλιοθήκη του Αρχείου Βοβολίνη στην Αθήνα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Βιβλιοθήκη του Ε.Λ.Ι.Α. (</a:t>
            </a:r>
            <a:r>
              <a:rPr lang="el-GR" altLang="el-GR" sz="2400" i="1" dirty="0" smtClean="0"/>
              <a:t>Ελληνικό Λογοτεχνικό και Ιστορικό Αρχείο</a:t>
            </a:r>
            <a:r>
              <a:rPr lang="el-GR" altLang="el-G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Ιδιωτικές: λειτουργίες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Καταγραφή του υλικού τους, προώθηση εκδοτικών δραστηριοτήτων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εξυπηρέτηση κοινού και η παροχή πληροφοριών είναι σε δεύτερη μοίρα ή και ανύπαρκτη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Περιορισμένη σε ερευνητές ή άμεσους συγγενείς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Στις μεγάλες ιδιωτικές βιβλιοθήκες συχνά ακολουθείται μια πορεία που προσομοιάζει τις υπηρεσίες των ακαδημαϊκών βιβλιοθηκών </a:t>
            </a:r>
          </a:p>
        </p:txBody>
      </p:sp>
    </p:spTree>
    <p:extLst>
      <p:ext uri="{BB962C8B-B14F-4D97-AF65-F5344CB8AC3E}">
        <p14:creationId xmlns:p14="http://schemas.microsoft.com/office/powerpoint/2010/main" val="2087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Ιδιωτικές: σκοπός υπηρεσιών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Στην περίπτωση των εταιρειών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Υποστήριξη των δραστηριοτήτων (διοικητικών, ερευνητικών, νομικών) της εταιρείας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Στην περίπτωση των ιδιωτών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Η προώθηση και προβολή της ίδιας της συλλογής και των ενδιαφερόντων του ιδιοκτήτη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Ο σκοπός δεν είναι κοινωφελής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Αλλά μπορεί μόνο εν δυνάμει να γίνει εφόσον το επιθυμεί ο ιδιώτης που τη δημιουργεί και τη χρηματοδοτεί</a:t>
            </a:r>
          </a:p>
        </p:txBody>
      </p:sp>
    </p:spTree>
    <p:extLst>
      <p:ext uri="{BB962C8B-B14F-4D97-AF65-F5344CB8AC3E}">
        <p14:creationId xmlns:p14="http://schemas.microsoft.com/office/powerpoint/2010/main" val="40857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Ιδιωτικές: πηγές και υπηρεσίες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Στις περιπτώσεις των εταιρειών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Διαδίκτυο, οργανωμένες πηγές (ηλεκτρονικές και έντυπες)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Στις περιπτώσεις των ιδιωτών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Δεν υπάρχει εστίαση στην απόδοση πληροφοριών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Απόκτηση μόνο εργαλείων οργάνωσης ή αποτίμησης της συλλογής, π.χ. κατάλογοι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Εγκυκλοπαίδειες και λεξικά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Σχεδόν αποκλειστικά επιτόπια χρήση</a:t>
            </a:r>
          </a:p>
        </p:txBody>
      </p:sp>
    </p:spTree>
    <p:extLst>
      <p:ext uri="{BB962C8B-B14F-4D97-AF65-F5344CB8AC3E}">
        <p14:creationId xmlns:p14="http://schemas.microsoft.com/office/powerpoint/2010/main" val="3311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Εθνικά αρχεία: σκοπός και κοινό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π.χ. </a:t>
            </a:r>
            <a:r>
              <a:rPr lang="el-GR" altLang="el-GR" sz="2800" i="1" dirty="0" smtClean="0"/>
              <a:t>Γενικά Αρχεία του Κράτους</a:t>
            </a:r>
            <a:r>
              <a:rPr lang="el-GR" altLang="el-GR" sz="2800" dirty="0" smtClean="0"/>
              <a:t> (Γ.Α.Κ.) </a:t>
            </a:r>
          </a:p>
          <a:p>
            <a:pPr eaLnBrk="1" hangingPunct="1"/>
            <a:r>
              <a:rPr lang="el-GR" altLang="el-GR" sz="2800" dirty="0" smtClean="0"/>
              <a:t>Διατηρούν και να αναπτύσσουν τη γραπτή διοικητική παραγωγή μιας χώρας που παράγουν οι φορείς της</a:t>
            </a:r>
          </a:p>
          <a:p>
            <a:pPr eaLnBrk="1" hangingPunct="1"/>
            <a:r>
              <a:rPr lang="el-GR" altLang="el-GR" sz="2800" dirty="0" smtClean="0"/>
              <a:t>Απλός πολίτης και οι λοιποί πληροφοριακοί οργανισμοί (βιβλιοθήκες, ερευνητικά κέντρα, μουσεία, κ.λπ.)</a:t>
            </a:r>
          </a:p>
        </p:txBody>
      </p:sp>
    </p:spTree>
    <p:extLst>
      <p:ext uri="{BB962C8B-B14F-4D97-AF65-F5344CB8AC3E}">
        <p14:creationId xmlns:p14="http://schemas.microsoft.com/office/powerpoint/2010/main" val="116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Βιβλιοθήκες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Σχολικές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Λαϊκές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Ακαδημαϊκές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Ειδικές / ερευνητικές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Εθνική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Ιδιωτικές</a:t>
            </a:r>
          </a:p>
        </p:txBody>
      </p:sp>
    </p:spTree>
    <p:extLst>
      <p:ext uri="{BB962C8B-B14F-4D97-AF65-F5344CB8AC3E}">
        <p14:creationId xmlns:p14="http://schemas.microsoft.com/office/powerpoint/2010/main" val="8879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Εθνικά αρχεία: πρόσβαση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Ισότιμα διαθέσιμες υπηρεσίες σε όλους. </a:t>
            </a:r>
          </a:p>
          <a:p>
            <a:pPr eaLnBrk="1" hangingPunct="1"/>
            <a:r>
              <a:rPr lang="el-GR" altLang="el-GR" sz="2800" dirty="0" smtClean="0"/>
              <a:t>Όμως, «η πρόσβαση στο υλικό καθορίζεται από μια σειρά οδηγιών και νομικών πλαισίων που διασφαλίζουν το εθνικό, ιατρικό ή προσωπικό απόρρητο, όπου αυτό είναι αναγκαίο ή επιβάλλουν περιορισμένη πρόσβαση ανάλογα από τις συνθήκες»</a:t>
            </a:r>
          </a:p>
          <a:p>
            <a:pPr lvl="1" eaLnBrk="1" hangingPunct="1"/>
            <a:r>
              <a:rPr lang="el-GR" altLang="el-GR" sz="2400" dirty="0" smtClean="0"/>
              <a:t>βλ. </a:t>
            </a:r>
            <a:r>
              <a:rPr lang="el-GR" altLang="el-GR" sz="2400" i="1" dirty="0" smtClean="0"/>
              <a:t>Ν. 1943/1991, Γ.Α.Κ.</a:t>
            </a:r>
          </a:p>
        </p:txBody>
      </p:sp>
    </p:spTree>
    <p:extLst>
      <p:ext uri="{BB962C8B-B14F-4D97-AF65-F5344CB8AC3E}">
        <p14:creationId xmlns:p14="http://schemas.microsoft.com/office/powerpoint/2010/main" val="184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Εθνικά αρχεία: σκοπός υπηρεσιών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Κρατικά αρχεία</a:t>
            </a:r>
          </a:p>
          <a:p>
            <a:pPr lvl="1" eaLnBrk="1" hangingPunct="1"/>
            <a:r>
              <a:rPr lang="el-GR" altLang="el-GR" sz="2400" dirty="0" smtClean="0"/>
              <a:t>Υποστηρίζουν το διοικητικό μηχανισμό του κράτους με τη διαχείριση των εγγράφων του ευρύτερου δημόσιου τομέα</a:t>
            </a:r>
          </a:p>
          <a:p>
            <a:pPr lvl="1" eaLnBrk="1" hangingPunct="1"/>
            <a:r>
              <a:rPr lang="el-GR" altLang="el-GR" sz="2400" dirty="0" smtClean="0"/>
              <a:t>Υποστηρίζουν την έρευνα και ειδικότερα την ιστορική</a:t>
            </a:r>
          </a:p>
          <a:p>
            <a:pPr eaLnBrk="1" hangingPunct="1"/>
            <a:r>
              <a:rPr lang="el-GR" altLang="el-GR" sz="2800" dirty="0" smtClean="0"/>
              <a:t>Αρχεία οργανισμών</a:t>
            </a:r>
          </a:p>
          <a:p>
            <a:pPr lvl="1" eaLnBrk="1" hangingPunct="1"/>
            <a:r>
              <a:rPr lang="el-GR" altLang="el-GR" sz="2400" dirty="0" smtClean="0"/>
              <a:t>Υποστηρίζουν τη διοικητική του λειτουργία και είναι το κεντρικό εργαλείο αποτύπωσης της</a:t>
            </a:r>
          </a:p>
        </p:txBody>
      </p:sp>
    </p:spTree>
    <p:extLst>
      <p:ext uri="{BB962C8B-B14F-4D97-AF65-F5344CB8AC3E}">
        <p14:creationId xmlns:p14="http://schemas.microsoft.com/office/powerpoint/2010/main" val="31113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Εθνικά αρχεία: συλλογή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Διοικητική, οικονομική, πολιτική, κοινωνική και πολιτισμική μνήμη ενός έθνους </a:t>
            </a:r>
          </a:p>
          <a:p>
            <a:pPr eaLnBrk="1" hangingPunct="1"/>
            <a:r>
              <a:rPr lang="el-GR" altLang="el-GR" sz="2800" dirty="0" smtClean="0"/>
              <a:t>Πηγές κυρίως ευρετήρια</a:t>
            </a:r>
          </a:p>
          <a:p>
            <a:pPr lvl="1" eaLnBrk="1" hangingPunct="1"/>
            <a:r>
              <a:rPr lang="el-GR" altLang="el-GR" sz="2400" dirty="0" smtClean="0"/>
              <a:t>Εθνικό Ευρετήριο που προσδοκάται να αποτελέσει ένα κεντρικό ευρετήριο στο αρχειακό υλικό που διαθέτει η χώρα στα κρατικά της αρχεία </a:t>
            </a:r>
          </a:p>
          <a:p>
            <a:pPr lvl="1" eaLnBrk="1" hangingPunct="1"/>
            <a:r>
              <a:rPr lang="el-GR" altLang="el-GR" sz="2400" dirty="0" smtClean="0"/>
              <a:t>Συλλογικοί κατάλογοι άλλων αρχειακών οργανισμών, ιστορικές πηγές, χάρτες, νομοθεσίες που αφορούν τη διοίκηση, εθνικές ΒΔ, κ.ά. </a:t>
            </a:r>
          </a:p>
        </p:txBody>
      </p:sp>
    </p:spTree>
    <p:extLst>
      <p:ext uri="{BB962C8B-B14F-4D97-AF65-F5344CB8AC3E}">
        <p14:creationId xmlns:p14="http://schemas.microsoft.com/office/powerpoint/2010/main" val="27188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Εθνικά αρχεία: υπηρεσίες, προσωπικό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Συγκεκριμένα ερωτήματα για το υλικό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Γνώση της συλλογής, ιστορίας και εξέλιξης</a:t>
            </a:r>
            <a:r>
              <a:rPr lang="el-GR" altLang="el-GR" sz="2400" dirty="0" smtClean="0"/>
              <a:t> </a:t>
            </a:r>
            <a:r>
              <a:rPr lang="el-GR" altLang="el-GR" sz="2800" dirty="0" smtClean="0"/>
              <a:t>των διοικητικών δομών και των δραστηριοτήτων των φορέων της χώρας</a:t>
            </a:r>
            <a:r>
              <a:rPr lang="el-GR" altLang="el-GR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Γνώση και χρήση των τεχνολογιών πληροφόρησης του οργανισμού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Ικανότητα διασταύρωσης αρχειακών πηγών</a:t>
            </a: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Εντοπισμός και αποκρυπτογράφηση της πληροφορίας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/>
              <a:t>Ειδικευμένο προσωπικό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519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Εθνικά αρχεία: υπηρεσίες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Επιτόπια χρήση και απομακρυσμένες υπηρεσίες σε άλλους πληροφοριακούς οργανισμούς, σε εθνικό και διεθνές επίπεδο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Απόδοση αντιγράφων (σήμερα κυρίως ψηφιοποιημένων)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Σύνταξη καταλόγων για ανάδειξη συλλογής ή συνεισφορά σε εθνικά πολιτιστικά θέματα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i="1" dirty="0" smtClean="0"/>
              <a:t>Κατάλογος έκθεσης κειμηλίων ολυμπιακών αγώνων 1896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61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Ιδιωτικά αρχεία και αρχεία εταιρειών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Τα ιδιωτικά αρχεία και τα αρχεία εταιρειών συνήθως αποτελούν τμήματα ευρύτερων ιδρυμάτων, π.χ. τραπεζών, εταιρειών ή νομικών γραφείων ή ανήκουν σε φυσικά πρόσωπα δηλαδή ιδιώτες που αναπτύσσουν συλλογές με συγκεκριμένα ενδιαφέροντα και στόχους</a:t>
            </a:r>
          </a:p>
        </p:txBody>
      </p:sp>
    </p:spTree>
    <p:extLst>
      <p:ext uri="{BB962C8B-B14F-4D97-AF65-F5344CB8AC3E}">
        <p14:creationId xmlns:p14="http://schemas.microsoft.com/office/powerpoint/2010/main" val="22706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Αρχεία εταιρειών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Εξυπηρετούν τη διοικητική λειτουργία του φορέα και την αποτύπωση της ιστορίας του </a:t>
            </a:r>
          </a:p>
          <a:p>
            <a:pPr eaLnBrk="1" hangingPunct="1"/>
            <a:r>
              <a:rPr lang="el-GR" altLang="el-GR" sz="2800" dirty="0" smtClean="0"/>
              <a:t>Δεν είναι ανοιχτά στο ευρύ κοινό</a:t>
            </a:r>
          </a:p>
          <a:p>
            <a:pPr eaLnBrk="1" hangingPunct="1"/>
            <a:r>
              <a:rPr lang="el-GR" altLang="el-GR" sz="2800" dirty="0" smtClean="0"/>
              <a:t>Εξυπηρέτηση του προσωπικού του φορέα και συχνά με επιλεκτική πρόσβαση (σε προσωπικό που η εργασία τους το απαιτεί ή το αιτιολογεί) </a:t>
            </a:r>
          </a:p>
        </p:txBody>
      </p:sp>
    </p:spTree>
    <p:extLst>
      <p:ext uri="{BB962C8B-B14F-4D97-AF65-F5344CB8AC3E}">
        <p14:creationId xmlns:p14="http://schemas.microsoft.com/office/powerpoint/2010/main" val="2601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Αρχεία φυσικών προσώπων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Άτομα (οικογένειες), συλλέκτες ή και τα δύο</a:t>
            </a:r>
          </a:p>
          <a:p>
            <a:pPr lvl="1" eaLnBrk="1" hangingPunct="1"/>
            <a:r>
              <a:rPr lang="el-GR" altLang="el-GR" sz="2400" dirty="0" smtClean="0"/>
              <a:t>Προστατευόμενο υλικό σε ιδιωτικούς χώρους χωρίς ευρύτερη χρήση</a:t>
            </a:r>
          </a:p>
          <a:p>
            <a:pPr lvl="1" eaLnBrk="1" hangingPunct="1"/>
            <a:r>
              <a:rPr lang="el-GR" altLang="el-GR" sz="2400" dirty="0" smtClean="0"/>
              <a:t>Θεματική επικέντρωση ή με το υλικό καταγραφής</a:t>
            </a:r>
          </a:p>
          <a:p>
            <a:pPr eaLnBrk="1" hangingPunct="1"/>
            <a:r>
              <a:rPr lang="el-GR" altLang="el-GR" sz="2800" dirty="0" smtClean="0"/>
              <a:t>Άγνοια κοινού για την ύπαρξη το πολύτιμο περιεχόμενό τους</a:t>
            </a:r>
          </a:p>
          <a:p>
            <a:pPr lvl="1" eaLnBrk="1" hangingPunct="1"/>
            <a:r>
              <a:rPr lang="el-GR" altLang="el-GR" sz="2400" dirty="0" smtClean="0"/>
              <a:t>Θύματα καταστροφών ή άστοχων εκκαθαρίσεων</a:t>
            </a:r>
          </a:p>
          <a:p>
            <a:pPr algn="ctr" eaLnBrk="1" hangingPunct="1">
              <a:buFontTx/>
              <a:buNone/>
            </a:pPr>
            <a:endParaRPr lang="el-GR" altLang="el-GR" sz="1400" i="1" dirty="0" smtClean="0"/>
          </a:p>
          <a:p>
            <a:pPr algn="ctr" eaLnBrk="1" hangingPunct="1">
              <a:buFontTx/>
              <a:buNone/>
            </a:pPr>
            <a:r>
              <a:rPr lang="el-GR" altLang="el-GR" sz="1400" i="1" dirty="0" smtClean="0"/>
              <a:t>Ακόμα και τα Γ.Α.Κ. εμπλουτίστηκαν από δωρεές τέτοιων συλλογών (βλ. συλλογή Βλαχογιάννη)</a:t>
            </a:r>
          </a:p>
        </p:txBody>
      </p:sp>
    </p:spTree>
    <p:extLst>
      <p:ext uri="{BB962C8B-B14F-4D97-AF65-F5344CB8AC3E}">
        <p14:creationId xmlns:p14="http://schemas.microsoft.com/office/powerpoint/2010/main" val="31496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Ιδιωτικά αρχεία: σκοπός υπηρεσιών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Στην περίπτωση των εταιρειών είναι η υποστήριξη των δραστηριοτήτων (διοικητικών, ερευνητικών, νομικών) της εταιρείας</a:t>
            </a:r>
          </a:p>
          <a:p>
            <a:pPr eaLnBrk="1" hangingPunct="1"/>
            <a:r>
              <a:rPr lang="el-GR" altLang="el-GR" sz="2800" dirty="0" smtClean="0"/>
              <a:t>Στην περίπτωση των ιδιωτών, σκοπός είναι η διατήρηση της «ιστορίας» συχνά της οικογενειακής ή των ευρύτερων  ενδιαφερόντων του ιδιοκτήτη </a:t>
            </a:r>
          </a:p>
        </p:txBody>
      </p:sp>
    </p:spTree>
    <p:extLst>
      <p:ext uri="{BB962C8B-B14F-4D97-AF65-F5344CB8AC3E}">
        <p14:creationId xmlns:p14="http://schemas.microsoft.com/office/powerpoint/2010/main" val="36007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Ιδιωτικά αρχεία: πηγές και υπηρεσίες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Στις περιπτώσεις των εταιρειών</a:t>
            </a:r>
          </a:p>
          <a:p>
            <a:pPr lvl="1" eaLnBrk="1" hangingPunct="1"/>
            <a:r>
              <a:rPr lang="el-GR" altLang="el-GR" sz="2400" dirty="0" smtClean="0"/>
              <a:t>Κυβερνητικά δημοσιεύματα (κυρίως νομοθεσίες) κάθε είδους, Διαδίκτυο, οργανωμένες πηγές (ηλεκτρονικές και έντυπες) </a:t>
            </a:r>
          </a:p>
          <a:p>
            <a:pPr eaLnBrk="1" hangingPunct="1"/>
            <a:r>
              <a:rPr lang="el-GR" altLang="el-GR" sz="2800" dirty="0" smtClean="0"/>
              <a:t>Στις περιπτώσεις των ιδιωτών </a:t>
            </a:r>
          </a:p>
          <a:p>
            <a:pPr lvl="1" eaLnBrk="1" hangingPunct="1"/>
            <a:r>
              <a:rPr lang="el-GR" altLang="el-GR" sz="2400" dirty="0" smtClean="0"/>
              <a:t>Όχι απόδοση πληροφοριών, μόνο εργαλεία οργάνωσης, π.χ. κατάλογοι</a:t>
            </a:r>
          </a:p>
          <a:p>
            <a:pPr lvl="1" eaLnBrk="1" hangingPunct="1"/>
            <a:r>
              <a:rPr lang="el-GR" altLang="el-GR" sz="2400" dirty="0" smtClean="0"/>
              <a:t>Εγκυκλοπαίδειες και λεξικά</a:t>
            </a:r>
          </a:p>
          <a:p>
            <a:pPr eaLnBrk="1" hangingPunct="1"/>
            <a:r>
              <a:rPr lang="el-GR" altLang="el-GR" sz="2800" dirty="0" smtClean="0"/>
              <a:t>Σχεδόν αποκλειστικά επιτόπια χρήση</a:t>
            </a:r>
          </a:p>
        </p:txBody>
      </p:sp>
    </p:spTree>
    <p:extLst>
      <p:ext uri="{BB962C8B-B14F-4D97-AF65-F5344CB8AC3E}">
        <p14:creationId xmlns:p14="http://schemas.microsoft.com/office/powerpoint/2010/main" val="28434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Σχολικές: κοινό και υπηρεσίες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σχολική κοινότητα (μαθητές, εκπαιδευτικοί)</a:t>
            </a:r>
          </a:p>
          <a:p>
            <a:pPr eaLnBrk="1" hangingPunct="1"/>
            <a:r>
              <a:rPr lang="el-GR" altLang="el-GR" dirty="0" smtClean="0"/>
              <a:t>Όχι εξωτερικοί χρήστες</a:t>
            </a:r>
          </a:p>
          <a:p>
            <a:pPr eaLnBrk="1" hangingPunct="1"/>
            <a:r>
              <a:rPr lang="el-GR" altLang="el-GR" dirty="0" smtClean="0"/>
              <a:t>Αλλά σε ορισμένες περιπτώσεις όλο το χωριό</a:t>
            </a:r>
          </a:p>
        </p:txBody>
      </p:sp>
    </p:spTree>
    <p:extLst>
      <p:ext uri="{BB962C8B-B14F-4D97-AF65-F5344CB8AC3E}">
        <p14:creationId xmlns:p14="http://schemas.microsoft.com/office/powerpoint/2010/main" val="14981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Μουσεία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altLang="el-GR" sz="3600" b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Συγκεντρώνουν, διατηρούν και παρουσιάζουν ανθρώπινα δημιουργήματα (προϊόντα χρήσης ή καλλιτεχνικής έκφρασης) </a:t>
            </a:r>
          </a:p>
          <a:p>
            <a:pPr eaLnBrk="1" hangingPunct="1"/>
            <a:r>
              <a:rPr lang="el-GR" altLang="el-GR" sz="2800" dirty="0" smtClean="0"/>
              <a:t>Τα μουσεία είναι κοινωφελείς πληροφοριακοί οργανισμοί ανοιχτοί σε όλους</a:t>
            </a:r>
          </a:p>
          <a:p>
            <a:pPr eaLnBrk="1" hangingPunct="1"/>
            <a:r>
              <a:rPr lang="el-GR" altLang="el-GR" sz="2800" dirty="0" smtClean="0"/>
              <a:t>Δεν έχουμε βιβλίο ή κείμενο αλλά πληροφορία από μουσειακό αντικείμενο </a:t>
            </a:r>
          </a:p>
        </p:txBody>
      </p:sp>
    </p:spTree>
    <p:extLst>
      <p:ext uri="{BB962C8B-B14F-4D97-AF65-F5344CB8AC3E}">
        <p14:creationId xmlns:p14="http://schemas.microsoft.com/office/powerpoint/2010/main" val="7256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Μουσεία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2/3</a:t>
            </a:r>
            <a:endParaRPr lang="el-GR" altLang="el-GR" sz="3600" b="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Το κοινό δεν πάει στα μουσεία για την αναζήτηση πληροφοριών</a:t>
            </a:r>
          </a:p>
          <a:p>
            <a:pPr eaLnBrk="1" hangingPunct="1"/>
            <a:r>
              <a:rPr lang="el-GR" altLang="el-GR" sz="2800" dirty="0" smtClean="0"/>
              <a:t>Το μουσείο δε διαθέτει ενεργή πληροφοριακή υπηρεσία αλλά εκθεσιακούς χώρους και ανάλογο προσωπικό χωρίς την παροχή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2816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Μουσεία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3/3</a:t>
            </a:r>
            <a:endParaRPr lang="el-GR" altLang="el-GR" sz="3600" b="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Οι μουσειακοί οργανισμοί δεν έχουν φθάσει σε αυτό το επίπεδο τυποποίησης των βιβλιοθηκών</a:t>
            </a:r>
          </a:p>
          <a:p>
            <a:pPr eaLnBrk="1" hangingPunct="1"/>
            <a:r>
              <a:rPr lang="el-GR" altLang="el-GR" sz="2800" dirty="0" smtClean="0"/>
              <a:t>Κατάλογοι για απογραφική διαδικασία διασφάλιση του υλικού, όχι ανάκτησή του</a:t>
            </a:r>
          </a:p>
        </p:txBody>
      </p:sp>
    </p:spTree>
    <p:extLst>
      <p:ext uri="{BB962C8B-B14F-4D97-AF65-F5344CB8AC3E}">
        <p14:creationId xmlns:p14="http://schemas.microsoft.com/office/powerpoint/2010/main" val="38723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Μουσεία: πρόοδος στις υπηρεσίες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Διαδικασία ψηφιοποίησης των μουσειακών αντικειμένων και δημιουργία ευρετηρίων για την προσέγγισή τους που αναμένεται να ενισχύσει και την ανάπτυξη πληροφοριακών υπηρεσιών στα μουσεία με αντίστοιχη επίδραση στις σπουδές των μουσειολόγων</a:t>
            </a:r>
          </a:p>
        </p:txBody>
      </p:sp>
    </p:spTree>
    <p:extLst>
      <p:ext uri="{BB962C8B-B14F-4D97-AF65-F5344CB8AC3E}">
        <p14:creationId xmlns:p14="http://schemas.microsoft.com/office/powerpoint/2010/main" val="1975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Κέντρα τεκμηρίωσης και πληροφόρησης: κοινό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Συνήθως ανεξάρτητοι οργανισμοί αλλά μπορεί και μέρος ενός ευρύτερου ερευνητικού κέντρου</a:t>
            </a:r>
          </a:p>
          <a:p>
            <a:pPr lvl="1" eaLnBrk="1" hangingPunct="1"/>
            <a:r>
              <a:rPr lang="el-GR" altLang="el-GR" sz="2400" dirty="0" smtClean="0"/>
              <a:t>π.χ. ΕΚΤ στο ΕΙΕ</a:t>
            </a:r>
          </a:p>
          <a:p>
            <a:pPr eaLnBrk="1" hangingPunct="1"/>
            <a:r>
              <a:rPr lang="el-GR" altLang="el-GR" sz="2800" dirty="0" smtClean="0"/>
              <a:t>Εξυπηρετούν την άμεση κοινότητα, αλλά και ευρύτερα</a:t>
            </a:r>
          </a:p>
          <a:p>
            <a:pPr eaLnBrk="1" hangingPunct="1"/>
            <a:r>
              <a:rPr lang="el-GR" altLang="el-GR" sz="2800" dirty="0" smtClean="0"/>
              <a:t>Τα πληροφοριακά προϊόντα τους, τα διαθέτουν ή πωλούν σε βιβλιοθήκες και οργανισμούς</a:t>
            </a:r>
          </a:p>
          <a:p>
            <a:pPr eaLnBrk="1" hangingPunct="1"/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2369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Κέντρα: σκοπός υπηρεσιών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Αποτύπωση και οργάνωση θεματικών ενοτήτων πληροφοριών ή γενικά πληροφοριών εθνικής παραγωγής και η απόδοσή τους για χρήση στο κοινό τους με συστηματικό τρόπο</a:t>
            </a:r>
          </a:p>
          <a:p>
            <a:r>
              <a:rPr lang="el-GR" altLang="el-GR" sz="2800" dirty="0" smtClean="0"/>
              <a:t>Συνεργασία με ομοειδή κέντρα ή πληροφοριακούς οργανισμούς και παραγωγούς τεκμηρίων του τομέα τους 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Κέντρα: </a:t>
            </a:r>
            <a:r>
              <a:rPr lang="el-GR" altLang="el-GR" dirty="0" smtClean="0"/>
              <a:t>συλλογή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altLang="el-GR" sz="3600" b="0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θέμα πολιτικής </a:t>
            </a:r>
          </a:p>
          <a:p>
            <a:r>
              <a:rPr lang="el-GR" altLang="el-GR" sz="2800" dirty="0" smtClean="0"/>
              <a:t>Οργάνωση και απόδοση πληροφοριακών εργαλείων </a:t>
            </a:r>
          </a:p>
          <a:p>
            <a:r>
              <a:rPr lang="el-GR" altLang="el-GR" sz="2800" dirty="0" smtClean="0"/>
              <a:t>Όχι φορέας παρακαταθήκης και παροχής των πληροφοριών </a:t>
            </a:r>
          </a:p>
          <a:p>
            <a:r>
              <a:rPr lang="el-GR" altLang="el-GR" sz="2800" dirty="0" smtClean="0"/>
              <a:t>Παραδίδει το προϊόν σε συμβεβλημένη βιβλιοθήκη όπου και παραπέμπει τους χρήστες</a:t>
            </a:r>
          </a:p>
        </p:txBody>
      </p:sp>
    </p:spTree>
    <p:extLst>
      <p:ext uri="{BB962C8B-B14F-4D97-AF65-F5344CB8AC3E}">
        <p14:creationId xmlns:p14="http://schemas.microsoft.com/office/powerpoint/2010/main" val="5521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Κέντρα: </a:t>
            </a:r>
            <a:r>
              <a:rPr lang="el-GR" altLang="el-GR" dirty="0" smtClean="0"/>
              <a:t>συλλογή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2/3</a:t>
            </a:r>
            <a:endParaRPr lang="el-GR" altLang="el-GR" sz="3600" b="0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Φορέας οργάνωσης των πληροφοριών και ως διαθέτης του οργανωμένου προϊόντος που παράγει</a:t>
            </a:r>
          </a:p>
          <a:p>
            <a:r>
              <a:rPr lang="el-GR" altLang="el-GR" sz="2800" dirty="0" smtClean="0"/>
              <a:t>Διαφέρει ριζικά από τις βιβλιοθήκες, τις οποίες στηρίζει πληροφοριακά και οι οποίες λειτουργούν ως σημεία χρήσης του πληροφοριακού υλικού που τους προμηθεύει το κέντρο τεκμηρίωσης και πληροφόρησης</a:t>
            </a:r>
          </a:p>
        </p:txBody>
      </p:sp>
    </p:spTree>
    <p:extLst>
      <p:ext uri="{BB962C8B-B14F-4D97-AF65-F5344CB8AC3E}">
        <p14:creationId xmlns:p14="http://schemas.microsoft.com/office/powerpoint/2010/main" val="20469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Κέντρα: </a:t>
            </a:r>
            <a:r>
              <a:rPr lang="el-GR" altLang="el-GR" dirty="0" smtClean="0"/>
              <a:t>συλλογή</a:t>
            </a:r>
            <a:r>
              <a:rPr lang="en-US" altLang="el-GR" sz="3600" b="0" dirty="0" smtClean="0"/>
              <a:t> 3/3</a:t>
            </a:r>
            <a:endParaRPr lang="el-GR" altLang="el-GR" sz="3600" b="0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Πρέπει να παρέχει υψηλού επιπέδου οργανωμένα πληροφοριακά εργαλεία, με ενημερότητα, πληρότητα και πιστότητα</a:t>
            </a:r>
          </a:p>
          <a:p>
            <a:r>
              <a:rPr lang="el-GR" altLang="el-GR" sz="2800" dirty="0" smtClean="0"/>
              <a:t>ΒΔ αρθογραφίας, πλήρους κειμένου, διατριβών, κ.λπ.</a:t>
            </a:r>
          </a:p>
        </p:txBody>
      </p:sp>
    </p:spTree>
    <p:extLst>
      <p:ext uri="{BB962C8B-B14F-4D97-AF65-F5344CB8AC3E}">
        <p14:creationId xmlns:p14="http://schemas.microsoft.com/office/powerpoint/2010/main" val="7610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Κέντρα: διάθεση περιεχομένου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Συνδρομές στις βάσεις</a:t>
            </a:r>
            <a:endParaRPr lang="en-US" altLang="el-GR" sz="2800" dirty="0" smtClean="0"/>
          </a:p>
          <a:p>
            <a:r>
              <a:rPr lang="el-GR" altLang="el-GR" sz="2800" dirty="0" smtClean="0"/>
              <a:t>Δωρεάν διάθεση ή απλά δωρεάν πρόσβαση</a:t>
            </a:r>
          </a:p>
          <a:p>
            <a:r>
              <a:rPr lang="el-GR" altLang="el-GR" sz="2800" dirty="0" smtClean="0"/>
              <a:t>Πρόσβαση κατ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επιλογή (</a:t>
            </a:r>
            <a:r>
              <a:rPr lang="en-US" altLang="el-GR" sz="2800" i="1" dirty="0" smtClean="0"/>
              <a:t>on demand</a:t>
            </a:r>
            <a:r>
              <a:rPr lang="el-GR" altLang="el-GR" sz="2800" dirty="0" smtClean="0"/>
              <a:t>)</a:t>
            </a:r>
          </a:p>
          <a:p>
            <a:r>
              <a:rPr lang="el-GR" altLang="el-GR" sz="2800" dirty="0" smtClean="0"/>
              <a:t>Παροχή εκτυπώσεων κατ επιλογή (</a:t>
            </a:r>
            <a:r>
              <a:rPr lang="en-US" altLang="el-GR" sz="2800" i="1" dirty="0" smtClean="0"/>
              <a:t>print on demand</a:t>
            </a:r>
            <a:r>
              <a:rPr lang="el-GR" altLang="el-GR" sz="2800" dirty="0" smtClean="0"/>
              <a:t>)</a:t>
            </a:r>
          </a:p>
          <a:p>
            <a:r>
              <a:rPr lang="el-GR" altLang="el-GR" sz="2800" dirty="0" smtClean="0"/>
              <a:t>Ηλεκτρονικές πληροφοριακές υπηρεσίες αναζήτησης</a:t>
            </a:r>
          </a:p>
          <a:p>
            <a:r>
              <a:rPr lang="en-US" altLang="el-GR" sz="2800" i="1" dirty="0" smtClean="0"/>
              <a:t>SDI</a:t>
            </a:r>
            <a:endParaRPr lang="el-GR" altLang="el-G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32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Σχολικές: σκοπός </a:t>
            </a:r>
            <a:r>
              <a:rPr lang="el-GR" altLang="el-GR" dirty="0" smtClean="0"/>
              <a:t>υπηρεσιών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1/2</a:t>
            </a:r>
            <a:endParaRPr lang="el-GR" altLang="el-GR" sz="3600" b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Υποστήριξη εκπαιδευτικής διαδικασίας</a:t>
            </a:r>
          </a:p>
          <a:p>
            <a:pPr eaLnBrk="1" hangingPunct="1"/>
            <a:r>
              <a:rPr lang="el-GR" altLang="el-GR" dirty="0" smtClean="0"/>
              <a:t>Διεύρυνση οριζόντων μαθητή </a:t>
            </a:r>
          </a:p>
          <a:p>
            <a:pPr eaLnBrk="1" hangingPunct="1"/>
            <a:r>
              <a:rPr lang="el-GR" altLang="el-GR" dirty="0" smtClean="0"/>
              <a:t>Ανάπτυξη των ικανοτήτων ανάγνωσης και κατανόησης κειμένων</a:t>
            </a:r>
          </a:p>
          <a:p>
            <a:pPr eaLnBrk="1" hangingPunct="1"/>
            <a:r>
              <a:rPr lang="el-GR" altLang="el-GR" dirty="0" smtClean="0"/>
              <a:t>Δημιουργία μελλοντικών αναγνωστών</a:t>
            </a:r>
          </a:p>
        </p:txBody>
      </p:sp>
    </p:spTree>
    <p:extLst>
      <p:ext uri="{BB962C8B-B14F-4D97-AF65-F5344CB8AC3E}">
        <p14:creationId xmlns:p14="http://schemas.microsoft.com/office/powerpoint/2010/main" val="34437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Ιδιωτικοί πληροφοριακοί οργανισμοί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Συνήθως ανεξάρτητοι οργανισμοί αλλά και μέρος ενός ευρύτερου κερδοσκοπικού οργανισμού</a:t>
            </a:r>
          </a:p>
          <a:p>
            <a:pPr lvl="1">
              <a:defRPr/>
            </a:pPr>
            <a:r>
              <a:rPr lang="el-GR" sz="2400" dirty="0" smtClean="0">
                <a:ea typeface="+mn-ea"/>
                <a:cs typeface="+mn-cs"/>
              </a:rPr>
              <a:t>π.χ. μια εκδοτική εταιρία </a:t>
            </a:r>
          </a:p>
          <a:p>
            <a:pPr>
              <a:buFontTx/>
              <a:buNone/>
              <a:defRPr/>
            </a:pPr>
            <a:r>
              <a:rPr lang="el-GR" sz="2800" dirty="0" smtClean="0"/>
              <a:t>Κοινό</a:t>
            </a:r>
          </a:p>
          <a:p>
            <a:pPr>
              <a:defRPr/>
            </a:pPr>
            <a:r>
              <a:rPr lang="el-GR" sz="2800" dirty="0" smtClean="0"/>
              <a:t>Απευθύνονται κυρίως σε πληροφοριακούς οργανισμούς τους οποίους και τροφοδοτούν με τα προϊόντα τους, </a:t>
            </a:r>
            <a:r>
              <a:rPr lang="el-GR" sz="2000" dirty="0" smtClean="0"/>
              <a:t>π.χ.</a:t>
            </a:r>
            <a:r>
              <a:rPr lang="el-GR" sz="2800" dirty="0" smtClean="0"/>
              <a:t> βιβλιοθήκες ή άλλες εταιρείες</a:t>
            </a:r>
          </a:p>
          <a:p>
            <a:pPr>
              <a:defRPr/>
            </a:pPr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6851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Μεγάλοι ιδιωτικοί οργανισμοί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 Οι μεγάλοι πληροφοριακοί οργανισμοί παραγωγής εργαλείων, π.χ. </a:t>
            </a:r>
            <a:r>
              <a:rPr lang="en-US" altLang="el-GR" sz="2800" dirty="0" smtClean="0"/>
              <a:t>Blackwell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Wilson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ISI</a:t>
            </a:r>
            <a:r>
              <a:rPr lang="el-GR" altLang="el-GR" sz="2800" dirty="0" smtClean="0"/>
              <a:t>, αποτελούν εκδοτικούς κολοσσούς που απευθύνονται κυρίως σε ιδρύματα και όχι σε ιδιώτες κυρίως λόγω του κόστους των προϊόντων τους</a:t>
            </a:r>
            <a:endParaRPr lang="el-GR" altLang="el-G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61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Ιδιωτικοί: σκοπός υπηρεσιών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Κέρδος</a:t>
            </a:r>
          </a:p>
          <a:p>
            <a:r>
              <a:rPr lang="el-GR" altLang="el-GR" sz="2800" dirty="0" smtClean="0"/>
              <a:t>Εργαλεία οργάνωσης της εκδοτικής τους παραγωγή για διευκόλυνση τόσο των πελατών τους όσο και των πωλήσεων </a:t>
            </a:r>
          </a:p>
          <a:p>
            <a:r>
              <a:rPr lang="el-GR" altLang="el-GR" sz="2800" dirty="0" smtClean="0"/>
              <a:t>Παράδειγμα, η δημιουργία των πληροφοριακών εργαλείων ως μέσο βελτίωσης των υπηρεσιών τους και προσπάθειας αναβάθμισης των μεθόδων πωλήσεών τους </a:t>
            </a:r>
          </a:p>
        </p:txBody>
      </p:sp>
    </p:spTree>
    <p:extLst>
      <p:ext uri="{BB962C8B-B14F-4D97-AF65-F5344CB8AC3E}">
        <p14:creationId xmlns:p14="http://schemas.microsoft.com/office/powerpoint/2010/main" val="2264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Ιδιωτικοί: συλλογή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Αποτελούν πολύτιμες πληροφοριακές πηγές για τις βιβλιοθήκες και τους πληροφοριακούς οργανισμούς γενικότερα</a:t>
            </a:r>
          </a:p>
          <a:p>
            <a:pPr lvl="1">
              <a:defRPr/>
            </a:pPr>
            <a:r>
              <a:rPr lang="el-GR" sz="2400" dirty="0" smtClean="0">
                <a:ea typeface="+mn-ea"/>
                <a:cs typeface="+mn-cs"/>
              </a:rPr>
              <a:t>ΒΔ, ηλεκτρονικά περιοδικά, κ.ά.</a:t>
            </a:r>
          </a:p>
          <a:p>
            <a:pPr>
              <a:defRPr/>
            </a:pPr>
            <a:r>
              <a:rPr lang="el-GR" sz="2800" dirty="0" smtClean="0"/>
              <a:t>Όμως, παρέχουν πληροφορίες που δεν ελέγχονται ως προς την εγκυρότητά τους και για το λόγο αυτό το κύρος του παραγωγού αποτελεί βασικό κριτήριο για τις βιβλιοθήκες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235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Ιδιωτικοί: διάθεση περιεχομένου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Διαφήμιση, παραγωγή και ταχυδρόμηση καταλόγων, τις ιστοσελίδες τους στο Διαδίκτυο, κ.λπ.</a:t>
            </a:r>
          </a:p>
          <a:p>
            <a:r>
              <a:rPr lang="el-GR" altLang="el-GR" sz="2800" dirty="0" smtClean="0"/>
              <a:t>Για τη διάθεση ωστόσο των πληροφοριακών εργαλείων που παράγουν εφαρμόζουν το σύστημα των αγορών, έντυπων ή ηλεκτρονικών συνδρομών ή πρόσβασης με αντίτιμο</a:t>
            </a:r>
          </a:p>
        </p:txBody>
      </p:sp>
    </p:spTree>
    <p:extLst>
      <p:ext uri="{BB962C8B-B14F-4D97-AF65-F5344CB8AC3E}">
        <p14:creationId xmlns:p14="http://schemas.microsoft.com/office/powerpoint/2010/main" val="421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82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5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Αλέξανδρος Κουλούρης. </a:t>
            </a:r>
            <a:r>
              <a:rPr lang="el-GR" sz="2000" dirty="0"/>
              <a:t>«Πολιτική Πληροφόρησης. </a:t>
            </a:r>
            <a:r>
              <a:rPr lang="el-GR" sz="2000" dirty="0" smtClean="0"/>
              <a:t>Ενότητα 6: Πληροφοριακοί Οργανισμοί».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11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Σχολικές: σκοπός </a:t>
            </a:r>
            <a:r>
              <a:rPr lang="el-GR" altLang="el-GR" dirty="0" smtClean="0"/>
              <a:t>υπηρεσιών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2/2</a:t>
            </a:r>
            <a:endParaRPr lang="el-GR" altLang="el-GR" sz="3600" b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«η ανάπτυξη και η υποστήριξη της συνήθειας της ανάγνωσης στα παιδιά, η χαρά και η μάθηση και η χρήση των βιβλιοθηκών για όλη την υπόλοιπη  ζωή τους»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IFLA/UNESCO Public Library Manifesto 1994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Υποστήριξη μαθητή κυρίως σε θέματα που αφορούν διδακτικές μεθόδους, πρότυπες διδασκαλίες, παιδαγωγική κ.λπ.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Επιστημονικό πεδίο εκπαιδευτικών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Συνδετικός κρίκος με λαϊκή, ακαδημαϊκή</a:t>
            </a:r>
          </a:p>
        </p:txBody>
      </p:sp>
    </p:spTree>
    <p:extLst>
      <p:ext uri="{BB962C8B-B14F-4D97-AF65-F5344CB8AC3E}">
        <p14:creationId xmlns:p14="http://schemas.microsoft.com/office/powerpoint/2010/main" val="1585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632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Σχολικές: συλλογή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Αντικατοπτρίζει το αναλυτικό πρόγραμμα και τις ευρύτερες δραστηριότητες του σχολείου </a:t>
            </a:r>
          </a:p>
          <a:p>
            <a:pPr eaLnBrk="1" hangingPunct="1"/>
            <a:r>
              <a:rPr lang="el-GR" altLang="el-GR" sz="2800" dirty="0" smtClean="0"/>
              <a:t>Είναι προσαρμοσμένη στα ενδιαφέροντα και τις αναγνωστικές ικανότητες των παιδιών</a:t>
            </a:r>
          </a:p>
          <a:p>
            <a:pPr eaLnBrk="1" hangingPunct="1"/>
            <a:r>
              <a:rPr lang="el-GR" altLang="el-GR" sz="2800" dirty="0" smtClean="0"/>
              <a:t>Πηγές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πληροφόρησης</a:t>
            </a:r>
          </a:p>
          <a:p>
            <a:pPr lvl="1" eaLnBrk="1" hangingPunct="1"/>
            <a:r>
              <a:rPr lang="el-GR" altLang="el-GR" sz="2400" dirty="0" smtClean="0"/>
              <a:t>Κυρίως εγκυκλοπαίδειες </a:t>
            </a:r>
          </a:p>
          <a:p>
            <a:pPr lvl="1" eaLnBrk="1" hangingPunct="1"/>
            <a:r>
              <a:rPr lang="el-GR" altLang="el-GR" sz="2400" dirty="0" smtClean="0"/>
              <a:t>και περιοδικά, βιβλία, χάρτες, αφίσες, </a:t>
            </a:r>
            <a:r>
              <a:rPr lang="en-US" altLang="el-GR" sz="2400" dirty="0" smtClean="0"/>
              <a:t>CD-ROM</a:t>
            </a:r>
            <a:r>
              <a:rPr lang="el-GR" alt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Σχολικές: πληροφοριακές υπηρεσίες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Καλούνται να απαντήσουν σε ερωτήματα γνώσεων με γρήγορο χαρακτήρα</a:t>
            </a:r>
          </a:p>
          <a:p>
            <a:pPr lvl="1" eaLnBrk="1" hangingPunct="1"/>
            <a:r>
              <a:rPr lang="el-GR" altLang="el-GR" sz="2400" dirty="0" smtClean="0"/>
              <a:t>π.χ. Πότε έγινε η άλωση της Τριπολιτσάς</a:t>
            </a:r>
          </a:p>
          <a:p>
            <a:pPr eaLnBrk="1" hangingPunct="1"/>
            <a:r>
              <a:rPr lang="el-GR" altLang="el-GR" sz="2800" dirty="0" smtClean="0"/>
              <a:t>Για τους εκπαιδευτικούς παρέχουν ειδικές πηγές πληροφόρησης που αφορούν την εκπαιδευτική διαδικασία (π.χ. κοινωνιολογία της εκπαίδευσης)</a:t>
            </a:r>
          </a:p>
          <a:p>
            <a:pPr eaLnBrk="1" hangingPunct="1"/>
            <a:r>
              <a:rPr lang="el-GR" altLang="el-GR" sz="2800" dirty="0" smtClean="0"/>
              <a:t>Εξυπηρέτηση μέσα στο χώρο της βιβλιοθήκης  </a:t>
            </a:r>
          </a:p>
        </p:txBody>
      </p:sp>
    </p:spTree>
    <p:extLst>
      <p:ext uri="{BB962C8B-B14F-4D97-AF65-F5344CB8AC3E}">
        <p14:creationId xmlns:p14="http://schemas.microsoft.com/office/powerpoint/2010/main" val="3473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02828bde791da2ef6eb10e7184b9be228cf3a74"/>
  <p:tag name="ISPRING_RESOURCE_PATHS_HASH_PRESENTER" val="2544e47dfe2121aae7328ceafdea2cfbb673a6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3377</Words>
  <Application>Microsoft Office PowerPoint</Application>
  <PresentationFormat>Προβολή στην οθόνη (4:3)</PresentationFormat>
  <Paragraphs>446</Paragraphs>
  <Slides>71</Slides>
  <Notes>70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2" baseType="lpstr">
      <vt:lpstr>OC_template_updated</vt:lpstr>
      <vt:lpstr>Πολιτική πληροφόρησης</vt:lpstr>
      <vt:lpstr>Επισκόπηση θεμάτων</vt:lpstr>
      <vt:lpstr>Πληροφοριακοί οργανισμοί</vt:lpstr>
      <vt:lpstr>Βιβλιοθήκες</vt:lpstr>
      <vt:lpstr>Σχολικές: κοινό και υπηρεσίες</vt:lpstr>
      <vt:lpstr>Σχολικές: σκοπός υπηρεσιών 1/2</vt:lpstr>
      <vt:lpstr>Σχολικές: σκοπός υπηρεσιών 2/2</vt:lpstr>
      <vt:lpstr>Σχολικές: συλλογή</vt:lpstr>
      <vt:lpstr>Σχολικές: πληροφοριακές υπηρεσίες</vt:lpstr>
      <vt:lpstr>Λαϊκές: κοινό και υπηρεσίες</vt:lpstr>
      <vt:lpstr>Λαϊκές: κανονισμός λειτουργίας</vt:lpstr>
      <vt:lpstr>Λαϊκές: IFLA/UNESCO manifesto</vt:lpstr>
      <vt:lpstr>Λαϊκές: σκοπός υπηρεσιών</vt:lpstr>
      <vt:lpstr>Λαϊκές: συλλογή</vt:lpstr>
      <vt:lpstr>Λαϊκές: πηγές πληροφόρησης</vt:lpstr>
      <vt:lpstr>Λαϊκές: πληροφοριακές υπηρεσίες</vt:lpstr>
      <vt:lpstr>Ακαδημαϊκές: κοινό και υπηρεσίες</vt:lpstr>
      <vt:lpstr>Ακαδημαϊκές: σκοπός υπηρεσιών</vt:lpstr>
      <vt:lpstr>Ακαδημαϊκές: συλλογή και πηγές</vt:lpstr>
      <vt:lpstr>Ακαδημαϊκές: υπηρεσίες</vt:lpstr>
      <vt:lpstr>Ειδικές/ερευνητικές: κοινό</vt:lpstr>
      <vt:lpstr>Ειδικές: σκοπός υπηρεσιών</vt:lpstr>
      <vt:lpstr>Ειδικές: συλλογή και πηγές</vt:lpstr>
      <vt:lpstr>Ειδικές: ικανότητες προσωπικού</vt:lpstr>
      <vt:lpstr>Ειδικές: πληροφοριακές υπηρεσίες</vt:lpstr>
      <vt:lpstr>Ειδικές: πολιτική πληροφόρησης</vt:lpstr>
      <vt:lpstr>Εθνική: σκοπός</vt:lpstr>
      <vt:lpstr>Εθνική: κοινό</vt:lpstr>
      <vt:lpstr>Εθνική: σκοπός υπηρεσιών</vt:lpstr>
      <vt:lpstr>Εθνική: συλλογή και πηγές</vt:lpstr>
      <vt:lpstr>Εθνική: προσωπικό και ικανότητες</vt:lpstr>
      <vt:lpstr>Εθνική: πληροφοριακές υπηρεσίες</vt:lpstr>
      <vt:lpstr>Ιδιωτικές: σύσταση</vt:lpstr>
      <vt:lpstr>Ιδιωτικές: κοινό</vt:lpstr>
      <vt:lpstr>Ιδιωτικές στην Ελλάδα από δωρεές</vt:lpstr>
      <vt:lpstr>Ιδιωτικές: λειτουργίες</vt:lpstr>
      <vt:lpstr>Ιδιωτικές: σκοπός υπηρεσιών</vt:lpstr>
      <vt:lpstr>Ιδιωτικές: πηγές και υπηρεσίες</vt:lpstr>
      <vt:lpstr>Εθνικά αρχεία: σκοπός και κοινό</vt:lpstr>
      <vt:lpstr>Εθνικά αρχεία: πρόσβαση</vt:lpstr>
      <vt:lpstr>Εθνικά αρχεία: σκοπός υπηρεσιών</vt:lpstr>
      <vt:lpstr>Εθνικά αρχεία: συλλογή</vt:lpstr>
      <vt:lpstr>Εθνικά αρχεία: υπηρεσίες, προσωπικό</vt:lpstr>
      <vt:lpstr>Εθνικά αρχεία: υπηρεσίες</vt:lpstr>
      <vt:lpstr>Ιδιωτικά αρχεία και αρχεία εταιρειών</vt:lpstr>
      <vt:lpstr>Αρχεία εταιρειών</vt:lpstr>
      <vt:lpstr>Αρχεία φυσικών προσώπων</vt:lpstr>
      <vt:lpstr>Ιδιωτικά αρχεία: σκοπός υπηρεσιών</vt:lpstr>
      <vt:lpstr>Ιδιωτικά αρχεία: πηγές και υπηρεσίες</vt:lpstr>
      <vt:lpstr>Μουσεία 1/3</vt:lpstr>
      <vt:lpstr>Μουσεία 2/3</vt:lpstr>
      <vt:lpstr>Μουσεία 3/3</vt:lpstr>
      <vt:lpstr>Μουσεία: πρόοδος στις υπηρεσίες</vt:lpstr>
      <vt:lpstr>Κέντρα τεκμηρίωσης και πληροφόρησης: κοινό</vt:lpstr>
      <vt:lpstr>Κέντρα: σκοπός υπηρεσιών</vt:lpstr>
      <vt:lpstr>Κέντρα: συλλογή 1/3</vt:lpstr>
      <vt:lpstr>Κέντρα: συλλογή 2/3</vt:lpstr>
      <vt:lpstr>Κέντρα: συλλογή 3/3</vt:lpstr>
      <vt:lpstr>Κέντρα: διάθεση περιεχομένου</vt:lpstr>
      <vt:lpstr>Ιδιωτικοί πληροφοριακοί οργανισμοί</vt:lpstr>
      <vt:lpstr>Μεγάλοι ιδιωτικοί οργανισμοί</vt:lpstr>
      <vt:lpstr>Ιδιωτικοί: σκοπός υπηρεσιών</vt:lpstr>
      <vt:lpstr>Ιδιωτικοί: συλλογή</vt:lpstr>
      <vt:lpstr>Ιδιωτικοί: διάθεση περιεχομένου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</cp:revision>
  <dcterms:created xsi:type="dcterms:W3CDTF">2013-03-04T13:35:19Z</dcterms:created>
  <dcterms:modified xsi:type="dcterms:W3CDTF">2015-04-16T13:46:03Z</dcterms:modified>
</cp:coreProperties>
</file>