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84" r:id="rId1"/>
  </p:sldMasterIdLst>
  <p:notesMasterIdLst>
    <p:notesMasterId r:id="rId78"/>
  </p:notesMasterIdLst>
  <p:handoutMasterIdLst>
    <p:handoutMasterId r:id="rId79"/>
  </p:handoutMasterIdLst>
  <p:sldIdLst>
    <p:sldId id="409" r:id="rId2"/>
    <p:sldId id="314" r:id="rId3"/>
    <p:sldId id="317" r:id="rId4"/>
    <p:sldId id="318" r:id="rId5"/>
    <p:sldId id="319" r:id="rId6"/>
    <p:sldId id="321" r:id="rId7"/>
    <p:sldId id="387" r:id="rId8"/>
    <p:sldId id="322" r:id="rId9"/>
    <p:sldId id="406" r:id="rId10"/>
    <p:sldId id="323" r:id="rId11"/>
    <p:sldId id="325" r:id="rId12"/>
    <p:sldId id="326" r:id="rId13"/>
    <p:sldId id="328" r:id="rId14"/>
    <p:sldId id="329" r:id="rId15"/>
    <p:sldId id="333" r:id="rId16"/>
    <p:sldId id="334" r:id="rId17"/>
    <p:sldId id="336" r:id="rId18"/>
    <p:sldId id="340" r:id="rId19"/>
    <p:sldId id="341" r:id="rId20"/>
    <p:sldId id="342" r:id="rId21"/>
    <p:sldId id="343" r:id="rId22"/>
    <p:sldId id="344" r:id="rId23"/>
    <p:sldId id="345" r:id="rId24"/>
    <p:sldId id="346" r:id="rId25"/>
    <p:sldId id="347" r:id="rId26"/>
    <p:sldId id="348" r:id="rId27"/>
    <p:sldId id="350" r:id="rId28"/>
    <p:sldId id="352" r:id="rId29"/>
    <p:sldId id="353" r:id="rId30"/>
    <p:sldId id="354" r:id="rId31"/>
    <p:sldId id="356" r:id="rId32"/>
    <p:sldId id="360" r:id="rId33"/>
    <p:sldId id="361"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82" r:id="rId50"/>
    <p:sldId id="383" r:id="rId51"/>
    <p:sldId id="391" r:id="rId52"/>
    <p:sldId id="400" r:id="rId53"/>
    <p:sldId id="392" r:id="rId54"/>
    <p:sldId id="404" r:id="rId55"/>
    <p:sldId id="405" r:id="rId56"/>
    <p:sldId id="393" r:id="rId57"/>
    <p:sldId id="396" r:id="rId58"/>
    <p:sldId id="408" r:id="rId59"/>
    <p:sldId id="394" r:id="rId60"/>
    <p:sldId id="398" r:id="rId61"/>
    <p:sldId id="399" r:id="rId62"/>
    <p:sldId id="397" r:id="rId63"/>
    <p:sldId id="395" r:id="rId64"/>
    <p:sldId id="401" r:id="rId65"/>
    <p:sldId id="402" r:id="rId66"/>
    <p:sldId id="403" r:id="rId67"/>
    <p:sldId id="385" r:id="rId68"/>
    <p:sldId id="390" r:id="rId69"/>
    <p:sldId id="257" r:id="rId70"/>
    <p:sldId id="262" r:id="rId71"/>
    <p:sldId id="264" r:id="rId72"/>
    <p:sldId id="265" r:id="rId73"/>
    <p:sldId id="313" r:id="rId74"/>
    <p:sldId id="410" r:id="rId75"/>
    <p:sldId id="266" r:id="rId76"/>
    <p:sldId id="261" r:id="rId77"/>
  </p:sldIdLst>
  <p:sldSz cx="9144000" cy="6858000" type="screen4x3"/>
  <p:notesSz cx="7104063" cy="10234613"/>
  <p:custDataLst>
    <p:tags r:id="rId8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554" autoAdjust="0"/>
  </p:normalViewPr>
  <p:slideViewPr>
    <p:cSldViewPr>
      <p:cViewPr varScale="1">
        <p:scale>
          <a:sx n="110" d="100"/>
          <a:sy n="110" d="100"/>
        </p:scale>
        <p:origin x="184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66CF2A57-E137-4C5F-B579-357C56D717FD}" type="slidenum">
              <a:rPr lang="el-GR"/>
              <a:pPr>
                <a:defRPr/>
              </a:pPr>
              <a:t>‹#›</a:t>
            </a:fld>
            <a:endParaRPr lang="el-GR"/>
          </a:p>
        </p:txBody>
      </p:sp>
    </p:spTree>
    <p:extLst>
      <p:ext uri="{BB962C8B-B14F-4D97-AF65-F5344CB8AC3E}">
        <p14:creationId xmlns:p14="http://schemas.microsoft.com/office/powerpoint/2010/main" val="599431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E9993C9-2C43-4490-83DD-ECBD4DEC1717}" type="slidenum">
              <a:rPr lang="el-GR"/>
              <a:pPr>
                <a:defRPr/>
              </a:pPr>
              <a:t>‹#›</a:t>
            </a:fld>
            <a:endParaRPr lang="el-GR"/>
          </a:p>
        </p:txBody>
      </p:sp>
    </p:spTree>
    <p:extLst>
      <p:ext uri="{BB962C8B-B14F-4D97-AF65-F5344CB8AC3E}">
        <p14:creationId xmlns:p14="http://schemas.microsoft.com/office/powerpoint/2010/main" val="333759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40922A65-13D4-4FA8-8BF0-E6A20CFDD647}" type="slidenum">
              <a:rPr lang="el-GR"/>
              <a:pPr>
                <a:defRPr/>
              </a:pPr>
              <a:t>‹#›</a:t>
            </a:fld>
            <a:endParaRPr lang="el-GR"/>
          </a:p>
        </p:txBody>
      </p:sp>
    </p:spTree>
    <p:extLst>
      <p:ext uri="{BB962C8B-B14F-4D97-AF65-F5344CB8AC3E}">
        <p14:creationId xmlns:p14="http://schemas.microsoft.com/office/powerpoint/2010/main" val="115281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ritannica.com/science/monomer"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2.chemistry.msu.edu/faculty/reusch/VirtTxtJml/polymers.ht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ritannica.com/science/monomer"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Copolymeriz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www.people.lazydogcreations.com/tavenner/polymer.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hbfuller.com/north-america/products-solutions/markets-and-applications/packaging/flexible-packaging?product=yes&amp;sectionid=757574"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foodproductiondaily.com/Packaging/Pretium-Packaging-snapped-up-by-Genstar"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i00.i.aliimg.com/photo/v0/60191897304_4/packaging_material_Customize_heat_sensitive_attractive_plastic.jpg"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irexpandingshaft.com/quick-change-sleeve.html#rubber-sleeves"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spantech.in/technical_support.php" TargetMode="External"/><Relationship Id="rId2" Type="http://schemas.openxmlformats.org/officeDocument/2006/relationships/image" Target="../media/image41.gif"/><Relationship Id="rId1" Type="http://schemas.openxmlformats.org/officeDocument/2006/relationships/slideLayout" Target="../slideLayouts/slideLayout2.xml"/><Relationship Id="rId5" Type="http://schemas.openxmlformats.org/officeDocument/2006/relationships/hyperlink" Target="http://www.bottcher.com/flexo_sleeves.php" TargetMode="Externa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hyperlink" Target="http://www.nist.gov/mml/msed/polymers/images/Photo-of-Combi-Formulations-Example-4.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chrostiki.gr/Certificates/el/enviroment/EMAS_Dilosi_2012.pdf"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dispersions-pigments.basf.com/portal/basf/ien/dt.jsp?setCursor=1_771162&amp;__rpproductfinder.BASF-BD!771163__facesViewId=/brandDetails.xhtml&amp;__rpproductfinder.BASF-BD!771163_brand=JONCRYL&amp;__rpproductfinder.BASF-BD!771163_language=en&amp;__rpproductfinder.BASF-BD!771163_country=US"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hot-melt-glue.com/pro_show.asp?pid=79" TargetMode="External"/><Relationship Id="rId2" Type="http://schemas.openxmlformats.org/officeDocument/2006/relationships/image" Target="../media/image46.gif"/><Relationship Id="rId1" Type="http://schemas.openxmlformats.org/officeDocument/2006/relationships/slideLayout" Target="../slideLayouts/slideLayout2.xml"/><Relationship Id="rId5" Type="http://schemas.openxmlformats.org/officeDocument/2006/relationships/hyperlink" Target="http://www.nist.gov/mml/msed/polymers/images/Photo-of-Combi-Formulations-Example-2.jpg" TargetMode="External"/><Relationship Id="rId4" Type="http://schemas.openxmlformats.org/officeDocument/2006/relationships/image" Target="../media/image47.jpeg"/></Relationships>
</file>

<file path=ppt/slides/_rels/slide62.xml.rels><?xml version="1.0" encoding="UTF-8" standalone="yes"?>
<Relationships xmlns="http://schemas.openxmlformats.org/package/2006/relationships"><Relationship Id="rId3" Type="http://schemas.openxmlformats.org/officeDocument/2006/relationships/hyperlink" Target="http://www.hellopro.fr/images/produit-2/3/6/2/cliches-photopolymeres-gravables-a-l-eau-1614263.jpg" TargetMode="External"/><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hyperlink" Target="http://cerig.pagora.grenoble-inp.fr/memoire/2012/images/groupe-impression-flexo.jpg" TargetMode="External"/><Relationship Id="rId4" Type="http://schemas.openxmlformats.org/officeDocument/2006/relationships/image" Target="../media/image49.jpeg"/></Relationships>
</file>

<file path=ppt/slides/_rels/slide63.xml.rels><?xml version="1.0" encoding="UTF-8" standalone="yes"?>
<Relationships xmlns="http://schemas.openxmlformats.org/package/2006/relationships"><Relationship Id="rId3" Type="http://schemas.openxmlformats.org/officeDocument/2006/relationships/hyperlink" Target="http://usglobalimages.stratasys.com/en/Materials/FDM/disc_brake_group.jpg?v=635001705598538882" TargetMode="External"/><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hyperlink" Target="http://www.shapeways.com/materials/frosted-detail-plastic" TargetMode="External"/><Relationship Id="rId4" Type="http://schemas.openxmlformats.org/officeDocument/2006/relationships/image" Target="../media/image51.jpeg"/></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hyperlink" Target="http://en.rusnano.com/press-centre/news/88595"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canplastics.com/features/inherently-conductive-polymers-enable-major-technological-breakthrough-in-electronics/" TargetMode="External"/><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hyperlink" Target="https://www.tum.de/en/about-tum/news/press-releases/short/article/32446/"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DNA"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s://commons.wikimedia.org/wiki/User:Zephyris"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Υλικά Γραφικών Τεχνών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2780928"/>
            <a:ext cx="6400800" cy="2448271"/>
          </a:xfrm>
        </p:spPr>
        <p:txBody>
          <a:bodyPr>
            <a:normAutofit lnSpcReduction="10000"/>
          </a:bodyPr>
          <a:lstStyle/>
          <a:p>
            <a:pPr>
              <a:lnSpc>
                <a:spcPct val="110000"/>
              </a:lnSpc>
              <a:spcBef>
                <a:spcPts val="0"/>
              </a:spcBef>
            </a:pPr>
            <a:r>
              <a:rPr lang="el-GR" sz="2800" b="1" dirty="0" smtClean="0"/>
              <a:t>Ενότητα 10</a:t>
            </a:r>
            <a:r>
              <a:rPr lang="el-GR" sz="2800" dirty="0"/>
              <a:t>: </a:t>
            </a:r>
            <a:r>
              <a:rPr lang="el-GR" sz="2800" dirty="0" smtClean="0"/>
              <a:t>Πολυμερή</a:t>
            </a:r>
          </a:p>
          <a:p>
            <a:pPr>
              <a:lnSpc>
                <a:spcPct val="110000"/>
              </a:lnSpc>
              <a:spcBef>
                <a:spcPts val="0"/>
              </a:spcBef>
            </a:pPr>
            <a:endParaRPr lang="el-GR" sz="2000" dirty="0" smtClean="0"/>
          </a:p>
          <a:p>
            <a:pPr>
              <a:spcBef>
                <a:spcPts val="0"/>
              </a:spcBef>
              <a:spcAft>
                <a:spcPts val="600"/>
              </a:spcAft>
            </a:pPr>
            <a:r>
              <a:rPr lang="el-GR" sz="2400" dirty="0" smtClean="0"/>
              <a:t>Βασιλική </a:t>
            </a:r>
            <a:r>
              <a:rPr lang="el-GR" sz="2400" dirty="0" err="1" smtClean="0"/>
              <a:t>Μπέλεση</a:t>
            </a:r>
            <a:endParaRPr lang="el-GR" sz="2400" dirty="0" smtClean="0"/>
          </a:p>
          <a:p>
            <a:pPr>
              <a:spcBef>
                <a:spcPts val="0"/>
              </a:spcBef>
              <a:spcAft>
                <a:spcPts val="600"/>
              </a:spcAft>
            </a:pPr>
            <a:r>
              <a:rPr lang="el-GR" sz="2400" dirty="0" err="1" smtClean="0"/>
              <a:t>Επίκ</a:t>
            </a:r>
            <a:r>
              <a:rPr lang="el-GR" sz="2400" dirty="0" smtClean="0"/>
              <a:t>. Καθηγήτρια</a:t>
            </a:r>
          </a:p>
          <a:p>
            <a:pPr>
              <a:lnSpc>
                <a:spcPct val="110000"/>
              </a:lnSpc>
              <a:spcBef>
                <a:spcPts val="0"/>
              </a:spcBef>
            </a:pPr>
            <a:r>
              <a:rPr lang="el-GR" sz="2400" dirty="0" smtClean="0"/>
              <a:t>Τμήμα </a:t>
            </a:r>
            <a:r>
              <a:rPr lang="el-GR" sz="2400" dirty="0"/>
              <a:t>Γραφιστικής </a:t>
            </a:r>
          </a:p>
          <a:p>
            <a:pPr>
              <a:lnSpc>
                <a:spcPct val="110000"/>
              </a:lnSpc>
              <a:spcBef>
                <a:spcPts val="0"/>
              </a:spcBef>
            </a:pPr>
            <a:r>
              <a:rPr lang="el-GR" sz="2400" dirty="0"/>
              <a:t>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238814109"/>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28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Εφαρμογές πολυμερών</a:t>
            </a:r>
            <a:endParaRPr lang="el-GR" dirty="0"/>
          </a:p>
        </p:txBody>
      </p:sp>
      <p:sp>
        <p:nvSpPr>
          <p:cNvPr id="12290" name="Rectangle 3"/>
          <p:cNvSpPr>
            <a:spLocks noGrp="1" noRot="1" noChangeArrowheads="1"/>
          </p:cNvSpPr>
          <p:nvPr>
            <p:ph idx="1"/>
          </p:nvPr>
        </p:nvSpPr>
        <p:spPr>
          <a:xfrm>
            <a:off x="457200" y="1196752"/>
            <a:ext cx="8219256" cy="5661248"/>
          </a:xfrm>
        </p:spPr>
        <p:txBody>
          <a:bodyPr>
            <a:normAutofit/>
          </a:bodyPr>
          <a:lstStyle/>
          <a:p>
            <a:pPr eaLnBrk="1" hangingPunct="1"/>
            <a:r>
              <a:rPr lang="el-GR" altLang="el-GR" sz="2400" dirty="0" smtClean="0">
                <a:effectLst/>
              </a:rPr>
              <a:t>πλαστικά</a:t>
            </a:r>
          </a:p>
          <a:p>
            <a:pPr eaLnBrk="1" hangingPunct="1"/>
            <a:r>
              <a:rPr lang="el-GR" altLang="el-GR" sz="2400" dirty="0" err="1" smtClean="0">
                <a:effectLst/>
              </a:rPr>
              <a:t>ελαστομερή</a:t>
            </a:r>
            <a:endParaRPr lang="el-GR" altLang="el-GR" sz="2400" dirty="0" smtClean="0">
              <a:effectLst/>
            </a:endParaRPr>
          </a:p>
          <a:p>
            <a:pPr eaLnBrk="1" hangingPunct="1"/>
            <a:r>
              <a:rPr lang="el-GR" altLang="el-GR" sz="2400" dirty="0" smtClean="0"/>
              <a:t>ί</a:t>
            </a:r>
            <a:r>
              <a:rPr lang="el-GR" altLang="el-GR" sz="2400" dirty="0" smtClean="0">
                <a:effectLst/>
              </a:rPr>
              <a:t>νες</a:t>
            </a:r>
          </a:p>
          <a:p>
            <a:pPr eaLnBrk="1" hangingPunct="1"/>
            <a:r>
              <a:rPr lang="el-GR" altLang="el-GR" sz="2400" dirty="0" err="1" smtClean="0">
                <a:effectLst/>
              </a:rPr>
              <a:t>επικαλυπτικά</a:t>
            </a:r>
            <a:endParaRPr lang="el-GR" altLang="el-GR" sz="2400" dirty="0" smtClean="0">
              <a:effectLst/>
            </a:endParaRPr>
          </a:p>
          <a:p>
            <a:pPr eaLnBrk="1" hangingPunct="1"/>
            <a:r>
              <a:rPr lang="el-GR" altLang="el-GR" sz="2400" dirty="0" smtClean="0">
                <a:effectLst/>
              </a:rPr>
              <a:t>συγκολλητικά</a:t>
            </a:r>
          </a:p>
          <a:p>
            <a:pPr eaLnBrk="1" hangingPunct="1"/>
            <a:r>
              <a:rPr lang="el-GR" altLang="el-GR" sz="2400" dirty="0" err="1" smtClean="0">
                <a:effectLst/>
              </a:rPr>
              <a:t>οπτοηλεκτρονικά</a:t>
            </a:r>
            <a:endParaRPr lang="en-US" altLang="el-GR" sz="2400" dirty="0" smtClean="0">
              <a:effectLst/>
            </a:endParaRPr>
          </a:p>
          <a:p>
            <a:pPr eaLnBrk="1" hangingPunct="1"/>
            <a:r>
              <a:rPr lang="el-GR" altLang="el-GR" sz="2400" dirty="0" smtClean="0">
                <a:effectLst/>
              </a:rPr>
              <a:t>φάρμακα </a:t>
            </a:r>
          </a:p>
          <a:p>
            <a:pPr eaLnBrk="1" hangingPunct="1"/>
            <a:r>
              <a:rPr lang="el-GR" altLang="el-GR" sz="2400" dirty="0" smtClean="0"/>
              <a:t>κ.τ.λ.</a:t>
            </a:r>
            <a:endParaRPr lang="en-US" altLang="el-GR" sz="2400" dirty="0" smtClean="0">
              <a:effectLst/>
            </a:endParaRPr>
          </a:p>
        </p:txBody>
      </p:sp>
    </p:spTree>
    <p:extLst>
      <p:ext uri="{BB962C8B-B14F-4D97-AF65-F5344CB8AC3E}">
        <p14:creationId xmlns:p14="http://schemas.microsoft.com/office/powerpoint/2010/main" val="1301351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Rot="1" noChangeArrowheads="1"/>
          </p:cNvSpPr>
          <p:nvPr>
            <p:ph type="title"/>
          </p:nvPr>
        </p:nvSpPr>
        <p:spPr/>
        <p:txBody>
          <a:bodyPr/>
          <a:lstStyle/>
          <a:p>
            <a:pPr>
              <a:defRPr/>
            </a:pPr>
            <a:r>
              <a:rPr lang="el-GR" altLang="el-GR" dirty="0" smtClean="0"/>
              <a:t> Μονομερή </a:t>
            </a:r>
            <a:endParaRPr lang="el-GR" dirty="0" smtClean="0"/>
          </a:p>
        </p:txBody>
      </p:sp>
      <p:sp>
        <p:nvSpPr>
          <p:cNvPr id="14339" name="Rectangle 3"/>
          <p:cNvSpPr>
            <a:spLocks noGrp="1" noRot="1" noChangeArrowheads="1"/>
          </p:cNvSpPr>
          <p:nvPr>
            <p:ph idx="1"/>
          </p:nvPr>
        </p:nvSpPr>
        <p:spPr/>
        <p:txBody>
          <a:bodyPr>
            <a:normAutofit/>
          </a:bodyPr>
          <a:lstStyle/>
          <a:p>
            <a:pPr eaLnBrk="1" hangingPunct="1"/>
            <a:r>
              <a:rPr lang="el-GR" altLang="el-GR" sz="2400" dirty="0" smtClean="0"/>
              <a:t>Ω</a:t>
            </a:r>
            <a:r>
              <a:rPr lang="el-GR" altLang="el-GR" sz="2400" dirty="0" smtClean="0">
                <a:effectLst/>
              </a:rPr>
              <a:t>ς μονομερή ορίζονται οι απλές χημικές ενώσεις που χρησιμοποιούνται για την παρασκευή των πολυμερών. Τα μονομερή θα πρέπει να διαθέτουν τουλάχιστον δύο δραστικές θέσεις.</a:t>
            </a:r>
          </a:p>
          <a:p>
            <a:pPr eaLnBrk="1" hangingPunct="1">
              <a:buNone/>
            </a:pPr>
            <a:endParaRPr lang="en-US" altLang="el-GR" sz="2400" dirty="0" smtClean="0">
              <a:effectLst/>
            </a:endParaRPr>
          </a:p>
          <a:p>
            <a:pPr eaLnBrk="1" hangingPunct="1"/>
            <a:r>
              <a:rPr lang="el-GR" altLang="el-GR" sz="2400" dirty="0" smtClean="0">
                <a:effectLst/>
              </a:rPr>
              <a:t>Η δραστικότητα του μονομερούς εξαρτάται από τον αριθμό των δραστικών θέσεων.</a:t>
            </a:r>
          </a:p>
          <a:p>
            <a:pPr eaLnBrk="1" hangingPunct="1"/>
            <a:endParaRPr lang="en-US" altLang="el-GR" sz="2400" dirty="0" smtClean="0">
              <a:effectLst/>
            </a:endParaRPr>
          </a:p>
        </p:txBody>
      </p:sp>
      <p:pic>
        <p:nvPicPr>
          <p:cNvPr id="14340" name="Picture 5" descr="http://www.brooklyn.cuny.edu/bc/ahp/SDPS/graphics/Monos.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488" y="4000504"/>
            <a:ext cx="2857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661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edia-3.web.britannica.com/eb-media/01/123001-004-2FC93D9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0569" y="1285874"/>
            <a:ext cx="7662863"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smtClean="0"/>
              <a:t>Λειτουργικές ομάδες σε μονομερή και πολυμερή</a:t>
            </a:r>
            <a:endParaRPr lang="el-GR" dirty="0"/>
          </a:p>
        </p:txBody>
      </p:sp>
      <p:pic>
        <p:nvPicPr>
          <p:cNvPr id="62466" name="Picture 2" descr="https://cdn4.iconfinder.com/data/icons/web-pages-seo/512/59-512.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9832" y="5735156"/>
            <a:ext cx="988956" cy="988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5906468"/>
            <a:ext cx="2736304" cy="646331"/>
          </a:xfrm>
          <a:prstGeom prst="rect">
            <a:avLst/>
          </a:prstGeom>
        </p:spPr>
        <p:txBody>
          <a:bodyPr wrap="square">
            <a:spAutoFit/>
          </a:bodyPr>
          <a:lstStyle/>
          <a:p>
            <a:pPr algn="r"/>
            <a:r>
              <a:rPr lang="en-US" b="1" dirty="0">
                <a:latin typeface="+mn-lt"/>
              </a:rPr>
              <a:t>Monomer</a:t>
            </a:r>
          </a:p>
          <a:p>
            <a:pPr algn="r"/>
            <a:r>
              <a:rPr lang="en-US" dirty="0">
                <a:latin typeface="+mn-lt"/>
              </a:rPr>
              <a:t> </a:t>
            </a:r>
            <a:r>
              <a:rPr lang="en-US" b="1" dirty="0" smtClean="0">
                <a:latin typeface="+mn-lt"/>
              </a:rPr>
              <a:t>Chemical </a:t>
            </a:r>
            <a:r>
              <a:rPr lang="en-US" b="1" dirty="0">
                <a:latin typeface="+mn-lt"/>
              </a:rPr>
              <a:t>compound</a:t>
            </a:r>
            <a:endParaRPr lang="el-GR" dirty="0">
              <a:latin typeface="+mn-lt"/>
            </a:endParaRPr>
          </a:p>
        </p:txBody>
      </p:sp>
    </p:spTree>
    <p:extLst>
      <p:ext uri="{BB962C8B-B14F-4D97-AF65-F5344CB8AC3E}">
        <p14:creationId xmlns:p14="http://schemas.microsoft.com/office/powerpoint/2010/main" val="3184765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ondensation polym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1127" y="3429000"/>
            <a:ext cx="571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smtClean="0"/>
              <a:t>Πολυμερή </a:t>
            </a:r>
            <a:r>
              <a:rPr lang="el-GR" dirty="0"/>
              <a:t>συμπύκνωσης</a:t>
            </a:r>
          </a:p>
        </p:txBody>
      </p:sp>
      <p:sp>
        <p:nvSpPr>
          <p:cNvPr id="4" name="3 - Ορθογώνιο"/>
          <p:cNvSpPr/>
          <p:nvPr/>
        </p:nvSpPr>
        <p:spPr>
          <a:xfrm>
            <a:off x="1139206" y="1714488"/>
            <a:ext cx="6858048" cy="1569660"/>
          </a:xfrm>
          <a:prstGeom prst="rect">
            <a:avLst/>
          </a:prstGeom>
        </p:spPr>
        <p:txBody>
          <a:bodyPr wrap="square">
            <a:spAutoFit/>
          </a:bodyPr>
          <a:lstStyle/>
          <a:p>
            <a:pPr algn="just" eaLnBrk="1" hangingPunct="1">
              <a:defRPr/>
            </a:pPr>
            <a:r>
              <a:rPr lang="el-GR" sz="2400" dirty="0" smtClean="0">
                <a:latin typeface="+mj-lt"/>
              </a:rPr>
              <a:t>Όταν η μονομερής μονάδα του πολυμερούς περιέχει λιγότερα άτομα από το αντίστοιχο μονομερές από το οποίο προέρχεται, τότε πρόκειται για </a:t>
            </a:r>
            <a:r>
              <a:rPr lang="el-GR" sz="2400" b="1" dirty="0" smtClean="0">
                <a:latin typeface="+mj-lt"/>
              </a:rPr>
              <a:t>πολυμερή συμπύκνωσης </a:t>
            </a:r>
            <a:r>
              <a:rPr lang="el-GR" sz="2400" dirty="0" smtClean="0">
                <a:latin typeface="+mj-lt"/>
              </a:rPr>
              <a:t>(απομακρύνεται κάποιο μόριο).</a:t>
            </a:r>
          </a:p>
        </p:txBody>
      </p:sp>
    </p:spTree>
    <p:extLst>
      <p:ext uri="{BB962C8B-B14F-4D97-AF65-F5344CB8AC3E}">
        <p14:creationId xmlns:p14="http://schemas.microsoft.com/office/powerpoint/2010/main" val="1517073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hemwiki.ucdavis.edu/@api/deki/files/15900/index.png?size=bestfit&amp;width=684&amp;height=460&amp;revision=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1124744"/>
            <a:ext cx="7740154" cy="52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smtClean="0"/>
              <a:t>Παραδείγματα πολυμερών συμπύκνωσης </a:t>
            </a:r>
            <a:endParaRPr lang="el-GR" dirty="0"/>
          </a:p>
        </p:txBody>
      </p:sp>
      <p:sp>
        <p:nvSpPr>
          <p:cNvPr id="4" name="Rectangle 3"/>
          <p:cNvSpPr/>
          <p:nvPr/>
        </p:nvSpPr>
        <p:spPr>
          <a:xfrm>
            <a:off x="2339653" y="6392361"/>
            <a:ext cx="4572000" cy="276999"/>
          </a:xfrm>
          <a:prstGeom prst="rect">
            <a:avLst/>
          </a:prstGeom>
        </p:spPr>
        <p:txBody>
          <a:bodyPr>
            <a:spAutoFit/>
          </a:bodyPr>
          <a:lstStyle/>
          <a:p>
            <a:pPr algn="ctr"/>
            <a:r>
              <a:rPr lang="en-US" sz="1200" dirty="0" smtClean="0">
                <a:latin typeface="+mn-lt"/>
                <a:hlinkClick r:id="rId3"/>
              </a:rPr>
              <a:t>chemistry.msu.edu</a:t>
            </a:r>
            <a:endParaRPr lang="el-GR" sz="1200" dirty="0">
              <a:latin typeface="+mn-lt"/>
            </a:endParaRPr>
          </a:p>
        </p:txBody>
      </p:sp>
    </p:spTree>
    <p:extLst>
      <p:ext uri="{BB962C8B-B14F-4D97-AF65-F5344CB8AC3E}">
        <p14:creationId xmlns:p14="http://schemas.microsoft.com/office/powerpoint/2010/main" val="3123596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png;base64,iVBORw0KGgoAAAANSUhEUgAAArgAAAKcCAIAAACMn15YAAAgAElEQVR4nOydZ1xT1x+H01q7bK11/1tbWxcqimwQFReoDEUZoiICIoqIgqA4ECcOVGQ5QEQFBy4UHChDZYNAAmGPDCAhrLAJKyS//4sEFdTWNsZI/T2f7wsS7j333JvLvU/OPedAAARBEARBkHdAkHQFEARBEAT5dBGKQhGFWkgpwWAwGAwGgxGkhygUUkrSqYDBYDAYDAYjCIoCBoPBYDCYdwZFAYPBYDAYzDuDooDBYDAYDOadQVHAYDAYDAbzzqAoYDAYDAaDeWdQFDAYDAaDwbwzKAoYDAaDwWDeGRQFDAaDwWAw7wyKAgaDwWAwmHcGRQGDwWAwGMw7g6KAwWAwGAzmnUFREFfSKECugOJ6yC6BdIrk64PBYDAYzL/IZycK2VVAqROmqBoy6ZAmng1lMLj3ggLstlwMTG1NLwOipHcc80FCLIGC2lenkCB55fj5/teSRgUSA4pffsTMPqD7aRQglkBBHRRUAPGTr+1HCg1ya3r/wRZUAIn6lit/Gg2yKrqXYQGJCmkUSKNCBrN73VrIZXy8MyGNCpnlr05CQYprIavkb9Yis4QLF1ZCBg3SKJDe83zOL/9ne/EZiQKRDkRKje9BJ0Nj80U6xpo6xob2vtczILsE0mlA7I5w+dfeIVJf+7l7mV7Lv/lzdlWr+5qpXxFk7B7WECuB9OYmMH0tGSWQnBBpbWCiqbtS29BK33it9hJjDR3LbRfy4suATBcuJvyUe54zr5sEEU+GTz7ZTEiLuG1kaKKpY6ypt333NSa5CoiUv7tW9Pzo377Aa1t58803LzVvFvKuYjOZEJ8Qu83EzuF0dkIVZPYsUOKH9OOHSIfMnEzn9Rs0dYwX6Vvqr7BavHSFps6qtQcjn9Be/cEKkkaHQnrjtTNHdJcYL9Az33ohN54GmSWQWw5xoZf1lq3S1DbW1N93JLQmq/KjfDGgQU5pw/Wz7ot1jBcsWaNnvGGZoelCXWPt5Ud8k7mkkrfXIY0OeSUd94O8F+ut0FyyZsOpuGgKZJVAVjmQnoYaLzfR1DHWXOK4M6gs85/sxeckCiVALC60kfuW8KXKKlf/fcf8D1+IC88FcglkMiCLAeQyyGJCZgmkU4FUCtlMIJcBuQxIdCAzIIsBmaVAZkA2E8ilkFkGZCZkMYBEg3QaZDEhqxTSKUCkQ1Y5ZJVBdmWbt/WsIQR1p8e1xEoglwK5TLh6Bl28e4oRU0h0eEHK8/II2L/vkMZ4AuGr0Rob/Q6fCPKLZBMrILsU0qnCE4BcAqQSyGICuQwyy4Q/CP4sSaVAZgpPBnIZkD7LK/gnHRpklED0NbcZ0375UmHjPnf/vVsdllkfOBXblc+ETOY7rhWlwg86q+zVhSKzBNIpQCoVngCCtcilwjMho/vEEJwPgisJWVBCmfCak0EXXlUyGZAlKKH7zZfFZpZBVjmQSyGnGp6GeckQCJNXhsW0QjYdMl5uuvSzbPSiASmfEeB7bd+RsyYzhxAIX0kvP3HweMCp4LwYKmT09LBsRusjP+cxv0xQsPR1MlUc9Zvunod15Cp4fH6nnNSvA2Ztc/Xyd7bdqLfFwy+Fn1v2MSpPpreGP4g6dNJ/13q9oV8SCBNX2e73d/V8HJLJI771JkIDchn32W1PhT/HjF3uscd60R8jFKwvlWTUQ+xNjzlyvxDk1ru4++9z3LZsw97jz7l5jPetzOcmCsVbpv86YvSOG3XA4ACVDWQ6ZFdVedpYKsurTVNQU5y91TMRClmtV0/sWLjKxnL91vny5s4XgjeuWWm4+8rO1doy8tPVjPeduBqz2UBNRn66/t7oKCpkJN1fPl9XY29SZiXEPLm9QkltidOTp9W8czazhhDUnSIac1gdIT57ZBRmTJNXU1x+6Gw8vP8nhPmkQiyBgkYoLa05aDic8KfewedQy4c77g6z5HQcb1WRqiAx/p6RvN6qU8+v+B02XrXXcdfexapqMnLTN/qXJtMguxLinoav05guozBDRl5zrXtqLKP3NxuMZEMsgQx6zuZpvxC+1Nod30lrAgqj7Ul8wf1MyK9mnVy3RlFebZqCmtK87T4pUMhqunTYXnOly/Y9h5apqcnIz1h/Nttrz0p5+ekKizacioGies6lAw4GFm7bHbdqKKrJKM53DK5PL4FcdldYoLe23HQZhRkycrq25wtTKiA149nmxSbmBwNtF8+QkZ+uYX3+VjbkMiCjhO1pa6goP0NGQW22wYmgbCiqa7m4195g7XEnB7v5imoyigt33mtNSkvZNG/Mj1/0+2H4JOn5Dm6Pm8MuOs2fPlNWQUNzf+ILKpA+wzONBnlsoNdA8K5Z/YaMXx3Yzmx+26OHEiiisE6YTyUMXXgoBRjPvab8MFLnZG4iPWvtbz999fNqt0woaYKikoYHscXh5I/0ZS+NCplMoHIgN9J/+u+EYatuxzCgtP7dVww65NGbAndqEAbIbgqHqsyQuSMGKW15HlfD2KkymkCYv/15G7UZKMz2iPj8MCIv87334rMTBfsZvw75n+XJpMqnaZVPMzhZNbVnHIxGfjPZ4MijwEehhlI/jVKwu0Cqv7Bz6ZcEwu+a24/dzImLu6E56vsvvp/vePH5yT2mgwn9BymY77r+ZJfetO++m24fwkpJDJg64PvBJmFkNkTdOjmFQPhj6cVHNeBnM2sIYY5zZFX001ALywsX4rL9jtn8SRisuTslsVbYMIjpcyGWQVYWZbfeMMJo7d0PeNRaiPCz/60/4Q+riCQaL9TNgNB/zKorhdcPW4wgfDNswU634NitmqMGD9fcF92enBq9YuLoibMPXiBmBxw0nTRS0eoyLa0SMiS9U5iXIZVCWtiJPwYN+EE3KL4EMksgnQ5ZDCiqrTpls2R4f5kVJyMuh91eNvbH31SdAsm15+w1CIRvplsFXg65snD0d/1/+kNj13Wf086TCN9MWXYrtqvjrLXWT4QBv+sf8Qx+Yqn409AxJh7pnVFhnopDRk7VdvdPSd1jrPq/n6euv1oam/lo4ReE7/6Y63Qt9ait9k/9ftM/Tk5r5p7ZpPX7T/Ptg7Nvh95bPm2E7PKbMdz20+sW/PDFAKX1F33vBC8a+O3w8XsvFzXcPLtzar/vJy8+dTaxMOnhjdmTvxukcdT3Zpq3+5lzKV0k+ufYrkCkA5nSdmHr9H6Dxy4/V5nLeNtBoEN+af0l52VfDZRbfaH80WmrcYNk118ti7l7YMi3P40yfUBkAYkqPBPE17Ptrckoh+S7XkqjCEMNLz/MEbZcvj00yClrv+dl/dMPYxecKI6+uk9uyOilJ/JS4gImD/3+mwUXYmhALoF0OpAZQC75B3vxuYkCddvc/33z9fDfpeUnTVFcYHMnOvWFsdz3/dQO3MiBsloI2j6L8OPYNf65QfsMvyBMWHYyJ4cDhZnhOmOG9R/neJ0G6cl3NX78+k/Nc5Gd8Oy87divv9Zxy4mJD1YZMWLU2kfkGogO8VbqR5i04spjoSio73hSl87siIqjPCHSbwa4qf5MmLI6+CEDsj9Du/9PpKcodBWxIJuZb6f254/jtgYkl+9dMmTQxA0BJXDT1WwwYaKRT0FuK0R4mg/78TsDH2qo37ZBXw5XsHsYlUl/GuwlO4wwxvxuBOVveidhPmYyyiDqtPXPP331o9m9FIrw+UJ6GRSkPNKe9O03c46HFEBpDT9giwph4CSrwLyLuxYTCFLGPtSiTjhpIvcjYcbueMimUDbIE4bK7g6u5gXY6Q4gKFldZRU2w+19Wj/+/Ot6/2KfTaqEoTO23u0qa4fU20cn/Uz4zTL0UfIj3YFDRy0887QRXjzyVRtEmGb15Hle6vJJgwky23yj6HHx6bv0RhN+XeyTDwFbtL4nqNjeZhc2walVowcOmueaDolRl2b0H6hiFZXEA3rsTbVxXxN+X+ceXvYspTJe0gdWUnkvUaACqQwyUknb1sydJD9bTm6e+YmUWAb/0TGjL38Y+PuWmKwSiT0l/AeiQAViKWRm0Y7Y6krJzpKXn2mw40EEk59wwX74z19+s/JWUhGQ/9Wl5nMThWI7tV+H/rrBm9SYmNOYSO0gRQTPG0f4VtsrJAso5fDQffXXw8au8csPcl5KGKi+4XotnQ1Z6Q91xg7/ZsremxRITri7aNCAyUuuPOuAqPObJw74RudYTkzMNaURI35bH5HNhudh51T7ESa+EoXZu6KaE9PSN2kP+UVKZaq01OBvv1E0D35YiqLQV9NLFApZkMmCW/u1hv00btmh8/oyv0qbPkhr5V/bv/pnguKGK6yCZoj2tR457Ns5u+ICXYwIXw/8ZbKanKzKVFmVSVNk9Q/GRxfh04dPKKRSSL979LdBPwzQDowrhcwSSKNBdjXkPLk0YzRh4NLz93OAwuSFHjPqN3zS+osFF3fqEAiypudo+Ryuu6nCkP66h18AKZ9io0YYoeh8vYIXsEV7AEFj54OGonoIPbZs4PCRS/Y+P2j0G+GPRc6PgFIFeU+DlMf2/93i3qOkR7qDRo5ZdjWuDhIf+M0eTpC1joqNvKk45odvRk2dKqsiI6syRUZBYYnT5cIuf9tFA76Yvz2sLq8aPCz+GDxC41AKPH94TrXfQOW1j543QC4Lws5snikn98cvg4ePs/UmdWR+lj76piikU4HMgsIaKKyBPOarzkNJpJKrV554+Yed8g8/e7cwprArIWj7D98O+tXkfjoLSDRIo0EWA8gSbVHIKgVSKeRXQF4N5FdCXiUU1kB2qXAUA7EEUnJYN65GePmHnfJ/dOZmdkQel/zIY+yQAV/P939OA3IJpNGAzICsEuFoiPfJ5ygKw0bZBdAghwkZDKDkJa9WHvyFjHNwAVS2wFlL6a9/mn4opiFwtx5h4Kz112poNd2iIL3nRjEkxYcsHDRg0uLA6HaI9LOVGvCtrltOzIvbqgN++kX/bk4rPA7Y8QeBMGWVUBSGfjHfOZxxzl75219nHskEYsQF1Z8IU9bcRFHou+ktCuVAKgXy82C1CT8SBg3536CpZpcbKC2dVw6YDyP8seBwOrkV7u4xHPT1/6yulN1wW92v/+jl3pWUdqDWAa0R8vvCuLvPKqQSyMiIMxz3NeELje3PO2jNUFrRGfmCGh37fKXcoK+UXEMowGrke5qO7z907vGEBv/t2gTCtNVnqXktnSdXyw/ur30omU/MK9qoShihuCe4khdgt2QgYZLRWUpeM1y0nj1gwOQdYRUXdiwgDFDaHMKvBkgIdBrd/8v5R7OeZURoDxzxp15gTC0k3PdVH0aQs46MSX0y+5evh2r6P2FASRNQG4DChsK6+tPWiwZ8MdfxHju3Gk6Z/TF4hKbrC4gLD1D7up+cxePkLshJz72R1JRXCxEnln35zYB5x2hZZZ/j8Ic3RSGrtPNJeMIJn1snA8L8IiqSioBEg6xK3qM7l4zUNFRmaKjM0FBafPR8AoeY9lhzCOHLQStd06G0GUrKWx7GU++T+O//dF/09BCFXMgt4cYRi/wfppz3uXsh5MWlG9FuvglhGR1EBqRTIbMcnj29Z9a9F8qaO449qs8pTjeZ/B2BoG4fxaE2Q2llV3RS0Z3UrvcXx89NFAo2TP326x8szhYJWxSz2C233DaPGSA9e91Rp31OKsOk5q6797yqwc9OnUCYuuZyFZ0NWWl35wztRxi19VoxJMZen0kgjJrrF9UJT3zM/0cgzD6QmVBGdZkhRSAom+x2tzTSGPw94c/F5x+x4YzF1K8I8tses26csRr1tfRSZ48tpvMHEwaMXR5wvxRyUBT6ZohlkEUudJz/JeGnGY6hXUUsINIgk8k5baXUn0D4ZtwmPzIUNXUEHVo/6qsfBykaWu7crvoDYcSkw1cpXS/IT82UpEf9qrfOzWvnXq9te29djmtIe0dbKEYiIdKAVAr3zm5VnvANYarFtgMeLludVm3zP5NZG3p04+gBU+dbu23b46g4ZOL8jQ/iq+t8NqoRCL8beBblt3YeXfZnP8IMl0Q+MTffYjLh2wlbr1TAxa2Gw/r/NGKm6frtm6YQCH9M9wuthKRnwdpjxv2hvnnHKY9lStMmym89TWp+kXV7JuGrIfP9ntdB/F1P+f6EsatCotiN/ttW/0mYoGF3fPshr+17zx0NKEhva/ZaM51AkLO9XZ1XA25GA/t9o7Q7FrLJaeunD/r+dx3zY6GBFz1XWW1e7+hlp6/8pdSSXbdryKWfrSi0+lpPInzxs64XK78KctKirFcuVdZZOuWHUTO2RT4TPLmnALEEslmQK0g5ZJQAicYLPrFGZvT33yrb7HT12LPFYcXuoPPJXR9j1EN3MliQfOvYpB8I/bV87+cCtaTpynGrwUomeipTpcaMltc2k/5zqolbUiwLMmnC/c16uRcsIJdARimEnd+hNvEbgrSpw34PF4edJtt8Tj7vwFEPbz9diJQav0MHNjjeCy0WdgBOo0EBo+b8scP6yy10DSxNNj98XAEFjLawqxdWbzp9+llLXjlk5OQd3rHPzPnxEwq8yMg6ZLvL4VRaPBvintzdutHJNYSVxoD02HBzSxs9o13bPSO9Thy390yNKYfQi6fXW569RGxLKy46arVlmaG5lf2hbXsuO51JfU4XfqiYPhdiCWTksy957F29zf9SEi+7FNJpkFkKsRe2Dhr44zjzh/GlUNjYFrR/zfD+cgvW7VpvaWloZn/8SXM6DXKqIflFgtOaDUv0zRcbmC82OHQyvCpN0E8K8+mEBtkseH7voqmp1WIDc93lLvtulGdVQ0FZ1VnXA/pGFosN1q3Z+jiyEgrKOCGB51dbnjwVziZXd908e2r9ev+rZD6xsObMQUfr/Y+ja9rP2+oO+mbm0o1O5mbrjCx3ecd0ZZRAHov35F6w+ap1usvMl5p4nk9qz66FtGzyQZt9WzzSElmQkpi0187R6Xx2bAkUsOv8nF0MjSwWG5gvNthovT8xroEXGnB+7bqz/gkcMhNu+bqut/cNJEJeeefD2zcs1ljrmXqcja8Pu+SxytB8yUrHLUFlOYzP0RLSqUCkQQaFez/I23TzkRPhTVksyEqJsF5robtxy0ylXV6Pa1+fUaD3JBZ0yGFC+LXTK1at0zUw11155MQDdnblR20FJJXCi/i4XY6OG7zTnhdBYUlDoPP68bp3HhMjly6YZRLEvH1osaa5981MyOnuvtB7L2iQxYLYsCCzNYLzebfLNWZW1T/Yi89IFATJqYbiniMO0qiQWw3UeqDWA6UWyDRIo0BmOVDrIKcMUimQRoN8NlDYkEGFdDrk10FhFRCLgciAojph0zGRAZR6oNZDQSXkVUNRJZAokMmC4nrIpgORBvn1QK2HIjYUsqGw8u3zgmH6StJokF0F1FrIFjzno0EmA+4fXzp48HeLPSsySiC/vi1ov8nPBNm1V2roPKDXQz4TiFRIowCpDArrhecbtR5yyvDRwyeazHLhHzW1XjiTXRoNcmuE7wguI2kUyGQBtR5yGZBWDORKKK6HLDqk0yCnBoproKih4YyN1gCC+rYHraVcoNeD4Bm54CJT/PppUAzpNMivg6IqIFKAWAoFtVBYASQKpFEhl/2qMoVVQCyCzAqg1EN2afds8bWQRRcWS6kHah1klwKZJdxEUYXkj6eEP00WUOogjwEkJiRGXbWzXGloe2JXcH4iBbL+rnGXzOr+g637qDMzCkOB9FIoqIXiSiCVQE5x3eXDmyetfZKYHG1ssXZtMPPWbm1FQ9er6fDX7RwZb5zP71+Hz04UMJgPHhIdMsjJxhO/JhBUXGI6M0ohv77tsrPBt4TxK84Vk9nYYPD5Jq+hwcdqzpcERZtgVlY1ngmSD4kJGRFXTQ3nzVq2YeXqfSfCa16U9p3PhQ65lNqL+6z+WHk/NjF8qbGRyZXS4O1zp+kduPJ3oiBKUBQwGFFDpAExrywwMPpMUFEMDYh0yCjjxcRn+V5OupvWSvw8J8XDUCGdChll3KdPiecup97PaH/XtLuYjxlyJTy5sE9/iYmN+3UTpVGqtncjCv/loEEJhAYkamdMQv6lyJoX+ezbkVl3SW1xccQrT2ixhWIcwImigMF8iNAgtxoKa4RdT9IokMGAgteGLWE+z6RRIIMJBTWQhf9F9tNIRgXE3fVdqi4tM3OR9O8LN17OT2L0nM75004aFTIYkFcORBrklEN2KZAYkCcYvSm2jaIoYDAYDOazCQ1IlPbopOLbj7NvP61KoMDb/28C5rWgKGAwGAzmcwoNyAzIKYeccvwXfe8VFAUMBoPBYDDvDIoCBoPBYDCYdwZFAYPBYDAYzDuDooDBYDAYDOad6S0Kr0/9iMFgMBgM5jNPD1EoopZmMQGDET2CHsUSrwZGgskuhxyW5KuB6dPJYf0HryQ5LMiWdB3eP7kVPUUhNZ2koDJbVmkWBiNi5JXV5ZXVJV4NjAQjp6wur4zXE4xIkVee/R+7ksgpzZJXmS0n6Wq8fxRUZvd89FBUnPoi6UUKBiNqjJcbLjcykHg1MBLMJhtrjflzJV4NTJ/OooWa660sJV6ND5iE+NjRv48KuXNL4jV5nyQlxn3z9Vc9RIFeUgoI8iHYs2ePs7OzpGuBSJIzZ86sW7dO0rVA+jY2NjYeHh6SrsUHRllZubKyUtK1eF9Gjhwp+EEoCjR6ieQqg/yn2LFjh5OTk6RrgUgSDw8Pc3NzSdcC6dtYWVm5ublJuhYfko6ODkVFRRqN9veLfgJwudwRI0YIfkZRQD4w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pInxOFrk4BXfy/Xo7H7ezs7Ozk8t66HL8jP/TAoQeUrres8P51ac245n18zy36e6/AF26jZ+X5wn3i/t0+fbKgKEgWFAVEjKAoIJ+aKDCendq83jakSPiSenents257KYuAOB1Mh97bFSTV1RUVFRUmKbtfIve/PY7a2v5k51LNRQVFRUVZixxuslo733z72qKd1HTOxZTLVi/q70oeK+ZiqKioqKi/LIDzyvauPWpp9YvPvikUrh8VqC55baA1OpexTTGnba1dQjMfx+56KohXTKfqaqoqKiosND6dGwTFwCgvfrpPuOFgn2SV5u3M4TKfWNNHiff31bb6Xb3QaGE2W3YdDyy7D02+pFAUZAsKAqIGEFRQD41UaDec9Sau+g8Wfgy13/F6AX7XrQA8Jh3ds4aM9/y2gsqlUqlZl7bMEN6rmMoq7OXK/BbswKWqy/ccDa6gEqlZicGnbQ79qym11ZqI5xllhwjNnQBALchzdN8kfo6n3gqlUqlxl9w2H4jjUmNdpo/1jKYIViem3xcTd3gyNPy3tVtSNi9ccPGgOyu3r/oBbfu8X51VaPDDzKpVCo18fZJtz2XsqGLFbpW88+5jldTKVQqtSjxit106Tk7wli9vIPXRDy0aLTRue6DknNRd/7CLTeL3tiKxEBRkCwoCogYQVFAPjVRoIXt1Nc1utF9kWPetJqsd5jcyasl+pnOnn4gtvHlkp1JJ1THWwYW1/csgHFp5cwVtldpL2+2XW2tnb3uvF3hu+Un2wfWdgBAJ+myrb6yxf2Kl8LR2dbB5TAjd2hPtX/UJHwv13eB1qrjz1lv1LfhgZOFtXUA5a8fGvDSXafLbjxN5Lx8g9vWzm177rpkvvGuuKqXy9U8dlmjuNCnlwLwmjOOLZu09mr3QWHcWam31PEO5S83+VFBUZAsKAqIGEFRQD41USgJ37dERdnm1G0Bnpvm/KHjVtDRkHXZadGMPak92uWTXWTnHnrA7PFea6zDTNPd18h/+RW/2HvpROOTCS18AH552M6NS1YGVfZcor3i+c55vy909BNU48ZR8ykqK7wSKt4sK/eixVqbnXHsv96rYKNJVgFZvRo2yG66S9cdjHrddKgRx8zk1j6s67Ecn5PltvhPdeuXB2WzqqrO7rBP6B6GoiBZUBQQMYKigHxqolAaeUR7zMhp6joC5kwbNXzh8eLO+syLzkvmnczp8cX9xUE5WafrpT2aCxg3lk7V33Qrt0ehrVXp4Rd9fHx8fK4nFNXxIdVFdtyWAEobAPAKL5gvm2Z2q7ZnNTqq43fOGDRaYb6gGtozJg+dsPxcci+dAACoeLjNxGbd/V5f79vZ5MjLPj4+Pj5XY/Jr+WRv2TFrz+X3sgnSUd01du5xza+9RYt2XTNl6XVmj+X4rTnHtUaOkuk+KLNl//fnwgOP6O88iB8dFAXJgqKAiBEUBeRTEwVa2E79xUY3SoUvy29aTdY7ltPJKbjtsHDqmsiW1xatf2AitcIvvbwq446zs7PLgbP3Mxuh8cXW6TMsvVM6Xi+0veSB92ZTU1NT093BKSwepLvIjLW7SG0DAH5V2G7DmVpuvW70HeWRTtpTt4Z338TzfBdomZyMqwJWnLur8x6XQ34RVEGjReXD7ats1oUVd9c/2tc/PKOphRF5bqupqamp6Y7AeCavIdRg7OwjMb1EgeK9dPpy+7uvnjwAL+/qngVqB/O4lXIgJjUAACAASURBVLE3PJydnfedeUxp5EM7+diySWuvdR8UJj56EDsoCggiBEUB+eRE4f6uZVpLL2YLX+ZfMpNafDiTy2+m37GVHbvMLaH7MX/5nQ1qo+cdz2horkq77uDgYG20esuRS6XAK/TUV5Y1vpjXDgAAPFrilZuZLT03kn1igZS5dzqHDwDAfuFjMmnS2kvC1gp+4d0rsYWVtKe7taVtbgu/2nNfeMxbsMo9vgqYzw47O9hZrTddvzulEQCg+Pp6s01bowW9F8oeWK2draZ7uhR6wQ7fqCCnsTdB2MWiIiX6RkRJe+El8xnSOt5pDcKlGHfWKsrOO5DKh4qngUcdHBxX6a46l1Dc3FF4fKnUav/ug5IXZKijty0ERUGMoCggiBAUBeRTEwXK3a0LZy/wzRS+zPVbPkrDJaWRB9BWGOVpqqU+c5m+vr6+vs4Cow0HQjIqXj53aE0JP+dyjAwATQXX7DWlVWfr6evrL9bVMt1+t7C550ba7thLKzgFNwiaHbrqiZe3zlWaOl9fX19ff/6iFW6x9HpmtOOc0RbXhUMQuUluKjOWukZ3PxJoY1y1sXvSAgBtzw5Y2Kw/nccFgNYXF46dvH9pn1Vw+Rt9GzuZKUeNFaRm6ejr6+trLtJ3OJVcAdBOCz+xVmW25mJ9fX39ZXoaizeevEOuebVyhqvzhej02o78wwtGGZzpPig5AdpzNW1v4KgHMYKigCBCUBSQT00UOFUF6anpjO7RBs2MzJi04obuYQvsvGfXAgMDAwMDg8JyX+vx11AQ67/z0MPcSuETh1bas7CrQYGBgUE3wom9Jj8AACi7uWHCSs/8lpeawSlMvHs1MDAwMPDqk7wWAODW5qfG5lS0CX7Nr6elvMig1rYDAL+15O5+58uR1BYAaCcf0TMy3Pm4CaAu7viRKwmFpdGu1lcYb51YoZoUGhwUGBgYePV+EuWlu9QlR94OCgwMDAy8eT/t9Y6NOcHeHsdv5De18qCZmh6TWfbyoDCJael5FRz4ZEBRkCwfSRR4PG47l8Ph9h5F9E/oEnlaMT63g8sToQb/Efjc1s7Wtq5/MkHcv+W/Lwp8XheX2/X2yfkQgE9PFP45/NqCpx7rN/jH5lZz+e95AeFWP7RWMLmQ2fj3i/aki1N8dev641eflXG6eDx+8wuvhRrqO8KrAToits+YLC0vKzfpfyOVLK7m/n1ZfwGfS7p8Yp+ja3RpJacvTNeIoiBZxCAKXW215czKhhYeAPA6GjhtnV0dUc/UpDym6dy71N0jB7hNbCaDwWAwWLVtr1WnpVLwLqO8tvXVXyS/mnzD3dE98VX7XmttlWCxqkYuAPA6W5ubmtq7RyzxOloamlq5vc9/VsjmLUf9k+ve/XfBqa0UFFvd+GpIFI9TzxLUilnR2PkXe85vqmIJlmOxG3tOf8ZrqmYJSqht4QFAV3tLU3NLR/cuctuaG5rb3jHgqquhspzBYDCYlfWtfMHCTc2cbufid7Y2N7S8MTNc97r1Fd1Vr2sR7jf7rvk15cleSy+y3nIV62hgs5jlTTwAAG5Ha0PrX+3w3/KfF4W67Cum46esdn3W8PfLvhNua1N9bWPbxzA3CdDnRYHbGHdK//f/jZqiojbT1Pkx9f3W4jcmea6zu1HwdxMl9ab80W7lP0dOkFdVWbjKP4eVc3GfjdnJjE4A4DdWlRXnZsVH+9mbeiRVivZ1vzx+n/6E0WMnKaiqGJ94UtUuUmEfAYmIApdTx2IyGOWVHDH8aX4oUeBz2xvZVcI7VHVjh/CE66yvYDIYzOqGD9Ms9KFFgddeEOGmJT1lxordz1gArCD9vRfiqezwyEk6Tx8yOc2dAAC8etYzV3NdOQUFBQUFOb1d4fQmAOhsyL9xaLXiVMG7UkpmbomMVkEladFeZjO2PKkTfFydlXm3tujMlVNQUJBTmmPpndvYWRlz0tzAKIAsvBWW3LZTMT6czO7oWbmuyjsOhs7+adVvNYXOitybtlpzBMXOtfLJaOgC4DdVxR230pYR1HXqGM0dwfSmt/3t81poMSf0FZXlFRQUFGQnq2ntDytpFW6njZF8fs3s6QoKCgrT1JZsv8ps4VFvbl1usukhXbBAR7qvubKFH+XNmzK/pfip53IVZQUFBQWZWcv3361q5eUFWBqs3RUj6NzEbXx6cpXaxmtvGVbFbcx5uH+R4HgqTJs8x8jzWVUHAPA41U0hNl5a7tTKXuc/vy3ntMkiuakTrX0LAdqSb+xaepb8ZsHvz39eFKrTvNUJX820DRNFFNJPr5D+WcM37xNq6f2A9HlR4PPam2uraqorysvLq+ta35wA+V10cZra3n/p7pVaG2rYNZWs8vKK6qaOrs5WTmtL70K47SK3AXS1NdXXVFVVssrLqxpaP/02hY8hCk2MQlbDy0tiR0PCidWak6YpKEwavepUYsW7vov9Wz6UKFQknl0t89vEaQoKCgoKG89l1/AB2iihLnPHyygoTFHSsgjMfusd65/xgUWhq/zF2Z2LneMLk7yOO230CPBcZ+Z2u6CmPTxKzvSFsKdMCy3ETkNdz/Uhg8PhcFpyQvbuDS3gc5h3tyv/rrkpnMbhcDic2sSjS2WmrjiXy+EDvzrs2CpF+/utAAC8+hfey1Q0bYPSazkcTn3Z80CXU0lsVuSBZfM1fIjC8516xWLcgt2x1R2961d6XU/X3j+54o3PnFef7KGnvHDLNVIdh8OpLX0auMcttqmrIfmA4dgpZt6kGg6Hw2kpvmOtOnn2joj63qtDU8QuedkpDjcpTRwOh1Od6Ld22mTdozGNADz2Y5fZiksPRRS3cDgcVtY9/wMXsltp19Zp6pp2dyvuSD61bIy+R2FvUWivvOWgorTKK5HJ4XA4pSnX/I5cK+zIP2c0z8A2UjD3K7ch/ICWlEnAG1O/8ipvb5woq3zocQWHw+FwGBFuBhNlTc4TBd2zU/b5GXrReotCZYi1iYtPXGGy39Jth/zO7Nts4hz9luev70/fFIXWivzsYlY9Kys+MuppUnbxy4astvLC5GdRERGRsSmFgtaYGuJZzf4DFzg9KKkqzkwhltV3AADwG0vSSBmFVTwA6GLnJz2NiIiIiiGxutvOmktexD+LjIgllbTwuazsM2tkBxL+NPcMfppKawEA6CzLiImKiIh8mlhU0w4A0MGm5JCLKsrznj5PeEHv1XHuE6fPiwLyCSBeUWgtSXr+wP+Yrcm5OGErL7/6rp2W0hynGBaHQzw9Z6r6oedVH9amPpQoUO/v2rBy1UPBVFt8Ho8PrfRrxqPlNt6kcVqKLtpoKq10y/nHvtqbDywK7azM++ednlQCcPP9XYw1NGxuZLIBOkPDp5kkp3EBAJqiDqw00NpH6tHYxa9K9Vs9Y8axlNceQ9CvaE8wOUNu4Dbl7F85drGvYOhO+eVV81bbXmP03G7pkwPLdfSCuo95/f3N0roucTVviALQz2ov3H0h/Y02d0aA8RxTu5s9pyHpyLlqr6Ox8uZrQ5Eanx+bLmX7oK7ngeeWnF0up3/w0auHGnzqefOV2tahLcD0nqdq7Rbb6xtnzmUrHSPr6O7eUvkXTCYt9y7qJQpd6fuUlBz8s3q1C6Z5L9cy3ZXaKnyZdMpgitml3lO/tuUc0526yjvl1bqdZNfFhsYuEU0AwI/f42vwpiiUhB/0fxBTC9BFPKelsWilTfAbo7D+GX1TFHKOqY2dOM9gtZ7mbFXpX/43YedtagtAI/Xp7llTxk5WmT9/xtjBkzf5JlbzoI50TrP/T7oHIhMebh5PICw4ldQGwKP4qXz9k7z94zYO8/HeldPHSM+ZP1/pzz8NdtxhtHPb6NGb5n3/m4KGhubKfWGpBU+9lk8c8g1h4DilWYsdgku7GrJu7NUdM1p1/nz1qX+qGx5KrmoH9u3lYwaN0ZinM3mxud0NuqQP0D8CRQERHXGJArci+dFVLxcrHW0N26DsVxfgmijb+TpGp1L4AABl51dO2nAxp+2dpfwbPpQo0B7sNlSeZut97fqtxwV1XQBQFmQzVnFPEhcAgHZvm5nh6nsi/3uvj9KZkdcU8lIUuorOW6w1srvf88bZlnfdWUtpd0qPOyX5mMrMvbcplSVhW6bLukQ3AQC0J+yYt8beL62XAjCfH9eXlVpmd8zNzc3NzW3HSuVfNfYm173ZlN8RuUfF7MR9Vq97b1vcttlrHAKIPVeouL9r3VJDv9c/yTb2A4eJczx6zrYCdQ+tphkde0x7rYWnLf7EutVLjudXJm1Stjga0Xum9vzrW+bLKq7ZIajvkU1LZMcYnqb2aiFi3DCcYnU2rbcDkHzNZsrPtNrt5ubm5nb0gOXCadJmgb0fPTBumExaeS719Sldm8IdjcxMzhR0AcDbReGD0zdFIc9NbcxX343d/qwGWrNcFPr9rLQlo7Hp+jqZLwbPP5/NAeCFWo3/5rvJRzJbGrPOL+j/44IdcU11MRtlBv4w53heY1fRmQXfDZty8EU98+H2PwijrK5XAAAkOUn/LLUnklJ0yYjw1e9mt5oAmmhZKSUARHfdUQQVz6wWAGjLv7zgpx+V7WIAANg3l/02cNGxhOaGyFW/DfhikJL/JzRg7X1BUUBERyyiUJN9x32r0coV1qci2b0uhUU3TZbobLpeCAAAdcE2U5edeNryQS+XH0oUGoqfnrJZbWyov0R5yjwLPxKbk+FnPGm5l6B9uiLy0CqjJRdEeoAM8LFEofmVKLQRXRcvmeEQ3vN5bGve9b060/f3nGg9y01VZXdwQWl+gMVYZW8iAABU3V+loGd6gdTrlloec3LZpN9m6lsJWDFv4vC5e5Pr3/JoJt1r3tK9F+lNPd+tuGssp2d+mdzzTGDd373RYMWF1w9Ha+2DbVPmeESXpd055uDg4OBwODiewW+LtpE3ORH5uii0J5y0MFlyNC8rVEd6+e6o3mdDwY2tcyZILVghqK+lntr4Pw1OU3qdiCRP+bGmJzN6O0DGeYvpUlN0TKysrKys1plpKU6YbBbYe474spurp5ifJ77eXNb8ePuy1Su8crmAovCX5B6bMf7nKbvJXAB+5VWrX/pNNQx+FLVN/at+Wq6Z9QAArBsWPw4ZZnyF1ph1fuHXAzW2hrcDL95pzogf1M4Rqf5mv49ScszlsJ+5LiT0/1VluY2jo+N2s7kDviBoe2ZVpN6Y8zvhyz8WbnM9F55SDcCPc130K0HRLbUGAJh3bH7s99PvmmbbHR23bTIaN5Dwh2Ugnfps9YThQ/QviPQcSEKgKCCiIxZRKE88vXvd8g32R4KJvRufC2+a6OlsChaIQuMtu2nLTkR/mqLwirrwtRNlNp1PjvYzn7rSq7ADAKAq+ojpyiX+mX+37t/x0UWhi3V9s46moWevvsO0iD064xfffv2eWBu2QmqlT0ZFFdXffIyyl0AU2nIOa81Ysfthr14CpU/2G+noBdGFLxsebJ6y5EBqdWN57DlTU1Mzyz2XE4Tfy9M95y3d1y0KjfR7Pk7eEaXQmu+6QG3V3ic92zlanrsZL5zlmPLa+dFOOqMptSmMUUm67+ns7Ozs7B6SXM4H4i556U1+ua81SLCubzJbbHm7qYW8XUnZxi+j14mYc2mdzvKNT7t3oyDAZNLKc8z2hqxQN1NTUzObEw9ymoH91HKyyo4Qes9VIdXLSGvNrrTuhrBkD4Mpa682ddUkXTtoampqbufzlNoGLc82TZyyM+R1f6B6L1+xwul+Pbx89PBmX40PTJ8WhUwuAFRfX/+/flP0gx8/3T77636LDhDrAAAY19cMHjFyy5OmhqzzC/v/qOHwoBGAE+ci978Bk43N9Sb9PmdvAp9ffstOjjBcevmWgy579uzZf9j9lGd0IQcAahLPurusVx1K+Fl9D6mRn3ps0S8E5ZPEWgAoPmdI+HH4bPPd+/bs2bP3oJu7591kanNZmNG44cMsg1tE75X00UFRQERHXI8eWgpCzuzdbG2+ao2p66PXGugrwtdrLF55RtDrjXlxtZTFuYzWdxXyrxDD8MiiE/NUN7g9S7m0VWq2q+BJf8n97Wv0jW+KvJGPLgoA9YmnjCZJm18gCe501fGnPSJozeXxrvPHzbJ9OQU75bKF0pgFx0mtne2MO7bTpzlHCvoV8Jg3NqlLzd4fJehO0Job7nk+vZYVdchwwcIz3Z0ZaVctpbT3Jte01OVG+Jw+fcR2s9ORM0VcAGiPcFaxOPGAxQXgN5bFHVJduNhmZxQXgHXNeqbU3EPPBD7ByX7k4ZvSUp8ZYCYjZXwqQdgA0ZCwV0N6muWtN/4XbFPyIa1pimbXiwU+wC8O3aY0ft620EoAXp6XgfxUw/PkJgAAbkXiPe/r+W206xsWLTG7K9SljmRPgwnLT5d2cEpTw3xOn95vuW6/fygLOjIPacooWN6kdgIAtNKi7pwNoXTk+xprGm0RHgBuw+NDupPNgup4TYXxt31On95jZn44OJoNTTHbZ02daRcurGt75iVLaSm9YzFsPgCfF7/H18CLXsvnNzOKTluHmetetPTMz3+zT4eI9E1RyDs+c+y3P4zdFsVorXpsMWrA6PlHy5obgy1l+w0xuknrAmi7YTZu0M9ad+uhgeyr8eX387Y+qAOA1mI34/EEAuHbb+QOJ3IA2lLOGP707YTt916fgb8t95FHQC4AtNxa/wvhN+3rpfzSS/qj+/3iFFkFAOzE/VKEwYt2p/SoEeP6ktFDh6y58gG6L390UBQQ0RFvZ8ba9OsBpw642G0MTOkQ3EO6mBfXzFm0+hwTAMpu6MnqeBBrPuzXqg8iCi30nGchVwr5AAANcbumT13onVTVWnJpyW8zfPIBoPae00pNM0+KyFf2jycKpikZ3S+bCm7s0lSZpKyurq4+S1nbOiiLDXx+TV7oHpM5U2aqq6urq6vNWrXt9HNKLQBAdcbeVeN0zmUJV++oSvA0U1SQmaGurj5j5pxV+2Mr2iqiDhpo9hCFCVrOsTXCb/g10SFnD/nk8QCAdkZLyzmAxAHg1BQ8uHjK68b10/ui2gGgvTLOfbW8fHexq/dHlXcCtFJjzphqz1BUV1dXV5+lOH/jidvkyrd1ammkPTthJq2spq6urq4+XVN7nfdTMltgRi1l910WT5ZTVFdXV1edpWXjlcXmFl+x6iUK4w09C7pbJKiB58753mAAQBP1usP88XIq6urq6kqz9Rz9C+u7cs4s7yEKB3UnmQa87IaZe9rd9+rDKgB+XUHYfuPxioIqqWrp215Izm8UnuzJe30NvUrqgV8RHr1ifLBbUNyWnTF+KR96gF4fFYUT6hMHjJCet1BVWfb3QUOmuT5m8wGaqKE2KlP/mKaqrq48bri22+MiDkAt8cz8L7+fZ/9A0C217OraUd8Rvpi2M1XQo6a+KHCzzsQRUtPVBeyOKG+szAvaoKWqrq46UVpJ3/1ZdTtwmTfMpg4bNkFxwZZrZdyqJN8tKt+MUhCuYukXx+A1hhqMHjIYRQH5XPkIwyM7y4nR2eUvR4o2ltzbv2ye7Cx19SlqZqcSK0SZLPBtfBBR6GTnXLKbPXG6urq6uoKCtlOQoAd/Hem89Zwp6uqz5NUXbbuaVy/6eI2PJAq3H0otjYmu7Xg5p1AbM/9FQlxcXFx8cl71y6tfR3VhUnxcXFxcXHw64+UgsI7KB8dNlbaEvrqL8eqLMpPi4+Li4pMyaE0A0NlcVUqjs7vbhjrqmYX0SkE7bWXqw7N7TsQJ5sygX9GatPzIcyZAQ7L/5iOPMmPDzu/bHlorOAl4dYUZia8XK4BNJycIKpWY3bvPy+vwa8mpiYIFMwp7Pk3uqMxOS4iLi4tLSM1ltgJAWx2TXsJoFIoen8MuLSxlC3pY0p4E+Rz2y2hsE366rcyMFMG66YWVHQDQyi6llbIEU1IAv6upqqSIIRyGkXfH1/vElVyOUIuhsyo9WXBAE7Lp3c85eB2NrY/sfXRP0euhixn1wtmuoAvqr/kkejwRZTaAt9E3RSHXbeaEQZO3hL5ISkh8QS4ueXniNZUXpibFx8UlpJErBIef28qmZefQWN138BfHJo/6btqOqFfnamt1fqrwM4iLy61q5wHwqnIS4+ITUsjUWqEadtbQC9JTEhKzGG0AAC0lpBeJwlVIdHYrQFNpQV4eo74vzgCJooCIjkQmXGpg5CXGx8Ul5dSKQdA/0KOHrkZWkeCmmUgqaXk17K4+LzkuLj4xm177V2u/Nx9nCufOx5Hyf7pPfX1mxn8Cl/7Mx2LGpod/dZd+K7zylOs79Fd4RacXVdW3dnFzTutLLd0aw+IBt9DHaMJ4WXmpP0cNm2jok8j++8I+ArzOgvve9sYWAcmZ1JrG9n80+LWrnXT18JbVNleJWfTapo6/OLPZd82vKYxz1/araANu6bNU521FPGCdOx7njqIAAADZh+R//fqPLSn/dDgUrzXukNqgL780Dy77b06y+K9AUUBEB6dwliwf6X89cLktDa3s2jbOv5v4gc/OvuOz0zPpH840w22I81ohPVlaQXW6urlrQl1FxPatRy8k1QMAdLU1N9axS2PvB3kci6zt+DQu7C1ld1y0pKVlFFVVF9ifJf2jPu71+Rcd5kyZMk1JVVVn15WCv7jl89rqW2vr21s6+QCdjJQcH/eSLqi5E0i68k8P8N/SN0WB4r9qobLOMdI/bejnpB42mik9cUNY+X9zjsV/B4oCIjooCpKlL/33SP4/b3fl83g8Hq+rs7OT28UH/r8o4ePCF1SYK6jwP6stX7Ayt7Pz0/knRX1TFP417/sfgz4rUBQQ0UFRkCx9SRSQPsdnJgrIW0BRQEQHRUGyoCggYgRFAUFRQEQHRUGyoCggYgRFAUFRQEQHRUGyoCggYgRFAUFRQEQHRUGyoCggYgRFAUFRQEQHRUGyoCggYgRFAUFRQEQHRUGyoCggYgRFAUFRQEQHRUGyoCggYgRFAUFRQEQHRUGyoCggYgRFAUFRQEQHRUGyoCggYgRFAUFRQEQHRUGyoCggYgRFAUFRQEQHRUGyoCggYgRFAXF3d7e2tpZ0LZC+zebNm48ePSrpWnxIUBQQRAiKAnLhwoXx48evRRARkJKSOnv2rKTP5Q8JigKCCEFRQHx9fZWUlNwRRARUVVW9vb0lfS5/SFAUEEQIigLi7u6+YcMGSdcC6dvgowfJgqKAiBEUBQQ7MyKig50ZJQuKAiJGUBQQFAVEdFAUJAuKAiJGUBQQFAVEdFAUJAuKAiJGUBQQFAVEdFAUJAuKAiJGUBQQFAVEdFAUJAuKAiJGUBQQFAVEdFAUJAuKAiJGUBSQPiEKnQ1FUcH+UUUtgpddjKSg6/eJ5RzhryuTvLbZ29vb29s77g96XsV7VzEdOWFnBAs6nYmtA+A3F0Ve948uEpbDLUsIvP6AxGp927otacEeDvb29vZb91xI4QB01mQ9vHYprqRT8Os2yrML15/ksdv/fmfK40911/bQtXg2X7Dtmhd3fO+lswSvoDY39ObNJ7m1f1/apwGKgmRBUUDECIoC0idEoZkSYqX6m9WtCsHLtud7p6rouydWA0BLxlXLZSoLVrq4uLi4uGyYr6JgdPAho+3NMiof+27TWbJmi4uLi4vL+tXGeyMpNYUh66f/viGkSrBE61NnaWVD75Tq3qvyyu6cstVZunari4uLy851piZHE5k1JP+VKlLbI5sFi9SG2f6hYnYlt+Gvd6Qh/dIaPZVFqwW1XTdHWWnV0SeVnQDcbFfN4donUroEy+UF6qrPMr+c9y+P10cHRUGyoCggYgRFAekTotBCf7B14TSHB2zBS27ScfUFZufS6wFYwVbS09b6lAhvsFAZsUdZSv9QVCm/RwHcovu7DGS1Dsd3S0BValx+FbswdOsi2W2P6gTvdSYcnalpcT6d3XPjHdlXNukoGHoTGwWv+eXJ8UV1NRmXrRZMPxArVJLGiJ3yCzbdKmj8i73gtVIuWUyS2+BX1l051sMdclLGJxIr+ED1Mpi48ixJ+AvKLZMlurbBhf/sMEkOFAXJgqKAiBEUBaTviMJUu7vlXC6Xy+W2xB6ZqWl+nlTXxby1coqGJ7HjtWXpXroGm44+re9RQGWIo8UKk4uVvYql3rPTlNkaWiEotvn5ITWNN0Wh9PLaVWa2t+t6vlufeWmdhsre6AbButUPt8v+nSg0ZQcYTVlwNvv1RyPFJxfo2/skNwDDx3CisfeLdkFxeddW6qIoSBIUBQQRgqKA9AlRaC2PdlD8fsR4WSUlJSUlJYWJo36UMg3Oq+8sCDCYvDW8tvO1Zauvm6iZbr5BbWupr2Wz2ey6hlZeR473KuN5tg+aehbLKYuwk/9+5Ktif/1hotn1nJ6OwXmxX9do8d6nvXouNBbcXjv5h1+k5AXryk343/eymx7SW3os1NXR0lDLZrPZ7MY2Lq8u2UdPentU0+uiUBFoqGKx4wGjs9p32a/DRk9WFBQ3deyQX+Y5h1FEP3QfBxQFyYKigIgRFAWkT4hCS8mjrRoTLXxTiouLi4uLc29sV5xrdiGzjku/pD9u6aXCrteWZZzXX7bl8LOsp+5LZsvLyyvqrLlSySs+Z7J4htWt+l7FUsPs5k20PJ8qKDYn2EFhjkUAqZbfyqYWFxYV01gNXOAQD+hoLXAK5/Rct54cuG6O7JarWYJ10wPWT563KaSosauluriosIhSUtnEBWbMEcuZ8vLy8vIbb+bXNBT4LR1veI3+ejElZ3T17E/Gs/nM04YTdPfdKxQUF+m5WEPb7maReA7nhwdFQbKgKCBiBEUB6RuiQH+wddG07Y+7uwqmnpy90MyXWA+d8TunjTU7k/uySaGZ5KM5aemOe4WdHZyGutra2tr6xjYetJP81y2SX36V0r0gh0Graq4vume/UG5HRHdDQ4rbrIWWARm1nRl+C2cpKcrO0N91s7GrM/mk8QI1q1Bmd0tAcymtmsPOuGS1UM01GOX/DwAAIABJREFUUegorU+dFRZtDi2qb0zwmK2ipCAze7Xr3dqOTk5TXW1tbW1tU3sXr4392HHK2HX+xS+9pjH11JyJBvsjSrqA7mUwycQvS/iLkhBTPd1N+OhBcqAoIIgQFAWkT4hCMzVkg9roDbe7Rz3E7Js23cAjuQYAsoO2zJ+uZesbEhISEhJyZpvhXO0t57PfHHxQ88J9hbL8ki1+ISEhISGeO9ZsD82rzL9rPePPjSHCHo6tz/ZMVV3uk1IDfD6PDxwa6bzdxoh2gIrnB5bIKRvvuBgSEhISfHK72Z4oehXxgsn0yTtejnq4v3nMdPOruQ3A5/EBGrJizjraP+/VCgFtxACbudN17fwFtfXZumzOYsdLhS0AvJwjC0fqnnw56iFoyZzZFoE46kFioCggiBAUBaRPiEJ7dXrg4W2BacL7f2dB6F7XMxHFwp6D1c89F+toa2tra2sv23MpueldpbDTTjsZCBbUc7xO74Su2vTLrtuD0oVrdObddTl0NpoqeNmaevn0Gc8HwqtteYzblqWCdZc736sEaGPE+h5yvp0jnDihJeOak2tAUnkrAAC/Ie6s5znfJ8y3VIJfHnWyu7YG+6+mCzs1dDIfutt7PqEKWy1YiV5uxwISWP/+kH1cUBQkC4oCIkZQFJA+IQofndacEP8L5++V//M1+dxG0rXTAYGP35iN4b8MioJkQVFAxAiKAoKi8CaMyP3KgwfNWLNli/OxRwVvmbzp3XAL7zjIDBo6x9LBbp/nUxpXXFX8xEBRkCwoCogYQVFAUBTehE1+4Ot72uP4saNnAhNKOv5+hVd0VaTdPX3m9Cm3o8f8gtPKu/5+jf8EKAqSBUUBESO7du3auXOnpGuBSBIvLy8LCwtJ1wLp26xfv/7EiROSrsWHhMfjKSkplZaWSroi70tvUaDS6G1tba0IIjKOjo4ODg6SrgUiSY4fP25qairpWiB9m7Vr17q6ukq6Fh+SxsZGGRmZvLw8SVfkvWhubh4+fHgPUUhNJyorKysgiMiMHDly5MiRkq4FIkl+++23IUOGSLoWSN9m6NCho0aNknQtPiTy8vLDhg2TkZGRdEXeC3l5+f79+/cQhWIKtQxBPgQbN260traWdC0QSbJ3714jIyNJ1wLp26xcuXLXrl2SrsWHpLS0NCOTTKPTJV2R94JGow0dOrSHKNBL+sxTE+QTZ/fu3bt27ZJ0LRBJ4uPjY2lpKelaIH0ba2trd3d3SdfiA1NZ1ZeGuI4cOVLwA3ZmRD4wOOoBwVEPiOj890Y98Pn8Mgazk9s3BrjiqAd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PznRaGx+OFuXf1d5180S7omnywoCojooChIFhQFRIz850WhOtVjOoGgan2vToRCyIF22oprrhY0fbBqfUr8N0ShLvvWvk2WlzM7BC9rY0+tsD0VV94KAADNmbf3LVRWVVVVVVVVXrT9Ul792wvhcUheG/RVVFVVVacv3BJIaee9uUxHSZi91lxVVVVVlUVWHs+auviv/5bfVhy0zcA5pEj4bsnjXfYO7lGlf1v/duq9LYtmq6qqqqpobfCObe4S1IfotX6ZiqqqqqqqyiyNnSFU/ptrdpYG7zDYeSNHeENjPNvnaHfkEe1vt/hhEZco1CTs36Aj+ORUp6upqqjoWlyrhMYUf8c5yqqqKoprPSKZnR9+syCyKPA76mJ9zFVUVVVVlHVsjibXCj46XtmjA7pzVVRVVRetcH3RCXXpQbbzlFQEn7H9xcLat5xy7wOKAiJG+qYodLU1NbS0d7XVVTKZrOqGlld/W+3N1Swmg8GsrBFcaaGGeFaz/4+ajg8q25rq2HWtXMGfa1drbV1do+Auwm2sZjEYjPKKuvbuYnit7CoWk1HBbukCPod9Z6vKD4Rx2+6ll1c3CS4brXUVTAaDyapuFlykutqbGxuaO9obWKyK6ibxXLjEhUREgdve3snrbG+ur2AwmBV1r45YZ1MFg8Eor6hvEdzyuW1NnM72JhaznFXVzAfoaqsvZzAY5ZWNbV2vF1iVeGr5DPmDscLPsDLEZuwsm3v0DgBO6mnjCWo6Jx6QyWQymXh9i+ZUtfWXipp733O55eFblyxcujsoiUwmkxKvuVk7P6D3XITf/uL0EvXFWwOekslk8vPbJ123nUlp6bFES6brot+W+WQIS8+7vGS+5sbrBX95MHjtyd66s5Y4XnpOJpPJT28ed912jgT8hhjHZRNU1npEkshkMjnm8uYZ0rO23y3rfSfpyD+h+9vik0nCY1h003jBPLOAnL/c4odHXKLQ2VhGySWTyWQyOSv5sZ3mSJWDYfkP9mlN1twTSiY/P7VQcbbttSzOh9+wiKLQVU2+YWd9KpJMJj8/b6qoZHDwGQeA/fCA7qrtQfFZxcVFVGp5Ex+K7tib6CzxSyouLi7KL6tu+7ftFx9YFOgc6r9eF/nv0TdFId9HV1XDwslx+Wx5GalxsvNPJzV0AnQ25Pmt1pCeMFVBYdqEP+a7RZS0AdQSz2r2/0l3/+O4h9uUBg83u0TuAOCzbhmMGqe+Lbyd25wVtFNnkpScgsL/2TvPuKaS9fFzy+7/3t27d9vV3+q6u65l7aiE3lSkqIAUaYIQkSodLIBKEUWaCIggKiqgiICIikhTOkgv0nsNvSckhJTn/yKIiIhKCJHd+X7OC87JlCfh5Mw3M3PmbF61zSQge4hGo/SWeWisWLWFh1tE7cKLmqZ4F+nf/vsFx1c/r+cU1b/dRCd35dzWxfzOicFsW79O8VhIPZEGvY/1+NeL6hxW+WOn4pHgxfUdY4soVEZcPn/GxNrUUAKD4VwtYhNRjgcamdSZevWkJAaD2bRGWM89Z5AGUOIlrmx2SGXtNlEZraCG4eanzoaiGAzX+pVStqG1o28azZ6XvlpSO7yKJnZHE6237bF6hiOPd8Qf273ZIKxx0gvGS/12rVO/mNX2tikMxp6UlZc7lzPZbUQZGRqddtmuubKX+9CZuM7X+1TSyMjY2z0Ko6/cFTZgg+on9tseHpKTMw+vne2zoFddlsRoOiR2vyl2eIQ8nndFY/d+vcfNk+UPpDhjOXd5VkwzHHKNj/IG9euvzaDrme4BGf3gytlqZAELMPQwnO+9X1gvrqbmvpniNpVbPQAA5CgT7kNOD9vI818dkz0KVPLo8MRPmK47unK71W51QfdNGXndU8Evq6prG9r7KAAANZEWGvtkAzJrautxJCainU9ReNIRfazUmIlgEKyljlDbM9b94XTzx+IUhQoXvl///uXSw6GvuhsSjq7524pddhVjY7End33zNeZsfD1hFHdVfsW3S3dcqycPlV6T/OIbqVPpve0PlFb+/Ts5/6ZRescdlX//d6VZfFdPugvPl8tVLuYBQFfE4Q1L+S+9bG28p8Xx1fJDd3DQXZWTnlRNHUtzkljOwXU+tYk4Nk5sjj7024/b1e8OAYwXeUkuW3boWvHYyDPVZV9yfL3WObmfRBqfY+8hm2CLKNRGHRf+3xJ1r9TO0dGWaCveVdoRHX0dzekhvi8pAICLPiyjahPZQINyu/U//77KMq6HQCQRyl/Gh90uAQCoDJCROOKb0THZaPbmB2gKbtK59DQhISEhISHcUXHVruMvOoe7U9z2bTGIG5paeZWHiLj1jeK3pq1QX3nIaxk4pxBnCbov5shW7KWU2cYR6MRyD7lVYmZX4xlx3LTZIbTvRFTdbJ9Fz6PDnId9MtrePlrjp6agcSx66uUAl3NFe7NGVNfbCcfrLh9Ys9Pociyjxtt2EsJSJqFVs9XIAlgvCoMh2qt4HdNhoNxdV0L8bBoAAFBTHXfss/CrGZ7/+uZtjsJIlp2MlJxLHm08y4xPgl+Id+cOAcyGdRjTez1E6MkPMRXn5efn5/ljs5pTbNPb/WQfz/yIAo1OS+qOtyo1pgGVQCAEv6anp2duYX0mDAwMTL6X4WEWnCwLS1DLDesyy4V0hUUqCq5Ca7/dcCxvDAC6grV/+oJT5VFKlq3Yv/8mbl84CADQFKT29Xf/U7/XPPzqutSX/xW3iicDKdaA//vv9oZWdd4z+O2nzbovhwYz3WU4vlglY+0XGhoa6qzxvy85pL1LWpIurf6W4ztB09CY1LKGEQDIuLD3Zw4ej4IBAOh8YvnjP3/YcOh8aGho6FVrnqUcvx4JaW5K1ly75Hsp75YZxpA/d9giChV3DfV1LdIm5gpkneHccS6uFwCGap/fDw0NDXVR3y5/7GoBGSrPc682vlH7+mo93l4SGxYaGhpsL7NW2TV28jj0FwcdWv/dGu5du3fv3r17t8jWX7/hPZHRM9z53GM/xi77rat93eVd2496vHzrejH43FhETuFi1lvDRhR8/ctHwcHBwcFRGRV90HBTZK26c/a0Fv1txiov7lu2bD0fI4zdApv+71dxu5i3ZwxQRupeRgcHBwcHP8ys6oe660JrD7nm4t4uqNxH+bChY9JUw+kouKyzXiJwWvcEpcFX4dflf/CIMWoU3LLslx0nImftw2ABrBaFsfZglU0CXjnjMFzmortb6nw6AADQ8jwlZY5frnrPpBNmmCdRIKZ6Ke1WMIpvB2gK2rluh3FUHQAM5XjsW7/pbNrkaCeMlV2T/Z3fOrpmbp0j8yMKZNqYWDr/KBCIeKKNjY3ia8zMzHA43Ifzf5Z0d3dbWVlNvpcTJ04MDDAzZe2zILgl0LnaAUdqX5jqFq8ofL/lzCsqAL33vuHyv22Uvx0dayn893/uO1fUDwDQ/UDv+5+WGjzufy0KT0cABmJNN/743x3H7LV5fuM1fzZOb4+05Ob4bqWI7EElRcUDyge1sIdvvhwEgKpQAy3F3av/8481cl51RHrOhT3LOfguFvYBQF2ACsdX322RUFZWVFRUUtHQOuwWVdTfEqu6dumSI2GExdWZAABsEoXyOwbGJra5E7/f885yctlFtXUVxVooiu1WVDygtg/zq8TxmyXjUHmee43xtSoiANBHGuKva0nv2KuoqKQqufn/5DySGiZ/f80w9LD3eELHSG+um/Rq2YjOKXVTcyy5DjhFVw02pXq7u7lfDIgu6AdS5QUZMfmTMW9PWO1PuWaqqKioqGjo86QeRhMObRC1ffzO5ZfQmBR2yc3NLSqvfZRQ43lgg1bQ6y6EtiiNKUMPnTn37iWVDI12vrhqoqioqKh41De2EQhx6ut2nn7a+nahLTfUdyrq3pl6IWiLc9277UQucaAo7rabm5vnzcS6QRpQ6nyUN6hfK5tI1PlMV/HPN/SATzq2g18/rIUOQCz30t4rdDyBDABAf3GKX+HYzToWTFKYD1GgFIcY79wtfTGxDQCgLUx+g6LDsyYAoPdlOEiv1Y+Y2jtU6yHMqe2WNTfnmTdRkM+TquqqdDzj6OPjM3k8MDDQ3Ny8uXnxzY5sa2uzsrIKCAiYPHLlypWTJ092dnbOkmtRoJYr/6zzycLUtThFodJNaPW/f+S9WDoK5MKTnN8sEbCu6em5rrKK45cjif0AAEmWm7/6ijcIB0Ovrkl+8Y241dMBABjMP7bnF45/fvnd/1tnnTgEgE922f2Pr7a6ZE4tnNyUFZHUCwDkSL0lHMul7jbT667K/Py3VU45RADojjNfwvGjss/bvxHbwuR/X7rk8N2ROXYcshO2iELNA6u9mzBnE9sBAJoDpLkNYivrX9gd+EnkFgUAIM2CS8TQv5ghCkYBlUQAoNUEqIr/ofEMAKA/9OAfEg5P69+IQs4VLQlh18yJ32M9jy05payedZDJQ+l2fCv3nkl+/dN8NNNl/69bzR83DeMrH5gb6B1WVNM+4dNIg8YQ3Z0bpS7lTiQcehUVWdD7dtSDL6wEuXeeeN43UVTVy8ep1W0VySG25manTlkHpTXh8bWXDqxXD3j1+n2Gqsrst4ioBQDoTjtuJLJd3L12+mTX/kRzfm4xm5SJnzkjFVkPE5vINXf0d2yUupTzuuEYTLbeuY3H7PkYdKcGO+np6R+QUvV5Xj5Ca7+isl7lcu5Eg9YQhZWTNgj5U4kCpeW23LKtDgmMkab+eAcVXuEz1QAADWf3ihhczxxigaAzKwqU7gz/k/LKWkHFk30EtRf3cqlfzAAAKPIXx4icjigpy81inHC0Mpcd68Vcn7fNrb55EwWVkv1Pc2K4OLmmvSQgIBAXFzen2N7Q19en+Sl0dXV9uNBZSUlJ4ebmnnaQk5MzNzeXyZLZjla+SlI3s/+Rj2SRioKH6Lp/f/ezgKy0vNTGrzl+Nr5ZTwHozPaT/XXtRnElTU15zh94jHzSegH68r34OTj4DKP7AQCg6qrKT19wcKw+mtwHADDSmn5Whuv3XwWUJ05Mr8yuwYYMd3UFBU1NRb7N63kt7tTjYazKd9+yL5fxyOpciMERa+5byK375zrpiSxnwgs66QMRe3788gvlW8NIFD6OmgcnD4is36Ngrq+pKb9NQutG2sA4sTv11gH+TXKamnpmMnxLdtr65pOg7PQfSw77lI0CAH247J7zHl5uZU1NXdO9PP/dc/FpzWSb25XpeYCf0zF1YkJY5wOD3wQNHjaSAGhN6Vf1pHcIq2pqampqqssqqhldSawkTg4StRXftDiRTgUYrY+ykd3KL6qiqampoSqrrHu1YPrILLUj2+0gz0YxeU1NTU1FhQMWnmklyaexO4X36liduJhcN0KjVJ6XXCbnUzRRfMVt6Z1iBqG1AFAR5OYaff2U9p3md+66pLZnuahwbxRT0NTU1JSXVzQ6m9ACQG584oYV2LWXcXKq7ZPROnUto+2NZVR7O12NTumhtl3at2yf++tBk9owpd2ihwLLYGFhpSh0RGpuXcnv+HJo4i0ONjxxVdq9U0lTU15kl5p3UitL7ltmThRoA6nnlnNwcPwipmuoo6WpqWntl9ZKaU0/s1dgh6LaITmBP6QcM6obC64YCDPOzD0iu7BuEQ1z/akxb6KgXCybUBAvIiAy7aVdu3a9ePFibsExaG1t1dXV9f0UdHV1GxuZutM3MzNTRGT6exEQECgsLGSm2M8BJAofosJNZN33G48G3r/u538jLD69c+LLNd6S9+zm1Su+vn637xcxRqDHBupSwh+kFOMmrD7XbcPP/15r/HjodTsx3vXqyc1rVyZOzKfVIxQAUvnjq76+ftfDX1RP/JwbqUiNuX3dP+Bh4RAAAC4tJNB/Isv97IZBOq0jOyY6OreZguYofBzld4zNj5vfjU0O9vX1u57WOdF0jtWnBfr7+t6MT8xKqWmp66XAcEXC04L61wJG6S+Nu3HF1zckNSP3eXVbx9DkZXWsrzYn5Xll70RBpPaiuNQiHGHiKo+vfR4w8T++ndH4ZsLieF/lvdNn7qY2TtzjSG5NfsA4GfxCpoxrvEVvYfgtP19fX1+/4LhXeGiIOG+pbOoZ4H9KY8eZsFfdgzWZsdn1r7sBRpqz0tOLWgnDBYGeIemNvVluRqEt4zOdJT35928yig2JK50cQh3IjAlmBH4t+MXUztKG2NtejoEFPcNUGK3Nis2q7Zt45/i2nIy0/KaFnrDFSlEYKI2NTi7tnPrvGKzPCLri6+t3J7eV8N58zMGcKNBHG7LvhN67e/v6xHl3N76ylwYwUvA41O+Kr/+dqHoSAIw1FzxjnJn+97K7mLivej5FIT4/TpBXcNpLO3bseP78+dwDBCgoKNi0adMnZeHk5MzKymKm0oyMDCEhoWkH+fj4CgoKmCn2cwCJwocod+Zb+fVaq8JPl+/qQPmfv+FQufWeNuAvCXtEIUT/CNYsg5kbwphmrK/iznFT/6eFfUwUQm987HvNL6oDAHdTzTk0b+YZX5RUh12bN2F4BLb/ugyjfquYiQoBAGpjbrkdd0xo6f58VuxAKzOyl/kUhaSixJ3CO0dH30z8IJFIYmJiKSkpc46vvb1dWVm5rKwMAGg02tTCZ4RAINDp9NraWiUlJWY6FbKzs0VFRYnENz8ORkdHhYSEiouZ/RKyHSQKH6Lyotjmn7ZZvxz6xO/waL6dxKr/fiV5q/bPucbi3GDPOgphZsaGx1P7F7jaqVArQnTX/Pi/9fyiIgeMQl/N9U58KiEv9JQ0Fy/v1gNuSXXEmQ2UNtheW/wyOzHWS1fe8Wkdc3Ouewo91Nb9/MtajIiQsvPjNlYsNvTpIFFgL/MmCrIvxbvJXc/jnx86dKjhNXp6eiEhIXMOjk6ni4qK5uTkMAJ1d3d3cnKaPYuNjc2tW7cAoKSkRFhYeHx8jk5MoVAeP3585MiRyfeCxWIfPXo05wI/H5AofAjKSE9XR9cQ+VNnMNFGe3G4trYhMizCEQKWwZ6VGUcHBweGZloiecGgjw12NDU31ddUVze09hPnfkrQiQPtddXVtR2EGccU3oaEZ7rhoYz2d7U0NjbUVlc3dH76t4A1IFFgL/MmCjLZuzvG2gEgISGBm5ubm5tbREQkKiqKTqe3traOjY19sJB3qaqqkpSU7O/vHx0dDQgIMDY2xuM/8PCdkZERYWHh9PR0AJCUlHz16tXs6WehoqIiJiZGVFSU8XaePn0656I+K5AoIBaSP8ezHhDsBYkCe5lPUWgnTtyqOz4+Pj4+npeX19vbCwDr16+f2ygAJycnY05AZmYmFxcXnf5RVm5hYeHn50ckEquqqjZv3jyHeolEYnBwsJWV1cDAQE5ODuPtzKGczxMkCoiFBIkCgnmQKLAXlogCAx8fH2tr67a2thMnTgQFBZFInzazKCMjA4vFNjc3Dw8Pe3t729nZfXzedevW1dXVDQ4OHj58OC0t7ZPqBQAcDrd27dquri47O7uLFy9+avbPHCQKiIUEiQKCeZAosBcWigIACAsLP3jwAACWL19OIHzafSZbt25l3C5RV1e3cuXKT8rr5uZ2+vRpAMjJydmwYcMn5SWRSJcvXw4ICHjy5AkfH98n5V0UIFFALCRIFBDMg0SBvbBWFMLDw48dO9bS0nL58mUPDw8q9WPvGgsJCTE2NmYMWFhZWV29evVTQ3J2dnZ3d+/s7LS0tLx9+/bHZxwbG/v111/b29ttbW3v3bv3qfV+/iBRQCwkSBQQzINEgb2wVhQAYMuWLdnZ2XQ6/eeff/7I0kJCQnR1dVtbWwHg5MmT3t7enxoPAJBIpGXLlgFAV1eXvr4+41aIj+HEiRP37t3LzMzcuHHjHOr9/EGigFhIkCggmAeJAnthuShkZWUdOnSos7MzNDT0xIkTH1Oampoa45wgk8m//fbb0NDQB7O8y9jY2J07d0xMTADgypUrCgoKH5PLxsbGx8eHTCZjsdg5TG5YFCBRQCwkSBQQzINEgb2wXBQAICUlRVtbOz8/n4uLi0qljs2Kv7+/hYUFDoej0+k6OjpRUVFk8hzXKmlpadm4cSONRuvs7Dx+/LiPj8/sVY+NjTGWdMRisQkJCXOr9PMHiQJiIUGigGAeJArsZSFEgUajcXNzP3ny5Msvv1y9ejVmVr755pvz588DgJqa2rVr1+b6vgAAyGRyRESEkpISAHh6en799dezV43BYJYvXx4bGysiIjK3hR8WBUgUEAsJEgUE8yBRYC8LIQpkMnnp0qU//PDDihUrFBUVm2fFzs7OxMSEQCCoqKi8fPlyzm+MQVFRkaKi4ujoqKWlpY2NzexVNzc343A4AQGBqqqqj1yzYTGCRAGxkCBRQDAPEgX2shCiQKFQhISEli9fTiQSabQPrwjq5OR09uzZ7u7uj0k8OzQaraenx8XF5eOXYVBSUkpJSfn4GzQWHUgUEAsJEgUE8yBRYC8LIQoA0N7ezsPD8/Gtr5iYWERExKeGMSMxMTHCwsIfn35gYGDVqlV/pqUYp4FEAbGQIFFAMA8SBfayQKKAx+PXrl378Yszenl5OTg4dHR0fGok0+ju7nZycvqk1RUJBIKJiUlkZOSfdfQBiQJiIUGigGAeJArshbWiEBcX5+DgYG1tbWlp6erqSvmUD2XLli3JycmfGsk0cnJy1q9f/6m5WltbV6xYwWTVny1IFBALCRIFBPMgUWAvrBUFISEhGRmZU6dOnTt37lPLDA8P19PTm9siCgxGR0cNDQ3DwsI+NePAwICTk9OVK1fmXPXnDBIFxEKCRAHBPEgU2AtrRSE1NdXKyqqnp2duwYWGhurr6w8ODs4hLx6PP3r0aHBw8NyqLiwsXL169dzyfuYgUUAsJEgUEMyDRIG9sHyOAi8vb1zc3Jul1atX43C4OWTs7e1dtWrVnOcZDA4O5ubmziFjfX29qanp3Cp9FzMzs6qqqvkqjQESBcRCgkQBwTxIFNgLS0ThyZMnGAxGSEiIj48vJCRkZGRkbsHRaLS0tDQFBQXG5Ibx8XH8R8BIfODAgaSkJObvcgwJCeF7TX5+/uyJu7u79+7dO7n8A5VKPXfuHCPvzp0729vbASAxMdHCwmJqLiwWW1tbO2OBeXl5e/bs+SRVolAotra2jEolJCT6+vqmJUCigFhIkCggmAeJAnthiSj4+fnt3bs3JyenrKyMyaZ6aGiIm5u7ubn4GyUqAAAgAElEQVQZAGJiYj64tCIGg8nNze3p6eHm5u7u7mamajKZHBgYePTo0bLXqKio5OTkvG91BzqdXlxcLCgoyNglEon29vaOjo6MvBkZGaqqqgAQHh4uLi4+NSMnJ2dxcfH7whAWFs7Ly/vIrpHR0dETJ064ubkxKn3x4oWKikpvb+/UNEgUEAsJEgUE8yBRYC/zJwpZYh1j7ZNHbG1tHR0dmY+PRqMVFRUpKyt3dXUBAOEjaGlpUVVVnaVF/0iePHkiLS2Nx+Mnj+BwOEFBwba2thnTDw0NCQsLMx6NDQDu7u76+vpTl4Jm/Li/f//+tCdUCQkJlZSUvC+M1tZWYWHh/v7+j4nZzs7OwsJi6iIQz58/l5CQmJpGp0QjCz/xvCsajTYZMCtAooBAooBgHiQK7GXeRGF/jkTjUH3Oy5y4uLjExERTU9O5PR56RmJjY9esWZOQkPDiI9iwYUNUVBTzlUZGRu7Zs2fqEQqFsnXrVhwOh8fj496mv7+fQCBwcnJOtuiOjo7GxsbvFvvw4UM+Pr6peTds2FBeXg4ANBqNcWSqi4yMjHBycjJ6BQgEAiPBwMAA49W0tLTJcqqqqmxsbGxsbKZWV1JSwsPDAwANDQ04HK61uVUsWtgtzpnxamBgoIKCQllZGQDU19fPuzQgUUAgUUAwDxIF9jJvoqBSsv9FcdK///nvAwcOiIuL37x5cx6jbGhokJKSEv84pKSkampqmK80Kipq3759U48QiUQMBtPb29vU1DSt0levXlEoFC4ursnxjnPnzs0oCnFxcUuWLJma94cffmhsbBweHvb09GQcOX78eHV1NSN9f38/FxfXyMhIW1ubnZ0dI4GTk1NrayudTsdisZPlBAQEnDt3bpooFBQUMEZDwsLCTp44aXfcfqXnr/z6PAFeAUFBQSdPnszIyDh06FB4eLiJiUl4eDjzn9tUrK2tbayt57dMxOLCx8dbW1ub3VEgFjf6+voe7u7sjmKeaWvHUZl+TMHCQKfT50cUFPP3FjUVHrc4npaWNp8Bso979+5Nm0wAAH/88UdTU9OM6QcHB6eKgq2t7YyiMOPQQ1VVVUdHh729PeOIubm5kZER42+GKBCJxMLCQg8PD8ZBGRkZLy+vdws3MjKytbWdeqSmpmbjxo2Mv7FaWOfTF870HH9JzLQ0tOLg4GDMICkqKlq6dOmxY8fe91HMGRsbGxNTUyKJ1D8wiLa/4DZKJDk7Xzioro7OAbTNeSOSSFpaWAdHx1Hin+ksGmhsbunt62d3GB/eBoeGu3t6ly5dyriqz10UAEA+XwoA6qrq/jTLD1RUVOjr60995MSlS5dOnTr1vjWgBgcH16xZM7lMdWpq6uHDhzMyMiYTMFaSfvDggays7NSM/Pz8U+co5OXlYbHY58+fM3apVOratWunTsx89uyZjo5OYWHhuzEkJCRgsdiCgoLJI8eOHfP392f8/fTp06y0bMPKw8n9SQBwLeDaZLSZmZmxsbEf+kg+GVtbWyNjY8IosbunF21/wQ1PGD137ryamho6B9A2540wStTU1LSzt8cTRtkezDxuDU3Nnd3dbA/jg1tvfz+uo3PJkiWMq/rcRcHN03XtrRXKh5UOH9KOjo6ez6aGrdTU1Ojr66u/xtbWdpbHVZDJZH9/fwcHh8kbPdLT07FYLCOvqqqqu7s7ANy7d2/Xrl1TM27atKmoqIjxd3FxsbKycmpqKmOXTqefPXvW19d3st64uDhVVdXS0tL3hZGUlKSpqTlZ6bvrSx7KVUrqevZpH8Rcsba2njYUgvir4ePjg4YeEEyir6/v4fEnHHqg0f9KQw+/rPrla+e/ewVein7457EEBs3NzVdfM/UWhhnp6en57bffpt7KWFBQwMh769YtxpHW1tasrKypuZKTkxm9FBUVFerq6nl5eVNfXbly5eQ6Cs+fP9fU1JycvvA+srKyGJWGhIS8+yo2XzWxO8615tzBPAXlXFmPGufZS2MGNJkRgSYzIpgHTWZkL/MzmTG3MGdHIu8o4D+c9E8NiUQKDQ01NDScQ14cDrdhw4Z//etfe/fuFRYWZty4YWRkFBwcTCQSAaCkpGTFihU//PCDlJSUsLDw1EGNTwKbrxrX9VQ6S+x28/WnnY996y+5VDvNragPgkQBgUQBwTxIFNjL/IgCAJTjXxkWaXeNdc5baIsWxr2OnwqJRMrPzy8tLc3Ozs7Ozu7s7GQUNdk/MTw8XFBQUFJSwkgweYfkxzNKHXWqOhPUfANPGZF/KdVP7gWAxO54tVz5OQT8MSBRQCBRQDAPEgX2Mm+iAAC5A9kWpUfnJy4EC7ja6OtTd3GcNk4HuniGUDOhAQCedDxUz1NkUY1IFBBIFBDMg0SBvcynKAAAnvJXH334nCFSiVQ6FQCodIpxiW4HqR0A0ntTzlSwqi1HojCfUMm97bWNvaPsjuPTQKKAYB4kCuxlnkUBgZjKZygK+I6anKS4x9FRUVFR0XHJ7R+Yn8oqKPiu0tSU7LKGqc0+fbA56XlyTmXX+Ix5hho9jqwScElfmAjnCyQKCOZBosBekCggWMhnKAq53sqblv7CK7Zv3759YluXC1vdKepiw3e1pyBQ8d8cHFsPB1e/UYX24H3ffrt8hVpQ74x5hhrctX9HosAKKISO4rSEYtyENtJ6q5LTcuv7X1skvvbRdT8/Pz8/v4C7yeWz9Jq25cRc8/Pz8/O7HlNOBABSR3FaQknHRDnU3soXaXkNA+QZQ2hIi7rq5+fn5387vpYCQB1uzk97Xt4zcXKSO0sT0wrbRmZ2yLcYrnp4bSLa0NQq4kTdwzVZcS/rBiZmPI205mRkFLXO8bm+Cw8SBfaCRAHBQj5DUXh5UU4Ka1/EuHxWh6kKbeS1SBoAABirTbl71s7O/pxr7KtexlIYtP6i2+cd7OwcfCNSewEaElNKkuP8fd3tzz6oowFAX9r1s3Z2dnaOV59XDwMAAL469f7L2rLHLufsHM/diCqceXEugI6XATbSP63j1TV2ej7R8IzUBsjz6RppbTV+1N5T9TT2XmYro0WhNmWERmfWEvpavPTWCrkyRIFYlRTsaGfncN4tvmIQAMYG6/Lvx2WkhTnaudyNryay5tObA4tCFPANDw2EVho8mJiLTUp13Cag5JXdAwDjjc/PGogJimpoaGhoaOzdxi1icj23f4bL+0h+jMdBWXl5DQ0NDY19suoXs9sG6h4aCv1+9GEPIwUx2Y6TX8U3910P7E+POKe8T15RQ0NDQ1Va4bB/aU9fcaCGwEbrpImzo/+J2WoB7bsV7zuhJiDWxZ/R3SW4ixGt1FaeXVZBBcM0gPGyC1LLZD1zJ9Z4qQyR27XzSHDl3D6uhQeJAntBooBgIZ+hKOR4KkiqW6e/vjtn4MV5kbWqjwdIdfkxHketjltaGkqt3azlVTBCpZNKA7E7uISPWFjoK2ta388pCNaSwvxvs/ARU8vjoVVDjQ88NETEFCwsLCzUZCX2Hg8r6gboua7w0wa+fbo61uZYme2Cuzzeowq4NO9TJqpnTjmZG1hnDQMA9Gc4iIjbB/sY81nGDnbE6e3eLuVWQAGA8YrzQn8ouKUNDnVd1l8r5PoSYLQ8K9rN0PKYpaW++KotR65WEqj4piCVv/3EJaJ40OL0jcfln89EhkUhCoSmGEspTsvHEy06OdNVRBJ7tWAQYODZMcyq/TaFr7sRqu/ob1yv5p097RH2tPZ0t4PbRc2i6hn71NonETktPdWPLaW2HovpYxwcS3cWktC+XtD3dl5KY+zp/dukziROPH2XWBEdWdjZUxysJ8nvmDLxnxyMs94uaRwx4aMzQx/HPTTbulrRvnTCE2kVN7XXbdS8VtwPUO99YL3alYKJ9X1q7qvLypiEzcMzcRYGJArsBYkCgoV8/qLQV3X1yGounxJyW3VVXRMAABAeqfLrh5TiOlIcty5TDO0FABhsaqgqzwvS4dkuaJ1NBAAYzrkmv1Hhcj3jF1qFk6g41uHFMODvHFoncfhKNQBAo5e5lITLS/r0EAAAcOmXLLWORCc9MVGQt37YCtBzX0Pp6M3kl0EnMAYR4zAcc0Jx9x6nChpAqaeotGlUOYk+hvPUXSPkmg0w1lhe1dAKAACDkQd4DO/VDwzjgpR++E37ci0LP7s5sUhE4Ynlnm3Wia/9qshr557D1woHaD2PD28Tcs6a6l01rpJKRp5pb/fa9z6x1lJV8mudVmz9Q3Op7bbPXy/nWnBRVEr7Wv40UcCF6itr6t2Zph4DJbd0pYRccid2x9PsuKWMw2cVBUJ1qMY2EY+8qcMTFU67Dlhcyx+BVl+lDYcCqyYOtz/Gyssa30OiwDaQKCAQE3z+otBf4ae1GuNVCkCuuXtORUJcXFKC7/dvVINLm2siT6xXCpxy6e8NUtmqbvUQBwBAqgw04+R2e33dhYxzSkdP3qweG72vy2n7uJ0GAJS6EEej3fbPZ1yjFZd+yVxVJaFv9I66yH7De7jaJ7K7reKqcBX3T27TudsPMJLtpaKifbVmqN5nn4JjWCsVYLTpos6aiaEHfPlteyUJcXFJcd6V3xwMbRnob76ls47Pv4JVn9ucWRSiQGxPsuL55tetoowHsYpxr/lug+a9isHx6kDFDWaxvVOb3p57GsJaZuHNUwVwvNJfU0PK5Mm0Zny0NcGc+5vftu14U+xGbGjZ4FuJSAXOcgcV7Z9P6wQarorQ2fztKswuRt6d21d+s904pokwy7sYyPbZv8EqcXjqGdcZrCSgY/u0ndJzVXHF8vV8uxnFCW756VexU4/qP+EzYitIFNgLEgUEC/k8RUHq0KmX/Yw9UtkNY07e069GG+9baYuqnX384kVS5Nm9a7SDi5rqoo7/IeA08RAOoNOo7UFq25WNQhupAEBuiHIU227/+vfe0IOjykY2D1qp+Hs6W6xCq4kAQK65ZacncTaZBgB0Oo1Gn9qy4NIvmavIRfYB4fkpKV3Hc+Z7lZ1C2kZINaGWW3XudAEAtdz9iLG1s7e18hHX8FIyAAw3XtRZI3SxAGh1N400d2qef/riRdJ9O8lVR+7W9/W33NJew33preW/PwsWhSiMtjyz3Pm7gkNYXFxcXFzcE88jm4Wwt0sHKPW3FNep322YKgodt1VkTRwTilN8lCQFBASEFHTvdVGrfFX3CxyNniYKhMYY8x2rFB3DGcU+9sBuFDp8q7gfaBQSiUgijVFoAIScM3ukJU4lTptWMlh2R0do/SG3aEbeyHPKq0WNH9aN0GnjJBKRNEam0AFw6e6GYgICAgICZg+q+wYrrsmv1wxvmyoKbTfk9pm5pPTQOvyUVu80uhzLKC7QdpfQHsuIz67/6X0gUWAvSBQQLOQzFIVsdxkRGf2oko6Ojo66557y23m0brUAVF5SlubTudtNINRGHOH6VszvVe9Qa6j6ai7DoPKOjppHt8OinyVex25X0A1poAIAndiaYLqba//FFx0dHR2Z11RkNc49bqZBz62Da01DqogAQK6+boMVPfMcALqfHpM4ap3c9Oai0J7qbiQvdacZgFZwRn7zP7/k8niJo9MpZTeN12kGdQIAUF/dtBL59t9fCdomNZAAAAYbXDVXcLsVAPWVs9w+YaOIXgKhKvTQ1m+lAusH+puva6zY7J7Djs90VhaFKEwMPSS9bqyLvXbuwQYUDtKJCabr11lGvFlwltocrrpNwfJeGWGwrbyksLCwqKy6mwyEDE8NKeGjCZPzFGmjw8Tx4bpo8z1cti9e3z1RcFF0j87N4v7x4gBJIQyGS1TdOXGcSki0k9sjaZM5OZuFShgmUvqL3xp6oKTZce8xfVQ7OJzpKcKDwWwX1/NOHiUNtdaUFBYWFhbW9YyOE7sfHv1jw8lHb4Y2KA13FbYcsHlUOw5Nl5U2aE4OPeDQ0AObQaKAQEzwGYpC2d1jUhvXc27HYDAYXn71q9ltozQAoPblhhjv2cyFwUhbmxntPv+sohdgvDHGSWL9NgyGS8k8uJ4w+MRS2ujMo9aJiePU1lw/1bVbMBgMhlfVKbqcSAWAzshjUuceNZAAYLwxwtPmkHc2ALXissqGA0eTGt9cFLpyA88a6z5uBQBKlofyNiX7l90AMFYV6bT35MOJ5qb2nsLKL9YdvdvKyDfSev3kjgNX8wGovdk3DSS3cGEwMjYWxmIXXrT29+Miju+QDSyBz41FIQr4hmgj0dVGUV2M3bE0J4yI6uWcfgBylrsyN//BS8/LysrKysriLx4W4VVyzuyiTiuB1hpvK75JSPfSi7KysrKyGG/jkw/LO6uijXesNYmemCNJSnHYLnzQL6+XPjaEa8fVZSV4W5i8IAGt/oGJ8MbdFtcyysrKygqiPI3OxDV0Fd3CinCeen1PTH+MxToR3bDKIRpxsL0dV5kU5XniWNq04QraULKzAkZQ83IKI9pY10NCfAc98vtpQK903feLvNfrux6q7iqK79a7UwWLBCQK7AWJAoKFfIaiQKdRx0lEAh6Px+Pxo2/d0U4lj+Lx+NFxKo1Kn3zEBnkUj8fjSeM0AKBTxilU2tQRBAqjJMIY7U3xk0noNCqVQqXThxJOSus43i0jTclJp9OoFMrrhFQKjfZufsBFqQrvOxpSTnlT+DiFOpGSOjaKx+OJ41QahU6n0+l0GnWcQptx5iRbWRSiQMSlexqreqZOjEiRS27rGNlHlDMep4KvDDuJ4eXj4+Pj4xPWd3nUTJn50cC0uqe2GoKMhAKHvIpGqOSu9ItGapfSJyYlkItuah91fFg50XVQHxfm5xRURQcAIJeFmynxM/Lu1L1WTaGNNjx1Ooq9VjDRyTGcdfmgkWtiM2OOAq08MsjfLbR+hn/3cMkdq9fRihhdjG2jMipovHtC0Ta8ciL05oRTFuZu8YvmUo9Egb0gUUCwkM9QFBYeSmXUlbvh+V2fmm+8IkBtq5hyWM2M6/MsGhaFKCw4lNa0yMCLgVVzEDv6WH38nRs+dxfNRMT5AIkCe0GigGAhSBSYgFgYeuGy99PWxXEleS9IFN6lK/vyvpW/yttc9L4Rmt3ySSJIbUpwFvt1lYqDj8+tyMKO6SMgf1aQKLAXJAoIFoJEAYFE4V06Mm6cPG5ubKCne9I5por04QxvoDQl+Vpamhvp6+qfvpTUsDiaGeZBosBekCggWAgSBQQSBQTzIFFgL0gUECzE2tra2tqa3VEg2Im3t7c2EgUEc+jr67m7u7M7inmmta2dQl0cg0dUKhWJAoJV2Nra6hsaDo/g23A4tP0Ft8HhEQfHs8oqKugcQNuct+ERvLq6xqnTp4eGR9gezLxt7bj6xqbW9nb2R/KhDdfV1dTSsmTJEsZVHYkCYp6xsbGxtLQcp1CIRBLa/oLb+DjF3d1dU1MTnQNom/M2TqEcOXLk/HnnP9NZNEokNre0juAJbI/kgxuJNDYygl+6dCnjqo5EATHPoKEHhLe3t7a2NrujQCxu9PX1/5RDD9RFMvRAo9HQ0AOCVaDJjAg0mRHBPGgyI3tBkxkRLASJAgKJAoJ5kCiwFyQKCBaCRAGBRAHBPEgU2MsMotDc0sq+eBB/Ks6ePevo6MjuKBDs5MaNG4aGhuyOArG4MTU1vXLlCrujmGdGiZ+01habWbZsGeOPCVEoKX1lZmZmgkAwDQaD4eLiYncUCHYiIiKyYcMGdkeBWNxs2rRJUFCQ3VHMM2Zm5iampuyO4qMwNjb+6quv3hKFV2XlTk5OZxEIphEWFhYWFmZ3FAh2smfPnu3bt7M7CsTiBoPBSEhIsDuK+cTe3v4///mPmZkZuwP5KBwcHP7zn/+8JQpo6AExXzg6Ojo4OLA7CgQ7uX79Ohp6QDDJn3LogZ+ff2hoiN1RfCzThx7QZEbEfIEmMyLQZEYE8/z5JjOSyWRubu7GxkZ2B/JRoLseECwEiQICiQKCeZAosBckCggWgkQBgUQBwTxIFNgLEgUEC0GigECigGAeJArsBYkCgoUgUUAgUUAwDxIF9oJEAcFCkCggFoEo0MbaKzMSyrs/mHC4KS81Lbt1hLFH76/JfJpRPUybeLX/VdL1yz4+Pj4+vgGxVcPvL6YnLfS6j4+Pz+Wbj/J7Zk5CrI7y8/Hx8fG5GpXTRJz24vhIa0FyXDGOzNildJclJuc0DJA/GD8Qqh5c8fHx8fEJeJjXPLnaz0Dm/cDLPj4+Ppf97sXWjs6Qj0LAFaXEFrZNZKH1ViYlZ9f0Ltx6QUgU2AsSBQQLQaKAWASiAJTEi/u3uuR/MF35LS3RXYqh1RO5XnpIL9vjUjYOAKSqRFelPaISKlgsFotVwGzYcSR4Rgkg1tx1NpDeq6aJxWKVFeX1bKNrpnsAvT3zgslBadlDWCwWKyOrbn+toIM+NcFw1b0jAr+bPO5j7BKe227iV/Mv6Js9eFpr+jkjNWlZTSwWi5WW1XAMLOoBGKu753JASEheHYvFYg+KC23ZbRpc8c4te4TGaEPBX/UiOhi75LSzW/kV3dM7P/iJzRdIFNgLEgUEC0GigFhIURjtrs+Nf5JdFO+qq6tv5Bpf19eQGXBSV9fA/Ep+/0Sa8fac6yf0dXV1dQ29M9rHAIZTvY328Kxcyi2tZ+Me3wAAg5khLnq6uvpG5pElg1Ob6Kq7R6X3a0bWM/aoBb6q65W86+hAbHliIfHbbqfn+ImEHQ+OiqyU8CohTVvJfyj3gjzfDqvHrxvc+pyHz6reEgU6tT4Cy8evcbN2opKmjLS4PNxbojBS+8BEctvJZwOMXWKqk4CEzs3ifng/NEpNmCYPv2ZQw8Sn0JCellDQA/WhWpsFpK4WTvRGjFXeUtnGf8CrZJq8jDY/tZLaYv5ootNlPNtNRELzcvaH+2DmCyQK7AWJAoKFIFFALKQoDNc/Obrpl53qjn4eHhayorzbRFQtT7m4e1jsF5a0f9IFAL2ll06KS2mc8vT0PI+VEzf1fdk1WBLtpSO95bc9Ry9ev5+HG8h+es/d8twlT89Tihu2HLlePvymsa+6YyijoB2Dm9ituK6xQeVKG4yW3jKT2nX0BX5KKJ0P1NYcvFk99RAAJfcUr5T9vaq3mv23IbffP/S7XEjdbM8KGqmNNJHiOpMyNrGf6yospRM4qyiMtYRq/C5/t5H21lFaxQUpPqxnxpTRBkKqi4ms9KXqt7OPNsdY7dl6PP712yny2iml6ZOFRGHuIFFAICZAooBYSFEYaYiyEF5nEYoDAMi7yC+0yzqmGwCITy1/23IimzJcFWojJoKNZswfoGaY8ck4RTUBQNqVg8JexQAAQGqra+rsBQCAptsyW40iG990xNdFndz5y0+bBcTExMTExHbx/LH8F8WAbuhPdbVUlLs29bpJIb2w3bTd/unbjXf7fUVOrfMvZmsbiKkuPOutHvdNH4+YCqE51oTrP79tFWHEsYNr1bebjtyvnG2NP8KLC9zrjz8dfHtWATHJjEfL5VHNFCuhFN00OihomPB2YaSOF8d4v/mFU5hR407M6u/Wadwu+sBgxzyCRIG9IFFAsBAkCoiFFIWh6gg7FdEbNQAAUOgnZXwytGwMAPofnVq3/kT6WF/Bdb0136zmERHk5+cXEOZZ9/122+hGOozGuh/gv5A2UUrrCye9nfz8/EJ8m3/5/nBE+5tegeowMylhcbugpKSkpKSkeD+TXWuU/DtgMMPTaJ+ky6spkdAIScc2SnllDtLGSQQCYZRIptABGu5Irpc/ndj0VtB9hf6Wkvz8/Pz8ukF5HYSXFzau1o/seXdmInWMSCAQCGQqHV//yGTHahXnh4w4YjyxG4WPBL+aGIkAytg4jQ5d+ZfNJPj5+fn59UMKO4czzq1fbfiwf/ytIsfSrPikrUNeTdEHcl6ApcbuMzlk6hhplEAgEMk0ACC2xlnt+l3hbASjxmfeulsED13Nfc9MTBaARIG9IFFAsBAkCogFFYWayNOKQldKAADoeZcldM1vFRIAoC/aZt2mkxnjfbn+J/aInIwtr62rq6ura2hp6xwiUYHc9+iCPN+FTAAAYq6TnKKUVXBFXV35E0fJNfr3m978uK66YyijcOTpxAwDqLyhsUHZtwUo1Q8sZTbLhjRSXyekd0af5Nx8PLmnu/z+cQwGw8Wt6PigikJpuSK9Tfnko9cFAI00PDwy0tlYXlpaWlpa140nU0YSzbdsMr/b9HqQgEYcHSGOU/qzArSkhUSEd3pnDg3WPTbfw3Um5bVM5Lm9GXoYqLh4VFTJMR4/ju+YKLa+G08eH4wz3bzJMqyFPqXY0fGGgP2bFcwi2ybf4dgrb3W5nUaxZFqRs54UBsPNpXQhd5BKxsUf27P1RAJhIlmxNxp6YBIkCgjEBEgUEAspCoNVYcf3br9UCABAf3lR6JDBtTw8APRGWq741TiRSuvNDzJXkXeJrqhh0NxLpNBhfDDBWXb1vrPJFbU9vXlOsjLiprfLa2qeuUmu+0buTtPIZPkVt7V3SSiFMXosgJLjuf8XabdqOtD68z1UefnUnJ4UFxcXFxcn+mJFeJU9Mgl0GpnQ39HdUxTi4+7qXQlAeH5OcjO3jl9cUXFxcepDr3MW3tmEt9/EeLGf5nbOfediCouLi4sfetu6X07Kf+5ge9r9cvizhJcdRBipjdATXmv+5PVdDy9OcwppBBQPAdBaYu32H7M5fvTBAExjrMBHfdtWWednRcXFxcUPLtm4eDxroY+lXZDBCOn6xxcUFxcXZ0ddOCQgfPBqPgmAPNjb1d3XFW6hfau0rb813lR0lcGDidscyOnnMEJKFzO65v9f+B6QKLAXJAoIFoJEAbGQooBveXH1pG5ELQAAvSLc5LznkyoiAAylXlFS8coepQPQu3KDTMT5J1BxTW8fA4C+/BuqvHz8CgbhtXRyaZDZfn5+fn7VCxfOqvhnd74RhaY4V8tjDi8mHq9LrYw4pWxzr2kcAIBOqAg8pcLHKJZPySe55c3gAXU4zdsnMBQXNAQAACAASURBVCSB0a7i4pxkxBgJJQ67Jw1R35naSCfkXtPhZSQRUr8Q20osvqy0ayO3kKgon4JDSvtwW7qnqYZv1sRSDaTCwCMm55/W4Un9+ZGhz3LKYj1PxM0wx4GOz76qzcMoVljjwqMqCh0AgFJ868BeEUbgslqu2UOT/SJAas+/bemR0jWA78vxMT3omTox5WK8NETPxCH81Ts2wjKQKLAXJAoIFoJEAbEY1lFgIdTRwfyQyzfvxPUyUQgp1enUrbgWACg9z3vqcd/MCx0NxtsKylp7uTiZH5C2j2+YZcWnjwLfVBJxzjmubuTDSVkPEgX2gkQBwUKQKCD+0qJAGcn21+FbxXnE1ds3LKl+cK7ldKW7nT1uYePuftTQ5lkdkTpjot4kLzNNFQVx0a2/rZJzT+uYMdFHQu8ucJBYJ7hfx/HSpfsvW8dnuaFzQUCiwF4WQhRCWm51jy3caBbig9Do1FvN12j0ma838wgSBcRfWhTGBwsfuJhZWhgb6Jt6hJYycZdAS6KfjYGenmloNekDX1sKvjErvmHuNQEAAL0144bHcTNTYwN9g4uxtWNIFOYbJApvcb3R36HStnds4W6kQXwQGp0a0HjZodKW1RUhUUD8pUUBMU8gUWAvrBWF641Xzlfbj1IIH07KPlJSUqRfU1NTw+5wFo7bzdedq+zpwMIfC0gUEF5eXtra2uyOArG40dfXR6LARlgrCuq5Cs+6YqYeycjIEH1NcnLyfFU0ZxISEjQ1NSNfo6qqWlFRwe6gFoguUodYOj8daB9OOleQKCB8fHyUlJSHR/Bt7Ti0oW0O2/AIXu3gQQ8PD3afy/MJEoU36BVqPup4wPibRqMlJyerq6unv0ZDQyMhIYFGY2FDNTuZmZn79++vr6+fPPLq1StpaemWlhZ2hbSQNBDq9mdLIFFAsBRvb+9Dhw6NUyhEEgltaJvDNk6haGtru7u7s/tcnk+QKLxhqiiUlpaKi4t3dLyZi9vZ2SkuLl5QUDBf1X0qT58+3blz57SDW7du/YsMQCBRQCwAaOgBwTxo6IG9LJwo5OXl8fLyTkvAz8+fmZk5X9V9KnFxceLi4lOPUKlUXl7euro6doW0kCBRQCwAaDIjgnnQZEb2snCiUFBQICgoOC2BsLBwdnb2fFX3qTx58kRUVHTawc2bN1dXV8+Y/k8GEgXEAoBEAcE8SBTYy8KJQk5OzrZt26YlwGAwaWlp7+RbIIqLi9XV1acGEBMTc/jw4c7OTnaFtJAgUUAsAEgUEMyDRIG9LJwotLS0GBgY3L9/f/LVyMhIPT099n5ShYWFWCzW4TXa2tpTZ1H8uUGigFgAkCggmAeJAntZOFEAABwOZ2hoePQ1+vr6n8P9BQ0NDadOnTIzMztz5szQ0NCHM/xZQKKAWACQKCCYB4kCe1lQUQCAwcFBLy8vZ2dnLy+vvr6++aqIGVJSUuLj4wEgLCysrKyM3eEsHEgUEAsAEgUE8yBRYC8LLQppaWk3b94EgKCgoBcvXsxXRcxgb2+voaEBAMLCwmFhYewOZ+FAooBYAJAoIJgHiQJ7WWhR8Pf337t3LwDIycl5e3vPV0XM4OLiYmBgAAD79u2LiopidzgLBxIFxAKARAHBPEgU2MtCi8LNmzeVlZUBQF1d/erVq/NVETMgUWBdFUgUEEgUEMyDRIG9IFFAooBEAcFCkCggmAeJAntBooBEAYkCgoUgUUAwDxIF9oJEAYkCEgUEC0GigGAeJArsBYkCuLi46OnpAYC8vPyDBw8+mP5PAxIFxAKARAHBPEgU2MviFgUajXbt2jUmC3F2dj59+nRmZubvv/8eFxfHZGmLCCQKiAUAiQKCeZAosJeFFoXAwEDGogWHDx/29/dnsnwbGxsdHR0PDw9mCrl58+b27dudnJw4OTkzMjKYDGkRgUSBeQjt2detz1x7UklkdySfLUgUEMyDRIG9LLQoxMTE/PTTT3Jycj///HNoaOicS7a3t9+7d29AQMDg4ODZs2fl5OQCAwPnUE5ZWdmWLVuEhYWbm5tVVFS2bdvW29s756gWF0gUmKc715OXg4Nb/2H/3MugV8d4mGnaxzaOzF9cnxFIFBDMwzJRoFY98TJVVVKQl5OTVzUMKqADAJCrn/lgFeTk5A+ce1CCZ0GtMA+iQK6MOq0gJycnf8DY/W7d2JsXKu4Za+no+af3AAAAoTjCVV1BTk5ByT22ljTXyhZUFGpqarZv3y4qKhoaGsrHx8dYonEOnD59+vTp0/fu3WPsUqnU+/fvGxsbX758+ZPKycvLO3jwYFRUVFtbGwAUFRWFh4erq6v/RZ4LhUSBeXoL/SW++Ebc6unA3MugPj8j9BXH2rNZf86zDokCgnlYJgqUZ8d5du8/6hMaHh7+IKYYRwd6a/oltW2Ch1xCQ/0M+Hj22z2d2grPG8yJArWvLNJEw8o7NDT0ynHJzXxH/PInOjWrwveKbVn581fKgfUAUB97Vn7rTj3P0FAvLBeviltqG2VO9bFWFPSLtRIHn2kqawoKChIIhOjo6HXr1jEe4tze3q6trc3Hx1dWVkYgED6mNDwef+PGDT4+Pg8Pj9HRUQDo6OjQ0tLC4/EAMDg4aGho6O/vz9idnc7OTn5+fmlp6Xcf7pCSkqKkpITD4cbG3pwe4+PjZmZmfHx8fHx8srKys1dBo9GioqJOnz49eWRsbAyPx+PxeBJpQumoVCqVSp1MQKfTKZSZ/4PDw8NaWlpzey7G6Ogoo14ymfzuq0gU3kNDiJ6S7tkAT4O9/Lw8QnI60fU0AAB6T6z9kV3cvHx8vHxCR+5VEACgv9Bf4otvpR1iMxPPyW/nP/O4bhyAPpBoJSSm7JhIBnpHqr+uKDcfHx8PZp9rbN04AIziwm0EePkF+KV0ffM6OhPcZH7/7kuOr3/dxCV2NLgZYKz1uaMshpePj5dH2NTnRR8A9CWdUtmDPXfWmFtSRe9OA1s/nU8FiQKCeVgnCnHWAjpO91smr4K09kgLhU1Sl5oBAAhB2ts1LsR0zK11nRXmRIE+NoSraWQ0Q11Bh/eJqQU0AwD0Pj4hombvbSWzTTe0BahNgdoyGJUb3QAAvf5qm7V90vvndL1nrSgYlGBDa0L27ZAOCgqSlJTcuHGjlpbW5KsdHR1lZWWSkpJCQkI1NTWz9/lHR0djMJgzZ86UlZVNNntkMvn58+dcXFyGhoZdXV3t7e3Hjh3DYDCJiYmzFNXc3HzgwIGUlJSmpqYZE+Tk5GzdulVVVbWnpwcACASCqampr69vWVlZWVlZbGzswYMHh4eH31d+WlqauLh4a2srY3dgYEBdXR2DwWAwGAUFhe7ubgBwd3d3dnae+lHIyMgQiTOMdFOp1MTERAkJiVne0YzgcDhJSUlGvfr6+u8+GBOJwnsod8Ys+8e/flRwf5ydGKD4fxwbFb3qaNRM94O//PsPvavxr8rSTwkuXbFR7UEnbaj0muQX/91zJr216urO7zmWagZ3jsHAY72v/9//1O82DBbfkFu6Qsr0TmVDQ7Kz1MbfZUMqutsem37zw4/y3rn1GbHRT2PKBnFRlkJLOTZZhqZWNPbgu1KO86zkFHPMbmgoDTMX+nmDVWQtBf/kwJK/cfxnhcWNwpqGnjn3H7IFJAoI5mGdKGR6HhRYs56Ti2s7l+r10jHaaLn7EUkx+1Q6AAAt2U5ExjKglgWjgvM2R4Fc4npARupELAGg6+GpnSau2ZUvPZU2H7nXDv3Zp9Sk9l/MBQAAUuwxnv2nwtrnNJ2KJaKAx+PLysqGh4ZPtVl9xfVVZmIWAHR1dXV3dzN6AqbS29tbVlbGzc2toqJSUFDQ1dU1LUFRUdHt27ePHDnS0dExY1Pa0dERFRXFw8Pj5OTU3t5OIBC0tbXv379fWlo6LWV7e3tBQYGysnJubu7sb6GzszMyMtLc3BwALCws7O3tp3YAPHz4UEZGZsaMJBLp9u3bkz7U2dmJxWIfPnzY0dHR0dGRmJjIWLPhxIkTjMIZtLa2btq06d0PZ/IN7t69+31aMyNtbW0qKiovX75k1BsUFKSvr89wlEmaiA1IFGaiwlVo7Ter9ZOHAaDrlvr/vuRUi88vcZT6hkPoZM4AAEC1v+y//vM/7IO24VfXpb78r7hVIhkG76lv++b/1B419j8yX/W/taoJPcP53goc//hD0/d5eUVFaZjlb19zKPiVNETb/ufLL9Yc9C+tberoGqYDvHTft4KD91IJHgB6E2x+/ucPXOahryoqylOuSPzCsUr/Xlvri0NrfvyvkEMldfbIP0eQKCCYh3WTGSljo4O93Z0drYmuyly8Nsn1hW76klLn0wEAgF7gJSVz/HLV4PzXO0+iQCsPM5Xepx5cQSP1PT4le/xWyQhAo9eBjQbRgzCca60uccA7HwAAqBkXRGXPBLV+VPf9dFgiCnfv3v3hhx+8znlp5x7iWMGRn1rwwSxjY2M5OTmCgoIGBgZTW8SEhAReXl4NDY339cxPQiKR3NzcTp48mZSUNDY2pq2tLSIikp6ePpmgpqYGi8UKCgp+/LOkx8fHAUBHR8fV1XXq8dTUVCEhoRmz5OfnCwkJ0el0xu7BgwevXLkyNQGjO8TGxubMmTOTB/F4PDc39yxDMFlZWSIiIh8ZNgDs2rVrWrfK2bNnjYyM3sSZl99MapTPkQKA3t7e6urqjy/841m8ovD9FrsyKgC9577hzxwb5G5EPjYX5Pin9PniAQCAvuij3/3fUu0HXa9F4SkeoCNc+49vf1TyCDDfsZLzyH0iDffwOD/H1/+3iW+HkKCgkJCQgAC/07MuGo2adH4nH9fmX75fIqx3t3Ocnu0stZyD16OgDwDqbxzk+PI/v20XFhEUFBQSEhTkN/RP7W6KP/jH0iXaYQQ6mz+aOYBEAcE8C3DXA7Uj/MhawUsxuV560jtOv6ACANCTzwjKWlyrZcGExnkRhbYkD/nd/JZ3KgDGn5pz79xvcvNp3LOH3lp8KyStI/MzH9mo75NxzaYDAJCeWnHtPxXePqcOyfkXheHhYRsbm6CgoIiQiJ+dfhKw4Kkrr//47Hfu3NHT04uMjLx79+7Vq1e1tLTe7TOfBR8fHwkJCXd39zt37hCJRFNT0zt37kRGRt68efPw4cPR0dGf/obAwMDAxcVl6pEXL17s2bOnqanp5ttERERkZmZOdQgVFZXr16+/W+bZs2elpKQmM168eHHz5s2MGQydnZ2Mg/39b6bS5+TkCAgIMP6urq5mJGA4Bx6Pv3379mRRDA0SERFJS0ubWuOFCxcsLCxycnK6u7tTUlJUFVRtvK3VSuSHhgZPHD+pqalZV1dXU1PT0tIyh4/ofSxOUah0E1rz9fJ9wc10gBpn0W+/5TYubm71klvGsd44YwQA4KU9z1dfbfStg6FX16UmJzN2Jh0WXsrx3++Xf/W78cMugME4OwGOb3k9X07ts6F0V2eX4QGg95b6txwrpMNa6VWX9y7jWO9SOAYAuAe6X3EsPXTj7e9gW5j8qqVLDt8dQT0KiL8kLBKF4cbK1t6J7oL2aEOuzfrpONxTWyUucbdWAIDeyyoCOpef97Lge8esKNDxtbH+R1RlnGJxAABAyblySk16r5SkpPguvjVLvl6+RdHuSniAiZyQ8rVeAIAWV1le41t5w3P6sTGfojA8POzq6rpv375du3Yxjhi9OpI4/OxTy4mKivr++++3bdumpqY2t0jOnDkjLy/v4uLi7e3Nw8Pz3XffKSsrzz5xYRbU1dWnLdWQk5MjKiqak5Oj/DbGxsZpaWmioqKTKdXU1GZcEsrFxWXdunWTGWVkZNavX0+n08vLy01MTBgHHRwcJjtXsrOzhYWFASA9PV1HR4eRwMPDo7e3t6enR01NbbKomJgYANi5c2dKSsrUGp2dnW1sbG7fvm1tbW1mZlZfU3/E9jBP1BY7+zOBgTeTkpJMTU05OTmZuWf1XRapKHiI/vGvr78X1Dx6/OjuHzm+U7mQPwb0uodneL/7Y5eurbPz8d3L18uZhjUD9OdfYtwe2QcAQMtzl17ydw6O5YdiOugA0FsWobN99TrMQTsXBg/K+gYrntqq6Z5wcT4pz/f7SjX3wgEg5DkK/fdv6+Us3O9mdw2+dJflW/XdTvOJLLdSawboPWES3/3j7wcCh5EoIP6SsEgUOmLdj+qqWDg7Ozs7HJAS1vVLIQB0FwUel9h90NbZ+biSqOSZe+UsuWGeycmMw/k+m/7B8fcNqs6X3C9ccHYOeFQx+YOa+uqs+E+qt1sAoDXNy2S3pKads7OZvPA+58eNn/CreyrzKQr9/f0mJibm5uaTCyG/u47CR6Kmpsb49X/r1q1Zpg3Ojrm5uaenZ3x8vJKS0txKYPD48ePDhw9XVlYydsfGxkxMTN63bEP+/2fvPKOiytKFzXx37p3QfXvuTM/0dB5b29ZW2wQYUESMIKLknKPkqIAKCihKBhVRJCMIIhkk55wzAgUUOeeiisrv96MAERNQQEG7n3WWy3Nqn71fsKzz1A7vLi3l4uKaOxUQEPDz83u7mJmZmaWl5dzp1NQUBwcHmUwuKSnx9/dnXDx69Ojc3+dEIT4+nqECALB169a8vLx3hrFv376SkpL5V+zt7RkzJ/bv3x8bGwsAZCD+yZpt6y9bGQWSk5P/8Y9/IFEAqHfg3v5/vyrfsTfR0TW0uh/QMDN1ZLL8xX1jPW0tLZ0rN+O6AAAA31Psf8PWL7GJMXeGmm+37Zs/f68YMjjbiTDRkORsoq+txcCzaIQEMJLuqq+lpWNo453ZyXjy96X7Opsa6Bi4JA8CAKE20MxIZ+YWu6jKATq1Kczl7p3IKuIqzidZLZAoIJhntYYepjGh960Y/9fMnxTPzoCjdxaEmGtraelci6gc+OD9y4c5UaBNVEVcvXbV4rLhzGfLTZ/8jpllejRiT1awe0QFw28omDRfE20tLZ2b8UxMtVjrhEuLREREhPHE2rx5M5Od4WFhYYKCgszUAABxcXGysrIyMjIyMjJSUlIfyABRUFDAzs4+d5qcnKygoDA3A6C7u9vW1hYALCwsTExM5op1dXXt379//hwFHx8fAwOD1taZpXBVVVV79uyZ35Czs7OlpSVjXcbbREVFqaqqzjlWSUmJgoICYzAiNjaW8e7sJLVzROyKiHy9D1Z6evqcD60IG1QU7nBt+dv2y5VL76Prj1Dd8s8/XHjYuAG/+a8WSBQQzIMyM7KW9S4K7OzsjGxIy2ZFRAEAMjIyPD09PT09nz179oFio6Ojjo6ONjY2c1fS09PFxMT4+fn5+fmFhYVjYmIAwNTUVF9ff65MZ2fnjh075lY9+Pv7q6io9PQwBp9gYGBARUUlLS1trryTk5OhoeGH809ERkYKCgoy2pWWln47O3ULrlm09NyifvjlsjFFodaW/fv/2aSbO7rE1dOEqpsn/sXG9ptz5fgGnHS4WiBRQDAPEgXWgkRh5UlNTT1w4MD85ZSFhYVRUVFRUVFzqzDa2trmegsAgEgkVlRU0Gg0Op0eEBAgIyPDeAMxVk/U19f/+uuvjJI0Gs3e3l5LS4vRlzC3vOKdpKWlMdqtqKh4+1WUR+E94DurSvJLWycoS3zcUwbrCvOzsppHqRtwhGDV+H2IAp1KoVAoFMpH/2lnClKXo4o0Ju59VxArUNN6AYkCa0GisPJMTk66u7tfvXp1Gffm5eV9++2333333dGjRzk5Oaurq2k0moSERGVlJcMJnj9//uWXX27ZsoWLi4uTk3MurdMyQKKAWAM2hCgQujPvqgvdzZhZZ0Sq8JZXs3hWMwoAQCdgkuwF93JycnJycu4/rHAjBfvuriYKsd73svQBTk5OTs4DUg7FYxRSX9ZddWGHzJkE38Syx7Jq18Lr3jFUTJ4qv68twsHJycnJcVTpQR2ROtUSY6Um7TE7bj6R6yyqZpvU9rGFejR8Q/ytc/tmoj2ifDurkwIAQGr1NxAwCamb+fqCfXlZW+tWAnZJvyUWgkSBtSBRWBVIJBIjU/VSwePx7e3tnZ2dGAwGg8EwFkx2d3fPFRgfH+/s7Ozo6GAUYGR6WB5IFBBrwIYQBVxbtA7PVp2ImWxvxGxbjmNS7kUjALS2pxq/chyxjmD8h8t0kD+w69zNrLeS+pKHc29JnTmp51WAwWAwmDRPA/PIut5XUbrHf9GLnplINJ15Yz+3jEfJwln0pN6kyxdPnTcPKsVgMJj6hPv6lomt/RW+isf2XE2bMYOReKPtx9RCGj48a534yk/pF87jdjGMaNPspDh2X7QrHKYC/ZW9wI9CriUzovDqqejpU+pBr5j6ra0hSBRYCxKFTxckCog1YEOIwhQ21ohvn3nabDKaKjdePkXP8jE6qdKGf4fMo8rX/0l6o+XZhQ2Cqt40dEK+m7LwMb2U11uyEAlEygQm0oBv/9WM2Z1WKpx5zio/Ll2wb8tEyg0xYf7r+XN5gulEAok6UumrdvbI3dmlS9QcKw4+nbBXH1oCRhrMvX52h6JP3esRh65wyb2iZpFNZGi/J/arvM9sXrXeWEVhQZ2QpkX8btYFSBRYCxKFTxckCog1YEOIAr4j0Yhnk6C5b0REREREROhtuV8PK/pVj1IwfiLb5YLb5ltBr7+kwKWrsW+kmqdhg7TUxTVfLNhtfAobZ3Bs0wULv5lqb8lsP6zkV/lmKeorD1klRfPEBfsJjNU+VeX6RdImhHFv4HXhn7h1IjEf2nVgrPie4HbF513z/0d3eQvx693OGKD1eohu4VZzCGdUd9+Y+xCfcXjz4n9FrAWJAmtBovDpgkQBsQZsCFEgdKcaH/jiJ/ZT586dO3fuHN/h7f/YIR9cP0Zu9BXdqR87MH+f4cEQ2WPKRi9qMXlPvT08PB4GvqjEkWtcxIQO68UtmEGA70wy4PjiJ47Zag9t+/tOxae1b85RwOWZn75w+kbGgtS6E6+eq/72f1sPnWXce5pzyxf7deLa3lzoNIHNivTy8PDw8IipGcSPlnsK7zJKHJs/LNIXIMalZpHQTRn0FPnh+51H+BnV8ez7dtNJi+gl5MxlLUgUWAsShU8XJAqINWBDiMIUNtaIf5952qwQVLnz8ik9rhil9T+V3HTkXuX8sq9unxbXu1eALX1qrCErKytvcCNhGHqf6QjySj5c8FE11RJpcHb/1YzZDokKZx4+Fe/yEWp7ur2NpdVN+4CsXiC1ecic4dcMXjBzYbTSV+3s0bulM6e0XCsOPr2IpnFCU6KtlaWVtWtoYT8MlvvaqMrKysrK3knBjk1ifcQ3HXtUP7+a2hs8YoZeZTjovC/2q7zP7FhDX5wSGnpgKUgUXsO8KOzfvx+JwiqBRAGxBmwQUYgzOrvbKGYmDR8x7y73GcVHZWMAbY8Efzmo4IudKUit8pLfuk3mfvGCRGf0vvRbwtv26kfMrHkmN7x4mo8daIwxOrvHJG7GAaZzbh85reJTMUJtTbS8YqijqKKkb9dIhp7Yy2e3cV1P6WUUw1WHhRT3DlQGqJ85dDNzpgthNNFs3xndyOZxfH2UmZGhtoyiupnTK9IbQVDw1e58P3OpBs8uhSKXPZDa8quid80YQIubyDapB2UzkxmbQmUEz+s+Q6LAMpAovIZ5Udi2bduyMzOOj4/b2tqGhoZeuHBheTX8vkGigFgDNoQo4FojtY5u1noxu+ohy3rfEXG3gkEAGGuIsZbl3XlGTExMTEyMX0hU3eVlxfjbqTfJgwUPNLg49p0VExMTEzslIOde3DvWEqV1dItO5IxVEDKs9nBJPiie7TsYbvTXM84gA5B70u1lOTk5z4mJiYkJnbmo+qR+aKTKR+7ILvPU2VUPcQZbj6g8nUvo31bibXw1j7gwiqHaiOtSx3fzMaLlExK/dC+5GkcHINfd4f/ugkvx7KqHIKETvKqBaNUDy0Ci8Jpli8LFixeDgoIAIDc3l7FEcKnIysqeOHEiJSUlMjJSQEBgGTX87kGigFgDNoQoUPH99UXZ9f2z2fJHMPlFle1js8/hwYqQAD8/Pz8/v+CshtH3VzNekxnGKPg0pWkaAIj9dUXZ9f2kuWrzCqs6xkkAQBlrCr1+7WlW50w2VtpQacqzAD8/Pz//0Mw2KgAV11VVmNc0PPNkJw805BTV9uIoADDdVxVoYRlW1E14RwxA7ysLnok2JKdpViyouNayzHLsbM7QqZ6KkpLang+ldl1XIFFgLetUFMTExJ48eUIgvPM/woegUqlGRkaHDx8OCAjIz88HgODgYNSj8E6QKCDWgA0hCmsMaaze30DT5UVhLwnoS/z/h+8r89LReJBQ2U9Z8r0bFyQKrGWdikJfX5+ioiIHB0dZWVl/f//HbwAgk8k9PT2MHSPr6+sBAIfDJSYmysjI9Pb2LiOG3z1IFBBrABKFt2l5YbD7+6+3HzjCdUHJuxS/lFvJtX6qv3z9zY6DR4+I6TyrXX6+tY0FEgXWsk5FAQBGR0fb29tPnjzJw8NTUVHx4VzF1dXVrq6u7OzsXl5eADAwMFBUVHTgwAEBAYGRkZEP3Pgpg0QBsQYgUXgbytTowOBAX3dXV+/ABHFJGzLQybiR/sGB3u6urr5BHOl3s5nDR0CiwFrWrygwIBAIGAzm0KFDYmJir14tnHpDIpFSU1O9vLwOHTp069Ytxj5M9fX1goKCBw8e7OrqWt78hk8EJAqINQCJAoJ5kCiwlvUuCnOkp6fLyckFBQXNXwQxOjp64sQJHR0dxmlbW1twcLC0tHRxcfGKNPr7pnUKI1hwalWbQKKAQKKAYB4kCqxlw4gCABQUFAgLCxsZGTk6Oo6Pv7E5ytDQkJOTk56enrCwcHV19Uq1+PumdQojWiQwSOwP7PB53PbAvcWpZ7r747ctBSQKCCQKCOZBosBaNpIoMIiOjlZTU9PT0zM1NWVc6enp0dLSUlNTS01NXdm2ft+0TmHkS8WT+hN2pPx4pdZAt0r9waQmOQAAIABJREFUVuONxsmVXFqNRAGBRAHBPEgUWMvqioJaudyKiwIDPz+/y5cvq6ioKCoqysrKhoSErEYrv2/aplpkS0Xj+qK0K1UZV5TLZII7A1awCSQKCCQKCOZBosBaVlcU5EvF4/qiVqq2t/H393d3d4+JiVm9Jn7HdBE6xIrOx/VFqZbLMK6olyuEdz9bwSaQKCCQKCCYB4kCa1ldUWiYrNOtUq+dQJMG1h0T5HH9Ks3aierE/jjFUinGRfVyeSQKiJUFiQKCeZAosJbVFQUAwOCaNCoU2/HYFawTwSRUOkW/WjN9MAUAcJTJTsLMQpIuQuc4eeyDty4NJAoIJAoI5kGiwFpWXRQAoHe6m0R7a/cSBOugA72L8KEEVisFEgUEEgUE8yBRYC1rIQqITxYkCggkCgjmQaLAWpAoIFYRJAoIJAoI5kGiwFqQKCBWESQKCCQKCOZBosBakCggVhEkCggkCgjmQaLAWpAoIFYRJAoIJAoI5kGiwFqQKCBWESQKCCQKCOZBosBakCggVhEkCggkCgjmQaLAWpAoIFYRJAoIJAoI5kGiwFqQKCBWESQKCCQKCOZBosBakCggVhEkCggkCgjmQaLAWpAoIFYRJAoIJAoI5kGiwFqQKCBWESQKCCQKCOZBosBa3iEK7R1rsV0Q4lPA2tr65s2brI4CwUqePHly6dIlVkeB2Njo6ek9ePCA1VGsMIcOHRofH2d1FIvlm2++YfxlRhSqa2qvXbtmgUAwzeHDhw8dOsTqKBCs5NSpU7t372Z1FIiNzd69e3l5eVkdxUpy5cqVb775Rltbm9WBLAozM7PPPvvsDVGoqqm9fPmyKQLBNAcOHDhw4ACro0CwEl5e3l27drE6CsTGZvfu3ceOHWN1FCuJkZHR119/ra6uzupAFoWxsfFf//rXN0QBDT0gVgo09IBAQw8I5kFDDyxn4dADmsyIWCnQZEYEmsyIYB40mZG1oFUPiFUEiQICiQKCeZAosBYkCohVBIkCAokCgnmQKLAWJAqIVQSJAgKJAoJ5kCiwFiQKiFUEiQJiHYkCjTQ21IodJrM6jg8wga1oHpxcYoTTfa09/ZNEphomE/pbytsmaExVsnogUWAtSBQQqwgSBcT6EQViZ7a7hoxN/iQAjLWVFVe+GmE8XOnkgebSnOpu0mzJ/sr04MCAgICAwOAXJb0feHj25YQHBwQEBDyNLWyZWvAajTTSVJpd04OfOZ9oLykuxwxNfzDGJs8LQtcjmoj09xUYzI8ICQgICAiKzm2aBAAACtZbX+W6d9XIbBFcU0JQQEBAQEBYxqtBKgC9ry6v5FXPNBUAAEjjmOriYszIgnonsfHXTkg9bqB8MDyWgUSBtSBRQKwiSBQQ60YUiI1xdy7yWleSAADy7c4eETLI6AUAAPJwlMWJzdLefQAAuOqUW6IneY5fEBEREbnIs22PsFVGO+Ed9U2+CrDV4D95QUREROQ0n6iJa0HXG09Z0mDWFd4f5PxbGKf0UjeeowLXEj7y6dofqcN7LaKT8C5TmGp+Zq810+IZfiG9u9ndALRaGxFFM49CHKPRzry7elJnzoqIiIgI8/IrO0ViJgjRmr9y6/t3MoxlqNhSiuvo9fSFDRD7U93lzt+req+isBQkCqwFiQJiFUGigFgvokDoCbl2hv16GuN7dZGz0BkZs5w+AAAgj8TdPP+bctAIwFRDgPzRTRdcCme++E9XOAju26UY1ruwusHca2f3n7LKGmOc9hamhSZh3hgyIA3lWgpsVw+eeRLQKx7ynxW3Sf5Ilhpyk995LsPoVtxbr4wUW59nP26WNMg4HS5PfxaPAUK16zExJfeCUQCgTNcHyR44qBg40+RkZXxSYvXIeIIhJ9+V4G6G7QyX3VI+fcY2+y0hwNe+uHn6rEP9uhyZQaLAWpAoIFYRJAqIdSIKlP7iq8KbpfwaGadFTkJ8SjcqZ3oKqJl3hXarhRIAl31H9uzFa6XzxvtxZR78v2jEjr1Z3VSqzvbTThkDH2iRNJRjeX6nbvTwzDnG/8I5ceukj4gCjVLpfOLwreTBhQMe09mGu07axS+8vdFHnktUKbaFDgATr7ylfhJ53regyMRzHQ4Bq+gZ9aA0OWuePWPztijAYHXA5WPnA9flxz8SBdaCRAGxiiBRQKwTURhvfaq5e+/t7BkFKPWQY/9xy+FTAgICAgLnznD+suk3jQgq9IbpqsuoP5///J/ofKb7C5db6ZvV1T06uV3Tu2HoAy1SxopvHP/yx30nBBhw7/rqZyHX7J6PBEoeCTXaqeJTs/CLPcbv7K9qDyoWdG3gE81PX5S4VYoDAPpg3A32XdezyNQ3y0xGGxzcsmXfSX4BAQEBgTNHt/1nt7BD3tuiMN2WdkuF/UbGwskW6wEkCqwFiQJiFUGigFgnojDS9FjxJ3bX2ed9ibsE9zEhmyfh4eHh4aF+5hKHdquHk6E/wlBeRM5n/ifgJDZEe5dEYGlLlJ0kDw8PD4+iezKWhnnIuVn2Qd3CKYEAAHQalUql0YE8UmB15j+nDDzCw8PDw8OfO6jvOyh6N737jcITmDBrMUa19xKbyQBAIcZc2yP5IJ8EQJ+tCgCgxuPAFinHsv43GxuL0OYWFnOuIQMAvT/MeNN2kzTSm0VgMkKP8+BFg8fB4eHh4eG+9tInuM7b5dKBTqPR5qoHAEpn0V2tfaZxowB0Oo1GpVLXzxoIJAqsBYkCYhVBooBYJ6Iw2uytvHW/U9HMaZGTEJ+iVcXMigRKxl2h3SrP8EDKd5Lk49JKGZ27j9Top797v1XB9FRvc2leXl5eXkXrAB4oRRacuzQ8KudmOdLI00QKjVT/wkiKm5v7qHU8dmywzPrCTp2ouaEHP8G5oQfy0DMrPiGz8EHKVE9jyWy1U3QAoOCjzHfLPK6k08byvXQ4OTk5jyrdT++mEWusuXapOBVOzrZIJ09PU8djDHiExByrpgEAprDBir/st06bV4Q0TaZNROhyCFhGzVwlNzppnj1zpxRIVU76wke5j3IK387tJQAApSPvjuY+s1QSEOs8TIU5OQ9wXLRKxU6uh+mNSBRYCxIFxCqCRAGxTkRhujvF9NR23YiZnv/8u/zHRI0yZ1c9RF89tVXWdwiA3BpjeGL3KQPvAgwGg8HUJzuLHzgg/7DqrRl+1GZ/Tc6dJ61iKjEYDCYnzNH5TkRRwUPHmzccnr5MymodIRGH8yxO/kchYHbVQ5k7L4+gZWIXAExkOUhdNVCR8n97HIJOwTyS3mMe1U0D6tRwF6a1LcP1pr1HABagL0zv8A4es/BSDAaDKYh2u3stsHG60VPilIRB+kxFY2lW/Ls45b2KMBgMpine7arzw+y+yQTdXccNA7oYUjNUYiXDzWOVTacTOusKUl4+vS5rm9jSDwATr55fF+bxqAWgTw/1YFuxbWGmavdTyydW+t9iGSBRYC1IFBCrCBIFxDoRBRhvcdX8jduhkHFW7a+vdtm5jDHHgDKe6aEldD2G8d2f1JtppXqWnZOTk5PzwCGZR4W9pHd+p6aTq/y0DnGyc3JycrLz6/lWT7WEafJv28l5hJvznEVc89hYrYfWeav4rpniDc801Y0eFQzS8E2RvhEFTS/t9aJG3651LEl3h6hH2ewr1MlMR1e/5+nDAACUhmD9owcZLZ5RdUknUGA06TKHiLRf1WzXxnRf/C3hPeycnJycHIdl7sY3k2jk9NviGk7x/YyFHGN1j66pqXuWA0BT+E0J7iOqd583jOAB6B0Z92T3aiXNecFEW5ipXXR1C3OZnFYGJAqsBYkCYhVBooBYL6JAnyjyNToi5dP/8aIAQKNSKBQKhUL9SL87nVGOSgMAatn9Ww+88vAAjc5cZkENQ9R33UEucxYQu+L64JGNDL9FTMuC1RQwHKu7ea9h0iARAKhTY8W+rj4hKfOnQtAZoc3NLRhMVhFWuxneNL+xmeg/FjyDatdDxoFl02RS5u0LW849ZHz6Tw9g4+1tnxe0rYdxB0CiwGqQKCBWESQKiPUiCgDD1aGmJ6QeNq7aN+ShYk+nq0Y3vbyuauuFlAy8K0sTwFSOh6H0eQFe7t++/eqoQTTmzVcHvcV/O2oVMU4CII9nOCkc23PM2NM7MLGk971rEcbSjWWUzJ42499X4D2MNKVGeHt5eRlJ89int4z2lprybJMNbQEAGG99KHeIh0/+trdXRCGW8E7hWVuQKLAWJAqIVQSJAmL9iAIQ+ssyAl5Ur+Lyv55sHwt5GRl594L+jz23yW1pz2sWLlCA1rjb3jlNE3QAmO7L9DVTUVVRkJXRdAh79fYoxSy0tpeBidltC/smPgK9M/feVQUZGRkFq6g2Io04UhJqHVzP+N30l/rd0VJRUZKTkbkaUjqxDlIwIVFgLUgUEKsIEgXEOhIFxIYFiQJrYVYUAjt8CoZzVz4uxEqT1B8f1RO+xo2amZmZmZmtcaOIdYWbm5uysjKro0BsbDQ0NJAosBCmRCGo08+8zqhtqmVVQkOsKA2TdQbVl+J6o9eyUQsLC81LlyZwuO6eXnR8gsf4BO7mTWsJSUn0HkDHso8JHE5aWtrR0XEtP7tWm09FFMK6gq/UGgwSP5TtfN0yNDR0+vRpLi4uLi4uW1tbCoUCAMbGxpmZmXNlMjMzjY2NWRbicnF1dWX8XMeOHevq6pr/UiehQ7dKPbn/5ZoFY25ubmhoSCKTp/B4dHyCB4lEtre3l5OTQ+8BdCz7IJHJSkpKDg4Oa/bBtQZ8KqLg0HT7ZsPV1YprNRkcHJSQkEhNTS0rKysrK7t586adnR0AHD9+PDQ0dK5YaGjo8ePHWRfmkiGRSPb29leuXGH8XDk5OWJiYh0dHfPLaFeq+rd7r1lIaOgBgYYeEMyDhh5Yy/JFwQ3juEFF4cyZMxkZGXOn09PTw8PDAMDPz//y5etv2y9fvuTn52dBfMvl4cOHCgoKU1OvJ3WXlpby8vKSSK/nVutWqQd3BqxZSGgyIwJNZkQwD5rMyFo+RVHYv39/Y2Pj29cFBQWtra0zZ7G2thYUFGS8hMViMzMzs7Ky1jbSpeHg4LDgq1tPT8+ePXuIxNcLx5EoINYYJAoI5kGiwFo+RVE4ePBgbW3t29dFRER27tx5fJadO3eKiIgAQGlpqbKy8vHjx3l4eCIiIqanp9c85EXh7OysoqIy/0p7ezsHBwcShaUz3VWVm51VP7y43HYfg9RfX5KeXtkzRVmJ2jYYG10UKMNNIz24lauPTMBUjffhVnxjRmJnzSCml/bx5Eg0Yk/raE3XxnovIlFgLZ+iKGzfvr29/R0/47lz5+Lj4+dO4+Pjz507BwAPHz6MjY1lXPz+++/X7T/trVu3Fnwij46Obt26db7ZIFFYHJ3uZ7/6/K8ycbgVSUrXHyK3j43tzJPa9yfNWTpjLQUxT6PLOibWSZLd97GhRYFO6W6zVCuI76QDUIaxffGhTUEBr/z9mkLzcdM0AADixFB6eHtR+6If/MPNJnx5T2vevX8EE3Q7X4ww8SG8lU2K0lveGRfaj52abZA8kfIoX9euc4kJmlgLEgXW8imKgoODw/Xr1+dOy8rKIiMjAeDcuXOMvzCIjIxkiAIDPz8/U1NTJyeniYn1sJvaO8jKylJSUsrJyZm7YmtrO7emgwEShcXR9fDipn//Uznp3Vl4l8pYuMrhv/zlwtMV/UxoDpL7N9u/DOP7VrLSVWBDiwK19XmG2M3OPioA4LLvJ3HtiVO/Wmhh8pLrfKZfNokIQBjtjfBsTH61aKMcabEQKgxrWnG967kvGWMRSFiYEJLQ66QV/eu/Il3yiHNTlYYKaxwsSpMHVzqEVQSJAmtZd6JQVFSksmhMTEyW14q9vb2CggKjEgUFhYiICADg5uZ+9uzZXJlnz55xc3PPnfr4+BgbGzs7O09OzmzsXltbu/hQdXR0mPitLJacnBwlJSVGi4qKitbW1gsKfMKiQO0qfP74YWhSQqiDjoqGruGzqnHGC7TxMi8DLTUVFbVLpv5ZHTQAgE4Poc3ffa8e3Vn17KbJ3SdpPQAA+Lpwj6tmvuXDVCDXelvoq6moGtjcryAAQEf0QwsVFZVLekb3M9sBAPcq4YGLS1BUqJ2a8eO0jACjk//4u6ztvaum2mraZrezZx/uQ2WRt7Q1VFRUNHXvpLaTAYDYXxDi/OBFRqb/FRUNbX33mLKZL34dL6/oqqmoaerZPsgbgqm6mCuntn7B9r87T4gq3whtxgPAaJqbvrqKioq67r3I6qUm/l89NrQoDAdoxZiHEsgAALhM93QV/dYeAABchHGk5M2+fhpQJgYywzvqhgAAcM3tvrZ5l80Krrq0Y8Yo08NDaUkDLSUNFmZ5pjavMpooAAAjLZZiRc8Tm+7aFZhcqwrMnPumjy+OrLIyyTO7Vur0kvERQ2wr7s6K7khOqjI1zre839k8NtNvQenrfGhVYGGWZ+LaWjbzZuq5LxVz9S1RmCot1bleans5UfNh/8BszyKlp9Xpeo5Nwspo8JqARIG1rC9RSEtLU1dXd3FxcXFxcf4grq6uzs7O1tbWZmZmdPpy7Pzhw4eMSnJzZzJLpqenz19M2NHRkZ6ezigZFxfHuDg39FBYWKimpubs7Ozi4uK6CG7fvm1kZLQG8xvq6uru37/v7Oz85MmTt1/9hEWBWOalvPm/vvjhtLyV3V1ljs9/+E05on2KMF5se3Lvpi/PXHd2NhXeu3XTEfuUNiIMewn/9N1/dBLbCiw52Nh+vPi0A4BYZsL1OdtW3ey+5heap77+5vQ1ZzvTy6auHtFRz+/p6Vq5ujrJ7v7s778Y5k8QelOu/MDG9k92Xi2zxwkVpU+Nzv7jTz8IGFk6O1nwfMm2T8KjDmCw3F9q+487j6nZOzvL7f5u12HNeCx+FON9mo3tWy5hm3vOWse//+tXp+4X91OnS92NLK44ODveVNz2P5+dNs8YaC+8r8D5T7YvjymaOwdmdeO6Yq4Js3/PZejq6mh0kXPLIZs4zDrI0A+woUWBPtpoxp/klkmhAQDgstzTlXUwbQAAw346iSZeIzg6TLaWaR5KelgDMNz7yCHb0LLKx++Vf8RAD44yXlMuwhWvblr+yKfOzihZRLM6r4MOhLarQrFCsvnOIXWON5MkhMtyBwCAVB+dp69cdPdRva9/qaZKlk8eCQBf/CTt6K9xuk51Xo9LVM7GWwdN4gFInRgH7ST16w2+3nU2ZmkyJnX5nXSA3neJAjHfJf2qfRemof6SfH503eyOk7SRMJtcI6eP7kexfkCiwFrWlyg4OjpKSEgsvvzw8PDmzZvnd62vBsXFxcrKyidOnODl5X3x4gVjbqCPj8/p06cXXwmJRNq0adP4+PiqhTmDp6cnQ32sra07OzsXvPoJiwKpJkjnB7av+R0zSQAjoarf//mP6qHNTS90Pv+vf8s/wQIA1Hmf/RfbP6Uft0yNBIhv/vrfmtkUwqtwje/+uEXj+eBEnQvPv/5w4m7uUJ03+98/O3A9HwCAON5R29iEaesaAQCodOT59r93OlUM9GRb/8T2vzsVPYcAAMbC1bg/+9P+O4U4AEg33vnnr9gDagfizdjZ/nnsQRkNAAaeqXz7X2ynPUr6WoLP/eGLXyTvjQLgUiz2/PEPF5zzJ6h95RW9AAC0Rit2tu+5brwC6AnX3Ma29WrKIAAAxu/43/66RSMeAIBSZnrgf74RcWlaH5NuN7Ao0KoqpPjzn2MZwwpThT5pvPuiRZXTlGSjD5zIi6ynAsB4a5XJ2XS/JoDuV8aiiWYv5r6m00ZLK+RP5fnXkQEABptM1LNsEwlAxV69mG4VNg4AMNLmpJnsUgow0GqpnGQZwpgzSWkJyDh3uXMMCKW+OeISNUWDAAB1ni/Vb3d34ciNz9MEDJt6GZ0LvY36Kll2SdMA/Q/eFoVujKV6lkscAWAsUDNOz398eqZLAp9zP8fCdIM8pACQKLCa9SIKdDo9JSVFXl6+tbXV1tY2MDDww+UvXbqUl5dHpVIjIiJUVFTI5CV/fWpoaFBQUFhkYSwWm5GRMZe3saCgQFpamvFv7OrqenARdHZ2Zmdny8vLz89qsBpISEgwUpjt2LGjurp6wauftCgEaHzLtvtyXCcATLw02fbtH3lvJr28ysX23S6LNBwAwFD6Je7P/+fc3bqxwUCJLV9/pZIGQOtOVtn0//ZreUd6a+38jtMpb7QvWvPbr/5X7cXrnKRTVYHGwgc4Dxzas+Vvf/7Lfpfivu606z9+9pOAB2NxzcBzNa7PPpcIa5sGgBJ77j99v9PcN/2+6BdsexSiWgEAoNx1z3/+wmGd1v0qgP+/vz1yOQkAxrNtj/+dTeBO7jgd6nyleA8ePMi+7z9/Z9ty0rISoNlfcQvbFuMoDABMJZh++dmfvvh575GDBw8e3Lf5m892yttXreIuiUtgI4tCcekFvqLomWcyLudhurh4SVhRf3HRYJRbhrJhXcU4bbKr2vRsuk8NAIXYl1l5WSX29NmMB6l4Ip0+VlqlK1HXwKiL0O2smaHvN0qlt1sJF0e3UgCA1tPleT3FsRCgvcFEOvwgX6KsVJKUZKLo+dgzum0jgC94XGhs1jkCAADNz1K1nDpaBwlJd+KE7w3Nxjjoa5p302+MBAOeb4lCR2y2jELx8zoyHj9d8iiJ/1Jj84zGEIu8cywMMO9YJL5OQaLAWtaLKFRXVx87dmxwcNDT01NVVXVoaOjD5dva2kRERCorKwHA09NTRkZmqS2WlJTs2bNnGaFisdijR492d3czTvv6+uoWAaPbIzg4WFhYeBmNLh4lJSV3d3cAOHjwYF1d3YJXP2lRCLz0PdtWlcA6ABh+rv3T3/+s5Fdd6SXzx//bahA3CgDQ8kzoJ7btWqHdlCk/sZ++/kolkQhA7w4z5PzzV//Zvunr/edvFI7BSITyV5//92lXhgRQcHUvTXj/+v058/TWlmjjff/+fIdjUX932vUfv9hy/vGsKKgf/cufTj2qwwNApjnnX7/j8MppCdX6hW2zyLNmAIDxeIMtf/tv2ZDmwZanfH/89yGjWArAaMZN7v9jE3IpqX9pzfnjnyQfVjZVJGruYvvPccsqAIy/wma2H41jOgAAn2DwxV//dsoqoQmLxWI7evoHRienyOtjOcRGFoWyMhG+woiuGVHIdE9XNWjtZbxWVyxwLOdZJ3mit+by2XSfqplbSBNTHbnlikKFwQ2EkbrqSxfL08foAABjbbZ6OTdip+gU7HXhwtA6EgBQuzs9LFKciwA6XhnoZdqFj3T2THV3T3X3TY9OUGmAy3tUoG+MZbT4KihFy7GzfZRY7pdywbZrZsnzGNbWIM8uFk+Hfo8FokAbi76TcOi3iPOiiWJiiUJ8Lw4cyQhsZLwppvMf5VgYtWBW/3e4QiBRYC3rQhRIJFJERIS4uDiBQDA1Nb1z585i7mpvb9+/fz8A5OfnCwoK9vUtbfp3eXn54cOHlxoqhUJJSUm5cOHCUm9kUFlZycfH19PTs7zbFwMShfdAqgk22vb//vyPM3oheTFWB7/929+lIgencF1hYv/+8Tcpt7KyshfWYr/+fZ9lbAsNhj3O/Ouzv0jH4egAMJB3X+DfbGxs/yd+N3UMgN4Vobhv05fsRolleVFhIY8tbqkd/36bkH1OfY7jyZ//H9t2u6LezqTL/2D7ite9EgAA+oMVDvzlv764aPs8M8tb8H/+vPmwE4ZGx0Rd2fn5LyK3IsvKSpxF9/78o0xEL34C63WE7a+/aUVSAEZSLPb/F9uZO4X1Sdd3fbHlUnBecerdE3/8f/88aFJCh8lca+4v2Lj0fXPruyZHEvW3bdn8s3ZEPYOW3tHp9eEJG1kU6L31BvxpnoWMbBq4DNfkC8Kl0bUjdXXDsXaJQqrVJWO0yY4KXe7kx1VAn57uahlpaBrHlFXri5VENkyPN1dKHIiRs8KU1wwleWdrGlSndwHgMCZn84JqSABA7Wx3NX55K5MOtJGwW1lX7mJLmsYwmHFM62TfJB0Al30vV0ObMX0S6n1fKtli26YAX1+hLZp8M3y4tmY4xSdXx7Q2owtml0fiZ7uR6MNFZcrnXt54MTY6PD00ND082Od1Kfr0lc4JAICxmNu5l+16N84KSSQKrGVdiEJPT8/27dsBwNfXV0hIaJGTE4lEooSEBGM14L1795Y0uQGWKwqTk5Pbt29nZoVkUFDQqmaGRqLwHkg1Adpb/mc7j6S0LP/hQwcPXn3ehAcAIHeku4keOsTFxXX4kNjt0BoSAMBAhJmIwLnbhQQaAMBI6S3BL9g+O+WS1c+oa7olUuck12EuLiH1Bw0Ual2wtQgXFxfXYSMDw/NC5iF1g4Olj4VOippEMjZWHU211dAwd3twXU3g8KGDvBeelDFm1QxlPjA8fugwFxfXoUN6YfVjAEDojNHjOqfmlksFmCzzvnT68OXg2ilo95W7yMXFxSdwVlfzspiuZx0VAFqCLeQOHT7MpXC/Bk8lD6dd5Tp8iLEhGJeYbUj1OpnTvoFFAeg9D2RjrCJIFAAAQv3LUlWhl5IyyTIySWKiZXEYCgBMdTffMyxL7AJqR9sD03gh8WQJ8WS7SBwO6BOVNUZChf7hxZKi8QKXysMrSQAAE92e5rWpbWQAoA32v/AsflpBAwCgDL1wyJYWSpSUSpSUz3JIJgJM10bXurj3DgMAQHtisX1QbxceAMhdKSWSkkkSIglyZg1ZMx/XQ+GWOZ6JxNmJKeSmpJLb11tq5vcw5FUbmDbXAcBEt9v1TJOgVZ8wtXIgUWAtrBcFEon09OnTK1eu4HA4IyMjZ2fnxd/b3t6+efNmAEhNTVVRUampqVn8vcXFxb/++uuSQqVSqVFRURoaGszMM8jPz1dUVKyoqFh2DR9GVFT07t27ALBt2zY0R2EepJoAze/Yduq/aF3yrROVduf++ccjeunrPWfBemQjiwIpmGq+AAAgAElEQVRQKr2S5Zz7x5aTd4s6XFKlJVZTvuJBMc1YaYWWTNr94g2UnBGJAmthvSiQyeQff/xxcHDQ2tp6SZYAAMPDw1paWk+fPgUACwsLVVXVxd+Lx+O9vZe8j+J33303OMhsohInJydRUVEmK3kffn5+JSUlAPDkyZP5yZsZfMKiQKx4LPNntq+VAhuWeOM0JtLsJza2rfKeLQt/nYiPs6FFgTbdUK+hVJzet4xxHOpgQZnc6fKC9fY4pk6me6ZIqDQ2bpzFkaskCvSe9ND7ngmVw9MAAHTKSHmMt6uD3e3bt2/fe5rVyliDMl703OuO3e07D3xrVzTTHvOiMFQReuf27dt3HP0Si1/nfO3Ofuxid/v2bVevxK7JiYa0gNuz2Lt4PPJIapxczrfcFRYFHA6nP0txcfFi6rGzs3N3dy8oKNi2bduiw37N6OiohoZGSEhIZmamoqJiQUHBIm+8fv26paWlvr5+dHT0Im9xc3O7evUq85kZCwsLlZWV09LSFn/LlStXGL/VhISEjxaOi4vT19e3srK6cePGgpfWXhTM180200M18c43PBIblppHmYjNC7pm6RhV2L1ORv03Fu7uG3ubaVJjckftyHLuJPYNJjwfXHe9UHRCfX5XbOXqLr5aaVZ6m2lqZ17IvSu6Fw/883v+K3l9AADk0YLrhz/77Zy6lpaWloVrTP0EAL42QPfE3pPS6lpyvNuP6IS/WrlNP5gTBdp4S4qFlJi0lpaW3Ok9u05YxrZRAegdadY6kkKKqlpaWpdtn7WOjpa9cNRioK0vcegztm+kE7qWs2x6JUVhYmJCQ0PjxiyKiorZ2dkfrsTR0dHKygqPx1++fPnFixdLjx8A4OXLl+zs7ACQk5OjoKCQn5//0VtMTU2vXLnCiFNVVXUxXQv37t0zNjZeqYxJxcXFCgoKi3QFIyMjc3NzRrQqKirh4eEfKBwQEKCmpsYofPnyZVNT0/lrR9dYFCwsLC5pa+Om8H39Ayw/hsYJZDoFNza8xBsHhyemqXQaHjfaz+ofYcMdE7gpaxtbSSmpdfIeWPIxMDgwjh9e8ntmoK9/oG9wZAg/PTTC6h9h4TE4MDY5jJ8cYH0kiz1wU3gZWVlHR8eV+2Si9pRG+/lEB1pLiSqZMTKlTg/m2otzeM5fCTKaofbrAUn3EgCABn9hjgPuC8dylw+TojDZVRabggUAgC5PiRO8sgEDMJWhLyZqFjf57ltwoSqnhR3jR5bVLbpiojA+Pq6mphYaGjp3paioSEZGZv7WA2+zbdu2xsbG4eHhn376acmxz9LT03P16lXGsMX58+cfPnz44fImJiZubm5zpxgM5qNCAwD79u3LyMhYdpBvIycnd+vWrQ+XodFohoaGDx48mLvy6tUrRUVFRs7ptwkKClJVVZ3/5ouIiKBSX4+w6lVrPOsOYi7wJWBubq6nrz9NJI5PTKDjEzwI00S7O3dkZGXRewAdyz6miUQFBQVGepiVpdJN+LS0WU4fAABlvOQG9xc/cZzhP3fewDG+HwDKnLm4FNyLhwCAPJR3+8IOw6iPrNtfPCs3RwHzUF7k5KXIKWi4ySUowHfmovC5c4KyplFvLH7tTzZgP6kYVUNYXrfoiolCb2/vL7/8smDBgoCAgJ+fH5VKpbwLQ0NDLy+viYkJaWnprKys5WViZsCYrODs7Nzc3CwtLZ2dnf3OFikUCp1O37Fjx/v+ed4XqoWFhaOj49jY2PyHLjPQaLTW1lYFBYWEhIQPhEqlUrdv375gOaWWlpalpSWNRltQnkaj6erqWlhYvLM5xl+0K1QDsb6Mv2OxWHV1dTKZvFI/1NuYmZmZrZuhBwRLcHPb2EMPiPXASg89zFDkLHxGZkYUgDbVXpmTFB8d5Wstzsmj9rhqpMbl2Fmlx6XDAEAfqXNT3akegl2ppldKFIYKXGRO89tkTcBQhNBvRy5YeMTFRvleF9q5V+j564Raw8/kdp/W8W9f7oSZFROF/v7+/fv3Lxi/FxYWfv78uZaWFue7+Pzzz/Pz8ykUyt69e5nPV2hvb8/YeElQUPDnn39+Z4ucnJxFRUWnTp2qra19ZyWamprvvOuLL75g7EAtJyfX3NzMZKheXl43b94EAFlZ2U2bNr0v1PT0dDqdzsnJ2dTUNP92LS2te/fu2djYLCjv6up669Ytc3Pzt1uMiYm5detW4OOgf1t89bPy5rzU/NHRUTk5ucDAQA4OjnfesiKsp8mMCNawoSczItYJq7Tq4Q1ReA0l/YbgmTO2GWnep/mUHpYMAQBlqPCWyK+aoV0r1fSKiAKxJcno4i5h2wQcHaDF98QvFywzBwEABhINuLdoR8xkjyVXeJw/IeKY3Lnsb4QrJgp9fX07d+5ckEpZUFAwMDCwu7sb8y66urp4eXlrampGRkbmvvIuGxwORyQS1dXV3dzcsFjsO1vEYDB4PH7fvn3ve9h/INSzZ88WFRVhMBgREZH5e0ctCRKJFBISoqysPDY2ZmxsbGNj84FQcTgclUr97bffFjSnpaVlY2MzMDCwoPzQ0JCxsfE7n/oTExNXrlwx0TA1adD1rLuvIq365ZdfMpZoYjCYpeaqWjxIFBBIFBDMs0qiUH1fnF/heukkAABhfHT2OToQZnD+rPSTzvZk8V38V+LaAQB6XhqfYrcvWrE1LEyLAm0Kk22tdFTSLnEmydZUtiHncX3/WgCAngTt47/qRzM+2Aefqx85J+dRz8SirRUTheHhYQEBgaKiorkrnZ2doqKijC/i70NKSiogYMXm1g0ODoqIiERGRn64mISExPwx/pGRkZaWlo9WrqSkxJgrUFRUxMnJubwIy8rKODk5aTTa2NiYtLS0v7//h8tTqVRRUdHY2Ni5K4ODg8rKyo8fP35neWdnZ21t7bGx1xnXqqurGRL25MmTe3fv2fRejRwMm5qaEhQUHBgYeGclKwgSBQQSBQTzrLQo0KcG2yrz8jw1OHYeEb0Xm1fT3pdxR9Xq6cu8vLzMIDuhk1wmIS0Aw6Fqx8VUXBPz8qKtFA+ed6lg9vvsa5gTBTqhNVJ862dfHTeKzC4oLirIq2gawOPS7fhPyVrGpue+uHZhO++V5AE6AHU814H3Ww6twDpmHGclVz0wHn4Rs6ioqDx//vzDldDpdGVl5ZiYmGXs6rSA9vZ2bW3tj+4mBQBEIlFBQcHPz48Rp7Gx8SLn02pqakZGRvb09EhISFRVVX38hjfB4/E+Pj56enr9/f3Gxsaenp6LuQuHwzHGCBjR6uvr37t37wPl79y5c/nyZUZhb29vJSUlFq56QKKAQKKAYJ6VFgVyS8p9RW7uY8d4eHiOHePm1vLKa8/wvHDmGDc3N/cxyWvPZsemCWWuqsLc3NwnzpsmdK2cJjC96mEky/UUz9FjPLy8x3m4ubm55W4mYKhALXdQusjNzX1MQMy/mjHnj1Duc0VNzblomKloV0wUiERiRkYGFos9N0tMTMxi6pmYmPjhhx+Y3yqasSBzkYVJJJKEhAQjzvlrCj4MlUr94Ycf6HR6fn7+3r17lxphR0fHpk2bAODBgwcXL15c/I14PF5UVJQRrZeX10fLu7i4MApLS0svmKiIRAGxxiBRQDAPyszIWpgSBau618PhRCLxX//6Fw635IQUeDze3Nzc19eXmVUPdXV1BgYGH04wwDwUCsXKysrX15exXiAqKmpJt9vY2Dg6Ora1tV2+fDkoaO3WKM4HiQLTEBrTQ3IahjZWvhoW8smJwmD5U5/U+vGZbrwJTOEL/2TsOztMh4oe3bC0tLS0tAvIbf1AnkRac3KAjZWlpaWllY19zKt1sonHmoJEgbUwJQqO7beS41IMDAw0NTXV1NTc3Nzezhm8GLq7u7/77rtl3DiHp6cnHx/fkm7p6el59OjRUhuanJz8+uuvAaCtrU1ZWfmj8yEY0Gg0e3t7S0tLAIiIiODi4lpquysFEgWm6fOR+lH1YemKpnP9PfPJiUJ/hvLu3ccdUogAQGz00TxyVjW45S1RwNfHGMiKiikZGhoaGkiJyts8KX3nlGL6UEaAFi/PWSkdQ0NDQ13JAzt51EKqNs62jysEEgXWwoQotDg+HHaTEZAVEhJydHR0dXVddhDj4+NOTk52dnbLu72qqkpDQ2Op2ZCWsSkUAODxeA8PDysrKwBwdnYWFxdf5I0//PADDofDYrEaGhopKSlLbXelQKLANANP1fYY+FbOT382VvnihoK4mJiYhJRz/hAFAAZLwu5eC3xFBYCxXC83d7/8UQAglLrpKIqJiSsYWGX1AgB05QaFx/sHubpoiolJyluntP0Ovyx+cqIA0Jd8ef+uY155/dUBBpx7JCPfGh4m48sfnt9z0ihhZjoxtaO4JL/hXXmih4vuiR/ZrhIwt0AaG6h8bOuFJx+fff37AokCa1m+KNxrdb7TZt1Q06ClpdXauvQd+d6kvLx8x44dy7s3PDycm5t7GS0uY5tpAGhra/v5558BoKOjQ0dHZzGrNgwMDLy9vWk0WlZW1r59+5bR6EqBRIFpFooCsSnOQJVX1uxRcHCwu6boCf3H1ROAa0sy4j8hG1TTVe4uw3vqZiQWDy2hd+97egQGB3tont93+lYBBaAhQP3AV5+dVHXxCwgw5dt8yCpi9He379QnKAoA4ymWp7fxCwrs2KH5pP3tUarJ+idiW2SjF2T56083Vxc6OccpaUu/l9F28gKit2vnjcriG/zEflF8MfBpbTyCRIG1LFMU6HS6S7P91WpTAODh4VnkvMUPgMPhPD09jYyMGGv5SCQS/mMQCAQajVZTUyMhIbEgJdFiWLYoEAiEwMBAbW1tAOjq6pKUlAwODv5AeS0tLQcHBzqd3tbWJi4u3tCw1N0LVxIkCkyzQBSG02zluflMMxmTc8YiFLefd80eAoDmxOuCP27dd1JCyTUZRwcAfGdz7xQVAEhlXianTrh2ATQFaYrzSz1rIQLAdLLJNtE75aPMLv9Zb3ySogAwGnb+X5/9+6D5q3e9OBxz/bedFunTb87gJgxUl+ZlzpFVWNtWHqR/SV4zfP5+tRNdobq/HHQuXMkZ+OsfJAqsZZmiEBca/4XE//56YzM7O3toaCgevwI7lpLJZEtLS0NDQwCwtrZm/xjHjx+vrq4+ffr08lIlLlsUAIBGozk4OKipqQHApUuXPrxe8dy5c4y9JHh4eCorK5fX4kqBRIFpFohCf6yl6I9f/sJ+iIOdnZ3j4L5t351yzR+iAwCxyVvoG7adsmGtdAAAKrkzwZrv2H52dvY9237lPO6GBXjlq3JJ17IYDwBAzLqzR9S+YOT3NkvykxQFerbbuV3neIR2nrpfQAIAoJMnRwd6enr6hqfIdBiJNftlq85sopw5yIQp3ORrcARyR5iR9EWpR/MfJri2Z+rbRQNaUI/CxuaTEIXY0Lj/PfP5rWbLrq4uZlYrLCAkJERKSgqHw1EolPGPMTY2lpeXd+bMmeW1VVJSsmfPnmWHGh8ff/HixfHx8UWWr6+v5+XlZT5TNZMgUWCagadqe0xD5tx0NN5c44KoY3k/4105iScQSFQAoNQnOpvyikqLyAhcDh+gAdQ9OrZN6nYednysP/m28ikelzaAV36q6ppmuWMAAPh02z1iDkVIFDY+5GZ/WY4Lbpm1pfe1dh21yp0GINR7mYuws7PvPq4b2TRGwaUY7tqu+7RjtltgemR4cAyTqCt1fN5XIX79gLRcX7VzHHLhnXN9D5NFjgrbDtqWrNb2LOsUJAqsZflzFDw77tk0Xl/ZaGg02tWrVwUFBTMzM3M+RkJCwpYtW/r7+5fXVl9fn7GxMTOhOjg4nDhxIjMzMyMjI/X9ZGVlJScnb9q0aTH5H1cbJApMM+An89N5vQfRqampqam5JU116e56cuJ2QTNvy9yqTgKVgquOluPbrxnbMpZ799BeLrOoblLnC+G9fLo+L3MKYsz4t+xhv9sKUPdYWlZeP3MUAGAq+dpP/DZ5w0gUNjaUkao753eevxkzDgCDWfqnfj5k8ryPQCMTCUQqOcta/97LYhxAlacSx94zFiGpqampyZ7XdG+5prZSpgn4qdfgp8lUem+2jfiho/LWIampqampL5+YX+A+YxqG+WgYvzOQKLCWpYkCiURKTEwMCgp6GvxUIVT2Tqv1igcUGxt78uTJE4tDXFx82SkdX7x4ERoaGhQUNJdjsaysbL529Pf3l5WVfaCGjIyMxYd64cKFycn3bBS+hiBRYJrJLDctoVMz/+7Seo+bAIYLvHT4Z/6hz+j4tUxOYmPclAzC2gEA+l7aW9nczxwFaI8yETt94oSQkIFLgJ95bB9AZ4qr+z3fuikAAGJViPbt8MbJFUsmv0741EQBX+6jJXntRTOjr5HSnuqko2qR1gcAgG8r8b/s9LKOMb2RUOanM/M24td5nPX+3YbwtQ/NZRgFT/HpvWieXosfY52BRIG1LE0U2tvb//CHPygqKgoLC/9musul++5axLgKPH78WEhISERERFhYWEFBgbFe8fjx46GhoXNlQkNDjx8/zroYVwUkCog15lMThfcx2VIbYWcXV7daG7D9vkGiwFqWJgrDw8PXrl2Li4sDgCd9HjfqLdYgxBXnyZMnjCmTDLKzsxk7RPDz88/fLCoiIoKfn58F8a0mSBQQawwSBQCAkXpn0R072U9rXrdwia4a/70tbVl1kCiwliXPUcBisT/88AMA3Gt1WrAp1EZh27Zt7e3v+Bn5+fmTk5PnTpOTk5EoMAkSBQQSBQCA0caXT51u2Vpft7Bwj6uZQKKwRJAosJbFioKNjc3FixcFBQXFxcUZHfXuLQt3j9woHDx4sLa29u3rIiIiHBwcgrNwcHCIiIgwXvL09BQUFFzSMof1CRIFxBqDRAHBPEgUWMtiRWH37t3Xrl0LCwtLTU1lXHl7m+mNAgcHxzuzHl24cMHExCRsFhMTkwsXLgCAs7OzoaEhY/KjtLT0wMDAmoe8YiBRQKwxSBQQzINEgbUsVhQwmIULcjauKBw9erS4uHjulEajEQgEAODn509KSpq7npSUxBh6aG5uHhoaAoDp6en9+/d3dnauecgrxhqLgoWFhbqm5vjkZGdXNzo+wWN0fNLqxk1xCQn0HkDHso/xyUkpKSlHR8c1++BaA36fovA2G1cUsFismJhYWVlZW1tbW1ubo6Pj7du3AeDEiRNhYWFzxcLCwk6cODF3qquru3fv3pSUFJYnTWIG3Sr1kM7AScpEF6GjA48dJK5u74iZmZmJiQmVSiWRyOj4BA8qlerk5KSgoIDeA+hY9kGlUlVUVFCPAgv5FEUBANrb248dO8bBwcHBwWFubs7IcKChobFgMqOGhgYAYLHYsbExOp0+NjZ26NChrq73r3he9+hXaUb0hOlUqR3J2ncq94hauXzPdPfqNWdmZmZmZrZ69SPWP25ubmjoAcEkGhoaSBRYyPJF4W6j7cYVBQAgk8kkEolEIn00BbWDg4OpqWliYmJsbKyoqOiyc0GuB3Qr1YI7A5TLpIpHCkg0UsFIjkSx4Oo1h+YoINAcBQTzoDkKrGX5ohDXG2Vao9+Bx65SZOsKd3f3M2fO8PHxDQ+/tbf8xuHVZL1RtVb+cI5CqUT1eCUAlI0VixUJrF6LSBQQSBQQzINEgbUsXxQAILr3hWG1Vv3EO5YaItYbpaPFOpWqWUPpAHAq90jpaBEAFIzk8OUdW71GkSggkCggmAeJAmthShQAILo3onysdOXjQqw02UMZ6YMpjL+Hdj3tm+4BgG5C1/Pu4NVrFIkCAokCgnmQKLAWZkUBgfgASBQQG08U+kux6enDGzhbysehYPMbnvr3YskAfZ2Pg7tfjX5koharQaLAWpAoIFYRJAqIjSYKhCGfG9nmT4YmATDxJTcC+2byLRNGXvqW34+fWPQTldaTUaarmaaimq4gm2nr3Td/DvRQboWhdpqifIqaWXVcMwBMpD2peBI1ysj7SsUPxz0oCyhYsXXYhJo6K6M0eYUUFf2SwFIaADHfI15KuCYPBzDRfVczO6CEuL6zSiNRYC1IFBCrCBIFxAYTBVxVlfnlwoAqGgCMlxVJ8ie6ZtAByK3xBYrihc8xi3x4U6uDMhUFM10SujMyu9OflxuKRWs9ZLgCvT48T02jwCehOz2t84V3qb1DG5Y04qMRp2bbw9hakjLWaS8drRuC/0gbFBqZTCPT3rxKp5HJNMq8i91ppbpq2a5hnWnpXfFhlXevN9TQKBV+KWoK9UWTAEAvdU809hkaWdemgESBtSBRQKwiSBQQG0sUSJVB6RpKNfljjNPpMo/kC1I1qbUt1+USdHxH5z+UKQTi6Mj08PD0COPPcfI0ZeYlen/L1YsvbSKm5i70JhVIKOc+raNCT6OmUKZT1qwE0MmjfQQCbchPP8nQdWBmJ5npXg+NhCsvCO8Nk0ZofFmicD5B5GLcKY2KmGoSlQ6U2gbdq5UOFnEX5XNsYydnSg60XZdJvRI8Oj1zTp3oncIBqcQ3RU2hvmgCAICQXyym21A+sp5HH5AosBYkCohVBIkCYkOJAn08wS5F2aC1de4KYfCpXsSZ0/HCl5obKW8UrX+erSIZf1EkUUwsUUQwVsKwJqll5rWBpBxBpeqi+Uupx9tvG+XcjJsaLSq4aNxQN7Kg4UE/w0RVi5aS1onW1ommyqabcglXIt4jCnRSe3q+vGSOTy6uq2sy60mmgFJ5ahsNqoqPHo7it27DduOHcDNKQywpkdIvT2xe0O1ALPZ5LQrQ02gkVBzXsaDMugKJAmtBooBYRZAoIDaUKEz3+xumyt3unbdH7DTGK/439jidgI8MBMynOzZL0KK5ZXTeJXyXs0amSch4RVSqgGkDZqEoDAVbxB1mjxaSTJKUTBIXiuI+Fm8W9R5RIIxFOyZJ3huaOR1uuaJZ8DAbT60tu3imMLLvjbI9sVmC2qWZbQt6C94UBWqHs0imbwllHZsCEgXWgkQBsYogUUBsKFEg9Pnqp8re6ZvtuAdiT63p+ZfXzIoklSsy3+ycH23tzU7rSE7pTE3tTElqTysY6ZqYeWkkKYdPsjJ//pb0I21WRjl3Uqe7UjLPqlRXji1oeNBHP0nfsa+fDnQ6kMe63dUSzKKIdPxUfX5bbGxHbu3U5Fx/xuSI39U4Od/Z2mk9Thp5bgkThPpyEb6ShKE3ghzOyheWK4zFfFAU6J2uohneBUgU1hIkCgjEDEgUEBtKFMhDIVdSFW50DTJO6RMJVkkKjoNDEyMhN6LFb3YPv37g0jEJxVf00jUuZWlrZ11SS9Oxbcye++Rsb9I6m2gR8do3Kr1S+BSL4tppMNpmJJBoEjw689yfnmwsHR6hDgcYJBk49TN6CWiTPffUEixiKdTBgQjXbCPDpAsGtamvqLNB4vK8Uy5ebmUESa2tUFUvDq4hQXWZEF9x3MCbTjDRYy/7UsmhZ7YLY7q1aKCXTi6dN0eBjm+zu5jztIa6jicpIFFgLUgUEKsIEgXEhhIFmMpwT1ZRbaqhAACpPjT9FH9heicA0IZLSlVOxpuHTSxuBIJUG112STLJwr7SxbnirnW+jkbO44RxHAAApfFliTz/S9NblU6O5Tcscm66dfeQR56oxapYv171cFcySjtkGoDSV9fu41B2J7i7uW/uCz9tornBRjFO2KTS2aHMzCjLxre/mwDU/ILjh/Mj+hY87und+TXaggnaV8ucnCpu38w1t2ppppOLPeMlhatzGb0SzXWq0pXp/eu4QwGJAotBooBYRZAoIDaWKFCx8Xn6WuUpvQBAqktqDMycIDEeoDRCbWLT85TxxU9V6C+sc3cst79bZuvUmNJAnfcKrS29/p5D+R27UkdvbNkQAOCrU9vSiqcYldOIk2WJrZlNNABSW2Gjw7Xy+04tJbWEeUszaROvWp0dyu/eLr0fOTxAAfj/7J13XFRX2oBns5vsZr/sZlM1xmg0dkGkDgiKokiTJgiCSgcBlS5FioqKCjak2QuogIqgUqQKIr3D0OvQywDT+8z7/TGgCCYWmAxj7vObP2C499xz7wz3PPec97wHgN3dG3e/t4Xyln6BgeKmy2dKT54sPR3S+BwLAOzeqvaUxKEeOgBAz+PnKk71jZNHQ2YViCgIFkQUEPgIIgoIwiUKwO5qOuqZdyaD9u5N/zzoyS5556/iiO/e8iPAR9s/Mj87NMp696aCAxEFwYKIAgIfQUQBQchEATjUjND8Y6Hdfe/elO/gm9uCDzwzNEzUs6lOwzDZ797jw8FirHbnxZSzZ/PAAyIKggYRBQQ+gogCgrCJAgBzlDzQR//9bEd/Hkwiqb64Jze3r6KdTuNTqCGZ3ISlUfjiIDMIIgqC5S2i0N6BFVx9ED4pfHx8vL29BV0LBEESFhZmZWUl6FogCDd2dnbnzp0TdC1mGBkZmb6+2dBz9V7MnTuX98OYKDQ2NVdWVlYgIEwbc3NzMzMzQdcCQZC4ublpaWkJuhYIws327dsdHR0FXYuZpLi4eNWqVYmJiYKuyHtRWlr63XffvSEKJaVl8vLysggI02bevHnz5s0TdC0QBMmvv/76ww8/CLoWCMLNjz/+uGDBAkHXYiZBo9FfffWVuLi4oCvyvnz++edviAISo4AwU3h5eXl6egq6FgiCJDg42NzcXNC1QBBubGxsgoKCBF2LmYTNZktLS2OxwjHQz+VykWBGBH7h6enp4eEh6FogCJILFy4gooAwTWxsbAIDAwVdi5mExWJJSUl1dAhHa8vhcBBRQOAXyKwHBOGb9YAw+0BmPQgWZHokAh9BRAEBEQWE6YOIgmBBRAGBjyCigICIAsL0QURBsCCigMBHEFFAQERhOsziBR3/VBBRECyIKCDwkU9UFLqjbLds3OxfyHj3pu9H+y0TlTW/mT/oIk18tyXxmNZq0QM3SwkzdRxBMNtEgctm0ul01njGYg6LQaMzOa8aZA6dMNCVJxkAACAASURBVDI8PDw8PIKn/OHqBwwSfmR4eHhklER/W2vOpVbdcfd+1PQ65SGTMsormMTkHYlJpzFeLe3MYdHpDBZnUlGUsluBR10jm9775Kj4keHh4eERInVC5dlU4tg5Eci/c04cFp3GmHhR6HTmbFp2GhEFwYKIAgIf+URFoSVo07f//cY8fcZEoeWK/vrFc42isW8s+9N01/pXFEol4PnwTB1HEMw2UcCmnbTcZRFTP/Zrc6zjBrMLlUQ2ADBJjbHHTKTEJCQkJCTWrlB0uFY7/NaGlTXc+NBBTVFcQkJiLVrV4UbTlPaXNZp5EK13Ph/Ha2xp+MorroaSEhISEhJr1D2SOsiM4fyA3Zu8no4l5mOVX9lhtC8iv//NYjiUoisOjs7Xat5nxSZaR06IoYy0hISEhJiSWVDKEA0A2KMd8S6aG3nntEZKdt+tasqUZR04ZEyoxYb9d8cvStMD6z3m/knt73HQPwlEFAQLIgoIfER4RIFLwXVhOwdGBjpriwqKK6r7X68eSOqoLC3Izy8qrekh8W77rRfUfpm3wC6NMIqtxbR2jTABADiknvY6DJbAAqD3lhbmFxSWVLV0EdgAQB/CNrf1jwy215YWllQ1thGYMNxcWFhS0dTLa4hYw+21FSWNg3QOAHApvdXlxfklNSmhliKf/V076MUIrx7dmJL8/PzC4vpO/Cx61nsXs00UWuMPamxWv1o99mvdNeNFqkeKKQCsjruOUr+qOiQ24nA4HK498aDSarRtDJY+qV3lEIqCtWRVHaOK+3A4XGdNfIR74POhSUcZSHRbvT2oisj7+F8E7Ni08cDNahwOh8PVxPocul/a3ZrhobzUOqaLtz2rIEhh446TWT2Tq0so8LW1sY0of5cpMPofuqFljINz2nE4HA6Teumi/60aYGCjd25YqOL3pGkIh8MN1j7xUVwlty+6Y1JpHFLZcfVFhpfGL0rtTS1lNcf7ze9xOf8kEFEQLIgoIPAR4REFWmGIGXrVBh0TE31FuRU//FP1YHwbncNmDWadt5H6v4UyCgprFy3YbH62dJDGhc5gtQULljolNSbbLUbNUfLKowJwW85prvjXYtu0xqaXEW7yGxXkJJd8O0/q0JMRgIYz2isWbDB2s92tJv7bV1/P333kqp+VlMSyH36W3hVTTwSgPXWR+/mfajexNA6nN2G/0r/mrFTYprdVac0v//rK4GwuAQBXF+ck/etKeQUF6VXiciYxDfjZvdrfa2abKLQ99tyuaRDbOfZr732bVdoBVUz2UGGo0XrFoGL6600rQzcsMbvRMPKmlnVc0VPY4xY3oUnnTh4xANYTDzFRl6gRBgAwSq7ab5e1zRiZsAOXS+1O81Bf45JCHnur/rKKmnHg894p9SWmeJnb2lxp/OPPm13kJyXhfKN2QicXl8OlpPqqb93jXzz66k388wBrmc3n6t/cm0MqP6W7yuLe+EXpeWSsreP6sOUPD/mngoiCYEFEAYGPCJEolF6x+QX15Qr7620sKD2u9N3n8/3zhrpy/Zeg/qdyMJMOMBDvJvoPlPzhtCHm4KVtC+YtdM4n9T3xEv/7NwonC1nsjhsqv362/MD9tuacS1dLuABAybGa+3dRo7t4bkeo/koUasnhjF7mSJrxnL///et1IY1EXNZRsX/8U9k7lQyQ7CD1/d+2RnXhhytPr/rsJ/Uz1QB9US7rvkJ9aRRcQGRhA9bP+Vb8eA8AADZwy7e/aZ1vor/jlGYJs00UOpKPaEqKmfhG8DhsIrtA/XQDA191011N4WjZG8soFhxeu+FoQtcbz9+ULEd5k0P3qv9wvcWGC5rLjc8XkAGA2x3vbrtt152BN7eg9z/33PSzovVJXjXCPHYsl9p58WX/1LLqb1uY73PPHvzDs2q7s33l3us1kzo2Kk9p6O09kYmf8FZr2imztSaP39yQS6k+vW0heveri2ImIanh/WQWtWGIKAgWRBQQ+IgwiUKEyRyUuFdyFwAMxdkvmvulYXB+xuH1qJ8ljuZQAQA6Hu1c+8WXOhcaRrqvaS/8ab79SwBCWcT6f/1HO7gMk+gk8vXPbo87OABkTMzFgCOHXS3XzUOt1Avp4HRF7FiB+q/h/RYaQEuA/I8LRfxqATj10Ua/oCRtY/sBUl1k5nyhcaeprzRYGTVnpXsKEQBa7juIov6me6GI0B6z+Zf/fiGh73v0yJGjLloin6NEdjwVkmXnZpsoYFNPaCydL6tuzGOb7KK5KoFNzNGqG4c0NwVWv/HgXuQvLuEZg33jvc4YbRHdffdr3yiU3JMbe+bw4cOHD4en1gxxoMRX7DeHGy00AOA0XDXVWWN6f1KgCWPghafCt0sVdHjV2KkiMWelQXjBW0ShP/Ggsb3V40mP99SBwrjzhw8fPnw4NKligFN9ce1i8/B63JsbVZzctvvAmZyJkS9tGSdMRfVi3hzi4FIwgerzFqHHL4qG3IKlqkeQGAV+gogCAsIYwiYKEt7PugFg+PH+RT/9c/uZ3FQfedR8iaPPKQAA2MdG4p/PN7/dThm6orXgp/m2z7kApPJjyt98I6dnoi2zap1dSheLWBmzW+azlWqOTnt3Sc/9bLV+eOeYKOjdayQDNPjL/rBgtVcFABMTtWM+SmbfgwGAVBeZuV9o3GnqK76gjJo7LgoPHEVRf9MNLh4tvrhs/pe/Kpu6ODk6Ojq7ex8JuZfSRhHsFXtfZpso8IYe7o/FBkD/A5tV2icxLGrTI1fV1cYpExvVwUf6y3ddq+jpLbxtZ2dn73jiXiEOSOUeCnLmZ19SJxbK6Eq/4ePg4ODgcCqhvP8NUeDikg4bKCofq39zeILRk+auvsbl2XgxjVdU1HedeTEAXWm+rnZ2+1xOx9XxZkeMicJ4wEBdwsmg2IJRSm9O5BEHBwcHhxMPivo4xETjpfJH0yZ1W7SHbUfv2H9/glKyqm94KimcbOL0PLt6xM7O7sDxB7UjHGBUn9JdZRk9flH64nfpIEMP/AURBQSEMYRJFK7sXYj6n4RrbB9Qsg5s+holFlo33JXpNR81f+eVJgAYTfEQ+ezLHRFlVO5wmNrPc+btzWACALX0+t7FX6D+hvpC1TO+nw0twZv//Y34dRwAMc3gW9RSvdBOTle4/nLUV9vvNpIBGo6iv/tllWcFABMTqT8PJW1/fwAg1Vn6h7+r3u3A9T5z/A/qJ53QJoDhmIPy/0Z9vvNiIX4obcePX/2qfH30XacxC5mFoqCjqn29ZuzX+hsmyzWPVzC5lK5EF5nfVP1Sx2MJWm/tkVqsFowhUnDVT06cCDhkaeNy4nIrcDuuGMus1goZm7VKq02LuFVCevMgdWfVl++5UMSbX4CvuGomsmxnSDEvQJZeGRmRhulryzykvsrufjdvB1bRuU3KRmdeDEB/QfjZE0fdD9rsPZg7CgDQGGVlts81qx8AgNv6wMxq68ZtYVOWEsJnuq5bo+CSylMFRnvmk+tPWpkdMXbrV24+lT0mEIymSCMxMfXAKoDB/EeXTgSctNPfFZZTT6A3Bmov33Vl/KLU3dZT10JEga8gooCAMIYwicLlvb99MW/ROkXtbeiFf0ett3ncDVw2vTXmgMb8uaLKysrSv4lq2lyuxdEBOs5u/uGb7y3TaQAArJbH9uJ/Q6Ek/Z62cgDIzdd1f5i/asMmHTVx8fliS7TOYTnYEO1FqC80oxrIAPV+4v/5cYlbGQCz5pb29ygxm5h+gJQDYl+jNl1tIzMJtZfN5P4xZ42ytoW1mc7ahXO2ncgiAK312WnVz39atWmLsrKysvIOz5Bc/LtOaZYw20ShNd5NY7P61aqxX3mzHooIbAAmtuCGnc56SWVlZWVlZcWNRq4X0htxrzoCCLlPIw6fqQEAasdTP21RSenNysrKm5S2mPg+65jUvcOIdxNd63ZnlBdbyCXVP/RTk10pp6ysrKwst2V3SGE3sTfr4JYlb8560D+ZOT4kQGyN3OeWQQUASrqvuZ1NRAMbAAi5V85GpEYdtYnpmTLvhT1UE24lt0R6o7KysvI6pe3uERVDAKzel1cc1q1fv0lZWVl5i7Ki9sFr6c0TvjrFR31vZJWPMBtOqS8yuDR+UZBZD/wHEQUEhDGESRQiTOd9ttYu4vHL9JSMFy87Xj0iUrtLstKSkpKeZZR2jYWo03rry0rLWscmHpAqTuh8jxK1TWnnxbfRu8sKMlKSn+e8rK1vqWzoZQC9v7Eiv6hxiMYBoHbVlJRVYskAXMpQY1l+dRuOCTDaUV1SUNdP4wIA4Ftzs1KTUoubO3va6qrquvBsAABWT9nLtOSkpKSkpKT0IkzfjCVx4DOzTRToI9iG+oaB8ZadOthc0dBNYo01vISOsme8a5z8on1CNwGuKu2S14n0dvxYYCOjt+zFs6SkpKTk9PyGt3T09MY7rDA4hyG9Cm9gdNVkpyQlJSUlpRR20ACATcDWVbbhxj5GLqm3tq6ph8AAABahKdbn0L28XjoAUEuPbNuu55NOBhhMPXz45vPqxuTDVjdaGG+bBYFvyuF9RVJya7pfTfAlYYoyeV+c9Nx68uutOeU3zwRfTGijMbhA7WmoaJ5wURrrGzqGaTBrQERBsPBLFDgcBpk2PEQaJrP/MDr4D+DSKXTGNJODsZk0MoE2qyaSsVlUylv/yT+kDBqRTKd/7IWdWhp9eJA8TGKxZnx2vhCJQnGI0deo5c5Puz9wR85o6XXNeai5O87WkN+99V+Q2SYKHw5noOqJ/y6TsKwqLIFCf5/URwCs4VRHacPwkg8eLGLiay5Z7jp2O71piEBlsvG5Z7Zs2eibMQzASPXaJLpKTFR06Y8/SJhEYj74PCbCpuWH+R48cCS5qX2IwpgyvXPWgYiCYJkRUeASu1ob6hqG2QDAoZBGB4gsPDZ0z5VfV543u9rVNd4qErF1GAwGg2nA4iivM6biOppqMRgMpra+rWdC/x2nM+bg/pBk7Cupp+NaeNs19ZFZAMAh4XoHCbSxgti0kaEBHGnSUxant/SOl6bbsz/IbEfHNfOKbe6bkF2N1tNYi8FgMJi6pu6352bjsmi4bix2YOTVIZlkXO8IhQPAYZBwA/348cSuHOpo38AIhcUFAM5g5d1j9idfvM7Ji+9urcVgMLV1LX1UAODQCUMDA8TxQtmU4d7BUdpkXepPcLTzO5858DbfYFNHezo6evDjTwMcFgk/NEBkAgCDhBsYGqGNCQaXRhjsxZHY7J7UvD2rAhYbZDzonFIal0HorK9r6R9lAQCL3DtCpH2ITgiPKNCro1wkF6gcS/3QL/9o/mWb3xas3X+pkPTujf+KCL0osAi5wQZLFy1ZIyMrv8c7pfX99uKSS6/sd3vQ+KE635PkI7/q19WSaJmtRlcxvZjbJ1z3hmHYAMClEnB9XR3VJdF+9teqRqc3O7Y713+n6LKVopJoGcOgZ/2zfqotv0WBS+zu6Ojg3Sc5DPIAtrWB11q191OYfNGo6YsCi9BVh8Fg6hqwgxOyqjBwrQ21GAymobmHxAUOg9jf3jJ2Lh2DtPfT3Lcca/qiwCG+PKK2Xlx0xYFLHQC4p1ecjKOGGZ2+RrE7bneR6RwOAAC1J+2yy+Y1Mmg0Gi2uvDfkWR8FAIiNmSd1ZWSl0Gg0WmqVpKzd1fJR3pmwqk6oGPreruClwmOO1EX5m6/jbSeteyS+Gk8firIU1w/MHOvb60p3Mtpmcrlict2Gyq/6GNvFv2XSEQAwhmsjj5iNFSuz/WhCJYEBQB/MjXTcuEoajUaj0WtXKGifSu6iTvmq0FvTDqL//tlK08hKXmwy1N62FD8YQwAgVF63Vt8QkDsWz4xL8ZDWcElooQJwOrIuGq9zSh8dy+vaXh5pq7ZJCo1GS8soGB8vGKIPvjy3R0M1rHTs9tJ1f7+Ylm/25P9jDj7FW98zJKfnLabQnXhwy7y/f68VUcdruAgt144YaIRVA0DlFZNtRk7pvFFRDul5kP5as+vdwGGy+uJSzc0fhE9KwwJscmX8kc0iogr6XpldXOi8ouoR/hL7AX3ewiMKwGWzGAzmlGT777Efk06duFgAwpsIvSgAl82gUqhUMpFAJFOZH9AbyHq9esJ7w2HSqTQqmUQkkMh0NofDYrGn3tyn/2XjsBh0KoVCJhIIZJoQfHv5KwosfJSr9M9zvtKLqAOAoaJLu1bNWS6ORqPR6L2h5X0f27r+IdMTBS59uOGms8ZaNBotvkJsi0V0HYkLALTe9IvW8uuk0Gi0iuHxIib0ZQXqLv1ppQQajUajHW80Dn9kZ/YMiELrjR07T8dgOkov6zh6nT3qZGMZWg7kNl+TR+YJY9N6cQXHt4tu8krt4wIAtKVfu3n5GRbwLw+j1650iGmmAwDQm594yi/f4BTXwwGgF51G6zrdqyEAAJNaH22jJG4YUkEFAGBU3T0bmVA92BNlulLzRNqYKGCf2W3fYhhaNrly7P6UCw5brGJwk/8ATAomymqTuFFYNR0AgFYRGRSZUIdn9d3Zs1hiU2ghr5nHZZ8zWCFqFFFCmPSvRK5NOGH8zdwfNqq43MbSAQBqru9e4XSHAEAov2yiJHM0e1wUEl1ENu+La2UAdyTx5A5xpydUAAD2UN4ZbSllx5gaKgCw8OVxAcF5A33ZgYabN14oHhMF7D3rZVs9M/umCH/vI0ONfcGZnVOfV9of2Jto/Pr9f1Uc4qvYAEBsjvDW3nyhEgDKwwy3bLd7xguY5pAyAjSXG13uBAAgZ2QfsI271DDp4mGzz7tuO17eXRFxxsXSP+jwbvNz8a0fEkTn4eHh6eHxATsgfHIEX7hgbm4u6FogCDc2Njb8EwXiUxc5fVMNuYXGERUA0JV2dJ+x8TM+9xBOTxTYQ5iE46dSBgFgtMB3i5zyvrhRYDWF7t1qFY5hvt6u4b6Trbndy2kHNM2EKCQfv5eDoQFQyiJ0dQwc/FPxAEMNh0ziTOMGAQCYuPi9S9efL3wzMJjbfXWXjI533IT+88EEd4vNelf6ARrCNMV2ueZ1AwC3t/jCziVasZPHjruv7lltcLF47DdK4cFdakZh5VNqx2lOPGW3ae+zyQvwcXryzxou03kwKWUqpcRPeY3VzQnZVNiYAM0du46kTmofyVWxh1zU/c4e11mvciyxDwDqbpqIuNwjABDKr5irbjg3HkEML/2kVB3iO5hArj26c/G2cN4fem7t2rpn/71Jud27s04aqaveGJ+XREl2FlU/lNk7tWew58b2re4hecNTHgXao612HXK76LtHYpNT7gAAo+OK7/atF6sAoCLcSG3XwVefQ1mIwerdV7sAAAipz/ftnSIK9N6qlDvHcwYB2E23Tpjr6HomNozAh+Dp6XnAwYFGp4/i8cjrL/ii0ugBASeNjY2R7wDy+ugXjU43MTEJDAz8oJvP+4Iv8rJUOxH9KHCnlHFYGQD0ZB7fIfbbLr/gi+F3irv4la5k5mIUum9b62/eFYkD7LmNOqZ7D50Pvxhy6W5KCw0AWuJcNNeKWPgHX4yIqRhgvrOs34NfwYz9PFEYAgCgFlxQWu2WOPJmDC0ty1nG4HDMxOTkrPIbjrvXuxZxOamOctp2lxuoAEBvunNIAX2qcvIRem/sXrFacaeLh6enp6envaGkiILVtarJWwGMlF5zM9kcXjnp2Ztaf9trvVxg9aSt2+/sXGl6o2ZiCBL+qYOOiWn4pEaUXBXjZq18rRZX6KMlr3e4jMBtj7EQcb5HACBhoswkfl5v7Orp6enp6em4Q+ZHWcfUPjqjL/6AzBqfNCIAAC3/kPIe+5DJKxX35100WLNwi6k7b197bfE5G71zh6YKITvnmMKeEzEd1Ml/aI+2NHTxKeloC1UX0wrMpdK6bhzR44lC9XUrBRFJQ3tPT09PTw8Xo42rV+y63gPwe6Iwfby8vOzs7UlkSv/AIPL6C76IJLL/sWOGO3ci3wHk9dEvEplivGtXUFDQTN+fAGA0y8ta/UhcO77tqtEqw5BSDgClq/CG934bC7Pdm8XldQPSu/nStzBTosDuenxAWcn8ViuQ08wlFRW09G2szXZsXL1Ew69iEAgt2RHu+6wtzIzWi20wCs4bmtJgvB9/hiiQn3gtXub4eFL0De25q5yhb3T1hHd5onCwhEuLMVxjuP9+BwAAufq85XyZgPcRBctrU7YCoNbFe1ornMiZ9FBOKg8y+0X2VM2krdvvGYuYXqueGP2If+qgY251s7Qq8aiTmZmZ2X636GYAGib2oNWGc2UAPY/MpFfuCXxeGGkveTD6d0TBKa2fSsJeN1skea4IAACGkszRmjvDSyYNf71VFF4MvcUEq8JUdHzCm6YMBLRFWxo4erwcguFSD/llW4Kf5t30N1AVkCh4eHh4enrOdKkIwkRwcDAy9IAwTfg09NCR5WdnfDxvCABwV4xW7bn+5i2QlndAdMWeoBf8WK11ZkSB1nnjAFrRMrCBDNByfcOyre6ZOACAjrt7xH5zSZ7QkU5MtVy6cu/Vio+bm8VnURgEAGC039ZfonCu6E2X4WJOKIqYHMue0NINJLhbbNa7NQzEO/pihvtiO7gAwOrM9Fdeqh07ef3Vtw09XK4HcvEp511aWtpGfvEddC4A0GofeVorBOSMPZR3Jvs7HL1WR2F0ZfkrL9d9OClhPuWZ/YrVnvETMqGyak5s27H7WFZ/Z/G9K+fPnz8fcT2nB4BaE3vQSjEojw0APTFOkiK2Hp56En4PiW8fenB80kUhY2+YL5Y4yxMFRnOw3no9h9hJYZZvGXrY5pvXR+jNuqClpaW9fX/ws3benypDVXR9IppJAECrjnbX0dEx87pQQYH+B5YGju4v+gAA//ygrija2eWIgXpoNXz40MP0EaJgRgQ+IfzBjAiChz/BjMTHB9YtW7RKWVdXW3PT6nlfzRNVORD2ckLXd9OZLbJm/hmTFxGfCWZAFJj9D323rtvhntFCBwAYfLxnjeahuCYOAHfoha/G8r2xE0fWq/zXSdsGF00ehH8//gxRABhOcpBdreiexmuV29Kv3byc1kXvvm0uLaJx9mUfG4AXzLhu+QanuAEAVrKLgvre4FoiAACLVBOus0LcMKTyncGM4dXA6Hn57FFszL1DpiZ36oYBAFcU4WKser2OAwDQkXz0lJGknF9RP5PDrA3RWi5hFP4qmPFMZELtKCHfb4vIOvv4dt5D/FgwY3jJ5Cd3UuU9V3OFwDwWAAC3K1hf5sfv/u9b+1ja24MZ9yd00liDKc4bRNwSeYGVXFzSIeXlMs4Pat8RzKjildNHJrUXxsTEXvE9dOjoGQwDABjp3ussTicMsGCoMd7VPTA6JuZxVvEgG7pizPT2u2Xzpjb0Z1gt/errRcvVwjDwR8GMY6LQCADDT86k2W26pqwVdwkzbY9GRAEBEQWE6cMfUWAMNFSkP46/HxMdHXVmt9SPclYX7j9MS4wMKSYBAPRneq4T33rmec9Mpax549jTEwU2oTrUQklmu1t6+3hnObc/0kxG69ADHAP6EjwlZAzOPi5Ijb5aSQMAwD62l5TQvlKC+7hpD/wTBS+TRxZPxrvwmbjaK3byCydMj+ynALCGaqPcpNHSMmg0Gi21cavV5bxG3vTI+mv6q42csjvHTorUku5nILb8ndMjL70KZhyJO+CZ0DECwG2ID7BUdHpOBQBi3p078YXRR/dFVnWSAIDY9MxHf83ySdMjSR3pgXuWruVNj5RUN/Z+VP+W6ZHk6vuetlvOF4wNHdAwYVvnf/+j+V3a70yPfIJlAbX5pOnSzRdKx4pgE2puOSpIrXzH9EhN3+f9Y90hfakPw4+F13MAoC1MfduhK+U0gOJgzR9/lVJR2Wrpc7eFw+l9sNfY1St3rAOG0RBpOvffv2ldqoXfnR4JANSsHAfbuEtNANAVKHvT/njp3SvPTM93TXd6NSIKCIgoIEwf/idc6r1qstbiDhY4fQneKksl0Wg0Wkxcyze2aJQxC/MocIZSfX7+EvXvn8UUFeXRaDTa0OdpM5vcGWW2XlpcSkZcTOTA/b5RfMNNZyVeAycipR/wtIogwDwKb6W/3mPHPc2w5j48a7xqlL7GtyRcona21o9lPOp8HULIrr2spOlws/T1rEbmaGf9+yVc4tB6Eo/73M5soQMApyfOw0Bc+1o3ACX7lNexkMTK9MOmx5+U9/CmDjNGsfVTEy6xR5vrxxIuYYfenseUy6SMDvcT6K9OhDXa19OFI3N/J+ESlQXAGc66aCllFTOhd4La117/HgmXAIDbU5AQceRc4SgbALhtt9RE9I+md3GBUhSy0+F+e3tN4mFf5/0JnRzK8NDI6Ou0jRxKb1fPHyVc4rLI1MZbT3fufhDeCABd581epGMp5LpSy+PN083hiogCAiIKCNOH76LAZRKHeodITAAuDd/XUIvBYDB1LQP8y2I9zTwKLOJAa3tHe8tYZkBMc9cojQvAHelqravF1LVgKQAAHPJwD68pq2t7W6Tbe8MvURjtvGZ7c7XYBfMJmRk/iJZLOrrO4fkjH9jpwyG1XbXQtPYKTimpaMNRqK1p+1RWGka2AEB9tLumhJi41Iofvpon5f2UxJcsGu+oXU/BVZt1FrHdH9qVxe7MvW6nrHEi4UVJYyeeyagJ3r5a1zGjiwtA7Ug5bhOWXVsQdyHo+Jm8Dw/QZfek5ZuuDRQxy3naCwDY02YvM1rwg8X5xkcQUXhvWMT+jt4+En8ePoQaRBQQpg+Swlmw8HFRKC6XxWQzWNyPvHWOZJ89EvX8Q2emMGru7dsuKyevoLBhy6Endd1VjwPNAwsoAABcDofNZDLoFdeOx1RgBbT2Hr7l2c2jofnEd285ETap8LIVGi0rv369ksWxnOGBHH+/4JtFvB4Y1mhVqJncunVbbP2ffVTQDZfNYTLY4znk+mNO15T2kEcbagMie6abp0OIRYHLGWopyisq6RyPEuaSemtb2wfJb5e8vWzJKgAAIABJREFUzlirNXqm8fXTuGKE5pz05KSkpIycqoGxYgiNxWlJSUlJSTmNg1OHv4SDv6YosImt9T2jH56YcSIcQm97U1X3LFqaSXAgoiBYkNUjEfiIEIsCixRr+a/PvvhO/WQ1727Pzg9ab7r/RunbJa8j2nyVzu5HdR8rCqO1t/2M12/epKysbGB9tpAAwBwsu39UV1VBWVlZWdnqVsmAALrAZoLZLwocxkhDYVbF+NqgQOgoLChuGJg845xN7ClJffy4oG4szTxwRtrLntf1vm3hOlLOIX3zS0XE8c+M3JJ37/r169ev34wvxTEBgNhUlFmGHf8uETuLC4tq+ybl9mE2JwTZ67g9e4+FpQjthSmP41+2jxdIHcLUlFb2UAFgsD4vv6qVyOt3ZlM6agpeYPr5EZ3HVxBRECyIKCDwESEWBQb+sccS2fUqq0V33WynAgCn4JySpXNUJaW/7GFMYQOTN1dnqPZ5ckLlEAzEWYtuNxnvUWBg4i6cOHHixMnQxwW8qT4sbNHTktaazKuXAgJOht/JHXijdSHkHdml5hA7+PodVl/a+V2a9pHC/784+0WBiXvhuWn+zmuNY7+XhWxcr+r+uH3SZqTKO1ZLUKhvDCIKee0xIz9YZ5FT7FsGMUeemqAtbxQPcQAAWJ1Fd+0NdNR27NixY4fGVl3vhKohfOVxlZ/1wsfzvVVfVVFUPnC/eXI5/dknD1k5PR6Y/P4Uyi9sXPQ56mvVm2PrumHT91lrGt/BAkCyq9Q601NVvJSqpOZQGwVR+0f8SjfINxBRECyIKCDwESEWBdpw7CFpy9Coc+YbNlg/GAbgFp7bbO0aXUPvuq75zbpDRQQOAKvhrquSmPrdPiAk2IhuN0loYAMQ8iIdN21QsrWzs9ujq6xoHZLZzgXmUwextZJow51uthbGUmvWuKZPmOLMLvZDa+3cbens5ujsfuJaKQFg9NlRx22i2s4BLo5Obt73y8mzaq30D0EIRGE4/8i2lRaR4+105WUNVT2/ZOykzQglt/ysl4kt27Le9kIdAQDYhRHGazwfkaeIQm+s5W/GAaVDLAAYbX3oriCpG5g3NoLQmRr9vKKnryJo+4o918ZTxdfe3q6uczB+ysKULGzUIfud+x9MXapmEpXhGtt3Kq+Zt37v0zoAgO7nbg6GVrFdAJDmvVHZ9jyG1y1Bbr3iqCLn+vQj8/MJDkQUBAsiCgh8RKhFIdpNbG9s03DeNV0J6cMFeKgP22LpcreGDsNx2+fLnSqgAr0n0m+nistTPEDPfUvR7aZPmjkwnGopstk1k+cBg7fMtqkZ3BoAyPSQ36h8IA0PAKykE2piY2uDAQBA9wN9MYUtZg7H/Q877pBZuvlgWUfnnf06yyR3HDp3+LCH3m8r159O7Jz1SwG/HWEQhbwjmqttH44nP2uN1NHQ802aIgoFlxydDELvXTZZv9X3QTsHoOzSW0WBnugugXaI6CIDAL3i9kEdabfySZ5HKjuhvdLy3vi67p0PDLV03R5NXcGaU3nN0dbA/cW70umVh6gZBIQ+OGMuLe9eSgHoz3ktCocUVRwuYcd6sAaj3NVlEVGYBSCigIAwhpCLgqjprWZgjjzy3Sit5J+VEqFr7xpZSQPAP3HZtPlcMb4p0c9Eyb+QAQDYWEtRPdOnzWzIC5BYejCTOtYy1EU52+/2LGRAlqecQ3j2CADAcOFlZ4m9sa+HnuuurF+q4ZeLBwDojLGQWxMQ9zLUSBV94AkTAAB3fceiLZ4J01jSRZDMflFgEUqPKn0/f42iGg95kR9+0wzKmrwMHaHw0j4rzTuttNpAbQk155xeas0tE7G3iEJriPrK3cczcRwAGMw4aoNWvzpJOjjUmlMqc38WXT92xPVr5ixS9U95y423P/2ojfXO6Mapf3mDsosq+v5R2O7W02rL1IKKGLh8D0dD69guAMg6qrpqwcr1W9TU1NTUtiqK/LpM0TNZ6AIkEVEQLIgoIPARYRcFk2tVAMDqe+a8RV9Lx2C9h8+9CjIADOWf19rsdeuW/25l73IGAEBnLK9HgQ2YS1uXOzwZ5rXqzPzz+ywNT2HYkOkhZxuU2MMFAFxu2D5J+wevJ94MJ1mIqXk9bAIAbl+am5q4T0LhIycjtd3XOgEAqHH2a5U9onuF7u4OAEIhCqNFR1V/3ewYHs/jvJ2krO7xtE7gctgsFovN5kkfofDSfivVS1UAxJyDCqt1PeOTIyzRR5IZhN7kICMFBQUFBcOA2HoOtJ2VX2p5qnAUAKAv2WPnMpWwSbdUDrnypMaijfsujh3xoqOsrKb303bgcthsFovFftUBMfrijLWN7s3xfPAcNovFYnGoA+nn9ygoKCgo6B2+VcYAqL6oout3o4sJfS+9lJapn49OOOy+iycKGX6b5VQtLt6Jj4+Pj4++ZL9NTuFgEvXVkYRkLg0iCoIFEQUEPiLMooC747jM6EoFFwCAg4n2kv3nZygZu/g6GgBwCRXHZb/79uelW0+MZdvG3jNZts3oUSMHWJgTWlIbvB8O4XC4hmTXXboW50pYwE10lLQ8+aSbCwBDORdtRKxjJgSz4+7by6k532juHay8bL1S2vzJCL39gauOmuH1Khyu6qrq2nX7ojE0IbmnT2L2i8LkoYeWSG0N/cOpvdB+f6cqWlpKVsvj/hAXyMWX91uphZcCAJAyjssu32luv1XcP4lGpw+2VuTn5+fnl7f0krjQeHbjMvOTeSMAAMyGBM9tq7XutLz68JhUOoOBLw/QWWlxd7yjAXvfUFPX/Uk39Dw23bZOWkpK1elOJxsAYDj7tLWN3m0MAHD6Ms7obVFYr7TtcgF+qK0yPz8/P7+sqQvPASi/qKLre7WNCgD9yZ57xNfs0D24Z999XoyCoopDRMeYegxGuavLemRwOE3XvfSlpaUl1b0Sm0Zn/zcLEQXBgogCAh8RYlGgjyb4KzlE143dQ1n11y0V5qAdU1p5oQKUbB+pf/0gGlQxdgPueeKqZOmQ0swG4I603bNcJSohISEhvtU6OGuEzgFgpB/V9IjI6OcCwEjRrUOqXk8nrs7C7H60X1lurbjEWhn5Y6l4FgCX2XTvkP4aUQkJ0aWGp1I76bP/Zv52hEAUcLmHtizcdWO8f788dPNGDc+nWGDgO9tbG8vzLu6zSMQDpSjMes+m4BLeRkN3rST+9TfUN3ZxU2bEjsTYiKl43OP1AHFGK0N2iq/V8U1qbGxsbCy65eFyI6O1p+KUxkKDiPHFa2uuqyupOj5sBSahq6OtuaY4zN7sficLAJruu9qZ2qfhAIaT9zn6RVx/9CyzqG9KiEHx2Q1qHuHNBAAASutT60Wfo76V3h/fCwApB9EK5oHV47Mewmw3rD3wmAb0kT5sG7bjkadtcFL+yAxf0ZkHEQXBgogCAh8RYlEALptJY0zImMNlMyhUxlhXLZdeEWayeP3xmgl/pdEZr7qMWST88PDw8AhxPJc2l82kM8Y6erkcFoPGmNzpy6QQR0aGR4mv05tzWTTCyPDwCF6o8z3OflFg4SvD92n6Phl/vm+4b7/XKfTF2LSUwdLUCPeL1VygYh6c8LONGZ+pANiHlorySkfTpqbOqLyo+pv56frxB3V2X+E52w0S0tLS0tJSau5PmglsdvP1A5peceOrxLY8drRzOJMxFts4WpN52fV8ERUAiBn++/foX2gGoGd4b0Svklm3XnGDyYWS4UnfiNq7No4hD8czQVBqohxFJQ1OZw8BQH6wubV/ZDNvRie168Epm11B2WOjWIT2B+4n40obZn9sIyIKggURBQQ+Isyi8EewCRh/9bkbgorfvelfntkvCn8Arjrj1rGzhR+6NG/9pY1Kbo+b30gry2Gz2Ww2513Oh2/IifQPfMmbEEko9NVXUvLMoAKQk1zdogpHAYiZh9BHs1jTdkf6QGdy4LGYF41CkXwJEQXBgogCAh/5VEWBgc+7vM/5EUYo7rECRnhFgdz80FRksZbLqfCbd1+0flCOorbr2qoHIqspH/gFobU/tVm7WOPAsdAbd3Kxo/1p5zQUFE/xkoF2PPXy8fY/FXzOxcE7o3u6aTUI7VfNFdZvNjxy5XJsbrMgFr75MBBRECyIKCDwkU9VFBDeH+EVhZHiSC8XWysLMxM7t8iS90ikPIHRquib2c2UD2yAiRUxfgdtrS3MTGycI6v6eopTYkMzxjNzcWtj/feamlg6xc5A2zJYcfeso42NlZmJiVdUwfB0F3XhO4goCBZEFBD4CCIKCMIrCgizh09PFJhMppSUVHt7u6Ar8l6w2ezJotDeMTklGQLCx+Hr6+vj4yPoWiAIkvDwcGtra0HXAkG4sbe3v3DhgqBrMcOg0eiBgXcv5DFLmDt3Lu+HMVEoLStXVlbejIAwbRYuXLhw4UJB1wJBkCxbtuynn34SdC0QhJuff/55yZIlgq7FTLJp06b//ve/69atE3RF3gslJaUvvvjiDVGob2hMS0tLRUCYNgYGBgYGBoKuBYIgsbW13bp1q6BrgSDcqKmpWVpaCroWM0liYuKyZctu374t6Iq8F8nJyd98880booAMPSDMFMjQA0JERAQy9IAwTT7VoYfBwcF3bzc7mDz0gAQzIswUSDAjAhLMiDB9Pr1gRmTWAwLCGIgoICCigDB9EFEQLIgoIPCRT1QUqO0lz7OyMLjpZr15Bbmj+EVaSkkX9Y1596Se2hcpKWVtI8K5vvQYiCggTB9EFAQLIgoIfOQTFYWWQMX/ffW1WSp9pgqs9V/1fyiUWHDjG1l9am5ZLEChlE88H56p4wgCRBQQpg8iCoIFEQUEPvKJikLbBdX5c+ftzZqxxLe44nvXzgc+rMG/oR7YOIeVKJRW0IvZv7jfH4CIAsL0QURBsCCigMBHhEcUWO3ZUWGhMckJkcdtTC1tD8RWj63owxjIC7G3NjM1Nbd2vZ3bzQUAaL2gtuCXxfsTu8pvezmevP68HwCAVB553t3zdg2eA62P7C1NTc2tDwRczusHgL7MawGB99JSrh13MLfe7xv4vBGXFWJubmXnfzO5mw0ArJasWxdPRleMsgEAVxq139bSdP9hz/3aol/8UzfoxSgAAK3wmruVqampmeXRy1lCEyqNiALCTICIgmBBRAGBjwiPKFDzzxst+MfXC1XM/QODzNZ+uVB879MeGnkw20th9eL52v7BwW5aa5YsVjybhaVDX6j6gl+WuGR05HqIoVBLDB/0AFDybCW+RK1xz6nIPOfq4xcSEuRtsOhvX2sfL2dBw0nln1Bfr7I5fO68p/6PKNSv8obOJ329jNf+379Xejxs5AAzznLZP1CylzrIdHyO26pf/iNjFXz55O6tS/7zj/8YX3hJAObLC2ayP6y1Dg4JOWajuHiZ3eVSsqAv2XsidKIQHx+vqampqanZ3Nws6LogjIGIgmBBRAGBjwiPKNBKL1v+hPpZJ6SABdAXuXvul186PmrDRJl98fkve+/2AgCUhyp+i5pnHtlB7r+iteCnXxwK2DTMXbM5n6848GR4tOy47Lf/UD2bP0LsraoZBADA5x1YglqiHdHH6YowWIX6h0JEDR2g3kPkq//MNUyhA9RfV/kaJbMvbhgg1Vlmzj/U73bgsE/2/t8/f7V5MAoABSEG81Gf77hQSCAUWC356ivVCDwAQG+E3g//ljmQ92GrFAkM4RKFO3fuWFpaxsbGxsbGGhkZKY7j6OjInYCgq/mXAxEFwYKIAgIfESZRiDCZg5LwSe0FAFzC/kU//Uv9RPoTNwnUL5L+L2gAAH0pJjL//r/tFxtHe65qL/xpvu0LAHbHE+P5f5dxinwYZrZ8/rqLRaNcgNwLGnKSMjISoj//9zPRHaFYTlfEjhWorw1jW6gAzQHyP/4q6ocBYNfd27kAJWUX2w+Q6iIz9wuNqMae3JPyqLkrPVKIAND60GkN6m+6F4rxNVclfv73PxeslkPLyKAlVy78ZqGKXbqQJIkXFlHA4/GxsbG7du3CYscyzmEwmOxxbty4ITOB1NRUPB6Px+NJJJJgq/0XAREFwYKIAgIfESZRuGT2E2qFbUwDAPRGWcz/33/s79WWhOiivlntmUYGAKi7oTIfJeb6pJ85cknzl5/m22ZyANgdt+3E/zXn1xULfpTSO11BgN4Y69/m/W/vvfbmgmjjxajlemGdPFH4r969RjJAg7/sDwtWe1UAMDFRO+ajZPY9GABIdZGZ87n6vdaBhls7UF8vcXxCAICq6+a/oT7Tv1g8WnVlzY//ErG5jenAYrGdPf2DowQifcYmZ/IXoRCFoqIicXHxPXv2/N4iPVwut24ClpaWEhISEhISKioqQpRcT3hBREGwIKKAwEeESRSu2v322Zc/qDvFvIhzF/vxm+/Mkwk0fEuk1g8LxE1Ci4uLoz23Lf9ONiC9kwO9ZxX/99XXprzpkT2ZQcrfoVCo7/dczCMBdEabzP9KxONp8cs4T6m//e2Xbec6ONhgjfkolNrtehJAnbfov75Z6FwKwKy+ofE1arXlvX6AJPvV/0ZtuN4+OlxxUe7bOUuMwopLE/2MRD5H/V0n8AWe3XhWWezn/+hfLq6sqampqanv6CMJiScIgShkZ2fr6+t3dna+f/cAkUgcGBgYGBh48eLFpk2b+Fo9BEBEQdAgooDAR4RJFCIsFn6xeovxTiOVdXKyckcfdzAAABitz87oyMnJy8uvkzM686SBDQDQE+uiq6UTWMoAAIDBl94q/4f6etulQhwAAKPsvK6avPw6HV1NO6uDuw/dH+AMxPsYrVM+lNZJBcDetFbX3XWpCYDV9sxHZ53V2awRgKKLVtvWOz3tZQAwGmIPycnJySvbnQy+4Gm18+CtMjIAMErObtsit05eXl5eXl7D+Wy2kIQozHZRyMrK0tfX7+/v/7jdMRjMypUrZ7ZKCFNBREGwIKKAwEeEShRM56LE3BM/fEW0kUKfzf/7fKNHHtID/TZmrSgUFhZevXp1165d3d3dH10IFos1Nzd/+fLlDFYMYSqIKAgWRBQQ+IjwiAK18Nz2z1G/2N5v+sAdKbV39/+EQonsvY0V6kzLfGN2ikJmZubu3buNjIymH2Hw/PlzMTGxGakVwu+BiIJgQUQBgY94eHh4engIuhbvA7e//Mn5Y1cymvAfuCO1OTvS92hwcrmQTEL40wkODp5topCenr5jx47i4uIZKa2trc3V1TU6OnpGSkN4K4goCBZEFBD4iJeXl62dHZFM7usfmOWvIQKVyWESR4Y+cMdBHJHG5rDJhGGBn8IsfBGI5MNHjlhYWAj6mzhGfX29hYWFmZlZUVHRDBZ7//59JSWlGSwQYRKIKAgWRBQQ+Iinp6eDoyOdzsATiMjrL/ii0ekBAQHm5uaC/iaOER0dvWjRourq6pkt9tatW9ra2jNbJsJEEFEQLIgoIPARDw8PD+EYekDgF7Nq6OHevXt6enozXuzg4KC3t/fJkyfffxcmk8lgMBgMBocjLBNdBQkiCoIFEQUEPiI8wYwI/GJWBTNGR0draWnxo+TQ0NDdu3fT6e+19HhPT8/mzZulpKSkpKScnZ2pVCo/qvQpgYiCYPkERIFFJHe0DjVhScSPXPWXSyOQRoi0aVaDOtw1RGHM0MMBh9KHb2ke7hxhsoQ6rTwiCgh/EVGgUCguLi6BgYHv3LK7u1tfX7+goKCtra2trS04ONjJyWl0VFjyYggGRBQEi5CJAn2wvfRFbnUfEQCAMtjQi2cQa89HfzP/9Mb9LzNHxrZidlcX52RnZ+fkVbQRX+1L7qrLy8nOzs7OyS1sGX3d/lKLbvp4HIppetXGk5qKXmZnZ2e/KGnoowMAZbCjtaOHxJv8xmUT+9sbOoenTIXDXNy2M/AZ9q0NO3mgqaqyvIMwbjIMQmc3tpfAAuDiu5tae0fGBINNHehqbe0ncSmlQUlbfju6wqWyauoigdS+luIXubWDFADgkgbqe/Cc2WoTf0VR4HJGehoae/Gz9TP5s/mLiAIAODs7GxkZFRQUZP8Ovb29ALBx48bs7OxXe3E4HFdXV09PTz7V6tOAb6LAJQ+0Vxfm5+ZkZ+fkFrUOAwAAvb+1JCc7+0V+3RCFX//H0xcF+gDmRXZ29ou8qra+sfaI1lNV/CI7Oye/DDPCa1M4lO7Gopzs7NyCxpH36u16O0IlClTso+OWcjISKqYRtXjgFPms83nW21d0Ln6NE2ZofCN8efIZIyWl9YqKivLrlUyOZPQwAVhd1VH2Ohsl5RUVFRU3SC6SMTtf2k8HAODiko477t5zZezjYvZl3/LSkFVUVFRUlNmo43a1YZRdE6K/eYdTZg8AALDwKf4aK3df751Su5bblirHnw28bTJ9foD0z/9GiexLG2v1m+PN9xofTBwEYDzaL7HF5WYHBQAARipOWipt9M1kAwC0hN7Z7p7/cvKDBqX1rvcetIy4hvWtNgqQczxlvJNIH9mXwnc+DVHgkAeqX2RkVLQQ2bw3uIRuTGHzIPut9xAWMcpx2Wr3R9PJqoCrTb8fGxsbG/eiplvYe6X/OqIQExMzZ86cxYsXK/4Ojx8/BgBZWdmysrKJO3p5eTk7O/OpVp8GfBMFVuaRrWsWrpBZr6i4UcU4ogCAhatPOaQjt0FRUWapjFloyiB//gOnJwpc6kBliK26jKKiInr1annDa+UEAFxuiKPyRjlFxfVrli2yutpKA9ZQ2QMnDbSioqLU4nW2t7PxH+sKwiQK1IJgJ2fr+4MjRUd9bPYedNyje/BxO4lYcS5e3K2O15vA6Ew4uElcOyCb146Tq5MuXCqk0nqSHbf+Iu8RP5amdTTXd7OI+N5HQwAwmONmpW14BQMAAMSGkF0ScnYxrUwAAGprelxEfCujNsJgi4Hza1E4tm3VnhtTRYFaEaq06VB671s+ioIg+a3K6xbP1zpVjQMAaIk3t93lzhOFA5LKrrewY6JQecpy8yY/nii0R9wz8CqYvJgwKfuEvavD02FcnpeHlZ37fmN996Rmxmx9ev00RIFUdddqKQr1o9G1Up7pMfIvbv/NOZb81oEmNiHScbmIx8eKApfRWRRpa7BFVVNTU3PH0ajC4Y+u9+zgryMKAGBvb3/79u0/3kZeXn5SCgcvLy83Nzf+1eoTgH+ikOIpfyA4nfH6HWpj6fOE2DoAYGQdFFEziqwg/u7e02B6osAerk8+H/aSAgDM6gA1+S22cSPQcDPkUVk3GwAqw0xEVhzIJVNrX2YkPWkBAMJT62UaVk8aP3KIXZhEgdiYkZIY3UAFoJae87GzsLpWSwMurSwobq1rLQ4AAJqD1ZRs/dPfTJpDLQ6zVlW1y5zwLqUkZPNS2xQaUEqv6GtI+2QQAQCY+e5iCn4PWic1u0UX9FRNvcvHBaDgvJ6I6c2posCiFZyQVwzKeUvGnpeBijtPhV12VhXXDu4BgNbHlnZ7PJIGARjxDtIafo/G16LBhh5QVfLLYgMAtIbf2zFVFPC1SUnJca00AFJBgPteC9vIRuZs1YRPRRQIJbf8LBavWrR544GwJhIAsAvDjcS8EwlDnRmJ11Kaxj69nqL7D9JLcSRKjNuqNZ7xY0NVA2X3Tnp7eXl5H75XQwQAYBOw5VkxLytKbnt5HTp86tFL7ISbFFB6c49raTomEv7kc+Qffx1RKCsrW716tYKCwqHfgZe8YfXq1XV1dRN39Pb2trW15VOtPg34KAoHZaSk1Ww9vP3PPGh50+57blmLyVlH189CUZhI101LfaXdVztfv8PtS/KXXmb5ZELj0RxsuFrROWms7/qDESZReCssfPFrUSCm2cvtcbtTxX5jk+44N2t941sT87lTBuKdViiG1zFaEz315XXvtgAAQHuU5mrr8LLJDlB+2VR2mYi6kZWVlZWVhYmq1LJVprenriHDpfdG7ltle6dx6nNm7kkFo3NPe+qz98usto7vhP4UqzFRYD52llspqrjTzMrKyspqj670SjGN49kcgN8TBeHiExGFgsuOzjuCb4cYKagcje/iApRGGK/1S6X3lx3XXyPukkEBAOgK1xTb6nS3i8J56LZqjWcCB4DemXPUZutmLRs3Nzc7FWV18+ACHJ2Je+4q+fmqzRaurm4OWmvXbN+X0vnq/sTpyQ/TnbvF2sfe2spmX8DdkoHZa4HvyV9HFNzc3OTk5Hx9fd1+h4KCAgC4devW/v37Wayx8cLCwkJTU9OsrCw+1erTgG+iwOksiAv283Z3czaQkVR3e4oFAM5A7t3jVlY7ZaRUvG9X8Wnsb6ZEgdEaa7tFyTaqbcL482DCgfXovY8GAIDe+eyan5WV/lpJjZNxTYzfLeYdCL8oECaIQk+c3hpt67s1b95cexM8rLbvvNw+4S1Kf7zjCpXrbRRMtL3OWuMnvGa/4qLkb7vOlk92gLKIPQqSG2x9g4KCgoJOH7NSXbva9Fbf1KowyHFea4zCi9hT/pJ7Ul7/1GM8i1V+20ByrXVCeryTo+mYKDjJiivu9D4RFBQUFOTvrCErrXYs+w96FISLT0QUCi/ts9K820qpOrFNUtMjf4Bec8tEzOsJAK00zEZRal8eHaD9xjYdy9AsHAeY95xXrvFKBCCXhrsqbXTJ4vUOkB6bLFQJeN5Dwuf5bFhgfDqfBAADcQYG+h4Jrx4G6E1RjksWbnW+GBQU5K4hvUrHM65TyJeQ+OuIgqurq4+Pz/tseePGDd1xdu/enZOTw6cqfTL8CbMeKBWnlefIXsSwgDtakxEVFHT27Gnf/fvOJdQOvXvnD2dmRIHQGGIlsck+bGJPQeXt3eiNRo+wNAAA1mBJ8s2goLOBp7wdDoQ8a/vI9uTTEgV6w5ltaEP3hDfT7pNfnDVSW7cvZ8KlHEo9hl7h+oLNqI3epytulMBr9kkvnCTED1zHTNKu4mB9VRPv0nGxzD+nJ2J5l8zuzww/oKSktHn7objqYQAABvGhh+iuy5VcoDcmnjFU2bqiF4zBAAAgAElEQVR1q0VwYiMboOCkvF7AwyEuAKM6dKfO+i0Wet57vV8NPfjGjfdtdYS8a+hBuPhkRGG/leqlaoDRdAe5VTv8nqZespT2jqcD0Jru2+3U8ysZ6Yvared6rpwEAKQ7zivX+DwDduddu10bTR6OjyIMR5us84iq6e3KPWUoG1YDAAC4DDuzfU6x9eOHIlcHm/8i7VcFAACV57XWq9mm9vzZ5zuz/EVEIS4uzsbGprGx8T23f/ToUVRUVFRUVGlpKT/q84nxJ4gCreGG4RKli2UTxJyZZvKblNWlko/sr/9DZkAUyB233TZuMA0o7n3di10Xc0BJRS8sb8qTLCFu+3wZp5i6jwtn/LREAbiDTzw2rUA7x1aNkMnkodbUG95nXlIozQ/sZVdq+MS3kslkMplQH2sjK7LFN5sK3O40/x2bVC5V8S40sy7MSEJE60JeD5lMJrfnR106cbeRUReuv0nfIYM3dMHCJx9VW7b75iCX1tdYnJGVdd1t36mop30AwGy+vEfkYMIQwFDiNU9di/MJj59jOokAkHtcRuvY/X4aAEDfy0sa//viHys0jmeOADDi7NcqOd14NeshwHzjBp+M16JQWEAGoLZdML2vJxO6ySw9fmpsxGzmExIFtfBSAAB8sp/M8t02DmriR59SOQDcrkhPZzuXwKM2NofOZxEBgE2847xyzaFk4A4medupG9wYb+jrz2xR8Y9vGerLDdCTOlMIAAADz2xMbV0evGpdGK1x3oqie1OJAAC1V02UdWwShenf8S38FUSBw+H4+/vb2NjMeMkIPPgkCp3J16MeJTSTyWTycJynrKh2UBsNV5AZfeFeNZlMHi0JVv1ts2d8Az9mlU1TFFjDxce3S67R9shswXPZdDKVzmKRMk4Zi4ltCUiqJ7NYVAqFxuxKS7x7Oa6eTCYP5gRsXKR6Igv7cal+PgFRKAqKk/BoHHc+Drn+rssGmdXikpKS4jKbbcOqCRwA1khDvKPBBlFJSUlJSQkx9SMPSgeoHACgVt/ZqStz4PF4HwRjNOfsThExMUlJSck1Gwz94wep3NqrFnpWPrl9Y8fLPGssb393XNg4eaeDbjx6PgIA+DTXNdrh5TQAUsFtV7k1shsVdvhHl1PZUHJezfTck0FewCmn75mv6n8XaJ7LxwMwkjw36/vFdPG6K0Zrgp2265zKZQMA9FyLMTxUWEgD6K5wWBV9PqX+ZnCG212+dIPxi09DFPD5oTYmShdLeL/13zRZ++/PUd/ve8QAAOB2JJ7e9u0/vxSzvlNGAABgEW7tW7TM9REXOH1Z51XlN7rFVHV1dWHuuytuc0/soDEG0v00RE7m8wpLMjOy2B/zqkcByG1P3VTEbe80dbWlum9bt9H5Lna2zn19T/4KovDgwYPt27cPDQnVP6dQwSdRoDc9tNuOFpWUlJQUX6vjm9VFBmBh867skVotKSkpvlLc7HQyljZ1MHkGmJ4ocIZS/RZ//9X3v4qtWycjKSkpufNYRvpDF/XFX323SBwtKyMlKSmv6ZJY35V90WCtiKSk5NrlUrYh2X2MjzyXT0AUik9EzzfIftFCGB2/ozLxQ709PT09PX1DEzIM0Ik43rs9vSOvBxdIVYGOpjsCcl9fPy5lqJ+32SCexgUAFp1MIlNZYybGZdJIBAqDA8ClU0tunLt0I4n3lD+c7LZ8tWMyjte1w2VQybjU43Z+J1PagE0jkmlM7qvQCRZ1ZJRIY3EBgEklkqiMsYxJXDaNQiLR/p+9846L6kof92R3k13z2+xuvkk2q4lGjUbFAtKxgRR16EgHqdKLIBZEsSAiKCDSBVRUREVRUEBBEJUiiNKk915nhjIwvby/PwYRsCEzMGLO85k/uJdzz3nvwMx97invZQBrqI3wYO85Gae8fDJAV8URs6J2GHpxJ8cl6h2TIz5fvgxRGCq+dszN7Gr5yCarIdZAbO069wcj/0VdGfZr/z53++kKju0xhxNPbFE8/ZABACxi3sV9ChxrVXCJe4VjAlC7soNt1aKKAQAAn3Von7vX/bFfFuTapKPyq4RFhNfIW3nn9E7Ll9RM8lmJwpUrV5SUlHhebXx8POpOmFambeiBSewbuVr0jCbEY9KInH1dOPK0ff647FFgUYg4AoHQy7lWdXT09JPJpMGBfgIB18U5n85uAokJLOpgL+dc8BQuJkbPelFgU5pi7otLBCo45mb2fbz425ALw13NNI9lET/xXaQNZp6x0dymH5CSmlXeOkQfvG62WmR/XD8NgDHcVvHs8ePHqZFuJy7GF08hLNJL//vKEkFbT9c2MoHZUea6o7CN1fck5rFd+Kwae/gyRAHYbBaLxR7zD8JmsZij6TD7njgrbdl+Kpfy5rfMN78FNp1CJpFIZCpzTG3M17WxWROqBgAAOoVEIlHoX8TTgj4rUUhLS9PS0qqvr+d5zejZTtMKSuHMX2a9KPCAtqcxsRfSGj7xcz5QG+elv3Xbtq1btxh6JzQM1sXv8b5X2gcAMNxy77SRgoKCgrnX/TpunyEBbCquJTa4AccarsyuuJA+qyY3fiGi8CFYLbdd1q3bdGZaJjx9CXxWogAA9+7d09PTm5DJ4JMoKSlJSkoafToDDofLz8/nUXSId4NEgb8gUUBMI66url96Ent2ffq5sFM36mf5TILp47N6zDSH+Ph4c3Nzb29vAmEqeS/19fUxGExxMWf0CFJTUyUlJXkaIGIiSBT4CxIFxDTi5uZmZ28/TCL34vBf6qtvmEqlUwYI/I/kM3wNDZOOH/c0Nzfn93/iRO7fv29tbW1nZ9fb2/upxxoaGqqqqvr6+nZ1dQFARkaGnJzcNMSIeAMSBf6CRAExjbi5udk7OJDIFDyhD73+hK9hEtnT88RnKAocrl69amxsPDDwjrTrH0BLS+vu3bsiIiKvXr0CJAozAhIF/oJEATGN/AmGHhAf4TMcehhLXFyckZERmfwJiXq1tLRiYmKysrJMTEwYDMbTp0+RKEw3SBT4CxIFxDTyJ5jMiPgIn9tkxre5d++ehITEB7o9WCwWk8l89OjRxo0bExMTLSwsLl26BAB37tyxsrJKS0vbsmUL+62lKwgegkSBvyBRQEwjSBQQn78oAMCzZ8/Cw8MtLCzGdi0MDw8TCIS6uroNGzaIiYlZWlrm5OR0dXXp6+tHR0cDAJFIXL9+/Y0bN3R1dW/fvu3u7k4gEEaNgcViUSjjFj3RaLTRZ0EhPgkkCvwFiQJiGkGiwIFJ7sf1D1BnffKkqTArRAEA2Gx2WFiYjY1N3WsMDQ2FhYXl5OTKyspqampGpz0qKSlFRUUBAJPJLCoq+uabb6SlpQcGBk6dOiUsLHzp0qW6ujoajdbW1rZt2zY6/c2zA2xtbWNiYvhzerMcJAr8BYkCYhr5wkSBPthZV1b4PO/Zs2d5RRW9k+9rbrphIWJon/anXEM5W0QBANhs9tWrV8Ve8/jxYzweP5ovYRRnZ+eEhATOz729vUuWLOEMWzAYDDwev2fPHjExsebm5q6urtWrV9Nob9LAampqhoWFzdjpfEkgUeAvSBQQ08gXJgr1V00kV/wmJLlhwwYpidWmYS86JplOq/Gy/lJ18+RaJAqzAMZrpnY4m81mMBhsNruhoUFCQmLsr4yNjc+dO8eLGP90IFHgL0gUENPIFyYKVRe0tu/zeTUEAOzi8yZCS4zu9QIAsHsrH1w6Fx4eHnHxaScdAIDS11r96HlJcVpk+KWMYlz1bfNVWpb36zjXHlrNg+jw8PDwiGtPKzgL8+gdpY8rOhrybsSGn4uMSymdVek3P8KsEwVe0draumTJkuDg4PDXiIqKXr58md9xzUqQKPAXJAqIaeQLE4Xqizqa+04W4gAAiFUXDBetD6kEGKiMcFeW2aRhYGCgLCS3I+xRD5ONL4/S+8dCKQVVrIFNSFJTxT3LNVqWDxpYAIPPb7huWb/OwMDAQGWL/LY9V190AVDu2KwSk5bXV7fR3664RlDSI28qGQM/T/60otDR0fHLL7/o6ekZvOa33367du0av+OalSBR4C9IFBDTyJcmChe0dQ4F1LMBAJ75blmx/kgVk1QeuUtWzfEJpwT5lq64SWwVHl97Tvk/8438yzi7m67sENCyfNjMgt4H5mtkdj/iPAO0KUhDQcX8Vh/AAycxKRm7tH4AGLrhLit64CHtXQHMRv60ovD20IOJiUl4eDi/4pnVIFHgL0gUENPIFyYKdVdNNoisUlDX1tZSl5TXCcppBsDdO6S++BdxVUNdbW1t3R1bV34j4p3b1V4WZrpi44W6kQMbrxoJaFtlNNGZmZ4iyw/mvF7+UBJhZ2N2vIgOaS5iuy8UEAEAep6EOIk5xA/x5xR5z59WFBobG0VERMZOZtTV1UVzFKYGEgX+gkQBMY18YaJQe9lwi9r2w2cvXLhwKSGP0yvQccd152YZx9DLHGJv3XvaQKR3lwQZLZUKKRk5sPGqkYCWVXoznZUfILNi36ORJ8PTc05bWxr7VzIhdbeYXeCjHgCA7vSztuJOCcN8OcNp4E8rCg0NDRNWPWzfvh2tepgaSBT4CxIFxDTyhYlCVZSGhqtvzbhRAWrppf16OrsyesaV7C7011soGjjyfEFouKK/VN08tZENpIIDcqJKAY+pVCq15eEeXXWLgJd0YCbaC1mdSe8GAOhK87dc63AbicJsh0qlvnr1amzGxtra2u7ubj6GNHtBosBfkCggppEvTBRqY0yM3P2KceN2ssi43Iu7VYRFOEgYh1XSmH2VEZZr5SNHpihAc5yVuPGuh40sAEZHcajWb8tFRERE1m6xCEjrGmYCkJL2y7iEP+0FAOh5HLZ7s2sSaaZPbrr404oCgocgUeAvSBQQ08gXJgpMyuDgMInBevsXpN62Zg4tnf00NpvNJBMJ/eTXS/GZVGLf4BBtZGoCe6izrbm5ubm1mzjSOcGmDvUPkeksAAAWnTzUP0T7Yp4cgEQBwT1IFPgLEgXENPKFiQJiCiBRQHAPEgX+8g5RaG5p5V88iC+KY8eOHT16lN9RIPhJZGSktbU1v6NAzG4cHR2Dg4P5HQWPkZSUfDtB+GfL3LlzOT+MiEJZecWZM2f8EQiukZWV3bx5M7+jQPATNTU1MTExfkeBmN1ISkoqKyvzOwpecvr06fnz5x86dIjfgUwKX1/f7777bpwoFJeUWlhYmCMQXLNmzZrVq1fzOwoEP5GQkFi6dCm/o0DMbpYtWyYmJsbvKHiJqanpjz/+qK2tze9AJoWpqemcOXPGiQIaekDwCg8Pj2PHjvE7CgQ/iYqKsrGx4XcUiNmNo6NjSEgIv6PgMZKSkgMDA/yOYrJMHHpAkxkRvAJNZkSgyYwI7kGTGfkLWvWAmEaQKCCQKCC4B4kCf0GigJhGkCggkCgguAeJAn9BooCYRpAoIJAoILgHiQJ/QaKAmEa+UFGg97c3NjT2kHiWPZHe395cV9s+SB+X9JFG7Gmure3oIzPfd9xsAIkCgnuQKPAXJAqIaeQLFYXGQMUF8+bbPqLyqsLq05K/YDAbztWPmwJdEWu/8qu/qvtl9fGqHX7wZYgCfairrrK8gzhicvS+ptLKpj7qa4UbbMp+kJKSkpKSkvasjvD+algdpTn3U1JSUh48edX7njLEiqfpKSkpKfcfFzW/9WgwFqmjuri2+/WTQMi42qrqJjxlEmcwWP70Iafl4pY3DxLpKnvGCfx+Rk7DOx9tzqZ01RTXdA2NWDGFUFdd1dBLnkSLvASJAn9BooCYRr5UUTizZd5P/7N8xPh40cnR+eCkq6WxX9b479+WWw7LMBjlU0+RKPCdnmdn9aXFTmSNuGH3HYdlmx0SG0kAMNz82NseKyqhoKCgoCC3drmMUURW+7v+NYjFDwONtm2RUVBQkN8srel0o/qtpXH0jowLriob5RUUFBQ2yqo4+D9rp4/9PZtUclJpkVZI8chlu+qKxpZt9tdrPhI9rf1h5D4lTrUbZFV3BeR3A8BQabqXpvSmdZzWRP/YZHehkvBWLxmt2l9tkfqZvJE46m4aYBXMoys+9obxGCQK/AWJAmIamT2iwOx+9SglJac4PyPG96RvYFhu++ubRXJtUrC/t5eXj39EZg0RAAAaArALfl1od7+77uHFc7fSywcAAKhNmXcvXHjYRALozQ045XXSxz/0ZloNEQD6SlLj7mSXvrwfE+jjF3r1TmUP5VWCj49f4PXM4gEAAGbnq0f3bj1tGGIBALnpSdjZ014B0YHuequ//lr9dBYny2t9+nk/Ly8v79NXUytm0bMl+SIK+Oqy6saKkqdJwV5e3n7Xy4kj+4kNj4K9vLx8/G88rRwGAOgtvff41YtU35N+IdH5JICekiR/Ly+v0wH3CtvHPk68Nz/YSH69d86IKPQkOq/e4pzcxgB623W7VYs0jhaN3Pz3prjKLZQ6kNo24U/EbE/3UBba4po8cmFozzp37mn7+DJDFSEGopLWsfV0AAB2T15KZFzpOHdkk16dUl+mH146cj2vvqqjpOIUV/vBN4NYEagnIml3o5EJAMDszE2OvFkJA69ClMUXG5wrHjGA1kRbiTUyh54OTjiaVnNWa5l24PORYvXxxqqKVpcrP9gi70GiwF+QKCCmkdkjCuTcM3q//+vXVYoGtlYWsgu+Won1zCXQqcRXIYbSi78TMbK13S62cKXEjuulOAZ0BCsuWLB0d1p9usNiDGaVeQoegFa0T+o/mMX2GaXPog+5GNrZ7tRZ98PXc43C6llQdVJ+3t/mS1o773XUlvoW81cRTafde/S1Ny349r/rTj1qZwPttsWybzBS4c0kOrnUb/Oyvy5WsN3noCKz9P+++U4/IGcQWBW3jyj9slje2tZ2xxbhpZLHk+p5Nu4xzfBFFMqvumtKrFTZ4bzL1tZQQkjO5koVnUzofhG1x9XZ1tZWQ2LFVosrVUMALw8tFhBduGmjqfOhU/eLK56EOLrssrW13iYgoH0kvf3NRbo3L9h42+bg188NZzw+KIzdk9pBHiq/oC8qE1Q6pm3SY6s1mh5JteM7FdovGSmb2F/v+UDQjOcHhaXdY6s/MCWFTSo9vV3A7GrLyHbPPWMNtY+IAj3vgJD0kbja8X0FhAQXRazpmao3HRbspjsem9fuz6WNP5xWE6i9YseF150WhHQrLWUkCtyDRAGBGGH2iALlZaTlL5gfpD1ThwFaI7V++vq7fQ/aahMd/oX5746wOgBgPzstMQezxO5mO7knQmXBvAVOeTRifpjqv+cIuT4cJlX4b/z5Lxs8H/V0V6Q97gAAgCLnRZg/NKJw7NZwnZWYr9aeKSQDlDgtnfP377E3+wFehUl/i5FyShwASN0t/vPfsLEtfZ2Ze378y3zjmB4ARoa38k+Yb3QC84ikUmeB7/4le44GADAQuf3H/9voVvjOEeXPD76IQk28E3aN+MnHPQAAHdEav6pHlPX04Wpf5HF6+yuPqBk6R5QyoNJDcP4GzavdAADQVV9R+oojYE8sZUx87jeMXrMJRRd3rPpJSEHXwMDAwMBg+6bl30vty+oZ7Ew/pSx08Nk4KagN2izmcCZ/3LgCJe/wNkPT0zkf0ruWaxqrzP1zWj5QBKiVfkq/LBJT1OfEobzutyVb3O81fOiQphi1lTvP5rWN31seoLnD6sjDsUF2vAy2WKF4aUJlzIZgjd8Wi2zV47SosnHR75v33PzYYAevQaLAX5AoIKaR2SQK4cY/Y4Td0zoBAJfgsGjuHBWfzOT9opj5Ip7ZFACAjhQjsTlz1M9W97WfV/tt7q+22QC0mji1H76WOZKSGWO9/L+rvZ/0AkD9HScdZSxWdt3v33+1Siu4mdUWrr0c82+9mw1kgHrvDT8vXH2sEoBZdV1/AUbUNq4bIM1F/H/fKMXUdOae2oj53wrXB0QAaIh3XoP5SuNswUBVtOQv/+/rRaKKWCxWUU5w/jf/T2JHShdf37BJw58ehRhrewe35yM9AgUeQkIH4nEA9JIbzspYLFZFZvXP0i7ni+lQeUJs6e6rzSNCwOhKC7VQxGKxyhuXfa946mH9qCjgX0YZiS3R2BscHh4eHh5+2lbu1017H3cPdmeeUhJ0yhgnbTUB0tJ7wl4Sx+7rf+SwUVntdM6423VqT0awJRaLxWJNfe/UQftl6aU6njkTrujjoZT7qiwUN3AP48RxzFxUBOuaUD++TOfDIAssFovFmvnfrYfW6A1L9E7mdYyvqCpYV9fENQk3ZldHQcjOldo3JoyH0OuCNBeL6biGcFo8biUpIu90vfpDQU4DSBT4CxIFxDQyq0TB5H+Y1XvuNgFA7y3r33761iSyKNtnK+bnNYcfDQMA1F1X/+OrZfa32qmECNX5c3+1yWQB0GpCDX//x2Lh9YKLBLGHn+HZuAeHxRd/o3ws6V6Mr+pCzArN0FaOKPxL81rNMED1ccmfFqx0Kwagl8do/4oRt7/VA5DmIv7z14qx9d2vIlQxPy7bk0IEgKpY2xWYr7YHFvQXhq6YN0fA2DcxOTk55X764+yiyoZ++gdP6LOBL6JQcdXW0mxXJmf9ATvbTXBL4MP60pjj0jLWocnJyfcCTcS27zlXSIPKE6JL7M5VkgGA1ZHmZb9eyeVKcnJSvJfGCt1T998MH/TmBRtvkwl6NbJJz3Rbi92T2kUaqArTXSwZVDym7aZYVQF9/6dNhBdhWOkNGzeqOkcVAhMXaymrbBhcM6bvgUUfbi3JSEhISEhIe1nfD8yiw+uELALyxxgGm8UGaMn0st4qK7v5YFxZ/1BDgPYK05jXX9Fdd43UR4ceGI+DDfXcYlupwy3F6QkJCQkJDwsbBoD58pCkoFVQwfC4anHx9jJK231fvYln+GWIg8hGvyZWW4KP2YYNGzdquKfUDQGrMUh7xY7zVSOl8Glo6IEnIFFAIEaYTaIQZbv4qznz9bxzW4tDty3719+V47qHcSWBkv/4ZbNbMh6Pfx5qvOwfi3fH1zKgJ1D+p+9/2plOBQBm/b0jkt9hMJjvtHwe9QM0Ran/8O+1fq+IPUVhm/+OWaQe2MJqDVFbhPlGJaZ6GKDqyNrvfl6yrxCAXnZJ7SeMoNWNboAHjoL/xshdburrzT2+5O//ldiTgscXnTEX/BrzN+0zuQOUwn1r5s9b5PKESGMwGAwGk2cZHKYfvohCXaLrpv/+pOOT1oTHV8fuklL1fNnVkX/adJHUiSoGY6g0RH3ucsuwEjpUHFs93zK0ggwArIYYK3UB9YhOBqP3sdum70UPpzSM5rXoeXZWX1p8/KoHx3ttdBaj+fJOcSHlo2mteDwej+/O9tUVFdQJLO1nMAaaC/LzH8We99zrmscASkGg1qpVemcetuDx+J6mzAv7jqVMGGVgNMZYi6+QO3a/Go/H42tzLoeduJpbFH/+9METF5OS08raiAxyhY/yIu3QCaseagGAVRhh7m6hrhzaMGGSATAaLlmICSh4ptbi8Xh89dPo4MNRpezhwhCttUKGAelNeDwej6/POKUiKGZ6sQ6A0l1fml9QcGWfbUBidi+jPUgDrXrgPUgUEIgRZpMonLNY9M1SccVtyptWL/3lF4vQEiIAsAdenN8t9vsKYWHhVX9s3h2aPUBnA7RGGYoKibiODDh3PNon/XfMP2TPPOkCAOZA+j5RIYG1axXk16kq6MpYnO9gdVy22jTvD4uEBhJAfYDyajEZ73IAenW8lcg8xYNJOIAnxxTX/Kp/vZXCZhCy/I3nLxYQ3mi879A+A4V1pkG5RGCTO5KdV65cvlZYWFhYWFjOzufRbFkzyRdRqLy228ZS1cbcaZuwsOAfJhElXSxg0VsLfAyWCQoLy1obGG87dDGmhAy1Z7etc7tSSwEAYA68urdXZcVaYeGtzhbmMu43H9ePXnPxRdG79NRDCkZ24NKOyhkcTW8lAwCdWHPzmM4KIWFhYWHhtVLWvom1g2+mIrRnJoYfDi1nAwC9O91XQ2YVp+AGk4CX/RMv6cAcLoqyEhMRFBYWFhbcqOed3tuctl9j+VJBqU1SSu4JlQPUxgiLTfZXKkdEof6OjbHp0aQWoHffj4p9VHHvpF1cx9uTIZnDLyMsRIU51W7S90zsogAAva/4spGyFCceifU7zj1rG37TwUB8eNT72uMSIrsz2mqT9YWiEVFoSnEyM9p/68PrLHgPEgX+Mi2iMEgfaByu/3g5BJ+oJFawYSZuSmeTKISb/O8rQZf4MmJ/3+DQmC9MYJIG+wkEQv8A6fU3MItBpZDJtJHbzcGXHtgf/iK1+0nn6wMow4N9fQODQ1Qag0JlsIHNoFFIZBqTDQBsOpVModBZAMBi0sgkCo3JBmDSKWQSlTHyN6EPE/sJfUNUBpNBo1LpI/0HTMrQQB+BQCAQCP1EEm22dCrwa+jBxmZ3Rgd5gEDoG3hz2WZRB/sIhP5hMo3GYjFYbGDRKRQa401CTAZ5oI9AGCBT6VQmi/lmP5vFoFGpowXZTDqFSmeyX/8RWJT+kT/NAPXNQazO5/eivIIK3yyeYFOHOX/DvsH35ttkDL0uQqIDVMb4+5+41cpmlQXI7IvIbaUyaGMCZjNpVCqdyay7bGZ6KORqQril6uGk2nc6JH1cta+hkQY5gfcPvomSSezLCvG+eDt3AACA/XaLY9+xmQGJAn/hvSgQGYPHKw+FNZzlNjTEtOFese9yy/kZaGj2iAI5P0Dz75jf7OI/OIH8HVCbkg6v/Avmd5OIutmyYHFm4YsovLpgbKhrmc7PXhd2V36UvtBam+Abdx5m1+KnmoYb/+JSyLH9ZxMTg/baRKTX97+zED3/3C51GZl1Uit++s8avYvF7yw0Wci9CW6ailsN/G7fTitsGuJZVjGuQKLAX3gsCjgaLqDudGjDWQAoKSkJDg4ODg4OCwvjPlA+UlZWxjmRkJAQfsfCMw5XuMa336CzpndG3OwRBXpDepi17v6YF92feKYsxzQAACAASURBVOBgcbyXlrZNeGrdLJlcONPwRRTass9HnrtUTvx4yWmDWXfvuK7WdnVVFVXLgwlVb40yTJrO3Oi925WUVA4lVX0gOTQAADCqEyJzCFze7RPKYjyNNDQ0VFWUrYLSOmc6WfO7QaLAX3gsCln4J2q5WwAgLy/P1NTUyMjIyMhIX1/fy8uL+1j5wvPnz83MzDgnYmBg4OHhwe+IeAOFSZHJkhigv/sOhVfMHlFATBdfRgpnBH9BosBfeCwKzwg5ZmX6z589NzM1y8zMHN3v4eHh7e3NYHwe3ViTJi8vz8zM7OHDh6N7Tpw44enpSaNN/f7gM4FAwyvlyg7S38o2z1NcXV0PuLpOaxOIz5zAs2fNzMz4HQVidmNlZYVEgY/wXhQcGi0CTgWaGJuM3d/X17d06VIKZTJPOfsQDx482D5pbGxsuGzOz89PT09v7B4SibRkyRIikZ99mjxhZkTBzc3NxtaWODTc2dWNXn/C1yBxyMPjuK6uLvofQK8pv4hDw/oGBr6+vtP6ZTXD/NlFwa7e/FxQhJnpuHuI5uZmUVFRKpWr6V537tzZuXPn5cuXr169euXKlcsf5OrVq2fOnHFwcOCmxdDQUENDw7F7Ojs7RUREhoZmSfrc9zMzonDgwIFdTk5UGm2QSESvP+GLQqV5+/gYGhqi/wH0mvKLSqOZmJicPn16Wr+sZhgkCuahAWGmJuNGJdvb2wUFBbkUhSNHjlhYWEy+fFdXl4CAADfDBEFBQQYGBmP34HA4QUFBJAqTxNXV1RUNPfy5OYuGHhBcg4Ye+AvvRcG2ziw64pLRDiMy+c182aKiIhkZGW6ijIuLs7Cw6O/vHx4etrS0HDtv4G3odLqhoWF9fX1qaqqpqemUr+sxMTF6enok0psnxpaXl2/cuHF4ePgDR80KZkwU0GTGPzloMiOCe9BkRv7Ce1HQK1CnUqg+Pj4HDhwoLS0tLS3Ny8vT0dGprKxsamqaWrV5eXnr168fGBgYGhratWtXcHDwWAt5GzabXVZWJiEhAQCRkZE6OjpTaJROp1dVVfn6+u7bt49zIgUFBZqamjU1NWz2bMl2816QKCBmBiQKCO5BosBfeC8KOvmqAMBisfz9/SUlJSUlJTds2DA8PNzW1qajo1NT88nPJyWTydHR0VZWVgDg6uo6yWkHRCJRVVW1urr66dOnOjo6n+ooQ0ND586d27t3LwBERUVxTkRKSqquru5T4/88QaKAmBmQKCC4B4kCf+G9KOg+V5uwk8ViZWRkAMDdu3elpKQ+tc76+vo//vgDAJqamhwdHaOjoyd5YFVVFedAPz8/fX39T2q0sLBQQECA02hxMXeZzj5LkCggZgYkCgjuQaLAX2ZCFKhUqq2t7e3btysrK62srJ48eTL5CkkkUlhYmLu7OwD4+vp+0iBCV1fXzp07ExISnj9/bmVl9fLly0keODg4eObMmRMnTtTW1trZ2V28eHHyjc4WkCggZgYkCgjuQaLAX2ZCFACgt7d37ty5AHDp0iV5efnJVzg4OPi///0PABobG83MzOLj4z8pnu7ubnNz8ydPnhw8eNDR0XGSR7W3t8+bNw8AwsPDlZSUPqnF2QISBcTMgEQBwT1IFPjLDInC4ODgqVOnAgMDKysrbWxsbt26NckK9+/ff/78+aamJmtr69u3b08hpPj4eAUFherqalNT05ycnMkc4uzsHBsbW1FR4eDg8ODBgyk0+vmDRAExMyBRQHAPEgX+MkOiAACVlZW///47ANTV1RkbG0+mb+DAgQOcf45Hjx4JCQlNLaSWlpb9+/dfunQpPz/fwMAgNzf3w+X37NkTFBQEAPHx8evXr59ao58/SBQQMwMSBQT3IFHgLzMnCkQiMTg4mLOOwMnJ6cCBAx+tbfny5S0tLd3d3bq6uoWFhVOOKiQkRFNTEwC2bdt26dKlDxcWEBAYHBysr6/X1dXl4TRGMpmspqYmPWkSExN51fQ7QaKAmBmQKCC4B4kCf5k5UQAAGo3m4eFx4MCB1tZWXV3dixcvDryfHTt23Lp1q7+/H4vFPn/+fMohAQAOh3N2dvbz82tvb9fQ0MjIyHhfo7q6uteuXevp6dm2bdurV6+4aXQsJBLJ0NAwPj4+KysrfxLk5OTo6+tPfoBmCiBRQMwMSBQQ3INEgb/MqCgAQExMjI6OzrVr1xYsWLB48WLh9/Pjjz/m5+cPDAxs2LCB+wRHJ0+edHd3p1KpWCx2+fLl72v0hx9+kJWVTUtL+6QZlx9FSUlpdKildxLQ6XQrK6vjx4+zWFw+W/69IFFAzAxIFBDcg0RhImzGMKG7raWxsbGxsbWrn8zk7B7GdTQ1NjZ39Iw+uYBF6W9ramxsah3g4gkKMy0Kt27dwmAwhw4d6u/vJxAIPe9nYGBATEystraWTCZzLwqcx0xoaWlFRUXhcLgPNFpTU7NmzZr+/n4uWxyloaFBTk6usrISAGpra8UmQXh4OIVCsbOzi46O/nAOyimDRAExMyBRQHAPEoUJ0PtfeG395fdVYmJiYmIqjudf9AGwiBWXzddLrBUVW7t2rcvNdhIAg1h83l5FYI2YmOBiRde4ikH61JqbaVHIycmZP3/+JB8UZGpqeuHChSkHM4H6+vrt27dzUj99ABKJpKmp+dFik6S6utrQ0HB0tQWbzaZPAiaTySm8evXqoqIinkQyASQKiJkBiQKCe5AoTIDcmeGpJug3mhuIDUAt8dggpOAS30umNd9wERIxuD9AzvPbISpontBCp7fd0RYVtbtaPrX7zpkWBQDw9/ffsWPHJCu0srK6efMmg8GYckgcysvLzc3Nk5OTJ1MYj8fv2LHj8ePHXDYKAKqqqpw1FFPDzc0tNDR0Oh5WiUQBMTMgUUBwDxKFCVC6Hx1Y/73insjzF2MyijsAAEqCNgganH7WDQC09tTDGuvO3ss7a6S6eV8qFQCAdMd+rbHPg+4pXUtnQhTYbPbly5c9PT09PDw8PDwcHByuXbs2yQoJBAIn9xGXuLi42NvbT758Xl7esmXLuGw0OzvbxsYmOzubm0p+/fXX9vZ2LiN5GyQKiJkBiQKCe5AoTIBFbrl3yt50h56espTEOtPIYgK1wFNyi2V0aT8AMDqfnTSVcg66dtQMqxX4AgAAqOmH1ym5XWklfbjidzMTokAikb799ttdu3Y5Ojo6ODh80sI/IpF4/Pjx0NDQKYcEAPn5+fb29unp6ZM/pLW11cnJKSwsjJt2TU1NDx48yE0NbDY7MDDwxIkTPJ+pgEQBMTMgUUBwzzSJAqs1O/yEo729vYNTdBFuoC4jyMHe3t5+X1Bc5SDx1ZVTTvb29vb24bldwzxvmnerHrovGK2TNbhQ8PSstKLlJY4odOX7mEs5BcaOEQXao6PrlQ5ebp3SqcyEKNBotPPnzwcEBEytzrq6uoULF045JADw8/Pj5FH4JHA4HDdpGVNTU83NzSf/gIn3wWAw5s6dSyJNyQPfDxIFxMyARAHBPdMlCl2FN855eXp6nvBOqOwjtuRdPeHp6enpd/VB/dBwzb3z3p6enp6eN4pwvJ9RzjtRGE4/qquq7l/yPEZB3Mg/vxsAaB1pRzUkfG9n+e9QlXXLoAIAkBMdhQxOJHdNaTrjDM1RGBgY+P333ykUyhTqHBwcDAwM5DwXagrk5uaamppOIV9TbW2tkZFRRETE6B5XV9eGhobJHJuenq6vr19aWvqpjb4NjUaLjY21tbWd/CH+/v6qqqrNzSN/x5cvXx49enRCGSQKiJkBiQKCe9DQw1jYVFLB1bNPu+kAAO0pNrIrtXwKmLTKQ6KCO4NeMgF67h3bIGWXPzCceUxbVtatkAmATzWW2HYouYb2scrfyfSKAoPBoNFoNBqttrZWVFSUs0ZxCuTk5IiIiEwtqUB0dDQWi53CgQ8fPsRgMGZmZqN7Vq5cOcnUT2fPntXS0ppCo+8jPDzc0tJykoVVVFQwGMyLF5weJ0hMTJSUlJxQhsgeVH4mh0QBMd0gUUBwDxKFsbCZ1MoIk2Ui4uvXr5cU3LTdLboeTwdg4fKDTTesl1i/XkpY7VhKJw2A0psTboEVlFi/XkhE9+j9etIUlwVMoyicOHFCSEhIQkJCVFRUWlq6oqJiyukQSCRSRETErl27OH0Sg4ODH0jAwAGHwzEYDE6Kw6lNBkxMTNTQ0Dhx4sTJkyc5e6SkpCbTM5Gamrpjx46Ojo4pNPo+SktLxcXFJ2laGhoa/v7+2tranE6FlJQUBQWFCWUaeuq3ZUlzRIHBYPB8aIMDEgUEEgUE9yBRmACb1FNa+KKgoKCgsKrzzao4Znftq4KCgqKK1tFLBYXQUlxQUPCyopcy9XRE0ygKTk5OTk5O5eXljY2Nra2tU65zNFA3NzdnZ2cAOHjw4AdSOnJQUFAoKSnZuHFjT0/P1FqMj483MzOLiooyNzcfHh4GAElJyeLiYiaTWVVVVfke7ty5Iysri8fjAaCrq4snKxubm5tpNFpcXJyKisr72uXAOVk1NbWEhAQdHZ3U1FQAuH///gRRaG9pl1GRFrktAAAMBjMgIMDOzo6HOaZGQaIwHjZ5oLurn8Rt+rBZBRIFBPcgUeAvPBaFXHy2YeGbaYPq6uo3b97kJr6xXLlyxczMrK+vbzKFmUzmgwcPuOn/v337tpKSEpPJ9PT09PT07Ovr27BhQ0VFRV9f37p168Tfwx9//CEoKMipwdfX9/DhwxxpmBpsNvvly5c6OjoA8PLlSwwG8752OXByNqiqqt66dYtOp+vq6lZUVKSmpm7ZsgUA6urq+vr6GhoadDV1H2anqeTJFxUWBZ4JOnToUFRU1IEDB/Lz8wkEwpSjfZsvTxTIuIamLjyVBQDA6m8tKq3rZ07+aPpdd1HBfdeJ3KYFmU0gUUBwDxIF/sJjUXhJfC5zTzIuLi4uLi4+Pt7IyOiTFiV+lN27d8vLy8fHx9/5GBcuXJg3bx6nJ2Bq3L59W1FRkfOzgoLCjRs31NXVOasY2O+nqqpKW1s7Pz+fcyAWi+UyueSyZcvq6upYLJanp6ebm9sHmh4d2VFVVb1+/ToANDQ0iIqKpqenc2ZpBAYG7tmzx9zcPD83HwAEri7CYDDOjs6coywtLX/++ee8vDxuop3AlycKLwNk1dwjmykAtKook3WrtAOLP2FCNP32PoGlu64gUfgSYJPbyvJetQ6MzJwi91aUFld1TvzCYVMHavIy0p+X4V/PNid3V+XXdFDe/T8wXJGZHBcXF3czMbPsbWWntJfnlTb3MTkfdAq++lVxeTvxw2GSOsuyMx4+b3k9G4k22Fj7qqyTDAD9TcVFFY0jWX1Z1O664ufVPZ/n/yYSBf7CY1EooRStubTUwNBARUVFRUWFt1cdAEhKStq+fbvKJFBVVbW1teXmoUpjReHs2bPHjx8XEhKazCMly8rKRtM2BwUFubu7TzljUmJiooWFRU9PT1hYmJub2ySPGhUFAoGwb9++3bt3j07nDAgIyMzMBIAhFnHtreWOro6jR0VGRt6/f39qcb6PL1AUzsptP3a5k96fdURFTsklrW1kP605/1Z4UGBgYNj5HDwA0PteZt952jwy8NRf8zgjtwRPZiYdFFyx++ogAwCAUPMoIjAwMDQyraSdDgDsnoq03MrSR2GB4VcTS6d3lukM8sWKAqPmjNoC5VPZI9PI627qb91sfL5sQilay9ODYhjMP2U97o9c+OuuGC+2Dm/sf2sAitWVcemgupyikoqKytatW00OJtdPmDnUEqK5cKtn+hDnW60l2UJZWiv4I7OmKs9rrJqDmSN3ro4TaPezQw7KGlF1APD4qMwGPff8XgAAoHRc3S2z3PzapDpsZxwkCvyF1z0KQwVi19c+y37Gg9D4zbVr19avXz+6KSwsjMFgampqJnPsuXPntm7dyvlZREQkJSVlCgEkJCSYmpoSCISBgYFffvll8gdKS0tfunSJ83N7ezsGgxl7IhzwNJxqvgLA9A6Xf3miUBi0Vf9UeGK0iyHWetQSWF35JxzlFLYYmJiYKAlttbxRMkys8jdcJeCYSgIA6Lthvk7WLLCaCGmHBVfsvkZhM7obcsOcnCxNTIzlVghoHkzrpALridNPf0gKyW0ysj7kl9HLx5PkKZ+JKNAGO8uzn1Q0vIg+6ObmfjI+v23kHoJedf3UMbeD7t7hsTVDAECpz84uTE6JvnjGzS26mEAHUlHUkYNuh44ExKS0jV1bxqgL1lmuGfBsZF/DHVM1rOXligntUuofnbGav2rlVkntI3l4AID6WMuVjuebByZ89MhVFy3Wie4494ojl7TaJxevFU7QxdYIgxVqpzKHOaG3ptppbjU8V/zhE6+8oK2nu375z5ssb5cAAPQ+P+aiqXepAQCyTmyTNzn+AscJtPPGgW1rbW7yfqYSL0CiwF94LArd0I7ZidkkvokHofGbrq6uW7dujW7evHnTx8dnkjMkSktLLS0tOTkob968uXv37ilM5xQXF09KSgKAo0ePhoeHT7535Pbt25WVlRQKJTAwsLW11cfHZ+yJcEB5FKZGSZiSiPCKhf8ROJo/OuSAf3xcX9rIs5Kz1XVeVdTmYQeu9JLTxjU2WWQA/F1jGUXnSxV0gCS3NSt2X6OwGF2Nrwqec7qpn9nJGx2/20CHZ86/zZUxvfvF9CVw+ExEgdzx5IDEgg2a5s4ue/cay0qu23nuRTcbOh4E+B9x3r/XxUJWcqX+hTqAoZT92iL/XLTO1GHP3sj81pc3fHyO7N2/105HYt2G3ffGfIoZdcG6AgYR5SObhIc22kqWl94Sher7x5wVPC9HOyhI24SW0gBarlmu2vWWKLDLvWXknQPzPphqpjXCUEA7+HUON2LuHn2sYfhHRKEicruux+nr/jvF1jk/6wfoK/TYo6X/WhS2WvvWjEyyISd7qAjbIlGYIf6korB3797t27crWMqvixd7mvmUZwHyiebmZg8PD25qKC8vNzY2vnv3LgAsW7bsU1M0njt37sCBA+3t7Uwmc968eXT6J+fTGhgYWLRo0fsWfSBRmBrFIdhNWG2TrVh12+t1I/saLljJL1q0Tll7u4aGxnZNaYF/bgytoQ9XXTOVXnWgYIh4z1HL2PluKw2AmXBgzYrdMUQWAAzkXXHW1NDQ0JJf/eM2z6Q6KuQeWL3s8P1Bfp7eNPCZiAKlK+PAhnn6Ps+GAADqTm/ZZnLwAR4IhVlNnAKlEc6yKuf7gJF5eKvQSsM7rWwAAGZ7QRZnnTPlrpuFqtWtN9dRdlOY1qLfVkuraWhoaGhobJH4bZG0S1z1xHZrUtwtN5wtIbec3ymxacedJnrPPfvVjlHNEz55+CQTUSO325UfvBvoOG+wdOHKDSrqGhoaGhrb1i1euM7m0kcGQysi1bUPBdd0dASpLN/ilUPuLzmxd0QUcv00BReukFHU0NDQ0FDFiv2xRNTh9uf5/4dEgb/wRhRoNNq8efNCAkI9r3mYvNLlZYD8oKOjQ0tLi5v8zRxsbGw4l8nc3NwdO3b09n5Cd7KysnJkZCQAWFhYxMXFTUEUBgcHhYWFu7u73/lbJApTozBwi75vXG3JXeO1AuqXSgAAoP68ueE2jYMXr1+/fv36jRvxyRkF7WQAWsvlA2Y7XcJCXa2djyTgAQDoCQfWrNgTx2QQ8kJdN22xDrp+/Xqsh4aAtmdiDQVyXVf+se9m19Sn1XyWfCaiQGpNPaEjdW6k24d4z36rgfG5GgBGcaihqpysrIzUasGNWyO6gJm+T15L63TZ60l9HenHleVlZeU3ifwuomoV9+bjxGwI0V4qaXg0OiYmJiYmxt9pk4S8Q2zVhHYpNSmHLSWOZwEMF3kqrtxie/1JjLPE/ph2/EBhtL2srKysrKZbZBF78N72VWoO8RMPH09blMEycT2381diYmJiYgL3y0vJmJ8fn/6VMZAbYSMrKysrq3UoIo8MUBOpvv3Amaph6Cs8KrdUwe/G/dMH9fQvNwBAzilVqU2ax8NiYmJiYi4G26uIi9jd+jw7tJAo8BfeiAKLxaqqqgKACmbZRx8z/ZnT1dWlpaXFmYrIJS0tLTt37uQsEF27du0k5zewWCx/f383N7f+/n4zM7OxOaQ/CSQK08HLMzIqh6LamOz2rKMKf8icuN/JYFHyAq11zUZGoMfAak4NtBH49ju5PX5pnQAAQL+9d/nvznFA60jYtX2JYgQOgFzos+Wntfvv1FMhe8/ShbtvdCJRmA5IbWke6sKnsjn97PjrO7db7r7dVnNHT1JnT+z9rKcPzzkZbt16rgsY6fsV1FQ9X5IBAAafnJURMTqZmpX1+M4JPS1N8+tvPk6MumBdAf1zr2cv4tKstZSsYhug79EuPVlJSUkFh+gmNjAaHhy2lPR4RAGA4edn5VcbmFsprnGPbe+nEeqfp6enp6c/La4jADQEqYhp7739Jk0bm05nsqE7/+wurLT0JseIp72M/ksmAtpBBSMFBnNc3gw9sPIjjVVtA8sHKL21+SPV1uKYAFWR6ttd/coGAaDv8WEjQUFDwwN6xlcagTP0YHW6euQehJR0TEXY8R6D1XLLy0hSUlJScX9CRd9nkvMDiQJ/maFnPXzmDA8Pc1ITslisHTt2ZGRkTO2xFG/T1dVlaGiYmppaXV0tKytLo30803ZkZKShoeHAwACFQlm/fn1JScmnNkokEmk0GpFIFBAQ6OnpodPpg4MTOxSRKEyN0ghNE++YFjIADBeEmivIWya1AJPcmxFkvW2tqKioqKiomKzd5UYaGwDY3bnHsP9aoHUib6TDmp5yfJOUezyNzRyuSNmrvGytqOgWByODdftiHtSS4LnHevGjiT1IFKYDWu/TfcLfrVF0T21qbc0K01ExPJ7cxqyJFF+o6f+yox9f5qe+VFg6pAuYqc4bt209UkAGAOhLcl+62OxGd39/U9pusYWbja53jdbIqA1QX6hyOmfkI11/yxArZ3qxAhgDjdXlZcUFwTbGce0sSt0DNxMh93TO+oXhe65bf/4bBqMX2TUxFSobn3Z0i4CY9YWsxtbW1sq8a0EHz2UWJl/x2XUwMinlYWlzHwM6w7UXYU+kj0xmbEmxVNmsHVIEAIySy7tP2ShuPVOGn5i8tSwMq7TbuwQPAEBrS7db9nfMD6tMYpsB4Mkx2Y0Gh5+PrnrYIytgETcIVHxbbVllxa2DDv7xjz6TSbVIFPgLEgUAADc3Ny8vL87PeDy+ublZVlaWyfyETDofYHBwcN26dQUFBWpqahUVE+c6TYBIJB4+fPjw4cMAoKGhceXKFQbjkxc26+vrJyYmstlsNTU1MpmcmZmprq4+oQwShanBpA6TKDTWyH0WdZBAIHP+PgwSoauTQzdhiDFSgE0ZHiAOv0mdSqcQiWQaZ5NG7O3q7OwZHCIP0xl0JhsYFCKRQv9MbuF4xmciCqT2Rz6Ga6yOnzETERERVHAOy+pjAbCoT89orFsrIrJF1tDZ8+TOG93AzD1lYmMdUkYGAGBT+xIObRISEZHSUja2PHH24L03osBsvuK01SG6aOSGvDXN1XbnoTu1nC1ae+FFZ+9sEtBas88e0goenaSIS3WWE11pF4t7x50Io/Xu4a0bBEVERESE16kfTurueHbaeNViQamNUjI257K7qX2392yzjcwjc0ShM+uYg/mea9VA7X5w6WZO3YNTu67V90+8Fam7YWt3+nz1iKpSqm84C6zY5pbSAQAvwnaa7A95xZmfTe1J9t2pdiRl5JaChks57H39STEPMsvyAiQK/AWJAgCAg4PDwYMHRzdramqEhIR4JQoAYGZmdvXq1aamptWrV3/4gRdRUVGcdZU1NTVqampPn05lWqiiomJsbCwAcBZKJCUlycjITCiDRAExM3wuotCW5qklFvCcTaeQyeN0jEmjUMgUKpMNwGIDAJvNYrHGfkgZVAqZQqMx2QDjP7xsFov1Zg+b/XqL1F54/ZhnahNlZD+bNe44Nnt8/eNg0igUMplModJZAE33IwMOXm4D6IpR23/mdjn5TRtvWmS33rA1cTwSFhduoeh08VnrxKrHHQIAwHp9fuNre7NJ7+/NDDx5OfnF1NPV8RokCvwFiQIAwK5du7y9vUc3e3t7xcXFeSgKAODg4BAYGOjp6fnhYiUlJREREU1NTcbGxlOeTamiopKcnDy6mZ2dLS8vP6EMEgXEzPCZiMJwS9IB+SVeudPeEL0re/+mlcq2HhGxN57UcLfYkFhz7+IRa4+YGH8Xu+DE0vcMA1TcOmGG3SovJzT3338oBWRxm1qR1HXTRUl2s5ZnzJWEZ7XET55FPS0gUeAvSBQAANzc3GRlZb1fs2fPHiEhIW6yOr4NiUT65z//6ePj4/1B/P39AwMDly1bxhl9mBpaWlp6enqjdZqamr79oG0kCoiZ4TMRBVpf+b1Qz7SGaW+IXBZ/2NnIQF9XW9/EP73t4wd8kIGKZG8zLS0dt/jCd89KHkN72tU8HIXr25u+ihu+1oaGBrpaWo7hGV2fkKF8GkGiwF+QKAAAuLu7CwsLW79GT09PUFBwyg/Ffic0Gs3T09PW1tZ6Eri4uIw+LWIK6OjoyMnJjdaGxWJHc1GPgkQBMTN8JqKAmNUgUeAvSBQA3hp6wOFwPB96mElUVFTGJo3OyclBQw8IfoFEAcE9SBT4CxIFAIBdu3a5u7uPbtbU1IiIiMxeUVBWVr527droZnJyspyc3IQyHFEYYnzk0XNcgkQBgUQBwT1IFPgLj0Uhl5Ctna/Cg7hmFicnpz+bKAzQ+9XztpYNlug+V9fMU9qSsymxM57nkSBRQCBRQHAPEgX+wmNRyO97pvdcncLiTbaiGaOrq2vsMxGoVGpDQwNv5yjMJC0tLQMDb8YUiERiU1PThDJt5JYdLzQzetLksta96MvPI+S4ljnHtcfyNhIkCggkCgjuQaLAX3gsCjQWLbEjft+rXTjao0isbQAAIABJREFUZ5LRC/EO2smt1kWmTaSGwv4C/YKRXEyu5c5B9f68bQiJAgKJAoJ7kCjwFx6LAodrrZcD63y5rAQxfewvc37Z9xwA8gm5ys9kOTudS20D6/142xASBQQSBQT3IFHgL9MiCgDAYn9hGeu/KJjskekXVcTyo5UHOD9HNAbzfJoCEgUEEgUE9yBR4C/TJQoIBCBRQCBRQPACJAr8BYkCYhpBooBAooDgHiQK/AWJAmIaQaKAQKKA4B4kCvwFiQJiGkGigECigOAeJAr8BYkCYhpBooBAooDgHiQK/AWJAmIaQaKAQKKA4B4kCvwFiQJiGkGigECigOAeJAr8BYkCYhpBooBAooDgHiQK/AWJAmIaQaKAQKKA4B4kCvzlHaLQ3NLKv3gQXxTHjh07evQov6NA8JPIyEhra2t+R4GY3Tg6OgYHB/M7Ch4jKSnZ39/P7ygmy9y5czk/jIhCWXnFmTNn/BEIrpGVld28eTO/o0DwEzU1NTExMX5HgZjdSEpKKisr8zsKXnL69On58+cfOnSI34FMCl9f3++++26cKBSXlFpYWJgjEFyzZs2a1atX8zsKBD+RkJBYunQpv6NAzG6WLVsmJibG7yh4iamp6Y8//qitrc3vQCaFqanpnDlzxokCGnpA8AoPD49jx47xOwoEP4mKirKxseF3FIjZjaOjY0hICL+j4DGSkpIDAwP8jmKyTBx6QJMZEbwCTWZEoMmMCO5Bkxn5C1r1gJhGkCggkCgguAeJAn9BooCYRpAoIJAoILgHiQJ/QaKAmEaQKCCQKCC4B4kCf0GigJhGvlBRoPe3NzY09pDYPKywua62fZDOGruXRuxprq3t6CMzedUOP0CigOAeJAr8BYkCYhr5QkWhMVBxwbz5to+ovKqw+rTkLxjMhnP146ZAV8Tar/zqr+p+WX28aocfzAJRYDH6OmrK2gc/WpCMa6yqrsNTOFvsoa7a4ppO8mu7I7eVZdxPSUlJSXmQXtJFe381Q1XZGSkpKSn3M180DL27CLPreWpKSkpKysPn9TjGxF9SCI2VpS39I/tZg21llfU9wxOLvQNG5/MHnGoLGvCj5Sm1zx7dT0lJSbmfmlPS865qWNS+5sqSJgJ95MyJHeWVdV1E+sdb5BFIFPgLEgXENPKlisKZLfN++p/lo0l8M0+OzgcnXS2N/bJ6yWP3ttxyWIbBKJ96ikRhmmFknNUS9y38aLnKyxYK23Rv1I4c9TxAY5GqbwUdABjtJVcdtWTEpBUUFBQU1i9drX4wrY74jiqYXY8vH1TdpKCgoKCwabOijffTtrd8s78q5oSlvJS8goKCgpSC0ckbtYRxnVfEmjhrmRW7k/GcTVLmEWFp48hC/Eei76u4dHynvJQCp1qTUzfrBgCY3U9jHOREpWUVFBQUNguLCGl7PWynTDyU1HTXcfMfdre7OJu0bC9xad0zOd0ffcd4BRIF/oJEATGNzB5RYHa/epSSklOcnxHje9I3MCy3/XV/P7k2Kdjf28vLxz8is4bz1d8QgF3w60K7+911Dy+eu5VePgAAQG3KvHvhwsMmEkBvbsApr5M+/qE302qIANBXkhp3J7v05f2YQB+/0Kt3KnsorxJ8fPwCr2cWDwAAMDtfPbp362nDEAsAyE1Pws6e9gqIDnTXW/311+qnszhZXuvTz/t5eXl5n76aWkGa8TdoysykKFD6OqoLn1c3FFzx8vLxj33ZQ+ktTwzx8vIJTKgffcv6apJDvb28vE763qroYwEMF147abxV4FcFi5OhMXntAEAuS71y0svL2y8ou3GculXF2Ciq7LhZx9livAjSWaYZUMMGek/mIeUFIk7XOzi/YVaEaq/9Q+t8HW3CqNFwdaSpuLh5dBXnUkx4eT8itmh4bAk2u/Ohi5ygks9zTsADRQkJ1zKbx4tC7S17BcF99wmcTdITD0l58/PFhA+8M2xWW6rzZkEV30JOy/0v7yTceNoBXSm71giLHc8YORafc3rLCinz6LoJ/SGk5qTdW1btShgxA1quzwb5HYHPej7QIm9BosBfkCggppHZIwrk3DN6v//r11WKBrZWFrILvlqJ9cwl0KnEVyGG0ou/EzGytd0utnClxI7rpTgGdAQrLliwdHdafbrDYgxmlXkKHoBWtE/qP5jF9hmlz6IPuRja2e7UWffD13ONwupZUHVSft7f5ktaO+911Jb6FvNXEU2n3Xv0tTct+Pa/6049amcD7bbFsm8wUuHNJDq51G/zsr8uVrDd56Ais/T/vvlOPyBnEFgVt48o/bJY3trWdscW4aWSx5PqeTbuMc3MpCgM1CU7i69QMj902NZWU0JcRkHHao+9g42t5jpJ7bNP+wCA2HDZS01GXt/W1tZcTl75cGxFf19WuIuy5OKfJdTsDp952DhY8vT2SUsHO1tb/XXzRHZdrye9udhXxdgoa1qkvr51r7totEI7uBUoVdf2KMqYJOHGhNJ4RWWJ8eWGcRIAzKJjUjKuF0o/0GVP74k3X6wQUfqhPy+x5pbDNtGjOa+3i/02btt5vuhDokDrvGm6eEtU+fhOMHbDWXUxvZMPx4x4DaQetd6mHtIw/nBSU5ILVuhA5uvAy0NktxkF5iJRmDpIFBCIEWaPKFBeRlr+gvlB2jN1GKA1Uuunr7/b96CtNtHhX5j/7girAwD2s9MSczBL7G62k3siVBbMW+CURyPmh6n+e46Q68NhUoX/xp//ssHzUU93Rdpjzo1lkfMizB8aUTh2a7jOSsxXa88UkgFKnJbO+fv32Jv9AK/CpL/FSDklDgCk7hb/+W/Y2Ja+zsw9P/5lvnFMDwAjw1v5J8w3OoF5RFKps8B3/5I9RwMAGIjc/uP/bXQrfM/o9ufGTIrCUOMdB5GFZsFVAADPToqsErK53gIAw/ccfxN2fc4YbrjtsVXWIH7k8p1tt2G7T3IbAGSFGmw8W8Kpo/JFWTPnzrn9ElbU4U7Tm7kLtfH7Nv++aIOKgYGBgYGB3lbRxQu2h3cD4YmPk7pK+NivfAbl0cGVYsfvj794d8XrCZmezGj8wCxYSrbf+hUu9/Af6jMabkp2EP1eQEaTE4eO/Jof15hfr/hQjr/hJ6fXrdiX0j9+UIGcvkvU8MSd6jHiwii64GCw3iFj/LAJpSNjj+T3yzZtHzlzBaGfVhpe+OhgB+9AosBfkCggppHZJArhxj9jhA+ndQIALsFh0dw5Kj6ZyftFMfNFPLMpAAAdKUZic+aon63uaz+v9tvcX22zAWg1cWo/fC1zJCUzxnr5f1d7P+kFgPo7TjrKWKzsut+//2qVVnAzqy1ceznm33o3G8gA9d4bfl64+lglALPquv4CjKhtXDdAmov4/75RiqnpzD21EfO/Fa4PiADQEO+8BvOVxtmCgapoyV/+39eLRBWxWKyinOD8b/6fxI6ULr6+YZNmJkWhv/rmYR3p85w5BIWhWx0OXCunAUDf3YPLlu99SsW/iLBY+p8Vm1WVsFisoqrcym8FXG7UsoCcclpT0uvJSC3E4ohD2lgsVmmLxO8/mMa1vblm1sQ5K4hIWB4PDw8PDw8PPaArvlgrrAv6svwclbH+lWMiYZIfua6UOfV4/LMB66Jll2m6ZzSN20kojT6sg8VisViXG0XdQ1nH/1hifxv3oR6FoYa7Dut/3eLgx4kj0EVlsYR5TNn4tnqLzx/SxmKxWOyem6U9g5nHlixxTOwbXy3l8W6J7YeulY3ZS38Z6bxDZl/WBKNoS3PZ9IuszSlOi8H7NJaI7YgowMFMgUSBvyBRQEwjs0oUTP6HWe2S2AQAvbesf/vpW5PIouxTWzE/rzn8aBgAoO6a2h9fLbO/1U4lRKjMn/urTSYLgFYbZvj7nMXC6wUXCWIPP8OzcQ8Oiy/+RvlY8r0YX9WFmBWaoa0cUfiX5rWaYYDq45I/LVjpVgxAL4/R/hUjbn+rByDNRfznrxVj67tfRahifly2J4UIAFWxNssxX20PLOgvDF0xd84KI9/E5JSUlAfpj7OLKhv6Z27KOVfM6NBDza1D29eHlAAAsAuCFCycLhYOAwA+4cCylfuzabjnoXvlxOzOJ6WkpKSkpKQ+evqiqZ8GdMJdn+2S3jkAAJTSEDNDBYsTCSkpSVF7ZBZbxzW/uVPnDD08eH19rLlgtEI7uAXoZbH2ioJ6ib1vIhnK8pFc7ni/o6cy/tDGjRs3yZqfSW0BSpXXZmET7ydjLulsFglX8SwlISEhIeFpTS+JTkg0XyZ85AFubBEWALn4so2WrJzc1pBng/11d52wIkeyX3dMFPlu3Pp66GGo5bK7utXZLBK5tyw3OSEhISEhqxZHovbeNv1DxOPh2HmxLBazyl9hpf6h1DeNsZsu2+hvNrs1zCr1dVTfuHGTjEV42RCb1vFgD1bI9dHrqQtlwZvR0AN3IFFAIEaYTaIQZbv4qzm/6p3MaSkK2frHv/6hEtczjC8Nkprzi4xrEg6HywsxWvaP311u1zKgJ1Dup+9/3JlOBQBmQ9IRye8wGMx32qceDQA0ndf44d9r/UoHuwpDN3+DWaQe2MJqDVZbhPlGJaZ6GKDqyNrv/rtkbyEAveyS2o8YQasb3QAPHAX/jZG73NTX+8xz6T/+K+6SjMMVnjEX/BrzN60zuQOUov2CC+Yt3P14kEKn0+l0BotnKRymnZntUbjhqix6tggAgJ1/RtrELurFMADg4vcsXLwrg8XofBpioa57oYhM58BZ2UgjJB9XWm4QXkPoJ/dn75XZts09dZhOL4vavur/NGKa3ozxVF62UNimN37Vg18NAL0z033Lyo02kYU4HA6Hw1Xecty0erPrg34Wfair5nnBi6Qzx0+cDq0BwN92Wrdik1tCWQ8Oh6vLiw12C8qbMMpAyjmOXSlqFF3cjcPhcM+vnw4JyyjKCfA+6R98Pfl+ZmM/i1h7y+btVQ/FAwDs7kzPbVbWtpY3x3cvAMDQ06NbV4qZXi7txeFwuLyrPkFnH7Qw+hNdNq3e7JbwqguHw+Fac8/biAtiT2QOApvYWFFUUPgixNYkuqyjry3NWXbCqgc9tOqBG5AofAQyk4Sj9X68HIILOijt/A4B/n979x4PdZ83ftzu43f/7sfude/ev917995rr2t3u669rq7t6myQSEVCDkNyyKkGTUgSLsccQpIcE6GDTqKmHHIIpaRQVEIoQnLI+TAGc555//4YuVwdZYYv2/v58Mc135n5zgdd5jXfw+cL8ysUEqjf/t+F8tqaOuuWLfz733bGVzMAQEh/dNpl1feLSSTS0n9tcIkvofOEAG2nLOSkZT1LRFtsX91yU/5Pqd+oRhZ1AQCfftNdTnqJtLTaRkU9dZMNOxNfCV6dt13/9aKdGc1jAE1R5OWrNhyqBeA1pNnKfq3tndMHUBSgvfIfZhfbWELeYEkU5R/fLSat3e7u426uvsYq5t4ICFmd11yWLv1RmkQikUgkVfuQW/PlnMnZDAVGc85h6uYzdQAAwqrTpq5+l56MAcBgXvA6Zf/bY0LgMxuvR2xTII3TDyrqYAMIOm+Hqvxz0Qpt65R67tCdKPP1S0kkEtnTefe6oMJJ8ys0pnttt3LMaRHd4lWf3rXe5mQjFwCEY6/uBNuqLxOtdoWGH+1RH+vn6bOqEo8fj09tBwAhs+acg4LcchKJRFq5Zos3rW3sF7NsAYCQ1ZUTqPsv0bqkddwv1g1VxW9es3CF3Jp1StuOVQwMt173M1M/WDgeA8z7UbqmrpefDvPG6q+eSckruxr+07VReJOQ2Znpr/PDctEQyW7nyke4AEJm740QZSVZ0Yup6rllNg9wJjKU3UpzCsxr7xvuuXvAXNUvf/zvNvdh3BZTx9OPcNfD9GEofMgof/RQQ0D8i6Mz9xIIAPbVutLak4kexbwKhXjKl79a4ZJaO0KnM0YnHekOAubI8NDQEJ0xMUOikMdhsVivp1EcfhSg+T+/VnQu6nz9BDaTQR8aZoxyuDw2hycEIZ/DZrE4fCEACHlsFpvNEwCAkM9hsdhcvhBAwGWzWBze+B9o3tjI8BB9lMMT8LkczuvXEbBHh4dE6CNM7nzZpjCr8ygI+TyO6IcLIOBxuFy+YHwxW/SDBgAQsBjjP8eh4THu+MYZPnuUMTQ8wuYDgIAzOjw0NDTC4fM5fIFQOGn1XA5nYj0g4HHYE780ACF3jD7++xnl/7yQVZdxMiEmZdIbAn+MQX/98u/7RtjjD6GPcgXAKgrwiqNVDQnZhT6rfLL7mQIuh80V/DwONofL5zOKQ8lWEbSkxGDq1qiHPcwPrXZ4bNIsoELmyPjAGWM/nxbBGWjJCtp/uaxdCABCAZfD/sV3zpnV7VoYCsSa1VAY5A7GNkVFPg8Rwnz5KzdfCUHoXrP3WlcmV/CBGeJm3PwJBWZZlMF/Si2wT23++GN/gd2S7bvk11LfUY43zpcTFmfXfJhwacbwmVXJXmTZ9Z7nUzPvVnW+/TF/ilqvBR4KCjuRkX5w754rte+Zg7Hnqo+hqvJameXf/e/f1Pdfb5/2qAFAONRwZOsaXUuPk2npd571ET6JOIYCsWY1FAp68rc+0JuhlaM3cAScjcVretiztx/xbfMnFLjNBXG2W92THn7qj2u4MvWgoZFdfH7jPDm4cLZ91qHA6S8+5bh5yxY9MtnIM65cjBNVnl72p5C1dbZEP/rYxMlDryqunn8sZrUKm68HOxvpb9Yj6+h60WpYRH+yw1Ag1qyGQmFvgcVDwxlaOXrDKG9Eq1Sllz17Rya/bf6EApopn3UoIAnBUCAWhsK/rREeQ7t0A+Gh4OnhQeAAEOGijxyxsrIiehRofrOxscFQIBCGwr+tuRAKXl5edrt2MUZGO7u68esz/BpmjAQEBG7duhX/DeDXtL8YI6OmZmZhYWEE/imTOAyF98JQmE1zIRQ8PT0d9+5lczjDDAZ+fYZfLDbnUEiIubk5/hvAr2l/sTkcCoUSGhpK4J8yicNQeC8MhfdhsyV/xPxcCAUPDw8P3PXweTuCux6Q2HDXA7EwFAg2NDTU1NRkbGxcXV3d3y/Ji6zMkVDAgxk/c3gwIxIfHsxILAwFInV0dJiamkpLSxcVFSkqKuro6LS2tkpq5RgKaC7AUEDiw1Ag1hwKBR6PV/Aanf6hS6bOjhkdT29vb0FBwfbt2zMyMsbGxid7LyoqMjExKSgoaG8Xa7IUEQwFNBdgKCDxYSgQa66EAofDCQ0N3fCal5dXX9/sTST+0fF4enpKajxMJjMpKcnT03PDhg03btwQLUxNTc3OzgaA+vr6DRs2ODk5JSUlDQwMfHBNH4GhgOYCDAUkPgwFYs2JUBgeHg4LC/Px8ZlYEhER4eXl9erVqxkayYe9PZ6oqChPT8+ODnGvtBQeHu7l5aWvr5+UlDSxkM/nW1lZbdmy5fDhw/n5+QCQmZmpr6/v4eERFhbG509z+lQMBTQXYCgg8WEoEGtOhMLTp08XL178xkIlJaWcnJwZGsmHvXM8a9euzcrKEme1+/fvNzc3j4yMfOe9PB6PSqWam5vTaDTRklOnTllbW3t4eAiF05lAFUMBzQUYCkh8GArEmhOh0NDQICcn98ZHZ1VV1evXr8/QSD7snePZuHFjXl7e9FYYHBxsYGAQEhLy0Uc2Nzfb2tpSKJSSkhLRkpiYGAMDg2mcZIihgOYCDAUkPgwFYs2VUJCVlX3jc/OGDRtE2+Fn3zvHo6qqmpubO421BQUFubi4HDt2bIqPb29vj46OtrOzI5PJz58/B4DExMTAwEB9ff33bY14JwwFNBdgKCDxYSgQa06EQn19PYlEeuMTvLKyMlGh8M7xqKioTCMUgoKC3N3dR0c/+fqydXV1NBrNxMTkyZMnoiWOjo7r1q2b+howFNBcgKGAxIehQKw5EQpsNjstLc3KymroNScnp9jY2JGRkRkayYe9PR4XF5ejR48yGIxPXZWuru7Zs2cBwNTUdBrHQtbV1amqqiorKwNAYWGhpqbm1J+LoYDmAgwFJD4MBWLNiVAQSU9PJ70WFxfH4XBmaBhTNHk8x44dm954TExMTp06BQBLlixpamqaxhpevnwp2gFx9epVDAU072AoIPFhKBBrDoUCAIyNjfX19RG1IeFt4o9nIhTk5OTE/DeRkZGBoYDmHQwFJD4MBWLNoVAYGBgQfXRubW0lagYFiY8HQwFD4TOHoYDEh6FArDkUCpcvX1ZVVQUAS0vLoKCgGRrD1E2Mx8rKKjAwcHorwVDAUPjMYSgg8WEoEGsOhUJaWprojXDnzp1TmXJgpk2Mx8bGJjg4eHorwVDAUPjMYSgg8WEoEGtuhYKWlhbMmUuPT4zH1tb20KFD01sJhgKGwmcOQwGJD0OBWBgK74WhID4MBYShgMSHoUAsDIX3wlAQH4YCwlBA4sNQIBaGwnthKIgPQwFhKCDxYSgQ6982FIaGhsRcw8TBjLt378aDGacHQwFhKCDxYSgQaw6FQmpqqq6uLgDs3r37yJEj036Vrq6u6upqQ0PD27dvt7S0THs9qamp+vr6TCbTyMgoNDR0eisRf2ZGAGhpaREKhTgzI5qPMBSQ+DAUiDWHQiEzM3P16tVFRUWqqqqWlpbTmzK5qanJ1NR01apVz549U1dXV1dXr62tnd5o8/Pz165dGx8f/8c//vHEiRPTW4mhoeGZM2cAwMLCYhrXeqipqcnKyjI1NQWAwsLCTZs2Tf25GApoLsBQQOLDUCDWHAqF+/fv/+EPf1i/fr2KioqKikpISAiLxZr6yru6umg02vbt27Ozs/l8flFREQBUV1ebmJjQaLRnz5590lB5PF5UVNSGDRvOnj17+vRpZ2dnGo32xvUkP+rZs2cUCmX//v00Gu2Tnih6Lo1GMzIyUlZWZjAY6enpjo6OGhoaU18DhgKaCzAUkPgkHwpCRuODHBqNdjk9u6qTCQC8zsr0VJrI5bSsvNzi2tYxAbvlTt4VGu3ytVvNbEm+vARCYbil+AqNdjkt7/HziasV9t0vuEqj0a5ef0yfeNjLiuwrNNqVq5WvPuH99A3Eh0JOTk5sbGx0dLS5ubloJkQRPz8/V1fX2NjYj652bGwsOjra1dWVTCYXFhYCgEAgsLOzEz23q6uLTCbb29tHR0dP8TN9QkKCh4eHt7f3xJK4uDgymezv7z+V8QBAf39/dHS0lZVVQUFBfHy8trZ2VFTUVJ4o8ujRIwqFQiaTe3t7AeDkyZM6Ojr6+vo7duy4e/fuFFeCoYDmAgwFJD5JhwKjseCEtfZ6Mpm8ifQ1yfjIwwEW++GprVvIZDKZTNbTXf/jF79fYHuuvCzF31B9A5msKbNYM+SRJC8sIF4oCJn02jgrnQ1kspai/Doz3zs9AuC03z7qIK+sSiaTNVZpO5yrYwCMvMzxJa9Ztp5MVl4os/Xw9Zcjwmm9HvGh8Kc//UlHR4dCoVCp1HPnzk2+KyAgwMTExNnZOS4u7n3r9Pb2dnJyolAoKSkpb9zl7Ozs5OQkWn737l0KheLo6Ojl5TU2NvbOVWVkZHh5eXl6epqZmXl6er79gICAAAMDg/DwcNHNp0+fRkZGVlRUiG6y2ewLFy4AQG9vr4ODA4VCyc/Pn3iuj4/Prl27jh49+r5vRKSrq8vLy4tCoRQXFwPA+fPn9+7d6+LiIrr3wYMHomMvRDcvXLgQFRU1sd2loqLixo0bE6vCUEBzAYYCEp+kQ6H/wY2cjKJuAICOJL0Fa90zGniT7u7NCNTUtUrtaCnPuveiBwCg8JD8AsppcY+Qn0TMUGAMVmenVAMA9F23NJDdltzFb4iRWbrRv2gIAOg3Dyoucq0YG8jz0F+u4FnBBxA8dly31PpkxfSucEhMKBQWFu7evbupqSkpKemjl1Hw9PTcsWNHdHT023d5eXnZ2tp+ICPc3NysrKyOHz8uupmenu7q6mpvb/92KyQlJVlZWbm6uk7ekPBO7u7ufn5+AJCYmCglJTVx5uTQ0NCiRYsqKyupVOrZs2fffqK3t7eDgwOVShUdtfAGHo9HpVJtbGy8vb1ra2vz8vKoVKqDg4Obm9vkh927d8/Q0FC0XWHBggVSUlIToRAUFGRkZDTxSAwFNBdgKCDxzeAxCvQ808VabmnPuK8XCHtLPc2VTAKLGT8/6EW8nrS8U/acCYWfjT04qrdSxaNgkP8sUnalZXwdBwCg57Lj0i0pJQ+CzXQ2BdwVAACwsvfKmARe7ZzOsX+zGwpF/bfMHxgAgIODw/r1611dXX/1q181NDR89InDw8Oenp76+voXL14ULdm/f7+2tvY76+EN3d3dzs7O+vr6ubm5oiXJyck6Ojo7d+4U3SwuLtbX17e3t29ubp7Kd8Hn85OTkwEgLi5OW1vbx8enoKAAAOh0ury8fFVVVXp6+vuey+PxwsLC3N3d9fX1r127JlooEAisrKwMDAzCwsLy8vKeP39uYWHh7OwcFhbGYDDeXsn9+/eNjY2Lioo0NDScnJx8fX1FB35GRERYW1tPPAxDAc0FGApIfDMXCo1nKGs03XJafv7o2J7rqy2nfKxeAADQftNnt4me9sof1PeVd/Leu5ZPJ3YosNsKjujr6ynJKxh6Z/cIAFgtJ23UVq1X09c33qyuoaGuFHO11JeiYXj0IQAA8IoClXS8z7aNTufFZjUUbvfddGikZqVm79q1q6+v7/Hjx1lZWaOjUxr46OhocnKyu7u7mpqaqqrq4cOHp36E4MDAQHJysqOjo4qKysOHDwEgJycnJiZGVVVVTU3Nzs4uOTl5GheSDgsLCwwMdHR0FG1UGB4elpaWHhgY+OgT+/v7k5OTraysJr6FzMzMnJwcACgrK7OwsEhOTv7w4RQVFRUvXrzYtGlTUVHRkiVLRD/Dt0NBp1R1gNf/qd+XBGEoIAwFJL4ZCoXB0iNkpVVeGXWciV33Yy9O/KSptvNCv+jI9ZEXN7NpySlJ4f577RzP1U0gLTZoAAAXhklEQVRvD/+7iB0KgpEX95KTky+dO+ps7Rhw9iETQNBXUZB+MTn5UmKkk+HqtbFZpX6UTVuOPAAAAFa+12otz6T2d+94/4hZCoWRkZHV0qt/1PrRtc0hwCtw4tP8p+rp6VFSUqJSqVwu9+OP/qW2trZbt26ZmJjcuXNHtCQoKOiHH36Y4oaEt0VERNjZ2XV0dGzfvv3mzZtcLpdEIvX0TPUT/IsXL6ytreXl5UVHOXR3d8vLyxsbG9fX109xDYqKio8fPy4sLKRQKKLTNKysrCbu5QBbq0SldWj8tykUCoODg+Pi4kZGpreXajowFBCGAhLfDISCcLAswZKs5HD6weS3zlcloVuXb4is5AAACPkTbzOD19xW/tWI1i2xlxczFIQC/uto6Tq5db2SUULLpHu7Ul1XkHwqB+piLMhrHa6OAgAwLu6Utoq42ftpp+6Nm41QEAqFNTU1a6TXJFcmfR/zt4XfLzxw4MC010alUkWzGujp6TU2Nn7q09va2rS0tOTl5QGgtLT0k044fENERMSOHTsAoLOzU01N7e7du8rKylMPBQDo6empqakxMDCQkZHZtGlTVVXVJ821oKioWFlZCQBnz57duXNnYmIilUodGhoS7Ylo72lffmnhhs0q/d39fD4/NDR0//79/v7+MjIyRUVFPJ4kN6O9D4YCwlBA4pNwKAh5L3IDlb5ZsGlfSl1LZ1dHe1vfCB9AONp43HzV0o2R41PjjZYHR5zKud3Q1vYiw4u8fLVPybR28L+TeKHA666j/XQwva2tra3qym6lNZt98oaE7KGeV21tbY3VZ21WyFESGoTALTtG1V1LpdW3td2L0ZIzCytuFUzv9WZni4KysnJfa+8jdrlhsU5vby+bPf1TUikUSkxMDACsWLFiepMpDQwMdHV1AUB+fv7GjRunPZKIiAgqlSr6bzMzs1OnTq1evVp0QuOnjqezs7Ovr+9Tn6ioqPjo0SMAePjwoYWFxYEDB9zc3KKjow8dOlRRUaG1RUv6yqL8kjwba5sjR47s2bOHzWazWKzOzs5Vq1aVlZV96stNA4YCwlBA4pNwKHA7cg4ZfbPgu6Uk+dWrZGVkZOQ9rvQJgPXyssMazf15r/+GC0dvhFmpriDJyMjIKVCSakem9y77TmKe9cAZeBhiJCMjIyMjvVLf4fgTNh+4VUdtdGVkZEhyctT4cqYAAEDIe5EZSJElycisVHZPqhwSTHPfyYyHwsOHD1NTU//6179yh7kl9DvbK4zFXOFEKKxaterp06firCovL0+cUDh48KCZmZnovwUCwVdffSUlJTU8PCzOkD7JsmXLysvLAUAoFGZlZUlJSe3evZvL5Xp7eysoKNyvvGdUqcMBdsmdEgcHh8mzRVlbWz958mQWRoihgDAUkPgkvetBKODzeXw+l8NiMplMJpPF4QkBQMjn8X4ZA0Ieh8ViMllsrgQjAUASZz0IeWwmk8lksV/vhBBwOWwmk8licX45VgGbxWSyPnln/WQzHgqenp5qamqmpqZCNtwdvP2BmRmnaO6EQkZGxuR5EXbu3LllyxYmkynOkD6Jm5vbxM6XyspKLS2txMTEiXtZwMSzHhDhMBSQ+HAKZ2IRP+HSp5o7oTBHDA4OZmZmvr0cT49EcwGGAhIfhgKxMBQkEAo0Gk3MkYijqqpq0aJFby/HUJAgdsfDlIigw2ll/aKjmQSspvtpp4tbiB3VvDBPQ4HVdOtU7r1XjI9scOYNN9+6eOJ6/fiZRPyO+0kpmQ/a3zzlm9P5+FJkUMiV0t7xfz/s5rK0xLvveZNgPjnl7erk5OTkevji/TePeeKPthZdOp5bNz6Xv7DzYcrF9NKWd0y4MlnL7YSQQwfS614/rK82/VpOyUsWAKf22qlLRfWjoj2Tox13MlNo99o/vLbZh6FALAwFCYTCunXrzp8/L/56pqempkZ0EscbMBQkqO/2IaO/S0n9l8WpR4MAAJz+qwHq33vmEj2ueWCehgL7hst3ViFVH5uKb+xllr3CV9YXx09WYt/xX7FKN6So842HDRRHmC6QkvqtSVxZPwAAl559QOM7t5x3rLGtwNPSyNDa3dfX13eXlYVLQM7zX+xdZnUWOK350uzs+EndgrJQ+dWaPrltHx5ngfvXf/i11JfaSeMje5KoaWrkfX0QYPiM6YI1zildouPLu+64bF61bn/RR77tWYehQCwMBQmEAplMnsb1ISUFQ2EW9N4MdtqttFFmg4Jd1LNhAOFwbpihXOBN0b19D5LcDLS1tLS0yQcKu9gAMNZRc/38iZzCS65aWtq6e86Xvai8dpCipaVj4H2jffzv/khDXpCZtpaWlraOR1rtIAAw6zMP7I4sHQSA0Yfnow6EZM25T3afjuhQYNw/nZBbkXdkm7GWtr5rVFFj6/UDJlpaOuZROc/GjycSdmZ4G2tpaWlpm/nFP+ADNGeFWsr/8/f/WKSoqut7tRlA2Fl6wlJLS0tb1zE6o3XSGzezLd9t09K9V8f/L+OXhSurWUSXvnm6fX9R+E+7FVXl1BR2htXRAYSj1yOMZP1vwJteXN4mp7z9dP34hoyRptp7lV2/OPOd3V3krbXYjva6DB4f09i0NfjmR06rLgqWJ1tarl8kT81sBAB4mrLVxvpg4RAAI8VmpbZvxvj8Qv1lftvVyIdLP/5znV0YCsTCUJj3ofDkyRMZGZm3l2MoSFDvdX9rJxta3oUdCpv8r7YKgXM9wlAusBAA+u+f3KqpbLn/bFpa2vE9Bms2et/o4zBf5dkt/F9F48NpaWlHbLWlv12i4xp64Upa5A5VRcfkdgBhe6mf/botHqeysrJo/tYq2wNvtDB5AzWRZioawYXNNUl26kou555/ZIPyfEB0KPSdNV2+eKlp5OXMiye81L/+h5wxJTI5Le3wNkVdxws1dABBYYy+4jaPjKysrLMh5lvMfdIa6E0Prvps/lZ9W8jJjJLGwc7m20d/iknPyso6tmfdRsODk96VRaGwJ7Wdz+fz+XxmSci6d4bCreCdTtYp+RdtlTR8Ul8IgH8r6l2hMJBp/cOWBNFWq/cQhYJN8gvRK3IfRKupfzwUCg4oWMSk5kfvVFLyKOcCPP9FKGh6X+lk8vl8Pr+zxMcCQ2E2YCi8F4aCZLHZbIFAUFdXt379egDg8XiiqZZEMBQkqPeGv5XttuwOfm2k1jJ157sve28dNV0VVAzQm+Npo218bHxDMO/mnkWbIkp7B9uveWxc5pMzBADw+Mhazc0Hbg4AwFiO67dLXEu49JqzP62X336pnSkQCLgDBY7S6t4X6ngAg7Vx5t8sWL5Ob0tABl3CJ2QRg/BQSKEuNdmX0wcA/IZDVCXF/Tc5ADCQrreC7JzRyO7PtVy62jmzmS8QCFjtKa4mWwxiXwLAXV/ZPdG1dAAADnvo1YsetkAgGL3np222O6J4Yi4/dvcdd/n/+sv3K+Xk5OTk5GR//Pvvvjc9/fjNOVH6C4N32JhktPHrY/SWbdxT2NJ/55iZnH8BCPms0aGBgYGBAfoYhw+PoxUW2iY+/9A08LyBMh+l//7zdytEryi3eMF/f6sfU9r1iwcJ+ayRSasFKAiQM429S++o8tX8TjusnNOabmG742DhEMAozU76b199v1JWTk5OTm7lj1/9ZblpdLlEfvQShKFALAwFCYSCmpqa6DJRs0xXV7e6uprH44kma0pISJi4IDVgKEhU7w1/K1tzWiMApyxg3XIdp+TkCPM1ofeB3xBjZqyxJ/f1SbGd57bKeKW3dDVe8zdSSqgDAICKYxq7fjpXxQSAgate//rR7S67vyLRbuHv/klaLUsikWTkSEsWrAvMbmIDAPTm2a34P99siH4o1nnPcwfxoWCz0iXpyRgA0GsjvbcanG4EAHiVarh8i3N6PbsvhfyXb38kyZFIJJKMzIoflxg6nW8BGMt3l7YLLe/gAQh5g00XfcgrSCSZVSv++SfFPXFlE6HAbL/hpvbD9tiShoaGhoaGWpr7qvUWsfd7gD3Y0tzY2NTSOcSF8VAwTq4H4Dw8oLJca09ySqTFmsOlMNyUvE+TRCKRSEbheS2ClpMK3xjHvj5Q8Wf80e72psbGxm4Gl9VT7LNpoUnkbdEr1qf7KikbhxSOb1HgDL3qGhoTDD0766FBIpFIJOPIvCYBwO0AOaOIm2yAlhueaksMw04c3/mT3cFbQwCMizYrVexj79c2NDQ0NNyn7d6sohdWBkJmT0dLY2Pji24GT3IXOJg2DAVizeNQWLx48fRmZgSAmpoagUAg5syM/f39nZ2dAGBvb5+XlycQCJqbm2dnamQRWVnZBw8eTNw8fPjwtm3bJm5iKEhQ7w1/K1uzS/UAAOzSKMVv1HS2r5cPLQPozfa01TGNH//fnVPgQNKLvdc38DLHb4tiTCUAgPBhjDrV8dSjEQDoz/D81xK3u9yBihOe2sr7Sga4PB6Px+MDCERzprU9iN271ni3pcUas9in05+/dA6ZC6HgeOoRAwDoNeEeBpuP1wEAdFwxWLHFJaOe2Ze1fZFRzONO0W9CIBQIQSgEGMhyWbbjcMUwADDLQyz/uTq4msdj997yWK9rH1EycVYDsy3fTXOZS87rbQCPIlU0tseW9UHdGR1lOdmVCmSXsz0CoN8+tMPG+EIdAAD3frTSNxo629bKBd8GIZ81Mtjf39/fPzTK5oPwSZjyD0a+N19fyY0/1NvWw2D2lZ2zM1DeuFHlUF7bUHf5fp0l9qmvNyHUJGzS3Dq+N4TxLNRu1Trq+W4Bj8mYtFqAggA5o/D8YSEAtF12tZZdpCTvYB9RRBftetDxzx6fJ274UYCluk5EJbAfBdlukpNbtVzL42a7JGcknB4MBWLNv1AwNDSMj48HAHt7+5cvP3mo5eXlKSkp5ubmAFBaWvrOwwCnKDw8XHStBxE6nS4tLf1J13oQk6Ki4uSrXcTHx0++KBSGggR1X/MwttA9P96lfWl2i6WkpBa43wKAvntxeusVzPzOZ2RknPDerm4fX8UQjjZf/kl9adgjAADh/TAFU+qxMgYA9NEcv/zKLpcrHH6W7mup4xx1NUekqLaPxeO03LXXXG508cnY02T9VctNoh7gMQpi6z1r/i31WNkwAAxVBe3R2Hj0CQBAW7LGN2o2F+sE0JO+T8/C7Uim6BeRW1zTzgAARvEBGWl1p2O0e829taf3yZJM4nNyss85rf3vhTvCfg6FsZfZu9f8nXrp9Qf6u4HSqzcfvtMJQgFfAMz22sQ9O6+zgHHTz8RcK3F8NtT+qw7LpKSkvnbJf3u4nbkH1FfIWoQmZ2RkZMQdcPI7lF12y991t4vfySsZd9pHBJze2z+t/dri3PgbjKAsTEFR2+96BwB0ZPpbhga5WCZ3vbXaXM9/aQZlD3EBAOhPL1n9TUrq9xsj740ADJ81/3btTxe7RDstu+666q9WDrgDom8AIN/NOqG8kSWZ38X0YSgQa/6FQkxMjJOTk6gVPkl1dXV8fLy5ubmWlhabzT5x4sS+ffsCAgKmPZLw8PDJl3Wm0+krV66c5VDw8vKKf83AwMDe3n7iXgwFCRquvnzs+JGS10eMCV5d97SkulwU/eHnP8+KpmprampqatklVNOFAMDsLLsY5p3bAgAgbMo9EJ94s5kFAIzyC457zzxmCgFgpOFawFbNcdSjD7tHGeVn7fZceAYAMProfNSBkKyPnPQ2HxAdCoziBNfEm81MABhrzboQdvhGOwDAwL2wn0JPiyYMEL5K9TIY/0WQ7Y9ebwYAYNWectmuo6Xpm93KZ/bmhuhqaWpu3e8d4kcryKmdCAVOX+X5IOfE8vHDD3kNV/0Co6/Vi86q5FSmxMeGpbcBMGvT4xIi7k6cxNJVsM+K6pRc9c4RdxaEGOtqampqamrvOJzbIWg4t0ufpKSpo7NG1fJcRe9gAy3Y6XjJ+PwKwubcAwci02vonK7ipJSi568Kw52y3u7L6sseEVmVY+PnT4xWX/I3sAzKbWQDMIsTXA9eLKOLtoTSGy4dDTx0dfwCtn2Pr8W5HyvtGsQtChKHofBeEgkFADh+/Lipqamvr69QONW9Z2VlZZaWlmZmZv39/QBw9OhRPT09Pz8/cYYRFhbm4OAweYmsrGx3t+QuRPoxCgoKmzZtMnuNRCI5OjpO3IuhgOYCokOBKOyGrDOnjl0SP/W4FTEHTtFqAKAnbp1nSv27j3Rk3/KUW7N1t8Oe7SqrrePK35zIYRp6K2+fD4oomd5liSUNQ4FY8zIURMLDw83NzT/6Zt/Z2blr1y4KhXL//n0AOHnypLW19b59+8QfwPHjx3/88cddr+3YsePbb78dHPzQqU2Spaio2NTUNHEzISEBdz2guebzDIXuOyFKf/5/ihYOTvuCM+vGPv6EDxhuOBe6x9h41y797d7Xng6/+0rHY1Xpsf6uTju2qS9duOXwXXEn4BC2FzkpfLl4rd7OvXuP5D1nE308I4YCseZxKADAkSNHvLy8jI2NIyMj376XzWYbGxtTKJSwsLCampqcnBxjY2M3N7fg4GCJvHp8fLysrOzB13x9fRcuXDgw8KFTmyRLQUFBdJlpkfDwcAwFNNd8nqEw+CTneEJMxOHgg9GnbjeLu4ufXpufePjgwcNZTSMfPVZ66OmDtw9R+GTC7qrMlNioiLBDB4MvlLZyMRQkDUPhvSQeCiJnzpwJCAjYuHHjhQsXJhaamZlpaGgkJiYWFRXV1dXp6em5ubmdOXNmZGREUq9L+K4HPOsBzX2fZyggycJQINa/QygAwOjoaF5enp2d3YkTJ0QXer53715xcTEAFBcXW1hY5OXldXVJILQnCw0NnfwXkE6nL1u2bDZDoa6ubnT058vPdHZ2Njc3T9ycCAW+kM8SsFh8phBm+3MBhgLCUEDiw1Ag1qyGws2efNMH+jO0cgDo6elxcHCQkZG5desWg8FoaWmRkZExNDRsbW2diZeLjY3ds2fPxM3h4eF169b19r55tTeicARs3XtqFUMPNErWaZWqrL0jk/jyOFswq+fmYyggDAUkPgwFYs1qKNwbKLZ6ZNrLnsG3UgaD0dbWZmZmJiMjo66u3tTUJDrNYSYwmczJOzKEQiGdThcICD+TaFwD4+nOim13+gq1SlVesdrbmW3eda4JL2JncwwYCghDAYkPQ4FYsxoKQhDmd19zrLZrHm38+KPFwGKxRkZGxsbEO9h4PqsZrrZ5vL2T1fGMUWdwX1u00O+pZ8TzkNkcBoYCwlBA4sNQINashoLI1c7UxJcJM/oSKPCZz1NGLQBUDlWoFa8RLXStcQypD5zNYWAoIAwFJD4MBWIREApoNrWNtUY3hon+O+0VLb/72my+OoYCwlBA4sNQIBaGAppBGAoIQwGJD0OBWBgKaAZhKCAMBSQ+DAViYSigGYShgDAUkPgwFIiFoYBmEIYCwlBA4sNQIBaGAppBGAoIQwGJD0OBWBgKaAZhKCAMBSQ+DAViYSigGYShgDAUkPgwFIiFoYBmEIYCwlBA4sNQIBaGAppBGAoIQwGJD0OBWBgKaAZhKCAMBSQ+DAViYSigGYShgDAUkPgwFIiFoYBmEIYCwlBA4sNQIBaGAppBGAoIQwGJD0OBWBgKaAZhKCAMBSQ+DAViYSigGYShgDAUkPgwFIiFoYBmEIYCwlBA4sNQIBaGAppBGAoIQwGJD0OBWBgKaAZhKCAMBSQ+DAViYSigGYShgDAUkPgwFIiFoYBmEIYCwlBA4sNQIBaGAppBGAoIQwGJD0OBWBgKaAZhKCAMBSQ+DAViYSigGeTl5eXp6Un0KBCRoqOjraysiB4Fmt9sbW3DwsKIHoUkCQQCOTm51tZWogcyVe8IBT5CkuDm5ubq6kr0KBCRIiIiKBQK0aNA8xuVSj106BDRo5AkJpMpIyPT2NhI9ECmhM1mvxkK98sffP31139FSGxffPHFF198QfQoEJF+//vf/+Y3vyF6FGh+++1vf/u73/2O6FFI0pdffvkf//Eff/7zn4keyJR8+eWXv/71r38RCgghhBBCb8NQQAghhNB7/X8Igy0MhruoBAAAAABJRU5ErkJggg=="/>
          <p:cNvSpPr>
            <a:spLocks noChangeAspect="1" noChangeArrowheads="1"/>
          </p:cNvSpPr>
          <p:nvPr/>
        </p:nvSpPr>
        <p:spPr bwMode="auto">
          <a:xfrm>
            <a:off x="155575" y="-2865438"/>
            <a:ext cx="6219825" cy="597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spcBef>
                <a:spcPct val="0"/>
              </a:spcBef>
              <a:buClrTx/>
              <a:buFontTx/>
              <a:buNone/>
            </a:pPr>
            <a:endParaRPr lang="el-GR" altLang="el-GR" sz="1800"/>
          </a:p>
        </p:txBody>
      </p:sp>
      <p:sp>
        <p:nvSpPr>
          <p:cNvPr id="22531" name="AutoShape 4" descr="data:image/png;base64,iVBORw0KGgoAAAANSUhEUgAAArgAAAKcCAIAAACMn15YAAAgAElEQVR4nOydZ1xT1x+H01q7bK11/1tbWxcqimwQFReoDEUZoiICIoqIgqA4ECcOVGQ5QEQFBy4UHChDZYNAAmGPDCAhrLAJKyS//4sEFdTWNsZI/T2f7wsS7j333JvLvU/OPedAAARBEARBkHdAkHQFEARBEAT5dBGKQhGFWkgpwWAwGAwGgxGkhygUUkrSqYDBYDAYDAYjCIoCBoPBYDCYdwZFAYPBYDAYzDuDooDBYDAYDOadQVHAYDAYDAbzzqAoYDAYDAaDeWdQFDAYDAaDwbwzKAoYDAaDwWDeGRQFDAaDwWAw7wyKAgaDwWAwmHcGRQGDwWAwGMw7g6KAwWAwGAzmnUFREFfSKECugOJ6yC6BdIrk64PBYDAYzL/IZycK2VVAqROmqBoy6ZAmng1lMLj3ggLstlwMTG1NLwOipHcc80FCLIGC2lenkCB55fj5/teSRgUSA4pffsTMPqD7aRQglkBBHRRUAPGTr+1HCg1ya3r/wRZUAIn6lit/Gg2yKrqXYQGJCmkUSKNCBrN73VrIZXy8MyGNCpnlr05CQYprIavkb9Yis4QLF1ZCBg3SKJDe83zOL/9ne/EZiQKRDkRKje9BJ0Nj80U6xpo6xob2vtczILsE0mlA7I5w+dfeIVJf+7l7mV7Lv/lzdlWr+5qpXxFk7B7WECuB9OYmMH0tGSWQnBBpbWCiqbtS29BK33it9hJjDR3LbRfy4suATBcuJvyUe54zr5sEEU+GTz7ZTEiLuG1kaKKpY6ypt333NSa5CoiUv7tW9Pzo377Aa1t58803LzVvFvKuYjOZEJ8Qu83EzuF0dkIVZPYsUOKH9OOHSIfMnEzn9Rs0dYwX6Vvqr7BavHSFps6qtQcjn9Be/cEKkkaHQnrjtTNHdJcYL9Az33ohN54GmSWQWw5xoZf1lq3S1DbW1N93JLQmq/KjfDGgQU5pw/Wz7ot1jBcsWaNnvGGZoelCXWPt5Ud8k7mkkrfXIY0OeSUd94O8F+ut0FyyZsOpuGgKZJVAVjmQnoYaLzfR1DHWXOK4M6gs85/sxeckCiVALC60kfuW8KXKKlf/fcf8D1+IC88FcglkMiCLAeQyyGJCZgmkU4FUCtlMIJcBuQxIdCAzIIsBmaVAZkA2E8ilkFkGZCZkMYBEg3QaZDEhqxTSKUCkQ1Y5ZJVBdmWbt/WsIQR1p8e1xEoglwK5TLh6Bl28e4oRU0h0eEHK8/II2L/vkMZ4AuGr0Rob/Q6fCPKLZBMrILsU0qnCE4BcAqQSyGICuQwyy4Q/CP4sSaVAZgpPBnIZkD7LK/gnHRpklED0NbcZ0375UmHjPnf/vVsdllkfOBXblc+ETOY7rhWlwg86q+zVhSKzBNIpQCoVngCCtcilwjMho/vEEJwPgisJWVBCmfCak0EXXlUyGZAlKKH7zZfFZpZBVjmQSyGnGp6GeckQCJNXhsW0QjYdMl5uuvSzbPSiASmfEeB7bd+RsyYzhxAIX0kvP3HweMCp4LwYKmT09LBsRusjP+cxv0xQsPR1MlUc9Zvunod15Cp4fH6nnNSvA2Ztc/Xyd7bdqLfFwy+Fn1v2MSpPpreGP4g6dNJ/13q9oV8SCBNX2e73d/V8HJLJI771JkIDchn32W1PhT/HjF3uscd60R8jFKwvlWTUQ+xNjzlyvxDk1ru4++9z3LZsw97jz7l5jPetzOcmCsVbpv86YvSOG3XA4ACVDWQ6ZFdVedpYKsurTVNQU5y91TMRClmtV0/sWLjKxnL91vny5s4XgjeuWWm4+8rO1doy8tPVjPeduBqz2UBNRn66/t7oKCpkJN1fPl9XY29SZiXEPLm9QkltidOTp9W8czazhhDUnSIac1gdIT57ZBRmTJNXU1x+6Gw8vP8nhPmkQiyBgkYoLa05aDic8KfewedQy4c77g6z5HQcb1WRqiAx/p6RvN6qU8+v+B02XrXXcdfexapqMnLTN/qXJtMguxLinoav05guozBDRl5zrXtqLKP3NxuMZEMsgQx6zuZpvxC+1Nod30lrAgqj7Ul8wf1MyK9mnVy3RlFebZqCmtK87T4pUMhqunTYXnOly/Y9h5apqcnIz1h/Nttrz0p5+ekKizacioGies6lAw4GFm7bHbdqKKrJKM53DK5PL4FcdldYoLe23HQZhRkycrq25wtTKiA149nmxSbmBwNtF8+QkZ+uYX3+VjbkMiCjhO1pa6goP0NGQW22wYmgbCiqa7m4195g7XEnB7v5imoyigt33mtNSkvZNG/Mj1/0+2H4JOn5Dm6Pm8MuOs2fPlNWQUNzf+ILKpA+wzONBnlsoNdA8K5Z/YaMXx3Yzmx+26OHEiiisE6YTyUMXXgoBRjPvab8MFLnZG4iPWvtbz999fNqt0woaYKikoYHscXh5I/0ZS+NCplMoHIgN9J/+u+EYatuxzCgtP7dVww65NGbAndqEAbIbgqHqsyQuSMGKW15HlfD2KkymkCYv/15G7UZKMz2iPj8MCIv87334rMTBfsZvw75n+XJpMqnaZVPMzhZNbVnHIxGfjPZ4MijwEehhlI/jVKwu0Cqv7Bz6ZcEwu+a24/dzImLu6E56vsvvp/vePH5yT2mgwn9BymY77r+ZJfetO++m24fwkpJDJg64PvBJmFkNkTdOjmFQPhj6cVHNeBnM2sIYY5zZFX001ALywsX4rL9jtn8SRisuTslsVbYMIjpcyGWQVYWZbfeMMJo7d0PeNRaiPCz/60/4Q+riCQaL9TNgNB/zKorhdcPW4wgfDNswU634NitmqMGD9fcF92enBq9YuLoibMPXiBmBxw0nTRS0eoyLa0SMiS9U5iXIZVCWtiJPwYN+EE3KL4EMksgnQ5ZDCiqrTpls2R4f5kVJyMuh91eNvbH31SdAsm15+w1CIRvplsFXg65snD0d/1/+kNj13Wf086TCN9MWXYrtqvjrLXWT4QBv+sf8Qx+Yqn409AxJh7pnVFhnopDRk7VdvdPSd1jrPq/n6euv1oam/lo4ReE7/6Y63Qt9ait9k/9ftM/Tk5r5p7ZpPX7T/Ptg7Nvh95bPm2E7PKbMdz20+sW/PDFAKX1F33vBC8a+O3w8XsvFzXcPLtzar/vJy8+dTaxMOnhjdmTvxukcdT3Zpq3+5lzKV0k+ufYrkCkA5nSdmHr9H6Dxy4/V5nLeNtBoEN+af0l52VfDZRbfaH80WmrcYNk118ti7l7YMi3P40yfUBkAYkqPBPE17Ptrckoh+S7XkqjCEMNLz/MEbZcvj00yClrv+dl/dMPYxecKI6+uk9uyOilJ/JS4gImD/3+mwUXYmhALoF0OpAZQC75B3vxuYkCddvc/33z9fDfpeUnTVFcYHMnOvWFsdz3/dQO3MiBsloI2j6L8OPYNf65QfsMvyBMWHYyJ4cDhZnhOmOG9R/neJ0G6cl3NX78+k/Nc5Gd8Oy87divv9Zxy4mJD1YZMWLU2kfkGogO8VbqR5i04spjoSio73hSl87siIqjPCHSbwa4qf5MmLI6+CEDsj9Du/9PpKcodBWxIJuZb6f254/jtgYkl+9dMmTQxA0BJXDT1WwwYaKRT0FuK0R4mg/78TsDH2qo37ZBXw5XsHsYlUl/GuwlO4wwxvxuBOVveidhPmYyyiDqtPXPP331o9m9FIrw+UJ6GRSkPNKe9O03c46HFEBpDT9giwph4CSrwLyLuxYTCFLGPtSiTjhpIvcjYcbueMimUDbIE4bK7g6u5gXY6Q4gKFldZRU2w+19Wj/+/Ot6/2KfTaqEoTO23u0qa4fU20cn/Uz4zTL0UfIj3YFDRy0887QRXjzyVRtEmGb15Hle6vJJgwky23yj6HHx6bv0RhN+XeyTDwFbtL4nqNjeZhc2walVowcOmueaDolRl2b0H6hiFZXEA3rsTbVxXxN+X+ceXvYspTJe0gdWUnkvUaACqQwyUknb1sydJD9bTm6e+YmUWAb/0TGjL38Y+PuWmKwSiT0l/AeiQAViKWRm0Y7Y6krJzpKXn2mw40EEk59wwX74z19+s/JWUhGQ/9Wl5nMThWI7tV+H/rrBm9SYmNOYSO0gRQTPG0f4VtsrJAso5fDQffXXw8au8csPcl5KGKi+4XotnQ1Z6Q91xg7/ZsremxRITri7aNCAyUuuPOuAqPObJw74RudYTkzMNaURI35bH5HNhudh51T7ESa+EoXZu6KaE9PSN2kP+UVKZaq01OBvv1E0D35YiqLQV9NLFApZkMmCW/u1hv00btmh8/oyv0qbPkhr5V/bv/pnguKGK6yCZoj2tR457Ns5u+ICXYwIXw/8ZbKanKzKVFmVSVNk9Q/GRxfh04dPKKRSSL979LdBPwzQDowrhcwSSKNBdjXkPLk0YzRh4NLz93OAwuSFHjPqN3zS+osFF3fqEAiypudo+Ryuu6nCkP66h18AKZ9io0YYoeh8vYIXsEV7AEFj54OGonoIPbZs4PCRS/Y+P2j0G+GPRc6PgFIFeU+DlMf2/93i3qOkR7qDRo5ZdjWuDhIf+M0eTpC1joqNvKk45odvRk2dKqsiI6syRUZBYYnT5cIuf9tFA76Yvz2sLq8aPCz+GDxC41AKPH94TrXfQOW1j543QC4Lws5snikn98cvg4ePs/UmdWR+lj76piikU4HMgsIaKKyBPOarzkNJpJKrV554+Yed8g8/e7cwprArIWj7D98O+tXkfjoLSDRIo0EWA8gSbVHIKgVSKeRXQF4N5FdCXiUU1kB2qXAUA7EEUnJYN65GePmHnfJ/dOZmdkQel/zIY+yQAV/P939OA3IJpNGAzICsEuFoiPfJ5ygKw0bZBdAghwkZDKDkJa9WHvyFjHNwAVS2wFlL6a9/mn4opiFwtx5h4Kz112poNd2iIL3nRjEkxYcsHDRg0uLA6HaI9LOVGvCtrltOzIvbqgN++kX/bk4rPA7Y8QeBMGWVUBSGfjHfOZxxzl75219nHskEYsQF1Z8IU9bcRFHou+ktCuVAKgXy82C1CT8SBg3536CpZpcbKC2dVw6YDyP8seBwOrkV7u4xHPT1/6yulN1wW92v/+jl3pWUdqDWAa0R8vvCuLvPKqQSyMiIMxz3NeELje3PO2jNUFrRGfmCGh37fKXcoK+UXEMowGrke5qO7z907vGEBv/t2gTCtNVnqXktnSdXyw/ur30omU/MK9qoShihuCe4khdgt2QgYZLRWUpeM1y0nj1gwOQdYRUXdiwgDFDaHMKvBkgIdBrd/8v5R7OeZURoDxzxp15gTC0k3PdVH0aQs46MSX0y+5evh2r6P2FASRNQG4DChsK6+tPWiwZ8MdfxHju3Gk6Z/TF4hKbrC4gLD1D7up+cxePkLshJz72R1JRXCxEnln35zYB5x2hZZZ/j8Ic3RSGrtPNJeMIJn1snA8L8IiqSioBEg6xK3qM7l4zUNFRmaKjM0FBafPR8AoeY9lhzCOHLQStd06G0GUrKWx7GU++T+O//dF/09BCFXMgt4cYRi/wfppz3uXsh5MWlG9FuvglhGR1EBqRTIbMcnj29Z9a9F8qaO449qs8pTjeZ/B2BoG4fxaE2Q2llV3RS0Z3UrvcXx89NFAo2TP326x8szhYJWxSz2C233DaPGSA9e91Rp31OKsOk5q6797yqwc9OnUCYuuZyFZ0NWWl35wztRxi19VoxJMZen0kgjJrrF9UJT3zM/0cgzD6QmVBGdZkhRSAom+x2tzTSGPw94c/F5x+x4YzF1K8I8tses26csRr1tfRSZ48tpvMHEwaMXR5wvxRyUBT6ZohlkEUudJz/JeGnGY6hXUUsINIgk8k5baXUn0D4ZtwmPzIUNXUEHVo/6qsfBykaWu7crvoDYcSkw1cpXS/IT82UpEf9qrfOzWvnXq9te29djmtIe0dbKEYiIdKAVAr3zm5VnvANYarFtgMeLludVm3zP5NZG3p04+gBU+dbu23b46g4ZOL8jQ/iq+t8NqoRCL8beBblt3YeXfZnP8IMl0Q+MTffYjLh2wlbr1TAxa2Gw/r/NGKm6frtm6YQCH9M9wuthKRnwdpjxv2hvnnHKY9lStMmym89TWp+kXV7JuGrIfP9ntdB/F1P+f6EsatCotiN/ttW/0mYoGF3fPshr+17zx0NKEhva/ZaM51AkLO9XZ1XA25GA/t9o7Q7FrLJaeunD/r+dx3zY6GBFz1XWW1e7+hlp6/8pdSSXbdryKWfrSi0+lpPInzxs64XK78KctKirFcuVdZZOuWHUTO2RT4TPLmnALEEslmQK0g5ZJQAicYLPrFGZvT33yrb7HT12LPFYcXuoPPJXR9j1EN3MliQfOvYpB8I/bV87+cCtaTpynGrwUomeipTpcaMltc2k/5zqolbUiwLMmnC/c16uRcsIJdARimEnd+hNvEbgrSpw34PF4edJtt8Tj7vwFEPbz9diJQav0MHNjjeCy0WdgBOo0EBo+b8scP6yy10DSxNNj98XAEFjLawqxdWbzp9+llLXjlk5OQd3rHPzPnxEwq8yMg6ZLvL4VRaPBvintzdutHJNYSVxoD02HBzSxs9o13bPSO9Thy390yNKYfQi6fXW569RGxLKy46arVlmaG5lf2hbXsuO51JfU4XfqiYPhdiCWTksy957F29zf9SEi+7FNJpkFkKsRe2Dhr44zjzh/GlUNjYFrR/zfD+cgvW7VpvaWloZn/8SXM6DXKqIflFgtOaDUv0zRcbmC82OHQyvCpN0E8K8+mEBtkseH7voqmp1WIDc93lLvtulGdVQ0FZ1VnXA/pGFosN1q3Z+jiyEgrKOCGB51dbnjwVziZXd908e2r9ev+rZD6xsObMQUfr/Y+ja9rP2+oO+mbm0o1O5mbrjCx3ecd0ZZRAHov35F6w+ap1usvMl5p4nk9qz66FtGzyQZt9WzzSElmQkpi0187R6Xx2bAkUsOv8nF0MjSwWG5gvNthovT8xroEXGnB+7bqz/gkcMhNu+bqut/cNJEJeeefD2zcs1ljrmXqcja8Pu+SxytB8yUrHLUFlOYzP0RLSqUCkQQaFez/I23TzkRPhTVksyEqJsF5robtxy0ylXV6Pa1+fUaD3JBZ0yGFC+LXTK1at0zUw11155MQDdnblR20FJJXCi/i4XY6OG7zTnhdBYUlDoPP68bp3HhMjly6YZRLEvH1osaa5981MyOnuvtB7L2iQxYLYsCCzNYLzebfLNWZW1T/Yi89IFATJqYbiniMO0qiQWw3UeqDWA6UWyDRIo0BmOVDrIKcMUimQRoN8NlDYkEGFdDrk10FhFRCLgciAojph0zGRAZR6oNZDQSXkVUNRJZAokMmC4nrIpgORBvn1QK2HIjYUsqGw8u3zgmH6StJokF0F1FrIFjzno0EmA+4fXzp48HeLPSsySiC/vi1ov8nPBNm1V2roPKDXQz4TiFRIowCpDArrhecbtR5yyvDRwyeazHLhHzW1XjiTXRoNcmuE7wguI2kUyGQBtR5yGZBWDORKKK6HLDqk0yCnBoproKih4YyN1gCC+rYHraVcoNeD4Bm54CJT/PppUAzpNMivg6IqIFKAWAoFtVBYASQKpFEhl/2qMoVVQCyCzAqg1EN2afds8bWQRRcWS6kHah1klwKZJdxEUYXkj6eEP00WUOogjwEkJiRGXbWzXGloe2JXcH4iBbL+rnGXzOr+g637qDMzCkOB9FIoqIXiSiCVQE5x3eXDmyetfZKYHG1ssXZtMPPWbm1FQ9er6fDX7RwZb5zP71+Hz04UMJgPHhIdMsjJxhO/JhBUXGI6M0ohv77tsrPBt4TxK84Vk9nYYPD5Jq+hwcdqzpcERZtgVlY1ngmSD4kJGRFXTQ3nzVq2YeXqfSfCa16U9p3PhQ65lNqL+6z+WHk/NjF8qbGRyZXS4O1zp+kduPJ3oiBKUBQwGFFDpAExrywwMPpMUFEMDYh0yCjjxcRn+V5OupvWSvw8J8XDUCGdChll3KdPiecup97PaH/XtLuYjxlyJTy5sE9/iYmN+3UTpVGqtncjCv/loEEJhAYkamdMQv6lyJoX+ezbkVl3SW1xccQrT2ixhWIcwImigMF8iNAgtxoKa4RdT9IokMGAgteGLWE+z6RRIIMJBTWQhf9F9tNIRgXE3fVdqi4tM3OR9O8LN17OT2L0nM75004aFTIYkFcORBrklEN2KZAYkCcYvSm2jaIoYDAYDOazCQ1IlPbopOLbj7NvP61KoMDb/28C5rWgKGAwGAzmcwoNyAzIKYeccvwXfe8VFAUMBoPBYDDvDIoCBoPBYDCYdwZFAYPBYDAYzDuDooDBYDAYDOad6S0Kr0/9iMFgMBgM5jNPD1EoopZmMQGDET2CHsUSrwZGgskuhxyW5KuB6dPJYf0HryQ5LMiWdB3eP7kVPUUhNZ2koDJbVmkWBiNi5JXV5ZXVJV4NjAQjp6wur4zXE4xIkVee/R+7ksgpzZJXmS0n6Wq8fxRUZvd89FBUnPoi6UUKBiNqjJcbLjcykHg1MBLMJhtrjflzJV4NTJ/OooWa660sJV6ND5iE+NjRv48KuXNL4jV5nyQlxn3z9Vc9RIFeUgoI8iHYs2ePs7OzpGuBSJIzZ86sW7dO0rVA+jY2NjYeHh6SrsUHRllZubKyUtK1eF9Gjhwp+EEoCjR6ieQqg/yn2LFjh5OTk6RrgUgSDw8Pc3NzSdcC6dtYWVm5ublJuhYfko6ODkVFRRqN9veLfgJwudwRI0YIfkZRQD4w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pInxOFrk4BXfy/Xo7H7ezs7Ozk8t66HL8jP/TAoQeUrres8P51ac245n18zy36e6/AF26jZ+X5wn3i/t0+fbKgKEgWFAVEjKAoIJ+aKDCendq83jakSPiSenents257KYuAOB1Mh97bFSTV1RUVFRUmKbtfIve/PY7a2v5k51LNRQVFRUVZixxuslo733z72qKd1HTOxZTLVi/q70oeK+ZiqKioqKi/LIDzyvauPWpp9YvPvikUrh8VqC55baA1OpexTTGnba1dQjMfx+56KohXTKfqaqoqKiosND6dGwTFwCgvfrpPuOFgn2SV5u3M4TKfWNNHiff31bb6Xb3QaGE2W3YdDyy7D02+pFAUZAsKAqIGEFRQD41UaDec9Sau+g8Wfgy13/F6AX7XrQA8Jh3ds4aM9/y2gsqlUqlZl7bMEN6rmMoq7OXK/BbswKWqy/ccDa6gEqlZicGnbQ79qym11ZqI5xllhwjNnQBALchzdN8kfo6n3gqlUqlxl9w2H4jjUmNdpo/1jKYIViem3xcTd3gyNPy3tVtSNi9ccPGgOyu3r/oBbfu8X51VaPDDzKpVCo18fZJtz2XsqGLFbpW88+5jldTKVQqtSjxit106Tk7wli9vIPXRDy0aLTRue6DknNRd/7CLTeL3tiKxEBRkCwoCogYQVFAPjVRoIXt1Nc1utF9kWPetJqsd5jcyasl+pnOnn4gtvHlkp1JJ1THWwYW1/csgHFp5cwVtldpL2+2XW2tnb3uvF3hu+Un2wfWdgBAJ+myrb6yxf2Kl8LR2dbB5TAjd2hPtX/UJHwv13eB1qrjz1lv1LfhgZOFtXUA5a8fGvDSXafLbjxN5Lx8g9vWzm177rpkvvGuuKqXy9U8dlmjuNCnlwLwmjOOLZu09mr3QWHcWam31PEO5S83+VFBUZAsKAqIGEFRQD41USgJ37dERdnm1G0Bnpvm/KHjVtDRkHXZadGMPak92uWTXWTnHnrA7PFea6zDTNPd18h/+RW/2HvpROOTCS18AH552M6NS1YGVfZcor3i+c55vy909BNU48ZR8ykqK7wSKt4sK/eixVqbnXHsv96rYKNJVgFZvRo2yG66S9cdjHrddKgRx8zk1j6s67Ecn5PltvhPdeuXB2WzqqrO7rBP6B6GoiBZUBQQMYKigHxqolAaeUR7zMhp6joC5kwbNXzh8eLO+syLzkvmnczp8cX9xUE5WafrpT2aCxg3lk7V33Qrt0ehrVXp4Rd9fHx8fK4nFNXxIdVFdtyWAEobAPAKL5gvm2Z2q7ZnNTqq43fOGDRaYb6gGtozJg+dsPxcci+dAACoeLjNxGbd/V5f79vZ5MjLPj4+Pj5XY/Jr+WRv2TFrz+X3sgnSUd01du5xza+9RYt2XTNl6XVmj+X4rTnHtUaOkuk+KLNl//fnwgOP6O88iB8dFAXJgqKAiBEUBeRTEwVa2E79xUY3SoUvy29aTdY7ltPJKbjtsHDqmsiW1xatf2AitcIvvbwq446zs7PLgbP3Mxuh8cXW6TMsvVM6Xi+0veSB92ZTU1NT093BKSwepLvIjLW7SG0DAH5V2G7DmVpuvW70HeWRTtpTt4Z338TzfBdomZyMqwJWnLur8x6XQ34RVEGjReXD7ats1oUVd9c/2tc/PKOphRF5bqupqamp6Y7AeCavIdRg7OwjMb1EgeK9dPpy+7uvnjwAL+/qngVqB/O4lXIgJjUAACAASURBVLE3PJydnfedeUxp5EM7+diySWuvdR8UJj56EDsoCggiBEUB+eRE4f6uZVpLL2YLX+ZfMpNafDiTy2+m37GVHbvMLaH7MX/5nQ1qo+cdz2horkq77uDgYG20esuRS6XAK/TUV5Y1vpjXDgAAPFrilZuZLT03kn1igZS5dzqHDwDAfuFjMmnS2kvC1gp+4d0rsYWVtKe7taVtbgu/2nNfeMxbsMo9vgqYzw47O9hZrTddvzulEQCg+Pp6s01bowW9F8oeWK2draZ7uhR6wQ7fqCCnsTdB2MWiIiX6RkRJe+El8xnSOt5pDcKlGHfWKsrOO5DKh4qngUcdHBxX6a46l1Dc3FF4fKnUav/ug5IXZKijty0ERUGMoCggiBAUBeRTEwXK3a0LZy/wzRS+zPVbPkrDJaWRB9BWGOVpqqU+c5m+vr6+vs4Cow0HQjIqXj53aE0JP+dyjAwATQXX7DWlVWfr6evrL9bVMt1+t7C550ba7thLKzgFNwiaHbrqiZe3zlWaOl9fX19ff/6iFW6x9HpmtOOc0RbXhUMQuUluKjOWukZ3PxJoY1y1sXvSAgBtzw5Y2Kw/nccFgNYXF46dvH9pn1Vw+Rt9GzuZKUeNFaRm6ejr6+trLtJ3OJVcAdBOCz+xVmW25mJ9fX39ZXoaizeevEOuebVyhqvzhej02o78wwtGGZzpPig5AdpzNW1v4KgHMYKigCBCUBSQT00UOFUF6anpjO7RBs2MzJi04obuYQvsvGfXAgMDAwMDg8JyX+vx11AQ67/z0MPcSuETh1bas7CrQYGBgUE3wom9Jj8AACi7uWHCSs/8lpeawSlMvHs1MDAwMPDqk7wWAODW5qfG5lS0CX7Nr6elvMig1rYDAL+15O5+58uR1BYAaCcf0TMy3Pm4CaAu7viRKwmFpdGu1lcYb51YoZoUGhwUGBgYePV+EuWlu9QlR94OCgwMDAy8eT/t9Y6NOcHeHsdv5De18qCZmh6TWfbyoDCJael5FRz4ZEBRkCwfSRR4PG47l8Ph9h5F9E/oEnlaMT63g8sToQb/Efjc1s7Wtq5/MkHcv+W/Lwp8XheX2/X2yfkQgE9PFP45/NqCpx7rN/jH5lZz+e95AeFWP7RWMLmQ2fj3i/aki1N8dev641eflXG6eDx+8wuvhRrqO8KrAToits+YLC0vKzfpfyOVLK7m/n1ZfwGfS7p8Yp+ja3RpJacvTNeIoiBZxCAKXW215czKhhYeAPA6GjhtnV0dUc/UpDym6dy71N0jB7hNbCaDwWAwWLVtr1WnpVLwLqO8tvXVXyS/mnzD3dE98VX7XmttlWCxqkYuAPA6W5ubmtq7RyzxOloamlq5vc9/VsjmLUf9k+ve/XfBqa0UFFvd+GpIFI9TzxLUilnR2PkXe85vqmIJlmOxG3tOf8ZrqmYJSqht4QFAV3tLU3NLR/cuctuaG5rb3jHgqquhspzBYDCYlfWtfMHCTc2cbufid7Y2N7S8MTNc97r1Fd1Vr2sR7jf7rvk15cleSy+y3nIV62hgs5jlTTwAAG5Ha0PrX+3w3/KfF4W67Cum46esdn3W8PfLvhNua1N9bWPbxzA3CdDnRYHbGHdK//f/jZqiojbT1Pkx9f3W4jcmea6zu1HwdxMl9ab80W7lP0dOkFdVWbjKP4eVc3GfjdnJjE4A4DdWlRXnZsVH+9mbeiRVivZ1vzx+n/6E0WMnKaiqGJ94UtUuUmEfAYmIApdTx2IyGOWVHDH8aX4oUeBz2xvZVcI7VHVjh/CE66yvYDIYzOqGD9Ms9KFFgddeEOGmJT1lxordz1gArCD9vRfiqezwyEk6Tx8yOc2dAAC8etYzV3NdOQUFBQUFOb1d4fQmAOhsyL9xaLXiVMG7UkpmbomMVkEladFeZjO2PKkTfFydlXm3tujMlVNQUJBTmmPpndvYWRlz0tzAKIAsvBWW3LZTMT6czO7oWbmuyjsOhs7+adVvNYXOitybtlpzBMXOtfLJaOgC4DdVxR230pYR1HXqGM0dwfSmt/3t81poMSf0FZXlFRQUFGQnq2ntDytpFW6njZF8fs3s6QoKCgrT1JZsv8ps4VFvbl1usukhXbBAR7qvubKFH+XNmzK/pfip53IVZQUFBQWZWcv3361q5eUFWBqs3RUj6NzEbXx6cpXaxmtvGVbFbcx5uH+R4HgqTJs8x8jzWVUHAPA41U0hNl5a7tTKXuc/vy3ntMkiuakTrX0LAdqSb+xaepb8ZsHvz39eFKrTvNUJX820DRNFFNJPr5D+WcM37xNq6f2A9HlR4PPam2uraqorysvLq+ta35wA+V10cZra3n/p7pVaG2rYNZWs8vKK6qaOrs5WTmtL70K47SK3AXS1NdXXVFVVssrLqxpaP/02hY8hCk2MQlbDy0tiR0PCidWak6YpKEwavepUYsW7vov9Wz6UKFQknl0t89vEaQoKCgoKG89l1/AB2iihLnPHyygoTFHSsgjMfusd65/xgUWhq/zF2Z2LneMLk7yOO230CPBcZ+Z2u6CmPTxKzvSFsKdMCy3ETkNdz/Uhg8PhcFpyQvbuDS3gc5h3tyv/rrkpnMbhcDic2sSjS2WmrjiXy+EDvzrs2CpF+/utAAC8+hfey1Q0bYPSazkcTn3Z80CXU0lsVuSBZfM1fIjC8516xWLcgt2x1R2961d6XU/X3j+54o3PnFef7KGnvHDLNVIdh8OpLX0auMcttqmrIfmA4dgpZt6kGg6Hw2kpvmOtOnn2joj63qtDU8QuedkpDjcpTRwOh1Od6Ld22mTdozGNADz2Y5fZiksPRRS3cDgcVtY9/wMXsltp19Zp6pp2dyvuSD61bIy+R2FvUWivvOWgorTKK5HJ4XA4pSnX/I5cK+zIP2c0z8A2UjD3K7ch/ICWlEnAG1O/8ipvb5woq3zocQWHw+FwGBFuBhNlTc4TBd2zU/b5GXrReotCZYi1iYtPXGGy39Jth/zO7Nts4hz9luev70/fFIXWivzsYlY9Kys+MuppUnbxy4astvLC5GdRERGRsSmFgtaYGuJZzf4DFzg9KKkqzkwhltV3AADwG0vSSBmFVTwA6GLnJz2NiIiIiiGxutvOmktexD+LjIgllbTwuazsM2tkBxL+NPcMfppKawEA6CzLiImKiIh8mlhU0w4A0MGm5JCLKsrznj5PeEHv1XHuE6fPiwLyCSBeUWgtSXr+wP+Yrcm5OGErL7/6rp2W0hynGBaHQzw9Z6r6oedVH9amPpQoUO/v2rBy1UPBVFt8Ho8PrfRrxqPlNt6kcVqKLtpoKq10y/nHvtqbDywK7azM++ednlQCcPP9XYw1NGxuZLIBOkPDp5kkp3EBAJqiDqw00NpH6tHYxa9K9Vs9Y8axlNceQ9CvaE8wOUNu4Dbl7F85drGvYOhO+eVV81bbXmP03G7pkwPLdfSCuo95/f3N0roucTVviALQz2ov3H0h/Y02d0aA8RxTu5s9pyHpyLlqr6Ox8uZrQ5Eanx+bLmX7oK7ngeeWnF0up3/w0auHGnzqefOV2tahLcD0nqdq7Rbb6xtnzmUrHSPr6O7eUvkXTCYt9y7qJQpd6fuUlBz8s3q1C6Z5L9cy3ZXaKnyZdMpgitml3lO/tuUc0526yjvl1bqdZNfFhsYuEU0AwI/f42vwpiiUhB/0fxBTC9BFPKelsWilTfAbo7D+GX1TFHKOqY2dOM9gtZ7mbFXpX/43YedtagtAI/Xp7llTxk5WmT9/xtjBkzf5JlbzoI50TrP/T7oHIhMebh5PICw4ldQGwKP4qXz9k7z94zYO8/HeldPHSM+ZP1/pzz8NdtxhtHPb6NGb5n3/m4KGhubKfWGpBU+9lk8c8g1h4DilWYsdgku7GrJu7NUdM1p1/nz1qX+qGx5KrmoH9u3lYwaN0ZinM3mxud0NuqQP0D8CRQERHXGJArci+dFVLxcrHW0N26DsVxfgmijb+TpGp1L4AABl51dO2nAxp+2dpfwbPpQo0B7sNlSeZut97fqtxwV1XQBQFmQzVnFPEhcAgHZvm5nh6nsi/3uvj9KZkdcU8lIUuorOW6w1srvf88bZlnfdWUtpd0qPOyX5mMrMvbcplSVhW6bLukQ3AQC0J+yYt8beL62XAjCfH9eXlVpmd8zNzc3NzW3HSuVfNfYm173ZlN8RuUfF7MR9Vq97b1vcttlrHAKIPVeouL9r3VJDv9c/yTb2A4eJczx6zrYCdQ+tphkde0x7rYWnLf7EutVLjudXJm1Stjga0Xum9vzrW+bLKq7ZIajvkU1LZMcYnqb2aiFi3DCcYnU2rbcDkHzNZsrPtNrt5ubm5nb0gOXCadJmgb0fPTBumExaeS719Sldm8IdjcxMzhR0AcDbReGD0zdFIc9NbcxX343d/qwGWrNcFPr9rLQlo7Hp+jqZLwbPP5/NAeCFWo3/5rvJRzJbGrPOL+j/44IdcU11MRtlBv4w53heY1fRmQXfDZty8EU98+H2PwijrK5XAAAkOUn/LLUnklJ0yYjw1e9mt5oAmmhZKSUARHfdUQQVz6wWAGjLv7zgpx+V7WIAANg3l/02cNGxhOaGyFW/DfhikJL/JzRg7X1BUUBERyyiUJN9x32r0coV1qci2b0uhUU3TZbobLpeCAAAdcE2U5edeNryQS+XH0oUGoqfnrJZbWyov0R5yjwLPxKbk+FnPGm5l6B9uiLy0CqjJRdEeoAM8LFEofmVKLQRXRcvmeEQ3vN5bGve9b060/f3nGg9y01VZXdwQWl+gMVYZW8iAABU3V+loGd6gdTrlloec3LZpN9m6lsJWDFv4vC5e5Pr3/JoJt1r3tK9F+lNPd+tuGssp2d+mdzzTGDd373RYMWF1w9Ha+2DbVPmeESXpd055uDg4OBwODiewW+LtpE3ORH5uii0J5y0MFlyNC8rVEd6+e6o3mdDwY2tcyZILVghqK+lntr4Pw1OU3qdiCRP+bGmJzN6O0DGeYvpUlN0TKysrKys1plpKU6YbBbYe474spurp5ifJ77eXNb8ePuy1Su8crmAovCX5B6bMf7nKbvJXAB+5VWrX/pNNQx+FLVN/at+Wq6Z9QAArBsWPw4ZZnyF1ph1fuHXAzW2hrcDL95pzogf1M4Rqf5mv49ScszlsJ+5LiT0/1VluY2jo+N2s7kDviBoe2ZVpN6Y8zvhyz8WbnM9F55SDcCPc130K0HRLbUGAJh3bH7s99PvmmbbHR23bTIaN5Dwh2Ugnfps9YThQ/QviPQcSEKgKCCiIxZRKE88vXvd8g32R4KJvRufC2+a6OlsChaIQuMtu2nLTkR/mqLwirrwtRNlNp1PjvYzn7rSq7ADAKAq+ojpyiX+mX+37t/x0UWhi3V9s46moWevvsO0iD064xfffv2eWBu2QmqlT0ZFFdXffIyyl0AU2nIOa81Ysfthr14CpU/2G+noBdGFLxsebJ6y5EBqdWN57DlTU1Mzyz2XE4Tfy9M95y3d1y0KjfR7Pk7eEaXQmu+6QG3V3ic92zlanrsZL5zlmPLa+dFOOqMptSmMUUm67+ns7Ozs7B6SXM4H4i556U1+ua81SLCubzJbbHm7qYW8XUnZxi+j14mYc2mdzvKNT7t3oyDAZNLKc8z2hqxQN1NTUzObEw9ymoH91HKyyo4Qes9VIdXLSGvNrrTuhrBkD4Mpa682ddUkXTtoampqbufzlNoGLc82TZyyM+R1f6B6L1+xwul+Pbx89PBmX40PTJ8WhUwuAFRfX/+/flP0gx8/3T77636LDhDrAAAY19cMHjFyy5OmhqzzC/v/qOHwoBGAE+ci978Bk43N9Sb9PmdvAp9ffstOjjBcevmWgy579uzZf9j9lGd0IQcAahLPurusVx1K+Fl9D6mRn3ps0S8E5ZPEWgAoPmdI+HH4bPPd+/bs2bP3oJu7591kanNZmNG44cMsg1tE75X00UFRQERHXI8eWgpCzuzdbG2+ao2p66PXGugrwtdrLF55RtDrjXlxtZTFuYzWdxXyrxDD8MiiE/NUN7g9S7m0VWq2q+BJf8n97Wv0jW+KvJGPLgoA9YmnjCZJm18gCe501fGnPSJozeXxrvPHzbJ9OQU75bKF0pgFx0mtne2MO7bTpzlHCvoV8Jg3NqlLzd4fJehO0Job7nk+vZYVdchwwcIz3Z0ZaVctpbT3Jte01OVG+Jw+fcR2s9ORM0VcAGiPcFaxOPGAxQXgN5bFHVJduNhmZxQXgHXNeqbU3EPPBD7ByX7k4ZvSUp8ZYCYjZXwqQdgA0ZCwV0N6muWtN/4XbFPyIa1pimbXiwU+wC8O3aY0ft620EoAXp6XgfxUw/PkJgAAbkXiPe/r+W206xsWLTG7K9SljmRPgwnLT5d2cEpTw3xOn95vuW6/fygLOjIPacooWN6kdgIAtNKi7pwNoXTk+xprGm0RHgBuw+NDupPNgup4TYXxt31On95jZn44OJoNTTHbZ02daRcurGt75iVLaSm9YzFsPgCfF7/H18CLXsvnNzOKTluHmetetPTMz3+zT4eI9E1RyDs+c+y3P4zdFsVorXpsMWrA6PlHy5obgy1l+w0xuknrAmi7YTZu0M9ad+uhgeyr8eX387Y+qAOA1mI34/EEAuHbb+QOJ3IA2lLOGP707YTt916fgb8t95FHQC4AtNxa/wvhN+3rpfzSS/qj+/3iFFkFAOzE/VKEwYt2p/SoEeP6ktFDh6y58gG6L390UBQQ0RFvZ8ba9OsBpw642G0MTOkQ3EO6mBfXzFm0+hwTAMpu6MnqeBBrPuzXqg8iCi30nGchVwr5AAANcbumT13onVTVWnJpyW8zfPIBoPae00pNM0+KyFf2jycKpikZ3S+bCm7s0lSZpKyurq4+S1nbOiiLDXx+TV7oHpM5U2aqq6urq6vNWrXt9HNKLQBAdcbeVeN0zmUJV++oSvA0U1SQmaGurj5j5pxV+2Mr2iqiDhpo9hCFCVrOsTXCb/g10SFnD/nk8QCAdkZLyzmAxAHg1BQ8uHjK68b10/ui2gGgvTLOfbW8fHexq/dHlXcCtFJjzphqz1BUV1dXV5+lOH/jidvkyrd1ammkPTthJq2spq6urq4+XVN7nfdTMltgRi1l910WT5ZTVFdXV1edpWXjlcXmFl+x6iUK4w09C7pbJKiB58753mAAQBP1usP88XIq6urq6kqz9Rz9C+u7cs4s7yEKB3UnmQa87IaZe9rd9+rDKgB+XUHYfuPxioIqqWrp215Izm8UnuzJe30NvUrqgV8RHr1ifLBbUNyWnTF+KR96gF4fFYUT6hMHjJCet1BVWfb3QUOmuT5m8wGaqKE2KlP/mKaqrq48bri22+MiDkAt8cz8L7+fZ/9A0C217OraUd8Rvpi2M1XQo6a+KHCzzsQRUtPVBeyOKG+szAvaoKWqrq46UVpJ3/1ZdTtwmTfMpg4bNkFxwZZrZdyqJN8tKt+MUhCuYukXx+A1hhqMHjIYRQH5XPkIwyM7y4nR2eUvR4o2ltzbv2ye7Cx19SlqZqcSK0SZLPBtfBBR6GTnXLKbPXG6urq6uoKCtlOQoAd/Hem89Zwp6uqz5NUXbbuaVy/6eI2PJAq3H0otjYmu7Xg5p1AbM/9FQlxcXFx8cl71y6tfR3VhUnxcXFxcXHw64+UgsI7KB8dNlbaEvrqL8eqLMpPi4+Li4pMyaE0A0NlcVUqjs7vbhjrqmYX0SkE7bWXqw7N7TsQJ5sygX9GatPzIcyZAQ7L/5iOPMmPDzu/bHlorOAl4dYUZia8XK4BNJycIKpWY3bvPy+vwa8mpiYIFMwp7Pk3uqMxOS4iLi4tLSM1ltgJAWx2TXsJoFIoen8MuLSxlC3pY0p4E+Rz2y2hsE366rcyMFMG66YWVHQDQyi6llbIEU1IAv6upqqSIIRyGkXfH1/vElVyOUIuhsyo9WXBAE7Lp3c85eB2NrY/sfXRP0euhixn1wtmuoAvqr/kkejwRZTaAt9E3RSHXbeaEQZO3hL5ISkh8QS4ueXniNZUXpibFx8UlpJErBIef28qmZefQWN138BfHJo/6btqOqFfnamt1fqrwM4iLy61q5wHwqnIS4+ITUsjUWqEadtbQC9JTEhKzGG0AAC0lpBeJwlVIdHYrQFNpQV4eo74vzgCJooCIjkQmXGpg5CXGx8Ul5dSKQdA/0KOHrkZWkeCmmUgqaXk17K4+LzkuLj4xm177V2u/Nx9nCufOx5Hyf7pPfX1mxn8Cl/7Mx2LGpod/dZd+K7zylOs79Fd4RacXVdW3dnFzTutLLd0aw+IBt9DHaMJ4WXmpP0cNm2jok8j++8I+ArzOgvve9sYWAcmZ1JrG9n80+LWrnXT18JbVNleJWfTapo6/OLPZd82vKYxz1/araANu6bNU521FPGCdOx7njqIAAADZh+R//fqPLSn/dDgUrzXukNqgL780Dy77b06y+K9AUUBEB6dwliwf6X89cLktDa3s2jbOv5v4gc/OvuOz0zPpH840w22I81ohPVlaQXW6urlrQl1FxPatRy8k1QMAdLU1N9axS2PvB3kci6zt+DQu7C1ld1y0pKVlFFVVF9ifJf2jPu71+Rcd5kyZMk1JVVVn15WCv7jl89rqW2vr21s6+QCdjJQcH/eSLqi5E0i68k8P8N/SN0WB4r9qobLOMdI/bejnpB42mik9cUNY+X9zjsV/B4oCIjooCpKlL/33SP4/b3fl83g8Hq+rs7OT28UH/r8o4ePCF1SYK6jwP6stX7Ayt7Pz0/knRX1TFP417/sfgz4rUBQQ0UFRkCx9SRSQPsdnJgrIW0BRQEQHRUGyoCggYgRFAUFRQEQHRUGyoCggYgRFAUFRQEQHRUGyoCggYgRFAUFRQEQHRUGyoCggYgRFAUFRQEQHRUGyoCggYgRFAUFRQEQHRUGyoCggYgRFAUFRQEQHRUGyoCggYgRFAUFRQEQHRUGyoCggYgRFAUFRQEQHRUGyoCggYgRFAUFRQEQHRUGyoCggYgRFAUFRQEQHRUGyoCggYgRFAXF3d7e2tpZ0LZC+zebNm48ePSrpWnxIUBQQRAiKAnLhwoXx48evRRARkJKSOnv2rKTP5Q8JigKCCEFRQHx9fZWUlNwRRARUVVW9vb0lfS5/SFAUEEQIigLi7u6+YcMGSdcC6dvgowfJgqKAiBEUBQQ7MyKig50ZJQuKAiJGUBQQFAVEdFAUJAuKAiJGUBQQFAVEdFAUJAuKAiJGUBQQFAVEdFAUJAuKAiJGUBQQFAVEdFAUJAuKAiJGUBQQFAVEdFAUJAuKAiJGUBSQPiEKnQ1FUcH+UUUtgpddjKSg6/eJ5RzhryuTvLbZ29vb29s77g96XsV7VzEdOWFnBAs6nYmtA+A3F0Ve948uEpbDLUsIvP6AxGp927otacEeDvb29vZb91xI4QB01mQ9vHYprqRT8Os2yrML15/ksdv/fmfK40911/bQtXg2X7Dtmhd3fO+lswSvoDY39ObNJ7m1f1/apwGKgmRBUUDECIoC0idEoZkSYqX6m9WtCsHLtud7p6rouydWA0BLxlXLZSoLVrq4uLi4uGyYr6JgdPAho+3NMiof+27TWbJmi4uLi4vL+tXGeyMpNYUh66f/viGkSrBE61NnaWVD75Tq3qvyyu6cstVZunari4uLy851piZHE5k1JP+VKlLbI5sFi9SG2f6hYnYlt+Gvd6Qh/dIaPZVFqwW1XTdHWWnV0SeVnQDcbFfN4donUroEy+UF6qrPMr+c9y+P10cHRUGyoCggYgRFAekTotBCf7B14TSHB2zBS27ScfUFZufS6wFYwVbS09b6lAhvsFAZsUdZSv9QVCm/RwHcovu7DGS1Dsd3S0BValx+FbswdOsi2W2P6gTvdSYcnalpcT6d3XPjHdlXNukoGHoTGwWv+eXJ8UV1NRmXrRZMPxArVJLGiJ3yCzbdKmj8i73gtVIuWUyS2+BX1l051sMdclLGJxIr+ED1Mpi48ixJ+AvKLZMlurbBhf/sMEkOFAXJgqKAiBEUBaTviMJUu7vlXC6Xy+W2xB6ZqWl+nlTXxby1coqGJ7HjtWXpXroGm44+re9RQGWIo8UKk4uVvYql3rPTlNkaWiEotvn5ITWNN0Wh9PLaVWa2t+t6vlufeWmdhsre6AbButUPt8v+nSg0ZQcYTVlwNvv1RyPFJxfo2/skNwDDx3CisfeLdkFxeddW6qIoSBIUBQQRgqKA9AlRaC2PdlD8fsR4WSUlJSUlJYWJo36UMg3Oq+8sCDCYvDW8tvO1Zauvm6iZbr5BbWupr2Wz2ey6hlZeR473KuN5tg+aehbLKYuwk/9+5Ktif/1hotn1nJ6OwXmxX9do8d6nvXouNBbcXjv5h1+k5AXryk343/eymx7SW3os1NXR0lDLZrPZ7MY2Lq8u2UdPentU0+uiUBFoqGKx4wGjs9p32a/DRk9WFBQ3deyQX+Y5h1FEP3QfBxQFyYKigIgRFAWkT4hCS8mjrRoTLXxTiouLi4uLc29sV5xrdiGzjku/pD9u6aXCrteWZZzXX7bl8LOsp+5LZsvLyyvqrLlSySs+Z7J4htWt+l7FUsPs5k20PJ8qKDYn2EFhjkUAqZbfyqYWFxYV01gNXOAQD+hoLXAK5/Rct54cuG6O7JarWYJ10wPWT563KaSosauluriosIhSUtnEBWbMEcuZ8vLy8vIbb+bXNBT4LR1veI3+ejElZ3T17E/Gs/nM04YTdPfdKxQUF+m5WEPb7maReA7nhwdFQbKgKCBiBEUB6RuiQH+wddG07Y+7uwqmnpy90MyXWA+d8TunjTU7k/uySaGZ5KM5aemOe4WdHZyGutra2tr6xjYetJP81y2SX36V0r0gh0Graq4vume/UG5HRHdDQ4rbrIWWARm1nRl+C2cpKcrO0N91s7GrM/mk8QI1q1Bmd0tAcymtmsPOuGS1UM01GOX/DwAAIABJREFUUegorU+dFRZtDi2qb0zwmK2ipCAze7Xr3dqOTk5TXW1tbW1tU3sXr4392HHK2HX+xS+9pjH11JyJBvsjSrqA7mUwycQvS/iLkhBTPd1N+OhBcqAoIIgQFAWkT4hCMzVkg9roDbe7Rz3E7Js23cAjuQYAsoO2zJ+uZesbEhISEhJyZpvhXO0t57PfHHxQ88J9hbL8ki1+ISEhISGeO9ZsD82rzL9rPePPjSHCHo6tz/ZMVV3uk1IDfD6PDxwa6bzdxoh2gIrnB5bIKRvvuBgSEhISfHK72Z4oehXxgsn0yTtejnq4v3nMdPOruQ3A5/EBGrJizjraP+/VCgFtxACbudN17fwFtfXZumzOYsdLhS0AvJwjC0fqnnw56iFoyZzZFoE46kFioCggiBAUBaRPiEJ7dXrg4W2BacL7f2dB6F7XMxHFwp6D1c89F+toa2tra2sv23MpueldpbDTTjsZCBbUc7xO74Su2vTLrtuD0oVrdObddTl0NpoqeNmaevn0Gc8HwqtteYzblqWCdZc736sEaGPE+h5yvp0jnDihJeOak2tAUnkrAAC/Ie6s5znfJ8y3VIJfHnWyu7YG+6+mCzs1dDIfutt7PqEKWy1YiV5uxwISWP/+kH1cUBQkC4oCIkZQFJA+IQofndacEP8L5++V//M1+dxG0rXTAYGP35iN4b8MioJkQVFAxAiKAoKi8CaMyP3KgwfNWLNli/OxRwVvmbzp3XAL7zjIDBo6x9LBbp/nUxpXXFX8xEBRkCwoCogYQVFAUBTehE1+4Ot72uP4saNnAhNKOv5+hVd0VaTdPX3m9Cm3o8f8gtPKu/5+jf8EKAqSBUUBESO7du3auXOnpGuBSBIvLy8LCwtJ1wLp26xfv/7EiROSrsWHhMfjKSkplZaWSroi70tvUaDS6G1tba0IIjKOjo4ODg6SrgUiSY4fP25qairpWiB9m7Vr17q6ukq6Fh+SxsZGGRmZvLw8SVfkvWhubh4+fHgPUUhNJyorKysgiMiMHDly5MiRkq4FIkl+++23IUOGSLoWSN9m6NCho0aNknQtPiTy8vLDhg2TkZGRdEXeC3l5+f79+/cQhWIKtQxBPgQbN260traWdC0QSbJ3714jIyNJ1wLp26xcuXLXrl2SrsWHpLS0NCOTTKPTJV2R94JGow0dOrSHKNBL+sxTE+QTZ/fu3bt27ZJ0LRBJ4uPjY2lpKelaIH0ba2trd3d3SdfiA1NZ1ZeGuI4cOVLwA3ZmRD4wOOoBwVEPiOj890Y98Pn8Mgazk9s3BrjiqAd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PznRaGx+OFuXf1d5180S7omnywoCojooChIFhQFRIz850WhOtVjOoGgan2vToRCyIF22oprrhY0fbBqfUr8N0ShLvvWvk2WlzM7BC9rY0+tsD0VV94KAADNmbf3LVRWVVVVVVVVXrT9Ul792wvhcUheG/RVVFVVVacv3BJIaee9uUxHSZi91lxVVVVVlUVWHs+auviv/5bfVhy0zcA5pEj4bsnjXfYO7lGlf1v/duq9LYtmq6qqqqpobfCObe4S1IfotX6ZiqqqqqqqyiyNnSFU/ptrdpYG7zDYeSNHeENjPNvnaHfkEe1vt/hhEZco1CTs36Aj+ORUp6upqqjoWlyrhMYUf8c5yqqqKoprPSKZnR9+syCyKPA76mJ9zFVUVVVVlHVsjibXCj46XtmjA7pzVVRVVRetcH3RCXXpQbbzlFQEn7H9xcLat5xy7wOKAiJG+qYodLU1NbS0d7XVVTKZrOqGlld/W+3N1Swmg8GsrBFcaaGGeFaz/4+ajg8q25rq2HWtXMGfa1drbV1do+Auwm2sZjEYjPKKuvbuYnit7CoWk1HBbukCPod9Z6vKD4Rx2+6ll1c3CS4brXUVTAaDyapuFlykutqbGxuaO9obWKyK6ibxXLjEhUREgdve3snrbG+ur2AwmBV1r45YZ1MFg8Eor6hvEdzyuW1NnM72JhaznFXVzAfoaqsvZzAY5ZWNbV2vF1iVeGr5DPmDscLPsDLEZuwsm3v0DgBO6mnjCWo6Jx6QyWQymXh9i+ZUtfWXipp733O55eFblyxcujsoiUwmkxKvuVk7P6D3XITf/uL0EvXFWwOekslk8vPbJ123nUlp6bFES6brot+W+WQIS8+7vGS+5sbrBX95MHjtyd66s5Y4XnpOJpPJT28ed912jgT8hhjHZRNU1npEkshkMjnm8uYZ0rO23y3rfSfpyD+h+9vik0nCY1h003jBPLOAnL/c4odHXKLQ2VhGySWTyWQyOSv5sZ3mSJWDYfkP9mlN1twTSiY/P7VQcbbttSzOh9+wiKLQVU2+YWd9KpJMJj8/b6qoZHDwGQeA/fCA7qrtQfFZxcVFVGp5Ex+K7tib6CzxSyouLi7KL6tu+7ftFx9YFOgc6r9eF/nv0TdFId9HV1XDwslx+Wx5GalxsvNPJzV0AnQ25Pmt1pCeMFVBYdqEP+a7RZS0AdQSz2r2/0l3/+O4h9uUBg83u0TuAOCzbhmMGqe+Lbyd25wVtFNnkpScgsL/2TvPuKaS9fFzy+7/3t27d9vV3+q6u65l7aiE3lSkqIAUaYIQkSodLIBKEUWaCIggKiqgiICIikhTOkgv0nsNvSckhJTn/yKIiIhKCJHd+X7OC87JlCfh5Mw3M3PmbF61zSQge4hGo/SWeWisWLWFh1tE7cKLmqZ4F+nf/vsFx1c/r+cU1b/dRCd35dzWxfzOicFsW79O8VhIPZEGvY/1+NeL6hxW+WOn4pHgxfUdY4soVEZcPn/GxNrUUAKD4VwtYhNRjgcamdSZevWkJAaD2bRGWM89Z5AGUOIlrmx2SGXtNlEZraCG4eanzoaiGAzX+pVStqG1o28azZ6XvlpSO7yKJnZHE6237bF6hiOPd8Qf273ZIKxx0gvGS/12rVO/mNX2tikMxp6UlZc7lzPZbUQZGRqddtmuubKX+9CZuM7X+1TSyMjY2z0Ko6/cFTZgg+on9tseHpKTMw+vne2zoFddlsRoOiR2vyl2eIQ8nndFY/d+vcfNk+UPpDhjOXd5VkwzHHKNj/IG9euvzaDrme4BGf3gytlqZAELMPQwnO+9X1gvrqbmvpniNpVbPQAA5CgT7kNOD9vI818dkz0KVPLo8MRPmK47unK71W51QfdNGXndU8Evq6prG9r7KAAANZEWGvtkAzJrautxJCainU9ReNIRfazUmIlgEKyljlDbM9b94XTzx+IUhQoXvl///uXSw6GvuhsSjq7524pddhVjY7End33zNeZsfD1hFHdVfsW3S3dcqycPlV6T/OIbqVPpve0PlFb+/Ts5/6ZRescdlX//d6VZfFdPugvPl8tVLuYBQFfE4Q1L+S+9bG28p8Xx1fJDd3DQXZWTnlRNHUtzkljOwXU+tYk4Nk5sjj7024/b1e8OAYwXeUkuW3boWvHYyDPVZV9yfL3WObmfRBqfY+8hm2CLKNRGHRf+3xJ1r9TO0dGWaCveVdoRHX0dzekhvi8pAICLPiyjahPZQINyu/U//77KMq6HQCQRyl/Gh90uAQCoDJCROOKb0THZaPbmB2gKbtK59DQhISEhISHcUXHVruMvOoe7U9z2bTGIG5paeZWHiLj1jeK3pq1QX3nIaxk4pxBnCbov5shW7KWU2cYR6MRyD7lVYmZX4xlx3LTZIbTvRFTdbJ9Fz6PDnId9MtrePlrjp6agcSx66uUAl3NFe7NGVNfbCcfrLh9Ys9Pociyjxtt2EsJSJqFVs9XIAlgvCoMh2qt4HdNhoNxdV0L8bBoAAFBTHXfss/CrGZ7/+uZtjsJIlp2MlJxLHm08y4xPgl+Id+cOAcyGdRjTez1E6MkPMRXn5efn5/ljs5pTbNPb/WQfz/yIAo1OS+qOtyo1pgGVQCAEv6anp2duYX0mDAwMTL6X4WEWnCwLS1DLDesyy4V0hUUqCq5Ca7/dcCxvDAC6grV/+oJT5VFKlq3Yv/8mbl84CADQFKT29Xf/U7/XPPzqutSX/xW3iicDKdaA//vv9oZWdd4z+O2nzbovhwYz3WU4vlglY+0XGhoa6qzxvy85pL1LWpIurf6W4ztB09CY1LKGEQDIuLD3Zw4ej4IBAOh8YvnjP3/YcOh8aGho6FVrnqUcvx4JaW5K1ly75Hsp75YZxpA/d9giChV3DfV1LdIm5gpkneHccS6uFwCGap/fDw0NDXVR3y5/7GoBGSrPc682vlH7+mo93l4SGxYaGhpsL7NW2TV28jj0FwcdWv/dGu5du3fv3r17t8jWX7/hPZHRM9z53GM/xi77rat93eVd2496vHzrejH43FhETuFi1lvDRhR8/ctHwcHBwcFRGRV90HBTZK26c/a0Fv1txiov7lu2bD0fI4zdApv+71dxu5i3ZwxQRupeRgcHBwcHP8ys6oe660JrD7nm4t4uqNxH+bChY9JUw+kouKyzXiJwWvcEpcFX4dflf/CIMWoU3LLslx0nImftw2ABrBaFsfZglU0CXjnjMFzmortb6nw6AADQ8jwlZY5frnrPpBNmmCdRIKZ6Ke1WMIpvB2gK2rluh3FUHQAM5XjsW7/pbNrkaCeMlV2T/Z3fOrpmbp0j8yMKZNqYWDr/KBCIeKKNjY3ia8zMzHA43Ifzf5Z0d3dbWVlNvpcTJ04MDDAzZe2zILgl0LnaAUdqX5jqFq8ofL/lzCsqAL33vuHyv22Uvx0dayn893/uO1fUDwDQ/UDv+5+WGjzufy0KT0cABmJNN/743x3H7LV5fuM1fzZOb4+05Ob4bqWI7EElRcUDyge1sIdvvhwEgKpQAy3F3av/8481cl51RHrOhT3LOfguFvYBQF2ACsdX322RUFZWVFRUUtHQOuwWVdTfEqu6dumSI2GExdWZAABsEoXyOwbGJra5E7/f885yctlFtXUVxVooiu1WVDygtg/zq8TxmyXjUHmee43xtSoiANBHGuKva0nv2KuoqKQqufn/5DySGiZ/f80w9LD3eELHSG+um/Rq2YjOKXVTcyy5DjhFVw02pXq7u7lfDIgu6AdS5QUZMfmTMW9PWO1PuWaqqKioqGjo86QeRhMObRC1ffzO5ZfQmBR2yc3NLSqvfZRQ43lgg1bQ6y6EtiiNKUMPnTn37iWVDI12vrhqoqioqKh41De2EQhx6ut2nn7a+nahLTfUdyrq3pl6IWiLc9277UQucaAo7rabm5vnzcS6QRpQ6nyUN6hfK5tI1PlMV/HPN/SATzq2g18/rIUOQCz30t4rdDyBDABAf3GKX+HYzToWTFKYD1GgFIcY79wtfTGxDQCgLUx+g6LDsyYAoPdlOEiv1Y+Y2jtU6yHMqe2WNTfnmTdRkM+TquqqdDzj6OPjM3k8MDDQ3Ny8uXnxzY5sa2uzsrIKCAiYPHLlypWTJ092dnbOkmtRoJYr/6zzycLUtThFodJNaPW/f+S9WDoK5MKTnN8sEbCu6em5rrKK45cjif0AAEmWm7/6ijcIB0Ovrkl+8Y241dMBABjMP7bnF45/fvnd/1tnnTgEgE922f2Pr7a6ZE4tnNyUFZHUCwDkSL0lHMul7jbT667K/Py3VU45RADojjNfwvGjss/bvxHbwuR/X7rk8N2ROXYcshO2iELNA6u9mzBnE9sBAJoDpLkNYivrX9gd+EnkFgUAIM2CS8TQv5ghCkYBlUQAoNUEqIr/ofEMAKA/9OAfEg5P69+IQs4VLQlh18yJ32M9jy05payedZDJQ+l2fCv3nkl+/dN8NNNl/69bzR83DeMrH5gb6B1WVNM+4dNIg8YQ3Z0bpS7lTiQcehUVWdD7dtSDL6wEuXeeeN43UVTVy8ep1W0VySG25manTlkHpTXh8bWXDqxXD3j1+n2Gqsrst4ioBQDoTjtuJLJd3L12+mTX/kRzfm4xm5SJnzkjFVkPE5vINXf0d2yUupTzuuEYTLbeuY3H7PkYdKcGO+np6R+QUvV5Xj5Ca7+isl7lcu5Eg9YQhZWTNgj5U4kCpeW23LKtDgmMkab+eAcVXuEz1QAADWf3ihhczxxigaAzKwqU7gz/k/LKWkHFk30EtRf3cqlfzAAAKPIXx4icjigpy81inHC0Mpcd68Vcn7fNrb55EwWVkv1Pc2K4OLmmvSQgIBAXFzen2N7Q19en+Sl0dXV9uNBZSUlJ4ebmnnaQk5MzNzeXyZLZjla+SlI3s/+Rj2SRioKH6Lp/f/ezgKy0vNTGrzl+Nr5ZTwHozPaT/XXtRnElTU15zh94jHzSegH68r34OTj4DKP7AQCg6qrKT19wcKw+mtwHADDSmn5Whuv3XwWUJ05Mr8yuwYYMd3UFBU1NRb7N63kt7tTjYazKd9+yL5fxyOpciMERa+5byK375zrpiSxnwgs66QMRe3788gvlW8NIFD6OmgcnD4is36Ngrq+pKb9NQutG2sA4sTv11gH+TXKamnpmMnxLdtr65pOg7PQfSw77lI0CAH247J7zHl5uZU1NXdO9PP/dc/FpzWSb25XpeYCf0zF1YkJY5wOD3wQNHjaSAGhN6Vf1pHcIq2pqampqqssqqhldSawkTg4StRXftDiRTgUYrY+ykd3KL6qiqampoSqrrHu1YPrILLUj2+0gz0YxeU1NTU1FhQMWnmklyaexO4X36liduJhcN0KjVJ6XXCbnUzRRfMVt6Z1iBqG1AFAR5OYaff2U9p3md+66pLZnuahwbxRT0NTU1JSXVzQ6m9ACQG584oYV2LWXcXKq7ZPROnUto+2NZVR7O12NTumhtl3at2yf++tBk9owpd2ihwLLYGFhpSh0RGpuXcnv+HJo4i0ONjxxVdq9U0lTU15kl5p3UitL7ltmThRoA6nnlnNwcPwipmuoo6WpqWntl9ZKaU0/s1dgh6LaITmBP6QcM6obC64YCDPOzD0iu7BuEQ1z/akxb6KgXCybUBAvIiAy7aVdu3a9ePFibsExaG1t1dXV9f0UdHV1GxuZutM3MzNTRGT6exEQECgsLGSm2M8BJAofosJNZN33G48G3r/u538jLD69c+LLNd6S9+zm1Su+vn637xcxRqDHBupSwh+kFOMmrD7XbcPP/15r/HjodTsx3vXqyc1rVyZOzKfVIxQAUvnjq76+ftfDX1RP/JwbqUiNuX3dP+Bh4RAAAC4tJNB/Isv97IZBOq0jOyY6OreZguYofBzld4zNj5vfjU0O9vX1u57WOdF0jtWnBfr7+t6MT8xKqWmp66XAcEXC04L61wJG6S+Nu3HF1zckNSP3eXVbx9DkZXWsrzYn5Xll70RBpPaiuNQiHGHiKo+vfR4w8T++ndH4ZsLieF/lvdNn7qY2TtzjSG5NfsA4GfxCpoxrvEVvYfgtP19fX1+/4LhXeGiIOG+pbOoZ4H9KY8eZsFfdgzWZsdn1r7sBRpqz0tOLWgnDBYGeIemNvVluRqEt4zOdJT35928yig2JK50cQh3IjAlmBH4t+MXUztKG2NtejoEFPcNUGK3Nis2q7Zt45/i2nIy0/KaFnrDFSlEYKI2NTi7tnPrvGKzPCLri6+t3J7eV8N58zMGcKNBHG7LvhN67e/v6xHl3N76ylwYwUvA41O+Kr/+dqHoSAIw1FzxjnJn+97K7mLivej5FIT4/TpBXcNpLO3bseP78+dwDBCgoKNi0adMnZeHk5MzKymKm0oyMDCEhoWkH+fj4CgoKmCn2cwCJwocod+Zb+fVaq8JPl+/qQPmfv+FQufWeNuAvCXtEIUT/CNYsg5kbwphmrK/iznFT/6eFfUwUQm987HvNL6oDAHdTzTk0b+YZX5RUh12bN2F4BLb/ugyjfquYiQoBAGpjbrkdd0xo6f58VuxAKzOyl/kUhaSixJ3CO0dH30z8IJFIYmJiKSkpc46vvb1dWVm5rKwMAGg02tTCZ4RAINDp9NraWiUlJWY6FbKzs0VFRYnENz8ORkdHhYSEiouZ/RKyHSQKH6Lyotjmn7ZZvxz6xO/waL6dxKr/fiV5q/bPucbi3GDPOgphZsaGx1P7F7jaqVArQnTX/Pi/9fyiIgeMQl/N9U58KiEv9JQ0Fy/v1gNuSXXEmQ2UNtheW/wyOzHWS1fe8Wkdc3Ouewo91Nb9/MtajIiQsvPjNlYsNvTpIFFgL/MmCrIvxbvJXc/jnx86dKjhNXp6eiEhIXMOjk6ni4qK5uTkMAJ1d3d3cnKaPYuNjc2tW7cAoKSkRFhYeHx8jk5MoVAeP3585MiRyfeCxWIfPXo05wI/H5AofAjKSE9XR9cQ+VNnMNFGe3G4trYhMizCEQKWwZ6VGUcHBweGZloiecGgjw12NDU31ddUVze09hPnfkrQiQPtddXVtR2EGccU3oaEZ7rhoYz2d7U0NjbUVlc3dH76t4A1IFFgL/MmCjLZuzvG2gEgISGBm5ubm5tbREQkKiqKTqe3traOjY19sJB3qaqqkpSU7O/vHx0dDQgIMDY2xuM/8PCdkZERYWHh9PR0AJCUlHz16tXs6WehoqIiJiZGVFSU8XaePn0656I+K5AoIBaSP8ezHhDsBYkCe5lPUWgnTtyqOz4+Pj4+npeX19vbCwDr16+f2ygAJycnY05AZmYmFxcXnf5RVm5hYeHn50ckEquqqjZv3jyHeolEYnBwsJWV1cDAQE5ODuPtzKGczxMkCoiFBIkCgnmQKLAXlogCAx8fH2tr67a2thMnTgQFBZFInzazKCMjA4vFNjc3Dw8Pe3t729nZfXzedevW1dXVDQ4OHj58OC0t7ZPqBQAcDrd27dquri47O7uLFy9+avbPHCQKiIUEiQKCeZAosBcWigIACAsLP3jwAACWL19OIHzafSZbt25l3C5RV1e3cuXKT8rr5uZ2+vRpAMjJydmwYcMn5SWRSJcvXw4ICHjy5AkfH98n5V0UIFFALCRIFBDMg0SBvbBWFMLDw48dO9bS0nL58mUPDw8q9WPvGgsJCTE2NmYMWFhZWV29evVTQ3J2dnZ3d+/s7LS0tLx9+/bHZxwbG/v111/b29ttbW3v3bv3qfV+/iBRQCwkSBQQzINEgb2wVhQAYMuWLdnZ2XQ6/eeff/7I0kJCQnR1dVtbWwHg5MmT3t7enxoPAJBIpGXLlgFAV1eXvr4+41aIj+HEiRP37t3LzMzcuHHjHOr9/EGigFhIkCggmAeJAnthuShkZWUdOnSos7MzNDT0xIkTH1Oampoa45wgk8m//fbb0NDQB7O8y9jY2J07d0xMTADgypUrCgoKH5PLxsbGx8eHTCZjsdg5TG5YFCBRQCwkSBQQzINEgb2wXBQAICUlRVtbOz8/n4uLi0qljs2Kv7+/hYUFDoej0+k6OjpRUVFk8hzXKmlpadm4cSONRuvs7Dx+/LiPj8/sVY+NjTGWdMRisQkJCXOr9PMHiQJiIUGigGAeJArsZSFEgUajcXNzP3ny5Msvv1y9ejVmVr755pvz588DgJqa2rVr1+b6vgAAyGRyRESEkpISAHh6en799dezV43BYJYvXx4bGysiIjK3hR8WBUgUEAsJEgUE8yBRYC8LIQpkMnnp0qU//PDDihUrFBUVm2fFzs7OxMSEQCCoqKi8fPlyzm+MQVFRkaKi4ujoqKWlpY2NzexVNzc343A4AQGBqqqqj1yzYTGCRAGxkCBRQDAPEgX2shCiQKFQhISEli9fTiQSabQPrwjq5OR09uzZ7u7uj0k8OzQaraenx8XF5eOXYVBSUkpJSfn4GzQWHUgUEAsJEgUE8yBRYC8LIQoA0N7ezsPD8/Gtr5iYWERExKeGMSMxMTHCwsIfn35gYGDVqlV/pqUYp4FEAbGQIFFAMA8SBfayQKKAx+PXrl378Yszenl5OTg4dHR0fGok0+ju7nZycvqk1RUJBIKJiUlkZOSfdfQBiQJiIUGigGAeJArshbWiEBcX5+DgYG1tbWlp6erqSvmUD2XLli3JycmfGsk0cnJy1q9f/6m5WltbV6xYwWTVny1IFBALCRIFBPMgUWAvrBUFISEhGRmZU6dOnTt37lPLDA8P19PTm9siCgxGR0cNDQ3DwsI+NePAwICTk9OVK1fmXPXnDBIFxEKCRAHBPEgU2AtrRSE1NdXKyqqnp2duwYWGhurr6w8ODs4hLx6PP3r0aHBw8NyqLiwsXL169dzyfuYgUUAsJEgUEMyDRIG9sHyOAi8vb1zc3Jul1atX43C4OWTs7e1dtWrVnOcZDA4O5ubmziFjfX29qanp3Cp9FzMzs6qqqvkqjQESBcRCgkQBwTxIFNgLS0ThyZMnGAxGSEiIj48vJCRkZGRkbsHRaLS0tDQFBQXG5Ibx8XH8R8BIfODAgaSkJObvcgwJCeF7TX5+/uyJu7u79+7dO7n8A5VKPXfuHCPvzp0729vbASAxMdHCwmJqLiwWW1tbO2OBeXl5e/bs+SRVolAotra2jEolJCT6+vqmJUCigFhIkCggmAeJAnthiSj4+fnt3bs3JyenrKyMyaZ6aGiIm5u7ubn4GyUqAAAgAElEQVQZAGJiYj64tCIGg8nNze3p6eHm5u7u7mamajKZHBgYePTo0bLXqKio5OTkvG91BzqdXlxcLCgoyNglEon29vaOjo6MvBkZGaqqqgAQHh4uLi4+NSMnJ2dxcfH7whAWFs7Ly/vIrpHR0dETJ064ubkxKn3x4oWKikpvb+/UNEgUEAsJEgUE8yBRYC/zJwpZYh1j7ZNHbG1tHR0dmY+PRqMVFRUpKyt3dXUBAOEjaGlpUVVVnaVF/0iePHkiLS2Nx+Mnj+BwOEFBwba2thnTDw0NCQsLMx6NDQDu7u76+vpTl4Jm/Li/f//+tCdUCQkJlZSUvC+M1tZWYWHh/v7+j4nZzs7OwsJi6iIQz58/l5CQmJpGp0QjCz/xvCsajTYZMCtAooBAooBgHiQK7GXeRGF/jkTjUH3Oy5y4uLjExERTU9O5PR56RmJjY9esWZOQkPDiI9iwYUNUVBTzlUZGRu7Zs2fqEQqFsnXrVhwOh8fj496mv7+fQCBwcnJOtuiOjo7GxsbvFvvw4UM+Pr6peTds2FBeXg4ANBqNcWSqi4yMjHBycjJ6BQgEAiPBwMAA49W0tLTJcqqqqmxsbGxsbKZWV1JSwsPDAwANDQ04HK61uVUsWtgtzpnxamBgoIKCQllZGQDU19fPuzQgUUAgUUAwDxIF9jJvoqBSsv9FcdK///nvAwcOiIuL37x5cx6jbGhokJKSEv84pKSkampqmK80Kipq3759U48QiUQMBtPb29vU1DSt0levXlEoFC4ursnxjnPnzs0oCnFxcUuWLJma94cffmhsbBweHvb09GQcOX78eHV1NSN9f38/FxfXyMhIW1ubnZ0dI4GTk1NrayudTsdisZPlBAQEnDt3bpooFBQUMEZDwsLCTp44aXfcfqXnr/z6PAFeAUFBQSdPnszIyDh06FB4eLiJiUl4eDjzn9tUrK2tbayt57dMxOLCx8dbW1ub3VEgFjf6+voe7u7sjmKeaWvHUZl+TMHCQKfT50cUFPP3FjUVHrc4npaWNp8Bso979+5Nm0wAAH/88UdTU9OM6QcHB6eKgq2t7YyiMOPQQ1VVVUdHh729PeOIubm5kZER42+GKBCJxMLCQg8PD8ZBGRkZLy+vdws3MjKytbWdeqSmpmbjxo2Mv7FaWOfTF870HH9JzLQ0tOLg4GDMICkqKlq6dOmxY8fe91HMGRsbGxNTUyKJ1D8wiLa/4DZKJDk7Xzioro7OAbTNeSOSSFpaWAdHx1Hin+ksGmhsbunt62d3GB/eBoeGu3t6ly5dyriqz10UAEA+XwoA6qrq/jTLD1RUVOjr60995MSlS5dOnTr1vjWgBgcH16xZM7lMdWpq6uHDhzMyMiYTMFaSfvDggays7NSM/Pz8U+co5OXlYbHY58+fM3apVOratWunTsx89uyZjo5OYWHhuzEkJCRgsdiCgoLJI8eOHfP392f8/fTp06y0bMPKw8n9SQBwLeDaZLSZmZmxsbEf+kg+GVtbWyNjY8IosbunF21/wQ1PGD137ryamho6B9A2540wStTU1LSzt8cTRtkezDxuDU3Nnd3dbA/jg1tvfz+uo3PJkiWMq/rcRcHN03XtrRXKh5UOH9KOjo6ez6aGrdTU1Ojr66u/xtbWdpbHVZDJZH9/fwcHh8kbPdLT07FYLCOvqqqqu7s7ANy7d2/Xrl1TM27atKmoqIjxd3FxsbKycmpqKmOXTqefPXvW19d3st64uDhVVdXS0tL3hZGUlKSpqTlZ6bvrSx7KVUrqevZpH8Rcsba2njYUgvir4ePjg4YeEEyir6/v4fEnHHqg0f9KQw+/rPrla+e/ewVein7457EEBs3NzVdfM/UWhhnp6en57bffpt7KWFBQwMh769YtxpHW1tasrKypuZKTkxm9FBUVFerq6nl5eVNfXbly5eQ6Cs+fP9fU1JycvvA+srKyGJWGhIS8+yo2XzWxO8615tzBPAXlXFmPGufZS2MGNJkRgSYzIpgHTWZkL/MzmTG3MGdHIu8o4D+c9E8NiUQKDQ01NDScQ14cDrdhw4Z//etfe/fuFRYWZty4YWRkFBwcTCQSAaCkpGTFihU//PCDlJSUsLDw1EGNTwKbrxrX9VQ6S+x28/WnnY996y+5VDvNragPgkQBgUQBwTxIFNjL/IgCAJTjXxkWaXeNdc5baIsWxr2OnwqJRMrPzy8tLc3Ozs7Ozu7s7GQUNdk/MTw8XFBQUFJSwkgweYfkxzNKHXWqOhPUfANPGZF/KdVP7gWAxO54tVz5OQT8MSBRQCBRQDAPEgX2Mm+iAAC5A9kWpUfnJy4EC7ja6OtTd3GcNk4HuniGUDOhAQCedDxUz1NkUY1IFBBIFBDMg0SBvcynKAAAnvJXH334nCFSiVQ6FQCodIpxiW4HqR0A0ntTzlSwqi1HojCfUMm97bWNvaPsjuPTQKKAYB4kCuxlnkUBgZjKZygK+I6anKS4x9FRUVFR0XHJ7R+Yn8oqKPiu0tSU7LKGqc0+fbA56XlyTmXX+Ix5hho9jqwScElfmAjnCyQKCOZBosBekCggWMhnKAq53sqblv7CK7Zv3759YluXC1vdKepiw3e1pyBQ8d8cHFsPB1e/UYX24H3ffrt8hVpQ74x5hhrctX9HosAKKISO4rSEYtyENtJ6q5LTcuv7X1skvvbRdT8/Pz8/v4C7yeWz9Jq25cRc8/Pz8/O7HlNOBABSR3FaQknHRDnU3soXaXkNA+QZQ2hIi7rq5+fn5387vpYCQB1uzk97Xt4zcXKSO0sT0wrbRmZ2yLcYrnp4bSLa0NQq4kTdwzVZcS/rBiZmPI205mRkFLXO8bm+Cw8SBfaCRAHBQj5DUXh5UU4Ka1/EuHxWh6kKbeS1SBoAABirTbl71s7O/pxr7KtexlIYtP6i2+cd7OwcfCNSewEaElNKkuP8fd3tzz6oowFAX9r1s3Z2dnaOV59XDwMAAL469f7L2rLHLufsHM/diCqceXEugI6XATbSP63j1TV2ej7R8IzUBsjz6RppbTV+1N5T9TT2XmYro0WhNmWERmfWEvpavPTWCrkyRIFYlRTsaGfncN4tvmIQAMYG6/Lvx2WkhTnaudyNryay5tObA4tCFPANDw2EVho8mJiLTUp13Cag5JXdAwDjjc/PGogJimpoaGhoaOzdxi1icj23f4bL+0h+jMdBWXl5DQ0NDY19suoXs9sG6h4aCv1+9GEPIwUx2Y6TX8U3910P7E+POKe8T15RQ0NDQ1Va4bB/aU9fcaCGwEbrpImzo/+J2WoB7bsV7zuhJiDWxZ/R3SW4ixGt1FaeXVZBBcM0gPGyC1LLZD1zJ9Z4qQyR27XzSHDl3D6uhQeJAntBooBgIZ+hKOR4KkiqW6e/vjtn4MV5kbWqjwdIdfkxHketjltaGkqt3azlVTBCpZNKA7E7uISPWFjoK2ta388pCNaSwvxvs/ARU8vjoVVDjQ88NETEFCwsLCzUZCX2Hg8r6gboua7w0wa+fbo61uZYme2Cuzzeowq4NO9TJqpnTjmZG1hnDQMA9Gc4iIjbB/sY81nGDnbE6e3eLuVWQAGA8YrzQn8ouKUNDnVd1l8r5PoSYLQ8K9rN0PKYpaW++KotR65WEqj4piCVv/3EJaJ40OL0jcfln89EhkUhCoSmGEspTsvHEy06OdNVRBJ7tWAQYODZMcyq/TaFr7sRqu/ob1yv5p097RH2tPZ0t4PbRc2i6hn71NonETktPdWPLaW2HovpYxwcS3cWktC+XtD3dl5KY+zp/dukziROPH2XWBEdWdjZUxysJ8nvmDLxnxyMs94uaRwx4aMzQx/HPTTbulrRvnTCE2kVN7XXbdS8VtwPUO99YL3alYKJ9X1q7qvLypiEzcMzcRYGJArsBYkCgoV8/qLQV3X1yGounxJyW3VVXRMAABAeqfLrh5TiOlIcty5TDO0FABhsaqgqzwvS4dkuaJ1NBAAYzrkmv1Hhcj3jF1qFk6g41uHFMODvHFoncfhKNQBAo5e5lITLS/r0EAAAcOmXLLWORCc9MVGQt37YCtBzX0Pp6M3kl0EnMAYR4zAcc0Jx9x6nChpAqaeotGlUOYk+hvPUXSPkmg0w1lhe1dAKAACDkQd4DO/VDwzjgpR++E37ci0LP7s5sUhE4Ynlnm3Wia/9qshr557D1woHaD2PD28Tcs6a6l01rpJKRp5pb/fa9z6x1lJV8mudVmz9Q3Op7bbPXy/nWnBRVEr7Wv40UcCF6itr6t2Zph4DJbd0pYRccid2x9PsuKWMw2cVBUJ1qMY2EY+8qcMTFU67Dlhcyx+BVl+lDYcCqyYOtz/Gyssa30OiwDaQKCAQE3z+otBf4ae1GuNVCkCuuXtORUJcXFKC7/dvVINLm2siT6xXCpxy6e8NUtmqbvUQBwBAqgw04+R2e33dhYxzSkdP3qweG72vy2n7uJ0GAJS6EEej3fbPZ1yjFZd+yVxVJaFv9I66yH7De7jaJ7K7reKqcBX3T27TudsPMJLtpaKifbVmqN5nn4JjWCsVYLTpos6aiaEHfPlteyUJcXFJcd6V3xwMbRnob76ls47Pv4JVn9ucWRSiQGxPsuL55tetoowHsYpxr/lug+a9isHx6kDFDWaxvVOb3p57GsJaZuHNUwVwvNJfU0PK5Mm0Zny0NcGc+5vftu14U+xGbGjZ4FuJSAXOcgcV7Z9P6wQarorQ2fztKswuRt6d21d+s904pokwy7sYyPbZv8EqcXjqGdcZrCSgY/u0ndJzVXHF8vV8uxnFCW756VexU4/qP+EzYitIFNgLEgUEC/k8RUHq0KmX/Yw9UtkNY07e069GG+9baYuqnX384kVS5Nm9a7SDi5rqoo7/IeA08RAOoNOo7UFq25WNQhupAEBuiHIU227/+vfe0IOjykY2D1qp+Hs6W6xCq4kAQK65ZacncTaZBgB0Oo1Gn9qy4NIvmavIRfYB4fkpKV3Hc+Z7lZ1C2kZINaGWW3XudAEAtdz9iLG1s7e18hHX8FIyAAw3XtRZI3SxAGh1N400d2qef/riRdJ9O8lVR+7W9/W33NJew33preW/PwsWhSiMtjyz3Pm7gkNYXFxcXFzcE88jm4Wwt0sHKPW3FNep322YKgodt1VkTRwTilN8lCQFBASEFHTvdVGrfFX3CxyNniYKhMYY8x2rFB3DGcU+9sBuFDp8q7gfaBQSiUgijVFoAIScM3ukJU4lTptWMlh2R0do/SG3aEbeyHPKq0WNH9aN0GnjJBKRNEam0AFw6e6GYgICAgICZg+q+wYrrsmv1wxvmyoKbTfk9pm5pPTQOvyUVu80uhzLKC7QdpfQHsuIz67/6X0gUWAvSBQQLOQzFIVsdxkRGf2oko6Ojo66557y23m0brUAVF5SlubTudtNINRGHOH6VszvVe9Qa6j6ai7DoPKOjppHt8OinyVex25X0A1poAIAndiaYLqba//FFx0dHR2Z11RkNc49bqZBz62Da01DqogAQK6+boMVPfMcALqfHpM4ap3c9Oai0J7qbiQvdacZgFZwRn7zP7/k8niJo9MpZTeN12kGdQIAUF/dtBL59t9fCdomNZAAAAYbXDVXcLsVAPWVs9w+YaOIXgKhKvTQ1m+lAusH+puva6zY7J7Djs90VhaFKEwMPSS9bqyLvXbuwQYUDtKJCabr11lGvFlwltocrrpNwfJeGWGwrbyksLCwqKy6mwyEDE8NKeGjCZPzFGmjw8Tx4bpo8z1cti9e3z1RcFF0j87N4v7x4gBJIQyGS1TdOXGcSki0k9sjaZM5OZuFShgmUvqL3xp6oKTZce8xfVQ7OJzpKcKDwWwX1/NOHiUNtdaUFBYWFhbW9YyOE7sfHv1jw8lHb4Y2KA13FbYcsHlUOw5Nl5U2aE4OPeDQ0AObQaKAQEzwGYpC2d1jUhvXc27HYDAYXn71q9ltozQAoPblhhjv2cyFwUhbmxntPv+sohdgvDHGSWL9NgyGS8k8uJ4w+MRS2ujMo9aJiePU1lw/1bVbMBgMhlfVKbqcSAWAzshjUuceNZAAYLwxwtPmkHc2ALXissqGA0eTGt9cFLpyA88a6z5uBQBKlofyNiX7l90AMFYV6bT35MOJ5qb2nsLKL9YdvdvKyDfSev3kjgNX8wGovdk3DSS3cGEwMjYWxmIXXrT29+Miju+QDSyBz41FIQr4hmgj0dVGUV2M3bE0J4yI6uWcfgBylrsyN//BS8/LysrKysriLx4W4VVyzuyiTiuB1hpvK75JSPfSi7KysrKyGG/jkw/LO6uijXesNYmemCNJSnHYLnzQL6+XPjaEa8fVZSV4W5i8IAGt/oGJ8MbdFtcyysrKygqiPI3OxDV0Fd3CinCeen1PTH+MxToR3bDKIRpxsL0dV5kU5XniWNq04QraULKzAkZQ83IKI9pY10NCfAc98vtpQK903feLvNfrux6q7iqK79a7UwWLBCQK7AWJAoKFfIaiQKdRx0lEAh6Px+Pxo2/d0U4lj+Lx+NFxKo1Kn3zEBnkUj8fjSeM0AKBTxilU2tQRBAqjJMIY7U3xk0noNCqVQqXThxJOSus43i0jTclJp9OoFMrrhFQKjfZufsBFqQrvOxpSTnlT+DiFOpGSOjaKx+OJ41QahU6n0+l0GnWcQptx5iRbWRSiQMSlexqreqZOjEiRS27rGNlHlDMep4KvDDuJ4eXj4+Pj4xPWd3nUTJn50cC0uqe2GoKMhAKHvIpGqOSu9ItGapfSJyYlkItuah91fFg50XVQHxfm5xRURQcAIJeFmynxM/Lu1L1WTaGNNjx1Ooq9VjDRyTGcdfmgkWtiM2OOAq08MsjfLbR+hn/3cMkdq9fRihhdjG2jMipovHtC0Ta8ciL05oRTFuZu8YvmUo9Egb0gUUCwkM9QFBYeSmXUlbvh+V2fmm+8IkBtq5hyWM2M6/MsGhaFKCw4lNa0yMCLgVVzEDv6WH38nRs+dxfNRMT5AIkCe0GigGAhSBSYgFgYeuGy99PWxXEleS9IFN6lK/vyvpW/yttc9L4Rmt3ySSJIbUpwFvt1lYqDj8+tyMKO6SMgf1aQKLAXJAoIFoJEAYFE4V06Mm6cPG5ubKCne9I5por04QxvoDQl+Vpamhvp6+qfvpTUsDiaGeZBosBekCggWAgSBQQSBQTzIFFgL0gUECzE2tra2tqa3VEg2Im3t7c2EgUEc+jr67m7u7M7inmmta2dQl0cg0dUKhWJAoJV2Nra6hsaDo/g23A4tP0Ft8HhEQfHs8oqKugcQNuct+ERvLq6xqnTp4eGR9gezLxt7bj6xqbW9nb2R/KhDdfV1dTSsmTJEsZVHYkCYp6xsbGxtLQcp1CIRBLa/oLb+DjF3d1dU1MTnQNom/M2TqEcOXLk/HnnP9NZNEokNre0juAJbI/kgxuJNDYygl+6dCnjqo5EATHPoKEHhLe3t7a2NrujQCxu9PX1/5RDD9RFMvRAo9HQ0AOCVaDJjAg0mRHBPGgyI3tBkxkRLASJAgKJAoJ5kCiwFyQKCBaCRAGBRAHBPEgU2MsMotDc0sq+eBB/Ks6ePevo6MjuKBDs5MaNG4aGhuyOArG4MTU1vXLlCrujmGdGiZ+01habWbZsGeOPCVEoKX1lZmZmgkAwDQaD4eLiYncUCHYiIiKyYcMGdkeBWNxs2rRJUFCQ3VHMM2Zm5iampuyO4qMwNjb+6quv3hKFV2XlTk5OZxEIphEWFhYWFmZ3FAh2smfPnu3bt7M7CsTiBoPBSEhIsDuK+cTe3v4///mPmZkZuwP5KBwcHP7zn/+8JQpo6AExXzg6Ojo4OLA7CgQ7uX79Ohp6QDDJn3LogZ+ff2hoiN1RfCzThx7QZEbEfIEmMyLQZEYE8/z5JjOSyWRubu7GxkZ2B/JRoLseECwEiQICiQKCeZAosBckCggWgkQBgUQBwTxIFNgLEgUEC0GigECigGAeJArsBYkCgoUgUUAgUUAwDxIF9oJEAcFCkCggFoEo0MbaKzMSyrs/mHC4KS81Lbt1hLFH76/JfJpRPUybeLX/VdL1yz4+Pj4+vgGxVcPvL6YnLfS6j4+Pz+Wbj/J7Zk5CrI7y8/Hx8fG5GpXTRJz24vhIa0FyXDGOzNildJclJuc0DJA/GD8Qqh5c8fHx8fEJeJjXPLnaz0Dm/cDLPj4+Ppf97sXWjs6Qj0LAFaXEFrZNZKH1ViYlZ9f0Ltx6QUgU2AsSBQQLQaKAWASiAJTEi/u3uuR/MF35LS3RXYqh1RO5XnpIL9vjUjYOAKSqRFelPaISKlgsFotVwGzYcSR4Rgkg1tx1NpDeq6aJxWKVFeX1bKNrpnsAvT3zgslBadlDWCwWKyOrbn+toIM+NcFw1b0jAr+bPO5j7BKe227iV/Mv6Js9eFpr+jkjNWlZTSwWi5WW1XAMLOoBGKu753JASEheHYvFYg+KC23ZbRpc8c4te4TGaEPBX/UiOhi75LSzW/kV3dM7P/iJzRdIFNgLEgUEC0GigFhIURjtrs+Nf5JdFO+qq6tv5Bpf19eQGXBSV9fA/Ep+/0Sa8fac6yf0dXV1dQ29M9rHAIZTvY328Kxcyi2tZ+Me3wAAg5khLnq6uvpG5pElg1Ob6Kq7R6X3a0bWM/aoBb6q65W86+hAbHliIfHbbqfn+ImEHQ+OiqyU8CohTVvJfyj3gjzfDqvHrxvc+pyHz6reEgU6tT4Cy8evcbN2opKmjLS4PNxbojBS+8BEctvJZwOMXWKqk4CEzs3ifng/NEpNmCYPv2ZQw8Sn0JCellDQA/WhWpsFpK4WTvRGjFXeUtnGf8CrZJq8jDY/tZLaYv5ootNlPNtNRELzcvaH+2DmCyQK7AWJAoKFIFFALKQoDNc/Obrpl53qjn4eHhayorzbRFQtT7m4e1jsF5a0f9IFAL2ll06KS2mc8vT0PI+VEzf1fdk1WBLtpSO95bc9Ry9ev5+HG8h+es/d8twlT89Tihu2HLlePvymsa+6YyijoB2Dm9ituK6xQeVKG4yW3jKT2nX0BX5KKJ0P1NYcvFk99RAAJfcUr5T9vaq3mv23IbffP/S7XEjdbM8KGqmNNJHiOpMyNrGf6yospRM4qyiMtYRq/C5/t5H21lFaxQUpPqxnxpTRBkKqi4ms9KXqt7OPNsdY7dl6PP712yny2iml6ZOFRGHuIFFAICZAooBYSFEYaYiyEF5nEYoDAMi7yC+0yzqmGwCITy1/23IimzJcFWojJoKNZswfoGaY8ck4RTUBQNqVg8JexQAAQGqra+rsBQCAptsyW40iG990xNdFndz5y0+bBcTExMTExHbx/LH8F8WAbuhPdbVUlLs29bpJIb2w3bTd/unbjXf7fUVOrfMvZmsbiKkuPOutHvdNH4+YCqE51oTrP79tFWHEsYNr1bebjtyvnG2NP8KLC9zrjz8dfHtWATHJjEfL5VHNFCuhFN00OihomPB2YaSOF8d4v/mFU5hR407M6u/Wadwu+sBgxzyCRIG9IFFAsBAkCoiFFIWh6gg7FdEbNQAAUOgnZXwytGwMAPofnVq3/kT6WF/Bdb0136zmERHk5+cXEOZZ9/122+hGOozGuh/gv5A2UUrrCye9nfz8/EJ8m3/5/nBE+5tegeowMylhcbugpKSkpKSkeD+TXWuU/DtgMMPTaJ+ky6spkdAIScc2SnllDtLGSQQCYZRIptABGu5Irpc/ndj0VtB9hf6Wkvz8/Pz8ukF5HYSXFzau1o/seXdmInWMSCAQCGQqHV//yGTHahXnh4w4YjyxG4WPBL+aGIkAytg4jQ5d+ZfNJPj5+fn59UMKO4czzq1fbfiwf/ytIsfSrPikrUNeTdEHcl6ApcbuMzlk6hhplEAgEMk0ACC2xlnt+l3hbASjxmfeulsED13Nfc9MTBaARIG9IFFAsBAkCogFFYWayNOKQldKAADoeZcldM1vFRIAoC/aZt2mkxnjfbn+J/aInIwtr62rq6ura2hp6xwiUYHc9+iCPN+FTAAAYq6TnKKUVXBFXV35E0fJNfr3m978uK66YyijcOTpxAwDqLyhsUHZtwUo1Q8sZTbLhjRSXyekd0af5Nx8PLmnu/z+cQwGw8Wt6PigikJpuSK9Tfnko9cFAI00PDwy0tlYXlpaWlpa140nU0YSzbdsMr/b9HqQgEYcHSGOU/qzArSkhUSEd3pnDg3WPTbfw3Um5bVM5Lm9GXoYqLh4VFTJMR4/ju+YKLa+G08eH4wz3bzJMqyFPqXY0fGGgP2bFcwi2ybf4dgrb3W5nUaxZFqRs54UBsPNpXQhd5BKxsUf27P1RAJhIlmxNxp6YBIkCgjEBEgUEAspCoNVYcf3br9UCABAf3lR6JDBtTw8APRGWq741TiRSuvNDzJXkXeJrqhh0NxLpNBhfDDBWXb1vrPJFbU9vXlOsjLiprfLa2qeuUmu+0buTtPIZPkVt7V3SSiFMXosgJLjuf8XabdqOtD68z1UefnUnJ4UFxcXFxcn+mJFeJU9Mgl0GpnQ39HdUxTi4+7qXQlAeH5OcjO3jl9cUXFxcepDr3MW3tmEt9/EeLGf5nbOfediCouLi4sfetu6X07Kf+5ge9r9cvizhJcdRBipjdATXmv+5PVdDy9OcwppBBQPAdBaYu32H7M5fvTBAExjrMBHfdtWWednRcXFxcUPLtm4eDxroY+lXZDBCOn6xxcUFxcXZ0ddOCQgfPBqPgmAPNjb1d3XFW6hfau0rb813lR0lcGDidscyOnnMEJKFzO65v9f+B6QKLAXJAoIFoJEAbGQooBveXH1pG5ELQAAvSLc5LznkyoiAAylXlFS8coepQPQu3KDTMT5J1BxTW8fA4C+/BuqvHz8CgbhtXRyaZDZfn5+fn7VCxfOqvhnd74RhaY4V8tjDi8mHq9LrYw4pWxzr2kcAIBOqAg8pcLHKJZPySe55c3gAXU4zdsnMBQXNAQAACAASURBVCSB0a7i4pxkxBgJJQ67Jw1R35naSCfkXtPhZSQRUr8Q20osvqy0ayO3kKgon4JDSvtwW7qnqYZv1sRSDaTCwCMm55/W4Un9+ZGhz3LKYj1PxM0wx4GOz76qzcMoVljjwqMqCh0AgFJ868BeEUbgslqu2UOT/SJAas+/bemR0jWA78vxMT3omTox5WK8NETPxCH81Ts2wjKQKLAXJAoIFoJEAbEY1lFgIdTRwfyQyzfvxPUyUQgp1enUrbgWACg9z3vqcd/MCx0NxtsKylp7uTiZH5C2j2+YZcWnjwLfVBJxzjmubuTDSVkPEgX2gkQBwUKQKCD+0qJAGcn21+FbxXnE1ds3LKl+cK7ldKW7nT1uYePuftTQ5lkdkTpjot4kLzNNFQVx0a2/rZJzT+uYMdFHQu8ucJBYJ7hfx/HSpfsvW8dnuaFzQUCiwF4WQhRCWm51jy3caBbig9Do1FvN12j0ma838wgSBcRfWhTGBwsfuJhZWhgb6Jt6hJYycZdAS6KfjYGenmloNekDX1sKvjErvmHuNQEAAL0144bHcTNTYwN9g4uxtWNIFOYbJApvcb3R36HStnds4W6kQXwQGp0a0HjZodKW1RUhUUD8pUUBMU8gUWAvrBWF641Xzlfbj1IIH07KPlJSUqRfU1NTw+5wFo7bzdedq+zpwMIfC0gUEF5eXtra2uyOArG40dfXR6LARlgrCuq5Cs+6YqYeycjIEH1NcnLyfFU0ZxISEjQ1NSNfo6qqWlFRwe6gFoguUodYOj8daB9OOleQKCB8fHyUlJSHR/Bt7Ti0oW0O2/AIXu3gQQ8PD3afy/MJEoU36BVqPup4wPibRqMlJyerq6unv0ZDQyMhIYFGY2FDNTuZmZn79++vr6+fPPLq1StpaemWlhZ2hbSQNBDq9mdLIFFAsBRvb+9Dhw6NUyhEEgltaJvDNk6haGtru7u7s/tcnk+QKLxhqiiUlpaKi4t3dLyZi9vZ2SkuLl5QUDBf1X0qT58+3blz57SDW7du/YsMQCBRQCwAaOgBwTxo6IG9LJwo5OXl8fLyTkvAz8+fmZk5X9V9KnFxceLi4lOPUKlUXl7euro6doW0kCBRQCwAaDIjgnnQZEb2snCiUFBQICgoOC2BsLBwdnb2fFX3qTx58kRUVHTawc2bN1dXV8+Y/k8GEgXEAoBEAcE8SBTYy8KJQk5OzrZt26YlwGAwaWlp7+RbIIqLi9XV1acGEBMTc/jw4c7OTnaFtJAgUUAsAEgUEMyDRIG9LJwotLS0GBgY3L9/f/LVyMhIPT099n5ShYWFWCzW4TXa2tpTZ1H8uUGigFgAkCggmAeJAntZOFEAABwOZ2hoePQ1+vr6n8P9BQ0NDadOnTIzMztz5szQ0NCHM/xZQKKAWACQKCCYB4kCe1lQUQCAwcFBLy8vZ2dnLy+vvr6++aqIGVJSUuLj4wEgLCysrKyM3eEsHEgUEAsAEgUE8yBRYC8LLQppaWk3b94EgKCgoBcvXsxXRcxgb2+voaEBAMLCwmFhYewOZ+FAooBYAJAoIJgHiQJ7WWhR8Pf337t3LwDIycl5e3vPV0XM4OLiYmBgAAD79u2LiopidzgLBxIFxAKARAHBPEgU2MtCi8LNmzeVlZUBQF1d/erVq/NVETMgUWBdFUgUEEgUEMyDRIG9IFFAooBEAcFCkCggmAeJAntBooBEAYkCgoUgUUAwDxIF9oJEAYkCEgUEC0GigGAeJArsBYkCuLi46OnpAYC8vPyDBw8+mP5PAxIFxAKARAHBPEgU2MviFgUajXbt2jUmC3F2dj59+nRmZubvv/8eFxfHZGmLCCQKiAUAiQKCeZAosJeFFoXAwEDGogWHDx/29/dnsnwbGxsdHR0PDw9mCrl58+b27dudnJw4OTkzMjKYDGkRgUSBeQjt2detz1x7UklkdySfLUgUEMyDRIG9LLQoxMTE/PTTT3Jycj///HNoaOicS7a3t9+7d29AQMDg4ODZs2fl5OQCAwPnUE5ZWdmWLVuEhYWbm5tVVFS2bdvW29s756gWF0gUmKc715OXg4Nb/2H/3MugV8d4mGnaxzaOzF9cnxFIFBDMwzJRoFY98TJVVVKQl5OTVzUMKqADAJCrn/lgFeTk5A+ce1CCZ0GtMA+iQK6MOq0gJycnf8DY/W7d2JsXKu4Za+no+af3AAAAoTjCVV1BTk5ByT22ljTXyhZUFGpqarZv3y4qKhoaGsrHx8dYonEOnD59+vTp0/fu3WPsUqnU+/fvGxsbX758+ZPKycvLO3jwYFRUVFtbGwAUFRWFh4erq6v/RZ4LhUSBeXoL/SW++Ebc6unA3MugPj8j9BXH2rNZf86zDokCgnlYJgqUZ8d5du8/6hMaHh7+IKYYRwd6a/oltW2Ch1xCQ/0M+Hj22z2d2grPG8yJArWvLNJEw8o7NDT0ynHJzXxH/PInOjWrwveKbVn581fKgfUAUB97Vn7rTj3P0FAvLBeviltqG2VO9bFWFPSLtRIHn2kqawoKChIIhOjo6HXr1jEe4tze3q6trc3Hx1dWVkYgED6mNDwef+PGDT4+Pg8Pj9HRUQDo6OjQ0tLC4/EAMDg4aGho6O/vz9idnc7OTn5+fmlp6Xcf7pCSkqKkpITD4cbG3pwe4+PjZmZmfHx8fHx8srKys1dBo9GioqJOnz49eWRsbAyPx+PxeBJpQumoVCqVSp1MQKfTKZSZ/4PDw8NaWlpzey7G6Ogoo14ymfzuq0gU3kNDiJ6S7tkAT4O9/Lw8QnI60fU0AAB6T6z9kV3cvHx8vHxCR+5VEACgv9Bf4otvpR1iMxPPyW/nP/O4bhyAPpBoJSSm7JhIBnpHqr+uKDcfHx8PZp9rbN04AIziwm0EePkF+KV0ffM6OhPcZH7/7kuOr3/dxCV2NLgZYKz1uaMshpePj5dH2NTnRR8A9CWdUtmDPXfWmFtSRe9OA1s/nU8FiQKCeVgnCnHWAjpO91smr4K09kgLhU1Sl5oBAAhB2ts1LsR0zK11nRXmRIE+NoSraWQ0Q11Bh/eJqQU0AwD0Pj4hombvbSWzTTe0BahNgdoyGJUb3QAAvf5qm7V90vvndL1nrSgYlGBDa0L27ZAOCgqSlJTcuHGjlpbW5KsdHR1lZWWSkpJCQkI1NTWz9/lHR0djMJgzZ86UlZVNNntkMvn58+dcXFyGhoZdXV3t7e3Hjh3DYDCJiYmzFNXc3HzgwIGUlJSmpqYZE+Tk5GzdulVVVbWnpwcACASCqampr69vWVlZWVlZbGzswYMHh4eH31d+WlqauLh4a2srY3dgYEBdXR2DwWAwGAUFhe7ubgBwd3d3dnae+lHIyMgQiTOMdFOp1MTERAkJiVne0YzgcDhJSUlGvfr6+u8+GBOJwnsod8Ys+8e/flRwf5ydGKD4fxwbFb3qaNRM94O//PsPvavxr8rSTwkuXbFR7UEnbaj0muQX/91zJr216urO7zmWagZ3jsHAY72v/9//1O82DBbfkFu6Qsr0TmVDQ7Kz1MbfZUMqutsem37zw4/y3rn1GbHRT2PKBnFRlkJLOTZZhqZWNPbgu1KO86zkFHPMbmgoDTMX+nmDVWQtBf/kwJK/cfxnhcWNwpqGnjn3H7IFJAoI5mGdKGR6HhRYs56Ti2s7l+r10jHaaLn7EUkx+1Q6AAAt2U5ExjKglgWjgvM2R4Fc4npARupELAGg6+GpnSau2ZUvPZU2H7nXDv3Zp9Sk9l/MBQAAUuwxnv2nwtrnNJ2KJaKAx+PLysqGh4ZPtVl9xfVVZmIWAHR1dXV3dzN6AqbS29tbVlbGzc2toqJSUFDQ1dU1LUFRUdHt27ePHDnS0dExY1Pa0dERFRXFw8Pj5OTU3t5OIBC0tbXv379fWlo6LWV7e3tBQYGysnJubu7sb6GzszMyMtLc3BwALCws7O3tp3YAPHz4UEZGZsaMJBLp9u3bkz7U2dmJxWIfPnzY0dHR0dGRmJjIWLPhxIkTjMIZtLa2btq06d0PZ/IN7t69+31aMyNtbW0qKiovX75k1BsUFKSvr89wlEmaiA1IFGaiwlVo7Ter9ZOHAaDrlvr/vuRUi88vcZT6hkPoZM4AAEC1v+y//vM/7IO24VfXpb78r7hVIhkG76lv++b/1B419j8yX/W/taoJPcP53goc//hD0/d5eUVFaZjlb19zKPiVNETb/ufLL9Yc9C+tberoGqYDvHTft4KD91IJHgB6E2x+/ucPXOahryoqylOuSPzCsUr/Xlvri0NrfvyvkEMldfbIP0eQKCCYh3WTGSljo4O93Z0drYmuyly8Nsn1hW76klLn0wEAgF7gJSVz/HLV4PzXO0+iQCsPM5Xepx5cQSP1PT4le/xWyQhAo9eBjQbRgzCca60uccA7HwAAqBkXRGXPBLV+VPf9dFgiCnfv3v3hhx+8znlp5x7iWMGRn1rwwSxjY2M5OTmCgoIGBgZTW8SEhAReXl4NDY339cxPQiKR3NzcTp48mZSUNDY2pq2tLSIikp6ePpmgpqYGi8UKCgp+/LOkx8fHAUBHR8fV1XXq8dTUVCEhoRmz5OfnCwkJ0el0xu7BgwevXLkyNQGjO8TGxubMmTOTB/F4PDc39yxDMFlZWSIiIh8ZNgDs2rVrWrfK2bNnjYyM3sSZl99MapTPkQKA3t7e6urqjy/841m8ovD9FrsyKgC9577hzxwb5G5EPjYX5Pin9PniAQCAvuij3/3fUu0HXa9F4SkeoCNc+49vf1TyCDDfsZLzyH0iDffwOD/H1/+3iW+HkKCgkJCQgAC/07MuGo2adH4nH9fmX75fIqx3t3Ocnu0stZyD16OgDwDqbxzk+PI/v20XFhEUFBQSEhTkN/RP7W6KP/jH0iXaYQQ6mz+aOYBEAcE8C3DXA7Uj/MhawUsxuV560jtOv6ACANCTzwjKWlyrZcGExnkRhbYkD/nd/JZ3KgDGn5pz79xvcvNp3LOH3lp8KyStI/MzH9mo75NxzaYDAJCeWnHtPxXePqcOyfkXheHhYRsbm6CgoIiQiJ+dfhKw4Kkrr//47Hfu3NHT04uMjLx79+7Vq1e1tLTe7TOfBR8fHwkJCXd39zt37hCJRFNT0zt37kRGRt68efPw4cPR0dGf/obAwMDAxcVl6pEXL17s2bOnqanp5ttERERkZmZOdQgVFZXr16+/W+bZs2elpKQmM168eHHz5s2MGQydnZ2Mg/39b6bS5+TkCAgIMP6urq5mJGA4Bx6Pv3379mRRDA0SERFJS0ubWuOFCxcsLCxycnK6u7tTUlJUFVRtvK3VSuSHhgZPHD+pqalZV1dXU1PT0tIyh4/ofSxOUah0E1rz9fJ9wc10gBpn0W+/5TYubm71klvGsd44YwQA4KU9z1dfbfStg6FX16UmJzN2Jh0WXsrx3++Xf/W78cMugME4OwGOb3k9X07ts6F0V2eX4QGg95b6txwrpMNa6VWX9y7jWO9SOAYAuAe6X3EsPXTj7e9gW5j8qqVLDt8dQT0KiL8kLBKF4cbK1t6J7oL2aEOuzfrpONxTWyUucbdWAIDeyyoCOpef97Lge8esKNDxtbH+R1RlnGJxAABAyblySk16r5SkpPguvjVLvl6+RdHuSniAiZyQ8rVeAIAWV1le41t5w3P6sTGfojA8POzq6rpv375du3Yxjhi9OpI4/OxTy4mKivr++++3bdumpqY2t0jOnDkjLy/v4uLi7e3Nw8Pz3XffKSsrzz5xYRbU1dWnLdWQk5MjKiqak5Oj/DbGxsZpaWmioqKTKdXU1GZcEsrFxWXdunWTGWVkZNavX0+n08vLy01MTBgHHRwcJjtXsrOzhYWFASA9PV1HR4eRwMPDo7e3t6enR01NbbKomJgYANi5c2dKSsrUGp2dnW1sbG7fvm1tbW1mZlZfU3/E9jBP1BY7+zOBgTeTkpJMTU05OTmZuWf1XRapKHiI/vGvr78X1Dx6/OjuHzm+U7mQPwb0uodneL/7Y5eurbPz8d3L18uZhjUD9OdfYtwe2QcAQMtzl17ydw6O5YdiOugA0FsWobN99TrMQTsXBg/K+gYrntqq6Z5wcT4pz/f7SjX3wgEg5DkK/fdv6+Us3O9mdw2+dJflW/XdTvOJLLdSawboPWES3/3j7wcCh5EoIP6SsEgUOmLdj+qqWDg7Ozs7HJAS1vVLIQB0FwUel9h90NbZ+biSqOSZe+UsuWGeycmMw/k+m/7B8fcNqs6X3C9ccHYOeFQx+YOa+uqs+E+qt1sAoDXNy2S3pKads7OZvPA+58eNn/CreyrzKQr9/f0mJibm5uaTCyG/u47CR6Kmpsb49X/r1q1Zpg3Ojrm5uaenZ3x8vJKS0txKYPD48ePDhw9XVlYydsfGxkxMTN63bEP+/2fvPKOiytKFzXx37p3QfXvuTM/0dB5b29ZW2wQYUESMIKLknKPkqIAKCihKBhVRJCMIIhkk55wzAgUUOeeiisrv96MAERNQQEG7n3WWy3Nqn71fsKzz1A7vLi3l4uKaOxUQEPDz83u7mJmZmaWl5dzp1NQUBwcHmUwuKSnx9/dnXDx69Ojc3+dEIT4+nqECALB169a8vLx3hrFv376SkpL5V+zt7RkzJ/bv3x8bGwsAZCD+yZpt6y9bGQWSk5P/8Y9/IFEAqHfg3v5/vyrfsTfR0TW0uh/QMDN1ZLL8xX1jPW0tLZ0rN+O6AAAA31Psf8PWL7GJMXeGmm+37Zs/f68YMjjbiTDRkORsoq+txcCzaIQEMJLuqq+lpWNo453ZyXjy96X7Opsa6Bi4JA8CAKE20MxIZ+YWu6jKATq1Kczl7p3IKuIqzidZLZAoIJhntYYepjGh960Y/9fMnxTPzoCjdxaEmGtraelci6gc+OD9y4c5UaBNVEVcvXbV4rLhzGfLTZ/8jpllejRiT1awe0QFw28omDRfE20tLZ2b8UxMtVjrhEuLREREhPHE2rx5M5Od4WFhYYKCgszUAABxcXGysrIyMjIyMjJSUlIfyABRUFDAzs4+d5qcnKygoDA3A6C7u9vW1hYALCwsTExM5op1dXXt379//hwFHx8fAwOD1taZpXBVVVV79uyZ35Czs7OlpSVjXcbbREVFqaqqzjlWSUmJgoICYzAiNjaW8e7sJLVzROyKiHy9D1Z6evqcD60IG1QU7nBt+dv2y5VL76Prj1Dd8s8/XHjYuAG/+a8WSBQQzIMyM7KW9S4K7OzsjGxIy2ZFRAEAMjIyPD09PT09nz179oFio6Ojjo6ONjY2c1fS09PFxMT4+fn5+fmFhYVjYmIAwNTUVF9ff65MZ2fnjh075lY9+Pv7q6io9PQwBp9gYGBARUUlLS1trryTk5OhoeGH809ERkYKCgoy2pWWln47O3ULrlm09NyifvjlsjFFodaW/fv/2aSbO7rE1dOEqpsn/sXG9ptz5fgGnHS4WiBRQDAPEgXWgkRh5UlNTT1w4MD85ZSFhYVRUVFRUVFzqzDa2trmegsAgEgkVlRU0Gg0Op0eEBAgIyPDeAMxVk/U19f/+uuvjJI0Gs3e3l5LS4vRlzC3vOKdpKWlMdqtqKh4+1WUR+E94DurSvJLWycoS3zcUwbrCvOzsppHqRtwhGDV+H2IAp1KoVAoFMpH/2lnClKXo4o0Ju59VxArUNN6AYkCa0GisPJMTk66u7tfvXp1Gffm5eV9++2333333dGjRzk5Oaurq2k0moSERGVlJcMJnj9//uWXX27ZsoWLi4uTk3MurdMyQKKAWAM2hCgQujPvqgvdzZhZZ0Sq8JZXs3hWMwoAQCdgkuwF93JycnJycu4/rHAjBfvuriYKsd73svQBTk5OTs4DUg7FYxRSX9ZddWGHzJkE38Syx7Jq18Lr3jFUTJ4qv68twsHJycnJcVTpQR2ROtUSY6Um7TE7bj6R6yyqZpvU9rGFejR8Q/ytc/tmoj2ifDurkwIAQGr1NxAwCamb+fqCfXlZW+tWAnZJvyUWgkSBtSBRWBVIJBIjU/VSwePx7e3tnZ2dGAwGg8EwFkx2d3fPFRgfH+/s7Ozo6GAUYGR6WB5IFBBrwIYQBVxbtA7PVp2ImWxvxGxbjmNS7kUjALS2pxq/chyxjmD8h8t0kD+w69zNrLeS+pKHc29JnTmp51WAwWAwmDRPA/PIut5XUbrHf9GLnplINJ15Yz+3jEfJwln0pN6kyxdPnTcPKsVgMJj6hPv6lomt/RW+isf2XE2bMYOReKPtx9RCGj48a534yk/pF87jdjGMaNPspDh2X7QrHKYC/ZW9wI9CriUzovDqqejpU+pBr5j6ra0hSBRYCxKFTxckCog1YEOIwhQ21ohvn3nabDKaKjdePkXP8jE6qdKGf4fMo8rX/0l6o+XZhQ2Cqt40dEK+m7LwMb2U11uyEAlEygQm0oBv/9WM2Z1WKpx5zio/Ll2wb8tEyg0xYf7r+XN5gulEAok6UumrdvbI3dmlS9QcKw4+nbBXH1oCRhrMvX52h6JP3esRh65wyb2iZpFNZGi/J/arvM9sXrXeWEVhQZ2QpkX8btYFSBRYCxKFTxckCog1YEOIAr4j0Yhnk6C5b0REREREROhtuV8PK/pVj1IwfiLb5YLb5ltBr7+kwKWrsW+kmqdhg7TUxTVfLNhtfAobZ3Bs0wULv5lqb8lsP6zkV/lmKeorD1klRfPEBfsJjNU+VeX6RdImhHFv4HXhn7h1IjEf2nVgrPie4HbF513z/0d3eQvx693OGKD1eohu4VZzCGdUd9+Y+xCfcXjz4n9FrAWJAmtBovDpgkQBsQZsCFEgdKcaH/jiJ/ZT586dO3fuHN/h7f/YIR9cP0Zu9BXdqR87MH+f4cEQ2WPKRi9qMXlPvT08PB4GvqjEkWtcxIQO68UtmEGA70wy4PjiJ47Zag9t+/tOxae1b85RwOWZn75w+kbGgtS6E6+eq/72f1sPnWXce5pzyxf7deLa3lzoNIHNivTy8PDw8IipGcSPlnsK7zJKHJs/LNIXIMalZpHQTRn0FPnh+51H+BnV8ez7dtNJi+gl5MxlLUgUWAsShU8XJAqINWBDiMIUNtaIf5952qwQVLnz8ik9rhil9T+V3HTkXuX8sq9unxbXu1eALX1qrCErKytvcCNhGHqf6QjySj5c8FE11RJpcHb/1YzZDokKZx4+Fe/yEWp7ur2NpdVN+4CsXiC1ecic4dcMXjBzYbTSV+3s0bulM6e0XCsOPr2IpnFCU6KtlaWVtWtoYT8MlvvaqMrKysrK3knBjk1ifcQ3HXtUP7+a2hs8YoZeZTjovC/2q7zP7FhDX5wSGnpgKUgUXsO8KOzfvx+JwiqBRAGxBmwQUYgzOrvbKGYmDR8x7y73GcVHZWMAbY8Efzmo4IudKUit8pLfuk3mfvGCRGf0vvRbwtv26kfMrHkmN7x4mo8daIwxOrvHJG7GAaZzbh85reJTMUJtTbS8YqijqKKkb9dIhp7Yy2e3cV1P6WUUw1WHhRT3DlQGqJ85dDNzpgthNNFs3xndyOZxfH2UmZGhtoyiupnTK9IbQVDw1e58P3OpBs8uhSKXPZDa8quid80YQIubyDapB2UzkxmbQmUEz+s+Q6LAMpAovIZ5Udi2bduyMzOOj4/b2tqGhoZeuHBheTX8vkGigFgDNoQo4FojtY5u1noxu+ohy3rfEXG3gkEAGGuIsZbl3XlGTExMTEyMX0hU3eVlxfjbqTfJgwUPNLg49p0VExMTEzslIOde3DvWEqV1dItO5IxVEDKs9nBJPiie7TsYbvTXM84gA5B70u1lOTk5z4mJiYkJnbmo+qR+aKTKR+7ILvPU2VUPcQZbj6g8nUvo31bibXw1j7gwiqHaiOtSx3fzMaLlExK/dC+5GkcHINfd4f/ugkvx7KqHIKETvKqBaNUDy0Ci8Jpli8LFixeDgoIAIDc3l7FEcKnIysqeOHEiJSUlMjJSQEBgGTX87kGigFgDNoQoUPH99UXZ9f2z2fJHMPlFle1js8/hwYqQAD8/Pz8/v+CshtH3VzNekxnGKPg0pWkaAIj9dUXZ9f2kuWrzCqs6xkkAQBlrCr1+7WlW50w2VtpQacqzAD8/Pz//0Mw2KgAV11VVmNc0PPNkJw805BTV9uIoADDdVxVoYRlW1E14RwxA7ysLnok2JKdpViyouNayzHLsbM7QqZ6KkpLang+ldl1XIFFgLetUFMTExJ48eUIgvPM/woegUqlGRkaHDx8OCAjIz88HgODgYNSj8E6QKCDWgA0hCmsMaaze30DT5UVhLwnoS/z/h+8r89LReJBQ2U9Z8r0bFyQKrGWdikJfX5+ioiIHB0dZWVl/f//HbwAgk8k9PT2MHSPr6+sBAIfDJSYmysjI9Pb2LiOG3z1IFBBrABKFt2l5YbD7+6+3HzjCdUHJuxS/lFvJtX6qv3z9zY6DR4+I6TyrXX6+tY0FEgXWsk5FAQBGR0fb29tPnjzJw8NTUVHx4VzF1dXVrq6u7OzsXl5eADAwMFBUVHTgwAEBAYGRkZEP3Pgpg0QBsQYgUXgbytTowOBAX3dXV+/ABHFJGzLQybiR/sGB3u6urr5BHOl3s5nDR0CiwFrWrygwIBAIGAzm0KFDYmJir14tnHpDIpFSU1O9vLwOHTp069Ytxj5M9fX1goKCBw8e7OrqWt78hk8EJAqINQCJAoJ5kCiwlvUuCnOkp6fLyckFBQXNXwQxOjp64sQJHR0dxmlbW1twcLC0tHRxcfGKNPr7pnUKI1hwalWbQKKAQKKAYB4kCqxlw4gCABQUFAgLCxsZGTk6Oo6Pv7E5ytDQkJOTk56enrCwcHV19Uq1+PumdQojWiQwSOwP7PB53PbAvcWpZ7r747ctBSQKCCQKCOZBosBaNpIoMIiOjlZTU9PT0zM1NWVc6enp0dLSUlNTS01NXdm2ft+0TmHkS8WT+hN2pPx4pdZAt0r9waQmOQAAIABJREFUVuONxsmVXFqNRAGBRAHBPEgUWMvqioJaudyKiwIDPz+/y5cvq6ioKCoqysrKhoSErEYrv2/aplpkS0Xj+qK0K1UZV5TLZII7A1awCSQKCCQKCOZBosBaVlcU5EvF4/qiVqq2t/H393d3d4+JiVm9Jn7HdBE6xIrOx/VFqZbLMK6olyuEdz9bwSaQKCCQKCCYB4kCa1ldUWiYrNOtUq+dQJMG1h0T5HH9Ks3aierE/jjFUinGRfVyeSQKiJUFiQKCeZAosJbVFQUAwOCaNCoU2/HYFawTwSRUOkW/WjN9MAUAcJTJTsLMQpIuQuc4eeyDty4NJAoIJAoI5kGiwFpWXRQAoHe6m0R7a/cSBOugA72L8KEEVisFEgUEEgUE8yBRYC1rIQqITxYkCggkCgjmQaLAWpAoIFYRJAoIJAoI5kGiwFqQKCBWESQKCCQKCOZBosBakCggVhEkCggkCgjmQaLAWpAoIFYRJAoIJAoI5kGiwFqQKCBWESQKCCQKCOZBosBakCggVhEkCggkCgjmQaLAWpAoIFYRJAoIJAoI5kGiwFqQKCBWESQKCCQKCOZBosBakCggVhEkCggkCgjmQaLAWpAoIFYRJAoIJAoI5kGiwFqQKCBWESQKCCQKCOZBosBa3iEK7R1rsV0Q4lPA2tr65s2brI4CwUqePHly6dIlVkeB2Njo6ek9ePCA1VGsMIcOHRofH2d1FIvlm2++YfxlRhSqa2qvXbtmgUAwzeHDhw8dOsTqKBCs5NSpU7t372Z1FIiNzd69e3l5eVkdxUpy5cqVb775Rltbm9WBLAozM7PPPvvsDVGoqqm9fPmyKQLBNAcOHDhw4ACro0CwEl5e3l27drE6CsTGZvfu3ceOHWN1FCuJkZHR119/ra6uzupAFoWxsfFf//rXN0QBDT0gVgo09IBAQw8I5kFDDyxn4dADmsyIWCnQZEYEmsyIYB40mZG1oFUPiFUEiQICiQKCeZAosBYkCohVBIkCAokCgnmQKLAWJAqIVQSJAgKJAoJ5kCiwFiQKiFUEiQJiHYkCjTQ21IodJrM6jg8wga1oHpxcYoTTfa09/ZNEphomE/pbytsmaExVsnogUWAtSBQQqwgSBcT6EQViZ7a7hoxN/iQAjLWVFVe+GmE8XOnkgebSnOpu0mzJ/sr04MCAgICAwOAXJb0feHj25YQHBwQEBDyNLWyZWvAajTTSVJpd04OfOZ9oLykuxwxNfzDGJs8LQtcjmoj09xUYzI8ICQgICAiKzm2aBAAACtZbX+W6d9XIbBFcU0JQQEBAQEBYxqtBKgC9ry6v5FXPNBUAAEjjmOriYszIgnonsfHXTkg9bqB8MDyWgUSBtSBRQKwiSBQQ60YUiI1xdy7yWleSAADy7c4eETLI6AUAAPJwlMWJzdLefQAAuOqUW6IneY5fEBEREbnIs22PsFVGO+Ed9U2+CrDV4D95QUREROQ0n6iJa0HXG09Z0mDWFd4f5PxbGKf0UjeeowLXEj7y6dofqcN7LaKT8C5TmGp+Zq810+IZfiG9u9ndALRaGxFFM49CHKPRzry7elJnzoqIiIgI8/IrO0ViJgjRmr9y6/t3MoxlqNhSiuvo9fSFDRD7U93lzt+req+isBQkCqwFiQJiFUGigFgvokDoCbl2hv16GuN7dZGz0BkZs5w+AAAgj8TdPP+bctAIwFRDgPzRTRdcCme++E9XOAju26UY1ruwusHca2f3n7LKGmOc9hamhSZh3hgyIA3lWgpsVw+eeRLQKx7ynxW3Sf5Ilhpyk995LsPoVtxbr4wUW59nP26WNMg4HS5PfxaPAUK16zExJfeCUQCgTNcHyR44qBg40+RkZXxSYvXIeIIhJ9+V4G6G7QyX3VI+fcY2+y0hwNe+uHn6rEP9uhyZQaLAWpAoIFYRJAqIdSIKlP7iq8KbpfwaGadFTkJ8SjcqZ3oKqJl3hXarhRIAl31H9uzFa6XzxvtxZR78v2jEjr1Z3VSqzvbTThkDH2iRNJRjeX6nbvTwzDnG/8I5ceukj4gCjVLpfOLwreTBhQMe09mGu07axS+8vdFHnktUKbaFDgATr7ylfhJ53regyMRzHQ4Bq+gZ9aA0OWuePWPztijAYHXA5WPnA9flxz8SBdaCRAGxiiBRQKwTURhvfaq5e+/t7BkFKPWQY/9xy+FTAgICAgLnznD+suk3jQgq9IbpqsuoP5///J/ofKb7C5db6ZvV1T06uV3Tu2HoAy1SxopvHP/yx30nBBhw7/rqZyHX7J6PBEoeCTXaqeJTs/CLPcbv7K9qDyoWdG3gE81PX5S4VYoDAPpg3A32XdezyNQ3y0xGGxzcsmXfSX4BAQEBgTNHt/1nt7BD3tuiMN2WdkuF/UbGwskW6wEkCqwFiQJiFUGigFgnojDS9FjxJ3bX2ed9ibsE9zEhmyfh4eHh4aF+5hKHdquHk6E/wlBeRM5n/ifgJDZEe5dEYGlLlJ0kDw8PD4+iezKWhnnIuVn2Qd3CKYEAAHQalUql0YE8UmB15j+nDDzCw8PDw8OfO6jvOyh6N737jcITmDBrMUa19xKbyQBAIcZc2yP5IJ8EQJ+tCgCgxuPAFinHsv43GxuL0OYWFnOuIQMAvT/MeNN2kzTSm0VgMkKP8+BFg8fB4eHh4eG+9tInuM7b5dKBTqPR5qoHAEpn0V2tfaZxowB0Oo1GpVLXzxoIJAqsBYkCYhVBooBYJ6Iw2uytvHW/U9HMaZGTEJ+iVcXMigRKxl2h3SrP8EDKd5Lk49JKGZ27j9Top797v1XB9FRvc2leXl5eXkXrAB4oRRacuzQ8KudmOdLI00QKjVT/wkiKm5v7qHU8dmywzPrCTp2ouaEHP8G5oQfy0DMrPiGz8EHKVE9jyWy1U3QAoOCjzHfLPK6k08byvXQ4OTk5jyrdT++mEWusuXapOBVOzrZIJ09PU8djDHiExByrpgEAprDBir/st06bV4Q0TaZNROhyCFhGzVwlNzppnj1zpxRIVU76wke5j3IK387tJQAApSPvjuY+s1QSEOs8TIU5OQ9wXLRKxU6uh+mNSBRYCxIFxCqCRAGxTkRhujvF9NR23YiZnv/8u/zHRI0yZ1c9RF89tVXWdwiA3BpjeGL3KQPvAgwGg8HUJzuLHzgg/7DqrRl+1GZ/Tc6dJ61iKjEYDCYnzNH5TkRRwUPHmzccnr5MymodIRGH8yxO/kchYHbVQ5k7L4+gZWIXAExkOUhdNVCR8n97HIJOwTyS3mMe1U0D6tRwF6a1LcP1pr1HABagL0zv8A4es/BSDAaDKYh2u3stsHG60VPilIRB+kxFY2lW/Ls45b2KMBgMpine7arzw+y+yQTdXccNA7oYUjNUYiXDzWOVTacTOusKUl4+vS5rm9jSDwATr55fF+bxqAWgTw/1YFuxbWGmavdTyydW+t9iGSBRYC1IFBCrCBIFxDoRBRhvcdX8jduhkHFW7a+vdtm5jDHHgDKe6aEldD2G8d2f1JtppXqWnZOTk5PzwCGZR4W9pHd+p6aTq/y0DnGyc3JycrLz6/lWT7WEafJv28l5hJvznEVc89hYrYfWeav4rpniDc801Y0eFQzS8E2RvhEFTS/t9aJG3651LEl3h6hH2ewr1MlMR1e/5+nDAACUhmD9owcZLZ5RdUknUGA06TKHiLRf1WzXxnRf/C3hPeycnJycHIdl7sY3k2jk9NviGk7x/YyFHGN1j66pqXuWA0BT+E0J7iOqd583jOAB6B0Z92T3aiXNecFEW5ipXXR1C3OZnFYGJAqsBYkCYhVBooBYL6JAnyjyNToi5dP/8aIAQKNSKBQKhUL9SL87nVGOSgMAatn9Ww+88vAAjc5cZkENQ9R33UEucxYQu+L64JGNDL9FTMuC1RQwHKu7ea9h0iARAKhTY8W+rj4hKfOnQtAZoc3NLRhMVhFWuxneNL+xmeg/FjyDatdDxoFl02RS5u0LW849ZHz6Tw9g4+1tnxe0rYdxB0CiwGqQKCBWESQKiPUiCgDD1aGmJ6QeNq7aN+ShYk+nq0Y3vbyuauuFlAy8K0sTwFSOh6H0eQFe7t++/eqoQTTmzVcHvcV/O2oVMU4CII9nOCkc23PM2NM7MLGk971rEcbSjWWUzJ42499X4D2MNKVGeHt5eRlJ89int4z2lprybJMNbQEAGG99KHeIh0/+trdXRCGW8E7hWVuQKLAWJAqIVQSJAmL9iAIQ+ssyAl5Ur+Lyv55sHwt5GRl594L+jz23yW1pz2sWLlCA1rjb3jlNE3QAmO7L9DVTUVVRkJXRdAh79fYoxSy0tpeBidltC/smPgK9M/feVQUZGRkFq6g2Io04UhJqHVzP+N30l/rd0VJRUZKTkbkaUjqxDlIwIVFgLUgUEKsIEgXEOhIFxIYFiQJrYVYUAjt8CoZzVz4uxEqT1B8f1RO+xo2amZmZmZmtcaOIdYWbm5uysjKro0BsbDQ0NJAosBCmRCGo08+8zqhtqmVVQkOsKA2TdQbVl+J6o9eyUQsLC81LlyZwuO6eXnR8gsf4BO7mTWsJSUn0HkDHso8JHE5aWtrR0XEtP7tWm09FFMK6gq/UGgwSP5TtfN0yNDR0+vRpLi4uLi4uW1tbCoUCAMbGxpmZmXNlMjMzjY2NWRbicnF1dWX8XMeOHevq6pr/UiehQ7dKPbn/5ZoFY25ubmhoSCKTp/B4dHyCB4lEtre3l5OTQ+8BdCz7IJHJSkpKDg4Oa/bBtQZ8KqLg0HT7ZsPV1YprNRkcHJSQkEhNTS0rKysrK7t586adnR0AHD9+PDQ0dK5YaGjo8ePHWRfmkiGRSPb29leuXGH8XDk5OWJiYh0dHfPLaFeq+rd7r1lIaOgBgYYeEMyDhh5Yy/JFwQ3juEFF4cyZMxkZGXOn09PTw8PDAMDPz//y5etv2y9fvuTn52dBfMvl4cOHCgoKU1OvJ3WXlpby8vKSSK/nVutWqQd3BqxZSGgyIwJNZkQwD5rMyFo+RVHYv39/Y2Pj29cFBQWtra0zZ7G2thYUFGS8hMViMzMzs7Ky1jbSpeHg4LDgq1tPT8+ePXuIxNcLx5EoINYYJAoI5kGiwFo+RVE4ePBgbW3t29dFRER27tx5fJadO3eKiIgAQGlpqbKy8vHjx3l4eCIiIqanp9c85EXh7OysoqIy/0p7ezsHBwcShaUz3VWVm51VP7y43HYfg9RfX5KeXtkzRVmJ2jYYG10UKMNNIz24lauPTMBUjffhVnxjRmJnzSCml/bx5Eg0Yk/raE3XxnovIlFgLZ+iKGzfvr29/R0/47lz5+Lj4+dO4+Pjz507BwAPHz6MjY1lXPz+++/X7T/trVu3Fnwij46Obt26db7ZIFFYHJ3uZ7/6/K8ycbgVSUrXHyK3j43tzJPa9yfNWTpjLQUxT6PLOibWSZLd97GhRYFO6W6zVCuI76QDUIaxffGhTUEBr/z9mkLzcdM0AADixFB6eHtR+6If/MPNJnx5T2vevX8EE3Q7X4ww8SG8lU2K0lveGRfaj52abZA8kfIoX9euc4kJmlgLEgXW8imKgoODw/Xr1+dOy8rKIiMjAeDcuXOMvzCIjIxkiAIDPz8/U1NTJyeniYn1sJvaO8jKylJSUsrJyZm7YmtrO7emgwEShcXR9fDipn//Uznp3Vl4l8pYuMrhv/zlwtMV/UxoDpL7N9u/DOP7VrLSVWBDiwK19XmG2M3OPioA4LLvJ3HtiVO/Wmhh8pLrfKZfNokIQBjtjfBsTH61aKMcabEQKgxrWnG967kvGWMRSFiYEJLQ66QV/eu/Il3yiHNTlYYKaxwsSpMHVzqEVQSJAmtZd6JQVFSksmhMTEyW14q9vb2CggKjEgUFhYiICADg5uZ+9uzZXJlnz55xc3PPnfr4+BgbGzs7O09OzmzsXltbu/hQdXR0mPitLJacnBwlJSVGi4qKitbW1gsKfMKiQO0qfP74YWhSQqiDjoqGruGzqnHGC7TxMi8DLTUVFbVLpv5ZHTQAgE4Poc3ffa8e3Vn17KbJ3SdpPQAA+Lpwj6tmvuXDVCDXelvoq6moGtjcryAAQEf0QwsVFZVLekb3M9sBAPcq4YGLS1BUqJ2a8eO0jACjk//4u6ztvaum2mraZrezZx/uQ2WRt7Q1VFRUNHXvpLaTAYDYXxDi/OBFRqb/FRUNbX33mLKZL34dL6/oqqmoaerZPsgbgqm6mCuntn7B9r87T4gq3whtxgPAaJqbvrqKioq67r3I6qUm/l89NrQoDAdoxZiHEsgAALhM93QV/dYeAABchHGk5M2+fhpQJgYywzvqhgAAcM3tvrZ5l80Krrq0Y8Yo08NDaUkDLSUNFmZ5pjavMpooAAAjLZZiRc8Tm+7aFZhcqwrMnPumjy+OrLIyyTO7Vur0kvERQ2wr7s6K7khOqjI1zre839k8NtNvQenrfGhVYGGWZ+LaWjbzZuq5LxVz9S1RmCot1bleans5UfNh/8BszyKlp9Xpeo5Nwspo8JqARIG1rC9RSEtLU1dXd3FxcXFxcf4grq6uzs7O1tbWZmZmdPpy7Pzhw4eMSnJzZzJLpqenz19M2NHRkZ6ezigZFxfHuDg39FBYWKimpubs7Ozi4uK6CG7fvm1kZLQG8xvq6uru37/v7Oz85MmTt1/9hEWBWOalvPm/vvjhtLyV3V1ljs9/+E05on2KMF5se3Lvpi/PXHd2NhXeu3XTEfuUNiIMewn/9N1/dBLbCiw52Nh+vPi0A4BYZsL1OdtW3ey+5heap77+5vQ1ZzvTy6auHtFRz+/p6Vq5ujrJ7v7s778Y5k8QelOu/MDG9k92Xi2zxwkVpU+Nzv7jTz8IGFk6O1nwfMm2T8KjDmCw3F9q+487j6nZOzvL7f5u12HNeCx+FON9mo3tWy5hm3vOWse//+tXp+4X91OnS92NLK44ODveVNz2P5+dNs8YaC+8r8D5T7YvjymaOwdmdeO6Yq4Js3/PZejq6mh0kXPLIZs4zDrI0A+woUWBPtpoxp/klkmhAQDgstzTlXUwbQAAw346iSZeIzg6TLaWaR5KelgDMNz7yCHb0LLKx++Vf8RAD44yXlMuwhWvblr+yKfOzihZRLM6r4MOhLarQrFCsvnOIXWON5MkhMtyBwCAVB+dp69cdPdRva9/qaZKlk8eCQBf/CTt6K9xuk51Xo9LVM7GWwdN4gFInRgH7ST16w2+3nU2ZmkyJnX5nXSA3neJAjHfJf2qfRemof6SfH503eyOk7SRMJtcI6eP7kexfkCiwFrWlyg4OjpKSEgsvvzw8PDmzZvnd62vBsXFxcrKyidOnODl5X3x4gVjbqCPj8/p06cXXwmJRNq0adP4+PiqhTmDp6cnQ32sra07OzsXvPoJiwKpJkjnB7av+R0zSQAjoarf//mP6qHNTS90Pv+vf8s/wQIA1Hmf/RfbP6Uft0yNBIhv/vrfmtkUwqtwje/+uEXj+eBEnQvPv/5w4m7uUJ03+98/O3A9HwCAON5R29iEaesaAQCodOT59r93OlUM9GRb/8T2vzsVPYcAAMbC1bg/+9P+O4U4AEg33vnnr9gDagfizdjZ/nnsQRkNAAaeqXz7X2ynPUr6WoLP/eGLXyTvjQLgUiz2/PEPF5zzJ6h95RW9AAC0Rit2tu+5brwC6AnX3Ma29WrKIAAAxu/43/66RSMeAIBSZnrgf74RcWlaH5NuN7Ao0KoqpPjzn2MZwwpThT5pvPuiRZXTlGSjD5zIi6ynAsB4a5XJ2XS/JoDuV8aiiWYv5r6m00ZLK+RP5fnXkQEABptM1LNsEwlAxV69mG4VNg4AMNLmpJnsUgow0GqpnGQZwpgzSWkJyDh3uXMMCKW+OeISNUWDAAB1ni/Vb3d34ciNz9MEDJt6GZ0LvY36Kll2SdMA/Q/eFoVujKV6lkscAWAsUDNOz398eqZLAp9zP8fCdIM8pACQKLCa9SIKdDo9JSVFXl6+tbXV1tY2MDDww+UvXbqUl5dHpVIjIiJUVFTI5CV/fWpoaFBQUFhkYSwWm5GRMZe3saCgQFpamvFv7OrqenARdHZ2Zmdny8vLz89qsBpISEgwUpjt2LGjurp6wauftCgEaHzLtvtyXCcATLw02fbtH3lvJr28ysX23S6LNBwAwFD6Je7P/+fc3bqxwUCJLV9/pZIGQOtOVtn0//ZreUd6a+38jtMpb7QvWvPbr/5X7cXrnKRTVYHGwgc4Dxzas+Vvf/7Lfpfivu606z9+9pOAB2NxzcBzNa7PPpcIa5sGgBJ77j99v9PcN/2+6BdsexSiWgEAoNx1z3/+wmGd1v0qgP+/vz1yOQkAxrNtj/+dTeBO7jgd6nyleA8ePMi+7z9/Z9ty0rISoNlfcQvbFuMoDABMJZh++dmfvvh575GDBw8e3Lf5m892yttXreIuiUtgI4tCcekFvqLomWcyLudhurh4SVhRf3HRYJRbhrJhXcU4bbKr2vRsuk8NAIXYl1l5WSX29NmMB6l4Ip0+VlqlK1HXwKiL0O2smaHvN0qlt1sJF0e3UgCA1tPleT3FsRCgvcFEOvwgX6KsVJKUZKLo+dgzum0jgC94XGhs1jkCAADNz1K1nDpaBwlJd+KE7w3Nxjjoa5p302+MBAOeb4lCR2y2jELx8zoyHj9d8iiJ/1Jj84zGEIu8cywMMO9YJL5OQaLAWtaLKFRXVx87dmxwcNDT01NVVXVoaOjD5dva2kRERCorKwHA09NTRkZmqS2WlJTs2bNnGaFisdijR492d3czTvv6+uoWAaPbIzg4WFhYeBmNLh4lJSV3d3cAOHjwYF1d3YJXP2lRCLz0PdtWlcA6ABh+rv3T3/+s5Fdd6SXzx//bahA3CgDQ8kzoJ7btWqHdlCk/sZ++/kolkQhA7w4z5PzzV//Zvunr/edvFI7BSITyV5//92lXhgRQcHUvTXj/+v058/TWlmjjff/+fIdjUX932vUfv9hy/vGsKKgf/cufTj2qwwNApjnnX7/j8MppCdX6hW2zyLNmAIDxeIMtf/tv2ZDmwZanfH/89yGjWArAaMZN7v9jE3IpqX9pzfnjnyQfVjZVJGruYvvPccsqAIy/wma2H41jOgAAn2DwxV//dsoqoQmLxWI7evoHRienyOtjOcRGFoWyMhG+woiuGVHIdE9XNWjtZbxWVyxwLOdZJ3mit+by2XSfqplbSBNTHbnlikKFwQ2EkbrqSxfL08foAABjbbZ6OTdip+gU7HXhwtA6EgBQuzs9LFKciwA6XhnoZdqFj3T2THV3T3X3TY9OUGmAy3tUoG+MZbT4KihFy7GzfZRY7pdywbZrZsnzGNbWIM8uFk+Hfo8FokAbi76TcOi3iPOiiWJiiUJ8Lw4cyQhsZLwppvMf5VgYtWBW/3e4QiBRYC3rQhRIJFJERIS4uDiBQDA1Nb1z585i7mpvb9+/fz8A5OfnCwoK9vUtbfp3eXn54cOHlxoqhUJJSUm5cOHCUm9kUFlZycfH19PTs7zbFwMShfdAqgk22vb//vyPM3oheTFWB7/929+lIgencF1hYv/+8Tcpt7KyshfWYr/+fZ9lbAsNhj3O/Ouzv0jH4egAMJB3X+DfbGxs/yd+N3UMgN4Vobhv05fsRolleVFhIY8tbqkd/36bkH1OfY7jyZ//H9t2u6LezqTL/2D7ite9EgAA+oMVDvzlv764aPs8M8tb8H/+vPmwE4ZGx0Rd2fn5LyK3IsvKSpxF9/78o0xEL34C63WE7a+/aUVSAEZSLPb/F9uZO4X1Sdd3fbHlUnBecerdE3/8f/88aFJCh8lca+4v2Lj0fXPruyZHEvW3bdn8s3ZEPYOW3tHp9eEJG1kU6L31BvxpnoWMbBq4DNfkC8Kl0bUjdXXDsXaJQqrVJWO0yY4KXe7kx1VAn57uahlpaBrHlFXri5VENkyPN1dKHIiRs8KU1wwleWdrGlSndwHgMCZn84JqSABA7Wx3NX55K5MOtJGwW1lX7mJLmsYwmHFM62TfJB0Al30vV0ObMX0S6n1fKtli26YAX1+hLZp8M3y4tmY4xSdXx7Q2owtml0fiZ7uR6MNFZcrnXt54MTY6PD00ND082Od1Kfr0lc4JAICxmNu5l+16N84KSSQKrGVdiEJPT8/27dsBwNfXV0hIaJGTE4lEooSEBGM14L1795Y0uQGWKwqTk5Pbt29nZoVkUFDQqmaGRqLwHkg1Adpb/mc7j6S0LP/hQwcPXn3ehAcAIHeku4keOsTFxXX4kNjt0BoSAMBAhJmIwLnbhQQaAMBI6S3BL9g+O+WS1c+oa7olUuck12EuLiH1Bw0Ual2wtQgXFxfXYSMDw/NC5iF1g4Olj4VOippEMjZWHU211dAwd3twXU3g8KGDvBeelDFm1QxlPjA8fugwFxfXoUN6YfVjAEDojNHjOqfmlksFmCzzvnT68OXg2ilo95W7yMXFxSdwVlfzspiuZx0VAFqCLeQOHT7MpXC/Bk8lD6dd5Tp8iLEhGJeYbUj1OpnTvoFFAeg9D2RjrCJIFAAAQv3LUlWhl5IyyTIySWKiZXEYCgBMdTffMyxL7AJqR9sD03gh8WQJ8WS7SBwO6BOVNUZChf7hxZKi8QKXysMrSQAAE92e5rWpbWQAoA32v/AsflpBAwCgDL1wyJYWSpSUSpSUz3JIJgJM10bXurj3DgMAQHtisX1QbxceAMhdKSWSkkkSIglyZg1ZMx/XQ+GWOZ6JxNmJKeSmpJLb11tq5vcw5FUbmDbXAcBEt9v1TJOgVZ8wtXIgUWAtrBcFEon09OnTK1eu4HA4IyMjZ2fnxd/b3t6+efNmAEhNTVVRUampqVn8vcXFxb/++uuSQqVSqVFRURoaGszMM8jPz1dUVKyoqFh2DR9GVFT07t27ALBt2zY0R2EepJoAze/Yduq/aF3yrROVduf++ccjeunrPWfBemQjiwIpmGq+AAAgAElEQVRQKr2S5Zz7x5aTd4s6XFKlJVZTvuJBMc1YaYWWTNr94g2UnBGJAmthvSiQyeQff/xxcHDQ2tp6SZYAAMPDw1paWk+fPgUACwsLVVXVxd+Lx+O9vZe8j+J33303OMhsohInJydRUVEmK3kffn5+JSUlAPDkyZP5yZsZfMKiQKx4LPNntq+VAhuWeOM0JtLsJza2rfKeLQt/nYiPs6FFgTbdUK+hVJzet4xxHOpgQZnc6fKC9fY4pk6me6ZIqDQ2bpzFkaskCvSe9ND7ngmVw9MAAHTKSHmMt6uD3e3bt2/fe5rVyliDMl703OuO3e07D3xrVzTTHvOiMFQReuf27dt3HP0Si1/nfO3Ofuxid/v2bVevxK7JiYa0gNuz2Lt4PPJIapxczrfcFRYFHA6nP0txcfFi6rGzs3N3dy8oKNi2bduiw37N6OiohoZGSEhIZmamoqJiQUHBIm+8fv26paWlvr5+dHT0Im9xc3O7evUq85kZCwsLlZWV09LSFn/LlStXGL/VhISEjxaOi4vT19e3srK6cePGgpfWXhTM180200M18c43PBIblppHmYjNC7pm6RhV2L1ORv03Fu7uG3ubaVJjckftyHLuJPYNJjwfXHe9UHRCfX5XbOXqLr5aaVZ6m2lqZ17IvSu6Fw/883v+K3l9AADk0YLrhz/77Zy6lpaWloVrTP0EAL42QPfE3pPS6lpyvNuP6IS/WrlNP5gTBdp4S4qFlJi0lpaW3Ok9u05YxrZRAegdadY6kkKKqlpaWpdtn7WOjpa9cNRioK0vcegztm+kE7qWs2x6JUVhYmJCQ0PjxiyKiorZ2dkfrsTR0dHKygqPx1++fPnFixdLjx8A4OXLl+zs7ACQk5OjoKCQn5//0VtMTU2vXLnCiFNVVXUxXQv37t0zNjZeqYxJxcXFCgoKi3QFIyMjc3NzRrQqKirh4eEfKBwQEKCmpsYofPnyZVNT0/lrR9dYFCwsLC5pa+Om8H39Ayw/hsYJZDoFNza8xBsHhyemqXQaHjfaz+ofYcMdE7gpaxtbSSmpdfIeWPIxMDgwjh9e8ntmoK9/oG9wZAg/PTTC6h9h4TE4MDY5jJ8cYH0kiz1wU3gZWVlHR8eV+2Si9pRG+/lEB1pLiSqZMTKlTg/m2otzeM5fCTKaofbrAUn3EgCABn9hjgPuC8dylw+TojDZVRabggUAgC5PiRO8sgEDMJWhLyZqFjf57ltwoSqnhR3jR5bVLbpiojA+Pq6mphYaGjp3paioSEZGZv7WA2+zbdu2xsbG4eHhn376acmxz9LT03P16lXGsMX58+cfPnz44fImJiZubm5zpxgM5qNCAwD79u3LyMhYdpBvIycnd+vWrQ+XodFohoaGDx48mLvy6tUrRUVFRs7ptwkKClJVVZ3/5ouIiKBSX4+w6lVrPOsOYi7wJWBubq6nrz9NJI5PTKDjEzwI00S7O3dkZGXRewAdyz6miUQFBQVGepiVpdJN+LS0WU4fAABlvOQG9xc/cZzhP3fewDG+HwDKnLm4FNyLhwCAPJR3+8IOw6iPrNtfPCs3RwHzUF7k5KXIKWi4ySUowHfmovC5c4KyplFvLH7tTzZgP6kYVUNYXrfoiolCb2/vL7/8smDBgoCAgJ+fH5VKpbwLQ0NDLy+viYkJaWnprKys5WViZsCYrODs7Nzc3CwtLZ2dnf3OFikUCp1O37Fjx/v+ed4XqoWFhaOj49jY2PyHLjPQaLTW1lYFBYWEhIQPhEqlUrdv375gOaWWlpalpSWNRltQnkaj6erqWlhYvLM5xl+0K1QDsb6Mv2OxWHV1dTKZvFI/1NuYmZmZrZuhBwRLcHPb2EMPiPXASg89zFDkLHxGZkYUgDbVXpmTFB8d5Wstzsmj9rhqpMbl2Fmlx6XDAEAfqXNT3akegl2ppldKFIYKXGRO89tkTcBQhNBvRy5YeMTFRvleF9q5V+j564Raw8/kdp/W8W9f7oSZFROF/v7+/fv3Lxi/FxYWfv78uZaWFue7+Pzzz/Pz8ykUyt69e5nPV2hvb8/YeElQUPDnn39+Z4ucnJxFRUWnTp2qra19ZyWamprvvOuLL75g7EAtJyfX3NzMZKheXl43b94EAFlZ2U2bNr0v1PT0dDqdzsnJ2dTUNP92LS2te/fu2djYLCjv6up669Ytc3Pzt1uMiYm5detW4OOgf1t89bPy5rzU/NHRUTk5ucDAQA4OjnfesiKsp8mMCNawoSczItYJq7Tq4Q1ReA0l/YbgmTO2GWnep/mUHpYMAQBlqPCWyK+aoV0r1fSKiAKxJcno4i5h2wQcHaDF98QvFywzBwEABhINuLdoR8xkjyVXeJw/IeKY3Lnsb4QrJgp9fX07d+5ckEpZUFAwMDCwu7sb8y66urp4eXlrampGRkbmvvIuGxwORyQS1dXV3dzcsFjsO1vEYDB4PH7fvn3ve9h/INSzZ88WFRVhMBgREZH5e0ctCRKJFBISoqysPDY2ZmxsbGNj84FQcTgclUr97bffFjSnpaVlY2MzMDCwoPzQ0JCxsfE7n/oTExNXrlwx0TA1adD1rLuvIq365ZdfMpZoYjCYpeaqWjxIFBBIFBDMs0qiUH1fnF/heukkAABhfHT2OToQZnD+rPSTzvZk8V38V+LaAQB6XhqfYrcvWrE1LEyLAm0Kk22tdFTSLnEmydZUtiHncX3/WgCAngTt47/qRzM+2Aefqx85J+dRz8SirRUTheHhYQEBgaKiorkrnZ2doqKijC/i70NKSiogYMXm1g0ODoqIiERGRn64mISExPwx/pGRkZaWlo9WrqSkxJgrUFRUxMnJubwIy8rKODk5aTTa2NiYtLS0v7//h8tTqVRRUdHY2Ni5K4ODg8rKyo8fP35neWdnZ21t7bGx1xnXqqurGRL25MmTe3fv2fRejRwMm5qaEhQUHBgYeGclKwgSBQQSBQTzrLQo0KcG2yrz8jw1OHYeEb0Xm1fT3pdxR9Xq6cu8vLzMIDuhk1wmIS0Aw6Fqx8VUXBPz8qKtFA+ed6lg9vvsa5gTBTqhNVJ862dfHTeKzC4oLirIq2gawOPS7fhPyVrGpue+uHZhO++V5AE6AHU814H3Ww6twDpmHGclVz0wHn4Rs6ioqDx//vzDldDpdGVl5ZiYmGXs6rSA9vZ2bW3tj+4mBQBEIlFBQcHPz48Rp7Gx8SLn02pqakZGRvb09EhISFRVVX38hjfB4/E+Pj56enr9/f3Gxsaenp6LuQuHwzHGCBjR6uvr37t37wPl79y5c/nyZUZhb29vJSUlFq56QKKAQKKAYJ6VFgVyS8p9RW7uY8d4eHiOHePm1vLKa8/wvHDmGDc3N/cxyWvPZsemCWWuqsLc3NwnzpsmdK2cJjC96mEky/UUz9FjPLy8x3m4ubm55W4mYKhALXdQusjNzX1MQMy/mjHnj1Duc0VNzblomKloV0wUiERiRkYGFos9N0tMTMxi6pmYmPjhhx+Y3yqasSBzkYVJJJKEhAQjzvlrCj4MlUr94Ycf6HR6fn7+3r17lxphR0fHpk2bAODBgwcXL15c/I14PF5UVJQRrZeX10fLu7i4MApLS0svmKiIRAGxxiBRQDAPyszIWpgSBau618PhRCLxX//6Fw635IQUeDze3Nzc19eXmVUPdXV1BgYGH04wwDwUCsXKysrX15exXiAqKmpJt9vY2Dg6Ora1tV2+fDkoaO3WKM4HiQLTEBrTQ3IahjZWvhoW8smJwmD5U5/U+vGZbrwJTOEL/2TsOztMh4oe3bC0tLS0tAvIbf1AnkRac3KAjZWlpaWllY19zKt1sonHmoJEgbUwJQqO7beS41IMDAw0NTXV1NTc3Nzezhm8GLq7u7/77rtl3DiHp6cnHx/fkm7p6el59OjRUhuanJz8+uuvAaCtrU1ZWfmj8yEY0Gg0e3t7S0tLAIiIiODi4lpquysFEgWm6fOR+lH1YemKpnP9PfPJiUJ/hvLu3ccdUogAQGz00TxyVjW45S1RwNfHGMiKiikZGhoaGkiJyts8KX3nlGL6UEaAFi/PWSkdQ0NDQ13JAzt51EKqNs62jysEEgXWwoQotDg+HHaTEZAVEhJydHR0dXVddhDj4+NOTk52dnbLu72qqkpDQ2Op2ZCWsSkUAODxeA8PDysrKwBwdnYWFxdf5I0//PADDofDYrEaGhopKSlLbXelQKLANANP1fYY+FbOT382VvnihoK4mJiYhJRz/hAFAAZLwu5eC3xFBYCxXC83d7/8UQAglLrpKIqJiSsYWGX1AgB05QaFx/sHubpoiolJyluntP0Ovyx+cqIA0Jd8ef+uY155/dUBBpx7JCPfGh4m48sfnt9z0ihhZjoxtaO4JL/hXXmih4vuiR/ZrhIwt0AaG6h8bOuFJx+fff37AokCa1m+KNxrdb7TZt1Q06ClpdXauvQd+d6kvLx8x44dy7s3PDycm5t7GS0uY5tpAGhra/v5558BoKOjQ0dHZzGrNgwMDLy9vWk0WlZW1r59+5bR6EqBRIFpFooCsSnOQJVX1uxRcHCwu6boCf3H1ROAa0sy4j8hG1TTVe4uw3vqZiQWDy2hd+97egQGB3tont93+lYBBaAhQP3AV5+dVHXxCwgw5dt8yCpi9He379QnKAoA4ymWp7fxCwrs2KH5pP3tUarJ+idiW2SjF2T56083Vxc6OccpaUu/l9F28gKit2vnjcriG/zEflF8MfBpbTyCRIG1LFMU6HS6S7P91WpTAODh4VnkvMUPgMPhPD09jYyMGGv5SCQS/mMQCAQajVZTUyMhIbEgJdFiWLYoEAiEwMBAbW1tAOjq6pKUlAwODv5AeS0tLQcHBzqd3tbWJi4u3tCw1N0LVxIkCkyzQBSG02zluflMMxmTc8YiFLefd80eAoDmxOuCP27dd1JCyTUZRwcAfGdz7xQVAEhlXianTrh2ATQFaYrzSz1rIQLAdLLJNtE75aPMLv9Zb3ySogAwGnb+X5/9+6D5q3e9OBxz/bedFunTb87gJgxUl+ZlzpFVWNtWHqR/SV4zfP5+tRNdobq/HHQuXMkZ+OsfJAqsZZmiEBca/4XE//56YzM7O3toaCgevwI7lpLJZEtLS0NDQwCwtrZm/xjHjx+vrq4+ffr08lIlLlsUAIBGozk4OKipqQHApUuXPrxe8dy5c4y9JHh4eCorK5fX4kqBRIFpFohCf6yl6I9f/sJ+iIOdnZ3j4L5t351yzR+iAwCxyVvoG7adsmGtdAAAKrkzwZrv2H52dvY9237lPO6GBXjlq3JJ17IYDwBAzLqzR9S+YOT3NkvykxQFerbbuV3neIR2nrpfQAIAoJMnRwd6enr6hqfIdBiJNftlq85sopw5yIQp3ORrcARyR5iR9EWpR/MfJri2Z+rbRQNaUI/CxuaTEIXY0Lj/PfP5rWbLrq4uZlYrLCAkJERKSgqHw1EolPGPMTY2lpeXd+bMmeW1VVJSsmfPnmWHGh8ff/HixfHx8UWWr6+v5+XlZT5TNZMgUWCagadqe0xD5tx0NN5c44KoY3k/4105iScQSFQAoNQnOpvyikqLyAhcDh+gAdQ9OrZN6nYednysP/m28ikelzaAV36q6ppmuWMAAPh02z1iDkVIFDY+5GZ/WY4Lbpm1pfe1dh21yp0GINR7mYuws7PvPq4b2TRGwaUY7tqu+7RjtltgemR4cAyTqCt1fN5XIX79gLRcX7VzHHLhnXN9D5NFjgrbDtqWrNb2LOsUJAqsZflzFDw77tk0Xl/ZaGg02tWrVwUFBTMzM3M+RkJCwpYtW/r7+5fXVl9fn7GxMTOhOjg4nDhxIjMzMyMjI/X9ZGVlJScnb9q0aTH5H1cbJApMM+An89N5vQfRqampqam5JU116e56cuJ2QTNvy9yqTgKVgquOluPbrxnbMpZ799BeLrOoblLnC+G9fLo+L3MKYsz4t+xhv9sKUPdYWlZeP3MUAGAq+dpP/DZ5w0gUNjaUkao753eevxkzDgCDWfqnfj5k8ryPQCMTCUQqOcta/97LYhxAlacSx94zFiGpqampyZ7XdG+5prZSpgn4qdfgp8lUem+2jfiho/LWIampqampL5+YX+A+YxqG+WgYvzOQKLCWpYkCiURKTEwMCgp6GvxUIVT2Tqv1igcUGxt78uTJE4tDXFx82SkdX7x4ERoaGhQUNJdjsaysbL529Pf3l5WVfaCGjIyMxYd64cKFycn3bBS+hiBRYJrJLDctoVMz/+7Seo+bAIYLvHT4Z/6hz+j4tUxOYmPclAzC2gEA+l7aW9nczxwFaI8yETt94oSQkIFLgJ95bB9AZ4qr+z3fuikAAGJViPbt8MbJFUsmv0741EQBX+6jJXntRTOjr5HSnuqko2qR1gcAgG8r8b/s9LKOMb2RUOanM/M24td5nPX+3YbwtQ/NZRgFT/HpvWieXosfY52BRIG1LE0U2tvb//CHPygqKgoLC/9musul++5axLgKPH78WEhISERERFhYWEFBgbFe8fjx46GhoXNlQkNDjx8/zroYVwUkCog15lMThfcx2VIbYWcXV7daG7D9vkGiwFqWJgrDw8PXrl2Li4sDgCd9HjfqLdYgxBXnyZMnjCmTDLKzsxk7RPDz88/fLCoiIoKfn58F8a0mSBQQawwSBQCAkXpn0R072U9rXrdwia4a/70tbVl1kCiwliXPUcBisT/88AMA3Gt1WrAp1EZh27Zt7e3v+Bn5+fmTk5PnTpOTk5EoMAkSBQQSBQCA0caXT51u2Vpft7Bwj6uZQKKwRJAosJbFioKNjc3FixcFBQXFxcUZHfXuLQt3j9woHDx4sLa29u3rIiIiHBwcgrNwcHCIiIgwXvL09BQUFFzSMof1CRIFxBqDRAHBPEgUWMtiRWH37t3Xrl0LCwtLTU1lXHl7m+mNAgcHxzuzHl24cMHExCRsFhMTkwsXLgCAs7OzoaEhY/KjtLT0wMDAmoe8YiBRQKwxSBQQzINEgbUsVhQwmIULcjauKBw9erS4uHjulEajEQgEAODn509KSpq7npSUxBh6aG5uHhoaAoDp6en9+/d3dnauecgrxhqLgoWFhbqm5vjkZGdXNzo+wWN0fNLqxk1xCQn0HkDHso/xyUkpKSlHR8c1++BaA36fovA2G1cUsFismJhYWVlZW1tbW1ubo6Pj7du3AeDEiRNhYWFzxcLCwk6cODF3qquru3fv3pSUFJYnTWIG3Sr1kM7AScpEF6GjA48dJK5u74iZmZmJiQmVSiWRyOj4BA8qlerk5KSgoIDeA+hY9kGlUlVUVFCPAgv5FEUBANrb248dO8bBwcHBwWFubs7IcKChobFgMqOGhgYAYLHYsbExOp0+NjZ26NChrq73r3he9+hXaUb0hOlUqR3J2ncq94hauXzPdPfqNWdmZmZmZrZ69SPWP25ubmjoAcEkGhoaSBRYyPJF4W6j7cYVBQAgk8kkEolEIn00BbWDg4OpqWliYmJsbKyoqOiyc0GuB3Qr1YI7A5TLpIpHCkg0UsFIjkSx4Oo1h+YoINAcBQTzoDkKrGX5ohDXG2Vao9+Bx65SZOsKd3f3M2fO8PHxDQ+/tbf8xuHVZL1RtVb+cI5CqUT1eCUAlI0VixUJrF6LSBQQSBQQzINEgbUsXxQAILr3hWG1Vv3EO5YaItYbpaPFOpWqWUPpAHAq90jpaBEAFIzk8OUdW71GkSggkCggmAeJAmthShQAILo3onysdOXjQqw02UMZ6YMpjL+Hdj3tm+4BgG5C1/Pu4NVrFIkCAokCgnmQKLAWZkUBgfgASBQQG08U+kux6enDGzhbysehYPMbnvr3YskAfZ2Pg7tfjX5koharQaLAWpAoIFYRJAqIjSYKhCGfG9nmT4YmATDxJTcC+2byLRNGXvqW34+fWPQTldaTUaarmaaimq4gm2nr3Td/DvRQboWhdpqifIqaWXVcMwBMpD2peBI1ysj7SsUPxz0oCyhYsXXYhJo6K6M0eYUUFf2SwFIaADHfI15KuCYPBzDRfVczO6CEuL6zSiNRYC1IFBCrCBIFxAYTBVxVlfnlwoAqGgCMlxVJ8ie6ZtAByK3xBYrihc8xi3x4U6uDMhUFM10SujMyu9OflxuKRWs9ZLgCvT48T02jwCehOz2t84V3qb1DG5Y04qMRp2bbw9hakjLWaS8drRuC/0gbFBqZTCPT3rxKp5HJNMq8i91ppbpq2a5hnWnpXfFhlXevN9TQKBV+KWoK9UWTAEAvdU809hkaWdemgESBtSBRQKwiSBQQG0sUSJVB6RpKNfljjNPpMo/kC1I1qbUt1+USdHxH5z+UKQTi6Mj08PD0COPPcfI0ZeYlen/L1YsvbSKm5i70JhVIKOc+raNCT6OmUKZT1qwE0MmjfQQCbchPP8nQdWBmJ5npXg+NhCsvCO8Nk0ZofFmicD5B5GLcKY2KmGoSlQ6U2gbdq5UOFnEX5XNsYydnSg60XZdJvRI8Oj1zTp3oncIBqcQ3RU2hvmgCAICQXyym21A+sp5HH5AosBYkCohVBIkCYkOJAn08wS5F2aC1de4KYfCpXsSZ0/HCl5obKW8UrX+erSIZf1EkUUwsUUQwVsKwJqll5rWBpBxBpeqi+Uupx9tvG+XcjJsaLSq4aNxQN7Kg4UE/w0RVi5aS1onW1ommyqabcglXIt4jCnRSe3q+vGSOTy6uq2sy60mmgFJ5ahsNqoqPHo7it27DduOHcDNKQywpkdIvT2xe0O1ALPZ5LQrQ02gkVBzXsaDMugKJAmtBooBYRZAoIDaUKEz3+xumyt3unbdH7DTGK/439jidgI8MBMynOzZL0KK5ZXTeJXyXs0amSch4RVSqgGkDZqEoDAVbxB1mjxaSTJKUTBIXiuI+Fm8W9R5RIIxFOyZJ3huaOR1uuaJZ8DAbT60tu3imMLLvjbI9sVmC2qWZbQt6C94UBWqHs0imbwllHZsCEgXWgkQBsYogUUBsKFEg9Pnqp8re6ZvtuAdiT63p+ZfXzIoklSsy3+ycH23tzU7rSE7pTE3tTElqTysY6ZqYeWkkKYdPsjJ//pb0I21WRjl3Uqe7UjLPqlRXji1oeNBHP0nfsa+fDnQ6kMe63dUSzKKIdPxUfX5bbGxHbu3U5Fx/xuSI39U4Od/Z2mk9Thp5bgkThPpyEb6ShKE3ghzOyheWK4zFfFAU6J2uohneBUgU1hIkCgjEDEgUEBtKFMhDIVdSFW50DTJO6RMJVkkKjoNDEyMhN6LFb3YPv37g0jEJxVf00jUuZWlrZ11SS9Oxbcye++Rsb9I6m2gR8do3Kr1S+BSL4tppMNpmJJBoEjw689yfnmwsHR6hDgcYJBk49TN6CWiTPffUEixiKdTBgQjXbCPDpAsGtamvqLNB4vK8Uy5ebmUESa2tUFUvDq4hQXWZEF9x3MCbTjDRYy/7UsmhZ7YLY7q1aKCXTi6dN0eBjm+zu5jztIa6jicpIFFgLUgUEKsIEgXEhhIFmMpwT1ZRbaqhAACpPjT9FH9heicA0IZLSlVOxpuHTSxuBIJUG112STLJwr7SxbnirnW+jkbO44RxHAAApfFliTz/S9NblU6O5Tcscm66dfeQR56oxapYv171cFcySjtkGoDSV9fu41B2J7i7uW/uCz9tornBRjFO2KTS2aHMzCjLxre/mwDU/ILjh/Mj+hY87und+TXaggnaV8ucnCpu38w1t2ppppOLPeMlhatzGb0SzXWq0pXp/eu4QwGJAotBooBYRZAoIDaWKFCx8Xn6WuUpvQBAqktqDMycIDEeoDRCbWLT85TxxU9V6C+sc3cst79bZuvUmNJAnfcKrS29/p5D+R27UkdvbNkQAOCrU9vSiqcYldOIk2WJrZlNNABSW2Gjw7Xy+04tJbWEeUszaROvWp0dyu/eLr0fOTxAAfj/7J13XFRX2oBns5vsZr/sZlM1xmg0dkGkDgiKokiTJgiCSgcBlS5FioqKCjak2QuogIqgUqQKIr3D0OvQywDT+8z7/TGgCCYWmAxj7vObP2C499xz7wz3PPec97wHgN3dG3e/t4Xyln6BgeKmy2dKT54sPR3S+BwLAOzeqvaUxKEeOgBAz+PnKk71jZNHQ2YViCgIFkQUEPgIIgoIwiUKwO5qOuqZdyaD9u5N/zzoyS5556/iiO/e8iPAR9s/Mj87NMp696aCAxEFwYKIAgIfQUQBQchEATjUjND8Y6Hdfe/elO/gm9uCDzwzNEzUs6lOwzDZ797jw8FirHbnxZSzZ/PAAyIKggYRBQQ+gogCgrCJAgBzlDzQR//9bEd/Hkwiqb64Jze3r6KdTuNTqCGZ3ISlUfjiIDMIIgqC5S2i0N6BFVx9ED4pfHx8vL29BV0LBEESFhZmZWUl6FogCDd2dnbnzp0TdC1mGBkZmb6+2dBz9V7MnTuX98OYKDQ2NVdWVlYgIEwbc3NzMzMzQdcCQZC4ublpaWkJuhYIws327dsdHR0FXYuZpLi4eNWqVYmJiYKuyHtRWlr63XffvSEKJaVl8vLysggI02bevHnz5s0TdC0QBMmvv/76ww8/CLoWCMLNjz/+uGDBAkHXYiZBo9FfffWVuLi4oCvyvnz++edviAISo4AwU3h5eXl6egq6FgiCJDg42NzcXNC1QBBubGxsgoKCBF2LmYTNZktLS2OxwjHQz+VykWBGBH7h6enp4eEh6FogCJILFy4gooAwTWxsbAIDAwVdi5mExWJJSUl1dAhHa8vhcBBRQOAXyKwHBOGb9YAw+0BmPQgWZHokAh9BRAEBEQWE6YOIgmBBRAGBjyCigICIAsL0QURBsCCigMBHEFFAQERhOsziBR3/VBBRECyIKCDwkU9UFLqjbLds3OxfyHj3pu9H+y0TlTW/mT/oIk18tyXxmNZq0QM3SwkzdRxBMNtEgctm0ul01njGYg6LQaMzOa8aZA6dMNCVJxkAACAASURBVDI8PDw8PIKn/OHqBwwSfmR4eHhklER/W2vOpVbdcfd+1PQ65SGTMsormMTkHYlJpzFeLe3MYdHpDBZnUlGUsluBR10jm9775Kj4keHh4eERInVC5dlU4tg5Eci/c04cFp3GmHhR6HTmbFp2GhEFwYKIAgIf+URFoSVo07f//cY8fcZEoeWK/vrFc42isW8s+9N01/pXFEol4PnwTB1HEMw2UcCmnbTcZRFTP/Zrc6zjBrMLlUQ2ADBJjbHHTKTEJCQkJCTWrlB0uFY7/NaGlTXc+NBBTVFcQkJiLVrV4UbTlPaXNZp5EK13Ph/Ha2xp+MorroaSEhISEhJr1D2SOsiM4fyA3Zu8no4l5mOVX9lhtC8iv//NYjiUoisOjs7Xat5nxSZaR06IoYy0hISEhJiSWVDKEA0A2KMd8S6aG3nntEZKdt+tasqUZR04ZEyoxYb9d8cvStMD6z3m/knt73HQPwlEFAQLIgoIfER4RIFLwXVhOwdGBjpriwqKK6r7X68eSOqoLC3Izy8qrekh8W77rRfUfpm3wC6NMIqtxbR2jTABADiknvY6DJbAAqD3lhbmFxSWVLV0EdgAQB/CNrf1jwy215YWllQ1thGYMNxcWFhS0dTLa4hYw+21FSWNg3QOAHApvdXlxfklNSmhliKf/V076MUIrx7dmJL8/PzC4vpO/Cx61nsXs00UWuMPamxWv1o99mvdNeNFqkeKKQCsjruOUr+qOiQ24nA4HK498aDSarRtDJY+qV3lEIqCtWRVHaOK+3A4XGdNfIR74POhSUcZSHRbvT2oisj7+F8E7Ni08cDNahwOh8PVxPocul/a3ZrhobzUOqaLtz2rIEhh446TWT2Tq0so8LW1sY0of5cpMPofuqFljINz2nE4HA6Teumi/60aYGCjd25YqOL3pGkIh8MN1j7xUVwlty+6Y1JpHFLZcfVFhpfGL0rtTS1lNcf7ze9xOf8kEFEQLIgoIPAR4REFWmGIGXrVBh0TE31FuRU//FP1YHwbncNmDWadt5H6v4UyCgprFy3YbH62dJDGhc5gtQULljolNSbbLUbNUfLKowJwW85prvjXYtu0xqaXEW7yGxXkJJd8O0/q0JMRgIYz2isWbDB2s92tJv7bV1/P333kqp+VlMSyH36W3hVTTwSgPXWR+/mfajexNA6nN2G/0r/mrFTYprdVac0v//rK4GwuAQBXF+ck/etKeQUF6VXiciYxDfjZvdrfa2abKLQ99tyuaRDbOfZr732bVdoBVUz2UGGo0XrFoGL6600rQzcsMbvRMPKmlnVc0VPY4xY3oUnnTh4xANYTDzFRl6gRBgAwSq7ab5e1zRiZsAOXS+1O81Bf45JCHnur/rKKmnHg894p9SWmeJnb2lxp/OPPm13kJyXhfKN2QicXl8OlpPqqb93jXzz66k388wBrmc3n6t/cm0MqP6W7yuLe+EXpeWSsreP6sOUPD/mngoiCYEFEAYGPCJEolF6x+QX15Qr7620sKD2u9N3n8/3zhrpy/Zeg/qdyMJMOMBDvJvoPlPzhtCHm4KVtC+YtdM4n9T3xEv/7NwonC1nsjhsqv362/MD9tuacS1dLuABAybGa+3dRo7t4bkeo/koUasnhjF7mSJrxnL///et1IY1EXNZRsX/8U9k7lQyQ7CD1/d+2RnXhhytPr/rsJ/Uz1QB9US7rvkJ9aRRcQGRhA9bP+Vb8eA8AADZwy7e/aZ1vor/jlGYJs00UOpKPaEqKmfhG8DhsIrtA/XQDA191011N4WjZG8soFhxeu+FoQtcbz9+ULEd5k0P3qv9wvcWGC5rLjc8XkAGA2x3vbrtt152BN7eg9z/33PSzovVJXjXCPHYsl9p58WX/1LLqb1uY73PPHvzDs2q7s33l3us1kzo2Kk9p6O09kYmf8FZr2imztSaP39yQS6k+vW0heveri2ImIanh/WQWtWGIKAgWRBQQ+IgwiUKEyRyUuFdyFwAMxdkvmvulYXB+xuH1qJ8ljuZQAQA6Hu1c+8WXOhcaRrqvaS/8ab79SwBCWcT6f/1HO7gMk+gk8vXPbo87OABkTMzFgCOHXS3XzUOt1Avp4HRF7FiB+q/h/RYaQEuA/I8LRfxqATj10Ua/oCRtY/sBUl1k5nyhcaeprzRYGTVnpXsKEQBa7juIov6me6GI0B6z+Zf/fiGh73v0yJGjLloin6NEdjwVkmXnZpsoYFNPaCydL6tuzGOb7KK5KoFNzNGqG4c0NwVWv/HgXuQvLuEZg33jvc4YbRHdffdr3yiU3JMbe+bw4cOHD4en1gxxoMRX7DeHGy00AOA0XDXVWWN6f1KgCWPghafCt0sVdHjV2KkiMWelQXjBW0ShP/Ggsb3V40mP99SBwrjzhw8fPnw4NKligFN9ce1i8/B63JsbVZzctvvAmZyJkS9tGSdMRfVi3hzi4FIwgerzFqHHL4qG3IKlqkeQGAV+gogCAsIYwiYKEt7PugFg+PH+RT/9c/uZ3FQfedR8iaPPKQAA2MdG4p/PN7/dThm6orXgp/m2z7kApPJjyt98I6dnoi2zap1dSheLWBmzW+azlWqOTnt3Sc/9bLV+eOeYKOjdayQDNPjL/rBgtVcFABMTtWM+SmbfgwGAVBeZuV9o3GnqK76gjJo7LgoPHEVRf9MNLh4tvrhs/pe/Kpu6ODk6Ojq7ex8JuZfSRhHsFXtfZpso8IYe7o/FBkD/A5tV2icxLGrTI1fV1cYpExvVwUf6y3ddq+jpLbxtZ2dn73jiXiEOSOUeCnLmZ19SJxbK6Eq/4ePg4ODgcCqhvP8NUeDikg4bKCofq39zeILRk+auvsbl2XgxjVdU1HedeTEAXWm+rnZ2+1xOx9XxZkeMicJ4wEBdwsmg2IJRSm9O5BEHBwcHhxMPivo4xETjpfJH0yZ1W7SHbUfv2H9/glKyqm94KimcbOL0PLt6xM7O7sDxB7UjHGBUn9JdZRk9flH64nfpIEMP/AURBQSEMYRJFK7sXYj6n4RrbB9Qsg5s+holFlo33JXpNR81f+eVJgAYTfEQ+ezLHRFlVO5wmNrPc+btzWACALX0+t7FX6D+hvpC1TO+nw0twZv//Y34dRwAMc3gW9RSvdBOTle4/nLUV9vvNpIBGo6iv/tllWcFABMTqT8PJW1/fwAg1Vn6h7+r3u3A9T5z/A/qJ53QJoDhmIPy/0Z9vvNiIX4obcePX/2qfH30XacxC5mFoqCjqn29ZuzX+hsmyzWPVzC5lK5EF5nfVP1Sx2MJWm/tkVqsFowhUnDVT06cCDhkaeNy4nIrcDuuGMus1goZm7VKq02LuFVCevMgdWfVl++5UMSbX4CvuGomsmxnSDEvQJZeGRmRhulryzykvsrufjdvB1bRuU3KRmdeDEB/QfjZE0fdD9rsPZg7CgDQGGVlts81qx8AgNv6wMxq68ZtYVOWEsJnuq5bo+CSylMFRnvmk+tPWpkdMXbrV24+lT0mEIymSCMxMfXAKoDB/EeXTgSctNPfFZZTT6A3Bmov33Vl/KLU3dZT10JEga8gooCAMIYwicLlvb99MW/ROkXtbeiFf0ett3ncDVw2vTXmgMb8uaLKysrSv4lq2lyuxdEBOs5u/uGb7y3TaQAArJbH9uJ/Q6Ek/Z62cgDIzdd1f5i/asMmHTVx8fliS7TOYTnYEO1FqC80oxrIAPV+4v/5cYlbGQCz5pb29ygxm5h+gJQDYl+jNl1tIzMJtZfN5P4xZ42ytoW1mc7ahXO2ncgiAK312WnVz39atWmLsrKysvIOz5Bc/LtOaZYw20ShNd5NY7P61aqxX3mzHooIbAAmtuCGnc56SWVlZWVlZcWNRq4X0htxrzoCCLlPIw6fqQEAasdTP21RSenNysrKm5S2mPg+65jUvcOIdxNd63ZnlBdbyCXVP/RTk10pp6ysrKwst2V3SGE3sTfr4JYlb8560D+ZOT4kQGyN3OeWQQUASrqvuZ1NRAMbAAi5V85GpEYdtYnpmTLvhT1UE24lt0R6o7KysvI6pe3uERVDAKzel1cc1q1fv0lZWVl5i7Ki9sFr6c0TvjrFR31vZJWPMBtOqS8yuDR+UZBZD/wHEQUEhDGESRQiTOd9ttYu4vHL9JSMFy87Xj0iUrtLstKSkpKeZZR2jYWo03rry0rLWscmHpAqTuh8jxK1TWnnxbfRu8sKMlKSn+e8rK1vqWzoZQC9v7Eiv6hxiMYBoHbVlJRVYskAXMpQY1l+dRuOCTDaUV1SUNdP4wIA4Ftzs1KTUoubO3va6qrquvBsAABWT9nLtOSkpKSkpKT0IkzfjCVx4DOzTRToI9iG+oaB8ZadOthc0dBNYo01vISOsme8a5z8on1CNwGuKu2S14n0dvxYYCOjt+zFs6SkpKTk9PyGt3T09MY7rDA4hyG9Cm9gdNVkpyQlJSUlpRR20ACATcDWVbbhxj5GLqm3tq6ph8AAABahKdbn0L28XjoAUEuPbNuu55NOBhhMPXz45vPqxuTDVjdaGG+bBYFvyuF9RVJya7pfTfAlYYoyeV+c9Nx68uutOeU3zwRfTGijMbhA7WmoaJ5wURrrGzqGaTBrQERBsPBLFDgcBpk2PEQaJrP/MDr4D+DSKXTGNJODsZk0MoE2qyaSsVlUylv/yT+kDBqRTKd/7IWdWhp9eJA8TGKxZnx2vhCJQnGI0deo5c5Puz9wR85o6XXNeai5O87WkN+99V+Q2SYKHw5noOqJ/y6TsKwqLIFCf5/URwCs4VRHacPwkg8eLGLiay5Z7jp2O71piEBlsvG5Z7Zs2eibMQzASPXaJLpKTFR06Y8/SJhEYj74PCbCpuWH+R48cCS5qX2IwpgyvXPWgYiCYJkRUeASu1ob6hqG2QDAoZBGB4gsPDZ0z5VfV543u9rVNd4qErF1GAwGg2nA4iivM6biOppqMRgMpra+rWdC/x2nM+bg/pBk7Cupp+NaeNs19ZFZAMAh4XoHCbSxgti0kaEBHGnSUxant/SOl6bbsz/IbEfHNfOKbe6bkF2N1tNYi8FgMJi6pu6352bjsmi4bix2YOTVIZlkXO8IhQPAYZBwA/348cSuHOpo38AIhcUFAM5g5d1j9idfvM7Ji+9urcVgMLV1LX1UAODQCUMDA8TxQtmU4d7BUdpkXepPcLTzO5858DbfYFNHezo6evDjTwMcFgk/NEBkAgCDhBsYGqGNCQaXRhjsxZHY7J7UvD2rAhYbZDzonFIal0HorK9r6R9lAQCL3DtCpH2ITgiPKNCro1wkF6gcS/3QL/9o/mWb3xas3X+pkPTujf+KCL0osAi5wQZLFy1ZIyMrv8c7pfX99uKSS6/sd3vQ+KE635PkI7/q19WSaJmtRlcxvZjbJ1z3hmHYAMClEnB9XR3VJdF+9teqRqc3O7Y713+n6LKVopJoGcOgZ/2zfqotv0WBS+zu6Ojg3Sc5DPIAtrWB11q191OYfNGo6YsCi9BVh8Fg6hqwgxOyqjBwrQ21GAymobmHxAUOg9jf3jJ2Lh2DtPfT3Lcca/qiwCG+PKK2Xlx0xYFLHQC4p1ecjKOGGZ2+RrE7bneR6RwOAAC1J+2yy+Y1Mmg0Gi2uvDfkWR8FAIiNmSd1ZWSl0Gg0WmqVpKzd1fJR3pmwqk6oGPreruClwmOO1EX5m6/jbSeteyS+Gk8firIU1w/MHOvb60p3Mtpmcrlict2Gyq/6GNvFv2XSEQAwhmsjj5iNFSuz/WhCJYEBQB/MjXTcuEoajUaj0WtXKGifSu6iTvmq0FvTDqL//tlK08hKXmwy1N62FD8YQwAgVF63Vt8QkDsWz4xL8ZDWcElooQJwOrIuGq9zSh8dy+vaXh5pq7ZJCo1GS8soGB8vGKIPvjy3R0M1rHTs9tJ1f7+Ylm/25P9jDj7FW98zJKfnLabQnXhwy7y/f68VUcdruAgt144YaIRVA0DlFZNtRk7pvFFRDul5kP5as+vdwGGy+uJSzc0fhE9KwwJscmX8kc0iogr6XpldXOi8ouoR/hL7AX3ewiMKwGWzGAzmlGT777Efk06duFgAwpsIvSgAl82gUqhUMpFAJFOZH9AbyHq9esJ7w2HSqTQqmUQkkMh0NofDYrGn3tyn/2XjsBh0KoVCJhIIZJoQfHv5KwosfJSr9M9zvtKLqAOAoaJLu1bNWS6ORqPR6L2h5X0f27r+IdMTBS59uOGms8ZaNBotvkJsi0V0HYkLALTe9IvW8uuk0Gi0iuHxIib0ZQXqLv1ppQQajUajHW80Dn9kZ/YMiELrjR07T8dgOkov6zh6nT3qZGMZWg7kNl+TR+YJY9N6cQXHt4tu8krt4wIAtKVfu3n5GRbwLw+j1650iGmmAwDQm594yi/f4BTXwwGgF51G6zrdqyEAAJNaH22jJG4YUkEFAGBU3T0bmVA92BNlulLzRNqYKGCf2W3fYhhaNrly7P6UCw5brGJwk/8ATAomymqTuFFYNR0AgFYRGRSZUIdn9d3Zs1hiU2ghr5nHZZ8zWCFqFFFCmPSvRK5NOGH8zdwfNqq43MbSAQBqru9e4XSHAEAov2yiJHM0e1wUEl1ENu+La2UAdyTx5A5xpydUAAD2UN4ZbSllx5gaKgCw8OVxAcF5A33ZgYabN14oHhMF7D3rZVs9M/umCH/vI0ONfcGZnVOfV9of2Jto/Pr9f1Uc4qvYAEBsjvDW3nyhEgDKwwy3bLd7xguY5pAyAjSXG13uBAAgZ2QfsI271DDp4mGzz7tuO17eXRFxxsXSP+jwbvNz8a0fEkTn4eHh6eHxATsgfHIEX7hgbm4u6FogCDc2Njb8EwXiUxc5fVMNuYXGERUA0JV2dJ+x8TM+9xBOTxTYQ5iE46dSBgFgtMB3i5zyvrhRYDWF7t1qFY5hvt6u4b6Trbndy2kHNM2EKCQfv5eDoQFQyiJ0dQwc/FPxAEMNh0ziTOMGAQCYuPi9S9efL3wzMJjbfXWXjI533IT+88EEd4vNelf6ARrCNMV2ueZ1AwC3t/jCziVasZPHjruv7lltcLF47DdK4cFdakZh5VNqx2lOPGW3ae+zyQvwcXryzxou03kwKWUqpcRPeY3VzQnZVNiYAM0du46kTmofyVWxh1zU/c4e11mvciyxDwDqbpqIuNwjABDKr5irbjg3HkEML/2kVB3iO5hArj26c/G2cN4fem7t2rpn/71Jud27s04aqaveGJ+XREl2FlU/lNk7tWew58b2re4hecNTHgXao612HXK76LtHYpNT7gAAo+OK7/atF6sAoCLcSG3XwVefQ1mIwerdV7sAAAipz/ftnSIK9N6qlDvHcwYB2E23Tpjr6HomNozAh+Dp6XnAwYFGp4/i8cjrL/ii0ugBASeNjY2R7wDy+ugXjU43MTEJDAz8oJvP+4Iv8rJUOxH9KHCnlHFYGQD0ZB7fIfbbLr/gi+F3irv4la5k5mIUum9b62/eFYkD7LmNOqZ7D50Pvxhy6W5KCw0AWuJcNNeKWPgHX4yIqRhgvrOs34NfwYz9PFEYAgCgFlxQWu2WOPJmDC0ty1nG4HDMxOTkrPIbjrvXuxZxOamOctp2lxuoAEBvunNIAX2qcvIRem/sXrFacaeLh6enp6envaGkiILVtarJWwGMlF5zM9kcXjnp2Ztaf9trvVxg9aSt2+/sXGl6o2ZiCBL+qYOOiWn4pEaUXBXjZq18rRZX6KMlr3e4jMBtj7EQcb5HACBhoswkfl5v7Orp6enp6em4Q+ZHWcfUPjqjL/6AzBqfNCIAAC3/kPIe+5DJKxX35100WLNwi6k7b197bfE5G71zh6YKITvnmMKeEzEd1Ml/aI+2NHTxKeloC1UX0wrMpdK6bhzR44lC9XUrBRFJQ3tPT09PTw8Xo42rV+y63gPwe6Iwfby8vOzs7UlkSv/AIPL6C76IJLL/sWOGO3ci3wHk9dEvEplivGtXUFDQTN+fAGA0y8ta/UhcO77tqtEqw5BSDgClq/CG934bC7Pdm8XldQPSu/nStzBTosDuenxAWcn8ViuQ08wlFRW09G2szXZsXL1Ew69iEAgt2RHu+6wtzIzWi20wCs4bmtJgvB9/hiiQn3gtXub4eFL0De25q5yhb3T1hHd5onCwhEuLMVxjuP9+BwAAufq85XyZgPcRBctrU7YCoNbFe1ornMiZ9FBOKg8y+0X2VM2krdvvGYuYXqueGP2If+qgY251s7Qq8aiTmZmZ2X636GYAGib2oNWGc2UAPY/MpFfuCXxeGGkveTD6d0TBKa2fSsJeN1skea4IAACGkszRmjvDSyYNf71VFF4MvcUEq8JUdHzCm6YMBLRFWxo4erwcguFSD/llW4Kf5t30N1AVkCh4eHh4enrOdKkIwkRwcDAy9IAwTfg09NCR5WdnfDxvCABwV4xW7bn+5i2QlndAdMWeoBf8WK11ZkSB1nnjAFrRMrCBDNByfcOyre6ZOACAjrt7xH5zSZ7QkU5MtVy6cu/Vio+bm8VnURgEAGC039ZfonCu6E2X4WJOKIqYHMue0NINJLhbbNa7NQzEO/pihvtiO7gAwOrM9Fdeqh07ef3Vtw09XK4HcvEp511aWtpGfvEddC4A0GofeVorBOSMPZR3Jvs7HL1WR2F0ZfkrL9d9OClhPuWZ/YrVnvETMqGyak5s27H7WFZ/Z/G9K+fPnz8fcT2nB4BaE3vQSjEojw0APTFOkiK2Hp56En4PiW8fenB80kUhY2+YL5Y4yxMFRnOw3no9h9hJYZZvGXrY5pvXR+jNuqClpaW9fX/ws3benypDVXR9IppJAECrjnbX0dEx87pQQYH+B5YGju4v+gAA//ygrija2eWIgXpoNXz40MP0EaJgRgQ+IfzBjAiChz/BjMTHB9YtW7RKWVdXW3PT6nlfzRNVORD2ckLXd9OZLbJm/hmTFxGfCWZAFJj9D323rtvhntFCBwAYfLxnjeahuCYOAHfoha/G8r2xE0fWq/zXSdsGF00ehH8//gxRABhOcpBdreiexmuV29Kv3byc1kXvvm0uLaJx9mUfG4AXzLhu+QanuAEAVrKLgvre4FoiAACLVBOus0LcMKTyncGM4dXA6Hn57FFszL1DpiZ36oYBAFcU4WKser2OAwDQkXz0lJGknF9RP5PDrA3RWi5hFP4qmPFMZELtKCHfb4vIOvv4dt5D/FgwY3jJ5Cd3UuU9V3OFwDwWAAC3K1hf5sfv/u9b+1ja24MZ9yd00liDKc4bRNwSeYGVXFzSIeXlMs4Pat8RzKjildNHJrUXxsTEXvE9dOjoGQwDABjp3ussTicMsGCoMd7VPTA6JuZxVvEgG7pizPT2u2Xzpjb0Z1gt/errRcvVwjDwR8GMY6LQCADDT86k2W26pqwVdwkzbY9GRAEBEQWE6cMfUWAMNFSkP46/HxMdHXVmt9SPclYX7j9MS4wMKSYBAPRneq4T33rmec9Mpax549jTEwU2oTrUQklmu1t6+3hnObc/0kxG69ADHAP6EjwlZAzOPi5Ijb5aSQMAwD62l5TQvlKC+7hpD/wTBS+TRxZPxrvwmbjaK3byCydMj+ynALCGaqPcpNHSMmg0Gi21cavV5bxG3vTI+mv6q42csjvHTorUku5nILb8ndMjL70KZhyJO+CZ0DECwG2ID7BUdHpOBQBi3p078YXRR/dFVnWSAIDY9MxHf83ySdMjSR3pgXuWruVNj5RUN/Z+VP+W6ZHk6vuetlvOF4wNHdAwYVvnf/+j+V3a70yPfIJlAbX5pOnSzRdKx4pgE2puOSpIrXzH9EhN3+f9Y90hfakPw4+F13MAoC1MfduhK+U0gOJgzR9/lVJR2Wrpc7eFw+l9sNfY1St3rAOG0RBpOvffv2ldqoXfnR4JANSsHAfbuEtNANAVKHvT/njp3SvPTM93TXd6NSIKCIgoIEwf/idc6r1qstbiDhY4fQneKksl0Wg0Wkxcyze2aJQxC/MocIZSfX7+EvXvn8UUFeXRaDTa0OdpM5vcGWW2XlpcSkZcTOTA/b5RfMNNZyVeAycipR/wtIogwDwKb6W/3mPHPc2w5j48a7xqlL7GtyRcona21o9lPOp8HULIrr2spOlws/T1rEbmaGf9+yVc4tB6Eo/73M5soQMApyfOw0Bc+1o3ACX7lNexkMTK9MOmx5+U9/CmDjNGsfVTEy6xR5vrxxIuYYfenseUy6SMDvcT6K9OhDXa19OFI3N/J+ESlQXAGc66aCllFTOhd4La117/HgmXAIDbU5AQceRc4SgbALhtt9RE9I+md3GBUhSy0+F+e3tN4mFf5/0JnRzK8NDI6Ou0jRxKb1fPHyVc4rLI1MZbT3fufhDeCABd581epGMp5LpSy+PN083hiogCAiIKCNOH76LAZRKHeodITAAuDd/XUIvBYDB1LQP8y2I9zTwKLOJAa3tHe8tYZkBMc9cojQvAHelqravF1LVgKQAAHPJwD68pq2t7W6Tbe8MvURjtvGZ7c7XYBfMJmRk/iJZLOrrO4fkjH9jpwyG1XbXQtPYKTimpaMNRqK1p+1RWGka2AEB9tLumhJi41Iofvpon5f2UxJcsGu+oXU/BVZt1FrHdH9qVxe7MvW6nrHEi4UVJYyeeyagJ3r5a1zGjiwtA7Ug5bhOWXVsQdyHo+Jm8Dw/QZfek5ZuuDRQxy3naCwDY02YvM1rwg8X5xkcQUXhvWMT+jt4+En8ePoQaRBQQpg+Swlmw8HFRKC6XxWQzWNyPvHWOZJ89EvX8Q2emMGru7dsuKyevoLBhy6Endd1VjwPNAwsoAABcDofNZDLoFdeOx1RgBbT2Hr7l2c2jofnEd285ETap8LIVGi0rv369ksWxnOGBHH+/4JtFvB4Y1mhVqJncunVbbP2ffVTQDZfNYTLY4znk+mNO15T2kEcbagMie6abp0OIRYHLGWopyisq6RyPEuaSemtb2wfJb5e8vWzJKgAAIABJREFUzlirNXqm8fXTuGKE5pz05KSkpIycqoGxYgiNxWlJSUlJSTmNg1OHv4SDv6YosImt9T2jH56YcSIcQm97U1X3LFqaSXAgoiBYkNUjEfiIEIsCixRr+a/PvvhO/WQ1727Pzg9ab7r/RunbJa8j2nyVzu5HdR8rCqO1t/2M12/epKysbGB9tpAAwBwsu39UV1VBWVlZWdnqVsmAALrAZoLZLwocxkhDYVbF+NqgQOgoLChuGJg845xN7ClJffy4oG4szTxwRtrLntf1vm3hOlLOIX3zS0XE8c+M3JJ37/r169ev34wvxTEBgNhUlFmGHf8uETuLC4tq+ybl9mE2JwTZ67g9e4+FpQjthSmP41+2jxdIHcLUlFb2UAFgsD4vv6qVyOt3ZlM6agpeYPr5EZ3HVxBRECyIKCDwESEWBQb+sccS2fUqq0V33WynAgCn4JySpXNUJaW/7GFMYQOTN1dnqPZ5ckLlEAzEWYtuNxnvUWBg4i6cOHHixMnQxwW8qT4sbNHTktaazKuXAgJOht/JHXijdSHkHdml5hA7+PodVl/a+V2a9pHC/784+0WBiXvhuWn+zmuNY7+XhWxcr+r+uH3SZqTKO1ZLUKhvDCIKee0xIz9YZ5FT7FsGMUeemqAtbxQPcQAAWJ1Fd+0NdNR27NixY4fGVl3vhKohfOVxlZ/1wsfzvVVfVVFUPnC/eXI5/dknD1k5PR6Y/P4Uyi9sXPQ56mvVm2PrumHT91lrGt/BAkCyq9Q601NVvJSqpOZQGwVR+0f8SjfINxBRECyIKCDwESEWBdpw7CFpy9Coc+YbNlg/GAbgFp7bbO0aXUPvuq75zbpDRQQOAKvhrquSmPrdPiAk2IhuN0loYAMQ8iIdN21QsrWzs9ujq6xoHZLZzgXmUwextZJow51uthbGUmvWuKZPmOLMLvZDa+3cbens5ujsfuJaKQFg9NlRx22i2s4BLo5Obt73y8mzaq30D0EIRGE4/8i2lRaR4+105WUNVT2/ZOykzQglt/ysl4kt27Le9kIdAQDYhRHGazwfkaeIQm+s5W/GAaVDLAAYbX3oriCpG5g3NoLQmRr9vKKnryJo+4o918ZTxdfe3q6uczB+ysKULGzUIfud+x9MXapmEpXhGtt3Kq+Zt37v0zoAgO7nbg6GVrFdAJDmvVHZ9jyG1y1Bbr3iqCLn+vQj8/MJDkQUBAsiCgh8RKhFIdpNbG9s03DeNV0J6cMFeKgP22LpcreGDsNx2+fLnSqgAr0n0m+nistTPEDPfUvR7aZPmjkwnGopstk1k+cBg7fMtqkZ3BoAyPSQ36h8IA0PAKykE2piY2uDAQBA9wN9MYUtZg7H/Q877pBZuvlgWUfnnf06yyR3HDp3+LCH3m8r159O7Jz1SwG/HWEQhbwjmqttH44nP2uN1NHQ802aIgoFlxydDELvXTZZv9X3QTsHoOzSW0WBnugugXaI6CIDAL3i9kEdabfySZ5HKjuhvdLy3vi67p0PDLV03R5NXcGaU3nN0dbA/cW70umVh6gZBIQ+OGMuLe9eSgHoz3ktCocUVRwuYcd6sAaj3NVlEVGYBSCigIAwhpCLgqjprWZgjjzy3Sit5J+VEqFr7xpZSQPAP3HZtPlcMb4p0c9Eyb+QAQDYWEtRPdOnzWzIC5BYejCTOtYy1EU52+/2LGRAlqecQ3j2CADAcOFlZ4m9sa+HnuuurF+q4ZeLBwDojLGQWxMQ9zLUSBV94AkTAAB3fceiLZ4J01jSRZDMflFgEUqPKn0/f42iGg95kR9+0wzKmrwMHaHw0j4rzTuttNpAbQk155xeas0tE7G3iEJriPrK3cczcRwAGMw4aoNWvzpJOjjUmlMqc38WXT92xPVr5ixS9U95y423P/2ojfXO6Mapf3mDsosq+v5R2O7W02rL1IKKGLh8D0dD69guAMg6qrpqwcr1W9TU1NTUtiqK/LpM0TNZ6AIkEVEQLIgoIPARYRcFk2tVAMDqe+a8RV9Lx2C9h8+9CjIADOWf19rsdeuW/25l73IGAEBnLK9HgQ2YS1uXOzwZ5rXqzPzz+ywNT2HYkOkhZxuU2MMFAFxu2D5J+wevJ94MJ1mIqXk9bAIAbl+am5q4T0LhIycjtd3XOgEAqHH2a5U9onuF7u4OAEIhCqNFR1V/3ewYHs/jvJ2krO7xtE7gctgsFovN5kkfofDSfivVS1UAxJyDCqt1PeOTIyzRR5IZhN7kICMFBQUFBcOA2HoOtJ2VX2p5qnAUAKAv2WPnMpWwSbdUDrnypMaijfsujh3xoqOsrKb303bgcthsFovFftUBMfrijLWN7s3xfPAcNovFYnGoA+nn9ygoKCgo6B2+VcYAqL6oout3o4sJfS+9lJapn49OOOy+iycKGX6b5VQtLt6Jj4+Pj4++ZL9NTuFgEvXVkYRkLg0iCoIFEQUEPiLMooC747jM6EoFFwCAg4n2kv3nZygZu/g6GgBwCRXHZb/79uelW0+MZdvG3jNZts3oUSMHWJgTWlIbvB8O4XC4hmTXXboW50pYwE10lLQ8+aSbCwBDORdtRKxjJgSz4+7by6k532juHay8bL1S2vzJCL39gauOmuH1Khyu6qrq2nX7ojE0IbmnT2L2i8LkoYeWSG0N/cOpvdB+f6cqWlpKVsvj/hAXyMWX91uphZcCAJAyjssu32luv1XcP4lGpw+2VuTn5+fnl7f0krjQeHbjMvOTeSMAAMyGBM9tq7XutLz68JhUOoOBLw/QWWlxd7yjAXvfUFPX/Uk39Dw23bZOWkpK1elOJxsAYDj7tLWN3m0MAHD6Ms7obVFYr7TtcgF+qK0yPz8/P7+sqQvPASi/qKLre7WNCgD9yZ57xNfs0D24Z999XoyCoopDRMeYegxGuavLemRwOE3XvfSlpaUl1b0Sm0Zn/zcLEQXBgogCAh8RYlGgjyb4KzlE143dQ1n11y0V5qAdU1p5oQKUbB+pf/0gGlQxdgPueeKqZOmQ0swG4I603bNcJSohISEhvtU6OGuEzgFgpB/V9IjI6OcCwEjRrUOqXk8nrs7C7H60X1lurbjEWhn5Y6l4FgCX2XTvkP4aUQkJ0aWGp1I76bP/Zv52hEAUcLmHtizcdWO8f788dPNGDc+nWGDgO9tbG8vzLu6zSMQDpSjMes+m4BLeRkN3rST+9TfUN3ZxU2bEjsTYiKl43OP1AHFGK0N2iq/V8U1qbGxsbCy65eFyI6O1p+KUxkKDiPHFa2uuqyupOj5sBSahq6OtuaY4zN7sficLAJruu9qZ2qfhAIaT9zn6RVx/9CyzqG9KiEHx2Q1qHuHNBAAASutT60Wfo76V3h/fCwApB9EK5oHV47Mewmw3rD3wmAb0kT5sG7bjkadtcFL+yAxf0ZkHEQXBgogCAh8RYlEALptJY0zImMNlMyhUxlhXLZdeEWayeP3xmgl/pdEZr7qMWST88PDw8AhxPJc2l82kM8Y6erkcFoPGmNzpy6QQR0aGR4mv05tzWTTCyPDwCF6o8z3OflFg4SvD92n6Phl/vm+4b7/XKfTF2LSUwdLUCPeL1VygYh6c8LONGZ+pANiHlorySkfTpqbOqLyo+pv56frxB3V2X+E52w0S0tLS0tJSau5PmglsdvP1A5peceOrxLY8drRzOJMxFts4WpN52fV8ERUAiBn++/foX2gGoGd4b0Svklm3XnGDyYWS4UnfiNq7No4hD8czQVBqohxFJQ1OZw8BQH6wubV/ZDNvRie168Epm11B2WOjWIT2B+4n40obZn9sIyIKggURBQQ+Isyi8EewCRh/9bkbgorfvelfntkvCn8Arjrj1rGzhR+6NG/9pY1Kbo+b30gry2Gz2Ww2513Oh2/IifQPfMmbEEko9NVXUvLMoAKQk1zdogpHAYiZh9BHs1jTdkf6QGdy4LGYF41CkXwJEQXBgogCAh/5VEWBgc+7vM/5EUYo7rECRnhFgdz80FRksZbLqfCbd1+0flCOorbr2qoHIqspH/gFobU/tVm7WOPAsdAbd3Kxo/1p5zQUFE/xkoF2PPXy8fY/FXzOxcE7o3u6aTUI7VfNFdZvNjxy5XJsbrMgFr75MBBRECyIKCDwkU9VFBDeH+EVhZHiSC8XWysLMxM7t8iS90ikPIHRquib2c2UD2yAiRUxfgdtrS3MTGycI6v6eopTYkMzxjNzcWtj/feamlg6xc5A2zJYcfeso42NlZmJiVdUwfB0F3XhO4goCBZEFBD4CCIKCMIrCgizh09PFJhMppSUVHt7u6Ar8l6w2ezJotDeMTklGQLCx+Hr6+vj4yPoWiAIkvDwcGtra0HXAkG4sbe3v3DhgqBrMcOg0eiBgXcv5DFLmDt3Lu+HMVEoLStXVlbejIAwbRYuXLhw4UJB1wJBkCxbtuynn34SdC0QhJuff/55yZIlgq7FTLJp06b//ve/69atE3RF3gslJaUvvvjiDVGob2hMS0tLRUCYNgYGBgYGBoKuBYIgsbW13bp1q6BrgSDcqKmpWVpaCroWM0liYuKyZctu374t6Iq8F8nJyd98880booAMPSDMFMjQA0JERAQy9IAwTT7VoYfBwcF3bzc7mDz0gAQzIswUSDAjAhLMiDB9Pr1gRmTWAwLCGIgoICCigDB9EFEQLIgoIPCRT1QUqO0lz7OyMLjpZr15Bbmj+EVaSkkX9Y1596Se2hcpKWVtI8K5vvQYiCggTB9EFAQLIgoIfOQTFYWWQMX/ffW1WSp9pgqs9V/1fyiUWHDjG1l9am5ZLEChlE88H56p4wgCRBQQpg8iCoIFEQUEPvKJikLbBdX5c+ftzZqxxLe44nvXzgc+rMG/oR7YOIeVKJRW0IvZv7jfH4CIAsL0QURBsCCigMBHhEcUWO3ZUWGhMckJkcdtTC1tD8RWj63owxjIC7G3NjM1Nbd2vZ3bzQUAaL2gtuCXxfsTu8pvezmevP68HwCAVB553t3zdg2eA62P7C1NTc2tDwRczusHgL7MawGB99JSrh13MLfe7xv4vBGXFWJubmXnfzO5mw0ArJasWxdPRleMsgEAVxq139bSdP9hz/3aol/8UzfoxSgAAK3wmruVqampmeXRy1lCEyqNiALCTICIgmBBRAGBjwiPKFDzzxst+MfXC1XM/QODzNZ+uVB879MeGnkw20th9eL52v7BwW5aa5YsVjybhaVDX6j6gl+WuGR05HqIoVBLDB/0AFDybCW+RK1xz6nIPOfq4xcSEuRtsOhvX2sfL2dBw0nln1Bfr7I5fO68p/6PKNSv8obOJ329jNf+379Xejxs5AAzznLZP1CylzrIdHyO26pf/iNjFXz55O6tS/7zj/8YX3hJAObLC2ayP6y1Dg4JOWajuHiZ3eVSsqAv2XsidKIQHx+vqampqanZ3Nws6LogjIGIgmBBRAGBjwiPKNBKL1v+hPpZJ6SABdAXuXvul186PmrDRJl98fkve+/2AgCUhyp+i5pnHtlB7r+iteCnXxwK2DTMXbM5n6848GR4tOy47Lf/UD2bP0LsraoZBADA5x1YglqiHdHH6YowWIX6h0JEDR2g3kPkq//MNUyhA9RfV/kaJbMvbhgg1Vlmzj/U73bgsE/2/t8/f7V5MAoABSEG81Gf77hQSCAUWC356ivVCDwAQG+E3g//ljmQ92GrFAkM4RKFO3fuWFpaxsbGxsbGGhkZKY7j6OjInYCgq/mXAxEFwYKIAgIfESZRiDCZg5LwSe0FAFzC/kU//Uv9RPoTNwnUL5L+L2gAAH0pJjL//r/tFxtHe65qL/xpvu0LAHbHE+P5f5dxinwYZrZ8/rqLRaNcgNwLGnKSMjISoj//9zPRHaFYTlfEjhWorw1jW6gAzQHyP/4q6ocBYNfd27kAJWUX2w+Q6iIz9wuNqMae3JPyqLkrPVKIAND60GkN6m+6F4rxNVclfv73PxeslkPLyKAlVy78ZqGKXbqQJIkXFlHA4/GxsbG7du3CYscyzmEwmOxxbty4ITOB1NRUPB6Px+NJJJJgq/0XAREFwYKIAgIfESZRuGT2E2qFbUwDAPRGWcz/33/s79WWhOiivlntmUYGAKi7oTIfJeb6pJ85cknzl5/m22ZyANgdt+3E/zXn1xULfpTSO11BgN4Y69/m/W/vvfbmgmjjxajlemGdPFH4r969RjJAg7/sDwtWe1UAMDFRO+ajZPY9GABIdZGZ87n6vdaBhls7UF8vcXxCAICq6+a/oT7Tv1g8WnVlzY//ErG5jenAYrGdPf2DowQifcYmZ/IXoRCFoqIicXHxPXv2/N4iPVwut24ClpaWEhISEhISKioqQpRcT3hBREGwIKKAwEeESRSu2v322Zc/qDvFvIhzF/vxm+/Mkwk0fEuk1g8LxE1Ci4uLoz23Lf9ONiC9kwO9ZxX/99XXprzpkT2ZQcrfoVCo7/dczCMBdEabzP9KxONp8cs4T6m//e2Xbec6ONhgjfkolNrtehJAnbfov75Z6FwKwKy+ofE1arXlvX6AJPvV/0ZtuN4+OlxxUe7bOUuMwopLE/2MRD5H/V0n8AWe3XhWWezn/+hfLq6sqampqanv6CMJiScIgShkZ2fr6+t3dna+f/cAkUgcGBgYGBh48eLFpk2b+Fo9BEBEQdAgooDAR4RJFCIsFn6xeovxTiOVdXKyckcfdzAAABitz87oyMnJy8uvkzM686SBDQDQE+uiq6UTWMoAAIDBl94q/4f6etulQhwAAKPsvK6avPw6HV1NO6uDuw/dH+AMxPsYrVM+lNZJBcDetFbX3XWpCYDV9sxHZ53V2awRgKKLVtvWOz3tZQAwGmIPycnJySvbnQy+4Gm18+CtMjIAMErObtsit05eXl5eXl7D+Wy2kIQozHZRyMrK0tfX7+/v/7jdMRjMypUrZ7ZKCFNBREGwIKKAwEeEShRM56LE3BM/fEW0kUKfzf/7fKNHHtID/TZmrSgUFhZevXp1165d3d3dH10IFos1Nzd/+fLlDFYMYSqIKAgWRBQQ+IjwiAK18Nz2z1G/2N5v+sAdKbV39/+EQonsvY0V6kzLfGN2ikJmZubu3buNjIymH2Hw/PlzMTGxGakVwu+BiIJgQUQBgY94eHh4engIuhbvA7e//Mn5Y1cymvAfuCO1OTvS92hwcrmQTEL40wkODp5topCenr5jx47i4uIZKa2trc3V1TU6OnpGSkN4K4goCBZEFBD4iJeXl62dHZFM7usfmOWvIQKVyWESR4Y+cMdBHJHG5rDJhGGBn8IsfBGI5MNHjlhYWAj6mzhGfX29hYWFmZlZUVHRDBZ7//59JSWlGSwQYRKIKAgWRBQQ+Iinp6eDoyOdzsATiMjrL/ii0ekBAQHm5uaC/iaOER0dvWjRourq6pkt9tatW9ra2jNbJsJEEFEQLIgoIPARDw8PD+EYekDgF7Nq6OHevXt6enozXuzg4KC3t/fJkyfffxcmk8lgMBgMBocjLBNdBQkiCoIFEQUEPiI8wYwI/GJWBTNGR0draWnxo+TQ0NDdu3fT6e+19HhPT8/mzZulpKSkpKScnZ2pVCo/qvQpgYiCYPkERIFFJHe0DjVhScSPXPWXSyOQRoi0aVaDOtw1RGHM0MMBh9KHb2ke7hxhsoQ6rTwiCgh/EVGgUCguLi6BgYHv3LK7u1tfX7+goKCtra2trS04ONjJyWl0VFjyYggGRBQEi5CJAn2wvfRFbnUfEQCAMtjQi2cQa89HfzP/9Mb9LzNHxrZidlcX52RnZ+fkVbQRX+1L7qrLy8nOzs7OyS1sGX3d/lKLbvp4HIppetXGk5qKXmZnZ2e/KGnoowMAZbCjtaOHxJv8xmUT+9sbOoenTIXDXNy2M/AZ9q0NO3mgqaqyvIMwbjIMQmc3tpfAAuDiu5tae0fGBINNHehqbe0ncSmlQUlbfju6wqWyauoigdS+luIXubWDFADgkgbqe/Cc2WoTf0VR4HJGehoae/Gz9TP5s/mLiAIAODs7GxkZFRQUZP8Ovb29ALBx48bs7OxXe3E4HFdXV09PTz7V6tOAb6LAJQ+0Vxfm5+ZkZ+fkFrUOAwAAvb+1JCc7+0V+3RCFX//H0xcF+gDmRXZ29ou8qra+sfaI1lNV/CI7Oye/DDPCa1M4lO7Gopzs7NyCxpH36u16O0IlClTso+OWcjISKqYRtXjgFPms83nW21d0Ln6NE2ZofCN8efIZIyWl9YqKivLrlUyOZPQwAVhd1VH2Ohsl5RUVFRU3SC6SMTtf2k8HAODiko477t5zZezjYvZl3/LSkFVUVFRUlNmo43a1YZRdE6K/eYdTZg8AALDwKf4aK3df751Su5bblirHnw28bTJ9foD0z/9GiexLG2v1m+PN9xofTBwEYDzaL7HF5WYHBQAARipOWipt9M1kAwC0hN7Z7p7/cvKDBqX1rvcetIy4hvWtNgqQczxlvJNIH9mXwnc+DVHgkAeqX2RkVLQQ2bw3uIRuTGHzIPut9xAWMcpx2Wr3R9PJqoCrTb8fGxsbG/eiplvYe6X/OqIQExMzZ86cxYsXK/4Ojx8/BgBZWdmysrKJO3p5eTk7O/OpVp8GfBMFVuaRrWsWrpBZr6i4UcU4ogCAhatPOaQjt0FRUWapjFloyiB//gOnJwpc6kBliK26jKKiInr1annDa+UEAFxuiKPyRjlFxfVrli2yutpKA9ZQ2QMnDbSioqLU4nW2t7PxH+sKwiQK1IJgJ2fr+4MjRUd9bPYedNyje/BxO4lYcS5e3K2O15vA6Ew4uElcOyCb146Tq5MuXCqk0nqSHbf+Iu8RP5amdTTXd7OI+N5HQwAwmONmpW14BQMAAMSGkF0ScnYxrUwAAGprelxEfCujNsJgi4Hza1E4tm3VnhtTRYFaEaq06VB671s+ioIg+a3K6xbP1zpVjQMAaIk3t93lzhOFA5LKrrewY6JQecpy8yY/nii0R9wz8CqYvJgwKfuEvavD02FcnpeHlZ37fmN996Rmxmx9ev00RIFUdddqKQr1o9G1Up7pMfIvbv/NOZb81oEmNiHScbmIx8eKApfRWRRpa7BFVVNTU3PH0ajC4Y+u9+zgryMKAGBvb3/79u0/3kZeXn5SCgcvLy83Nzf+1eoTgH+ikOIpfyA4nfH6HWpj6fOE2DoAYGQdFFEziqwg/u7e02B6osAerk8+H/aSAgDM6gA1+S22cSPQcDPkUVk3GwAqw0xEVhzIJVNrX2YkPWkBAMJT62UaVk8aP3KIXZhEgdiYkZIY3UAFoJae87GzsLpWSwMurSwobq1rLQ4AAJqD1ZRs/dPfTJpDLQ6zVlW1y5zwLqUkZPNS2xQaUEqv6GtI+2QQAQCY+e5iCn4PWic1u0UX9FRNvcvHBaDgvJ6I6c2posCiFZyQVwzKeUvGnpeBijtPhV12VhXXDu4BgNbHlnZ7PJIGARjxDtIafo/G16LBhh5QVfLLYgMAtIbf2zFVFPC1SUnJca00AFJBgPteC9vIRuZs1YRPRRQIJbf8LBavWrR544GwJhIAsAvDjcS8EwlDnRmJ11Kaxj69nqL7D9JLcSRKjNuqNZ7xY0NVA2X3Tnp7eXl5H75XQwQAYBOw5VkxLytKbnt5HTp86tFL7ISbFFB6c49raTomEv7kc+Qffx1RKCsrW716tYKCwqHfgZe8YfXq1XV1dRN39Pb2trW15VOtPg34KAoHZaSk1Ww9vP3PPGh50+57blmLyVlH189CUZhI101LfaXdVztfv8PtS/KXXmb5ZELj0RxsuFrROWms7/qDESZReCssfPFrUSCm2cvtcbtTxX5jk+44N2t941sT87lTBuKdViiG1zFaEz315XXvtgAAQHuU5mrr8LLJDlB+2VR2mYi6kZWVlZWVhYmq1LJVprenriHDpfdG7ltle6dx6nNm7kkFo3NPe+qz98usto7vhP4UqzFRYD52llspqrjTzMrKyspqj670SjGN49kcgN8TBeHiExGFgsuOzjuCb4cYKagcje/iApRGGK/1S6X3lx3XXyPukkEBAOgK1xTb6nS3i8J56LZqjWcCB4DemXPUZutmLRs3Nzc7FWV18+ACHJ2Je+4q+fmqzRaurm4OWmvXbN+X0vnq/sTpyQ/TnbvF2sfe2spmX8DdkoHZa4HvyV9HFNzc3OTk5Hx9fd1+h4KCAgC4devW/v37Wayx8cLCwkJTU9OsrCw+1erTgG+iwOksiAv283Z3czaQkVR3e4oFAM5A7t3jVlY7ZaRUvG9X8Wnsb6ZEgdEaa7tFyTaqbcL482DCgfXovY8GAIDe+eyan5WV/lpJjZNxTYzfLeYdCL8oECaIQk+c3hpt67s1b95cexM8rLbvvNw+4S1Kf7zjCpXrbRRMtL3OWuMnvGa/4qLkb7vOlk92gLKIPQqSG2x9g4KCgoJOH7NSXbva9Fbf1KowyHFea4zCi9hT/pJ7Ul7/1GM8i1V+20ByrXVCeryTo+mYKDjJiivu9D4RFBQUFOTvrCErrXYs+w96FISLT0QUCi/ts9K820qpOrFNUtMjf4Bec8tEzOsJAK00zEZRal8eHaD9xjYdy9AsHAeY95xXrvFKBCCXhrsqbXTJ4vUOkB6bLFQJeN5Dwuf5bFhgfDqfBAADcQYG+h4Jrx4G6E1RjksWbnW+GBQU5K4hvUrHM65TyJeQ+OuIgqurq4+Pz/tseePGDd1xdu/enZOTw6cqfTL8CbMeKBWnlefIXsSwgDtakxEVFHT27Gnf/fvOJdQOvXvnD2dmRIHQGGIlsck+bGJPQeXt3eiNRo+wNAAA1mBJ8s2goLOBp7wdDoQ8a/vI9uTTEgV6w5ltaEP3hDfT7pNfnDVSW7cvZ8KlHEo9hl7h+oLNqI3epytulMBr9kkvnCTED1zHTNKu4mB9VRPv0nGxzD+nJ2J5l8zuzww/oKSktHn7objqYQAABvGhh+iuy5VcoDcmnjFU2bqiF4zBAAAgAElEQVR1q0VwYiMboOCkvF7AwyEuAKM6dKfO+i0Wet57vV8NPfjGjfdtdYS8a+hBuPhkRGG/leqlaoDRdAe5VTv8nqZespT2jqcD0Jru2+3U8ysZ6Yvared6rpwEAKQ7zivX+DwDduddu10bTR6OjyIMR5us84iq6e3KPWUoG1YDAAC4DDuzfU6x9eOHIlcHm/8i7VcFAACV57XWq9mm9vzZ5zuz/EVEIS4uzsbGprGx8T23f/ToUVRUVFRUVGlpKT/q84nxJ4gCreGG4RKli2UTxJyZZvKblNWlko/sr/9DZkAUyB233TZuMA0o7n3di10Xc0BJRS8sb8qTLCFu+3wZp5i6jwtn/LREAbiDTzw2rUA7x1aNkMnkodbUG95nXlIozQ/sZVdq+MS3kslkMplQH2sjK7LFN5sK3O40/x2bVC5V8S40sy7MSEJE60JeD5lMJrfnR106cbeRUReuv0nfIYM3dMHCJx9VW7b75iCX1tdYnJGVdd1t36mop30AwGy+vEfkYMIQwFDiNU9di/MJj59jOokAkHtcRuvY/X4aAEDfy0sa//viHys0jmeOADDi7NcqOd14NeshwHzjBp+M16JQWEAGoLZdML2vJxO6ySw9fmpsxGzmExIFtfBSAAB8sp/M8t02DmriR59SOQDcrkhPZzuXwKM2NofOZxEBgE2847xyzaFk4A4medupG9wYb+jrz2xR8Y9vGerLDdCTOlMIAAADz2xMbV0evGpdGK1x3oqie1OJAAC1V02UdWwShenf8S38FUSBw+H4+/vb2NjMeMkIPPgkCp3J16MeJTSTyWTycJynrKh2UBsNV5AZfeFeNZlMHi0JVv1ts2d8Az9mlU1TFFjDxce3S67R9shswXPZdDKVzmKRMk4Zi4ltCUiqJ7NYVAqFxuxKS7x7Oa6eTCYP5gRsXKR6Igv7cal+PgFRKAqKk/BoHHc+Drn+rssGmdXikpKS4jKbbcOqCRwA1khDvKPBBlFJSUlJSQkx9SMPSgeoHACgVt/ZqStz4PF4HwRjNOfsThExMUlJSck1Gwz94wep3NqrFnpWPrl9Y8fLPGssb393XNg4eaeDbjx6PgIA+DTXNdrh5TQAUsFtV7k1shsVdvhHl1PZUHJezfTck0FewCmn75mv6n8XaJ7LxwMwkjw36/vFdPG6K0Zrgp2265zKZQMA9FyLMTxUWEgD6K5wWBV9PqX+ZnCG212+dIPxi09DFPD5oTYmShdLeL/13zRZ++/PUd/ve8QAAOB2JJ7e9u0/vxSzvlNGAABgEW7tW7TM9REXOH1Z51XlN7rFVHV1dWHuuytuc0/soDEG0v00RE7m8wpLMjOy2B/zqkcByG1P3VTEbe80dbWlum9bt9H5Lna2zn19T/4KovDgwYPt27cPDQnVP6dQwSdRoDc9tNuOFpWUlJQUX6vjm9VFBmBh867skVotKSkpvlLc7HQyljZ1MHkGmJ4ocIZS/RZ//9X3v4qtWycjKSkpufNYRvpDF/XFX323SBwtKyMlKSmv6ZJY35V90WCtiKSk5NrlUrYh2X2MjzyXT0AUik9EzzfIftFCGB2/ozLxQ709PT09PX1DEzIM0Ik43rs9vSOvBxdIVYGOpjsCcl9fPy5lqJ+32SCexgUAFp1MIlNZYybGZdJIBAqDA8ClU0tunLt0I4n3lD+c7LZ8tWMyjte1w2VQybjU43Z+J1PagE0jkmlM7qvQCRZ1ZJRIY3EBgEklkqiMsYxJXDaNQiLR/p+9846L6kof92R3k13z2+xuvkk2q4lGjUbFAtKxgRR16EgHqdKLIBZEsSAiKCDSBVRUREVRUEBBEJUiiNKk915nhjIwvby/PwYRsCEzMGLO85k/uJdzz3nvwMx97invZQBrqI3wYO85Gae8fDJAV8URs6J2GHpxJ8cl6h2TIz5fvgxRGCq+dszN7Gr5yCarIdZAbO069wcj/0VdGfZr/z53++kKju0xhxNPbFE8/ZABACxi3sV9ChxrVXCJe4VjAlC7soNt1aKKAQAAn3Von7vX/bFfFuTapKPyq4RFhNfIW3nn9E7Ll9RM8lmJwpUrV5SUlHhebXx8POpOmFambeiBSewbuVr0jCbEY9KInH1dOPK0ff647FFgUYg4AoHQy7lWdXT09JPJpMGBfgIB18U5n85uAokJLOpgL+dc8BQuJkbPelFgU5pi7otLBCo45mb2fbz425ALw13NNI9lET/xXaQNZp6x0dymH5CSmlXeOkQfvG62WmR/XD8NgDHcVvHs8ePHqZFuJy7GF08hLNJL//vKEkFbT9c2MoHZUea6o7CN1fck5rFd+Kwae/gyRAHYbBaLxR7zD8JmsZij6TD7njgrbdl+Kpfy5rfMN78FNp1CJpFIZCpzTG3M17WxWROqBgAAOoVEIlHoX8TTgj4rUUhLS9PS0qqvr+d5zejZTtMKSuHMX2a9KPCAtqcxsRfSGj7xcz5QG+elv3Xbtq1btxh6JzQM1sXv8b5X2gcAMNxy77SRgoKCgrnX/TpunyEBbCquJTa4AccarsyuuJA+qyY3fiGi8CFYLbdd1q3bdGZaJjx9CXxWogAA9+7d09PTm5DJ4JMoKSlJSkoafToDDofLz8/nUXSId4NEgb8gUUBMI66url96Ent2ffq5sFM36mf5TILp47N6zDSH+Ph4c3Nzb29vAmEqeS/19fUxGExxMWf0CFJTUyUlJXkaIGIiSBT4CxIFxDTi5uZmZ28/TCL34vBf6qtvmEqlUwYI/I/kM3wNDZOOH/c0Nzfn93/iRO7fv29tbW1nZ9fb2/upxxoaGqqqqvr6+nZ1dQFARkaGnJzcNMSIeAMSBf6CRAExjbi5udk7OJDIFDyhD73+hK9hEtnT88RnKAocrl69amxsPDDwjrTrH0BLS+vu3bsiIiKvXr0CJAozAhIF/oJEATGN/AmGHhAf4TMcehhLXFyckZERmfwJiXq1tLRiYmKysrJMTEwYDMbTp0+RKEw3SBT4CxIFxDTyJ5jMiPgIn9tkxre5d++ehITEB7o9WCwWk8l89OjRxo0bExMTLSwsLl26BAB37tyxsrJKS0vbsmUL+62lKwgegkSBvyBRQEwjSBQQn78oAMCzZ8/Cw8MtLCzGdi0MDw8TCIS6uroNGzaIiYlZWlrm5OR0dXXp6+tHR0cDAJFIXL9+/Y0bN3R1dW/fvu3u7k4gEEaNgcViUSjjFj3RaLTRZ0EhPgkkCvwFiQJiGkGiwIFJ7sf1D1BnffKkqTArRAEA2Gx2WFiYjY1N3WsMDQ2FhYXl5OTKyspqampGpz0qKSlFRUUBAJPJLCoq+uabb6SlpQcGBk6dOiUsLHzp0qW6ujoajdbW1rZt2zY6/c2zA2xtbWNiYvhzerMcJAr8BYkCYhr5wkSBPthZV1b4PO/Zs2d5RRW9k+9rbrphIWJon/anXEM5W0QBANhs9tWrV8Ve8/jxYzweP5ovYRRnZ+eEhATOz729vUuWLOEMWzAYDDwev2fPHjExsebm5q6urtWrV9Nob9LAampqhoWFzdjpfEkgUeAvSBQQ08gXJgr1V00kV/wmJLlhwwYpidWmYS86JplOq/Gy/lJ18+RaJAqzAMZrpnY4m81mMBhsNruhoUFCQmLsr4yNjc+dO8eLGP90IFHgL0gUENPIFyYKVRe0tu/zeTUEAOzi8yZCS4zu9QIAsHsrH1w6Fx4eHnHxaScdAIDS11r96HlJcVpk+KWMYlz1bfNVWpb36zjXHlrNg+jw8PDwiGtPKzgL8+gdpY8rOhrybsSGn4uMSymdVek3P8KsEwVe0draumTJkuDg4PDXiIqKXr58md9xzUqQKPAXJAqIaeQLE4Xqizqa+04W4gAAiFUXDBetD6kEGKiMcFeW2aRhYGCgLCS3I+xRD5ONL4/S+8dCKQVVrIFNSFJTxT3LNVqWDxpYAIPPb7huWb/OwMDAQGWL/LY9V190AVDu2KwSk5bXV7fR3664RlDSI28qGQM/T/60otDR0fHLL7/o6ekZvOa33367du0av+OalSBR4C9IFBDTyJcmChe0dQ4F1LMBAJ75blmx/kgVk1QeuUtWzfEJpwT5lq64SWwVHl97Tvk/8438yzi7m67sENCyfNjMgt4H5mtkdj/iPAO0KUhDQcX8Vh/AAycxKRm7tH4AGLrhLit64CHtXQHMRv60ovD20IOJiUl4eDi/4pnVIFHgL0gUENPIFyYKdVdNNoisUlDX1tZSl5TXCcppBsDdO6S++BdxVUNdbW1t3R1bV34j4p3b1V4WZrpi44W6kQMbrxoJaFtlNNGZmZ4iyw/mvF7+UBJhZ2N2vIgOaS5iuy8UEAEAep6EOIk5xA/x5xR5z59WFBobG0VERMZOZtTV1UVzFKYGEgX+gkQBMY18YaJQe9lwi9r2w2cvXLhwKSGP0yvQccd152YZx9DLHGJv3XvaQKR3lwQZLZUKKRk5sPGqkYCWVXoznZUfILNi36ORJ8PTc05bWxr7VzIhdbeYXeCjHgCA7vSztuJOCcN8OcNp4E8rCg0NDRNWPWzfvh2tepgaSBT4CxIFxDTyhYlCVZSGhqtvzbhRAWrppf16OrsyesaV7C7011soGjjyfEFouKK/VN08tZENpIIDcqJKAY+pVCq15eEeXXWLgJd0YCbaC1mdSe8GAOhK87dc63AbicJsh0qlvnr1amzGxtra2u7ubj6GNHtBosBfkCggppEvTBRqY0yM3P2KceN2ssi43Iu7VYRFOEgYh1XSmH2VEZZr5SNHpihAc5yVuPGuh40sAEZHcajWb8tFRERE1m6xCEjrGmYCkJL2y7iEP+0FAOh5HLZ7s2sSaaZPbrr404oCgocgUeAvSBQQ08gXJgpMyuDgMInBevsXpN62Zg4tnf00NpvNJBMJ/eTXS/GZVGLf4BBtZGoCe6izrbm5ubm1mzjSOcGmDvUPkeksAAAWnTzUP0T7Yp4cgEQBwT1IFPgLEgXENPKFiQJiCiBRQHAPEgX+8g5RaG5p5V88iC+KY8eOHT16lN9RIPhJZGSktbU1v6NAzG4cHR2Dg4P5HQWPkZSUfDtB+GfL3LlzOT+MiEJZecWZM2f8EQiukZWV3bx5M7+jQPATNTU1MTExfkeBmN1ISkoqKyvzOwpecvr06fnz5x86dIjfgUwKX1/f7777bpwoFJeUWlhYmCMQXLNmzZrVq1fzOwoEP5GQkFi6dCm/o0DMbpYtWyYmJsbvKHiJqanpjz/+qK2tze9AJoWpqemcOXPGiQIaekDwCg8Pj2PHjvE7CgQ/iYqKsrGx4XcUiNmNo6NjSEgIv6PgMZKSkgMDA/yOYrJMHHpAkxkRvAJNZkSgyYwI7kGTGfkLWvWAmEaQKCCQKCC4B4kCf0GigJhGkCggkCgguAeJAn9BooCYRpAoIJAoILgHiQJ/QaKAmEa+UFGg97c3NjT2kHiWPZHe395cV9s+SB+X9JFG7Gmure3oIzPfd9xsAIkCgnuQKPAXJAqIaeQLFYXGQMUF8+bbPqLyqsLq05K/YDAbztWPmwJdEWu/8qu/qvtl9fGqHX7wZYgCfairrrK8gzhicvS+ptLKpj7qa4UbbMp+kJKSkpKSkvasjvD+algdpTn3U1JSUh48edX7njLEiqfpKSkpKfcfFzW/9WgwFqmjuri2+/WTQMi42qrqJjxlEmcwWP70Iafl4pY3DxLpKnvGCfx+Rk7DOx9tzqZ01RTXdA2NWDGFUFdd1dBLnkSLvASJAn9BooCYRr5UUTizZd5P/7N8xPh40cnR+eCkq6WxX9b479+WWw7LMBjlU0+RKPCdnmdn9aXFTmSNuGH3HYdlmx0SG0kAMNz82NseKyqhoKCgoCC3drmMUURW+7v+NYjFDwONtm2RUVBQkN8srel0o/qtpXH0jowLriob5RUUFBQ2yqo4+D9rp4/9PZtUclJpkVZI8chlu+qKxpZt9tdrPhI9rf1h5D4lTrUbZFV3BeR3A8BQabqXpvSmdZzWRP/YZHehkvBWLxmt2l9tkfqZvJE46m4aYBXMoys+9obxGCQK/AWJAmIamT2iwOx+9SglJac4PyPG96RvYFhu++ubRXJtUrC/t5eXj39EZg0RAAAaArALfl1od7+77uHFc7fSywcAAKhNmXcvXHjYRALozQ045XXSxz/0ZloNEQD6SlLj7mSXvrwfE+jjF3r1TmUP5VWCj49f4PXM4gEAAGbnq0f3bj1tGGIBALnpSdjZ014B0YHuequ//lr9dBYny2t9+nk/Ly8v79NXUytm0bMl+SIK+Oqy6saKkqdJwV5e3n7Xy4kj+4kNj4K9vLx8/G88rRwGAOgtvff41YtU35N+IdH5JICekiR/Ly+v0wH3CtvHPk68Nz/YSH69d86IKPQkOq/e4pzcxgB623W7VYs0jhaN3Pz3prjKLZQ6kNo24U/EbE/3UBba4po8cmFozzp37mn7+DJDFSEGopLWsfV0AAB2T15KZFzpOHdkk16dUl+mH146cj2vvqqjpOIUV/vBN4NYEagnIml3o5EJAMDszE2OvFkJA69ClMUXG5wrHjGA1kRbiTUyh54OTjiaVnNWa5l24PORYvXxxqqKVpcrP9gi70GiwF+QKCCmkdkjCuTcM3q//+vXVYoGtlYWsgu+Won1zCXQqcRXIYbSi78TMbK13S62cKXEjuulOAZ0BCsuWLB0d1p9usNiDGaVeQoegFa0T+o/mMX2GaXPog+5GNrZ7tRZ98PXc43C6llQdVJ+3t/mS1o773XUlvoW81cRTafde/S1Ny349r/rTj1qZwPttsWybzBS4c0kOrnUb/Oyvy5WsN3noCKz9P+++U4/IGcQWBW3jyj9slje2tZ2xxbhpZLHk+p5Nu4xzfBFFMqvumtKrFTZ4bzL1tZQQkjO5koVnUzofhG1x9XZ1tZWQ2LFVosrVUMALw8tFhBduGmjqfOhU/eLK56EOLrssrW13iYgoH0kvf3NRbo3L9h42+bg188NZzw+KIzdk9pBHiq/oC8qE1Q6pm3SY6s1mh5JteM7FdovGSmb2F/v+UDQjOcHhaXdY6s/MCWFTSo9vV3A7GrLyHbPPWMNtY+IAj3vgJD0kbja8X0FhAQXRazpmao3HRbspjsem9fuz6WNP5xWE6i9YseF150WhHQrLWUkCtyDRAGBGGH2iALlZaTlL5gfpD1ThwFaI7V++vq7fQ/aahMd/oX5746wOgBgPzstMQezxO5mO7knQmXBvAVOeTRifpjqv+cIuT4cJlX4b/z5Lxs8H/V0V6Q97gAAgCLnRZg/NKJw7NZwnZWYr9aeKSQDlDgtnfP377E3+wFehUl/i5FyShwASN0t/vPfsLEtfZ2Ze378y3zjmB4ARoa38k+Yb3QC84ikUmeB7/4le44GADAQuf3H/9voVvjOEeXPD76IQk28E3aN+MnHPQAAHdEav6pHlPX04Wpf5HF6+yuPqBk6R5QyoNJDcP4GzavdAADQVV9R+oojYE8sZUx87jeMXrMJRRd3rPpJSEHXwMDAwMBg+6bl30vty+oZ7Ew/pSx08Nk4KagN2izmcCZ/3LgCJe/wNkPT0zkf0ruWaxqrzP1zWj5QBKiVfkq/LBJT1OfEobzutyVb3O81fOiQphi1lTvP5rWN31seoLnD6sjDsUF2vAy2WKF4aUJlzIZgjd8Wi2zV47SosnHR75v33PzYYAevQaLAX5AoIKaR2SQK4cY/Y4Td0zoBAJfgsGjuHBWfzOT9opj5Ip7ZFACAjhQjsTlz1M9W97WfV/tt7q+22QC0mji1H76WOZKSGWO9/L+rvZ/0AkD9HScdZSxWdt3v33+1Siu4mdUWrr0c82+9mw1kgHrvDT8vXH2sEoBZdV1/AUbUNq4bIM1F/H/fKMXUdOae2oj53wrXB0QAaIh3XoP5SuNswUBVtOQv/+/rRaKKWCxWUU5w/jf/T2JHShdf37BJw58ehRhrewe35yM9AgUeQkIH4nEA9JIbzspYLFZFZvXP0i7ni+lQeUJs6e6rzSNCwOhKC7VQxGKxyhuXfa946mH9qCjgX0YZiS3R2BscHh4eHh5+2lbu1017H3cPdmeeUhJ0yhgnbTUB0tJ7wl4Sx+7rf+SwUVntdM6423VqT0awJRaLxWJNfe/UQftl6aU6njkTrujjoZT7qiwUN3AP48RxzFxUBOuaUD++TOfDIAssFovFmvnfrYfW6A1L9E7mdYyvqCpYV9fENQk3ZldHQcjOldo3JoyH0OuCNBeL6biGcFo8biUpIu90vfpDQU4DSBT4CxIFxDQyq0TB5H+Y1XvuNgFA7y3r33761iSyKNtnK+bnNYcfDQMA1F1X/+OrZfa32qmECNX5c3+1yWQB0GpCDX//x2Lh9YKLBLGHn+HZuAeHxRd/o3ws6V6Mr+pCzArN0FaOKPxL81rNMED1ccmfFqx0Kwagl8do/4oRt7/VA5DmIv7z14qx9d2vIlQxPy7bk0IEgKpY2xWYr7YHFvQXhq6YN0fA2DcxOTk55X764+yiyoZ++gdP6LOBL6JQcdXW0mxXJmf9ATvbTXBL4MP60pjj0jLWocnJyfcCTcS27zlXSIPKE6JL7M5VkgGA1ZHmZb9eyeVKcnJSvJfGCt1T998MH/TmBRtvkwl6NbJJz3Rbi92T2kUaqArTXSwZVDym7aZYVQF9/6dNhBdhWOkNGzeqOkcVAhMXaymrbBhcM6bvgUUfbi3JSEhISEhIe1nfD8yiw+uELALyxxgGm8UGaMn0st4qK7v5YFxZ/1BDgPYK05jXX9Fdd43UR4ceGI+DDfXcYlupwy3F6QkJCQkJDwsbBoD58pCkoFVQwfC4anHx9jJK231fvYln+GWIg8hGvyZWW4KP2YYNGzdquKfUDQGrMUh7xY7zVSOl8Glo6IEnIFFAIEaYTaIQZbv4qznz9bxzW4tDty3719+V47qHcSWBkv/4ZbNbMh6Pfx5qvOwfi3fH1zKgJ1D+p+9/2plOBQBm/b0jkt9hMJjvtHwe9QM0Ran/8O+1fq+IPUVhm/+OWaQe2MJqDVFbhPlGJaZ6GKDqyNrvfl6yrxCAXnZJ7SeMoNWNboAHjoL/xshdburrzT2+5O//ldiTgscXnTEX/BrzN+0zuQOUwn1r5s9b5PKESGMwGAwGk2cZHKYfvohCXaLrpv/+pOOT1oTHV8fuklL1fNnVkX/adJHUiSoGY6g0RH3ucsuwEjpUHFs93zK0ggwArIYYK3UB9YhOBqP3sdum70UPpzSM5rXoeXZWX1p8/KoHx3ttdBaj+fJOcSHlo2mteDwej+/O9tUVFdQJLO1nMAaaC/LzH8We99zrmscASkGg1qpVemcetuDx+J6mzAv7jqVMGGVgNMZYi6+QO3a/Go/H42tzLoeduJpbFH/+9METF5OS08raiAxyhY/yIu3QCaseagGAVRhh7m6hrhzaMGGSATAaLlmICSh4ptbi8Xh89dPo4MNRpezhwhCttUKGAelNeDwej6/POKUiKGZ6sQ6A0l1fml9QcGWfbUBidi+jPUgDrXrgPUgUEIgRZpMonLNY9M1SccVtyptWL/3lF4vQEiIAsAdenN8t9vsKYWHhVX9s3h2aPUBnA7RGGYoKibiODDh3PNon/XfMP2TPPOkCAOZA+j5RIYG1axXk16kq6MpYnO9gdVy22jTvD4uEBhJAfYDyajEZ73IAenW8lcg8xYNJOIAnxxTX/Kp/vZXCZhCy/I3nLxYQ3mi879A+A4V1pkG5RGCTO5KdV65cvlZYWFhYWFjOzufRbFkzyRdRqLy228ZS1cbcaZuwsOAfJhElXSxg0VsLfAyWCQoLy1obGG87dDGmhAy1Z7etc7tSSwEAYA68urdXZcVaYeGtzhbmMu43H9ePXnPxRdG79NRDCkZ24NKOyhkcTW8lAwCdWHPzmM4KIWFhYWHhtVLWvom1g2+mIrRnJoYfDi1nAwC9O91XQ2YVp+AGk4CX/RMv6cAcLoqyEhMRFBYWFhbcqOed3tuctl9j+VJBqU1SSu4JlQPUxgiLTfZXKkdEof6OjbHp0aQWoHffj4p9VHHvpF1cx9uTIZnDLyMsRIU51W7S90zsogAAva/4spGyFCceifU7zj1rG37TwUB8eNT72uMSIrsz2mqT9YWiEVFoSnEyM9p/68PrLHgPEgX+Mi2iMEgfaByu/3g5BJ+oJFawYSZuSmeTKISb/O8rQZf4MmJ/3+DQmC9MYJIG+wkEQv8A6fU3MItBpZDJtJHbzcGXHtgf/iK1+0nn6wMow4N9fQODQ1Qag0JlsIHNoFFIZBqTDQBsOpVModBZAMBi0sgkCo3JBmDSKWQSlTHyN6EPE/sJfUNUBpNBo1LpI/0HTMrQQB+BQCAQCP1EEm22dCrwa+jBxmZ3Rgd5gEDoG3hz2WZRB/sIhP5hMo3GYjFYbGDRKRQa401CTAZ5oI9AGCBT6VQmi/lmP5vFoFGpowXZTDqFSmeyX/8RWJT+kT/NAPXNQazO5/eivIIK3yyeYFOHOX/DvsH35ttkDL0uQqIDVMb4+5+41cpmlQXI7IvIbaUyaGMCZjNpVCqdyay7bGZ6KORqQril6uGk2nc6JH1cta+hkQY5gfcPvomSSezLCvG+eDt3AACA/XaLY9+xmQGJAn/hvSgQGYPHKw+FNZzlNjTEtOFese9yy/kZaGj2iAI5P0Dz75jf7OI/OIH8HVCbkg6v/Avmd5OIutmyYHFm4YsovLpgbKhrmc7PXhd2V36UvtBam+Abdx5m1+KnmoYb/+JSyLH9ZxMTg/baRKTX97+zED3/3C51GZl1Uit++s8avYvF7yw0Wci9CW6ailsN/G7fTitsGuJZVjGuQKLAX3gsCjgaLqDudGjDWQAoKSkJDg4ODg4OCwvjPlA+UlZWxjmRkJAQfsfCMw5XuMa336CzpndG3OwRBXpDepi17v6YF92feKYsxzQAACAASURBVOBgcbyXlrZNeGrdLJlcONPwRRTass9HnrtUTvx4yWmDWXfvuK7WdnVVFVXLgwlVb40yTJrO3Oi925WUVA4lVX0gOTQAADCqEyJzCFze7RPKYjyNNDQ0VFWUrYLSOmc6WfO7QaLAX3gsCln4J2q5WwAgLy/P1NTUyMjIyMhIX1/fy8uL+1j5wvPnz83MzDgnYmBg4OHhwe+IeAOFSZHJkhigv/sOhVfMHlFATBdfRgpnBH9BosBfeCwKzwg5ZmX6z589NzM1y8zMHN3v4eHh7e3NYHwe3ViTJi8vz8zM7OHDh6N7Tpw44enpSaNN/f7gM4FAwyvlyg7S38o2z1NcXV0PuLpOaxOIz5zAs2fNzMz4HQVidmNlZYVEgY/wXhQcGi0CTgWaGJuM3d/X17d06VIKZTJPOfsQDx482D5pbGxsuGzOz89PT09v7B4SibRkyRIikZ99mjxhZkTBzc3NxtaWODTc2dWNXn/C1yBxyMPjuK6uLvofQK8pv4hDw/oGBr6+vtP6ZTXD/NlFwa7e/FxQhJnpuHuI5uZmUVFRKpWr6V537tzZuXPn5cuXr169euXKlcsf5OrVq2fOnHFwcOCmxdDQUENDw7F7Ojs7RUREhoZmSfrc9zMzonDgwIFdTk5UGm2QSESvP+GLQqV5+/gYGhqi/wH0mvKLSqOZmJicPn16Wr+sZhgkCuahAWGmJuNGJdvb2wUFBbkUhSNHjlhYWEy+fFdXl4CAADfDBEFBQQYGBmP34HA4QUFBJAqTxNXV1RUNPfy5OYuGHhBcg4Ye+AvvRcG2ziw64pLRDiMy+c182aKiIhkZGW6ijIuLs7Cw6O/vHx4etrS0HDtv4G3odLqhoWF9fX1qaqqpqemUr+sxMTF6enok0psnxpaXl2/cuHF4ePgDR80KZkwU0GTGPzloMiOCe9BkRv7Ce1HQK1CnUqg+Pj4HDhwoLS0tLS3Ny8vT0dGprKxsamqaWrV5eXnr168fGBgYGhratWtXcHDwWAt5GzabXVZWJiEhAQCRkZE6OjpTaJROp1dVVfn6+u7bt49zIgUFBZqamjU1NWz2bMl2816QKCBmBiQKCO5BosBfeC8KOvmqAMBisfz9/SUlJSUlJTds2DA8PNzW1qajo1NT88nPJyWTydHR0VZWVgDg6uo6yWkHRCJRVVW1urr66dOnOjo6n+ooQ0ND586d27t3LwBERUVxTkRKSqquru5T4/88QaKAmBmQKCC4B4kCf+G9KOg+V5uwk8ViZWRkAMDdu3elpKQ+tc76+vo//vgDAJqamhwdHaOjoyd5YFVVFedAPz8/fX39T2q0sLBQQECA02hxMXeZzj5LkCggZgYkCgjuQaLAX2ZCFKhUqq2t7e3btysrK62srJ48eTL5CkkkUlhYmLu7OwD4+vp+0iBCV1fXzp07ExISnj9/bmVl9fLly0keODg4eObMmRMnTtTW1trZ2V28eHHyjc4WkCggZgYkCgjuQaLAX2ZCFACgt7d37ty5AHDp0iV5efnJVzg4OPi///0PABobG83MzOLj4z8pnu7ubnNz8ydPnhw8eNDR0XGSR7W3t8+bNw8AwsPDlZSUPqnF2QISBcTMgEQBwT1IFPjLDInC4ODgqVOnAgMDKysrbWxsbt26NckK9+/ff/78+aamJmtr69u3b08hpPj4eAUFherqalNT05ycnMkc4uzsHBsbW1FR4eDg8ODBgyk0+vmDRAExMyBRQHAPEgX+MkOiAACVlZW///47ANTV1RkbG0+mb+DAgQOcf45Hjx4JCQlNLaSWlpb9+/dfunQpPz/fwMAgNzf3w+X37NkTFBQEAPHx8evXr59ao58/SBQQMwMSBQT3IFHgLzMnCkQiMTg4mLOOwMnJ6cCBAx+tbfny5S0tLd3d3bq6uoWFhVOOKiQkRFNTEwC2bdt26dKlDxcWEBAYHBysr6/X1dXl4TRGMpmspqYmPWkSExN51fQ7QaKAmBmQKCC4B4kCf5k5UQAAGo3m4eFx4MCB1tZWXV3dixcvDryfHTt23Lp1q7+/H4vFPn/+fMohAQAOh3N2dvbz82tvb9fQ0MjIyHhfo7q6uteuXevp6dm2bdurV6+4aXQsJBLJ0NAwPj4+KysrfxLk5OTo6+tPfoBmCiBRQMwMSBQQ3INEgb/MqCgAQExMjI6OzrVr1xYsWLB48WLh9/Pjjz/m5+cPDAxs2LCB+wRHJ0+edHd3p1KpWCx2+fLl72v0hx9+kJWVTUtL+6QZlx9FSUlpdKildxLQ6XQrK6vjx4+zWFw+W/69IFFAzAxIFBDcg0RhImzGMKG7raWxsbGxsbWrn8zk7B7GdTQ1NjZ39Iw+uYBF6W9ramxsah3g4gkKMy0Kt27dwmAwhw4d6u/vJxAIPe9nYGBATEystraWTCZzLwqcx0xoaWlFRUXhcLgPNFpTU7NmzZr+/n4uWxyloaFBTk6usrISAGpra8UmQXh4OIVCsbOzi46O/nAOyimDRAExMyBRQHAPEoUJ0PtfeG395fdVYmJiYmIqjudf9AGwiBWXzddLrBUVW7t2rcvNdhIAg1h83l5FYI2YmOBiRde4ikH61JqbaVHIycmZP3/+JB8UZGpqeuHChSkHM4H6+vrt27dzUj99ABKJpKmp+dFik6S6utrQ0HB0tQWbzaZPAiaTySm8evXqoqIinkQyASQKiJkBiQKCe5AoTIDcmeGpJug3mhuIDUAt8dggpOAS30umNd9wERIxuD9AzvPbISpontBCp7fd0RYVtbtaPrX7zpkWBQDw9/ffsWPHJCu0srK6efMmg8GYckgcysvLzc3Nk5OTJ1MYj8fv2LHj8ePHXDYKAKqqqpw1FFPDzc0tNDR0Oh5WiUQBMTMgUUBwDxKFCVC6Hx1Y/73insjzF2MyijsAAEqCNgganH7WDQC09tTDGuvO3ss7a6S6eV8qFQCAdMd+rbHPg+4pXUtnQhTYbPbly5c9PT09PDw8PDwcHByuXbs2yQoJBAIn9xGXuLi42NvbT758Xl7esmXLuGw0OzvbxsYmOzubm0p+/fXX9vZ2LiN5GyQKiJkBiQKCe5AoTIBFbrl3yt50h56espTEOtPIYgK1wFNyi2V0aT8AMDqfnTSVcg66dtQMqxX4AgAAqOmH1ym5XWklfbjidzMTokAikb799ttdu3Y5Ojo6ODh80sI/IpF4/Pjx0NDQKYcEAPn5+fb29unp6ZM/pLW11cnJKSwsjJt2TU1NDx48yE0NbDY7MDDwxIkTPJ+pgEQBMTMgUUBwzzSJAqs1O/yEo729vYNTdBFuoC4jyMHe3t5+X1Bc5SDx1ZVTTvb29vb24bldwzxvmnerHrovGK2TNbhQ8PSstKLlJY4odOX7mEs5BcaOEQXao6PrlQ5ebp3SqcyEKNBotPPnzwcEBEytzrq6uoULF045JADw8/Pj5FH4JHA4HDdpGVNTU83NzSf/gIn3wWAw5s6dSyJNyQPfDxIFxMyARAHBPdMlCl2FN855eXp6nvBOqOwjtuRdPeHp6enpd/VB/dBwzb3z3p6enp6eN4pwvJ9RzjtRGE4/qquq7l/yPEZB3Mg/vxsAaB1pRzUkfG9n+e9QlXXLoAIAkBMdhQxOJHdNaTrjDM1RGBgY+P333ykUyhTqHBwcDAwM5DwXagrk5uaamppOIV9TbW2tkZFRRETE6B5XV9eGhobJHJuenq6vr19aWvqpjb4NjUaLjY21tbWd/CH+/v6qqqrNzSN/x5cvXx49enRCGSQKiJkBiQKCe9DQw1jYVFLB1bNPu+kAAO0pNrIrtXwKmLTKQ6KCO4NeMgF67h3bIGWXPzCceUxbVtatkAmATzWW2HYouYb2scrfyfSKAoPBoNFoNBqttrZWVFSUs0ZxCuTk5IiIiEwtqUB0dDQWi53CgQ8fPsRgMGZmZqN7Vq5cOcnUT2fPntXS0ppCo+8jPDzc0tJykoVVVFQwGMyLF5weJ0hMTJSUlJxQhsgeVH4mh0QBMd0gUUBwDxKFsbCZ1MoIk2Ui4uvXr5cU3LTdLboeTwdg4fKDTTesl1i/XkpY7VhKJw2A0psTboEVlFi/XkhE9+j9etIUlwVMoyicOHFCSEhIQkJCVFRUWlq6oqJiyukQSCRSRETErl27OH0Sg4ODH0jAwAGHwzEYDE6Kw6lNBkxMTNTQ0Dhx4sTJkyc5e6SkpCbTM5Gamrpjx46Ojo4pNPo+SktLxcXFJ2laGhoa/v7+2tranE6FlJQUBQWFCWUaeuq3ZUlzRIHBYPB8aIMDEgUEEgUE9yBRmACb1FNa+KKgoKCgsKrzzao4Znftq4KCgqKK1tFLBYXQUlxQUPCyopcy9XRE0ygKTk5OTk5O5eXljY2Nra2tU65zNFA3NzdnZ2cAOHjw4AdSOnJQUFAoKSnZuHFjT0/P1FqMj483MzOLiooyNzcfHh4GAElJyeLiYiaTWVVVVfke7ty5Iysri8fjAaCrq4snKxubm5tpNFpcXJyKisr72uXAOVk1NbWEhAQdHZ3U1FQAuH///gRRaG9pl1GRFrktAAAMBjMgIMDOzo6HOaZGQaIwHjZ5oLurn8Rt+rBZBRIFBPcgUeAvPBaFXHy2YeGbaYPq6uo3b97kJr6xXLlyxczMrK+vbzKFmUzmgwcPuOn/v337tpKSEpPJ9PT09PT07Ovr27BhQ0VFRV9f37p168Tfwx9//CEoKMipwdfX9/DhwxxpmBpsNvvly5c6OjoA8PLlSwwG8752OXByNqiqqt66dYtOp+vq6lZUVKSmpm7ZsgUA6urq+vr6GhoadDV1H2anqeTJFxUWBZ4JOnToUFRU1IEDB/Lz8wkEwpSjfZsvTxTIuIamLjyVBQDA6m8tKq3rZ07+aPpdd1HBfdeJ3KYFmU0gUUBwDxIF/sJjUXhJfC5zTzIuLi4uLi4+Pt7IyOiTFiV+lN27d8vLy8fHx9/5GBcuXJg3bx6nJ2Bq3L59W1FRkfOzgoLCjRs31NXVOasY2O+nqqpKW1s7Pz+fcyAWi+UyueSyZcvq6upYLJanp6ebm9sHmh4d2VFVVb1+/ToANDQ0iIqKpqenc2ZpBAYG7tmzx9zcPD83HwAEri7CYDDOjs6coywtLX/++ee8vDxuop3AlycKLwNk1dwjmykAtKook3WrtAOLP2FCNP32PoGlu64gUfgSYJPbyvJetQ6MzJwi91aUFld1TvzCYVMHavIy0p+X4V/PNid3V+XXdFDe/T8wXJGZHBcXF3czMbPsbWWntJfnlTb3MTkfdAq++lVxeTvxw2GSOsuyMx4+b3k9G4k22Fj7qqyTDAD9TcVFFY0jWX1Z1O664ufVPZ/n/yYSBf7CY1EooRStubTUwNBARUVFRUWFt1cdAEhKStq+fbvKJFBVVbW1teXmoUpjReHs2bPHjx8XEhKazCMly8rKRtM2BwUFubu7TzljUmJiooWFRU9PT1hYmJub2ySPGhUFAoGwb9++3bt3j07nDAgIyMzMBIAhFnHtreWOro6jR0VGRt6/f39qcb6PL1AUzsptP3a5k96fdURFTsklrW1kP605/1Z4UGBgYNj5HDwA0PteZt952jwy8NRf8zgjtwRPZiYdFFyx++ogAwCAUPMoIjAwMDQyraSdDgDsnoq03MrSR2GB4VcTS6d3lukM8sWKAqPmjNoC5VPZI9PI627qb91sfL5sQilay9ODYhjMP2U97o9c+OuuGC+2Dm/sf2sAitWVcemgupyikoqKytatW00OJtdPmDnUEqK5cKtn+hDnW60l2UJZWiv4I7OmKs9rrJqDmSN3ro4TaPezQw7KGlF1APD4qMwGPff8XgAAoHRc3S2z3PzapDpsZxwkCvyF1z0KQwVi19c+y37Gg9D4zbVr19avXz+6KSwsjMFgampqJnPsuXPntm7dyvlZREQkJSVlCgEkJCSYmpoSCISBgYFffvll8gdKS0tfunSJ83N7ezsGgxl7IhzwNJxqvgLA9A6Xf3miUBi0Vf9UeGK0iyHWetQSWF35JxzlFLYYmJiYKAlttbxRMkys8jdcJeCYSgIA6Lthvk7WLLCaCGmHBVfsvkZhM7obcsOcnCxNTIzlVghoHkzrpALridNPf0gKyW0ysj7kl9HLx5PkKZ+JKNAGO8uzn1Q0vIg+6ObmfjI+v23kHoJedf3UMbeD7t7hsTVDAECpz84uTE6JvnjGzS26mEAHUlHUkYNuh44ExKS0jV1bxqgL1lmuGfBsZF/DHVM1rOXligntUuofnbGav2rlVkntI3l4AID6WMuVjuebByZ89MhVFy3Wie4494ojl7TaJxevFU7QxdYIgxVqpzKHOaG3ptppbjU8V/zhE6+8oK2nu375z5ssb5cAAPQ+P+aiqXepAQCyTmyTNzn+AscJtPPGgW1rbW7yfqYSL0CiwF94LArd0I7ZidkkvokHofGbrq6uW7dujW7evHnTx8dnkjMkSktLLS0tOTkob968uXv37ilM5xQXF09KSgKAo0ePhoeHT7535Pbt25WVlRQKJTAwsLW11cfHZ+yJcEB5FKZGSZiSiPCKhf8ROJo/OuSAf3xcX9rIs5Kz1XVeVdTmYQeu9JLTxjU2WWQA/F1jGUXnSxV0gCS3NSt2X6OwGF2Nrwqec7qpn9nJGx2/20CHZ86/zZUxvfvF9CVw+ExEgdzx5IDEgg2a5s4ue/cay0qu23nuRTcbOh4E+B9x3r/XxUJWcqX+hTqAoZT92iL/XLTO1GHP3sj81pc3fHyO7N2/105HYt2G3ffGfIoZdcG6AgYR5SObhIc22kqWl94Sher7x5wVPC9HOyhI24SW0gBarlmu2vWWKLDLvWXknQPzPphqpjXCUEA7+HUON2LuHn2sYfhHRKEicruux+nr/jvF1jk/6wfoK/TYo6X/WhS2WvvWjEyyISd7qAjbIlGYIf6korB3797t27crWMqvixd7mvmUZwHyiebmZg8PD25qKC8vNzY2vnv3LgAsW7bsU1M0njt37sCBA+3t7Uwmc968eXT6J+fTGhgYWLRo0fsWfSBRmBrFIdhNWG2TrVh12+t1I/saLljJL1q0Tll7u4aGxnZNaYF/bgytoQ9XXTOVXnWgYIh4z1HL2PluKw2AmXBgzYrdMUQWAAzkXXHW1NDQ0JJf/eM2z6Q6KuQeWL3s8P1Bfp7eNPCZiAKlK+PAhnn6Ps+GAADqTm/ZZnLwAR4IhVlNnAKlEc6yKuf7gJF5eKvQSsM7rWwAAGZ7QRZnnTPlrpuFqtWtN9dRdlOY1qLfVkuraWhoaGhobJH4bZG0S1z1xHZrUtwtN5wtIbec3ymxacedJnrPPfvVjlHNEz55+CQTUSO325UfvBvoOG+wdOHKDSrqGhoaGhrb1i1euM7m0kcGQysi1bUPBdd0dASpLN/ilUPuLzmxd0QUcv00BReukFHU0NDQ0FDFiv2xRNTh9uf5/4dEgb/wRhRoNNq8efNCAkI9r3mYvNLlZYD8oKOjQ0tLi5v8zRxsbGw4l8nc3NwdO3b09n5Cd7KysnJkZCQAWFhYxMXFTUEUBgcHhYWFu7u73/lbJApTozBwi75vXG3JXeO1AuqXSgAAoP68ueE2jYMXr1+/fv36jRvxyRkF7WQAWsvlA2Y7XcJCXa2djyTgAQDoCQfWrNgTx2QQ8kJdN22xDrp+/Xqsh4aAtmdiDQVyXVf+se9m19Sn1XyWfCaiQGpNPaEjdW6k24d4z36rgfG5GgBGcaihqpysrIzUasGNWyO6gJm+T15L63TZ60l9HenHleVlZeU3ifwuomoV9+bjxGwI0V4qaXg0OiYmJiYmxt9pk4S8Q2zVhHYpNSmHLSWOZwEMF3kqrtxie/1JjLPE/ph2/EBhtL2srKysrKZbZBF78N72VWoO8RMPH09blMEycT2381diYmJiYgL3y0vJmJ8fn/6VMZAbYSMrKysrq3UoIo8MUBOpvv3Amaph6Cs8KrdUwe/G/dMH9fQvNwBAzilVqU2ax8NiYmJiYi4G26uIi9jd+jw7tJAo8BfeiAKLxaqqqgKACmbZRx8z/ZnT1dWlpaXFmYrIJS0tLTt37uQsEF27du0k5zewWCx/f383N7f+/n4zM7OxOaQ/CSQK08HLMzIqh6LamOz2rKMKf8icuN/JYFHyAq11zUZGoMfAak4NtBH49ju5PX5pnQAAQL+9d/nvznFA60jYtX2JYgQOgFzos+Wntfvv1FMhe8/ShbtvdCJRmA5IbWke6sKnsjn97PjrO7db7r7dVnNHT1JnT+z9rKcPzzkZbt16rgsY6fsV1FQ9X5IBAAafnJURMTqZmpX1+M4JPS1N8+tvPk6MumBdAf1zr2cv4tKstZSsYhug79EuPVlJSUkFh+gmNjAaHhy2lPR4RAGA4edn5VcbmFsprnGPbe+nEeqfp6enp6c/La4jADQEqYhp7739Jk0bm05nsqE7/+wurLT0JseIp72M/ksmAtpBBSMFBnNc3gw9sPIjjVVtA8sHKL21+SPV1uKYAFWR6ttd/coGAaDv8WEjQUFDwwN6xlcagTP0YHW6euQehJR0TEXY8R6D1XLLy0hSUlJScX9CRd9nkvMDiQJ/maFnPXzmDA8Pc1ITslisHTt2ZGRkTO2xFG/T1dVlaGiYmppaXV0tKytLo30803ZkZKShoeHAwACFQlm/fn1JScmnNkokEmk0GpFIFBAQ6OnpodPpg4MTOxSRKEyN0ghNE++YFjIADBeEmivIWya1AJPcmxFkvW2tqKioqKiomKzd5UYaGwDY3bnHsP9aoHUib6TDmp5yfJOUezyNzRyuSNmrvGytqOgWByODdftiHtSS4LnHevGjiT1IFKYDWu/TfcLfrVF0T21qbc0K01ExPJ7cxqyJFF+o6f+yox9f5qe+VFg6pAuYqc4bt209UkAGAOhLcl+62OxGd39/U9pusYWbja53jdbIqA1QX6hyOmfkI11/yxArZ3qxAhgDjdXlZcUFwTbGce0sSt0DNxMh93TO+oXhe65bf/4bBqMX2TUxFSobn3Z0i4CY9YWsxtbW1sq8a0EHz2UWJl/x2XUwMinlYWlzHwM6w7UXYU+kj0xmbEmxVNmsHVIEAIySy7tP2ShuPVOGn5i8tSwMq7TbuwQPAEBrS7db9nfMD6tMYpsB4Mkx2Y0Gh5+PrnrYIytgETcIVHxbbVllxa2DDv7xjz6TSbVIFPgLEgUAADc3Ny8vL87PeDy+ublZVlaWyfyETDofYHBwcN26dQUFBWpqahUVE+c6TYBIJB4+fPjw4cMAoKGhceXKFQbjkxc26+vrJyYmstlsNTU1MpmcmZmprq4+oQwShanBpA6TKDTWyH0WdZBAIHP+PgwSoauTQzdhiDFSgE0ZHiAOv0mdSqcQiWQaZ5NG7O3q7OwZHCIP0xl0JhsYFCKRQv9MbuF4xmciCqT2Rz6Ga6yOnzETERERVHAOy+pjAbCoT89orFsrIrJF1tDZ8+TOG93AzD1lYmMdUkYGAGBT+xIObRISEZHSUja2PHH24L03osBsvuK01SG6aOSGvDXN1XbnoTu1nC1ae+FFZ+9sEtBas88e0goenaSIS3WWE11pF4t7x50Io/Xu4a0bBEVERESE16kfTurueHbaeNViQamNUjI257K7qX2392yzjcwjc0ShM+uYg/mea9VA7X5w6WZO3YNTu67V90+8Fam7YWt3+nz1iKpSqm84C6zY5pbSAQAvwnaa7A95xZmfTe1J9t2pdiRl5JaChks57H39STEPMsvyAiQK/AWJAgCAg4PDwYMHRzdramqEhIR4JQoAYGZmdvXq1aamptWrV3/4gRdRUVGcdZU1NTVqampPn05lWqiiomJsbCwAcBZKJCUlycjITCiDRAExM3wuotCW5qklFvCcTaeQyeN0jEmjUMgUKpMNwGIDAJvNYrHGfkgZVAqZQqMx2QDjP7xsFov1Zg+b/XqL1F54/ZhnahNlZD+bNe44Nnt8/eNg0igUMplModJZAE33IwMOXm4D6IpR23/mdjn5TRtvWmS33rA1cTwSFhduoeh08VnrxKrHHQIAwHp9fuNre7NJ7+/NDDx5OfnF1NPV8RokCvwFiQIAwK5du7y9vUc3e3t7xcXFeSgKAODg4BAYGOjp6fnhYiUlJREREU1NTcbGxlOeTamiopKcnDy6mZ2dLS8vP6EMEgXEzPCZiMJwS9IB+SVeudPeEL0re/+mlcq2HhGxN57UcLfYkFhz7+IRa4+YGH8Xu+DE0vcMA1TcOmGG3SovJzT3338oBWRxm1qR1HXTRUl2s5ZnzJWEZ7XET55FPS0gUeAvSBQAANzc3GRlZb1fs2fPHiEhIW6yOr4NiUT65z//6ePj4/1B/P39AwMDly1bxhl9mBpaWlp6enqjdZqamr79oG0kCoiZ4TMRBVpf+b1Qz7SGaW+IXBZ/2NnIQF9XW9/EP73t4wd8kIGKZG8zLS0dt/jCd89KHkN72tU8HIXr25u+ihu+1oaGBrpaWo7hGV2fkKF8GkGiwF+QKAAAuLu7CwsLW79GT09PUFBwyg/Ffic0Gs3T09PW1tZ6Eri4uIw+LWIK6OjoyMnJjdaGxWJHc1GPgkQBMTN8JqKAmNUgUeAvSBQA3hp6wOFwPB96mElUVFTGJo3OyclBQw8IfoFEAcE9SBT4CxIFAIBdu3a5u7uPbtbU1IiIiMxeUVBWVr527droZnJyspyc3IQyHFEYYnzk0XNcgkQBgUQBwT1IFPgLj0Uhl5Ctna/Cg7hmFicnpz+bKAzQ+9XztpYNlug+V9fMU9qSsymxM57nkSBRQCBRQHAPEgX+wmNRyO97pvdcncLiTbaiGaOrq2vsMxGoVGpDQwNv5yjMJC0tLQMDb8YUiERiU1PThDJt5JYdLzQzetLksta96MvPI+S4ljnHtcfyNhIkCggkCgjuQaLAX3gsCjQWLbEjft+rXTjao0isbQAAIABJREFUZ5LRC/EO2smt1kWmTaSGwv4C/YKRXEyu5c5B9f68bQiJAgKJAoJ7kCjwFx6LAodrrZcD63y5rAQxfewvc37Z9xwA8gm5ys9kOTudS20D6/142xASBQQSBQT3IFHgL9MiCgDAYn9hGeu/KJjskekXVcTyo5UHOD9HNAbzfJoCEgUEEgUE9yBR4C/TJQoIBCBRQCBRQPACJAr8BYkCYhpBooBAooDgHiQK/AWJAmIaQaKAQKKA4B4kCvwFiQJiGkGigECigOAeJAr8BYkCYhpBooBAooDgHiQK/AWJAmIaQaKAQKKA4B4kCvwFiQJiGkGigECigOAeJAr8BYkCYhpBooBAooDgHiQK/AWJAmIaQaKAQKKA4B4kCvzlHaLQ3NLKv3gQXxTHjh07evQov6NA8JPIyEhra2t+R4GY3Tg6OgYHB/M7Ch4jKSnZ39/P7ygmy9y5czk/jIhCWXnFmTNn/BEIrpGVld28eTO/o0DwEzU1NTExMX5HgZjdSEpKKisr8zsKXnL69On58+cfOnSI34FMCl9f3++++26cKBSXlFpYWJgjEFyzZs2a1atX8zsKBD+RkJBYunQpv6NAzG6WLVsmJibG7yh4iamp6Y8//qitrc3vQCaFqanpnDlzxokCGnpA8AoPD49jx47xOwoEP4mKirKxseF3FIjZjaOjY0hICL+j4DGSkpIDAwP8jmKyTBx6QJMZEbwCTWZEoMmMCO5Bkxn5C1r1gJhGkCggkCgguAeJAn9BooCYRpAoIJAoILgHiQJ/QaKAmEaQKCCQKCC4B4kCf0GigJhGvlBRoPe3NzY09pDYPKywua62fZDOGruXRuxprq3t6CMzedUOP0CigOAeJAr8BYkCYhr5QkWhMVBxwbz5to+ovKqw+rTkLxjMhnP146ZAV8Tar/zqr+p+WX28aocfzAJRYDH6OmrK2gc/WpCMa6yqrsNTOFvsoa7a4ppO8mu7I7eVZdxPSUlJSXmQXtJFe381Q1XZGSkpKSn3M180DL27CLPreWpKSkpKysPn9TjGxF9SCI2VpS39I/tZg21llfU9wxOLvQNG5/MHnGoLGvCj5Sm1zx7dT0lJSbmfmlPS865qWNS+5sqSJgJ95MyJHeWVdV1E+sdb5BFIFPgLEgXENPKlisKZLfN++p/lo0l8M0+OzgcnXS2N/bJ6yWP3ttxyWIbBKJ96ikRhmmFknNUS9y38aLnKyxYK23Rv1I4c9TxAY5GqbwUdABjtJVcdtWTEpBUUFBQU1i9drX4wrY74jiqYXY8vH1TdpKCgoKCwabOijffTtrd8s78q5oSlvJS8goKCgpSC0ckbtYRxnVfEmjhrmRW7k/GcTVLmEWFp48hC/Eei76u4dHynvJQCp1qTUzfrBgCY3U9jHOREpWUVFBQUNguLCGl7PWynTDyU1HTXcfMfdre7OJu0bC9xad0zOd0ffcd4BRIF/oJEATGNzB5RYHa/epSSklOcnxHje9I3MCy3/XV/P7k2Kdjf28vLxz8is4bz1d8QgF3w60K7+911Dy+eu5VePgAAQG3KvHvhwsMmEkBvbsApr5M+/qE302qIANBXkhp3J7v05f2YQB+/0Kt3KnsorxJ8fPwCr2cWDwAAMDtfPbp362nDEAsAyE1Pws6e9gqIDnTXW/311+qnszhZXuvTz/t5eXl5n76aWkGa8TdoysykKFD6OqoLn1c3FFzx8vLxj33ZQ+ktTwzx8vIJTKgffcv6apJDvb28vE763qroYwEMF147abxV4FcFi5OhMXntAEAuS71y0svL2y8ou3GculXF2Ciq7LhZx9livAjSWaYZUMMGek/mIeUFIk7XOzi/YVaEaq/9Q+t8HW3CqNFwdaSpuLh5dBXnUkx4eT8itmh4bAk2u/Ohi5ygks9zTsADRQkJ1zKbx4tC7S17BcF99wmcTdITD0l58/PFhA+8M2xWW6rzZkEV30JOy/0v7yTceNoBXSm71giLHc8YORafc3rLCinz6LoJ/SGk5qTdW1btShgxA1quzwb5HYHPej7QIm9BosBfkCggppHZIwrk3DN6v//r11WKBrZWFrILvlqJ9cwl0KnEVyGG0ou/EzGytd0utnClxI7rpTgGdAQrLliwdHdafbrDYgxmlXkKHoBWtE/qP5jF9hmlz6IPuRja2e7UWffD13ONwupZUHVSft7f5ktaO+911Jb6FvNXEU2n3Xv0tTct+Pa/6049amcD7bbFsm8wUuHNJDq51G/zsr8uVrDd56Ais/T/vvlOPyBnEFgVt48o/bJY3trWdscW4aWSx5PqeTbuMc3MpCgM1CU7i69QMj902NZWU0JcRkHHao+9g42t5jpJ7bNP+wCA2HDZS01GXt/W1tZcTl75cGxFf19WuIuy5OKfJdTsDp952DhY8vT2SUsHO1tb/XXzRHZdrye9udhXxdgoa1qkvr51r7totEI7uBUoVdf2KMqYJOHGhNJ4RWWJ8eWGcRIAzKJjUjKuF0o/0GVP74k3X6wQUfqhPy+x5pbDNtGjOa+3i/02btt5vuhDokDrvGm6eEtU+fhOMHbDWXUxvZMPx4x4DaQetd6mHtIw/nBSU5ILVuhA5uvAy0NktxkF5iJRmDpIFBCIEWaPKFBeRlr+gvlB2jN1GKA1Uuunr7/b96CtNtHhX5j/7girAwD2s9MSczBL7G62k3siVBbMW+CURyPmh6n+e46Q68NhUoX/xp//ssHzUU93Rdpjzo1lkfMizB8aUTh2a7jOSsxXa88UkgFKnJbO+fv32Jv9AK/CpL/FSDklDgCk7hb/+W/Y2Ja+zsw9P/5lvnFMDwAjw1v5J8w3OoF5RFKps8B3/5I9RwMAGIjc/uP/bXQrfM/o9ufGTIrCUOMdB5GFZsFVAADPToqsErK53gIAw/ccfxN2fc4YbrjtsVXWIH7k8p1tt2G7T3IbAGSFGmw8W8Kpo/JFWTPnzrn9ElbU4U7Tm7kLtfH7Nv++aIOKgYGBgYGB3lbRxQu2h3cD4YmPk7pK+NivfAbl0cGVYsfvj794d8XrCZmezGj8wCxYSrbf+hUu9/Af6jMabkp2EP1eQEaTE4eO/Jof15hfr/hQjr/hJ6fXrdiX0j9+UIGcvkvU8MSd6jHiwii64GCw3iFj/LAJpSNjj+T3yzZtHzlzBaGfVhpe+OhgB+9AosBfkCggppHZJArhxj9jhA+ndQIALsFh0dw5Kj6ZyftFMfNFPLMpAAAdKUZic+aon63uaz+v9tvcX22zAWg1cWo/fC1zJCUzxnr5f1d7P+kFgPo7TjrKWKzsut+//2qVVnAzqy1ceznm33o3G8gA9d4bfl64+lglALPquv4CjKhtXDdAmov4/75RiqnpzD21EfO/Fa4PiADQEO+8BvOVxtmCgapoyV/+39eLRBWxWKyinOD8b/6fxI6ULr6+YZNmJkWhv/rmYR3p85w5BIWhWx0OXCunAUDf3YPLlu99SsW/iLBY+p8Vm1WVsFisoqrcym8FXG7UsoCcclpT0uvJSC3E4ohD2lgsVmmLxO8/mMa1vblm1sQ5K4hIWB4PDw8PDw8PPaArvlgrrAv6svwclbH+lWMiYZIfua6UOfV4/LMB66Jll2m6ZzSN20kojT6sg8VisViXG0XdQ1nH/1hifxv3oR6FoYa7Dut/3eLgx4kj0EVlsYR5TNn4tnqLzx/SxmKxWOyem6U9g5nHlixxTOwbXy3l8W6J7YeulY3ZS38Z6bxDZl/WBKNoS3PZ9IuszSlOi8H7NJaI7YgowMFMgUSBvyBRQEwjs0oUTP6HWe2S2AQAvbesf/vpW5PIouxTWzE/rzn8aBgAoO6a2h9fLbO/1U4lRKjMn/urTSYLgFYbZvj7nMXC6wUXCWIPP8OzcQ8Oiy/+RvlY8r0YX9WFmBWaoa0cUfiX5rWaYYDq45I/LVjpVgxAL4/R/hUjbn+rByDNRfznrxVj67tfRahifly2J4UIAFWxNssxX20PLOgvDF0xd84KI9/E5JSUlAfpj7OLKhv6Z27KOVfM6NBDza1D29eHlAAAsAuCFCycLhYOAwA+4cCylfuzabjnoXvlxOzOJ6WkpKSkpKQ+evqiqZ8GdMJdn+2S3jkAAJTSEDNDBYsTCSkpSVF7ZBZbxzW/uVPnDD08eH19rLlgtEI7uAXoZbH2ioJ6ib1vIhnK8pFc7ni/o6cy/tDGjRs3yZqfSW0BSpXXZmET7ydjLulsFglX8SwlISEhIeFpTS+JTkg0XyZ85AFubBEWALn4so2WrJzc1pBng/11d52wIkeyX3dMFPlu3Pp66GGo5bK7utXZLBK5tyw3OSEhISEhqxZHovbeNv1DxOPh2HmxLBazyl9hpf6h1DeNsZsu2+hvNrs1zCr1dVTfuHGTjEV42RCb1vFgD1bI9dHrqQtlwZvR0AN3IFFAIEaYTaIQZbv4qzm/6p3MaSkK2frHv/6hEtczjC8Nkprzi4xrEg6HywsxWvaP311u1zKgJ1Dup+9/3JlOBQBmQ9IRye8wGMx32qceDQA0ndf44d9r/UoHuwpDN3+DWaQe2MJqDVZbhPlGJaZ6GKDqyNrv/rtkbyEAveyS2o8YQasb3QAPHAX/jZG73NTX+8xz6T/+K+6SjMMVnjEX/BrzN60zuQOUov2CC+Yt3P14kEKn0+l0BotnKRymnZntUbjhqix6tggAgJ1/RtrELurFMADg4vcsXLwrg8XofBpioa57oYhM58BZ2UgjJB9XWm4QXkPoJ/dn75XZts09dZhOL4vavur/NGKa3ozxVF62UNimN37Vg18NAL0z033Lyo02kYU4HA6Hw1Xecty0erPrg34Wfair5nnBi6Qzx0+cDq0BwN92Wrdik1tCWQ8Oh6vLiw12C8qbMMpAyjmOXSlqFF3cjcPhcM+vnw4JyyjKCfA+6R98Pfl+ZmM/i1h7y+btVQ/FAwDs7kzPbVbWtpY3x3cvAMDQ06NbV4qZXi7txeFwuLyrPkFnH7Qw+hNdNq3e7JbwqguHw+Fac8/biAtiT2QOApvYWFFUUPgixNYkuqyjry3NWXbCqgc9tOqBG5AofAQyk4Sj9X68HIILOijt/A4B/n979x4PdZ83ftzu43f/7sfude/ev917995rr2t3u669rq7t6myQSEVCDkNyyKkGTUgSLsccQpIcE6GDTqKmHHIIpaRQVEIoQnLI+TAGc555//4YuVwdZYYv2/v58Mc135n5zgdd5jXfw+cL8ysUEqjf/t+F8tqaOuuWLfz733bGVzMAQEh/dNpl1feLSSTS0n9tcIkvofOEAG2nLOSkZT1LRFtsX91yU/5Pqd+oRhZ1AQCfftNdTnqJtLTaRkU9dZMNOxNfCV6dt13/9aKdGc1jAE1R5OWrNhyqBeA1pNnKfq3tndMHUBSgvfIfZhfbWELeYEkU5R/fLSat3e7u426uvsYq5t4ICFmd11yWLv1RmkQikUgkVfuQW/PlnMnZDAVGc85h6uYzdQAAwqrTpq5+l56MAcBgXvA6Zf/bY0LgMxuvR2xTII3TDyrqYAMIOm+Hqvxz0Qpt65R67tCdKPP1S0kkEtnTefe6oMJJ8ys0pnttt3LMaRHd4lWf3rXe5mQjFwCEY6/uBNuqLxOtdoWGH+1RH+vn6bOqEo8fj09tBwAhs+acg4LcchKJRFq5Zos3rW3sF7NsAYCQ1ZUTqPsv0bqkddwv1g1VxW9es3CF3Jp1StuOVQwMt173M1M/WDgeA8z7UbqmrpefDvPG6q+eSckruxr+07VReJOQ2Znpr/PDctEQyW7nyke4AEJm740QZSVZ0Yup6rllNg9wJjKU3UpzCsxr7xvuuXvAXNUvf/zvNvdh3BZTx9OPcNfD9GEofMgof/RQQ0D8i6Mz9xIIAPbVutLak4kexbwKhXjKl79a4ZJaO0KnM0YnHekOAubI8NDQEJ0xMUOikMdhsVivp1EcfhSg+T+/VnQu6nz9BDaTQR8aZoxyuDw2hycEIZ/DZrE4fCEACHlsFpvNEwCAkM9hsdhcvhBAwGWzWBze+B9o3tjI8BB9lMMT8LkczuvXEbBHh4dE6CNM7nzZpjCr8ygI+TyO6IcLIOBxuFy+YHwxW/SDBgAQsBjjP8eh4THu+MYZPnuUMTQ8wuYDgIAzOjw0NDTC4fM5fIFQOGn1XA5nYj0g4HHYE780ACF3jD7++xnl/7yQVZdxMiEmZdIbAn+MQX/98u/7RtjjD6GPcgXAKgrwiqNVDQnZhT6rfLL7mQIuh80V/DwONofL5zOKQ8lWEbSkxGDq1qiHPcwPrXZ4bNIsoELmyPjAGWM/nxbBGWjJCtp/uaxdCABCAZfD/sV3zpnV7VoYCsSa1VAY5A7GNkVFPg8Rwnz5KzdfCUHoXrP3WlcmV/CBGeJm3PwJBWZZlMF/Si2wT23++GN/gd2S7bvk11LfUY43zpcTFmfXfJhwacbwmVXJXmTZ9Z7nUzPvVnW+/TF/ilqvBR4KCjuRkX5w754rte+Zg7Hnqo+hqvJameXf/e/f1Pdfb5/2qAFAONRwZOsaXUuPk2npd571ET6JOIYCsWY1FAp68rc+0JuhlaM3cAScjcVretiztx/xbfMnFLjNBXG2W92THn7qj2u4MvWgoZFdfH7jPDm4cLZ91qHA6S8+5bh5yxY9MtnIM65cjBNVnl72p5C1dbZEP/rYxMlDryqunn8sZrUKm68HOxvpb9Yj6+h60WpYRH+yw1Ag1qyGQmFvgcVDwxlaOXrDKG9Eq1Sllz17Rya/bf6EApopn3UoIAnBUCAWhsK/rREeQ7t0A+Gh4OnhQeAAEOGijxyxsrIiehRofrOxscFQIBCGwr+tuRAKXl5edrt2MUZGO7u68esz/BpmjAQEBG7duhX/DeDXtL8YI6OmZmZhYWEE/imTOAyF98JQmE1zIRQ8PT0d9+5lczjDDAZ+fYZfLDbnUEiIubk5/hvAr2l/sTkcCoUSGhpK4J8yicNQeC8MhfdhsyV/xPxcCAUPDw8P3PXweTuCux6Q2HDXA7EwFAg2NDTU1NRkbGxcXV3d3y/Ji6zMkVDAgxk/c3gwIxIfHsxILAwFInV0dJiamkpLSxcVFSkqKuro6LS2tkpq5RgKaC7AUEDiw1Ag1hwKBR6PV/Aanf6hS6bOjhkdT29vb0FBwfbt2zMyMsbGxid7LyoqMjExKSgoaG8Xa7IUEQwFNBdgKCDxYSgQa66EAofDCQ0N3fCal5dXX9/sTST+0fF4enpKajxMJjMpKcnT03PDhg03btwQLUxNTc3OzgaA+vr6DRs2ODk5JSUlDQwMfHBNH4GhgOYCDAUkPgwFYs2JUBgeHg4LC/Px8ZlYEhER4eXl9erVqxkayYe9PZ6oqChPT8+ODnGvtBQeHu7l5aWvr5+UlDSxkM/nW1lZbdmy5fDhw/n5+QCQmZmpr6/v4eERFhbG509z+lQMBTQXYCgg8WEoEGtOhMLTp08XL178xkIlJaWcnJwZGsmHvXM8a9euzcrKEme1+/fvNzc3j4yMfOe9PB6PSqWam5vTaDTRklOnTllbW3t4eAiF05lAFUMBzQUYCkh8GArEmhOh0NDQICcn98ZHZ1VV1evXr8/QSD7snePZuHFjXl7e9FYYHBxsYGAQEhLy0Uc2Nzfb2tpSKJSSkhLRkpiYGAMDg2mcZIihgOYCDAUkPgwFYs2VUJCVlX3jc/OGDRtE2+Fn3zvHo6qqmpubO421BQUFubi4HDt2bIqPb29vj46OtrOzI5PJz58/B4DExMTAwEB9ff33bY14JwwFNBdgKCDxYSgQa06EQn19PYlEeuMTvLKyMlGh8M7xqKioTCMUgoKC3N3dR0c/+fqydXV1NBrNxMTkyZMnoiWOjo7r1q2b+howFNBcgKGAxIehQKw5EQpsNjstLc3KymroNScnp9jY2JGRkRkayYe9PR4XF5ejR48yGIxPXZWuru7Zs2cBwNTUdBrHQtbV1amqqiorKwNAYWGhpqbm1J+LoYDmAgwFJD4MBWLNiVAQSU9PJ70WFxfH4XBmaBhTNHk8x44dm954TExMTp06BQBLlixpamqaxhpevnwp2gFx9epVDAU072AoIPFhKBBrDoUCAIyNjfX19RG1IeFt4o9nIhTk5OTE/DeRkZGBoYDmHQwFJD4MBWLNoVAYGBgQfXRubW0lagYFiY8HQwFD4TOHoYDEh6FArDkUCpcvX1ZVVQUAS0vLoKCgGRrD1E2Mx8rKKjAwcHorwVDAUPjMYSgg8WEoEGsOhUJaWprojXDnzp1TmXJgpk2Mx8bGJjg4eHorwVDAUPjMYSgg8WEoEGtuhYKWlhbMmUuPT4zH1tb20KFD01sJhgKGwmcOQwGJD0OBWBgK74WhID4MBYShgMSHoUAsDIX3wlAQH4YCwlBA4sNQIBaGwnthKIgPQwFhKCDxYSgQ6982FIaGhsRcw8TBjLt378aDGacHQwFhKCDxYSgQaw6FQmpqqq6uLgDs3r37yJEj036Vrq6u6upqQ0PD27dvt7S0THs9qamp+vr6TCbTyMgoNDR0eisRf2ZGAGhpaREKhTgzI5qPMBSQ+DAUiDWHQiEzM3P16tVFRUWqqqqWlpbTmzK5qanJ1NR01apVz549U1dXV1dXr62tnd5o8/Pz165dGx8f/8c//vHEiRPTW4mhoeGZM2cAwMLCYhrXeqipqcnKyjI1NQWAwsLCTZs2Tf25GApoLsBQQOLDUCDWHAqF+/fv/+EPf1i/fr2KioqKikpISAiLxZr6yru6umg02vbt27Ozs/l8flFREQBUV1ebmJjQaLRnz5590lB5PF5UVNSGDRvOnj17+vRpZ2dnGo32xvUkP+rZs2cUCmX//v00Gu2Tnih6Lo1GMzIyUlZWZjAY6enpjo6OGhoaU18DhgKaCzAUkPgkHwpCRuODHBqNdjk9u6qTCQC8zsr0VJrI5bSsvNzi2tYxAbvlTt4VGu3ytVvNbEm+vARCYbil+AqNdjkt7/HziasV9t0vuEqj0a5ef0yfeNjLiuwrNNqVq5WvPuH99A3Eh0JOTk5sbGx0dLS5ubloJkQRPz8/V1fX2NjYj652bGwsOjra1dWVTCYXFhYCgEAgsLOzEz23q6uLTCbb29tHR0dP8TN9QkKCh4eHt7f3xJK4uDgymezv7z+V8QBAf39/dHS0lZVVQUFBfHy8trZ2VFTUVJ4o8ujRIwqFQiaTe3t7AeDkyZM6Ojr6+vo7duy4e/fuFFeCoYDmAgwFJD5JhwKjseCEtfZ6Mpm8ifQ1yfjIwwEW++GprVvIZDKZTNbTXf/jF79fYHuuvCzF31B9A5msKbNYM+SRJC8sIF4oCJn02jgrnQ1kspai/Doz3zs9AuC03z7qIK+sSiaTNVZpO5yrYwCMvMzxJa9Ztp5MVl4os/Xw9Zcjwmm9HvGh8Kc//UlHR4dCoVCp1HPnzk2+KyAgwMTExNnZOS4u7n3r9Pb2dnJyolAoKSkpb9zl7Ozs5OQkWn737l0KheLo6Ojl5TU2NvbOVWVkZHh5eXl6epqZmXl6er79gICAAAMDg/DwcNHNp0+fRkZGVlRUiG6y2ewLFy4AQG9vr4ODA4VCyc/Pn3iuj4/Prl27jh49+r5vRKSrq8vLy4tCoRQXFwPA+fPn9+7d6+LiIrr3wYMHomMvRDcvXLgQFRU1sd2loqLixo0bE6vCUEBzAYYCEp+kQ6H/wY2cjKJuAICOJL0Fa90zGniT7u7NCNTUtUrtaCnPuveiBwCg8JD8AsppcY+Qn0TMUGAMVmenVAMA9F23NJDdltzFb4iRWbrRv2gIAOg3Dyoucq0YG8jz0F+u4FnBBxA8dly31PpkxfSucEhMKBQWFu7evbupqSkpKemjl1Hw9PTcsWNHdHT023d5eXnZ2tp+ICPc3NysrKyOHz8uupmenu7q6mpvb/92KyQlJVlZWbm6uk7ekPBO7u7ufn5+AJCYmCglJTVx5uTQ0NCiRYsqKyupVOrZs2fffqK3t7eDgwOVShUdtfAGHo9HpVJtbGy8vb1ra2vz8vKoVKqDg4Obm9vkh927d8/Q0FC0XWHBggVSUlIToRAUFGRkZDTxSAwFNBdgKCDxzeAxCvQ808VabmnPuK8XCHtLPc2VTAKLGT8/6EW8nrS8U/acCYWfjT04qrdSxaNgkP8sUnalZXwdBwCg57Lj0i0pJQ+CzXQ2BdwVAACwsvfKmARe7ZzOsX+zGwpF/bfMHxgAgIODw/r1611dXX/1q181NDR89InDw8Oenp76+voXL14ULdm/f7+2tvY76+EN3d3dzs7O+vr6ubm5oiXJyck6Ojo7d+4U3SwuLtbX17e3t29ubp7Kd8Hn85OTkwEgLi5OW1vbx8enoKAAAOh0ury8fFVVVXp6+vuey+PxwsLC3N3d9fX1r127JlooEAisrKwMDAzCwsLy8vKeP39uYWHh7OwcFhbGYDDeXsn9+/eNjY2Lioo0NDScnJx8fX1FB35GRERYW1tPPAxDAc0FGApIfDMXCo1nKGs03XJafv7o2J7rqy2nfKxeAADQftNnt4me9sof1PeVd/Leu5ZPJ3YosNsKjujr6ynJKxh6Z/cIAFgtJ23UVq1X09c33qyuoaGuFHO11JeiYXj0IQAA8IoClXS8z7aNTufFZjUUbvfddGikZqVm79q1q6+v7/Hjx1lZWaOjUxr46OhocnKyu7u7mpqaqqrq4cOHp36E4MDAQHJysqOjo4qKysOHDwEgJycnJiZGVVVVTU3Nzs4uOTl5GheSDgsLCwwMdHR0FG1UGB4elpaWHhgY+OgT+/v7k5OTraysJr6FzMzMnJwcACgrK7OwsEhOTv7w4RQVFRUvXrzYtGlTUVHRkiVLRD/Dt0NBp1R1gNf/qd+XBGEoIAwFJL4ZCoXB0iNkpVVeGXWciV33Yy9O/KSptvNCv+jI9ZEXN7NpySlJ4f577RzP1U0gLTZoAAAXhklEQVRvD/+7iB0KgpEX95KTky+dO+ps7Rhw9iETQNBXUZB+MTn5UmKkk+HqtbFZpX6UTVuOPAAAAFa+12otz6T2d+94/4hZCoWRkZHV0qt/1PrRtc0hwCtw4tP8p+rp6VFSUqJSqVwu9+OP/qW2trZbt26ZmJjcuXNHtCQoKOiHH36Y4oaEt0VERNjZ2XV0dGzfvv3mzZtcLpdEIvX0TPUT/IsXL6ytreXl5UVHOXR3d8vLyxsbG9fX109xDYqKio8fPy4sLKRQKKLTNKysrCbu5QBbq0SldWj8tykUCoODg+Pi4kZGpreXajowFBCGAhLfDISCcLAswZKs5HD6weS3zlcloVuXb4is5AAACPkTbzOD19xW/tWI1i2xlxczFIQC/uto6Tq5db2SUULLpHu7Ul1XkHwqB+piLMhrHa6OAgAwLu6Utoq42ftpp+6Nm41QEAqFNTU1a6TXJFcmfR/zt4XfLzxw4MC010alUkWzGujp6TU2Nn7q09va2rS0tOTl5QGgtLT0k044fENERMSOHTsAoLOzU01N7e7du8rKylMPBQDo6empqakxMDCQkZHZtGlTVVXVJ821oKioWFlZCQBnz57duXNnYmIilUodGhoS7Ylo72lffmnhhs0q/d39fD4/NDR0//79/v7+MjIyRUVFPJ4kN6O9D4YCwlBA4pNwKAh5L3IDlb5ZsGlfSl1LZ1dHe1vfCB9AONp43HzV0o2R41PjjZYHR5zKud3Q1vYiw4u8fLVPybR28L+TeKHA666j/XQwva2tra3qym6lNZt98oaE7KGeV21tbY3VZ21WyFESGoTALTtG1V1LpdW3td2L0ZIzCytuFUzv9WZni4KysnJfa+8jdrlhsU5vby+bPf1TUikUSkxMDACsWLFiepMpDQwMdHV1AUB+fv7GjRunPZKIiAgqlSr6bzMzs1OnTq1evVp0QuOnjqezs7Ovr+9Tn6ioqPjo0SMAePjwoYWFxYEDB9zc3KKjow8dOlRRUaG1RUv6yqL8kjwba5sjR47s2bOHzWazWKzOzs5Vq1aVlZV96stNA4YCwlBA4pNwKHA7cg4ZfbPgu6Uk+dWrZGVkZOQ9rvQJgPXyssMazf15r/+GC0dvhFmpriDJyMjIKVCSakem9y77TmKe9cAZeBhiJCMjIyMjvVLf4fgTNh+4VUdtdGVkZEhyctT4cqYAAEDIe5EZSJElycisVHZPqhwSTHPfyYyHwsOHD1NTU//6179yh7kl9DvbK4zFXOFEKKxaterp06firCovL0+cUDh48KCZmZnovwUCwVdffSUlJTU8PCzOkD7JsmXLysvLAUAoFGZlZUlJSe3evZvL5Xp7eysoKNyvvGdUqcMBdsmdEgcHh8mzRVlbWz958mQWRoihgDAUkPgkvetBKODzeXw+l8NiMplMJpPF4QkBQMjn8X4ZA0Ieh8ViMllsrgQjAUASZz0IeWwmk8lksV/vhBBwOWwmk8licX45VgGbxWSyPnln/WQzHgqenp5qamqmpqZCNtwdvP2BmRmnaO6EQkZGxuR5EXbu3LllyxYmkynOkD6Jm5vbxM6XyspKLS2txMTEiXtZwMSzHhDhMBSQ+HAKZ2IRP+HSp5o7oTBHDA4OZmZmvr0cT49EcwGGAhIfhgKxMBQkEAo0Gk3MkYijqqpq0aJFby/HUJAgdsfDlIigw2ll/aKjmQSspvtpp4tbiB3VvDBPQ4HVdOtU7r1XjI9scOYNN9+6eOJ6/fiZRPyO+0kpmQ/a3zzlm9P5+FJkUMiV0t7xfz/s5rK0xLvveZNgPjnl7erk5OTkevji/TePeeKPthZdOp5bNz6Xv7DzYcrF9NKWd0y4MlnL7YSQQwfS614/rK82/VpOyUsWAKf22qlLRfWjoj2Tox13MlNo99o/vLbZh6FALAwFCYTCunXrzp8/L/56pqempkZ0EscbMBQkqO/2IaO/S0n9l8WpR4MAAJz+qwHq33vmEj2ueWCehgL7hst3ViFVH5uKb+xllr3CV9YXx09WYt/xX7FKN6So842HDRRHmC6QkvqtSVxZPwAAl559QOM7t5x3rLGtwNPSyNDa3dfX13eXlYVLQM7zX+xdZnUWOK350uzs+EndgrJQ+dWaPrltHx5ngfvXf/i11JfaSeMje5KoaWrkfX0QYPiM6YI1zildouPLu+64bF61bn/RR77tWYehQCwMBQmEAplMnsb1ISUFQ2EW9N4MdtqttFFmg4Jd1LNhAOFwbpihXOBN0b19D5LcDLS1tLS0yQcKu9gAMNZRc/38iZzCS65aWtq6e86Xvai8dpCipaVj4H2jffzv/khDXpCZtpaWlraOR1rtIAAw6zMP7I4sHQSA0Yfnow6EZM25T3afjuhQYNw/nZBbkXdkm7GWtr5rVFFj6/UDJlpaOuZROc/GjycSdmZ4G2tpaWlpm/nFP+ADNGeFWsr/8/f/WKSoqut7tRlA2Fl6wlJLS0tb1zE6o3XSGzezLd9t09K9V8f/L+OXhSurWUSXvnm6fX9R+E+7FVXl1BR2htXRAYSj1yOMZP1vwJteXN4mp7z9dP34hoyRptp7lV2/OPOd3V3krbXYjva6DB4f09i0NfjmR06rLgqWJ1tarl8kT81sBAB4mrLVxvpg4RAAI8VmpbZvxvj8Qv1lftvVyIdLP/5znV0YCsTCUJj3ofDkyRMZGZm3l2MoSFDvdX9rJxta3oUdCpv8r7YKgXM9wlAusBAA+u+f3KqpbLn/bFpa2vE9Bms2et/o4zBf5dkt/F9F48NpaWlHbLWlv12i4xp64Upa5A5VRcfkdgBhe6mf/botHqeysrJo/tYq2wNvtDB5AzWRZioawYXNNUl26kou555/ZIPyfEB0KPSdNV2+eKlp5OXMiye81L/+h5wxJTI5Le3wNkVdxws1dABBYYy+4jaPjKysrLMh5lvMfdIa6E0Prvps/lZ9W8jJjJLGwc7m20d/iknPyso6tmfdRsODk96VRaGwJ7Wdz+fz+XxmSci6d4bCreCdTtYp+RdtlTR8Ul8IgH8r6l2hMJBp/cOWBNFWq/cQhYJN8gvRK3IfRKupfzwUCg4oWMSk5kfvVFLyKOcCPP9FKGh6X+lk8vl8Pr+zxMcCQ2E2YCi8F4aCZLHZbIFAUFdXt379egDg8XiiqZZEMBQkqPeGv5XttuwOfm2k1jJ157sve28dNV0VVAzQm+Npo218bHxDMO/mnkWbIkp7B9uveWxc5pMzBADw+Mhazc0Hbg4AwFiO67dLXEu49JqzP62X336pnSkQCLgDBY7S6t4X6ngAg7Vx5t8sWL5Ob0tABl3CJ2QRg/BQSKEuNdmX0wcA/IZDVCXF/Tc5ADCQrreC7JzRyO7PtVy62jmzmS8QCFjtKa4mWwxiXwLAXV/ZPdG1dAAADnvo1YsetkAgGL3np222O6J4Yi4/dvcdd/n/+sv3K+Xk5OTk5GR//Pvvvjc9/fjNOVH6C4N32JhktPHrY/SWbdxT2NJ/55iZnH8BCPms0aGBgYGBAfoYhw+PoxUW2iY+/9A08LyBMh+l//7zdytEryi3eMF/f6sfU9r1iwcJ+ayRSasFKAiQM429S++o8tX8TjusnNOabmG742DhEMAozU76b199v1JWTk5OTm7lj1/9ZblpdLlEfvQShKFALAwFCYSCmpqa6DJRs0xXV7e6uprH44kma0pISJi4IDVgKEhU7w1/K1tzWiMApyxg3XIdp+TkCPM1ofeB3xBjZqyxJ/f1SbGd57bKeKW3dDVe8zdSSqgDAICKYxq7fjpXxQSAgate//rR7S67vyLRbuHv/klaLUsikWTkSEsWrAvMbmIDAPTm2a34P99siH4o1nnPcwfxoWCz0iXpyRgA0GsjvbcanG4EAHiVarh8i3N6PbsvhfyXb38kyZFIJJKMzIoflxg6nW8BGMt3l7YLLe/gAQh5g00XfcgrSCSZVSv++SfFPXFlE6HAbL/hpvbD9tiShoaGhoaGWpr7qvUWsfd7gD3Y0tzY2NTSOcSF8VAwTq4H4Dw8oLJca09ySqTFmsOlMNyUvE+TRCKRSEbheS2ClpMK3xjHvj5Q8Wf80e72psbGxm4Gl9VT7LNpoUnkbdEr1qf7KikbhxSOb1HgDL3qGhoTDD0766FBIpFIJOPIvCYBwO0AOaOIm2yAlhueaksMw04c3/mT3cFbQwCMizYrVexj79c2NDQ0NNyn7d6sohdWBkJmT0dLY2Pji24GT3IXOJg2DAVizeNQWLx48fRmZgSAmpoagUAg5syM/f39nZ2dAGBvb5+XlycQCJqbm2dnamQRWVnZBw8eTNw8fPjwtm3bJm5iKEhQ7w1/K1uzS/UAAOzSKMVv1HS2r5cPLQPozfa01TGNH//fnVPgQNKLvdc38DLHb4tiTCUAgPBhjDrV8dSjEQDoz/D81xK3u9yBihOe2sr7Sga4PB6Px+MDCERzprU9iN271ni3pcUas9in05+/dA6ZC6HgeOoRAwDoNeEeBpuP1wEAdFwxWLHFJaOe2Ze1fZFRzONO0W9CIBQIQSgEGMhyWbbjcMUwADDLQyz/uTq4msdj997yWK9rH1EycVYDsy3fTXOZS87rbQCPIlU0tseW9UHdGR1lOdmVCmSXsz0CoN8+tMPG+EIdAAD3frTSNxo629bKBd8GIZ81Mtjf39/fPzTK5oPwSZjyD0a+N19fyY0/1NvWw2D2lZ2zM1DeuFHlUF7bUHf5fp0l9qmvNyHUJGzS3Dq+N4TxLNRu1Trq+W4Bj8mYtFqAggA5o/D8YSEAtF12tZZdpCTvYB9RRBftetDxzx6fJ274UYCluk5EJbAfBdlukpNbtVzL42a7JGcknB4MBWLNv1AwNDSMj48HAHt7+5cvP3mo5eXlKSkp5ubmAFBaWvrOwwCnKDw8XHStBxE6nS4tLf1J13oQk6Ki4uSrXcTHx0++KBSGggR1X/MwttA9P96lfWl2i6WkpBa43wKAvntxeusVzPzOZ2RknPDerm4fX8UQjjZf/kl9adgjAADh/TAFU+qxMgYA9NEcv/zKLpcrHH6W7mup4xx1NUekqLaPxeO03LXXXG508cnY02T9VctNoh7gMQpi6z1r/i31WNkwAAxVBe3R2Hj0CQBAW7LGN2o2F+sE0JO+T8/C7Uim6BeRW1zTzgAARvEBGWl1p2O0e829taf3yZJM4nNyss85rf3vhTvCfg6FsZfZu9f8nXrp9Qf6u4HSqzcfvtMJQgFfAMz22sQ9O6+zgHHTz8RcK3F8NtT+qw7LpKSkvnbJf3u4nbkH1FfIWoQmZ2RkZMQdcPI7lF12y991t4vfySsZd9pHBJze2z+t/dri3PgbjKAsTEFR2+96BwB0ZPpbhga5WCZ3vbXaXM9/aQZlD3EBAOhPL1n9TUrq9xsj740ADJ81/3btTxe7RDstu+666q9WDrgDom8AIN/NOqG8kSWZ38X0YSgQa/6FQkxMjJOTk6gVPkl1dXV8fLy5ubmWlhabzT5x4sS+ffsCAgKmPZLw8PDJl3Wm0+krV66c5VDw8vKKf83AwMDe3n7iXgwFCRquvnzs+JGS10eMCV5d97SkulwU/eHnP8+KpmprampqatklVNOFAMDsLLsY5p3bAgAgbMo9EJ94s5kFAIzyC457zzxmCgFgpOFawFbNcdSjD7tHGeVn7fZceAYAMProfNSBkKyPnPQ2HxAdCoziBNfEm81MABhrzboQdvhGOwDAwL2wn0JPiyYMEL5K9TIY/0WQ7Y9ebwYAYNWectmuo6Xpm93KZ/bmhuhqaWpu3e8d4kcryKmdCAVOX+X5IOfE8vHDD3kNV/0Co6/Vi86q5FSmxMeGpbcBMGvT4xIi7k6cxNJVsM+K6pRc9c4RdxaEGOtqampqamrvOJzbIWg4t0ufpKSpo7NG1fJcRe9gAy3Y6XjJ+PwKwubcAwci02vonK7ipJSi568Kw52y3u7L6sseEVmVY+PnT4xWX/I3sAzKbWQDMIsTXA9eLKOLtoTSGy4dDTx0dfwCtn2Pr8W5HyvtGsQtChKHofBeEgkFADh+/Lipqamvr69QONW9Z2VlZZaWlmZmZv39/QBw9OhRPT09Pz8/cYYRFhbm4OAweYmsrGx3t+QuRPoxCgoKmzZtMnuNRCI5OjpO3IuhgOYCokOBKOyGrDOnjl0SP/W4FTEHTtFqAKAnbp1nSv27j3Rk3/KUW7N1t8Oe7SqrrePK35zIYRp6K2+fD4oomd5liSUNQ4FY8zIURMLDw83NzT/6Zt/Z2blr1y4KhXL//n0AOHnypLW19b59+8QfwPHjx3/88cddr+3YsePbb78dHPzQqU2Spaio2NTUNHEzISEBdz2guebzDIXuOyFKf/5/ihYOTvuCM+vGPv6EDxhuOBe6x9h41y797d7Xng6/+0rHY1Xpsf6uTju2qS9duOXwXXEn4BC2FzkpfLl4rd7OvXuP5D1nE308I4YCseZxKADAkSNHvLy8jI2NIyMj376XzWYbGxtTKJSwsLCampqcnBxjY2M3N7fg4GCJvHp8fLysrOzB13x9fRcuXDgw8KFTmyRLQUFBdJlpkfDwcAwFNNd8nqEw+CTneEJMxOHgg9GnbjeLu4ufXpufePjgwcNZTSMfPVZ66OmDtw9R+GTC7qrMlNioiLBDB4MvlLZyMRQkDUPhvSQeCiJnzpwJCAjYuHHjhQsXJhaamZlpaGgkJiYWFRXV1dXp6em5ubmdOXNmZGREUq9L+K4HPOsBzX2fZyggycJQINa/QygAwOjoaF5enp2d3YkTJ0QXer53715xcTEAFBcXW1hY5OXldXVJILQnCw0NnfwXkE6nL1u2bDZDoa6ubnT058vPdHZ2Njc3T9ycCAW+kM8SsFh8phBm+3MBhgLCUEDiw1Ag1qyGws2efNMH+jO0cgDo6elxcHCQkZG5desWg8FoaWmRkZExNDRsbW2diZeLjY3ds2fPxM3h4eF169b19r55tTeicARs3XtqFUMPNErWaZWqrL0jk/jyOFswq+fmYyggDAUkPgwFYs1qKNwbKLZ6ZNrLnsG3UgaD0dbWZmZmJiMjo66u3tTUJDrNYSYwmczJOzKEQiGdThcICD+TaFwD4+nOim13+gq1SlVesdrbmW3eda4JL2JncwwYCghDAYkPQ4FYsxoKQhDmd19zrLZrHm38+KPFwGKxRkZGxsbEO9h4PqsZrrZ5vL2T1fGMUWdwX1u00O+pZ8TzkNkcBoYCwlBA4sNQINashoLI1c7UxJcJM/oSKPCZz1NGLQBUDlWoFa8RLXStcQypD5zNYWAoIAwFJD4MBWIREApoNrWNtUY3hon+O+0VLb/72my+OoYCwlBA4sNQIBaGAppBGAoIQwGJD0OBWBgKaAZhKCAMBSQ+DAViYSigGYShgDAUkPgwFIiFoYBmEIYCwlBA4sNQIBaGAppBGAoIQwGJD0OBWBgKaAZhKCAMBSQ+DAViYSigGYShgDAUkPgwFIiFoYBmEIYCwlBA4sNQIBaGAppBGAoIQwGJD0OBWBgKaAZhKCAMBSQ+DAViYSigGYShgDAUkPgwFIiFoYBmEIYCwlBA4sNQIBaGAppBGAoIQwGJD0OBWBgKaAZhKCAMBSQ+DAViYSigGYShgDAUkPgwFIiFoYBmEIYCwlBA4sNQIBaGAppBGAoIQwGJD0OBWBgKaAZhKCAMBSQ+DAViYSigGYShgDAUkPgwFIiFoYBmEIYCwlBA4sNQIBaGAppBGAoIQwGJD0OBWBgKaAZhKCAMBSQ+DAViYSigGeTl5eXp6Un0KBCRoqOjraysiB4Fmt9sbW3DwsKIHoUkCQQCOTm51tZWogcyVe8IBT5CkuDm5ubq6kr0KBCRIiIiKBQK0aNA8xuVSj106BDRo5AkJpMpIyPT2NhI9ECmhM1mvxkK98sffP31139FSGxffPHFF198QfQoEJF+//vf/+Y3vyF6FGh+++1vf/u73/2O6FFI0pdffvkf//Eff/7zn4keyJR8+eWXv/71r38RCgghhBBCb8NQQAghhNB7/X8Igy0MhruoBAAAAABJRU5ErkJggg=="/>
          <p:cNvSpPr>
            <a:spLocks noChangeAspect="1" noChangeArrowheads="1"/>
          </p:cNvSpPr>
          <p:nvPr/>
        </p:nvSpPr>
        <p:spPr bwMode="auto">
          <a:xfrm>
            <a:off x="155575" y="-2865438"/>
            <a:ext cx="6219825" cy="597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spcBef>
                <a:spcPct val="0"/>
              </a:spcBef>
              <a:buClrTx/>
              <a:buFontTx/>
              <a:buNone/>
            </a:pPr>
            <a:endParaRPr lang="el-GR" altLang="el-GR" sz="1800"/>
          </a:p>
        </p:txBody>
      </p:sp>
      <p:sp>
        <p:nvSpPr>
          <p:cNvPr id="22532" name="AutoShape 6" descr="data:image/png;base64,iVBORw0KGgoAAAANSUhEUgAAArgAAAKcCAIAAACMn15YAAAgAElEQVR4nOydZ1xT1x+H01q7bK11/1tbWxcqimwQFReoDEUZoiICIoqIgqA4ECcOVGQ5QEQFBy4UHChDZYNAAmGPDCAhrLAJKyS//4sEFdTWNsZI/T2f7wsS7j333JvLvU/OPedAAARBEARBkHdAkHQFEARBEAT5dBGKQhGFWkgpwWAwGAwGgxGkhygUUkrSqYDBYDAYDAYjCIoCBoPBYDCYdwZFAYPBYDAYzDuDooDBYDAYDOadQVHAYDAYDAbzzqAoYDAYDAaDeWdQFDAYDAaDwbwzKAoYDAaDwWDeGRQFDAaDwWAw7wyKAgaDwWAwmHcGRQGDwWAwGMw7g6KAwWAwGAzmnUFREFfSKECugOJ6yC6BdIrk64PBYDAYzL/IZycK2VVAqROmqBoy6ZAmng1lMLj3ggLstlwMTG1NLwOipHcc80FCLIGC2lenkCB55fj5/teSRgUSA4pffsTMPqD7aRQglkBBHRRUAPGTr+1HCg1ya3r/wRZUAIn6lit/Gg2yKrqXYQGJCmkUSKNCBrN73VrIZXy8MyGNCpnlr05CQYprIavkb9Yis4QLF1ZCBg3SKJDe83zOL/9ne/EZiQKRDkRKje9BJ0Nj80U6xpo6xob2vtczILsE0mlA7I5w+dfeIVJf+7l7mV7Lv/lzdlWr+5qpXxFk7B7WECuB9OYmMH0tGSWQnBBpbWCiqbtS29BK33it9hJjDR3LbRfy4suATBcuJvyUe54zr5sEEU+GTz7ZTEiLuG1kaKKpY6ypt333NSa5CoiUv7tW9Pzo377Aa1t58803LzVvFvKuYjOZEJ8Qu83EzuF0dkIVZPYsUOKH9OOHSIfMnEzn9Rs0dYwX6Vvqr7BavHSFps6qtQcjn9Be/cEKkkaHQnrjtTNHdJcYL9Az33ohN54GmSWQWw5xoZf1lq3S1DbW1N93JLQmq/KjfDGgQU5pw/Wz7ot1jBcsWaNnvGGZoelCXWPt5Ud8k7mkkrfXIY0OeSUd94O8F+ut0FyyZsOpuGgKZJVAVjmQnoYaLzfR1DHWXOK4M6gs85/sxeckCiVALC60kfuW8KXKKlf/fcf8D1+IC88FcglkMiCLAeQyyGJCZgmkU4FUCtlMIJcBuQxIdCAzIIsBmaVAZkA2E8ilkFkGZCZkMYBEg3QaZDEhqxTSKUCkQ1Y5ZJVBdmWbt/WsIQR1p8e1xEoglwK5TLh6Bl28e4oRU0h0eEHK8/II2L/vkMZ4AuGr0Rob/Q6fCPKLZBMrILsU0qnCE4BcAqQSyGICuQwyy4Q/CP4sSaVAZgpPBnIZkD7LK/gnHRpklED0NbcZ0375UmHjPnf/vVsdllkfOBXblc+ETOY7rhWlwg86q+zVhSKzBNIpQCoVngCCtcilwjMho/vEEJwPgisJWVBCmfCak0EXXlUyGZAlKKH7zZfFZpZBVjmQSyGnGp6GeckQCJNXhsW0QjYdMl5uuvSzbPSiASmfEeB7bd+RsyYzhxAIX0kvP3HweMCp4LwYKmT09LBsRusjP+cxv0xQsPR1MlUc9Zvunod15Cp4fH6nnNSvA2Ztc/Xyd7bdqLfFwy+Fn1v2MSpPpreGP4g6dNJ/13q9oV8SCBNX2e73d/V8HJLJI771JkIDchn32W1PhT/HjF3uscd60R8jFKwvlWTUQ+xNjzlyvxDk1ru4++9z3LZsw97jz7l5jPetzOcmCsVbpv86YvSOG3XA4ACVDWQ6ZFdVedpYKsurTVNQU5y91TMRClmtV0/sWLjKxnL91vny5s4XgjeuWWm4+8rO1doy8tPVjPeduBqz2UBNRn66/t7oKCpkJN1fPl9XY29SZiXEPLm9QkltidOTp9W8czazhhDUnSIac1gdIT57ZBRmTJNXU1x+6Gw8vP8nhPmkQiyBgkYoLa05aDic8KfewedQy4c77g6z5HQcb1WRqiAx/p6RvN6qU8+v+B02XrXXcdfexapqMnLTN/qXJtMguxLinoav05guozBDRl5zrXtqLKP3NxuMZEMsgQx6zuZpvxC+1Nod30lrAgqj7Ul8wf1MyK9mnVy3RlFebZqCmtK87T4pUMhqunTYXnOly/Y9h5apqcnIz1h/Nttrz0p5+ekKizacioGies6lAw4GFm7bHbdqKKrJKM53DK5PL4FcdldYoLe23HQZhRkycrq25wtTKiA149nmxSbmBwNtF8+QkZ+uYX3+VjbkMiCjhO1pa6goP0NGQW22wYmgbCiqa7m4195g7XEnB7v5imoyigt33mtNSkvZNG/Mj1/0+2H4JOn5Dm6Pm8MuOs2fPlNWQUNzf+ILKpA+wzONBnlsoNdA8K5Z/YaMXx3Yzmx+26OHEiiisE6YTyUMXXgoBRjPvab8MFLnZG4iPWvtbz999fNqt0woaYKikoYHscXh5I/0ZS+NCplMoHIgN9J/+u+EYatuxzCgtP7dVww65NGbAndqEAbIbgqHqsyQuSMGKW15HlfD2KkymkCYv/15G7UZKMz2iPj8MCIv87334rMTBfsZvw75n+XJpMqnaZVPMzhZNbVnHIxGfjPZ4MijwEehhlI/jVKwu0Cqv7Bz6ZcEwu+a24/dzImLu6E56vsvvp/vePH5yT2mgwn9BymY77r+ZJfetO++m24fwkpJDJg64PvBJmFkNkTdOjmFQPhj6cVHNeBnM2sIYY5zZFX001ALywsX4rL9jtn8SRisuTslsVbYMIjpcyGWQVYWZbfeMMJo7d0PeNRaiPCz/60/4Q+riCQaL9TNgNB/zKorhdcPW4wgfDNswU634NitmqMGD9fcF92enBq9YuLoibMPXiBmBxw0nTRS0eoyLa0SMiS9U5iXIZVCWtiJPwYN+EE3KL4EMksgnQ5ZDCiqrTpls2R4f5kVJyMuh91eNvbH31SdAsm15+w1CIRvplsFXg65snD0d/1/+kNj13Wf086TCN9MWXYrtqvjrLXWT4QBv+sf8Qx+Yqn409AxJh7pnVFhnopDRk7VdvdPSd1jrPq/n6euv1oam/lo4ReE7/6Y63Qt9ait9k/9ftM/Tk5r5p7ZpPX7T/Ptg7Nvh95bPm2E7PKbMdz20+sW/PDFAKX1F33vBC8a+O3w8XsvFzXcPLtzar/vJy8+dTaxMOnhjdmTvxukcdT3Zpq3+5lzKV0k+ufYrkCkA5nSdmHr9H6Dxy4/V5nLeNtBoEN+af0l52VfDZRbfaH80WmrcYNk118ti7l7YMi3P40yfUBkAYkqPBPE17Ptrckoh+S7XkqjCEMNLz/MEbZcvj00yClrv+dl/dMPYxecKI6+uk9uyOilJ/JS4gImD/3+mwUXYmhALoF0OpAZQC75B3vxuYkCddvc/33z9fDfpeUnTVFcYHMnOvWFsdz3/dQO3MiBsloI2j6L8OPYNf65QfsMvyBMWHYyJ4cDhZnhOmOG9R/neJ0G6cl3NX78+k/Nc5Gd8Oy87divv9Zxy4mJD1YZMWLU2kfkGogO8VbqR5i04spjoSio73hSl87siIqjPCHSbwa4qf5MmLI6+CEDsj9Du/9PpKcodBWxIJuZb6f254/jtgYkl+9dMmTQxA0BJXDT1WwwYaKRT0FuK0R4mg/78TsDH2qo37ZBXw5XsHsYlUl/GuwlO4wwxvxuBOVveidhPmYyyiDqtPXPP331o9m9FIrw+UJ6GRSkPNKe9O03c46HFEBpDT9giwph4CSrwLyLuxYTCFLGPtSiTjhpIvcjYcbueMimUDbIE4bK7g6u5gXY6Q4gKFldZRU2w+19Wj/+/Ot6/2KfTaqEoTO23u0qa4fU20cn/Uz4zTL0UfIj3YFDRy0887QRXjzyVRtEmGb15Hle6vJJgwky23yj6HHx6bv0RhN+XeyTDwFbtL4nqNjeZhc2walVowcOmueaDolRl2b0H6hiFZXEA3rsTbVxXxN+X+ceXvYspTJe0gdWUnkvUaACqQwyUknb1sydJD9bTm6e+YmUWAb/0TGjL38Y+PuWmKwSiT0l/AeiQAViKWRm0Y7Y6krJzpKXn2mw40EEk59wwX74z19+s/JWUhGQ/9Wl5nMThWI7tV+H/rrBm9SYmNOYSO0gRQTPG0f4VtsrJAso5fDQffXXw8au8csPcl5KGKi+4XotnQ1Z6Q91xg7/ZsremxRITri7aNCAyUuuPOuAqPObJw74RudYTkzMNaURI35bH5HNhudh51T7ESa+EoXZu6KaE9PSN2kP+UVKZaq01OBvv1E0D35YiqLQV9NLFApZkMmCW/u1hv00btmh8/oyv0qbPkhr5V/bv/pnguKGK6yCZoj2tR457Ns5u+ICXYwIXw/8ZbKanKzKVFmVSVNk9Q/GRxfh04dPKKRSSL979LdBPwzQDowrhcwSSKNBdjXkPLk0YzRh4NLz93OAwuSFHjPqN3zS+osFF3fqEAiypudo+Ryuu6nCkP66h18AKZ9io0YYoeh8vYIXsEV7AEFj54OGonoIPbZs4PCRS/Y+P2j0G+GPRc6PgFIFeU+DlMf2/93i3qOkR7qDRo5ZdjWuDhIf+M0eTpC1joqNvKk45odvRk2dKqsiI6syRUZBYYnT5cIuf9tFA76Yvz2sLq8aPCz+GDxC41AKPH94TrXfQOW1j543QC4Lws5snikn98cvg4ePs/UmdWR+lj76piikU4HMgsIaKKyBPOarzkNJpJKrV554+Yed8g8/e7cwprArIWj7D98O+tXkfjoLSDRIo0EWA8gSbVHIKgVSKeRXQF4N5FdCXiUU1kB2qXAUA7EEUnJYN65GePmHnfJ/dOZmdkQel/zIY+yQAV/P939OA3IJpNGAzICsEuFoiPfJ5ygKw0bZBdAghwkZDKDkJa9WHvyFjHNwAVS2wFlL6a9/mn4opiFwtx5h4Kz112poNd2iIL3nRjEkxYcsHDRg0uLA6HaI9LOVGvCtrltOzIvbqgN++kX/bk4rPA7Y8QeBMGWVUBSGfjHfOZxxzl75219nHskEYsQF1Z8IU9bcRFHou+ktCuVAKgXy82C1CT8SBg3536CpZpcbKC2dVw6YDyP8seBwOrkV7u4xHPT1/6yulN1wW92v/+jl3pWUdqDWAa0R8vvCuLvPKqQSyMiIMxz3NeELje3PO2jNUFrRGfmCGh37fKXcoK+UXEMowGrke5qO7z907vGEBv/t2gTCtNVnqXktnSdXyw/ur30omU/MK9qoShihuCe4khdgt2QgYZLRWUpeM1y0nj1gwOQdYRUXdiwgDFDaHMKvBkgIdBrd/8v5R7OeZURoDxzxp15gTC0k3PdVH0aQs46MSX0y+5evh2r6P2FASRNQG4DChsK6+tPWiwZ8MdfxHju3Gk6Z/TF4hKbrC4gLD1D7up+cxePkLshJz72R1JRXCxEnln35zYB5x2hZZZ/j8Ic3RSGrtPNJeMIJn1snA8L8IiqSioBEg6xK3qM7l4zUNFRmaKjM0FBafPR8AoeY9lhzCOHLQStd06G0GUrKWx7GU++T+O//dF/09BCFXMgt4cYRi/wfppz3uXsh5MWlG9FuvglhGR1EBqRTIbMcnj29Z9a9F8qaO449qs8pTjeZ/B2BoG4fxaE2Q2llV3RS0Z3UrvcXx89NFAo2TP326x8szhYJWxSz2C233DaPGSA9e91Rp31OKsOk5q6797yqwc9OnUCYuuZyFZ0NWWl35wztRxi19VoxJMZen0kgjJrrF9UJT3zM/0cgzD6QmVBGdZkhRSAom+x2tzTSGPw94c/F5x+x4YzF1K8I8tses26csRr1tfRSZ48tpvMHEwaMXR5wvxRyUBT6ZohlkEUudJz/JeGnGY6hXUUsINIgk8k5baXUn0D4ZtwmPzIUNXUEHVo/6qsfBykaWu7crvoDYcSkw1cpXS/IT82UpEf9qrfOzWvnXq9te29djmtIe0dbKEYiIdKAVAr3zm5VnvANYarFtgMeLludVm3zP5NZG3p04+gBU+dbu23b46g4ZOL8jQ/iq+t8NqoRCL8beBblt3YeXfZnP8IMl0Q+MTffYjLh2wlbr1TAxa2Gw/r/NGKm6frtm6YQCH9M9wuthKRnwdpjxv2hvnnHKY9lStMmym89TWp+kXV7JuGrIfP9ntdB/F1P+f6EsatCotiN/ttW/0mYoGF3fPshr+17zx0NKEhva/ZaM51AkLO9XZ1XA25GA/t9o7Q7FrLJaeunD/r+dx3zY6GBFz1XWW1e7+hlp6/8pdSSXbdryKWfrSi0+lpPInzxs64XK78KctKirFcuVdZZOuWHUTO2RT4TPLmnALEEslmQK0g5ZJQAicYLPrFGZvT33yrb7HT12LPFYcXuoPPJXR9j1EN3MliQfOvYpB8I/bV87+cCtaTpynGrwUomeipTpcaMltc2k/5zqolbUiwLMmnC/c16uRcsIJdARimEnd+hNvEbgrSpw34PF4edJtt8Tj7vwFEPbz9diJQav0MHNjjeCy0WdgBOo0EBo+b8scP6yy10DSxNNj98XAEFjLawqxdWbzp9+llLXjlk5OQd3rHPzPnxEwq8yMg6ZLvL4VRaPBvintzdutHJNYSVxoD02HBzSxs9o13bPSO9Thy390yNKYfQi6fXW569RGxLKy46arVlmaG5lf2hbXsuO51JfU4XfqiYPhdiCWTksy957F29zf9SEi+7FNJpkFkKsRe2Dhr44zjzh/GlUNjYFrR/zfD+cgvW7VpvaWloZn/8SXM6DXKqIflFgtOaDUv0zRcbmC82OHQyvCpN0E8K8+mEBtkseH7voqmp1WIDc93lLvtulGdVQ0FZ1VnXA/pGFosN1q3Z+jiyEgrKOCGB51dbnjwVziZXd908e2r9ev+rZD6xsObMQUfr/Y+ja9rP2+oO+mbm0o1O5mbrjCx3ecd0ZZRAHov35F6w+ap1usvMl5p4nk9qz66FtGzyQZt9WzzSElmQkpi0187R6Xx2bAkUsOv8nF0MjSwWG5gvNthovT8xroEXGnB+7bqz/gkcMhNu+bqut/cNJEJeeefD2zcs1ljrmXqcja8Pu+SxytB8yUrHLUFlOYzP0RLSqUCkQQaFez/I23TzkRPhTVksyEqJsF5robtxy0ylXV6Pa1+fUaD3JBZ0yGFC+LXTK1at0zUw11155MQDdnblR20FJJXCi/i4XY6OG7zTnhdBYUlDoPP68bp3HhMjly6YZRLEvH1osaa5981MyOnuvtB7L2iQxYLYsCCzNYLzebfLNWZW1T/Yi89IFATJqYbiniMO0qiQWw3UeqDWA6UWyDRIo0BmOVDrIKcMUimQRoN8NlDYkEGFdDrk10FhFRCLgciAojph0zGRAZR6oNZDQSXkVUNRJZAokMmC4nrIpgORBvn1QK2HIjYUsqGw8u3zgmH6StJokF0F1FrIFjzno0EmA+4fXzp48HeLPSsySiC/vi1ov8nPBNm1V2roPKDXQz4TiFRIowCpDArrhecbtR5yyvDRwyeazHLhHzW1XjiTXRoNcmuE7wguI2kUyGQBtR5yGZBWDORKKK6HLDqk0yCnBoproKih4YyN1gCC+rYHraVcoNeD4Bm54CJT/PppUAzpNMivg6IqIFKAWAoFtVBYASQKpFEhl/2qMoVVQCyCzAqg1EN2afds8bWQRRcWS6kHah1klwKZJdxEUYXkj6eEP00WUOogjwEkJiRGXbWzXGloe2JXcH4iBbL+rnGXzOr+g637qDMzCkOB9FIoqIXiSiCVQE5x3eXDmyetfZKYHG1ssXZtMPPWbm1FQ9er6fDX7RwZb5zP71+Hz04UMJgPHhIdMsjJxhO/JhBUXGI6M0ohv77tsrPBt4TxK84Vk9nYYPD5Jq+hwcdqzpcERZtgVlY1ngmSD4kJGRFXTQ3nzVq2YeXqfSfCa16U9p3PhQ65lNqL+6z+WHk/NjF8qbGRyZXS4O1zp+kduPJ3oiBKUBQwGFFDpAExrywwMPpMUFEMDYh0yCjjxcRn+V5OupvWSvw8J8XDUCGdChll3KdPiecup97PaH/XtLuYjxlyJTy5sE9/iYmN+3UTpVGqtncjCv/loEEJhAYkamdMQv6lyJoX+ezbkVl3SW1xccQrT2ixhWIcwImigMF8iNAgtxoKa4RdT9IokMGAgteGLWE+z6RRIIMJBTWQhf9F9tNIRgXE3fVdqi4tM3OR9O8LN17OT2L0nM75004aFTIYkFcORBrklEN2KZAYkCcYvSm2jaIoYDAYDOazCQ1IlPbopOLbj7NvP61KoMDb/28C5rWgKGAwGAzmcwoNyAzIKYeccvwXfe8VFAUMBoPBYDDvDIoCBoPBYDCYdwZFAYPBYDAYzDuDooDBYDAYDOad6S0Kr0/9iMFgMBgM5jNPD1EoopZmMQGDET2CHsUSrwZGgskuhxyW5KuB6dPJYf0HryQ5LMiWdB3eP7kVPUUhNZ2koDJbVmkWBiNi5JXV5ZXVJV4NjAQjp6wur4zXE4xIkVee/R+7ksgpzZJXmS0n6Wq8fxRUZvd89FBUnPoi6UUKBiNqjJcbLjcykHg1MBLMJhtrjflzJV4NTJ/OooWa660sJV6ND5iE+NjRv48KuXNL4jV5nyQlxn3z9Vc9RIFeUgoI8iHYs2ePs7OzpGuBSJIzZ86sW7dO0rVA+jY2NjYeHh6SrsUHRllZubKyUtK1eF9Gjhwp+EEoCjR6ieQqg/yn2LFjh5OTk6RrgUgSDw8Pc3NzSdcC6dtYWVm5ublJuhYfko6ODkVFRRqN9veLfgJwudwRI0YIfkZRQD4w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oIigIiOigKkgVFAREjKApInxOFrk4BXfy/Xo7H7ezs7Ozk8t66HL8jP/TAoQeUrres8P51ac245n18zy36e6/AF26jZ+X5wn3i/t0+fbKgKEgWFAVEjKAoIJ+aKDCendq83jakSPiSenents257KYuAOB1Mh97bFSTV1RUVFRUmKbtfIve/PY7a2v5k51LNRQVFRUVZixxuslo733z72qKd1HTOxZTLVi/q70oeK+ZiqKioqKi/LIDzyvauPWpp9YvPvikUrh8VqC55baA1OpexTTGnba1dQjMfx+56KohXTKfqaqoqKiosND6dGwTFwCgvfrpPuOFgn2SV5u3M4TKfWNNHiff31bb6Xb3QaGE2W3YdDyy7D02+pFAUZAsKAqIGEFRQD41UaDec9Sau+g8Wfgy13/F6AX7XrQA8Jh3ds4aM9/y2gsqlUqlZl7bMEN6rmMoq7OXK/BbswKWqy/ccDa6gEqlZicGnbQ79qym11ZqI5xllhwjNnQBALchzdN8kfo6n3gqlUqlxl9w2H4jjUmNdpo/1jKYIViem3xcTd3gyNPy3tVtSNi9ccPGgOyu3r/oBbfu8X51VaPDDzKpVCo18fZJtz2XsqGLFbpW88+5jldTKVQqtSjxit106Tk7wli9vIPXRDy0aLTRue6DknNRd/7CLTeL3tiKxEBRkCwoCogYQVFAPjVRoIXt1Nc1utF9kWPetJqsd5jcyasl+pnOnn4gtvHlkp1JJ1THWwYW1/csgHFp5cwVtldpL2+2XW2tnb3uvF3hu+Un2wfWdgBAJ+myrb6yxf2Kl8LR2dbB5TAjd2hPtX/UJHwv13eB1qrjz1lv1LfhgZOFtXUA5a8fGvDSXafLbjxN5Lx8g9vWzm177rpkvvGuuKqXy9U8dlmjuNCnlwLwmjOOLZu09mr3QWHcWam31PEO5S83+VFBUZAsKAqIGEFRQD41USgJ37dERdnm1G0Bnpvm/KHjVtDRkHXZadGMPak92uWTXWTnHnrA7PFea6zDTNPd18h/+RW/2HvpROOTCS18AH552M6NS1YGVfZcor3i+c55vy909BNU48ZR8ykqK7wSKt4sK/eixVqbnXHsv96rYKNJVgFZvRo2yG66S9cdjHrddKgRx8zk1j6s67Ecn5PltvhPdeuXB2WzqqrO7rBP6B6GoiBZUBQQMYKigHxqolAaeUR7zMhp6joC5kwbNXzh8eLO+syLzkvmnczp8cX9xUE5WafrpT2aCxg3lk7V33Qrt0ehrVXp4Rd9fHx8fK4nFNXxIdVFdtyWAEobAPAKL5gvm2Z2q7ZnNTqq43fOGDRaYb6gGtozJg+dsPxcci+dAACoeLjNxGbd/V5f79vZ5MjLPj4+Pj5XY/Jr+WRv2TFrz+X3sgnSUd01du5xza+9RYt2XTNl6XVmj+X4rTnHtUaOkuk+KLNl//fnwgOP6O88iB8dFAXJgqKAiBEUBeRTEwVa2E79xUY3SoUvy29aTdY7ltPJKbjtsHDqmsiW1xatf2AitcIvvbwq446zs7PLgbP3Mxuh8cXW6TMsvVM6Xi+0veSB92ZTU1NT093BKSwepLvIjLW7SG0DAH5V2G7DmVpuvW70HeWRTtpTt4Z338TzfBdomZyMqwJWnLur8x6XQ34RVEGjReXD7ats1oUVd9c/2tc/PKOphRF5bqupqamp6Y7AeCavIdRg7OwjMb1EgeK9dPpy+7uvnjwAL+/qngVqB/O4lXIgJjUAACAASURBVLE3PJydnfedeUxp5EM7+diySWuvdR8UJj56EDsoCggiBEUB+eRE4f6uZVpLL2YLX+ZfMpNafDiTy2+m37GVHbvMLaH7MX/5nQ1qo+cdz2horkq77uDgYG20esuRS6XAK/TUV5Y1vpjXDgAAPFrilZuZLT03kn1igZS5dzqHDwDAfuFjMmnS2kvC1gp+4d0rsYWVtKe7taVtbgu/2nNfeMxbsMo9vgqYzw47O9hZrTddvzulEQCg+Pp6s01bowW9F8oeWK2draZ7uhR6wQ7fqCCnsTdB2MWiIiX6RkRJe+El8xnSOt5pDcKlGHfWKsrOO5DKh4qngUcdHBxX6a46l1Dc3FF4fKnUav/ug5IXZKijty0ERUGMoCggiBAUBeRTEwXK3a0LZy/wzRS+zPVbPkrDJaWRB9BWGOVpqqU+c5m+vr6+vs4Cow0HQjIqXj53aE0JP+dyjAwATQXX7DWlVWfr6evrL9bVMt1+t7C550ba7thLKzgFNwiaHbrqiZe3zlWaOl9fX19ff/6iFW6x9HpmtOOc0RbXhUMQuUluKjOWukZ3PxJoY1y1sXvSAgBtzw5Y2Kw/nccFgNYXF46dvH9pn1Vw+Rt9GzuZKUeNFaRm6ejr6+trLtJ3OJVcAdBOCz+xVmW25mJ9fX39ZXoaizeevEOuebVyhqvzhej02o78wwtGGZzpPig5AdpzNW1v4KgHMYKigCBCUBSQT00UOFUF6anpjO7RBs2MzJi04obuYQvsvGfXAgMDAwMDg8JyX+vx11AQ67/z0MPcSuETh1bas7CrQYGBgUE3wom9Jj8AACi7uWHCSs/8lpeawSlMvHs1MDAwMPDqk7wWAODW5qfG5lS0CX7Nr6elvMig1rYDAL+15O5+58uR1BYAaCcf0TMy3Pm4CaAu7viRKwmFpdGu1lcYb51YoZoUGhwUGBgYePV+EuWlu9QlR94OCgwMDAy8eT/t9Y6NOcHeHsdv5De18qCZmh6TWfbyoDCJael5FRz4ZEBRkCwfSRR4PG47l8Ph9h5F9E/oEnlaMT63g8sToQb/Efjc1s7Wtq5/MkHcv+W/Lwp8XheX2/X2yfkQgE9PFP45/NqCpx7rN/jH5lZz+e95AeFWP7RWMLmQ2fj3i/aki1N8dev641eflXG6eDx+8wuvhRrqO8KrAToits+YLC0vKzfpfyOVLK7m/n1ZfwGfS7p8Yp+ja3RpJacvTNeIoiBZxCAKXW215czKhhYeAPA6GjhtnV0dUc/UpDym6dy71N0jB7hNbCaDwWAwWLVtr1WnpVLwLqO8tvXVXyS/mnzD3dE98VX7XmttlWCxqkYuAPA6W5ubmtq7RyzxOloamlq5vc9/VsjmLUf9k+ve/XfBqa0UFFvd+GpIFI9TzxLUilnR2PkXe85vqmIJlmOxG3tOf8ZrqmYJSqht4QFAV3tLU3NLR/cuctuaG5rb3jHgqquhspzBYDCYlfWtfMHCTc2cbufid7Y2N7S8MTNc97r1Fd1Vr2sR7jf7rvk15cleSy+y3nIV62hgs5jlTTwAAG5Ha0PrX+3w3/KfF4W67Cum46esdn3W8PfLvhNua1N9bWPbxzA3CdDnRYHbGHdK//f/jZqiojbT1Pkx9f3W4jcmea6zu1HwdxMl9ab80W7lP0dOkFdVWbjKP4eVc3GfjdnJjE4A4DdWlRXnZsVH+9mbeiRVivZ1vzx+n/6E0WMnKaiqGJ94UtUuUmEfAYmIApdTx2IyGOWVHDH8aX4oUeBz2xvZVcI7VHVjh/CE66yvYDIYzOqGD9Ms9KFFgddeEOGmJT1lxordz1gArCD9vRfiqezwyEk6Tx8yOc2dAAC8etYzV3NdOQUFBQUFOb1d4fQmAOhsyL9xaLXiVMG7UkpmbomMVkEladFeZjO2PKkTfFydlXm3tujMlVNQUJBTmmPpndvYWRlz0tzAKIAsvBWW3LZTMT6czO7oWbmuyjsOhs7+adVvNYXOitybtlpzBMXOtfLJaOgC4DdVxR230pYR1HXqGM0dwfSmt/3t81poMSf0FZXlFRQUFGQnq2ntDytpFW6njZF8fs3s6QoKCgrT1JZsv8ps4VFvbl1usukhXbBAR7qvubKFH+XNmzK/pfip53IVZQUFBQWZWcv3361q5eUFWBqs3RUj6NzEbXx6cpXaxmtvGVbFbcx5uH+R4HgqTJs8x8jzWVUHAPA41U0hNl5a7tTKXuc/vy3ntMkiuakTrX0LAdqSb+xaepb8ZsHvz39eFKrTvNUJX820DRNFFNJPr5D+WcM37xNq6f2A9HlR4PPam2uraqorysvLq+ta35wA+V10cZra3n/p7pVaG2rYNZWs8vKK6qaOrs5WTmtL70K47SK3AXS1NdXXVFVVssrLqxpaP/02hY8hCk2MQlbDy0tiR0PCidWak6YpKEwavepUYsW7vov9Wz6UKFQknl0t89vEaQoKCgoKG89l1/AB2iihLnPHyygoTFHSsgjMfusd65/xgUWhq/zF2Z2LneMLk7yOO230CPBcZ+Z2u6CmPTxKzvSFsKdMCy3ETkNdz/Uhg8PhcFpyQvbuDS3gc5h3tyv/rrkpnMbhcDic2sSjS2WmrjiXy+EDvzrs2CpF+/utAAC8+hfey1Q0bYPSazkcTn3Z80CXU0lsVuSBZfM1fIjC8516xWLcgt2x1R2961d6XU/X3j+54o3PnFef7KGnvHDLNVIdh8OpLX0auMcttqmrIfmA4dgpZt6kGg6Hw2kpvmOtOnn2joj63qtDU8QuedkpDjcpTRwOh1Od6Ld22mTdozGNADz2Y5fZiksPRRS3cDgcVtY9/wMXsltp19Zp6pp2dyvuSD61bIy+R2FvUWivvOWgorTKK5HJ4XA4pSnX/I5cK+zIP2c0z8A2UjD3K7ch/ICWlEnAG1O/8ipvb5woq3zocQWHw+FwGBFuBhNlTc4TBd2zU/b5GXrReotCZYi1iYtPXGGy39Jth/zO7Nts4hz9luev70/fFIXWivzsYlY9Kys+MuppUnbxy4astvLC5GdRERGRsSmFgtaYGuJZzf4DFzg9KKkqzkwhltV3AADwG0vSSBmFVTwA6GLnJz2NiIiIiiGxutvOmktexD+LjIgllbTwuazsM2tkBxL+NPcMfppKawEA6CzLiImKiIh8mlhU0w4A0MGm5JCLKsrznj5PeEHv1XHuE6fPiwLyCSBeUWgtSXr+wP+Yrcm5OGErL7/6rp2W0hynGBaHQzw9Z6r6oedVH9amPpQoUO/v2rBy1UPBVFt8Ho8PrfRrxqPlNt6kcVqKLtpoKq10y/nHvtqbDywK7azM++ednlQCcPP9XYw1NGxuZLIBOkPDp5kkp3EBAJqiDqw00NpH6tHYxa9K9Vs9Y8axlNceQ9CvaE8wOUNu4Dbl7F85drGvYOhO+eVV81bbXmP03G7pkwPLdfSCuo95/f3N0roucTVviALQz2ov3H0h/Y02d0aA8RxTu5s9pyHpyLlqr6Ox8uZrQ5Eanx+bLmX7oK7ngeeWnF0up3/w0auHGnzqefOV2tahLcD0nqdq7Rbb6xtnzmUrHSPr6O7eUvkXTCYt9y7qJQpd6fuUlBz8s3q1C6Z5L9cy3ZXaKnyZdMpgitml3lO/tuUc0526yjvl1bqdZNfFhsYuEU0AwI/f42vwpiiUhB/0fxBTC9BFPKelsWilTfAbo7D+GX1TFHKOqY2dOM9gtZ7mbFXpX/43YedtagtAI/Xp7llTxk5WmT9/xtjBkzf5JlbzoI50TrP/T7oHIhMebh5PICw4ldQGwKP4qXz9k7z94zYO8/HeldPHSM+ZP1/pzz8NdtxhtHPb6NGb5n3/m4KGhubKfWGpBU+9lk8c8g1h4DilWYsdgku7GrJu7NUdM1p1/nz1qX+qGx5KrmoH9u3lYwaN0ZinM3mxud0NuqQP0D8CRQERHXGJArci+dFVLxcrHW0N26DsVxfgmijb+TpGp1L4AABl51dO2nAxp+2dpfwbPpQo0B7sNlSeZut97fqtxwV1XQBQFmQzVnFPEhcAgHZvm5nh6nsi/3uvj9KZkdcU8lIUuorOW6w1srvf88bZlnfdWUtpd0qPOyX5mMrMvbcplSVhW6bLukQ3AQC0J+yYt8beL62XAjCfH9eXlVpmd8zNzc3NzW3HSuVfNfYm173ZlN8RuUfF7MR9Vq97b1vcttlrHAKIPVeouL9r3VJDv9c/yTb2A4eJczx6zrYCdQ+tphkde0x7rYWnLf7EutVLjudXJm1Stjga0Xum9vzrW+bLKq7ZIajvkU1LZMcYnqb2aiFi3DCcYnU2rbcDkHzNZsrPtNrt5ubm5nb0gOXCadJmgb0fPTBumExaeS719Sldm8IdjcxMzhR0AcDbReGD0zdFIc9NbcxX343d/qwGWrNcFPr9rLQlo7Hp+jqZLwbPP5/NAeCFWo3/5rvJRzJbGrPOL+j/44IdcU11MRtlBv4w53heY1fRmQXfDZty8EU98+H2PwijrK5XAAAkOUn/LLUnklJ0yYjw1e9mt5oAmmhZKSUARHfdUQQVz6wWAGjLv7zgpx+V7WIAANg3l/02cNGxhOaGyFW/DfhikJL/JzRg7X1BUUBERyyiUJN9x32r0coV1qci2b0uhUU3TZbobLpeCAAAdcE2U5edeNryQS+XH0oUGoqfnrJZbWyov0R5yjwLPxKbk+FnPGm5l6B9uiLy0CqjJRdEeoAM8LFEofmVKLQRXRcvmeEQ3vN5bGve9b060/f3nGg9y01VZXdwQWl+gMVYZW8iAABU3V+loGd6gdTrlloec3LZpN9m6lsJWDFv4vC5e5Pr3/JoJt1r3tK9F+lNPd+tuGssp2d+mdzzTGDd373RYMWF1w9Ha+2DbVPmeESXpd055uDg4OBwODiewW+LtpE3ORH5uii0J5y0MFlyNC8rVEd6+e6o3mdDwY2tcyZILVghqK+lntr4Pw1OU3qdiCRP+bGmJzN6O0DGeYvpUlN0TKysrKys1plpKU6YbBbYe474spurp5ifJ77eXNb8ePuy1Su8crmAovCX5B6bMf7nKbvJXAB+5VWrX/pNNQx+FLVN/at+Wq6Z9QAArBsWPw4ZZnyF1ph1fuHXAzW2hrcDL95pzogf1M4Rqf5mv49ScszlsJ+5LiT0/1VluY2jo+N2s7kDviBoe2ZVpN6Y8zvhyz8WbnM9F55SDcCPc130K0HRLbUGAJh3bH7s99PvmmbbHR23bTIaN5Dwh2Ugnfps9YThQ/QviPQcSEKgKCCiIxZRKE88vXvd8g32R4KJvRufC2+a6OlsChaIQuMtu2nLTkR/mqLwirrwtRNlNp1PjvYzn7rSq7ADAKAq+ojpyiX+mX+37t/x0UWhi3V9s46moWevvsO0iD064xfffv2eWBu2QmqlT0ZFFdXffIyyl0AU2nIOa81Ysfthr14CpU/2G+noBdGFLxsebJ6y5EBqdWN57DlTU1Mzyz2XE4Tfy9M95y3d1y0KjfR7Pk7eEaXQmu+6QG3V3ic92zlanrsZL5zlmPLa+dFOOqMptSmMUUm67+ns7Ozs7B6SXM4H4i556U1+ua81SLCubzJbbHm7qYW8XUnZxi+j14mYc2mdzvKNT7t3oyDAZNLKc8z2hqxQN1NTUzObEw9ymoH91HKyyo4Qes9VIdXLSGvNrrTuhrBkD4Mpa682ddUkXTtoampqbufzlNoGLc82TZyyM+R1f6B6L1+xwul+Pbx89PBmX40PTJ8WhUwuAFRfX/+/flP0gx8/3T77636LDhDrAAAY19cMHjFyy5OmhqzzC/v/qOHwoBGAE+ci978Bk43N9Sb9PmdvAp9ffstOjjBcevmWgy579uzZf9j9lGd0IQcAahLPurusVx1K+Fl9D6mRn3ps0S8E5ZPEWgAoPmdI+HH4bPPd+/bs2bP3oJu7591kanNZmNG44cMsg1tE75X00UFRQERHXI8eWgpCzuzdbG2+ao2p66PXGugrwtdrLF55RtDrjXlxtZTFuYzWdxXyrxDD8MiiE/NUN7g9S7m0VWq2q+BJf8n97Wv0jW+KvJGPLgoA9YmnjCZJm18gCe501fGnPSJozeXxrvPHzbJ9OQU75bKF0pgFx0mtne2MO7bTpzlHCvoV8Jg3NqlLzd4fJehO0Job7nk+vZYVdchwwcIz3Z0ZaVctpbT3Jte01OVG+Jw+fcR2s9ORM0VcAGiPcFaxOPGAxQXgN5bFHVJduNhmZxQXgHXNeqbU3EPPBD7ByX7k4ZvSUp8ZYCYjZXwqQdgA0ZCwV0N6muWtN/4XbFPyIa1pimbXiwU+wC8O3aY0ft620EoAXp6XgfxUw/PkJgAAbkXiPe/r+W206xsWLTG7K9SljmRPgwnLT5d2cEpTw3xOn95vuW6/fygLOjIPacooWN6kdgIAtNKi7pwNoXTk+xprGm0RHgBuw+NDupPNgup4TYXxt31On95jZn44OJoNTTHbZ02daRcurGt75iVLaSm9YzFsPgCfF7/H18CLXsvnNzOKTluHmetetPTMz3+zT4eI9E1RyDs+c+y3P4zdFsVorXpsMWrA6PlHy5obgy1l+w0xuknrAmi7YTZu0M9ad+uhgeyr8eX387Y+qAOA1mI34/EEAuHbb+QOJ3IA2lLOGP707YTt916fgb8t95FHQC4AtNxa/wvhN+3rpfzSS/qj+/3iFFkFAOzE/VKEwYt2p/SoEeP6ktFDh6y58gG6L390UBQQ0RFvZ8ba9OsBpw642G0MTOkQ3EO6mBfXzFm0+hwTAMpu6MnqeBBrPuzXqg8iCi30nGchVwr5AAANcbumT13onVTVWnJpyW8zfPIBoPae00pNM0+KyFf2jycKpikZ3S+bCm7s0lSZpKyurq4+S1nbOiiLDXx+TV7oHpM5U2aqq6urq6vNWrXt9HNKLQBAdcbeVeN0zmUJV++oSvA0U1SQmaGurj5j5pxV+2Mr2iqiDhpo9hCFCVrOsTXCb/g10SFnD/nk8QCAdkZLyzmAxAHg1BQ8uHjK68b10/ui2gGgvTLOfbW8fHexq/dHlXcCtFJjzphqz1BUV1dXV5+lOH/jidvkyrd1ammkPTthJq2spq6urq4+XVN7nfdTMltgRi1l910WT5ZTVFdXV1edpWXjlcXmFl+x6iUK4w09C7pbJKiB58753mAAQBP1usP88XIq6urq6kqz9Rz9C+u7cs4s7yEKB3UnmQa87IaZe9rd9+rDKgB+XUHYfuPxioIqqWrp215Izm8UnuzJe30NvUrqgV8RHr1ifLBbUNyWnTF+KR96gF4fFYUT6hMHjJCet1BVWfb3QUOmuT5m8wGaqKE2KlP/mKaqrq48bri22+MiDkAt8cz8L7+fZ/9A0C217OraUd8Rvpi2M1XQo6a+KHCzzsQRUtPVBeyOKG+szAvaoKWqrq46UVpJ3/1ZdTtwmTfMpg4bNkFxwZZrZdyqJN8tKt+MUhCuYukXx+A1hhqMHjIYRQH5XPkIwyM7y4nR2eUvR4o2ltzbv2ye7Cx19SlqZqcSK0SZLPBtfBBR6GTnXLKbPXG6urq6uoKCtlOQoAd/Hem89Zwp6uqz5NUXbbuaVy/6eI2PJAq3H0otjYmu7Xg5p1AbM/9FQlxcXFx8cl71y6tfR3VhUnxcXFxcXHw64+UgsI7KB8dNlbaEvrqL8eqLMpPi4+Li4pMyaE0A0NlcVUqjs7vbhjrqmYX0SkE7bWXqw7N7TsQJ5sygX9GatPzIcyZAQ7L/5iOPMmPDzu/bHlorOAl4dYUZia8XK4BNJycIKpWY3bvPy+vwa8mpiYIFMwp7Pk3uqMxOS4iLi4tLSM1ltgJAWx2TXsJoFIoen8MuLSxlC3pY0p4E+Rz2y2hsE366rcyMFMG66YWVHQDQyi6llbIEU1IAv6upqqSIIRyGkXfH1/vElVyOUIuhsyo9WXBAE7Lp3c85eB2NrY/sfXRP0euhixn1wtmuoAvqr/kkejwRZTaAt9E3RSHXbeaEQZO3hL5ISkh8QS4ueXniNZUXpibFx8UlpJErBIef28qmZefQWN138BfHJo/6btqOqFfnamt1fqrwM4iLy61q5wHwqnIS4+ITUsjUWqEadtbQC9JTEhKzGG0AAC0lpBeJwlVIdHYrQFNpQV4eo74vzgCJooCIjkQmXGpg5CXGx8Ul5dSKQdA/0KOHrkZWkeCmmUgqaXk17K4+LzkuLj4xm177V2u/Nx9nCufOx5Hyf7pPfX1mxn8Cl/7Mx2LGpod/dZd+K7zylOs79Fd4RacXVdW3dnFzTutLLd0aw+IBt9DHaMJ4WXmpP0cNm2jok8j++8I+ArzOgvve9sYWAcmZ1JrG9n80+LWrnXT18JbVNleJWfTapo6/OLPZd82vKYxz1/araANu6bNU521FPGCdOx7njqIAAADZh+R//fqPLSn/dDgUrzXukNqgL780Dy77b06y+K9AUUBEB6dwliwf6X89cLktDa3s2jbOv5v4gc/OvuOz0zPpH840w22I81ohPVlaQXW6urlrQl1FxPatRy8k1QMAdLU1N9axS2PvB3kci6zt+DQu7C1ld1y0pKVlFFVVF9ifJf2jPu71+Rcd5kyZMk1JVVVn15WCv7jl89rqW2vr21s6+QCdjJQcH/eSLqi5E0i68k8P8N/SN0WB4r9qobLOMdI/bejnpB42mik9cUNY+X9zjsV/B4oCIjooCpKlL/33SP4/b3fl83g8Hq+rs7OT28UH/r8o4ePCF1SYK6jwP6stX7Ayt7Pz0/knRX1TFP417/sfgz4rUBQQ0UFRkCx9SRSQPsdnJgrIW0BRQEQHRUGyoCggYgRFAUFRQEQHRUGyoCggYgRFAUFRQEQHRUGyoCggYgRFAUFRQEQHRUGyoCggYgRFAUFRQEQHRUGyoCggYgRFAUFRQEQHRUGyoCggYgRFAUFRQEQHRUGyoCggYgRFAUFRQEQHRUGyoCggYgRFAUFRQEQHRUGyoCggYgRFAUFRQEQHRUGyoCggYgRFAUFRQEQHRUGyoCggYgRFAXF3d7e2tpZ0LZC+zebNm48ePSrpWnxIUBQQRAiKAnLhwoXx48evRRARkJKSOnv2rKTP5Q8JigKCCEFRQHx9fZWUlNwRRARUVVW9vb0lfS5/SFAUEEQIigLi7u6+YcMGSdcC6dvgowfJgqKAiBEUBQQ7MyKig50ZJQuKAiJGUBQQFAVEdFAUJAuKAiJGUBQQFAVEdFAUJAuKAiJGUBQQFAVEdFAUJAuKAiJGUBQQFAVEdFAUJAuKAiJGUBQQFAVEdFAUJAuKAiJGUBSQPiEKnQ1FUcH+UUUtgpddjKSg6/eJ5RzhryuTvLbZ29vb29s77g96XsV7VzEdOWFnBAs6nYmtA+A3F0Ve948uEpbDLUsIvP6AxGp927otacEeDvb29vZb91xI4QB01mQ9vHYprqRT8Os2yrML15/ksdv/fmfK40911/bQtXg2X7Dtmhd3fO+lswSvoDY39ObNJ7m1f1/apwGKgmRBUUDECIoC0idEoZkSYqX6m9WtCsHLtud7p6rouydWA0BLxlXLZSoLVrq4uLi4uGyYr6JgdPAho+3NMiof+27TWbJmi4uLi4vL+tXGeyMpNYUh66f/viGkSrBE61NnaWVD75Tq3qvyyu6cstVZunari4uLy851piZHE5k1JP+VKlLbI5sFi9SG2f6hYnYlt+Gvd6Qh/dIaPZVFqwW1XTdHWWnV0SeVnQDcbFfN4donUroEy+UF6qrPMr+c9y+P10cHRUGyoCggYgRFAekTotBCf7B14TSHB2zBS27ScfUFZufS6wFYwVbS09b6lAhvsFAZsUdZSv9QVCm/RwHcovu7DGS1Dsd3S0BValx+FbswdOsi2W2P6gTvdSYcnalpcT6d3XPjHdlXNukoGHoTGwWv+eXJ8UV1NRmXrRZMPxArVJLGiJ3yCzbdKmj8i73gtVIuWUyS2+BX1l051sMdclLGJxIr+ED1Mpi48ixJ+AvKLZMlurbBhf/sMEkOFAXJgqKAiBEUBaTviMJUu7vlXC6Xy+W2xB6ZqWl+nlTXxby1coqGJ7HjtWXpXroGm44+re9RQGWIo8UKk4uVvYql3rPTlNkaWiEotvn5ITWNN0Wh9PLaVWa2t+t6vlufeWmdhsre6AbButUPt8v+nSg0ZQcYTVlwNvv1RyPFJxfo2/skNwDDx3CisfeLdkFxeddW6qIoSBIUBQQRgqKA9AlRaC2PdlD8fsR4WSUlJSUlJYWJo36UMg3Oq+8sCDCYvDW8tvO1Zauvm6iZbr5BbWupr2Wz2ey6hlZeR473KuN5tg+aehbLKYuwk/9+5Ktif/1hotn1nJ6OwXmxX9do8d6nvXouNBbcXjv5h1+k5AXryk343/eymx7SW3os1NXR0lDLZrPZ7MY2Lq8u2UdPentU0+uiUBFoqGKx4wGjs9p32a/DRk9WFBQ3deyQX+Y5h1FEP3QfBxQFyYKigIgRFAWkT4hCS8mjrRoTLXxTiouLi4uLc29sV5xrdiGzjku/pD9u6aXCrteWZZzXX7bl8LOsp+5LZsvLyyvqrLlSySs+Z7J4htWt+l7FUsPs5k20PJ8qKDYn2EFhjkUAqZbfyqYWFxYV01gNXOAQD+hoLXAK5/Rct54cuG6O7JarWYJ10wPWT563KaSosauluriosIhSUtnEBWbMEcuZ8vLy8vIbb+bXNBT4LR1veI3+ejElZ3T17E/Gs/nM04YTdPfdKxQUF+m5WEPb7maReA7nhwdFQbKgKCBiBEUB6RuiQH+wddG07Y+7uwqmnpy90MyXWA+d8TunjTU7k/uySaGZ5KM5aemOe4WdHZyGutra2tr6xjYetJP81y2SX36V0r0gh0Graq4vume/UG5HRHdDQ4rbrIWWARm1nRl+C2cpKcrO0N91s7GrM/mk8QI1q1Bmd0tAcymtmsPOuGS1UM01GOX/DwAAIABJREFUUegorU+dFRZtDi2qb0zwmK2ipCAze7Xr3dqOTk5TXW1tbW1tU3sXr4392HHK2HX+xS+9pjH11JyJBvsjSrqA7mUwycQvS/iLkhBTPd1N+OhBcqAoIIgQFAWkT4hCMzVkg9roDbe7Rz3E7Js23cAjuQYAsoO2zJ+uZesbEhISEhJyZpvhXO0t57PfHHxQ88J9hbL8ki1+ISEhISGeO9ZsD82rzL9rPePPjSHCHo6tz/ZMVV3uk1IDfD6PDxwa6bzdxoh2gIrnB5bIKRvvuBgSEhISfHK72Z4oehXxgsn0yTtejnq4v3nMdPOruQ3A5/EBGrJizjraP+/VCgFtxACbudN17fwFtfXZumzOYsdLhS0AvJwjC0fqnnw56iFoyZzZFoE46kFioCggiBAUBaRPiEJ7dXrg4W2BacL7f2dB6F7XMxHFwp6D1c89F+toa2tra2sv23MpueldpbDTTjsZCBbUc7xO74Su2vTLrtuD0oVrdObddTl0NpoqeNmaevn0Gc8HwqtteYzblqWCdZc736sEaGPE+h5yvp0jnDihJeOak2tAUnkrAAC/Ie6s5znfJ8y3VIJfHnWyu7YG+6+mCzs1dDIfutt7PqEKWy1YiV5uxwISWP/+kH1cUBQkC4oCIkZQFJA+IQofndacEP8L5++V//M1+dxG0rXTAYGP35iN4b8MioJkQVFAxAiKAoKi8CaMyP3KgwfNWLNli/OxRwVvmbzp3XAL7zjIDBo6x9LBbp/nUxpXXFX8xEBRkCwoCogYQVFAUBTehE1+4Ot72uP4saNnAhNKOv5+hVd0VaTdPX3m9Cm3o8f8gtPKu/5+jf8EKAqSBUUBESO7du3auXOnpGuBSBIvLy8LCwtJ1wLp26xfv/7EiROSrsWHhMfjKSkplZaWSroi70tvUaDS6G1tba0IIjKOjo4ODg6SrgUiSY4fP25qairpWiB9m7Vr17q6ukq6Fh+SxsZGGRmZvLw8SVfkvWhubh4+fHgPUUhNJyorKysgiMiMHDly5MiRkq4FIkl+++23IUOGSLoWSN9m6NCho0aNknQtPiTy8vLDhg2TkZGRdEXeC3l5+f79+/cQhWIKtQxBPgQbN260traWdC0QSbJ3714jIyNJ1wLp26xcuXLXrl2SrsWHpLS0NCOTTKPTJV2R94JGow0dOrSHKNBL+sxTE+QTZ/fu3bt27ZJ0LRBJ4uPjY2lpKelaIH0ba2trd3d3SdfiA1NZ1ZeGuI4cOVLwA3ZmRD4wOOoBwVEPiOj890Y98Pn8Mgazk9s3BrjiqAd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KAoICgKiOigKEgWFAVEjPznRaGx+OFuXf1d5180S7omnywoCojooChIFhQFRIz850WhOtVjOoGgan2vToRCyIF22oprrhY0fbBqfUr8N0ShLvvWvk2WlzM7BC9rY0+tsD0VV94KAADNmbf3LVRWVVVVVVVVXrT9Ul792wvhcUheG/RVVFVVVacv3BJIaee9uUxHSZi91lxVVVVVlUVWHs+auviv/5bfVhy0zcA5pEj4bsnjXfYO7lGlf1v/duq9LYtmq6qqqqpobfCObe4S1IfotX6ZiqqqqqqqyiyNnSFU/ptrdpYG7zDYeSNHeENjPNvnaHfkEe1vt/hhEZco1CTs36Aj+ORUp6upqqjoWlyrhMYUf8c5yqqqKoprPSKZnR9+syCyKPA76mJ9zFVUVVVVlHVsjibXCj46XtmjA7pzVVRVVRetcH3RCXXpQbbzlFQEn7H9xcLat5xy7wOKAiJG+qYodLU1NbS0d7XVVTKZrOqGlld/W+3N1Swmg8GsrBFcaaGGeFaz/4+ajg8q25rq2HWtXMGfa1drbV1do+Auwm2sZjEYjPKKuvbuYnit7CoWk1HBbukCPod9Z6vKD4Rx2+6ll1c3CS4brXUVTAaDyapuFlykutqbGxuaO9obWKyK6ibxXLjEhUREgdve3snrbG+ur2AwmBV1r45YZ1MFg8Eor6hvEdzyuW1NnM72JhaznFXVzAfoaqsvZzAY5ZWNbV2vF1iVeGr5DPmDscLPsDLEZuwsm3v0DgBO6mnjCWo6Jx6QyWQymXh9i+ZUtfWXipp733O55eFblyxcujsoiUwmkxKvuVk7P6D3XITf/uL0EvXFWwOekslk8vPbJ123nUlp6bFES6brot+W+WQIS8+7vGS+5sbrBX95MHjtyd66s5Y4XnpOJpPJT28ed912jgT8hhjHZRNU1npEkshkMjnm8uYZ0rO23y3rfSfpyD+h+9vik0nCY1h003jBPLOAnL/c4odHXKLQ2VhGySWTyWQyOSv5sZ3mSJWDYfkP9mlN1twTSiY/P7VQcbbttSzOh9+wiKLQVU2+YWd9KpJMJj8/b6qoZHDwGQeA/fCA7qrtQfFZxcVFVGp5Ex+K7tib6CzxSyouLi7KL6tu+7ftFx9YFOgc6r9eF/nv0TdFId9HV1XDwslx+Wx5GalxsvNPJzV0AnQ25Pmt1pCeMFVBYdqEP+a7RZS0AdQSz2r2/0l3/+O4h9uUBg83u0TuAOCzbhmMGqe+Lbyd25wVtFNnkpScgsL/2TvPuKaS9fFzy+7/3t27d9vV3+q6u65l7aiE3lSkqIAUaYIQkSodLIBKEUWaCIggKiqgiICIikhTOkgv0nsNvSckhJTn/yKIiIhKCJHd+X7OC87JlCfh5Mw3M3PmbF61zSQge4hGo/SWeWisWLWFh1tE7cKLmqZ4F+nf/vsFx1c/r+cU1b/dRCd35dzWxfzOicFsW79O8VhIPZEGvY/1+NeL6hxW+WOn4pHgxfUdY4soVEZcPn/GxNrUUAKD4VwtYhNRjgcamdSZevWkJAaD2bRGWM89Z5AGUOIlrmx2SGXtNlEZraCG4eanzoaiGAzX+pVStqG1o28azZ6XvlpSO7yKJnZHE6237bF6hiOPd8Qf273ZIKxx0gvGS/12rVO/mNX2tikMxp6UlZc7lzPZbUQZGRqddtmuubKX+9CZuM7X+1TSyMjY2z0Ko6/cFTZgg+on9tseHpKTMw+vne2zoFddlsRoOiR2vyl2eIQ8nndFY/d+vcfNk+UPpDhjOXd5VkwzHHKNj/IG9euvzaDrme4BGf3gytlqZAELMPQwnO+9X1gvrqbmvpniNpVbPQAA5CgT7kNOD9vI818dkz0KVPLo8MRPmK47unK71W51QfdNGXndU8Evq6prG9r7KAAANZEWGvtkAzJrautxJCainU9ReNIRfazUmIlgEKyljlDbM9b94XTzx+IUhQoXvl///uXSw6GvuhsSjq7524pddhVjY7End33zNeZsfD1hFHdVfsW3S3dcqycPlV6T/OIbqVPpve0PlFb+/Ts5/6ZRescdlX//d6VZfFdPugvPl8tVLuYBQFfE4Q1L+S+9bG28p8Xx1fJDd3DQXZWTnlRNHUtzkljOwXU+tYk4Nk5sjj7024/b1e8OAYwXeUkuW3boWvHYyDPVZV9yfL3WObmfRBqfY+8hm2CLKNRGHRf+3xJ1r9TO0dGWaCveVdoRHX0dzekhvi8pAICLPiyjahPZQINyu/U//77KMq6HQCQRyl/Gh90uAQCoDJCROOKb0THZaPbmB2gKbtK59DQhISEhISHcUXHVruMvOoe7U9z2bTGIG5paeZWHiLj1jeK3pq1QX3nIaxk4pxBnCbov5shW7KWU2cYR6MRyD7lVYmZX4xlx3LTZIbTvRFTdbJ9Fz6PDnId9MtrePlrjp6agcSx66uUAl3NFe7NGVNfbCcfrLh9Ys9Pociyjxtt2EsJSJqFVs9XIAlgvCoMh2qt4HdNhoNxdV0L8bBoAAFBTHXfss/CrGZ7/+uZtjsJIlp2MlJxLHm08y4xPgl+Id+cOAcyGdRjTez1E6MkPMRXn5efn5/ljs5pTbNPb/WQfz/yIAo1OS+qOtyo1pgGVQCAEv6anp2duYX0mDAwMTL6X4WEWnCwLS1DLDesyy4V0hUUqCq5Ca7/dcCxvDAC6grV/+oJT5VFKlq3Yv/8mbl84CADQFKT29Xf/U7/XPPzqutSX/xW3iicDKdaA//vv9oZWdd4z+O2nzbovhwYz3WU4vlglY+0XGhoa6qzxvy85pL1LWpIurf6W4ztB09CY1LKGEQDIuLD3Zw4ej4IBAOh8YvnjP3/YcOh8aGho6FVrnqUcvx4JaW5K1ly75Hsp75YZxpA/d9giChV3DfV1LdIm5gpkneHccS6uFwCGap/fDw0NDXVR3y5/7GoBGSrPc682vlH7+mo93l4SGxYaGhpsL7NW2TV28jj0FwcdWv/dGu5du3fv3r17t8jWX7/hPZHRM9z53GM/xi77rat93eVd2496vHzrejH43FhETuFi1lvDRhR8/ctHwcHBwcFRGRV90HBTZK26c/a0Fv1txiov7lu2bD0fI4zdApv+71dxu5i3ZwxQRupeRgcHBwcHP8ys6oe660JrD7nm4t4uqNxH+bChY9JUw+kouKyzXiJwWvcEpcFX4dflf/CIMWoU3LLslx0nImftw2ABrBaFsfZglU0CXjnjMFzmortb6nw6AADQ8jwlZY5frnrPpBNmmCdRIKZ6Ke1WMIpvB2gK2rluh3FUHQAM5XjsW7/pbNrkaCeMlV2T/Z3fOrpmbp0j8yMKZNqYWDr/KBCIeKKNjY3ia8zMzHA43Ifzf5Z0d3dbWVlNvpcTJ04MDDAzZe2zILgl0LnaAUdqX5jqFq8ofL/lzCsqAL33vuHyv22Uvx0dayn893/uO1fUDwDQ/UDv+5+WGjzufy0KT0cABmJNN/743x3H7LV5fuM1fzZOb4+05Ob4bqWI7EElRcUDyge1sIdvvhwEgKpQAy3F3av/8481cl51RHrOhT3LOfguFvYBQF2ACsdX322RUFZWVFRUUtHQOuwWVdTfEqu6dumSI2GExdWZAABsEoXyOwbGJra5E7/f885yctlFtXUVxVooiu1WVDygtg/zq8TxmyXjUHmee43xtSoiANBHGuKva0nv2KuoqKQqufn/5DySGiZ/f80w9LD3eELHSG+um/Rq2YjOKXVTcyy5DjhFVw02pXq7u7lfDIgu6AdS5QUZMfmTMW9PWO1PuWaqqKioqGjo86QeRhMObRC1ffzO5ZfQmBR2yc3NLSqvfZRQ43lgg1bQ6y6EtiiNKUMPnTn37iWVDI12vrhqoqioqKh41De2EQhx6ut2nn7a+nahLTfUdyrq3pl6IWiLc9277UQucaAo7rabm5vnzcS6QRpQ6nyUN6hfK5tI1PlMV/HPN/SATzq2g18/rIUOQCz30t4rdDyBDABAf3GKX+HYzToWTFKYD1GgFIcY79wtfTGxDQCgLUx+g6LDsyYAoPdlOEiv1Y+Y2jtU6yHMqe2WNTfnmTdRkM+TquqqdDzj6OPjM3k8MDDQ3Ny8uXnxzY5sa2uzsrIKCAiYPHLlypWTJ092dnbOkmtRoJYr/6zzycLUtThFodJNaPW/f+S9WDoK5MKTnN8sEbCu6em5rrKK45cjif0AAEmWm7/6ijcIB0Ovrkl+8Y241dMBABjMP7bnF45/fvnd/1tnnTgEgE922f2Pr7a6ZE4tnNyUFZHUCwDkSL0lHMul7jbT667K/Py3VU45RADojjNfwvGjss/bvxHbwuR/X7rk8N2ROXYcshO2iELNA6u9mzBnE9sBAJoDpLkNYivrX9gd+EnkFgUAIM2CS8TQv5ghCkYBlUQAoNUEqIr/ofEMAKA/9OAfEg5P69+IQs4VLQlh18yJ32M9jy05payedZDJQ+l2fCv3nkl+/dN8NNNl/69bzR83DeMrH5gb6B1WVNM+4dNIg8YQ3Z0bpS7lTiQcehUVWdD7dtSDL6wEuXeeeN43UVTVy8ep1W0VySG25manTlkHpTXh8bWXDqxXD3j1+n2Gqsrst4ioBQDoTjtuJLJd3L12+mTX/kRzfm4xm5SJnzkjFVkPE5vINXf0d2yUupTzuuEYTLbeuY3H7PkYdKcGO+np6R+QUvV5Xj5Ca7+isl7lcu5Eg9YQhZWTNgj5U4kCpeW23LKtDgmMkab+eAcVXuEz1QAADWf3ihhczxxigaAzKwqU7gz/k/LKWkHFk30EtRf3cqlfzAAAKPIXx4icjigpy81inHC0Mpcd68Vcn7fNrb55EwWVkv1Pc2K4OLmmvSQgIBAXFzen2N7Q19en+Sl0dXV9uNBZSUlJ4ebmnnaQk5MzNzeXyZLZjla+SlI3s/+Rj2SRioKH6Lp/f/ezgKy0vNTGrzl+Nr5ZTwHozPaT/XXtRnElTU15zh94jHzSegH68r34OTj4DKP7AQCg6qrKT19wcKw+mtwHADDSmn5Whuv3XwWUJ05Mr8yuwYYMd3UFBU1NRb7N63kt7tTjYazKd9+yL5fxyOpciMERa+5byK375zrpiSxnwgs66QMRe3788gvlW8NIFD6OmgcnD4is36Ngrq+pKb9NQutG2sA4sTv11gH+TXKamnpmMnxLdtr65pOg7PQfSw77lI0CAH247J7zHl5uZU1NXdO9PP/dc/FpzWSb25XpeYCf0zF1YkJY5wOD3wQNHjaSAGhN6Vf1pHcIq2pqampqqssqqhldSawkTg4StRXftDiRTgUYrY+ykd3KL6qiqampoSqrrHu1YPrILLUj2+0gz0YxeU1NTU1FhQMWnmklyaexO4X36liduJhcN0KjVJ6XXCbnUzRRfMVt6Z1iBqG1AFAR5OYaff2U9p3md+66pLZnuahwbxRT0NTU1JSXVzQ6m9ACQG584oYV2LWXcXKq7ZPROnUto+2NZVR7O12NTumhtl3at2yf++tBk9owpd2ihwLLYGFhpSh0RGpuXcnv+HJo4i0ONjxxVdq9U0lTU15kl5p3UitL7ltmThRoA6nnlnNwcPwipmuoo6WpqWntl9ZKaU0/s1dgh6LaITmBP6QcM6obC64YCDPOzD0iu7BuEQ1z/akxb6KgXCybUBAvIiAy7aVdu3a9ePFibsExaG1t1dXV9f0UdHV1GxuZutM3MzNTRGT6exEQECgsLGSm2M8BJAofosJNZN33G48G3r/u538jLD69c+LLNd6S9+zm1Su+vn637xcxRqDHBupSwh+kFOMmrD7XbcPP/15r/HjodTsx3vXqyc1rVyZOzKfVIxQAUvnjq76+ftfDX1RP/JwbqUiNuX3dP+Bh4RAAAC4tJNB/Isv97IZBOq0jOyY6OreZguYofBzld4zNj5vfjU0O9vX1u57WOdF0jtWnBfr7+t6MT8xKqWmp66XAcEXC04L61wJG6S+Nu3HF1zckNSP3eXVbx9DkZXWsrzYn5Xll70RBpPaiuNQiHGHiKo+vfR4w8T++ndH4ZsLieF/lvdNn7qY2TtzjSG5NfsA4GfxCpoxrvEVvYfgtP19fX1+/4LhXeGiIOG+pbOoZ4H9KY8eZsFfdgzWZsdn1r7sBRpqz0tOLWgnDBYGeIemNvVluRqEt4zOdJT35928yig2JK50cQh3IjAlmBH4t+MXUztKG2NtejoEFPcNUGK3Nis2q7Zt45/i2nIy0/KaFnrDFSlEYKI2NTi7tnPrvGKzPCLri6+t3J7eV8N58zMGcKNBHG7LvhN67e/v6xHl3N76ylwYwUvA41O+Kr/+dqHoSAIw1FzxjnJn+97K7mLivej5FIT4/TpBXcNpLO3bseP78+dwDBCgoKNi0adMnZeHk5MzKymKm0oyMDCEhoWkH+fj4CgoKmCn2cwCJwocod+Zb+fVaq8JPl+/qQPmfv+FQufWeNuAvCXtEIUT/CNYsg5kbwphmrK/iznFT/6eFfUwUQm987HvNL6oDAHdTzTk0b+YZX5RUh12bN2F4BLb/ugyjfquYiQoBAGpjbrkdd0xo6f58VuxAKzOyl/kUhaSixJ3CO0dH30z8IJFIYmJiKSkpc46vvb1dWVm5rKwMAGg02tTCZ4RAINDp9NraWiUlJWY6FbKzs0VFRYnENz8ORkdHhYSEiouZ/RKyHSQKH6Lyotjmn7ZZvxz6xO/waL6dxKr/fiV5q/bPucbi3GDPOgphZsaGx1P7F7jaqVArQnTX/Pi/9fyiIgeMQl/N9U58KiEv9JQ0Fy/v1gNuSXXEmQ2UNtheW/wyOzHWS1fe8Wkdc3Ouewo91Nb9/MtajIiQsvPjNlYsNvTpIFFgL/MmCrIvxbvJXc/jnx86dKjhNXp6eiEhIXMOjk6ni4qK5uTkMAJ1d3d3cnKaPYuNjc2tW7cAoKSkRFhYeHx8jk5MoVAeP3585MiRyfeCxWIfPXo05wI/H5AofAjKSE9XR9cQ+VNnMNFGe3G4trYhMizCEQKWwZ6VGUcHBweGZloiecGgjw12NDU31ddUVze09hPnfkrQiQPtddXVtR2EGccU3oaEZ7rhoYz2d7U0NjbUVlc3dH76t4A1IFFgL/MmCjLZuzvG2gEgISGBm5ubm5tbREQkKiqKTqe3traOjY19sJB3qaqqkpSU7O/vHx0dDQgIMDY2xuM/8PCdkZERYWHh9PR0AJCUlHz16tXs6WehoqIiJiZGVFSU8XaePn0656I+K5AoIBaSP8ezHhDsBYkCe5lPUWgnTtyqOz4+Pj4+npeX19vbCwDr16+f2ygAJycnY05AZmYmFxcXnf5RVm5hYeHn50ckEquqqjZv3jyHeolEYnBwsJWV1cDAQE5ODuPtzKGczxMkCoiFBIkCgnmQKLAXlogCAx8fH2tr67a2thMnTgQFBZFInzazKCMjA4vFNjc3Dw8Pe3t729nZfXzedevW1dXVDQ4OHj58OC0t7ZPqBQAcDrd27dquri47O7uLFy9+avbPHCQKiIUEiQKCeZAosBcWigIACAsLP3jwAACWL19OIHzafSZbt25l3C5RV1e3cuXKT8rr5uZ2+vRpAMjJydmwYcMn5SWRSJcvXw4ICHjy5AkfH98n5V0UIFFALCRIFBDMg0SBvbBWFMLDw48dO9bS0nL58mUPDw8q9WPvGgsJCTE2NmYMWFhZWV29evVTQ3J2dnZ3d+/s7LS0tLx9+/bHZxwbG/v111/b29ttbW3v3bv3qfV+/iBRQCwkSBQQzINEgb2wVhQAYMuWLdnZ2XQ6/eeff/7I0kJCQnR1dVtbWwHg5MmT3t7enxoPAJBIpGXLlgFAV1eXvr4+41aIj+HEiRP37t3LzMzcuHHjHOr9/EGigFhIkCggmAeJAnthuShkZWUdOnSos7MzNDT0xIkTH1Oampoa45wgk8m//fbb0NDQB7O8y9jY2J07d0xMTADgypUrCgoKH5PLxsbGx8eHTCZjsdg5TG5YFCBRQCwkSBQQzINEgb2wXBQAICUlRVtbOz8/n4uLi0qljs2Kv7+/hYUFDoej0+k6OjpRUVFk8hzXKmlpadm4cSONRuvs7Dx+/LiPj8/sVY+NjTGWdMRisQkJCXOr9PMHiQJiIUGigGAeJArsZSFEgUajcXNzP3ny5Msvv1y9ejVmVr755pvz588DgJqa2rVr1+b6vgAAyGRyRESEkpISAHh6en799dezV43BYJYvXx4bGysiIjK3hR8WBUgUEAsJEgUE8yBRYC8LIQpkMnnp0qU//PDDihUrFBUVm2fFzs7OxMSEQCCoqKi8fPlyzm+MQVFRkaKi4ujoqKWlpY2NzexVNzc343A4AQGBqqqqj1yzYTGCRAGxkCBRQDAPEgX2shCiQKFQhISEli9fTiQSabQPrwjq5OR09uzZ7u7uj0k8OzQaraenx8XF5eOXYVBSUkpJSfn4GzQWHUgUEAsJEgUE8yBRYC8LIQoA0N7ezsPD8/Gtr5iYWERExKeGMSMxMTHCwsIfn35gYGDVqlV/pqUYp4FEAbGQIFFAMA8SBfayQKKAx+PXrl378Yszenl5OTg4dHR0fGok0+ju7nZycvqk1RUJBIKJiUlkZOSfdfQBiQJiIUGigGAeJArshbWiEBcX5+DgYG1tbWlp6erqSvmUD2XLli3JycmfGsk0cnJy1q9f/6m5WltbV6xYwWTVny1IFBALCRIFBPMgUWAvrBUFISEhGRmZU6dOnTt37lPLDA8P19PTm9siCgxGR0cNDQ3DwsI+NePAwICTk9OVK1fmXPXnDBIFxEKCRAHBPEgU2AtrRSE1NdXKyqqnp2duwYWGhurr6w8ODs4hLx6PP3r0aHBw8NyqLiwsXL169dzyfuYgUUAsJEgUEMyDRIG9sHyOAi8vb1zc3Jul1atX43C4OWTs7e1dtWrVnOcZDA4O5ubmziFjfX29qanp3Cp9FzMzs6qqqvkqjQESBcRCgkQBwTxIFNgLS0ThyZMnGAxGSEiIj48vJCRkZGRkbsHRaLS0tDQFBQXG5Ibx8XH8R8BIfODAgaSkJObvcgwJCeF7TX5+/uyJu7u79+7dO7n8A5VKPXfuHCPvzp0729vbASAxMdHCwmJqLiwWW1tbO2OBeXl5e/bs+SRVolAotra2jEolJCT6+vqmJUCigFhIkCggmAeJAnthiSj4+fnt3bs3JyenrKyMyaZ6aGiIm5u7ubn4GyUqAAAgAElEQVQZAGJiYj64tCIGg8nNze3p6eHm5u7u7mamajKZHBgYePTo0bLXqKio5OTkvG91BzqdXlxcLCgoyNglEon29vaOjo6MvBkZGaqqqgAQHh4uLi4+NSMnJ2dxcfH7whAWFs7Ly/vIrpHR0dETJ064ubkxKn3x4oWKikpvb+/UNEgUEAsJEgUE8yBRYC/zJwpZYh1j7ZNHbG1tHR0dmY+PRqMVFRUpKyt3dXUBAOEjaGlpUVVVnaVF/0iePHkiLS2Nx+Mnj+BwOEFBwba2thnTDw0NCQsLMx6NDQDu7u76+vpTl4Jm/Li/f//+tCdUCQkJlZSUvC+M1tZWYWHh/v7+j4nZzs7OwsJi6iIQz58/l5CQmJpGp0QjCz/xvCsajTYZMCtAooBAooBgHiQK7GXeRGF/jkTjUH3Oy5y4uLjExERTU9O5PR56RmJjY9esWZOQkPDiI9iwYUNUVBTzlUZGRu7Zs2fqEQqFsnXrVhwOh8fj496mv7+fQCBwcnJOtuiOjo7GxsbvFvvw4UM+Pr6peTds2FBeXg4ANBqNcWSqi4yMjHBycjJ6BQgEAiPBwMAA49W0tLTJcqqqqmxsbGxsbKZWV1JSwsPDAwANDQ04HK61uVUsWtgtzpnxamBgoIKCQllZGQDU19fPuzQgUUAgUUAwDxIF9jJvoqBSsv9FcdK///nvAwcOiIuL37x5cx6jbGhokJKSEv84pKSkampqmK80Kipq3759U48QiUQMBtPb29vU1DSt0levXlEoFC4ursnxjnPnzs0oCnFxcUuWLJma94cffmhsbBweHvb09GQcOX78eHV1NSN9f38/FxfXyMhIW1ubnZ0dI4GTk1NrayudTsdisZPlBAQEnDt3bpooFBQUMEZDwsLCTp44aXfcfqXnr/z6PAFeAUFBQSdPnszIyDh06FB4eLiJiUl4eDjzn9tUrK2tbayt57dMxOLCx8dbW1ub3VEgFjf6+voe7u7sjmKeaWvHUZl+TMHCQKfT50cUFPP3FjUVHrc4npaWNp8Bso979+5Nm0wAAH/88UdTU9OM6QcHB6eKgq2t7YyiMOPQQ1VVVUdHh729PeOIubm5kZER42+GKBCJxMLCQg8PD8ZBGRkZLy+vdws3MjKytbWdeqSmpmbjxo2Mv7FaWOfTF870HH9JzLQ0tOLg4GDMICkqKlq6dOmxY8fe91HMGRsbGxNTUyKJ1D8wiLa/4DZKJDk7Xzioro7OAbTNeSOSSFpaWAdHx1Hin+ksGmhsbunt62d3GB/eBoeGu3t6ly5dyriqz10UAEA+XwoA6qrq/jTLD1RUVOjr60995MSlS5dOnTr1vjWgBgcH16xZM7lMdWpq6uHDhzMyMiYTMFaSfvDggays7NSM/Pz8U+co5OXlYbHY58+fM3apVOratWunTsx89uyZjo5OYWHhuzEkJCRgsdiCgoLJI8eOHfP392f8/fTp06y0bMPKw8n9SQBwLeDaZLSZmZmxsbEf+kg+GVtbWyNjY8IosbunF21/wQ1PGD137ryamho6B9A2540wStTU1LSzt8cTRtkezDxuDU3Nnd3dbA/jg1tvfz+uo3PJkiWMq/rcRcHN03XtrRXKh5UOH9KOjo6ez6aGrdTU1Ojr66u/xtbWdpbHVZDJZH9/fwcHh8kbPdLT07FYLCOvqqqqu7s7ANy7d2/Xrl1TM27atKmoqIjxd3FxsbKycmpqKmOXTqefPXvW19d3st64uDhVVdXS0tL3hZGUlKSpqTlZ6bvrSx7KVUrqevZpH8Rcsba2njYUgvir4ePjg4YeEEyir6/v4fEnHHqg0f9KQw+/rPrla+e/ewVein7457EEBs3NzVdfM/UWhhnp6en57bffpt7KWFBQwMh769YtxpHW1tasrKypuZKTkxm9FBUVFerq6nl5eVNfXbly5eQ6Cs+fP9fU1JycvvA+srKyGJWGhIS8+yo2XzWxO8615tzBPAXlXFmPGufZS2MGNJkRgSYzIpgHTWZkL/MzmTG3MGdHIu8o4D+c9E8NiUQKDQ01NDScQ14cDrdhw4Z//etfe/fuFRYWZty4YWRkFBwcTCQSAaCkpGTFihU//PCDlJSUsLDw1EGNTwKbrxrX9VQ6S+x28/WnnY996y+5VDvNragPgkQBgUQBwTxIFNjL/IgCAJTjXxkWaXeNdc5baIsWxr2OnwqJRMrPzy8tLc3Ozs7Ozu7s7GQUNdk/MTw8XFBQUFJSwkgweYfkxzNKHXWqOhPUfANPGZF/KdVP7gWAxO54tVz5OQT8MSBRQCBRQDAPEgX2Mm+iAAC5A9kWpUfnJy4EC7ja6OtTd3GcNk4HuniGUDOhAQCedDxUz1NkUY1IFBBIFBDMg0SBvcynKAAAnvJXH334nCFSiVQ6FQCodIpxiW4HqR0A0ntTzlSwqi1HojCfUMm97bWNvaPsjuPTQKKAYB4kCuxlnkUBgZjKZygK+I6anKS4x9FRUVFR0XHJ7R+Yn8oqKPiu0tSU7LKGqc0+fbA56XlyTmXX+Ix5hho9jqwScElfmAjnCyQKCOZBosBekCggWMhnKAq53sqblv7CK7Zv3759YluXC1vdKepiw3e1pyBQ8d8cHFsPB1e/UYX24H3ffrt8hVpQ74x5hhrctX9HosAKKISO4rSEYtyENtJ6q5LTcuv7X1skvvbRdT8/Pz8/v4C7yeWz9Jq25cRc8/Pz8/O7HlNOBABSR3FaQknHRDnU3soXaXkNA+QZQ2hIi7rq5+fn5387vpYCQB1uzk97Xt4zcXKSO0sT0wrbRmZ2yLcYrnp4bSLa0NQq4kTdwzVZcS/rBiZmPI205mRkFLXO8bm+Cw8SBfaCRAHBQj5DUXh5UU4Ka1/EuHxWh6kKbeS1SBoAABirTbl71s7O/pxr7KtexlIYtP6i2+cd7OwcfCNSewEaElNKkuP8fd3tzz6oowFAX9r1s3Z2dnaOV59XDwMAAL469f7L2rLHLufsHM/diCqceXEugI6XATbSP63j1TV2ej7R8IzUBsjz6RppbTV+1N5T9TT2XmYro0WhNmWERmfWEvpavPTWCrkyRIFYlRTsaGfncN4tvmIQAMYG6/Lvx2WkhTnaudyNryay5tObA4tCFPANDw2EVho8mJiLTUp13Cag5JXdAwDjjc/PGogJimpoaGhoaOzdxi1icj23f4bL+0h+jMdBWXl5DQ0NDY19suoXs9sG6h4aCv1+9GEPIwUx2Y6TX8U3910P7E+POKe8T15RQ0NDQ1Va4bB/aU9fcaCGwEbrpImzo/+J2WoB7bsV7zuhJiDWxZ/R3SW4ixGt1FaeXVZBBcM0gPGyC1LLZD1zJ9Z4qQyR27XzSHDl3D6uhQeJAntBooBgIZ+hKOR4KkiqW6e/vjtn4MV5kbWqjwdIdfkxHketjltaGkqt3azlVTBCpZNKA7E7uISPWFjoK2ta388pCNaSwvxvs/ARU8vjoVVDjQ88NETEFCwsLCzUZCX2Hg8r6gboua7w0wa+fbo61uZYme2Cuzzeowq4NO9TJqpnTjmZG1hnDQMA9Gc4iIjbB/sY81nGDnbE6e3eLuVWQAGA8YrzQn8ouKUNDnVd1l8r5PoSYLQ8K9rN0PKYpaW++KotR65WEqj4piCVv/3EJaJ40OL0jcfln89EhkUhCoSmGEspTsvHEy06OdNVRBJ7tWAQYODZMcyq/TaFr7sRqu/ob1yv5p097RH2tPZ0t4PbRc2i6hn71NonETktPdWPLaW2HovpYxwcS3cWktC+XtD3dl5KY+zp/dukziROPH2XWBEdWdjZUxysJ8nvmDLxnxyMs94uaRwx4aMzQx/HPTTbulrRvnTCE2kVN7XXbdS8VtwPUO99YL3alYKJ9X1q7qvLypiEzcMzcRYGJArsBYkCgoV8/qLQV3X1yGounxJyW3VVXRMAABAeqfLrh5TiOlIcty5TDO0FABhsaqgqzwvS4dkuaJ1NBAAYzrkmv1Hhcj3jF1qFk6g41uHFMODvHFoncfhKNQBAo5e5lITLS/r0EAAAcOmXLLWORCc9MVGQt37YCtBzX0Pp6M3kl0EnMAYR4zAcc0Jx9x6nChpAqaeotGlUOYk+hvPUXSPkmg0w1lhe1dAKAACDkQd4DO/VDwzjgpR++E37ci0LP7s5sUhE4Ynlnm3Wia/9qshr557D1woHaD2PD28Tcs6a6l01rpJKRp5pb/fa9z6x1lJV8mudVmz9Q3Op7bbPXy/nWnBRVEr7Wv40UcCF6itr6t2Zph4DJbd0pYRccid2x9PsuKWMw2cVBUJ1qMY2EY+8qcMTFU67Dlhcyx+BVl+lDYcCqyYOtz/Gyssa30OiwDaQKCAQE3z+otBf4ae1GuNVCkCuuXtORUJcXFKC7/dvVINLm2siT6xXCpxy6e8NUtmqbvUQBwBAqgw04+R2e33dhYxzSkdP3qweG72vy2n7uJ0GAJS6EEej3fbPZ1yjFZd+yVxVJaFv9I66yH7De7jaJ7K7reKqcBX3T27TudsPMJLtpaKifbVmqN5nn4JjWCsVYLTpos6aiaEHfPlteyUJcXFJcd6V3xwMbRnob76ls47Pv4JVn9ucWRSiQGxPsuL55tetoowHsYpxr/lug+a9isHx6kDFDWaxvVOb3p57GsJaZuHNUwVwvNJfU0PK5Mm0Zny0NcGc+5vftu14U+xGbGjZ4FuJSAXOcgcV7Z9P6wQarorQ2fztKswuRt6d21d+s904pokwy7sYyPbZv8EqcXjqGdcZrCSgY/u0ndJzVXHF8vV8uxnFCW756VexU4/qP+EzYitIFNgLEgUEC/k8RUHq0KmX/Yw9UtkNY07e069GG+9baYuqnX384kVS5Nm9a7SDi5rqoo7/IeA08RAOoNOo7UFq25WNQhupAEBuiHIU227/+vfe0IOjykY2D1qp+Hs6W6xCq4kAQK65ZacncTaZBgB0Oo1Gn9qy4NIvmavIRfYB4fkpKV3Hc+Z7lZ1C2kZINaGWW3XudAEAtdz9iLG1s7e18hHX8FIyAAw3XtRZI3SxAGh1N400d2qef/riRdJ9O8lVR+7W9/W33NJew33preW/PwsWhSiMtjyz3Pm7gkNYXFxcXFzcE88jm4Wwt0sHKPW3FNep322YKgodt1VkTRwTilN8lCQFBASEFHTvdVGrfFX3CxyNniYKhMYY8x2rFB3DGcU+9sBuFDp8q7gfaBQSiUgijVFoAIScM3ukJU4lTptWMlh2R0do/SG3aEbeyHPKq0WNH9aN0GnjJBKRNEam0AFw6e6GYgICAgICZg+q+wYrrsmv1wxvmyoKbTfk9pm5pPTQOvyUVu80uhzLKC7QdpfQHsuIz67/6X0gUWAvSBQQLOQzFIVsdxkRGf2oko6Ojo66557y23m0brUAVF5SlubTudtNINRGHOH6VszvVe9Qa6j6ai7DoPKOjppHt8OinyVex25X0A1poAIAndiaYLqba//FFx0dHR2Z11RkNc49bqZBz62Da01DqogAQK6+boMVPfMcALqfHpM4ap3c9Oai0J7qbiQvdacZgFZwRn7zP7/k8niJo9MpZTeN12kGdQIAUF/dtBL59t9fCdomNZAAAAYbXDVXcLsVAPWVs9w+YaOIXgKhKvTQ1m+lAusH+puva6zY7J7Djs90VhaFKEwMPSS9bqyLvXbuwQYUDtKJCabr11lGvFlwltocrrpNwfJeGWGwrbyksLCwqKy6mwyEDE8NKeGjCZPzFGmjw8Tx4bpo8z1cti9e3z1RcFF0j87N4v7x4gBJIQyGS1TdOXGcSki0k9sjaZM5OZuFShgmUvqL3xp6oKTZce8xfVQ7OJzpKcKDwWwX1/NOHiUNtdaUFBYWFhbW9YyOE7sfHv1jw8lHb4Y2KA13FbYcsHlUOw5Nl5U2aE4OPeDQ0AObQaKAQEzwGYpC2d1jUhvXc27HYDAYXn71q9ltozQAoPblhhjv2cyFwUhbmxntPv+sohdgvDHGSWL9NgyGS8k8uJ4w+MRS2ujMo9aJiePU1lw/1bVbMBgMhlfVKbqcSAWAzshjUuceNZAAYLwxwtPmkHc2ALXissqGA0eTGt9cFLpyA88a6z5uBQBKlofyNiX7l90AMFYV6bT35MOJ5qb2nsLKL9YdvdvKyDfSev3kjgNX8wGovdk3DSS3cGEwMjYWxmIXXrT29+Miju+QDSyBz41FIQr4hmgj0dVGUV2M3bE0J4yI6uWcfgBylrsyN//BS8/LysrKysriLx4W4VVyzuyiTiuB1hpvK75JSPfSi7KysrKyGG/jkw/LO6uijXesNYmemCNJSnHYLnzQL6+XPjaEa8fVZSV4W5i8IAGt/oGJ8MbdFtcyysrKygqiPI3OxDV0Fd3CinCeen1PTH+MxToR3bDKIRpxsL0dV5kU5XniWNq04QraULKzAkZQ83IKI9pY10NCfAc98vtpQK903feLvNfrux6q7iqK79a7UwWLBCQK7AWJAoKFfIaiQKdRx0lEAh6Px+Pxo2/d0U4lj+Lx+NFxKo1Kn3zEBnkUj8fjSeM0AKBTxilU2tQRBAqjJMIY7U3xk0noNCqVQqXThxJOSus43i0jTclJp9OoFMrrhFQKjfZufsBFqQrvOxpSTnlT+DiFOpGSOjaKx+OJ41QahU6n0+l0GnWcQptx5iRbWRSiQMSlexqreqZOjEiRS27rGNlHlDMep4KvDDuJ4eXj4+Pj4xPWd3nUTJn50cC0uqe2GoKMhAKHvIpGqOSu9ItGapfSJyYlkItuah91fFg50XVQHxfm5xRURQcAIJeFmynxM/Lu1L1WTaGNNjx1Ooq9VjDRyTGcdfmgkWtiM2OOAq08MsjfLbR+hn/3cMkdq9fRihhdjG2jMipovHtC0Ta8ciL05oRTFuZu8YvmUo9Egb0gUUCwkM9QFBYeSmXUlbvh+V2fmm+8IkBtq5hyWM2M6/MsGhaFKCw4lNa0yMCLgVVzEDv6WH38nRs+dxfNRMT5AIkCe0GigGAhSBSYgFgYeuGy99PWxXEleS9IFN6lK/vyvpW/yttc9L4Rmt3ySSJIbUpwFvt1lYqDj8+tyMKO6SMgf1aQKLAXJAoIFoJEAYFE4V06Mm6cPG5ubKCne9I5por04QxvoDQl+Vpamhvp6+qfvpTUsDiaGeZBosBekCggWAgSBQQSBQTzIFFgL0gUECzE2tra2tqa3VEg2Im3t7c2EgUEc+jr67m7u7M7inmmta2dQl0cg0dUKhWJAoJV2Nra6hsaDo/g23A4tP0Ft8HhEQfHs8oqKugcQNuct+ERvLq6xqnTp4eGR9gezLxt7bj6xqbW9nb2R/KhDdfV1dTSsmTJEsZVHYkCYp6xsbGxtLQcp1CIRBLa/oLb+DjF3d1dU1MTnQNom/M2TqEcOXLk/HnnP9NZNEokNre0juAJbI/kgxuJNDYygl+6dCnjqo5EATHPoKEHhLe3t7a2NrujQCxu9PX1/5RDD9RFMvRAo9HQ0AOCVaDJjAg0mRHBPGgyI3tBkxkRLASJAgKJAoJ5kCiwFyQKCBaCRAGBRAHBPEgU2MsMotDc0sq+eBB/Ks6ePevo6MjuKBDs5MaNG4aGhuyOArG4MTU1vXLlCrujmGdGiZ+01habWbZsGeOPCVEoKX1lZmZmgkAwDQaD4eLiYncUCHYiIiKyYcMGdkeBWNxs2rRJUFCQ3VHMM2Zm5iampuyO4qMwNjb+6quv3hKFV2XlTk5OZxEIphEWFhYWFmZ3FAh2smfPnu3bt7M7CsTiBoPBSEhIsDuK+cTe3v4///mPmZkZuwP5KBwcHP7zn/+8JQpo6AExXzg6Ojo4OLA7CgQ7uX79Ohp6QDDJn3LogZ+ff2hoiN1RfCzThx7QZEbEfIEmMyLQZEYE8/z5JjOSyWRubu7GxkZ2B/JRoLseECwEiQICiQKCeZAosBckCggWgkQBgUQBwTxIFNgLEgUEC0GigECigGAeJArsBYkCgoUgUUAgUUAwDxIF9oJEAcFCkCggFoEo0MbaKzMSyrs/mHC4KS81Lbt1hLFH76/JfJpRPUybeLX/VdL1yz4+Pj4+vgGxVcPvL6YnLfS6j4+Pz+Wbj/J7Zk5CrI7y8/Hx8fG5GpXTRJz24vhIa0FyXDGOzNildJclJuc0DJA/GD8Qqh5c8fHx8fEJeJjXPLnaz0Dm/cDLPj4+Ppf97sXWjs6Qj0LAFaXEFrZNZKH1ViYlZ9f0Ltx6QUgU2AsSBQQLQaKAWASiAJTEi/u3uuR/MF35LS3RXYqh1RO5XnpIL9vjUjYOAKSqRFelPaISKlgsFotVwGzYcSR4Rgkg1tx1NpDeq6aJxWKVFeX1bKNrpnsAvT3zgslBadlDWCwWKyOrbn+toIM+NcFw1b0jAr+bPO5j7BKe227iV/Mv6Js9eFpr+jkjNWlZTSwWi5WW1XAMLOoBGKu753JASEheHYvFYg+KC23ZbRpc8c4te4TGaEPBX/UiOhi75LSzW/kV3dM7P/iJzRdIFNgLEgUEC0GigFhIURjtrs+Nf5JdFO+qq6tv5Bpf19eQGXBSV9fA/Ep+/0Sa8fac6yf0dXV1dQ29M9rHAIZTvY328Kxcyi2tZ+Me3wAAg5khLnq6uvpG5pElg1Ob6Kq7R6X3a0bWM/aoBb6q65W86+hAbHliIfHbbqfn+ImEHQ+OiqyU8CohTVvJfyj3gjzfDqvHrxvc+pyHz6reEgU6tT4Cy8evcbN2opKmjLS4PNxbojBS+8BEctvJZwOMXWKqk4CEzs3ifng/NEpNmCYPv2ZQw8Sn0JCellDQA/WhWpsFpK4WTvRGjFXeUtnGf8CrZJq8jDY/tZLaYv5ootNlPNtNRELzcvaH+2DmCyQK7AWJAoKFIFFALKQoDNc/Obrpl53qjn4eHhayorzbRFQtT7m4e1jsF5a0f9IFAL2ll06KS2mc8vT0PI+VEzf1fdk1WBLtpSO95bc9Ry9ev5+HG8h+es/d8twlT89Tihu2HLlePvymsa+6YyijoB2Dm9ituK6xQeVKG4yW3jKT2nX0BX5KKJ0P1NYcvFk99RAAJfcUr5T9vaq3mv23IbffP/S7XEjdbM8KGqmNNJHiOpMyNrGf6yospRM4qyiMtYRq/C5/t5H21lFaxQUpPqxnxpTRBkKqi4ms9KXqt7OPNsdY7dl6PP712yny2iml6ZOFRGHuIFFAICZAooBYSFEYaYiyEF5nEYoDAMi7yC+0yzqmGwCITy1/23IimzJcFWojJoKNZswfoGaY8ck4RTUBQNqVg8JexQAAQGqra+rsBQCAptsyW40iG990xNdFndz5y0+bBcTExMTExHbx/LH8F8WAbuhPdbVUlLs29bpJIb2w3bTd/unbjXf7fUVOrfMvZmsbiKkuPOutHvdNH4+YCqE51oTrP79tFWHEsYNr1bebjtyvnG2NP8KLC9zrjz8dfHtWATHJjEfL5VHNFCuhFN00OihomPB2YaSOF8d4v/mFU5hR407M6u/Wadwu+sBgxzyCRIG9IFFAsBAkCoiFFIWh6gg7FdEbNQAAUOgnZXwytGwMAPofnVq3/kT6WF/Bdb0136zmERHk5+cXEOZZ9/122+hGOozGuh/gv5A2UUrrCye9nfz8/EJ8m3/5/nBE+5tegeowMylhcbugpKSkpKSkeD+TXWuU/DtgMMPTaJ+ky6spkdAIScc2SnllDtLGSQQCYZRIptABGu5Irpc/ndj0VtB9hf6Wkvz8/Pz8ukF5HYSXFzau1o/seXdmInWMSCAQCGQqHV//yGTHahXnh4w4YjyxG4WPBL+aGIkAytg4jQ5d+ZfNJPj5+fn59UMKO4czzq1fbfiwf/ytIsfSrPikrUNeTdEHcl6ApcbuMzlk6hhplEAgEMk0ACC2xlnt+l3hbASjxmfeulsED13Nfc9MTBaARIG9IFFAsBAkCogFFYWayNOKQldKAADoeZcldM1vFRIAoC/aZt2mkxnjfbn+J/aInIwtr62rq6ura2hp6xwiUYHc9+iCPN+FTAAAYq6TnKKUVXBFXV35E0fJNfr3m978uK66YyijcOTpxAwDqLyhsUHZtwUo1Q8sZTbLhjRSXyekd0af5Nx8PLmnu/z+cQwGw8Wt6PigikJpuSK9Tfnko9cFAI00PDwy0tlYXlpaWlpa140nU0YSzbdsMr/b9HqQgEYcHSGOU/qzArSkhUSEd3pnDg3WPTbfw3Um5bVM5Lm9GXoYqLh4VFTJMR4/ju+YKLa+G08eH4wz3bzJMqyFPqXY0fGGgP2bFcwi2ybf4dgrb3W5nUaxZFqRs54UBsPNpXQhd5BKxsUf27P1RAJhIlmxNxp6YBIkCgjEBEgUEAspCoNVYcf3br9UCABAf3lR6JDBtTw8APRGWq741TiRSuvNDzJXkXeJrqhh0NxLpNBhfDDBWXb1vrPJFbU9vXlOsjLiprfLa2qeuUmu+0buTtPIZPkVt7V3SSiFMXosgJLjuf8XabdqOtD68z1UefnUnJ4UFxcXFxcn+mJFeJU9Mgl0GpnQ39HdUxTi4+7qXQlAeH5OcjO3jl9cUXFxcepDr3MW3tmEt9/EeLGf5nbOfediCouLi4sfetu6X07Kf+5ge9r9cvizhJcdRBipjdATXmv+5PVdDy9OcwppBBQPAdBaYu32H7M5fvTBAExjrMBHfdtWWednRcXFxcUPLtm4eDxroY+lXZDBCOn6xxcUFxcXZ0ddOCQgfPBqPgmAPNjb1d3XFW6hfau0rb813lR0lcGDidscyOnnMEJKFzO65v9f+B6QKLAXJAoIFoJEAbGQooBveXH1pG5ELQAAvSLc5LznkyoiAAylXlFS8coepQPQu3KDTMT5J1BxTW8fA4C+/BuqvHz8CgbhtXRyaZDZfn5+fn7VCxfOqvhnd74RhaY4V8tjDi8mHq9LrYw4pWxzr2kcAIBOqAg8pcLHKJZPySe55c3gAXU4zdsnMBQXNAQAACAASURBVCSB0a7i4pxkxBgJJQ67Jw1R35naSCfkXtPhZSQRUr8Q20osvqy0ayO3kKgon4JDSvtwW7qnqYZv1sRSDaTCwCMm55/W4Un9+ZGhz3LKYj1PxM0wx4GOz76qzcMoVljjwqMqCh0AgFJ868BeEUbgslqu2UOT/SJAas+/bemR0jWA78vxMT3omTox5WK8NETPxCH81Ts2wjKQKLAXJAoIFoJEAbEY1lFgIdTRwfyQyzfvxPUyUQgp1enUrbgWACg9z3vqcd/MCx0NxtsKylp7uTiZH5C2j2+YZcWnjwLfVBJxzjmubuTDSVkPEgX2gkQBwUKQKCD+0qJAGcn21+FbxXnE1ds3LKl+cK7ldKW7nT1uYePuftTQ5lkdkTpjot4kLzNNFQVx0a2/rZJzT+uYMdFHQu8ucJBYJ7hfx/HSpfsvW8dnuaFzQUCiwF4WQhRCWm51jy3caBbig9Do1FvN12j0ma838wgSBcRfWhTGBwsfuJhZWhgb6Jt6hJYycZdAS6KfjYGenmloNekDX1sKvjErvmHuNQEAAL0144bHcTNTYwN9g4uxtWNIFOYbJApvcb3R36HStnds4W6kQXwQGp0a0HjZodKW1RUhUUD8pUUBMU8gUWAvrBWF641Xzlfbj1IIH07KPlJSUqRfU1NTw+5wFo7bzdedq+zpwMIfC0gUEF5eXtra2uyOArG40dfXR6LARlgrCuq5Cs+6YqYeycjIEH1NcnLyfFU0ZxISEjQ1NSNfo6qqWlFRwe6gFoguUodYOj8daB9OOleQKCB8fHyUlJSHR/Bt7Ti0oW0O2/AIXu3gQQ8PD3afy/MJEoU36BVqPup4wPibRqMlJyerq6unv0ZDQyMhIYFGY2FDNTuZmZn79++vr6+fPPLq1StpaemWlhZ2hbSQNBDq9mdLIFFAsBRvb+9Dhw6NUyhEEgltaJvDNk6haGtru7u7s/tcnk+QKLxhqiiUlpaKi4t3dLyZi9vZ2SkuLl5QUDBf1X0qT58+3blz57SDW7du/YsMQCBRQCwAaOgBwTxo6IG9LJwo5OXl8fLyTkvAz8+fmZk5X9V9KnFxceLi4lOPUKlUXl7euro6doW0kCBRQCwAaDIjgnnQZEb2snCiUFBQICgoOC2BsLBwdnb2fFX3qTx58kRUVHTawc2bN1dXV8+Y/k8GEgXEAoBEAcE8SBTYy8KJQk5OzrZt26YlwGAwaWlp7+RbIIqLi9XV1acGEBMTc/jw4c7OTnaFtJAgUUAsAEgUEMyDRIG9LJwotLS0GBgY3L9/f/LVyMhIPT099n5ShYWFWCzW4TXa2tpTZ1H8uUGigFgAkCggmAeJAntZOFEAABwOZ2hoePQ1+vr6n8P9BQ0NDadOnTIzMztz5szQ0NCHM/xZQKKAWACQKCCYB4kCe1lQUQCAwcFBLy8vZ2dnLy+vvr6++aqIGVJSUuLj4wEgLCysrKyM3eEsHEgUEAsAEgUE8yBRYC8LLQppaWk3b94EgKCgoBcvXsxXRcxgb2+voaEBAMLCwmFhYewOZ+FAooBYAJAoIJgHiQJ7WWhR8Pf337t3LwDIycl5e3vPV0XM4OLiYmBgAAD79u2LiopidzgLBxIFxAKARAHBPEgU2MtCi8LNmzeVlZUBQF1d/erVq/NVETMgUWBdFUgUEEgUEMyDRIG9IFFAooBEAcFCkCggmAeJAntBooBEAYkCgoUgUUAwDxIF9oJEAYkCEgUEC0GigGAeJArsBYkCuLi46OnpAYC8vPyDBw8+mP5PAxIFxAKARAHBPEgU2MviFgUajXbt2jUmC3F2dj59+nRmZubvv/8eFxfHZGmLCCQKiAUAiQKCeZAosJeFFoXAwEDGogWHDx/29/dnsnwbGxsdHR0PDw9mCrl58+b27dudnJw4OTkzMjKYDGkRgUSBeQjt2detz1x7UklkdySfLUgUEMyDRIG9LLQoxMTE/PTTT3Jycj///HNoaOicS7a3t9+7d29AQMDg4ODZs2fl5OQCAwPnUE5ZWdmWLVuEhYWbm5tVVFS2bdvW29s756gWF0gUmKc715OXg4Nb/2H/3MugV8d4mGnaxzaOzF9cnxFIFBDMwzJRoFY98TJVVVKQl5OTVzUMKqADAJCrn/lgFeTk5A+ce1CCZ0GtMA+iQK6MOq0gJycnf8DY/W7d2JsXKu4Za+no+af3AAAAoTjCVV1BTk5ByT22ljTXyhZUFGpqarZv3y4qKhoaGsrHx8dYonEOnD59+vTp0/fu3WPsUqnU+/fvGxsbX758+ZPKycvLO3jwYFRUVFtbGwAUFRWFh4erq6v/RZ4LhUSBeXoL/SW++Ebc6unA3MugPj8j9BXH2rNZf86zDokCgnlYJgqUZ8d5du8/6hMaHh7+IKYYRwd6a/oltW2Ch1xCQ/0M+Hj22z2d2grPG8yJArWvLNJEw8o7NDT0ynHJzXxH/PInOjWrwveKbVn581fKgfUAUB97Vn7rTj3P0FAvLBeviltqG2VO9bFWFPSLtRIHn2kqawoKChIIhOjo6HXr1jEe4tze3q6trc3Hx1dWVkYgED6mNDwef+PGDT4+Pg8Pj9HRUQDo6OjQ0tLC4/EAMDg4aGho6O/vz9idnc7OTn5+fmlp6Xcf7pCSkqKkpITD4cbG3pwe4+PjZmZmfHx8fHx8srKys1dBo9GioqJOnz49eWRsbAyPx+PxeBJpQumoVCqVSp1MQKfTKZSZ/4PDw8NaWlpzey7G6Ogoo14ymfzuq0gU3kNDiJ6S7tkAT4O9/Lw8QnI60fU0AAB6T6z9kV3cvHx8vHxCR+5VEACgv9Bf4otvpR1iMxPPyW/nP/O4bhyAPpBoJSSm7JhIBnpHqr+uKDcfHx8PZp9rbN04AIziwm0EePkF+KV0ffM6OhPcZH7/7kuOr3/dxCV2NLgZYKz1uaMshpePj5dH2NTnRR8A9CWdUtmDPXfWmFtSRe9OA1s/nU8FiQKCeVgnCnHWAjpO91smr4K09kgLhU1Sl5oBAAhB2ts1LsR0zK11nRXmRIE+NoSraWQ0Q11Bh/eJqQU0AwD0Pj4hombvbSWzTTe0BahNgdoyGJUb3QAAvf5qm7V90vvndL1nrSgYlGBDa0L27ZAOCgqSlJTcuHGjlpbW5KsdHR1lZWWSkpJCQkI1NTWz9/lHR0djMJgzZ86UlZVNNntkMvn58+dcXFyGhoZdXV3t7e3Hjh3DYDCJiYmzFNXc3HzgwIGUlJSmpqYZE+Tk5GzdulVVVbWnpwcACASCqampr69vWVlZWVlZbGzswYMHh4eH31d+WlqauLh4a2srY3dgYEBdXR2DwWAwGAUFhe7ubgBwd3d3dnae+lHIyMgQiTOMdFOp1MTERAkJiVne0YzgcDhJSUlGvfr6+u8+GBOJwnsod8Ys+8e/flRwf5ydGKD4fxwbFb3qaNRM94O//PsPvavxr8rSTwkuXbFR7UEnbaj0muQX/91zJr216urO7zmWagZ3jsHAY72v/9//1O82DBbfkFu6Qsr0TmVDQ7Kz1MbfZUMqutsem37zw4/y3rn1GbHRT2PKBnFRlkJLOTZZhqZWNPbgu1KO86zkFHPMbmgoDTMX+nmDVWQtBf/kwJK/cfxnhcWNwpqGnjn3H7IFJAoI5mGdKGR6HhRYs56Ti2s7l+r10jHaaLn7EUkx+1Q6AAAt2U5ExjKglgWjgvM2R4Fc4npARupELAGg6+GpnSau2ZUvPZU2H7nXDv3Zp9Sk9l/MBQAAUuwxnv2nwtrnNJ2KJaKAx+PLysqGh4ZPtVl9xfVVZmIWAHR1dXV3dzN6AqbS29tbVlbGzc2toqJSUFDQ1dU1LUFRUdHt27ePHDnS0dExY1Pa0dERFRXFw8Pj5OTU3t5OIBC0tbXv379fWlo6LWV7e3tBQYGysnJubu7sb6GzszMyMtLc3BwALCws7O3tp3YAPHz4UEZGZsaMJBLp9u3bkz7U2dmJxWIfPnzY0dHR0dGRmJjIWLPhxIkTjMIZtLa2btq06d0PZ/IN7t69+31aMyNtbW0qKiovX75k1BsUFKSvr89wlEmaiA1IFGaiwlVo7Ter9ZOHAaDrlvr/vuRUi88vcZT6hkPoZM4AAEC1v+y//vM/7IO24VfXpb78r7hVIhkG76lv++b/1B419j8yX/W/taoJPcP53goc//hD0/d5eUVFaZjlb19zKPiVNETb/ufLL9Yc9C+tberoGqYDvHTft4KD91IJHgB6E2x+/ucPXOahryoqylOuSPzCsUr/Xlvri0NrfvyvkEMldfbIP0eQKCCYh3WTGSljo4O93Z0drYmuyly8Nsn1hW76klLn0wEAgF7gJSVz/HLV4PzXO0+iQCsPM5Xepx5cQSP1PT4le/xWyQhAo9eBjQbRgzCca60uccA7HwAAqBkXRGXPBLV+VPf9dFgiCnfv3v3hhx+8znlp5x7iWMGRn1rwwSxjY2M5OTmCgoIGBgZTW8SEhAReXl4NDY339cxPQiKR3NzcTp48mZSUNDY2pq2tLSIikp6ePpmgpqYGi8UKCgp+/LOkx8fHAUBHR8fV1XXq8dTUVCEhoRmz5OfnCwkJ0el0xu7BgwevXLkyNQGjO8TGxubMmTOTB/F4PDc39yxDMFlZWSIiIh8ZNgDs2rVrWrfK2bNnjYyM3sSZl99MapTPkQKA3t7e6urqjy/841m8ovD9FrsyKgC9577hzxwb5G5EPjYX5Pin9PniAQCAvuij3/3fUu0HXa9F4SkeoCNc+49vf1TyCDDfsZLzyH0iDffwOD/H1/+3iW+HkKCgkJCQgAC/07MuGo2adH4nH9fmX75fIqx3t3Ocnu0stZyD16OgDwDqbxzk+PI/v20XFhEUFBQSEhTkN/RP7W6KP/jH0iXaYQQ6mz+aOYBEAcE8C3DXA7Uj/MhawUsxuV560jtOv6ACANCTzwjKWlyrZcGExnkRhbYkD/nd/JZ3KgDGn5pz79xvcvNp3LOH3lp8KyStI/MzH9mo75NxzaYDAJCeWnHtPxXePqcOyfkXheHhYRsbm6CgoIiQiJ+dfhKw4Kkrr//47Hfu3NHT04uMjLx79+7Vq1e1tLTe7TOfBR8fHwkJCXd39zt37hCJRFNT0zt37kRGRt68efPw4cPR0dGf/obAwMDAxcVl6pEXL17s2bOnqanp5ttERERkZmZOdQgVFZXr16+/W+bZs2elpKQmM168eHHz5s2MGQydnZ2Mg/39b6bS5+TkCAgIMP6urq5mJGA4Bx6Pv3379mRRDA0SERFJS0ubWuOFCxcsLCxycnK6u7tTUlJUFVRtvK3VSuSHhgZPHD+pqalZV1dXU1PT0tIyh4/ofSxOUah0E1rz9fJ9wc10gBpn0W+/5TYubm71klvGsd44YwQA4KU9z1dfbfStg6FX16UmJzN2Jh0WXsrx3++Xf/W78cMugME4OwGOb3k9X07ts6F0V2eX4QGg95b6txwrpMNa6VWX9y7jWO9SOAYAuAe6X3EsPXTj7e9gW5j8qqVLDt8dQT0KiL8kLBKF4cbK1t6J7oL2aEOuzfrpONxTWyUucbdWAIDeyyoCOpef97Lge8esKNDxtbH+R1RlnGJxAABAyblySk16r5SkpPguvjVLvl6+RdHuSniAiZyQ8rVeAIAWV1le41t5w3P6sTGfojA8POzq6rpv375du3Yxjhi9OpI4/OxTy4mKivr++++3bdumpqY2t0jOnDkjLy/v4uLi7e3Nw8Pz3XffKSsrzz5xYRbU1dWnLdWQk5MjKiqak5Oj/DbGxsZpaWmioqKTKdXU1GZcEsrFxWXdunWTGWVkZNavX0+n08vLy01MTBgHHRwcJjtXsrOzhYWFASA9PV1HR4eRwMPDo7e3t6enR01NbbKomJgYANi5c2dKSsrUGp2dnW1sbG7fvm1tbW1mZlZfU3/E9jBP1BY7+zOBgTeTkpJMTU05OTmZuWf1XRapKHiI/vGvr78X1Dx6/OjuHzm+U7mQPwb0uodneL/7Y5eurbPz8d3L18uZhjUD9OdfYtwe2QcAQMtzl17ydw6O5YdiOugA0FsWobN99TrMQTsXBg/K+gYrntqq6Z5wcT4pz/f7SjX3wgEg5DkK/fdv6+Us3O9mdw2+dJflW/XdTvOJLLdSawboPWES3/3j7wcCh5EoIP6SsEgUOmLdj+qqWDg7Ozs7HJAS1vVLIQB0FwUel9h90NbZ+biSqOSZe+UsuWGeycmMw/k+m/7B8fcNqs6X3C9ccHYOeFQx+YOa+uqs+E+qt1sAoDXNy2S3pKads7OZvPA+58eNn/CreyrzKQr9/f0mJibm5uaTCyG/u47CR6Kmpsb49X/r1q1Zpg3Ojrm5uaenZ3x8vJKS0txKYPD48ePDhw9XVlYydsfGxkxMTN63bEP+/2fvPKOiytKFzXx37p3QfXvuTM/0dB5b29ZW2wQYUESMIKLknKPkqIAKCihKBhVRJCMIIhkk55wzAgUUOeeiisrv96MAERNQQEG7n3WWy3Nqn71fsKzz1A7vLi3l4uKaOxUQEPDz83u7mJmZmaWl5dzp1NQUBwcHmUwuKSnx9/dnXDx69Ojc3+dEIT4+nqECALB169a8vLx3hrFv376SkpL5V+zt7RkzJ/bv3x8bGwsAZCD+yZpt6y9bGQWSk5P/8Y9/IFEAqHfg3v5/vyrfsTfR0TW0uh/QMDN1ZLL8xX1jPW0tLZ0rN+O6AAAA31Psf8PWL7GJMXeGmm+37Zs/f68YMjjbiTDRkORsoq+txcCzaIQEMJLuqq+lpWNo453ZyXjy96X7Opsa6Bi4JA8CAKE20MxIZ+YWu6jKATq1Kczl7p3IKuIqzidZLZAoIJhntYYepjGh960Y/9fMnxTPzoCjdxaEmGtraelci6gc+OD9y4c5UaBNVEVcvXbV4rLhzGfLTZ/8jpllejRiT1awe0QFw28omDRfE20tLZ2b8UxMtVjrhEuLREREhPHE2rx5M5Od4WFhYYKCgszUAABxcXGysrIyMjIyMjJSUlIfyABRUFDAzs4+d5qcnKygoDA3A6C7u9vW1hYALCwsTExM5op1dXXt379//hwFHx8fAwOD1taZpXBVVVV79uyZ35Czs7OlpSVjXcbbREVFqaqqzjlWSUmJgoICYzAiNjaW8e7sJLVzROyKiHy9D1Z6evqcD60IG1QU7nBt+dv2y5VL76Prj1Dd8s8/XHjYuAG/+a8WSBQQzIMyM7KW9S4K7OzsjGxIy2ZFRAEAMjIyPD09PT09nz179oFio6Ojjo6ONjY2c1fS09PFxMT4+fn5+fmFhYVjYmIAwNTUVF9ff65MZ2fnjh075lY9+Pv7q6io9PQwBp9gYGBARUUlLS1trryTk5OhoeGH809ERkYKCgoy2pWWln47O3ULrlm09NyifvjlsjFFodaW/fv/2aSbO7rE1dOEqpsn/sXG9ptz5fgGnHS4WiBRQDAPEgXWgkRh5UlNTT1w4MD85ZSFhYVRUVFRUVFzqzDa2trmegsAgEgkVlRU0Gg0Op0eEBAgIyPDeAMxVk/U19f/+uuvjJI0Gs3e3l5LS4vRlzC3vOKdpKWlMdqtqKh4+1WUR+E94DurSvJLWycoS3zcUwbrCvOzsppHqRtwhGDV+H2IAp1KoVAoFMpH/2lnClKXo4o0Ju59VxArUNN6AYkCa0GisPJMTk66u7tfvXp1Gffm5eV9++2333333dGjRzk5Oaurq2k0moSERGVlJcMJnj9//uWXX27ZsoWLi4uTk3MurdMyQKKAWAM2hCgQujPvqgvdzZhZZ0Sq8JZXs3hWMwoAQCdgkuwF93JycnJycu4/rHAjBfvuriYKsd73svQBTk5OTs4DUg7FYxRSX9ZddWGHzJkE38Syx7Jq18Lr3jFUTJ4qv68twsHJycnJcVTpQR2ROtUSY6Um7TE7bj6R6yyqZpvU9rGFejR8Q/ytc/tmoj2ifDurkwIAQGr1NxAwCamb+fqCfXlZW+tWAnZJvyUWgkSBtSBRWBVIJBIjU/VSwePx7e3tnZ2dGAwGg8EwFkx2d3fPFRgfH+/s7Ozo6GAUYGR6WB5IFBBrwIYQBVxbtA7PVp2ImWxvxGxbjmNS7kUjALS2pxq/chyxjmD8h8t0kD+w69zNrLeS+pKHc29JnTmp51WAwWAwmDRPA/PIut5XUbrHf9GLnplINJ15Yz+3jEfJwln0pN6kyxdPnTcPKsVgMJj6hPv6lomt/RW+isf2XE2bMYOReKPtx9RCGj48a534yk/pF87jdjGMaNPspDh2X7QrHKYC/ZW9wI9CriUzovDqqejpU+pBr5j6ra0hSBRYCxKFTxckCog1YEOIwhQ21ohvn3nabDKaKjdePkXP8jE6qdKGf4fMo8rX/0l6o+XZhQ2Cqt40dEK+m7LwMb2U11uyEAlEygQm0oBv/9WM2Z1WKpx5zio/Ll2wb8tEyg0xYf7r+XN5gulEAok6UumrdvbI3dmlS9QcKw4+nbBXH1oCRhrMvX52h6JP3esRh65wyb2iZpFNZGi/J/arvM9sXrXeWEVhQZ2QpkX8btYFSBRYCxKFTxckCog1YEOIAr4j0Yhnk6C5b0REREREROhtuV8PK/pVj1IwfiLb5YLb5ltBr7+kwKWrsW+kmqdhg7TUxTVfLNhtfAobZ3Bs0wULv5lqb8lsP6zkV/lmKeorD1klRfPEBfsJjNU+VeX6RdImhHFv4HXhn7h1IjEf2nVgrPie4HbF513z/0d3eQvx693OGKD1eohu4VZzCGdUd9+Y+xCfcXjz4n9FrAWJAmtBovDpgkQBsQZsCFEgdKcaH/jiJ/ZT586dO3fuHN/h7f/YIR9cP0Zu9BXdqR87MH+f4cEQ2WPKRi9qMXlPvT08PB4GvqjEkWtcxIQO68UtmEGA70wy4PjiJ47Zag9t+/tOxae1b85RwOWZn75w+kbGgtS6E6+eq/72f1sPnWXce5pzyxf7deLa3lzoNIHNivTy8PDw8IipGcSPlnsK7zJKHJs/LNIXIMalZpHQTRn0FPnh+51H+BnV8ez7dtNJi+gl5MxlLUgUWAsShU8XJAqINWBDiMIUNtaIf5952qwQVLnz8ik9rhil9T+V3HTkXuX8sq9unxbXu1eALX1qrCErKytvcCNhGHqf6QjySj5c8FE11RJpcHb/1YzZDokKZx4+Fe/yEWp7ur2NpdVN+4CsXiC1ecic4dcMXjBzYbTSV+3s0bulM6e0XCsOPr2IpnFCU6KtlaWVtWtoYT8MlvvaqMrKysrK3knBjk1ifcQ3HXtUP7+a2hs8YoZeZTjovC/2q7zP7FhDX5wSGnpgKUgUXsO8KOzfvx+JwiqBRAGxBmwQUYgzOrvbKGYmDR8x7y73GcVHZWMAbY8Efzmo4IudKUit8pLfuk3mfvGCRGf0vvRbwtv26kfMrHkmN7x4mo8daIwxOrvHJG7GAaZzbh85reJTMUJtTbS8YqijqKKkb9dIhp7Yy2e3cV1P6WUUw1WHhRT3DlQGqJ85dDNzpgthNNFs3xndyOZxfH2UmZGhtoyiupnTK9IbQVDw1e58P3OpBs8uhSKXPZDa8quid80YQIubyDapB2UzkxmbQmUEz+s+Q6LAMpAovIZ5Udi2bduyMzOOj4/b2tqGhoZeuHBheTX8vkGigFgDNoQo4FojtY5u1noxu+ohy3rfEXG3gkEAGGuIsZbl3XlGTExMTEyMX0hU3eVlxfjbqTfJgwUPNLg49p0VExMTEzslIOde3DvWEqV1dItO5IxVEDKs9nBJPiie7TsYbvTXM84gA5B70u1lOTk5z4mJiYkJnbmo+qR+aKTKR+7ILvPU2VUPcQZbj6g8nUvo31bibXw1j7gwiqHaiOtSx3fzMaLlExK/dC+5GkcHINfd4f/ugkvx7KqHIKETvKqBaNUDy0Ci8Jpli8LFixeDgoIAIDc3l7FEcKnIysqeOHEiJSUlMjJSQEBgGTX87kGigFgDNoQoUPH99UXZ9f2z2fJHMPlFle1js8/hwYqQAD8/Pz8/v+CshtH3VzNekxnGKPg0pWkaAIj9dUXZ9f2kuWrzCqs6xkkAQBlrCr1+7WlW50w2VtpQacqzAD8/Pz//0Mw2KgAV11VVmNc0PPNkJw805BTV9uIoADDdVxVoYRlW1E14RwxA7ysLnok2JKdpViyouNayzHLsbM7QqZ6KkpLang+ldl1XIFFgLetUFMTExJ48eUIgvPM/woegUqlGRkaHDx8OCAjIz88HgODgYNSj8E6QKCDWgA0hCmsMaaze30DT5UVhLwnoS/z/h+8r89LReJBQ2U9Z8r0bFyQKrGWdikJfX5+ioiIHB0dZWVl/f//HbwAgk8k9PT2MHSPr6+sBAIfDJSYmysjI9Pb2LiOG3z1IFBBrABKFt2l5YbD7+6+3HzjCdUHJuxS/lFvJtX6qv3z9zY6DR4+I6TyrXX6+tY0FEgXWsk5FAQBGR0fb29tPnjzJw8NTUVHx4VzF1dXVrq6u7OzsXl5eADAwMFBUVHTgwAEBAYGRkZEP3Pgpg0QBsQYgUXgbytTowOBAX3dXV+/ABHFJGzLQybiR/sGB3u6urr5BHOl3s5nDR0CiwFrWrygwIBAIGAzm0KFDYmJir14tnHpDIpFSU1O9vLwOHTp069Ytxj5M9fX1goKCBw8e7OrqWt78hk8EJAqINQCJAoJ5kCiwlvUuCnOkp6fLyckFBQXNXwQxOjp64sQJHR0dxmlbW1twcLC0tHRxcfGKNPr7pnUKI1hwalWbQKKAQKKAYB4kCqxlw4gCABQUFAgLCxsZGTk6Oo6Pv7E5ytDQkJOTk56enrCwcHV19Uq1+PumdQojWiQwSOwP7PB53PbAvcWpZ7r747ctBSQKCCQKCOZBosBaNpIoMIiOjlZTU9PT0zM1NWVc6enp0dLSUlNTS01NXdm2ft+0TmHkS8WT+hN2pPx4pdZAt0r9waQmOQAAIABJREFUVuONxsmVXFqNRAGBRAHBPEgUWMvqioJaudyKiwIDPz+/y5cvq6ioKCoqysrKhoSErEYrv2/aplpkS0Xj+qK0K1UZV5TLZII7A1awCSQKCCQKCOZBosBaVlcU5EvF4/qiVqq2t/H393d3d4+JiVm9Jn7HdBE6xIrOx/VFqZbLMK6olyuEdz9bwSaQKCCQKCCYB4kCa1ldUWiYrNOtUq+dQJMG1h0T5HH9Ks3aierE/jjFUinGRfVyeSQKiJUFiQKCeZAosJbVFQUAwOCaNCoU2/HYFawTwSRUOkW/WjN9MAUAcJTJTsLMQpIuQuc4eeyDty4NJAoIJAoI5kGiwFpWXRQAoHe6m0R7a/cSBOugA72L8KEEVisFEgUEEgUE8yBRYC1rIQqITxYkCggkCgjmQaLAWpAoIFYRJAoIJAoI5kGiwFqQKCBWESQKCCQKCOZBosBakCggVhEkCggkCgjmQaLAWpAoIFYRJAoIJAoI5kGiwFqQKCBWESQKCCQKCOZBosBakCggVhEkCggkCgjmQaLAWpAoIFYRJAoIJAoI5kGiwFqQKCBWESQKCCQKCOZBosBakCggVhEkCggkCgjmQaLAWpAoIFYRJAoIJAoI5kGiwFqQKCBWESQKCCQKCOZBosBa3iEK7R1rsV0Q4lPA2tr65s2brI4CwUqePHly6dIlVkeB2Njo6ek9ePCA1VGsMIcOHRofH2d1FIvlm2++YfxlRhSqa2qvXbtmgUAwzeHDhw8dOsTqKBCs5NSpU7t372Z1FIiNzd69e3l5eVkdxUpy5cqVb775Rltbm9WBLAozM7PPPvvsDVGoqqm9fPmyKQLBNAcOHDhw4ACro0CwEl5e3l27drE6CsTGZvfu3ceOHWN1FCuJkZHR119/ra6uzupAFoWxsfFf//rXN0QBDT0gVgo09IBAQw8I5kFDDyxn4dADmsyIWCnQZEYEmsyIYB40mZG1oFUPiFUEiQICiQKCeZAosBYkCohVBIkCAokCgnmQKLAWJAqIVQSJAgKJAoJ5kCiwFiQKiFUEiQJiHYkCjTQ21IodJrM6jg8wga1oHpxcYoTTfa09/ZNEphomE/pbytsmaExVsnogUWAtSBQQqwgSBcT6EQViZ7a7hoxN/iQAjLWVFVe+GmE8XOnkgebSnOpu0mzJ/sr04MCAgICAwOAXJb0feHj25YQHBwQEBDyNLWyZWvAajTTSVJpd04OfOZ9oLykuxwxNfzDGJs8LQtcjmoj09xUYzI8ICQgICAiKzm2aBAAACtZbX+W6d9XIbBFcU0JQQEBAQEBYxqtBKgC9ry6v5FXPNBUAAEjjmOriYszIgnonsfHXTkg9bqB8MDyWgUSBtSBRQKwiSBQQ60YUiI1xdy7yWleSAADy7c4eETLI6AUAAPJwlMWJzdLefQAAuOqUW6IneY5fEBEREbnIs22PsFVGO+Ed9U2+CrDV4D95QUREROQ0n6iJa0HXG09Z0mDWFd4f5PxbGKf0UjeeowLXEj7y6dofqcN7LaKT8C5TmGp+Zq810+IZfiG9u9ndALRaGxFFM49CHKPRzry7elJnzoqIiIgI8/IrO0ViJgjRmr9y6/t3MoxlqNhSiuvo9fSFDRD7U93lzt+req+isBQkCqwFiQJiFUGigFgvokDoCbl2hv16GuN7dZGz0BkZs5w+AAAgj8TdPP+bctAIwFRDgPzRTRdcCme++E9XOAju26UY1ruwusHca2f3n7LKGmOc9hamhSZh3hgyIA3lWgpsVw+eeRLQKx7ynxW3Sf5Ilhpyk995LsPoVtxbr4wUW59nP26WNMg4HS5PfxaPAUK16zExJfeCUQCgTNcHyR44qBg40+RkZXxSYvXIeIIhJ9+V4G6G7QyX3VI+fcY2+y0hwNe+uHn6rEP9uhyZQaLAWpAoIFYRJAqIdSIKlP7iq8KbpfwaGadFTkJ8SjcqZ3oKqJl3hXarhRIAl31H9uzFa6XzxvtxZR78v2jEjr1Z3VSqzvbTThkDH2iRNJRjeX6nbvTwzDnG/8I5ceukj4gCjVLpfOLwreTBhQMe09mGu07axS+8vdFHnktUKbaFDgATr7ylfhJ53regyMRzHQ4Bq+gZ9aA0OWuePWPztijAYHXA5WPnA9flxz8SBdaCRAGxiiBRQKwTURhvfaq5e+/t7BkFKPWQY/9xy+FTAgICAgLnznD+suk3jQgq9IbpqsuoP5///J/ofKb7C5db6ZvV1T06uV3Tu2HoAy1SxopvHP/yx30nBBhw7/rqZyHX7J6PBEoeCTXaqeJTs/CLPcbv7K9qDyoWdG3gE81PX5S4VYoDAPpg3A32XdezyNQ3y0xGGxzcsmXfSX4BAQEBgTNHt/1nt7BD3tuiMN2WdkuF/UbGwskW6wEkCqwFiQJiFUGigFgnojDS9FjxJ3bX2ed9ibsE9zEhmyfh4eHh4aF+5hKHdquHk6E/wlBeRM5n/ifgJDZEe5dEYGlLlJ0kDw8PD4+iezKWhnnIuVn2Qd3CKYEAAHQalUql0YE8UmB15j+nDDzCw8PDw8OfO6jvOyh6N737jcITmDBrMUa19xKbyQBAIcZc2yP5IJ8EQJ+tCgCgxuPAFinHsv43GxuL0OYWFnOuIQMAvT/MeNN2kzTSm0VgMkKP8+BFg8fB4eHh4eG+9tInuM7b5dKBTqPR5qoHAEpn0V2tfaZxowB0Oo1GpVLXzxoIJAqsBYkCYhVBooBYJ6Iw2uytvHW/U9HMaZGTEJ+iVcXMigRKxl2h3SrP8EDKd5Lk49JKGZ27j9Top797v1XB9FRvc2leXl5eXkXrAB4oRRacuzQ8KudmOdLI00QKjVT/wkiKm5v7qHU8dmywzPrCTp2ouaEHP8G5oQfy0DMrPiGz8EHKVE9jyWy1U3QAoOCjzHfLPK6k08byvXQ4OTk5jyrdT++mEWusuXapOBVOzrZIJ09PU8djDHiExByrpgEAprDBir/st06bV4Q0TaZNROhyCFhGzVwlNzppnj1zpxRIVU76wke5j3IK387tJQAApSPvjuY+s1QSEOs8TIU5OQ9wXLRKxU6uh+mNSBRYCxIFxCqCRAGxTkRhujvF9NR23YiZnv/8u/zHRI0yZ1c9RF89tVXWdwiA3BpjeGL3KQPvAgwGg8HUJzuLHzgg/7DqrRl+1GZ/Tc6dJ61iKjEYDCYnzNH5TkRRwUPHmzccnr5MymodIRGH8yxO/kchYHbVQ5k7L4+gZWIXAExkOUhdNVCR8n97HIJOwTyS3mMe1U0D6tRwF6a1LcP1pr1HABagL0zv8A4es/BSDAaDKYh2u3stsHG60VPilIRB+kxFY2lW/Ls45b2KMBgMpine7arzw+y+yQTdXccNA7oYUjNUYiXDzWOVTacTOusKUl4+vS5rm9jSDwATr55fF+bxqAWgTw/1YFuxbWGmavdTyydW+t9iGSBRYC1IFBCrCBIFxDoRBRhvcdX8jduhkHFW7a+vdtm5jDHHgDKe6aEldD2G8d2f1JtppXqWnZOTk5PzwCGZR4W9pHd+p6aTq/y0DnGyc3JycrLz6/lWT7WEafJv28l5hJvznEVc89hYrYfWeav4rpniDc801Y0eFQzS8E2RvhEFTS/t9aJG3651LEl3h6hH2ewr1MlMR1e/5+nDAACUhmD9owcZLZ5RdUknUGA06TKHiLRf1WzXxnRf/C3hPeycnJycHIdl7sY3k2jk9NviGk7x/YyFHGN1j66pqXuWA0BT+E0J7iOqd583jOAB6B0Z92T3aiXNecFEW5ipXXR1C3OZnFYGJAqsBYkCYhVBooBYL6JAnyjyNToi5dP/8aIAQKNSKBQKhUL9SL87nVGOSgMAatn9Ww+88vAAjc5cZkENQ9R33UEucxYQu+L64JGNDL9FTMuC1RQwHKu7ea9h0iARAKhTY8W+rj4hKfOnQtAZoc3NLRhMVhFWuxneNL+xmeg/FjyDatdDxoFl02RS5u0LW849ZHz6Tw9g4+1tnxe0rYdxB0CiwGqQKCBWESQKiPUiCgDD1aGmJ6QeNq7aN+ShYk+nq0Y3vbyuauuFlAy8K0sTwFSOh6H0eQFe7t++/eqoQTTmzVcHvcV/O2oVMU4CII9nOCkc23PM2NM7MLGk971rEcbSjWWUzJ42499X4D2MNKVGeHt5eRlJ89int4z2lprybJMNbQEAGG99KHeIh0/+trdXRCGW8E7hWVuQKLAWJAqIVQSJAmL9iAIQ+ssyAl5Ur+Lyv55sHwt5GRl594L+jz23yW1pz2sWLlCA1rjb3jlNE3QAmO7L9DVTUVVRkJXRdAh79fYoxSy0tpeBidltC/smPgK9M/feVQUZGRkFq6g2Io04UhJqHVzP+N30l/rd0VJRUZKTkbkaUjqxDlIwIVFgLUgUEKsIEgXEOhIFxIYFiQJrYVYUAjt8CoZzVz4uxEqT1B8f1RO+xo2amZmZmZmtcaOIdYWbm5uysjKro0BsbDQ0NJAosBCmRCGo08+8zqhtqmVVQkOsKA2TdQbVl+J6o9eyUQsLC81LlyZwuO6eXnR8gsf4BO7mTWsJSUn0HkDHso8JHE5aWtrR0XEtP7tWm09FFMK6gq/UGgwSP5TtfN0yNDR0+vRpLi4uLi4uW1tbCoUCAMbGxpmZmXNlMjMzjY2NWRbicnF1dWX8XMeOHevq6pr/UiehQ7dKPbn/5ZoFY25ubmhoSCKTp/B4dHyCB4lEtre3l5OTQ+8BdCz7IJHJSkpKDg4Oa/bBtQZ8KqLg0HT7ZsPV1YprNRkcHJSQkEhNTS0rKysrK7t586adnR0AHD9+PDQ0dK5YaGjo8ePHWRfmkiGRSPb29leuXGH8XDk5OWJiYh0dHfPLaFeq+rd7r1lIaOgBgYYeEMyDhh5Yy/JFwQ3juEFF4cyZMxkZGXOn09PTw8PDAMDPz//y5etv2y9fvuTn52dBfMvl4cOHCgoKU1OvJ3WXlpby8vKSSK/nVutWqQd3BqxZSGgyIwJNZkQwD5rMyFo+RVHYv39/Y2Pj29cFBQWtra0zZ7G2thYUFGS8hMViMzMzs7Ky1jbSpeHg4LDgq1tPT8+ePXuIxNcLx5EoINYYJAoI5kGiwFo+RVE4ePBgbW3t29dFRER27tx5fJadO3eKiIgAQGlpqbKy8vHjx3l4eCIiIqanp9c85EXh7OysoqIy/0p7ezsHBwcShaUz3VWVm51VP7y43HYfg9RfX5KeXtkzRVmJ2jYYG10UKMNNIz24lauPTMBUjffhVnxjRmJnzSCml/bx5Eg0Yk/raE3XxnovIlFgLZ+iKGzfvr29/R0/47lz5+Lj4+dO4+Pjz507BwAPHz6MjY1lXPz+++/X7T/trVu3Fnwij46Obt26db7ZIFFYHJ3uZ7/6/K8ycbgVSUrXHyK3j43tzJPa9yfNWTpjLQUxT6PLOibWSZLd97GhRYFO6W6zVCuI76QDUIaxffGhTUEBr/z9mkLzcdM0AADixFB6eHtR+6If/MPNJnx5T2vevX8EE3Q7X4ww8SG8lU2K0lveGRfaj52abZA8kfIoX9euc4kJmlgLEgXW8imKgoODw/Xr1+dOy8rKIiMjAeDcuXOMvzCIjIxkiAIDPz8/U1NTJyeniYn1sJvaO8jKylJSUsrJyZm7YmtrO7emgwEShcXR9fDipn//Uznp3Vl4l8pYuMrhv/zlwtMV/UxoDpL7N9u/DOP7VrLSVWBDiwK19XmG2M3OPioA4LLvJ3HtiVO/Wmhh8pLrfKZfNokIQBjtjfBsTH61aKMcabEQKgxrWnG967kvGWMRSFiYEJLQ66QV/eu/Il3yiHNTlYYKaxwsSpMHVzqEVQSJAmtZd6JQVFSksmhMTEyW14q9vb2CggKjEgUFhYiICADg5uZ+9uzZXJlnz55xc3PPnfr4+BgbGzs7O09OzmzsXltbu/hQdXR0mPitLJacnBwlJSVGi4qKitbW1gsKfMKiQO0qfP74YWhSQqiDjoqGruGzqnHGC7TxMi8DLTUVFbVLpv5ZHTQAgE4Poc3ffa8e3Vn17KbJ3SdpPQAA+Lpwj6tmvuXDVCDXelvoq6moGtjcryAAQEf0QwsVFZVLekb3M9sBAPcq4YGLS1BUqJ2a8eO0jACjk//4u6ztvaum2mraZrezZx/uQ2WRt7Q1VFRUNHXvpLaTAYDYXxDi/OBFRqb/FRUNbX33mLKZL34dL6/oqqmoaerZPsgbgqm6mCuntn7B9r87T4gq3whtxgPAaJqbvrqKioq67r3I6qUm/l89NrQoDAdoxZiHEsgAALhM93QV/dYeAABchHGk5M2+fhpQJgYywzvqhgAAcM3tvrZ5l80Krrq0Y8Yo08NDaUkDLSUNFmZ5pjavMpooAAAjLZZiRc8Tm+7aFZhcqwrMnPumjy+OrLIyyTO7Vur0kvERQ2wr7s6K7khOqjI1zre839k8NtNvQenrfGhVYGGWZ+LaWjbzZuq5LxVz9S1RmCot1bleans5UfNh/8BszyKlp9Xpeo5Nwspo8JqARIG1rC9RSEtLU1dXd3FxcXFxcf4grq6uzs7O1tbWZmZmdPpy7Pzhw4eMSnJzZzJLpqenz19M2NHRkZ6ezigZFxfHuDg39FBYWKimpubs7Ozi4uK6CG7fvm1kZLQG8xvq6uru37/v7Oz85MmTt1/9hEWBWOalvPm/vvjhtLyV3V1ljs9/+E05on2KMF5se3Lvpi/PXHd2NhXeu3XTEfuUNiIMewn/9N1/dBLbCiw52Nh+vPi0A4BYZsL1OdtW3ey+5heap77+5vQ1ZzvTy6auHtFRz+/p6Vq5ujrJ7v7s778Y5k8QelOu/MDG9k92Xi2zxwkVpU+Nzv7jTz8IGFk6O1nwfMm2T8KjDmCw3F9q+487j6nZOzvL7f5u12HNeCx+FON9mo3tWy5hm3vOWse//+tXp+4X91OnS92NLK44ODveVNz2P5+dNs8YaC+8r8D5T7YvjymaOwdmdeO6Yq4Js3/PZejq6mh0kXPLIZs4zDrI0A+woUWBPtpoxp/klkmhAQDgstzTlXUwbQAAw346iSZeIzg6TLaWaR5KelgDMNz7yCHb0LLKx++Vf8RAD44yXlMuwhWvblr+yKfOzihZRLM6r4MOhLarQrFCsvnOIXWON5MkhMtyBwCAVB+dp69cdPdRva9/qaZKlk8eCQBf/CTt6K9xuk51Xo9LVM7GWwdN4gFInRgH7ST16w2+3nU2ZmkyJnX5nXSA3neJAjHfJf2qfRemof6SfH503eyOk7SRMJtcI6eP7kexfkCiwFrWlyg4OjpKSEgsvvzw8PDmzZvnd62vBsXFxcrKyidOnODl5X3x4gVjbqCPj8/p06cXXwmJRNq0adP4+PiqhTmDp6cnQ32sra07OzsXvPoJiwKpJkjnB7av+R0zSQAjoarf//mP6qHNTS90Pv+vf8s/wQIA1Hmf/RfbP6Uft0yNBIhv/vrfmtkUwqtwje/+uEXj+eBEnQvPv/5w4m7uUJ03+98/O3A9HwCAON5R29iEaesaAQCodOT59r93OlUM9GRb/8T2vzsVPYcAAMbC1bg/+9P+O4U4AEg33vnnr9gDagfizdjZ/nnsQRkNAAaeqXz7X2ynPUr6WoLP/eGLXyTvjQLgUiz2/PEPF5zzJ6h95RW9AAC0Rit2tu+5brwC6AnX3Ma29WrKIAAAxu/43/66RSMeAIBSZnrgf74RcWlaH5NuN7Ao0KoqpPjzn2MZwwpThT5pvPuiRZXTlGSjD5zIi6ynAsB4a5XJ2XS/JoDuV8aiiWYv5r6m00ZLK+RP5fnXkQEABptM1LNsEwlAxV69mG4VNg4AMNLmpJnsUgow0GqpnGQZwpgzSWkJyDh3uXMMCKW+OeISNUWDAAB1ni/Vb3d34ciNz9MEDJt6GZ0LvY36Kll2SdMA/Q/eFoVujKV6lkscAWAsUDNOz398eqZLAp9zP8fCdIM8pACQKLCa9SIKdDo9JSVFXl6+tbXV1tY2MDDww+UvXbqUl5dHpVIjIiJUVFTI5CV/fWpoaFBQUFhkYSwWm5GRMZe3saCgQFpamvFv7OrqenARdHZ2Zmdny8vLz89qsBpISEgwUpjt2LGjurp6wauftCgEaHzLtvtyXCcATLw02fbtH3lvJr28ysX23S6LNBwAwFD6Je7P/+fc3bqxwUCJLV9/pZIGQOtOVtn0//ZreUd6a+38jtMpb7QvWvPbr/5X7cXrnKRTVYHGwgc4Dxzas+Vvf/7Lfpfivu606z9+9pOAB2NxzcBzNa7PPpcIa5sGgBJ77j99v9PcN/2+6BdsexSiWgEAoNx1z3/+wmGd1v0qgP+/vz1yOQkAxrNtj/+dTeBO7jgd6nyleA8ePMi+7z9/Z9ty0rISoNlfcQvbFuMoDABMJZh++dmfvvh575GDBw8e3Lf5m892yttXreIuiUtgI4tCcekFvqLomWcyLudhurh4SVhRf3HRYJRbhrJhXcU4bbKr2vRsuk8NAIXYl1l5WSX29NmMB6l4Ip0+VlqlK1HXwKiL0O2smaHvN0qlt1sJF0e3UgCA1tPleT3FsRCgvcFEOvwgX6KsVJKUZKLo+dgzum0jgC94XGhs1jkCAADNz1K1nDpaBwlJd+KE7w3Nxjjoa5p302+MBAOeb4lCR2y2jELx8zoyHj9d8iiJ/1Jj84zGEIu8cywMMO9YJL5OQaLAWtaLKFRXVx87dmxwcNDT01NVVXVoaOjD5dva2kRERCorKwHA09NTRkZmqS2WlJTs2bNnGaFisdijR492d3czTvv6+uoWAaPbIzg4WFhYeBmNLh4lJSV3d3cAOHjwYF1d3YJXP2lRCLz0PdtWlcA6ABh+rv3T3/+s5Fdd6SXzx//bahA3CgDQ8kzoJ7btWqHdlCk/sZ++/kolkQhA7w4z5PzzV//Zvunr/edvFI7BSITyV5//92lXhgRQcHUvTXj/+v058/TWlmjjff/+fIdjUX932vUfv9hy/vGsKKgf/cufTj2qwwNApjnnX7/j8MppCdX6hW2zyLNmAIDxeIMtf/tv2ZDmwZanfH/89yGjWArAaMZN7v9jE3IpqX9pzfnjnyQfVjZVJGruYvvPccsqAIy/wma2H41jOgAAn2DwxV//dsoqoQmLxWI7evoHRienyOtjOcRGFoWyMhG+woiuGVHIdE9XNWjtZbxWVyxwLOdZJ3mit+by2XSfqplbSBNTHbnlikKFwQ2EkbrqSxfL08foAABjbbZ6OTdip+gU7HXhwtA6EgBQuzs9LFKciwA6XhnoZdqFj3T2THV3T3X3TY9OUGmAy3tUoG+MZbT4KihFy7GzfZRY7pdywbZrZsnzGNbWIM8uFk+Hfo8FokAbi76TcOi3iPOiiWJiiUJ8Lw4cyQhsZLwppvMf5VgYtWBW/3e4QiBRYC3rQhRIJFJERIS4uDiBQDA1Nb1z585i7mpvb9+/fz8A5OfnCwoK9vUtbfp3eXn54cOHlxoqhUJJSUm5cOHCUm9kUFlZycfH19PTs7zbFwMShfdAqgk22vb//vyPM3oheTFWB7/929+lIgencF1hYv/+8Tcpt7KyshfWYr/+fZ9lbAsNhj3O/Ouzv0jH4egAMJB3X+DfbGxs/yd+N3UMgN4Vobhv05fsRolleVFhIY8tbqkd/36bkH1OfY7jyZ//H9t2u6LezqTL/2D7ite9EgAA+oMVDvzlv764aPs8M8tb8H/+vPmwE4ZGx0Rd2fn5LyK3IsvKSpxF9/78o0xEL34C63WE7a+/aUVSAEZSLPb/F9uZO4X1Sdd3fbHlUnBecerdE3/8f/88aFJCh8lca+4v2Lj0fXPruyZHEvW3bdn8s3ZEPYOW3tHp9eEJG1kU6L31BvxpnoWMbBq4DNfkC8Kl0bUjdXXDsXaJQqrVJWO0yY4KXe7kx1VAn57uahlpaBrHlFXri5VENkyPN1dKHIiRs8KU1wwleWdrGlSndwHgMCZn84JqSABA7Wx3NX55K5MOtJGwW1lX7mJLmsYwmHFM62TfJB0Al30vV0ObMX0S6n1fKtli26YAX1+hLZp8M3y4tmY4xSdXx7Q2owtml0fiZ7uR6MNFZcrnXt54MTY6PD00ND082Od1Kfr0lc4JAICxmNu5l+16N84KSSQKrGVdiEJPT8/27dsBwNfXV0hIaJGTE4lEooSEBGM14L1795Y0uQGWKwqTk5Pbt29nZoVkUFDQqmaGRqLwHkg1Adpb/mc7j6S0LP/hQwcPXn3ehAcAIHeku4keOsTFxXX4kNjt0BoSAMBAhJmIwLnbhQQaAMBI6S3BL9g+O+WS1c+oa7olUuck12EuLiH1Bw0Ual2wtQgXFxfXYSMDw/NC5iF1g4Olj4VOippEMjZWHU211dAwd3twXU3g8KGDvBeelDFm1QxlPjA8fugwFxfXoUN6YfVjAEDojNHjOqfmlksFmCzzvnT68OXg2ilo95W7yMXFxSdwVlfzspiuZx0VAFqCLeQOHT7MpXC/Bk8lD6dd5Tp8iLEhGJeYbUj1OpnTvoFFAeg9D2RjrCJIFAAAQv3LUlWhl5IyyTIySWKiZXEYCgBMdTffMyxL7AJqR9sD03gh8WQJ8WS7SBwO6BOVNUZChf7hxZKi8QKXysMrSQAAE92e5rWpbWQAoA32v/AsflpBAwCgDL1wyJYWSpSUSpSUz3JIJgJM10bXurj3DgMAQHtisX1QbxceAMhdKSWSkkkSIglyZg1ZMx/XQ+GWOZ6JxNmJKeSmpJLb11tq5vcw5FUbmDbXAcBEt9v1TJOgVZ8wtXIgUWAtrBcFEon09OnTK1eu4HA4IyMjZ2fnxd/b3t6+efNmAEhNTVVRUampqVn8vcXFxb/++uuSQqVSqVFRURoaGszMM8jPz1dUVKyoqFh2DR9GVFT07t27ALBt2zY0R2EepJoAze/Yduq/aF3yrROVduf++ccjeunrPWfBemQjiwIpmGq+AAAgAElEQVRQKr2S5Zz7x5aTd4s6XFKlJVZTvuJBMc1YaYWWTNr94g2UnBGJAmthvSiQyeQff/xxcHDQ2tp6SZYAAMPDw1paWk+fPgUACwsLVVXVxd+Lx+O9vZe8j+J33303OMhsohInJydRUVEmK3kffn5+JSUlAPDkyZP5yZsZfMKiQKx4LPNntq+VAhuWeOM0JtLsJza2rfKeLQt/nYiPs6FFgTbdUK+hVJzet4xxHOpgQZnc6fKC9fY4pk6me6ZIqDQ2bpzFkaskCvSe9ND7ngmVw9MAAHTKSHmMt6uD3e3bt2/fe5rVyliDMl703OuO3e07D3xrVzTTHvOiMFQReuf27dt3HP0Si1/nfO3Ofuxid/v2bVevxK7JiYa0gNuz2Lt4PPJIapxczrfcFRYFHA6nP0txcfFi6rGzs3N3dy8oKNi2bduiw37N6OiohoZGSEhIZmamoqJiQUHBIm+8fv26paWlvr5+dHT0Im9xc3O7evUq85kZCwsLlZWV09LSFn/LlStXGL/VhISEjxaOi4vT19e3srK6cePGgpfWXhTM180200M18c43PBIblppHmYjNC7pm6RhV2L1ORv03Fu7uG3ubaVJjckftyHLuJPYNJjwfXHe9UHRCfX5XbOXqLr5aaVZ6m2lqZ17IvSu6Fw/883v+K3l9AADk0YLrhz/77Zy6lpaWloVrTP0EAL42QPfE3pPS6lpyvNuP6IS/WrlNP5gTBdp4S4qFlJi0lpaW3Ok9u05YxrZRAegdadY6kkKKqlpaWpdtn7WOjpa9cNRioK0vcegztm+kE7qWs2x6JUVhYmJCQ0PjxiyKiorZ2dkfrsTR0dHKygqPx1++fPnFixdLjx8A4OXLl+zs7ACQk5OjoKCQn5//0VtMTU2vXLnCiFNVVXUxXQv37t0zNjZeqYxJxcXFCgoKi3QFIyMjc3NzRrQqKirh4eEfKBwQEKCmpsYofPnyZVNT0/lrR9dYFCwsLC5pa+Om8H39Ayw/hsYJZDoFNza8xBsHhyemqXQaHjfaz+ofYcMdE7gpaxtbSSmpdfIeWPIxMDgwjh9e8ntmoK9/oG9wZAg/PTTC6h9h4TE4MDY5jJ8cYH0kiz1wU3gZWVlHR8eV+2Si9pRG+/lEB1pLiSqZMTKlTg/m2otzeM5fCTKaofbrAUn3EgCABn9hjgPuC8dylw+TojDZVRabggUAgC5PiRO8sgEDMJWhLyZqFjf57ltwoSqnhR3jR5bVLbpiojA+Pq6mphYaGjp3paioSEZGZv7WA2+zbdu2xsbG4eHhn376acmxz9LT03P16lXGsMX58+cfPnz44fImJiZubm5zpxgM5qNCAwD79u3LyMhYdpBvIycnd+vWrQ+XodFohoaGDx48mLvy6tUrRUVFRs7ptwkKClJVVZ3/5ouIiKBSX4+w6lVrPOsOYi7wJWBubq6nrz9NJI5PTKDjEzwI00S7O3dkZGXRewAdyz6miUQFBQVGepiVpdJN+LS0WU4fAABlvOQG9xc/cZzhP3fewDG+HwDKnLm4FNyLhwCAPJR3+8IOw6iPrNtfPCs3RwHzUF7k5KXIKWi4ySUowHfmovC5c4KyplFvLH7tTzZgP6kYVUNYXrfoiolCb2/vL7/8smDBgoCAgJ+fH5VKpbwLQ0NDLy+viYkJaWnprKys5WViZsCYrODs7Nzc3CwtLZ2dnf3OFikUCp1O37Fjx/v+ed4XqoWFhaOj49jY2PyHLjPQaLTW1lYFBYWEhIQPhEqlUrdv375gOaWWlpalpSWNRltQnkaj6erqWlhYvLM5xl+0K1QDsb6Mv2OxWHV1dTKZvFI/1NuYmZmZrZuhBwRLcHPb2EMPiPXASg89zFDkLHxGZkYUgDbVXpmTFB8d5Wstzsmj9rhqpMbl2Fmlx6XDAEAfqXNT3akegl2ppldKFIYKXGRO89tkTcBQhNBvRy5YeMTFRvleF9q5V+j564Raw8/kdp/W8W9f7oSZFROF/v7+/fv3Lxi/FxYWfv78uZaWFue7+Pzzz/Pz8ykUyt69e5nPV2hvb8/YeElQUPDnn39+Z4ucnJxFRUWnTp2qra19ZyWamprvvOuLL75g7EAtJyfX3NzMZKheXl43b94EAFlZ2U2bNr0v1PT0dDqdzsnJ2dTUNP92LS2te/fu2djYLCjv6up669Ytc3Pzt1uMiYm5detW4OOgf1t89bPy5rzU/NHRUTk5ucDAQA4OjnfesiKsp8mMCNawoSczItYJq7Tq4Q1ReA0l/YbgmTO2GWnep/mUHpYMAQBlqPCWyK+aoV0r1fSKiAKxJcno4i5h2wQcHaDF98QvFywzBwEABhINuLdoR8xkjyVXeJw/IeKY3Lnsb4QrJgp9fX07d+5ckEpZUFAwMDCwu7sb8y66urp4eXlrampGRkbmvvIuGxwORyQS1dXV3dzcsFjsO1vEYDB4PH7fvn3ve9h/INSzZ88WFRVhMBgREZH5e0ctCRKJFBISoqysPDY2ZmxsbGNj84FQcTgclUr97bffFjSnpaVlY2MzMDCwoPzQ0JCxsfE7n/oTExNXrlwx0TA1adD1rLuvIq365ZdfMpZoYjCYpeaqWjxIFBBIFBDMs0qiUH1fnF/heukkAABhfHT2OToQZnD+rPSTzvZk8V38V+LaAQB6XhqfYrcvWrE1LEyLAm0Kk22tdFTSLnEmydZUtiHncX3/WgCAngTt47/qRzM+2Aefqx85J+dRz8SirRUTheHhYQEBgaKiorkrnZ2doqKijC/i70NKSiogYMXm1g0ODoqIiERGRn64mISExPwx/pGRkZaWlo9WrqSkxJgrUFRUxMnJubwIy8rKODk5aTTa2NiYtLS0v7//h8tTqVRRUdHY2Ni5K4ODg8rKyo8fP35neWdnZ21t7bGx1xnXqqurGRL25MmTe3fv2fRejRwMm5qaEhQUHBgYeGclKwgSBQQSBQTzrLQo0KcG2yrz8jw1OHYeEb0Xm1fT3pdxR9Xq6cu8vLzMIDuhk1wmIS0Aw6Fqx8VUXBPz8qKtFA+ed6lg9vvsa5gTBTqhNVJ862dfHTeKzC4oLirIq2gawOPS7fhPyVrGpue+uHZhO++V5AE6AHU814H3Ww6twDpmHGclVz0wHn4Rs6ioqDx//vzDldDpdGVl5ZiYmGXs6rSA9vZ2bW3tj+4mBQBEIlFBQcHPz48Rp7Gx8SLn02pqakZGRvb09EhISFRVVX38hjfB4/E+Pj56enr9/f3Gxsaenp6LuQuHwzHGCBjR6uvr37t37wPl79y5c/nyZUZhb29vJSUlFq56QKKAQKKAYJ6VFgVyS8p9RW7uY8d4eHiOHePm1vLKa8/wvHDmGDc3N/cxyWvPZsemCWWuqsLc3NwnzpsmdK2cJjC96mEky/UUz9FjPLy8x3m4ubm55W4mYKhALXdQusjNzX1MQMy/mjHnj1Duc0VNzblomKloV0wUiERiRkYGFos9N0tMTMxi6pmYmPjhhx+Y3yqasSBzkYVJJJKEhAQjzvlrCj4MlUr94Ycf6HR6fn7+3r17lxphR0fHpk2bAODBgwcXL15c/I14PF5UVJQRrZeX10fLu7i4MApLS0svmKiIRAGxxiBRQDAPyszIWpgSBau618PhRCLxX//6Fw635IQUeDze3Nzc19eXmVUPdXV1BgYGH04wwDwUCsXKysrX15exXiAqKmpJt9vY2Dg6Ora1tV2+fDkoaO3WKM4HiQLTEBrTQ3IahjZWvhoW8smJwmD5U5/U+vGZbrwJTOEL/2TsOztMh4oe3bC0tLS0tAvIbf1AnkRac3KAjZWlpaWllY19zKt1sonHmoJEgbUwJQqO7beS41IMDAw0NTXV1NTc3Nzezhm8GLq7u7/77rtl3DiHp6cnHx/fkm7p6el59OjRUhuanJz8+uuvAaCtrU1ZWfmj8yEY0Gg0e3t7S0tLAIiIiODi4lpquysFEgWm6fOR+lH1YemKpnP9PfPJiUJ/hvLu3ccdUogAQGz00TxyVjW45S1RwNfHGMiKiikZGhoaGkiJyts8KX3nlGL6UEaAFi/PWSkdQ0NDQ13JAzt51EKqNs62jysEEgXWwoQotDg+HHaTEZAVEhJydHR0dXVddhDj4+NOTk52dnbLu72qqkpDQ2Op2ZCWsSkUAODxeA8PDysrKwBwdnYWFxdf5I0//PADDofDYrEaGhopKSlLbXelQKLANANP1fYY+FbOT382VvnihoK4mJiYhJRz/hAFAAZLwu5eC3xFBYCxXC83d7/8UQAglLrpKIqJiSsYWGX1AgB05QaFx/sHubpoiolJyluntP0Ovyx+cqIA0Jd8ef+uY155/dUBBpx7JCPfGh4m48sfnt9z0ihhZjoxtaO4JL/hXXmih4vuiR/ZrhIwt0AaG6h8bOuFJx+fff37AokCa1m+KNxrdb7TZt1Q06ClpdXauvQd+d6kvLx8x44dy7s3PDycm5t7GS0uY5tpAGhra/v5558BoKOjQ0dHZzGrNgwMDLy9vWk0WlZW1r59+5bR6EqBRIFpFooCsSnOQJVX1uxRcHCwu6boCf3H1ROAa0sy4j8hG1TTVe4uw3vqZiQWDy2hd+97egQGB3tont93+lYBBaAhQP3AV5+dVHXxCwgw5dt8yCpi9He379QnKAoA4ymWp7fxCwrs2KH5pP3tUarJ+idiW2SjF2T56083Vxc6OccpaUu/l9F28gKit2vnjcriG/zEflF8MfBpbTyCRIG1LFMU6HS6S7P91WpTAODh4VnkvMUPgMPhPD09jYyMGGv5SCQS/mMQCAQajVZTUyMhIbEgJdFiWLYoEAiEwMBAbW1tAOjq6pKUlAwODv5AeS0tLQcHBzqd3tbWJi4u3tCw1N0LVxIkCkyzQBSG02zluflMMxmTc8YiFLefd80eAoDmxOuCP27dd1JCyTUZRwcAfGdz7xQVAEhlXianTrh2ATQFaYrzSz1rIQLAdLLJNtE75aPMLv9Zb3ySogAwGnb+X5/9+6D5q3e9OBxz/bedFunTb87gJgxUl+ZlzpFVWNtWHqR/SV4zfP5+tRNdobq/HHQuXMkZ+OsfJAqsZZmiEBca/4XE//56YzM7O3toaCgevwI7lpLJZEtLS0NDQwCwtrZm/xjHjx+vrq4+ffr08lIlLlsUAIBGozk4OKipqQHApUuXPrxe8dy5c4y9JHh4eCorK5fX4kqBRIFpFohCf6yl6I9f/sJ+iIOdnZ3j4L5t351yzR+iAwCxyVvoG7adsmGtdAAAKrkzwZrv2H52dvY9237lPO6GBXjlq3JJ17IYDwBAzLqzR9S+YOT3NkvykxQFerbbuV3neIR2nrpfQAIAoJMnRwd6enr6hqfIdBiJNftlq85sopw5yIQp3ORrcARyR5iR9EWpR/MfJri2Z+rbRQNaUI/CxuaTEIXY0Lj/PfP5rWbLrq4uZlYrLCAkJERKSgqHw1EolPGPMTY2lpeXd+bMmeW1VVJSsmfPnmWHGh8ff/HixfHx8UWWr6+v5+XlZT5TNZMgUWCagadqe0xD5tx0NN5c44KoY3k/4105iScQSFQAoNQnOpvyikqLyAhcDh+gAdQ9OrZN6nYednysP/m28ikelzaAV36q6ppmuWMAAPh02z1iDkVIFDY+5GZ/WY4Lbpm1pfe1dh21yp0GINR7mYuws7PvPq4b2TRGwaUY7tqu+7RjtltgemR4cAyTqCt1fN5XIX79gLRcX7VzHHLhnXN9D5NFjgrbDtqWrNb2LOsUJAqsZflzFDw77tk0Xl/ZaGg02tWrVwUFBTMzM3M+RkJCwpYtW/r7+5fXVl9fn7GxMTOhOjg4nDhxIjMzMyMjI/X9ZGVlJScnb9q0aTH5H1cbJApMM+An89N5vQfRqampqam5JU116e56cuJ2QTNvy9yqTgKVgquOluPbrxnbMpZ799BeLrOoblLnC+G9fLo+L3MKYsz4t+xhv9sKUPdYWlZeP3MUAGAq+dpP/DZ5w0gUNjaUkao753eevxkzDgCDWfqnfj5k8ryPQCMTCUQqOcta/97LYhxAlacSx94zFiGpqampyZ7XdG+5prZSpgn4qdfgp8lUem+2jfiho/LWIampqampL5+YX+A+YxqG+WgYvzOQKLCWpYkCiURKTEwMCgp6GvxUIVT2Tqv1igcUGxt78uTJE4tDXFx82SkdX7x4ERoaGhQUNJdjsaysbL529Pf3l5WVfaCGjIyMxYd64cKFycn3bBS+hiBRYJrJLDctoVMz/+7Seo+bAIYLvHT4Z/6hz+j4tUxOYmPclAzC2gEA+l7aW9nczxwFaI8yETt94oSQkIFLgJ95bB9AZ4qr+z3fuikAAGJViPbt8MbJFUsmv0741EQBX+6jJXntRTOjr5HSnuqko2qR1gcAgG8r8b/s9LKOMb2RUOanM/M24td5nPX+3YbwtQ/NZRgFT/HpvWieXosfY52BRIG1LE0U2tvb//CHPygqKgoLC/9musul++5axLgKPH78WEhISERERFhYWEFBgbFe8fjx46GhoXNlQkNDjx8/zroYVwUkCog15lMThfcx2VIbYWcXV7daG7D9vkGiwFqWJgrDw8PXrl2Li4sDgCd9HjfqLdYgxBXnyZMnjCmTDLKzsxk7RPDz88/fLCoiIoKfn58F8a0mSBQQawwSBQCAkXpn0R072U9rXrdwia4a/70tbVl1kCiwliXPUcBisT/88AMA3Gt1WrAp1EZh27Zt7e3v+Bn5+fmTk5PnTpOTk5EoMAkSBQQSBQCA0caXT51u2Vpft7Bwj6uZQKKwRJAosJbFioKNjc3FixcFBQXFxcUZHfXuLQt3j9woHDx4sLa29u3rIiIiHBwcgrNwcHCIiIgwXvL09BQUFFzSMof1CRIFxBqDRAHBPEgUWMtiRWH37t3Xrl0LCwtLTU1lXHl7m+mNAgcHxzuzHl24cMHExCRsFhMTkwsXLgCAs7OzoaEhY/KjtLT0wMDAmoe8YiBRQKwxSBQQzINEgbUsVhQwmIULcjauKBw9erS4uHjulEajEQgEAODn509KSpq7npSUxBh6aG5uHhoaAoDp6en9+/d3dnauecgrxhqLgoWFhbqm5vjkZGdXNzo+wWN0fNLqxk1xCQn0HkDHso/xyUkpKSlHR8c1++BaA36fovA2G1cUsFismJhYWVlZW1tbW1ubo6Pj7du3AeDEiRNhYWFzxcLCwk6cODF3qquru3fv3pSUFJYnTWIG3Sr1kM7AScpEF6GjA48dJK5u74iZmZmJiQmVSiWRyOj4BA8qlerk5KSgoIDeA+hY9kGlUlVUVFCPAgv5FEUBANrb248dO8bBwcHBwWFubs7IcKChobFgMqOGhgYAYLHYsbExOp0+NjZ26NChrq73r3he9+hXaUb0hOlUqR3J2ncq94hauXzPdPfqNWdmZmZmZrZ69SPWP25ubmjoAcEkGhoaSBRYyPJF4W6j7cYVBQAgk8kkEolEIn00BbWDg4OpqWliYmJsbKyoqOiyc0GuB3Qr1YI7A5TLpIpHCkg0UsFIjkSx4Oo1h+YoINAcBQTzoDkKrGX5ohDXG2Vao9+Bx65SZOsKd3f3M2fO8PHxDQ+/tbf8xuHVZL1RtVb+cI5CqUT1eCUAlI0VixUJrF6LSBQQSBQQzINEgbUsXxQAILr3hWG1Vv3EO5YaItYbpaPFOpWqWUPpAHAq90jpaBEAFIzk8OUdW71GkSggkCggmAeJAmthShQAILo3onysdOXjQqw02UMZ6YMpjL+Hdj3tm+4BgG5C1/Pu4NVrFIkCAokCgnmQKLAWZkUBgfgASBQQG08U+kux6enDGzhbysehYPMbnvr3YskAfZ2Pg7tfjX5koharQaLAWpAoIFYRJAqIjSYKhCGfG9nmT4YmATDxJTcC+2byLRNGXvqW34+fWPQTldaTUaarmaaimq4gm2nr3Td/DvRQboWhdpqifIqaWXVcMwBMpD2peBI1ysj7SsUPxz0oCyhYsXXYhJo6K6M0eYUUFf2SwFIaADHfI15KuCYPBzDRfVczO6CEuL6zSiNRYC1IFBCrCBIFxAYTBVxVlfnlwoAqGgCMlxVJ8ie6ZtAByK3xBYrihc8xi3x4U6uDMhUFM10SujMyu9OflxuKRWs9ZLgCvT48T02jwCehOz2t84V3qb1DG5Y04qMRp2bbw9hakjLWaS8drRuC/0gbFBqZTCPT3rxKp5HJNMq8i91ppbpq2a5hnWnpXfFhlXevN9TQKBV+KWoK9UWTAEAvdU809hkaWdemgESBtSBRQKwiSBQQG0sUSJVB6RpKNfljjNPpMo/kC1I1qbUt1+USdHxH5z+UKQTi6Mj08PD0COPPcfI0ZeYlen/L1YsvbSKm5i70JhVIKOc+raNCT6OmUKZT1qwE0MmjfQQCbchPP8nQdWBmJ5npXg+NhCsvCO8Nk0ZofFmicD5B5GLcKY2KmGoSlQ6U2gbdq5UOFnEX5XNsYydnSg60XZdJvRI8Oj1zTp3oncIBqcQ3RU2hvmgCAICQXyym21A+sp5HH5AosBYkCohVBIkCYkOJAn08wS5F2aC1de4KYfCpXsSZ0/HCl5obKW8UrX+erSIZf1EkUUwsUUQwVsKwJqll5rWBpBxBpeqi+Uupx9tvG+XcjJsaLSq4aNxQN7Kg4UE/w0RVi5aS1onW1ommyqabcglXIt4jCnRSe3q+vGSOTy6uq2sy60mmgFJ5ahsNqoqPHo7it27DduOHcDNKQywpkdIvT2xe0O1ALPZ5LQrQ02gkVBzXsaDMugKJAmtBooBYRZAoIDaUKEz3+xumyt3unbdH7DTGK/439jidgI8MBMynOzZL0KK5ZXTeJXyXs0amSch4RVSqgGkDZqEoDAVbxB1mjxaSTJKUTBIXiuI+Fm8W9R5RIIxFOyZJ3huaOR1uuaJZ8DAbT60tu3imMLLvjbI9sVmC2qWZbQt6C94UBWqHs0imbwllHZsCEgXWgkQBsYogUUBsKFEg9Pnqp8re6ZvtuAdiT63p+ZfXzIoklSsy3+ycH23tzU7rSE7pTE3tTElqTysY6ZqYeWkkKYdPsjJ//pb0I21WRjl3Uqe7UjLPqlRXji1oeNBHP0nfsa+fDnQ6kMe63dUSzKKIdPxUfX5bbGxHbu3U5Fx/xuSI39U4Od/Z2mk9Thp5bgkThPpyEb6ShKE3ghzOyheWK4zFfFAU6J2uohneBUgU1hIkCgjEDEgUEBtKFMhDIVdSFW50DTJO6RMJVkkKjoNDEyMhN6LFb3YPv37g0jEJxVf00jUuZWlrZ11SS9Oxbcye++Rsb9I6m2gR8do3Kr1S+BSL4tppMNpmJJBoEjw689yfnmwsHR6hDgcYJBk49TN6CWiTPffUEixiKdTBgQjXbCPDpAsGtamvqLNB4vK8Uy5ebmUESa2tUFUvDq4hQXWZEF9x3MCbTjDRYy/7UsmhZ7YLY7q1aKCXTi6dN0eBjm+zu5jztIa6jicpIFFgLUgUEKsIEgXEhhIFmMpwT1ZRbaqhAACpPjT9FH9heicA0IZLSlVOxpuHTSxuBIJUG112STLJwr7SxbnirnW+jkbO44RxHAAApfFliTz/S9NblU6O5Tcscm66dfeQR56oxapYv171cFcySjtkGoDSV9fu41B2J7i7uW/uCz9tornBRjFO2KTS2aHMzCjLxre/mwDU/ILjh/Mj+hY87und+TXaggnaV8ucnCpu38w1t2ppppOLPeMlhatzGb0SzXWq0pXp/eu4QwGJAotBooBYRZAoIDaWKFCx8Xn6WuUpvQBAqktqDMycIDEeoDRCbWLT85TxxU9V6C+sc3cst79bZuvUmNJAnfcKrS29/p5D+R27UkdvbNkQAOCrU9vSiqcYldOIk2WJrZlNNABSW2Gjw7Xy+04tJbWEeUszaROvWp0dyu/eLr0fOTxAAfj/7J13XFRX2oBns5vsZr/sZlM1xmg0dkGkDgiKokiTJgiCSgcBlS5FioqKCjak2QuogIqgUqQKIr3D0OvQywDT+8z7/TGgCCYWmAxj7vObP2C499xz7wz3PPec97wHgN3dG3e/t4Xyln6BgeKmy2dKT54sPR3S+BwLAOzeqvaUxKEeOgBAz+PnKk71jZNHQ2YViCgIFkQUEPgIIgoIwiUKwO5qOuqZdyaD9u5N/zzoyS5556/iiO/e8iPAR9s/Mj87NMp696aCAxEFwYKIAgIfQUQBQchEATjUjND8Y6Hdfe/elO/gm9uCDzwzNEzUs6lOwzDZ797jw8FirHbnxZSzZ/PAAyIKggYRBQQ+gogCgrCJAgBzlDzQR//9bEd/Hkwiqb64Jze3r6KdTuNTqCGZ3ISlUfjiIDMIIgqC5S2i0N6BFVx9ED4pfHx8vL29BV0LBEESFhZmZWUl6FogCDd2dnbnzp0TdC1mGBkZmb6+2dBz9V7MnTuX98OYKDQ2NVdWVlYgIEwbc3NzMzMzQdcCQZC4ublpaWkJuhYIws327dsdHR0FXYuZpLi4eNWqVYmJiYKuyHtRWlr63XffvSEKJaVl8vLysggI02bevHnz5s0TdC0QBMmvv/76ww8/CLoWCMLNjz/+uGDBAkHXYiZBo9FfffWVuLi4oCvyvnz++edviAISo4AwU3h5eXl6egq6FgiCJDg42NzcXNC1QBBubGxsgoKCBF2LmYTNZktLS2OxwjHQz+VykWBGBH7h6enp4eEh6FogCJILFy4gooAwTWxsbAIDAwVdi5mExWJJSUl1dAhHa8vhcBBRQOAXyKwHBOGb9YAw+0BmPQgWZHokAh9BRAEBEQWE6YOIgmBBRAGBjyCigICIAsL0QURBsCCigMBHEFFAQERhOsziBR3/VBBRECyIKCDwkU9UFLqjbLds3OxfyHj3pu9H+y0TlTW/mT/oIk18tyXxmNZq0QM3SwkzdRxBMNtEgctm0ul01njGYg6LQaMzOa8aZA6dMNCVJxkAACAASURBVDI8PDw8PIKn/OHqBwwSfmR4eHhklER/W2vOpVbdcfd+1PQ65SGTMsormMTkHYlJpzFeLe3MYdHpDBZnUlGUsluBR10jm9775Kj4keHh4eERInVC5dlU4tg5Eci/c04cFp3GmHhR6HTmbFp2GhEFwYKIAgIf+URFoSVo07f//cY8fcZEoeWK/vrFc42isW8s+9N01/pXFEol4PnwTB1HEMw2UcCmnbTcZRFTP/Zrc6zjBrMLlUQ2ADBJjbHHTKTEJCQkJCTWrlB0uFY7/NaGlTXc+NBBTVFcQkJiLVrV4UbTlPaXNZp5EK13Ph/Ha2xp+MorroaSEhISEhJr1D2SOsiM4fyA3Zu8no4l5mOVX9lhtC8iv//NYjiUoisOjs7Xat5nxSZaR06IoYy0hISEhJiSWVDKEA0A2KMd8S6aG3nntEZKdt+tasqUZR04ZEyoxYb9d8cvStMD6z3m/knt73HQPwlEFAQLIgoIfER4RIFLwXVhOwdGBjpriwqKK6r7X68eSOqoLC3Izy8qrekh8W77rRfUfpm3wC6NMIqtxbR2jTABADiknvY6DJbAAqD3lhbmFxSWVLV0EdgAQB/CNrf1jwy215YWllQ1thGYMNxcWFhS0dTLa4hYw+21FSWNg3QOAHApvdXlxfklNSmhliKf/V076MUIrx7dmJL8/PzC4vpO/Cx61nsXs00UWuMPamxWv1o99mvdNeNFqkeKKQCsjruOUr+qOiQ24nA4HK498aDSarRtDJY+qV3lEIqCtWRVHaOK+3A4XGdNfIR74POhSUcZSHRbvT2oisj7+F8E7Ni08cDNahwOh8PVxPocul/a3ZrhobzUOqaLtz2rIEhh446TWT2Tq0so8LW1sY0of5cpMPofuqFljINz2nE4HA6Teumi/60aYGCjd25YqOL3pGkIh8MN1j7xUVwlty+6Y1JpHFLZcfVFhpfGL0rtTS1lNcf7ze9xOf8kEFEQLIgoIPAR4REFWmGIGXrVBh0TE31FuRU//FP1YHwbncNmDWadt5H6v4UyCgprFy3YbH62dJDGhc5gtQULljolNSbbLUbNUfLKowJwW85prvjXYtu0xqaXEW7yGxXkJJd8O0/q0JMRgIYz2isWbDB2s92tJv7bV1/P333kqp+VlMSyH36W3hVTTwSgPXWR+/mfajexNA6nN2G/0r/mrFTYprdVac0v//rK4GwuAQBXF+ck/etKeQUF6VXiciYxDfjZvdrfa2abKLQ99tyuaRDbOfZr732bVdoBVUz2UGGo0XrFoGL6600rQzcsMbvRMPKmlnVc0VPY4xY3oUnnTh4xANYTDzFRl6gRBgAwSq7ab5e1zRiZsAOXS+1O81Bf45JCHnur/rKKmnHg894p9SWmeJnb2lxp/OPPm13kJyXhfKN2QicXl8OlpPqqb93jXzz66k388wBrmc3n6t/cm0MqP6W7yuLe+EXpeWSsreP6sOUPD/mngoiCYEFEAYGPCJEolF6x+QX15Qr7620sKD2u9N3n8/3zhrpy/Zeg/qdyMJMOMBDvJvoPlPzhtCHm4KVtC+YtdM4n9T3xEv/7NwonC1nsjhsqv362/MD9tuacS1dLuABAybGa+3dRo7t4bkeo/koUasnhjF7mSJrxnL///et1IY1EXNZRsX/8U9k7lQyQ7CD1/d+2RnXhhytPr/rsJ/Uz1QB9US7rvkJ9aRRcQGRhA9bP+Vb8eA8AADZwy7e/aZ1vor/jlGYJs00UOpKPaEqKmfhG8DhsIrtA/XQDA191011N4WjZG8soFhxeu+FoQtcbz9+ULEd5k0P3qv9wvcWGC5rLjc8XkAGA2x3vbrtt152BN7eg9z/33PSzovVJXjXCPHYsl9p58WX/1LLqb1uY73PPHvzDs2q7s33l3us1kzo2Kk9p6O09kYmf8FZr2imztSaP39yQS6k+vW0heveri2ImIanh/WQWtWGIKAgWRBQQ+IgwiUKEyRyUuFdyFwAMxdkvmvulYXB+xuH1qJ8ljuZQAQA6Hu1c+8WXOhcaRrqvaS/8ab79SwBCWcT6f/1HO7gMk+gk8vXPbo87OABkTMzFgCOHXS3XzUOt1Avp4HRF7FiB+q/h/RYaQEuA/I8LRfxqATj10Ua/oCRtY/sBUl1k5nyhcaeprzRYGTVnpXsKEQBa7juIov6me6GI0B6z+Zf/fiGh73v0yJGjLloin6NEdjwVkmXnZpsoYFNPaCydL6tuzGOb7KK5KoFNzNGqG4c0NwVWv/HgXuQvLuEZg33jvc4YbRHdffdr3yiU3JMbe+bw4cOHD4en1gxxoMRX7DeHGy00AOA0XDXVWWN6f1KgCWPghafCt0sVdHjV2KkiMWelQXjBW0ShP/Ggsb3V40mP99SBwrjzhw8fPnw4NKligFN9ce1i8/B63JsbVZzctvvAmZyJkS9tGSdMRfVi3hzi4FIwgerzFqHHL4qG3IKlqkeQGAV+gogCAsIYwiYKEt7PugFg+PH+RT/9c/uZ3FQfedR8iaPPKQAA2MdG4p/PN7/dThm6orXgp/m2z7kApPJjyt98I6dnoi2zap1dSheLWBmzW+azlWqOTnt3Sc/9bLV+eOeYKOjdayQDNPjL/rBgtVcFABMTtWM+SmbfgwGAVBeZuV9o3GnqK76gjJo7LgoPHEVRf9MNLh4tvrhs/pe/Kpu6ODk6Ojq7ex8JuZfSRhHsFXtfZpso8IYe7o/FBkD/A5tV2icxLGrTI1fV1cYpExvVwUf6y3ddq+jpLbxtZ2dn73jiXiEOSOUeCnLmZ19SJxbK6Eq/4ePg4ODgcCqhvP8NUeDikg4bKCofq39zeILRk+auvsbl2XgxjVdU1HedeTEAXWm+rnZ2+1xOx9XxZkeMicJ4wEBdwsmg2IJRSm9O5BEHBwcHhxMPivo4xETjpfJH0yZ1W7SHbUfv2H9/glKyqm94KimcbOL0PLt6xM7O7sDxB7UjHGBUn9JdZRk9flH64nfpIEMP/AURBQSEMYRJFK7sXYj6n4RrbB9Qsg5s+holFlo33JXpNR81f+eVJgAYTfEQ+ezLHRFlVO5wmNrPc+btzWACALX0+t7FX6D+hvpC1TO+nw0twZv//Y34dRwAMc3gW9RSvdBOTle4/nLUV9vvNpIBGo6iv/tllWcFABMTqT8PJW1/fwAg1Vn6h7+r3u3A9T5z/A/qJ53QJoDhmIPy/0Z9vvNiIX4obcePX/2qfH30XacxC5mFoqCjqn29ZuzX+hsmyzWPVzC5lK5EF5nfVP1Sx2MJWm/tkVqsFowhUnDVT06cCDhkaeNy4nIrcDuuGMus1goZm7VKq02LuFVCevMgdWfVl++5UMSbX4CvuGomsmxnSDEvQJZeGRmRhulryzykvsrufjdvB1bRuU3KRmdeDEB/QfjZE0fdD9rsPZg7CgDQGGVlts81qx8AgNv6wMxq68ZtYVOWEsJnuq5bo+CSylMFRnvmk+tPWpkdMXbrV24+lT0mEIymSCMxMfXAKoDB/EeXTgSctNPfFZZTT6A3Bmov33Vl/KLU3dZT10JEga8gooCAMIYwicLlvb99MW/ROkXtbeiFf0ett3ncDVw2vTXmgMb8uaLKysrSv4lq2lyuxdEBOs5u/uGb7y3TaQAArJbH9uJ/Q6Ek/Z62cgDIzdd1f5i/asMmHTVx8fliS7TOYTnYEO1FqC80oxrIAPV+4v/5cYlbGQCz5pb29ygxm5h+gJQDYl+jNl1tIzMJtZfN5P4xZ42ytoW1mc7ahXO2ncgiAK312WnVz39atWmLsrKysvIOz5Bc/LtOaZYw20ShNd5NY7P61aqxX3mzHooIbAAmtuCGnc56SWVlZWVlZcWNRq4X0htxrzoCCLlPIw6fqQEAasdTP21RSenNysrKm5S2mPg+65jUvcOIdxNd63ZnlBdbyCXVP/RTk10pp6ysrKwst2V3SGE3sTfr4JYlb8560D+ZOT4kQGyN3OeWQQUASrqvuZ1NRAMbAAi5V85GpEYdtYnpmTLvhT1UE24lt0R6o7KysvI6pe3uERVDAKzel1cc1q1fv0lZWVl5i7Ki9sFr6c0TvjrFR31vZJWPMBtOqS8yuDR+UZBZD/wHEQUEhDGESRQiTOd9ttYu4vHL9JSMFy87Xj0iUrtLstKSkpKeZZR2jYWo03rry0rLWscmHpAqTuh8jxK1TWnnxbfRu8sKMlKSn+e8rK1vqWzoZQC9v7Eiv6hxiMYBoHbVlJRVYskAXMpQY1l+dRuOCTDaUV1SUNdP4wIA4Ftzs1KTUoubO3va6qrquvBsAABWT9nLtOSkpKSkpKT0IkzfjCVx4DOzTRToI9iG+oaB8ZadOthc0dBNYo01vISOsme8a5z8on1CNwGuKu2S14n0dvxYYCOjt+zFs6SkpKTk9PyGt3T09MY7rDA4hyG9Cm9gdNVkpyQlJSUlpRR20ACATcDWVbbhxj5GLqm3tq6ph8AAABahKdbn0L28XjoAUEuPbNuu55NOBhhMPXz45vPqxuTDVjdaGG+bBYFvyuF9RVJya7pfTfAlYYoyeV+c9Nx68uutOeU3zwRfTGijMbhA7WmoaJ5wURrrGzqGaTBrQERBsPBLFDgcBpk2PEQaJrP/MDr4D+DSKXTGNJODsZk0MoE2qyaSsVlUylv/yT+kDBqRTKd/7IWdWhp9eJA8TGKxZnx2vhCJQnGI0deo5c5Puz9wR85o6XXNeai5O87WkN+99V+Q2SYKHw5noOqJ/y6TsKwqLIFCf5/URwCs4VRHacPwkg8eLGLiay5Z7jp2O71piEBlsvG5Z7Zs2eibMQzASPXaJLpKTFR06Y8/SJhEYj74PCbCpuWH+R48cCS5qX2IwpgyvXPWgYiCYJkRUeASu1ob6hqG2QDAoZBGB4gsPDZ0z5VfV543u9rVNd4qErF1GAwGg2nA4iivM6biOppqMRgMpra+rWdC/x2nM+bg/pBk7Cupp+NaeNs19ZFZAMAh4XoHCbSxgti0kaEBHGnSUxant/SOl6bbsz/IbEfHNfOKbe6bkF2N1tNYi8FgMJi6pu6352bjsmi4bix2YOTVIZlkXO8IhQPAYZBwA/348cSuHOpo38AIhcUFAM5g5d1j9idfvM7Ji+9urcVgMLV1LX1UAODQCUMDA8TxQtmU4d7BUdpkXepPcLTzO5858DbfYFNHezo6evDjTwMcFgk/NEBkAgCDhBsYGqGNCQaXRhjsxZHY7J7UvD2rAhYbZDzonFIal0HorK9r6R9lAQCL3DtCpH2ITgiPKNCro1wkF6gcS/3QL/9o/mWb3xas3X+pkPTujf+KCL0osAi5wQZLFy1ZIyMrv8c7pfX99uKSS6/sd3vQ+KE635PkI7/q19WSaJmtRlcxvZjbJ1z3hmHYAMClEnB9XR3VJdF+9teqRqc3O7Y713+n6LKVopJoGcOgZ/2zfqotv0WBS+zu6Ojg3Sc5DPIAtrWB11q191OYfNGo6YsCi9BVh8Fg6hqwgxOyqjBwrQ21GAymobmHxAUOg9jf3jJ2Lh2DtPfT3Lcca/qiwCG+PKK2Xlx0xYFLHQC4p1ecjKOGGZ2+RrE7bneR6RwOAAC1J+2yy+Y1Mmg0Gi2uvDfkWR8FAIiNmSd1ZWSl0Gg0WmqVpKzd1fJR3pmwqk6oGPreruClwmOO1EX5m6/jbSeteyS+Gk8firIU1w/MHOvb60p3Mtpmcrlict2Gyq/6GNvFv2XSEQAwhmsjj5iNFSuz/WhCJYEBQB/MjXTcuEoajUaj0WtXKGifSu6iTvmq0FvTDqL//tlK08hKXmwy1N62FD8YQwAgVF63Vt8QkDsWz4xL8ZDWcElooQJwOrIuGq9zSh8dy+vaXh5pq7ZJCo1GS8soGB8vGKIPvjy3R0M1rHTs9tJ1f7+Ylm/25P9jDj7FW98zJKfnLabQnXhwy7y/f68VUcdruAgt144YaIRVA0DlFZNtRk7pvFFRDul5kP5as+vdwGGy+uJSzc0fhE9KwwJscmX8kc0iogr6XpldXOi8ouoR/hL7AX3ewiMKwGWzGAzmlGT777Efk06duFgAwpsIvSgAl82gUqhUMpFAJFOZH9AbyHq9esJ7w2HSqTQqmUQkkMh0NofDYrGn3tyn/2XjsBh0KoVCJhIIZJoQfHv5KwosfJSr9M9zvtKLqAOAoaJLu1bNWS6ORqPR6L2h5X0f27r+IdMTBS59uOGms8ZaNBotvkJsi0V0HYkLALTe9IvW8uuk0Gi0iuHxIib0ZQXqLv1ppQQajUajHW80Dn9kZ/YMiELrjR07T8dgOkov6zh6nT3qZGMZWg7kNl+TR+YJY9N6cQXHt4tu8krt4wIAtKVfu3n5GRbwLw+j1650iGmmAwDQm594yi/f4BTXwwGgF51G6zrdqyEAAJNaH22jJG4YUkEFAGBU3T0bmVA92BNlulLzRNqYKGCf2W3fYhhaNrly7P6UCw5brGJwk/8ATAomymqTuFFYNR0AgFYRGRSZUIdn9d3Zs1hiU2ghr5nHZZ8zWCFqFFFCmPSvRK5NOGH8zdwfNqq43MbSAQBqru9e4XSHAEAov2yiJHM0e1wUEl1ENu+La2UAdyTx5A5xpydUAAD2UN4ZbSllx5gaKgCw8OVxAcF5A33ZgYabN14oHhMF7D3rZVs9M/umCH/vI0ONfcGZnVOfV9of2Jto/Pr9f1Uc4qvYAEBsjvDW3nyhEgDKwwy3bLd7xguY5pAyAjSXG13uBAAgZ2QfsI271DDp4mGzz7tuO17eXRFxxsXSP+jwbvNz8a0fEkTn4eHh6eHxATsgfHIEX7hgbm4u6FogCDc2Njb8EwXiUxc5fVMNuYXGERUA0JV2dJ+x8TM+9xBOTxTYQ5iE46dSBgFgtMB3i5zyvrhRYDWF7t1qFY5hvt6u4b6Trbndy2kHNM2EKCQfv5eDoQFQyiJ0dQwc/FPxAEMNh0ziTOMGAQCYuPi9S9efL3wzMJjbfXWXjI533IT+88EEd4vNelf6ARrCNMV2ueZ1AwC3t/jCziVasZPHjruv7lltcLF47DdK4cFdakZh5VNqx2lOPGW3ae+zyQvwcXryzxou03kwKWUqpcRPeY3VzQnZVNiYAM0du46kTmofyVWxh1zU/c4e11mvciyxDwDqbpqIuNwjABDKr5irbjg3HkEML/2kVB3iO5hArj26c/G2cN4fem7t2rpn/71Jud27s04aqaveGJ+XREl2FlU/lNk7tWew58b2re4hecNTHgXao612HXK76LtHYpNT7gAAo+OK7/atF6sAoCLcSG3XwVefQ1mIwerdV7sAAAipz/ftnSIK9N6qlDvHcwYB2E23Tpjr6HomNozAh+Dp6XnAwYFGp4/i8cjrL/ii0ugBASeNjY2R7wDy+ugXjU43MTEJDAz8oJvP+4Iv8rJUOxH9KHCnlHFYGQD0ZB7fIfbbLr/gi+F3irv4la5k5mIUum9b62/eFYkD7LmNOqZ7D50Pvxhy6W5KCw0AWuJcNNeKWPgHX4yIqRhgvrOs34NfwYz9PFEYAgCgFlxQWu2WOPJmDC0ty1nG4HDMxOTkrPIbjrvXuxZxOamOctp2lxuoAEBvunNIAX2qcvIRem/sXrFacaeLh6enp6envaGkiILVtarJWwGMlF5zM9kcXjnp2Ztaf9trvVxg9aSt2+/sXGl6o2ZiCBL+qYOOiWn4pEaUXBXjZq18rRZX6KMlr3e4jMBtj7EQcb5HACBhoswkfl5v7Orp6enp6em4Q+ZHWcfUPjqjL/6AzBqfNCIAAC3/kPIe+5DJKxX35100WLNwi6k7b197bfE5G71zh6YKITvnmMKeEzEd1Ml/aI+2NHTxKeloC1UX0wrMpdK6bhzR44lC9XUrBRFJQ3tPT09PTw8Xo42rV+y63gPwe6Iwfby8vOzs7UlkSv/AIPL6C76IJLL/sWOGO3ci3wHk9dEvEplivGtXUFDQTN+fAGA0y8ta/UhcO77tqtEqw5BSDgClq/CG934bC7Pdm8XldQPSu/nStzBTosDuenxAWcn8ViuQ08wlFRW09G2szXZsXL1Ew69iEAgt2RHu+6wtzIzWi20wCs4bmtJgvB9/hiiQn3gtXub4eFL0De25q5yhb3T1hHd5onCwhEuLMVxjuP9+BwAAufq85XyZgPcRBctrU7YCoNbFe1ornMiZ9FBOKg8y+0X2VM2krdvvGYuYXqueGP2If+qgY251s7Qq8aiTmZmZ2X636GYAGib2oNWGc2UAPY/MpFfuCXxeGGkveTD6d0TBKa2fSsJeN1skea4IAACGkszRmjvDSyYNf71VFF4MvcUEq8JUdHzCm6YMBLRFWxo4erwcguFSD/llW4Kf5t30N1AVkCh4eHh4enrOdKkIwkRwcDAy9IAwTfg09NCR5WdnfDxvCABwV4xW7bn+5i2QlndAdMWeoBf8WK11ZkSB1nnjAFrRMrCBDNByfcOyre6ZOACAjrt7xH5zSZ7QkU5MtVy6cu/Vio+bm8VnURgEAGC039ZfonCu6E2X4WJOKIqYHMue0NINJLhbbNa7NQzEO/pihvtiO7gAwOrM9Fdeqh07ef3Vtw09XK4HcvEp511aWtpGfvEddC4A0GofeVorBOSMPZR3Jvs7HL1WR2F0ZfkrL9d9OClhPuWZ/YrVnvETMqGyak5s27H7WFZ/Z/G9K+fPnz8fcT2nB4BaE3vQSjEojw0APTFOkiK2Hp56En4PiW8fenB80kUhY2+YL5Y4yxMFRnOw3no9h9hJYZZvGXrY5pvXR+jNuqClpaW9fX/ws3benypDVXR9IppJAECrjnbX0dEx87pQQYH+B5YGju4v+gAA//ygrija2eWIgXpoNXz40MP0EaJgRgQ+IfzBjAiChz/BjMTHB9YtW7RKWVdXW3PT6nlfzRNVORD2ckLXd9OZLbJm/hmTFxGfCWZAFJj9D323rtvhntFCBwAYfLxnjeahuCYOAHfoha/G8r2xE0fWq/zXSdsGF00ehH8//gxRABhOcpBdreiexmuV29Kv3byc1kXvvm0uLaJx9mUfG4AXzLhu+QanuAEAVrKLgvre4FoiAACLVBOus0LcMKTyncGM4dXA6Hn57FFszL1DpiZ36oYBAFcU4WKser2OAwDQkXz0lJGknF9RP5PDrA3RWi5hFP4qmPFMZELtKCHfb4vIOvv4dt5D/FgwY3jJ5Cd3UuU9V3OFwDwWAAC3K1hf5sfv/u9b+1ja24MZ9yd00liDKc4bRNwSeYGVXFzSIeXlMs4Pat8RzKjildNHJrUXxsTEXvE9dOjoGQwDABjp3ussTicMsGCoMd7VPTA6JuZxVvEgG7pizPT2u2Xzpjb0Z1gt/errRcvVwjDwR8GMY6LQCADDT86k2W26pqwVdwkzbY9GRAEBEQWE6cMfUWAMNFSkP46/HxMdHXVmt9SPclYX7j9MS4wMKSYBAPRneq4T33rmec9Mpax549jTEwU2oTrUQklmu1t6+3hnObc/0kxG69ADHAP6EjwlZAzOPi5Ijb5aSQMAwD62l5TQvlKC+7hpD/wTBS+TRxZPxrvwmbjaK3byCydMj+ynALCGaqPcpNHSMmg0Gi21cavV5bxG3vTI+mv6q42csjvHTorUku5nILb8ndMjL70KZhyJO+CZ0DECwG2ID7BUdHpOBQBi3p078YXRR/dFVnWSAIDY9MxHf83ySdMjSR3pgXuWruVNj5RUN/Z+VP+W6ZHk6vuetlvOF4wNHdAwYVvnf/+j+V3a70yPfIJlAbX5pOnSzRdKx4pgE2puOSpIrXzH9EhN3+f9Y90hfakPw4+F13MAoC1MfduhK+U0gOJgzR9/lVJR2Wrpc7eFw+l9sNfY1St3rAOG0RBpOvffv2ldqoXfnR4JANSsHAfbuEtNANAVKHvT/njp3SvPTM93TXd6NSIKCIgoIEwf/idc6r1qstbiDhY4fQneKksl0Wg0Wkxcyze2aJQxC/MocIZSfX7+EvXvn8UUFeXRaDTa0OdpM5vcGWW2XlpcSkZcTOTA/b5RfMNNZyVeAycipR/wtIogwDwKb6W/3mPHPc2w5j48a7xqlL7GtyRcona21o9lPOp8HULIrr2spOlws/T1rEbmaGf9+yVc4tB6Eo/73M5soQMApyfOw0Bc+1o3ACX7lNexkMTK9MOmx5+U9/CmDjNGsfVTEy6xR5vrxxIuYYfenseUy6SMDvcT6K9OhDXa19OFI3N/J+ESlQXAGc66aCllFTOhd4La117/HgmXAIDbU5AQceRc4SgbALhtt9RE9I+md3GBUhSy0+F+e3tN4mFf5/0JnRzK8NDI6Ou0jRxKb1fPHyVc4rLI1MZbT3fufhDeCABd581epGMp5LpSy+PN083hiogCAiIKCNOH76LAZRKHeodITAAuDd/XUIvBYDB1LQP8y2I9zTwKLOJAa3tHe8tYZkBMc9cojQvAHelqravF1LVgKQAAHPJwD68pq2t7W6Tbe8MvURjtvGZ7c7XYBfMJmRk/iJZLOrrO4fkjH9jpwyG1XbXQtPYKTimpaMNRqK1p+1RWGka2AEB9tLumhJi41Iofvpon5f2UxJcsGu+oXU/BVZt1FrHdH9qVxe7MvW6nrHEi4UVJYyeeyagJ3r5a1zGjiwtA7Ug5bhOWXVsQdyHo+Jm8Dw/QZfek5ZuuDRQxy3naCwDY02YvM1rwg8X5xkcQUXhvWMT+jt4+En8ePoQaRBQQpg+Swlmw8HFRKC6XxWQzWNyPvHWOZJ89EvX8Q2emMGru7dsuKyevoLBhy6Endd1VjwPNAwsoAABcDofNZDLoFdeOx1RgBbT2Hr7l2c2jofnEd285ETap8LIVGi0rv369ksWxnOGBHH+/4JtFvB4Y1mhVqJncunVbbP2ffVTQDZfNYTLY4znk+mNO15T2kEcbagMie6abp0OIRYHLGWopyisq6RyPEuaSemtb2wfJb5e8vWzJKgAAIABJREFUzlirNXqm8fXTuGKE5pz05KSkpIycqoGxYgiNxWlJSUlJSTmNg1OHv4SDv6YosImt9T2jH56YcSIcQm97U1X3LFqaSXAgoiBYkNUjEfiIEIsCixRr+a/PvvhO/WQ1727Pzg9ab7r/RunbJa8j2nyVzu5HdR8rCqO1t/2M12/epKysbGB9tpAAwBwsu39UV1VBWVlZWdnqVsmAALrAZoLZLwocxkhDYVbF+NqgQOgoLChuGJg845xN7ClJffy4oG4szTxwRtrLntf1vm3hOlLOIX3zS0XE8c+M3JJ37/r169ev34wvxTEBgNhUlFmGHf8uETuLC4tq+ybl9mE2JwTZ67g9e4+FpQjthSmP41+2jxdIHcLUlFb2UAFgsD4vv6qVyOt3ZlM6agpeYPr5EZ3HVxBRECyIKCDwESEWBQb+sccS2fUqq0V33WynAgCn4JySpXNUJaW/7GFMYQOTN1dnqPZ5ckLlEAzEWYtuNxnvUWBg4i6cOHHixMnQxwW8qT4sbNHTktaazKuXAgJOht/JHXijdSHkHdml5hA7+PodVl/a+V2a9pHC/784+0WBiXvhuWn+zmuNY7+XhWxcr+r+uH3SZqTKO1ZLUKhvDCIKee0xIz9YZ5FT7FsGMUeemqAtbxQPcQAAWJ1Fd+0NdNR27NixY4fGVl3vhKohfOVxlZ/1wsfzvVVfVVFUPnC/eXI5/dknD1k5PR6Y/P4Uyi9sXPQ56mvVm2PrumHT91lrGt/BAkCyq9Q601NVvJSqpOZQGwVR+0f8SjfINxBRECyIKCDwESEWBdpw7CFpy9Coc+YbNlg/GAbgFp7bbO0aXUPvuq75zbpDRQQOAKvhrquSmPrdPiAk2IhuN0loYAMQ8iIdN21QsrWzs9ujq6xoHZLZzgXmUwextZJow51uthbGUmvWuKZPmOLMLvZDa+3cbens5ujsfuJaKQFg9NlRx22i2s4BLo5Obt73y8mzaq30D0EIRGE4/8i2lRaR4+105WUNVT2/ZOykzQglt/ysl4kt27Le9kIdAQDYhRHGazwfkaeIQm+s5W/GAaVDLAAYbX3oriCpG5g3NoLQmRr9vKKnryJo+4o918ZTxdfe3q6uczB+ysKULGzUIfud+x9MXapmEpXhGtt3Kq+Zt37v0zoAgO7nbg6GVrFdAJDmvVHZ9jyG1y1Bbr3iqCLn+vQj8/MJDkQUBAsiCgh8RKhFIdpNbG9s03DeNV0J6cMFeKgP22LpcreGDsNx2+fLnSqgAr0n0m+nistTPEDPfUvR7aZPmjkwnGopstk1k+cBg7fMtqkZ3BoAyPSQ36h8IA0PAKykE2piY2uDAQBA9wN9MYUtZg7H/Q877pBZuvlgWUfnnf06yyR3HDp3+LCH3m8r159O7Jz1SwG/HWEQhbwjmqttH44nP2uN1NHQ802aIgoFlxydDELvXTZZv9X3QTsHoOzSW0WBnugugXaI6CIDAL3i9kEdabfySZ5HKjuhvdLy3vi67p0PDLV03R5NXcGaU3nN0dbA/cW70umVh6gZBIQ+OGMuLe9eSgHoz3ktCocUVRwuYcd6sAaj3NVlEVGYBSCigIAwhpCLgqjprWZgjjzy3Sit5J+VEqFr7xpZSQPAP3HZtPlcMb4p0c9Eyb+QAQDYWEtRPdOnzWzIC5BYejCTOtYy1EU52+/2LGRAlqecQ3j2CADAcOFlZ4m9sa+HnuuurF+q4ZeLBwDojLGQWxMQ9zLUSBV94AkTAAB3fceiLZ4J01jSRZDMflFgEUqPKn0/f42iGg95kR9+0wzKmrwMHaHw0j4rzTuttNpAbQk155xeas0tE7G3iEJriPrK3cczcRwAGMw4aoNWvzpJOjjUmlMqc38WXT92xPVr5ixS9U95y423P/2ojfXO6Mapf3mDsosq+v5R2O7W02rL1IKKGLh8D0dD69guAMg6qrpqwcr1W9TU1NTUtiqK/LpM0TNZ6AIkEVEQLIgoIPARYRcFk2tVAMDqe+a8RV9Lx2C9h8+9CjIADOWf19rsdeuW/25l73IGAEBnLK9HgQ2YS1uXOzwZ5rXqzPzz+ywNT2HYkOkhZxuU2MMFAFxu2D5J+wevJ94MJ1mIqXk9bAIAbl+am5q4T0LhIycjtd3XOgEAqHH2a5U9onuF7u4OAEIhCqNFR1V/3ewYHs/jvJ2krO7xtE7gctgsFovN5kkfofDSfivVS1UAxJyDCqt1PeOTIyzRR5IZhN7kICMFBQUFBcOA2HoOtJ2VX2p5qnAUAKAv2WPnMpWwSbdUDrnypMaijfsujh3xoqOsrKb303bgcthsFovFftUBMfrijLWN7s3xfPAcNovFYnGoA+nn9ygoKCgo6B2+VcYAqL6oout3o4sJfS+9lJapn49OOOy+iycKGX6b5VQtLt6Jj4+Pj4++ZL9NTuFgEvXVkYRkLg0iCoIFEQUEPiLMooC747jM6EoFFwCAg4n2kv3nZygZu/g6GgBwCRXHZb/79uelW0+MZdvG3jNZts3oUSMHWJgTWlIbvB8O4XC4hmTXXboW50pYwE10lLQ8+aSbCwBDORdtRKxjJgSz4+7by6k532juHay8bL1S2vzJCL39gauOmuH1Khyu6qrq2nX7ojE0IbmnT2L2i8LkoYeWSG0N/cOpvdB+f6cqWlpKVsvj/hAXyMWX91uphZcCAJAyjssu32luv1XcP4lGpw+2VuTn5+fnl7f0krjQeHbjMvOTeSMAAMyGBM9tq7XutLz68JhUOoOBLw/QWWlxd7yjAXvfUFPX/Uk39Dw23bZOWkpK1elOJxsAYDj7tLWN3m0MAHD6Ms7obVFYr7TtcgF+qK0yPz8/P7+sqQvPASi/qKLre7WNCgD9yZ57xNfs0D24Z999XoyCoopDRMeYegxGuavLemRwOE3XvfSlpaUl1b0Sm0Zn/zcLEQXBgogCAh8RYlGgjyb4KzlE143dQ1n11y0V5qAdU1p5oQKUbB+pf/0gGlQxdgPueeKqZOmQ0swG4I603bNcJSohISEhvtU6OGuEzgFgpB/V9IjI6OcCwEjRrUOqXk8nrs7C7H60X1lurbjEWhn5Y6l4FgCX2XTvkP4aUQkJ0aWGp1I76bP/Zv52hEAUcLmHtizcdWO8f788dPNGDc+nWGDgO9tbG8vzLu6zSMQDpSjMes+m4BLeRkN3rST+9TfUN3ZxU2bEjsTYiKl43OP1AHFGK0N2iq/V8U1qbGxsbCy65eFyI6O1p+KUxkKDiPHFa2uuqyupOj5sBSahq6OtuaY4zN7sficLAJruu9qZ2qfhAIaT9zn6RVx/9CyzqG9KiEHx2Q1qHuHNBAAASutT60Wfo76V3h/fCwApB9EK5oHV47Mewmw3rD3wmAb0kT5sG7bjkadtcFL+yAxf0ZkHEQXBgogCAh8RYlEALptJY0zImMNlMyhUxlhXLZdeEWayeP3xmgl/pdEZr7qMWST88PDw8AhxPJc2l82kM8Y6erkcFoPGmNzpy6QQR0aGR4mv05tzWTTCyPDwCF6o8z3OflFg4SvD92n6Phl/vm+4b7/XKfTF2LSUwdLUCPeL1VygYh6c8LONGZ+pANiHlorySkfTpqbOqLyo+pv56frxB3V2X+E52w0S0tLS0tJSau5PmglsdvP1A5peceOrxLY8drRzOJMxFts4WpN52fV8ERUAiBn++/foX2gGoGd4b0Svklm3XnGDyYWS4UnfiNq7No4hD8czQVBqohxFJQ1OZw8BQH6wubV/ZDNvRie168Epm11B2WOjWIT2B+4n40obZn9sIyIKggURBQQ+Isyi8EewCRh/9bkbgorfvelfntkvCn8Arjrj1rGzhR+6NG/9pY1Kbo+b30gry2Gz2Ww2513Oh2/IifQPfMmbEEko9NVXUvLMoAKQk1zdogpHAYiZh9BHs1jTdkf6QGdy4LGYF41CkXwJEQXBgogCAh/5VEWBgc+7vM/5EUYo7rECRnhFgdz80FRksZbLqfCbd1+0flCOorbr2qoHIqspH/gFobU/tVm7WOPAsdAbd3Kxo/1p5zQUFE/xkoF2PPXy8fY/FXzOxcE7o3u6aTUI7VfNFdZvNjxy5XJsbrMgFr75MBBRECyIKCDwkU9VFBDeH+EVhZHiSC8XWysLMxM7t8iS90ikPIHRquib2c2UD2yAiRUxfgdtrS3MTGycI6v6eopTYkMzxjNzcWtj/feamlg6xc5A2zJYcfeso42NlZmJiVdUwfB0F3XhO4goCBZEFBD4CCIKCMIrCgizh09PFJhMppSUVHt7u6Ar8l6w2ezJotDeMTklGQLCx+Hr6+vj4yPoWiAIkvDwcGtra0HXAkG4sbe3v3DhgqBrMcOg0eiBgXcv5DFLmDt3Lu+HMVEoLStXVlbejIAwbRYuXLhw4UJB1wJBkCxbtuynn34SdC0QhJuff/55yZIlgq7FTLJp06b//ve/69atE3RF3gslJaUvvvjiDVGob2hMS0tLRUCYNgYGBgYGBoKuBYIgsbW13bp1q6BrgSDcqKmpWVpaCroWM0liYuKyZctu374t6Iq8F8nJyd98880booAMPSDMFMjQA0JERAQy9IAwTT7VoYfBwcF3bzc7mDz0gAQzIswUSDAjAhLMiDB9Pr1gRmTWAwLCGIgoICCigDB9EFEQLIgoIPCRT1QUqO0lz7OyMLjpZr15Bbmj+EVaSkkX9Y1596Se2hcpKWVtI8K5vvQYiCggTB9EFAQLIgoIfOQTFYWWQMX/ffW1WSp9pgqs9V/1fyiUWHDjG1l9am5ZLEChlE88H56p4wgCRBQQpg8iCoIFEQUEPvKJikLbBdX5c+ftzZqxxLe44nvXzgc+rMG/oR7YOIeVKJRW0IvZv7jfH4CIAsL0QURBsCCigMBHhEcUWO3ZUWGhMckJkcdtTC1tD8RWj63owxjIC7G3NjM1Nbd2vZ3bzQUAaL2gtuCXxfsTu8pvezmevP68HwCAVB553t3zdg2eA62P7C1NTc2tDwRczusHgL7MawGB99JSrh13MLfe7xv4vBGXFWJubmXnfzO5mw0ArJasWxdPRleMsgEAVxq139bSdP9hz/3aol/8UzfoxSgAAK3wmruVqampmeXRy1lCEyqNiALCTICIgmBBRAGBjwiPKFDzzxst+MfXC1XM/QODzNZ+uVB879MeGnkw20th9eL52v7BwW5aa5YsVjybhaVDX6j6gl+WuGR05HqIoVBLDB/0AFDybCW+RK1xz6nIPOfq4xcSEuRtsOhvX2sfL2dBw0nln1Bfr7I5fO68p/6PKNSv8obOJ329jNf+379Xejxs5AAzznLZP1CylzrIdHyO26pf/iNjFXz55O6tS/7zj/8YX3hJAObLC2ayP6y1Dg4JOWajuHiZ3eVSsqAv2XsidKIQHx+vqampqanZ3Nws6LogjIGIgmBBRAGBjwiPKNBKL1v+hPpZJ6SABdAXuXvul186PmrDRJl98fkve+/2AgCUhyp+i5pnHtlB7r+iteCnXxwK2DTMXbM5n6848GR4tOy47Lf/UD2bP0LsraoZBADA5x1YglqiHdHH6YowWIX6h0JEDR2g3kPkq//MNUyhA9RfV/kaJbMvbhgg1Vlmzj/U73bgsE/2/t8/f7V5MAoABSEG81Gf77hQSCAUWC356ivVCDwAQG+E3g//ljmQ92GrFAkM4RKFO3fuWFpaxsbGxsbGGhkZKY7j6OjInYCgq/mXAxEFwYKIAgIfESZRiDCZg5LwSe0FAFzC/kU//Uv9RPoTNwnUL5L+L2gAAH0pJjL//r/tFxtHe65qL/xpvu0LAHbHE+P5f5dxinwYZrZ8/rqLRaNcgNwLGnKSMjISoj//9zPRHaFYTlfEjhWorw1jW6gAzQHyP/4q6ocBYNfd27kAJWUX2w+Q6iIz9wuNqMae3JPyqLkrPVKIAND60GkN6m+6F4rxNVclfv73PxeslkPLyKAlVy78ZqGKXbqQJIkXFlHA4/GxsbG7du3CYscyzmEwmOxxbty4ITOB1NRUPB6Px+NJJJJgq/0XAREFwYKIAgIfESZRuGT2E2qFbUwDAPRGWcz/33/s79WWhOiivlntmUYGAKi7oTIfJeb6pJ85cknzl5/m22ZyANgdt+3E/zXn1xULfpTSO11BgN4Y69/m/W/vvfbmgmjjxajlemGdPFH4r969RjJAg7/sDwtWe1UAMDFRO+ajZPY9GABIdZGZ87n6vdaBhls7UF8vcXxCAICq6+a/oT7Tv1g8WnVlzY//ErG5jenAYrGdPf2DowQifcYmZ/IXoRCFoqIicXHxPXv2/N4iPVwut24ClpaWEhISEhISKioqQpRcT3hBREGwIKKAwEeESRSu2v322Zc/qDvFvIhzF/vxm+/Mkwk0fEuk1g8LxE1Ci4uLoz23Lf9ONiC9kwO9ZxX/99XXprzpkT2ZQcrfoVCo7/dczCMBdEabzP9KxONp8cs4T6m//e2Xbec6ONhgjfkolNrtehJAnbfov75Z6FwKwKy+ofE1arXlvX6AJPvV/0ZtuN4+OlxxUe7bOUuMwopLE/2MRD5H/V0n8AWe3XhWWezn/+hfLq6sqampqanv6CMJiScIgShkZ2fr6+t3dna+f/cAkUgcGBgYGBh48eLFpk2b+Fo9BEBEQdAgooDAR4RJFCIsFn6xeovxTiOVdXKyckcfdzAAABitz87oyMnJy8uvkzM686SBDQDQE+uiq6UTWMoAAIDBl94q/4f6etulQhwAAKPsvK6avPw6HV1NO6uDuw/dH+AMxPsYrVM+lNZJBcDetFbX3XWpCYDV9sxHZ53V2awRgKKLVtvWOz3tZQAwGmIPycnJySvbnQy+4Gm18+CtMjIAMErObtsit05eXl5eXl7D+Wy2kIQozHZRyMrK0tfX7+/v/7jdMRjMypUrZ7ZKCFNBREGwIKKAwEeEShRM56LE3BM/fEW0kUKfzf/7fKNHHtID/TZmrSgUFhZevXp1165d3d3dH10IFos1Nzd/+fLlDFYMYSqIKAgWRBQQ+IjwiAK18Nz2z1G/2N5v+sAdKbV39/+EQonsvY0V6kzLfGN2ikJmZubu3buNjIymH2Hw/PlzMTGxGakVwu+BiIJgQUQBgY94eHh4engIuhbvA7e//Mn5Y1cymvAfuCO1OTvS92hwcrmQTEL40wkODp5topCenr5jx47i4uIZKa2trc3V1TU6OnpGSkN4K4goCBZEFBD4iJeXl62dHZFM7usfmOWvIQKVyWESR4Y+cMdBHJHG5rDJhGGBn8IsfBGI5MNHjlhYWAj6mzhGfX29hYWFmZlZUVHRDBZ7//59JSWlGSwQYRKIKAgWRBQQ+Iinp6eDoyOdzsATiMjrL/ii0ekBAQHm5uaC/iaOER0dvWjRourq6pkt9tatW9ra2jNbJsJEEFEQLIgoIPARDw8PD+EYekDgF7Nq6OHevXt6enozXuzg4KC3t/fJkyfffxcmk8lgMBgMBocjLBNdBQkiCoIFEQUEPiI8wYwI/GJWBTNGR0draWnxo+TQ0NDdu3fT6e+19HhPT8/mzZulpKSkpKScnZ2pVCo/qvQpgYiCYPkERIFFJHe0DjVhScSPXPWXSyOQRoi0aVaDOtw1RGHM0MMBh9KHb2ke7hxhsoQ6rTwiCgh/EVGgUCguLi6BgYHv3LK7u1tfX7+goKCtra2trS04ONjJyWl0VFjyYggGRBQEi5CJAn2wvfRFbnUfEQCAMtjQi2cQa89HfzP/9Mb9LzNHxrZidlcX52RnZ+fkVbQRX+1L7qrLy8nOzs7OyS1sGX3d/lKLbvp4HIppetXGk5qKXmZnZ2e/KGnoowMAZbCjtaOHxJv8xmUT+9sbOoenTIXDXNy2M/AZ9q0NO3mgqaqyvIMwbjIMQmc3tpfAAuDiu5tae0fGBINNHehqbe0ncSmlQUlbfju6wqWyauoigdS+luIXubWDFADgkgbqe/Cc2WoTf0VR4HJGehoae/Gz9TP5s/mLiAIAODs7GxkZFRQUZP8Ovb29ALBx48bs7OxXe3E4HFdXV09PTz7V6tOAb6LAJQ+0Vxfm5+ZkZ+fkFrUOAwAAvb+1JCc7+0V+3RCFX//H0xcF+gDmRXZ29ou8qra+sfaI1lNV/CI7Oye/DDPCa1M4lO7Gopzs7NyCxpH36u16O0IlClTso+OWcjISKqYRtXjgFPms83nW21d0Ln6NE2ZofCN8efIZIyWl9YqKivLrlUyOZPQwAVhd1VH2Ohsl5RUVFRU3SC6SMTtf2k8HAODiko477t5zZezjYvZl3/LSkFVUVFRUlNmo43a1YZRdE6K/eYdTZg8AALDwKf4aK3df751Su5bblirHnw28bTJ9foD0z/9GiexLG2v1m+PN9xofTBwEYDzaL7HF5WYHBQAARipOWipt9M1kAwC0hN7Z7p7/cvKDBqX1rvcetIy4hvWtNgqQczxlvJNIH9mXwnc+DVHgkAeqX2RkVLQQ2bw3uIRuTGHzIPut9xAWMcpx2Wr3R9PJqoCrTb8fGxsbG/eiplvYe6X/OqIQExMzZ86cxYsXK/4Ojx8/BgBZWdmysrKJO3p5eTk7O/OpVp8GfBMFVuaRrWsWrpBZr6i4UcU4ogCAhatPOaQjt0FRUWapjFloyiB//gOnJwpc6kBliK26jKKiInr1annDa+UEAFxuiKPyRjlFxfVrli2yutpKA9ZQ2QMnDbSioqLU4nW2t7PxH+sKwiQK1IJgJ2fr+4MjRUd9bPYedNyje/BxO4lYcS5e3K2O15vA6Ew4uElcOyCb146Tq5MuXCqk0nqSHbf+Iu8RP5amdTTXd7OI+N5HQwAwmONmpW14BQMAAMSGkF0ScnYxrUwAAGprelxEfCujNsJgi4Hza1E4tm3VnhtTRYFaEaq06VB671s+ioIg+a3K6xbP1zpVjQMAaIk3t93lzhOFA5LKrrewY6JQecpy8yY/nii0R9wz8CqYvJgwKfuEvavD02FcnpeHlZ37fmN996Rmxmx9ev00RIFUdddqKQr1o9G1Up7pMfIvbv/NOZb81oEmNiHScbmIx8eKApfRWRRpa7BFVVNTU3PH0ajC4Y+u9+zgryMKAGBvb3/79u0/3kZeXn5SCgcvLy83Nzf+1eoTgH+ikOIpfyA4nfH6HWpj6fOE2DoAYGQdFFEziqwg/u7e02B6osAerk8+H/aSAgDM6gA1+S22cSPQcDPkUVk3GwAqw0xEVhzIJVNrX2YkPWkBAMJT62UaVk8aP3KIXZhEgdiYkZIY3UAFoJae87GzsLpWSwMurSwobq1rLQ4AAJqD1ZRs/dPfTJpDLQ6zVlW1y5zwLqUkZPNS2xQaUEqv6GtI+2QQAQCY+e5iCn4PWic1u0UX9FRNvcvHBaDgvJ6I6c2posCiFZyQVwzKeUvGnpeBijtPhV12VhXXDu4BgNbHlnZ7PJIGARjxDtIafo/G16LBhh5QVfLLYgMAtIbf2zFVFPC1SUnJca00AFJBgPteC9vIRuZs1YRPRRQIJbf8LBavWrR544GwJhIAsAvDjcS8EwlDnRmJ11Kaxj69nqL7D9JLcSRKjNuqNZ7xY0NVA2X3Tnp7eXl5H75XQwQAYBOw5VkxLytKbnt5HTp86tFL7ISbFFB6c49raTomEv7kc+Qffx1RKCsrW716tYKCwqHfgZe8YfXq1XV1dRN39Pb2trW15VOtPg34KAoHZaSk1Ww9vP3PPGh50+57blmLyVlH189CUZhI101LfaXdVztfv8PtS/KXXmb5ZELj0RxsuFrROWms7/qDESZReCssfPFrUSCm2cvtcbtTxX5jk+44N2t941sT87lTBuKdViiG1zFaEz315XXvtgAAQHuU5mrr8LLJDlB+2VR2mYi6kZWVlZWVhYmq1LJVprenriHDpfdG7ltle6dx6nNm7kkFo3NPe+qz98usto7vhP4UqzFRYD52llspqrjTzMrKyspqj670SjGN49kcgN8TBeHiExGFgsuOzjuCb4cYKagcje/iApRGGK/1S6X3lx3XXyPukkEBAOgK1xTb6nS3i8J56LZqjWcCB4DemXPUZutmLRs3Nzc7FWV18+ACHJ2Je+4q+fmqzRaurm4OWmvXbN+X0vnq/sTpyQ/TnbvF2sfe2spmX8DdkoHZa4HvyV9HFNzc3OTk5Hx9fd1+h4KCAgC4devW/v37Wayx8cLCwkJTU9OsrCw+1erTgG+iwOksiAv283Z3czaQkVR3e4oFAM5A7t3jVlY7ZaRUvG9X8Wnsb6ZEgdEaa7tFyTaqbcL482DCgfXovY8GAIDe+eyan5WV/lpJjZNxTYzfLeYdCL8oECaIQk+c3hpt67s1b95cexM8rLbvvNw+4S1Kf7zjCpXrbRRMtL3OWuMnvGa/4qLkb7vOlk92gLKIPQqSG2x9g4KCgoJOH7NSXbva9Fbf1KowyHFea4zCi9hT/pJ7Ul7/1GM8i1V+20ByrXVCeryTo+mYKDjJiivu9D4RFBQUFOTvrCErrXYs+w96FISLT0QUCi/ts9K820qpOrFNUtMjf4Bec8tEzOsJAK00zEZRal8eHaD9xjYdy9AsHAeY95xXrvFKBCCXhrsqbXTJ4vUOkB6bLFQJeN5Dwuf5bFhgfDqfBAADcQYG+h4Jrx4G6E1RjksWbnW+GBQU5K4hvUrHM65TyJeQ+OuIgqurq4+Pz/tseePGDd1xdu/enZOTw6cqfTL8CbMeKBWnlefIXsSwgDtakxEVFHT27Gnf/fvOJdQOvXvnD2dmRIHQGGIlsck+bGJPQeXt3eiNRo+wNAAA1mBJ8s2goLOBp7wdDoQ8a/vI9uTTEgV6w5ltaEP3hDfT7pNfnDVSW7cvZ8KlHEo9hl7h+oLNqI3epytulMBr9kkvnCTED1zHTNKu4mB9VRPv0nGxzD+nJ2J5l8zuzww/oKSktHn7objqYQAABvGhh+iuy5VcoDcmnjFU2bqiF4zBAAAgAElEQVR1q0VwYiMboOCkvF7AwyEuAKM6dKfO+i0Wet57vV8NPfjGjfdtdYS8a+hBuPhkRGG/leqlaoDRdAe5VTv8nqZespT2jqcD0Jru2+3U8ysZ6Yvared6rpwEAKQ7zivX+DwDduddu10bTR6OjyIMR5us84iq6e3KPWUoG1YDAAC4DDuzfU6x9eOHIlcHm/8i7VcFAACV57XWq9mm9vzZ5zuz/EVEIS4uzsbGprGx8T23f/ToUVRUVFRUVGlpKT/q84nxJ4gCreGG4RKli2UTxJyZZvKblNWlko/sr/9DZkAUyB233TZuMA0o7n3di10Xc0BJRS8sb8qTLCFu+3wZp5i6jwtn/LREAbiDTzw2rUA7x1aNkMnkodbUG95nXlIozQ/sZVdq+MS3kslkMplQH2sjK7LFN5sK3O40/x2bVC5V8S40sy7MSEJE60JeD5lMJrfnR106cbeRUReuv0nfIYM3dMHCJx9VW7b75iCX1tdYnJGVdd1t36mop30AwGy+vEfkYMIQwFDiNU9di/MJj59jOokAkHtcRuvY/X4aAEDfy0sa//viHys0jmeOADDi7NcqOd14NeshwHzjBp+M16JQWEAGoLZdML2vJxO6ySw9fmpsxGzmExIFtfBSAAB8sp/M8t02DmriR59SOQDcrkhPZzuXwKM2NofOZxEBgE2847xyzaFk4A4medupG9wYb+jrz2xR8Y9vGerLDdCTOlMIAAADz2xMbV0evGpdGK1x3oqie1OJAAC1V02UdWwShenf8S38FUSBw+H4+/vb2NjMeMkIPPgkCp3J16MeJTSTyWTycJynrKh2UBsNV5AZfeFeNZlMHi0JVv1ts2d8Az9mlU1TFFjDxce3S67R9shswXPZdDKVzmKRMk4Zi4ltCUiqJ7NYVAqFxuxKS7x7Oa6eTCYP5gRsXKR6Igv7cal+PgFRKAqKk/BoHHc+Drn+rssGmdXikpKS4jKbbcOqCRwA1khDvKPBBlFJSUlJSQkx9SMPSgeoHACgVt/ZqStz4PF4HwRjNOfsThExMUlJSck1Gwz94wep3NqrFnpWPrl9Y8fLPGssb393XNg4eaeDbjx6PgIA+DTXNdrh5TQAUsFtV7k1shsVdvhHl1PZUHJezfTck0FewCmn75mv6n8XaJ7LxwMwkjw36/vFdPG6K0Zrgp2265zKZQMA9FyLMTxUWEgD6K5wWBV9PqX+ZnCG212+dIPxi09DFPD5oTYmShdLeL/13zRZ++/PUd/ve8QAAOB2JJ7e9u0/vxSzvlNGAABgEW7tW7TM9REXOH1Z51XlN7rFVHV1dWHuuytuc0/soDEG0v00RE7m8wpLMjOy2B/zqkcByG1P3VTEbe80dbWlum9bt9H5Lna2zn19T/4KovDgwYPt27cPDQnVP6dQwSdRoDc9tNuOFpWUlJQUX6vjm9VFBmBh867skVotKSkpvlLc7HQyljZ1MHkGmJ4ocIZS/RZ//9X3v4qtWycjKSkpufNYRvpDF/XFX323SBwtKyMlKSmv6ZJY35V90WCtiKSk5NrlUrYh2X2MjzyXT0AUik9EzzfIftFCGB2/ozLxQ709PT09PX1DEzIM0Ik43rs9vSOvBxdIVYGOpjsCcl9fPy5lqJ+32SCexgUAFp1MIlNZYybGZdJIBAqDA8ClU0tunLt0I4n3lD+c7LZ8tWMyjte1w2VQybjU43Z+J1PagE0jkmlM7qvQCRZ1ZJRIY3EBgEklkqiMsYxJXDaNQiLR/p+9846L6kof92R3k13z2+xuvkk2q4lGjUbFAtKxgRR16EgHqdKLIBZEsSAiKCDSBVRUREVRUEBBEJUiiNKk915nhjIwvby/PwYRsCEzMGLO85k/uJdzz3nvwMx97invZQBrqI3wYO85Gae8fDJAV8URs6J2GHpxJ8cl6h2TIz5fvgxRGCq+dszN7Gr5yCarIdZAbO069wcj/0VdGfZr/z53++kKju0xhxNPbFE8/ZABACxi3sV9ChxrVXCJe4VjAlC7soNt1aKKAQAAn3Von7vX/bFfFuTapKPyq4RFhNfIW3nn9E7Ll9RM8lmJwpUrV5SUlHhebXx8POpOmFambeiBSewbuVr0jCbEY9KInH1dOPK0ff647FFgUYg4AoHQy7lWdXT09JPJpMGBfgIB18U5n85uAokJLOpgL+dc8BQuJkbPelFgU5pi7otLBCo45mb2fbz425ALw13NNI9lET/xXaQNZp6x0dymH5CSmlXeOkQfvG62WmR/XD8NgDHcVvHs8ePHqZFuJy7GF08hLNJL//vKEkFbT9c2MoHZUea6o7CN1fck5rFd+Kwae/gyRAHYbBaLxR7zD8JmsZij6TD7njgrbdl+Kpfy5rfMN78FNp1CJpFIZCpzTG3M17WxWROqBgAAOoVEIlHoX8TTgj4rUUhLS9PS0qqvr+d5zejZTtMKSuHMX2a9KPCAtqcxsRfSGj7xcz5QG+elv3Xbtq1btxh6JzQM1sXv8b5X2gcAMNxy77SRgoKCgrnX/TpunyEBbCquJTa4AccarsyuuJA+qyY3fiGi8CFYLbdd1q3bdGZaJjx9CXxWogAA9+7d09PTm5DJ4JMoKSlJSkoafToDDofLz8/nUXSId4NEgb8gUUBMI66url96Ent2ffq5sFM36mf5TILp47N6zDSH+Ph4c3Nzb29vAmEqeS/19fUxGExxMWf0CFJTUyUlJXkaIGIiSBT4CxIFxDTi5uZmZ28/TCL34vBf6qtvmEqlUwYI/I/kM3wNDZOOH/c0Nzfn93/iRO7fv29tbW1nZ9fb2/upxxoaGqqqqvr6+nZ1dQFARkaGnJzcNMSIeAMSBf6CRAExjbi5udk7OJDIFDyhD73+hK9hEtnT88RnKAocrl69amxsPDDwjrTrH0BLS+vu3bsiIiKvXr0CJAozAhIF/oJEATGN/AmGHhAf4TMcehhLXFyckZERmfwJiXq1tLRiYmKysrJMTEwYDMbTp0+RKEw3SBT4CxIFxDTyJ5jMiPgIn9tkxre5d++ehITEB7o9WCwWk8l89OjRxo0bExMTLSwsLl26BAB37tyxsrJKS0vbsmUL+62lKwgegkSBvyBRQEwjSBQQn78oAMCzZ8/Cw8MtLCzGdi0MDw8TCIS6uroNGzaIiYlZWlrm5OR0dXXp6+tHR0cDAJFIXL9+/Y0bN3R1dW/fvu3u7k4gEEaNgcViUSjjFj3RaLTRZ0EhPgkkCvwFiQJiGkGiwIFJ7sf1D1BnffKkqTArRAEA2Gx2WFiYjY1N3WsMDQ2FhYXl5OTKyspqampGpz0qKSlFRUUBAJPJLCoq+uabb6SlpQcGBk6dOiUsLHzp0qW6ujoajdbW1rZt2zY6/c2zA2xtbWNiYvhzerMcJAr8BYkCYhr5wkSBPthZV1b4PO/Zs2d5RRW9k+9rbrphIWJon/anXEM5W0QBANhs9tWrV8Ve8/jxYzweP5ovYRRnZ+eEhATOz729vUuWLOEMWzAYDDwev2fPHjExsebm5q6urtWrV9Nob9LAampqhoWFzdjpfEkgUeAvSBQQ08gXJgr1V00kV/wmJLlhwwYpidWmYS86JplOq/Gy/lJ18+RaJAqzAMZrpnY4m81mMBhsNruhoUFCQmLsr4yNjc+dO8eLGP90IFHgL0gUENPIFyYKVRe0tu/zeTUEAOzi8yZCS4zu9QIAsHsrH1w6Fx4eHnHxaScdAIDS11r96HlJcVpk+KWMYlz1bfNVWpb36zjXHlrNg+jw8PDwiGtPKzgL8+gdpY8rOhrybsSGn4uMSymdVek3P8KsEwVe0draumTJkuDg4PDXiIqKXr58md9xzUqQKPAXJAqIaeQLE4Xqizqa+04W4gAAiFUXDBetD6kEGKiMcFeW2aRhYGCgLCS3I+xRD5ONL4/S+8dCKQVVrIFNSFJTxT3LNVqWDxpYAIPPb7huWb/OwMDAQGWL/LY9V190AVDu2KwSk5bXV7fR3664RlDSI28qGQM/T/60otDR0fHLL7/o6ekZvOa33367du0av+OalSBR4C9IFBDTyJcmChe0dQ4F1LMBAJ75blmx/kgVk1QeuUtWzfEJpwT5lq64SWwVHl97Tvk/8438yzi7m67sENCyfNjMgt4H5mtkdj/iPAO0KUhDQcX8Vh/AAycxKRm7tH4AGLrhLit64CHtXQHMRv60ovD20IOJiUl4eDi/4pnVIFHgL0gUENPIFyYKdVdNNoisUlDX1tZSl5TXCcppBsDdO6S++BdxVUNdbW1t3R1bV34j4p3b1V4WZrpi44W6kQMbrxoJaFtlNNGZmZ4iyw/mvF7+UBJhZ2N2vIgOaS5iuy8UEAEAep6EOIk5xA/x5xR5z59WFBobG0VERMZOZtTV1UVzFKYGEgX+gkQBMY18YaJQe9lwi9r2w2cvXLhwKSGP0yvQccd152YZx9DLHGJv3XvaQKR3lwQZLZUKKRk5sPGqkYCWVXoznZUfILNi36ORJ8PTc05bWxr7VzIhdbeYXeCjHgCA7vSztuJOCcN8OcNp4E8rCg0NDRNWPWzfvh2tepgaSBT4CxIFxDTyhYlCVZSGhqtvzbhRAWrppf16OrsyesaV7C7011soGjjyfEFouKK/VN08tZENpIIDcqJKAY+pVCq15eEeXXWLgJd0YCbaC1mdSe8GAOhK87dc63AbicJsh0qlvnr1amzGxtra2u7ubj6GNHtBosBfkCggppEvTBRqY0yM3P2KceN2ssi43Iu7VYRFOEgYh1XSmH2VEZZr5SNHpihAc5yVuPGuh40sAEZHcajWb8tFRERE1m6xCEjrGmYCkJL2y7iEP+0FAOh5HLZ7s2sSaaZPbrr404oCgocgUeAvSBQQ08gXJgpMyuDgMInBevsXpN62Zg4tnf00NpvNJBMJ/eTXS/GZVGLf4BBtZGoCe6izrbm5ubm1mzjSOcGmDvUPkeksAAAWnTzUP0T7Yp4cgEQBwT1IFPgLEgXENPKFiQJiCiBRQHAPEgX+8g5RaG5p5V88iC+KY8eOHT16lN9RIPhJZGSktbU1v6NAzG4cHR2Dg4P5HQWPkZSUfDtB+GfL3LlzOT+MiEJZecWZM2f8EQiukZWV3bx5M7+jQPATNTU1MTExfkeBmN1ISkoqKyvzOwpecvr06fnz5x86dIjfgUwKX1/f7777bpwoFJeUWlhYmCMQXLNmzZrVq1fzOwoEP5GQkFi6dCm/o0DMbpYtWyYmJsbvKHiJqanpjz/+qK2tze9AJoWpqemcOXPGiQIaekDwCg8Pj2PHjvE7CgQ/iYqKsrGx4XcUiNmNo6NjSEgIv6PgMZKSkgMDA/yOYrJMHHpAkxkRvAJNZkSgyYwI7kGTGfkLWvWAmEaQKCCQKCC4B4kCf0GigJhGkCggkCgguAeJAn9BooCYRpAoIJAoILgHiQJ/QaKAmEa+UFGg97c3NjT2kHiWPZHe395cV9s+SB+X9JFG7Gmure3oIzPfd9xsAIkCgnuQKPAXJAqIaeQLFYXGQMUF8+bbPqLyqsLq05K/YDAbztWPmwJdEWu/8qu/qvtl9fGqHX7wZYgCfairrrK8gzhicvS+ptLKpj7qa4UbbMp+kJKSkpKSkvasjvD+algdpTn3U1JSUh48edX7njLEiqfpKSkpKfcfFzW/9WgwFqmjuri2+/WTQMi42qrqJjxlEmcwWP70Iafl4pY3DxLpKnvGCfx+Rk7DOx9tzqZ01RTXdA2NWDGFUFdd1dBLnkSLvASJAn9BooCYRr5UUTizZd5P/7N8xPh40cnR+eCkq6WxX9b479+WWw7LMBjlU0+RKPCdnmdn9aXFTmSNuGH3HYdlmx0SG0kAMNz82NseKyqhoKCgoCC3drmMUURW+7v+NYjFDwONtm2RUVBQkN8srel0o/qtpXH0jowLriob5RUUFBQ2yqo4+D9rp4/9PZtUclJpkVZI8chlu+qKxpZt9tdrPhI9rf1h5D4lTrUbZFV3BeR3A8BQabqXpvSmdZzWRP/YZHehkvBWLxmt2l9tkfqZvJE46m4aYBXMoys+9obxGCQK/AWJAmIamT2iwOx+9SglJac4PyPG96RvYFhu++ubRXJtUrC/t5eXj39EZg0RAAAaArALfl1od7+77uHFc7fSywcAAKhNmXcvXHjYRALozQ045XXSxz/0ZloNEQD6SlLj7mSXvrwfE+jjF3r1TmUP5VWCj49f4PXM4gEAAGbnq0f3bj1tGGIBALnpSdjZ014B0YHuequ//lr9dBYny2t9+nk/Ly8v79NXUytm0bMl+SIK+Oqy6saKkqdJwV5e3n7Xy4kj+4kNj4K9vLx8/G88rRwGAOgtvff41YtU35N+IdH5JICekiR/Ly+v0wH3CtvHPk68Nz/YSH69d86IKPQkOq/e4pzcxgB623W7VYs0jhaN3Pz3prjKLZQ6kNo24U/EbE/3UBba4po8cmFozzp37mn7+DJDFSEGopLWsfV0AAB2T15KZFzpOHdkk16dUl+mH146cj2vvqqjpOIUV/vBN4NYEagnIml3o5EJAMDszE2OvFkJA69ClMUXG5wrHjGA1kRbiTUyh54OTjiaVnNWa5l24PORYvXxxqqKVpcrP9gi70GiwF+QKCCmkdkjCuTcM3q//+vXVYoGtlYWsgu+Won1zCXQqcRXIYbSi78TMbK13S62cKXEjuulOAZ0BCsuWLB0d1p9usNiDGaVeQoegFa0T+o/mMX2GaXPog+5GNrZ7tRZ98PXc43C6llQdVJ+3t/mS1o773XUlvoW81cRTafde/S1Ny349r/rTj1qZwPttsWybzBS4c0kOrnUb/Oyvy5WsN3noCKz9P+++U4/IGcQWBW3jyj9slje2tZ2xxbhpZLHk+p5Nu4xzfBFFMqvumtKrFTZ4bzL1tZQQkjO5koVnUzofhG1x9XZ1tZWQ2LFVosrVUMALw8tFhBduGmjqfOhU/eLK56EOLrssrW13iYgoH0kvf3NRbo3L9h42+bg188NZzw+KIzdk9pBHiq/oC8qE1Q6pm3SY6s1mh5JteM7FdovGSmb2F/v+UDQjOcHhaXdY6s/MCWFTSo9vV3A7GrLyHbPPWMNtY+IAj3vgJD0kbja8X0FhAQXRazpmao3HRbspjsem9fuz6WNP5xWE6i9YseF150WhHQrLWUkCtyDRAGBGGH2iALlZaTlL5gfpD1ThwFaI7V++vq7fQ/aahMd/oX5746wOgBgPzstMQezxO5mO7knQmXBvAVOeTRifpjqv+cIuT4cJlX4b/z5Lxs8H/V0V6Q97gAAgCLnRZg/NKJw7NZwnZWYr9aeKSQDlDgtnfP377E3+wFehUl/i5FyShwASN0t/vPfsLEtfZ2Ze378y3zjmB4ARoa38k+Yb3QC84ikUmeB7/4le44GADAQuf3H/9voVvjOEeXPD76IQk28E3aN+MnHPQAAHdEav6pHlPX04Wpf5HF6+yuPqBk6R5QyoNJDcP4GzavdAADQVV9R+oojYE8sZUx87jeMXrMJRRd3rPpJSEHXwMDAwMBg+6bl30vty+oZ7Ew/pSx08Nk4KagN2izmcCZ/3LgCJe/wNkPT0zkf0ruWaxqrzP1zWj5QBKiVfkq/LBJT1OfEobzutyVb3O81fOiQphi1lTvP5rWN31seoLnD6sjDsUF2vAy2WKF4aUJlzIZgjd8Wi2zV47SosnHR75v33PzYYAevQaLAX5AoIKaR2SQK4cY/Y4Td0zoBAJfgsGjuHBWfzOT9opj5Ip7ZFACAjhQjsTlz1M9W97WfV/tt7q+22QC0mji1H76WOZKSGWO9/L+rvZ/0AkD9HScdZSxWdt3v33+1Siu4mdUWrr0c82+9mw1kgHrvDT8vXH2sEoBZdV1/AUbUNq4bIM1F/H/fKMXUdOae2oj53wrXB0QAaIh3XoP5SuNswUBVtOQv/+/rRaKKWCxWUU5w/jf/T2JHShdf37BJw58ehRhrewe35yM9AgUeQkIH4nEA9JIbzspYLFZFZvXP0i7ni+lQeUJs6e6rzSNCwOhKC7VQxGKxyhuXfa946mH9qCjgX0YZiS3R2BscHh4eHh5+2lbu1017H3cPdmeeUhJ0yhgnbTUB0tJ7wl4Sx+7rf+SwUVntdM6423VqT0awJRaLxWJNfe/UQftl6aU6njkTrujjoZT7qiwUN3AP48RxzFxUBOuaUD++TOfDIAssFovFmvnfrYfW6A1L9E7mdYyvqCpYV9fENQk3ZldHQcjOldo3JoyH0OuCNBeL6biGcFo8biUpIu90vfpDQU4DSBT4CxIFxDQyq0TB5H+Y1XvuNgFA7y3r33761iSyKNtnK+bnNYcfDQMA1F1X/+OrZfa32qmECNX5c3+1yWQB0GpCDX//x2Lh9YKLBLGHn+HZuAeHxRd/o3ws6V6Mr+pCzArN0FaOKPxL81rNMED1ccmfFqx0Kwagl8do/4oRt7/VA5DmIv7z14qx9d2vIlQxPy7bk0IEgKpY2xWYr7YHFvQXhq6YN0fA2DcxOTk55X764+yiyoZ++gdP6LOBL6JQcdXW0mxXJmf9ATvbTXBL4MP60pjj0jLWocnJyfcCTcS27zlXSIPKE6JL7M5VkgGA1ZHmZb9eyeVKcnJSvJfGCt1T998MH/TmBRtvkwl6NbJJz3Rbi92T2kUaqArTXSwZVDym7aZYVQF9/6dNhBdhWOkNGzeqOkcVAhMXaymrbBhcM6bvgUUfbi3JSEhISEhIe1nfD8yiw+uELALyxxgGm8UGaMn0st4qK7v5YFxZ/1BDgPYK05jXX9Fdd43UR4ceGI+DDfXcYlupwy3F6QkJCQkJDwsbBoD58pCkoFVQwfC4anHx9jJK231fvYln+GWIg8hGvyZWW4KP2YYNGzdquKfUDQGrMUh7xY7zVSOl8Glo6IEnIFFAIEaYTaIQZbv4qznz9bxzW4tDty3719+V47qHcSWBkv/4ZbNbMh6Pfx5qvOwfi3fH1zKgJ1D+p+9/2plOBQBm/b0jkt9hMJjvtHwe9QM0Ran/8O+1fq+IPUVhm/+OWaQe2MJqDVFbhPlGJaZ6GKDqyNrvfl6yrxCAXnZJ7SeMoNWNboAHjoL/xshdburrzT2+5O//ldiTgscXnTEX/BrzN+0zuQOUwn1r5s9b5PKESGMwGAwGk2cZHKYfvohCXaLrpv/+pOOT1oTHV8fuklL1fNnVkX/adJHUiSoGY6g0RH3ucsuwEjpUHFs93zK0ggwArIYYK3UB9YhOBqP3sdum70UPpzSM5rXoeXZWX1p8/KoHx3ttdBaj+fJOcSHlo2mteDwej+/O9tUVFdQJLO1nMAaaC/LzH8We99zrmscASkGg1qpVemcetuDx+J6mzAv7jqVMGGVgNMZYi6+QO3a/Go/H42tzLoeduJpbFH/+9METF5OS08raiAxyhY/yIu3QCaseagGAVRhh7m6hrhzaMGGSATAaLlmICSh4ptbi8Xh89dPo4MNRpezhwhCttUKGAelNeDwej6/POKUiKGZ6sQ6A0l1fml9QcGWfbUBidi+jPUgDrXrgPUgUEIgRZpMonLNY9M1SccVtyptWL/3lF4vQEiIAsAdenN8t9vsKYWHhVX9s3h2aPUBnA7RGGYoKibiODDh3PNon/XfMP2TPPOkCAOZA+j5RIYG1axXk16kq6MpYnO9gdVy22jTvD4uEBhJAfYDyajEZ73IAenW8lcg8xYNJOIAnxxTX/Kp/vZXCZhCy/I3nLxYQ3mi879A+A4V1pkG5RGCTO5KdV65cvlZYWFhYWFjOzufRbFkzyRdRqLy228ZS1cbcaZuwsOAfJhElXSxg0VsLfAyWCQoLy1obGG87dDGmhAy1Z7etc7tSSwEAYA68urdXZcVaYeGtzhbmMu43H9ePXnPxRdG79NRDCkZ24NKOyhkcTW8lAwCdWHPzmM4KIWFhYWHhtVLWvom1g2+mIrRnJoYfDi1nAwC9O91XQ2YVp+AGk4CX/RMv6cAcLoqyEhMRFBYWFhbcqOed3tuctl9j+VJBqU1SSu4JlQPUxgiLTfZXKkdEof6OjbHp0aQWoHffj4p9VHHvpF1cx9uTIZnDLyMsRIU51W7S90zsogAAva/4spGyFCceifU7zj1rG37TwUB8eNT72uMSIrsz2mqT9YWiEVFoSnEyM9p/68PrLHgPEgX+Mi2iMEgfaByu/3g5BJ+oJFawYSZuSmeTKISb/O8rQZf4MmJ/3+DQmC9MYJIG+wkEQv8A6fU3MItBpZDJtJHbzcGXHtgf/iK1+0nn6wMow4N9fQODQ1Qag0JlsIHNoFFIZBqTDQBsOpVModBZAMBi0sgkCo3JBmDSKWQSlTHyN6EPE/sJfUNUBpNBo1LpI/0HTMrQQB+BQCAQCP1EEm22dCrwa+jBxmZ3Rgd5gEDoG3hz2WZRB/sIhP5hMo3GYjFYbGDRKRQa401CTAZ5oI9AGCBT6VQmi/lmP5vFoFGpowXZTDqFSmeyX/8RWJT+kT/NAPXNQazO5/eivIIK3yyeYFOHOX/DvsH35ttkDL0uQqIDVMb4+5+41cpmlQXI7IvIbaUyaGMCZjNpVCqdyay7bGZ6KORqQril6uGk2nc6JH1cta+hkQY5gfcPvomSSezLCvG+eDt3AACA/XaLY9+xmQGJAn/hvSgQGYPHKw+FNZzlNjTEtOFese9yy/kZaGj2iAI5P0Dz75jf7OI/OIH8HVCbkg6v/Avmd5OIutmyYHFm4YsovLpgbKhrmc7PXhd2V36UvtBam+Abdx5m1+KnmoYb/+JSyLH9ZxMTg/baRKTX97+zED3/3C51GZl1Uit++s8avYvF7yw0Wci9CW6ailsN/G7fTitsGuJZVjGuQKLAX3gsCjgaLqDudGjDWQAoKSkJDg4ODg4OCwvjPlA+UlZWxjmRkJAQfsfCMw5XuMa336CzpndG3OwRBXpDepi17v6YF92feKYsxzQAACAASURBVOBgcbyXlrZNeGrdLJlcONPwRRTass9HnrtUTvx4yWmDWXfvuK7WdnVVFVXLgwlVb40yTJrO3Oi925WUVA4lVX0gOTQAADCqEyJzCFze7RPKYjyNNDQ0VFWUrYLSOmc6WfO7QaLAX3gsCln4J2q5WwAgLy/P1NTUyMjIyMhIX1/fy8uL+1j5wvPnz83MzDgnYmBg4OHhwe+IeAOFSZHJkhigv/sOhVfMHlFATBdfRgpnBH9BosBfeCwKzwg5ZmX6z589NzM1y8zMHN3v4eHh7e3NYHwe3ViTJi8vz8zM7OHDh6N7Tpw44enpSaNN/f7gM4FAwyvlyg7S38o2z1NcXV0PuLpOaxOIz5zAs2fNzMz4HQVidmNlZYVEgY/wXhQcGi0CTgWaGJuM3d/X17d06VIKZTJPOfsQDx482D5pbGxsuGzOz89PT09v7B4SibRkyRIikZ99mjxhZkTBzc3NxtaWODTc2dWNXn/C1yBxyMPjuK6uLvofQK8pv4hDw/oGBr6+vtP6ZTXD/NlFwa7e/FxQhJnpuHuI5uZmUVFRKpWr6V537tzZuXPn5cuXr169euXKlcsf5OrVq2fOnHFwcOCmxdDQUENDw7F7Ojs7RUREhoZmSfrc9zMzonDgwIFdTk5UGm2QSESvP+GLQqV5+/gYGhqi/wH0mvKLSqOZmJicPn16Wr+sZhgkCuahAWGmJuNGJdvb2wUFBbkUhSNHjlhYWEy+fFdXl4CAADfDBEFBQQYGBmP34HA4QUFBJAqTxNXV1RUNPfy5OYuGHhBcg4Ye+AvvRcG2ziw64pLRDiMy+c182aKiIhkZGW6ijIuLs7Cw6O/vHx4etrS0HDtv4G3odLqhoWF9fX1qaqqpqemUr+sxMTF6enok0psnxpaXl2/cuHF4ePgDR80KZkwU0GTGPzloMiOCe9BkRv7Ce1HQK1CnUqg+Pj4HDhwoLS0tLS3Ny8vT0dGprKxsamqaWrV5eXnr168fGBgYGhratWtXcHDwWAt5GzabXVZWJiEhAQCRkZE6OjpTaJROp1dVVfn6+u7bt49zIgUFBZqamjU1NWz2bMl2816QKCBmBiQKCO5BosBfeC8KOvmqAMBisfz9/SUlJSUlJTds2DA8PNzW1qajo1NT88nPJyWTydHR0VZWVgDg6uo6yWkHRCJRVVW1urr66dOnOjo6n+ooQ0ND586d27t3LwBERUVxTkRKSqquru5T4/88QaKAmBmQKCC4B4kCf+G9KOg+V5uwk8ViZWRkAMDdu3elpKQ+tc76+vo//vgDAJqamhwdHaOjoyd5YFVVFedAPz8/fX39T2q0sLBQQECA02hxMXeZzj5LkCggZgYkCgjuQaLAX2ZCFKhUqq2t7e3btysrK62srJ48eTL5CkkkUlhYmLu7OwD4+vp+0iBCV1fXzp07ExISnj9/bmVl9fLly0keODg4eObMmRMnTtTW1trZ2V28eHHyjc4WkCggZgYkCgjuQaLAX2ZCFACgt7d37ty5AHDp0iV5efnJVzg4OPi///0PABobG83MzOLj4z8pnu7ubnNz8ydPnhw8eNDR0XGSR7W3t8+bNw8AwsPDlZSUPqnF2QISBcTMgEQBwT1IFPjLDInC4ODgqVOnAgMDKysrbWxsbt26NckK9+/ff/78+aamJmtr69u3b08hpPj4eAUFherqalNT05ycnMkc4uzsHBsbW1FR4eDg8ODBgyk0+vmDRAExMyBRQHAPEgX+MkOiAACVlZW///47ANTV1RkbG0+mb+DAgQOcf45Hjx4JCQlNLaSWlpb9+/dfunQpPz/fwMAgNzf3w+X37NkTFBQEAPHx8evXr59ao58/SBQQMwMSBQT3IFHgLzMnCkQiMTg4mLOOwMnJ6cCBAx+tbfny5S0tLd3d3bq6uoWFhVOOKiQkRFNTEwC2bdt26dKlDxcWEBAYHBysr6/X1dXl4TRGMpmspqYmPWkSExN51fQ7QaKAmBmQKCC4B4kCf5k5UQAAGo3m4eFx4MCB1tZWXV3dixcvDryfHTt23Lp1q7+/H4vFPn/+fMohAQAOh3N2dvbz82tvb9fQ0MjIyHhfo7q6uteuXevp6dm2bdurV6+4aXQsJBLJ0NAwPj4+KysrfxLk5OTo6+tPfoBmCiBRQMwMSBQQ3INEgb/MqCgAQExMjI6OzrVr1xYsWLB48WLh9/Pjjz/m5+cPDAxs2LCB+wRHJ0+edHd3p1KpWCx2+fLl72v0hx9+kJWVTUtL+6QZlx9FSUlpdKildxLQ6XQrK6vjx4+zWFw+W/69IFFAzAxIFBDcg0RhImzGMKG7raWxsbGxsbWrn8zk7B7GdTQ1NjZ39Iw+uYBF6W9ramxsah3g4gkKMy0Kt27dwmAwhw4d6u/vJxAIPe9nYGBATEystraWTCZzLwqcx0xoaWlFRUXhcLgPNFpTU7NmzZr+/n4uWxyloaFBTk6usrISAGpra8UmQXh4OIVCsbOzi46O/nAOyimDRAExMyBRQHAPEoUJ0PtfeG395fdVYmJiYmIqjudf9AGwiBWXzddLrBUVW7t2rcvNdhIAg1h83l5FYI2YmOBiRde4ikH61JqbaVHIycmZP3/+JB8UZGpqeuHChSkHM4H6+vrt27dzUj99ABKJpKmp+dFik6S6utrQ0HB0tQWbzaZPAiaTySm8evXqoqIinkQyASQKiJkBiQKCe5AoTIDcmeGpJug3mhuIDUAt8dggpOAS30umNd9wERIxuD9AzvPbISpontBCp7fd0RYVtbtaPrX7zpkWBQDw9/ffsWPHJCu0srK6efMmg8GYckgcysvLzc3Nk5OTJ1MYj8fv2LHj8ePHXDYKAKqqqpw1FFPDzc0tNDR0Oh5WiUQBMTMgUUBwDxKFCVC6Hx1Y/73insjzF2MyijsAAEqCNgganH7WDQC09tTDGuvO3ss7a6S6eV8qFQCAdMd+rbHPg+4pXUtnQhTYbPbly5c9PT09PDw8PDwcHByuXbs2yQoJBAIn9xGXuLi42NvbT758Xl7esmXLuGw0OzvbxsYmOzubm0p+/fXX9vZ2LiN5GyQKiJkBiQKCe5AoTIBFbrl3yt50h56espTEOtPIYgK1wFNyi2V0aT8AMDqfnTSVcg66dtQMqxX4AgAAqOmH1ym5XWklfbjidzMTokAikb799ttdu3Y5Ojo6ODh80sI/IpF4/Pjx0NDQKYcEAPn5+fb29unp6ZM/pLW11cnJKSwsjJt2TU1NDx48yE0NbDY7MDDwxIkTPJ+pgEQBMTMgUUBwzzSJAqs1O/yEo729vYNTdBFuoC4jyMHe3t5+X1Bc5SDx1ZVTTvb29vb24bldwzxvmnerHrovGK2TNbhQ8PSstKLlJY4odOX7mEs5BcaOEQXao6PrlQ5ebp3SqcyEKNBotPPnzwcEBEytzrq6uoULF045JADw8/Pj5FH4JHA4HDdpGVNTU83NzSf/gIn3wWAw5s6dSyJNyQPfDxIFxMyARAHBPdMlCl2FN855eXp6nvBOqOwjtuRdPeHp6enpd/VB/dBwzb3z3p6enp6eN4pwvJ9RzjtRGE4/qquq7l/yPEZB3Mg/vxsAaB1pRzUkfG9n+e9QlXXLoAIAkBMdhQxOJHdNaTrjDM1RGBgY+P333ykUyhTqHBwcDAwM5DwXagrk5uaamppOIV9TbW2tkZFRRETE6B5XV9eGhobJHJuenq6vr19aWvqpjb4NjUaLjY21tbWd/CH+/v6qqqrNzSN/x5cvXx49enRCGSQKiJkBiQKCe9DQw1jYVFLB1bNPu+kAAO0pNrIrtXwKmLTKQ6KCO4NeMgF67h3bIGWXPzCceUxbVtatkAmATzWW2HYouYb2scrfyfSKAoPBoNFoNBqttrZWVFSUs0ZxCuTk5IiIiEwtqUB0dDQWi53CgQ8fPsRgMGZmZqN7Vq5cOcnUT2fPntXS0ppCo+8jPDzc0tJykoVVVFQwGMyLF5weJ0hMTJSUlJxQhsgeVH4mh0QBMd0gUUBwDxKFsbCZ1MoIk2Ui4uvXr5cU3LTdLboeTwdg4fKDTTesl1i/XkpY7VhKJw2A0psTboEVlFi/XkhE9+j9etIUlwVMoyicOHFCSEhIQkJCVFRUWlq6oqJiyukQSCRSRETErl27OH0Sg4ODH0jAwAGHwzEYDE6Kw6lNBkxMTNTQ0Dhx4sTJkyc5e6SkpCbTM5Gamrpjx46Ojo4pNPo+SktLxcXFJ2laGhoa/v7+2tranE6FlJQUBQWFCWUaeuq3ZUlzRIHBYPB8aIMDEgUEEgUE9yBRmACb1FNa+KKgoKCgsKrzzao4Znftq4KCgqKK1tFLBYXQUlxQUPCyopcy9XRE0ygKTk5OTk5O5eXljY2Nra2tU65zNFA3NzdnZ2cAOHjw4AdSOnJQUFAoKSnZuHFjT0/P1FqMj483MzOLiooyNzcfHh4GAElJyeLiYiaTWVVVVfke7ty5Iysri8fjAaCrq4snKxubm5tpNFpcXJyKisr72uXAOVk1NbWEhAQdHZ3U1FQAuH///gRRaG9pl1GRFrktAAAMBjMgIMDOzo6HOaZGQaIwHjZ5oLurn8Rt+rBZBRIFBPcgUeAvPBaFXHy2YeGbaYPq6uo3b97kJr6xXLlyxczMrK+vbzKFmUzmgwcPuOn/v337tpKSEpPJ9PT09PT07Ovr27BhQ0VFRV9f37p168Tfwx9//CEoKMipwdfX9/DhwxxpmBpsNvvly5c6OjoA8PLlSwwG8752OXByNqiqqt66dYtOp+vq6lZUVKSmpm7ZsgUA6urq+vr6GhoadDV1H2anqeTJFxUWBZ4JOnToUFRU1IEDB/Lz8wkEwpSjfZsvTxTIuIamLjyVBQDA6m8tKq3rZ07+aPpdd1HBfdeJ3KYFmU0gUUBwDxIF/sJjUXhJfC5zTzIuLi4uLi4+Pt7IyOiTFiV+lN27d8vLy8fHx9/5GBcuXJg3bx6nJ2Bq3L59W1FRkfOzgoLCjRs31NXVOasY2O+nqqpKW1s7Pz+fcyAWi+UyueSyZcvq6upYLJanp6ebm9sHmh4d2VFVVb1+/ToANDQ0iIqKpqenc2ZpBAYG7tmzx9zcPD83HwAEri7CYDDOjs6coywtLX/++ee8vDxuop3AlycKLwNk1dwjmykAtKook3WrtAOLP2FCNP32PoGlu64gUfgSYJPbyvJetQ6MzJwi91aUFld1TvzCYVMHavIy0p+X4V/PNid3V+XXdFDe/T8wXJGZHBcXF3czMbPsbWWntJfnlTb3MTkfdAq++lVxeTvxw2GSOsuyMx4+b3k9G4k22Fj7qqyTDAD9TcVFFY0jWX1Z1O664ufVPZ/n/yYSBf7CY1EooRStubTUwNBARUVFRUWFt1cdAEhKStq+fbvKJFBVVbW1teXmoUpjReHs2bPHjx8XEhKazCMly8rKRtM2BwUFubu7TzljUmJiooWFRU9PT1hYmJub2ySPGhUFAoGwb9++3bt3j07nDAgIyMzMBIAhFnHtreWOro6jR0VGRt6/f39qcb6PL1AUzsptP3a5k96fdURFTsklrW1kP605/1Z4UGBgYNj5HDwA0PteZt952jwy8NRf8zgjtwRPZiYdFFyx++ogAwCAUPMoIjAwMDQyraSdDgDsnoq03MrSR2GB4VcTS6d3lukM8sWKAqPmjNoC5VPZI9PI627qb91sfL5sQilay9ODYhjMP2U97o9c+OuuGC+2Dm/sf2sAitWVcemgupyikoqKytatW00OJtdPmDnUEqK5cKtn+hDnW60l2UJZWiv4I7OmKs9rrJqDmSN3ro4TaPezQw7KGlF1APD4qMwGPff8XgAAoHRc3S2z3PzapDpsZxwkCvyF1z0KQwVi19c+y37Gg9D4zbVr19avXz+6KSwsjMFgampqJnPsuXPntm7dyvlZREQkJSVlCgEkJCSYmpoSCISBgYFffvll8gdKS0tfunSJ83N7ezsGgxl7IhzwNJxqvgLA9A6Xf3miUBi0Vf9UeGK0iyHWetQSWF35JxzlFLYYmJiYKAlttbxRMkys8jdcJeCYSgIA6Lthvk7WLLCaCGmHBVfsvkZhM7obcsOcnCxNTIzlVghoHkzrpALridNPf0gKyW0ysj7kl9HLx5PkKZ+JKNAGO8uzn1Q0vIg+6ObmfjI+v23kHoJedf3UMbeD7t7hsTVDAECpz84uTE6JvnjGzS26mEAHUlHUkYNuh44ExKS0jV1bxqgL1lmuGfBsZF/DHVM1rOXligntUuofnbGav2rlVkntI3l4AID6WMuVjuebByZ89MhVFy3Wie4494ojl7TaJxevFU7QxdYIgxVqpzKHOaG3ptppbjU8V/zhE6+8oK2nu375z5ssb5cAAPQ+P+aiqXepAQCyTmyTNzn+AscJtPPGgW1rbW7yfqYSL0CiwF94LArd0I7ZidkkvokHofGbrq6uW7dujW7evHnTx8dnkjMkSktLLS0tOTkob968uXv37ilM5xQXF09KSgKAo0ePhoeHT7535Pbt25WVlRQKJTAwsLW11cfHZ+yJcEB5FKZGSZiSiPCKhf8ROJo/OuSAf3xcX9rIs5Kz1XVeVdTmYQeu9JLTxjU2WWQA/F1jGUXnSxV0gCS3NSt2X6OwGF2Nrwqec7qpn9nJGx2/20CHZ86/zZUxvfvF9CVw+ExEgdzx5IDEgg2a5s4ue/cay0qu23nuRTcbOh4E+B9x3r/XxUJWcqX+hTqAoZT92iL/XLTO1GHP3sj81pc3fHyO7N2/105HYt2G3ffGfIoZdcG6AgYR5SObhIc22kqWl94Sher7x5wVPC9HOyhI24SW0gBarlmu2vWWKLDLvWXknQPzPphqpjXCUEA7+HUON2LuHn2sYfhHRKEicruux+nr/jvF1jk/6wfoK/TYo6X/WhS2WvvWjEyyISd7qAjbIlGYIf6korB3797t27crWMqvixd7mvmUZwHyiebmZg8PD25qKC8vNzY2vnv3LgAsW7bsU1M0njt37sCBA+3t7Uwmc968eXT6J+fTGhgYWLRo0fsWfSBRmBrFIdhNWG2TrVh12+t1I/saLljJL1q0Tll7u4aGxnZNaYF/bgytoQ9XXTOVXnWgYIh4z1HL2PluKw2AmXBgzYrdMUQWAAzkXXHW1NDQ0JJf/eM2z6Q6KuQeWL3s8P1Bfp7eNPCZiAKlK+PAhnn6Ps+GAADqTm/ZZnLwAR4IhVlNnAKlEc6yKuf7gJF5eKvQSsM7rWwAAGZ7QRZnnTPlrpuFqtWtN9dRdlOY1qLfVkuraWhoaGhobJH4bZG0S1z1xHZrUtwtN5wtIbec3ymxacedJnrPPfvVjlHNEz55+CQTUSO325UfvBvoOG+wdOHKDSrqGhoaGhrb1i1euM7m0kcGQysi1bUPBdd0dASpLN/ilUPuLzmxd0QUcv00BReukFHU0NDQ0FDFiv2xRNTh9uf5/4dEgb/wRhRoNNq8efNCAkI9r3mYvNLlZYD8oKOjQ0tLi5v8zRxsbGw4l8nc3NwdO3b09n5Cd7KysnJkZCQAWFhYxMXFTUEUBgcHhYWFu7u73/lbJApTozBwi75vXG3JXeO1AuqXSgAAoP68ueE2jYMXr1+/fv36jRvxyRkF7WQAWsvlA2Y7XcJCXa2djyTgAQDoCQfWrNgTx2QQ8kJdN22xDrp+/Xqsh4aAtmdiDQVyXVf+se9m19Sn1XyWfCaiQGpNPaEjdW6k24d4z36rgfG5GgBGcaihqpysrIzUasGNWyO6gJm+T15L63TZ60l9HenHleVlZeU3ifwuomoV9+bjxGwI0V4qaXg0OiYmJiYmxt9pk4S8Q2zVhHYpNSmHLSWOZwEMF3kqrtxie/1JjLPE/ph2/EBhtL2srKysrKZbZBF78N72VWoO8RMPH09blMEycT2381diYmJiYgL3y0vJmJ8fn/6VMZAbYSMrKysrq3UoIo8MUBOpvv3Amaph6Cs8KrdUwe/G/dMH9fQvNwBAzilVqU2ax8NiYmJiYi4G26uIi9jd+jw7tJAo8BfeiAKLxaqqqgKACmbZRx8z/ZnT1dWlpaXFmYrIJS0tLTt37uQsEF27du0k5zewWCx/f383N7f+/n4zM7OxOaQ/CSQK08HLMzIqh6LamOz2rKMKf8icuN/JYFHyAq11zUZGoMfAak4NtBH49ju5PX5pnQAAQL+9d/nvznFA60jYtX2JYgQOgFzos+Wntfvv1FMhe8/ShbtvdCJRmA5IbWke6sKnsjn97PjrO7db7r7dVnNHT1JnT+z9rKcPzzkZbt16rgsY6fsV1FQ9X5IBAAafnJURMTqZmpX1+M4JPS1N8+tvPk6MumBdAf1zr2cv4tKstZSsYhug79EuPVlJSUkFh+gmNjAaHhy2lPR4RAGA4edn5VcbmFsprnGPbe+nEeqfp6enp6c/La4jADQEqYhp7739Jk0bm05nsqE7/+wurLT0JseIp72M/ksmAtpBBSMFBnNc3gw9sPIjjVVtA8sHKL21+SPV1uKYAFWR6ttd/coGAaDv8WEjQUFDwwN6xlcagTP0YHW6euQehJR0TEXY8R6D1XLLy0hSUlJScX9CRd9nkvMDiQJ/maFnPXzmDA8Pc1ITslisHTt2ZGRkTO2xFG/T1dVlaGiYmppaXV0tKytLo30803ZkZKShoeHAwACFQlm/fn1JScmnNkokEmk0GpFIFBAQ6OnpodPpg4MTOxSRKEyN0ghNE++YFjIADBeEmivIWya1AJPcmxFkvW2tqKioqKiomKzd5UYaGwDY3bnHsP9aoHUib6TDmp5yfJOUezyNzRyuSNmrvGytqOgWByODdftiHtSS4LnHevGjiT1IFKYDWu/TfcLfrVF0T21qbc0K01ExPJ7cxqyJFF+o6f+yox9f5qe+VFg6pAuYqc4bt209UkAGAOhLcl+62OxGd39/U9pusYWbja53jdbIqA1QX6hyOmfkI11/yxArZ3qxAhgDjdXlZcUFwTbGce0sSt0DNxMh93TO+oXhe65bf/4bBqMX2TUxFSobn3Z0i4CY9YWsxtbW1sq8a0EHz2UWJl/x2XUwMinlYWlzHwM6w7UXYU+kj0xmbEmxVNmsHVIEAIySy7tP2ShuPVOGn5i8tSwMq7TbuwQPAEBrS7db9nfMD6tMYpsB4Mkx2Y0Gh5+PrnrYIytgETcIVHxbbVllxa2DDv7xjz6TSbVIFPgLEgUAADc3Ny8vL87PeDy+ublZVlaWyfyETDofYHBwcN26dQUFBWpqahUVE+c6TYBIJB4+fPjw4cMAoKGhceXKFQbjkxc26+vrJyYmstlsNTU1MpmcmZmprq4+oQwShanBpA6TKDTWyH0WdZBAIHP+PgwSoauTQzdhiDFSgE0ZHiAOv0mdSqcQiWQaZ5NG7O3q7OwZHCIP0xl0JhsYFCKRQv9MbuF4xmciCqT2Rz6Ga6yOnzETERERVHAOy+pjAbCoT89orFsrIrJF1tDZ8+TOG93AzD1lYmMdUkYGAGBT+xIObRISEZHSUja2PHH24L03osBsvuK01SG6aOSGvDXN1XbnoTu1nC1ae+FFZ+9sEtBas88e0goenaSIS3WWE11pF4t7x50Io/Xu4a0bBEVERESE16kfTurueHbaeNViQamNUjI257K7qX2392yzjcwjc0ShM+uYg/mea9VA7X5w6WZO3YNTu67V90+8Fam7YWt3+nz1iKpSqm84C6zY5pbSAQAvwnaa7A95xZmfTe1J9t2pdiRl5JaChks57H39STEPMsvyAiQK/AWJAgCAg4PDwYMHRzdramqEhIR4JQoAYGZmdvXq1aamptWrV3/4gRdRUVGcdZU1NTVqampPn05lWqiiomJsbCwAcBZKJCUlycjITCiDRAExM3wuotCW5qklFvCcTaeQyeN0jEmjUMgUKpMNwGIDAJvNYrHGfkgZVAqZQqMx2QDjP7xsFov1Zg+b/XqL1F54/ZhnahNlZD+bNe44Nnt8/eNg0igUMplModJZAE33IwMOXm4D6IpR23/mdjn5TRtvWmS33rA1cTwSFhduoeh08VnrxKrHHQIAwHp9fuNre7NJ7+/NDDx5OfnF1NPV8RokCvwFiQIAwK5du7y9vUc3e3t7xcXFeSgKAODg4BAYGOjp6fnhYiUlJREREU1NTcbGxlOeTamiopKcnDy6mZ2dLS8vP6EMEgXEzPCZiMJwS9IB+SVeudPeEL0re/+mlcq2HhGxN57UcLfYkFhz7+IRa4+YGH8Xu+DE0vcMA1TcOmGG3SovJzT3338oBWRxm1qR1HXTRUl2s5ZnzJWEZ7XET55FPS0gUeAvSBQAANzc3GRlZb1fs2fPHiEhIW6yOr4NiUT65z//6ePj4/1B/P39AwMDly1bxhl9mBpaWlp6enqjdZqamr79oG0kCoiZ4TMRBVpf+b1Qz7SGaW+IXBZ/2NnIQF9XW9/EP73t4wd8kIGKZG8zLS0dt/jCd89KHkN72tU8HIXr25u+ihu+1oaGBrpaWo7hGV2fkKF8GkGiwF+QKAAAuLu7CwsLW79GT09PUFBwyg/Ffic0Gs3T09PW1tZ6Eri4uIw+LWIK6OjoyMnJjdaGxWJHc1GPgkQBMTN8JqKAmNUgUeAvSBQA3hp6wOFwPB96mElUVFTGJo3OyclBQw8IfoFEAcE9SBT4CxIFAIBdu3a5u7uPbtbU1IiIiMxeUVBWVr527droZnJyspyc3IQyHFEYYnzk0XNcgkQBgUQBwT1IFPgLj0Uhl5Ctna/Cg7hmFicnpz+bKAzQ+9XztpYNlug+V9fMU9qSsymxM57nkSBRQCBRQHAPEgX+wmNRyO97pvdcncLiTbaiGaOrq2vsMxGoVGpDQwNv5yjMJC0tLQMDb8YUiERiU1PThDJt5JYdLzQzetLksta96MvPI+S4ljnHtcfyNhIkCggkCgjuQaLAX3gsCjQWLbEjft+rXTjao0isbQAAIABJREFUZ5LRC/EO2smt1kWmTaSGwv4C/YKRXEyu5c5B9f68bQiJAgKJAoJ7kCjwFx6LAodrrZcD63y5rAQxfewvc37Z9xwA8gm5ys9kOTudS20D6/142xASBQQSBQT3IFHgL9MiCgDAYn9hGeu/KJjskekXVcTyo5UHOD9HNAbzfJoCEgUEEgUE9yBR4C/TJQoIBCBRQCBRQPACJAr8BYkCYhpBooBAooDgHiQK/AWJAmIaQaKAQKKA4B4kCvwFiQJiGkGigECigOAeJAr8BYkCYhpBooBAooDgHiQK/AWJAmIaQaKAQKKA4B4kCvwFiQJiGkGigECigOAeJAr8BYkCYhpBooBAooDgHiQK/AWJAmIaQaKAQKKA4B4kCvzlHaLQ3NLKv3gQXxTHjh07evQov6NA8JPIyEhra2t+R4GY3Tg6OgYHB/M7Ch4jKSnZ39/P7ygmy9y5czk/jIhCWXnFmTNn/BEIrpGVld28eTO/o0DwEzU1NTExMX5HgZjdSEpKKisr8zsKXnL69On58+cfOnSI34FMCl9f3++++26cKBSXlFpYWJgjEFyzZs2a1atX8zsKBD+RkJBYunQpv6NAzG6WLVsmJibG7yh4iamp6Y8//qitrc3vQCaFqanpnDlzxokCGnpA8AoPD49jx47xOwoEP4mKirKxseF3FIjZjaOjY0hICL+j4DGSkpIDAwP8jmKyTBx6QJMZEbwCTWZEoMmMCO5Bkxn5C1r1gJhGkCggkCgguAeJAn9BooCYRpAoIJAoILgHiQJ/QaKAmEaQKCCQKCC4B4kCf0GigJhGvlBRoPe3NzY09pDYPKywua62fZDOGruXRuxprq3t6CMzedUOP0CigOAeJAr8BYkCYhr5QkWhMVBxwbz5to+ovKqw+rTkLxjMhnP146ZAV8Tar/zqr+p+WX28aocfzAJRYDH6OmrK2gc/WpCMa6yqrsNTOFvsoa7a4ppO8mu7I7eVZdxPSUlJSXmQXtJFe381Q1XZGSkpKSn3M180DL27CLPreWpKSkpKysPn9TjGxF9SCI2VpS39I/tZg21llfU9wxOLvQNG5/MHnGoLGvCj5Sm1zx7dT0lJSbmfmlPS865qWNS+5sqSJgJ95MyJHeWVdV1E+sdb5BFIFPgLEgXENPKlisKZLfN++p/lo0l8M0+OzgcnXS2N/bJ6yWP3ttxyWIbBKJ96ikRhmmFknNUS9y38aLnKyxYK23Rv1I4c9TxAY5GqbwUdABjtJVcdtWTEpBUUFBQU1i9drX4wrY74jiqYXY8vH1TdpKCgoKCwabOijffTtrd8s78q5oSlvJS8goKCgpSC0ckbtYRxnVfEmjhrmRW7k/GcTVLmEWFp48hC/Eei76u4dHynvJQCp1qTUzfrBgCY3U9jHOREpWUVFBQUNguLCGl7PWynTDyU1HTXcfMfdre7OJu0bC9xad0zOd0ffcd4BRIF/oJEATGNzB5RYHa/epSSklOcnxHje9I3MCy3/XV/P7k2Kdjf28vLxz8is4bz1d8QgF3w60K7+911Dy+eu5VePgAAQG3KvHvhwsMmEkBvbsApr5M+/qE302qIANBXkhp3J7v05f2YQB+/0Kt3KnsorxJ8fPwCr2cWDwAAMDtfPbp362nDEAsAyE1Pws6e9gqIDnTXW/311+qnszhZXuvTz/t5eXl5n76aWkGa8TdoysykKFD6OqoLn1c3FFzx8vLxj33ZQ+ktTwzx8vIJTKgffcv6apJDvb28vE763qroYwEMF147abxV4FcFi5OhMXntAEAuS71y0svL2y8ou3GculXF2Ciq7LhZx9livAjSWaYZUMMGek/mIeUFIk7XOzi/YVaEaq/9Q+t8HW3CqNFwdaSpuLh5dBXnUkx4eT8itmh4bAk2u/Ohi5ygks9zTsADRQkJ1zKbx4tC7S17BcF99wmcTdITD0l58/PFhA+8M2xWW6rzZkEV30JOy/0v7yTceNoBXSm71giLHc8YORafc3rLCinz6LoJ/SGk5qTdW1btShgxA1quzwb5HYHPej7QIm9BosBfkCggppHZIwrk3DN6v//r11WKBrZWFrILvlqJ9cwl0KnEVyGG0ou/EzGytd0utnClxI7rpTgGdAQrLliwdHdafbrDYgxmlXkKHoBWtE/qP5jF9hmlz6IPuRja2e7UWffD13ONwupZUHVSft7f5ktaO+911Jb6FvNXEU2n3Xv0tTct+Pa/6049amcD7bbFsm8wUuHNJDq51G/zsr8uVrDd56Ais/T/vvlOPyBnEFgVt48o/bJY3trWdscW4aWSx5PqeTbuMc3MpCgM1CU7i69QMj902NZWU0JcRkHHao+9g42t5jpJ7bNP+wCA2HDZS01GXt/W1tZcTl75cGxFf19WuIuy5OKfJdTsDp952DhY8vT2SUsHO1tb/XXzRHZdrye9udhXxdgoa1qkvr51r7totEI7uBUoVdf2KMqYJOHGhNJ4RWWJ8eWGcRIAzKJjUjKuF0o/0GVP74k3X6wQUfqhPy+x5pbDNtGjOa+3i/02btt5vuhDokDrvGm6eEtU+fhOMHbDWXUxvZMPx4x4DaQetd6mHtIw/nBSU5ILVuhA5uvAy0NktxkF5iJRmDpIFBCIEWaPKFBeRlr+gvlB2jN1GKA1Uuunr7/b96CtNtHhX5j/7girAwD2s9MSczBL7G62k3siVBbMW+CURyPmh6n+e46Q68NhUoX/xp//ssHzUU93Rdpjzo1lkfMizB8aUTh2a7jOSsxXa88UkgFKnJbO+fv32Jv9AK/CpL/FSDklDgCk7hb/+W/Y2Ja+zsw9P/5lvnFMDwAjw1v5J8w3OoF5RFKps8B3/5I9RwMAGIjc/uP/bXQrfM/o9ufGTIrCUOMdB5GFZsFVAADPToqsErK53gIAw/ccfxN2fc4YbrjtsVXWIH7k8p1tt2G7T3IbAGSFGmw8W8Kpo/JFWTPnzrn9ElbU4U7Tm7kLtfH7Nv++aIOKgYGBgYGB3lbRxQu2h3cD4YmPk7pK+NivfAbl0cGVYsfvj794d8XrCZmezGj8wCxYSrbf+hUu9/Af6jMabkp2EP1eQEaTE4eO/Jof15hfr/hQjr/hJ6fXrdiX0j9+UIGcvkvU8MSd6jHiwii64GCw3iFj/LAJpSNjj+T3yzZtHzlzBaGfVhpe+OhgB+9AosBfkCggppHZJArhxj9jhA+ndQIALsFh0dw5Kj6ZyftFMfNFPLMpAAAdKUZic+aon63uaz+v9tvcX22zAWg1cWo/fC1zJCUzxnr5f1d7P+kFgPo7TjrKWKzsut+//2qVVnAzqy1ceznm33o3G8gA9d4bfl64+lglALPquv4CjKhtXDdAmov4/75RiqnpzD21EfO/Fa4PiADQEO+8BvOVxtmCgapoyV/+39eLRBWxWKyinOD8b/6fxI6ULr6+YZNmJkWhv/rmYR3p85w5BIWhWx0OXCunAUDf3YPLlu99SsW/iLBY+p8Vm1WVsFisoqrcym8FXG7UsoCcclpT0uvJSC3E4ohD2lgsVmmLxO8/mMa1vblm1sQ5K4hIWB4PDw8PDw8PPaArvlgrrAv6svwclbH+lWMiYZIfua6UOfV4/LMB66Jll2m6ZzSN20kojT6sg8VisViXG0XdQ1nH/1hifxv3oR6FoYa7Dut/3eLgx4kj0EVlsYR5TNn4tnqLzx/SxmKxWOyem6U9g5nHlixxTOwbXy3l8W6J7YeulY3ZS38Z6bxDZl/WBKNoS3PZ9IuszSlOi8H7NJaI7YgowMFMgUSBvyBRQEwjs0oUTP6HWe2S2AQAvbesf/vpW5PIouxTWzE/rzn8aBgAoO6a2h9fLbO/1U4lRKjMn/urTSYLgFYbZvj7nMXC6wUXCWIPP8OzcQ8Oiy/+RvlY8r0YX9WFmBWaoa0cUfiX5rWaYYDq45I/LVjpVgxAL4/R/hUjbn+rByDNRfznrxVj67tfRahifly2J4UIAFWxNssxX20PLOgvDF0xd84KI9/E5JSUlAfpj7OLKhv6Z27KOVfM6NBDza1D29eHlAAAsAuCFCycLhYOAwA+4cCylfuzabjnoXvlxOzOJ6WkpKSkpKQ+evqiqZ8GdMJdn+2S3jkAAJTSEDNDBYsTCSkpSVF7ZBZbxzW/uVPnDD08eH19rLlgtEI7uAXoZbH2ioJ6ib1vIhnK8pFc7ni/o6cy/tDGjRs3yZqfSW0BSpXXZmET7ydjLulsFglX8SwlISEhIeFpTS+JTkg0XyZ85AFubBEWALn4so2WrJzc1pBng/11d52wIkeyX3dMFPlu3Pp66GGo5bK7utXZLBK5tyw3OSEhISEhqxZHovbeNv1DxOPh2HmxLBazyl9hpf6h1DeNsZsu2+hvNrs1zCr1dVTfuHGTjEV42RCb1vFgD1bI9dHrqQtlwZvR0AN3IFFAIEaYTaIQZbv4qzm/6p3MaSkK2frHv/6hEtczjC8Nkprzi4xrEg6HywsxWvaP311u1zKgJ1Dup+9/3JlOBQBmQ9IRye8wGMx32qceDQA0ndf44d9r/UoHuwpDN3+DWaQe2MJqDVZbhPlGJaZ6GKDqyNrv/rtkbyEAveyS2o8YQasb3QAPHAX/jZG73NTX+8xz6T/+K+6SjMMVnjEX/BrzN60zuQOUov2CC+Yt3P14kEKn0+l0BotnKRymnZntUbjhqix6tggAgJ1/RtrELurFMADg4vcsXLwrg8XofBpioa57oYhM58BZ2UgjJB9XWm4QXkPoJ/dn75XZts09dZhOL4vavur/NGKa3ozxVF62UNimN37Vg18NAL0z033Lyo02kYU4HA6Hw1Xecty0erPrg34Wfair5nnBi6Qzx0+cDq0BwN92Wrdik1tCWQ8Oh6vLiw12C8qbMMpAyjmOXSlqFF3cjcPhcM+vnw4JyyjKCfA+6R98Pfl+ZmM/i1h7y+btVQ/FAwDs7kzPbVbWtpY3x3cvAMDQ06NbV4qZXi7txeFwuLyrPkFnH7Qw+hNdNq3e7JbwqguHw+Fac8/biAtiT2QOApvYWFFUUPgixNYkuqyjry3NWXbCqgc9tOqBG5AofAQyk4Sj9X68HIILOijt/A4B/n979x4PdZ83ftzu43f/7sfude/ev917995rr2t3u669rq7t6myQSEVCDkNyyKkGTUgSLsccQpIcE6GDTqKmHHIIpaRQVEIoQnLI+TAGc555//4YuVwdZYYv2/v58Mc135n5zgdd5jXfw+cL8ysUEqjf/t+F8tqaOuuWLfz733bGVzMAQEh/dNpl1feLSSTS0n9tcIkvofOEAG2nLOSkZT1LRFtsX91yU/5Pqd+oRhZ1AQCfftNdTnqJtLTaRkU9dZMNOxNfCV6dt13/9aKdGc1jAE1R5OWrNhyqBeA1pNnKfq3tndMHUBSgvfIfZhfbWELeYEkU5R/fLSat3e7u426uvsYq5t4ICFmd11yWLv1RmkQikUgkVfuQW/PlnMnZDAVGc85h6uYzdQAAwqrTpq5+l56MAcBgXvA6Zf/bY0LgMxuvR2xTII3TDyrqYAMIOm+Hqvxz0Qpt65R67tCdKPP1S0kkEtnTefe6oMJJ8ys0pnttt3LMaRHd4lWf3rXe5mQjFwCEY6/uBNuqLxOtdoWGH+1RH+vn6bOqEo8fj09tBwAhs+acg4LcchKJRFq5Zos3rW3sF7NsAYCQ1ZUTqPsv0bqkddwv1g1VxW9es3CF3Jp1StuOVQwMt173M1M/WDgeA8z7UbqmrpefDvPG6q+eSckruxr+07VReJOQ2Znpr/PDctEQyW7nyke4AEJm740QZSVZ0Yup6rllNg9wJjKU3UpzCsxr7xvuuXvAXNUvf/zvNvdh3BZTx9OPcNfD9GEofMgof/RQQ0D8i6Mz9xIIAPbVutLak4kexbwKhXjKl79a4ZJaO0KnM0YnHekOAubI8NDQEJ0xMUOikMdhsVivp1EcfhSg+T+/VnQu6nz9BDaTQR8aZoxyuDw2hycEIZ/DZrE4fCEACHlsFpvNEwCAkM9hsdhcvhBAwGWzWBze+B9o3tjI8BB9lMMT8LkczuvXEbBHh4dE6CNM7nzZpjCr8ygI+TyO6IcLIOBxuFy+YHwxW/SDBgAQsBjjP8eh4THu+MYZPnuUMTQ8wuYDgIAzOjw0NDTC4fM5fIFQOGn1XA5nYj0g4HHYE780ACF3jD7++xnl/7yQVZdxMiEmZdIbAn+MQX/98u/7RtjjD6GPcgXAKgrwiqNVDQnZhT6rfLL7mQIuh80V/DwONofL5zOKQ8lWEbSkxGDq1qiHPcwPrXZ4bNIsoELmyPjAGWM/nxbBGWjJCtp/uaxdCABCAZfD/sV3zpnV7VoYCsSa1VAY5A7GNkVFPg8Rwnz5KzdfCUHoXrP3WlcmV/CBGeJm3PwJBWZZlMF/Si2wT23++GN/gd2S7bvk11LfUY43zpcTFmfXfJhwacbwmVXJXmTZ9Z7nUzPvVnW+/TF/ilqvBR4KCjuRkX5w754rte+Zg7Hnqo+hqvJameXf/e/f1Pdfb5/2qAFAONRwZOsaXUuPk2npd571ET6JOIYCsWY1FAp68rc+0JuhlaM3cAScjcVretiztx/xbfMnFLjNBXG2W92THn7qj2u4MvWgoZFdfH7jPDm4cLZ91qHA6S8+5bh5yxY9MtnIM65cjBNVnl72p5C1dbZEP/rYxMlDryqunn8sZrUKm68HOxvpb9Yj6+h60WpYRH+yw1Ag1qyGQmFvgcVDwxlaOXrDKG9Eq1Sllz17Rya/bf6EApopn3UoIAnBUCAWhsK/rREeQ7t0A+Gh4OnhQeAAEOGijxyxsrIiehRofrOxscFQIBCGwr+tuRAKXl5edrt2MUZGO7u68esz/BpmjAQEBG7duhX/DeDXtL8YI6OmZmZhYWEE/imTOAyF98JQmE1zIRQ8PT0d9+5lczjDDAZ+fYZfLDbnUEiIubk5/hvAr2l/sTkcCoUSGhpK4J8yicNQeC8MhfdhsyV/xPxcCAUPDw8P3PXweTuCux6Q2HDXA7EwFAg2NDTU1NRkbGxcXV3d3y/Ji6zMkVDAgxk/c3gwIxIfHsxILAwFInV0dJiamkpLSxcVFSkqKuro6LS2tkpq5RgKaC7AUEDiw1Ag1hwKBR6PV/Aanf6hS6bOjhkdT29vb0FBwfbt2zMyMsbGxid7LyoqMjExKSgoaG8Xa7IUEQwFNBdgKCDxYSgQa66EAofDCQ0N3fCal5dXX9/sTST+0fF4enpKajxMJjMpKcnT03PDhg03btwQLUxNTc3OzgaA+vr6DRs2ODk5JSUlDQwMfHBNH4GhgOYCDAUkPgwFYs2JUBgeHg4LC/Px8ZlYEhER4eXl9erVqxkayYe9PZ6oqChPT8+ODnGvtBQeHu7l5aWvr5+UlDSxkM/nW1lZbdmy5fDhw/n5+QCQmZmpr6/v4eERFhbG509z+lQMBTQXYCgg8WEoEGtOhMLTp08XL178xkIlJaWcnJwZGsmHvXM8a9euzcrKEme1+/fvNzc3j4yMfOe9PB6PSqWam5vTaDTRklOnTllbW3t4eAiF05lAFUMBzQUYCkh8GArEmhOh0NDQICcn98ZHZ1VV1evXr8/QSD7snePZuHFjXl7e9FYYHBxsYGAQEhLy0Uc2Nzfb2tpSKJSSkhLRkpiYGAMDg2mcZIihgOYCDAUkPgwFYs2VUJCVlX3jc/OGDRtE2+Fn3zvHo6qqmpubO421BQUFubi4HDt2bIqPb29vj46OtrOzI5PJz58/B4DExMTAwEB9ff33bY14JwwFNBdgKCDxYSgQa06EQn19PYlEeuMTvLKyMlGh8M7xqKioTCMUgoKC3N3dR0c/+fqydXV1NBrNxMTkyZMnoiWOjo7r1q2b+howFNBcgKGAxIehQKw5EQpsNjstLc3KymroNScnp9jY2JGRkRkayYe9PR4XF5ejR48yGIxPXZWuru7Zs2cBwNTUdBrHQtbV1amqqiorKwNAYWGhpqbm1J+LoYDmAgwFJD4MBWLNiVAQSU9PJ70WFxfH4XBmaBhTNHk8x44dm954TExMTp06BQBLlixpamqaxhpevnwp2gFx9epVDAU072AoIPFhKBBrDoUCAIyNjfX19RG1IeFt4o9nIhTk5OTE/DeRkZGBoYDmHQwFJD4MBWLNoVAYGBgQfXRubW0lagYFiY8HQwFD4TOHoYDEh6FArDkUCpcvX1ZVVQUAS0vLoKCgGRrD1E2Mx8rKKjAwcHorwVDAUPjMYSgg8WEoEGsOhUJaWprojXDnzp1TmXJgpk2Mx8bGJjg4eHorwVDAUPjMYSgg8WEoEGtuhYKWlhbMmUuPT4zH1tb20KFD01sJhgKGwmcOQwGJD0OBWBgK74WhID4MBYShgMSHoUAsDIX3wlAQH4YCwlBA4sNQIBaGwnthKIgPQwFhKCDxYSgQ6982FIaGhsRcw8TBjLt378aDGacHQwFhKCDxYSgQaw6FQmpqqq6uLgDs3r37yJEj036Vrq6u6upqQ0PD27dvt7S0THs9qamp+vr6TCbTyMgoNDR0eisRf2ZGAGhpaREKhTgzI5qPMBSQ+DAUiDWHQiEzM3P16tVFRUWqqqqWlpbTmzK5qanJ1NR01apVz549U1dXV1dXr62tnd5o8/Pz165dGx8f/8c//vHEiRPTW4mhoeGZM2cAwMLCYhrXeqipqcnKyjI1NQWAwsLCTZs2Tf25GApoLsBQQOLDUCDWHAqF+/fv/+EPf1i/fr2KioqKikpISAiLxZr6yru6umg02vbt27Ozs/l8flFREQBUV1ebmJjQaLRnz5590lB5PF5UVNSGDRvOnj17+vRpZ2dnGo32xvUkP+rZs2cUCmX//v00Gu2Tnih6Lo1GMzIyUlZWZjAY6enpjo6OGhoaU18DhgKaCzAUkPgkHwpCRuODHBqNdjk9u6qTCQC8zsr0VJrI5bSsvNzi2tYxAbvlTt4VGu3ytVvNbEm+vARCYbil+AqNdjkt7/HziasV9t0vuEqj0a5ef0yfeNjLiuwrNNqVq5WvPuH99A3Eh0JOTk5sbGx0dLS5ubloJkQRPz8/V1fX2NjYj652bGwsOjra1dWVTCYXFhYCgEAgsLOzEz23q6uLTCbb29tHR0dP8TN9QkKCh4eHt7f3xJK4uDgymezv7z+V8QBAf39/dHS0lZVVQUFBfHy8trZ2VFTUVJ4o8ujRIwqFQiaTe3t7AeDkyZM6Ojr6+vo7duy4e/fuFFeCoYDmAgwFJD5JhwKjseCEtfZ6Mpm8ifQ1yfjIwwEW++GprVvIZDKZTNbTXf/jF79fYHuuvCzF31B9A5msKbNYM+SRJC8sIF4oCJn02jgrnQ1kspai/Doz3zs9AuC03z7qIK+sSiaTNVZpO5yrYwCMvMzxJa9Ztp5MVl4os/Xw9Zcjwmm9HvGh8Kc//UlHR4dCoVCp1HPnzk2+KyAgwMTExNnZOS4u7n3r9Pb2dnJyolAoKSkpb9zl7Ozs5OQkWn737l0KheLo6Ojl5TU2NvbOVWVkZHh5eXl6epqZmXl6er79gICAAAMDg/DwcNHNp0+fRkZGVlRUiG6y2ewLFy4AQG9vr4ODA4VCyc/Pn3iuj4/Prl27jh49+r5vRKSrq8vLy4tCoRQXFwPA+fPn9+7d6+LiIrr3wYMHomMvRDcvXLgQFRU1sd2loqLixo0bE6vCUEBzAYYCEp+kQ6H/wY2cjKJuAICOJL0Fa90zGniT7u7NCNTUtUrtaCnPuveiBwCg8JD8AsppcY+Qn0TMUGAMVmenVAMA9F23NJDdltzFb4iRWbrRv2gIAOg3Dyoucq0YG8jz0F+u4FnBBxA8dly31PpkxfSucEhMKBQWFu7evbupqSkpKemjl1Hw9PTcsWNHdHT023d5eXnZ2tp+ICPc3NysrKyOHz8uupmenu7q6mpvb/92KyQlJVlZWbm6uk7ekPBO7u7ufn5+AJCYmCglJTVx5uTQ0NCiRYsqKyupVOrZs2fffqK3t7eDgwOVShUdtfAGHo9HpVJtbGy8vb1ra2vz8vKoVKqDg4Obm9vkh927d8/Q0FC0XWHBggVSUlIToRAUFGRkZDTxSAwFNBdgKCDxzeAxCvQ808VabmnPuK8XCHtLPc2VTAKLGT8/6EW8nrS8U/acCYWfjT04qrdSxaNgkP8sUnalZXwdBwCg57Lj0i0pJQ+CzXQ2BdwVAACwsvfKmARe7ZzOsX+zGwpF/bfMHxgAgIODw/r1611dXX/1q181NDR89InDw8Oenp76+voXL14ULdm/f7+2tvY76+EN3d3dzs7O+vr6ubm5oiXJyck6Ojo7d+4U3SwuLtbX17e3t29ubp7Kd8Hn85OTkwEgLi5OW1vbx8enoKAAAOh0ury8fFVVVXp6+vuey+PxwsLC3N3d9fX1r127JlooEAisrKwMDAzCwsLy8vKeP39uYWHh7OwcFhbGYDDeXsn9+/eNjY2Lioo0NDScnJx8fX1FB35GRERYW1tPPAxDAc0FGApIfDMXCo1nKGs03XJafv7o2J7rqy2nfKxeAADQftNnt4me9sof1PeVd/Leu5ZPJ3YosNsKjujr6ynJKxh6Z/cIAFgtJ23UVq1X09c33qyuoaGuFHO11JeiYXj0IQAA8IoClXS8z7aNTufFZjUUbvfddGikZqVm79q1q6+v7/Hjx1lZWaOjUxr46OhocnKyu7u7mpqaqqrq4cOHp36E4MDAQHJysqOjo4qKysOHDwEgJycnJiZGVVVVTU3Nzs4uOTl5GheSDgsLCwwMdHR0FG1UGB4elpaWHhgY+OgT+/v7k5OTraysJr6FzMzMnJwcACgrK7OwsEhOTv7w4RQVFRUvXrzYtGlTUVHRkiVLRD/Dt0NBp1R1gNf/qd+XBGEoIAwFJL4ZCoXB0iNkpVVeGXWciV33Yy9O/KSptvNCv+jI9ZEXN7NpySlJ4f577RzP1U0gLTZoAAAXhklEQVRvD/+7iB0KgpEX95KTky+dO+ps7Rhw9iETQNBXUZB+MTn5UmKkk+HqtbFZpX6UTVuOPAAAAFa+12otz6T2d+94/4hZCoWRkZHV0qt/1PrRtc0hwCtw4tP8p+rp6VFSUqJSqVwu9+OP/qW2trZbt26ZmJjcuXNHtCQoKOiHH36Y4oaEt0VERNjZ2XV0dGzfvv3mzZtcLpdEIvX0TPUT/IsXL6ytreXl5UVHOXR3d8vLyxsbG9fX109xDYqKio8fPy4sLKRQKKLTNKysrCbu5QBbq0SldWj8tykUCoODg+Pi4kZGpreXajowFBCGAhLfDISCcLAswZKs5HD6weS3zlcloVuXb4is5AAACPkTbzOD19xW/tWI1i2xlxczFIQC/uto6Tq5db2SUULLpHu7Ul1XkHwqB+piLMhrHa6OAgAwLu6Utoq42ftpp+6Nm41QEAqFNTU1a6TXJFcmfR/zt4XfLzxw4MC010alUkWzGujp6TU2Nn7q09va2rS0tOTl5QGgtLT0k044fENERMSOHTsAoLOzU01N7e7du8rKylMPBQDo6empqakxMDCQkZHZtGlTVVXVJ821oKioWFlZCQBnz57duXNnYmIilUodGhoS7Ylo72lffmnhhs0q/d39fD4/NDR0//79/v7+MjIyRUVFPJ4kN6O9D4YCwlBA4pNwKAh5L3IDlb5ZsGlfSl1LZ1dHe1vfCB9AONp43HzV0o2R41PjjZYHR5zKud3Q1vYiw4u8fLVPybR28L+TeKHA666j/XQwva2tra3qym6lNZt98oaE7KGeV21tbY3VZ21WyFESGoTALTtG1V1LpdW3td2L0ZIzCytuFUzv9WZni4KysnJfa+8jdrlhsU5vby+bPf1TUikUSkxMDACsWLFiepMpDQwMdHV1AUB+fv7GjRunPZKIiAgqlSr6bzMzs1OnTq1evVp0QuOnjqezs7Ovr+9Tn6ioqPjo0SMAePjwoYWFxYEDB9zc3KKjow8dOlRRUaG1RUv6yqL8kjwba5sjR47s2bOHzWazWKzOzs5Vq1aVlZV96stNA4YCwlBA4pNwKHA7cg4ZfbPgu6Uk+dWrZGVkZOQ9rvQJgPXyssMazf15r/+GC0dvhFmpriDJyMjIKVCSakem9y77TmKe9cAZeBhiJCMjIyMjvVLf4fgTNh+4VUdtdGVkZEhyctT4cqYAAEDIe5EZSJElycisVHZPqhwSTHPfyYyHwsOHD1NTU//6179yh7kl9DvbK4zFXOFEKKxaterp06firCovL0+cUDh48KCZmZnovwUCwVdffSUlJTU8PCzOkD7JsmXLysvLAUAoFGZlZUlJSe3evZvL5Xp7eysoKNyvvGdUqcMBdsmdEgcHh8mzRVlbWz958mQWRoihgDAUkPgkvetBKODzeXw+l8NiMplMJpPF4QkBQMjn8X4ZA0Ieh8ViMllsrgQjAUASZz0IeWwmk8lksV/vhBBwOWwmk8licX45VgGbxWSyPnln/WQzHgqenp5qamqmpqZCNtwdvP2BmRmnaO6EQkZGxuR5EXbu3LllyxYmkynOkD6Jm5vbxM6XyspKLS2txMTEiXtZwMSzHhDhMBSQ+HAKZ2IRP+HSp5o7oTBHDA4OZmZmvr0cT49EcwGGAhIfhgKxMBQkEAo0Gk3MkYijqqpq0aJFby/HUJAgdsfDlIigw2ll/aKjmQSspvtpp4tbiB3VvDBPQ4HVdOtU7r1XjI9scOYNN9+6eOJ6/fiZRPyO+0kpmQ/a3zzlm9P5+FJkUMiV0t7xfz/s5rK0xLvveZNgPjnl7erk5OTkevji/TePeeKPthZdOp5bNz6Xv7DzYcrF9NKWd0y4MlnL7YSQQwfS614/rK82/VpOyUsWAKf22qlLRfWjoj2Tox13MlNo99o/vLbZh6FALAwFCYTCunXrzp8/L/56pqempkZ0EscbMBQkqO/2IaO/S0n9l8WpR4MAAJz+qwHq33vmEj2ueWCehgL7hst3ViFVH5uKb+xllr3CV9YXx09WYt/xX7FKN6So842HDRRHmC6QkvqtSVxZPwAAl559QOM7t5x3rLGtwNPSyNDa3dfX13eXlYVLQM7zX+xdZnUWOK350uzs+EndgrJQ+dWaPrltHx5ngfvXf/i11JfaSeMje5KoaWrkfX0QYPiM6YI1zildouPLu+64bF61bn/RR77tWYehQCwMBQmEAplMnsb1ISUFQ2EW9N4MdtqttFFmg4Jd1LNhAOFwbpihXOBN0b19D5LcDLS1tLS0yQcKu9gAMNZRc/38iZzCS65aWtq6e86Xvai8dpCipaVj4H2jffzv/khDXpCZtpaWlraOR1rtIAAw6zMP7I4sHQSA0Yfnow6EZM25T3afjuhQYNw/nZBbkXdkm7GWtr5rVFFj6/UDJlpaOuZROc/GjycSdmZ4G2tpaWlpm/nFP+ADNGeFWsr/8/f/WKSoqut7tRlA2Fl6wlJLS0tb1zE6o3XSGzezLd9t09K9V8f/L+OXhSurWUSXvnm6fX9R+E+7FVXl1BR2htXRAYSj1yOMZP1vwJteXN4mp7z9dP34hoyRptp7lV2/OPOd3V3krbXYjva6DB4f09i0NfjmR06rLgqWJ1tarl8kT81sBAB4mrLVxvpg4RAAI8VmpbZvxvj8Qv1lftvVyIdLP/5znV0YCsTCUJj3ofDkyRMZGZm3l2MoSFDvdX9rJxta3oUdCpv8r7YKgXM9wlAusBAA+u+f3KqpbLn/bFpa2vE9Bms2et/o4zBf5dkt/F9F48NpaWlHbLWlv12i4xp64Upa5A5VRcfkdgBhe6mf/botHqeysrJo/tYq2wNvtDB5AzWRZioawYXNNUl26kou555/ZIPyfEB0KPSdNV2+eKlp5OXMiye81L/+h5wxJTI5Le3wNkVdxws1dABBYYy+4jaPjKysrLMh5lvMfdIa6E0Prvps/lZ9W8jJjJLGwc7m20d/iknPyso6tmfdRsODk96VRaGwJ7Wdz+fz+XxmSci6d4bCreCdTtYp+RdtlTR8Ul8IgH8r6l2hMJBp/cOWBNFWq/cQhYJN8gvRK3IfRKupfzwUCg4oWMSk5kfvVFLyKOcCPP9FKGh6X+lk8vl8Pr+zxMcCQ2E2YCi8F4aCZLHZbIFAUFdXt379egDg8XiiqZZEMBQkqPeGv5XttuwOfm2k1jJ157sve28dNV0VVAzQm+Npo218bHxDMO/mnkWbIkp7B9uveWxc5pMzBADw+Mhazc0Hbg4AwFiO67dLXEu49JqzP62X336pnSkQCLgDBY7S6t4X6ngAg7Vx5t8sWL5Ob0tABl3CJ2QRg/BQSKEuNdmX0wcA/IZDVCXF/Tc5ADCQrreC7JzRyO7PtVy62jmzmS8QCFjtKa4mWwxiXwLAXV/ZPdG1dAAADnvo1YsetkAgGL3np222O6J4Yi4/dvcdd/n/+sv3K+Xk5OTk5GR//Pvvvjc9/fjNOVH6C4N32JhktPHrY/SWbdxT2NJ/55iZnH8BCPms0aGBgYGBAfoYhw+PoxUW2iY+/9A08LyBMh+l//7zdytEryi3eMF/f6sfU9r1iwcJ+ayRSasFKAiQM429S++o8tX8TjusnNOabmG742DhEMAozU76b199v1JWTk5OTm7lj1/9ZblpdLlEfvQShKFALAwFCYSCmpqa6DJRs0xXV7e6uprH44kma0pISJi4IDVgKEhU7w1/K1tzWiMApyxg3XIdp+TkCPM1ofeB3xBjZqyxJ/f1SbGd57bKeKW3dDVe8zdSSqgDAICKYxq7fjpXxQSAgate//rR7S67vyLRbuHv/klaLUsikWTkSEsWrAvMbmIDAPTm2a34P99siH4o1nnPcwfxoWCz0iXpyRgA0GsjvbcanG4EAHiVarh8i3N6PbsvhfyXb38kyZFIJJKMzIoflxg6nW8BGMt3l7YLLe/gAQh5g00XfcgrSCSZVSv++SfFPXFlE6HAbL/hpvbD9tiShoaGhoaGWpr7qvUWsfd7gD3Y0tzY2NTSOcSF8VAwTq4H4Dw8oLJca09ySqTFmsOlMNyUvE+TRCKRSEbheS2ClpMK3xjHvj5Q8Wf80e72psbGxm4Gl9VT7LNpoUnkbdEr1qf7KikbhxSOb1HgDL3qGhoTDD0766FBIpFIJOPIvCYBwO0AOaOIm2yAlhueaksMw04c3/mT3cFbQwCMizYrVexj79c2NDQ0NNyn7d6sohdWBkJmT0dLY2Pji24GT3IXOJg2DAVizeNQWLx48fRmZgSAmpoagUAg5syM/f39nZ2dAGBvb5+XlycQCJqbm2dnamQRWVnZBw8eTNw8fPjwtm3bJm5iKEhQ7w1/K1uzS/UAAOzSKMVv1HS2r5cPLQPozfa01TGNH//fnVPgQNKLvdc38DLHb4tiTCUAgPBhjDrV8dSjEQDoz/D81xK3u9yBihOe2sr7Sga4PB6Px+MDCERzprU9iN271ni3pcUas9in05+/dA6ZC6HgeOoRAwDoNeEeBpuP1wEAdFwxWLHFJaOe2Ze1fZFRzONO0W9CIBQIQSgEGMhyWbbjcMUwADDLQyz/uTq4msdj997yWK9rH1EycVYDsy3fTXOZS87rbQCPIlU0tseW9UHdGR1lOdmVCmSXsz0CoN8+tMPG+EIdAAD3frTSNxo629bKBd8GIZ81Mtjf39/fPzTK5oPwSZjyD0a+N19fyY0/1NvWw2D2lZ2zM1DeuFHlUF7bUHf5fp0l9qmvNyHUJGzS3Dq+N4TxLNRu1Trq+W4Bj8mYtFqAggA5o/D8YSEAtF12tZZdpCTvYB9RRBftetDxzx6fJ274UYCluk5EJbAfBdlukpNbtVzL42a7JGcknB4MBWLNv1AwNDSMj48HAHt7+5cvP3mo5eXlKSkp5ubmAFBaWvrOwwCnKDw8XHStBxE6nS4tLf1J13oQk6Ki4uSrXcTHx0++KBSGggR1X/MwttA9P96lfWl2i6WkpBa43wKAvntxeusVzPzOZ2RknPDerm4fX8UQjjZf/kl9adgjAADh/TAFU+qxMgYA9NEcv/zKLpcrHH6W7mup4xx1NUekqLaPxeO03LXXXG508cnY02T9VctNoh7gMQpi6z1r/i31WNkwAAxVBe3R2Hj0CQBAW7LGN2o2F+sE0JO+T8/C7Uim6BeRW1zTzgAARvEBGWl1p2O0e829taf3yZJM4nNyss85rf3vhTvCfg6FsZfZu9f8nXrp9Qf6u4HSqzcfvtMJQgFfAMz22sQ9O6+zgHHTz8RcK3F8NtT+qw7LpKSkvnbJf3u4nbkH1FfIWoQmZ2RkZMQdcPI7lF12y991t4vfySsZd9pHBJze2z+t/dri3PgbjKAsTEFR2+96BwB0ZPpbhga5WCZ3vbXaXM9/aQZlD3EBAOhPL1n9TUrq9xsj740ADJ81/3btTxe7RDstu+666q9WDrgDom8AIN/NOqG8kSWZ38X0YSgQa/6FQkxMjJOTk6gVPkl1dXV8fLy5ubmWlhabzT5x4sS+ffsCAgKmPZLw8PDJl3Wm0+krV66c5VDw8vKKf83AwMDe3n7iXgwFCRquvnzs+JGS10eMCV5d97SkulwU/eHnP8+KpmprampqatklVNOFAMDsLLsY5p3bAgAgbMo9EJ94s5kFAIzyC457zzxmCgFgpOFawFbNcdSjD7tHGeVn7fZceAYAMProfNSBkKyPnPQ2HxAdCoziBNfEm81MABhrzboQdvhGOwDAwL2wn0JPiyYMEL5K9TIY/0WQ7Y9ebwYAYNWectmuo6Xpm93KZ/bmhuhqaWpu3e8d4kcryKmdCAVOX+X5IOfE8vHDD3kNV/0Co6/Vi86q5FSmxMeGpbcBMGvT4xIi7k6cxNJVsM+K6pRc9c4RdxaEGOtqampqamrvOJzbIWg4t0ufpKSpo7NG1fJcRe9gAy3Y6XjJ+PwKwubcAwci02vonK7ipJSi568Kw52y3u7L6sseEVmVY+PnT4xWX/I3sAzKbWQDMIsTXA9eLKOLtoTSGy4dDTx0dfwCtn2Pr8W5HyvtGsQtChKHofBeEgkFADh+/Lipqamvr69QONW9Z2VlZZaWlmZmZv39/QBw9OhRPT09Pz8/cYYRFhbm4OAweYmsrGx3t+QuRPoxCgoKmzZtMnuNRCI5OjpO3IuhgOYCokOBKOyGrDOnjl0SP/W4FTEHTtFqAKAnbp1nSv27j3Rk3/KUW7N1t8Oe7SqrrePK35zIYRp6K2+fD4oomd5liSUNQ4FY8zIURMLDw83NzT/6Zt/Z2blr1y4KhXL//n0AOHnypLW19b59+8QfwPHjx3/88cddr+3YsePbb78dHPzQqU2Spaio2NTUNHEzISEBdz2guebzDIXuOyFKf/5/ihYOTvuCM+vGPv6EDxhuOBe6x9h41y797d7Xng6/+0rHY1Xpsf6uTju2qS9duOXwXXEn4BC2FzkpfLl4rd7OvXuP5D1nE308I4YCseZxKADAkSNHvLy8jI2NIyMj376XzWYbGxtTKJSwsLCampqcnBxjY2M3N7fg4GCJvHp8fLysrOzB13x9fRcuXDgw8KFTmyRLQUFBdJlpkfDwcAwFNNd8nqEw+CTneEJMxOHgg9GnbjeLu4ufXpufePjgwcNZTSMfPVZ66OmDtw9R+GTC7qrMlNioiLBDB4MvlLZyMRQkDUPhvSQeCiJnzpwJCAjYuHHjhQsXJhaamZlpaGgkJiYWFRXV1dXp6em5ubmdOXNmZGREUq9L+K4HPOsBzX2fZyggycJQINa/QygAwOjoaF5enp2d3YkTJ0QXer53715xcTEAFBcXW1hY5OXldXVJILQnCw0NnfwXkE6nL1u2bDZDoa6ubnT058vPdHZ2Njc3T9ycCAW+kM8SsFh8phBm+3MBhgLCUEDiw1Ag1qyGws2efNMH+jO0cgDo6elxcHCQkZG5desWg8FoaWmRkZExNDRsbW2diZeLjY3ds2fPxM3h4eF169b19r55tTeicARs3XtqFUMPNErWaZWqrL0jk/jyOFswq+fmYyggDAUkPgwFYs1qKNwbKLZ6ZNrLnsG3UgaD0dbWZmZmJiMjo66u3tTUJDrNYSYwmczJOzKEQiGdThcICD+TaFwD4+nOim13+gq1SlVesdrbmW3eda4JL2JncwwYCghDAYkPQ4FYsxoKQhDmd19zrLZrHm38+KPFwGKxRkZGxsbEO9h4PqsZrrZ5vL2T1fGMUWdwX1u00O+pZ8TzkNkcBoYCwlBA4sNQINashoLI1c7UxJcJM/oSKPCZz1NGLQBUDlWoFa8RLXStcQypD5zNYWAoIAwFJD4MBWIREApoNrWNtUY3hon+O+0VLb/72my+OoYCwlBA4sNQIBaGAppBGAoIQwGJD0OBWBgKaAZhKCAMBSQ+DAViYSigGYShgDAUkPgwFIiFoYBmEIYCwlBA4sNQIBaGAppBGAoIQwGJD0OBWBgKaAZhKCAMBSQ+DAViYSigGYShgDAUkPgwFIiFoYBmEIYCwlBA4sNQIBaGAppBGAoIQwGJD0OBWBgKaAZhKCAMBSQ+DAViYSigGYShgDAUkPgwFIiFoYBmEIYCwlBA4sNQIBaGAppBGAoIQwGJD0OBWBgKaAZhKCAMBSQ+DAViYSigGYShgDAUkPgwFIiFoYBmEIYCwlBA4sNQIBaGAppBGAoIQwGJD0OBWBgKaAZhKCAMBSQ+DAViYSigGYShgDAUkPgwFIiFoYBmEIYCwlBA4sNQIBaGAppBGAoIQwGJD0OBWBgKaAZhKCAMBSQ+DAViYSigGeTl5eXp6Un0KBCRoqOjraysiB4Fmt9sbW3DwsKIHoUkCQQCOTm51tZWogcyVe8IBT5CkuDm5ubq6kr0KBCRIiIiKBQK0aNA8xuVSj106BDRo5AkJpMpIyPT2NhI9ECmhM1mvxkK98sffP31139FSGxffPHFF198QfQoEJF+//vf/+Y3vyF6FGh+++1vf/u73/2O6FFI0pdffvkf//Eff/7zn4keyJR8+eWXv/71r38RCgghhBBCb8NQQAghhNB7/X8Igy0MhruoBAAAAABJRU5ErkJggg=="/>
          <p:cNvSpPr>
            <a:spLocks noChangeAspect="1" noChangeArrowheads="1"/>
          </p:cNvSpPr>
          <p:nvPr/>
        </p:nvSpPr>
        <p:spPr bwMode="auto">
          <a:xfrm>
            <a:off x="155575" y="-2865438"/>
            <a:ext cx="6219825" cy="597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spcBef>
                <a:spcPct val="0"/>
              </a:spcBef>
              <a:buClrTx/>
              <a:buFontTx/>
              <a:buNone/>
            </a:pPr>
            <a:endParaRPr lang="el-GR" altLang="el-GR" sz="1800"/>
          </a:p>
        </p:txBody>
      </p:sp>
      <p:pic>
        <p:nvPicPr>
          <p:cNvPr id="22533" name="6 - Εικόνα" descr="κατάλογος.pn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534507" y="1052736"/>
            <a:ext cx="6074986" cy="566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smtClean="0"/>
              <a:t>Παραδείγματα πολυμερών </a:t>
            </a:r>
            <a:r>
              <a:rPr lang="el-GR" dirty="0"/>
              <a:t>συμπύκνωσης</a:t>
            </a:r>
          </a:p>
        </p:txBody>
      </p:sp>
    </p:spTree>
    <p:extLst>
      <p:ext uri="{BB962C8B-B14F-4D97-AF65-F5344CB8AC3E}">
        <p14:creationId xmlns:p14="http://schemas.microsoft.com/office/powerpoint/2010/main" val="3276144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ddition polym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85852" y="3429000"/>
            <a:ext cx="665723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smtClean="0"/>
              <a:t>Πολυμερή προσθήκης</a:t>
            </a:r>
            <a:endParaRPr lang="el-GR" dirty="0"/>
          </a:p>
        </p:txBody>
      </p:sp>
      <p:sp>
        <p:nvSpPr>
          <p:cNvPr id="4" name="3 - Ορθογώνιο"/>
          <p:cNvSpPr/>
          <p:nvPr/>
        </p:nvSpPr>
        <p:spPr>
          <a:xfrm>
            <a:off x="1357290" y="1214422"/>
            <a:ext cx="6286544" cy="1477328"/>
          </a:xfrm>
          <a:prstGeom prst="rect">
            <a:avLst/>
          </a:prstGeom>
        </p:spPr>
        <p:txBody>
          <a:bodyPr wrap="square">
            <a:spAutoFit/>
          </a:bodyPr>
          <a:lstStyle/>
          <a:p>
            <a:pPr algn="just">
              <a:defRPr/>
            </a:pPr>
            <a:r>
              <a:rPr lang="el-GR" dirty="0" smtClean="0"/>
              <a:t>Όταν η μονομερής μονάδα του πολυμερούς ταυτίζεται με αυτή του αντίστοιχου μονομερούς έχουμε τα </a:t>
            </a:r>
            <a:r>
              <a:rPr lang="el-GR" b="1" dirty="0" smtClean="0"/>
              <a:t>πολυμερή προσθήκης </a:t>
            </a:r>
            <a:r>
              <a:rPr lang="el-GR" dirty="0" smtClean="0"/>
              <a:t>(εξαίρεση αποτελούν το πολυαιθυλένιο και το πολύ (</a:t>
            </a:r>
            <a:r>
              <a:rPr lang="el-GR" dirty="0" err="1" smtClean="0"/>
              <a:t>τετραφθοροαιθυλένιο</a:t>
            </a:r>
            <a:r>
              <a:rPr lang="el-GR" dirty="0" smtClean="0"/>
              <a:t>), όπου η επαναλαμβανόμενη ομάδα είναι μικρότερη από το μονομερές). </a:t>
            </a:r>
          </a:p>
        </p:txBody>
      </p:sp>
    </p:spTree>
    <p:extLst>
      <p:ext uri="{BB962C8B-B14F-4D97-AF65-F5344CB8AC3E}">
        <p14:creationId xmlns:p14="http://schemas.microsoft.com/office/powerpoint/2010/main" val="2874771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Είδη πολυμερισμού</a:t>
            </a:r>
            <a:endParaRPr lang="el-GR" dirty="0"/>
          </a:p>
        </p:txBody>
      </p:sp>
      <p:sp>
        <p:nvSpPr>
          <p:cNvPr id="25602" name="Rectangle 3"/>
          <p:cNvSpPr>
            <a:spLocks noGrp="1" noRot="1" noChangeArrowheads="1"/>
          </p:cNvSpPr>
          <p:nvPr>
            <p:ph idx="1"/>
          </p:nvPr>
        </p:nvSpPr>
        <p:spPr>
          <a:xfrm>
            <a:off x="457200" y="1196752"/>
            <a:ext cx="8258204" cy="5040560"/>
          </a:xfrm>
        </p:spPr>
        <p:txBody>
          <a:bodyPr/>
          <a:lstStyle/>
          <a:p>
            <a:pPr marL="0" indent="0" eaLnBrk="1" hangingPunct="1">
              <a:buNone/>
            </a:pPr>
            <a:r>
              <a:rPr lang="el-GR" altLang="el-GR" dirty="0" smtClean="0">
                <a:effectLst/>
              </a:rPr>
              <a:t>Οι πολυμερισμοί διακρίνονται στον</a:t>
            </a:r>
            <a:endParaRPr lang="en-US" altLang="el-GR" dirty="0" smtClean="0">
              <a:effectLst/>
            </a:endParaRPr>
          </a:p>
          <a:p>
            <a:pPr marL="571500" indent="-571500" eaLnBrk="1" hangingPunct="1">
              <a:buFont typeface="+mj-lt"/>
              <a:buAutoNum type="romanLcPeriod"/>
            </a:pPr>
            <a:r>
              <a:rPr lang="el-GR" altLang="el-GR" b="1" dirty="0" smtClean="0">
                <a:effectLst/>
              </a:rPr>
              <a:t>Σταδιακό πολυμερισμό</a:t>
            </a:r>
            <a:r>
              <a:rPr lang="el-GR" altLang="el-GR" dirty="0" smtClean="0">
                <a:effectLst/>
              </a:rPr>
              <a:t> (</a:t>
            </a:r>
            <a:r>
              <a:rPr lang="en-US" altLang="el-GR" dirty="0" smtClean="0">
                <a:effectLst/>
              </a:rPr>
              <a:t>step polymerization</a:t>
            </a:r>
            <a:r>
              <a:rPr lang="el-GR" altLang="el-GR" dirty="0" smtClean="0">
                <a:effectLst/>
              </a:rPr>
              <a:t>)</a:t>
            </a:r>
            <a:endParaRPr lang="en-US" altLang="el-GR" dirty="0" smtClean="0">
              <a:effectLst/>
            </a:endParaRPr>
          </a:p>
          <a:p>
            <a:pPr marL="571500" indent="-571500" eaLnBrk="1" hangingPunct="1">
              <a:buFont typeface="+mj-lt"/>
              <a:buAutoNum type="romanLcPeriod"/>
            </a:pPr>
            <a:r>
              <a:rPr lang="el-GR" altLang="el-GR" b="1" dirty="0" smtClean="0">
                <a:effectLst/>
              </a:rPr>
              <a:t>Αλυσιδωτό πολυμερισμό </a:t>
            </a:r>
            <a:r>
              <a:rPr lang="el-GR" altLang="el-GR" dirty="0" smtClean="0">
                <a:effectLst/>
              </a:rPr>
              <a:t>(</a:t>
            </a:r>
            <a:r>
              <a:rPr lang="en-US" altLang="el-GR" dirty="0" smtClean="0">
                <a:effectLst/>
              </a:rPr>
              <a:t>chain polymerization</a:t>
            </a:r>
            <a:r>
              <a:rPr lang="el-GR" altLang="el-GR" dirty="0" smtClean="0">
                <a:effectLst/>
              </a:rPr>
              <a:t>). </a:t>
            </a:r>
          </a:p>
        </p:txBody>
      </p:sp>
    </p:spTree>
    <p:extLst>
      <p:ext uri="{BB962C8B-B14F-4D97-AF65-F5344CB8AC3E}">
        <p14:creationId xmlns:p14="http://schemas.microsoft.com/office/powerpoint/2010/main" val="55569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Ταξινόμηση αντιδράσεων αλυσωτού πολυμερισμού</a:t>
            </a:r>
            <a:endParaRPr lang="el-GR" dirty="0"/>
          </a:p>
        </p:txBody>
      </p:sp>
      <p:pic>
        <p:nvPicPr>
          <p:cNvPr id="2970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07226" y="1340768"/>
            <a:ext cx="6329548" cy="45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557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smtClean="0"/>
              <a:t>Βαθμός πολυμερισμού</a:t>
            </a:r>
            <a:endParaRPr lang="el-GR" dirty="0"/>
          </a:p>
        </p:txBody>
      </p:sp>
      <p:sp>
        <p:nvSpPr>
          <p:cNvPr id="30722" name="Rectangle 3"/>
          <p:cNvSpPr>
            <a:spLocks noGrp="1" noRot="1" noChangeArrowheads="1"/>
          </p:cNvSpPr>
          <p:nvPr>
            <p:ph idx="1"/>
          </p:nvPr>
        </p:nvSpPr>
        <p:spPr>
          <a:xfrm>
            <a:off x="457200" y="1196752"/>
            <a:ext cx="8507288" cy="5040560"/>
          </a:xfrm>
        </p:spPr>
        <p:txBody>
          <a:bodyPr>
            <a:noAutofit/>
          </a:bodyPr>
          <a:lstStyle/>
          <a:p>
            <a:pPr eaLnBrk="1" hangingPunct="1"/>
            <a:r>
              <a:rPr lang="el-GR" altLang="el-GR" sz="2200" b="1" dirty="0" smtClean="0">
                <a:effectLst/>
              </a:rPr>
              <a:t>Βαθμός πολυμερισμού</a:t>
            </a:r>
            <a:r>
              <a:rPr lang="el-GR" altLang="el-GR" sz="2200" dirty="0" smtClean="0">
                <a:effectLst/>
              </a:rPr>
              <a:t> </a:t>
            </a:r>
            <a:r>
              <a:rPr lang="el-GR" altLang="el-GR" sz="2200" dirty="0" err="1" smtClean="0">
                <a:effectLst/>
              </a:rPr>
              <a:t>μακρομορίου</a:t>
            </a:r>
            <a:r>
              <a:rPr lang="el-GR" altLang="el-GR" sz="2200" dirty="0" smtClean="0">
                <a:effectLst/>
              </a:rPr>
              <a:t> (</a:t>
            </a:r>
            <a:r>
              <a:rPr lang="en-US" altLang="el-GR" sz="2200" dirty="0" smtClean="0">
                <a:effectLst/>
              </a:rPr>
              <a:t>degree of polymerization</a:t>
            </a:r>
            <a:r>
              <a:rPr lang="el-GR" altLang="el-GR" sz="2200" dirty="0" smtClean="0">
                <a:effectLst/>
              </a:rPr>
              <a:t>) ονομάζεται ο συνολικός αριθμός </a:t>
            </a:r>
            <a:r>
              <a:rPr lang="en-US" altLang="el-GR" sz="2200" dirty="0" smtClean="0">
                <a:effectLst/>
              </a:rPr>
              <a:t>n</a:t>
            </a:r>
            <a:r>
              <a:rPr lang="el-GR" altLang="el-GR" sz="2200" dirty="0" smtClean="0">
                <a:effectLst/>
              </a:rPr>
              <a:t> ή ν των επαναλαμβανόμενων μονάδων ενός </a:t>
            </a:r>
            <a:r>
              <a:rPr lang="el-GR" altLang="el-GR" sz="2200" dirty="0" err="1" smtClean="0">
                <a:effectLst/>
              </a:rPr>
              <a:t>μακρομορίου</a:t>
            </a:r>
            <a:r>
              <a:rPr lang="el-GR" altLang="el-GR" sz="2200" dirty="0" smtClean="0">
                <a:effectLst/>
              </a:rPr>
              <a:t> αλυσιδωτού πολυμερισμού.</a:t>
            </a:r>
          </a:p>
          <a:p>
            <a:pPr eaLnBrk="1" hangingPunct="1">
              <a:buNone/>
            </a:pPr>
            <a:endParaRPr lang="en-US" altLang="el-GR" sz="2200" dirty="0" smtClean="0">
              <a:effectLst/>
            </a:endParaRPr>
          </a:p>
          <a:p>
            <a:pPr eaLnBrk="1" hangingPunct="1"/>
            <a:r>
              <a:rPr lang="el-GR" altLang="el-GR" sz="2200" dirty="0" smtClean="0">
                <a:effectLst/>
              </a:rPr>
              <a:t>Η δομή και ο βαθμός πολυμερισμού καθορίζουν σημαντικά τις ιδιότητες ενός πολυμερούς.</a:t>
            </a:r>
          </a:p>
          <a:p>
            <a:pPr eaLnBrk="1" hangingPunct="1">
              <a:buNone/>
            </a:pPr>
            <a:endParaRPr lang="el-GR" altLang="el-GR" sz="2200" dirty="0" smtClean="0">
              <a:effectLst/>
            </a:endParaRPr>
          </a:p>
          <a:p>
            <a:pPr eaLnBrk="1" hangingPunct="1"/>
            <a:r>
              <a:rPr lang="el-GR" altLang="el-GR" sz="2200" dirty="0" smtClean="0">
                <a:effectLst/>
              </a:rPr>
              <a:t>Επίσης, ο βαθμός πολυμερισμού καθορίζει και το μοριακό βάρος του πολυμερούς (Μ = </a:t>
            </a:r>
            <a:r>
              <a:rPr lang="el-GR" altLang="el-GR" sz="2200" dirty="0" err="1" smtClean="0">
                <a:effectLst/>
              </a:rPr>
              <a:t>νΜο</a:t>
            </a:r>
            <a:r>
              <a:rPr lang="el-GR" altLang="el-GR" sz="2200" dirty="0" smtClean="0">
                <a:effectLst/>
              </a:rPr>
              <a:t> με </a:t>
            </a:r>
            <a:r>
              <a:rPr lang="el-GR" altLang="el-GR" sz="2200" dirty="0" err="1" smtClean="0">
                <a:effectLst/>
              </a:rPr>
              <a:t>Μο</a:t>
            </a:r>
            <a:r>
              <a:rPr lang="el-GR" altLang="el-GR" sz="2200" dirty="0" smtClean="0">
                <a:effectLst/>
              </a:rPr>
              <a:t> το μοριακό βάρος της επαναλαμβανόμενης μονάδας). </a:t>
            </a:r>
          </a:p>
        </p:txBody>
      </p:sp>
    </p:spTree>
    <p:extLst>
      <p:ext uri="{BB962C8B-B14F-4D97-AF65-F5344CB8AC3E}">
        <p14:creationId xmlns:p14="http://schemas.microsoft.com/office/powerpoint/2010/main" val="2750635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Πολυμερή</a:t>
            </a:r>
            <a:endParaRPr lang="el-GR" dirty="0"/>
          </a:p>
        </p:txBody>
      </p:sp>
      <p:sp>
        <p:nvSpPr>
          <p:cNvPr id="1031173" name="Rectangle 5"/>
          <p:cNvSpPr>
            <a:spLocks noGrp="1" noRot="1" noChangeArrowheads="1"/>
          </p:cNvSpPr>
          <p:nvPr>
            <p:ph idx="1"/>
          </p:nvPr>
        </p:nvSpPr>
        <p:spPr>
          <a:xfrm>
            <a:off x="457200" y="1196752"/>
            <a:ext cx="7400948" cy="5040560"/>
          </a:xfrm>
        </p:spPr>
        <p:txBody>
          <a:bodyPr>
            <a:normAutofit/>
          </a:bodyPr>
          <a:lstStyle/>
          <a:p>
            <a:pPr eaLnBrk="1" hangingPunct="1">
              <a:defRPr/>
            </a:pPr>
            <a:r>
              <a:rPr lang="en-US" sz="2400" dirty="0" smtClean="0"/>
              <a:t>T</a:t>
            </a:r>
            <a:r>
              <a:rPr lang="el-GR" sz="2400" dirty="0" smtClean="0"/>
              <a:t>α διαλύματα και τα </a:t>
            </a:r>
            <a:r>
              <a:rPr lang="el-GR" sz="2400" dirty="0" err="1" smtClean="0"/>
              <a:t>τήγματα</a:t>
            </a:r>
            <a:r>
              <a:rPr lang="el-GR" sz="2400" dirty="0" smtClean="0"/>
              <a:t> πολυμερών είναι μία κατηγορία υλικών που ανήκουν στα «χαλαρά υλικά». Οι διαστάσεις τους ξεκινούν από την </a:t>
            </a:r>
            <a:r>
              <a:rPr lang="el-GR" sz="2400" dirty="0" err="1" smtClean="0"/>
              <a:t>νανοσκοπική</a:t>
            </a:r>
            <a:r>
              <a:rPr lang="el-GR" sz="2400" dirty="0" smtClean="0"/>
              <a:t> και φτάνουν ως και την </a:t>
            </a:r>
            <a:r>
              <a:rPr lang="el-GR" sz="2400" dirty="0" err="1" smtClean="0"/>
              <a:t>μεσοσκοπική</a:t>
            </a:r>
            <a:r>
              <a:rPr lang="el-GR" sz="2400" dirty="0" smtClean="0"/>
              <a:t> κλίμακα</a:t>
            </a:r>
            <a:r>
              <a:rPr lang="en-US" sz="2400" dirty="0" smtClean="0"/>
              <a:t>.</a:t>
            </a:r>
            <a:endParaRPr lang="el-GR" sz="2400" dirty="0" smtClean="0"/>
          </a:p>
        </p:txBody>
      </p:sp>
      <p:pic>
        <p:nvPicPr>
          <p:cNvPr id="83970" name="Picture 2" descr="http://pslc.ws/macrog/kidsmac/images/pschain.gif"/>
          <p:cNvPicPr>
            <a:picLocks noChangeAspect="1" noChangeArrowheads="1"/>
          </p:cNvPicPr>
          <p:nvPr/>
        </p:nvPicPr>
        <p:blipFill>
          <a:blip r:embed="rId2"/>
          <a:srcRect/>
          <a:stretch>
            <a:fillRect/>
          </a:stretch>
        </p:blipFill>
        <p:spPr bwMode="auto">
          <a:xfrm>
            <a:off x="642910" y="3286124"/>
            <a:ext cx="7753350" cy="2057401"/>
          </a:xfrm>
          <a:prstGeom prst="rect">
            <a:avLst/>
          </a:prstGeom>
          <a:noFill/>
        </p:spPr>
      </p:pic>
      <p:sp>
        <p:nvSpPr>
          <p:cNvPr id="5" name="4 - Ορθογώνιο"/>
          <p:cNvSpPr/>
          <p:nvPr/>
        </p:nvSpPr>
        <p:spPr>
          <a:xfrm>
            <a:off x="3567045" y="5551770"/>
            <a:ext cx="2166555" cy="276999"/>
          </a:xfrm>
          <a:prstGeom prst="rect">
            <a:avLst/>
          </a:prstGeom>
        </p:spPr>
        <p:txBody>
          <a:bodyPr wrap="none">
            <a:spAutoFit/>
          </a:bodyPr>
          <a:lstStyle/>
          <a:p>
            <a:r>
              <a:rPr lang="en-US" sz="1200" dirty="0" smtClean="0">
                <a:solidFill>
                  <a:schemeClr val="tx1">
                    <a:lumMod val="75000"/>
                    <a:lumOff val="25000"/>
                  </a:schemeClr>
                </a:solidFill>
                <a:latin typeface="+mn-lt"/>
              </a:rPr>
              <a:t>pslc.ws/</a:t>
            </a:r>
            <a:r>
              <a:rPr lang="en-US" sz="1200" dirty="0" err="1" smtClean="0">
                <a:solidFill>
                  <a:schemeClr val="tx1">
                    <a:lumMod val="75000"/>
                    <a:lumOff val="25000"/>
                  </a:schemeClr>
                </a:solidFill>
                <a:latin typeface="+mn-lt"/>
              </a:rPr>
              <a:t>macrog</a:t>
            </a:r>
            <a:r>
              <a:rPr lang="en-US" sz="1200" dirty="0" smtClean="0">
                <a:solidFill>
                  <a:schemeClr val="tx1">
                    <a:lumMod val="75000"/>
                    <a:lumOff val="25000"/>
                  </a:schemeClr>
                </a:solidFill>
                <a:latin typeface="+mn-lt"/>
              </a:rPr>
              <a:t>/</a:t>
            </a:r>
            <a:r>
              <a:rPr lang="en-US" sz="1200" dirty="0" err="1" smtClean="0">
                <a:solidFill>
                  <a:schemeClr val="tx1">
                    <a:lumMod val="75000"/>
                    <a:lumOff val="25000"/>
                  </a:schemeClr>
                </a:solidFill>
                <a:latin typeface="+mn-lt"/>
              </a:rPr>
              <a:t>kidsmac</a:t>
            </a:r>
            <a:r>
              <a:rPr lang="en-US" sz="1200" dirty="0" smtClean="0">
                <a:solidFill>
                  <a:schemeClr val="tx1">
                    <a:lumMod val="75000"/>
                    <a:lumOff val="25000"/>
                  </a:schemeClr>
                </a:solidFill>
                <a:latin typeface="+mn-lt"/>
              </a:rPr>
              <a:t>/basics</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536080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Ομοπολυμερή</a:t>
            </a:r>
            <a:endParaRPr lang="el-GR" dirty="0"/>
          </a:p>
        </p:txBody>
      </p:sp>
      <p:sp>
        <p:nvSpPr>
          <p:cNvPr id="1048579" name="Rectangle 3"/>
          <p:cNvSpPr>
            <a:spLocks noGrp="1" noRot="1" noChangeArrowheads="1"/>
          </p:cNvSpPr>
          <p:nvPr>
            <p:ph idx="1"/>
          </p:nvPr>
        </p:nvSpPr>
        <p:spPr/>
        <p:txBody>
          <a:bodyPr>
            <a:normAutofit/>
          </a:bodyPr>
          <a:lstStyle/>
          <a:p>
            <a:pPr eaLnBrk="1" hangingPunct="1">
              <a:defRPr/>
            </a:pPr>
            <a:r>
              <a:rPr lang="el-GR" sz="2800" dirty="0" smtClean="0"/>
              <a:t>Τα πολυμερή χαρακτηρίζονται ως </a:t>
            </a:r>
            <a:r>
              <a:rPr lang="el-GR" sz="2800" dirty="0" err="1" smtClean="0"/>
              <a:t>ομοπολυμερή</a:t>
            </a:r>
            <a:r>
              <a:rPr lang="el-GR" sz="2800" dirty="0" smtClean="0"/>
              <a:t> (</a:t>
            </a:r>
            <a:r>
              <a:rPr lang="en-US" sz="2800" dirty="0" err="1" smtClean="0"/>
              <a:t>Homopolymers</a:t>
            </a:r>
            <a:r>
              <a:rPr lang="el-GR" sz="2800" dirty="0" smtClean="0"/>
              <a:t>) όταν περιέχουν μόνο ένα είδος μονομερούς μονάδας.</a:t>
            </a:r>
            <a:endParaRPr lang="en-US" sz="2800" dirty="0" smtClean="0"/>
          </a:p>
          <a:p>
            <a:pPr eaLnBrk="1" hangingPunct="1">
              <a:defRPr/>
            </a:pPr>
            <a:endParaRPr lang="en-US" sz="2800" dirty="0" smtClean="0"/>
          </a:p>
          <a:p>
            <a:pPr eaLnBrk="1" hangingPunct="1">
              <a:defRPr/>
            </a:pPr>
            <a:r>
              <a:rPr lang="el-GR" sz="2800" dirty="0" smtClean="0"/>
              <a:t>π.χ.	 ...-Α-Α-Α-Α-Α-Α-...	ή  (-Α-)</a:t>
            </a:r>
            <a:r>
              <a:rPr lang="en-US" sz="2800" dirty="0" smtClean="0"/>
              <a:t>n</a:t>
            </a:r>
            <a:endParaRPr lang="el-GR" sz="2800" dirty="0" smtClean="0"/>
          </a:p>
        </p:txBody>
      </p:sp>
      <p:pic>
        <p:nvPicPr>
          <p:cNvPr id="31748" name="Picture 5" descr="http://www.brooklyn.cuny.edu/bc/ahp/SDPS/graphics/HomoP.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5696" y="3725883"/>
            <a:ext cx="2857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cdn4.iconfinder.com/data/icons/web-pages-seo/512/59-512.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74050" y="4837911"/>
            <a:ext cx="988956" cy="9889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1560" y="5009224"/>
            <a:ext cx="2232248" cy="646331"/>
          </a:xfrm>
          <a:prstGeom prst="rect">
            <a:avLst/>
          </a:prstGeom>
        </p:spPr>
        <p:txBody>
          <a:bodyPr wrap="square">
            <a:spAutoFit/>
          </a:bodyPr>
          <a:lstStyle/>
          <a:p>
            <a:pPr algn="r"/>
            <a:r>
              <a:rPr lang="en-US" b="1" dirty="0">
                <a:latin typeface="+mn-lt"/>
              </a:rPr>
              <a:t>Monomer</a:t>
            </a:r>
          </a:p>
          <a:p>
            <a:pPr algn="r"/>
            <a:r>
              <a:rPr lang="en-US" dirty="0">
                <a:latin typeface="+mn-lt"/>
              </a:rPr>
              <a:t> </a:t>
            </a:r>
            <a:r>
              <a:rPr lang="en-US" b="1" dirty="0" smtClean="0">
                <a:latin typeface="+mn-lt"/>
              </a:rPr>
              <a:t>Chemical </a:t>
            </a:r>
            <a:r>
              <a:rPr lang="en-US" b="1" dirty="0">
                <a:latin typeface="+mn-lt"/>
              </a:rPr>
              <a:t>compound</a:t>
            </a:r>
            <a:endParaRPr lang="el-GR" dirty="0">
              <a:latin typeface="+mn-lt"/>
            </a:endParaRPr>
          </a:p>
        </p:txBody>
      </p:sp>
    </p:spTree>
    <p:extLst>
      <p:ext uri="{BB962C8B-B14F-4D97-AF65-F5344CB8AC3E}">
        <p14:creationId xmlns:p14="http://schemas.microsoft.com/office/powerpoint/2010/main" val="3168055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Γραμμικά </a:t>
            </a:r>
            <a:r>
              <a:rPr lang="el-GR" dirty="0" err="1"/>
              <a:t>ομοπολυμερή</a:t>
            </a:r>
            <a:endParaRPr lang="el-GR" dirty="0"/>
          </a:p>
        </p:txBody>
      </p:sp>
      <p:sp>
        <p:nvSpPr>
          <p:cNvPr id="1049603" name="Rectangle 3"/>
          <p:cNvSpPr>
            <a:spLocks noGrp="1" noRot="1" noChangeArrowheads="1"/>
          </p:cNvSpPr>
          <p:nvPr>
            <p:ph idx="1"/>
          </p:nvPr>
        </p:nvSpPr>
        <p:spPr/>
        <p:txBody>
          <a:bodyPr>
            <a:normAutofit/>
          </a:bodyPr>
          <a:lstStyle/>
          <a:p>
            <a:pPr eaLnBrk="1" hangingPunct="1">
              <a:defRPr/>
            </a:pPr>
            <a:r>
              <a:rPr lang="el-GR" sz="2800" dirty="0" smtClean="0"/>
              <a:t>Στα γραμμικά </a:t>
            </a:r>
            <a:r>
              <a:rPr lang="el-GR" sz="2800" dirty="0" err="1" smtClean="0"/>
              <a:t>ομοπολυμερή</a:t>
            </a:r>
            <a:r>
              <a:rPr lang="el-GR" sz="2800" dirty="0" smtClean="0"/>
              <a:t> κάθε επαναλαμβανόμενη μονάδα συνδέεται με ομοιοπολικό δεσμό με δύο άλλες, με εξαίρεση τις δύο τελικές μονάδες της </a:t>
            </a:r>
            <a:r>
              <a:rPr lang="el-GR" sz="2800" dirty="0" err="1" smtClean="0"/>
              <a:t>πολυμερικής</a:t>
            </a:r>
            <a:r>
              <a:rPr lang="el-GR" sz="2800" dirty="0" smtClean="0"/>
              <a:t> αλυσίδας.</a:t>
            </a:r>
            <a:endParaRPr lang="en-US" sz="2800" dirty="0" smtClean="0"/>
          </a:p>
          <a:p>
            <a:pPr eaLnBrk="1" hangingPunct="1">
              <a:buFont typeface="Wingdings" pitchFamily="2" charset="2"/>
              <a:buNone/>
              <a:defRPr/>
            </a:pPr>
            <a:endParaRPr lang="el-GR" sz="2800" dirty="0" smtClean="0"/>
          </a:p>
        </p:txBody>
      </p:sp>
      <p:pic>
        <p:nvPicPr>
          <p:cNvPr id="32771" name="Picture 5" descr="http://www.brooklyn.cuny.edu/bc/ahp/SDPS/graphics/HomoP.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43808" y="3933056"/>
            <a:ext cx="2857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835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Γραμμικά </a:t>
            </a:r>
            <a:r>
              <a:rPr lang="el-GR" dirty="0" err="1"/>
              <a:t>ομοπολυμερή</a:t>
            </a:r>
            <a:endParaRPr lang="el-GR" dirty="0"/>
          </a:p>
        </p:txBody>
      </p:sp>
      <p:pic>
        <p:nvPicPr>
          <p:cNvPr id="33796" name="Picture 7" descr="http://www.brooklyn.cuny.edu/bc/ahp/SDPS/graphics/HomoP.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5643563"/>
            <a:ext cx="2857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196752"/>
            <a:ext cx="8229600" cy="1656184"/>
          </a:xfrm>
        </p:spPr>
        <p:txBody>
          <a:bodyPr>
            <a:normAutofit/>
          </a:bodyPr>
          <a:lstStyle/>
          <a:p>
            <a:pPr>
              <a:lnSpc>
                <a:spcPct val="120000"/>
              </a:lnSpc>
            </a:pPr>
            <a:r>
              <a:rPr lang="el-GR" sz="2800" dirty="0"/>
              <a:t>Τέτοια παραδείγματα είναι το πολυαιθυλένιο, το πολυπροπυλένιο, η </a:t>
            </a:r>
            <a:r>
              <a:rPr lang="el-GR" sz="2800" dirty="0" err="1"/>
              <a:t>πολυαιθυλενογλυκόλη</a:t>
            </a:r>
            <a:r>
              <a:rPr lang="el-GR" sz="2800" dirty="0"/>
              <a:t>. </a:t>
            </a:r>
          </a:p>
          <a:p>
            <a:pPr marL="0" indent="0">
              <a:buNone/>
            </a:pPr>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490082" y="2283510"/>
            <a:ext cx="8163836" cy="31426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400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Συμπολυμερή</a:t>
            </a:r>
            <a:endParaRPr lang="el-GR" dirty="0"/>
          </a:p>
        </p:txBody>
      </p:sp>
      <p:sp>
        <p:nvSpPr>
          <p:cNvPr id="1051651" name="Rectangle 3"/>
          <p:cNvSpPr>
            <a:spLocks noGrp="1" noRot="1" noChangeArrowheads="1"/>
          </p:cNvSpPr>
          <p:nvPr>
            <p:ph idx="1"/>
          </p:nvPr>
        </p:nvSpPr>
        <p:spPr/>
        <p:txBody>
          <a:bodyPr>
            <a:normAutofit/>
          </a:bodyPr>
          <a:lstStyle/>
          <a:p>
            <a:pPr eaLnBrk="1" hangingPunct="1">
              <a:defRPr/>
            </a:pPr>
            <a:r>
              <a:rPr lang="el-GR" sz="2800" dirty="0" smtClean="0">
                <a:effectLst/>
              </a:rPr>
              <a:t>Πολυμερή τα οποία προέρχονται από περισσότερα από δύο διαφορετικά είδη μονομερών ονομάζονται </a:t>
            </a:r>
            <a:r>
              <a:rPr lang="el-GR" sz="2800" b="1" dirty="0" err="1" smtClean="0">
                <a:effectLst/>
              </a:rPr>
              <a:t>συμπολυμερή</a:t>
            </a:r>
            <a:r>
              <a:rPr lang="el-GR" sz="2800" dirty="0" smtClean="0">
                <a:effectLst/>
              </a:rPr>
              <a:t> (</a:t>
            </a:r>
            <a:r>
              <a:rPr lang="en-US" sz="2800" dirty="0" smtClean="0">
                <a:effectLst/>
              </a:rPr>
              <a:t>copolymers</a:t>
            </a:r>
            <a:r>
              <a:rPr lang="el-GR" sz="2800" dirty="0" smtClean="0">
                <a:effectLst/>
              </a:rPr>
              <a:t>) π.χ. το </a:t>
            </a:r>
            <a:r>
              <a:rPr lang="el-GR" sz="2800" dirty="0" err="1" smtClean="0">
                <a:effectLst/>
              </a:rPr>
              <a:t>πολυ</a:t>
            </a:r>
            <a:r>
              <a:rPr lang="el-GR" sz="2800" dirty="0" smtClean="0">
                <a:effectLst/>
              </a:rPr>
              <a:t>(</a:t>
            </a:r>
            <a:r>
              <a:rPr lang="el-GR" sz="2800" dirty="0" err="1" smtClean="0">
                <a:effectLst/>
              </a:rPr>
              <a:t>στυρένιο</a:t>
            </a:r>
            <a:r>
              <a:rPr lang="el-GR" sz="2800" dirty="0" smtClean="0">
                <a:effectLst/>
              </a:rPr>
              <a:t>-</a:t>
            </a:r>
            <a:r>
              <a:rPr lang="el-GR" sz="2800" dirty="0" err="1" smtClean="0">
                <a:effectLst/>
              </a:rPr>
              <a:t>μεθακρυλικός</a:t>
            </a:r>
            <a:r>
              <a:rPr lang="el-GR" sz="2800" dirty="0" smtClean="0">
                <a:effectLst/>
              </a:rPr>
              <a:t> </a:t>
            </a:r>
            <a:r>
              <a:rPr lang="el-GR" sz="2800" dirty="0" err="1" smtClean="0">
                <a:effectLst/>
              </a:rPr>
              <a:t>μεθυλεστέρας</a:t>
            </a:r>
            <a:r>
              <a:rPr lang="el-GR" sz="2800" dirty="0" smtClean="0">
                <a:effectLst/>
              </a:rPr>
              <a:t>), ο </a:t>
            </a:r>
            <a:r>
              <a:rPr lang="el-GR" sz="2800" dirty="0" err="1" smtClean="0">
                <a:effectLst/>
              </a:rPr>
              <a:t>πολυ</a:t>
            </a:r>
            <a:r>
              <a:rPr lang="el-GR" sz="2800" dirty="0" smtClean="0">
                <a:effectLst/>
              </a:rPr>
              <a:t>(</a:t>
            </a:r>
            <a:r>
              <a:rPr lang="el-GR" sz="2800" dirty="0" err="1" smtClean="0">
                <a:effectLst/>
              </a:rPr>
              <a:t>τερεφθαλικός</a:t>
            </a:r>
            <a:r>
              <a:rPr lang="el-GR" sz="2800" dirty="0" smtClean="0">
                <a:effectLst/>
              </a:rPr>
              <a:t> </a:t>
            </a:r>
            <a:r>
              <a:rPr lang="el-GR" sz="2800" dirty="0" err="1" smtClean="0">
                <a:effectLst/>
              </a:rPr>
              <a:t>αιθυλενεστέρας</a:t>
            </a:r>
            <a:r>
              <a:rPr lang="el-GR" sz="2800" dirty="0" smtClean="0">
                <a:effectLst/>
              </a:rPr>
              <a:t>).</a:t>
            </a:r>
          </a:p>
          <a:p>
            <a:pPr eaLnBrk="1" hangingPunct="1">
              <a:buNone/>
              <a:defRPr/>
            </a:pPr>
            <a:endParaRPr lang="el-GR" sz="2800" dirty="0" smtClean="0">
              <a:effectLst/>
            </a:endParaRPr>
          </a:p>
          <a:p>
            <a:pPr eaLnBrk="1" hangingPunct="1">
              <a:defRPr/>
            </a:pPr>
            <a:r>
              <a:rPr lang="en-US" sz="2800" dirty="0" smtClean="0"/>
              <a:t>When two or more different monomers unite together to polymerize, their result is called as </a:t>
            </a:r>
            <a:r>
              <a:rPr lang="en-US" sz="2800" b="1" dirty="0" smtClean="0"/>
              <a:t>copolymer</a:t>
            </a:r>
            <a:r>
              <a:rPr lang="en-US" sz="2800" dirty="0" smtClean="0"/>
              <a:t> and its process is called </a:t>
            </a:r>
            <a:r>
              <a:rPr lang="en-US" sz="2800" dirty="0" smtClean="0">
                <a:hlinkClick r:id="rId2" tooltip="Copolymerization"/>
              </a:rPr>
              <a:t>copolymerization</a:t>
            </a:r>
            <a:r>
              <a:rPr lang="en-US" sz="2800" dirty="0" smtClean="0"/>
              <a:t>.</a:t>
            </a:r>
            <a:endParaRPr lang="el-GR" sz="2800" b="1" dirty="0" smtClean="0">
              <a:effectLst/>
            </a:endParaRPr>
          </a:p>
        </p:txBody>
      </p:sp>
    </p:spTree>
    <p:extLst>
      <p:ext uri="{BB962C8B-B14F-4D97-AF65-F5344CB8AC3E}">
        <p14:creationId xmlns:p14="http://schemas.microsoft.com/office/powerpoint/2010/main" val="3234573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Τα </a:t>
            </a:r>
            <a:r>
              <a:rPr lang="el-GR" dirty="0" err="1"/>
              <a:t>συμπολυμερή</a:t>
            </a:r>
            <a:r>
              <a:rPr lang="el-GR" dirty="0"/>
              <a:t> </a:t>
            </a:r>
            <a:r>
              <a:rPr lang="el-GR" dirty="0" smtClean="0"/>
              <a:t>διακρίνονται σε</a:t>
            </a:r>
            <a:endParaRPr lang="el-GR" dirty="0"/>
          </a:p>
        </p:txBody>
      </p:sp>
      <p:sp>
        <p:nvSpPr>
          <p:cNvPr id="1063941" name="Rectangle 5"/>
          <p:cNvSpPr>
            <a:spLocks noGrp="1" noRot="1" noChangeArrowheads="1"/>
          </p:cNvSpPr>
          <p:nvPr>
            <p:ph idx="1"/>
          </p:nvPr>
        </p:nvSpPr>
        <p:spPr>
          <a:xfrm>
            <a:off x="492327" y="1196752"/>
            <a:ext cx="4186238" cy="5040560"/>
          </a:xfrm>
        </p:spPr>
        <p:txBody>
          <a:bodyPr/>
          <a:lstStyle/>
          <a:p>
            <a:pPr marL="457200" indent="-457200" eaLnBrk="1" hangingPunct="1">
              <a:buFont typeface="+mj-lt"/>
              <a:buAutoNum type="arabicPeriod"/>
              <a:defRPr/>
            </a:pPr>
            <a:r>
              <a:rPr lang="el-GR" sz="2400" dirty="0" smtClean="0">
                <a:effectLst/>
              </a:rPr>
              <a:t>Τυχαία </a:t>
            </a:r>
            <a:r>
              <a:rPr lang="el-GR" sz="2400" dirty="0" err="1" smtClean="0">
                <a:effectLst/>
              </a:rPr>
              <a:t>συμπολυμερή</a:t>
            </a:r>
            <a:r>
              <a:rPr lang="el-GR" sz="2400" dirty="0" smtClean="0">
                <a:effectLst/>
              </a:rPr>
              <a:t> (</a:t>
            </a:r>
            <a:r>
              <a:rPr lang="en-US" sz="2400" dirty="0" smtClean="0">
                <a:effectLst/>
              </a:rPr>
              <a:t>random copolymers</a:t>
            </a:r>
            <a:r>
              <a:rPr lang="el-GR" sz="2400" dirty="0" smtClean="0">
                <a:effectLst/>
              </a:rPr>
              <a:t> ή </a:t>
            </a:r>
            <a:r>
              <a:rPr lang="el-GR" sz="2400" dirty="0" err="1" smtClean="0">
                <a:effectLst/>
              </a:rPr>
              <a:t>statistical</a:t>
            </a:r>
            <a:r>
              <a:rPr lang="el-GR" sz="2400" dirty="0" smtClean="0">
                <a:effectLst/>
              </a:rPr>
              <a:t>) στην περίπτωση όπου οι δομικές μονάδες του πολυμερούς είναι τυχαία κατανεμημένες κατά μήκος της αλυσίδας </a:t>
            </a:r>
          </a:p>
          <a:p>
            <a:pPr eaLnBrk="1" hangingPunct="1">
              <a:buFont typeface="Wingdings" pitchFamily="2" charset="2"/>
              <a:buNone/>
              <a:defRPr/>
            </a:pPr>
            <a:endParaRPr lang="en-US" sz="2400" dirty="0" smtClean="0">
              <a:effectLst/>
            </a:endParaRPr>
          </a:p>
          <a:p>
            <a:pPr indent="12700" eaLnBrk="1" hangingPunct="1">
              <a:buFont typeface="Wingdings" pitchFamily="2" charset="2"/>
              <a:buNone/>
              <a:defRPr/>
            </a:pPr>
            <a:r>
              <a:rPr lang="el-GR" sz="2400" dirty="0" smtClean="0">
                <a:effectLst/>
              </a:rPr>
              <a:t>π.χ.  ...-Α-</a:t>
            </a:r>
            <a:r>
              <a:rPr lang="en-US" sz="2400" dirty="0" smtClean="0">
                <a:effectLst/>
              </a:rPr>
              <a:t>B</a:t>
            </a:r>
            <a:r>
              <a:rPr lang="el-GR" sz="2400" dirty="0" smtClean="0">
                <a:effectLst/>
              </a:rPr>
              <a:t>-</a:t>
            </a:r>
            <a:r>
              <a:rPr lang="en-US" sz="2400" dirty="0" smtClean="0">
                <a:effectLst/>
              </a:rPr>
              <a:t>B</a:t>
            </a:r>
            <a:r>
              <a:rPr lang="el-GR" sz="2400" dirty="0" smtClean="0">
                <a:effectLst/>
              </a:rPr>
              <a:t>-Α-</a:t>
            </a:r>
            <a:r>
              <a:rPr lang="en-US" sz="2400" dirty="0" smtClean="0">
                <a:effectLst/>
              </a:rPr>
              <a:t>B</a:t>
            </a:r>
            <a:r>
              <a:rPr lang="el-GR" sz="2400" dirty="0" smtClean="0">
                <a:effectLst/>
              </a:rPr>
              <a:t>-Α-</a:t>
            </a:r>
            <a:r>
              <a:rPr lang="en-US" sz="2400" dirty="0" smtClean="0">
                <a:effectLst/>
              </a:rPr>
              <a:t>A</a:t>
            </a:r>
            <a:r>
              <a:rPr lang="el-GR" sz="2400" dirty="0" smtClean="0">
                <a:effectLst/>
              </a:rPr>
              <a:t>-</a:t>
            </a:r>
            <a:r>
              <a:rPr lang="en-US" sz="2400" dirty="0" smtClean="0">
                <a:effectLst/>
              </a:rPr>
              <a:t>A</a:t>
            </a:r>
            <a:r>
              <a:rPr lang="el-GR" sz="2400" dirty="0" smtClean="0">
                <a:effectLst/>
              </a:rPr>
              <a:t>-...</a:t>
            </a:r>
          </a:p>
          <a:p>
            <a:pPr eaLnBrk="1" hangingPunct="1">
              <a:defRPr/>
            </a:pPr>
            <a:endParaRPr lang="el-GR" sz="2400" dirty="0" smtClean="0"/>
          </a:p>
        </p:txBody>
      </p:sp>
      <p:pic>
        <p:nvPicPr>
          <p:cNvPr id="35843" name="Picture 7"/>
          <p:cNvPicPr>
            <a:picLocks noGrp="1" noChangeAspect="1" noChangeArrowheads="1"/>
          </p:cNvPicPr>
          <p:nvPr>
            <p:ph type="body" sz="half" idx="4294967295"/>
          </p:nvPr>
        </p:nvPicPr>
        <p:blipFill>
          <a:blip r:embed="rId2">
            <a:extLst>
              <a:ext uri="{28A0092B-C50C-407E-A947-70E740481C1C}">
                <a14:useLocalDpi xmlns:a14="http://schemas.microsoft.com/office/drawing/2010/main"/>
              </a:ext>
            </a:extLst>
          </a:blip>
          <a:stretch>
            <a:fillRect/>
          </a:stretch>
        </p:blipFill>
        <p:spPr>
          <a:xfrm>
            <a:off x="5066923" y="4784702"/>
            <a:ext cx="3800475" cy="14382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845" name="Picture 9" descr="http://www.doitpoms.ac.uk/tlplib/polymerbasics/images/Copolymers.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191" y="1268759"/>
            <a:ext cx="4153207" cy="35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883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a:t>
            </a:r>
            <a:r>
              <a:rPr lang="el-GR" dirty="0" err="1"/>
              <a:t>συμπολυμερή</a:t>
            </a:r>
            <a:r>
              <a:rPr lang="el-GR" dirty="0"/>
              <a:t> διακρίνονται σε</a:t>
            </a:r>
          </a:p>
        </p:txBody>
      </p:sp>
      <p:sp>
        <p:nvSpPr>
          <p:cNvPr id="36866" name="Rectangle 3"/>
          <p:cNvSpPr>
            <a:spLocks noGrp="1" noRot="1" noChangeArrowheads="1"/>
          </p:cNvSpPr>
          <p:nvPr>
            <p:ph idx="1"/>
          </p:nvPr>
        </p:nvSpPr>
        <p:spPr>
          <a:xfrm>
            <a:off x="457200" y="1196752"/>
            <a:ext cx="5770984" cy="5661248"/>
          </a:xfrm>
        </p:spPr>
        <p:txBody>
          <a:bodyPr>
            <a:noAutofit/>
          </a:bodyPr>
          <a:lstStyle/>
          <a:p>
            <a:pPr marL="457200" indent="-457200">
              <a:spcAft>
                <a:spcPts val="600"/>
              </a:spcAft>
              <a:buFont typeface="+mj-lt"/>
              <a:buAutoNum type="arabicPeriod" startAt="2"/>
            </a:pPr>
            <a:r>
              <a:rPr lang="el-GR" altLang="el-GR" sz="2400" dirty="0" smtClean="0">
                <a:effectLst/>
              </a:rPr>
              <a:t>Εναλλασσόμενα </a:t>
            </a:r>
            <a:r>
              <a:rPr lang="el-GR" altLang="el-GR" sz="2400" dirty="0" err="1" smtClean="0">
                <a:effectLst/>
              </a:rPr>
              <a:t>συμπολυμερή</a:t>
            </a:r>
            <a:r>
              <a:rPr lang="el-GR" altLang="el-GR" sz="2400" dirty="0" smtClean="0">
                <a:effectLst/>
              </a:rPr>
              <a:t> (</a:t>
            </a:r>
            <a:r>
              <a:rPr lang="en-US" altLang="el-GR" sz="2400" dirty="0" smtClean="0">
                <a:effectLst/>
              </a:rPr>
              <a:t>alternating copolymers</a:t>
            </a:r>
            <a:r>
              <a:rPr lang="el-GR" altLang="el-GR" sz="2400" dirty="0" smtClean="0">
                <a:effectLst/>
              </a:rPr>
              <a:t>) ονομάζονται εκείνα των οποίων οι μονομερείς μονάδες εναλλάσσονται στην </a:t>
            </a:r>
            <a:r>
              <a:rPr lang="el-GR" altLang="el-GR" sz="2400" dirty="0" err="1" smtClean="0">
                <a:effectLst/>
              </a:rPr>
              <a:t>μακρομοριακή</a:t>
            </a:r>
            <a:r>
              <a:rPr lang="el-GR" altLang="el-GR" sz="2400" dirty="0" smtClean="0">
                <a:effectLst/>
              </a:rPr>
              <a:t> αλυσίδα.</a:t>
            </a:r>
            <a:endParaRPr lang="en-US" altLang="el-GR" sz="2400" dirty="0" smtClean="0">
              <a:effectLst/>
            </a:endParaRPr>
          </a:p>
          <a:p>
            <a:pPr marL="0" indent="450850">
              <a:spcAft>
                <a:spcPts val="600"/>
              </a:spcAft>
              <a:buNone/>
            </a:pPr>
            <a:r>
              <a:rPr lang="el-GR" altLang="el-GR" sz="2400" dirty="0" smtClean="0">
                <a:effectLst/>
              </a:rPr>
              <a:t>π.χ.	 ...-Α-</a:t>
            </a:r>
            <a:r>
              <a:rPr lang="en-US" altLang="el-GR" sz="2400" dirty="0" smtClean="0">
                <a:effectLst/>
              </a:rPr>
              <a:t>B</a:t>
            </a:r>
            <a:r>
              <a:rPr lang="el-GR" altLang="el-GR" sz="2400" dirty="0" smtClean="0">
                <a:effectLst/>
              </a:rPr>
              <a:t>- Α-</a:t>
            </a:r>
            <a:r>
              <a:rPr lang="en-US" altLang="el-GR" sz="2400" dirty="0" smtClean="0">
                <a:effectLst/>
              </a:rPr>
              <a:t>B</a:t>
            </a:r>
            <a:r>
              <a:rPr lang="el-GR" altLang="el-GR" sz="2400" dirty="0" smtClean="0">
                <a:effectLst/>
              </a:rPr>
              <a:t>-Α-Β-</a:t>
            </a:r>
            <a:r>
              <a:rPr lang="en-US" altLang="el-GR" sz="2400" dirty="0" smtClean="0">
                <a:effectLst/>
              </a:rPr>
              <a:t>A</a:t>
            </a:r>
            <a:r>
              <a:rPr lang="el-GR" altLang="el-GR" sz="2400" dirty="0" smtClean="0">
                <a:effectLst/>
              </a:rPr>
              <a:t>-...</a:t>
            </a:r>
            <a:endParaRPr lang="en-US" altLang="el-GR" sz="2400" dirty="0" smtClean="0">
              <a:effectLst/>
            </a:endParaRPr>
          </a:p>
          <a:p>
            <a:pPr marL="457200" indent="-457200">
              <a:spcAft>
                <a:spcPts val="600"/>
              </a:spcAft>
              <a:buFont typeface="+mj-lt"/>
              <a:buAutoNum type="arabicPeriod" startAt="3"/>
            </a:pPr>
            <a:r>
              <a:rPr lang="el-GR" altLang="el-GR" sz="2400" dirty="0" err="1" smtClean="0">
                <a:effectLst/>
              </a:rPr>
              <a:t>Συσταδικά</a:t>
            </a:r>
            <a:r>
              <a:rPr lang="el-GR" altLang="el-GR" sz="2400" dirty="0" smtClean="0">
                <a:effectLst/>
              </a:rPr>
              <a:t> </a:t>
            </a:r>
            <a:r>
              <a:rPr lang="el-GR" altLang="el-GR" sz="2400" dirty="0" err="1" smtClean="0">
                <a:effectLst/>
              </a:rPr>
              <a:t>συμπολυμερή</a:t>
            </a:r>
            <a:r>
              <a:rPr lang="el-GR" altLang="el-GR" sz="2400" dirty="0" smtClean="0">
                <a:effectLst/>
              </a:rPr>
              <a:t> (</a:t>
            </a:r>
            <a:r>
              <a:rPr lang="en-US" altLang="el-GR" sz="2400" dirty="0" smtClean="0">
                <a:effectLst/>
              </a:rPr>
              <a:t>block copolymers</a:t>
            </a:r>
            <a:r>
              <a:rPr lang="el-GR" altLang="el-GR" sz="2400" dirty="0" smtClean="0">
                <a:effectLst/>
              </a:rPr>
              <a:t>) είναι αυτά στα οποία οι </a:t>
            </a:r>
            <a:r>
              <a:rPr lang="el-GR" altLang="el-GR" sz="2400" dirty="0" err="1" smtClean="0">
                <a:effectLst/>
              </a:rPr>
              <a:t>μακρομοριακές</a:t>
            </a:r>
            <a:r>
              <a:rPr lang="el-GR" altLang="el-GR" sz="2400" dirty="0" smtClean="0">
                <a:effectLst/>
              </a:rPr>
              <a:t> αλυσίδες αποτελούνται από διάφορα </a:t>
            </a:r>
            <a:r>
              <a:rPr lang="el-GR" altLang="el-GR" sz="2400" dirty="0" err="1" smtClean="0">
                <a:effectLst/>
              </a:rPr>
              <a:t>ομοπολυμερή</a:t>
            </a:r>
            <a:r>
              <a:rPr lang="el-GR" altLang="el-GR" sz="2400" dirty="0" smtClean="0">
                <a:effectLst/>
              </a:rPr>
              <a:t> τμήματα, που το καθένα δημιουργείται από την επανάληψη μιας μονομερούς μονάδας.</a:t>
            </a:r>
            <a:endParaRPr lang="en-US" altLang="el-GR" sz="2400" dirty="0" smtClean="0">
              <a:effectLst/>
            </a:endParaRPr>
          </a:p>
          <a:p>
            <a:pPr marL="0" indent="450850">
              <a:spcAft>
                <a:spcPts val="600"/>
              </a:spcAft>
              <a:buNone/>
            </a:pPr>
            <a:r>
              <a:rPr lang="el-GR" altLang="el-GR" sz="2400" dirty="0" smtClean="0">
                <a:effectLst/>
              </a:rPr>
              <a:t>π.χ.	 ...-Α-Α-Α-Α-Β-Β-Β-Β-Α-Α-Α-</a:t>
            </a:r>
          </a:p>
        </p:txBody>
      </p:sp>
      <p:pic>
        <p:nvPicPr>
          <p:cNvPr id="5" name="Picture 9" descr="http://www.doitpoms.ac.uk/tlplib/polymerbasics/images/Copolymers.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5129" y="1316151"/>
            <a:ext cx="2927245" cy="289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538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a:t>
            </a:r>
            <a:r>
              <a:rPr lang="el-GR" dirty="0" err="1"/>
              <a:t>συμπολυμερή</a:t>
            </a:r>
            <a:r>
              <a:rPr lang="el-GR" dirty="0"/>
              <a:t> διακρίνονται σε</a:t>
            </a:r>
          </a:p>
        </p:txBody>
      </p:sp>
      <p:sp>
        <p:nvSpPr>
          <p:cNvPr id="1053699" name="Rectangle 3"/>
          <p:cNvSpPr>
            <a:spLocks noGrp="1" noRot="1" noChangeArrowheads="1"/>
          </p:cNvSpPr>
          <p:nvPr>
            <p:ph idx="1"/>
          </p:nvPr>
        </p:nvSpPr>
        <p:spPr/>
        <p:txBody>
          <a:bodyPr>
            <a:normAutofit lnSpcReduction="10000"/>
          </a:bodyPr>
          <a:lstStyle/>
          <a:p>
            <a:pPr eaLnBrk="1" hangingPunct="1">
              <a:defRPr/>
            </a:pPr>
            <a:r>
              <a:rPr lang="el-GR" sz="2400" dirty="0" smtClean="0">
                <a:effectLst/>
              </a:rPr>
              <a:t>Πολυμερή που αποτελούνται από τρία διαφορετικά είδη μονομερών ονομάζονται </a:t>
            </a:r>
            <a:r>
              <a:rPr lang="el-GR" sz="2400" dirty="0" err="1" smtClean="0">
                <a:effectLst/>
              </a:rPr>
              <a:t>τριαδρομερή</a:t>
            </a:r>
            <a:r>
              <a:rPr lang="el-GR" sz="2400" dirty="0" smtClean="0">
                <a:effectLst/>
              </a:rPr>
              <a:t>.</a:t>
            </a:r>
            <a:endParaRPr lang="en-US" sz="2400" dirty="0" smtClean="0">
              <a:effectLst/>
            </a:endParaRPr>
          </a:p>
          <a:p>
            <a:pPr eaLnBrk="1" hangingPunct="1">
              <a:buFont typeface="Wingdings" pitchFamily="2" charset="2"/>
              <a:buNone/>
              <a:defRPr/>
            </a:pPr>
            <a:endParaRPr lang="en-US" sz="2400" dirty="0" smtClean="0">
              <a:effectLst/>
            </a:endParaRPr>
          </a:p>
          <a:p>
            <a:pPr eaLnBrk="1" hangingPunct="1">
              <a:buFont typeface="Wingdings" pitchFamily="2" charset="2"/>
              <a:buNone/>
              <a:defRPr/>
            </a:pPr>
            <a:r>
              <a:rPr lang="en-US" sz="2400" dirty="0" smtClean="0"/>
              <a:t>	</a:t>
            </a:r>
            <a:r>
              <a:rPr lang="en-US" sz="2400" dirty="0" err="1" smtClean="0"/>
              <a:t>Heteropolymers</a:t>
            </a:r>
            <a:r>
              <a:rPr lang="en-US" sz="2400" dirty="0" smtClean="0"/>
              <a:t> are polymers composed of more than one kind of monomer.</a:t>
            </a:r>
            <a:endParaRPr lang="el-GR" sz="2400" dirty="0" smtClean="0"/>
          </a:p>
          <a:p>
            <a:pPr eaLnBrk="1" hangingPunct="1">
              <a:buFont typeface="Wingdings" pitchFamily="2" charset="2"/>
              <a:buNone/>
              <a:defRPr/>
            </a:pPr>
            <a:endParaRPr lang="en-US" sz="2400" dirty="0" smtClean="0">
              <a:effectLst/>
            </a:endParaRPr>
          </a:p>
          <a:p>
            <a:pPr eaLnBrk="1" hangingPunct="1">
              <a:buFont typeface="Wingdings" pitchFamily="2" charset="2"/>
              <a:buNone/>
              <a:defRPr/>
            </a:pPr>
            <a:endParaRPr lang="en-US" sz="2400" dirty="0" smtClean="0">
              <a:effectLst/>
            </a:endParaRPr>
          </a:p>
          <a:p>
            <a:pPr eaLnBrk="1" hangingPunct="1">
              <a:defRPr/>
            </a:pPr>
            <a:r>
              <a:rPr lang="el-GR" sz="2400" dirty="0" smtClean="0">
                <a:effectLst/>
              </a:rPr>
              <a:t>Όταν τα διαφορετικά είδη επαναλαμβανόμενων μονάδων εντοπίζονται σε διακριτές συστάδες (</a:t>
            </a:r>
            <a:r>
              <a:rPr lang="el-GR" sz="2400" dirty="0" err="1" smtClean="0">
                <a:effectLst/>
              </a:rPr>
              <a:t>blocks</a:t>
            </a:r>
            <a:r>
              <a:rPr lang="el-GR" sz="2400" dirty="0" smtClean="0">
                <a:effectLst/>
              </a:rPr>
              <a:t>) κατά μήκος της </a:t>
            </a:r>
            <a:r>
              <a:rPr lang="el-GR" sz="2400" dirty="0" err="1" smtClean="0">
                <a:effectLst/>
              </a:rPr>
              <a:t>πολυμερικής</a:t>
            </a:r>
            <a:r>
              <a:rPr lang="el-GR" sz="2400" dirty="0" smtClean="0">
                <a:effectLst/>
              </a:rPr>
              <a:t> αλυσίδας το </a:t>
            </a:r>
            <a:r>
              <a:rPr lang="el-GR" sz="2400" dirty="0" err="1" smtClean="0">
                <a:effectLst/>
              </a:rPr>
              <a:t>συμπολυμερές</a:t>
            </a:r>
            <a:r>
              <a:rPr lang="el-GR" sz="2400" dirty="0" smtClean="0">
                <a:effectLst/>
              </a:rPr>
              <a:t> ή το </a:t>
            </a:r>
            <a:r>
              <a:rPr lang="el-GR" sz="2400" dirty="0" err="1" smtClean="0">
                <a:effectLst/>
              </a:rPr>
              <a:t>τριαδρομερές</a:t>
            </a:r>
            <a:r>
              <a:rPr lang="el-GR" sz="2400" dirty="0" smtClean="0">
                <a:effectLst/>
              </a:rPr>
              <a:t> ονομάζεται </a:t>
            </a:r>
            <a:r>
              <a:rPr lang="el-GR" sz="2400" dirty="0" err="1" smtClean="0">
                <a:effectLst/>
              </a:rPr>
              <a:t>δισυσταδικό</a:t>
            </a:r>
            <a:r>
              <a:rPr lang="el-GR" sz="2400" dirty="0" smtClean="0">
                <a:effectLst/>
              </a:rPr>
              <a:t> </a:t>
            </a:r>
            <a:r>
              <a:rPr lang="el-GR" sz="2400" dirty="0" err="1" smtClean="0">
                <a:effectLst/>
              </a:rPr>
              <a:t>συμπολυμερές</a:t>
            </a:r>
            <a:r>
              <a:rPr lang="el-GR" sz="2400" dirty="0" smtClean="0">
                <a:effectLst/>
              </a:rPr>
              <a:t> (</a:t>
            </a:r>
            <a:r>
              <a:rPr lang="el-GR" sz="2400" dirty="0" err="1" smtClean="0">
                <a:effectLst/>
              </a:rPr>
              <a:t>diblock</a:t>
            </a:r>
            <a:r>
              <a:rPr lang="el-GR" sz="2400" dirty="0" smtClean="0">
                <a:effectLst/>
              </a:rPr>
              <a:t> </a:t>
            </a:r>
            <a:r>
              <a:rPr lang="el-GR" sz="2400" dirty="0" err="1" smtClean="0">
                <a:effectLst/>
              </a:rPr>
              <a:t>copolymer</a:t>
            </a:r>
            <a:r>
              <a:rPr lang="el-GR" sz="2400" dirty="0" smtClean="0">
                <a:effectLst/>
              </a:rPr>
              <a:t>) ή κατά συστάδες </a:t>
            </a:r>
            <a:r>
              <a:rPr lang="el-GR" sz="2400" dirty="0" err="1" smtClean="0">
                <a:effectLst/>
              </a:rPr>
              <a:t>τριαδρομερές</a:t>
            </a:r>
            <a:r>
              <a:rPr lang="el-GR" sz="2400" dirty="0" smtClean="0">
                <a:effectLst/>
              </a:rPr>
              <a:t> (</a:t>
            </a:r>
            <a:r>
              <a:rPr lang="el-GR" sz="2400" dirty="0" err="1" smtClean="0">
                <a:effectLst/>
              </a:rPr>
              <a:t>block</a:t>
            </a:r>
            <a:r>
              <a:rPr lang="el-GR" sz="2400" dirty="0" smtClean="0">
                <a:effectLst/>
              </a:rPr>
              <a:t> </a:t>
            </a:r>
            <a:r>
              <a:rPr lang="el-GR" sz="2400" dirty="0" err="1" smtClean="0">
                <a:effectLst/>
              </a:rPr>
              <a:t>terpolymer</a:t>
            </a:r>
            <a:r>
              <a:rPr lang="el-GR" sz="2400" dirty="0" smtClean="0">
                <a:effectLst/>
              </a:rPr>
              <a:t>), αντίστοιχα. </a:t>
            </a:r>
          </a:p>
        </p:txBody>
      </p:sp>
      <p:pic>
        <p:nvPicPr>
          <p:cNvPr id="37891"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5283" b="13195"/>
          <a:stretch/>
        </p:blipFill>
        <p:spPr bwMode="auto">
          <a:xfrm>
            <a:off x="2747914" y="5877272"/>
            <a:ext cx="3648173" cy="74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descr="http://www.brooklyn.cuny.edu/bc/ahp/SDPS/graphics/HeteroP.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1612" y="3140968"/>
            <a:ext cx="2857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403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a:t>
            </a:r>
            <a:r>
              <a:rPr lang="el-GR" dirty="0" err="1"/>
              <a:t>συμπολυμερή</a:t>
            </a:r>
            <a:r>
              <a:rPr lang="el-GR" dirty="0"/>
              <a:t> διακρίνονται σε</a:t>
            </a:r>
          </a:p>
        </p:txBody>
      </p:sp>
      <p:sp>
        <p:nvSpPr>
          <p:cNvPr id="39938" name="Rectangle 3"/>
          <p:cNvSpPr>
            <a:spLocks noGrp="1" noRot="1" noChangeArrowheads="1"/>
          </p:cNvSpPr>
          <p:nvPr>
            <p:ph idx="1"/>
          </p:nvPr>
        </p:nvSpPr>
        <p:spPr>
          <a:xfrm>
            <a:off x="457200" y="1196752"/>
            <a:ext cx="5338936" cy="5544616"/>
          </a:xfrm>
        </p:spPr>
        <p:txBody>
          <a:bodyPr>
            <a:normAutofit/>
          </a:bodyPr>
          <a:lstStyle/>
          <a:p>
            <a:pPr marL="457200" indent="-457200" eaLnBrk="1" hangingPunct="1">
              <a:buFont typeface="+mj-lt"/>
              <a:buAutoNum type="arabicPeriod" startAt="4"/>
            </a:pPr>
            <a:r>
              <a:rPr lang="el-GR" altLang="el-GR" sz="2400" dirty="0" smtClean="0">
                <a:effectLst/>
              </a:rPr>
              <a:t>Εμβολιασμένα </a:t>
            </a:r>
            <a:r>
              <a:rPr lang="el-GR" altLang="el-GR" sz="2400" dirty="0" err="1" smtClean="0">
                <a:effectLst/>
              </a:rPr>
              <a:t>συμπολυμερή</a:t>
            </a:r>
            <a:r>
              <a:rPr lang="el-GR" altLang="el-GR" sz="2400" dirty="0" smtClean="0">
                <a:effectLst/>
              </a:rPr>
              <a:t> (</a:t>
            </a:r>
            <a:r>
              <a:rPr lang="en-US" altLang="el-GR" sz="2400" dirty="0" smtClean="0">
                <a:effectLst/>
              </a:rPr>
              <a:t>graft copolymers</a:t>
            </a:r>
            <a:r>
              <a:rPr lang="el-GR" altLang="el-GR" sz="2400" dirty="0" smtClean="0">
                <a:effectLst/>
              </a:rPr>
              <a:t>) είναι εκείνα των οποίων οι αλυσίδες αποτελούνται από ένα βασικό κορμό που δημιουργείται από την επανάληψη μονομερούς μονάδος και στον οποίο σχηματίζονται διακλαδώσεις που δημιουργούνται από την επανάληψη μιας άλλης μονομερούς μονάδας.</a:t>
            </a:r>
            <a:endParaRPr lang="en-US" altLang="el-GR" sz="2400" dirty="0" smtClean="0">
              <a:effectLst/>
            </a:endParaRPr>
          </a:p>
          <a:p>
            <a:pPr marL="450850" indent="-450850" eaLnBrk="1" hangingPunct="1"/>
            <a:r>
              <a:rPr lang="el-GR" altLang="el-GR" sz="2400" dirty="0" smtClean="0">
                <a:effectLst/>
              </a:rPr>
              <a:t>Τα πολυμερή, που έχουν τουλάχιστον μία </a:t>
            </a:r>
            <a:r>
              <a:rPr lang="el-GR" altLang="el-GR" sz="2400" dirty="0" err="1" smtClean="0">
                <a:effectLst/>
              </a:rPr>
              <a:t>λυόφιλη</a:t>
            </a:r>
            <a:r>
              <a:rPr lang="el-GR" altLang="el-GR" sz="2400" dirty="0" smtClean="0">
                <a:effectLst/>
              </a:rPr>
              <a:t> και μία </a:t>
            </a:r>
            <a:r>
              <a:rPr lang="el-GR" altLang="el-GR" sz="2400" dirty="0" err="1" smtClean="0">
                <a:effectLst/>
              </a:rPr>
              <a:t>λυόφοβη</a:t>
            </a:r>
            <a:r>
              <a:rPr lang="el-GR" altLang="el-GR" sz="2400" dirty="0" smtClean="0">
                <a:effectLst/>
              </a:rPr>
              <a:t> συστάδα ονομάζονται </a:t>
            </a:r>
            <a:r>
              <a:rPr lang="el-GR" altLang="el-GR" sz="2400" dirty="0" err="1" smtClean="0">
                <a:effectLst/>
              </a:rPr>
              <a:t>αμφίφιλα</a:t>
            </a:r>
            <a:r>
              <a:rPr lang="el-GR" altLang="el-GR" sz="2400" dirty="0" smtClean="0">
                <a:effectLst/>
              </a:rPr>
              <a:t> κατά συστάδες </a:t>
            </a:r>
            <a:r>
              <a:rPr lang="el-GR" altLang="el-GR" sz="2400" dirty="0" err="1" smtClean="0">
                <a:effectLst/>
              </a:rPr>
              <a:t>συμπολυμερή</a:t>
            </a:r>
            <a:r>
              <a:rPr lang="el-GR" altLang="el-GR" sz="2400" dirty="0" smtClean="0">
                <a:effectLst/>
              </a:rPr>
              <a:t>. </a:t>
            </a:r>
          </a:p>
        </p:txBody>
      </p:sp>
      <p:pic>
        <p:nvPicPr>
          <p:cNvPr id="5" name="Picture 9" descr="http://www.doitpoms.ac.uk/tlplib/polymerbasics/images/Copolymers.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5129" y="1316151"/>
            <a:ext cx="2927245" cy="247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842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Κατηγορίες πολυμερών βάσει γεωμετρίας της αλυσίδας τους </a:t>
            </a:r>
          </a:p>
        </p:txBody>
      </p:sp>
      <p:sp>
        <p:nvSpPr>
          <p:cNvPr id="3" name="Content Placeholder 2"/>
          <p:cNvSpPr>
            <a:spLocks noGrp="1"/>
          </p:cNvSpPr>
          <p:nvPr>
            <p:ph idx="1"/>
          </p:nvPr>
        </p:nvSpPr>
        <p:spPr>
          <a:xfrm>
            <a:off x="457200" y="1196752"/>
            <a:ext cx="7499176" cy="5661248"/>
          </a:xfrm>
        </p:spPr>
        <p:txBody>
          <a:bodyPr>
            <a:normAutofit/>
          </a:bodyPr>
          <a:lstStyle/>
          <a:p>
            <a:r>
              <a:rPr lang="el-GR" sz="2300" b="1" dirty="0" smtClean="0"/>
              <a:t>Γραμμικά</a:t>
            </a:r>
            <a:r>
              <a:rPr lang="el-GR" sz="2300" dirty="0" smtClean="0"/>
              <a:t> </a:t>
            </a:r>
            <a:r>
              <a:rPr lang="el-GR" sz="2300" dirty="0"/>
              <a:t>(εύκαμπτα ή δύσκαμπτα) (</a:t>
            </a:r>
            <a:r>
              <a:rPr lang="el-GR" sz="2300" dirty="0" err="1"/>
              <a:t>linear</a:t>
            </a:r>
            <a:r>
              <a:rPr lang="el-GR" sz="2300" dirty="0"/>
              <a:t>) π.χ. </a:t>
            </a:r>
            <a:r>
              <a:rPr lang="el-GR" sz="2300" b="1" dirty="0"/>
              <a:t>HDPE. PVC </a:t>
            </a:r>
            <a:r>
              <a:rPr lang="el-GR" sz="2300" dirty="0"/>
              <a:t>κ.α.</a:t>
            </a:r>
          </a:p>
          <a:p>
            <a:pPr>
              <a:buNone/>
            </a:pPr>
            <a:endParaRPr lang="el-GR" sz="2300" dirty="0"/>
          </a:p>
          <a:p>
            <a:r>
              <a:rPr lang="el-GR" sz="2300" b="1" dirty="0" err="1"/>
              <a:t>Σκαλοειδή</a:t>
            </a:r>
            <a:r>
              <a:rPr lang="el-GR" sz="2300" b="1" dirty="0"/>
              <a:t> ή σκαλωτά </a:t>
            </a:r>
            <a:r>
              <a:rPr lang="el-GR" sz="2300" dirty="0"/>
              <a:t>(</a:t>
            </a:r>
            <a:r>
              <a:rPr lang="el-GR" sz="2300" dirty="0" err="1"/>
              <a:t>ladder</a:t>
            </a:r>
            <a:r>
              <a:rPr lang="el-GR" sz="2300" dirty="0"/>
              <a:t>) που ανήκουν στα γραμμικά πολυμερή</a:t>
            </a:r>
          </a:p>
          <a:p>
            <a:endParaRPr lang="el-GR" sz="2300" dirty="0" smtClean="0"/>
          </a:p>
          <a:p>
            <a:r>
              <a:rPr lang="el-GR" sz="2300" b="1" dirty="0" err="1" smtClean="0"/>
              <a:t>Δαχτυλιοειδή</a:t>
            </a:r>
            <a:r>
              <a:rPr lang="el-GR" sz="2300" b="1" dirty="0" smtClean="0"/>
              <a:t> </a:t>
            </a:r>
            <a:r>
              <a:rPr lang="el-GR" sz="2300" b="1" dirty="0"/>
              <a:t>(</a:t>
            </a:r>
            <a:r>
              <a:rPr lang="el-GR" sz="2300" b="1" dirty="0" err="1"/>
              <a:t>ring</a:t>
            </a:r>
            <a:r>
              <a:rPr lang="el-GR" sz="2300" b="1" dirty="0" smtClean="0"/>
              <a:t>)</a:t>
            </a:r>
          </a:p>
          <a:p>
            <a:endParaRPr lang="el-GR" sz="2300" dirty="0"/>
          </a:p>
          <a:p>
            <a:r>
              <a:rPr lang="el-GR" sz="2300" b="1" dirty="0" smtClean="0"/>
              <a:t>Διακλαδισμένα </a:t>
            </a:r>
            <a:r>
              <a:rPr lang="el-GR" sz="2300" b="1" dirty="0"/>
              <a:t>ή </a:t>
            </a:r>
            <a:r>
              <a:rPr lang="el-GR" sz="2300" b="1" dirty="0" smtClean="0"/>
              <a:t>διακλαδωμένα </a:t>
            </a:r>
            <a:r>
              <a:rPr lang="el-GR" sz="2300" dirty="0"/>
              <a:t>(</a:t>
            </a:r>
            <a:r>
              <a:rPr lang="el-GR" sz="2300" dirty="0" err="1"/>
              <a:t>branched</a:t>
            </a:r>
            <a:r>
              <a:rPr lang="el-GR" sz="2300" dirty="0"/>
              <a:t>) π.χ. </a:t>
            </a:r>
            <a:r>
              <a:rPr lang="el-GR" sz="2300" b="1" dirty="0"/>
              <a:t>LDPE</a:t>
            </a:r>
            <a:r>
              <a:rPr lang="el-GR" sz="2300" dirty="0"/>
              <a:t>, εμβολιασμένα πολυμερή, </a:t>
            </a:r>
            <a:r>
              <a:rPr lang="el-GR" sz="2300" b="1" dirty="0" err="1"/>
              <a:t>κτενοειδή</a:t>
            </a:r>
            <a:endParaRPr lang="el-GR" sz="2300" b="1" dirty="0"/>
          </a:p>
        </p:txBody>
      </p:sp>
      <p:pic>
        <p:nvPicPr>
          <p:cNvPr id="35842" name="Picture 2" descr="image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48484" y="1340768"/>
            <a:ext cx="609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imag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8148" y="3286124"/>
            <a:ext cx="935161" cy="8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7168" t="79437" r="10002"/>
          <a:stretch/>
        </p:blipFill>
        <p:spPr bwMode="auto">
          <a:xfrm>
            <a:off x="7715272" y="4857760"/>
            <a:ext cx="1269717" cy="90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768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Κατηγορίες πολυμερών βάσει γεωμετρίας της αλυσίδας τους </a:t>
            </a:r>
          </a:p>
        </p:txBody>
      </p:sp>
      <p:sp>
        <p:nvSpPr>
          <p:cNvPr id="3" name="Content Placeholder 2"/>
          <p:cNvSpPr>
            <a:spLocks noGrp="1"/>
          </p:cNvSpPr>
          <p:nvPr>
            <p:ph idx="1"/>
          </p:nvPr>
        </p:nvSpPr>
        <p:spPr/>
        <p:txBody>
          <a:bodyPr>
            <a:normAutofit/>
          </a:bodyPr>
          <a:lstStyle/>
          <a:p>
            <a:pPr>
              <a:buNone/>
            </a:pPr>
            <a:endParaRPr lang="el-GR" sz="2200" dirty="0"/>
          </a:p>
          <a:p>
            <a:r>
              <a:rPr lang="el-GR" sz="2200" b="1" dirty="0" smtClean="0"/>
              <a:t>Αστεροειδή</a:t>
            </a:r>
            <a:endParaRPr lang="el-GR" sz="2200" dirty="0"/>
          </a:p>
          <a:p>
            <a:endParaRPr lang="el-GR" sz="2200" dirty="0"/>
          </a:p>
        </p:txBody>
      </p:sp>
      <p:pic>
        <p:nvPicPr>
          <p:cNvPr id="34818" name="Picture 2" descr="image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290" y="3000372"/>
            <a:ext cx="21431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image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066" y="2928934"/>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28662" y="4857760"/>
            <a:ext cx="7363197" cy="1200329"/>
          </a:xfrm>
          <a:prstGeom prst="rect">
            <a:avLst/>
          </a:prstGeom>
        </p:spPr>
        <p:txBody>
          <a:bodyPr wrap="square">
            <a:spAutoFit/>
          </a:bodyPr>
          <a:lstStyle/>
          <a:p>
            <a:r>
              <a:rPr lang="el-GR" dirty="0">
                <a:latin typeface="+mn-lt"/>
              </a:rPr>
              <a:t>Σχηματική αναπαράσταση των αστεροειδών πολυμερών. </a:t>
            </a:r>
            <a:r>
              <a:rPr lang="el-GR" dirty="0" err="1">
                <a:latin typeface="+mn-lt"/>
              </a:rPr>
              <a:t>Ομοκλαδικό</a:t>
            </a:r>
            <a:r>
              <a:rPr lang="el-GR" dirty="0">
                <a:latin typeface="+mn-lt"/>
              </a:rPr>
              <a:t> (αριστερά) και </a:t>
            </a:r>
            <a:r>
              <a:rPr lang="el-GR" dirty="0" err="1">
                <a:latin typeface="+mn-lt"/>
              </a:rPr>
              <a:t>ετεροκλαδικό</a:t>
            </a:r>
            <a:r>
              <a:rPr lang="el-GR" dirty="0">
                <a:latin typeface="+mn-lt"/>
              </a:rPr>
              <a:t> (δεξιά) </a:t>
            </a:r>
            <a:r>
              <a:rPr lang="el-GR" dirty="0" err="1">
                <a:latin typeface="+mn-lt"/>
              </a:rPr>
              <a:t>δισυσταδικό</a:t>
            </a:r>
            <a:r>
              <a:rPr lang="el-GR" dirty="0">
                <a:latin typeface="+mn-lt"/>
              </a:rPr>
              <a:t> αστεροειδές </a:t>
            </a:r>
            <a:r>
              <a:rPr lang="el-GR" dirty="0" err="1">
                <a:latin typeface="+mn-lt"/>
              </a:rPr>
              <a:t>συμπολυμερές</a:t>
            </a:r>
            <a:r>
              <a:rPr lang="el-GR" dirty="0">
                <a:latin typeface="+mn-lt"/>
              </a:rPr>
              <a:t> Τα διαφορετικά χρώματα αντιπροσωπεύουν διαφορετικές συστάδες. Πηγή </a:t>
            </a:r>
            <a:r>
              <a:rPr lang="el-GR" dirty="0" err="1">
                <a:latin typeface="+mn-lt"/>
              </a:rPr>
              <a:t>Γκοτζάμανης</a:t>
            </a:r>
            <a:r>
              <a:rPr lang="el-GR" dirty="0">
                <a:latin typeface="+mn-lt"/>
              </a:rPr>
              <a:t> Γ. Διδακτορική Διατριβή. Πάτρα 2007.</a:t>
            </a:r>
          </a:p>
        </p:txBody>
      </p:sp>
    </p:spTree>
    <p:extLst>
      <p:ext uri="{BB962C8B-B14F-4D97-AF65-F5344CB8AC3E}">
        <p14:creationId xmlns:p14="http://schemas.microsoft.com/office/powerpoint/2010/main" val="21181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smtClean="0"/>
              <a:t>Πολυμερή</a:t>
            </a:r>
            <a:r>
              <a:rPr lang="en-US" altLang="el-GR" dirty="0" smtClean="0"/>
              <a:t> - </a:t>
            </a:r>
            <a:r>
              <a:rPr lang="en-US" altLang="el-GR" dirty="0"/>
              <a:t>M</a:t>
            </a:r>
            <a:r>
              <a:rPr lang="el-GR" altLang="el-GR" dirty="0" err="1" smtClean="0"/>
              <a:t>ονομερή</a:t>
            </a:r>
            <a:endParaRPr lang="el-GR" dirty="0"/>
          </a:p>
        </p:txBody>
      </p:sp>
      <p:sp>
        <p:nvSpPr>
          <p:cNvPr id="6146" name="Rectangle 3"/>
          <p:cNvSpPr>
            <a:spLocks noGrp="1" noRot="1" noChangeArrowheads="1"/>
          </p:cNvSpPr>
          <p:nvPr>
            <p:ph idx="1"/>
          </p:nvPr>
        </p:nvSpPr>
        <p:spPr/>
        <p:txBody>
          <a:bodyPr>
            <a:normAutofit lnSpcReduction="10000"/>
          </a:bodyPr>
          <a:lstStyle/>
          <a:p>
            <a:pPr eaLnBrk="1" hangingPunct="1"/>
            <a:r>
              <a:rPr lang="el-GR" altLang="el-GR" sz="2800" dirty="0" smtClean="0">
                <a:effectLst/>
              </a:rPr>
              <a:t>Τα </a:t>
            </a:r>
            <a:r>
              <a:rPr lang="el-GR" altLang="el-GR" sz="2800" b="1" dirty="0" smtClean="0">
                <a:effectLst/>
              </a:rPr>
              <a:t>πολυμερή</a:t>
            </a:r>
            <a:r>
              <a:rPr lang="el-GR" altLang="el-GR" sz="2800" dirty="0" smtClean="0">
                <a:effectLst/>
              </a:rPr>
              <a:t> είναι γιγαντιαία μόρια ή </a:t>
            </a:r>
            <a:r>
              <a:rPr lang="el-GR" altLang="el-GR" sz="2800" dirty="0" err="1" smtClean="0">
                <a:effectLst/>
              </a:rPr>
              <a:t>μακρομόρια</a:t>
            </a:r>
            <a:r>
              <a:rPr lang="el-GR" altLang="el-GR" sz="2800" dirty="0" smtClean="0">
                <a:effectLst/>
              </a:rPr>
              <a:t> που σχηματίζονται από την συνεχή επανάληψη απλών δομικών μονάδων που ονομάζονται </a:t>
            </a:r>
            <a:r>
              <a:rPr lang="el-GR" altLang="el-GR" sz="2800" b="1" dirty="0" smtClean="0">
                <a:effectLst/>
              </a:rPr>
              <a:t>μονομερή</a:t>
            </a:r>
            <a:r>
              <a:rPr lang="el-GR" altLang="el-GR" sz="2800" dirty="0" smtClean="0">
                <a:effectLst/>
              </a:rPr>
              <a:t>.</a:t>
            </a:r>
          </a:p>
          <a:p>
            <a:pPr eaLnBrk="1" hangingPunct="1">
              <a:buNone/>
            </a:pPr>
            <a:endParaRPr lang="en-US" altLang="el-GR" sz="2800" dirty="0" smtClean="0">
              <a:effectLst/>
            </a:endParaRPr>
          </a:p>
          <a:p>
            <a:r>
              <a:rPr lang="el-GR" altLang="el-GR" sz="2800" dirty="0" smtClean="0"/>
              <a:t>Στη δομή του επαναλαμβανόμενου τμήματος των αλυσίδων οφείλονται οι χαρακτηριστικές ιδιότητες των πολυμερών</a:t>
            </a:r>
          </a:p>
          <a:p>
            <a:pPr>
              <a:buNone/>
            </a:pPr>
            <a:endParaRPr lang="el-GR" altLang="el-GR" sz="2800" dirty="0" smtClean="0"/>
          </a:p>
          <a:p>
            <a:r>
              <a:rPr lang="el-GR" altLang="el-GR" sz="2800" dirty="0" smtClean="0">
                <a:effectLst/>
              </a:rPr>
              <a:t>Τα μονομερή μπορεί να διαθέτουν εντελώς διαφορετικές ιδιότητες από τα πολυμερή</a:t>
            </a:r>
            <a:r>
              <a:rPr lang="en-US" altLang="el-GR" sz="2800" dirty="0" smtClean="0">
                <a:effectLst/>
              </a:rPr>
              <a:t>.</a:t>
            </a:r>
            <a:endParaRPr lang="el-GR" altLang="el-GR" sz="2800" dirty="0" smtClean="0">
              <a:effectLst/>
            </a:endParaRPr>
          </a:p>
        </p:txBody>
      </p:sp>
    </p:spTree>
    <p:extLst>
      <p:ext uri="{BB962C8B-B14F-4D97-AF65-F5344CB8AC3E}">
        <p14:creationId xmlns:p14="http://schemas.microsoft.com/office/powerpoint/2010/main" val="2128124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Κατηγορίες πολυμερών βάσει γεωμετρίας της αλυσίδας τους </a:t>
            </a:r>
          </a:p>
        </p:txBody>
      </p:sp>
      <p:sp>
        <p:nvSpPr>
          <p:cNvPr id="5" name="Content Placeholder 4"/>
          <p:cNvSpPr>
            <a:spLocks noGrp="1"/>
          </p:cNvSpPr>
          <p:nvPr>
            <p:ph idx="1"/>
          </p:nvPr>
        </p:nvSpPr>
        <p:spPr>
          <a:xfrm>
            <a:off x="571472" y="1214422"/>
            <a:ext cx="8229600" cy="4451386"/>
          </a:xfrm>
        </p:spPr>
        <p:txBody>
          <a:bodyPr>
            <a:normAutofit/>
          </a:bodyPr>
          <a:lstStyle/>
          <a:p>
            <a:r>
              <a:rPr lang="el-GR" sz="2300" b="1" dirty="0"/>
              <a:t>Διασταυρωμένα </a:t>
            </a:r>
            <a:r>
              <a:rPr lang="el-GR" sz="2300" dirty="0"/>
              <a:t>(</a:t>
            </a:r>
            <a:r>
              <a:rPr lang="el-GR" sz="2300" dirty="0" err="1" smtClean="0"/>
              <a:t>cross</a:t>
            </a:r>
            <a:r>
              <a:rPr lang="el-GR" sz="2300" dirty="0" smtClean="0"/>
              <a:t>-</a:t>
            </a:r>
            <a:r>
              <a:rPr lang="el-GR" sz="2300" dirty="0" err="1" smtClean="0"/>
              <a:t>linked</a:t>
            </a:r>
            <a:r>
              <a:rPr lang="el-GR" sz="2300" dirty="0"/>
              <a:t>) π.χ. </a:t>
            </a:r>
            <a:r>
              <a:rPr lang="el-GR" sz="2300" dirty="0" smtClean="0"/>
              <a:t>βουλκανισμένο φυσικό καουτσούκ. </a:t>
            </a:r>
          </a:p>
          <a:p>
            <a:endParaRPr lang="el-GR" sz="2300" dirty="0" smtClean="0"/>
          </a:p>
          <a:p>
            <a:endParaRPr lang="el-GR" sz="2300" dirty="0" smtClean="0"/>
          </a:p>
          <a:p>
            <a:endParaRPr lang="el-GR" sz="2300" dirty="0" smtClean="0"/>
          </a:p>
          <a:p>
            <a:r>
              <a:rPr lang="el-GR" sz="2000" b="1" dirty="0" err="1" smtClean="0"/>
              <a:t>Δενδριτικά</a:t>
            </a:r>
            <a:r>
              <a:rPr lang="el-GR" sz="2000" b="1" dirty="0" smtClean="0"/>
              <a:t> πολυμερή</a:t>
            </a:r>
          </a:p>
          <a:p>
            <a:endParaRPr lang="el-GR" sz="2000" b="1" dirty="0" smtClean="0"/>
          </a:p>
          <a:p>
            <a:endParaRPr lang="el-GR" sz="2000" b="1" dirty="0" smtClean="0"/>
          </a:p>
          <a:p>
            <a:endParaRPr lang="el-GR" sz="2000" b="1" dirty="0" smtClean="0"/>
          </a:p>
          <a:p>
            <a:endParaRPr lang="el-GR" sz="2000" b="1" dirty="0" smtClean="0"/>
          </a:p>
          <a:p>
            <a:r>
              <a:rPr lang="el-GR" sz="2000" b="1" dirty="0" err="1" smtClean="0"/>
              <a:t>Πολυμερικά</a:t>
            </a:r>
            <a:r>
              <a:rPr lang="el-GR" sz="2000" b="1" dirty="0" smtClean="0"/>
              <a:t> δίκτυα</a:t>
            </a:r>
            <a:endParaRPr lang="el-GR" sz="2300" dirty="0"/>
          </a:p>
          <a:p>
            <a:endParaRPr lang="el-GR" sz="2300" dirty="0"/>
          </a:p>
        </p:txBody>
      </p:sp>
      <p:pic>
        <p:nvPicPr>
          <p:cNvPr id="9" name="Picture 4"/>
          <p:cNvPicPr>
            <a:picLocks noChangeAspect="1" noChangeArrowheads="1"/>
          </p:cNvPicPr>
          <p:nvPr/>
        </p:nvPicPr>
        <p:blipFill rotWithShape="1">
          <a:blip r:embed="rId2" cstate="email">
            <a:lum contrast="40000"/>
            <a:extLst>
              <a:ext uri="{28A0092B-C50C-407E-A947-70E740481C1C}">
                <a14:useLocalDpi xmlns:a14="http://schemas.microsoft.com/office/drawing/2010/main"/>
              </a:ext>
            </a:extLst>
          </a:blip>
          <a:srcRect l="39784" t="4948" r="14548" b="58489"/>
          <a:stretch/>
        </p:blipFill>
        <p:spPr bwMode="auto">
          <a:xfrm>
            <a:off x="3500430" y="1857364"/>
            <a:ext cx="2441495" cy="157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00826" y="2786058"/>
            <a:ext cx="2047742" cy="268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168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Κατηγορίες πολυμερών βάσει χημικής σύστασης </a:t>
            </a:r>
            <a:endParaRPr lang="el-GR" dirty="0"/>
          </a:p>
        </p:txBody>
      </p:sp>
      <p:sp>
        <p:nvSpPr>
          <p:cNvPr id="1061891" name="Rectangle 3"/>
          <p:cNvSpPr>
            <a:spLocks noGrp="1" noRot="1" noChangeArrowheads="1"/>
          </p:cNvSpPr>
          <p:nvPr>
            <p:ph idx="1"/>
          </p:nvPr>
        </p:nvSpPr>
        <p:spPr>
          <a:xfrm>
            <a:off x="457200" y="1196752"/>
            <a:ext cx="8229600" cy="4446826"/>
          </a:xfrm>
        </p:spPr>
        <p:txBody>
          <a:bodyPr/>
          <a:lstStyle/>
          <a:p>
            <a:pPr marL="0" indent="0" eaLnBrk="1" hangingPunct="1">
              <a:lnSpc>
                <a:spcPct val="90000"/>
              </a:lnSpc>
              <a:buFont typeface="Wingdings" pitchFamily="2" charset="2"/>
              <a:buNone/>
              <a:defRPr/>
            </a:pPr>
            <a:endParaRPr lang="en-US" sz="2800" dirty="0" smtClean="0"/>
          </a:p>
          <a:p>
            <a:pPr eaLnBrk="1" hangingPunct="1">
              <a:lnSpc>
                <a:spcPct val="90000"/>
              </a:lnSpc>
              <a:defRPr/>
            </a:pPr>
            <a:r>
              <a:rPr lang="el-GR" sz="2800" dirty="0" smtClean="0"/>
              <a:t>οργανικά</a:t>
            </a:r>
          </a:p>
          <a:p>
            <a:pPr eaLnBrk="1" hangingPunct="1">
              <a:lnSpc>
                <a:spcPct val="90000"/>
              </a:lnSpc>
              <a:defRPr/>
            </a:pPr>
            <a:r>
              <a:rPr lang="el-GR" sz="2800" dirty="0" smtClean="0"/>
              <a:t>ανόργανα</a:t>
            </a:r>
          </a:p>
          <a:p>
            <a:pPr eaLnBrk="1" hangingPunct="1">
              <a:lnSpc>
                <a:spcPct val="90000"/>
              </a:lnSpc>
              <a:defRPr/>
            </a:pPr>
            <a:r>
              <a:rPr lang="el-GR" sz="2800" dirty="0" smtClean="0"/>
              <a:t>οργανομεταλλικά</a:t>
            </a:r>
          </a:p>
          <a:p>
            <a:pPr eaLnBrk="1" hangingPunct="1">
              <a:lnSpc>
                <a:spcPct val="90000"/>
              </a:lnSpc>
              <a:defRPr/>
            </a:pPr>
            <a:r>
              <a:rPr lang="el-GR" sz="2800" dirty="0" err="1" smtClean="0"/>
              <a:t>χηλικά</a:t>
            </a:r>
            <a:r>
              <a:rPr lang="el-GR" sz="2800" dirty="0" smtClean="0"/>
              <a:t> ή πολυμερή συναρμογής</a:t>
            </a:r>
          </a:p>
          <a:p>
            <a:pPr eaLnBrk="1" hangingPunct="1">
              <a:lnSpc>
                <a:spcPct val="90000"/>
              </a:lnSpc>
              <a:defRPr/>
            </a:pPr>
            <a:r>
              <a:rPr lang="el-GR" sz="2800" dirty="0" err="1" smtClean="0"/>
              <a:t>ομοαλυσιδωτά</a:t>
            </a:r>
            <a:endParaRPr lang="el-GR" sz="2800" dirty="0" smtClean="0"/>
          </a:p>
          <a:p>
            <a:pPr eaLnBrk="1" hangingPunct="1">
              <a:lnSpc>
                <a:spcPct val="90000"/>
              </a:lnSpc>
              <a:defRPr/>
            </a:pPr>
            <a:r>
              <a:rPr lang="el-GR" sz="2800" dirty="0" err="1" smtClean="0"/>
              <a:t>ετεροαλυσιδωτά</a:t>
            </a:r>
            <a:endParaRPr lang="el-GR" sz="2800" dirty="0" smtClean="0"/>
          </a:p>
          <a:p>
            <a:pPr eaLnBrk="1" hangingPunct="1">
              <a:lnSpc>
                <a:spcPct val="90000"/>
              </a:lnSpc>
              <a:defRPr/>
            </a:pPr>
            <a:endParaRPr lang="el-GR" sz="2800" dirty="0" smtClean="0"/>
          </a:p>
        </p:txBody>
      </p:sp>
    </p:spTree>
    <p:extLst>
      <p:ext uri="{BB962C8B-B14F-4D97-AF65-F5344CB8AC3E}">
        <p14:creationId xmlns:p14="http://schemas.microsoft.com/office/powerpoint/2010/main" val="132898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err="1" smtClean="0"/>
              <a:t>Πολυηλεκτρολύτες</a:t>
            </a:r>
            <a:endParaRPr lang="el-GR" dirty="0"/>
          </a:p>
        </p:txBody>
      </p:sp>
      <p:sp>
        <p:nvSpPr>
          <p:cNvPr id="50178" name="Rectangle 3"/>
          <p:cNvSpPr>
            <a:spLocks noGrp="1" noRot="1" noChangeArrowheads="1"/>
          </p:cNvSpPr>
          <p:nvPr>
            <p:ph idx="1"/>
          </p:nvPr>
        </p:nvSpPr>
        <p:spPr>
          <a:xfrm>
            <a:off x="457200" y="1196752"/>
            <a:ext cx="5072830" cy="5661248"/>
          </a:xfrm>
        </p:spPr>
        <p:txBody>
          <a:bodyPr>
            <a:normAutofit/>
          </a:bodyPr>
          <a:lstStyle/>
          <a:p>
            <a:pPr eaLnBrk="1" hangingPunct="1"/>
            <a:r>
              <a:rPr lang="el-GR" altLang="el-GR" sz="2800" dirty="0" smtClean="0"/>
              <a:t>Τ</a:t>
            </a:r>
            <a:r>
              <a:rPr lang="el-GR" altLang="el-GR" sz="2800" dirty="0" smtClean="0">
                <a:effectLst/>
              </a:rPr>
              <a:t>α πολυμερή ανάλογα με το φορτίο τους διακρίνονται σε ουδέτερα και φορτισμένα.</a:t>
            </a:r>
            <a:endParaRPr lang="en-US" altLang="el-GR" sz="2800" dirty="0" smtClean="0">
              <a:effectLst/>
            </a:endParaRPr>
          </a:p>
          <a:p>
            <a:pPr eaLnBrk="1" hangingPunct="1"/>
            <a:r>
              <a:rPr lang="el-GR" altLang="el-GR" sz="2800" dirty="0" smtClean="0">
                <a:effectLst/>
              </a:rPr>
              <a:t>Τα περισσότερα πολυμερή δεν έχουν φορτίο.</a:t>
            </a:r>
          </a:p>
          <a:p>
            <a:pPr eaLnBrk="1" hangingPunct="1"/>
            <a:r>
              <a:rPr lang="el-GR" altLang="el-GR" sz="2800" dirty="0" smtClean="0">
                <a:effectLst/>
              </a:rPr>
              <a:t>Τα πολυμερή που διαθέτουν ομάδες που μπορεί να ελευθερώνουν θετικά ή αρνητικά ιόντα κατά τη διάλυσή τους λέγονται </a:t>
            </a:r>
            <a:r>
              <a:rPr lang="el-GR" altLang="el-GR" sz="2800" b="1" dirty="0" err="1" smtClean="0">
                <a:effectLst/>
              </a:rPr>
              <a:t>πολυηλεκτρολύτες</a:t>
            </a:r>
            <a:r>
              <a:rPr lang="el-GR" altLang="el-GR" sz="2800" dirty="0" smtClean="0">
                <a:effectLst/>
              </a:rPr>
              <a:t>.</a:t>
            </a:r>
            <a:endParaRPr lang="en-US" altLang="el-GR" sz="2800" dirty="0" smtClean="0">
              <a:effectLst/>
            </a:endParaRPr>
          </a:p>
          <a:p>
            <a:pPr algn="just" eaLnBrk="1" hangingPunct="1"/>
            <a:endParaRPr lang="en-US" altLang="el-GR" sz="2000" b="1" dirty="0" smtClean="0">
              <a:effectLst/>
            </a:endParaRPr>
          </a:p>
        </p:txBody>
      </p:sp>
      <p:pic>
        <p:nvPicPr>
          <p:cNvPr id="50179"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30030" y="1340768"/>
            <a:ext cx="3336966"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825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altLang="el-GR" dirty="0" err="1"/>
              <a:t>Πολυηλεκτρολύτες</a:t>
            </a:r>
            <a:endParaRPr lang="el-GR" dirty="0"/>
          </a:p>
        </p:txBody>
      </p:sp>
      <p:sp>
        <p:nvSpPr>
          <p:cNvPr id="3" name="2 - Θέση περιεχομένου"/>
          <p:cNvSpPr>
            <a:spLocks noGrp="1"/>
          </p:cNvSpPr>
          <p:nvPr>
            <p:ph idx="1"/>
          </p:nvPr>
        </p:nvSpPr>
        <p:spPr/>
        <p:txBody>
          <a:bodyPr>
            <a:normAutofit/>
          </a:bodyPr>
          <a:lstStyle/>
          <a:p>
            <a:pPr eaLnBrk="1" hangingPunct="1">
              <a:defRPr/>
            </a:pPr>
            <a:r>
              <a:rPr lang="el-GR" sz="2800" dirty="0" smtClean="0">
                <a:effectLst/>
              </a:rPr>
              <a:t>Η διάλυση των </a:t>
            </a:r>
            <a:r>
              <a:rPr lang="el-GR" sz="2800" dirty="0" err="1" smtClean="0">
                <a:effectLst/>
              </a:rPr>
              <a:t>πολυηλεκτρολυτών</a:t>
            </a:r>
            <a:r>
              <a:rPr lang="el-GR" sz="2800" dirty="0" smtClean="0">
                <a:effectLst/>
              </a:rPr>
              <a:t> σε πολικούς διαλύτες, συμπεριλαμβανομένου και του νερού, αποκτούν φορτία κατά μήκος της αλυσίδας τους, δηλαδή μετατρέπονται σε φορτισμένα </a:t>
            </a:r>
            <a:r>
              <a:rPr lang="el-GR" sz="2800" dirty="0" err="1" smtClean="0">
                <a:effectLst/>
              </a:rPr>
              <a:t>μακρο</a:t>
            </a:r>
            <a:r>
              <a:rPr lang="el-GR" sz="2800" dirty="0" smtClean="0">
                <a:effectLst/>
              </a:rPr>
              <a:t>-ιόντα (</a:t>
            </a:r>
            <a:r>
              <a:rPr lang="el-GR" sz="2800" dirty="0" err="1" smtClean="0">
                <a:effectLst/>
              </a:rPr>
              <a:t>macroions</a:t>
            </a:r>
            <a:r>
              <a:rPr lang="el-GR" sz="2800" dirty="0" smtClean="0">
                <a:effectLst/>
              </a:rPr>
              <a:t>) ή πολύ-ιόντα (</a:t>
            </a:r>
            <a:r>
              <a:rPr lang="el-GR" sz="2800" dirty="0" err="1" smtClean="0">
                <a:effectLst/>
              </a:rPr>
              <a:t>polyions</a:t>
            </a:r>
            <a:r>
              <a:rPr lang="el-GR" sz="2800" dirty="0" smtClean="0">
                <a:effectLst/>
              </a:rPr>
              <a:t>), απελευθερώνοντας παράλληλα αντίθετα φορτισμένα ιόντα, τα λεγόμενα αντισταθμιστικά ιόντα (</a:t>
            </a:r>
            <a:r>
              <a:rPr lang="el-GR" sz="2800" dirty="0" err="1" smtClean="0">
                <a:effectLst/>
              </a:rPr>
              <a:t>counterions</a:t>
            </a:r>
            <a:r>
              <a:rPr lang="el-GR" sz="2800" dirty="0" smtClean="0">
                <a:effectLst/>
              </a:rPr>
              <a:t>).</a:t>
            </a:r>
            <a:endParaRPr lang="el-GR" sz="2800" dirty="0" smtClean="0"/>
          </a:p>
        </p:txBody>
      </p:sp>
    </p:spTree>
    <p:extLst>
      <p:ext uri="{BB962C8B-B14F-4D97-AF65-F5344CB8AC3E}">
        <p14:creationId xmlns:p14="http://schemas.microsoft.com/office/powerpoint/2010/main" val="803005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err="1" smtClean="0"/>
              <a:t>Πολυηλεκτρολύτες</a:t>
            </a:r>
            <a:endParaRPr lang="el-GR" dirty="0"/>
          </a:p>
        </p:txBody>
      </p:sp>
      <p:pic>
        <p:nvPicPr>
          <p:cNvPr id="53251" name="Picture 2" descr="http://www4.ncsu.edu/%7Ehubbe/Defnitns/DefnitnGIFs/Slide53.GIF"/>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372200" y="1143254"/>
            <a:ext cx="2664296" cy="199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http://what-when-how.com/wp-content/uploads/2011/03/tmp25F115_thumb_thumb.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64390" y="1143254"/>
            <a:ext cx="5591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152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smtClean="0"/>
              <a:t>Υδατοδιαλυτά</a:t>
            </a:r>
            <a:r>
              <a:rPr lang="el-GR" dirty="0" smtClean="0"/>
              <a:t> πολυμερή </a:t>
            </a:r>
            <a:endParaRPr lang="el-GR" dirty="0"/>
          </a:p>
        </p:txBody>
      </p:sp>
      <p:sp>
        <p:nvSpPr>
          <p:cNvPr id="3" name="2 - Θέση περιεχομένου"/>
          <p:cNvSpPr>
            <a:spLocks noGrp="1"/>
          </p:cNvSpPr>
          <p:nvPr>
            <p:ph idx="1"/>
          </p:nvPr>
        </p:nvSpPr>
        <p:spPr/>
        <p:txBody>
          <a:bodyPr>
            <a:normAutofit/>
          </a:bodyPr>
          <a:lstStyle/>
          <a:p>
            <a:pPr eaLnBrk="1" hangingPunct="1">
              <a:defRPr/>
            </a:pPr>
            <a:r>
              <a:rPr lang="el-GR" sz="2800" dirty="0" smtClean="0">
                <a:effectLst/>
              </a:rPr>
              <a:t>πολύ(</a:t>
            </a:r>
            <a:r>
              <a:rPr lang="el-GR" sz="2800" dirty="0" err="1" smtClean="0">
                <a:effectLst/>
              </a:rPr>
              <a:t>βινυλική</a:t>
            </a:r>
            <a:r>
              <a:rPr lang="el-GR" sz="2800" dirty="0" smtClean="0">
                <a:effectLst/>
              </a:rPr>
              <a:t> αλκοόλη)</a:t>
            </a:r>
          </a:p>
          <a:p>
            <a:pPr eaLnBrk="1" hangingPunct="1">
              <a:defRPr/>
            </a:pPr>
            <a:r>
              <a:rPr lang="el-GR" sz="2800" dirty="0" err="1" smtClean="0">
                <a:effectLst/>
              </a:rPr>
              <a:t>Πολυβινυλοπυρρολιδόνη</a:t>
            </a:r>
            <a:endParaRPr lang="el-GR" sz="2800" dirty="0" smtClean="0">
              <a:effectLst/>
            </a:endParaRPr>
          </a:p>
          <a:p>
            <a:pPr eaLnBrk="1" hangingPunct="1">
              <a:defRPr/>
            </a:pPr>
            <a:r>
              <a:rPr lang="el-GR" sz="2800" dirty="0" err="1" smtClean="0">
                <a:effectLst/>
              </a:rPr>
              <a:t>Μέθυλοκυτταρίνη</a:t>
            </a:r>
            <a:endParaRPr lang="el-GR" sz="2800" dirty="0" smtClean="0"/>
          </a:p>
          <a:p>
            <a:pPr eaLnBrk="1" hangingPunct="1">
              <a:defRPr/>
            </a:pPr>
            <a:r>
              <a:rPr lang="el-GR" sz="2800" dirty="0" smtClean="0">
                <a:effectLst/>
              </a:rPr>
              <a:t>διάφοροι </a:t>
            </a:r>
            <a:r>
              <a:rPr lang="el-GR" sz="2800" dirty="0" err="1" smtClean="0">
                <a:effectLst/>
              </a:rPr>
              <a:t>πολυηλεκτρολύτες</a:t>
            </a:r>
            <a:r>
              <a:rPr lang="el-GR" sz="2800" dirty="0" smtClean="0">
                <a:effectLst/>
              </a:rPr>
              <a:t> όπως το  πολύ(ακρυλικό οξύ).</a:t>
            </a:r>
          </a:p>
          <a:p>
            <a:pPr eaLnBrk="1" hangingPunct="1">
              <a:defRPr/>
            </a:pPr>
            <a:endParaRPr lang="el-GR" sz="2800" dirty="0" smtClean="0"/>
          </a:p>
        </p:txBody>
      </p:sp>
    </p:spTree>
    <p:extLst>
      <p:ext uri="{BB962C8B-B14F-4D97-AF65-F5344CB8AC3E}">
        <p14:creationId xmlns:p14="http://schemas.microsoft.com/office/powerpoint/2010/main" val="2183171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Αγώγιμα πολυμερή- </a:t>
            </a:r>
            <a:r>
              <a:rPr lang="el-GR" dirty="0" err="1" smtClean="0"/>
              <a:t>φωτοαγώγιμα</a:t>
            </a:r>
            <a:r>
              <a:rPr lang="el-GR" dirty="0" smtClean="0"/>
              <a:t> πολυμερή </a:t>
            </a:r>
            <a:endParaRPr lang="el-GR" dirty="0"/>
          </a:p>
        </p:txBody>
      </p:sp>
      <p:sp>
        <p:nvSpPr>
          <p:cNvPr id="1068035" name="Rectangle 3"/>
          <p:cNvSpPr>
            <a:spLocks noGrp="1" noRot="1" noChangeArrowheads="1"/>
          </p:cNvSpPr>
          <p:nvPr>
            <p:ph idx="1"/>
          </p:nvPr>
        </p:nvSpPr>
        <p:spPr/>
        <p:txBody>
          <a:bodyPr>
            <a:normAutofit/>
          </a:bodyPr>
          <a:lstStyle/>
          <a:p>
            <a:pPr marL="0" indent="0" eaLnBrk="1" hangingPunct="1">
              <a:buFont typeface="Wingdings" pitchFamily="2" charset="2"/>
              <a:buNone/>
              <a:defRPr/>
            </a:pPr>
            <a:r>
              <a:rPr lang="el-GR" sz="2400" dirty="0" smtClean="0">
                <a:effectLst/>
              </a:rPr>
              <a:t>Άλλες κατηγορίες στις οποίες διακρίνονται τα πολυμερή με βάση κάποια χαρακτηριστική ιδιότητα είναι οι εξής:</a:t>
            </a:r>
            <a:endParaRPr lang="en-US" sz="2400" dirty="0" smtClean="0">
              <a:effectLst/>
            </a:endParaRPr>
          </a:p>
          <a:p>
            <a:pPr eaLnBrk="1" hangingPunct="1">
              <a:defRPr/>
            </a:pPr>
            <a:r>
              <a:rPr lang="el-GR" sz="2400" b="1" dirty="0" smtClean="0">
                <a:effectLst/>
              </a:rPr>
              <a:t>Αγώγιμα πολυμερή </a:t>
            </a:r>
            <a:r>
              <a:rPr lang="el-GR" sz="2400" dirty="0" smtClean="0">
                <a:effectLst/>
              </a:rPr>
              <a:t>(</a:t>
            </a:r>
            <a:r>
              <a:rPr lang="en-US" sz="2400" dirty="0" smtClean="0">
                <a:effectLst/>
              </a:rPr>
              <a:t>conductive polymers</a:t>
            </a:r>
            <a:r>
              <a:rPr lang="el-GR" sz="2400" dirty="0" smtClean="0">
                <a:effectLst/>
              </a:rPr>
              <a:t>) τα οποία άγουν το ρεύμα και τα </a:t>
            </a:r>
            <a:r>
              <a:rPr lang="el-GR" sz="2400" b="1" dirty="0" err="1" smtClean="0">
                <a:effectLst/>
              </a:rPr>
              <a:t>φωτοαγώγιμα</a:t>
            </a:r>
            <a:r>
              <a:rPr lang="el-GR" sz="2400" b="1" dirty="0" smtClean="0">
                <a:effectLst/>
              </a:rPr>
              <a:t> πολυμερή </a:t>
            </a:r>
            <a:r>
              <a:rPr lang="el-GR" sz="2400" dirty="0" smtClean="0">
                <a:effectLst/>
              </a:rPr>
              <a:t>(</a:t>
            </a:r>
            <a:r>
              <a:rPr lang="en-US" sz="2400" dirty="0" smtClean="0">
                <a:effectLst/>
              </a:rPr>
              <a:t>photoconductive polymers</a:t>
            </a:r>
            <a:r>
              <a:rPr lang="el-GR" sz="2400" dirty="0" smtClean="0">
                <a:effectLst/>
              </a:rPr>
              <a:t>) τα οποία άγουν το ρεύμα υπό την επίδραση του φωτός. Τα αγώγιμα πολυμερή βρίσκουν εφαρμογή στην τεχνολογία των αγώγιμων μελανιών και της τεχνολογίας των </a:t>
            </a:r>
            <a:r>
              <a:rPr lang="en-US" sz="2400" dirty="0" smtClean="0">
                <a:effectLst/>
              </a:rPr>
              <a:t>RFID</a:t>
            </a:r>
            <a:r>
              <a:rPr lang="el-GR" sz="2400" dirty="0" smtClean="0">
                <a:effectLst/>
              </a:rPr>
              <a:t>. </a:t>
            </a:r>
            <a:endParaRPr lang="en-US" sz="2400" dirty="0" smtClean="0">
              <a:effectLst/>
            </a:endParaRPr>
          </a:p>
        </p:txBody>
      </p:sp>
      <p:pic>
        <p:nvPicPr>
          <p:cNvPr id="55299" name="Picture 5" descr="https://www.polymersolutions.com/blog/wp-content/uploads/2012/04/OLED-Conductive-Polymer-300x21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4883" y="4205808"/>
            <a:ext cx="3165159" cy="222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7" descr="http://www.people.lazydogcreations.com/tavenner/images/Research/polymer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3219" y="4141295"/>
            <a:ext cx="3792351" cy="235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6 - Ορθογώνιο"/>
          <p:cNvSpPr>
            <a:spLocks noChangeArrowheads="1"/>
          </p:cNvSpPr>
          <p:nvPr/>
        </p:nvSpPr>
        <p:spPr bwMode="auto">
          <a:xfrm>
            <a:off x="563395" y="6581001"/>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a:spcBef>
                <a:spcPct val="0"/>
              </a:spcBef>
              <a:buClrTx/>
              <a:buFontTx/>
              <a:buNone/>
            </a:pPr>
            <a:r>
              <a:rPr lang="en-US" altLang="el-GR" sz="1200" dirty="0" smtClean="0">
                <a:latin typeface="+mn-lt"/>
                <a:hlinkClick r:id="rId4"/>
              </a:rPr>
              <a:t>people.lazydogcreations.com</a:t>
            </a:r>
            <a:endParaRPr lang="el-GR" altLang="el-GR" sz="1200" dirty="0">
              <a:latin typeface="+mn-lt"/>
            </a:endParaRPr>
          </a:p>
        </p:txBody>
      </p:sp>
    </p:spTree>
    <p:extLst>
      <p:ext uri="{BB962C8B-B14F-4D97-AF65-F5344CB8AC3E}">
        <p14:creationId xmlns:p14="http://schemas.microsoft.com/office/powerpoint/2010/main" val="2454283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Rot="1" noChangeArrowheads="1"/>
          </p:cNvSpPr>
          <p:nvPr>
            <p:ph type="title"/>
          </p:nvPr>
        </p:nvSpPr>
        <p:spPr/>
        <p:txBody>
          <a:bodyPr/>
          <a:lstStyle/>
          <a:p>
            <a:pPr eaLnBrk="1" hangingPunct="1">
              <a:defRPr/>
            </a:pPr>
            <a:r>
              <a:rPr lang="el-GR" b="1" dirty="0" smtClean="0"/>
              <a:t>Αγώγιμα πολυμερή</a:t>
            </a:r>
            <a:r>
              <a:rPr lang="el-GR" dirty="0" smtClean="0"/>
              <a:t> </a:t>
            </a:r>
          </a:p>
        </p:txBody>
      </p:sp>
      <p:sp>
        <p:nvSpPr>
          <p:cNvPr id="56323" name="Rectangle 3"/>
          <p:cNvSpPr>
            <a:spLocks noGrp="1" noRot="1" noChangeArrowheads="1"/>
          </p:cNvSpPr>
          <p:nvPr>
            <p:ph idx="1"/>
          </p:nvPr>
        </p:nvSpPr>
        <p:spPr/>
        <p:txBody>
          <a:bodyPr/>
          <a:lstStyle/>
          <a:p>
            <a:pPr eaLnBrk="1" hangingPunct="1"/>
            <a:r>
              <a:rPr lang="el-GR" altLang="el-GR" sz="2800" dirty="0" smtClean="0">
                <a:effectLst/>
              </a:rPr>
              <a:t>Το 2000 απονεμήθηκε το βραβείο </a:t>
            </a:r>
            <a:r>
              <a:rPr lang="el-GR" altLang="el-GR" sz="2800" dirty="0" err="1" smtClean="0">
                <a:effectLst/>
              </a:rPr>
              <a:t>Nobel</a:t>
            </a:r>
            <a:r>
              <a:rPr lang="el-GR" altLang="el-GR" sz="2800" dirty="0" smtClean="0">
                <a:effectLst/>
              </a:rPr>
              <a:t> Χημείας για την ανακάλυψη και ανάπτυξη των ηλεκτρικά αγώγιμων πολυμερών (</a:t>
            </a:r>
            <a:r>
              <a:rPr lang="el-GR" altLang="el-GR" sz="2800" dirty="0" err="1" smtClean="0">
                <a:effectLst/>
              </a:rPr>
              <a:t>Shirakawa</a:t>
            </a:r>
            <a:r>
              <a:rPr lang="el-GR" altLang="el-GR" sz="2800" dirty="0" smtClean="0">
                <a:effectLst/>
              </a:rPr>
              <a:t>, </a:t>
            </a:r>
            <a:r>
              <a:rPr lang="el-GR" altLang="el-GR" sz="2800" dirty="0" err="1" smtClean="0">
                <a:effectLst/>
              </a:rPr>
              <a:t>Heeger</a:t>
            </a:r>
            <a:r>
              <a:rPr lang="el-GR" altLang="el-GR" sz="2800" dirty="0" smtClean="0">
                <a:effectLst/>
              </a:rPr>
              <a:t> και </a:t>
            </a:r>
            <a:r>
              <a:rPr lang="el-GR" altLang="el-GR" sz="2800" dirty="0" err="1" smtClean="0">
                <a:effectLst/>
              </a:rPr>
              <a:t>MacDiarmid</a:t>
            </a:r>
            <a:r>
              <a:rPr lang="el-GR" altLang="el-GR" sz="2800" dirty="0" smtClean="0">
                <a:effectLst/>
              </a:rPr>
              <a:t>), λόγω της μεγάλης σημασίας των πρακτικών εφαρμογών τους και τη συνεργασία Φυσικής και Χημείας στην παρασκευή και τον καθορισμό των ιδιοτήτων τους.</a:t>
            </a:r>
            <a:endParaRPr lang="en-US" altLang="el-GR" sz="2800" dirty="0" smtClean="0">
              <a:effectLst/>
            </a:endParaRPr>
          </a:p>
          <a:p>
            <a:pPr eaLnBrk="1" hangingPunct="1"/>
            <a:r>
              <a:rPr lang="el-GR" altLang="el-GR" sz="2800" dirty="0" smtClean="0">
                <a:effectLst/>
              </a:rPr>
              <a:t>Τα αγώγιμα πολυμερή αποτελούν μια νέα γενιά υλικών, στα οποία συνδυάζονται οι ηλεκτρικές ιδιότητες των μετάλλων και των ημιαγωγών με τα πλεονεκτήματα των πολυμερών. </a:t>
            </a:r>
          </a:p>
        </p:txBody>
      </p:sp>
    </p:spTree>
    <p:extLst>
      <p:ext uri="{BB962C8B-B14F-4D97-AF65-F5344CB8AC3E}">
        <p14:creationId xmlns:p14="http://schemas.microsoft.com/office/powerpoint/2010/main" val="2502492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Αγώγιμα πολυμερή </a:t>
            </a:r>
          </a:p>
        </p:txBody>
      </p:sp>
      <p:sp>
        <p:nvSpPr>
          <p:cNvPr id="1160195" name="Rectangle 3"/>
          <p:cNvSpPr>
            <a:spLocks noGrp="1" noRot="1" noChangeArrowheads="1"/>
          </p:cNvSpPr>
          <p:nvPr>
            <p:ph idx="1"/>
          </p:nvPr>
        </p:nvSpPr>
        <p:spPr/>
        <p:txBody>
          <a:bodyPr/>
          <a:lstStyle/>
          <a:p>
            <a:pPr eaLnBrk="1" hangingPunct="1">
              <a:defRPr/>
            </a:pPr>
            <a:r>
              <a:rPr lang="el-GR" sz="2400" dirty="0" smtClean="0">
                <a:effectLst/>
              </a:rPr>
              <a:t>Πλεονεκτούν έναντι των μετάλλων χάρη στην εύκολη παραγωγή τους, την ευκαμψία, το μικρό ειδικό βάρος και την χημική τους αδράνεια.</a:t>
            </a:r>
            <a:endParaRPr lang="en-US" sz="2400" dirty="0" smtClean="0">
              <a:effectLst/>
            </a:endParaRPr>
          </a:p>
          <a:p>
            <a:pPr eaLnBrk="1" hangingPunct="1">
              <a:defRPr/>
            </a:pPr>
            <a:r>
              <a:rPr lang="el-GR" sz="2400" dirty="0" smtClean="0">
                <a:effectLst/>
              </a:rPr>
              <a:t>Το </a:t>
            </a:r>
            <a:r>
              <a:rPr lang="el-GR" sz="2400" dirty="0" err="1" smtClean="0">
                <a:effectLst/>
              </a:rPr>
              <a:t>πολυακετυλένιο</a:t>
            </a:r>
            <a:r>
              <a:rPr lang="el-GR" sz="2400" dirty="0" smtClean="0">
                <a:effectLst/>
              </a:rPr>
              <a:t>, το οποίο είναι το απλούστερο από τα αγώγιμα πολυμερή, θεωρείται το πρότυπο των υλικών αυτών, διότι έχει μελετηθεί εκτενώς και εμφανίζει τη μεγαλύτερη ηλεκτρική αγωγιμότητα από οποιαδήποτε άλλο πολυμερές.</a:t>
            </a:r>
            <a:endParaRPr lang="en-US" sz="2400" dirty="0" smtClean="0">
              <a:effectLst/>
            </a:endParaRPr>
          </a:p>
          <a:p>
            <a:pPr eaLnBrk="1" hangingPunct="1">
              <a:defRPr/>
            </a:pPr>
            <a:r>
              <a:rPr lang="el-GR" sz="2400" dirty="0" smtClean="0">
                <a:effectLst/>
              </a:rPr>
              <a:t>Εκτός αυτού έχουν ανακαλυφθεί αρκετά πολυμερή, καθώς και παράγωγα αυτών, τα οποία καθίστανται αγώγιμα με την προσθήκη προσμίξεων. Μερικά από αυτά είναι το </a:t>
            </a:r>
            <a:r>
              <a:rPr lang="el-GR" sz="2400" dirty="0" err="1" smtClean="0">
                <a:effectLst/>
              </a:rPr>
              <a:t>πολυπαραφενυλένιο</a:t>
            </a:r>
            <a:r>
              <a:rPr lang="el-GR" sz="2400" dirty="0" smtClean="0">
                <a:effectLst/>
              </a:rPr>
              <a:t>, το </a:t>
            </a:r>
            <a:r>
              <a:rPr lang="el-GR" sz="2400" dirty="0" err="1" smtClean="0">
                <a:effectLst/>
              </a:rPr>
              <a:t>πολυθειοφένιο</a:t>
            </a:r>
            <a:r>
              <a:rPr lang="el-GR" sz="2400" dirty="0" smtClean="0">
                <a:effectLst/>
              </a:rPr>
              <a:t>, η </a:t>
            </a:r>
            <a:r>
              <a:rPr lang="el-GR" sz="2400" dirty="0" err="1" smtClean="0">
                <a:effectLst/>
              </a:rPr>
              <a:t>πολυπυρρόλιο</a:t>
            </a:r>
            <a:r>
              <a:rPr lang="el-GR" sz="2400" dirty="0" smtClean="0">
                <a:effectLst/>
              </a:rPr>
              <a:t> και η </a:t>
            </a:r>
            <a:r>
              <a:rPr lang="el-GR" sz="2400" dirty="0" err="1" smtClean="0">
                <a:effectLst/>
              </a:rPr>
              <a:t>πολυανιλίνη</a:t>
            </a:r>
            <a:r>
              <a:rPr lang="el-GR" sz="2400" dirty="0" smtClean="0">
                <a:effectLst/>
              </a:rPr>
              <a:t>. </a:t>
            </a:r>
          </a:p>
        </p:txBody>
      </p:sp>
    </p:spTree>
    <p:extLst>
      <p:ext uri="{BB962C8B-B14F-4D97-AF65-F5344CB8AC3E}">
        <p14:creationId xmlns:p14="http://schemas.microsoft.com/office/powerpoint/2010/main" val="3834270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lum bright="-20000" contrast="40000"/>
            <a:extLst>
              <a:ext uri="{28A0092B-C50C-407E-A947-70E740481C1C}">
                <a14:useLocalDpi xmlns:a14="http://schemas.microsoft.com/office/drawing/2010/main"/>
              </a:ext>
            </a:extLst>
          </a:blip>
          <a:stretch>
            <a:fillRect/>
          </a:stretch>
        </p:blipFill>
        <p:spPr bwMode="auto">
          <a:xfrm>
            <a:off x="1818000" y="1412776"/>
            <a:ext cx="5508000" cy="4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a:t>Αγώγιμα πολυμερή </a:t>
            </a:r>
          </a:p>
        </p:txBody>
      </p:sp>
    </p:spTree>
    <p:extLst>
      <p:ext uri="{BB962C8B-B14F-4D97-AF65-F5344CB8AC3E}">
        <p14:creationId xmlns:p14="http://schemas.microsoft.com/office/powerpoint/2010/main" val="3127859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a:t>
            </a:r>
            <a:r>
              <a:rPr lang="el-GR" dirty="0" smtClean="0"/>
              <a:t>ολυμερές </a:t>
            </a:r>
            <a:r>
              <a:rPr lang="el-GR" dirty="0" smtClean="0"/>
              <a:t>- </a:t>
            </a:r>
            <a:r>
              <a:rPr lang="el-GR" dirty="0" smtClean="0"/>
              <a:t>Ολιγομερές</a:t>
            </a:r>
            <a:endParaRPr lang="el-GR" dirty="0"/>
          </a:p>
        </p:txBody>
      </p:sp>
      <p:sp>
        <p:nvSpPr>
          <p:cNvPr id="1034242" name="Rectangle 2"/>
          <p:cNvSpPr>
            <a:spLocks noGrp="1" noRot="1" noChangeArrowheads="1"/>
          </p:cNvSpPr>
          <p:nvPr>
            <p:ph idx="1"/>
          </p:nvPr>
        </p:nvSpPr>
        <p:spPr/>
        <p:txBody>
          <a:bodyPr/>
          <a:lstStyle/>
          <a:p>
            <a:pPr eaLnBrk="1" hangingPunct="1">
              <a:defRPr/>
            </a:pPr>
            <a:r>
              <a:rPr lang="el-GR" sz="2800" dirty="0" smtClean="0">
                <a:effectLst/>
              </a:rPr>
              <a:t>Κατά </a:t>
            </a:r>
            <a:r>
              <a:rPr lang="en-US" sz="2800" dirty="0" smtClean="0">
                <a:effectLst/>
              </a:rPr>
              <a:t>IUPAC</a:t>
            </a:r>
            <a:r>
              <a:rPr lang="el-GR" sz="2800" dirty="0" smtClean="0">
                <a:effectLst/>
              </a:rPr>
              <a:t> ο όρος πολυμερές αναφέρεται σε κάθε ουσία που τα μόριά της χαρακτηρίζονται από την επανάληψη ενός ή περισσοτέρων ειδών ατόμων ή ομάδων ατόμων, που αποκαλούνται δομικές μονάδες (</a:t>
            </a:r>
            <a:r>
              <a:rPr lang="en-US" sz="2800" dirty="0" smtClean="0">
                <a:effectLst/>
              </a:rPr>
              <a:t>constitutional units</a:t>
            </a:r>
            <a:r>
              <a:rPr lang="el-GR" sz="2800" dirty="0" smtClean="0">
                <a:effectLst/>
              </a:rPr>
              <a:t>), ενωμένων μεταξύ τους με ομοιοπολικό δεσμό ώστε οι ιδιότητες της ουσίας να μην μεταβάλλονται πρακτικά με την προσθήκη ή αφαίρεση μιας ή περισσότερων τέτοιων δομικών μονάδων. </a:t>
            </a:r>
            <a:endParaRPr lang="en-US" sz="2800" dirty="0" smtClean="0">
              <a:effectLst/>
            </a:endParaRPr>
          </a:p>
          <a:p>
            <a:pPr eaLnBrk="1" hangingPunct="1">
              <a:defRPr/>
            </a:pPr>
            <a:r>
              <a:rPr lang="el-GR" sz="2800" dirty="0" smtClean="0">
                <a:effectLst/>
              </a:rPr>
              <a:t>Αν οι ιδιότητες της ένωσης μεταβάλλονται τότε χαρακτηρίζεται ως </a:t>
            </a:r>
            <a:r>
              <a:rPr lang="el-GR" sz="2800" b="1" dirty="0" smtClean="0">
                <a:effectLst/>
              </a:rPr>
              <a:t>ολιγομερές</a:t>
            </a:r>
            <a:r>
              <a:rPr lang="el-GR" sz="2800" dirty="0" smtClean="0">
                <a:effectLst/>
              </a:rPr>
              <a:t>.</a:t>
            </a:r>
            <a:r>
              <a:rPr lang="el-GR" sz="2800" dirty="0" smtClean="0"/>
              <a:t> </a:t>
            </a:r>
          </a:p>
        </p:txBody>
      </p:sp>
    </p:spTree>
    <p:extLst>
      <p:ext uri="{BB962C8B-B14F-4D97-AF65-F5344CB8AC3E}">
        <p14:creationId xmlns:p14="http://schemas.microsoft.com/office/powerpoint/2010/main" val="3474370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Αγώγιμα πολυμερή </a:t>
            </a:r>
          </a:p>
        </p:txBody>
      </p:sp>
      <p:sp>
        <p:nvSpPr>
          <p:cNvPr id="59394" name="Rectangle 5"/>
          <p:cNvSpPr>
            <a:spLocks noGrp="1" noRot="1" noChangeArrowheads="1"/>
          </p:cNvSpPr>
          <p:nvPr>
            <p:ph idx="1"/>
          </p:nvPr>
        </p:nvSpPr>
        <p:spPr/>
        <p:txBody>
          <a:bodyPr>
            <a:normAutofit/>
          </a:bodyPr>
          <a:lstStyle/>
          <a:p>
            <a:pPr eaLnBrk="1" hangingPunct="1">
              <a:spcAft>
                <a:spcPts val="600"/>
              </a:spcAft>
            </a:pPr>
            <a:r>
              <a:rPr lang="el-GR" altLang="el-GR" sz="2400" dirty="0" smtClean="0">
                <a:effectLst/>
              </a:rPr>
              <a:t>Τα αγώγιμα πολυμερή μπορούν να χρησιμοποιηθούν σε πληθώρα τεχνολογικών εφαρμογών, αντικαθιστώντας τους συνήθεις ανόργανους ημιαγωγούς και τα μέταλλα. Τέτοιες εφαρμογές είναι οι δίοδοι </a:t>
            </a:r>
            <a:r>
              <a:rPr lang="el-GR" altLang="el-GR" sz="2400" dirty="0" err="1" smtClean="0">
                <a:effectLst/>
              </a:rPr>
              <a:t>φωτοεκπομπής</a:t>
            </a:r>
            <a:r>
              <a:rPr lang="el-GR" altLang="el-GR" sz="2400" dirty="0" smtClean="0">
                <a:effectLst/>
              </a:rPr>
              <a:t> (LED – </a:t>
            </a:r>
            <a:r>
              <a:rPr lang="el-GR" altLang="el-GR" sz="2400" dirty="0" err="1" smtClean="0">
                <a:effectLst/>
              </a:rPr>
              <a:t>Light</a:t>
            </a:r>
            <a:r>
              <a:rPr lang="el-GR" altLang="el-GR" sz="2400" dirty="0" smtClean="0">
                <a:effectLst/>
              </a:rPr>
              <a:t> </a:t>
            </a:r>
            <a:r>
              <a:rPr lang="el-GR" altLang="el-GR" sz="2400" dirty="0" err="1" smtClean="0">
                <a:effectLst/>
              </a:rPr>
              <a:t>Emitting</a:t>
            </a:r>
            <a:r>
              <a:rPr lang="el-GR" altLang="el-GR" sz="2400" dirty="0" smtClean="0">
                <a:effectLst/>
              </a:rPr>
              <a:t> </a:t>
            </a:r>
            <a:r>
              <a:rPr lang="el-GR" altLang="el-GR" sz="2400" dirty="0" err="1" smtClean="0">
                <a:effectLst/>
              </a:rPr>
              <a:t>Diodes</a:t>
            </a:r>
            <a:r>
              <a:rPr lang="el-GR" altLang="el-GR" sz="2400" dirty="0" smtClean="0">
                <a:effectLst/>
              </a:rPr>
              <a:t>), οι οθόνες ηλεκτρονικών υπολογιστών, οι ηλιακές κυψέλες, τα τρανζίστορ, τα αγώγιμα μελάνια κ.ά. </a:t>
            </a:r>
          </a:p>
        </p:txBody>
      </p:sp>
    </p:spTree>
    <p:extLst>
      <p:ext uri="{BB962C8B-B14F-4D97-AF65-F5344CB8AC3E}">
        <p14:creationId xmlns:p14="http://schemas.microsoft.com/office/powerpoint/2010/main" val="3960724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Αγώγιμα πολυμερή </a:t>
            </a:r>
          </a:p>
        </p:txBody>
      </p:sp>
      <p:sp>
        <p:nvSpPr>
          <p:cNvPr id="60418" name="Rectangle 2"/>
          <p:cNvSpPr>
            <a:spLocks noGrp="1" noRot="1" noChangeArrowheads="1"/>
          </p:cNvSpPr>
          <p:nvPr>
            <p:ph idx="1"/>
          </p:nvPr>
        </p:nvSpPr>
        <p:spPr/>
        <p:txBody>
          <a:bodyPr/>
          <a:lstStyle/>
          <a:p>
            <a:pPr eaLnBrk="1" hangingPunct="1"/>
            <a:r>
              <a:rPr lang="el-GR" altLang="el-GR" sz="2400" dirty="0" smtClean="0">
                <a:effectLst/>
              </a:rPr>
              <a:t>Με άλλα λόγια, ένα κοινό χαρακτηριστικό μεταξύ αυτών των πολυμερών είναι η εναλλαγή απλών και διπλών δεσμών κατά μήκος της </a:t>
            </a:r>
            <a:r>
              <a:rPr lang="el-GR" altLang="el-GR" sz="2400" dirty="0" err="1" smtClean="0">
                <a:effectLst/>
              </a:rPr>
              <a:t>πολυμερικής</a:t>
            </a:r>
            <a:r>
              <a:rPr lang="el-GR" altLang="el-GR" sz="2400" dirty="0" smtClean="0">
                <a:effectLst/>
              </a:rPr>
              <a:t> αλυσίδας. Τα πολυμερή με </a:t>
            </a:r>
            <a:r>
              <a:rPr lang="el-GR" altLang="el-GR" sz="2400" dirty="0" err="1" smtClean="0">
                <a:effectLst/>
              </a:rPr>
              <a:t>συζυγιακούς</a:t>
            </a:r>
            <a:r>
              <a:rPr lang="el-GR" altLang="el-GR" sz="2400" dirty="0" smtClean="0">
                <a:effectLst/>
              </a:rPr>
              <a:t> διπλούς δεσμούς (π.χ. </a:t>
            </a:r>
            <a:r>
              <a:rPr lang="el-GR" altLang="el-GR" sz="2400" dirty="0" err="1" smtClean="0">
                <a:effectLst/>
              </a:rPr>
              <a:t>πολυακετυλένιο</a:t>
            </a:r>
            <a:r>
              <a:rPr lang="el-GR" altLang="el-GR" sz="2400" dirty="0" smtClean="0">
                <a:effectLst/>
              </a:rPr>
              <a:t> –</a:t>
            </a:r>
            <a:r>
              <a:rPr lang="en-US" altLang="el-GR" sz="2400" dirty="0" smtClean="0">
                <a:effectLst/>
              </a:rPr>
              <a:t>CH</a:t>
            </a:r>
            <a:r>
              <a:rPr lang="el-GR" altLang="el-GR" sz="2400" dirty="0" smtClean="0">
                <a:effectLst/>
              </a:rPr>
              <a:t>=</a:t>
            </a:r>
            <a:r>
              <a:rPr lang="en-US" altLang="el-GR" sz="2400" dirty="0" smtClean="0">
                <a:effectLst/>
              </a:rPr>
              <a:t>CH</a:t>
            </a:r>
            <a:r>
              <a:rPr lang="el-GR" altLang="el-GR" sz="2400" dirty="0" smtClean="0">
                <a:effectLst/>
              </a:rPr>
              <a:t>-</a:t>
            </a:r>
            <a:r>
              <a:rPr lang="en-US" altLang="el-GR" sz="2400" dirty="0" smtClean="0">
                <a:effectLst/>
              </a:rPr>
              <a:t>CH</a:t>
            </a:r>
            <a:r>
              <a:rPr lang="el-GR" altLang="el-GR" sz="2400" dirty="0" smtClean="0">
                <a:effectLst/>
              </a:rPr>
              <a:t>=</a:t>
            </a:r>
            <a:r>
              <a:rPr lang="en-US" altLang="el-GR" sz="2400" dirty="0" smtClean="0">
                <a:effectLst/>
              </a:rPr>
              <a:t>CH</a:t>
            </a:r>
            <a:r>
              <a:rPr lang="el-GR" altLang="el-GR" sz="2400" dirty="0" smtClean="0">
                <a:effectLst/>
              </a:rPr>
              <a:t>-</a:t>
            </a:r>
            <a:r>
              <a:rPr lang="en-US" altLang="el-GR" sz="2400" dirty="0" smtClean="0">
                <a:effectLst/>
              </a:rPr>
              <a:t>CH</a:t>
            </a:r>
            <a:r>
              <a:rPr lang="el-GR" altLang="el-GR" sz="2400" dirty="0" smtClean="0">
                <a:effectLst/>
              </a:rPr>
              <a:t>=</a:t>
            </a:r>
            <a:r>
              <a:rPr lang="en-US" altLang="el-GR" sz="2400" dirty="0" smtClean="0">
                <a:effectLst/>
              </a:rPr>
              <a:t>CH</a:t>
            </a:r>
            <a:r>
              <a:rPr lang="el-GR" altLang="el-GR" sz="2400" dirty="0" smtClean="0">
                <a:effectLst/>
              </a:rPr>
              <a:t>-, </a:t>
            </a:r>
            <a:r>
              <a:rPr lang="el-GR" altLang="el-GR" sz="2400" dirty="0" err="1" smtClean="0">
                <a:effectLst/>
              </a:rPr>
              <a:t>πολυφαινυλένιο</a:t>
            </a:r>
            <a:r>
              <a:rPr lang="el-GR" altLang="el-GR" sz="2400" dirty="0" smtClean="0">
                <a:effectLst/>
              </a:rPr>
              <a:t> κ.α.) σχηματίζουν τη βάση των οργανικών αγώγιμων πολυμερών. </a:t>
            </a:r>
          </a:p>
        </p:txBody>
      </p:sp>
      <p:pic>
        <p:nvPicPr>
          <p:cNvPr id="604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3649837"/>
            <a:ext cx="727392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404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0844" y="1335531"/>
            <a:ext cx="5802312"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6828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812367" y="0"/>
            <a:ext cx="53316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20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eaLnBrk="1" hangingPunct="1">
              <a:spcAft>
                <a:spcPts val="600"/>
              </a:spcAft>
              <a:defRPr/>
            </a:pPr>
            <a:r>
              <a:rPr lang="el-GR" sz="2800" b="1" dirty="0" smtClean="0">
                <a:effectLst/>
              </a:rPr>
              <a:t>Θερμοσταθερά πολυμερή </a:t>
            </a:r>
            <a:r>
              <a:rPr lang="el-GR" sz="2800" dirty="0" smtClean="0">
                <a:effectLst/>
              </a:rPr>
              <a:t>(</a:t>
            </a:r>
            <a:r>
              <a:rPr lang="en-US" sz="2800" dirty="0" smtClean="0">
                <a:effectLst/>
              </a:rPr>
              <a:t>heat resistant polymers</a:t>
            </a:r>
            <a:r>
              <a:rPr lang="el-GR" sz="2800" dirty="0" smtClean="0">
                <a:effectLst/>
              </a:rPr>
              <a:t>) είναι </a:t>
            </a:r>
            <a:r>
              <a:rPr lang="el-GR" sz="2800" dirty="0" err="1" smtClean="0">
                <a:effectLst/>
              </a:rPr>
              <a:t>θερμοάντοχα</a:t>
            </a:r>
            <a:r>
              <a:rPr lang="el-GR" sz="2800" dirty="0" smtClean="0">
                <a:effectLst/>
              </a:rPr>
              <a:t> σε θερμοκρασίες σχετικά υψηλότερες (200-500</a:t>
            </a:r>
            <a:r>
              <a:rPr lang="el-GR" sz="2800" baseline="30000" dirty="0" smtClean="0">
                <a:effectLst/>
              </a:rPr>
              <a:t>ο</a:t>
            </a:r>
            <a:r>
              <a:rPr lang="en-US" sz="2800" dirty="0" smtClean="0">
                <a:effectLst/>
              </a:rPr>
              <a:t>C</a:t>
            </a:r>
            <a:r>
              <a:rPr lang="el-GR" sz="2800" dirty="0" smtClean="0">
                <a:effectLst/>
              </a:rPr>
              <a:t>) από τα υπόλοιπα πολυμερή (π.χ. </a:t>
            </a:r>
            <a:r>
              <a:rPr lang="el-GR" sz="2800" dirty="0" err="1" smtClean="0">
                <a:effectLst/>
              </a:rPr>
              <a:t>πολυιμίδια</a:t>
            </a:r>
            <a:r>
              <a:rPr lang="el-GR" sz="2800" dirty="0" smtClean="0">
                <a:effectLst/>
              </a:rPr>
              <a:t>, </a:t>
            </a:r>
            <a:r>
              <a:rPr lang="el-GR" sz="2800" dirty="0" err="1" smtClean="0">
                <a:effectLst/>
              </a:rPr>
              <a:t>πολυβενζιμιδαζόλια</a:t>
            </a:r>
            <a:r>
              <a:rPr lang="el-GR" sz="2800" dirty="0" smtClean="0">
                <a:effectLst/>
              </a:rPr>
              <a:t>).</a:t>
            </a:r>
          </a:p>
          <a:p>
            <a:pPr eaLnBrk="1" hangingPunct="1">
              <a:spcAft>
                <a:spcPts val="600"/>
              </a:spcAft>
              <a:defRPr/>
            </a:pPr>
            <a:endParaRPr lang="el-GR" sz="2800" dirty="0" smtClean="0"/>
          </a:p>
        </p:txBody>
      </p:sp>
    </p:spTree>
    <p:extLst>
      <p:ext uri="{BB962C8B-B14F-4D97-AF65-F5344CB8AC3E}">
        <p14:creationId xmlns:p14="http://schemas.microsoft.com/office/powerpoint/2010/main" val="2702719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4514" name="Rectangle 3"/>
          <p:cNvSpPr>
            <a:spLocks noGrp="1" noRot="1" noChangeArrowheads="1"/>
          </p:cNvSpPr>
          <p:nvPr>
            <p:ph idx="1"/>
          </p:nvPr>
        </p:nvSpPr>
        <p:spPr>
          <a:xfrm>
            <a:off x="457200" y="1196752"/>
            <a:ext cx="8229600" cy="5661248"/>
          </a:xfrm>
        </p:spPr>
        <p:txBody>
          <a:bodyPr>
            <a:normAutofit/>
          </a:bodyPr>
          <a:lstStyle/>
          <a:p>
            <a:pPr eaLnBrk="1" hangingPunct="1"/>
            <a:r>
              <a:rPr lang="el-GR" altLang="el-GR" sz="2800" b="1" dirty="0" smtClean="0">
                <a:effectLst/>
              </a:rPr>
              <a:t>Φωτονικά πολυμερή </a:t>
            </a:r>
            <a:r>
              <a:rPr lang="el-GR" altLang="el-GR" sz="2800" dirty="0" smtClean="0">
                <a:effectLst/>
              </a:rPr>
              <a:t>(</a:t>
            </a:r>
            <a:r>
              <a:rPr lang="en-US" altLang="el-GR" sz="2800" dirty="0" smtClean="0">
                <a:effectLst/>
              </a:rPr>
              <a:t>photonics</a:t>
            </a:r>
            <a:r>
              <a:rPr lang="el-GR" altLang="el-GR" sz="2800" dirty="0" smtClean="0">
                <a:effectLst/>
              </a:rPr>
              <a:t>) Θα υπηρετήσουν την </a:t>
            </a:r>
            <a:r>
              <a:rPr lang="el-GR" altLang="el-GR" sz="2800" dirty="0" err="1" smtClean="0">
                <a:effectLst/>
              </a:rPr>
              <a:t>φωτονική</a:t>
            </a:r>
            <a:r>
              <a:rPr lang="el-GR" altLang="el-GR" sz="2800" dirty="0" smtClean="0">
                <a:effectLst/>
              </a:rPr>
              <a:t> τεχνολογία όπως συμβαίνει σήμερα με τους μεταλλικούς αγωγούς στην ηλεκτρονική τεχνολογία. Σε αυτά τα φωτόνια θα είναι τα φέροντα σωματίδια. Χρησιμοποιούνται στην μετάδοση σήματος με οπτικές ίνες.</a:t>
            </a:r>
            <a:endParaRPr lang="en-US" altLang="el-GR" sz="2800" dirty="0" smtClean="0">
              <a:effectLst/>
            </a:endParaRPr>
          </a:p>
          <a:p>
            <a:pPr eaLnBrk="1" hangingPunct="1"/>
            <a:endParaRPr lang="el-GR" altLang="el-GR" sz="2800" dirty="0" smtClean="0">
              <a:effectLst/>
            </a:endParaRPr>
          </a:p>
          <a:p>
            <a:pPr eaLnBrk="1" hangingPunct="1"/>
            <a:r>
              <a:rPr lang="el-GR" altLang="el-GR" sz="2800" b="1" dirty="0" err="1" smtClean="0">
                <a:effectLst/>
              </a:rPr>
              <a:t>Υγροκρυσταλλικά</a:t>
            </a:r>
            <a:r>
              <a:rPr lang="el-GR" altLang="el-GR" sz="2800" b="1" dirty="0" smtClean="0">
                <a:effectLst/>
              </a:rPr>
              <a:t> πολυμερή </a:t>
            </a:r>
            <a:r>
              <a:rPr lang="el-GR" altLang="el-GR" sz="2800" dirty="0" smtClean="0">
                <a:effectLst/>
              </a:rPr>
              <a:t>(</a:t>
            </a:r>
            <a:r>
              <a:rPr lang="en-US" altLang="el-GR" sz="2800" dirty="0" smtClean="0">
                <a:effectLst/>
              </a:rPr>
              <a:t>liquid crystalline polymers</a:t>
            </a:r>
            <a:r>
              <a:rPr lang="el-GR" altLang="el-GR" sz="2800" dirty="0" smtClean="0">
                <a:effectLst/>
              </a:rPr>
              <a:t>) εμφανίζουν τάξη σε κατάσταση </a:t>
            </a:r>
            <a:r>
              <a:rPr lang="el-GR" altLang="el-GR" sz="2800" dirty="0" err="1" smtClean="0">
                <a:effectLst/>
              </a:rPr>
              <a:t>τήγματος</a:t>
            </a:r>
            <a:r>
              <a:rPr lang="el-GR" altLang="el-GR" sz="2800" dirty="0" smtClean="0">
                <a:effectLst/>
              </a:rPr>
              <a:t> ή διαλύματος.</a:t>
            </a:r>
          </a:p>
        </p:txBody>
      </p:sp>
    </p:spTree>
    <p:extLst>
      <p:ext uri="{BB962C8B-B14F-4D97-AF65-F5344CB8AC3E}">
        <p14:creationId xmlns:p14="http://schemas.microsoft.com/office/powerpoint/2010/main" val="1504463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5538" name="Rectangle 3"/>
          <p:cNvSpPr>
            <a:spLocks noGrp="1" noRot="1" noChangeArrowheads="1"/>
          </p:cNvSpPr>
          <p:nvPr>
            <p:ph idx="1"/>
          </p:nvPr>
        </p:nvSpPr>
        <p:spPr/>
        <p:txBody>
          <a:bodyPr/>
          <a:lstStyle/>
          <a:p>
            <a:pPr>
              <a:spcAft>
                <a:spcPts val="600"/>
              </a:spcAft>
              <a:buNone/>
            </a:pPr>
            <a:r>
              <a:rPr lang="el-GR" altLang="el-GR" sz="2400" dirty="0" smtClean="0">
                <a:effectLst/>
              </a:rPr>
              <a:t>	Τα πολυμερή διακρίνονται με βάση την εφαρμογή τους σε </a:t>
            </a:r>
          </a:p>
          <a:p>
            <a:pPr>
              <a:spcAft>
                <a:spcPts val="600"/>
              </a:spcAft>
              <a:buNone/>
            </a:pPr>
            <a:endParaRPr lang="el-GR" altLang="el-GR" sz="2400" dirty="0" smtClean="0">
              <a:effectLst/>
            </a:endParaRPr>
          </a:p>
          <a:p>
            <a:pPr>
              <a:spcAft>
                <a:spcPts val="600"/>
              </a:spcAft>
            </a:pPr>
            <a:r>
              <a:rPr lang="el-GR" altLang="el-GR" sz="2400" b="1" dirty="0" smtClean="0">
                <a:effectLst/>
              </a:rPr>
              <a:t>Πλαστικά</a:t>
            </a:r>
          </a:p>
          <a:p>
            <a:pPr>
              <a:spcAft>
                <a:spcPts val="600"/>
              </a:spcAft>
            </a:pPr>
            <a:r>
              <a:rPr lang="el-GR" altLang="el-GR" sz="2400" b="1" dirty="0" err="1" smtClean="0">
                <a:effectLst/>
              </a:rPr>
              <a:t>Ελαστομερή</a:t>
            </a:r>
            <a:endParaRPr lang="el-GR" altLang="el-GR" sz="2400" b="1" dirty="0" smtClean="0">
              <a:effectLst/>
            </a:endParaRPr>
          </a:p>
          <a:p>
            <a:pPr>
              <a:spcAft>
                <a:spcPts val="600"/>
              </a:spcAft>
            </a:pPr>
            <a:r>
              <a:rPr lang="el-GR" altLang="el-GR" sz="2400" b="1" dirty="0" smtClean="0">
                <a:effectLst/>
              </a:rPr>
              <a:t>Ίνες</a:t>
            </a:r>
          </a:p>
          <a:p>
            <a:pPr>
              <a:spcAft>
                <a:spcPts val="600"/>
              </a:spcAft>
            </a:pPr>
            <a:r>
              <a:rPr lang="el-GR" altLang="el-GR" sz="2400" b="1" dirty="0" smtClean="0">
                <a:effectLst/>
              </a:rPr>
              <a:t>Κόλλες</a:t>
            </a:r>
          </a:p>
          <a:p>
            <a:pPr>
              <a:spcAft>
                <a:spcPts val="600"/>
              </a:spcAft>
            </a:pPr>
            <a:r>
              <a:rPr lang="el-GR" altLang="el-GR" sz="2400" b="1" dirty="0" smtClean="0"/>
              <a:t>Ε</a:t>
            </a:r>
            <a:r>
              <a:rPr lang="el-GR" altLang="el-GR" sz="2400" b="1" dirty="0" smtClean="0">
                <a:effectLst/>
              </a:rPr>
              <a:t>πιχρίσματα</a:t>
            </a:r>
            <a:r>
              <a:rPr lang="el-GR" altLang="el-GR" sz="2400" dirty="0" smtClean="0">
                <a:effectLst/>
              </a:rPr>
              <a:t>.</a:t>
            </a:r>
            <a:endParaRPr lang="en-US" altLang="el-GR" sz="2400" dirty="0" smtClean="0">
              <a:effectLst/>
            </a:endParaRPr>
          </a:p>
        </p:txBody>
      </p:sp>
    </p:spTree>
    <p:extLst>
      <p:ext uri="{BB962C8B-B14F-4D97-AF65-F5344CB8AC3E}">
        <p14:creationId xmlns:p14="http://schemas.microsoft.com/office/powerpoint/2010/main" val="1693976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Κατηγορίες πλαστικών</a:t>
            </a:r>
            <a:endParaRPr lang="el-GR" dirty="0"/>
          </a:p>
        </p:txBody>
      </p:sp>
      <p:sp>
        <p:nvSpPr>
          <p:cNvPr id="66562" name="Rectangle 3"/>
          <p:cNvSpPr>
            <a:spLocks noGrp="1" noRot="1" noChangeArrowheads="1"/>
          </p:cNvSpPr>
          <p:nvPr>
            <p:ph idx="1"/>
          </p:nvPr>
        </p:nvSpPr>
        <p:spPr/>
        <p:txBody>
          <a:bodyPr>
            <a:normAutofit/>
          </a:bodyPr>
          <a:lstStyle/>
          <a:p>
            <a:pPr eaLnBrk="1" hangingPunct="1">
              <a:spcAft>
                <a:spcPts val="600"/>
              </a:spcAft>
            </a:pPr>
            <a:r>
              <a:rPr lang="el-GR" altLang="el-GR" sz="2800" b="1" dirty="0" smtClean="0">
                <a:effectLst/>
              </a:rPr>
              <a:t>Πλαστικά</a:t>
            </a:r>
            <a:r>
              <a:rPr lang="el-GR" altLang="el-GR" sz="2800" dirty="0" smtClean="0">
                <a:effectLst/>
              </a:rPr>
              <a:t> χαρακτηρίζονται τα πολυμερή εκείνα που μορφοποιούνται με διεργασίες πλαστικής ροής εν </a:t>
            </a:r>
            <a:r>
              <a:rPr lang="el-GR" altLang="el-GR" sz="2800" dirty="0" err="1" smtClean="0">
                <a:effectLst/>
              </a:rPr>
              <a:t>θερμώ</a:t>
            </a:r>
            <a:r>
              <a:rPr lang="el-GR" altLang="el-GR" sz="2800" dirty="0" smtClean="0">
                <a:effectLst/>
              </a:rPr>
              <a:t>.</a:t>
            </a:r>
          </a:p>
          <a:p>
            <a:pPr eaLnBrk="1" hangingPunct="1">
              <a:spcAft>
                <a:spcPts val="600"/>
              </a:spcAft>
              <a:buNone/>
            </a:pPr>
            <a:endParaRPr lang="en-US" altLang="el-GR" sz="2800" dirty="0" smtClean="0">
              <a:effectLst/>
            </a:endParaRPr>
          </a:p>
          <a:p>
            <a:pPr eaLnBrk="1" hangingPunct="1">
              <a:spcAft>
                <a:spcPts val="600"/>
              </a:spcAft>
            </a:pPr>
            <a:r>
              <a:rPr lang="el-GR" altLang="el-GR" sz="2800" dirty="0" smtClean="0">
                <a:effectLst/>
              </a:rPr>
              <a:t>Έτσι τα πολυμερή κατηγοριοποιούνται σε </a:t>
            </a:r>
            <a:r>
              <a:rPr lang="el-GR" altLang="el-GR" sz="2800" b="1" dirty="0" smtClean="0">
                <a:effectLst/>
              </a:rPr>
              <a:t>θερμοπλαστικά</a:t>
            </a:r>
            <a:r>
              <a:rPr lang="el-GR" altLang="el-GR" sz="2800" dirty="0" smtClean="0">
                <a:effectLst/>
              </a:rPr>
              <a:t> και </a:t>
            </a:r>
            <a:r>
              <a:rPr lang="el-GR" altLang="el-GR" sz="2800" b="1" dirty="0" smtClean="0">
                <a:effectLst/>
              </a:rPr>
              <a:t>θερμοσκληραινόμενα</a:t>
            </a:r>
            <a:r>
              <a:rPr lang="el-GR" altLang="el-GR" sz="2800" dirty="0" smtClean="0">
                <a:effectLst/>
              </a:rPr>
              <a:t> με βάση τον τρόπο μορφοποίησης. </a:t>
            </a:r>
          </a:p>
        </p:txBody>
      </p:sp>
    </p:spTree>
    <p:extLst>
      <p:ext uri="{BB962C8B-B14F-4D97-AF65-F5344CB8AC3E}">
        <p14:creationId xmlns:p14="http://schemas.microsoft.com/office/powerpoint/2010/main" val="38291141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smtClean="0"/>
              <a:t>Θερμοπλαστικά (</a:t>
            </a:r>
            <a:r>
              <a:rPr lang="en-US" altLang="el-GR" dirty="0" smtClean="0"/>
              <a:t>Thermoplastics</a:t>
            </a:r>
            <a:r>
              <a:rPr lang="el-GR" altLang="el-GR" dirty="0" smtClean="0"/>
              <a:t>)</a:t>
            </a:r>
            <a:endParaRPr lang="el-GR" dirty="0"/>
          </a:p>
        </p:txBody>
      </p:sp>
      <p:sp>
        <p:nvSpPr>
          <p:cNvPr id="67586" name="Rectangle 3"/>
          <p:cNvSpPr>
            <a:spLocks noGrp="1" noRot="1" noChangeArrowheads="1"/>
          </p:cNvSpPr>
          <p:nvPr>
            <p:ph idx="1"/>
          </p:nvPr>
        </p:nvSpPr>
        <p:spPr/>
        <p:txBody>
          <a:bodyPr/>
          <a:lstStyle/>
          <a:p>
            <a:pPr marL="355600" indent="-355600"/>
            <a:r>
              <a:rPr lang="el-GR" altLang="el-GR" sz="2400" dirty="0" smtClean="0">
                <a:effectLst/>
              </a:rPr>
              <a:t>Γραμμικά ή ελαφρώς διακλαδισμένα</a:t>
            </a:r>
          </a:p>
          <a:p>
            <a:pPr marL="355600" indent="-355600"/>
            <a:r>
              <a:rPr lang="el-GR" altLang="el-GR" sz="2400" dirty="0" smtClean="0">
                <a:effectLst/>
              </a:rPr>
              <a:t>όταν θερμαίνονται σε θερμοκρασία μεγαλύτερη αυτής της υαλώδους μετάπτωσης (αν είναι άμορφα) ή μεγαλύτερη του Σ.Τ. (αν είναι κρυσταλλικά) μαλακώνουν, λιώνουν και ρέουν υπό πίεση, προσδίδοντας το επιθυμητό σχήμα.</a:t>
            </a:r>
            <a:endParaRPr lang="en-US" altLang="el-GR" sz="2400" dirty="0" smtClean="0">
              <a:effectLst/>
            </a:endParaRPr>
          </a:p>
          <a:p>
            <a:r>
              <a:rPr lang="el-GR" altLang="el-GR" sz="2400" dirty="0" smtClean="0"/>
              <a:t>όταν </a:t>
            </a:r>
            <a:r>
              <a:rPr lang="el-GR" altLang="el-GR" sz="2400" dirty="0" smtClean="0">
                <a:effectLst/>
              </a:rPr>
              <a:t>ψυχθούν σκληραίνουν και πάλι</a:t>
            </a:r>
          </a:p>
          <a:p>
            <a:r>
              <a:rPr lang="el-GR" altLang="el-GR" sz="2400" dirty="0" smtClean="0">
                <a:effectLst/>
              </a:rPr>
              <a:t>Η διαδικασία τήξη - μορφοποίησή μπορεί να επαναληφθεί πολλές φορές</a:t>
            </a:r>
          </a:p>
          <a:p>
            <a:r>
              <a:rPr lang="el-GR" altLang="el-GR" sz="2400" dirty="0" smtClean="0"/>
              <a:t>Ανακυκλώνονται εύκολα</a:t>
            </a:r>
          </a:p>
          <a:p>
            <a:r>
              <a:rPr lang="el-GR" altLang="el-GR" sz="2400" dirty="0" smtClean="0">
                <a:effectLst/>
              </a:rPr>
              <a:t>Διατηρούν τη δομή τους μετά την μορφοποίησή τους </a:t>
            </a:r>
          </a:p>
        </p:txBody>
      </p:sp>
    </p:spTree>
    <p:extLst>
      <p:ext uri="{BB962C8B-B14F-4D97-AF65-F5344CB8AC3E}">
        <p14:creationId xmlns:p14="http://schemas.microsoft.com/office/powerpoint/2010/main" val="28602920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smtClean="0"/>
              <a:t>Θερμοσκληραινόμενα (</a:t>
            </a:r>
            <a:r>
              <a:rPr lang="en-US" altLang="el-GR" dirty="0" err="1" smtClean="0"/>
              <a:t>Thermosettings</a:t>
            </a:r>
            <a:r>
              <a:rPr lang="el-GR" altLang="el-GR" dirty="0" smtClean="0"/>
              <a:t>) </a:t>
            </a:r>
            <a:endParaRPr lang="el-GR" dirty="0"/>
          </a:p>
        </p:txBody>
      </p:sp>
      <p:sp>
        <p:nvSpPr>
          <p:cNvPr id="72706" name="Rectangle 3"/>
          <p:cNvSpPr>
            <a:spLocks noGrp="1" noRot="1" noChangeArrowheads="1"/>
          </p:cNvSpPr>
          <p:nvPr>
            <p:ph idx="1"/>
          </p:nvPr>
        </p:nvSpPr>
        <p:spPr/>
        <p:txBody>
          <a:bodyPr>
            <a:normAutofit/>
          </a:bodyPr>
          <a:lstStyle/>
          <a:p>
            <a:pPr>
              <a:buNone/>
            </a:pPr>
            <a:r>
              <a:rPr lang="el-GR" altLang="el-GR" sz="2400" b="1" dirty="0" smtClean="0">
                <a:effectLst/>
              </a:rPr>
              <a:t>	</a:t>
            </a:r>
            <a:endParaRPr lang="el-GR" altLang="el-GR" sz="2400" dirty="0" smtClean="0">
              <a:effectLst/>
            </a:endParaRPr>
          </a:p>
          <a:p>
            <a:r>
              <a:rPr lang="el-GR" altLang="el-GR" sz="2400" dirty="0" smtClean="0">
                <a:effectLst/>
              </a:rPr>
              <a:t>Μορφοποιούνται με την επίδραση θερμότητας , πίεσης και </a:t>
            </a:r>
            <a:r>
              <a:rPr lang="el-GR" altLang="el-GR" sz="2400" dirty="0" smtClean="0"/>
              <a:t>καταλύτη</a:t>
            </a:r>
          </a:p>
          <a:p>
            <a:r>
              <a:rPr lang="el-GR" altLang="el-GR" sz="2400" dirty="0" smtClean="0">
                <a:effectLst/>
              </a:rPr>
              <a:t>Υφίστανται χημική μεταβολή κατά τη θέρμανσή τους</a:t>
            </a:r>
          </a:p>
          <a:p>
            <a:r>
              <a:rPr lang="el-GR" altLang="el-GR" sz="2400" dirty="0" smtClean="0">
                <a:effectLst/>
              </a:rPr>
              <a:t>Δεν διατηρούν την δομή τους</a:t>
            </a:r>
          </a:p>
          <a:p>
            <a:r>
              <a:rPr lang="el-GR" altLang="el-GR" sz="2400" dirty="0" smtClean="0"/>
              <a:t>Δεν μπορούν να υποστούν την ίδια διαδικασία και να </a:t>
            </a:r>
            <a:r>
              <a:rPr lang="el-GR" altLang="el-GR" sz="2400" dirty="0" err="1" smtClean="0"/>
              <a:t>επαναμορφοποιηθούν</a:t>
            </a:r>
            <a:endParaRPr lang="en-US" altLang="el-GR" sz="2400" dirty="0" smtClean="0">
              <a:effectLst/>
            </a:endParaRPr>
          </a:p>
        </p:txBody>
      </p:sp>
    </p:spTree>
    <p:extLst>
      <p:ext uri="{BB962C8B-B14F-4D97-AF65-F5344CB8AC3E}">
        <p14:creationId xmlns:p14="http://schemas.microsoft.com/office/powerpoint/2010/main" val="1488778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smtClean="0"/>
              <a:t>Πολυμερισμός</a:t>
            </a:r>
            <a:endParaRPr lang="el-GR" dirty="0"/>
          </a:p>
        </p:txBody>
      </p:sp>
      <p:sp>
        <p:nvSpPr>
          <p:cNvPr id="8194" name="Rectangle 7"/>
          <p:cNvSpPr>
            <a:spLocks noGrp="1" noRot="1" noChangeArrowheads="1"/>
          </p:cNvSpPr>
          <p:nvPr>
            <p:ph idx="1"/>
          </p:nvPr>
        </p:nvSpPr>
        <p:spPr/>
        <p:txBody>
          <a:bodyPr/>
          <a:lstStyle/>
          <a:p>
            <a:pPr eaLnBrk="1" hangingPunct="1"/>
            <a:r>
              <a:rPr lang="el-GR" altLang="el-GR" sz="2800" dirty="0" smtClean="0">
                <a:effectLst/>
              </a:rPr>
              <a:t>Η μικρότερη δομική μονάδα με την επανάληψη της οποίας προκύπτει η δομή ενός </a:t>
            </a:r>
            <a:r>
              <a:rPr lang="el-GR" altLang="el-GR" sz="2800" dirty="0" err="1" smtClean="0">
                <a:effectLst/>
              </a:rPr>
              <a:t>μακρομορίου</a:t>
            </a:r>
            <a:r>
              <a:rPr lang="el-GR" altLang="el-GR" sz="2800" dirty="0" smtClean="0">
                <a:effectLst/>
              </a:rPr>
              <a:t>, χωρίς να λαμβάνεται υπόψη το μονομερές από το οποίο προήλθε ονομάζεται </a:t>
            </a:r>
            <a:r>
              <a:rPr lang="el-GR" altLang="el-GR" sz="2800" b="1" dirty="0" smtClean="0">
                <a:effectLst/>
              </a:rPr>
              <a:t>επαναλαμβανόμενη δομική μονάδα </a:t>
            </a:r>
            <a:r>
              <a:rPr lang="el-GR" altLang="el-GR" sz="2800" dirty="0" smtClean="0">
                <a:effectLst/>
              </a:rPr>
              <a:t>(</a:t>
            </a:r>
            <a:r>
              <a:rPr lang="en-US" altLang="el-GR" sz="2800" dirty="0" smtClean="0">
                <a:effectLst/>
              </a:rPr>
              <a:t>constitutional repeating unit</a:t>
            </a:r>
            <a:r>
              <a:rPr lang="el-GR" altLang="el-GR" sz="2800" dirty="0" smtClean="0">
                <a:effectLst/>
              </a:rPr>
              <a:t>).</a:t>
            </a:r>
            <a:endParaRPr lang="en-US" altLang="el-GR" sz="2800" dirty="0" smtClean="0">
              <a:effectLst/>
            </a:endParaRPr>
          </a:p>
          <a:p>
            <a:pPr eaLnBrk="1" hangingPunct="1">
              <a:buNone/>
            </a:pPr>
            <a:endParaRPr lang="en-US" altLang="el-GR" sz="2800" dirty="0" smtClean="0">
              <a:effectLst/>
            </a:endParaRPr>
          </a:p>
          <a:p>
            <a:pPr eaLnBrk="1" hangingPunct="1"/>
            <a:r>
              <a:rPr lang="el-GR" altLang="el-GR" sz="2800" dirty="0" smtClean="0">
                <a:effectLst/>
              </a:rPr>
              <a:t>Η διεργασία μετατροπής ενός μίγματος μονομερών σε πολυμερές ονομάζεται </a:t>
            </a:r>
            <a:r>
              <a:rPr lang="el-GR" altLang="el-GR" sz="2800" b="1" dirty="0" smtClean="0">
                <a:effectLst/>
              </a:rPr>
              <a:t>πολυμερισμός</a:t>
            </a:r>
            <a:r>
              <a:rPr lang="el-GR" altLang="el-GR" sz="2800" dirty="0" smtClean="0">
                <a:effectLst/>
              </a:rPr>
              <a:t>.</a:t>
            </a:r>
          </a:p>
        </p:txBody>
      </p:sp>
    </p:spTree>
    <p:extLst>
      <p:ext uri="{BB962C8B-B14F-4D97-AF65-F5344CB8AC3E}">
        <p14:creationId xmlns:p14="http://schemas.microsoft.com/office/powerpoint/2010/main" val="37773462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l-GR" dirty="0" err="1"/>
              <a:t>λαστομερή</a:t>
            </a:r>
            <a:r>
              <a:rPr lang="el-GR" dirty="0"/>
              <a:t> ή </a:t>
            </a:r>
            <a:r>
              <a:rPr lang="el-GR" dirty="0" smtClean="0"/>
              <a:t>ελαστικά</a:t>
            </a:r>
            <a:br>
              <a:rPr lang="el-GR" dirty="0" smtClean="0"/>
            </a:br>
            <a:r>
              <a:rPr lang="el-GR" altLang="el-GR" dirty="0" smtClean="0"/>
              <a:t>(</a:t>
            </a:r>
            <a:r>
              <a:rPr lang="en-US" altLang="el-GR" dirty="0" err="1" smtClean="0"/>
              <a:t>elastomers</a:t>
            </a:r>
            <a:r>
              <a:rPr lang="el-GR" altLang="el-GR" dirty="0" smtClean="0"/>
              <a:t>, </a:t>
            </a:r>
            <a:r>
              <a:rPr lang="en-US" altLang="el-GR" dirty="0" smtClean="0"/>
              <a:t>rubber like polymers</a:t>
            </a:r>
            <a:r>
              <a:rPr lang="el-GR" altLang="el-GR" dirty="0" smtClean="0"/>
              <a:t>)</a:t>
            </a:r>
            <a:endParaRPr lang="el-GR" dirty="0"/>
          </a:p>
        </p:txBody>
      </p:sp>
      <p:sp>
        <p:nvSpPr>
          <p:cNvPr id="73730" name="Rectangle 3"/>
          <p:cNvSpPr>
            <a:spLocks noGrp="1" noRot="1" noChangeArrowheads="1"/>
          </p:cNvSpPr>
          <p:nvPr>
            <p:ph idx="1"/>
          </p:nvPr>
        </p:nvSpPr>
        <p:spPr/>
        <p:txBody>
          <a:bodyPr/>
          <a:lstStyle/>
          <a:p>
            <a:pPr eaLnBrk="1" hangingPunct="1">
              <a:buNone/>
            </a:pPr>
            <a:endParaRPr lang="el-GR" altLang="el-GR" sz="2400" b="1" dirty="0" smtClean="0">
              <a:solidFill>
                <a:srgbClr val="820000"/>
              </a:solidFill>
            </a:endParaRPr>
          </a:p>
          <a:p>
            <a:r>
              <a:rPr lang="el-GR" altLang="el-GR" sz="2400" dirty="0" smtClean="0">
                <a:effectLst/>
              </a:rPr>
              <a:t>Με εφαρμογή μικρής </a:t>
            </a:r>
            <a:r>
              <a:rPr lang="el-GR" altLang="el-GR" sz="2400" dirty="0" err="1" smtClean="0">
                <a:effectLst/>
              </a:rPr>
              <a:t>εφελκυστικής</a:t>
            </a:r>
            <a:r>
              <a:rPr lang="el-GR" altLang="el-GR" sz="2400" dirty="0" smtClean="0">
                <a:effectLst/>
              </a:rPr>
              <a:t> δύναμης δίνουν επιμήκυνση της τάξης του 100-500% (1000% σε κάποιες περιπτώσεις) με σχετικά μεγάλη αντιστρεπτή παραμόρφωση. </a:t>
            </a:r>
          </a:p>
        </p:txBody>
      </p:sp>
    </p:spTree>
    <p:extLst>
      <p:ext uri="{BB962C8B-B14F-4D97-AF65-F5344CB8AC3E}">
        <p14:creationId xmlns:p14="http://schemas.microsoft.com/office/powerpoint/2010/main" val="430520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3" name="2 - Θέση περιεχομένου"/>
          <p:cNvSpPr>
            <a:spLocks noGrp="1"/>
          </p:cNvSpPr>
          <p:nvPr>
            <p:ph idx="1"/>
          </p:nvPr>
        </p:nvSpPr>
        <p:spPr>
          <a:xfrm>
            <a:off x="500034" y="1428736"/>
            <a:ext cx="4215982" cy="4857784"/>
          </a:xfrm>
        </p:spPr>
        <p:txBody>
          <a:bodyPr>
            <a:noAutofit/>
          </a:bodyPr>
          <a:lstStyle/>
          <a:p>
            <a:pPr marL="0" indent="0">
              <a:buNone/>
            </a:pPr>
            <a:r>
              <a:rPr lang="el-GR" altLang="el-GR" sz="2400" b="1" dirty="0" smtClean="0"/>
              <a:t>Στην </a:t>
            </a:r>
            <a:r>
              <a:rPr lang="el-GR" sz="2400" b="1" dirty="0" smtClean="0"/>
              <a:t>εύκαμπτη πλαστική συσκευασία</a:t>
            </a:r>
            <a:endParaRPr lang="en-US" sz="2400" b="1" dirty="0" smtClean="0"/>
          </a:p>
          <a:p>
            <a:r>
              <a:rPr lang="el-GR" sz="2400" dirty="0" err="1" smtClean="0"/>
              <a:t>μονοστρωματικά</a:t>
            </a:r>
            <a:r>
              <a:rPr lang="el-GR" sz="2400" dirty="0" smtClean="0"/>
              <a:t> φιλμ</a:t>
            </a:r>
          </a:p>
          <a:p>
            <a:r>
              <a:rPr lang="el-GR" sz="2400" dirty="0" smtClean="0"/>
              <a:t>σακίδια και σάκοι</a:t>
            </a:r>
          </a:p>
          <a:p>
            <a:r>
              <a:rPr lang="el-GR" sz="2400" dirty="0" smtClean="0"/>
              <a:t>εκτατά και </a:t>
            </a:r>
            <a:r>
              <a:rPr lang="el-GR" sz="2400" dirty="0" err="1" smtClean="0"/>
              <a:t>θερμοσυρρικνούμενα</a:t>
            </a:r>
            <a:r>
              <a:rPr lang="el-GR" sz="2400" dirty="0" smtClean="0"/>
              <a:t> φιλμ</a:t>
            </a:r>
          </a:p>
          <a:p>
            <a:r>
              <a:rPr lang="el-GR" sz="2400" dirty="0" smtClean="0"/>
              <a:t>δίχτυ συσκευασίας</a:t>
            </a:r>
          </a:p>
          <a:p>
            <a:r>
              <a:rPr lang="el-GR" sz="2400" dirty="0" smtClean="0"/>
              <a:t>τσάντες καταστημάτων λιανεμπορίου</a:t>
            </a:r>
          </a:p>
          <a:p>
            <a:r>
              <a:rPr lang="el-GR" sz="2400" dirty="0" smtClean="0"/>
              <a:t>ταινίες συσκευασίας</a:t>
            </a:r>
          </a:p>
          <a:p>
            <a:endParaRPr lang="en-US" sz="2400" dirty="0" smtClean="0"/>
          </a:p>
          <a:p>
            <a:endParaRPr lang="en-US" sz="2400" dirty="0" smtClean="0"/>
          </a:p>
          <a:p>
            <a:endParaRPr lang="en-US" sz="2400" dirty="0" smtClean="0"/>
          </a:p>
          <a:p>
            <a:endParaRPr lang="el-GR" sz="2400" dirty="0" smtClean="0"/>
          </a:p>
          <a:p>
            <a:pPr>
              <a:buNone/>
            </a:pPr>
            <a:r>
              <a:rPr lang="el-GR" sz="2400" dirty="0" smtClean="0"/>
              <a:t>	</a:t>
            </a:r>
          </a:p>
          <a:p>
            <a:pPr>
              <a:buNone/>
            </a:pPr>
            <a:endParaRPr lang="el-GR" altLang="el-GR" sz="2400" dirty="0" smtClean="0"/>
          </a:p>
          <a:p>
            <a:pPr>
              <a:lnSpc>
                <a:spcPct val="120000"/>
              </a:lnSpc>
            </a:pPr>
            <a:endParaRPr lang="en-US" altLang="el-GR" sz="2400" dirty="0" smtClean="0"/>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pic>
        <p:nvPicPr>
          <p:cNvPr id="22530" name="Picture 2" descr="http://media.hbfuller.com/designimages/markets2.jpg"/>
          <p:cNvPicPr>
            <a:picLocks noChangeAspect="1" noChangeArrowheads="1"/>
          </p:cNvPicPr>
          <p:nvPr/>
        </p:nvPicPr>
        <p:blipFill>
          <a:blip r:embed="rId2"/>
          <a:srcRect/>
          <a:stretch>
            <a:fillRect/>
          </a:stretch>
        </p:blipFill>
        <p:spPr bwMode="auto">
          <a:xfrm>
            <a:off x="4788024" y="1631851"/>
            <a:ext cx="4071934" cy="2105026"/>
          </a:xfrm>
          <a:prstGeom prst="rect">
            <a:avLst/>
          </a:prstGeom>
          <a:noFill/>
        </p:spPr>
      </p:pic>
      <p:sp>
        <p:nvSpPr>
          <p:cNvPr id="6" name="5 - Ορθογώνιο"/>
          <p:cNvSpPr/>
          <p:nvPr/>
        </p:nvSpPr>
        <p:spPr>
          <a:xfrm>
            <a:off x="4919043" y="3746407"/>
            <a:ext cx="3786182" cy="276999"/>
          </a:xfrm>
          <a:prstGeom prst="rect">
            <a:avLst/>
          </a:prstGeom>
        </p:spPr>
        <p:txBody>
          <a:bodyPr wrap="square">
            <a:spAutoFit/>
          </a:bodyPr>
          <a:lstStyle/>
          <a:p>
            <a:pPr algn="ctr"/>
            <a:r>
              <a:rPr lang="en-US" sz="1200" dirty="0" smtClean="0">
                <a:latin typeface="+mn-lt"/>
                <a:hlinkClick r:id="rId3"/>
              </a:rPr>
              <a:t>hbfuller.com</a:t>
            </a:r>
            <a:endParaRPr lang="el-GR" sz="1200" dirty="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3" name="2 - Θέση περιεχομένου"/>
          <p:cNvSpPr>
            <a:spLocks noGrp="1"/>
          </p:cNvSpPr>
          <p:nvPr>
            <p:ph idx="1"/>
          </p:nvPr>
        </p:nvSpPr>
        <p:spPr>
          <a:xfrm>
            <a:off x="428596" y="1571612"/>
            <a:ext cx="3186106" cy="4737708"/>
          </a:xfrm>
        </p:spPr>
        <p:txBody>
          <a:bodyPr>
            <a:normAutofit/>
          </a:bodyPr>
          <a:lstStyle/>
          <a:p>
            <a:pPr marL="0" indent="0">
              <a:buNone/>
            </a:pPr>
            <a:r>
              <a:rPr lang="el-GR" altLang="el-GR" sz="2400" b="1" dirty="0" smtClean="0"/>
              <a:t>Στην </a:t>
            </a:r>
            <a:r>
              <a:rPr lang="el-GR" sz="2400" b="1" dirty="0" smtClean="0"/>
              <a:t>άκαμπτη πλαστική συσκευασία</a:t>
            </a:r>
            <a:endParaRPr lang="en-US" sz="2400" b="1" dirty="0" smtClean="0"/>
          </a:p>
          <a:p>
            <a:r>
              <a:rPr lang="el-GR" sz="2400" dirty="0" smtClean="0"/>
              <a:t>φιαλοειδή, πώματα</a:t>
            </a:r>
          </a:p>
          <a:p>
            <a:r>
              <a:rPr lang="el-GR" sz="2400" dirty="0" smtClean="0"/>
              <a:t>ανοιχτά δοχεία</a:t>
            </a:r>
          </a:p>
          <a:p>
            <a:r>
              <a:rPr lang="el-GR" sz="2400" dirty="0" err="1" smtClean="0"/>
              <a:t>λεπτότοιχα</a:t>
            </a:r>
            <a:r>
              <a:rPr lang="el-GR" sz="2400" dirty="0" smtClean="0"/>
              <a:t> κύπελλα</a:t>
            </a:r>
          </a:p>
          <a:p>
            <a:r>
              <a:rPr lang="el-GR" sz="2400" dirty="0" smtClean="0"/>
              <a:t>σωληνάρια, δίσκοι, ποτήρια, μπιτόνια και βαρέλια, τελάρα και κιβώτια, πλαστικές παλέτες) </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pic>
        <p:nvPicPr>
          <p:cNvPr id="98306" name="Picture 2" descr="http://www.foodproductiondaily.com/var/plain_site/storage/images/publications/food-beverage-nutrition/foodproductiondaily.com/packaging/pretium-packaging-snapped-up-by-genstar/9000316-1-eng-GB/Pretium-Packaging-snapped-up-by-Genstar_strict_xxl.jpg"/>
          <p:cNvPicPr>
            <a:picLocks noChangeAspect="1" noChangeArrowheads="1"/>
          </p:cNvPicPr>
          <p:nvPr/>
        </p:nvPicPr>
        <p:blipFill>
          <a:blip r:embed="rId2"/>
          <a:srcRect/>
          <a:stretch>
            <a:fillRect/>
          </a:stretch>
        </p:blipFill>
        <p:spPr bwMode="auto">
          <a:xfrm>
            <a:off x="4214810" y="1749574"/>
            <a:ext cx="4381490" cy="3267075"/>
          </a:xfrm>
          <a:prstGeom prst="rect">
            <a:avLst/>
          </a:prstGeom>
          <a:noFill/>
        </p:spPr>
      </p:pic>
      <p:sp>
        <p:nvSpPr>
          <p:cNvPr id="6" name="5 - Ορθογώνιο"/>
          <p:cNvSpPr/>
          <p:nvPr/>
        </p:nvSpPr>
        <p:spPr>
          <a:xfrm>
            <a:off x="4214809" y="5101011"/>
            <a:ext cx="4366235" cy="276999"/>
          </a:xfrm>
          <a:prstGeom prst="rect">
            <a:avLst/>
          </a:prstGeom>
        </p:spPr>
        <p:txBody>
          <a:bodyPr wrap="square">
            <a:spAutoFit/>
          </a:bodyPr>
          <a:lstStyle/>
          <a:p>
            <a:pPr algn="ctr"/>
            <a:r>
              <a:rPr lang="en-US" sz="1200" dirty="0" smtClean="0">
                <a:latin typeface="+mn-lt"/>
                <a:hlinkClick r:id="rId3"/>
              </a:rPr>
              <a:t>foodproductiondaily.com</a:t>
            </a:r>
            <a:endParaRPr lang="el-GR" sz="1200" dirty="0">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3" name="2 - Θέση περιεχομένου"/>
          <p:cNvSpPr>
            <a:spLocks noGrp="1"/>
          </p:cNvSpPr>
          <p:nvPr>
            <p:ph idx="1"/>
          </p:nvPr>
        </p:nvSpPr>
        <p:spPr/>
        <p:txBody>
          <a:bodyPr>
            <a:normAutofit/>
          </a:bodyPr>
          <a:lstStyle/>
          <a:p>
            <a:pPr marL="0" indent="0" algn="just">
              <a:buNone/>
            </a:pPr>
            <a:r>
              <a:rPr lang="el-GR" sz="2400" b="1" dirty="0" smtClean="0"/>
              <a:t>Σε σύνθετα </a:t>
            </a:r>
            <a:r>
              <a:rPr lang="el-GR" sz="2400" b="1" dirty="0" err="1" smtClean="0"/>
              <a:t>μετεπεξεργασμένα</a:t>
            </a:r>
            <a:r>
              <a:rPr lang="el-GR" sz="2400" b="1" dirty="0" smtClean="0"/>
              <a:t> φιλμ συσκευασίας</a:t>
            </a:r>
          </a:p>
          <a:p>
            <a:pPr marL="0" indent="0" algn="just">
              <a:buNone/>
            </a:pPr>
            <a:r>
              <a:rPr lang="el-GR" sz="1800" b="1" dirty="0" smtClean="0"/>
              <a:t>(δηλαδή </a:t>
            </a:r>
            <a:r>
              <a:rPr lang="el-GR" sz="1800" b="1" dirty="0" err="1" smtClean="0"/>
              <a:t>πολυστρωματικά</a:t>
            </a:r>
            <a:r>
              <a:rPr lang="el-GR" sz="1800" b="1" dirty="0" smtClean="0"/>
              <a:t> φιλμ τα οποία αποτελούνται από στρώματα διαφόρων υλικών, εκτυπωμένα και βερνικωμένα και προορίζονται για την εύκαμπτη συσκευασία προϊόντων ευρείας κατανάλωσης)</a:t>
            </a:r>
          </a:p>
          <a:p>
            <a:pPr algn="just">
              <a:buNone/>
            </a:pPr>
            <a:endParaRPr lang="el-GR" sz="1600" b="1" dirty="0" smtClean="0"/>
          </a:p>
          <a:p>
            <a:pPr algn="just"/>
            <a:r>
              <a:rPr lang="el-GR" sz="2400" b="1" dirty="0" smtClean="0"/>
              <a:t>αυτοκόλλητα</a:t>
            </a:r>
          </a:p>
          <a:p>
            <a:pPr algn="just"/>
            <a:r>
              <a:rPr lang="el-GR" sz="2400" b="1" dirty="0" smtClean="0"/>
              <a:t>ετικέτες</a:t>
            </a:r>
          </a:p>
          <a:p>
            <a:pPr algn="just"/>
            <a:r>
              <a:rPr lang="el-GR" sz="2400" b="1" dirty="0" smtClean="0"/>
              <a:t>ταινίες συσκευασίας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pic>
        <p:nvPicPr>
          <p:cNvPr id="3074" name="Picture 2" descr="http://i00.i.aliimg.com/photo/v0/60191897304_4/packaging_material_Customize_heat_sensitive_attractive_plastic.jpg"/>
          <p:cNvPicPr>
            <a:picLocks noChangeAspect="1" noChangeArrowheads="1"/>
          </p:cNvPicPr>
          <p:nvPr/>
        </p:nvPicPr>
        <p:blipFill>
          <a:blip r:embed="rId2"/>
          <a:srcRect/>
          <a:stretch>
            <a:fillRect/>
          </a:stretch>
        </p:blipFill>
        <p:spPr bwMode="auto">
          <a:xfrm>
            <a:off x="4384923" y="2924944"/>
            <a:ext cx="3962410" cy="3248030"/>
          </a:xfrm>
          <a:prstGeom prst="rect">
            <a:avLst/>
          </a:prstGeom>
          <a:noFill/>
        </p:spPr>
      </p:pic>
      <p:sp>
        <p:nvSpPr>
          <p:cNvPr id="6" name="5 - Ορθογώνιο"/>
          <p:cNvSpPr/>
          <p:nvPr/>
        </p:nvSpPr>
        <p:spPr>
          <a:xfrm>
            <a:off x="4410819" y="6172974"/>
            <a:ext cx="3936514" cy="276999"/>
          </a:xfrm>
          <a:prstGeom prst="rect">
            <a:avLst/>
          </a:prstGeom>
        </p:spPr>
        <p:txBody>
          <a:bodyPr wrap="square">
            <a:spAutoFit/>
          </a:bodyPr>
          <a:lstStyle/>
          <a:p>
            <a:pPr algn="ctr"/>
            <a:r>
              <a:rPr lang="en-US" sz="1200" dirty="0" smtClean="0">
                <a:latin typeface="+mn-lt"/>
                <a:hlinkClick r:id="rId3"/>
              </a:rPr>
              <a:t>i00.i.aliimg.com</a:t>
            </a:r>
            <a:endParaRPr lang="el-GR" sz="1200" dirty="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el-GR" dirty="0" smtClean="0"/>
              <a:t>Πλεονεκτήματα των πλαστικών ως υλικά συσκευασίας</a:t>
            </a:r>
            <a:endParaRPr lang="el-GR" dirty="0"/>
          </a:p>
        </p:txBody>
      </p:sp>
      <p:sp>
        <p:nvSpPr>
          <p:cNvPr id="3" name="2 - Θέση περιεχομένου"/>
          <p:cNvSpPr>
            <a:spLocks noGrp="1"/>
          </p:cNvSpPr>
          <p:nvPr>
            <p:ph idx="1"/>
          </p:nvPr>
        </p:nvSpPr>
        <p:spPr/>
        <p:txBody>
          <a:bodyPr>
            <a:normAutofit fontScale="85000" lnSpcReduction="20000"/>
          </a:bodyPr>
          <a:lstStyle/>
          <a:p>
            <a:pPr>
              <a:lnSpc>
                <a:spcPct val="112000"/>
              </a:lnSpc>
            </a:pPr>
            <a:r>
              <a:rPr lang="el-GR" altLang="el-GR" sz="2600" dirty="0" smtClean="0"/>
              <a:t>Ευκολία μορφοποίησης</a:t>
            </a:r>
          </a:p>
          <a:p>
            <a:pPr>
              <a:lnSpc>
                <a:spcPct val="112000"/>
              </a:lnSpc>
            </a:pPr>
            <a:r>
              <a:rPr lang="el-GR" altLang="el-GR" sz="2600" dirty="0" smtClean="0"/>
              <a:t>Χαμηλή πυκνότητα</a:t>
            </a:r>
          </a:p>
          <a:p>
            <a:pPr>
              <a:lnSpc>
                <a:spcPct val="112000"/>
              </a:lnSpc>
            </a:pPr>
            <a:r>
              <a:rPr lang="el-GR" altLang="el-GR" sz="2600" dirty="0" smtClean="0"/>
              <a:t>Ισχυρή </a:t>
            </a:r>
            <a:r>
              <a:rPr lang="el-GR" altLang="el-GR" sz="2600" dirty="0" err="1" smtClean="0"/>
              <a:t>θερμοσυγκόλληση</a:t>
            </a:r>
            <a:endParaRPr lang="el-GR" altLang="el-GR" sz="2600" dirty="0" smtClean="0"/>
          </a:p>
          <a:p>
            <a:pPr>
              <a:lnSpc>
                <a:spcPct val="112000"/>
              </a:lnSpc>
            </a:pPr>
            <a:r>
              <a:rPr lang="el-GR" altLang="el-GR" sz="2600" dirty="0" smtClean="0"/>
              <a:t>Αποφυγή δημιουργίας θραυσμάτων και πιθανότητας τραυματισμού του καταναλωτή</a:t>
            </a:r>
          </a:p>
          <a:p>
            <a:pPr>
              <a:lnSpc>
                <a:spcPct val="112000"/>
              </a:lnSpc>
            </a:pPr>
            <a:r>
              <a:rPr lang="el-GR" altLang="el-GR" sz="2600" dirty="0" smtClean="0"/>
              <a:t>Δυνατότητα επικάλυψης με μέταλλα</a:t>
            </a:r>
          </a:p>
          <a:p>
            <a:pPr>
              <a:lnSpc>
                <a:spcPct val="112000"/>
              </a:lnSpc>
            </a:pPr>
            <a:r>
              <a:rPr lang="el-GR" altLang="el-GR" sz="2600" dirty="0" smtClean="0"/>
              <a:t>Δεν μεταφέρουν ανεπιθύμητες οσμές και γεύση στα τρόφιμα </a:t>
            </a:r>
          </a:p>
          <a:p>
            <a:pPr>
              <a:lnSpc>
                <a:spcPct val="112000"/>
              </a:lnSpc>
            </a:pPr>
            <a:r>
              <a:rPr lang="el-GR" altLang="el-GR" sz="2600" dirty="0" smtClean="0"/>
              <a:t>Στεγανότητα σε υδρατμούς – οξυγόνο</a:t>
            </a:r>
          </a:p>
          <a:p>
            <a:pPr>
              <a:lnSpc>
                <a:spcPct val="112000"/>
              </a:lnSpc>
            </a:pPr>
            <a:r>
              <a:rPr lang="el-GR" altLang="el-GR" sz="2600" dirty="0" smtClean="0"/>
              <a:t>Αντοχή σε μεγάλο εύρος θερμοκρασιών</a:t>
            </a:r>
          </a:p>
          <a:p>
            <a:pPr>
              <a:lnSpc>
                <a:spcPct val="112000"/>
              </a:lnSpc>
            </a:pPr>
            <a:r>
              <a:rPr lang="el-GR" altLang="el-GR" sz="2600" dirty="0" smtClean="0"/>
              <a:t>Δυνατότητα χρωματισμού</a:t>
            </a:r>
          </a:p>
          <a:p>
            <a:pPr>
              <a:lnSpc>
                <a:spcPct val="112000"/>
              </a:lnSpc>
            </a:pPr>
            <a:r>
              <a:rPr lang="el-GR" altLang="el-GR" sz="2600" dirty="0" smtClean="0"/>
              <a:t>Διαπερατότητα στο φως</a:t>
            </a:r>
          </a:p>
          <a:p>
            <a:pPr>
              <a:lnSpc>
                <a:spcPct val="112000"/>
              </a:lnSpc>
            </a:pPr>
            <a:r>
              <a:rPr lang="el-GR" altLang="el-GR" sz="2600" dirty="0" smtClean="0"/>
              <a:t>Εκτυπώνονται</a:t>
            </a:r>
          </a:p>
          <a:p>
            <a:pPr>
              <a:lnSpc>
                <a:spcPct val="112000"/>
              </a:lnSpc>
            </a:pPr>
            <a:r>
              <a:rPr lang="el-GR" altLang="el-GR" sz="2600" dirty="0" smtClean="0"/>
              <a:t>Ανακυκλώνονται</a:t>
            </a:r>
          </a:p>
          <a:p>
            <a:pPr>
              <a:lnSpc>
                <a:spcPct val="112000"/>
              </a:lnSpc>
            </a:pPr>
            <a:endParaRPr lang="el-GR" altLang="el-GR" sz="2400"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Μέθοδοι εκτύπωσης πλαστικής συσκευασίας</a:t>
            </a:r>
            <a:endParaRPr lang="el-GR" dirty="0"/>
          </a:p>
        </p:txBody>
      </p:sp>
      <p:sp>
        <p:nvSpPr>
          <p:cNvPr id="3" name="2 - Θέση περιεχομένου"/>
          <p:cNvSpPr>
            <a:spLocks noGrp="1"/>
          </p:cNvSpPr>
          <p:nvPr>
            <p:ph idx="1"/>
          </p:nvPr>
        </p:nvSpPr>
        <p:spPr/>
        <p:txBody>
          <a:bodyPr>
            <a:normAutofit/>
          </a:bodyPr>
          <a:lstStyle/>
          <a:p>
            <a:pPr lvl="1">
              <a:lnSpc>
                <a:spcPct val="112000"/>
              </a:lnSpc>
              <a:buNone/>
            </a:pPr>
            <a:r>
              <a:rPr lang="el-GR" altLang="el-GR" dirty="0" smtClean="0"/>
              <a:t> </a:t>
            </a:r>
          </a:p>
          <a:p>
            <a:pPr lvl="1">
              <a:lnSpc>
                <a:spcPct val="112000"/>
              </a:lnSpc>
              <a:buNone/>
            </a:pPr>
            <a:endParaRPr lang="el-GR" altLang="el-GR" dirty="0" smtClean="0"/>
          </a:p>
          <a:p>
            <a:pPr lvl="1">
              <a:lnSpc>
                <a:spcPct val="112000"/>
              </a:lnSpc>
              <a:buFont typeface="Arial" pitchFamily="34" charset="0"/>
              <a:buChar char="•"/>
            </a:pPr>
            <a:r>
              <a:rPr lang="el-GR" altLang="el-GR" dirty="0" smtClean="0"/>
              <a:t>Βαθυτυπία</a:t>
            </a:r>
          </a:p>
          <a:p>
            <a:pPr lvl="1">
              <a:lnSpc>
                <a:spcPct val="112000"/>
              </a:lnSpc>
              <a:buFont typeface="Arial" pitchFamily="34" charset="0"/>
              <a:buChar char="•"/>
            </a:pPr>
            <a:r>
              <a:rPr lang="el-GR" altLang="el-GR" dirty="0" err="1" smtClean="0"/>
              <a:t>Φλεξογραφία</a:t>
            </a:r>
            <a:endParaRPr lang="el-GR" altLang="el-GR" dirty="0" smtClean="0"/>
          </a:p>
          <a:p>
            <a:pPr lvl="1">
              <a:lnSpc>
                <a:spcPct val="112000"/>
              </a:lnSpc>
              <a:buFont typeface="Arial" pitchFamily="34" charset="0"/>
              <a:buChar char="•"/>
            </a:pPr>
            <a:r>
              <a:rPr lang="el-GR" altLang="el-GR" dirty="0" smtClean="0"/>
              <a:t>Μεταξοτυπία</a:t>
            </a:r>
          </a:p>
          <a:p>
            <a:pPr lvl="1">
              <a:lnSpc>
                <a:spcPct val="112000"/>
              </a:lnSpc>
              <a:buFont typeface="Arial" pitchFamily="34" charset="0"/>
              <a:buChar char="•"/>
            </a:pPr>
            <a:r>
              <a:rPr lang="el-GR" altLang="el-GR" dirty="0" smtClean="0"/>
              <a:t>Ψηφιακή εκτύπωση</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3" name="2 - Θέση περιεχομένου"/>
          <p:cNvSpPr>
            <a:spLocks noGrp="1"/>
          </p:cNvSpPr>
          <p:nvPr>
            <p:ph idx="1"/>
          </p:nvPr>
        </p:nvSpPr>
        <p:spPr>
          <a:xfrm>
            <a:off x="457200" y="1196752"/>
            <a:ext cx="4543428" cy="5040560"/>
          </a:xfrm>
        </p:spPr>
        <p:txBody>
          <a:bodyPr>
            <a:normAutofit/>
          </a:bodyPr>
          <a:lstStyle/>
          <a:p>
            <a:pPr>
              <a:lnSpc>
                <a:spcPct val="120000"/>
              </a:lnSpc>
            </a:pPr>
            <a:r>
              <a:rPr lang="el-GR" sz="2800" dirty="0" smtClean="0"/>
              <a:t>ελαστικοί κύλινδροι που χρησιμοποιούνται στην χαρτοβιομηχανία</a:t>
            </a:r>
          </a:p>
          <a:p>
            <a:pPr>
              <a:lnSpc>
                <a:spcPct val="120000"/>
              </a:lnSpc>
            </a:pPr>
            <a:r>
              <a:rPr lang="el-GR" sz="2800" dirty="0" smtClean="0"/>
              <a:t>εκτυπωτικοί ή ως κύλινδροι μελανιών</a:t>
            </a:r>
          </a:p>
          <a:p>
            <a:pPr>
              <a:lnSpc>
                <a:spcPct val="120000"/>
              </a:lnSpc>
            </a:pPr>
            <a:r>
              <a:rPr lang="el-GR" altLang="el-GR" sz="2800" dirty="0" smtClean="0"/>
              <a:t>ελαστικές κουβέρτες </a:t>
            </a:r>
            <a:endParaRPr lang="en-US" altLang="el-GR" sz="2800" dirty="0" smtClean="0"/>
          </a:p>
          <a:p>
            <a:pPr>
              <a:lnSpc>
                <a:spcPct val="120000"/>
              </a:lnSpc>
            </a:pPr>
            <a:endParaRPr lang="el-GR" altLang="el-GR" sz="2800" dirty="0" smtClean="0"/>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pic>
        <p:nvPicPr>
          <p:cNvPr id="2050" name="Picture 2" descr="http://2.imimg.com/data2/CF/HA/MY-2087834/quick-change-sleev-500x500.jpg"/>
          <p:cNvPicPr>
            <a:picLocks noChangeAspect="1" noChangeArrowheads="1"/>
          </p:cNvPicPr>
          <p:nvPr/>
        </p:nvPicPr>
        <p:blipFill>
          <a:blip r:embed="rId2"/>
          <a:srcRect/>
          <a:stretch>
            <a:fillRect/>
          </a:stretch>
        </p:blipFill>
        <p:spPr bwMode="auto">
          <a:xfrm>
            <a:off x="5493426" y="836712"/>
            <a:ext cx="2857488" cy="4762500"/>
          </a:xfrm>
          <a:prstGeom prst="rect">
            <a:avLst/>
          </a:prstGeom>
          <a:noFill/>
        </p:spPr>
      </p:pic>
      <p:sp>
        <p:nvSpPr>
          <p:cNvPr id="6" name="5 - Ορθογώνιο"/>
          <p:cNvSpPr/>
          <p:nvPr/>
        </p:nvSpPr>
        <p:spPr>
          <a:xfrm>
            <a:off x="5064798" y="5142056"/>
            <a:ext cx="3714744" cy="276999"/>
          </a:xfrm>
          <a:prstGeom prst="rect">
            <a:avLst/>
          </a:prstGeom>
        </p:spPr>
        <p:txBody>
          <a:bodyPr wrap="square">
            <a:spAutoFit/>
          </a:bodyPr>
          <a:lstStyle/>
          <a:p>
            <a:pPr algn="ctr"/>
            <a:r>
              <a:rPr lang="en-US" sz="1200" dirty="0" smtClean="0">
                <a:latin typeface="+mn-lt"/>
                <a:hlinkClick r:id="rId3"/>
              </a:rPr>
              <a:t>airexpandingshaft.com</a:t>
            </a:r>
            <a:endParaRPr lang="el-GR" sz="1200" dirty="0">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pic>
        <p:nvPicPr>
          <p:cNvPr id="93186" name="Picture 2" descr="http://www.spantech.in/images/technical_roller.gif"/>
          <p:cNvPicPr>
            <a:picLocks noChangeAspect="1" noChangeArrowheads="1"/>
          </p:cNvPicPr>
          <p:nvPr/>
        </p:nvPicPr>
        <p:blipFill>
          <a:blip r:embed="rId2"/>
          <a:srcRect/>
          <a:stretch>
            <a:fillRect/>
          </a:stretch>
        </p:blipFill>
        <p:spPr bwMode="auto">
          <a:xfrm>
            <a:off x="4105073" y="1437191"/>
            <a:ext cx="4286250" cy="1905000"/>
          </a:xfrm>
          <a:prstGeom prst="rect">
            <a:avLst/>
          </a:prstGeom>
          <a:noFill/>
        </p:spPr>
      </p:pic>
      <p:sp>
        <p:nvSpPr>
          <p:cNvPr id="6" name="5 - Ορθογώνιο"/>
          <p:cNvSpPr/>
          <p:nvPr/>
        </p:nvSpPr>
        <p:spPr>
          <a:xfrm>
            <a:off x="4105073" y="3342191"/>
            <a:ext cx="4286250" cy="276999"/>
          </a:xfrm>
          <a:prstGeom prst="rect">
            <a:avLst/>
          </a:prstGeom>
        </p:spPr>
        <p:txBody>
          <a:bodyPr wrap="square">
            <a:spAutoFit/>
          </a:bodyPr>
          <a:lstStyle/>
          <a:p>
            <a:pPr algn="ctr"/>
            <a:r>
              <a:rPr lang="en-US" sz="1200" dirty="0" smtClean="0">
                <a:latin typeface="+mn-lt"/>
                <a:hlinkClick r:id="rId3"/>
              </a:rPr>
              <a:t>spantech.in</a:t>
            </a:r>
            <a:endParaRPr lang="el-GR" sz="1200" dirty="0">
              <a:latin typeface="+mn-lt"/>
            </a:endParaRPr>
          </a:p>
        </p:txBody>
      </p:sp>
      <p:pic>
        <p:nvPicPr>
          <p:cNvPr id="93188" name="Picture 4" descr="http://www.bottcher.com/img/colored-flexo-sleeves.jpg"/>
          <p:cNvPicPr>
            <a:picLocks noChangeAspect="1" noChangeArrowheads="1"/>
          </p:cNvPicPr>
          <p:nvPr/>
        </p:nvPicPr>
        <p:blipFill>
          <a:blip r:embed="rId4"/>
          <a:srcRect/>
          <a:stretch>
            <a:fillRect/>
          </a:stretch>
        </p:blipFill>
        <p:spPr bwMode="auto">
          <a:xfrm>
            <a:off x="785786" y="3342191"/>
            <a:ext cx="2707804" cy="2030853"/>
          </a:xfrm>
          <a:prstGeom prst="rect">
            <a:avLst/>
          </a:prstGeom>
          <a:noFill/>
        </p:spPr>
      </p:pic>
      <p:sp>
        <p:nvSpPr>
          <p:cNvPr id="8" name="7 - Ορθογώνιο"/>
          <p:cNvSpPr/>
          <p:nvPr/>
        </p:nvSpPr>
        <p:spPr>
          <a:xfrm>
            <a:off x="1632946" y="5373044"/>
            <a:ext cx="1013483" cy="276999"/>
          </a:xfrm>
          <a:prstGeom prst="rect">
            <a:avLst/>
          </a:prstGeom>
        </p:spPr>
        <p:txBody>
          <a:bodyPr wrap="none">
            <a:spAutoFit/>
          </a:bodyPr>
          <a:lstStyle/>
          <a:p>
            <a:pPr algn="ctr"/>
            <a:r>
              <a:rPr lang="en-US" sz="1200" dirty="0" smtClean="0">
                <a:latin typeface="+mn-lt"/>
                <a:hlinkClick r:id="rId5"/>
              </a:rPr>
              <a:t>bottcher.com</a:t>
            </a:r>
            <a:endParaRPr lang="el-GR" sz="1200" dirty="0">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3" name="2 - Θέση περιεχομένου"/>
          <p:cNvSpPr>
            <a:spLocks noGrp="1"/>
          </p:cNvSpPr>
          <p:nvPr>
            <p:ph idx="1"/>
          </p:nvPr>
        </p:nvSpPr>
        <p:spPr>
          <a:xfrm>
            <a:off x="683568" y="1835263"/>
            <a:ext cx="3429024" cy="1785950"/>
          </a:xfrm>
        </p:spPr>
        <p:txBody>
          <a:bodyPr>
            <a:normAutofit/>
          </a:bodyPr>
          <a:lstStyle/>
          <a:p>
            <a:r>
              <a:rPr lang="el-GR" sz="2400" b="1" dirty="0" smtClean="0"/>
              <a:t>βασικά συστατικά των εκτυπωτικών βερνικιών  και των μελανιών (ρητίνες)</a:t>
            </a:r>
          </a:p>
          <a:p>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pic>
        <p:nvPicPr>
          <p:cNvPr id="7" name="Picture 2" descr="http://www.nist.gov/mml/msed/polymers/images/Photo-of-Combi-Formulations-Example-4.jpg"/>
          <p:cNvPicPr>
            <a:picLocks noChangeAspect="1" noChangeArrowheads="1"/>
          </p:cNvPicPr>
          <p:nvPr/>
        </p:nvPicPr>
        <p:blipFill>
          <a:blip r:embed="rId2" cstate="print"/>
          <a:srcRect/>
          <a:stretch>
            <a:fillRect/>
          </a:stretch>
        </p:blipFill>
        <p:spPr bwMode="auto">
          <a:xfrm>
            <a:off x="4211960" y="1844824"/>
            <a:ext cx="4187316" cy="2306008"/>
          </a:xfrm>
          <a:prstGeom prst="rect">
            <a:avLst/>
          </a:prstGeom>
          <a:noFill/>
        </p:spPr>
      </p:pic>
      <p:sp>
        <p:nvSpPr>
          <p:cNvPr id="8" name="7 - Ορθογώνιο"/>
          <p:cNvSpPr/>
          <p:nvPr/>
        </p:nvSpPr>
        <p:spPr>
          <a:xfrm>
            <a:off x="4572000" y="4375682"/>
            <a:ext cx="3491880" cy="276999"/>
          </a:xfrm>
          <a:prstGeom prst="rect">
            <a:avLst/>
          </a:prstGeom>
        </p:spPr>
        <p:txBody>
          <a:bodyPr wrap="square">
            <a:spAutoFit/>
          </a:bodyPr>
          <a:lstStyle/>
          <a:p>
            <a:pPr algn="ctr"/>
            <a:r>
              <a:rPr lang="en-US" sz="1200" dirty="0" smtClean="0">
                <a:latin typeface="+mn-lt"/>
                <a:hlinkClick r:id="rId3"/>
              </a:rPr>
              <a:t>nist.gov</a:t>
            </a:r>
            <a:endParaRPr lang="el-GR" sz="1200" dirty="0">
              <a:latin typeface="+mn-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63184" y="2780928"/>
            <a:ext cx="2703636" cy="908720"/>
          </a:xfrm>
        </p:spPr>
        <p:txBody>
          <a:bodyPr>
            <a:noAutofit/>
          </a:bodyPr>
          <a:lstStyle/>
          <a:p>
            <a:r>
              <a:rPr lang="el-GR" sz="3200" dirty="0" smtClean="0"/>
              <a:t>Εφαρμογές πολυμερών στις Γραφικές Τέχνες </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pic>
        <p:nvPicPr>
          <p:cNvPr id="1026" name="Picture 2"/>
          <p:cNvPicPr>
            <a:picLocks noChangeAspect="1" noChangeArrowheads="1"/>
          </p:cNvPicPr>
          <p:nvPr/>
        </p:nvPicPr>
        <p:blipFill>
          <a:blip r:embed="rId2"/>
          <a:stretch>
            <a:fillRect/>
          </a:stretch>
        </p:blipFill>
        <p:spPr bwMode="auto">
          <a:xfrm>
            <a:off x="3844" y="38100"/>
            <a:ext cx="6541391" cy="6819899"/>
          </a:xfrm>
          <a:prstGeom prst="rect">
            <a:avLst/>
          </a:prstGeom>
          <a:noFill/>
          <a:ln>
            <a:noFill/>
          </a:ln>
        </p:spPr>
      </p:pic>
      <p:sp>
        <p:nvSpPr>
          <p:cNvPr id="6" name="5 - Ορθογώνιο"/>
          <p:cNvSpPr/>
          <p:nvPr/>
        </p:nvSpPr>
        <p:spPr>
          <a:xfrm>
            <a:off x="179512" y="6381328"/>
            <a:ext cx="1296144" cy="276999"/>
          </a:xfrm>
          <a:prstGeom prst="rect">
            <a:avLst/>
          </a:prstGeom>
        </p:spPr>
        <p:txBody>
          <a:bodyPr wrap="square">
            <a:spAutoFit/>
          </a:bodyPr>
          <a:lstStyle/>
          <a:p>
            <a:r>
              <a:rPr lang="en-US" sz="1200" dirty="0" smtClean="0">
                <a:latin typeface="+mn-lt"/>
                <a:hlinkClick r:id="rId3"/>
              </a:rPr>
              <a:t>chrostiki.gr</a:t>
            </a:r>
            <a:endParaRPr lang="el-GR" sz="12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Πολυμερή</a:t>
            </a:r>
            <a:endParaRPr lang="el-GR" dirty="0"/>
          </a:p>
        </p:txBody>
      </p:sp>
      <p:sp>
        <p:nvSpPr>
          <p:cNvPr id="1046531" name="Rectangle 3"/>
          <p:cNvSpPr>
            <a:spLocks noGrp="1" noRot="1" noChangeArrowheads="1"/>
          </p:cNvSpPr>
          <p:nvPr>
            <p:ph idx="1"/>
          </p:nvPr>
        </p:nvSpPr>
        <p:spPr>
          <a:xfrm>
            <a:off x="457200" y="1196752"/>
            <a:ext cx="7829576" cy="5040560"/>
          </a:xfrm>
        </p:spPr>
        <p:txBody>
          <a:bodyPr>
            <a:normAutofit/>
          </a:bodyPr>
          <a:lstStyle/>
          <a:p>
            <a:pPr marL="0" indent="0" eaLnBrk="1" hangingPunct="1">
              <a:buFont typeface="Wingdings" pitchFamily="2" charset="2"/>
              <a:buNone/>
              <a:defRPr/>
            </a:pPr>
            <a:r>
              <a:rPr lang="en-US" sz="2400" dirty="0" smtClean="0"/>
              <a:t>T</a:t>
            </a:r>
            <a:r>
              <a:rPr lang="el-GR" sz="2400" dirty="0" smtClean="0"/>
              <a:t>α πολυμερή κατατάσσονται με βάση την προέλευση</a:t>
            </a:r>
            <a:r>
              <a:rPr lang="en-US" sz="2400" dirty="0" smtClean="0"/>
              <a:t> </a:t>
            </a:r>
            <a:r>
              <a:rPr lang="el-GR" sz="2400" dirty="0" smtClean="0"/>
              <a:t>σε </a:t>
            </a:r>
            <a:r>
              <a:rPr lang="en-US" sz="2400" dirty="0" smtClean="0"/>
              <a:t>:</a:t>
            </a:r>
          </a:p>
          <a:p>
            <a:pPr marL="0" indent="0" eaLnBrk="1" hangingPunct="1">
              <a:buFont typeface="Wingdings" pitchFamily="2" charset="2"/>
              <a:buNone/>
              <a:defRPr/>
            </a:pPr>
            <a:endParaRPr lang="en-US" sz="2400" dirty="0" smtClean="0"/>
          </a:p>
          <a:p>
            <a:pPr marL="457200" indent="-457200">
              <a:buFont typeface="+mj-lt"/>
              <a:buAutoNum type="arabicPeriod"/>
              <a:defRPr/>
            </a:pPr>
            <a:r>
              <a:rPr lang="el-GR" sz="2400" b="1" dirty="0" smtClean="0"/>
              <a:t>Φυσικά πολυμερή</a:t>
            </a:r>
            <a:endParaRPr lang="en-US" sz="2400" b="1" dirty="0" smtClean="0"/>
          </a:p>
          <a:p>
            <a:pPr marL="457200" indent="-457200">
              <a:buFont typeface="+mj-lt"/>
              <a:buAutoNum type="arabicPeriod"/>
              <a:defRPr/>
            </a:pPr>
            <a:r>
              <a:rPr lang="el-GR" altLang="el-GR" sz="2400" b="1" dirty="0" smtClean="0"/>
              <a:t>Τροποποιημένα φυσικά πολυμερή</a:t>
            </a:r>
            <a:endParaRPr lang="en-US" altLang="el-GR" sz="2400" b="1" dirty="0" smtClean="0"/>
          </a:p>
          <a:p>
            <a:pPr marL="457200" indent="-457200">
              <a:buFont typeface="+mj-lt"/>
              <a:buAutoNum type="arabicPeriod"/>
              <a:defRPr/>
            </a:pPr>
            <a:r>
              <a:rPr lang="en-US" altLang="el-GR" sz="2400" b="1" dirty="0" smtClean="0"/>
              <a:t> </a:t>
            </a:r>
            <a:r>
              <a:rPr lang="el-GR" altLang="el-GR" sz="2400" b="1" dirty="0" smtClean="0"/>
              <a:t>Συνθετικά πολυμερή</a:t>
            </a:r>
            <a:endParaRPr lang="en-US" sz="2400" b="1" dirty="0" smtClean="0"/>
          </a:p>
          <a:p>
            <a:pPr marL="457200" indent="-457200">
              <a:buFont typeface="+mj-lt"/>
              <a:buAutoNum type="arabicPeriod"/>
              <a:defRPr/>
            </a:pPr>
            <a:endParaRPr lang="en-US" sz="2400" dirty="0" smtClean="0"/>
          </a:p>
        </p:txBody>
      </p:sp>
    </p:spTree>
    <p:extLst>
      <p:ext uri="{BB962C8B-B14F-4D97-AF65-F5344CB8AC3E}">
        <p14:creationId xmlns:p14="http://schemas.microsoft.com/office/powerpoint/2010/main" val="19802325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pic>
        <p:nvPicPr>
          <p:cNvPr id="5" name="Picture 2" descr="https://www.dispersions-pigments.basf.com/portal/streamer?fid=814259"/>
          <p:cNvPicPr>
            <a:picLocks noChangeAspect="1" noChangeArrowheads="1"/>
          </p:cNvPicPr>
          <p:nvPr/>
        </p:nvPicPr>
        <p:blipFill>
          <a:blip r:embed="rId2"/>
          <a:srcRect/>
          <a:stretch>
            <a:fillRect/>
          </a:stretch>
        </p:blipFill>
        <p:spPr bwMode="auto">
          <a:xfrm>
            <a:off x="1708147" y="1428736"/>
            <a:ext cx="5727707" cy="3238501"/>
          </a:xfrm>
          <a:prstGeom prst="rect">
            <a:avLst/>
          </a:prstGeom>
          <a:noFill/>
        </p:spPr>
      </p:pic>
      <p:sp>
        <p:nvSpPr>
          <p:cNvPr id="6" name="5 - Ορθογώνιο"/>
          <p:cNvSpPr/>
          <p:nvPr/>
        </p:nvSpPr>
        <p:spPr>
          <a:xfrm>
            <a:off x="1708146" y="4678363"/>
            <a:ext cx="5727707" cy="276999"/>
          </a:xfrm>
          <a:prstGeom prst="rect">
            <a:avLst/>
          </a:prstGeom>
        </p:spPr>
        <p:txBody>
          <a:bodyPr wrap="square">
            <a:spAutoFit/>
          </a:bodyPr>
          <a:lstStyle/>
          <a:p>
            <a:pPr algn="ctr"/>
            <a:r>
              <a:rPr lang="en-US" sz="1200" dirty="0" smtClean="0">
                <a:latin typeface="+mn-lt"/>
                <a:hlinkClick r:id="rId3"/>
              </a:rPr>
              <a:t>dispersions-pigments.basf.com</a:t>
            </a:r>
            <a:r>
              <a:rPr lang="el-GR" sz="1200" dirty="0" smtClean="0">
                <a:latin typeface="+mn-lt"/>
                <a:hlinkClick r:id="rId3"/>
              </a:rPr>
              <a:t> </a:t>
            </a:r>
            <a:endParaRPr lang="el-GR" sz="1200" dirty="0">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3" name="2 - Θέση περιεχομένου"/>
          <p:cNvSpPr>
            <a:spLocks noGrp="1"/>
          </p:cNvSpPr>
          <p:nvPr>
            <p:ph idx="1"/>
          </p:nvPr>
        </p:nvSpPr>
        <p:spPr>
          <a:xfrm>
            <a:off x="457200" y="1196752"/>
            <a:ext cx="8229600" cy="1728192"/>
          </a:xfrm>
        </p:spPr>
        <p:txBody>
          <a:bodyPr>
            <a:normAutofit/>
          </a:bodyPr>
          <a:lstStyle/>
          <a:p>
            <a:r>
              <a:rPr lang="el-GR" sz="2400" dirty="0" smtClean="0"/>
              <a:t>Βασικά συστατικά στις κόλλες (Συσκευασίας – </a:t>
            </a:r>
            <a:r>
              <a:rPr lang="el-GR" sz="2400" dirty="0" err="1" smtClean="0"/>
              <a:t>Λαμιναρίσματος</a:t>
            </a:r>
            <a:r>
              <a:rPr lang="el-GR" sz="2400" dirty="0" smtClean="0"/>
              <a:t>, </a:t>
            </a:r>
            <a:r>
              <a:rPr lang="el-GR" sz="2400" dirty="0" err="1" smtClean="0"/>
              <a:t>Κυτιοποιΐας</a:t>
            </a:r>
            <a:r>
              <a:rPr lang="el-GR" sz="2400" dirty="0" smtClean="0"/>
              <a:t>, Επεξεργασίας Χαρτιού – Χαρτονιού, Κόλλες για τη Βιομηχανία Χαρτιού, Ταινίες και Ετικέτες)</a:t>
            </a: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pic>
        <p:nvPicPr>
          <p:cNvPr id="96258" name="Picture 2" descr="http://www.hot-melt-glue.com/img/Product/718B.gif"/>
          <p:cNvPicPr>
            <a:picLocks noChangeAspect="1" noChangeArrowheads="1"/>
          </p:cNvPicPr>
          <p:nvPr/>
        </p:nvPicPr>
        <p:blipFill>
          <a:blip r:embed="rId2"/>
          <a:srcRect/>
          <a:stretch>
            <a:fillRect/>
          </a:stretch>
        </p:blipFill>
        <p:spPr bwMode="auto">
          <a:xfrm>
            <a:off x="1241394" y="2843010"/>
            <a:ext cx="2516287" cy="2709848"/>
          </a:xfrm>
          <a:prstGeom prst="rect">
            <a:avLst/>
          </a:prstGeom>
          <a:noFill/>
        </p:spPr>
      </p:pic>
      <p:sp>
        <p:nvSpPr>
          <p:cNvPr id="6" name="5 - Ορθογώνιο"/>
          <p:cNvSpPr/>
          <p:nvPr/>
        </p:nvSpPr>
        <p:spPr>
          <a:xfrm>
            <a:off x="1241394" y="5552858"/>
            <a:ext cx="2519760" cy="276999"/>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3"/>
              </a:rPr>
              <a:t>hot-melt-glue.com</a:t>
            </a:r>
            <a:endParaRPr lang="el-GR" sz="1200" dirty="0">
              <a:solidFill>
                <a:schemeClr val="tx1">
                  <a:lumMod val="75000"/>
                  <a:lumOff val="25000"/>
                </a:schemeClr>
              </a:solidFill>
              <a:latin typeface="+mn-lt"/>
            </a:endParaRPr>
          </a:p>
        </p:txBody>
      </p:sp>
      <p:pic>
        <p:nvPicPr>
          <p:cNvPr id="27650" name="Picture 2" descr="http://www.nist.gov/mml/msed/polymers/images/Photo-of-Combi-Formulations-Example-2.jpg"/>
          <p:cNvPicPr>
            <a:picLocks noChangeAspect="1" noChangeArrowheads="1"/>
          </p:cNvPicPr>
          <p:nvPr/>
        </p:nvPicPr>
        <p:blipFill>
          <a:blip r:embed="rId4"/>
          <a:srcRect/>
          <a:stretch>
            <a:fillRect/>
          </a:stretch>
        </p:blipFill>
        <p:spPr bwMode="auto">
          <a:xfrm>
            <a:off x="4135360" y="2843010"/>
            <a:ext cx="4071966" cy="2709848"/>
          </a:xfrm>
          <a:prstGeom prst="rect">
            <a:avLst/>
          </a:prstGeom>
          <a:noFill/>
        </p:spPr>
      </p:pic>
      <p:sp>
        <p:nvSpPr>
          <p:cNvPr id="8" name="7 - Ορθογώνιο"/>
          <p:cNvSpPr/>
          <p:nvPr/>
        </p:nvSpPr>
        <p:spPr>
          <a:xfrm>
            <a:off x="4135360" y="5541206"/>
            <a:ext cx="4071966" cy="276999"/>
          </a:xfrm>
          <a:prstGeom prst="rect">
            <a:avLst/>
          </a:prstGeom>
        </p:spPr>
        <p:txBody>
          <a:bodyPr wrap="square">
            <a:spAutoFit/>
          </a:bodyPr>
          <a:lstStyle/>
          <a:p>
            <a:pPr algn="ctr"/>
            <a:r>
              <a:rPr lang="en-US" sz="1200" dirty="0" smtClean="0">
                <a:latin typeface="+mn-lt"/>
                <a:hlinkClick r:id="rId5"/>
              </a:rPr>
              <a:t>nist.gov</a:t>
            </a:r>
            <a:endParaRPr lang="el-GR" sz="1200" dirty="0">
              <a:latin typeface="+mn-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el-GR" dirty="0" smtClean="0"/>
              <a:t/>
            </a:r>
            <a:br>
              <a:rPr lang="el-GR" altLang="el-GR" dirty="0" smtClean="0"/>
            </a:br>
            <a:r>
              <a:rPr lang="el-GR" dirty="0" smtClean="0"/>
              <a:t>Εφαρμογές πολυμερών στις Γραφικές Τέχνες </a:t>
            </a:r>
            <a:endParaRPr lang="el-GR" dirty="0"/>
          </a:p>
        </p:txBody>
      </p:sp>
      <p:sp>
        <p:nvSpPr>
          <p:cNvPr id="3" name="2 - Θέση περιεχομένου"/>
          <p:cNvSpPr>
            <a:spLocks noGrp="1"/>
          </p:cNvSpPr>
          <p:nvPr>
            <p:ph idx="1"/>
          </p:nvPr>
        </p:nvSpPr>
        <p:spPr>
          <a:xfrm>
            <a:off x="457200" y="1428736"/>
            <a:ext cx="8229600" cy="4808576"/>
          </a:xfrm>
        </p:spPr>
        <p:txBody>
          <a:bodyPr>
            <a:normAutofit/>
          </a:bodyPr>
          <a:lstStyle/>
          <a:p>
            <a:r>
              <a:rPr lang="el-GR" altLang="el-GR" sz="2800" dirty="0" smtClean="0"/>
              <a:t>Σε κλισέ </a:t>
            </a:r>
            <a:r>
              <a:rPr lang="el-GR" altLang="el-GR" sz="2800" dirty="0" err="1" smtClean="0"/>
              <a:t>φλεξογραφίας</a:t>
            </a:r>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pic>
        <p:nvPicPr>
          <p:cNvPr id="95234" name="Picture 2" descr="http://www.hellopro.fr/images/produit-2/3/6/2/cliches-photopolymeres-gravables-a-l-eau-1614263.jpg"/>
          <p:cNvPicPr>
            <a:picLocks noChangeAspect="1" noChangeArrowheads="1"/>
          </p:cNvPicPr>
          <p:nvPr/>
        </p:nvPicPr>
        <p:blipFill>
          <a:blip r:embed="rId2"/>
          <a:srcRect/>
          <a:stretch>
            <a:fillRect/>
          </a:stretch>
        </p:blipFill>
        <p:spPr bwMode="auto">
          <a:xfrm>
            <a:off x="966873" y="2192388"/>
            <a:ext cx="3247937" cy="2000264"/>
          </a:xfrm>
          <a:prstGeom prst="rect">
            <a:avLst/>
          </a:prstGeom>
          <a:noFill/>
        </p:spPr>
      </p:pic>
      <p:sp>
        <p:nvSpPr>
          <p:cNvPr id="6" name="5 - Ορθογώνιο"/>
          <p:cNvSpPr/>
          <p:nvPr/>
        </p:nvSpPr>
        <p:spPr>
          <a:xfrm>
            <a:off x="1000100" y="4171101"/>
            <a:ext cx="3214710" cy="276999"/>
          </a:xfrm>
          <a:prstGeom prst="rect">
            <a:avLst/>
          </a:prstGeom>
        </p:spPr>
        <p:txBody>
          <a:bodyPr wrap="square">
            <a:spAutoFit/>
          </a:bodyPr>
          <a:lstStyle/>
          <a:p>
            <a:pPr algn="ctr"/>
            <a:r>
              <a:rPr lang="en-US" sz="1200" dirty="0" smtClean="0">
                <a:latin typeface="+mn-lt"/>
                <a:hlinkClick r:id="rId3"/>
              </a:rPr>
              <a:t>hellopro.fr</a:t>
            </a:r>
            <a:endParaRPr lang="el-GR" sz="1200" dirty="0">
              <a:latin typeface="+mn-lt"/>
            </a:endParaRPr>
          </a:p>
        </p:txBody>
      </p:sp>
      <p:pic>
        <p:nvPicPr>
          <p:cNvPr id="95236" name="Picture 4" descr="http://cerig.pagora.grenoble-inp.fr/memoire/2012/images/groupe-impression-flexo.jpg"/>
          <p:cNvPicPr>
            <a:picLocks noChangeAspect="1" noChangeArrowheads="1"/>
          </p:cNvPicPr>
          <p:nvPr/>
        </p:nvPicPr>
        <p:blipFill>
          <a:blip r:embed="rId4"/>
          <a:srcRect/>
          <a:stretch>
            <a:fillRect/>
          </a:stretch>
        </p:blipFill>
        <p:spPr bwMode="auto">
          <a:xfrm>
            <a:off x="4500562" y="2137986"/>
            <a:ext cx="4162425" cy="2786082"/>
          </a:xfrm>
          <a:prstGeom prst="rect">
            <a:avLst/>
          </a:prstGeom>
          <a:noFill/>
        </p:spPr>
      </p:pic>
      <p:sp>
        <p:nvSpPr>
          <p:cNvPr id="8" name="7 - Ορθογώνιο"/>
          <p:cNvSpPr/>
          <p:nvPr/>
        </p:nvSpPr>
        <p:spPr>
          <a:xfrm>
            <a:off x="4972601" y="5093407"/>
            <a:ext cx="3714744" cy="276999"/>
          </a:xfrm>
          <a:prstGeom prst="rect">
            <a:avLst/>
          </a:prstGeom>
        </p:spPr>
        <p:txBody>
          <a:bodyPr wrap="square">
            <a:spAutoFit/>
          </a:bodyPr>
          <a:lstStyle/>
          <a:p>
            <a:pPr algn="ctr"/>
            <a:r>
              <a:rPr lang="en-US" sz="1200" dirty="0" smtClean="0">
                <a:latin typeface="+mn-lt"/>
                <a:hlinkClick r:id="rId5"/>
              </a:rPr>
              <a:t>cerig.pagora.grenoble-inp.fr</a:t>
            </a:r>
            <a:endParaRPr lang="el-GR" sz="1200" dirty="0">
              <a:latin typeface="+mn-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3" name="2 - Θέση περιεχομένου"/>
          <p:cNvSpPr>
            <a:spLocks noGrp="1"/>
          </p:cNvSpPr>
          <p:nvPr>
            <p:ph idx="1"/>
          </p:nvPr>
        </p:nvSpPr>
        <p:spPr/>
        <p:txBody>
          <a:bodyPr>
            <a:normAutofit/>
          </a:bodyPr>
          <a:lstStyle/>
          <a:p>
            <a:r>
              <a:rPr lang="el-GR" sz="2800" dirty="0" smtClean="0"/>
              <a:t>Υλικά για 3</a:t>
            </a:r>
            <a:r>
              <a:rPr lang="en-US" sz="2800" dirty="0" smtClean="0"/>
              <a:t>D-printing</a:t>
            </a:r>
          </a:p>
          <a:p>
            <a:pPr>
              <a:lnSpc>
                <a:spcPct val="120000"/>
              </a:lnSpc>
              <a:buNone/>
            </a:pPr>
            <a:endParaRPr lang="el-GR" altLang="el-GR" sz="2800" dirty="0" smtClean="0"/>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pic>
        <p:nvPicPr>
          <p:cNvPr id="94212" name="Picture 4" descr="http://usglobalimages.stratasys.com/en/Materials/FDM/disc_brake_group.jpg?v=635001705598538882"/>
          <p:cNvPicPr>
            <a:picLocks noChangeAspect="1" noChangeArrowheads="1"/>
          </p:cNvPicPr>
          <p:nvPr/>
        </p:nvPicPr>
        <p:blipFill>
          <a:blip r:embed="rId2"/>
          <a:srcRect/>
          <a:stretch>
            <a:fillRect/>
          </a:stretch>
        </p:blipFill>
        <p:spPr bwMode="auto">
          <a:xfrm>
            <a:off x="1043608" y="2060848"/>
            <a:ext cx="3000396" cy="2437823"/>
          </a:xfrm>
          <a:prstGeom prst="rect">
            <a:avLst/>
          </a:prstGeom>
          <a:noFill/>
        </p:spPr>
      </p:pic>
      <p:sp>
        <p:nvSpPr>
          <p:cNvPr id="7" name="6 - Ορθογώνιο"/>
          <p:cNvSpPr/>
          <p:nvPr/>
        </p:nvSpPr>
        <p:spPr>
          <a:xfrm>
            <a:off x="1043608" y="4360171"/>
            <a:ext cx="3143272" cy="276999"/>
          </a:xfrm>
          <a:prstGeom prst="rect">
            <a:avLst/>
          </a:prstGeom>
        </p:spPr>
        <p:txBody>
          <a:bodyPr wrap="square">
            <a:spAutoFit/>
          </a:bodyPr>
          <a:lstStyle/>
          <a:p>
            <a:pPr algn="ctr"/>
            <a:r>
              <a:rPr lang="en-US" sz="1200" dirty="0" smtClean="0">
                <a:latin typeface="+mn-lt"/>
                <a:hlinkClick r:id="rId3"/>
              </a:rPr>
              <a:t>usglobalimages.stratasys.com</a:t>
            </a:r>
            <a:endParaRPr lang="el-GR" sz="1200" dirty="0">
              <a:latin typeface="+mn-lt"/>
            </a:endParaRPr>
          </a:p>
        </p:txBody>
      </p:sp>
      <p:pic>
        <p:nvPicPr>
          <p:cNvPr id="94214" name="Picture 6" descr="http://static1.sw-cdn.net/rrstatic/img/materials/fxd-diver.jpg"/>
          <p:cNvPicPr>
            <a:picLocks noChangeAspect="1" noChangeArrowheads="1"/>
          </p:cNvPicPr>
          <p:nvPr/>
        </p:nvPicPr>
        <p:blipFill>
          <a:blip r:embed="rId4"/>
          <a:srcRect/>
          <a:stretch>
            <a:fillRect/>
          </a:stretch>
        </p:blipFill>
        <p:spPr bwMode="auto">
          <a:xfrm>
            <a:off x="5076056" y="1979609"/>
            <a:ext cx="3467066" cy="2600300"/>
          </a:xfrm>
          <a:prstGeom prst="rect">
            <a:avLst/>
          </a:prstGeom>
          <a:noFill/>
        </p:spPr>
      </p:pic>
      <p:sp>
        <p:nvSpPr>
          <p:cNvPr id="9" name="8 - Ορθογώνιο"/>
          <p:cNvSpPr/>
          <p:nvPr/>
        </p:nvSpPr>
        <p:spPr>
          <a:xfrm>
            <a:off x="5076056" y="4637170"/>
            <a:ext cx="3467066" cy="276999"/>
          </a:xfrm>
          <a:prstGeom prst="rect">
            <a:avLst/>
          </a:prstGeom>
        </p:spPr>
        <p:txBody>
          <a:bodyPr wrap="square">
            <a:spAutoFit/>
          </a:bodyPr>
          <a:lstStyle/>
          <a:p>
            <a:pPr algn="ctr"/>
            <a:r>
              <a:rPr lang="en-US" sz="1200" dirty="0" smtClean="0">
                <a:latin typeface="+mn-lt"/>
                <a:hlinkClick r:id="rId5"/>
              </a:rPr>
              <a:t>shapeways.com</a:t>
            </a:r>
            <a:endParaRPr lang="el-GR" sz="1200" dirty="0">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
        <p:nvSpPr>
          <p:cNvPr id="5" name="4 - Θέση περιεχομένου"/>
          <p:cNvSpPr>
            <a:spLocks noGrp="1"/>
          </p:cNvSpPr>
          <p:nvPr>
            <p:ph idx="1"/>
          </p:nvPr>
        </p:nvSpPr>
        <p:spPr>
          <a:xfrm>
            <a:off x="500034" y="642918"/>
            <a:ext cx="8001056" cy="1840504"/>
          </a:xfrm>
          <a:prstGeom prst="rect">
            <a:avLst/>
          </a:prstGeom>
        </p:spPr>
        <p:txBody>
          <a:bodyPr wrap="square">
            <a:spAutoFit/>
          </a:bodyPr>
          <a:lstStyle/>
          <a:p>
            <a:endParaRPr lang="el-GR" dirty="0" smtClean="0"/>
          </a:p>
          <a:p>
            <a:r>
              <a:rPr lang="el-GR" sz="2400" dirty="0" smtClean="0"/>
              <a:t>Ως συστατικά των </a:t>
            </a:r>
            <a:r>
              <a:rPr lang="en-US" sz="2400" dirty="0" smtClean="0"/>
              <a:t>toners</a:t>
            </a:r>
            <a:endParaRPr lang="el-GR" sz="2400" dirty="0" smtClean="0"/>
          </a:p>
          <a:p>
            <a:r>
              <a:rPr lang="el-GR" sz="2400" dirty="0" smtClean="0"/>
              <a:t>Ως </a:t>
            </a:r>
            <a:r>
              <a:rPr lang="el-GR" sz="2400" dirty="0" err="1" smtClean="0"/>
              <a:t>νανοσύνθετα</a:t>
            </a:r>
            <a:r>
              <a:rPr lang="el-GR" sz="2400" dirty="0" smtClean="0"/>
              <a:t> </a:t>
            </a:r>
            <a:r>
              <a:rPr lang="el-GR" sz="2400" dirty="0" err="1" smtClean="0"/>
              <a:t>πολυμερικά</a:t>
            </a:r>
            <a:r>
              <a:rPr lang="el-GR" sz="2400" dirty="0" smtClean="0"/>
              <a:t> υλικά στην συσκευασία π.χ. τροφίμων</a:t>
            </a:r>
            <a:r>
              <a:rPr lang="en-US" sz="2400" dirty="0" smtClean="0"/>
              <a:t> </a:t>
            </a:r>
            <a:r>
              <a:rPr lang="el-GR" sz="2400" dirty="0" smtClean="0"/>
              <a:t>κ.α.</a:t>
            </a:r>
            <a:endParaRPr lang="en-US" sz="2400" dirty="0" smtClean="0"/>
          </a:p>
        </p:txBody>
      </p:sp>
      <p:pic>
        <p:nvPicPr>
          <p:cNvPr id="99330" name="Picture 2" descr="http://en.rusnano.com/upload/oldnews/Picture/33288_5.jpg"/>
          <p:cNvPicPr>
            <a:picLocks noChangeAspect="1" noChangeArrowheads="1"/>
          </p:cNvPicPr>
          <p:nvPr/>
        </p:nvPicPr>
        <p:blipFill>
          <a:blip r:embed="rId2"/>
          <a:srcRect/>
          <a:stretch>
            <a:fillRect/>
          </a:stretch>
        </p:blipFill>
        <p:spPr bwMode="auto">
          <a:xfrm>
            <a:off x="2929927" y="2420888"/>
            <a:ext cx="5715000" cy="1771651"/>
          </a:xfrm>
          <a:prstGeom prst="rect">
            <a:avLst/>
          </a:prstGeom>
          <a:noFill/>
        </p:spPr>
      </p:pic>
      <p:pic>
        <p:nvPicPr>
          <p:cNvPr id="99332" name="Picture 4" descr="http://en.rusnano.com/upload/oldnews/Picture/33287_4.jpg"/>
          <p:cNvPicPr>
            <a:picLocks noChangeAspect="1" noChangeArrowheads="1"/>
          </p:cNvPicPr>
          <p:nvPr/>
        </p:nvPicPr>
        <p:blipFill>
          <a:blip r:embed="rId3"/>
          <a:srcRect/>
          <a:stretch>
            <a:fillRect/>
          </a:stretch>
        </p:blipFill>
        <p:spPr bwMode="auto">
          <a:xfrm>
            <a:off x="899592" y="4018334"/>
            <a:ext cx="3333750" cy="2438400"/>
          </a:xfrm>
          <a:prstGeom prst="rect">
            <a:avLst/>
          </a:prstGeom>
          <a:noFill/>
        </p:spPr>
      </p:pic>
      <p:sp>
        <p:nvSpPr>
          <p:cNvPr id="8" name="7 - Ορθογώνιο"/>
          <p:cNvSpPr/>
          <p:nvPr/>
        </p:nvSpPr>
        <p:spPr>
          <a:xfrm>
            <a:off x="4644008" y="4725144"/>
            <a:ext cx="3643306" cy="276999"/>
          </a:xfrm>
          <a:prstGeom prst="rect">
            <a:avLst/>
          </a:prstGeom>
        </p:spPr>
        <p:txBody>
          <a:bodyPr wrap="square">
            <a:spAutoFit/>
          </a:bodyPr>
          <a:lstStyle/>
          <a:p>
            <a:r>
              <a:rPr lang="en-US" sz="1200" dirty="0" smtClean="0">
                <a:latin typeface="+mn-lt"/>
                <a:hlinkClick r:id="rId4"/>
              </a:rPr>
              <a:t>en.rusnano.com</a:t>
            </a:r>
            <a:endParaRPr lang="el-GR" sz="1200" dirty="0">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3" name="2 - Θέση περιεχομένου"/>
          <p:cNvSpPr>
            <a:spLocks noGrp="1"/>
          </p:cNvSpPr>
          <p:nvPr>
            <p:ph idx="1"/>
          </p:nvPr>
        </p:nvSpPr>
        <p:spPr/>
        <p:txBody>
          <a:bodyPr>
            <a:normAutofit/>
          </a:bodyPr>
          <a:lstStyle/>
          <a:p>
            <a:r>
              <a:rPr lang="el-GR" sz="2800" dirty="0" smtClean="0"/>
              <a:t>Τα αγώγιμα πολυμερή βρίσκουν εφαρμογή στην τεχνολογία των αγώγιμων μελανιών και της τεχνολογίας των </a:t>
            </a:r>
            <a:r>
              <a:rPr lang="en-US" sz="2800" dirty="0" smtClean="0"/>
              <a:t>RFID</a:t>
            </a:r>
            <a:r>
              <a:rPr lang="el-GR" sz="2800" dirty="0" smtClean="0"/>
              <a:t>.</a:t>
            </a:r>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pic>
        <p:nvPicPr>
          <p:cNvPr id="1026" name="Picture 2" descr="http://pubx.annexmedia.ca/canplastics/wp-content/uploads/sites/18/2005/12/118960-78995.jpg"/>
          <p:cNvPicPr>
            <a:picLocks noChangeAspect="1" noChangeArrowheads="1"/>
          </p:cNvPicPr>
          <p:nvPr/>
        </p:nvPicPr>
        <p:blipFill>
          <a:blip r:embed="rId2"/>
          <a:srcRect/>
          <a:stretch>
            <a:fillRect/>
          </a:stretch>
        </p:blipFill>
        <p:spPr bwMode="auto">
          <a:xfrm>
            <a:off x="971600" y="2708920"/>
            <a:ext cx="2643181" cy="3594727"/>
          </a:xfrm>
          <a:prstGeom prst="rect">
            <a:avLst/>
          </a:prstGeom>
          <a:noFill/>
        </p:spPr>
      </p:pic>
      <p:sp>
        <p:nvSpPr>
          <p:cNvPr id="6" name="5 - Ορθογώνιο"/>
          <p:cNvSpPr/>
          <p:nvPr/>
        </p:nvSpPr>
        <p:spPr>
          <a:xfrm>
            <a:off x="1249074" y="6294896"/>
            <a:ext cx="2088232" cy="276999"/>
          </a:xfrm>
          <a:prstGeom prst="rect">
            <a:avLst/>
          </a:prstGeom>
        </p:spPr>
        <p:txBody>
          <a:bodyPr wrap="square">
            <a:spAutoFit/>
          </a:bodyPr>
          <a:lstStyle/>
          <a:p>
            <a:pPr algn="ctr"/>
            <a:r>
              <a:rPr lang="en-US" sz="1200" dirty="0" smtClean="0">
                <a:latin typeface="+mn-lt"/>
                <a:hlinkClick r:id="rId3"/>
              </a:rPr>
              <a:t>canplastics.com</a:t>
            </a:r>
            <a:endParaRPr lang="el-GR" sz="1200" dirty="0">
              <a:latin typeface="+mn-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Εφαρμογές πολυμερών στις Γραφικές Τέχνες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pic>
        <p:nvPicPr>
          <p:cNvPr id="100354" name="Picture 2" descr="https://www.tum.de/typo3temp/_processed_/csm_150616_Palumbiny_WS_1638_900_01_11d5b418bf.jpg"/>
          <p:cNvPicPr>
            <a:picLocks noChangeAspect="1" noChangeArrowheads="1"/>
          </p:cNvPicPr>
          <p:nvPr/>
        </p:nvPicPr>
        <p:blipFill>
          <a:blip r:embed="rId2"/>
          <a:srcRect/>
          <a:stretch>
            <a:fillRect/>
          </a:stretch>
        </p:blipFill>
        <p:spPr bwMode="auto">
          <a:xfrm>
            <a:off x="1009600" y="2348880"/>
            <a:ext cx="1809750" cy="1857376"/>
          </a:xfrm>
          <a:prstGeom prst="rect">
            <a:avLst/>
          </a:prstGeom>
          <a:noFill/>
        </p:spPr>
      </p:pic>
      <p:pic>
        <p:nvPicPr>
          <p:cNvPr id="100356" name="Picture 4" descr="https://www.tum.de/typo3temp/_processed_/csm_150616_OrganicElectrodes_CH_900_00438ca339.jpg"/>
          <p:cNvPicPr>
            <a:picLocks noChangeAspect="1" noChangeArrowheads="1"/>
          </p:cNvPicPr>
          <p:nvPr/>
        </p:nvPicPr>
        <p:blipFill>
          <a:blip r:embed="rId3"/>
          <a:srcRect/>
          <a:stretch>
            <a:fillRect/>
          </a:stretch>
        </p:blipFill>
        <p:spPr bwMode="auto">
          <a:xfrm>
            <a:off x="3571868" y="1571612"/>
            <a:ext cx="4762480" cy="3571860"/>
          </a:xfrm>
          <a:prstGeom prst="rect">
            <a:avLst/>
          </a:prstGeom>
          <a:noFill/>
        </p:spPr>
      </p:pic>
      <p:sp>
        <p:nvSpPr>
          <p:cNvPr id="7" name="6 - Ορθογώνιο"/>
          <p:cNvSpPr/>
          <p:nvPr/>
        </p:nvSpPr>
        <p:spPr>
          <a:xfrm>
            <a:off x="642910" y="5334031"/>
            <a:ext cx="7786742" cy="276999"/>
          </a:xfrm>
          <a:prstGeom prst="rect">
            <a:avLst/>
          </a:prstGeom>
        </p:spPr>
        <p:txBody>
          <a:bodyPr wrap="square">
            <a:spAutoFit/>
          </a:bodyPr>
          <a:lstStyle/>
          <a:p>
            <a:pPr algn="ctr"/>
            <a:r>
              <a:rPr lang="en-US" sz="1200" dirty="0" smtClean="0">
                <a:latin typeface="+mn-lt"/>
                <a:hlinkClick r:id="rId4"/>
              </a:rPr>
              <a:t>tum.de</a:t>
            </a:r>
            <a:endParaRPr lang="el-GR" sz="1200" dirty="0">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t>Βιβλιογραφία</a:t>
            </a:r>
            <a:endParaRPr lang="el-GR" dirty="0"/>
          </a:p>
        </p:txBody>
      </p:sp>
      <p:sp>
        <p:nvSpPr>
          <p:cNvPr id="3" name="2 - Θέση περιεχομένου"/>
          <p:cNvSpPr>
            <a:spLocks noGrp="1"/>
          </p:cNvSpPr>
          <p:nvPr>
            <p:ph idx="1"/>
          </p:nvPr>
        </p:nvSpPr>
        <p:spPr/>
        <p:txBody>
          <a:bodyPr>
            <a:normAutofit/>
          </a:bodyPr>
          <a:lstStyle/>
          <a:p>
            <a:pPr>
              <a:defRPr/>
            </a:pPr>
            <a:r>
              <a:rPr lang="el-GR" sz="2000" dirty="0" err="1"/>
              <a:t>Γκοτζαμάνης</a:t>
            </a:r>
            <a:r>
              <a:rPr lang="el-GR" sz="2000" dirty="0"/>
              <a:t> Γ., «Ανάπτυξη νέων ευφυών κατά συστάδες </a:t>
            </a:r>
            <a:r>
              <a:rPr lang="el-GR" sz="2000" dirty="0" err="1"/>
              <a:t>συμπολυμερών</a:t>
            </a:r>
            <a:r>
              <a:rPr lang="el-GR" sz="2000" dirty="0"/>
              <a:t> τύπου </a:t>
            </a:r>
            <a:r>
              <a:rPr lang="el-GR" sz="2000" dirty="0" err="1"/>
              <a:t>ομοπολυμερές</a:t>
            </a:r>
            <a:r>
              <a:rPr lang="el-GR" sz="2000" dirty="0"/>
              <a:t>-στατιστικό </a:t>
            </a:r>
            <a:r>
              <a:rPr lang="el-GR" sz="2000" dirty="0" err="1"/>
              <a:t>συμπολυμερές</a:t>
            </a:r>
            <a:r>
              <a:rPr lang="el-GR" sz="2000" dirty="0"/>
              <a:t>», Διδακτορική Διατριβή, Πανεπιστήμιο Πατρών, 2007.</a:t>
            </a:r>
          </a:p>
          <a:p>
            <a:pPr>
              <a:defRPr/>
            </a:pPr>
            <a:r>
              <a:rPr lang="el-GR" sz="2000" dirty="0" err="1" smtClean="0"/>
              <a:t>Δαλάκογλου</a:t>
            </a:r>
            <a:r>
              <a:rPr lang="el-GR" sz="2000" dirty="0" smtClean="0"/>
              <a:t> </a:t>
            </a:r>
            <a:r>
              <a:rPr lang="el-GR" sz="2000" dirty="0"/>
              <a:t>Γ., «Στατικές και δυναμικές ιδιότητες συστημάτων </a:t>
            </a:r>
            <a:r>
              <a:rPr lang="el-GR" sz="2000" dirty="0" err="1"/>
              <a:t>υπερδιακλαδισμένων</a:t>
            </a:r>
            <a:r>
              <a:rPr lang="el-GR" sz="2000" dirty="0"/>
              <a:t> πολυμερών», Διδακτορική Διατριβή, Τμήμα Χημικών Μηχανικών, ΑΠΘ, 2009.</a:t>
            </a:r>
          </a:p>
          <a:p>
            <a:pPr>
              <a:defRPr/>
            </a:pPr>
            <a:r>
              <a:rPr lang="el-GR" sz="2000" dirty="0"/>
              <a:t>Εμμανουήλ Κ., «Η επίδραση της θερμικής καταπόνησης και του ατμοσφαιρικού αέρα στην ηλεκτρική αγωγιμότητα της </a:t>
            </a:r>
            <a:r>
              <a:rPr lang="el-GR" sz="2000" dirty="0" err="1"/>
              <a:t>πολυπυρρόλης</a:t>
            </a:r>
            <a:r>
              <a:rPr lang="el-GR" sz="2000" dirty="0"/>
              <a:t> και των </a:t>
            </a:r>
            <a:r>
              <a:rPr lang="el-GR" sz="2000" dirty="0" err="1"/>
              <a:t>νανοσύνθετων</a:t>
            </a:r>
            <a:r>
              <a:rPr lang="el-GR" sz="2000" dirty="0"/>
              <a:t> πολυπυρρόλης/5% </a:t>
            </a:r>
            <a:r>
              <a:rPr lang="en-US" sz="2000" dirty="0"/>
              <a:t>w</a:t>
            </a:r>
            <a:r>
              <a:rPr lang="el-GR" sz="2000" dirty="0"/>
              <a:t>/</a:t>
            </a:r>
            <a:r>
              <a:rPr lang="en-US" sz="2000" dirty="0"/>
              <a:t>w </a:t>
            </a:r>
            <a:r>
              <a:rPr lang="en-US" sz="2000" dirty="0" err="1"/>
              <a:t>TiO</a:t>
            </a:r>
            <a:r>
              <a:rPr lang="el-GR" sz="2000" baseline="-25000" dirty="0"/>
              <a:t>2</a:t>
            </a:r>
            <a:r>
              <a:rPr lang="el-GR" sz="2000" dirty="0"/>
              <a:t>», Μεταπτυχιακή Διατριβή Ειδίκευσης, Πάτρα, 2009.</a:t>
            </a:r>
          </a:p>
          <a:p>
            <a:pPr>
              <a:defRPr/>
            </a:pPr>
            <a:r>
              <a:rPr lang="el-GR" sz="2000" dirty="0"/>
              <a:t>Κανελλοπούλου Γ., «Επίδραση της </a:t>
            </a:r>
            <a:r>
              <a:rPr lang="el-GR" sz="2000" dirty="0" err="1"/>
              <a:t>επαναμορφοποίησης</a:t>
            </a:r>
            <a:r>
              <a:rPr lang="el-GR" sz="2000" dirty="0"/>
              <a:t> στις ιδιότητες ανακτημένης ύλης από πολυαιθυλένιο και πολυπροπυλένιο», Διατριβή Ειδίκευσης, Πάτρα, 2008</a:t>
            </a:r>
            <a:r>
              <a:rPr lang="el-GR" sz="2000" dirty="0" smtClean="0"/>
              <a:t>.</a:t>
            </a:r>
            <a:endParaRPr lang="el-GR" sz="2000" dirty="0"/>
          </a:p>
        </p:txBody>
      </p:sp>
    </p:spTree>
    <p:extLst>
      <p:ext uri="{BB962C8B-B14F-4D97-AF65-F5344CB8AC3E}">
        <p14:creationId xmlns:p14="http://schemas.microsoft.com/office/powerpoint/2010/main" val="11458582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t>Βιβλιογραφία</a:t>
            </a:r>
            <a:endParaRPr lang="el-GR" dirty="0"/>
          </a:p>
        </p:txBody>
      </p:sp>
      <p:sp>
        <p:nvSpPr>
          <p:cNvPr id="3" name="2 - Θέση περιεχομένου"/>
          <p:cNvSpPr>
            <a:spLocks noGrp="1"/>
          </p:cNvSpPr>
          <p:nvPr>
            <p:ph idx="1"/>
          </p:nvPr>
        </p:nvSpPr>
        <p:spPr/>
        <p:txBody>
          <a:bodyPr>
            <a:normAutofit/>
          </a:bodyPr>
          <a:lstStyle/>
          <a:p>
            <a:pPr>
              <a:defRPr/>
            </a:pPr>
            <a:r>
              <a:rPr lang="el-GR" sz="2000" dirty="0" err="1"/>
              <a:t>Καραβάτσιος</a:t>
            </a:r>
            <a:r>
              <a:rPr lang="el-GR" sz="2000" dirty="0"/>
              <a:t> Σ., «Μορφοποίηση πλαστικών υλικών με την μέθοδο της θερμομόρφωσης», Τμήμα Μηχανολόγων Μηχανικών, ΕΜΠ, Αθήνα, 2009.</a:t>
            </a:r>
          </a:p>
          <a:p>
            <a:pPr>
              <a:defRPr/>
            </a:pPr>
            <a:r>
              <a:rPr lang="el-GR" sz="2000" dirty="0" err="1"/>
              <a:t>Καραγιαννίδης</a:t>
            </a:r>
            <a:r>
              <a:rPr lang="el-GR" sz="2000" dirty="0"/>
              <a:t> Γ. –</a:t>
            </a:r>
            <a:r>
              <a:rPr lang="el-GR" sz="2000" dirty="0" err="1"/>
              <a:t>Σιδερίδου</a:t>
            </a:r>
            <a:r>
              <a:rPr lang="el-GR" sz="2000" dirty="0"/>
              <a:t> Ε., «Χημεία Πολυμερών», Εκδόσεις Ζήτη, Θεσσαλονίκη 2006.</a:t>
            </a:r>
          </a:p>
          <a:p>
            <a:pPr>
              <a:defRPr/>
            </a:pPr>
            <a:r>
              <a:rPr lang="el-GR" sz="2000" dirty="0" err="1"/>
              <a:t>Καραγιαννίδης</a:t>
            </a:r>
            <a:r>
              <a:rPr lang="el-GR" sz="2000" dirty="0"/>
              <a:t> Γ. –</a:t>
            </a:r>
            <a:r>
              <a:rPr lang="el-GR" sz="2000" dirty="0" err="1"/>
              <a:t>Σιδερίδου</a:t>
            </a:r>
            <a:r>
              <a:rPr lang="el-GR" sz="2000" dirty="0"/>
              <a:t> Ε., </a:t>
            </a:r>
            <a:r>
              <a:rPr lang="el-GR" sz="2000" dirty="0" err="1"/>
              <a:t>Αχιλιάς</a:t>
            </a:r>
            <a:r>
              <a:rPr lang="el-GR" sz="2000" dirty="0"/>
              <a:t> Δ., </a:t>
            </a:r>
            <a:r>
              <a:rPr lang="el-GR" sz="2000" dirty="0" err="1"/>
              <a:t>Μπικιάρης</a:t>
            </a:r>
            <a:r>
              <a:rPr lang="el-GR" sz="2000" dirty="0"/>
              <a:t> Δ. Ν., «Τεχνολογία Πολυμερών», Εκδόσεις Ζήτη, Θεσσαλονίκη 2009.</a:t>
            </a:r>
          </a:p>
          <a:p>
            <a:pPr>
              <a:defRPr/>
            </a:pPr>
            <a:r>
              <a:rPr lang="el-GR" sz="2000" dirty="0" err="1"/>
              <a:t>Καραγιαννίδης</a:t>
            </a:r>
            <a:r>
              <a:rPr lang="el-GR" sz="2000" dirty="0"/>
              <a:t> Π., «Ανάπτυξη οργανικών λεπτών </a:t>
            </a:r>
            <a:r>
              <a:rPr lang="el-GR" sz="2000" dirty="0" err="1"/>
              <a:t>υμενίων</a:t>
            </a:r>
            <a:r>
              <a:rPr lang="el-GR" sz="2000" dirty="0"/>
              <a:t> και χαρακτηρισμός της επιφανειακής τους τοπογραφίας με </a:t>
            </a:r>
            <a:r>
              <a:rPr lang="en-US" sz="2000" dirty="0"/>
              <a:t>SPM </a:t>
            </a:r>
            <a:r>
              <a:rPr lang="el-GR" sz="2000" dirty="0"/>
              <a:t>τεχνικές για εφαρμογή σε εύκαμπτα οργανικά ηλεκτρονικά», Διπλωματική Εργασία, Θεσσαλονίκη, 2008.</a:t>
            </a:r>
          </a:p>
          <a:p>
            <a:pPr>
              <a:defRPr/>
            </a:pPr>
            <a:endParaRPr lang="el-GR" sz="1800" dirty="0"/>
          </a:p>
        </p:txBody>
      </p:sp>
    </p:spTree>
    <p:extLst>
      <p:ext uri="{BB962C8B-B14F-4D97-AF65-F5344CB8AC3E}">
        <p14:creationId xmlns:p14="http://schemas.microsoft.com/office/powerpoint/2010/main" val="4074975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Φυσικά πολυμερή</a:t>
            </a:r>
            <a:endParaRPr lang="el-GR" dirty="0"/>
          </a:p>
        </p:txBody>
      </p:sp>
      <p:sp>
        <p:nvSpPr>
          <p:cNvPr id="1046531" name="Rectangle 3"/>
          <p:cNvSpPr>
            <a:spLocks noGrp="1" noRot="1" noChangeArrowheads="1"/>
          </p:cNvSpPr>
          <p:nvPr>
            <p:ph idx="1"/>
          </p:nvPr>
        </p:nvSpPr>
        <p:spPr>
          <a:xfrm>
            <a:off x="457200" y="1196752"/>
            <a:ext cx="3900486" cy="5040560"/>
          </a:xfrm>
        </p:spPr>
        <p:txBody>
          <a:bodyPr>
            <a:normAutofit fontScale="85000" lnSpcReduction="20000"/>
          </a:bodyPr>
          <a:lstStyle/>
          <a:p>
            <a:pPr marL="514350" indent="-514350">
              <a:spcBef>
                <a:spcPts val="600"/>
              </a:spcBef>
              <a:defRPr/>
            </a:pPr>
            <a:r>
              <a:rPr lang="el-GR" sz="2400" dirty="0" smtClean="0"/>
              <a:t>Ύαλοι</a:t>
            </a:r>
          </a:p>
          <a:p>
            <a:pPr marL="514350" indent="-514350">
              <a:spcBef>
                <a:spcPts val="600"/>
              </a:spcBef>
              <a:defRPr/>
            </a:pPr>
            <a:r>
              <a:rPr lang="el-GR" sz="2400" dirty="0" smtClean="0"/>
              <a:t>Πεπτίδια - πρωτεΐνες- </a:t>
            </a:r>
            <a:r>
              <a:rPr lang="el-GR" sz="2400" dirty="0" err="1" smtClean="0"/>
              <a:t>πολυνουκλεοτίδια</a:t>
            </a:r>
            <a:endParaRPr lang="el-GR" sz="2400" dirty="0" smtClean="0"/>
          </a:p>
          <a:p>
            <a:pPr marL="514350" indent="-514350">
              <a:spcBef>
                <a:spcPts val="600"/>
              </a:spcBef>
              <a:defRPr/>
            </a:pPr>
            <a:r>
              <a:rPr lang="el-GR" sz="2400" dirty="0" smtClean="0"/>
              <a:t>RNA</a:t>
            </a:r>
          </a:p>
          <a:p>
            <a:pPr marL="514350" indent="-514350">
              <a:spcBef>
                <a:spcPts val="600"/>
              </a:spcBef>
              <a:defRPr/>
            </a:pPr>
            <a:r>
              <a:rPr lang="el-GR" sz="2400" dirty="0" smtClean="0"/>
              <a:t>DNA</a:t>
            </a:r>
          </a:p>
          <a:p>
            <a:pPr marL="514350" indent="-514350">
              <a:spcBef>
                <a:spcPts val="600"/>
              </a:spcBef>
              <a:defRPr/>
            </a:pPr>
            <a:r>
              <a:rPr lang="el-GR" sz="2400" dirty="0" smtClean="0"/>
              <a:t>Πολυσακχαρίτες</a:t>
            </a:r>
          </a:p>
          <a:p>
            <a:pPr marL="514350" indent="-514350">
              <a:spcBef>
                <a:spcPts val="600"/>
              </a:spcBef>
              <a:defRPr/>
            </a:pPr>
            <a:r>
              <a:rPr lang="el-GR" sz="2400" dirty="0" smtClean="0"/>
              <a:t>Κυτταρίνη</a:t>
            </a:r>
          </a:p>
          <a:p>
            <a:pPr marL="514350" indent="-514350">
              <a:spcBef>
                <a:spcPts val="600"/>
              </a:spcBef>
              <a:defRPr/>
            </a:pPr>
            <a:r>
              <a:rPr lang="el-GR" sz="2400" dirty="0" smtClean="0"/>
              <a:t>Άμυλο</a:t>
            </a:r>
          </a:p>
          <a:p>
            <a:pPr marL="514350" indent="-514350">
              <a:spcBef>
                <a:spcPts val="600"/>
              </a:spcBef>
              <a:defRPr/>
            </a:pPr>
            <a:r>
              <a:rPr lang="el-GR" sz="2400" dirty="0" err="1" smtClean="0"/>
              <a:t>Κόμεα</a:t>
            </a:r>
            <a:endParaRPr lang="el-GR" sz="2400" dirty="0" smtClean="0"/>
          </a:p>
          <a:p>
            <a:pPr marL="514350" indent="-514350">
              <a:spcBef>
                <a:spcPts val="600"/>
              </a:spcBef>
              <a:defRPr/>
            </a:pPr>
            <a:r>
              <a:rPr lang="el-GR" sz="2400" dirty="0" smtClean="0"/>
              <a:t>φυσικό ελαστικό</a:t>
            </a:r>
          </a:p>
          <a:p>
            <a:pPr marL="514350" indent="-514350">
              <a:spcBef>
                <a:spcPts val="600"/>
              </a:spcBef>
              <a:defRPr/>
            </a:pPr>
            <a:r>
              <a:rPr lang="el-GR" sz="2400" dirty="0" smtClean="0"/>
              <a:t>ρητίνες</a:t>
            </a:r>
          </a:p>
          <a:p>
            <a:pPr marL="514350" indent="-514350" eaLnBrk="1" hangingPunct="1">
              <a:spcBef>
                <a:spcPts val="600"/>
              </a:spcBef>
              <a:buNone/>
              <a:defRPr/>
            </a:pPr>
            <a:r>
              <a:rPr lang="el-GR" sz="2400" dirty="0" smtClean="0"/>
              <a:t>	Υλικά όπως ξύλο, δέρμα, βαμβάκι, λινό, μαλλί, μετάξι, χαρτί, γυαλί κ.α. αποτελούνται από </a:t>
            </a:r>
            <a:r>
              <a:rPr lang="el-GR" sz="2400" dirty="0" err="1" smtClean="0"/>
              <a:t>μακρομοριακές</a:t>
            </a:r>
            <a:r>
              <a:rPr lang="el-GR" sz="2400" dirty="0" smtClean="0"/>
              <a:t> ενώσεις - φυσικά πολυμερή όπως π.χ. κυτταρίνη, άμυλο, κ.α. </a:t>
            </a:r>
          </a:p>
        </p:txBody>
      </p:sp>
      <p:pic>
        <p:nvPicPr>
          <p:cNvPr id="4" name="Picture 2" descr="https://upload.wikimedia.org/wikipedia/commons/thumb/4/4c/DNA_Structure%2BKey%2BLabelled.pn_NoBB.png/1024px-DNA_Structure%2BKey%2BLabelled.pn_NoB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1214422"/>
            <a:ext cx="4230110" cy="48934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p:cNvSpPr txBox="1"/>
          <p:nvPr/>
        </p:nvSpPr>
        <p:spPr>
          <a:xfrm>
            <a:off x="5072066" y="6072206"/>
            <a:ext cx="3672408"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NA Structure+Key+Labelled.pn </a:t>
            </a:r>
            <a:r>
              <a:rPr lang="en-US" sz="1200" dirty="0" err="1" smtClean="0">
                <a:solidFill>
                  <a:schemeClr val="tx1">
                    <a:lumMod val="75000"/>
                    <a:lumOff val="25000"/>
                  </a:schemeClr>
                </a:solidFill>
                <a:latin typeface="+mn-lt"/>
                <a:hlinkClick r:id="rId3"/>
              </a:rPr>
              <a:t>NoBB</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 </a:t>
            </a:r>
            <a:r>
              <a:rPr lang="en-US" sz="1200" dirty="0" err="1" smtClean="0">
                <a:solidFill>
                  <a:schemeClr val="tx1">
                    <a:lumMod val="75000"/>
                    <a:lumOff val="25000"/>
                  </a:schemeClr>
                </a:solidFill>
                <a:latin typeface="+mn-lt"/>
                <a:hlinkClick r:id="rId4"/>
              </a:rPr>
              <a:t>Zephyris</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6272582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smtClean="0"/>
              <a:t>Μπέλεση  </a:t>
            </a:r>
            <a:r>
              <a:rPr lang="el-GR" sz="2000" dirty="0"/>
              <a:t>2014. Βασιλική </a:t>
            </a:r>
            <a:r>
              <a:rPr lang="el-GR" sz="2000" dirty="0" smtClean="0"/>
              <a:t>Μπέλεση. </a:t>
            </a:r>
            <a:r>
              <a:rPr lang="el-GR" sz="2000" dirty="0"/>
              <a:t>«Υλικά Γραφικών Τεχνών (Θ). Ενότητα 10: </a:t>
            </a:r>
            <a:r>
              <a:rPr lang="el-GR" sz="2000" dirty="0" smtClean="0"/>
              <a:t>Πολυμερή».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457200" y="1196752"/>
            <a:ext cx="8229600" cy="5661248"/>
          </a:xfrm>
        </p:spPr>
        <p:txBody>
          <a:bodyPr>
            <a:noAutofit/>
          </a:bodyPr>
          <a:lstStyle/>
          <a:p>
            <a:pPr marL="0" indent="0">
              <a:buNone/>
            </a:pPr>
            <a:r>
              <a:rPr lang="el-GR" sz="1600" dirty="0" smtClean="0"/>
              <a:t>Το </a:t>
            </a:r>
            <a:r>
              <a:rPr lang="el-GR" sz="1600" dirty="0"/>
              <a:t>Έργο αυτό κάνει χρήση </a:t>
            </a:r>
            <a:r>
              <a:rPr lang="el-GR" sz="1600" dirty="0" smtClean="0"/>
              <a:t>περιεχομένου από τα ακόλουθα έργα</a:t>
            </a:r>
            <a:r>
              <a:rPr lang="en-US" sz="1600" dirty="0" smtClean="0"/>
              <a:t>:</a:t>
            </a:r>
            <a:endParaRPr lang="el-GR" sz="1600" dirty="0" smtClean="0"/>
          </a:p>
          <a:p>
            <a:pPr>
              <a:defRPr/>
            </a:pPr>
            <a:r>
              <a:rPr lang="el-GR" sz="1600" dirty="0" err="1"/>
              <a:t>Γκοτζαμάνης</a:t>
            </a:r>
            <a:r>
              <a:rPr lang="el-GR" sz="1600" dirty="0"/>
              <a:t> Γ., «Ανάπτυξη νέων ευφυών κατά συστάδες </a:t>
            </a:r>
            <a:r>
              <a:rPr lang="el-GR" sz="1600" dirty="0" err="1"/>
              <a:t>συμπολυμερών</a:t>
            </a:r>
            <a:r>
              <a:rPr lang="el-GR" sz="1600" dirty="0"/>
              <a:t> τύπου </a:t>
            </a:r>
            <a:r>
              <a:rPr lang="el-GR" sz="1600" dirty="0" err="1"/>
              <a:t>ομοπολυμερές</a:t>
            </a:r>
            <a:r>
              <a:rPr lang="el-GR" sz="1600" dirty="0"/>
              <a:t>-στατιστικό </a:t>
            </a:r>
            <a:r>
              <a:rPr lang="el-GR" sz="1600" dirty="0" err="1"/>
              <a:t>συμπολυμερές</a:t>
            </a:r>
            <a:r>
              <a:rPr lang="el-GR" sz="1600" dirty="0"/>
              <a:t>», Διδακτορική Διατριβή, Πανεπιστήμιο Πατρών, 2007.</a:t>
            </a:r>
          </a:p>
          <a:p>
            <a:pPr>
              <a:defRPr/>
            </a:pPr>
            <a:r>
              <a:rPr lang="el-GR" sz="1600" dirty="0" err="1"/>
              <a:t>Δαλάκογλου</a:t>
            </a:r>
            <a:r>
              <a:rPr lang="el-GR" sz="1600" dirty="0"/>
              <a:t> Γ., «Στατικές και δυναμικές ιδιότητες συστημάτων </a:t>
            </a:r>
            <a:r>
              <a:rPr lang="el-GR" sz="1600" dirty="0" err="1"/>
              <a:t>υπερδιακλαδισμένων</a:t>
            </a:r>
            <a:r>
              <a:rPr lang="el-GR" sz="1600" dirty="0"/>
              <a:t> πολυμερών», Διδακτορική Διατριβή, Τμήμα Χημικών Μηχανικών, ΑΠΘ, 2009.</a:t>
            </a:r>
          </a:p>
          <a:p>
            <a:pPr>
              <a:defRPr/>
            </a:pPr>
            <a:r>
              <a:rPr lang="el-GR" sz="1600" dirty="0"/>
              <a:t>Εμμανουήλ Κ., «Η επίδραση της θερμικής καταπόνησης και του ατμοσφαιρικού αέρα στην ηλεκτρική αγωγιμότητα της </a:t>
            </a:r>
            <a:r>
              <a:rPr lang="el-GR" sz="1600" dirty="0" err="1"/>
              <a:t>πολυπυρρόλης</a:t>
            </a:r>
            <a:r>
              <a:rPr lang="el-GR" sz="1600" dirty="0"/>
              <a:t> και των </a:t>
            </a:r>
            <a:r>
              <a:rPr lang="el-GR" sz="1600" dirty="0" err="1"/>
              <a:t>νανοσύνθετων</a:t>
            </a:r>
            <a:r>
              <a:rPr lang="el-GR" sz="1600" dirty="0"/>
              <a:t> πολυπυρρόλης/5% </a:t>
            </a:r>
            <a:r>
              <a:rPr lang="en-US" sz="1600" dirty="0"/>
              <a:t>w</a:t>
            </a:r>
            <a:r>
              <a:rPr lang="el-GR" sz="1600" dirty="0"/>
              <a:t>/</a:t>
            </a:r>
            <a:r>
              <a:rPr lang="en-US" sz="1600" dirty="0"/>
              <a:t>w </a:t>
            </a:r>
            <a:r>
              <a:rPr lang="en-US" sz="1600" dirty="0" err="1"/>
              <a:t>TiO</a:t>
            </a:r>
            <a:r>
              <a:rPr lang="el-GR" sz="1600" baseline="-25000" dirty="0"/>
              <a:t>2</a:t>
            </a:r>
            <a:r>
              <a:rPr lang="el-GR" sz="1600" dirty="0"/>
              <a:t>», Μεταπτυχιακή Διατριβή Ειδίκευσης, Πάτρα, 2009.</a:t>
            </a:r>
          </a:p>
          <a:p>
            <a:pPr>
              <a:defRPr/>
            </a:pPr>
            <a:r>
              <a:rPr lang="el-GR" sz="1600" dirty="0"/>
              <a:t>Κανελλοπούλου Γ., «Επίδραση της </a:t>
            </a:r>
            <a:r>
              <a:rPr lang="el-GR" sz="1600" dirty="0" err="1"/>
              <a:t>επαναμορφοποίησης</a:t>
            </a:r>
            <a:r>
              <a:rPr lang="el-GR" sz="1600" dirty="0"/>
              <a:t> στις ιδιότητες ανακτημένης ύλης από πολυαιθυλένιο και πολυπροπυλένιο», Διατριβή Ειδίκευσης, Πάτρα, 2008</a:t>
            </a:r>
            <a:r>
              <a:rPr lang="el-GR" sz="1600" dirty="0" smtClean="0"/>
              <a:t>.</a:t>
            </a:r>
          </a:p>
          <a:p>
            <a:pPr>
              <a:defRPr/>
            </a:pPr>
            <a:r>
              <a:rPr lang="el-GR" sz="1600" dirty="0" err="1"/>
              <a:t>Καραβάτσιος</a:t>
            </a:r>
            <a:r>
              <a:rPr lang="el-GR" sz="1600" dirty="0"/>
              <a:t> Σ., «Μορφοποίηση πλαστικών υλικών με την μέθοδο της θερμομόρφωσης», Τμήμα Μηχανολόγων Μηχανικών, ΕΜΠ, Αθήνα, 2009.</a:t>
            </a:r>
          </a:p>
          <a:p>
            <a:pPr>
              <a:defRPr/>
            </a:pPr>
            <a:r>
              <a:rPr lang="el-GR" sz="1600" dirty="0" err="1"/>
              <a:t>Καραγιαννίδης</a:t>
            </a:r>
            <a:r>
              <a:rPr lang="el-GR" sz="1600" dirty="0"/>
              <a:t> Γ. –</a:t>
            </a:r>
            <a:r>
              <a:rPr lang="el-GR" sz="1600" dirty="0" err="1"/>
              <a:t>Σιδερίδου</a:t>
            </a:r>
            <a:r>
              <a:rPr lang="el-GR" sz="1600" dirty="0"/>
              <a:t> Ε., «Χημεία Πολυμερών», Εκδόσεις Ζήτη, Θεσσαλονίκη 2006.</a:t>
            </a:r>
          </a:p>
          <a:p>
            <a:pPr>
              <a:defRPr/>
            </a:pPr>
            <a:r>
              <a:rPr lang="el-GR" sz="1600" dirty="0" err="1"/>
              <a:t>Καραγιαννίδης</a:t>
            </a:r>
            <a:r>
              <a:rPr lang="el-GR" sz="1600" dirty="0"/>
              <a:t> Γ. –</a:t>
            </a:r>
            <a:r>
              <a:rPr lang="el-GR" sz="1600" dirty="0" err="1"/>
              <a:t>Σιδερίδου</a:t>
            </a:r>
            <a:r>
              <a:rPr lang="el-GR" sz="1600" dirty="0"/>
              <a:t> Ε., </a:t>
            </a:r>
            <a:r>
              <a:rPr lang="el-GR" sz="1600" dirty="0" err="1"/>
              <a:t>Αχιλιάς</a:t>
            </a:r>
            <a:r>
              <a:rPr lang="el-GR" sz="1600" dirty="0"/>
              <a:t> Δ., </a:t>
            </a:r>
            <a:r>
              <a:rPr lang="el-GR" sz="1600" dirty="0" err="1"/>
              <a:t>Μπικιάρης</a:t>
            </a:r>
            <a:r>
              <a:rPr lang="el-GR" sz="1600" dirty="0"/>
              <a:t> Δ. Ν., «Τεχνολογία Πολυμερών», Εκδόσεις Ζήτη, Θεσσαλονίκη 2009.</a:t>
            </a:r>
          </a:p>
          <a:p>
            <a:pPr>
              <a:defRPr/>
            </a:pPr>
            <a:r>
              <a:rPr lang="el-GR" sz="1600" dirty="0" err="1"/>
              <a:t>Καραγιαννίδης</a:t>
            </a:r>
            <a:r>
              <a:rPr lang="el-GR" sz="1600" dirty="0"/>
              <a:t> Π., «Ανάπτυξη οργανικών λεπτών </a:t>
            </a:r>
            <a:r>
              <a:rPr lang="el-GR" sz="1600" dirty="0" err="1"/>
              <a:t>υμενίων</a:t>
            </a:r>
            <a:r>
              <a:rPr lang="el-GR" sz="1600" dirty="0"/>
              <a:t> και χαρακτηρισμός της επιφανειακής τους τοπογραφίας με </a:t>
            </a:r>
            <a:r>
              <a:rPr lang="en-US" sz="1600" dirty="0"/>
              <a:t>SPM </a:t>
            </a:r>
            <a:r>
              <a:rPr lang="el-GR" sz="1600" dirty="0"/>
              <a:t>τεχνικές για εφαρμογή σε εύκαμπτα οργανικά ηλεκτρονικά», Διπλωματική Εργασία, Θεσσαλονίκη, 2008.</a:t>
            </a:r>
          </a:p>
          <a:p>
            <a:pPr>
              <a:defRPr/>
            </a:pPr>
            <a:endParaRPr lang="el-GR" sz="1400" dirty="0"/>
          </a:p>
          <a:p>
            <a:pPr>
              <a:defRPr/>
            </a:pPr>
            <a:endParaRPr lang="el-GR" sz="1600" dirty="0"/>
          </a:p>
        </p:txBody>
      </p:sp>
    </p:spTree>
    <p:extLst>
      <p:ext uri="{BB962C8B-B14F-4D97-AF65-F5344CB8AC3E}">
        <p14:creationId xmlns:p14="http://schemas.microsoft.com/office/powerpoint/2010/main" val="7188470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Τροποποιημένα </a:t>
            </a:r>
            <a:r>
              <a:rPr lang="el-GR" altLang="el-GR" dirty="0" smtClean="0"/>
              <a:t>φυσικά πολυμερή </a:t>
            </a:r>
            <a:endParaRPr lang="el-GR" dirty="0"/>
          </a:p>
        </p:txBody>
      </p:sp>
      <p:sp>
        <p:nvSpPr>
          <p:cNvPr id="11266" name="Rectangle 3"/>
          <p:cNvSpPr>
            <a:spLocks noGrp="1" noRot="1" noChangeArrowheads="1"/>
          </p:cNvSpPr>
          <p:nvPr>
            <p:ph idx="1"/>
          </p:nvPr>
        </p:nvSpPr>
        <p:spPr/>
        <p:txBody>
          <a:bodyPr>
            <a:normAutofit/>
          </a:bodyPr>
          <a:lstStyle/>
          <a:p>
            <a:pPr marL="571500" indent="-571500">
              <a:spcAft>
                <a:spcPts val="600"/>
              </a:spcAft>
            </a:pPr>
            <a:r>
              <a:rPr lang="el-GR" altLang="el-GR" sz="2800" dirty="0" smtClean="0">
                <a:effectLst/>
              </a:rPr>
              <a:t>οξική κυτταρίνη</a:t>
            </a:r>
          </a:p>
          <a:p>
            <a:pPr marL="571500" indent="-571500">
              <a:spcAft>
                <a:spcPts val="600"/>
              </a:spcAft>
              <a:buNone/>
            </a:pPr>
            <a:endParaRPr lang="el-GR" altLang="el-GR" sz="2800" dirty="0" smtClean="0">
              <a:effectLst/>
            </a:endParaRPr>
          </a:p>
          <a:p>
            <a:pPr marL="571500" indent="-571500">
              <a:spcAft>
                <a:spcPts val="600"/>
              </a:spcAft>
            </a:pPr>
            <a:r>
              <a:rPr lang="el-GR" altLang="el-GR" sz="2800" dirty="0" smtClean="0">
                <a:effectLst/>
              </a:rPr>
              <a:t>νιτρική κυτταρίνη</a:t>
            </a:r>
          </a:p>
          <a:p>
            <a:pPr marL="571500" indent="-571500">
              <a:spcAft>
                <a:spcPts val="600"/>
              </a:spcAft>
              <a:buNone/>
            </a:pPr>
            <a:endParaRPr lang="el-GR" altLang="el-GR" sz="2800" dirty="0" smtClean="0">
              <a:effectLst/>
            </a:endParaRPr>
          </a:p>
          <a:p>
            <a:pPr marL="571500" indent="-571500">
              <a:spcAft>
                <a:spcPts val="600"/>
              </a:spcAft>
            </a:pPr>
            <a:r>
              <a:rPr lang="el-GR" altLang="el-GR" sz="2800" dirty="0" smtClean="0">
                <a:effectLst/>
              </a:rPr>
              <a:t>αναγεννημένη κυτταρίνη</a:t>
            </a:r>
          </a:p>
          <a:p>
            <a:pPr marL="571500" indent="-571500" eaLnBrk="1" hangingPunct="1">
              <a:spcAft>
                <a:spcPts val="600"/>
              </a:spcAft>
              <a:buNone/>
            </a:pPr>
            <a:endParaRPr lang="en-US" altLang="el-GR" sz="2800" dirty="0" smtClean="0">
              <a:effectLst/>
            </a:endParaRPr>
          </a:p>
        </p:txBody>
      </p:sp>
    </p:spTree>
    <p:extLst>
      <p:ext uri="{BB962C8B-B14F-4D97-AF65-F5344CB8AC3E}">
        <p14:creationId xmlns:p14="http://schemas.microsoft.com/office/powerpoint/2010/main" val="1975163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Συνθετικά πολυμερή</a:t>
            </a:r>
            <a:endParaRPr lang="el-GR" dirty="0"/>
          </a:p>
        </p:txBody>
      </p:sp>
      <p:sp>
        <p:nvSpPr>
          <p:cNvPr id="11266" name="Rectangle 3"/>
          <p:cNvSpPr>
            <a:spLocks noGrp="1" noRot="1" noChangeArrowheads="1"/>
          </p:cNvSpPr>
          <p:nvPr>
            <p:ph idx="1"/>
          </p:nvPr>
        </p:nvSpPr>
        <p:spPr/>
        <p:txBody>
          <a:bodyPr>
            <a:normAutofit/>
          </a:bodyPr>
          <a:lstStyle/>
          <a:p>
            <a:pPr marL="571500" indent="-571500">
              <a:spcAft>
                <a:spcPts val="600"/>
              </a:spcAft>
            </a:pPr>
            <a:r>
              <a:rPr lang="el-GR" altLang="el-GR" sz="2800" dirty="0" smtClean="0">
                <a:effectLst/>
              </a:rPr>
              <a:t>όλα όσα παρασκευάζουν οι ερευνητές </a:t>
            </a:r>
          </a:p>
        </p:txBody>
      </p:sp>
    </p:spTree>
    <p:extLst>
      <p:ext uri="{BB962C8B-B14F-4D97-AF65-F5344CB8AC3E}">
        <p14:creationId xmlns:p14="http://schemas.microsoft.com/office/powerpoint/2010/main" val="19751635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4d75044a5261546e9ecf7df39a8fee6d989d"/>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6122</TotalTime>
  <Words>2881</Words>
  <Application>Microsoft Office PowerPoint</Application>
  <PresentationFormat>Προβολή στην οθόνη (4:3)</PresentationFormat>
  <Paragraphs>392</Paragraphs>
  <Slides>76</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76</vt:i4>
      </vt:variant>
    </vt:vector>
  </HeadingPairs>
  <TitlesOfParts>
    <vt:vector size="81" baseType="lpstr">
      <vt:lpstr>Arial</vt:lpstr>
      <vt:lpstr>Calibri</vt:lpstr>
      <vt:lpstr>Times New Roman</vt:lpstr>
      <vt:lpstr>Wingdings</vt:lpstr>
      <vt:lpstr>OC_template_updated</vt:lpstr>
      <vt:lpstr>Υλικά Γραφικών Τεχνών (Θ)</vt:lpstr>
      <vt:lpstr>Πολυμερή</vt:lpstr>
      <vt:lpstr>Πολυμερή - Mονομερή</vt:lpstr>
      <vt:lpstr>Πολυμερές - Ολιγομερές</vt:lpstr>
      <vt:lpstr>Πολυμερισμός</vt:lpstr>
      <vt:lpstr>Πολυμερή</vt:lpstr>
      <vt:lpstr>Φυσικά πολυμερή</vt:lpstr>
      <vt:lpstr>Τροποποιημένα φυσικά πολυμερή </vt:lpstr>
      <vt:lpstr>Συνθετικά πολυμερή</vt:lpstr>
      <vt:lpstr>Εφαρμογές πολυμερών</vt:lpstr>
      <vt:lpstr> Μονομερή </vt:lpstr>
      <vt:lpstr>Λειτουργικές ομάδες σε μονομερή και πολυμερή</vt:lpstr>
      <vt:lpstr>Πολυμερή συμπύκνωσης</vt:lpstr>
      <vt:lpstr>Παραδείγματα πολυμερών συμπύκνωσης </vt:lpstr>
      <vt:lpstr>Παραδείγματα πολυμερών συμπύκνωσης</vt:lpstr>
      <vt:lpstr>Πολυμερή προσθήκης</vt:lpstr>
      <vt:lpstr>Είδη πολυμερισμού</vt:lpstr>
      <vt:lpstr>Ταξινόμηση αντιδράσεων αλυσωτού πολυμερισμού</vt:lpstr>
      <vt:lpstr>Βαθμός πολυμερισμού</vt:lpstr>
      <vt:lpstr>Ομοπολυμερή</vt:lpstr>
      <vt:lpstr>Γραμμικά ομοπολυμερή</vt:lpstr>
      <vt:lpstr>Γραμμικά ομοπολυμερή</vt:lpstr>
      <vt:lpstr>Συμπολυμερή</vt:lpstr>
      <vt:lpstr>Τα συμπολυμερή διακρίνονται σε</vt:lpstr>
      <vt:lpstr>Τα συμπολυμερή διακρίνονται σε</vt:lpstr>
      <vt:lpstr>Τα συμπολυμερή διακρίνονται σε</vt:lpstr>
      <vt:lpstr>Τα συμπολυμερή διακρίνονται σε</vt:lpstr>
      <vt:lpstr>Κατηγορίες πολυμερών βάσει γεωμετρίας της αλυσίδας τους </vt:lpstr>
      <vt:lpstr>Κατηγορίες πολυμερών βάσει γεωμετρίας της αλυσίδας τους </vt:lpstr>
      <vt:lpstr>Κατηγορίες πολυμερών βάσει γεωμετρίας της αλυσίδας τους </vt:lpstr>
      <vt:lpstr>Κατηγορίες πολυμερών βάσει χημικής σύστασης </vt:lpstr>
      <vt:lpstr>Πολυηλεκτρολύτες</vt:lpstr>
      <vt:lpstr>Πολυηλεκτρολύτες</vt:lpstr>
      <vt:lpstr>Πολυηλεκτρολύτες</vt:lpstr>
      <vt:lpstr>Υδατοδιαλυτά πολυμερή </vt:lpstr>
      <vt:lpstr>Αγώγιμα πολυμερή- φωτοαγώγιμα πολυμερή </vt:lpstr>
      <vt:lpstr>Αγώγιμα πολυμερή </vt:lpstr>
      <vt:lpstr>Αγώγιμα πολυμερή </vt:lpstr>
      <vt:lpstr>Αγώγιμα πολυμερή </vt:lpstr>
      <vt:lpstr>Αγώγιμα πολυμερή </vt:lpstr>
      <vt:lpstr>Αγώγιμα πολυμερή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Κατηγορίες πλαστικών</vt:lpstr>
      <vt:lpstr>Θερμοπλαστικά (Thermoplastics)</vt:lpstr>
      <vt:lpstr>Θερμοσκληραινόμενα (Thermosettings) </vt:lpstr>
      <vt:lpstr>Eλαστομερή ή ελαστικά (elastomers, rubber like polymers)</vt:lpstr>
      <vt:lpstr>Εφαρμογές πολυμερών στις Γραφικές Τέχνες </vt:lpstr>
      <vt:lpstr>Εφαρμογές πολυμερών στις Γραφικές Τέχνες </vt:lpstr>
      <vt:lpstr>Εφαρμογές πολυμερών στις Γραφικές Τέχνες </vt:lpstr>
      <vt:lpstr>Πλεονεκτήματα των πλαστικών ως υλικά συσκευασίας</vt:lpstr>
      <vt:lpstr>Μέθοδοι εκτύπωσης πλαστικής συσκευασίας</vt:lpstr>
      <vt:lpstr>Εφαρμογές πολυμερών στις Γραφικές Τέχνες </vt:lpstr>
      <vt:lpstr>Εφαρμογές πολυμερών στις Γραφικές Τέχνες </vt:lpstr>
      <vt:lpstr>Εφαρμογές πολυμερών στις Γραφικές Τέχνες </vt:lpstr>
      <vt:lpstr>Εφαρμογές πολυμερών στις Γραφικές Τέχνες </vt:lpstr>
      <vt:lpstr>Παρουσίαση του PowerPoint</vt:lpstr>
      <vt:lpstr>Εφαρμογές πολυμερών στις Γραφικές Τέχνες </vt:lpstr>
      <vt:lpstr> Εφαρμογές πολυμερών στις Γραφικές Τέχνες </vt:lpstr>
      <vt:lpstr>Εφαρμογές πολυμερών στις Γραφικές Τέχνες </vt:lpstr>
      <vt:lpstr>Εφαρμογές πολυμερών στις Γραφικές Τέχνες </vt:lpstr>
      <vt:lpstr>Εφαρμογές πολυμερών στις Γραφικές Τέχνες </vt:lpstr>
      <vt:lpstr>Εφαρμογές πολυμερών στις Γραφικές Τέχνες </vt:lpstr>
      <vt:lpstr>Βιβλιογραφία</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edunet</cp:lastModifiedBy>
  <cp:revision>592</cp:revision>
  <dcterms:created xsi:type="dcterms:W3CDTF">2013-03-04T13:35:19Z</dcterms:created>
  <dcterms:modified xsi:type="dcterms:W3CDTF">2015-11-04T11:47:12Z</dcterms:modified>
</cp:coreProperties>
</file>