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78"/>
  </p:notesMasterIdLst>
  <p:sldIdLst>
    <p:sldId id="283"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54"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55" r:id="rId58"/>
    <p:sldId id="344" r:id="rId59"/>
    <p:sldId id="345" r:id="rId60"/>
    <p:sldId id="346" r:id="rId61"/>
    <p:sldId id="347" r:id="rId62"/>
    <p:sldId id="348" r:id="rId63"/>
    <p:sldId id="349" r:id="rId64"/>
    <p:sldId id="350" r:id="rId65"/>
    <p:sldId id="351" r:id="rId66"/>
    <p:sldId id="356" r:id="rId67"/>
    <p:sldId id="352" r:id="rId68"/>
    <p:sldId id="353" r:id="rId69"/>
    <p:sldId id="284" r:id="rId70"/>
    <p:sldId id="285" r:id="rId71"/>
    <p:sldId id="286" r:id="rId72"/>
    <p:sldId id="357" r:id="rId73"/>
    <p:sldId id="358" r:id="rId74"/>
    <p:sldId id="359" r:id="rId75"/>
    <p:sldId id="288" r:id="rId76"/>
    <p:sldId id="290" r:id="rId77"/>
  </p:sldIdLst>
  <p:sldSz cx="9144000" cy="5143500" type="screen16x9"/>
  <p:notesSz cx="6858000" cy="9144000"/>
  <p:custDataLst>
    <p:tags r:id="rId79"/>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3C9"/>
    <a:srgbClr val="808080"/>
    <a:srgbClr val="553258"/>
    <a:srgbClr val="5A2C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4" d="100"/>
          <a:sy n="144" d="100"/>
        </p:scale>
        <p:origin x="-590"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0AF2D-DB6A-4709-99C5-8EDB22DDA88F}" type="datetimeFigureOut">
              <a:rPr lang="el-GR" smtClean="0"/>
              <a:t>29/10/2015</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C0C9F-8DF1-4923-931D-4922ACA26F4A}" type="slidenum">
              <a:rPr lang="el-GR" smtClean="0"/>
              <a:t>‹#›</a:t>
            </a:fld>
            <a:endParaRPr lang="el-GR"/>
          </a:p>
        </p:txBody>
      </p:sp>
    </p:spTree>
    <p:extLst>
      <p:ext uri="{BB962C8B-B14F-4D97-AF65-F5344CB8AC3E}">
        <p14:creationId xmlns:p14="http://schemas.microsoft.com/office/powerpoint/2010/main" val="71725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71</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74</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75</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smtClean="0"/>
              <a:t>Photo </a:t>
            </a:r>
            <a:r>
              <a:rPr lang="el-GR" altLang="el-GR" smtClean="0"/>
              <a:t>με αργυρο</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itchFamily="34" charset="0"/>
              </a:defRPr>
            </a:lvl1pPr>
            <a:lvl2pPr marL="742950" indent="-285750">
              <a:defRPr kumimoji="1" b="1">
                <a:solidFill>
                  <a:schemeClr val="tx1"/>
                </a:solidFill>
                <a:latin typeface="Arial" pitchFamily="34" charset="0"/>
              </a:defRPr>
            </a:lvl2pPr>
            <a:lvl3pPr marL="1143000" indent="-228600">
              <a:defRPr kumimoji="1" b="1">
                <a:solidFill>
                  <a:schemeClr val="tx1"/>
                </a:solidFill>
                <a:latin typeface="Arial" pitchFamily="34" charset="0"/>
              </a:defRPr>
            </a:lvl3pPr>
            <a:lvl4pPr marL="1600200" indent="-228600">
              <a:defRPr kumimoji="1" b="1">
                <a:solidFill>
                  <a:schemeClr val="tx1"/>
                </a:solidFill>
                <a:latin typeface="Arial" pitchFamily="34" charset="0"/>
              </a:defRPr>
            </a:lvl4pPr>
            <a:lvl5pPr marL="2057400" indent="-228600">
              <a:defRPr kumimoji="1" b="1">
                <a:solidFill>
                  <a:schemeClr val="tx1"/>
                </a:solidFill>
                <a:latin typeface="Arial" pitchFamily="34" charset="0"/>
              </a:defRPr>
            </a:lvl5pPr>
            <a:lvl6pPr marL="2514600" indent="-228600" eaLnBrk="0" fontAlgn="base" hangingPunct="0">
              <a:spcBef>
                <a:spcPct val="0"/>
              </a:spcBef>
              <a:spcAft>
                <a:spcPct val="0"/>
              </a:spcAft>
              <a:defRPr kumimoji="1" b="1">
                <a:solidFill>
                  <a:schemeClr val="tx1"/>
                </a:solidFill>
                <a:latin typeface="Arial" pitchFamily="34" charset="0"/>
              </a:defRPr>
            </a:lvl6pPr>
            <a:lvl7pPr marL="2971800" indent="-228600" eaLnBrk="0" fontAlgn="base" hangingPunct="0">
              <a:spcBef>
                <a:spcPct val="0"/>
              </a:spcBef>
              <a:spcAft>
                <a:spcPct val="0"/>
              </a:spcAft>
              <a:defRPr kumimoji="1" b="1">
                <a:solidFill>
                  <a:schemeClr val="tx1"/>
                </a:solidFill>
                <a:latin typeface="Arial" pitchFamily="34" charset="0"/>
              </a:defRPr>
            </a:lvl7pPr>
            <a:lvl8pPr marL="3429000" indent="-228600" eaLnBrk="0" fontAlgn="base" hangingPunct="0">
              <a:spcBef>
                <a:spcPct val="0"/>
              </a:spcBef>
              <a:spcAft>
                <a:spcPct val="0"/>
              </a:spcAft>
              <a:defRPr kumimoji="1" b="1">
                <a:solidFill>
                  <a:schemeClr val="tx1"/>
                </a:solidFill>
                <a:latin typeface="Arial" pitchFamily="34" charset="0"/>
              </a:defRPr>
            </a:lvl8pPr>
            <a:lvl9pPr marL="3886200" indent="-228600" eaLnBrk="0" fontAlgn="base" hangingPunct="0">
              <a:spcBef>
                <a:spcPct val="0"/>
              </a:spcBef>
              <a:spcAft>
                <a:spcPct val="0"/>
              </a:spcAft>
              <a:defRPr kumimoji="1" b="1">
                <a:solidFill>
                  <a:schemeClr val="tx1"/>
                </a:solidFill>
                <a:latin typeface="Arial" pitchFamily="34" charset="0"/>
              </a:defRPr>
            </a:lvl9pPr>
          </a:lstStyle>
          <a:p>
            <a:fld id="{5056BE15-5B8D-4D45-9EB7-C5C2A5F7B895}" type="slidenum">
              <a:rPr lang="en-US" altLang="el-GR"/>
              <a:pPr/>
              <a:t>5</a:t>
            </a:fld>
            <a:endParaRPr lang="en-US" altLang="el-GR"/>
          </a:p>
        </p:txBody>
      </p:sp>
    </p:spTree>
    <p:extLst>
      <p:ext uri="{BB962C8B-B14F-4D97-AF65-F5344CB8AC3E}">
        <p14:creationId xmlns:p14="http://schemas.microsoft.com/office/powerpoint/2010/main" val="395975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itchFamily="34" charset="0"/>
              </a:defRPr>
            </a:lvl1pPr>
            <a:lvl2pPr marL="742950" indent="-285750">
              <a:defRPr kumimoji="1" b="1">
                <a:solidFill>
                  <a:schemeClr val="tx1"/>
                </a:solidFill>
                <a:latin typeface="Arial" pitchFamily="34" charset="0"/>
              </a:defRPr>
            </a:lvl2pPr>
            <a:lvl3pPr marL="1143000" indent="-228600">
              <a:defRPr kumimoji="1" b="1">
                <a:solidFill>
                  <a:schemeClr val="tx1"/>
                </a:solidFill>
                <a:latin typeface="Arial" pitchFamily="34" charset="0"/>
              </a:defRPr>
            </a:lvl3pPr>
            <a:lvl4pPr marL="1600200" indent="-228600">
              <a:defRPr kumimoji="1" b="1">
                <a:solidFill>
                  <a:schemeClr val="tx1"/>
                </a:solidFill>
                <a:latin typeface="Arial" pitchFamily="34" charset="0"/>
              </a:defRPr>
            </a:lvl4pPr>
            <a:lvl5pPr marL="2057400" indent="-228600">
              <a:defRPr kumimoji="1" b="1">
                <a:solidFill>
                  <a:schemeClr val="tx1"/>
                </a:solidFill>
                <a:latin typeface="Arial" pitchFamily="34" charset="0"/>
              </a:defRPr>
            </a:lvl5pPr>
            <a:lvl6pPr marL="2514600" indent="-228600" eaLnBrk="0" fontAlgn="base" hangingPunct="0">
              <a:spcBef>
                <a:spcPct val="0"/>
              </a:spcBef>
              <a:spcAft>
                <a:spcPct val="0"/>
              </a:spcAft>
              <a:defRPr kumimoji="1" b="1">
                <a:solidFill>
                  <a:schemeClr val="tx1"/>
                </a:solidFill>
                <a:latin typeface="Arial" pitchFamily="34" charset="0"/>
              </a:defRPr>
            </a:lvl6pPr>
            <a:lvl7pPr marL="2971800" indent="-228600" eaLnBrk="0" fontAlgn="base" hangingPunct="0">
              <a:spcBef>
                <a:spcPct val="0"/>
              </a:spcBef>
              <a:spcAft>
                <a:spcPct val="0"/>
              </a:spcAft>
              <a:defRPr kumimoji="1" b="1">
                <a:solidFill>
                  <a:schemeClr val="tx1"/>
                </a:solidFill>
                <a:latin typeface="Arial" pitchFamily="34" charset="0"/>
              </a:defRPr>
            </a:lvl7pPr>
            <a:lvl8pPr marL="3429000" indent="-228600" eaLnBrk="0" fontAlgn="base" hangingPunct="0">
              <a:spcBef>
                <a:spcPct val="0"/>
              </a:spcBef>
              <a:spcAft>
                <a:spcPct val="0"/>
              </a:spcAft>
              <a:defRPr kumimoji="1" b="1">
                <a:solidFill>
                  <a:schemeClr val="tx1"/>
                </a:solidFill>
                <a:latin typeface="Arial" pitchFamily="34" charset="0"/>
              </a:defRPr>
            </a:lvl8pPr>
            <a:lvl9pPr marL="3886200" indent="-228600" eaLnBrk="0" fontAlgn="base" hangingPunct="0">
              <a:spcBef>
                <a:spcPct val="0"/>
              </a:spcBef>
              <a:spcAft>
                <a:spcPct val="0"/>
              </a:spcAft>
              <a:defRPr kumimoji="1" b="1">
                <a:solidFill>
                  <a:schemeClr val="tx1"/>
                </a:solidFill>
                <a:latin typeface="Arial" pitchFamily="34" charset="0"/>
              </a:defRPr>
            </a:lvl9pPr>
          </a:lstStyle>
          <a:p>
            <a:fld id="{08FB92E1-3349-4D65-B274-CB4CDF610F98}" type="slidenum">
              <a:rPr lang="en-US" altLang="el-GR"/>
              <a:pPr/>
              <a:t>12</a:t>
            </a:fld>
            <a:endParaRPr lang="en-US" altLang="el-GR"/>
          </a:p>
        </p:txBody>
      </p:sp>
    </p:spTree>
    <p:extLst>
      <p:ext uri="{BB962C8B-B14F-4D97-AF65-F5344CB8AC3E}">
        <p14:creationId xmlns:p14="http://schemas.microsoft.com/office/powerpoint/2010/main" val="417223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28</a:t>
            </a:fld>
            <a:endParaRPr lang="el-GR"/>
          </a:p>
        </p:txBody>
      </p:sp>
    </p:spTree>
    <p:extLst>
      <p:ext uri="{BB962C8B-B14F-4D97-AF65-F5344CB8AC3E}">
        <p14:creationId xmlns:p14="http://schemas.microsoft.com/office/powerpoint/2010/main" val="221275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διόρθωση</a:t>
            </a:r>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41</a:t>
            </a:fld>
            <a:endParaRPr lang="el-GR"/>
          </a:p>
        </p:txBody>
      </p:sp>
    </p:spTree>
    <p:extLst>
      <p:ext uri="{BB962C8B-B14F-4D97-AF65-F5344CB8AC3E}">
        <p14:creationId xmlns:p14="http://schemas.microsoft.com/office/powerpoint/2010/main" val="329864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66</a:t>
            </a:fld>
            <a:endParaRPr lang="el-GR"/>
          </a:p>
        </p:txBody>
      </p:sp>
    </p:spTree>
    <p:extLst>
      <p:ext uri="{BB962C8B-B14F-4D97-AF65-F5344CB8AC3E}">
        <p14:creationId xmlns:p14="http://schemas.microsoft.com/office/powerpoint/2010/main" val="171287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68</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69</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70</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784730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72922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CC97DA9-247C-4304-973C-C5AFEA712E32}" type="datetimeFigureOut">
              <a:rPr lang="el-GR" smtClean="0"/>
              <a:t>29/10/2015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257752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CC97DA9-247C-4304-973C-C5AFEA712E32}" type="datetimeFigureOut">
              <a:rPr lang="el-GR" smtClean="0"/>
              <a:t>29/10/2015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49039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97DA9-247C-4304-973C-C5AFEA712E32}" type="datetimeFigureOut">
              <a:rPr lang="el-GR" smtClean="0"/>
              <a:t>29/10/2015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75287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32525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565880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61575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7108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Online Image Placeholder 2"/>
          <p:cNvSpPr>
            <a:spLocks noGrp="1"/>
          </p:cNvSpPr>
          <p:nvPr>
            <p:ph type="clipArt" sz="half" idx="1"/>
          </p:nvPr>
        </p:nvSpPr>
        <p:spPr>
          <a:xfrm>
            <a:off x="1143000" y="1343025"/>
            <a:ext cx="3810000" cy="3286125"/>
          </a:xfrm>
        </p:spPr>
        <p:txBody>
          <a:bodyPr rtlCol="0">
            <a:normAutofit/>
          </a:bodyPr>
          <a:lstStyle/>
          <a:p>
            <a:pPr lvl="0"/>
            <a:endParaRPr lang="el-GR" noProof="0" dirty="0" smtClean="0"/>
          </a:p>
        </p:txBody>
      </p:sp>
      <p:sp>
        <p:nvSpPr>
          <p:cNvPr id="4" name="Text Placeholder 3"/>
          <p:cNvSpPr>
            <a:spLocks noGrp="1"/>
          </p:cNvSpPr>
          <p:nvPr>
            <p:ph type="body"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40A3CCE-23AB-410E-A75E-9A5EF55A3DC8}" type="slidenum">
              <a:rPr lang="el-GR" altLang="el-GR"/>
              <a:pPr>
                <a:defRPr/>
              </a:pPr>
              <a:t>‹#›</a:t>
            </a:fld>
            <a:endParaRPr lang="el-GR" altLang="el-GR"/>
          </a:p>
        </p:txBody>
      </p:sp>
    </p:spTree>
    <p:extLst>
      <p:ext uri="{BB962C8B-B14F-4D97-AF65-F5344CB8AC3E}">
        <p14:creationId xmlns:p14="http://schemas.microsoft.com/office/powerpoint/2010/main" val="3907959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5105400" y="1343025"/>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5105400" y="3043237"/>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AF6FEDA8-CB83-4ED7-8E66-A14793952224}" type="slidenum">
              <a:rPr lang="el-GR" altLang="el-GR"/>
              <a:pPr>
                <a:defRPr/>
              </a:pPr>
              <a:t>‹#›</a:t>
            </a:fld>
            <a:endParaRPr lang="el-GR" altLang="el-GR"/>
          </a:p>
        </p:txBody>
      </p:sp>
    </p:spTree>
    <p:extLst>
      <p:ext uri="{BB962C8B-B14F-4D97-AF65-F5344CB8AC3E}">
        <p14:creationId xmlns:p14="http://schemas.microsoft.com/office/powerpoint/2010/main" val="22197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875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7200" y="65162"/>
            <a:ext cx="8229600" cy="778396"/>
          </a:xfrm>
        </p:spPr>
        <p:txBody>
          <a:bodyPr/>
          <a:lstStyle>
            <a:lvl1pPr>
              <a:defRPr>
                <a:solidFill>
                  <a:schemeClr val="bg1"/>
                </a:solidFill>
              </a:defRPr>
            </a:lvl1pPr>
          </a:lstStyle>
          <a:p>
            <a:r>
              <a:rPr lang="en-US" smtClean="0"/>
              <a:t>Click to edit Master title style</a:t>
            </a:r>
            <a:endParaRPr lang="el-GR"/>
          </a:p>
        </p:txBody>
      </p:sp>
      <p:sp>
        <p:nvSpPr>
          <p:cNvPr id="3" name="Content Placeholder 2"/>
          <p:cNvSpPr>
            <a:spLocks noGrp="1"/>
          </p:cNvSpPr>
          <p:nvPr>
            <p:ph idx="1"/>
          </p:nvPr>
        </p:nvSpPr>
        <p:spPr>
          <a:xfrm>
            <a:off x="457200" y="1200150"/>
            <a:ext cx="8229600" cy="3819871"/>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4770116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1143000" y="1343025"/>
            <a:ext cx="7772400" cy="3286125"/>
          </a:xfrm>
        </p:spPr>
        <p:txBody>
          <a:bodyPr rtlCol="0">
            <a:normAutofit/>
          </a:bodyPr>
          <a:lstStyle/>
          <a:p>
            <a:pPr lvl="0"/>
            <a:endParaRPr lang="el-GR" noProof="0" dirty="0" smtClean="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A2EE600-3CD4-4E5A-9132-D17A5DB26AA0}" type="slidenum">
              <a:rPr lang="el-GR" altLang="el-GR"/>
              <a:pPr>
                <a:defRPr/>
              </a:pPr>
              <a:t>‹#›</a:t>
            </a:fld>
            <a:endParaRPr lang="el-GR" altLang="el-GR"/>
          </a:p>
        </p:txBody>
      </p:sp>
    </p:spTree>
    <p:extLst>
      <p:ext uri="{BB962C8B-B14F-4D97-AF65-F5344CB8AC3E}">
        <p14:creationId xmlns:p14="http://schemas.microsoft.com/office/powerpoint/2010/main" val="93692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501" y="200025"/>
            <a:ext cx="8937625"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554376E2-FE60-46A1-BE81-FF05A4325274}" type="slidenum">
              <a:rPr lang="el-GR" altLang="el-GR"/>
              <a:pPr>
                <a:defRPr/>
              </a:pPr>
              <a:t>‹#›</a:t>
            </a:fld>
            <a:endParaRPr lang="el-GR" altLang="el-GR"/>
          </a:p>
        </p:txBody>
      </p:sp>
    </p:spTree>
    <p:extLst>
      <p:ext uri="{BB962C8B-B14F-4D97-AF65-F5344CB8AC3E}">
        <p14:creationId xmlns:p14="http://schemas.microsoft.com/office/powerpoint/2010/main" val="149301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solidFill>
                  <a:prstClr val="black">
                    <a:tint val="75000"/>
                  </a:prstClr>
                </a:solidFill>
              </a:rPr>
              <a:pPr/>
              <a:t>10/29/2015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2308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7438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51047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4440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551284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897565"/>
            <a:ext cx="4040188"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897565"/>
            <a:ext cx="4041775"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024449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87474"/>
            <a:ext cx="8229600" cy="6804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224070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043101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955300" y="0"/>
            <a:ext cx="41887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477272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34544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2115459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594749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3816424"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3816424"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499992" y="0"/>
            <a:ext cx="4644008"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70472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540060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540060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6084168" y="0"/>
            <a:ext cx="3059832"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942139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7194" y="0"/>
            <a:ext cx="4435178"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4032448" cy="3747864"/>
          </a:xfrm>
        </p:spPr>
        <p:txBody>
          <a:bodyPr/>
          <a:lstStyle>
            <a:lvl1pPr>
              <a:buClr>
                <a:srgbClr val="5A2C5D"/>
              </a:buClr>
              <a:defRPr>
                <a:solidFill>
                  <a:schemeClr val="bg1"/>
                </a:solidFill>
              </a:defRPr>
            </a:lvl1pPr>
            <a:lvl2pPr>
              <a:buClr>
                <a:srgbClr val="5A2C5D"/>
              </a:buClr>
              <a:defRPr>
                <a:solidFill>
                  <a:schemeClr val="bg1"/>
                </a:solidFill>
              </a:defRPr>
            </a:lvl2pPr>
            <a:lvl3pPr>
              <a:buClr>
                <a:srgbClr val="5A2C5D"/>
              </a:buClr>
              <a:defRPr>
                <a:solidFill>
                  <a:schemeClr val="bg1"/>
                </a:solidFill>
              </a:defRPr>
            </a:lvl3pPr>
            <a:lvl4pPr>
              <a:buClr>
                <a:srgbClr val="5A2C5D"/>
              </a:buClr>
              <a:defRPr>
                <a:solidFill>
                  <a:schemeClr val="bg1"/>
                </a:solidFill>
              </a:defRPr>
            </a:lvl4pPr>
            <a:lvl5pPr>
              <a:buClr>
                <a:srgbClr val="5A2C5D"/>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90042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7194" y="0"/>
            <a:ext cx="41887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816424" cy="3747864"/>
          </a:xfrm>
        </p:spPr>
        <p:txBody>
          <a:bodyPr/>
          <a:lstStyle>
            <a:lvl1pPr>
              <a:buClr>
                <a:srgbClr val="5A2C5D"/>
              </a:buClr>
              <a:defRPr>
                <a:solidFill>
                  <a:schemeClr val="bg1"/>
                </a:solidFill>
              </a:defRPr>
            </a:lvl1pPr>
            <a:lvl2pPr>
              <a:buClr>
                <a:srgbClr val="5A2C5D"/>
              </a:buClr>
              <a:defRPr>
                <a:solidFill>
                  <a:schemeClr val="bg1"/>
                </a:solidFill>
              </a:defRPr>
            </a:lvl2pPr>
            <a:lvl3pPr>
              <a:buClr>
                <a:srgbClr val="5A2C5D"/>
              </a:buClr>
              <a:defRPr>
                <a:solidFill>
                  <a:schemeClr val="bg1"/>
                </a:solidFill>
              </a:defRPr>
            </a:lvl3pPr>
            <a:lvl4pPr>
              <a:buClr>
                <a:srgbClr val="5A2C5D"/>
              </a:buClr>
              <a:defRPr>
                <a:solidFill>
                  <a:schemeClr val="bg1"/>
                </a:solidFill>
              </a:defRPr>
            </a:lvl4pPr>
            <a:lvl5pPr>
              <a:buClr>
                <a:srgbClr val="5A2C5D"/>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8005641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7194" y="0"/>
            <a:ext cx="364309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851920" y="205979"/>
            <a:ext cx="5054995"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851920" y="1203598"/>
            <a:ext cx="504056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240360" cy="3747864"/>
          </a:xfrm>
        </p:spPr>
        <p:txBody>
          <a:bodyPr/>
          <a:lstStyle>
            <a:lvl1pPr>
              <a:buClr>
                <a:srgbClr val="5A2C5D"/>
              </a:buClr>
              <a:defRPr>
                <a:solidFill>
                  <a:schemeClr val="bg1"/>
                </a:solidFill>
              </a:defRPr>
            </a:lvl1pPr>
            <a:lvl2pPr>
              <a:buClr>
                <a:srgbClr val="5A2C5D"/>
              </a:buClr>
              <a:defRPr>
                <a:solidFill>
                  <a:schemeClr val="bg1"/>
                </a:solidFill>
              </a:defRPr>
            </a:lvl2pPr>
            <a:lvl3pPr>
              <a:buClr>
                <a:srgbClr val="5A2C5D"/>
              </a:buClr>
              <a:defRPr>
                <a:solidFill>
                  <a:schemeClr val="bg1"/>
                </a:solidFill>
              </a:defRPr>
            </a:lvl3pPr>
            <a:lvl4pPr>
              <a:buClr>
                <a:srgbClr val="5A2C5D"/>
              </a:buClr>
              <a:defRPr>
                <a:solidFill>
                  <a:schemeClr val="bg1"/>
                </a:solidFill>
              </a:defRPr>
            </a:lvl4pPr>
            <a:lvl5pPr>
              <a:buClr>
                <a:srgbClr val="5A2C5D"/>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28873258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93193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C97DA9-247C-4304-973C-C5AFEA712E32}" type="datetimeFigureOut">
              <a:rPr lang="el-GR" smtClean="0"/>
              <a:t>29/10/2015</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500E66-6A01-4133-A2BB-DB8B08A453A4}" type="slidenum">
              <a:rPr lang="el-GR" smtClean="0"/>
              <a:t>‹#›</a:t>
            </a:fld>
            <a:endParaRPr lang="el-GR"/>
          </a:p>
        </p:txBody>
      </p:sp>
    </p:spTree>
    <p:extLst>
      <p:ext uri="{BB962C8B-B14F-4D97-AF65-F5344CB8AC3E}">
        <p14:creationId xmlns:p14="http://schemas.microsoft.com/office/powerpoint/2010/main" val="27218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 id="2147483681" r:id="rId7"/>
    <p:sldLayoutId id="2147483664"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77" r:id="rId18"/>
    <p:sldLayoutId id="2147483678" r:id="rId19"/>
    <p:sldLayoutId id="2147483679" r:id="rId20"/>
    <p:sldLayoutId id="2147483680" r:id="rId2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87474"/>
            <a:ext cx="8229600" cy="68154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897564"/>
            <a:ext cx="8229600" cy="37804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6749176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inlineovals.com/Lancaster-Rectangle-Frame-450-Silver-Leaf-with-Brown-Antique/" TargetMode="External"/><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Our_Lady_of_Kazan" TargetMode="External"/><Relationship Id="rId2" Type="http://schemas.openxmlformats.org/officeDocument/2006/relationships/hyperlink" Target="http://en.wikipedia.org/wiki/Icon" TargetMode="Externa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Usta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www.silvercollection.it/dictionaryoldsheffield.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925-1000.com/forum/viewtopic.php?t=12627"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sa/3.0/deed.en" TargetMode="External"/><Relationship Id="rId2" Type="http://schemas.openxmlformats.org/officeDocument/2006/relationships/hyperlink" Target="https://chemistry58.wikispaces.com/Electroplating" TargetMode="Externa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www.flickr.com/photos/msj_designs/2569953605/" TargetMode="External"/><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hyperlink" Target="https://creativecommons.org/licenses/by-nd/2.0/" TargetMode="External"/><Relationship Id="rId4" Type="http://schemas.openxmlformats.org/officeDocument/2006/relationships/hyperlink" Target="http://www.flickr.com/photos/msj_designs/"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www.925-1000.com/platemarks.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oro.open.ac.uk/37678/7/__veltman_academic_Shirleys%20documents_My%20presns%20papers_Northover%20-%20Metal%202013%20Final%20253.pdf" TargetMode="External"/><Relationship Id="rId2" Type="http://schemas.openxmlformats.org/officeDocument/2006/relationships/image" Target="../media/image18.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hyperlink" Target="http://www.getty.edu/conservation/publications_resources/pdf_publications/pdf/metallography.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ool.conservation-us.org/jaic/articles/jaic31-03-007.html" TargetMode="Externa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hyperlink" Target="http://creativecommons.org/licenses/by-sa/3.0" TargetMode="External"/><Relationship Id="rId3" Type="http://schemas.openxmlformats.org/officeDocument/2006/relationships/hyperlink" Target="http://www.jstor.org/discover/10.2307/1505987?uid=3738128&amp;uid=2&amp;uid=4&amp;sid=21104817051131" TargetMode="External"/><Relationship Id="rId7" Type="http://schemas.openxmlformats.org/officeDocument/2006/relationships/hyperlink" Target="http://commons.wikimedia.org/wiki/User:Ronschmidtling" TargetMode="External"/><Relationship Id="rId2" Type="http://schemas.openxmlformats.org/officeDocument/2006/relationships/hyperlink" Target="http://www.jstor.org/discover/10.2307/1506472?uid=3738128&amp;uid=2&amp;uid=4&amp;sid=21104817051131" TargetMode="Externa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www.purafil.com/markets/monitoring_market.asp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hyperlink" Target="http://www.lightningpackaging.co.uk/acid-free-white-tissue-paper" TargetMode="External"/><Relationship Id="rId4" Type="http://schemas.openxmlformats.org/officeDocument/2006/relationships/hyperlink" Target="http://www.bigredpackaging.com.au/products/bags-mailers/resealable-plastic-bag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hyperlink" Target="http://www.octobercompany.com/dining_room.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ommons.wikimedia.org/wiki/File:Hoxne_Hoard_2.jpg" TargetMode="External"/><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hyperlink" Target="http://creativecommons.org/licenses/by-sa/4.0/deed.en" TargetMode="External"/><Relationship Id="rId4" Type="http://schemas.openxmlformats.org/officeDocument/2006/relationships/hyperlink" Target="http://commons.wikimedia.org/wiki/User:Mike_Pee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www2.chemistry.msu.edu/faculty/reusch/VirtTxtJml/lipids.htm" TargetMode="External"/><Relationship Id="rId2" Type="http://schemas.openxmlformats.org/officeDocument/2006/relationships/hyperlink" Target="http://www.cornelissen.com/pigments-gums-and-resins/chalk-fillers-and-abrasives/precipitate-chalk.html" TargetMode="Externa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rings-things.com/blog/category/rings-things-products/jewelry-tools/page/2/#.VIh-LDGUcmk" TargetMode="External"/><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commons.wikimedia.org/wiki/File:Silver_bull_at_the_Delphi_Archaeological_Museum.jpg"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Tetrakty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http://www.gordonengland.co.uk/img/corr2.gif" TargetMode="External"/><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telemax/" TargetMode="External"/><Relationship Id="rId4" Type="http://schemas.openxmlformats.org/officeDocument/2006/relationships/hyperlink" Target="https://www.flickr.com/photos/telemax/8669409320/in/photostrea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www.machinerylubrication.com/Read/573/moisture-contamination-targets" TargetMode="External"/><Relationship Id="rId7"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Cccefalon" TargetMode="External"/><Relationship Id="rId4" Type="http://schemas.openxmlformats.org/officeDocument/2006/relationships/hyperlink" Target="http://commons.wikimedia.org/wiki/File:Steel-with-Hydrogen-Induced-Cracks-01.jp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ascasonline.org/articoloDICE71ING.html" TargetMode="External"/><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www.flickr.com/photos/32741315@N06/5353174252/in/photolist-9a3qcN-7Ctr8a-7ZCHCW-7DefDT-87n71i-deVYcD-7Zu5bC-7ZqTht-7ZqTi8-7Zu5bQ-7Zu5dq-7Zu5c7-7Zu5bm-7ZqThK-7ZC7oG-bE5hgN-7Dhd3s-7Ddqpz-apzJ4s-93ud1B-aSvSt8-bzD6Jb-bATUuD-b2xJBM-cmjmSE-8cQDhg-8382RE-8381UN-834RKn-8381X3-834RHD-8382iw-834Tbe-8382mU-834RzH-834Stn-8381sw-834RCe-8381r1-838231-8382TC-8382Pq-8382Bd-834RTB-8382iN-834RZT-8382sb-834RCa-8381pE-834RTg-834RE4" TargetMode="External"/><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www.flickr.com/photos/nationallibrarynz_commons/"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www.flickr.com/photos/the_justified_sinner/502291851/" TargetMode="External"/><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hyperlink" Target="http://www.flickr.com/photos/the_justified_sinne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angusrobertson.com.au/books/mercury-silvering/p/9786134122382"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05576"/>
            <a:ext cx="7772400" cy="1102519"/>
          </a:xfrm>
        </p:spPr>
        <p:txBody>
          <a:bodyPr>
            <a:normAutofit/>
          </a:bodyPr>
          <a:lstStyle/>
          <a:p>
            <a:pPr lvl="1" algn="ctr"/>
            <a:r>
              <a:rPr lang="el-GR" sz="3600" b="1" dirty="0" smtClean="0">
                <a:solidFill>
                  <a:schemeClr val="tx1"/>
                </a:solidFill>
                <a:latin typeface="+mn-lt"/>
              </a:rPr>
              <a:t>Συντήρηση Μεταλλικών Αντικειμένων</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2067694"/>
            <a:ext cx="6400800" cy="1569163"/>
          </a:xfrm>
        </p:spPr>
        <p:txBody>
          <a:bodyPr>
            <a:normAutofit/>
          </a:bodyPr>
          <a:lstStyle/>
          <a:p>
            <a:pPr>
              <a:lnSpc>
                <a:spcPct val="110000"/>
              </a:lnSpc>
              <a:spcBef>
                <a:spcPts val="0"/>
              </a:spcBef>
            </a:pPr>
            <a:r>
              <a:rPr lang="el-GR" sz="2400" b="1" dirty="0" smtClean="0">
                <a:solidFill>
                  <a:schemeClr val="tx1"/>
                </a:solidFill>
              </a:rPr>
              <a:t>Ενότητα </a:t>
            </a:r>
            <a:r>
              <a:rPr lang="en-US" sz="2400" b="1" dirty="0" smtClean="0">
                <a:solidFill>
                  <a:schemeClr val="tx1"/>
                </a:solidFill>
              </a:rPr>
              <a:t>9</a:t>
            </a:r>
            <a:r>
              <a:rPr lang="el-GR" sz="2400" dirty="0" smtClean="0">
                <a:solidFill>
                  <a:schemeClr val="tx1"/>
                </a:solidFill>
              </a:rPr>
              <a:t>:</a:t>
            </a:r>
            <a:r>
              <a:rPr lang="en-US" sz="2400" dirty="0" smtClean="0">
                <a:solidFill>
                  <a:schemeClr val="tx1"/>
                </a:solidFill>
              </a:rPr>
              <a:t> </a:t>
            </a:r>
            <a:r>
              <a:rPr lang="el-GR" sz="2400" dirty="0" smtClean="0">
                <a:solidFill>
                  <a:schemeClr val="tx1"/>
                </a:solidFill>
              </a:rPr>
              <a:t>Άργυρος</a:t>
            </a:r>
            <a:endParaRPr lang="en-US" sz="2400" dirty="0" smtClean="0">
              <a:solidFill>
                <a:schemeClr val="tx1"/>
              </a:solidFill>
            </a:endParaRPr>
          </a:p>
          <a:p>
            <a:pPr>
              <a:lnSpc>
                <a:spcPct val="110000"/>
              </a:lnSpc>
              <a:spcBef>
                <a:spcPts val="0"/>
              </a:spcBef>
            </a:pPr>
            <a:endParaRPr lang="en-US" sz="1400" dirty="0" smtClean="0">
              <a:solidFill>
                <a:schemeClr val="tx1"/>
              </a:solidFill>
            </a:endParaRPr>
          </a:p>
          <a:p>
            <a:pPr>
              <a:lnSpc>
                <a:spcPct val="110000"/>
              </a:lnSpc>
              <a:spcBef>
                <a:spcPts val="0"/>
              </a:spcBef>
            </a:pPr>
            <a:r>
              <a:rPr lang="el-GR" sz="2000" dirty="0" smtClean="0">
                <a:solidFill>
                  <a:schemeClr val="tx1"/>
                </a:solidFill>
              </a:rPr>
              <a:t>Βασιλική Αργυροπούλου</a:t>
            </a:r>
            <a:endParaRPr lang="el-GR" sz="2000" dirty="0">
              <a:solidFill>
                <a:schemeClr val="tx1"/>
              </a:solidFill>
            </a:endParaRPr>
          </a:p>
          <a:p>
            <a:pPr>
              <a:lnSpc>
                <a:spcPct val="110000"/>
              </a:lnSpc>
              <a:spcBef>
                <a:spcPts val="0"/>
              </a:spcBef>
            </a:pPr>
            <a:r>
              <a:rPr lang="el-GR" sz="2000" dirty="0">
                <a:solidFill>
                  <a:schemeClr val="tx1"/>
                </a:solidFill>
              </a:rPr>
              <a:t>Τμήμα </a:t>
            </a:r>
            <a:r>
              <a:rPr lang="el-GR" sz="2000" dirty="0" smtClean="0">
                <a:solidFill>
                  <a:schemeClr val="tx1"/>
                </a:solidFill>
              </a:rPr>
              <a:t>Συντήρησης Αρχαιοτήτων &amp; Έργων Τέχνης</a:t>
            </a:r>
            <a:endParaRPr lang="el-GR" sz="2000" dirty="0">
              <a:solidFill>
                <a:schemeClr val="tx1"/>
              </a:solidFill>
            </a:endParaRP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80" y="259481"/>
            <a:ext cx="854197" cy="648072"/>
          </a:xfrm>
          <a:prstGeom prst="rect">
            <a:avLst/>
          </a:prstGeom>
        </p:spPr>
      </p:pic>
      <p:pic>
        <p:nvPicPr>
          <p:cNvPr id="13"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2" y="236421"/>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3675" y="414240"/>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5" name="Table 14"/>
          <p:cNvGraphicFramePr>
            <a:graphicFrameLocks noGrp="1"/>
          </p:cNvGraphicFramePr>
          <p:nvPr>
            <p:extLst>
              <p:ext uri="{D42A27DB-BD31-4B8C-83A1-F6EECF244321}">
                <p14:modId xmlns:p14="http://schemas.microsoft.com/office/powerpoint/2010/main" val="2528660359"/>
              </p:ext>
            </p:extLst>
          </p:nvPr>
        </p:nvGraphicFramePr>
        <p:xfrm>
          <a:off x="1724025" y="4351413"/>
          <a:ext cx="5695950" cy="843392"/>
        </p:xfrm>
        <a:graphic>
          <a:graphicData uri="http://schemas.openxmlformats.org/drawingml/2006/table">
            <a:tbl>
              <a:tblPr firstRow="1" firstCol="1" bandRow="1">
                <a:tableStyleId>{2D5ABB26-0587-4C30-8999-92F81FD0307C}</a:tableStyleId>
              </a:tblPr>
              <a:tblGrid>
                <a:gridCol w="2138838"/>
                <a:gridCol w="3557112"/>
              </a:tblGrid>
              <a:tr h="84339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806569" y="3630554"/>
            <a:ext cx="1971675" cy="702000"/>
          </a:xfrm>
          <a:prstGeom prst="rect">
            <a:avLst/>
          </a:prstGeom>
          <a:noFill/>
        </p:spPr>
      </p:pic>
      <p:pic>
        <p:nvPicPr>
          <p:cNvPr id="17"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5625"/>
          <a:stretch/>
        </p:blipFill>
        <p:spPr bwMode="auto">
          <a:xfrm>
            <a:off x="3996811" y="3630554"/>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88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eaLnBrk="1" hangingPunct="1"/>
            <a:r>
              <a:rPr lang="el-GR" altLang="el-GR" dirty="0" smtClean="0"/>
              <a:t>Φύλλο αργύρου (</a:t>
            </a:r>
            <a:r>
              <a:rPr lang="en-US" altLang="el-GR" dirty="0" smtClean="0"/>
              <a:t>silver leaf)</a:t>
            </a:r>
            <a:endParaRPr lang="el-GR" altLang="el-GR" dirty="0" smtClean="0"/>
          </a:p>
        </p:txBody>
      </p:sp>
      <p:pic>
        <p:nvPicPr>
          <p:cNvPr id="60418" name="Picture 2" descr="http://cdn2.bigcommerce.com/n-biq04i/ag8fb3/products/6672/images/19140/450R-SN__17532__19644.1405388160.1280.1280.jpg?c=2"/>
          <p:cNvPicPr>
            <a:picLocks noChangeAspect="1" noChangeArrowheads="1"/>
          </p:cNvPicPr>
          <p:nvPr/>
        </p:nvPicPr>
        <p:blipFill rotWithShape="1">
          <a:blip r:embed="rId2">
            <a:extLst>
              <a:ext uri="{28A0092B-C50C-407E-A947-70E740481C1C}">
                <a14:useLocalDpi xmlns:a14="http://schemas.microsoft.com/office/drawing/2010/main" val="0"/>
              </a:ext>
            </a:extLst>
          </a:blip>
          <a:srcRect l="11148" r="10391"/>
          <a:stretch/>
        </p:blipFill>
        <p:spPr bwMode="auto">
          <a:xfrm rot="16200000">
            <a:off x="2663788" y="-116235"/>
            <a:ext cx="3816424" cy="6181219"/>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Placeholder 3"/>
          <p:cNvSpPr>
            <a:spLocks noGrp="1"/>
          </p:cNvSpPr>
          <p:nvPr>
            <p:ph idx="4294967295"/>
          </p:nvPr>
        </p:nvSpPr>
        <p:spPr>
          <a:xfrm>
            <a:off x="2627784" y="1779662"/>
            <a:ext cx="4068452" cy="2160240"/>
          </a:xfrm>
        </p:spPr>
        <p:txBody>
          <a:bodyPr>
            <a:noAutofit/>
          </a:bodyPr>
          <a:lstStyle/>
          <a:p>
            <a:pPr marL="180975" indent="-180975" eaLnBrk="1" hangingPunct="1">
              <a:buClr>
                <a:srgbClr val="5A2C5D"/>
              </a:buClr>
            </a:pPr>
            <a:r>
              <a:rPr lang="el-GR" altLang="el-GR" sz="2200" dirty="0" smtClean="0"/>
              <a:t>Επαργύρωση με φύλλο αργύρου επάνω σε ξύλο, μέταλλο, </a:t>
            </a:r>
            <a:r>
              <a:rPr lang="en-US" altLang="el-GR" sz="2200" dirty="0" smtClean="0">
                <a:solidFill>
                  <a:schemeClr val="tx1"/>
                </a:solidFill>
              </a:rPr>
              <a:t>gesso</a:t>
            </a:r>
            <a:r>
              <a:rPr lang="en-US" altLang="el-GR" sz="2200" dirty="0" smtClean="0"/>
              <a:t>.</a:t>
            </a:r>
            <a:r>
              <a:rPr lang="en-US" altLang="el-GR" sz="2200" dirty="0" smtClean="0">
                <a:solidFill>
                  <a:srgbClr val="FF0000"/>
                </a:solidFill>
              </a:rPr>
              <a:t> </a:t>
            </a:r>
            <a:endParaRPr lang="el-GR" altLang="el-GR" sz="2200" dirty="0" smtClean="0">
              <a:solidFill>
                <a:srgbClr val="FF0000"/>
              </a:solidFill>
            </a:endParaRPr>
          </a:p>
          <a:p>
            <a:pPr marL="180975" indent="-180975" eaLnBrk="1" hangingPunct="1">
              <a:buClr>
                <a:srgbClr val="5A2C5D"/>
              </a:buClr>
            </a:pPr>
            <a:r>
              <a:rPr lang="el-GR" altLang="el-GR" sz="2200" dirty="0" smtClean="0"/>
              <a:t>Για να φανεί σα φύλλο χρυσού, το φύλλο αργύρου μπορεί να είναι επικαλυμμένο.</a:t>
            </a:r>
          </a:p>
        </p:txBody>
      </p:sp>
      <p:sp>
        <p:nvSpPr>
          <p:cNvPr id="8" name="TextBox 7"/>
          <p:cNvSpPr txBox="1"/>
          <p:nvPr/>
        </p:nvSpPr>
        <p:spPr>
          <a:xfrm>
            <a:off x="3204483" y="4882587"/>
            <a:ext cx="2735035"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hlinkClick r:id="rId3"/>
              </a:rPr>
              <a:t>inlineovals.com</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445224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l-GR" altLang="el-GR" dirty="0" smtClean="0"/>
              <a:t>Επιμετάλλωση </a:t>
            </a:r>
            <a:r>
              <a:rPr lang="en-US" altLang="el-GR" dirty="0" smtClean="0"/>
              <a:t>Ag </a:t>
            </a:r>
            <a:r>
              <a:rPr lang="el-GR" altLang="el-GR" dirty="0" smtClean="0"/>
              <a:t>με χρυσό</a:t>
            </a:r>
            <a:r>
              <a:rPr lang="en-US" altLang="el-GR" dirty="0" smtClean="0"/>
              <a:t>(Au)</a:t>
            </a:r>
            <a:endParaRPr lang="el-GR" altLang="el-GR" dirty="0" smtClean="0"/>
          </a:p>
        </p:txBody>
      </p:sp>
      <p:sp>
        <p:nvSpPr>
          <p:cNvPr id="2" name="Content Placeholder 1"/>
          <p:cNvSpPr>
            <a:spLocks noGrp="1"/>
          </p:cNvSpPr>
          <p:nvPr>
            <p:ph idx="1"/>
          </p:nvPr>
        </p:nvSpPr>
        <p:spPr>
          <a:xfrm>
            <a:off x="323528" y="1366560"/>
            <a:ext cx="4464496" cy="3675856"/>
          </a:xfrm>
        </p:spPr>
        <p:txBody>
          <a:bodyPr>
            <a:normAutofit/>
          </a:bodyPr>
          <a:lstStyle/>
          <a:p>
            <a:r>
              <a:rPr lang="el-GR" altLang="el-GR" sz="2600" dirty="0"/>
              <a:t>Πολλές μέθοδοι επιμετάλλωσης του </a:t>
            </a:r>
            <a:r>
              <a:rPr lang="en-US" altLang="el-GR" sz="2600" dirty="0"/>
              <a:t>Ag</a:t>
            </a:r>
            <a:r>
              <a:rPr lang="el-GR" altLang="el-GR" sz="2600" dirty="0"/>
              <a:t> με </a:t>
            </a:r>
            <a:r>
              <a:rPr lang="en-US" altLang="el-GR" sz="2600" dirty="0"/>
              <a:t>Au</a:t>
            </a:r>
          </a:p>
          <a:p>
            <a:pPr lvl="1"/>
            <a:r>
              <a:rPr lang="el-GR" altLang="el-GR" sz="2600" dirty="0" smtClean="0"/>
              <a:t>Επιχρύσωση </a:t>
            </a:r>
            <a:r>
              <a:rPr lang="el-GR" altLang="el-GR" sz="2600" dirty="0"/>
              <a:t>με φύλλα</a:t>
            </a:r>
            <a:endParaRPr lang="en-US" altLang="el-GR" sz="2600" dirty="0"/>
          </a:p>
          <a:p>
            <a:pPr lvl="1"/>
            <a:r>
              <a:rPr lang="el-GR" altLang="el-GR" sz="2600" dirty="0" smtClean="0"/>
              <a:t>Επιχρύσωση </a:t>
            </a:r>
            <a:r>
              <a:rPr lang="el-GR" altLang="el-GR" sz="2600" dirty="0"/>
              <a:t>με διάχυση</a:t>
            </a:r>
            <a:endParaRPr lang="en-US" altLang="el-GR" sz="2600" dirty="0"/>
          </a:p>
          <a:p>
            <a:pPr lvl="1"/>
            <a:r>
              <a:rPr lang="el-GR" altLang="el-GR" sz="2600" dirty="0" smtClean="0"/>
              <a:t>Επιχρύσωση </a:t>
            </a:r>
            <a:r>
              <a:rPr lang="el-GR" altLang="el-GR" sz="2600" dirty="0"/>
              <a:t>με </a:t>
            </a:r>
            <a:r>
              <a:rPr lang="en-US" altLang="el-GR" sz="2600" dirty="0"/>
              <a:t>Hg</a:t>
            </a:r>
            <a:endParaRPr lang="el-GR" altLang="el-GR" sz="2600" dirty="0"/>
          </a:p>
          <a:p>
            <a:endParaRPr lang="el-GR" sz="2600" dirty="0"/>
          </a:p>
        </p:txBody>
      </p:sp>
      <p:sp>
        <p:nvSpPr>
          <p:cNvPr id="8" name="TextBox 7"/>
          <p:cNvSpPr txBox="1"/>
          <p:nvPr/>
        </p:nvSpPr>
        <p:spPr>
          <a:xfrm>
            <a:off x="5250061" y="4436838"/>
            <a:ext cx="3608940"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rPr>
              <a:t>“</a:t>
            </a:r>
            <a:r>
              <a:rPr lang="en-US" sz="1200" dirty="0">
                <a:solidFill>
                  <a:schemeClr val="tx1">
                    <a:lumMod val="65000"/>
                    <a:lumOff val="35000"/>
                  </a:schemeClr>
                </a:solidFill>
                <a:hlinkClick r:id="rId2" tooltip="Icon"/>
              </a:rPr>
              <a:t>Icon</a:t>
            </a:r>
            <a:r>
              <a:rPr lang="en-US" sz="1200" dirty="0">
                <a:solidFill>
                  <a:schemeClr val="tx1">
                    <a:lumMod val="65000"/>
                    <a:lumOff val="35000"/>
                  </a:schemeClr>
                </a:solidFill>
              </a:rPr>
              <a:t> of </a:t>
            </a:r>
            <a:r>
              <a:rPr lang="en-US" sz="1200" dirty="0">
                <a:solidFill>
                  <a:schemeClr val="tx1">
                    <a:lumMod val="65000"/>
                    <a:lumOff val="35000"/>
                  </a:schemeClr>
                </a:solidFill>
                <a:hlinkClick r:id="rId3" tooltip="Our Lady of Kazan"/>
              </a:rPr>
              <a:t>Our Lady of Kazan</a:t>
            </a:r>
            <a:r>
              <a:rPr lang="en-US" sz="1200" dirty="0">
                <a:solidFill>
                  <a:schemeClr val="tx1">
                    <a:lumMod val="65000"/>
                    <a:lumOff val="35000"/>
                  </a:schemeClr>
                </a:solidFill>
              </a:rPr>
              <a:t> covered with a gilded silver </a:t>
            </a:r>
            <a:r>
              <a:rPr lang="en-US" sz="1200" dirty="0" err="1" smtClean="0">
                <a:solidFill>
                  <a:schemeClr val="tx1">
                    <a:lumMod val="65000"/>
                    <a:lumOff val="35000"/>
                  </a:schemeClr>
                </a:solidFill>
              </a:rPr>
              <a:t>riza</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smtClean="0">
                <a:solidFill>
                  <a:schemeClr val="tx1">
                    <a:lumMod val="65000"/>
                    <a:lumOff val="35000"/>
                  </a:schemeClr>
                </a:solidFill>
                <a:hlinkClick r:id="rId4"/>
              </a:rPr>
              <a:t>Ustas</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διαθέσιμο με άδεια  </a:t>
            </a:r>
            <a:r>
              <a:rPr lang="en-US" sz="1200" dirty="0">
                <a:solidFill>
                  <a:schemeClr val="tx1">
                    <a:lumMod val="65000"/>
                    <a:lumOff val="35000"/>
                  </a:schemeClr>
                </a:solidFill>
                <a:hlinkClick r:id="rId5"/>
              </a:rPr>
              <a:t>CC BY-SA 3.0</a:t>
            </a:r>
            <a:endParaRPr lang="en-US" sz="1200" dirty="0">
              <a:solidFill>
                <a:schemeClr val="tx1">
                  <a:lumMod val="65000"/>
                  <a:lumOff val="35000"/>
                </a:schemeClr>
              </a:solidFill>
            </a:endParaRPr>
          </a:p>
        </p:txBody>
      </p:sp>
      <p:pic>
        <p:nvPicPr>
          <p:cNvPr id="59393" name="Picture 1" descr="C:\Users\alex\Downloads\Icon_01011_Bogorodica_Kazanskay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0062" y="0"/>
            <a:ext cx="3608939" cy="418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175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eaLnBrk="1" hangingPunct="1"/>
            <a:r>
              <a:rPr lang="en-US" altLang="el-GR" sz="3600" dirty="0" smtClean="0"/>
              <a:t>Sheffield plating</a:t>
            </a:r>
            <a:endParaRPr lang="el-GR" altLang="el-GR" sz="3600" dirty="0" smtClean="0"/>
          </a:p>
        </p:txBody>
      </p:sp>
      <p:sp>
        <p:nvSpPr>
          <p:cNvPr id="12292" name="Text Placeholder 3"/>
          <p:cNvSpPr>
            <a:spLocks noGrp="1"/>
          </p:cNvSpPr>
          <p:nvPr>
            <p:ph idx="1"/>
          </p:nvPr>
        </p:nvSpPr>
        <p:spPr>
          <a:xfrm>
            <a:off x="323528" y="1200150"/>
            <a:ext cx="4320480" cy="3943350"/>
          </a:xfrm>
        </p:spPr>
        <p:txBody>
          <a:bodyPr rtlCol="0">
            <a:normAutofit fontScale="92500" lnSpcReduction="10000"/>
          </a:bodyPr>
          <a:lstStyle/>
          <a:p>
            <a:pPr>
              <a:spcBef>
                <a:spcPts val="300"/>
              </a:spcBef>
              <a:defRPr/>
            </a:pPr>
            <a:r>
              <a:rPr lang="el-GR" sz="2000" dirty="0" smtClean="0">
                <a:latin typeface="Calibri" panose="020F0502020204030204" pitchFamily="34" charset="0"/>
              </a:rPr>
              <a:t>Ανακαλύφθηκε από τον </a:t>
            </a:r>
            <a:r>
              <a:rPr lang="en-US" sz="2000" dirty="0" smtClean="0">
                <a:latin typeface="Calibri" panose="020F0502020204030204" pitchFamily="34" charset="0"/>
              </a:rPr>
              <a:t>T. Bolsover </a:t>
            </a:r>
            <a:r>
              <a:rPr lang="el-GR" sz="2000" dirty="0" smtClean="0">
                <a:latin typeface="Calibri" panose="020F0502020204030204" pitchFamily="34" charset="0"/>
              </a:rPr>
              <a:t>το 1742.</a:t>
            </a:r>
          </a:p>
          <a:p>
            <a:pPr>
              <a:spcBef>
                <a:spcPts val="300"/>
              </a:spcBef>
              <a:defRPr/>
            </a:pPr>
            <a:r>
              <a:rPr lang="el-GR" sz="2000" dirty="0" smtClean="0">
                <a:latin typeface="Calibri" panose="020F0502020204030204" pitchFamily="34" charset="0"/>
              </a:rPr>
              <a:t>Μία χάλκινη πλάκα επικαλύπτεται με μία αργυρή πλάκα, οι οποίες </a:t>
            </a:r>
            <a:r>
              <a:rPr lang="el-GR" sz="2000" dirty="0" err="1" smtClean="0">
                <a:latin typeface="Calibri" panose="020F0502020204030204" pitchFamily="34" charset="0"/>
              </a:rPr>
              <a:t>σφυρηλατώνται</a:t>
            </a:r>
            <a:r>
              <a:rPr lang="el-GR" sz="2000" dirty="0" smtClean="0">
                <a:latin typeface="Calibri" panose="020F0502020204030204" pitchFamily="34" charset="0"/>
              </a:rPr>
              <a:t> και θερμαίνονται μαζί για να ενωθούν τα μέταλλα. Μετά την ψύξη η πλάκα έχει χτυπηθεί στην επιθυμητή πυκνότητα και έχει υποστεί επεξεργασία. </a:t>
            </a:r>
          </a:p>
          <a:p>
            <a:pPr>
              <a:spcBef>
                <a:spcPts val="300"/>
              </a:spcBef>
              <a:defRPr/>
            </a:pPr>
            <a:r>
              <a:rPr lang="el-GR" sz="2000" dirty="0" smtClean="0">
                <a:latin typeface="Calibri" panose="020F0502020204030204" pitchFamily="34" charset="0"/>
              </a:rPr>
              <a:t>Οι άκρες είναι επαργυρωμένες ή επικασσιτερωμένες για να καλύπτεται ο χαλκός. Η μέθοδος αυτή ήταν συνηθισμένη μέχρι την εφαρμογή της ηλεκτρολυτικής επιμετάλλωσης.</a:t>
            </a:r>
            <a:endParaRPr lang="el-GR" dirty="0" smtClean="0">
              <a:latin typeface="Calibri" panose="020F0502020204030204" pitchFamily="34" charset="0"/>
            </a:endParaRPr>
          </a:p>
        </p:txBody>
      </p:sp>
      <p:pic>
        <p:nvPicPr>
          <p:cNvPr id="58370" name="Picture 2" descr="http://www.silvercollection.it/xbroccaol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534" y="-8079"/>
            <a:ext cx="4185466" cy="45231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46188" y="4715427"/>
            <a:ext cx="1810157"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hlinkClick r:id="rId4"/>
              </a:rPr>
              <a:t>silvercollection.it</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10778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l-GR" smtClean="0"/>
              <a:t>Close plating</a:t>
            </a:r>
            <a:endParaRPr lang="el-GR" altLang="el-GR" smtClean="0"/>
          </a:p>
        </p:txBody>
      </p:sp>
      <p:sp>
        <p:nvSpPr>
          <p:cNvPr id="2" name="Content Placeholder 1"/>
          <p:cNvSpPr>
            <a:spLocks noGrp="1"/>
          </p:cNvSpPr>
          <p:nvPr>
            <p:ph idx="1"/>
          </p:nvPr>
        </p:nvSpPr>
        <p:spPr/>
        <p:txBody>
          <a:bodyPr>
            <a:normAutofit/>
          </a:bodyPr>
          <a:lstStyle/>
          <a:p>
            <a:r>
              <a:rPr lang="el-GR" sz="2000" dirty="0" err="1"/>
              <a:t>Close</a:t>
            </a:r>
            <a:r>
              <a:rPr lang="el-GR" sz="2000" dirty="0"/>
              <a:t> </a:t>
            </a:r>
            <a:r>
              <a:rPr lang="el-GR" sz="2000" dirty="0" err="1"/>
              <a:t>plating</a:t>
            </a:r>
            <a:r>
              <a:rPr lang="el-GR" sz="2000" dirty="0"/>
              <a:t> </a:t>
            </a:r>
            <a:r>
              <a:rPr lang="el-GR" sz="2000" dirty="0" smtClean="0"/>
              <a:t>είναι </a:t>
            </a:r>
            <a:r>
              <a:rPr lang="el-GR" sz="2000" dirty="0"/>
              <a:t>η μέθοδος με την οποία ο άργυρος επικαλύπτει σίδηρο ή κράματα χαλκού με ένα ενδιάμεσο στρώμα από κασσίτερο ή με συγκόλληση. </a:t>
            </a:r>
            <a:endParaRPr lang="el-GR" sz="2000" dirty="0" smtClean="0"/>
          </a:p>
          <a:p>
            <a:r>
              <a:rPr lang="el-GR" sz="2000" dirty="0" smtClean="0"/>
              <a:t>Ο </a:t>
            </a:r>
            <a:r>
              <a:rPr lang="el-GR" sz="2000" dirty="0"/>
              <a:t>σίδηρος ή ο χαλκός βυθίζεται σε λιωμένο κασσίτερο ή συγκολλείται κασσίτερος και μετά τοποθετείται επάνω του έλασμα αργύρου και θερμαίνεται. Στο τέλος στιλβώνεται. </a:t>
            </a:r>
            <a:endParaRPr lang="el-GR" sz="2000" dirty="0" smtClean="0"/>
          </a:p>
          <a:p>
            <a:r>
              <a:rPr lang="el-GR" sz="2000" dirty="0" smtClean="0"/>
              <a:t>Πατέντα </a:t>
            </a:r>
            <a:r>
              <a:rPr lang="el-GR" sz="2000" dirty="0"/>
              <a:t>του 1779 στην Αγγλία του R. </a:t>
            </a:r>
            <a:r>
              <a:rPr lang="el-GR" sz="2000" dirty="0" err="1"/>
              <a:t>Ellis</a:t>
            </a:r>
            <a:r>
              <a:rPr lang="el-GR" sz="2000" dirty="0" smtClean="0"/>
              <a:t>.</a:t>
            </a:r>
            <a:endParaRPr lang="el-GR" sz="2000" dirty="0"/>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200" y="1224194"/>
            <a:ext cx="3101458" cy="2499742"/>
          </a:xfrm>
          <a:prstGeom prst="rect">
            <a:avLst/>
          </a:prstGeom>
        </p:spPr>
      </p:pic>
      <p:sp>
        <p:nvSpPr>
          <p:cNvPr id="9" name="TextBox 8"/>
          <p:cNvSpPr txBox="1"/>
          <p:nvPr/>
        </p:nvSpPr>
        <p:spPr>
          <a:xfrm>
            <a:off x="6736850" y="3939902"/>
            <a:ext cx="1810157"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hlinkClick r:id="rId3"/>
              </a:rPr>
              <a:t>925-1000.com</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274186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l-GR" altLang="el-GR" dirty="0" smtClean="0"/>
              <a:t>Ηλεκτρολυτική επαργύρωση</a:t>
            </a:r>
          </a:p>
        </p:txBody>
      </p:sp>
      <p:sp>
        <p:nvSpPr>
          <p:cNvPr id="18436" name="Text Placeholder 3"/>
          <p:cNvSpPr>
            <a:spLocks noGrp="1"/>
          </p:cNvSpPr>
          <p:nvPr>
            <p:ph idx="13"/>
          </p:nvPr>
        </p:nvSpPr>
        <p:spPr>
          <a:xfrm>
            <a:off x="179512" y="267494"/>
            <a:ext cx="3816424" cy="4683968"/>
          </a:xfrm>
        </p:spPr>
        <p:txBody>
          <a:bodyPr>
            <a:normAutofit fontScale="70000" lnSpcReduction="20000"/>
          </a:bodyPr>
          <a:lstStyle/>
          <a:p>
            <a:pPr eaLnBrk="1" hangingPunct="1">
              <a:lnSpc>
                <a:spcPct val="120000"/>
              </a:lnSpc>
            </a:pPr>
            <a:r>
              <a:rPr lang="el-GR" altLang="el-GR" dirty="0" smtClean="0"/>
              <a:t>Ηλεκτρολυτική επαργύρωση </a:t>
            </a:r>
            <a:r>
              <a:rPr lang="en-US" altLang="el-GR" dirty="0" smtClean="0"/>
              <a:t>(silver electroplating) </a:t>
            </a:r>
            <a:r>
              <a:rPr lang="el-GR" altLang="el-GR" dirty="0" smtClean="0"/>
              <a:t>είναι η μέθοδος κατά την οποία ένα λεπτό στρώμα αργύρου επικάθεται σε μεταλλική βάση με ηλεκτροχημικό τρόπο. Εφαρμόστηκε το 1840 για πρώτη φορά.</a:t>
            </a:r>
          </a:p>
          <a:p>
            <a:pPr eaLnBrk="1" hangingPunct="1">
              <a:lnSpc>
                <a:spcPct val="120000"/>
              </a:lnSpc>
            </a:pPr>
            <a:r>
              <a:rPr lang="en-US" altLang="el-GR" dirty="0" smtClean="0"/>
              <a:t>EPBN= Electroplated Britannia metal (</a:t>
            </a:r>
            <a:r>
              <a:rPr lang="en-US" altLang="el-GR" dirty="0" err="1" smtClean="0"/>
              <a:t>Sn+Cu+Sb</a:t>
            </a:r>
            <a:r>
              <a:rPr lang="en-US" altLang="el-GR" dirty="0" smtClean="0"/>
              <a:t>) </a:t>
            </a:r>
          </a:p>
          <a:p>
            <a:pPr eaLnBrk="1" hangingPunct="1">
              <a:lnSpc>
                <a:spcPct val="120000"/>
              </a:lnSpc>
            </a:pPr>
            <a:r>
              <a:rPr lang="en-US" altLang="el-GR" dirty="0" smtClean="0"/>
              <a:t>EP Lead= Electroplated Lead</a:t>
            </a:r>
          </a:p>
          <a:p>
            <a:pPr eaLnBrk="1" hangingPunct="1">
              <a:lnSpc>
                <a:spcPct val="120000"/>
              </a:lnSpc>
            </a:pPr>
            <a:r>
              <a:rPr lang="en-US" altLang="el-GR" dirty="0" smtClean="0"/>
              <a:t>EPNS= Electroplated nickel silvers</a:t>
            </a:r>
            <a:endParaRPr lang="el-GR" altLang="el-GR" dirty="0" smtClean="0"/>
          </a:p>
        </p:txBody>
      </p:sp>
      <p:sp>
        <p:nvSpPr>
          <p:cNvPr id="6" name="TextBox 5"/>
          <p:cNvSpPr txBox="1"/>
          <p:nvPr/>
        </p:nvSpPr>
        <p:spPr>
          <a:xfrm>
            <a:off x="4811622" y="4681834"/>
            <a:ext cx="3960440"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latin typeface="+mj-lt"/>
              </a:rPr>
              <a:t>“</a:t>
            </a:r>
            <a:r>
              <a:rPr lang="en-US" sz="1200" dirty="0" smtClean="0">
                <a:solidFill>
                  <a:schemeClr val="tx1">
                    <a:lumMod val="65000"/>
                    <a:lumOff val="35000"/>
                  </a:schemeClr>
                </a:solidFill>
                <a:latin typeface="+mj-lt"/>
                <a:hlinkClick r:id="rId2"/>
              </a:rPr>
              <a:t>electroplating of spoon</a:t>
            </a:r>
            <a:r>
              <a:rPr lang="en-US" sz="1200" dirty="0" smtClean="0">
                <a:solidFill>
                  <a:schemeClr val="tx1">
                    <a:lumMod val="65000"/>
                    <a:lumOff val="35000"/>
                  </a:schemeClr>
                </a:solidFill>
                <a:latin typeface="+mj-lt"/>
              </a:rPr>
              <a:t>” </a:t>
            </a:r>
            <a:r>
              <a:rPr lang="el-GR" sz="1200" dirty="0" smtClean="0">
                <a:solidFill>
                  <a:schemeClr val="tx1">
                    <a:lumMod val="65000"/>
                    <a:lumOff val="35000"/>
                  </a:schemeClr>
                </a:solidFill>
                <a:latin typeface="+mj-lt"/>
              </a:rPr>
              <a:t>στο </a:t>
            </a:r>
            <a:r>
              <a:rPr lang="en-US" sz="1200" dirty="0" smtClean="0">
                <a:solidFill>
                  <a:schemeClr val="tx1">
                    <a:lumMod val="65000"/>
                    <a:lumOff val="35000"/>
                  </a:schemeClr>
                </a:solidFill>
                <a:latin typeface="+mj-lt"/>
                <a:hlinkClick r:id="rId2"/>
              </a:rPr>
              <a:t>chemistry58.wikispaces.com</a:t>
            </a:r>
            <a:r>
              <a:rPr lang="el-GR" sz="1200" dirty="0" smtClean="0">
                <a:solidFill>
                  <a:schemeClr val="tx1">
                    <a:lumMod val="65000"/>
                    <a:lumOff val="35000"/>
                  </a:schemeClr>
                </a:solidFill>
                <a:latin typeface="+mj-lt"/>
              </a:rPr>
              <a:t> διαθέσιμο με άδεια </a:t>
            </a:r>
            <a:r>
              <a:rPr lang="en-US" sz="1200" dirty="0">
                <a:solidFill>
                  <a:schemeClr val="tx1">
                    <a:lumMod val="65000"/>
                    <a:lumOff val="35000"/>
                  </a:schemeClr>
                </a:solidFill>
                <a:latin typeface="+mj-lt"/>
                <a:hlinkClick r:id="rId3"/>
              </a:rPr>
              <a:t>CC BY-SA </a:t>
            </a:r>
            <a:r>
              <a:rPr lang="en-US" sz="1200" dirty="0" smtClean="0">
                <a:solidFill>
                  <a:schemeClr val="tx1">
                    <a:lumMod val="65000"/>
                    <a:lumOff val="35000"/>
                  </a:schemeClr>
                </a:solidFill>
                <a:latin typeface="+mj-lt"/>
                <a:hlinkClick r:id="rId3"/>
              </a:rPr>
              <a:t>3.0</a:t>
            </a:r>
            <a:endParaRPr lang="en-US" sz="1200" dirty="0">
              <a:solidFill>
                <a:schemeClr val="tx1">
                  <a:lumMod val="65000"/>
                  <a:lumOff val="35000"/>
                </a:schemeClr>
              </a:solidFill>
              <a:latin typeface="+mj-lt"/>
            </a:endParaRPr>
          </a:p>
        </p:txBody>
      </p:sp>
      <p:pic>
        <p:nvPicPr>
          <p:cNvPr id="55298" name="Picture 2" descr="250px-Electroplating-of-spo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217" y="1275605"/>
            <a:ext cx="238125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273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27984" y="205979"/>
            <a:ext cx="4716015" cy="857250"/>
          </a:xfrm>
        </p:spPr>
        <p:txBody>
          <a:bodyPr/>
          <a:lstStyle/>
          <a:p>
            <a:pPr eaLnBrk="1" hangingPunct="1"/>
            <a:r>
              <a:rPr lang="el-GR" altLang="el-GR" sz="3600" dirty="0" smtClean="0"/>
              <a:t>Επιμετάλλωση με ρόδιο</a:t>
            </a:r>
          </a:p>
        </p:txBody>
      </p:sp>
      <p:pic>
        <p:nvPicPr>
          <p:cNvPr id="19460"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4822" y="915566"/>
            <a:ext cx="2366843" cy="3676650"/>
          </a:xfrm>
        </p:spPr>
      </p:pic>
      <p:sp>
        <p:nvSpPr>
          <p:cNvPr id="19459" name="Text Placeholder 3"/>
          <p:cNvSpPr>
            <a:spLocks noGrp="1"/>
          </p:cNvSpPr>
          <p:nvPr>
            <p:ph idx="13"/>
          </p:nvPr>
        </p:nvSpPr>
        <p:spPr>
          <a:xfrm>
            <a:off x="179512" y="195486"/>
            <a:ext cx="3816424" cy="4755976"/>
          </a:xfrm>
        </p:spPr>
        <p:txBody>
          <a:bodyPr>
            <a:normAutofit/>
          </a:bodyPr>
          <a:lstStyle/>
          <a:p>
            <a:pPr eaLnBrk="1" hangingPunct="1"/>
            <a:r>
              <a:rPr lang="el-GR" altLang="el-GR" sz="2000" dirty="0" smtClean="0"/>
              <a:t>Επιμετάλλωση με ρόδιο (</a:t>
            </a:r>
            <a:r>
              <a:rPr lang="en-US" altLang="el-GR" sz="2000" dirty="0" smtClean="0"/>
              <a:t>rhodium plating) </a:t>
            </a:r>
            <a:r>
              <a:rPr lang="el-GR" altLang="el-GR" sz="2000" dirty="0" smtClean="0"/>
              <a:t>εφαρμόζεται σε σύγχρονο ασήμι. Για να προστατεύεται από το μαύρισμα επιμεταλλώνεται με λεπτό στρώμα από ρόδιο (3μ</a:t>
            </a:r>
            <a:r>
              <a:rPr lang="en-US" altLang="el-GR" sz="2000" dirty="0" smtClean="0"/>
              <a:t>m</a:t>
            </a:r>
            <a:r>
              <a:rPr lang="el-GR" altLang="el-GR" sz="2000" dirty="0" smtClean="0"/>
              <a:t> πυκνότητα). </a:t>
            </a:r>
          </a:p>
          <a:p>
            <a:pPr eaLnBrk="1" hangingPunct="1"/>
            <a:r>
              <a:rPr lang="el-GR" altLang="el-GR" sz="2000" dirty="0" smtClean="0"/>
              <a:t>Ορισμένες φορές τοποθετείται στρώμα από νικέλιο πριν από το ρόδιο. Το ρόδιο είναι αδρανές και ακριβό μέταλλο. Το λεπτό στρώμα του ροδίου είναι σκληρό και η επικάλυψή του έχει λαμπερό ασημί χρώμα.</a:t>
            </a:r>
          </a:p>
          <a:p>
            <a:pPr eaLnBrk="1" hangingPunct="1"/>
            <a:endParaRPr lang="el-GR" altLang="el-GR" sz="2000" dirty="0" smtClean="0"/>
          </a:p>
        </p:txBody>
      </p:sp>
      <p:sp>
        <p:nvSpPr>
          <p:cNvPr id="6" name="TextBox 5"/>
          <p:cNvSpPr txBox="1"/>
          <p:nvPr/>
        </p:nvSpPr>
        <p:spPr>
          <a:xfrm>
            <a:off x="4788024" y="4681835"/>
            <a:ext cx="3960440" cy="461665"/>
          </a:xfrm>
          <a:prstGeom prst="rect">
            <a:avLst/>
          </a:prstGeom>
          <a:solidFill>
            <a:schemeClr val="bg1">
              <a:lumMod val="95000"/>
            </a:schemeClr>
          </a:solidFill>
        </p:spPr>
        <p:txBody>
          <a:bodyPr wrap="square" rtlCol="0">
            <a:spAutoFit/>
          </a:bodyPr>
          <a:lstStyle/>
          <a:p>
            <a:r>
              <a:rPr lang="en-US" sz="1200" dirty="0">
                <a:solidFill>
                  <a:schemeClr val="tx1">
                    <a:lumMod val="65000"/>
                    <a:lumOff val="35000"/>
                  </a:schemeClr>
                </a:solidFill>
                <a:hlinkClick r:id="rId3"/>
              </a:rPr>
              <a:t>“Pendant - 9ct Gold, Diamond, Rhodium Plated Guardian Angel</a:t>
            </a:r>
            <a:r>
              <a:rPr lang="en-US" sz="1200" dirty="0">
                <a:solidFill>
                  <a:schemeClr val="tx1">
                    <a:lumMod val="65000"/>
                    <a:lumOff val="35000"/>
                  </a:schemeClr>
                </a:solidFill>
              </a:rPr>
              <a:t>” </a:t>
            </a:r>
            <a:r>
              <a:rPr lang="el-GR" sz="1200" dirty="0" smtClean="0">
                <a:solidFill>
                  <a:schemeClr val="tx1">
                    <a:lumMod val="65000"/>
                    <a:lumOff val="35000"/>
                  </a:schemeClr>
                </a:solidFill>
              </a:rPr>
              <a:t>από </a:t>
            </a:r>
            <a:r>
              <a:rPr lang="en-US" sz="1200" dirty="0" smtClean="0">
                <a:hlinkClick r:id="rId4" tooltip="Go to Karen Dore's photostream"/>
              </a:rPr>
              <a:t>Karen </a:t>
            </a:r>
            <a:r>
              <a:rPr lang="en-US" sz="1200" dirty="0">
                <a:hlinkClick r:id="rId4" tooltip="Go to Karen Dore's photostream"/>
              </a:rPr>
              <a:t>Dore</a:t>
            </a:r>
            <a:r>
              <a:rPr lang="el-GR" sz="1200" dirty="0" smtClean="0">
                <a:solidFill>
                  <a:schemeClr val="tx1">
                    <a:lumMod val="65000"/>
                    <a:lumOff val="35000"/>
                  </a:schemeClr>
                </a:solidFill>
              </a:rPr>
              <a:t> διαθέσιμο με άδεια </a:t>
            </a:r>
            <a:r>
              <a:rPr lang="en-US" sz="1200" dirty="0">
                <a:hlinkClick r:id="rId5"/>
              </a:rPr>
              <a:t>CC BY-ND 2.0</a:t>
            </a:r>
            <a:endParaRPr lang="en-US" sz="1200" dirty="0"/>
          </a:p>
        </p:txBody>
      </p:sp>
    </p:spTree>
    <p:extLst>
      <p:ext uri="{BB962C8B-B14F-4D97-AF65-F5344CB8AC3E}">
        <p14:creationId xmlns:p14="http://schemas.microsoft.com/office/powerpoint/2010/main" val="3183110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normAutofit/>
          </a:bodyPr>
          <a:lstStyle/>
          <a:p>
            <a:pPr eaLnBrk="1" hangingPunct="1"/>
            <a:r>
              <a:rPr lang="el-GR" altLang="el-GR" sz="3600" dirty="0" smtClean="0"/>
              <a:t>Σημάνσεις (κατασκευαστή)</a:t>
            </a:r>
          </a:p>
        </p:txBody>
      </p:sp>
      <p:pic>
        <p:nvPicPr>
          <p:cNvPr id="20483" name="Content Placeholder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300163" y="1275606"/>
            <a:ext cx="6543675" cy="3238500"/>
          </a:xfrm>
        </p:spPr>
      </p:pic>
      <p:sp>
        <p:nvSpPr>
          <p:cNvPr id="6" name="TextBox 5"/>
          <p:cNvSpPr txBox="1"/>
          <p:nvPr/>
        </p:nvSpPr>
        <p:spPr>
          <a:xfrm>
            <a:off x="3563888" y="4587974"/>
            <a:ext cx="2052228"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hlinkClick r:id="rId4"/>
              </a:rPr>
              <a:t>925-1000.com</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581026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l-GR" altLang="el-GR" dirty="0" err="1" smtClean="0"/>
              <a:t>Μικροδομή</a:t>
            </a:r>
            <a:endParaRPr lang="el-GR" altLang="el-GR" dirty="0" smtClean="0"/>
          </a:p>
        </p:txBody>
      </p:sp>
      <p:sp>
        <p:nvSpPr>
          <p:cNvPr id="21509" name="TextBox 5"/>
          <p:cNvSpPr txBox="1">
            <a:spLocks noChangeArrowheads="1"/>
          </p:cNvSpPr>
          <p:nvPr/>
        </p:nvSpPr>
        <p:spPr bwMode="auto">
          <a:xfrm>
            <a:off x="4500000" y="2168419"/>
            <a:ext cx="47525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eaLnBrk="1" hangingPunct="1">
              <a:spcBef>
                <a:spcPct val="0"/>
              </a:spcBef>
              <a:buClrTx/>
              <a:buSzTx/>
              <a:buFontTx/>
              <a:buNone/>
            </a:pPr>
            <a:r>
              <a:rPr lang="el-GR" altLang="el-GR" sz="1800" b="0" dirty="0" err="1">
                <a:solidFill>
                  <a:schemeClr val="bg1"/>
                </a:solidFill>
                <a:latin typeface="+mn-lt"/>
              </a:rPr>
              <a:t>Μικροδομή</a:t>
            </a:r>
            <a:r>
              <a:rPr lang="el-GR" altLang="el-GR" sz="1800" b="0" dirty="0">
                <a:solidFill>
                  <a:schemeClr val="bg1"/>
                </a:solidFill>
                <a:latin typeface="+mn-lt"/>
              </a:rPr>
              <a:t> </a:t>
            </a:r>
            <a:r>
              <a:rPr lang="en-US" altLang="el-GR" sz="1800" b="0" dirty="0">
                <a:solidFill>
                  <a:schemeClr val="bg1"/>
                </a:solidFill>
                <a:latin typeface="+mn-lt"/>
              </a:rPr>
              <a:t>Sterling Silver  </a:t>
            </a:r>
            <a:r>
              <a:rPr lang="el-GR" altLang="el-GR" sz="1800" b="0" dirty="0">
                <a:solidFill>
                  <a:schemeClr val="bg1"/>
                </a:solidFill>
                <a:latin typeface="+mn-lt"/>
              </a:rPr>
              <a:t>που έχει υποστεί </a:t>
            </a:r>
            <a:r>
              <a:rPr lang="el-GR" altLang="el-GR" sz="1800" b="0" dirty="0" err="1">
                <a:solidFill>
                  <a:schemeClr val="bg1"/>
                </a:solidFill>
                <a:latin typeface="+mn-lt"/>
              </a:rPr>
              <a:t>ομογενοποίηση</a:t>
            </a:r>
            <a:r>
              <a:rPr lang="el-GR" altLang="el-GR" sz="1800" b="0" dirty="0">
                <a:solidFill>
                  <a:schemeClr val="bg1"/>
                </a:solidFill>
                <a:latin typeface="+mn-lt"/>
              </a:rPr>
              <a:t> για 2 ώρες στους 760 ⁰</a:t>
            </a:r>
            <a:r>
              <a:rPr lang="en-US" altLang="el-GR" sz="1800" b="0" dirty="0">
                <a:solidFill>
                  <a:schemeClr val="bg1"/>
                </a:solidFill>
                <a:latin typeface="+mn-lt"/>
              </a:rPr>
              <a:t>C </a:t>
            </a:r>
            <a:r>
              <a:rPr lang="el-GR" altLang="el-GR" sz="1800" b="0" dirty="0">
                <a:solidFill>
                  <a:schemeClr val="bg1"/>
                </a:solidFill>
                <a:latin typeface="+mn-lt"/>
              </a:rPr>
              <a:t>και στη συνέχεια </a:t>
            </a:r>
            <a:r>
              <a:rPr lang="el-GR" altLang="el-GR" sz="1800" b="0" dirty="0" err="1">
                <a:solidFill>
                  <a:schemeClr val="bg1"/>
                </a:solidFill>
                <a:latin typeface="+mn-lt"/>
              </a:rPr>
              <a:t>ανόπτηση</a:t>
            </a:r>
            <a:r>
              <a:rPr lang="el-GR" altLang="el-GR" sz="1800" b="0" dirty="0">
                <a:solidFill>
                  <a:schemeClr val="bg1"/>
                </a:solidFill>
                <a:latin typeface="+mn-lt"/>
              </a:rPr>
              <a:t> για 1 ώρα στους 300 ⁰</a:t>
            </a:r>
            <a:r>
              <a:rPr lang="en-US" altLang="el-GR" sz="1800" b="0" dirty="0">
                <a:solidFill>
                  <a:schemeClr val="bg1"/>
                </a:solidFill>
                <a:latin typeface="+mn-lt"/>
              </a:rPr>
              <a:t>C.</a:t>
            </a:r>
            <a:endParaRPr lang="el-GR" altLang="el-GR" sz="1800" dirty="0">
              <a:solidFill>
                <a:schemeClr val="bg1"/>
              </a:solidFill>
              <a:latin typeface="+mn-lt"/>
            </a:endParaRPr>
          </a:p>
        </p:txBody>
      </p:sp>
      <p:sp>
        <p:nvSpPr>
          <p:cNvPr id="2" name="Content Placeholder 1"/>
          <p:cNvSpPr>
            <a:spLocks noGrp="1"/>
          </p:cNvSpPr>
          <p:nvPr>
            <p:ph idx="1"/>
          </p:nvPr>
        </p:nvSpPr>
        <p:spPr>
          <a:xfrm>
            <a:off x="323527" y="1200150"/>
            <a:ext cx="4156557" cy="3675856"/>
          </a:xfrm>
        </p:spPr>
        <p:txBody>
          <a:bodyPr>
            <a:noAutofit/>
          </a:bodyPr>
          <a:lstStyle/>
          <a:p>
            <a:pPr marL="269875" indent="-269875">
              <a:defRPr/>
            </a:pPr>
            <a:r>
              <a:rPr lang="el-GR" sz="2000" dirty="0"/>
              <a:t>Ο άργυρος και ο χαλκός είναι αδιάλυτος ο ένας στον άλλο στους </a:t>
            </a:r>
            <a:r>
              <a:rPr lang="el-GR" sz="2000" dirty="0" smtClean="0"/>
              <a:t>25</a:t>
            </a:r>
            <a:r>
              <a:rPr lang="el-GR" sz="2000" dirty="0" smtClean="0">
                <a:latin typeface="Calibri" panose="020F0502020204030204" pitchFamily="34" charset="0"/>
              </a:rPr>
              <a:t>°</a:t>
            </a:r>
            <a:r>
              <a:rPr lang="en-US" sz="2000" dirty="0" smtClean="0">
                <a:cs typeface="Times New Roman" panose="02020603050405020304" pitchFamily="18" charset="0"/>
              </a:rPr>
              <a:t>C</a:t>
            </a:r>
            <a:r>
              <a:rPr lang="el-GR" sz="2000" dirty="0">
                <a:cs typeface="Times New Roman" panose="02020603050405020304" pitchFamily="18" charset="0"/>
              </a:rPr>
              <a:t>. </a:t>
            </a:r>
            <a:endParaRPr lang="en-US" sz="2000" dirty="0">
              <a:cs typeface="Times New Roman" panose="02020603050405020304" pitchFamily="18" charset="0"/>
            </a:endParaRPr>
          </a:p>
          <a:p>
            <a:pPr marL="269875" indent="-269875">
              <a:defRPr/>
            </a:pPr>
            <a:r>
              <a:rPr lang="el-GR" sz="2000" dirty="0" smtClean="0">
                <a:cs typeface="Times New Roman" panose="02020603050405020304" pitchFamily="18" charset="0"/>
              </a:rPr>
              <a:t>Όταν </a:t>
            </a:r>
            <a:r>
              <a:rPr lang="el-GR" sz="2000" dirty="0">
                <a:cs typeface="Times New Roman" panose="02020603050405020304" pitchFamily="18" charset="0"/>
              </a:rPr>
              <a:t>ψυχθούν οι δύο μεταλλικές φάσεις είναι διακριτές. </a:t>
            </a:r>
            <a:r>
              <a:rPr lang="el-GR" sz="2000" dirty="0" err="1">
                <a:cs typeface="Times New Roman" panose="02020603050405020304" pitchFamily="18" charset="0"/>
              </a:rPr>
              <a:t>Ολα</a:t>
            </a:r>
            <a:r>
              <a:rPr lang="el-GR" sz="2000" dirty="0">
                <a:cs typeface="Times New Roman" panose="02020603050405020304" pitchFamily="18" charset="0"/>
              </a:rPr>
              <a:t> τα κράματα αργύρου-χαλκού έχουν δύο φάσεις, η μία είναι πλούσια σε χαλκό και η άλλη πλούσια σε άργυρο. Το </a:t>
            </a:r>
            <a:r>
              <a:rPr lang="en-US" sz="2000" dirty="0">
                <a:cs typeface="Times New Roman" panose="02020603050405020304" pitchFamily="18" charset="0"/>
              </a:rPr>
              <a:t>sterling silver </a:t>
            </a:r>
            <a:r>
              <a:rPr lang="el-GR" sz="2000" dirty="0">
                <a:cs typeface="Times New Roman" panose="02020603050405020304" pitchFamily="18" charset="0"/>
              </a:rPr>
              <a:t>έχει μία φάση κυρίως πλούσια σε άργυρο και μία φάση με μικρή ποσότητα σε χαλκό</a:t>
            </a:r>
          </a:p>
          <a:p>
            <a:pPr marL="269875" indent="-269875"/>
            <a:endParaRPr lang="el-GR" sz="2000" dirty="0"/>
          </a:p>
        </p:txBody>
      </p:sp>
      <p:pic>
        <p:nvPicPr>
          <p:cNvPr id="522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000" y="0"/>
            <a:ext cx="4655239" cy="216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00000" y="3115858"/>
            <a:ext cx="4655239" cy="577081"/>
          </a:xfrm>
          <a:prstGeom prst="rect">
            <a:avLst/>
          </a:prstGeom>
          <a:solidFill>
            <a:schemeClr val="bg1">
              <a:lumMod val="95000"/>
            </a:schemeClr>
          </a:solidFill>
        </p:spPr>
        <p:txBody>
          <a:bodyPr wrap="square" rtlCol="0">
            <a:spAutoFit/>
          </a:bodyPr>
          <a:lstStyle/>
          <a:p>
            <a:r>
              <a:rPr lang="en-US" sz="1050" dirty="0" err="1">
                <a:solidFill>
                  <a:schemeClr val="tx1">
                    <a:lumMod val="65000"/>
                    <a:lumOff val="35000"/>
                  </a:schemeClr>
                </a:solidFill>
              </a:rPr>
              <a:t>Northover</a:t>
            </a:r>
            <a:r>
              <a:rPr lang="en-US" sz="1050" dirty="0">
                <a:solidFill>
                  <a:schemeClr val="tx1">
                    <a:lumMod val="65000"/>
                    <a:lumOff val="35000"/>
                  </a:schemeClr>
                </a:solidFill>
              </a:rPr>
              <a:t>, Peter; </a:t>
            </a:r>
            <a:r>
              <a:rPr lang="en-US" sz="1050" dirty="0" err="1">
                <a:solidFill>
                  <a:schemeClr val="tx1">
                    <a:lumMod val="65000"/>
                    <a:lumOff val="35000"/>
                  </a:schemeClr>
                </a:solidFill>
              </a:rPr>
              <a:t>Northover</a:t>
            </a:r>
            <a:r>
              <a:rPr lang="en-US" sz="1050" dirty="0">
                <a:solidFill>
                  <a:schemeClr val="tx1">
                    <a:lumMod val="65000"/>
                    <a:lumOff val="35000"/>
                  </a:schemeClr>
                </a:solidFill>
              </a:rPr>
              <a:t>, Shirley and Wilson, Alison (2013</a:t>
            </a:r>
            <a:r>
              <a:rPr lang="en-US" sz="1050" dirty="0">
                <a:solidFill>
                  <a:schemeClr val="tx1">
                    <a:lumMod val="65000"/>
                    <a:lumOff val="35000"/>
                  </a:schemeClr>
                </a:solidFill>
                <a:hlinkClick r:id="rId3"/>
              </a:rPr>
              <a:t>). Microstructures of ancient and </a:t>
            </a:r>
            <a:r>
              <a:rPr lang="en-US" sz="1050" dirty="0" smtClean="0">
                <a:solidFill>
                  <a:schemeClr val="tx1">
                    <a:lumMod val="65000"/>
                    <a:lumOff val="35000"/>
                  </a:schemeClr>
                </a:solidFill>
                <a:hlinkClick r:id="rId3"/>
              </a:rPr>
              <a:t>historic</a:t>
            </a:r>
            <a:r>
              <a:rPr lang="el-GR" sz="1050" dirty="0">
                <a:solidFill>
                  <a:schemeClr val="tx1">
                    <a:lumMod val="65000"/>
                    <a:lumOff val="35000"/>
                  </a:schemeClr>
                </a:solidFill>
                <a:hlinkClick r:id="rId3"/>
              </a:rPr>
              <a:t> </a:t>
            </a:r>
            <a:r>
              <a:rPr lang="en-US" sz="1050" dirty="0" smtClean="0">
                <a:solidFill>
                  <a:schemeClr val="tx1">
                    <a:lumMod val="65000"/>
                    <a:lumOff val="35000"/>
                  </a:schemeClr>
                </a:solidFill>
                <a:hlinkClick r:id="rId3"/>
              </a:rPr>
              <a:t>silver</a:t>
            </a:r>
            <a:r>
              <a:rPr lang="en-US" sz="1050" dirty="0">
                <a:solidFill>
                  <a:schemeClr val="tx1">
                    <a:lumMod val="65000"/>
                    <a:lumOff val="35000"/>
                  </a:schemeClr>
                </a:solidFill>
              </a:rPr>
              <a:t>. In: Metal 2013, 16-20 September 2013, Edinburgh, International Council of Museums ICOM-CC, </a:t>
            </a:r>
            <a:r>
              <a:rPr lang="en-US" sz="1050" dirty="0" smtClean="0">
                <a:solidFill>
                  <a:schemeClr val="tx1">
                    <a:lumMod val="65000"/>
                    <a:lumOff val="35000"/>
                  </a:schemeClr>
                </a:solidFill>
              </a:rPr>
              <a:t>pp.253–260</a:t>
            </a:r>
            <a:endParaRPr lang="en-US" sz="1050" dirty="0"/>
          </a:p>
        </p:txBody>
      </p:sp>
      <p:sp>
        <p:nvSpPr>
          <p:cNvPr id="3" name="Rectangle 2"/>
          <p:cNvSpPr/>
          <p:nvPr/>
        </p:nvSpPr>
        <p:spPr>
          <a:xfrm>
            <a:off x="5511812" y="3943108"/>
            <a:ext cx="3614687" cy="954107"/>
          </a:xfrm>
          <a:prstGeom prst="rect">
            <a:avLst/>
          </a:prstGeom>
        </p:spPr>
        <p:txBody>
          <a:bodyPr wrap="square">
            <a:spAutoFit/>
          </a:bodyPr>
          <a:lstStyle/>
          <a:p>
            <a:r>
              <a:rPr lang="en-US" sz="1400" dirty="0">
                <a:solidFill>
                  <a:schemeClr val="bg1"/>
                </a:solidFill>
              </a:rPr>
              <a:t>Metallography and microstructure of ancient and historic metals David A. Scott, the Getty conservation institute, the j. Paul Getty museum in association with Archetype Books</a:t>
            </a:r>
            <a:endParaRPr lang="el-GR" sz="1400" dirty="0">
              <a:solidFill>
                <a:schemeClr val="bg1"/>
              </a:solidFill>
            </a:endParaRPr>
          </a:p>
        </p:txBody>
      </p:sp>
      <p:pic>
        <p:nvPicPr>
          <p:cNvPr id="52227" name="Picture 3" descr="http://www.strategicdirections.com.au/wp-content/uploads/2014/09/pdf-icon.png">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28321" y="3943108"/>
            <a:ext cx="1008112" cy="99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067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altLang="el-GR" sz="3600" smtClean="0"/>
              <a:t>Διάβρωση</a:t>
            </a:r>
          </a:p>
        </p:txBody>
      </p:sp>
      <p:sp>
        <p:nvSpPr>
          <p:cNvPr id="18435" name="Rectangle 3"/>
          <p:cNvSpPr>
            <a:spLocks noGrp="1" noChangeArrowheads="1"/>
          </p:cNvSpPr>
          <p:nvPr>
            <p:ph idx="1"/>
          </p:nvPr>
        </p:nvSpPr>
        <p:spPr>
          <a:xfrm>
            <a:off x="457200" y="1200150"/>
            <a:ext cx="8291264" cy="2643969"/>
          </a:xfrm>
        </p:spPr>
        <p:txBody>
          <a:bodyPr rtlCol="0">
            <a:normAutofit/>
          </a:bodyPr>
          <a:lstStyle/>
          <a:p>
            <a:pPr marL="269875" indent="-269875">
              <a:spcBef>
                <a:spcPts val="600"/>
              </a:spcBef>
              <a:spcAft>
                <a:spcPts val="600"/>
              </a:spcAft>
              <a:defRPr/>
            </a:pPr>
            <a:r>
              <a:rPr lang="el-GR" sz="2100" dirty="0" smtClean="0"/>
              <a:t>Θειούχος άργυρος </a:t>
            </a:r>
            <a:r>
              <a:rPr lang="en-US" sz="2100" dirty="0" smtClean="0"/>
              <a:t>(</a:t>
            </a:r>
            <a:r>
              <a:rPr lang="en-US" sz="2100" dirty="0" err="1" smtClean="0"/>
              <a:t>acanthite</a:t>
            </a:r>
            <a:r>
              <a:rPr lang="en-US" sz="2100" dirty="0" smtClean="0"/>
              <a:t>) </a:t>
            </a:r>
            <a:r>
              <a:rPr lang="el-GR" sz="2100" dirty="0" smtClean="0"/>
              <a:t>α-</a:t>
            </a:r>
            <a:r>
              <a:rPr lang="en-US" sz="2100" dirty="0" smtClean="0"/>
              <a:t>Ag</a:t>
            </a:r>
            <a:r>
              <a:rPr lang="en-US" sz="2100" baseline="-25000" dirty="0" smtClean="0"/>
              <a:t>2</a:t>
            </a:r>
            <a:r>
              <a:rPr lang="en-US" sz="2100" dirty="0" smtClean="0"/>
              <a:t>S, </a:t>
            </a:r>
            <a:r>
              <a:rPr lang="el-GR" sz="2100" dirty="0" smtClean="0"/>
              <a:t>σταθερός σε θερμοκρασία μικρότερη των 175</a:t>
            </a:r>
            <a:r>
              <a:rPr lang="el-GR" sz="2100" dirty="0" smtClean="0">
                <a:latin typeface="Calibri" panose="020F0502020204030204" pitchFamily="34" charset="0"/>
              </a:rPr>
              <a:t>°</a:t>
            </a:r>
            <a:r>
              <a:rPr lang="en-US" sz="2100" dirty="0" smtClean="0">
                <a:cs typeface="Times New Roman" panose="02020603050405020304" pitchFamily="18" charset="0"/>
              </a:rPr>
              <a:t>C</a:t>
            </a:r>
            <a:endParaRPr lang="el-GR" sz="2100" dirty="0" smtClean="0">
              <a:cs typeface="Times New Roman" panose="02020603050405020304" pitchFamily="18" charset="0"/>
            </a:endParaRPr>
          </a:p>
          <a:p>
            <a:pPr marL="269875" indent="-269875">
              <a:spcBef>
                <a:spcPts val="600"/>
              </a:spcBef>
              <a:spcAft>
                <a:spcPts val="600"/>
              </a:spcAft>
              <a:defRPr/>
            </a:pPr>
            <a:r>
              <a:rPr lang="el-GR" sz="2100" dirty="0" smtClean="0">
                <a:cs typeface="Times New Roman" panose="02020603050405020304" pitchFamily="18" charset="0"/>
              </a:rPr>
              <a:t>Χλωριούχος άργυρος (</a:t>
            </a:r>
            <a:r>
              <a:rPr lang="en-US" sz="2100" dirty="0" err="1" smtClean="0">
                <a:cs typeface="Times New Roman" panose="02020603050405020304" pitchFamily="18" charset="0"/>
              </a:rPr>
              <a:t>chlorargyrite</a:t>
            </a:r>
            <a:r>
              <a:rPr lang="en-US" sz="2100" dirty="0" smtClean="0">
                <a:cs typeface="Times New Roman" panose="02020603050405020304" pitchFamily="18" charset="0"/>
              </a:rPr>
              <a:t> </a:t>
            </a:r>
            <a:r>
              <a:rPr lang="el-GR" sz="2100" dirty="0" smtClean="0">
                <a:cs typeface="Times New Roman" panose="02020603050405020304" pitchFamily="18" charset="0"/>
              </a:rPr>
              <a:t>ή</a:t>
            </a:r>
            <a:r>
              <a:rPr lang="en-US" sz="2100" dirty="0" smtClean="0">
                <a:cs typeface="Times New Roman" panose="02020603050405020304" pitchFamily="18" charset="0"/>
              </a:rPr>
              <a:t> </a:t>
            </a:r>
            <a:r>
              <a:rPr lang="en-US" sz="2100" dirty="0" err="1" smtClean="0">
                <a:cs typeface="Times New Roman" panose="02020603050405020304" pitchFamily="18" charset="0"/>
              </a:rPr>
              <a:t>cerargyrite</a:t>
            </a:r>
            <a:r>
              <a:rPr lang="en-US" sz="2100" dirty="0" smtClean="0">
                <a:cs typeface="Times New Roman" panose="02020603050405020304" pitchFamily="18" charset="0"/>
              </a:rPr>
              <a:t>) </a:t>
            </a:r>
            <a:r>
              <a:rPr lang="en-US" sz="2100" dirty="0" err="1" smtClean="0">
                <a:cs typeface="Times New Roman" panose="02020603050405020304" pitchFamily="18" charset="0"/>
              </a:rPr>
              <a:t>AgCl</a:t>
            </a:r>
            <a:r>
              <a:rPr lang="el-GR" sz="2100" dirty="0" smtClean="0">
                <a:cs typeface="Times New Roman" panose="02020603050405020304" pitchFamily="18" charset="0"/>
              </a:rPr>
              <a:t>, σε καθαρή μορφή έχει χρώμα άσπρο</a:t>
            </a:r>
          </a:p>
          <a:p>
            <a:pPr marL="269875" indent="-269875">
              <a:spcBef>
                <a:spcPts val="600"/>
              </a:spcBef>
              <a:spcAft>
                <a:spcPts val="600"/>
              </a:spcAft>
              <a:defRPr/>
            </a:pPr>
            <a:r>
              <a:rPr lang="el-GR" sz="2100" dirty="0" smtClean="0">
                <a:cs typeface="Times New Roman" panose="02020603050405020304" pitchFamily="18" charset="0"/>
              </a:rPr>
              <a:t>Τα προϊόντα διάβρωσής του αργύρου βρίσκονται σε κράματα με χαλκό.</a:t>
            </a:r>
          </a:p>
          <a:p>
            <a:pPr marL="269875" indent="-269875">
              <a:spcBef>
                <a:spcPts val="600"/>
              </a:spcBef>
              <a:spcAft>
                <a:spcPts val="600"/>
              </a:spcAft>
              <a:defRPr/>
            </a:pPr>
            <a:r>
              <a:rPr lang="el-GR" sz="2100" dirty="0" smtClean="0">
                <a:cs typeface="Times New Roman" panose="02020603050405020304" pitchFamily="18" charset="0"/>
              </a:rPr>
              <a:t>Ο χλωριούχος άργυρος είναι φωτοευαίσθητος: 2</a:t>
            </a:r>
            <a:r>
              <a:rPr lang="en-US" sz="2100" dirty="0" err="1" smtClean="0">
                <a:cs typeface="Times New Roman" panose="02020603050405020304" pitchFamily="18" charset="0"/>
              </a:rPr>
              <a:t>AgCl</a:t>
            </a:r>
            <a:r>
              <a:rPr lang="en-US" sz="2100" dirty="0" smtClean="0">
                <a:cs typeface="Times New Roman" panose="02020603050405020304" pitchFamily="18" charset="0"/>
              </a:rPr>
              <a:t> + </a:t>
            </a:r>
            <a:r>
              <a:rPr lang="el-GR" sz="2100" dirty="0" smtClean="0">
                <a:cs typeface="Times New Roman" panose="02020603050405020304" pitchFamily="18" charset="0"/>
              </a:rPr>
              <a:t>φως → 2</a:t>
            </a:r>
            <a:r>
              <a:rPr lang="en-US" sz="2100" dirty="0" smtClean="0">
                <a:cs typeface="Times New Roman" panose="02020603050405020304" pitchFamily="18" charset="0"/>
              </a:rPr>
              <a:t>Ag + Cl</a:t>
            </a:r>
            <a:r>
              <a:rPr lang="en-US" sz="2100" baseline="-25000" dirty="0" smtClean="0">
                <a:cs typeface="Times New Roman" panose="02020603050405020304" pitchFamily="18" charset="0"/>
              </a:rPr>
              <a:t>2</a:t>
            </a:r>
            <a:r>
              <a:rPr lang="el-GR" sz="2100" baseline="-25000" dirty="0" smtClean="0">
                <a:cs typeface="Times New Roman" panose="02020603050405020304" pitchFamily="18" charset="0"/>
              </a:rPr>
              <a:t>  </a:t>
            </a:r>
            <a:endParaRPr lang="en-US" sz="2000" dirty="0" smtClean="0">
              <a:cs typeface="Times New Roman" panose="02020603050405020304" pitchFamily="18" charset="0"/>
            </a:endParaRPr>
          </a:p>
          <a:p>
            <a:pPr eaLnBrk="1" fontAlgn="auto" hangingPunct="1">
              <a:spcAft>
                <a:spcPts val="0"/>
              </a:spcAft>
              <a:buFont typeface="Wingdings 3" charset="2"/>
              <a:buChar char=""/>
              <a:defRPr/>
            </a:pPr>
            <a:endParaRPr lang="el-GR" sz="2000" dirty="0" smtClean="0">
              <a:cs typeface="Times New Roman" panose="02020603050405020304" pitchFamily="18" charset="0"/>
            </a:endParaRPr>
          </a:p>
        </p:txBody>
      </p:sp>
      <p:pic>
        <p:nvPicPr>
          <p:cNvPr id="51202" name="Picture 2" descr="http://png-3.findicons.com/files/icons/1715/gion/128/text_html.pn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40632" y="377377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59832" y="3750187"/>
            <a:ext cx="4785331" cy="1200329"/>
          </a:xfrm>
          <a:prstGeom prst="rect">
            <a:avLst/>
          </a:prstGeom>
        </p:spPr>
        <p:txBody>
          <a:bodyPr wrap="square">
            <a:spAutoFit/>
          </a:bodyPr>
          <a:lstStyle/>
          <a:p>
            <a:r>
              <a:rPr lang="en-US" dirty="0"/>
              <a:t>Corrosion Mechanisms for Copper and Silver Objects in Near-Surface </a:t>
            </a:r>
            <a:r>
              <a:rPr lang="en-US" dirty="0" smtClean="0"/>
              <a:t>Environments</a:t>
            </a:r>
            <a:r>
              <a:rPr lang="el-GR" dirty="0" smtClean="0"/>
              <a:t>, </a:t>
            </a:r>
            <a:r>
              <a:rPr lang="en-US" dirty="0" smtClean="0"/>
              <a:t>Michael B. </a:t>
            </a:r>
            <a:r>
              <a:rPr lang="en-US" dirty="0" err="1" smtClean="0"/>
              <a:t>Mcneil</a:t>
            </a:r>
            <a:r>
              <a:rPr lang="en-US" dirty="0" smtClean="0"/>
              <a:t>; Brenda J. Little</a:t>
            </a:r>
            <a:r>
              <a:rPr lang="el-GR" dirty="0" smtClean="0"/>
              <a:t>, </a:t>
            </a:r>
            <a:r>
              <a:rPr lang="en-US" dirty="0"/>
              <a:t>AIC 1992, Volume 31, Number 3, Article 7 (pp. 355 to 366)</a:t>
            </a:r>
          </a:p>
        </p:txBody>
      </p:sp>
    </p:spTree>
    <p:extLst>
      <p:ext uri="{BB962C8B-B14F-4D97-AF65-F5344CB8AC3E}">
        <p14:creationId xmlns:p14="http://schemas.microsoft.com/office/powerpoint/2010/main" val="2803382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l-GR" sz="3600" dirty="0" smtClean="0">
                <a:latin typeface="+mn-lt"/>
              </a:rPr>
              <a:t>“</a:t>
            </a:r>
            <a:r>
              <a:rPr lang="el-GR" altLang="el-GR" sz="3600" dirty="0" smtClean="0">
                <a:latin typeface="+mn-lt"/>
              </a:rPr>
              <a:t>Αμαύρωση</a:t>
            </a:r>
            <a:r>
              <a:rPr lang="en-US" altLang="el-GR" sz="3600" dirty="0" smtClean="0">
                <a:latin typeface="+mn-lt"/>
              </a:rPr>
              <a:t>”</a:t>
            </a:r>
            <a:endParaRPr lang="el-GR" altLang="el-GR" sz="3600" dirty="0" smtClean="0">
              <a:latin typeface="+mn-lt"/>
            </a:endParaRPr>
          </a:p>
        </p:txBody>
      </p:sp>
      <p:sp>
        <p:nvSpPr>
          <p:cNvPr id="19459" name="Rectangle 3"/>
          <p:cNvSpPr>
            <a:spLocks noGrp="1" noChangeArrowheads="1"/>
          </p:cNvSpPr>
          <p:nvPr>
            <p:ph idx="1"/>
          </p:nvPr>
        </p:nvSpPr>
        <p:spPr>
          <a:xfrm>
            <a:off x="457200" y="1200151"/>
            <a:ext cx="8229600" cy="3171800"/>
          </a:xfrm>
        </p:spPr>
        <p:txBody>
          <a:bodyPr rtlCol="0">
            <a:normAutofit/>
          </a:bodyPr>
          <a:lstStyle/>
          <a:p>
            <a:pPr>
              <a:lnSpc>
                <a:spcPct val="120000"/>
              </a:lnSpc>
              <a:spcBef>
                <a:spcPts val="600"/>
              </a:spcBef>
              <a:spcAft>
                <a:spcPts val="600"/>
              </a:spcAft>
              <a:defRPr/>
            </a:pPr>
            <a:r>
              <a:rPr lang="el-GR" sz="2400" dirty="0" smtClean="0"/>
              <a:t>Η </a:t>
            </a:r>
            <a:r>
              <a:rPr lang="en-US" sz="2400" dirty="0" smtClean="0"/>
              <a:t>“</a:t>
            </a:r>
            <a:r>
              <a:rPr lang="el-GR" sz="2400" dirty="0" smtClean="0"/>
              <a:t>αμαύρωση</a:t>
            </a:r>
            <a:r>
              <a:rPr lang="en-US" sz="2400" dirty="0" smtClean="0"/>
              <a:t>” </a:t>
            </a:r>
            <a:r>
              <a:rPr lang="el-GR" sz="2400" dirty="0" smtClean="0"/>
              <a:t>είναι θειούχος άργυρος (</a:t>
            </a:r>
            <a:r>
              <a:rPr lang="en-US" sz="2400" dirty="0" err="1" smtClean="0"/>
              <a:t>acanthite</a:t>
            </a:r>
            <a:r>
              <a:rPr lang="en-US" sz="2400" dirty="0" smtClean="0"/>
              <a:t>) Ag</a:t>
            </a:r>
            <a:r>
              <a:rPr lang="en-US" sz="2400" baseline="-25000" dirty="0" smtClean="0"/>
              <a:t>2</a:t>
            </a:r>
            <a:r>
              <a:rPr lang="en-US" sz="2400" dirty="0" smtClean="0"/>
              <a:t>S</a:t>
            </a:r>
            <a:r>
              <a:rPr lang="el-GR" sz="2400" dirty="0" smtClean="0"/>
              <a:t>.</a:t>
            </a:r>
            <a:r>
              <a:rPr lang="en-US" sz="2400" dirty="0" smtClean="0"/>
              <a:t> </a:t>
            </a:r>
            <a:r>
              <a:rPr lang="el-GR" sz="2400" dirty="0" smtClean="0"/>
              <a:t>Το μέταλλο μαυρίζει όταν είναι εκτεθειμένο σε ανηγμένο (</a:t>
            </a:r>
            <a:r>
              <a:rPr lang="en-US" sz="2400" dirty="0" smtClean="0"/>
              <a:t>reducing) </a:t>
            </a:r>
            <a:r>
              <a:rPr lang="el-GR" sz="2400" dirty="0" smtClean="0"/>
              <a:t>θείο (</a:t>
            </a:r>
            <a:r>
              <a:rPr lang="en-US" sz="2400" dirty="0" smtClean="0"/>
              <a:t>S </a:t>
            </a:r>
            <a:r>
              <a:rPr lang="el-GR" sz="2400" dirty="0" smtClean="0"/>
              <a:t>ή </a:t>
            </a:r>
            <a:r>
              <a:rPr lang="en-US" sz="2400" dirty="0" smtClean="0"/>
              <a:t>S</a:t>
            </a:r>
            <a:r>
              <a:rPr lang="en-US" sz="2400" baseline="30000" dirty="0" smtClean="0"/>
              <a:t>2-</a:t>
            </a:r>
            <a:r>
              <a:rPr lang="en-US" sz="2400" dirty="0" smtClean="0"/>
              <a:t>), </a:t>
            </a:r>
            <a:r>
              <a:rPr lang="el-GR" sz="2400" dirty="0" smtClean="0"/>
              <a:t>όπως το </a:t>
            </a:r>
            <a:r>
              <a:rPr lang="en-US" sz="2400" dirty="0" smtClean="0"/>
              <a:t>H</a:t>
            </a:r>
            <a:r>
              <a:rPr lang="en-US" sz="2400" baseline="-25000" dirty="0" smtClean="0"/>
              <a:t>2</a:t>
            </a:r>
            <a:r>
              <a:rPr lang="en-US" sz="2400" dirty="0" smtClean="0"/>
              <a:t>S. </a:t>
            </a:r>
            <a:r>
              <a:rPr lang="el-GR" sz="2400" dirty="0" smtClean="0"/>
              <a:t>Η </a:t>
            </a:r>
            <a:r>
              <a:rPr lang="el-GR" sz="2400" dirty="0"/>
              <a:t>α</a:t>
            </a:r>
            <a:r>
              <a:rPr lang="el-GR" sz="2400" dirty="0" smtClean="0"/>
              <a:t>μαύρωση του αργύρου αυξάνεται όσο περισσότερος χαλκός υπάρχει στον άργυρο και σε περιβάλλον με υψηλή υγρασία.</a:t>
            </a:r>
          </a:p>
          <a:p>
            <a:pPr>
              <a:lnSpc>
                <a:spcPct val="120000"/>
              </a:lnSpc>
              <a:spcBef>
                <a:spcPts val="600"/>
              </a:spcBef>
              <a:spcAft>
                <a:spcPts val="600"/>
              </a:spcAft>
              <a:defRPr/>
            </a:pPr>
            <a:r>
              <a:rPr lang="el-GR" sz="2400" dirty="0" smtClean="0"/>
              <a:t>Ο </a:t>
            </a:r>
            <a:r>
              <a:rPr lang="en-US" sz="2400" dirty="0" smtClean="0"/>
              <a:t>Ag</a:t>
            </a:r>
            <a:r>
              <a:rPr lang="en-US" sz="2400" baseline="-25000" dirty="0" smtClean="0"/>
              <a:t>2</a:t>
            </a:r>
            <a:r>
              <a:rPr lang="en-US" sz="2400" dirty="0" smtClean="0"/>
              <a:t>S </a:t>
            </a:r>
            <a:r>
              <a:rPr lang="el-GR" sz="2400" dirty="0" smtClean="0"/>
              <a:t>είναι είναι αδιάλυτο άλας: </a:t>
            </a:r>
            <a:r>
              <a:rPr lang="en-US" sz="2400" dirty="0" err="1" smtClean="0"/>
              <a:t>Ksp</a:t>
            </a:r>
            <a:r>
              <a:rPr lang="en-US" sz="2400" dirty="0" smtClean="0"/>
              <a:t>= 6</a:t>
            </a:r>
            <a:r>
              <a:rPr lang="en-US" sz="2400" dirty="0" smtClean="0">
                <a:cs typeface="Times New Roman" panose="02020603050405020304" pitchFamily="18" charset="0"/>
              </a:rPr>
              <a:t>×10</a:t>
            </a:r>
            <a:r>
              <a:rPr lang="en-US" sz="2400" baseline="30000" dirty="0" smtClean="0">
                <a:cs typeface="Times New Roman" panose="02020603050405020304" pitchFamily="18" charset="0"/>
              </a:rPr>
              <a:t>-50</a:t>
            </a:r>
            <a:endParaRPr lang="el-GR" sz="2400" dirty="0" smtClean="0"/>
          </a:p>
        </p:txBody>
      </p:sp>
    </p:spTree>
    <p:extLst>
      <p:ext uri="{BB962C8B-B14F-4D97-AF65-F5344CB8AC3E}">
        <p14:creationId xmlns:p14="http://schemas.microsoft.com/office/powerpoint/2010/main" val="96754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pPr eaLnBrk="1" hangingPunct="1"/>
            <a:r>
              <a:rPr lang="el-GR" altLang="el-GR" sz="3600" dirty="0" smtClean="0">
                <a:latin typeface="+mn-lt"/>
                <a:cs typeface="Times New Roman" pitchFamily="18" charset="0"/>
              </a:rPr>
              <a:t>Σκοπός </a:t>
            </a:r>
            <a:endParaRPr lang="en-GB" altLang="el-GR" sz="3600" dirty="0" smtClean="0">
              <a:latin typeface="+mn-lt"/>
              <a:cs typeface="Times New Roman" pitchFamily="18" charset="0"/>
            </a:endParaRPr>
          </a:p>
        </p:txBody>
      </p:sp>
      <p:sp>
        <p:nvSpPr>
          <p:cNvPr id="2" name="Content Placeholder 1"/>
          <p:cNvSpPr>
            <a:spLocks noGrp="1"/>
          </p:cNvSpPr>
          <p:nvPr>
            <p:ph idx="1"/>
          </p:nvPr>
        </p:nvSpPr>
        <p:spPr/>
        <p:txBody>
          <a:bodyPr>
            <a:normAutofit/>
          </a:bodyPr>
          <a:lstStyle/>
          <a:p>
            <a:r>
              <a:rPr lang="el-GR" sz="2600" dirty="0" smtClean="0"/>
              <a:t>Σύγκριση </a:t>
            </a:r>
            <a:r>
              <a:rPr lang="el-GR" sz="2600" dirty="0"/>
              <a:t>των μεθόδων καθαρισμού αργυρών μεταλλικών αντικειμένων </a:t>
            </a:r>
          </a:p>
          <a:p>
            <a:endParaRPr lang="el-GR" sz="2600" dirty="0"/>
          </a:p>
          <a:p>
            <a:r>
              <a:rPr lang="el-GR" sz="2600" dirty="0" smtClean="0"/>
              <a:t>Έλεγχος </a:t>
            </a:r>
            <a:r>
              <a:rPr lang="el-GR" sz="2600" dirty="0"/>
              <a:t>και αξιολόγηση της εφαρμογής της τεχνολογίας των ηλεκτρολυτικών μεθόδων για καθαρισμό αντικειμένων από αργυρό </a:t>
            </a:r>
            <a:endParaRPr lang="el-GR" dirty="0"/>
          </a:p>
        </p:txBody>
      </p:sp>
      <p:pic>
        <p:nvPicPr>
          <p:cNvPr id="6" name="Online Imag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234" y="1250945"/>
            <a:ext cx="3052766" cy="2543971"/>
          </a:xfrm>
          <a:prstGeom prst="rect">
            <a:avLst/>
          </a:prstGeom>
        </p:spPr>
      </p:pic>
    </p:spTree>
    <p:extLst>
      <p:ext uri="{BB962C8B-B14F-4D97-AF65-F5344CB8AC3E}">
        <p14:creationId xmlns:p14="http://schemas.microsoft.com/office/powerpoint/2010/main" val="425875722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normAutofit/>
          </a:bodyPr>
          <a:lstStyle/>
          <a:p>
            <a:r>
              <a:rPr lang="en-US" altLang="el-GR" sz="3600" dirty="0"/>
              <a:t>“</a:t>
            </a:r>
            <a:r>
              <a:rPr lang="el-GR" altLang="el-GR" sz="3600" dirty="0"/>
              <a:t>Αμαύρωση</a:t>
            </a:r>
            <a:r>
              <a:rPr lang="en-US" altLang="el-GR" sz="3600" dirty="0"/>
              <a:t>”</a:t>
            </a:r>
            <a:endParaRPr lang="el-GR" altLang="el-GR" sz="3600" dirty="0" smtClean="0"/>
          </a:p>
        </p:txBody>
      </p:sp>
      <p:sp>
        <p:nvSpPr>
          <p:cNvPr id="24581" name="TextBox 3"/>
          <p:cNvSpPr txBox="1">
            <a:spLocks noChangeArrowheads="1"/>
          </p:cNvSpPr>
          <p:nvPr/>
        </p:nvSpPr>
        <p:spPr bwMode="auto">
          <a:xfrm>
            <a:off x="5508104" y="2881589"/>
            <a:ext cx="30243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spcBef>
                <a:spcPct val="0"/>
              </a:spcBef>
              <a:buClrTx/>
              <a:buSzTx/>
              <a:buFontTx/>
              <a:buNone/>
            </a:pPr>
            <a:r>
              <a:rPr lang="el-GR" altLang="el-GR" sz="1800" b="0" dirty="0">
                <a:solidFill>
                  <a:schemeClr val="bg1"/>
                </a:solidFill>
                <a:latin typeface="+mn-lt"/>
              </a:rPr>
              <a:t>Το μπλε ύφασμα είναι μαλλί και οι ίνες </a:t>
            </a:r>
            <a:r>
              <a:rPr lang="el-GR" altLang="el-GR" sz="1800" b="0" dirty="0" smtClean="0">
                <a:solidFill>
                  <a:schemeClr val="bg1"/>
                </a:solidFill>
                <a:latin typeface="+mn-lt"/>
              </a:rPr>
              <a:t>ασημένιες</a:t>
            </a:r>
            <a:endParaRPr lang="en-US" altLang="el-GR" sz="1800" b="0" dirty="0">
              <a:solidFill>
                <a:schemeClr val="bg1"/>
              </a:solidFill>
              <a:latin typeface="+mn-lt"/>
            </a:endParaRPr>
          </a:p>
        </p:txBody>
      </p:sp>
      <p:sp>
        <p:nvSpPr>
          <p:cNvPr id="3" name="Content Placeholder 2"/>
          <p:cNvSpPr>
            <a:spLocks noGrp="1"/>
          </p:cNvSpPr>
          <p:nvPr>
            <p:ph idx="1"/>
          </p:nvPr>
        </p:nvSpPr>
        <p:spPr/>
        <p:txBody>
          <a:bodyPr>
            <a:normAutofit/>
          </a:bodyPr>
          <a:lstStyle/>
          <a:p>
            <a:r>
              <a:rPr lang="el-GR" sz="2000" dirty="0"/>
              <a:t>Η </a:t>
            </a:r>
            <a:r>
              <a:rPr lang="en-US" sz="2000" dirty="0" smtClean="0"/>
              <a:t>“</a:t>
            </a:r>
            <a:r>
              <a:rPr lang="el-GR" sz="2000" dirty="0" smtClean="0"/>
              <a:t>αμαύρωση</a:t>
            </a:r>
            <a:r>
              <a:rPr lang="en-US" sz="2000" dirty="0" smtClean="0"/>
              <a:t>”</a:t>
            </a:r>
            <a:r>
              <a:rPr lang="el-GR" sz="2000" dirty="0" smtClean="0"/>
              <a:t> </a:t>
            </a:r>
            <a:r>
              <a:rPr lang="el-GR" sz="2000" dirty="0"/>
              <a:t>προκαλείται από υλικά όπως το μαλλί ή η τσόχα, από τροφές όπως τα αυγά ή τα κρεμμύδια, από καουτσούκ όπως τα γάντια, από κόμμι (</a:t>
            </a:r>
            <a:r>
              <a:rPr lang="el-GR" sz="2000" dirty="0" err="1"/>
              <a:t>latex</a:t>
            </a:r>
            <a:r>
              <a:rPr lang="el-GR" sz="2000" dirty="0"/>
              <a:t>) ή από ορισμένες βαφές. </a:t>
            </a:r>
            <a:endParaRPr lang="el-GR" sz="2000" dirty="0" smtClean="0"/>
          </a:p>
          <a:p>
            <a:r>
              <a:rPr lang="el-GR" sz="2000" dirty="0" smtClean="0"/>
              <a:t>Οι </a:t>
            </a:r>
            <a:r>
              <a:rPr lang="el-GR" sz="2000" dirty="0"/>
              <a:t>καινούριες βιτρίνες πρέπει να αερίζονται καλά, π.χ. βαφή από κόμμι (</a:t>
            </a:r>
            <a:r>
              <a:rPr lang="el-GR" sz="2000" dirty="0" err="1"/>
              <a:t>latex</a:t>
            </a:r>
            <a:r>
              <a:rPr lang="el-GR" sz="2000" dirty="0"/>
              <a:t>) πρέπει να στεγνώσει καλά, τουλάχιστον για 4 μήνες</a:t>
            </a:r>
            <a:r>
              <a:rPr lang="el-GR" sz="2000" dirty="0" smtClean="0"/>
              <a:t>.</a:t>
            </a:r>
            <a:endParaRPr lang="el-GR" sz="2000" dirty="0"/>
          </a:p>
        </p:txBody>
      </p:sp>
      <p:pic>
        <p:nvPicPr>
          <p:cNvPr id="8"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600" y="0"/>
            <a:ext cx="4211960" cy="2820943"/>
          </a:xfrm>
          <a:prstGeom prst="rect">
            <a:avLst/>
          </a:prstGeom>
        </p:spPr>
      </p:pic>
      <p:sp>
        <p:nvSpPr>
          <p:cNvPr id="9" name="Rectangle 8"/>
          <p:cNvSpPr/>
          <p:nvPr/>
        </p:nvSpPr>
        <p:spPr>
          <a:xfrm>
            <a:off x="5662455" y="3691052"/>
            <a:ext cx="2715633" cy="497700"/>
          </a:xfrm>
          <a:prstGeom prst="rect">
            <a:avLst/>
          </a:prstGeom>
          <a:solidFill>
            <a:schemeClr val="bg1">
              <a:lumMod val="95000"/>
            </a:schemeClr>
          </a:solidFill>
        </p:spPr>
        <p:txBody>
          <a:bodyPr wrap="square" lIns="68580" tIns="34290" rIns="68580" bIns="34290">
            <a:spAutoFit/>
          </a:bodyPr>
          <a:lstStyle/>
          <a:p>
            <a:pPr algn="ctr">
              <a:lnSpc>
                <a:spcPct val="120000"/>
              </a:lnSpc>
            </a:pPr>
            <a:r>
              <a:rPr lang="el-GR" sz="1200" dirty="0">
                <a:solidFill>
                  <a:schemeClr val="tx1">
                    <a:lumMod val="65000"/>
                    <a:lumOff val="35000"/>
                  </a:schemeClr>
                </a:solidFill>
                <a:latin typeface="+mj-lt"/>
              </a:rPr>
              <a:t>Πίστωση φωτογραφίας Πελοποννησιακό Λαογραφικό Ίδρυμα, Άννα </a:t>
            </a:r>
            <a:r>
              <a:rPr lang="el-GR" sz="1200" dirty="0" err="1">
                <a:solidFill>
                  <a:schemeClr val="tx1">
                    <a:lumMod val="65000"/>
                    <a:lumOff val="35000"/>
                  </a:schemeClr>
                </a:solidFill>
                <a:latin typeface="+mj-lt"/>
              </a:rPr>
              <a:t>Καρατζάνη</a:t>
            </a:r>
            <a:endParaRPr lang="el-GR" sz="1200" dirty="0">
              <a:solidFill>
                <a:schemeClr val="tx1">
                  <a:lumMod val="65000"/>
                  <a:lumOff val="35000"/>
                </a:schemeClr>
              </a:solidFill>
              <a:latin typeface="+mj-lt"/>
            </a:endParaRPr>
          </a:p>
        </p:txBody>
      </p:sp>
    </p:spTree>
    <p:extLst>
      <p:ext uri="{BB962C8B-B14F-4D97-AF65-F5344CB8AC3E}">
        <p14:creationId xmlns:p14="http://schemas.microsoft.com/office/powerpoint/2010/main" val="3660597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Autofit/>
          </a:bodyPr>
          <a:lstStyle/>
          <a:p>
            <a:pPr eaLnBrk="1" hangingPunct="1"/>
            <a:r>
              <a:rPr lang="el-GR" altLang="el-GR" sz="3400" smtClean="0"/>
              <a:t>Προσοχή στα ιόντα χλωρίου</a:t>
            </a:r>
          </a:p>
        </p:txBody>
      </p:sp>
      <p:pic>
        <p:nvPicPr>
          <p:cNvPr id="6" name="Content Placeholder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84168" y="2499742"/>
            <a:ext cx="3059832" cy="1933240"/>
          </a:xfrm>
          <a:prstGeom prst="rect">
            <a:avLst/>
          </a:prstGeom>
        </p:spPr>
      </p:pic>
      <p:sp>
        <p:nvSpPr>
          <p:cNvPr id="2" name="Content Placeholder 1"/>
          <p:cNvSpPr>
            <a:spLocks noGrp="1"/>
          </p:cNvSpPr>
          <p:nvPr>
            <p:ph idx="1"/>
          </p:nvPr>
        </p:nvSpPr>
        <p:spPr/>
        <p:txBody>
          <a:bodyPr>
            <a:normAutofit/>
          </a:bodyPr>
          <a:lstStyle/>
          <a:p>
            <a:r>
              <a:rPr lang="el-GR" sz="2400" dirty="0"/>
              <a:t>Πρέπει να φοράτε γάντια γιατί τα δάχτυλά σας έχουν άλατα και μπορεί να αντιδράσουν με τον άργυρο. </a:t>
            </a:r>
            <a:endParaRPr lang="en-US" sz="2400" dirty="0" smtClean="0"/>
          </a:p>
          <a:p>
            <a:r>
              <a:rPr lang="el-GR" sz="2400" dirty="0" smtClean="0"/>
              <a:t>Το </a:t>
            </a:r>
            <a:r>
              <a:rPr lang="el-GR" sz="2400" dirty="0"/>
              <a:t>πλαστικό που χρησιμοποιείται δεν πρέπει  να είναι χλωριούχο πολυβινύλιο (PVC), γιατί διαβρώνεται στο φως και δημιουργείται υδροχλωρικό οξύ (</a:t>
            </a:r>
            <a:r>
              <a:rPr lang="el-GR" sz="2400" dirty="0" err="1"/>
              <a:t>HCl</a:t>
            </a:r>
            <a:r>
              <a:rPr lang="el-GR" sz="2400" dirty="0"/>
              <a:t>).</a:t>
            </a:r>
          </a:p>
          <a:p>
            <a:endParaRPr lang="el-GR" sz="2400" dirty="0"/>
          </a:p>
        </p:txBody>
      </p:sp>
      <p:pic>
        <p:nvPicPr>
          <p:cNvPr id="8"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00" y="25217"/>
            <a:ext cx="3062983" cy="2503989"/>
          </a:xfrm>
          <a:prstGeom prst="rect">
            <a:avLst/>
          </a:prstGeom>
        </p:spPr>
      </p:pic>
    </p:spTree>
    <p:extLst>
      <p:ext uri="{BB962C8B-B14F-4D97-AF65-F5344CB8AC3E}">
        <p14:creationId xmlns:p14="http://schemas.microsoft.com/office/powerpoint/2010/main" val="329717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Autofit/>
          </a:bodyPr>
          <a:lstStyle/>
          <a:p>
            <a:pPr eaLnBrk="1" hangingPunct="1"/>
            <a:r>
              <a:rPr lang="el-GR" altLang="el-GR" sz="2800" dirty="0" smtClean="0"/>
              <a:t>Ανίχνευση των υλικών που μαυρίζουν τον άργυρο</a:t>
            </a:r>
          </a:p>
        </p:txBody>
      </p:sp>
      <p:sp>
        <p:nvSpPr>
          <p:cNvPr id="2" name="Content Placeholder 1"/>
          <p:cNvSpPr>
            <a:spLocks noGrp="1"/>
          </p:cNvSpPr>
          <p:nvPr>
            <p:ph idx="1"/>
          </p:nvPr>
        </p:nvSpPr>
        <p:spPr/>
        <p:txBody>
          <a:bodyPr>
            <a:noAutofit/>
          </a:bodyPr>
          <a:lstStyle/>
          <a:p>
            <a:pPr marL="514350" indent="-514350">
              <a:buFont typeface="+mj-lt"/>
              <a:buAutoNum type="arabicPeriod"/>
              <a:defRPr/>
            </a:pPr>
            <a:r>
              <a:rPr lang="en-US" sz="2400" dirty="0">
                <a:hlinkClick r:id="rId2"/>
              </a:rPr>
              <a:t>Oddy Test</a:t>
            </a:r>
            <a:endParaRPr lang="el-GR" sz="2400" dirty="0"/>
          </a:p>
          <a:p>
            <a:pPr marL="514350" indent="-514350">
              <a:buFont typeface="+mj-lt"/>
              <a:buAutoNum type="arabicPeriod"/>
              <a:defRPr/>
            </a:pPr>
            <a:r>
              <a:rPr lang="en-US" sz="2400" dirty="0">
                <a:hlinkClick r:id="rId3"/>
              </a:rPr>
              <a:t>Sodium </a:t>
            </a:r>
            <a:r>
              <a:rPr lang="en-US" sz="2400" dirty="0" err="1">
                <a:hlinkClick r:id="rId3"/>
              </a:rPr>
              <a:t>Azide</a:t>
            </a:r>
            <a:r>
              <a:rPr lang="en-US" sz="2400" dirty="0">
                <a:hlinkClick r:id="rId3"/>
              </a:rPr>
              <a:t>/iodine Test</a:t>
            </a:r>
            <a:endParaRPr lang="en-US" sz="2400" dirty="0"/>
          </a:p>
          <a:p>
            <a:pPr marL="514350" indent="-514350">
              <a:buFont typeface="+mj-lt"/>
              <a:buAutoNum type="arabicPeriod"/>
              <a:defRPr/>
            </a:pPr>
            <a:r>
              <a:rPr lang="en-US" sz="2400" dirty="0">
                <a:hlinkClick r:id="rId4"/>
              </a:rPr>
              <a:t>Purafil </a:t>
            </a:r>
            <a:r>
              <a:rPr lang="el-GR" sz="2400" dirty="0">
                <a:hlinkClick r:id="rId4"/>
              </a:rPr>
              <a:t>δοκίμια</a:t>
            </a:r>
            <a:endParaRPr lang="en-US" sz="2400" dirty="0"/>
          </a:p>
          <a:p>
            <a:pPr marL="0" indent="0">
              <a:buNone/>
              <a:defRPr/>
            </a:pPr>
            <a:endParaRPr lang="en-US" sz="2400" dirty="0"/>
          </a:p>
        </p:txBody>
      </p:sp>
      <p:pic>
        <p:nvPicPr>
          <p:cNvPr id="26629" name="Content Placeholder 6"/>
          <p:cNvPicPr>
            <a:picLocks noGrp="1" noChangeAspect="1"/>
          </p:cNvPicPr>
          <p:nvPr>
            <p:ph sz="quarter" idx="4294967295"/>
          </p:nvPr>
        </p:nvPicPr>
        <p:blipFill rotWithShape="1">
          <a:blip r:embed="rId5">
            <a:extLst>
              <a:ext uri="{28A0092B-C50C-407E-A947-70E740481C1C}">
                <a14:useLocalDpi xmlns:a14="http://schemas.microsoft.com/office/drawing/2010/main" val="0"/>
              </a:ext>
            </a:extLst>
          </a:blip>
          <a:srcRect b="5552"/>
          <a:stretch/>
        </p:blipFill>
        <p:spPr>
          <a:xfrm>
            <a:off x="755576" y="2499742"/>
            <a:ext cx="2165350" cy="2447925"/>
          </a:xfrm>
          <a:prstGeom prst="rect">
            <a:avLst/>
          </a:prstGeom>
          <a:noFill/>
          <a:ln>
            <a:noFill/>
          </a:ln>
        </p:spPr>
      </p:pic>
      <p:pic>
        <p:nvPicPr>
          <p:cNvPr id="46082" name="Picture 2" descr="http://upload.wikimedia.org/wikipedia/commons/thumb/e/e1/Oddy-test-color.jpg/1024px-Oddy-test-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362" y="123478"/>
            <a:ext cx="3923086" cy="3168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80362" y="3435846"/>
            <a:ext cx="3923086" cy="461665"/>
          </a:xfrm>
          <a:prstGeom prst="rect">
            <a:avLst/>
          </a:prstGeom>
          <a:solidFill>
            <a:schemeClr val="bg1">
              <a:lumMod val="95000"/>
            </a:schemeClr>
          </a:solidFill>
        </p:spPr>
        <p:txBody>
          <a:bodyPr wrap="square" rtlCol="0">
            <a:spAutoFit/>
          </a:bodyPr>
          <a:lstStyle/>
          <a:p>
            <a:pPr algn="ctr"/>
            <a:r>
              <a:rPr lang="en-US" sz="1200" dirty="0">
                <a:solidFill>
                  <a:schemeClr val="tx1">
                    <a:lumMod val="65000"/>
                    <a:lumOff val="35000"/>
                  </a:schemeClr>
                </a:solidFill>
              </a:rPr>
              <a:t>“A basic layout of a three-in-one Oddy Test” </a:t>
            </a:r>
            <a:r>
              <a:rPr lang="el-GR" sz="1200" dirty="0" smtClean="0">
                <a:solidFill>
                  <a:schemeClr val="tx1">
                    <a:lumMod val="65000"/>
                    <a:lumOff val="35000"/>
                  </a:schemeClr>
                </a:solidFill>
              </a:rPr>
              <a:t>από </a:t>
            </a:r>
            <a:r>
              <a:rPr lang="en-US" sz="1200" dirty="0" err="1" smtClean="0">
                <a:hlinkClick r:id="rId7"/>
              </a:rPr>
              <a:t>Ronschmidtling</a:t>
            </a:r>
            <a:r>
              <a:rPr lang="el-GR" sz="1200" dirty="0" smtClean="0"/>
              <a:t> </a:t>
            </a:r>
            <a:r>
              <a:rPr lang="el-GR" sz="1200" dirty="0" smtClean="0">
                <a:solidFill>
                  <a:schemeClr val="tx1">
                    <a:lumMod val="65000"/>
                    <a:lumOff val="35000"/>
                  </a:schemeClr>
                </a:solidFill>
              </a:rPr>
              <a:t>διαθέσιμο </a:t>
            </a:r>
            <a:r>
              <a:rPr lang="el-GR" sz="1200" dirty="0" smtClean="0">
                <a:solidFill>
                  <a:schemeClr val="tx1">
                    <a:lumMod val="65000"/>
                    <a:lumOff val="35000"/>
                  </a:schemeClr>
                </a:solidFill>
              </a:rPr>
              <a:t>με άδεια </a:t>
            </a:r>
            <a:r>
              <a:rPr lang="en-US" sz="1200" dirty="0">
                <a:hlinkClick r:id="rId8"/>
              </a:rPr>
              <a:t>CC BY-SA 3.0</a:t>
            </a:r>
            <a:endParaRPr lang="en-US" sz="1200" dirty="0"/>
          </a:p>
        </p:txBody>
      </p:sp>
    </p:spTree>
    <p:extLst>
      <p:ext uri="{BB962C8B-B14F-4D97-AF65-F5344CB8AC3E}">
        <p14:creationId xmlns:p14="http://schemas.microsoft.com/office/powerpoint/2010/main" val="2716074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fontScale="90000"/>
          </a:bodyPr>
          <a:lstStyle/>
          <a:p>
            <a:pPr eaLnBrk="1" hangingPunct="1"/>
            <a:r>
              <a:rPr lang="el-GR" altLang="el-GR" smtClean="0"/>
              <a:t>Αποθήκευση</a:t>
            </a:r>
            <a:r>
              <a:rPr lang="el-GR" altLang="el-GR" b="1" smtClean="0">
                <a:solidFill>
                  <a:srgbClr val="A50021"/>
                </a:solidFill>
              </a:rPr>
              <a:t/>
            </a:r>
            <a:br>
              <a:rPr lang="el-GR" altLang="el-GR" b="1" smtClean="0">
                <a:solidFill>
                  <a:srgbClr val="A50021"/>
                </a:solidFill>
              </a:rPr>
            </a:br>
            <a:endParaRPr lang="el-GR" altLang="el-GR" smtClean="0"/>
          </a:p>
        </p:txBody>
      </p:sp>
      <p:pic>
        <p:nvPicPr>
          <p:cNvPr id="27652"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51930" y="766615"/>
            <a:ext cx="2628000" cy="1877142"/>
          </a:xfrm>
        </p:spPr>
      </p:pic>
      <p:sp>
        <p:nvSpPr>
          <p:cNvPr id="2" name="Content Placeholder 1"/>
          <p:cNvSpPr>
            <a:spLocks noGrp="1"/>
          </p:cNvSpPr>
          <p:nvPr>
            <p:ph idx="13"/>
          </p:nvPr>
        </p:nvSpPr>
        <p:spPr>
          <a:xfrm>
            <a:off x="179512" y="195486"/>
            <a:ext cx="3888432" cy="4755976"/>
          </a:xfrm>
        </p:spPr>
        <p:txBody>
          <a:bodyPr>
            <a:normAutofit fontScale="62500" lnSpcReduction="20000"/>
          </a:bodyPr>
          <a:lstStyle/>
          <a:p>
            <a:pPr marL="0" indent="0">
              <a:lnSpc>
                <a:spcPct val="120000"/>
              </a:lnSpc>
              <a:buNone/>
            </a:pPr>
            <a:r>
              <a:rPr lang="el-GR" altLang="el-GR" dirty="0"/>
              <a:t>Η σωστή αποθήκευση περιορίζει την </a:t>
            </a:r>
            <a:r>
              <a:rPr lang="el-GR" altLang="el-GR" dirty="0" smtClean="0"/>
              <a:t>αμαύρωση:</a:t>
            </a:r>
            <a:endParaRPr lang="el-GR" altLang="el-GR" dirty="0"/>
          </a:p>
          <a:p>
            <a:pPr>
              <a:lnSpc>
                <a:spcPct val="120000"/>
              </a:lnSpc>
            </a:pPr>
            <a:r>
              <a:rPr lang="el-GR" altLang="el-GR" dirty="0"/>
              <a:t>Τα αντικείμενα τοποθετούνται σε σακούλες από πολυαιθυλένιο.</a:t>
            </a:r>
          </a:p>
          <a:p>
            <a:pPr>
              <a:lnSpc>
                <a:spcPct val="120000"/>
              </a:lnSpc>
            </a:pPr>
            <a:r>
              <a:rPr lang="el-GR" altLang="el-GR" dirty="0"/>
              <a:t>Τα αντικείμενα τυλίγονται σε μεταξωτό χαρτί ή επεξεργασμένα χαρτιά ή υφάσματα.</a:t>
            </a:r>
          </a:p>
          <a:p>
            <a:pPr>
              <a:lnSpc>
                <a:spcPct val="120000"/>
              </a:lnSpc>
            </a:pPr>
            <a:r>
              <a:rPr lang="el-GR" altLang="el-GR" dirty="0"/>
              <a:t>Το μεταξωτό χαρτί δεν πρέπει να περιέχει θείο και πρέπει να είναι από 100% λευκασμένο ξυλοπολτό (</a:t>
            </a:r>
            <a:r>
              <a:rPr lang="en-US" altLang="el-GR" dirty="0"/>
              <a:t>wood pulp)</a:t>
            </a:r>
            <a:r>
              <a:rPr lang="el-GR" altLang="el-GR" dirty="0"/>
              <a:t> ή 100% </a:t>
            </a:r>
            <a:r>
              <a:rPr lang="en-US" altLang="el-GR" dirty="0"/>
              <a:t>rag</a:t>
            </a:r>
            <a:r>
              <a:rPr lang="en-US" altLang="el-GR" dirty="0" smtClean="0"/>
              <a:t>.</a:t>
            </a:r>
            <a:endParaRPr lang="el-GR" dirty="0"/>
          </a:p>
        </p:txBody>
      </p:sp>
      <p:pic>
        <p:nvPicPr>
          <p:cNvPr id="9"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408179" y="3059876"/>
            <a:ext cx="2571750" cy="1781175"/>
          </a:xfrm>
          <a:prstGeom prst="rect">
            <a:avLst/>
          </a:prstGeom>
        </p:spPr>
      </p:pic>
      <p:sp>
        <p:nvSpPr>
          <p:cNvPr id="10" name="TextBox 9"/>
          <p:cNvSpPr txBox="1"/>
          <p:nvPr/>
        </p:nvSpPr>
        <p:spPr>
          <a:xfrm>
            <a:off x="5351929" y="2584830"/>
            <a:ext cx="2628000" cy="261610"/>
          </a:xfrm>
          <a:prstGeom prst="rect">
            <a:avLst/>
          </a:prstGeom>
          <a:solidFill>
            <a:schemeClr val="bg1">
              <a:lumMod val="95000"/>
            </a:schemeClr>
          </a:solidFill>
        </p:spPr>
        <p:txBody>
          <a:bodyPr wrap="square" rtlCol="0">
            <a:spAutoFit/>
          </a:bodyPr>
          <a:lstStyle/>
          <a:p>
            <a:pPr algn="ctr"/>
            <a:r>
              <a:rPr lang="en-GB" sz="1100" dirty="0">
                <a:hlinkClick r:id="rId4"/>
              </a:rPr>
              <a:t>www.bigredpackaging.com.au</a:t>
            </a:r>
            <a:endParaRPr lang="en-US" sz="1100" dirty="0"/>
          </a:p>
        </p:txBody>
      </p:sp>
      <p:sp>
        <p:nvSpPr>
          <p:cNvPr id="11" name="TextBox 10"/>
          <p:cNvSpPr txBox="1"/>
          <p:nvPr/>
        </p:nvSpPr>
        <p:spPr>
          <a:xfrm>
            <a:off x="5868144" y="4841051"/>
            <a:ext cx="1692000" cy="261610"/>
          </a:xfrm>
          <a:prstGeom prst="rect">
            <a:avLst/>
          </a:prstGeom>
          <a:solidFill>
            <a:schemeClr val="bg1">
              <a:lumMod val="95000"/>
            </a:schemeClr>
          </a:solidFill>
        </p:spPr>
        <p:txBody>
          <a:bodyPr wrap="square" rtlCol="0">
            <a:spAutoFit/>
          </a:bodyPr>
          <a:lstStyle/>
          <a:p>
            <a:pPr algn="ctr"/>
            <a:r>
              <a:rPr lang="en-GB" sz="1100" dirty="0" smtClean="0">
                <a:hlinkClick r:id="rId5"/>
              </a:rPr>
              <a:t>lightningpackaging.co.uk</a:t>
            </a:r>
            <a:endParaRPr lang="en-US" sz="1100" dirty="0"/>
          </a:p>
        </p:txBody>
      </p:sp>
    </p:spTree>
    <p:extLst>
      <p:ext uri="{BB962C8B-B14F-4D97-AF65-F5344CB8AC3E}">
        <p14:creationId xmlns:p14="http://schemas.microsoft.com/office/powerpoint/2010/main" val="671485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l-GR" altLang="el-GR" smtClean="0"/>
              <a:t>Αποθήκευση</a:t>
            </a:r>
            <a:r>
              <a:rPr lang="el-GR" altLang="el-GR" b="1" smtClean="0">
                <a:solidFill>
                  <a:srgbClr val="A50021"/>
                </a:solidFill>
              </a:rPr>
              <a:t/>
            </a:r>
            <a:br>
              <a:rPr lang="el-GR" altLang="el-GR" b="1" smtClean="0">
                <a:solidFill>
                  <a:srgbClr val="A50021"/>
                </a:solidFill>
              </a:rPr>
            </a:br>
            <a:endParaRPr lang="el-GR" altLang="el-GR" smtClean="0"/>
          </a:p>
        </p:txBody>
      </p:sp>
      <p:pic>
        <p:nvPicPr>
          <p:cNvPr id="2867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984" y="771550"/>
            <a:ext cx="2550017" cy="2067405"/>
          </a:xfrm>
        </p:spPr>
      </p:pic>
      <p:sp>
        <p:nvSpPr>
          <p:cNvPr id="3" name="Content Placeholder 2"/>
          <p:cNvSpPr>
            <a:spLocks noGrp="1"/>
          </p:cNvSpPr>
          <p:nvPr>
            <p:ph idx="13"/>
          </p:nvPr>
        </p:nvSpPr>
        <p:spPr>
          <a:xfrm>
            <a:off x="179512" y="123477"/>
            <a:ext cx="3816424" cy="4939373"/>
          </a:xfrm>
        </p:spPr>
        <p:txBody>
          <a:bodyPr>
            <a:normAutofit/>
          </a:bodyPr>
          <a:lstStyle/>
          <a:p>
            <a:pPr>
              <a:lnSpc>
                <a:spcPct val="90000"/>
              </a:lnSpc>
              <a:defRPr/>
            </a:pPr>
            <a:r>
              <a:rPr lang="el-GR" sz="2000" dirty="0"/>
              <a:t>Υπάρχουν επεξεργασμένα χαρτιά ή υφάσματα για το τύλιγμα των αντικειμένων από άργυρο.</a:t>
            </a:r>
          </a:p>
          <a:p>
            <a:pPr>
              <a:lnSpc>
                <a:spcPct val="90000"/>
              </a:lnSpc>
              <a:defRPr/>
            </a:pPr>
            <a:r>
              <a:rPr lang="el-GR" sz="2000" dirty="0"/>
              <a:t>Περιέχουν μεταλλικά άλατα ή μεταλλικά οξείδια ή λεπτά σωματίδια αργύρου.</a:t>
            </a:r>
            <a:endParaRPr lang="en-US" sz="2000" dirty="0"/>
          </a:p>
          <a:p>
            <a:pPr>
              <a:defRPr/>
            </a:pPr>
            <a:r>
              <a:rPr lang="el-GR" sz="2000" dirty="0"/>
              <a:t>Αυτά αντιδρούν με τα </a:t>
            </a:r>
            <a:r>
              <a:rPr lang="el-GR" sz="2000" dirty="0" err="1"/>
              <a:t>σουλφίδια</a:t>
            </a:r>
            <a:r>
              <a:rPr lang="el-GR" sz="2000" dirty="0"/>
              <a:t> και διαμορφώνουν αδιάλυτα μεταλλικά </a:t>
            </a:r>
            <a:r>
              <a:rPr lang="el-GR" sz="2000" dirty="0" err="1"/>
              <a:t>σουλφίδια</a:t>
            </a:r>
            <a:r>
              <a:rPr lang="el-GR" sz="2000" dirty="0"/>
              <a:t>.</a:t>
            </a:r>
          </a:p>
          <a:p>
            <a:pPr>
              <a:defRPr/>
            </a:pPr>
            <a:r>
              <a:rPr lang="el-GR" sz="2000" dirty="0"/>
              <a:t>Όταν έχουν αντιδράσει όλα τα άλατα ή όλα τα οξείδια ή τα λεπτά σωματίδια αργύρου, το ύφασμα δεν προστατεύει πια το αντικείμενο.</a:t>
            </a:r>
          </a:p>
          <a:p>
            <a:pPr>
              <a:defRPr/>
            </a:pPr>
            <a:endParaRPr lang="el-GR" sz="2000" dirty="0"/>
          </a:p>
          <a:p>
            <a:endParaRPr lang="el-GR" sz="2000" dirty="0"/>
          </a:p>
        </p:txBody>
      </p:sp>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2462777"/>
            <a:ext cx="2664222" cy="2590216"/>
          </a:xfrm>
          <a:prstGeom prst="rect">
            <a:avLst/>
          </a:prstGeom>
        </p:spPr>
      </p:pic>
      <p:sp>
        <p:nvSpPr>
          <p:cNvPr id="9" name="TextBox 8"/>
          <p:cNvSpPr txBox="1"/>
          <p:nvPr/>
        </p:nvSpPr>
        <p:spPr>
          <a:xfrm>
            <a:off x="4574965" y="4786275"/>
            <a:ext cx="1692000" cy="261610"/>
          </a:xfrm>
          <a:prstGeom prst="rect">
            <a:avLst/>
          </a:prstGeom>
          <a:solidFill>
            <a:schemeClr val="bg1">
              <a:lumMod val="95000"/>
            </a:schemeClr>
          </a:solidFill>
        </p:spPr>
        <p:txBody>
          <a:bodyPr wrap="square" rtlCol="0">
            <a:spAutoFit/>
          </a:bodyPr>
          <a:lstStyle/>
          <a:p>
            <a:pPr algn="ctr"/>
            <a:r>
              <a:rPr lang="en-GB" sz="1100" dirty="0">
                <a:hlinkClick r:id="rId4"/>
              </a:rPr>
              <a:t>octobercompany.com</a:t>
            </a:r>
            <a:endParaRPr lang="en-US" sz="1100" dirty="0"/>
          </a:p>
        </p:txBody>
      </p:sp>
    </p:spTree>
    <p:extLst>
      <p:ext uri="{BB962C8B-B14F-4D97-AF65-F5344CB8AC3E}">
        <p14:creationId xmlns:p14="http://schemas.microsoft.com/office/powerpoint/2010/main" val="3874077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608004" y="123478"/>
            <a:ext cx="4320480" cy="857250"/>
          </a:xfrm>
        </p:spPr>
        <p:txBody>
          <a:bodyPr>
            <a:normAutofit/>
          </a:bodyPr>
          <a:lstStyle/>
          <a:p>
            <a:pPr eaLnBrk="1" hangingPunct="1"/>
            <a:r>
              <a:rPr lang="el-GR" altLang="el-GR" dirty="0" smtClean="0"/>
              <a:t>Έκθεση</a:t>
            </a:r>
          </a:p>
        </p:txBody>
      </p:sp>
      <p:pic>
        <p:nvPicPr>
          <p:cNvPr id="29700"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7984" y="1419622"/>
            <a:ext cx="4716016" cy="1985095"/>
          </a:xfrm>
        </p:spPr>
      </p:pic>
      <p:sp>
        <p:nvSpPr>
          <p:cNvPr id="25604" name="Text Placeholder 2"/>
          <p:cNvSpPr>
            <a:spLocks noGrp="1"/>
          </p:cNvSpPr>
          <p:nvPr>
            <p:ph idx="13"/>
          </p:nvPr>
        </p:nvSpPr>
        <p:spPr>
          <a:xfrm>
            <a:off x="179512" y="123478"/>
            <a:ext cx="3816424" cy="4827984"/>
          </a:xfrm>
        </p:spPr>
        <p:txBody>
          <a:bodyPr rtlCol="0">
            <a:noAutofit/>
          </a:bodyPr>
          <a:lstStyle/>
          <a:p>
            <a:pPr>
              <a:defRPr/>
            </a:pPr>
            <a:r>
              <a:rPr lang="el-GR" sz="2000" dirty="0" smtClean="0"/>
              <a:t>Για τον έλεγχο του περιβάλλοντος της βιτρίνας χρειάζεται </a:t>
            </a:r>
            <a:r>
              <a:rPr lang="en-US" sz="2000" dirty="0" smtClean="0"/>
              <a:t>silica gel</a:t>
            </a:r>
            <a:r>
              <a:rPr lang="el-GR" sz="2000" dirty="0" smtClean="0"/>
              <a:t> (πυριτική γέλη) για τη σχετική υγρασία και ενεργός άνθρακας για αέρια με θείο.</a:t>
            </a:r>
          </a:p>
          <a:p>
            <a:pPr>
              <a:defRPr/>
            </a:pPr>
            <a:r>
              <a:rPr lang="el-GR" sz="2000" dirty="0" smtClean="0"/>
              <a:t>Ο ενεργός άνθρακας, όπως και το </a:t>
            </a:r>
            <a:r>
              <a:rPr lang="en-US" sz="2000" dirty="0" smtClean="0"/>
              <a:t>silica gel</a:t>
            </a:r>
            <a:r>
              <a:rPr lang="el-GR" sz="2000" dirty="0" smtClean="0"/>
              <a:t>, χρειάζονται ανανέωση με τον καιρό και πρέπει να θερμαίνονται σε θερμοκρασία μεγαλύτερη από 150</a:t>
            </a:r>
            <a:r>
              <a:rPr lang="el-GR" sz="2000" dirty="0" smtClean="0">
                <a:latin typeface="Calibri" panose="020F0502020204030204" pitchFamily="34" charset="0"/>
              </a:rPr>
              <a:t>°</a:t>
            </a:r>
            <a:r>
              <a:rPr lang="en-US" sz="2000" dirty="0" smtClean="0"/>
              <a:t>C</a:t>
            </a:r>
            <a:r>
              <a:rPr lang="el-GR" sz="2000" dirty="0" smtClean="0"/>
              <a:t> για αναγέννηση</a:t>
            </a:r>
            <a:r>
              <a:rPr lang="en-US" sz="2000" dirty="0" smtClean="0"/>
              <a:t>.</a:t>
            </a:r>
          </a:p>
          <a:p>
            <a:pPr>
              <a:defRPr/>
            </a:pPr>
            <a:r>
              <a:rPr lang="el-GR" sz="2000" dirty="0" smtClean="0"/>
              <a:t>Ο ενεργός άνθρακας που είναι γεμάτος από θειϊκό αέριο θα μαυρίσει τον άργυρο.</a:t>
            </a:r>
            <a:endParaRPr lang="en-US" sz="2000" dirty="0" smtClean="0"/>
          </a:p>
        </p:txBody>
      </p:sp>
      <p:sp>
        <p:nvSpPr>
          <p:cNvPr id="6" name="TextBox 5"/>
          <p:cNvSpPr txBox="1"/>
          <p:nvPr/>
        </p:nvSpPr>
        <p:spPr>
          <a:xfrm>
            <a:off x="5220072" y="3699163"/>
            <a:ext cx="3096344"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rPr>
              <a:t>“</a:t>
            </a:r>
            <a:r>
              <a:rPr lang="en-US" sz="1200" dirty="0">
                <a:solidFill>
                  <a:schemeClr val="tx1">
                    <a:lumMod val="65000"/>
                    <a:lumOff val="35000"/>
                  </a:schemeClr>
                </a:solidFill>
                <a:hlinkClick r:id="rId3"/>
              </a:rPr>
              <a:t>Hoxne Hoard 2</a:t>
            </a:r>
            <a:r>
              <a:rPr lang="en-US" sz="1200" dirty="0">
                <a:solidFill>
                  <a:schemeClr val="tx1">
                    <a:lumMod val="65000"/>
                    <a:lumOff val="35000"/>
                  </a:schemeClr>
                </a:solidFill>
              </a:rPr>
              <a:t>” </a:t>
            </a:r>
            <a:r>
              <a:rPr lang="el-GR" sz="1200" dirty="0" smtClean="0">
                <a:solidFill>
                  <a:schemeClr val="tx1">
                    <a:lumMod val="65000"/>
                    <a:lumOff val="35000"/>
                  </a:schemeClr>
                </a:solidFill>
              </a:rPr>
              <a:t>από  </a:t>
            </a:r>
            <a:r>
              <a:rPr lang="en-US" sz="1200" dirty="0">
                <a:hlinkClick r:id="rId4" tooltip="User:Mike Peel"/>
              </a:rPr>
              <a:t>Mike </a:t>
            </a:r>
            <a:r>
              <a:rPr lang="en-US" sz="1200" dirty="0" smtClean="0">
                <a:hlinkClick r:id="rId4" tooltip="User:Mike Peel"/>
              </a:rPr>
              <a:t>Peel</a:t>
            </a:r>
            <a:r>
              <a:rPr lang="el-GR" sz="1200" dirty="0" smtClean="0"/>
              <a:t> </a:t>
            </a:r>
            <a:r>
              <a:rPr lang="el-GR" sz="1200" dirty="0" smtClean="0">
                <a:solidFill>
                  <a:schemeClr val="tx1">
                    <a:lumMod val="65000"/>
                    <a:lumOff val="35000"/>
                  </a:schemeClr>
                </a:solidFill>
              </a:rPr>
              <a:t>διαθέσιμο με άδεια  </a:t>
            </a:r>
            <a:r>
              <a:rPr lang="en-US" sz="1200" dirty="0">
                <a:hlinkClick r:id="rId5"/>
              </a:rPr>
              <a:t>CC BY-SA 4.0</a:t>
            </a:r>
            <a:endParaRPr lang="en-US" sz="1200" dirty="0"/>
          </a:p>
        </p:txBody>
      </p:sp>
    </p:spTree>
    <p:extLst>
      <p:ext uri="{BB962C8B-B14F-4D97-AF65-F5344CB8AC3E}">
        <p14:creationId xmlns:p14="http://schemas.microsoft.com/office/powerpoint/2010/main" val="841398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95486"/>
            <a:ext cx="3635895" cy="857250"/>
          </a:xfrm>
        </p:spPr>
        <p:txBody>
          <a:bodyPr/>
          <a:lstStyle/>
          <a:p>
            <a:pPr eaLnBrk="1" hangingPunct="1"/>
            <a:r>
              <a:rPr lang="el-GR" altLang="el-GR" sz="2800" dirty="0" smtClean="0">
                <a:solidFill>
                  <a:schemeClr val="bg1"/>
                </a:solidFill>
                <a:latin typeface="+mn-lt"/>
              </a:rPr>
              <a:t>Καθαρισμός Ιστορικών Κραμάτων Αργύρου</a:t>
            </a:r>
          </a:p>
        </p:txBody>
      </p:sp>
      <p:sp>
        <p:nvSpPr>
          <p:cNvPr id="2" name="Content Placeholder 1"/>
          <p:cNvSpPr>
            <a:spLocks noGrp="1"/>
          </p:cNvSpPr>
          <p:nvPr>
            <p:ph idx="13"/>
          </p:nvPr>
        </p:nvSpPr>
        <p:spPr>
          <a:xfrm>
            <a:off x="179512" y="1491630"/>
            <a:ext cx="3240360" cy="3459832"/>
          </a:xfrm>
        </p:spPr>
        <p:txBody>
          <a:bodyPr>
            <a:noAutofit/>
          </a:bodyPr>
          <a:lstStyle/>
          <a:p>
            <a:r>
              <a:rPr lang="el-GR" sz="2400" dirty="0"/>
              <a:t>Εγχάρακτες λεπτομέρειες </a:t>
            </a:r>
          </a:p>
          <a:p>
            <a:endParaRPr lang="el-GR" sz="2400" dirty="0"/>
          </a:p>
          <a:p>
            <a:r>
              <a:rPr lang="el-GR" sz="2400" dirty="0"/>
              <a:t>Σύνθετη διακόσμηση</a:t>
            </a:r>
          </a:p>
          <a:p>
            <a:endParaRPr lang="el-GR" sz="2400" dirty="0"/>
          </a:p>
          <a:p>
            <a:r>
              <a:rPr lang="el-GR" sz="2400" dirty="0" err="1"/>
              <a:t>Νιέλο</a:t>
            </a:r>
            <a:r>
              <a:rPr lang="el-GR" sz="2400" dirty="0"/>
              <a:t> &amp; επιχρύσωση </a:t>
            </a:r>
          </a:p>
          <a:p>
            <a:endParaRPr lang="el-GR" sz="2400" dirty="0"/>
          </a:p>
        </p:txBody>
      </p:sp>
      <p:pic>
        <p:nvPicPr>
          <p:cNvPr id="30724" name="Picture 5" descr="sca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7" y="2497054"/>
            <a:ext cx="5508103" cy="264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scan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7" y="0"/>
            <a:ext cx="5508104" cy="249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35896" y="2266221"/>
            <a:ext cx="5508104"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713623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l-GR" altLang="el-GR" sz="3100" dirty="0" smtClean="0"/>
              <a:t>Αφαίρεση </a:t>
            </a:r>
            <a:r>
              <a:rPr lang="en-US" altLang="el-GR" sz="3100" dirty="0" smtClean="0"/>
              <a:t>“</a:t>
            </a:r>
            <a:r>
              <a:rPr lang="el-GR" altLang="el-GR" sz="3100" dirty="0" smtClean="0"/>
              <a:t>αμαύρωσης</a:t>
            </a:r>
            <a:r>
              <a:rPr lang="en-US" altLang="el-GR" sz="3100" dirty="0" smtClean="0"/>
              <a:t>”</a:t>
            </a:r>
            <a:r>
              <a:rPr lang="el-GR" altLang="el-GR" sz="3100" dirty="0" smtClean="0"/>
              <a:t> από ιστορικό ασήμι</a:t>
            </a:r>
          </a:p>
        </p:txBody>
      </p:sp>
      <p:sp>
        <p:nvSpPr>
          <p:cNvPr id="2" name="TextBox 1"/>
          <p:cNvSpPr txBox="1"/>
          <p:nvPr/>
        </p:nvSpPr>
        <p:spPr>
          <a:xfrm>
            <a:off x="4939200" y="2626886"/>
            <a:ext cx="2651527" cy="273600"/>
          </a:xfrm>
          <a:prstGeom prst="rect">
            <a:avLst/>
          </a:prstGeom>
          <a:solidFill>
            <a:schemeClr val="bg1">
              <a:lumMod val="95000"/>
            </a:schemeClr>
          </a:solidFill>
        </p:spPr>
        <p:txBody>
          <a:bodyPr wrap="square">
            <a:spAutoFit/>
          </a:bodyPr>
          <a:lstStyle/>
          <a:p>
            <a:pPr algn="ctr">
              <a:defRPr/>
            </a:pPr>
            <a:r>
              <a:rPr lang="en-GB" sz="1050" dirty="0" smtClean="0">
                <a:hlinkClick r:id="rId2"/>
              </a:rPr>
              <a:t>cornelissen.com</a:t>
            </a:r>
            <a:endParaRPr lang="el-GR" sz="1050" dirty="0"/>
          </a:p>
        </p:txBody>
      </p:sp>
      <p:sp>
        <p:nvSpPr>
          <p:cNvPr id="3" name="TextBox 2"/>
          <p:cNvSpPr txBox="1"/>
          <p:nvPr/>
        </p:nvSpPr>
        <p:spPr>
          <a:xfrm>
            <a:off x="4940399" y="4899732"/>
            <a:ext cx="4203601" cy="253916"/>
          </a:xfrm>
          <a:prstGeom prst="rect">
            <a:avLst/>
          </a:prstGeom>
          <a:solidFill>
            <a:schemeClr val="bg1">
              <a:lumMod val="95000"/>
            </a:schemeClr>
          </a:solidFill>
        </p:spPr>
        <p:txBody>
          <a:bodyPr wrap="square">
            <a:spAutoFit/>
          </a:bodyPr>
          <a:lstStyle/>
          <a:p>
            <a:pPr algn="ctr">
              <a:defRPr/>
            </a:pPr>
            <a:r>
              <a:rPr lang="en-GB" sz="1050" dirty="0" smtClean="0">
                <a:hlinkClick r:id="rId3"/>
              </a:rPr>
              <a:t>Michigan University, Department of Chemistry</a:t>
            </a:r>
            <a:endParaRPr lang="el-GR" sz="1050" dirty="0"/>
          </a:p>
        </p:txBody>
      </p:sp>
      <p:pic>
        <p:nvPicPr>
          <p:cNvPr id="10"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399" y="2899760"/>
            <a:ext cx="4203601" cy="2010681"/>
          </a:xfrm>
          <a:prstGeom prst="rect">
            <a:avLst/>
          </a:prstGeom>
        </p:spPr>
      </p:pic>
      <p:sp>
        <p:nvSpPr>
          <p:cNvPr id="5" name="Content Placeholder 4"/>
          <p:cNvSpPr>
            <a:spLocks noGrp="1"/>
          </p:cNvSpPr>
          <p:nvPr>
            <p:ph idx="1"/>
          </p:nvPr>
        </p:nvSpPr>
        <p:spPr/>
        <p:txBody>
          <a:bodyPr>
            <a:noAutofit/>
          </a:bodyPr>
          <a:lstStyle/>
          <a:p>
            <a:pPr>
              <a:spcBef>
                <a:spcPts val="600"/>
              </a:spcBef>
              <a:buClr>
                <a:srgbClr val="553258"/>
              </a:buClr>
            </a:pPr>
            <a:r>
              <a:rPr lang="el-GR" altLang="el-GR" sz="2000" dirty="0"/>
              <a:t>Οι συντηρητές καθαρίζουν αντικείμενα από ασήμι με </a:t>
            </a:r>
            <a:r>
              <a:rPr lang="el-GR" altLang="el-GR" sz="2000" dirty="0" err="1"/>
              <a:t>αποξεστική</a:t>
            </a:r>
            <a:r>
              <a:rPr lang="el-GR" altLang="el-GR" sz="2000" dirty="0"/>
              <a:t> σκόνη ανθρακικού ασβεστίου  ή </a:t>
            </a:r>
            <a:r>
              <a:rPr lang="el-GR" altLang="el-GR" sz="2000" dirty="0" err="1"/>
              <a:t>τάλκη</a:t>
            </a:r>
            <a:r>
              <a:rPr lang="el-GR" altLang="el-GR" sz="2000" dirty="0"/>
              <a:t>(</a:t>
            </a:r>
            <a:r>
              <a:rPr lang="en-US" altLang="el-GR" sz="2000" dirty="0" err="1"/>
              <a:t>precipated</a:t>
            </a:r>
            <a:r>
              <a:rPr lang="en-US" altLang="el-GR" sz="2000" dirty="0"/>
              <a:t> calcium carbonate)</a:t>
            </a:r>
            <a:r>
              <a:rPr lang="el-GR" altLang="el-GR" sz="2000" dirty="0"/>
              <a:t> πάνω σε βαμβάκι σε μορφή πάστας με νερό ή αιθανόλη (προσοχή το </a:t>
            </a:r>
            <a:r>
              <a:rPr lang="el-GR" altLang="el-GR" sz="2000" dirty="0" err="1"/>
              <a:t>αποξεστικό</a:t>
            </a:r>
            <a:r>
              <a:rPr lang="el-GR" altLang="el-GR" sz="2000" dirty="0"/>
              <a:t> να είναι πολύ λεπτόκοκκο).</a:t>
            </a:r>
          </a:p>
          <a:p>
            <a:pPr>
              <a:spcBef>
                <a:spcPts val="600"/>
              </a:spcBef>
              <a:buClr>
                <a:srgbClr val="553258"/>
              </a:buClr>
            </a:pPr>
            <a:r>
              <a:rPr lang="el-GR" altLang="el-GR" sz="2000" dirty="0"/>
              <a:t>Επίσης, οι συντηρητές καθαρίζουν με </a:t>
            </a:r>
            <a:r>
              <a:rPr lang="el-GR" altLang="el-GR" sz="2000" dirty="0" err="1"/>
              <a:t>ανιονικά</a:t>
            </a:r>
            <a:r>
              <a:rPr lang="el-GR" altLang="el-GR" sz="2000" dirty="0"/>
              <a:t> απορρυπαντικά (</a:t>
            </a:r>
            <a:r>
              <a:rPr lang="en-US" altLang="el-GR" sz="2000" dirty="0"/>
              <a:t>anionic)</a:t>
            </a:r>
            <a:r>
              <a:rPr lang="el-GR" altLang="el-GR" sz="2000" dirty="0"/>
              <a:t> ή μη ιονικά, όπως το </a:t>
            </a:r>
            <a:r>
              <a:rPr lang="en-US" altLang="el-GR" sz="2000" dirty="0"/>
              <a:t>Triton XL-80N</a:t>
            </a:r>
            <a:r>
              <a:rPr lang="en-US" altLang="el-GR" sz="2000" dirty="0" smtClean="0"/>
              <a:t>.</a:t>
            </a:r>
            <a:endParaRPr lang="en-US" altLang="el-GR" sz="2000" dirty="0"/>
          </a:p>
        </p:txBody>
      </p:sp>
      <p:pic>
        <p:nvPicPr>
          <p:cNvPr id="12"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399" y="-15691"/>
            <a:ext cx="2642577" cy="2642577"/>
          </a:xfrm>
          <a:prstGeom prst="rect">
            <a:avLst/>
          </a:prstGeom>
        </p:spPr>
      </p:pic>
    </p:spTree>
    <p:extLst>
      <p:ext uri="{BB962C8B-B14F-4D97-AF65-F5344CB8AC3E}">
        <p14:creationId xmlns:p14="http://schemas.microsoft.com/office/powerpoint/2010/main" val="1851042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7950" y="-1"/>
            <a:ext cx="2946051" cy="2946051"/>
          </a:xfrm>
        </p:spPr>
      </p:pic>
      <p:pic>
        <p:nvPicPr>
          <p:cNvPr id="7"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950" y="2931791"/>
            <a:ext cx="2946050" cy="2211710"/>
          </a:xfrm>
          <a:prstGeom prst="rect">
            <a:avLst/>
          </a:prstGeom>
        </p:spPr>
      </p:pic>
      <p:sp>
        <p:nvSpPr>
          <p:cNvPr id="4" name="Rectangle 3"/>
          <p:cNvSpPr/>
          <p:nvPr/>
        </p:nvSpPr>
        <p:spPr>
          <a:xfrm>
            <a:off x="4139952" y="-8797"/>
            <a:ext cx="2057998" cy="51522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Content Placeholder 1"/>
          <p:cNvSpPr>
            <a:spLocks noGrp="1"/>
          </p:cNvSpPr>
          <p:nvPr>
            <p:ph idx="13"/>
          </p:nvPr>
        </p:nvSpPr>
        <p:spPr>
          <a:xfrm>
            <a:off x="179512" y="1275606"/>
            <a:ext cx="5472608" cy="3675856"/>
          </a:xfrm>
        </p:spPr>
        <p:txBody>
          <a:bodyPr>
            <a:normAutofit/>
          </a:bodyPr>
          <a:lstStyle/>
          <a:p>
            <a:pPr>
              <a:defRPr/>
            </a:pPr>
            <a:r>
              <a:rPr lang="el-GR" sz="2200" dirty="0"/>
              <a:t>Περιέχουν συνήθως νερό, απορρυπαντικό και </a:t>
            </a:r>
            <a:r>
              <a:rPr lang="el-GR" sz="2200" dirty="0" err="1"/>
              <a:t>αποξεστικό</a:t>
            </a:r>
            <a:r>
              <a:rPr lang="el-GR" sz="2200" dirty="0"/>
              <a:t> υλικό. Πολλές φορές περιέχουν και αμμωνία ως μέσο για την αύξηση της διαβροχής (</a:t>
            </a:r>
            <a:r>
              <a:rPr lang="en-US" sz="2200" dirty="0"/>
              <a:t>wetting agent).</a:t>
            </a:r>
            <a:r>
              <a:rPr lang="el-GR" sz="2200" dirty="0"/>
              <a:t> Όμως η αμμωνία διαβρώνει τα κράματα χαλκού αν παραμείνει στην επιφάνεια</a:t>
            </a:r>
            <a:endParaRPr lang="en-US" sz="2200" dirty="0"/>
          </a:p>
          <a:p>
            <a:pPr>
              <a:defRPr/>
            </a:pPr>
            <a:r>
              <a:rPr lang="el-GR" sz="2200" dirty="0"/>
              <a:t>Το </a:t>
            </a:r>
            <a:r>
              <a:rPr lang="el-GR" sz="2200" dirty="0" err="1"/>
              <a:t>αποξεστικό</a:t>
            </a:r>
            <a:r>
              <a:rPr lang="el-GR" sz="2200" dirty="0"/>
              <a:t> αφαιρεί το μαύρισμα από τον άργυρο, αλλά αφήνει εκδορές</a:t>
            </a:r>
            <a:r>
              <a:rPr lang="el-GR" sz="2200" dirty="0" smtClean="0"/>
              <a:t>.</a:t>
            </a:r>
            <a:endParaRPr lang="en-US" sz="2200" dirty="0"/>
          </a:p>
        </p:txBody>
      </p:sp>
      <p:sp>
        <p:nvSpPr>
          <p:cNvPr id="32770" name="Title 1"/>
          <p:cNvSpPr>
            <a:spLocks noGrp="1"/>
          </p:cNvSpPr>
          <p:nvPr>
            <p:ph type="title"/>
          </p:nvPr>
        </p:nvSpPr>
        <p:spPr>
          <a:xfrm>
            <a:off x="467544" y="123478"/>
            <a:ext cx="5184576" cy="857250"/>
          </a:xfrm>
        </p:spPr>
        <p:txBody>
          <a:bodyPr>
            <a:normAutofit fontScale="90000"/>
          </a:bodyPr>
          <a:lstStyle/>
          <a:p>
            <a:pPr eaLnBrk="1" hangingPunct="1"/>
            <a:r>
              <a:rPr lang="el-GR" altLang="el-GR" sz="3600" dirty="0" smtClean="0">
                <a:solidFill>
                  <a:schemeClr val="bg1"/>
                </a:solidFill>
              </a:rPr>
              <a:t>Όχι στα καθαριστικά του εμπορίου</a:t>
            </a:r>
          </a:p>
        </p:txBody>
      </p:sp>
    </p:spTree>
    <p:extLst>
      <p:ext uri="{BB962C8B-B14F-4D97-AF65-F5344CB8AC3E}">
        <p14:creationId xmlns:p14="http://schemas.microsoft.com/office/powerpoint/2010/main" val="140592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401" name="Group 57"/>
          <p:cNvGraphicFramePr>
            <a:graphicFrameLocks noGrp="1"/>
          </p:cNvGraphicFramePr>
          <p:nvPr>
            <p:ph idx="4294967295"/>
            <p:extLst>
              <p:ext uri="{D42A27DB-BD31-4B8C-83A1-F6EECF244321}">
                <p14:modId xmlns:p14="http://schemas.microsoft.com/office/powerpoint/2010/main" val="571005893"/>
              </p:ext>
            </p:extLst>
          </p:nvPr>
        </p:nvGraphicFramePr>
        <p:xfrm>
          <a:off x="457200" y="339502"/>
          <a:ext cx="8229600" cy="4443984"/>
        </p:xfrm>
        <a:graphic>
          <a:graphicData uri="http://schemas.openxmlformats.org/drawingml/2006/table">
            <a:tbl>
              <a:tblPr firstRow="1" bandRow="1">
                <a:tableStyleId>{9D7B26C5-4107-4FEC-AEDC-1716B250A1EF}</a:tableStyleId>
              </a:tblPr>
              <a:tblGrid>
                <a:gridCol w="2743200"/>
                <a:gridCol w="2743200"/>
                <a:gridCol w="2743200"/>
              </a:tblGrid>
              <a:tr h="51235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dirty="0" smtClean="0">
                          <a:ln>
                            <a:noFill/>
                          </a:ln>
                          <a:effectLst/>
                          <a:latin typeface="+mn-lt"/>
                        </a:rPr>
                        <a:t>Κοινή ονομασία</a:t>
                      </a:r>
                      <a:endParaRPr kumimoji="0" lang="el-GR" sz="1800" b="1" i="0" u="none" strike="noStrike" cap="none" normalizeH="0" baseline="0" dirty="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Τύπος</a:t>
                      </a:r>
                      <a:endParaRPr kumimoji="0" lang="el-GR" sz="1800" b="1"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Σκληρότητα</a:t>
                      </a:r>
                    </a:p>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(Mohs’ scale)</a:t>
                      </a:r>
                      <a:endParaRPr kumimoji="0" lang="el-GR" sz="1800" b="1"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Αλουμίνα</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Al</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O</a:t>
                      </a:r>
                      <a:r>
                        <a:rPr kumimoji="0" lang="en-US" sz="1800" u="none" strike="noStrike" cap="none" normalizeH="0" baseline="-25000" smtClean="0">
                          <a:ln>
                            <a:noFill/>
                          </a:ln>
                          <a:effectLst/>
                          <a:latin typeface="+mn-lt"/>
                        </a:rPr>
                        <a:t>3</a:t>
                      </a:r>
                      <a:r>
                        <a:rPr kumimoji="0" lang="en-US" sz="1800" u="none" strike="noStrike" cap="none" normalizeH="0" baseline="0" smtClean="0">
                          <a:ln>
                            <a:noFill/>
                          </a:ln>
                          <a:effectLst/>
                          <a:latin typeface="+mn-lt"/>
                        </a:rPr>
                        <a:t> </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9 (</a:t>
                      </a:r>
                      <a:r>
                        <a:rPr kumimoji="0" lang="el-GR" sz="1800" u="none" strike="noStrike" cap="none" normalizeH="0" baseline="0" smtClean="0">
                          <a:ln>
                            <a:noFill/>
                          </a:ln>
                          <a:effectLst/>
                          <a:latin typeface="+mn-lt"/>
                        </a:rPr>
                        <a:t>σκληρό)</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Διοξείδιο πυριτίου</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SiO</a:t>
                      </a:r>
                      <a:r>
                        <a:rPr kumimoji="0" lang="en-US" sz="1800" u="none" strike="noStrike" cap="none" normalizeH="0" baseline="-25000" smtClean="0">
                          <a:ln>
                            <a:noFill/>
                          </a:ln>
                          <a:effectLst/>
                          <a:latin typeface="+mn-lt"/>
                        </a:rPr>
                        <a:t>2</a:t>
                      </a:r>
                      <a:endParaRPr kumimoji="0" lang="el-GR" sz="1800" b="0" i="0" u="none" strike="noStrike" cap="none" normalizeH="0" baseline="-2500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7</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Αιματίτης</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Fe</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O</a:t>
                      </a:r>
                      <a:r>
                        <a:rPr kumimoji="0" lang="en-US" sz="1800" u="none" strike="noStrike" cap="none" normalizeH="0" baseline="-25000" smtClean="0">
                          <a:ln>
                            <a:noFill/>
                          </a:ln>
                          <a:effectLst/>
                          <a:latin typeface="+mn-lt"/>
                        </a:rPr>
                        <a:t>3</a:t>
                      </a:r>
                      <a:endParaRPr kumimoji="0" lang="el-GR" sz="1800" b="0" i="0" u="none" strike="noStrike" cap="none" normalizeH="0" baseline="-2500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6</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Διοξείδιο τιτανίου</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TiO</a:t>
                      </a:r>
                      <a:r>
                        <a:rPr kumimoji="0" lang="en-US" sz="1800" u="none" strike="noStrike" cap="none" normalizeH="0" baseline="-25000" smtClean="0">
                          <a:ln>
                            <a:noFill/>
                          </a:ln>
                          <a:effectLst/>
                          <a:latin typeface="+mn-lt"/>
                        </a:rPr>
                        <a:t>2</a:t>
                      </a:r>
                      <a:endParaRPr kumimoji="0" lang="el-GR" sz="1800" b="0" i="0" u="none" strike="noStrike" cap="none" normalizeH="0" baseline="-2500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5-5,6</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Άργυρος</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Ag</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2,5-4</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Ανθρακικό ασβέστιο</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CaCO</a:t>
                      </a:r>
                      <a:r>
                        <a:rPr kumimoji="0" lang="en-US" sz="1800" u="none" strike="noStrike" cap="none" normalizeH="0" baseline="-25000" smtClean="0">
                          <a:ln>
                            <a:noFill/>
                          </a:ln>
                          <a:effectLst/>
                          <a:latin typeface="+mn-lt"/>
                        </a:rPr>
                        <a:t>3</a:t>
                      </a:r>
                      <a:endParaRPr kumimoji="0" lang="el-GR" sz="1800" b="0" i="0" u="none" strike="noStrike" cap="none" normalizeH="0" baseline="-2500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3</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Θειούχος χαλκός</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Cu</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S</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2,5-3</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Θειούχος άργυρος</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Ag</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S</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2-2,5</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Άργιλος πορσελάνης</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Al</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O</a:t>
                      </a:r>
                      <a:r>
                        <a:rPr kumimoji="0" lang="en-US" sz="1800" u="none" strike="noStrike" cap="none" normalizeH="0" baseline="-25000" smtClean="0">
                          <a:ln>
                            <a:noFill/>
                          </a:ln>
                          <a:effectLst/>
                          <a:latin typeface="+mn-lt"/>
                        </a:rPr>
                        <a:t>3</a:t>
                      </a:r>
                      <a:r>
                        <a:rPr kumimoji="0" lang="en-US" sz="1800" u="none" strike="noStrike" cap="none" normalizeH="0" baseline="0" smtClean="0">
                          <a:ln>
                            <a:noFill/>
                          </a:ln>
                          <a:effectLst/>
                          <a:latin typeface="+mn-lt"/>
                        </a:rPr>
                        <a:t>·2SiO</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·2H</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O</a:t>
                      </a:r>
                      <a:endParaRPr kumimoji="0" lang="en-US" sz="1800" b="0" i="0" u="none" strike="noStrike" cap="none" normalizeH="0" baseline="0" smtClean="0">
                        <a:ln>
                          <a:noFill/>
                        </a:ln>
                        <a:solidFill>
                          <a:schemeClr val="tx1"/>
                        </a:solidFill>
                        <a:effectLst/>
                        <a:latin typeface="+mn-lt"/>
                        <a:cs typeface="Times New Roman" panose="02020603050405020304" pitchFamily="18" charset="0"/>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2-2,5</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Γη διατόμων</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smtClean="0">
                          <a:ln>
                            <a:noFill/>
                          </a:ln>
                          <a:effectLst/>
                          <a:latin typeface="+mn-lt"/>
                        </a:rPr>
                        <a:t>90%SiO</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,3-5%Al</a:t>
                      </a:r>
                      <a:r>
                        <a:rPr kumimoji="0" lang="en-US" sz="1800" u="none" strike="noStrike" cap="none" normalizeH="0" baseline="-25000" smtClean="0">
                          <a:ln>
                            <a:noFill/>
                          </a:ln>
                          <a:effectLst/>
                          <a:latin typeface="+mn-lt"/>
                        </a:rPr>
                        <a:t>2</a:t>
                      </a:r>
                      <a:r>
                        <a:rPr kumimoji="0" lang="en-US" sz="1800" u="none" strike="noStrike" cap="none" normalizeH="0" baseline="0" smtClean="0">
                          <a:ln>
                            <a:noFill/>
                          </a:ln>
                          <a:effectLst/>
                          <a:latin typeface="+mn-lt"/>
                        </a:rPr>
                        <a:t>O</a:t>
                      </a:r>
                      <a:r>
                        <a:rPr kumimoji="0" lang="en-US" sz="1800" u="none" strike="noStrike" cap="none" normalizeH="0" baseline="-25000" smtClean="0">
                          <a:ln>
                            <a:noFill/>
                          </a:ln>
                          <a:effectLst/>
                          <a:latin typeface="+mn-lt"/>
                        </a:rPr>
                        <a:t>3</a:t>
                      </a:r>
                      <a:endParaRPr kumimoji="0" lang="el-GR" sz="1800" b="0" i="0" u="none" strike="noStrike" cap="none" normalizeH="0" baseline="-2500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smtClean="0">
                          <a:ln>
                            <a:noFill/>
                          </a:ln>
                          <a:effectLst/>
                          <a:latin typeface="+mn-lt"/>
                        </a:rPr>
                        <a:t>1-1,5</a:t>
                      </a:r>
                      <a:endParaRPr kumimoji="0" lang="el-GR" sz="1800" b="0" i="0" u="none" strike="noStrike" cap="none" normalizeH="0" baseline="0" smtClean="0">
                        <a:ln>
                          <a:noFill/>
                        </a:ln>
                        <a:solidFill>
                          <a:schemeClr val="tx1"/>
                        </a:solidFill>
                        <a:effectLst/>
                        <a:latin typeface="+mn-lt"/>
                      </a:endParaRPr>
                    </a:p>
                  </a:txBody>
                  <a:tcPr marL="82296" marR="82296" marT="34290" marB="34290" horzOverflow="overflow"/>
                </a:tc>
              </a:tr>
              <a:tr h="261406">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dirty="0" smtClean="0">
                          <a:ln>
                            <a:noFill/>
                          </a:ln>
                          <a:effectLst/>
                          <a:latin typeface="+mn-lt"/>
                        </a:rPr>
                        <a:t>T</a:t>
                      </a:r>
                      <a:r>
                        <a:rPr kumimoji="0" lang="el-GR" sz="1800" u="none" strike="noStrike" cap="none" normalizeH="0" baseline="0" dirty="0" err="1" smtClean="0">
                          <a:ln>
                            <a:noFill/>
                          </a:ln>
                          <a:effectLst/>
                          <a:latin typeface="+mn-lt"/>
                        </a:rPr>
                        <a:t>άλκης</a:t>
                      </a:r>
                      <a:endParaRPr kumimoji="0" lang="el-GR" sz="1800" b="0" i="0" u="none" strike="noStrike" cap="none" normalizeH="0" baseline="0" dirty="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n-US" sz="1800" u="none" strike="noStrike" cap="none" normalizeH="0" baseline="0" dirty="0" smtClean="0">
                          <a:ln>
                            <a:noFill/>
                          </a:ln>
                          <a:effectLst/>
                          <a:latin typeface="+mn-lt"/>
                        </a:rPr>
                        <a:t>H</a:t>
                      </a:r>
                      <a:r>
                        <a:rPr kumimoji="0" lang="en-US" sz="1800" u="none" strike="noStrike" cap="none" normalizeH="0" baseline="-25000" dirty="0" smtClean="0">
                          <a:ln>
                            <a:noFill/>
                          </a:ln>
                          <a:effectLst/>
                          <a:latin typeface="+mn-lt"/>
                        </a:rPr>
                        <a:t>2</a:t>
                      </a:r>
                      <a:r>
                        <a:rPr kumimoji="0" lang="en-US" sz="1800" u="none" strike="noStrike" cap="none" normalizeH="0" baseline="0" dirty="0" smtClean="0">
                          <a:ln>
                            <a:noFill/>
                          </a:ln>
                          <a:effectLst/>
                          <a:latin typeface="+mn-lt"/>
                        </a:rPr>
                        <a:t>Mg</a:t>
                      </a:r>
                      <a:r>
                        <a:rPr kumimoji="0" lang="en-US" sz="1800" u="none" strike="noStrike" cap="none" normalizeH="0" baseline="-25000" dirty="0" smtClean="0">
                          <a:ln>
                            <a:noFill/>
                          </a:ln>
                          <a:effectLst/>
                          <a:latin typeface="+mn-lt"/>
                        </a:rPr>
                        <a:t>3</a:t>
                      </a:r>
                      <a:r>
                        <a:rPr kumimoji="0" lang="en-US" sz="1800" u="none" strike="noStrike" cap="none" normalizeH="0" baseline="0" dirty="0" smtClean="0">
                          <a:ln>
                            <a:noFill/>
                          </a:ln>
                          <a:effectLst/>
                          <a:latin typeface="+mn-lt"/>
                        </a:rPr>
                        <a:t>(SiO</a:t>
                      </a:r>
                      <a:r>
                        <a:rPr kumimoji="0" lang="en-US" sz="1800" u="none" strike="noStrike" cap="none" normalizeH="0" baseline="-25000" dirty="0" smtClean="0">
                          <a:ln>
                            <a:noFill/>
                          </a:ln>
                          <a:effectLst/>
                          <a:latin typeface="+mn-lt"/>
                        </a:rPr>
                        <a:t>3</a:t>
                      </a:r>
                      <a:r>
                        <a:rPr kumimoji="0" lang="en-US" sz="1800" u="none" strike="noStrike" cap="none" normalizeH="0" baseline="0" dirty="0" smtClean="0">
                          <a:ln>
                            <a:noFill/>
                          </a:ln>
                          <a:effectLst/>
                          <a:latin typeface="+mn-lt"/>
                        </a:rPr>
                        <a:t>)</a:t>
                      </a:r>
                      <a:r>
                        <a:rPr kumimoji="0" lang="en-US" sz="1800" u="none" strike="noStrike" cap="none" normalizeH="0" baseline="-25000" dirty="0" smtClean="0">
                          <a:ln>
                            <a:noFill/>
                          </a:ln>
                          <a:effectLst/>
                          <a:latin typeface="+mn-lt"/>
                        </a:rPr>
                        <a:t>4</a:t>
                      </a:r>
                      <a:endParaRPr kumimoji="0" lang="el-GR" sz="1800" b="0" i="0" u="none" strike="noStrike" cap="none" normalizeH="0" baseline="-25000" dirty="0" smtClean="0">
                        <a:ln>
                          <a:noFill/>
                        </a:ln>
                        <a:solidFill>
                          <a:schemeClr val="tx1"/>
                        </a:solidFill>
                        <a:effectLst/>
                        <a:latin typeface="+mn-lt"/>
                      </a:endParaRPr>
                    </a:p>
                  </a:txBody>
                  <a:tcPr marL="82296" marR="82296" marT="34290" marB="34290" horzOverflow="overflow"/>
                </a:tc>
                <a:tc>
                  <a:txBody>
                    <a:bodyPr/>
                    <a:lstStyle>
                      <a:lvl1pPr algn="l">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algn="l">
                        <a:spcBef>
                          <a:spcPct val="20000"/>
                        </a:spcBef>
                        <a:buClr>
                          <a:schemeClr val="tx2"/>
                        </a:buClr>
                        <a:defRPr sz="2800">
                          <a:solidFill>
                            <a:schemeClr val="tx1"/>
                          </a:solidFill>
                          <a:latin typeface="Arial" panose="020B0604020202020204" pitchFamily="34" charset="0"/>
                        </a:defRPr>
                      </a:lvl2pPr>
                      <a:lvl3pPr algn="l">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algn="l">
                        <a:spcBef>
                          <a:spcPct val="20000"/>
                        </a:spcBef>
                        <a:buClr>
                          <a:schemeClr val="tx2"/>
                        </a:buClr>
                        <a:defRPr sz="2800">
                          <a:solidFill>
                            <a:schemeClr val="tx1"/>
                          </a:solidFill>
                          <a:latin typeface="Arial" panose="020B0604020202020204" pitchFamily="34" charset="0"/>
                        </a:defRPr>
                      </a:lvl4pPr>
                      <a:lvl5pPr algn="l">
                        <a:spcBef>
                          <a:spcPct val="20000"/>
                        </a:spcBef>
                        <a:buClr>
                          <a:schemeClr val="tx2"/>
                        </a:buClr>
                        <a:defRPr sz="2800">
                          <a:solidFill>
                            <a:schemeClr val="tx1"/>
                          </a:solidFill>
                          <a:latin typeface="Arial" panose="020B0604020202020204" pitchFamily="34" charset="0"/>
                        </a:defRPr>
                      </a:lvl5pPr>
                      <a:lvl6pPr fontAlgn="base">
                        <a:spcBef>
                          <a:spcPct val="20000"/>
                        </a:spcBef>
                        <a:spcAft>
                          <a:spcPct val="0"/>
                        </a:spcAft>
                        <a:buClr>
                          <a:schemeClr val="tx2"/>
                        </a:buClr>
                        <a:defRPr sz="2800">
                          <a:solidFill>
                            <a:schemeClr val="tx1"/>
                          </a:solidFill>
                          <a:latin typeface="Arial" panose="020B0604020202020204" pitchFamily="34" charset="0"/>
                        </a:defRPr>
                      </a:lvl6pPr>
                      <a:lvl7pPr fontAlgn="base">
                        <a:spcBef>
                          <a:spcPct val="20000"/>
                        </a:spcBef>
                        <a:spcAft>
                          <a:spcPct val="0"/>
                        </a:spcAft>
                        <a:buClr>
                          <a:schemeClr val="tx2"/>
                        </a:buClr>
                        <a:defRPr sz="2800">
                          <a:solidFill>
                            <a:schemeClr val="tx1"/>
                          </a:solidFill>
                          <a:latin typeface="Arial" panose="020B0604020202020204" pitchFamily="34" charset="0"/>
                        </a:defRPr>
                      </a:lvl7pPr>
                      <a:lvl8pPr fontAlgn="base">
                        <a:spcBef>
                          <a:spcPct val="20000"/>
                        </a:spcBef>
                        <a:spcAft>
                          <a:spcPct val="0"/>
                        </a:spcAft>
                        <a:buClr>
                          <a:schemeClr val="tx2"/>
                        </a:buClr>
                        <a:defRPr sz="2800">
                          <a:solidFill>
                            <a:schemeClr val="tx1"/>
                          </a:solidFill>
                          <a:latin typeface="Arial" panose="020B0604020202020204" pitchFamily="34" charset="0"/>
                        </a:defRPr>
                      </a:lvl8pPr>
                      <a:lvl9pPr fontAlgn="base">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None/>
                        <a:tabLst/>
                      </a:pPr>
                      <a:r>
                        <a:rPr kumimoji="0" lang="el-GR" sz="1800" u="none" strike="noStrike" cap="none" normalizeH="0" baseline="0" dirty="0" smtClean="0">
                          <a:ln>
                            <a:noFill/>
                          </a:ln>
                          <a:effectLst/>
                          <a:latin typeface="+mn-lt"/>
                        </a:rPr>
                        <a:t>1 (μαλακό)</a:t>
                      </a:r>
                      <a:endParaRPr kumimoji="0" lang="el-GR" sz="1800" b="0" i="0" u="none" strike="noStrike" cap="none" normalizeH="0" baseline="0" dirty="0" smtClean="0">
                        <a:ln>
                          <a:noFill/>
                        </a:ln>
                        <a:solidFill>
                          <a:schemeClr val="tx1"/>
                        </a:solidFill>
                        <a:effectLst/>
                        <a:latin typeface="+mn-lt"/>
                      </a:endParaRPr>
                    </a:p>
                  </a:txBody>
                  <a:tcPr marL="82296" marR="82296" marT="34290" marB="34290" horzOverflow="overflow"/>
                </a:tc>
              </a:tr>
            </a:tbl>
          </a:graphicData>
        </a:graphic>
      </p:graphicFrame>
    </p:spTree>
    <p:extLst>
      <p:ext uri="{BB962C8B-B14F-4D97-AF65-F5344CB8AC3E}">
        <p14:creationId xmlns:p14="http://schemas.microsoft.com/office/powerpoint/2010/main" val="10585430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p:txBody>
          <a:bodyPr>
            <a:normAutofit/>
          </a:bodyPr>
          <a:lstStyle/>
          <a:p>
            <a:r>
              <a:rPr lang="el-GR" altLang="el-GR" sz="3600" dirty="0" smtClean="0"/>
              <a:t>Πληροφορίες υποβάθρου</a:t>
            </a:r>
          </a:p>
        </p:txBody>
      </p:sp>
      <p:sp>
        <p:nvSpPr>
          <p:cNvPr id="7171" name="Content Placeholder 5"/>
          <p:cNvSpPr>
            <a:spLocks noGrp="1"/>
          </p:cNvSpPr>
          <p:nvPr>
            <p:ph idx="1"/>
          </p:nvPr>
        </p:nvSpPr>
        <p:spPr/>
        <p:txBody>
          <a:bodyPr/>
          <a:lstStyle/>
          <a:p>
            <a:pPr>
              <a:buFont typeface="Wingdings 3" pitchFamily="18" charset="2"/>
              <a:buNone/>
            </a:pPr>
            <a:r>
              <a:rPr lang="el-GR" altLang="el-GR" smtClean="0"/>
              <a:t>Διδασκαλία και ύλη μαθήματος</a:t>
            </a:r>
            <a:r>
              <a:rPr lang="en-US" altLang="el-GR" smtClean="0"/>
              <a:t>:</a:t>
            </a:r>
          </a:p>
          <a:p>
            <a:r>
              <a:rPr lang="el-GR" altLang="el-GR" smtClean="0"/>
              <a:t>Συντήρηση Λαογραφικών Αντικειμένων</a:t>
            </a:r>
            <a:endParaRPr lang="en-US" altLang="el-GR" smtClean="0"/>
          </a:p>
        </p:txBody>
      </p:sp>
    </p:spTree>
    <p:extLst>
      <p:ext uri="{BB962C8B-B14F-4D97-AF65-F5344CB8AC3E}">
        <p14:creationId xmlns:p14="http://schemas.microsoft.com/office/powerpoint/2010/main" val="3343288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Autofit/>
          </a:bodyPr>
          <a:lstStyle/>
          <a:p>
            <a:pPr eaLnBrk="1" hangingPunct="1"/>
            <a:r>
              <a:rPr lang="el-GR" altLang="el-GR" sz="2800" dirty="0" smtClean="0">
                <a:latin typeface="+mn-lt"/>
              </a:rPr>
              <a:t>Αφαίρεση </a:t>
            </a:r>
            <a:r>
              <a:rPr lang="en-US" altLang="el-GR" sz="2800" dirty="0" smtClean="0">
                <a:latin typeface="+mn-lt"/>
              </a:rPr>
              <a:t>“</a:t>
            </a:r>
            <a:r>
              <a:rPr lang="el-GR" altLang="el-GR" sz="2800" dirty="0" smtClean="0">
                <a:latin typeface="+mn-lt"/>
              </a:rPr>
              <a:t>αμαύρωσης</a:t>
            </a:r>
            <a:r>
              <a:rPr lang="en-US" altLang="el-GR" sz="2800" dirty="0" smtClean="0">
                <a:latin typeface="+mn-lt"/>
              </a:rPr>
              <a:t>”</a:t>
            </a:r>
            <a:r>
              <a:rPr lang="el-GR" altLang="el-GR" sz="2800" dirty="0" smtClean="0">
                <a:latin typeface="+mn-lt"/>
              </a:rPr>
              <a:t> από ασήμι με χημικά αντιδραστήρια</a:t>
            </a:r>
          </a:p>
        </p:txBody>
      </p:sp>
      <p:sp>
        <p:nvSpPr>
          <p:cNvPr id="3" name="Content Placeholder 2"/>
          <p:cNvSpPr>
            <a:spLocks noGrp="1"/>
          </p:cNvSpPr>
          <p:nvPr>
            <p:ph idx="1"/>
          </p:nvPr>
        </p:nvSpPr>
        <p:spPr/>
        <p:txBody>
          <a:bodyPr>
            <a:normAutofit/>
          </a:bodyPr>
          <a:lstStyle/>
          <a:p>
            <a:pPr>
              <a:spcBef>
                <a:spcPts val="600"/>
              </a:spcBef>
            </a:pPr>
            <a:r>
              <a:rPr lang="en-US" sz="2000" dirty="0" smtClean="0"/>
              <a:t>“</a:t>
            </a:r>
            <a:r>
              <a:rPr lang="el-GR" sz="2000" dirty="0" smtClean="0"/>
              <a:t>Διαλύματα καθαρισμού</a:t>
            </a:r>
            <a:r>
              <a:rPr lang="en-US" sz="2000" dirty="0" smtClean="0"/>
              <a:t>”</a:t>
            </a:r>
            <a:r>
              <a:rPr lang="el-GR" sz="2000" dirty="0" smtClean="0"/>
              <a:t> </a:t>
            </a:r>
            <a:r>
              <a:rPr lang="el-GR" sz="2000" dirty="0"/>
              <a:t>που περιέχουν οξύ, όπως </a:t>
            </a:r>
            <a:r>
              <a:rPr lang="el-GR" sz="2000" dirty="0" smtClean="0"/>
              <a:t>θειικό </a:t>
            </a:r>
            <a:r>
              <a:rPr lang="el-GR" sz="2000" dirty="0"/>
              <a:t>οξύ, και ένα </a:t>
            </a:r>
            <a:r>
              <a:rPr lang="el-GR" sz="2000" dirty="0" err="1"/>
              <a:t>συμπλοκοποιητή</a:t>
            </a:r>
            <a:r>
              <a:rPr lang="el-GR" sz="2000" dirty="0"/>
              <a:t>, όπως </a:t>
            </a:r>
            <a:r>
              <a:rPr lang="el-GR" sz="2000" dirty="0" err="1"/>
              <a:t>θειουρία</a:t>
            </a:r>
            <a:r>
              <a:rPr lang="el-GR" sz="2000" dirty="0"/>
              <a:t> (thiourea-H</a:t>
            </a:r>
            <a:r>
              <a:rPr lang="el-GR" sz="1050" dirty="0"/>
              <a:t>2</a:t>
            </a:r>
            <a:r>
              <a:rPr lang="el-GR" sz="2000" dirty="0"/>
              <a:t>NCSNH</a:t>
            </a:r>
            <a:r>
              <a:rPr lang="el-GR" sz="1100" dirty="0"/>
              <a:t>2</a:t>
            </a:r>
            <a:r>
              <a:rPr lang="el-GR" sz="2000" dirty="0"/>
              <a:t>). </a:t>
            </a:r>
          </a:p>
          <a:p>
            <a:pPr>
              <a:spcBef>
                <a:spcPts val="600"/>
              </a:spcBef>
            </a:pPr>
            <a:r>
              <a:rPr lang="el-GR" sz="2000" dirty="0"/>
              <a:t>Το οξύ διαλύει ελάχιστα τον Ag</a:t>
            </a:r>
            <a:r>
              <a:rPr lang="el-GR" sz="1050" dirty="0"/>
              <a:t>2</a:t>
            </a:r>
            <a:r>
              <a:rPr lang="el-GR" sz="2000" dirty="0"/>
              <a:t>S και η </a:t>
            </a:r>
            <a:r>
              <a:rPr lang="el-GR" sz="2000" dirty="0" err="1"/>
              <a:t>θειουρία</a:t>
            </a:r>
            <a:r>
              <a:rPr lang="el-GR" sz="2000" dirty="0"/>
              <a:t> </a:t>
            </a:r>
            <a:r>
              <a:rPr lang="el-GR" sz="2000" dirty="0" err="1"/>
              <a:t>συμπλοκοποιεί</a:t>
            </a:r>
            <a:r>
              <a:rPr lang="el-GR" sz="2000" dirty="0"/>
              <a:t> τα ιόντα του αργύρου:  Ag</a:t>
            </a:r>
            <a:r>
              <a:rPr lang="el-GR" sz="1100" dirty="0"/>
              <a:t>2</a:t>
            </a:r>
            <a:r>
              <a:rPr lang="el-GR" sz="2000" dirty="0"/>
              <a:t>S + </a:t>
            </a:r>
            <a:r>
              <a:rPr lang="el-GR" sz="2000" dirty="0" smtClean="0"/>
              <a:t>2H</a:t>
            </a:r>
            <a:r>
              <a:rPr lang="el-GR" sz="2000" baseline="30000" dirty="0" smtClean="0"/>
              <a:t>+</a:t>
            </a:r>
            <a:r>
              <a:rPr lang="el-GR" sz="2000" dirty="0" smtClean="0"/>
              <a:t> </a:t>
            </a:r>
            <a:r>
              <a:rPr lang="el-GR" sz="2000" dirty="0"/>
              <a:t>+ 2n[CS(NH</a:t>
            </a:r>
            <a:r>
              <a:rPr lang="el-GR" sz="1200" dirty="0"/>
              <a:t>2</a:t>
            </a:r>
            <a:r>
              <a:rPr lang="el-GR" sz="2000" dirty="0"/>
              <a:t>)</a:t>
            </a:r>
            <a:r>
              <a:rPr lang="el-GR" sz="1200" dirty="0"/>
              <a:t>2</a:t>
            </a:r>
            <a:r>
              <a:rPr lang="el-GR" sz="2000" dirty="0"/>
              <a:t>] → 2Ag[CS(NH</a:t>
            </a:r>
            <a:r>
              <a:rPr lang="el-GR" sz="1100" dirty="0"/>
              <a:t>2</a:t>
            </a:r>
            <a:r>
              <a:rPr lang="el-GR" sz="2000" dirty="0"/>
              <a:t>)</a:t>
            </a:r>
            <a:r>
              <a:rPr lang="el-GR" sz="1200" dirty="0"/>
              <a:t>2</a:t>
            </a:r>
            <a:r>
              <a:rPr lang="el-GR" sz="2000" dirty="0"/>
              <a:t>]n</a:t>
            </a:r>
            <a:r>
              <a:rPr lang="el-GR" sz="2000" baseline="30000" dirty="0"/>
              <a:t>+</a:t>
            </a:r>
            <a:r>
              <a:rPr lang="el-GR" sz="2000" dirty="0"/>
              <a:t> + H</a:t>
            </a:r>
            <a:r>
              <a:rPr lang="el-GR" sz="1100" dirty="0"/>
              <a:t>2</a:t>
            </a:r>
            <a:r>
              <a:rPr lang="el-GR" sz="2000" dirty="0"/>
              <a:t>S</a:t>
            </a:r>
          </a:p>
          <a:p>
            <a:pPr>
              <a:spcBef>
                <a:spcPts val="600"/>
              </a:spcBef>
            </a:pPr>
            <a:r>
              <a:rPr lang="el-GR" sz="2000" dirty="0"/>
              <a:t>Τα </a:t>
            </a:r>
            <a:r>
              <a:rPr lang="en-US" sz="2000" dirty="0" smtClean="0"/>
              <a:t>“</a:t>
            </a:r>
            <a:r>
              <a:rPr lang="el-GR" sz="2000" dirty="0" smtClean="0"/>
              <a:t>διαλύματα καθαρισμού</a:t>
            </a:r>
            <a:r>
              <a:rPr lang="en-US" sz="2000" dirty="0" smtClean="0"/>
              <a:t>”</a:t>
            </a:r>
            <a:r>
              <a:rPr lang="el-GR" sz="2000" dirty="0" smtClean="0"/>
              <a:t> </a:t>
            </a:r>
            <a:r>
              <a:rPr lang="el-GR" sz="2000" dirty="0"/>
              <a:t>δεν είναι καλά για τη συντήρηση γιατί διαβρώνουν το </a:t>
            </a:r>
            <a:r>
              <a:rPr lang="el-GR" sz="2000" dirty="0" smtClean="0"/>
              <a:t>μέταλλο</a:t>
            </a:r>
            <a:endParaRPr lang="el-GR" sz="2000" dirty="0"/>
          </a:p>
        </p:txBody>
      </p:sp>
      <p:pic>
        <p:nvPicPr>
          <p:cNvPr id="34821"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300" y="-7686675"/>
            <a:ext cx="33496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22159" y="4227934"/>
            <a:ext cx="1783850" cy="276999"/>
          </a:xfrm>
          <a:prstGeom prst="rect">
            <a:avLst/>
          </a:prstGeom>
          <a:solidFill>
            <a:schemeClr val="bg1">
              <a:lumMod val="95000"/>
            </a:schemeClr>
          </a:solidFill>
        </p:spPr>
        <p:txBody>
          <a:bodyPr wrap="square">
            <a:spAutoFit/>
          </a:bodyPr>
          <a:lstStyle/>
          <a:p>
            <a:pPr algn="ctr">
              <a:defRPr/>
            </a:pPr>
            <a:r>
              <a:rPr lang="en-GB" sz="1200" dirty="0" smtClean="0">
                <a:hlinkClick r:id="rId3"/>
              </a:rPr>
              <a:t>rings-things.com</a:t>
            </a:r>
            <a:endParaRPr lang="el-GR" sz="1200" dirty="0"/>
          </a:p>
        </p:txBody>
      </p:sp>
      <p:pic>
        <p:nvPicPr>
          <p:cNvPr id="8" name="Online Image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29139"/>
            <a:ext cx="3059832" cy="4177544"/>
          </a:xfrm>
          <a:prstGeom prst="rect">
            <a:avLst/>
          </a:prstGeom>
        </p:spPr>
      </p:pic>
    </p:spTree>
    <p:extLst>
      <p:ext uri="{BB962C8B-B14F-4D97-AF65-F5344CB8AC3E}">
        <p14:creationId xmlns:p14="http://schemas.microsoft.com/office/powerpoint/2010/main" val="1389827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l-GR" altLang="el-GR" sz="3200" smtClean="0"/>
              <a:t>Καθαρισμός Αρχαιολογικών Κραμάτων Αργύρου</a:t>
            </a:r>
          </a:p>
        </p:txBody>
      </p:sp>
      <p:pic>
        <p:nvPicPr>
          <p:cNvPr id="3584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5009" y="987574"/>
            <a:ext cx="6553575" cy="4155926"/>
          </a:xfrm>
        </p:spPr>
      </p:pic>
      <p:sp>
        <p:nvSpPr>
          <p:cNvPr id="5" name="TextBox 4"/>
          <p:cNvSpPr txBox="1"/>
          <p:nvPr/>
        </p:nvSpPr>
        <p:spPr>
          <a:xfrm>
            <a:off x="345278" y="2600230"/>
            <a:ext cx="1872208" cy="830997"/>
          </a:xfrm>
          <a:prstGeom prst="rect">
            <a:avLst/>
          </a:prstGeom>
          <a:solidFill>
            <a:schemeClr val="bg1">
              <a:lumMod val="95000"/>
            </a:schemeClr>
          </a:solidFill>
        </p:spPr>
        <p:txBody>
          <a:bodyPr wrap="square" rtlCol="0">
            <a:spAutoFit/>
          </a:bodyPr>
          <a:lstStyle/>
          <a:p>
            <a:r>
              <a:rPr lang="en-US" sz="1200" dirty="0" smtClean="0">
                <a:solidFill>
                  <a:schemeClr val="tx1">
                    <a:lumMod val="65000"/>
                    <a:lumOff val="35000"/>
                  </a:schemeClr>
                </a:solidFill>
                <a:hlinkClick r:id="rId3"/>
              </a:rPr>
              <a:t>“</a:t>
            </a:r>
            <a:r>
              <a:rPr lang="en-US" sz="1200" dirty="0">
                <a:solidFill>
                  <a:schemeClr val="tx1">
                    <a:lumMod val="65000"/>
                    <a:lumOff val="35000"/>
                  </a:schemeClr>
                </a:solidFill>
                <a:hlinkClick r:id="rId3"/>
              </a:rPr>
              <a:t>Silver bull at the Delphi Archaeological Museum</a:t>
            </a:r>
            <a:r>
              <a:rPr lang="en-US" sz="1200" dirty="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smtClean="0">
                <a:hlinkClick r:id="rId4" tooltip="User:Tetraktys"/>
              </a:rPr>
              <a:t>Tetraktys</a:t>
            </a:r>
            <a:r>
              <a:rPr lang="en-US" sz="1200" dirty="0" smtClean="0"/>
              <a:t>  </a:t>
            </a:r>
            <a:r>
              <a:rPr lang="el-GR" sz="1200" dirty="0" smtClean="0">
                <a:solidFill>
                  <a:schemeClr val="tx1">
                    <a:lumMod val="65000"/>
                    <a:lumOff val="35000"/>
                  </a:schemeClr>
                </a:solidFill>
              </a:rPr>
              <a:t>διαθέσιμο με άδεια </a:t>
            </a:r>
            <a:r>
              <a:rPr lang="en-US" sz="1200" dirty="0">
                <a:hlinkClick r:id="rId5"/>
              </a:rPr>
              <a:t>CC BY-SA 3.0</a:t>
            </a:r>
            <a:endParaRPr lang="en-US" sz="1200" dirty="0"/>
          </a:p>
        </p:txBody>
      </p:sp>
    </p:spTree>
    <p:extLst>
      <p:ext uri="{BB962C8B-B14F-4D97-AF65-F5344CB8AC3E}">
        <p14:creationId xmlns:p14="http://schemas.microsoft.com/office/powerpoint/2010/main" val="3924660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32738" y="0"/>
            <a:ext cx="4320480" cy="857250"/>
          </a:xfrm>
        </p:spPr>
        <p:txBody>
          <a:bodyPr/>
          <a:lstStyle/>
          <a:p>
            <a:r>
              <a:rPr lang="en-US" altLang="en-US" dirty="0" smtClean="0"/>
              <a:t>“Horn” </a:t>
            </a:r>
            <a:r>
              <a:rPr lang="el-GR" altLang="en-US" dirty="0" smtClean="0"/>
              <a:t>άργυρος</a:t>
            </a:r>
          </a:p>
        </p:txBody>
      </p:sp>
      <p:sp>
        <p:nvSpPr>
          <p:cNvPr id="36868" name="Text Placeholder 3"/>
          <p:cNvSpPr>
            <a:spLocks noGrp="1"/>
          </p:cNvSpPr>
          <p:nvPr>
            <p:ph type="body" sz="half" idx="4294967295"/>
          </p:nvPr>
        </p:nvSpPr>
        <p:spPr>
          <a:xfrm>
            <a:off x="5181600" y="339502"/>
            <a:ext cx="3782888" cy="4536504"/>
          </a:xfrm>
        </p:spPr>
        <p:txBody>
          <a:bodyPr>
            <a:noAutofit/>
          </a:bodyPr>
          <a:lstStyle/>
          <a:p>
            <a:pPr>
              <a:spcBef>
                <a:spcPts val="600"/>
              </a:spcBef>
              <a:buClr>
                <a:srgbClr val="553258"/>
              </a:buClr>
            </a:pPr>
            <a:r>
              <a:rPr lang="el-GR" altLang="en-US" sz="2200" dirty="0" smtClean="0">
                <a:solidFill>
                  <a:schemeClr val="bg1"/>
                </a:solidFill>
              </a:rPr>
              <a:t>Η ταφή σε εδαφικές ή ενάλιες θέσεις μπορεί  να μετατρέψει τον άργυρο σε χλωριούχο άργυρο (</a:t>
            </a:r>
            <a:r>
              <a:rPr lang="en-US" altLang="en-US" sz="2200" dirty="0" err="1" smtClean="0">
                <a:solidFill>
                  <a:schemeClr val="bg1"/>
                </a:solidFill>
              </a:rPr>
              <a:t>AgCl</a:t>
            </a:r>
            <a:r>
              <a:rPr lang="el-GR" altLang="en-US" sz="2200" dirty="0" smtClean="0">
                <a:solidFill>
                  <a:schemeClr val="bg1"/>
                </a:solidFill>
              </a:rPr>
              <a:t>)</a:t>
            </a:r>
            <a:r>
              <a:rPr lang="en-US" altLang="en-US" sz="2200" dirty="0" smtClean="0">
                <a:solidFill>
                  <a:schemeClr val="bg1"/>
                </a:solidFill>
              </a:rPr>
              <a:t> </a:t>
            </a:r>
          </a:p>
          <a:p>
            <a:pPr>
              <a:spcBef>
                <a:spcPts val="600"/>
              </a:spcBef>
              <a:buClr>
                <a:srgbClr val="553258"/>
              </a:buClr>
            </a:pPr>
            <a:r>
              <a:rPr lang="el-GR" altLang="en-US" sz="2200" dirty="0" smtClean="0">
                <a:solidFill>
                  <a:schemeClr val="bg1"/>
                </a:solidFill>
              </a:rPr>
              <a:t>Σε αυτή την κατάσταση είναι γνωστός ως </a:t>
            </a:r>
            <a:r>
              <a:rPr lang="en-US" altLang="en-US" sz="2200" dirty="0" smtClean="0">
                <a:solidFill>
                  <a:schemeClr val="bg1"/>
                </a:solidFill>
              </a:rPr>
              <a:t>horn silver</a:t>
            </a:r>
          </a:p>
          <a:p>
            <a:pPr>
              <a:spcBef>
                <a:spcPts val="600"/>
              </a:spcBef>
              <a:buClr>
                <a:srgbClr val="553258"/>
              </a:buClr>
            </a:pPr>
            <a:r>
              <a:rPr lang="el-GR" altLang="en-US" sz="2200" dirty="0" smtClean="0">
                <a:solidFill>
                  <a:schemeClr val="bg1"/>
                </a:solidFill>
              </a:rPr>
              <a:t>Σε αυτή την κατάσταση μπορεί να είναι μερικώς ή ολικός </a:t>
            </a:r>
            <a:r>
              <a:rPr lang="el-GR" altLang="en-US" sz="2200" dirty="0" err="1" smtClean="0">
                <a:solidFill>
                  <a:schemeClr val="bg1"/>
                </a:solidFill>
              </a:rPr>
              <a:t>ορυκτοποιημένος</a:t>
            </a:r>
            <a:endParaRPr lang="en-US" altLang="en-US" sz="2200" dirty="0" smtClean="0">
              <a:solidFill>
                <a:schemeClr val="bg1"/>
              </a:solidFill>
            </a:endParaRPr>
          </a:p>
          <a:p>
            <a:pPr>
              <a:spcBef>
                <a:spcPts val="600"/>
              </a:spcBef>
              <a:buClr>
                <a:srgbClr val="553258"/>
              </a:buClr>
            </a:pPr>
            <a:r>
              <a:rPr lang="el-GR" altLang="en-US" sz="2200" dirty="0" smtClean="0">
                <a:solidFill>
                  <a:schemeClr val="bg1"/>
                </a:solidFill>
              </a:rPr>
              <a:t>Σκοπός  είναι  ο καθαρισμός ως την αρχική επιφάνεια</a:t>
            </a:r>
          </a:p>
        </p:txBody>
      </p:sp>
      <p:sp>
        <p:nvSpPr>
          <p:cNvPr id="36870" name="TextBox 2"/>
          <p:cNvSpPr txBox="1">
            <a:spLocks noChangeArrowheads="1"/>
          </p:cNvSpPr>
          <p:nvPr/>
        </p:nvSpPr>
        <p:spPr bwMode="auto">
          <a:xfrm>
            <a:off x="130778" y="3334221"/>
            <a:ext cx="472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spcBef>
                <a:spcPct val="0"/>
              </a:spcBef>
              <a:buClrTx/>
              <a:buSzTx/>
              <a:buFontTx/>
              <a:buNone/>
            </a:pPr>
            <a:r>
              <a:rPr lang="el-GR" altLang="el-GR" sz="1800" dirty="0">
                <a:latin typeface="+mn-lt"/>
              </a:rPr>
              <a:t>Σχηματικό διάγραμμα των στρωμάτων των προϊόντων διάβρωσης   που σχηματίζονται σε αντικείμενα από</a:t>
            </a:r>
            <a:r>
              <a:rPr lang="en-US" altLang="el-GR" sz="1800" dirty="0">
                <a:latin typeface="+mn-lt"/>
              </a:rPr>
              <a:t> horn silver</a:t>
            </a:r>
            <a:endParaRPr lang="el-GR" altLang="el-GR" sz="1800" dirty="0">
              <a:latin typeface="+mn-lt"/>
            </a:endParaRPr>
          </a:p>
        </p:txBody>
      </p:sp>
      <p:pic>
        <p:nvPicPr>
          <p:cNvPr id="8" name="Online Image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6" y="915566"/>
            <a:ext cx="4766592" cy="2448272"/>
          </a:xfrm>
          <a:prstGeom prst="rect">
            <a:avLst/>
          </a:prstGeom>
        </p:spPr>
      </p:pic>
      <p:sp>
        <p:nvSpPr>
          <p:cNvPr id="3" name="Rectangle 2"/>
          <p:cNvSpPr/>
          <p:nvPr/>
        </p:nvSpPr>
        <p:spPr>
          <a:xfrm>
            <a:off x="0" y="4374059"/>
            <a:ext cx="4950000" cy="769441"/>
          </a:xfrm>
          <a:prstGeom prst="rect">
            <a:avLst/>
          </a:prstGeom>
          <a:solidFill>
            <a:schemeClr val="bg1">
              <a:lumMod val="95000"/>
            </a:schemeClr>
          </a:solidFill>
        </p:spPr>
        <p:txBody>
          <a:bodyPr wrap="square">
            <a:spAutoFit/>
          </a:bodyPr>
          <a:lstStyle/>
          <a:p>
            <a:r>
              <a:rPr lang="en-US" sz="1100" dirty="0" smtClean="0"/>
              <a:t>Geraldine </a:t>
            </a:r>
            <a:r>
              <a:rPr lang="en-US" sz="1100" dirty="0" err="1" smtClean="0"/>
              <a:t>Marchand</a:t>
            </a:r>
            <a:r>
              <a:rPr lang="en-US" sz="1100" dirty="0" smtClean="0"/>
              <a:t>, </a:t>
            </a:r>
            <a:r>
              <a:rPr lang="en-US" sz="1100" dirty="0" err="1" smtClean="0"/>
              <a:t>Elodie</a:t>
            </a:r>
            <a:r>
              <a:rPr lang="en-US" sz="1100" dirty="0" smtClean="0"/>
              <a:t> </a:t>
            </a:r>
            <a:r>
              <a:rPr lang="en-US" sz="1100" dirty="0" err="1" smtClean="0"/>
              <a:t>Guilminot</a:t>
            </a:r>
            <a:r>
              <a:rPr lang="en-US" sz="1100" baseline="30000" dirty="0" smtClean="0"/>
              <a:t>*</a:t>
            </a:r>
            <a:r>
              <a:rPr lang="en-US" sz="1100" dirty="0" smtClean="0"/>
              <a:t>, </a:t>
            </a:r>
            <a:r>
              <a:rPr lang="en-US" sz="1100" dirty="0" err="1" smtClean="0"/>
              <a:t>Stéphane</a:t>
            </a:r>
            <a:r>
              <a:rPr lang="en-US" sz="1100" dirty="0" smtClean="0"/>
              <a:t> </a:t>
            </a:r>
            <a:r>
              <a:rPr lang="en-US" sz="1100" dirty="0" err="1" smtClean="0"/>
              <a:t>Lemoine</a:t>
            </a:r>
            <a:r>
              <a:rPr lang="en-US" sz="1100" dirty="0" smtClean="0"/>
              <a:t>, Loretta Rossetti, Michelle </a:t>
            </a:r>
            <a:r>
              <a:rPr lang="en-US" sz="1100" dirty="0" err="1" smtClean="0"/>
              <a:t>Vieau</a:t>
            </a:r>
            <a:r>
              <a:rPr lang="en-US" sz="1100" dirty="0" smtClean="0"/>
              <a:t> and </a:t>
            </a:r>
            <a:r>
              <a:rPr lang="en-US" sz="1100" dirty="0"/>
              <a:t>Nicolas </a:t>
            </a:r>
            <a:r>
              <a:rPr lang="en-US" sz="1100" dirty="0" err="1"/>
              <a:t>Stephant</a:t>
            </a:r>
            <a:r>
              <a:rPr lang="en-US" sz="1100" dirty="0"/>
              <a:t>, Degradation of archaeological horn silver artefacts in </a:t>
            </a:r>
            <a:r>
              <a:rPr lang="en-US" sz="1100" dirty="0" smtClean="0"/>
              <a:t>burials”, </a:t>
            </a:r>
            <a:r>
              <a:rPr lang="fr-FR" sz="1100" i="1" dirty="0" err="1"/>
              <a:t>Heritage</a:t>
            </a:r>
            <a:r>
              <a:rPr lang="fr-FR" sz="1100" i="1" dirty="0"/>
              <a:t> Science</a:t>
            </a:r>
            <a:r>
              <a:rPr lang="fr-FR" sz="1100" dirty="0"/>
              <a:t> 2014, 2:5  </a:t>
            </a:r>
            <a:r>
              <a:rPr lang="fr-FR" sz="1100" dirty="0" smtClean="0"/>
              <a:t>doi:10.1186/2050-7445-2-5 </a:t>
            </a:r>
            <a:r>
              <a:rPr lang="el-GR" sz="1100" dirty="0" smtClean="0"/>
              <a:t>διαθέσιμο με άδεια </a:t>
            </a:r>
            <a:r>
              <a:rPr lang="en-US" sz="1100" dirty="0">
                <a:hlinkClick r:id="rId3"/>
              </a:rPr>
              <a:t>CC BY </a:t>
            </a:r>
            <a:r>
              <a:rPr lang="en-US" sz="1100" dirty="0" smtClean="0">
                <a:hlinkClick r:id="rId3"/>
              </a:rPr>
              <a:t>2.0</a:t>
            </a:r>
            <a:endParaRPr lang="el-GR" sz="1100" dirty="0"/>
          </a:p>
        </p:txBody>
      </p:sp>
    </p:spTree>
    <p:extLst>
      <p:ext uri="{BB962C8B-B14F-4D97-AF65-F5344CB8AC3E}">
        <p14:creationId xmlns:p14="http://schemas.microsoft.com/office/powerpoint/2010/main" val="3795441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l-GR" altLang="el-GR" sz="3200" dirty="0" smtClean="0"/>
              <a:t>Αρχική επιφάνεια - Αντικείμενα από</a:t>
            </a:r>
            <a:r>
              <a:rPr lang="en-US" altLang="el-GR" sz="3200" dirty="0" smtClean="0"/>
              <a:t> horn silver</a:t>
            </a:r>
            <a:endParaRPr lang="el-GR" altLang="el-GR" sz="3200" dirty="0" smtClean="0"/>
          </a:p>
        </p:txBody>
      </p:sp>
      <p:sp>
        <p:nvSpPr>
          <p:cNvPr id="2" name="Content Placeholder 1"/>
          <p:cNvSpPr>
            <a:spLocks noGrp="1"/>
          </p:cNvSpPr>
          <p:nvPr>
            <p:ph idx="1"/>
          </p:nvPr>
        </p:nvSpPr>
        <p:spPr/>
        <p:txBody>
          <a:bodyPr>
            <a:noAutofit/>
          </a:bodyPr>
          <a:lstStyle/>
          <a:p>
            <a:r>
              <a:rPr lang="el-GR" sz="2200" dirty="0"/>
              <a:t>Στρώμα </a:t>
            </a:r>
            <a:r>
              <a:rPr lang="el-GR" sz="2200" dirty="0" smtClean="0"/>
              <a:t>1α - </a:t>
            </a:r>
            <a:r>
              <a:rPr lang="el-GR" sz="2200" dirty="0" err="1"/>
              <a:t>Ορυκτοποιημένος</a:t>
            </a:r>
            <a:r>
              <a:rPr lang="el-GR" sz="2200" dirty="0"/>
              <a:t> πυρήνας και </a:t>
            </a:r>
            <a:r>
              <a:rPr lang="el-GR" sz="2200" dirty="0" smtClean="0"/>
              <a:t>1β - Μεταλλικός </a:t>
            </a:r>
            <a:r>
              <a:rPr lang="el-GR" sz="2200" dirty="0"/>
              <a:t>πυρήνας</a:t>
            </a:r>
          </a:p>
          <a:p>
            <a:r>
              <a:rPr lang="el-GR" sz="2200" dirty="0"/>
              <a:t>Στρώμα 2 </a:t>
            </a:r>
            <a:r>
              <a:rPr lang="el-GR" sz="2200" dirty="0" smtClean="0"/>
              <a:t>- </a:t>
            </a:r>
            <a:r>
              <a:rPr lang="el-GR" sz="2200" dirty="0"/>
              <a:t>Αρχική επιφάνεια</a:t>
            </a:r>
          </a:p>
          <a:p>
            <a:r>
              <a:rPr lang="el-GR" sz="2200" dirty="0"/>
              <a:t>Στρώμα 3 </a:t>
            </a:r>
            <a:r>
              <a:rPr lang="el-GR" sz="2200" dirty="0" smtClean="0"/>
              <a:t>- Εξωτερικό </a:t>
            </a:r>
            <a:r>
              <a:rPr lang="el-GR" sz="2200" dirty="0"/>
              <a:t>στρώμα (για καθαρισμό ή αφαίρεση)</a:t>
            </a:r>
          </a:p>
          <a:p>
            <a:r>
              <a:rPr lang="el-GR" sz="2200" dirty="0"/>
              <a:t>Στρώμα </a:t>
            </a:r>
            <a:r>
              <a:rPr lang="el-GR" sz="2200" dirty="0" smtClean="0"/>
              <a:t>4 - </a:t>
            </a:r>
            <a:r>
              <a:rPr lang="el-GR" sz="2200" dirty="0"/>
              <a:t>Ρητίνη</a:t>
            </a:r>
          </a:p>
          <a:p>
            <a:r>
              <a:rPr lang="el-GR" sz="2200" dirty="0"/>
              <a:t>Στρώμα 3 </a:t>
            </a:r>
            <a:r>
              <a:rPr lang="el-GR" sz="2200" dirty="0" smtClean="0"/>
              <a:t>- Έχει </a:t>
            </a:r>
            <a:r>
              <a:rPr lang="el-GR" sz="2200" dirty="0"/>
              <a:t>διαφορετική σύσταση από το στρώμα </a:t>
            </a:r>
          </a:p>
          <a:p>
            <a:r>
              <a:rPr lang="el-GR" sz="2200" dirty="0"/>
              <a:t>Πιο πορώδες και </a:t>
            </a:r>
            <a:r>
              <a:rPr lang="el-GR" sz="2200" dirty="0" smtClean="0"/>
              <a:t>με </a:t>
            </a:r>
            <a:r>
              <a:rPr lang="el-GR" sz="2200" dirty="0"/>
              <a:t>μεγαλύτερο ποσό </a:t>
            </a:r>
            <a:r>
              <a:rPr lang="el-GR" sz="2200" dirty="0" err="1"/>
              <a:t>AgCl</a:t>
            </a:r>
            <a:r>
              <a:rPr lang="el-GR" sz="2200" dirty="0"/>
              <a:t> από το στρώμα 2</a:t>
            </a:r>
          </a:p>
          <a:p>
            <a:endParaRPr lang="el-GR" sz="2200" dirty="0"/>
          </a:p>
        </p:txBody>
      </p:sp>
      <p:pic>
        <p:nvPicPr>
          <p:cNvPr id="7" name="Online Image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400" y="-36000"/>
            <a:ext cx="2707200" cy="4114353"/>
          </a:xfrm>
          <a:prstGeom prst="rect">
            <a:avLst/>
          </a:prstGeom>
        </p:spPr>
      </p:pic>
      <p:sp>
        <p:nvSpPr>
          <p:cNvPr id="8" name="Rectangle 7"/>
          <p:cNvSpPr/>
          <p:nvPr/>
        </p:nvSpPr>
        <p:spPr>
          <a:xfrm>
            <a:off x="6080400" y="4035504"/>
            <a:ext cx="3068014" cy="1107996"/>
          </a:xfrm>
          <a:prstGeom prst="rect">
            <a:avLst/>
          </a:prstGeom>
          <a:solidFill>
            <a:schemeClr val="bg1">
              <a:lumMod val="95000"/>
            </a:schemeClr>
          </a:solidFill>
        </p:spPr>
        <p:txBody>
          <a:bodyPr wrap="square">
            <a:spAutoFit/>
          </a:bodyPr>
          <a:lstStyle/>
          <a:p>
            <a:r>
              <a:rPr lang="en-US" sz="1100" dirty="0" smtClean="0"/>
              <a:t>Geraldine </a:t>
            </a:r>
            <a:r>
              <a:rPr lang="en-US" sz="1100" dirty="0" err="1" smtClean="0"/>
              <a:t>Marchand</a:t>
            </a:r>
            <a:r>
              <a:rPr lang="en-US" sz="1100" dirty="0" smtClean="0"/>
              <a:t>, </a:t>
            </a:r>
            <a:r>
              <a:rPr lang="en-US" sz="1100" dirty="0" err="1" smtClean="0"/>
              <a:t>Elodie</a:t>
            </a:r>
            <a:r>
              <a:rPr lang="en-US" sz="1100" dirty="0" smtClean="0"/>
              <a:t> </a:t>
            </a:r>
            <a:r>
              <a:rPr lang="en-US" sz="1100" dirty="0" err="1" smtClean="0"/>
              <a:t>Guilminot</a:t>
            </a:r>
            <a:r>
              <a:rPr lang="en-US" sz="1100" baseline="30000" dirty="0" smtClean="0"/>
              <a:t>*</a:t>
            </a:r>
            <a:r>
              <a:rPr lang="en-US" sz="1100" dirty="0" smtClean="0"/>
              <a:t>, </a:t>
            </a:r>
            <a:r>
              <a:rPr lang="en-US" sz="1100" dirty="0" err="1" smtClean="0"/>
              <a:t>Stéphane</a:t>
            </a:r>
            <a:r>
              <a:rPr lang="en-US" sz="1100" dirty="0" smtClean="0"/>
              <a:t> </a:t>
            </a:r>
            <a:r>
              <a:rPr lang="en-US" sz="1100" dirty="0" err="1" smtClean="0"/>
              <a:t>Lemoine</a:t>
            </a:r>
            <a:r>
              <a:rPr lang="en-US" sz="1100" dirty="0" smtClean="0"/>
              <a:t>, Loretta Rossetti, Michelle </a:t>
            </a:r>
            <a:r>
              <a:rPr lang="en-US" sz="1100" dirty="0" err="1" smtClean="0"/>
              <a:t>Vieau</a:t>
            </a:r>
            <a:r>
              <a:rPr lang="en-US" sz="1100" dirty="0" smtClean="0"/>
              <a:t> and </a:t>
            </a:r>
            <a:r>
              <a:rPr lang="en-US" sz="1100" dirty="0"/>
              <a:t>Nicolas </a:t>
            </a:r>
            <a:r>
              <a:rPr lang="en-US" sz="1100" dirty="0" err="1"/>
              <a:t>Stephant</a:t>
            </a:r>
            <a:r>
              <a:rPr lang="en-US" sz="1100" dirty="0"/>
              <a:t>, Degradation of archaeological horn silver artefacts in </a:t>
            </a:r>
            <a:r>
              <a:rPr lang="en-US" sz="1100" dirty="0" smtClean="0"/>
              <a:t>burials”, </a:t>
            </a:r>
            <a:r>
              <a:rPr lang="fr-FR" sz="1100" i="1" dirty="0" err="1"/>
              <a:t>Heritage</a:t>
            </a:r>
            <a:r>
              <a:rPr lang="fr-FR" sz="1100" i="1" dirty="0"/>
              <a:t> Science</a:t>
            </a:r>
            <a:r>
              <a:rPr lang="fr-FR" sz="1100" dirty="0"/>
              <a:t> 2014, 2:5  </a:t>
            </a:r>
            <a:r>
              <a:rPr lang="fr-FR" sz="1100" dirty="0" smtClean="0"/>
              <a:t>doi:10.1186/2050-7445-2-5 </a:t>
            </a:r>
            <a:r>
              <a:rPr lang="el-GR" sz="1100" dirty="0" smtClean="0"/>
              <a:t>διαθέσιμο με άδεια </a:t>
            </a:r>
            <a:r>
              <a:rPr lang="en-US" sz="1100" dirty="0">
                <a:hlinkClick r:id="rId3"/>
              </a:rPr>
              <a:t>CC BY </a:t>
            </a:r>
            <a:r>
              <a:rPr lang="en-US" sz="1100" dirty="0" smtClean="0">
                <a:hlinkClick r:id="rId3"/>
              </a:rPr>
              <a:t>2.0</a:t>
            </a:r>
            <a:endParaRPr lang="el-GR" sz="1100" dirty="0"/>
          </a:p>
        </p:txBody>
      </p:sp>
    </p:spTree>
    <p:extLst>
      <p:ext uri="{BB962C8B-B14F-4D97-AF65-F5344CB8AC3E}">
        <p14:creationId xmlns:p14="http://schemas.microsoft.com/office/powerpoint/2010/main" val="1897570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Autofit/>
          </a:bodyPr>
          <a:lstStyle/>
          <a:p>
            <a:pPr eaLnBrk="1" hangingPunct="1"/>
            <a:r>
              <a:rPr lang="el-GR" altLang="el-GR" sz="3200" dirty="0" smtClean="0"/>
              <a:t>Καθαρισμός </a:t>
            </a:r>
            <a:r>
              <a:rPr lang="en-US" altLang="el-GR" sz="3200" dirty="0" smtClean="0"/>
              <a:t>horn silver</a:t>
            </a:r>
            <a:r>
              <a:rPr lang="el-GR" altLang="el-GR" sz="3200" dirty="0" smtClean="0"/>
              <a:t> έως την αρχική επιφάνεια</a:t>
            </a:r>
          </a:p>
        </p:txBody>
      </p:sp>
      <p:sp>
        <p:nvSpPr>
          <p:cNvPr id="38915" name="Text Placeholder 3"/>
          <p:cNvSpPr>
            <a:spLocks noGrp="1"/>
          </p:cNvSpPr>
          <p:nvPr>
            <p:ph idx="1"/>
          </p:nvPr>
        </p:nvSpPr>
        <p:spPr/>
        <p:txBody>
          <a:bodyPr numCol="1">
            <a:noAutofit/>
          </a:bodyPr>
          <a:lstStyle/>
          <a:p>
            <a:pPr>
              <a:lnSpc>
                <a:spcPct val="113000"/>
              </a:lnSpc>
              <a:spcBef>
                <a:spcPts val="600"/>
              </a:spcBef>
            </a:pPr>
            <a:r>
              <a:rPr lang="el-GR" altLang="el-GR" sz="2100" dirty="0" smtClean="0"/>
              <a:t>Πρόσφατη έρευνα από τους </a:t>
            </a:r>
            <a:r>
              <a:rPr lang="en-US" altLang="el-GR" sz="2100" dirty="0" err="1" smtClean="0"/>
              <a:t>Marchand</a:t>
            </a:r>
            <a:r>
              <a:rPr lang="en-US" altLang="el-GR" sz="2100" dirty="0" smtClean="0"/>
              <a:t> </a:t>
            </a:r>
            <a:r>
              <a:rPr lang="en-US" altLang="el-GR" sz="2100" i="1" dirty="0" smtClean="0"/>
              <a:t>et al. </a:t>
            </a:r>
            <a:r>
              <a:rPr lang="en-US" altLang="el-GR" sz="2100" dirty="0" smtClean="0"/>
              <a:t>(2013) </a:t>
            </a:r>
            <a:r>
              <a:rPr lang="el-GR" altLang="el-GR" sz="2100" dirty="0" smtClean="0"/>
              <a:t>δοκίμασε την καλύτερη χημική η ηλεκτροχημική μέθοδο για τον καθαρισμό έως την αρχική επιφάνεια, όταν ο μηχανικός καθαρισμός δεν είναι επαρκής </a:t>
            </a:r>
            <a:r>
              <a:rPr lang="en-US" altLang="el-GR" sz="2100" dirty="0" smtClean="0"/>
              <a:t>(</a:t>
            </a:r>
            <a:r>
              <a:rPr lang="el-GR" altLang="el-GR" sz="2100" dirty="0" smtClean="0"/>
              <a:t>όχι καλός διαχωρισμός μεταξύ του εξωτερικού στρώματος και της αρχικής επιφάνειας</a:t>
            </a:r>
            <a:r>
              <a:rPr lang="en-US" altLang="el-GR" sz="2100" dirty="0" smtClean="0"/>
              <a:t>)</a:t>
            </a:r>
            <a:r>
              <a:rPr lang="el-GR" altLang="el-GR" sz="2100" dirty="0" smtClean="0"/>
              <a:t>, βλέπε Πίνακα 1</a:t>
            </a:r>
            <a:endParaRPr lang="en-US" altLang="el-GR" sz="2100" dirty="0" smtClean="0"/>
          </a:p>
          <a:p>
            <a:pPr>
              <a:lnSpc>
                <a:spcPct val="113000"/>
              </a:lnSpc>
              <a:spcBef>
                <a:spcPts val="600"/>
              </a:spcBef>
            </a:pPr>
            <a:r>
              <a:rPr lang="el-GR" altLang="el-GR" sz="2100" dirty="0" smtClean="0"/>
              <a:t>Όλα τα </a:t>
            </a:r>
            <a:r>
              <a:rPr lang="el-GR" altLang="el-GR" sz="2100" dirty="0" err="1" smtClean="0"/>
              <a:t>χηλικά</a:t>
            </a:r>
            <a:r>
              <a:rPr lang="el-GR" altLang="el-GR" sz="2100" dirty="0" smtClean="0"/>
              <a:t> διαλύματα ήταν αποτελεσματικά ως προς τη διάλυση του </a:t>
            </a:r>
            <a:r>
              <a:rPr lang="en-US" altLang="el-GR" sz="2100" dirty="0" err="1" smtClean="0"/>
              <a:t>AgCl</a:t>
            </a:r>
            <a:r>
              <a:rPr lang="el-GR" altLang="el-GR" sz="2100" dirty="0" smtClean="0"/>
              <a:t> και τη </a:t>
            </a:r>
            <a:r>
              <a:rPr lang="el-GR" altLang="el-GR" sz="2100" dirty="0" err="1" smtClean="0"/>
              <a:t>μεταροπή</a:t>
            </a:r>
            <a:r>
              <a:rPr lang="el-GR" altLang="el-GR" sz="2100" dirty="0" smtClean="0"/>
              <a:t> του σε ένα μαύρο στρώμα. </a:t>
            </a:r>
            <a:endParaRPr lang="en-US" altLang="el-GR" sz="2100" dirty="0" smtClean="0"/>
          </a:p>
          <a:p>
            <a:pPr>
              <a:lnSpc>
                <a:spcPct val="113000"/>
              </a:lnSpc>
              <a:spcBef>
                <a:spcPts val="600"/>
              </a:spcBef>
            </a:pPr>
            <a:r>
              <a:rPr lang="el-GR" altLang="el-GR" sz="2100" dirty="0" smtClean="0"/>
              <a:t>Ο έλεγχος αυτών των μεθόδων είναι δύσκολος και η καλύτερη λύση είναι η εφαρμογή τους σε μορφή </a:t>
            </a:r>
            <a:r>
              <a:rPr lang="el-GR" altLang="el-GR" sz="2100" dirty="0" err="1" smtClean="0">
                <a:solidFill>
                  <a:srgbClr val="C00000"/>
                </a:solidFill>
              </a:rPr>
              <a:t>γέλης</a:t>
            </a:r>
            <a:r>
              <a:rPr lang="el-GR" altLang="el-GR" sz="2100" dirty="0" smtClean="0"/>
              <a:t>. </a:t>
            </a:r>
            <a:endParaRPr lang="en-US" altLang="el-GR" sz="2100" dirty="0" smtClean="0"/>
          </a:p>
          <a:p>
            <a:pPr>
              <a:lnSpc>
                <a:spcPct val="80000"/>
              </a:lnSpc>
            </a:pPr>
            <a:endParaRPr lang="el-GR" altLang="el-GR" sz="2000" dirty="0" smtClean="0"/>
          </a:p>
          <a:p>
            <a:pPr>
              <a:lnSpc>
                <a:spcPct val="80000"/>
              </a:lnSpc>
            </a:pPr>
            <a:endParaRPr lang="el-GR" altLang="el-GR" sz="2000" dirty="0"/>
          </a:p>
        </p:txBody>
      </p:sp>
    </p:spTree>
    <p:extLst>
      <p:ext uri="{BB962C8B-B14F-4D97-AF65-F5344CB8AC3E}">
        <p14:creationId xmlns:p14="http://schemas.microsoft.com/office/powerpoint/2010/main" val="2575597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Autofit/>
          </a:bodyPr>
          <a:lstStyle/>
          <a:p>
            <a:pPr eaLnBrk="1" hangingPunct="1"/>
            <a:r>
              <a:rPr lang="el-GR" altLang="el-GR" sz="3200" dirty="0" smtClean="0"/>
              <a:t>Καθαρισμός </a:t>
            </a:r>
            <a:r>
              <a:rPr lang="en-US" altLang="el-GR" sz="3200" dirty="0" smtClean="0"/>
              <a:t>horn silver</a:t>
            </a:r>
            <a:r>
              <a:rPr lang="el-GR" altLang="el-GR" sz="3200" dirty="0" smtClean="0"/>
              <a:t> έως την αρχική επιφάνεια</a:t>
            </a:r>
          </a:p>
        </p:txBody>
      </p:sp>
      <p:sp>
        <p:nvSpPr>
          <p:cNvPr id="38915" name="Text Placeholder 3"/>
          <p:cNvSpPr>
            <a:spLocks noGrp="1"/>
          </p:cNvSpPr>
          <p:nvPr>
            <p:ph idx="1"/>
          </p:nvPr>
        </p:nvSpPr>
        <p:spPr/>
        <p:txBody>
          <a:bodyPr numCol="1">
            <a:noAutofit/>
          </a:bodyPr>
          <a:lstStyle/>
          <a:p>
            <a:pPr>
              <a:lnSpc>
                <a:spcPct val="114000"/>
              </a:lnSpc>
              <a:spcBef>
                <a:spcPts val="600"/>
              </a:spcBef>
            </a:pPr>
            <a:r>
              <a:rPr lang="el-GR" altLang="el-GR" sz="2100" dirty="0" smtClean="0"/>
              <a:t>Το </a:t>
            </a:r>
            <a:r>
              <a:rPr lang="en-US" altLang="el-GR" sz="2100" dirty="0" err="1" smtClean="0"/>
              <a:t>AgCl</a:t>
            </a:r>
            <a:r>
              <a:rPr lang="el-GR" altLang="el-GR" sz="2100" dirty="0" smtClean="0"/>
              <a:t> διαλύεται στην αμμωνία ή σε 15% </a:t>
            </a:r>
            <a:r>
              <a:rPr lang="el-GR" altLang="el-GR" sz="2100" dirty="0" err="1" smtClean="0"/>
              <a:t>θειοθειϊκή</a:t>
            </a:r>
            <a:r>
              <a:rPr lang="el-GR" altLang="el-GR" sz="2100" dirty="0" smtClean="0"/>
              <a:t> αμμωνία (</a:t>
            </a:r>
            <a:r>
              <a:rPr lang="en-US" altLang="el-GR" sz="2100" dirty="0" smtClean="0"/>
              <a:t>ammonium </a:t>
            </a:r>
            <a:r>
              <a:rPr lang="en-US" altLang="el-GR" sz="2100" dirty="0" err="1" smtClean="0"/>
              <a:t>thiosulphate</a:t>
            </a:r>
            <a:r>
              <a:rPr lang="el-GR" altLang="el-GR" sz="2100" dirty="0" smtClean="0"/>
              <a:t>)</a:t>
            </a:r>
            <a:r>
              <a:rPr lang="en-US" altLang="el-GR" sz="2100" dirty="0" smtClean="0"/>
              <a:t> </a:t>
            </a:r>
            <a:r>
              <a:rPr lang="el-GR" altLang="el-GR" sz="2100" dirty="0" smtClean="0"/>
              <a:t>σε αποσταγμένο ή </a:t>
            </a:r>
            <a:r>
              <a:rPr lang="el-GR" altLang="el-GR" sz="2100" dirty="0" err="1" smtClean="0"/>
              <a:t>απιονισμένο</a:t>
            </a:r>
            <a:r>
              <a:rPr lang="el-GR" altLang="el-GR" sz="2100" dirty="0" smtClean="0"/>
              <a:t> νερό:</a:t>
            </a:r>
          </a:p>
          <a:p>
            <a:pPr lvl="1">
              <a:lnSpc>
                <a:spcPct val="114000"/>
              </a:lnSpc>
              <a:spcBef>
                <a:spcPts val="600"/>
              </a:spcBef>
            </a:pPr>
            <a:r>
              <a:rPr lang="el-GR" altLang="el-GR" sz="2100" dirty="0" smtClean="0"/>
              <a:t>Διαμορφώνει ένα διαλυτό </a:t>
            </a:r>
            <a:r>
              <a:rPr lang="el-GR" altLang="el-GR" sz="2100" dirty="0" err="1" smtClean="0"/>
              <a:t>σύμπλοκο</a:t>
            </a:r>
            <a:r>
              <a:rPr lang="el-GR" altLang="el-GR" sz="2100" dirty="0" smtClean="0"/>
              <a:t>:  [</a:t>
            </a:r>
            <a:r>
              <a:rPr lang="en-US" altLang="el-GR" sz="2100" dirty="0" smtClean="0"/>
              <a:t>Ag(NH</a:t>
            </a:r>
            <a:r>
              <a:rPr lang="en-US" altLang="el-GR" sz="1200" dirty="0" smtClean="0"/>
              <a:t>3</a:t>
            </a:r>
            <a:r>
              <a:rPr lang="en-US" altLang="el-GR" sz="2100" dirty="0" smtClean="0"/>
              <a:t>)2]</a:t>
            </a:r>
            <a:r>
              <a:rPr lang="en-US" altLang="el-GR" sz="2100" baseline="30000" dirty="0" smtClean="0"/>
              <a:t>+</a:t>
            </a:r>
            <a:r>
              <a:rPr lang="el-GR" altLang="el-GR" sz="2100" dirty="0" smtClean="0"/>
              <a:t>.</a:t>
            </a:r>
            <a:endParaRPr lang="en-US" altLang="el-GR" sz="2100" dirty="0" smtClean="0"/>
          </a:p>
          <a:p>
            <a:pPr lvl="1">
              <a:lnSpc>
                <a:spcPct val="114000"/>
              </a:lnSpc>
              <a:spcBef>
                <a:spcPts val="600"/>
              </a:spcBef>
            </a:pPr>
            <a:r>
              <a:rPr lang="el-GR" altLang="el-GR" sz="2100" dirty="0" smtClean="0"/>
              <a:t>Το νερό που χρησιμοποιείται πρέπει να μην περιέχει ιόντα χλωρίου και να είναι </a:t>
            </a:r>
            <a:r>
              <a:rPr lang="en-US" altLang="el-GR" sz="2100" dirty="0" smtClean="0"/>
              <a:t>  </a:t>
            </a:r>
            <a:r>
              <a:rPr lang="el-GR" altLang="el-GR" sz="2100" dirty="0" smtClean="0"/>
              <a:t>όξινο, π.χ. </a:t>
            </a:r>
            <a:r>
              <a:rPr lang="en-US" altLang="el-GR" sz="2100" dirty="0" smtClean="0"/>
              <a:t>pH=</a:t>
            </a:r>
            <a:r>
              <a:rPr lang="el-GR" altLang="el-GR" sz="2100" dirty="0" smtClean="0"/>
              <a:t>5,5.</a:t>
            </a:r>
          </a:p>
          <a:p>
            <a:pPr lvl="1">
              <a:lnSpc>
                <a:spcPct val="114000"/>
              </a:lnSpc>
              <a:spcBef>
                <a:spcPts val="600"/>
              </a:spcBef>
            </a:pPr>
            <a:r>
              <a:rPr lang="el-GR" altLang="el-GR" sz="2100" dirty="0" smtClean="0"/>
              <a:t>Αν το νερό είναι αλκαλικό και καθαριστεί ο άργυρος με αυτό, μπορεί να διαμορφωθεί ίζημα καφέ χρώματος ( από </a:t>
            </a:r>
            <a:r>
              <a:rPr lang="en-US" altLang="el-GR" sz="2100" dirty="0" smtClean="0"/>
              <a:t>Ag</a:t>
            </a:r>
            <a:r>
              <a:rPr lang="en-US" altLang="el-GR" sz="2100" baseline="-25000" dirty="0" smtClean="0"/>
              <a:t>2</a:t>
            </a:r>
            <a:r>
              <a:rPr lang="en-US" altLang="el-GR" sz="2100" dirty="0" smtClean="0"/>
              <a:t>O).</a:t>
            </a:r>
          </a:p>
          <a:p>
            <a:pPr lvl="1">
              <a:lnSpc>
                <a:spcPct val="114000"/>
              </a:lnSpc>
              <a:spcBef>
                <a:spcPts val="600"/>
              </a:spcBef>
            </a:pPr>
            <a:r>
              <a:rPr lang="el-GR" altLang="el-GR" sz="2100" dirty="0" smtClean="0"/>
              <a:t>Αν τα προϊόντα διάβρωσης είναι από χαλκό, τότε είναι καλύτερο να χρησιμοποιείται μυρμηκικό οξύ (</a:t>
            </a:r>
            <a:r>
              <a:rPr lang="en-US" altLang="el-GR" sz="2100" dirty="0" smtClean="0"/>
              <a:t>formic acid)</a:t>
            </a:r>
            <a:r>
              <a:rPr lang="el-GR" altLang="el-GR" sz="2100" dirty="0" smtClean="0"/>
              <a:t>.</a:t>
            </a:r>
          </a:p>
        </p:txBody>
      </p:sp>
    </p:spTree>
    <p:extLst>
      <p:ext uri="{BB962C8B-B14F-4D97-AF65-F5344CB8AC3E}">
        <p14:creationId xmlns:p14="http://schemas.microsoft.com/office/powerpoint/2010/main" val="2060197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 name="Table 288"/>
          <p:cNvGraphicFramePr>
            <a:graphicFrameLocks noGrp="1"/>
          </p:cNvGraphicFramePr>
          <p:nvPr>
            <p:extLst>
              <p:ext uri="{D42A27DB-BD31-4B8C-83A1-F6EECF244321}">
                <p14:modId xmlns:p14="http://schemas.microsoft.com/office/powerpoint/2010/main" val="1066486560"/>
              </p:ext>
            </p:extLst>
          </p:nvPr>
        </p:nvGraphicFramePr>
        <p:xfrm>
          <a:off x="176102" y="1275606"/>
          <a:ext cx="8791797" cy="3470148"/>
        </p:xfrm>
        <a:graphic>
          <a:graphicData uri="http://schemas.openxmlformats.org/drawingml/2006/table">
            <a:tbl>
              <a:tblPr firstRow="1" bandRow="1">
                <a:tableStyleId>{9D7B26C5-4107-4FEC-AEDC-1716B250A1EF}</a:tableStyleId>
              </a:tblPr>
              <a:tblGrid>
                <a:gridCol w="3475658"/>
                <a:gridCol w="2193307"/>
                <a:gridCol w="924366"/>
                <a:gridCol w="2198466"/>
              </a:tblGrid>
              <a:tr h="244187">
                <a:tc>
                  <a:txBody>
                    <a:bodyPr/>
                    <a:lstStyle/>
                    <a:p>
                      <a:pPr>
                        <a:lnSpc>
                          <a:spcPct val="115000"/>
                        </a:lnSpc>
                        <a:spcAft>
                          <a:spcPts val="0"/>
                        </a:spcAft>
                      </a:pPr>
                      <a:r>
                        <a:rPr lang="el-GR" sz="1800" dirty="0"/>
                        <a:t>ΔΙΑΛΥΜΑ</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ΣΥΓΚΕΝΤΡΩΣΗ</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n-US" sz="1800" dirty="0"/>
                        <a:t>pH</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a:t>ΔΡΑΣΗ</a:t>
                      </a:r>
                      <a:endParaRPr lang="el-GR" sz="1800" dirty="0">
                        <a:latin typeface="Calibri"/>
                        <a:ea typeface="Calibri"/>
                        <a:cs typeface="Times New Roman"/>
                      </a:endParaRPr>
                    </a:p>
                  </a:txBody>
                  <a:tcPr marL="68580" marR="68580" marT="0" marB="0"/>
                </a:tc>
              </a:tr>
              <a:tr h="488372">
                <a:tc>
                  <a:txBody>
                    <a:bodyPr/>
                    <a:lstStyle/>
                    <a:p>
                      <a:pPr>
                        <a:lnSpc>
                          <a:spcPct val="115000"/>
                        </a:lnSpc>
                        <a:spcAft>
                          <a:spcPts val="0"/>
                        </a:spcAft>
                      </a:pPr>
                      <a:r>
                        <a:rPr lang="el-GR" sz="1800" dirty="0"/>
                        <a:t>Μυρμηκικό οξύ (</a:t>
                      </a:r>
                      <a:r>
                        <a:rPr lang="en-US" sz="1800" dirty="0"/>
                        <a:t>HCOOH)</a:t>
                      </a:r>
                      <a:endParaRPr lang="el-GR" sz="1800" dirty="0"/>
                    </a:p>
                    <a:p>
                      <a:pPr>
                        <a:lnSpc>
                          <a:spcPct val="115000"/>
                        </a:lnSpc>
                        <a:spcAft>
                          <a:spcPts val="0"/>
                        </a:spcAft>
                      </a:pPr>
                      <a:r>
                        <a:rPr lang="el-GR" sz="1800" dirty="0"/>
                        <a:t>Ορθο-φωσφορικό οξύ (</a:t>
                      </a:r>
                      <a:r>
                        <a:rPr lang="en-US" sz="1800" dirty="0"/>
                        <a:t>H</a:t>
                      </a:r>
                      <a:r>
                        <a:rPr lang="en-US" sz="1800" baseline="-25000" dirty="0"/>
                        <a:t>3</a:t>
                      </a:r>
                      <a:r>
                        <a:rPr lang="en-US" sz="1800" dirty="0"/>
                        <a:t>PO</a:t>
                      </a:r>
                      <a:r>
                        <a:rPr lang="en-US" sz="1800" baseline="-25000" dirty="0"/>
                        <a:t>4</a:t>
                      </a:r>
                      <a:r>
                        <a:rPr lang="en-US" sz="1800" dirty="0"/>
                        <a:t>)</a:t>
                      </a:r>
                      <a:endParaRPr lang="el-GR" sz="1800" dirty="0">
                        <a:latin typeface="Calibri"/>
                        <a:ea typeface="Calibri"/>
                        <a:cs typeface="Times New Roman"/>
                      </a:endParaRPr>
                    </a:p>
                  </a:txBody>
                  <a:tcPr marL="68580" marR="68580" marT="0" marB="0"/>
                </a:tc>
                <a:tc>
                  <a:txBody>
                    <a:bodyPr/>
                    <a:lstStyle/>
                    <a:p>
                      <a:pPr marL="0" lvl="1" indent="0" algn="l">
                        <a:lnSpc>
                          <a:spcPct val="115000"/>
                        </a:lnSpc>
                        <a:spcAft>
                          <a:spcPts val="0"/>
                        </a:spcAft>
                        <a:buFont typeface="+mj-lt"/>
                        <a:buNone/>
                      </a:pPr>
                      <a:r>
                        <a:rPr lang="en-US" sz="1800" dirty="0" smtClean="0"/>
                        <a:t>0.1 M</a:t>
                      </a:r>
                      <a:endParaRPr lang="el-GR" sz="1800" dirty="0" smtClean="0"/>
                    </a:p>
                    <a:p>
                      <a:pPr marL="0" lvl="1" indent="0" algn="l">
                        <a:lnSpc>
                          <a:spcPct val="115000"/>
                        </a:lnSpc>
                        <a:spcAft>
                          <a:spcPts val="0"/>
                        </a:spcAft>
                        <a:buFont typeface="+mj-lt"/>
                        <a:buNone/>
                      </a:pPr>
                      <a:r>
                        <a:rPr lang="el-GR" sz="1800" dirty="0" smtClean="0"/>
                        <a:t>0.1Μ</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n-US" sz="1800" dirty="0"/>
                        <a:t>2.4</a:t>
                      </a:r>
                      <a:endParaRPr lang="el-GR" sz="1800" dirty="0"/>
                    </a:p>
                    <a:p>
                      <a:pPr algn="l">
                        <a:lnSpc>
                          <a:spcPct val="115000"/>
                        </a:lnSpc>
                        <a:spcAft>
                          <a:spcPts val="0"/>
                        </a:spcAft>
                      </a:pPr>
                      <a:r>
                        <a:rPr lang="en-US" sz="1800" dirty="0"/>
                        <a:t>1.9</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a:t>Όξινη</a:t>
                      </a:r>
                    </a:p>
                    <a:p>
                      <a:pPr>
                        <a:lnSpc>
                          <a:spcPct val="115000"/>
                        </a:lnSpc>
                        <a:spcAft>
                          <a:spcPts val="0"/>
                        </a:spcAft>
                      </a:pPr>
                      <a:r>
                        <a:rPr lang="el-GR" sz="1800" dirty="0"/>
                        <a:t>Όξινη</a:t>
                      </a:r>
                      <a:endParaRPr lang="el-GR" sz="1800" dirty="0">
                        <a:latin typeface="Calibri"/>
                        <a:ea typeface="Calibri"/>
                        <a:cs typeface="Times New Roman"/>
                      </a:endParaRPr>
                    </a:p>
                  </a:txBody>
                  <a:tcPr marL="68580" marR="68580" marT="0" marB="0"/>
                </a:tc>
              </a:tr>
              <a:tr h="244187">
                <a:tc>
                  <a:txBody>
                    <a:bodyPr/>
                    <a:lstStyle/>
                    <a:p>
                      <a:pPr>
                        <a:lnSpc>
                          <a:spcPct val="115000"/>
                        </a:lnSpc>
                        <a:spcAft>
                          <a:spcPts val="0"/>
                        </a:spcAft>
                      </a:pPr>
                      <a:r>
                        <a:rPr lang="el-GR" sz="1800" dirty="0"/>
                        <a:t>Υδροχλωρικό οξύ (</a:t>
                      </a:r>
                      <a:r>
                        <a:rPr lang="en-US" sz="1800" dirty="0" err="1"/>
                        <a:t>HCl</a:t>
                      </a:r>
                      <a:r>
                        <a:rPr lang="en-US" sz="1800" dirty="0"/>
                        <a:t>)</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10% κ.ό.</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&lt;1</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a:t>Όξινη/Ηλεκτρόλυση</a:t>
                      </a:r>
                      <a:endParaRPr lang="el-GR" sz="1800" dirty="0">
                        <a:latin typeface="Calibri"/>
                        <a:ea typeface="Calibri"/>
                        <a:cs typeface="Times New Roman"/>
                      </a:endParaRPr>
                    </a:p>
                  </a:txBody>
                  <a:tcPr marL="68580" marR="68580" marT="0" marB="0"/>
                </a:tc>
              </a:tr>
              <a:tr h="732560">
                <a:tc>
                  <a:txBody>
                    <a:bodyPr/>
                    <a:lstStyle/>
                    <a:p>
                      <a:pPr>
                        <a:lnSpc>
                          <a:spcPct val="115000"/>
                        </a:lnSpc>
                        <a:spcAft>
                          <a:spcPts val="0"/>
                        </a:spcAft>
                      </a:pPr>
                      <a:r>
                        <a:rPr lang="el-GR" sz="1800" dirty="0"/>
                        <a:t>Αμμωνία </a:t>
                      </a:r>
                      <a:r>
                        <a:rPr lang="en-US" sz="1800" dirty="0"/>
                        <a:t>(NH</a:t>
                      </a:r>
                      <a:r>
                        <a:rPr lang="en-US" sz="1800" baseline="-25000" dirty="0"/>
                        <a:t>3</a:t>
                      </a:r>
                      <a:r>
                        <a:rPr lang="en-US" sz="1800" dirty="0"/>
                        <a:t>)</a:t>
                      </a:r>
                      <a:endParaRPr lang="el-GR" sz="1800" dirty="0"/>
                    </a:p>
                    <a:p>
                      <a:pPr>
                        <a:lnSpc>
                          <a:spcPct val="115000"/>
                        </a:lnSpc>
                        <a:spcAft>
                          <a:spcPts val="0"/>
                        </a:spcAft>
                      </a:pPr>
                      <a:r>
                        <a:rPr lang="el-GR" sz="1800" dirty="0" err="1"/>
                        <a:t>Θειοθειϊκό</a:t>
                      </a:r>
                      <a:r>
                        <a:rPr lang="el-GR" sz="1800" dirty="0"/>
                        <a:t> αμμώνιο (</a:t>
                      </a:r>
                      <a:r>
                        <a:rPr lang="en-US" sz="1800" dirty="0"/>
                        <a:t>(NH</a:t>
                      </a:r>
                      <a:r>
                        <a:rPr lang="en-US" sz="1800" baseline="-25000" dirty="0"/>
                        <a:t>4</a:t>
                      </a:r>
                      <a:r>
                        <a:rPr lang="en-US" sz="1800" dirty="0"/>
                        <a:t>)</a:t>
                      </a:r>
                      <a:r>
                        <a:rPr lang="en-US" sz="1800" baseline="-25000" dirty="0"/>
                        <a:t>2</a:t>
                      </a:r>
                      <a:r>
                        <a:rPr lang="en-US" sz="1800" dirty="0"/>
                        <a:t>S</a:t>
                      </a:r>
                      <a:r>
                        <a:rPr lang="en-US" sz="1800" baseline="-25000" dirty="0"/>
                        <a:t>2</a:t>
                      </a:r>
                      <a:r>
                        <a:rPr lang="en-US" sz="1800" dirty="0"/>
                        <a:t>O</a:t>
                      </a:r>
                      <a:r>
                        <a:rPr lang="en-US" sz="1800" baseline="-25000" dirty="0"/>
                        <a:t>3</a:t>
                      </a:r>
                      <a:r>
                        <a:rPr lang="en-US" sz="1800" dirty="0"/>
                        <a:t>)</a:t>
                      </a:r>
                      <a:endParaRPr lang="el-GR" sz="1800" dirty="0"/>
                    </a:p>
                    <a:p>
                      <a:pPr>
                        <a:lnSpc>
                          <a:spcPct val="115000"/>
                        </a:lnSpc>
                        <a:spcAft>
                          <a:spcPts val="0"/>
                        </a:spcAft>
                      </a:pPr>
                      <a:r>
                        <a:rPr lang="el-GR" sz="1800" dirty="0" err="1"/>
                        <a:t>Θειοκυανιούχο</a:t>
                      </a:r>
                      <a:r>
                        <a:rPr lang="el-GR" sz="1800" dirty="0"/>
                        <a:t> αμμώνιο (</a:t>
                      </a:r>
                      <a:r>
                        <a:rPr lang="en-US" sz="1800" dirty="0"/>
                        <a:t>NH</a:t>
                      </a:r>
                      <a:r>
                        <a:rPr lang="en-US" sz="1800" baseline="-25000" dirty="0"/>
                        <a:t>4</a:t>
                      </a:r>
                      <a:r>
                        <a:rPr lang="en-US" sz="1800" dirty="0"/>
                        <a:t>SCN)</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25% κ.ό.</a:t>
                      </a:r>
                    </a:p>
                    <a:p>
                      <a:pPr algn="l">
                        <a:lnSpc>
                          <a:spcPct val="115000"/>
                        </a:lnSpc>
                        <a:spcAft>
                          <a:spcPts val="0"/>
                        </a:spcAft>
                      </a:pPr>
                      <a:r>
                        <a:rPr lang="el-GR" sz="1800" dirty="0"/>
                        <a:t>10% κ.ό.</a:t>
                      </a:r>
                    </a:p>
                    <a:p>
                      <a:pPr algn="l">
                        <a:lnSpc>
                          <a:spcPct val="115000"/>
                        </a:lnSpc>
                        <a:spcAft>
                          <a:spcPts val="0"/>
                        </a:spcAft>
                      </a:pPr>
                      <a:r>
                        <a:rPr lang="el-GR" sz="1800" dirty="0"/>
                        <a:t>10% κ.ό.</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13</a:t>
                      </a:r>
                    </a:p>
                    <a:p>
                      <a:pPr algn="l">
                        <a:lnSpc>
                          <a:spcPct val="115000"/>
                        </a:lnSpc>
                        <a:spcAft>
                          <a:spcPts val="0"/>
                        </a:spcAft>
                      </a:pPr>
                      <a:r>
                        <a:rPr lang="en-US" sz="1800" dirty="0"/>
                        <a:t>5.9</a:t>
                      </a:r>
                      <a:endParaRPr lang="el-GR" sz="1800" dirty="0"/>
                    </a:p>
                    <a:p>
                      <a:pPr algn="l">
                        <a:lnSpc>
                          <a:spcPct val="115000"/>
                        </a:lnSpc>
                        <a:spcAft>
                          <a:spcPts val="0"/>
                        </a:spcAft>
                      </a:pPr>
                      <a:r>
                        <a:rPr lang="el-GR" sz="1800" dirty="0"/>
                        <a:t>5.6</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err="1"/>
                        <a:t>Χηλική</a:t>
                      </a:r>
                      <a:endParaRPr lang="el-GR" sz="1800" dirty="0"/>
                    </a:p>
                    <a:p>
                      <a:pPr>
                        <a:lnSpc>
                          <a:spcPct val="115000"/>
                        </a:lnSpc>
                        <a:spcAft>
                          <a:spcPts val="0"/>
                        </a:spcAft>
                      </a:pPr>
                      <a:r>
                        <a:rPr lang="el-GR" sz="1800" dirty="0" err="1"/>
                        <a:t>Χηλική</a:t>
                      </a:r>
                      <a:endParaRPr lang="el-GR" sz="1800" dirty="0"/>
                    </a:p>
                    <a:p>
                      <a:pPr>
                        <a:lnSpc>
                          <a:spcPct val="115000"/>
                        </a:lnSpc>
                        <a:spcAft>
                          <a:spcPts val="0"/>
                        </a:spcAft>
                      </a:pPr>
                      <a:r>
                        <a:rPr lang="el-GR" sz="1800" dirty="0" err="1"/>
                        <a:t>Χηλική</a:t>
                      </a:r>
                      <a:endParaRPr lang="el-GR" sz="1800" dirty="0">
                        <a:latin typeface="Calibri"/>
                        <a:ea typeface="Calibri"/>
                        <a:cs typeface="Times New Roman"/>
                      </a:endParaRPr>
                    </a:p>
                  </a:txBody>
                  <a:tcPr marL="68580" marR="68580" marT="0" marB="0"/>
                </a:tc>
              </a:tr>
              <a:tr h="244187">
                <a:tc>
                  <a:txBody>
                    <a:bodyPr/>
                    <a:lstStyle/>
                    <a:p>
                      <a:pPr>
                        <a:lnSpc>
                          <a:spcPct val="115000"/>
                        </a:lnSpc>
                        <a:spcAft>
                          <a:spcPts val="0"/>
                        </a:spcAft>
                      </a:pPr>
                      <a:r>
                        <a:rPr lang="el-GR" sz="1800"/>
                        <a:t>Θειουρία (</a:t>
                      </a:r>
                      <a:r>
                        <a:rPr lang="en-US" sz="1800"/>
                        <a:t>NH</a:t>
                      </a:r>
                      <a:r>
                        <a:rPr lang="en-US" sz="1800" baseline="-25000"/>
                        <a:t>2</a:t>
                      </a:r>
                      <a:r>
                        <a:rPr lang="en-US" sz="1800"/>
                        <a:t>CSNH</a:t>
                      </a:r>
                      <a:r>
                        <a:rPr lang="en-US" sz="1800" baseline="-25000"/>
                        <a:t>2</a:t>
                      </a:r>
                      <a:r>
                        <a:rPr lang="en-US" sz="1800"/>
                        <a:t>)</a:t>
                      </a:r>
                      <a:endParaRPr lang="el-GR" sz="180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10% κ.ό.</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n-US" sz="1800" dirty="0"/>
                        <a:t>5.9</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err="1"/>
                        <a:t>Χηλική</a:t>
                      </a:r>
                      <a:endParaRPr lang="el-GR" sz="1800" dirty="0">
                        <a:latin typeface="Calibri"/>
                        <a:ea typeface="Calibri"/>
                        <a:cs typeface="Times New Roman"/>
                      </a:endParaRPr>
                    </a:p>
                  </a:txBody>
                  <a:tcPr marL="68580" marR="68580" marT="0" marB="0"/>
                </a:tc>
              </a:tr>
              <a:tr h="488372">
                <a:tc>
                  <a:txBody>
                    <a:bodyPr/>
                    <a:lstStyle/>
                    <a:p>
                      <a:pPr>
                        <a:lnSpc>
                          <a:spcPct val="115000"/>
                        </a:lnSpc>
                        <a:spcAft>
                          <a:spcPts val="0"/>
                        </a:spcAft>
                      </a:pPr>
                      <a:r>
                        <a:rPr lang="el-GR" sz="1800"/>
                        <a:t>Διθειονικό αλκάλιο (</a:t>
                      </a:r>
                      <a:r>
                        <a:rPr lang="en-US" sz="1800"/>
                        <a:t>Na</a:t>
                      </a:r>
                      <a:r>
                        <a:rPr lang="en-US" sz="1800" baseline="-25000"/>
                        <a:t>2</a:t>
                      </a:r>
                      <a:r>
                        <a:rPr lang="en-US" sz="1800"/>
                        <a:t>S</a:t>
                      </a:r>
                      <a:r>
                        <a:rPr lang="en-US" sz="1800" baseline="-25000"/>
                        <a:t>2</a:t>
                      </a:r>
                      <a:r>
                        <a:rPr lang="en-US" sz="1800"/>
                        <a:t>O</a:t>
                      </a:r>
                      <a:r>
                        <a:rPr lang="en-US" sz="1800" baseline="-25000"/>
                        <a:t>4</a:t>
                      </a:r>
                      <a:r>
                        <a:rPr lang="en-US" sz="1800"/>
                        <a:t>)+(NaOH)</a:t>
                      </a:r>
                      <a:endParaRPr lang="el-GR" sz="1800">
                        <a:latin typeface="Calibri"/>
                        <a:ea typeface="Calibri"/>
                        <a:cs typeface="Times New Roman"/>
                      </a:endParaRPr>
                    </a:p>
                  </a:txBody>
                  <a:tcPr marL="68580" marR="68580" marT="0" marB="0"/>
                </a:tc>
                <a:tc>
                  <a:txBody>
                    <a:bodyPr/>
                    <a:lstStyle/>
                    <a:p>
                      <a:pPr algn="l">
                        <a:lnSpc>
                          <a:spcPct val="115000"/>
                        </a:lnSpc>
                        <a:spcAft>
                          <a:spcPts val="0"/>
                        </a:spcAft>
                      </a:pPr>
                      <a:r>
                        <a:rPr lang="en-US" sz="1800" dirty="0"/>
                        <a:t>5</a:t>
                      </a:r>
                      <a:r>
                        <a:rPr lang="el-GR" sz="1800" dirty="0"/>
                        <a:t>% </a:t>
                      </a:r>
                      <a:r>
                        <a:rPr lang="el-GR" sz="1800" dirty="0" smtClean="0"/>
                        <a:t>κ.ό. </a:t>
                      </a:r>
                      <a:r>
                        <a:rPr lang="el-GR" sz="1800" dirty="0"/>
                        <a:t>σε 1Μ Ν</a:t>
                      </a:r>
                      <a:r>
                        <a:rPr lang="en-US" sz="1800" dirty="0" err="1"/>
                        <a:t>aOH</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a:t>Αναγωγική</a:t>
                      </a:r>
                      <a:endParaRPr lang="el-GR" sz="1800" dirty="0">
                        <a:latin typeface="Calibri"/>
                        <a:ea typeface="Calibri"/>
                        <a:cs typeface="Times New Roman"/>
                      </a:endParaRPr>
                    </a:p>
                  </a:txBody>
                  <a:tcPr marL="68580" marR="68580" marT="0" marB="0"/>
                </a:tc>
              </a:tr>
              <a:tr h="244187">
                <a:tc>
                  <a:txBody>
                    <a:bodyPr/>
                    <a:lstStyle/>
                    <a:p>
                      <a:pPr>
                        <a:lnSpc>
                          <a:spcPct val="115000"/>
                        </a:lnSpc>
                        <a:spcAft>
                          <a:spcPts val="0"/>
                        </a:spcAft>
                      </a:pPr>
                      <a:r>
                        <a:rPr lang="el-GR" sz="1800" dirty="0"/>
                        <a:t>Καυστικό νάτριο (Ν</a:t>
                      </a:r>
                      <a:r>
                        <a:rPr lang="en-US" sz="1800" dirty="0"/>
                        <a:t>a</a:t>
                      </a:r>
                      <a:r>
                        <a:rPr lang="el-GR" sz="1800" dirty="0"/>
                        <a:t>ΟΗ)</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1Μ</a:t>
                      </a:r>
                      <a:endParaRPr lang="el-GR" sz="1800" dirty="0">
                        <a:latin typeface="Calibri"/>
                        <a:ea typeface="Calibri"/>
                        <a:cs typeface="Times New Roman"/>
                      </a:endParaRPr>
                    </a:p>
                  </a:txBody>
                  <a:tcPr marL="68580" marR="68580" marT="0" marB="0"/>
                </a:tc>
                <a:tc>
                  <a:txBody>
                    <a:bodyPr/>
                    <a:lstStyle/>
                    <a:p>
                      <a:pPr algn="l">
                        <a:lnSpc>
                          <a:spcPct val="115000"/>
                        </a:lnSpc>
                        <a:spcAft>
                          <a:spcPts val="0"/>
                        </a:spcAft>
                      </a:pPr>
                      <a:r>
                        <a:rPr lang="el-GR" sz="1800" dirty="0"/>
                        <a:t>&gt;14</a:t>
                      </a:r>
                      <a:endParaRPr lang="el-GR" sz="1800" dirty="0">
                        <a:latin typeface="Calibri"/>
                        <a:ea typeface="Calibri"/>
                        <a:cs typeface="Times New Roman"/>
                      </a:endParaRPr>
                    </a:p>
                  </a:txBody>
                  <a:tcPr marL="68580" marR="68580" marT="0" marB="0"/>
                </a:tc>
                <a:tc>
                  <a:txBody>
                    <a:bodyPr/>
                    <a:lstStyle/>
                    <a:p>
                      <a:pPr>
                        <a:lnSpc>
                          <a:spcPct val="115000"/>
                        </a:lnSpc>
                        <a:spcAft>
                          <a:spcPts val="0"/>
                        </a:spcAft>
                      </a:pPr>
                      <a:r>
                        <a:rPr lang="el-GR" sz="1800" dirty="0"/>
                        <a:t>Ηλεκτρόλυση</a:t>
                      </a:r>
                      <a:endParaRPr lang="el-GR" sz="1800" dirty="0">
                        <a:latin typeface="Calibri"/>
                        <a:ea typeface="Calibri"/>
                        <a:cs typeface="Times New Roman"/>
                      </a:endParaRPr>
                    </a:p>
                  </a:txBody>
                  <a:tcPr marL="68580" marR="68580" marT="0" marB="0"/>
                </a:tc>
              </a:tr>
            </a:tbl>
          </a:graphicData>
        </a:graphic>
      </p:graphicFrame>
      <p:sp>
        <p:nvSpPr>
          <p:cNvPr id="2" name="Title 1"/>
          <p:cNvSpPr>
            <a:spLocks noGrp="1"/>
          </p:cNvSpPr>
          <p:nvPr>
            <p:ph type="title"/>
          </p:nvPr>
        </p:nvSpPr>
        <p:spPr/>
        <p:txBody>
          <a:bodyPr>
            <a:noAutofit/>
          </a:bodyPr>
          <a:lstStyle/>
          <a:p>
            <a:r>
              <a:rPr lang="el-GR" sz="3200" dirty="0"/>
              <a:t>Πίνακας </a:t>
            </a:r>
            <a:r>
              <a:rPr lang="el-GR" sz="3200" dirty="0" smtClean="0"/>
              <a:t>1</a:t>
            </a:r>
            <a:r>
              <a:rPr lang="en-US" sz="3200" dirty="0" smtClean="0"/>
              <a:t>.</a:t>
            </a:r>
            <a:r>
              <a:rPr lang="el-GR" sz="3200" dirty="0" smtClean="0"/>
              <a:t> </a:t>
            </a:r>
            <a:r>
              <a:rPr lang="el-GR" sz="3200" dirty="0"/>
              <a:t>Διαλύματα που εφαρμόζονται σε χημικό και ηλεκτροχημικό </a:t>
            </a:r>
            <a:r>
              <a:rPr lang="el-GR" sz="3200" dirty="0" smtClean="0"/>
              <a:t>καθαρισμό</a:t>
            </a:r>
            <a:endParaRPr lang="el-GR" sz="3200" dirty="0"/>
          </a:p>
        </p:txBody>
      </p:sp>
    </p:spTree>
    <p:extLst>
      <p:ext uri="{BB962C8B-B14F-4D97-AF65-F5344CB8AC3E}">
        <p14:creationId xmlns:p14="http://schemas.microsoft.com/office/powerpoint/2010/main" val="4293514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ctrTitle"/>
          </p:nvPr>
        </p:nvSpPr>
        <p:spPr>
          <a:xfrm>
            <a:off x="685800" y="1419623"/>
            <a:ext cx="7772400" cy="2088232"/>
          </a:xfrm>
          <a:solidFill>
            <a:schemeClr val="bg1">
              <a:lumMod val="65000"/>
            </a:schemeClr>
          </a:solidFill>
        </p:spPr>
        <p:txBody>
          <a:bodyPr>
            <a:normAutofit/>
          </a:bodyPr>
          <a:lstStyle/>
          <a:p>
            <a:r>
              <a:rPr lang="el-GR" altLang="el-GR" sz="3600" dirty="0" smtClean="0">
                <a:solidFill>
                  <a:schemeClr val="bg1"/>
                </a:solidFill>
              </a:rPr>
              <a:t>Εφαρμογή Ηλεκτροχημικών Μεθόδων στη συντήρηση μετάλλων: </a:t>
            </a:r>
            <a:br>
              <a:rPr lang="el-GR" altLang="el-GR" sz="3600" dirty="0" smtClean="0">
                <a:solidFill>
                  <a:schemeClr val="bg1"/>
                </a:solidFill>
              </a:rPr>
            </a:br>
            <a:r>
              <a:rPr lang="el-GR" altLang="el-GR" sz="3600" dirty="0" smtClean="0">
                <a:solidFill>
                  <a:schemeClr val="bg1"/>
                </a:solidFill>
              </a:rPr>
              <a:t>Καθαρισμός Αργύρου</a:t>
            </a:r>
          </a:p>
        </p:txBody>
      </p:sp>
      <p:sp>
        <p:nvSpPr>
          <p:cNvPr id="6" name="Text Placeholder 5"/>
          <p:cNvSpPr>
            <a:spLocks noGrp="1"/>
          </p:cNvSpPr>
          <p:nvPr>
            <p:ph type="subTitle" idx="1"/>
          </p:nvPr>
        </p:nvSpPr>
        <p:spPr>
          <a:xfrm>
            <a:off x="1403648" y="3579862"/>
            <a:ext cx="6400800" cy="1242442"/>
          </a:xfrm>
        </p:spPr>
        <p:txBody>
          <a:bodyPr/>
          <a:lstStyle/>
          <a:p>
            <a:pPr>
              <a:defRPr/>
            </a:pPr>
            <a:r>
              <a:rPr lang="el-GR" dirty="0" smtClean="0">
                <a:solidFill>
                  <a:schemeClr val="tx1"/>
                </a:solidFill>
              </a:rPr>
              <a:t>Θεωρία και Πράξη</a:t>
            </a:r>
            <a:endParaRPr lang="el-GR" dirty="0">
              <a:solidFill>
                <a:schemeClr val="tx1"/>
              </a:solidFill>
            </a:endParaRPr>
          </a:p>
        </p:txBody>
      </p:sp>
    </p:spTree>
    <p:extLst>
      <p:ext uri="{BB962C8B-B14F-4D97-AF65-F5344CB8AC3E}">
        <p14:creationId xmlns:p14="http://schemas.microsoft.com/office/powerpoint/2010/main" val="2067403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64891" y="1002040"/>
            <a:ext cx="4154488" cy="2064544"/>
            <a:chOff x="104" y="615"/>
            <a:chExt cx="2617" cy="1734"/>
          </a:xfrm>
        </p:grpSpPr>
        <p:pic>
          <p:nvPicPr>
            <p:cNvPr id="41997" name="Picture 3" descr="fig22"/>
            <p:cNvPicPr>
              <a:picLocks noChangeAspect="1" noChangeArrowheads="1"/>
            </p:cNvPicPr>
            <p:nvPr/>
          </p:nvPicPr>
          <p:blipFill rotWithShape="1">
            <a:blip r:embed="rId2">
              <a:extLst>
                <a:ext uri="{28A0092B-C50C-407E-A947-70E740481C1C}">
                  <a14:useLocalDpi xmlns:a14="http://schemas.microsoft.com/office/drawing/2010/main" val="0"/>
                </a:ext>
              </a:extLst>
            </a:blip>
            <a:srcRect r="2643"/>
            <a:stretch/>
          </p:blipFill>
          <p:spPr bwMode="auto">
            <a:xfrm>
              <a:off x="104" y="615"/>
              <a:ext cx="2617" cy="173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998" name="Text Box 4"/>
            <p:cNvSpPr txBox="1">
              <a:spLocks noChangeArrowheads="1"/>
            </p:cNvSpPr>
            <p:nvPr/>
          </p:nvSpPr>
          <p:spPr bwMode="auto">
            <a:xfrm>
              <a:off x="2141" y="645"/>
              <a:ext cx="50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eaLnBrk="1" hangingPunct="1">
                <a:spcBef>
                  <a:spcPct val="0"/>
                </a:spcBef>
                <a:buClrTx/>
                <a:buSzTx/>
                <a:buFontTx/>
                <a:buNone/>
              </a:pPr>
              <a:r>
                <a:rPr kumimoji="0" lang="fr-FR" altLang="el-GR" sz="1200" b="0" dirty="0">
                  <a:solidFill>
                    <a:schemeClr val="bg1"/>
                  </a:solidFill>
                  <a:latin typeface="+mn-lt"/>
                </a:rPr>
                <a:t>Art-Métal</a:t>
              </a:r>
              <a:endParaRPr kumimoji="0" lang="en-US" altLang="el-GR" sz="1200" b="0" dirty="0">
                <a:solidFill>
                  <a:schemeClr val="bg1"/>
                </a:solidFill>
                <a:latin typeface="+mn-lt"/>
              </a:endParaRPr>
            </a:p>
          </p:txBody>
        </p:sp>
      </p:grpSp>
      <p:grpSp>
        <p:nvGrpSpPr>
          <p:cNvPr id="3" name="Group 6"/>
          <p:cNvGrpSpPr>
            <a:grpSpLocks/>
          </p:cNvGrpSpPr>
          <p:nvPr/>
        </p:nvGrpSpPr>
        <p:grpSpPr bwMode="auto">
          <a:xfrm>
            <a:off x="-1" y="1001615"/>
            <a:ext cx="2322974" cy="2788741"/>
            <a:chOff x="144" y="1771"/>
            <a:chExt cx="1246" cy="2017"/>
          </a:xfrm>
        </p:grpSpPr>
        <p:pic>
          <p:nvPicPr>
            <p:cNvPr id="41995" name="Picture 7" descr="fig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771"/>
              <a:ext cx="1246" cy="201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996" name="Text Box 8"/>
            <p:cNvSpPr txBox="1">
              <a:spLocks noChangeArrowheads="1"/>
            </p:cNvSpPr>
            <p:nvPr/>
          </p:nvSpPr>
          <p:spPr bwMode="auto">
            <a:xfrm>
              <a:off x="192" y="3552"/>
              <a:ext cx="42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eaLnBrk="1" hangingPunct="1">
                <a:spcBef>
                  <a:spcPct val="0"/>
                </a:spcBef>
                <a:buClrTx/>
                <a:buSzTx/>
                <a:buFontTx/>
                <a:buNone/>
              </a:pPr>
              <a:r>
                <a:rPr kumimoji="0" lang="fr-FR" altLang="el-GR" sz="1200" b="0" dirty="0">
                  <a:solidFill>
                    <a:schemeClr val="bg1"/>
                  </a:solidFill>
                  <a:latin typeface="+mn-lt"/>
                </a:rPr>
                <a:t>Art-Métal</a:t>
              </a:r>
              <a:endParaRPr kumimoji="0" lang="en-US" altLang="el-GR" sz="1200" b="0" dirty="0">
                <a:solidFill>
                  <a:schemeClr val="bg1"/>
                </a:solidFill>
                <a:latin typeface="+mn-lt"/>
              </a:endParaRPr>
            </a:p>
          </p:txBody>
        </p:sp>
      </p:grpSp>
      <p:grpSp>
        <p:nvGrpSpPr>
          <p:cNvPr id="4" name="Group 9"/>
          <p:cNvGrpSpPr>
            <a:grpSpLocks/>
          </p:cNvGrpSpPr>
          <p:nvPr/>
        </p:nvGrpSpPr>
        <p:grpSpPr bwMode="auto">
          <a:xfrm>
            <a:off x="4960444" y="3016935"/>
            <a:ext cx="4154488" cy="2126037"/>
            <a:chOff x="1589" y="2350"/>
            <a:chExt cx="2517" cy="1695"/>
          </a:xfrm>
        </p:grpSpPr>
        <p:pic>
          <p:nvPicPr>
            <p:cNvPr id="41993" name="Picture 10" descr="fig11"/>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589" y="2350"/>
              <a:ext cx="2517" cy="169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994" name="Text Box 11"/>
            <p:cNvSpPr txBox="1">
              <a:spLocks noChangeArrowheads="1"/>
            </p:cNvSpPr>
            <p:nvPr/>
          </p:nvSpPr>
          <p:spPr bwMode="auto">
            <a:xfrm>
              <a:off x="3541" y="2393"/>
              <a:ext cx="47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eaLnBrk="1" hangingPunct="1">
                <a:spcBef>
                  <a:spcPct val="0"/>
                </a:spcBef>
                <a:buClrTx/>
                <a:buSzTx/>
                <a:buFontTx/>
                <a:buNone/>
              </a:pPr>
              <a:r>
                <a:rPr kumimoji="0" lang="fr-FR" altLang="el-GR" sz="1200" b="0" dirty="0">
                  <a:solidFill>
                    <a:schemeClr val="bg1"/>
                  </a:solidFill>
                  <a:latin typeface="+mn-lt"/>
                </a:rPr>
                <a:t>Art-Métal</a:t>
              </a:r>
              <a:endParaRPr kumimoji="0" lang="en-US" altLang="el-GR" sz="1200" b="0" dirty="0">
                <a:solidFill>
                  <a:schemeClr val="bg1"/>
                </a:solidFill>
                <a:latin typeface="+mn-lt"/>
              </a:endParaRPr>
            </a:p>
          </p:txBody>
        </p:sp>
      </p:grpSp>
      <p:grpSp>
        <p:nvGrpSpPr>
          <p:cNvPr id="5" name="Group 12"/>
          <p:cNvGrpSpPr>
            <a:grpSpLocks/>
          </p:cNvGrpSpPr>
          <p:nvPr/>
        </p:nvGrpSpPr>
        <p:grpSpPr bwMode="auto">
          <a:xfrm>
            <a:off x="2323880" y="1002040"/>
            <a:ext cx="2617328" cy="2787758"/>
            <a:chOff x="4176" y="912"/>
            <a:chExt cx="1430" cy="2330"/>
          </a:xfrm>
        </p:grpSpPr>
        <p:pic>
          <p:nvPicPr>
            <p:cNvPr id="41991" name="Picture 13" descr="fig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912"/>
              <a:ext cx="1430" cy="233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992" name="Text Box 14"/>
            <p:cNvSpPr txBox="1">
              <a:spLocks noChangeArrowheads="1"/>
            </p:cNvSpPr>
            <p:nvPr/>
          </p:nvSpPr>
          <p:spPr bwMode="auto">
            <a:xfrm>
              <a:off x="5145" y="960"/>
              <a:ext cx="43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eaLnBrk="1" hangingPunct="1">
                <a:spcBef>
                  <a:spcPct val="0"/>
                </a:spcBef>
                <a:buClrTx/>
                <a:buSzTx/>
                <a:buFontTx/>
                <a:buNone/>
              </a:pPr>
              <a:r>
                <a:rPr kumimoji="0" lang="fr-FR" altLang="el-GR" sz="1200" b="0" dirty="0">
                  <a:solidFill>
                    <a:schemeClr val="bg1"/>
                  </a:solidFill>
                  <a:latin typeface="+mn-lt"/>
                </a:rPr>
                <a:t>Art-Métal</a:t>
              </a:r>
              <a:endParaRPr kumimoji="0" lang="en-US" altLang="el-GR" sz="1200" b="0" dirty="0">
                <a:solidFill>
                  <a:schemeClr val="bg1"/>
                </a:solidFill>
                <a:latin typeface="+mn-lt"/>
              </a:endParaRPr>
            </a:p>
          </p:txBody>
        </p:sp>
      </p:grpSp>
      <p:sp>
        <p:nvSpPr>
          <p:cNvPr id="6" name="Title 5"/>
          <p:cNvSpPr>
            <a:spLocks noGrp="1"/>
          </p:cNvSpPr>
          <p:nvPr>
            <p:ph type="title"/>
          </p:nvPr>
        </p:nvSpPr>
        <p:spPr>
          <a:xfrm>
            <a:off x="107504" y="65162"/>
            <a:ext cx="8928992" cy="778396"/>
          </a:xfrm>
        </p:spPr>
        <p:txBody>
          <a:bodyPr>
            <a:noAutofit/>
          </a:bodyPr>
          <a:lstStyle/>
          <a:p>
            <a:r>
              <a:rPr lang="el-GR" sz="3400" dirty="0"/>
              <a:t>Αφαίρεση </a:t>
            </a:r>
            <a:r>
              <a:rPr lang="en-US" sz="3400" dirty="0" smtClean="0"/>
              <a:t>“</a:t>
            </a:r>
            <a:r>
              <a:rPr lang="el-GR" sz="3400" dirty="0" smtClean="0"/>
              <a:t>αμαύρωσης</a:t>
            </a:r>
            <a:r>
              <a:rPr lang="en-US" sz="3400" dirty="0" smtClean="0"/>
              <a:t>”</a:t>
            </a:r>
            <a:r>
              <a:rPr lang="el-GR" sz="3400" dirty="0" smtClean="0"/>
              <a:t> σε</a:t>
            </a:r>
            <a:r>
              <a:rPr lang="en-US" sz="3400" dirty="0" smtClean="0"/>
              <a:t> </a:t>
            </a:r>
            <a:r>
              <a:rPr lang="el-GR" sz="3400" dirty="0" smtClean="0"/>
              <a:t>αργυρά αντικείμενα</a:t>
            </a:r>
            <a:endParaRPr lang="el-GR" sz="3400" dirty="0"/>
          </a:p>
        </p:txBody>
      </p:sp>
      <p:sp>
        <p:nvSpPr>
          <p:cNvPr id="8" name="Rectangle 7"/>
          <p:cNvSpPr/>
          <p:nvPr/>
        </p:nvSpPr>
        <p:spPr>
          <a:xfrm>
            <a:off x="0" y="3790356"/>
            <a:ext cx="4941208" cy="1353144"/>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07351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p:txBody>
          <a:bodyPr rtlCol="0">
            <a:noAutofit/>
          </a:bodyPr>
          <a:lstStyle/>
          <a:p>
            <a:pPr eaLnBrk="1" fontAlgn="auto" hangingPunct="1">
              <a:spcAft>
                <a:spcPts val="0"/>
              </a:spcAft>
              <a:defRPr/>
            </a:pPr>
            <a:r>
              <a:rPr lang="el-GR" sz="2800" dirty="0" smtClean="0"/>
              <a:t>Τι είναι το ηλεκτροχημικό δυναμικό ή δυναμικό διάβρωσης</a:t>
            </a:r>
            <a:endParaRPr lang="en-US" sz="2800" dirty="0" smtClean="0"/>
          </a:p>
        </p:txBody>
      </p:sp>
      <p:sp>
        <p:nvSpPr>
          <p:cNvPr id="7" name="Content Placeholder 6"/>
          <p:cNvSpPr>
            <a:spLocks noGrp="1"/>
          </p:cNvSpPr>
          <p:nvPr>
            <p:ph idx="13"/>
          </p:nvPr>
        </p:nvSpPr>
        <p:spPr>
          <a:xfrm>
            <a:off x="107504" y="123478"/>
            <a:ext cx="4248472" cy="5020022"/>
          </a:xfrm>
        </p:spPr>
        <p:txBody>
          <a:bodyPr>
            <a:noAutofit/>
          </a:bodyPr>
          <a:lstStyle/>
          <a:p>
            <a:pPr marL="185738" indent="-185738">
              <a:lnSpc>
                <a:spcPct val="110000"/>
              </a:lnSpc>
            </a:pPr>
            <a:r>
              <a:rPr lang="el-GR" sz="2000" dirty="0"/>
              <a:t>Η επιφάνεια των μετάλλων δεν είναι ομοιογενής και χωρίς ατέλειες.</a:t>
            </a:r>
          </a:p>
          <a:p>
            <a:pPr marL="185738" indent="-185738">
              <a:lnSpc>
                <a:spcPct val="110000"/>
              </a:lnSpc>
            </a:pPr>
            <a:r>
              <a:rPr lang="el-GR" sz="2000" dirty="0"/>
              <a:t>Οποιαδήποτε ανομοιογένεια στην επιφάνεια ενός μεταλλικού αντικειμένου δημιουργεί ανοδικές και καθοδικές περιοχές. </a:t>
            </a:r>
          </a:p>
          <a:p>
            <a:pPr marL="185738" indent="-185738">
              <a:lnSpc>
                <a:spcPct val="110000"/>
              </a:lnSpc>
            </a:pPr>
            <a:r>
              <a:rPr lang="el-GR" sz="2000" dirty="0"/>
              <a:t>Μια περιοχή όπου συγκεντρώνεται αρνητικό φορτίο (κάθοδος -) θα έχει χαμηλότερο δυναμικό από μια διπλανή περιοχή με θετικό φορτίο (άνοδος +). Αυτές οι διαφορές δυναμικού είναι η αιτία των περισσότερων ηλεκτροχημικών αντιδράσεων.</a:t>
            </a:r>
          </a:p>
          <a:p>
            <a:pPr marL="185738" indent="-185738"/>
            <a:endParaRPr lang="el-GR" sz="2000" dirty="0"/>
          </a:p>
        </p:txBody>
      </p:sp>
      <p:sp>
        <p:nvSpPr>
          <p:cNvPr id="43012" name="TextBox 11"/>
          <p:cNvSpPr txBox="1">
            <a:spLocks noChangeArrowheads="1"/>
          </p:cNvSpPr>
          <p:nvPr/>
        </p:nvSpPr>
        <p:spPr bwMode="auto">
          <a:xfrm>
            <a:off x="4427984" y="3963938"/>
            <a:ext cx="48245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l-GR" altLang="el-GR" sz="1800" dirty="0">
                <a:latin typeface="+mn-lt"/>
              </a:rPr>
              <a:t>Σχήμα 1: Η ανομοιόμορφη κατανομή του φορτίου σε μια </a:t>
            </a:r>
            <a:r>
              <a:rPr lang="el-GR" altLang="el-GR" sz="1800" dirty="0" smtClean="0">
                <a:latin typeface="+mn-lt"/>
              </a:rPr>
              <a:t>μεταλλική </a:t>
            </a:r>
            <a:r>
              <a:rPr lang="el-GR" altLang="el-GR" sz="1800" dirty="0">
                <a:latin typeface="+mn-lt"/>
              </a:rPr>
              <a:t>επιφάνεια προκαλεί τη </a:t>
            </a:r>
            <a:r>
              <a:rPr lang="el-GR" altLang="el-GR" sz="1800" dirty="0" smtClean="0">
                <a:latin typeface="+mn-lt"/>
              </a:rPr>
              <a:t>δημιουργία </a:t>
            </a:r>
            <a:r>
              <a:rPr lang="el-GR" altLang="el-GR" sz="1800" dirty="0">
                <a:latin typeface="+mn-lt"/>
              </a:rPr>
              <a:t>ανοδικών (+) και καθοδικών (-) </a:t>
            </a:r>
            <a:r>
              <a:rPr lang="el-GR" altLang="el-GR" sz="1800" dirty="0" smtClean="0">
                <a:latin typeface="+mn-lt"/>
              </a:rPr>
              <a:t>περιοχών</a:t>
            </a:r>
            <a:endParaRPr lang="en-US" altLang="el-GR" sz="1000" dirty="0">
              <a:latin typeface="+mn-lt"/>
            </a:endParaRPr>
          </a:p>
        </p:txBody>
      </p:sp>
      <p:pic>
        <p:nvPicPr>
          <p:cNvPr id="43013" name="Picture 6" descr="Corrosion Process"/>
          <p:cNvPicPr>
            <a:picLocks noChangeAspect="1" noChangeArrowheads="1"/>
          </p:cNvPicPr>
          <p:nvPr/>
        </p:nvPicPr>
        <p:blipFill>
          <a:blip r:embed="rId2" r:link="rId3">
            <a:extLst>
              <a:ext uri="{28A0092B-C50C-407E-A947-70E740481C1C}">
                <a14:useLocalDpi xmlns:a14="http://schemas.microsoft.com/office/drawing/2010/main" val="0"/>
              </a:ext>
            </a:extLst>
          </a:blip>
          <a:srcRect l="5453" r="8751" b="8504"/>
          <a:stretch>
            <a:fillRect/>
          </a:stretch>
        </p:blipFill>
        <p:spPr bwMode="auto">
          <a:xfrm>
            <a:off x="4860032" y="1540193"/>
            <a:ext cx="37496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55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altLang="el-GR" sz="3600" smtClean="0"/>
              <a:t>Άργυρος</a:t>
            </a:r>
          </a:p>
        </p:txBody>
      </p:sp>
      <p:sp>
        <p:nvSpPr>
          <p:cNvPr id="6147" name="Rectangle 3"/>
          <p:cNvSpPr>
            <a:spLocks noGrp="1" noChangeArrowheads="1"/>
          </p:cNvSpPr>
          <p:nvPr>
            <p:ph idx="1"/>
          </p:nvPr>
        </p:nvSpPr>
        <p:spPr/>
        <p:txBody>
          <a:bodyPr rtlCol="0">
            <a:normAutofit/>
          </a:bodyPr>
          <a:lstStyle/>
          <a:p>
            <a:pPr>
              <a:lnSpc>
                <a:spcPct val="124000"/>
              </a:lnSpc>
              <a:defRPr/>
            </a:pPr>
            <a:r>
              <a:rPr lang="el-GR" sz="2400" dirty="0" smtClean="0"/>
              <a:t>Ο άργυρος είναι ευγενές μέταλλο, το οποίο αντιστέκεται σε διάβρωση στα περισσότερα οξέα. </a:t>
            </a:r>
          </a:p>
          <a:p>
            <a:pPr>
              <a:lnSpc>
                <a:spcPct val="124000"/>
              </a:lnSpc>
              <a:defRPr/>
            </a:pPr>
            <a:r>
              <a:rPr lang="el-GR" sz="2400" dirty="0" smtClean="0"/>
              <a:t>Όμως, ο άργυρος διαλύεται σε νιτρικό οξύ (ΗΝΟ</a:t>
            </a:r>
            <a:r>
              <a:rPr lang="el-GR" sz="2400" baseline="-25000" dirty="0" smtClean="0"/>
              <a:t>3</a:t>
            </a:r>
            <a:r>
              <a:rPr lang="el-GR" sz="2400" dirty="0" smtClean="0"/>
              <a:t>) και ζεστό πυκνό θειϊκό οξύ (</a:t>
            </a:r>
            <a:r>
              <a:rPr lang="en-US" sz="2400" dirty="0" smtClean="0"/>
              <a:t>H</a:t>
            </a:r>
            <a:r>
              <a:rPr lang="en-US" sz="2400" baseline="-25000" dirty="0" smtClean="0"/>
              <a:t>2</a:t>
            </a:r>
            <a:r>
              <a:rPr lang="en-US" sz="2400" dirty="0" smtClean="0"/>
              <a:t>SO</a:t>
            </a:r>
            <a:r>
              <a:rPr lang="en-US" sz="2400" baseline="-25000" dirty="0" smtClean="0"/>
              <a:t>4</a:t>
            </a:r>
            <a:r>
              <a:rPr lang="en-US" sz="2400" dirty="0" smtClean="0"/>
              <a:t>). </a:t>
            </a:r>
            <a:r>
              <a:rPr lang="el-GR" sz="2400" dirty="0" smtClean="0"/>
              <a:t>Ο καθαρός άργυρος είναι μαλακός, ελατός και όλκιμος. </a:t>
            </a:r>
          </a:p>
          <a:p>
            <a:pPr>
              <a:lnSpc>
                <a:spcPct val="124000"/>
              </a:lnSpc>
              <a:defRPr/>
            </a:pPr>
            <a:r>
              <a:rPr lang="el-GR" sz="2400" dirty="0" smtClean="0"/>
              <a:t>Εύκολα μπορεί να χαραχθεί. </a:t>
            </a:r>
          </a:p>
          <a:p>
            <a:pPr>
              <a:lnSpc>
                <a:spcPct val="124000"/>
              </a:lnSpc>
              <a:defRPr/>
            </a:pPr>
            <a:r>
              <a:rPr lang="el-GR" sz="2400" dirty="0" smtClean="0"/>
              <a:t>Έχει χρώμα λαμπερό άσπρο και πυκνότητα 10,49</a:t>
            </a:r>
            <a:r>
              <a:rPr lang="en-US" sz="2400" dirty="0" smtClean="0"/>
              <a:t>g/cm</a:t>
            </a:r>
            <a:r>
              <a:rPr lang="en-US" sz="2400" baseline="30000" dirty="0" smtClean="0"/>
              <a:t>3</a:t>
            </a:r>
            <a:r>
              <a:rPr lang="en-US" sz="2400" dirty="0" smtClean="0"/>
              <a:t>.</a:t>
            </a:r>
          </a:p>
          <a:p>
            <a:pPr eaLnBrk="1" fontAlgn="auto" hangingPunct="1">
              <a:lnSpc>
                <a:spcPct val="124000"/>
              </a:lnSpc>
              <a:spcAft>
                <a:spcPts val="0"/>
              </a:spcAft>
              <a:buFont typeface="Wingdings 3" charset="2"/>
              <a:buChar char=""/>
              <a:defRPr/>
            </a:pPr>
            <a:endParaRPr lang="el-GR" dirty="0" smtClean="0"/>
          </a:p>
        </p:txBody>
      </p:sp>
    </p:spTree>
    <p:extLst>
      <p:ext uri="{BB962C8B-B14F-4D97-AF65-F5344CB8AC3E}">
        <p14:creationId xmlns:p14="http://schemas.microsoft.com/office/powerpoint/2010/main" val="3334710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1"/>
          <p:cNvSpPr>
            <a:spLocks noGrp="1"/>
          </p:cNvSpPr>
          <p:nvPr>
            <p:ph type="title"/>
          </p:nvPr>
        </p:nvSpPr>
        <p:spPr/>
        <p:txBody>
          <a:bodyPr>
            <a:noAutofit/>
          </a:bodyPr>
          <a:lstStyle/>
          <a:p>
            <a:pPr eaLnBrk="1" hangingPunct="1"/>
            <a:r>
              <a:rPr lang="el-GR" altLang="el-GR" sz="3200" dirty="0" smtClean="0">
                <a:latin typeface="+mn-lt"/>
              </a:rPr>
              <a:t>Δυναμικό διάβρωσης ενός μετάλλου </a:t>
            </a:r>
            <a:br>
              <a:rPr lang="el-GR" altLang="el-GR" sz="3200" dirty="0" smtClean="0">
                <a:latin typeface="+mn-lt"/>
              </a:rPr>
            </a:br>
            <a:r>
              <a:rPr lang="el-GR" altLang="el-GR" sz="3200" dirty="0" smtClean="0">
                <a:latin typeface="+mn-lt"/>
              </a:rPr>
              <a:t>σε διάλυμα ή </a:t>
            </a:r>
            <a:r>
              <a:rPr lang="en-US" altLang="el-GR" sz="3200" dirty="0" err="1" smtClean="0">
                <a:latin typeface="+mn-lt"/>
              </a:rPr>
              <a:t>Ecorr</a:t>
            </a:r>
            <a:endParaRPr lang="en-US" altLang="el-GR" sz="3200" dirty="0" smtClean="0">
              <a:latin typeface="+mn-lt"/>
            </a:endParaRPr>
          </a:p>
        </p:txBody>
      </p:sp>
      <p:sp>
        <p:nvSpPr>
          <p:cNvPr id="44035" name="TextBox 9"/>
          <p:cNvSpPr txBox="1">
            <a:spLocks noChangeArrowheads="1"/>
          </p:cNvSpPr>
          <p:nvPr/>
        </p:nvSpPr>
        <p:spPr bwMode="auto">
          <a:xfrm>
            <a:off x="5763449" y="1142285"/>
            <a:ext cx="3201039"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None/>
            </a:pPr>
            <a:r>
              <a:rPr lang="el-GR" altLang="el-GR" sz="1800" dirty="0">
                <a:latin typeface="+mn-lt"/>
              </a:rPr>
              <a:t>Σε αυτήν την κατάσταση ισορροπίας, η διαφορά δυναμικού μεταξύ μετάλλου και διαλύματος ονομάζεται δυναμικό διάβρωσης.</a:t>
            </a:r>
            <a:r>
              <a:rPr lang="en-US" altLang="el-GR" sz="1800" dirty="0">
                <a:latin typeface="+mn-lt"/>
              </a:rPr>
              <a:t> </a:t>
            </a:r>
            <a:endParaRPr lang="el-GR" sz="1800" dirty="0">
              <a:latin typeface="+mn-lt"/>
            </a:endParaRPr>
          </a:p>
          <a:p>
            <a:pPr>
              <a:spcBef>
                <a:spcPts val="1200"/>
              </a:spcBef>
              <a:buClrTx/>
              <a:buSzTx/>
              <a:buFontTx/>
              <a:buNone/>
            </a:pPr>
            <a:r>
              <a:rPr lang="el-GR" altLang="el-GR" sz="1800" dirty="0" smtClean="0">
                <a:latin typeface="+mn-lt"/>
              </a:rPr>
              <a:t>Τελικά, το συνολικό σύστημα σταθεροποιείται σε μια κατάσταση δυναμικής ισορροπίας, στην οποία ο ρυθμός των αντιδράσεων οξείδωσης ισούται με το ρυθμό των αναγωγικών αντιδράσεων στην επιφάνεια του μετάλλου.</a:t>
            </a:r>
            <a:endParaRPr lang="en-US" altLang="el-GR" sz="1800" dirty="0">
              <a:latin typeface="+mn-lt"/>
            </a:endParaRPr>
          </a:p>
        </p:txBody>
      </p:sp>
      <p:grpSp>
        <p:nvGrpSpPr>
          <p:cNvPr id="46" name="Group 11"/>
          <p:cNvGrpSpPr>
            <a:grpSpLocks/>
          </p:cNvGrpSpPr>
          <p:nvPr/>
        </p:nvGrpSpPr>
        <p:grpSpPr bwMode="auto">
          <a:xfrm>
            <a:off x="224040" y="1243331"/>
            <a:ext cx="5562600" cy="2720975"/>
            <a:chOff x="1411" y="11148"/>
            <a:chExt cx="8760" cy="4287"/>
          </a:xfrm>
        </p:grpSpPr>
        <p:grpSp>
          <p:nvGrpSpPr>
            <p:cNvPr id="47" name="Canvas 6"/>
            <p:cNvGrpSpPr>
              <a:grpSpLocks noChangeAspect="1"/>
            </p:cNvGrpSpPr>
            <p:nvPr/>
          </p:nvGrpSpPr>
          <p:grpSpPr bwMode="auto">
            <a:xfrm>
              <a:off x="1531" y="11148"/>
              <a:ext cx="8520" cy="3142"/>
              <a:chOff x="2132" y="2672"/>
              <a:chExt cx="8520" cy="3142"/>
            </a:xfrm>
          </p:grpSpPr>
          <p:sp>
            <p:nvSpPr>
              <p:cNvPr id="49" name="AutoShape 7" descr="Zig zag"/>
              <p:cNvSpPr>
                <a:spLocks noChangeAspect="1" noChangeArrowheads="1" noTextEdit="1"/>
              </p:cNvSpPr>
              <p:nvPr/>
            </p:nvSpPr>
            <p:spPr bwMode="auto">
              <a:xfrm>
                <a:off x="2132" y="2672"/>
                <a:ext cx="8520" cy="3142"/>
              </a:xfrm>
              <a:prstGeom prst="rect">
                <a:avLst/>
              </a:prstGeom>
              <a:pattFill prst="zigZag">
                <a:fgClr>
                  <a:srgbClr val="C0C0C0">
                    <a:alpha val="78038"/>
                  </a:srgbClr>
                </a:fgClr>
                <a:bgClr>
                  <a:srgbClr val="FFFFFF">
                    <a:alpha val="78038"/>
                  </a:srgbClr>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50" name="Rectangle 15"/>
              <p:cNvSpPr>
                <a:spLocks noChangeArrowheads="1"/>
              </p:cNvSpPr>
              <p:nvPr/>
            </p:nvSpPr>
            <p:spPr bwMode="auto">
              <a:xfrm>
                <a:off x="2612" y="4139"/>
                <a:ext cx="7320" cy="163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51" name="Oval 16"/>
              <p:cNvSpPr>
                <a:spLocks noChangeAspect="1" noChangeArrowheads="1"/>
              </p:cNvSpPr>
              <p:nvPr/>
            </p:nvSpPr>
            <p:spPr bwMode="auto">
              <a:xfrm>
                <a:off x="4772" y="3841"/>
                <a:ext cx="612" cy="6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52" name="Oval 17"/>
              <p:cNvSpPr>
                <a:spLocks noChangeAspect="1" noChangeArrowheads="1"/>
              </p:cNvSpPr>
              <p:nvPr/>
            </p:nvSpPr>
            <p:spPr bwMode="auto">
              <a:xfrm>
                <a:off x="4757" y="2936"/>
                <a:ext cx="612" cy="617"/>
              </a:xfrm>
              <a:prstGeom prst="ellipse">
                <a:avLst/>
              </a:prstGeom>
              <a:solidFill>
                <a:srgbClr val="EAEAEA"/>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53" name="Text Box 11"/>
              <p:cNvSpPr txBox="1">
                <a:spLocks noChangeArrowheads="1"/>
              </p:cNvSpPr>
              <p:nvPr/>
            </p:nvSpPr>
            <p:spPr bwMode="auto">
              <a:xfrm>
                <a:off x="4682" y="2938"/>
                <a:ext cx="975"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a:latin typeface="Arial" pitchFamily="34" charset="0"/>
                    <a:ea typeface="Batang" pitchFamily="18" charset="-127"/>
                  </a:rPr>
                  <a:t>Fe</a:t>
                </a:r>
                <a:r>
                  <a:rPr lang="en-GB" altLang="el-GR" sz="1800" baseline="30000">
                    <a:latin typeface="Arial" pitchFamily="34" charset="0"/>
                    <a:ea typeface="Batang" pitchFamily="18" charset="-127"/>
                  </a:rPr>
                  <a:t>2</a:t>
                </a:r>
                <a:r>
                  <a:rPr lang="el-GR" altLang="el-GR" sz="1800" baseline="30000">
                    <a:latin typeface="Arial" pitchFamily="34" charset="0"/>
                    <a:ea typeface="Batang" pitchFamily="18" charset="-127"/>
                  </a:rPr>
                  <a:t>+</a:t>
                </a:r>
                <a:endParaRPr lang="en-US" altLang="el-GR" sz="1200">
                  <a:latin typeface="Times New Roman" pitchFamily="18" charset="0"/>
                  <a:ea typeface="Batang" pitchFamily="18" charset="-127"/>
                </a:endParaRPr>
              </a:p>
            </p:txBody>
          </p:sp>
          <p:grpSp>
            <p:nvGrpSpPr>
              <p:cNvPr id="54" name="Group 19"/>
              <p:cNvGrpSpPr>
                <a:grpSpLocks/>
              </p:cNvGrpSpPr>
              <p:nvPr/>
            </p:nvGrpSpPr>
            <p:grpSpPr bwMode="auto">
              <a:xfrm>
                <a:off x="6812" y="4791"/>
                <a:ext cx="480" cy="652"/>
                <a:chOff x="7427" y="2383"/>
                <a:chExt cx="480" cy="652"/>
              </a:xfrm>
            </p:grpSpPr>
            <p:sp>
              <p:nvSpPr>
                <p:cNvPr id="84" name="Oval 49"/>
                <p:cNvSpPr>
                  <a:spLocks noChangeAspect="1" noChangeArrowheads="1"/>
                </p:cNvSpPr>
                <p:nvPr/>
              </p:nvSpPr>
              <p:spPr bwMode="auto">
                <a:xfrm>
                  <a:off x="7532" y="2509"/>
                  <a:ext cx="272" cy="269"/>
                </a:xfrm>
                <a:prstGeom prst="ellipse">
                  <a:avLst/>
                </a:prstGeom>
                <a:solidFill>
                  <a:srgbClr val="FF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85" name="Text Box 14"/>
                <p:cNvSpPr txBox="1">
                  <a:spLocks noChangeArrowheads="1"/>
                </p:cNvSpPr>
                <p:nvPr/>
              </p:nvSpPr>
              <p:spPr bwMode="auto">
                <a:xfrm>
                  <a:off x="7427" y="2383"/>
                  <a:ext cx="480"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a:solidFill>
                        <a:schemeClr val="bg1"/>
                      </a:solidFill>
                      <a:latin typeface="Arial" pitchFamily="34" charset="0"/>
                      <a:ea typeface="Batang" pitchFamily="18" charset="-127"/>
                    </a:rPr>
                    <a:t>e</a:t>
                  </a:r>
                  <a:endParaRPr lang="en-US" altLang="el-GR" sz="1200">
                    <a:solidFill>
                      <a:schemeClr val="bg1"/>
                    </a:solidFill>
                    <a:latin typeface="Times New Roman" pitchFamily="18" charset="0"/>
                    <a:ea typeface="Batang" pitchFamily="18" charset="-127"/>
                  </a:endParaRPr>
                </a:p>
              </p:txBody>
            </p:sp>
          </p:grpSp>
          <p:grpSp>
            <p:nvGrpSpPr>
              <p:cNvPr id="55" name="Group 20"/>
              <p:cNvGrpSpPr>
                <a:grpSpLocks/>
              </p:cNvGrpSpPr>
              <p:nvPr/>
            </p:nvGrpSpPr>
            <p:grpSpPr bwMode="auto">
              <a:xfrm>
                <a:off x="7412" y="4628"/>
                <a:ext cx="480" cy="652"/>
                <a:chOff x="7427" y="2383"/>
                <a:chExt cx="480" cy="652"/>
              </a:xfrm>
            </p:grpSpPr>
            <p:sp>
              <p:nvSpPr>
                <p:cNvPr id="82" name="Oval 47"/>
                <p:cNvSpPr>
                  <a:spLocks noChangeAspect="1" noChangeArrowheads="1"/>
                </p:cNvSpPr>
                <p:nvPr/>
              </p:nvSpPr>
              <p:spPr bwMode="auto">
                <a:xfrm>
                  <a:off x="7532" y="2509"/>
                  <a:ext cx="272" cy="269"/>
                </a:xfrm>
                <a:prstGeom prst="ellipse">
                  <a:avLst/>
                </a:prstGeom>
                <a:solidFill>
                  <a:srgbClr val="FF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83" name="Text Box 17"/>
                <p:cNvSpPr txBox="1">
                  <a:spLocks noChangeArrowheads="1"/>
                </p:cNvSpPr>
                <p:nvPr/>
              </p:nvSpPr>
              <p:spPr bwMode="auto">
                <a:xfrm>
                  <a:off x="7427" y="2383"/>
                  <a:ext cx="480"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a:solidFill>
                        <a:schemeClr val="bg1"/>
                      </a:solidFill>
                      <a:latin typeface="Arial" pitchFamily="34" charset="0"/>
                      <a:ea typeface="Batang" pitchFamily="18" charset="-127"/>
                    </a:rPr>
                    <a:t>e</a:t>
                  </a:r>
                  <a:endParaRPr lang="en-US" altLang="el-GR" sz="1200">
                    <a:solidFill>
                      <a:schemeClr val="bg1"/>
                    </a:solidFill>
                    <a:latin typeface="Times New Roman" pitchFamily="18" charset="0"/>
                    <a:ea typeface="Batang" pitchFamily="18" charset="-127"/>
                  </a:endParaRPr>
                </a:p>
              </p:txBody>
            </p:sp>
          </p:grpSp>
          <p:grpSp>
            <p:nvGrpSpPr>
              <p:cNvPr id="56" name="Group 21"/>
              <p:cNvGrpSpPr>
                <a:grpSpLocks/>
              </p:cNvGrpSpPr>
              <p:nvPr/>
            </p:nvGrpSpPr>
            <p:grpSpPr bwMode="auto">
              <a:xfrm>
                <a:off x="5732" y="4791"/>
                <a:ext cx="480" cy="652"/>
                <a:chOff x="7427" y="2383"/>
                <a:chExt cx="480" cy="652"/>
              </a:xfrm>
            </p:grpSpPr>
            <p:sp>
              <p:nvSpPr>
                <p:cNvPr id="80" name="Oval 45"/>
                <p:cNvSpPr>
                  <a:spLocks noChangeAspect="1" noChangeArrowheads="1"/>
                </p:cNvSpPr>
                <p:nvPr/>
              </p:nvSpPr>
              <p:spPr bwMode="auto">
                <a:xfrm>
                  <a:off x="7532" y="2509"/>
                  <a:ext cx="272" cy="269"/>
                </a:xfrm>
                <a:prstGeom prst="ellipse">
                  <a:avLst/>
                </a:prstGeom>
                <a:solidFill>
                  <a:srgbClr val="FF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81" name="Text Box 20"/>
                <p:cNvSpPr txBox="1">
                  <a:spLocks noChangeArrowheads="1"/>
                </p:cNvSpPr>
                <p:nvPr/>
              </p:nvSpPr>
              <p:spPr bwMode="auto">
                <a:xfrm>
                  <a:off x="7427" y="2383"/>
                  <a:ext cx="480"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dirty="0">
                      <a:solidFill>
                        <a:schemeClr val="bg1"/>
                      </a:solidFill>
                      <a:latin typeface="Arial" pitchFamily="34" charset="0"/>
                      <a:ea typeface="Batang" pitchFamily="18" charset="-127"/>
                    </a:rPr>
                    <a:t>e</a:t>
                  </a:r>
                  <a:endParaRPr lang="en-US" altLang="el-GR" sz="1200" dirty="0">
                    <a:solidFill>
                      <a:schemeClr val="bg1"/>
                    </a:solidFill>
                    <a:latin typeface="Times New Roman" pitchFamily="18" charset="0"/>
                    <a:ea typeface="Batang" pitchFamily="18" charset="-127"/>
                  </a:endParaRPr>
                </a:p>
              </p:txBody>
            </p:sp>
          </p:grpSp>
          <p:sp>
            <p:nvSpPr>
              <p:cNvPr id="57" name="Text Box 21"/>
              <p:cNvSpPr txBox="1">
                <a:spLocks noChangeArrowheads="1"/>
              </p:cNvSpPr>
              <p:nvPr/>
            </p:nvSpPr>
            <p:spPr bwMode="auto">
              <a:xfrm>
                <a:off x="5567" y="5325"/>
                <a:ext cx="3360"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l-GR" altLang="el-GR" sz="1400">
                    <a:latin typeface="Arial" pitchFamily="34" charset="0"/>
                    <a:ea typeface="Batang" pitchFamily="18" charset="-127"/>
                  </a:rPr>
                  <a:t>ροή ηλεκτρονίων</a:t>
                </a:r>
                <a:endParaRPr lang="en-US" altLang="el-GR" sz="1200">
                  <a:latin typeface="Times New Roman" pitchFamily="18" charset="0"/>
                  <a:ea typeface="Batang" pitchFamily="18" charset="-127"/>
                </a:endParaRPr>
              </a:p>
            </p:txBody>
          </p:sp>
          <p:sp>
            <p:nvSpPr>
              <p:cNvPr id="58" name="Freeform 23"/>
              <p:cNvSpPr>
                <a:spLocks/>
              </p:cNvSpPr>
              <p:nvPr/>
            </p:nvSpPr>
            <p:spPr bwMode="auto">
              <a:xfrm>
                <a:off x="5997" y="3435"/>
                <a:ext cx="1655" cy="705"/>
              </a:xfrm>
              <a:custGeom>
                <a:avLst/>
                <a:gdLst>
                  <a:gd name="T0" fmla="*/ 0 w 1655"/>
                  <a:gd name="T1" fmla="*/ 705 h 705"/>
                  <a:gd name="T2" fmla="*/ 135 w 1655"/>
                  <a:gd name="T3" fmla="*/ 420 h 705"/>
                  <a:gd name="T4" fmla="*/ 225 w 1655"/>
                  <a:gd name="T5" fmla="*/ 405 h 705"/>
                  <a:gd name="T6" fmla="*/ 300 w 1655"/>
                  <a:gd name="T7" fmla="*/ 270 h 705"/>
                  <a:gd name="T8" fmla="*/ 390 w 1655"/>
                  <a:gd name="T9" fmla="*/ 240 h 705"/>
                  <a:gd name="T10" fmla="*/ 600 w 1655"/>
                  <a:gd name="T11" fmla="*/ 165 h 705"/>
                  <a:gd name="T12" fmla="*/ 690 w 1655"/>
                  <a:gd name="T13" fmla="*/ 135 h 705"/>
                  <a:gd name="T14" fmla="*/ 810 w 1655"/>
                  <a:gd name="T15" fmla="*/ 0 h 705"/>
                  <a:gd name="T16" fmla="*/ 1035 w 1655"/>
                  <a:gd name="T17" fmla="*/ 75 h 705"/>
                  <a:gd name="T18" fmla="*/ 1125 w 1655"/>
                  <a:gd name="T19" fmla="*/ 135 h 705"/>
                  <a:gd name="T20" fmla="*/ 1170 w 1655"/>
                  <a:gd name="T21" fmla="*/ 165 h 705"/>
                  <a:gd name="T22" fmla="*/ 1215 w 1655"/>
                  <a:gd name="T23" fmla="*/ 270 h 705"/>
                  <a:gd name="T24" fmla="*/ 1305 w 1655"/>
                  <a:gd name="T25" fmla="*/ 420 h 705"/>
                  <a:gd name="T26" fmla="*/ 1500 w 1655"/>
                  <a:gd name="T27" fmla="*/ 435 h 705"/>
                  <a:gd name="T28" fmla="*/ 1530 w 1655"/>
                  <a:gd name="T29" fmla="*/ 480 h 705"/>
                  <a:gd name="T30" fmla="*/ 1545 w 1655"/>
                  <a:gd name="T31" fmla="*/ 540 h 705"/>
                  <a:gd name="T32" fmla="*/ 1590 w 1655"/>
                  <a:gd name="T33" fmla="*/ 570 h 705"/>
                  <a:gd name="T34" fmla="*/ 1635 w 1655"/>
                  <a:gd name="T35" fmla="*/ 615 h 705"/>
                  <a:gd name="T36" fmla="*/ 1650 w 1655"/>
                  <a:gd name="T37" fmla="*/ 705 h 7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55"/>
                  <a:gd name="T58" fmla="*/ 0 h 705"/>
                  <a:gd name="T59" fmla="*/ 1655 w 1655"/>
                  <a:gd name="T60" fmla="*/ 705 h 7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55" h="705">
                    <a:moveTo>
                      <a:pt x="0" y="705"/>
                    </a:moveTo>
                    <a:cubicBezTo>
                      <a:pt x="32" y="577"/>
                      <a:pt x="62" y="529"/>
                      <a:pt x="135" y="420"/>
                    </a:cubicBezTo>
                    <a:cubicBezTo>
                      <a:pt x="152" y="395"/>
                      <a:pt x="195" y="410"/>
                      <a:pt x="225" y="405"/>
                    </a:cubicBezTo>
                    <a:cubicBezTo>
                      <a:pt x="238" y="365"/>
                      <a:pt x="261" y="283"/>
                      <a:pt x="300" y="270"/>
                    </a:cubicBezTo>
                    <a:cubicBezTo>
                      <a:pt x="330" y="260"/>
                      <a:pt x="390" y="240"/>
                      <a:pt x="390" y="240"/>
                    </a:cubicBezTo>
                    <a:cubicBezTo>
                      <a:pt x="447" y="155"/>
                      <a:pt x="488" y="177"/>
                      <a:pt x="600" y="165"/>
                    </a:cubicBezTo>
                    <a:cubicBezTo>
                      <a:pt x="630" y="155"/>
                      <a:pt x="680" y="165"/>
                      <a:pt x="690" y="135"/>
                    </a:cubicBezTo>
                    <a:cubicBezTo>
                      <a:pt x="725" y="31"/>
                      <a:pt x="706" y="35"/>
                      <a:pt x="810" y="0"/>
                    </a:cubicBezTo>
                    <a:cubicBezTo>
                      <a:pt x="891" y="16"/>
                      <a:pt x="954" y="55"/>
                      <a:pt x="1035" y="75"/>
                    </a:cubicBezTo>
                    <a:cubicBezTo>
                      <a:pt x="1065" y="95"/>
                      <a:pt x="1095" y="115"/>
                      <a:pt x="1125" y="135"/>
                    </a:cubicBezTo>
                    <a:cubicBezTo>
                      <a:pt x="1140" y="145"/>
                      <a:pt x="1170" y="165"/>
                      <a:pt x="1170" y="165"/>
                    </a:cubicBezTo>
                    <a:cubicBezTo>
                      <a:pt x="1218" y="310"/>
                      <a:pt x="1141" y="85"/>
                      <a:pt x="1215" y="270"/>
                    </a:cubicBezTo>
                    <a:cubicBezTo>
                      <a:pt x="1239" y="330"/>
                      <a:pt x="1229" y="410"/>
                      <a:pt x="1305" y="420"/>
                    </a:cubicBezTo>
                    <a:cubicBezTo>
                      <a:pt x="1370" y="428"/>
                      <a:pt x="1435" y="430"/>
                      <a:pt x="1500" y="435"/>
                    </a:cubicBezTo>
                    <a:cubicBezTo>
                      <a:pt x="1510" y="450"/>
                      <a:pt x="1523" y="463"/>
                      <a:pt x="1530" y="480"/>
                    </a:cubicBezTo>
                    <a:cubicBezTo>
                      <a:pt x="1538" y="499"/>
                      <a:pt x="1534" y="523"/>
                      <a:pt x="1545" y="540"/>
                    </a:cubicBezTo>
                    <a:cubicBezTo>
                      <a:pt x="1555" y="555"/>
                      <a:pt x="1576" y="558"/>
                      <a:pt x="1590" y="570"/>
                    </a:cubicBezTo>
                    <a:cubicBezTo>
                      <a:pt x="1606" y="584"/>
                      <a:pt x="1620" y="600"/>
                      <a:pt x="1635" y="615"/>
                    </a:cubicBezTo>
                    <a:cubicBezTo>
                      <a:pt x="1655" y="674"/>
                      <a:pt x="1650" y="644"/>
                      <a:pt x="1650" y="705"/>
                    </a:cubicBezTo>
                  </a:path>
                </a:pathLst>
              </a:custGeom>
              <a:solidFill>
                <a:srgbClr val="FF9900"/>
              </a:solidFill>
              <a:ln w="9525">
                <a:solidFill>
                  <a:srgbClr val="000000"/>
                </a:solidFill>
                <a:round/>
                <a:headEnd/>
                <a:tailEnd/>
              </a:ln>
            </p:spPr>
            <p:txBody>
              <a:bodyPr/>
              <a:lstStyle/>
              <a:p>
                <a:endParaRPr lang="el-GR"/>
              </a:p>
            </p:txBody>
          </p:sp>
          <p:sp>
            <p:nvSpPr>
              <p:cNvPr id="59" name="Text Box 23"/>
              <p:cNvSpPr txBox="1">
                <a:spLocks noChangeArrowheads="1"/>
              </p:cNvSpPr>
              <p:nvPr/>
            </p:nvSpPr>
            <p:spPr bwMode="auto">
              <a:xfrm>
                <a:off x="8525" y="3335"/>
                <a:ext cx="600"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dirty="0">
                    <a:solidFill>
                      <a:srgbClr val="008000"/>
                    </a:solidFill>
                    <a:latin typeface="Arial" pitchFamily="34" charset="0"/>
                    <a:ea typeface="Batang" pitchFamily="18" charset="-127"/>
                  </a:rPr>
                  <a:t>H</a:t>
                </a:r>
                <a:r>
                  <a:rPr lang="en-GB" altLang="el-GR" sz="1400" baseline="-25000" dirty="0">
                    <a:solidFill>
                      <a:srgbClr val="008000"/>
                    </a:solidFill>
                    <a:latin typeface="Arial" pitchFamily="34" charset="0"/>
                    <a:ea typeface="Batang" pitchFamily="18" charset="-127"/>
                  </a:rPr>
                  <a:t>2</a:t>
                </a:r>
                <a:endParaRPr lang="en-US" altLang="el-GR" sz="1200" dirty="0">
                  <a:latin typeface="Times New Roman" pitchFamily="18" charset="0"/>
                  <a:ea typeface="Batang" pitchFamily="18" charset="-127"/>
                </a:endParaRPr>
              </a:p>
            </p:txBody>
          </p:sp>
          <p:sp>
            <p:nvSpPr>
              <p:cNvPr id="60" name="Text Box 24"/>
              <p:cNvSpPr txBox="1">
                <a:spLocks noChangeArrowheads="1"/>
              </p:cNvSpPr>
              <p:nvPr/>
            </p:nvSpPr>
            <p:spPr bwMode="auto">
              <a:xfrm>
                <a:off x="5612" y="2923"/>
                <a:ext cx="840"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a:latin typeface="Arial" pitchFamily="34" charset="0"/>
                    <a:ea typeface="Batang" pitchFamily="18" charset="-127"/>
                  </a:rPr>
                  <a:t>OH</a:t>
                </a:r>
                <a:r>
                  <a:rPr lang="en-GB" altLang="el-GR" baseline="30000">
                    <a:latin typeface="Arial" pitchFamily="34" charset="0"/>
                    <a:ea typeface="Batang" pitchFamily="18" charset="-127"/>
                  </a:rPr>
                  <a:t>-</a:t>
                </a:r>
                <a:r>
                  <a:rPr lang="en-GB" altLang="el-GR" sz="1400">
                    <a:latin typeface="Arial" pitchFamily="34" charset="0"/>
                    <a:ea typeface="Batang" pitchFamily="18" charset="-127"/>
                  </a:rPr>
                  <a:t> </a:t>
                </a:r>
                <a:endParaRPr lang="en-US" altLang="el-GR" sz="1200">
                  <a:latin typeface="Times New Roman" pitchFamily="18" charset="0"/>
                  <a:ea typeface="Batang" pitchFamily="18" charset="-127"/>
                </a:endParaRPr>
              </a:p>
            </p:txBody>
          </p:sp>
          <p:sp>
            <p:nvSpPr>
              <p:cNvPr id="61" name="Text Box 25"/>
              <p:cNvSpPr txBox="1">
                <a:spLocks noChangeArrowheads="1"/>
              </p:cNvSpPr>
              <p:nvPr/>
            </p:nvSpPr>
            <p:spPr bwMode="auto">
              <a:xfrm>
                <a:off x="5297" y="2955"/>
                <a:ext cx="840"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a:latin typeface="Arial" pitchFamily="34" charset="0"/>
                    <a:ea typeface="Batang" pitchFamily="18" charset="-127"/>
                  </a:rPr>
                  <a:t>+  </a:t>
                </a:r>
                <a:endParaRPr lang="en-US" altLang="el-GR" sz="1200">
                  <a:latin typeface="Times New Roman" pitchFamily="18" charset="0"/>
                  <a:ea typeface="Batang" pitchFamily="18" charset="-127"/>
                </a:endParaRPr>
              </a:p>
            </p:txBody>
          </p:sp>
          <p:cxnSp>
            <p:nvCxnSpPr>
              <p:cNvPr id="62" name="AutoShape 26"/>
              <p:cNvCxnSpPr>
                <a:cxnSpLocks noChangeShapeType="1"/>
              </p:cNvCxnSpPr>
              <p:nvPr/>
            </p:nvCxnSpPr>
            <p:spPr bwMode="auto">
              <a:xfrm>
                <a:off x="6245" y="3307"/>
                <a:ext cx="582" cy="354"/>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3" name="Oval 28"/>
              <p:cNvSpPr>
                <a:spLocks noChangeAspect="1" noChangeArrowheads="1"/>
              </p:cNvSpPr>
              <p:nvPr/>
            </p:nvSpPr>
            <p:spPr bwMode="auto">
              <a:xfrm>
                <a:off x="5012" y="3976"/>
                <a:ext cx="612" cy="6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64" name="Oval 29"/>
              <p:cNvSpPr>
                <a:spLocks noChangeAspect="1" noChangeArrowheads="1"/>
              </p:cNvSpPr>
              <p:nvPr/>
            </p:nvSpPr>
            <p:spPr bwMode="auto">
              <a:xfrm>
                <a:off x="4817" y="4214"/>
                <a:ext cx="612" cy="6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cxnSp>
            <p:nvCxnSpPr>
              <p:cNvPr id="65" name="Line 29"/>
              <p:cNvCxnSpPr>
                <a:cxnSpLocks noChangeShapeType="1"/>
              </p:cNvCxnSpPr>
              <p:nvPr/>
            </p:nvCxnSpPr>
            <p:spPr bwMode="auto">
              <a:xfrm flipV="1">
                <a:off x="5116" y="3753"/>
                <a:ext cx="1" cy="48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6" name="Freeform 31"/>
              <p:cNvSpPr>
                <a:spLocks/>
              </p:cNvSpPr>
              <p:nvPr/>
            </p:nvSpPr>
            <p:spPr bwMode="auto">
              <a:xfrm>
                <a:off x="5132" y="4791"/>
                <a:ext cx="3000" cy="571"/>
              </a:xfrm>
              <a:custGeom>
                <a:avLst/>
                <a:gdLst>
                  <a:gd name="T0" fmla="*/ 0 w 3000"/>
                  <a:gd name="T1" fmla="*/ 0 h 571"/>
                  <a:gd name="T2" fmla="*/ 480 w 3000"/>
                  <a:gd name="T3" fmla="*/ 326 h 571"/>
                  <a:gd name="T4" fmla="*/ 1080 w 3000"/>
                  <a:gd name="T5" fmla="*/ 489 h 571"/>
                  <a:gd name="T6" fmla="*/ 2160 w 3000"/>
                  <a:gd name="T7" fmla="*/ 489 h 571"/>
                  <a:gd name="T8" fmla="*/ 3000 w 3000"/>
                  <a:gd name="T9" fmla="*/ 0 h 571"/>
                  <a:gd name="T10" fmla="*/ 0 60000 65536"/>
                  <a:gd name="T11" fmla="*/ 0 60000 65536"/>
                  <a:gd name="T12" fmla="*/ 0 60000 65536"/>
                  <a:gd name="T13" fmla="*/ 0 60000 65536"/>
                  <a:gd name="T14" fmla="*/ 0 60000 65536"/>
                  <a:gd name="T15" fmla="*/ 0 w 3000"/>
                  <a:gd name="T16" fmla="*/ 0 h 571"/>
                  <a:gd name="T17" fmla="*/ 3000 w 3000"/>
                  <a:gd name="T18" fmla="*/ 571 h 571"/>
                </a:gdLst>
                <a:ahLst/>
                <a:cxnLst>
                  <a:cxn ang="T10">
                    <a:pos x="T0" y="T1"/>
                  </a:cxn>
                  <a:cxn ang="T11">
                    <a:pos x="T2" y="T3"/>
                  </a:cxn>
                  <a:cxn ang="T12">
                    <a:pos x="T4" y="T5"/>
                  </a:cxn>
                  <a:cxn ang="T13">
                    <a:pos x="T6" y="T7"/>
                  </a:cxn>
                  <a:cxn ang="T14">
                    <a:pos x="T8" y="T9"/>
                  </a:cxn>
                </a:cxnLst>
                <a:rect l="T15" t="T16" r="T17" b="T18"/>
                <a:pathLst>
                  <a:path w="3000" h="571">
                    <a:moveTo>
                      <a:pt x="0" y="0"/>
                    </a:moveTo>
                    <a:cubicBezTo>
                      <a:pt x="150" y="122"/>
                      <a:pt x="300" y="245"/>
                      <a:pt x="480" y="326"/>
                    </a:cubicBezTo>
                    <a:cubicBezTo>
                      <a:pt x="660" y="407"/>
                      <a:pt x="800" y="462"/>
                      <a:pt x="1080" y="489"/>
                    </a:cubicBezTo>
                    <a:cubicBezTo>
                      <a:pt x="1360" y="516"/>
                      <a:pt x="1840" y="571"/>
                      <a:pt x="2160" y="489"/>
                    </a:cubicBezTo>
                    <a:cubicBezTo>
                      <a:pt x="2480" y="407"/>
                      <a:pt x="2860" y="82"/>
                      <a:pt x="3000"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cxnSp>
            <p:nvCxnSpPr>
              <p:cNvPr id="67" name="Line 31"/>
              <p:cNvCxnSpPr>
                <a:cxnSpLocks noChangeShapeType="1"/>
              </p:cNvCxnSpPr>
              <p:nvPr/>
            </p:nvCxnSpPr>
            <p:spPr bwMode="auto">
              <a:xfrm flipV="1">
                <a:off x="7997" y="4716"/>
                <a:ext cx="240" cy="1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8" name="Text Box 32"/>
              <p:cNvSpPr txBox="1">
                <a:spLocks noChangeArrowheads="1"/>
              </p:cNvSpPr>
              <p:nvPr/>
            </p:nvSpPr>
            <p:spPr bwMode="auto">
              <a:xfrm>
                <a:off x="3482" y="4214"/>
                <a:ext cx="1320"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l-GR" altLang="el-GR" sz="1400">
                    <a:solidFill>
                      <a:srgbClr val="FF0000"/>
                    </a:solidFill>
                    <a:latin typeface="Arial" pitchFamily="34" charset="0"/>
                    <a:ea typeface="Batang" pitchFamily="18" charset="-127"/>
                  </a:rPr>
                  <a:t>άνοδος</a:t>
                </a:r>
                <a:endParaRPr lang="en-US" altLang="el-GR" sz="1200">
                  <a:latin typeface="Times New Roman" pitchFamily="18" charset="0"/>
                  <a:ea typeface="Batang" pitchFamily="18" charset="-127"/>
                </a:endParaRPr>
              </a:p>
              <a:p>
                <a:pPr algn="ctr">
                  <a:spcBef>
                    <a:spcPct val="0"/>
                  </a:spcBef>
                  <a:buClrTx/>
                  <a:buSzTx/>
                  <a:buFontTx/>
                  <a:buNone/>
                </a:pPr>
                <a:r>
                  <a:rPr lang="el-GR" altLang="el-GR" sz="2200">
                    <a:solidFill>
                      <a:srgbClr val="FF0000"/>
                    </a:solidFill>
                    <a:latin typeface="Arial" pitchFamily="34" charset="0"/>
                    <a:ea typeface="Batang" pitchFamily="18" charset="-127"/>
                  </a:rPr>
                  <a:t>+</a:t>
                </a:r>
                <a:endParaRPr lang="en-US" altLang="el-GR" sz="1200">
                  <a:latin typeface="Times New Roman" pitchFamily="18" charset="0"/>
                  <a:ea typeface="Batang" pitchFamily="18" charset="-127"/>
                </a:endParaRPr>
              </a:p>
            </p:txBody>
          </p:sp>
          <p:sp>
            <p:nvSpPr>
              <p:cNvPr id="69" name="Text Box 33"/>
              <p:cNvSpPr txBox="1">
                <a:spLocks noChangeArrowheads="1"/>
              </p:cNvSpPr>
              <p:nvPr/>
            </p:nvSpPr>
            <p:spPr bwMode="auto">
              <a:xfrm>
                <a:off x="8882" y="4332"/>
                <a:ext cx="360"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3600">
                    <a:solidFill>
                      <a:srgbClr val="008000"/>
                    </a:solidFill>
                    <a:latin typeface="Arial" pitchFamily="34" charset="0"/>
                    <a:ea typeface="Batang" pitchFamily="18" charset="-127"/>
                  </a:rPr>
                  <a:t>-</a:t>
                </a:r>
                <a:endParaRPr lang="en-US" altLang="el-GR" sz="1200">
                  <a:latin typeface="Times New Roman" pitchFamily="18" charset="0"/>
                  <a:ea typeface="Batang" pitchFamily="18" charset="-127"/>
                </a:endParaRPr>
              </a:p>
            </p:txBody>
          </p:sp>
          <p:sp>
            <p:nvSpPr>
              <p:cNvPr id="70" name="Text Box 34"/>
              <p:cNvSpPr txBox="1">
                <a:spLocks noChangeArrowheads="1"/>
              </p:cNvSpPr>
              <p:nvPr/>
            </p:nvSpPr>
            <p:spPr bwMode="auto">
              <a:xfrm>
                <a:off x="2612" y="4954"/>
                <a:ext cx="3033"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dirty="0">
                    <a:solidFill>
                      <a:srgbClr val="FF0000"/>
                    </a:solidFill>
                    <a:latin typeface="Arial" pitchFamily="34" charset="0"/>
                    <a:ea typeface="Batang" pitchFamily="18" charset="-127"/>
                  </a:rPr>
                  <a:t>Fe</a:t>
                </a:r>
                <a:r>
                  <a:rPr lang="el-GR" altLang="el-GR" sz="1400" dirty="0">
                    <a:solidFill>
                      <a:srgbClr val="FF0000"/>
                    </a:solidFill>
                    <a:latin typeface="Arial" pitchFamily="34" charset="0"/>
                    <a:ea typeface="Batang" pitchFamily="18" charset="-127"/>
                  </a:rPr>
                  <a:t> →</a:t>
                </a:r>
                <a:r>
                  <a:rPr lang="en-GB" altLang="el-GR" sz="1400" dirty="0">
                    <a:solidFill>
                      <a:srgbClr val="FF0000"/>
                    </a:solidFill>
                    <a:latin typeface="Arial" pitchFamily="34" charset="0"/>
                    <a:ea typeface="Batang" pitchFamily="18" charset="-127"/>
                  </a:rPr>
                  <a:t> Fe</a:t>
                </a:r>
                <a:r>
                  <a:rPr lang="en-GB" altLang="el-GR" sz="1400" baseline="30000" dirty="0">
                    <a:solidFill>
                      <a:srgbClr val="FF0000"/>
                    </a:solidFill>
                    <a:latin typeface="Arial" pitchFamily="34" charset="0"/>
                    <a:ea typeface="Batang" pitchFamily="18" charset="-127"/>
                  </a:rPr>
                  <a:t>2+</a:t>
                </a:r>
                <a:r>
                  <a:rPr lang="en-GB" altLang="el-GR" sz="1400" dirty="0">
                    <a:solidFill>
                      <a:srgbClr val="FF0000"/>
                    </a:solidFill>
                    <a:latin typeface="Arial" pitchFamily="34" charset="0"/>
                    <a:ea typeface="Batang" pitchFamily="18" charset="-127"/>
                  </a:rPr>
                  <a:t>  +  2e</a:t>
                </a:r>
                <a:r>
                  <a:rPr lang="en-GB" altLang="el-GR" sz="1400" baseline="30000" dirty="0">
                    <a:solidFill>
                      <a:srgbClr val="FF0000"/>
                    </a:solidFill>
                    <a:latin typeface="Arial" pitchFamily="34" charset="0"/>
                    <a:ea typeface="Batang" pitchFamily="18" charset="-127"/>
                  </a:rPr>
                  <a:t>-</a:t>
                </a:r>
                <a:endParaRPr lang="en-US" altLang="el-GR" sz="1200" dirty="0">
                  <a:latin typeface="Times New Roman" pitchFamily="18" charset="0"/>
                  <a:ea typeface="Batang" pitchFamily="18" charset="-127"/>
                </a:endParaRPr>
              </a:p>
            </p:txBody>
          </p:sp>
          <p:sp>
            <p:nvSpPr>
              <p:cNvPr id="71" name="Oval 36"/>
              <p:cNvSpPr>
                <a:spLocks noChangeAspect="1" noChangeArrowheads="1"/>
              </p:cNvSpPr>
              <p:nvPr/>
            </p:nvSpPr>
            <p:spPr bwMode="auto">
              <a:xfrm>
                <a:off x="8957" y="3986"/>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2" name="Oval 37"/>
              <p:cNvSpPr>
                <a:spLocks noChangeAspect="1" noChangeArrowheads="1"/>
              </p:cNvSpPr>
              <p:nvPr/>
            </p:nvSpPr>
            <p:spPr bwMode="auto">
              <a:xfrm>
                <a:off x="9179" y="3813"/>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3" name="Oval 38"/>
              <p:cNvSpPr>
                <a:spLocks noChangeAspect="1" noChangeArrowheads="1"/>
              </p:cNvSpPr>
              <p:nvPr/>
            </p:nvSpPr>
            <p:spPr bwMode="auto">
              <a:xfrm>
                <a:off x="8972" y="3813"/>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4" name="Oval 39"/>
              <p:cNvSpPr>
                <a:spLocks noChangeAspect="1" noChangeArrowheads="1"/>
              </p:cNvSpPr>
              <p:nvPr/>
            </p:nvSpPr>
            <p:spPr bwMode="auto">
              <a:xfrm>
                <a:off x="8819" y="3976"/>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5" name="Oval 40"/>
              <p:cNvSpPr>
                <a:spLocks noChangeAspect="1" noChangeArrowheads="1"/>
              </p:cNvSpPr>
              <p:nvPr/>
            </p:nvSpPr>
            <p:spPr bwMode="auto">
              <a:xfrm>
                <a:off x="8579" y="3976"/>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6" name="Oval 41"/>
              <p:cNvSpPr>
                <a:spLocks noChangeAspect="1" noChangeArrowheads="1"/>
              </p:cNvSpPr>
              <p:nvPr/>
            </p:nvSpPr>
            <p:spPr bwMode="auto">
              <a:xfrm>
                <a:off x="9332" y="3976"/>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7" name="Oval 42"/>
              <p:cNvSpPr>
                <a:spLocks noChangeAspect="1" noChangeArrowheads="1"/>
              </p:cNvSpPr>
              <p:nvPr/>
            </p:nvSpPr>
            <p:spPr bwMode="auto">
              <a:xfrm>
                <a:off x="8372" y="3813"/>
                <a:ext cx="153" cy="151"/>
              </a:xfrm>
              <a:prstGeom prst="ellipse">
                <a:avLst/>
              </a:prstGeom>
              <a:solidFill>
                <a:srgbClr val="CCFFFF"/>
              </a:solidFill>
              <a:ln w="9525">
                <a:solidFill>
                  <a:srgbClr val="000000"/>
                </a:solidFill>
                <a:round/>
                <a:headEnd/>
                <a:tailEnd/>
              </a:ln>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8" name="Text Box 42"/>
              <p:cNvSpPr txBox="1">
                <a:spLocks noChangeArrowheads="1"/>
              </p:cNvSpPr>
              <p:nvPr/>
            </p:nvSpPr>
            <p:spPr bwMode="auto">
              <a:xfrm>
                <a:off x="8492" y="4302"/>
                <a:ext cx="132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l-GR" altLang="el-GR" sz="1400">
                    <a:solidFill>
                      <a:srgbClr val="008000"/>
                    </a:solidFill>
                    <a:latin typeface="Arial" pitchFamily="34" charset="0"/>
                    <a:ea typeface="Batang" pitchFamily="18" charset="-127"/>
                  </a:rPr>
                  <a:t>κάθοδος</a:t>
                </a:r>
                <a:endParaRPr lang="en-US" altLang="el-GR" sz="1200">
                  <a:latin typeface="Times New Roman" pitchFamily="18" charset="0"/>
                  <a:ea typeface="Batang" pitchFamily="18" charset="-127"/>
                </a:endParaRPr>
              </a:p>
            </p:txBody>
          </p:sp>
          <p:sp>
            <p:nvSpPr>
              <p:cNvPr id="79" name="Text Box 43"/>
              <p:cNvSpPr txBox="1">
                <a:spLocks noChangeArrowheads="1"/>
              </p:cNvSpPr>
              <p:nvPr/>
            </p:nvSpPr>
            <p:spPr bwMode="auto">
              <a:xfrm>
                <a:off x="6125" y="3661"/>
                <a:ext cx="1491"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n-GB" altLang="el-GR" sz="1400">
                    <a:latin typeface="Arial" pitchFamily="34" charset="0"/>
                    <a:ea typeface="Batang" pitchFamily="18" charset="-127"/>
                  </a:rPr>
                  <a:t>Fe(OH)</a:t>
                </a:r>
                <a:r>
                  <a:rPr lang="en-GB" altLang="el-GR" sz="1400" baseline="-25000">
                    <a:latin typeface="Arial" pitchFamily="34" charset="0"/>
                    <a:ea typeface="Batang" pitchFamily="18" charset="-127"/>
                  </a:rPr>
                  <a:t>2</a:t>
                </a:r>
                <a:endParaRPr lang="en-US" altLang="el-GR" sz="1200">
                  <a:latin typeface="Times New Roman" pitchFamily="18" charset="0"/>
                  <a:ea typeface="Batang" pitchFamily="18" charset="-127"/>
                </a:endParaRPr>
              </a:p>
            </p:txBody>
          </p:sp>
        </p:grpSp>
        <p:sp>
          <p:nvSpPr>
            <p:cNvPr id="48" name="Text Box 44"/>
            <p:cNvSpPr txBox="1">
              <a:spLocks noChangeArrowheads="1"/>
            </p:cNvSpPr>
            <p:nvPr/>
          </p:nvSpPr>
          <p:spPr bwMode="auto">
            <a:xfrm>
              <a:off x="1411" y="14408"/>
              <a:ext cx="8760"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r>
                <a:rPr lang="el-GR" altLang="el-GR" sz="1200">
                  <a:latin typeface="Times New Roman" pitchFamily="18" charset="0"/>
                  <a:ea typeface="Batang" pitchFamily="18" charset="-127"/>
                </a:rPr>
                <a:t> </a:t>
              </a:r>
              <a:endParaRPr lang="en-US" altLang="el-GR" sz="1200">
                <a:latin typeface="Times New Roman" pitchFamily="18" charset="0"/>
                <a:ea typeface="Batang" pitchFamily="18" charset="-127"/>
              </a:endParaRPr>
            </a:p>
          </p:txBody>
        </p:sp>
      </p:grpSp>
      <p:sp>
        <p:nvSpPr>
          <p:cNvPr id="3" name="Rectangle 2"/>
          <p:cNvSpPr/>
          <p:nvPr/>
        </p:nvSpPr>
        <p:spPr>
          <a:xfrm>
            <a:off x="224040" y="3313661"/>
            <a:ext cx="5250988" cy="1477328"/>
          </a:xfrm>
          <a:prstGeom prst="rect">
            <a:avLst/>
          </a:prstGeom>
        </p:spPr>
        <p:txBody>
          <a:bodyPr wrap="square">
            <a:spAutoFit/>
          </a:bodyPr>
          <a:lstStyle/>
          <a:p>
            <a:r>
              <a:rPr lang="el-GR" altLang="el-GR" dirty="0"/>
              <a:t>Σχήμα 2: Όταν ένα μέταλλο βυθίζεται σε κάποιο ηλεκτρολυτικό διάλυμα, αποκαθίσταται δυναμική ισορροπία μεταξύ των αντιδράσεων οξείδωσης στις ανόδους και των αντιδράσεων αναγωγής στις καθόδους. </a:t>
            </a:r>
            <a:endParaRPr lang="el-GR" dirty="0"/>
          </a:p>
        </p:txBody>
      </p:sp>
    </p:spTree>
    <p:extLst>
      <p:ext uri="{BB962C8B-B14F-4D97-AF65-F5344CB8AC3E}">
        <p14:creationId xmlns:p14="http://schemas.microsoft.com/office/powerpoint/2010/main" val="2927221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a:xfrm>
            <a:off x="4499992" y="205979"/>
            <a:ext cx="4536503" cy="857250"/>
          </a:xfrm>
        </p:spPr>
        <p:txBody>
          <a:bodyPr>
            <a:noAutofit/>
          </a:bodyPr>
          <a:lstStyle/>
          <a:p>
            <a:pPr eaLnBrk="1" hangingPunct="1"/>
            <a:r>
              <a:rPr lang="el-GR" altLang="el-GR" sz="2800" dirty="0" smtClean="0"/>
              <a:t>Ηλεκτροχημική σειρά μετάλλων σε σχέση με το ηλεκτρόδιο υδρογόνου</a:t>
            </a:r>
            <a:endParaRPr lang="en-US" altLang="el-GR" sz="2800" dirty="0" smtClean="0"/>
          </a:p>
        </p:txBody>
      </p:sp>
      <p:sp>
        <p:nvSpPr>
          <p:cNvPr id="2" name="Content Placeholder 1"/>
          <p:cNvSpPr>
            <a:spLocks noGrp="1"/>
          </p:cNvSpPr>
          <p:nvPr>
            <p:ph idx="13"/>
          </p:nvPr>
        </p:nvSpPr>
        <p:spPr>
          <a:xfrm>
            <a:off x="107504" y="267494"/>
            <a:ext cx="4176464" cy="4876006"/>
          </a:xfrm>
        </p:spPr>
        <p:txBody>
          <a:bodyPr>
            <a:noAutofit/>
          </a:bodyPr>
          <a:lstStyle/>
          <a:p>
            <a:pPr>
              <a:spcBef>
                <a:spcPts val="600"/>
              </a:spcBef>
            </a:pPr>
            <a:r>
              <a:rPr lang="el-GR" altLang="el-GR" sz="2000" dirty="0"/>
              <a:t>Η τιμή του δυναμικού διάβρωσης μετριέται σε σύγκριση με ένα ηλεκτρόδιο αναφοράς το οποίο είναι επίσης εμβαπτισμένο στο διάλυμα. </a:t>
            </a:r>
            <a:endParaRPr lang="en-US" altLang="el-GR" sz="2000" dirty="0" smtClean="0"/>
          </a:p>
          <a:p>
            <a:pPr>
              <a:spcBef>
                <a:spcPts val="600"/>
              </a:spcBef>
            </a:pPr>
            <a:r>
              <a:rPr lang="el-GR" altLang="el-GR" sz="2000" dirty="0" smtClean="0"/>
              <a:t>Αυτό </a:t>
            </a:r>
            <a:r>
              <a:rPr lang="el-GR" altLang="el-GR" sz="2000" dirty="0"/>
              <a:t>το ηλεκτρόδιο αναφοράς είναι το </a:t>
            </a:r>
            <a:r>
              <a:rPr lang="el-GR" altLang="el-GR" sz="2000" b="1" dirty="0"/>
              <a:t>ηλεκτρόδιο υδρογόνου </a:t>
            </a:r>
            <a:r>
              <a:rPr lang="el-GR" altLang="el-GR" sz="2000" dirty="0"/>
              <a:t>(</a:t>
            </a:r>
            <a:r>
              <a:rPr lang="en-GB" altLang="el-GR" sz="2000" dirty="0"/>
              <a:t>standard hydrogen electrode</a:t>
            </a:r>
            <a:r>
              <a:rPr lang="el-GR" altLang="el-GR" sz="2000" dirty="0"/>
              <a:t> – </a:t>
            </a:r>
            <a:r>
              <a:rPr lang="en-GB" altLang="el-GR" sz="2000" dirty="0"/>
              <a:t>SHE</a:t>
            </a:r>
            <a:r>
              <a:rPr lang="el-GR" altLang="el-GR" sz="2000" dirty="0"/>
              <a:t>). </a:t>
            </a:r>
            <a:endParaRPr lang="en-US" altLang="el-GR" sz="2000" dirty="0" smtClean="0"/>
          </a:p>
          <a:p>
            <a:pPr>
              <a:spcBef>
                <a:spcPts val="600"/>
              </a:spcBef>
            </a:pPr>
            <a:r>
              <a:rPr lang="el-GR" altLang="el-GR" sz="2000" dirty="0" smtClean="0"/>
              <a:t>Μερικά </a:t>
            </a:r>
            <a:r>
              <a:rPr lang="el-GR" altLang="el-GR" sz="2000" dirty="0"/>
              <a:t>τυπικά δυναμικά διάβρωσης μετάλλων δίνονται στο Σχήμα 3, το οποίο και ονομάζεται ηλεκτροχημική σειρά των μετάλλων</a:t>
            </a:r>
            <a:r>
              <a:rPr lang="el-GR" altLang="el-GR" sz="2000" dirty="0" smtClean="0"/>
              <a:t>.</a:t>
            </a:r>
            <a:endParaRPr lang="el-GR" sz="2000" dirty="0"/>
          </a:p>
        </p:txBody>
      </p:sp>
      <p:pic>
        <p:nvPicPr>
          <p:cNvPr id="45060"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4788024" y="1633432"/>
            <a:ext cx="4028572" cy="239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56176" y="4155926"/>
            <a:ext cx="991425" cy="369332"/>
          </a:xfrm>
          <a:prstGeom prst="rect">
            <a:avLst/>
          </a:prstGeom>
        </p:spPr>
        <p:txBody>
          <a:bodyPr wrap="none">
            <a:spAutoFit/>
          </a:bodyPr>
          <a:lstStyle/>
          <a:p>
            <a:pPr algn="ctr"/>
            <a:r>
              <a:rPr lang="el-GR" altLang="el-GR" dirty="0"/>
              <a:t>Σχήμα </a:t>
            </a:r>
            <a:r>
              <a:rPr lang="el-GR" altLang="el-GR" dirty="0" smtClean="0"/>
              <a:t>3 </a:t>
            </a:r>
            <a:endParaRPr lang="el-GR" dirty="0"/>
          </a:p>
        </p:txBody>
      </p:sp>
    </p:spTree>
    <p:extLst>
      <p:ext uri="{BB962C8B-B14F-4D97-AF65-F5344CB8AC3E}">
        <p14:creationId xmlns:p14="http://schemas.microsoft.com/office/powerpoint/2010/main" val="2699218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831002" y="123478"/>
            <a:ext cx="5054995" cy="857250"/>
          </a:xfrm>
        </p:spPr>
        <p:txBody>
          <a:bodyPr rtlCol="0">
            <a:normAutofit fontScale="90000"/>
          </a:bodyPr>
          <a:lstStyle/>
          <a:p>
            <a:pPr eaLnBrk="1" fontAlgn="auto" hangingPunct="1">
              <a:spcAft>
                <a:spcPts val="0"/>
              </a:spcAft>
              <a:defRPr/>
            </a:pPr>
            <a:r>
              <a:rPr lang="el-GR" sz="3600" dirty="0" smtClean="0"/>
              <a:t>Τι είναι τα ηλεκτρόδια αναφοράς</a:t>
            </a:r>
            <a:r>
              <a:rPr lang="en-US" sz="3600" dirty="0" smtClean="0"/>
              <a:t>;</a:t>
            </a:r>
          </a:p>
        </p:txBody>
      </p:sp>
      <p:graphicFrame>
        <p:nvGraphicFramePr>
          <p:cNvPr id="5" name="Picture Placeholder 4"/>
          <p:cNvGraphicFramePr>
            <a:graphicFrameLocks noGrp="1"/>
          </p:cNvGraphicFramePr>
          <p:nvPr>
            <p:ph idx="1"/>
            <p:extLst>
              <p:ext uri="{D42A27DB-BD31-4B8C-83A1-F6EECF244321}">
                <p14:modId xmlns:p14="http://schemas.microsoft.com/office/powerpoint/2010/main" val="3057411568"/>
              </p:ext>
            </p:extLst>
          </p:nvPr>
        </p:nvGraphicFramePr>
        <p:xfrm>
          <a:off x="3851920" y="1059582"/>
          <a:ext cx="5041900" cy="3413760"/>
        </p:xfrm>
        <a:graphic>
          <a:graphicData uri="http://schemas.openxmlformats.org/drawingml/2006/table">
            <a:tbl>
              <a:tblPr firstRow="1" bandRow="1">
                <a:tableStyleId>{9D7B26C5-4107-4FEC-AEDC-1716B250A1EF}</a:tableStyleId>
              </a:tblPr>
              <a:tblGrid>
                <a:gridCol w="2880320"/>
                <a:gridCol w="2161580"/>
              </a:tblGrid>
              <a:tr h="435769">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dirty="0" smtClean="0">
                          <a:ln>
                            <a:noFill/>
                          </a:ln>
                          <a:effectLst/>
                          <a:latin typeface="+mn-lt"/>
                        </a:rPr>
                        <a:t>Τύπος ηλεκτροδίου αναφοράς</a:t>
                      </a:r>
                      <a:endParaRPr kumimoji="0" lang="en-US" sz="1600" b="0" i="0" u="none" strike="noStrike" cap="none" normalizeH="0" baseline="0" dirty="0" smtClean="0">
                        <a:ln>
                          <a:noFill/>
                        </a:ln>
                        <a:solidFill>
                          <a:srgbClr val="003366"/>
                        </a:solidFill>
                        <a:effectLst/>
                        <a:latin typeface="+mn-lt"/>
                        <a:ea typeface="Batang" panose="02030600000101010101" pitchFamily="18" charset="-127"/>
                      </a:endParaRPr>
                    </a:p>
                  </a:txBody>
                  <a:tcPr marL="0" marR="0" marT="0" marB="0" anchor="ctr" horzOverflow="overflow"/>
                </a:tc>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smtClean="0">
                          <a:ln>
                            <a:noFill/>
                          </a:ln>
                          <a:effectLst/>
                          <a:latin typeface="+mn-lt"/>
                        </a:rPr>
                        <a:t>E</a:t>
                      </a:r>
                      <a:r>
                        <a:rPr kumimoji="0" lang="en-GB" sz="1600" u="none" strike="noStrike" cap="none" normalizeH="0" baseline="30000" smtClean="0">
                          <a:ln>
                            <a:noFill/>
                          </a:ln>
                          <a:effectLst/>
                          <a:latin typeface="+mn-lt"/>
                        </a:rPr>
                        <a:t>o</a:t>
                      </a:r>
                      <a:r>
                        <a:rPr kumimoji="0" lang="en-GB" sz="1600" u="none" strike="noStrike" cap="none" normalizeH="0" baseline="0" smtClean="0">
                          <a:ln>
                            <a:noFill/>
                          </a:ln>
                          <a:effectLst/>
                          <a:latin typeface="+mn-lt"/>
                        </a:rPr>
                        <a:t> </a:t>
                      </a:r>
                      <a:r>
                        <a:rPr kumimoji="0" lang="el-GR" sz="1600" u="none" strike="noStrike" cap="none" normalizeH="0" baseline="0" smtClean="0">
                          <a:ln>
                            <a:noFill/>
                          </a:ln>
                          <a:effectLst/>
                          <a:latin typeface="+mn-lt"/>
                        </a:rPr>
                        <a:t>(</a:t>
                      </a:r>
                      <a:r>
                        <a:rPr kumimoji="0" lang="en-GB" sz="1600" u="none" strike="noStrike" cap="none" normalizeH="0" baseline="0" smtClean="0">
                          <a:ln>
                            <a:noFill/>
                          </a:ln>
                          <a:effectLst/>
                          <a:latin typeface="+mn-lt"/>
                        </a:rPr>
                        <a:t>V</a:t>
                      </a:r>
                      <a:r>
                        <a:rPr kumimoji="0" lang="el-GR" sz="1600" u="none" strike="noStrike" cap="none" normalizeH="0" baseline="0" smtClean="0">
                          <a:ln>
                            <a:noFill/>
                          </a:ln>
                          <a:effectLst/>
                          <a:latin typeface="+mn-lt"/>
                        </a:rPr>
                        <a:t>/</a:t>
                      </a:r>
                      <a:r>
                        <a:rPr kumimoji="0" lang="en-GB" sz="1600" u="none" strike="noStrike" cap="none" normalizeH="0" baseline="0" smtClean="0">
                          <a:ln>
                            <a:noFill/>
                          </a:ln>
                          <a:effectLst/>
                          <a:latin typeface="+mn-lt"/>
                        </a:rPr>
                        <a:t>SHE</a:t>
                      </a:r>
                      <a:r>
                        <a:rPr kumimoji="0" lang="el-GR" sz="1600" u="none" strike="noStrike" cap="none" normalizeH="0" baseline="0" smtClean="0">
                          <a:ln>
                            <a:noFill/>
                          </a:ln>
                          <a:effectLst/>
                          <a:latin typeface="+mn-lt"/>
                        </a:rPr>
                        <a:t>)</a:t>
                      </a:r>
                      <a:endParaRPr kumimoji="0" lang="en-US" sz="1600" u="none" strike="noStrike" cap="none" normalizeH="0" baseline="0" smtClean="0">
                        <a:ln>
                          <a:noFill/>
                        </a:ln>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smtClean="0">
                          <a:ln>
                            <a:noFill/>
                          </a:ln>
                          <a:effectLst/>
                          <a:latin typeface="+mn-lt"/>
                        </a:rPr>
                        <a:t>(ως προς το ηλεκτρόδιο υδρογόνου)</a:t>
                      </a:r>
                      <a:endParaRPr kumimoji="0" lang="en-US" sz="1600" b="0" i="0" u="none" strike="noStrike" cap="none" normalizeH="0" baseline="0" smtClean="0">
                        <a:ln>
                          <a:noFill/>
                        </a:ln>
                        <a:solidFill>
                          <a:srgbClr val="003366"/>
                        </a:solidFill>
                        <a:effectLst/>
                        <a:latin typeface="+mn-lt"/>
                        <a:ea typeface="Batang" panose="02030600000101010101" pitchFamily="18" charset="-127"/>
                      </a:endParaRPr>
                    </a:p>
                  </a:txBody>
                  <a:tcPr marL="0" marR="0" marT="0" marB="0" anchor="ctr" horzOverflow="overflow"/>
                </a:tc>
              </a:tr>
              <a:tr h="290513">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dirty="0" smtClean="0">
                          <a:ln>
                            <a:noFill/>
                          </a:ln>
                          <a:effectLst/>
                          <a:latin typeface="+mn-lt"/>
                        </a:rPr>
                        <a:t>Υδρογόνου</a:t>
                      </a:r>
                      <a:endParaRPr kumimoji="0" lang="en-US" sz="1600" u="none" strike="noStrike" cap="none" normalizeH="0" baseline="0" dirty="0" smtClean="0">
                        <a:ln>
                          <a:noFill/>
                        </a:ln>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latin typeface="+mn-lt"/>
                        </a:rPr>
                        <a:t>(Standard Hydrogen Electrode, SHE)</a:t>
                      </a:r>
                      <a:endParaRPr kumimoji="0" lang="en-US" sz="1600" b="0" i="0" u="none" strike="noStrike" cap="none" normalizeH="0" baseline="0" dirty="0" smtClean="0">
                        <a:ln>
                          <a:noFill/>
                        </a:ln>
                        <a:solidFill>
                          <a:srgbClr val="003366"/>
                        </a:solidFill>
                        <a:effectLst/>
                        <a:latin typeface="+mn-lt"/>
                        <a:ea typeface="Batang" panose="02030600000101010101" pitchFamily="18" charset="-127"/>
                      </a:endParaRPr>
                    </a:p>
                  </a:txBody>
                  <a:tcPr marL="0" marR="0" marT="0" marB="0" anchor="ctr" horzOverflow="overflow"/>
                </a:tc>
                <a:tc>
                  <a:txBody>
                    <a:bodyPr/>
                    <a:lstStyle>
                      <a:lvl1pPr marL="66675">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66675" marR="0" lvl="0" indent="0" algn="ctr"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smtClean="0">
                          <a:ln>
                            <a:noFill/>
                          </a:ln>
                          <a:effectLst/>
                          <a:latin typeface="+mn-lt"/>
                        </a:rPr>
                        <a:t>0.0000</a:t>
                      </a:r>
                      <a:endParaRPr kumimoji="0" lang="en-US" sz="1600" b="0" i="0" u="none" strike="noStrike" cap="none" normalizeH="0" baseline="0" smtClean="0">
                        <a:ln>
                          <a:noFill/>
                        </a:ln>
                        <a:solidFill>
                          <a:srgbClr val="003366"/>
                        </a:solidFill>
                        <a:effectLst/>
                        <a:latin typeface="+mn-lt"/>
                        <a:ea typeface="Batang" panose="02030600000101010101" pitchFamily="18" charset="-127"/>
                      </a:endParaRPr>
                    </a:p>
                  </a:txBody>
                  <a:tcPr marL="0" marR="0" marT="0" marB="0" anchor="ctr" horzOverflow="overflow"/>
                </a:tc>
              </a:tr>
              <a:tr h="290513">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smtClean="0">
                          <a:ln>
                            <a:noFill/>
                          </a:ln>
                          <a:effectLst/>
                          <a:latin typeface="+mn-lt"/>
                        </a:rPr>
                        <a:t>Χλωριούχου αργύρου</a:t>
                      </a:r>
                      <a:endParaRPr kumimoji="0" lang="en-US" sz="1600" u="none" strike="noStrike" cap="none" normalizeH="0" baseline="0" smtClean="0">
                        <a:ln>
                          <a:noFill/>
                        </a:ln>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smtClean="0">
                          <a:ln>
                            <a:noFill/>
                          </a:ln>
                          <a:effectLst/>
                          <a:latin typeface="+mn-lt"/>
                        </a:rPr>
                        <a:t>Ag/AgCl</a:t>
                      </a:r>
                      <a:endParaRPr kumimoji="0" lang="en-US" sz="1600" b="0" i="0" u="none" strike="noStrike" cap="none" normalizeH="0" baseline="0" smtClean="0">
                        <a:ln>
                          <a:noFill/>
                        </a:ln>
                        <a:solidFill>
                          <a:srgbClr val="003366"/>
                        </a:solidFill>
                        <a:effectLst/>
                        <a:latin typeface="+mn-lt"/>
                        <a:ea typeface="Batang" panose="02030600000101010101" pitchFamily="18" charset="-127"/>
                      </a:endParaRPr>
                    </a:p>
                  </a:txBody>
                  <a:tcPr marL="0" marR="0" marT="0" marB="0" anchor="ctr" horzOverflow="overflow"/>
                </a:tc>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smtClean="0">
                          <a:ln>
                            <a:noFill/>
                          </a:ln>
                          <a:effectLst/>
                          <a:latin typeface="+mn-lt"/>
                        </a:rPr>
                        <a:t>0.</a:t>
                      </a:r>
                      <a:r>
                        <a:rPr kumimoji="0" lang="en-GB" sz="1600" u="none" strike="noStrike" cap="none" normalizeH="0" baseline="0" smtClean="0">
                          <a:ln>
                            <a:noFill/>
                          </a:ln>
                          <a:effectLst/>
                          <a:latin typeface="+mn-lt"/>
                        </a:rPr>
                        <a:t>200</a:t>
                      </a:r>
                      <a:endParaRPr kumimoji="0" lang="en-US" sz="1600" b="0" i="0" u="none" strike="noStrike" cap="none" normalizeH="0" baseline="0" smtClean="0">
                        <a:ln>
                          <a:noFill/>
                        </a:ln>
                        <a:solidFill>
                          <a:srgbClr val="003366"/>
                        </a:solidFill>
                        <a:effectLst/>
                        <a:latin typeface="+mn-lt"/>
                        <a:ea typeface="Batang" panose="02030600000101010101" pitchFamily="18" charset="-127"/>
                      </a:endParaRPr>
                    </a:p>
                  </a:txBody>
                  <a:tcPr marL="0" marR="0" marT="0" marB="0" anchor="ctr" horzOverflow="overflow"/>
                </a:tc>
              </a:tr>
              <a:tr h="435769">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dirty="0" smtClean="0">
                          <a:ln>
                            <a:noFill/>
                          </a:ln>
                          <a:effectLst/>
                          <a:latin typeface="+mn-lt"/>
                        </a:rPr>
                        <a:t>Καλομέλανα</a:t>
                      </a:r>
                      <a:endParaRPr kumimoji="0" lang="en-US" sz="1600" u="none" strike="noStrike" cap="none" normalizeH="0" baseline="0" dirty="0" smtClean="0">
                        <a:ln>
                          <a:noFill/>
                        </a:ln>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latin typeface="+mn-lt"/>
                        </a:rPr>
                        <a:t>(Saturated Calomel Electrode, SCE)</a:t>
                      </a:r>
                      <a:endParaRPr kumimoji="0" lang="en-US" sz="1600" u="none" strike="noStrike" cap="none" normalizeH="0" baseline="0" dirty="0" smtClean="0">
                        <a:ln>
                          <a:noFill/>
                        </a:ln>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latin typeface="+mn-lt"/>
                        </a:rPr>
                        <a:t>Hg/Hg</a:t>
                      </a:r>
                      <a:r>
                        <a:rPr kumimoji="0" lang="en-GB" sz="1600" u="none" strike="noStrike" cap="none" normalizeH="0" baseline="-25000" dirty="0" smtClean="0">
                          <a:ln>
                            <a:noFill/>
                          </a:ln>
                          <a:effectLst/>
                          <a:latin typeface="+mn-lt"/>
                        </a:rPr>
                        <a:t>2</a:t>
                      </a:r>
                      <a:r>
                        <a:rPr kumimoji="0" lang="en-GB" sz="1600" u="none" strike="noStrike" cap="none" normalizeH="0" baseline="0" dirty="0" smtClean="0">
                          <a:ln>
                            <a:noFill/>
                          </a:ln>
                          <a:effectLst/>
                          <a:latin typeface="+mn-lt"/>
                        </a:rPr>
                        <a:t>Cl</a:t>
                      </a:r>
                      <a:r>
                        <a:rPr kumimoji="0" lang="en-GB" sz="1600" u="none" strike="noStrike" cap="none" normalizeH="0" baseline="-25000" dirty="0" smtClean="0">
                          <a:ln>
                            <a:noFill/>
                          </a:ln>
                          <a:effectLst/>
                          <a:latin typeface="+mn-lt"/>
                        </a:rPr>
                        <a:t>2</a:t>
                      </a:r>
                      <a:endParaRPr kumimoji="0" lang="en-US" sz="1600" b="0" i="0" u="none" strike="noStrike" cap="none" normalizeH="0" baseline="0" dirty="0" smtClean="0">
                        <a:ln>
                          <a:noFill/>
                        </a:ln>
                        <a:solidFill>
                          <a:srgbClr val="003366"/>
                        </a:solidFill>
                        <a:effectLst/>
                        <a:latin typeface="+mn-lt"/>
                        <a:ea typeface="Batang" panose="02030600000101010101" pitchFamily="18" charset="-127"/>
                      </a:endParaRPr>
                    </a:p>
                  </a:txBody>
                  <a:tcPr marL="0" marR="0" marT="0" marB="0" anchor="ctr" horzOverflow="overflow"/>
                </a:tc>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smtClean="0">
                          <a:ln>
                            <a:noFill/>
                          </a:ln>
                          <a:effectLst/>
                          <a:latin typeface="+mn-lt"/>
                        </a:rPr>
                        <a:t>0.2</a:t>
                      </a:r>
                      <a:r>
                        <a:rPr kumimoji="0" lang="en-GB" sz="1600" u="none" strike="noStrike" cap="none" normalizeH="0" baseline="0" smtClean="0">
                          <a:ln>
                            <a:noFill/>
                          </a:ln>
                          <a:effectLst/>
                          <a:latin typeface="+mn-lt"/>
                        </a:rPr>
                        <a:t>40</a:t>
                      </a:r>
                      <a:endParaRPr kumimoji="0" lang="en-US" sz="1600" b="0" i="0" u="none" strike="noStrike" cap="none" normalizeH="0" baseline="0" smtClean="0">
                        <a:ln>
                          <a:noFill/>
                        </a:ln>
                        <a:solidFill>
                          <a:srgbClr val="003366"/>
                        </a:solidFill>
                        <a:effectLst/>
                        <a:latin typeface="+mn-lt"/>
                        <a:ea typeface="Batang" panose="02030600000101010101" pitchFamily="18" charset="-127"/>
                      </a:endParaRPr>
                    </a:p>
                  </a:txBody>
                  <a:tcPr marL="0" marR="0" marT="0" marB="0" anchor="ctr" horzOverflow="overflow"/>
                </a:tc>
              </a:tr>
              <a:tr h="435769">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dirty="0" smtClean="0">
                          <a:ln>
                            <a:noFill/>
                          </a:ln>
                          <a:effectLst/>
                          <a:latin typeface="+mn-lt"/>
                        </a:rPr>
                        <a:t>Θειικού υδραργύρου</a:t>
                      </a:r>
                      <a:r>
                        <a:rPr kumimoji="0" lang="en-GB" sz="1600" u="none" strike="noStrike" cap="none" normalizeH="0" baseline="0" dirty="0" smtClean="0">
                          <a:ln>
                            <a:noFill/>
                          </a:ln>
                          <a:effectLst/>
                          <a:latin typeface="+mn-lt"/>
                        </a:rPr>
                        <a:t> (saturated, SSE)</a:t>
                      </a:r>
                      <a:endParaRPr kumimoji="0" lang="en-US" sz="1600" u="none" strike="noStrike" cap="none" normalizeH="0" baseline="0" dirty="0" smtClean="0">
                        <a:ln>
                          <a:noFill/>
                        </a:ln>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latin typeface="+mn-lt"/>
                        </a:rPr>
                        <a:t>Hg/Hg</a:t>
                      </a:r>
                      <a:r>
                        <a:rPr kumimoji="0" lang="en-GB" sz="1600" u="none" strike="noStrike" cap="none" normalizeH="0" baseline="-25000" dirty="0" smtClean="0">
                          <a:ln>
                            <a:noFill/>
                          </a:ln>
                          <a:effectLst/>
                          <a:latin typeface="+mn-lt"/>
                        </a:rPr>
                        <a:t>2</a:t>
                      </a:r>
                      <a:r>
                        <a:rPr kumimoji="0" lang="en-GB" sz="1600" u="none" strike="noStrike" cap="none" normalizeH="0" baseline="0" dirty="0" smtClean="0">
                          <a:ln>
                            <a:noFill/>
                          </a:ln>
                          <a:effectLst/>
                          <a:latin typeface="+mn-lt"/>
                        </a:rPr>
                        <a:t>SO</a:t>
                      </a:r>
                      <a:r>
                        <a:rPr kumimoji="0" lang="en-GB" sz="1600" u="none" strike="noStrike" cap="none" normalizeH="0" baseline="-25000" dirty="0" smtClean="0">
                          <a:ln>
                            <a:noFill/>
                          </a:ln>
                          <a:effectLst/>
                          <a:latin typeface="+mn-lt"/>
                        </a:rPr>
                        <a:t>4</a:t>
                      </a:r>
                      <a:endParaRPr kumimoji="0" lang="en-US" sz="1600" b="0" i="0" u="none" strike="noStrike" cap="none" normalizeH="0" baseline="0" dirty="0" smtClean="0">
                        <a:ln>
                          <a:noFill/>
                        </a:ln>
                        <a:solidFill>
                          <a:srgbClr val="003366"/>
                        </a:solidFill>
                        <a:effectLst/>
                        <a:latin typeface="+mn-lt"/>
                        <a:ea typeface="Batang" panose="02030600000101010101" pitchFamily="18" charset="-127"/>
                      </a:endParaRPr>
                    </a:p>
                  </a:txBody>
                  <a:tcPr marL="0" marR="0" marT="0" marB="0" anchor="ctr" horzOverflow="overflow"/>
                </a:tc>
                <a:tc>
                  <a:txBody>
                    <a:bodyPr/>
                    <a:lstStyle>
                      <a:lvl1pPr>
                        <a:spcBef>
                          <a:spcPct val="20000"/>
                        </a:spcBef>
                        <a:buClr>
                          <a:schemeClr val="tx2"/>
                        </a:buClr>
                        <a:buSzPct val="9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defRPr sz="2800">
                          <a:solidFill>
                            <a:schemeClr val="tx1"/>
                          </a:solidFill>
                          <a:latin typeface="Arial" panose="020B0604020202020204" pitchFamily="34" charset="0"/>
                        </a:defRPr>
                      </a:lvl2pPr>
                      <a:lvl3pPr marL="1143000" indent="-228600">
                        <a:spcBef>
                          <a:spcPct val="20000"/>
                        </a:spcBef>
                        <a:buClr>
                          <a:schemeClr val="tx2"/>
                        </a:buClr>
                        <a:buSzPct val="75000"/>
                        <a:buFont typeface="Wingdings" panose="05000000000000000000" pitchFamily="2" charset="2"/>
                        <a:defRPr sz="2800">
                          <a:solidFill>
                            <a:schemeClr val="tx1"/>
                          </a:solidFill>
                          <a:latin typeface="Arial" panose="020B0604020202020204" pitchFamily="34" charset="0"/>
                        </a:defRPr>
                      </a:lvl3pPr>
                      <a:lvl4pPr marL="1600200" indent="-228600">
                        <a:spcBef>
                          <a:spcPct val="20000"/>
                        </a:spcBef>
                        <a:buClr>
                          <a:schemeClr val="tx2"/>
                        </a:buClr>
                        <a:defRPr sz="2800">
                          <a:solidFill>
                            <a:schemeClr val="tx1"/>
                          </a:solidFill>
                          <a:latin typeface="Arial" panose="020B0604020202020204" pitchFamily="34" charset="0"/>
                        </a:defRPr>
                      </a:lvl4pPr>
                      <a:lvl5pPr marL="2057400" indent="-228600">
                        <a:spcBef>
                          <a:spcPct val="20000"/>
                        </a:spcBef>
                        <a:buClr>
                          <a:schemeClr val="tx2"/>
                        </a:buCl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dirty="0" smtClean="0">
                          <a:ln>
                            <a:noFill/>
                          </a:ln>
                          <a:effectLst/>
                          <a:latin typeface="+mn-lt"/>
                        </a:rPr>
                        <a:t>0.6</a:t>
                      </a:r>
                      <a:r>
                        <a:rPr kumimoji="0" lang="en-GB" sz="1600" u="none" strike="noStrike" cap="none" normalizeH="0" baseline="0" dirty="0" smtClean="0">
                          <a:ln>
                            <a:noFill/>
                          </a:ln>
                          <a:effectLst/>
                          <a:latin typeface="+mn-lt"/>
                        </a:rPr>
                        <a:t>58</a:t>
                      </a:r>
                      <a:endParaRPr kumimoji="0" lang="en-US" sz="1600" b="0" i="0" u="none" strike="noStrike" cap="none" normalizeH="0" baseline="0" dirty="0" smtClean="0">
                        <a:ln>
                          <a:noFill/>
                        </a:ln>
                        <a:solidFill>
                          <a:srgbClr val="003366"/>
                        </a:solidFill>
                        <a:effectLst/>
                        <a:latin typeface="+mn-lt"/>
                        <a:ea typeface="Batang" panose="02030600000101010101" pitchFamily="18" charset="-127"/>
                      </a:endParaRPr>
                    </a:p>
                  </a:txBody>
                  <a:tcPr marL="0" marR="0" marT="0" marB="0" anchor="ctr" horzOverflow="overflow"/>
                </a:tc>
              </a:tr>
            </a:tbl>
          </a:graphicData>
        </a:graphic>
      </p:graphicFrame>
      <p:sp>
        <p:nvSpPr>
          <p:cNvPr id="47127" name="Text Placeholder 3"/>
          <p:cNvSpPr>
            <a:spLocks noGrp="1"/>
          </p:cNvSpPr>
          <p:nvPr>
            <p:ph idx="13"/>
          </p:nvPr>
        </p:nvSpPr>
        <p:spPr>
          <a:xfrm>
            <a:off x="179512" y="123478"/>
            <a:ext cx="3384376" cy="4827984"/>
          </a:xfrm>
        </p:spPr>
        <p:txBody>
          <a:bodyPr>
            <a:noAutofit/>
          </a:bodyPr>
          <a:lstStyle/>
          <a:p>
            <a:pPr eaLnBrk="1" hangingPunct="1">
              <a:spcBef>
                <a:spcPts val="600"/>
              </a:spcBef>
              <a:defRPr/>
            </a:pPr>
            <a:r>
              <a:rPr lang="el-GR" sz="2000" dirty="0" smtClean="0"/>
              <a:t>Εκτός από το ηλεκτρόδιο υδρογόνου υπάρχουν πολλών τύπων ηλεκτρόδια αναφοράς. </a:t>
            </a:r>
            <a:endParaRPr lang="en-US" sz="2000" dirty="0" smtClean="0"/>
          </a:p>
          <a:p>
            <a:pPr eaLnBrk="1" hangingPunct="1">
              <a:spcBef>
                <a:spcPts val="600"/>
              </a:spcBef>
              <a:defRPr/>
            </a:pPr>
            <a:r>
              <a:rPr lang="el-GR" sz="2000" dirty="0" smtClean="0"/>
              <a:t>Τα πιο συνηθισμένα είναι το ηλεκτρόδιο χλωριούχου αργύρου, το ηλεκτρόδιο θειϊκού υδραργύρου κλπ. </a:t>
            </a:r>
            <a:endParaRPr lang="en-US" sz="2000" dirty="0" smtClean="0"/>
          </a:p>
          <a:p>
            <a:pPr eaLnBrk="1" hangingPunct="1">
              <a:spcBef>
                <a:spcPts val="600"/>
              </a:spcBef>
              <a:defRPr/>
            </a:pPr>
            <a:r>
              <a:rPr lang="el-GR" sz="2000" dirty="0" smtClean="0"/>
              <a:t>Κάθε ένα από αυτά έχει συγκεκριμένη τιμή δυναμικού σε σχέση με το ηλεκτρόδιο υδρογόνου, η οποία δίνεται από τον κατασκευαστή</a:t>
            </a:r>
            <a:r>
              <a:rPr lang="en-US" sz="2000" dirty="0" smtClean="0"/>
              <a:t>,</a:t>
            </a:r>
            <a:r>
              <a:rPr lang="el-GR" sz="2000" dirty="0" smtClean="0"/>
              <a:t> Πίνακας </a:t>
            </a:r>
            <a:r>
              <a:rPr lang="en-US" sz="2000" dirty="0" smtClean="0"/>
              <a:t>2</a:t>
            </a:r>
            <a:r>
              <a:rPr lang="el-GR" sz="2000" dirty="0" smtClean="0"/>
              <a:t>.</a:t>
            </a:r>
            <a:endParaRPr lang="en-US" sz="2000" dirty="0" smtClean="0"/>
          </a:p>
          <a:p>
            <a:pPr eaLnBrk="1" hangingPunct="1">
              <a:spcBef>
                <a:spcPts val="600"/>
              </a:spcBef>
              <a:defRPr/>
            </a:pPr>
            <a:endParaRPr lang="en-US" sz="2000" dirty="0" smtClean="0"/>
          </a:p>
        </p:txBody>
      </p:sp>
      <p:sp>
        <p:nvSpPr>
          <p:cNvPr id="46104" name="TextBox 6"/>
          <p:cNvSpPr txBox="1">
            <a:spLocks noChangeArrowheads="1"/>
          </p:cNvSpPr>
          <p:nvPr/>
        </p:nvSpPr>
        <p:spPr bwMode="auto">
          <a:xfrm>
            <a:off x="3923924" y="4518890"/>
            <a:ext cx="48691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spcBef>
                <a:spcPct val="0"/>
              </a:spcBef>
              <a:buClrTx/>
              <a:buSzTx/>
              <a:buFontTx/>
              <a:buNone/>
            </a:pPr>
            <a:r>
              <a:rPr lang="el-GR" altLang="el-GR" sz="1600" dirty="0">
                <a:latin typeface="+mn-lt"/>
              </a:rPr>
              <a:t>Πίνακας </a:t>
            </a:r>
            <a:r>
              <a:rPr lang="en-US" altLang="el-GR" sz="1600" dirty="0" smtClean="0">
                <a:latin typeface="+mn-lt"/>
              </a:rPr>
              <a:t>2</a:t>
            </a:r>
            <a:r>
              <a:rPr lang="el-GR" altLang="el-GR" sz="1600" dirty="0" smtClean="0">
                <a:latin typeface="+mn-lt"/>
              </a:rPr>
              <a:t>: </a:t>
            </a:r>
            <a:r>
              <a:rPr lang="el-GR" altLang="el-GR" sz="1600" dirty="0">
                <a:latin typeface="+mn-lt"/>
              </a:rPr>
              <a:t>Συνήθη ηλεκτρόδια αναφοράς και δυναμικά </a:t>
            </a:r>
            <a:endParaRPr lang="en-US" altLang="el-GR" sz="1600" dirty="0">
              <a:latin typeface="+mn-lt"/>
            </a:endParaRPr>
          </a:p>
          <a:p>
            <a:pPr algn="ctr">
              <a:spcBef>
                <a:spcPct val="0"/>
              </a:spcBef>
              <a:buClrTx/>
              <a:buSzTx/>
              <a:buFontTx/>
              <a:buNone/>
            </a:pPr>
            <a:r>
              <a:rPr lang="el-GR" altLang="el-GR" sz="1600" dirty="0">
                <a:latin typeface="+mn-lt"/>
              </a:rPr>
              <a:t>τους ως προς το ηλεκτρόδιο </a:t>
            </a:r>
            <a:r>
              <a:rPr lang="el-GR" altLang="el-GR" sz="1600" dirty="0" smtClean="0">
                <a:latin typeface="+mn-lt"/>
              </a:rPr>
              <a:t>υδρογόνου</a:t>
            </a:r>
            <a:endParaRPr lang="en-US" altLang="el-GR" dirty="0">
              <a:latin typeface="+mn-lt"/>
            </a:endParaRPr>
          </a:p>
        </p:txBody>
      </p:sp>
    </p:spTree>
    <p:extLst>
      <p:ext uri="{BB962C8B-B14F-4D97-AF65-F5344CB8AC3E}">
        <p14:creationId xmlns:p14="http://schemas.microsoft.com/office/powerpoint/2010/main" val="5148489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304644" y="205978"/>
            <a:ext cx="4724195" cy="1069627"/>
          </a:xfrm>
        </p:spPr>
        <p:txBody>
          <a:bodyPr>
            <a:noAutofit/>
          </a:bodyPr>
          <a:lstStyle/>
          <a:p>
            <a:pPr eaLnBrk="1" hangingPunct="1"/>
            <a:r>
              <a:rPr lang="el-GR" altLang="el-GR" sz="2800" dirty="0" smtClean="0"/>
              <a:t>Πώς μετριέται το δυναμικό διάβρωσης ενός μεταλλικού αντικειμένου</a:t>
            </a:r>
            <a:r>
              <a:rPr lang="en-US" altLang="el-GR" sz="2800" dirty="0" smtClean="0"/>
              <a:t>;</a:t>
            </a:r>
          </a:p>
        </p:txBody>
      </p:sp>
      <p:sp>
        <p:nvSpPr>
          <p:cNvPr id="2" name="Content Placeholder 1"/>
          <p:cNvSpPr>
            <a:spLocks noGrp="1"/>
          </p:cNvSpPr>
          <p:nvPr>
            <p:ph idx="13"/>
          </p:nvPr>
        </p:nvSpPr>
        <p:spPr>
          <a:xfrm>
            <a:off x="179512" y="123478"/>
            <a:ext cx="3816424" cy="4827984"/>
          </a:xfrm>
        </p:spPr>
        <p:txBody>
          <a:bodyPr>
            <a:normAutofit/>
          </a:bodyPr>
          <a:lstStyle/>
          <a:p>
            <a:r>
              <a:rPr lang="el-GR" altLang="el-GR" sz="2000" dirty="0"/>
              <a:t>Για να μετρήσουμε το δυναμικό διάβρωσης ενός μεταλλικού αντικειμένου, το συνδέουμε στην κάθοδο (+) και το ηλεκτρόδιο αναφοράς στην άνοδο (-) του </a:t>
            </a:r>
            <a:r>
              <a:rPr lang="el-GR" altLang="el-GR" sz="2000" dirty="0" err="1"/>
              <a:t>μικροβολτόμετρου</a:t>
            </a:r>
            <a:r>
              <a:rPr lang="el-GR" altLang="el-GR" sz="2000" dirty="0"/>
              <a:t>, όπως φαίνεται στο Σχήμα 6. </a:t>
            </a:r>
            <a:endParaRPr lang="en-US" altLang="el-GR" sz="2000" dirty="0" smtClean="0"/>
          </a:p>
          <a:p>
            <a:r>
              <a:rPr lang="el-GR" altLang="el-GR" sz="2000" dirty="0" smtClean="0"/>
              <a:t>Στην </a:t>
            </a:r>
            <a:r>
              <a:rPr lang="el-GR" altLang="el-GR" sz="2000" dirty="0"/>
              <a:t>περίπτωση αυτή το δυναμικό διάβρωσης ισούται με την ένδειξη του βολτόμετρου συν το δυναμικό διάβρωσης του ηλεκτροδίου αναφοράς</a:t>
            </a:r>
            <a:r>
              <a:rPr lang="en-US" altLang="el-GR" sz="2000" dirty="0"/>
              <a:t>:</a:t>
            </a:r>
          </a:p>
          <a:p>
            <a:pPr marL="357188" indent="0">
              <a:buNone/>
            </a:pPr>
            <a:r>
              <a:rPr lang="el-GR" altLang="el-GR" sz="2000" b="1" dirty="0"/>
              <a:t>Ε</a:t>
            </a:r>
            <a:r>
              <a:rPr lang="en-GB" altLang="el-GR" sz="2000" b="1" baseline="-25000" dirty="0" err="1"/>
              <a:t>corr</a:t>
            </a:r>
            <a:r>
              <a:rPr lang="en-GB" altLang="el-GR" sz="2000" b="1" baseline="-25000" dirty="0"/>
              <a:t> </a:t>
            </a:r>
            <a:r>
              <a:rPr lang="en-US" altLang="el-GR" sz="2000" b="1" dirty="0"/>
              <a:t>/</a:t>
            </a:r>
            <a:r>
              <a:rPr lang="en-GB" altLang="el-GR" sz="2000" b="1" dirty="0"/>
              <a:t>SHE</a:t>
            </a:r>
            <a:r>
              <a:rPr lang="en-US" altLang="el-GR" sz="2000" b="1" dirty="0"/>
              <a:t>= </a:t>
            </a:r>
            <a:r>
              <a:rPr lang="en-GB" altLang="el-GR" sz="2000" b="1" dirty="0"/>
              <a:t>V</a:t>
            </a:r>
            <a:r>
              <a:rPr lang="en-US" altLang="el-GR" sz="2000" b="1" dirty="0"/>
              <a:t> + </a:t>
            </a:r>
            <a:r>
              <a:rPr lang="en-GB" altLang="el-GR" sz="2000" b="1" dirty="0" err="1"/>
              <a:t>V</a:t>
            </a:r>
            <a:r>
              <a:rPr lang="en-GB" altLang="el-GR" sz="2000" b="1" baseline="-25000" dirty="0" err="1"/>
              <a:t>ref</a:t>
            </a:r>
            <a:r>
              <a:rPr lang="en-US" altLang="el-GR" sz="2000" b="1" dirty="0"/>
              <a:t>/</a:t>
            </a:r>
            <a:r>
              <a:rPr lang="en-GB" altLang="el-GR" sz="2000" b="1" dirty="0"/>
              <a:t>SHE</a:t>
            </a:r>
            <a:endParaRPr lang="en-US" altLang="el-GR" sz="2000" dirty="0"/>
          </a:p>
          <a:p>
            <a:endParaRPr lang="en-US" altLang="el-GR" sz="2000" dirty="0"/>
          </a:p>
          <a:p>
            <a:endParaRPr lang="el-GR" sz="2000" dirty="0"/>
          </a:p>
        </p:txBody>
      </p:sp>
      <p:grpSp>
        <p:nvGrpSpPr>
          <p:cNvPr id="34" name="Canvas 31"/>
          <p:cNvGrpSpPr>
            <a:grpSpLocks/>
          </p:cNvGrpSpPr>
          <p:nvPr/>
        </p:nvGrpSpPr>
        <p:grpSpPr bwMode="auto">
          <a:xfrm>
            <a:off x="4152252" y="1801477"/>
            <a:ext cx="7275513" cy="6827837"/>
            <a:chOff x="0" y="27305"/>
            <a:chExt cx="7275830" cy="6827520"/>
          </a:xfrm>
        </p:grpSpPr>
        <p:sp>
          <p:nvSpPr>
            <p:cNvPr id="35" name="Rectangle 11"/>
            <p:cNvSpPr>
              <a:spLocks noChangeArrowheads="1"/>
            </p:cNvSpPr>
            <p:nvPr/>
          </p:nvSpPr>
          <p:spPr bwMode="auto">
            <a:xfrm>
              <a:off x="2191385" y="3776980"/>
              <a:ext cx="5084445" cy="307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36" name="Text Box 7"/>
            <p:cNvSpPr txBox="1">
              <a:spLocks noChangeArrowheads="1"/>
            </p:cNvSpPr>
            <p:nvPr/>
          </p:nvSpPr>
          <p:spPr bwMode="auto">
            <a:xfrm>
              <a:off x="3721100" y="1552575"/>
              <a:ext cx="11557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100">
                  <a:solidFill>
                    <a:srgbClr val="000000"/>
                  </a:solidFill>
                  <a:latin typeface="Arial" pitchFamily="34" charset="0"/>
                  <a:ea typeface="Calibri" pitchFamily="34" charset="0"/>
                  <a:cs typeface="Times New Roman" pitchFamily="18" charset="0"/>
                </a:rPr>
                <a:t>Ηλεκτρόδιο</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US" altLang="el-GR" sz="1100">
                  <a:solidFill>
                    <a:srgbClr val="000000"/>
                  </a:solidFill>
                  <a:latin typeface="Arial" pitchFamily="34" charset="0"/>
                  <a:ea typeface="Calibri" pitchFamily="34" charset="0"/>
                  <a:cs typeface="Times New Roman" pitchFamily="18" charset="0"/>
                </a:rPr>
                <a:t>αναφοράς</a:t>
              </a:r>
              <a:endParaRPr lang="en-US" altLang="el-GR" sz="1100">
                <a:latin typeface="Calibri" pitchFamily="34" charset="0"/>
                <a:ea typeface="Calibri" pitchFamily="34" charset="0"/>
                <a:cs typeface="Times New Roman" pitchFamily="18" charset="0"/>
              </a:endParaRPr>
            </a:p>
          </p:txBody>
        </p:sp>
        <p:sp>
          <p:nvSpPr>
            <p:cNvPr id="37" name="Rectangle 13"/>
            <p:cNvSpPr>
              <a:spLocks noChangeArrowheads="1"/>
            </p:cNvSpPr>
            <p:nvPr/>
          </p:nvSpPr>
          <p:spPr bwMode="auto">
            <a:xfrm>
              <a:off x="1151890" y="1611630"/>
              <a:ext cx="2700020" cy="1032510"/>
            </a:xfrm>
            <a:prstGeom prst="rect">
              <a:avLst/>
            </a:prstGeom>
            <a:solidFill>
              <a:srgbClr val="EAEAEA"/>
            </a:solidFill>
            <a:ln w="9525">
              <a:solidFill>
                <a:srgbClr val="000000"/>
              </a:solidFill>
              <a:miter lim="800000"/>
              <a:headEnd/>
              <a:tailEnd/>
            </a:ln>
          </p:spPr>
          <p:txBody>
            <a:bodyPr anchor="ct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38" name="Freeform 14"/>
            <p:cNvSpPr>
              <a:spLocks/>
            </p:cNvSpPr>
            <p:nvPr/>
          </p:nvSpPr>
          <p:spPr bwMode="auto">
            <a:xfrm>
              <a:off x="1442720" y="1699260"/>
              <a:ext cx="538480" cy="759460"/>
            </a:xfrm>
            <a:custGeom>
              <a:avLst/>
              <a:gdLst>
                <a:gd name="T0" fmla="*/ 2147483647 w 423"/>
                <a:gd name="T1" fmla="*/ 2147483647 h 634"/>
                <a:gd name="T2" fmla="*/ 2147483647 w 423"/>
                <a:gd name="T3" fmla="*/ 2147483647 h 634"/>
                <a:gd name="T4" fmla="*/ 2147483647 w 423"/>
                <a:gd name="T5" fmla="*/ 2147483647 h 634"/>
                <a:gd name="T6" fmla="*/ 2147483647 w 423"/>
                <a:gd name="T7" fmla="*/ 2147483647 h 634"/>
                <a:gd name="T8" fmla="*/ 2147483647 w 423"/>
                <a:gd name="T9" fmla="*/ 2147483647 h 634"/>
                <a:gd name="T10" fmla="*/ 2147483647 w 423"/>
                <a:gd name="T11" fmla="*/ 2147483647 h 634"/>
                <a:gd name="T12" fmla="*/ 2147483647 w 423"/>
                <a:gd name="T13" fmla="*/ 2147483647 h 634"/>
                <a:gd name="T14" fmla="*/ 2147483647 w 423"/>
                <a:gd name="T15" fmla="*/ 2147483647 h 634"/>
                <a:gd name="T16" fmla="*/ 2147483647 w 423"/>
                <a:gd name="T17" fmla="*/ 2147483647 h 634"/>
                <a:gd name="T18" fmla="*/ 2147483647 w 423"/>
                <a:gd name="T19" fmla="*/ 2147483647 h 634"/>
                <a:gd name="T20" fmla="*/ 2147483647 w 423"/>
                <a:gd name="T21" fmla="*/ 2147483647 h 634"/>
                <a:gd name="T22" fmla="*/ 2147483647 w 423"/>
                <a:gd name="T23" fmla="*/ 2147483647 h 634"/>
                <a:gd name="T24" fmla="*/ 2147483647 w 423"/>
                <a:gd name="T25" fmla="*/ 2147483647 h 634"/>
                <a:gd name="T26" fmla="*/ 2147483647 w 423"/>
                <a:gd name="T27" fmla="*/ 2147483647 h 634"/>
                <a:gd name="T28" fmla="*/ 2147483647 w 423"/>
                <a:gd name="T29" fmla="*/ 2147483647 h 634"/>
                <a:gd name="T30" fmla="*/ 2147483647 w 423"/>
                <a:gd name="T31" fmla="*/ 2147483647 h 634"/>
                <a:gd name="T32" fmla="*/ 2147483647 w 423"/>
                <a:gd name="T33" fmla="*/ 2147483647 h 6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3"/>
                <a:gd name="T52" fmla="*/ 0 h 634"/>
                <a:gd name="T53" fmla="*/ 423 w 423"/>
                <a:gd name="T54" fmla="*/ 634 h 6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3" h="634">
                  <a:moveTo>
                    <a:pt x="121" y="58"/>
                  </a:moveTo>
                  <a:cubicBezTo>
                    <a:pt x="113" y="144"/>
                    <a:pt x="106" y="231"/>
                    <a:pt x="57" y="305"/>
                  </a:cubicBezTo>
                  <a:cubicBezTo>
                    <a:pt x="47" y="337"/>
                    <a:pt x="29" y="350"/>
                    <a:pt x="11" y="378"/>
                  </a:cubicBezTo>
                  <a:cubicBezTo>
                    <a:pt x="0" y="424"/>
                    <a:pt x="4" y="464"/>
                    <a:pt x="39" y="497"/>
                  </a:cubicBezTo>
                  <a:cubicBezTo>
                    <a:pt x="50" y="541"/>
                    <a:pt x="60" y="556"/>
                    <a:pt x="103" y="570"/>
                  </a:cubicBezTo>
                  <a:cubicBezTo>
                    <a:pt x="135" y="603"/>
                    <a:pt x="157" y="610"/>
                    <a:pt x="203" y="625"/>
                  </a:cubicBezTo>
                  <a:cubicBezTo>
                    <a:pt x="212" y="628"/>
                    <a:pt x="231" y="634"/>
                    <a:pt x="231" y="634"/>
                  </a:cubicBezTo>
                  <a:cubicBezTo>
                    <a:pt x="261" y="631"/>
                    <a:pt x="292" y="632"/>
                    <a:pt x="322" y="625"/>
                  </a:cubicBezTo>
                  <a:cubicBezTo>
                    <a:pt x="355" y="617"/>
                    <a:pt x="351" y="593"/>
                    <a:pt x="368" y="570"/>
                  </a:cubicBezTo>
                  <a:cubicBezTo>
                    <a:pt x="391" y="539"/>
                    <a:pt x="410" y="526"/>
                    <a:pt x="423" y="488"/>
                  </a:cubicBezTo>
                  <a:cubicBezTo>
                    <a:pt x="414" y="482"/>
                    <a:pt x="401" y="479"/>
                    <a:pt x="395" y="470"/>
                  </a:cubicBezTo>
                  <a:cubicBezTo>
                    <a:pt x="385" y="454"/>
                    <a:pt x="377" y="415"/>
                    <a:pt x="377" y="415"/>
                  </a:cubicBezTo>
                  <a:cubicBezTo>
                    <a:pt x="365" y="339"/>
                    <a:pt x="374" y="379"/>
                    <a:pt x="349" y="305"/>
                  </a:cubicBezTo>
                  <a:cubicBezTo>
                    <a:pt x="346" y="296"/>
                    <a:pt x="340" y="278"/>
                    <a:pt x="340" y="278"/>
                  </a:cubicBezTo>
                  <a:cubicBezTo>
                    <a:pt x="355" y="215"/>
                    <a:pt x="366" y="150"/>
                    <a:pt x="377" y="86"/>
                  </a:cubicBezTo>
                  <a:cubicBezTo>
                    <a:pt x="374" y="77"/>
                    <a:pt x="375" y="65"/>
                    <a:pt x="368" y="58"/>
                  </a:cubicBezTo>
                  <a:cubicBezTo>
                    <a:pt x="310" y="0"/>
                    <a:pt x="121" y="58"/>
                    <a:pt x="121" y="58"/>
                  </a:cubicBezTo>
                  <a:close/>
                </a:path>
              </a:pathLst>
            </a:custGeom>
            <a:solidFill>
              <a:srgbClr val="C0C0C0"/>
            </a:solidFill>
            <a:ln w="9525">
              <a:solidFill>
                <a:srgbClr val="000000"/>
              </a:solidFill>
              <a:round/>
              <a:headEnd/>
              <a:tailEnd/>
            </a:ln>
          </p:spPr>
          <p:txBody>
            <a:bodyPr/>
            <a:lstStyle/>
            <a:p>
              <a:endParaRPr lang="el-GR"/>
            </a:p>
          </p:txBody>
        </p:sp>
        <p:cxnSp>
          <p:nvCxnSpPr>
            <p:cNvPr id="39" name="Line 10"/>
            <p:cNvCxnSpPr>
              <a:cxnSpLocks noChangeShapeType="1"/>
            </p:cNvCxnSpPr>
            <p:nvPr/>
          </p:nvCxnSpPr>
          <p:spPr bwMode="auto">
            <a:xfrm flipV="1">
              <a:off x="1751965" y="262890"/>
              <a:ext cx="635" cy="159829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0" name="Line 11"/>
            <p:cNvCxnSpPr>
              <a:cxnSpLocks noChangeShapeType="1"/>
            </p:cNvCxnSpPr>
            <p:nvPr/>
          </p:nvCxnSpPr>
          <p:spPr bwMode="auto">
            <a:xfrm flipV="1">
              <a:off x="3146425" y="272415"/>
              <a:ext cx="635" cy="125984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41" name="Rectangle 17" descr="Dark horizontal"/>
            <p:cNvSpPr>
              <a:spLocks noChangeArrowheads="1"/>
            </p:cNvSpPr>
            <p:nvPr/>
          </p:nvSpPr>
          <p:spPr bwMode="auto">
            <a:xfrm>
              <a:off x="3048000" y="1449070"/>
              <a:ext cx="194310" cy="380365"/>
            </a:xfrm>
            <a:prstGeom prst="rect">
              <a:avLst/>
            </a:prstGeom>
            <a:pattFill prst="dkHorz">
              <a:fgClr>
                <a:srgbClr val="808080"/>
              </a:fgClr>
              <a:bgClr>
                <a:srgbClr val="FFFFFF"/>
              </a:bgClr>
            </a:pattFill>
            <a:ln w="9525">
              <a:solidFill>
                <a:srgbClr val="000000"/>
              </a:solidFill>
              <a:miter lim="800000"/>
              <a:headEnd/>
              <a:tailEnd/>
            </a:ln>
          </p:spPr>
          <p:txBody>
            <a:bodyPr anchor="ct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cxnSp>
          <p:nvCxnSpPr>
            <p:cNvPr id="42" name="Line 13"/>
            <p:cNvCxnSpPr>
              <a:cxnSpLocks noChangeShapeType="1"/>
            </p:cNvCxnSpPr>
            <p:nvPr/>
          </p:nvCxnSpPr>
          <p:spPr bwMode="auto">
            <a:xfrm>
              <a:off x="1153160" y="1392555"/>
              <a:ext cx="0" cy="12515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3" name="Line 14"/>
            <p:cNvCxnSpPr>
              <a:cxnSpLocks noChangeShapeType="1"/>
            </p:cNvCxnSpPr>
            <p:nvPr/>
          </p:nvCxnSpPr>
          <p:spPr bwMode="auto">
            <a:xfrm>
              <a:off x="3855720" y="1395095"/>
              <a:ext cx="635" cy="12509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4" name="Line 15"/>
            <p:cNvCxnSpPr>
              <a:cxnSpLocks noChangeShapeType="1"/>
            </p:cNvCxnSpPr>
            <p:nvPr/>
          </p:nvCxnSpPr>
          <p:spPr bwMode="auto">
            <a:xfrm>
              <a:off x="1143000" y="2644140"/>
              <a:ext cx="2700020" cy="63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45" name="Text Box 16"/>
            <p:cNvSpPr txBox="1">
              <a:spLocks noChangeArrowheads="1"/>
            </p:cNvSpPr>
            <p:nvPr/>
          </p:nvSpPr>
          <p:spPr bwMode="auto">
            <a:xfrm>
              <a:off x="1524000" y="1966595"/>
              <a:ext cx="457200" cy="2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nSpc>
                  <a:spcPct val="107000"/>
                </a:lnSpc>
                <a:spcBef>
                  <a:spcPct val="0"/>
                </a:spcBef>
                <a:spcAft>
                  <a:spcPts val="800"/>
                </a:spcAft>
                <a:buClrTx/>
                <a:buSzTx/>
                <a:buFontTx/>
                <a:buNone/>
              </a:pPr>
              <a:r>
                <a:rPr lang="en-GB" altLang="el-GR" sz="1100">
                  <a:solidFill>
                    <a:srgbClr val="000000"/>
                  </a:solidFill>
                  <a:latin typeface="Arial" pitchFamily="34" charset="0"/>
                  <a:ea typeface="Calibri" pitchFamily="34" charset="0"/>
                  <a:cs typeface="Times New Roman" pitchFamily="18" charset="0"/>
                </a:rPr>
                <a:t>Fe</a:t>
              </a:r>
              <a:endParaRPr lang="en-US" altLang="el-GR" sz="1100">
                <a:latin typeface="Calibri" pitchFamily="34" charset="0"/>
                <a:ea typeface="Calibri" pitchFamily="34" charset="0"/>
                <a:cs typeface="Times New Roman" pitchFamily="18" charset="0"/>
              </a:endParaRPr>
            </a:p>
          </p:txBody>
        </p:sp>
        <p:sp>
          <p:nvSpPr>
            <p:cNvPr id="46" name="Text Box 17"/>
            <p:cNvSpPr txBox="1">
              <a:spLocks noChangeArrowheads="1"/>
            </p:cNvSpPr>
            <p:nvPr/>
          </p:nvSpPr>
          <p:spPr bwMode="auto">
            <a:xfrm>
              <a:off x="306705" y="2788285"/>
              <a:ext cx="4426902" cy="215900"/>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nSpc>
                  <a:spcPct val="107000"/>
                </a:lnSpc>
                <a:spcBef>
                  <a:spcPct val="0"/>
                </a:spcBef>
                <a:spcAft>
                  <a:spcPts val="800"/>
                </a:spcAft>
                <a:buClrTx/>
                <a:buSzTx/>
                <a:buFontTx/>
                <a:buNone/>
              </a:pPr>
              <a:r>
                <a:rPr lang="el-GR" altLang="el-GR" sz="1100">
                  <a:latin typeface="Calibri" pitchFamily="34" charset="0"/>
                  <a:ea typeface="Calibri" pitchFamily="34" charset="0"/>
                  <a:cs typeface="Times New Roman" pitchFamily="18" charset="0"/>
                </a:rPr>
                <a:t> </a:t>
              </a:r>
              <a:endParaRPr lang="en-US" altLang="el-GR" sz="1100">
                <a:latin typeface="Calibri" pitchFamily="34" charset="0"/>
                <a:ea typeface="Calibri" pitchFamily="34" charset="0"/>
                <a:cs typeface="Times New Roman" pitchFamily="18" charset="0"/>
              </a:endParaRPr>
            </a:p>
          </p:txBody>
        </p:sp>
        <p:cxnSp>
          <p:nvCxnSpPr>
            <p:cNvPr id="47" name="Line 18"/>
            <p:cNvCxnSpPr>
              <a:cxnSpLocks noChangeShapeType="1"/>
            </p:cNvCxnSpPr>
            <p:nvPr/>
          </p:nvCxnSpPr>
          <p:spPr bwMode="auto">
            <a:xfrm>
              <a:off x="1752600" y="264160"/>
              <a:ext cx="1403985" cy="63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48" name="Oval 24"/>
            <p:cNvSpPr>
              <a:spLocks noChangeArrowheads="1"/>
            </p:cNvSpPr>
            <p:nvPr/>
          </p:nvSpPr>
          <p:spPr bwMode="auto">
            <a:xfrm>
              <a:off x="2294255" y="122555"/>
              <a:ext cx="306070" cy="287655"/>
            </a:xfrm>
            <a:prstGeom prst="ellipse">
              <a:avLst/>
            </a:prstGeom>
            <a:solidFill>
              <a:srgbClr val="FFFFFF"/>
            </a:solidFill>
            <a:ln w="25400">
              <a:solidFill>
                <a:srgbClr val="000000"/>
              </a:solidFill>
              <a:round/>
              <a:headEnd/>
              <a:tailEnd/>
            </a:ln>
          </p:spPr>
          <p:txBody>
            <a:bodyPr anchor="ct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49" name="Text Box 20"/>
            <p:cNvSpPr txBox="1">
              <a:spLocks noChangeArrowheads="1"/>
            </p:cNvSpPr>
            <p:nvPr/>
          </p:nvSpPr>
          <p:spPr bwMode="auto">
            <a:xfrm>
              <a:off x="2276475" y="103505"/>
              <a:ext cx="311785" cy="34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nSpc>
                  <a:spcPct val="107000"/>
                </a:lnSpc>
                <a:spcBef>
                  <a:spcPct val="0"/>
                </a:spcBef>
                <a:spcAft>
                  <a:spcPts val="800"/>
                </a:spcAft>
                <a:buClrTx/>
                <a:buSzTx/>
                <a:buFontTx/>
                <a:buNone/>
              </a:pPr>
              <a:r>
                <a:rPr lang="fr-FR" altLang="el-GR" sz="1800">
                  <a:solidFill>
                    <a:srgbClr val="000000"/>
                  </a:solidFill>
                  <a:latin typeface="Calibri" pitchFamily="34" charset="0"/>
                  <a:ea typeface="Calibri" pitchFamily="34" charset="0"/>
                  <a:cs typeface="Times New Roman" pitchFamily="18" charset="0"/>
                </a:rPr>
                <a:t>V</a:t>
              </a:r>
              <a:endParaRPr lang="en-US" altLang="el-GR" sz="1100">
                <a:latin typeface="Calibri" pitchFamily="34" charset="0"/>
                <a:ea typeface="Calibri" pitchFamily="34" charset="0"/>
                <a:cs typeface="Times New Roman" pitchFamily="18" charset="0"/>
              </a:endParaRPr>
            </a:p>
          </p:txBody>
        </p:sp>
        <p:cxnSp>
          <p:nvCxnSpPr>
            <p:cNvPr id="50" name="Line 21"/>
            <p:cNvCxnSpPr>
              <a:cxnSpLocks noChangeShapeType="1"/>
            </p:cNvCxnSpPr>
            <p:nvPr/>
          </p:nvCxnSpPr>
          <p:spPr bwMode="auto">
            <a:xfrm flipH="1">
              <a:off x="3200400" y="1758950"/>
              <a:ext cx="720090" cy="63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 name="Text Box 22"/>
            <p:cNvSpPr txBox="1">
              <a:spLocks noChangeArrowheads="1"/>
            </p:cNvSpPr>
            <p:nvPr/>
          </p:nvSpPr>
          <p:spPr bwMode="auto">
            <a:xfrm>
              <a:off x="990600" y="27305"/>
              <a:ext cx="914400" cy="6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100">
                  <a:latin typeface="Arial" pitchFamily="34" charset="0"/>
                  <a:ea typeface="Calibri" pitchFamily="34" charset="0"/>
                  <a:cs typeface="Times New Roman" pitchFamily="18" charset="0"/>
                </a:rPr>
                <a:t>Κάθοδος</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US" altLang="el-GR" sz="1100">
                  <a:latin typeface="Arial" pitchFamily="34" charset="0"/>
                  <a:ea typeface="Calibri" pitchFamily="34" charset="0"/>
                  <a:cs typeface="Times New Roman" pitchFamily="18" charset="0"/>
                </a:rPr>
                <a:t>κόκκινο</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US" altLang="el-GR" sz="1100">
                  <a:latin typeface="Arial" pitchFamily="34" charset="0"/>
                  <a:ea typeface="Calibri" pitchFamily="34" charset="0"/>
                  <a:cs typeface="Times New Roman" pitchFamily="18" charset="0"/>
                </a:rPr>
                <a:t>+</a:t>
              </a:r>
              <a:endParaRPr lang="en-US" altLang="el-GR" sz="1100">
                <a:latin typeface="Calibri" pitchFamily="34" charset="0"/>
                <a:ea typeface="Calibri" pitchFamily="34" charset="0"/>
                <a:cs typeface="Times New Roman" pitchFamily="18" charset="0"/>
              </a:endParaRPr>
            </a:p>
          </p:txBody>
        </p:sp>
        <p:sp>
          <p:nvSpPr>
            <p:cNvPr id="52" name="Text Box 23"/>
            <p:cNvSpPr txBox="1">
              <a:spLocks noChangeArrowheads="1"/>
            </p:cNvSpPr>
            <p:nvPr/>
          </p:nvSpPr>
          <p:spPr bwMode="auto">
            <a:xfrm>
              <a:off x="2974975" y="28575"/>
              <a:ext cx="914400" cy="6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100">
                  <a:latin typeface="Arial" pitchFamily="34" charset="0"/>
                  <a:ea typeface="Calibri" pitchFamily="34" charset="0"/>
                  <a:cs typeface="Times New Roman" pitchFamily="18" charset="0"/>
                </a:rPr>
                <a:t>Άνοδος</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US" altLang="el-GR" sz="1100">
                  <a:latin typeface="Arial" pitchFamily="34" charset="0"/>
                  <a:ea typeface="Calibri" pitchFamily="34" charset="0"/>
                  <a:cs typeface="Times New Roman" pitchFamily="18" charset="0"/>
                </a:rPr>
                <a:t>μαύρο</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US" altLang="el-GR" sz="1600">
                  <a:latin typeface="Arial" pitchFamily="34" charset="0"/>
                  <a:ea typeface="Calibri" pitchFamily="34" charset="0"/>
                  <a:cs typeface="Times New Roman" pitchFamily="18" charset="0"/>
                </a:rPr>
                <a:t>-</a:t>
              </a:r>
              <a:endParaRPr lang="en-US" altLang="el-GR" sz="1100">
                <a:latin typeface="Calibri" pitchFamily="34" charset="0"/>
                <a:ea typeface="Calibri" pitchFamily="34" charset="0"/>
                <a:cs typeface="Times New Roman" pitchFamily="18" charset="0"/>
              </a:endParaRPr>
            </a:p>
          </p:txBody>
        </p:sp>
        <p:sp>
          <p:nvSpPr>
            <p:cNvPr id="53" name="Text Box 24"/>
            <p:cNvSpPr txBox="1">
              <a:spLocks noChangeArrowheads="1"/>
            </p:cNvSpPr>
            <p:nvPr/>
          </p:nvSpPr>
          <p:spPr bwMode="auto">
            <a:xfrm>
              <a:off x="152400" y="2127250"/>
              <a:ext cx="1066800" cy="6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100" dirty="0" err="1">
                  <a:latin typeface="Arial" pitchFamily="34" charset="0"/>
                  <a:ea typeface="Calibri" pitchFamily="34" charset="0"/>
                  <a:cs typeface="Times New Roman" pitchFamily="18" charset="0"/>
                </a:rPr>
                <a:t>Ιόντ</a:t>
              </a:r>
              <a:r>
                <a:rPr lang="en-US" altLang="el-GR" sz="1100" dirty="0">
                  <a:latin typeface="Arial" pitchFamily="34" charset="0"/>
                  <a:ea typeface="Calibri" pitchFamily="34" charset="0"/>
                  <a:cs typeface="Times New Roman" pitchFamily="18" charset="0"/>
                </a:rPr>
                <a:t>α σιδήρου στο διάλυμα</a:t>
              </a:r>
              <a:endParaRPr lang="en-US" altLang="el-GR" sz="1100" dirty="0">
                <a:latin typeface="Calibri" pitchFamily="34" charset="0"/>
                <a:ea typeface="Calibri" pitchFamily="34" charset="0"/>
                <a:cs typeface="Times New Roman" pitchFamily="18" charset="0"/>
              </a:endParaRPr>
            </a:p>
          </p:txBody>
        </p:sp>
        <p:cxnSp>
          <p:nvCxnSpPr>
            <p:cNvPr id="54" name="Line 25"/>
            <p:cNvCxnSpPr>
              <a:cxnSpLocks noChangeShapeType="1"/>
            </p:cNvCxnSpPr>
            <p:nvPr/>
          </p:nvCxnSpPr>
          <p:spPr bwMode="auto">
            <a:xfrm flipH="1">
              <a:off x="1752600" y="2201545"/>
              <a:ext cx="457200" cy="63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5" name="Text Box 26"/>
            <p:cNvSpPr txBox="1">
              <a:spLocks noChangeArrowheads="1"/>
            </p:cNvSpPr>
            <p:nvPr/>
          </p:nvSpPr>
          <p:spPr bwMode="auto">
            <a:xfrm>
              <a:off x="3873500" y="2173605"/>
              <a:ext cx="1066800" cy="6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100">
                  <a:solidFill>
                    <a:srgbClr val="000000"/>
                  </a:solidFill>
                  <a:latin typeface="Arial" pitchFamily="34" charset="0"/>
                  <a:ea typeface="Calibri" pitchFamily="34" charset="0"/>
                  <a:cs typeface="Times New Roman" pitchFamily="18" charset="0"/>
                </a:rPr>
                <a:t>Οξυγόνο διαλυμένο στο νερό</a:t>
              </a:r>
              <a:endParaRPr lang="en-US" altLang="el-GR" sz="1100">
                <a:latin typeface="Calibri" pitchFamily="34" charset="0"/>
                <a:ea typeface="Calibri" pitchFamily="34" charset="0"/>
                <a:cs typeface="Times New Roman" pitchFamily="18" charset="0"/>
              </a:endParaRPr>
            </a:p>
          </p:txBody>
        </p:sp>
        <p:cxnSp>
          <p:nvCxnSpPr>
            <p:cNvPr id="56" name="Line 27"/>
            <p:cNvCxnSpPr>
              <a:cxnSpLocks noChangeShapeType="1"/>
            </p:cNvCxnSpPr>
            <p:nvPr/>
          </p:nvCxnSpPr>
          <p:spPr bwMode="auto">
            <a:xfrm>
              <a:off x="990600" y="2529840"/>
              <a:ext cx="457200" cy="63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7" name="Text Box 28"/>
            <p:cNvSpPr txBox="1">
              <a:spLocks noChangeArrowheads="1"/>
            </p:cNvSpPr>
            <p:nvPr/>
          </p:nvSpPr>
          <p:spPr bwMode="auto">
            <a:xfrm>
              <a:off x="1981200" y="1966595"/>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nSpc>
                  <a:spcPct val="107000"/>
                </a:lnSpc>
                <a:spcBef>
                  <a:spcPct val="0"/>
                </a:spcBef>
                <a:spcAft>
                  <a:spcPts val="800"/>
                </a:spcAft>
                <a:buClrTx/>
                <a:buSzTx/>
                <a:buFontTx/>
                <a:buNone/>
              </a:pPr>
              <a:r>
                <a:rPr lang="en-US" altLang="el-GR" sz="1100">
                  <a:solidFill>
                    <a:srgbClr val="000000"/>
                  </a:solidFill>
                  <a:latin typeface="Arial" pitchFamily="34" charset="0"/>
                  <a:ea typeface="Calibri" pitchFamily="34" charset="0"/>
                  <a:cs typeface="Times New Roman" pitchFamily="18" charset="0"/>
                </a:rPr>
                <a:t>Αναγωγή</a:t>
              </a:r>
              <a:endParaRPr lang="en-US" altLang="el-GR" sz="1100">
                <a:latin typeface="Calibri" pitchFamily="34" charset="0"/>
                <a:ea typeface="Calibri" pitchFamily="34" charset="0"/>
                <a:cs typeface="Times New Roman" pitchFamily="18" charset="0"/>
              </a:endParaRPr>
            </a:p>
            <a:p>
              <a:pPr>
                <a:lnSpc>
                  <a:spcPct val="107000"/>
                </a:lnSpc>
                <a:spcBef>
                  <a:spcPct val="0"/>
                </a:spcBef>
                <a:spcAft>
                  <a:spcPts val="800"/>
                </a:spcAft>
                <a:buClrTx/>
                <a:buSzTx/>
                <a:buFontTx/>
                <a:buNone/>
              </a:pPr>
              <a:r>
                <a:rPr lang="en-US" altLang="el-GR" sz="1100">
                  <a:solidFill>
                    <a:srgbClr val="000000"/>
                  </a:solidFill>
                  <a:latin typeface="Arial" pitchFamily="34" charset="0"/>
                  <a:ea typeface="Calibri" pitchFamily="34" charset="0"/>
                  <a:cs typeface="Times New Roman" pitchFamily="18" charset="0"/>
                </a:rPr>
                <a:t>Ο</a:t>
              </a:r>
              <a:r>
                <a:rPr lang="en-US" altLang="el-GR" sz="1100" baseline="-25000">
                  <a:solidFill>
                    <a:srgbClr val="000000"/>
                  </a:solidFill>
                  <a:latin typeface="Arial" pitchFamily="34" charset="0"/>
                  <a:ea typeface="Calibri" pitchFamily="34" charset="0"/>
                  <a:cs typeface="Times New Roman" pitchFamily="18" charset="0"/>
                </a:rPr>
                <a:t>2</a:t>
              </a:r>
              <a:r>
                <a:rPr lang="en-US" altLang="el-GR" sz="1100">
                  <a:solidFill>
                    <a:srgbClr val="000000"/>
                  </a:solidFill>
                  <a:latin typeface="Arial" pitchFamily="34" charset="0"/>
                  <a:ea typeface="Calibri" pitchFamily="34" charset="0"/>
                  <a:cs typeface="Times New Roman" pitchFamily="18" charset="0"/>
                </a:rPr>
                <a:t> + 2Η</a:t>
              </a:r>
              <a:r>
                <a:rPr lang="en-US" altLang="el-GR" sz="1100" baseline="-25000">
                  <a:solidFill>
                    <a:srgbClr val="000000"/>
                  </a:solidFill>
                  <a:latin typeface="Arial" pitchFamily="34" charset="0"/>
                  <a:ea typeface="Calibri" pitchFamily="34" charset="0"/>
                  <a:cs typeface="Times New Roman" pitchFamily="18" charset="0"/>
                </a:rPr>
                <a:t>2</a:t>
              </a:r>
              <a:r>
                <a:rPr lang="en-US" altLang="el-GR" sz="1100">
                  <a:solidFill>
                    <a:srgbClr val="000000"/>
                  </a:solidFill>
                  <a:latin typeface="Arial" pitchFamily="34" charset="0"/>
                  <a:ea typeface="Calibri" pitchFamily="34" charset="0"/>
                  <a:cs typeface="Times New Roman" pitchFamily="18" charset="0"/>
                </a:rPr>
                <a:t>Ο + 4</a:t>
              </a:r>
              <a:r>
                <a:rPr lang="en-GB" altLang="el-GR" sz="1100">
                  <a:solidFill>
                    <a:srgbClr val="000000"/>
                  </a:solidFill>
                  <a:latin typeface="Arial" pitchFamily="34" charset="0"/>
                  <a:ea typeface="Calibri" pitchFamily="34" charset="0"/>
                  <a:cs typeface="Times New Roman" pitchFamily="18" charset="0"/>
                </a:rPr>
                <a:t>e</a:t>
              </a:r>
              <a:r>
                <a:rPr lang="en-GB" altLang="el-GR" sz="1400" baseline="30000">
                  <a:solidFill>
                    <a:srgbClr val="000000"/>
                  </a:solidFill>
                  <a:latin typeface="Arial" pitchFamily="34" charset="0"/>
                  <a:ea typeface="Calibri" pitchFamily="34" charset="0"/>
                  <a:cs typeface="Times New Roman" pitchFamily="18" charset="0"/>
                </a:rPr>
                <a:t>-</a:t>
              </a:r>
              <a:r>
                <a:rPr lang="en-GB" altLang="el-GR" sz="1100" baseline="30000">
                  <a:solidFill>
                    <a:srgbClr val="000000"/>
                  </a:solidFill>
                  <a:latin typeface="Arial" pitchFamily="34" charset="0"/>
                  <a:ea typeface="Calibri" pitchFamily="34" charset="0"/>
                  <a:cs typeface="Times New Roman" pitchFamily="18" charset="0"/>
                </a:rPr>
                <a:t> </a:t>
              </a:r>
              <a:r>
                <a:rPr lang="en-GB" altLang="el-GR" sz="1100">
                  <a:solidFill>
                    <a:srgbClr val="000000"/>
                  </a:solidFill>
                  <a:latin typeface="Arial" pitchFamily="34" charset="0"/>
                  <a:ea typeface="Calibri" pitchFamily="34" charset="0"/>
                  <a:cs typeface="Times New Roman" pitchFamily="18" charset="0"/>
                </a:rPr>
                <a:t>= OH</a:t>
              </a:r>
              <a:r>
                <a:rPr lang="en-GB" altLang="el-GR" sz="1400" baseline="30000">
                  <a:solidFill>
                    <a:srgbClr val="000000"/>
                  </a:solidFill>
                  <a:latin typeface="Arial" pitchFamily="34" charset="0"/>
                  <a:ea typeface="Calibri" pitchFamily="34" charset="0"/>
                  <a:cs typeface="Times New Roman" pitchFamily="18" charset="0"/>
                </a:rPr>
                <a:t>-</a:t>
              </a:r>
              <a:endParaRPr lang="en-US" altLang="el-GR" sz="1100">
                <a:latin typeface="Calibri" pitchFamily="34" charset="0"/>
                <a:ea typeface="Calibri" pitchFamily="34" charset="0"/>
                <a:cs typeface="Times New Roman" pitchFamily="18" charset="0"/>
              </a:endParaRPr>
            </a:p>
          </p:txBody>
        </p:sp>
        <p:sp>
          <p:nvSpPr>
            <p:cNvPr id="58" name="Text Box 29"/>
            <p:cNvSpPr txBox="1">
              <a:spLocks noChangeArrowheads="1"/>
            </p:cNvSpPr>
            <p:nvPr/>
          </p:nvSpPr>
          <p:spPr bwMode="auto">
            <a:xfrm>
              <a:off x="1143000" y="2277110"/>
              <a:ext cx="533400" cy="2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nSpc>
                  <a:spcPct val="107000"/>
                </a:lnSpc>
                <a:spcBef>
                  <a:spcPct val="0"/>
                </a:spcBef>
                <a:spcAft>
                  <a:spcPts val="800"/>
                </a:spcAft>
                <a:buClrTx/>
                <a:buSzTx/>
                <a:buFontTx/>
                <a:buNone/>
              </a:pPr>
              <a:r>
                <a:rPr lang="en-GB" altLang="el-GR" sz="1100">
                  <a:solidFill>
                    <a:srgbClr val="000000"/>
                  </a:solidFill>
                  <a:latin typeface="Arial" pitchFamily="34" charset="0"/>
                  <a:ea typeface="Calibri" pitchFamily="34" charset="0"/>
                  <a:cs typeface="Times New Roman" pitchFamily="18" charset="0"/>
                </a:rPr>
                <a:t>Fe</a:t>
              </a:r>
              <a:r>
                <a:rPr lang="en-GB" altLang="el-GR" sz="1100" baseline="30000">
                  <a:solidFill>
                    <a:srgbClr val="000000"/>
                  </a:solidFill>
                  <a:latin typeface="Arial" pitchFamily="34" charset="0"/>
                  <a:ea typeface="Calibri" pitchFamily="34" charset="0"/>
                  <a:cs typeface="Times New Roman" pitchFamily="18" charset="0"/>
                </a:rPr>
                <a:t>2+</a:t>
              </a:r>
              <a:endParaRPr lang="en-US" altLang="el-GR" sz="1100">
                <a:latin typeface="Calibri" pitchFamily="34" charset="0"/>
                <a:ea typeface="Calibri" pitchFamily="34" charset="0"/>
                <a:cs typeface="Times New Roman" pitchFamily="18" charset="0"/>
              </a:endParaRPr>
            </a:p>
          </p:txBody>
        </p:sp>
        <p:sp>
          <p:nvSpPr>
            <p:cNvPr id="59" name="Text Box 30"/>
            <p:cNvSpPr txBox="1">
              <a:spLocks noChangeArrowheads="1"/>
            </p:cNvSpPr>
            <p:nvPr/>
          </p:nvSpPr>
          <p:spPr bwMode="auto">
            <a:xfrm>
              <a:off x="0" y="1627504"/>
              <a:ext cx="1219200" cy="52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100">
                  <a:latin typeface="Arial" pitchFamily="34" charset="0"/>
                  <a:ea typeface="Calibri" pitchFamily="34" charset="0"/>
                  <a:cs typeface="Times New Roman" pitchFamily="18" charset="0"/>
                </a:rPr>
                <a:t>Οξείδωση</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GB" altLang="el-GR" sz="1100">
                  <a:latin typeface="Arial" pitchFamily="34" charset="0"/>
                  <a:ea typeface="Calibri" pitchFamily="34" charset="0"/>
                  <a:cs typeface="Times New Roman" pitchFamily="18" charset="0"/>
                </a:rPr>
                <a:t>Fe = Fe</a:t>
              </a:r>
              <a:r>
                <a:rPr lang="en-GB" altLang="el-GR" sz="1100" baseline="30000">
                  <a:latin typeface="Arial" pitchFamily="34" charset="0"/>
                  <a:ea typeface="Calibri" pitchFamily="34" charset="0"/>
                  <a:cs typeface="Times New Roman" pitchFamily="18" charset="0"/>
                </a:rPr>
                <a:t>2+</a:t>
              </a:r>
              <a:r>
                <a:rPr lang="en-GB" altLang="el-GR" sz="1100">
                  <a:latin typeface="Arial" pitchFamily="34" charset="0"/>
                  <a:ea typeface="Calibri" pitchFamily="34" charset="0"/>
                  <a:cs typeface="Times New Roman" pitchFamily="18" charset="0"/>
                </a:rPr>
                <a:t> + 2e</a:t>
              </a:r>
              <a:r>
                <a:rPr lang="en-GB" altLang="el-GR" sz="1100" baseline="30000">
                  <a:latin typeface="Arial" pitchFamily="34" charset="0"/>
                  <a:ea typeface="Calibri" pitchFamily="34" charset="0"/>
                  <a:cs typeface="Times New Roman" pitchFamily="18" charset="0"/>
                </a:rPr>
                <a:t>-</a:t>
              </a:r>
              <a:endParaRPr lang="en-US" altLang="el-GR" sz="1100">
                <a:latin typeface="Calibri" pitchFamily="34" charset="0"/>
                <a:ea typeface="Calibri" pitchFamily="34" charset="0"/>
                <a:cs typeface="Times New Roman" pitchFamily="18" charset="0"/>
              </a:endParaRPr>
            </a:p>
            <a:p>
              <a:pPr>
                <a:lnSpc>
                  <a:spcPct val="107000"/>
                </a:lnSpc>
                <a:spcBef>
                  <a:spcPct val="0"/>
                </a:spcBef>
                <a:spcAft>
                  <a:spcPts val="800"/>
                </a:spcAft>
                <a:buClrTx/>
                <a:buSzTx/>
                <a:buFontTx/>
                <a:buNone/>
              </a:pPr>
              <a:r>
                <a:rPr lang="en-GB" altLang="el-GR" sz="900" baseline="30000">
                  <a:latin typeface="Arial" pitchFamily="34" charset="0"/>
                  <a:ea typeface="Calibri" pitchFamily="34" charset="0"/>
                  <a:cs typeface="Times New Roman" pitchFamily="18" charset="0"/>
                </a:rPr>
                <a:t> </a:t>
              </a:r>
              <a:endParaRPr lang="en-US" altLang="el-GR" sz="1100">
                <a:latin typeface="Calibri" pitchFamily="34" charset="0"/>
                <a:ea typeface="Calibri" pitchFamily="34" charset="0"/>
                <a:cs typeface="Times New Roman" pitchFamily="18" charset="0"/>
              </a:endParaRPr>
            </a:p>
          </p:txBody>
        </p:sp>
        <p:cxnSp>
          <p:nvCxnSpPr>
            <p:cNvPr id="60" name="Line 31"/>
            <p:cNvCxnSpPr>
              <a:cxnSpLocks noChangeShapeType="1"/>
            </p:cNvCxnSpPr>
            <p:nvPr/>
          </p:nvCxnSpPr>
          <p:spPr bwMode="auto">
            <a:xfrm>
              <a:off x="1098550" y="1965960"/>
              <a:ext cx="539750" cy="63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1" name="Line 32"/>
            <p:cNvCxnSpPr>
              <a:cxnSpLocks noChangeShapeType="1"/>
            </p:cNvCxnSpPr>
            <p:nvPr/>
          </p:nvCxnSpPr>
          <p:spPr bwMode="auto">
            <a:xfrm flipH="1">
              <a:off x="3581400" y="2353310"/>
              <a:ext cx="457200" cy="63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107343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l-GR" altLang="el-GR" sz="3200" dirty="0" smtClean="0"/>
              <a:t>Εξάρτηση του Ε</a:t>
            </a:r>
            <a:r>
              <a:rPr lang="en-GB" altLang="el-GR" sz="3200" dirty="0" err="1" smtClean="0"/>
              <a:t>corr</a:t>
            </a:r>
            <a:r>
              <a:rPr lang="en-GB" altLang="el-GR" sz="3200" dirty="0" smtClean="0"/>
              <a:t> </a:t>
            </a:r>
            <a:r>
              <a:rPr lang="el-GR" altLang="el-GR" sz="3200" dirty="0" smtClean="0"/>
              <a:t>από το χρόνο</a:t>
            </a:r>
            <a:endParaRPr lang="en-US" altLang="el-GR" sz="3200" dirty="0" smtClean="0"/>
          </a:p>
        </p:txBody>
      </p:sp>
      <p:sp>
        <p:nvSpPr>
          <p:cNvPr id="5" name="Content Placeholder 4"/>
          <p:cNvSpPr>
            <a:spLocks noGrp="1"/>
          </p:cNvSpPr>
          <p:nvPr>
            <p:ph idx="13"/>
          </p:nvPr>
        </p:nvSpPr>
        <p:spPr>
          <a:xfrm>
            <a:off x="0" y="123478"/>
            <a:ext cx="4221862" cy="4827984"/>
          </a:xfrm>
        </p:spPr>
        <p:txBody>
          <a:bodyPr>
            <a:noAutofit/>
          </a:bodyPr>
          <a:lstStyle/>
          <a:p>
            <a:pPr marL="185738" indent="-185738"/>
            <a:r>
              <a:rPr lang="el-GR" sz="2000" dirty="0"/>
              <a:t>Μόλις βυθίσουμε για πρώτη φορά ένα καθαρό μέταλλο σε κάποιο ηλεκτρολυτικό διάλυμα, το δυναμικό διάβρωσης είναι πιθανό να μεταβάλλεται με το χρόνο ή να παραμείνει σταθερό.</a:t>
            </a:r>
          </a:p>
          <a:p>
            <a:pPr marL="185738" indent="-185738"/>
            <a:r>
              <a:rPr lang="el-GR" sz="2000" dirty="0" smtClean="0"/>
              <a:t>Αν </a:t>
            </a:r>
            <a:r>
              <a:rPr lang="el-GR" sz="2000" dirty="0"/>
              <a:t>το δυναμικό διάβρωσης δεν μεταβάλλεται με το χρόνο, τότε το μέταλλο είναι αδρανές ενώ όταν αυτό αυξάνεται ή μειώνεται, το μέταλλο είναι ενεργό (Σχήμα 7).</a:t>
            </a:r>
          </a:p>
          <a:p>
            <a:pPr marL="185738" indent="-185738"/>
            <a:r>
              <a:rPr lang="el-GR" sz="2000" dirty="0" smtClean="0"/>
              <a:t>Συνήθως</a:t>
            </a:r>
            <a:r>
              <a:rPr lang="el-GR" sz="2000" dirty="0"/>
              <a:t>, η αύξηση ερμηνεύεται ως διάβρωση που οδηγεί τελικά σε </a:t>
            </a:r>
            <a:r>
              <a:rPr lang="el-GR" sz="2000" dirty="0" err="1"/>
              <a:t>παθητικοποίηση</a:t>
            </a:r>
            <a:r>
              <a:rPr lang="el-GR" sz="2000" dirty="0"/>
              <a:t> ενώ η μείωση σημαίνει διάβρωση του μετάλλου</a:t>
            </a:r>
            <a:r>
              <a:rPr lang="el-GR" sz="2000" dirty="0" smtClean="0"/>
              <a:t>.</a:t>
            </a:r>
            <a:endParaRPr lang="el-GR" sz="2000" dirty="0"/>
          </a:p>
        </p:txBody>
      </p:sp>
      <p:grpSp>
        <p:nvGrpSpPr>
          <p:cNvPr id="48133" name="Canvas 41"/>
          <p:cNvGrpSpPr>
            <a:grpSpLocks/>
          </p:cNvGrpSpPr>
          <p:nvPr/>
        </p:nvGrpSpPr>
        <p:grpSpPr bwMode="auto">
          <a:xfrm>
            <a:off x="4528846" y="1701339"/>
            <a:ext cx="6872288" cy="4218385"/>
            <a:chOff x="224790" y="41910"/>
            <a:chExt cx="6871970" cy="5624830"/>
          </a:xfrm>
        </p:grpSpPr>
        <p:sp>
          <p:nvSpPr>
            <p:cNvPr id="48135" name="Rectangle 5"/>
            <p:cNvSpPr>
              <a:spLocks noChangeArrowheads="1"/>
            </p:cNvSpPr>
            <p:nvPr/>
          </p:nvSpPr>
          <p:spPr bwMode="auto">
            <a:xfrm>
              <a:off x="2279650" y="2404745"/>
              <a:ext cx="4817110" cy="326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spcBef>
                  <a:spcPct val="0"/>
                </a:spcBef>
                <a:buClrTx/>
                <a:buSzTx/>
                <a:buFontTx/>
                <a:buNone/>
              </a:pPr>
              <a:endParaRPr lang="en-US" altLang="el-GR" sz="1800">
                <a:latin typeface="Arial" pitchFamily="34" charset="0"/>
              </a:endParaRPr>
            </a:p>
          </p:txBody>
        </p:sp>
        <p:sp>
          <p:nvSpPr>
            <p:cNvPr id="7" name="Freeform 6"/>
            <p:cNvSpPr>
              <a:spLocks/>
            </p:cNvSpPr>
            <p:nvPr/>
          </p:nvSpPr>
          <p:spPr bwMode="auto">
            <a:xfrm>
              <a:off x="689906" y="575340"/>
              <a:ext cx="2617666" cy="844598"/>
            </a:xfrm>
            <a:custGeom>
              <a:avLst/>
              <a:gdLst>
                <a:gd name="T0" fmla="*/ 0 w 1824"/>
                <a:gd name="T1" fmla="*/ 768 h 768"/>
                <a:gd name="T2" fmla="*/ 48 w 1824"/>
                <a:gd name="T3" fmla="*/ 576 h 768"/>
                <a:gd name="T4" fmla="*/ 144 w 1824"/>
                <a:gd name="T5" fmla="*/ 384 h 768"/>
                <a:gd name="T6" fmla="*/ 288 w 1824"/>
                <a:gd name="T7" fmla="*/ 240 h 768"/>
                <a:gd name="T8" fmla="*/ 432 w 1824"/>
                <a:gd name="T9" fmla="*/ 144 h 768"/>
                <a:gd name="T10" fmla="*/ 624 w 1824"/>
                <a:gd name="T11" fmla="*/ 96 h 768"/>
                <a:gd name="T12" fmla="*/ 1008 w 1824"/>
                <a:gd name="T13" fmla="*/ 48 h 768"/>
                <a:gd name="T14" fmla="*/ 1824 w 1824"/>
                <a:gd name="T15" fmla="*/ 0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4" h="768">
                  <a:moveTo>
                    <a:pt x="0" y="768"/>
                  </a:moveTo>
                  <a:cubicBezTo>
                    <a:pt x="12" y="704"/>
                    <a:pt x="24" y="640"/>
                    <a:pt x="48" y="576"/>
                  </a:cubicBezTo>
                  <a:cubicBezTo>
                    <a:pt x="72" y="512"/>
                    <a:pt x="104" y="440"/>
                    <a:pt x="144" y="384"/>
                  </a:cubicBezTo>
                  <a:cubicBezTo>
                    <a:pt x="184" y="328"/>
                    <a:pt x="240" y="280"/>
                    <a:pt x="288" y="240"/>
                  </a:cubicBezTo>
                  <a:cubicBezTo>
                    <a:pt x="336" y="200"/>
                    <a:pt x="376" y="168"/>
                    <a:pt x="432" y="144"/>
                  </a:cubicBezTo>
                  <a:cubicBezTo>
                    <a:pt x="488" y="120"/>
                    <a:pt x="528" y="112"/>
                    <a:pt x="624" y="96"/>
                  </a:cubicBezTo>
                  <a:cubicBezTo>
                    <a:pt x="720" y="80"/>
                    <a:pt x="808" y="64"/>
                    <a:pt x="1008" y="48"/>
                  </a:cubicBezTo>
                  <a:cubicBezTo>
                    <a:pt x="1208" y="32"/>
                    <a:pt x="1688" y="8"/>
                    <a:pt x="1824" y="0"/>
                  </a:cubicBezTo>
                </a:path>
              </a:pathLst>
            </a:custGeom>
            <a:noFill/>
            <a:ln w="28575" cmpd="sng">
              <a:solidFill>
                <a:srgbClr val="339966"/>
              </a:solidFill>
              <a:round/>
              <a:headEnd/>
              <a:tailEnd/>
            </a:ln>
            <a:effectLst/>
            <a:extLst/>
          </p:spPr>
          <p:txBody>
            <a:bodyPr upright="1"/>
            <a:lstStyle/>
            <a:p>
              <a:pPr eaLnBrk="1" fontAlgn="auto" hangingPunct="1">
                <a:spcBef>
                  <a:spcPts val="0"/>
                </a:spcBef>
                <a:spcAft>
                  <a:spcPts val="0"/>
                </a:spcAft>
                <a:defRPr/>
              </a:pPr>
              <a:endParaRPr kumimoji="0" lang="en-US" b="0" kern="0">
                <a:solidFill>
                  <a:sysClr val="windowText" lastClr="000000"/>
                </a:solidFill>
              </a:endParaRPr>
            </a:p>
          </p:txBody>
        </p:sp>
        <p:sp>
          <p:nvSpPr>
            <p:cNvPr id="8" name="Freeform 7"/>
            <p:cNvSpPr>
              <a:spLocks/>
            </p:cNvSpPr>
            <p:nvPr/>
          </p:nvSpPr>
          <p:spPr bwMode="auto">
            <a:xfrm flipV="1">
              <a:off x="689906" y="1419938"/>
              <a:ext cx="2703387" cy="1098612"/>
            </a:xfrm>
            <a:custGeom>
              <a:avLst/>
              <a:gdLst>
                <a:gd name="T0" fmla="*/ 0 w 1824"/>
                <a:gd name="T1" fmla="*/ 768 h 768"/>
                <a:gd name="T2" fmla="*/ 48 w 1824"/>
                <a:gd name="T3" fmla="*/ 576 h 768"/>
                <a:gd name="T4" fmla="*/ 144 w 1824"/>
                <a:gd name="T5" fmla="*/ 384 h 768"/>
                <a:gd name="T6" fmla="*/ 288 w 1824"/>
                <a:gd name="T7" fmla="*/ 240 h 768"/>
                <a:gd name="T8" fmla="*/ 432 w 1824"/>
                <a:gd name="T9" fmla="*/ 144 h 768"/>
                <a:gd name="T10" fmla="*/ 624 w 1824"/>
                <a:gd name="T11" fmla="*/ 96 h 768"/>
                <a:gd name="T12" fmla="*/ 1008 w 1824"/>
                <a:gd name="T13" fmla="*/ 48 h 768"/>
                <a:gd name="T14" fmla="*/ 1824 w 1824"/>
                <a:gd name="T15" fmla="*/ 0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4" h="768">
                  <a:moveTo>
                    <a:pt x="0" y="768"/>
                  </a:moveTo>
                  <a:cubicBezTo>
                    <a:pt x="12" y="704"/>
                    <a:pt x="24" y="640"/>
                    <a:pt x="48" y="576"/>
                  </a:cubicBezTo>
                  <a:cubicBezTo>
                    <a:pt x="72" y="512"/>
                    <a:pt x="104" y="440"/>
                    <a:pt x="144" y="384"/>
                  </a:cubicBezTo>
                  <a:cubicBezTo>
                    <a:pt x="184" y="328"/>
                    <a:pt x="240" y="280"/>
                    <a:pt x="288" y="240"/>
                  </a:cubicBezTo>
                  <a:cubicBezTo>
                    <a:pt x="336" y="200"/>
                    <a:pt x="376" y="168"/>
                    <a:pt x="432" y="144"/>
                  </a:cubicBezTo>
                  <a:cubicBezTo>
                    <a:pt x="488" y="120"/>
                    <a:pt x="528" y="112"/>
                    <a:pt x="624" y="96"/>
                  </a:cubicBezTo>
                  <a:cubicBezTo>
                    <a:pt x="720" y="80"/>
                    <a:pt x="808" y="64"/>
                    <a:pt x="1008" y="48"/>
                  </a:cubicBezTo>
                  <a:cubicBezTo>
                    <a:pt x="1208" y="32"/>
                    <a:pt x="1688" y="8"/>
                    <a:pt x="1824" y="0"/>
                  </a:cubicBezTo>
                </a:path>
              </a:pathLst>
            </a:custGeom>
            <a:noFill/>
            <a:ln w="28575" cmpd="sng">
              <a:solidFill>
                <a:srgbClr val="FF0000"/>
              </a:solidFill>
              <a:round/>
              <a:headEnd/>
              <a:tailEnd/>
            </a:ln>
            <a:effectLst/>
            <a:extLst/>
          </p:spPr>
          <p:txBody>
            <a:bodyPr upright="1"/>
            <a:lstStyle/>
            <a:p>
              <a:pPr eaLnBrk="1" fontAlgn="auto" hangingPunct="1">
                <a:spcBef>
                  <a:spcPts val="0"/>
                </a:spcBef>
                <a:spcAft>
                  <a:spcPts val="0"/>
                </a:spcAft>
                <a:defRPr/>
              </a:pPr>
              <a:endParaRPr kumimoji="0" lang="en-US" b="0" kern="0">
                <a:solidFill>
                  <a:sysClr val="windowText" lastClr="000000"/>
                </a:solidFill>
              </a:endParaRPr>
            </a:p>
          </p:txBody>
        </p:sp>
        <p:sp>
          <p:nvSpPr>
            <p:cNvPr id="9" name="Text Box 37"/>
            <p:cNvSpPr txBox="1">
              <a:spLocks noChangeArrowheads="1"/>
            </p:cNvSpPr>
            <p:nvPr/>
          </p:nvSpPr>
          <p:spPr bwMode="auto">
            <a:xfrm>
              <a:off x="2759911" y="316563"/>
              <a:ext cx="1319151" cy="254014"/>
            </a:xfrm>
            <a:prstGeom prst="rect">
              <a:avLst/>
            </a:prstGeom>
            <a:noFill/>
            <a:ln>
              <a:noFill/>
            </a:ln>
            <a:extLst/>
          </p:spPr>
          <p:txBody>
            <a:bodyPr lIns="50521" tIns="25260" rIns="50521" bIns="25260" upright="1"/>
            <a:lstStyle/>
            <a:p>
              <a:pPr eaLnBrk="1" fontAlgn="auto" hangingPunct="1">
                <a:lnSpc>
                  <a:spcPct val="107000"/>
                </a:lnSpc>
                <a:spcBef>
                  <a:spcPts val="0"/>
                </a:spcBef>
                <a:spcAft>
                  <a:spcPts val="800"/>
                </a:spcAft>
                <a:defRPr/>
              </a:pPr>
              <a:r>
                <a:rPr kumimoji="0" lang="en-US" sz="1100" kern="0">
                  <a:solidFill>
                    <a:srgbClr val="339966"/>
                  </a:solidFill>
                  <a:ea typeface="Calibri" panose="020F0502020204030204" pitchFamily="34" charset="0"/>
                  <a:cs typeface="Times New Roman" panose="02020603050405020304" pitchFamily="18" charset="0"/>
                </a:rPr>
                <a:t>παθητικοποίηση</a:t>
              </a:r>
              <a:endParaRPr kumimoji="0" lang="en-US" sz="1100" b="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38"/>
            <p:cNvSpPr txBox="1">
              <a:spLocks noChangeArrowheads="1"/>
            </p:cNvSpPr>
            <p:nvPr/>
          </p:nvSpPr>
          <p:spPr bwMode="auto">
            <a:xfrm>
              <a:off x="2836107" y="2547126"/>
              <a:ext cx="928644" cy="254014"/>
            </a:xfrm>
            <a:prstGeom prst="rect">
              <a:avLst/>
            </a:prstGeom>
            <a:noFill/>
            <a:ln>
              <a:noFill/>
            </a:ln>
            <a:extLst/>
          </p:spPr>
          <p:txBody>
            <a:bodyPr lIns="50521" tIns="25260" rIns="50521" bIns="25260" upright="1"/>
            <a:lstStyle/>
            <a:p>
              <a:pPr eaLnBrk="1" fontAlgn="auto" hangingPunct="1">
                <a:lnSpc>
                  <a:spcPct val="107000"/>
                </a:lnSpc>
                <a:spcBef>
                  <a:spcPts val="0"/>
                </a:spcBef>
                <a:spcAft>
                  <a:spcPts val="800"/>
                </a:spcAft>
                <a:defRPr/>
              </a:pPr>
              <a:r>
                <a:rPr kumimoji="0" lang="en-US" sz="1100" kern="0">
                  <a:solidFill>
                    <a:srgbClr val="FF0000"/>
                  </a:solidFill>
                  <a:ea typeface="Calibri" panose="020F0502020204030204" pitchFamily="34" charset="0"/>
                  <a:cs typeface="Times New Roman" panose="02020603050405020304" pitchFamily="18" charset="0"/>
                </a:rPr>
                <a:t>διάβρωση</a:t>
              </a:r>
              <a:endParaRPr kumimoji="0" lang="en-US" sz="1100" b="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9"/>
            <p:cNvSpPr txBox="1">
              <a:spLocks noChangeArrowheads="1"/>
            </p:cNvSpPr>
            <p:nvPr/>
          </p:nvSpPr>
          <p:spPr bwMode="auto">
            <a:xfrm>
              <a:off x="224790" y="73662"/>
              <a:ext cx="366508" cy="353415"/>
            </a:xfrm>
            <a:prstGeom prst="rect">
              <a:avLst/>
            </a:prstGeom>
            <a:noFill/>
            <a:ln>
              <a:noFill/>
            </a:ln>
            <a:extLst/>
          </p:spPr>
          <p:txBody>
            <a:bodyPr wrap="none" lIns="50521" tIns="25260" rIns="50521" bIns="25260" upright="1">
              <a:spAutoFit/>
            </a:bodyPr>
            <a:lstStyle/>
            <a:p>
              <a:pPr eaLnBrk="1" fontAlgn="auto" hangingPunct="1">
                <a:lnSpc>
                  <a:spcPct val="107000"/>
                </a:lnSpc>
                <a:spcBef>
                  <a:spcPts val="0"/>
                </a:spcBef>
                <a:spcAft>
                  <a:spcPts val="800"/>
                </a:spcAft>
                <a:defRPr/>
              </a:pPr>
              <a:r>
                <a:rPr kumimoji="0" lang="fr-FR" sz="1300" kern="0">
                  <a:solidFill>
                    <a:sysClr val="windowText" lastClr="000000"/>
                  </a:solidFill>
                  <a:ea typeface="Calibri" panose="020F0502020204030204" pitchFamily="34" charset="0"/>
                  <a:cs typeface="Times New Roman" panose="02020603050405020304" pitchFamily="18" charset="0"/>
                </a:rPr>
                <a:t>E</a:t>
              </a:r>
              <a:r>
                <a:rPr kumimoji="0" lang="fr-FR" sz="1300" kern="0" baseline="-25000">
                  <a:solidFill>
                    <a:sysClr val="windowText" lastClr="000000"/>
                  </a:solidFill>
                  <a:ea typeface="Calibri" panose="020F0502020204030204" pitchFamily="34" charset="0"/>
                  <a:cs typeface="Times New Roman" panose="02020603050405020304" pitchFamily="18" charset="0"/>
                </a:rPr>
                <a:t>corr</a:t>
              </a:r>
              <a:endParaRPr kumimoji="0" lang="en-US" sz="1100" b="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40"/>
            <p:cNvSpPr txBox="1">
              <a:spLocks noChangeArrowheads="1"/>
            </p:cNvSpPr>
            <p:nvPr/>
          </p:nvSpPr>
          <p:spPr bwMode="auto">
            <a:xfrm>
              <a:off x="4093349" y="1438989"/>
              <a:ext cx="578094" cy="353415"/>
            </a:xfrm>
            <a:prstGeom prst="rect">
              <a:avLst/>
            </a:prstGeom>
            <a:noFill/>
            <a:ln>
              <a:noFill/>
            </a:ln>
            <a:extLst/>
          </p:spPr>
          <p:txBody>
            <a:bodyPr wrap="none" lIns="50521" tIns="25260" rIns="50521" bIns="25260" upright="1">
              <a:spAutoFit/>
            </a:bodyPr>
            <a:lstStyle/>
            <a:p>
              <a:pPr eaLnBrk="1" fontAlgn="auto" hangingPunct="1">
                <a:lnSpc>
                  <a:spcPct val="107000"/>
                </a:lnSpc>
                <a:spcBef>
                  <a:spcPts val="0"/>
                </a:spcBef>
                <a:spcAft>
                  <a:spcPts val="800"/>
                </a:spcAft>
                <a:defRPr/>
              </a:pPr>
              <a:r>
                <a:rPr kumimoji="0" lang="en-US" sz="1300" kern="0">
                  <a:solidFill>
                    <a:sysClr val="windowText" lastClr="000000"/>
                  </a:solidFill>
                  <a:ea typeface="Calibri" panose="020F0502020204030204" pitchFamily="34" charset="0"/>
                  <a:cs typeface="Times New Roman" panose="02020603050405020304" pitchFamily="18" charset="0"/>
                </a:rPr>
                <a:t>χρόνος</a:t>
              </a:r>
              <a:endParaRPr kumimoji="0" lang="en-US" sz="1100" b="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48142" name="Line 41"/>
            <p:cNvCxnSpPr>
              <a:cxnSpLocks noChangeShapeType="1"/>
            </p:cNvCxnSpPr>
            <p:nvPr/>
          </p:nvCxnSpPr>
          <p:spPr bwMode="auto">
            <a:xfrm>
              <a:off x="605790" y="1398270"/>
              <a:ext cx="3843020" cy="63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8143" name="Line 42"/>
            <p:cNvCxnSpPr>
              <a:cxnSpLocks noChangeShapeType="1"/>
            </p:cNvCxnSpPr>
            <p:nvPr/>
          </p:nvCxnSpPr>
          <p:spPr bwMode="auto">
            <a:xfrm flipV="1">
              <a:off x="689610" y="41910"/>
              <a:ext cx="635" cy="22396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48134" name="TextBox 14"/>
          <p:cNvSpPr txBox="1">
            <a:spLocks noChangeArrowheads="1"/>
          </p:cNvSpPr>
          <p:nvPr/>
        </p:nvSpPr>
        <p:spPr bwMode="auto">
          <a:xfrm>
            <a:off x="4211960" y="4214082"/>
            <a:ext cx="4780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spcBef>
                <a:spcPct val="0"/>
              </a:spcBef>
              <a:buClrTx/>
              <a:buSzTx/>
              <a:buFontTx/>
              <a:buNone/>
            </a:pPr>
            <a:r>
              <a:rPr lang="el-GR" altLang="el-GR" sz="1600" dirty="0">
                <a:latin typeface="+mj-lt"/>
              </a:rPr>
              <a:t>Σχήμα 7: Μορφή καμπύλης του δυναμικού διάβρωσης σε </a:t>
            </a:r>
            <a:r>
              <a:rPr lang="el-GR" altLang="el-GR" sz="1600" dirty="0" smtClean="0">
                <a:latin typeface="+mj-lt"/>
              </a:rPr>
              <a:t>συνάρτηση</a:t>
            </a:r>
            <a:r>
              <a:rPr lang="en-US" altLang="el-GR" sz="1600" dirty="0" smtClean="0">
                <a:latin typeface="+mj-lt"/>
              </a:rPr>
              <a:t> </a:t>
            </a:r>
            <a:r>
              <a:rPr lang="el-GR" altLang="el-GR" sz="1600" dirty="0" smtClean="0">
                <a:latin typeface="+mj-lt"/>
              </a:rPr>
              <a:t> </a:t>
            </a:r>
            <a:r>
              <a:rPr lang="el-GR" altLang="el-GR" sz="1600" dirty="0">
                <a:latin typeface="+mj-lt"/>
              </a:rPr>
              <a:t>με το χρόνο για καθαρό μέταλλο</a:t>
            </a:r>
            <a:endParaRPr lang="en-US" altLang="el-GR" sz="1600" dirty="0">
              <a:latin typeface="+mj-lt"/>
            </a:endParaRPr>
          </a:p>
        </p:txBody>
      </p:sp>
    </p:spTree>
    <p:extLst>
      <p:ext uri="{BB962C8B-B14F-4D97-AF65-F5344CB8AC3E}">
        <p14:creationId xmlns:p14="http://schemas.microsoft.com/office/powerpoint/2010/main" val="677034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rtlCol="0">
            <a:normAutofit fontScale="90000"/>
          </a:bodyPr>
          <a:lstStyle/>
          <a:p>
            <a:pPr eaLnBrk="1" fontAlgn="auto" hangingPunct="1">
              <a:spcAft>
                <a:spcPts val="0"/>
              </a:spcAft>
              <a:defRPr/>
            </a:pPr>
            <a:r>
              <a:rPr lang="el-GR" dirty="0" smtClean="0"/>
              <a:t>Εξάρτηση του Ε</a:t>
            </a:r>
            <a:r>
              <a:rPr lang="en-GB" dirty="0" err="1" smtClean="0"/>
              <a:t>corr</a:t>
            </a:r>
            <a:r>
              <a:rPr lang="en-GB" dirty="0" smtClean="0"/>
              <a:t> </a:t>
            </a:r>
            <a:r>
              <a:rPr lang="el-GR" dirty="0" smtClean="0"/>
              <a:t>από το είδος του κράματος</a:t>
            </a:r>
            <a:endParaRPr lang="en-US" dirty="0" smtClean="0"/>
          </a:p>
        </p:txBody>
      </p:sp>
      <p:sp>
        <p:nvSpPr>
          <p:cNvPr id="2" name="Content Placeholder 1"/>
          <p:cNvSpPr>
            <a:spLocks noGrp="1"/>
          </p:cNvSpPr>
          <p:nvPr>
            <p:ph idx="13"/>
          </p:nvPr>
        </p:nvSpPr>
        <p:spPr>
          <a:xfrm>
            <a:off x="0" y="0"/>
            <a:ext cx="4139952" cy="5020022"/>
          </a:xfrm>
        </p:spPr>
        <p:txBody>
          <a:bodyPr>
            <a:noAutofit/>
          </a:bodyPr>
          <a:lstStyle/>
          <a:p>
            <a:pPr marL="185738" indent="-185738"/>
            <a:r>
              <a:rPr lang="el-GR" sz="2000" dirty="0"/>
              <a:t>Το δυναμικό διάβρωσης εξαρτάται από τον τύπο του μεταλλικού κράματος. Αυτό συμβαίνει επειδή η παρουσία διαφορετικών μεταλλικών συστατικών αλλάζει τις ηλεκτροχημικές ιδιότητες του συνολικού υλικού. </a:t>
            </a:r>
          </a:p>
          <a:p>
            <a:pPr marL="185738" indent="-185738"/>
            <a:r>
              <a:rPr lang="el-GR" sz="2000" dirty="0"/>
              <a:t>Ανάλογα με την ηλεκτροχημική σειρά του μετάλλου που προστίθεται στο κράμα, η τιμή του δυναμικού διάβρωσης αυξάνεται ή ελαττώνεται.</a:t>
            </a:r>
          </a:p>
          <a:p>
            <a:pPr marL="185738" indent="-185738"/>
            <a:r>
              <a:rPr lang="el-GR" sz="2000" dirty="0"/>
              <a:t>Στο Σχήμα για παράδειγμα, δίνονται τα δυναμικά διάβρωσης με το χρόνο για καθαρό χαλκό, ορείχαλκο και καθαρό ψευδάργυρο</a:t>
            </a:r>
            <a:r>
              <a:rPr lang="el-GR" sz="2000" dirty="0" smtClean="0"/>
              <a:t>.</a:t>
            </a:r>
            <a:endParaRPr lang="el-GR" sz="2000" dirty="0"/>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209" y="1280778"/>
            <a:ext cx="435292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6157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fontScale="90000"/>
          </a:bodyPr>
          <a:lstStyle/>
          <a:p>
            <a:pPr eaLnBrk="1" hangingPunct="1"/>
            <a:r>
              <a:rPr lang="el-GR" altLang="el-GR" sz="3600" dirty="0" smtClean="0"/>
              <a:t>Διαγράμματα </a:t>
            </a:r>
            <a:r>
              <a:rPr lang="en-US" altLang="el-GR" sz="3600" dirty="0" err="1" smtClean="0"/>
              <a:t>Pourbaix</a:t>
            </a:r>
            <a:endParaRPr lang="en-US" altLang="el-GR" sz="3600" dirty="0" smtClean="0"/>
          </a:p>
        </p:txBody>
      </p:sp>
      <p:sp>
        <p:nvSpPr>
          <p:cNvPr id="2" name="Content Placeholder 1"/>
          <p:cNvSpPr>
            <a:spLocks noGrp="1"/>
          </p:cNvSpPr>
          <p:nvPr>
            <p:ph idx="13"/>
          </p:nvPr>
        </p:nvSpPr>
        <p:spPr>
          <a:xfrm>
            <a:off x="179512" y="123478"/>
            <a:ext cx="3816424" cy="5020022"/>
          </a:xfrm>
        </p:spPr>
        <p:txBody>
          <a:bodyPr>
            <a:normAutofit fontScale="55000" lnSpcReduction="20000"/>
          </a:bodyPr>
          <a:lstStyle/>
          <a:p>
            <a:pPr>
              <a:lnSpc>
                <a:spcPct val="120000"/>
              </a:lnSpc>
            </a:pPr>
            <a:r>
              <a:rPr lang="el-GR" dirty="0"/>
              <a:t>Το δυναμικό διάβρωσης σε συνάρτηση με το </a:t>
            </a:r>
            <a:r>
              <a:rPr lang="el-GR" dirty="0" err="1"/>
              <a:t>pH</a:t>
            </a:r>
            <a:r>
              <a:rPr lang="el-GR" dirty="0"/>
              <a:t> του περιβάλλοντος του μετάλλου δίνεται από τα διαγράμματα </a:t>
            </a:r>
            <a:r>
              <a:rPr lang="el-GR" dirty="0" err="1"/>
              <a:t>Pourbaix</a:t>
            </a:r>
            <a:r>
              <a:rPr lang="el-GR" dirty="0"/>
              <a:t>.</a:t>
            </a:r>
          </a:p>
          <a:p>
            <a:pPr>
              <a:lnSpc>
                <a:spcPct val="120000"/>
              </a:lnSpc>
            </a:pPr>
            <a:r>
              <a:rPr lang="el-GR" dirty="0"/>
              <a:t>Τα διαγράμματα αυτά ισχύουν μόνο για καθαρά μέταλλα σε θερμοκρασία </a:t>
            </a:r>
            <a:r>
              <a:rPr lang="el-GR" dirty="0" smtClean="0"/>
              <a:t>25</a:t>
            </a:r>
            <a:r>
              <a:rPr lang="el-GR" dirty="0" smtClean="0">
                <a:latin typeface="Calibri" panose="020F0502020204030204" pitchFamily="34" charset="0"/>
              </a:rPr>
              <a:t>°</a:t>
            </a:r>
            <a:r>
              <a:rPr lang="el-GR" dirty="0" smtClean="0"/>
              <a:t>C </a:t>
            </a:r>
            <a:r>
              <a:rPr lang="el-GR" dirty="0"/>
              <a:t>και πίεση 1 </a:t>
            </a:r>
            <a:r>
              <a:rPr lang="el-GR" dirty="0" err="1"/>
              <a:t>atm</a:t>
            </a:r>
            <a:r>
              <a:rPr lang="el-GR" dirty="0"/>
              <a:t>. Το χρησιμοποιούμε για να ελέγξουμε τη σταθερότητα ενός μετάλλου ή κράματος σε συγκεκριμένο περιβάλλον.</a:t>
            </a:r>
          </a:p>
          <a:p>
            <a:pPr>
              <a:lnSpc>
                <a:spcPct val="120000"/>
              </a:lnSpc>
            </a:pPr>
            <a:r>
              <a:rPr lang="el-GR" dirty="0"/>
              <a:t>Κάθε διάγραμμα είναι χωρισμένο σε τρεις περιοχές στις οποίες επικρατεί η πιο σταθερή μορφή του μετάλλου από θερμοδυναμική άποψη στις συνθήκες αυτές</a:t>
            </a:r>
            <a:r>
              <a:rPr lang="el-GR" dirty="0" smtClean="0"/>
              <a:t>.</a:t>
            </a:r>
            <a:endParaRPr lang="el-GR" dirty="0"/>
          </a:p>
        </p:txBody>
      </p:sp>
      <p:grpSp>
        <p:nvGrpSpPr>
          <p:cNvPr id="50180" name="Group 21"/>
          <p:cNvGrpSpPr>
            <a:grpSpLocks/>
          </p:cNvGrpSpPr>
          <p:nvPr/>
        </p:nvGrpSpPr>
        <p:grpSpPr bwMode="auto">
          <a:xfrm>
            <a:off x="4281554" y="1490668"/>
            <a:ext cx="4835525" cy="2613422"/>
            <a:chOff x="1" y="5556"/>
            <a:chExt cx="7615" cy="5487"/>
          </a:xfrm>
        </p:grpSpPr>
        <p:grpSp>
          <p:nvGrpSpPr>
            <p:cNvPr id="50181" name="Group 22"/>
            <p:cNvGrpSpPr>
              <a:grpSpLocks/>
            </p:cNvGrpSpPr>
            <p:nvPr/>
          </p:nvGrpSpPr>
          <p:grpSpPr bwMode="auto">
            <a:xfrm>
              <a:off x="1" y="5556"/>
              <a:ext cx="7615" cy="5487"/>
              <a:chOff x="2491" y="5509"/>
              <a:chExt cx="7615" cy="5487"/>
            </a:xfrm>
          </p:grpSpPr>
          <p:pic>
            <p:nvPicPr>
              <p:cNvPr id="50189" name="Picture 30"/>
              <p:cNvPicPr>
                <a:picLocks noChangeAspect="1" noChangeArrowheads="1"/>
              </p:cNvPicPr>
              <p:nvPr/>
            </p:nvPicPr>
            <p:blipFill>
              <a:blip r:embed="rId2">
                <a:extLst>
                  <a:ext uri="{28A0092B-C50C-407E-A947-70E740481C1C}">
                    <a14:useLocalDpi xmlns:a14="http://schemas.microsoft.com/office/drawing/2010/main" val="0"/>
                  </a:ext>
                </a:extLst>
              </a:blip>
              <a:srcRect t="7300"/>
              <a:stretch>
                <a:fillRect/>
              </a:stretch>
            </p:blipFill>
            <p:spPr bwMode="auto">
              <a:xfrm>
                <a:off x="2491" y="5932"/>
                <a:ext cx="7615" cy="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 Box 46"/>
              <p:cNvSpPr txBox="1">
                <a:spLocks noChangeArrowheads="1"/>
              </p:cNvSpPr>
              <p:nvPr/>
            </p:nvSpPr>
            <p:spPr bwMode="auto">
              <a:xfrm>
                <a:off x="5941" y="5509"/>
                <a:ext cx="2768"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400" dirty="0">
                    <a:latin typeface="Arial" pitchFamily="34" charset="0"/>
                    <a:ea typeface="Calibri" pitchFamily="34" charset="0"/>
                    <a:cs typeface="Times New Roman" pitchFamily="18" charset="0"/>
                  </a:rPr>
                  <a:t>πα</a:t>
                </a:r>
                <a:r>
                  <a:rPr lang="en-US" altLang="el-GR" sz="1400" dirty="0" err="1">
                    <a:latin typeface="Arial" pitchFamily="34" charset="0"/>
                    <a:ea typeface="Calibri" pitchFamily="34" charset="0"/>
                    <a:cs typeface="Times New Roman" pitchFamily="18" charset="0"/>
                  </a:rPr>
                  <a:t>θητικο</a:t>
                </a:r>
                <a:r>
                  <a:rPr lang="en-US" altLang="el-GR" sz="1400" dirty="0">
                    <a:latin typeface="Arial" pitchFamily="34" charset="0"/>
                    <a:ea typeface="Calibri" pitchFamily="34" charset="0"/>
                    <a:cs typeface="Times New Roman" pitchFamily="18" charset="0"/>
                  </a:rPr>
                  <a:t>ποίηση</a:t>
                </a:r>
                <a:endParaRPr lang="en-US" altLang="el-GR" sz="1100" dirty="0">
                  <a:latin typeface="Calibri" pitchFamily="34" charset="0"/>
                  <a:ea typeface="Calibri" pitchFamily="34" charset="0"/>
                  <a:cs typeface="Times New Roman" pitchFamily="18" charset="0"/>
                </a:endParaRPr>
              </a:p>
            </p:txBody>
          </p:sp>
        </p:grpSp>
        <p:sp>
          <p:nvSpPr>
            <p:cNvPr id="50182" name="Text Box 48"/>
            <p:cNvSpPr txBox="1">
              <a:spLocks noChangeArrowheads="1"/>
            </p:cNvSpPr>
            <p:nvPr/>
          </p:nvSpPr>
          <p:spPr bwMode="auto">
            <a:xfrm>
              <a:off x="1195" y="5556"/>
              <a:ext cx="2256"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US" altLang="el-GR" sz="1400">
                  <a:latin typeface="Arial" pitchFamily="34" charset="0"/>
                  <a:ea typeface="Calibri" pitchFamily="34" charset="0"/>
                  <a:cs typeface="Times New Roman" pitchFamily="18" charset="0"/>
                </a:rPr>
                <a:t>διάβρωση</a:t>
              </a:r>
              <a:endParaRPr lang="en-US" altLang="el-GR" sz="1100">
                <a:latin typeface="Calibri" pitchFamily="34" charset="0"/>
                <a:ea typeface="Calibri" pitchFamily="34" charset="0"/>
                <a:cs typeface="Times New Roman" pitchFamily="18" charset="0"/>
              </a:endParaRPr>
            </a:p>
          </p:txBody>
        </p:sp>
        <p:sp>
          <p:nvSpPr>
            <p:cNvPr id="50183" name="Text Box 49"/>
            <p:cNvSpPr txBox="1">
              <a:spLocks noChangeArrowheads="1"/>
            </p:cNvSpPr>
            <p:nvPr/>
          </p:nvSpPr>
          <p:spPr bwMode="auto">
            <a:xfrm>
              <a:off x="1291" y="6511"/>
              <a:ext cx="1435"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GB" altLang="el-GR">
                  <a:latin typeface="Arial" pitchFamily="34" charset="0"/>
                  <a:ea typeface="Calibri" pitchFamily="34" charset="0"/>
                  <a:cs typeface="Times New Roman" pitchFamily="18" charset="0"/>
                </a:rPr>
                <a:t>Fe</a:t>
              </a:r>
              <a:r>
                <a:rPr lang="en-US" altLang="el-GR" baseline="30000">
                  <a:latin typeface="Arial" pitchFamily="34" charset="0"/>
                  <a:ea typeface="Calibri" pitchFamily="34" charset="0"/>
                  <a:cs typeface="Times New Roman" pitchFamily="18" charset="0"/>
                </a:rPr>
                <a:t>3+</a:t>
              </a:r>
              <a:endParaRPr lang="en-US" altLang="el-GR" sz="1100">
                <a:latin typeface="Calibri" pitchFamily="34" charset="0"/>
                <a:ea typeface="Calibri" pitchFamily="34" charset="0"/>
                <a:cs typeface="Times New Roman" pitchFamily="18" charset="0"/>
              </a:endParaRPr>
            </a:p>
          </p:txBody>
        </p:sp>
        <p:sp>
          <p:nvSpPr>
            <p:cNvPr id="50184" name="Text Box 50"/>
            <p:cNvSpPr txBox="1">
              <a:spLocks noChangeArrowheads="1"/>
            </p:cNvSpPr>
            <p:nvPr/>
          </p:nvSpPr>
          <p:spPr bwMode="auto">
            <a:xfrm>
              <a:off x="1741" y="7562"/>
              <a:ext cx="1435"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GB" altLang="el-GR" dirty="0">
                  <a:latin typeface="Arial" pitchFamily="34" charset="0"/>
                  <a:ea typeface="Calibri" pitchFamily="34" charset="0"/>
                  <a:cs typeface="Times New Roman" pitchFamily="18" charset="0"/>
                </a:rPr>
                <a:t>Fe</a:t>
              </a:r>
              <a:r>
                <a:rPr lang="en-US" altLang="el-GR" baseline="30000" dirty="0">
                  <a:latin typeface="Arial" pitchFamily="34" charset="0"/>
                  <a:ea typeface="Calibri" pitchFamily="34" charset="0"/>
                  <a:cs typeface="Times New Roman" pitchFamily="18" charset="0"/>
                </a:rPr>
                <a:t>2+</a:t>
              </a:r>
              <a:endParaRPr lang="en-US" altLang="el-GR" sz="1100" dirty="0">
                <a:latin typeface="Calibri" pitchFamily="34" charset="0"/>
                <a:ea typeface="Calibri" pitchFamily="34" charset="0"/>
                <a:cs typeface="Times New Roman" pitchFamily="18" charset="0"/>
              </a:endParaRPr>
            </a:p>
          </p:txBody>
        </p:sp>
        <p:sp>
          <p:nvSpPr>
            <p:cNvPr id="50185" name="Text Box 51"/>
            <p:cNvSpPr txBox="1">
              <a:spLocks noChangeArrowheads="1"/>
            </p:cNvSpPr>
            <p:nvPr/>
          </p:nvSpPr>
          <p:spPr bwMode="auto">
            <a:xfrm>
              <a:off x="2611" y="8866"/>
              <a:ext cx="2255"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GB" altLang="el-GR">
                  <a:latin typeface="Arial" pitchFamily="34" charset="0"/>
                  <a:ea typeface="Calibri" pitchFamily="34" charset="0"/>
                  <a:cs typeface="Times New Roman" pitchFamily="18" charset="0"/>
                </a:rPr>
                <a:t>Fe</a:t>
              </a:r>
              <a:endParaRPr lang="en-US" altLang="el-GR" sz="1100">
                <a:latin typeface="Calibri" pitchFamily="34" charset="0"/>
                <a:ea typeface="Calibri" pitchFamily="34" charset="0"/>
                <a:cs typeface="Times New Roman" pitchFamily="18" charset="0"/>
              </a:endParaRPr>
            </a:p>
            <a:p>
              <a:pPr algn="ctr">
                <a:lnSpc>
                  <a:spcPct val="107000"/>
                </a:lnSpc>
                <a:spcBef>
                  <a:spcPct val="0"/>
                </a:spcBef>
                <a:spcAft>
                  <a:spcPts val="800"/>
                </a:spcAft>
                <a:buClrTx/>
                <a:buSzTx/>
                <a:buFontTx/>
                <a:buNone/>
              </a:pPr>
              <a:r>
                <a:rPr lang="en-US" altLang="el-GR" sz="1400">
                  <a:latin typeface="Arial" pitchFamily="34" charset="0"/>
                  <a:ea typeface="Calibri" pitchFamily="34" charset="0"/>
                  <a:cs typeface="Times New Roman" pitchFamily="18" charset="0"/>
                </a:rPr>
                <a:t>σταθερότητα</a:t>
              </a:r>
              <a:endParaRPr lang="en-US" altLang="el-GR" sz="1100">
                <a:latin typeface="Calibri" pitchFamily="34" charset="0"/>
                <a:ea typeface="Calibri" pitchFamily="34" charset="0"/>
                <a:cs typeface="Times New Roman" pitchFamily="18" charset="0"/>
              </a:endParaRPr>
            </a:p>
          </p:txBody>
        </p:sp>
        <p:sp>
          <p:nvSpPr>
            <p:cNvPr id="50186" name="Text Box 52"/>
            <p:cNvSpPr txBox="1">
              <a:spLocks noChangeArrowheads="1"/>
            </p:cNvSpPr>
            <p:nvPr/>
          </p:nvSpPr>
          <p:spPr bwMode="auto">
            <a:xfrm>
              <a:off x="3390" y="6584"/>
              <a:ext cx="225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GB" altLang="el-GR">
                  <a:latin typeface="Arial" pitchFamily="34" charset="0"/>
                  <a:ea typeface="Calibri" pitchFamily="34" charset="0"/>
                  <a:cs typeface="Times New Roman" pitchFamily="18" charset="0"/>
                </a:rPr>
                <a:t>Fe</a:t>
              </a:r>
              <a:r>
                <a:rPr lang="en-US" altLang="el-GR" baseline="-25000">
                  <a:latin typeface="Arial" pitchFamily="34" charset="0"/>
                  <a:ea typeface="Calibri" pitchFamily="34" charset="0"/>
                  <a:cs typeface="Times New Roman" pitchFamily="18" charset="0"/>
                </a:rPr>
                <a:t>2</a:t>
              </a:r>
              <a:r>
                <a:rPr lang="en-US" altLang="el-GR">
                  <a:latin typeface="Arial" pitchFamily="34" charset="0"/>
                  <a:ea typeface="Calibri" pitchFamily="34" charset="0"/>
                  <a:cs typeface="Times New Roman" pitchFamily="18" charset="0"/>
                </a:rPr>
                <a:t>Ο</a:t>
              </a:r>
              <a:r>
                <a:rPr lang="en-US" altLang="el-GR" baseline="-25000">
                  <a:latin typeface="Arial" pitchFamily="34" charset="0"/>
                  <a:ea typeface="Calibri" pitchFamily="34" charset="0"/>
                  <a:cs typeface="Times New Roman" pitchFamily="18" charset="0"/>
                </a:rPr>
                <a:t>3</a:t>
              </a:r>
              <a:endParaRPr lang="en-US" altLang="el-GR" sz="1100">
                <a:latin typeface="Calibri" pitchFamily="34" charset="0"/>
                <a:ea typeface="Calibri" pitchFamily="34" charset="0"/>
                <a:cs typeface="Times New Roman" pitchFamily="18" charset="0"/>
              </a:endParaRPr>
            </a:p>
          </p:txBody>
        </p:sp>
        <p:sp>
          <p:nvSpPr>
            <p:cNvPr id="50187" name="Text Box 53"/>
            <p:cNvSpPr txBox="1">
              <a:spLocks noChangeArrowheads="1"/>
            </p:cNvSpPr>
            <p:nvPr/>
          </p:nvSpPr>
          <p:spPr bwMode="auto">
            <a:xfrm>
              <a:off x="5490" y="8866"/>
              <a:ext cx="180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lnSpc>
                  <a:spcPct val="107000"/>
                </a:lnSpc>
                <a:spcBef>
                  <a:spcPct val="0"/>
                </a:spcBef>
                <a:spcAft>
                  <a:spcPts val="800"/>
                </a:spcAft>
                <a:buClrTx/>
                <a:buSzTx/>
                <a:buFontTx/>
                <a:buNone/>
              </a:pPr>
              <a:r>
                <a:rPr lang="en-GB" altLang="el-GR">
                  <a:latin typeface="Arial" pitchFamily="34" charset="0"/>
                  <a:ea typeface="Calibri" pitchFamily="34" charset="0"/>
                  <a:cs typeface="Times New Roman" pitchFamily="18" charset="0"/>
                </a:rPr>
                <a:t>Fe</a:t>
              </a:r>
              <a:r>
                <a:rPr lang="en-US" altLang="el-GR" baseline="-25000">
                  <a:latin typeface="Arial" pitchFamily="34" charset="0"/>
                  <a:ea typeface="Calibri" pitchFamily="34" charset="0"/>
                  <a:cs typeface="Times New Roman" pitchFamily="18" charset="0"/>
                </a:rPr>
                <a:t>3</a:t>
              </a:r>
              <a:r>
                <a:rPr lang="en-US" altLang="el-GR">
                  <a:latin typeface="Arial" pitchFamily="34" charset="0"/>
                  <a:ea typeface="Calibri" pitchFamily="34" charset="0"/>
                  <a:cs typeface="Times New Roman" pitchFamily="18" charset="0"/>
                </a:rPr>
                <a:t>Ο</a:t>
              </a:r>
              <a:r>
                <a:rPr lang="en-US" altLang="el-GR" baseline="-25000">
                  <a:latin typeface="Arial" pitchFamily="34" charset="0"/>
                  <a:ea typeface="Calibri" pitchFamily="34" charset="0"/>
                  <a:cs typeface="Times New Roman" pitchFamily="18" charset="0"/>
                </a:rPr>
                <a:t>4</a:t>
              </a:r>
              <a:endParaRPr lang="en-US" altLang="el-GR" sz="1100">
                <a:latin typeface="Calibri" pitchFamily="34" charset="0"/>
                <a:ea typeface="Calibri" pitchFamily="34" charset="0"/>
                <a:cs typeface="Times New Roman" pitchFamily="18" charset="0"/>
              </a:endParaRPr>
            </a:p>
          </p:txBody>
        </p:sp>
      </p:grpSp>
    </p:spTree>
    <p:extLst>
      <p:ext uri="{BB962C8B-B14F-4D97-AF65-F5344CB8AC3E}">
        <p14:creationId xmlns:p14="http://schemas.microsoft.com/office/powerpoint/2010/main" val="9289682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eaLnBrk="1" hangingPunct="1"/>
            <a:r>
              <a:rPr lang="el-GR" altLang="el-GR" sz="3600" dirty="0" smtClean="0">
                <a:latin typeface="+mn-lt"/>
              </a:rPr>
              <a:t>Συμπεριφορά του μετάλλου μέσα σε διάλυμα  όταν βρίσκεται υπό πόλωση</a:t>
            </a:r>
          </a:p>
        </p:txBody>
      </p:sp>
      <p:sp>
        <p:nvSpPr>
          <p:cNvPr id="47107" name="Rectangle 3"/>
          <p:cNvSpPr>
            <a:spLocks noGrp="1" noChangeArrowheads="1"/>
          </p:cNvSpPr>
          <p:nvPr>
            <p:ph idx="1"/>
          </p:nvPr>
        </p:nvSpPr>
        <p:spPr/>
        <p:txBody>
          <a:bodyPr numCol="2" rtlCol="0">
            <a:noAutofit/>
          </a:bodyPr>
          <a:lstStyle/>
          <a:p>
            <a:pPr marL="273050" indent="-273050">
              <a:tabLst>
                <a:tab pos="179388" algn="l"/>
              </a:tabLst>
              <a:defRPr/>
            </a:pPr>
            <a:r>
              <a:rPr lang="el-GR" sz="2000" dirty="0"/>
              <a:t>Σύμφωνα με τα διαγράμματα </a:t>
            </a:r>
            <a:r>
              <a:rPr lang="en-GB" sz="2000" dirty="0" err="1"/>
              <a:t>Pourbaix</a:t>
            </a:r>
            <a:r>
              <a:rPr lang="el-GR" sz="2000" dirty="0"/>
              <a:t>, αλλάζοντας το δυναμικό ενός διαβρωμένου μετάλλου σε διάλυμα συγκεκριμένου </a:t>
            </a:r>
            <a:r>
              <a:rPr lang="en-US" sz="2000" dirty="0"/>
              <a:t>pH</a:t>
            </a:r>
            <a:r>
              <a:rPr lang="el-GR" sz="2000" dirty="0"/>
              <a:t> μπορούμε να προκαλέσουμε αλλαγές στην κατάσταση διάβρωσης της επιφάνειας. </a:t>
            </a:r>
            <a:endParaRPr lang="en-US" sz="2000" dirty="0" smtClean="0"/>
          </a:p>
          <a:p>
            <a:pPr marL="273050" indent="-273050">
              <a:tabLst>
                <a:tab pos="179388" algn="l"/>
              </a:tabLst>
              <a:defRPr/>
            </a:pPr>
            <a:r>
              <a:rPr lang="el-GR" sz="2000" dirty="0" smtClean="0"/>
              <a:t>Τα </a:t>
            </a:r>
            <a:r>
              <a:rPr lang="el-GR" sz="2000" dirty="0"/>
              <a:t>διαγράμματα </a:t>
            </a:r>
            <a:r>
              <a:rPr lang="en-GB" sz="2000" dirty="0" err="1"/>
              <a:t>Pourbaix</a:t>
            </a:r>
            <a:r>
              <a:rPr lang="el-GR" sz="2000" dirty="0"/>
              <a:t> όμως βασίζονται σε </a:t>
            </a:r>
            <a:r>
              <a:rPr lang="el-GR" sz="2000" dirty="0" err="1"/>
              <a:t>θερμοδυναμικά</a:t>
            </a:r>
            <a:r>
              <a:rPr lang="el-GR" sz="2000" dirty="0"/>
              <a:t> δεδομένα χωρίς να λαμβάνουν υπόψη την κινητική των ηλεκτροχημικών αντιδράσεων. </a:t>
            </a:r>
            <a:endParaRPr lang="en-US" sz="2000" dirty="0" smtClean="0"/>
          </a:p>
          <a:p>
            <a:pPr indent="-258763">
              <a:defRPr/>
            </a:pPr>
            <a:r>
              <a:rPr lang="el-GR" sz="2000" dirty="0" smtClean="0"/>
              <a:t>Έτσι</a:t>
            </a:r>
            <a:r>
              <a:rPr lang="el-GR" sz="2000" dirty="0"/>
              <a:t>, οι μεταβολές που αναφέρονται σε αυτά εξελίσσονται στην πραγματικότητα σε ελαφρά διαφορετικές τιμές δυναμικού. </a:t>
            </a:r>
            <a:endParaRPr lang="en-US" sz="2000" dirty="0" smtClean="0"/>
          </a:p>
          <a:p>
            <a:pPr indent="-258763">
              <a:defRPr/>
            </a:pPr>
            <a:r>
              <a:rPr lang="el-GR" sz="2000" dirty="0" smtClean="0"/>
              <a:t>Για </a:t>
            </a:r>
            <a:r>
              <a:rPr lang="el-GR" sz="2000" dirty="0"/>
              <a:t>να προσδιοριστεί το πραγματικό δυναμικό στο οποίο λαμβάνουν χώρα οι αντιδράσεις αυτές, είναι απαραίτητο ένα διάγραμμα της έντασης του ηλεκτρικού ρεύματος σε συνάρτηση με το δυναμικό </a:t>
            </a:r>
            <a:r>
              <a:rPr lang="en-GB" sz="2000" dirty="0"/>
              <a:t>I</a:t>
            </a:r>
            <a:r>
              <a:rPr lang="el-GR" sz="2000" dirty="0"/>
              <a:t>=</a:t>
            </a:r>
            <a:r>
              <a:rPr lang="en-GB" sz="2000" dirty="0"/>
              <a:t>f</a:t>
            </a:r>
            <a:r>
              <a:rPr lang="el-GR" sz="2000" dirty="0"/>
              <a:t>(</a:t>
            </a:r>
            <a:r>
              <a:rPr lang="en-GB" sz="2000" dirty="0"/>
              <a:t>E</a:t>
            </a:r>
            <a:r>
              <a:rPr lang="el-GR" sz="2000" dirty="0"/>
              <a:t>).</a:t>
            </a:r>
            <a:r>
              <a:rPr lang="el-GR" sz="2000" b="1" dirty="0"/>
              <a:t> </a:t>
            </a:r>
            <a:endParaRPr lang="el-GR" sz="2000" dirty="0" smtClean="0"/>
          </a:p>
        </p:txBody>
      </p:sp>
    </p:spTree>
    <p:extLst>
      <p:ext uri="{BB962C8B-B14F-4D97-AF65-F5344CB8AC3E}">
        <p14:creationId xmlns:p14="http://schemas.microsoft.com/office/powerpoint/2010/main" val="3814283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l-GR" sz="3600" dirty="0" smtClean="0"/>
              <a:t>Καθοδική </a:t>
            </a:r>
            <a:r>
              <a:rPr lang="el-GR" sz="3600" dirty="0"/>
              <a:t>και ανοδική πόλωση μετάλλου</a:t>
            </a:r>
            <a:endParaRPr lang="en-US" sz="3600" dirty="0"/>
          </a:p>
        </p:txBody>
      </p:sp>
      <p:sp>
        <p:nvSpPr>
          <p:cNvPr id="2" name="Content Placeholder 1"/>
          <p:cNvSpPr>
            <a:spLocks noGrp="1"/>
          </p:cNvSpPr>
          <p:nvPr>
            <p:ph idx="13"/>
          </p:nvPr>
        </p:nvSpPr>
        <p:spPr>
          <a:xfrm>
            <a:off x="179512" y="195486"/>
            <a:ext cx="3240360" cy="4755976"/>
          </a:xfrm>
        </p:spPr>
        <p:txBody>
          <a:bodyPr>
            <a:normAutofit fontScale="62500" lnSpcReduction="20000"/>
          </a:bodyPr>
          <a:lstStyle/>
          <a:p>
            <a:r>
              <a:rPr lang="el-GR" altLang="el-GR" dirty="0"/>
              <a:t>Ένα τέτοιο διάγραμμα μπορεί να ληφθεί συνδέοντας το μέταλλο με μια εξωτερική πηγή και μεταβάλλοντας σταδιακά το δυναμικό της πηγής. </a:t>
            </a:r>
            <a:endParaRPr lang="en-US" altLang="el-GR" dirty="0" smtClean="0"/>
          </a:p>
          <a:p>
            <a:r>
              <a:rPr lang="el-GR" altLang="el-GR" dirty="0" smtClean="0"/>
              <a:t>Η </a:t>
            </a:r>
            <a:r>
              <a:rPr lang="el-GR" altLang="el-GR" dirty="0"/>
              <a:t>πηγή αυτή έχει δύο πόλους (συν (+) και πλην (-)). Το μέταλλο μπορεί να πολωθεί καθοδικά (Σχ. 1), δηλαδή να συνδεθεί με τον αρνητικό πόλο της πηγής ή ανοδικά, με το θετικό πόλο. </a:t>
            </a:r>
            <a:endParaRPr lang="en-US" altLang="el-GR" dirty="0" smtClean="0"/>
          </a:p>
          <a:p>
            <a:r>
              <a:rPr lang="el-GR" altLang="el-GR" dirty="0" smtClean="0"/>
              <a:t>Η </a:t>
            </a:r>
            <a:r>
              <a:rPr lang="el-GR" altLang="el-GR" dirty="0"/>
              <a:t>συνήθης πόλωση στη συντήρηση είναι η καθοδική. </a:t>
            </a:r>
            <a:endParaRPr lang="en-US" altLang="el-GR" dirty="0"/>
          </a:p>
          <a:p>
            <a:endParaRPr lang="el-GR" dirty="0"/>
          </a:p>
        </p:txBody>
      </p:sp>
      <p:pic>
        <p:nvPicPr>
          <p:cNvPr id="52228"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4008" y="1275606"/>
            <a:ext cx="3600400" cy="335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069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p:txBody>
          <a:bodyPr>
            <a:normAutofit/>
          </a:bodyPr>
          <a:lstStyle/>
          <a:p>
            <a:pPr eaLnBrk="1" hangingPunct="1"/>
            <a:r>
              <a:rPr lang="el-GR" altLang="el-GR" sz="3600" smtClean="0">
                <a:latin typeface="Calibri" pitchFamily="34" charset="0"/>
                <a:ea typeface="Batang" pitchFamily="18" charset="-127"/>
              </a:rPr>
              <a:t>Η συνήθης πόλωση στη συντήρηση</a:t>
            </a:r>
            <a:endParaRPr lang="en-US" altLang="el-GR" sz="3600" smtClean="0"/>
          </a:p>
        </p:txBody>
      </p:sp>
      <p:sp>
        <p:nvSpPr>
          <p:cNvPr id="2" name="Content Placeholder 1"/>
          <p:cNvSpPr>
            <a:spLocks noGrp="1"/>
          </p:cNvSpPr>
          <p:nvPr>
            <p:ph idx="1"/>
          </p:nvPr>
        </p:nvSpPr>
        <p:spPr>
          <a:xfrm>
            <a:off x="107504" y="987574"/>
            <a:ext cx="8928992" cy="4155926"/>
          </a:xfrm>
        </p:spPr>
        <p:txBody>
          <a:bodyPr numCol="2">
            <a:normAutofit fontScale="55000" lnSpcReduction="20000"/>
          </a:bodyPr>
          <a:lstStyle/>
          <a:p>
            <a:pPr marL="179388" indent="-179388">
              <a:lnSpc>
                <a:spcPct val="120000"/>
              </a:lnSpc>
            </a:pPr>
            <a:r>
              <a:rPr lang="el-GR" dirty="0"/>
              <a:t>Η συνήθης πόλωση στη συντήρηση είναι η καθοδική. Όταν πολώνουμε ένα κομμάτι μετάλλου και μεταβάλουμε σταδιακά το δυναμικό της πηγής, λέμε ότι εκτελούμε μια καθοδική ή μια ανοδική σάρωση δυναμικού ανάλογα με το αν το μέταλλο έχει πολωθεί καθοδικά ή ανοδικά.</a:t>
            </a:r>
          </a:p>
          <a:p>
            <a:pPr marL="179388" indent="-179388">
              <a:lnSpc>
                <a:spcPct val="120000"/>
              </a:lnSpc>
            </a:pPr>
            <a:r>
              <a:rPr lang="el-GR" dirty="0" smtClean="0"/>
              <a:t>Κατά </a:t>
            </a:r>
            <a:r>
              <a:rPr lang="el-GR" dirty="0"/>
              <a:t>την καθοδική σάρωση του δυναμικού ενός μετάλλου (Σχ. 1) πραγματοποιούνται αντιδράσεις αναγωγής: αναγωγή οξυγόνου διαλυμένου στο διάλυμα, αναγωγή οξειδίων, ανθρακικών, θειικών, θειούχων προϊόντων διάβρωσης (καθοδική κορυφή στο Σχήμα 2). </a:t>
            </a:r>
            <a:r>
              <a:rPr lang="en-US" dirty="0" smtClean="0"/>
              <a:t>              </a:t>
            </a:r>
          </a:p>
          <a:p>
            <a:pPr indent="-258763">
              <a:lnSpc>
                <a:spcPct val="120000"/>
              </a:lnSpc>
            </a:pPr>
            <a:r>
              <a:rPr lang="el-GR" dirty="0" smtClean="0"/>
              <a:t>Οι </a:t>
            </a:r>
            <a:r>
              <a:rPr lang="el-GR" dirty="0"/>
              <a:t>αντιδράσεις αυτές εμφανίζονται συνήθως πριν την αποσύνθεση του διαλύματος στο οποίο είναι βυθισμένο το μέταλλο (αναγωγή του νερού με απελευθέρωση υδρογόνου: 2Η</a:t>
            </a:r>
            <a:r>
              <a:rPr lang="el-GR" sz="2000" dirty="0"/>
              <a:t>2</a:t>
            </a:r>
            <a:r>
              <a:rPr lang="el-GR" dirty="0"/>
              <a:t>Ο + 2e</a:t>
            </a:r>
            <a:r>
              <a:rPr lang="el-GR" baseline="30000" dirty="0"/>
              <a:t>-</a:t>
            </a:r>
            <a:r>
              <a:rPr lang="el-GR" dirty="0"/>
              <a:t> → Η</a:t>
            </a:r>
            <a:r>
              <a:rPr lang="el-GR" sz="2000" dirty="0"/>
              <a:t>2</a:t>
            </a:r>
            <a:r>
              <a:rPr lang="el-GR" dirty="0"/>
              <a:t> + 2ΟΗ</a:t>
            </a:r>
            <a:r>
              <a:rPr lang="el-GR" baseline="30000" dirty="0"/>
              <a:t>-</a:t>
            </a:r>
            <a:r>
              <a:rPr lang="el-GR" dirty="0"/>
              <a:t>).</a:t>
            </a:r>
          </a:p>
          <a:p>
            <a:pPr indent="-258763">
              <a:lnSpc>
                <a:spcPct val="120000"/>
              </a:lnSpc>
            </a:pPr>
            <a:r>
              <a:rPr lang="el-GR" dirty="0" smtClean="0"/>
              <a:t>Κατά </a:t>
            </a:r>
            <a:r>
              <a:rPr lang="el-GR" dirty="0"/>
              <a:t>την ανοδική σάρωση του δυναμικού ενός μετάλλου πραγματοποιούνται αντιδράσεις οξείδωσης: οξείδωση του μετάλλου (ανοδική κορυφή στο Σχήμα 2), πριν την αποσύνθεση του διαλύματος (οξείδωση του νερού με απελευθέρωση οξυγόνου: 2Η</a:t>
            </a:r>
            <a:r>
              <a:rPr lang="el-GR" sz="2000" dirty="0"/>
              <a:t>2</a:t>
            </a:r>
            <a:r>
              <a:rPr lang="el-GR" dirty="0"/>
              <a:t>Ο → Ο</a:t>
            </a:r>
            <a:r>
              <a:rPr lang="el-GR" sz="2000" dirty="0"/>
              <a:t>2</a:t>
            </a:r>
            <a:r>
              <a:rPr lang="el-GR" dirty="0"/>
              <a:t> + 4Η</a:t>
            </a:r>
            <a:r>
              <a:rPr lang="el-GR" baseline="30000" dirty="0"/>
              <a:t>+</a:t>
            </a:r>
            <a:r>
              <a:rPr lang="el-GR" dirty="0"/>
              <a:t> + 4e</a:t>
            </a:r>
            <a:r>
              <a:rPr lang="el-GR" baseline="30000" dirty="0"/>
              <a:t>-</a:t>
            </a:r>
            <a:r>
              <a:rPr lang="el-GR" dirty="0" smtClean="0"/>
              <a:t>).</a:t>
            </a:r>
            <a:endParaRPr lang="el-GR" dirty="0"/>
          </a:p>
        </p:txBody>
      </p:sp>
    </p:spTree>
    <p:extLst>
      <p:ext uri="{BB962C8B-B14F-4D97-AF65-F5344CB8AC3E}">
        <p14:creationId xmlns:p14="http://schemas.microsoft.com/office/powerpoint/2010/main" val="847938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r>
              <a:rPr lang="el-GR" altLang="el-GR" sz="3600" dirty="0" err="1"/>
              <a:t>Ό</a:t>
            </a:r>
            <a:r>
              <a:rPr lang="el-GR" altLang="el-GR" sz="3600" dirty="0" err="1" smtClean="0"/>
              <a:t>λιγοδυναμική</a:t>
            </a:r>
            <a:r>
              <a:rPr lang="el-GR" altLang="el-GR" sz="3600" dirty="0" smtClean="0"/>
              <a:t> επίδραση</a:t>
            </a:r>
          </a:p>
        </p:txBody>
      </p:sp>
      <p:pic>
        <p:nvPicPr>
          <p:cNvPr id="5" name="Picture Placeholder 4"/>
          <p:cNvPicPr>
            <a:picLocks noGrp="1" noChangeAspect="1"/>
          </p:cNvPicPr>
          <p:nvPr>
            <p:ph idx="1"/>
          </p:nvPr>
        </p:nvPicPr>
        <p:blipFill>
          <a:blip r:embed="rId3" cstate="print">
            <a:extLst/>
          </a:blip>
          <a:stretch>
            <a:fillRect/>
          </a:stretch>
        </p:blipFill>
        <p:spPr>
          <a:xfrm>
            <a:off x="3923928" y="1059582"/>
            <a:ext cx="4902200" cy="3676650"/>
          </a:xfrm>
        </p:spPr>
      </p:pic>
      <p:sp>
        <p:nvSpPr>
          <p:cNvPr id="3" name="Content Placeholder 2"/>
          <p:cNvSpPr>
            <a:spLocks noGrp="1"/>
          </p:cNvSpPr>
          <p:nvPr>
            <p:ph idx="13"/>
          </p:nvPr>
        </p:nvSpPr>
        <p:spPr>
          <a:xfrm>
            <a:off x="0" y="195486"/>
            <a:ext cx="3563888" cy="4948014"/>
          </a:xfrm>
        </p:spPr>
        <p:txBody>
          <a:bodyPr>
            <a:normAutofit fontScale="55000" lnSpcReduction="20000"/>
          </a:bodyPr>
          <a:lstStyle/>
          <a:p>
            <a:pPr marL="269875" indent="-269875">
              <a:lnSpc>
                <a:spcPct val="120000"/>
              </a:lnSpc>
              <a:defRPr/>
            </a:pPr>
            <a:r>
              <a:rPr lang="el-GR" dirty="0" smtClean="0"/>
              <a:t>Ιδιότητα  ορισμένων μετάλλων, όπως ο άργυρος, που έχουν ως αποτέλεσμα το θάνατο των βακτηρίων. </a:t>
            </a:r>
            <a:endParaRPr lang="en-US" dirty="0" smtClean="0"/>
          </a:p>
          <a:p>
            <a:pPr marL="269875" indent="-269875">
              <a:lnSpc>
                <a:spcPct val="120000"/>
              </a:lnSpc>
              <a:defRPr/>
            </a:pPr>
            <a:r>
              <a:rPr lang="el-GR" dirty="0" smtClean="0"/>
              <a:t>Το νερό που φυλάσσεται σε αργυρά δοχεία παραμένει για μεγαλύτερα διαστήμα τα καθαρό από ότι όταν αποθηκεύεται σε κεραμικά δοχεία</a:t>
            </a:r>
            <a:endParaRPr lang="en-US" dirty="0" smtClean="0"/>
          </a:p>
          <a:p>
            <a:pPr marL="269875" indent="-269875">
              <a:lnSpc>
                <a:spcPct val="120000"/>
              </a:lnSpc>
              <a:defRPr/>
            </a:pPr>
            <a:r>
              <a:rPr lang="el-GR" dirty="0" smtClean="0"/>
              <a:t>Ο Μέγας Αλέξανδρος λέγεται ότι έπινε νερό μόνο μέσα από  την αργυρη΄περικεφαλαία του.</a:t>
            </a:r>
            <a:endParaRPr lang="en-US" dirty="0" smtClean="0"/>
          </a:p>
          <a:p>
            <a:pPr marL="269875" indent="-269875">
              <a:lnSpc>
                <a:spcPct val="120000"/>
              </a:lnSpc>
              <a:defRPr/>
            </a:pPr>
            <a:r>
              <a:rPr lang="el-GR" dirty="0" smtClean="0"/>
              <a:t>Η αποστειρωτική ικανότητα του αργύρου έχει τεκμηριωθεί επιστημονικά. </a:t>
            </a:r>
            <a:endParaRPr lang="el-GR" dirty="0"/>
          </a:p>
        </p:txBody>
      </p:sp>
      <p:sp>
        <p:nvSpPr>
          <p:cNvPr id="6" name="TextBox 5"/>
          <p:cNvSpPr txBox="1"/>
          <p:nvPr/>
        </p:nvSpPr>
        <p:spPr>
          <a:xfrm>
            <a:off x="3923928" y="4731990"/>
            <a:ext cx="4896544" cy="461665"/>
          </a:xfrm>
          <a:prstGeom prst="rect">
            <a:avLst/>
          </a:prstGeom>
          <a:solidFill>
            <a:schemeClr val="bg1">
              <a:lumMod val="95000"/>
            </a:schemeClr>
          </a:solidFill>
        </p:spPr>
        <p:txBody>
          <a:bodyPr wrap="square" rtlCol="0">
            <a:spAutoFit/>
          </a:bodyPr>
          <a:lstStyle/>
          <a:p>
            <a:pPr algn="ctr"/>
            <a:r>
              <a:rPr lang="en-US" sz="1200" dirty="0">
                <a:solidFill>
                  <a:schemeClr val="tx1">
                    <a:lumMod val="65000"/>
                    <a:lumOff val="35000"/>
                  </a:schemeClr>
                </a:solidFill>
                <a:hlinkClick r:id="rId4"/>
              </a:rPr>
              <a:t>“Relief inspired by the everyday life of Alexander the Great</a:t>
            </a:r>
            <a:r>
              <a:rPr lang="en-US" sz="1200" dirty="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a:hlinkClick r:id="rId5" tooltip="Go to Tilemahos Efthimiadis's photostream"/>
              </a:rPr>
              <a:t>Tilemahos</a:t>
            </a:r>
            <a:r>
              <a:rPr lang="en-US" sz="1200" dirty="0">
                <a:hlinkClick r:id="rId5" tooltip="Go to Tilemahos Efthimiadis's photostream"/>
              </a:rPr>
              <a:t> </a:t>
            </a:r>
            <a:r>
              <a:rPr lang="en-US" sz="1200" dirty="0" err="1" smtClean="0">
                <a:hlinkClick r:id="rId5" tooltip="Go to Tilemahos Efthimiadis's photostream"/>
              </a:rPr>
              <a:t>Efthimiadis</a:t>
            </a:r>
            <a:r>
              <a:rPr lang="el-GR" sz="1200" dirty="0" smtClean="0"/>
              <a:t> </a:t>
            </a:r>
            <a:r>
              <a:rPr lang="el-GR" sz="1200" dirty="0" smtClean="0">
                <a:solidFill>
                  <a:schemeClr val="tx1">
                    <a:lumMod val="65000"/>
                    <a:lumOff val="35000"/>
                  </a:schemeClr>
                </a:solidFill>
              </a:rPr>
              <a:t>διαθέσιμο με άδεια </a:t>
            </a:r>
            <a:r>
              <a:rPr lang="en-US" sz="1200" dirty="0">
                <a:hlinkClick r:id="rId6"/>
              </a:rPr>
              <a:t>CC BY-SA </a:t>
            </a:r>
            <a:r>
              <a:rPr lang="en-US" sz="1200" dirty="0" smtClean="0">
                <a:hlinkClick r:id="rId6"/>
              </a:rPr>
              <a:t>2.0</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706219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200" dirty="0" smtClean="0"/>
              <a:t>Συντήρηση για διαφορετικούς σκοπούς</a:t>
            </a:r>
            <a:endParaRPr lang="el-GR" sz="3200" dirty="0"/>
          </a:p>
        </p:txBody>
      </p:sp>
      <p:sp>
        <p:nvSpPr>
          <p:cNvPr id="3" name="Content Placeholder 2"/>
          <p:cNvSpPr>
            <a:spLocks noGrp="1"/>
          </p:cNvSpPr>
          <p:nvPr>
            <p:ph idx="13"/>
          </p:nvPr>
        </p:nvSpPr>
        <p:spPr>
          <a:xfrm>
            <a:off x="107504" y="123478"/>
            <a:ext cx="4265878" cy="4827984"/>
          </a:xfrm>
        </p:spPr>
        <p:txBody>
          <a:bodyPr>
            <a:noAutofit/>
          </a:bodyPr>
          <a:lstStyle/>
          <a:p>
            <a:pPr marL="0" indent="0">
              <a:spcBef>
                <a:spcPts val="0"/>
              </a:spcBef>
              <a:buNone/>
            </a:pPr>
            <a:r>
              <a:rPr lang="el-GR" altLang="el-GR" sz="1800" dirty="0"/>
              <a:t>Όλες αυτές οι </a:t>
            </a:r>
            <a:r>
              <a:rPr lang="el-GR" altLang="el-GR" sz="1800" dirty="0" err="1"/>
              <a:t>οξειδο</a:t>
            </a:r>
            <a:r>
              <a:rPr lang="el-GR" altLang="el-GR" sz="1800" dirty="0"/>
              <a:t>-αναγωγικές διαδικασίες που φαίνονται στο Σχήμα 2, μπορούν να χρησιμοποιηθούν στη συντήρηση για διαφορετικούς σκοπούς</a:t>
            </a:r>
            <a:r>
              <a:rPr lang="el-GR" altLang="el-GR" sz="1800" dirty="0" smtClean="0"/>
              <a:t>:</a:t>
            </a:r>
            <a:endParaRPr lang="en-US" altLang="el-GR" sz="1800" dirty="0" smtClean="0"/>
          </a:p>
          <a:p>
            <a:pPr marL="273050" indent="-273050">
              <a:spcBef>
                <a:spcPts val="600"/>
              </a:spcBef>
            </a:pPr>
            <a:r>
              <a:rPr lang="el-GR" altLang="el-GR" sz="1800" b="1" dirty="0" smtClean="0"/>
              <a:t>Για </a:t>
            </a:r>
            <a:r>
              <a:rPr lang="el-GR" altLang="el-GR" sz="1800" b="1" dirty="0"/>
              <a:t>καθαρισμό: </a:t>
            </a:r>
            <a:r>
              <a:rPr lang="el-GR" altLang="el-GR" sz="1800" dirty="0"/>
              <a:t>Π.χ. αφαίρεση </a:t>
            </a:r>
            <a:r>
              <a:rPr lang="el-GR" altLang="el-GR" sz="1800" dirty="0" err="1"/>
              <a:t>συμπηγμάτων</a:t>
            </a:r>
            <a:r>
              <a:rPr lang="el-GR" altLang="el-GR" sz="1800" dirty="0"/>
              <a:t> με την απελευθέρωση φυσαλίδων υδρογόνου </a:t>
            </a:r>
            <a:r>
              <a:rPr lang="en-GB" altLang="el-GR" sz="1800" dirty="0"/>
              <a:t>H</a:t>
            </a:r>
            <a:r>
              <a:rPr lang="el-GR" altLang="el-GR" sz="1800" baseline="-25000" dirty="0"/>
              <a:t>2</a:t>
            </a:r>
            <a:r>
              <a:rPr lang="el-GR" altLang="el-GR" sz="1800" dirty="0"/>
              <a:t> στη </a:t>
            </a:r>
            <a:r>
              <a:rPr lang="el-GR" altLang="el-GR" sz="1800" dirty="0" err="1"/>
              <a:t>διεπιφάνεια</a:t>
            </a:r>
            <a:r>
              <a:rPr lang="el-GR" altLang="el-GR" sz="1800" dirty="0"/>
              <a:t> μεταξύ του αγώγιμου στρώματος διάβρωσης και του </a:t>
            </a:r>
            <a:r>
              <a:rPr lang="el-GR" altLang="el-GR" sz="1800" dirty="0" err="1"/>
              <a:t>συμπήγματος</a:t>
            </a:r>
            <a:r>
              <a:rPr lang="el-GR" altLang="el-GR" sz="1800" dirty="0" smtClean="0"/>
              <a:t>.</a:t>
            </a:r>
            <a:endParaRPr lang="en-US" altLang="el-GR" sz="1800" dirty="0" smtClean="0"/>
          </a:p>
          <a:p>
            <a:pPr marL="273050" indent="-273050">
              <a:spcBef>
                <a:spcPts val="600"/>
              </a:spcBef>
            </a:pPr>
            <a:r>
              <a:rPr lang="el-GR" altLang="el-GR" sz="1800" b="1" dirty="0" smtClean="0"/>
              <a:t>Για </a:t>
            </a:r>
            <a:r>
              <a:rPr lang="el-GR" altLang="el-GR" sz="1800" b="1" dirty="0"/>
              <a:t>σταθεροποίηση: </a:t>
            </a:r>
            <a:r>
              <a:rPr lang="el-GR" altLang="el-GR" sz="1800" dirty="0"/>
              <a:t>Π.χ. απομάκρυνση ιόντων χλωρίου </a:t>
            </a:r>
            <a:r>
              <a:rPr lang="en-GB" altLang="el-GR" sz="1800" dirty="0"/>
              <a:t>Cl</a:t>
            </a:r>
            <a:r>
              <a:rPr lang="en-GB" altLang="el-GR" sz="1800" baseline="30000" dirty="0"/>
              <a:t> </a:t>
            </a:r>
            <a:r>
              <a:rPr lang="el-GR" altLang="el-GR" sz="1800" dirty="0"/>
              <a:t> και αναγωγή προϊόντων διάβρωσης</a:t>
            </a:r>
            <a:r>
              <a:rPr lang="el-GR" altLang="el-GR" sz="1800" dirty="0" smtClean="0"/>
              <a:t>.</a:t>
            </a:r>
            <a:endParaRPr lang="en-US" altLang="el-GR" sz="1800" dirty="0" smtClean="0"/>
          </a:p>
          <a:p>
            <a:pPr marL="273050" indent="-273050">
              <a:spcBef>
                <a:spcPts val="600"/>
              </a:spcBef>
            </a:pPr>
            <a:r>
              <a:rPr lang="el-GR" altLang="el-GR" sz="1800" b="1" dirty="0" smtClean="0"/>
              <a:t>Για </a:t>
            </a:r>
            <a:r>
              <a:rPr lang="el-GR" altLang="el-GR" sz="1800" b="1" dirty="0"/>
              <a:t>οξείδωση:</a:t>
            </a:r>
            <a:r>
              <a:rPr lang="el-GR" altLang="el-GR" sz="1800" dirty="0"/>
              <a:t> Π.χ. δημιουργία προστατευτικού στρώματος από προϊόντα διάβρωσης, για παράδειγμα </a:t>
            </a:r>
            <a:r>
              <a:rPr lang="en-GB" altLang="el-GR" sz="1800" dirty="0" err="1"/>
              <a:t>PbSO</a:t>
            </a:r>
            <a:r>
              <a:rPr lang="el-GR" altLang="el-GR" sz="1800" baseline="-25000" dirty="0"/>
              <a:t>4 </a:t>
            </a:r>
            <a:r>
              <a:rPr lang="el-GR" altLang="el-GR" sz="1800" dirty="0"/>
              <a:t>σε μολύβδινα αντικείμενα</a:t>
            </a:r>
            <a:r>
              <a:rPr lang="el-GR" altLang="el-GR" sz="1800" dirty="0" smtClean="0"/>
              <a:t>.</a:t>
            </a:r>
            <a:endParaRPr lang="el-GR" sz="1800" dirty="0"/>
          </a:p>
        </p:txBody>
      </p:sp>
      <p:sp>
        <p:nvSpPr>
          <p:cNvPr id="54276" name="Rectangle 3"/>
          <p:cNvSpPr>
            <a:spLocks noChangeArrowheads="1"/>
          </p:cNvSpPr>
          <p:nvPr/>
        </p:nvSpPr>
        <p:spPr bwMode="auto">
          <a:xfrm>
            <a:off x="2659063" y="1591866"/>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eaLnBrk="1" hangingPunct="1">
              <a:spcBef>
                <a:spcPct val="0"/>
              </a:spcBef>
              <a:buClrTx/>
              <a:buSzTx/>
              <a:buFontTx/>
              <a:buNone/>
            </a:pPr>
            <a:endParaRPr lang="en-US" altLang="el-GR" sz="1800">
              <a:latin typeface="Arial" pitchFamily="34" charset="0"/>
            </a:endParaRPr>
          </a:p>
        </p:txBody>
      </p:sp>
      <p:pic>
        <p:nvPicPr>
          <p:cNvPr id="542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776532"/>
            <a:ext cx="4646437" cy="211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1"/>
          <p:cNvSpPr txBox="1">
            <a:spLocks noChangeArrowheads="1"/>
          </p:cNvSpPr>
          <p:nvPr/>
        </p:nvSpPr>
        <p:spPr bwMode="auto">
          <a:xfrm>
            <a:off x="4636543" y="4227934"/>
            <a:ext cx="44326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chemeClr val="accent1"/>
              </a:buClr>
              <a:buSzPct val="80000"/>
              <a:buFont typeface="Wingdings 3" pitchFamily="18" charset="2"/>
              <a:buChar char=""/>
              <a:defRPr>
                <a:solidFill>
                  <a:schemeClr val="tx1"/>
                </a:solidFill>
                <a:latin typeface="Century Gothic" pitchFamily="34" charset="0"/>
              </a:defRPr>
            </a:lvl2pPr>
            <a:lvl3pPr marL="1143000" indent="-228600">
              <a:spcBef>
                <a:spcPts val="1000"/>
              </a:spcBef>
              <a:buClr>
                <a:schemeClr val="accent1"/>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chemeClr val="accent1"/>
              </a:buClr>
              <a:buSzPct val="80000"/>
              <a:buFont typeface="Wingdings 3" pitchFamily="18" charset="2"/>
              <a:buChar char=""/>
              <a:defRPr sz="1400">
                <a:solidFill>
                  <a:schemeClr val="tx1"/>
                </a:solidFill>
                <a:latin typeface="Century Gothic"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400">
                <a:solidFill>
                  <a:schemeClr val="tx1"/>
                </a:solidFill>
                <a:latin typeface="Century Gothic" pitchFamily="34" charset="0"/>
              </a:defRPr>
            </a:lvl9pPr>
          </a:lstStyle>
          <a:p>
            <a:pPr algn="ctr">
              <a:spcBef>
                <a:spcPct val="0"/>
              </a:spcBef>
              <a:buClrTx/>
              <a:buSzTx/>
              <a:buFontTx/>
              <a:buNone/>
            </a:pPr>
            <a:r>
              <a:rPr lang="el-GR" altLang="el-GR" sz="1600">
                <a:latin typeface="+mn-lt"/>
              </a:rPr>
              <a:t>Σχήμα 2: Διαγράμματα ρεύματος σε συνάρτηση του δυναμικού για ανοδική και καθοδική πόλωση</a:t>
            </a:r>
          </a:p>
        </p:txBody>
      </p:sp>
    </p:spTree>
    <p:extLst>
      <p:ext uri="{BB962C8B-B14F-4D97-AF65-F5344CB8AC3E}">
        <p14:creationId xmlns:p14="http://schemas.microsoft.com/office/powerpoint/2010/main" val="12436748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89285" y="90204"/>
            <a:ext cx="4320480" cy="857250"/>
          </a:xfrm>
        </p:spPr>
        <p:txBody>
          <a:bodyPr/>
          <a:lstStyle/>
          <a:p>
            <a:r>
              <a:rPr lang="el-GR" altLang="el-GR" sz="3200" dirty="0"/>
              <a:t>Ευθραυστότητα από έκλυση υδρογόνου</a:t>
            </a:r>
          </a:p>
        </p:txBody>
      </p:sp>
      <p:sp>
        <p:nvSpPr>
          <p:cNvPr id="55300" name="Text Placeholder 3"/>
          <p:cNvSpPr>
            <a:spLocks noGrp="1"/>
          </p:cNvSpPr>
          <p:nvPr>
            <p:ph idx="13"/>
          </p:nvPr>
        </p:nvSpPr>
        <p:spPr>
          <a:xfrm>
            <a:off x="107504" y="411510"/>
            <a:ext cx="4176464" cy="4611960"/>
          </a:xfrm>
        </p:spPr>
        <p:txBody>
          <a:bodyPr>
            <a:noAutofit/>
          </a:bodyPr>
          <a:lstStyle/>
          <a:p>
            <a:pPr marL="179388" indent="-179388" eaLnBrk="1" hangingPunct="1"/>
            <a:r>
              <a:rPr lang="el-GR" altLang="el-GR" sz="1800" dirty="0" smtClean="0"/>
              <a:t>Κάθε μια από αυτές τις διαδικασίες γίνεται σε πολύ συγκεκριμένες συνθήκες (δυναμικό αντικειμένου, ρεύμα…), οι οποίες πρέπει να καθοριστούν και να παρακολουθούνται κατάλληλα.</a:t>
            </a:r>
            <a:r>
              <a:rPr lang="en-GB" altLang="el-GR" sz="1800" dirty="0" smtClean="0"/>
              <a:t> </a:t>
            </a:r>
            <a:endParaRPr lang="el-GR" altLang="el-GR" sz="1800" dirty="0" smtClean="0"/>
          </a:p>
          <a:p>
            <a:pPr marL="179388" indent="-179388" eaLnBrk="1" hangingPunct="1"/>
            <a:r>
              <a:rPr lang="el-GR" altLang="el-GR" sz="1800" dirty="0" smtClean="0"/>
              <a:t>Αν οι παράμετροι αυτές δεν έχουν επιλεγεί προσεκτικά, μπορεί να εμφανιστούν παράλληλες αντιδράσεις και να καταστρέψουν τα αντικείμενα.</a:t>
            </a:r>
            <a:r>
              <a:rPr lang="en-GB" altLang="el-GR" sz="1800" dirty="0" smtClean="0"/>
              <a:t> </a:t>
            </a:r>
            <a:endParaRPr lang="el-GR" altLang="el-GR" sz="1800" dirty="0" smtClean="0"/>
          </a:p>
          <a:p>
            <a:pPr marL="179388" indent="-179388" eaLnBrk="1" hangingPunct="1"/>
            <a:r>
              <a:rPr lang="el-GR" altLang="el-GR" sz="1800" dirty="0" smtClean="0"/>
              <a:t>Για παράδειγμα, οι φυσαλίδες υδρογόνου μπορεί να οδηγήσουν σε χαλάρωση της διαβρωμένης επιφάνειας ενός μετάλλου ή επίσης η κατά λάθος αναγωγή προϊόντων διάβρωσης μπορεί να οδηγήσει σε χρωματικές αλλοιώσεις.</a:t>
            </a:r>
            <a:endParaRPr lang="en-US" altLang="el-GR" sz="1800" dirty="0" smtClean="0"/>
          </a:p>
        </p:txBody>
      </p:sp>
      <p:pic>
        <p:nvPicPr>
          <p:cNvPr id="5530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460" y="3591254"/>
            <a:ext cx="3718744" cy="113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9475" y="47362"/>
            <a:ext cx="1429046" cy="369332"/>
          </a:xfrm>
          <a:prstGeom prst="rect">
            <a:avLst/>
          </a:prstGeom>
        </p:spPr>
        <p:txBody>
          <a:bodyPr wrap="none">
            <a:spAutoFit/>
          </a:bodyPr>
          <a:lstStyle/>
          <a:p>
            <a:r>
              <a:rPr lang="el-GR" altLang="el-GR" b="1" dirty="0">
                <a:solidFill>
                  <a:schemeClr val="bg1"/>
                </a:solidFill>
              </a:rPr>
              <a:t>Προβλήματα</a:t>
            </a:r>
            <a:endParaRPr lang="el-GR" b="1" dirty="0">
              <a:solidFill>
                <a:schemeClr val="bg1"/>
              </a:solidFill>
            </a:endParaRPr>
          </a:p>
        </p:txBody>
      </p:sp>
      <p:sp>
        <p:nvSpPr>
          <p:cNvPr id="10" name="TextBox 9"/>
          <p:cNvSpPr txBox="1"/>
          <p:nvPr/>
        </p:nvSpPr>
        <p:spPr>
          <a:xfrm>
            <a:off x="4940460" y="3152372"/>
            <a:ext cx="3718744" cy="246221"/>
          </a:xfrm>
          <a:prstGeom prst="rect">
            <a:avLst/>
          </a:prstGeom>
          <a:solidFill>
            <a:schemeClr val="bg1">
              <a:lumMod val="95000"/>
            </a:schemeClr>
          </a:solidFill>
        </p:spPr>
        <p:txBody>
          <a:bodyPr wrap="square" rtlCol="0">
            <a:spAutoFit/>
          </a:bodyPr>
          <a:lstStyle/>
          <a:p>
            <a:pPr algn="ctr"/>
            <a:r>
              <a:rPr lang="en-US" sz="1000" dirty="0">
                <a:solidFill>
                  <a:schemeClr val="tx1">
                    <a:lumMod val="65000"/>
                    <a:lumOff val="35000"/>
                  </a:schemeClr>
                </a:solidFill>
                <a:hlinkClick r:id="rId3"/>
              </a:rPr>
              <a:t>machinerylubrication.com</a:t>
            </a:r>
            <a:endParaRPr lang="en-US" sz="1000" dirty="0"/>
          </a:p>
        </p:txBody>
      </p:sp>
      <p:sp>
        <p:nvSpPr>
          <p:cNvPr id="11" name="TextBox 10"/>
          <p:cNvSpPr txBox="1"/>
          <p:nvPr/>
        </p:nvSpPr>
        <p:spPr>
          <a:xfrm>
            <a:off x="4940460" y="4727818"/>
            <a:ext cx="3718744" cy="400110"/>
          </a:xfrm>
          <a:prstGeom prst="rect">
            <a:avLst/>
          </a:prstGeom>
          <a:solidFill>
            <a:schemeClr val="bg1">
              <a:lumMod val="95000"/>
            </a:schemeClr>
          </a:solidFill>
        </p:spPr>
        <p:txBody>
          <a:bodyPr wrap="square" rtlCol="0">
            <a:spAutoFit/>
          </a:bodyPr>
          <a:lstStyle/>
          <a:p>
            <a:pPr algn="ctr"/>
            <a:r>
              <a:rPr lang="en-US" sz="1000" dirty="0">
                <a:solidFill>
                  <a:schemeClr val="tx1">
                    <a:lumMod val="65000"/>
                    <a:lumOff val="35000"/>
                  </a:schemeClr>
                </a:solidFill>
              </a:rPr>
              <a:t>“</a:t>
            </a:r>
            <a:r>
              <a:rPr lang="en-US" sz="1000" dirty="0">
                <a:solidFill>
                  <a:schemeClr val="tx1">
                    <a:lumMod val="65000"/>
                    <a:lumOff val="35000"/>
                  </a:schemeClr>
                </a:solidFill>
                <a:hlinkClick r:id="rId4"/>
              </a:rPr>
              <a:t>Steel-with-Hydrogen-Induced-Cracks-01</a:t>
            </a:r>
            <a:r>
              <a:rPr lang="en-US" sz="1000" dirty="0">
                <a:solidFill>
                  <a:schemeClr val="tx1">
                    <a:lumMod val="65000"/>
                    <a:lumOff val="35000"/>
                  </a:schemeClr>
                </a:solidFill>
              </a:rPr>
              <a:t>” </a:t>
            </a:r>
            <a:r>
              <a:rPr lang="el-GR" sz="1000" dirty="0" smtClean="0">
                <a:solidFill>
                  <a:schemeClr val="tx1">
                    <a:lumMod val="65000"/>
                    <a:lumOff val="35000"/>
                  </a:schemeClr>
                </a:solidFill>
              </a:rPr>
              <a:t>από  </a:t>
            </a:r>
            <a:r>
              <a:rPr lang="en-US" sz="1000" dirty="0" err="1">
                <a:hlinkClick r:id="rId5" tooltip="User:Cccefalon"/>
              </a:rPr>
              <a:t>CEphoto</a:t>
            </a:r>
            <a:r>
              <a:rPr lang="en-US" sz="1000" dirty="0">
                <a:hlinkClick r:id="rId5" tooltip="User:Cccefalon"/>
              </a:rPr>
              <a:t>, Uwe </a:t>
            </a:r>
            <a:r>
              <a:rPr lang="en-US" sz="1000" dirty="0" err="1" smtClean="0">
                <a:hlinkClick r:id="rId5" tooltip="User:Cccefalon"/>
              </a:rPr>
              <a:t>Aranas</a:t>
            </a:r>
            <a:r>
              <a:rPr lang="el-GR" sz="1000" dirty="0" smtClean="0"/>
              <a:t> </a:t>
            </a:r>
            <a:r>
              <a:rPr lang="el-GR" sz="1000" dirty="0" smtClean="0">
                <a:solidFill>
                  <a:schemeClr val="tx1">
                    <a:lumMod val="65000"/>
                    <a:lumOff val="35000"/>
                  </a:schemeClr>
                </a:solidFill>
              </a:rPr>
              <a:t>διαθέσιμο με </a:t>
            </a:r>
            <a:r>
              <a:rPr lang="el-GR" sz="1000" dirty="0" smtClean="0">
                <a:solidFill>
                  <a:schemeClr val="tx1">
                    <a:lumMod val="65000"/>
                    <a:lumOff val="35000"/>
                  </a:schemeClr>
                </a:solidFill>
                <a:hlinkClick r:id="rId6"/>
              </a:rPr>
              <a:t>άδεια  </a:t>
            </a:r>
            <a:r>
              <a:rPr lang="en-US" sz="1000" dirty="0">
                <a:hlinkClick r:id="rId6"/>
              </a:rPr>
              <a:t>CC BY-SA 3.0</a:t>
            </a:r>
            <a:endParaRPr lang="en-US" sz="1000" dirty="0"/>
          </a:p>
        </p:txBody>
      </p:sp>
      <p:pic>
        <p:nvPicPr>
          <p:cNvPr id="1026" name="Picture 2" descr="http://media.noria.com/sites/archive_images/Backup_200401_ContamControl-Fig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0459" y="942873"/>
            <a:ext cx="3718743" cy="2222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014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Autofit/>
          </a:bodyPr>
          <a:lstStyle/>
          <a:p>
            <a:pPr eaLnBrk="1" hangingPunct="1"/>
            <a:r>
              <a:rPr lang="el-GR" altLang="el-GR" sz="2800" dirty="0" smtClean="0"/>
              <a:t>Αναγωγή αμαυρωμένου αργύρου με καθοδική πόλωση</a:t>
            </a:r>
            <a:endParaRPr lang="en-US" altLang="el-GR" sz="2800" dirty="0" smtClean="0"/>
          </a:p>
        </p:txBody>
      </p:sp>
      <p:sp>
        <p:nvSpPr>
          <p:cNvPr id="2" name="Content Placeholder 1"/>
          <p:cNvSpPr>
            <a:spLocks noGrp="1"/>
          </p:cNvSpPr>
          <p:nvPr>
            <p:ph idx="13"/>
          </p:nvPr>
        </p:nvSpPr>
        <p:spPr>
          <a:xfrm>
            <a:off x="179512" y="339502"/>
            <a:ext cx="3240360" cy="4803998"/>
          </a:xfrm>
        </p:spPr>
        <p:txBody>
          <a:bodyPr>
            <a:normAutofit fontScale="55000" lnSpcReduction="20000"/>
          </a:bodyPr>
          <a:lstStyle/>
          <a:p>
            <a:pPr>
              <a:lnSpc>
                <a:spcPct val="130000"/>
              </a:lnSpc>
            </a:pPr>
            <a:r>
              <a:rPr lang="el-GR" altLang="el-GR" sz="3600" dirty="0"/>
              <a:t>Μια από τις εφαρμογές της καθοδικής πόλωσης στη συντήρηση είναι και η αναγωγή του αμαυρωμένου αργύρου, δηλαδή η μετατροπή του στρώματος των ενώσεων του αργύρου ή θειούχου αργύρου που βρίσκονται στην επιφάνεια ενός αντικειμένου, σε μεταλλικό άργυρο. </a:t>
            </a:r>
            <a:endParaRPr lang="en-US" altLang="el-GR" sz="3600" dirty="0"/>
          </a:p>
          <a:p>
            <a:endParaRPr lang="el-GR" dirty="0"/>
          </a:p>
        </p:txBody>
      </p:sp>
      <p:pic>
        <p:nvPicPr>
          <p:cNvPr id="56324"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60032" y="1152896"/>
            <a:ext cx="3009524" cy="383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3757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478"/>
            <a:ext cx="8229600" cy="720080"/>
          </a:xfrm>
        </p:spPr>
        <p:txBody>
          <a:bodyPr>
            <a:noAutofit/>
          </a:bodyPr>
          <a:lstStyle/>
          <a:p>
            <a:r>
              <a:rPr lang="el-GR" sz="3200" dirty="0"/>
              <a:t>Διάταξη για την καθοδική πόλωση αργυρού νομίσματος με τη χρήση </a:t>
            </a:r>
            <a:r>
              <a:rPr lang="el-GR" sz="3200" dirty="0" err="1" smtClean="0"/>
              <a:t>ποτενσιοστάτη</a:t>
            </a:r>
            <a:endParaRPr lang="el-GR" sz="3200" dirty="0"/>
          </a:p>
        </p:txBody>
      </p:sp>
      <p:pic>
        <p:nvPicPr>
          <p:cNvPr id="57346" name="Picture 8" descr="PC16014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0310" y="987574"/>
            <a:ext cx="5543381" cy="4155926"/>
          </a:xfrm>
          <a:noFill/>
        </p:spPr>
      </p:pic>
      <p:sp>
        <p:nvSpPr>
          <p:cNvPr id="4" name="TextBox 3"/>
          <p:cNvSpPr txBox="1"/>
          <p:nvPr/>
        </p:nvSpPr>
        <p:spPr>
          <a:xfrm>
            <a:off x="1800310" y="4866501"/>
            <a:ext cx="5544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11655416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123478"/>
            <a:ext cx="4752528" cy="857250"/>
          </a:xfrm>
        </p:spPr>
        <p:txBody>
          <a:bodyPr/>
          <a:lstStyle/>
          <a:p>
            <a:r>
              <a:rPr lang="el-GR" dirty="0"/>
              <a:t>Διαδικασία </a:t>
            </a:r>
            <a:r>
              <a:rPr lang="el-GR" dirty="0" smtClean="0"/>
              <a:t>Συντήρησης</a:t>
            </a:r>
            <a:endParaRPr lang="el-GR" dirty="0"/>
          </a:p>
        </p:txBody>
      </p:sp>
      <p:sp>
        <p:nvSpPr>
          <p:cNvPr id="6" name="Content Placeholder 5"/>
          <p:cNvSpPr>
            <a:spLocks noGrp="1"/>
          </p:cNvSpPr>
          <p:nvPr>
            <p:ph idx="1"/>
          </p:nvPr>
        </p:nvSpPr>
        <p:spPr>
          <a:xfrm>
            <a:off x="251520" y="915566"/>
            <a:ext cx="4608512" cy="4227934"/>
          </a:xfrm>
        </p:spPr>
        <p:txBody>
          <a:bodyPr>
            <a:normAutofit fontScale="92500"/>
          </a:bodyPr>
          <a:lstStyle/>
          <a:p>
            <a:pPr marL="273050" indent="-273050">
              <a:lnSpc>
                <a:spcPct val="120000"/>
              </a:lnSpc>
            </a:pPr>
            <a:r>
              <a:rPr lang="el-GR" altLang="el-GR" sz="2000" b="1" dirty="0"/>
              <a:t>Για να γίνει αυτό συνδέουμε καθοδικά το αντικείμενο σε μια γεννήτρια όπως στο Σχήμα 3 και το βυθίζουμε σε διάλυμα </a:t>
            </a:r>
            <a:r>
              <a:rPr lang="en-GB" altLang="el-GR" sz="2000" b="1" dirty="0"/>
              <a:t>sodium </a:t>
            </a:r>
            <a:r>
              <a:rPr lang="en-GB" altLang="el-GR" sz="2000" b="1" dirty="0" err="1"/>
              <a:t>sesquicarbonate</a:t>
            </a:r>
            <a:r>
              <a:rPr lang="el-GR" altLang="el-GR" sz="2000" b="1" dirty="0"/>
              <a:t> (1-4%).</a:t>
            </a:r>
            <a:r>
              <a:rPr lang="el-GR" altLang="el-GR" sz="2000" dirty="0"/>
              <a:t> </a:t>
            </a:r>
            <a:endParaRPr lang="el-GR" altLang="el-GR" sz="2000" dirty="0" smtClean="0"/>
          </a:p>
          <a:p>
            <a:pPr marL="273050" indent="-273050">
              <a:lnSpc>
                <a:spcPct val="120000"/>
              </a:lnSpc>
            </a:pPr>
            <a:r>
              <a:rPr lang="el-GR" altLang="el-GR" sz="2000" dirty="0" smtClean="0"/>
              <a:t>Στην </a:t>
            </a:r>
            <a:r>
              <a:rPr lang="el-GR" altLang="el-GR" sz="2000" dirty="0"/>
              <a:t>άνοδο συνδέουμε ένα πλέγμα από ανοξείδωτο χάλυβα ή πλατίνα, έτσι ώστε να περικλείει το αντικείμενο. </a:t>
            </a:r>
            <a:endParaRPr lang="el-GR" altLang="el-GR" sz="2000" dirty="0" smtClean="0"/>
          </a:p>
          <a:p>
            <a:pPr marL="273050" indent="-273050">
              <a:lnSpc>
                <a:spcPct val="120000"/>
              </a:lnSpc>
            </a:pPr>
            <a:r>
              <a:rPr lang="el-GR" altLang="el-GR" sz="2000" dirty="0" smtClean="0"/>
              <a:t>Το </a:t>
            </a:r>
            <a:r>
              <a:rPr lang="el-GR" altLang="el-GR" sz="2000" dirty="0"/>
              <a:t>ηλεκτρόδιο αναφοράς συνδέεται και αυτό στο διάλυμα για να μετράμε κατά τη διάρκεια του πειράματος το δυναμικό του μετάλλου με ένα βολτόμετρο</a:t>
            </a:r>
            <a:r>
              <a:rPr lang="el-GR" altLang="el-GR" sz="2000" dirty="0" smtClean="0"/>
              <a:t>.</a:t>
            </a:r>
            <a:endParaRPr lang="el-GR" sz="2000" dirty="0"/>
          </a:p>
        </p:txBody>
      </p:sp>
      <p:pic>
        <p:nvPicPr>
          <p:cNvPr id="58372" name="Picture 5" descr="PC1601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0683" y="1444342"/>
            <a:ext cx="4237676" cy="238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59341" y="3887628"/>
            <a:ext cx="3240360"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1562436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23528" y="1200150"/>
            <a:ext cx="4536504" cy="3943350"/>
          </a:xfrm>
        </p:spPr>
        <p:txBody>
          <a:bodyPr>
            <a:normAutofit fontScale="62500" lnSpcReduction="20000"/>
          </a:bodyPr>
          <a:lstStyle/>
          <a:p>
            <a:pPr>
              <a:lnSpc>
                <a:spcPct val="120000"/>
              </a:lnSpc>
            </a:pPr>
            <a:r>
              <a:rPr lang="el-GR" dirty="0"/>
              <a:t>Σε πολύ σύντομο χρονικό διάστημα, δηλαδή μετά από μερικά λεπτά ηλεκτρόλυσης, το μέταλλο χάνει το μαύρο στρώμα των προϊόντων διάβρωσης και αποκτά μια θαμπή μεταλλική επιφάνεια. </a:t>
            </a:r>
            <a:endParaRPr lang="el-GR" dirty="0" smtClean="0"/>
          </a:p>
          <a:p>
            <a:pPr>
              <a:lnSpc>
                <a:spcPct val="120000"/>
              </a:lnSpc>
            </a:pPr>
            <a:r>
              <a:rPr lang="el-GR" dirty="0" smtClean="0"/>
              <a:t>Η </a:t>
            </a:r>
            <a:r>
              <a:rPr lang="el-GR" dirty="0"/>
              <a:t>αναγωγή του θειούχου αργύρου (</a:t>
            </a:r>
            <a:r>
              <a:rPr lang="en-GB" dirty="0"/>
              <a:t>Ag</a:t>
            </a:r>
            <a:r>
              <a:rPr lang="el-GR" baseline="-25000" dirty="0"/>
              <a:t>2</a:t>
            </a:r>
            <a:r>
              <a:rPr lang="en-GB" dirty="0"/>
              <a:t>S</a:t>
            </a:r>
            <a:r>
              <a:rPr lang="el-GR" dirty="0"/>
              <a:t>) σε </a:t>
            </a:r>
            <a:r>
              <a:rPr lang="en-GB" dirty="0"/>
              <a:t>Ag </a:t>
            </a:r>
            <a:r>
              <a:rPr lang="el-GR" dirty="0"/>
              <a:t>προκαλεί το σχηματισμό μικροσκοπικών κόκκων αργύρου στην επιφάνεια, οι οποίοι έχουν ακανόνιστο σχήμα για αυτό και η συνολική τους εμφάνιση είναι θαμπή. </a:t>
            </a:r>
            <a:endParaRPr lang="el-GR" dirty="0" smtClean="0"/>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7144" y="0"/>
            <a:ext cx="4211960" cy="3158970"/>
          </a:xfrm>
          <a:prstGeom prst="rect">
            <a:avLst/>
          </a:prstGeom>
        </p:spPr>
      </p:pic>
      <p:sp>
        <p:nvSpPr>
          <p:cNvPr id="10" name="Title 4"/>
          <p:cNvSpPr txBox="1">
            <a:spLocks/>
          </p:cNvSpPr>
          <p:nvPr/>
        </p:nvSpPr>
        <p:spPr>
          <a:xfrm>
            <a:off x="107504" y="123478"/>
            <a:ext cx="4752528"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l-GR" smtClean="0"/>
              <a:t>Διαδικασία Συντήρησης</a:t>
            </a:r>
            <a:endParaRPr lang="el-GR" dirty="0"/>
          </a:p>
        </p:txBody>
      </p:sp>
      <p:sp>
        <p:nvSpPr>
          <p:cNvPr id="8" name="TextBox 7"/>
          <p:cNvSpPr txBox="1"/>
          <p:nvPr/>
        </p:nvSpPr>
        <p:spPr>
          <a:xfrm>
            <a:off x="5479509" y="3240000"/>
            <a:ext cx="3240360"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16922514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23528" y="1200150"/>
            <a:ext cx="4320480" cy="3943350"/>
          </a:xfrm>
        </p:spPr>
        <p:txBody>
          <a:bodyPr>
            <a:noAutofit/>
          </a:bodyPr>
          <a:lstStyle/>
          <a:p>
            <a:r>
              <a:rPr lang="el-GR" sz="2000" dirty="0" smtClean="0"/>
              <a:t>Μετά </a:t>
            </a:r>
            <a:r>
              <a:rPr lang="el-GR" sz="2000" dirty="0"/>
              <a:t>το τέλος της διαδικασίας, ο συντηρητής μπορεί να επέμβει και να στιλβώσει τη μεταλλική επιφάνεια με πανί. </a:t>
            </a:r>
            <a:endParaRPr lang="el-GR" sz="2000" dirty="0" smtClean="0"/>
          </a:p>
          <a:p>
            <a:r>
              <a:rPr lang="el-GR" sz="2000" dirty="0" smtClean="0"/>
              <a:t>Ο </a:t>
            </a:r>
            <a:r>
              <a:rPr lang="el-GR" sz="2000" dirty="0"/>
              <a:t>βαθμός επέμβασης εξαρτάται από το είδος του αντικειμένου, την επιθυμία και τις αισθητικές προτιμήσεις του συντηρητή ή του ιδιοκτήτη του αντικειμένου</a:t>
            </a:r>
            <a:endParaRPr lang="en-US" sz="2000" dirty="0"/>
          </a:p>
          <a:p>
            <a:endParaRPr lang="el-GR" sz="2000" dirty="0"/>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437" y="1984530"/>
            <a:ext cx="4211960" cy="3158970"/>
          </a:xfrm>
          <a:prstGeom prst="rect">
            <a:avLst/>
          </a:prstGeom>
        </p:spPr>
      </p:pic>
      <p:sp>
        <p:nvSpPr>
          <p:cNvPr id="8" name="Title 4"/>
          <p:cNvSpPr>
            <a:spLocks noGrp="1"/>
          </p:cNvSpPr>
          <p:nvPr>
            <p:ph type="title"/>
          </p:nvPr>
        </p:nvSpPr>
        <p:spPr>
          <a:xfrm>
            <a:off x="107504" y="123478"/>
            <a:ext cx="4752528" cy="857250"/>
          </a:xfrm>
        </p:spPr>
        <p:txBody>
          <a:bodyPr/>
          <a:lstStyle/>
          <a:p>
            <a:r>
              <a:rPr lang="el-GR" dirty="0"/>
              <a:t>Διαδικασία </a:t>
            </a:r>
            <a:r>
              <a:rPr lang="el-GR" dirty="0" smtClean="0"/>
              <a:t>Συντήρησης</a:t>
            </a:r>
            <a:endParaRPr lang="el-GR" dirty="0"/>
          </a:p>
        </p:txBody>
      </p:sp>
      <p:sp>
        <p:nvSpPr>
          <p:cNvPr id="9" name="TextBox 8"/>
          <p:cNvSpPr txBox="1"/>
          <p:nvPr/>
        </p:nvSpPr>
        <p:spPr>
          <a:xfrm>
            <a:off x="5436000" y="1440000"/>
            <a:ext cx="3240360"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000557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2"/>
          <p:cNvSpPr>
            <a:spLocks noGrp="1" noChangeArrowheads="1"/>
          </p:cNvSpPr>
          <p:nvPr>
            <p:ph type="title"/>
          </p:nvPr>
        </p:nvSpPr>
        <p:spPr/>
        <p:txBody>
          <a:bodyPr>
            <a:normAutofit/>
          </a:bodyPr>
          <a:lstStyle/>
          <a:p>
            <a:r>
              <a:rPr lang="el-GR" sz="4000" dirty="0"/>
              <a:t>Διαδικασία Συντήρησης</a:t>
            </a:r>
            <a:endParaRPr lang="el-GR" altLang="el-GR" sz="4000" dirty="0" smtClean="0"/>
          </a:p>
        </p:txBody>
      </p:sp>
      <p:pic>
        <p:nvPicPr>
          <p:cNvPr id="60419" name="Picture 9" descr="PC16013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072" t="3399" r="6267" b="-1104"/>
          <a:stretch/>
        </p:blipFill>
        <p:spPr>
          <a:xfrm>
            <a:off x="-12584" y="990276"/>
            <a:ext cx="4607496" cy="4150958"/>
          </a:xfrm>
          <a:prstGeom prst="rect">
            <a:avLst/>
          </a:prstGeom>
          <a:noFill/>
          <a:ln>
            <a:noFill/>
          </a:ln>
        </p:spPr>
      </p:pic>
      <p:pic>
        <p:nvPicPr>
          <p:cNvPr id="60420" name="Picture 14" descr="PC160161"/>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18215" t="2347"/>
          <a:stretch/>
        </p:blipFill>
        <p:spPr>
          <a:xfrm>
            <a:off x="4601457" y="990276"/>
            <a:ext cx="4529959" cy="4058412"/>
          </a:xfrm>
          <a:prstGeom prst="rect">
            <a:avLst/>
          </a:prstGeom>
          <a:noFill/>
          <a:ln>
            <a:noFill/>
          </a:ln>
        </p:spPr>
      </p:pic>
      <p:sp>
        <p:nvSpPr>
          <p:cNvPr id="2" name="Rectangle 1"/>
          <p:cNvSpPr/>
          <p:nvPr/>
        </p:nvSpPr>
        <p:spPr>
          <a:xfrm>
            <a:off x="107504" y="1283274"/>
            <a:ext cx="720069" cy="369332"/>
          </a:xfrm>
          <a:prstGeom prst="rect">
            <a:avLst/>
          </a:prstGeom>
        </p:spPr>
        <p:txBody>
          <a:bodyPr wrap="none">
            <a:spAutoFit/>
          </a:bodyPr>
          <a:lstStyle/>
          <a:p>
            <a:r>
              <a:rPr lang="el-GR" altLang="el-GR" b="1" dirty="0">
                <a:solidFill>
                  <a:schemeClr val="bg1"/>
                </a:solidFill>
              </a:rPr>
              <a:t> </a:t>
            </a:r>
            <a:r>
              <a:rPr lang="el-GR" altLang="el-GR" b="1" dirty="0" smtClean="0">
                <a:solidFill>
                  <a:schemeClr val="bg1"/>
                </a:solidFill>
              </a:rPr>
              <a:t>ΠΡΙΝ</a:t>
            </a:r>
            <a:endParaRPr lang="el-GR" b="1" dirty="0">
              <a:solidFill>
                <a:schemeClr val="bg1"/>
              </a:solidFill>
            </a:endParaRPr>
          </a:p>
        </p:txBody>
      </p:sp>
      <p:sp>
        <p:nvSpPr>
          <p:cNvPr id="3" name="Rectangle 2"/>
          <p:cNvSpPr/>
          <p:nvPr/>
        </p:nvSpPr>
        <p:spPr>
          <a:xfrm>
            <a:off x="4788024" y="1283274"/>
            <a:ext cx="734112" cy="369332"/>
          </a:xfrm>
          <a:prstGeom prst="rect">
            <a:avLst/>
          </a:prstGeom>
        </p:spPr>
        <p:txBody>
          <a:bodyPr wrap="none">
            <a:spAutoFit/>
          </a:bodyPr>
          <a:lstStyle/>
          <a:p>
            <a:r>
              <a:rPr lang="el-GR" altLang="el-GR" b="1" dirty="0">
                <a:solidFill>
                  <a:schemeClr val="bg1"/>
                </a:solidFill>
              </a:rPr>
              <a:t>ΜΕΤΑ</a:t>
            </a:r>
            <a:endParaRPr lang="el-GR" b="1" dirty="0">
              <a:solidFill>
                <a:schemeClr val="bg1"/>
              </a:solidFill>
            </a:endParaRPr>
          </a:p>
        </p:txBody>
      </p:sp>
      <p:sp>
        <p:nvSpPr>
          <p:cNvPr id="7" name="TextBox 6"/>
          <p:cNvSpPr txBox="1"/>
          <p:nvPr/>
        </p:nvSpPr>
        <p:spPr>
          <a:xfrm>
            <a:off x="0" y="4939431"/>
            <a:ext cx="9144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1981328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9512" y="1289971"/>
            <a:ext cx="5761905" cy="33142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43" name="Title 5"/>
          <p:cNvSpPr>
            <a:spLocks noGrp="1"/>
          </p:cNvSpPr>
          <p:nvPr>
            <p:ph type="title"/>
          </p:nvPr>
        </p:nvSpPr>
        <p:spPr/>
        <p:txBody>
          <a:bodyPr>
            <a:normAutofit/>
          </a:bodyPr>
          <a:lstStyle/>
          <a:p>
            <a:pPr eaLnBrk="1" hangingPunct="1"/>
            <a:r>
              <a:rPr lang="el-GR" altLang="el-GR" sz="2800" dirty="0" smtClean="0">
                <a:solidFill>
                  <a:srgbClr val="C00000"/>
                </a:solidFill>
              </a:rPr>
              <a:t>Τίτλος</a:t>
            </a:r>
            <a:endParaRPr lang="en-US" altLang="el-GR" sz="2800" dirty="0" smtClean="0">
              <a:solidFill>
                <a:srgbClr val="C00000"/>
              </a:solidFill>
            </a:endParaRPr>
          </a:p>
        </p:txBody>
      </p:sp>
      <p:sp>
        <p:nvSpPr>
          <p:cNvPr id="4" name="Content Placeholder 3"/>
          <p:cNvSpPr>
            <a:spLocks noGrp="1"/>
          </p:cNvSpPr>
          <p:nvPr>
            <p:ph idx="1"/>
          </p:nvPr>
        </p:nvSpPr>
        <p:spPr>
          <a:xfrm>
            <a:off x="6242248" y="195486"/>
            <a:ext cx="2794247" cy="4755976"/>
          </a:xfrm>
        </p:spPr>
        <p:txBody>
          <a:bodyPr>
            <a:normAutofit/>
          </a:bodyPr>
          <a:lstStyle/>
          <a:p>
            <a:r>
              <a:rPr lang="el-GR" altLang="el-GR" sz="2000" dirty="0">
                <a:solidFill>
                  <a:schemeClr val="bg1"/>
                </a:solidFill>
              </a:rPr>
              <a:t>Από το Σχήμα 4 για καθαρό άργυρο (999) συμπεραίνουμε ότι η αναγωγή των ιόντων του αργύρου (</a:t>
            </a:r>
            <a:r>
              <a:rPr lang="en-GB" altLang="el-GR" sz="2000" dirty="0">
                <a:solidFill>
                  <a:schemeClr val="bg1"/>
                </a:solidFill>
              </a:rPr>
              <a:t>Ag</a:t>
            </a:r>
            <a:r>
              <a:rPr lang="el-GR" altLang="el-GR" sz="2000" baseline="30000" dirty="0">
                <a:solidFill>
                  <a:schemeClr val="bg1"/>
                </a:solidFill>
              </a:rPr>
              <a:t>+</a:t>
            </a:r>
            <a:r>
              <a:rPr lang="el-GR" altLang="el-GR" sz="2000" dirty="0">
                <a:solidFill>
                  <a:schemeClr val="bg1"/>
                </a:solidFill>
              </a:rPr>
              <a:t>) σε μεταλλικό άργυρο (</a:t>
            </a:r>
            <a:r>
              <a:rPr lang="en-GB" altLang="el-GR" sz="2000" dirty="0">
                <a:solidFill>
                  <a:schemeClr val="bg1"/>
                </a:solidFill>
              </a:rPr>
              <a:t>Ag</a:t>
            </a:r>
            <a:r>
              <a:rPr lang="el-GR" altLang="el-GR" sz="2000" baseline="30000" dirty="0">
                <a:solidFill>
                  <a:schemeClr val="bg1"/>
                </a:solidFill>
              </a:rPr>
              <a:t>0</a:t>
            </a:r>
            <a:r>
              <a:rPr lang="el-GR" altLang="el-GR" sz="2000" dirty="0">
                <a:solidFill>
                  <a:schemeClr val="bg1"/>
                </a:solidFill>
              </a:rPr>
              <a:t>) συμβαίνει σε δυναμικό -0,85 </a:t>
            </a:r>
            <a:r>
              <a:rPr lang="en-GB" altLang="el-GR" sz="2000" dirty="0">
                <a:solidFill>
                  <a:schemeClr val="bg1"/>
                </a:solidFill>
              </a:rPr>
              <a:t>Volts </a:t>
            </a:r>
            <a:r>
              <a:rPr lang="en-US" altLang="el-GR" sz="2000" dirty="0">
                <a:solidFill>
                  <a:schemeClr val="bg1"/>
                </a:solidFill>
              </a:rPr>
              <a:t>vs</a:t>
            </a:r>
            <a:r>
              <a:rPr lang="el-GR" altLang="el-GR" sz="2000" dirty="0">
                <a:solidFill>
                  <a:schemeClr val="bg1"/>
                </a:solidFill>
              </a:rPr>
              <a:t>. </a:t>
            </a:r>
            <a:r>
              <a:rPr lang="en-US" altLang="el-GR" sz="2000" dirty="0">
                <a:solidFill>
                  <a:schemeClr val="bg1"/>
                </a:solidFill>
              </a:rPr>
              <a:t>SHE </a:t>
            </a:r>
            <a:r>
              <a:rPr lang="el-GR" altLang="el-GR" sz="2000" dirty="0">
                <a:solidFill>
                  <a:schemeClr val="bg1"/>
                </a:solidFill>
              </a:rPr>
              <a:t>(σε σχέση με το ηλεκτρόδιο υδρογόνου και πάντα σε διάλυμα </a:t>
            </a:r>
            <a:r>
              <a:rPr lang="en-US" altLang="el-GR" sz="2000" dirty="0">
                <a:solidFill>
                  <a:schemeClr val="bg1"/>
                </a:solidFill>
              </a:rPr>
              <a:t>sodium </a:t>
            </a:r>
            <a:r>
              <a:rPr lang="en-US" altLang="el-GR" sz="2000" dirty="0" err="1">
                <a:solidFill>
                  <a:schemeClr val="bg1"/>
                </a:solidFill>
              </a:rPr>
              <a:t>sesquicarbonate</a:t>
            </a:r>
            <a:r>
              <a:rPr lang="el-GR" altLang="el-GR" sz="2000" dirty="0">
                <a:solidFill>
                  <a:schemeClr val="bg1"/>
                </a:solidFill>
              </a:rPr>
              <a:t>). </a:t>
            </a:r>
            <a:endParaRPr lang="el-GR" sz="2000" dirty="0">
              <a:solidFill>
                <a:schemeClr val="bg1"/>
              </a:solidFill>
            </a:endParaRPr>
          </a:p>
        </p:txBody>
      </p:sp>
    </p:spTree>
    <p:extLst>
      <p:ext uri="{BB962C8B-B14F-4D97-AF65-F5344CB8AC3E}">
        <p14:creationId xmlns:p14="http://schemas.microsoft.com/office/powerpoint/2010/main" val="42145141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5162"/>
            <a:ext cx="8229600" cy="850404"/>
          </a:xfrm>
        </p:spPr>
        <p:txBody>
          <a:bodyPr>
            <a:normAutofit fontScale="90000"/>
          </a:bodyPr>
          <a:lstStyle/>
          <a:p>
            <a:pPr eaLnBrk="1" hangingPunct="1"/>
            <a:r>
              <a:rPr lang="el-GR" altLang="el-GR" sz="3200" dirty="0" smtClean="0"/>
              <a:t>Πώς επιλέγω το κατάλληλο δυναμικό αναγωγής για καθαρό άργυρο (999); </a:t>
            </a:r>
            <a:endParaRPr lang="en-US" altLang="el-GR" dirty="0" smtClean="0"/>
          </a:p>
        </p:txBody>
      </p:sp>
      <p:sp>
        <p:nvSpPr>
          <p:cNvPr id="3" name="Content Placeholder 2"/>
          <p:cNvSpPr>
            <a:spLocks noGrp="1"/>
          </p:cNvSpPr>
          <p:nvPr>
            <p:ph idx="1"/>
          </p:nvPr>
        </p:nvSpPr>
        <p:spPr>
          <a:xfrm>
            <a:off x="457200" y="1131590"/>
            <a:ext cx="8229600" cy="3888431"/>
          </a:xfrm>
        </p:spPr>
        <p:txBody>
          <a:bodyPr rtlCol="0">
            <a:noAutofit/>
          </a:bodyPr>
          <a:lstStyle/>
          <a:p>
            <a:pPr>
              <a:defRPr/>
            </a:pPr>
            <a:r>
              <a:rPr lang="el-GR" sz="2000" dirty="0"/>
              <a:t>Ας δούμε με περισσότερη λεπτομέρεια την καμπύλη αυτή για άργυρο που έχει υποστεί αμαύρωση (Σχ. 4) σε διάλυμα </a:t>
            </a:r>
            <a:r>
              <a:rPr lang="en-GB" sz="2000" dirty="0"/>
              <a:t>sodium </a:t>
            </a:r>
            <a:r>
              <a:rPr lang="en-GB" sz="2000" dirty="0" err="1"/>
              <a:t>sesquicarbonate</a:t>
            </a:r>
            <a:r>
              <a:rPr lang="el-GR" sz="2000" dirty="0"/>
              <a:t>. </a:t>
            </a:r>
            <a:endParaRPr lang="el-GR" sz="2000" dirty="0" smtClean="0"/>
          </a:p>
          <a:p>
            <a:pPr>
              <a:defRPr/>
            </a:pPr>
            <a:r>
              <a:rPr lang="el-GR" sz="2000" dirty="0" smtClean="0"/>
              <a:t>Ξεκινώντας </a:t>
            </a:r>
            <a:r>
              <a:rPr lang="el-GR" sz="2000" dirty="0"/>
              <a:t>από τιμή δυναμικού ίση με το δυναμικό διάβρωσης (</a:t>
            </a:r>
            <a:r>
              <a:rPr lang="en-US" sz="2000" dirty="0" err="1"/>
              <a:t>Ecorr</a:t>
            </a:r>
            <a:r>
              <a:rPr lang="el-GR" sz="2000" dirty="0"/>
              <a:t>) και ελαττώνοντας σταδιακά το δυναμικό, παρατηρούμε αρχικά την αναγωγή του οξυγόνου που βρίσκεται διαλυμένο στο διάλυμα (α), μετά την αναγωγή του θειούχου αργύρου και το σχηματισμό μεταλλικού αργύρου στην επιφάνεια του μετάλλου (β) και τέλος την απελευθέρωση φυσαλίδων υδρογόνου (γ), οι οποίες είναι ορατές στην επιφάνεια του μετάλλου. </a:t>
            </a:r>
            <a:endParaRPr lang="el-GR" sz="2000" dirty="0" smtClean="0"/>
          </a:p>
          <a:p>
            <a:pPr>
              <a:defRPr/>
            </a:pPr>
            <a:r>
              <a:rPr lang="el-GR" sz="2000" dirty="0" smtClean="0"/>
              <a:t>Σημειώνουμε </a:t>
            </a:r>
            <a:r>
              <a:rPr lang="el-GR" sz="2000" dirty="0"/>
              <a:t>εδώ ότι όσο μεγαλύτερη είναι η κορυφή (β) τόσο μεγαλύτερη είναι η ποσότητα του θειούχου αργύρου που καλύπτει την επιφάνεια του μετάλλου. </a:t>
            </a:r>
            <a:endParaRPr lang="en-US" sz="2000" dirty="0"/>
          </a:p>
          <a:p>
            <a:pPr eaLnBrk="1" fontAlgn="auto" hangingPunct="1">
              <a:spcAft>
                <a:spcPts val="0"/>
              </a:spcAft>
              <a:buFont typeface="Wingdings 3" charset="2"/>
              <a:buChar char=""/>
              <a:defRPr/>
            </a:pPr>
            <a:endParaRPr lang="en-US" sz="2000" dirty="0"/>
          </a:p>
        </p:txBody>
      </p:sp>
    </p:spTree>
    <p:extLst>
      <p:ext uri="{BB962C8B-B14F-4D97-AF65-F5344CB8AC3E}">
        <p14:creationId xmlns:p14="http://schemas.microsoft.com/office/powerpoint/2010/main" val="1254114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l-GR" dirty="0" smtClean="0"/>
              <a:t>Κράματα αργύρου</a:t>
            </a:r>
          </a:p>
        </p:txBody>
      </p:sp>
      <p:sp>
        <p:nvSpPr>
          <p:cNvPr id="3" name="Content Placeholder 2"/>
          <p:cNvSpPr>
            <a:spLocks noGrp="1"/>
          </p:cNvSpPr>
          <p:nvPr>
            <p:ph idx="1"/>
          </p:nvPr>
        </p:nvSpPr>
        <p:spPr>
          <a:xfrm>
            <a:off x="323528" y="1200150"/>
            <a:ext cx="3600400" cy="3675856"/>
          </a:xfrm>
        </p:spPr>
        <p:txBody>
          <a:bodyPr>
            <a:normAutofit/>
          </a:bodyPr>
          <a:lstStyle/>
          <a:p>
            <a:r>
              <a:rPr lang="el-GR" altLang="el-GR" sz="2400" dirty="0"/>
              <a:t>Πρότυπος άργυρος </a:t>
            </a:r>
            <a:r>
              <a:rPr lang="en-US" altLang="el-GR" sz="2400" dirty="0"/>
              <a:t>(</a:t>
            </a:r>
            <a:r>
              <a:rPr lang="el-GR" altLang="el-GR" sz="2400" dirty="0"/>
              <a:t>πρότυπο</a:t>
            </a:r>
            <a:r>
              <a:rPr lang="en-US" altLang="el-GR" sz="2400" dirty="0"/>
              <a:t> </a:t>
            </a:r>
            <a:r>
              <a:rPr lang="el-GR" altLang="el-GR" sz="2400" dirty="0"/>
              <a:t>ή</a:t>
            </a:r>
            <a:r>
              <a:rPr lang="en-US" altLang="el-GR" sz="2400" dirty="0"/>
              <a:t> sterling silver) </a:t>
            </a:r>
            <a:r>
              <a:rPr lang="el-GR" altLang="el-GR" sz="2400" dirty="0"/>
              <a:t>αποτελείται από 92,5%</a:t>
            </a:r>
            <a:r>
              <a:rPr lang="en-US" altLang="el-GR" sz="2400" dirty="0"/>
              <a:t>Ag</a:t>
            </a:r>
            <a:r>
              <a:rPr lang="el-GR" altLang="el-GR" sz="2400" dirty="0"/>
              <a:t> και</a:t>
            </a:r>
            <a:r>
              <a:rPr lang="en-US" altLang="el-GR" sz="2400" dirty="0"/>
              <a:t> 7,5% Cu</a:t>
            </a:r>
            <a:r>
              <a:rPr lang="el-GR" altLang="el-GR" sz="2400" dirty="0"/>
              <a:t> </a:t>
            </a:r>
            <a:r>
              <a:rPr lang="el-GR" altLang="el-GR" sz="2400" b="1" dirty="0"/>
              <a:t>ή άλλα μέταλλα για τη βελτίωση ιδιοτήτων</a:t>
            </a:r>
            <a:endParaRPr lang="en-GB" altLang="el-GR" sz="2400" b="1" dirty="0"/>
          </a:p>
          <a:p>
            <a:endParaRPr lang="el-GR" sz="2400" dirty="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03"/>
            <a:ext cx="4644008" cy="3935599"/>
          </a:xfrm>
          <a:prstGeom prst="rect">
            <a:avLst/>
          </a:prstGeom>
        </p:spPr>
      </p:pic>
      <p:sp>
        <p:nvSpPr>
          <p:cNvPr id="7" name="TextBox 6"/>
          <p:cNvSpPr txBox="1"/>
          <p:nvPr/>
        </p:nvSpPr>
        <p:spPr>
          <a:xfrm>
            <a:off x="6065912" y="4083918"/>
            <a:ext cx="1512168"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hlinkClick r:id="rId3"/>
              </a:rPr>
              <a:t>ascasonline.org</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7195220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l-GR" altLang="el-GR" sz="2800" dirty="0" smtClean="0"/>
              <a:t>Πώς αντιλαμβάνομαι ότι η αναγωγή έχει ολοκληρωθεί; </a:t>
            </a:r>
            <a:endParaRPr lang="en-US" altLang="el-GR" sz="2800" dirty="0" smtClean="0"/>
          </a:p>
        </p:txBody>
      </p:sp>
      <p:sp>
        <p:nvSpPr>
          <p:cNvPr id="63491" name="Text Placeholder 4"/>
          <p:cNvSpPr>
            <a:spLocks noGrp="1"/>
          </p:cNvSpPr>
          <p:nvPr>
            <p:ph idx="1"/>
          </p:nvPr>
        </p:nvSpPr>
        <p:spPr>
          <a:xfrm>
            <a:off x="4619564" y="64223"/>
            <a:ext cx="4524436" cy="5079278"/>
          </a:xfrm>
        </p:spPr>
        <p:txBody>
          <a:bodyPr>
            <a:noAutofit/>
          </a:bodyPr>
          <a:lstStyle/>
          <a:p>
            <a:pPr marL="179388" indent="-179388" eaLnBrk="1" hangingPunct="1"/>
            <a:r>
              <a:rPr lang="el-GR" altLang="el-GR" sz="1800" dirty="0" smtClean="0">
                <a:solidFill>
                  <a:schemeClr val="bg1"/>
                </a:solidFill>
              </a:rPr>
              <a:t>Κατά τη διάρκεια της αναγωγής, η κορυφή που οφείλεται στην αναγωγή του θειούχου αργύρου, μειώνεται σταδιακά, μέχρι που εξαφανίζεται πλήρως όταν όλο το στρώμα θειούχου αργύρου έχει αναχθεί σε μεταλλικό άργυρο (Σχ. 5). </a:t>
            </a:r>
          </a:p>
          <a:p>
            <a:pPr marL="179388" indent="-179388" eaLnBrk="1" hangingPunct="1"/>
            <a:r>
              <a:rPr lang="el-GR" altLang="el-GR" sz="1800" dirty="0" smtClean="0">
                <a:solidFill>
                  <a:schemeClr val="bg1"/>
                </a:solidFill>
              </a:rPr>
              <a:t>Αυτή τη σταδιακή μείωση βέβαια δεν είναι δυνατόν να την ανιχνεύσουμε παρά μόνον με </a:t>
            </a:r>
            <a:r>
              <a:rPr lang="el-GR" altLang="el-GR" sz="1800" dirty="0" err="1" smtClean="0">
                <a:solidFill>
                  <a:schemeClr val="bg1"/>
                </a:solidFill>
              </a:rPr>
              <a:t>ποτενσιοστάτη</a:t>
            </a:r>
            <a:r>
              <a:rPr lang="el-GR" altLang="el-GR" sz="1800" dirty="0" smtClean="0">
                <a:solidFill>
                  <a:schemeClr val="bg1"/>
                </a:solidFill>
              </a:rPr>
              <a:t>. </a:t>
            </a:r>
          </a:p>
          <a:p>
            <a:pPr marL="179388" indent="-179388" eaLnBrk="1" hangingPunct="1"/>
            <a:r>
              <a:rPr lang="el-GR" altLang="el-GR" sz="1800" dirty="0" smtClean="0">
                <a:solidFill>
                  <a:schemeClr val="bg1"/>
                </a:solidFill>
              </a:rPr>
              <a:t>Η μείωση της κορυφής αυτής όμως εξελίσσεται παράλληλα με τη μείωση του ρεύματος που διαρρέει το κύκλωμα.</a:t>
            </a:r>
          </a:p>
          <a:p>
            <a:pPr marL="179388" indent="-179388" eaLnBrk="1" hangingPunct="1"/>
            <a:r>
              <a:rPr lang="el-GR" altLang="el-GR" sz="1800" dirty="0" smtClean="0">
                <a:solidFill>
                  <a:schemeClr val="bg1"/>
                </a:solidFill>
              </a:rPr>
              <a:t> Έτσι, συνδέουμε ένα αμπερόμετρο στο κύκλωμα, για να ελέγχουμε συνεχώς την ένταση του ρεύματος και να σταματήσουμε το πείραμα όταν αυτή σταθεροποιηθεί σε πολύ χαμηλή τιμή (Σχ. 5). </a:t>
            </a:r>
            <a:endParaRPr lang="en-US" altLang="el-GR" sz="1800" dirty="0" smtClean="0">
              <a:solidFill>
                <a:schemeClr val="bg1"/>
              </a:solidFill>
            </a:endParaRPr>
          </a:p>
        </p:txBody>
      </p:sp>
      <p:sp>
        <p:nvSpPr>
          <p:cNvPr id="63492" name="Line 2"/>
          <p:cNvSpPr>
            <a:spLocks noChangeShapeType="1"/>
          </p:cNvSpPr>
          <p:nvPr/>
        </p:nvSpPr>
        <p:spPr bwMode="auto">
          <a:xfrm>
            <a:off x="2857501" y="4151710"/>
            <a:ext cx="16160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l-GR"/>
          </a:p>
        </p:txBody>
      </p:sp>
      <p:grpSp>
        <p:nvGrpSpPr>
          <p:cNvPr id="2" name="Group 4"/>
          <p:cNvGrpSpPr>
            <a:grpSpLocks noChangeAspect="1"/>
          </p:cNvGrpSpPr>
          <p:nvPr/>
        </p:nvGrpSpPr>
        <p:grpSpPr bwMode="auto">
          <a:xfrm>
            <a:off x="1" y="1634452"/>
            <a:ext cx="4496616" cy="2517155"/>
            <a:chOff x="654" y="818"/>
            <a:chExt cx="7320" cy="5495"/>
          </a:xfrm>
          <a:solidFill>
            <a:schemeClr val="bg1"/>
          </a:solidFill>
        </p:grpSpPr>
        <p:sp>
          <p:nvSpPr>
            <p:cNvPr id="10" name="AutoShape 32"/>
            <p:cNvSpPr>
              <a:spLocks noChangeAspect="1" noChangeArrowheads="1" noTextEdit="1"/>
            </p:cNvSpPr>
            <p:nvPr/>
          </p:nvSpPr>
          <p:spPr bwMode="auto">
            <a:xfrm>
              <a:off x="654" y="818"/>
              <a:ext cx="7320" cy="5495"/>
            </a:xfrm>
            <a:prstGeom prst="rect">
              <a:avLst/>
            </a:prstGeom>
            <a:grpFill/>
            <a:extLst/>
          </p:spPr>
          <p:txBody>
            <a:bodyPr/>
            <a:lstStyle/>
            <a:p>
              <a:pPr>
                <a:defRPr/>
              </a:pPr>
              <a:endParaRPr lang="en-US"/>
            </a:p>
          </p:txBody>
        </p:sp>
        <p:sp>
          <p:nvSpPr>
            <p:cNvPr id="11" name="Freeform 31"/>
            <p:cNvSpPr>
              <a:spLocks/>
            </p:cNvSpPr>
            <p:nvPr/>
          </p:nvSpPr>
          <p:spPr bwMode="auto">
            <a:xfrm>
              <a:off x="2544" y="2413"/>
              <a:ext cx="1869" cy="1126"/>
            </a:xfrm>
            <a:custGeom>
              <a:avLst/>
              <a:gdLst>
                <a:gd name="T0" fmla="*/ 2928 w 2928"/>
                <a:gd name="T1" fmla="*/ 0 h 1680"/>
                <a:gd name="T2" fmla="*/ 2880 w 2928"/>
                <a:gd name="T3" fmla="*/ 96 h 1680"/>
                <a:gd name="T4" fmla="*/ 2832 w 2928"/>
                <a:gd name="T5" fmla="*/ 144 h 1680"/>
                <a:gd name="T6" fmla="*/ 2640 w 2928"/>
                <a:gd name="T7" fmla="*/ 192 h 1680"/>
                <a:gd name="T8" fmla="*/ 2400 w 2928"/>
                <a:gd name="T9" fmla="*/ 240 h 1680"/>
                <a:gd name="T10" fmla="*/ 2016 w 2928"/>
                <a:gd name="T11" fmla="*/ 288 h 1680"/>
                <a:gd name="T12" fmla="*/ 1728 w 2928"/>
                <a:gd name="T13" fmla="*/ 288 h 1680"/>
                <a:gd name="T14" fmla="*/ 1680 w 2928"/>
                <a:gd name="T15" fmla="*/ 336 h 1680"/>
                <a:gd name="T16" fmla="*/ 1632 w 2928"/>
                <a:gd name="T17" fmla="*/ 384 h 1680"/>
                <a:gd name="T18" fmla="*/ 1584 w 2928"/>
                <a:gd name="T19" fmla="*/ 528 h 1680"/>
                <a:gd name="T20" fmla="*/ 1536 w 2928"/>
                <a:gd name="T21" fmla="*/ 672 h 1680"/>
                <a:gd name="T22" fmla="*/ 1488 w 2928"/>
                <a:gd name="T23" fmla="*/ 864 h 1680"/>
                <a:gd name="T24" fmla="*/ 1440 w 2928"/>
                <a:gd name="T25" fmla="*/ 912 h 1680"/>
                <a:gd name="T26" fmla="*/ 1344 w 2928"/>
                <a:gd name="T27" fmla="*/ 912 h 1680"/>
                <a:gd name="T28" fmla="*/ 1248 w 2928"/>
                <a:gd name="T29" fmla="*/ 720 h 1680"/>
                <a:gd name="T30" fmla="*/ 1152 w 2928"/>
                <a:gd name="T31" fmla="*/ 384 h 1680"/>
                <a:gd name="T32" fmla="*/ 1104 w 2928"/>
                <a:gd name="T33" fmla="*/ 336 h 1680"/>
                <a:gd name="T34" fmla="*/ 912 w 2928"/>
                <a:gd name="T35" fmla="*/ 336 h 1680"/>
                <a:gd name="T36" fmla="*/ 672 w 2928"/>
                <a:gd name="T37" fmla="*/ 480 h 1680"/>
                <a:gd name="T38" fmla="*/ 480 w 2928"/>
                <a:gd name="T39" fmla="*/ 672 h 1680"/>
                <a:gd name="T40" fmla="*/ 288 w 2928"/>
                <a:gd name="T41" fmla="*/ 960 h 1680"/>
                <a:gd name="T42" fmla="*/ 96 w 2928"/>
                <a:gd name="T43" fmla="*/ 1440 h 1680"/>
                <a:gd name="T44" fmla="*/ 0 w 2928"/>
                <a:gd name="T45"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8" h="1680">
                  <a:moveTo>
                    <a:pt x="2928" y="0"/>
                  </a:moveTo>
                  <a:cubicBezTo>
                    <a:pt x="2912" y="36"/>
                    <a:pt x="2896" y="72"/>
                    <a:pt x="2880" y="96"/>
                  </a:cubicBezTo>
                  <a:cubicBezTo>
                    <a:pt x="2864" y="120"/>
                    <a:pt x="2872" y="128"/>
                    <a:pt x="2832" y="144"/>
                  </a:cubicBezTo>
                  <a:cubicBezTo>
                    <a:pt x="2792" y="160"/>
                    <a:pt x="2712" y="176"/>
                    <a:pt x="2640" y="192"/>
                  </a:cubicBezTo>
                  <a:cubicBezTo>
                    <a:pt x="2568" y="208"/>
                    <a:pt x="2504" y="224"/>
                    <a:pt x="2400" y="240"/>
                  </a:cubicBezTo>
                  <a:cubicBezTo>
                    <a:pt x="2296" y="256"/>
                    <a:pt x="2128" y="280"/>
                    <a:pt x="2016" y="288"/>
                  </a:cubicBezTo>
                  <a:cubicBezTo>
                    <a:pt x="1904" y="296"/>
                    <a:pt x="1784" y="280"/>
                    <a:pt x="1728" y="288"/>
                  </a:cubicBezTo>
                  <a:cubicBezTo>
                    <a:pt x="1672" y="296"/>
                    <a:pt x="1696" y="320"/>
                    <a:pt x="1680" y="336"/>
                  </a:cubicBezTo>
                  <a:cubicBezTo>
                    <a:pt x="1664" y="352"/>
                    <a:pt x="1648" y="352"/>
                    <a:pt x="1632" y="384"/>
                  </a:cubicBezTo>
                  <a:cubicBezTo>
                    <a:pt x="1616" y="416"/>
                    <a:pt x="1600" y="480"/>
                    <a:pt x="1584" y="528"/>
                  </a:cubicBezTo>
                  <a:cubicBezTo>
                    <a:pt x="1568" y="576"/>
                    <a:pt x="1552" y="616"/>
                    <a:pt x="1536" y="672"/>
                  </a:cubicBezTo>
                  <a:cubicBezTo>
                    <a:pt x="1520" y="728"/>
                    <a:pt x="1504" y="824"/>
                    <a:pt x="1488" y="864"/>
                  </a:cubicBezTo>
                  <a:cubicBezTo>
                    <a:pt x="1472" y="904"/>
                    <a:pt x="1464" y="904"/>
                    <a:pt x="1440" y="912"/>
                  </a:cubicBezTo>
                  <a:cubicBezTo>
                    <a:pt x="1416" y="920"/>
                    <a:pt x="1376" y="944"/>
                    <a:pt x="1344" y="912"/>
                  </a:cubicBezTo>
                  <a:cubicBezTo>
                    <a:pt x="1312" y="880"/>
                    <a:pt x="1280" y="808"/>
                    <a:pt x="1248" y="720"/>
                  </a:cubicBezTo>
                  <a:cubicBezTo>
                    <a:pt x="1216" y="632"/>
                    <a:pt x="1176" y="448"/>
                    <a:pt x="1152" y="384"/>
                  </a:cubicBezTo>
                  <a:cubicBezTo>
                    <a:pt x="1128" y="320"/>
                    <a:pt x="1144" y="344"/>
                    <a:pt x="1104" y="336"/>
                  </a:cubicBezTo>
                  <a:cubicBezTo>
                    <a:pt x="1064" y="328"/>
                    <a:pt x="984" y="312"/>
                    <a:pt x="912" y="336"/>
                  </a:cubicBezTo>
                  <a:cubicBezTo>
                    <a:pt x="840" y="360"/>
                    <a:pt x="744" y="424"/>
                    <a:pt x="672" y="480"/>
                  </a:cubicBezTo>
                  <a:cubicBezTo>
                    <a:pt x="600" y="536"/>
                    <a:pt x="544" y="592"/>
                    <a:pt x="480" y="672"/>
                  </a:cubicBezTo>
                  <a:cubicBezTo>
                    <a:pt x="416" y="752"/>
                    <a:pt x="352" y="832"/>
                    <a:pt x="288" y="960"/>
                  </a:cubicBezTo>
                  <a:cubicBezTo>
                    <a:pt x="224" y="1088"/>
                    <a:pt x="144" y="1320"/>
                    <a:pt x="96" y="1440"/>
                  </a:cubicBezTo>
                  <a:cubicBezTo>
                    <a:pt x="48" y="1560"/>
                    <a:pt x="16" y="1640"/>
                    <a:pt x="0" y="1680"/>
                  </a:cubicBezTo>
                </a:path>
              </a:pathLst>
            </a:custGeom>
            <a:grpFill/>
            <a:ln w="19050">
              <a:solidFill>
                <a:srgbClr val="000000"/>
              </a:solidFill>
              <a:prstDash val="dash"/>
              <a:round/>
              <a:headEnd/>
              <a:tailEnd/>
            </a:ln>
            <a:extLst/>
          </p:spPr>
          <p:txBody>
            <a:bodyPr/>
            <a:lstStyle/>
            <a:p>
              <a:pPr>
                <a:defRPr/>
              </a:pPr>
              <a:endParaRPr lang="en-US"/>
            </a:p>
          </p:txBody>
        </p:sp>
        <p:sp>
          <p:nvSpPr>
            <p:cNvPr id="12" name="Text Box 30"/>
            <p:cNvSpPr txBox="1">
              <a:spLocks noChangeArrowheads="1"/>
            </p:cNvSpPr>
            <p:nvPr/>
          </p:nvSpPr>
          <p:spPr bwMode="auto">
            <a:xfrm>
              <a:off x="2469" y="1921"/>
              <a:ext cx="945" cy="527"/>
            </a:xfrm>
            <a:prstGeom prst="rect">
              <a:avLst/>
            </a:prstGeom>
            <a:grpFill/>
            <a:ln>
              <a:noFill/>
            </a:ln>
            <a:extLst/>
          </p:spPr>
          <p:txBody>
            <a:bodyPr lIns="68580" tIns="34290" rIns="68580" bIns="34290"/>
            <a:lstStyle/>
            <a:p>
              <a:pPr>
                <a:defRPr/>
              </a:pPr>
              <a:r>
                <a:rPr lang="fr-FR" altLang="ko-KR" sz="1200">
                  <a:solidFill>
                    <a:srgbClr val="000000"/>
                  </a:solidFill>
                  <a:ea typeface="Batang" panose="02030600000101010101" pitchFamily="18" charset="-127"/>
                  <a:cs typeface="Arial" panose="020B0604020202020204" pitchFamily="34" charset="0"/>
                </a:rPr>
                <a:t>E</a:t>
              </a:r>
              <a:r>
                <a:rPr lang="el-GR" altLang="ko-KR" sz="1200" baseline="-30000">
                  <a:solidFill>
                    <a:srgbClr val="000000"/>
                  </a:solidFill>
                  <a:ea typeface="Batang" panose="02030600000101010101" pitchFamily="18" charset="-127"/>
                  <a:cs typeface="Arial" panose="020B0604020202020204" pitchFamily="34" charset="0"/>
                </a:rPr>
                <a:t>αναγ</a:t>
              </a:r>
              <a:endParaRPr lang="el-GR" altLang="ko-KR"/>
            </a:p>
          </p:txBody>
        </p:sp>
        <p:sp>
          <p:nvSpPr>
            <p:cNvPr id="13" name="Line 29"/>
            <p:cNvSpPr>
              <a:spLocks noChangeShapeType="1"/>
            </p:cNvSpPr>
            <p:nvPr/>
          </p:nvSpPr>
          <p:spPr bwMode="auto">
            <a:xfrm flipV="1">
              <a:off x="1048" y="1359"/>
              <a:ext cx="0" cy="3586"/>
            </a:xfrm>
            <a:prstGeom prst="line">
              <a:avLst/>
            </a:prstGeom>
            <a:grpFill/>
            <a:ln w="25400">
              <a:solidFill>
                <a:srgbClr val="000000"/>
              </a:solidFill>
              <a:round/>
              <a:headEnd/>
              <a:tailEnd type="triangle" w="med" len="med"/>
            </a:ln>
            <a:extLst/>
          </p:spPr>
          <p:txBody>
            <a:bodyPr/>
            <a:lstStyle/>
            <a:p>
              <a:pPr>
                <a:defRPr/>
              </a:pPr>
              <a:endParaRPr lang="en-US"/>
            </a:p>
          </p:txBody>
        </p:sp>
        <p:sp>
          <p:nvSpPr>
            <p:cNvPr id="14" name="Line 28"/>
            <p:cNvSpPr>
              <a:spLocks noChangeShapeType="1"/>
            </p:cNvSpPr>
            <p:nvPr/>
          </p:nvSpPr>
          <p:spPr bwMode="auto">
            <a:xfrm>
              <a:off x="1048" y="4945"/>
              <a:ext cx="6656" cy="0"/>
            </a:xfrm>
            <a:prstGeom prst="line">
              <a:avLst/>
            </a:prstGeom>
            <a:grpFill/>
            <a:ln w="25400">
              <a:solidFill>
                <a:srgbClr val="000000"/>
              </a:solidFill>
              <a:round/>
              <a:headEnd/>
              <a:tailEnd type="triangle" w="med" len="med"/>
            </a:ln>
            <a:extLst/>
          </p:spPr>
          <p:txBody>
            <a:bodyPr/>
            <a:lstStyle/>
            <a:p>
              <a:pPr>
                <a:defRPr/>
              </a:pPr>
              <a:endParaRPr lang="en-US"/>
            </a:p>
          </p:txBody>
        </p:sp>
        <p:sp>
          <p:nvSpPr>
            <p:cNvPr id="15" name="Freeform 27"/>
            <p:cNvSpPr>
              <a:spLocks/>
            </p:cNvSpPr>
            <p:nvPr/>
          </p:nvSpPr>
          <p:spPr bwMode="auto">
            <a:xfrm>
              <a:off x="1048" y="1710"/>
              <a:ext cx="6432" cy="3095"/>
            </a:xfrm>
            <a:custGeom>
              <a:avLst/>
              <a:gdLst>
                <a:gd name="T0" fmla="*/ 0 w 2016"/>
                <a:gd name="T1" fmla="*/ 8 h 1312"/>
                <a:gd name="T2" fmla="*/ 96 w 2016"/>
                <a:gd name="T3" fmla="*/ 8 h 1312"/>
                <a:gd name="T4" fmla="*/ 192 w 2016"/>
                <a:gd name="T5" fmla="*/ 56 h 1312"/>
                <a:gd name="T6" fmla="*/ 240 w 2016"/>
                <a:gd name="T7" fmla="*/ 152 h 1312"/>
                <a:gd name="T8" fmla="*/ 336 w 2016"/>
                <a:gd name="T9" fmla="*/ 440 h 1312"/>
                <a:gd name="T10" fmla="*/ 384 w 2016"/>
                <a:gd name="T11" fmla="*/ 824 h 1312"/>
                <a:gd name="T12" fmla="*/ 528 w 2016"/>
                <a:gd name="T13" fmla="*/ 1160 h 1312"/>
                <a:gd name="T14" fmla="*/ 912 w 2016"/>
                <a:gd name="T15" fmla="*/ 1256 h 1312"/>
                <a:gd name="T16" fmla="*/ 1632 w 2016"/>
                <a:gd name="T17" fmla="*/ 1304 h 1312"/>
                <a:gd name="T18" fmla="*/ 2016 w 2016"/>
                <a:gd name="T19" fmla="*/ 1304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6" h="1312">
                  <a:moveTo>
                    <a:pt x="0" y="8"/>
                  </a:moveTo>
                  <a:cubicBezTo>
                    <a:pt x="32" y="4"/>
                    <a:pt x="64" y="0"/>
                    <a:pt x="96" y="8"/>
                  </a:cubicBezTo>
                  <a:cubicBezTo>
                    <a:pt x="128" y="16"/>
                    <a:pt x="168" y="32"/>
                    <a:pt x="192" y="56"/>
                  </a:cubicBezTo>
                  <a:cubicBezTo>
                    <a:pt x="216" y="80"/>
                    <a:pt x="216" y="88"/>
                    <a:pt x="240" y="152"/>
                  </a:cubicBezTo>
                  <a:cubicBezTo>
                    <a:pt x="264" y="216"/>
                    <a:pt x="312" y="328"/>
                    <a:pt x="336" y="440"/>
                  </a:cubicBezTo>
                  <a:cubicBezTo>
                    <a:pt x="360" y="552"/>
                    <a:pt x="352" y="704"/>
                    <a:pt x="384" y="824"/>
                  </a:cubicBezTo>
                  <a:cubicBezTo>
                    <a:pt x="416" y="944"/>
                    <a:pt x="440" y="1088"/>
                    <a:pt x="528" y="1160"/>
                  </a:cubicBezTo>
                  <a:cubicBezTo>
                    <a:pt x="616" y="1232"/>
                    <a:pt x="728" y="1232"/>
                    <a:pt x="912" y="1256"/>
                  </a:cubicBezTo>
                  <a:cubicBezTo>
                    <a:pt x="1096" y="1280"/>
                    <a:pt x="1448" y="1296"/>
                    <a:pt x="1632" y="1304"/>
                  </a:cubicBezTo>
                  <a:cubicBezTo>
                    <a:pt x="1816" y="1312"/>
                    <a:pt x="1960" y="1304"/>
                    <a:pt x="2016" y="1304"/>
                  </a:cubicBezTo>
                </a:path>
              </a:pathLst>
            </a:custGeom>
            <a:grpFill/>
            <a:ln w="22225">
              <a:solidFill>
                <a:srgbClr val="000000"/>
              </a:solidFill>
              <a:round/>
              <a:headEnd/>
              <a:tailEnd/>
            </a:ln>
            <a:extLst/>
          </p:spPr>
          <p:txBody>
            <a:bodyPr/>
            <a:lstStyle/>
            <a:p>
              <a:pPr>
                <a:defRPr/>
              </a:pPr>
              <a:endParaRPr lang="en-US"/>
            </a:p>
          </p:txBody>
        </p:sp>
        <p:sp>
          <p:nvSpPr>
            <p:cNvPr id="16" name="Text Box 26"/>
            <p:cNvSpPr txBox="1">
              <a:spLocks noChangeArrowheads="1"/>
            </p:cNvSpPr>
            <p:nvPr/>
          </p:nvSpPr>
          <p:spPr bwMode="auto">
            <a:xfrm>
              <a:off x="654" y="894"/>
              <a:ext cx="770" cy="366"/>
            </a:xfrm>
            <a:prstGeom prst="rect">
              <a:avLst/>
            </a:prstGeom>
            <a:grpFill/>
            <a:ln>
              <a:noFill/>
            </a:ln>
            <a:extLst/>
          </p:spPr>
          <p:txBody>
            <a:bodyPr lIns="68580" tIns="34290" rIns="68580" bIns="34290"/>
            <a:lstStyle/>
            <a:p>
              <a:pPr>
                <a:defRPr/>
              </a:pPr>
              <a:r>
                <a:rPr lang="fr-FR" altLang="ko-KR" sz="1200" dirty="0">
                  <a:solidFill>
                    <a:srgbClr val="000000"/>
                  </a:solidFill>
                  <a:ea typeface="Batang" panose="02030600000101010101" pitchFamily="18" charset="-127"/>
                  <a:cs typeface="Arial" panose="020B0604020202020204" pitchFamily="34" charset="0"/>
                </a:rPr>
                <a:t>I (A)</a:t>
              </a:r>
              <a:endParaRPr lang="fr-FR" altLang="ko-KR" dirty="0"/>
            </a:p>
          </p:txBody>
        </p:sp>
        <p:sp>
          <p:nvSpPr>
            <p:cNvPr id="17" name="Text Box 25"/>
            <p:cNvSpPr txBox="1">
              <a:spLocks noChangeArrowheads="1"/>
            </p:cNvSpPr>
            <p:nvPr/>
          </p:nvSpPr>
          <p:spPr bwMode="auto">
            <a:xfrm>
              <a:off x="6774" y="5016"/>
              <a:ext cx="1161" cy="366"/>
            </a:xfrm>
            <a:prstGeom prst="rect">
              <a:avLst/>
            </a:prstGeom>
            <a:grpFill/>
            <a:ln>
              <a:noFill/>
            </a:ln>
            <a:extLst/>
          </p:spPr>
          <p:txBody>
            <a:bodyPr lIns="68580" tIns="34290" rIns="68580" bIns="34290"/>
            <a:lstStyle/>
            <a:p>
              <a:pPr>
                <a:defRPr/>
              </a:pPr>
              <a:r>
                <a:rPr lang="fr-FR" altLang="ko-KR" sz="1200">
                  <a:solidFill>
                    <a:srgbClr val="000000"/>
                  </a:solidFill>
                  <a:ea typeface="Batang" panose="02030600000101010101" pitchFamily="18" charset="-127"/>
                  <a:cs typeface="Arial" panose="020B0604020202020204" pitchFamily="34" charset="0"/>
                </a:rPr>
                <a:t>t (min)</a:t>
              </a:r>
              <a:endParaRPr lang="fr-FR" altLang="ko-KR"/>
            </a:p>
          </p:txBody>
        </p:sp>
        <p:sp>
          <p:nvSpPr>
            <p:cNvPr id="18" name="Text Box 24"/>
            <p:cNvSpPr txBox="1">
              <a:spLocks noChangeArrowheads="1"/>
            </p:cNvSpPr>
            <p:nvPr/>
          </p:nvSpPr>
          <p:spPr bwMode="auto">
            <a:xfrm>
              <a:off x="1450" y="1220"/>
              <a:ext cx="330" cy="421"/>
            </a:xfrm>
            <a:prstGeom prst="rect">
              <a:avLst/>
            </a:prstGeom>
            <a:grpFill/>
            <a:ln>
              <a:noFill/>
            </a:ln>
            <a:extLst/>
          </p:spPr>
          <p:txBody>
            <a:bodyPr lIns="68580" tIns="34290" rIns="68580" bIns="34290"/>
            <a:lstStyle/>
            <a:p>
              <a:pPr>
                <a:defRPr/>
              </a:pPr>
              <a:r>
                <a:rPr lang="fr-FR" altLang="ko-KR" sz="1200" dirty="0">
                  <a:solidFill>
                    <a:srgbClr val="000000"/>
                  </a:solidFill>
                  <a:ea typeface="Batang" panose="02030600000101010101" pitchFamily="18" charset="-127"/>
                  <a:cs typeface="Arial" panose="020B0604020202020204" pitchFamily="34" charset="0"/>
                </a:rPr>
                <a:t>1</a:t>
              </a:r>
              <a:endParaRPr lang="fr-FR" altLang="ko-KR" dirty="0"/>
            </a:p>
          </p:txBody>
        </p:sp>
        <p:sp>
          <p:nvSpPr>
            <p:cNvPr id="19" name="Text Box 23"/>
            <p:cNvSpPr txBox="1">
              <a:spLocks noChangeArrowheads="1"/>
            </p:cNvSpPr>
            <p:nvPr/>
          </p:nvSpPr>
          <p:spPr bwMode="auto">
            <a:xfrm>
              <a:off x="2245" y="3047"/>
              <a:ext cx="347" cy="421"/>
            </a:xfrm>
            <a:prstGeom prst="rect">
              <a:avLst/>
            </a:prstGeom>
            <a:grpFill/>
            <a:ln>
              <a:noFill/>
            </a:ln>
            <a:extLst/>
          </p:spPr>
          <p:txBody>
            <a:bodyPr lIns="68580" tIns="34290" rIns="68580" bIns="34290"/>
            <a:lstStyle/>
            <a:p>
              <a:pPr>
                <a:defRPr/>
              </a:pPr>
              <a:r>
                <a:rPr lang="fr-FR" altLang="ko-KR" sz="1200">
                  <a:solidFill>
                    <a:srgbClr val="3333CC"/>
                  </a:solidFill>
                  <a:ea typeface="Batang" panose="02030600000101010101" pitchFamily="18" charset="-127"/>
                  <a:cs typeface="Arial" panose="020B0604020202020204" pitchFamily="34" charset="0"/>
                </a:rPr>
                <a:t>2</a:t>
              </a:r>
              <a:endParaRPr lang="fr-FR" altLang="ko-KR"/>
            </a:p>
          </p:txBody>
        </p:sp>
        <p:sp>
          <p:nvSpPr>
            <p:cNvPr id="20" name="Text Box 22"/>
            <p:cNvSpPr txBox="1">
              <a:spLocks noChangeArrowheads="1"/>
            </p:cNvSpPr>
            <p:nvPr/>
          </p:nvSpPr>
          <p:spPr bwMode="auto">
            <a:xfrm>
              <a:off x="2993" y="4101"/>
              <a:ext cx="347" cy="423"/>
            </a:xfrm>
            <a:prstGeom prst="rect">
              <a:avLst/>
            </a:prstGeom>
            <a:grpFill/>
            <a:ln>
              <a:noFill/>
            </a:ln>
            <a:extLst/>
          </p:spPr>
          <p:txBody>
            <a:bodyPr lIns="68580" tIns="34290" rIns="68580" bIns="34290"/>
            <a:lstStyle/>
            <a:p>
              <a:pPr>
                <a:defRPr/>
              </a:pPr>
              <a:r>
                <a:rPr lang="fr-FR" altLang="ko-KR" sz="1200">
                  <a:solidFill>
                    <a:srgbClr val="009900"/>
                  </a:solidFill>
                  <a:ea typeface="Batang" panose="02030600000101010101" pitchFamily="18" charset="-127"/>
                  <a:cs typeface="Arial" panose="020B0604020202020204" pitchFamily="34" charset="0"/>
                </a:rPr>
                <a:t>3</a:t>
              </a:r>
              <a:endParaRPr lang="fr-FR" altLang="ko-KR"/>
            </a:p>
          </p:txBody>
        </p:sp>
        <p:sp>
          <p:nvSpPr>
            <p:cNvPr id="21" name="Text Box 21"/>
            <p:cNvSpPr txBox="1">
              <a:spLocks noChangeArrowheads="1"/>
            </p:cNvSpPr>
            <p:nvPr/>
          </p:nvSpPr>
          <p:spPr bwMode="auto">
            <a:xfrm>
              <a:off x="5356" y="4312"/>
              <a:ext cx="348" cy="422"/>
            </a:xfrm>
            <a:prstGeom prst="rect">
              <a:avLst/>
            </a:prstGeom>
            <a:grpFill/>
            <a:ln>
              <a:noFill/>
            </a:ln>
            <a:extLst/>
          </p:spPr>
          <p:txBody>
            <a:bodyPr lIns="68580" tIns="34290" rIns="68580" bIns="34290"/>
            <a:lstStyle/>
            <a:p>
              <a:pPr>
                <a:defRPr/>
              </a:pPr>
              <a:r>
                <a:rPr lang="fr-FR" altLang="ko-KR" sz="1200">
                  <a:solidFill>
                    <a:srgbClr val="FF0000"/>
                  </a:solidFill>
                  <a:ea typeface="Batang" panose="02030600000101010101" pitchFamily="18" charset="-127"/>
                  <a:cs typeface="Arial" panose="020B0604020202020204" pitchFamily="34" charset="0"/>
                </a:rPr>
                <a:t>4</a:t>
              </a:r>
              <a:endParaRPr lang="fr-FR" altLang="ko-KR"/>
            </a:p>
          </p:txBody>
        </p:sp>
        <p:sp>
          <p:nvSpPr>
            <p:cNvPr id="22" name="Line 20"/>
            <p:cNvSpPr>
              <a:spLocks noChangeShapeType="1"/>
            </p:cNvSpPr>
            <p:nvPr/>
          </p:nvSpPr>
          <p:spPr bwMode="auto">
            <a:xfrm flipV="1">
              <a:off x="2768" y="1780"/>
              <a:ext cx="0" cy="281"/>
            </a:xfrm>
            <a:prstGeom prst="line">
              <a:avLst/>
            </a:prstGeom>
            <a:grpFill/>
            <a:ln w="9525">
              <a:solidFill>
                <a:srgbClr val="000000"/>
              </a:solidFill>
              <a:round/>
              <a:headEnd/>
              <a:tailEnd type="triangle" w="med" len="med"/>
            </a:ln>
            <a:extLst/>
          </p:spPr>
          <p:txBody>
            <a:bodyPr/>
            <a:lstStyle/>
            <a:p>
              <a:pPr>
                <a:defRPr/>
              </a:pPr>
              <a:endParaRPr lang="en-US"/>
            </a:p>
          </p:txBody>
        </p:sp>
        <p:sp>
          <p:nvSpPr>
            <p:cNvPr id="23" name="Line 19"/>
            <p:cNvSpPr>
              <a:spLocks noChangeShapeType="1"/>
            </p:cNvSpPr>
            <p:nvPr/>
          </p:nvSpPr>
          <p:spPr bwMode="auto">
            <a:xfrm>
              <a:off x="1572" y="1077"/>
              <a:ext cx="2543" cy="0"/>
            </a:xfrm>
            <a:prstGeom prst="line">
              <a:avLst/>
            </a:prstGeom>
            <a:grpFill/>
            <a:ln w="9525">
              <a:solidFill>
                <a:srgbClr val="000000"/>
              </a:solidFill>
              <a:round/>
              <a:headEnd/>
              <a:tailEnd type="triangle" w="med" len="med"/>
            </a:ln>
            <a:extLst/>
          </p:spPr>
          <p:txBody>
            <a:bodyPr/>
            <a:lstStyle/>
            <a:p>
              <a:pPr>
                <a:defRPr/>
              </a:pPr>
              <a:endParaRPr lang="en-US"/>
            </a:p>
          </p:txBody>
        </p:sp>
        <p:sp>
          <p:nvSpPr>
            <p:cNvPr id="24" name="Line 18"/>
            <p:cNvSpPr>
              <a:spLocks noChangeShapeType="1"/>
            </p:cNvSpPr>
            <p:nvPr/>
          </p:nvSpPr>
          <p:spPr bwMode="auto">
            <a:xfrm flipV="1">
              <a:off x="3591" y="818"/>
              <a:ext cx="1" cy="1336"/>
            </a:xfrm>
            <a:prstGeom prst="line">
              <a:avLst/>
            </a:prstGeom>
            <a:grpFill/>
            <a:ln w="9525">
              <a:solidFill>
                <a:srgbClr val="000000"/>
              </a:solidFill>
              <a:round/>
              <a:headEnd/>
              <a:tailEnd type="triangle" w="med" len="med"/>
            </a:ln>
            <a:extLst/>
          </p:spPr>
          <p:txBody>
            <a:bodyPr/>
            <a:lstStyle/>
            <a:p>
              <a:pPr>
                <a:defRPr/>
              </a:pPr>
              <a:endParaRPr lang="en-US"/>
            </a:p>
          </p:txBody>
        </p:sp>
        <p:sp>
          <p:nvSpPr>
            <p:cNvPr id="25" name="Freeform 17"/>
            <p:cNvSpPr>
              <a:spLocks/>
            </p:cNvSpPr>
            <p:nvPr/>
          </p:nvSpPr>
          <p:spPr bwMode="auto">
            <a:xfrm>
              <a:off x="2544" y="2413"/>
              <a:ext cx="1869" cy="1126"/>
            </a:xfrm>
            <a:custGeom>
              <a:avLst/>
              <a:gdLst>
                <a:gd name="T0" fmla="*/ 1200 w 1200"/>
                <a:gd name="T1" fmla="*/ 0 h 768"/>
                <a:gd name="T2" fmla="*/ 1152 w 1200"/>
                <a:gd name="T3" fmla="*/ 48 h 768"/>
                <a:gd name="T4" fmla="*/ 1104 w 1200"/>
                <a:gd name="T5" fmla="*/ 96 h 768"/>
                <a:gd name="T6" fmla="*/ 864 w 1200"/>
                <a:gd name="T7" fmla="*/ 144 h 768"/>
                <a:gd name="T8" fmla="*/ 768 w 1200"/>
                <a:gd name="T9" fmla="*/ 144 h 768"/>
                <a:gd name="T10" fmla="*/ 672 w 1200"/>
                <a:gd name="T11" fmla="*/ 192 h 768"/>
                <a:gd name="T12" fmla="*/ 624 w 1200"/>
                <a:gd name="T13" fmla="*/ 240 h 768"/>
                <a:gd name="T14" fmla="*/ 576 w 1200"/>
                <a:gd name="T15" fmla="*/ 288 h 768"/>
                <a:gd name="T16" fmla="*/ 528 w 1200"/>
                <a:gd name="T17" fmla="*/ 240 h 768"/>
                <a:gd name="T18" fmla="*/ 480 w 1200"/>
                <a:gd name="T19" fmla="*/ 192 h 768"/>
                <a:gd name="T20" fmla="*/ 432 w 1200"/>
                <a:gd name="T21" fmla="*/ 144 h 768"/>
                <a:gd name="T22" fmla="*/ 336 w 1200"/>
                <a:gd name="T23" fmla="*/ 144 h 768"/>
                <a:gd name="T24" fmla="*/ 288 w 1200"/>
                <a:gd name="T25" fmla="*/ 192 h 768"/>
                <a:gd name="T26" fmla="*/ 240 w 1200"/>
                <a:gd name="T27" fmla="*/ 240 h 768"/>
                <a:gd name="T28" fmla="*/ 144 w 1200"/>
                <a:gd name="T29" fmla="*/ 384 h 768"/>
                <a:gd name="T30" fmla="*/ 96 w 1200"/>
                <a:gd name="T31" fmla="*/ 480 h 768"/>
                <a:gd name="T32" fmla="*/ 48 w 1200"/>
                <a:gd name="T33" fmla="*/ 624 h 768"/>
                <a:gd name="T34" fmla="*/ 0 w 1200"/>
                <a:gd name="T35"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0" h="768">
                  <a:moveTo>
                    <a:pt x="1200" y="0"/>
                  </a:moveTo>
                  <a:cubicBezTo>
                    <a:pt x="1184" y="16"/>
                    <a:pt x="1168" y="32"/>
                    <a:pt x="1152" y="48"/>
                  </a:cubicBezTo>
                  <a:cubicBezTo>
                    <a:pt x="1136" y="64"/>
                    <a:pt x="1152" y="80"/>
                    <a:pt x="1104" y="96"/>
                  </a:cubicBezTo>
                  <a:cubicBezTo>
                    <a:pt x="1056" y="112"/>
                    <a:pt x="920" y="136"/>
                    <a:pt x="864" y="144"/>
                  </a:cubicBezTo>
                  <a:cubicBezTo>
                    <a:pt x="808" y="152"/>
                    <a:pt x="800" y="136"/>
                    <a:pt x="768" y="144"/>
                  </a:cubicBezTo>
                  <a:cubicBezTo>
                    <a:pt x="736" y="152"/>
                    <a:pt x="696" y="176"/>
                    <a:pt x="672" y="192"/>
                  </a:cubicBezTo>
                  <a:cubicBezTo>
                    <a:pt x="648" y="208"/>
                    <a:pt x="640" y="224"/>
                    <a:pt x="624" y="240"/>
                  </a:cubicBezTo>
                  <a:cubicBezTo>
                    <a:pt x="608" y="256"/>
                    <a:pt x="592" y="288"/>
                    <a:pt x="576" y="288"/>
                  </a:cubicBezTo>
                  <a:cubicBezTo>
                    <a:pt x="560" y="288"/>
                    <a:pt x="544" y="256"/>
                    <a:pt x="528" y="240"/>
                  </a:cubicBezTo>
                  <a:cubicBezTo>
                    <a:pt x="512" y="224"/>
                    <a:pt x="496" y="208"/>
                    <a:pt x="480" y="192"/>
                  </a:cubicBezTo>
                  <a:cubicBezTo>
                    <a:pt x="464" y="176"/>
                    <a:pt x="456" y="152"/>
                    <a:pt x="432" y="144"/>
                  </a:cubicBezTo>
                  <a:cubicBezTo>
                    <a:pt x="408" y="136"/>
                    <a:pt x="360" y="136"/>
                    <a:pt x="336" y="144"/>
                  </a:cubicBezTo>
                  <a:cubicBezTo>
                    <a:pt x="312" y="152"/>
                    <a:pt x="304" y="176"/>
                    <a:pt x="288" y="192"/>
                  </a:cubicBezTo>
                  <a:cubicBezTo>
                    <a:pt x="272" y="208"/>
                    <a:pt x="264" y="208"/>
                    <a:pt x="240" y="240"/>
                  </a:cubicBezTo>
                  <a:cubicBezTo>
                    <a:pt x="216" y="272"/>
                    <a:pt x="168" y="344"/>
                    <a:pt x="144" y="384"/>
                  </a:cubicBezTo>
                  <a:cubicBezTo>
                    <a:pt x="120" y="424"/>
                    <a:pt x="112" y="440"/>
                    <a:pt x="96" y="480"/>
                  </a:cubicBezTo>
                  <a:cubicBezTo>
                    <a:pt x="80" y="520"/>
                    <a:pt x="64" y="576"/>
                    <a:pt x="48" y="624"/>
                  </a:cubicBezTo>
                  <a:cubicBezTo>
                    <a:pt x="32" y="672"/>
                    <a:pt x="8" y="744"/>
                    <a:pt x="0" y="768"/>
                  </a:cubicBezTo>
                </a:path>
              </a:pathLst>
            </a:custGeom>
            <a:grpFill/>
            <a:ln w="28575">
              <a:solidFill>
                <a:srgbClr val="3333CC"/>
              </a:solidFill>
              <a:round/>
              <a:headEnd/>
              <a:tailEnd/>
            </a:ln>
            <a:extLst/>
          </p:spPr>
          <p:txBody>
            <a:bodyPr/>
            <a:lstStyle/>
            <a:p>
              <a:pPr>
                <a:defRPr/>
              </a:pPr>
              <a:endParaRPr lang="en-US"/>
            </a:p>
          </p:txBody>
        </p:sp>
        <p:sp>
          <p:nvSpPr>
            <p:cNvPr id="26" name="Freeform 16"/>
            <p:cNvSpPr>
              <a:spLocks/>
            </p:cNvSpPr>
            <p:nvPr/>
          </p:nvSpPr>
          <p:spPr bwMode="auto">
            <a:xfrm>
              <a:off x="1871" y="1077"/>
              <a:ext cx="1870" cy="1126"/>
            </a:xfrm>
            <a:custGeom>
              <a:avLst/>
              <a:gdLst>
                <a:gd name="T0" fmla="*/ 2928 w 2928"/>
                <a:gd name="T1" fmla="*/ 0 h 1680"/>
                <a:gd name="T2" fmla="*/ 2880 w 2928"/>
                <a:gd name="T3" fmla="*/ 96 h 1680"/>
                <a:gd name="T4" fmla="*/ 2832 w 2928"/>
                <a:gd name="T5" fmla="*/ 144 h 1680"/>
                <a:gd name="T6" fmla="*/ 2640 w 2928"/>
                <a:gd name="T7" fmla="*/ 192 h 1680"/>
                <a:gd name="T8" fmla="*/ 2400 w 2928"/>
                <a:gd name="T9" fmla="*/ 240 h 1680"/>
                <a:gd name="T10" fmla="*/ 2016 w 2928"/>
                <a:gd name="T11" fmla="*/ 288 h 1680"/>
                <a:gd name="T12" fmla="*/ 1728 w 2928"/>
                <a:gd name="T13" fmla="*/ 288 h 1680"/>
                <a:gd name="T14" fmla="*/ 1680 w 2928"/>
                <a:gd name="T15" fmla="*/ 336 h 1680"/>
                <a:gd name="T16" fmla="*/ 1632 w 2928"/>
                <a:gd name="T17" fmla="*/ 384 h 1680"/>
                <a:gd name="T18" fmla="*/ 1584 w 2928"/>
                <a:gd name="T19" fmla="*/ 528 h 1680"/>
                <a:gd name="T20" fmla="*/ 1536 w 2928"/>
                <a:gd name="T21" fmla="*/ 672 h 1680"/>
                <a:gd name="T22" fmla="*/ 1488 w 2928"/>
                <a:gd name="T23" fmla="*/ 864 h 1680"/>
                <a:gd name="T24" fmla="*/ 1440 w 2928"/>
                <a:gd name="T25" fmla="*/ 912 h 1680"/>
                <a:gd name="T26" fmla="*/ 1344 w 2928"/>
                <a:gd name="T27" fmla="*/ 912 h 1680"/>
                <a:gd name="T28" fmla="*/ 1248 w 2928"/>
                <a:gd name="T29" fmla="*/ 720 h 1680"/>
                <a:gd name="T30" fmla="*/ 1152 w 2928"/>
                <a:gd name="T31" fmla="*/ 384 h 1680"/>
                <a:gd name="T32" fmla="*/ 1104 w 2928"/>
                <a:gd name="T33" fmla="*/ 336 h 1680"/>
                <a:gd name="T34" fmla="*/ 912 w 2928"/>
                <a:gd name="T35" fmla="*/ 336 h 1680"/>
                <a:gd name="T36" fmla="*/ 672 w 2928"/>
                <a:gd name="T37" fmla="*/ 480 h 1680"/>
                <a:gd name="T38" fmla="*/ 480 w 2928"/>
                <a:gd name="T39" fmla="*/ 672 h 1680"/>
                <a:gd name="T40" fmla="*/ 288 w 2928"/>
                <a:gd name="T41" fmla="*/ 960 h 1680"/>
                <a:gd name="T42" fmla="*/ 96 w 2928"/>
                <a:gd name="T43" fmla="*/ 1440 h 1680"/>
                <a:gd name="T44" fmla="*/ 0 w 2928"/>
                <a:gd name="T45"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8" h="1680">
                  <a:moveTo>
                    <a:pt x="2928" y="0"/>
                  </a:moveTo>
                  <a:cubicBezTo>
                    <a:pt x="2912" y="36"/>
                    <a:pt x="2896" y="72"/>
                    <a:pt x="2880" y="96"/>
                  </a:cubicBezTo>
                  <a:cubicBezTo>
                    <a:pt x="2864" y="120"/>
                    <a:pt x="2872" y="128"/>
                    <a:pt x="2832" y="144"/>
                  </a:cubicBezTo>
                  <a:cubicBezTo>
                    <a:pt x="2792" y="160"/>
                    <a:pt x="2712" y="176"/>
                    <a:pt x="2640" y="192"/>
                  </a:cubicBezTo>
                  <a:cubicBezTo>
                    <a:pt x="2568" y="208"/>
                    <a:pt x="2504" y="224"/>
                    <a:pt x="2400" y="240"/>
                  </a:cubicBezTo>
                  <a:cubicBezTo>
                    <a:pt x="2296" y="256"/>
                    <a:pt x="2128" y="280"/>
                    <a:pt x="2016" y="288"/>
                  </a:cubicBezTo>
                  <a:cubicBezTo>
                    <a:pt x="1904" y="296"/>
                    <a:pt x="1784" y="280"/>
                    <a:pt x="1728" y="288"/>
                  </a:cubicBezTo>
                  <a:cubicBezTo>
                    <a:pt x="1672" y="296"/>
                    <a:pt x="1696" y="320"/>
                    <a:pt x="1680" y="336"/>
                  </a:cubicBezTo>
                  <a:cubicBezTo>
                    <a:pt x="1664" y="352"/>
                    <a:pt x="1648" y="352"/>
                    <a:pt x="1632" y="384"/>
                  </a:cubicBezTo>
                  <a:cubicBezTo>
                    <a:pt x="1616" y="416"/>
                    <a:pt x="1600" y="480"/>
                    <a:pt x="1584" y="528"/>
                  </a:cubicBezTo>
                  <a:cubicBezTo>
                    <a:pt x="1568" y="576"/>
                    <a:pt x="1552" y="616"/>
                    <a:pt x="1536" y="672"/>
                  </a:cubicBezTo>
                  <a:cubicBezTo>
                    <a:pt x="1520" y="728"/>
                    <a:pt x="1504" y="824"/>
                    <a:pt x="1488" y="864"/>
                  </a:cubicBezTo>
                  <a:cubicBezTo>
                    <a:pt x="1472" y="904"/>
                    <a:pt x="1464" y="904"/>
                    <a:pt x="1440" y="912"/>
                  </a:cubicBezTo>
                  <a:cubicBezTo>
                    <a:pt x="1416" y="920"/>
                    <a:pt x="1376" y="944"/>
                    <a:pt x="1344" y="912"/>
                  </a:cubicBezTo>
                  <a:cubicBezTo>
                    <a:pt x="1312" y="880"/>
                    <a:pt x="1280" y="808"/>
                    <a:pt x="1248" y="720"/>
                  </a:cubicBezTo>
                  <a:cubicBezTo>
                    <a:pt x="1216" y="632"/>
                    <a:pt x="1176" y="448"/>
                    <a:pt x="1152" y="384"/>
                  </a:cubicBezTo>
                  <a:cubicBezTo>
                    <a:pt x="1128" y="320"/>
                    <a:pt x="1144" y="344"/>
                    <a:pt x="1104" y="336"/>
                  </a:cubicBezTo>
                  <a:cubicBezTo>
                    <a:pt x="1064" y="328"/>
                    <a:pt x="984" y="312"/>
                    <a:pt x="912" y="336"/>
                  </a:cubicBezTo>
                  <a:cubicBezTo>
                    <a:pt x="840" y="360"/>
                    <a:pt x="744" y="424"/>
                    <a:pt x="672" y="480"/>
                  </a:cubicBezTo>
                  <a:cubicBezTo>
                    <a:pt x="600" y="536"/>
                    <a:pt x="544" y="592"/>
                    <a:pt x="480" y="672"/>
                  </a:cubicBezTo>
                  <a:cubicBezTo>
                    <a:pt x="416" y="752"/>
                    <a:pt x="352" y="832"/>
                    <a:pt x="288" y="960"/>
                  </a:cubicBezTo>
                  <a:cubicBezTo>
                    <a:pt x="224" y="1088"/>
                    <a:pt x="144" y="1320"/>
                    <a:pt x="96" y="1440"/>
                  </a:cubicBezTo>
                  <a:cubicBezTo>
                    <a:pt x="48" y="1560"/>
                    <a:pt x="16" y="1640"/>
                    <a:pt x="0" y="1680"/>
                  </a:cubicBezTo>
                </a:path>
              </a:pathLst>
            </a:custGeom>
            <a:grpFill/>
            <a:ln w="28575">
              <a:solidFill>
                <a:srgbClr val="000000"/>
              </a:solidFill>
              <a:round/>
              <a:headEnd/>
              <a:tailEnd/>
            </a:ln>
            <a:extLst/>
          </p:spPr>
          <p:txBody>
            <a:bodyPr/>
            <a:lstStyle/>
            <a:p>
              <a:pPr>
                <a:defRPr/>
              </a:pPr>
              <a:endParaRPr lang="en-US"/>
            </a:p>
          </p:txBody>
        </p:sp>
        <p:sp>
          <p:nvSpPr>
            <p:cNvPr id="27" name="Line 15"/>
            <p:cNvSpPr>
              <a:spLocks noChangeShapeType="1"/>
            </p:cNvSpPr>
            <p:nvPr/>
          </p:nvSpPr>
          <p:spPr bwMode="auto">
            <a:xfrm>
              <a:off x="2320" y="2413"/>
              <a:ext cx="2468" cy="0"/>
            </a:xfrm>
            <a:prstGeom prst="line">
              <a:avLst/>
            </a:prstGeom>
            <a:grpFill/>
            <a:ln w="9525">
              <a:solidFill>
                <a:srgbClr val="000000"/>
              </a:solidFill>
              <a:round/>
              <a:headEnd/>
              <a:tailEnd type="triangle" w="med" len="med"/>
            </a:ln>
            <a:extLst/>
          </p:spPr>
          <p:txBody>
            <a:bodyPr/>
            <a:lstStyle/>
            <a:p>
              <a:pPr>
                <a:defRPr/>
              </a:pPr>
              <a:endParaRPr lang="en-US"/>
            </a:p>
          </p:txBody>
        </p:sp>
        <p:sp>
          <p:nvSpPr>
            <p:cNvPr id="28" name="Line 14"/>
            <p:cNvSpPr>
              <a:spLocks noChangeShapeType="1"/>
            </p:cNvSpPr>
            <p:nvPr/>
          </p:nvSpPr>
          <p:spPr bwMode="auto">
            <a:xfrm flipV="1">
              <a:off x="4264" y="2132"/>
              <a:ext cx="0" cy="1266"/>
            </a:xfrm>
            <a:prstGeom prst="line">
              <a:avLst/>
            </a:prstGeom>
            <a:grpFill/>
            <a:ln w="9525">
              <a:solidFill>
                <a:srgbClr val="000000"/>
              </a:solidFill>
              <a:round/>
              <a:headEnd/>
              <a:tailEnd type="triangle" w="med" len="med"/>
            </a:ln>
            <a:extLst/>
          </p:spPr>
          <p:txBody>
            <a:bodyPr/>
            <a:lstStyle/>
            <a:p>
              <a:pPr>
                <a:defRPr/>
              </a:pPr>
              <a:endParaRPr lang="en-US"/>
            </a:p>
          </p:txBody>
        </p:sp>
        <p:sp>
          <p:nvSpPr>
            <p:cNvPr id="29" name="Freeform 13"/>
            <p:cNvSpPr>
              <a:spLocks/>
            </p:cNvSpPr>
            <p:nvPr/>
          </p:nvSpPr>
          <p:spPr bwMode="auto">
            <a:xfrm>
              <a:off x="3367" y="3468"/>
              <a:ext cx="1869" cy="1126"/>
            </a:xfrm>
            <a:custGeom>
              <a:avLst/>
              <a:gdLst>
                <a:gd name="T0" fmla="*/ 2928 w 2928"/>
                <a:gd name="T1" fmla="*/ 0 h 1680"/>
                <a:gd name="T2" fmla="*/ 2880 w 2928"/>
                <a:gd name="T3" fmla="*/ 96 h 1680"/>
                <a:gd name="T4" fmla="*/ 2832 w 2928"/>
                <a:gd name="T5" fmla="*/ 144 h 1680"/>
                <a:gd name="T6" fmla="*/ 2640 w 2928"/>
                <a:gd name="T7" fmla="*/ 192 h 1680"/>
                <a:gd name="T8" fmla="*/ 2400 w 2928"/>
                <a:gd name="T9" fmla="*/ 240 h 1680"/>
                <a:gd name="T10" fmla="*/ 2016 w 2928"/>
                <a:gd name="T11" fmla="*/ 288 h 1680"/>
                <a:gd name="T12" fmla="*/ 1728 w 2928"/>
                <a:gd name="T13" fmla="*/ 288 h 1680"/>
                <a:gd name="T14" fmla="*/ 1680 w 2928"/>
                <a:gd name="T15" fmla="*/ 336 h 1680"/>
                <a:gd name="T16" fmla="*/ 1632 w 2928"/>
                <a:gd name="T17" fmla="*/ 384 h 1680"/>
                <a:gd name="T18" fmla="*/ 1584 w 2928"/>
                <a:gd name="T19" fmla="*/ 528 h 1680"/>
                <a:gd name="T20" fmla="*/ 1536 w 2928"/>
                <a:gd name="T21" fmla="*/ 672 h 1680"/>
                <a:gd name="T22" fmla="*/ 1488 w 2928"/>
                <a:gd name="T23" fmla="*/ 864 h 1680"/>
                <a:gd name="T24" fmla="*/ 1440 w 2928"/>
                <a:gd name="T25" fmla="*/ 912 h 1680"/>
                <a:gd name="T26" fmla="*/ 1344 w 2928"/>
                <a:gd name="T27" fmla="*/ 912 h 1680"/>
                <a:gd name="T28" fmla="*/ 1248 w 2928"/>
                <a:gd name="T29" fmla="*/ 720 h 1680"/>
                <a:gd name="T30" fmla="*/ 1152 w 2928"/>
                <a:gd name="T31" fmla="*/ 384 h 1680"/>
                <a:gd name="T32" fmla="*/ 1104 w 2928"/>
                <a:gd name="T33" fmla="*/ 336 h 1680"/>
                <a:gd name="T34" fmla="*/ 912 w 2928"/>
                <a:gd name="T35" fmla="*/ 336 h 1680"/>
                <a:gd name="T36" fmla="*/ 672 w 2928"/>
                <a:gd name="T37" fmla="*/ 480 h 1680"/>
                <a:gd name="T38" fmla="*/ 480 w 2928"/>
                <a:gd name="T39" fmla="*/ 672 h 1680"/>
                <a:gd name="T40" fmla="*/ 288 w 2928"/>
                <a:gd name="T41" fmla="*/ 960 h 1680"/>
                <a:gd name="T42" fmla="*/ 96 w 2928"/>
                <a:gd name="T43" fmla="*/ 1440 h 1680"/>
                <a:gd name="T44" fmla="*/ 0 w 2928"/>
                <a:gd name="T45"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8" h="1680">
                  <a:moveTo>
                    <a:pt x="2928" y="0"/>
                  </a:moveTo>
                  <a:cubicBezTo>
                    <a:pt x="2912" y="36"/>
                    <a:pt x="2896" y="72"/>
                    <a:pt x="2880" y="96"/>
                  </a:cubicBezTo>
                  <a:cubicBezTo>
                    <a:pt x="2864" y="120"/>
                    <a:pt x="2872" y="128"/>
                    <a:pt x="2832" y="144"/>
                  </a:cubicBezTo>
                  <a:cubicBezTo>
                    <a:pt x="2792" y="160"/>
                    <a:pt x="2712" y="176"/>
                    <a:pt x="2640" y="192"/>
                  </a:cubicBezTo>
                  <a:cubicBezTo>
                    <a:pt x="2568" y="208"/>
                    <a:pt x="2504" y="224"/>
                    <a:pt x="2400" y="240"/>
                  </a:cubicBezTo>
                  <a:cubicBezTo>
                    <a:pt x="2296" y="256"/>
                    <a:pt x="2128" y="280"/>
                    <a:pt x="2016" y="288"/>
                  </a:cubicBezTo>
                  <a:cubicBezTo>
                    <a:pt x="1904" y="296"/>
                    <a:pt x="1784" y="280"/>
                    <a:pt x="1728" y="288"/>
                  </a:cubicBezTo>
                  <a:cubicBezTo>
                    <a:pt x="1672" y="296"/>
                    <a:pt x="1696" y="320"/>
                    <a:pt x="1680" y="336"/>
                  </a:cubicBezTo>
                  <a:cubicBezTo>
                    <a:pt x="1664" y="352"/>
                    <a:pt x="1648" y="352"/>
                    <a:pt x="1632" y="384"/>
                  </a:cubicBezTo>
                  <a:cubicBezTo>
                    <a:pt x="1616" y="416"/>
                    <a:pt x="1600" y="480"/>
                    <a:pt x="1584" y="528"/>
                  </a:cubicBezTo>
                  <a:cubicBezTo>
                    <a:pt x="1568" y="576"/>
                    <a:pt x="1552" y="616"/>
                    <a:pt x="1536" y="672"/>
                  </a:cubicBezTo>
                  <a:cubicBezTo>
                    <a:pt x="1520" y="728"/>
                    <a:pt x="1504" y="824"/>
                    <a:pt x="1488" y="864"/>
                  </a:cubicBezTo>
                  <a:cubicBezTo>
                    <a:pt x="1472" y="904"/>
                    <a:pt x="1464" y="904"/>
                    <a:pt x="1440" y="912"/>
                  </a:cubicBezTo>
                  <a:cubicBezTo>
                    <a:pt x="1416" y="920"/>
                    <a:pt x="1376" y="944"/>
                    <a:pt x="1344" y="912"/>
                  </a:cubicBezTo>
                  <a:cubicBezTo>
                    <a:pt x="1312" y="880"/>
                    <a:pt x="1280" y="808"/>
                    <a:pt x="1248" y="720"/>
                  </a:cubicBezTo>
                  <a:cubicBezTo>
                    <a:pt x="1216" y="632"/>
                    <a:pt x="1176" y="448"/>
                    <a:pt x="1152" y="384"/>
                  </a:cubicBezTo>
                  <a:cubicBezTo>
                    <a:pt x="1128" y="320"/>
                    <a:pt x="1144" y="344"/>
                    <a:pt x="1104" y="336"/>
                  </a:cubicBezTo>
                  <a:cubicBezTo>
                    <a:pt x="1064" y="328"/>
                    <a:pt x="984" y="312"/>
                    <a:pt x="912" y="336"/>
                  </a:cubicBezTo>
                  <a:cubicBezTo>
                    <a:pt x="840" y="360"/>
                    <a:pt x="744" y="424"/>
                    <a:pt x="672" y="480"/>
                  </a:cubicBezTo>
                  <a:cubicBezTo>
                    <a:pt x="600" y="536"/>
                    <a:pt x="544" y="592"/>
                    <a:pt x="480" y="672"/>
                  </a:cubicBezTo>
                  <a:cubicBezTo>
                    <a:pt x="416" y="752"/>
                    <a:pt x="352" y="832"/>
                    <a:pt x="288" y="960"/>
                  </a:cubicBezTo>
                  <a:cubicBezTo>
                    <a:pt x="224" y="1088"/>
                    <a:pt x="144" y="1320"/>
                    <a:pt x="96" y="1440"/>
                  </a:cubicBezTo>
                  <a:cubicBezTo>
                    <a:pt x="48" y="1560"/>
                    <a:pt x="16" y="1640"/>
                    <a:pt x="0" y="1680"/>
                  </a:cubicBezTo>
                </a:path>
              </a:pathLst>
            </a:custGeom>
            <a:grpFill/>
            <a:ln w="19050">
              <a:solidFill>
                <a:srgbClr val="000000"/>
              </a:solidFill>
              <a:prstDash val="dash"/>
              <a:round/>
              <a:headEnd/>
              <a:tailEnd/>
            </a:ln>
            <a:extLst/>
          </p:spPr>
          <p:txBody>
            <a:bodyPr/>
            <a:lstStyle/>
            <a:p>
              <a:pPr>
                <a:defRPr/>
              </a:pPr>
              <a:endParaRPr lang="en-US"/>
            </a:p>
          </p:txBody>
        </p:sp>
        <p:sp>
          <p:nvSpPr>
            <p:cNvPr id="30" name="Freeform 12"/>
            <p:cNvSpPr>
              <a:spLocks/>
            </p:cNvSpPr>
            <p:nvPr/>
          </p:nvSpPr>
          <p:spPr bwMode="auto">
            <a:xfrm>
              <a:off x="3367" y="3468"/>
              <a:ext cx="1869" cy="1056"/>
            </a:xfrm>
            <a:custGeom>
              <a:avLst/>
              <a:gdLst>
                <a:gd name="T0" fmla="*/ 1200 w 1200"/>
                <a:gd name="T1" fmla="*/ 0 h 720"/>
                <a:gd name="T2" fmla="*/ 1152 w 1200"/>
                <a:gd name="T3" fmla="*/ 48 h 720"/>
                <a:gd name="T4" fmla="*/ 1104 w 1200"/>
                <a:gd name="T5" fmla="*/ 96 h 720"/>
                <a:gd name="T6" fmla="*/ 960 w 1200"/>
                <a:gd name="T7" fmla="*/ 144 h 720"/>
                <a:gd name="T8" fmla="*/ 816 w 1200"/>
                <a:gd name="T9" fmla="*/ 144 h 720"/>
                <a:gd name="T10" fmla="*/ 720 w 1200"/>
                <a:gd name="T11" fmla="*/ 144 h 720"/>
                <a:gd name="T12" fmla="*/ 672 w 1200"/>
                <a:gd name="T13" fmla="*/ 192 h 720"/>
                <a:gd name="T14" fmla="*/ 576 w 1200"/>
                <a:gd name="T15" fmla="*/ 192 h 720"/>
                <a:gd name="T16" fmla="*/ 480 w 1200"/>
                <a:gd name="T17" fmla="*/ 192 h 720"/>
                <a:gd name="T18" fmla="*/ 432 w 1200"/>
                <a:gd name="T19" fmla="*/ 144 h 720"/>
                <a:gd name="T20" fmla="*/ 288 w 1200"/>
                <a:gd name="T21" fmla="*/ 192 h 720"/>
                <a:gd name="T22" fmla="*/ 240 w 1200"/>
                <a:gd name="T23" fmla="*/ 240 h 720"/>
                <a:gd name="T24" fmla="*/ 192 w 1200"/>
                <a:gd name="T25" fmla="*/ 288 h 720"/>
                <a:gd name="T26" fmla="*/ 144 w 1200"/>
                <a:gd name="T27" fmla="*/ 384 h 720"/>
                <a:gd name="T28" fmla="*/ 96 w 1200"/>
                <a:gd name="T29" fmla="*/ 480 h 720"/>
                <a:gd name="T30" fmla="*/ 48 w 1200"/>
                <a:gd name="T31" fmla="*/ 624 h 720"/>
                <a:gd name="T32" fmla="*/ 0 w 1200"/>
                <a:gd name="T3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0" h="720">
                  <a:moveTo>
                    <a:pt x="1200" y="0"/>
                  </a:moveTo>
                  <a:cubicBezTo>
                    <a:pt x="1184" y="16"/>
                    <a:pt x="1168" y="32"/>
                    <a:pt x="1152" y="48"/>
                  </a:cubicBezTo>
                  <a:cubicBezTo>
                    <a:pt x="1136" y="64"/>
                    <a:pt x="1136" y="80"/>
                    <a:pt x="1104" y="96"/>
                  </a:cubicBezTo>
                  <a:cubicBezTo>
                    <a:pt x="1072" y="112"/>
                    <a:pt x="1008" y="136"/>
                    <a:pt x="960" y="144"/>
                  </a:cubicBezTo>
                  <a:cubicBezTo>
                    <a:pt x="912" y="152"/>
                    <a:pt x="856" y="144"/>
                    <a:pt x="816" y="144"/>
                  </a:cubicBezTo>
                  <a:cubicBezTo>
                    <a:pt x="776" y="144"/>
                    <a:pt x="744" y="136"/>
                    <a:pt x="720" y="144"/>
                  </a:cubicBezTo>
                  <a:cubicBezTo>
                    <a:pt x="696" y="152"/>
                    <a:pt x="696" y="184"/>
                    <a:pt x="672" y="192"/>
                  </a:cubicBezTo>
                  <a:cubicBezTo>
                    <a:pt x="648" y="200"/>
                    <a:pt x="608" y="192"/>
                    <a:pt x="576" y="192"/>
                  </a:cubicBezTo>
                  <a:cubicBezTo>
                    <a:pt x="544" y="192"/>
                    <a:pt x="504" y="200"/>
                    <a:pt x="480" y="192"/>
                  </a:cubicBezTo>
                  <a:cubicBezTo>
                    <a:pt x="456" y="184"/>
                    <a:pt x="464" y="144"/>
                    <a:pt x="432" y="144"/>
                  </a:cubicBezTo>
                  <a:cubicBezTo>
                    <a:pt x="400" y="144"/>
                    <a:pt x="320" y="176"/>
                    <a:pt x="288" y="192"/>
                  </a:cubicBezTo>
                  <a:cubicBezTo>
                    <a:pt x="256" y="208"/>
                    <a:pt x="256" y="224"/>
                    <a:pt x="240" y="240"/>
                  </a:cubicBezTo>
                  <a:cubicBezTo>
                    <a:pt x="224" y="256"/>
                    <a:pt x="208" y="264"/>
                    <a:pt x="192" y="288"/>
                  </a:cubicBezTo>
                  <a:cubicBezTo>
                    <a:pt x="176" y="312"/>
                    <a:pt x="160" y="352"/>
                    <a:pt x="144" y="384"/>
                  </a:cubicBezTo>
                  <a:cubicBezTo>
                    <a:pt x="128" y="416"/>
                    <a:pt x="112" y="440"/>
                    <a:pt x="96" y="480"/>
                  </a:cubicBezTo>
                  <a:cubicBezTo>
                    <a:pt x="80" y="520"/>
                    <a:pt x="64" y="584"/>
                    <a:pt x="48" y="624"/>
                  </a:cubicBezTo>
                  <a:cubicBezTo>
                    <a:pt x="32" y="664"/>
                    <a:pt x="8" y="704"/>
                    <a:pt x="0" y="720"/>
                  </a:cubicBezTo>
                </a:path>
              </a:pathLst>
            </a:custGeom>
            <a:grpFill/>
            <a:ln w="28575">
              <a:solidFill>
                <a:srgbClr val="008000"/>
              </a:solidFill>
              <a:round/>
              <a:headEnd/>
              <a:tailEnd/>
            </a:ln>
            <a:extLst/>
          </p:spPr>
          <p:txBody>
            <a:bodyPr/>
            <a:lstStyle/>
            <a:p>
              <a:pPr>
                <a:defRPr/>
              </a:pPr>
              <a:endParaRPr lang="en-US"/>
            </a:p>
          </p:txBody>
        </p:sp>
        <p:sp>
          <p:nvSpPr>
            <p:cNvPr id="31" name="Line 11"/>
            <p:cNvSpPr>
              <a:spLocks noChangeShapeType="1"/>
            </p:cNvSpPr>
            <p:nvPr/>
          </p:nvSpPr>
          <p:spPr bwMode="auto">
            <a:xfrm flipV="1">
              <a:off x="5087" y="3117"/>
              <a:ext cx="0" cy="1336"/>
            </a:xfrm>
            <a:prstGeom prst="line">
              <a:avLst/>
            </a:prstGeom>
            <a:grpFill/>
            <a:ln w="9525">
              <a:solidFill>
                <a:srgbClr val="000000"/>
              </a:solidFill>
              <a:round/>
              <a:headEnd/>
              <a:tailEnd type="triangle" w="med" len="med"/>
            </a:ln>
            <a:extLst/>
          </p:spPr>
          <p:txBody>
            <a:bodyPr/>
            <a:lstStyle/>
            <a:p>
              <a:pPr>
                <a:defRPr/>
              </a:pPr>
              <a:endParaRPr lang="en-US"/>
            </a:p>
          </p:txBody>
        </p:sp>
        <p:sp>
          <p:nvSpPr>
            <p:cNvPr id="32" name="Line 10"/>
            <p:cNvSpPr>
              <a:spLocks noChangeShapeType="1"/>
            </p:cNvSpPr>
            <p:nvPr/>
          </p:nvSpPr>
          <p:spPr bwMode="auto">
            <a:xfrm flipV="1">
              <a:off x="2843" y="3468"/>
              <a:ext cx="2693" cy="0"/>
            </a:xfrm>
            <a:prstGeom prst="line">
              <a:avLst/>
            </a:prstGeom>
            <a:grpFill/>
            <a:ln w="9525">
              <a:solidFill>
                <a:srgbClr val="000000"/>
              </a:solidFill>
              <a:round/>
              <a:headEnd/>
              <a:tailEnd type="triangle" w="med" len="med"/>
            </a:ln>
            <a:extLst/>
          </p:spPr>
          <p:txBody>
            <a:bodyPr/>
            <a:lstStyle/>
            <a:p>
              <a:pPr>
                <a:defRPr/>
              </a:pPr>
              <a:endParaRPr lang="en-US"/>
            </a:p>
          </p:txBody>
        </p:sp>
        <p:sp>
          <p:nvSpPr>
            <p:cNvPr id="33" name="Freeform 9"/>
            <p:cNvSpPr>
              <a:spLocks/>
            </p:cNvSpPr>
            <p:nvPr/>
          </p:nvSpPr>
          <p:spPr bwMode="auto">
            <a:xfrm>
              <a:off x="5730" y="3609"/>
              <a:ext cx="1870" cy="1125"/>
            </a:xfrm>
            <a:custGeom>
              <a:avLst/>
              <a:gdLst>
                <a:gd name="T0" fmla="*/ 2928 w 2928"/>
                <a:gd name="T1" fmla="*/ 0 h 1680"/>
                <a:gd name="T2" fmla="*/ 2880 w 2928"/>
                <a:gd name="T3" fmla="*/ 96 h 1680"/>
                <a:gd name="T4" fmla="*/ 2832 w 2928"/>
                <a:gd name="T5" fmla="*/ 144 h 1680"/>
                <a:gd name="T6" fmla="*/ 2640 w 2928"/>
                <a:gd name="T7" fmla="*/ 192 h 1680"/>
                <a:gd name="T8" fmla="*/ 2400 w 2928"/>
                <a:gd name="T9" fmla="*/ 240 h 1680"/>
                <a:gd name="T10" fmla="*/ 2016 w 2928"/>
                <a:gd name="T11" fmla="*/ 288 h 1680"/>
                <a:gd name="T12" fmla="*/ 1728 w 2928"/>
                <a:gd name="T13" fmla="*/ 288 h 1680"/>
                <a:gd name="T14" fmla="*/ 1680 w 2928"/>
                <a:gd name="T15" fmla="*/ 336 h 1680"/>
                <a:gd name="T16" fmla="*/ 1632 w 2928"/>
                <a:gd name="T17" fmla="*/ 384 h 1680"/>
                <a:gd name="T18" fmla="*/ 1584 w 2928"/>
                <a:gd name="T19" fmla="*/ 528 h 1680"/>
                <a:gd name="T20" fmla="*/ 1536 w 2928"/>
                <a:gd name="T21" fmla="*/ 672 h 1680"/>
                <a:gd name="T22" fmla="*/ 1488 w 2928"/>
                <a:gd name="T23" fmla="*/ 864 h 1680"/>
                <a:gd name="T24" fmla="*/ 1440 w 2928"/>
                <a:gd name="T25" fmla="*/ 912 h 1680"/>
                <a:gd name="T26" fmla="*/ 1344 w 2928"/>
                <a:gd name="T27" fmla="*/ 912 h 1680"/>
                <a:gd name="T28" fmla="*/ 1248 w 2928"/>
                <a:gd name="T29" fmla="*/ 720 h 1680"/>
                <a:gd name="T30" fmla="*/ 1152 w 2928"/>
                <a:gd name="T31" fmla="*/ 384 h 1680"/>
                <a:gd name="T32" fmla="*/ 1104 w 2928"/>
                <a:gd name="T33" fmla="*/ 336 h 1680"/>
                <a:gd name="T34" fmla="*/ 912 w 2928"/>
                <a:gd name="T35" fmla="*/ 336 h 1680"/>
                <a:gd name="T36" fmla="*/ 672 w 2928"/>
                <a:gd name="T37" fmla="*/ 480 h 1680"/>
                <a:gd name="T38" fmla="*/ 480 w 2928"/>
                <a:gd name="T39" fmla="*/ 672 h 1680"/>
                <a:gd name="T40" fmla="*/ 288 w 2928"/>
                <a:gd name="T41" fmla="*/ 960 h 1680"/>
                <a:gd name="T42" fmla="*/ 96 w 2928"/>
                <a:gd name="T43" fmla="*/ 1440 h 1680"/>
                <a:gd name="T44" fmla="*/ 0 w 2928"/>
                <a:gd name="T45"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8" h="1680">
                  <a:moveTo>
                    <a:pt x="2928" y="0"/>
                  </a:moveTo>
                  <a:cubicBezTo>
                    <a:pt x="2912" y="36"/>
                    <a:pt x="2896" y="72"/>
                    <a:pt x="2880" y="96"/>
                  </a:cubicBezTo>
                  <a:cubicBezTo>
                    <a:pt x="2864" y="120"/>
                    <a:pt x="2872" y="128"/>
                    <a:pt x="2832" y="144"/>
                  </a:cubicBezTo>
                  <a:cubicBezTo>
                    <a:pt x="2792" y="160"/>
                    <a:pt x="2712" y="176"/>
                    <a:pt x="2640" y="192"/>
                  </a:cubicBezTo>
                  <a:cubicBezTo>
                    <a:pt x="2568" y="208"/>
                    <a:pt x="2504" y="224"/>
                    <a:pt x="2400" y="240"/>
                  </a:cubicBezTo>
                  <a:cubicBezTo>
                    <a:pt x="2296" y="256"/>
                    <a:pt x="2128" y="280"/>
                    <a:pt x="2016" y="288"/>
                  </a:cubicBezTo>
                  <a:cubicBezTo>
                    <a:pt x="1904" y="296"/>
                    <a:pt x="1784" y="280"/>
                    <a:pt x="1728" y="288"/>
                  </a:cubicBezTo>
                  <a:cubicBezTo>
                    <a:pt x="1672" y="296"/>
                    <a:pt x="1696" y="320"/>
                    <a:pt x="1680" y="336"/>
                  </a:cubicBezTo>
                  <a:cubicBezTo>
                    <a:pt x="1664" y="352"/>
                    <a:pt x="1648" y="352"/>
                    <a:pt x="1632" y="384"/>
                  </a:cubicBezTo>
                  <a:cubicBezTo>
                    <a:pt x="1616" y="416"/>
                    <a:pt x="1600" y="480"/>
                    <a:pt x="1584" y="528"/>
                  </a:cubicBezTo>
                  <a:cubicBezTo>
                    <a:pt x="1568" y="576"/>
                    <a:pt x="1552" y="616"/>
                    <a:pt x="1536" y="672"/>
                  </a:cubicBezTo>
                  <a:cubicBezTo>
                    <a:pt x="1520" y="728"/>
                    <a:pt x="1504" y="824"/>
                    <a:pt x="1488" y="864"/>
                  </a:cubicBezTo>
                  <a:cubicBezTo>
                    <a:pt x="1472" y="904"/>
                    <a:pt x="1464" y="904"/>
                    <a:pt x="1440" y="912"/>
                  </a:cubicBezTo>
                  <a:cubicBezTo>
                    <a:pt x="1416" y="920"/>
                    <a:pt x="1376" y="944"/>
                    <a:pt x="1344" y="912"/>
                  </a:cubicBezTo>
                  <a:cubicBezTo>
                    <a:pt x="1312" y="880"/>
                    <a:pt x="1280" y="808"/>
                    <a:pt x="1248" y="720"/>
                  </a:cubicBezTo>
                  <a:cubicBezTo>
                    <a:pt x="1216" y="632"/>
                    <a:pt x="1176" y="448"/>
                    <a:pt x="1152" y="384"/>
                  </a:cubicBezTo>
                  <a:cubicBezTo>
                    <a:pt x="1128" y="320"/>
                    <a:pt x="1144" y="344"/>
                    <a:pt x="1104" y="336"/>
                  </a:cubicBezTo>
                  <a:cubicBezTo>
                    <a:pt x="1064" y="328"/>
                    <a:pt x="984" y="312"/>
                    <a:pt x="912" y="336"/>
                  </a:cubicBezTo>
                  <a:cubicBezTo>
                    <a:pt x="840" y="360"/>
                    <a:pt x="744" y="424"/>
                    <a:pt x="672" y="480"/>
                  </a:cubicBezTo>
                  <a:cubicBezTo>
                    <a:pt x="600" y="536"/>
                    <a:pt x="544" y="592"/>
                    <a:pt x="480" y="672"/>
                  </a:cubicBezTo>
                  <a:cubicBezTo>
                    <a:pt x="416" y="752"/>
                    <a:pt x="352" y="832"/>
                    <a:pt x="288" y="960"/>
                  </a:cubicBezTo>
                  <a:cubicBezTo>
                    <a:pt x="224" y="1088"/>
                    <a:pt x="144" y="1320"/>
                    <a:pt x="96" y="1440"/>
                  </a:cubicBezTo>
                  <a:cubicBezTo>
                    <a:pt x="48" y="1560"/>
                    <a:pt x="16" y="1640"/>
                    <a:pt x="0" y="1680"/>
                  </a:cubicBezTo>
                </a:path>
              </a:pathLst>
            </a:custGeom>
            <a:grpFill/>
            <a:ln w="19050">
              <a:solidFill>
                <a:srgbClr val="000000"/>
              </a:solidFill>
              <a:prstDash val="dash"/>
              <a:round/>
              <a:headEnd/>
              <a:tailEnd/>
            </a:ln>
            <a:extLst/>
          </p:spPr>
          <p:txBody>
            <a:bodyPr/>
            <a:lstStyle/>
            <a:p>
              <a:pPr>
                <a:defRPr/>
              </a:pPr>
              <a:endParaRPr lang="en-US"/>
            </a:p>
          </p:txBody>
        </p:sp>
        <p:sp>
          <p:nvSpPr>
            <p:cNvPr id="34" name="Freeform 8"/>
            <p:cNvSpPr>
              <a:spLocks/>
            </p:cNvSpPr>
            <p:nvPr/>
          </p:nvSpPr>
          <p:spPr bwMode="auto">
            <a:xfrm>
              <a:off x="5730" y="3609"/>
              <a:ext cx="1870" cy="1055"/>
            </a:xfrm>
            <a:custGeom>
              <a:avLst/>
              <a:gdLst>
                <a:gd name="T0" fmla="*/ 1200 w 1200"/>
                <a:gd name="T1" fmla="*/ 0 h 720"/>
                <a:gd name="T2" fmla="*/ 1152 w 1200"/>
                <a:gd name="T3" fmla="*/ 48 h 720"/>
                <a:gd name="T4" fmla="*/ 1104 w 1200"/>
                <a:gd name="T5" fmla="*/ 96 h 720"/>
                <a:gd name="T6" fmla="*/ 912 w 1200"/>
                <a:gd name="T7" fmla="*/ 96 h 720"/>
                <a:gd name="T8" fmla="*/ 672 w 1200"/>
                <a:gd name="T9" fmla="*/ 144 h 720"/>
                <a:gd name="T10" fmla="*/ 576 w 1200"/>
                <a:gd name="T11" fmla="*/ 144 h 720"/>
                <a:gd name="T12" fmla="*/ 480 w 1200"/>
                <a:gd name="T13" fmla="*/ 144 h 720"/>
                <a:gd name="T14" fmla="*/ 336 w 1200"/>
                <a:gd name="T15" fmla="*/ 144 h 720"/>
                <a:gd name="T16" fmla="*/ 288 w 1200"/>
                <a:gd name="T17" fmla="*/ 192 h 720"/>
                <a:gd name="T18" fmla="*/ 192 w 1200"/>
                <a:gd name="T19" fmla="*/ 288 h 720"/>
                <a:gd name="T20" fmla="*/ 144 w 1200"/>
                <a:gd name="T21" fmla="*/ 432 h 720"/>
                <a:gd name="T22" fmla="*/ 96 w 1200"/>
                <a:gd name="T23" fmla="*/ 480 h 720"/>
                <a:gd name="T24" fmla="*/ 48 w 1200"/>
                <a:gd name="T25" fmla="*/ 624 h 720"/>
                <a:gd name="T26" fmla="*/ 0 w 1200"/>
                <a:gd name="T27"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 h="720">
                  <a:moveTo>
                    <a:pt x="1200" y="0"/>
                  </a:moveTo>
                  <a:cubicBezTo>
                    <a:pt x="1184" y="16"/>
                    <a:pt x="1168" y="32"/>
                    <a:pt x="1152" y="48"/>
                  </a:cubicBezTo>
                  <a:cubicBezTo>
                    <a:pt x="1136" y="64"/>
                    <a:pt x="1144" y="88"/>
                    <a:pt x="1104" y="96"/>
                  </a:cubicBezTo>
                  <a:cubicBezTo>
                    <a:pt x="1064" y="104"/>
                    <a:pt x="984" y="88"/>
                    <a:pt x="912" y="96"/>
                  </a:cubicBezTo>
                  <a:cubicBezTo>
                    <a:pt x="840" y="104"/>
                    <a:pt x="728" y="136"/>
                    <a:pt x="672" y="144"/>
                  </a:cubicBezTo>
                  <a:cubicBezTo>
                    <a:pt x="616" y="152"/>
                    <a:pt x="608" y="144"/>
                    <a:pt x="576" y="144"/>
                  </a:cubicBezTo>
                  <a:cubicBezTo>
                    <a:pt x="544" y="144"/>
                    <a:pt x="520" y="144"/>
                    <a:pt x="480" y="144"/>
                  </a:cubicBezTo>
                  <a:cubicBezTo>
                    <a:pt x="440" y="144"/>
                    <a:pt x="368" y="136"/>
                    <a:pt x="336" y="144"/>
                  </a:cubicBezTo>
                  <a:cubicBezTo>
                    <a:pt x="304" y="152"/>
                    <a:pt x="312" y="168"/>
                    <a:pt x="288" y="192"/>
                  </a:cubicBezTo>
                  <a:cubicBezTo>
                    <a:pt x="264" y="216"/>
                    <a:pt x="216" y="248"/>
                    <a:pt x="192" y="288"/>
                  </a:cubicBezTo>
                  <a:cubicBezTo>
                    <a:pt x="168" y="328"/>
                    <a:pt x="160" y="400"/>
                    <a:pt x="144" y="432"/>
                  </a:cubicBezTo>
                  <a:cubicBezTo>
                    <a:pt x="128" y="464"/>
                    <a:pt x="112" y="448"/>
                    <a:pt x="96" y="480"/>
                  </a:cubicBezTo>
                  <a:cubicBezTo>
                    <a:pt x="80" y="512"/>
                    <a:pt x="64" y="584"/>
                    <a:pt x="48" y="624"/>
                  </a:cubicBezTo>
                  <a:cubicBezTo>
                    <a:pt x="32" y="664"/>
                    <a:pt x="8" y="704"/>
                    <a:pt x="0" y="720"/>
                  </a:cubicBezTo>
                </a:path>
              </a:pathLst>
            </a:custGeom>
            <a:grpFill/>
            <a:ln w="28575">
              <a:solidFill>
                <a:srgbClr val="FF0000"/>
              </a:solidFill>
              <a:round/>
              <a:headEnd/>
              <a:tailEnd/>
            </a:ln>
            <a:extLst/>
          </p:spPr>
          <p:txBody>
            <a:bodyPr/>
            <a:lstStyle/>
            <a:p>
              <a:pPr>
                <a:defRPr/>
              </a:pPr>
              <a:endParaRPr lang="en-US"/>
            </a:p>
          </p:txBody>
        </p:sp>
        <p:sp>
          <p:nvSpPr>
            <p:cNvPr id="35" name="Line 7"/>
            <p:cNvSpPr>
              <a:spLocks noChangeShapeType="1"/>
            </p:cNvSpPr>
            <p:nvPr/>
          </p:nvSpPr>
          <p:spPr bwMode="auto">
            <a:xfrm flipV="1">
              <a:off x="5431" y="3609"/>
              <a:ext cx="2543" cy="1"/>
            </a:xfrm>
            <a:prstGeom prst="line">
              <a:avLst/>
            </a:prstGeom>
            <a:grpFill/>
            <a:ln w="9525">
              <a:solidFill>
                <a:srgbClr val="000000"/>
              </a:solidFill>
              <a:round/>
              <a:headEnd/>
              <a:tailEnd type="triangle" w="med" len="med"/>
            </a:ln>
            <a:extLst/>
          </p:spPr>
          <p:txBody>
            <a:bodyPr/>
            <a:lstStyle/>
            <a:p>
              <a:pPr>
                <a:defRPr/>
              </a:pPr>
              <a:endParaRPr lang="en-US"/>
            </a:p>
          </p:txBody>
        </p:sp>
        <p:sp>
          <p:nvSpPr>
            <p:cNvPr id="36" name="Line 6"/>
            <p:cNvSpPr>
              <a:spLocks noChangeShapeType="1"/>
            </p:cNvSpPr>
            <p:nvPr/>
          </p:nvSpPr>
          <p:spPr bwMode="auto">
            <a:xfrm flipV="1">
              <a:off x="7450" y="3257"/>
              <a:ext cx="1" cy="1407"/>
            </a:xfrm>
            <a:prstGeom prst="line">
              <a:avLst/>
            </a:prstGeom>
            <a:grpFill/>
            <a:ln w="9525">
              <a:solidFill>
                <a:srgbClr val="000000"/>
              </a:solidFill>
              <a:round/>
              <a:headEnd/>
              <a:tailEnd type="triangle" w="med" len="med"/>
            </a:ln>
            <a:extLst/>
          </p:spPr>
          <p:txBody>
            <a:bodyPr/>
            <a:lstStyle/>
            <a:p>
              <a:pPr>
                <a:defRPr/>
              </a:pPr>
              <a:endParaRPr lang="en-US"/>
            </a:p>
          </p:txBody>
        </p:sp>
        <p:sp>
          <p:nvSpPr>
            <p:cNvPr id="37" name="Text Box 5"/>
            <p:cNvSpPr txBox="1">
              <a:spLocks noChangeArrowheads="1"/>
            </p:cNvSpPr>
            <p:nvPr/>
          </p:nvSpPr>
          <p:spPr bwMode="auto">
            <a:xfrm>
              <a:off x="829" y="5524"/>
              <a:ext cx="6875" cy="789"/>
            </a:xfrm>
            <a:prstGeom prst="rect">
              <a:avLst/>
            </a:prstGeom>
            <a:grpFill/>
            <a:ln>
              <a:noFill/>
            </a:ln>
            <a:extLst/>
          </p:spPr>
          <p:txBody>
            <a:bodyPr tIns="0" bIns="0"/>
            <a:lstStyle/>
            <a:p>
              <a:pPr algn="ctr">
                <a:defRPr/>
              </a:pPr>
              <a:r>
                <a:rPr lang="el-GR" altLang="ko-KR" sz="1100" dirty="0">
                  <a:ea typeface="Batang" panose="02030600000101010101" pitchFamily="18" charset="-127"/>
                  <a:cs typeface="Times New Roman" panose="02020603050405020304" pitchFamily="18" charset="0"/>
                </a:rPr>
                <a:t>Σχήμα 5: Σταδιακή μείωση της αναγωγικής κορυφής του </a:t>
              </a:r>
              <a:r>
                <a:rPr lang="en-GB" altLang="ko-KR" sz="1100" dirty="0">
                  <a:ea typeface="Batang" panose="02030600000101010101" pitchFamily="18" charset="-127"/>
                  <a:cs typeface="Times New Roman" panose="02020603050405020304" pitchFamily="18" charset="0"/>
                </a:rPr>
                <a:t>Ag</a:t>
              </a:r>
              <a:r>
                <a:rPr lang="el-GR" altLang="ko-KR" sz="1100" baseline="-30000" dirty="0">
                  <a:ea typeface="Batang" panose="02030600000101010101" pitchFamily="18" charset="-127"/>
                  <a:cs typeface="Times New Roman" panose="02020603050405020304" pitchFamily="18" charset="0"/>
                </a:rPr>
                <a:t>2</a:t>
              </a:r>
              <a:r>
                <a:rPr lang="en-GB" altLang="ko-KR" sz="1100" dirty="0">
                  <a:ea typeface="Batang" panose="02030600000101010101" pitchFamily="18" charset="-127"/>
                  <a:cs typeface="Times New Roman" panose="02020603050405020304" pitchFamily="18" charset="0"/>
                </a:rPr>
                <a:t>S </a:t>
              </a:r>
              <a:r>
                <a:rPr lang="el-GR" altLang="ko-KR" sz="1100" dirty="0">
                  <a:ea typeface="Batang" panose="02030600000101010101" pitchFamily="18" charset="-127"/>
                  <a:cs typeface="Times New Roman" panose="02020603050405020304" pitchFamily="18" charset="0"/>
                </a:rPr>
                <a:t>και παράλληλη μείωση του ρεύματος στο κύκλωμα της ηλεκτρόλυσης</a:t>
              </a:r>
              <a:endParaRPr lang="el-GR" altLang="ko-KR" sz="2400" dirty="0"/>
            </a:p>
          </p:txBody>
        </p:sp>
      </p:grpSp>
    </p:spTree>
    <p:extLst>
      <p:ext uri="{BB962C8B-B14F-4D97-AF65-F5344CB8AC3E}">
        <p14:creationId xmlns:p14="http://schemas.microsoft.com/office/powerpoint/2010/main" val="34313635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Autofit/>
          </a:bodyPr>
          <a:lstStyle/>
          <a:p>
            <a:pPr eaLnBrk="1" hangingPunct="1"/>
            <a:r>
              <a:rPr lang="el-GR" altLang="el-GR" sz="2800" dirty="0" smtClean="0"/>
              <a:t>Τι συμβαίνει με τα κράματα αργύρου – χαλκού</a:t>
            </a:r>
            <a:r>
              <a:rPr lang="en-US" altLang="el-GR" sz="2800" dirty="0" smtClean="0"/>
              <a:t>;</a:t>
            </a:r>
          </a:p>
        </p:txBody>
      </p:sp>
      <p:sp>
        <p:nvSpPr>
          <p:cNvPr id="64515" name="Text Placeholder 3"/>
          <p:cNvSpPr>
            <a:spLocks noGrp="1"/>
          </p:cNvSpPr>
          <p:nvPr>
            <p:ph idx="1"/>
          </p:nvPr>
        </p:nvSpPr>
        <p:spPr>
          <a:xfrm>
            <a:off x="5148064" y="267494"/>
            <a:ext cx="3816424" cy="4536504"/>
          </a:xfrm>
        </p:spPr>
        <p:txBody>
          <a:bodyPr>
            <a:noAutofit/>
          </a:bodyPr>
          <a:lstStyle/>
          <a:p>
            <a:pPr eaLnBrk="1" hangingPunct="1"/>
            <a:r>
              <a:rPr lang="el-GR" altLang="el-GR" sz="2000" dirty="0" smtClean="0">
                <a:solidFill>
                  <a:schemeClr val="bg1"/>
                </a:solidFill>
              </a:rPr>
              <a:t>Στα κράματα αργύρου-χαλκού, η μέθοδος μπορεί να μην είναι τόσο αποτελεσματική. </a:t>
            </a:r>
          </a:p>
          <a:p>
            <a:pPr eaLnBrk="1" hangingPunct="1"/>
            <a:r>
              <a:rPr lang="el-GR" altLang="el-GR" sz="2000" dirty="0" smtClean="0">
                <a:solidFill>
                  <a:schemeClr val="bg1"/>
                </a:solidFill>
              </a:rPr>
              <a:t>Αν για παράδειγμα, το κράμα είναι σχετικά φτωχό σε άργυρο, μετά την αναγωγή, η επιφάνεια του αντικειμένου καλύπτεται από μικροσκοπικούς κόκκους όχι μόνο αργύρου αλλά και χαλκού (Σχ. 6). </a:t>
            </a:r>
          </a:p>
          <a:p>
            <a:pPr eaLnBrk="1" hangingPunct="1"/>
            <a:r>
              <a:rPr lang="el-GR" altLang="el-GR" sz="2000" dirty="0" smtClean="0">
                <a:solidFill>
                  <a:schemeClr val="bg1"/>
                </a:solidFill>
              </a:rPr>
              <a:t>Έτσι η τελικά εμφάνιση μπορεί να μην εμφανίζει ομοιογένεια υφής και χρώματος. </a:t>
            </a:r>
            <a:endParaRPr lang="en-US" altLang="el-GR" sz="2000" b="1" dirty="0" smtClean="0">
              <a:solidFill>
                <a:schemeClr val="bg1"/>
              </a:solidFill>
            </a:endParaRPr>
          </a:p>
          <a:p>
            <a:pPr eaLnBrk="1" hangingPunct="1"/>
            <a:endParaRPr lang="en-US" altLang="el-GR" sz="3600" dirty="0" smtClean="0">
              <a:solidFill>
                <a:schemeClr val="bg1"/>
              </a:solidFill>
            </a:endParaRPr>
          </a:p>
        </p:txBody>
      </p:sp>
      <p:pic>
        <p:nvPicPr>
          <p:cNvPr id="64516"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071" y="1224021"/>
            <a:ext cx="4818360" cy="29481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8470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l-GR" sz="2800" dirty="0" smtClean="0"/>
              <a:t>Ανάγωγη αμαυρωμένου αργύρου με σημειακή ηλεκτρόλυση</a:t>
            </a:r>
            <a:endParaRPr lang="en-US" sz="2800" dirty="0"/>
          </a:p>
        </p:txBody>
      </p:sp>
      <p:pic>
        <p:nvPicPr>
          <p:cNvPr id="65540"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97714" y="982800"/>
            <a:ext cx="5148572" cy="39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97714" y="4866501"/>
            <a:ext cx="5148572"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9265176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07504" y="205979"/>
            <a:ext cx="4195818" cy="857250"/>
          </a:xfrm>
        </p:spPr>
        <p:txBody>
          <a:bodyPr>
            <a:noAutofit/>
          </a:bodyPr>
          <a:lstStyle/>
          <a:p>
            <a:pPr eaLnBrk="1" hangingPunct="1"/>
            <a:r>
              <a:rPr lang="el-GR" altLang="el-GR" sz="2400" dirty="0" smtClean="0"/>
              <a:t>Απλουστευμένη απεικόνιση διάταξης σημειακής ηλεκτρόλυσης</a:t>
            </a:r>
            <a:endParaRPr lang="en-US" altLang="el-GR" sz="2400" dirty="0" smtClean="0"/>
          </a:p>
        </p:txBody>
      </p:sp>
      <p:sp>
        <p:nvSpPr>
          <p:cNvPr id="66563" name="Text Placeholder 12"/>
          <p:cNvSpPr>
            <a:spLocks noGrp="1"/>
          </p:cNvSpPr>
          <p:nvPr>
            <p:ph idx="1"/>
          </p:nvPr>
        </p:nvSpPr>
        <p:spPr>
          <a:xfrm>
            <a:off x="4536068" y="51470"/>
            <a:ext cx="4500428" cy="5092030"/>
          </a:xfrm>
        </p:spPr>
        <p:txBody>
          <a:bodyPr>
            <a:noAutofit/>
          </a:bodyPr>
          <a:lstStyle/>
          <a:p>
            <a:pPr marL="0" indent="0" defTabSz="914400">
              <a:spcBef>
                <a:spcPct val="0"/>
              </a:spcBef>
              <a:buClrTx/>
              <a:buSzTx/>
              <a:buNone/>
            </a:pPr>
            <a:r>
              <a:rPr kumimoji="1" lang="el-GR" altLang="ko-KR" sz="1600" b="1" dirty="0" smtClean="0">
                <a:solidFill>
                  <a:schemeClr val="bg1"/>
                </a:solidFill>
                <a:ea typeface="Batang" pitchFamily="18" charset="-127"/>
                <a:cs typeface="Times New Roman" pitchFamily="18" charset="0"/>
              </a:rPr>
              <a:t>Βιβλιογραφία</a:t>
            </a:r>
            <a:endParaRPr kumimoji="1" lang="el-GR" altLang="ko-KR" sz="1600" b="1" dirty="0" smtClean="0">
              <a:solidFill>
                <a:schemeClr val="bg1"/>
              </a:solidFill>
              <a:cs typeface="Times New Roman" pitchFamily="18" charset="0"/>
            </a:endParaRPr>
          </a:p>
          <a:p>
            <a:pPr defTabSz="914400">
              <a:spcBef>
                <a:spcPts val="600"/>
              </a:spcBef>
              <a:spcAft>
                <a:spcPts val="600"/>
              </a:spcAft>
              <a:buClr>
                <a:srgbClr val="553258"/>
              </a:buClr>
              <a:buSzTx/>
              <a:buFont typeface="+mj-lt"/>
              <a:buAutoNum type="arabicPeriod"/>
            </a:pPr>
            <a:r>
              <a:rPr kumimoji="1" lang="en-GB" altLang="ko-KR" sz="1600" dirty="0" smtClean="0">
                <a:solidFill>
                  <a:schemeClr val="bg1"/>
                </a:solidFill>
                <a:ea typeface="Batang" pitchFamily="18" charset="-127"/>
                <a:cs typeface="Times New Roman" pitchFamily="18" charset="0"/>
              </a:rPr>
              <a:t>CS</a:t>
            </a:r>
            <a:r>
              <a:rPr kumimoji="1" lang="el-GR" altLang="ko-KR" sz="1600" dirty="0" smtClean="0">
                <a:solidFill>
                  <a:schemeClr val="bg1"/>
                </a:solidFill>
                <a:ea typeface="Batang" pitchFamily="18" charset="-127"/>
                <a:cs typeface="Times New Roman" pitchFamily="18" charset="0"/>
              </a:rPr>
              <a:t> 202 ΕΡΓΑΣΤΗΡΙΑΚΗ ΠΗΓΗ ΣΥΝΕΧΟΥΣ ΡΕΥΜΑΤΟΣ, Εγχειρίδιο χρήσης, ΞΕΝΟΝ, Επιστημονικά – Βιομηχανικά Όργανα Μέτρησης Ελέγχου, Δελφών 15, Χαλάνδρι, Αθήνα. </a:t>
            </a:r>
            <a:endParaRPr kumimoji="1" lang="el-GR" altLang="ko-KR" sz="1600" dirty="0" smtClean="0">
              <a:solidFill>
                <a:schemeClr val="bg1"/>
              </a:solidFill>
            </a:endParaRPr>
          </a:p>
          <a:p>
            <a:pPr defTabSz="914400">
              <a:spcBef>
                <a:spcPts val="600"/>
              </a:spcBef>
              <a:spcAft>
                <a:spcPts val="600"/>
              </a:spcAft>
              <a:buClr>
                <a:srgbClr val="553258"/>
              </a:buClr>
              <a:buSzTx/>
              <a:buFont typeface="+mj-lt"/>
              <a:buAutoNum type="arabicPeriod"/>
            </a:pPr>
            <a:r>
              <a:rPr kumimoji="1" lang="en-GB" altLang="ko-KR" sz="1600" dirty="0" err="1" smtClean="0">
                <a:solidFill>
                  <a:schemeClr val="bg1"/>
                </a:solidFill>
                <a:ea typeface="Batang" pitchFamily="18" charset="-127"/>
              </a:rPr>
              <a:t>Aldaz</a:t>
            </a:r>
            <a:r>
              <a:rPr kumimoji="1" lang="en-GB" altLang="ko-KR" sz="1600" dirty="0" smtClean="0">
                <a:solidFill>
                  <a:schemeClr val="bg1"/>
                </a:solidFill>
                <a:ea typeface="Batang" pitchFamily="18" charset="-127"/>
              </a:rPr>
              <a:t>, A., </a:t>
            </a:r>
            <a:r>
              <a:rPr kumimoji="1" lang="en-GB" altLang="ko-KR" sz="1600" dirty="0" err="1" smtClean="0">
                <a:solidFill>
                  <a:schemeClr val="bg1"/>
                </a:solidFill>
                <a:ea typeface="Batang" pitchFamily="18" charset="-127"/>
              </a:rPr>
              <a:t>Espana</a:t>
            </a:r>
            <a:r>
              <a:rPr kumimoji="1" lang="en-GB" altLang="ko-KR" sz="1600" dirty="0" smtClean="0">
                <a:solidFill>
                  <a:schemeClr val="bg1"/>
                </a:solidFill>
                <a:ea typeface="Batang" pitchFamily="18" charset="-127"/>
              </a:rPr>
              <a:t>, T., </a:t>
            </a:r>
            <a:r>
              <a:rPr kumimoji="1" lang="en-GB" altLang="ko-KR" sz="1600" dirty="0" err="1" smtClean="0">
                <a:solidFill>
                  <a:schemeClr val="bg1"/>
                </a:solidFill>
                <a:ea typeface="Batang" pitchFamily="18" charset="-127"/>
              </a:rPr>
              <a:t>Montiel</a:t>
            </a:r>
            <a:r>
              <a:rPr kumimoji="1" lang="en-GB" altLang="ko-KR" sz="1600" dirty="0" smtClean="0">
                <a:solidFill>
                  <a:schemeClr val="bg1"/>
                </a:solidFill>
                <a:ea typeface="Batang" pitchFamily="18" charset="-127"/>
              </a:rPr>
              <a:t>, V., Lopez-Segura, M., 1986. "A simple tool for the electrolytic restoration of archaeological metallic objects with localized corrosion", </a:t>
            </a:r>
            <a:r>
              <a:rPr kumimoji="1" lang="en-GB" altLang="ko-KR" sz="1600" i="1" dirty="0" smtClean="0">
                <a:solidFill>
                  <a:schemeClr val="bg1"/>
                </a:solidFill>
                <a:ea typeface="Batang" pitchFamily="18" charset="-127"/>
              </a:rPr>
              <a:t>Studies in conservation</a:t>
            </a:r>
            <a:r>
              <a:rPr kumimoji="1" lang="en-GB" altLang="ko-KR" sz="1600" dirty="0" smtClean="0">
                <a:solidFill>
                  <a:schemeClr val="bg1"/>
                </a:solidFill>
                <a:ea typeface="Batang" pitchFamily="18" charset="-127"/>
              </a:rPr>
              <a:t> 31(4), 175-176.</a:t>
            </a:r>
            <a:endParaRPr kumimoji="1" lang="el-GR" altLang="ko-KR" sz="1600" dirty="0" smtClean="0">
              <a:solidFill>
                <a:schemeClr val="bg1"/>
              </a:solidFill>
            </a:endParaRPr>
          </a:p>
          <a:p>
            <a:pPr defTabSz="914400">
              <a:spcBef>
                <a:spcPts val="600"/>
              </a:spcBef>
              <a:spcAft>
                <a:spcPts val="600"/>
              </a:spcAft>
              <a:buClr>
                <a:srgbClr val="553258"/>
              </a:buClr>
              <a:buSzTx/>
              <a:buFont typeface="+mj-lt"/>
              <a:buAutoNum type="arabicPeriod"/>
            </a:pPr>
            <a:r>
              <a:rPr kumimoji="1" lang="en-GB" altLang="ko-KR" sz="1600" dirty="0" err="1" smtClean="0">
                <a:solidFill>
                  <a:schemeClr val="bg1"/>
                </a:solidFill>
                <a:ea typeface="Batang" pitchFamily="18" charset="-127"/>
              </a:rPr>
              <a:t>Plitnikas</a:t>
            </a:r>
            <a:r>
              <a:rPr kumimoji="1" lang="en-GB" altLang="ko-KR" sz="1600" dirty="0" smtClean="0">
                <a:solidFill>
                  <a:schemeClr val="bg1"/>
                </a:solidFill>
                <a:ea typeface="Batang" pitchFamily="18" charset="-127"/>
              </a:rPr>
              <a:t>, J., 1999. "History, Technology, and Conservation of Two Ceremonial Weapons from India", Papers Presented at the </a:t>
            </a:r>
            <a:r>
              <a:rPr kumimoji="1" lang="en-GB" altLang="ko-KR" sz="1600" i="1" dirty="0" smtClean="0">
                <a:solidFill>
                  <a:schemeClr val="bg1"/>
                </a:solidFill>
                <a:ea typeface="Batang" pitchFamily="18" charset="-127"/>
              </a:rPr>
              <a:t>25</a:t>
            </a:r>
            <a:r>
              <a:rPr kumimoji="1" lang="en-GB" altLang="ko-KR" sz="1600" i="1" baseline="30000" dirty="0" smtClean="0">
                <a:solidFill>
                  <a:schemeClr val="bg1"/>
                </a:solidFill>
                <a:ea typeface="Batang" pitchFamily="18" charset="-127"/>
              </a:rPr>
              <a:t>th</a:t>
            </a:r>
            <a:r>
              <a:rPr kumimoji="1" lang="en-GB" altLang="ko-KR" sz="1600" i="1" dirty="0" smtClean="0">
                <a:solidFill>
                  <a:schemeClr val="bg1"/>
                </a:solidFill>
                <a:ea typeface="Batang" pitchFamily="18" charset="-127"/>
              </a:rPr>
              <a:t> Annual ANAGPIC Conference</a:t>
            </a:r>
            <a:r>
              <a:rPr kumimoji="1" lang="en-GB" altLang="ko-KR" sz="1600" dirty="0" smtClean="0">
                <a:solidFill>
                  <a:schemeClr val="bg1"/>
                </a:solidFill>
                <a:ea typeface="Batang" pitchFamily="18" charset="-127"/>
              </a:rPr>
              <a:t>: Student Papers, 167-184.</a:t>
            </a:r>
            <a:endParaRPr kumimoji="1" lang="el-GR" altLang="ko-KR" sz="1600" dirty="0" smtClean="0">
              <a:solidFill>
                <a:schemeClr val="bg1"/>
              </a:solidFill>
            </a:endParaRPr>
          </a:p>
          <a:p>
            <a:pPr defTabSz="914400">
              <a:spcBef>
                <a:spcPts val="600"/>
              </a:spcBef>
              <a:spcAft>
                <a:spcPts val="600"/>
              </a:spcAft>
              <a:buClr>
                <a:srgbClr val="553258"/>
              </a:buClr>
              <a:buSzTx/>
              <a:buFont typeface="+mj-lt"/>
              <a:buAutoNum type="arabicPeriod"/>
            </a:pPr>
            <a:r>
              <a:rPr kumimoji="1" lang="en-GB" altLang="ko-KR" sz="1600" dirty="0" smtClean="0">
                <a:solidFill>
                  <a:schemeClr val="bg1"/>
                </a:solidFill>
                <a:ea typeface="Batang" pitchFamily="18" charset="-127"/>
              </a:rPr>
              <a:t>Roberts, St., 1999. "Construction of a constant-current power supply for spot electrolysis", </a:t>
            </a:r>
            <a:r>
              <a:rPr kumimoji="1" lang="en-GB" altLang="ko-KR" sz="1600" i="1" dirty="0" smtClean="0">
                <a:solidFill>
                  <a:schemeClr val="bg1"/>
                </a:solidFill>
                <a:ea typeface="Batang" pitchFamily="18" charset="-127"/>
              </a:rPr>
              <a:t>Canadian Conservation Institute technical bulletin</a:t>
            </a:r>
            <a:r>
              <a:rPr kumimoji="1" lang="en-GB" altLang="ko-KR" sz="1600" dirty="0" smtClean="0">
                <a:solidFill>
                  <a:schemeClr val="bg1"/>
                </a:solidFill>
                <a:ea typeface="Batang" pitchFamily="18" charset="-127"/>
              </a:rPr>
              <a:t> 20, 1-10.</a:t>
            </a:r>
            <a:endParaRPr lang="el-GR" altLang="el-GR" sz="1600" dirty="0" smtClean="0">
              <a:solidFill>
                <a:schemeClr val="bg1"/>
              </a:solidFill>
            </a:endParaRPr>
          </a:p>
        </p:txBody>
      </p:sp>
      <p:pic>
        <p:nvPicPr>
          <p:cNvPr id="66564"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9512" y="1635646"/>
            <a:ext cx="4123810" cy="26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7166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Διαδικασία</a:t>
            </a:r>
            <a:endParaRPr lang="el-GR" dirty="0"/>
          </a:p>
        </p:txBody>
      </p:sp>
      <p:sp>
        <p:nvSpPr>
          <p:cNvPr id="3" name="Content Placeholder 2"/>
          <p:cNvSpPr>
            <a:spLocks noGrp="1"/>
          </p:cNvSpPr>
          <p:nvPr>
            <p:ph idx="1"/>
          </p:nvPr>
        </p:nvSpPr>
        <p:spPr/>
        <p:txBody>
          <a:bodyPr>
            <a:noAutofit/>
          </a:bodyPr>
          <a:lstStyle/>
          <a:p>
            <a:pPr>
              <a:spcBef>
                <a:spcPts val="600"/>
              </a:spcBef>
            </a:pPr>
            <a:r>
              <a:rPr lang="el-GR" sz="2000" dirty="0"/>
              <a:t>Ελέγξτε πρώτα τη χρήση της πηγής σε κάποιο μεταλλικό δοκίμιο και μετά χρησιμοποιήστε πραγματικό αντικείμενο.</a:t>
            </a:r>
          </a:p>
          <a:p>
            <a:pPr>
              <a:spcBef>
                <a:spcPts val="600"/>
              </a:spcBef>
            </a:pPr>
            <a:r>
              <a:rPr lang="el-GR" sz="2000" dirty="0" smtClean="0"/>
              <a:t>Κατασκευάστε </a:t>
            </a:r>
            <a:r>
              <a:rPr lang="el-GR" sz="2000" dirty="0"/>
              <a:t>τη διάταξη που δίνεται στο Σχήμα 7.</a:t>
            </a:r>
          </a:p>
          <a:p>
            <a:pPr>
              <a:spcBef>
                <a:spcPts val="600"/>
              </a:spcBef>
            </a:pPr>
            <a:r>
              <a:rPr lang="el-GR" sz="2000" dirty="0"/>
              <a:t>Στο άκρο της ράβδου από ανοξείδωτο χάλυβα (ή και από νικέλιο ή πλατίνα) τοποθετήστε βαμβάκι εμποτισμένο σε διάλυμα 1% </a:t>
            </a:r>
            <a:r>
              <a:rPr lang="el-GR" sz="2000" dirty="0" err="1"/>
              <a:t>sodium</a:t>
            </a:r>
            <a:r>
              <a:rPr lang="el-GR" sz="2000" dirty="0"/>
              <a:t> </a:t>
            </a:r>
            <a:r>
              <a:rPr lang="el-GR" sz="2000" dirty="0" err="1"/>
              <a:t>sequiscarbonate</a:t>
            </a:r>
            <a:r>
              <a:rPr lang="el-GR" sz="2000" dirty="0"/>
              <a:t>.</a:t>
            </a:r>
          </a:p>
          <a:p>
            <a:pPr>
              <a:spcBef>
                <a:spcPts val="600"/>
              </a:spcBef>
            </a:pPr>
            <a:r>
              <a:rPr lang="el-GR" sz="2000" dirty="0"/>
              <a:t>Συνδέστε το αντικείμενο με τον αρνητικό πόλο της πηγής (με </a:t>
            </a:r>
            <a:r>
              <a:rPr lang="el-GR" sz="2000" dirty="0" err="1"/>
              <a:t>κροκοδειλάκι</a:t>
            </a:r>
            <a:r>
              <a:rPr lang="el-GR" sz="2000" dirty="0"/>
              <a:t> και αλουμινόχαρτο).</a:t>
            </a:r>
          </a:p>
          <a:p>
            <a:pPr>
              <a:spcBef>
                <a:spcPts val="600"/>
              </a:spcBef>
            </a:pPr>
            <a:r>
              <a:rPr lang="el-GR" sz="2000" dirty="0"/>
              <a:t>Συνδέστε τη ράβδο με το θετικό πόλο της πηγής.</a:t>
            </a:r>
          </a:p>
          <a:p>
            <a:pPr>
              <a:spcBef>
                <a:spcPts val="600"/>
              </a:spcBef>
            </a:pPr>
            <a:r>
              <a:rPr lang="el-GR" sz="2000" dirty="0"/>
              <a:t>Ενεργοποιήστε την πηγή</a:t>
            </a:r>
            <a:r>
              <a:rPr lang="el-GR" sz="2000" dirty="0" smtClean="0"/>
              <a:t>.</a:t>
            </a:r>
            <a:endParaRPr lang="el-GR" sz="2000" dirty="0"/>
          </a:p>
        </p:txBody>
      </p:sp>
    </p:spTree>
    <p:extLst>
      <p:ext uri="{BB962C8B-B14F-4D97-AF65-F5344CB8AC3E}">
        <p14:creationId xmlns:p14="http://schemas.microsoft.com/office/powerpoint/2010/main" val="16056415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Διαδικασία</a:t>
            </a:r>
            <a:endParaRPr lang="el-GR" dirty="0"/>
          </a:p>
        </p:txBody>
      </p:sp>
      <p:sp>
        <p:nvSpPr>
          <p:cNvPr id="3" name="Content Placeholder 2"/>
          <p:cNvSpPr>
            <a:spLocks noGrp="1"/>
          </p:cNvSpPr>
          <p:nvPr>
            <p:ph idx="1"/>
          </p:nvPr>
        </p:nvSpPr>
        <p:spPr/>
        <p:txBody>
          <a:bodyPr>
            <a:noAutofit/>
          </a:bodyPr>
          <a:lstStyle/>
          <a:p>
            <a:pPr>
              <a:spcBef>
                <a:spcPts val="600"/>
              </a:spcBef>
            </a:pPr>
            <a:r>
              <a:rPr lang="el-GR" sz="2000" dirty="0" smtClean="0"/>
              <a:t>Η </a:t>
            </a:r>
            <a:r>
              <a:rPr lang="el-GR" sz="2000" dirty="0"/>
              <a:t>αναγωγή αργύρου 925 επιτυγχάνεται στα 3,5 </a:t>
            </a:r>
            <a:r>
              <a:rPr lang="en-US" sz="2000" dirty="0"/>
              <a:t>m</a:t>
            </a:r>
            <a:r>
              <a:rPr lang="el-GR" sz="2000" dirty="0" smtClean="0"/>
              <a:t>A.</a:t>
            </a:r>
            <a:endParaRPr lang="el-GR" sz="2000" dirty="0"/>
          </a:p>
          <a:p>
            <a:pPr>
              <a:spcBef>
                <a:spcPts val="600"/>
              </a:spcBef>
            </a:pPr>
            <a:r>
              <a:rPr lang="el-GR" sz="2000" dirty="0"/>
              <a:t>Για καθαρό άργυρο 999 αυξάνουμε ελαφρά την τιμή του ρεύματος.</a:t>
            </a:r>
          </a:p>
          <a:p>
            <a:pPr>
              <a:spcBef>
                <a:spcPts val="600"/>
              </a:spcBef>
            </a:pPr>
            <a:r>
              <a:rPr lang="el-GR" sz="2000" dirty="0"/>
              <a:t>Ακουμπήστε προσεκτικά το άκρο της ράβδου με το εμποτισμένο βαμβάκι στο σημείο που θέλετε να καθαρίσετε.</a:t>
            </a:r>
          </a:p>
          <a:p>
            <a:pPr>
              <a:spcBef>
                <a:spcPts val="600"/>
              </a:spcBef>
            </a:pPr>
            <a:r>
              <a:rPr lang="el-GR" sz="2000" dirty="0"/>
              <a:t>Επαναλάβετε αργά στα γειτονικά σημεία μέχρι να εξαφανιστεί ολοκληρωτικά η αμαύρωση.</a:t>
            </a:r>
          </a:p>
          <a:p>
            <a:pPr>
              <a:spcBef>
                <a:spcPts val="600"/>
              </a:spcBef>
            </a:pPr>
            <a:r>
              <a:rPr lang="el-GR" sz="2000" dirty="0" smtClean="0"/>
              <a:t>ΠΡΟΣΟΧΗ</a:t>
            </a:r>
          </a:p>
          <a:p>
            <a:pPr marL="357188" indent="0">
              <a:spcBef>
                <a:spcPts val="600"/>
              </a:spcBef>
              <a:buNone/>
            </a:pPr>
            <a:r>
              <a:rPr lang="el-GR" sz="2000" dirty="0" smtClean="0"/>
              <a:t>Η </a:t>
            </a:r>
            <a:r>
              <a:rPr lang="el-GR" sz="2000" dirty="0"/>
              <a:t>ατσάλινη ράβδος δεν πρέπει να έρθει απευθείας σε επαφή με την καθαρή μεταλλική επιφάνεια</a:t>
            </a:r>
            <a:r>
              <a:rPr lang="el-GR" sz="2000" dirty="0" smtClean="0"/>
              <a:t>.</a:t>
            </a:r>
            <a:endParaRPr lang="el-GR" sz="2000" dirty="0"/>
          </a:p>
        </p:txBody>
      </p:sp>
      <p:pic>
        <p:nvPicPr>
          <p:cNvPr id="2052" name="Picture 4" descr="http://img2.wikia.nocookie.net/__cb20120629013904/whentheycry/images/f/f3/Exclamation_mark.png"/>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60000" y="3296610"/>
            <a:ext cx="458416" cy="45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434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noAutofit/>
          </a:bodyPr>
          <a:lstStyle/>
          <a:p>
            <a:pPr eaLnBrk="1" hangingPunct="1"/>
            <a:r>
              <a:rPr lang="el-GR" altLang="el-GR" sz="3200" dirty="0" smtClean="0"/>
              <a:t>Συντήρηση Αργύρου στο μάθημα Συντήρηση Λαογραφικών Αντικείμενων</a:t>
            </a:r>
          </a:p>
        </p:txBody>
      </p:sp>
      <p:pic>
        <p:nvPicPr>
          <p:cNvPr id="68612"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08000"/>
            <a:ext cx="3913074" cy="2592288"/>
          </a:xfrm>
          <a:prstGeom prst="rect">
            <a:avLst/>
          </a:prstGeom>
          <a:noFill/>
          <a:ln>
            <a:noFill/>
          </a:ln>
        </p:spPr>
      </p:pic>
      <p:pic>
        <p:nvPicPr>
          <p:cNvPr id="68611" name="Content Placeholder 6"/>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3942000" y="1008000"/>
            <a:ext cx="5202000" cy="2592288"/>
          </a:xfrm>
          <a:prstGeom prst="rect">
            <a:avLst/>
          </a:prstGeom>
          <a:noFill/>
          <a:ln>
            <a:noFill/>
          </a:ln>
        </p:spPr>
      </p:pic>
      <p:sp>
        <p:nvSpPr>
          <p:cNvPr id="2" name="Rectangle 1"/>
          <p:cNvSpPr/>
          <p:nvPr/>
        </p:nvSpPr>
        <p:spPr>
          <a:xfrm>
            <a:off x="0" y="3636000"/>
            <a:ext cx="9144000" cy="1507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0" y="3670543"/>
            <a:ext cx="9144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1176037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Autofit/>
          </a:bodyPr>
          <a:lstStyle/>
          <a:p>
            <a:pPr eaLnBrk="1" hangingPunct="1"/>
            <a:r>
              <a:rPr lang="el-GR" altLang="el-GR" sz="3200" dirty="0" smtClean="0"/>
              <a:t>Εντοπισμός εκδορών από εμπορικά καθαριστικά για άργυρο σε </a:t>
            </a:r>
            <a:r>
              <a:rPr lang="en-US" altLang="el-GR" sz="3200" dirty="0" err="1" smtClean="0"/>
              <a:t>Plexiglass</a:t>
            </a:r>
            <a:endParaRPr lang="el-GR" altLang="el-GR" sz="3200" dirty="0" smtClean="0"/>
          </a:p>
        </p:txBody>
      </p:sp>
      <p:pic>
        <p:nvPicPr>
          <p:cNvPr id="6963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08000"/>
            <a:ext cx="3913075" cy="2592288"/>
          </a:xfrm>
          <a:prstGeom prst="rect">
            <a:avLst/>
          </a:prstGeom>
          <a:noFill/>
          <a:ln>
            <a:noFill/>
          </a:ln>
        </p:spPr>
      </p:pic>
      <p:pic>
        <p:nvPicPr>
          <p:cNvPr id="6963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941106" y="1008000"/>
            <a:ext cx="5223474" cy="2592000"/>
          </a:xfrm>
          <a:prstGeom prst="rect">
            <a:avLst/>
          </a:prstGeom>
          <a:noFill/>
          <a:ln>
            <a:noFill/>
          </a:ln>
        </p:spPr>
      </p:pic>
      <p:sp>
        <p:nvSpPr>
          <p:cNvPr id="5" name="Rectangle 4"/>
          <p:cNvSpPr/>
          <p:nvPr/>
        </p:nvSpPr>
        <p:spPr>
          <a:xfrm>
            <a:off x="0" y="3636000"/>
            <a:ext cx="9144000" cy="1507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0" y="3670543"/>
            <a:ext cx="9144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41288443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10" name="Ομάδα 1"/>
          <p:cNvGrpSpPr/>
          <p:nvPr/>
        </p:nvGrpSpPr>
        <p:grpSpPr>
          <a:xfrm>
            <a:off x="1767634" y="4448377"/>
            <a:ext cx="5828703" cy="576399"/>
            <a:chOff x="1767633" y="5931169"/>
            <a:chExt cx="5828703" cy="768532"/>
          </a:xfrm>
        </p:grpSpPr>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2"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0679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995318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hangingPunct="1"/>
            <a:r>
              <a:rPr lang="el-GR" altLang="el-GR" dirty="0" smtClean="0"/>
              <a:t>Αλπακάς</a:t>
            </a:r>
          </a:p>
        </p:txBody>
      </p:sp>
      <p:sp>
        <p:nvSpPr>
          <p:cNvPr id="2" name="Content Placeholder 1"/>
          <p:cNvSpPr>
            <a:spLocks noGrp="1"/>
          </p:cNvSpPr>
          <p:nvPr>
            <p:ph idx="1"/>
          </p:nvPr>
        </p:nvSpPr>
        <p:spPr/>
        <p:txBody>
          <a:bodyPr>
            <a:noAutofit/>
          </a:bodyPr>
          <a:lstStyle/>
          <a:p>
            <a:r>
              <a:rPr lang="el-GR" sz="2200" dirty="0"/>
              <a:t>Ο γερμανικός άργυρος ή </a:t>
            </a:r>
            <a:r>
              <a:rPr lang="el-GR" sz="2200" dirty="0" err="1"/>
              <a:t>Paktong</a:t>
            </a:r>
            <a:r>
              <a:rPr lang="el-GR" sz="2200" dirty="0"/>
              <a:t> είναι </a:t>
            </a:r>
            <a:r>
              <a:rPr lang="el-GR" sz="2200" dirty="0" err="1"/>
              <a:t>αργυρονικέλιο</a:t>
            </a:r>
            <a:r>
              <a:rPr lang="el-GR" sz="2200" dirty="0"/>
              <a:t>, δηλ. κράμα χαλκού, νικελίου και ψευδαργύρου.</a:t>
            </a:r>
          </a:p>
          <a:p>
            <a:r>
              <a:rPr lang="el-GR" sz="2200" dirty="0" smtClean="0"/>
              <a:t>Στην </a:t>
            </a:r>
            <a:r>
              <a:rPr lang="el-GR" sz="2200" dirty="0"/>
              <a:t>Ελλάδα για τα κράματα αυτά χρησιμοποιείται και ο όρος «</a:t>
            </a:r>
            <a:r>
              <a:rPr lang="el-GR" sz="2200" dirty="0" err="1"/>
              <a:t>αρζαντό</a:t>
            </a:r>
            <a:r>
              <a:rPr lang="el-GR" sz="2200" dirty="0"/>
              <a:t>».  Έχει επίσης προταθεί  η ονομασία "νεάργυρος".</a:t>
            </a:r>
          </a:p>
          <a:p>
            <a:endParaRPr lang="el-GR" sz="2200"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350" y="1492348"/>
            <a:ext cx="4656338" cy="1707654"/>
          </a:xfrm>
          <a:prstGeom prst="rect">
            <a:avLst/>
          </a:prstGeom>
        </p:spPr>
      </p:pic>
      <p:sp>
        <p:nvSpPr>
          <p:cNvPr id="8" name="TextBox 7"/>
          <p:cNvSpPr txBox="1"/>
          <p:nvPr/>
        </p:nvSpPr>
        <p:spPr>
          <a:xfrm>
            <a:off x="4879303" y="3363838"/>
            <a:ext cx="3888432" cy="646331"/>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rPr>
              <a:t>“</a:t>
            </a:r>
            <a:r>
              <a:rPr lang="en-US" sz="1200" dirty="0">
                <a:hlinkClick r:id="rId3"/>
              </a:rPr>
              <a:t>German silver binding, c.1700</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a:hlinkClick r:id="rId4"/>
              </a:rPr>
              <a:t>National Library NZ on The </a:t>
            </a:r>
            <a:r>
              <a:rPr lang="en-US" sz="1200" dirty="0" smtClean="0">
                <a:hlinkClick r:id="rId4"/>
              </a:rPr>
              <a:t>Commons</a:t>
            </a:r>
            <a:endParaRPr lang="en-US" sz="1200" dirty="0"/>
          </a:p>
          <a:p>
            <a:pPr algn="ctr"/>
            <a:r>
              <a:rPr lang="el-GR" sz="1200" dirty="0" smtClean="0">
                <a:solidFill>
                  <a:schemeClr val="tx1">
                    <a:lumMod val="65000"/>
                    <a:lumOff val="35000"/>
                  </a:schemeClr>
                </a:solidFill>
              </a:rPr>
              <a:t> διαθέσιμο χωρίς περιορισμούς πνευματικής ιδιοκτησίας</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3564292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Βασιλική Αργυροπούλου, Μαρία </a:t>
            </a:r>
            <a:r>
              <a:rPr lang="el-GR" sz="2000" dirty="0" err="1" smtClean="0"/>
              <a:t>Γιαννουλάκη</a:t>
            </a:r>
            <a:r>
              <a:rPr lang="el-GR" sz="2000" dirty="0" smtClean="0"/>
              <a:t> 2014. </a:t>
            </a:r>
            <a:r>
              <a:rPr lang="el-GR" sz="2000" dirty="0"/>
              <a:t>Βασιλική </a:t>
            </a:r>
            <a:r>
              <a:rPr lang="el-GR" sz="2000" dirty="0" smtClean="0"/>
              <a:t>Αργυροπούλου, Μαρία </a:t>
            </a:r>
            <a:r>
              <a:rPr lang="el-GR" sz="2000" dirty="0" err="1" smtClean="0"/>
              <a:t>Γιαννουλάκη</a:t>
            </a:r>
            <a:r>
              <a:rPr lang="el-GR" sz="2000" dirty="0" smtClean="0"/>
              <a:t>. </a:t>
            </a:r>
            <a:r>
              <a:rPr lang="el-GR" sz="2000" dirty="0"/>
              <a:t>«Συντήρηση Μεταλλικών Αντικειμένων. </a:t>
            </a:r>
            <a:r>
              <a:rPr lang="el-GR" sz="2000" dirty="0" smtClean="0"/>
              <a:t>Ενότητα </a:t>
            </a:r>
            <a:r>
              <a:rPr lang="en-US" sz="2000" smtClean="0"/>
              <a:t>9:</a:t>
            </a:r>
            <a:r>
              <a:rPr lang="el-GR" sz="2000" dirty="0" smtClean="0"/>
              <a:t> Άργυρος».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12396929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04"/>
            <a:ext cx="8229600" cy="85725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573528"/>
            <a:ext cx="8928992" cy="1558752"/>
          </a:xfrm>
          <a:noFill/>
        </p:spPr>
        <p:txBody>
          <a:bodyPr>
            <a:noAutofit/>
          </a:bodyPr>
          <a:lstStyle/>
          <a:p>
            <a:pPr marL="0" indent="0">
              <a:buNone/>
            </a:pPr>
            <a:r>
              <a:rPr lang="el-GR" sz="1600" dirty="0" smtClean="0"/>
              <a:t>Το </a:t>
            </a:r>
            <a:r>
              <a:rPr lang="el-GR" sz="16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600" dirty="0" err="1"/>
              <a:t>κ.λ.π</a:t>
            </a:r>
            <a:r>
              <a:rPr lang="el-GR" sz="1600" dirty="0"/>
              <a:t>., </a:t>
            </a:r>
            <a:r>
              <a:rPr lang="el-GR" sz="1600" dirty="0" smtClean="0"/>
              <a:t>τα </a:t>
            </a:r>
            <a:r>
              <a:rPr lang="el-GR" sz="1600" dirty="0"/>
              <a:t>οποία εμπεριέχονται σε </a:t>
            </a:r>
            <a:r>
              <a:rPr lang="el-GR" sz="1600" dirty="0" smtClean="0"/>
              <a:t>αυτό. </a:t>
            </a:r>
            <a:r>
              <a:rPr lang="el-GR" sz="1600" dirty="0"/>
              <a:t>Οι όροι χρήσης των </a:t>
            </a:r>
            <a:r>
              <a:rPr lang="el-GR" sz="1600" dirty="0" smtClean="0"/>
              <a:t>έργων τρίτων </a:t>
            </a:r>
            <a:r>
              <a:rPr lang="el-GR" sz="1600" dirty="0"/>
              <a:t>επεξηγούνται στη διαφάνεια  «Επεξήγηση όρων χρήσης έργων </a:t>
            </a:r>
            <a:r>
              <a:rPr lang="el-GR" sz="1600" dirty="0" smtClean="0"/>
              <a:t>τρίτων». </a:t>
            </a:r>
          </a:p>
          <a:p>
            <a:pPr marL="0" indent="0">
              <a:buNone/>
            </a:pPr>
            <a:r>
              <a:rPr lang="el-GR" sz="1600" dirty="0" smtClean="0"/>
              <a:t>Τα έργα για τα οποία έχει ζητηθεί άδεια  αναφέρονται στο «Σημείωμα  </a:t>
            </a:r>
            <a:r>
              <a:rPr lang="el-GR" sz="1600" dirty="0"/>
              <a:t>Χρήσης Έργων Τρίτων</a:t>
            </a:r>
            <a:r>
              <a:rPr lang="el-GR" sz="1600" dirty="0" smtClean="0"/>
              <a:t>». </a:t>
            </a:r>
          </a:p>
        </p:txBody>
      </p:sp>
      <p:sp>
        <p:nvSpPr>
          <p:cNvPr id="6" name="TextBox 5"/>
          <p:cNvSpPr txBox="1"/>
          <p:nvPr/>
        </p:nvSpPr>
        <p:spPr>
          <a:xfrm>
            <a:off x="76648" y="2463738"/>
            <a:ext cx="9036496" cy="2679762"/>
          </a:xfrm>
          <a:prstGeom prst="rect">
            <a:avLst/>
          </a:prstGeom>
        </p:spPr>
        <p:txBody>
          <a:bodyPr vert="horz" wrap="square" lIns="91440" tIns="45720" rIns="91440" bIns="45720" rtlCol="0" anchor="ctr">
            <a:normAutofit fontScale="92500" lnSpcReduction="20000"/>
          </a:bodyPr>
          <a:lstStyle/>
          <a:p>
            <a:pPr>
              <a:spcBef>
                <a:spcPts val="600"/>
              </a:spcBef>
            </a:pPr>
            <a:r>
              <a:rPr lang="el-GR" dirty="0">
                <a:solidFill>
                  <a:prstClr val="black"/>
                </a:solidFill>
              </a:rPr>
              <a:t>[1] http://creativecommons.org/licenses/by-nc-sa/4.0/ </a:t>
            </a:r>
            <a:endParaRPr lang="en-US" dirty="0" smtClean="0">
              <a:solidFill>
                <a:prstClr val="black"/>
              </a:solidFill>
            </a:endParaRPr>
          </a:p>
          <a:p>
            <a:pPr>
              <a:spcBef>
                <a:spcPts val="600"/>
              </a:spcBef>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spcBef>
                <a:spcPts val="600"/>
              </a:spcBef>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spcBef>
                <a:spcPts val="600"/>
              </a:spcBef>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a:spcBef>
                <a:spcPts val="600"/>
              </a:spcBef>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pic>
        <p:nvPicPr>
          <p:cNvPr id="7"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1917290"/>
            <a:ext cx="164866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2925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68154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a:solidFill>
                <a:prstClr val="black"/>
              </a:solidFill>
            </a:endParaRPr>
          </a:p>
        </p:txBody>
      </p:sp>
      <p:sp>
        <p:nvSpPr>
          <p:cNvPr id="6" name="Rectangle 5"/>
          <p:cNvSpPr/>
          <p:nvPr/>
        </p:nvSpPr>
        <p:spPr>
          <a:xfrm>
            <a:off x="2088230" y="617529"/>
            <a:ext cx="6624736" cy="523220"/>
          </a:xfrm>
          <a:prstGeom prst="rect">
            <a:avLst/>
          </a:prstGeom>
        </p:spPr>
        <p:txBody>
          <a:bodyPr wrap="square">
            <a:spAutoFit/>
          </a:bodyPr>
          <a:lstStyle/>
          <a:p>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053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485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2376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2814674"/>
            <a:ext cx="6624736" cy="738664"/>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1920956"/>
            <a:ext cx="6624736" cy="523220"/>
          </a:xfrm>
          <a:prstGeom prst="rect">
            <a:avLst/>
          </a:prstGeom>
        </p:spPr>
        <p:txBody>
          <a:bodyPr wrap="square">
            <a:spAutoFit/>
          </a:bodyPr>
          <a:lstStyle/>
          <a:p>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3408508"/>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3834000"/>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4266000"/>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4750885"/>
            <a:ext cx="7062962" cy="307777"/>
          </a:xfrm>
          <a:prstGeom prst="rect">
            <a:avLst/>
          </a:prstGeom>
        </p:spPr>
        <p:txBody>
          <a:bodyPr wrap="square">
            <a:spAutoFit/>
          </a:bodyPr>
          <a:lstStyle/>
          <a:p>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006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1" y="0"/>
            <a:ext cx="8686259" cy="681540"/>
          </a:xfrm>
          <a:noFill/>
        </p:spPr>
        <p:txBody>
          <a:bodyPr>
            <a:normAutofit fontScale="90000"/>
          </a:bodyPr>
          <a:lstStyle/>
          <a:p>
            <a:r>
              <a:rPr lang="en-US" dirty="0" smtClean="0"/>
              <a:t>Explanation of the third party works’ use</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a:solidFill>
                <a:prstClr val="black"/>
              </a:solidFill>
            </a:endParaRPr>
          </a:p>
        </p:txBody>
      </p:sp>
      <p:sp>
        <p:nvSpPr>
          <p:cNvPr id="6" name="Rectangle 5"/>
          <p:cNvSpPr/>
          <p:nvPr/>
        </p:nvSpPr>
        <p:spPr>
          <a:xfrm>
            <a:off x="2088000" y="734864"/>
            <a:ext cx="6624736" cy="307777"/>
          </a:xfrm>
          <a:prstGeom prst="rect">
            <a:avLst/>
          </a:prstGeom>
        </p:spPr>
        <p:txBody>
          <a:bodyPr wrap="square">
            <a:spAutoFit/>
          </a:bodyPr>
          <a:lstStyle/>
          <a:p>
            <a:r>
              <a:rPr lang="en-US" sz="1400" dirty="0" smtClean="0">
                <a:solidFill>
                  <a:prstClr val="black">
                    <a:lumMod val="75000"/>
                    <a:lumOff val="25000"/>
                  </a:prstClr>
                </a:solidFill>
              </a:rPr>
              <a:t>The reuse of the work is not allowed. Permission from the creator is required.</a:t>
            </a:r>
            <a:endParaRPr lang="el-GR" sz="3200" dirty="0">
              <a:solidFill>
                <a:prstClr val="black"/>
              </a:solidFill>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053000"/>
            <a:ext cx="6624736" cy="523220"/>
          </a:xfrm>
          <a:prstGeom prst="rect">
            <a:avLst/>
          </a:prstGeom>
        </p:spPr>
        <p:txBody>
          <a:bodyPr wrap="square">
            <a:spAutoFit/>
          </a:bodyPr>
          <a:lstStyle/>
          <a:p>
            <a:r>
              <a:rPr lang="en-US" sz="1400" dirty="0" smtClean="0">
                <a:solidFill>
                  <a:prstClr val="black">
                    <a:lumMod val="75000"/>
                    <a:lumOff val="25000"/>
                  </a:prstClr>
                </a:solidFill>
              </a:rPr>
              <a:t>The reuse, sharing and adaptation of the work is allowed  as long as creator is credited appropriately </a:t>
            </a:r>
            <a:endParaRPr lang="el-GR" sz="3200" dirty="0">
              <a:solidFill>
                <a:prstClr val="black"/>
              </a:solidFill>
            </a:endParaRPr>
          </a:p>
        </p:txBody>
      </p:sp>
      <p:sp>
        <p:nvSpPr>
          <p:cNvPr id="16" name="Rectangle 15"/>
          <p:cNvSpPr/>
          <p:nvPr/>
        </p:nvSpPr>
        <p:spPr>
          <a:xfrm>
            <a:off x="2088000" y="1485000"/>
            <a:ext cx="6624736"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as long as creator is credited appropriately </a:t>
            </a:r>
            <a:r>
              <a:rPr lang="en-US" sz="1400" dirty="0" smtClean="0">
                <a:solidFill>
                  <a:prstClr val="black">
                    <a:lumMod val="75000"/>
                    <a:lumOff val="25000"/>
                  </a:prstClr>
                </a:solidFill>
              </a:rPr>
              <a:t>and the derivative work is distributed with the same license. </a:t>
            </a:r>
            <a:endParaRPr lang="el-GR" sz="3200" dirty="0">
              <a:solidFill>
                <a:prstClr val="black"/>
              </a:solidFill>
            </a:endParaRPr>
          </a:p>
        </p:txBody>
      </p:sp>
      <p:sp>
        <p:nvSpPr>
          <p:cNvPr id="17" name="Rectangle 16"/>
          <p:cNvSpPr/>
          <p:nvPr/>
        </p:nvSpPr>
        <p:spPr>
          <a:xfrm>
            <a:off x="2088000" y="2376000"/>
            <a:ext cx="6624736" cy="523220"/>
          </a:xfrm>
          <a:prstGeom prst="rect">
            <a:avLst/>
          </a:prstGeom>
        </p:spPr>
        <p:txBody>
          <a:bodyPr wrap="square">
            <a:spAutoFit/>
          </a:bodyPr>
          <a:lstStyle/>
          <a:p>
            <a:r>
              <a:rPr lang="en-US" sz="1400" dirty="0">
                <a:solidFill>
                  <a:prstClr val="black">
                    <a:lumMod val="75000"/>
                    <a:lumOff val="25000"/>
                  </a:prstClr>
                </a:solidFill>
              </a:rPr>
              <a:t>The reuse of the work is allowed  as long as creator is credited appropriately. </a:t>
            </a:r>
            <a:r>
              <a:rPr lang="en-US" sz="1400" dirty="0" smtClean="0">
                <a:solidFill>
                  <a:prstClr val="black">
                    <a:lumMod val="75000"/>
                    <a:lumOff val="25000"/>
                  </a:prstClr>
                </a:solidFill>
              </a:rPr>
              <a:t>Commercial use is not allowed </a:t>
            </a:r>
            <a:endParaRPr lang="el-GR" sz="3200" dirty="0">
              <a:solidFill>
                <a:prstClr val="black"/>
              </a:solidFill>
            </a:endParaRPr>
          </a:p>
        </p:txBody>
      </p:sp>
      <p:sp>
        <p:nvSpPr>
          <p:cNvPr id="18" name="Rectangle 17"/>
          <p:cNvSpPr/>
          <p:nvPr/>
        </p:nvSpPr>
        <p:spPr>
          <a:xfrm>
            <a:off x="2081328" y="2882286"/>
            <a:ext cx="6811151" cy="477054"/>
          </a:xfrm>
          <a:prstGeom prst="rect">
            <a:avLst/>
          </a:prstGeom>
        </p:spPr>
        <p:txBody>
          <a:bodyPr wrap="square">
            <a:spAutoFit/>
          </a:bodyPr>
          <a:lstStyle/>
          <a:p>
            <a:r>
              <a:rPr lang="en-US" sz="1250" dirty="0">
                <a:solidFill>
                  <a:prstClr val="black">
                    <a:lumMod val="75000"/>
                    <a:lumOff val="25000"/>
                  </a:prstClr>
                </a:solidFill>
              </a:rPr>
              <a:t>The reuse, sharing and adaptation of the work is allowed  as long as creator is credited appropriately and the derivative work is distributed with the same license. Commercial use is not </a:t>
            </a:r>
            <a:r>
              <a:rPr lang="en-US" sz="1250" dirty="0" smtClean="0">
                <a:solidFill>
                  <a:prstClr val="black">
                    <a:lumMod val="75000"/>
                    <a:lumOff val="25000"/>
                  </a:prstClr>
                </a:solidFill>
              </a:rPr>
              <a:t>allowed.</a:t>
            </a:r>
            <a:endParaRPr lang="el-GR" sz="1250" dirty="0">
              <a:solidFill>
                <a:prstClr val="black"/>
              </a:solidFill>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1920956"/>
            <a:ext cx="6624736" cy="523220"/>
          </a:xfrm>
          <a:prstGeom prst="rect">
            <a:avLst/>
          </a:prstGeom>
        </p:spPr>
        <p:txBody>
          <a:bodyPr wrap="square">
            <a:spAutoFit/>
          </a:bodyPr>
          <a:lstStyle/>
          <a:p>
            <a:r>
              <a:rPr lang="en-US" sz="1400" dirty="0">
                <a:solidFill>
                  <a:prstClr val="black">
                    <a:lumMod val="75000"/>
                    <a:lumOff val="25000"/>
                  </a:prstClr>
                </a:solidFill>
              </a:rPr>
              <a:t>The </a:t>
            </a:r>
            <a:r>
              <a:rPr lang="en-US" sz="1400" dirty="0" smtClean="0">
                <a:solidFill>
                  <a:prstClr val="black">
                    <a:lumMod val="75000"/>
                    <a:lumOff val="25000"/>
                  </a:prstClr>
                </a:solidFill>
              </a:rPr>
              <a:t>reuse of </a:t>
            </a:r>
            <a:r>
              <a:rPr lang="en-US" sz="1400" dirty="0">
                <a:solidFill>
                  <a:prstClr val="black">
                    <a:lumMod val="75000"/>
                    <a:lumOff val="25000"/>
                  </a:prstClr>
                </a:solidFill>
              </a:rPr>
              <a:t>the work is allowed  as long as creator is credited </a:t>
            </a:r>
            <a:r>
              <a:rPr lang="en-US" sz="1400" dirty="0" smtClean="0">
                <a:solidFill>
                  <a:prstClr val="black">
                    <a:lumMod val="75000"/>
                    <a:lumOff val="25000"/>
                  </a:prstClr>
                </a:solidFill>
              </a:rPr>
              <a:t>appropriately. No derivatives are allowed. </a:t>
            </a:r>
            <a:endParaRPr lang="el-GR" sz="3200" dirty="0">
              <a:solidFill>
                <a:prstClr val="black"/>
              </a:solidFill>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3408508"/>
            <a:ext cx="6804250" cy="523220"/>
          </a:xfrm>
          <a:prstGeom prst="rect">
            <a:avLst/>
          </a:prstGeom>
        </p:spPr>
        <p:txBody>
          <a:bodyPr wrap="square">
            <a:spAutoFit/>
          </a:bodyPr>
          <a:lstStyle/>
          <a:p>
            <a:r>
              <a:rPr lang="en-US" sz="1400" dirty="0">
                <a:solidFill>
                  <a:prstClr val="black">
                    <a:lumMod val="75000"/>
                    <a:lumOff val="25000"/>
                  </a:prstClr>
                </a:solidFill>
              </a:rPr>
              <a:t>The reuse of the work is allowed  as long as creator is credited appropriately. </a:t>
            </a:r>
            <a:r>
              <a:rPr lang="en-US" sz="1400" dirty="0" smtClean="0">
                <a:solidFill>
                  <a:prstClr val="black">
                    <a:lumMod val="75000"/>
                    <a:lumOff val="25000"/>
                  </a:prstClr>
                </a:solidFill>
              </a:rPr>
              <a:t>Derivatives and commercial use are </a:t>
            </a:r>
            <a:r>
              <a:rPr lang="en-US" sz="1400" dirty="0">
                <a:solidFill>
                  <a:prstClr val="black">
                    <a:lumMod val="75000"/>
                    <a:lumOff val="25000"/>
                  </a:prstClr>
                </a:solidFill>
              </a:rPr>
              <a:t>allowed. </a:t>
            </a:r>
            <a:endParaRPr lang="el-GR" sz="3200" dirty="0">
              <a:solidFill>
                <a:prstClr val="black"/>
              </a:solidFill>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3834000"/>
            <a:ext cx="7062962"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t>
            </a:r>
            <a:r>
              <a:rPr lang="en-US" sz="1400" dirty="0" smtClean="0">
                <a:solidFill>
                  <a:prstClr val="black">
                    <a:lumMod val="75000"/>
                    <a:lumOff val="25000"/>
                  </a:prstClr>
                </a:solidFill>
              </a:rPr>
              <a:t>as the commercial use without crediting the creator.</a:t>
            </a:r>
            <a:endParaRPr lang="el-GR" sz="3200" dirty="0">
              <a:solidFill>
                <a:prstClr val="black"/>
              </a:solidFill>
            </a:endParaRPr>
          </a:p>
        </p:txBody>
      </p:sp>
      <p:sp>
        <p:nvSpPr>
          <p:cNvPr id="27" name="Rectangle 26"/>
          <p:cNvSpPr/>
          <p:nvPr/>
        </p:nvSpPr>
        <p:spPr>
          <a:xfrm>
            <a:off x="2088231" y="4266000"/>
            <a:ext cx="7062962"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as the commercial use without crediting the creator.</a:t>
            </a:r>
            <a:endParaRPr lang="el-GR" sz="3200" dirty="0">
              <a:solidFill>
                <a:prstClr val="black"/>
              </a:solidFill>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4750885"/>
            <a:ext cx="7062962" cy="307777"/>
          </a:xfrm>
          <a:prstGeom prst="rect">
            <a:avLst/>
          </a:prstGeom>
        </p:spPr>
        <p:txBody>
          <a:bodyPr wrap="square">
            <a:spAutoFit/>
          </a:bodyPr>
          <a:lstStyle/>
          <a:p>
            <a:r>
              <a:rPr lang="en-US" sz="1400" dirty="0" smtClean="0">
                <a:solidFill>
                  <a:prstClr val="black">
                    <a:lumMod val="75000"/>
                    <a:lumOff val="25000"/>
                  </a:prstClr>
                </a:solidFill>
              </a:rPr>
              <a:t>Usually the reuse of the work is not allowed</a:t>
            </a: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9188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143754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Χρηματοδότηση</a:t>
            </a:r>
            <a:endParaRPr lang="el-GR" dirty="0"/>
          </a:p>
        </p:txBody>
      </p:sp>
      <p:sp>
        <p:nvSpPr>
          <p:cNvPr id="3" name="Content Placeholder 2"/>
          <p:cNvSpPr>
            <a:spLocks noGrp="1"/>
          </p:cNvSpPr>
          <p:nvPr>
            <p:ph idx="1"/>
          </p:nvPr>
        </p:nvSpPr>
        <p:spPr>
          <a:xfrm>
            <a:off x="457200" y="1005577"/>
            <a:ext cx="8229600" cy="339447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4"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28" y="3795886"/>
            <a:ext cx="4184745" cy="1054880"/>
          </a:xfrm>
          <a:prstGeom prst="rect">
            <a:avLst/>
          </a:prstGeom>
        </p:spPr>
      </p:pic>
    </p:spTree>
    <p:extLst>
      <p:ext uri="{BB962C8B-B14F-4D97-AF65-F5344CB8AC3E}">
        <p14:creationId xmlns:p14="http://schemas.microsoft.com/office/powerpoint/2010/main" val="3695860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l-GR" dirty="0" smtClean="0"/>
              <a:t>Niello -</a:t>
            </a:r>
            <a:r>
              <a:rPr lang="el-GR" altLang="el-GR" dirty="0" smtClean="0"/>
              <a:t>Διακόσμηση του αργύρου</a:t>
            </a:r>
          </a:p>
        </p:txBody>
      </p:sp>
      <p:sp>
        <p:nvSpPr>
          <p:cNvPr id="2" name="Content Placeholder 1"/>
          <p:cNvSpPr>
            <a:spLocks noGrp="1"/>
          </p:cNvSpPr>
          <p:nvPr>
            <p:ph idx="1"/>
          </p:nvPr>
        </p:nvSpPr>
        <p:spPr>
          <a:xfrm>
            <a:off x="323528" y="1200150"/>
            <a:ext cx="3960440" cy="3675856"/>
          </a:xfrm>
        </p:spPr>
        <p:txBody>
          <a:bodyPr>
            <a:normAutofit/>
          </a:bodyPr>
          <a:lstStyle/>
          <a:p>
            <a:pPr marL="0" indent="0">
              <a:buNone/>
            </a:pPr>
            <a:r>
              <a:rPr lang="el-GR" altLang="el-GR" sz="2000" dirty="0"/>
              <a:t>Πρόκειται για:</a:t>
            </a:r>
          </a:p>
          <a:p>
            <a:r>
              <a:rPr lang="el-GR" altLang="el-GR" sz="2000" dirty="0" smtClean="0"/>
              <a:t>50</a:t>
            </a:r>
            <a:r>
              <a:rPr lang="el-GR" altLang="el-GR" sz="2000" dirty="0"/>
              <a:t>% θειούχων ενώσεων του χαλκού (</a:t>
            </a:r>
            <a:r>
              <a:rPr lang="en-US" altLang="el-GR" sz="2000" dirty="0"/>
              <a:t>copper </a:t>
            </a:r>
            <a:r>
              <a:rPr lang="en-US" altLang="el-GR" sz="2000" dirty="0" err="1"/>
              <a:t>sulphide</a:t>
            </a:r>
            <a:r>
              <a:rPr lang="el-GR" altLang="el-GR" sz="2000" dirty="0"/>
              <a:t> - </a:t>
            </a:r>
            <a:r>
              <a:rPr lang="en-US" altLang="el-GR" sz="2000" dirty="0"/>
              <a:t>Cu</a:t>
            </a:r>
            <a:r>
              <a:rPr lang="en-US" altLang="el-GR" sz="2000" baseline="-25000" dirty="0"/>
              <a:t>2</a:t>
            </a:r>
            <a:r>
              <a:rPr lang="en-US" altLang="el-GR" sz="2000" dirty="0"/>
              <a:t>S</a:t>
            </a:r>
            <a:r>
              <a:rPr lang="el-GR" altLang="el-GR" sz="2000" dirty="0"/>
              <a:t>)</a:t>
            </a:r>
            <a:r>
              <a:rPr lang="en-US" altLang="el-GR" sz="2000" dirty="0"/>
              <a:t> </a:t>
            </a:r>
            <a:r>
              <a:rPr lang="el-GR" altLang="el-GR" sz="2000" dirty="0"/>
              <a:t>και το υπόλοιπο είναι</a:t>
            </a:r>
            <a:r>
              <a:rPr lang="en-US" altLang="el-GR" sz="2000" dirty="0"/>
              <a:t> </a:t>
            </a:r>
            <a:r>
              <a:rPr lang="el-GR" altLang="el-GR" sz="2000" dirty="0"/>
              <a:t>θειούχες ενώσεις του αργύρου (</a:t>
            </a:r>
            <a:r>
              <a:rPr lang="en-US" altLang="el-GR" sz="2000" dirty="0"/>
              <a:t>silver </a:t>
            </a:r>
            <a:r>
              <a:rPr lang="en-US" altLang="el-GR" sz="2000" dirty="0" err="1"/>
              <a:t>sulphide</a:t>
            </a:r>
            <a:r>
              <a:rPr lang="en-US" altLang="el-GR" sz="2000" dirty="0"/>
              <a:t> - Ag</a:t>
            </a:r>
            <a:r>
              <a:rPr lang="en-US" altLang="el-GR" sz="2000" baseline="-25000" dirty="0"/>
              <a:t>2</a:t>
            </a:r>
            <a:r>
              <a:rPr lang="en-US" altLang="el-GR" sz="2000" dirty="0"/>
              <a:t>S)</a:t>
            </a:r>
            <a:r>
              <a:rPr lang="el-GR" altLang="el-GR" sz="2000" dirty="0"/>
              <a:t> και</a:t>
            </a:r>
            <a:r>
              <a:rPr lang="en-US" altLang="el-GR" sz="2000" dirty="0"/>
              <a:t> </a:t>
            </a:r>
            <a:r>
              <a:rPr lang="el-GR" altLang="el-GR" sz="2000" dirty="0"/>
              <a:t>του μολύβδου (</a:t>
            </a:r>
            <a:r>
              <a:rPr lang="en-US" altLang="el-GR" sz="2000" dirty="0"/>
              <a:t>lead </a:t>
            </a:r>
            <a:r>
              <a:rPr lang="en-US" altLang="el-GR" sz="2000" dirty="0" err="1"/>
              <a:t>sulphide</a:t>
            </a:r>
            <a:r>
              <a:rPr lang="en-US" altLang="el-GR" sz="2000" dirty="0"/>
              <a:t> – </a:t>
            </a:r>
            <a:r>
              <a:rPr lang="en-US" altLang="el-GR" sz="2000" dirty="0" err="1"/>
              <a:t>PbS</a:t>
            </a:r>
            <a:r>
              <a:rPr lang="en-US" altLang="el-GR" sz="2000" dirty="0"/>
              <a:t>). </a:t>
            </a:r>
            <a:endParaRPr lang="el-GR" altLang="el-GR" sz="2000" dirty="0"/>
          </a:p>
          <a:p>
            <a:r>
              <a:rPr lang="el-GR" altLang="el-GR" sz="2000" dirty="0" smtClean="0"/>
              <a:t>μαύρο </a:t>
            </a:r>
            <a:r>
              <a:rPr lang="el-GR" altLang="el-GR" sz="2000" dirty="0"/>
              <a:t>υλικό και χρησιμοποιείται για την διακόσμηση του </a:t>
            </a:r>
            <a:r>
              <a:rPr lang="el-GR" altLang="el-GR" sz="2000" dirty="0" smtClean="0"/>
              <a:t>αργύρου</a:t>
            </a:r>
            <a:r>
              <a:rPr lang="el-GR" altLang="el-GR" sz="2000" dirty="0" smtClean="0">
                <a:solidFill>
                  <a:srgbClr val="A50021"/>
                </a:solidFill>
              </a:rPr>
              <a:t>.</a:t>
            </a:r>
            <a:endParaRPr lang="el-GR" altLang="el-GR" sz="2000" dirty="0">
              <a:solidFill>
                <a:srgbClr val="A50021"/>
              </a:solidFill>
            </a:endParaRPr>
          </a:p>
          <a:p>
            <a:endParaRPr lang="el-GR" altLang="el-GR" sz="2000" dirty="0"/>
          </a:p>
          <a:p>
            <a:endParaRPr lang="el-GR" sz="2000" dirty="0"/>
          </a:p>
        </p:txBody>
      </p:sp>
      <p:pic>
        <p:nvPicPr>
          <p:cNvPr id="7"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4119"/>
            <a:ext cx="4644008" cy="3570081"/>
          </a:xfrm>
          <a:prstGeom prst="rect">
            <a:avLst/>
          </a:prstGeom>
        </p:spPr>
      </p:pic>
      <p:sp>
        <p:nvSpPr>
          <p:cNvPr id="8" name="TextBox 7"/>
          <p:cNvSpPr txBox="1"/>
          <p:nvPr/>
        </p:nvSpPr>
        <p:spPr>
          <a:xfrm>
            <a:off x="4877780" y="3651870"/>
            <a:ext cx="3888432"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rPr>
              <a:t>“</a:t>
            </a:r>
            <a:r>
              <a:rPr lang="en-US" sz="1200" dirty="0">
                <a:hlinkClick r:id="rId3"/>
              </a:rPr>
              <a:t>Niello, applied</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a:hlinkClick r:id="rId4" tooltip="Go to the justified sinner's photostream"/>
              </a:rPr>
              <a:t>the justified sinner</a:t>
            </a:r>
            <a:r>
              <a:rPr lang="el-GR" sz="1200" dirty="0" smtClean="0">
                <a:solidFill>
                  <a:schemeClr val="tx1">
                    <a:lumMod val="65000"/>
                    <a:lumOff val="35000"/>
                  </a:schemeClr>
                </a:solidFill>
              </a:rPr>
              <a:t> διαθέσιμο χωρίς περιορισμούς πνευματικής ιδιοκτησίας</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909292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427983" y="123478"/>
            <a:ext cx="4696999" cy="1285651"/>
          </a:xfrm>
        </p:spPr>
        <p:txBody>
          <a:bodyPr>
            <a:normAutofit fontScale="90000"/>
          </a:bodyPr>
          <a:lstStyle/>
          <a:p>
            <a:pPr eaLnBrk="1" hangingPunct="1"/>
            <a:r>
              <a:rPr lang="el-GR" altLang="el-GR" sz="3300" dirty="0" smtClean="0"/>
              <a:t>Επαργύρωση με υδράργυρο </a:t>
            </a:r>
            <a:r>
              <a:rPr lang="el-GR" altLang="el-GR" dirty="0" smtClean="0"/>
              <a:t/>
            </a:r>
            <a:br>
              <a:rPr lang="el-GR" altLang="el-GR" dirty="0" smtClean="0"/>
            </a:br>
            <a:r>
              <a:rPr lang="el-GR" altLang="el-GR" sz="3100" dirty="0" smtClean="0"/>
              <a:t>(</a:t>
            </a:r>
            <a:r>
              <a:rPr lang="en-US" altLang="el-GR" sz="3100" dirty="0" smtClean="0"/>
              <a:t>mercury silvering)</a:t>
            </a:r>
            <a:endParaRPr lang="el-GR" altLang="el-GR" sz="3100" dirty="0" smtClean="0"/>
          </a:p>
        </p:txBody>
      </p:sp>
      <p:sp>
        <p:nvSpPr>
          <p:cNvPr id="3" name="Content Placeholder 2"/>
          <p:cNvSpPr>
            <a:spLocks noGrp="1"/>
          </p:cNvSpPr>
          <p:nvPr>
            <p:ph idx="13"/>
          </p:nvPr>
        </p:nvSpPr>
        <p:spPr>
          <a:xfrm>
            <a:off x="179512" y="267494"/>
            <a:ext cx="3816424" cy="4683968"/>
          </a:xfrm>
        </p:spPr>
        <p:txBody>
          <a:bodyPr>
            <a:normAutofit/>
          </a:bodyPr>
          <a:lstStyle/>
          <a:p>
            <a:r>
              <a:rPr lang="el-GR" altLang="el-GR" sz="2400" dirty="0"/>
              <a:t>Για να γίνει επαργύρωση τοποθετείται  αμάλγαμα </a:t>
            </a:r>
            <a:r>
              <a:rPr lang="en-US" altLang="el-GR" sz="2400" dirty="0"/>
              <a:t>Ag-Hg</a:t>
            </a:r>
            <a:r>
              <a:rPr lang="el-GR" altLang="el-GR" sz="2400" dirty="0"/>
              <a:t> (κράμα)</a:t>
            </a:r>
            <a:r>
              <a:rPr lang="en-US" altLang="el-GR" sz="2400" dirty="0"/>
              <a:t> </a:t>
            </a:r>
            <a:r>
              <a:rPr lang="el-GR" altLang="el-GR" sz="2400" dirty="0"/>
              <a:t>επάνω στη βάση του μετάλλου</a:t>
            </a:r>
            <a:r>
              <a:rPr lang="en-US" altLang="el-GR" sz="2400" dirty="0"/>
              <a:t> (</a:t>
            </a:r>
            <a:r>
              <a:rPr lang="el-GR" altLang="el-GR" sz="2400" dirty="0"/>
              <a:t>ή γυαλιού). Η βάση θερμαίνεται για να απομακρυνθεί ο </a:t>
            </a:r>
            <a:r>
              <a:rPr lang="en-US" altLang="el-GR" sz="2400" dirty="0"/>
              <a:t>Hg </a:t>
            </a:r>
            <a:r>
              <a:rPr lang="el-GR" altLang="el-GR" sz="2400" dirty="0"/>
              <a:t>και στο τέλος στιλβώνεται (</a:t>
            </a:r>
            <a:r>
              <a:rPr lang="en-US" altLang="el-GR" sz="2400" dirty="0"/>
              <a:t>burnishing). </a:t>
            </a:r>
            <a:r>
              <a:rPr lang="el-GR" altLang="el-GR" sz="2400" dirty="0"/>
              <a:t>Αυτή η μέθοδος χρησιμοποιείτο για παλιά επιστημονικά όργανα.</a:t>
            </a:r>
            <a:endParaRPr lang="en-US" altLang="el-GR" sz="2400" dirty="0"/>
          </a:p>
          <a:p>
            <a:endParaRPr lang="el-GR" sz="2400" dirty="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491630"/>
            <a:ext cx="3597863" cy="2972148"/>
          </a:xfrm>
          <a:prstGeom prst="rect">
            <a:avLst/>
          </a:prstGeom>
        </p:spPr>
      </p:pic>
      <p:sp>
        <p:nvSpPr>
          <p:cNvPr id="9" name="TextBox 8"/>
          <p:cNvSpPr txBox="1"/>
          <p:nvPr/>
        </p:nvSpPr>
        <p:spPr>
          <a:xfrm>
            <a:off x="5291445" y="4623370"/>
            <a:ext cx="2735035"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hlinkClick r:id="rId3"/>
              </a:rPr>
              <a:t>angusrobertson.com.au</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9292974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e23642922084c2f59d5e5601a1cc062382445"/>
</p:tagLst>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5203</Words>
  <Application>Microsoft Office PowerPoint</Application>
  <PresentationFormat>On-screen Show (16:9)</PresentationFormat>
  <Paragraphs>537</Paragraphs>
  <Slides>75</Slides>
  <Notes>12</Notes>
  <HiddenSlides>0</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Office Theme</vt:lpstr>
      <vt:lpstr>OC_template_updated</vt:lpstr>
      <vt:lpstr>Συντήρηση Μεταλλικών Αντικειμένων</vt:lpstr>
      <vt:lpstr>Σκοπός </vt:lpstr>
      <vt:lpstr>Πληροφορίες υποβάθρου</vt:lpstr>
      <vt:lpstr>Άργυρος</vt:lpstr>
      <vt:lpstr>Όλιγοδυναμική επίδραση</vt:lpstr>
      <vt:lpstr>Κράματα αργύρου</vt:lpstr>
      <vt:lpstr>Αλπακάς</vt:lpstr>
      <vt:lpstr>Niello -Διακόσμηση του αργύρου</vt:lpstr>
      <vt:lpstr>Επαργύρωση με υδράργυρο  (mercury silvering)</vt:lpstr>
      <vt:lpstr>Φύλλο αργύρου (silver leaf)</vt:lpstr>
      <vt:lpstr>Επιμετάλλωση Ag με χρυσό(Au)</vt:lpstr>
      <vt:lpstr>Sheffield plating</vt:lpstr>
      <vt:lpstr>Close plating</vt:lpstr>
      <vt:lpstr>Ηλεκτρολυτική επαργύρωση</vt:lpstr>
      <vt:lpstr>Επιμετάλλωση με ρόδιο</vt:lpstr>
      <vt:lpstr>Σημάνσεις (κατασκευαστή)</vt:lpstr>
      <vt:lpstr>Μικροδομή</vt:lpstr>
      <vt:lpstr>Διάβρωση</vt:lpstr>
      <vt:lpstr>“Αμαύρωση”</vt:lpstr>
      <vt:lpstr>“Αμαύρωση”</vt:lpstr>
      <vt:lpstr>Προσοχή στα ιόντα χλωρίου</vt:lpstr>
      <vt:lpstr>Ανίχνευση των υλικών που μαυρίζουν τον άργυρο</vt:lpstr>
      <vt:lpstr>Αποθήκευση </vt:lpstr>
      <vt:lpstr>Αποθήκευση </vt:lpstr>
      <vt:lpstr>Έκθεση</vt:lpstr>
      <vt:lpstr>Καθαρισμός Ιστορικών Κραμάτων Αργύρου</vt:lpstr>
      <vt:lpstr>Αφαίρεση “αμαύρωσης” από ιστορικό ασήμι</vt:lpstr>
      <vt:lpstr>Όχι στα καθαριστικά του εμπορίου</vt:lpstr>
      <vt:lpstr>PowerPoint Presentation</vt:lpstr>
      <vt:lpstr>Αφαίρεση “αμαύρωσης” από ασήμι με χημικά αντιδραστήρια</vt:lpstr>
      <vt:lpstr>Καθαρισμός Αρχαιολογικών Κραμάτων Αργύρου</vt:lpstr>
      <vt:lpstr>“Horn” άργυρος</vt:lpstr>
      <vt:lpstr>Αρχική επιφάνεια - Αντικείμενα από horn silver</vt:lpstr>
      <vt:lpstr>Καθαρισμός horn silver έως την αρχική επιφάνεια</vt:lpstr>
      <vt:lpstr>Καθαρισμός horn silver έως την αρχική επιφάνεια</vt:lpstr>
      <vt:lpstr>Πίνακας 1. Διαλύματα που εφαρμόζονται σε χημικό και ηλεκτροχημικό καθαρισμό</vt:lpstr>
      <vt:lpstr>Εφαρμογή Ηλεκτροχημικών Μεθόδων στη συντήρηση μετάλλων:  Καθαρισμός Αργύρου</vt:lpstr>
      <vt:lpstr>Αφαίρεση “αμαύρωσης” σε αργυρά αντικείμενα</vt:lpstr>
      <vt:lpstr>Τι είναι το ηλεκτροχημικό δυναμικό ή δυναμικό διάβρωσης</vt:lpstr>
      <vt:lpstr>Δυναμικό διάβρωσης ενός μετάλλου  σε διάλυμα ή Ecorr</vt:lpstr>
      <vt:lpstr>Ηλεκτροχημική σειρά μετάλλων σε σχέση με το ηλεκτρόδιο υδρογόνου</vt:lpstr>
      <vt:lpstr>Τι είναι τα ηλεκτρόδια αναφοράς;</vt:lpstr>
      <vt:lpstr>Πώς μετριέται το δυναμικό διάβρωσης ενός μεταλλικού αντικειμένου;</vt:lpstr>
      <vt:lpstr>Εξάρτηση του Εcorr από το χρόνο</vt:lpstr>
      <vt:lpstr>Εξάρτηση του Εcorr από το είδος του κράματος</vt:lpstr>
      <vt:lpstr>Διαγράμματα Pourbaix</vt:lpstr>
      <vt:lpstr>Συμπεριφορά του μετάλλου μέσα σε διάλυμα  όταν βρίσκεται υπό πόλωση</vt:lpstr>
      <vt:lpstr>Καθοδική και ανοδική πόλωση μετάλλου</vt:lpstr>
      <vt:lpstr>Η συνήθης πόλωση στη συντήρηση</vt:lpstr>
      <vt:lpstr>Συντήρηση για διαφορετικούς σκοπούς</vt:lpstr>
      <vt:lpstr>Ευθραυστότητα από έκλυση υδρογόνου</vt:lpstr>
      <vt:lpstr>Αναγωγή αμαυρωμένου αργύρου με καθοδική πόλωση</vt:lpstr>
      <vt:lpstr>Διάταξη για την καθοδική πόλωση αργυρού νομίσματος με τη χρήση ποτενσιοστάτη</vt:lpstr>
      <vt:lpstr>Διαδικασία Συντήρησης</vt:lpstr>
      <vt:lpstr>PowerPoint Presentation</vt:lpstr>
      <vt:lpstr>Διαδικασία Συντήρησης</vt:lpstr>
      <vt:lpstr>Διαδικασία Συντήρησης</vt:lpstr>
      <vt:lpstr>Τίτλος</vt:lpstr>
      <vt:lpstr>Πώς επιλέγω το κατάλληλο δυναμικό αναγωγής για καθαρό άργυρο (999); </vt:lpstr>
      <vt:lpstr>Πώς αντιλαμβάνομαι ότι η αναγωγή έχει ολοκληρωθεί; </vt:lpstr>
      <vt:lpstr>Τι συμβαίνει με τα κράματα αργύρου – χαλκού;</vt:lpstr>
      <vt:lpstr>Ανάγωγη αμαυρωμένου αργύρου με σημειακή ηλεκτρόλυση</vt:lpstr>
      <vt:lpstr>Απλουστευμένη απεικόνιση διάταξης σημειακής ηλεκτρόλυσης</vt:lpstr>
      <vt:lpstr>Διαδικασία</vt:lpstr>
      <vt:lpstr>Διαδικασία</vt:lpstr>
      <vt:lpstr>Συντήρηση Αργύρου στο μάθημα Συντήρηση Λαογραφικών Αντικείμενων</vt:lpstr>
      <vt:lpstr>Εντοπισμός εκδορών από εμπορικά καθαριστικά για άργυρο σε Plexiglass</vt:lpstr>
      <vt:lpstr>Τέλος Ενότητας</vt:lpstr>
      <vt:lpstr>Σημειώματα</vt:lpstr>
      <vt:lpstr>Σημείωμα Αναφοράς</vt:lpstr>
      <vt:lpstr>Σημείωμα Αδειοδότησης</vt:lpstr>
      <vt:lpstr>Επεξήγηση όρων χρήσης έργων τρίτων</vt:lpstr>
      <vt:lpstr>Explanation of the third party works’ use</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opencourses@teiath.gr</dc:creator>
  <cp:lastModifiedBy>alex</cp:lastModifiedBy>
  <cp:revision>242</cp:revision>
  <dcterms:created xsi:type="dcterms:W3CDTF">2014-12-10T08:47:41Z</dcterms:created>
  <dcterms:modified xsi:type="dcterms:W3CDTF">2015-10-29T12:04:12Z</dcterms:modified>
</cp:coreProperties>
</file>