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32"/>
  </p:notesMasterIdLst>
  <p:handoutMasterIdLst>
    <p:handoutMasterId r:id="rId33"/>
  </p:handoutMasterIdLst>
  <p:sldIdLst>
    <p:sldId id="295" r:id="rId2"/>
    <p:sldId id="356" r:id="rId3"/>
    <p:sldId id="357" r:id="rId4"/>
    <p:sldId id="358" r:id="rId5"/>
    <p:sldId id="381" r:id="rId6"/>
    <p:sldId id="359" r:id="rId7"/>
    <p:sldId id="360" r:id="rId8"/>
    <p:sldId id="361" r:id="rId9"/>
    <p:sldId id="362" r:id="rId10"/>
    <p:sldId id="364" r:id="rId11"/>
    <p:sldId id="365" r:id="rId12"/>
    <p:sldId id="366" r:id="rId13"/>
    <p:sldId id="367" r:id="rId14"/>
    <p:sldId id="368" r:id="rId15"/>
    <p:sldId id="385" r:id="rId16"/>
    <p:sldId id="382" r:id="rId17"/>
    <p:sldId id="386" r:id="rId18"/>
    <p:sldId id="372" r:id="rId19"/>
    <p:sldId id="373" r:id="rId20"/>
    <p:sldId id="374" r:id="rId21"/>
    <p:sldId id="376" r:id="rId22"/>
    <p:sldId id="375" r:id="rId23"/>
    <p:sldId id="387" r:id="rId24"/>
    <p:sldId id="297" r:id="rId25"/>
    <p:sldId id="349" r:id="rId26"/>
    <p:sldId id="350" r:id="rId27"/>
    <p:sldId id="351" r:id="rId28"/>
    <p:sldId id="352" r:id="rId29"/>
    <p:sldId id="353" r:id="rId30"/>
    <p:sldId id="355" r:id="rId31"/>
  </p:sldIdLst>
  <p:sldSz cx="9144000" cy="6858000" type="screen4x3"/>
  <p:notesSz cx="7104063" cy="10234613"/>
  <p:custDataLst>
    <p:tags r:id="rId3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2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943" autoAdjust="0"/>
  </p:normalViewPr>
  <p:slideViewPr>
    <p:cSldViewPr>
      <p:cViewPr varScale="1">
        <p:scale>
          <a:sx n="111" d="100"/>
          <a:sy n="111" d="100"/>
        </p:scale>
        <p:origin x="-153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D76F5B9E-5F76-477C-BF13-A8504662B463}" type="datetimeFigureOut">
              <a:rPr lang="el-GR" smtClean="0"/>
              <a:t>25/6/2016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8427" cy="51350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4023993" y="9721106"/>
            <a:ext cx="3078427" cy="51350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628FC91B-3CF3-42B2-95A0-911D3C91E44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8778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7" cy="511730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1"/>
            <a:ext cx="3078427" cy="511730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6AF94457-60F7-4636-B891-8F692A1AC306}" type="datetimeFigureOut">
              <a:rPr lang="el-GR" smtClean="0"/>
              <a:t>25/6/2016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1730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1730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8EECE081-D5C2-453B-A0A1-BE80265C78D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681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701" indent="-177701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9783-9A42-4DEF-90CA-6DEBCE2FD458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853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1C83C-B97A-4B39-A831-058FC8AE328F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712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FCFFD-B1B4-4D31-98BF-9DE9F9783A3D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3596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E2AC-5956-40C4-BD75-4F620134ACC8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851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7B27-6010-4B32-81E5-3F54A99B0D5F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372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007B-E16B-4833-B14B-D98122887180}" type="datetime1">
              <a:rPr lang="el-GR" smtClean="0"/>
              <a:t>25/6/2016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944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FA1F-91A6-4E89-95CF-2AA7B13267E7}" type="datetime1">
              <a:rPr lang="el-GR" smtClean="0"/>
              <a:t>25/6/2016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828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E2F9-0A16-41C0-B9DD-AA5E58F1AF73}" type="datetime1">
              <a:rPr lang="el-GR" smtClean="0"/>
              <a:t>25/6/2016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970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AD801-E573-410A-BE09-876E3483B280}" type="datetime1">
              <a:rPr lang="el-GR" smtClean="0"/>
              <a:t>25/6/2016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8600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F77D9-B151-462B-8958-D2DE9E8D6D3A}" type="datetime1">
              <a:rPr lang="el-GR" smtClean="0"/>
              <a:t>25/6/2016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500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BE73-F911-4265-8DF0-833936319513}" type="datetime1">
              <a:rPr lang="el-GR" smtClean="0"/>
              <a:t>25/6/2016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83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32633-F8D5-4086-84CE-2C1C0C17BD26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F816D-2B97-4CF7-903C-2F0E74DEF1F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86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rgbClr val="004B8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9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9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9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9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9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</a:t>
            </a: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 (</a:t>
            </a:r>
            <a:r>
              <a:rPr lang="el-GR" sz="4400" b="1" dirty="0">
                <a:solidFill>
                  <a:schemeClr val="tx1"/>
                </a:solidFill>
                <a:latin typeface="+mn-lt"/>
              </a:rPr>
              <a:t>Ε</a:t>
            </a:r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Εφαρμογή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Telnet </a:t>
            </a:r>
            <a:endParaRPr lang="el-GR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400" dirty="0" smtClean="0">
                <a:solidFill>
                  <a:schemeClr val="tx1"/>
                </a:solidFill>
                <a:cs typeface="Arial" charset="0"/>
              </a:rPr>
              <a:t>Ιφιγένεια </a:t>
            </a:r>
            <a:r>
              <a:rPr lang="el-GR" sz="2400" dirty="0" err="1" smtClean="0">
                <a:solidFill>
                  <a:schemeClr val="tx1"/>
                </a:solidFill>
                <a:cs typeface="Arial" charset="0"/>
              </a:rPr>
              <a:t>Φουντά</a:t>
            </a:r>
            <a:endParaRPr lang="el-GR" sz="2400" dirty="0" smtClean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>
                <a:solidFill>
                  <a:schemeClr val="tx1"/>
                </a:solidFill>
              </a:rPr>
              <a:t>Τμήμα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l-GR" sz="2400" dirty="0" smtClean="0">
                <a:solidFill>
                  <a:schemeClr val="tx1"/>
                </a:solidFill>
              </a:rPr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693995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08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Τρόποι πρόσβασης </a:t>
            </a:r>
            <a:r>
              <a:rPr lang="el-GR" dirty="0" smtClean="0"/>
              <a:t>- Τοπική Πρόσβαση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</a:t>
            </a:r>
            <a:r>
              <a:rPr lang="el-GR" dirty="0"/>
              <a:t>την τοπική πρόσβαση στον δρομολογητή χρησιμοποιείται η </a:t>
            </a:r>
            <a:r>
              <a:rPr lang="el-GR" dirty="0" err="1"/>
              <a:t>console</a:t>
            </a:r>
            <a:r>
              <a:rPr lang="el-GR" dirty="0"/>
              <a:t> </a:t>
            </a:r>
            <a:r>
              <a:rPr lang="el-GR" dirty="0" err="1"/>
              <a:t>port</a:t>
            </a:r>
            <a:r>
              <a:rPr lang="el-GR" dirty="0"/>
              <a:t>, οπότε δεν είναι απαραίτητη η σύνδεσή του σε κάποιο δίκτυο. Η μέθοδος αυτή είναι και η μόνη που μπορεί να χρησιμοποιηθεί μέχρι να συνδεθούν και τα υπόλοιπα </a:t>
            </a:r>
            <a:r>
              <a:rPr lang="el-GR" dirty="0" err="1"/>
              <a:t>interfaces</a:t>
            </a:r>
            <a:r>
              <a:rPr lang="el-GR" dirty="0"/>
              <a:t> στο δίκτυο και να τους δοθεί κάποια αναγνωρίσιμη διεύθυνση. Η σύνδεση με τον δρομολογητή γίνεται απευθείας από ένα PC ή  ένα τερματικό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8428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Τρόποι πρόσβασης </a:t>
            </a:r>
            <a:r>
              <a:rPr lang="el-GR" dirty="0" smtClean="0"/>
              <a:t>- Τοπική Πρόσβαση (2/2)</a:t>
            </a:r>
            <a:endParaRPr lang="el-GR" dirty="0"/>
          </a:p>
        </p:txBody>
      </p:sp>
      <p:pic>
        <p:nvPicPr>
          <p:cNvPr id="4" name="Εικόνα 3"/>
          <p:cNvPicPr/>
          <p:nvPr/>
        </p:nvPicPr>
        <p:blipFill>
          <a:blip r:embed="rId2"/>
          <a:stretch>
            <a:fillRect/>
          </a:stretch>
        </p:blipFill>
        <p:spPr>
          <a:xfrm>
            <a:off x="683568" y="2636912"/>
            <a:ext cx="4824536" cy="2952328"/>
          </a:xfrm>
          <a:prstGeom prst="rect">
            <a:avLst/>
          </a:prstGeom>
        </p:spPr>
      </p:pic>
      <p:pic>
        <p:nvPicPr>
          <p:cNvPr id="5" name="Εικόνα 4"/>
          <p:cNvPicPr/>
          <p:nvPr/>
        </p:nvPicPr>
        <p:blipFill>
          <a:blip r:embed="rId3"/>
          <a:stretch>
            <a:fillRect/>
          </a:stretch>
        </p:blipFill>
        <p:spPr>
          <a:xfrm>
            <a:off x="5940152" y="2492896"/>
            <a:ext cx="2304415" cy="1942465"/>
          </a:xfrm>
          <a:prstGeom prst="rect">
            <a:avLst/>
          </a:prstGeom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9514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Τρόποι πρόσβασης </a:t>
            </a:r>
            <a:r>
              <a:rPr lang="el-GR" dirty="0" smtClean="0"/>
              <a:t>- Πρόσβαση μέσω </a:t>
            </a:r>
            <a:r>
              <a:rPr lang="el-GR" dirty="0" err="1"/>
              <a:t>Dial-Up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</a:t>
            </a:r>
            <a:r>
              <a:rPr lang="el-GR" dirty="0"/>
              <a:t>περίπτωση που μια συσκευή </a:t>
            </a:r>
            <a:r>
              <a:rPr lang="en-GB" dirty="0"/>
              <a:t>modem</a:t>
            </a:r>
            <a:r>
              <a:rPr lang="el-GR" dirty="0"/>
              <a:t> συνδεθεί μέσω της </a:t>
            </a:r>
            <a:r>
              <a:rPr lang="en-GB" dirty="0"/>
              <a:t>auxiliary</a:t>
            </a:r>
            <a:r>
              <a:rPr lang="el-GR" dirty="0"/>
              <a:t> πόρτας, δίνεται η δυνατότητα να επικοινωνήσουμε με τον δρομολογητή από απόσταση και να αποκτήσουμε πρόσβαση σε αυτόν για λόγους διαμόρφωσης (</a:t>
            </a:r>
            <a:r>
              <a:rPr lang="en-GB" dirty="0"/>
              <a:t>configuration</a:t>
            </a:r>
            <a:r>
              <a:rPr lang="el-GR" dirty="0"/>
              <a:t>) και συντήρησης της συσκευής.</a:t>
            </a:r>
          </a:p>
          <a:p>
            <a:endParaRPr lang="el-G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717032"/>
            <a:ext cx="4680520" cy="21602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79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dirty="0"/>
              <a:t>Τρόποι πρόσβασης - </a:t>
            </a:r>
            <a:r>
              <a:rPr lang="el-GR" sz="2800" dirty="0"/>
              <a:t>Πρόσβαση μέσω </a:t>
            </a:r>
            <a:r>
              <a:rPr lang="el-GR" sz="2800" dirty="0" smtClean="0"/>
              <a:t>δικτύου (1/4)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σύνδεση ενός </a:t>
            </a:r>
            <a:r>
              <a:rPr lang="en-GB" dirty="0" smtClean="0"/>
              <a:t>PC</a:t>
            </a:r>
            <a:r>
              <a:rPr lang="el-GR" dirty="0"/>
              <a:t> με τον </a:t>
            </a:r>
            <a:r>
              <a:rPr lang="el-GR" dirty="0" smtClean="0"/>
              <a:t>δρομολογητή μέσω δικτύου, στην </a:t>
            </a:r>
            <a:r>
              <a:rPr lang="el-GR" dirty="0"/>
              <a:t>ορολογία του </a:t>
            </a:r>
            <a:r>
              <a:rPr lang="en-GB" dirty="0"/>
              <a:t>Cisco IOS</a:t>
            </a:r>
            <a:r>
              <a:rPr lang="el-GR" dirty="0"/>
              <a:t> ονομάζεται ‘</a:t>
            </a:r>
            <a:r>
              <a:rPr lang="en-GB" b="1" dirty="0"/>
              <a:t>virtual terminal</a:t>
            </a:r>
            <a:r>
              <a:rPr lang="el-GR" dirty="0"/>
              <a:t>’ σύνδεση</a:t>
            </a:r>
            <a:r>
              <a:rPr lang="el-GR" dirty="0" smtClean="0"/>
              <a:t>.</a:t>
            </a:r>
          </a:p>
          <a:p>
            <a:r>
              <a:rPr lang="el-GR" dirty="0"/>
              <a:t>Με χρήση της εντολής </a:t>
            </a:r>
            <a:r>
              <a:rPr lang="en-GB" b="1" dirty="0"/>
              <a:t>telnet </a:t>
            </a:r>
            <a:r>
              <a:rPr lang="el-GR" b="1" dirty="0"/>
              <a:t>&lt;</a:t>
            </a:r>
            <a:r>
              <a:rPr lang="en-GB" b="1" dirty="0"/>
              <a:t>IP</a:t>
            </a:r>
            <a:r>
              <a:rPr lang="el-GR" b="1" dirty="0"/>
              <a:t> διεύθυνση</a:t>
            </a:r>
            <a:r>
              <a:rPr lang="el-GR" b="1" dirty="0" smtClean="0"/>
              <a:t>&gt;, </a:t>
            </a:r>
            <a:r>
              <a:rPr lang="el-GR" dirty="0" smtClean="0"/>
              <a:t>είναι </a:t>
            </a:r>
            <a:r>
              <a:rPr lang="el-GR" dirty="0"/>
              <a:t>εφικτή η επικοινωνία με τον δρομολογητή μέσω δικτύου</a:t>
            </a:r>
            <a:r>
              <a:rPr lang="el-GR" dirty="0" smtClean="0"/>
              <a:t>.</a:t>
            </a:r>
          </a:p>
          <a:p>
            <a:r>
              <a:rPr lang="el-GR" dirty="0"/>
              <a:t>Ως παράμετρος της εντολής </a:t>
            </a:r>
            <a:r>
              <a:rPr lang="en-US" dirty="0"/>
              <a:t>telnet </a:t>
            </a:r>
            <a:r>
              <a:rPr lang="el-GR" dirty="0"/>
              <a:t>μπορεί να χρησιμοποιηθεί οποιαδήποτε από τις </a:t>
            </a:r>
            <a:r>
              <a:rPr lang="en-GB" dirty="0"/>
              <a:t>IP</a:t>
            </a:r>
            <a:r>
              <a:rPr lang="el-GR" dirty="0"/>
              <a:t> διευθύνσεις που έχουν εκχωρηθεί στις </a:t>
            </a:r>
            <a:r>
              <a:rPr lang="el-GR" dirty="0" err="1"/>
              <a:t>διεπαφές</a:t>
            </a:r>
            <a:r>
              <a:rPr lang="el-GR" dirty="0"/>
              <a:t> του δρομολογητή. 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7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37112"/>
            <a:ext cx="4824536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664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r>
              <a:rPr lang="el-GR" dirty="0"/>
              <a:t>Τρόποι πρόσβασης - </a:t>
            </a:r>
            <a:r>
              <a:rPr lang="el-GR" sz="2800" dirty="0"/>
              <a:t>Πρόσβαση μέσω </a:t>
            </a:r>
            <a:r>
              <a:rPr lang="el-GR" sz="2800" dirty="0" smtClean="0"/>
              <a:t>δικτύου (2/4)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Θα πρέπει να σημειωθεί ότι εξ ορισμού η πρόσβαση σε δρομολογητή μέσω </a:t>
            </a:r>
            <a:r>
              <a:rPr lang="en-US" dirty="0"/>
              <a:t>telnet </a:t>
            </a:r>
            <a:r>
              <a:rPr lang="el-GR" dirty="0"/>
              <a:t>ή </a:t>
            </a:r>
            <a:r>
              <a:rPr lang="en-US" dirty="0" err="1"/>
              <a:t>ssh</a:t>
            </a:r>
            <a:r>
              <a:rPr lang="en-US" dirty="0"/>
              <a:t> </a:t>
            </a:r>
            <a:r>
              <a:rPr lang="el-GR" dirty="0"/>
              <a:t>δεν είναι ενεργοποιημένη και η οποιαδήποτε προσπάθεια πρόσβασης θα αποτύγχανε &amp; θα εμφανιζόταν το παρακάτω μήνυμα:</a:t>
            </a:r>
          </a:p>
          <a:p>
            <a:pPr marL="0" indent="0">
              <a:buNone/>
            </a:pPr>
            <a:r>
              <a:rPr lang="el-GR" dirty="0"/>
              <a:t> </a:t>
            </a:r>
            <a:r>
              <a:rPr lang="en-US" dirty="0"/>
              <a:t>C:\&gt;telnet 192.168.150.1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n-US" i="1" dirty="0"/>
              <a:t>Connecting To 192.168.150.1...Could not open connection to the host, on port 23: Connect failed</a:t>
            </a: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Για να είναι </a:t>
            </a:r>
            <a:r>
              <a:rPr lang="el-GR" dirty="0"/>
              <a:t>εφικτή </a:t>
            </a:r>
            <a:r>
              <a:rPr lang="el-GR" dirty="0" smtClean="0"/>
              <a:t>η πρόσβαση σε  δρομολογητή μέσω </a:t>
            </a:r>
            <a:r>
              <a:rPr lang="en-GB" dirty="0" smtClean="0"/>
              <a:t>telnet</a:t>
            </a:r>
            <a:r>
              <a:rPr lang="el-GR" dirty="0" smtClean="0"/>
              <a:t>,</a:t>
            </a:r>
            <a:r>
              <a:rPr lang="en-GB" dirty="0" smtClean="0"/>
              <a:t> </a:t>
            </a:r>
            <a:r>
              <a:rPr lang="el-GR" dirty="0" smtClean="0"/>
              <a:t>απαιτείται κατάλληλη διαμόρφωση σε αυτόν.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endParaRPr lang="de-CH" dirty="0" smtClean="0"/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2753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el-GR" dirty="0"/>
              <a:t>Τρόποι πρόσβασης - </a:t>
            </a:r>
            <a:r>
              <a:rPr lang="el-GR" sz="2800" dirty="0"/>
              <a:t>Πρόσβαση μέσω </a:t>
            </a:r>
            <a:r>
              <a:rPr lang="el-GR" sz="2800" dirty="0" smtClean="0"/>
              <a:t>δικτύου (3/4)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38851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Για να είναι εφικτή η πρόσβαση σε  δρομολογητή μέσω </a:t>
            </a:r>
            <a:r>
              <a:rPr lang="en-GB" dirty="0" smtClean="0"/>
              <a:t>telnet</a:t>
            </a:r>
            <a:r>
              <a:rPr lang="el-GR" dirty="0" smtClean="0"/>
              <a:t>, απαιτείται να ενεργοποιήσω σε αυτόν:</a:t>
            </a:r>
          </a:p>
          <a:p>
            <a:r>
              <a:rPr lang="el-GR" b="1" dirty="0" smtClean="0"/>
              <a:t>ελεγχόμενη πρόσβαση μέσω δικτύου</a:t>
            </a:r>
            <a:r>
              <a:rPr lang="de-CH" dirty="0" smtClean="0"/>
              <a:t>, </a:t>
            </a:r>
            <a:r>
              <a:rPr lang="el-GR" dirty="0" smtClean="0"/>
              <a:t>με τις εντολές: </a:t>
            </a:r>
          </a:p>
          <a:p>
            <a:pPr lvl="1"/>
            <a:r>
              <a:rPr lang="en-US" i="1" dirty="0" smtClean="0"/>
              <a:t>line </a:t>
            </a:r>
            <a:r>
              <a:rPr lang="en-US" i="1" dirty="0" err="1"/>
              <a:t>vty</a:t>
            </a:r>
            <a:r>
              <a:rPr lang="en-US" i="1" dirty="0"/>
              <a:t> </a:t>
            </a:r>
            <a:r>
              <a:rPr lang="el-GR" i="1" dirty="0" smtClean="0"/>
              <a:t>&lt;</a:t>
            </a:r>
            <a:r>
              <a:rPr lang="en-US" i="1" dirty="0" smtClean="0"/>
              <a:t>starting port</a:t>
            </a:r>
            <a:r>
              <a:rPr lang="el-GR" i="1" dirty="0" smtClean="0"/>
              <a:t>&gt;  &lt;</a:t>
            </a:r>
            <a:r>
              <a:rPr lang="en-US" i="1" dirty="0" smtClean="0"/>
              <a:t>ending port</a:t>
            </a:r>
            <a:r>
              <a:rPr lang="el-GR" i="1" dirty="0" smtClean="0"/>
              <a:t>&gt;, </a:t>
            </a:r>
          </a:p>
          <a:p>
            <a:pPr lvl="1"/>
            <a:r>
              <a:rPr lang="en-US" i="1" dirty="0" smtClean="0"/>
              <a:t>login</a:t>
            </a:r>
            <a:r>
              <a:rPr lang="el-GR" i="1" dirty="0" smtClean="0"/>
              <a:t>, </a:t>
            </a:r>
          </a:p>
          <a:p>
            <a:pPr lvl="1"/>
            <a:r>
              <a:rPr lang="en-US" i="1" dirty="0" smtClean="0"/>
              <a:t>password</a:t>
            </a:r>
            <a:r>
              <a:rPr lang="el-GR" i="1" dirty="0" smtClean="0"/>
              <a:t> </a:t>
            </a:r>
            <a:r>
              <a:rPr lang="el-GR" i="1" dirty="0"/>
              <a:t>&lt;συνθηματικό</a:t>
            </a:r>
            <a:r>
              <a:rPr lang="el-GR" i="1" dirty="0" smtClean="0"/>
              <a:t>&gt;</a:t>
            </a:r>
            <a:r>
              <a:rPr lang="de-CH" i="1" dirty="0"/>
              <a:t>.</a:t>
            </a:r>
            <a:endParaRPr lang="el-GR" i="1" dirty="0" smtClean="0"/>
          </a:p>
          <a:p>
            <a:r>
              <a:rPr lang="el-GR" b="1" dirty="0" smtClean="0"/>
              <a:t>ελεγχόμενη πρόσβαση </a:t>
            </a:r>
            <a:r>
              <a:rPr lang="el-GR" b="1" dirty="0"/>
              <a:t>σε </a:t>
            </a:r>
            <a:r>
              <a:rPr lang="en-US" b="1" dirty="0"/>
              <a:t>privilege </a:t>
            </a:r>
            <a:r>
              <a:rPr lang="en-US" b="1" dirty="0" smtClean="0"/>
              <a:t>mode</a:t>
            </a:r>
            <a:r>
              <a:rPr lang="el-GR" dirty="0" smtClean="0"/>
              <a:t>, με </a:t>
            </a:r>
            <a:r>
              <a:rPr lang="el-GR" dirty="0"/>
              <a:t>την εντολή </a:t>
            </a:r>
            <a:endParaRPr lang="el-GR" dirty="0" smtClean="0"/>
          </a:p>
          <a:p>
            <a:pPr lvl="1"/>
            <a:r>
              <a:rPr lang="en-US" i="1" dirty="0" smtClean="0"/>
              <a:t>enable </a:t>
            </a:r>
            <a:r>
              <a:rPr lang="de-CH" i="1" dirty="0" err="1"/>
              <a:t>password</a:t>
            </a:r>
            <a:r>
              <a:rPr lang="el-GR" i="1" dirty="0"/>
              <a:t> &lt;συνθηματικό&gt;</a:t>
            </a:r>
            <a:r>
              <a:rPr lang="de-CH" b="1" dirty="0"/>
              <a:t> </a:t>
            </a:r>
            <a:r>
              <a:rPr lang="el-GR" dirty="0"/>
              <a:t> ή</a:t>
            </a:r>
            <a:r>
              <a:rPr lang="de-CH" dirty="0"/>
              <a:t> </a:t>
            </a:r>
            <a:endParaRPr lang="el-GR" dirty="0" smtClean="0"/>
          </a:p>
          <a:p>
            <a:pPr lvl="1"/>
            <a:r>
              <a:rPr lang="en-US" i="1" dirty="0" smtClean="0"/>
              <a:t>enable </a:t>
            </a:r>
            <a:r>
              <a:rPr lang="en-US" i="1" dirty="0"/>
              <a:t>secret</a:t>
            </a:r>
            <a:r>
              <a:rPr lang="el-GR" i="1" dirty="0"/>
              <a:t> &lt;συνθηματικό&gt;</a:t>
            </a:r>
            <a:r>
              <a:rPr lang="de-CH" dirty="0"/>
              <a:t> </a:t>
            </a:r>
            <a:endParaRPr lang="el-GR" dirty="0"/>
          </a:p>
          <a:p>
            <a:endParaRPr lang="el-GR" i="1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352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/>
          <a:lstStyle/>
          <a:p>
            <a:r>
              <a:rPr lang="el-GR" dirty="0"/>
              <a:t>Τρόποι πρόσβασης - </a:t>
            </a:r>
            <a:r>
              <a:rPr lang="el-GR" sz="2800" dirty="0"/>
              <a:t>Πρόσβαση μέσω δικτύου </a:t>
            </a:r>
            <a:r>
              <a:rPr lang="el-GR" sz="2800" dirty="0" smtClean="0"/>
              <a:t>(4/4)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 smtClean="0"/>
              <a:t>Προϋποθέσεις επιτυχούς πρόσβασης από </a:t>
            </a:r>
            <a:r>
              <a:rPr lang="de-CH" b="1" dirty="0" smtClean="0"/>
              <a:t>H/Y </a:t>
            </a:r>
            <a:r>
              <a:rPr lang="el-GR" b="1" dirty="0" smtClean="0"/>
              <a:t>σε </a:t>
            </a:r>
            <a:r>
              <a:rPr lang="el-GR" b="1" dirty="0"/>
              <a:t>δρομολογητή μέσω δικτύου </a:t>
            </a:r>
            <a:br>
              <a:rPr lang="el-GR" b="1" dirty="0"/>
            </a:br>
            <a:endParaRPr lang="el-GR" b="1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Να έχει ενεργοποιηθεί </a:t>
            </a:r>
            <a:r>
              <a:rPr lang="el-GR" sz="2400" dirty="0"/>
              <a:t>στον </a:t>
            </a:r>
            <a:r>
              <a:rPr lang="el-GR" sz="2400" dirty="0" smtClean="0"/>
              <a:t>δρομολογητή ελεγχόμενη πρόσβαση μέσω δικτύου, δηλαδή να έχει τεθεί </a:t>
            </a:r>
            <a:r>
              <a:rPr lang="de-CH" sz="2400" dirty="0" err="1" smtClean="0"/>
              <a:t>login</a:t>
            </a:r>
            <a:r>
              <a:rPr lang="de-CH" sz="2400" dirty="0" smtClean="0"/>
              <a:t> </a:t>
            </a:r>
            <a:r>
              <a:rPr lang="de-CH" sz="2400" dirty="0" err="1" smtClean="0"/>
              <a:t>password</a:t>
            </a:r>
            <a:r>
              <a:rPr lang="de-CH" sz="2400" dirty="0" smtClean="0"/>
              <a:t> </a:t>
            </a:r>
            <a:r>
              <a:rPr lang="el-GR" sz="2400" dirty="0" smtClean="0"/>
              <a:t>στην </a:t>
            </a:r>
            <a:r>
              <a:rPr lang="de-CH" sz="2400" dirty="0" err="1" smtClean="0"/>
              <a:t>vty</a:t>
            </a:r>
            <a:r>
              <a:rPr lang="de-CH" sz="2400" dirty="0" smtClean="0"/>
              <a:t> </a:t>
            </a:r>
            <a:r>
              <a:rPr lang="de-CH" sz="2400" dirty="0" err="1" smtClean="0"/>
              <a:t>port</a:t>
            </a:r>
            <a:r>
              <a:rPr lang="el-GR" sz="2400" dirty="0" smtClean="0"/>
              <a:t> καθώς και </a:t>
            </a:r>
            <a:r>
              <a:rPr lang="de-CH" sz="2400" dirty="0" err="1" smtClean="0"/>
              <a:t>enable</a:t>
            </a:r>
            <a:r>
              <a:rPr lang="de-CH" sz="2400" dirty="0" smtClean="0"/>
              <a:t> </a:t>
            </a:r>
            <a:r>
              <a:rPr lang="de-CH" sz="2400" dirty="0" err="1" smtClean="0"/>
              <a:t>password</a:t>
            </a:r>
            <a:r>
              <a:rPr lang="de-CH" sz="2400" dirty="0" smtClean="0"/>
              <a:t> </a:t>
            </a:r>
            <a:r>
              <a:rPr lang="el-GR" sz="2400" dirty="0" smtClean="0"/>
              <a:t>στον δρομολογητή.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Να έχει ενεργοποιηθεί στον δρομολογητή η </a:t>
            </a:r>
            <a:r>
              <a:rPr lang="el-GR" sz="2400" dirty="0" err="1" smtClean="0"/>
              <a:t>διεπαφή</a:t>
            </a:r>
            <a:r>
              <a:rPr lang="el-GR" sz="2400" dirty="0" smtClean="0"/>
              <a:t>, στην οποία έχει εκχωρηθεί η χρησιμοποιούμενη στην εντολή </a:t>
            </a:r>
            <a:r>
              <a:rPr lang="en-US" sz="2400" dirty="0" smtClean="0"/>
              <a:t>telnet </a:t>
            </a:r>
            <a:r>
              <a:rPr lang="el-GR" sz="2400" dirty="0" smtClean="0"/>
              <a:t>ΙΡ διεύθυνση. Για αποφυγή αστοχίας, συνηθίζεται στον </a:t>
            </a:r>
            <a:r>
              <a:rPr lang="el-GR" sz="2400" dirty="0"/>
              <a:t>δρομολογητή </a:t>
            </a:r>
            <a:r>
              <a:rPr lang="el-GR" sz="2400" dirty="0" smtClean="0"/>
              <a:t>η χρήση λογικής </a:t>
            </a:r>
            <a:r>
              <a:rPr lang="el-GR" sz="2400" dirty="0" err="1" smtClean="0"/>
              <a:t>διεπαφής</a:t>
            </a:r>
            <a:r>
              <a:rPr lang="el-GR" sz="2400" dirty="0" smtClean="0"/>
              <a:t> (</a:t>
            </a:r>
            <a:r>
              <a:rPr lang="en-US" sz="2400" dirty="0" smtClean="0"/>
              <a:t>Loopback interface</a:t>
            </a:r>
            <a:r>
              <a:rPr lang="el-GR" sz="2400" dirty="0" smtClean="0"/>
              <a:t>) η οποία είναι πάντα ενεργή</a:t>
            </a:r>
            <a:r>
              <a:rPr lang="el-GR" sz="2400" b="1" dirty="0" smtClean="0"/>
              <a:t>. </a:t>
            </a: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Να </a:t>
            </a:r>
            <a:r>
              <a:rPr lang="el-GR" sz="2400" dirty="0"/>
              <a:t>υπάρχει στον πίνακα δρομολόγησης του συνοριακού </a:t>
            </a:r>
            <a:r>
              <a:rPr lang="el-GR" sz="2400" dirty="0" smtClean="0"/>
              <a:t>δρομολογητή </a:t>
            </a:r>
            <a:r>
              <a:rPr lang="el-GR" sz="2400" dirty="0"/>
              <a:t>(</a:t>
            </a:r>
            <a:r>
              <a:rPr lang="en-US" sz="2400" dirty="0"/>
              <a:t>gateway</a:t>
            </a:r>
            <a:r>
              <a:rPr lang="el-GR" sz="2400" dirty="0" smtClean="0"/>
              <a:t>)</a:t>
            </a:r>
            <a:r>
              <a:rPr lang="de-CH" sz="2400" dirty="0" smtClean="0"/>
              <a:t> </a:t>
            </a:r>
            <a:r>
              <a:rPr lang="el-GR" sz="2400" dirty="0" smtClean="0"/>
              <a:t>του Η/Υ, το </a:t>
            </a:r>
            <a:r>
              <a:rPr lang="el-GR" sz="2400" dirty="0"/>
              <a:t>ΙΡ δίκτυο στο οποίο ανήκει η  ΙΡ </a:t>
            </a:r>
            <a:r>
              <a:rPr lang="el-GR" sz="2400" dirty="0" smtClean="0"/>
              <a:t>διεύθυνση, η οποία χρησιμοποιείται ως παράμετρος της εντολής </a:t>
            </a:r>
            <a:r>
              <a:rPr lang="en-US" sz="2400" dirty="0" smtClean="0"/>
              <a:t>telnet</a:t>
            </a:r>
            <a:r>
              <a:rPr lang="el-GR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 smtClean="0"/>
              <a:t>Κατά την εκτέλεση </a:t>
            </a:r>
            <a:r>
              <a:rPr lang="el-GR" sz="2400" dirty="0"/>
              <a:t>της </a:t>
            </a:r>
            <a:r>
              <a:rPr lang="el-GR" sz="2400" dirty="0" smtClean="0"/>
              <a:t>εντολής </a:t>
            </a:r>
            <a:r>
              <a:rPr lang="de-CH" sz="2400" dirty="0" err="1" smtClean="0"/>
              <a:t>telnet</a:t>
            </a:r>
            <a:r>
              <a:rPr lang="el-GR" sz="2400" dirty="0" smtClean="0"/>
              <a:t>, η </a:t>
            </a:r>
            <a:r>
              <a:rPr lang="el-GR" sz="2400" dirty="0"/>
              <a:t>διαχειριζόμενη δικτυακή συσκευή </a:t>
            </a:r>
            <a:r>
              <a:rPr lang="el-GR" sz="2400" dirty="0" smtClean="0"/>
              <a:t>να είναι συνδεδεμένη στο (δια)δίκτυο και να διαθέτει ελεύθερη </a:t>
            </a:r>
            <a:r>
              <a:rPr lang="de-CH" sz="2400" dirty="0" err="1" smtClean="0"/>
              <a:t>vty</a:t>
            </a:r>
            <a:r>
              <a:rPr lang="de-CH" sz="2400" dirty="0" smtClean="0"/>
              <a:t> </a:t>
            </a:r>
            <a:r>
              <a:rPr lang="en-US" sz="2400" dirty="0" smtClean="0"/>
              <a:t>port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de-CH" dirty="0" smtClean="0"/>
          </a:p>
          <a:p>
            <a:pPr marL="457200" indent="-457200">
              <a:buFont typeface="+mj-lt"/>
              <a:buAutoNum type="arabicPeriod"/>
            </a:pP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8107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-10815"/>
            <a:ext cx="843528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Διαμόρφωση δικτυακής πρόσβασης (1/6)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388517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 smtClean="0"/>
              <a:t>Για την υλοποίηση της διαμόρφωσης ελεγχόμενης πρόσβασης </a:t>
            </a:r>
            <a:r>
              <a:rPr lang="el-GR" b="1" dirty="0"/>
              <a:t>μέσω </a:t>
            </a:r>
            <a:r>
              <a:rPr lang="el-GR" b="1" dirty="0" smtClean="0"/>
              <a:t>δικτύου</a:t>
            </a:r>
            <a:r>
              <a:rPr lang="de-CH" b="1" dirty="0" smtClean="0"/>
              <a:t>, </a:t>
            </a:r>
            <a:r>
              <a:rPr lang="el-GR" b="1" dirty="0" smtClean="0"/>
              <a:t>σε έναν δρομολογητή,</a:t>
            </a:r>
            <a:r>
              <a:rPr lang="el-GR" dirty="0" smtClean="0"/>
              <a:t> προτείνεται ο παρακάτω βηματισμός: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Επισκόπηση πορτών </a:t>
            </a:r>
            <a:r>
              <a:rPr lang="el-GR" dirty="0" smtClean="0"/>
              <a:t>δρομολογητή</a:t>
            </a:r>
            <a:r>
              <a:rPr lang="de-CH" dirty="0" smtClean="0"/>
              <a:t>, </a:t>
            </a:r>
            <a:r>
              <a:rPr lang="el-GR" dirty="0" smtClean="0"/>
              <a:t>με την εντολή </a:t>
            </a:r>
            <a:r>
              <a:rPr lang="el-GR" i="1" dirty="0" err="1" smtClean="0"/>
              <a:t>show</a:t>
            </a:r>
            <a:r>
              <a:rPr lang="el-GR" i="1" dirty="0" smtClean="0"/>
              <a:t> </a:t>
            </a:r>
            <a:r>
              <a:rPr lang="el-GR" i="1" dirty="0" err="1" smtClean="0"/>
              <a:t>line</a:t>
            </a:r>
            <a:r>
              <a:rPr lang="de-CH" i="1" dirty="0" smtClean="0"/>
              <a:t>.</a:t>
            </a:r>
            <a:endParaRPr lang="el-GR" i="1" dirty="0" smtClean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Ενεργοποίηση </a:t>
            </a:r>
            <a:r>
              <a:rPr lang="el-GR" dirty="0" smtClean="0"/>
              <a:t>της πρόσβασης μέσω δικτύου στον δρομολογητή </a:t>
            </a:r>
            <a:r>
              <a:rPr lang="de-CH" dirty="0" smtClean="0"/>
              <a:t>, </a:t>
            </a:r>
            <a:r>
              <a:rPr lang="el-GR" dirty="0" smtClean="0"/>
              <a:t>με τις εντολές: </a:t>
            </a:r>
            <a:r>
              <a:rPr lang="en-US" i="1" dirty="0" smtClean="0"/>
              <a:t>line </a:t>
            </a:r>
            <a:r>
              <a:rPr lang="en-US" i="1" dirty="0" err="1"/>
              <a:t>vty</a:t>
            </a:r>
            <a:r>
              <a:rPr lang="en-US" i="1" dirty="0"/>
              <a:t> </a:t>
            </a:r>
            <a:r>
              <a:rPr lang="el-GR" i="1" dirty="0" smtClean="0"/>
              <a:t>&lt;</a:t>
            </a:r>
            <a:r>
              <a:rPr lang="en-US" i="1" dirty="0" smtClean="0"/>
              <a:t>starting port</a:t>
            </a:r>
            <a:r>
              <a:rPr lang="el-GR" i="1" dirty="0" smtClean="0"/>
              <a:t>&gt;  &lt;</a:t>
            </a:r>
            <a:r>
              <a:rPr lang="en-US" i="1" dirty="0" smtClean="0"/>
              <a:t>ending port</a:t>
            </a:r>
            <a:r>
              <a:rPr lang="el-GR" i="1" dirty="0" smtClean="0"/>
              <a:t>&gt;, </a:t>
            </a:r>
            <a:r>
              <a:rPr lang="en-US" i="1" dirty="0"/>
              <a:t>login</a:t>
            </a:r>
            <a:r>
              <a:rPr lang="el-GR" i="1" dirty="0"/>
              <a:t>, </a:t>
            </a:r>
            <a:r>
              <a:rPr lang="en-US" i="1" dirty="0"/>
              <a:t>password</a:t>
            </a:r>
            <a:r>
              <a:rPr lang="el-GR" i="1" dirty="0"/>
              <a:t> &lt;συνθηματικό</a:t>
            </a:r>
            <a:r>
              <a:rPr lang="el-GR" i="1" dirty="0" smtClean="0"/>
              <a:t>&gt;</a:t>
            </a:r>
            <a:r>
              <a:rPr lang="de-CH" i="1" dirty="0"/>
              <a:t>.</a:t>
            </a:r>
            <a:endParaRPr lang="el-GR" i="1" dirty="0" smtClean="0"/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Επισκόπηση της τρέχουσας </a:t>
            </a:r>
            <a:r>
              <a:rPr lang="el-GR" dirty="0"/>
              <a:t>διαμόρφωσης </a:t>
            </a:r>
            <a:r>
              <a:rPr lang="el-GR" dirty="0" smtClean="0"/>
              <a:t>(</a:t>
            </a:r>
            <a:r>
              <a:rPr lang="de-CH" dirty="0" err="1" smtClean="0"/>
              <a:t>running</a:t>
            </a:r>
            <a:r>
              <a:rPr lang="de-CH" dirty="0" smtClean="0"/>
              <a:t> </a:t>
            </a:r>
            <a:r>
              <a:rPr lang="en-GB" dirty="0" smtClean="0"/>
              <a:t>configuration</a:t>
            </a:r>
            <a:r>
              <a:rPr lang="el-GR" dirty="0"/>
              <a:t>) του </a:t>
            </a:r>
            <a:r>
              <a:rPr lang="el-GR" dirty="0" smtClean="0"/>
              <a:t>δρομολογητή</a:t>
            </a:r>
            <a:r>
              <a:rPr lang="de-CH" dirty="0" smtClean="0"/>
              <a:t>, </a:t>
            </a:r>
            <a:r>
              <a:rPr lang="el-GR" dirty="0" smtClean="0"/>
              <a:t>με </a:t>
            </a:r>
            <a:r>
              <a:rPr lang="el-GR" dirty="0"/>
              <a:t>την εντολή </a:t>
            </a:r>
            <a:r>
              <a:rPr lang="en-GB" i="1" dirty="0"/>
              <a:t>show running</a:t>
            </a:r>
            <a:r>
              <a:rPr lang="el-GR" i="1" dirty="0"/>
              <a:t>-</a:t>
            </a:r>
            <a:r>
              <a:rPr lang="en-GB" i="1" dirty="0" err="1" smtClean="0"/>
              <a:t>config</a:t>
            </a:r>
            <a:r>
              <a:rPr lang="en-GB" b="1" dirty="0" smtClean="0"/>
              <a:t>.</a:t>
            </a:r>
            <a:endParaRPr lang="el-GR" b="1" dirty="0"/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Ενεργοποίηση </a:t>
            </a:r>
            <a:r>
              <a:rPr lang="el-GR" dirty="0"/>
              <a:t>πρόσβασης σε </a:t>
            </a:r>
            <a:r>
              <a:rPr lang="en-US" dirty="0"/>
              <a:t>privilege </a:t>
            </a:r>
            <a:r>
              <a:rPr lang="en-US" dirty="0" smtClean="0"/>
              <a:t>mode</a:t>
            </a:r>
            <a:r>
              <a:rPr lang="el-GR" dirty="0" smtClean="0"/>
              <a:t>, με </a:t>
            </a:r>
            <a:r>
              <a:rPr lang="el-GR" dirty="0"/>
              <a:t>την εντολή </a:t>
            </a:r>
            <a:r>
              <a:rPr lang="en-US" i="1" dirty="0"/>
              <a:t>enable </a:t>
            </a:r>
            <a:r>
              <a:rPr lang="de-CH" i="1" dirty="0" err="1"/>
              <a:t>password</a:t>
            </a:r>
            <a:r>
              <a:rPr lang="el-GR" i="1" dirty="0"/>
              <a:t> &lt;συνθηματικό&gt;</a:t>
            </a:r>
            <a:r>
              <a:rPr lang="de-CH" b="1" dirty="0"/>
              <a:t> </a:t>
            </a:r>
            <a:r>
              <a:rPr lang="el-GR" dirty="0"/>
              <a:t> ή</a:t>
            </a:r>
            <a:r>
              <a:rPr lang="de-CH" dirty="0"/>
              <a:t> </a:t>
            </a:r>
            <a:r>
              <a:rPr lang="en-US" i="1" dirty="0"/>
              <a:t>enable secret</a:t>
            </a:r>
            <a:r>
              <a:rPr lang="el-GR" i="1" dirty="0"/>
              <a:t> &lt;συνθηματικό&gt;</a:t>
            </a:r>
            <a:r>
              <a:rPr lang="de-CH" dirty="0"/>
              <a:t> 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Έλεγχος πρόσβασης, με </a:t>
            </a:r>
            <a:r>
              <a:rPr lang="el-GR" dirty="0"/>
              <a:t>την εντολή </a:t>
            </a:r>
            <a:r>
              <a:rPr lang="en-US" i="1" dirty="0"/>
              <a:t>telnet </a:t>
            </a:r>
            <a:r>
              <a:rPr lang="el-GR" i="1" dirty="0"/>
              <a:t>&lt;</a:t>
            </a:r>
            <a:r>
              <a:rPr lang="en-US" i="1" dirty="0"/>
              <a:t>IP</a:t>
            </a:r>
            <a:r>
              <a:rPr lang="el-GR" i="1" dirty="0"/>
              <a:t> διεύθυνση</a:t>
            </a:r>
            <a:r>
              <a:rPr lang="el-GR" i="1" dirty="0" smtClean="0"/>
              <a:t>&gt;.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6130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Διαμόρφωση δικτυακής </a:t>
            </a:r>
            <a:r>
              <a:rPr lang="el-GR" dirty="0" smtClean="0"/>
              <a:t>πρόσβασης (2/6)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 sz="2400" b="1" dirty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Επισκόπηση πορτών δρομολογητή</a:t>
            </a:r>
            <a:r>
              <a:rPr lang="el-GR" dirty="0" smtClean="0"/>
              <a:t>: από </a:t>
            </a:r>
            <a:r>
              <a:rPr lang="el-GR" dirty="0" err="1"/>
              <a:t>privileged</a:t>
            </a:r>
            <a:r>
              <a:rPr lang="el-GR" dirty="0"/>
              <a:t> </a:t>
            </a:r>
            <a:r>
              <a:rPr lang="el-GR" dirty="0" err="1"/>
              <a:t>mode</a:t>
            </a:r>
            <a:r>
              <a:rPr lang="el-GR" dirty="0"/>
              <a:t> με την εντολή </a:t>
            </a:r>
            <a:r>
              <a:rPr lang="el-GR" b="1" dirty="0" err="1"/>
              <a:t>show</a:t>
            </a:r>
            <a:r>
              <a:rPr lang="el-GR" b="1" dirty="0"/>
              <a:t> </a:t>
            </a:r>
            <a:r>
              <a:rPr lang="el-GR" b="1" dirty="0" err="1"/>
              <a:t>line</a:t>
            </a:r>
            <a:r>
              <a:rPr lang="el-GR" dirty="0"/>
              <a:t> </a:t>
            </a:r>
            <a:r>
              <a:rPr lang="el-GR" dirty="0" smtClean="0"/>
              <a:t>εμφανίζεται ο πίνακας </a:t>
            </a:r>
            <a:r>
              <a:rPr lang="el-GR" dirty="0"/>
              <a:t>με όλες τις γραμμές του δρομολογητή καθώς και </a:t>
            </a:r>
            <a:r>
              <a:rPr lang="el-GR" dirty="0" smtClean="0"/>
              <a:t>η </a:t>
            </a:r>
            <a:r>
              <a:rPr lang="el-GR" dirty="0"/>
              <a:t>κατάστασή τους. </a:t>
            </a:r>
            <a:r>
              <a:rPr lang="el-GR" dirty="0" smtClean="0"/>
              <a:t>Παρακάτω διακρίνουμε </a:t>
            </a:r>
            <a:r>
              <a:rPr lang="el-GR" dirty="0"/>
              <a:t>μία </a:t>
            </a:r>
            <a:r>
              <a:rPr lang="el-GR" dirty="0" err="1"/>
              <a:t>con</a:t>
            </a:r>
            <a:r>
              <a:rPr lang="el-GR" dirty="0"/>
              <a:t>/</a:t>
            </a:r>
            <a:r>
              <a:rPr lang="el-GR" dirty="0" err="1"/>
              <a:t>cty</a:t>
            </a:r>
            <a:r>
              <a:rPr lang="el-GR" dirty="0"/>
              <a:t>, μία </a:t>
            </a:r>
            <a:r>
              <a:rPr lang="el-GR" dirty="0" err="1"/>
              <a:t>aux</a:t>
            </a:r>
            <a:r>
              <a:rPr lang="el-GR" dirty="0"/>
              <a:t> και πέντε </a:t>
            </a:r>
            <a:r>
              <a:rPr lang="el-GR" dirty="0" err="1"/>
              <a:t>vty</a:t>
            </a:r>
            <a:r>
              <a:rPr lang="el-GR" dirty="0"/>
              <a:t>. Με τον χαρακτηρισμό «*», υποδηλώνονται οι πόρτες που χρησιμοποιούνται τη δεδομένη χρονική στιγμή.</a:t>
            </a:r>
          </a:p>
          <a:p>
            <a:endParaRPr lang="el-GR" dirty="0"/>
          </a:p>
        </p:txBody>
      </p:sp>
      <p:pic>
        <p:nvPicPr>
          <p:cNvPr id="4" name="Εικόνα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90"/>
          <a:stretch/>
        </p:blipFill>
        <p:spPr bwMode="auto">
          <a:xfrm>
            <a:off x="1547664" y="3645024"/>
            <a:ext cx="5760640" cy="23042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720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Διαμόρφωση δικτυακής </a:t>
            </a:r>
            <a:r>
              <a:rPr lang="el-GR" dirty="0" smtClean="0"/>
              <a:t>πρόσβασης (3/6)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l-GR" sz="2400" b="1" dirty="0" smtClean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Ενεργοποίηση, </a:t>
            </a:r>
            <a:r>
              <a:rPr lang="el-GR" sz="2400" b="1" dirty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της πρόσβασης μέσω </a:t>
            </a:r>
            <a:r>
              <a:rPr lang="el-GR" sz="2400" b="1" dirty="0" smtClean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δικτύου, στον δρομολογητή:  </a:t>
            </a:r>
            <a:r>
              <a:rPr lang="el-GR" dirty="0" smtClean="0"/>
              <a:t>Για αυτήν απαιτείται:</a:t>
            </a:r>
          </a:p>
          <a:p>
            <a:r>
              <a:rPr lang="el-GR" dirty="0" smtClean="0"/>
              <a:t> </a:t>
            </a:r>
            <a:r>
              <a:rPr lang="el-GR" dirty="0"/>
              <a:t>παραμετροποίηση τουλάχιστον μιας από τις διαθέσιμες πόρτες/γραμμές, </a:t>
            </a:r>
            <a:r>
              <a:rPr lang="el-GR" dirty="0" smtClean="0"/>
              <a:t>με χρήση της εντολής                                              </a:t>
            </a:r>
            <a:r>
              <a:rPr lang="en-US" b="1" dirty="0" smtClean="0"/>
              <a:t>line </a:t>
            </a:r>
            <a:r>
              <a:rPr lang="en-US" b="1" dirty="0" err="1"/>
              <a:t>vty</a:t>
            </a:r>
            <a:r>
              <a:rPr lang="en-US" b="1" dirty="0"/>
              <a:t> </a:t>
            </a:r>
            <a:r>
              <a:rPr lang="el-GR" b="1" dirty="0" smtClean="0"/>
              <a:t>&lt;</a:t>
            </a:r>
            <a:r>
              <a:rPr lang="en-US" b="1" dirty="0" smtClean="0"/>
              <a:t>starting port</a:t>
            </a:r>
            <a:r>
              <a:rPr lang="el-GR" b="1" dirty="0" smtClean="0"/>
              <a:t>&gt;</a:t>
            </a:r>
            <a:r>
              <a:rPr lang="el-GR" dirty="0" smtClean="0"/>
              <a:t> </a:t>
            </a:r>
            <a:r>
              <a:rPr lang="el-GR" b="1" dirty="0" smtClean="0"/>
              <a:t> &lt;</a:t>
            </a:r>
            <a:r>
              <a:rPr lang="en-US" b="1" dirty="0" smtClean="0"/>
              <a:t>ending port</a:t>
            </a:r>
            <a:r>
              <a:rPr lang="el-GR" b="1" dirty="0" smtClean="0"/>
              <a:t>&gt;</a:t>
            </a:r>
            <a:r>
              <a:rPr lang="el-GR" dirty="0" smtClean="0"/>
              <a:t>. </a:t>
            </a:r>
          </a:p>
          <a:p>
            <a:pPr lvl="0"/>
            <a:r>
              <a:rPr lang="el-GR" dirty="0" smtClean="0"/>
              <a:t>ενημέρωση του </a:t>
            </a:r>
            <a:r>
              <a:rPr lang="en-US" dirty="0" smtClean="0"/>
              <a:t>IOS</a:t>
            </a:r>
            <a:r>
              <a:rPr lang="el-GR" dirty="0" smtClean="0"/>
              <a:t> </a:t>
            </a:r>
            <a:r>
              <a:rPr lang="el-GR" dirty="0"/>
              <a:t>ότι αναμένεται </a:t>
            </a:r>
            <a:r>
              <a:rPr lang="el-GR" dirty="0" err="1"/>
              <a:t>αυθεντικοποίηση</a:t>
            </a:r>
            <a:r>
              <a:rPr lang="el-GR" dirty="0"/>
              <a:t> κατά τη διαδικασία </a:t>
            </a:r>
            <a:r>
              <a:rPr lang="el-GR" dirty="0" smtClean="0"/>
              <a:t>πρόσβασης</a:t>
            </a:r>
            <a:r>
              <a:rPr lang="el-GR" dirty="0"/>
              <a:t>, μέσω των </a:t>
            </a:r>
            <a:r>
              <a:rPr lang="en-US" dirty="0" err="1"/>
              <a:t>vty</a:t>
            </a:r>
            <a:r>
              <a:rPr lang="el-GR" dirty="0"/>
              <a:t> </a:t>
            </a:r>
            <a:r>
              <a:rPr lang="el-GR" dirty="0" smtClean="0"/>
              <a:t>γραμμών, </a:t>
            </a:r>
            <a:r>
              <a:rPr lang="el-GR" dirty="0"/>
              <a:t>με χρήση της εντολής </a:t>
            </a:r>
            <a:r>
              <a:rPr lang="en-US" b="1" dirty="0" smtClean="0"/>
              <a:t>login</a:t>
            </a:r>
            <a:r>
              <a:rPr lang="el-GR" b="1" dirty="0" smtClean="0"/>
              <a:t>. </a:t>
            </a:r>
            <a:r>
              <a:rPr lang="el-GR" dirty="0" smtClean="0"/>
              <a:t> </a:t>
            </a:r>
          </a:p>
          <a:p>
            <a:pPr lvl="0"/>
            <a:r>
              <a:rPr lang="el-GR" dirty="0" smtClean="0"/>
              <a:t>ορισμός συνθηματικού πρόσβασης </a:t>
            </a:r>
            <a:r>
              <a:rPr lang="el-GR" dirty="0"/>
              <a:t>μέσω των </a:t>
            </a:r>
            <a:r>
              <a:rPr lang="en-US" dirty="0" err="1"/>
              <a:t>vty</a:t>
            </a:r>
            <a:r>
              <a:rPr lang="el-GR" dirty="0"/>
              <a:t> </a:t>
            </a:r>
            <a:r>
              <a:rPr lang="el-GR" dirty="0" smtClean="0"/>
              <a:t>γραμμών, </a:t>
            </a:r>
            <a:r>
              <a:rPr lang="el-GR" dirty="0"/>
              <a:t>με χρήση της εντολής </a:t>
            </a:r>
            <a:r>
              <a:rPr lang="en-US" b="1" dirty="0" smtClean="0"/>
              <a:t>password</a:t>
            </a:r>
            <a:r>
              <a:rPr lang="el-GR" b="1" dirty="0" smtClean="0"/>
              <a:t> &lt;συνθηματικό&gt;.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Εάν </a:t>
            </a:r>
            <a:r>
              <a:rPr lang="el-GR" dirty="0" smtClean="0"/>
              <a:t>δεν επιθυμούμε </a:t>
            </a:r>
            <a:r>
              <a:rPr lang="el-GR" dirty="0"/>
              <a:t>να ληφθεί υπ’ όψη η εντολή </a:t>
            </a:r>
            <a:r>
              <a:rPr lang="en-US" dirty="0" smtClean="0"/>
              <a:t>password</a:t>
            </a:r>
            <a:r>
              <a:rPr lang="el-GR" dirty="0" smtClean="0"/>
              <a:t>, σε </a:t>
            </a:r>
            <a:r>
              <a:rPr lang="el-GR" dirty="0"/>
              <a:t>μία πόρτα </a:t>
            </a:r>
            <a:r>
              <a:rPr lang="en-US" dirty="0" err="1" smtClean="0"/>
              <a:t>vty</a:t>
            </a:r>
            <a:r>
              <a:rPr lang="el-GR" dirty="0" smtClean="0"/>
              <a:t>,  χρησιμοποιούμε την </a:t>
            </a:r>
            <a:r>
              <a:rPr lang="el-GR" dirty="0"/>
              <a:t>εντολή </a:t>
            </a:r>
            <a:r>
              <a:rPr lang="en-US" b="1" dirty="0"/>
              <a:t>no </a:t>
            </a:r>
            <a:r>
              <a:rPr lang="en-US" b="1" dirty="0" smtClean="0"/>
              <a:t>login</a:t>
            </a:r>
            <a:r>
              <a:rPr lang="el-GR" b="1" dirty="0" smtClean="0"/>
              <a:t>.</a:t>
            </a:r>
            <a:r>
              <a:rPr lang="el-GR" dirty="0" smtClean="0"/>
              <a:t>  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379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Εφαρμογή </a:t>
            </a:r>
            <a:r>
              <a:rPr lang="de-CH" dirty="0"/>
              <a:t>Telnet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00050" y="1700808"/>
            <a:ext cx="8229600" cy="4525963"/>
          </a:xfrm>
        </p:spPr>
        <p:txBody>
          <a:bodyPr/>
          <a:lstStyle/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παρουσίαση που ακολουθεί παρουσιάζει συνοπτικά τους τρόπους πρόσβασης σε δρομολογητή και εστιάζει στον τρόπο υλοποίησης της </a:t>
            </a:r>
            <a:r>
              <a:rPr lang="el-GR" b="1" dirty="0"/>
              <a:t>ελεγχόμενης πρόσβασης σε δρομολογητή μέσω δικτύου, με χρήση </a:t>
            </a:r>
            <a:r>
              <a:rPr lang="de-CH" b="1" dirty="0"/>
              <a:t>Telnet</a:t>
            </a:r>
            <a:r>
              <a:rPr lang="de-CH" dirty="0"/>
              <a:t>.</a:t>
            </a:r>
          </a:p>
          <a:p>
            <a:pPr lvl="0"/>
            <a:r>
              <a:rPr lang="de-CH" dirty="0" smtClean="0"/>
              <a:t>H </a:t>
            </a:r>
            <a:r>
              <a:rPr lang="el-GR" dirty="0" smtClean="0"/>
              <a:t>εφαρμογή </a:t>
            </a:r>
            <a:r>
              <a:rPr lang="de-CH" b="1" dirty="0" smtClean="0"/>
              <a:t>Telnet </a:t>
            </a:r>
            <a:r>
              <a:rPr lang="el-GR" dirty="0" smtClean="0"/>
              <a:t>χρησιμοποιεί το ομώνυμο </a:t>
            </a:r>
            <a:r>
              <a:rPr lang="en-US" dirty="0" smtClean="0"/>
              <a:t>L5 </a:t>
            </a:r>
            <a:r>
              <a:rPr lang="el-GR" dirty="0" smtClean="0"/>
              <a:t>πρωτόκολλο </a:t>
            </a:r>
            <a:r>
              <a:rPr lang="de-CH" dirty="0" err="1" smtClean="0"/>
              <a:t>telnet</a:t>
            </a:r>
            <a:r>
              <a:rPr lang="el-GR" dirty="0" smtClean="0"/>
              <a:t> και επιτρέπει τη σύνδεση ενός τερματικού σε μία </a:t>
            </a:r>
            <a:r>
              <a:rPr lang="en-US" dirty="0" err="1" smtClean="0"/>
              <a:t>vty</a:t>
            </a:r>
            <a:r>
              <a:rPr lang="el-GR" dirty="0" smtClean="0"/>
              <a:t> </a:t>
            </a:r>
            <a:r>
              <a:rPr lang="el-GR" dirty="0"/>
              <a:t>πόρτα/γραμμή ενός διαμορφωμένου δρομολογητή </a:t>
            </a:r>
            <a:r>
              <a:rPr lang="el-GR" dirty="0" smtClean="0"/>
              <a:t>στον </a:t>
            </a:r>
            <a:r>
              <a:rPr lang="el-GR" dirty="0"/>
              <a:t>οποίο επίσης τρέχει </a:t>
            </a:r>
            <a:r>
              <a:rPr lang="en-US" dirty="0" smtClean="0"/>
              <a:t>telnet</a:t>
            </a:r>
            <a:r>
              <a:rPr lang="el-GR" dirty="0" smtClean="0"/>
              <a:t>.</a:t>
            </a:r>
          </a:p>
          <a:p>
            <a:pPr lvl="0"/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77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Διαμόρφωση δικτυακής </a:t>
            </a:r>
            <a:r>
              <a:rPr lang="el-GR" dirty="0" smtClean="0"/>
              <a:t>πρόσβασης (4/6)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Επισκόπηση </a:t>
            </a:r>
            <a:r>
              <a:rPr lang="el-GR" sz="2400" b="1" dirty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της τρέχουσας διαμόρφωσης του </a:t>
            </a:r>
            <a:r>
              <a:rPr lang="el-GR" sz="2400" b="1" dirty="0" smtClean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δρομολογητή </a:t>
            </a:r>
            <a:r>
              <a:rPr lang="el-GR" sz="2400" dirty="0"/>
              <a:t>(</a:t>
            </a:r>
            <a:r>
              <a:rPr lang="de-CH" sz="2400" dirty="0" err="1"/>
              <a:t>running</a:t>
            </a:r>
            <a:r>
              <a:rPr lang="de-CH" sz="2400" dirty="0"/>
              <a:t> </a:t>
            </a:r>
            <a:r>
              <a:rPr lang="en-GB" sz="2400" dirty="0"/>
              <a:t>configuration</a:t>
            </a:r>
            <a:r>
              <a:rPr lang="el-GR" sz="2400" dirty="0" smtClean="0"/>
              <a:t>)</a:t>
            </a:r>
            <a:r>
              <a:rPr lang="de-CH" sz="2400" dirty="0" smtClean="0"/>
              <a:t> </a:t>
            </a:r>
            <a:r>
              <a:rPr lang="el-GR" sz="2400" dirty="0"/>
              <a:t>από </a:t>
            </a:r>
            <a:r>
              <a:rPr lang="el-GR" sz="2400" dirty="0" err="1"/>
              <a:t>privileged</a:t>
            </a:r>
            <a:r>
              <a:rPr lang="el-GR" sz="2400" dirty="0"/>
              <a:t> </a:t>
            </a:r>
            <a:r>
              <a:rPr lang="el-GR" sz="2400" dirty="0" err="1" smtClean="0"/>
              <a:t>mode</a:t>
            </a:r>
            <a:r>
              <a:rPr lang="el-GR" sz="2400" dirty="0" smtClean="0"/>
              <a:t>, με </a:t>
            </a:r>
            <a:r>
              <a:rPr lang="el-GR" sz="2400" dirty="0"/>
              <a:t>χρήση της </a:t>
            </a:r>
            <a:r>
              <a:rPr lang="el-GR" sz="2400" dirty="0" smtClean="0"/>
              <a:t>εντολής</a:t>
            </a:r>
            <a:r>
              <a:rPr lang="de-CH" sz="2400" dirty="0" smtClean="0"/>
              <a:t> </a:t>
            </a:r>
            <a:r>
              <a:rPr lang="el-GR" sz="2400" dirty="0" smtClean="0"/>
              <a:t> </a:t>
            </a:r>
            <a:r>
              <a:rPr lang="en-GB" sz="2400" b="1" dirty="0"/>
              <a:t>show running</a:t>
            </a:r>
            <a:r>
              <a:rPr lang="el-GR" sz="2400" b="1" dirty="0"/>
              <a:t>-</a:t>
            </a:r>
            <a:r>
              <a:rPr lang="en-GB" sz="2400" b="1" dirty="0" err="1" smtClean="0"/>
              <a:t>config</a:t>
            </a:r>
            <a:endParaRPr lang="el-GR" sz="2400" b="1" dirty="0">
              <a:solidFill>
                <a:srgbClr val="004B82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l-GR" dirty="0" smtClean="0"/>
              <a:t>Στην </a:t>
            </a:r>
            <a:r>
              <a:rPr lang="el-GR" dirty="0"/>
              <a:t>εμφανιζόμενη </a:t>
            </a:r>
            <a:r>
              <a:rPr lang="el-GR" dirty="0" smtClean="0"/>
              <a:t>τρέχουσα διαμόρφωση του δρομολογητή, εξετάζουμε την τελευταία ενότητα, η οποία αφορά </a:t>
            </a:r>
            <a:r>
              <a:rPr lang="el-GR" dirty="0"/>
              <a:t>τις ρυθμίσεις των </a:t>
            </a:r>
            <a:r>
              <a:rPr lang="en-GB" dirty="0" err="1"/>
              <a:t>vty</a:t>
            </a:r>
            <a:r>
              <a:rPr lang="el-GR" dirty="0"/>
              <a:t> γραμμών, στην οποία διακρίνουμε  την παρακάτω ακολουθία εντολών:</a:t>
            </a:r>
          </a:p>
          <a:p>
            <a:pPr marL="400050" lvl="1" indent="0">
              <a:buNone/>
            </a:pPr>
            <a:r>
              <a:rPr lang="en-US" dirty="0"/>
              <a:t>line </a:t>
            </a:r>
            <a:r>
              <a:rPr lang="en-US" dirty="0" err="1"/>
              <a:t>vty</a:t>
            </a:r>
            <a:r>
              <a:rPr lang="en-US" dirty="0"/>
              <a:t> 0 4</a:t>
            </a:r>
            <a:endParaRPr lang="el-GR" dirty="0"/>
          </a:p>
          <a:p>
            <a:pPr marL="400050" lvl="1" indent="0">
              <a:buNone/>
            </a:pPr>
            <a:r>
              <a:rPr lang="en-US" dirty="0"/>
              <a:t>login </a:t>
            </a:r>
            <a:endParaRPr lang="el-GR" dirty="0"/>
          </a:p>
          <a:p>
            <a:pPr marL="400050" lvl="1" indent="0">
              <a:buNone/>
            </a:pPr>
            <a:r>
              <a:rPr lang="en-US" dirty="0"/>
              <a:t>password “</a:t>
            </a:r>
            <a:r>
              <a:rPr lang="en-US" dirty="0" err="1"/>
              <a:t>συνθημ</a:t>
            </a:r>
            <a:r>
              <a:rPr lang="en-US" dirty="0"/>
              <a:t>ατικό”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735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Διαμόρφωση δικτυακής </a:t>
            </a:r>
            <a:r>
              <a:rPr lang="el-GR" dirty="0" smtClean="0"/>
              <a:t>πρόσβασης (5/6)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el-GR" sz="2400" b="1" dirty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Ενεργοποίηση πρόσβασης σε </a:t>
            </a:r>
            <a:r>
              <a:rPr lang="en-US" sz="2400" b="1" dirty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privilege </a:t>
            </a:r>
            <a:r>
              <a:rPr lang="en-US" sz="2400" b="1" dirty="0" smtClean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mode</a:t>
            </a:r>
            <a:endParaRPr lang="el-GR" sz="2400" b="1" dirty="0">
              <a:solidFill>
                <a:srgbClr val="004B82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l-GR" dirty="0" smtClean="0"/>
              <a:t>Τα </a:t>
            </a:r>
            <a:r>
              <a:rPr lang="el-GR" dirty="0"/>
              <a:t>παραπάνω βήματα υλοποίησης της απομακρυσμένης δικτυακής πρόσβασης στον δρομολογητή, μας εξασφαλίζουν την πρόσβαση στο </a:t>
            </a:r>
            <a:r>
              <a:rPr lang="en-US" dirty="0"/>
              <a:t>user mode </a:t>
            </a:r>
            <a:r>
              <a:rPr lang="el-GR" dirty="0"/>
              <a:t>του </a:t>
            </a:r>
            <a:r>
              <a:rPr lang="en-US" dirty="0"/>
              <a:t>IOS</a:t>
            </a:r>
            <a:r>
              <a:rPr lang="el-GR" dirty="0"/>
              <a:t>. Για να αποκτήσουμε τη δυνατότητα πρόσβασης στο </a:t>
            </a:r>
            <a:r>
              <a:rPr lang="en-US" dirty="0"/>
              <a:t>privilege mode</a:t>
            </a:r>
            <a:r>
              <a:rPr lang="el-GR" dirty="0"/>
              <a:t>, θα πρέπει να προσθέσουμε την κατάλληλη εγγραφή στο </a:t>
            </a:r>
            <a:r>
              <a:rPr lang="en-US" dirty="0"/>
              <a:t>configuration </a:t>
            </a:r>
            <a:r>
              <a:rPr lang="el-GR" dirty="0"/>
              <a:t>του δρομολογητή, εκτελώντας την εντολή </a:t>
            </a:r>
            <a:r>
              <a:rPr lang="en-US" b="1" dirty="0"/>
              <a:t>enable secret</a:t>
            </a:r>
            <a:r>
              <a:rPr lang="el-GR" b="1" dirty="0"/>
              <a:t> </a:t>
            </a:r>
            <a:r>
              <a:rPr lang="el-GR" b="1" dirty="0" smtClean="0"/>
              <a:t>&lt;συνθηματικό&gt;</a:t>
            </a:r>
            <a:r>
              <a:rPr lang="el-GR" dirty="0" smtClean="0"/>
              <a:t>, </a:t>
            </a:r>
            <a:r>
              <a:rPr lang="el-GR" dirty="0"/>
              <a:t>μέσω της </a:t>
            </a:r>
            <a:r>
              <a:rPr lang="en-US" dirty="0"/>
              <a:t>console</a:t>
            </a:r>
            <a:r>
              <a:rPr lang="el-GR" dirty="0"/>
              <a:t> πρόσβασης (καρτέλα </a:t>
            </a:r>
            <a:r>
              <a:rPr lang="en-US" dirty="0"/>
              <a:t>CLI</a:t>
            </a:r>
            <a:r>
              <a:rPr lang="el-GR" dirty="0"/>
              <a:t>) από </a:t>
            </a:r>
            <a:r>
              <a:rPr lang="en-US" dirty="0"/>
              <a:t>global configuration mode</a:t>
            </a:r>
            <a:r>
              <a:rPr lang="el-GR" dirty="0"/>
              <a:t>. Το νέο αυτό συνθηματικό αφορά αποκλειστικά την πρόσβαση στο </a:t>
            </a:r>
            <a:r>
              <a:rPr lang="en-US" dirty="0"/>
              <a:t>privilege mode</a:t>
            </a:r>
            <a:r>
              <a:rPr lang="el-GR" dirty="0"/>
              <a:t>, ανεξαρτήτως τρόπου πρόσβασης στο δρομολογητή, δηλαδή αφορά και την πρόσβαση μέσω </a:t>
            </a:r>
            <a:r>
              <a:rPr lang="en-US" dirty="0"/>
              <a:t>telnet </a:t>
            </a:r>
            <a:r>
              <a:rPr lang="el-GR" dirty="0"/>
              <a:t>και την πρόσβαση μέσω </a:t>
            </a:r>
            <a:r>
              <a:rPr lang="en-US" dirty="0"/>
              <a:t>console </a:t>
            </a:r>
            <a:r>
              <a:rPr lang="el-GR" dirty="0"/>
              <a:t>θύρας.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3750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Διαμόρφωση δικτυακής </a:t>
            </a:r>
            <a:r>
              <a:rPr lang="el-GR" dirty="0" smtClean="0"/>
              <a:t>πρόσβασης (6/6)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2458616" cy="4525963"/>
          </a:xfrm>
        </p:spPr>
        <p:txBody>
          <a:bodyPr>
            <a:normAutofit fontScale="92500"/>
          </a:bodyPr>
          <a:lstStyle/>
          <a:p>
            <a:pPr lvl="0"/>
            <a:r>
              <a:rPr lang="el-GR" sz="2400" b="1" dirty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Έλεγχος </a:t>
            </a:r>
            <a:r>
              <a:rPr lang="el-GR" sz="2400" b="1" dirty="0" smtClean="0">
                <a:solidFill>
                  <a:srgbClr val="004B82"/>
                </a:solidFill>
                <a:latin typeface="+mj-lt"/>
                <a:ea typeface="+mj-ea"/>
                <a:cs typeface="+mj-cs"/>
              </a:rPr>
              <a:t>πρόσβασης:</a:t>
            </a:r>
            <a:r>
              <a:rPr lang="el-GR" dirty="0" smtClean="0"/>
              <a:t> ελέγχουμε αν έχουμε  </a:t>
            </a:r>
            <a:r>
              <a:rPr lang="el-GR" dirty="0"/>
              <a:t>απομακρυσμένη πρόσβαση στο δρομολογητή από τον δικτυακά διασυνδεδεμένο Η/Υ </a:t>
            </a:r>
            <a:r>
              <a:rPr lang="el-GR" dirty="0" smtClean="0"/>
              <a:t>μας</a:t>
            </a:r>
            <a:r>
              <a:rPr lang="el-GR" dirty="0"/>
              <a:t>, εκτελώντας </a:t>
            </a:r>
            <a:r>
              <a:rPr lang="el-GR" dirty="0" smtClean="0"/>
              <a:t>από το </a:t>
            </a:r>
            <a:r>
              <a:rPr lang="de-CH" dirty="0" smtClean="0"/>
              <a:t>PC0 </a:t>
            </a:r>
            <a:r>
              <a:rPr lang="el-GR" dirty="0" smtClean="0"/>
              <a:t>την </a:t>
            </a:r>
            <a:r>
              <a:rPr lang="el-GR" dirty="0"/>
              <a:t>εντολή </a:t>
            </a:r>
            <a:r>
              <a:rPr lang="en-US" b="1" dirty="0" smtClean="0"/>
              <a:t>telnet </a:t>
            </a:r>
            <a:r>
              <a:rPr lang="el-GR" b="1" dirty="0"/>
              <a:t>&lt;</a:t>
            </a:r>
            <a:r>
              <a:rPr lang="en-US" b="1" dirty="0" smtClean="0"/>
              <a:t>IP</a:t>
            </a:r>
            <a:r>
              <a:rPr lang="el-GR" b="1" dirty="0" smtClean="0"/>
              <a:t> διεύθυνση&gt;</a:t>
            </a:r>
            <a:r>
              <a:rPr lang="el-GR" dirty="0" smtClean="0"/>
              <a:t>.  </a:t>
            </a:r>
          </a:p>
          <a:p>
            <a:pPr lvl="0"/>
            <a:endParaRPr lang="el-GR" dirty="0"/>
          </a:p>
          <a:p>
            <a:pPr lvl="0"/>
            <a:endParaRPr lang="el-GR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972" y="1600200"/>
            <a:ext cx="5442110" cy="4819674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4797152"/>
            <a:ext cx="2161905" cy="914286"/>
          </a:xfrm>
          <a:prstGeom prst="rect">
            <a:avLst/>
          </a:prstGeom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790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Άσκηση </a:t>
            </a:r>
            <a:r>
              <a:rPr lang="en-GB" dirty="0"/>
              <a:t>telnet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388517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Το παρακάτω δίκτυο είναι υλοποιημένο σε</a:t>
            </a:r>
            <a:r>
              <a:rPr lang="de-CH" dirty="0" smtClean="0"/>
              <a:t> Cisco Packet Tracer</a:t>
            </a:r>
            <a:r>
              <a:rPr lang="el-GR" dirty="0" smtClean="0"/>
              <a:t>, και στις </a:t>
            </a:r>
            <a:r>
              <a:rPr lang="el-GR" dirty="0" err="1" smtClean="0"/>
              <a:t>διεπαφές</a:t>
            </a:r>
            <a:r>
              <a:rPr lang="el-GR" dirty="0" smtClean="0"/>
              <a:t> των δικτυακών συσκευών έχουν αποδοθεί οι αναγραφόμενες διευθύνσεις. </a:t>
            </a:r>
            <a:endParaRPr lang="de-CH" dirty="0" smtClean="0"/>
          </a:p>
          <a:p>
            <a:pPr marL="0" indent="0">
              <a:buNone/>
            </a:pPr>
            <a:r>
              <a:rPr lang="el-GR" dirty="0" smtClean="0"/>
              <a:t>Ζητείται να διαμορφωθούν κατάλληλα όλες οι δικτυακές μας συσκευές, ώστε να είναι δυνατή από το </a:t>
            </a:r>
            <a:r>
              <a:rPr lang="en-US" dirty="0"/>
              <a:t>command prompt </a:t>
            </a:r>
            <a:r>
              <a:rPr lang="el-GR" dirty="0"/>
              <a:t>του Η/Υ </a:t>
            </a:r>
            <a:r>
              <a:rPr lang="en-US" dirty="0"/>
              <a:t>PC</a:t>
            </a:r>
            <a:r>
              <a:rPr lang="el-GR" dirty="0" smtClean="0"/>
              <a:t>0</a:t>
            </a:r>
            <a:r>
              <a:rPr lang="de-CH" dirty="0" smtClean="0"/>
              <a:t>, </a:t>
            </a:r>
            <a:r>
              <a:rPr lang="el-GR" dirty="0" smtClean="0"/>
              <a:t> δικτυακή πρόσβαση στις </a:t>
            </a:r>
            <a:r>
              <a:rPr lang="el-GR" dirty="0"/>
              <a:t>ιδεατές </a:t>
            </a:r>
            <a:r>
              <a:rPr lang="en-US" dirty="0" err="1"/>
              <a:t>vty</a:t>
            </a:r>
            <a:r>
              <a:rPr lang="en-US" dirty="0"/>
              <a:t> </a:t>
            </a:r>
            <a:r>
              <a:rPr lang="el-GR" dirty="0"/>
              <a:t>πόρτες του </a:t>
            </a:r>
            <a:r>
              <a:rPr lang="en-US" dirty="0"/>
              <a:t>Router</a:t>
            </a:r>
            <a:r>
              <a:rPr lang="el-GR" dirty="0"/>
              <a:t>0. 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3789040"/>
            <a:ext cx="3704762" cy="1941446"/>
          </a:xfrm>
          <a:prstGeom prst="rect">
            <a:avLst/>
          </a:prstGeom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481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70992"/>
          </a:xfrm>
        </p:spPr>
        <p:txBody>
          <a:bodyPr>
            <a:normAutofit/>
          </a:bodyPr>
          <a:lstStyle/>
          <a:p>
            <a:r>
              <a:rPr lang="el-GR" sz="4000" b="1" dirty="0">
                <a:solidFill>
                  <a:srgbClr val="990033"/>
                </a:solidFill>
              </a:rPr>
              <a:t>Ερωτήσεις</a:t>
            </a:r>
            <a:r>
              <a:rPr lang="el-GR" sz="4000" b="1" dirty="0" smtClean="0">
                <a:solidFill>
                  <a:srgbClr val="990033"/>
                </a:solidFill>
              </a:rPr>
              <a:t>;</a:t>
            </a:r>
            <a:endParaRPr lang="el-GR" sz="4000" b="1" dirty="0">
              <a:solidFill>
                <a:srgbClr val="990033"/>
              </a:solidFill>
            </a:endParaRPr>
          </a:p>
        </p:txBody>
      </p:sp>
      <p:grpSp>
        <p:nvGrpSpPr>
          <p:cNvPr id="11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12" name="Picture 11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3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28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05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(Ε). </a:t>
            </a:r>
            <a:r>
              <a:rPr lang="el-GR" sz="2000" dirty="0"/>
              <a:t>Εφαρμογή </a:t>
            </a:r>
            <a:r>
              <a:rPr lang="en-US" sz="2000" dirty="0"/>
              <a:t>Telnet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80892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>
                <a:solidFill>
                  <a:prstClr val="black"/>
                </a:solidFill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Ως </a:t>
            </a:r>
            <a:r>
              <a:rPr lang="el-GR" b="1" dirty="0">
                <a:solidFill>
                  <a:prstClr val="black"/>
                </a:solidFill>
              </a:rPr>
              <a:t>Μη Εμπορική</a:t>
            </a:r>
            <a:r>
              <a:rPr lang="el-GR" dirty="0">
                <a:solidFill>
                  <a:prstClr val="black"/>
                </a:solidFill>
              </a:rPr>
              <a:t> ορίζεται η χρήση: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endParaRPr lang="el-GR" dirty="0">
              <a:solidFill>
                <a:prstClr val="black"/>
              </a:solidFill>
            </a:endParaRP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</a:rPr>
              <a:t>τόπο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Ο </a:t>
            </a:r>
            <a:r>
              <a:rPr lang="el-GR" dirty="0">
                <a:solidFill>
                  <a:prstClr val="black"/>
                </a:solidFill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l-GR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511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και διάθεση του έργου ή του παράγωγου αυτού με την ίδια άδεια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δημιουργού.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άδεια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778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793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Πρόσβαση</a:t>
            </a:r>
            <a:r>
              <a:rPr lang="en-US" dirty="0" smtClean="0"/>
              <a:t> </a:t>
            </a:r>
            <a:r>
              <a:rPr lang="el-GR" dirty="0" smtClean="0"/>
              <a:t>σε δρομολογητή (1/3)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Τύποι πορτών  πρόσβασης δρομολογητή</a:t>
            </a:r>
            <a:endParaRPr lang="el-GR" dirty="0"/>
          </a:p>
          <a:p>
            <a:r>
              <a:rPr lang="en-US" dirty="0"/>
              <a:t>CTY </a:t>
            </a:r>
            <a:r>
              <a:rPr lang="el-GR" dirty="0"/>
              <a:t>ή </a:t>
            </a:r>
            <a:r>
              <a:rPr lang="en-US" dirty="0"/>
              <a:t>CON port</a:t>
            </a:r>
            <a:r>
              <a:rPr lang="el-GR" dirty="0"/>
              <a:t> (</a:t>
            </a:r>
            <a:r>
              <a:rPr lang="en-US" dirty="0"/>
              <a:t>Console port</a:t>
            </a:r>
            <a:r>
              <a:rPr lang="el-GR" dirty="0"/>
              <a:t>) </a:t>
            </a:r>
          </a:p>
          <a:p>
            <a:r>
              <a:rPr lang="en-US" dirty="0"/>
              <a:t>AUX port   (Auxiliary port)</a:t>
            </a:r>
            <a:endParaRPr lang="el-GR" dirty="0"/>
          </a:p>
          <a:p>
            <a:r>
              <a:rPr lang="en-US" dirty="0"/>
              <a:t>VTY port    (Virtual  Terminal lines</a:t>
            </a:r>
            <a:r>
              <a:rPr lang="en-US" dirty="0" smtClean="0"/>
              <a:t>)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b="1" dirty="0"/>
              <a:t>Τρόποι πρόσβασης </a:t>
            </a:r>
            <a:endParaRPr lang="el-GR" dirty="0"/>
          </a:p>
          <a:p>
            <a:r>
              <a:rPr lang="el-GR" dirty="0"/>
              <a:t>Τοπική Πρόσβαση  (μέσω </a:t>
            </a:r>
            <a:r>
              <a:rPr lang="en-US" dirty="0"/>
              <a:t>console port</a:t>
            </a:r>
            <a:r>
              <a:rPr lang="el-GR" dirty="0"/>
              <a:t>) </a:t>
            </a:r>
          </a:p>
          <a:p>
            <a:r>
              <a:rPr lang="el-GR" dirty="0"/>
              <a:t>Πρόσβαση από απόσταση με </a:t>
            </a:r>
            <a:r>
              <a:rPr lang="el-GR" dirty="0" err="1"/>
              <a:t>Dial-Up</a:t>
            </a:r>
            <a:r>
              <a:rPr lang="el-GR" dirty="0"/>
              <a:t>  (μέσω </a:t>
            </a:r>
            <a:r>
              <a:rPr lang="en-US" dirty="0"/>
              <a:t>auxiliary port</a:t>
            </a:r>
            <a:r>
              <a:rPr lang="el-GR" dirty="0"/>
              <a:t>)</a:t>
            </a:r>
          </a:p>
          <a:p>
            <a:r>
              <a:rPr lang="el-GR" dirty="0"/>
              <a:t>Πρόσβαση μέσω δικτύου  (μέσω </a:t>
            </a:r>
            <a:r>
              <a:rPr lang="en-US" dirty="0" err="1"/>
              <a:t>vty</a:t>
            </a:r>
            <a:r>
              <a:rPr lang="en-US" dirty="0"/>
              <a:t> port</a:t>
            </a:r>
            <a:r>
              <a:rPr lang="el-GR" dirty="0"/>
              <a:t>)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454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Πρόσβαση</a:t>
            </a:r>
            <a:r>
              <a:rPr lang="en-US" dirty="0"/>
              <a:t> </a:t>
            </a:r>
            <a:r>
              <a:rPr lang="el-GR" dirty="0"/>
              <a:t>σε </a:t>
            </a:r>
            <a:r>
              <a:rPr lang="el-GR" dirty="0" smtClean="0"/>
              <a:t>δρομολογητή (2/3)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/>
              <a:t>Επίπεδα πρόσβασης στον Δρομολογητή</a:t>
            </a:r>
            <a:endParaRPr lang="el-GR" dirty="0"/>
          </a:p>
          <a:p>
            <a:r>
              <a:rPr lang="en-US" dirty="0"/>
              <a:t>User EXEC Mode </a:t>
            </a:r>
            <a:r>
              <a:rPr lang="el-GR" dirty="0"/>
              <a:t>                              [    </a:t>
            </a:r>
            <a:r>
              <a:rPr lang="en-US" dirty="0"/>
              <a:t>Router</a:t>
            </a:r>
            <a:r>
              <a:rPr lang="el-GR" dirty="0"/>
              <a:t>&gt;     ]</a:t>
            </a:r>
          </a:p>
          <a:p>
            <a:r>
              <a:rPr lang="el-GR" dirty="0"/>
              <a:t> </a:t>
            </a:r>
            <a:r>
              <a:rPr lang="en-US" dirty="0"/>
              <a:t>Privileged EXEC Mode                     [    Router#   ]</a:t>
            </a:r>
            <a:endParaRPr lang="el-GR" dirty="0"/>
          </a:p>
          <a:p>
            <a:r>
              <a:rPr lang="en-US" dirty="0"/>
              <a:t>Global Configuration Mode            [    Router (</a:t>
            </a:r>
            <a:r>
              <a:rPr lang="en-US" dirty="0" err="1"/>
              <a:t>config</a:t>
            </a:r>
            <a:r>
              <a:rPr lang="en-US" dirty="0"/>
              <a:t>)#      ]</a:t>
            </a:r>
            <a:endParaRPr lang="el-GR" dirty="0"/>
          </a:p>
          <a:p>
            <a:r>
              <a:rPr lang="en-US" dirty="0"/>
              <a:t>Interface Configuration Mode       [     Router (</a:t>
            </a:r>
            <a:r>
              <a:rPr lang="en-US" dirty="0" err="1"/>
              <a:t>config</a:t>
            </a:r>
            <a:r>
              <a:rPr lang="en-US" dirty="0"/>
              <a:t>-if)#  ]</a:t>
            </a:r>
            <a:endParaRPr lang="el-GR" dirty="0"/>
          </a:p>
          <a:p>
            <a:pPr marL="0" indent="0">
              <a:buNone/>
            </a:pPr>
            <a:r>
              <a:rPr lang="el-GR" b="1" dirty="0" smtClean="0"/>
              <a:t>Κωδικοί </a:t>
            </a:r>
            <a:r>
              <a:rPr lang="el-GR" b="1" dirty="0"/>
              <a:t>Πρόσβασης </a:t>
            </a:r>
            <a:r>
              <a:rPr lang="en-GB" b="1" dirty="0"/>
              <a:t>(Passwords) </a:t>
            </a:r>
            <a:r>
              <a:rPr lang="el-GR" b="1" dirty="0"/>
              <a:t>του Δρομολογητή</a:t>
            </a:r>
            <a:endParaRPr lang="el-GR" dirty="0"/>
          </a:p>
          <a:p>
            <a:r>
              <a:rPr lang="en-US" dirty="0"/>
              <a:t>Console Password </a:t>
            </a:r>
            <a:endParaRPr lang="el-GR" dirty="0"/>
          </a:p>
          <a:p>
            <a:r>
              <a:rPr lang="en-US" dirty="0"/>
              <a:t>Auxiliary Password </a:t>
            </a:r>
            <a:endParaRPr lang="el-GR" dirty="0"/>
          </a:p>
          <a:p>
            <a:r>
              <a:rPr lang="en-US" dirty="0"/>
              <a:t>Virtual Terminal Password  ( </a:t>
            </a:r>
            <a:r>
              <a:rPr lang="el-GR" dirty="0"/>
              <a:t>για</a:t>
            </a:r>
            <a:r>
              <a:rPr lang="en-US" dirty="0"/>
              <a:t> telnet sessions)</a:t>
            </a:r>
            <a:endParaRPr lang="el-GR" dirty="0"/>
          </a:p>
          <a:p>
            <a:r>
              <a:rPr lang="en-US" dirty="0"/>
              <a:t>Enable Secret (</a:t>
            </a:r>
            <a:r>
              <a:rPr lang="el-GR" dirty="0"/>
              <a:t>κρυπτογραφημένη μορφή</a:t>
            </a:r>
            <a:r>
              <a:rPr lang="en-US" dirty="0"/>
              <a:t>)</a:t>
            </a:r>
            <a:endParaRPr lang="el-GR" dirty="0"/>
          </a:p>
          <a:p>
            <a:r>
              <a:rPr lang="en-US" dirty="0"/>
              <a:t>Enable Password (clear text </a:t>
            </a:r>
            <a:r>
              <a:rPr lang="el-GR" dirty="0"/>
              <a:t>μορφή</a:t>
            </a:r>
            <a:r>
              <a:rPr lang="en-US" dirty="0"/>
              <a:t>)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970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Πρόσβαση</a:t>
            </a:r>
            <a:r>
              <a:rPr lang="en-US" dirty="0"/>
              <a:t> </a:t>
            </a:r>
            <a:r>
              <a:rPr lang="el-GR" dirty="0"/>
              <a:t>σε </a:t>
            </a:r>
            <a:r>
              <a:rPr lang="el-GR" dirty="0" smtClean="0"/>
              <a:t>δρομολογητή (3/3)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6995" y="1556792"/>
            <a:ext cx="6519805" cy="492464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2392" y="3128949"/>
            <a:ext cx="1522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Διαμόρφωση κωδικών πρόσβασης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2264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Τύποι </a:t>
            </a:r>
            <a:r>
              <a:rPr lang="el-GR" dirty="0" smtClean="0"/>
              <a:t>πορτών</a:t>
            </a:r>
            <a:r>
              <a:rPr lang="en-US" dirty="0" smtClean="0"/>
              <a:t> </a:t>
            </a:r>
            <a:r>
              <a:rPr lang="el-GR" dirty="0" smtClean="0"/>
              <a:t>δρομολογητή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/>
              <a:t>πόρτες ή ‘</a:t>
            </a:r>
            <a:r>
              <a:rPr lang="el-GR" b="1" dirty="0"/>
              <a:t>γραμμές πρόσβασης</a:t>
            </a:r>
            <a:r>
              <a:rPr lang="el-GR" dirty="0"/>
              <a:t>‘ όπως αποκαλούνται στην ορολογία της </a:t>
            </a:r>
            <a:r>
              <a:rPr lang="en-US" dirty="0"/>
              <a:t>Cisco</a:t>
            </a:r>
            <a:r>
              <a:rPr lang="el-GR" dirty="0"/>
              <a:t>, είναι πόρτες του δρομολογητή </a:t>
            </a:r>
            <a:r>
              <a:rPr lang="el-GR" dirty="0" smtClean="0"/>
              <a:t>(ή </a:t>
            </a:r>
            <a:r>
              <a:rPr lang="el-GR" dirty="0" err="1" smtClean="0"/>
              <a:t>μεταγωγέα</a:t>
            </a:r>
            <a:r>
              <a:rPr lang="el-GR" dirty="0" smtClean="0"/>
              <a:t>) που </a:t>
            </a:r>
            <a:r>
              <a:rPr lang="el-GR" dirty="0"/>
              <a:t>επιτρέπουν την πρόσβαση σε αυτόν αποκλειστικά για σκοπούς διαχείρισης. Οι  πόρτες αυτές διακρίνονται σε </a:t>
            </a:r>
            <a:r>
              <a:rPr lang="el-GR" b="1" dirty="0"/>
              <a:t>φυσικές</a:t>
            </a:r>
            <a:r>
              <a:rPr lang="el-GR" dirty="0"/>
              <a:t> και </a:t>
            </a:r>
            <a:r>
              <a:rPr lang="el-GR" b="1" dirty="0"/>
              <a:t>ιδεατές</a:t>
            </a:r>
            <a:r>
              <a:rPr lang="el-GR" dirty="0"/>
              <a:t> και το πλήθος τους εξαρτάται αντίστοιχα από την ύπαρξη κατάλληλου υλικού και λογισμικού στον δρομολογητή.</a:t>
            </a:r>
          </a:p>
          <a:p>
            <a:r>
              <a:rPr lang="el-GR" dirty="0"/>
              <a:t>Σημειώνεται ότι για τις πόρτες αυτές χρησιμοποιείται αποκλειστικά η εντολή </a:t>
            </a:r>
            <a:r>
              <a:rPr lang="en-US" b="1" dirty="0"/>
              <a:t>line</a:t>
            </a:r>
            <a:r>
              <a:rPr lang="en-US" dirty="0"/>
              <a:t> </a:t>
            </a:r>
            <a:r>
              <a:rPr lang="el-GR" dirty="0"/>
              <a:t>και όχι η </a:t>
            </a:r>
            <a:r>
              <a:rPr lang="el-GR" dirty="0" smtClean="0"/>
              <a:t>εντολή </a:t>
            </a:r>
            <a:r>
              <a:rPr lang="en-US" b="1" dirty="0" smtClean="0"/>
              <a:t>Interface</a:t>
            </a:r>
            <a:r>
              <a:rPr lang="el-GR" dirty="0" smtClean="0"/>
              <a:t> </a:t>
            </a:r>
            <a:r>
              <a:rPr lang="el-GR" dirty="0"/>
              <a:t>στο περιβάλλον γραμμής εντολών του </a:t>
            </a:r>
            <a:r>
              <a:rPr lang="en-US" dirty="0"/>
              <a:t>IOS</a:t>
            </a:r>
            <a:r>
              <a:rPr lang="el-GR" dirty="0"/>
              <a:t>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142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Τύποι πορτών</a:t>
            </a:r>
            <a:r>
              <a:rPr lang="en-US" dirty="0"/>
              <a:t> </a:t>
            </a:r>
            <a:r>
              <a:rPr lang="el-GR" dirty="0" smtClean="0"/>
              <a:t>δρομολογητή - </a:t>
            </a:r>
            <a:r>
              <a:rPr lang="en-US" dirty="0"/>
              <a:t>CTY port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</a:t>
            </a:r>
            <a:r>
              <a:rPr lang="en-US" dirty="0" err="1"/>
              <a:t>cty</a:t>
            </a:r>
            <a:r>
              <a:rPr lang="en-US" dirty="0"/>
              <a:t> </a:t>
            </a:r>
            <a:r>
              <a:rPr lang="el-GR" dirty="0"/>
              <a:t>ή </a:t>
            </a:r>
            <a:r>
              <a:rPr lang="en-US" dirty="0"/>
              <a:t>con port </a:t>
            </a:r>
            <a:r>
              <a:rPr lang="el-GR" dirty="0"/>
              <a:t>είναι η ασύγχρονη γνωστή σειριακή θύρα τοπικής πρόσβασης δρομολογητή. Είναι η πιο σημαντική πόρτα σε ένα δρομολογητή διότι μέσω αυτής ο χρήστης αποκτά πρόσβαση στο λειτουργικό του σύστημα. Για την πρόσβαση στον δρομολογητή μέσω  της </a:t>
            </a:r>
            <a:r>
              <a:rPr lang="en-US" dirty="0"/>
              <a:t>con </a:t>
            </a:r>
            <a:r>
              <a:rPr lang="el-GR" dirty="0"/>
              <a:t>απαιτείται ένα τερματικό (Η/Υ με λογισμικό  προσομοίωσης τερματικού </a:t>
            </a:r>
            <a:r>
              <a:rPr lang="el-GR" dirty="0" err="1"/>
              <a:t>π.χ</a:t>
            </a:r>
            <a:r>
              <a:rPr lang="el-GR" dirty="0"/>
              <a:t> </a:t>
            </a:r>
            <a:r>
              <a:rPr lang="en-US" dirty="0"/>
              <a:t>Hyper Terminal</a:t>
            </a:r>
            <a:r>
              <a:rPr lang="el-GR" dirty="0"/>
              <a:t>) με σειριακή </a:t>
            </a:r>
            <a:r>
              <a:rPr lang="el-GR" dirty="0" err="1"/>
              <a:t>διεπαφή</a:t>
            </a:r>
            <a:r>
              <a:rPr lang="el-GR" dirty="0"/>
              <a:t> καθώς και κατάλληλο σειριακό καλώδιο. </a:t>
            </a:r>
          </a:p>
          <a:p>
            <a:r>
              <a:rPr lang="el-GR" dirty="0"/>
              <a:t>Η επικοινωνία μέσω της </a:t>
            </a:r>
            <a:r>
              <a:rPr lang="en-GB" dirty="0"/>
              <a:t>console port </a:t>
            </a:r>
            <a:r>
              <a:rPr lang="el-GR" dirty="0"/>
              <a:t>επιτυγχάνεται με κατάλληλες ανά κατασκευαστή ρυθμίσεις (πχ για τη </a:t>
            </a:r>
            <a:r>
              <a:rPr lang="en-US" dirty="0"/>
              <a:t>cisco</a:t>
            </a:r>
            <a:r>
              <a:rPr lang="el-GR" dirty="0"/>
              <a:t>: </a:t>
            </a:r>
            <a:r>
              <a:rPr lang="el-GR" b="1" dirty="0"/>
              <a:t>9600 </a:t>
            </a:r>
            <a:r>
              <a:rPr lang="en-GB" b="1" dirty="0"/>
              <a:t>bps</a:t>
            </a:r>
            <a:r>
              <a:rPr lang="el-GR" b="1" dirty="0"/>
              <a:t>, 8 </a:t>
            </a:r>
            <a:r>
              <a:rPr lang="en-GB" b="1" dirty="0"/>
              <a:t>data bits</a:t>
            </a:r>
            <a:r>
              <a:rPr lang="el-GR" b="1" dirty="0"/>
              <a:t>, </a:t>
            </a:r>
            <a:r>
              <a:rPr lang="en-GB" b="1" dirty="0"/>
              <a:t>no parity</a:t>
            </a:r>
            <a:r>
              <a:rPr lang="el-GR" b="1" dirty="0"/>
              <a:t>, 2 </a:t>
            </a:r>
            <a:r>
              <a:rPr lang="en-GB" b="1" dirty="0"/>
              <a:t>stop bi</a:t>
            </a:r>
            <a:r>
              <a:rPr lang="en-US" b="1" dirty="0"/>
              <a:t>t</a:t>
            </a:r>
            <a:r>
              <a:rPr lang="en-GB" b="1" dirty="0"/>
              <a:t>s</a:t>
            </a:r>
            <a:r>
              <a:rPr lang="el-GR" b="1" dirty="0"/>
              <a:t>, </a:t>
            </a:r>
            <a:r>
              <a:rPr lang="en-GB" b="1" dirty="0"/>
              <a:t>no hardware flow control</a:t>
            </a:r>
            <a:r>
              <a:rPr lang="el-GR" dirty="0"/>
              <a:t>). Σημειώνεται ότι στη διαμόρφωση (</a:t>
            </a:r>
            <a:r>
              <a:rPr lang="en-US" dirty="0"/>
              <a:t>configuration</a:t>
            </a:r>
            <a:r>
              <a:rPr lang="el-GR" dirty="0"/>
              <a:t>) ενός δρομολογητή, η </a:t>
            </a:r>
            <a:r>
              <a:rPr lang="en-US" dirty="0"/>
              <a:t>console port</a:t>
            </a:r>
            <a:r>
              <a:rPr lang="el-GR" dirty="0"/>
              <a:t> εμφανίζεται σαν </a:t>
            </a:r>
            <a:r>
              <a:rPr lang="en-US" b="1" dirty="0"/>
              <a:t>line con</a:t>
            </a:r>
            <a:r>
              <a:rPr lang="el-GR" b="1" dirty="0"/>
              <a:t> 0</a:t>
            </a:r>
            <a:r>
              <a:rPr lang="el-GR" dirty="0"/>
              <a:t>, ενώ στο </a:t>
            </a:r>
            <a:r>
              <a:rPr lang="en-US" dirty="0"/>
              <a:t>output </a:t>
            </a:r>
            <a:r>
              <a:rPr lang="el-GR" dirty="0"/>
              <a:t>της εντολής </a:t>
            </a:r>
            <a:r>
              <a:rPr lang="en-US" dirty="0"/>
              <a:t>show line</a:t>
            </a:r>
            <a:r>
              <a:rPr lang="el-GR" dirty="0"/>
              <a:t>  ως </a:t>
            </a:r>
            <a:r>
              <a:rPr lang="en-US" b="1" dirty="0" err="1" smtClean="0"/>
              <a:t>cty</a:t>
            </a:r>
            <a:r>
              <a:rPr lang="el-GR" b="1" dirty="0" smtClean="0"/>
              <a:t>.</a:t>
            </a:r>
            <a:r>
              <a:rPr lang="en-US" b="1" dirty="0" smtClean="0"/>
              <a:t> 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0491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Τύποι πορτών</a:t>
            </a:r>
            <a:r>
              <a:rPr lang="en-US" dirty="0"/>
              <a:t> </a:t>
            </a:r>
            <a:r>
              <a:rPr lang="el-GR" dirty="0" smtClean="0"/>
              <a:t>δρομολογητή – </a:t>
            </a:r>
            <a:r>
              <a:rPr lang="en-US" dirty="0" smtClean="0"/>
              <a:t>AUX</a:t>
            </a:r>
            <a:r>
              <a:rPr lang="el-GR" dirty="0" smtClean="0"/>
              <a:t> </a:t>
            </a:r>
            <a:r>
              <a:rPr lang="en-US" dirty="0"/>
              <a:t>port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/>
              <a:t>aux port </a:t>
            </a:r>
            <a:r>
              <a:rPr lang="el-GR" dirty="0"/>
              <a:t>είναι ασύγχρονη σειριακή πόρτα, η οποία αποτελεί εναλλακτική θύρα πρόσβασης στο δρομολογητή μέσω </a:t>
            </a:r>
            <a:r>
              <a:rPr lang="en-US" dirty="0"/>
              <a:t>dial modem</a:t>
            </a:r>
            <a:r>
              <a:rPr lang="el-GR" dirty="0"/>
              <a:t>. Χρησιμοποιείται σαν εναλλακτική λύση για διατήρηση της επικοινωνίας δύο απομακρυσμένων πλευρών ενός δικτύου σε περίπτωση που υπάρξει αστοχία στη βασική σύνδεση. Η διαφορά της με την </a:t>
            </a:r>
            <a:r>
              <a:rPr lang="en-GB" dirty="0"/>
              <a:t>console port</a:t>
            </a:r>
            <a:r>
              <a:rPr lang="el-GR" dirty="0"/>
              <a:t> είναι ότι υποστηρίζει </a:t>
            </a:r>
            <a:r>
              <a:rPr lang="en-GB" dirty="0"/>
              <a:t>hardware flow control</a:t>
            </a:r>
            <a:r>
              <a:rPr lang="el-GR" dirty="0"/>
              <a:t>. Σημειώνεται ότι τόσο στη διαμόρφωση (</a:t>
            </a:r>
            <a:r>
              <a:rPr lang="en-US" dirty="0"/>
              <a:t>configuration</a:t>
            </a:r>
            <a:r>
              <a:rPr lang="el-GR" dirty="0"/>
              <a:t>) ενός δρομολογητή όσο και στο </a:t>
            </a:r>
            <a:r>
              <a:rPr lang="en-US" dirty="0"/>
              <a:t>output </a:t>
            </a:r>
            <a:r>
              <a:rPr lang="el-GR" dirty="0"/>
              <a:t>της εντολής </a:t>
            </a:r>
            <a:r>
              <a:rPr lang="en-US" dirty="0"/>
              <a:t>show line</a:t>
            </a:r>
            <a:r>
              <a:rPr lang="el-GR" dirty="0"/>
              <a:t>, η </a:t>
            </a:r>
            <a:r>
              <a:rPr lang="en-US" dirty="0"/>
              <a:t>aux port </a:t>
            </a:r>
            <a:r>
              <a:rPr lang="el-GR" dirty="0"/>
              <a:t>εμφανίζεται ως  </a:t>
            </a:r>
            <a:r>
              <a:rPr lang="en-US" b="1" dirty="0"/>
              <a:t>line aux</a:t>
            </a:r>
            <a:r>
              <a:rPr lang="el-GR" b="1" dirty="0"/>
              <a:t> 0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144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Τύποι πορτών</a:t>
            </a:r>
            <a:r>
              <a:rPr lang="en-US" dirty="0"/>
              <a:t> </a:t>
            </a:r>
            <a:r>
              <a:rPr lang="el-GR" dirty="0" smtClean="0"/>
              <a:t>δρομολογητή – </a:t>
            </a:r>
            <a:r>
              <a:rPr lang="en-US" dirty="0" smtClean="0"/>
              <a:t>VTY</a:t>
            </a:r>
            <a:r>
              <a:rPr lang="el-GR" dirty="0" smtClean="0"/>
              <a:t> </a:t>
            </a:r>
            <a:r>
              <a:rPr lang="en-US" dirty="0"/>
              <a:t>port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n-US" dirty="0" err="1"/>
              <a:t>vty</a:t>
            </a:r>
            <a:r>
              <a:rPr lang="en-US" dirty="0"/>
              <a:t> </a:t>
            </a:r>
            <a:r>
              <a:rPr lang="el-GR" dirty="0"/>
              <a:t>πόρτες/γραμμές (</a:t>
            </a:r>
            <a:r>
              <a:rPr lang="en-US" dirty="0"/>
              <a:t>Virtual Terminal lines</a:t>
            </a:r>
            <a:r>
              <a:rPr lang="el-GR" dirty="0"/>
              <a:t>) ενός δρομολογητή είναι </a:t>
            </a:r>
            <a:r>
              <a:rPr lang="el-GR" b="1" dirty="0"/>
              <a:t>ιδεατές πόρτες</a:t>
            </a:r>
            <a:r>
              <a:rPr lang="el-GR" dirty="0"/>
              <a:t> που προσφέρονται για απομακρυσμένη (δια)δικτυακή πρόσβαση σε αυτόν μέσω των πρωτοκόλλων </a:t>
            </a:r>
            <a:r>
              <a:rPr lang="en-US" dirty="0"/>
              <a:t>telnet </a:t>
            </a:r>
            <a:r>
              <a:rPr lang="el-GR" dirty="0"/>
              <a:t>και </a:t>
            </a:r>
            <a:r>
              <a:rPr lang="en-US" dirty="0" err="1"/>
              <a:t>ssh</a:t>
            </a:r>
            <a:r>
              <a:rPr lang="el-GR" dirty="0"/>
              <a:t>. Ιδεατές με την έννοια ότι υποστηρίζονται από λειτουργίες λογισμικού, δεν υπάρχει υλικό (</a:t>
            </a:r>
            <a:r>
              <a:rPr lang="en-US" dirty="0"/>
              <a:t>hardware</a:t>
            </a:r>
            <a:r>
              <a:rPr lang="el-GR" dirty="0"/>
              <a:t>) συσχετισμένο με αυτές. Οι </a:t>
            </a:r>
            <a:r>
              <a:rPr lang="en-US" dirty="0" err="1"/>
              <a:t>vty</a:t>
            </a:r>
            <a:r>
              <a:rPr lang="en-US" dirty="0"/>
              <a:t> </a:t>
            </a:r>
            <a:r>
              <a:rPr lang="el-GR" dirty="0"/>
              <a:t>πόρτες/γραμμές χρησιμοποιούνται αποκλειστικά για τον έλεγχο εισερχόμενων (</a:t>
            </a:r>
            <a:r>
              <a:rPr lang="en-US" dirty="0"/>
              <a:t>inbound</a:t>
            </a:r>
            <a:r>
              <a:rPr lang="el-GR" dirty="0"/>
              <a:t>) </a:t>
            </a:r>
            <a:r>
              <a:rPr lang="en-US" dirty="0"/>
              <a:t>Telnet </a:t>
            </a:r>
            <a:r>
              <a:rPr lang="el-GR" dirty="0"/>
              <a:t>συνδέσεων. Σημειώνεται ότι στη διαμόρφωση (</a:t>
            </a:r>
            <a:r>
              <a:rPr lang="en-US" dirty="0"/>
              <a:t>configuration</a:t>
            </a:r>
            <a:r>
              <a:rPr lang="el-GR" dirty="0"/>
              <a:t>) ενός δρομολογητή εμφανίζονται ως </a:t>
            </a:r>
            <a:r>
              <a:rPr lang="en-US" b="1" dirty="0"/>
              <a:t>line </a:t>
            </a:r>
            <a:r>
              <a:rPr lang="en-US" b="1" dirty="0" err="1"/>
              <a:t>vty</a:t>
            </a:r>
            <a:r>
              <a:rPr lang="el-GR" b="1" dirty="0"/>
              <a:t>. </a:t>
            </a:r>
            <a:r>
              <a:rPr lang="el-GR" dirty="0"/>
              <a:t>Ανάλογα με τον τύπο του </a:t>
            </a:r>
            <a:r>
              <a:rPr lang="en-US" dirty="0"/>
              <a:t>IOS </a:t>
            </a:r>
            <a:r>
              <a:rPr lang="el-GR" dirty="0"/>
              <a:t>καθορίζεται και το μέγιστο πλήθος των </a:t>
            </a:r>
            <a:r>
              <a:rPr lang="en-US" dirty="0" err="1"/>
              <a:t>vty</a:t>
            </a:r>
            <a:r>
              <a:rPr lang="en-US" dirty="0"/>
              <a:t> </a:t>
            </a:r>
            <a:r>
              <a:rPr lang="el-GR" dirty="0"/>
              <a:t>γραμμών.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F816D-2B97-4CF7-903C-2F0E74DEF1F7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2435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fb4db3410d3c7929260d0d84f9367c56dcace1"/>
</p:tagLst>
</file>

<file path=ppt/theme/theme1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1858</TotalTime>
  <Words>2087</Words>
  <Application>Microsoft Office PowerPoint</Application>
  <PresentationFormat>Προβολή στην οθόνη (4:3)</PresentationFormat>
  <Paragraphs>189</Paragraphs>
  <Slides>30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1" baseType="lpstr">
      <vt:lpstr>Προσαρμοσμένη σχεδίαση</vt:lpstr>
      <vt:lpstr>Δίκτυα Υπολογιστών ΙΙ (Ε)</vt:lpstr>
      <vt:lpstr>Εφαρμογή Telnet</vt:lpstr>
      <vt:lpstr>Πρόσβαση σε δρομολογητή (1/3) </vt:lpstr>
      <vt:lpstr>Πρόσβαση σε δρομολογητή (2/3)</vt:lpstr>
      <vt:lpstr>Πρόσβαση σε δρομολογητή (3/3)</vt:lpstr>
      <vt:lpstr>Τύποι πορτών δρομολογητή </vt:lpstr>
      <vt:lpstr>Τύποι πορτών δρομολογητή - CTY port </vt:lpstr>
      <vt:lpstr>Τύποι πορτών δρομολογητή – AUX port </vt:lpstr>
      <vt:lpstr>Τύποι πορτών δρομολογητή – VTY port </vt:lpstr>
      <vt:lpstr>Τρόποι πρόσβασης - Τοπική Πρόσβαση (1/2)</vt:lpstr>
      <vt:lpstr>Τρόποι πρόσβασης - Τοπική Πρόσβαση (2/2)</vt:lpstr>
      <vt:lpstr>Τρόποι πρόσβασης - Πρόσβαση μέσω Dial-Up </vt:lpstr>
      <vt:lpstr>Τρόποι πρόσβασης - Πρόσβαση μέσω δικτύου (1/4)</vt:lpstr>
      <vt:lpstr>Τρόποι πρόσβασης - Πρόσβαση μέσω δικτύου (2/4)</vt:lpstr>
      <vt:lpstr>Τρόποι πρόσβασης - Πρόσβαση μέσω δικτύου (3/4)</vt:lpstr>
      <vt:lpstr>Τρόποι πρόσβασης - Πρόσβαση μέσω δικτύου (4/4)</vt:lpstr>
      <vt:lpstr>Διαμόρφωση δικτυακής πρόσβασης (1/6)</vt:lpstr>
      <vt:lpstr>Διαμόρφωση δικτυακής πρόσβασης (2/6)</vt:lpstr>
      <vt:lpstr>Διαμόρφωση δικτυακής πρόσβασης (3/6)</vt:lpstr>
      <vt:lpstr>Διαμόρφωση δικτυακής πρόσβασης (4/6)</vt:lpstr>
      <vt:lpstr>Διαμόρφωση δικτυακής πρόσβασης (5/6)</vt:lpstr>
      <vt:lpstr>Διαμόρφωση δικτυακής πρόσβασης (6/6)</vt:lpstr>
      <vt:lpstr>Άσκηση telnet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opencourses</dc:creator>
  <cp:lastModifiedBy>edunet</cp:lastModifiedBy>
  <cp:revision>299</cp:revision>
  <cp:lastPrinted>2016-05-19T07:27:18Z</cp:lastPrinted>
  <dcterms:created xsi:type="dcterms:W3CDTF">2015-03-09T10:56:03Z</dcterms:created>
  <dcterms:modified xsi:type="dcterms:W3CDTF">2016-06-25T17:32:17Z</dcterms:modified>
</cp:coreProperties>
</file>