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 id="2147483707" r:id="rId2"/>
  </p:sldMasterIdLst>
  <p:notesMasterIdLst>
    <p:notesMasterId r:id="rId40"/>
  </p:notesMasterIdLst>
  <p:handoutMasterIdLst>
    <p:handoutMasterId r:id="rId41"/>
  </p:handoutMasterIdLst>
  <p:sldIdLst>
    <p:sldId id="327" r:id="rId3"/>
    <p:sldId id="337" r:id="rId4"/>
    <p:sldId id="366"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28" r:id="rId33"/>
    <p:sldId id="329" r:id="rId34"/>
    <p:sldId id="330" r:id="rId35"/>
    <p:sldId id="331" r:id="rId36"/>
    <p:sldId id="332" r:id="rId37"/>
    <p:sldId id="333" r:id="rId38"/>
    <p:sldId id="334"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714" autoAdjust="0"/>
  </p:normalViewPr>
  <p:slideViewPr>
    <p:cSldViewPr>
      <p:cViewPr varScale="1">
        <p:scale>
          <a:sx n="101" d="100"/>
          <a:sy n="101" d="100"/>
        </p:scale>
        <p:origin x="-183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254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70170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01842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45933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15996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09385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7952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48989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44202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30067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30763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38190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418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53950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2660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10044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00316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27015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48191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8117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03966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778668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fontScale="90000"/>
          </a:bodyPr>
          <a:lstStyle/>
          <a:p>
            <a:pPr lvl="1" algn="ctr"/>
            <a:r>
              <a:rPr kumimoji="0" lang="el-GR" sz="3200" b="1" i="0" u="none" strike="noStrike" kern="0" cap="none" spc="0" normalizeH="0" baseline="0" noProof="0" dirty="0" smtClean="0">
                <a:ln>
                  <a:noFill/>
                </a:ln>
                <a:solidFill>
                  <a:prstClr val="black"/>
                </a:solidFill>
                <a:effectLst/>
                <a:uLnTx/>
                <a:uFillTx/>
              </a:rPr>
              <a:t>Επιχειρηματικότητα και Συστήματα Επικοινωνίας Τουριστικών Επιχειρήσεων </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1367345" y="2996952"/>
            <a:ext cx="6400800" cy="1752600"/>
          </a:xfrm>
        </p:spPr>
        <p:txBody>
          <a:bodyPr>
            <a:noAutofit/>
          </a:bodyPr>
          <a:lstStyle/>
          <a:p>
            <a:r>
              <a:rPr lang="el-GR" sz="2800" b="1" dirty="0"/>
              <a:t>Ενότητα </a:t>
            </a:r>
            <a:r>
              <a:rPr lang="en-US" sz="2800" b="1" dirty="0"/>
              <a:t>3</a:t>
            </a:r>
            <a:r>
              <a:rPr lang="el-GR" sz="2800" dirty="0" smtClean="0"/>
              <a:t>:</a:t>
            </a:r>
            <a:r>
              <a:rPr lang="en-US" sz="2800" dirty="0" smtClean="0"/>
              <a:t> </a:t>
            </a:r>
            <a:r>
              <a:rPr lang="el-GR" sz="2800" dirty="0" smtClean="0"/>
              <a:t>Είδη επιχειρησιακής επικοινωνίας</a:t>
            </a:r>
            <a:endParaRPr lang="en-US" sz="2800" dirty="0"/>
          </a:p>
          <a:p>
            <a:pPr>
              <a:lnSpc>
                <a:spcPct val="80000"/>
              </a:lnSpc>
            </a:pPr>
            <a:endParaRPr lang="en-US" sz="2700" dirty="0" smtClean="0"/>
          </a:p>
          <a:p>
            <a:pPr>
              <a:spcBef>
                <a:spcPts val="0"/>
              </a:spcBef>
            </a:pPr>
            <a:r>
              <a:rPr lang="el-GR" sz="2600" dirty="0"/>
              <a:t>Δρ. Βασιλική</a:t>
            </a:r>
            <a:r>
              <a:rPr lang="en-US" sz="2600" dirty="0"/>
              <a:t> </a:t>
            </a:r>
            <a:r>
              <a:rPr lang="el-GR" sz="2600" dirty="0"/>
              <a:t>Κατσώνη, </a:t>
            </a:r>
            <a:endParaRPr lang="en-US" sz="2600" dirty="0"/>
          </a:p>
          <a:p>
            <a:pPr>
              <a:spcBef>
                <a:spcPts val="0"/>
              </a:spcBef>
            </a:pPr>
            <a:r>
              <a:rPr lang="el-GR" sz="2600" dirty="0"/>
              <a:t>Επίκουρη Καθηγήτρια ΤΕΙ Αθήνας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13"/>
          <p:cNvGraphicFramePr>
            <a:graphicFrameLocks noGrp="1"/>
          </p:cNvGraphicFramePr>
          <p:nvPr>
            <p:extLst>
              <p:ext uri="{D42A27DB-BD31-4B8C-83A1-F6EECF244321}">
                <p14:modId xmlns:p14="http://schemas.microsoft.com/office/powerpoint/2010/main" val="207513058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2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Κάθετη επικοινωνία προς τα κάτω</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κάθετη επικοινωνία προς τα κάτω είναι σημαντική για τους ακόλουθους λόγους:</a:t>
            </a:r>
          </a:p>
          <a:p>
            <a:r>
              <a:rPr lang="el-GR" dirty="0"/>
              <a:t>Δίνει τη δυνατότητα οι αποφάσεις που παίρνονται από τους managers να καταλήξουν σε πράξεις από τους εργαζόμενους </a:t>
            </a:r>
          </a:p>
          <a:p>
            <a:r>
              <a:rPr lang="el-GR" dirty="0"/>
              <a:t>Διαβεβαιώνει ότι αυτές οι πράξεις είναι συνεπείς και συντονισμένες με τους υπόλοιπους στόχους της επιχείρησης </a:t>
            </a:r>
          </a:p>
          <a:p>
            <a:r>
              <a:rPr lang="el-GR" dirty="0"/>
              <a:t>Μειώνει τα έξοδα γιατί γίνονται λιγότερα λάθη </a:t>
            </a:r>
          </a:p>
          <a:p>
            <a:r>
              <a:rPr lang="el-GR" dirty="0"/>
              <a:t>Μπορεί να ενθαρρύνει μια μεγάλη δέσμευση των εργαζόμενων στους στόχους της επιχείρησης, καθώς τους καταλαβαίνουν καλύτερα, και αυτό στη σειρά του καταλήγει σε αύξηση της παραγωγικότητας τους και σε καλύτερη εξυπηρέτηση των πελατών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005772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Κάθετη επικοινωνία προς τα </a:t>
            </a:r>
            <a:r>
              <a:rPr lang="el-GR" dirty="0" smtClean="0"/>
              <a:t>πάνω</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κάθετη επικοινωνία προς τα πάνω είναι σημαντική για τους ακόλουθους λόγους:</a:t>
            </a:r>
          </a:p>
          <a:p>
            <a:r>
              <a:rPr lang="el-GR" dirty="0"/>
              <a:t>Δίνει στη διοίκηση όλες τις πληροφορίες που χρειάζεται για τη λήψη αποφάσεων.</a:t>
            </a:r>
          </a:p>
          <a:p>
            <a:r>
              <a:rPr lang="el-GR" dirty="0"/>
              <a:t>Βοηθά τους εργαζόμενους να ανακουφισθούν από την πίεση και τα εμπόδια που αντιμετωπίζουν στο χώρο εργασίας τους.</a:t>
            </a:r>
          </a:p>
          <a:p>
            <a:r>
              <a:rPr lang="el-GR" dirty="0"/>
              <a:t>Τονώνει το αίσθημα της συμμετοχής των εργαζόμενων στα ζητήματα που απασχολούν την επιχείρηση.</a:t>
            </a:r>
          </a:p>
          <a:p>
            <a:r>
              <a:rPr lang="el-GR" dirty="0"/>
              <a:t>Αποτελεί μέτρο της αποτελεσματικότητας της κάθετης προς τα κάτω επικοινωνίας.</a:t>
            </a:r>
          </a:p>
          <a:p>
            <a:r>
              <a:rPr lang="el-GR" dirty="0"/>
              <a:t>Βοηθά στην καλύτερη αξιοποίηση της κάθετης προς τα κάτω επικοινωνίας στο μέλλον.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062257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Παραδείγματα 1</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Παραδείγματα κάθετης προφορικής επικοινωνίας προς τα κάτω είναι: προσωπικές οδηγίες, ομιλίες, συσκέψεις, επιτροπές</a:t>
            </a:r>
            <a:r>
              <a:rPr lang="el-GR" dirty="0" smtClean="0"/>
              <a:t>, συνεντεύξεις</a:t>
            </a:r>
            <a:r>
              <a:rPr lang="el-GR" dirty="0"/>
              <a:t>, καθοδήγηση, τηλέφωνο, σφυρίχτρες, κουδούνια κ.λ.π </a:t>
            </a:r>
          </a:p>
          <a:p>
            <a:r>
              <a:rPr lang="el-GR" dirty="0"/>
              <a:t>Παραδείγματα κάθετης γραπτής επικοινωνίας προς τα κάτω είναι: οδηγίες και εντολές,γράμματα,σημειώσεις,περιοδικό,εφημερίδαεπιχείρησης,πίνακες ανακοινώσεων, πληροφοριακές θήκες</a:t>
            </a:r>
            <a:r>
              <a:rPr lang="el-GR" dirty="0" smtClean="0"/>
              <a:t>,</a:t>
            </a:r>
            <a:r>
              <a:rPr lang="en-US" dirty="0" smtClean="0"/>
              <a:t> </a:t>
            </a:r>
            <a:r>
              <a:rPr lang="el-GR" dirty="0" smtClean="0"/>
              <a:t>εγχειρίδια</a:t>
            </a:r>
            <a:r>
              <a:rPr lang="el-GR" dirty="0"/>
              <a:t>, ετήσιες εκθέσεις, συνδικαλιστικές δημοσιεύσεις, αφίσες</a:t>
            </a:r>
            <a:r>
              <a:rPr lang="el-GR" dirty="0" smtClean="0"/>
              <a:t>,</a:t>
            </a:r>
            <a:r>
              <a:rPr lang="en-US" dirty="0" smtClean="0"/>
              <a:t> </a:t>
            </a:r>
            <a:r>
              <a:rPr lang="el-GR" dirty="0" smtClean="0"/>
              <a:t>κλπ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175388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Παραδείγματα 2</a:t>
            </a:r>
            <a:endParaRPr lang="el-GR" dirty="0"/>
          </a:p>
        </p:txBody>
      </p:sp>
      <p:sp>
        <p:nvSpPr>
          <p:cNvPr id="3" name="Θέση περιεχομένου 2"/>
          <p:cNvSpPr>
            <a:spLocks noGrp="1"/>
          </p:cNvSpPr>
          <p:nvPr>
            <p:ph idx="1"/>
          </p:nvPr>
        </p:nvSpPr>
        <p:spPr/>
        <p:txBody>
          <a:bodyPr>
            <a:normAutofit fontScale="92500"/>
          </a:bodyPr>
          <a:lstStyle/>
          <a:p>
            <a:r>
              <a:rPr lang="el-GR" dirty="0"/>
              <a:t>Παραδείγματα κάθετης προφορικής επικοινωνίας προς τα πάνω, είναι: πρόσωπο προς πρόσωπο αναφορές και συζητήσεις, συνεντεύξεις, τηλέφωνο, συσκέψεις, κοινωνικές ευκαιρίες (γιορτές κ.λ.π), φήμες, διαδόσεις </a:t>
            </a:r>
          </a:p>
          <a:p>
            <a:r>
              <a:rPr lang="el-GR" dirty="0"/>
              <a:t>Παραδείγματα κάθετης γραπτής επικοινωνίας προς τα πάνω, είναι: αναφορές, προσωπικά γράμματα, παράπονα, συστήματα υποδείξεων, έρευνες στάσεων, συνδικαλιστικά δημοσιεύματα,  συνδικαλιστικές αντιπροσωπείες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445164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Παραδείγματα 3</a:t>
            </a:r>
            <a:endParaRPr lang="el-GR" dirty="0"/>
          </a:p>
        </p:txBody>
      </p:sp>
      <p:sp>
        <p:nvSpPr>
          <p:cNvPr id="3" name="Θέση περιεχομένου 2"/>
          <p:cNvSpPr>
            <a:spLocks noGrp="1"/>
          </p:cNvSpPr>
          <p:nvPr>
            <p:ph idx="1"/>
          </p:nvPr>
        </p:nvSpPr>
        <p:spPr/>
        <p:txBody>
          <a:bodyPr/>
          <a:lstStyle/>
          <a:p>
            <a:r>
              <a:rPr lang="el-GR" dirty="0"/>
              <a:t>Παραδείγματα οριζόντιας προφορικής επικοινωνίας είναι: διαλέξεις, συσκέψεις, τηλέφωνο, διαφάνειες, κινημ. Ταινίες, κοινωνικές εκδηλώσεις, διαδόσεις, φήμες </a:t>
            </a:r>
          </a:p>
          <a:p>
            <a:r>
              <a:rPr lang="el-GR" dirty="0"/>
              <a:t>Παραδείγματα οριζόντιας γραπτής επικοινωνίας είναι: γράμματα, υπομνήματα, αντίγραφα, περιοδικά επιχείρησης, πίνακες ανακοινώσεων, αφίσες, ετήσιες εκθέσεις, συνδικαλιστικά δημοσιεύματα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47732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Διαπροσωπική επικοινωνία και εργασιακός χώρος </a:t>
            </a:r>
            <a:r>
              <a:rPr lang="el-GR" sz="3600" b="0" dirty="0" smtClean="0"/>
              <a:t>1/4</a:t>
            </a:r>
            <a:endParaRPr lang="el-GR" sz="3600" b="0"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a:t>Στο χώρο εργασίας μπορούμε να διακρίνουμε τρία βασικά πλέγματα διαπροσωπικών σχέσεων:</a:t>
            </a:r>
          </a:p>
          <a:p>
            <a:r>
              <a:rPr lang="el-GR" dirty="0"/>
              <a:t>σχέσεις με συναδέλφους ή την υπόλοιπη εργασιακή ομάδα, οι οποίες μπορεί να χαρακτηρίζονται από ανταγωνισμό και διαπροσωπικές συγκρούσεις.</a:t>
            </a:r>
          </a:p>
          <a:p>
            <a:r>
              <a:rPr lang="el-GR" dirty="0"/>
              <a:t>σχέσεις με προϊσταμένους, οι οποίες μπορεί να χαρακτηρίζονται από έλλειψη εκ μέρους τους φροντίδας και ανθρώπινης αντιμετώπισης </a:t>
            </a:r>
          </a:p>
          <a:p>
            <a:r>
              <a:rPr lang="el-GR" dirty="0"/>
              <a:t>σχέσεις με υφισταμένους στις οποίες το πρόβλημα επικεντρώνεται κυρίως στο κατά πόσο το άτομο έχει τη δυνατότητα να κάνει κάθετο καταμερισμό ευθυνών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5114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Διαπροσωπική επικοινωνία και εργασιακός </a:t>
            </a:r>
            <a:r>
              <a:rPr lang="el-GR" dirty="0" smtClean="0"/>
              <a:t>χώρος </a:t>
            </a:r>
            <a:r>
              <a:rPr lang="el-GR" sz="3600" b="0" dirty="0" smtClean="0"/>
              <a:t>2/4</a:t>
            </a:r>
            <a:endParaRPr lang="el-GR" sz="3600" b="0" dirty="0"/>
          </a:p>
        </p:txBody>
      </p:sp>
      <p:sp>
        <p:nvSpPr>
          <p:cNvPr id="3" name="Θέση περιεχομένου 2"/>
          <p:cNvSpPr>
            <a:spLocks noGrp="1"/>
          </p:cNvSpPr>
          <p:nvPr>
            <p:ph idx="1"/>
          </p:nvPr>
        </p:nvSpPr>
        <p:spPr/>
        <p:txBody>
          <a:bodyPr>
            <a:normAutofit fontScale="92500"/>
          </a:bodyPr>
          <a:lstStyle/>
          <a:p>
            <a:r>
              <a:rPr lang="el-GR" dirty="0"/>
              <a:t>Οι σχέσεις που έχουμε με τους συναδέλφους μας στο χώρο εργασίας επηρεάζουν τη ψυχολογική μας κατάσταση, την παραγωγικότητα και την ποιότητα της ζωής μας γενικά</a:t>
            </a:r>
          </a:p>
          <a:p>
            <a:endParaRPr lang="el-GR" dirty="0"/>
          </a:p>
          <a:p>
            <a:r>
              <a:rPr lang="el-GR" dirty="0" smtClean="0"/>
              <a:t>Αναμφίβολα</a:t>
            </a:r>
            <a:r>
              <a:rPr lang="el-GR" dirty="0"/>
              <a:t>, η ποιότητα των σχέσεων που επικρατεί μεταξύ των μελών μιας ομάδας που εργάζονται για ένα κοινό σκοπό σε ένα χώρο εργασίας, αποτελεί ένα καθοριστικό παράγοντα για την επιτυχία της ομάδας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4228197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Διαπροσωπική επικοινωνία και εργασιακός </a:t>
            </a:r>
            <a:r>
              <a:rPr lang="el-GR" dirty="0" smtClean="0"/>
              <a:t>χώρος </a:t>
            </a:r>
            <a:r>
              <a:rPr lang="el-GR" sz="3600" b="0" dirty="0" smtClean="0"/>
              <a:t>3/4</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Οι διαπροσωπικές σχέσεις είναι περίπλοκες και εύκολα αμφισβητούμενες. Έτσι, οι συμπεριφορές πρέπει να μελετηθούν προσεκτικά, με γνώμονα τα στερεότυπα, σεξιστικά και κοινωνικά, και τις κοινωνικές νόρμες. Στον εργασιακό χώρο, «απαγορεύονται» οι στενές διαπροσωπικές σχέσεις. Είναι αφύσικο να υπάρχει φιλική σχέση μεταξύ δύο ανθρώπων που εργάζονται στον ίδιο χώρο λόγω των κοινωνικών προκαταλήψεων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765942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Διαπροσωπική επικοινωνία και εργασιακός </a:t>
            </a:r>
            <a:r>
              <a:rPr lang="el-GR" dirty="0" smtClean="0"/>
              <a:t>χώρος </a:t>
            </a:r>
            <a:r>
              <a:rPr lang="el-GR" sz="3600" b="0" dirty="0" smtClean="0"/>
              <a:t>4/4</a:t>
            </a:r>
            <a:endParaRPr lang="el-GR" sz="3600" b="0" dirty="0"/>
          </a:p>
        </p:txBody>
      </p:sp>
      <p:sp>
        <p:nvSpPr>
          <p:cNvPr id="3" name="Θέση περιεχομένου 2"/>
          <p:cNvSpPr>
            <a:spLocks noGrp="1"/>
          </p:cNvSpPr>
          <p:nvPr>
            <p:ph idx="1"/>
          </p:nvPr>
        </p:nvSpPr>
        <p:spPr/>
        <p:txBody>
          <a:bodyPr>
            <a:normAutofit fontScale="85000" lnSpcReduction="10000"/>
          </a:bodyPr>
          <a:lstStyle/>
          <a:p>
            <a:r>
              <a:rPr lang="el-GR" dirty="0"/>
              <a:t>Τίθεται λοιπόν το εξής ερώτημα: Ο εργαζόμενος πρέπει να εγκαταλείπει τα «ανθρώπινα» χαρακτηριστικά του όταν βρίσκεται στον εργασιακό του χώρο; Αυτό επιτάσσει η κοινωνία για να αυξήσει την παραγωγικότητα των εργαζομένων της μέσα στα ανταγωνιστικά πλαίσια που επιβάλλει.</a:t>
            </a:r>
          </a:p>
          <a:p>
            <a:r>
              <a:rPr lang="el-GR" dirty="0" smtClean="0"/>
              <a:t>Στο </a:t>
            </a:r>
            <a:r>
              <a:rPr lang="el-GR" dirty="0"/>
              <a:t>εργασιακό περιβάλλον, λανθασμένα ή σωστά, κυριαρχούν τα σεξιστικά στερεότυπα. Μέχρι πρότινος, ο άντρας ήταν αυτός που είχε την εξουσία, τις υψηλότερες αποδοχές και τις υψηλότερες ιεραρχικά θέσεις στον εργασιακό τομέα. Αυτό, αυτόματα τοποθετούσε τη γυναίκα σε μειονεκτική θέση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567567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Διαπροσωπικές ανάγκες και συμπεριφορά </a:t>
            </a:r>
            <a:r>
              <a:rPr lang="el-GR" sz="3600" b="0" dirty="0" smtClean="0"/>
              <a:t>1/5</a:t>
            </a:r>
            <a:endParaRPr lang="el-GR" sz="3600" b="0" dirty="0"/>
          </a:p>
        </p:txBody>
      </p:sp>
      <p:sp>
        <p:nvSpPr>
          <p:cNvPr id="3" name="Θέση περιεχομένου 2"/>
          <p:cNvSpPr>
            <a:spLocks noGrp="1"/>
          </p:cNvSpPr>
          <p:nvPr>
            <p:ph idx="1"/>
          </p:nvPr>
        </p:nvSpPr>
        <p:spPr/>
        <p:txBody>
          <a:bodyPr/>
          <a:lstStyle/>
          <a:p>
            <a:r>
              <a:rPr lang="el-GR" dirty="0"/>
              <a:t>Αυτές οι διαπροσωπικές ανάγκες καθορίστηκαν ως : η ανάγκη του να ανήκεις κάπου,  η ανάγκη για έλεγχο και η ανάγκη για στοργή.</a:t>
            </a:r>
          </a:p>
          <a:p>
            <a:r>
              <a:rPr lang="el-GR" dirty="0"/>
              <a:t>Η ανάγκη του να ανήκεις κάπου: Αυτή είναι η ανάγκη στο να έχουμε μια ικανή σχέση με άλλους ανθρώπους, με σεβασμό, κοινωνική αναγνώριση και αίσθημα του «ανήκειν».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439399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Τυπική – άτυπη επικοινωνία</a:t>
            </a:r>
            <a:endParaRPr lang="el-GR" dirty="0"/>
          </a:p>
        </p:txBody>
      </p:sp>
      <p:sp>
        <p:nvSpPr>
          <p:cNvPr id="3" name="Θέση περιεχομένου 2"/>
          <p:cNvSpPr>
            <a:spLocks noGrp="1"/>
          </p:cNvSpPr>
          <p:nvPr>
            <p:ph idx="1"/>
          </p:nvPr>
        </p:nvSpPr>
        <p:spPr/>
        <p:txBody>
          <a:bodyPr/>
          <a:lstStyle/>
          <a:p>
            <a:r>
              <a:rPr lang="el-GR" dirty="0"/>
              <a:t>Μέσα σε κάθε επιχείρηση υπάρχουν τυπικά και άτυπα κανάλια πληροφοριών.</a:t>
            </a:r>
          </a:p>
          <a:p>
            <a:r>
              <a:rPr lang="el-GR" dirty="0"/>
              <a:t>Τα τυπικά κανάλια πληροφοριών είναι αυτά που είναι επίσημα αναγνωρισμένα και αποδεκτά, όπως meetings, συνεδριάσεις κλπ</a:t>
            </a:r>
          </a:p>
          <a:p>
            <a:endParaRPr lang="el-GR" dirty="0"/>
          </a:p>
        </p:txBody>
      </p:sp>
    </p:spTree>
    <p:extLst>
      <p:ext uri="{BB962C8B-B14F-4D97-AF65-F5344CB8AC3E}">
        <p14:creationId xmlns:p14="http://schemas.microsoft.com/office/powerpoint/2010/main" val="549684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Διαπροσωπικές ανάγκες και </a:t>
            </a:r>
            <a:r>
              <a:rPr lang="el-GR" dirty="0" smtClean="0"/>
              <a:t>συμπεριφορά </a:t>
            </a:r>
            <a:r>
              <a:rPr lang="el-GR" sz="3600" b="0" dirty="0" smtClean="0"/>
              <a:t>2/5</a:t>
            </a:r>
            <a:endParaRPr lang="el-GR" sz="3600" b="0" dirty="0"/>
          </a:p>
        </p:txBody>
      </p:sp>
      <p:sp>
        <p:nvSpPr>
          <p:cNvPr id="3" name="Θέση περιεχομένου 2"/>
          <p:cNvSpPr>
            <a:spLocks noGrp="1"/>
          </p:cNvSpPr>
          <p:nvPr>
            <p:ph idx="1"/>
          </p:nvPr>
        </p:nvSpPr>
        <p:spPr/>
        <p:txBody>
          <a:bodyPr/>
          <a:lstStyle/>
          <a:p>
            <a:pPr marL="0" indent="0">
              <a:buNone/>
            </a:pPr>
            <a:r>
              <a:rPr lang="el-GR" dirty="0"/>
              <a:t>Η ανάγκη για έλεγχο: Οι διευθυντές ιδιαίτερα, χρειάζονται να έχουν τουλάχιστον μερικό έλεγχο του περιβάλλοντός τους, για να τους διευκολύνουν να πάρουν σωστές αποφάσεις και στο να είναι ικανοί να στηριχτούν στις επιδράσεις αυτών των αποφάσεων μέσω συνοχής της ομάδας, εμπιστοσύνης και ικανότητας πρόβλεψης. Αναμφίβολα, τέτοιες καταστάσεις ελέγχου κάνουν πολλούς ανθρώπους να μη νιώθουν άνετα.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947423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Διαπροσωπικές ανάγκες και </a:t>
            </a:r>
            <a:r>
              <a:rPr lang="el-GR" dirty="0" smtClean="0"/>
              <a:t>συμπεριφορά </a:t>
            </a:r>
            <a:r>
              <a:rPr lang="el-GR" sz="3600" b="0" dirty="0" smtClean="0"/>
              <a:t>3/5</a:t>
            </a:r>
            <a:endParaRPr lang="el-GR" sz="3600" b="0" dirty="0"/>
          </a:p>
        </p:txBody>
      </p:sp>
      <p:sp>
        <p:nvSpPr>
          <p:cNvPr id="3" name="Θέση περιεχομένου 2"/>
          <p:cNvSpPr>
            <a:spLocks noGrp="1"/>
          </p:cNvSpPr>
          <p:nvPr>
            <p:ph idx="1"/>
          </p:nvPr>
        </p:nvSpPr>
        <p:spPr/>
        <p:txBody>
          <a:bodyPr/>
          <a:lstStyle/>
          <a:p>
            <a:pPr marL="0" indent="0">
              <a:buNone/>
            </a:pPr>
            <a:r>
              <a:rPr lang="el-GR" dirty="0"/>
              <a:t>Η ανάγκη για στοργή: Αυτή είναι η ανάγκη για αγάπη, στοργή και φιλία. Διαφέρει από την ανάγκη του να ανήκεις κάπου, γιατί αφορά ατομικές σχέσεις. Μερικοί άνθρωποι Θέλουν κλειστές, οικείες σχέσεις με πολλούς ανθρώπους, με τους οποίους έχουν επαφή. Άλλοι μπορεί να ενεργοποιηθούν απορρίπτοντας βαθιές προσωπικές φιλίες, μη επιθυμώντας κλειστές φιλίες.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4007076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Διαπροσωπικές ανάγκες και </a:t>
            </a:r>
            <a:r>
              <a:rPr lang="el-GR" dirty="0" smtClean="0"/>
              <a:t>συμπεριφορά </a:t>
            </a:r>
            <a:r>
              <a:rPr lang="el-GR" sz="3600" b="0" dirty="0" smtClean="0"/>
              <a:t>4/5</a:t>
            </a:r>
            <a:endParaRPr lang="el-GR" sz="3600" b="0" dirty="0"/>
          </a:p>
        </p:txBody>
      </p:sp>
      <p:sp>
        <p:nvSpPr>
          <p:cNvPr id="3" name="Θέση περιεχομένου 2"/>
          <p:cNvSpPr>
            <a:spLocks noGrp="1"/>
          </p:cNvSpPr>
          <p:nvPr>
            <p:ph idx="1"/>
          </p:nvPr>
        </p:nvSpPr>
        <p:spPr/>
        <p:txBody>
          <a:bodyPr>
            <a:normAutofit fontScale="77500" lnSpcReduction="20000"/>
          </a:bodyPr>
          <a:lstStyle/>
          <a:p>
            <a:r>
              <a:rPr lang="el-GR" dirty="0" smtClean="0"/>
              <a:t>Μπορεί </a:t>
            </a:r>
            <a:r>
              <a:rPr lang="el-GR" dirty="0"/>
              <a:t>να υπάρχει μια ένταση μεταξύ των ατόμων όταν κάποιες από αυτές τις ανάγκες (το να ανήκεις κάπου, έλεγχο, στοργή) δεν ικανοποιούνται. Αυτές οι εντάσεις σε διαμαχόμενες καταστάσεις εξεγείρουν τα αισθήματα και μπορεί να οδηγήσουν σε ανησυχία και άγχος. Οι εργαζόμενοι αισθάνονται ότι δεν τους καταλαβαίνουν οι άλλοι και αυτό μπορεί να εκδηλωθεί με θυμό, παθητική ή ενεργητική αντίσταση, αμυντική συμπεριφορά ή απόσυρση από την κατάσταση. </a:t>
            </a:r>
          </a:p>
          <a:p>
            <a:r>
              <a:rPr lang="el-GR" dirty="0" smtClean="0"/>
              <a:t>Η </a:t>
            </a:r>
            <a:r>
              <a:rPr lang="el-GR" dirty="0"/>
              <a:t>ένταση μπορεί μόνο να ελαττωθεί προσπαθώντας πραγματικά να κατανοήσουμε τα αισθήματα των άλλων ανθρώπων γύρω από μία κατάσταση από τη μεριά της άποψής τους. Για να το κάνουμε αυτό, ένας χρειάζεται να ακούει ενεργητικά και με συμπάθεια.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925637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Διαπροσωπικές ανάγκες και </a:t>
            </a:r>
            <a:r>
              <a:rPr lang="el-GR" dirty="0" smtClean="0"/>
              <a:t>συμπεριφορά </a:t>
            </a:r>
            <a:r>
              <a:rPr lang="el-GR" sz="3600" b="0" dirty="0" smtClean="0"/>
              <a:t>5/5</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Ένα άλλο επίσης σημαντικό στοιχείο, είναι η έννοια της  εμπιστοσύνης  στην ομάδα.</a:t>
            </a:r>
          </a:p>
          <a:p>
            <a:r>
              <a:rPr lang="el-GR" dirty="0"/>
              <a:t> </a:t>
            </a:r>
            <a:r>
              <a:rPr lang="el-GR" dirty="0" smtClean="0"/>
              <a:t>Ως </a:t>
            </a:r>
            <a:r>
              <a:rPr lang="el-GR" dirty="0"/>
              <a:t>εμπιστοσύνη ορίζεται η ψυχολογική κατάσταση στην οποία ένα άτομο, βασιζόμενο σε θετικές προσδοκίες για τις προθέσεις ή τη συμπεριφορά ενός άλλου ατόμου, ομάδας ή οργανισμού, είναι πρόθυμο να γίνει ευάλωτο στις πράξεις του δεύτερου, ανεξάρτητα από την ικανότητά του να τις παρακολουθήσει ή ελέγξει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086958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Οφέλη της εμπιστοσύνης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Συναδελφικές σχέσεις που χαρακτηρίζονται από εμπιστοσύνη συνδέονται με αυξημένη εργασιακή ευεξία και απόδοση </a:t>
            </a:r>
          </a:p>
          <a:p>
            <a:r>
              <a:rPr lang="el-GR" dirty="0"/>
              <a:t>υψηλότερα επίπεδα καλής συμπεριφοράς από τον εργαζόμενο</a:t>
            </a:r>
          </a:p>
          <a:p>
            <a:r>
              <a:rPr lang="el-GR" dirty="0"/>
              <a:t>ταχύτερη ανάπτυξη  συνεργατικού πνεύματος ανάμεσα στα μέλη της ομάδας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320951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Οφέλη της </a:t>
            </a:r>
            <a:r>
              <a:rPr lang="el-GR" dirty="0" smtClean="0"/>
              <a:t>εμπιστοσύνης </a:t>
            </a:r>
            <a:r>
              <a:rPr lang="el-GR" sz="3200" b="0" dirty="0" smtClean="0"/>
              <a:t>2/2</a:t>
            </a:r>
            <a:endParaRPr lang="el-GR" sz="3200" b="0" dirty="0"/>
          </a:p>
        </p:txBody>
      </p:sp>
      <p:sp>
        <p:nvSpPr>
          <p:cNvPr id="3" name="Θέση περιεχομένου 2"/>
          <p:cNvSpPr>
            <a:spLocks noGrp="1"/>
          </p:cNvSpPr>
          <p:nvPr>
            <p:ph idx="1"/>
          </p:nvPr>
        </p:nvSpPr>
        <p:spPr/>
        <p:txBody>
          <a:bodyPr/>
          <a:lstStyle/>
          <a:p>
            <a:r>
              <a:rPr lang="el-GR" dirty="0"/>
              <a:t>Ειδικότερα, η παρουσία εμπιστοσύνης στις συναδελφικές σχέσεις αποκτάει ιδιαίτερη σημασία σε συνθήκες: </a:t>
            </a:r>
          </a:p>
          <a:p>
            <a:r>
              <a:rPr lang="el-GR" dirty="0"/>
              <a:t>υψηλής αβεβαιότητας</a:t>
            </a:r>
          </a:p>
          <a:p>
            <a:r>
              <a:rPr lang="el-GR" dirty="0"/>
              <a:t>πολυπλοκότητας  </a:t>
            </a:r>
          </a:p>
          <a:p>
            <a:r>
              <a:rPr lang="el-GR" dirty="0"/>
              <a:t>αλληλεξάρτησης</a:t>
            </a:r>
          </a:p>
          <a:p>
            <a:r>
              <a:rPr lang="el-GR" dirty="0"/>
              <a:t>υψηλού ρίσκου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628235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Ρόλος της εμπιστοσύνης ως συντονιστικού μηχανισμού </a:t>
            </a:r>
            <a:r>
              <a:rPr lang="el-GR" sz="3100" b="0" dirty="0" smtClean="0"/>
              <a:t>1/2</a:t>
            </a:r>
            <a:endParaRPr lang="el-GR" sz="3100" b="0" dirty="0"/>
          </a:p>
        </p:txBody>
      </p:sp>
      <p:sp>
        <p:nvSpPr>
          <p:cNvPr id="3" name="Θέση περιεχομένου 2"/>
          <p:cNvSpPr>
            <a:spLocks noGrp="1"/>
          </p:cNvSpPr>
          <p:nvPr>
            <p:ph idx="1"/>
          </p:nvPr>
        </p:nvSpPr>
        <p:spPr/>
        <p:txBody>
          <a:bodyPr>
            <a:normAutofit fontScale="92500" lnSpcReduction="10000"/>
          </a:bodyPr>
          <a:lstStyle/>
          <a:p>
            <a:r>
              <a:rPr lang="el-GR" dirty="0"/>
              <a:t>Όταν ένας εργαζόμενος χαίρει της εμπιστοσύνης των μελών της ομάδας του, τότε:</a:t>
            </a:r>
          </a:p>
          <a:p>
            <a:r>
              <a:rPr lang="el-GR" dirty="0"/>
              <a:t>Η συντονιστική ικανότητά του αυξάνεται σημαντικά</a:t>
            </a:r>
          </a:p>
          <a:p>
            <a:r>
              <a:rPr lang="el-GR" dirty="0"/>
              <a:t>Ενισχύεται η προσαρμοστικότητα του</a:t>
            </a:r>
          </a:p>
          <a:p>
            <a:r>
              <a:rPr lang="el-GR" dirty="0"/>
              <a:t>Ξέρει πότε πρέπει να δράσει αποτελεσματικά </a:t>
            </a:r>
          </a:p>
          <a:p>
            <a:r>
              <a:rPr lang="el-GR" dirty="0" smtClean="0"/>
              <a:t>Σε </a:t>
            </a:r>
            <a:r>
              <a:rPr lang="el-GR" dirty="0"/>
              <a:t>σχέση με έναν αναξιόπιστο εργαζόμενο, ο αξιόπιστος συνάδελφος έχει σημαντικό πλεονέκτημα πρόσβασης στη γνώση και εμπειρία των συνεργατών του, και άρα αυξημένη ικανότητα δημιουργίας νέας γνώσης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232714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Ρόλος της εμπιστοσύνης ως συντονιστικού </a:t>
            </a:r>
            <a:r>
              <a:rPr lang="el-GR" dirty="0" smtClean="0"/>
              <a:t>μηχανισμού </a:t>
            </a:r>
            <a:r>
              <a:rPr lang="el-GR" sz="3100" b="0" dirty="0" smtClean="0"/>
              <a:t>2/2</a:t>
            </a:r>
            <a:endParaRPr lang="el-GR" sz="3100" b="0" dirty="0"/>
          </a:p>
        </p:txBody>
      </p:sp>
      <p:sp>
        <p:nvSpPr>
          <p:cNvPr id="3" name="Θέση περιεχομένου 2"/>
          <p:cNvSpPr>
            <a:spLocks noGrp="1"/>
          </p:cNvSpPr>
          <p:nvPr>
            <p:ph idx="1"/>
          </p:nvPr>
        </p:nvSpPr>
        <p:spPr/>
        <p:txBody>
          <a:bodyPr>
            <a:normAutofit lnSpcReduction="10000"/>
          </a:bodyPr>
          <a:lstStyle/>
          <a:p>
            <a:r>
              <a:rPr lang="el-GR" dirty="0"/>
              <a:t>Υποστηρίζεται από έρευνες ότι η θετική σχέση διαπροσωπικής εμπιστοσύνης και δημιουργίας γνώσης είναι μάλλον σημαντικά εντονότερη σε συνθήκες υψηλής αλληλεξάρτησης εργασίας και καθηκόντων </a:t>
            </a:r>
          </a:p>
          <a:p>
            <a:r>
              <a:rPr lang="el-GR" dirty="0"/>
              <a:t> </a:t>
            </a:r>
            <a:r>
              <a:rPr lang="el-GR" dirty="0" smtClean="0"/>
              <a:t>Επίσης </a:t>
            </a:r>
            <a:r>
              <a:rPr lang="el-GR" dirty="0"/>
              <a:t>η θετική σχέση μεταξύ εμπιστοσύνης και δημιουργίας γνώσης ήταν στατιστικά εντονότερη σε συνθήκες υψηλότερης αλληλεπίδρασης εργασίας συγκριτικά με συνθήκες χαμηλότερης αλληλεπίδρασης εργασίας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798603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Πρακτικές διαχείρισης ανθρώπινου δυναμικού και εργασιακών σχέσεων</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smtClean="0"/>
              <a:t>Οι </a:t>
            </a:r>
            <a:r>
              <a:rPr lang="el-GR" dirty="0"/>
              <a:t>ακόλουθες ενέργειες μπορούν να υποστηρίξουν την ανάπτυξη συνεργατικών σχέσεων εμπιστοσύνης:</a:t>
            </a:r>
          </a:p>
          <a:p>
            <a:r>
              <a:rPr lang="el-GR" dirty="0"/>
              <a:t>Προγράμματα κοινωνικοποίησης κυρίως των νεοεισερχομένων εργαζομένων</a:t>
            </a:r>
          </a:p>
          <a:p>
            <a:r>
              <a:rPr lang="el-GR" dirty="0"/>
              <a:t>Επιλεκτική προσέλκυση και επιλογή προσωπικού με έμφαση στην επιδεξιότητα, καλοσύνη και ηθική ακεραιότητα</a:t>
            </a:r>
          </a:p>
          <a:p>
            <a:r>
              <a:rPr lang="el-GR" dirty="0"/>
              <a:t>Εκπαιδευτικές πρωτοβουλίες που τονίζουν τη σημαντικότητα των παραπάνω χαρακτηριστικών</a:t>
            </a:r>
          </a:p>
          <a:p>
            <a:r>
              <a:rPr lang="el-GR" dirty="0"/>
              <a:t>Συντονισμένες και ειλικρινείς προσπάθειες ενίσχυσης της εργασιακής σταθερότητας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61571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Θετικότητα και επιθετική συμπεριφορά</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a:t>Η θετικότητα είναι ένα μέσο σημείο μεταξύ υποτακτικής και επιθετικής συμπεριφοράς.</a:t>
            </a:r>
          </a:p>
          <a:p>
            <a:r>
              <a:rPr lang="el-GR" dirty="0"/>
              <a:t>Υποτακτική συμπεριφορά =&gt; απροθυμία και αδυναμία να εκφράσεις ειλικρινά αισθήματα, ανάγκες, έννοιες, συμφέροντα. Υιοθετούν αρνητικά συναισθήματα</a:t>
            </a:r>
          </a:p>
          <a:p>
            <a:r>
              <a:rPr lang="el-GR" dirty="0"/>
              <a:t>Επιθετική συμπεριφορά =&gt; Επιβάλλουν το σημείο της άποψης τους και μπορούν να εκφράσουν τα αισθήματα τους</a:t>
            </a:r>
          </a:p>
          <a:p>
            <a:r>
              <a:rPr lang="el-GR" dirty="0" smtClean="0"/>
              <a:t>Η </a:t>
            </a:r>
            <a:r>
              <a:rPr lang="el-GR" dirty="0"/>
              <a:t>θετική συμπεριφορά διευκολύνει ένα πρόσωπο να πει τι θέλει χωρίς να κακομεταχειρίζεται τους ανθρώπους (π.χ. </a:t>
            </a:r>
            <a:r>
              <a:rPr lang="el-GR" dirty="0" smtClean="0"/>
              <a:t>δίνοντας </a:t>
            </a:r>
            <a:r>
              <a:rPr lang="el-GR" dirty="0"/>
              <a:t>γνώμη σε μια συνάντηση)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737242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Άτυπα κανάλια επικοινωνίας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Τα άτυπα κανάλια επικοινωνίας δεν είναι επίσημα αναγνωρισμένα. Είναι όμως ιδιωτικά αναγνωρισμένα και αποδεκτά και πολλές φορές χρησιμοποιούνται σκόπιμα (π.χ. κυβερνητικές «διαρροές»). Σε μερικές επιχειρήσεις τέτοιες διαρροές χρησιμοποιούνται για να διαπιστωθεί ποια είναι η αντίδραση σε μία διοικητική πρωτοβουλία, έτσι ώστε η πρωτοβουλία να μπορεί να τροποποιηθεί πρωτού γίνει επίσημη. Τα άτυπα κανάλια πληροφοριών μπορούν, είτε να καλυτερέψουν, είτε να χειροτερέψουν την επικοινωνία μέσω των τυπικών καναλιών.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551323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 - επίλογος</a:t>
            </a:r>
            <a:endParaRPr lang="el-GR" dirty="0"/>
          </a:p>
        </p:txBody>
      </p:sp>
      <p:sp>
        <p:nvSpPr>
          <p:cNvPr id="3" name="Θέση περιεχομένου 2"/>
          <p:cNvSpPr>
            <a:spLocks noGrp="1"/>
          </p:cNvSpPr>
          <p:nvPr>
            <p:ph idx="1"/>
          </p:nvPr>
        </p:nvSpPr>
        <p:spPr/>
        <p:txBody>
          <a:bodyPr/>
          <a:lstStyle/>
          <a:p>
            <a:r>
              <a:rPr lang="el-GR" dirty="0"/>
              <a:t>Κατά πόσο είναι εφικτό αυτο σε περιόδους εργασιακής αναταραχής </a:t>
            </a:r>
          </a:p>
          <a:p>
            <a:r>
              <a:rPr lang="el-GR" dirty="0"/>
              <a:t>Η επίδραση της οικονομικής κρίσης στη διαπροσωπική εμπιστοσύνη θα αποτελέσει αντικείμενο ανάλυσης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59204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48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518803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2014. Βασιλική Κατσώνη. «Επιχειρηματικότητα και Συστήματα Επικοινωνίας Τουριστικών Επιχειρήσεων. Ενότητα 3: Είδη </a:t>
            </a:r>
            <a:r>
              <a:rPr lang="el-GR" sz="2000"/>
              <a:t>επιχειρησιακής </a:t>
            </a:r>
            <a:r>
              <a:rPr lang="el-GR" sz="2000" smtClean="0"/>
              <a:t>επικοινωνίας».</a:t>
            </a:r>
            <a:endParaRPr lang="el-GR" sz="2000" dirty="0"/>
          </a:p>
          <a:p>
            <a:pPr marL="0" indent="0">
              <a:buNone/>
            </a:pP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294283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53952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857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253419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40199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Βελτιστοποίηση επικοινωνίας μέσω τυπικών καναλιών</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Τα άτυπα κανάλια επικοινωνίας δεν πρέπει να εξαλειφθούν, αντιθέτως πρέπει να αναγνωριστούν</a:t>
            </a:r>
          </a:p>
          <a:p>
            <a:r>
              <a:rPr lang="el-GR" dirty="0"/>
              <a:t>Να γίνει προσπάθεια να ταιριάξουν τα τυπικά κανάλια με τα άτυπα</a:t>
            </a:r>
          </a:p>
          <a:p>
            <a:r>
              <a:rPr lang="el-GR" dirty="0"/>
              <a:t>Τα άτυπα κανάλια επικοινωνίας ενθαρρύνουν τους managers να επικοινωνούν επίσημα</a:t>
            </a:r>
          </a:p>
          <a:p>
            <a:r>
              <a:rPr lang="el-GR" dirty="0" smtClean="0"/>
              <a:t>Έτσι </a:t>
            </a:r>
            <a:r>
              <a:rPr lang="el-GR" dirty="0"/>
              <a:t>υποτίθεται </a:t>
            </a:r>
            <a:r>
              <a:rPr lang="el-GR" dirty="0" smtClean="0"/>
              <a:t>ότι: </a:t>
            </a:r>
            <a:r>
              <a:rPr lang="el-GR" dirty="0"/>
              <a:t>αύξηση στα τυπικά κανάλια </a:t>
            </a:r>
            <a:r>
              <a:rPr lang="el-GR" dirty="0" smtClean="0"/>
              <a:t>επικοινωνίας </a:t>
            </a:r>
            <a:r>
              <a:rPr lang="el-GR" dirty="0"/>
              <a:t>=&gt; Μείωση άτυπων καναλιών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31712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Χρησιμότητα των τυπικών διαδικασιών επικοινωνίας στην επιχείρηση</a:t>
            </a:r>
            <a:endParaRPr lang="el-GR" dirty="0"/>
          </a:p>
        </p:txBody>
      </p:sp>
      <p:sp>
        <p:nvSpPr>
          <p:cNvPr id="3" name="Θέση περιεχομένου 2"/>
          <p:cNvSpPr>
            <a:spLocks noGrp="1"/>
          </p:cNvSpPr>
          <p:nvPr>
            <p:ph idx="1"/>
          </p:nvPr>
        </p:nvSpPr>
        <p:spPr/>
        <p:txBody>
          <a:bodyPr/>
          <a:lstStyle/>
          <a:p>
            <a:r>
              <a:rPr lang="el-GR" dirty="0"/>
              <a:t>Οι διαδικασίες εδραιώνουν μια συνήθη μέθοδο χειρισμού μελλοντικών δραστηριοτήτων </a:t>
            </a:r>
          </a:p>
          <a:p>
            <a:r>
              <a:rPr lang="el-GR" dirty="0"/>
              <a:t>Περιγράφουν τον ακριβή τρόπο με τον οποίο μια συγκεκριμένη ενέργεια πρέπει να εκπληρωθεί</a:t>
            </a:r>
          </a:p>
          <a:p>
            <a:r>
              <a:rPr lang="el-GR" dirty="0"/>
              <a:t>Η ουσία τους είναι η χρονολογική σειρά απαιτούμενων ενεργειών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706728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Πλεονεκτήματα διοικητικών διαδικασιών </a:t>
            </a:r>
            <a:r>
              <a:rPr lang="el-GR" sz="2800" b="0" dirty="0" smtClean="0"/>
              <a:t>1/2</a:t>
            </a:r>
            <a:endParaRPr lang="el-GR" sz="2800" b="0" dirty="0"/>
          </a:p>
        </p:txBody>
      </p:sp>
      <p:sp>
        <p:nvSpPr>
          <p:cNvPr id="3" name="Θέση περιεχομένου 2"/>
          <p:cNvSpPr>
            <a:spLocks noGrp="1"/>
          </p:cNvSpPr>
          <p:nvPr>
            <p:ph idx="1"/>
          </p:nvPr>
        </p:nvSpPr>
        <p:spPr/>
        <p:txBody>
          <a:bodyPr>
            <a:normAutofit lnSpcReduction="10000"/>
          </a:bodyPr>
          <a:lstStyle/>
          <a:p>
            <a:r>
              <a:rPr lang="el-GR" dirty="0"/>
              <a:t>Χρησιμοποιώντας διαδικασίες μειώνεται η ανάγκη για μελλοντικές αποφάσεις. (Χρησιμοποιώντας μια «συνταγή» που έχει προκαθοριστεί ως αποδοτική και έχει ξαναχρησιμοποιηθεί)</a:t>
            </a:r>
          </a:p>
          <a:p>
            <a:r>
              <a:rPr lang="el-GR" dirty="0"/>
              <a:t>Συνέπεια: Πρέπει και τα άτομα να ανταποκριθούν αναλόγως στον χειρισμό. Ρουτίνα και Οικειοποίηση της διαδικασίας =&gt; ομαλή αλληλεπίδραση και γρήγορη αντιμετώπιση (εφόσον η </a:t>
            </a:r>
            <a:r>
              <a:rPr lang="el-GR" dirty="0" smtClean="0"/>
              <a:t>μέθοδος </a:t>
            </a:r>
            <a:r>
              <a:rPr lang="el-GR" dirty="0"/>
              <a:t>παραμένει ίδια)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210470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Πλεονεκτήματα διοικητικών </a:t>
            </a:r>
            <a:r>
              <a:rPr lang="el-GR" sz="3200" dirty="0" smtClean="0"/>
              <a:t>διαδικασιών </a:t>
            </a:r>
            <a:r>
              <a:rPr lang="el-GR" sz="2800" b="0" dirty="0" smtClean="0"/>
              <a:t>2/2</a:t>
            </a:r>
            <a:endParaRPr lang="el-GR" sz="2800" b="0" dirty="0"/>
          </a:p>
        </p:txBody>
      </p:sp>
      <p:sp>
        <p:nvSpPr>
          <p:cNvPr id="3" name="Θέση περιεχομένου 2"/>
          <p:cNvSpPr>
            <a:spLocks noGrp="1"/>
          </p:cNvSpPr>
          <p:nvPr>
            <p:ph idx="1"/>
          </p:nvPr>
        </p:nvSpPr>
        <p:spPr/>
        <p:txBody>
          <a:bodyPr>
            <a:normAutofit lnSpcReduction="10000"/>
          </a:bodyPr>
          <a:lstStyle/>
          <a:p>
            <a:r>
              <a:rPr lang="el-GR" dirty="0"/>
              <a:t>Οι διαδικασίες παρέχουν αυτονομία στα μέλη των οργανισμών. (Οι Υφιστάμενοι δεν εξαρτώνται </a:t>
            </a:r>
            <a:r>
              <a:rPr lang="el-GR" dirty="0" smtClean="0"/>
              <a:t>τόσο </a:t>
            </a:r>
            <a:r>
              <a:rPr lang="el-GR" dirty="0"/>
              <a:t>πλέον από τους ανώτερους τους, </a:t>
            </a:r>
            <a:r>
              <a:rPr lang="el-GR" dirty="0" smtClean="0"/>
              <a:t>καθώς </a:t>
            </a:r>
            <a:r>
              <a:rPr lang="el-GR" dirty="0"/>
              <a:t>η έξυπνη διαδικασία παρέχει την απαιτούμενη εξουσιοδότηση και την πληροφόρηση)</a:t>
            </a:r>
          </a:p>
          <a:p>
            <a:r>
              <a:rPr lang="el-GR" dirty="0"/>
              <a:t>Η διαδικασία είναι επίσης ένα μέσο προς διευθυντικό έλεγχο και χειρισμούς. Δίνει τη δυνατότητα στον Διευθυντή να στραφεί σε άλλα πράγματα, με πεποίθηση σε αυτούς που χειρίζονται την διαδικασία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923679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Εσωτερική - Εξωτερική</a:t>
            </a:r>
            <a:endParaRPr lang="el-GR" dirty="0"/>
          </a:p>
        </p:txBody>
      </p:sp>
      <p:sp>
        <p:nvSpPr>
          <p:cNvPr id="3" name="Θέση περιεχομένου 2"/>
          <p:cNvSpPr>
            <a:spLocks noGrp="1"/>
          </p:cNvSpPr>
          <p:nvPr>
            <p:ph idx="1"/>
          </p:nvPr>
        </p:nvSpPr>
        <p:spPr/>
        <p:txBody>
          <a:bodyPr>
            <a:normAutofit lnSpcReduction="10000"/>
          </a:bodyPr>
          <a:lstStyle/>
          <a:p>
            <a:r>
              <a:rPr lang="el-GR" dirty="0"/>
              <a:t>Εσωτερική είναι η επικοινωνία μέσα στην επιχείρηση, ενώ η επικοινωνία μεταξύ της επιχείρησης και του έξω κόσμου λέγεται εξωτερική.</a:t>
            </a:r>
          </a:p>
          <a:p>
            <a:r>
              <a:rPr lang="el-GR" dirty="0"/>
              <a:t>Πολλές φορές η εσωτερική και η εξωτερική επικοινωνία καλύπτονται από την ίδια πράξη (π.χ. Εφημερίδες που πληροφορούν τους εργαζόμενους για γεγονότα της επιχείρησης αλλά ταυτόχρονα παρουσιάζουν μια εικόνα της επιχείρησης στον έξω κόσμο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316182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Οριζόντια - κάθετη</a:t>
            </a:r>
            <a:endParaRPr lang="el-GR" dirty="0"/>
          </a:p>
        </p:txBody>
      </p:sp>
      <p:sp>
        <p:nvSpPr>
          <p:cNvPr id="3" name="Θέση περιεχομένου 2"/>
          <p:cNvSpPr>
            <a:spLocks noGrp="1"/>
          </p:cNvSpPr>
          <p:nvPr>
            <p:ph idx="1"/>
          </p:nvPr>
        </p:nvSpPr>
        <p:spPr/>
        <p:txBody>
          <a:bodyPr/>
          <a:lstStyle/>
          <a:p>
            <a:r>
              <a:rPr lang="el-GR" dirty="0"/>
              <a:t>Κάθετη επικοινωνία:</a:t>
            </a:r>
          </a:p>
          <a:p>
            <a:r>
              <a:rPr lang="el-GR" dirty="0"/>
              <a:t>Προς τα πάνω (Δηλαδή από τα κατώτερα στελέχη του οργανισμού προς τα ανώτερα)</a:t>
            </a:r>
          </a:p>
          <a:p>
            <a:r>
              <a:rPr lang="el-GR" dirty="0"/>
              <a:t>Προς τα κάτω</a:t>
            </a:r>
          </a:p>
          <a:p>
            <a:r>
              <a:rPr lang="el-GR" dirty="0"/>
              <a:t>Η κάθετη </a:t>
            </a:r>
            <a:r>
              <a:rPr lang="el-GR" dirty="0" smtClean="0"/>
              <a:t>επικοινωνία </a:t>
            </a:r>
            <a:r>
              <a:rPr lang="el-GR" dirty="0"/>
              <a:t>προς τα κάτω έχει λάβει μεγαλύτερη προσοχή από τα υπόλοιπα είδη </a:t>
            </a:r>
            <a:r>
              <a:rPr lang="el-GR" dirty="0" smtClean="0"/>
              <a:t>επικοινωνίας.</a:t>
            </a:r>
            <a:endParaRPr lang="el-GR" dirty="0"/>
          </a:p>
          <a:p>
            <a:r>
              <a:rPr lang="el-GR" dirty="0"/>
              <a:t>Η έλλειψη οριζόντιας επικοινωνίας οδηγεί σε εχθρότητα </a:t>
            </a:r>
            <a:r>
              <a:rPr lang="el-GR" dirty="0" smtClean="0"/>
              <a:t>μεταξύ </a:t>
            </a:r>
            <a:r>
              <a:rPr lang="el-GR" dirty="0"/>
              <a:t>των τμημάτων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1523603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f382bde6d3cc6ff79c624385e89307490611ba"/>
</p:tagLst>
</file>

<file path=ppt/theme/theme1.xml><?xml version="1.0" encoding="utf-8"?>
<a:theme xmlns:a="http://schemas.openxmlformats.org/drawingml/2006/main" name="1_OC_template_updated">
  <a:themeElements>
    <a:clrScheme name="Προσαρμοσμένο 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179</TotalTime>
  <Words>2429</Words>
  <Application>Microsoft Office PowerPoint</Application>
  <PresentationFormat>Προβολή στην οθόνη (4:3)</PresentationFormat>
  <Paragraphs>206</Paragraphs>
  <Slides>37</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37</vt:i4>
      </vt:variant>
    </vt:vector>
  </HeadingPairs>
  <TitlesOfParts>
    <vt:vector size="39" baseType="lpstr">
      <vt:lpstr>1_OC_template_updated</vt:lpstr>
      <vt:lpstr>2_OC_template_updated</vt:lpstr>
      <vt:lpstr>Επιχειρηματικότητα και Συστήματα Επικοινωνίας Τουριστικών Επιχειρήσεων </vt:lpstr>
      <vt:lpstr>Τυπική – άτυπη επικοινωνία</vt:lpstr>
      <vt:lpstr>Άτυπα κανάλια επικοινωνίας</vt:lpstr>
      <vt:lpstr>Βελτιστοποίηση επικοινωνίας μέσω τυπικών καναλιών</vt:lpstr>
      <vt:lpstr>Χρησιμότητα των τυπικών διαδικασιών επικοινωνίας στην επιχείρηση</vt:lpstr>
      <vt:lpstr>Πλεονεκτήματα διοικητικών διαδικασιών 1/2</vt:lpstr>
      <vt:lpstr>Πλεονεκτήματα διοικητικών διαδικασιών 2/2</vt:lpstr>
      <vt:lpstr>Εσωτερική - Εξωτερική</vt:lpstr>
      <vt:lpstr>Οριζόντια - κάθετη</vt:lpstr>
      <vt:lpstr>Κάθετη επικοινωνία προς τα κάτω</vt:lpstr>
      <vt:lpstr>Κάθετη επικοινωνία προς τα πάνω</vt:lpstr>
      <vt:lpstr>Παραδείγματα 1</vt:lpstr>
      <vt:lpstr>Παραδείγματα 2</vt:lpstr>
      <vt:lpstr>Παραδείγματα 3</vt:lpstr>
      <vt:lpstr>Διαπροσωπική επικοινωνία και εργασιακός χώρος 1/4</vt:lpstr>
      <vt:lpstr>Διαπροσωπική επικοινωνία και εργασιακός χώρος 2/4</vt:lpstr>
      <vt:lpstr>Διαπροσωπική επικοινωνία και εργασιακός χώρος 3/4</vt:lpstr>
      <vt:lpstr>Διαπροσωπική επικοινωνία και εργασιακός χώρος 4/4</vt:lpstr>
      <vt:lpstr>Διαπροσωπικές ανάγκες και συμπεριφορά 1/5</vt:lpstr>
      <vt:lpstr>Διαπροσωπικές ανάγκες και συμπεριφορά 2/5</vt:lpstr>
      <vt:lpstr>Διαπροσωπικές ανάγκες και συμπεριφορά 3/5</vt:lpstr>
      <vt:lpstr>Διαπροσωπικές ανάγκες και συμπεριφορά 4/5</vt:lpstr>
      <vt:lpstr>Διαπροσωπικές ανάγκες και συμπεριφορά 5/5</vt:lpstr>
      <vt:lpstr>Οφέλη της εμπιστοσύνης 1/2</vt:lpstr>
      <vt:lpstr>Οφέλη της εμπιστοσύνης 2/2</vt:lpstr>
      <vt:lpstr>Ρόλος της εμπιστοσύνης ως συντονιστικού μηχανισμού 1/2</vt:lpstr>
      <vt:lpstr>Ρόλος της εμπιστοσύνης ως συντονιστικού μηχανισμού 2/2</vt:lpstr>
      <vt:lpstr>Πρακτικές διαχείρισης ανθρώπινου δυναμικού και εργασιακών σχέσεων</vt:lpstr>
      <vt:lpstr>Θετικότητα και επιθετική συμπεριφορά</vt:lpstr>
      <vt:lpstr>Συμπεράσματα - επίλογος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fkaram2</cp:lastModifiedBy>
  <cp:revision>30</cp:revision>
  <dcterms:created xsi:type="dcterms:W3CDTF">2014-02-10T13:57:51Z</dcterms:created>
  <dcterms:modified xsi:type="dcterms:W3CDTF">2015-07-03T11:49:55Z</dcterms:modified>
</cp:coreProperties>
</file>