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257" r:id="rId17"/>
    <p:sldId id="262" r:id="rId18"/>
    <p:sldId id="264" r:id="rId19"/>
    <p:sldId id="265" r:id="rId20"/>
    <p:sldId id="313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2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BE5A-4F81-48F2-9201-8B1443CD9622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71F8-CA38-466E-B667-35FFD7A5CC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48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8/85/Ethylenediaminetetraacetic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0/09/Metal-EDTA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a/aa/Erio_T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/>
              <a:t>Συμπλοκομετρικές</a:t>
            </a:r>
            <a:r>
              <a:rPr lang="el-GR" sz="2800" dirty="0"/>
              <a:t> τιτλοδοτήσεις</a:t>
            </a:r>
            <a:br>
              <a:rPr lang="el-GR" sz="2800" dirty="0"/>
            </a:br>
            <a:r>
              <a:rPr lang="el-GR" sz="2800" dirty="0"/>
              <a:t>Προσδιορισμός σκληρότητας νερού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Συμπλοκομετρικοί Δείκτες</a:t>
            </a:r>
            <a:endParaRPr lang="el-GR" altLang="el-GR" smtClean="0"/>
          </a:p>
        </p:txBody>
      </p:sp>
      <p:sp>
        <p:nvSpPr>
          <p:cNvPr id="12291" name="Rectangle 14"/>
          <p:cNvSpPr>
            <a:spLocks noChangeArrowheads="1"/>
          </p:cNvSpPr>
          <p:nvPr/>
        </p:nvSpPr>
        <p:spPr bwMode="auto">
          <a:xfrm>
            <a:off x="250825" y="1052513"/>
            <a:ext cx="8424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Calibri" panose="020F0502020204030204" pitchFamily="34" charset="0"/>
              </a:rPr>
              <a:t>Οι δείκτες αυτοί δημιουργούν έγχρωμα σύμπλοκα με τα ιόντα </a:t>
            </a:r>
            <a:r>
              <a:rPr lang="en-US" altLang="el-GR" sz="2000">
                <a:latin typeface="Calibri" panose="020F0502020204030204" pitchFamily="34" charset="0"/>
              </a:rPr>
              <a:t>Ca</a:t>
            </a:r>
            <a:r>
              <a:rPr lang="en-US" altLang="el-GR" sz="2000" baseline="30000">
                <a:latin typeface="Calibri" panose="020F0502020204030204" pitchFamily="34" charset="0"/>
              </a:rPr>
              <a:t>2+</a:t>
            </a:r>
            <a:r>
              <a:rPr lang="el-GR" altLang="el-GR" sz="2000" baseline="30000">
                <a:latin typeface="Calibri" panose="020F0502020204030204" pitchFamily="34" charset="0"/>
              </a:rPr>
              <a:t> </a:t>
            </a:r>
            <a:r>
              <a:rPr lang="el-GR" altLang="el-GR" sz="2000">
                <a:latin typeface="Calibri" panose="020F0502020204030204" pitchFamily="34" charset="0"/>
              </a:rPr>
              <a:t>και </a:t>
            </a:r>
            <a:r>
              <a:rPr lang="en-US" altLang="el-GR" sz="2000">
                <a:latin typeface="Calibri" panose="020F0502020204030204" pitchFamily="34" charset="0"/>
              </a:rPr>
              <a:t>Mg</a:t>
            </a:r>
            <a:r>
              <a:rPr lang="en-US" altLang="el-GR" sz="2000" baseline="30000">
                <a:latin typeface="Calibri" panose="020F0502020204030204" pitchFamily="34" charset="0"/>
              </a:rPr>
              <a:t>2+</a:t>
            </a:r>
            <a:r>
              <a:rPr lang="el-GR" altLang="el-GR" sz="2000">
                <a:latin typeface="Calibri" panose="020F0502020204030204" pitchFamily="34" charset="0"/>
              </a:rPr>
              <a:t>.  Το χρώμα του ελεύθερου δείκτη διαφέρει από το χρώμα του έγχρωμου συμπλόκου. Η λειτουργία των δεικτών έχει ως εξής:</a:t>
            </a:r>
            <a:endParaRPr lang="el-GR" altLang="el-GR" sz="20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2060575"/>
            <a:ext cx="84248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l-GR" dirty="0">
                <a:latin typeface="Calibri" panose="020F0502020204030204" pitchFamily="34" charset="0"/>
              </a:rPr>
              <a:t>Αρχικά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l-GR" dirty="0">
                <a:latin typeface="Calibri" panose="020F0502020204030204" pitchFamily="34" charset="0"/>
              </a:rPr>
              <a:t>πριν από την προσθήκη</a:t>
            </a:r>
            <a:r>
              <a:rPr lang="en-US" dirty="0">
                <a:latin typeface="Calibri" panose="020F0502020204030204" pitchFamily="34" charset="0"/>
              </a:rPr>
              <a:t> EDTA </a:t>
            </a:r>
            <a:r>
              <a:rPr lang="el-GR" dirty="0">
                <a:latin typeface="Calibri" panose="020F0502020204030204" pitchFamily="34" charset="0"/>
              </a:rPr>
              <a:t>στο δείγμα νερού</a:t>
            </a:r>
            <a:r>
              <a:rPr lang="en-US" dirty="0">
                <a:latin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</a:rPr>
              <a:t> ο δείκτης δημιουργεί </a:t>
            </a:r>
            <a:r>
              <a:rPr lang="el-GR" dirty="0" err="1">
                <a:latin typeface="Calibri" panose="020F0502020204030204" pitchFamily="34" charset="0"/>
              </a:rPr>
              <a:t>σύμπλοκα</a:t>
            </a:r>
            <a:r>
              <a:rPr lang="el-GR" dirty="0">
                <a:latin typeface="Calibri" panose="020F0502020204030204" pitchFamily="34" charset="0"/>
              </a:rPr>
              <a:t> με τα ιόντα </a:t>
            </a:r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</a:rPr>
              <a:t>2+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που υπάρχουν στο νερό και το διάλυμα αλλάζει χρώμα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M</a:t>
            </a:r>
            <a:r>
              <a:rPr lang="en-US" baseline="30000" dirty="0">
                <a:latin typeface="Calibri" panose="020F0502020204030204" pitchFamily="34" charset="0"/>
              </a:rPr>
              <a:t>2+</a:t>
            </a:r>
            <a:r>
              <a:rPr lang="en-US" dirty="0">
                <a:latin typeface="Calibri" panose="020F0502020204030204" pitchFamily="34" charset="0"/>
              </a:rPr>
              <a:t> + </a:t>
            </a:r>
            <a:r>
              <a:rPr lang="el-GR" dirty="0">
                <a:latin typeface="Calibri" panose="020F0502020204030204" pitchFamily="34" charset="0"/>
              </a:rPr>
              <a:t>ελεύθερος δείκτης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l-GR" dirty="0">
                <a:latin typeface="Calibri" panose="020F0502020204030204" pitchFamily="34" charset="0"/>
              </a:rPr>
              <a:t>πράσινο</a:t>
            </a:r>
            <a:r>
              <a:rPr lang="en-US" dirty="0">
                <a:latin typeface="Calibri" panose="020F0502020204030204" pitchFamily="34" charset="0"/>
              </a:rPr>
              <a:t>)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→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δείκτης]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(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κόκκινο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Όταν αρχίζει η προσθήκη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EDTA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 στο δείγμα νερού αρχίζει η διάσπαση του </a:t>
            </a:r>
            <a:r>
              <a:rPr lang="el-GR" dirty="0" err="1">
                <a:latin typeface="Calibri" panose="020F0502020204030204" pitchFamily="34" charset="0"/>
                <a:cs typeface="Times New Roman" pitchFamily="18" charset="0"/>
              </a:rPr>
              <a:t>συμπλόκου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 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δείκτης]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και ο σχηματισμός </a:t>
            </a:r>
            <a:r>
              <a:rPr lang="el-GR" dirty="0" err="1">
                <a:latin typeface="Calibri" panose="020F0502020204030204" pitchFamily="34" charset="0"/>
                <a:cs typeface="Times New Roman" pitchFamily="18" charset="0"/>
              </a:rPr>
              <a:t>συμπλόκου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 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EDTA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].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Έτσι τα μόρια του δείκτη απελευθερώνονται και το χρώμα του διαλύματος αλλάζει σταδιακά.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	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+ EDTA →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EDTA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] (άχρωμο)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δείκτης]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(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κόκκινο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)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→ </a:t>
            </a:r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</a:rPr>
              <a:t>2+</a:t>
            </a:r>
            <a:r>
              <a:rPr lang="en-US" dirty="0">
                <a:latin typeface="Calibri" panose="020F0502020204030204" pitchFamily="34" charset="0"/>
              </a:rPr>
              <a:t> + </a:t>
            </a:r>
            <a:r>
              <a:rPr lang="el-GR" dirty="0">
                <a:latin typeface="Calibri" panose="020F0502020204030204" pitchFamily="34" charset="0"/>
              </a:rPr>
              <a:t>ελεύθερος δείκτης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l-GR" dirty="0">
                <a:latin typeface="Calibri" panose="020F0502020204030204" pitchFamily="34" charset="0"/>
              </a:rPr>
              <a:t>πράσινο</a:t>
            </a:r>
            <a:r>
              <a:rPr lang="en-US" dirty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Στο ισοδύναμο σημείο όλα τα ιόντα </a:t>
            </a:r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</a:rPr>
              <a:t>2+ </a:t>
            </a:r>
            <a:r>
              <a:rPr lang="el-GR" dirty="0">
                <a:latin typeface="Calibri" panose="020F0502020204030204" pitchFamily="34" charset="0"/>
              </a:rPr>
              <a:t>έχουν δημιουργήσει </a:t>
            </a:r>
            <a:r>
              <a:rPr lang="el-GR" dirty="0" err="1">
                <a:latin typeface="Calibri" panose="020F0502020204030204" pitchFamily="34" charset="0"/>
              </a:rPr>
              <a:t>σύμπλοκα</a:t>
            </a:r>
            <a:r>
              <a:rPr lang="el-GR" dirty="0">
                <a:latin typeface="Calibri" panose="020F0502020204030204" pitchFamily="34" charset="0"/>
              </a:rPr>
              <a:t> με το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EDTA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, 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EDTA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] και έχουν απελευθερωθεί πλήρως τα μόρια του δείκτη.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Επειδή τα </a:t>
            </a:r>
            <a:r>
              <a:rPr lang="el-GR" dirty="0" err="1">
                <a:latin typeface="Calibri" panose="020F0502020204030204" pitchFamily="34" charset="0"/>
                <a:cs typeface="Times New Roman" pitchFamily="18" charset="0"/>
              </a:rPr>
              <a:t>σύμπλοκα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 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EDTA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] δεν έχουν χρώμα το διάλυμα στο ισοδύναμο σημείο αποκτά το χρώμα του ελεύθερου δείκτη (πράσινο)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		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+ EDTA → 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baseline="30000" dirty="0">
                <a:latin typeface="Calibri" panose="020F0502020204030204" pitchFamily="34" charset="0"/>
                <a:cs typeface="Times New Roman" pitchFamily="18" charset="0"/>
              </a:rPr>
              <a:t>2+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- EDTA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] (άχρωμο)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		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ελεύθερος δείκτης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(</a:t>
            </a:r>
            <a:r>
              <a:rPr lang="el-GR" dirty="0">
                <a:latin typeface="Calibri" panose="020F0502020204030204" pitchFamily="34" charset="0"/>
                <a:cs typeface="Times New Roman" pitchFamily="18" charset="0"/>
              </a:rPr>
              <a:t>πράσινο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marL="342900" indent="-342900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676275" y="1628775"/>
            <a:ext cx="7772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</a:pPr>
            <a:r>
              <a:rPr lang="el-GR" altLang="el-GR" sz="3200">
                <a:latin typeface="Calibri" panose="020F0502020204030204" pitchFamily="34" charset="0"/>
              </a:rPr>
              <a:t>Στην άσκηση αυτή θα μετρήσουμε την ολική, την μόνιμη και την παροδική σκληρότητα του νερού του δικτύου.</a:t>
            </a:r>
          </a:p>
          <a:p>
            <a:pPr eaLnBrk="1" hangingPunct="1">
              <a:spcBef>
                <a:spcPct val="50000"/>
              </a:spcBef>
              <a:buClr>
                <a:srgbClr val="A50021"/>
              </a:buClr>
            </a:pPr>
            <a:r>
              <a:rPr lang="el-GR" altLang="el-GR" sz="3200">
                <a:latin typeface="Calibri" panose="020F0502020204030204" pitchFamily="34" charset="0"/>
              </a:rPr>
              <a:t>Επίσης θα μετρήσουμε την ολική σκληρότητα εμφιαλωμένου νερού και θα την συγκρίνουμε με αυτή που αναγράφεται στη φιάλη.</a:t>
            </a:r>
            <a:endParaRPr lang="en-US" altLang="el-GR" sz="3200">
              <a:latin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3850" y="125413"/>
            <a:ext cx="8351838" cy="9810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dirty="0">
                <a:latin typeface="Calibri" panose="020F0502020204030204" pitchFamily="34" charset="0"/>
                <a:ea typeface="+mj-ea"/>
                <a:cs typeface="+mj-cs"/>
              </a:rPr>
              <a:t>Σκοπός της άσκησης</a:t>
            </a:r>
          </a:p>
        </p:txBody>
      </p:sp>
    </p:spTree>
    <p:extLst>
      <p:ext uri="{BB962C8B-B14F-4D97-AF65-F5344CB8AC3E}">
        <p14:creationId xmlns:p14="http://schemas.microsoft.com/office/powerpoint/2010/main" val="26467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Αντιδραστήρια και Σκεύη</a:t>
            </a:r>
            <a:endParaRPr lang="el-GR" altLang="el-GR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Πρότυπο διάλυμα </a:t>
            </a:r>
            <a:r>
              <a:rPr lang="fr-FR" altLang="el-GR" dirty="0" smtClean="0"/>
              <a:t>EDTA </a:t>
            </a:r>
            <a:r>
              <a:rPr lang="fr-FR" altLang="el-GR" dirty="0" err="1" smtClean="0"/>
              <a:t>Tritriplex</a:t>
            </a:r>
            <a:r>
              <a:rPr lang="fr-FR" altLang="el-GR" dirty="0" smtClean="0"/>
              <a:t> III (</a:t>
            </a:r>
            <a:r>
              <a:rPr lang="fr-FR" altLang="el-GR" dirty="0" err="1" smtClean="0"/>
              <a:t>Merck</a:t>
            </a:r>
            <a:r>
              <a:rPr lang="fr-FR" altLang="el-GR" dirty="0" smtClean="0"/>
              <a:t>) 0,</a:t>
            </a:r>
            <a:r>
              <a:rPr lang="el-GR" altLang="el-GR" dirty="0" smtClean="0"/>
              <a:t>0</a:t>
            </a:r>
            <a:r>
              <a:rPr lang="fr-FR" altLang="el-GR" dirty="0" smtClean="0"/>
              <a:t>1 M</a:t>
            </a:r>
            <a:endParaRPr lang="el-GR" altLang="el-GR" dirty="0" smtClean="0"/>
          </a:p>
          <a:p>
            <a:r>
              <a:rPr lang="el-GR" altLang="el-GR" dirty="0" smtClean="0"/>
              <a:t>Διάλυμα αμμωνίας </a:t>
            </a:r>
            <a:r>
              <a:rPr lang="fr-FR" altLang="el-GR" dirty="0" smtClean="0"/>
              <a:t>(25%) </a:t>
            </a:r>
          </a:p>
          <a:p>
            <a:r>
              <a:rPr lang="el-GR" altLang="el-GR" dirty="0" smtClean="0"/>
              <a:t>Δείκτης </a:t>
            </a:r>
            <a:r>
              <a:rPr lang="en-US" altLang="el-GR" dirty="0" smtClean="0"/>
              <a:t>Buffer Tablets</a:t>
            </a:r>
            <a:endParaRPr lang="el-GR" altLang="el-GR" dirty="0" smtClean="0"/>
          </a:p>
          <a:p>
            <a:r>
              <a:rPr lang="el-GR" altLang="el-GR" dirty="0" smtClean="0"/>
              <a:t>Δείγμα νερού δικτύου, δείγμα βρασμένου νερού δικτύου, δείγμα εμφιαλωμένου νερού</a:t>
            </a:r>
            <a:endParaRPr lang="fr-FR" altLang="el-GR" dirty="0" smtClean="0"/>
          </a:p>
          <a:p>
            <a:r>
              <a:rPr lang="el-GR" altLang="el-GR" dirty="0" err="1" smtClean="0"/>
              <a:t>Απιονισμένο</a:t>
            </a:r>
            <a:r>
              <a:rPr lang="el-GR" altLang="el-GR" dirty="0" smtClean="0"/>
              <a:t> νερό</a:t>
            </a:r>
            <a:endParaRPr lang="fr-FR" altLang="el-GR" dirty="0" smtClean="0"/>
          </a:p>
          <a:p>
            <a:r>
              <a:rPr lang="el-GR" altLang="el-GR" dirty="0" smtClean="0"/>
              <a:t>Κωνική φιάλη όγκου</a:t>
            </a:r>
            <a:r>
              <a:rPr lang="fr-FR" altLang="el-GR" dirty="0" smtClean="0"/>
              <a:t> </a:t>
            </a:r>
            <a:r>
              <a:rPr lang="el-GR" altLang="el-GR" dirty="0" smtClean="0"/>
              <a:t>25</a:t>
            </a:r>
            <a:r>
              <a:rPr lang="fr-FR" altLang="el-GR" dirty="0" smtClean="0"/>
              <a:t>0mL </a:t>
            </a:r>
          </a:p>
          <a:p>
            <a:r>
              <a:rPr lang="el-GR" altLang="el-GR" dirty="0" smtClean="0"/>
              <a:t>Ογκομετρικός κύλινδρος όγκου</a:t>
            </a:r>
            <a:r>
              <a:rPr lang="fr-FR" altLang="el-GR" dirty="0" smtClean="0"/>
              <a:t> </a:t>
            </a:r>
            <a:r>
              <a:rPr lang="el-GR" altLang="el-GR" dirty="0" smtClean="0"/>
              <a:t>10</a:t>
            </a:r>
            <a:r>
              <a:rPr lang="fr-FR" altLang="el-GR" dirty="0" smtClean="0"/>
              <a:t>0mL</a:t>
            </a:r>
          </a:p>
          <a:p>
            <a:r>
              <a:rPr lang="el-GR" altLang="el-GR" dirty="0" err="1" smtClean="0"/>
              <a:t>Προχοΐδα</a:t>
            </a:r>
            <a:r>
              <a:rPr lang="el-GR" altLang="el-GR" dirty="0" smtClean="0"/>
              <a:t> όγκου</a:t>
            </a:r>
            <a:r>
              <a:rPr lang="fr-FR" altLang="el-GR" dirty="0" smtClean="0"/>
              <a:t> </a:t>
            </a:r>
            <a:r>
              <a:rPr lang="el-GR" altLang="el-GR" dirty="0" smtClean="0"/>
              <a:t>50</a:t>
            </a:r>
            <a:r>
              <a:rPr lang="fr-FR" altLang="el-GR" dirty="0" err="1" smtClean="0"/>
              <a:t>mL</a:t>
            </a:r>
            <a:endParaRPr lang="el-GR" altLang="el-GR" dirty="0" smtClean="0"/>
          </a:p>
          <a:p>
            <a:r>
              <a:rPr lang="el-GR" altLang="el-GR" dirty="0" smtClean="0"/>
              <a:t>Γυάλινο χωνί</a:t>
            </a:r>
            <a:endParaRPr lang="fr-FR" altLang="el-GR" dirty="0" smtClean="0"/>
          </a:p>
          <a:p>
            <a:r>
              <a:rPr lang="el-GR" altLang="el-GR" dirty="0" smtClean="0"/>
              <a:t>Ποτήρια ζέσεως όγκου 250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50mL</a:t>
            </a:r>
            <a:endParaRPr lang="fr-FR" altLang="el-GR" dirty="0" smtClean="0"/>
          </a:p>
          <a:p>
            <a:r>
              <a:rPr lang="el-GR" altLang="el-GR" dirty="0" smtClean="0"/>
              <a:t>Σιφώνιο αριθμημένο όγκου 5</a:t>
            </a:r>
            <a:r>
              <a:rPr lang="en-US" altLang="el-GR" dirty="0" smtClean="0"/>
              <a:t>mL</a:t>
            </a:r>
            <a:endParaRPr lang="el-GR" altLang="el-GR" dirty="0" smtClean="0"/>
          </a:p>
          <a:p>
            <a:r>
              <a:rPr lang="el-GR" altLang="el-GR" dirty="0" smtClean="0"/>
              <a:t>Ελαστικό </a:t>
            </a:r>
            <a:r>
              <a:rPr lang="el-GR" altLang="el-GR" dirty="0" err="1" smtClean="0"/>
              <a:t>πουάρ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552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</a:t>
            </a:r>
            <a:endParaRPr lang="el-GR" altLang="el-GR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l-GR" smtClean="0"/>
              <a:t>1. </a:t>
            </a:r>
            <a:r>
              <a:rPr lang="el-GR" altLang="el-GR" smtClean="0"/>
              <a:t>Μέτρηση της σκληρότητας του νερού του δικτύου (ολική σκληρότητα) σε γερμανικούς βαθμούς.</a:t>
            </a:r>
          </a:p>
          <a:p>
            <a:r>
              <a:rPr lang="en-US" altLang="el-GR" smtClean="0"/>
              <a:t>2. </a:t>
            </a:r>
            <a:r>
              <a:rPr lang="el-GR" altLang="el-GR" smtClean="0"/>
              <a:t>Μέτρηση της σκληρότητας του βρασμένου νερού δικτύου (μόνιμη σκληρότητα) σε γερμανικούς βαθμούς.</a:t>
            </a:r>
            <a:endParaRPr lang="en-US" altLang="el-GR" smtClean="0"/>
          </a:p>
          <a:p>
            <a:r>
              <a:rPr lang="el-GR" altLang="el-GR" smtClean="0"/>
              <a:t>3. Υπολογισμός της παροδικής σκληρότητας του νερού δικτύου σε γερμανικούς βαθμούς:</a:t>
            </a:r>
          </a:p>
          <a:p>
            <a:r>
              <a:rPr lang="el-GR" altLang="el-GR" smtClean="0"/>
              <a:t>	Παροδική σκληρότητα = ολική σκληρότητα - μόνιμη σκληρότητα</a:t>
            </a:r>
          </a:p>
          <a:p>
            <a:r>
              <a:rPr lang="el-GR" altLang="el-GR" smtClean="0"/>
              <a:t>4. Χαρακτηρισμός νερού δικτύου με βάση την ολική σκληρότητα.</a:t>
            </a:r>
          </a:p>
          <a:p>
            <a:r>
              <a:rPr lang="el-GR" altLang="el-GR" smtClean="0"/>
              <a:t>5. Μέτρηση της σκληρότητας του εμφιαλωμένου νερού (ολική σκληρότητα) σε γερμανικούς βαθμούς.</a:t>
            </a:r>
          </a:p>
          <a:p>
            <a:r>
              <a:rPr lang="el-GR" altLang="el-GR" smtClean="0"/>
              <a:t>6. Χαρακτηρισμός εμφιαλωμένου νερού με βάση την ολική σκληρότητα και σύγκριση με τη σκληρότητα του νερού του δικτύου.</a:t>
            </a:r>
          </a:p>
          <a:p>
            <a:r>
              <a:rPr lang="el-GR" altLang="el-GR" smtClean="0"/>
              <a:t>7. Μετατροπή της σκληρότητας του εμφιαλωμένου νερού (ολική σκληρότητα) σε αμερικανικούς βαθμούς σκληρότητας (</a:t>
            </a:r>
            <a:r>
              <a:rPr lang="en-US" altLang="el-GR" smtClean="0"/>
              <a:t>ppm CaCO3</a:t>
            </a:r>
            <a:r>
              <a:rPr lang="el-GR" altLang="el-GR" smtClean="0"/>
              <a:t>).</a:t>
            </a:r>
          </a:p>
          <a:p>
            <a:r>
              <a:rPr lang="el-GR" altLang="el-GR" smtClean="0"/>
              <a:t>8. Σύγκριση της σκληρότητας του εμφιαλωμένου νερού με τις ενδείξεις στη φιάλη.</a:t>
            </a: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88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 μέτρησης σκληρότητας </a:t>
            </a:r>
            <a:endParaRPr lang="el-GR" altLang="el-GR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l-GR" smtClean="0"/>
              <a:t>1. </a:t>
            </a:r>
            <a:r>
              <a:rPr lang="el-GR" altLang="el-GR" smtClean="0"/>
              <a:t>Γεμίστε την προχοΐδα με το διάλυμα του </a:t>
            </a:r>
            <a:r>
              <a:rPr lang="en-US" altLang="el-GR" smtClean="0"/>
              <a:t>EDTA </a:t>
            </a:r>
            <a:r>
              <a:rPr lang="el-GR" altLang="el-GR" smtClean="0"/>
              <a:t>.</a:t>
            </a:r>
          </a:p>
          <a:p>
            <a:r>
              <a:rPr lang="en-US" altLang="el-GR" smtClean="0"/>
              <a:t>2. </a:t>
            </a:r>
            <a:r>
              <a:rPr lang="el-GR" altLang="el-GR" smtClean="0"/>
              <a:t>Με την βοήθεια του ογκομετρικού κυλίνδρου τοποθετήστε δείγμα νερού όγκου 100</a:t>
            </a:r>
            <a:r>
              <a:rPr lang="en-US" altLang="el-GR" smtClean="0"/>
              <a:t>mL </a:t>
            </a:r>
            <a:r>
              <a:rPr lang="el-GR" altLang="el-GR" smtClean="0"/>
              <a:t>στην κωνική φιάλη των 25</a:t>
            </a:r>
            <a:r>
              <a:rPr lang="en-US" altLang="el-GR" smtClean="0"/>
              <a:t>0mL.</a:t>
            </a:r>
          </a:p>
          <a:p>
            <a:r>
              <a:rPr lang="el-GR" altLang="el-GR" smtClean="0"/>
              <a:t>3. Με τη βοήθεια του αριθμημένου σιφωνίου προσθέστε στην κωνική φιάλη 1 έως 2 </a:t>
            </a:r>
            <a:r>
              <a:rPr lang="en-US" altLang="el-GR" smtClean="0"/>
              <a:t>mL </a:t>
            </a:r>
            <a:r>
              <a:rPr lang="el-GR" altLang="el-GR" smtClean="0"/>
              <a:t>διαλύματος αμμωνίας. (Η προσθήκη γίνεται στον απαγωγό)</a:t>
            </a:r>
          </a:p>
          <a:p>
            <a:r>
              <a:rPr lang="el-GR" altLang="el-GR" smtClean="0"/>
              <a:t>4. Προσθέστε στο διάλυμα της κωνικής φιάλης  ένα χαπάκι δείκτη </a:t>
            </a:r>
            <a:r>
              <a:rPr lang="en-US" altLang="el-GR" smtClean="0"/>
              <a:t>Buffer Tablets</a:t>
            </a:r>
            <a:r>
              <a:rPr lang="el-GR" altLang="el-GR" smtClean="0"/>
              <a:t> και αναδεύστε μέχρι να διαλυθεί πλήρως.</a:t>
            </a:r>
          </a:p>
          <a:p>
            <a:r>
              <a:rPr lang="el-GR" altLang="el-GR" smtClean="0"/>
              <a:t>5. Καταγράψτε την αρχική ένδειξη της προχοΐδας. </a:t>
            </a:r>
          </a:p>
          <a:p>
            <a:r>
              <a:rPr lang="el-GR" altLang="el-GR" smtClean="0"/>
              <a:t>6. Αρχίστε την τιτλοδότηση με την προσθήκη μικρών ποσοτήτων διαλύματος </a:t>
            </a:r>
            <a:r>
              <a:rPr lang="en-US" altLang="el-GR" smtClean="0"/>
              <a:t>EDTA</a:t>
            </a:r>
            <a:r>
              <a:rPr lang="el-GR" altLang="el-GR" smtClean="0"/>
              <a:t> στην κωνική φιάλη, αναδεύοντας συνεχώς μέχρι το τελικό σημείο όπου το χρώμα θα  αλλάξει από κόκκινο σε πράσινο. </a:t>
            </a:r>
          </a:p>
          <a:p>
            <a:r>
              <a:rPr lang="el-GR" altLang="el-GR" smtClean="0"/>
              <a:t>7. Καταγράψτε την τελική ένδειξη της προχοΐδας και υπολογίστε τον όγκο του διαλύματος του </a:t>
            </a:r>
            <a:r>
              <a:rPr lang="en-US" altLang="el-GR" smtClean="0"/>
              <a:t>EDTA</a:t>
            </a:r>
            <a:r>
              <a:rPr lang="el-GR" altLang="el-GR" smtClean="0"/>
              <a:t> που καταναλώθηκε.</a:t>
            </a:r>
          </a:p>
          <a:p>
            <a:r>
              <a:rPr lang="el-GR" altLang="el-GR" smtClean="0"/>
              <a:t>8. Επαναλάβετε τη διαδικασία δύο ακόμη φορές ή μέχρι να έχετε τρεις επαναλήψιμες μετρήσεις.</a:t>
            </a: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64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Υπολογισμός σκληρότητας</a:t>
            </a:r>
            <a:endParaRPr lang="el-GR" altLang="el-GR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Από τον όγκο του διαλύματος του </a:t>
            </a:r>
            <a:r>
              <a:rPr lang="en-US" altLang="el-GR" smtClean="0"/>
              <a:t>EDTA</a:t>
            </a:r>
            <a:r>
              <a:rPr lang="el-GR" altLang="el-GR" smtClean="0"/>
              <a:t> που καταναλώθηκε σε κάθε μία από τις τρείς τιτλοδοτήσεις υπολογίστε τη μέση τιμή.</a:t>
            </a:r>
          </a:p>
          <a:p>
            <a:endParaRPr lang="el-GR" altLang="el-GR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539625"/>
              </p:ext>
            </p:extLst>
          </p:nvPr>
        </p:nvGraphicFramePr>
        <p:xfrm>
          <a:off x="1302082" y="2817000"/>
          <a:ext cx="56276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Εξίσωση" r:id="rId3" imgW="2184120" imgH="431640" progId="Equation.3">
                  <p:embed/>
                </p:oleObj>
              </mc:Choice>
              <mc:Fallback>
                <p:oleObj name="Εξίσωση" r:id="rId3" imgW="2184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082" y="2817000"/>
                        <a:ext cx="5627687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669" y="4172725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14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l-GR" altLang="el-GR" sz="2000" dirty="0">
                <a:latin typeface="Calibri" panose="020F0502020204030204" pitchFamily="34" charset="0"/>
              </a:rPr>
              <a:t>Από τη μέση τιμή του όγκου που υπολογίσατε, υπολογίστε τη</a:t>
            </a:r>
            <a:r>
              <a:rPr lang="en-US" altLang="el-GR" sz="2000" dirty="0">
                <a:latin typeface="Calibri" panose="020F0502020204030204" pitchFamily="34" charset="0"/>
              </a:rPr>
              <a:t> </a:t>
            </a:r>
            <a:r>
              <a:rPr lang="el-GR" altLang="el-GR" sz="2000" dirty="0">
                <a:latin typeface="Calibri" panose="020F0502020204030204" pitchFamily="34" charset="0"/>
              </a:rPr>
              <a:t>σκληρότητα του νερού σε Γερμανικούς βαθμούς από την εξίσωση: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</a:pPr>
            <a:endParaRPr lang="el-GR" altLang="el-GR" sz="2000" dirty="0">
              <a:latin typeface="Calibri" panose="020F0502020204030204" pitchFamily="34" charset="0"/>
            </a:endParaRPr>
          </a:p>
        </p:txBody>
      </p:sp>
      <p:grpSp>
        <p:nvGrpSpPr>
          <p:cNvPr id="1030" name="Group 11"/>
          <p:cNvGrpSpPr>
            <a:grpSpLocks/>
          </p:cNvGrpSpPr>
          <p:nvPr/>
        </p:nvGrpSpPr>
        <p:grpSpPr bwMode="auto">
          <a:xfrm>
            <a:off x="784557" y="5307787"/>
            <a:ext cx="7129462" cy="585788"/>
            <a:chOff x="827782" y="4797152"/>
            <a:chExt cx="7128594" cy="585788"/>
          </a:xfrm>
        </p:grpSpPr>
        <p:sp>
          <p:nvSpPr>
            <p:cNvPr id="1031" name="Rectangle 14"/>
            <p:cNvSpPr>
              <a:spLocks noChangeArrowheads="1"/>
            </p:cNvSpPr>
            <p:nvPr/>
          </p:nvSpPr>
          <p:spPr bwMode="auto">
            <a:xfrm>
              <a:off x="827782" y="4797152"/>
              <a:ext cx="7128594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3200" b="1"/>
                <a:t>Σκληρότητα </a:t>
              </a:r>
              <a:r>
                <a:rPr lang="el-GR" altLang="el-GR" sz="3200" b="1" baseline="30000"/>
                <a:t>0</a:t>
              </a:r>
              <a:r>
                <a:rPr lang="en-US" altLang="el-GR" sz="3200" b="1"/>
                <a:t>d = M</a:t>
              </a:r>
              <a:r>
                <a:rPr lang="en-US" altLang="el-GR" sz="3200" b="1" baseline="-25000"/>
                <a:t>EDTA</a:t>
              </a:r>
              <a:r>
                <a:rPr lang="en-US" altLang="el-GR" sz="3200" b="1"/>
                <a:t> </a:t>
              </a:r>
              <a:r>
                <a:rPr lang="en-US" altLang="el-GR" sz="3200" b="1">
                  <a:latin typeface="Times New Roman" pitchFamily="18" charset="0"/>
                  <a:cs typeface="Times New Roman" pitchFamily="18" charset="0"/>
                  <a:sym typeface="SymbolPS" pitchFamily="18" charset="2"/>
                </a:rPr>
                <a:t></a:t>
              </a:r>
              <a:r>
                <a:rPr lang="en-US" altLang="el-GR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l-GR" sz="3200" b="1"/>
                <a:t>V</a:t>
              </a:r>
              <a:r>
                <a:rPr lang="en-US" altLang="el-GR" sz="3200" b="1" baseline="-25000"/>
                <a:t>EDTA</a:t>
              </a:r>
              <a:r>
                <a:rPr lang="en-US" altLang="el-GR" sz="3200" b="1"/>
                <a:t> </a:t>
              </a:r>
              <a:r>
                <a:rPr lang="en-US" altLang="el-GR" sz="3200" b="1">
                  <a:latin typeface="Times New Roman" pitchFamily="18" charset="0"/>
                  <a:cs typeface="Times New Roman" pitchFamily="18" charset="0"/>
                  <a:sym typeface="SymbolPS" pitchFamily="18" charset="2"/>
                </a:rPr>
                <a:t></a:t>
              </a:r>
              <a:r>
                <a:rPr lang="el-GR" altLang="el-GR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l-GR" sz="3200" b="1"/>
                <a:t>56</a:t>
              </a:r>
              <a:endParaRPr lang="el-GR" altLang="el-GR" sz="3200" b="1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618274" y="4868590"/>
              <a:ext cx="28889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85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«Ανόργανη Χημεία (Ε). Ενότητα 10: </a:t>
            </a:r>
            <a:r>
              <a:rPr lang="el-GR" sz="2000" dirty="0" err="1"/>
              <a:t>Συμπλοκομετρικές</a:t>
            </a:r>
            <a:r>
              <a:rPr lang="el-GR" sz="2000" dirty="0"/>
              <a:t> </a:t>
            </a:r>
            <a:r>
              <a:rPr lang="el-GR" sz="2000" dirty="0" smtClean="0"/>
              <a:t>τιτλοδοτήσεις, Προσδιορισμός </a:t>
            </a:r>
            <a:r>
              <a:rPr lang="el-GR" sz="2000" dirty="0"/>
              <a:t>σκληρότητας </a:t>
            </a:r>
            <a:r>
              <a:rPr lang="el-GR" sz="2000" dirty="0" smtClean="0"/>
              <a:t>νερού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Σκληρότητα νερού</a:t>
            </a:r>
            <a:endParaRPr lang="el-GR" altLang="el-GR" smtClean="0"/>
          </a:p>
        </p:txBody>
      </p:sp>
      <p:sp>
        <p:nvSpPr>
          <p:cNvPr id="4098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Το νερό λέγεται ότι είναι "σκληρό" όταν περιέχει ιόντα Ca2+ και Mg2+. Αυτά τα ιόντα αντιδρούν με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τα σαπούνια και σχηματίζεται μια αδιάλυτη ουσία που ονομάζεται "</a:t>
            </a:r>
            <a:r>
              <a:rPr lang="el-GR" altLang="el-GR" dirty="0" err="1" smtClean="0"/>
              <a:t>σαπωνο</a:t>
            </a:r>
            <a:r>
              <a:rPr lang="el-GR" altLang="el-GR" dirty="0" smtClean="0"/>
              <a:t>-αφρός ".</a:t>
            </a:r>
          </a:p>
          <a:p>
            <a:endParaRPr lang="el-GR" altLang="el-GR" dirty="0" smtClean="0"/>
          </a:p>
          <a:p>
            <a:r>
              <a:rPr lang="el-GR" altLang="el-GR" dirty="0" smtClean="0"/>
              <a:t>Παροδική σκληρότητα</a:t>
            </a:r>
            <a:endParaRPr lang="en-US" alt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dirty="0" smtClean="0"/>
              <a:t>Ca(HCO3)2 → CaCO3 + H2O + CO2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dirty="0" smtClean="0"/>
              <a:t>Mg(HCO3)2 → MgCO3 + H2O + CO2</a:t>
            </a:r>
            <a:endParaRPr lang="el-GR" altLang="el-GR" dirty="0" smtClean="0"/>
          </a:p>
          <a:p>
            <a:r>
              <a:rPr lang="el-GR" altLang="el-GR" dirty="0" smtClean="0"/>
              <a:t>Μόνιμη σκληρότητα</a:t>
            </a:r>
            <a:r>
              <a:rPr lang="en-US" altLang="el-G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dirty="0" smtClean="0"/>
              <a:t>CaSO4	  CaCl2	Ca(NO3)2</a:t>
            </a:r>
            <a:endParaRPr lang="el-GR" altLang="el-GR" dirty="0" smtClean="0"/>
          </a:p>
          <a:p>
            <a:r>
              <a:rPr lang="el-GR" altLang="el-GR" dirty="0" smtClean="0"/>
              <a:t>Ολική σκληρότητα = Παροδική + Μόνιμη</a:t>
            </a:r>
            <a:endParaRPr lang="en-US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89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Σκληρότητα νερού</a:t>
            </a:r>
            <a:endParaRPr lang="el-GR" altLang="el-GR" smtClean="0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smtClean="0"/>
              <a:t>Η «σκληρότητα» του νερού γίνεται απευθείας αντιληπτή με διάφορους τρόπους:</a:t>
            </a:r>
          </a:p>
          <a:p>
            <a:r>
              <a:rPr lang="el-GR" altLang="el-GR" smtClean="0"/>
              <a:t>Από μια "γλοιώδη" αίσθηση στο νερό, όταν έλθει σε επαφή με το δέρμα.</a:t>
            </a:r>
          </a:p>
          <a:p>
            <a:r>
              <a:rPr lang="el-GR" altLang="el-GR" smtClean="0"/>
              <a:t>Από την ελάττωση ή την απουσία αφρού κατά τη χρήση των απορρυπαντικών.</a:t>
            </a:r>
          </a:p>
          <a:p>
            <a:r>
              <a:rPr lang="el-GR" altLang="el-GR" smtClean="0"/>
              <a:t>Από το σχηματισμό αποθέσεων στους σωλήνες, στις αποχετεύσεις και στους βραστήρες νερού.</a:t>
            </a:r>
          </a:p>
          <a:p>
            <a:r>
              <a:rPr lang="el-GR" altLang="el-GR" smtClean="0"/>
              <a:t>Από τη δημιουργία λευκού ιζήματος κατά τον βρασμό του νερού.</a:t>
            </a: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9294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Μονάδες σκληρότητας νερού</a:t>
            </a:r>
            <a:endParaRPr lang="el-GR" altLang="el-GR" smtClean="0"/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95288" y="1557338"/>
            <a:ext cx="81375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1 Γερμανικός βαθμός, 1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=</a:t>
            </a:r>
            <a:r>
              <a:rPr lang="el-GR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1 </a:t>
            </a:r>
            <a:r>
              <a:rPr lang="en-US" sz="2400" dirty="0">
                <a:latin typeface="Calibri" panose="020F0502020204030204" pitchFamily="34" charset="0"/>
              </a:rPr>
              <a:t>mg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</a:t>
            </a:r>
            <a:r>
              <a:rPr lang="en-US" sz="2400" dirty="0" err="1">
                <a:latin typeface="Calibri" panose="020F0502020204030204" pitchFamily="34" charset="0"/>
                <a:sym typeface="Wingdings"/>
              </a:rPr>
              <a:t>CaO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/ 100 </a:t>
            </a:r>
            <a:r>
              <a:rPr lang="en-US" sz="2400" dirty="0" err="1">
                <a:latin typeface="Calibri" panose="020F0502020204030204" pitchFamily="34" charset="0"/>
                <a:sym typeface="Wingdings"/>
              </a:rPr>
              <a:t>mL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H</a:t>
            </a:r>
            <a:r>
              <a:rPr lang="en-US" sz="2400" baseline="-25000" dirty="0">
                <a:latin typeface="Calibri" panose="020F0502020204030204" pitchFamily="34" charset="0"/>
                <a:sym typeface="Wingdings"/>
              </a:rPr>
              <a:t>2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1 Γαλλικός βαθμός, 1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f</a:t>
            </a:r>
            <a:r>
              <a:rPr lang="el-GR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=</a:t>
            </a:r>
            <a:r>
              <a:rPr lang="el-GR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1 </a:t>
            </a:r>
            <a:r>
              <a:rPr lang="en-US" sz="2400" dirty="0">
                <a:latin typeface="Calibri" panose="020F0502020204030204" pitchFamily="34" charset="0"/>
              </a:rPr>
              <a:t>mg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CaCO</a:t>
            </a:r>
            <a:r>
              <a:rPr lang="en-US" sz="2400" baseline="-25000" dirty="0">
                <a:latin typeface="Calibri" panose="020F0502020204030204" pitchFamily="34" charset="0"/>
                <a:sym typeface="Wingdings"/>
              </a:rPr>
              <a:t>3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/ 100 </a:t>
            </a:r>
            <a:r>
              <a:rPr lang="en-US" sz="2400" dirty="0" err="1">
                <a:latin typeface="Calibri" panose="020F0502020204030204" pitchFamily="34" charset="0"/>
                <a:sym typeface="Wingdings"/>
              </a:rPr>
              <a:t>mL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H</a:t>
            </a:r>
            <a:r>
              <a:rPr lang="en-US" sz="2400" baseline="-25000" dirty="0">
                <a:latin typeface="Calibri" panose="020F0502020204030204" pitchFamily="34" charset="0"/>
                <a:sym typeface="Wingdings"/>
              </a:rPr>
              <a:t>2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1 Αμερικανικός βαθμός, 1 </a:t>
            </a:r>
            <a:r>
              <a:rPr lang="en-US" sz="2400" dirty="0" err="1">
                <a:latin typeface="Calibri" panose="020F0502020204030204" pitchFamily="34" charset="0"/>
              </a:rPr>
              <a:t>ppm</a:t>
            </a:r>
            <a:r>
              <a:rPr lang="en-US" sz="2400" dirty="0">
                <a:latin typeface="Calibri" panose="020F0502020204030204" pitchFamily="34" charset="0"/>
              </a:rPr>
              <a:t> = 1 mg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CaCO</a:t>
            </a:r>
            <a:r>
              <a:rPr lang="en-US" sz="2400" baseline="-25000" dirty="0">
                <a:latin typeface="Calibri" panose="020F0502020204030204" pitchFamily="34" charset="0"/>
                <a:sym typeface="Wingdings"/>
              </a:rPr>
              <a:t>3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 / 1 L H</a:t>
            </a:r>
            <a:r>
              <a:rPr lang="en-US" sz="2400" baseline="-25000" dirty="0">
                <a:latin typeface="Calibri" panose="020F0502020204030204" pitchFamily="34" charset="0"/>
                <a:sym typeface="Wingdings"/>
              </a:rPr>
              <a:t>2</a:t>
            </a:r>
            <a:r>
              <a:rPr lang="en-US" sz="2400" dirty="0">
                <a:latin typeface="Calibri" panose="020F0502020204030204" pitchFamily="34" charset="0"/>
                <a:sym typeface="Wingdings"/>
              </a:rPr>
              <a:t>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Calibri" panose="020F0502020204030204" pitchFamily="34" charset="0"/>
              </a:rPr>
              <a:t>	</a:t>
            </a:r>
            <a:endParaRPr lang="el-GR" sz="2800" baseline="-25000" dirty="0">
              <a:latin typeface="Calibri" panose="020F0502020204030204" pitchFamily="34" charset="0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395288" y="3644900"/>
            <a:ext cx="4340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800">
                <a:latin typeface="Calibri" panose="020F0502020204030204" pitchFamily="34" charset="0"/>
              </a:rPr>
              <a:t>Κλίμακα σκληρότητας νερού</a:t>
            </a:r>
          </a:p>
        </p:txBody>
      </p:sp>
      <p:sp>
        <p:nvSpPr>
          <p:cNvPr id="15" name="Rectangle 3"/>
          <p:cNvSpPr txBox="1">
            <a:spLocks/>
          </p:cNvSpPr>
          <p:nvPr/>
        </p:nvSpPr>
        <p:spPr bwMode="auto">
          <a:xfrm>
            <a:off x="395288" y="4221163"/>
            <a:ext cx="43211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0 - 4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</a:rPr>
              <a:t>	πολύ μαλακό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4 - 8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</a:rPr>
              <a:t>	μαλακό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8 - 18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</a:rPr>
              <a:t>	μέτρια σκληρό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18 - 30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</a:rPr>
              <a:t>	σκληρό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2400" dirty="0">
                <a:latin typeface="Calibri" panose="020F0502020204030204" pitchFamily="34" charset="0"/>
              </a:rPr>
              <a:t>&gt; 30</a:t>
            </a:r>
            <a:r>
              <a:rPr lang="el-GR" sz="2400" baseline="30000" dirty="0">
                <a:latin typeface="Calibri" panose="020F0502020204030204" pitchFamily="34" charset="0"/>
              </a:rPr>
              <a:t>ο</a:t>
            </a:r>
            <a:r>
              <a:rPr lang="en-US" sz="2400" dirty="0">
                <a:latin typeface="Calibri" panose="020F0502020204030204" pitchFamily="34" charset="0"/>
              </a:rPr>
              <a:t>d</a:t>
            </a:r>
            <a:r>
              <a:rPr lang="el-GR" sz="2400" dirty="0">
                <a:latin typeface="Calibri" panose="020F0502020204030204" pitchFamily="34" charset="0"/>
              </a:rPr>
              <a:t>	πολύ σκληρό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l-GR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sym typeface="Wingding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Calibri" panose="020F0502020204030204" pitchFamily="34" charset="0"/>
              </a:rPr>
              <a:t>	</a:t>
            </a:r>
            <a:endParaRPr lang="el-GR" sz="28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Πίνακας μετατροπής μονάδων σκληρότητας</a:t>
            </a:r>
            <a:endParaRPr lang="el-GR" altLang="el-GR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21230"/>
              </p:ext>
            </p:extLst>
          </p:nvPr>
        </p:nvGraphicFramePr>
        <p:xfrm>
          <a:off x="1403350" y="1943100"/>
          <a:ext cx="6237288" cy="4295775"/>
        </p:xfrm>
        <a:graphic>
          <a:graphicData uri="http://schemas.openxmlformats.org/drawingml/2006/table">
            <a:tbl>
              <a:tblPr/>
              <a:tblGrid>
                <a:gridCol w="1444625"/>
                <a:gridCol w="849313"/>
                <a:gridCol w="915987"/>
                <a:gridCol w="1146175"/>
                <a:gridCol w="955675"/>
                <a:gridCol w="925513"/>
              </a:tblGrid>
              <a:tr h="85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mmol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/L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ιόντων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meq/L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ιόντων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Γερμανικοί βαθμοί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Γαλλικοί βαθμοί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f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ppm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 CaCO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mmol/L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ιόντων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meq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L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ιόντων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Γερμανικός βαθμός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0,357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1,78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Γαλλικός βαθμός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f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0,560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ppm CaCO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0,056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0,100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>
                <a:latin typeface="Calibri" panose="020F0502020204030204" pitchFamily="34" charset="0"/>
              </a:rPr>
              <a:t>Προσδιορισμός Σκληρότητας νερού</a:t>
            </a:r>
            <a:endParaRPr lang="el-GR" altLang="el-GR" smtClean="0">
              <a:latin typeface="Calibri" panose="020F0502020204030204" pitchFamily="34" charset="0"/>
            </a:endParaRPr>
          </a:p>
        </p:txBody>
      </p:sp>
      <p:pic>
        <p:nvPicPr>
          <p:cNvPr id="8195" name="Picture 2" descr="File:Ethylenediaminetetraaceti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25431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187450" y="4356100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latin typeface="Calibri" panose="020F0502020204030204" pitchFamily="34" charset="0"/>
              </a:rPr>
              <a:t>Μόριο </a:t>
            </a:r>
            <a:r>
              <a:rPr lang="en-US" altLang="el-GR">
                <a:latin typeface="Calibri" panose="020F0502020204030204" pitchFamily="34" charset="0"/>
              </a:rPr>
              <a:t>EDTA</a:t>
            </a:r>
            <a:r>
              <a:rPr lang="el-GR" altLang="el-GR">
                <a:latin typeface="Calibri" panose="020F0502020204030204" pitchFamily="34" charset="0"/>
                <a:sym typeface="Wingdings" pitchFamily="2" charset="2"/>
              </a:rPr>
              <a:t> </a:t>
            </a:r>
            <a:endParaRPr lang="el-GR" altLang="el-GR">
              <a:latin typeface="Calibri" panose="020F0502020204030204" pitchFamily="34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250825" y="1065213"/>
            <a:ext cx="8713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latin typeface="Calibri" panose="020F0502020204030204" pitchFamily="34" charset="0"/>
              </a:rPr>
              <a:t>Τα ιόντα </a:t>
            </a:r>
            <a:r>
              <a:rPr lang="en-US" altLang="el-GR" sz="2200">
                <a:latin typeface="Calibri" panose="020F0502020204030204" pitchFamily="34" charset="0"/>
              </a:rPr>
              <a:t>Ca</a:t>
            </a:r>
            <a:r>
              <a:rPr lang="en-US" altLang="el-GR" sz="2200" baseline="30000">
                <a:latin typeface="Calibri" panose="020F0502020204030204" pitchFamily="34" charset="0"/>
              </a:rPr>
              <a:t>2+</a:t>
            </a:r>
            <a:r>
              <a:rPr lang="el-GR" altLang="el-GR" sz="2200" baseline="30000">
                <a:latin typeface="Calibri" panose="020F0502020204030204" pitchFamily="34" charset="0"/>
              </a:rPr>
              <a:t> </a:t>
            </a:r>
            <a:r>
              <a:rPr lang="el-GR" altLang="el-GR" sz="2200">
                <a:latin typeface="Calibri" panose="020F0502020204030204" pitchFamily="34" charset="0"/>
              </a:rPr>
              <a:t>και </a:t>
            </a:r>
            <a:r>
              <a:rPr lang="en-US" altLang="el-GR" sz="2200">
                <a:latin typeface="Calibri" panose="020F0502020204030204" pitchFamily="34" charset="0"/>
              </a:rPr>
              <a:t>Mg</a:t>
            </a:r>
            <a:r>
              <a:rPr lang="en-US" altLang="el-GR" sz="2200" baseline="30000">
                <a:latin typeface="Calibri" panose="020F0502020204030204" pitchFamily="34" charset="0"/>
              </a:rPr>
              <a:t>2+ </a:t>
            </a:r>
            <a:r>
              <a:rPr lang="el-GR" altLang="el-GR" sz="2200">
                <a:latin typeface="Calibri" panose="020F0502020204030204" pitchFamily="34" charset="0"/>
              </a:rPr>
              <a:t>μπορούν να απομακρυνθούν από το σκληρό νερό  με την προσθήκη </a:t>
            </a:r>
            <a:r>
              <a:rPr lang="en-US" altLang="el-GR" sz="2200">
                <a:latin typeface="Calibri" panose="020F0502020204030204" pitchFamily="34" charset="0"/>
              </a:rPr>
              <a:t>EDTA</a:t>
            </a:r>
            <a:r>
              <a:rPr lang="en-US" altLang="el-GR" sz="2200" baseline="30000">
                <a:latin typeface="Calibri" panose="020F0502020204030204" pitchFamily="34" charset="0"/>
              </a:rPr>
              <a:t> </a:t>
            </a:r>
            <a:r>
              <a:rPr lang="el-GR" altLang="el-GR" sz="2200" baseline="30000">
                <a:latin typeface="Calibri" panose="020F0502020204030204" pitchFamily="34" charset="0"/>
              </a:rPr>
              <a:t> </a:t>
            </a:r>
            <a:r>
              <a:rPr lang="el-GR" altLang="el-GR" sz="2200">
                <a:latin typeface="Calibri" panose="020F0502020204030204" pitchFamily="34" charset="0"/>
              </a:rPr>
              <a:t>(αιθυλενοδιαμινοτετραοξικό οξύ).</a:t>
            </a:r>
            <a:endParaRPr lang="el-GR" altLang="el-GR" sz="2200" baseline="30000">
              <a:latin typeface="Calibri" panose="020F0502020204030204" pitchFamily="34" charset="0"/>
            </a:endParaRPr>
          </a:p>
        </p:txBody>
      </p:sp>
      <p:pic>
        <p:nvPicPr>
          <p:cNvPr id="8198" name="Picture 14" descr="http://www.chem.uoa.gr/chemicals/images/EDTA/rarro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350" y="-76200"/>
            <a:ext cx="1428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http://www.chem.uoa.gr/chemicals/images/EDTA/rarro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350" y="-76200"/>
            <a:ext cx="1428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51088"/>
            <a:ext cx="4286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4701075" y="3430588"/>
            <a:ext cx="3366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b="1">
                <a:solidFill>
                  <a:schemeClr val="accent2"/>
                </a:solidFill>
                <a:latin typeface="Calibri" panose="020F0502020204030204" pitchFamily="34" charset="0"/>
              </a:rPr>
              <a:t>E</a:t>
            </a:r>
            <a:r>
              <a:rPr lang="en-US" altLang="el-GR" b="1">
                <a:solidFill>
                  <a:srgbClr val="006666"/>
                </a:solidFill>
                <a:latin typeface="Calibri" panose="020F0502020204030204" pitchFamily="34" charset="0"/>
              </a:rPr>
              <a:t>thylene</a:t>
            </a:r>
            <a:r>
              <a:rPr lang="en-US" altLang="el-GR" b="1">
                <a:solidFill>
                  <a:schemeClr val="accent2"/>
                </a:solidFill>
                <a:latin typeface="Calibri" panose="020F0502020204030204" pitchFamily="34" charset="0"/>
              </a:rPr>
              <a:t>D</a:t>
            </a:r>
            <a:r>
              <a:rPr lang="en-US" altLang="el-GR" b="1">
                <a:solidFill>
                  <a:srgbClr val="006666"/>
                </a:solidFill>
                <a:latin typeface="Calibri" panose="020F0502020204030204" pitchFamily="34" charset="0"/>
              </a:rPr>
              <a:t>iamine</a:t>
            </a:r>
            <a:r>
              <a:rPr lang="en-US" altLang="el-GR" b="1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lang="en-US" altLang="el-GR" b="1">
                <a:solidFill>
                  <a:srgbClr val="006666"/>
                </a:solidFill>
                <a:latin typeface="Calibri" panose="020F0502020204030204" pitchFamily="34" charset="0"/>
              </a:rPr>
              <a:t>etraacetic </a:t>
            </a:r>
            <a:r>
              <a:rPr lang="en-US" altLang="el-GR" b="1">
                <a:solidFill>
                  <a:schemeClr val="accent2"/>
                </a:solidFill>
                <a:latin typeface="Calibri" panose="020F0502020204030204" pitchFamily="34" charset="0"/>
              </a:rPr>
              <a:t>A</a:t>
            </a:r>
            <a:r>
              <a:rPr lang="en-US" altLang="el-GR" b="1">
                <a:solidFill>
                  <a:srgbClr val="006666"/>
                </a:solidFill>
                <a:latin typeface="Calibri" panose="020F0502020204030204" pitchFamily="34" charset="0"/>
              </a:rPr>
              <a:t>cid </a:t>
            </a:r>
          </a:p>
          <a:p>
            <a:pPr algn="ctr" eaLnBrk="1" hangingPunct="1"/>
            <a:r>
              <a:rPr lang="en-US" altLang="el-GR" b="1">
                <a:solidFill>
                  <a:srgbClr val="FF0000"/>
                </a:solidFill>
                <a:latin typeface="Calibri" panose="020F0502020204030204" pitchFamily="34" charset="0"/>
              </a:rPr>
              <a:t>EDTA</a:t>
            </a:r>
            <a:endParaRPr lang="el-GR" altLang="el-GR" b="1">
              <a:latin typeface="Calibri" panose="020F0502020204030204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323850" y="5084763"/>
            <a:ext cx="8569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200">
                <a:latin typeface="Calibri" panose="020F0502020204030204" pitchFamily="34" charset="0"/>
              </a:rPr>
              <a:t>Είναι χηλικό αντιδραστήριο, δότης ηλεκτρονίων </a:t>
            </a:r>
            <a:r>
              <a:rPr lang="en-US" altLang="el-GR" sz="2200">
                <a:latin typeface="Calibri" panose="020F0502020204030204" pitchFamily="34" charset="0"/>
              </a:rPr>
              <a:t>(</a:t>
            </a:r>
            <a:r>
              <a:rPr lang="el-GR" altLang="el-GR" sz="2200">
                <a:latin typeface="Calibri" panose="020F0502020204030204" pitchFamily="34" charset="0"/>
              </a:rPr>
              <a:t>βάση κατά </a:t>
            </a:r>
            <a:r>
              <a:rPr lang="en-US" altLang="el-GR" sz="2200">
                <a:latin typeface="Calibri" panose="020F0502020204030204" pitchFamily="34" charset="0"/>
              </a:rPr>
              <a:t>Lewis)</a:t>
            </a:r>
            <a:r>
              <a:rPr lang="el-GR" altLang="el-GR" sz="2200">
                <a:latin typeface="Calibri" panose="020F0502020204030204" pitchFamily="34" charset="0"/>
              </a:rPr>
              <a:t>,</a:t>
            </a:r>
            <a:r>
              <a:rPr lang="en-US" altLang="el-GR" sz="2200">
                <a:latin typeface="Calibri" panose="020F0502020204030204" pitchFamily="34" charset="0"/>
              </a:rPr>
              <a:t> </a:t>
            </a:r>
            <a:r>
              <a:rPr lang="el-GR" altLang="el-GR" sz="2200">
                <a:latin typeface="Calibri" panose="020F0502020204030204" pitchFamily="34" charset="0"/>
              </a:rPr>
              <a:t>που σχηματίζει σύμπλοκα με ιόντα μετάλλων </a:t>
            </a:r>
            <a:r>
              <a:rPr lang="en-US" altLang="el-GR" sz="2200">
                <a:latin typeface="Calibri" panose="020F0502020204030204" pitchFamily="34" charset="0"/>
              </a:rPr>
              <a:t>(</a:t>
            </a:r>
            <a:r>
              <a:rPr lang="el-GR" altLang="el-GR" sz="2200">
                <a:latin typeface="Calibri" panose="020F0502020204030204" pitchFamily="34" charset="0"/>
              </a:rPr>
              <a:t>οξέα κατά </a:t>
            </a:r>
            <a:r>
              <a:rPr lang="en-US" altLang="el-GR" sz="2200">
                <a:latin typeface="Calibri" panose="020F0502020204030204" pitchFamily="34" charset="0"/>
              </a:rPr>
              <a:t>Lewis).</a:t>
            </a:r>
            <a:endParaRPr lang="el-GR" altLang="el-GR" sz="2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125413"/>
            <a:ext cx="826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4400" b="1" dirty="0">
                <a:solidFill>
                  <a:srgbClr val="000066"/>
                </a:solidFill>
                <a:latin typeface="Calibri" panose="020F0502020204030204" pitchFamily="34" charset="0"/>
              </a:rPr>
              <a:t>Ιοντικές μορφές του</a:t>
            </a:r>
            <a:r>
              <a:rPr lang="en-US" altLang="el-GR" sz="4400" b="1" dirty="0">
                <a:solidFill>
                  <a:srgbClr val="000066"/>
                </a:solidFill>
                <a:latin typeface="Calibri" panose="020F0502020204030204" pitchFamily="34" charset="0"/>
              </a:rPr>
              <a:t> EDTA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941388"/>
            <a:ext cx="871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>
                <a:latin typeface="Calibri" panose="020F0502020204030204" pitchFamily="34" charset="0"/>
              </a:rPr>
              <a:t>Το μόριο του </a:t>
            </a:r>
            <a:r>
              <a:rPr lang="en-US" altLang="el-GR" sz="2400">
                <a:latin typeface="Calibri" panose="020F0502020204030204" pitchFamily="34" charset="0"/>
              </a:rPr>
              <a:t>EDTA</a:t>
            </a:r>
            <a:r>
              <a:rPr lang="el-GR" altLang="el-GR" sz="2400">
                <a:latin typeface="Calibri" panose="020F0502020204030204" pitchFamily="34" charset="0"/>
              </a:rPr>
              <a:t>, ανάλογα με το </a:t>
            </a:r>
            <a:r>
              <a:rPr lang="en-US" altLang="el-GR" sz="2400">
                <a:latin typeface="Calibri" panose="020F0502020204030204" pitchFamily="34" charset="0"/>
              </a:rPr>
              <a:t>pH </a:t>
            </a:r>
            <a:r>
              <a:rPr lang="el-GR" altLang="el-GR" sz="2400">
                <a:latin typeface="Calibri" panose="020F0502020204030204" pitchFamily="34" charset="0"/>
              </a:rPr>
              <a:t>του διαλύματος μπορεί να έχει τις ακόλουθες ιοντικές μορφές:</a:t>
            </a:r>
            <a:r>
              <a:rPr lang="el-GR" altLang="el-GR" sz="2400" baseline="30000">
                <a:latin typeface="Calibri" panose="020F0502020204030204" pitchFamily="34" charset="0"/>
              </a:rPr>
              <a:t> </a:t>
            </a:r>
            <a:endParaRPr lang="el-GR" altLang="el-GR" sz="2400">
              <a:latin typeface="Calibri" panose="020F0502020204030204" pitchFamily="34" charset="0"/>
            </a:endParaRPr>
          </a:p>
        </p:txBody>
      </p:sp>
      <p:grpSp>
        <p:nvGrpSpPr>
          <p:cNvPr id="9220" name="Group 17"/>
          <p:cNvGrpSpPr>
            <a:grpSpLocks/>
          </p:cNvGrpSpPr>
          <p:nvPr/>
        </p:nvGrpSpPr>
        <p:grpSpPr bwMode="auto">
          <a:xfrm>
            <a:off x="395288" y="2133600"/>
            <a:ext cx="8339137" cy="4286250"/>
            <a:chOff x="395536" y="890409"/>
            <a:chExt cx="8339594" cy="4286268"/>
          </a:xfrm>
        </p:grpSpPr>
        <p:pic>
          <p:nvPicPr>
            <p:cNvPr id="922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55" y="3202016"/>
              <a:ext cx="3884613" cy="142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890409"/>
              <a:ext cx="3884400" cy="14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043271" y="2403303"/>
              <a:ext cx="2592529" cy="40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</a:t>
              </a: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pH&lt;&lt;10)  H</a:t>
              </a:r>
              <a:r>
                <a:rPr lang="el-GR" sz="2000" baseline="-25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6</a:t>
              </a: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EDTA</a:t>
              </a:r>
              <a:r>
                <a:rPr lang="en-US" sz="2000" baseline="30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r>
                <a:rPr lang="el-GR" sz="2000" baseline="30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+</a:t>
              </a:r>
              <a:endParaRPr lang="en-US" sz="2000" baseline="300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507566" y="2403303"/>
              <a:ext cx="2592529" cy="39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l-GR" sz="200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(pH&lt;10)  EDTA</a:t>
              </a:r>
              <a:endParaRPr lang="en-US" altLang="el-GR" sz="2000" baseline="300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364683" y="4776625"/>
              <a:ext cx="2951324" cy="40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(pH&gt;10)</a:t>
              </a:r>
              <a:r>
                <a:rPr lang="el-GR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EDTA</a:t>
              </a:r>
              <a:r>
                <a:rPr lang="el-GR" sz="2000" baseline="30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4</a:t>
              </a:r>
              <a:r>
                <a:rPr lang="en-US" sz="2000" baseline="30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-</a:t>
              </a:r>
            </a:p>
          </p:txBody>
        </p:sp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730" y="3194665"/>
              <a:ext cx="3884400" cy="14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043271" y="4767100"/>
              <a:ext cx="2592529" cy="40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(pH = 10)</a:t>
              </a:r>
              <a:r>
                <a:rPr lang="el-GR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H</a:t>
              </a:r>
              <a:r>
                <a:rPr lang="en-US" sz="2000" baseline="-25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r>
                <a:rPr lang="en-US" sz="2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EDTA</a:t>
              </a:r>
              <a:r>
                <a:rPr lang="en-US" sz="2000" baseline="30000" dirty="0">
                  <a:solidFill>
                    <a:srgbClr val="0066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2-</a:t>
              </a:r>
              <a:endParaRPr lang="en-US" sz="2000" baseline="300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133600"/>
            <a:ext cx="3905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Metal-EDT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0351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9388" y="981075"/>
            <a:ext cx="8856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Calibri" panose="020F0502020204030204" pitchFamily="34" charset="0"/>
              </a:rPr>
              <a:t>Δημιουργεί σύμπλοκες ενώσεις με τα κατιόντα των μετάλλων μέσω των δύο αμινομάδων και των τεσσάρων καρβοξυλομάδων που διαθέτει.  </a:t>
            </a:r>
          </a:p>
          <a:p>
            <a:pPr eaLnBrk="1" hangingPunct="1"/>
            <a:r>
              <a:rPr lang="el-GR" altLang="el-GR" sz="2000">
                <a:latin typeface="Calibri" panose="020F0502020204030204" pitchFamily="34" charset="0"/>
              </a:rPr>
              <a:t>Η συμπλοκοποίηση μετάλλου-</a:t>
            </a:r>
            <a:r>
              <a:rPr lang="en-US" altLang="el-GR" sz="2000">
                <a:latin typeface="Calibri" panose="020F0502020204030204" pitchFamily="34" charset="0"/>
              </a:rPr>
              <a:t>EDTA </a:t>
            </a:r>
            <a:r>
              <a:rPr lang="el-GR" altLang="el-GR" sz="2000">
                <a:latin typeface="Calibri" panose="020F0502020204030204" pitchFamily="34" charset="0"/>
              </a:rPr>
              <a:t>είναι 1:1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284538"/>
            <a:ext cx="31321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250825" y="2133600"/>
            <a:ext cx="86375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</a:pPr>
            <a:r>
              <a:rPr lang="el-GR" altLang="el-GR" sz="2000">
                <a:latin typeface="Calibri" panose="020F0502020204030204" pitchFamily="34" charset="0"/>
              </a:rPr>
              <a:t>Το EDTA έχει μεγαλύτερη συγγένεια με τα ιόντα Ca</a:t>
            </a:r>
            <a:r>
              <a:rPr lang="el-GR" altLang="el-GR" sz="2000" baseline="30000">
                <a:latin typeface="Calibri" panose="020F0502020204030204" pitchFamily="34" charset="0"/>
              </a:rPr>
              <a:t>2+</a:t>
            </a:r>
            <a:r>
              <a:rPr lang="el-GR" altLang="el-GR" sz="2000">
                <a:latin typeface="Calibri" panose="020F0502020204030204" pitchFamily="34" charset="0"/>
              </a:rPr>
              <a:t> και Mg</a:t>
            </a:r>
            <a:r>
              <a:rPr lang="el-GR" altLang="el-GR" sz="2000" baseline="30000">
                <a:latin typeface="Calibri" panose="020F0502020204030204" pitchFamily="34" charset="0"/>
              </a:rPr>
              <a:t>2+</a:t>
            </a:r>
            <a:r>
              <a:rPr lang="el-GR" altLang="el-GR" sz="2000">
                <a:latin typeface="Calibri" panose="020F0502020204030204" pitchFamily="34" charset="0"/>
              </a:rPr>
              <a:t>, όταν είναι στη μορφή του δισόξινου ανιόντος H</a:t>
            </a:r>
            <a:r>
              <a:rPr lang="el-GR" altLang="el-GR" sz="2000" baseline="-25000">
                <a:latin typeface="Calibri" panose="020F0502020204030204" pitchFamily="34" charset="0"/>
              </a:rPr>
              <a:t>2</a:t>
            </a:r>
            <a:r>
              <a:rPr lang="el-GR" altLang="el-GR" sz="2000">
                <a:latin typeface="Calibri" panose="020F0502020204030204" pitchFamily="34" charset="0"/>
              </a:rPr>
              <a:t>EDTA</a:t>
            </a:r>
            <a:r>
              <a:rPr lang="el-GR" altLang="el-GR" sz="2000" baseline="30000">
                <a:latin typeface="Calibri" panose="020F0502020204030204" pitchFamily="34" charset="0"/>
              </a:rPr>
              <a:t>2-</a:t>
            </a:r>
            <a:r>
              <a:rPr lang="el-GR" altLang="el-GR" sz="2000">
                <a:latin typeface="Calibri" panose="020F0502020204030204" pitchFamily="34" charset="0"/>
              </a:rPr>
              <a:t>. Αυτή είναι η ιονική μορφή του EDTA σε ρΗ = 10.</a:t>
            </a:r>
            <a:endParaRPr lang="en-US" altLang="el-GR" sz="2000">
              <a:latin typeface="Calibri" panose="020F0502020204030204" pitchFamily="34" charset="0"/>
            </a:endParaRP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95288" y="125413"/>
            <a:ext cx="826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4400" b="1">
                <a:solidFill>
                  <a:srgbClr val="000066"/>
                </a:solidFill>
                <a:latin typeface="Calibri" panose="020F0502020204030204" pitchFamily="34" charset="0"/>
              </a:rPr>
              <a:t>Ιδιότητες του</a:t>
            </a:r>
            <a:r>
              <a:rPr lang="en-US" altLang="el-GR" sz="4400" b="1">
                <a:solidFill>
                  <a:srgbClr val="000066"/>
                </a:solidFill>
                <a:latin typeface="Calibri" panose="020F0502020204030204" pitchFamily="34" charset="0"/>
              </a:rPr>
              <a:t> EDTA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700338" y="3284538"/>
            <a:ext cx="26638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Calibri" panose="020F0502020204030204" pitchFamily="34" charset="0"/>
              </a:rPr>
              <a:t>Το ιόν H</a:t>
            </a:r>
            <a:r>
              <a:rPr lang="el-GR" altLang="el-GR" sz="2000" baseline="-25000">
                <a:latin typeface="Calibri" panose="020F0502020204030204" pitchFamily="34" charset="0"/>
              </a:rPr>
              <a:t>2</a:t>
            </a:r>
            <a:r>
              <a:rPr lang="el-GR" altLang="el-GR" sz="2000">
                <a:latin typeface="Calibri" panose="020F0502020204030204" pitchFamily="34" charset="0"/>
              </a:rPr>
              <a:t>EDTA</a:t>
            </a:r>
            <a:r>
              <a:rPr lang="el-GR" altLang="el-GR" sz="2000" baseline="30000">
                <a:latin typeface="Calibri" panose="020F0502020204030204" pitchFamily="34" charset="0"/>
              </a:rPr>
              <a:t>2- </a:t>
            </a:r>
            <a:r>
              <a:rPr lang="el-GR" altLang="el-GR" sz="2000">
                <a:latin typeface="Calibri" panose="020F0502020204030204" pitchFamily="34" charset="0"/>
              </a:rPr>
              <a:t>δημιουργεί  με το ιόν του Ca</a:t>
            </a:r>
            <a:r>
              <a:rPr lang="el-GR" altLang="el-GR" sz="2000" baseline="30000">
                <a:latin typeface="Calibri" panose="020F0502020204030204" pitchFamily="34" charset="0"/>
              </a:rPr>
              <a:t>2+</a:t>
            </a:r>
            <a:r>
              <a:rPr lang="el-GR" altLang="el-GR" sz="2000">
                <a:latin typeface="Calibri" panose="020F0502020204030204" pitchFamily="34" charset="0"/>
              </a:rPr>
              <a:t> </a:t>
            </a:r>
            <a:r>
              <a:rPr lang="en-US" altLang="el-GR" sz="2000">
                <a:latin typeface="Calibri" panose="020F0502020204030204" pitchFamily="34" charset="0"/>
              </a:rPr>
              <a:t>“</a:t>
            </a:r>
            <a:r>
              <a:rPr lang="el-GR" altLang="el-GR" sz="2000">
                <a:latin typeface="Calibri" panose="020F0502020204030204" pitchFamily="34" charset="0"/>
              </a:rPr>
              <a:t>ειδικούς</a:t>
            </a:r>
            <a:r>
              <a:rPr lang="en-US" altLang="el-GR" sz="2000">
                <a:latin typeface="Calibri" panose="020F0502020204030204" pitchFamily="34" charset="0"/>
              </a:rPr>
              <a:t>”</a:t>
            </a:r>
            <a:r>
              <a:rPr lang="el-GR" altLang="el-GR" sz="2000">
                <a:latin typeface="Calibri" panose="020F0502020204030204" pitchFamily="34" charset="0"/>
              </a:rPr>
              <a:t> ομοιοπολικούς δεσμούς οι οποίοι ονομάζονται </a:t>
            </a:r>
            <a:r>
              <a:rPr lang="el-GR" altLang="el-GR" sz="2000" b="1">
                <a:latin typeface="Calibri" panose="020F0502020204030204" pitchFamily="34" charset="0"/>
              </a:rPr>
              <a:t>ομοιοπολικοί δεσμοί σύνταξης (</a:t>
            </a:r>
            <a:r>
              <a:rPr lang="el-GR" altLang="el-GR" sz="2000">
                <a:latin typeface="Calibri" panose="020F0502020204030204" pitchFamily="34" charset="0"/>
              </a:rPr>
              <a:t>ημιπολικοί δεσμοί).</a:t>
            </a:r>
          </a:p>
        </p:txBody>
      </p:sp>
    </p:spTree>
    <p:extLst>
      <p:ext uri="{BB962C8B-B14F-4D97-AF65-F5344CB8AC3E}">
        <p14:creationId xmlns:p14="http://schemas.microsoft.com/office/powerpoint/2010/main" val="12499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+mn-lt"/>
              </a:rPr>
              <a:t>Συμπλοκομετρικοί Δείκτες</a:t>
            </a:r>
            <a:endParaRPr lang="el-GR" altLang="el-GR" smtClean="0">
              <a:latin typeface="+mn-lt"/>
            </a:endParaRPr>
          </a:p>
        </p:txBody>
      </p:sp>
      <p:pic>
        <p:nvPicPr>
          <p:cNvPr id="11267" name="Picture 17" descr="File:Erio T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638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1042988" y="3716338"/>
            <a:ext cx="200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>
                <a:latin typeface="+mn-lt"/>
              </a:rPr>
              <a:t>Eriochrome Black </a:t>
            </a:r>
            <a:r>
              <a:rPr lang="el-GR" altLang="el-GR">
                <a:latin typeface="+mn-lt"/>
              </a:rPr>
              <a:t>Τ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539750" y="981075"/>
            <a:ext cx="220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+mn-lt"/>
              </a:rPr>
              <a:t>Μεταλλικοί δείκτες</a:t>
            </a: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611188" y="4581525"/>
            <a:ext cx="80645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+mn-lt"/>
              </a:rPr>
              <a:t>Οι δείκτες έχουν διαφορετικό χρώμα ανάλογα αν </a:t>
            </a:r>
            <a:r>
              <a:rPr lang="el-GR" altLang="el-GR" sz="2000">
                <a:solidFill>
                  <a:schemeClr val="accent2"/>
                </a:solidFill>
                <a:latin typeface="+mn-lt"/>
              </a:rPr>
              <a:t>συμμετέχουν σε σύμπλοκο </a:t>
            </a:r>
            <a:r>
              <a:rPr lang="el-GR" altLang="el-GR" sz="2000">
                <a:latin typeface="+mn-lt"/>
              </a:rPr>
              <a:t>ή βρίσκονται σε </a:t>
            </a:r>
            <a:r>
              <a:rPr lang="el-GR" altLang="el-GR" sz="2000">
                <a:solidFill>
                  <a:srgbClr val="0070C0"/>
                </a:solidFill>
                <a:latin typeface="+mn-lt"/>
              </a:rPr>
              <a:t>ελεύθερη μορφή.</a:t>
            </a:r>
          </a:p>
          <a:p>
            <a:pPr eaLnBrk="1" hangingPunct="1"/>
            <a:r>
              <a:rPr lang="el-GR" altLang="el-GR" sz="2000">
                <a:latin typeface="+mn-lt"/>
              </a:rPr>
              <a:t>Η σταθερότητα των συμπλόκων που δημιουργούν οι δείκτες με τα ιόντα </a:t>
            </a:r>
            <a:r>
              <a:rPr lang="en-US" altLang="el-GR" sz="2000">
                <a:latin typeface="+mn-lt"/>
              </a:rPr>
              <a:t>Ca</a:t>
            </a:r>
            <a:r>
              <a:rPr lang="en-US" altLang="el-GR" sz="2000" baseline="30000">
                <a:latin typeface="+mn-lt"/>
              </a:rPr>
              <a:t>2+</a:t>
            </a:r>
            <a:r>
              <a:rPr lang="el-GR" altLang="el-GR" sz="2000" baseline="30000">
                <a:latin typeface="+mn-lt"/>
              </a:rPr>
              <a:t> </a:t>
            </a:r>
            <a:r>
              <a:rPr lang="el-GR" altLang="el-GR" sz="2000">
                <a:latin typeface="+mn-lt"/>
              </a:rPr>
              <a:t>είναι μικρότερη από τη σταθερότητα των συμπλόκων που δημιουργεί το </a:t>
            </a:r>
            <a:r>
              <a:rPr lang="en-US" altLang="el-GR" sz="2000">
                <a:latin typeface="+mn-lt"/>
              </a:rPr>
              <a:t>EDTA</a:t>
            </a:r>
            <a:r>
              <a:rPr lang="el-GR" altLang="el-GR" sz="2000">
                <a:latin typeface="+mn-lt"/>
              </a:rPr>
              <a:t> με τα ιόντα </a:t>
            </a:r>
            <a:r>
              <a:rPr lang="en-US" altLang="el-GR" sz="2000">
                <a:latin typeface="+mn-lt"/>
              </a:rPr>
              <a:t>Ca</a:t>
            </a:r>
            <a:r>
              <a:rPr lang="en-US" altLang="el-GR" sz="2000" baseline="30000">
                <a:latin typeface="+mn-lt"/>
              </a:rPr>
              <a:t>2+</a:t>
            </a:r>
            <a:r>
              <a:rPr lang="el-GR" altLang="el-GR" sz="2000">
                <a:latin typeface="+mn-lt"/>
              </a:rPr>
              <a:t>.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2051050" y="6165850"/>
            <a:ext cx="4305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>
                <a:latin typeface="+mn-lt"/>
              </a:rPr>
              <a:t>π.χ.  </a:t>
            </a:r>
            <a:r>
              <a:rPr lang="en-US" altLang="el-GR">
                <a:solidFill>
                  <a:srgbClr val="CC00FF"/>
                </a:solidFill>
                <a:latin typeface="+mn-lt"/>
              </a:rPr>
              <a:t>Ca-EBT &lt; Mg-EBT &lt; </a:t>
            </a:r>
            <a:r>
              <a:rPr lang="el-GR" altLang="el-GR">
                <a:solidFill>
                  <a:srgbClr val="CC00FF"/>
                </a:solidFill>
                <a:latin typeface="+mn-lt"/>
              </a:rPr>
              <a:t>Mg-EDTA</a:t>
            </a:r>
            <a:r>
              <a:rPr lang="en-US" altLang="el-GR">
                <a:solidFill>
                  <a:srgbClr val="CC00FF"/>
                </a:solidFill>
                <a:latin typeface="+mn-lt"/>
              </a:rPr>
              <a:t> &lt; Ca-EDTA</a:t>
            </a:r>
            <a:endParaRPr lang="el-GR" altLang="el-GR">
              <a:solidFill>
                <a:srgbClr val="CC00FF"/>
              </a:solidFill>
              <a:latin typeface="+mn-lt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429687" y="3357563"/>
            <a:ext cx="36263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>
                <a:latin typeface="+mn-lt"/>
              </a:rPr>
              <a:t>Δείκτης </a:t>
            </a:r>
            <a:r>
              <a:rPr lang="en-US" altLang="el-GR">
                <a:latin typeface="+mn-lt"/>
              </a:rPr>
              <a:t>Buffer Tablets</a:t>
            </a:r>
          </a:p>
          <a:p>
            <a:pPr algn="ctr" eaLnBrk="1" hangingPunct="1"/>
            <a:r>
              <a:rPr lang="el-GR" altLang="el-GR">
                <a:latin typeface="+mn-lt"/>
              </a:rPr>
              <a:t>Έχει σαν βάση την οργανική ένωση</a:t>
            </a:r>
            <a:endParaRPr lang="en-US" altLang="el-GR">
              <a:latin typeface="+mn-lt"/>
            </a:endParaRPr>
          </a:p>
          <a:p>
            <a:pPr algn="ctr" eaLnBrk="1" hangingPunct="1"/>
            <a:r>
              <a:rPr lang="fr-FR" altLang="el-GR">
                <a:latin typeface="+mn-lt"/>
              </a:rPr>
              <a:t>Hexamethylenetetramine; Hexamine</a:t>
            </a:r>
            <a:endParaRPr lang="el-GR" altLang="el-GR">
              <a:latin typeface="+mn-lt"/>
            </a:endParaRPr>
          </a:p>
        </p:txBody>
      </p:sp>
      <p:pic>
        <p:nvPicPr>
          <p:cNvPr id="11273" name="Picture 2" descr="Hexamin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1270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e76c729c3b096a87e8cdec1f08be4cead3817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1520</Words>
  <Application>Microsoft Office PowerPoint</Application>
  <PresentationFormat>On-screen Show (4:3)</PresentationFormat>
  <Paragraphs>220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OC_template_updated</vt:lpstr>
      <vt:lpstr>Microsoft Equation 3.0</vt:lpstr>
      <vt:lpstr>Ανόργανη Χημεία (Ε)</vt:lpstr>
      <vt:lpstr>Σκληρότητα νερού</vt:lpstr>
      <vt:lpstr>Σκληρότητα νερού</vt:lpstr>
      <vt:lpstr>Μονάδες σκληρότητας νερού</vt:lpstr>
      <vt:lpstr>Πίνακας μετατροπής μονάδων σκληρότητας</vt:lpstr>
      <vt:lpstr>Προσδιορισμός Σκληρότητας νερού</vt:lpstr>
      <vt:lpstr>PowerPoint Presentation</vt:lpstr>
      <vt:lpstr>PowerPoint Presentation</vt:lpstr>
      <vt:lpstr>Συμπλοκομετρικοί Δείκτες</vt:lpstr>
      <vt:lpstr>Συμπλοκομετρικοί Δείκτες</vt:lpstr>
      <vt:lpstr>PowerPoint Presentation</vt:lpstr>
      <vt:lpstr>Αντιδραστήρια και Σκεύη</vt:lpstr>
      <vt:lpstr>Διαδικασία</vt:lpstr>
      <vt:lpstr>Διαδικασία μέτρησης σκληρότητας </vt:lpstr>
      <vt:lpstr>Υπολογισμός σκληρότητας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325</cp:revision>
  <dcterms:created xsi:type="dcterms:W3CDTF">2013-03-04T13:35:19Z</dcterms:created>
  <dcterms:modified xsi:type="dcterms:W3CDTF">2015-12-21T12:56:24Z</dcterms:modified>
</cp:coreProperties>
</file>