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6" r:id="rId3"/>
    <p:sldId id="267" r:id="rId4"/>
    <p:sldId id="268" r:id="rId5"/>
    <p:sldId id="269" r:id="rId6"/>
    <p:sldId id="271" r:id="rId7"/>
    <p:sldId id="272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59" r:id="rId16"/>
    <p:sldId id="260" r:id="rId17"/>
    <p:sldId id="261" r:id="rId18"/>
    <p:sldId id="279" r:id="rId19"/>
    <p:sldId id="280" r:id="rId20"/>
    <p:sldId id="263" r:id="rId21"/>
    <p:sldId id="265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3F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BE0E3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BE0E3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l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r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110DCF-0BEA-44A3-B1B1-BA825BFE431B}" type="datetime1">
              <a: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pPr marL="0" marR="0" lvl="0" indent="0" algn="r" defTabSz="990596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29/5/2015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l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CD5FC0-8210-438B-8AD4-BA16425570C0}" type="slidenum">
              <a:t>‹#›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8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3" name="2 - Θέση ημερομηνίας"/>
          <p:cNvSpPr txBox="1">
            <a:spLocks noGrp="1"/>
          </p:cNvSpPr>
          <p:nvPr>
            <p:ph type="dt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1B9E637A-E7E2-47C2-AE2D-1B9EA8F8F951}" type="datetime1">
              <a:rPr lang="el-GR"/>
              <a:pPr lvl="0"/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9" y="768352"/>
            <a:ext cx="5116516" cy="38369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- Θέση σημειώσεων"/>
          <p:cNvSpPr txBox="1">
            <a:spLocks noGrp="1"/>
          </p:cNvSpPr>
          <p:nvPr>
            <p:ph type="body" sz="quarter" idx="3"/>
          </p:nvPr>
        </p:nvSpPr>
        <p:spPr>
          <a:xfrm>
            <a:off x="711202" y="4860922"/>
            <a:ext cx="5683252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 txBox="1">
            <a:spLocks noGrp="1"/>
          </p:cNvSpPr>
          <p:nvPr>
            <p:ph type="ftr" sz="quarter" idx="4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/>
          <p:cNvSpPr txBox="1">
            <a:spLocks noGrp="1"/>
          </p:cNvSpPr>
          <p:nvPr>
            <p:ph type="sldNum" sz="quarter" idx="5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AF2CBCFF-E899-47FF-935C-7199CAD1578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74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4E8064-02AF-4D79-B7B7-F54F5EDFD5B3}" type="slidenum">
              <a:t>1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70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l-GR" dirty="0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5A671C-6898-4AB7-A2E7-6D2DD1A32453}" type="slidenum">
              <a:t>3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04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l-GR" dirty="0"/>
          </a:p>
          <a:p>
            <a:pPr lvl="0"/>
            <a:endParaRPr lang="el-GR" dirty="0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FEB781-6259-4ABA-8EF2-E6ECBEECEAA1}" type="slidenum">
              <a:t>14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89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57C0E9-C491-4C02-B4C7-875106D284F1}" type="slidenum">
              <a:t>15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63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E16B18-0A3B-4455-8CE5-5268A8FD23FA}" type="slidenum">
              <a:t>16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76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A2EC2B-32D2-477A-A2C2-EB668802904B}" type="slidenum">
              <a:t>17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56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7FA1CE-E375-4883-8680-E4AAD58F1B1C}" type="slidenum">
              <a:t>20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521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D69DD5-BF44-4C70-8110-C4A49BA4CCA6}" type="slidenum">
              <a:t>21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59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8F680-7736-488C-8377-54246A433B7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0220B-EA6F-4FB4-939A-92E2D9EBE96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6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itchFamily="49"/>
              <a:buChar char="o"/>
              <a:defRPr sz="2400"/>
            </a:lvl2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75F91B-5A47-410F-BFC4-5554AA5D2BF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0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cap="all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ABB83-7DE4-4EA2-AF6F-3EE64B0E3E4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4DFCA-2FB2-4447-8649-6B3EB248B4C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4040184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96748"/>
            <a:ext cx="4041776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DD5FF-75BA-451F-81AF-906EAED2461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7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A9DD0F-359E-478A-B6A1-87FB5CC4D77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5204A-CBFE-473F-AA87-AA570C8F811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2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211EE7-3400-4540-82BA-E2377578F07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7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E628C5-C0F4-42CF-A0DC-F13B65EC63C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0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8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8229600" cy="5040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B7663ACA-5623-4791-AD25-D845543DD7BF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000" b="1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l-G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l-G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l-G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cThji65I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X-NoPcq29Dcni7a65y3gi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X-NoPcq29Dcni7a65y3giQ" TargetMode="External"/><Relationship Id="rId5" Type="http://schemas.openxmlformats.org/officeDocument/2006/relationships/hyperlink" Target="https://www.youtube.com/watch?v=RJcThji65IU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us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chemwiki.ucdavis.edu/Wikitexts/Simon_Fraser_Chem1:_Lower/Chemical_Bonding_and_Molecular_Structure/The_Hybrid_Orbital_Mode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go.boisestate.edu/abou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4eG60jjQ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able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elimu.com/thread-BIO-CHEMISTRY-ADVANCED-LEVE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commons.wikimedia.org/wiki/User:Benjah-bmm27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de.wikipedia.org/wiki/Atomorbital#mediaviewer/File:AOs-3D-dots.pn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utane.chem.uiuc.edu/cyerkes/Chem102AEFa07/Lecture_Notes_102/Lecture%2015'-102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683568" y="1340766"/>
            <a:ext cx="7772400" cy="1470026"/>
          </a:xfrm>
        </p:spPr>
        <p:txBody>
          <a:bodyPr/>
          <a:lstStyle/>
          <a:p>
            <a:pPr lvl="1" algn="ctr" rtl="0"/>
            <a:r>
              <a:rPr lang="el-GR" sz="3600" b="1">
                <a:solidFill>
                  <a:srgbClr val="000000"/>
                </a:solidFill>
                <a:latin typeface="Calibri"/>
              </a:rPr>
              <a:t>Οργανική Χημεία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75260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Χημεία του Άνθρακα</a:t>
            </a:r>
            <a:endParaRPr lang="en-US" sz="2800" dirty="0"/>
          </a:p>
          <a:p>
            <a:pPr lvl="0">
              <a:spcBef>
                <a:spcPts val="0"/>
              </a:spcBef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smtClean="0"/>
          </a:p>
          <a:p>
            <a:pPr lvl="0">
              <a:spcBef>
                <a:spcPts val="0"/>
              </a:spcBef>
            </a:pPr>
            <a:r>
              <a:rPr lang="el-GR" sz="240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16" name="Picture 1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Ανοικτά Ακαδημαϊκά Μαθήματα στο ΤΕΙ Αθήνας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9327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2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Χημεία του άνθρακα</a:t>
            </a:r>
            <a:r>
              <a:rPr lang="en-US"/>
              <a:t> </a:t>
            </a:r>
            <a:r>
              <a:rPr lang="en-US" sz="3200" b="0"/>
              <a:t>(</a:t>
            </a:r>
            <a:r>
              <a:rPr lang="el-GR" sz="3200" b="0"/>
              <a:t>6</a:t>
            </a:r>
            <a:r>
              <a:rPr lang="en-US" sz="3200" b="0"/>
              <a:t> </a:t>
            </a:r>
            <a:r>
              <a:rPr lang="el-GR" sz="3200" b="0"/>
              <a:t>από</a:t>
            </a:r>
            <a:r>
              <a:rPr lang="en-US" sz="3200" b="0"/>
              <a:t> 8</a:t>
            </a:r>
            <a:r>
              <a:rPr lang="el-GR" sz="3200" b="0"/>
              <a:t>)</a:t>
            </a:r>
            <a:endParaRPr lang="el-GR"/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8229600" cy="3096341"/>
          </a:xfrm>
        </p:spPr>
        <p:txBody>
          <a:bodyPr/>
          <a:lstStyle/>
          <a:p>
            <a:pPr lvl="0"/>
            <a:r>
              <a:rPr lang="el-GR"/>
              <a:t>Ο άνθρακας χρησιμοποιεί τα sp2 υβριδικά τροχιακά για το σχηματισμό σίγμα (σ) δεσμών στο επίπεδο.</a:t>
            </a:r>
          </a:p>
          <a:p>
            <a:pPr lvl="0"/>
            <a:r>
              <a:rPr lang="el-GR"/>
              <a:t>Το 2pz τροχιακό χρησιμοποιείται στο σχηματισμό του πι (π) δεσμού.        </a:t>
            </a:r>
          </a:p>
          <a:p>
            <a:pPr lvl="1"/>
            <a:r>
              <a:rPr lang="el-GR"/>
              <a:t>Ο διπλός δεσμός  αποτελείται από ένα (1) σ και (1) π δεσμό.</a:t>
            </a:r>
          </a:p>
          <a:p>
            <a:pPr lvl="0"/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A4AEC6-7C1E-4835-9050-6D7AFD9CB7D2}" type="slidenum">
              <a:t>10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71802" y="4005062"/>
            <a:ext cx="3171642" cy="2077480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pic>
      <p:sp>
        <p:nvSpPr>
          <p:cNvPr id="6" name="TextBox 5"/>
          <p:cNvSpPr txBox="1"/>
          <p:nvPr/>
        </p:nvSpPr>
        <p:spPr>
          <a:xfrm>
            <a:off x="2195739" y="6082543"/>
            <a:ext cx="475252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Στιγμιότυπο από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l-G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βίντεο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  <a:r>
              <a:rPr lang="el-G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3"/>
              </a:rPr>
              <a:t>Lecture41(Hybridization of atomic orbitals)</a:t>
            </a:r>
            <a:r>
              <a:rPr lang="el-G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από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4"/>
              </a:rPr>
              <a:t>distributed learning</a:t>
            </a:r>
            <a:r>
              <a:rPr lang="el-G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4"/>
              </a:rPr>
              <a:t> </a:t>
            </a:r>
            <a:r>
              <a:rPr lang="el-G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διαθέσιμο με άδεια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Standard YouTube License</a:t>
            </a:r>
            <a:endParaRPr lang="el-G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Χημεία του άνθρακα</a:t>
            </a:r>
            <a:r>
              <a:rPr lang="en-US"/>
              <a:t> </a:t>
            </a:r>
            <a:r>
              <a:rPr lang="en-US" sz="3200" b="0"/>
              <a:t>(</a:t>
            </a:r>
            <a:r>
              <a:rPr lang="el-GR" sz="3200" b="0"/>
              <a:t>7</a:t>
            </a:r>
            <a:r>
              <a:rPr lang="en-US" sz="3200" b="0"/>
              <a:t> </a:t>
            </a:r>
            <a:r>
              <a:rPr lang="el-GR" sz="3200" b="0"/>
              <a:t>από</a:t>
            </a:r>
            <a:r>
              <a:rPr lang="en-US" sz="3200" b="0"/>
              <a:t> 8</a:t>
            </a:r>
            <a:r>
              <a:rPr lang="el-GR" sz="3200" b="0"/>
              <a:t>)</a:t>
            </a:r>
            <a:endParaRPr lang="el-GR"/>
          </a:p>
        </p:txBody>
      </p:sp>
      <p:sp>
        <p:nvSpPr>
          <p:cNvPr id="3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4285E7-1D29-4483-8CC1-EAA81F5B010C}" type="slidenum">
              <a:t>11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0494" y="1303760"/>
            <a:ext cx="4062414" cy="2365379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8107" y="1154539"/>
            <a:ext cx="3016248" cy="2663820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676" y="3947556"/>
            <a:ext cx="5429250" cy="2212976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pic>
      <p:cxnSp>
        <p:nvCxnSpPr>
          <p:cNvPr id="7" name="Ευθεία γραμμή σύνδεσης 8"/>
          <p:cNvCxnSpPr>
            <a:stCxn id="4" idx="3"/>
            <a:endCxn id="5" idx="1"/>
          </p:cNvCxnSpPr>
          <p:nvPr/>
        </p:nvCxnSpPr>
        <p:spPr>
          <a:xfrm flipV="1">
            <a:off x="4582908" y="2486449"/>
            <a:ext cx="925199" cy="1"/>
          </a:xfrm>
          <a:prstGeom prst="straightConnector1">
            <a:avLst/>
          </a:prstGeom>
          <a:noFill/>
          <a:ln w="15873" cap="flat">
            <a:solidFill>
              <a:srgbClr val="000000"/>
            </a:solidFill>
            <a:prstDash val="solid"/>
          </a:ln>
        </p:spPr>
      </p:cxnSp>
      <p:cxnSp>
        <p:nvCxnSpPr>
          <p:cNvPr id="8" name="Ευθεία γραμμή σύνδεσης 10"/>
          <p:cNvCxnSpPr/>
          <p:nvPr/>
        </p:nvCxnSpPr>
        <p:spPr>
          <a:xfrm>
            <a:off x="5004044" y="2486454"/>
            <a:ext cx="0" cy="1461102"/>
          </a:xfrm>
          <a:prstGeom prst="straightConnector1">
            <a:avLst/>
          </a:prstGeom>
          <a:noFill/>
          <a:ln w="15873" cap="flat">
            <a:solidFill>
              <a:srgbClr val="000000"/>
            </a:solidFill>
            <a:prstDash val="solid"/>
          </a:ln>
        </p:spPr>
      </p:cxnSp>
      <p:sp>
        <p:nvSpPr>
          <p:cNvPr id="9" name="TextBox 13"/>
          <p:cNvSpPr txBox="1"/>
          <p:nvPr/>
        </p:nvSpPr>
        <p:spPr>
          <a:xfrm>
            <a:off x="2030041" y="6248552"/>
            <a:ext cx="475252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Στιγμιότυπα από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βίντεο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</a:t>
            </a: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5"/>
              </a:rPr>
              <a:t>Lecture41(Hybridization of atomic orbitals)</a:t>
            </a: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από 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6"/>
              </a:rPr>
              <a:t>distributed learning</a:t>
            </a: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6"/>
              </a:rPr>
              <a:t> </a:t>
            </a: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διαθέσιμο με άδεια 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Standard YouTube License</a:t>
            </a:r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3600"/>
              <a:t>Χημεία του Άνθρακα </a:t>
            </a:r>
            <a:br>
              <a:rPr lang="el-GR" sz="3600"/>
            </a:br>
            <a:r>
              <a:rPr lang="el-GR" sz="3600" b="0"/>
              <a:t>Υβριδισμός sp</a:t>
            </a:r>
            <a:endParaRPr lang="el-GR" sz="3600"/>
          </a:p>
        </p:txBody>
      </p:sp>
      <p:sp>
        <p:nvSpPr>
          <p:cNvPr id="3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C694E9-871D-4BA3-823B-BE79849CFA0E}" type="slidenum">
              <a:t>12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Picture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2" y="1484784"/>
            <a:ext cx="1878762" cy="1197086"/>
          </a:xfrm>
          <a:ln w="9528">
            <a:solidFill>
              <a:srgbClr val="004A82"/>
            </a:solidFill>
            <a:prstDash val="soli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57550" y="1268757"/>
            <a:ext cx="4362446" cy="1752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Ορθογώνιο 6"/>
          <p:cNvSpPr/>
          <p:nvPr/>
        </p:nvSpPr>
        <p:spPr>
          <a:xfrm>
            <a:off x="4791638" y="3021360"/>
            <a:ext cx="1294269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go.boisestate.edu</a:t>
            </a:r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7600" y="3264764"/>
            <a:ext cx="3562346" cy="12573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Ορθογώνιο 8"/>
          <p:cNvSpPr/>
          <p:nvPr/>
        </p:nvSpPr>
        <p:spPr>
          <a:xfrm>
            <a:off x="4740496" y="4344515"/>
            <a:ext cx="1294269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go.boisestate.edu</a:t>
            </a:r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19345" y="4712012"/>
            <a:ext cx="5400601" cy="15508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Ορθογώνιο 10"/>
          <p:cNvSpPr/>
          <p:nvPr/>
        </p:nvSpPr>
        <p:spPr>
          <a:xfrm>
            <a:off x="2915820" y="6312158"/>
            <a:ext cx="4176467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7"/>
              </a:rPr>
              <a:t>chemwiki.ucdavis.edu</a:t>
            </a: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διαθέσιμο με άδεια 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CC BY-NC-SA 3.0 US</a:t>
            </a: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 </a:t>
            </a:r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Χημεία του άνθρακα</a:t>
            </a:r>
            <a:r>
              <a:rPr lang="en-US"/>
              <a:t> </a:t>
            </a:r>
            <a:r>
              <a:rPr lang="en-US" sz="3200" b="0"/>
              <a:t>(</a:t>
            </a:r>
            <a:r>
              <a:rPr lang="el-GR" sz="3200" b="0"/>
              <a:t>8</a:t>
            </a:r>
            <a:r>
              <a:rPr lang="en-US" sz="3200" b="0"/>
              <a:t> </a:t>
            </a:r>
            <a:r>
              <a:rPr lang="el-GR" sz="3200" b="0"/>
              <a:t>από</a:t>
            </a:r>
            <a:r>
              <a:rPr lang="en-US" sz="3200" b="0"/>
              <a:t> 8</a:t>
            </a:r>
            <a:r>
              <a:rPr lang="el-GR" sz="3200" b="0"/>
              <a:t>)</a:t>
            </a:r>
            <a:endParaRPr lang="el-GR"/>
          </a:p>
        </p:txBody>
      </p:sp>
      <p:sp>
        <p:nvSpPr>
          <p:cNvPr id="3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CF2BA6-4297-427C-BD9B-2422066A6D1B}" type="slidenum">
              <a:t>13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" name="Ομάδα 43"/>
          <p:cNvGrpSpPr/>
          <p:nvPr/>
        </p:nvGrpSpPr>
        <p:grpSpPr>
          <a:xfrm>
            <a:off x="1810145" y="1916829"/>
            <a:ext cx="5544382" cy="3414964"/>
            <a:chOff x="1810145" y="1916829"/>
            <a:chExt cx="5544382" cy="3414964"/>
          </a:xfrm>
        </p:grpSpPr>
        <p:cxnSp>
          <p:nvCxnSpPr>
            <p:cNvPr id="5" name="Ευθεία γραμμή σύνδεσης 27"/>
            <p:cNvCxnSpPr/>
            <p:nvPr/>
          </p:nvCxnSpPr>
          <p:spPr>
            <a:xfrm>
              <a:off x="3444416" y="2588355"/>
              <a:ext cx="2304261" cy="0"/>
            </a:xfrm>
            <a:prstGeom prst="straightConnector1">
              <a:avLst/>
            </a:prstGeom>
            <a:noFill/>
            <a:ln w="50804" cap="flat">
              <a:solidFill>
                <a:srgbClr val="C00000"/>
              </a:solidFill>
              <a:prstDash val="solid"/>
            </a:ln>
          </p:spPr>
        </p:cxnSp>
        <p:sp>
          <p:nvSpPr>
            <p:cNvPr id="6" name="Freeform 80"/>
            <p:cNvSpPr/>
            <p:nvPr/>
          </p:nvSpPr>
          <p:spPr>
            <a:xfrm rot="16200004">
              <a:off x="5030087" y="2472437"/>
              <a:ext cx="1343052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075D22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7" name="Freeform 80"/>
            <p:cNvSpPr/>
            <p:nvPr/>
          </p:nvSpPr>
          <p:spPr>
            <a:xfrm rot="18232331">
              <a:off x="5506370" y="2648925"/>
              <a:ext cx="1343052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E46C0A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8" name="Freeform 80"/>
            <p:cNvSpPr/>
            <p:nvPr/>
          </p:nvSpPr>
          <p:spPr>
            <a:xfrm rot="7305212">
              <a:off x="4695846" y="3993907"/>
              <a:ext cx="1343052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E46C0A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9" name="Freeform 80"/>
            <p:cNvSpPr/>
            <p:nvPr/>
          </p:nvSpPr>
          <p:spPr>
            <a:xfrm rot="5400013">
              <a:off x="5047680" y="4045205"/>
              <a:ext cx="1343052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075D22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10" name="Freeform 80"/>
            <p:cNvSpPr/>
            <p:nvPr/>
          </p:nvSpPr>
          <p:spPr>
            <a:xfrm rot="5400013">
              <a:off x="2700497" y="4106890"/>
              <a:ext cx="1343052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075D22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11" name="Freeform 80"/>
            <p:cNvSpPr/>
            <p:nvPr/>
          </p:nvSpPr>
          <p:spPr>
            <a:xfrm rot="6843385">
              <a:off x="2393305" y="4065843"/>
              <a:ext cx="1343052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E46C0A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12" name="Freeform 80"/>
            <p:cNvSpPr/>
            <p:nvPr/>
          </p:nvSpPr>
          <p:spPr>
            <a:xfrm rot="18232331">
              <a:off x="3151708" y="2685282"/>
              <a:ext cx="1343052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E46C0A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13" name="Freeform 80"/>
            <p:cNvSpPr/>
            <p:nvPr/>
          </p:nvSpPr>
          <p:spPr>
            <a:xfrm rot="16200004">
              <a:off x="2702829" y="2573734"/>
              <a:ext cx="1343052" cy="231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075D22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14" name="Freeform 80"/>
            <p:cNvSpPr/>
            <p:nvPr/>
          </p:nvSpPr>
          <p:spPr>
            <a:xfrm>
              <a:off x="3464634" y="3236811"/>
              <a:ext cx="1512170" cy="504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004A82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15" name="Freeform 80"/>
            <p:cNvSpPr/>
            <p:nvPr/>
          </p:nvSpPr>
          <p:spPr>
            <a:xfrm>
              <a:off x="5819342" y="3174623"/>
              <a:ext cx="1512170" cy="504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004A82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16" name="Έλλειψη 7"/>
            <p:cNvSpPr/>
            <p:nvPr/>
          </p:nvSpPr>
          <p:spPr>
            <a:xfrm>
              <a:off x="6922483" y="3236811"/>
              <a:ext cx="432044" cy="3798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545C3"/>
            </a:solidFill>
            <a:ln w="25402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Η</a:t>
              </a:r>
            </a:p>
          </p:txBody>
        </p:sp>
        <p:sp>
          <p:nvSpPr>
            <p:cNvPr id="17" name="Freeform 80"/>
            <p:cNvSpPr/>
            <p:nvPr/>
          </p:nvSpPr>
          <p:spPr>
            <a:xfrm rot="10561136">
              <a:off x="4112696" y="3249493"/>
              <a:ext cx="1512170" cy="504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004A82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18" name="Έλλειψη 9"/>
            <p:cNvSpPr/>
            <p:nvPr/>
          </p:nvSpPr>
          <p:spPr>
            <a:xfrm>
              <a:off x="5594536" y="3265432"/>
              <a:ext cx="240578" cy="24315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545C3"/>
            </a:solidFill>
            <a:ln w="25402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</a:t>
              </a:r>
              <a:endPara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80"/>
            <p:cNvSpPr/>
            <p:nvPr/>
          </p:nvSpPr>
          <p:spPr>
            <a:xfrm rot="10453122">
              <a:off x="1810145" y="3256452"/>
              <a:ext cx="1512170" cy="504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solidFill>
              <a:srgbClr val="004A82"/>
            </a:soli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20" name="Έλλειψη 16"/>
            <p:cNvSpPr/>
            <p:nvPr/>
          </p:nvSpPr>
          <p:spPr>
            <a:xfrm>
              <a:off x="1816748" y="3361178"/>
              <a:ext cx="432044" cy="3798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545C3"/>
            </a:solidFill>
            <a:ln w="25402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Η</a:t>
              </a:r>
            </a:p>
          </p:txBody>
        </p:sp>
        <p:sp>
          <p:nvSpPr>
            <p:cNvPr id="21" name="Έλλειψη 18"/>
            <p:cNvSpPr/>
            <p:nvPr/>
          </p:nvSpPr>
          <p:spPr>
            <a:xfrm>
              <a:off x="3211912" y="3307970"/>
              <a:ext cx="240578" cy="24315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545C3"/>
            </a:solidFill>
            <a:ln w="25402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</a:t>
              </a:r>
              <a:endPara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cxnSp>
          <p:nvCxnSpPr>
            <p:cNvPr id="22" name="Ευθεία γραμμή σύνδεσης 26"/>
            <p:cNvCxnSpPr/>
            <p:nvPr/>
          </p:nvCxnSpPr>
          <p:spPr>
            <a:xfrm>
              <a:off x="4091144" y="2454542"/>
              <a:ext cx="2304261" cy="0"/>
            </a:xfrm>
            <a:prstGeom prst="straightConnector1">
              <a:avLst/>
            </a:prstGeom>
            <a:noFill/>
            <a:ln w="50804" cap="flat">
              <a:solidFill>
                <a:srgbClr val="820000"/>
              </a:solidFill>
              <a:prstDash val="solid"/>
            </a:ln>
          </p:spPr>
        </p:cxnSp>
        <p:cxnSp>
          <p:nvCxnSpPr>
            <p:cNvPr id="23" name="Ευθεία γραμμή σύνδεσης 28"/>
            <p:cNvCxnSpPr/>
            <p:nvPr/>
          </p:nvCxnSpPr>
          <p:spPr>
            <a:xfrm>
              <a:off x="2939018" y="4470766"/>
              <a:ext cx="2304261" cy="0"/>
            </a:xfrm>
            <a:prstGeom prst="straightConnector1">
              <a:avLst/>
            </a:prstGeom>
            <a:noFill/>
            <a:ln w="50804" cap="flat">
              <a:solidFill>
                <a:srgbClr val="820000"/>
              </a:solidFill>
              <a:prstDash val="solid"/>
            </a:ln>
          </p:spPr>
        </p:cxnSp>
        <p:cxnSp>
          <p:nvCxnSpPr>
            <p:cNvPr id="24" name="Ευθεία γραμμή σύνδεσης 29"/>
            <p:cNvCxnSpPr/>
            <p:nvPr/>
          </p:nvCxnSpPr>
          <p:spPr>
            <a:xfrm>
              <a:off x="3397352" y="4614784"/>
              <a:ext cx="2304261" cy="0"/>
            </a:xfrm>
            <a:prstGeom prst="straightConnector1">
              <a:avLst/>
            </a:prstGeom>
            <a:noFill/>
            <a:ln w="50804" cap="flat">
              <a:solidFill>
                <a:srgbClr val="C00000"/>
              </a:solidFill>
              <a:prstDash val="soli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30"/>
                <p:cNvSpPr txBox="1"/>
                <p:nvPr/>
              </p:nvSpPr>
              <p:spPr>
                <a:xfrm>
                  <a:off x="2087236" y="2026621"/>
                  <a:ext cx="1338297" cy="424281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20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Orbital</a:t>
                  </a:r>
                  <a:endParaRPr lang="el-GR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5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36" y="2026621"/>
                  <a:ext cx="1338297" cy="42428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8571" b="-17143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31"/>
                <p:cNvSpPr txBox="1"/>
                <p:nvPr/>
              </p:nvSpPr>
              <p:spPr>
                <a:xfrm>
                  <a:off x="3681109" y="1925488"/>
                  <a:ext cx="1338297" cy="40011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20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Orbital</a:t>
                  </a:r>
                  <a:endParaRPr lang="el-GR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6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109" y="1925488"/>
                  <a:ext cx="1338297" cy="4001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231" b="-27692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Ευθύγραμμο βέλος σύνδεσης 33"/>
            <p:cNvCxnSpPr/>
            <p:nvPr/>
          </p:nvCxnSpPr>
          <p:spPr>
            <a:xfrm>
              <a:off x="2984373" y="2356591"/>
              <a:ext cx="252200" cy="241969"/>
            </a:xfrm>
            <a:prstGeom prst="straightConnector1">
              <a:avLst/>
            </a:prstGeom>
            <a:noFill/>
            <a:ln w="9528" cap="flat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8" name="Ευθύγραμμο βέλος σύνδεσης 34"/>
            <p:cNvCxnSpPr/>
            <p:nvPr/>
          </p:nvCxnSpPr>
          <p:spPr>
            <a:xfrm>
              <a:off x="3824642" y="2217438"/>
              <a:ext cx="120765" cy="289673"/>
            </a:xfrm>
            <a:prstGeom prst="straightConnector1">
              <a:avLst/>
            </a:prstGeom>
            <a:noFill/>
            <a:ln w="9528" cap="flat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9" name="Ευθύγραμμο βέλος σύνδεσης 36"/>
            <p:cNvCxnSpPr/>
            <p:nvPr/>
          </p:nvCxnSpPr>
          <p:spPr>
            <a:xfrm>
              <a:off x="4437948" y="3004407"/>
              <a:ext cx="101910" cy="422343"/>
            </a:xfrm>
            <a:prstGeom prst="straightConnector1">
              <a:avLst/>
            </a:prstGeom>
            <a:noFill/>
            <a:ln w="9528" cap="flat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30" name="TextBox 38"/>
            <p:cNvSpPr txBox="1"/>
            <p:nvPr/>
          </p:nvSpPr>
          <p:spPr>
            <a:xfrm>
              <a:off x="4042983" y="2702884"/>
              <a:ext cx="1617345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Sigma bond</a:t>
              </a:r>
              <a:endPara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TextBox 39"/>
            <p:cNvSpPr txBox="1"/>
            <p:nvPr/>
          </p:nvSpPr>
          <p:spPr>
            <a:xfrm>
              <a:off x="4033262" y="4063081"/>
              <a:ext cx="112655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pi-bond</a:t>
              </a:r>
              <a:endPara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TextBox 40"/>
            <p:cNvSpPr txBox="1"/>
            <p:nvPr/>
          </p:nvSpPr>
          <p:spPr>
            <a:xfrm>
              <a:off x="3991868" y="4558338"/>
              <a:ext cx="112655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pi-bond</a:t>
              </a:r>
              <a:endPara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TextBox 41"/>
            <p:cNvSpPr txBox="1"/>
            <p:nvPr/>
          </p:nvSpPr>
          <p:spPr>
            <a:xfrm>
              <a:off x="3141887" y="4931679"/>
              <a:ext cx="3195626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Orbital structure of ethyne</a:t>
              </a:r>
              <a:endPara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2000"/>
              </a:lnSpc>
            </a:pPr>
            <a:r>
              <a:rPr lang="el-GR" dirty="0"/>
              <a:t>Σχηματισμός απλών, διπλών, τριπλών δεσμών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467541" y="1323497"/>
            <a:ext cx="8229600" cy="704480"/>
          </a:xfrm>
        </p:spPr>
        <p:txBody>
          <a:bodyPr/>
          <a:lstStyle/>
          <a:p>
            <a:pPr marL="0" lvl="0" indent="0">
              <a:lnSpc>
                <a:spcPct val="102000"/>
              </a:lnSpc>
              <a:buNone/>
            </a:pPr>
            <a:r>
              <a:rPr lang="el-GR" dirty="0"/>
              <a:t>Παρακολουθείστε </a:t>
            </a:r>
            <a:r>
              <a:rPr lang="el-GR" dirty="0" smtClean="0"/>
              <a:t>το </a:t>
            </a:r>
            <a:r>
              <a:rPr lang="el-GR" dirty="0"/>
              <a:t>παρακάτω βίντεο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2CD80B-DF3B-42EC-B4F2-BAA9FCB586D4}" type="slidenum">
              <a:t>14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52" y="2220629"/>
            <a:ext cx="432044" cy="4320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1259631" y="2191012"/>
            <a:ext cx="6174431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3"/>
              </a:rPr>
              <a:t>Covalent Bonds | Cell Biology | Biochemistry 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6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/>
              <a:t>Τέλος Ενότητας</a:t>
            </a:r>
          </a:p>
        </p:txBody>
      </p:sp>
      <p:sp>
        <p:nvSpPr>
          <p:cNvPr id="3" name="Υπότιτλος 7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Ομάδα 1"/>
          <p:cNvGrpSpPr/>
          <p:nvPr/>
        </p:nvGrpSpPr>
        <p:grpSpPr>
          <a:xfrm>
            <a:off x="1767635" y="5931173"/>
            <a:ext cx="5828697" cy="768534"/>
            <a:chOff x="1767635" y="5931173"/>
            <a:chExt cx="5828697" cy="76853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67635" y="5931173"/>
              <a:ext cx="1971674" cy="70200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2" descr="C:\Users\alex\Desktop\logo.png"/>
            <p:cNvPicPr>
              <a:picLocks noChangeAspect="1"/>
            </p:cNvPicPr>
            <p:nvPr/>
          </p:nvPicPr>
          <p:blipFill>
            <a:blip r:embed="rId4"/>
            <a:srcRect t="8214"/>
            <a:stretch>
              <a:fillRect/>
            </a:stretch>
          </p:blipFill>
          <p:spPr>
            <a:xfrm>
              <a:off x="3923928" y="5931173"/>
              <a:ext cx="3672404" cy="76853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 sz="4400"/>
              <a:t>Σημειώματα</a:t>
            </a:r>
          </a:p>
        </p:txBody>
      </p:sp>
      <p:sp>
        <p:nvSpPr>
          <p:cNvPr id="3" name="Subtitle 1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. «Οργανική Χημεία.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Χημεία του Άνθρακα». 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  <a:p>
            <a:pPr lvl="0"/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4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Περιοδικός Πίνακας </a:t>
            </a:r>
          </a:p>
        </p:txBody>
      </p:sp>
      <p:sp>
        <p:nvSpPr>
          <p:cNvPr id="3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F77B1F-778F-4F6C-A5E1-04E95C197ECE}" type="slidenum">
              <a:t>2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Picture 4" descr="Periodic table of elements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436221"/>
            <a:ext cx="5715000" cy="4000500"/>
          </a:xfrm>
        </p:spPr>
      </p:pic>
      <p:sp>
        <p:nvSpPr>
          <p:cNvPr id="5" name="TextBox 6"/>
          <p:cNvSpPr txBox="1"/>
          <p:nvPr/>
        </p:nvSpPr>
        <p:spPr>
          <a:xfrm>
            <a:off x="3743911" y="5469310"/>
            <a:ext cx="165617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3"/>
              </a:rPr>
              <a:t>Dynamic Periodic Table</a:t>
            </a:r>
            <a:endParaRPr lang="el-G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Διατήρηση Σημειωμάτων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ο Σημείωμα Αναφοράς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ο Σημείωμα Αδειοδότησης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η δήλωση </a:t>
            </a:r>
            <a:r>
              <a:rPr lang="el-GR" sz="2000"/>
              <a:t>Δ</a:t>
            </a:r>
            <a:r>
              <a:rPr lang="en-US" sz="2000"/>
              <a:t>ιατήρησης Σημειωμάτων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το Σημείωμα Χρήσης Έργων Τρίτων (εφόσον υπάρχει)</a:t>
            </a:r>
          </a:p>
          <a:p>
            <a:pPr marL="0" lvl="0" indent="0">
              <a:buNone/>
            </a:pPr>
            <a:r>
              <a:rPr lang="el-GR"/>
              <a:t>μαζί με τους συνοδευόμενους υπερσυνδέσμους.</a:t>
            </a:r>
          </a:p>
          <a:p>
            <a:pPr lvl="0"/>
            <a:endParaRPr lang="el-GR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40766"/>
            <a:ext cx="8229600" cy="4525959"/>
          </a:xfrm>
        </p:spPr>
        <p:txBody>
          <a:bodyPr/>
          <a:lstStyle/>
          <a:p>
            <a:pPr lvl="0"/>
            <a:r>
              <a:rPr lang="el-GR" sz="2000"/>
              <a:t>Το παρόν εκπαιδευτικό υλικό έχει αναπτυχθεί στ</a:t>
            </a:r>
            <a:r>
              <a:rPr lang="en-US" sz="2000"/>
              <a:t>o</a:t>
            </a:r>
            <a:r>
              <a:rPr lang="el-GR" sz="2000"/>
              <a:t> πλαίσι</a:t>
            </a:r>
            <a:r>
              <a:rPr lang="en-US" sz="2000"/>
              <a:t>o</a:t>
            </a:r>
            <a:r>
              <a:rPr lang="el-GR" sz="2000"/>
              <a:t> του εκπαιδευτικού έργου του διδάσκοντα.</a:t>
            </a:r>
            <a:endParaRPr lang="en-US" sz="2000"/>
          </a:p>
          <a:p>
            <a:pPr lvl="0"/>
            <a:r>
              <a:rPr lang="el-GR" sz="2000"/>
              <a:t>Το έργο «</a:t>
            </a:r>
            <a:r>
              <a:rPr lang="el-GR" sz="2000" b="1"/>
              <a:t>Ανοικτά Ακαδημαϊκά Μαθήματα στο ΤΕΙ Αθήνας</a:t>
            </a:r>
            <a:r>
              <a:rPr lang="el-GR" sz="2000"/>
              <a:t>» έχει χρηματοδοτήσει μόνο την αναδιαμόρφωση του εκπαιδευτικού υλικού. </a:t>
            </a:r>
            <a:endParaRPr lang="en-US" sz="2000"/>
          </a:p>
          <a:p>
            <a:pPr lvl="0"/>
            <a:r>
              <a:rPr lang="el-GR" sz="200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67" y="4653134"/>
            <a:ext cx="5501643" cy="13868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Χημεία του άνθρακα</a:t>
            </a:r>
            <a:r>
              <a:rPr lang="en-US"/>
              <a:t> </a:t>
            </a:r>
            <a:r>
              <a:rPr lang="en-US" sz="3200" b="0"/>
              <a:t>(1 </a:t>
            </a:r>
            <a:r>
              <a:rPr lang="el-GR" sz="3200" b="0"/>
              <a:t>από</a:t>
            </a:r>
            <a:r>
              <a:rPr lang="en-US" sz="3200" b="0"/>
              <a:t> 8</a:t>
            </a:r>
            <a:r>
              <a:rPr lang="el-GR" sz="3200" b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196748"/>
                <a:ext cx="6052651" cy="4032449"/>
              </a:xfrm>
            </p:spPr>
            <p:txBody>
              <a:bodyPr/>
              <a:lstStyle/>
              <a:p>
                <a:pPr lvl="0"/>
                <a:r>
                  <a:rPr lang="el-GR" dirty="0"/>
                  <a:t>Φυσικές ιδιότητες του άνθρακα</a:t>
                </a:r>
              </a:p>
              <a:p>
                <a:pPr lvl="0"/>
                <a:r>
                  <a:rPr lang="el-GR" dirty="0"/>
                  <a:t>Ατομικός αριθμός: 6</a:t>
                </a:r>
                <a:br>
                  <a:rPr lang="el-GR" dirty="0"/>
                </a:br>
                <a:r>
                  <a:rPr lang="el-GR" dirty="0"/>
                  <a:t>Μέση ατομική μάζα: 12.011 </a:t>
                </a:r>
                <a:br>
                  <a:rPr lang="el-GR" dirty="0"/>
                </a:br>
                <a:r>
                  <a:rPr lang="el-GR" dirty="0"/>
                  <a:t>Σημείο τήξεως: 3823 K (3550°C </a:t>
                </a:r>
                <a:r>
                  <a:rPr lang="el-GR" dirty="0" err="1"/>
                  <a:t>or</a:t>
                </a:r>
                <a:r>
                  <a:rPr lang="el-GR" dirty="0"/>
                  <a:t> 6422°F) </a:t>
                </a:r>
                <a:br>
                  <a:rPr lang="el-GR" dirty="0"/>
                </a:br>
                <a:r>
                  <a:rPr lang="el-GR" dirty="0"/>
                  <a:t>Σημείο ζέσεως: 4098 K (3825°C </a:t>
                </a:r>
                <a:r>
                  <a:rPr lang="el-GR" dirty="0" err="1"/>
                  <a:t>or</a:t>
                </a:r>
                <a:r>
                  <a:rPr lang="el-GR" dirty="0"/>
                  <a:t> 6917°F) </a:t>
                </a:r>
                <a:br>
                  <a:rPr lang="el-GR" dirty="0"/>
                </a:br>
                <a:r>
                  <a:rPr lang="el-GR" dirty="0"/>
                  <a:t>Πυκνότητα: 2.267g/cu.cm.</a:t>
                </a:r>
                <a:br>
                  <a:rPr lang="el-GR" dirty="0"/>
                </a:br>
                <a:r>
                  <a:rPr lang="el-GR" dirty="0"/>
                  <a:t>Ταχύτητα μετάδοσης ήχου[/m s-1]: 18350 </a:t>
                </a:r>
                <a:br>
                  <a:rPr lang="el-GR" dirty="0"/>
                </a:br>
                <a:r>
                  <a:rPr lang="el-GR" dirty="0"/>
                  <a:t>Σκληρότητα σε κλίμακα </a:t>
                </a:r>
                <a:r>
                  <a:rPr lang="el-GR" dirty="0" err="1"/>
                  <a:t>Mohs</a:t>
                </a:r>
                <a:r>
                  <a:rPr lang="el-GR" dirty="0"/>
                  <a:t>: 0.5 </a:t>
                </a:r>
                <a:br>
                  <a:rPr lang="el-GR" dirty="0"/>
                </a:br>
                <a:r>
                  <a:rPr lang="el-GR" dirty="0"/>
                  <a:t>Σταθερά ισομερή: 2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i="1">
                            <a:latin typeface="Cambria Math"/>
                          </a:rPr>
                        </m:ctrlPr>
                      </m:sPrePr>
                      <m:sub>
                        <m:r>
                          <a:rPr lang="el-GR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l-GR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dirty="0"/>
                  <a:t> (99%)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i="1">
                            <a:latin typeface="Cambria Math"/>
                          </a:rPr>
                        </m:ctrlPr>
                      </m:sPrePr>
                      <m:sub>
                        <m:r>
                          <a:rPr lang="el-GR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l-GR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dirty="0"/>
                  <a:t> (1%)</a:t>
                </a:r>
                <a:endParaRPr lang="el-GR" dirty="0"/>
              </a:p>
              <a:p>
                <a:pPr lvl="0"/>
                <a:endParaRPr lang="el-GR" dirty="0"/>
              </a:p>
              <a:p>
                <a:pPr lvl="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48"/>
                <a:ext cx="6052651" cy="4032449"/>
              </a:xfrm>
              <a:blipFill rotWithShape="0">
                <a:blip r:embed="rId3"/>
                <a:stretch>
                  <a:fillRect l="-1309" t="-755" b="-4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231F05-57B0-42FA-A424-135C427DD32D}" type="slidenum">
              <a:t>3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491883" y="4653134"/>
            <a:ext cx="504053" cy="432044"/>
          </a:xfrm>
          <a:prstGeom prst="rect">
            <a:avLst/>
          </a:prstGeom>
          <a:noFill/>
          <a:ln w="25402" cap="flat">
            <a:solidFill>
              <a:srgbClr val="004A8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788027" y="4666786"/>
            <a:ext cx="504053" cy="432044"/>
          </a:xfrm>
          <a:prstGeom prst="rect">
            <a:avLst/>
          </a:prstGeom>
          <a:noFill/>
          <a:ln w="25402" cap="flat">
            <a:solidFill>
              <a:srgbClr val="004A8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7" name="Ομάδα 32"/>
          <p:cNvGrpSpPr/>
          <p:nvPr/>
        </p:nvGrpSpPr>
        <p:grpSpPr>
          <a:xfrm>
            <a:off x="6660233" y="1628802"/>
            <a:ext cx="2166688" cy="1656179"/>
            <a:chOff x="6660233" y="1628802"/>
            <a:chExt cx="2166688" cy="1656179"/>
          </a:xfrm>
        </p:grpSpPr>
        <p:sp>
          <p:nvSpPr>
            <p:cNvPr id="8" name="Ορθογώνιο 7"/>
            <p:cNvSpPr/>
            <p:nvPr/>
          </p:nvSpPr>
          <p:spPr>
            <a:xfrm>
              <a:off x="6730706" y="1628802"/>
              <a:ext cx="2051246" cy="1656179"/>
            </a:xfrm>
            <a:prstGeom prst="rect">
              <a:avLst/>
            </a:prstGeom>
            <a:noFill/>
            <a:ln w="25402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Ορθογώνιο 9"/>
            <p:cNvSpPr/>
            <p:nvPr/>
          </p:nvSpPr>
          <p:spPr>
            <a:xfrm>
              <a:off x="7341799" y="1916829"/>
              <a:ext cx="288036" cy="288036"/>
            </a:xfrm>
            <a:prstGeom prst="rect">
              <a:avLst/>
            </a:prstGeom>
            <a:noFill/>
            <a:ln w="25402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10" name="Ευθύγραμμο βέλος σύνδεσης 11"/>
            <p:cNvCxnSpPr/>
            <p:nvPr/>
          </p:nvCxnSpPr>
          <p:spPr>
            <a:xfrm flipV="1">
              <a:off x="7413808" y="1916829"/>
              <a:ext cx="0" cy="216027"/>
            </a:xfrm>
            <a:prstGeom prst="straightConnector1">
              <a:avLst/>
            </a:prstGeom>
            <a:noFill/>
            <a:ln w="22229" cap="flat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1" name="Ευθύγραμμο βέλος σύνδεσης 12"/>
            <p:cNvCxnSpPr/>
            <p:nvPr/>
          </p:nvCxnSpPr>
          <p:spPr>
            <a:xfrm flipH="1">
              <a:off x="7517629" y="1971336"/>
              <a:ext cx="14228" cy="161520"/>
            </a:xfrm>
            <a:prstGeom prst="straightConnector1">
              <a:avLst/>
            </a:prstGeom>
            <a:noFill/>
            <a:ln w="22229" cap="flat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12" name="Ορθογώνιο 15"/>
            <p:cNvSpPr/>
            <p:nvPr/>
          </p:nvSpPr>
          <p:spPr>
            <a:xfrm>
              <a:off x="7733163" y="1827327"/>
              <a:ext cx="256699" cy="233519"/>
            </a:xfrm>
            <a:prstGeom prst="rect">
              <a:avLst/>
            </a:prstGeom>
            <a:noFill/>
            <a:ln w="25402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13" name="Ευθύγραμμο βέλος σύνδεσης 16"/>
            <p:cNvCxnSpPr/>
            <p:nvPr/>
          </p:nvCxnSpPr>
          <p:spPr>
            <a:xfrm flipV="1">
              <a:off x="7845853" y="1844820"/>
              <a:ext cx="0" cy="216027"/>
            </a:xfrm>
            <a:prstGeom prst="straightConnector1">
              <a:avLst/>
            </a:prstGeom>
            <a:noFill/>
            <a:ln w="22229" cap="flat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14" name="Ορθογώνιο 17"/>
            <p:cNvSpPr/>
            <p:nvPr/>
          </p:nvSpPr>
          <p:spPr>
            <a:xfrm>
              <a:off x="8108469" y="1827327"/>
              <a:ext cx="256699" cy="233519"/>
            </a:xfrm>
            <a:prstGeom prst="rect">
              <a:avLst/>
            </a:prstGeom>
            <a:noFill/>
            <a:ln w="25402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15" name="Ευθύγραμμο βέλος σύνδεσης 18"/>
            <p:cNvCxnSpPr/>
            <p:nvPr/>
          </p:nvCxnSpPr>
          <p:spPr>
            <a:xfrm flipV="1">
              <a:off x="8221160" y="1844820"/>
              <a:ext cx="0" cy="216027"/>
            </a:xfrm>
            <a:prstGeom prst="straightConnector1">
              <a:avLst/>
            </a:prstGeom>
            <a:noFill/>
            <a:ln w="22229" cap="flat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16" name="Ορθογώνιο 19"/>
            <p:cNvSpPr/>
            <p:nvPr/>
          </p:nvSpPr>
          <p:spPr>
            <a:xfrm>
              <a:off x="8462333" y="1827327"/>
              <a:ext cx="256699" cy="233519"/>
            </a:xfrm>
            <a:prstGeom prst="rect">
              <a:avLst/>
            </a:prstGeom>
            <a:noFill/>
            <a:ln w="25402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7" name="Ορθογώνιο 20"/>
            <p:cNvSpPr/>
            <p:nvPr/>
          </p:nvSpPr>
          <p:spPr>
            <a:xfrm>
              <a:off x="7068156" y="2708919"/>
              <a:ext cx="288036" cy="288036"/>
            </a:xfrm>
            <a:prstGeom prst="rect">
              <a:avLst/>
            </a:prstGeom>
            <a:noFill/>
            <a:ln w="25402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18" name="Ευθύγραμμο βέλος σύνδεσης 21"/>
            <p:cNvCxnSpPr/>
            <p:nvPr/>
          </p:nvCxnSpPr>
          <p:spPr>
            <a:xfrm flipV="1">
              <a:off x="7140165" y="2708919"/>
              <a:ext cx="0" cy="216027"/>
            </a:xfrm>
            <a:prstGeom prst="straightConnector1">
              <a:avLst/>
            </a:prstGeom>
            <a:noFill/>
            <a:ln w="22229" cap="flat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9" name="Ευθύγραμμο βέλος σύνδεσης 22"/>
            <p:cNvCxnSpPr/>
            <p:nvPr/>
          </p:nvCxnSpPr>
          <p:spPr>
            <a:xfrm flipH="1">
              <a:off x="7243986" y="2763426"/>
              <a:ext cx="14228" cy="161520"/>
            </a:xfrm>
            <a:prstGeom prst="straightConnector1">
              <a:avLst/>
            </a:prstGeom>
            <a:noFill/>
            <a:ln w="22229" cap="flat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0" name="Ευθύγραμμο βέλος σύνδεσης 24"/>
            <p:cNvCxnSpPr/>
            <p:nvPr/>
          </p:nvCxnSpPr>
          <p:spPr>
            <a:xfrm flipV="1">
              <a:off x="6909745" y="1713292"/>
              <a:ext cx="0" cy="1469313"/>
            </a:xfrm>
            <a:prstGeom prst="straightConnector1">
              <a:avLst/>
            </a:prstGeom>
            <a:noFill/>
            <a:ln w="9528" cap="flat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21" name="TextBox 25"/>
            <p:cNvSpPr txBox="1"/>
            <p:nvPr/>
          </p:nvSpPr>
          <p:spPr>
            <a:xfrm>
              <a:off x="7364449" y="2143893"/>
              <a:ext cx="38600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2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</a:t>
              </a:r>
              <a:endPara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6"/>
                <p:cNvSpPr txBox="1"/>
                <p:nvPr/>
              </p:nvSpPr>
              <p:spPr>
                <a:xfrm>
                  <a:off x="7669950" y="2032894"/>
                  <a:ext cx="446144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l-GR" sz="12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2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endParaRPr lang="el-GR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2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950" y="2032894"/>
                  <a:ext cx="44614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6522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7"/>
                <p:cNvSpPr txBox="1"/>
                <p:nvPr/>
              </p:nvSpPr>
              <p:spPr>
                <a:xfrm>
                  <a:off x="8017879" y="2007857"/>
                  <a:ext cx="446144" cy="29162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l-GR" sz="12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2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a14:m>
                  <a:endParaRPr lang="el-GR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3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879" y="2007857"/>
                  <a:ext cx="446144" cy="2916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2083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8"/>
                <p:cNvSpPr txBox="1"/>
                <p:nvPr/>
              </p:nvSpPr>
              <p:spPr>
                <a:xfrm>
                  <a:off x="8380777" y="2032894"/>
                  <a:ext cx="446144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l-GR" sz="12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2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endParaRPr lang="el-GR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0777" y="2032894"/>
                  <a:ext cx="44614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0" b="-106522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9"/>
            <p:cNvSpPr txBox="1"/>
            <p:nvPr/>
          </p:nvSpPr>
          <p:spPr>
            <a:xfrm>
              <a:off x="7065212" y="2977487"/>
              <a:ext cx="38600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1s</a:t>
              </a:r>
              <a:endPara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TextBox 30"/>
            <p:cNvSpPr txBox="1"/>
            <p:nvPr/>
          </p:nvSpPr>
          <p:spPr>
            <a:xfrm rot="16200004">
              <a:off x="6438478" y="2291198"/>
              <a:ext cx="72051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ENERGY</a:t>
              </a:r>
              <a:endPara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27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49055" y="5229197"/>
            <a:ext cx="1118814" cy="11731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Ορθογώνιο 34"/>
          <p:cNvSpPr/>
          <p:nvPr/>
        </p:nvSpPr>
        <p:spPr>
          <a:xfrm>
            <a:off x="3092745" y="6402289"/>
            <a:ext cx="1031434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myelimu.com</a:t>
            </a:r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Εικόνα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32" y="3789035"/>
            <a:ext cx="2367990" cy="1309795"/>
          </a:xfrm>
          <a:prstGeom prst="rect">
            <a:avLst/>
          </a:prstGeom>
        </p:spPr>
      </p:pic>
      <p:sp>
        <p:nvSpPr>
          <p:cNvPr id="36" name="Rectangle 10"/>
          <p:cNvSpPr/>
          <p:nvPr/>
        </p:nvSpPr>
        <p:spPr>
          <a:xfrm>
            <a:off x="6406237" y="5117680"/>
            <a:ext cx="252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10"/>
              </a:rPr>
              <a:t>AOs-3D-dots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hlinkClick r:id="rId11"/>
              </a:rPr>
              <a:t>Benjah-bmm27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Χημεία του άνθρακα</a:t>
            </a:r>
            <a:r>
              <a:rPr lang="en-US"/>
              <a:t> </a:t>
            </a:r>
            <a:r>
              <a:rPr lang="en-US" sz="3200" b="0"/>
              <a:t>(</a:t>
            </a:r>
            <a:r>
              <a:rPr lang="el-GR" sz="3200" b="0"/>
              <a:t>2</a:t>
            </a:r>
            <a:r>
              <a:rPr lang="en-US" sz="3200" b="0"/>
              <a:t> </a:t>
            </a:r>
            <a:r>
              <a:rPr lang="el-GR" sz="3200" b="0"/>
              <a:t>από</a:t>
            </a:r>
            <a:r>
              <a:rPr lang="en-US" sz="3200" b="0"/>
              <a:t> 8</a:t>
            </a:r>
            <a:r>
              <a:rPr lang="el-GR" sz="3200" b="0"/>
              <a:t>)</a:t>
            </a:r>
            <a:endParaRPr lang="el-GR"/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1763685" y="1268757"/>
            <a:ext cx="5338934" cy="669898"/>
          </a:xfrm>
        </p:spPr>
        <p:txBody>
          <a:bodyPr/>
          <a:lstStyle/>
          <a:p>
            <a:pPr marL="0" lvl="0" indent="0">
              <a:buNone/>
            </a:pPr>
            <a:r>
              <a:rPr lang="el-GR"/>
              <a:t>Συνθετικό ισότοπο, </a:t>
            </a:r>
            <a:r>
              <a:rPr lang="en-US"/>
              <a:t>t</a:t>
            </a:r>
            <a:r>
              <a:rPr lang="en-US" baseline="-25000"/>
              <a:t>1/2</a:t>
            </a:r>
            <a:r>
              <a:rPr lang="el-GR"/>
              <a:t> ~ 5730 έτη</a:t>
            </a:r>
          </a:p>
          <a:p>
            <a:pPr lvl="0"/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010D08-8430-45D1-ABFA-28A075FC2798}" type="slidenum">
              <a:t>4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Ορθογώνιο 5"/>
          <p:cNvSpPr/>
          <p:nvPr/>
        </p:nvSpPr>
        <p:spPr>
          <a:xfrm>
            <a:off x="971595" y="1799027"/>
            <a:ext cx="1894426" cy="4308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β- ακτινοβολία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6"/>
              <p:cNvSpPr/>
              <p:nvPr/>
            </p:nvSpPr>
            <p:spPr>
              <a:xfrm>
                <a:off x="1127336" y="1315437"/>
                <a:ext cx="670886" cy="436909"/>
              </a:xfrm>
              <a:prstGeom prst="rect">
                <a:avLst/>
              </a:prstGeom>
              <a:noFill/>
              <a:ln w="9528" cap="flat">
                <a:solidFill>
                  <a:srgbClr val="004A82"/>
                </a:solidFill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l-GR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6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36" y="1315437"/>
                <a:ext cx="670886" cy="4369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8" cap="flat">
                <a:solidFill>
                  <a:srgbClr val="004A82"/>
                </a:solidFill>
                <a:prstDash val="solid"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7"/>
              <p:cNvSpPr/>
              <p:nvPr/>
            </p:nvSpPr>
            <p:spPr>
              <a:xfrm>
                <a:off x="920270" y="2907215"/>
                <a:ext cx="1997086" cy="436909"/>
              </a:xfrm>
              <a:prstGeom prst="rect">
                <a:avLst/>
              </a:prstGeom>
              <a:noFill/>
              <a:ln w="9528" cap="flat">
                <a:solidFill>
                  <a:srgbClr val="004A82"/>
                </a:solidFill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l-GR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sPre>
                      <m:sPre>
                        <m:sPrePr>
                          <m:ctrlPr>
                            <a:rPr lang="el-GR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7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70" y="2907215"/>
                <a:ext cx="1997086" cy="4369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8" cap="flat">
                <a:solidFill>
                  <a:srgbClr val="004A82"/>
                </a:solidFill>
                <a:prstDash val="solid"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8"/>
          <p:cNvSpPr/>
          <p:nvPr/>
        </p:nvSpPr>
        <p:spPr>
          <a:xfrm>
            <a:off x="827586" y="3578257"/>
            <a:ext cx="2606936" cy="4308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Κοσμική ακτινοβολία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9"/>
              <p:cNvSpPr/>
              <p:nvPr/>
            </p:nvSpPr>
            <p:spPr>
              <a:xfrm>
                <a:off x="683568" y="4392027"/>
                <a:ext cx="1779651" cy="436909"/>
              </a:xfrm>
              <a:prstGeom prst="rect">
                <a:avLst/>
              </a:prstGeom>
              <a:noFill/>
              <a:ln w="9528" cap="flat">
                <a:solidFill>
                  <a:srgbClr val="004A82"/>
                </a:solidFill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l-GR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sPre>
                      <m:sPre>
                        <m:sPrePr>
                          <m:ctrlPr>
                            <a:rPr lang="el-GR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i="0">
                              <a:latin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9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92027"/>
                <a:ext cx="1779651" cy="4369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8" cap="flat">
                <a:solidFill>
                  <a:srgbClr val="004A82"/>
                </a:solidFill>
                <a:prstDash val="solid"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Θέση περιεχομένου 2"/>
          <p:cNvSpPr txBox="1"/>
          <p:nvPr/>
        </p:nvSpPr>
        <p:spPr>
          <a:xfrm>
            <a:off x="2771802" y="4313828"/>
            <a:ext cx="5338934" cy="669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και εισέρχεται στο βιολογικό κύκλο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Θέση περιεχομένου 2"/>
              <p:cNvSpPr txBox="1"/>
              <p:nvPr/>
            </p:nvSpPr>
            <p:spPr>
              <a:xfrm>
                <a:off x="366400" y="5111742"/>
                <a:ext cx="8431892" cy="96970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normAutofit/>
              </a:bodyPr>
              <a:lstStyle/>
              <a:p>
                <a:pPr marL="0" marR="0" lvl="0" indent="0" algn="l" defTabSz="914400" rtl="0" fontAlgn="auto" hangingPunct="1">
                  <a:lnSpc>
                    <a:spcPct val="112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Η περιεκτικότητα βιολογικού δείγματος σε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i="1">
                            <a:latin typeface="Cambria Math"/>
                          </a:rPr>
                        </m:ctrlPr>
                      </m:sPrePr>
                      <m:sub>
                        <m:r>
                          <a:rPr lang="el-GR" i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l-GR" i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l-G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 επιτρέπει τη ραδιοχρονολόγησή του, εφόσον η ηλικία του είναι &lt; 50.000 έτη</a:t>
                </a:r>
                <a:r>
                  <a:rPr lang="en-US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r>
                  <a:rPr lang="el-G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11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00" y="5111742"/>
                <a:ext cx="8431892" cy="969702"/>
              </a:xfrm>
              <a:prstGeom prst="rect">
                <a:avLst/>
              </a:prstGeom>
              <a:blipFill rotWithShape="0">
                <a:blip r:embed="rId5"/>
                <a:stretch>
                  <a:fillRect l="-1085" t="-3145" b="-6289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3600"/>
              <a:t>Χημεία του Άνθρακα </a:t>
            </a:r>
            <a:br>
              <a:rPr lang="el-GR" sz="3600"/>
            </a:br>
            <a:r>
              <a:rPr lang="el-GR" sz="3600" b="0"/>
              <a:t>Υβριδισμός sp3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2195739" y="1538194"/>
            <a:ext cx="3106692" cy="504053"/>
          </a:xfrm>
        </p:spPr>
        <p:txBody>
          <a:bodyPr/>
          <a:lstStyle/>
          <a:p>
            <a:pPr marL="0" lvl="0" indent="0">
              <a:buNone/>
            </a:pPr>
            <a:r>
              <a:rPr lang="el-GR"/>
              <a:t>Μόριο του μεθανίου:</a:t>
            </a:r>
          </a:p>
          <a:p>
            <a:pPr lvl="0"/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C75AEE-08A5-4CD8-A7FB-9FB7A48477AA}" type="slidenum">
              <a:t>5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5" name="Object 6"/>
          <p:cNvGraphicFramePr/>
          <p:nvPr/>
        </p:nvGraphicFramePr>
        <p:xfrm>
          <a:off x="5573716" y="1294918"/>
          <a:ext cx="979486" cy="990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3" imgW="871728" imgH="882396" progId="">
                  <p:embed/>
                </p:oleObj>
              </mc:Choice>
              <mc:Fallback>
                <p:oleObj r:id="rId3" imgW="871728" imgH="88239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3716" y="1294918"/>
                        <a:ext cx="979486" cy="990596"/>
                      </a:xfrm>
                      <a:prstGeom prst="rect">
                        <a:avLst/>
                      </a:prstGeom>
                      <a:noFill/>
                      <a:ln w="9528" cap="flat">
                        <a:solidFill>
                          <a:srgbClr val="004A82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5"/>
              <p:cNvGraphicFramePr>
                <a:graphicFrameLocks noGrp="1"/>
              </p:cNvGraphicFramePr>
              <p:nvPr/>
            </p:nvGraphicFramePr>
            <p:xfrm>
              <a:off x="1462335" y="2420892"/>
              <a:ext cx="6926086" cy="161544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3463043"/>
                    <a:gridCol w="3463043"/>
                  </a:tblGrid>
                  <a:tr h="370844">
                    <a:tc>
                      <a:txBody>
                        <a:bodyPr/>
                        <a:lstStyle/>
                        <a:p>
                          <a:pPr marL="0" marR="0" lvl="0" indent="0" algn="ctr" defTabSz="914400" rtl="0" fontAlgn="auto" hangingPunct="1">
                            <a:lnSpc>
                              <a:spcPct val="100000"/>
                            </a:lnSpc>
                            <a:spcBef>
                              <a:spcPts val="500"/>
                            </a:spcBef>
                            <a:spcAft>
                              <a:spcPts val="0"/>
                            </a:spcAft>
                            <a:buNone/>
                            <a:tabLst/>
                          </a:pPr>
                          <a:r>
                            <a:rPr lang="el-GR" sz="2200" b="1" i="0" u="none" strike="noStrike" cap="none" baseline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Μεμονωμένα άτομα</a:t>
                          </a:r>
                          <a:endParaRPr lang="en-US" sz="2200" b="1" i="0" u="none" strike="noStrike" cap="none" baseline="0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fontAlgn="auto" hangingPunct="1">
                            <a:lnSpc>
                              <a:spcPct val="100000"/>
                            </a:lnSpc>
                            <a:spcBef>
                              <a:spcPts val="500"/>
                            </a:spcBef>
                            <a:spcAft>
                              <a:spcPts val="0"/>
                            </a:spcAft>
                            <a:buNone/>
                            <a:tabLst/>
                          </a:pPr>
                          <a:r>
                            <a:rPr lang="el-GR" sz="2200" b="1" i="0" u="none" strike="noStrike" cap="none" baseline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Τροχιακά σθένους</a:t>
                          </a:r>
                          <a:endParaRPr lang="en-US" sz="2200" b="1" i="0" u="none" strike="noStrike" cap="none" baseline="0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a:txBody>
                      <a:tcPr/>
                    </a:tc>
                  </a:tr>
                  <a:tr h="370844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/>
                            <a:t>H</a:t>
                          </a:r>
                          <a:endParaRPr lang="el-GR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l-GR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200"/>
                        </a:p>
                      </a:txBody>
                      <a:tcPr/>
                    </a:tc>
                  </a:tr>
                  <a:tr h="370844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/>
                            <a:t>C</a:t>
                          </a:r>
                          <a:endParaRPr lang="el-GR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fontAlgn="auto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tabLst/>
                          </a:pP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2s</a:t>
                          </a:r>
                          <a:r>
                            <a:rPr lang="en-US" sz="2200" b="0" i="0" u="none" strike="noStrike" cap="none" baseline="3000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2</a:t>
                          </a: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2p</a:t>
                          </a:r>
                          <a:r>
                            <a:rPr lang="en-US" sz="2200" b="0" i="0" u="none" strike="noStrike" cap="none" baseline="3000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2 </a:t>
                          </a: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(2p: 2p</a:t>
                          </a:r>
                          <a:r>
                            <a:rPr lang="en-US" sz="2200" b="0" i="0" u="none" strike="noStrike" cap="none" baseline="-2500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x</a:t>
                          </a: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, 2p</a:t>
                          </a:r>
                          <a:r>
                            <a:rPr lang="en-US" sz="2200" b="0" i="0" u="none" strike="noStrike" cap="none" baseline="-2500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y</a:t>
                          </a: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, 2p</a:t>
                          </a:r>
                          <a:r>
                            <a:rPr lang="en-US" sz="2200" b="0" i="0" u="none" strike="noStrike" cap="none" baseline="-2500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z</a:t>
                          </a: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)</a:t>
                          </a:r>
                          <a:endParaRPr lang="en-US" sz="2200" b="0" i="0" u="none" strike="noStrike" cap="none" baseline="30000">
                            <a:solidFill>
                              <a:srgbClr val="000000"/>
                            </a:solidFill>
                            <a:latin typeface="Cambria Math" pitchFamily="18"/>
                            <a:ea typeface="Cambria Math" pitchFamily="18"/>
                          </a:endParaRPr>
                        </a:p>
                        <a:p>
                          <a:pPr lvl="0"/>
                          <a:endParaRPr lang="el-GR" sz="2200">
                            <a:latin typeface="Cambria Math" pitchFamily="18"/>
                            <a:ea typeface="Cambria Math" pitchFamily="18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5"/>
              <p:cNvGraphicFramePr>
                <a:graphicFrameLocks noGrp="1"/>
              </p:cNvGraphicFramePr>
              <p:nvPr/>
            </p:nvGraphicFramePr>
            <p:xfrm>
              <a:off x="1462335" y="2420892"/>
              <a:ext cx="6926086" cy="161544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3463043"/>
                    <a:gridCol w="3463043"/>
                  </a:tblGrid>
                  <a:tr h="426720">
                    <a:tc>
                      <a:txBody>
                        <a:bodyPr/>
                        <a:lstStyle/>
                        <a:p>
                          <a:pPr marL="0" marR="0" lvl="0" indent="0" algn="ctr" defTabSz="914400" rtl="0" fontAlgn="auto" hangingPunct="1">
                            <a:lnSpc>
                              <a:spcPct val="100000"/>
                            </a:lnSpc>
                            <a:spcBef>
                              <a:spcPts val="500"/>
                            </a:spcBef>
                            <a:spcAft>
                              <a:spcPts val="0"/>
                            </a:spcAft>
                            <a:buNone/>
                            <a:tabLst/>
                          </a:pPr>
                          <a:r>
                            <a:rPr lang="el-GR" sz="2200" b="1" i="0" u="none" strike="noStrike" cap="none" baseline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Μεμονωμένα άτομα</a:t>
                          </a:r>
                          <a:endParaRPr lang="en-US" sz="2200" b="1" i="0" u="none" strike="noStrike" cap="none" baseline="0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fontAlgn="auto" hangingPunct="1">
                            <a:lnSpc>
                              <a:spcPct val="100000"/>
                            </a:lnSpc>
                            <a:spcBef>
                              <a:spcPts val="500"/>
                            </a:spcBef>
                            <a:spcAft>
                              <a:spcPts val="0"/>
                            </a:spcAft>
                            <a:buNone/>
                            <a:tabLst/>
                          </a:pPr>
                          <a:r>
                            <a:rPr lang="el-GR" sz="2200" b="1" i="0" u="none" strike="noStrike" cap="none" baseline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Τροχιακά σθένους</a:t>
                          </a:r>
                          <a:endParaRPr lang="en-US" sz="2200" b="1" i="0" u="none" strike="noStrike" cap="none" baseline="0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/>
                            <a:t>H</a:t>
                          </a:r>
                          <a:endParaRPr lang="el-GR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76" t="-108451" r="-351" b="-178873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/>
                            <a:t>C</a:t>
                          </a:r>
                          <a:endParaRPr lang="el-GR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fontAlgn="auto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tabLst/>
                          </a:pP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2s</a:t>
                          </a:r>
                          <a:r>
                            <a:rPr lang="en-US" sz="2200" b="0" i="0" u="none" strike="noStrike" cap="none" baseline="3000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2</a:t>
                          </a: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2p</a:t>
                          </a:r>
                          <a:r>
                            <a:rPr lang="en-US" sz="2200" b="0" i="0" u="none" strike="noStrike" cap="none" baseline="3000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2 </a:t>
                          </a: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(2p: 2p</a:t>
                          </a:r>
                          <a:r>
                            <a:rPr lang="en-US" sz="2200" b="0" i="0" u="none" strike="noStrike" cap="none" baseline="-2500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x</a:t>
                          </a: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, 2p</a:t>
                          </a:r>
                          <a:r>
                            <a:rPr lang="en-US" sz="2200" b="0" i="0" u="none" strike="noStrike" cap="none" baseline="-2500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y</a:t>
                          </a: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, 2p</a:t>
                          </a:r>
                          <a:r>
                            <a:rPr lang="en-US" sz="2200" b="0" i="0" u="none" strike="noStrike" cap="none" baseline="-2500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z</a:t>
                          </a:r>
                          <a:r>
                            <a:rPr lang="en-US" sz="2200" b="0" i="0" u="none" strike="noStrike" cap="none" baseline="0">
                              <a:solidFill>
                                <a:srgbClr val="000000"/>
                              </a:solidFill>
                              <a:latin typeface="Cambria Math" pitchFamily="18"/>
                              <a:ea typeface="Cambria Math" pitchFamily="18"/>
                            </a:rPr>
                            <a:t>)</a:t>
                          </a:r>
                          <a:endParaRPr lang="en-US" sz="2200" b="0" i="0" u="none" strike="noStrike" cap="none" baseline="30000">
                            <a:solidFill>
                              <a:srgbClr val="000000"/>
                            </a:solidFill>
                            <a:latin typeface="Cambria Math" pitchFamily="18"/>
                            <a:ea typeface="Cambria Math" pitchFamily="18"/>
                          </a:endParaRPr>
                        </a:p>
                        <a:p>
                          <a:pPr lvl="0"/>
                          <a:endParaRPr lang="el-GR" sz="2200">
                            <a:latin typeface="Cambria Math" pitchFamily="18"/>
                            <a:ea typeface="Cambria Math" pitchFamily="18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Ορθογώνιο 6"/>
          <p:cNvSpPr/>
          <p:nvPr/>
        </p:nvSpPr>
        <p:spPr>
          <a:xfrm>
            <a:off x="1115613" y="4147160"/>
            <a:ext cx="7344817" cy="98488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Άτομα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1s 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τροχιακά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Άτομα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 2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 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και 2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p?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mbria Math" pitchFamily="18"/>
              </a:rPr>
              <a:t>⟹ 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mbria Math" pitchFamily="18"/>
              </a:rPr>
              <a:t>δύο διαφορετικά είδη δεσμών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161827" y="5164064"/>
            <a:ext cx="7154585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Στο μόριο του CH4 ανιχνεύονται </a:t>
            </a:r>
            <a:r>
              <a:rPr lang="el-GR" sz="2400" b="1" i="0" u="none" strike="noStrike" kern="1200" cap="none" spc="0" baseline="0">
                <a:solidFill>
                  <a:srgbClr val="820000"/>
                </a:solidFill>
                <a:uFillTx/>
                <a:latin typeface="Calibri"/>
              </a:rPr>
              <a:t>4 ισοδύναμοι δεσμοί.</a:t>
            </a:r>
          </a:p>
        </p:txBody>
      </p:sp>
      <p:cxnSp>
        <p:nvCxnSpPr>
          <p:cNvPr id="9" name="Ευθύγραμμο βέλος σύνδεσης 9"/>
          <p:cNvCxnSpPr/>
          <p:nvPr/>
        </p:nvCxnSpPr>
        <p:spPr>
          <a:xfrm>
            <a:off x="4499991" y="5589242"/>
            <a:ext cx="0" cy="288027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0" name="Ορθογώνιο 10"/>
          <p:cNvSpPr/>
          <p:nvPr/>
        </p:nvSpPr>
        <p:spPr>
          <a:xfrm>
            <a:off x="1210729" y="5894688"/>
            <a:ext cx="7154585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Δημιουργία </a:t>
            </a:r>
            <a:r>
              <a:rPr lang="el-GR" sz="2400" b="1" i="0" u="none" strike="noStrike" kern="1200" cap="none" spc="0" baseline="0">
                <a:solidFill>
                  <a:srgbClr val="820000"/>
                </a:solidFill>
                <a:uFillTx/>
                <a:latin typeface="Calibri"/>
              </a:rPr>
              <a:t>4 νέων υβριδικών τροχιακών 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στον 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Χημεία του άνθρακα</a:t>
            </a:r>
            <a:r>
              <a:rPr lang="en-US"/>
              <a:t> </a:t>
            </a:r>
            <a:r>
              <a:rPr lang="en-US" sz="3200" b="0"/>
              <a:t>(3 </a:t>
            </a:r>
            <a:r>
              <a:rPr lang="el-GR" sz="3200" b="0"/>
              <a:t>από</a:t>
            </a:r>
            <a:r>
              <a:rPr lang="en-US" sz="3200" b="0"/>
              <a:t> 8</a:t>
            </a:r>
            <a:r>
              <a:rPr lang="el-GR" sz="3200" b="0"/>
              <a:t>)</a:t>
            </a:r>
            <a:endParaRPr lang="el-GR"/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8229600" cy="1368152"/>
          </a:xfrm>
        </p:spPr>
        <p:txBody>
          <a:bodyPr/>
          <a:lstStyle/>
          <a:p>
            <a:pPr marL="0" lvl="0" indent="0" algn="ctr">
              <a:buNone/>
            </a:pPr>
            <a:r>
              <a:rPr lang="el-GR"/>
              <a:t>Τα 4 νέα ισοδύναμα τροχιακά, που σχηματίζονται από τη «μίξη» ενός 2s και τριών 2p τροχιακών, ονομάζονται sp3 υβριδικά τροχιακά.</a:t>
            </a:r>
          </a:p>
          <a:p>
            <a:pPr lvl="0"/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8C78D2-3B82-4FE9-8E07-BB3E5D8EBAD5}" type="slidenum">
              <a:t>6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" name="Ομάδα 20"/>
          <p:cNvGrpSpPr/>
          <p:nvPr/>
        </p:nvGrpSpPr>
        <p:grpSpPr>
          <a:xfrm>
            <a:off x="436168" y="2763838"/>
            <a:ext cx="8022031" cy="2649044"/>
            <a:chOff x="436168" y="2763838"/>
            <a:chExt cx="8022031" cy="2649044"/>
          </a:xfrm>
        </p:grpSpPr>
        <p:sp>
          <p:nvSpPr>
            <p:cNvPr id="6" name="Line 7"/>
            <p:cNvSpPr/>
            <p:nvPr/>
          </p:nvSpPr>
          <p:spPr>
            <a:xfrm flipV="1">
              <a:off x="1676396" y="2763838"/>
              <a:ext cx="0" cy="17526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AutoShape 9"/>
            <p:cNvSpPr/>
            <p:nvPr/>
          </p:nvSpPr>
          <p:spPr>
            <a:xfrm>
              <a:off x="4210053" y="3449638"/>
              <a:ext cx="1600200" cy="228600"/>
            </a:xfrm>
            <a:custGeom>
              <a:avLst>
                <a:gd name="f0" fmla="val 162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004A82"/>
            </a:solidFill>
            <a:ln w="9528" cap="flat">
              <a:solidFill>
                <a:srgbClr val="004A82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endParaRPr>
            </a:p>
          </p:txBody>
        </p:sp>
        <p:sp>
          <p:nvSpPr>
            <p:cNvPr id="8" name="Text Box 10"/>
            <p:cNvSpPr txBox="1"/>
            <p:nvPr/>
          </p:nvSpPr>
          <p:spPr>
            <a:xfrm>
              <a:off x="4211634" y="3068634"/>
              <a:ext cx="1500539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υβριδισμός</a:t>
              </a: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endParaRPr>
            </a:p>
          </p:txBody>
        </p:sp>
        <p:sp>
          <p:nvSpPr>
            <p:cNvPr id="9" name="Line 18"/>
            <p:cNvSpPr/>
            <p:nvPr/>
          </p:nvSpPr>
          <p:spPr>
            <a:xfrm>
              <a:off x="1885950" y="3221038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Line 19"/>
            <p:cNvSpPr/>
            <p:nvPr/>
          </p:nvSpPr>
          <p:spPr>
            <a:xfrm>
              <a:off x="2528892" y="3230566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Line 20"/>
            <p:cNvSpPr/>
            <p:nvPr/>
          </p:nvSpPr>
          <p:spPr>
            <a:xfrm>
              <a:off x="3181353" y="3230566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Text Box 22"/>
            <p:cNvSpPr txBox="1"/>
            <p:nvPr/>
          </p:nvSpPr>
          <p:spPr>
            <a:xfrm>
              <a:off x="3565529" y="2967035"/>
              <a:ext cx="474811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2p</a:t>
              </a:r>
            </a:p>
          </p:txBody>
        </p:sp>
        <p:sp>
          <p:nvSpPr>
            <p:cNvPr id="13" name="Line 23"/>
            <p:cNvSpPr/>
            <p:nvPr/>
          </p:nvSpPr>
          <p:spPr>
            <a:xfrm>
              <a:off x="2543175" y="3887791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Text Box 24"/>
            <p:cNvSpPr txBox="1"/>
            <p:nvPr/>
          </p:nvSpPr>
          <p:spPr>
            <a:xfrm>
              <a:off x="2946397" y="3619496"/>
              <a:ext cx="437942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2s</a:t>
              </a:r>
            </a:p>
          </p:txBody>
        </p:sp>
        <p:sp>
          <p:nvSpPr>
            <p:cNvPr id="15" name="Line 25"/>
            <p:cNvSpPr/>
            <p:nvPr/>
          </p:nvSpPr>
          <p:spPr>
            <a:xfrm>
              <a:off x="6138860" y="3535363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Line 26"/>
            <p:cNvSpPr/>
            <p:nvPr/>
          </p:nvSpPr>
          <p:spPr>
            <a:xfrm>
              <a:off x="6781803" y="3544891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Line 27"/>
            <p:cNvSpPr/>
            <p:nvPr/>
          </p:nvSpPr>
          <p:spPr>
            <a:xfrm>
              <a:off x="7434264" y="3544891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Line 28"/>
            <p:cNvSpPr/>
            <p:nvPr/>
          </p:nvSpPr>
          <p:spPr>
            <a:xfrm>
              <a:off x="8077196" y="3540127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Text Box 30"/>
            <p:cNvSpPr txBox="1"/>
            <p:nvPr/>
          </p:nvSpPr>
          <p:spPr>
            <a:xfrm>
              <a:off x="1781781" y="4643442"/>
              <a:ext cx="2580061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Τροχιακά ελεύθερου</a:t>
              </a: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ατόμου </a:t>
              </a: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C</a:t>
              </a:r>
            </a:p>
          </p:txBody>
        </p:sp>
        <p:sp>
          <p:nvSpPr>
            <p:cNvPr id="20" name="Text Box 30"/>
            <p:cNvSpPr txBox="1"/>
            <p:nvPr/>
          </p:nvSpPr>
          <p:spPr>
            <a:xfrm>
              <a:off x="6493044" y="3787773"/>
              <a:ext cx="194117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Τροχιακά </a:t>
              </a: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C</a:t>
              </a: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 στο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μόριο του</a:t>
              </a: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 CH</a:t>
              </a:r>
              <a:r>
                <a:rPr lang="en-US" sz="2200" b="0" i="0" u="none" strike="noStrike" kern="1200" cap="none" spc="0" baseline="-2500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4</a:t>
              </a: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 </a:t>
              </a: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endParaRPr>
            </a:p>
          </p:txBody>
        </p:sp>
        <p:sp>
          <p:nvSpPr>
            <p:cNvPr id="21" name="Text Box 8"/>
            <p:cNvSpPr txBox="1"/>
            <p:nvPr/>
          </p:nvSpPr>
          <p:spPr>
            <a:xfrm>
              <a:off x="436168" y="3388729"/>
              <a:ext cx="1210464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Ενέργεια</a:t>
              </a: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Χημεία του άνθρακα</a:t>
            </a:r>
            <a:r>
              <a:rPr lang="en-US"/>
              <a:t> </a:t>
            </a:r>
            <a:r>
              <a:rPr lang="en-US" sz="3200" b="0"/>
              <a:t>(4 </a:t>
            </a:r>
            <a:r>
              <a:rPr lang="el-GR" sz="3200" b="0"/>
              <a:t>από</a:t>
            </a:r>
            <a:r>
              <a:rPr lang="en-US" sz="3200" b="0"/>
              <a:t> 8</a:t>
            </a:r>
            <a:r>
              <a:rPr lang="el-GR" sz="3200" b="0"/>
              <a:t>)</a:t>
            </a:r>
            <a:endParaRPr lang="el-GR"/>
          </a:p>
        </p:txBody>
      </p:sp>
      <p:sp>
        <p:nvSpPr>
          <p:cNvPr id="3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391E24-9191-4FFF-B095-E59BF26FC11A}" type="slidenum">
              <a:t>7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214" t="4837" r="69787" b="38733"/>
          <a:stretch>
            <a:fillRect/>
          </a:stretch>
        </p:blipFill>
        <p:spPr>
          <a:xfrm>
            <a:off x="138330" y="1575300"/>
            <a:ext cx="2304260" cy="2520278"/>
          </a:xfrm>
          <a:ln w="12701">
            <a:solidFill>
              <a:srgbClr val="000000"/>
            </a:solidFill>
            <a:prstDash val="solid"/>
            <a:miter/>
          </a:ln>
        </p:spPr>
      </p:pic>
      <p:sp>
        <p:nvSpPr>
          <p:cNvPr id="5" name="Δεξιό βέλος 5"/>
          <p:cNvSpPr/>
          <p:nvPr/>
        </p:nvSpPr>
        <p:spPr>
          <a:xfrm>
            <a:off x="2586609" y="2511408"/>
            <a:ext cx="1522512" cy="144018"/>
          </a:xfrm>
          <a:custGeom>
            <a:avLst>
              <a:gd name="f0" fmla="val 2057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004A82"/>
          </a:solidFill>
          <a:ln w="25402" cap="flat">
            <a:solidFill>
              <a:srgbClr val="004A8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83766" y="2080516"/>
            <a:ext cx="1728188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Hybridization</a:t>
            </a:r>
            <a:endParaRPr lang="el-GR" sz="2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 l="41889" t="3889" r="31944" b="39578"/>
          <a:stretch>
            <a:fillRect/>
          </a:stretch>
        </p:blipFill>
        <p:spPr>
          <a:xfrm>
            <a:off x="4211964" y="1628802"/>
            <a:ext cx="2088233" cy="2448269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pic>
      <p:sp>
        <p:nvSpPr>
          <p:cNvPr id="8" name="Βέλος λυγισμένο προς τα επάνω 9"/>
          <p:cNvSpPr/>
          <p:nvPr/>
        </p:nvSpPr>
        <p:spPr>
          <a:xfrm rot="5400013">
            <a:off x="5616116" y="3627535"/>
            <a:ext cx="360035" cy="1296143"/>
          </a:xfrm>
          <a:custGeom>
            <a:avLst>
              <a:gd name="f10" fmla="val 25000"/>
              <a:gd name="f11" fmla="val 25000"/>
              <a:gd name="f12" fmla="val 250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25000"/>
              <a:gd name="f12" fmla="val 25000"/>
              <a:gd name="f13" fmla="+- 0 0 -360"/>
              <a:gd name="f14" fmla="+- 0 0 -270"/>
              <a:gd name="f15" fmla="+- 0 0 -180"/>
              <a:gd name="f16" fmla="+- 0 0 -90"/>
              <a:gd name="f17" fmla="abs f6"/>
              <a:gd name="f18" fmla="abs f7"/>
              <a:gd name="f19" fmla="abs f8"/>
              <a:gd name="f20" fmla="val f9"/>
              <a:gd name="f21" fmla="val f10"/>
              <a:gd name="f22" fmla="val f11"/>
              <a:gd name="f23" fmla="val f12"/>
              <a:gd name="f24" fmla="*/ f13 f3 1"/>
              <a:gd name="f25" fmla="*/ f14 f3 1"/>
              <a:gd name="f26" fmla="*/ f15 f3 1"/>
              <a:gd name="f27" fmla="*/ f16 f3 1"/>
              <a:gd name="f28" fmla="?: f17 f6 1"/>
              <a:gd name="f29" fmla="?: f18 f7 1"/>
              <a:gd name="f30" fmla="?: f19 f8 1"/>
              <a:gd name="f31" fmla="*/ f24 1 f5"/>
              <a:gd name="f32" fmla="*/ f25 1 f5"/>
              <a:gd name="f33" fmla="*/ f26 1 f5"/>
              <a:gd name="f34" fmla="*/ f27 1 f5"/>
              <a:gd name="f35" fmla="*/ f28 1 21600"/>
              <a:gd name="f36" fmla="*/ f29 1 21600"/>
              <a:gd name="f37" fmla="*/ 21600 f28 1"/>
              <a:gd name="f38" fmla="*/ 21600 f29 1"/>
              <a:gd name="f39" fmla="+- f31 0 f4"/>
              <a:gd name="f40" fmla="+- f32 0 f4"/>
              <a:gd name="f41" fmla="+- f33 0 f4"/>
              <a:gd name="f42" fmla="+- f34 0 f4"/>
              <a:gd name="f43" fmla="min f36 f35"/>
              <a:gd name="f44" fmla="*/ f37 1 f30"/>
              <a:gd name="f45" fmla="*/ f38 1 f30"/>
              <a:gd name="f46" fmla="val f44"/>
              <a:gd name="f47" fmla="val f45"/>
              <a:gd name="f48" fmla="*/ f20 f43 1"/>
              <a:gd name="f49" fmla="+- f47 0 f20"/>
              <a:gd name="f50" fmla="+- f46 0 f20"/>
              <a:gd name="f51" fmla="*/ f47 f43 1"/>
              <a:gd name="f52" fmla="*/ f46 f43 1"/>
              <a:gd name="f53" fmla="min f50 f49"/>
              <a:gd name="f54" fmla="*/ f53 f23 1"/>
              <a:gd name="f55" fmla="*/ f53 f22 1"/>
              <a:gd name="f56" fmla="*/ f53 f21 1"/>
              <a:gd name="f57" fmla="*/ f54 1 100000"/>
              <a:gd name="f58" fmla="*/ f55 1 50000"/>
              <a:gd name="f59" fmla="*/ f55 1 100000"/>
              <a:gd name="f60" fmla="*/ f56 1 200000"/>
              <a:gd name="f61" fmla="*/ f56 1 100000"/>
              <a:gd name="f62" fmla="+- f46 0 f58"/>
              <a:gd name="f63" fmla="+- f46 0 f59"/>
              <a:gd name="f64" fmla="+- f47 0 f61"/>
              <a:gd name="f65" fmla="+- f57 f47 0"/>
              <a:gd name="f66" fmla="*/ f57 f43 1"/>
              <a:gd name="f67" fmla="+- f63 0 f60"/>
              <a:gd name="f68" fmla="+- f63 f60 0"/>
              <a:gd name="f69" fmla="+- f64 f47 0"/>
              <a:gd name="f70" fmla="*/ f65 1 2"/>
              <a:gd name="f71" fmla="*/ f64 f43 1"/>
              <a:gd name="f72" fmla="*/ f62 f43 1"/>
              <a:gd name="f73" fmla="*/ f63 f43 1"/>
              <a:gd name="f74" fmla="*/ f68 1 2"/>
              <a:gd name="f75" fmla="*/ f69 1 2"/>
              <a:gd name="f76" fmla="*/ f68 f43 1"/>
              <a:gd name="f77" fmla="*/ f67 f43 1"/>
              <a:gd name="f78" fmla="*/ f70 f43 1"/>
              <a:gd name="f79" fmla="*/ f75 f43 1"/>
              <a:gd name="f80" fmla="*/ f74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73" y="f48"/>
              </a:cxn>
              <a:cxn ang="f40">
                <a:pos x="f72" y="f66"/>
              </a:cxn>
              <a:cxn ang="f40">
                <a:pos x="f48" y="f79"/>
              </a:cxn>
              <a:cxn ang="f41">
                <a:pos x="f80" y="f51"/>
              </a:cxn>
              <a:cxn ang="f42">
                <a:pos x="f76" y="f78"/>
              </a:cxn>
              <a:cxn ang="f42">
                <a:pos x="f52" y="f66"/>
              </a:cxn>
            </a:cxnLst>
            <a:rect l="f48" t="f71" r="f76" b="f51"/>
            <a:pathLst>
              <a:path>
                <a:moveTo>
                  <a:pt x="f48" y="f71"/>
                </a:moveTo>
                <a:lnTo>
                  <a:pt x="f77" y="f71"/>
                </a:lnTo>
                <a:lnTo>
                  <a:pt x="f77" y="f66"/>
                </a:lnTo>
                <a:lnTo>
                  <a:pt x="f72" y="f66"/>
                </a:lnTo>
                <a:lnTo>
                  <a:pt x="f73" y="f48"/>
                </a:lnTo>
                <a:lnTo>
                  <a:pt x="f52" y="f66"/>
                </a:lnTo>
                <a:lnTo>
                  <a:pt x="f76" y="f66"/>
                </a:lnTo>
                <a:lnTo>
                  <a:pt x="f76" y="f51"/>
                </a:lnTo>
                <a:lnTo>
                  <a:pt x="f48" y="f51"/>
                </a:lnTo>
                <a:close/>
              </a:path>
            </a:pathLst>
          </a:custGeom>
          <a:solidFill>
            <a:srgbClr val="004A82"/>
          </a:solidFill>
          <a:ln w="25402" cap="flat">
            <a:solidFill>
              <a:srgbClr val="004A8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 l="77981" t="62084" r="2168" b="4662"/>
          <a:stretch>
            <a:fillRect/>
          </a:stretch>
        </p:blipFill>
        <p:spPr>
          <a:xfrm>
            <a:off x="6827916" y="3789035"/>
            <a:ext cx="1584179" cy="1440161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pic>
      <p:sp>
        <p:nvSpPr>
          <p:cNvPr id="10" name="TextBox 11"/>
          <p:cNvSpPr txBox="1"/>
          <p:nvPr/>
        </p:nvSpPr>
        <p:spPr>
          <a:xfrm>
            <a:off x="4548179" y="4506675"/>
            <a:ext cx="2282077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Gives tetrahedral arrangement</a:t>
            </a:r>
            <a:endParaRPr lang="el-GR" sz="2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Ορθογώνιο 12"/>
          <p:cNvSpPr/>
          <p:nvPr/>
        </p:nvSpPr>
        <p:spPr>
          <a:xfrm>
            <a:off x="554711" y="4144399"/>
            <a:ext cx="1585432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3"/>
              </a:rPr>
              <a:t>butane.chem.uiuc.edu</a:t>
            </a:r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Ορθογώνιο 13"/>
          <p:cNvSpPr/>
          <p:nvPr/>
        </p:nvSpPr>
        <p:spPr>
          <a:xfrm rot="16200004">
            <a:off x="3280747" y="3248021"/>
            <a:ext cx="1585432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3"/>
              </a:rPr>
              <a:t>butane.chem.uiuc.edu</a:t>
            </a:r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Ορθογώνιο 15"/>
          <p:cNvSpPr/>
          <p:nvPr/>
        </p:nvSpPr>
        <p:spPr>
          <a:xfrm>
            <a:off x="6827916" y="5160535"/>
            <a:ext cx="1585432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3"/>
              </a:rPr>
              <a:t>butane.chem.uiuc.edu</a:t>
            </a:r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Χημεία του άνθρακα</a:t>
            </a:r>
            <a:r>
              <a:rPr lang="en-US"/>
              <a:t> </a:t>
            </a:r>
            <a:r>
              <a:rPr lang="en-US" sz="3200" b="0"/>
              <a:t>(5 </a:t>
            </a:r>
            <a:r>
              <a:rPr lang="el-GR" sz="3200" b="0"/>
              <a:t>από</a:t>
            </a:r>
            <a:r>
              <a:rPr lang="en-US" sz="3200" b="0"/>
              <a:t> 8</a:t>
            </a:r>
            <a:r>
              <a:rPr lang="el-GR" sz="3200" b="0"/>
              <a:t>)</a:t>
            </a:r>
            <a:endParaRPr lang="el-GR"/>
          </a:p>
        </p:txBody>
      </p:sp>
      <p:sp>
        <p:nvSpPr>
          <p:cNvPr id="3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77397A-47A8-4776-86BC-90144F22D032}" type="slidenum">
              <a:t>8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" name="Ομάδα 341"/>
          <p:cNvGrpSpPr/>
          <p:nvPr/>
        </p:nvGrpSpPr>
        <p:grpSpPr>
          <a:xfrm>
            <a:off x="179515" y="908721"/>
            <a:ext cx="8856988" cy="5447629"/>
            <a:chOff x="179515" y="908721"/>
            <a:chExt cx="8856988" cy="5447629"/>
          </a:xfrm>
        </p:grpSpPr>
        <p:sp>
          <p:nvSpPr>
            <p:cNvPr id="5" name="Ορθογώνιο 340"/>
            <p:cNvSpPr/>
            <p:nvPr/>
          </p:nvSpPr>
          <p:spPr>
            <a:xfrm>
              <a:off x="179515" y="908721"/>
              <a:ext cx="8856988" cy="5447629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Rectangle 2"/>
            <p:cNvSpPr/>
            <p:nvPr/>
          </p:nvSpPr>
          <p:spPr>
            <a:xfrm>
              <a:off x="1767361" y="1818165"/>
              <a:ext cx="736604" cy="649288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0" tIns="45720" rIns="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0" cap="none" spc="0" baseline="0">
                  <a:solidFill>
                    <a:srgbClr val="F1A60F"/>
                  </a:solidFill>
                  <a:uFillTx/>
                  <a:latin typeface="Arial" pitchFamily="34"/>
                  <a:cs typeface="Arial" pitchFamily="34"/>
                </a:rPr>
                <a:t>2s</a:t>
              </a:r>
            </a:p>
          </p:txBody>
        </p:sp>
        <p:sp>
          <p:nvSpPr>
            <p:cNvPr id="7" name="Rectangle 3"/>
            <p:cNvSpPr/>
            <p:nvPr/>
          </p:nvSpPr>
          <p:spPr>
            <a:xfrm>
              <a:off x="2872258" y="1818165"/>
              <a:ext cx="736604" cy="649288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0" tIns="45720" rIns="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0" cap="none" spc="0" baseline="0">
                  <a:solidFill>
                    <a:srgbClr val="FF6699"/>
                  </a:solidFill>
                  <a:uFillTx/>
                  <a:latin typeface="Arial" pitchFamily="34"/>
                  <a:cs typeface="Arial" pitchFamily="34"/>
                </a:rPr>
                <a:t>2p</a:t>
              </a:r>
              <a:r>
                <a:rPr lang="en-US" sz="2800" b="0" i="0" u="none" strike="noStrike" kern="0" cap="none" spc="0" baseline="-25000">
                  <a:solidFill>
                    <a:srgbClr val="FF6699"/>
                  </a:solidFill>
                  <a:uFillTx/>
                  <a:latin typeface="Arial" pitchFamily="34"/>
                  <a:cs typeface="Arial" pitchFamily="34"/>
                </a:rPr>
                <a:t>x</a:t>
              </a:r>
            </a:p>
          </p:txBody>
        </p:sp>
        <p:sp>
          <p:nvSpPr>
            <p:cNvPr id="8" name="Rectangle 4"/>
            <p:cNvSpPr/>
            <p:nvPr/>
          </p:nvSpPr>
          <p:spPr>
            <a:xfrm>
              <a:off x="4347048" y="1818165"/>
              <a:ext cx="736604" cy="649288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0" tIns="45720" rIns="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0" cap="none" spc="0" baseline="0">
                  <a:solidFill>
                    <a:srgbClr val="00FF00"/>
                  </a:solidFill>
                  <a:uFillTx/>
                  <a:latin typeface="Arial" pitchFamily="34"/>
                  <a:cs typeface="Arial" pitchFamily="34"/>
                </a:rPr>
                <a:t>2p</a:t>
              </a:r>
              <a:r>
                <a:rPr lang="en-US" sz="2800" b="0" i="0" u="none" strike="noStrike" kern="0" cap="none" spc="0" baseline="-25000">
                  <a:solidFill>
                    <a:srgbClr val="00FF00"/>
                  </a:solidFill>
                  <a:uFillTx/>
                  <a:latin typeface="Arial" pitchFamily="34"/>
                  <a:cs typeface="Arial" pitchFamily="34"/>
                </a:rPr>
                <a:t>z</a:t>
              </a:r>
            </a:p>
          </p:txBody>
        </p:sp>
        <p:sp>
          <p:nvSpPr>
            <p:cNvPr id="9" name="Rectangle 5"/>
            <p:cNvSpPr/>
            <p:nvPr/>
          </p:nvSpPr>
          <p:spPr>
            <a:xfrm>
              <a:off x="3607271" y="1818165"/>
              <a:ext cx="736604" cy="649288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0" tIns="45720" rIns="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0" cap="none" spc="0" baseline="0">
                  <a:solidFill>
                    <a:srgbClr val="FFFF00"/>
                  </a:solidFill>
                  <a:uFillTx/>
                  <a:latin typeface="Arial" pitchFamily="34"/>
                  <a:cs typeface="Arial" pitchFamily="34"/>
                </a:rPr>
                <a:t>2p</a:t>
              </a:r>
              <a:r>
                <a:rPr lang="en-US" sz="2800" b="0" i="0" u="none" strike="noStrike" kern="0" cap="none" spc="0" baseline="-25000">
                  <a:solidFill>
                    <a:srgbClr val="FFFF00"/>
                  </a:solidFill>
                  <a:uFillTx/>
                  <a:latin typeface="Arial" pitchFamily="34"/>
                  <a:cs typeface="Arial" pitchFamily="34"/>
                </a:rPr>
                <a:t>y</a:t>
              </a:r>
            </a:p>
          </p:txBody>
        </p:sp>
        <p:sp>
          <p:nvSpPr>
            <p:cNvPr id="10" name="Rectangle 6"/>
            <p:cNvSpPr/>
            <p:nvPr/>
          </p:nvSpPr>
          <p:spPr>
            <a:xfrm>
              <a:off x="675156" y="1814992"/>
              <a:ext cx="736604" cy="649288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0" tIns="45720" rIns="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0" cap="none" spc="0" baseline="0">
                  <a:solidFill>
                    <a:srgbClr val="3399FF"/>
                  </a:solidFill>
                  <a:uFillTx/>
                  <a:latin typeface="Arial" pitchFamily="34"/>
                  <a:cs typeface="Arial" pitchFamily="34"/>
                </a:rPr>
                <a:t>1s</a:t>
              </a:r>
            </a:p>
          </p:txBody>
        </p:sp>
        <p:sp>
          <p:nvSpPr>
            <p:cNvPr id="11" name="Text Box 7"/>
            <p:cNvSpPr txBox="1"/>
            <p:nvPr/>
          </p:nvSpPr>
          <p:spPr>
            <a:xfrm>
              <a:off x="5520205" y="1881670"/>
              <a:ext cx="3065461" cy="519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sp</a:t>
              </a:r>
              <a:r>
                <a:rPr lang="en-US" sz="2800" b="0" i="0" u="none" strike="noStrike" kern="0" cap="none" spc="0" baseline="3000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3</a:t>
              </a:r>
              <a:r>
                <a:rPr lang="en-US" sz="2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  sp</a:t>
              </a:r>
              <a:r>
                <a:rPr lang="en-US" sz="2800" b="0" i="0" u="none" strike="noStrike" kern="0" cap="none" spc="0" baseline="3000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3   </a:t>
              </a:r>
              <a:r>
                <a:rPr lang="en-US" sz="2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 sp</a:t>
              </a:r>
              <a:r>
                <a:rPr lang="en-US" sz="2800" b="0" i="0" u="none" strike="noStrike" kern="0" cap="none" spc="0" baseline="3000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3</a:t>
              </a:r>
              <a:r>
                <a:rPr lang="en-US" sz="2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  sp</a:t>
              </a:r>
              <a:r>
                <a:rPr lang="en-US" sz="2800" b="0" i="0" u="none" strike="noStrike" kern="0" cap="none" spc="0" baseline="3000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3</a:t>
              </a:r>
            </a:p>
          </p:txBody>
        </p:sp>
        <p:grpSp>
          <p:nvGrpSpPr>
            <p:cNvPr id="12" name="Group 8"/>
            <p:cNvGrpSpPr/>
            <p:nvPr/>
          </p:nvGrpSpPr>
          <p:grpSpPr>
            <a:xfrm>
              <a:off x="5542434" y="1265712"/>
              <a:ext cx="2943225" cy="649288"/>
              <a:chOff x="5542434" y="1265712"/>
              <a:chExt cx="2943225" cy="649288"/>
            </a:xfrm>
          </p:grpSpPr>
          <p:sp>
            <p:nvSpPr>
              <p:cNvPr id="13" name="Rectangle 9"/>
              <p:cNvSpPr/>
              <p:nvPr/>
            </p:nvSpPr>
            <p:spPr>
              <a:xfrm>
                <a:off x="5542434" y="1265712"/>
                <a:ext cx="736604" cy="649288"/>
              </a:xfrm>
              <a:prstGeom prst="rect">
                <a:avLst/>
              </a:prstGeom>
              <a:solidFill>
                <a:srgbClr val="000000"/>
              </a:solidFill>
              <a:ln w="9528" cap="flat">
                <a:solidFill>
                  <a:srgbClr val="DDDDDD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4" name="Rectangle 10"/>
              <p:cNvSpPr/>
              <p:nvPr/>
            </p:nvSpPr>
            <p:spPr>
              <a:xfrm>
                <a:off x="7017224" y="1265712"/>
                <a:ext cx="736604" cy="649288"/>
              </a:xfrm>
              <a:prstGeom prst="rect">
                <a:avLst/>
              </a:prstGeom>
              <a:solidFill>
                <a:srgbClr val="000000"/>
              </a:solidFill>
              <a:ln w="9528" cap="flat">
                <a:solidFill>
                  <a:srgbClr val="DDDDDD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5" name="Rectangle 11"/>
              <p:cNvSpPr/>
              <p:nvPr/>
            </p:nvSpPr>
            <p:spPr>
              <a:xfrm>
                <a:off x="6277447" y="1265712"/>
                <a:ext cx="736604" cy="649288"/>
              </a:xfrm>
              <a:prstGeom prst="rect">
                <a:avLst/>
              </a:prstGeom>
              <a:solidFill>
                <a:srgbClr val="000000"/>
              </a:solidFill>
              <a:ln w="9528" cap="flat">
                <a:solidFill>
                  <a:srgbClr val="DDDDDD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6" name="Rectangle 12"/>
              <p:cNvSpPr/>
              <p:nvPr/>
            </p:nvSpPr>
            <p:spPr>
              <a:xfrm>
                <a:off x="7749055" y="1265712"/>
                <a:ext cx="736604" cy="649288"/>
              </a:xfrm>
              <a:prstGeom prst="rect">
                <a:avLst/>
              </a:prstGeom>
              <a:solidFill>
                <a:srgbClr val="000000"/>
              </a:solidFill>
              <a:ln w="9528" cap="flat">
                <a:solidFill>
                  <a:srgbClr val="DDDDDD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17" name="Line 13"/>
            <p:cNvSpPr/>
            <p:nvPr/>
          </p:nvSpPr>
          <p:spPr>
            <a:xfrm flipH="1">
              <a:off x="3385017" y="4921730"/>
              <a:ext cx="2559048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 cap="flat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" name="Oval 14"/>
            <p:cNvSpPr/>
            <p:nvPr/>
          </p:nvSpPr>
          <p:spPr>
            <a:xfrm rot="2700006">
              <a:off x="4471659" y="3327089"/>
              <a:ext cx="1068384" cy="11080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BFD93"/>
                </a:gs>
                <a:gs pos="100000">
                  <a:srgbClr val="407544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" name="Freeform 15"/>
            <p:cNvSpPr/>
            <p:nvPr/>
          </p:nvSpPr>
          <p:spPr>
            <a:xfrm rot="18900010">
              <a:off x="4442298" y="3439006"/>
              <a:ext cx="1089022" cy="7810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00AC00"/>
                </a:gs>
                <a:gs pos="50000">
                  <a:srgbClr val="DFF5DF">
                    <a:alpha val="48000"/>
                  </a:srgbClr>
                </a:gs>
                <a:gs pos="100000">
                  <a:srgbClr val="00AC00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20" name="Line 16"/>
            <p:cNvSpPr/>
            <p:nvPr/>
          </p:nvSpPr>
          <p:spPr>
            <a:xfrm rot="18900010">
              <a:off x="2869085" y="4372450"/>
              <a:ext cx="335438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 cap="flat">
              <a:solidFill>
                <a:srgbClr val="DDDDDD">
                  <a:alpha val="50195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" name="Line 17"/>
            <p:cNvSpPr/>
            <p:nvPr/>
          </p:nvSpPr>
          <p:spPr>
            <a:xfrm>
              <a:off x="2456334" y="4305781"/>
              <a:ext cx="437991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 cap="flat">
              <a:solidFill>
                <a:srgbClr val="DDDDDD">
                  <a:alpha val="50195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" name="Line 18"/>
            <p:cNvSpPr/>
            <p:nvPr/>
          </p:nvSpPr>
          <p:spPr>
            <a:xfrm rot="16200004">
              <a:off x="2946078" y="4363727"/>
              <a:ext cx="335438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 cap="flat">
              <a:solidFill>
                <a:srgbClr val="DDDDDD">
                  <a:alpha val="50195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" name="Oval 19"/>
            <p:cNvSpPr/>
            <p:nvPr/>
          </p:nvSpPr>
          <p:spPr>
            <a:xfrm>
              <a:off x="4391497" y="4013676"/>
              <a:ext cx="250829" cy="25082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A1AEE7"/>
                </a:gs>
                <a:gs pos="100000">
                  <a:srgbClr val="4B516B"/>
                </a:gs>
              </a:gsLst>
              <a:path path="circle">
                <a:fillToRect l="50000" t="50000" r="50000" b="50000"/>
              </a:path>
            </a:gra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" name="Oval 20"/>
            <p:cNvSpPr/>
            <p:nvPr/>
          </p:nvSpPr>
          <p:spPr>
            <a:xfrm>
              <a:off x="4426418" y="4332765"/>
              <a:ext cx="252410" cy="25082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A1AEE7"/>
                </a:gs>
                <a:gs pos="100000">
                  <a:srgbClr val="4B516B"/>
                </a:gs>
              </a:gsLst>
              <a:path path="circle">
                <a:fillToRect l="50000" t="50000" r="50000" b="50000"/>
              </a:path>
            </a:gra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" name="Oval 21"/>
            <p:cNvSpPr/>
            <p:nvPr/>
          </p:nvSpPr>
          <p:spPr>
            <a:xfrm>
              <a:off x="4634380" y="4245449"/>
              <a:ext cx="252410" cy="2524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A1AEE7"/>
                </a:gs>
                <a:gs pos="100000">
                  <a:srgbClr val="4B516B"/>
                </a:gs>
              </a:gsLst>
              <a:path path="circle">
                <a:fillToRect l="50000" t="50000" r="50000" b="50000"/>
              </a:path>
            </a:gra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" name="Oval 22"/>
            <p:cNvSpPr/>
            <p:nvPr/>
          </p:nvSpPr>
          <p:spPr>
            <a:xfrm>
              <a:off x="4485159" y="4027968"/>
              <a:ext cx="250829" cy="25082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A1AEE7"/>
                </a:gs>
                <a:gs pos="100000">
                  <a:srgbClr val="4B516B"/>
                </a:gs>
              </a:gsLst>
              <a:path path="circle">
                <a:fillToRect l="50000" t="50000" r="50000" b="50000"/>
              </a:path>
            </a:gra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grpSp>
          <p:nvGrpSpPr>
            <p:cNvPr id="27" name="Group 23"/>
            <p:cNvGrpSpPr/>
            <p:nvPr/>
          </p:nvGrpSpPr>
          <p:grpSpPr>
            <a:xfrm>
              <a:off x="4334347" y="4126394"/>
              <a:ext cx="241301" cy="241301"/>
              <a:chOff x="4334347" y="4126394"/>
              <a:chExt cx="241301" cy="241301"/>
            </a:xfrm>
          </p:grpSpPr>
          <p:sp>
            <p:nvSpPr>
              <p:cNvPr id="28" name="Oval 24"/>
              <p:cNvSpPr/>
              <p:nvPr/>
            </p:nvSpPr>
            <p:spPr>
              <a:xfrm>
                <a:off x="4334347" y="4126394"/>
                <a:ext cx="241301" cy="24130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E35353"/>
                  </a:gs>
                  <a:gs pos="100000">
                    <a:srgbClr val="692626"/>
                  </a:gs>
                </a:gsLst>
                <a:path path="circle">
                  <a:fillToRect l="50000" t="50000" r="50000" b="50000"/>
                </a:path>
              </a:gra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29" name="AutoShape 25"/>
              <p:cNvSpPr/>
              <p:nvPr/>
            </p:nvSpPr>
            <p:spPr>
              <a:xfrm>
                <a:off x="4401583" y="4191746"/>
                <a:ext cx="111227" cy="114364"/>
              </a:xfrm>
              <a:custGeom>
                <a:avLst>
                  <a:gd name="f5" fmla="val 39245"/>
                </a:avLst>
                <a:gdLst>
                  <a:gd name="f1" fmla="val w"/>
                  <a:gd name="f2" fmla="val h"/>
                  <a:gd name="f3" fmla="val ss"/>
                  <a:gd name="f4" fmla="val 0"/>
                  <a:gd name="f5" fmla="val 39245"/>
                  <a:gd name="f6" fmla="abs f1"/>
                  <a:gd name="f7" fmla="abs f2"/>
                  <a:gd name="f8" fmla="abs f3"/>
                  <a:gd name="f9" fmla="val f4"/>
                  <a:gd name="f10" fmla="val f5"/>
                  <a:gd name="f11" fmla="?: f6 f1 1"/>
                  <a:gd name="f12" fmla="?: f7 f2 1"/>
                  <a:gd name="f13" fmla="?: f8 f3 1"/>
                  <a:gd name="f14" fmla="*/ f11 1 21600"/>
                  <a:gd name="f15" fmla="*/ f12 1 21600"/>
                  <a:gd name="f16" fmla="*/ 21600 f11 1"/>
                  <a:gd name="f17" fmla="*/ 21600 f12 1"/>
                  <a:gd name="f18" fmla="min f15 f14"/>
                  <a:gd name="f19" fmla="*/ f16 1 f13"/>
                  <a:gd name="f20" fmla="*/ f17 1 f13"/>
                  <a:gd name="f21" fmla="val f19"/>
                  <a:gd name="f22" fmla="val f20"/>
                  <a:gd name="f23" fmla="*/ f9 f18 1"/>
                  <a:gd name="f24" fmla="+- f22 0 f9"/>
                  <a:gd name="f25" fmla="+- f21 0 f9"/>
                  <a:gd name="f26" fmla="*/ f21 f18 1"/>
                  <a:gd name="f27" fmla="*/ f22 f18 1"/>
                  <a:gd name="f28" fmla="min f25 f24"/>
                  <a:gd name="f29" fmla="+- f25 0 f24"/>
                  <a:gd name="f30" fmla="*/ f28 f10 1"/>
                  <a:gd name="f31" fmla="*/ f30 1 100000"/>
                  <a:gd name="f32" fmla="+- f21 0 f31"/>
                  <a:gd name="f33" fmla="+- f22 0 f31"/>
                  <a:gd name="f34" fmla="?: f29 f9 f31"/>
                  <a:gd name="f35" fmla="?: f29 f31 f9"/>
                  <a:gd name="f36" fmla="*/ f31 f18 1"/>
                  <a:gd name="f37" fmla="?: f29 f21 f32"/>
                  <a:gd name="f38" fmla="?: f29 f33 f22"/>
                  <a:gd name="f39" fmla="*/ f34 f18 1"/>
                  <a:gd name="f40" fmla="*/ f35 f18 1"/>
                  <a:gd name="f41" fmla="*/ f32 f18 1"/>
                  <a:gd name="f42" fmla="*/ f33 f18 1"/>
                  <a:gd name="f43" fmla="*/ f37 f18 1"/>
                  <a:gd name="f44" fmla="*/ f3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0" r="f43" b="f44"/>
                <a:pathLst>
                  <a:path>
                    <a:moveTo>
                      <a:pt x="f23" y="f36"/>
                    </a:moveTo>
                    <a:lnTo>
                      <a:pt x="f36" y="f36"/>
                    </a:lnTo>
                    <a:lnTo>
                      <a:pt x="f36" y="f23"/>
                    </a:lnTo>
                    <a:lnTo>
                      <a:pt x="f41" y="f23"/>
                    </a:lnTo>
                    <a:lnTo>
                      <a:pt x="f41" y="f36"/>
                    </a:lnTo>
                    <a:lnTo>
                      <a:pt x="f26" y="f36"/>
                    </a:lnTo>
                    <a:lnTo>
                      <a:pt x="f26" y="f42"/>
                    </a:lnTo>
                    <a:lnTo>
                      <a:pt x="f41" y="f42"/>
                    </a:lnTo>
                    <a:lnTo>
                      <a:pt x="f41" y="f27"/>
                    </a:lnTo>
                    <a:lnTo>
                      <a:pt x="f36" y="f27"/>
                    </a:lnTo>
                    <a:lnTo>
                      <a:pt x="f36" y="f42"/>
                    </a:lnTo>
                    <a:lnTo>
                      <a:pt x="f23" y="f4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30" name="Group 26"/>
            <p:cNvGrpSpPr/>
            <p:nvPr/>
          </p:nvGrpSpPr>
          <p:grpSpPr>
            <a:xfrm>
              <a:off x="4658200" y="4123212"/>
              <a:ext cx="241301" cy="241301"/>
              <a:chOff x="4658200" y="4123212"/>
              <a:chExt cx="241301" cy="241301"/>
            </a:xfrm>
          </p:grpSpPr>
          <p:sp>
            <p:nvSpPr>
              <p:cNvPr id="31" name="Oval 27"/>
              <p:cNvSpPr/>
              <p:nvPr/>
            </p:nvSpPr>
            <p:spPr>
              <a:xfrm>
                <a:off x="4658200" y="4123212"/>
                <a:ext cx="241301" cy="24130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E35353"/>
                  </a:gs>
                  <a:gs pos="100000">
                    <a:srgbClr val="692626"/>
                  </a:gs>
                </a:gsLst>
                <a:path path="circle">
                  <a:fillToRect l="50000" t="50000" r="50000" b="50000"/>
                </a:path>
              </a:gra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2" name="AutoShape 28"/>
              <p:cNvSpPr/>
              <p:nvPr/>
            </p:nvSpPr>
            <p:spPr>
              <a:xfrm>
                <a:off x="4725436" y="4188564"/>
                <a:ext cx="111227" cy="114364"/>
              </a:xfrm>
              <a:custGeom>
                <a:avLst>
                  <a:gd name="f5" fmla="val 39245"/>
                </a:avLst>
                <a:gdLst>
                  <a:gd name="f1" fmla="val w"/>
                  <a:gd name="f2" fmla="val h"/>
                  <a:gd name="f3" fmla="val ss"/>
                  <a:gd name="f4" fmla="val 0"/>
                  <a:gd name="f5" fmla="val 39245"/>
                  <a:gd name="f6" fmla="abs f1"/>
                  <a:gd name="f7" fmla="abs f2"/>
                  <a:gd name="f8" fmla="abs f3"/>
                  <a:gd name="f9" fmla="val f4"/>
                  <a:gd name="f10" fmla="val f5"/>
                  <a:gd name="f11" fmla="?: f6 f1 1"/>
                  <a:gd name="f12" fmla="?: f7 f2 1"/>
                  <a:gd name="f13" fmla="?: f8 f3 1"/>
                  <a:gd name="f14" fmla="*/ f11 1 21600"/>
                  <a:gd name="f15" fmla="*/ f12 1 21600"/>
                  <a:gd name="f16" fmla="*/ 21600 f11 1"/>
                  <a:gd name="f17" fmla="*/ 21600 f12 1"/>
                  <a:gd name="f18" fmla="min f15 f14"/>
                  <a:gd name="f19" fmla="*/ f16 1 f13"/>
                  <a:gd name="f20" fmla="*/ f17 1 f13"/>
                  <a:gd name="f21" fmla="val f19"/>
                  <a:gd name="f22" fmla="val f20"/>
                  <a:gd name="f23" fmla="*/ f9 f18 1"/>
                  <a:gd name="f24" fmla="+- f22 0 f9"/>
                  <a:gd name="f25" fmla="+- f21 0 f9"/>
                  <a:gd name="f26" fmla="*/ f21 f18 1"/>
                  <a:gd name="f27" fmla="*/ f22 f18 1"/>
                  <a:gd name="f28" fmla="min f25 f24"/>
                  <a:gd name="f29" fmla="+- f25 0 f24"/>
                  <a:gd name="f30" fmla="*/ f28 f10 1"/>
                  <a:gd name="f31" fmla="*/ f30 1 100000"/>
                  <a:gd name="f32" fmla="+- f21 0 f31"/>
                  <a:gd name="f33" fmla="+- f22 0 f31"/>
                  <a:gd name="f34" fmla="?: f29 f9 f31"/>
                  <a:gd name="f35" fmla="?: f29 f31 f9"/>
                  <a:gd name="f36" fmla="*/ f31 f18 1"/>
                  <a:gd name="f37" fmla="?: f29 f21 f32"/>
                  <a:gd name="f38" fmla="?: f29 f33 f22"/>
                  <a:gd name="f39" fmla="*/ f34 f18 1"/>
                  <a:gd name="f40" fmla="*/ f35 f18 1"/>
                  <a:gd name="f41" fmla="*/ f32 f18 1"/>
                  <a:gd name="f42" fmla="*/ f33 f18 1"/>
                  <a:gd name="f43" fmla="*/ f37 f18 1"/>
                  <a:gd name="f44" fmla="*/ f3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0" r="f43" b="f44"/>
                <a:pathLst>
                  <a:path>
                    <a:moveTo>
                      <a:pt x="f23" y="f36"/>
                    </a:moveTo>
                    <a:lnTo>
                      <a:pt x="f36" y="f36"/>
                    </a:lnTo>
                    <a:lnTo>
                      <a:pt x="f36" y="f23"/>
                    </a:lnTo>
                    <a:lnTo>
                      <a:pt x="f41" y="f23"/>
                    </a:lnTo>
                    <a:lnTo>
                      <a:pt x="f41" y="f36"/>
                    </a:lnTo>
                    <a:lnTo>
                      <a:pt x="f26" y="f36"/>
                    </a:lnTo>
                    <a:lnTo>
                      <a:pt x="f26" y="f42"/>
                    </a:lnTo>
                    <a:lnTo>
                      <a:pt x="f41" y="f42"/>
                    </a:lnTo>
                    <a:lnTo>
                      <a:pt x="f41" y="f27"/>
                    </a:lnTo>
                    <a:lnTo>
                      <a:pt x="f36" y="f27"/>
                    </a:lnTo>
                    <a:lnTo>
                      <a:pt x="f36" y="f42"/>
                    </a:lnTo>
                    <a:lnTo>
                      <a:pt x="f23" y="f4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sp>
          <p:nvSpPr>
            <p:cNvPr id="33" name="Oval 29"/>
            <p:cNvSpPr/>
            <p:nvPr/>
          </p:nvSpPr>
          <p:spPr>
            <a:xfrm>
              <a:off x="4488332" y="4264505"/>
              <a:ext cx="250829" cy="2524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A1AEE7"/>
                </a:gs>
                <a:gs pos="100000">
                  <a:srgbClr val="4B516B"/>
                </a:gs>
              </a:gsLst>
              <a:path path="circle">
                <a:fillToRect l="50000" t="50000" r="50000" b="50000"/>
              </a:path>
            </a:gra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grpSp>
          <p:nvGrpSpPr>
            <p:cNvPr id="34" name="Group 30"/>
            <p:cNvGrpSpPr/>
            <p:nvPr/>
          </p:nvGrpSpPr>
          <p:grpSpPr>
            <a:xfrm>
              <a:off x="4535963" y="3769202"/>
              <a:ext cx="177795" cy="1019180"/>
              <a:chOff x="4535963" y="3769202"/>
              <a:chExt cx="177795" cy="1019180"/>
            </a:xfrm>
          </p:grpSpPr>
          <p:grpSp>
            <p:nvGrpSpPr>
              <p:cNvPr id="35" name="Group 31"/>
              <p:cNvGrpSpPr/>
              <p:nvPr/>
            </p:nvGrpSpPr>
            <p:grpSpPr>
              <a:xfrm>
                <a:off x="4535963" y="3769202"/>
                <a:ext cx="177795" cy="178874"/>
                <a:chOff x="4535963" y="3769202"/>
                <a:chExt cx="177795" cy="178874"/>
              </a:xfrm>
            </p:grpSpPr>
            <p:sp>
              <p:nvSpPr>
                <p:cNvPr id="36" name="Oval 32"/>
                <p:cNvSpPr/>
                <p:nvPr/>
              </p:nvSpPr>
              <p:spPr>
                <a:xfrm>
                  <a:off x="4535963" y="3769202"/>
                  <a:ext cx="177795" cy="178874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gradFill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path path="circle">
                    <a:fillToRect l="50000" t="50000" r="50000" b="50000"/>
                  </a:path>
                </a:gradFill>
                <a:ln w="9528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vert="horz" wrap="non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37" name="Line 33"/>
                <p:cNvSpPr/>
                <p:nvPr/>
              </p:nvSpPr>
              <p:spPr>
                <a:xfrm>
                  <a:off x="4580897" y="3858639"/>
                  <a:ext cx="8987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val f6"/>
                    <a:gd name="f13" fmla="*/ f7 f0 1"/>
                    <a:gd name="f14" fmla="*/ f8 f0 1"/>
                    <a:gd name="f15" fmla="?: f9 f3 1"/>
                    <a:gd name="f16" fmla="?: f10 f4 1"/>
                    <a:gd name="f17" fmla="?: f11 f5 1"/>
                    <a:gd name="f18" fmla="*/ f13 1 f2"/>
                    <a:gd name="f19" fmla="*/ f14 1 f2"/>
                    <a:gd name="f20" fmla="*/ f15 1 21600"/>
                    <a:gd name="f21" fmla="*/ f16 1 21600"/>
                    <a:gd name="f22" fmla="*/ 21600 f15 1"/>
                    <a:gd name="f23" fmla="*/ 21600 f16 1"/>
                    <a:gd name="f24" fmla="+- f18 0 f1"/>
                    <a:gd name="f25" fmla="+- f19 0 f1"/>
                    <a:gd name="f26" fmla="min f21 f20"/>
                    <a:gd name="f27" fmla="*/ f22 1 f17"/>
                    <a:gd name="f28" fmla="*/ f23 1 f17"/>
                    <a:gd name="f29" fmla="val f27"/>
                    <a:gd name="f30" fmla="val f28"/>
                    <a:gd name="f31" fmla="*/ f6 f26 1"/>
                    <a:gd name="f32" fmla="*/ f27 f26 1"/>
                    <a:gd name="f33" fmla="*/ f28 f26 1"/>
                    <a:gd name="f34" fmla="*/ f12 f26 1"/>
                    <a:gd name="f35" fmla="*/ f29 f26 1"/>
                    <a:gd name="f36" fmla="*/ f30 f2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4" y="f34"/>
                    </a:cxn>
                    <a:cxn ang="f25">
                      <a:pos x="f35" y="f36"/>
                    </a:cxn>
                  </a:cxnLst>
                  <a:rect l="f31" t="f31" r="f32" b="f33"/>
                  <a:pathLst>
                    <a:path>
                      <a:moveTo>
                        <a:pt x="f34" y="f34"/>
                      </a:moveTo>
                      <a:lnTo>
                        <a:pt x="f35" y="f36"/>
                      </a:lnTo>
                    </a:path>
                  </a:pathLst>
                </a:cu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</p:grpSp>
          <p:grpSp>
            <p:nvGrpSpPr>
              <p:cNvPr id="38" name="Group 34"/>
              <p:cNvGrpSpPr/>
              <p:nvPr/>
            </p:nvGrpSpPr>
            <p:grpSpPr>
              <a:xfrm>
                <a:off x="4535963" y="4609508"/>
                <a:ext cx="177795" cy="178874"/>
                <a:chOff x="4535963" y="4609508"/>
                <a:chExt cx="177795" cy="178874"/>
              </a:xfrm>
            </p:grpSpPr>
            <p:sp>
              <p:nvSpPr>
                <p:cNvPr id="39" name="Oval 35"/>
                <p:cNvSpPr/>
                <p:nvPr/>
              </p:nvSpPr>
              <p:spPr>
                <a:xfrm>
                  <a:off x="4535963" y="4609508"/>
                  <a:ext cx="177795" cy="178874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gradFill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path path="circle">
                    <a:fillToRect l="50000" t="50000" r="50000" b="50000"/>
                  </a:path>
                </a:gradFill>
                <a:ln w="9528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vert="horz" wrap="non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40" name="Line 36"/>
                <p:cNvSpPr/>
                <p:nvPr/>
              </p:nvSpPr>
              <p:spPr>
                <a:xfrm>
                  <a:off x="4580897" y="4698946"/>
                  <a:ext cx="8987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val f6"/>
                    <a:gd name="f13" fmla="*/ f7 f0 1"/>
                    <a:gd name="f14" fmla="*/ f8 f0 1"/>
                    <a:gd name="f15" fmla="?: f9 f3 1"/>
                    <a:gd name="f16" fmla="?: f10 f4 1"/>
                    <a:gd name="f17" fmla="?: f11 f5 1"/>
                    <a:gd name="f18" fmla="*/ f13 1 f2"/>
                    <a:gd name="f19" fmla="*/ f14 1 f2"/>
                    <a:gd name="f20" fmla="*/ f15 1 21600"/>
                    <a:gd name="f21" fmla="*/ f16 1 21600"/>
                    <a:gd name="f22" fmla="*/ 21600 f15 1"/>
                    <a:gd name="f23" fmla="*/ 21600 f16 1"/>
                    <a:gd name="f24" fmla="+- f18 0 f1"/>
                    <a:gd name="f25" fmla="+- f19 0 f1"/>
                    <a:gd name="f26" fmla="min f21 f20"/>
                    <a:gd name="f27" fmla="*/ f22 1 f17"/>
                    <a:gd name="f28" fmla="*/ f23 1 f17"/>
                    <a:gd name="f29" fmla="val f27"/>
                    <a:gd name="f30" fmla="val f28"/>
                    <a:gd name="f31" fmla="*/ f6 f26 1"/>
                    <a:gd name="f32" fmla="*/ f27 f26 1"/>
                    <a:gd name="f33" fmla="*/ f28 f26 1"/>
                    <a:gd name="f34" fmla="*/ f12 f26 1"/>
                    <a:gd name="f35" fmla="*/ f29 f26 1"/>
                    <a:gd name="f36" fmla="*/ f30 f2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4" y="f34"/>
                    </a:cxn>
                    <a:cxn ang="f25">
                      <a:pos x="f35" y="f36"/>
                    </a:cxn>
                  </a:cxnLst>
                  <a:rect l="f31" t="f31" r="f32" b="f33"/>
                  <a:pathLst>
                    <a:path>
                      <a:moveTo>
                        <a:pt x="f34" y="f34"/>
                      </a:moveTo>
                      <a:lnTo>
                        <a:pt x="f35" y="f36"/>
                      </a:lnTo>
                    </a:path>
                  </a:pathLst>
                </a:cu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</p:grpSp>
        </p:grpSp>
        <p:grpSp>
          <p:nvGrpSpPr>
            <p:cNvPr id="41" name="Group 37"/>
            <p:cNvGrpSpPr/>
            <p:nvPr/>
          </p:nvGrpSpPr>
          <p:grpSpPr>
            <a:xfrm>
              <a:off x="4493096" y="4161315"/>
              <a:ext cx="241301" cy="241301"/>
              <a:chOff x="4493096" y="4161315"/>
              <a:chExt cx="241301" cy="241301"/>
            </a:xfrm>
          </p:grpSpPr>
          <p:sp>
            <p:nvSpPr>
              <p:cNvPr id="42" name="Oval 38"/>
              <p:cNvSpPr/>
              <p:nvPr/>
            </p:nvSpPr>
            <p:spPr>
              <a:xfrm>
                <a:off x="4493096" y="4161315"/>
                <a:ext cx="241301" cy="24130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E35353"/>
                  </a:gs>
                  <a:gs pos="100000">
                    <a:srgbClr val="692626"/>
                  </a:gs>
                </a:gsLst>
                <a:path path="circle">
                  <a:fillToRect l="50000" t="50000" r="50000" b="50000"/>
                </a:path>
              </a:gra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3" name="AutoShape 39"/>
              <p:cNvSpPr/>
              <p:nvPr/>
            </p:nvSpPr>
            <p:spPr>
              <a:xfrm>
                <a:off x="4560332" y="4226667"/>
                <a:ext cx="111227" cy="114364"/>
              </a:xfrm>
              <a:custGeom>
                <a:avLst>
                  <a:gd name="f5" fmla="val 39245"/>
                </a:avLst>
                <a:gdLst>
                  <a:gd name="f1" fmla="val w"/>
                  <a:gd name="f2" fmla="val h"/>
                  <a:gd name="f3" fmla="val ss"/>
                  <a:gd name="f4" fmla="val 0"/>
                  <a:gd name="f5" fmla="val 39245"/>
                  <a:gd name="f6" fmla="abs f1"/>
                  <a:gd name="f7" fmla="abs f2"/>
                  <a:gd name="f8" fmla="abs f3"/>
                  <a:gd name="f9" fmla="val f4"/>
                  <a:gd name="f10" fmla="val f5"/>
                  <a:gd name="f11" fmla="?: f6 f1 1"/>
                  <a:gd name="f12" fmla="?: f7 f2 1"/>
                  <a:gd name="f13" fmla="?: f8 f3 1"/>
                  <a:gd name="f14" fmla="*/ f11 1 21600"/>
                  <a:gd name="f15" fmla="*/ f12 1 21600"/>
                  <a:gd name="f16" fmla="*/ 21600 f11 1"/>
                  <a:gd name="f17" fmla="*/ 21600 f12 1"/>
                  <a:gd name="f18" fmla="min f15 f14"/>
                  <a:gd name="f19" fmla="*/ f16 1 f13"/>
                  <a:gd name="f20" fmla="*/ f17 1 f13"/>
                  <a:gd name="f21" fmla="val f19"/>
                  <a:gd name="f22" fmla="val f20"/>
                  <a:gd name="f23" fmla="*/ f9 f18 1"/>
                  <a:gd name="f24" fmla="+- f22 0 f9"/>
                  <a:gd name="f25" fmla="+- f21 0 f9"/>
                  <a:gd name="f26" fmla="*/ f21 f18 1"/>
                  <a:gd name="f27" fmla="*/ f22 f18 1"/>
                  <a:gd name="f28" fmla="min f25 f24"/>
                  <a:gd name="f29" fmla="+- f25 0 f24"/>
                  <a:gd name="f30" fmla="*/ f28 f10 1"/>
                  <a:gd name="f31" fmla="*/ f30 1 100000"/>
                  <a:gd name="f32" fmla="+- f21 0 f31"/>
                  <a:gd name="f33" fmla="+- f22 0 f31"/>
                  <a:gd name="f34" fmla="?: f29 f9 f31"/>
                  <a:gd name="f35" fmla="?: f29 f31 f9"/>
                  <a:gd name="f36" fmla="*/ f31 f18 1"/>
                  <a:gd name="f37" fmla="?: f29 f21 f32"/>
                  <a:gd name="f38" fmla="?: f29 f33 f22"/>
                  <a:gd name="f39" fmla="*/ f34 f18 1"/>
                  <a:gd name="f40" fmla="*/ f35 f18 1"/>
                  <a:gd name="f41" fmla="*/ f32 f18 1"/>
                  <a:gd name="f42" fmla="*/ f33 f18 1"/>
                  <a:gd name="f43" fmla="*/ f37 f18 1"/>
                  <a:gd name="f44" fmla="*/ f3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0" r="f43" b="f44"/>
                <a:pathLst>
                  <a:path>
                    <a:moveTo>
                      <a:pt x="f23" y="f36"/>
                    </a:moveTo>
                    <a:lnTo>
                      <a:pt x="f36" y="f36"/>
                    </a:lnTo>
                    <a:lnTo>
                      <a:pt x="f36" y="f23"/>
                    </a:lnTo>
                    <a:lnTo>
                      <a:pt x="f41" y="f23"/>
                    </a:lnTo>
                    <a:lnTo>
                      <a:pt x="f41" y="f36"/>
                    </a:lnTo>
                    <a:lnTo>
                      <a:pt x="f26" y="f36"/>
                    </a:lnTo>
                    <a:lnTo>
                      <a:pt x="f26" y="f42"/>
                    </a:lnTo>
                    <a:lnTo>
                      <a:pt x="f41" y="f42"/>
                    </a:lnTo>
                    <a:lnTo>
                      <a:pt x="f41" y="f27"/>
                    </a:lnTo>
                    <a:lnTo>
                      <a:pt x="f36" y="f27"/>
                    </a:lnTo>
                    <a:lnTo>
                      <a:pt x="f36" y="f42"/>
                    </a:lnTo>
                    <a:lnTo>
                      <a:pt x="f23" y="f4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44" name="Group 40"/>
            <p:cNvGrpSpPr/>
            <p:nvPr/>
          </p:nvGrpSpPr>
          <p:grpSpPr>
            <a:xfrm>
              <a:off x="4524844" y="3521555"/>
              <a:ext cx="196852" cy="1531940"/>
              <a:chOff x="4524844" y="3521555"/>
              <a:chExt cx="196852" cy="1531940"/>
            </a:xfrm>
          </p:grpSpPr>
          <p:grpSp>
            <p:nvGrpSpPr>
              <p:cNvPr id="45" name="Group 41"/>
              <p:cNvGrpSpPr/>
              <p:nvPr/>
            </p:nvGrpSpPr>
            <p:grpSpPr>
              <a:xfrm>
                <a:off x="4529078" y="3521555"/>
                <a:ext cx="192618" cy="192554"/>
                <a:chOff x="4529078" y="3521555"/>
                <a:chExt cx="192618" cy="192554"/>
              </a:xfrm>
            </p:grpSpPr>
            <p:sp>
              <p:nvSpPr>
                <p:cNvPr id="46" name="Oval 42"/>
                <p:cNvSpPr/>
                <p:nvPr/>
              </p:nvSpPr>
              <p:spPr>
                <a:xfrm>
                  <a:off x="4529078" y="3521555"/>
                  <a:ext cx="192618" cy="192554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gradFill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path path="circle">
                    <a:fillToRect l="50000" t="50000" r="50000" b="50000"/>
                  </a:path>
                </a:gradFill>
                <a:ln w="9528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vert="horz" wrap="non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47" name="Line 43"/>
                <p:cNvSpPr/>
                <p:nvPr/>
              </p:nvSpPr>
              <p:spPr>
                <a:xfrm>
                  <a:off x="4577760" y="3617832"/>
                  <a:ext cx="97365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val f6"/>
                    <a:gd name="f13" fmla="*/ f7 f0 1"/>
                    <a:gd name="f14" fmla="*/ f8 f0 1"/>
                    <a:gd name="f15" fmla="?: f9 f3 1"/>
                    <a:gd name="f16" fmla="?: f10 f4 1"/>
                    <a:gd name="f17" fmla="?: f11 f5 1"/>
                    <a:gd name="f18" fmla="*/ f13 1 f2"/>
                    <a:gd name="f19" fmla="*/ f14 1 f2"/>
                    <a:gd name="f20" fmla="*/ f15 1 21600"/>
                    <a:gd name="f21" fmla="*/ f16 1 21600"/>
                    <a:gd name="f22" fmla="*/ 21600 f15 1"/>
                    <a:gd name="f23" fmla="*/ 21600 f16 1"/>
                    <a:gd name="f24" fmla="+- f18 0 f1"/>
                    <a:gd name="f25" fmla="+- f19 0 f1"/>
                    <a:gd name="f26" fmla="min f21 f20"/>
                    <a:gd name="f27" fmla="*/ f22 1 f17"/>
                    <a:gd name="f28" fmla="*/ f23 1 f17"/>
                    <a:gd name="f29" fmla="val f27"/>
                    <a:gd name="f30" fmla="val f28"/>
                    <a:gd name="f31" fmla="*/ f6 f26 1"/>
                    <a:gd name="f32" fmla="*/ f27 f26 1"/>
                    <a:gd name="f33" fmla="*/ f28 f26 1"/>
                    <a:gd name="f34" fmla="*/ f12 f26 1"/>
                    <a:gd name="f35" fmla="*/ f29 f26 1"/>
                    <a:gd name="f36" fmla="*/ f30 f2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4" y="f34"/>
                    </a:cxn>
                    <a:cxn ang="f25">
                      <a:pos x="f35" y="f36"/>
                    </a:cxn>
                  </a:cxnLst>
                  <a:rect l="f31" t="f31" r="f32" b="f33"/>
                  <a:pathLst>
                    <a:path>
                      <a:moveTo>
                        <a:pt x="f34" y="f34"/>
                      </a:moveTo>
                      <a:lnTo>
                        <a:pt x="f35" y="f36"/>
                      </a:lnTo>
                    </a:path>
                  </a:pathLst>
                </a:cu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</p:grpSp>
          <p:grpSp>
            <p:nvGrpSpPr>
              <p:cNvPr id="48" name="Group 44"/>
              <p:cNvGrpSpPr/>
              <p:nvPr/>
            </p:nvGrpSpPr>
            <p:grpSpPr>
              <a:xfrm>
                <a:off x="4524844" y="4860941"/>
                <a:ext cx="192618" cy="192554"/>
                <a:chOff x="4524844" y="4860941"/>
                <a:chExt cx="192618" cy="192554"/>
              </a:xfrm>
            </p:grpSpPr>
            <p:sp>
              <p:nvSpPr>
                <p:cNvPr id="49" name="Oval 45"/>
                <p:cNvSpPr/>
                <p:nvPr/>
              </p:nvSpPr>
              <p:spPr>
                <a:xfrm>
                  <a:off x="4524844" y="4860941"/>
                  <a:ext cx="192618" cy="192554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gradFill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path path="circle">
                    <a:fillToRect l="50000" t="50000" r="50000" b="50000"/>
                  </a:path>
                </a:gradFill>
                <a:ln w="9528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vert="horz" wrap="non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50" name="Line 46"/>
                <p:cNvSpPr/>
                <p:nvPr/>
              </p:nvSpPr>
              <p:spPr>
                <a:xfrm>
                  <a:off x="4573527" y="4957218"/>
                  <a:ext cx="97365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val f6"/>
                    <a:gd name="f13" fmla="*/ f7 f0 1"/>
                    <a:gd name="f14" fmla="*/ f8 f0 1"/>
                    <a:gd name="f15" fmla="?: f9 f3 1"/>
                    <a:gd name="f16" fmla="?: f10 f4 1"/>
                    <a:gd name="f17" fmla="?: f11 f5 1"/>
                    <a:gd name="f18" fmla="*/ f13 1 f2"/>
                    <a:gd name="f19" fmla="*/ f14 1 f2"/>
                    <a:gd name="f20" fmla="*/ f15 1 21600"/>
                    <a:gd name="f21" fmla="*/ f16 1 21600"/>
                    <a:gd name="f22" fmla="*/ 21600 f15 1"/>
                    <a:gd name="f23" fmla="*/ 21600 f16 1"/>
                    <a:gd name="f24" fmla="+- f18 0 f1"/>
                    <a:gd name="f25" fmla="+- f19 0 f1"/>
                    <a:gd name="f26" fmla="min f21 f20"/>
                    <a:gd name="f27" fmla="*/ f22 1 f17"/>
                    <a:gd name="f28" fmla="*/ f23 1 f17"/>
                    <a:gd name="f29" fmla="val f27"/>
                    <a:gd name="f30" fmla="val f28"/>
                    <a:gd name="f31" fmla="*/ f6 f26 1"/>
                    <a:gd name="f32" fmla="*/ f27 f26 1"/>
                    <a:gd name="f33" fmla="*/ f28 f26 1"/>
                    <a:gd name="f34" fmla="*/ f12 f26 1"/>
                    <a:gd name="f35" fmla="*/ f29 f26 1"/>
                    <a:gd name="f36" fmla="*/ f30 f2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4" y="f34"/>
                    </a:cxn>
                    <a:cxn ang="f25">
                      <a:pos x="f35" y="f36"/>
                    </a:cxn>
                  </a:cxnLst>
                  <a:rect l="f31" t="f31" r="f32" b="f33"/>
                  <a:pathLst>
                    <a:path>
                      <a:moveTo>
                        <a:pt x="f34" y="f34"/>
                      </a:moveTo>
                      <a:lnTo>
                        <a:pt x="f35" y="f36"/>
                      </a:lnTo>
                    </a:path>
                  </a:pathLst>
                </a:cu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</p:grpSp>
        </p:grpSp>
        <p:grpSp>
          <p:nvGrpSpPr>
            <p:cNvPr id="51" name="Group 47"/>
            <p:cNvGrpSpPr/>
            <p:nvPr/>
          </p:nvGrpSpPr>
          <p:grpSpPr>
            <a:xfrm>
              <a:off x="4626443" y="4310545"/>
              <a:ext cx="241301" cy="241301"/>
              <a:chOff x="4626443" y="4310545"/>
              <a:chExt cx="241301" cy="241301"/>
            </a:xfrm>
          </p:grpSpPr>
          <p:sp>
            <p:nvSpPr>
              <p:cNvPr id="52" name="Oval 48"/>
              <p:cNvSpPr/>
              <p:nvPr/>
            </p:nvSpPr>
            <p:spPr>
              <a:xfrm>
                <a:off x="4626443" y="4310545"/>
                <a:ext cx="241301" cy="24130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E35353"/>
                  </a:gs>
                  <a:gs pos="100000">
                    <a:srgbClr val="692626"/>
                  </a:gs>
                </a:gsLst>
                <a:path path="circle">
                  <a:fillToRect l="50000" t="50000" r="50000" b="50000"/>
                </a:path>
              </a:gra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3" name="AutoShape 49"/>
              <p:cNvSpPr/>
              <p:nvPr/>
            </p:nvSpPr>
            <p:spPr>
              <a:xfrm>
                <a:off x="4693679" y="4375897"/>
                <a:ext cx="111227" cy="114364"/>
              </a:xfrm>
              <a:custGeom>
                <a:avLst>
                  <a:gd name="f5" fmla="val 39245"/>
                </a:avLst>
                <a:gdLst>
                  <a:gd name="f1" fmla="val w"/>
                  <a:gd name="f2" fmla="val h"/>
                  <a:gd name="f3" fmla="val ss"/>
                  <a:gd name="f4" fmla="val 0"/>
                  <a:gd name="f5" fmla="val 39245"/>
                  <a:gd name="f6" fmla="abs f1"/>
                  <a:gd name="f7" fmla="abs f2"/>
                  <a:gd name="f8" fmla="abs f3"/>
                  <a:gd name="f9" fmla="val f4"/>
                  <a:gd name="f10" fmla="val f5"/>
                  <a:gd name="f11" fmla="?: f6 f1 1"/>
                  <a:gd name="f12" fmla="?: f7 f2 1"/>
                  <a:gd name="f13" fmla="?: f8 f3 1"/>
                  <a:gd name="f14" fmla="*/ f11 1 21600"/>
                  <a:gd name="f15" fmla="*/ f12 1 21600"/>
                  <a:gd name="f16" fmla="*/ 21600 f11 1"/>
                  <a:gd name="f17" fmla="*/ 21600 f12 1"/>
                  <a:gd name="f18" fmla="min f15 f14"/>
                  <a:gd name="f19" fmla="*/ f16 1 f13"/>
                  <a:gd name="f20" fmla="*/ f17 1 f13"/>
                  <a:gd name="f21" fmla="val f19"/>
                  <a:gd name="f22" fmla="val f20"/>
                  <a:gd name="f23" fmla="*/ f9 f18 1"/>
                  <a:gd name="f24" fmla="+- f22 0 f9"/>
                  <a:gd name="f25" fmla="+- f21 0 f9"/>
                  <a:gd name="f26" fmla="*/ f21 f18 1"/>
                  <a:gd name="f27" fmla="*/ f22 f18 1"/>
                  <a:gd name="f28" fmla="min f25 f24"/>
                  <a:gd name="f29" fmla="+- f25 0 f24"/>
                  <a:gd name="f30" fmla="*/ f28 f10 1"/>
                  <a:gd name="f31" fmla="*/ f30 1 100000"/>
                  <a:gd name="f32" fmla="+- f21 0 f31"/>
                  <a:gd name="f33" fmla="+- f22 0 f31"/>
                  <a:gd name="f34" fmla="?: f29 f9 f31"/>
                  <a:gd name="f35" fmla="?: f29 f31 f9"/>
                  <a:gd name="f36" fmla="*/ f31 f18 1"/>
                  <a:gd name="f37" fmla="?: f29 f21 f32"/>
                  <a:gd name="f38" fmla="?: f29 f33 f22"/>
                  <a:gd name="f39" fmla="*/ f34 f18 1"/>
                  <a:gd name="f40" fmla="*/ f35 f18 1"/>
                  <a:gd name="f41" fmla="*/ f32 f18 1"/>
                  <a:gd name="f42" fmla="*/ f33 f18 1"/>
                  <a:gd name="f43" fmla="*/ f37 f18 1"/>
                  <a:gd name="f44" fmla="*/ f3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0" r="f43" b="f44"/>
                <a:pathLst>
                  <a:path>
                    <a:moveTo>
                      <a:pt x="f23" y="f36"/>
                    </a:moveTo>
                    <a:lnTo>
                      <a:pt x="f36" y="f36"/>
                    </a:lnTo>
                    <a:lnTo>
                      <a:pt x="f36" y="f23"/>
                    </a:lnTo>
                    <a:lnTo>
                      <a:pt x="f41" y="f23"/>
                    </a:lnTo>
                    <a:lnTo>
                      <a:pt x="f41" y="f36"/>
                    </a:lnTo>
                    <a:lnTo>
                      <a:pt x="f26" y="f36"/>
                    </a:lnTo>
                    <a:lnTo>
                      <a:pt x="f26" y="f42"/>
                    </a:lnTo>
                    <a:lnTo>
                      <a:pt x="f41" y="f42"/>
                    </a:lnTo>
                    <a:lnTo>
                      <a:pt x="f41" y="f27"/>
                    </a:lnTo>
                    <a:lnTo>
                      <a:pt x="f36" y="f27"/>
                    </a:lnTo>
                    <a:lnTo>
                      <a:pt x="f36" y="f42"/>
                    </a:lnTo>
                    <a:lnTo>
                      <a:pt x="f23" y="f4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54" name="Group 50"/>
            <p:cNvGrpSpPr/>
            <p:nvPr/>
          </p:nvGrpSpPr>
          <p:grpSpPr>
            <a:xfrm>
              <a:off x="4524844" y="3270726"/>
              <a:ext cx="198433" cy="2035179"/>
              <a:chOff x="4524844" y="3270726"/>
              <a:chExt cx="198433" cy="2035179"/>
            </a:xfrm>
          </p:grpSpPr>
          <p:grpSp>
            <p:nvGrpSpPr>
              <p:cNvPr id="55" name="Group 51"/>
              <p:cNvGrpSpPr/>
              <p:nvPr/>
            </p:nvGrpSpPr>
            <p:grpSpPr>
              <a:xfrm>
                <a:off x="4530147" y="3270726"/>
                <a:ext cx="193130" cy="192517"/>
                <a:chOff x="4530147" y="3270726"/>
                <a:chExt cx="193130" cy="192517"/>
              </a:xfrm>
            </p:grpSpPr>
            <p:sp>
              <p:nvSpPr>
                <p:cNvPr id="56" name="Oval 52"/>
                <p:cNvSpPr/>
                <p:nvPr/>
              </p:nvSpPr>
              <p:spPr>
                <a:xfrm>
                  <a:off x="4530147" y="3270726"/>
                  <a:ext cx="193130" cy="192517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gradFill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path path="circle">
                    <a:fillToRect l="50000" t="50000" r="50000" b="50000"/>
                  </a:path>
                </a:gradFill>
                <a:ln w="9528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vert="horz" wrap="non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57" name="Line 53"/>
                <p:cNvSpPr/>
                <p:nvPr/>
              </p:nvSpPr>
              <p:spPr>
                <a:xfrm>
                  <a:off x="4578967" y="3366985"/>
                  <a:ext cx="9763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val f6"/>
                    <a:gd name="f13" fmla="*/ f7 f0 1"/>
                    <a:gd name="f14" fmla="*/ f8 f0 1"/>
                    <a:gd name="f15" fmla="?: f9 f3 1"/>
                    <a:gd name="f16" fmla="?: f10 f4 1"/>
                    <a:gd name="f17" fmla="?: f11 f5 1"/>
                    <a:gd name="f18" fmla="*/ f13 1 f2"/>
                    <a:gd name="f19" fmla="*/ f14 1 f2"/>
                    <a:gd name="f20" fmla="*/ f15 1 21600"/>
                    <a:gd name="f21" fmla="*/ f16 1 21600"/>
                    <a:gd name="f22" fmla="*/ 21600 f15 1"/>
                    <a:gd name="f23" fmla="*/ 21600 f16 1"/>
                    <a:gd name="f24" fmla="+- f18 0 f1"/>
                    <a:gd name="f25" fmla="+- f19 0 f1"/>
                    <a:gd name="f26" fmla="min f21 f20"/>
                    <a:gd name="f27" fmla="*/ f22 1 f17"/>
                    <a:gd name="f28" fmla="*/ f23 1 f17"/>
                    <a:gd name="f29" fmla="val f27"/>
                    <a:gd name="f30" fmla="val f28"/>
                    <a:gd name="f31" fmla="*/ f6 f26 1"/>
                    <a:gd name="f32" fmla="*/ f27 f26 1"/>
                    <a:gd name="f33" fmla="*/ f28 f26 1"/>
                    <a:gd name="f34" fmla="*/ f12 f26 1"/>
                    <a:gd name="f35" fmla="*/ f29 f26 1"/>
                    <a:gd name="f36" fmla="*/ f30 f2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4" y="f34"/>
                    </a:cxn>
                    <a:cxn ang="f25">
                      <a:pos x="f35" y="f36"/>
                    </a:cxn>
                  </a:cxnLst>
                  <a:rect l="f31" t="f31" r="f32" b="f33"/>
                  <a:pathLst>
                    <a:path>
                      <a:moveTo>
                        <a:pt x="f34" y="f34"/>
                      </a:moveTo>
                      <a:lnTo>
                        <a:pt x="f35" y="f36"/>
                      </a:lnTo>
                    </a:path>
                  </a:pathLst>
                </a:cu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</p:grpSp>
          <p:grpSp>
            <p:nvGrpSpPr>
              <p:cNvPr id="58" name="Group 54"/>
              <p:cNvGrpSpPr/>
              <p:nvPr/>
            </p:nvGrpSpPr>
            <p:grpSpPr>
              <a:xfrm>
                <a:off x="4524844" y="5113388"/>
                <a:ext cx="193130" cy="192517"/>
                <a:chOff x="4524844" y="5113388"/>
                <a:chExt cx="193130" cy="192517"/>
              </a:xfrm>
            </p:grpSpPr>
            <p:sp>
              <p:nvSpPr>
                <p:cNvPr id="59" name="Oval 55"/>
                <p:cNvSpPr/>
                <p:nvPr/>
              </p:nvSpPr>
              <p:spPr>
                <a:xfrm>
                  <a:off x="4524844" y="5113388"/>
                  <a:ext cx="193130" cy="192517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gradFill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path path="circle">
                    <a:fillToRect l="50000" t="50000" r="50000" b="50000"/>
                  </a:path>
                </a:gradFill>
                <a:ln w="9528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vert="horz" wrap="non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  <p:sp>
              <p:nvSpPr>
                <p:cNvPr id="60" name="Line 56"/>
                <p:cNvSpPr/>
                <p:nvPr/>
              </p:nvSpPr>
              <p:spPr>
                <a:xfrm>
                  <a:off x="4573664" y="5209647"/>
                  <a:ext cx="97630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val f6"/>
                    <a:gd name="f13" fmla="*/ f7 f0 1"/>
                    <a:gd name="f14" fmla="*/ f8 f0 1"/>
                    <a:gd name="f15" fmla="?: f9 f3 1"/>
                    <a:gd name="f16" fmla="?: f10 f4 1"/>
                    <a:gd name="f17" fmla="?: f11 f5 1"/>
                    <a:gd name="f18" fmla="*/ f13 1 f2"/>
                    <a:gd name="f19" fmla="*/ f14 1 f2"/>
                    <a:gd name="f20" fmla="*/ f15 1 21600"/>
                    <a:gd name="f21" fmla="*/ f16 1 21600"/>
                    <a:gd name="f22" fmla="*/ 21600 f15 1"/>
                    <a:gd name="f23" fmla="*/ 21600 f16 1"/>
                    <a:gd name="f24" fmla="+- f18 0 f1"/>
                    <a:gd name="f25" fmla="+- f19 0 f1"/>
                    <a:gd name="f26" fmla="min f21 f20"/>
                    <a:gd name="f27" fmla="*/ f22 1 f17"/>
                    <a:gd name="f28" fmla="*/ f23 1 f17"/>
                    <a:gd name="f29" fmla="val f27"/>
                    <a:gd name="f30" fmla="val f28"/>
                    <a:gd name="f31" fmla="*/ f6 f26 1"/>
                    <a:gd name="f32" fmla="*/ f27 f26 1"/>
                    <a:gd name="f33" fmla="*/ f28 f26 1"/>
                    <a:gd name="f34" fmla="*/ f12 f26 1"/>
                    <a:gd name="f35" fmla="*/ f29 f26 1"/>
                    <a:gd name="f36" fmla="*/ f30 f2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4" y="f34"/>
                    </a:cxn>
                    <a:cxn ang="f25">
                      <a:pos x="f35" y="f36"/>
                    </a:cxn>
                  </a:cxnLst>
                  <a:rect l="f31" t="f31" r="f32" b="f33"/>
                  <a:pathLst>
                    <a:path>
                      <a:moveTo>
                        <a:pt x="f34" y="f34"/>
                      </a:moveTo>
                      <a:lnTo>
                        <a:pt x="f35" y="f36"/>
                      </a:lnTo>
                    </a:path>
                  </a:pathLst>
                </a:cu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l-GR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</p:grpSp>
        </p:grpSp>
        <p:grpSp>
          <p:nvGrpSpPr>
            <p:cNvPr id="61" name="Group 57"/>
            <p:cNvGrpSpPr/>
            <p:nvPr/>
          </p:nvGrpSpPr>
          <p:grpSpPr>
            <a:xfrm>
              <a:off x="4502624" y="3977164"/>
              <a:ext cx="241301" cy="241301"/>
              <a:chOff x="4502624" y="3977164"/>
              <a:chExt cx="241301" cy="241301"/>
            </a:xfrm>
          </p:grpSpPr>
          <p:sp>
            <p:nvSpPr>
              <p:cNvPr id="62" name="Oval 58"/>
              <p:cNvSpPr/>
              <p:nvPr/>
            </p:nvSpPr>
            <p:spPr>
              <a:xfrm>
                <a:off x="4502624" y="3977164"/>
                <a:ext cx="241301" cy="24130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E35353"/>
                  </a:gs>
                  <a:gs pos="100000">
                    <a:srgbClr val="692626"/>
                  </a:gs>
                </a:gsLst>
                <a:path path="circle">
                  <a:fillToRect l="50000" t="50000" r="50000" b="50000"/>
                </a:path>
              </a:gra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3" name="AutoShape 59"/>
              <p:cNvSpPr/>
              <p:nvPr/>
            </p:nvSpPr>
            <p:spPr>
              <a:xfrm>
                <a:off x="4569860" y="4042516"/>
                <a:ext cx="111227" cy="114364"/>
              </a:xfrm>
              <a:custGeom>
                <a:avLst>
                  <a:gd name="f5" fmla="val 39245"/>
                </a:avLst>
                <a:gdLst>
                  <a:gd name="f1" fmla="val w"/>
                  <a:gd name="f2" fmla="val h"/>
                  <a:gd name="f3" fmla="val ss"/>
                  <a:gd name="f4" fmla="val 0"/>
                  <a:gd name="f5" fmla="val 39245"/>
                  <a:gd name="f6" fmla="abs f1"/>
                  <a:gd name="f7" fmla="abs f2"/>
                  <a:gd name="f8" fmla="abs f3"/>
                  <a:gd name="f9" fmla="val f4"/>
                  <a:gd name="f10" fmla="val f5"/>
                  <a:gd name="f11" fmla="?: f6 f1 1"/>
                  <a:gd name="f12" fmla="?: f7 f2 1"/>
                  <a:gd name="f13" fmla="?: f8 f3 1"/>
                  <a:gd name="f14" fmla="*/ f11 1 21600"/>
                  <a:gd name="f15" fmla="*/ f12 1 21600"/>
                  <a:gd name="f16" fmla="*/ 21600 f11 1"/>
                  <a:gd name="f17" fmla="*/ 21600 f12 1"/>
                  <a:gd name="f18" fmla="min f15 f14"/>
                  <a:gd name="f19" fmla="*/ f16 1 f13"/>
                  <a:gd name="f20" fmla="*/ f17 1 f13"/>
                  <a:gd name="f21" fmla="val f19"/>
                  <a:gd name="f22" fmla="val f20"/>
                  <a:gd name="f23" fmla="*/ f9 f18 1"/>
                  <a:gd name="f24" fmla="+- f22 0 f9"/>
                  <a:gd name="f25" fmla="+- f21 0 f9"/>
                  <a:gd name="f26" fmla="*/ f21 f18 1"/>
                  <a:gd name="f27" fmla="*/ f22 f18 1"/>
                  <a:gd name="f28" fmla="min f25 f24"/>
                  <a:gd name="f29" fmla="+- f25 0 f24"/>
                  <a:gd name="f30" fmla="*/ f28 f10 1"/>
                  <a:gd name="f31" fmla="*/ f30 1 100000"/>
                  <a:gd name="f32" fmla="+- f21 0 f31"/>
                  <a:gd name="f33" fmla="+- f22 0 f31"/>
                  <a:gd name="f34" fmla="?: f29 f9 f31"/>
                  <a:gd name="f35" fmla="?: f29 f31 f9"/>
                  <a:gd name="f36" fmla="*/ f31 f18 1"/>
                  <a:gd name="f37" fmla="?: f29 f21 f32"/>
                  <a:gd name="f38" fmla="?: f29 f33 f22"/>
                  <a:gd name="f39" fmla="*/ f34 f18 1"/>
                  <a:gd name="f40" fmla="*/ f35 f18 1"/>
                  <a:gd name="f41" fmla="*/ f32 f18 1"/>
                  <a:gd name="f42" fmla="*/ f33 f18 1"/>
                  <a:gd name="f43" fmla="*/ f37 f18 1"/>
                  <a:gd name="f44" fmla="*/ f3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0" r="f43" b="f44"/>
                <a:pathLst>
                  <a:path>
                    <a:moveTo>
                      <a:pt x="f23" y="f36"/>
                    </a:moveTo>
                    <a:lnTo>
                      <a:pt x="f36" y="f36"/>
                    </a:lnTo>
                    <a:lnTo>
                      <a:pt x="f36" y="f23"/>
                    </a:lnTo>
                    <a:lnTo>
                      <a:pt x="f41" y="f23"/>
                    </a:lnTo>
                    <a:lnTo>
                      <a:pt x="f41" y="f36"/>
                    </a:lnTo>
                    <a:lnTo>
                      <a:pt x="f26" y="f36"/>
                    </a:lnTo>
                    <a:lnTo>
                      <a:pt x="f26" y="f42"/>
                    </a:lnTo>
                    <a:lnTo>
                      <a:pt x="f41" y="f42"/>
                    </a:lnTo>
                    <a:lnTo>
                      <a:pt x="f41" y="f27"/>
                    </a:lnTo>
                    <a:lnTo>
                      <a:pt x="f36" y="f27"/>
                    </a:lnTo>
                    <a:lnTo>
                      <a:pt x="f36" y="f42"/>
                    </a:lnTo>
                    <a:lnTo>
                      <a:pt x="f23" y="f4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64" name="Group 60"/>
            <p:cNvGrpSpPr/>
            <p:nvPr/>
          </p:nvGrpSpPr>
          <p:grpSpPr>
            <a:xfrm>
              <a:off x="4378796" y="4329592"/>
              <a:ext cx="241301" cy="241301"/>
              <a:chOff x="4378796" y="4329592"/>
              <a:chExt cx="241301" cy="241301"/>
            </a:xfrm>
          </p:grpSpPr>
          <p:sp>
            <p:nvSpPr>
              <p:cNvPr id="65" name="Oval 61"/>
              <p:cNvSpPr/>
              <p:nvPr/>
            </p:nvSpPr>
            <p:spPr>
              <a:xfrm>
                <a:off x="4378796" y="4329592"/>
                <a:ext cx="241301" cy="24130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E35353"/>
                  </a:gs>
                  <a:gs pos="100000">
                    <a:srgbClr val="692626"/>
                  </a:gs>
                </a:gsLst>
                <a:path path="circle">
                  <a:fillToRect l="50000" t="50000" r="50000" b="50000"/>
                </a:path>
              </a:gra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6" name="AutoShape 62"/>
              <p:cNvSpPr/>
              <p:nvPr/>
            </p:nvSpPr>
            <p:spPr>
              <a:xfrm>
                <a:off x="4446032" y="4394944"/>
                <a:ext cx="111227" cy="114364"/>
              </a:xfrm>
              <a:custGeom>
                <a:avLst>
                  <a:gd name="f5" fmla="val 39245"/>
                </a:avLst>
                <a:gdLst>
                  <a:gd name="f1" fmla="val w"/>
                  <a:gd name="f2" fmla="val h"/>
                  <a:gd name="f3" fmla="val ss"/>
                  <a:gd name="f4" fmla="val 0"/>
                  <a:gd name="f5" fmla="val 39245"/>
                  <a:gd name="f6" fmla="abs f1"/>
                  <a:gd name="f7" fmla="abs f2"/>
                  <a:gd name="f8" fmla="abs f3"/>
                  <a:gd name="f9" fmla="val f4"/>
                  <a:gd name="f10" fmla="val f5"/>
                  <a:gd name="f11" fmla="?: f6 f1 1"/>
                  <a:gd name="f12" fmla="?: f7 f2 1"/>
                  <a:gd name="f13" fmla="?: f8 f3 1"/>
                  <a:gd name="f14" fmla="*/ f11 1 21600"/>
                  <a:gd name="f15" fmla="*/ f12 1 21600"/>
                  <a:gd name="f16" fmla="*/ 21600 f11 1"/>
                  <a:gd name="f17" fmla="*/ 21600 f12 1"/>
                  <a:gd name="f18" fmla="min f15 f14"/>
                  <a:gd name="f19" fmla="*/ f16 1 f13"/>
                  <a:gd name="f20" fmla="*/ f17 1 f13"/>
                  <a:gd name="f21" fmla="val f19"/>
                  <a:gd name="f22" fmla="val f20"/>
                  <a:gd name="f23" fmla="*/ f9 f18 1"/>
                  <a:gd name="f24" fmla="+- f22 0 f9"/>
                  <a:gd name="f25" fmla="+- f21 0 f9"/>
                  <a:gd name="f26" fmla="*/ f21 f18 1"/>
                  <a:gd name="f27" fmla="*/ f22 f18 1"/>
                  <a:gd name="f28" fmla="min f25 f24"/>
                  <a:gd name="f29" fmla="+- f25 0 f24"/>
                  <a:gd name="f30" fmla="*/ f28 f10 1"/>
                  <a:gd name="f31" fmla="*/ f30 1 100000"/>
                  <a:gd name="f32" fmla="+- f21 0 f31"/>
                  <a:gd name="f33" fmla="+- f22 0 f31"/>
                  <a:gd name="f34" fmla="?: f29 f9 f31"/>
                  <a:gd name="f35" fmla="?: f29 f31 f9"/>
                  <a:gd name="f36" fmla="*/ f31 f18 1"/>
                  <a:gd name="f37" fmla="?: f29 f21 f32"/>
                  <a:gd name="f38" fmla="?: f29 f33 f22"/>
                  <a:gd name="f39" fmla="*/ f34 f18 1"/>
                  <a:gd name="f40" fmla="*/ f35 f18 1"/>
                  <a:gd name="f41" fmla="*/ f32 f18 1"/>
                  <a:gd name="f42" fmla="*/ f33 f18 1"/>
                  <a:gd name="f43" fmla="*/ f37 f18 1"/>
                  <a:gd name="f44" fmla="*/ f3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0" r="f43" b="f44"/>
                <a:pathLst>
                  <a:path>
                    <a:moveTo>
                      <a:pt x="f23" y="f36"/>
                    </a:moveTo>
                    <a:lnTo>
                      <a:pt x="f36" y="f36"/>
                    </a:lnTo>
                    <a:lnTo>
                      <a:pt x="f36" y="f23"/>
                    </a:lnTo>
                    <a:lnTo>
                      <a:pt x="f41" y="f23"/>
                    </a:lnTo>
                    <a:lnTo>
                      <a:pt x="f41" y="f36"/>
                    </a:lnTo>
                    <a:lnTo>
                      <a:pt x="f26" y="f36"/>
                    </a:lnTo>
                    <a:lnTo>
                      <a:pt x="f26" y="f42"/>
                    </a:lnTo>
                    <a:lnTo>
                      <a:pt x="f41" y="f42"/>
                    </a:lnTo>
                    <a:lnTo>
                      <a:pt x="f41" y="f27"/>
                    </a:lnTo>
                    <a:lnTo>
                      <a:pt x="f36" y="f27"/>
                    </a:lnTo>
                    <a:lnTo>
                      <a:pt x="f36" y="f42"/>
                    </a:lnTo>
                    <a:lnTo>
                      <a:pt x="f23" y="f4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sp>
          <p:nvSpPr>
            <p:cNvPr id="67" name="Oval 63"/>
            <p:cNvSpPr/>
            <p:nvPr/>
          </p:nvSpPr>
          <p:spPr>
            <a:xfrm>
              <a:off x="4067644" y="3673949"/>
              <a:ext cx="1074740" cy="1231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6CCFF">
                    <a:alpha val="75000"/>
                  </a:srgbClr>
                </a:gs>
                <a:gs pos="100000">
                  <a:srgbClr val="2F5E76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8" name="Oval 64"/>
            <p:cNvSpPr/>
            <p:nvPr/>
          </p:nvSpPr>
          <p:spPr>
            <a:xfrm>
              <a:off x="3977155" y="3632682"/>
              <a:ext cx="1252535" cy="1346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FF6600">
                    <a:alpha val="82999"/>
                  </a:srgbClr>
                </a:gs>
                <a:gs pos="100000">
                  <a:srgbClr val="762F00">
                    <a:alpha val="25998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grpSp>
          <p:nvGrpSpPr>
            <p:cNvPr id="69" name="Group 65"/>
            <p:cNvGrpSpPr/>
            <p:nvPr/>
          </p:nvGrpSpPr>
          <p:grpSpPr>
            <a:xfrm>
              <a:off x="3969218" y="2673824"/>
              <a:ext cx="1289057" cy="3086099"/>
              <a:chOff x="3969218" y="2673824"/>
              <a:chExt cx="1289057" cy="3086099"/>
            </a:xfrm>
          </p:grpSpPr>
          <p:sp>
            <p:nvSpPr>
              <p:cNvPr id="70" name="Oval 66"/>
              <p:cNvSpPr/>
              <p:nvPr/>
            </p:nvSpPr>
            <p:spPr>
              <a:xfrm>
                <a:off x="3978746" y="4511521"/>
                <a:ext cx="1279529" cy="124840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FFFF00"/>
                  </a:gs>
                  <a:gs pos="100000">
                    <a:srgbClr val="7676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1" name="Oval 67"/>
              <p:cNvSpPr/>
              <p:nvPr/>
            </p:nvSpPr>
            <p:spPr>
              <a:xfrm>
                <a:off x="3969218" y="2673824"/>
                <a:ext cx="1279529" cy="124840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FFFF00"/>
                  </a:gs>
                  <a:gs pos="100000">
                    <a:srgbClr val="7676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72" name="Group 68"/>
            <p:cNvGrpSpPr/>
            <p:nvPr/>
          </p:nvGrpSpPr>
          <p:grpSpPr>
            <a:xfrm>
              <a:off x="3037363" y="3646965"/>
              <a:ext cx="3086099" cy="1287466"/>
              <a:chOff x="3037363" y="3646965"/>
              <a:chExt cx="3086099" cy="1287466"/>
            </a:xfrm>
          </p:grpSpPr>
          <p:sp>
            <p:nvSpPr>
              <p:cNvPr id="73" name="Oval 69"/>
              <p:cNvSpPr/>
              <p:nvPr/>
            </p:nvSpPr>
            <p:spPr>
              <a:xfrm rot="5400013">
                <a:off x="3022590" y="3671257"/>
                <a:ext cx="1277947" cy="124840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FF66CC"/>
                  </a:gs>
                  <a:gs pos="100000">
                    <a:srgbClr val="762F5E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4" name="Oval 70"/>
              <p:cNvSpPr/>
              <p:nvPr/>
            </p:nvSpPr>
            <p:spPr>
              <a:xfrm rot="5400013">
                <a:off x="4860287" y="3661738"/>
                <a:ext cx="1277947" cy="124840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FF66CC"/>
                  </a:gs>
                  <a:gs pos="100000">
                    <a:srgbClr val="762F5E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sp>
          <p:nvSpPr>
            <p:cNvPr id="75" name="Oval 71"/>
            <p:cNvSpPr/>
            <p:nvPr/>
          </p:nvSpPr>
          <p:spPr>
            <a:xfrm rot="2700006">
              <a:off x="3592189" y="4185920"/>
              <a:ext cx="1068384" cy="11080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BFD93"/>
                </a:gs>
                <a:gs pos="100000">
                  <a:srgbClr val="407544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grpSp>
          <p:nvGrpSpPr>
            <p:cNvPr id="76" name="Group 72"/>
            <p:cNvGrpSpPr/>
            <p:nvPr/>
          </p:nvGrpSpPr>
          <p:grpSpPr>
            <a:xfrm>
              <a:off x="4279337" y="2852498"/>
              <a:ext cx="641359" cy="2906712"/>
              <a:chOff x="4279337" y="2852498"/>
              <a:chExt cx="641359" cy="2906712"/>
            </a:xfrm>
          </p:grpSpPr>
          <p:sp>
            <p:nvSpPr>
              <p:cNvPr id="77" name="Freeform 73"/>
              <p:cNvSpPr/>
              <p:nvPr/>
            </p:nvSpPr>
            <p:spPr>
              <a:xfrm rot="5400013">
                <a:off x="3889578" y="4728092"/>
                <a:ext cx="1422952" cy="6392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44"/>
                  <a:gd name="f7" fmla="val 576"/>
                  <a:gd name="f8" fmla="val 292"/>
                  <a:gd name="f9" fmla="val 197"/>
                  <a:gd name="f10" fmla="val 957"/>
                  <a:gd name="f11" fmla="val 1"/>
                  <a:gd name="f12" fmla="val 1264"/>
                  <a:gd name="f13" fmla="val 1736"/>
                  <a:gd name="f14" fmla="val 193"/>
                  <a:gd name="f15" fmla="val 288"/>
                  <a:gd name="f16" fmla="val 383"/>
                  <a:gd name="f17" fmla="val 1740"/>
                  <a:gd name="f18" fmla="val 568"/>
                  <a:gd name="f19" fmla="val 572"/>
                  <a:gd name="f20" fmla="val 788"/>
                  <a:gd name="f21" fmla="val 387"/>
                  <a:gd name="f22" fmla="+- 0 0 -90"/>
                  <a:gd name="f23" fmla="*/ f3 1 1844"/>
                  <a:gd name="f24" fmla="*/ f4 1 57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844"/>
                  <a:gd name="f33" fmla="*/ f29 1 576"/>
                  <a:gd name="f34" fmla="+- f31 0 f1"/>
                  <a:gd name="f35" fmla="*/ 0 1 f32"/>
                  <a:gd name="f36" fmla="*/ 292 1 f33"/>
                  <a:gd name="f37" fmla="*/ 1264 1 f32"/>
                  <a:gd name="f38" fmla="*/ 0 1 f33"/>
                  <a:gd name="f39" fmla="*/ 1844 1 f32"/>
                  <a:gd name="f40" fmla="*/ 288 1 f33"/>
                  <a:gd name="f41" fmla="*/ 572 1 f33"/>
                  <a:gd name="f42" fmla="*/ f26 1 f32"/>
                  <a:gd name="f43" fmla="*/ f27 1 f33"/>
                  <a:gd name="f44" fmla="*/ f35 f23 1"/>
                  <a:gd name="f45" fmla="*/ f42 f23 1"/>
                  <a:gd name="f46" fmla="*/ f43 f24 1"/>
                  <a:gd name="f47" fmla="*/ f38 f24 1"/>
                  <a:gd name="f48" fmla="*/ f36 f24 1"/>
                  <a:gd name="f49" fmla="*/ f37 f23 1"/>
                  <a:gd name="f50" fmla="*/ f39 f23 1"/>
                  <a:gd name="f51" fmla="*/ f40 f24 1"/>
                  <a:gd name="f52" fmla="*/ f41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4" y="f48"/>
                  </a:cxn>
                  <a:cxn ang="f34">
                    <a:pos x="f49" y="f47"/>
                  </a:cxn>
                  <a:cxn ang="f34">
                    <a:pos x="f50" y="f51"/>
                  </a:cxn>
                  <a:cxn ang="f34">
                    <a:pos x="f49" y="f52"/>
                  </a:cxn>
                  <a:cxn ang="f34">
                    <a:pos x="f44" y="f48"/>
                  </a:cxn>
                </a:cxnLst>
                <a:rect l="f44" t="f47" r="f45" b="f46"/>
                <a:pathLst>
                  <a:path w="1844" h="576">
                    <a:moveTo>
                      <a:pt x="f5" y="f8"/>
                    </a:moveTo>
                    <a:cubicBezTo>
                      <a:pt x="f5" y="f9"/>
                      <a:pt x="f10" y="f11"/>
                      <a:pt x="f12" y="f5"/>
                    </a:cubicBezTo>
                    <a:cubicBezTo>
                      <a:pt x="f13" y="f5"/>
                      <a:pt x="f6" y="f14"/>
                      <a:pt x="f6" y="f15"/>
                    </a:cubicBezTo>
                    <a:cubicBezTo>
                      <a:pt x="f6" y="f16"/>
                      <a:pt x="f17" y="f18"/>
                      <a:pt x="f12" y="f19"/>
                    </a:cubicBezTo>
                    <a:cubicBezTo>
                      <a:pt x="f20" y="f7"/>
                      <a:pt x="f5" y="f21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00"/>
                  </a:gs>
                  <a:gs pos="50000">
                    <a:srgbClr val="FFFF96">
                      <a:alpha val="50999"/>
                    </a:srgbClr>
                  </a:gs>
                  <a:gs pos="100000">
                    <a:srgbClr val="FFFF00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78" name="Freeform 74"/>
              <p:cNvSpPr/>
              <p:nvPr/>
            </p:nvSpPr>
            <p:spPr>
              <a:xfrm rot="16200004">
                <a:off x="3887503" y="3244332"/>
                <a:ext cx="1422952" cy="6392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44"/>
                  <a:gd name="f7" fmla="val 576"/>
                  <a:gd name="f8" fmla="val 292"/>
                  <a:gd name="f9" fmla="val 197"/>
                  <a:gd name="f10" fmla="val 957"/>
                  <a:gd name="f11" fmla="val 1"/>
                  <a:gd name="f12" fmla="val 1264"/>
                  <a:gd name="f13" fmla="val 1736"/>
                  <a:gd name="f14" fmla="val 193"/>
                  <a:gd name="f15" fmla="val 288"/>
                  <a:gd name="f16" fmla="val 383"/>
                  <a:gd name="f17" fmla="val 1740"/>
                  <a:gd name="f18" fmla="val 568"/>
                  <a:gd name="f19" fmla="val 572"/>
                  <a:gd name="f20" fmla="val 788"/>
                  <a:gd name="f21" fmla="val 387"/>
                  <a:gd name="f22" fmla="+- 0 0 -90"/>
                  <a:gd name="f23" fmla="*/ f3 1 1844"/>
                  <a:gd name="f24" fmla="*/ f4 1 57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844"/>
                  <a:gd name="f33" fmla="*/ f29 1 576"/>
                  <a:gd name="f34" fmla="+- f31 0 f1"/>
                  <a:gd name="f35" fmla="*/ 0 1 f32"/>
                  <a:gd name="f36" fmla="*/ 292 1 f33"/>
                  <a:gd name="f37" fmla="*/ 1264 1 f32"/>
                  <a:gd name="f38" fmla="*/ 0 1 f33"/>
                  <a:gd name="f39" fmla="*/ 1844 1 f32"/>
                  <a:gd name="f40" fmla="*/ 288 1 f33"/>
                  <a:gd name="f41" fmla="*/ 572 1 f33"/>
                  <a:gd name="f42" fmla="*/ f26 1 f32"/>
                  <a:gd name="f43" fmla="*/ f27 1 f33"/>
                  <a:gd name="f44" fmla="*/ f35 f23 1"/>
                  <a:gd name="f45" fmla="*/ f42 f23 1"/>
                  <a:gd name="f46" fmla="*/ f43 f24 1"/>
                  <a:gd name="f47" fmla="*/ f38 f24 1"/>
                  <a:gd name="f48" fmla="*/ f36 f24 1"/>
                  <a:gd name="f49" fmla="*/ f37 f23 1"/>
                  <a:gd name="f50" fmla="*/ f39 f23 1"/>
                  <a:gd name="f51" fmla="*/ f40 f24 1"/>
                  <a:gd name="f52" fmla="*/ f41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4" y="f48"/>
                  </a:cxn>
                  <a:cxn ang="f34">
                    <a:pos x="f49" y="f47"/>
                  </a:cxn>
                  <a:cxn ang="f34">
                    <a:pos x="f50" y="f51"/>
                  </a:cxn>
                  <a:cxn ang="f34">
                    <a:pos x="f49" y="f52"/>
                  </a:cxn>
                  <a:cxn ang="f34">
                    <a:pos x="f44" y="f48"/>
                  </a:cxn>
                </a:cxnLst>
                <a:rect l="f44" t="f47" r="f45" b="f46"/>
                <a:pathLst>
                  <a:path w="1844" h="576">
                    <a:moveTo>
                      <a:pt x="f5" y="f8"/>
                    </a:moveTo>
                    <a:cubicBezTo>
                      <a:pt x="f5" y="f9"/>
                      <a:pt x="f10" y="f11"/>
                      <a:pt x="f12" y="f5"/>
                    </a:cubicBezTo>
                    <a:cubicBezTo>
                      <a:pt x="f13" y="f5"/>
                      <a:pt x="f6" y="f14"/>
                      <a:pt x="f6" y="f15"/>
                    </a:cubicBezTo>
                    <a:cubicBezTo>
                      <a:pt x="f6" y="f16"/>
                      <a:pt x="f17" y="f18"/>
                      <a:pt x="f12" y="f19"/>
                    </a:cubicBezTo>
                    <a:cubicBezTo>
                      <a:pt x="f20" y="f7"/>
                      <a:pt x="f5" y="f21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00"/>
                  </a:gs>
                  <a:gs pos="50000">
                    <a:srgbClr val="FFFF96">
                      <a:alpha val="50999"/>
                    </a:srgbClr>
                  </a:gs>
                  <a:gs pos="100000">
                    <a:srgbClr val="FFFF00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79" name="Group 75"/>
            <p:cNvGrpSpPr/>
            <p:nvPr/>
          </p:nvGrpSpPr>
          <p:grpSpPr>
            <a:xfrm>
              <a:off x="3254843" y="4015267"/>
              <a:ext cx="2670175" cy="581027"/>
              <a:chOff x="3254843" y="4015267"/>
              <a:chExt cx="2670175" cy="581027"/>
            </a:xfrm>
          </p:grpSpPr>
          <p:sp>
            <p:nvSpPr>
              <p:cNvPr id="80" name="Freeform 76"/>
              <p:cNvSpPr/>
              <p:nvPr/>
            </p:nvSpPr>
            <p:spPr>
              <a:xfrm>
                <a:off x="4618030" y="4024548"/>
                <a:ext cx="1306988" cy="5717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44"/>
                  <a:gd name="f7" fmla="val 576"/>
                  <a:gd name="f8" fmla="val 292"/>
                  <a:gd name="f9" fmla="val 197"/>
                  <a:gd name="f10" fmla="val 957"/>
                  <a:gd name="f11" fmla="val 1"/>
                  <a:gd name="f12" fmla="val 1264"/>
                  <a:gd name="f13" fmla="val 1736"/>
                  <a:gd name="f14" fmla="val 193"/>
                  <a:gd name="f15" fmla="val 288"/>
                  <a:gd name="f16" fmla="val 383"/>
                  <a:gd name="f17" fmla="val 1740"/>
                  <a:gd name="f18" fmla="val 568"/>
                  <a:gd name="f19" fmla="val 572"/>
                  <a:gd name="f20" fmla="val 788"/>
                  <a:gd name="f21" fmla="val 387"/>
                  <a:gd name="f22" fmla="+- 0 0 -90"/>
                  <a:gd name="f23" fmla="*/ f3 1 1844"/>
                  <a:gd name="f24" fmla="*/ f4 1 57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844"/>
                  <a:gd name="f33" fmla="*/ f29 1 576"/>
                  <a:gd name="f34" fmla="+- f31 0 f1"/>
                  <a:gd name="f35" fmla="*/ 0 1 f32"/>
                  <a:gd name="f36" fmla="*/ 292 1 f33"/>
                  <a:gd name="f37" fmla="*/ 1264 1 f32"/>
                  <a:gd name="f38" fmla="*/ 0 1 f33"/>
                  <a:gd name="f39" fmla="*/ 1844 1 f32"/>
                  <a:gd name="f40" fmla="*/ 288 1 f33"/>
                  <a:gd name="f41" fmla="*/ 572 1 f33"/>
                  <a:gd name="f42" fmla="*/ f26 1 f32"/>
                  <a:gd name="f43" fmla="*/ f27 1 f33"/>
                  <a:gd name="f44" fmla="*/ f35 f23 1"/>
                  <a:gd name="f45" fmla="*/ f42 f23 1"/>
                  <a:gd name="f46" fmla="*/ f43 f24 1"/>
                  <a:gd name="f47" fmla="*/ f38 f24 1"/>
                  <a:gd name="f48" fmla="*/ f36 f24 1"/>
                  <a:gd name="f49" fmla="*/ f37 f23 1"/>
                  <a:gd name="f50" fmla="*/ f39 f23 1"/>
                  <a:gd name="f51" fmla="*/ f40 f24 1"/>
                  <a:gd name="f52" fmla="*/ f41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4" y="f48"/>
                  </a:cxn>
                  <a:cxn ang="f34">
                    <a:pos x="f49" y="f47"/>
                  </a:cxn>
                  <a:cxn ang="f34">
                    <a:pos x="f50" y="f51"/>
                  </a:cxn>
                  <a:cxn ang="f34">
                    <a:pos x="f49" y="f52"/>
                  </a:cxn>
                  <a:cxn ang="f34">
                    <a:pos x="f44" y="f48"/>
                  </a:cxn>
                </a:cxnLst>
                <a:rect l="f44" t="f47" r="f45" b="f46"/>
                <a:pathLst>
                  <a:path w="1844" h="576">
                    <a:moveTo>
                      <a:pt x="f5" y="f8"/>
                    </a:moveTo>
                    <a:cubicBezTo>
                      <a:pt x="f5" y="f9"/>
                      <a:pt x="f10" y="f11"/>
                      <a:pt x="f12" y="f5"/>
                    </a:cubicBezTo>
                    <a:cubicBezTo>
                      <a:pt x="f13" y="f5"/>
                      <a:pt x="f6" y="f14"/>
                      <a:pt x="f6" y="f15"/>
                    </a:cubicBezTo>
                    <a:cubicBezTo>
                      <a:pt x="f6" y="f16"/>
                      <a:pt x="f17" y="f18"/>
                      <a:pt x="f12" y="f19"/>
                    </a:cubicBezTo>
                    <a:cubicBezTo>
                      <a:pt x="f20" y="f7"/>
                      <a:pt x="f5" y="f21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66CC"/>
                  </a:gs>
                  <a:gs pos="50000">
                    <a:srgbClr val="FFECF9">
                      <a:alpha val="49001"/>
                    </a:srgbClr>
                  </a:gs>
                  <a:gs pos="100000">
                    <a:srgbClr val="FF66CC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81" name="Freeform 77"/>
              <p:cNvSpPr/>
              <p:nvPr/>
            </p:nvSpPr>
            <p:spPr>
              <a:xfrm flipH="1">
                <a:off x="3254843" y="4015267"/>
                <a:ext cx="1306988" cy="5717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44"/>
                  <a:gd name="f7" fmla="val 576"/>
                  <a:gd name="f8" fmla="val 292"/>
                  <a:gd name="f9" fmla="val 197"/>
                  <a:gd name="f10" fmla="val 957"/>
                  <a:gd name="f11" fmla="val 1"/>
                  <a:gd name="f12" fmla="val 1264"/>
                  <a:gd name="f13" fmla="val 1736"/>
                  <a:gd name="f14" fmla="val 193"/>
                  <a:gd name="f15" fmla="val 288"/>
                  <a:gd name="f16" fmla="val 383"/>
                  <a:gd name="f17" fmla="val 1740"/>
                  <a:gd name="f18" fmla="val 568"/>
                  <a:gd name="f19" fmla="val 572"/>
                  <a:gd name="f20" fmla="val 788"/>
                  <a:gd name="f21" fmla="val 387"/>
                  <a:gd name="f22" fmla="+- 0 0 -90"/>
                  <a:gd name="f23" fmla="*/ f3 1 1844"/>
                  <a:gd name="f24" fmla="*/ f4 1 57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844"/>
                  <a:gd name="f33" fmla="*/ f29 1 576"/>
                  <a:gd name="f34" fmla="+- f31 0 f1"/>
                  <a:gd name="f35" fmla="*/ 0 1 f32"/>
                  <a:gd name="f36" fmla="*/ 292 1 f33"/>
                  <a:gd name="f37" fmla="*/ 1264 1 f32"/>
                  <a:gd name="f38" fmla="*/ 0 1 f33"/>
                  <a:gd name="f39" fmla="*/ 1844 1 f32"/>
                  <a:gd name="f40" fmla="*/ 288 1 f33"/>
                  <a:gd name="f41" fmla="*/ 572 1 f33"/>
                  <a:gd name="f42" fmla="*/ f26 1 f32"/>
                  <a:gd name="f43" fmla="*/ f27 1 f33"/>
                  <a:gd name="f44" fmla="*/ f35 f23 1"/>
                  <a:gd name="f45" fmla="*/ f42 f23 1"/>
                  <a:gd name="f46" fmla="*/ f43 f24 1"/>
                  <a:gd name="f47" fmla="*/ f38 f24 1"/>
                  <a:gd name="f48" fmla="*/ f36 f24 1"/>
                  <a:gd name="f49" fmla="*/ f37 f23 1"/>
                  <a:gd name="f50" fmla="*/ f39 f23 1"/>
                  <a:gd name="f51" fmla="*/ f40 f24 1"/>
                  <a:gd name="f52" fmla="*/ f41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4" y="f48"/>
                  </a:cxn>
                  <a:cxn ang="f34">
                    <a:pos x="f49" y="f47"/>
                  </a:cxn>
                  <a:cxn ang="f34">
                    <a:pos x="f50" y="f51"/>
                  </a:cxn>
                  <a:cxn ang="f34">
                    <a:pos x="f49" y="f52"/>
                  </a:cxn>
                  <a:cxn ang="f34">
                    <a:pos x="f44" y="f48"/>
                  </a:cxn>
                </a:cxnLst>
                <a:rect l="f44" t="f47" r="f45" b="f46"/>
                <a:pathLst>
                  <a:path w="1844" h="576">
                    <a:moveTo>
                      <a:pt x="f5" y="f8"/>
                    </a:moveTo>
                    <a:cubicBezTo>
                      <a:pt x="f5" y="f9"/>
                      <a:pt x="f10" y="f11"/>
                      <a:pt x="f12" y="f5"/>
                    </a:cubicBezTo>
                    <a:cubicBezTo>
                      <a:pt x="f13" y="f5"/>
                      <a:pt x="f6" y="f14"/>
                      <a:pt x="f6" y="f15"/>
                    </a:cubicBezTo>
                    <a:cubicBezTo>
                      <a:pt x="f6" y="f16"/>
                      <a:pt x="f17" y="f18"/>
                      <a:pt x="f12" y="f19"/>
                    </a:cubicBezTo>
                    <a:cubicBezTo>
                      <a:pt x="f20" y="f7"/>
                      <a:pt x="f5" y="f21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66CC"/>
                  </a:gs>
                  <a:gs pos="50000">
                    <a:srgbClr val="FFECF9">
                      <a:alpha val="49001"/>
                    </a:srgbClr>
                  </a:gs>
                  <a:gs pos="100000">
                    <a:srgbClr val="FF66CC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82" name="Freeform 78"/>
            <p:cNvSpPr/>
            <p:nvPr/>
          </p:nvSpPr>
          <p:spPr>
            <a:xfrm rot="8099985">
              <a:off x="3556475" y="4356572"/>
              <a:ext cx="1089022" cy="7826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00AC00"/>
                </a:gs>
                <a:gs pos="50000">
                  <a:srgbClr val="DFF5DF">
                    <a:alpha val="48000"/>
                  </a:srgbClr>
                </a:gs>
                <a:gs pos="100000">
                  <a:srgbClr val="00AC00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83" name="Freeform 79"/>
            <p:cNvSpPr/>
            <p:nvPr/>
          </p:nvSpPr>
          <p:spPr>
            <a:xfrm rot="8804929">
              <a:off x="3170711" y="4453420"/>
              <a:ext cx="1422404" cy="639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00AC00"/>
                </a:gs>
                <a:gs pos="50000">
                  <a:srgbClr val="FF6600">
                    <a:alpha val="75000"/>
                  </a:srgbClr>
                </a:gs>
                <a:gs pos="100000">
                  <a:srgbClr val="00AC00"/>
                </a:gs>
              </a:gsLst>
              <a:lin ang="5400000"/>
            </a:gra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84" name="Freeform 80"/>
            <p:cNvSpPr/>
            <p:nvPr/>
          </p:nvSpPr>
          <p:spPr>
            <a:xfrm rot="16200004">
              <a:off x="3901748" y="3265172"/>
              <a:ext cx="1422404" cy="639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50000">
                  <a:srgbClr val="FF6600">
                    <a:alpha val="75000"/>
                  </a:srgbClr>
                </a:gs>
                <a:gs pos="100000">
                  <a:srgbClr val="FFFF00"/>
                </a:gs>
              </a:gsLst>
              <a:lin ang="5400000"/>
            </a:gra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85" name="Freeform 81"/>
            <p:cNvSpPr/>
            <p:nvPr/>
          </p:nvSpPr>
          <p:spPr>
            <a:xfrm rot="1346531">
              <a:off x="4612162" y="4342284"/>
              <a:ext cx="1422404" cy="639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FF66CC"/>
                </a:gs>
                <a:gs pos="50000">
                  <a:srgbClr val="FF6600">
                    <a:alpha val="73000"/>
                  </a:srgbClr>
                </a:gs>
                <a:gs pos="100000">
                  <a:srgbClr val="FF66CC"/>
                </a:gs>
              </a:gsLst>
              <a:lin ang="5400000"/>
            </a:gradFill>
            <a:ln w="285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86" name="Freeform 82"/>
            <p:cNvSpPr/>
            <p:nvPr/>
          </p:nvSpPr>
          <p:spPr>
            <a:xfrm rot="4265797">
              <a:off x="4124002" y="4678046"/>
              <a:ext cx="1422404" cy="639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4"/>
                <a:gd name="f7" fmla="val 576"/>
                <a:gd name="f8" fmla="val 292"/>
                <a:gd name="f9" fmla="val 197"/>
                <a:gd name="f10" fmla="val 957"/>
                <a:gd name="f11" fmla="val 1"/>
                <a:gd name="f12" fmla="val 1264"/>
                <a:gd name="f13" fmla="val 1736"/>
                <a:gd name="f14" fmla="val 193"/>
                <a:gd name="f15" fmla="val 288"/>
                <a:gd name="f16" fmla="val 383"/>
                <a:gd name="f17" fmla="val 1740"/>
                <a:gd name="f18" fmla="val 568"/>
                <a:gd name="f19" fmla="val 572"/>
                <a:gd name="f20" fmla="val 788"/>
                <a:gd name="f21" fmla="val 387"/>
                <a:gd name="f22" fmla="+- 0 0 -90"/>
                <a:gd name="f23" fmla="*/ f3 1 1844"/>
                <a:gd name="f24" fmla="*/ f4 1 5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4"/>
                <a:gd name="f33" fmla="*/ f29 1 576"/>
                <a:gd name="f34" fmla="+- f31 0 f1"/>
                <a:gd name="f35" fmla="*/ 0 1 f32"/>
                <a:gd name="f36" fmla="*/ 292 1 f33"/>
                <a:gd name="f37" fmla="*/ 1264 1 f32"/>
                <a:gd name="f38" fmla="*/ 0 1 f33"/>
                <a:gd name="f39" fmla="*/ 1844 1 f32"/>
                <a:gd name="f40" fmla="*/ 288 1 f33"/>
                <a:gd name="f41" fmla="*/ 572 1 f33"/>
                <a:gd name="f42" fmla="*/ f26 1 f32"/>
                <a:gd name="f43" fmla="*/ f27 1 f33"/>
                <a:gd name="f44" fmla="*/ f35 f23 1"/>
                <a:gd name="f45" fmla="*/ f42 f23 1"/>
                <a:gd name="f46" fmla="*/ f43 f24 1"/>
                <a:gd name="f47" fmla="*/ f38 f24 1"/>
                <a:gd name="f48" fmla="*/ f36 f24 1"/>
                <a:gd name="f49" fmla="*/ f37 f23 1"/>
                <a:gd name="f50" fmla="*/ f39 f23 1"/>
                <a:gd name="f51" fmla="*/ f40 f24 1"/>
                <a:gd name="f52" fmla="*/ f4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8"/>
                </a:cxn>
                <a:cxn ang="f34">
                  <a:pos x="f49" y="f47"/>
                </a:cxn>
                <a:cxn ang="f34">
                  <a:pos x="f50" y="f51"/>
                </a:cxn>
                <a:cxn ang="f34">
                  <a:pos x="f49" y="f52"/>
                </a:cxn>
                <a:cxn ang="f34">
                  <a:pos x="f44" y="f48"/>
                </a:cxn>
              </a:cxnLst>
              <a:rect l="f44" t="f47" r="f45" b="f46"/>
              <a:pathLst>
                <a:path w="1844" h="576">
                  <a:moveTo>
                    <a:pt x="f5" y="f8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18"/>
                    <a:pt x="f12" y="f19"/>
                  </a:cubicBezTo>
                  <a:cubicBezTo>
                    <a:pt x="f20" y="f7"/>
                    <a:pt x="f5" y="f21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F1A60F"/>
                </a:gs>
                <a:gs pos="50000">
                  <a:srgbClr val="FF6600">
                    <a:alpha val="75000"/>
                  </a:srgbClr>
                </a:gs>
                <a:gs pos="100000">
                  <a:srgbClr val="F1A60F"/>
                </a:gs>
              </a:gsLst>
              <a:lin ang="5400000"/>
            </a:gradFill>
            <a:ln w="19046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grpSp>
          <p:nvGrpSpPr>
            <p:cNvPr id="87" name="Group 83"/>
            <p:cNvGrpSpPr/>
            <p:nvPr/>
          </p:nvGrpSpPr>
          <p:grpSpPr>
            <a:xfrm>
              <a:off x="3364388" y="2962756"/>
              <a:ext cx="2609853" cy="2657474"/>
              <a:chOff x="3364388" y="2962756"/>
              <a:chExt cx="2609853" cy="2657474"/>
            </a:xfrm>
          </p:grpSpPr>
          <p:sp>
            <p:nvSpPr>
              <p:cNvPr id="88" name="Freeform 84"/>
              <p:cNvSpPr/>
              <p:nvPr/>
            </p:nvSpPr>
            <p:spPr>
              <a:xfrm>
                <a:off x="3364388" y="2962756"/>
                <a:ext cx="2609853" cy="2657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66"/>
                  <a:gd name="f7" fmla="val 2796"/>
                  <a:gd name="f8" fmla="val 1206"/>
                  <a:gd name="f9" fmla="val 2052"/>
                  <a:gd name="f10" fmla="val 1542"/>
                  <a:gd name="f11" fmla="val 2238"/>
                  <a:gd name="f12" fmla="+- 0 0 -90"/>
                  <a:gd name="f13" fmla="*/ f3 1 2466"/>
                  <a:gd name="f14" fmla="*/ f4 1 2796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2466"/>
                  <a:gd name="f23" fmla="*/ f19 1 2796"/>
                  <a:gd name="f24" fmla="*/ 1206 f20 1"/>
                  <a:gd name="f25" fmla="*/ 0 f19 1"/>
                  <a:gd name="f26" fmla="*/ 2466 f20 1"/>
                  <a:gd name="f27" fmla="*/ 2052 f19 1"/>
                  <a:gd name="f28" fmla="*/ 1542 f20 1"/>
                  <a:gd name="f29" fmla="*/ 2796 f19 1"/>
                  <a:gd name="f30" fmla="*/ 0 f20 1"/>
                  <a:gd name="f31" fmla="*/ 2238 f19 1"/>
                  <a:gd name="f32" fmla="+- f21 0 f1"/>
                  <a:gd name="f33" fmla="*/ f24 1 2466"/>
                  <a:gd name="f34" fmla="*/ f25 1 2796"/>
                  <a:gd name="f35" fmla="*/ f26 1 2466"/>
                  <a:gd name="f36" fmla="*/ f27 1 2796"/>
                  <a:gd name="f37" fmla="*/ f28 1 2466"/>
                  <a:gd name="f38" fmla="*/ f29 1 2796"/>
                  <a:gd name="f39" fmla="*/ f30 1 2466"/>
                  <a:gd name="f40" fmla="*/ f31 1 2796"/>
                  <a:gd name="f41" fmla="*/ f33 1 f22"/>
                  <a:gd name="f42" fmla="*/ f34 1 f23"/>
                  <a:gd name="f43" fmla="*/ f35 1 f22"/>
                  <a:gd name="f44" fmla="*/ f36 1 f23"/>
                  <a:gd name="f45" fmla="*/ f37 1 f22"/>
                  <a:gd name="f46" fmla="*/ f38 1 f23"/>
                  <a:gd name="f47" fmla="*/ f39 1 f22"/>
                  <a:gd name="f48" fmla="*/ f40 1 f23"/>
                  <a:gd name="f49" fmla="*/ f47 f13 1"/>
                  <a:gd name="f50" fmla="*/ f43 f13 1"/>
                  <a:gd name="f51" fmla="*/ f46 f14 1"/>
                  <a:gd name="f52" fmla="*/ f42 f14 1"/>
                  <a:gd name="f53" fmla="*/ f41 f13 1"/>
                  <a:gd name="f54" fmla="*/ f44 f14 1"/>
                  <a:gd name="f55" fmla="*/ f45 f13 1"/>
                  <a:gd name="f56" fmla="*/ f4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3" y="f52"/>
                  </a:cxn>
                  <a:cxn ang="f32">
                    <a:pos x="f50" y="f54"/>
                  </a:cxn>
                  <a:cxn ang="f32">
                    <a:pos x="f55" y="f51"/>
                  </a:cxn>
                  <a:cxn ang="f32">
                    <a:pos x="f49" y="f56"/>
                  </a:cxn>
                  <a:cxn ang="f32">
                    <a:pos x="f53" y="f52"/>
                  </a:cxn>
                </a:cxnLst>
                <a:rect l="f49" t="f52" r="f50" b="f51"/>
                <a:pathLst>
                  <a:path w="2466" h="2796">
                    <a:moveTo>
                      <a:pt x="f8" y="f5"/>
                    </a:moveTo>
                    <a:lnTo>
                      <a:pt x="f6" y="f9"/>
                    </a:lnTo>
                    <a:lnTo>
                      <a:pt x="f10" y="f7"/>
                    </a:lnTo>
                    <a:lnTo>
                      <a:pt x="f5" y="f11"/>
                    </a:lnTo>
                    <a:lnTo>
                      <a:pt x="f8" y="f5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CC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9" name="Line 85"/>
              <p:cNvSpPr/>
              <p:nvPr/>
            </p:nvSpPr>
            <p:spPr>
              <a:xfrm>
                <a:off x="4634380" y="2979865"/>
                <a:ext cx="349245" cy="26346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8575" cap="flat">
                <a:solidFill>
                  <a:srgbClr val="FFFFCC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sp>
          <p:nvSpPr>
            <p:cNvPr id="90" name="Rectangle 86"/>
            <p:cNvSpPr/>
            <p:nvPr/>
          </p:nvSpPr>
          <p:spPr>
            <a:xfrm>
              <a:off x="1768943" y="1283177"/>
              <a:ext cx="736604" cy="649288"/>
            </a:xfrm>
            <a:prstGeom prst="rect">
              <a:avLst/>
            </a:prstGeom>
            <a:solidFill>
              <a:srgbClr val="000000"/>
            </a:solidFill>
            <a:ln w="9528" cap="flat">
              <a:solidFill>
                <a:srgbClr val="DDDDDD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1" name="Rectangle 87"/>
            <p:cNvSpPr/>
            <p:nvPr/>
          </p:nvSpPr>
          <p:spPr>
            <a:xfrm>
              <a:off x="2873849" y="1283177"/>
              <a:ext cx="736604" cy="649288"/>
            </a:xfrm>
            <a:prstGeom prst="rect">
              <a:avLst/>
            </a:prstGeom>
            <a:solidFill>
              <a:srgbClr val="000000"/>
            </a:solidFill>
            <a:ln w="9528" cap="flat">
              <a:solidFill>
                <a:srgbClr val="DDDDDD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2" name="Rectangle 88"/>
            <p:cNvSpPr/>
            <p:nvPr/>
          </p:nvSpPr>
          <p:spPr>
            <a:xfrm>
              <a:off x="4334347" y="1283177"/>
              <a:ext cx="736604" cy="649288"/>
            </a:xfrm>
            <a:prstGeom prst="rect">
              <a:avLst/>
            </a:prstGeom>
            <a:solidFill>
              <a:srgbClr val="000000"/>
            </a:solidFill>
            <a:ln w="9528" cap="flat">
              <a:solidFill>
                <a:srgbClr val="DDDDDD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3" name="Rectangle 89"/>
            <p:cNvSpPr/>
            <p:nvPr/>
          </p:nvSpPr>
          <p:spPr>
            <a:xfrm>
              <a:off x="3608862" y="1283177"/>
              <a:ext cx="736604" cy="649288"/>
            </a:xfrm>
            <a:prstGeom prst="rect">
              <a:avLst/>
            </a:prstGeom>
            <a:solidFill>
              <a:srgbClr val="000000"/>
            </a:solidFill>
            <a:ln w="9528" cap="flat">
              <a:solidFill>
                <a:srgbClr val="DDDDDD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4" name="Line 90"/>
            <p:cNvSpPr/>
            <p:nvPr/>
          </p:nvSpPr>
          <p:spPr>
            <a:xfrm flipV="1">
              <a:off x="1976905" y="1373666"/>
              <a:ext cx="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F1A60F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5" name="Line 91"/>
            <p:cNvSpPr/>
            <p:nvPr/>
          </p:nvSpPr>
          <p:spPr>
            <a:xfrm flipV="1">
              <a:off x="3156417" y="1373666"/>
              <a:ext cx="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FF6699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6" name="Line 92"/>
            <p:cNvSpPr/>
            <p:nvPr/>
          </p:nvSpPr>
          <p:spPr>
            <a:xfrm flipV="1">
              <a:off x="3846981" y="1373666"/>
              <a:ext cx="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FFFF00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7" name="Line 93"/>
            <p:cNvSpPr/>
            <p:nvPr/>
          </p:nvSpPr>
          <p:spPr>
            <a:xfrm>
              <a:off x="2237262" y="1376839"/>
              <a:ext cx="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F1A60F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8" name="Rectangle 94"/>
            <p:cNvSpPr/>
            <p:nvPr/>
          </p:nvSpPr>
          <p:spPr>
            <a:xfrm>
              <a:off x="676747" y="1280004"/>
              <a:ext cx="736604" cy="649288"/>
            </a:xfrm>
            <a:prstGeom prst="rect">
              <a:avLst/>
            </a:prstGeom>
            <a:solidFill>
              <a:srgbClr val="000000"/>
            </a:solidFill>
            <a:ln w="9528" cap="flat">
              <a:solidFill>
                <a:srgbClr val="DDDDDD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grpSp>
          <p:nvGrpSpPr>
            <p:cNvPr id="99" name="Group 95"/>
            <p:cNvGrpSpPr/>
            <p:nvPr/>
          </p:nvGrpSpPr>
          <p:grpSpPr>
            <a:xfrm>
              <a:off x="884709" y="1370493"/>
              <a:ext cx="260348" cy="460373"/>
              <a:chOff x="884709" y="1370493"/>
              <a:chExt cx="260348" cy="460373"/>
            </a:xfrm>
          </p:grpSpPr>
          <p:sp>
            <p:nvSpPr>
              <p:cNvPr id="100" name="Line 96"/>
              <p:cNvSpPr/>
              <p:nvPr/>
            </p:nvSpPr>
            <p:spPr>
              <a:xfrm flipV="1">
                <a:off x="884709" y="1370493"/>
                <a:ext cx="0" cy="457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38103" cap="flat">
                <a:solidFill>
                  <a:srgbClr val="3399FF"/>
                </a:solidFill>
                <a:prstDash val="solid"/>
                <a:round/>
                <a:tailEnd type="arrow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1" name="Line 97"/>
              <p:cNvSpPr/>
              <p:nvPr/>
            </p:nvSpPr>
            <p:spPr>
              <a:xfrm>
                <a:off x="1145057" y="1373666"/>
                <a:ext cx="0" cy="457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38103" cap="flat">
                <a:solidFill>
                  <a:srgbClr val="3399FF"/>
                </a:solidFill>
                <a:prstDash val="solid"/>
                <a:round/>
                <a:tailEnd type="arrow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102" name="Group 98"/>
            <p:cNvGrpSpPr/>
            <p:nvPr/>
          </p:nvGrpSpPr>
          <p:grpSpPr>
            <a:xfrm>
              <a:off x="6769568" y="3223104"/>
              <a:ext cx="1419221" cy="762006"/>
              <a:chOff x="6769568" y="3223104"/>
              <a:chExt cx="1419221" cy="762006"/>
            </a:xfrm>
          </p:grpSpPr>
          <p:sp>
            <p:nvSpPr>
              <p:cNvPr id="103" name="WordArt 99"/>
              <p:cNvSpPr/>
              <p:nvPr/>
            </p:nvSpPr>
            <p:spPr>
              <a:xfrm>
                <a:off x="6769568" y="3461232"/>
                <a:ext cx="950911" cy="523878"/>
              </a:xfrm>
              <a:prstGeom prst="rect">
                <a:avLst/>
              </a:prstGeom>
            </p:spPr>
            <p:txBody>
              <a:bodyPr vert="horz" wrap="none" lIns="91440" tIns="45720" rIns="91440" bIns="45720" fromWordArt="1" anchor="t" anchorCtr="1" compatLnSpc="1">
                <a:prstTxWarp prst="textPlain">
                  <a:avLst/>
                </a:prstTxWarp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sz="3600" b="1" i="0" u="none" strike="noStrike" kern="1200" cap="none" spc="0" baseline="0">
                    <a:ln cap="flat">
                      <a:noFill/>
                      <a:prstDash val="solid"/>
                    </a:ln>
                    <a:solidFill>
                      <a:srgbClr val="FFFF00"/>
                    </a:solidFill>
                    <a:uFillTx/>
                    <a:latin typeface="Times New Roman" pitchFamily="18"/>
                    <a:cs typeface="Times New Roman" pitchFamily="18"/>
                  </a:rPr>
                  <a:t>sp</a:t>
                </a:r>
              </a:p>
            </p:txBody>
          </p:sp>
          <p:sp>
            <p:nvSpPr>
              <p:cNvPr id="104" name="WordArt 100"/>
              <p:cNvSpPr/>
              <p:nvPr/>
            </p:nvSpPr>
            <p:spPr>
              <a:xfrm>
                <a:off x="7798268" y="3223104"/>
                <a:ext cx="390521" cy="406395"/>
              </a:xfrm>
              <a:prstGeom prst="rect">
                <a:avLst/>
              </a:prstGeom>
            </p:spPr>
            <p:txBody>
              <a:bodyPr vert="horz" wrap="none" lIns="91440" tIns="45720" rIns="91440" bIns="45720" fromWordArt="1" anchor="t" anchorCtr="1" compatLnSpc="1">
                <a:prstTxWarp prst="textPlain">
                  <a:avLst/>
                </a:prstTxWarp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3600" b="1" i="0" u="none" strike="noStrike" kern="1200" cap="none" spc="0" baseline="0">
                    <a:ln cap="flat">
                      <a:noFill/>
                      <a:prstDash val="solid"/>
                    </a:ln>
                    <a:solidFill>
                      <a:srgbClr val="FFFF00"/>
                    </a:solidFill>
                    <a:uFillTx/>
                    <a:latin typeface="Times New Roman" pitchFamily="18"/>
                    <a:cs typeface="Times New Roman" pitchFamily="18"/>
                  </a:rPr>
                  <a:t>3</a:t>
                </a:r>
              </a:p>
            </p:txBody>
          </p:sp>
        </p:grpSp>
        <p:sp>
          <p:nvSpPr>
            <p:cNvPr id="105" name="Freeform 101"/>
            <p:cNvSpPr/>
            <p:nvPr/>
          </p:nvSpPr>
          <p:spPr>
            <a:xfrm rot="17547550" flipV="1">
              <a:off x="5348767" y="4807423"/>
              <a:ext cx="495303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0"/>
                <a:gd name="f7" fmla="val 126"/>
                <a:gd name="f8" fmla="val 15"/>
                <a:gd name="f9" fmla="val 411"/>
                <a:gd name="f10" fmla="val 33"/>
                <a:gd name="f11" fmla="val 324"/>
                <a:gd name="f12" fmla="val 216"/>
                <a:gd name="f13" fmla="val 108"/>
                <a:gd name="f14" fmla="val 45"/>
                <a:gd name="f15" fmla="val 26"/>
                <a:gd name="f16" fmla="+- 0 0 -90"/>
                <a:gd name="f17" fmla="*/ f3 1 450"/>
                <a:gd name="f18" fmla="*/ f4 1 1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50"/>
                <a:gd name="f27" fmla="*/ f23 1 126"/>
                <a:gd name="f28" fmla="+- f25 0 f1"/>
                <a:gd name="f29" fmla="*/ 450 1 f26"/>
                <a:gd name="f30" fmla="*/ 15 1 f27"/>
                <a:gd name="f31" fmla="*/ 216 1 f26"/>
                <a:gd name="f32" fmla="*/ 126 1 f27"/>
                <a:gd name="f33" fmla="*/ 0 1 f26"/>
                <a:gd name="f34" fmla="*/ 0 1 f27"/>
                <a:gd name="f35" fmla="*/ f20 1 f26"/>
                <a:gd name="f36" fmla="*/ f21 1 f27"/>
                <a:gd name="f37" fmla="*/ f33 f17 1"/>
                <a:gd name="f38" fmla="*/ f35 f17 1"/>
                <a:gd name="f39" fmla="*/ f36 f18 1"/>
                <a:gd name="f40" fmla="*/ f34 f18 1"/>
                <a:gd name="f41" fmla="*/ f29 f17 1"/>
                <a:gd name="f42" fmla="*/ f30 f18 1"/>
                <a:gd name="f43" fmla="*/ f31 f17 1"/>
                <a:gd name="f44" fmla="*/ f3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1" y="f42"/>
                </a:cxn>
                <a:cxn ang="f28">
                  <a:pos x="f43" y="f44"/>
                </a:cxn>
                <a:cxn ang="f28">
                  <a:pos x="f37" y="f40"/>
                </a:cxn>
              </a:cxnLst>
              <a:rect l="f37" t="f40" r="f38" b="f39"/>
              <a:pathLst>
                <a:path w="450" h="126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7"/>
                    <a:pt x="f14" y="f15"/>
                    <a:pt x="f5" y="f5"/>
                  </a:cubicBezTo>
                </a:path>
              </a:pathLst>
            </a:custGeom>
            <a:noFill/>
            <a:ln w="38103" cap="flat">
              <a:solidFill>
                <a:srgbClr val="FFFF66"/>
              </a:solidFill>
              <a:prstDash val="solid"/>
              <a:round/>
              <a:headEnd type="arrow"/>
              <a:tailEnd type="arrow"/>
            </a:ln>
            <a:effectLst>
              <a:outerShdw dist="35924" dir="2700000" algn="tl">
                <a:srgbClr val="FFFFFF"/>
              </a:outerShdw>
            </a:effectLst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  <p:sp>
          <p:nvSpPr>
            <p:cNvPr id="106" name="Text Box 102"/>
            <p:cNvSpPr txBox="1"/>
            <p:nvPr/>
          </p:nvSpPr>
          <p:spPr>
            <a:xfrm>
              <a:off x="6109170" y="4726469"/>
              <a:ext cx="1120770" cy="4270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109.5</a:t>
              </a:r>
              <a:r>
                <a:rPr lang="en-US" sz="2800" b="0" i="0" u="none" strike="noStrike" kern="0" cap="none" spc="0" baseline="3000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o</a:t>
              </a:r>
            </a:p>
          </p:txBody>
        </p:sp>
        <p:sp>
          <p:nvSpPr>
            <p:cNvPr id="107" name="Text Box 103"/>
            <p:cNvSpPr txBox="1"/>
            <p:nvPr/>
          </p:nvSpPr>
          <p:spPr>
            <a:xfrm>
              <a:off x="2777005" y="2370618"/>
              <a:ext cx="2197102" cy="447671"/>
            </a:xfrm>
            <a:prstGeom prst="rect">
              <a:avLst/>
            </a:prstGeom>
            <a:solidFill>
              <a:srgbClr val="000000"/>
            </a:solidFill>
            <a:ln cap="flat">
              <a:noFill/>
            </a:ln>
          </p:spPr>
          <p:txBody>
            <a:bodyPr vert="horz" wrap="square" lIns="91440" tIns="0" rIns="91440" bIns="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0" cap="none" spc="0" baseline="0">
                  <a:solidFill>
                    <a:srgbClr val="FFFF00"/>
                  </a:solidFill>
                  <a:uFillTx/>
                  <a:latin typeface="Arial" pitchFamily="34"/>
                  <a:cs typeface="Arial" pitchFamily="34"/>
                </a:rPr>
                <a:t>Promote</a:t>
              </a:r>
            </a:p>
          </p:txBody>
        </p:sp>
        <p:sp>
          <p:nvSpPr>
            <p:cNvPr id="108" name="Text Box 104"/>
            <p:cNvSpPr txBox="1"/>
            <p:nvPr/>
          </p:nvSpPr>
          <p:spPr>
            <a:xfrm>
              <a:off x="5477347" y="2365854"/>
              <a:ext cx="2949570" cy="506413"/>
            </a:xfrm>
            <a:prstGeom prst="rect">
              <a:avLst/>
            </a:prstGeom>
            <a:solidFill>
              <a:srgbClr val="000000"/>
            </a:solidFill>
            <a:ln cap="flat">
              <a:noFill/>
            </a:ln>
          </p:spPr>
          <p:txBody>
            <a:bodyPr vert="horz" wrap="square" lIns="91440" tIns="0" rIns="91440" bIns="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0" cap="none" spc="0" baseline="0">
                  <a:solidFill>
                    <a:srgbClr val="FFFF00"/>
                  </a:solidFill>
                  <a:uFillTx/>
                  <a:latin typeface="Arial" pitchFamily="34"/>
                  <a:cs typeface="Arial" pitchFamily="34"/>
                </a:rPr>
                <a:t>Hybridize</a:t>
              </a:r>
            </a:p>
          </p:txBody>
        </p:sp>
        <p:sp>
          <p:nvSpPr>
            <p:cNvPr id="109" name="Oval 106"/>
            <p:cNvSpPr/>
            <p:nvPr/>
          </p:nvSpPr>
          <p:spPr>
            <a:xfrm>
              <a:off x="2627784" y="4621688"/>
              <a:ext cx="1146172" cy="11461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67676">
                    <a:alpha val="57001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0" name="Oval 107"/>
            <p:cNvSpPr/>
            <p:nvPr/>
          </p:nvSpPr>
          <p:spPr>
            <a:xfrm>
              <a:off x="5594820" y="4466112"/>
              <a:ext cx="1146172" cy="11461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67676">
                    <a:alpha val="57001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1" name="Oval 108"/>
            <p:cNvSpPr/>
            <p:nvPr/>
          </p:nvSpPr>
          <p:spPr>
            <a:xfrm>
              <a:off x="4513734" y="5080479"/>
              <a:ext cx="1146172" cy="11461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67676">
                    <a:alpha val="57001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2" name="Oval 109"/>
            <p:cNvSpPr/>
            <p:nvPr/>
          </p:nvSpPr>
          <p:spPr>
            <a:xfrm>
              <a:off x="4012085" y="2205514"/>
              <a:ext cx="1146172" cy="11461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67676">
                    <a:alpha val="57001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3" name="Text Box 110"/>
            <p:cNvSpPr txBox="1"/>
            <p:nvPr/>
          </p:nvSpPr>
          <p:spPr>
            <a:xfrm>
              <a:off x="2170584" y="4061307"/>
              <a:ext cx="366710" cy="3968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x</a:t>
              </a:r>
            </a:p>
          </p:txBody>
        </p:sp>
        <p:sp>
          <p:nvSpPr>
            <p:cNvPr id="114" name="Text Box 111"/>
            <p:cNvSpPr txBox="1"/>
            <p:nvPr/>
          </p:nvSpPr>
          <p:spPr>
            <a:xfrm>
              <a:off x="3083393" y="5386867"/>
              <a:ext cx="366710" cy="3968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z</a:t>
              </a:r>
            </a:p>
          </p:txBody>
        </p:sp>
        <p:sp>
          <p:nvSpPr>
            <p:cNvPr id="115" name="Text Box 112"/>
            <p:cNvSpPr txBox="1"/>
            <p:nvPr/>
          </p:nvSpPr>
          <p:spPr>
            <a:xfrm>
              <a:off x="4451820" y="2275365"/>
              <a:ext cx="366710" cy="3968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y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5113809" y="1376839"/>
              <a:ext cx="395285" cy="39528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1F497D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115400" y="1376839"/>
              <a:ext cx="395285" cy="39528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1F497D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3600"/>
              <a:t>Χημεία του Άνθρακα </a:t>
            </a:r>
            <a:br>
              <a:rPr lang="el-GR" sz="3600"/>
            </a:br>
            <a:r>
              <a:rPr lang="el-GR" sz="3600" b="0"/>
              <a:t>Υβριδισμός sp2</a:t>
            </a:r>
            <a:r>
              <a:rPr lang="en-US" sz="3600" b="0"/>
              <a:t> </a:t>
            </a:r>
            <a:endParaRPr lang="el-GR" sz="3200"/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467541" y="1560899"/>
            <a:ext cx="2962674" cy="504053"/>
          </a:xfrm>
        </p:spPr>
        <p:txBody>
          <a:bodyPr/>
          <a:lstStyle/>
          <a:p>
            <a:pPr marL="0" lvl="0" indent="0">
              <a:buNone/>
            </a:pPr>
            <a:r>
              <a:rPr lang="el-GR"/>
              <a:t>Μόριο του αιθενίου:</a:t>
            </a:r>
          </a:p>
          <a:p>
            <a:pPr lvl="0"/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262E2F-560B-45B8-9A38-49C17D880CD9}" type="slidenum">
              <a:t>9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5" name="Object 3"/>
          <p:cNvGraphicFramePr/>
          <p:nvPr/>
        </p:nvGraphicFramePr>
        <p:xfrm>
          <a:off x="3635370" y="1349370"/>
          <a:ext cx="1447796" cy="927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r:id="rId3" imgW="1028700" imgH="658368" progId="">
                  <p:embed/>
                </p:oleObj>
              </mc:Choice>
              <mc:Fallback>
                <p:oleObj r:id="rId3" imgW="1028700" imgH="658368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370" y="1349370"/>
                        <a:ext cx="1447796" cy="927101"/>
                      </a:xfrm>
                      <a:prstGeom prst="rect">
                        <a:avLst/>
                      </a:prstGeom>
                      <a:noFill/>
                      <a:ln w="9528" cap="flat">
                        <a:solidFill>
                          <a:srgbClr val="004A82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1868192" y="2400546"/>
            <a:ext cx="4776112" cy="1569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12 ηλεκτρόνια σθένους στο μόριο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Άτομα H: 4 ηλεκτρόνια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Άτομα C: 8 (2Χ4) ηλεκτρόνια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Μόριο επίπεδο τριγωνικό</a:t>
            </a:r>
          </a:p>
        </p:txBody>
      </p:sp>
      <p:grpSp>
        <p:nvGrpSpPr>
          <p:cNvPr id="7" name="Ομάδα 28"/>
          <p:cNvGrpSpPr/>
          <p:nvPr/>
        </p:nvGrpSpPr>
        <p:grpSpPr>
          <a:xfrm>
            <a:off x="322197" y="3942088"/>
            <a:ext cx="8074152" cy="2775121"/>
            <a:chOff x="322197" y="3942088"/>
            <a:chExt cx="8074152" cy="2775121"/>
          </a:xfrm>
        </p:grpSpPr>
        <p:sp>
          <p:nvSpPr>
            <p:cNvPr id="8" name="Text Box 5"/>
            <p:cNvSpPr txBox="1"/>
            <p:nvPr/>
          </p:nvSpPr>
          <p:spPr>
            <a:xfrm>
              <a:off x="4469632" y="6286326"/>
              <a:ext cx="3926717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Μη υβριδοποιημένο</a:t>
              </a: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 p</a:t>
              </a:r>
              <a:r>
                <a:rPr lang="en-US" sz="2200" b="0" i="0" u="none" strike="noStrike" kern="1200" cap="none" spc="0" baseline="-2500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z</a:t>
              </a: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 </a:t>
              </a: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τροχιακό</a:t>
              </a: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endParaRPr>
            </a:p>
          </p:txBody>
        </p:sp>
        <p:sp>
          <p:nvSpPr>
            <p:cNvPr id="9" name="Line 12"/>
            <p:cNvSpPr/>
            <p:nvPr/>
          </p:nvSpPr>
          <p:spPr>
            <a:xfrm flipV="1">
              <a:off x="823846" y="3942088"/>
              <a:ext cx="0" cy="17526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AutoShape 14"/>
            <p:cNvSpPr/>
            <p:nvPr/>
          </p:nvSpPr>
          <p:spPr>
            <a:xfrm>
              <a:off x="3357503" y="4627888"/>
              <a:ext cx="1600200" cy="228600"/>
            </a:xfrm>
            <a:custGeom>
              <a:avLst>
                <a:gd name="f0" fmla="val 162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004A82"/>
            </a:solidFill>
            <a:ln w="9528" cap="flat">
              <a:solidFill>
                <a:srgbClr val="004A82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endParaRPr>
            </a:p>
          </p:txBody>
        </p:sp>
        <p:sp>
          <p:nvSpPr>
            <p:cNvPr id="11" name="Text Box 15"/>
            <p:cNvSpPr txBox="1"/>
            <p:nvPr/>
          </p:nvSpPr>
          <p:spPr>
            <a:xfrm>
              <a:off x="3262250" y="4246894"/>
              <a:ext cx="1670910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hybridization</a:t>
              </a:r>
            </a:p>
          </p:txBody>
        </p:sp>
        <p:sp>
          <p:nvSpPr>
            <p:cNvPr id="12" name="Line 17"/>
            <p:cNvSpPr/>
            <p:nvPr/>
          </p:nvSpPr>
          <p:spPr>
            <a:xfrm>
              <a:off x="1033400" y="4399288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Line 18"/>
            <p:cNvSpPr/>
            <p:nvPr/>
          </p:nvSpPr>
          <p:spPr>
            <a:xfrm>
              <a:off x="1676342" y="4408816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Line 19"/>
            <p:cNvSpPr/>
            <p:nvPr/>
          </p:nvSpPr>
          <p:spPr>
            <a:xfrm>
              <a:off x="2328803" y="4408816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Text Box 20"/>
            <p:cNvSpPr txBox="1"/>
            <p:nvPr/>
          </p:nvSpPr>
          <p:spPr>
            <a:xfrm>
              <a:off x="2712979" y="4145295"/>
              <a:ext cx="474811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2p</a:t>
              </a:r>
            </a:p>
          </p:txBody>
        </p:sp>
        <p:sp>
          <p:nvSpPr>
            <p:cNvPr id="16" name="Line 21"/>
            <p:cNvSpPr/>
            <p:nvPr/>
          </p:nvSpPr>
          <p:spPr>
            <a:xfrm>
              <a:off x="1690625" y="5066041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Text Box 22"/>
            <p:cNvSpPr txBox="1"/>
            <p:nvPr/>
          </p:nvSpPr>
          <p:spPr>
            <a:xfrm>
              <a:off x="2093847" y="4797756"/>
              <a:ext cx="437942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2s</a:t>
              </a:r>
            </a:p>
          </p:txBody>
        </p:sp>
        <p:sp>
          <p:nvSpPr>
            <p:cNvPr id="18" name="Line 23"/>
            <p:cNvSpPr/>
            <p:nvPr/>
          </p:nvSpPr>
          <p:spPr>
            <a:xfrm>
              <a:off x="6572185" y="4342138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Line 24"/>
            <p:cNvSpPr/>
            <p:nvPr/>
          </p:nvSpPr>
          <p:spPr>
            <a:xfrm>
              <a:off x="5929253" y="4723141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Line 25"/>
            <p:cNvSpPr/>
            <p:nvPr/>
          </p:nvSpPr>
          <p:spPr>
            <a:xfrm>
              <a:off x="6581714" y="4723141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Line 26"/>
            <p:cNvSpPr/>
            <p:nvPr/>
          </p:nvSpPr>
          <p:spPr>
            <a:xfrm>
              <a:off x="7224646" y="4718377"/>
              <a:ext cx="3810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Text Box 27"/>
            <p:cNvSpPr txBox="1"/>
            <p:nvPr/>
          </p:nvSpPr>
          <p:spPr>
            <a:xfrm>
              <a:off x="7637397" y="4440564"/>
              <a:ext cx="537328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sp</a:t>
              </a:r>
              <a:r>
                <a:rPr lang="en-US" sz="2200" b="0" i="0" u="none" strike="noStrike" kern="1200" cap="none" spc="0" baseline="3000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2</a:t>
              </a:r>
            </a:p>
          </p:txBody>
        </p:sp>
        <p:sp>
          <p:nvSpPr>
            <p:cNvPr id="23" name="Text Box 29"/>
            <p:cNvSpPr txBox="1"/>
            <p:nvPr/>
          </p:nvSpPr>
          <p:spPr>
            <a:xfrm>
              <a:off x="5224396" y="4037341"/>
              <a:ext cx="322527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E</a:t>
              </a:r>
            </a:p>
          </p:txBody>
        </p:sp>
        <p:sp>
          <p:nvSpPr>
            <p:cNvPr id="24" name="Line 30"/>
            <p:cNvSpPr/>
            <p:nvPr/>
          </p:nvSpPr>
          <p:spPr>
            <a:xfrm flipV="1">
              <a:off x="5605400" y="3951616"/>
              <a:ext cx="0" cy="17526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Text Box 31"/>
            <p:cNvSpPr txBox="1"/>
            <p:nvPr/>
          </p:nvSpPr>
          <p:spPr>
            <a:xfrm>
              <a:off x="7377050" y="4113538"/>
              <a:ext cx="474811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2p</a:t>
              </a:r>
            </a:p>
          </p:txBody>
        </p:sp>
        <p:cxnSp>
          <p:nvCxnSpPr>
            <p:cNvPr id="26" name="AutoShape 35"/>
            <p:cNvCxnSpPr/>
            <p:nvPr/>
          </p:nvCxnSpPr>
          <p:spPr>
            <a:xfrm flipH="1" flipV="1">
              <a:off x="7927912" y="4342138"/>
              <a:ext cx="180978" cy="2027243"/>
            </a:xfrm>
            <a:prstGeom prst="curvedConnector3">
              <a:avLst/>
            </a:pr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</p:cxnSp>
        <p:sp>
          <p:nvSpPr>
            <p:cNvPr id="27" name="Text Box 30"/>
            <p:cNvSpPr txBox="1"/>
            <p:nvPr/>
          </p:nvSpPr>
          <p:spPr>
            <a:xfrm>
              <a:off x="981617" y="5324807"/>
              <a:ext cx="2580061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Τροχιακά ελεύθερου</a:t>
              </a: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ατόμου </a:t>
              </a: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C</a:t>
              </a:r>
            </a:p>
          </p:txBody>
        </p:sp>
        <p:sp>
          <p:nvSpPr>
            <p:cNvPr id="28" name="Text Box 30"/>
            <p:cNvSpPr txBox="1"/>
            <p:nvPr/>
          </p:nvSpPr>
          <p:spPr>
            <a:xfrm>
              <a:off x="5970858" y="5035875"/>
              <a:ext cx="197419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Τροχιακά </a:t>
              </a: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C</a:t>
              </a: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 στο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μόριο του</a:t>
              </a: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 C</a:t>
              </a:r>
              <a:r>
                <a:rPr lang="el-GR" sz="2200" b="0" i="0" u="none" strike="noStrike" kern="1200" cap="none" spc="0" baseline="-2500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2</a:t>
              </a: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H</a:t>
              </a:r>
              <a:r>
                <a:rPr lang="el-GR" sz="2200" b="0" i="0" u="none" strike="noStrike" kern="1200" cap="none" spc="0" baseline="-2500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6</a:t>
              </a:r>
              <a:r>
                <a:rPr lang="el-GR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 </a:t>
              </a: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endParaRPr>
            </a:p>
          </p:txBody>
        </p:sp>
        <p:sp>
          <p:nvSpPr>
            <p:cNvPr id="29" name="Text Box 29"/>
            <p:cNvSpPr txBox="1"/>
            <p:nvPr/>
          </p:nvSpPr>
          <p:spPr>
            <a:xfrm>
              <a:off x="322197" y="4027813"/>
              <a:ext cx="322527" cy="430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cs typeface="Arial" pitchFamily="34"/>
                </a:rPr>
                <a:t>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672d299bc75a41e05dfb51a49bc3b58e76befb"/>
  <p:tag name="ISPRING_RESOURCE_PATHS_HASH_PRESENTER" val="7cf6accab903d1188feb99baedeb6ee6c57391b"/>
</p:tagLst>
</file>

<file path=ppt/theme/theme1.xml><?xml version="1.0" encoding="utf-8"?>
<a:theme xmlns:a="http://schemas.openxmlformats.org/drawingml/2006/main" name="OC_template_updated">
  <a:themeElements>
    <a:clrScheme name="Προσαρμοσμένο 1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3F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203</TotalTime>
  <Words>1106</Words>
  <Application>Microsoft Office PowerPoint</Application>
  <PresentationFormat>Προβολή στην οθόνη (4:3)</PresentationFormat>
  <Paragraphs>188</Paragraphs>
  <Slides>21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0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OC_template_updated</vt:lpstr>
      <vt:lpstr>Οργανική Χημεία</vt:lpstr>
      <vt:lpstr>Περιοδικός Πίνακας </vt:lpstr>
      <vt:lpstr>Χημεία του άνθρακα (1 από 8)</vt:lpstr>
      <vt:lpstr>Χημεία του άνθρακα (2 από 8)</vt:lpstr>
      <vt:lpstr>Χημεία του Άνθρακα  Υβριδισμός sp3</vt:lpstr>
      <vt:lpstr>Χημεία του άνθρακα (3 από 8)</vt:lpstr>
      <vt:lpstr>Χημεία του άνθρακα (4 από 8)</vt:lpstr>
      <vt:lpstr>Χημεία του άνθρακα (5 από 8)</vt:lpstr>
      <vt:lpstr>Χημεία του Άνθρακα  Υβριδισμός sp2 </vt:lpstr>
      <vt:lpstr>Χημεία του άνθρακα (6 από 8)</vt:lpstr>
      <vt:lpstr>Χημεία του άνθρακα (7 από 8)</vt:lpstr>
      <vt:lpstr>Χημεία του Άνθρακα  Υβριδισμός sp</vt:lpstr>
      <vt:lpstr>Χημεία του άνθρακα (8 από 8)</vt:lpstr>
      <vt:lpstr>Σχηματισμός απλών, διπλών, τριπλών δεσμών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</dc:title>
  <dc:creator>opencourses@teiath.gr</dc:creator>
  <cp:lastModifiedBy>fkaram2</cp:lastModifiedBy>
  <cp:revision>33</cp:revision>
  <dcterms:created xsi:type="dcterms:W3CDTF">2014-10-20T07:41:26Z</dcterms:created>
  <dcterms:modified xsi:type="dcterms:W3CDTF">2015-05-29T06:57:46Z</dcterms:modified>
</cp:coreProperties>
</file>