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  <p:sldMasterId id="2147483707" r:id="rId3"/>
  </p:sldMasterIdLst>
  <p:notesMasterIdLst>
    <p:notesMasterId r:id="rId25"/>
  </p:notesMasterIdLst>
  <p:handoutMasterIdLst>
    <p:handoutMasterId r:id="rId26"/>
  </p:handoutMasterIdLst>
  <p:sldIdLst>
    <p:sldId id="256" r:id="rId4"/>
    <p:sldId id="285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57" r:id="rId18"/>
    <p:sldId id="262" r:id="rId19"/>
    <p:sldId id="264" r:id="rId20"/>
    <p:sldId id="281" r:id="rId21"/>
    <p:sldId id="282" r:id="rId22"/>
    <p:sldId id="266" r:id="rId23"/>
    <p:sldId id="261" r:id="rId24"/>
  </p:sldIdLst>
  <p:sldSz cx="9144000" cy="6858000" type="screen4x3"/>
  <p:notesSz cx="7104063" cy="10234613"/>
  <p:custDataLst>
    <p:tags r:id="rId27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5" autoAdjust="0"/>
    <p:restoredTop sz="94660"/>
  </p:normalViewPr>
  <p:slideViewPr>
    <p:cSldViewPr>
      <p:cViewPr varScale="1">
        <p:scale>
          <a:sx n="93" d="100"/>
          <a:sy n="93" d="100"/>
        </p:scale>
        <p:origin x="1325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24/5/2021</a:t>
            </a:fld>
            <a:endParaRPr lang="el-GR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24/5/2021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Kλικ για επεξεργασία των στυλ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17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21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3601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336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5560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8910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324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3134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313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595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A82"/>
                </a:solidFill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519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408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963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4164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rgbClr val="004A82"/>
                </a:solidFill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4657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89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μια εικόνα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643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A82"/>
                </a:solidFill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631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07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4616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5151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001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253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0822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3140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7542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6072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004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036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μια εικόνα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/>
              <a:t>Στυλ κύριου τίτλου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301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rgbClr val="004A8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382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4000" b="1" dirty="0">
                <a:solidFill>
                  <a:schemeClr val="tx1"/>
                </a:solidFill>
                <a:latin typeface="+mn-lt"/>
              </a:rPr>
              <a:t>Ναυπηγικό σχέδιο και αρχές </a:t>
            </a:r>
            <a:r>
              <a:rPr lang="el-GR" sz="4000" b="1" dirty="0" err="1">
                <a:solidFill>
                  <a:schemeClr val="tx1"/>
                </a:solidFill>
                <a:latin typeface="+mn-lt"/>
              </a:rPr>
              <a:t>casd</a:t>
            </a:r>
            <a:endParaRPr lang="el-G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3096543"/>
            <a:ext cx="9144000" cy="1752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l-GR" sz="2600" b="1" dirty="0"/>
              <a:t>Ενότητα 8</a:t>
            </a:r>
            <a:r>
              <a:rPr lang="el-GR" sz="2600" dirty="0"/>
              <a:t>:</a:t>
            </a:r>
            <a:r>
              <a:rPr lang="en-US" sz="2600" dirty="0"/>
              <a:t> </a:t>
            </a:r>
            <a:r>
              <a:rPr lang="el-GR" sz="2600" dirty="0"/>
              <a:t>Σχεδίαση κυρτότητας ζυγού</a:t>
            </a:r>
            <a:endParaRPr lang="en-US" sz="2600" dirty="0"/>
          </a:p>
          <a:p>
            <a:pPr>
              <a:spcBef>
                <a:spcPts val="0"/>
              </a:spcBef>
            </a:pPr>
            <a:r>
              <a:rPr lang="el-GR" sz="2200" dirty="0"/>
              <a:t>Γεώργιος Κ. </a:t>
            </a:r>
            <a:r>
              <a:rPr lang="el-GR" sz="2200" dirty="0" err="1"/>
              <a:t>Χατζηκωνσταντής</a:t>
            </a:r>
            <a:r>
              <a:rPr lang="el-GR" sz="2200" dirty="0"/>
              <a:t> Επίκουρος Καθηγητής </a:t>
            </a:r>
          </a:p>
          <a:p>
            <a:pPr>
              <a:spcBef>
                <a:spcPts val="0"/>
              </a:spcBef>
            </a:pPr>
            <a:r>
              <a:rPr lang="el-GR" sz="2200" dirty="0" err="1"/>
              <a:t>Διπλ</a:t>
            </a:r>
            <a:r>
              <a:rPr lang="el-GR" sz="2200" dirty="0"/>
              <a:t>. Ναυπηγός Μηχανολόγος Μηχανικός </a:t>
            </a:r>
          </a:p>
          <a:p>
            <a:pPr>
              <a:spcBef>
                <a:spcPts val="0"/>
              </a:spcBef>
            </a:pPr>
            <a:r>
              <a:rPr lang="el-GR" sz="2200" dirty="0" err="1"/>
              <a:t>M.Sc</a:t>
            </a:r>
            <a:r>
              <a:rPr lang="el-GR" sz="2200" dirty="0"/>
              <a:t>. ‘’Διασφάλιση Ποιότητας’’, Τμήμα Ναυπηγικών Μηχανικών ΤΕ</a:t>
            </a:r>
          </a:p>
          <a:p>
            <a:pPr>
              <a:spcBef>
                <a:spcPts val="0"/>
              </a:spcBef>
            </a:pPr>
            <a:endParaRPr lang="el-GR" sz="2200" dirty="0"/>
          </a:p>
        </p:txBody>
      </p:sp>
      <p:pic>
        <p:nvPicPr>
          <p:cNvPr id="6" name="Picture 5" descr="Λογότυπο έργου Ανοικτών Ακαδημαϊκών Μαθημάτων" title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 title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Μαθήματα στο ΤΕΙ Αθήνας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effectLst/>
                        </a:rPr>
                        <a:t>Το 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>
                          <a:effectLst/>
                        </a:rPr>
          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l-GR" altLang="el-GR" sz="1400" b="1" u="sng"/>
              <a:t>2</a:t>
            </a:r>
            <a:r>
              <a:rPr lang="el-GR" altLang="el-GR" sz="1400" b="1" u="sng" baseline="30000"/>
              <a:t>η</a:t>
            </a:r>
            <a:r>
              <a:rPr lang="el-GR" altLang="el-GR" sz="1400" b="1" u="sng"/>
              <a:t> ΜΕΘΟΔΟΣ ΣΧΕΔΙΑΣΗΣ ΚΑΜΠΥΛΟΤΗΤΑΣ ΖΥΓΟΥ 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l-GR" altLang="el-GR" sz="1400" b="1" u="sng"/>
          </a:p>
          <a:p>
            <a:pPr>
              <a:lnSpc>
                <a:spcPct val="90000"/>
              </a:lnSpc>
              <a:buFontTx/>
              <a:buNone/>
            </a:pPr>
            <a:endParaRPr lang="el-GR" altLang="el-GR"/>
          </a:p>
        </p:txBody>
      </p:sp>
      <p:sp>
        <p:nvSpPr>
          <p:cNvPr id="9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D7CA-06B0-4396-9D58-2C1FAE13E5BE}" type="slidenum">
              <a:rPr lang="el-GR" altLang="el-GR">
                <a:solidFill>
                  <a:prstClr val="black"/>
                </a:solidFill>
              </a:rPr>
              <a:pPr/>
              <a:t>9</a:t>
            </a:fld>
            <a:endParaRPr lang="el-GR" altLang="el-GR">
              <a:solidFill>
                <a:prstClr val="black"/>
              </a:solidFill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23850" y="3716338"/>
            <a:ext cx="8569325" cy="2180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24000" indent="-324000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Επί μιας ευθείας (ευθεία του συγκεκριμένου ζυγού για το οποίο ζητείται η σχεδίαση)  ορίζεται το πλάτος ΑΓ του καταστρώματος και Κ το μέσον.</a:t>
            </a:r>
          </a:p>
          <a:p>
            <a:pPr marL="324000" indent="-324000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Επί της </a:t>
            </a:r>
            <a:r>
              <a:rPr lang="en-US" altLang="el-GR" sz="2400" dirty="0">
                <a:solidFill>
                  <a:prstClr val="black"/>
                </a:solidFill>
                <a:latin typeface="Calibri"/>
              </a:rPr>
              <a:t>CL 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του ζυγού ορίζεται το τμήμα ΚΠ = (ύψος της επιθυμητής καμπυλότητας) = 1/50 (ΑΓ).</a:t>
            </a:r>
          </a:p>
        </p:txBody>
      </p:sp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268413"/>
            <a:ext cx="5976938" cy="231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2η Μέθοδος σχεδίασης  καμπυλότητας ζυγού </a:t>
            </a:r>
            <a:r>
              <a:rPr lang="el-GR" sz="3200" b="0" dirty="0"/>
              <a:t>(1 από 3)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66C74668-7A02-4834-BD76-7ED9CB2F3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038" y="6308725"/>
            <a:ext cx="6708775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l-GR" altLang="el-GR" sz="1000" b="1" dirty="0">
                <a:latin typeface="Arial" panose="020B0604020202020204" pitchFamily="34" charset="0"/>
              </a:rPr>
              <a:t>                              </a:t>
            </a:r>
            <a:r>
              <a:rPr lang="el-GR" altLang="el-GR" sz="1000" b="1" dirty="0"/>
              <a:t>ΝΑΥΠΗΓΙΚΟ ΣΧΕΔΙΟ ΚΑΙ ΑΡΧΕΣ </a:t>
            </a:r>
            <a:r>
              <a:rPr lang="en-US" altLang="el-GR" sz="1000" b="1" dirty="0"/>
              <a:t>CASD</a:t>
            </a:r>
            <a:r>
              <a:rPr lang="el-GR" altLang="el-GR" sz="1000" b="1" dirty="0"/>
              <a:t>                        ΚΑΘΗΓΗΤΗΣ ΓΕΩΡΓΙΟΣ Κ. ΧΑΤΖΗΚΩΝΣΤΑΝΤΗΣ  202</a:t>
            </a:r>
            <a:r>
              <a:rPr lang="en-US" altLang="el-GR" sz="1000" b="1" dirty="0"/>
              <a:t>1</a:t>
            </a:r>
            <a:endParaRPr lang="el-GR" altLang="el-GR" sz="1000" dirty="0"/>
          </a:p>
        </p:txBody>
      </p:sp>
    </p:spTree>
    <p:extLst>
      <p:ext uri="{BB962C8B-B14F-4D97-AF65-F5344CB8AC3E}">
        <p14:creationId xmlns:p14="http://schemas.microsoft.com/office/powerpoint/2010/main" val="96071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l-GR" altLang="el-GR" sz="1400" b="1" u="sng"/>
              <a:t>2</a:t>
            </a:r>
            <a:r>
              <a:rPr lang="el-GR" altLang="el-GR" sz="1400" b="1" u="sng" baseline="30000"/>
              <a:t>η</a:t>
            </a:r>
            <a:r>
              <a:rPr lang="el-GR" altLang="el-GR" sz="1400" b="1" u="sng"/>
              <a:t> ΜΕΘΟΔΟΣ ΣΧΕΔΙΑΣΗΣ ΚΑΜΠΥΛΟΤΗΤΑΣ ΖΥΓΟΥ 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l-GR" altLang="el-GR" sz="1400" b="1" u="sng"/>
          </a:p>
          <a:p>
            <a:pPr>
              <a:lnSpc>
                <a:spcPct val="90000"/>
              </a:lnSpc>
              <a:buFontTx/>
              <a:buNone/>
            </a:pPr>
            <a:endParaRPr lang="el-GR" altLang="el-GR"/>
          </a:p>
        </p:txBody>
      </p:sp>
      <p:sp>
        <p:nvSpPr>
          <p:cNvPr id="9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D7CA-06B0-4396-9D58-2C1FAE13E5BE}" type="slidenum">
              <a:rPr lang="el-GR" altLang="el-GR">
                <a:solidFill>
                  <a:prstClr val="black"/>
                </a:solidFill>
              </a:rPr>
              <a:pPr/>
              <a:t>10</a:t>
            </a:fld>
            <a:endParaRPr lang="el-GR" altLang="el-GR">
              <a:solidFill>
                <a:prstClr val="black"/>
              </a:solidFill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23056" y="3556401"/>
            <a:ext cx="8569325" cy="2740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24000" indent="-324000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Το </a:t>
            </a:r>
            <a:r>
              <a:rPr lang="el-GR" altLang="el-GR" sz="2400" dirty="0" err="1">
                <a:solidFill>
                  <a:prstClr val="black"/>
                </a:solidFill>
                <a:latin typeface="Calibri"/>
              </a:rPr>
              <a:t>ημιπλάτος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 της ΑΓ διαιρείται σε δύο ίσα τμήματα , ΚΔ = ΔΓ.</a:t>
            </a:r>
          </a:p>
          <a:p>
            <a:pPr marL="324000" indent="-324000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Ενώνονται με ευθεία γραμμή τα σημεία Π και Δ.</a:t>
            </a:r>
          </a:p>
          <a:p>
            <a:pPr marL="324000" indent="-324000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Το τμήμα ΚΔ διαιρείται σε 16 ίσα τμήματα.</a:t>
            </a:r>
          </a:p>
          <a:p>
            <a:pPr marL="324000" indent="-324000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Επί των υποδιαιρέσεων της ΚΔ υψώνονται κάθετες στην πρώτη υποδιαίρεση , στην τέταρτη και στην ένατη και προκύπτουν  τα σημεία Π1  ,Π2 , Π3.</a:t>
            </a:r>
          </a:p>
        </p:txBody>
      </p:sp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676" y="1021282"/>
            <a:ext cx="5976938" cy="231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2η Μέθοδος σχεδίασης  καμπυλότητας ζυγού </a:t>
            </a:r>
            <a:r>
              <a:rPr lang="el-GR" sz="3200" b="0" dirty="0"/>
              <a:t>(2 από 3)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77FBCC11-9A67-41EB-9D67-2A1D67046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038" y="6308725"/>
            <a:ext cx="6708775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l-GR" altLang="el-GR" sz="1000" b="1" dirty="0">
                <a:latin typeface="Arial" panose="020B0604020202020204" pitchFamily="34" charset="0"/>
              </a:rPr>
              <a:t>                              </a:t>
            </a:r>
            <a:r>
              <a:rPr lang="el-GR" altLang="el-GR" sz="1000" b="1" dirty="0"/>
              <a:t>ΝΑΥΠΗΓΙΚΟ ΣΧΕΔΙΟ ΚΑΙ ΑΡΧΕΣ </a:t>
            </a:r>
            <a:r>
              <a:rPr lang="en-US" altLang="el-GR" sz="1000" b="1" dirty="0"/>
              <a:t>CASD</a:t>
            </a:r>
            <a:r>
              <a:rPr lang="el-GR" altLang="el-GR" sz="1000" b="1" dirty="0"/>
              <a:t>                        ΚΑΘΗΓΗΤΗΣ ΓΕΩΡΓΙΟΣ Κ. ΧΑΤΖΗΚΩΝΣΤΑΝΤΗΣ  202</a:t>
            </a:r>
            <a:r>
              <a:rPr lang="en-US" altLang="el-GR" sz="1000" b="1" dirty="0"/>
              <a:t>1</a:t>
            </a:r>
            <a:endParaRPr lang="el-GR" altLang="el-GR" sz="1000" dirty="0"/>
          </a:p>
        </p:txBody>
      </p:sp>
    </p:spTree>
    <p:extLst>
      <p:ext uri="{BB962C8B-B14F-4D97-AF65-F5344CB8AC3E}">
        <p14:creationId xmlns:p14="http://schemas.microsoft.com/office/powerpoint/2010/main" val="2282147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l-GR" altLang="el-GR" sz="1400" b="1" u="sng"/>
              <a:t>2</a:t>
            </a:r>
            <a:r>
              <a:rPr lang="el-GR" altLang="el-GR" sz="1400" b="1" u="sng" baseline="30000"/>
              <a:t>η</a:t>
            </a:r>
            <a:r>
              <a:rPr lang="el-GR" altLang="el-GR" sz="1400" b="1" u="sng"/>
              <a:t> ΜΕΘΟΔΟΣ ΣΧΕΔΙΑΣΗΣ ΚΑΜΠΥΛΟΤΗΤΑΣ ΖΥΓΟΥ 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l-GR" altLang="el-GR" sz="1400" b="1" u="sng"/>
          </a:p>
          <a:p>
            <a:pPr>
              <a:lnSpc>
                <a:spcPct val="90000"/>
              </a:lnSpc>
              <a:buFontTx/>
              <a:buNone/>
            </a:pPr>
            <a:endParaRPr lang="el-GR" altLang="el-GR"/>
          </a:p>
        </p:txBody>
      </p:sp>
      <p:sp>
        <p:nvSpPr>
          <p:cNvPr id="9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3D7CA-06B0-4396-9D58-2C1FAE13E5BE}" type="slidenum">
              <a:rPr lang="el-GR" altLang="el-GR">
                <a:solidFill>
                  <a:prstClr val="black"/>
                </a:solidFill>
              </a:rPr>
              <a:pPr/>
              <a:t>11</a:t>
            </a:fld>
            <a:endParaRPr lang="el-GR" altLang="el-GR">
              <a:solidFill>
                <a:prstClr val="black"/>
              </a:solidFill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46868" y="3458965"/>
            <a:ext cx="8569325" cy="2834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24000" indent="-324000" algn="just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Διαιρείται το </a:t>
            </a:r>
            <a:r>
              <a:rPr lang="el-GR" altLang="el-GR" sz="2200" dirty="0" err="1">
                <a:solidFill>
                  <a:prstClr val="black"/>
                </a:solidFill>
                <a:latin typeface="Calibri"/>
              </a:rPr>
              <a:t>ημιπλάτος</a:t>
            </a: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 ΚΓ σε τέσσερα ίσα μέρη και υψώνονται οι κάθετες Χ</a:t>
            </a:r>
            <a:r>
              <a:rPr lang="el-GR" altLang="el-GR" sz="2200" baseline="-25000" dirty="0">
                <a:solidFill>
                  <a:prstClr val="black"/>
                </a:solidFill>
                <a:latin typeface="Calibri"/>
              </a:rPr>
              <a:t>1</a:t>
            </a: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Υ</a:t>
            </a:r>
            <a:r>
              <a:rPr lang="el-GR" altLang="el-GR" sz="2200" baseline="-25000" dirty="0">
                <a:solidFill>
                  <a:prstClr val="black"/>
                </a:solidFill>
                <a:latin typeface="Calibri"/>
              </a:rPr>
              <a:t>1</a:t>
            </a: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 , Χ</a:t>
            </a:r>
            <a:r>
              <a:rPr lang="el-GR" altLang="el-GR" sz="2200" baseline="-25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Υ</a:t>
            </a:r>
            <a:r>
              <a:rPr lang="el-GR" altLang="el-GR" sz="2200" baseline="-25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 , Χ</a:t>
            </a:r>
            <a:r>
              <a:rPr lang="el-GR" altLang="el-GR" sz="2200" baseline="-25000" dirty="0">
                <a:solidFill>
                  <a:prstClr val="black"/>
                </a:solidFill>
                <a:latin typeface="Calibri"/>
              </a:rPr>
              <a:t>3</a:t>
            </a: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Υ</a:t>
            </a:r>
            <a:r>
              <a:rPr lang="el-GR" altLang="el-GR" sz="2200" baseline="-25000" dirty="0">
                <a:solidFill>
                  <a:prstClr val="black"/>
                </a:solidFill>
                <a:latin typeface="Calibri"/>
              </a:rPr>
              <a:t>3</a:t>
            </a: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 .</a:t>
            </a:r>
          </a:p>
          <a:p>
            <a:pPr marL="324000" indent="-324000" algn="just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Από τα σημεία Π1 , Π2 , Π3 χαράσσονται παράλληλες προς την ΚΓ και επί των Χ</a:t>
            </a:r>
            <a:r>
              <a:rPr lang="el-GR" altLang="el-GR" sz="2200" baseline="-25000" dirty="0">
                <a:solidFill>
                  <a:prstClr val="black"/>
                </a:solidFill>
                <a:latin typeface="Calibri"/>
              </a:rPr>
              <a:t>1</a:t>
            </a: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Υ</a:t>
            </a:r>
            <a:r>
              <a:rPr lang="el-GR" altLang="el-GR" sz="2200" baseline="-25000" dirty="0">
                <a:solidFill>
                  <a:prstClr val="black"/>
                </a:solidFill>
                <a:latin typeface="Calibri"/>
              </a:rPr>
              <a:t>1</a:t>
            </a: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 , Χ</a:t>
            </a:r>
            <a:r>
              <a:rPr lang="el-GR" altLang="el-GR" sz="2200" baseline="-25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Υ</a:t>
            </a:r>
            <a:r>
              <a:rPr lang="el-GR" altLang="el-GR" sz="2200" baseline="-25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 , Χ</a:t>
            </a:r>
            <a:r>
              <a:rPr lang="el-GR" altLang="el-GR" sz="2200" baseline="-25000" dirty="0">
                <a:solidFill>
                  <a:prstClr val="black"/>
                </a:solidFill>
                <a:latin typeface="Calibri"/>
              </a:rPr>
              <a:t>3</a:t>
            </a: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Υ</a:t>
            </a:r>
            <a:r>
              <a:rPr lang="el-GR" altLang="el-GR" sz="2200" baseline="-25000" dirty="0">
                <a:solidFill>
                  <a:prstClr val="black"/>
                </a:solidFill>
                <a:latin typeface="Calibri"/>
              </a:rPr>
              <a:t>3</a:t>
            </a: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 προκύπτουν τα σημεία ε , ζ , η.</a:t>
            </a:r>
          </a:p>
          <a:p>
            <a:pPr marL="324000" indent="-324000" algn="just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Ενώνοντας με </a:t>
            </a:r>
            <a:r>
              <a:rPr lang="el-GR" altLang="el-GR" sz="2200" dirty="0" err="1">
                <a:solidFill>
                  <a:prstClr val="black"/>
                </a:solidFill>
                <a:latin typeface="Calibri"/>
              </a:rPr>
              <a:t>τερίζι</a:t>
            </a: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 τα σημεία Γ, η , ζ , ε , Π προκύπτει η ζητούμενη καμπύλη κυρτότητας του ζυγού. (συμμετρικά χαράσσεται και η καμπύλη προς ΠΑ).</a:t>
            </a:r>
          </a:p>
        </p:txBody>
      </p:sp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2" y="1144390"/>
            <a:ext cx="5976938" cy="231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2η Μέθοδος σχεδίασης καμπυλότητας ζυγού </a:t>
            </a:r>
            <a:r>
              <a:rPr lang="el-GR" sz="3200" b="0" dirty="0"/>
              <a:t>(3 από 3)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CF5BDB7E-7F59-4A2B-97E2-4F66002F2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038" y="6308725"/>
            <a:ext cx="6708775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l-GR" altLang="el-GR" sz="1000" b="1" dirty="0">
                <a:latin typeface="Arial" panose="020B0604020202020204" pitchFamily="34" charset="0"/>
              </a:rPr>
              <a:t>                              </a:t>
            </a:r>
            <a:r>
              <a:rPr lang="el-GR" altLang="el-GR" sz="1000" b="1" dirty="0"/>
              <a:t>ΝΑΥΠΗΓΙΚΟ ΣΧΕΔΙΟ ΚΑΙ ΑΡΧΕΣ </a:t>
            </a:r>
            <a:r>
              <a:rPr lang="en-US" altLang="el-GR" sz="1000" b="1" dirty="0"/>
              <a:t>CASD</a:t>
            </a:r>
            <a:r>
              <a:rPr lang="el-GR" altLang="el-GR" sz="1000" b="1" dirty="0"/>
              <a:t>                        ΚΑΘΗΓΗΤΗΣ ΓΕΩΡΓΙΟΣ Κ. ΧΑΤΖΗΚΩΝΣΤΑΝΤΗΣ  202</a:t>
            </a:r>
            <a:r>
              <a:rPr lang="en-US" altLang="el-GR" sz="1000" b="1" dirty="0"/>
              <a:t>1</a:t>
            </a:r>
            <a:endParaRPr lang="el-GR" altLang="el-GR" sz="1000" dirty="0"/>
          </a:p>
        </p:txBody>
      </p:sp>
    </p:spTree>
    <p:extLst>
      <p:ext uri="{BB962C8B-B14F-4D97-AF65-F5344CB8AC3E}">
        <p14:creationId xmlns:p14="http://schemas.microsoft.com/office/powerpoint/2010/main" val="913783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l-GR" altLang="el-GR" sz="1400" b="1" u="sng"/>
              <a:t>3</a:t>
            </a:r>
            <a:r>
              <a:rPr lang="el-GR" altLang="el-GR" sz="1400" b="1" u="sng" baseline="30000"/>
              <a:t>Η</a:t>
            </a:r>
            <a:r>
              <a:rPr lang="el-GR" altLang="el-GR" sz="1400" b="1" u="sng"/>
              <a:t> ΜΕΘΟΔΟΣ ΣΧΕΔΙΑΣΗΣ ΚΑΜΠΥΛΟΤΗΤΑΣ ΖΥΓΟΥ</a:t>
            </a:r>
          </a:p>
          <a:p>
            <a:pPr algn="ctr">
              <a:buFontTx/>
              <a:buNone/>
            </a:pPr>
            <a:endParaRPr lang="el-GR" altLang="el-GR" sz="1400" b="1" u="sng"/>
          </a:p>
        </p:txBody>
      </p:sp>
      <p:sp>
        <p:nvSpPr>
          <p:cNvPr id="9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C490-9ECB-480F-9725-05FABB6518C0}" type="slidenum">
              <a:rPr lang="el-GR" altLang="el-GR">
                <a:solidFill>
                  <a:prstClr val="black"/>
                </a:solidFill>
              </a:rPr>
              <a:pPr/>
              <a:t>12</a:t>
            </a:fld>
            <a:endParaRPr lang="el-GR" altLang="el-GR">
              <a:solidFill>
                <a:prstClr val="black"/>
              </a:solidFill>
            </a:endParaRPr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570" y="1268760"/>
            <a:ext cx="7632700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468313" y="3429000"/>
            <a:ext cx="8424862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Η μέθοδος αυτή ονομάζεται «χάραξη καμπύλης κυρτότητας ζυγού με το νήμα της στάθμης» (</a:t>
            </a:r>
            <a:r>
              <a:rPr lang="en-US" altLang="el-GR" sz="2200" dirty="0">
                <a:solidFill>
                  <a:prstClr val="black"/>
                </a:solidFill>
                <a:latin typeface="Calibri"/>
              </a:rPr>
              <a:t>chalk line camber)</a:t>
            </a: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 .</a:t>
            </a:r>
          </a:p>
          <a:p>
            <a:pPr>
              <a:spcBef>
                <a:spcPts val="600"/>
              </a:spcBef>
            </a:pP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Χρησιμοποιείται σε μικρά σκάφη όπου χρειάζεται να δοθεί καμπυλότητα ζυγού μεγαλύτερη από αυτή που δίδουν οι δυο προηγούμενες μέθοδοι που βρίσκουν εφαρμογή σε μεγάλα πλοία.</a:t>
            </a:r>
          </a:p>
          <a:p>
            <a:pPr>
              <a:spcBef>
                <a:spcPts val="600"/>
              </a:spcBef>
            </a:pP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Επί της μέσης του καταστρώματος ορίζεται  ως μέγεθος κυρτότητας το διπλάσιο (επιλέγεται </a:t>
            </a:r>
            <a:r>
              <a:rPr lang="el-GR" altLang="el-GR" sz="2200" dirty="0" err="1">
                <a:solidFill>
                  <a:prstClr val="black"/>
                </a:solidFill>
                <a:latin typeface="Calibri"/>
              </a:rPr>
              <a:t>κατ΄</a:t>
            </a: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 αναλογία των δύο προηγούμενων μεθόδων) του (1/50) Β . </a:t>
            </a: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3η Μέθοδος σχεδίασης  καμπυλότητας ζυγού </a:t>
            </a:r>
            <a:r>
              <a:rPr lang="el-GR" sz="3200" b="0" dirty="0"/>
              <a:t>(1 από 2)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C19FDE5C-64C1-426C-8492-C402D3F54E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6437471"/>
            <a:ext cx="6708775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l-GR" altLang="el-GR" sz="1000" b="1" dirty="0">
                <a:latin typeface="Arial" panose="020B0604020202020204" pitchFamily="34" charset="0"/>
              </a:rPr>
              <a:t>                              </a:t>
            </a:r>
            <a:r>
              <a:rPr lang="el-GR" altLang="el-GR" sz="1000" b="1" dirty="0"/>
              <a:t>ΝΑΥΠΗΓΙΚΟ ΣΧΕΔΙΟ ΚΑΙ ΑΡΧΕΣ </a:t>
            </a:r>
            <a:r>
              <a:rPr lang="en-US" altLang="el-GR" sz="1000" b="1" dirty="0"/>
              <a:t>CASD</a:t>
            </a:r>
            <a:r>
              <a:rPr lang="el-GR" altLang="el-GR" sz="1000" b="1" dirty="0"/>
              <a:t>                        ΚΑΘΗΓΗΤΗΣ ΓΕΩΡΓΙΟΣ Κ. ΧΑΤΖΗΚΩΝΣΤΑΝΤΗΣ  202</a:t>
            </a:r>
            <a:r>
              <a:rPr lang="en-US" altLang="el-GR" sz="1000" b="1" dirty="0"/>
              <a:t>1</a:t>
            </a:r>
            <a:endParaRPr lang="el-GR" altLang="el-GR" sz="1000" dirty="0"/>
          </a:p>
        </p:txBody>
      </p:sp>
    </p:spTree>
    <p:extLst>
      <p:ext uri="{BB962C8B-B14F-4D97-AF65-F5344CB8AC3E}">
        <p14:creationId xmlns:p14="http://schemas.microsoft.com/office/powerpoint/2010/main" val="4148670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l-GR" altLang="el-GR" sz="1400" b="1" u="sng"/>
              <a:t>3</a:t>
            </a:r>
            <a:r>
              <a:rPr lang="el-GR" altLang="el-GR" sz="1400" b="1" u="sng" baseline="30000"/>
              <a:t>Η</a:t>
            </a:r>
            <a:r>
              <a:rPr lang="el-GR" altLang="el-GR" sz="1400" b="1" u="sng"/>
              <a:t> ΜΕΘΟΔΟΣ ΣΧΕΔΙΑΣΗΣ ΚΑΜΠΥΛΟΤΗΤΑΣ ΖΥΓΟΥ</a:t>
            </a:r>
          </a:p>
          <a:p>
            <a:pPr algn="ctr">
              <a:buFontTx/>
              <a:buNone/>
            </a:pPr>
            <a:endParaRPr lang="el-GR" altLang="el-GR" sz="1400" b="1" u="sng"/>
          </a:p>
        </p:txBody>
      </p:sp>
      <p:sp>
        <p:nvSpPr>
          <p:cNvPr id="9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C490-9ECB-480F-9725-05FABB6518C0}" type="slidenum">
              <a:rPr lang="el-GR" altLang="el-GR">
                <a:solidFill>
                  <a:prstClr val="black"/>
                </a:solidFill>
              </a:rPr>
              <a:pPr/>
              <a:t>13</a:t>
            </a:fld>
            <a:endParaRPr lang="el-GR" altLang="el-GR">
              <a:solidFill>
                <a:prstClr val="black"/>
              </a:solidFill>
            </a:endParaRPr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994" y="1031829"/>
            <a:ext cx="7632700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468313" y="3284984"/>
            <a:ext cx="8424862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Ευρίσκεται το σημείο Π και χαράσσονται οι ευθείες ΑΠ , ΠΓ.</a:t>
            </a:r>
          </a:p>
          <a:p>
            <a:pPr>
              <a:spcBef>
                <a:spcPts val="1200"/>
              </a:spcBef>
            </a:pP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Τα </a:t>
            </a:r>
            <a:r>
              <a:rPr lang="el-GR" altLang="el-GR" sz="2200" dirty="0" err="1">
                <a:solidFill>
                  <a:prstClr val="black"/>
                </a:solidFill>
                <a:latin typeface="Calibri"/>
              </a:rPr>
              <a:t>ημιπλάτη</a:t>
            </a: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 ΑΚ και ΚΓ χωρίζονται σε </a:t>
            </a:r>
            <a:r>
              <a:rPr lang="el-GR" altLang="el-GR" sz="2200" dirty="0" err="1">
                <a:solidFill>
                  <a:prstClr val="black"/>
                </a:solidFill>
                <a:latin typeface="Calibri"/>
              </a:rPr>
              <a:t>σε</a:t>
            </a: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 όσο το δυνατόν περισσότερα ίσα τμήματα , χαράσσονται οι αντίστοιχες κάθετες και προσδιορίζονται επί των ΑΠ , ΠΓ τα σημεία τομής τα οποία αριθμούνται  από δεξιά προς αριστερά  από Α και Π.</a:t>
            </a:r>
          </a:p>
          <a:p>
            <a:pPr>
              <a:spcBef>
                <a:spcPts val="1200"/>
              </a:spcBef>
            </a:pPr>
            <a:r>
              <a:rPr lang="el-GR" altLang="el-GR" sz="2200" dirty="0">
                <a:solidFill>
                  <a:prstClr val="black"/>
                </a:solidFill>
                <a:latin typeface="Calibri"/>
              </a:rPr>
              <a:t>Ενώνεται  με το νήμα της στάθμης το κάθε σημείο της ΑΠ με το αντίστοιχο σημείο της  ΠΓ με την ίδια αρίθμηση και σχηματίζεται η ζητούμενη καμπύλη.</a:t>
            </a: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116631"/>
            <a:ext cx="8229600" cy="993605"/>
          </a:xfrm>
        </p:spPr>
        <p:txBody>
          <a:bodyPr>
            <a:normAutofit fontScale="90000"/>
          </a:bodyPr>
          <a:lstStyle/>
          <a:p>
            <a:r>
              <a:rPr lang="el-GR" dirty="0"/>
              <a:t>3η Μέθοδος σχεδίασης καμπυλότητας ζυγού </a:t>
            </a:r>
            <a:r>
              <a:rPr lang="el-GR" sz="3200" b="0" dirty="0"/>
              <a:t>(2 από 2)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51A68D04-6C67-49CD-8B7E-49E6915F1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6423818"/>
            <a:ext cx="6708775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l-GR" altLang="el-GR" sz="1000" b="1" dirty="0">
                <a:latin typeface="Arial" panose="020B0604020202020204" pitchFamily="34" charset="0"/>
              </a:rPr>
              <a:t>                              </a:t>
            </a:r>
            <a:r>
              <a:rPr lang="el-GR" altLang="el-GR" sz="1000" b="1" dirty="0"/>
              <a:t>ΝΑΥΠΗΓΙΚΟ ΣΧΕΔΙΟ ΚΑΙ ΑΡΧΕΣ </a:t>
            </a:r>
            <a:r>
              <a:rPr lang="en-US" altLang="el-GR" sz="1000" b="1" dirty="0"/>
              <a:t>CASD</a:t>
            </a:r>
            <a:r>
              <a:rPr lang="el-GR" altLang="el-GR" sz="1000" b="1" dirty="0"/>
              <a:t>                        ΚΑΘΗΓΗΤΗΣ ΓΕΩΡΓΙΟΣ Κ. ΧΑΤΖΗΚΩΝΣΤΑΝΤΗΣ  202</a:t>
            </a:r>
            <a:r>
              <a:rPr lang="en-US" altLang="el-GR" sz="1000" b="1" dirty="0"/>
              <a:t>1</a:t>
            </a:r>
            <a:endParaRPr lang="el-GR" altLang="el-GR" sz="1000" dirty="0"/>
          </a:p>
        </p:txBody>
      </p:sp>
    </p:spTree>
    <p:extLst>
      <p:ext uri="{BB962C8B-B14F-4D97-AF65-F5344CB8AC3E}">
        <p14:creationId xmlns:p14="http://schemas.microsoft.com/office/powerpoint/2010/main" val="25454406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Τέλος Ενότητας</a:t>
            </a:r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/>
              <a:t>Σημειώματα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Αναφοράς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err="1"/>
              <a:t>Copyright</a:t>
            </a:r>
            <a:r>
              <a:rPr lang="el-GR" sz="2000" dirty="0"/>
              <a:t> Τεχνολογικό Εκπαιδευτικό Ίδρυμα Αθήνας</a:t>
            </a:r>
            <a:r>
              <a:rPr lang="en-US" sz="2000" dirty="0"/>
              <a:t>, </a:t>
            </a:r>
            <a:r>
              <a:rPr lang="el-GR" sz="2000" dirty="0"/>
              <a:t>Γεώργιος </a:t>
            </a:r>
            <a:r>
              <a:rPr lang="el-GR" sz="2000" dirty="0" err="1"/>
              <a:t>Χατζηκωνσταντής</a:t>
            </a:r>
            <a:r>
              <a:rPr lang="el-GR" sz="2000" dirty="0"/>
              <a:t> 2014. Γεώργιος </a:t>
            </a:r>
            <a:r>
              <a:rPr lang="el-GR" sz="2000" dirty="0" err="1"/>
              <a:t>Χατζηκωνσταντής</a:t>
            </a:r>
            <a:r>
              <a:rPr lang="el-GR" sz="2000" dirty="0"/>
              <a:t>. «Ναυπηγικό σχέδιο και αρχές </a:t>
            </a:r>
            <a:r>
              <a:rPr lang="el-GR" sz="2000" dirty="0" err="1"/>
              <a:t>casd</a:t>
            </a:r>
            <a:r>
              <a:rPr lang="el-GR" sz="2000" dirty="0"/>
              <a:t>. Ενότητα 8</a:t>
            </a:r>
            <a:r>
              <a:rPr lang="en-US" sz="2000" dirty="0"/>
              <a:t>:</a:t>
            </a:r>
            <a:r>
              <a:rPr lang="el-GR" sz="2000" dirty="0"/>
              <a:t> Σχεδίαση κυρτότητας ζυγού». Έκδοση: 1.0. Αθήνα 2014. Διαθέσιμο από τη δικτυακή διεύθυνση: </a:t>
            </a:r>
            <a:r>
              <a:rPr lang="en-US" sz="2000" dirty="0">
                <a:hlinkClick r:id="rId3"/>
              </a:rPr>
              <a:t>ocp.teiath.gr</a:t>
            </a:r>
            <a:r>
              <a:rPr lang="el-GR" sz="20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Αδειοδότησης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/>
              <a:t>Το 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1800" dirty="0" err="1"/>
              <a:t>κ.λ.π</a:t>
            </a:r>
            <a:r>
              <a:rPr lang="el-GR" sz="1800" dirty="0"/>
              <a:t>., τα οποία εμπεριέχονται σε αυτό. Οι όροι χρήσης των έργων τρίτων επεξηγούνται στη διαφάνεια  «Επεξήγηση όρων χρήσης έργων τρίτων». </a:t>
            </a:r>
          </a:p>
          <a:p>
            <a:pPr marL="0" indent="0">
              <a:buNone/>
            </a:pPr>
            <a:r>
              <a:rPr lang="el-GR" sz="1800" dirty="0"/>
              <a:t>Τα έργα για τα οποία έχει ζητηθεί άδεια  αναφέρονται στο «Σημείωμα  Χρήσης Έργων Τρίτων».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>
                <a:solidFill>
                  <a:prstClr val="black"/>
                </a:solidFill>
                <a:latin typeface="Calibri"/>
              </a:rPr>
              <a:t>αδειοδόχο</a:t>
            </a:r>
            <a:endParaRPr lang="el-GR" dirty="0">
              <a:solidFill>
                <a:prstClr val="black"/>
              </a:solidFill>
              <a:latin typeface="Calibri"/>
            </a:endParaRP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 err="1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τόπο</a:t>
            </a:r>
            <a:endParaRPr lang="en-US" dirty="0">
              <a:solidFill>
                <a:prstClr val="black"/>
              </a:solidFill>
              <a:latin typeface="Calibri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lang="el-GR" dirty="0">
                <a:solidFill>
                  <a:prstClr val="black"/>
                </a:solidFill>
                <a:latin typeface="Calibri"/>
              </a:rPr>
              <a:t>Ο δικαιούχος μπορεί να παρέχει στον </a:t>
            </a:r>
            <a:r>
              <a:rPr lang="el-GR" dirty="0" err="1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ξεχωριστή άδεια να χρησιμοποιεί το έργο για εμπορική χρήση, εφόσον αυτό του ζητηθεί.</a:t>
            </a:r>
          </a:p>
        </p:txBody>
      </p:sp>
    </p:spTree>
    <p:extLst>
      <p:ext uri="{BB962C8B-B14F-4D97-AF65-F5344CB8AC3E}">
        <p14:creationId xmlns:p14="http://schemas.microsoft.com/office/powerpoint/2010/main" val="30686156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/>
              <a:t>Επεξήγηση όρων χρήσης έργων τρίτων</a:t>
            </a:r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endParaRPr lang="en-US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άδεια</a:t>
            </a:r>
            <a:r>
              <a:rPr lang="en-US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δημιουργία παραγώγων του έργου.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7324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>
            <a:extLst>
              <a:ext uri="{FF2B5EF4-FFF2-40B4-BE49-F238E27FC236}">
                <a16:creationId xmlns:a16="http://schemas.microsoft.com/office/drawing/2014/main" id="{57F5F723-53EE-4D09-84F0-59820D349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C8F233E-5663-468D-9C93-29465D37F431}" type="slidenum">
              <a:rPr lang="el-GR" altLang="el-GR" sz="9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l-GR" altLang="el-GR" sz="900">
              <a:latin typeface="Arial" panose="020B0604020202020204" pitchFamily="34" charset="0"/>
            </a:endParaRPr>
          </a:p>
        </p:txBody>
      </p:sp>
      <p:sp>
        <p:nvSpPr>
          <p:cNvPr id="6147" name="Text Box 4">
            <a:extLst>
              <a:ext uri="{FF2B5EF4-FFF2-40B4-BE49-F238E27FC236}">
                <a16:creationId xmlns:a16="http://schemas.microsoft.com/office/drawing/2014/main" id="{418D122F-0378-4742-991B-71A33D89A6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038" y="6308725"/>
            <a:ext cx="6708775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l-GR" altLang="el-GR" sz="1000" b="1" dirty="0">
                <a:latin typeface="Arial" panose="020B0604020202020204" pitchFamily="34" charset="0"/>
              </a:rPr>
              <a:t>                              </a:t>
            </a:r>
            <a:r>
              <a:rPr lang="el-GR" altLang="el-GR" sz="1000" b="1" dirty="0"/>
              <a:t>ΝΑΥΠΗΓΙΚΟ ΣΧΕΔΙΟ ΚΑΙ ΑΡΧΕΣ </a:t>
            </a:r>
            <a:r>
              <a:rPr lang="en-US" altLang="el-GR" sz="1000" b="1" dirty="0"/>
              <a:t>CASD</a:t>
            </a:r>
            <a:r>
              <a:rPr lang="el-GR" altLang="el-GR" sz="1000" b="1" dirty="0"/>
              <a:t>                        ΚΑΘΗΓΗΤΗΣ ΓΕΩΡΓΙΟΣ Κ. ΧΑΤΖΗΚΩΝΣΤΑΝΤΗΣ  202</a:t>
            </a:r>
            <a:r>
              <a:rPr lang="en-US" altLang="el-GR" sz="1000" b="1" dirty="0"/>
              <a:t>1</a:t>
            </a:r>
            <a:endParaRPr lang="el-GR" altLang="el-GR" sz="1000" dirty="0"/>
          </a:p>
        </p:txBody>
      </p:sp>
      <p:pic>
        <p:nvPicPr>
          <p:cNvPr id="6148" name="Picture 1">
            <a:extLst>
              <a:ext uri="{FF2B5EF4-FFF2-40B4-BE49-F238E27FC236}">
                <a16:creationId xmlns:a16="http://schemas.microsoft.com/office/drawing/2014/main" id="{B8AAB3F8-0379-4B6F-AE86-C011BDE5A2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63" y="1700213"/>
            <a:ext cx="8286750" cy="344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Τίτλος 1">
            <a:extLst>
              <a:ext uri="{FF2B5EF4-FFF2-40B4-BE49-F238E27FC236}">
                <a16:creationId xmlns:a16="http://schemas.microsoft.com/office/drawing/2014/main" id="{E82DC774-66EA-4B87-86BA-A7E208C03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1081087"/>
          </a:xfrm>
        </p:spPr>
        <p:txBody>
          <a:bodyPr/>
          <a:lstStyle/>
          <a:p>
            <a:pPr eaLnBrk="1" hangingPunct="1"/>
            <a:r>
              <a:rPr lang="el-GR" altLang="el-GR" sz="2400" u="sng">
                <a:solidFill>
                  <a:srgbClr val="004A82"/>
                </a:solidFill>
              </a:rPr>
              <a:t>Καμπύλη σιμότητας – καμπύλη κυρτότητας – καμπύλη καταστρώματος</a:t>
            </a:r>
          </a:p>
        </p:txBody>
      </p:sp>
    </p:spTree>
  </p:cSld>
  <p:clrMapOvr>
    <a:masterClrMapping/>
  </p:clrMapOvr>
  <p:transition spd="slow"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Σημειωμάτων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/>
              <a:t>Οποιαδήποτε 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/>
              <a:t>ια</a:t>
            </a:r>
            <a:r>
              <a:rPr lang="en-US" sz="2000" dirty="0" err="1"/>
              <a:t>τήρησης</a:t>
            </a:r>
            <a:r>
              <a:rPr lang="en-US" sz="2000" dirty="0"/>
              <a:t> 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το Σημείωμα Χρήσης Έργων Τρίτων 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Χρηματοδότηση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/>
              <a:t>Το παρόν εκπαιδευτικό υλικό έχει αναπτυχθεί </a:t>
            </a:r>
            <a:r>
              <a:rPr lang="el-GR" sz="2000" dirty="0" err="1"/>
              <a:t>στ</a:t>
            </a:r>
            <a:r>
              <a:rPr lang="en-US" sz="2000" dirty="0"/>
              <a:t>o</a:t>
            </a:r>
            <a:r>
              <a:rPr lang="el-GR" sz="2000" dirty="0"/>
              <a:t> </a:t>
            </a:r>
            <a:r>
              <a:rPr lang="el-GR" sz="2000" dirty="0" err="1"/>
              <a:t>πλαίσι</a:t>
            </a:r>
            <a:r>
              <a:rPr lang="en-US" sz="2000" dirty="0"/>
              <a:t>o</a:t>
            </a:r>
            <a:r>
              <a:rPr lang="el-GR" sz="2000" dirty="0"/>
              <a:t> του εκπαιδευτικού έργου του διδάσκοντα.</a:t>
            </a:r>
            <a:endParaRPr lang="en-US" sz="2000" dirty="0"/>
          </a:p>
          <a:p>
            <a:r>
              <a:rPr lang="el-GR" sz="2000" dirty="0"/>
              <a:t>Το έργο «</a:t>
            </a:r>
            <a:r>
              <a:rPr lang="el-GR" sz="2000" b="1" dirty="0"/>
              <a:t>Ανοικτά Ακαδημαϊκά Μαθήματα στο </a:t>
            </a:r>
            <a:r>
              <a:rPr lang="el-GR" sz="2000" b="1"/>
              <a:t>ΤΕΙ Αθηνών</a:t>
            </a:r>
            <a:r>
              <a:rPr lang="el-GR" sz="2000"/>
              <a:t>» </a:t>
            </a:r>
            <a:r>
              <a:rPr lang="el-GR" sz="2000" dirty="0"/>
              <a:t>έχει χρηματοδοτήσει μόνο την αναδιαμόρφωση του εκπαιδευτικού υλικού. </a:t>
            </a:r>
            <a:endParaRPr lang="en-US" sz="2000" dirty="0"/>
          </a:p>
          <a:p>
            <a:r>
              <a:rPr lang="el-GR" sz="2000" dirty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556792"/>
            <a:ext cx="8352928" cy="1800200"/>
          </a:xfrm>
        </p:spPr>
        <p:txBody>
          <a:bodyPr>
            <a:normAutofit/>
          </a:bodyPr>
          <a:lstStyle/>
          <a:p>
            <a:pPr marL="0" indent="0">
              <a:lnSpc>
                <a:spcPct val="124000"/>
              </a:lnSpc>
              <a:buNone/>
            </a:pPr>
            <a:r>
              <a:rPr lang="el-GR" altLang="el-GR" sz="2200" b="1" dirty="0"/>
              <a:t>Προσδιορισμός ευθείας ζυγού</a:t>
            </a:r>
          </a:p>
          <a:p>
            <a:pPr marL="0" indent="0">
              <a:lnSpc>
                <a:spcPct val="124000"/>
              </a:lnSpc>
              <a:buNone/>
            </a:pPr>
            <a:r>
              <a:rPr lang="el-GR" altLang="el-GR" sz="2200" dirty="0"/>
              <a:t>Η ευθεία ζυγού είναι η ευθεία που διέρχεται από τα σημεία τομής ενός εγκάρσιου επιπέδου με το κατάστρωμα στην πλευρά (στα χαλύβδινα πλοία εσωτερικά του περιβλήματος).</a:t>
            </a:r>
          </a:p>
        </p:txBody>
      </p:sp>
      <p:sp>
        <p:nvSpPr>
          <p:cNvPr id="10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AA8C8-4F0A-4E86-BB83-4AAC1CD3BF04}" type="slidenum">
              <a:rPr lang="el-GR" altLang="el-GR">
                <a:solidFill>
                  <a:prstClr val="black"/>
                </a:solidFill>
              </a:rPr>
              <a:pPr/>
              <a:t>2</a:t>
            </a:fld>
            <a:endParaRPr lang="el-GR" altLang="el-GR">
              <a:solidFill>
                <a:prstClr val="black"/>
              </a:solidFill>
            </a:endParaRPr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4528" y="3501009"/>
            <a:ext cx="3781441" cy="2667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152128"/>
          </a:xfrm>
        </p:spPr>
        <p:txBody>
          <a:bodyPr>
            <a:noAutofit/>
          </a:bodyPr>
          <a:lstStyle/>
          <a:p>
            <a:r>
              <a:rPr lang="el-GR" altLang="el-GR" dirty="0"/>
              <a:t>Μέθοδοι σχεδίασης της καμπυλότητας των ζυγών του καταστρώματος </a:t>
            </a:r>
            <a:r>
              <a:rPr lang="el-GR" altLang="el-GR" sz="3200" b="0" dirty="0"/>
              <a:t>(1 από 2)</a:t>
            </a:r>
            <a:endParaRPr lang="el-GR" sz="3200" b="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B3A25551-CFE2-4DBB-9358-7B3D160D58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5604" y="6377803"/>
            <a:ext cx="6708775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l-GR" altLang="el-GR" sz="1000" b="1" dirty="0">
                <a:latin typeface="Arial" panose="020B0604020202020204" pitchFamily="34" charset="0"/>
              </a:rPr>
              <a:t>                              </a:t>
            </a:r>
            <a:r>
              <a:rPr lang="el-GR" altLang="el-GR" sz="1000" b="1" dirty="0"/>
              <a:t>ΝΑΥΠΗΓΙΚΟ ΣΧΕΔΙΟ ΚΑΙ ΑΡΧΕΣ </a:t>
            </a:r>
            <a:r>
              <a:rPr lang="en-US" altLang="el-GR" sz="1000" b="1" dirty="0"/>
              <a:t>CASD</a:t>
            </a:r>
            <a:r>
              <a:rPr lang="el-GR" altLang="el-GR" sz="1000" b="1" dirty="0"/>
              <a:t>                        ΚΑΘΗΓΗΤΗΣ ΓΕΩΡΓΙΟΣ Κ. ΧΑΤΖΗΚΩΝΣΤΑΝΤΗΣ  202</a:t>
            </a:r>
            <a:r>
              <a:rPr lang="en-US" altLang="el-GR" sz="1000" b="1" dirty="0"/>
              <a:t>1</a:t>
            </a:r>
            <a:endParaRPr lang="el-GR" altLang="el-GR" sz="1000" dirty="0"/>
          </a:p>
        </p:txBody>
      </p:sp>
    </p:spTree>
    <p:extLst>
      <p:ext uri="{BB962C8B-B14F-4D97-AF65-F5344CB8AC3E}">
        <p14:creationId xmlns:p14="http://schemas.microsoft.com/office/powerpoint/2010/main" val="680112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AA8C8-4F0A-4E86-BB83-4AAC1CD3BF04}" type="slidenum">
              <a:rPr lang="el-GR" altLang="el-GR">
                <a:solidFill>
                  <a:prstClr val="black"/>
                </a:solidFill>
              </a:rPr>
              <a:pPr/>
              <a:t>3</a:t>
            </a:fld>
            <a:endParaRPr lang="el-GR" altLang="el-GR">
              <a:solidFill>
                <a:prstClr val="black"/>
              </a:solidFill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152128"/>
          </a:xfrm>
        </p:spPr>
        <p:txBody>
          <a:bodyPr>
            <a:noAutofit/>
          </a:bodyPr>
          <a:lstStyle/>
          <a:p>
            <a:r>
              <a:rPr lang="el-GR" altLang="el-GR" dirty="0"/>
              <a:t>Μέθοδοι σχεδίασης της καμπυλότητας των ζυγών του καταστρώματος </a:t>
            </a:r>
            <a:r>
              <a:rPr lang="el-GR" altLang="el-GR" sz="3200" b="0" dirty="0"/>
              <a:t>(2 από 2)</a:t>
            </a:r>
            <a:endParaRPr lang="el-GR" sz="3200" b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47122" y="1501001"/>
            <a:ext cx="8686800" cy="243205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el-GR" sz="2400" dirty="0"/>
              <a:t>Στα πλοία όπου το έλασμα του ζωστήρα είναι τόξο κύκλου , η ευθεία ζυγού διέρχεται από το σημείο τομής της εσωτερικής επιφάνειας του κατακόρυφου ελάσματος της πλευράς ελάσματος με την προέκταση της εσωτερικής επιφάνειας του ελάσματος του κυρίου καταστρώματος.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594750"/>
            <a:ext cx="4104456" cy="2776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4">
            <a:extLst>
              <a:ext uri="{FF2B5EF4-FFF2-40B4-BE49-F238E27FC236}">
                <a16:creationId xmlns:a16="http://schemas.microsoft.com/office/drawing/2014/main" id="{A7E9F763-6511-489F-AFD1-3866895B09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25" y="6423818"/>
            <a:ext cx="6708775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l-GR" altLang="el-GR" sz="1000" b="1" dirty="0">
                <a:latin typeface="Arial" panose="020B0604020202020204" pitchFamily="34" charset="0"/>
              </a:rPr>
              <a:t>                              </a:t>
            </a:r>
            <a:r>
              <a:rPr lang="el-GR" altLang="el-GR" sz="1000" b="1" dirty="0"/>
              <a:t>ΝΑΥΠΗΓΙΚΟ ΣΧΕΔΙΟ ΚΑΙ ΑΡΧΕΣ </a:t>
            </a:r>
            <a:r>
              <a:rPr lang="en-US" altLang="el-GR" sz="1000" b="1" dirty="0"/>
              <a:t>CASD</a:t>
            </a:r>
            <a:r>
              <a:rPr lang="el-GR" altLang="el-GR" sz="1000" b="1" dirty="0"/>
              <a:t>                        ΚΑΘΗΓΗΤΗΣ ΓΕΩΡΓΙΟΣ Κ. ΧΑΤΖΗΚΩΝΣΤΑΝΤΗΣ  202</a:t>
            </a:r>
            <a:r>
              <a:rPr lang="en-US" altLang="el-GR" sz="1000" b="1" dirty="0"/>
              <a:t>1</a:t>
            </a:r>
            <a:endParaRPr lang="el-GR" altLang="el-GR" sz="1000" dirty="0"/>
          </a:p>
        </p:txBody>
      </p:sp>
    </p:spTree>
    <p:extLst>
      <p:ext uri="{BB962C8B-B14F-4D97-AF65-F5344CB8AC3E}">
        <p14:creationId xmlns:p14="http://schemas.microsoft.com/office/powerpoint/2010/main" val="2385377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B1749-9CA8-49E3-8326-8B59D6AED6AD}" type="slidenum">
              <a:rPr lang="el-GR" altLang="el-GR">
                <a:solidFill>
                  <a:prstClr val="black"/>
                </a:solidFill>
              </a:rPr>
              <a:pPr/>
              <a:t>4</a:t>
            </a:fld>
            <a:endParaRPr lang="el-GR" altLang="el-GR">
              <a:solidFill>
                <a:prstClr val="black"/>
              </a:solidFill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52128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1200"/>
              </a:spcBef>
            </a:pPr>
            <a:r>
              <a:rPr lang="el-GR" altLang="el-GR" dirty="0"/>
              <a:t>Καμπυλότητα ζυγών – καμπυλότητα κυρίου καταστρώματος </a:t>
            </a:r>
            <a:r>
              <a:rPr lang="el-GR" altLang="el-GR" sz="3200" b="0" dirty="0"/>
              <a:t>(1 από 2)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>
          <a:xfrm>
            <a:off x="466528" y="1628800"/>
            <a:ext cx="8677472" cy="4896544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1200"/>
              </a:spcBef>
              <a:buNone/>
            </a:pPr>
            <a:r>
              <a:rPr lang="el-GR" altLang="el-GR" sz="2400" dirty="0"/>
              <a:t>Η καμπυλότητα του ζυγού και επομένως η καμπυλότητα του καταστρώματος κατά το εγκάρσιο και το μέτρο μέτρησης αυτής ονομάζεται ΚΥΡΤΩΜΑ των ζυγών (κοινώς «βερέμη»).</a:t>
            </a:r>
          </a:p>
          <a:p>
            <a:pPr marL="0" indent="0">
              <a:lnSpc>
                <a:spcPct val="114000"/>
              </a:lnSpc>
              <a:spcBef>
                <a:spcPts val="1200"/>
              </a:spcBef>
              <a:buNone/>
            </a:pPr>
            <a:r>
              <a:rPr lang="el-GR" altLang="el-GR" sz="2400" dirty="0"/>
              <a:t>Ο σκοπός του κυρτώματος του ζυγού είναι η αύξηση της αντοχής του καταστρώματος , η ευχέρεια στα νερά να τρέχουν προς την υδρορροή , και από αισθητικής άποψης τα ζυγά δεν εμφανίζουν κοιλότητα στο κέντρο τους δια της οπτικής παραίσθησης.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60304902-BCAB-41A1-AC5F-E74525A1F8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038" y="6308725"/>
            <a:ext cx="6708775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l-GR" altLang="el-GR" sz="1000" b="1" dirty="0">
                <a:latin typeface="Arial" panose="020B0604020202020204" pitchFamily="34" charset="0"/>
              </a:rPr>
              <a:t>                              </a:t>
            </a:r>
            <a:r>
              <a:rPr lang="el-GR" altLang="el-GR" sz="1000" b="1" dirty="0"/>
              <a:t>ΝΑΥΠΗΓΙΚΟ ΣΧΕΔΙΟ ΚΑΙ ΑΡΧΕΣ </a:t>
            </a:r>
            <a:r>
              <a:rPr lang="en-US" altLang="el-GR" sz="1000" b="1" dirty="0"/>
              <a:t>CASD</a:t>
            </a:r>
            <a:r>
              <a:rPr lang="el-GR" altLang="el-GR" sz="1000" b="1" dirty="0"/>
              <a:t>                        ΚΑΘΗΓΗΤΗΣ ΓΕΩΡΓΙΟΣ Κ. ΧΑΤΖΗΚΩΝΣΤΑΝΤΗΣ  202</a:t>
            </a:r>
            <a:r>
              <a:rPr lang="en-US" altLang="el-GR" sz="1000" b="1" dirty="0"/>
              <a:t>1</a:t>
            </a:r>
            <a:endParaRPr lang="el-GR" altLang="el-GR" sz="1000" dirty="0"/>
          </a:p>
        </p:txBody>
      </p:sp>
    </p:spTree>
    <p:extLst>
      <p:ext uri="{BB962C8B-B14F-4D97-AF65-F5344CB8AC3E}">
        <p14:creationId xmlns:p14="http://schemas.microsoft.com/office/powerpoint/2010/main" val="3181306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B1749-9CA8-49E3-8326-8B59D6AED6AD}" type="slidenum">
              <a:rPr lang="el-GR" altLang="el-GR">
                <a:solidFill>
                  <a:prstClr val="black"/>
                </a:solidFill>
              </a:rPr>
              <a:pPr/>
              <a:t>5</a:t>
            </a:fld>
            <a:endParaRPr lang="el-GR" altLang="el-GR">
              <a:solidFill>
                <a:prstClr val="black"/>
              </a:solidFill>
            </a:endParaRPr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5908" y="3293658"/>
            <a:ext cx="4487370" cy="319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1944216"/>
          </a:xfrm>
        </p:spPr>
        <p:txBody>
          <a:bodyPr>
            <a:normAutofit/>
          </a:bodyPr>
          <a:lstStyle/>
          <a:p>
            <a:pPr marL="0" lvl="0" indent="0">
              <a:lnSpc>
                <a:spcPct val="114000"/>
              </a:lnSpc>
              <a:buNone/>
            </a:pPr>
            <a:r>
              <a:rPr lang="el-GR" altLang="el-GR" sz="2400" dirty="0">
                <a:solidFill>
                  <a:prstClr val="black"/>
                </a:solidFill>
              </a:rPr>
              <a:t>Ως </a:t>
            </a:r>
            <a:r>
              <a:rPr lang="el-GR" altLang="el-GR" sz="2400" b="1" dirty="0">
                <a:solidFill>
                  <a:prstClr val="black"/>
                </a:solidFill>
              </a:rPr>
              <a:t>κανονικό  κύρτωμα ζυγού</a:t>
            </a:r>
            <a:r>
              <a:rPr lang="el-GR" altLang="el-GR" sz="2400" dirty="0">
                <a:solidFill>
                  <a:prstClr val="black"/>
                </a:solidFill>
              </a:rPr>
              <a:t>  λαμβάνεται το </a:t>
            </a:r>
            <a:r>
              <a:rPr lang="el-GR" altLang="el-GR" sz="2400" b="1" dirty="0">
                <a:solidFill>
                  <a:prstClr val="black"/>
                </a:solidFill>
              </a:rPr>
              <a:t>1/50 του πλάτους</a:t>
            </a:r>
            <a:r>
              <a:rPr lang="el-GR" altLang="el-GR" sz="2400" dirty="0">
                <a:solidFill>
                  <a:prstClr val="black"/>
                </a:solidFill>
              </a:rPr>
              <a:t> του πλοίου για το μέσο νομέα. Επομένως το κύρτωμα του κάθε ζυγού ελαττώνεται βαθμιαία προς πλώρη και  πρύμνη , ανάλογα με τη μείωση του αντίστοιχου πλάτους του καταστρώματος.</a:t>
            </a:r>
          </a:p>
        </p:txBody>
      </p:sp>
      <p:sp>
        <p:nvSpPr>
          <p:cNvPr id="10" name="Τίτλο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52128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1200"/>
              </a:spcBef>
            </a:pPr>
            <a:r>
              <a:rPr lang="el-GR" altLang="el-GR" dirty="0"/>
              <a:t>Καμπυλότητα ζυγών – καμπυλότητα κυρίου καταστρώματος </a:t>
            </a:r>
            <a:r>
              <a:rPr lang="el-GR" altLang="el-GR" sz="3200" b="0" dirty="0"/>
              <a:t>(2 από 2)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9A6F8ED7-C895-4701-A41B-928D286EB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038" y="6308725"/>
            <a:ext cx="6708775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l-GR" altLang="el-GR" sz="1000" b="1" dirty="0">
                <a:latin typeface="Arial" panose="020B0604020202020204" pitchFamily="34" charset="0"/>
              </a:rPr>
              <a:t>                              </a:t>
            </a:r>
            <a:r>
              <a:rPr lang="el-GR" altLang="el-GR" sz="1000" b="1" dirty="0"/>
              <a:t>ΝΑΥΠΗΓΙΚΟ ΣΧΕΔΙΟ ΚΑΙ ΑΡΧΕΣ </a:t>
            </a:r>
            <a:r>
              <a:rPr lang="en-US" altLang="el-GR" sz="1000" b="1" dirty="0"/>
              <a:t>CASD</a:t>
            </a:r>
            <a:r>
              <a:rPr lang="el-GR" altLang="el-GR" sz="1000" b="1" dirty="0"/>
              <a:t>                        ΚΑΘΗΓΗΤΗΣ ΓΕΩΡΓΙΟΣ Κ. ΧΑΤΖΗΚΩΝΣΤΑΝΤΗΣ  202</a:t>
            </a:r>
            <a:r>
              <a:rPr lang="en-US" altLang="el-GR" sz="1000" b="1" dirty="0"/>
              <a:t>1</a:t>
            </a:r>
            <a:endParaRPr lang="el-GR" altLang="el-GR" sz="1000" dirty="0"/>
          </a:p>
        </p:txBody>
      </p:sp>
    </p:spTree>
    <p:extLst>
      <p:ext uri="{BB962C8B-B14F-4D97-AF65-F5344CB8AC3E}">
        <p14:creationId xmlns:p14="http://schemas.microsoft.com/office/powerpoint/2010/main" val="3446974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31314-679F-4576-B829-42AF97E5398D}" type="slidenum">
              <a:rPr lang="el-GR" altLang="el-GR">
                <a:solidFill>
                  <a:prstClr val="black"/>
                </a:solidFill>
              </a:rPr>
              <a:pPr/>
              <a:t>6</a:t>
            </a:fld>
            <a:endParaRPr lang="el-GR" altLang="el-GR">
              <a:solidFill>
                <a:prstClr val="black"/>
              </a:solidFill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611188" y="3716338"/>
            <a:ext cx="79914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altLang="el-GR" sz="1400">
              <a:solidFill>
                <a:prstClr val="black"/>
              </a:solidFill>
            </a:endParaRP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285750" y="3716338"/>
            <a:ext cx="864235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Επί μιας ευθείας (ευθεία του συγκεκριμένου ζυγού για το οποίο ζητείται η σχεδίαση)  ορίζεται το πλάτος ΑΓ του      καταστρώματος και Κ το μέσον.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Επί της </a:t>
            </a:r>
            <a:r>
              <a:rPr lang="en-US" altLang="el-GR" sz="2400" dirty="0">
                <a:solidFill>
                  <a:prstClr val="black"/>
                </a:solidFill>
                <a:latin typeface="Calibri"/>
              </a:rPr>
              <a:t>CL 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του ζυγού ορίζεται το τμήμα ΚΠ = (ύψος της επιθυμητής καμπυλότητας) = 1/50 (ΑΓ).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611188" y="2133600"/>
            <a:ext cx="32400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altLang="el-GR">
              <a:solidFill>
                <a:prstClr val="black"/>
              </a:solidFill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el-GR" sz="4400" dirty="0"/>
              <a:t>1</a:t>
            </a:r>
            <a:r>
              <a:rPr lang="el-GR" sz="4400" baseline="30000" dirty="0"/>
              <a:t>η</a:t>
            </a:r>
            <a:r>
              <a:rPr lang="el-GR" sz="4400" dirty="0"/>
              <a:t> Μέθοδος σχεδίασης καμπυλότητας ζυγού </a:t>
            </a:r>
            <a:r>
              <a:rPr lang="el-GR" sz="3600" b="0" dirty="0"/>
              <a:t>(1 από 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496561" y="1560824"/>
                <a:ext cx="2074607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smtClean="0">
                          <a:solidFill>
                            <a:prstClr val="black"/>
                          </a:solidFill>
                          <a:latin typeface="Cambria Math"/>
                        </a:rPr>
                        <m:t>ΚΠ</m:t>
                      </m:r>
                      <m:r>
                        <a:rPr lang="el-GR" sz="2400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l-GR" sz="2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50</m:t>
                          </m:r>
                        </m:den>
                      </m:f>
                      <m:d>
                        <m:dPr>
                          <m:ctrlPr>
                            <a:rPr lang="el-GR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l-GR" sz="240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l-GR" sz="2400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ΑΓ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l-GR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6561" y="1560824"/>
                <a:ext cx="2074607" cy="7861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C:\Users\fkaram2\Desktop\Εικόνα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2638" y="1684717"/>
            <a:ext cx="6875462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84879" y="2811016"/>
                <a:ext cx="5043688" cy="4021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00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Γ</m:t>
                          </m:r>
                        </m:e>
                        <m:sub>
                          <m: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00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Π</m:t>
                          </m:r>
                        </m:e>
                        <m:sub>
                          <m: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l-GR" sz="20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𝛼</m:t>
                          </m:r>
                        </m:e>
                        <m:sub>
                          <m: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00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Π</m:t>
                          </m:r>
                        </m:e>
                        <m:sub>
                          <m: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l-GR" sz="20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, </m:t>
                      </m:r>
                      <m:sSub>
                        <m:sSubPr>
                          <m:ctrlP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00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Γ</m:t>
                          </m:r>
                        </m:e>
                        <m:sub>
                          <m: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00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Π</m:t>
                          </m:r>
                        </m:e>
                        <m:sub>
                          <m: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l-GR" sz="20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𝛼</m:t>
                          </m:r>
                        </m:e>
                        <m:sub>
                          <m: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00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Π</m:t>
                          </m:r>
                        </m:e>
                        <m:sub>
                          <m: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l-GR" sz="20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, </m:t>
                      </m:r>
                      <m:sSub>
                        <m:sSubPr>
                          <m:ctrlP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00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Γ</m:t>
                          </m:r>
                        </m:e>
                        <m:sub>
                          <m: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b>
                      </m:sSub>
                      <m:sSub>
                        <m:sSubPr>
                          <m:ctrlP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00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Π</m:t>
                          </m:r>
                        </m:e>
                        <m:sub>
                          <m: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el-GR" sz="20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𝛼</m:t>
                          </m:r>
                        </m:e>
                        <m:sub>
                          <m: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b>
                      </m:sSub>
                      <m:sSub>
                        <m:sSubPr>
                          <m:ctrlP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00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Π</m:t>
                          </m:r>
                        </m:e>
                        <m:sub>
                          <m:r>
                            <a:rPr lang="el-GR" sz="20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l-GR" sz="20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879" y="2811016"/>
                <a:ext cx="5043688" cy="402161"/>
              </a:xfrm>
              <a:prstGeom prst="rect">
                <a:avLst/>
              </a:prstGeom>
              <a:blipFill rotWithShape="1">
                <a:blip r:embed="rId4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 Box 4">
            <a:extLst>
              <a:ext uri="{FF2B5EF4-FFF2-40B4-BE49-F238E27FC236}">
                <a16:creationId xmlns:a16="http://schemas.microsoft.com/office/drawing/2014/main" id="{50D6FA16-A675-44DD-BC27-118D902DB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038" y="6308725"/>
            <a:ext cx="6708775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l-GR" altLang="el-GR" sz="1000" b="1" dirty="0">
                <a:latin typeface="Arial" panose="020B0604020202020204" pitchFamily="34" charset="0"/>
              </a:rPr>
              <a:t>                              </a:t>
            </a:r>
            <a:r>
              <a:rPr lang="el-GR" altLang="el-GR" sz="1000" b="1" dirty="0"/>
              <a:t>ΝΑΥΠΗΓΙΚΟ ΣΧΕΔΙΟ ΚΑΙ ΑΡΧΕΣ </a:t>
            </a:r>
            <a:r>
              <a:rPr lang="en-US" altLang="el-GR" sz="1000" b="1" dirty="0"/>
              <a:t>CASD</a:t>
            </a:r>
            <a:r>
              <a:rPr lang="el-GR" altLang="el-GR" sz="1000" b="1" dirty="0"/>
              <a:t>                        ΚΑΘΗΓΗΤΗΣ ΓΕΩΡΓΙΟΣ Κ. ΧΑΤΖΗΚΩΝΣΤΑΝΤΗΣ  202</a:t>
            </a:r>
            <a:r>
              <a:rPr lang="en-US" altLang="el-GR" sz="1000" b="1" dirty="0"/>
              <a:t>1</a:t>
            </a:r>
            <a:endParaRPr lang="el-GR" altLang="el-GR" sz="1000" dirty="0"/>
          </a:p>
        </p:txBody>
      </p:sp>
    </p:spTree>
    <p:extLst>
      <p:ext uri="{BB962C8B-B14F-4D97-AF65-F5344CB8AC3E}">
        <p14:creationId xmlns:p14="http://schemas.microsoft.com/office/powerpoint/2010/main" val="2020141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31314-679F-4576-B829-42AF97E5398D}" type="slidenum">
              <a:rPr lang="el-GR" altLang="el-GR">
                <a:solidFill>
                  <a:prstClr val="black"/>
                </a:solidFill>
              </a:rPr>
              <a:pPr/>
              <a:t>7</a:t>
            </a:fld>
            <a:endParaRPr lang="el-GR" altLang="el-GR">
              <a:solidFill>
                <a:prstClr val="black"/>
              </a:solidFill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611188" y="3716338"/>
            <a:ext cx="79914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altLang="el-GR" sz="1400">
              <a:solidFill>
                <a:prstClr val="black"/>
              </a:solidFill>
            </a:endParaRP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318624" y="1772816"/>
            <a:ext cx="8717872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Με κέντρο το Κ και ακτίνα ΚΠ διαγράφεται ημικύκλιο το οποίο τέμνει την ΑΓ στα σημεία α και β.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Η βάση του ημικυκλίου διαιρείται σε αριθμό ίσων μερών (π.χ. 4), τα α</a:t>
            </a:r>
            <a:r>
              <a:rPr lang="el-GR" altLang="el-GR" sz="2400" baseline="-25000" dirty="0">
                <a:solidFill>
                  <a:prstClr val="black"/>
                </a:solidFill>
                <a:latin typeface="Calibri"/>
              </a:rPr>
              <a:t>1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 , α</a:t>
            </a:r>
            <a:r>
              <a:rPr lang="el-GR" altLang="el-GR" sz="2400" baseline="-25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 , α</a:t>
            </a:r>
            <a:r>
              <a:rPr lang="el-GR" altLang="el-GR" sz="2400" baseline="-25000" dirty="0">
                <a:solidFill>
                  <a:prstClr val="black"/>
                </a:solidFill>
                <a:latin typeface="Calibri"/>
              </a:rPr>
              <a:t>3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 .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Το τόξο </a:t>
            </a:r>
            <a:r>
              <a:rPr lang="el-GR" altLang="el-GR" sz="2400" b="1" dirty="0">
                <a:solidFill>
                  <a:prstClr val="black"/>
                </a:solidFill>
                <a:latin typeface="Calibri"/>
              </a:rPr>
              <a:t>Πα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 δεξιά (λόγω συμμετρίας σχεδιάζεται το μισό)  χωρίζεται σε -4- ίσα τμήματα τα Π</a:t>
            </a:r>
            <a:r>
              <a:rPr lang="el-GR" altLang="el-GR" sz="2400" baseline="-25000" dirty="0">
                <a:solidFill>
                  <a:prstClr val="black"/>
                </a:solidFill>
                <a:latin typeface="Calibri"/>
              </a:rPr>
              <a:t>1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 , Π</a:t>
            </a:r>
            <a:r>
              <a:rPr lang="el-GR" altLang="el-GR" sz="2400" baseline="-25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 Π</a:t>
            </a:r>
            <a:r>
              <a:rPr lang="el-GR" altLang="el-GR" sz="2400" baseline="-25000" dirty="0">
                <a:solidFill>
                  <a:prstClr val="black"/>
                </a:solidFill>
                <a:latin typeface="Calibri"/>
              </a:rPr>
              <a:t>3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  , τα οποία συνδέονται με τα αντίστοιχα σημεία της βάσης του τόξου.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611188" y="2133600"/>
            <a:ext cx="32400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altLang="el-GR">
              <a:solidFill>
                <a:prstClr val="black"/>
              </a:solidFill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el-GR" sz="4400" dirty="0"/>
              <a:t>1</a:t>
            </a:r>
            <a:r>
              <a:rPr lang="el-GR" sz="4400" baseline="30000" dirty="0"/>
              <a:t>η</a:t>
            </a:r>
            <a:r>
              <a:rPr lang="el-GR" sz="4400" dirty="0"/>
              <a:t> Μέθοδος σχεδίασης καμπυλότητας ζυγού </a:t>
            </a:r>
            <a:r>
              <a:rPr lang="el-GR" sz="3600" b="0" dirty="0"/>
              <a:t>(2 από 3)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03C874CC-6DB4-48D6-8A6A-11773FF15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038" y="6308725"/>
            <a:ext cx="6708775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l-GR" altLang="el-GR" sz="1000" b="1" dirty="0">
                <a:latin typeface="Arial" panose="020B0604020202020204" pitchFamily="34" charset="0"/>
              </a:rPr>
              <a:t>                              </a:t>
            </a:r>
            <a:r>
              <a:rPr lang="el-GR" altLang="el-GR" sz="1000" b="1" dirty="0"/>
              <a:t>ΝΑΥΠΗΓΙΚΟ ΣΧΕΔΙΟ ΚΑΙ ΑΡΧΕΣ </a:t>
            </a:r>
            <a:r>
              <a:rPr lang="en-US" altLang="el-GR" sz="1000" b="1" dirty="0"/>
              <a:t>CASD</a:t>
            </a:r>
            <a:r>
              <a:rPr lang="el-GR" altLang="el-GR" sz="1000" b="1" dirty="0"/>
              <a:t>                        ΚΑΘΗΓΗΤΗΣ ΓΕΩΡΓΙΟΣ Κ. ΧΑΤΖΗΚΩΝΣΤΑΝΤΗΣ  202</a:t>
            </a:r>
            <a:r>
              <a:rPr lang="en-US" altLang="el-GR" sz="1000" b="1" dirty="0"/>
              <a:t>1</a:t>
            </a:r>
            <a:endParaRPr lang="el-GR" altLang="el-GR" sz="1000" dirty="0"/>
          </a:p>
        </p:txBody>
      </p:sp>
    </p:spTree>
    <p:extLst>
      <p:ext uri="{BB962C8B-B14F-4D97-AF65-F5344CB8AC3E}">
        <p14:creationId xmlns:p14="http://schemas.microsoft.com/office/powerpoint/2010/main" val="2857168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31314-679F-4576-B829-42AF97E5398D}" type="slidenum">
              <a:rPr lang="el-GR" altLang="el-GR">
                <a:solidFill>
                  <a:prstClr val="black"/>
                </a:solidFill>
              </a:rPr>
              <a:pPr/>
              <a:t>8</a:t>
            </a:fld>
            <a:endParaRPr lang="el-GR" altLang="el-GR">
              <a:solidFill>
                <a:prstClr val="black"/>
              </a:solidFill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611188" y="3716338"/>
            <a:ext cx="79914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altLang="el-GR" sz="1400">
              <a:solidFill>
                <a:prstClr val="black"/>
              </a:solidFill>
            </a:endParaRP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323850" y="1844824"/>
            <a:ext cx="864235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Διαιρείται το </a:t>
            </a:r>
            <a:r>
              <a:rPr lang="el-GR" altLang="el-GR" sz="2400" dirty="0" err="1">
                <a:solidFill>
                  <a:prstClr val="black"/>
                </a:solidFill>
                <a:latin typeface="Calibri"/>
              </a:rPr>
              <a:t>ημιπλάτος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 ΚΓ σε αριθμό τμημάτων ίσο με τον αριθμό χωρισμού της βάσης του τόξου </a:t>
            </a:r>
            <a:r>
              <a:rPr lang="el-GR" altLang="el-GR" sz="2400" b="1" dirty="0">
                <a:solidFill>
                  <a:prstClr val="black"/>
                </a:solidFill>
                <a:latin typeface="Calibri"/>
              </a:rPr>
              <a:t>Κα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 και στα σημεία αυτά     τα Γ</a:t>
            </a:r>
            <a:r>
              <a:rPr lang="el-GR" altLang="el-GR" sz="2400" baseline="-25000" dirty="0">
                <a:solidFill>
                  <a:prstClr val="black"/>
                </a:solidFill>
                <a:latin typeface="Calibri"/>
              </a:rPr>
              <a:t>1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 , Γ</a:t>
            </a:r>
            <a:r>
              <a:rPr lang="el-GR" altLang="el-GR" sz="2400" baseline="-25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 , Γ</a:t>
            </a:r>
            <a:r>
              <a:rPr lang="el-GR" altLang="el-GR" sz="2400" baseline="-25000" dirty="0">
                <a:solidFill>
                  <a:prstClr val="black"/>
                </a:solidFill>
                <a:latin typeface="Calibri"/>
              </a:rPr>
              <a:t>3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  υψώνονται κάθετες.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Μετρώντας τα πλάγια ευθύγραμμα τμήματα  α</a:t>
            </a:r>
            <a:r>
              <a:rPr lang="el-GR" altLang="el-GR" sz="2400" baseline="-25000" dirty="0">
                <a:solidFill>
                  <a:prstClr val="black"/>
                </a:solidFill>
                <a:latin typeface="Calibri"/>
              </a:rPr>
              <a:t>1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Π</a:t>
            </a:r>
            <a:r>
              <a:rPr lang="el-GR" altLang="el-GR" sz="2400" baseline="-25000" dirty="0">
                <a:solidFill>
                  <a:prstClr val="black"/>
                </a:solidFill>
                <a:latin typeface="Calibri"/>
              </a:rPr>
              <a:t>1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 , α</a:t>
            </a:r>
            <a:r>
              <a:rPr lang="el-GR" altLang="el-GR" sz="2400" baseline="-25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Π</a:t>
            </a:r>
            <a:r>
              <a:rPr lang="el-GR" altLang="el-GR" sz="2400" baseline="-25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 , α</a:t>
            </a:r>
            <a:r>
              <a:rPr lang="el-GR" altLang="el-GR" sz="2400" baseline="-25000" dirty="0">
                <a:solidFill>
                  <a:prstClr val="black"/>
                </a:solidFill>
                <a:latin typeface="Calibri"/>
              </a:rPr>
              <a:t>3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Π</a:t>
            </a:r>
            <a:r>
              <a:rPr lang="el-GR" altLang="el-GR" sz="2400" baseline="-25000" dirty="0">
                <a:solidFill>
                  <a:prstClr val="black"/>
                </a:solidFill>
                <a:latin typeface="Calibri"/>
              </a:rPr>
              <a:t>3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  σημειώνονται επί των  αντίστοιχων καθέτων και προκύπτουν τα σημεία Π</a:t>
            </a:r>
            <a:r>
              <a:rPr lang="el-GR" altLang="el-GR" sz="2400" baseline="-25000" dirty="0">
                <a:solidFill>
                  <a:prstClr val="black"/>
                </a:solidFill>
                <a:latin typeface="Calibri"/>
              </a:rPr>
              <a:t>1’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 , Π</a:t>
            </a:r>
            <a:r>
              <a:rPr lang="el-GR" altLang="el-GR" sz="2400" baseline="-25000" dirty="0">
                <a:solidFill>
                  <a:prstClr val="black"/>
                </a:solidFill>
                <a:latin typeface="Calibri"/>
              </a:rPr>
              <a:t>2’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  , Π</a:t>
            </a:r>
            <a:r>
              <a:rPr lang="el-GR" altLang="el-GR" sz="2400" baseline="-25000" dirty="0">
                <a:solidFill>
                  <a:prstClr val="black"/>
                </a:solidFill>
                <a:latin typeface="Calibri"/>
              </a:rPr>
              <a:t>3’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 .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Ενώνοντας με </a:t>
            </a:r>
            <a:r>
              <a:rPr lang="el-GR" altLang="el-GR" sz="2400" dirty="0" err="1">
                <a:solidFill>
                  <a:prstClr val="black"/>
                </a:solidFill>
                <a:latin typeface="Calibri"/>
              </a:rPr>
              <a:t>τερίζι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 τα σημεία Γ , Π</a:t>
            </a:r>
            <a:r>
              <a:rPr lang="el-GR" altLang="el-GR" sz="2400" baseline="-25000" dirty="0">
                <a:solidFill>
                  <a:prstClr val="black"/>
                </a:solidFill>
                <a:latin typeface="Calibri"/>
              </a:rPr>
              <a:t>1’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 , Π</a:t>
            </a:r>
            <a:r>
              <a:rPr lang="el-GR" altLang="el-GR" sz="2400" baseline="-25000" dirty="0">
                <a:solidFill>
                  <a:prstClr val="black"/>
                </a:solidFill>
                <a:latin typeface="Calibri"/>
              </a:rPr>
              <a:t>2’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  , Π</a:t>
            </a:r>
            <a:r>
              <a:rPr lang="el-GR" altLang="el-GR" sz="2400" baseline="-25000" dirty="0">
                <a:solidFill>
                  <a:prstClr val="black"/>
                </a:solidFill>
                <a:latin typeface="Calibri"/>
              </a:rPr>
              <a:t>3’</a:t>
            </a:r>
            <a:r>
              <a:rPr lang="el-GR" altLang="el-GR" sz="2400" dirty="0">
                <a:solidFill>
                  <a:prstClr val="black"/>
                </a:solidFill>
                <a:latin typeface="Calibri"/>
              </a:rPr>
              <a:t>  (και τα συμμετρικά τους προς ΚΒ) προκύπτει η καμπύλη του ζυγού. </a:t>
            </a: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el-GR" sz="4400" dirty="0"/>
              <a:t>1</a:t>
            </a:r>
            <a:r>
              <a:rPr lang="el-GR" sz="4400" baseline="30000" dirty="0"/>
              <a:t>η</a:t>
            </a:r>
            <a:r>
              <a:rPr lang="el-GR" sz="4400" dirty="0"/>
              <a:t> Μέθοδος σχεδίασης καμπυλότητας ζυγού </a:t>
            </a:r>
            <a:r>
              <a:rPr lang="el-GR" sz="3600" b="0" dirty="0"/>
              <a:t>(3 από 3)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67B12249-E866-40E5-A1C5-3058DA61C5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038" y="6308725"/>
            <a:ext cx="6708775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l-GR" altLang="el-GR" sz="1000" b="1" dirty="0">
                <a:latin typeface="Arial" panose="020B0604020202020204" pitchFamily="34" charset="0"/>
              </a:rPr>
              <a:t>                              </a:t>
            </a:r>
            <a:r>
              <a:rPr lang="el-GR" altLang="el-GR" sz="1000" b="1" dirty="0"/>
              <a:t>ΝΑΥΠΗΓΙΚΟ ΣΧΕΔΙΟ ΚΑΙ ΑΡΧΕΣ </a:t>
            </a:r>
            <a:r>
              <a:rPr lang="en-US" altLang="el-GR" sz="1000" b="1" dirty="0"/>
              <a:t>CASD</a:t>
            </a:r>
            <a:r>
              <a:rPr lang="el-GR" altLang="el-GR" sz="1000" b="1" dirty="0"/>
              <a:t>                        ΚΑΘΗΓΗΤΗΣ ΓΕΩΡΓΙΟΣ Κ. ΧΑΤΖΗΚΩΝΣΤΑΝΤΗΣ  202</a:t>
            </a:r>
            <a:r>
              <a:rPr lang="en-US" altLang="el-GR" sz="1000" b="1" dirty="0"/>
              <a:t>1</a:t>
            </a:r>
            <a:endParaRPr lang="el-GR" altLang="el-GR" sz="1000" dirty="0"/>
          </a:p>
        </p:txBody>
      </p:sp>
    </p:spTree>
    <p:extLst>
      <p:ext uri="{BB962C8B-B14F-4D97-AF65-F5344CB8AC3E}">
        <p14:creationId xmlns:p14="http://schemas.microsoft.com/office/powerpoint/2010/main" val="26151094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pmlatenew">
  <a:themeElements>
    <a:clrScheme name="Προσαρμοσμένο 1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_template_updat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tepmlatenew</Template>
  <TotalTime>16</TotalTime>
  <Words>1797</Words>
  <Application>Microsoft Office PowerPoint</Application>
  <PresentationFormat>Προβολή στην οθόνη (4:3)</PresentationFormat>
  <Paragraphs>149</Paragraphs>
  <Slides>21</Slides>
  <Notes>15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3</vt:i4>
      </vt:variant>
      <vt:variant>
        <vt:lpstr>Τίτλοι διαφανειών</vt:lpstr>
      </vt:variant>
      <vt:variant>
        <vt:i4>21</vt:i4>
      </vt:variant>
    </vt:vector>
  </HeadingPairs>
  <TitlesOfParts>
    <vt:vector size="29" baseType="lpstr">
      <vt:lpstr>Arial</vt:lpstr>
      <vt:lpstr>Calibri</vt:lpstr>
      <vt:lpstr>Cambria Math</vt:lpstr>
      <vt:lpstr>Times New Roman</vt:lpstr>
      <vt:lpstr>Wingdings</vt:lpstr>
      <vt:lpstr>tepmlatenew</vt:lpstr>
      <vt:lpstr>OC_template_updated</vt:lpstr>
      <vt:lpstr>1_OC_template_updated</vt:lpstr>
      <vt:lpstr>Ναυπηγικό σχέδιο και αρχές casd</vt:lpstr>
      <vt:lpstr>Καμπύλη σιμότητας – καμπύλη κυρτότητας – καμπύλη καταστρώματος</vt:lpstr>
      <vt:lpstr>Μέθοδοι σχεδίασης της καμπυλότητας των ζυγών του καταστρώματος (1 από 2)</vt:lpstr>
      <vt:lpstr>Μέθοδοι σχεδίασης της καμπυλότητας των ζυγών του καταστρώματος (2 από 2)</vt:lpstr>
      <vt:lpstr>Καμπυλότητα ζυγών – καμπυλότητα κυρίου καταστρώματος (1 από 2)</vt:lpstr>
      <vt:lpstr>Καμπυλότητα ζυγών – καμπυλότητα κυρίου καταστρώματος (2 από 2)</vt:lpstr>
      <vt:lpstr>1η Μέθοδος σχεδίασης καμπυλότητας ζυγού (1 από 3)</vt:lpstr>
      <vt:lpstr>1η Μέθοδος σχεδίασης καμπυλότητας ζυγού (2 από 3)</vt:lpstr>
      <vt:lpstr>1η Μέθοδος σχεδίασης καμπυλότητας ζυγού (3 από 3)</vt:lpstr>
      <vt:lpstr>2η Μέθοδος σχεδίασης  καμπυλότητας ζυγού (1 από 3)</vt:lpstr>
      <vt:lpstr>2η Μέθοδος σχεδίασης  καμπυλότητας ζυγού (2 από 3)</vt:lpstr>
      <vt:lpstr>2η Μέθοδος σχεδίασης καμπυλότητας ζυγού (3 από 3)</vt:lpstr>
      <vt:lpstr>3η Μέθοδος σχεδίασης  καμπυλότητας ζυγού (1 από 2)</vt:lpstr>
      <vt:lpstr>3η Μέθοδος σχεδίασης καμπυλότητας ζυγού (2 από 2)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Ναυπηγικό σχέδιο και αρχές casd</dc:title>
  <dc:creator>opencourses@teiath.gr</dc:creator>
  <cp:lastModifiedBy>UNIWA</cp:lastModifiedBy>
  <cp:revision>5</cp:revision>
  <dcterms:created xsi:type="dcterms:W3CDTF">2014-10-25T13:04:56Z</dcterms:created>
  <dcterms:modified xsi:type="dcterms:W3CDTF">2021-05-24T11:27:01Z</dcterms:modified>
</cp:coreProperties>
</file>