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04"/>
  </p:notesMasterIdLst>
  <p:handoutMasterIdLst>
    <p:handoutMasterId r:id="rId105"/>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257" r:id="rId97"/>
    <p:sldId id="262" r:id="rId98"/>
    <p:sldId id="264" r:id="rId99"/>
    <p:sldId id="360" r:id="rId100"/>
    <p:sldId id="361" r:id="rId101"/>
    <p:sldId id="266" r:id="rId102"/>
    <p:sldId id="261" r:id="rId103"/>
  </p:sldIdLst>
  <p:sldSz cx="9144000" cy="6858000" type="screen4x3"/>
  <p:notesSz cx="7104063" cy="10234613"/>
  <p:custDataLst>
    <p:tags r:id="rId10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90" d="100"/>
          <a:sy n="90" d="100"/>
        </p:scale>
        <p:origin x="-2418" y="-5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100</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6742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78844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69545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05766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97</a:t>
            </a:fld>
            <a:endParaRPr lang="el-GR" dirty="0"/>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306776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9207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128443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69521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241591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29223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65436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1006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698617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65321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13258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ki/User:Pleiotrope" TargetMode="External"/><Relationship Id="rId4" Type="http://schemas.openxmlformats.org/officeDocument/2006/relationships/hyperlink" Target="http://commons.wikimedia.org/wiki/File:Protein_NPY1R_PDB_2F1U.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openi.nlm.nih.gov/detailedresult.php?img=2572019_gr3&amp;req=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commons.wikimedia.org/wiki/User:Pleiotrope" TargetMode="External"/><Relationship Id="rId4" Type="http://schemas.openxmlformats.org/officeDocument/2006/relationships/hyperlink" Target="http://commons.wikimedia.org/wiki/File:Protein_CRHR1_PDB_3EHS.p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Leptin_receptor"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ommons.wikimedia.org/wiki/User:Boghog" TargetMode="External"/><Relationship Id="rId5" Type="http://schemas.openxmlformats.org/officeDocument/2006/relationships/hyperlink" Target="http://commons.wikimedia.org/wiki/File:Mammalian_vs_Teleost_Leptin_Structural_Comparison.png" TargetMode="Externa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a:t>
            </a:r>
            <a:r>
              <a:rPr lang="en-US" sz="2600" b="1" dirty="0" smtClean="0"/>
              <a:t>8</a:t>
            </a:r>
            <a:r>
              <a:rPr lang="en-US" sz="2600" dirty="0" smtClean="0">
                <a:solidFill>
                  <a:prstClr val="black"/>
                </a:solidFill>
              </a:rPr>
              <a:t>:</a:t>
            </a:r>
            <a:r>
              <a:rPr lang="en-US" sz="2600" dirty="0">
                <a:solidFill>
                  <a:prstClr val="black"/>
                </a:solidFill>
              </a:rPr>
              <a:t> </a:t>
            </a:r>
            <a:r>
              <a:rPr lang="el-GR" sz="2600" dirty="0" smtClean="0">
                <a:solidFill>
                  <a:prstClr val="black"/>
                </a:solidFill>
              </a:rPr>
              <a:t>Ενδοκρινικό σύστημα </a:t>
            </a:r>
            <a:r>
              <a:rPr lang="en-US" sz="2600" dirty="0" smtClean="0">
                <a:solidFill>
                  <a:prstClr val="black"/>
                </a:solidFill>
              </a:rPr>
              <a:t>- </a:t>
            </a:r>
            <a:r>
              <a:rPr lang="el-GR" sz="2600" dirty="0" smtClean="0">
                <a:solidFill>
                  <a:prstClr val="black"/>
                </a:solidFill>
              </a:rPr>
              <a:t>Φυσιολογία πρόσληψης </a:t>
            </a:r>
            <a:r>
              <a:rPr lang="el-GR" sz="2600" dirty="0">
                <a:solidFill>
                  <a:prstClr val="black"/>
                </a:solidFill>
              </a:rPr>
              <a:t>τροφής, κορεσμού και λιπώδους ιστού</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4/9</a:t>
            </a:r>
            <a:endParaRPr lang="en-US" dirty="0"/>
          </a:p>
        </p:txBody>
      </p:sp>
      <p:sp>
        <p:nvSpPr>
          <p:cNvPr id="3" name="2 - Θέση περιεχομένου"/>
          <p:cNvSpPr>
            <a:spLocks noGrp="1"/>
          </p:cNvSpPr>
          <p:nvPr>
            <p:ph idx="1"/>
          </p:nvPr>
        </p:nvSpPr>
        <p:spPr/>
        <p:txBody>
          <a:bodyPr>
            <a:noAutofit/>
          </a:bodyPr>
          <a:lstStyle/>
          <a:p>
            <a:r>
              <a:rPr lang="el-GR" dirty="0"/>
              <a:t>Η απομόνωση και κλωνοποίηση της λεπτίνης και του υποδοχέα της επιβεβαίωσαν τη λιποστατική θεωρία του </a:t>
            </a:r>
            <a:r>
              <a:rPr lang="en-US" dirty="0"/>
              <a:t>Kenedy</a:t>
            </a:r>
            <a:r>
              <a:rPr lang="el-GR" dirty="0"/>
              <a:t> για την ύπαρξη ενδοκρινικού συστήματος ρύθμισης του σωματικού βάρους και του σωματικού λίπους.  </a:t>
            </a:r>
            <a:endParaRPr lang="el-GR" dirty="0" smtClean="0"/>
          </a:p>
          <a:p>
            <a:r>
              <a:rPr lang="el-GR" dirty="0" smtClean="0"/>
              <a:t>Είναι </a:t>
            </a:r>
            <a:r>
              <a:rPr lang="el-GR" dirty="0"/>
              <a:t>η γνωστή δημοσίευση </a:t>
            </a:r>
            <a:r>
              <a:rPr lang="en-US" dirty="0"/>
              <a:t>Casanueva</a:t>
            </a:r>
            <a:r>
              <a:rPr lang="el-GR" dirty="0"/>
              <a:t> και </a:t>
            </a:r>
            <a:r>
              <a:rPr lang="en-US" dirty="0"/>
              <a:t>Diego</a:t>
            </a:r>
            <a:r>
              <a:rPr lang="el-GR" dirty="0"/>
              <a:t> (1999). </a:t>
            </a:r>
          </a:p>
          <a:p>
            <a:r>
              <a:rPr lang="el-GR" dirty="0"/>
              <a:t>Η λεπτίνη επιδρά στους </a:t>
            </a:r>
            <a:r>
              <a:rPr lang="el-GR" dirty="0" smtClean="0"/>
              <a:t>παρβοκυτταρικούς </a:t>
            </a:r>
            <a:r>
              <a:rPr lang="el-GR" dirty="0"/>
              <a:t>νευρώνες του παρακοιλιακού πυρήνα του υποθαλάμου και καταστέλλει τη δράση των νευρώνων του </a:t>
            </a:r>
            <a:r>
              <a:rPr lang="en-US" dirty="0"/>
              <a:t>CRH</a:t>
            </a:r>
            <a:r>
              <a:rPr lang="el-GR" dirty="0"/>
              <a:t>  (</a:t>
            </a:r>
            <a:r>
              <a:rPr lang="en-US" dirty="0"/>
              <a:t>corticotrophin releasing hormone</a:t>
            </a:r>
            <a:r>
              <a:rPr lang="el-GR" dirty="0"/>
              <a:t>) μετά από νηστεία ή υπογλυκαιμία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2059108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5/9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Η </a:t>
            </a:r>
            <a:r>
              <a:rPr lang="el-GR" dirty="0"/>
              <a:t>λεπτίνη επιδρά επίσης και στην ομοιοστασία της γλυκόζης διεγείροντας την έκκριση της ινσουλίνης.  Έτσι με την ανακάλυψη της λεπτίνης έχει αναγνωριστεί πια η προσαγωγός οδός η οποία πληροφορεί τον υποθάλαμο για τη κατάσταση των αποθηκών ενέργειας και από απαγωγές οδούς ρυθμίζει την όρεξη και την αποβολή ενέργειας.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34441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6/9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Σε κατάσταση υπερβάλλοντος βάρους και νηστείας η λεπτίνη έχει το ρόλο του παράγοντα μεταβολικής προσαρμογής.  Η δράση της λεπτίνης στο μεταβολισμό εν μέρει συμβαίνει μέσω του κεντρικού νευρικού συστήματος (</a:t>
            </a:r>
            <a:r>
              <a:rPr lang="en-US" dirty="0"/>
              <a:t>CNS</a:t>
            </a:r>
            <a:r>
              <a:rPr lang="el-GR" dirty="0"/>
              <a:t>) αν και είναι σίγουρο ότι δρα άμεσα στη περιφέρεια επίσης</a:t>
            </a:r>
            <a:r>
              <a:rPr lang="el-GR" dirty="0" smtClean="0"/>
              <a:t>.</a:t>
            </a:r>
          </a:p>
          <a:p>
            <a:r>
              <a:rPr lang="el-GR" dirty="0" smtClean="0"/>
              <a:t>Η </a:t>
            </a:r>
            <a:r>
              <a:rPr lang="el-GR" dirty="0"/>
              <a:t>λεπτίνη δηλαδή αυξάνει το ρυθμό της λιπόλυσης στον λευκό λιπώδη ιστό, μειώνει το περιεχόμενο του σε τριγλυκερίδια μέσω του συμπαθητικού νευρικού αυτονόμου συστήματος με αυτοκρινικούς ή και παρακρινικούς μηχανισμούς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91595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7/9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smtClean="0"/>
              <a:t>Διεγείρει </a:t>
            </a:r>
            <a:r>
              <a:rPr lang="el-GR" dirty="0"/>
              <a:t>επίσης τον φαιό λιπώδη ιστό ώστε να αυξηθεί η θερμογένεση.  </a:t>
            </a:r>
            <a:endParaRPr lang="el-GR" dirty="0" smtClean="0"/>
          </a:p>
          <a:p>
            <a:r>
              <a:rPr lang="el-GR" dirty="0" smtClean="0"/>
              <a:t>Η </a:t>
            </a:r>
            <a:r>
              <a:rPr lang="el-GR" dirty="0"/>
              <a:t>αντίσταση στη λεπτίνη έχει αναγνωριστεί </a:t>
            </a:r>
            <a:r>
              <a:rPr lang="el-GR" dirty="0" smtClean="0"/>
              <a:t>ως παθοφυσιολογικός </a:t>
            </a:r>
            <a:r>
              <a:rPr lang="el-GR" dirty="0"/>
              <a:t>μηχανισμός στη παχυσαρκία στον άνθρωπο αν και μεταλλάξεις στο γονίδιο της λεπτίνης ή και στον υποδοχέα της λεπτίνης </a:t>
            </a:r>
            <a:r>
              <a:rPr lang="en-US" dirty="0"/>
              <a:t>R</a:t>
            </a:r>
            <a:r>
              <a:rPr lang="el-GR" dirty="0"/>
              <a:t> είναι σπάνιοι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4096518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8/9</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Μέχρι σήμερα από πειραματικά κυρίως δεδομένα προκύπτουν τα διάφορα συμπεράσματα για τη συμμετοχή της λεπτίνης σε διάφορους μηχανισμούς παχυσαρκίας.  </a:t>
            </a:r>
            <a:endParaRPr lang="el-GR" dirty="0" smtClean="0"/>
          </a:p>
          <a:p>
            <a:r>
              <a:rPr lang="el-GR" dirty="0" smtClean="0"/>
              <a:t>Πρώτον υπάρχει συνέργεια </a:t>
            </a:r>
            <a:r>
              <a:rPr lang="el-GR" dirty="0"/>
              <a:t>μεταξύ λεπτίνης και σήματος του </a:t>
            </a:r>
            <a:r>
              <a:rPr lang="en-US" dirty="0"/>
              <a:t>POMC</a:t>
            </a:r>
            <a:r>
              <a:rPr lang="el-GR" dirty="0"/>
              <a:t> (</a:t>
            </a:r>
            <a:r>
              <a:rPr lang="en-US" dirty="0" smtClean="0"/>
              <a:t>proopiomelanocortin</a:t>
            </a:r>
            <a:r>
              <a:rPr lang="el-GR" dirty="0" smtClean="0"/>
              <a:t>).  </a:t>
            </a:r>
          </a:p>
          <a:p>
            <a:r>
              <a:rPr lang="el-GR" dirty="0" smtClean="0"/>
              <a:t>Δεύτερον, ομάδες </a:t>
            </a:r>
            <a:r>
              <a:rPr lang="el-GR" dirty="0"/>
              <a:t>κυττάρων του μέσου υποθαλάμου μπορεί να είναι </a:t>
            </a:r>
            <a:r>
              <a:rPr lang="el-GR" dirty="0" smtClean="0"/>
              <a:t>απαραίτητες </a:t>
            </a:r>
            <a:r>
              <a:rPr lang="el-GR" dirty="0"/>
              <a:t>για τη φυσιολογική απάντηση στη λεπτίνη και τη ρύθμιση της ενεργειακής ισορροπίας.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4160707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9/9</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Τρίτον η αύξηση της έκκρισης ινσουλίνης από διέγερση του παρασυμπαθητικού αυτονόμου συστήματος μετά από καταστροφή του μεσοκοιλιακού (</a:t>
            </a:r>
            <a:r>
              <a:rPr lang="en-US" dirty="0"/>
              <a:t>VMN</a:t>
            </a:r>
            <a:r>
              <a:rPr lang="el-GR" dirty="0"/>
              <a:t>) πυρήνα μεγενθύνει την έκφραση και την έκκριση της </a:t>
            </a:r>
            <a:r>
              <a:rPr lang="el-GR" dirty="0" smtClean="0"/>
              <a:t>λεπτίνης. Ο </a:t>
            </a:r>
            <a:r>
              <a:rPr lang="el-GR" dirty="0"/>
              <a:t>μεσοκοιλιακός πυρήνας είναι μια κρίσιμη περιοχή δράσης της λεπτίνης. </a:t>
            </a:r>
            <a:endParaRPr lang="el-GR" dirty="0" smtClean="0"/>
          </a:p>
          <a:p>
            <a:r>
              <a:rPr lang="el-GR" dirty="0" smtClean="0"/>
              <a:t>Η </a:t>
            </a:r>
            <a:r>
              <a:rPr lang="el-GR" dirty="0"/>
              <a:t>παχυσαρκία που προκύπτει σε πειραματόζωα μετά από καταστροφή του μεσοκοιλιακού </a:t>
            </a:r>
            <a:r>
              <a:rPr lang="el-GR" dirty="0" smtClean="0"/>
              <a:t>(</a:t>
            </a:r>
            <a:r>
              <a:rPr lang="en-US" dirty="0" smtClean="0"/>
              <a:t>VMN</a:t>
            </a:r>
            <a:r>
              <a:rPr lang="el-GR" dirty="0" smtClean="0"/>
              <a:t>) </a:t>
            </a:r>
            <a:r>
              <a:rPr lang="el-GR" dirty="0"/>
              <a:t>πυρήνα μπορεί να οφείλεται σε διαταραχές του σήματος της λεπτίνης κεντρικά.  </a:t>
            </a:r>
            <a:endParaRPr lang="el-GR" dirty="0" smtClean="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08718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Νευρογενείς μηχανισμοί στον έλεγχο της πρόσληψης τροφής (</a:t>
            </a:r>
            <a:r>
              <a:rPr lang="en-US" sz="4000" b="1" dirty="0" smtClean="0"/>
              <a:t>NPY) </a:t>
            </a:r>
            <a:r>
              <a:rPr lang="el-GR" sz="3300" b="0" dirty="0" smtClean="0"/>
              <a:t>1/9</a:t>
            </a:r>
            <a:endParaRPr lang="en-US" sz="3300" b="0"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Το  νευροπεπτίδιο Υ αποτελείται από 36 αμινοξέα και εκφράζεται στο νευρικό σύστημα, στα επινεφρίδια και σε άλλους ιστούς.  Το πεπτίδιο αυτό παράγεται κυρίως στον τοξοειδή πυρήνα του υποθαλάμου από νευρικά κύτταρα που νευρώνουν το κέντρο όρεξης και το παρακοιλιακό πυρήνα.</a:t>
            </a:r>
            <a:endParaRPr lang="el-GR" dirty="0"/>
          </a:p>
          <a:p>
            <a:r>
              <a:rPr lang="el-GR" dirty="0"/>
              <a:t>Το Ν</a:t>
            </a:r>
            <a:r>
              <a:rPr lang="en-US" dirty="0"/>
              <a:t>PY</a:t>
            </a:r>
            <a:r>
              <a:rPr lang="el-GR" dirty="0"/>
              <a:t>είναι ένας ισχυρός διεγέρτης της πρόσληψης τροφής . Οι δράσεις του Ν</a:t>
            </a:r>
            <a:r>
              <a:rPr lang="en-US" dirty="0"/>
              <a:t>PY</a:t>
            </a:r>
            <a:r>
              <a:rPr lang="el-GR" dirty="0"/>
              <a:t> γίνονται μέσω 6 τύπων υποδοχέων που συνδέονται με </a:t>
            </a:r>
            <a:r>
              <a:rPr lang="en-US" dirty="0"/>
              <a:t>G</a:t>
            </a:r>
            <a:r>
              <a:rPr lang="el-GR" dirty="0"/>
              <a:t> πρωτεΐνες το Υ1 έως 6</a:t>
            </a:r>
            <a:r>
              <a:rPr lang="el-GR" dirty="0" smtClean="0"/>
              <a:t>.</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304232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Νευρογενείς μηχανισμοί στον έλεγχο της πρόσληψης τροφής (</a:t>
            </a:r>
            <a:r>
              <a:rPr lang="en-US" sz="4000" b="1" dirty="0" smtClean="0"/>
              <a:t>NPY) </a:t>
            </a:r>
            <a:r>
              <a:rPr lang="el-GR" sz="3300" b="0" dirty="0" smtClean="0"/>
              <a:t>2/9</a:t>
            </a:r>
            <a:endParaRPr lang="en-US" sz="3300" b="0"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Η </a:t>
            </a:r>
            <a:r>
              <a:rPr lang="el-GR" dirty="0"/>
              <a:t>δράση του Ν</a:t>
            </a:r>
            <a:r>
              <a:rPr lang="en-US" dirty="0"/>
              <a:t>PY</a:t>
            </a:r>
            <a:r>
              <a:rPr lang="el-GR" dirty="0"/>
              <a:t> στην ενεργειακή ισορροπία διαμεσολαβείται κατά κύριο λόγο από τους υποδοχείς Υ1 και 5 παρότι τελευταία δεδομένα εμπλέκουν και τον Υ2.  </a:t>
            </a:r>
            <a:r>
              <a:rPr lang="el-GR" dirty="0" smtClean="0"/>
              <a:t>Η </a:t>
            </a:r>
            <a:r>
              <a:rPr lang="el-GR" dirty="0"/>
              <a:t>χορήγηση Ν</a:t>
            </a:r>
            <a:r>
              <a:rPr lang="en-US" dirty="0"/>
              <a:t>PY</a:t>
            </a:r>
            <a:r>
              <a:rPr lang="el-GR" dirty="0"/>
              <a:t> κεντρικά έχει σαν αποτέλεσμα την αύξηση της πρόσληψης τροφής ενώ χορήγηση αντισωμάτων που προλαμβάνουν τη δράση του Ν</a:t>
            </a:r>
            <a:r>
              <a:rPr lang="en-US" dirty="0"/>
              <a:t>PY</a:t>
            </a:r>
            <a:r>
              <a:rPr lang="el-GR" dirty="0"/>
              <a:t> έχει σαν αποτέλεσμα τη μείωση της πρόσληψης τροφής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91399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Υποδοχέας </a:t>
            </a:r>
            <a:r>
              <a:rPr lang="en-US" sz="4000" b="1" dirty="0" smtClean="0"/>
              <a:t>NPY</a:t>
            </a:r>
            <a:endParaRPr lang="en-US" sz="4000" b="1" dirty="0"/>
          </a:p>
        </p:txBody>
      </p:sp>
      <p:pic>
        <p:nvPicPr>
          <p:cNvPr id="2050" name="Picture 2" descr="File:Protein NPY1R PDB 2F1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764704"/>
            <a:ext cx="6858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475655" y="6021288"/>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Protein NPY1R PDB </a:t>
            </a:r>
            <a:r>
              <a:rPr lang="en-US" sz="1200" dirty="0" smtClean="0">
                <a:solidFill>
                  <a:prstClr val="black"/>
                </a:solidFill>
                <a:latin typeface="Calibri"/>
                <a:hlinkClick r:id="rId4"/>
              </a:rPr>
              <a:t>2F1U</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Pleiotrope"/>
              </a:rPr>
              <a:t>Pleiotrope</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22188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Δράση υποδοχέα </a:t>
            </a:r>
            <a:r>
              <a:rPr lang="en-US" sz="4000" b="1" dirty="0" smtClean="0"/>
              <a:t>NPY</a:t>
            </a:r>
            <a:endParaRPr lang="en-US" sz="4000" b="1" dirty="0"/>
          </a:p>
        </p:txBody>
      </p:sp>
      <p:pic>
        <p:nvPicPr>
          <p:cNvPr id="3074" name="Picture 2" descr="Schematic diagram showing the intramural sites of action of endogenous PYY and NPY in normal mouse and human colon mucosa. Direct activation of epithelial Y1 receptors by PYY (and NPY) will inhibit epithelial anion (Cl−) secretion. NPY released from submucosal secretomotor neurons can auto-inhibit its release (lefthand side, a Y2-mediated effect) and also, when released from interneurons, can inhibit (again via Y2 receptors) secretomotor (e.g., VIP-ergic) neurons. Endocrine PYY can co-activate neuronal Y2 receptors and predominant epithelial Y1 receptors, and both mechanisms result in sustained inhibition of epithelial Cl− secretion. The NANC neurotransmitter in the final secretomotor neuron (righthand side) has yet to be positively identified but is likely to be VIP, which in turn stimulates prolonged epithelial cyclic adenosine monophosphate–dependent Cl− secretion that can be inhibited by Y1 (or Y4) receptor activation. NPY, neuropeptide Y; PYY, peptide YY; VIP, vasoactive intestinal polypept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50" y="1484784"/>
            <a:ext cx="5766101"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286000" y="6464369"/>
            <a:ext cx="4572000" cy="276999"/>
          </a:xfrm>
          <a:prstGeom prst="rect">
            <a:avLst/>
          </a:prstGeom>
        </p:spPr>
        <p:txBody>
          <a:bodyPr>
            <a:spAutoFit/>
          </a:bodyPr>
          <a:lstStyle/>
          <a:p>
            <a:pPr algn="ctr"/>
            <a:r>
              <a:rPr lang="en-US" sz="1200" dirty="0" smtClean="0">
                <a:solidFill>
                  <a:prstClr val="black"/>
                </a:solidFill>
                <a:latin typeface="Calibri"/>
                <a:hlinkClick r:id="rId4"/>
              </a:rPr>
              <a:t>openi.nlm.nih.gov</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740328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Παχυσαρκία</a:t>
            </a:r>
            <a:endParaRPr lang="en-US" sz="4000" b="1" dirty="0"/>
          </a:p>
        </p:txBody>
      </p:sp>
      <p:sp>
        <p:nvSpPr>
          <p:cNvPr id="3" name="2 - Θέση περιεχομένου"/>
          <p:cNvSpPr>
            <a:spLocks noGrp="1"/>
          </p:cNvSpPr>
          <p:nvPr>
            <p:ph idx="1"/>
          </p:nvPr>
        </p:nvSpPr>
        <p:spPr/>
        <p:txBody>
          <a:bodyPr/>
          <a:lstStyle/>
          <a:p>
            <a:r>
              <a:rPr lang="el-GR" dirty="0"/>
              <a:t>Η παχυσαρκία και το υπερβολικό βάρος συγκαταλέγονται στα κυριότερα προβλήματα υγείας που αντιμετωπίζει η Ευρώπη σήμερα. Η αιτία είναι η υπερβολική διατροφή και η ελλιπής άσκηση. </a:t>
            </a:r>
            <a:endParaRPr lang="el-GR" dirty="0" smtClean="0"/>
          </a:p>
          <a:p>
            <a:r>
              <a:rPr lang="el-GR" dirty="0" smtClean="0"/>
              <a:t>Οι </a:t>
            </a:r>
            <a:r>
              <a:rPr lang="el-GR" dirty="0"/>
              <a:t>συνέπειές της περιλαμβάνουν καρδιακές παθήσεις, διαβήτη τύπου 2, υψηλή πίεση, εγκεφαλικό και ορισμένα είδη καρκίνου.  </a:t>
            </a:r>
            <a:endParaRPr lang="el-GR" dirty="0" smtClean="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074737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3/9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Είναι ενδιαφέρον ότι ο τοξοειδής πυρήνας φαίνεται ότι είναι και στρατηγικό κέντρο ελέγχου της όρεξης δεδομένου ότι ενώ παράγονται διεγέρτες της όρεξης όπως το Ν</a:t>
            </a:r>
            <a:r>
              <a:rPr lang="en-US" dirty="0"/>
              <a:t>PY</a:t>
            </a:r>
            <a:r>
              <a:rPr lang="el-GR" dirty="0"/>
              <a:t> αλλά και η γκρελίνη και εδώ δρα η λεπτίνη και η επινεφρίνη.  </a:t>
            </a:r>
            <a:endParaRPr lang="en-US" dirty="0" smtClean="0"/>
          </a:p>
          <a:p>
            <a:r>
              <a:rPr lang="el-GR" dirty="0" smtClean="0"/>
              <a:t>Παρά </a:t>
            </a:r>
            <a:r>
              <a:rPr lang="el-GR" dirty="0"/>
              <a:t>τη προφανή σημασία του Ν</a:t>
            </a:r>
            <a:r>
              <a:rPr lang="en-US" dirty="0"/>
              <a:t>PY</a:t>
            </a:r>
            <a:r>
              <a:rPr lang="el-GR" dirty="0"/>
              <a:t> στη ρύθμιση πρόσληψης τροφής τα Ν</a:t>
            </a:r>
            <a:r>
              <a:rPr lang="en-US" dirty="0"/>
              <a:t>PY</a:t>
            </a:r>
            <a:r>
              <a:rPr lang="el-GR" dirty="0"/>
              <a:t> και Ε</a:t>
            </a:r>
            <a:r>
              <a:rPr lang="en-US" dirty="0" smtClean="0"/>
              <a:t>o</a:t>
            </a:r>
            <a:r>
              <a:rPr lang="el-GR" dirty="0" smtClean="0"/>
              <a:t> </a:t>
            </a:r>
            <a:r>
              <a:rPr lang="el-GR" dirty="0"/>
              <a:t>ποντίκια δεν φαίνεται να έχουν σημαντικά προβλήματα είτε στη πρόσληψη τροφής ή στο σωματικό βάρος. Φυσικά αυτό μπορεί να εξηγηθεί μετά από αλληλοεπικάλυψη των ρυθμιστικών μονοπατιών.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255901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4/9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Σε </a:t>
            </a:r>
            <a:r>
              <a:rPr lang="el-GR" dirty="0"/>
              <a:t>πιο πρόσφατες μελέτες όπου μετρήθηκε το βάρος μετά από 24 ώρες νηστείας βρέθηκε μικρή μεν αλλά στατιστικά σημαντική διαφορά με μικρότερη απώλεια βάρους στα Ν</a:t>
            </a:r>
            <a:r>
              <a:rPr lang="en-US" dirty="0"/>
              <a:t>PY</a:t>
            </a:r>
            <a:r>
              <a:rPr lang="el-GR" dirty="0"/>
              <a:t> και Ε</a:t>
            </a:r>
            <a:r>
              <a:rPr lang="en-US" dirty="0" smtClean="0"/>
              <a:t>o</a:t>
            </a:r>
            <a:r>
              <a:rPr lang="el-GR" dirty="0" smtClean="0"/>
              <a:t> ποντίκια.</a:t>
            </a:r>
            <a:endParaRPr lang="en-US" dirty="0" smtClean="0"/>
          </a:p>
          <a:p>
            <a:r>
              <a:rPr lang="el-GR" dirty="0" smtClean="0"/>
              <a:t>Όπως </a:t>
            </a:r>
            <a:r>
              <a:rPr lang="el-GR" dirty="0"/>
              <a:t>αναφέρθηκε δε πιο πάνω η λεπτίνη καταστέλλει την έκφραση του Ν</a:t>
            </a:r>
            <a:r>
              <a:rPr lang="en-US" dirty="0"/>
              <a:t>PY</a:t>
            </a:r>
            <a:r>
              <a:rPr lang="el-GR" dirty="0"/>
              <a:t> στον τοξοειδή πυρήνα του υποθαλάμου.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483043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5/9</a:t>
            </a:r>
            <a:endParaRPr lang="en-US"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sz="2200" dirty="0"/>
              <a:t>Παρατηρήθηκε ότι ποντίκια που δεν παράγουν </a:t>
            </a:r>
            <a:r>
              <a:rPr lang="el-GR" sz="2200" dirty="0" smtClean="0"/>
              <a:t>λεπτίνη</a:t>
            </a:r>
            <a:r>
              <a:rPr lang="en-US" sz="2200" dirty="0" smtClean="0"/>
              <a:t>, (</a:t>
            </a:r>
            <a:r>
              <a:rPr lang="el-GR" sz="2200" dirty="0" smtClean="0"/>
              <a:t>τα </a:t>
            </a:r>
            <a:r>
              <a:rPr lang="en-US" sz="2200" dirty="0"/>
              <a:t>ob</a:t>
            </a:r>
            <a:r>
              <a:rPr lang="el-GR" sz="2200" dirty="0"/>
              <a:t>/</a:t>
            </a:r>
            <a:r>
              <a:rPr lang="en-US" sz="2200" dirty="0" smtClean="0"/>
              <a:t>ob), </a:t>
            </a:r>
            <a:r>
              <a:rPr lang="el-GR" sz="2200" dirty="0" smtClean="0"/>
              <a:t> </a:t>
            </a:r>
            <a:r>
              <a:rPr lang="el-GR" sz="2200" dirty="0"/>
              <a:t>είτε έχουν μεταλλαγμένους τους υποδοχείς της λεπτίνης και ως εκ τούτου έχουν αντίσταση στη δράση της </a:t>
            </a:r>
            <a:r>
              <a:rPr lang="el-GR" sz="2200" dirty="0" smtClean="0"/>
              <a:t>λεπτίνης</a:t>
            </a:r>
            <a:r>
              <a:rPr lang="en-US" sz="2200" dirty="0" smtClean="0"/>
              <a:t>. </a:t>
            </a:r>
            <a:r>
              <a:rPr lang="el-GR" sz="2200" dirty="0" smtClean="0"/>
              <a:t>Τα </a:t>
            </a:r>
            <a:r>
              <a:rPr lang="en-US" sz="2200" dirty="0" smtClean="0"/>
              <a:t>db</a:t>
            </a:r>
            <a:r>
              <a:rPr lang="el-GR" sz="2200" dirty="0"/>
              <a:t>/</a:t>
            </a:r>
            <a:r>
              <a:rPr lang="en-US" sz="2200" dirty="0"/>
              <a:t>db</a:t>
            </a:r>
            <a:r>
              <a:rPr lang="el-GR" sz="2200" dirty="0"/>
              <a:t> έχουν υψηλά επίπεδα </a:t>
            </a:r>
            <a:r>
              <a:rPr lang="en-US" sz="2200" dirty="0"/>
              <a:t>NPY</a:t>
            </a:r>
            <a:r>
              <a:rPr lang="el-GR" sz="2200" dirty="0"/>
              <a:t>. </a:t>
            </a:r>
            <a:endParaRPr lang="el-GR" sz="2200" dirty="0" smtClean="0"/>
          </a:p>
          <a:p>
            <a:r>
              <a:rPr lang="el-GR" sz="2200" dirty="0" smtClean="0"/>
              <a:t>Φαίνεται ότι </a:t>
            </a:r>
            <a:r>
              <a:rPr lang="el-GR" sz="2200" dirty="0"/>
              <a:t>η λεπτίνη επιδρά κατασταλτικά στη παραγωγή </a:t>
            </a:r>
            <a:r>
              <a:rPr lang="en-US" sz="2200" dirty="0"/>
              <a:t>NPY</a:t>
            </a:r>
            <a:r>
              <a:rPr lang="el-GR" sz="2200" dirty="0"/>
              <a:t> από τον τοξοειδή πυρήνα και έλλειψη λεπτίνης ή αντίσταση στη δράση της έχει σαν αποτέλεσμα την αύξηση των επιπέδων του </a:t>
            </a:r>
            <a:r>
              <a:rPr lang="en-US" sz="2200" dirty="0"/>
              <a:t>NPY</a:t>
            </a:r>
            <a:r>
              <a:rPr lang="el-GR" sz="2200" dirty="0"/>
              <a:t> στον υποθάλαμο και την ορεξιογόνο δράση του. </a:t>
            </a:r>
            <a:endParaRPr lang="el-GR" sz="2200" dirty="0" smtClean="0"/>
          </a:p>
          <a:p>
            <a:r>
              <a:rPr lang="el-GR" sz="2200" dirty="0" smtClean="0"/>
              <a:t>Φαίνεται </a:t>
            </a:r>
            <a:r>
              <a:rPr lang="el-GR" sz="2200" dirty="0"/>
              <a:t>ότι πολλά ανορεξιογόνα ερεθίσματα </a:t>
            </a:r>
            <a:r>
              <a:rPr lang="el-GR" sz="2200" dirty="0" smtClean="0"/>
              <a:t>δρουν με αυτό </a:t>
            </a:r>
            <a:r>
              <a:rPr lang="el-GR" sz="2200" dirty="0"/>
              <a:t>τον τρόπο όπως η επινεφρίνη, οι αγωνιστές του υποδοχέα 4 της μελανοκορτίνης </a:t>
            </a:r>
            <a:r>
              <a:rPr lang="en-US" sz="2200" dirty="0"/>
              <a:t>MC</a:t>
            </a:r>
            <a:r>
              <a:rPr lang="el-GR" sz="2200" dirty="0"/>
              <a:t>4</a:t>
            </a:r>
            <a:r>
              <a:rPr lang="en-US" sz="2200" dirty="0"/>
              <a:t>R</a:t>
            </a:r>
            <a:r>
              <a:rPr lang="el-GR" sz="2200" dirty="0"/>
              <a:t> </a:t>
            </a:r>
            <a:r>
              <a:rPr lang="el-GR" sz="2200" dirty="0" smtClean="0"/>
              <a:t>και η  </a:t>
            </a:r>
            <a:r>
              <a:rPr lang="el-GR" sz="2200" dirty="0"/>
              <a:t>μεταλλοθειονίνη 2.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695852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6/9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Το </a:t>
            </a:r>
            <a:r>
              <a:rPr lang="en-US" dirty="0"/>
              <a:t>NPY</a:t>
            </a:r>
            <a:r>
              <a:rPr lang="el-GR" dirty="0"/>
              <a:t> παράγεται από 2 πληθυσμούς νευρώνων εκ των οποίων ένας </a:t>
            </a:r>
            <a:r>
              <a:rPr lang="el-GR" dirty="0" smtClean="0"/>
              <a:t>ανευρίσκεται </a:t>
            </a:r>
            <a:r>
              <a:rPr lang="el-GR" dirty="0"/>
              <a:t>στον </a:t>
            </a:r>
            <a:r>
              <a:rPr lang="el-GR" dirty="0" smtClean="0"/>
              <a:t>υπομέλανα </a:t>
            </a:r>
            <a:r>
              <a:rPr lang="el-GR" dirty="0"/>
              <a:t>τόπο στο έδαφος της 4</a:t>
            </a:r>
            <a:r>
              <a:rPr lang="el-GR" baseline="30000" dirty="0"/>
              <a:t>ης</a:t>
            </a:r>
            <a:r>
              <a:rPr lang="el-GR" dirty="0"/>
              <a:t> κοιλίας που αποτελεί και την έδρα του νοραδρενεργικού </a:t>
            </a:r>
            <a:r>
              <a:rPr lang="el-GR" dirty="0" smtClean="0"/>
              <a:t>συστήματος, ενώ </a:t>
            </a:r>
            <a:r>
              <a:rPr lang="el-GR" dirty="0"/>
              <a:t>ο δεύτερος στον τοξοειδή και στον ραχιαίο έσω πυρήνα του υποθαλάμου.  </a:t>
            </a:r>
            <a:endParaRPr lang="el-GR" dirty="0" smtClean="0"/>
          </a:p>
          <a:p>
            <a:r>
              <a:rPr lang="el-GR" dirty="0" smtClean="0"/>
              <a:t>Οι </a:t>
            </a:r>
            <a:r>
              <a:rPr lang="el-GR" dirty="0"/>
              <a:t>νευρώνες του </a:t>
            </a:r>
            <a:r>
              <a:rPr lang="el-GR" dirty="0" smtClean="0"/>
              <a:t>υπομέλανα τόπου </a:t>
            </a:r>
            <a:r>
              <a:rPr lang="el-GR" dirty="0"/>
              <a:t>καταλήγουν σε διάφορες περιοχές του υποθαλάμου και τα χαρακτηριστικά τους είναι ότι εκτός από το </a:t>
            </a:r>
            <a:r>
              <a:rPr lang="en-US" dirty="0"/>
              <a:t>NPY</a:t>
            </a:r>
            <a:r>
              <a:rPr lang="el-GR" dirty="0"/>
              <a:t> παράγουν νοραδρεναλίνη, αδρεναλίνη και το πεπτίδιο γαλανίνη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361305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7/9</a:t>
            </a:r>
            <a:endParaRPr lang="en-US" dirty="0"/>
          </a:p>
        </p:txBody>
      </p:sp>
      <p:sp>
        <p:nvSpPr>
          <p:cNvPr id="3" name="2 - Θέση περιεχομένου"/>
          <p:cNvSpPr>
            <a:spLocks noGrp="1"/>
          </p:cNvSpPr>
          <p:nvPr>
            <p:ph idx="1"/>
          </p:nvPr>
        </p:nvSpPr>
        <p:spPr>
          <a:xfrm>
            <a:off x="457200" y="1412776"/>
            <a:ext cx="8229600" cy="4896544"/>
          </a:xfrm>
        </p:spPr>
        <p:txBody>
          <a:bodyPr>
            <a:noAutofit/>
          </a:bodyPr>
          <a:lstStyle/>
          <a:p>
            <a:r>
              <a:rPr lang="el-GR" dirty="0" smtClean="0"/>
              <a:t>Πειραματικές </a:t>
            </a:r>
            <a:r>
              <a:rPr lang="el-GR" dirty="0"/>
              <a:t>ενδείξεις συνηγορούν ότι υπάρχει συνέργεια μεταξύ του </a:t>
            </a:r>
            <a:r>
              <a:rPr lang="en-US" dirty="0"/>
              <a:t>NPY</a:t>
            </a:r>
            <a:r>
              <a:rPr lang="el-GR" dirty="0"/>
              <a:t> και του αδρενεργικού συστήματος. Υπολογίζεται ότι περίπου 40℅ του </a:t>
            </a:r>
            <a:r>
              <a:rPr lang="en-US" dirty="0"/>
              <a:t>NPY</a:t>
            </a:r>
            <a:r>
              <a:rPr lang="el-GR" dirty="0"/>
              <a:t> στις διάφορες περιοχές των υποθαλαμικών πυρήνων προέρχονται από τους νευράξονες που ξεκινούν από τον υπομέλανο τόπο.  Καταστροφή αυτών των νευραξόνων στα πειραματόζωα καταλήγει σε υπερφαγία, προοδευτική αύξηση του βάρους και παχυσαρκία.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195743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8/9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sz="2200" dirty="0"/>
              <a:t>Είναι ενδιαφέρον να σημειωθεί εν προκειμένω ότι </a:t>
            </a:r>
            <a:r>
              <a:rPr lang="el-GR" sz="2200" dirty="0" smtClean="0"/>
              <a:t>συγκριτικές </a:t>
            </a:r>
            <a:r>
              <a:rPr lang="el-GR" sz="2200" dirty="0"/>
              <a:t>παρατηρήσεις από γενετικά και πειραματικά μοντέλα παχυσαρκίας στα τρωκτικά δείχνουν ότι τόσο η υπερβολική έκφραση </a:t>
            </a:r>
            <a:r>
              <a:rPr lang="en-US" sz="2200" dirty="0"/>
              <a:t>NPY</a:t>
            </a:r>
            <a:r>
              <a:rPr lang="el-GR" sz="2200" dirty="0"/>
              <a:t> όσο και η ελάττωση του </a:t>
            </a:r>
            <a:r>
              <a:rPr lang="en-US" sz="2200" dirty="0"/>
              <a:t>NPY</a:t>
            </a:r>
            <a:r>
              <a:rPr lang="el-GR" sz="2200" dirty="0"/>
              <a:t> από βλάβη των νευραξόνων τους του υπομέλανος τόπου καταλήγει σε υπερφαγία.  Στη πρώτη περίπτωση ο μηχανισμός είναι κατανοητός δεδομένου ότι το </a:t>
            </a:r>
            <a:r>
              <a:rPr lang="en-US" sz="2200" dirty="0"/>
              <a:t>NPY</a:t>
            </a:r>
            <a:r>
              <a:rPr lang="el-GR" sz="2200" dirty="0"/>
              <a:t> είναι κατεξοχήν ορεξιογόνο.  Στη περίπτωση που τοπικά η ποσότητα του </a:t>
            </a:r>
            <a:r>
              <a:rPr lang="en-US" sz="2200" dirty="0"/>
              <a:t>NPY</a:t>
            </a:r>
            <a:r>
              <a:rPr lang="el-GR" sz="2200" dirty="0"/>
              <a:t> ελαττώνεται προτείνονται διάφοροι μηχανισμοί οι οποίοι προέρχονται από την εκτροπή του φυσιολογικού τύπου των </a:t>
            </a:r>
            <a:r>
              <a:rPr lang="en-US" sz="2200" dirty="0"/>
              <a:t>NPY</a:t>
            </a:r>
            <a:r>
              <a:rPr lang="el-GR" sz="2200" dirty="0"/>
              <a:t> σημάτων στο υποθαλαμικό δίκτυο ελέγχου της όρεξης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10522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9/9</a:t>
            </a:r>
            <a:endParaRPr lang="en-US" dirty="0"/>
          </a:p>
        </p:txBody>
      </p:sp>
      <p:sp>
        <p:nvSpPr>
          <p:cNvPr id="3" name="2 - Θέση περιεχομένου"/>
          <p:cNvSpPr>
            <a:spLocks noGrp="1"/>
          </p:cNvSpPr>
          <p:nvPr>
            <p:ph idx="1"/>
          </p:nvPr>
        </p:nvSpPr>
        <p:spPr>
          <a:xfrm>
            <a:off x="457200" y="1484784"/>
            <a:ext cx="8229600" cy="4752528"/>
          </a:xfrm>
        </p:spPr>
        <p:txBody>
          <a:bodyPr>
            <a:noAutofit/>
          </a:bodyPr>
          <a:lstStyle/>
          <a:p>
            <a:r>
              <a:rPr lang="el-GR" sz="2200" dirty="0" smtClean="0"/>
              <a:t>Οι </a:t>
            </a:r>
            <a:r>
              <a:rPr lang="el-GR" sz="2200" dirty="0"/>
              <a:t>μηχανισμοί αυτοί είναι η ταχεία αύξηση του </a:t>
            </a:r>
            <a:r>
              <a:rPr lang="en-US" sz="2200" dirty="0"/>
              <a:t>NPY</a:t>
            </a:r>
            <a:r>
              <a:rPr lang="el-GR" sz="2200" dirty="0"/>
              <a:t>1 υποδοχέων που έχει ως αποτέλεσμα πρώτον την αυξημένη ευαισθησία στο </a:t>
            </a:r>
            <a:r>
              <a:rPr lang="en-US" sz="2200" dirty="0"/>
              <a:t>NPY</a:t>
            </a:r>
            <a:r>
              <a:rPr lang="el-GR" sz="2200" dirty="0"/>
              <a:t>, δεύτερον σύγχρονη ανάπτυξη αντίστασης στη λεπτίνη, μια υπόθεση που συμβαδίζει με την άποψη ότι η παρουσία ακέραιου </a:t>
            </a:r>
            <a:r>
              <a:rPr lang="el-GR" sz="2200" dirty="0" smtClean="0"/>
              <a:t>λειτουργικά </a:t>
            </a:r>
            <a:r>
              <a:rPr lang="el-GR" sz="2200" dirty="0"/>
              <a:t>του έσω πυρήνα είναι απαραίτητη για τη κεντρική ανασταλτική επίδραση της λεπτίνης στη λήψη τροφής και τρίτον η ρύθμιση προς τα άνω του </a:t>
            </a:r>
            <a:r>
              <a:rPr lang="en-US" sz="2200" dirty="0"/>
              <a:t>NPY</a:t>
            </a:r>
            <a:r>
              <a:rPr lang="el-GR" sz="2200" dirty="0"/>
              <a:t> σε περιοχές του υποθαλάμου και τέταρτον η αύξηση των γαλανινεργικών σημάτων.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906199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Χολεκυστοκινίνη (</a:t>
            </a:r>
            <a:r>
              <a:rPr lang="en-US" sz="4000" b="1" dirty="0" smtClean="0"/>
              <a:t>CCK</a:t>
            </a:r>
            <a:r>
              <a:rPr lang="el-GR" sz="4000" b="1" dirty="0" smtClean="0"/>
              <a:t>) </a:t>
            </a:r>
            <a:r>
              <a:rPr lang="el-GR" sz="3200" b="0" dirty="0" smtClean="0"/>
              <a:t>1/2</a:t>
            </a:r>
            <a:endParaRPr lang="en-US" sz="3200" b="0" dirty="0"/>
          </a:p>
        </p:txBody>
      </p:sp>
      <p:sp>
        <p:nvSpPr>
          <p:cNvPr id="3" name="2 - Θέση περιεχομένου"/>
          <p:cNvSpPr>
            <a:spLocks noGrp="1"/>
          </p:cNvSpPr>
          <p:nvPr>
            <p:ph idx="1"/>
          </p:nvPr>
        </p:nvSpPr>
        <p:spPr>
          <a:xfrm>
            <a:off x="457200" y="1196752"/>
            <a:ext cx="8507288" cy="5040560"/>
          </a:xfrm>
        </p:spPr>
        <p:txBody>
          <a:bodyPr>
            <a:noAutofit/>
          </a:bodyPr>
          <a:lstStyle/>
          <a:p>
            <a:r>
              <a:rPr lang="el-GR" sz="2300" dirty="0" smtClean="0"/>
              <a:t>Η χολεκυστοκινίνη </a:t>
            </a:r>
            <a:r>
              <a:rPr lang="el-GR" sz="2300" dirty="0"/>
              <a:t>(</a:t>
            </a:r>
            <a:r>
              <a:rPr lang="en-US" sz="2300" dirty="0"/>
              <a:t>CCK</a:t>
            </a:r>
            <a:r>
              <a:rPr lang="el-GR" sz="2300" dirty="0" smtClean="0"/>
              <a:t>) είναι ένα </a:t>
            </a:r>
            <a:r>
              <a:rPr lang="el-GR" sz="2300" dirty="0"/>
              <a:t>ενδογενές νευροπεπτίδιο που δρα μέσω 2 υποδοχέων, τον υποδοχέα </a:t>
            </a:r>
            <a:r>
              <a:rPr lang="el-GR" sz="2300" dirty="0" smtClean="0"/>
              <a:t>χολεκυστοκινίνης </a:t>
            </a:r>
            <a:r>
              <a:rPr lang="el-GR" sz="2300" dirty="0"/>
              <a:t>α και τον υποδοχέα </a:t>
            </a:r>
            <a:r>
              <a:rPr lang="el-GR" sz="2300" dirty="0" smtClean="0"/>
              <a:t>χολεκυστοκινίνης </a:t>
            </a:r>
            <a:r>
              <a:rPr lang="el-GR" sz="2300" dirty="0"/>
              <a:t>β.  </a:t>
            </a:r>
            <a:endParaRPr lang="el-GR" sz="2300" dirty="0" smtClean="0"/>
          </a:p>
          <a:p>
            <a:r>
              <a:rPr lang="el-GR" sz="2300" dirty="0" smtClean="0"/>
              <a:t>Είναι </a:t>
            </a:r>
            <a:r>
              <a:rPr lang="el-GR" sz="2300" dirty="0"/>
              <a:t>δε γνωστός και </a:t>
            </a:r>
            <a:r>
              <a:rPr lang="el-GR" sz="2300" dirty="0" smtClean="0"/>
              <a:t>ως υποδοχέας </a:t>
            </a:r>
            <a:r>
              <a:rPr lang="el-GR" sz="2300" dirty="0"/>
              <a:t>γαστρίνης η οποία παράγεται πρωτίστως στο κεντρικό νευρικό σύστημα αλλά και στο πεπτικό.  </a:t>
            </a:r>
            <a:endParaRPr lang="el-GR" sz="2300" dirty="0" smtClean="0"/>
          </a:p>
          <a:p>
            <a:r>
              <a:rPr lang="el-GR" sz="2300" dirty="0" smtClean="0"/>
              <a:t>Η χολεκυστοκινίνη </a:t>
            </a:r>
            <a:r>
              <a:rPr lang="el-GR" sz="2300" dirty="0"/>
              <a:t>αυξάνει τη συγκέντρωση λεπτίνης με αποτέλεσμα ανορεξία και απώλεια βάρους.  Αφαίρεση όμως του υποδοχέα α από ποντίκια με γονιδιακή απάλειψη είναι η γνωστή δράση </a:t>
            </a:r>
            <a:r>
              <a:rPr lang="en-US" sz="2300" dirty="0"/>
              <a:t>no house mice</a:t>
            </a:r>
            <a:r>
              <a:rPr lang="el-GR" sz="2300" dirty="0"/>
              <a:t> έχει </a:t>
            </a:r>
            <a:r>
              <a:rPr lang="el-GR" sz="2300" dirty="0" smtClean="0"/>
              <a:t>ως αποτέλεσμα </a:t>
            </a:r>
            <a:r>
              <a:rPr lang="el-GR" sz="2300" dirty="0"/>
              <a:t>τα ποντίκια αυτά να έχουν φυσιολογικό σωματικό βάρος αλλά να αναπτύσσουν αντίσταση στη </a:t>
            </a:r>
            <a:r>
              <a:rPr lang="en-US" sz="2300" dirty="0"/>
              <a:t>CCK</a:t>
            </a:r>
            <a:r>
              <a:rPr lang="el-GR" sz="2300" dirty="0"/>
              <a:t> όσον αφορά τη δράση της στην απώλεια βάρους</a:t>
            </a:r>
            <a:r>
              <a:rPr lang="el-GR" sz="23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130866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Χολεκυστοκινίνη (</a:t>
            </a:r>
            <a:r>
              <a:rPr lang="en-US" sz="4000" b="1" dirty="0" smtClean="0"/>
              <a:t>CCK</a:t>
            </a:r>
            <a:r>
              <a:rPr lang="el-GR" sz="4000" b="1" dirty="0" smtClean="0"/>
              <a:t>)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Αντίθετα </a:t>
            </a:r>
            <a:r>
              <a:rPr lang="el-GR" dirty="0"/>
              <a:t>όταν γίνει απάλειψη του γονιδίου του υποδοχέα β δηλαδή του υποδοχέα της </a:t>
            </a:r>
            <a:r>
              <a:rPr lang="el-GR" dirty="0" smtClean="0"/>
              <a:t>γαστρίνης, τα </a:t>
            </a:r>
            <a:r>
              <a:rPr lang="el-GR" dirty="0"/>
              <a:t>ζώα έχουν μεν κανονικό σωματικό βάρος και αντιδρούν φυσιολογικά στη κατασταλτική επίδραση της </a:t>
            </a:r>
            <a:r>
              <a:rPr lang="en-US" dirty="0"/>
              <a:t>CCK</a:t>
            </a:r>
            <a:r>
              <a:rPr lang="el-GR" dirty="0"/>
              <a:t>.  </a:t>
            </a:r>
            <a:endParaRPr lang="el-GR" dirty="0" smtClean="0"/>
          </a:p>
          <a:p>
            <a:r>
              <a:rPr lang="el-GR" dirty="0" smtClean="0"/>
              <a:t>Η </a:t>
            </a:r>
            <a:r>
              <a:rPr lang="en-US" dirty="0" smtClean="0"/>
              <a:t>CCK</a:t>
            </a:r>
            <a:r>
              <a:rPr lang="el-GR" dirty="0" smtClean="0"/>
              <a:t> </a:t>
            </a:r>
            <a:r>
              <a:rPr lang="el-GR" dirty="0"/>
              <a:t>μεταδίδει σήματα προς απώλεια βάρους μόνο όμως μέσω του υποδοχέα α.  Ταυτόχρονη εξωγενής χορήγηση </a:t>
            </a:r>
            <a:r>
              <a:rPr lang="en-US" dirty="0"/>
              <a:t>CCK</a:t>
            </a:r>
            <a:r>
              <a:rPr lang="el-GR" dirty="0"/>
              <a:t> και λεπτίνης έχει σαν αποτέλεσμα μεγαλύτερη απώλεια βάρους </a:t>
            </a:r>
            <a:r>
              <a:rPr lang="el-GR" dirty="0" smtClean="0"/>
              <a:t>από ότι </a:t>
            </a:r>
            <a:r>
              <a:rPr lang="el-GR" dirty="0"/>
              <a:t>η χορήγηση λεπτίνης μόνο.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959423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ACTH</a:t>
            </a:r>
            <a:r>
              <a:rPr lang="el-GR" b="1" dirty="0" smtClean="0"/>
              <a:t>/</a:t>
            </a:r>
            <a:r>
              <a:rPr lang="en-US" b="1" dirty="0" smtClean="0"/>
              <a:t>CRH </a:t>
            </a:r>
            <a:r>
              <a:rPr lang="el-GR" sz="3200" b="0" dirty="0" smtClean="0"/>
              <a:t>1/5</a:t>
            </a:r>
            <a:endParaRPr lang="en-US" sz="32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άξονας υποθάλαμος-υπόφυση-επινεφρίδια κατέχει μια κεντρική θέση στο μηχανισμό ρύθμισης και του μεταβολισμού της γλυκόζης και γενικότερα της ενεργειακής </a:t>
            </a:r>
            <a:r>
              <a:rPr lang="el-GR" dirty="0" smtClean="0"/>
              <a:t>ισορροπίας.</a:t>
            </a:r>
            <a:endParaRPr lang="en-US" dirty="0" smtClean="0"/>
          </a:p>
          <a:p>
            <a:r>
              <a:rPr lang="el-GR" dirty="0" smtClean="0"/>
              <a:t>Γενετικά </a:t>
            </a:r>
            <a:r>
              <a:rPr lang="el-GR" dirty="0"/>
              <a:t>παχύσαρκα ποντίκια έχουν υψηλά επίπεδα γλυκοκορτικοειδών και η μεταβολική διαταραχή των ζώων αυτών μπορεί να αντιστραφεί με τη χορήγηση αναστολέων της δράσης των γλυκοκορτικοειδών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91446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Ομοιοστασία και λιποστατική θεωρία</a:t>
            </a:r>
            <a:endParaRPr lang="en-US" sz="3600" dirty="0"/>
          </a:p>
        </p:txBody>
      </p:sp>
      <p:sp>
        <p:nvSpPr>
          <p:cNvPr id="3" name="2 - Θέση περιεχομένου"/>
          <p:cNvSpPr>
            <a:spLocks noGrp="1"/>
          </p:cNvSpPr>
          <p:nvPr>
            <p:ph idx="1"/>
          </p:nvPr>
        </p:nvSpPr>
        <p:spPr/>
        <p:txBody>
          <a:bodyPr>
            <a:normAutofit fontScale="92500" lnSpcReduction="10000"/>
          </a:bodyPr>
          <a:lstStyle/>
          <a:p>
            <a:r>
              <a:rPr lang="el-GR" dirty="0" smtClean="0"/>
              <a:t>Γενικά </a:t>
            </a:r>
            <a:r>
              <a:rPr lang="el-GR" dirty="0"/>
              <a:t>η ομοιοστασία του σωματικού βάρους είναι μια λειτουργία πολυσύνθετη που εστιάζεται στη ρύθμιση του ποσού του σωματικού λίπους, το κυριότερο ενεργειακό απόθεμα του οργανισμού.  </a:t>
            </a:r>
            <a:endParaRPr lang="el-GR" dirty="0" smtClean="0"/>
          </a:p>
          <a:p>
            <a:r>
              <a:rPr lang="el-GR" dirty="0" smtClean="0"/>
              <a:t>Για </a:t>
            </a:r>
            <a:r>
              <a:rPr lang="el-GR" dirty="0"/>
              <a:t>την εξήγηση της σταθερότητας του σωματικού βάρους σχετικά με το σωματικό λίπος προτάθηκε η λιποστατική θεωρία </a:t>
            </a:r>
            <a:r>
              <a:rPr lang="en-US" dirty="0"/>
              <a:t>Kenedy</a:t>
            </a:r>
            <a:r>
              <a:rPr lang="el-GR" dirty="0"/>
              <a:t> το 1953 σύμφωνα με την οποία ο υποθάλαμος αντιλαμβάνεται το ποσό του σωματικού λίπους από τη συγκέντρωση κάποιου παράγοντα ή κάποιων παραγόντων που εκκρίνονται από το λιπώδη </a:t>
            </a:r>
            <a:r>
              <a:rPr lang="el-GR" dirty="0" smtClean="0"/>
              <a:t>ιστό.</a:t>
            </a:r>
          </a:p>
          <a:p>
            <a:r>
              <a:rPr lang="el-GR" dirty="0" smtClean="0"/>
              <a:t>Ο </a:t>
            </a:r>
            <a:r>
              <a:rPr lang="el-GR" dirty="0"/>
              <a:t>υποθάλαμος μετατρέπει τη πληροφορία αυτή σε ρύθμιση πρόσληψης τροφής ώστε να αντισταθμίσει αλλαγές στο ποσό του σωματικού λίπους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539892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smtClean="0"/>
              <a:t>2/5</a:t>
            </a:r>
            <a:endParaRPr lang="en-US" dirty="0"/>
          </a:p>
        </p:txBody>
      </p:sp>
      <p:sp>
        <p:nvSpPr>
          <p:cNvPr id="3" name="2 - Θέση περιεχομένου"/>
          <p:cNvSpPr>
            <a:spLocks noGrp="1"/>
          </p:cNvSpPr>
          <p:nvPr>
            <p:ph idx="1"/>
          </p:nvPr>
        </p:nvSpPr>
        <p:spPr/>
        <p:txBody>
          <a:bodyPr>
            <a:noAutofit/>
          </a:bodyPr>
          <a:lstStyle/>
          <a:p>
            <a:r>
              <a:rPr lang="el-GR" sz="2200" dirty="0" smtClean="0"/>
              <a:t>Μεγάλη </a:t>
            </a:r>
            <a:r>
              <a:rPr lang="el-GR" sz="2200" dirty="0"/>
              <a:t>ώθηση στη διερεύνηση του ρόλου του άξονα υποθαλάμου-υπόφυσης-επινεφριδίων στη ρύθμιση του σωματικού βάρους έδωσε η ανακάλυψη της δράσης της λεπτίνης στη ρύθμιση του άξονα </a:t>
            </a:r>
            <a:r>
              <a:rPr lang="el-GR" sz="2200" dirty="0" smtClean="0"/>
              <a:t>υποθαλάμου-υπόφυσης-επινεφριδίων.</a:t>
            </a:r>
            <a:endParaRPr lang="en-US" sz="2200" dirty="0" smtClean="0"/>
          </a:p>
          <a:p>
            <a:r>
              <a:rPr lang="el-GR" sz="2200" dirty="0" smtClean="0"/>
              <a:t>Πράγματι </a:t>
            </a:r>
            <a:r>
              <a:rPr lang="el-GR" sz="2200" dirty="0"/>
              <a:t>σε καταστάσεις ενεργοποίησης των αξόνων του </a:t>
            </a:r>
            <a:r>
              <a:rPr lang="el-GR" sz="2200" dirty="0" smtClean="0"/>
              <a:t>στρες, η </a:t>
            </a:r>
            <a:r>
              <a:rPr lang="el-GR" sz="2200" dirty="0"/>
              <a:t>αυξημένη κορτιζόλη δρα στα λιποκύτταρα και διεγείρει την παραγωγή λεπτίνης η οποία ξεκινά ένα μονοπάτι αρνητικής παλίνδρομης ρύθμισης </a:t>
            </a:r>
            <a:r>
              <a:rPr lang="el-GR" sz="2200" dirty="0" smtClean="0"/>
              <a:t>(</a:t>
            </a:r>
            <a:r>
              <a:rPr lang="en-US" sz="2200" dirty="0" smtClean="0"/>
              <a:t>negative feedback</a:t>
            </a:r>
            <a:r>
              <a:rPr lang="el-GR" sz="2200" dirty="0" smtClean="0"/>
              <a:t>) που, εκτός </a:t>
            </a:r>
            <a:r>
              <a:rPr lang="el-GR" sz="2200" dirty="0"/>
              <a:t>της δράσης του στο υποθαλαμικό κέντρο ρύθμισης σωματικού βάρους-σωματικού </a:t>
            </a:r>
            <a:r>
              <a:rPr lang="el-GR" sz="2200" dirty="0" smtClean="0"/>
              <a:t>λίπους, καταστέλλει </a:t>
            </a:r>
            <a:r>
              <a:rPr lang="el-GR" sz="2200" dirty="0"/>
              <a:t>και τη παραγωγή </a:t>
            </a:r>
            <a:r>
              <a:rPr lang="en-US" sz="2200" dirty="0"/>
              <a:t>CRH</a:t>
            </a:r>
            <a:r>
              <a:rPr lang="el-GR" sz="2200" dirty="0"/>
              <a:t> από το παρακοιλιακό υποθαλαμικό </a:t>
            </a:r>
            <a:r>
              <a:rPr lang="el-GR" sz="2200" dirty="0" smtClean="0"/>
              <a:t>πυρήνα.</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556336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smtClean="0"/>
              <a:t>3/5</a:t>
            </a:r>
            <a:endParaRPr lang="en-US" dirty="0"/>
          </a:p>
        </p:txBody>
      </p:sp>
      <p:sp>
        <p:nvSpPr>
          <p:cNvPr id="3" name="2 - Θέση περιεχομένου"/>
          <p:cNvSpPr>
            <a:spLocks noGrp="1"/>
          </p:cNvSpPr>
          <p:nvPr>
            <p:ph idx="1"/>
          </p:nvPr>
        </p:nvSpPr>
        <p:spPr/>
        <p:txBody>
          <a:bodyPr>
            <a:noAutofit/>
          </a:bodyPr>
          <a:lstStyle/>
          <a:p>
            <a:r>
              <a:rPr lang="el-GR" dirty="0" smtClean="0"/>
              <a:t>Επιπροσθέτως </a:t>
            </a:r>
            <a:r>
              <a:rPr lang="el-GR" dirty="0"/>
              <a:t>της κατασταλτικής δράσης της λεπτίνης στα παρβοκύτταρα του παρακοιλιακού υποθαλαμικού πυρήνα η λεπτίνη δρα και στο επίπεδο του φλοιού των επινεφριδίων καταστέλλοντας τη παραγωγή κορτιζόλης.  </a:t>
            </a:r>
            <a:endParaRPr lang="en-US" dirty="0" smtClean="0"/>
          </a:p>
          <a:p>
            <a:r>
              <a:rPr lang="el-GR" dirty="0" smtClean="0"/>
              <a:t>Όπως </a:t>
            </a:r>
            <a:r>
              <a:rPr lang="el-GR" dirty="0"/>
              <a:t>είναι γνωστό </a:t>
            </a:r>
            <a:r>
              <a:rPr lang="en-US" dirty="0" smtClean="0"/>
              <a:t>o CRH</a:t>
            </a:r>
            <a:r>
              <a:rPr lang="el-GR" dirty="0" smtClean="0"/>
              <a:t> </a:t>
            </a:r>
            <a:r>
              <a:rPr lang="el-GR" dirty="0"/>
              <a:t>επιδρά στον υποθάλαμο στα κέντρα ρύθμισης του σωματικού βάρους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291184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Υποδοχέα</a:t>
            </a:r>
            <a:r>
              <a:rPr lang="el-GR" dirty="0" smtClean="0"/>
              <a:t>ς</a:t>
            </a:r>
            <a:r>
              <a:rPr lang="el-GR" sz="4000" b="1" dirty="0" smtClean="0"/>
              <a:t> </a:t>
            </a:r>
            <a:r>
              <a:rPr lang="en-US" sz="4000" b="1" dirty="0" smtClean="0"/>
              <a:t>CRH</a:t>
            </a:r>
            <a:r>
              <a:rPr lang="el-GR" sz="4000" b="1" baseline="-25000" dirty="0" smtClean="0"/>
              <a:t>1</a:t>
            </a:r>
            <a:endParaRPr lang="en-US" sz="4000" b="1" baseline="-25000" dirty="0"/>
          </a:p>
        </p:txBody>
      </p:sp>
      <p:pic>
        <p:nvPicPr>
          <p:cNvPr id="4098" name="Picture 2" descr="File:Protein CRHR1 PDB 3EH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06" b="10602"/>
          <a:stretch/>
        </p:blipFill>
        <p:spPr bwMode="auto">
          <a:xfrm>
            <a:off x="842315" y="1196752"/>
            <a:ext cx="7459370" cy="4866697"/>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
        <p:nvSpPr>
          <p:cNvPr id="6" name="Rectangle 7"/>
          <p:cNvSpPr/>
          <p:nvPr/>
        </p:nvSpPr>
        <p:spPr>
          <a:xfrm>
            <a:off x="1475655" y="6021288"/>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Protein CRHR1 PDB </a:t>
            </a:r>
            <a:r>
              <a:rPr lang="en-US" sz="1200" dirty="0" smtClean="0">
                <a:solidFill>
                  <a:prstClr val="black"/>
                </a:solidFill>
                <a:latin typeface="Calibri"/>
                <a:hlinkClick r:id="rId4"/>
              </a:rPr>
              <a:t>3EHS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Pleiotrope"/>
              </a:rPr>
              <a:t>Pleiotrope</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947638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Ανταγωνιστές </a:t>
            </a:r>
            <a:r>
              <a:rPr lang="en-US" b="1" dirty="0" smtClean="0"/>
              <a:t>CRH </a:t>
            </a:r>
            <a:endParaRPr lang="en-US" b="1" dirty="0"/>
          </a:p>
        </p:txBody>
      </p:sp>
      <p:sp>
        <p:nvSpPr>
          <p:cNvPr id="3" name="2 - Θέση περιεχομένου"/>
          <p:cNvSpPr>
            <a:spLocks noGrp="1"/>
          </p:cNvSpPr>
          <p:nvPr>
            <p:ph idx="1"/>
          </p:nvPr>
        </p:nvSpPr>
        <p:spPr/>
        <p:txBody>
          <a:bodyPr/>
          <a:lstStyle/>
          <a:p>
            <a:r>
              <a:rPr lang="el-GR" dirty="0"/>
              <a:t>Χορήγηση στο εγκεφαλονωτιαίο υγρό του </a:t>
            </a:r>
            <a:r>
              <a:rPr lang="en-US" dirty="0"/>
              <a:t>a helical </a:t>
            </a:r>
            <a:r>
              <a:rPr lang="en-US" dirty="0" smtClean="0"/>
              <a:t>CRH</a:t>
            </a:r>
            <a:r>
              <a:rPr lang="el-GR" dirty="0" smtClean="0"/>
              <a:t>, που </a:t>
            </a:r>
            <a:r>
              <a:rPr lang="el-GR" dirty="0"/>
              <a:t>είναι ανταγωνιστής του </a:t>
            </a:r>
            <a:r>
              <a:rPr lang="en-US" dirty="0" smtClean="0"/>
              <a:t>CRH</a:t>
            </a:r>
            <a:r>
              <a:rPr lang="el-GR" dirty="0" smtClean="0"/>
              <a:t>, παρατηρείται </a:t>
            </a:r>
            <a:r>
              <a:rPr lang="el-GR" dirty="0"/>
              <a:t>αύξηση του ρυθμού πρόσληψης τροφής ενώ όταν το </a:t>
            </a:r>
            <a:r>
              <a:rPr lang="en-US" dirty="0"/>
              <a:t>a helical CRH</a:t>
            </a:r>
            <a:r>
              <a:rPr lang="el-GR" dirty="0"/>
              <a:t> χορηγηθεί σε ζώα που βρίσκονται σε κατάσταση στρες παρεμποδίζεται η ανορεξία που επάγεται από το στρες.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757854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a:t>4</a:t>
            </a:r>
            <a:r>
              <a:rPr lang="el-GR" sz="3200" b="0" dirty="0" smtClean="0"/>
              <a:t>/5</a:t>
            </a:r>
            <a:endParaRPr lang="en-US" dirty="0"/>
          </a:p>
        </p:txBody>
      </p:sp>
      <p:sp>
        <p:nvSpPr>
          <p:cNvPr id="3" name="2 - Θέση περιεχομένου"/>
          <p:cNvSpPr>
            <a:spLocks noGrp="1"/>
          </p:cNvSpPr>
          <p:nvPr>
            <p:ph idx="1"/>
          </p:nvPr>
        </p:nvSpPr>
        <p:spPr/>
        <p:txBody>
          <a:bodyPr>
            <a:noAutofit/>
          </a:bodyPr>
          <a:lstStyle/>
          <a:p>
            <a:r>
              <a:rPr lang="el-GR" dirty="0" smtClean="0"/>
              <a:t>Ο </a:t>
            </a:r>
            <a:r>
              <a:rPr lang="en-US" dirty="0" smtClean="0"/>
              <a:t>CRH</a:t>
            </a:r>
            <a:r>
              <a:rPr lang="el-GR" dirty="0" smtClean="0"/>
              <a:t> </a:t>
            </a:r>
            <a:r>
              <a:rPr lang="el-GR" dirty="0"/>
              <a:t>δρα μέσω των υποδοχέων </a:t>
            </a:r>
            <a:r>
              <a:rPr lang="el-GR" dirty="0" smtClean="0"/>
              <a:t>του, </a:t>
            </a:r>
            <a:r>
              <a:rPr lang="el-GR" dirty="0"/>
              <a:t>του </a:t>
            </a:r>
            <a:r>
              <a:rPr lang="en-US" dirty="0"/>
              <a:t>CRHR</a:t>
            </a:r>
            <a:r>
              <a:rPr lang="el-GR" dirty="0"/>
              <a:t>1 και του </a:t>
            </a:r>
            <a:r>
              <a:rPr lang="en-US" dirty="0"/>
              <a:t>CRHR</a:t>
            </a:r>
            <a:r>
              <a:rPr lang="el-GR" dirty="0"/>
              <a:t>2.  </a:t>
            </a:r>
            <a:r>
              <a:rPr lang="en-US" dirty="0" smtClean="0"/>
              <a:t>O CRH</a:t>
            </a:r>
            <a:r>
              <a:rPr lang="el-GR" dirty="0" smtClean="0"/>
              <a:t> </a:t>
            </a:r>
            <a:r>
              <a:rPr lang="el-GR" dirty="0"/>
              <a:t>έχει μεγαλύτερη συγγένεια με τον υποδοχέα 1 ενώ η </a:t>
            </a:r>
            <a:r>
              <a:rPr lang="el-GR" dirty="0" smtClean="0"/>
              <a:t>ομόλογος του </a:t>
            </a:r>
            <a:r>
              <a:rPr lang="en-US" dirty="0"/>
              <a:t>urokortine</a:t>
            </a:r>
            <a:r>
              <a:rPr lang="el-GR" dirty="0"/>
              <a:t> με τον υποδοχέα </a:t>
            </a:r>
            <a:r>
              <a:rPr lang="el-GR" dirty="0" smtClean="0"/>
              <a:t>2.</a:t>
            </a:r>
            <a:r>
              <a:rPr lang="en-US" dirty="0" smtClean="0"/>
              <a:t> </a:t>
            </a:r>
            <a:r>
              <a:rPr lang="el-GR" dirty="0" smtClean="0"/>
              <a:t>Ενδογενής </a:t>
            </a:r>
            <a:r>
              <a:rPr lang="el-GR" dirty="0"/>
              <a:t>ανταγωνιστής </a:t>
            </a:r>
            <a:r>
              <a:rPr lang="el-GR" dirty="0" smtClean="0"/>
              <a:t>του </a:t>
            </a:r>
            <a:r>
              <a:rPr lang="en-US" dirty="0" smtClean="0"/>
              <a:t>CRH</a:t>
            </a:r>
            <a:r>
              <a:rPr lang="el-GR" dirty="0" smtClean="0"/>
              <a:t> </a:t>
            </a:r>
            <a:r>
              <a:rPr lang="el-GR" dirty="0"/>
              <a:t>είναι ο </a:t>
            </a:r>
            <a:r>
              <a:rPr lang="en-US" dirty="0"/>
              <a:t>CRHBP</a:t>
            </a:r>
            <a:r>
              <a:rPr lang="el-GR" dirty="0"/>
              <a:t>, ένας ψευδουποδοχέας που ρυθμίζει τα επίπεδα </a:t>
            </a:r>
            <a:r>
              <a:rPr lang="el-GR" dirty="0" smtClean="0"/>
              <a:t>του ελεύθερου </a:t>
            </a:r>
            <a:r>
              <a:rPr lang="en-US" dirty="0"/>
              <a:t>CRH</a:t>
            </a:r>
            <a:r>
              <a:rPr lang="el-GR" dirty="0"/>
              <a:t> με το να τη </a:t>
            </a:r>
            <a:r>
              <a:rPr lang="el-GR" dirty="0" smtClean="0"/>
              <a:t>δεσμεύει.</a:t>
            </a:r>
            <a:r>
              <a:rPr lang="en-US" dirty="0" smtClean="0"/>
              <a:t> </a:t>
            </a:r>
          </a:p>
          <a:p>
            <a:r>
              <a:rPr lang="el-GR" dirty="0" smtClean="0"/>
              <a:t>Με </a:t>
            </a:r>
            <a:r>
              <a:rPr lang="el-GR" dirty="0"/>
              <a:t>τη δημιουργία </a:t>
            </a:r>
            <a:r>
              <a:rPr lang="en-US" dirty="0"/>
              <a:t>CRHKO</a:t>
            </a:r>
            <a:r>
              <a:rPr lang="el-GR" dirty="0"/>
              <a:t> (ΚΟ=</a:t>
            </a:r>
            <a:r>
              <a:rPr lang="en-US" dirty="0"/>
              <a:t>knock out</a:t>
            </a:r>
            <a:r>
              <a:rPr lang="el-GR" dirty="0"/>
              <a:t>), </a:t>
            </a:r>
            <a:r>
              <a:rPr lang="en-US" dirty="0"/>
              <a:t>CRHBPKO</a:t>
            </a:r>
            <a:r>
              <a:rPr lang="el-GR" dirty="0"/>
              <a:t>, </a:t>
            </a:r>
            <a:r>
              <a:rPr lang="en-US" dirty="0"/>
              <a:t>CRHR</a:t>
            </a:r>
            <a:r>
              <a:rPr lang="el-GR" dirty="0"/>
              <a:t>1</a:t>
            </a:r>
            <a:r>
              <a:rPr lang="en-US" dirty="0"/>
              <a:t>KO</a:t>
            </a:r>
            <a:r>
              <a:rPr lang="el-GR" dirty="0"/>
              <a:t> και </a:t>
            </a:r>
            <a:r>
              <a:rPr lang="en-US" dirty="0"/>
              <a:t>CRHR</a:t>
            </a:r>
            <a:r>
              <a:rPr lang="el-GR" dirty="0"/>
              <a:t>2</a:t>
            </a:r>
            <a:r>
              <a:rPr lang="en-US" dirty="0"/>
              <a:t>KO</a:t>
            </a:r>
            <a:r>
              <a:rPr lang="el-GR" dirty="0"/>
              <a:t> ποντικών έγινε εφικτός ο καθορισμός του ρόλου </a:t>
            </a:r>
            <a:r>
              <a:rPr lang="el-GR" dirty="0" smtClean="0"/>
              <a:t>του </a:t>
            </a:r>
            <a:r>
              <a:rPr lang="en-US" dirty="0" smtClean="0"/>
              <a:t>CRH</a:t>
            </a:r>
            <a:r>
              <a:rPr lang="el-GR" dirty="0" smtClean="0"/>
              <a:t> </a:t>
            </a:r>
            <a:r>
              <a:rPr lang="el-GR" dirty="0"/>
              <a:t>και της μετάδοσης του σήματος μέσω των υποδοχέων </a:t>
            </a:r>
            <a:r>
              <a:rPr lang="el-GR" dirty="0" smtClean="0"/>
              <a:t>του στη </a:t>
            </a:r>
            <a:r>
              <a:rPr lang="el-GR" dirty="0"/>
              <a:t>ρύθμιση του μεταβολισμού και της ομοιοστασίας του σωματικού βάρους</a:t>
            </a:r>
            <a:r>
              <a:rPr lang="el-GR" dirty="0" smtClean="0"/>
              <a:t>.</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338750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a:t>5</a:t>
            </a:r>
            <a:r>
              <a:rPr lang="el-GR" sz="3200" b="0" dirty="0" smtClean="0"/>
              <a:t>/5</a:t>
            </a:r>
            <a:endParaRPr lang="en-US" dirty="0"/>
          </a:p>
        </p:txBody>
      </p:sp>
      <p:sp>
        <p:nvSpPr>
          <p:cNvPr id="3" name="2 - Θέση περιεχομένου"/>
          <p:cNvSpPr>
            <a:spLocks noGrp="1"/>
          </p:cNvSpPr>
          <p:nvPr>
            <p:ph idx="1"/>
          </p:nvPr>
        </p:nvSpPr>
        <p:spPr/>
        <p:txBody>
          <a:bodyPr>
            <a:noAutofit/>
          </a:bodyPr>
          <a:lstStyle/>
          <a:p>
            <a:r>
              <a:rPr lang="el-GR" dirty="0" smtClean="0"/>
              <a:t>Τα </a:t>
            </a:r>
            <a:r>
              <a:rPr lang="en-US" dirty="0" smtClean="0"/>
              <a:t>CRHKO </a:t>
            </a:r>
            <a:r>
              <a:rPr lang="el-GR" dirty="0" smtClean="0"/>
              <a:t>ζώα </a:t>
            </a:r>
            <a:r>
              <a:rPr lang="el-GR" dirty="0"/>
              <a:t>δεν εμφανίζουν καμία διαφορά στο βασικό ρυθμό πρόσληψης τροφής από φυσικού τύπου παρότι αναμενόταν το αντίθετο.  Όταν όμως χορηγηθεί στα ζώα αυτά τροφή φτωχή σε πρωτεΐνες λαμβάνουν σημαντικά λιγότερη τροφή από τα φυσικού τύπου υποδηλώνοντας ότι ενώ </a:t>
            </a:r>
            <a:r>
              <a:rPr lang="el-GR" dirty="0" smtClean="0"/>
              <a:t>ο </a:t>
            </a:r>
            <a:r>
              <a:rPr lang="en-US" dirty="0"/>
              <a:t>CRH</a:t>
            </a:r>
            <a:r>
              <a:rPr lang="el-GR" dirty="0"/>
              <a:t> δεν παίζει ρόλο στη βασική ρύθμιση της πρόσληψης τροφής είναι σημαντική συσχετιζόμενη με το είδος της τροφής.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81059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CRHR1</a:t>
            </a:r>
            <a:r>
              <a:rPr lang="el-GR" dirty="0"/>
              <a:t> </a:t>
            </a:r>
            <a:r>
              <a:rPr lang="el-GR" sz="3200" b="0" dirty="0" smtClean="0"/>
              <a:t>1/3</a:t>
            </a:r>
            <a:endParaRPr lang="en-US" sz="3200" b="0" dirty="0"/>
          </a:p>
        </p:txBody>
      </p:sp>
      <p:sp>
        <p:nvSpPr>
          <p:cNvPr id="3" name="2 - Θέση περιεχομένου"/>
          <p:cNvSpPr>
            <a:spLocks noGrp="1"/>
          </p:cNvSpPr>
          <p:nvPr>
            <p:ph idx="1"/>
          </p:nvPr>
        </p:nvSpPr>
        <p:spPr>
          <a:xfrm>
            <a:off x="457200" y="1196752"/>
            <a:ext cx="8507288" cy="5328592"/>
          </a:xfrm>
        </p:spPr>
        <p:txBody>
          <a:bodyPr>
            <a:noAutofit/>
          </a:bodyPr>
          <a:lstStyle/>
          <a:p>
            <a:r>
              <a:rPr lang="el-GR" sz="2200" dirty="0"/>
              <a:t>Απάλειψη της </a:t>
            </a:r>
            <a:r>
              <a:rPr lang="en-US" sz="2200" dirty="0" smtClean="0"/>
              <a:t>CRHBP </a:t>
            </a:r>
            <a:r>
              <a:rPr lang="el-GR" sz="2200" dirty="0" smtClean="0"/>
              <a:t>έχει </a:t>
            </a:r>
            <a:r>
              <a:rPr lang="el-GR" sz="2200" dirty="0"/>
              <a:t>σαν αποτέλεσμα την απώλεια βάρους και τη μεγαλύτερη ευαισθησία σε ανορεξιογόνα ερεθίσματα πιθανότατα εξαιτίας της υπερβολικής </a:t>
            </a:r>
            <a:r>
              <a:rPr lang="el-GR" sz="2200" dirty="0" smtClean="0"/>
              <a:t>ενεργοποίησης </a:t>
            </a:r>
            <a:r>
              <a:rPr lang="en-US" sz="2200" dirty="0" smtClean="0"/>
              <a:t>CRH</a:t>
            </a:r>
            <a:r>
              <a:rPr lang="el-GR" sz="2200" dirty="0"/>
              <a:t>. </a:t>
            </a:r>
            <a:endParaRPr lang="el-GR" sz="2200" dirty="0" smtClean="0"/>
          </a:p>
          <a:p>
            <a:r>
              <a:rPr lang="el-GR" sz="2200" dirty="0" smtClean="0"/>
              <a:t>Τα </a:t>
            </a:r>
            <a:r>
              <a:rPr lang="en-US" sz="2200" dirty="0"/>
              <a:t>CRHR</a:t>
            </a:r>
            <a:r>
              <a:rPr lang="el-GR" sz="2200" dirty="0"/>
              <a:t>1</a:t>
            </a:r>
            <a:r>
              <a:rPr lang="en-US" sz="2200" dirty="0"/>
              <a:t>KO</a:t>
            </a:r>
            <a:r>
              <a:rPr lang="el-GR" sz="2200" dirty="0"/>
              <a:t> ποντίκια δεν παρουσιάζουν καμία ανωμαλία στη βασική ρύθμιση πρόσληψης </a:t>
            </a:r>
            <a:r>
              <a:rPr lang="el-GR" sz="2200" dirty="0" smtClean="0"/>
              <a:t>τροφής. Δεν </a:t>
            </a:r>
            <a:r>
              <a:rPr lang="el-GR" sz="2200" dirty="0"/>
              <a:t>έχουν καμία διαφορά στην απώλεια βάρους κατά την ασιτία ή στην ανάκτηση του φυσιολογικού βάρους κατόπιν ασιτίας ακόμα και αν προστεθεί κορτικοστερόνη στο νερό τους τα επίπεδα της οποίας είναι μειωμένα στα ζώα αυτά. </a:t>
            </a:r>
          </a:p>
          <a:p>
            <a:r>
              <a:rPr lang="el-GR" sz="2200" dirty="0"/>
              <a:t>Όταν χορηγηθεί κεντρικά ουροκορτίνη στα ζώα αυτά (η οποία προκαλεί υπό φυσιολογικές συνθήκες ανορεξία) δεν ανταποκρίνονται σε ανορεξιογόνα ερεθίσματα για τη πρώτη μιάμιση ώρα, ανταποκρίνονται κανονικά μέσα σε 3-11 ώρες.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943967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CRHR1</a:t>
            </a:r>
            <a:r>
              <a:rPr lang="el-GR" dirty="0"/>
              <a:t> </a:t>
            </a:r>
            <a:r>
              <a:rPr lang="el-GR" sz="3200" b="0" dirty="0" smtClean="0"/>
              <a:t>2/3</a:t>
            </a:r>
            <a:endParaRPr lang="en-US" dirty="0"/>
          </a:p>
        </p:txBody>
      </p:sp>
      <p:sp>
        <p:nvSpPr>
          <p:cNvPr id="3" name="2 - Θέση περιεχομένου"/>
          <p:cNvSpPr>
            <a:spLocks noGrp="1"/>
          </p:cNvSpPr>
          <p:nvPr>
            <p:ph idx="1"/>
          </p:nvPr>
        </p:nvSpPr>
        <p:spPr/>
        <p:txBody>
          <a:bodyPr>
            <a:noAutofit/>
          </a:bodyPr>
          <a:lstStyle/>
          <a:p>
            <a:r>
              <a:rPr lang="el-GR" dirty="0"/>
              <a:t>Συμπεραίνεται λοιπόν ότι ο </a:t>
            </a:r>
            <a:r>
              <a:rPr lang="en-US" dirty="0"/>
              <a:t>CRHR</a:t>
            </a:r>
            <a:r>
              <a:rPr lang="el-GR" dirty="0"/>
              <a:t>1 παίζει σημαντικό ρόλο στη ρύθμιση της άμεσης αντίδρασης σε ανορεξιογόνα </a:t>
            </a:r>
            <a:r>
              <a:rPr lang="el-GR" dirty="0" smtClean="0"/>
              <a:t>ερεθίσματα. Όταν </a:t>
            </a:r>
            <a:r>
              <a:rPr lang="el-GR" dirty="0"/>
              <a:t>γίνει απάλειψη του γονιδίου </a:t>
            </a:r>
            <a:r>
              <a:rPr lang="en-US" dirty="0" smtClean="0"/>
              <a:t>CRHR</a:t>
            </a:r>
            <a:r>
              <a:rPr lang="el-GR" dirty="0" smtClean="0"/>
              <a:t>2 </a:t>
            </a:r>
            <a:r>
              <a:rPr lang="el-GR" dirty="0"/>
              <a:t>δε παρατηρείται μεταβολή της πρόσληψης τροφής.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138364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CRHR1</a:t>
            </a:r>
            <a:r>
              <a:rPr lang="el-GR" dirty="0"/>
              <a:t> </a:t>
            </a:r>
            <a:r>
              <a:rPr lang="el-GR" sz="3200" b="0" dirty="0" smtClean="0"/>
              <a:t>3/3</a:t>
            </a:r>
            <a:endParaRPr lang="en-US" dirty="0"/>
          </a:p>
        </p:txBody>
      </p:sp>
      <p:sp>
        <p:nvSpPr>
          <p:cNvPr id="3" name="2 - Θέση περιεχομένου"/>
          <p:cNvSpPr>
            <a:spLocks noGrp="1"/>
          </p:cNvSpPr>
          <p:nvPr>
            <p:ph idx="1"/>
          </p:nvPr>
        </p:nvSpPr>
        <p:spPr/>
        <p:txBody>
          <a:bodyPr>
            <a:noAutofit/>
          </a:bodyPr>
          <a:lstStyle/>
          <a:p>
            <a:r>
              <a:rPr lang="el-GR" sz="2200" dirty="0" smtClean="0"/>
              <a:t>Συγκεκριμένα </a:t>
            </a:r>
            <a:r>
              <a:rPr lang="el-GR" sz="2200" dirty="0"/>
              <a:t>κατόπιν νηστείας λαμβάνουν κατά 75℅ λιγότερη τροφή από τα φυσικού τύπου ποντίκια κατά τις πρώτες 24 ώρες.  Η τελική φάση της ανορεξίας εξαρτάται από τη παρουσία του </a:t>
            </a:r>
            <a:r>
              <a:rPr lang="en-US" sz="2200" dirty="0"/>
              <a:t>CRHR</a:t>
            </a:r>
            <a:r>
              <a:rPr lang="el-GR" sz="2200" dirty="0"/>
              <a:t>2 αφού όταν χορηγηθεί ουροκορτίνη στα φυσικού τύπου ζώα παρατηρείται ανορεξία για περίπου 10 ώρες ενώ στα </a:t>
            </a:r>
            <a:r>
              <a:rPr lang="en-US" sz="2200" dirty="0"/>
              <a:t>CRHR</a:t>
            </a:r>
            <a:r>
              <a:rPr lang="el-GR" sz="2200" dirty="0" smtClean="0"/>
              <a:t>2</a:t>
            </a:r>
            <a:r>
              <a:rPr lang="en-US" sz="2200" dirty="0" smtClean="0"/>
              <a:t>KO</a:t>
            </a:r>
            <a:r>
              <a:rPr lang="el-GR" sz="2200" dirty="0" smtClean="0"/>
              <a:t> </a:t>
            </a:r>
            <a:r>
              <a:rPr lang="el-GR" sz="2200" dirty="0"/>
              <a:t>για μόνο 4 ώρες τα οποία και επανέρχονται στα κανονικά επίπεδα όρεξης.  </a:t>
            </a:r>
            <a:endParaRPr lang="en-US" sz="2200" dirty="0" smtClean="0"/>
          </a:p>
          <a:p>
            <a:r>
              <a:rPr lang="el-GR" sz="2200" dirty="0" smtClean="0"/>
              <a:t>Οι </a:t>
            </a:r>
            <a:r>
              <a:rPr lang="el-GR" sz="2200" dirty="0"/>
              <a:t>παραπάνω παρατηρήσεις δείχνουν ότι μετάδοση σήματος μέσω των υποδοχέων </a:t>
            </a:r>
            <a:r>
              <a:rPr lang="en-US" sz="2200" dirty="0"/>
              <a:t>CRHR</a:t>
            </a:r>
            <a:r>
              <a:rPr lang="el-GR" sz="2200" dirty="0"/>
              <a:t>1 και </a:t>
            </a:r>
            <a:r>
              <a:rPr lang="en-US" sz="2200" dirty="0"/>
              <a:t>CRHR</a:t>
            </a:r>
            <a:r>
              <a:rPr lang="el-GR" sz="2200" dirty="0"/>
              <a:t>2 ελέγχει τη λειτουργία πρόσληψης τροφής σε 2 φάσεις .  Τις 6 πρώτες ώρες κατόπιν νηστείας ο υποδοχέας </a:t>
            </a:r>
            <a:r>
              <a:rPr lang="en-US" sz="2200" dirty="0"/>
              <a:t>CRHR</a:t>
            </a:r>
            <a:r>
              <a:rPr lang="el-GR" sz="2200" dirty="0"/>
              <a:t>1 παίζει πρωτεύοντα ρόλο ενώ μετά αναλαμβάνει ο </a:t>
            </a:r>
            <a:r>
              <a:rPr lang="en-US" sz="2200" dirty="0"/>
              <a:t>CRHR</a:t>
            </a:r>
            <a:r>
              <a:rPr lang="el-GR" sz="2200" dirty="0"/>
              <a:t>2.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3962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t>CRH, ACTH, Leptin, cortisol</a:t>
            </a:r>
            <a:r>
              <a:rPr lang="el-GR" sz="4000" b="1" dirty="0" smtClean="0"/>
              <a:t>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Οι </a:t>
            </a:r>
            <a:r>
              <a:rPr lang="el-GR" sz="2200" dirty="0"/>
              <a:t>πυρήνες του υποθαλάμου και της αμυγδαλής παίρνουν μέρος σε πολλούς ομοιοστατικούς μηχανισμούς περιλαμβανομένου εκείνου του άξονα υποθαλάμου-υπόφυσης και επινεφριδίων αλλά και του καρδιαγγειακού συστήματος καθώς και της ρύθμισης του σωματικού βάρους.  </a:t>
            </a:r>
            <a:endParaRPr lang="el-GR" sz="2200" dirty="0" smtClean="0"/>
          </a:p>
          <a:p>
            <a:r>
              <a:rPr lang="en-US" sz="2200" dirty="0" smtClean="0"/>
              <a:t>O CRH</a:t>
            </a:r>
            <a:r>
              <a:rPr lang="el-GR" sz="2200" dirty="0" smtClean="0"/>
              <a:t> </a:t>
            </a:r>
            <a:r>
              <a:rPr lang="el-GR" sz="2200" dirty="0"/>
              <a:t>και οι υποδοχείς </a:t>
            </a:r>
            <a:r>
              <a:rPr lang="el-GR" sz="2200" dirty="0" smtClean="0"/>
              <a:t>του εκφράζονται </a:t>
            </a:r>
            <a:r>
              <a:rPr lang="el-GR" sz="2200" dirty="0"/>
              <a:t>σε υψηλά επίπεδα στην αμυγδαλή υποδηλώνοντας ότι παίζουν σημαντικό ρόλο στη ρύθμιση της όρεξης σε σχέση με το στρες.  Το σύστημα αυτό αλληλεπιδρά και με άλλα ενδοκρινικά συστήματα που ανιχνεύουν και ρυθμίζουν τη λειτουργία της πρόσληψης τροφής</a:t>
            </a:r>
            <a:r>
              <a:rPr lang="el-GR" sz="2200" dirty="0" smtClean="0"/>
              <a:t>.</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574704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Πειραματικά μοντέλα</a:t>
            </a:r>
            <a:r>
              <a:rPr lang="en-US" sz="4000" b="1" dirty="0" smtClean="0"/>
              <a:t> </a:t>
            </a:r>
            <a:r>
              <a:rPr lang="el-GR" sz="3200" b="0" dirty="0"/>
              <a:t>1</a:t>
            </a:r>
            <a:r>
              <a:rPr lang="en-US" sz="3200" b="0" dirty="0" smtClean="0"/>
              <a:t>/</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a:t>Αυτή η αρχική παρατήρηση βασίστηκε </a:t>
            </a:r>
            <a:r>
              <a:rPr lang="el-GR" dirty="0" smtClean="0"/>
              <a:t>σε πειράματα σε ποντίκια </a:t>
            </a:r>
            <a:r>
              <a:rPr lang="el-GR" dirty="0"/>
              <a:t>που έφεραν μεταλλαγμένο είτε το γονίδιο της παχυσαρκίας το γνωστό </a:t>
            </a:r>
            <a:r>
              <a:rPr lang="en-US" dirty="0"/>
              <a:t>ob</a:t>
            </a:r>
            <a:r>
              <a:rPr lang="el-GR" dirty="0"/>
              <a:t>/</a:t>
            </a:r>
            <a:r>
              <a:rPr lang="en-US" dirty="0"/>
              <a:t>ob</a:t>
            </a:r>
            <a:r>
              <a:rPr lang="el-GR" dirty="0"/>
              <a:t> ή το γονίδιο του σακχαρώδους διαβήτη </a:t>
            </a:r>
            <a:r>
              <a:rPr lang="en-US" dirty="0"/>
              <a:t>db</a:t>
            </a:r>
            <a:r>
              <a:rPr lang="el-GR" dirty="0"/>
              <a:t>/</a:t>
            </a:r>
            <a:r>
              <a:rPr lang="en-US" dirty="0"/>
              <a:t>db</a:t>
            </a:r>
            <a:r>
              <a:rPr lang="el-GR" dirty="0"/>
              <a:t>.  Αυτά τα ποντίκια είναι πειραματικά μοντέλα που έχουν διαταραχές στη ρύθμιση του σωματικού βάρους και </a:t>
            </a:r>
            <a:r>
              <a:rPr lang="el-GR" dirty="0" smtClean="0"/>
              <a:t>με αυτό </a:t>
            </a:r>
            <a:r>
              <a:rPr lang="el-GR" dirty="0"/>
              <a:t>το λόγο αναπτύσσουν παχυσαρκία.  </a:t>
            </a:r>
            <a:endParaRPr lang="el-GR" dirty="0" smtClean="0"/>
          </a:p>
          <a:p>
            <a:r>
              <a:rPr lang="el-GR" dirty="0" smtClean="0"/>
              <a:t>Από </a:t>
            </a:r>
            <a:r>
              <a:rPr lang="el-GR" dirty="0"/>
              <a:t>τα πρώτα πειραματικά δεδομένα που έγιναν φάνηκε ότι ένα </a:t>
            </a:r>
            <a:r>
              <a:rPr lang="en-US" dirty="0"/>
              <a:t>db</a:t>
            </a:r>
            <a:r>
              <a:rPr lang="el-GR" dirty="0"/>
              <a:t>/</a:t>
            </a:r>
            <a:r>
              <a:rPr lang="en-US" dirty="0"/>
              <a:t>db</a:t>
            </a:r>
            <a:r>
              <a:rPr lang="el-GR" dirty="0"/>
              <a:t> ποντίκι δηλαδή ένα ποντίκι με γονίδιο του σακχαρώδους διαβήτη αν παραβιώσει με ένα φυσιολογικό το πρώτο παραμένει ως έχει ενώ το φυσιολογικό πεθαίνει από ασιτία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421720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t>CRH, ACTH, Leptin, cortisol</a:t>
            </a:r>
            <a:r>
              <a:rPr lang="el-GR" sz="4000" b="1" dirty="0" smtClean="0"/>
              <a:t>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Το </a:t>
            </a:r>
            <a:r>
              <a:rPr lang="el-GR" sz="2200" dirty="0"/>
              <a:t>σύστημα </a:t>
            </a:r>
            <a:r>
              <a:rPr lang="en-US" sz="2200" dirty="0" smtClean="0"/>
              <a:t>CRH</a:t>
            </a:r>
            <a:r>
              <a:rPr lang="el-GR" sz="2200" dirty="0" smtClean="0"/>
              <a:t> </a:t>
            </a:r>
            <a:r>
              <a:rPr lang="el-GR" sz="2200" dirty="0"/>
              <a:t>αλληλεπιδρά με αυτό της λεπτίνης αφού χορήγηση του ανταγωνιστή </a:t>
            </a:r>
            <a:r>
              <a:rPr lang="el-GR" sz="2200" dirty="0" smtClean="0"/>
              <a:t>του </a:t>
            </a:r>
            <a:r>
              <a:rPr lang="en-US" sz="2200" dirty="0" smtClean="0"/>
              <a:t>CRH </a:t>
            </a:r>
            <a:r>
              <a:rPr lang="el-GR" sz="2200" dirty="0" smtClean="0"/>
              <a:t>(</a:t>
            </a:r>
            <a:r>
              <a:rPr lang="en-US" sz="2200" dirty="0" smtClean="0"/>
              <a:t>a </a:t>
            </a:r>
            <a:r>
              <a:rPr lang="en-US" sz="2200" dirty="0"/>
              <a:t>helical </a:t>
            </a:r>
            <a:r>
              <a:rPr lang="en-US" sz="2200" dirty="0" smtClean="0"/>
              <a:t>CRH</a:t>
            </a:r>
            <a:r>
              <a:rPr lang="el-GR" sz="2200" dirty="0" smtClean="0"/>
              <a:t>) </a:t>
            </a:r>
            <a:r>
              <a:rPr lang="el-GR" sz="2200" dirty="0"/>
              <a:t>αναστέλλει τη καταστολή της όρεξης μετά από χορήγηση εξωγενούς λεπτίνης.  Μέτρηση δε των επιπέδων </a:t>
            </a:r>
            <a:r>
              <a:rPr lang="en-US" sz="2200" dirty="0"/>
              <a:t>ACTH</a:t>
            </a:r>
            <a:r>
              <a:rPr lang="el-GR" sz="2200" dirty="0"/>
              <a:t> και κορτιζόλης και σύγκριση με αυτά της λεπτίνης έδειξαν μια σαφή αντίστροφη σχέση μεταξύ τους.  Αντίστροφα η λεπτίνη φαίνεται να εμπλέκεται και στη ρύθμιση του άξονα υποθαλάμου-υπόφυσης-επινεφριδίων διότι χορήγηση λεπτίνης σε παχύσαρκα ποντίκια </a:t>
            </a:r>
            <a:r>
              <a:rPr lang="en-US" sz="2200" dirty="0"/>
              <a:t>ob</a:t>
            </a:r>
            <a:r>
              <a:rPr lang="el-GR" sz="2200" dirty="0"/>
              <a:t>/</a:t>
            </a:r>
            <a:r>
              <a:rPr lang="en-US" sz="2200" dirty="0"/>
              <a:t>ob</a:t>
            </a:r>
            <a:r>
              <a:rPr lang="el-GR" sz="2200" dirty="0"/>
              <a:t> διορθώνει την αυξημένη κορτικοστερόνη στον ορό ενώ αντισώματα κατά </a:t>
            </a:r>
            <a:r>
              <a:rPr lang="el-GR" sz="2200" dirty="0" smtClean="0"/>
              <a:t>του </a:t>
            </a:r>
            <a:r>
              <a:rPr lang="en-US" sz="2200" dirty="0" smtClean="0"/>
              <a:t>CRH</a:t>
            </a:r>
            <a:r>
              <a:rPr lang="el-GR" sz="2200" dirty="0" smtClean="0"/>
              <a:t> </a:t>
            </a:r>
            <a:r>
              <a:rPr lang="el-GR" sz="2200" dirty="0"/>
              <a:t>μειώνουν την ανορεκτική δράση της λεπτίνης.  Η πληθώρα των υποδοχέων λεπτίνης στο παρακοιλιακό πυρήνα στα κύτταρα που παράγουν </a:t>
            </a:r>
            <a:r>
              <a:rPr lang="el-GR" sz="2200" dirty="0" smtClean="0"/>
              <a:t>τον υποθαλαμικό </a:t>
            </a:r>
            <a:r>
              <a:rPr lang="en-US" sz="2200" dirty="0"/>
              <a:t>CRH</a:t>
            </a:r>
            <a:r>
              <a:rPr lang="el-GR" sz="2200" dirty="0"/>
              <a:t> ενισχύει την υποψηφιότητα </a:t>
            </a:r>
            <a:r>
              <a:rPr lang="el-GR" sz="2200" dirty="0" smtClean="0"/>
              <a:t>της </a:t>
            </a:r>
            <a:r>
              <a:rPr lang="el-GR" sz="2200" dirty="0"/>
              <a:t>στο ρυθμιστικό της </a:t>
            </a:r>
            <a:r>
              <a:rPr lang="el-GR" sz="2200" dirty="0" smtClean="0"/>
              <a:t>ρόλο.</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981746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 ACTH, Leptin, cortisol</a:t>
            </a:r>
            <a:r>
              <a:rPr lang="el-GR" dirty="0"/>
              <a:t> </a:t>
            </a:r>
            <a:r>
              <a:rPr lang="el-GR" sz="32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Πράγματι η λεπτίνη προλαμβάνει την αύξηση των κορτικοστεροειδών και της </a:t>
            </a:r>
            <a:r>
              <a:rPr lang="en-US" dirty="0"/>
              <a:t>ACTH</a:t>
            </a:r>
            <a:r>
              <a:rPr lang="el-GR" dirty="0"/>
              <a:t> κατόπιν ασιτίας πιθανά μέσω αναστολής της έκλυσης </a:t>
            </a:r>
            <a:r>
              <a:rPr lang="en-US" dirty="0"/>
              <a:t>CRH</a:t>
            </a:r>
            <a:r>
              <a:rPr lang="el-GR" dirty="0"/>
              <a:t>.  </a:t>
            </a:r>
            <a:endParaRPr lang="el-GR" dirty="0" smtClean="0"/>
          </a:p>
          <a:p>
            <a:r>
              <a:rPr lang="el-GR" dirty="0" smtClean="0"/>
              <a:t>Με </a:t>
            </a:r>
            <a:r>
              <a:rPr lang="el-GR" dirty="0"/>
              <a:t>τη χρήση των ποντικιών </a:t>
            </a:r>
            <a:r>
              <a:rPr lang="en-US" dirty="0"/>
              <a:t>CRHKO</a:t>
            </a:r>
            <a:r>
              <a:rPr lang="el-GR" dirty="0"/>
              <a:t>,  </a:t>
            </a:r>
            <a:r>
              <a:rPr lang="en-US" dirty="0"/>
              <a:t>CRHR</a:t>
            </a:r>
            <a:r>
              <a:rPr lang="el-GR" dirty="0"/>
              <a:t>1</a:t>
            </a:r>
            <a:r>
              <a:rPr lang="en-US" dirty="0"/>
              <a:t>KO</a:t>
            </a:r>
            <a:r>
              <a:rPr lang="el-GR" dirty="0"/>
              <a:t> και </a:t>
            </a:r>
            <a:r>
              <a:rPr lang="en-US" dirty="0"/>
              <a:t>CRHR</a:t>
            </a:r>
            <a:r>
              <a:rPr lang="el-GR" dirty="0"/>
              <a:t>2</a:t>
            </a:r>
            <a:r>
              <a:rPr lang="en-US" dirty="0"/>
              <a:t>KO</a:t>
            </a:r>
            <a:r>
              <a:rPr lang="el-GR" dirty="0"/>
              <a:t>, μελετάται η σχέση λεπτίνης και </a:t>
            </a:r>
            <a:r>
              <a:rPr lang="en-US" dirty="0"/>
              <a:t>CRH</a:t>
            </a:r>
            <a:r>
              <a:rPr lang="el-GR" dirty="0"/>
              <a:t>.  </a:t>
            </a:r>
            <a:endParaRPr lang="el-GR" dirty="0" smtClean="0"/>
          </a:p>
          <a:p>
            <a:r>
              <a:rPr lang="el-GR" b="1" dirty="0" smtClean="0"/>
              <a:t>Ακόμα </a:t>
            </a:r>
            <a:r>
              <a:rPr lang="el-GR" b="1" dirty="0"/>
              <a:t>δεν έχει διευκρινιστεί αν η δράση της λεπτίνης στον άξονα υποθαλάμου-υπόφυσης-επινεφριδίων γίνεται κυρίως στο υποθαλαμικό επίπεδο ή αν γίνεται έμμεσα δρώντας πιο περιφερικά.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326011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Οπιοειδή </a:t>
            </a:r>
            <a:r>
              <a:rPr lang="el-GR" sz="3200" b="0" dirty="0" smtClean="0"/>
              <a:t>1/2</a:t>
            </a:r>
            <a:endParaRPr lang="en-US" sz="3200" b="0" dirty="0"/>
          </a:p>
        </p:txBody>
      </p:sp>
      <p:sp>
        <p:nvSpPr>
          <p:cNvPr id="3" name="2 - Θέση περιεχομένου"/>
          <p:cNvSpPr>
            <a:spLocks noGrp="1"/>
          </p:cNvSpPr>
          <p:nvPr>
            <p:ph idx="1"/>
          </p:nvPr>
        </p:nvSpPr>
        <p:spPr>
          <a:xfrm>
            <a:off x="457200" y="1196752"/>
            <a:ext cx="8363272" cy="5328592"/>
          </a:xfrm>
        </p:spPr>
        <p:txBody>
          <a:bodyPr>
            <a:noAutofit/>
          </a:bodyPr>
          <a:lstStyle/>
          <a:p>
            <a:pPr marL="0" indent="0">
              <a:buNone/>
            </a:pPr>
            <a:r>
              <a:rPr lang="el-GR" sz="2200" dirty="0" smtClean="0"/>
              <a:t>Τα πεπτίδια που προέρχονται από τη προοπιομελανοκορτίνη </a:t>
            </a:r>
            <a:r>
              <a:rPr lang="en-US" sz="2200" dirty="0" smtClean="0"/>
              <a:t>POMC</a:t>
            </a:r>
            <a:r>
              <a:rPr lang="el-GR" sz="2200" dirty="0" smtClean="0"/>
              <a:t> είναι η </a:t>
            </a:r>
            <a:r>
              <a:rPr lang="en-US" sz="2200" dirty="0" smtClean="0"/>
              <a:t>ACTH</a:t>
            </a:r>
            <a:r>
              <a:rPr lang="el-GR" sz="2200" dirty="0" smtClean="0"/>
              <a:t>, η α-</a:t>
            </a:r>
            <a:r>
              <a:rPr lang="en-US" sz="2200" dirty="0" smtClean="0"/>
              <a:t>MSH</a:t>
            </a:r>
            <a:r>
              <a:rPr lang="el-GR" sz="2200" dirty="0" smtClean="0"/>
              <a:t> και το ενδογενές οπιοειδές β-ενδορφίνη.  </a:t>
            </a:r>
          </a:p>
          <a:p>
            <a:r>
              <a:rPr lang="el-GR" sz="2200" dirty="0" smtClean="0"/>
              <a:t>Απάλειψη του γονιδίου της </a:t>
            </a:r>
            <a:r>
              <a:rPr lang="en-US" sz="2200" dirty="0" smtClean="0"/>
              <a:t>POMC</a:t>
            </a:r>
            <a:r>
              <a:rPr lang="el-GR" sz="2200" dirty="0" smtClean="0"/>
              <a:t> οδηγεί στη δημιουργία ποντικιών που δεν παράγουν </a:t>
            </a:r>
            <a:r>
              <a:rPr lang="en-US" sz="2200" dirty="0" smtClean="0"/>
              <a:t>ACTH</a:t>
            </a:r>
            <a:r>
              <a:rPr lang="el-GR" sz="2200" dirty="0" smtClean="0"/>
              <a:t>.  Τα ποντίκια αυτά εμφανίζουν φλοιοεπινεφριδιακή ανεπάρκεια που συνοδεύεται από αύξηση του σωματικού βάρους.  Τα επίπεδα λεπτίνης είναι επίσης αυξημένα πιθανά ως μηχανισμός αντίδρασης για να αναπληρωθεί η έλλειψη των </a:t>
            </a:r>
            <a:r>
              <a:rPr lang="en-US" sz="2200" dirty="0" smtClean="0"/>
              <a:t>POMC</a:t>
            </a:r>
            <a:r>
              <a:rPr lang="el-GR" sz="2200" dirty="0" smtClean="0"/>
              <a:t> πεπτιδίων. Τα ζώα έχουν φυσιολογικό βάρος, χαμηλά επίπεδα </a:t>
            </a:r>
            <a:r>
              <a:rPr lang="en-US" sz="2200" dirty="0" smtClean="0"/>
              <a:t>POMC</a:t>
            </a:r>
            <a:r>
              <a:rPr lang="el-GR" sz="2200" dirty="0" smtClean="0"/>
              <a:t> πεπτιδίων και αυξημένα επίπεδα λεπτίνης υποδηλώνοντας ότι η λεπτίνη αναπληρώνει επαρκώς τη μερική έλλειψη νευροπεπτιδίων.  </a:t>
            </a:r>
          </a:p>
          <a:p>
            <a:r>
              <a:rPr lang="el-GR" sz="2200" dirty="0" smtClean="0"/>
              <a:t>Είναι σημαντικό ότι η παχυσαρκία στα </a:t>
            </a:r>
            <a:r>
              <a:rPr lang="en-US" sz="2200" dirty="0" smtClean="0"/>
              <a:t>POMCKO</a:t>
            </a:r>
            <a:r>
              <a:rPr lang="el-GR" sz="2200" dirty="0" smtClean="0"/>
              <a:t> ζώα μπορεί να αντιστραφεί με χορήγηση α-</a:t>
            </a:r>
            <a:r>
              <a:rPr lang="en-US" sz="2200" dirty="0" smtClean="0"/>
              <a:t>MSH</a:t>
            </a:r>
            <a:r>
              <a:rPr lang="el-GR" sz="22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710671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Οπιοειδή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Τα οπιοειδή φαίνεται ότι ενέχουν σημαντικό ρόλο στη ρύθμιση του άξονα υποθαλάμου-υπόφυση-επινεφρίδια.  </a:t>
            </a:r>
          </a:p>
          <a:p>
            <a:r>
              <a:rPr lang="el-GR" sz="2200" dirty="0" smtClean="0"/>
              <a:t>Πράγματι τα οπιοειδή έχουν άμεση επίδραση στα επίπεδα </a:t>
            </a:r>
            <a:r>
              <a:rPr lang="en-US" sz="2200" dirty="0" smtClean="0"/>
              <a:t>ACTH</a:t>
            </a:r>
            <a:r>
              <a:rPr lang="el-GR" sz="2200" dirty="0" smtClean="0"/>
              <a:t> και σε πειράματα με ποντίκια που είχαν απαλειφθεί οι οπιοειδείς υποδοχείς κ, μ και δ δεν παρατηρήθηκε καμιά μεταβολή στα επίπεδα λεπτίνης. </a:t>
            </a:r>
          </a:p>
          <a:p>
            <a:r>
              <a:rPr lang="el-GR" sz="2200" dirty="0" smtClean="0"/>
              <a:t>Δυστυχώς η έρευνα για το καθορισμό του ρόλου των οπιοειδών στη νεότερη θεώρηση της ρύθμισης της πρόσληψης τροφής είναι ακόμα στα αρχικά στάδια και πολλά δεν μπορούμε να πούμε ακόμα.</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977421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Γλυκοκορτικοειδή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Φαίνεται </a:t>
            </a:r>
            <a:r>
              <a:rPr lang="el-GR" sz="2200" dirty="0"/>
              <a:t>ότι και τα γλυκοκορτικοειδή ρυθμίζουν σημαντικά την ενεργειακή ισορροπία.  Οι άξονες ομοιοστασίας κορτιζόλης και σωματικού λίπους επηρεάζονται αμφίδρομα.  </a:t>
            </a:r>
            <a:endParaRPr lang="el-GR" sz="2200" dirty="0" smtClean="0"/>
          </a:p>
          <a:p>
            <a:r>
              <a:rPr lang="el-GR" sz="2200" dirty="0" smtClean="0"/>
              <a:t>Η </a:t>
            </a:r>
            <a:r>
              <a:rPr lang="el-GR" sz="2200" dirty="0"/>
              <a:t>ενδογενής και εξωγενής υπερκορτιζολαιμία οδηγεί δε σε αύξηση της όρεξης, παχυσαρκία και διαταραχές της κατανομής του λίπους με εμφάνιση πανσεληνοειδούς προσωπείου και κεντρομερικής παχυσαρκίας.  Σε αντίθεση η φλοιοεπινεφριδιακή ανεπάρκεια προκαλεί ανορεξία με απίσχναση ενώ αναπλήρωση των ενδογενών γλυκοκορτικοειδών προλαμβάνει ή αναστρέφει την εμφάνιση της απίσχνασης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120063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Γλυκοκορτικοειδή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Από </a:t>
            </a:r>
            <a:r>
              <a:rPr lang="el-GR" sz="2200" dirty="0"/>
              <a:t>την </a:t>
            </a:r>
            <a:r>
              <a:rPr lang="el-GR" sz="2200" dirty="0" smtClean="0"/>
              <a:t>άλλη πλευρά, κάθε </a:t>
            </a:r>
            <a:r>
              <a:rPr lang="el-GR" sz="2200" dirty="0"/>
              <a:t>παχυσαρκία ανεξαρτήτως αιτιολογίας εκλαμβάνεται από τον οργανισμό ως στρεσογόνο ερέθισμα με αποτέλεσμα τα παχύσαρκα ποντίκια </a:t>
            </a:r>
            <a:r>
              <a:rPr lang="en-US" sz="2200" dirty="0"/>
              <a:t>ob</a:t>
            </a:r>
            <a:r>
              <a:rPr lang="el-GR" sz="2200" dirty="0"/>
              <a:t>/</a:t>
            </a:r>
            <a:r>
              <a:rPr lang="en-US" sz="2200" dirty="0"/>
              <a:t>ob</a:t>
            </a:r>
            <a:r>
              <a:rPr lang="el-GR" sz="2200" dirty="0"/>
              <a:t> να έχουν υψηλά επίπεδα γλυκοκορτικοειδών δηλαδή η σχέση </a:t>
            </a:r>
            <a:r>
              <a:rPr lang="el-GR" sz="2200" dirty="0" smtClean="0"/>
              <a:t>γλυκοκορτικοειδών </a:t>
            </a:r>
            <a:r>
              <a:rPr lang="el-GR" sz="2200" dirty="0"/>
              <a:t>και σωματικού βάρους-σωματικού λίπους είναι εξαιρετικά πολύπλοκη και δεν οφείλεται μόνο στην ενεργοποίηση της μεταγραφής της λεπτίνης από τα γλυκοκορτικοειδή αλλά και στη συνυπάρχουσα υπερινσουλιναιμία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757991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Γλυκοκορτικοειδή </a:t>
            </a:r>
            <a:r>
              <a:rPr lang="el-GR" sz="3200" b="0" dirty="0" smtClean="0"/>
              <a:t>3/3</a:t>
            </a:r>
            <a:endParaRPr lang="en-US" b="1" dirty="0">
              <a:solidFill>
                <a:srgbClr val="002060"/>
              </a:solidFill>
            </a:endParaRPr>
          </a:p>
        </p:txBody>
      </p:sp>
      <p:sp>
        <p:nvSpPr>
          <p:cNvPr id="3" name="2 - Θέση περιεχομένου"/>
          <p:cNvSpPr>
            <a:spLocks noGrp="1"/>
          </p:cNvSpPr>
          <p:nvPr>
            <p:ph idx="1"/>
          </p:nvPr>
        </p:nvSpPr>
        <p:spPr/>
        <p:txBody>
          <a:bodyPr>
            <a:normAutofit fontScale="92500"/>
          </a:bodyPr>
          <a:lstStyle/>
          <a:p>
            <a:r>
              <a:rPr lang="el-GR" dirty="0"/>
              <a:t>Έχουν εντοπιστεί </a:t>
            </a:r>
            <a:r>
              <a:rPr lang="el-GR" dirty="0" smtClean="0"/>
              <a:t>στοιχεία απόκρισης </a:t>
            </a:r>
            <a:r>
              <a:rPr lang="el-GR" dirty="0"/>
              <a:t>στα γλυκοκορτικοειδή στο προαγωγέα της </a:t>
            </a:r>
            <a:r>
              <a:rPr lang="el-GR" dirty="0" smtClean="0"/>
              <a:t>λεπτίνης. Οξεία </a:t>
            </a:r>
            <a:r>
              <a:rPr lang="el-GR" dirty="0"/>
              <a:t>αύξηση των επιπέδων των γλυκοκορτικοειδών συνοδεύεται από μεταγραφική ενεργοποίηση του γονιδίου της λεπτίνης και επίσης αύξηση των επιπέδων της στο πλάσμα πράγμα που από μόνο του συνεπάγεται ελάττωση της όρεξης αλλά και του σωματικού βάρους.</a:t>
            </a:r>
          </a:p>
          <a:p>
            <a:r>
              <a:rPr lang="el-GR" dirty="0" smtClean="0"/>
              <a:t>Εντούτοις, η </a:t>
            </a:r>
            <a:r>
              <a:rPr lang="el-GR" dirty="0"/>
              <a:t>χρόνια </a:t>
            </a:r>
            <a:r>
              <a:rPr lang="el-GR" dirty="0"/>
              <a:t>υπερκορτιζολαιμία</a:t>
            </a:r>
            <a:r>
              <a:rPr lang="el-GR" dirty="0"/>
              <a:t> δεν προκαλεί αξιόλογη αύξηση των επιπέδων λεπτίνης ενώ η συνυπάρχουσα υπερινσουλιναιμία ασκεί διεγερτική επίδραση στον υποθάλαμο και τα δεδομένα αυτά καταδεικνύουν πόσο μεγάλη είναι η πολυπλοκότητα του συστήματος ρύθμισης του σωματικού βάρους σε σχέση με το σωματικό λίπος.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4114531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ινσουλίνη είναι μια άλλη ουσία που αυξάνει τη μεταγραφή του γονιδίου της λεπτίνης η οποία καταστέλλει την όρεξη.  Αντίσταση στην ινσουλίνη έχει σαν αποτέλεσμα ελάττωση των επιπέδων της λεπτίνης στο αίμα και ως εκ τούτου άρση της καταστολής του υποθαλαμικού κέντρου όρεξης, αυξημένη πρόσληψη τροφής και τελικά παχυσαρκία.  </a:t>
            </a:r>
            <a:endParaRPr lang="el-GR" sz="2200" dirty="0" smtClean="0"/>
          </a:p>
          <a:p>
            <a:r>
              <a:rPr lang="el-GR" sz="2200" dirty="0" smtClean="0"/>
              <a:t>Φαίνεται </a:t>
            </a:r>
            <a:r>
              <a:rPr lang="el-GR" sz="2200" dirty="0"/>
              <a:t>ότι η παχυσαρκία που συνοδεύει το σακχαρώδη διαβήτη των ενηλίκων, το σύνδρομο των πολυκυστικών ωοθηκών και το σύνδρομο Χ οφείλεται σε διαταραχές στη παραγωγή και βιολογική δράση της λεπτίνης λόγω της ανάπτυξης αντίστασης στην ινσουλίνη</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179859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sz="2200" dirty="0" smtClean="0"/>
              <a:t>Όπως </a:t>
            </a:r>
            <a:r>
              <a:rPr lang="el-GR" sz="2200" dirty="0"/>
              <a:t>είναι δε γνωστό η ινσουλίνη ασκεί τη βιολογική της δράση μέσω μεμβρανικού υποδοχέα ο οποίος συνδέεται ενδοκυτταρικά με τις </a:t>
            </a:r>
            <a:r>
              <a:rPr lang="el-GR" sz="2200" dirty="0" smtClean="0"/>
              <a:t>πρωτεΐνες </a:t>
            </a:r>
            <a:r>
              <a:rPr lang="en-US" sz="2200" dirty="0"/>
              <a:t>IRS</a:t>
            </a:r>
            <a:r>
              <a:rPr lang="el-GR" sz="2200" dirty="0"/>
              <a:t>-1 και </a:t>
            </a:r>
            <a:r>
              <a:rPr lang="en-US" sz="2200" dirty="0"/>
              <a:t>IRS</a:t>
            </a:r>
            <a:r>
              <a:rPr lang="el-GR" sz="2200" dirty="0"/>
              <a:t>-2. Οι </a:t>
            </a:r>
            <a:r>
              <a:rPr lang="el-GR" sz="2200" dirty="0" smtClean="0"/>
              <a:t>πρωτεΐνες </a:t>
            </a:r>
            <a:r>
              <a:rPr lang="el-GR" sz="2200" dirty="0"/>
              <a:t>αυτές φωσφορυλιώνονται και ενεργοποιούνται μόνο όταν η ινσουλίνη μπει στον υποδοχέα της.  Απάλειψη του γονιδίου </a:t>
            </a:r>
            <a:r>
              <a:rPr lang="en-US" sz="2200" dirty="0"/>
              <a:t>IRS</a:t>
            </a:r>
            <a:r>
              <a:rPr lang="el-GR" sz="2200" dirty="0"/>
              <a:t>-2 στα πειραματόζωα έχει σαν αποτέλεσμα αυξημένη πρόσληψη τροφής και παχυσαρκία και παραδόξως αυξημένα επίπεδα λεπτίνης στο πλάσμα.  Ο δε υποθάλαμος των </a:t>
            </a:r>
            <a:r>
              <a:rPr lang="en-US" sz="2200" dirty="0"/>
              <a:t>IRS</a:t>
            </a:r>
            <a:r>
              <a:rPr lang="el-GR" sz="2200" dirty="0"/>
              <a:t>-2ΚΟ ποντικιών δεν ανταποκρίνεται στη λεπτίνη και επομένως αυτά αναπτύσσουν παχυσαρκία.  Η έλλειψη απάντησης στη λεπτίνη επιβεβαιώνει </a:t>
            </a:r>
            <a:r>
              <a:rPr lang="el-GR" sz="2200" b="1" dirty="0"/>
              <a:t>την υπόθεση ότι οι παχυσαρκίες σχετίζονται με την αντίσταση στην ινσουλίνη αναπτύσσοντας ως επακόλουθο την αντίσταση του υποθαλάμου αλλά και του λιπώδους ιστού στην ινσουλίνη και στη κατασταλτική δράση της λεπτίνης.</a:t>
            </a:r>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962406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Άλλα νευροπεπτίδια</a:t>
            </a:r>
            <a:endParaRPr lang="en-US"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Όπως </a:t>
            </a:r>
            <a:r>
              <a:rPr lang="el-GR" dirty="0"/>
              <a:t>όμως έχουμε ήδη αναφέρει εκτός από αυτές τις ουσίες, διάφορα νευροπεπτίδια ρυθμίζουν τον άξονα υποθαλάμου-υπόφυσης και επινεφριδίου όπως είναι η αντιδιουρητική </a:t>
            </a:r>
            <a:r>
              <a:rPr lang="el-GR" dirty="0" smtClean="0"/>
              <a:t>(αργινίνη βαζοπρεσίνη, </a:t>
            </a:r>
            <a:r>
              <a:rPr lang="en-US" dirty="0" smtClean="0"/>
              <a:t>AVP</a:t>
            </a:r>
            <a:r>
              <a:rPr lang="el-GR" dirty="0" smtClean="0"/>
              <a:t>) αλλά </a:t>
            </a:r>
            <a:r>
              <a:rPr lang="el-GR" dirty="0"/>
              <a:t>και η ωκυτοκίνη.  </a:t>
            </a:r>
            <a:endParaRPr lang="el-GR" dirty="0" smtClean="0"/>
          </a:p>
          <a:p>
            <a:r>
              <a:rPr lang="el-GR" dirty="0" smtClean="0"/>
              <a:t>Παρά </a:t>
            </a:r>
            <a:r>
              <a:rPr lang="el-GR" dirty="0"/>
              <a:t>τη σημασία τους όμως στη παραγωγή </a:t>
            </a:r>
            <a:r>
              <a:rPr lang="en-US" dirty="0"/>
              <a:t>CRH</a:t>
            </a:r>
            <a:r>
              <a:rPr lang="el-GR" dirty="0"/>
              <a:t>, </a:t>
            </a:r>
            <a:r>
              <a:rPr lang="en-US" dirty="0"/>
              <a:t>POMC</a:t>
            </a:r>
            <a:r>
              <a:rPr lang="el-GR" dirty="0"/>
              <a:t>, </a:t>
            </a:r>
            <a:r>
              <a:rPr lang="en-US" dirty="0"/>
              <a:t>ACTH</a:t>
            </a:r>
            <a:r>
              <a:rPr lang="el-GR" dirty="0"/>
              <a:t> και κορτιζόλης, ποντίκια από τα οποία έχουν απαλειφθεί τα γονίδια αυτά παρουσιάζουν μεν προβλήματα στη διαμόρφωση της μνήμης αλλά όχι και στο σωματικό βάρος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08597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Πειραματικά μοντέλα</a:t>
            </a:r>
            <a:r>
              <a:rPr lang="en-US" sz="4000" b="1" dirty="0" smtClean="0"/>
              <a:t> </a:t>
            </a:r>
            <a:r>
              <a:rPr lang="el-GR" sz="3200" b="0" dirty="0" smtClean="0"/>
              <a:t>2</a:t>
            </a:r>
            <a:r>
              <a:rPr lang="en-US" sz="3200" b="0" dirty="0" smtClean="0"/>
              <a:t>/</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smtClean="0"/>
              <a:t>Όταν </a:t>
            </a:r>
            <a:r>
              <a:rPr lang="el-GR" dirty="0"/>
              <a:t>το </a:t>
            </a:r>
            <a:r>
              <a:rPr lang="en-US" dirty="0"/>
              <a:t>ob</a:t>
            </a:r>
            <a:r>
              <a:rPr lang="el-GR" dirty="0"/>
              <a:t>/</a:t>
            </a:r>
            <a:r>
              <a:rPr lang="en-US" dirty="0"/>
              <a:t>ob</a:t>
            </a:r>
            <a:r>
              <a:rPr lang="el-GR" dirty="0"/>
              <a:t> ποντίκι παραβιώσει </a:t>
            </a:r>
            <a:r>
              <a:rPr lang="el-GR" dirty="0" smtClean="0"/>
              <a:t>με ένα </a:t>
            </a:r>
            <a:r>
              <a:rPr lang="el-GR" dirty="0"/>
              <a:t>φυσιολογικό το πρώτο τρώει ελαφρά λιγότερο </a:t>
            </a:r>
            <a:r>
              <a:rPr lang="el-GR" dirty="0" smtClean="0"/>
              <a:t>από ότι </a:t>
            </a:r>
            <a:r>
              <a:rPr lang="el-GR" dirty="0"/>
              <a:t>μόνο του ενώ το φυσιολογικό </a:t>
            </a:r>
            <a:r>
              <a:rPr lang="el-GR" dirty="0" smtClean="0"/>
              <a:t>δεν επηρεάζεται</a:t>
            </a:r>
            <a:r>
              <a:rPr lang="el-GR" dirty="0"/>
              <a:t>.  Φαίνεται </a:t>
            </a:r>
            <a:r>
              <a:rPr lang="el-GR" dirty="0" smtClean="0"/>
              <a:t>ότι </a:t>
            </a:r>
            <a:r>
              <a:rPr lang="el-GR" dirty="0"/>
              <a:t>υπάρχει ένας παράγοντας κορεσμού τον οποίο δεν καταφέρνουν να παράγουν όσα ποντίκια είναι </a:t>
            </a:r>
            <a:r>
              <a:rPr lang="en-US" dirty="0"/>
              <a:t>ob</a:t>
            </a:r>
            <a:r>
              <a:rPr lang="el-GR" dirty="0"/>
              <a:t>/</a:t>
            </a:r>
            <a:r>
              <a:rPr lang="en-US" dirty="0"/>
              <a:t>ob</a:t>
            </a:r>
            <a:r>
              <a:rPr lang="el-GR" dirty="0"/>
              <a:t> ενώ όσα ποντίκια είναι </a:t>
            </a:r>
            <a:r>
              <a:rPr lang="en-US" dirty="0"/>
              <a:t>db</a:t>
            </a:r>
            <a:r>
              <a:rPr lang="el-GR" dirty="0"/>
              <a:t>/</a:t>
            </a:r>
            <a:r>
              <a:rPr lang="en-US" dirty="0"/>
              <a:t>db</a:t>
            </a:r>
            <a:r>
              <a:rPr lang="el-GR" dirty="0"/>
              <a:t> το παράγουν μεν αλλά έχουν αναπτύξει αντίσταση στη δράση του.  Ο παράγοντας αυτός </a:t>
            </a:r>
            <a:r>
              <a:rPr lang="el-GR" dirty="0" smtClean="0"/>
              <a:t>έκανε </a:t>
            </a:r>
            <a:r>
              <a:rPr lang="el-GR" dirty="0"/>
              <a:t>εντύπωση στα πρώτα πειραματικά δεδομένα από τη περασμένη τουλάχιστον δεκαετία και πλέον έχει ταυτιστεί με ένα γνωστό μόριο, το μόριο της λεπτίνης.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5624413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Γκρελίνη</a:t>
            </a:r>
            <a:endParaRPr lang="en-US" sz="4000" b="1" dirty="0"/>
          </a:p>
        </p:txBody>
      </p:sp>
      <p:sp>
        <p:nvSpPr>
          <p:cNvPr id="3" name="2 - Θέση περιεχομένου"/>
          <p:cNvSpPr>
            <a:spLocks noGrp="1"/>
          </p:cNvSpPr>
          <p:nvPr>
            <p:ph idx="1"/>
          </p:nvPr>
        </p:nvSpPr>
        <p:spPr/>
        <p:txBody>
          <a:bodyPr>
            <a:normAutofit lnSpcReduction="10000"/>
          </a:bodyPr>
          <a:lstStyle/>
          <a:p>
            <a:r>
              <a:rPr lang="el-GR" dirty="0"/>
              <a:t>Είναι ενδιαφέρον ότι διαταραχές στη ρύθμιση του σωματικού βάρους παρατηρήθηκαν σε μοντέλα απάλειψης άλλων γονιδίων που σχετίζονται πιο άμεσα με τον ενδιάμεσο μεταβολισμό.</a:t>
            </a:r>
          </a:p>
          <a:p>
            <a:r>
              <a:rPr lang="el-GR" dirty="0"/>
              <a:t>Η γκρελίνη τέλος που παράγεται </a:t>
            </a:r>
            <a:r>
              <a:rPr lang="el-GR" dirty="0" smtClean="0"/>
              <a:t>από τον </a:t>
            </a:r>
            <a:r>
              <a:rPr lang="el-GR" dirty="0"/>
              <a:t>υποθάλαμο αλλά και σε μεγαλύτερα ποσά στο στομαχικό επιθήλιο προσδένεται στον υποδοχέα έκλυσης αυξητικής ορμόνης που εκφράζεται στον υποθάλαμο και εκτός από τη ρύθμιση της αυξητικής ρυθμίζει την όρεξη.  </a:t>
            </a:r>
            <a:endParaRPr lang="el-GR" dirty="0" smtClean="0"/>
          </a:p>
          <a:p>
            <a:r>
              <a:rPr lang="el-GR" dirty="0" smtClean="0"/>
              <a:t>Τα </a:t>
            </a:r>
            <a:r>
              <a:rPr lang="el-GR" dirty="0"/>
              <a:t>επίπεδα της γκρελίνης αυξάνονται κατά τη νηστεία και χορήγηση της προκαλεί παχυσαρκία με ταυτόχρονη ελάττωση του βασικού μεταβολισμού λίπους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495302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b="1" dirty="0" smtClean="0"/>
              <a:t>Η </a:t>
            </a:r>
            <a:r>
              <a:rPr lang="el-GR" b="1" dirty="0"/>
              <a:t>ρύθμιση του σωματικού βάρους γίνεται κεντρικά μέσω του υποθαλάμου και περιφερικά μέσω ρύθμισης του ενδιάμεσου μεταβολισμού. </a:t>
            </a:r>
          </a:p>
          <a:p>
            <a:r>
              <a:rPr lang="el-GR" b="1" dirty="0"/>
              <a:t>Το σύστημα ρύθμισης του σωματικού βάρους είναι πολυπαραγοντιακό, απαρτίζεται από νευροπεπτίδια αλλά και στεροειδείς ορμόνες.  </a:t>
            </a:r>
          </a:p>
          <a:p>
            <a:r>
              <a:rPr lang="el-GR" dirty="0"/>
              <a:t>Αλληλεπιδρά δε με τους άξονες του στρες και της αναπαραγωγής.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079765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dirty="0" smtClean="0"/>
              <a:t>Ισχυρότερη </a:t>
            </a:r>
            <a:r>
              <a:rPr lang="el-GR" dirty="0"/>
              <a:t>επίδραση στη μείωση του ρυθμού πρόσληψης τροφής και σωματικού βάρους </a:t>
            </a:r>
            <a:r>
              <a:rPr lang="el-GR" b="1" dirty="0"/>
              <a:t>έχει η λεπτίνη και η ουροκορτίνη και ακολουθεί η </a:t>
            </a:r>
            <a:r>
              <a:rPr lang="en-US" b="1" dirty="0"/>
              <a:t>CCK</a:t>
            </a:r>
            <a:r>
              <a:rPr lang="el-GR" b="1" dirty="0"/>
              <a:t>, </a:t>
            </a:r>
            <a:r>
              <a:rPr lang="en-US" b="1" dirty="0"/>
              <a:t>CRH</a:t>
            </a:r>
            <a:r>
              <a:rPr lang="el-GR" b="1" dirty="0"/>
              <a:t>, </a:t>
            </a:r>
            <a:r>
              <a:rPr lang="en-US" b="1" dirty="0"/>
              <a:t>POMC</a:t>
            </a:r>
            <a:r>
              <a:rPr lang="el-GR" b="1" dirty="0"/>
              <a:t>, πεπτίδια </a:t>
            </a:r>
            <a:r>
              <a:rPr lang="en-US" b="1" dirty="0"/>
              <a:t>POMC</a:t>
            </a:r>
            <a:r>
              <a:rPr lang="el-GR" b="1" dirty="0"/>
              <a:t> και ινσουλίνη.  Αύξηση του ρυθμού πρόσληψης τροφής προκαλεί το </a:t>
            </a:r>
            <a:r>
              <a:rPr lang="en-US" b="1" dirty="0"/>
              <a:t>NPY</a:t>
            </a:r>
            <a:r>
              <a:rPr lang="el-GR" b="1" dirty="0"/>
              <a:t>. </a:t>
            </a:r>
          </a:p>
          <a:p>
            <a:r>
              <a:rPr lang="el-GR" dirty="0"/>
              <a:t>Η δημιουργία ζώων από τα οποία έχουν επαλειφθεί συγκεκριμένα γονίδια του νευροενδοκρινικού συστήματος (</a:t>
            </a:r>
            <a:r>
              <a:rPr lang="en-US" dirty="0"/>
              <a:t>knock out animals</a:t>
            </a:r>
            <a:r>
              <a:rPr lang="el-GR" dirty="0"/>
              <a:t>) αναμένεται να προσδώσει ένα γενετικό εργαλείο για τη μελέτη του ρόλου του κάθε μορίου στην αλυσίδα ρύθμισης της ενεργειακής ομοιόστασης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563351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3/3</a:t>
            </a:r>
            <a:endParaRPr lang="en-US" sz="3200" b="0" dirty="0"/>
          </a:p>
        </p:txBody>
      </p:sp>
      <p:sp>
        <p:nvSpPr>
          <p:cNvPr id="3" name="2 - Θέση περιεχομένου"/>
          <p:cNvSpPr>
            <a:spLocks noGrp="1"/>
          </p:cNvSpPr>
          <p:nvPr>
            <p:ph idx="1"/>
          </p:nvPr>
        </p:nvSpPr>
        <p:spPr/>
        <p:txBody>
          <a:bodyPr>
            <a:noAutofit/>
          </a:bodyPr>
          <a:lstStyle/>
          <a:p>
            <a:r>
              <a:rPr lang="el-GR" b="1" dirty="0" smtClean="0"/>
              <a:t>Απάλειψη </a:t>
            </a:r>
            <a:r>
              <a:rPr lang="el-GR" b="1" dirty="0"/>
              <a:t>των γονιδίων αυτών </a:t>
            </a:r>
            <a:r>
              <a:rPr lang="el-GR" dirty="0"/>
              <a:t>μας δίνει σειρά πληροφοριών συχνά απρόσμενων και αποδεικνύει πόσο πολύπλοκο και ευέλικτο σε αλλαγές είναι το ζωτικό αυτό σύστημα. Τα πειραματικά αυτά μοντέλα δίνουν πληροφορίες για τη </a:t>
            </a:r>
            <a:r>
              <a:rPr lang="el-GR" b="1" dirty="0"/>
              <a:t>στενή σχέση ανάμεσα στο σύστημα πρόσληψης, αποθήκευσης, κατανάλωσης ενέργειας με τους άξονες του στρες αλλά και το αναπαραγωγικό </a:t>
            </a:r>
            <a:r>
              <a:rPr lang="el-GR" b="1" dirty="0" smtClean="0"/>
              <a:t>σύστημα. </a:t>
            </a:r>
            <a:r>
              <a:rPr lang="el-GR" dirty="0" smtClean="0"/>
              <a:t>Στο </a:t>
            </a:r>
            <a:r>
              <a:rPr lang="el-GR" dirty="0"/>
              <a:t>μέλλον με τη χρήση των κατά συνθήκη απαλείψεων γονιδίων θα μπορέσουν τα πειραματικά όλα μοντέλα </a:t>
            </a:r>
            <a:r>
              <a:rPr lang="el-GR" dirty="0" smtClean="0"/>
              <a:t>να </a:t>
            </a:r>
            <a:r>
              <a:rPr lang="el-GR" dirty="0"/>
              <a:t>εξομοιωθούν πιο πολύ με πραγματικά νοσήματα όπου η έκφραση ενός γονιδίου απουσιάζει από έναν μόνο </a:t>
            </a:r>
            <a:r>
              <a:rPr lang="el-GR" dirty="0" smtClean="0"/>
              <a:t>ιστό.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753838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Σύσταση λιπιδίων και βιολογικός </a:t>
            </a:r>
            <a:r>
              <a:rPr lang="el-GR" sz="3600" dirty="0"/>
              <a:t>ρ</a:t>
            </a:r>
            <a:r>
              <a:rPr lang="el-GR" sz="3600" b="1" dirty="0" smtClean="0"/>
              <a:t>όλος των διατροφικών </a:t>
            </a:r>
            <a:r>
              <a:rPr lang="el-GR" sz="3600" dirty="0" smtClean="0"/>
              <a:t>λ</a:t>
            </a:r>
            <a:r>
              <a:rPr lang="el-GR" sz="3600" b="1" dirty="0" smtClean="0"/>
              <a:t>ιπιδίων</a:t>
            </a:r>
            <a:endParaRPr lang="en-US" sz="3600" dirty="0"/>
          </a:p>
        </p:txBody>
      </p:sp>
      <p:sp>
        <p:nvSpPr>
          <p:cNvPr id="3" name="2 - Θέση περιεχομένου"/>
          <p:cNvSpPr>
            <a:spLocks noGrp="1"/>
          </p:cNvSpPr>
          <p:nvPr>
            <p:ph idx="1"/>
          </p:nvPr>
        </p:nvSpPr>
        <p:spPr>
          <a:xfrm>
            <a:off x="457200" y="1196752"/>
            <a:ext cx="8507288" cy="5544616"/>
          </a:xfrm>
        </p:spPr>
        <p:txBody>
          <a:bodyPr>
            <a:noAutofit/>
          </a:bodyPr>
          <a:lstStyle/>
          <a:p>
            <a:r>
              <a:rPr lang="el-GR" sz="2200" dirty="0" smtClean="0"/>
              <a:t>Στα </a:t>
            </a:r>
            <a:r>
              <a:rPr lang="el-GR" sz="2200" dirty="0"/>
              <a:t>λιπίδια κατατάσσονται οργανικές ενώσεις που είναι διαλυτές σε οργανικούς διαλύτες, όπως είναι το χλωροφόρμιο, ο αιθέρας και η ακετόνη. Τα μόρια των λιπιδίων  περιέχουν </a:t>
            </a:r>
            <a:r>
              <a:rPr lang="en-US" sz="2200" dirty="0"/>
              <a:t>C</a:t>
            </a:r>
            <a:r>
              <a:rPr lang="el-GR" sz="2200" dirty="0"/>
              <a:t>, </a:t>
            </a:r>
            <a:r>
              <a:rPr lang="en-US" sz="2200" dirty="0"/>
              <a:t>O</a:t>
            </a:r>
            <a:r>
              <a:rPr lang="el-GR" sz="2200" dirty="0"/>
              <a:t>, </a:t>
            </a:r>
            <a:r>
              <a:rPr lang="en-US" sz="2200" dirty="0"/>
              <a:t>H</a:t>
            </a:r>
            <a:r>
              <a:rPr lang="el-GR" sz="2200" dirty="0"/>
              <a:t>, ενώ επίσης </a:t>
            </a:r>
            <a:r>
              <a:rPr lang="en-US" sz="2200" dirty="0"/>
              <a:t>N</a:t>
            </a:r>
            <a:r>
              <a:rPr lang="el-GR" sz="2200" dirty="0"/>
              <a:t>, ή </a:t>
            </a:r>
            <a:r>
              <a:rPr lang="en-US" sz="2200" dirty="0"/>
              <a:t>P</a:t>
            </a:r>
            <a:r>
              <a:rPr lang="el-GR" sz="2200" dirty="0"/>
              <a:t> (πχ: τα φωσφολιπίδια). Ο ρόλος των λιπιδίων που προσλαμβάνουμε από την τροφή είναι πολυδιάστατος και συγκεκριμένα </a:t>
            </a:r>
            <a:r>
              <a:rPr lang="el-GR" sz="2200" dirty="0" smtClean="0"/>
              <a:t>τα λιπίδια,</a:t>
            </a:r>
            <a:endParaRPr lang="el-GR" sz="2200" dirty="0"/>
          </a:p>
          <a:p>
            <a:pPr lvl="0"/>
            <a:r>
              <a:rPr lang="el-GR" sz="2200" dirty="0"/>
              <a:t>Είναι συστατικά όλων των κυττάρων, στις κυτταρικές μεμβράνες προσδίδουν τις ιδιότητες της διαπερατότητάς τους.</a:t>
            </a:r>
          </a:p>
          <a:p>
            <a:pPr lvl="0"/>
            <a:r>
              <a:rPr lang="el-GR" sz="2200" dirty="0"/>
              <a:t>Αποτελούν την κύρια μορφή αποθήκευσης ενέργειας στον οργανισμό.</a:t>
            </a:r>
          </a:p>
          <a:p>
            <a:pPr lvl="0"/>
            <a:r>
              <a:rPr lang="el-GR" sz="2200" dirty="0"/>
              <a:t>Μονώνουν και προστατεύουν τα όργανα.</a:t>
            </a:r>
          </a:p>
          <a:p>
            <a:pPr lvl="0"/>
            <a:r>
              <a:rPr lang="el-GR" sz="2200" dirty="0"/>
              <a:t>Είναι πρόδρομες ενώσεις πολλών σημαντικών βιολογικών μορίων, συγκεκριμένα στεροειδών ορμονών, της βιταμίνης </a:t>
            </a:r>
            <a:r>
              <a:rPr lang="en-US" sz="2200" dirty="0"/>
              <a:t>D</a:t>
            </a:r>
            <a:r>
              <a:rPr lang="el-GR" sz="2200" dirty="0"/>
              <a:t> και των εικοσανοειδών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010312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b="1" dirty="0" smtClean="0"/>
              <a:t>Τα λιπίδια στην </a:t>
            </a:r>
            <a:r>
              <a:rPr lang="el-GR" dirty="0"/>
              <a:t>τ</a:t>
            </a:r>
            <a:r>
              <a:rPr lang="el-GR" b="1" dirty="0" smtClean="0"/>
              <a:t>ροφή</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Τα </a:t>
            </a:r>
            <a:r>
              <a:rPr lang="el-GR" dirty="0"/>
              <a:t>σημαντικότερα από τα λιπίδια που συναντώνται στα τρόφιμα διακρίνονται σε τρεις κατηγορίες: στα τριγλυκερίδια (αποτελούν περίπου το 95% των λιπιδίων στα φυσικά τρόφιμα), στα φωσφολιπίδια και στις στερόλες, (τα τελευταία δύο συνιστούν περίπου το 5% των </a:t>
            </a:r>
            <a:r>
              <a:rPr lang="el-GR" dirty="0" smtClean="0"/>
              <a:t>διατροφικών λιπιδίων.</a:t>
            </a:r>
          </a:p>
          <a:p>
            <a:r>
              <a:rPr lang="el-GR" dirty="0" smtClean="0"/>
              <a:t> </a:t>
            </a:r>
            <a:r>
              <a:rPr lang="el-GR" dirty="0"/>
              <a:t>Τα λιπίδια είναι φορείς της γεύσης και των λιποδιαλυτών βιταμινών. Τα τρόφιμα που είναι πλούσια σε λίπη είναι και πλούσια σε ενέργεια (θερμίδες). Αυτά τα τρόφιμα πέπτονται πιο αργά σε σχέση με τρόφιμα φτωχά σε λίπη. Πολλές μελέτες ωστόσο έχουν δείξει ότι το λίπος έχει μικρότερη ικανότητα κορεσμού σε σχέση με την πρωτεΐνη και τους υδατάνθρακες και ότι η κατανάλωση διαιτών πλούσιων σε λίπος οδηγεί σε υπερκατανάλωση </a:t>
            </a:r>
            <a:r>
              <a:rPr lang="el-GR" dirty="0" smtClean="0"/>
              <a:t>ενέργειας.</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596609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Φυσιολογία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pPr lvl="0"/>
            <a:r>
              <a:rPr lang="el-GR" b="1" dirty="0" smtClean="0"/>
              <a:t>Τα </a:t>
            </a:r>
            <a:r>
              <a:rPr lang="el-GR" b="1" dirty="0"/>
              <a:t>λιπαρά οξέα: </a:t>
            </a:r>
            <a:r>
              <a:rPr lang="el-GR" dirty="0"/>
              <a:t>είναι οργανικά οξέα που αποτελούνται από μία αλυσίδα τεσσάρων ή περισσότερων ατόμων άνθρακα, με υδρογόνα συνδεδεμένα στις θέσεις των υποκατάστατων και με μια ομάδα καρβοξυλίου (</a:t>
            </a:r>
            <a:r>
              <a:rPr lang="en-US" dirty="0"/>
              <a:t>COO</a:t>
            </a:r>
            <a:r>
              <a:rPr lang="el-GR" dirty="0"/>
              <a:t>-) στο ένα άκρο. Η ανθρακική αλυσίδα μπορεί να έχει τέσσερα, έξι, οκτώ ή και περισσότερα άτομα άνθρακα. Τα λιπαρά οξέα που απαντούν στη φύση συνήθως έχουν ζυγό αριθμό ατόμων άνθρακα. Διακρίνονται σε κορεσμένα, μονοακόρεστα και πολυακόρεστα λιπαρά </a:t>
            </a:r>
            <a:r>
              <a:rPr lang="el-GR" dirty="0" smtClean="0"/>
              <a:t>οξέα.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469741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Φυσιολογία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pPr lvl="0"/>
            <a:r>
              <a:rPr lang="el-GR" dirty="0" smtClean="0"/>
              <a:t>Ο </a:t>
            </a:r>
            <a:r>
              <a:rPr lang="el-GR" dirty="0"/>
              <a:t>βαθμός κορεσμού αναφέρεται στον αριθμό των διπλών δεσμών που υπάρχουν στην ανθρακική αλυσίδα. Λιπαρά οξέα χωρίς διπλούς δεσμούς χαρακτηρίζονται ως κορεσμένα. Λιπαρά οξέα με ένα διπλό δεσμό ονομάζονται μονοακόρεστα. Τέλος, λιπαρά οξέα με δύο ή και παραπάνω διπλούς δεσμούς χαρακτηρίζονται ως πολυακόρεστα. Τα μονοακόρεστα και τα πολυακόρεστα χαρακτηρίζονται και με τον γενικό όρο ακόρεστα λιπαρά οξέα.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3202411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004A82"/>
                </a:solidFill>
              </a:rPr>
              <a:t>Παραδείγματα</a:t>
            </a:r>
            <a:endParaRPr lang="en-US" b="1" dirty="0">
              <a:solidFill>
                <a:srgbClr val="004A82"/>
              </a:solidFill>
            </a:endParaRPr>
          </a:p>
        </p:txBody>
      </p:sp>
      <p:sp>
        <p:nvSpPr>
          <p:cNvPr id="3" name="2 - Θέση περιεχομένου"/>
          <p:cNvSpPr>
            <a:spLocks noGrp="1"/>
          </p:cNvSpPr>
          <p:nvPr>
            <p:ph sz="half" idx="1"/>
          </p:nvPr>
        </p:nvSpPr>
        <p:spPr>
          <a:xfrm>
            <a:off x="590872" y="1196752"/>
            <a:ext cx="4038600" cy="2304256"/>
          </a:xfrm>
          <a:ln>
            <a:solidFill>
              <a:schemeClr val="tx1"/>
            </a:solidFill>
          </a:ln>
        </p:spPr>
        <p:txBody>
          <a:bodyPr>
            <a:noAutofit/>
          </a:bodyPr>
          <a:lstStyle/>
          <a:p>
            <a:pPr lvl="0"/>
            <a:r>
              <a:rPr lang="el-GR" sz="2200" dirty="0" smtClean="0"/>
              <a:t>Βουτυρικό </a:t>
            </a:r>
            <a:r>
              <a:rPr lang="el-GR" sz="2200" dirty="0"/>
              <a:t>οξύ (4:0) κορεσμένο</a:t>
            </a:r>
          </a:p>
          <a:p>
            <a:pPr lvl="0"/>
            <a:r>
              <a:rPr lang="el-GR" sz="2200" dirty="0"/>
              <a:t>Λαυρικό οξύ (12:0) κορεσμένο</a:t>
            </a:r>
          </a:p>
          <a:p>
            <a:pPr lvl="0"/>
            <a:r>
              <a:rPr lang="el-GR" sz="2200" dirty="0"/>
              <a:t>Παλμιτικό (16:0) κορεσμένο</a:t>
            </a:r>
          </a:p>
          <a:p>
            <a:pPr lvl="0"/>
            <a:r>
              <a:rPr lang="el-GR" sz="2200" dirty="0"/>
              <a:t>Ελαϊκό οξύ (18:1) </a:t>
            </a:r>
            <a:r>
              <a:rPr lang="el-GR" sz="2200" dirty="0" smtClean="0"/>
              <a:t>μονοακόρεστο</a:t>
            </a:r>
            <a:endParaRPr lang="el-GR" sz="2200" dirty="0"/>
          </a:p>
        </p:txBody>
      </p:sp>
      <p:sp>
        <p:nvSpPr>
          <p:cNvPr id="4" name="Θέση περιεχομένου 3"/>
          <p:cNvSpPr>
            <a:spLocks noGrp="1"/>
          </p:cNvSpPr>
          <p:nvPr>
            <p:ph sz="half" idx="2"/>
          </p:nvPr>
        </p:nvSpPr>
        <p:spPr>
          <a:xfrm>
            <a:off x="4781872" y="1196752"/>
            <a:ext cx="4038600" cy="2304256"/>
          </a:xfrm>
          <a:ln>
            <a:solidFill>
              <a:schemeClr val="tx1"/>
            </a:solidFill>
          </a:ln>
        </p:spPr>
        <p:txBody>
          <a:bodyPr/>
          <a:lstStyle/>
          <a:p>
            <a:pPr lvl="0"/>
            <a:r>
              <a:rPr lang="el-GR" sz="2200" dirty="0">
                <a:solidFill>
                  <a:prstClr val="black"/>
                </a:solidFill>
              </a:rPr>
              <a:t>Παλμιτελαϊκό (16: 1) μονοακόρεστο</a:t>
            </a:r>
          </a:p>
          <a:p>
            <a:pPr lvl="0"/>
            <a:r>
              <a:rPr lang="el-GR" sz="2200" dirty="0">
                <a:solidFill>
                  <a:prstClr val="black"/>
                </a:solidFill>
              </a:rPr>
              <a:t>Λινελαϊκό (18:2) πολυακόρεστο</a:t>
            </a:r>
          </a:p>
          <a:p>
            <a:pPr lvl="0"/>
            <a:r>
              <a:rPr lang="el-GR" sz="2200" dirty="0">
                <a:solidFill>
                  <a:prstClr val="black"/>
                </a:solidFill>
              </a:rPr>
              <a:t>Λινολενικό (18:3) πολυακόρεστο</a:t>
            </a:r>
          </a:p>
          <a:p>
            <a:endParaRPr lang="el-GR" dirty="0"/>
          </a:p>
        </p:txBody>
      </p:sp>
      <p:sp>
        <p:nvSpPr>
          <p:cNvPr id="5" name="Ορθογώνιο 4"/>
          <p:cNvSpPr/>
          <p:nvPr/>
        </p:nvSpPr>
        <p:spPr>
          <a:xfrm>
            <a:off x="544494" y="3606344"/>
            <a:ext cx="8352928" cy="2529923"/>
          </a:xfrm>
          <a:prstGeom prst="rect">
            <a:avLst/>
          </a:prstGeom>
        </p:spPr>
        <p:txBody>
          <a:bodyPr wrap="square">
            <a:spAutoFit/>
          </a:bodyPr>
          <a:lstStyle/>
          <a:p>
            <a:pPr marL="342900" indent="-342900" fontAlgn="auto">
              <a:spcBef>
                <a:spcPct val="20000"/>
              </a:spcBef>
              <a:spcAft>
                <a:spcPts val="0"/>
              </a:spcAft>
              <a:buFont typeface="Arial" pitchFamily="34" charset="0"/>
              <a:buChar char="•"/>
            </a:pPr>
            <a:r>
              <a:rPr lang="el-GR" sz="2200" dirty="0">
                <a:solidFill>
                  <a:prstClr val="black"/>
                </a:solidFill>
                <a:latin typeface="Calibri"/>
              </a:rPr>
              <a:t>Ο πρώτος αριθμός μέσα στην παρένθεση δείχνει τον αριθμό των ατόμων άνθρακα. Ο δεύτερος αριθμός δείχνει τον αριθμό των διπλών δεσμών. </a:t>
            </a:r>
            <a:r>
              <a:rPr lang="el-GR" sz="2200" dirty="0" smtClean="0">
                <a:solidFill>
                  <a:prstClr val="black"/>
                </a:solidFill>
                <a:latin typeface="Calibri"/>
              </a:rPr>
              <a:t>Ο </a:t>
            </a:r>
            <a:r>
              <a:rPr lang="el-GR" sz="2200" dirty="0">
                <a:solidFill>
                  <a:prstClr val="black"/>
                </a:solidFill>
                <a:latin typeface="Calibri"/>
              </a:rPr>
              <a:t>βαθμός της ακορεστότητας των λιπαρών οξέων επηρεάζει την θερμοκρασία στην οποία λιώνει μία λιπαρή ύλη. Όσο περισσότερους διπλούς δεσμούς έχει ένα λιπαρό οξύ τόσο πιο ρευστή είναι η ύλη σε θερμοκρασία δωματίου. </a:t>
            </a:r>
          </a:p>
          <a:p>
            <a:pPr marL="342900" indent="-342900" fontAlgn="auto">
              <a:spcBef>
                <a:spcPct val="20000"/>
              </a:spcBef>
              <a:spcAft>
                <a:spcPts val="0"/>
              </a:spcAft>
              <a:buFont typeface="Arial" pitchFamily="34" charset="0"/>
              <a:buChar char="•"/>
            </a:pPr>
            <a:endParaRPr lang="en-US" sz="2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539744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Διακρίσεις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smtClean="0"/>
              <a:t>Οι </a:t>
            </a:r>
            <a:r>
              <a:rPr lang="el-GR" dirty="0"/>
              <a:t>λιποδιαλυτές ενώσεις οι οποίες συναντώνται σε όλους τους ζωντανούς οργανισμούς είναι τα λιπίδια. Οι πιο βασικές κατηγορίες που συναντώνται στον ανθρώπινο οργανισμό είναι </a:t>
            </a:r>
            <a:r>
              <a:rPr lang="el-GR" dirty="0" smtClean="0"/>
              <a:t>τρείς: </a:t>
            </a:r>
            <a:endParaRPr lang="el-GR" dirty="0"/>
          </a:p>
          <a:p>
            <a:pPr lvl="0"/>
            <a:r>
              <a:rPr lang="el-GR" dirty="0"/>
              <a:t>Οι στερόλες με πιο βασική τη χοληστερόλη</a:t>
            </a:r>
          </a:p>
          <a:p>
            <a:pPr lvl="0"/>
            <a:r>
              <a:rPr lang="el-GR" dirty="0"/>
              <a:t>Τα γλυκερίδια τα οποία διαθέτουν τρία μόρια λιπαρών οξέων εστεροποιημένων με γλυκερόλη. Τα πιο σημαντικά είναι τα τριγλυκερίδια.</a:t>
            </a:r>
          </a:p>
          <a:p>
            <a:pPr lvl="0"/>
            <a:r>
              <a:rPr lang="el-GR" dirty="0"/>
              <a:t>Τα φωσφολιπίδια με πιο σημαντικά τη λεκιθίνη και τη σφιγγομυελίνη.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99828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Λεπτίνη κεντρικές δράσεις και περιφερικές δράσεις</a:t>
            </a:r>
            <a:r>
              <a:rPr lang="en-US" sz="3600" b="1" dirty="0" smtClean="0"/>
              <a:t> </a:t>
            </a:r>
            <a:r>
              <a:rPr lang="el-GR" sz="3000" b="0" dirty="0" smtClean="0"/>
              <a:t>1/9</a:t>
            </a:r>
            <a:endParaRPr lang="en-US" sz="3000" b="0" dirty="0"/>
          </a:p>
        </p:txBody>
      </p:sp>
      <p:sp>
        <p:nvSpPr>
          <p:cNvPr id="3" name="2 - Θέση περιεχομένου"/>
          <p:cNvSpPr>
            <a:spLocks noGrp="1"/>
          </p:cNvSpPr>
          <p:nvPr>
            <p:ph idx="1"/>
          </p:nvPr>
        </p:nvSpPr>
        <p:spPr/>
        <p:txBody>
          <a:bodyPr>
            <a:normAutofit lnSpcReduction="10000"/>
          </a:bodyPr>
          <a:lstStyle/>
          <a:p>
            <a:r>
              <a:rPr lang="el-GR" dirty="0" smtClean="0"/>
              <a:t>Η </a:t>
            </a:r>
            <a:r>
              <a:rPr lang="el-GR" dirty="0"/>
              <a:t>λεπτίνη είναι μια </a:t>
            </a:r>
            <a:r>
              <a:rPr lang="el-GR" dirty="0" smtClean="0"/>
              <a:t>πρωτεΐνη </a:t>
            </a:r>
            <a:r>
              <a:rPr lang="el-GR" dirty="0"/>
              <a:t>που παράγεται από την έκφραση του γονιδίου </a:t>
            </a:r>
            <a:r>
              <a:rPr lang="en-US" dirty="0"/>
              <a:t>ob</a:t>
            </a:r>
            <a:r>
              <a:rPr lang="el-GR" dirty="0"/>
              <a:t> στα κύτταρα του λιπώδους ιστού.  </a:t>
            </a:r>
            <a:endParaRPr lang="el-GR" dirty="0" smtClean="0"/>
          </a:p>
          <a:p>
            <a:r>
              <a:rPr lang="el-GR" dirty="0" smtClean="0"/>
              <a:t>Η </a:t>
            </a:r>
            <a:r>
              <a:rPr lang="el-GR" dirty="0"/>
              <a:t>λεπτίνη μεταφέρει στον υποθάλαμο </a:t>
            </a:r>
            <a:r>
              <a:rPr lang="el-GR" dirty="0" smtClean="0"/>
              <a:t>την </a:t>
            </a:r>
            <a:r>
              <a:rPr lang="el-GR" dirty="0"/>
              <a:t>πληροφορία σχετικά με το μέγεθος των αποθεμάτων λίπους δηλαδή η λεπτίνη </a:t>
            </a:r>
            <a:r>
              <a:rPr lang="el-GR" dirty="0" smtClean="0"/>
              <a:t>εκκρίνεται </a:t>
            </a:r>
            <a:r>
              <a:rPr lang="el-GR" dirty="0"/>
              <a:t>ανάλογα με το μέγεθος του αποθηκευμένου λίπους.  </a:t>
            </a:r>
            <a:endParaRPr lang="el-GR" dirty="0" smtClean="0"/>
          </a:p>
          <a:p>
            <a:r>
              <a:rPr lang="el-GR" dirty="0" smtClean="0"/>
              <a:t>Οι </a:t>
            </a:r>
            <a:r>
              <a:rPr lang="el-GR" dirty="0"/>
              <a:t>υποδοχείς της λεπτίνης ανήκουν στην κατηγορία του τύπου 1 </a:t>
            </a:r>
            <a:r>
              <a:rPr lang="en-US" dirty="0"/>
              <a:t>Gp</a:t>
            </a:r>
            <a:r>
              <a:rPr lang="el-GR" dirty="0"/>
              <a:t>-130 κυτταροκινικών υποδοχέων που εμφανίζονται σε 5 ισομορφές </a:t>
            </a:r>
            <a:r>
              <a:rPr lang="en-US" dirty="0"/>
              <a:t>ob</a:t>
            </a:r>
            <a:r>
              <a:rPr lang="el-GR" dirty="0"/>
              <a:t>-</a:t>
            </a:r>
            <a:r>
              <a:rPr lang="en-US" dirty="0"/>
              <a:t>Ra</a:t>
            </a:r>
            <a:r>
              <a:rPr lang="el-GR" dirty="0"/>
              <a:t> μέχρι </a:t>
            </a:r>
            <a:r>
              <a:rPr lang="en-US" dirty="0"/>
              <a:t>ob</a:t>
            </a:r>
            <a:r>
              <a:rPr lang="el-GR" dirty="0"/>
              <a:t>-</a:t>
            </a:r>
            <a:r>
              <a:rPr lang="en-US" dirty="0"/>
              <a:t>Re</a:t>
            </a:r>
            <a:r>
              <a:rPr lang="el-GR" dirty="0"/>
              <a:t>.  Χαρακτηρίζονται από ένα μόνο διαμεμβρανικό τμήμα και ενεργοποιούν  το σύστημα των </a:t>
            </a:r>
            <a:r>
              <a:rPr lang="en-US" dirty="0"/>
              <a:t>JAK</a:t>
            </a:r>
            <a:r>
              <a:rPr lang="el-GR" dirty="0"/>
              <a:t>-</a:t>
            </a:r>
            <a:r>
              <a:rPr lang="en-US" dirty="0"/>
              <a:t>STAT</a:t>
            </a:r>
            <a:r>
              <a:rPr lang="el-GR" dirty="0"/>
              <a:t> ως δεύτερους διαβιβαστές.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926498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Διακρίσεις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Ένα </a:t>
            </a:r>
            <a:r>
              <a:rPr lang="el-GR" dirty="0"/>
              <a:t>πολύ γνωστό λιπίδιο είναι η χοληστερόλη και αυτό λόγω των διφορούμενων χαρακτηριστικών τα οποία αφορούν από τη μια το πόσο σημαντική είναι για τη ζωή και ειδικά από τη στιγμή όπου αποτελεί συστατικό για τις κυτταρικές μεμβράνες αλλά και πρόδρομο μόριο για τις στεροειδή ορμόνες. Επίσης αποτελεί και πολύ σημαντικό συστατικό για την αθηροσκλήρωση η οποία ευθύνεται για πολλούς θανάτους. Η ποσότητα της χοληστερόλης είναι μικρότερη από αυτή των τριγλυκεριδίων και της μάζας τους η οποία μεταφέρεται με το αίμα.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1744703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Καρδιακός και σκελετικός μυς</a:t>
            </a:r>
            <a:r>
              <a:rPr lang="en-US" b="1" dirty="0" smtClean="0"/>
              <a:t>,</a:t>
            </a:r>
            <a:r>
              <a:rPr lang="el-GR" b="1" dirty="0" smtClean="0"/>
              <a:t> ενέργεια</a:t>
            </a:r>
            <a:endParaRPr lang="en-US" b="1" dirty="0"/>
          </a:p>
        </p:txBody>
      </p:sp>
      <p:sp>
        <p:nvSpPr>
          <p:cNvPr id="3" name="2 - Θέση περιεχομένου"/>
          <p:cNvSpPr>
            <a:spLocks noGrp="1"/>
          </p:cNvSpPr>
          <p:nvPr>
            <p:ph idx="1"/>
          </p:nvPr>
        </p:nvSpPr>
        <p:spPr/>
        <p:txBody>
          <a:bodyPr>
            <a:normAutofit/>
          </a:bodyPr>
          <a:lstStyle/>
          <a:p>
            <a:r>
              <a:rPr lang="el-GR" dirty="0"/>
              <a:t>Βασική πηγή ενέργειας για τον καρδιακό και το σκελετικό μυ είναι η οξείδωση των ελευθέρων λιπαρών οξέων τα οποία παράγονται από την υδρόλυση των τριγλυκεριδίων ή και που ακόμα όταν απελευθερώνονται από το λιπώδη ιστό. Κάτι που ισχύει ιδιαίτερα κατά την διάρκεια μιας άσκησης. </a:t>
            </a:r>
            <a:endParaRPr lang="el-GR" dirty="0" smtClean="0"/>
          </a:p>
          <a:p>
            <a:r>
              <a:rPr lang="el-GR" dirty="0" smtClean="0"/>
              <a:t>Από </a:t>
            </a:r>
            <a:r>
              <a:rPr lang="el-GR" dirty="0"/>
              <a:t>τη διατροφή μπορούν να απορροφηθούν ή και να συντεθούν ενδογενώς οι στερόλες, τα τριγλυκερίδια και τα φωσφολιπίδια.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18965621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Τα απαραίτητα </a:t>
            </a:r>
            <a:r>
              <a:rPr lang="el-GR" dirty="0"/>
              <a:t>λ</a:t>
            </a:r>
            <a:r>
              <a:rPr lang="el-GR" b="1" dirty="0" smtClean="0"/>
              <a:t>ιπαρά </a:t>
            </a:r>
            <a:r>
              <a:rPr lang="el-GR" dirty="0"/>
              <a:t>ο</a:t>
            </a:r>
            <a:r>
              <a:rPr lang="el-GR" b="1" dirty="0" smtClean="0"/>
              <a:t>ξέα</a:t>
            </a:r>
            <a:endParaRPr lang="en-US" dirty="0"/>
          </a:p>
        </p:txBody>
      </p:sp>
      <p:sp>
        <p:nvSpPr>
          <p:cNvPr id="3" name="2 - Θέση περιεχομένου"/>
          <p:cNvSpPr>
            <a:spLocks noGrp="1"/>
          </p:cNvSpPr>
          <p:nvPr>
            <p:ph idx="1"/>
          </p:nvPr>
        </p:nvSpPr>
        <p:spPr>
          <a:xfrm>
            <a:off x="457200" y="1196752"/>
            <a:ext cx="8686800" cy="5472608"/>
          </a:xfrm>
        </p:spPr>
        <p:txBody>
          <a:bodyPr>
            <a:noAutofit/>
          </a:bodyPr>
          <a:lstStyle/>
          <a:p>
            <a:pPr>
              <a:lnSpc>
                <a:spcPct val="110000"/>
              </a:lnSpc>
              <a:spcBef>
                <a:spcPts val="800"/>
              </a:spcBef>
            </a:pPr>
            <a:r>
              <a:rPr lang="el-GR" sz="2200" dirty="0" smtClean="0"/>
              <a:t>Ο </a:t>
            </a:r>
            <a:r>
              <a:rPr lang="el-GR" sz="2200" dirty="0"/>
              <a:t>οργανισμός χρησιμοποιεί τους υδατάνθρακες, τα λιπίδια και τις πρωτεΐνες για να συνθέσει σχεδόν όλα τα λιπαρά οξέα, εκτός από δύο τύπους λιπαρών οξέων: τα ω-3 και τα ω-6 λιπαρά οξέα </a:t>
            </a:r>
            <a:r>
              <a:rPr lang="el-GR" sz="2200" dirty="0" smtClean="0"/>
              <a:t>. </a:t>
            </a:r>
          </a:p>
          <a:p>
            <a:pPr>
              <a:lnSpc>
                <a:spcPct val="110000"/>
              </a:lnSpc>
              <a:spcBef>
                <a:spcPts val="800"/>
              </a:spcBef>
            </a:pPr>
            <a:r>
              <a:rPr lang="el-GR" sz="2200" dirty="0" smtClean="0"/>
              <a:t>Βασικοί </a:t>
            </a:r>
            <a:r>
              <a:rPr lang="el-GR" sz="2200" dirty="0"/>
              <a:t>εκπρόσωποι των ω-6 λιπαρών οξέων είναι το λινελαϊκό και το αραχιδονικό οξύ. </a:t>
            </a:r>
            <a:endParaRPr lang="el-GR" sz="2200" dirty="0" smtClean="0"/>
          </a:p>
          <a:p>
            <a:pPr>
              <a:lnSpc>
                <a:spcPct val="110000"/>
              </a:lnSpc>
              <a:spcBef>
                <a:spcPts val="800"/>
              </a:spcBef>
            </a:pPr>
            <a:r>
              <a:rPr lang="el-GR" sz="2200" dirty="0" smtClean="0"/>
              <a:t>Το </a:t>
            </a:r>
            <a:r>
              <a:rPr lang="el-GR" sz="2200" dirty="0"/>
              <a:t>λινελαϊκό είναι ο κυριότερος εκπρόσωπος της ομάδας των ω-6 λιπαρών οξέων που ονομάστηκαν έτσι επειδή έχουν τον πρώτο διπλό δεσμό στον 6</a:t>
            </a:r>
            <a:r>
              <a:rPr lang="el-GR" sz="2200" baseline="30000" dirty="0"/>
              <a:t>ο</a:t>
            </a:r>
            <a:r>
              <a:rPr lang="el-GR" sz="2200" dirty="0"/>
              <a:t> άνθρακα της ανθρακικής αλυσίδας. Το λινελαϊκό μπορεί να μετατραπεί σε οποιοδήποτε λιπαρό οξύ της ίδιας ομάδας και αυτό παίζει σημαντικό ρόλο στην λειτουργία του οργανισμού. Βρίσκεται σε αφθονία σε φυτικά έλαια. </a:t>
            </a:r>
            <a:endParaRPr lang="el-GR" sz="2200" dirty="0" smtClean="0"/>
          </a:p>
          <a:p>
            <a:pPr>
              <a:lnSpc>
                <a:spcPct val="110000"/>
              </a:lnSpc>
              <a:spcBef>
                <a:spcPts val="800"/>
              </a:spcBef>
            </a:pPr>
            <a:r>
              <a:rPr lang="el-GR" sz="2200" dirty="0" smtClean="0"/>
              <a:t>Το </a:t>
            </a:r>
            <a:r>
              <a:rPr lang="el-GR" sz="2200" dirty="0"/>
              <a:t>αραχιδονικό οξύ είναι απαραίτητο για τα βρέφη. Τρόφιμα πλούσια σε αραχιδονικό είναι το κρέας, το λαρδί, το συκώτι και το λίπος των </a:t>
            </a:r>
            <a:r>
              <a:rPr lang="el-GR" sz="2200" dirty="0" smtClean="0"/>
              <a:t>αυγών.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5950781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Λινολενικό οξύ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Το λινολενικό οξύ ανήκει στην ομάδα των ω-3 λιπαρών οξέων και είναι απαραίτητο λιπαρό οξύ. Τα λιπαρά οξέα αυτής της ομάδας έχουν τον πρώτο διπλό δεσμό στον 3</a:t>
            </a:r>
            <a:r>
              <a:rPr lang="el-GR" baseline="30000" dirty="0"/>
              <a:t>ο</a:t>
            </a:r>
            <a:r>
              <a:rPr lang="el-GR" dirty="0"/>
              <a:t> άνθρακα της ανθρακικής αλυσίδας. Το </a:t>
            </a:r>
            <a:r>
              <a:rPr lang="en-US" dirty="0"/>
              <a:t>EPA</a:t>
            </a:r>
            <a:r>
              <a:rPr lang="el-GR" dirty="0"/>
              <a:t> και το </a:t>
            </a:r>
            <a:r>
              <a:rPr lang="en-US" dirty="0"/>
              <a:t>DHA</a:t>
            </a:r>
            <a:r>
              <a:rPr lang="el-GR" dirty="0"/>
              <a:t> είναι δύο ακόμα λιπαρά οξέα αυτής της ομάδας εξίσου σημαντικά για τον οργανισμό και απαραίτητα για τα βρέφη. </a:t>
            </a:r>
            <a:endParaRPr lang="el-GR" dirty="0" smtClean="0"/>
          </a:p>
          <a:p>
            <a:r>
              <a:rPr lang="el-GR" dirty="0" smtClean="0"/>
              <a:t>Τα </a:t>
            </a:r>
            <a:r>
              <a:rPr lang="el-GR" dirty="0"/>
              <a:t>ω-3 λιπαρά οξέα διαδραματίζουν σημαντικό ρόλο στη δόμηση των κυτταρικών μεμβρανών, στη δόμηση της φαιάς ουσίας του εγκεφάλου, του σπέρματος, των φωτοϋποδοχεων και του αμφιβληστροειδούς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6404184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Λινολενικό οξύ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Τα </a:t>
            </a:r>
            <a:r>
              <a:rPr lang="el-GR" dirty="0"/>
              <a:t>ω-3 λιπαρά οξέα είναι πρόδρομες ενώσεις των εικοσανοειδών, ουσίες με δράση παρόμοια με αυτή των ορμονών. Το </a:t>
            </a:r>
            <a:r>
              <a:rPr lang="en-US" dirty="0"/>
              <a:t>EPA</a:t>
            </a:r>
            <a:r>
              <a:rPr lang="el-GR" dirty="0"/>
              <a:t> και το </a:t>
            </a:r>
            <a:r>
              <a:rPr lang="en-US" dirty="0"/>
              <a:t>DHA</a:t>
            </a:r>
            <a:r>
              <a:rPr lang="el-GR" dirty="0"/>
              <a:t> βρίσκονται σε αφθονία στα ψάρια και τα θαλασσινά. Το λινολενικό οξύ βρίσκεται σε αφθονία στα πράσινα λαχανικά, το έλαιο κράμβης, το έλαιο κανόλα, στο σογιέλαιο, στα καρύδια και στο </a:t>
            </a:r>
            <a:r>
              <a:rPr lang="el-GR" dirty="0" smtClean="0"/>
              <a:t>λιναρόσπορο. </a:t>
            </a:r>
            <a:r>
              <a:rPr lang="el-GR" dirty="0"/>
              <a:t>Η ημερήσια διατροφική ανάγκη σε απαραίτητα λιπαρά οξέα είναι από 1-5 γρ. την ημέρα σε αναλογία ω-3/ω-6 : 1/4</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6158791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απαραίτητων λιπιδίων, τριγλυκερίδια</a:t>
            </a:r>
            <a:endParaRPr lang="en-US" sz="3600" b="1" dirty="0"/>
          </a:p>
        </p:txBody>
      </p:sp>
      <p:sp>
        <p:nvSpPr>
          <p:cNvPr id="3" name="2 - Θέση περιεχομένου"/>
          <p:cNvSpPr>
            <a:spLocks noGrp="1"/>
          </p:cNvSpPr>
          <p:nvPr>
            <p:ph idx="1"/>
          </p:nvPr>
        </p:nvSpPr>
        <p:spPr>
          <a:xfrm>
            <a:off x="457200" y="1340768"/>
            <a:ext cx="8229600" cy="5040560"/>
          </a:xfrm>
        </p:spPr>
        <p:txBody>
          <a:bodyPr>
            <a:normAutofit fontScale="92500"/>
          </a:bodyPr>
          <a:lstStyle/>
          <a:p>
            <a:r>
              <a:rPr lang="el-GR" b="1" dirty="0"/>
              <a:t>Βιολογικός Ρόλος των Απαραίτητων Λιπιδίων</a:t>
            </a:r>
            <a:endParaRPr lang="el-GR" dirty="0"/>
          </a:p>
          <a:p>
            <a:pPr lvl="1" indent="-387350"/>
            <a:r>
              <a:rPr lang="el-GR" dirty="0" smtClean="0"/>
              <a:t>Είναι </a:t>
            </a:r>
            <a:r>
              <a:rPr lang="el-GR" dirty="0"/>
              <a:t>πρόδρομες ουσίες των εικοσανοειδών (προσταγλαδίνες, προστακυκλίνες, λευκοτριένια και θρομβοξάνες</a:t>
            </a:r>
            <a:r>
              <a:rPr lang="el-GR" dirty="0" smtClean="0"/>
              <a:t>).</a:t>
            </a:r>
            <a:endParaRPr lang="el-GR" dirty="0"/>
          </a:p>
          <a:p>
            <a:pPr lvl="1" indent="-387350"/>
            <a:r>
              <a:rPr lang="el-GR" dirty="0" smtClean="0"/>
              <a:t>Είναι </a:t>
            </a:r>
            <a:r>
              <a:rPr lang="el-GR" dirty="0"/>
              <a:t>απαραίτητα για την δόμηση των κυτταρικών </a:t>
            </a:r>
            <a:r>
              <a:rPr lang="el-GR" dirty="0" smtClean="0"/>
              <a:t>μεμβρανών.</a:t>
            </a:r>
            <a:endParaRPr lang="el-GR" dirty="0"/>
          </a:p>
          <a:p>
            <a:r>
              <a:rPr lang="el-GR" b="1" dirty="0" smtClean="0"/>
              <a:t>Ουδέτερα </a:t>
            </a:r>
            <a:r>
              <a:rPr lang="el-GR" b="1" dirty="0"/>
              <a:t>Λίπη: </a:t>
            </a:r>
            <a:r>
              <a:rPr lang="el-GR" b="1" dirty="0" smtClean="0"/>
              <a:t> </a:t>
            </a:r>
            <a:r>
              <a:rPr lang="el-GR" b="1" dirty="0"/>
              <a:t>Τριγλυκερίδια</a:t>
            </a:r>
            <a:endParaRPr lang="el-GR" dirty="0"/>
          </a:p>
          <a:p>
            <a:pPr lvl="1" indent="-387350"/>
            <a:r>
              <a:rPr lang="el-GR" dirty="0"/>
              <a:t>Τα τριγλυκερίδια είναι τριεστέρες της γλυκερόλης με λιπαρά οξέα. Χαρακτηρίζονται ως κορεσμένα ή ακόρεστα ανάλογα με το αν στο μόριό τους επικρατούν κορεσμένα ή ακόρεστα λιπαρά οξέα. Τα κορεσμένα τριγλυκερίδια είναι στερεά σε θερμοκρασία δωματίου, ενώ τα ακόρεστα είναι υγρά </a:t>
            </a:r>
            <a:r>
              <a:rPr lang="el-GR" dirty="0" smtClean="0"/>
              <a:t>. </a:t>
            </a:r>
            <a:endParaRPr lang="el-GR" dirty="0"/>
          </a:p>
          <a:p>
            <a:pPr lvl="1" indent="-387350"/>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4307627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Τριγλυκερίδια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Τα λιπαρά οξέα στο μόρια του τριγλυκεριδίου μπορούν να διαφέρουν είτε ως προς το μήκος (αριθμός ατόμων άνθρακα), είτε ως προς τον βαθμό κορεσμού. Τα λιπαρά οξέα επηρεάζουν άμεσα τις φυσικοχημικές ιδιότητες του τριγλυκεριδίου. Κάθε είδος ζωικού οργανισμού συνθέτει τα δικά του χαρακτηριστικά τριγλυκερίδια. Ο μηχανισμός σύνθεσης χαρακτηρίζεται κυρίως γενετικά. Η δίαιτα όμως επηρεάζει σε μεγάλο βαθμό το είδος των τριγλυκεριδίων που θα συνθέσει ο οργανισμός. Οι ιστοί του οργανισμού μπορούν να συνθέσουν ή να διασπάσουν τριγλυκερίδια ανάλογα με τις ανάγκες </a:t>
            </a:r>
            <a:r>
              <a:rPr lang="el-GR" dirty="0" smtClean="0"/>
              <a:t>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2229345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Τριγλυκερίδια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Εκτός </a:t>
            </a:r>
            <a:r>
              <a:rPr lang="el-GR" dirty="0"/>
              <a:t>από τα τριγλυκερίδια υπάρχουν και μόνο- ή δι- εστέρες της γλυκερόλης με ελεύθερα λιπαρά οξέα τα οποία καλούνται μόνο-  και δι-γλυκερίδια αντίστοιχα. Αυτές οι ενώσεις δεν είναι τόσο διαδεδομένες στη φύση, χρησιμοποιούνται όμως σαν πρόσθετα </a:t>
            </a:r>
            <a:r>
              <a:rPr lang="el-GR" dirty="0" smtClean="0"/>
              <a:t>τροφίμων.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40595874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Φυτικά και ζωικά λίπη</a:t>
            </a:r>
            <a:endParaRPr lang="en-US" sz="4000" b="1" dirty="0"/>
          </a:p>
        </p:txBody>
      </p:sp>
      <p:sp>
        <p:nvSpPr>
          <p:cNvPr id="3" name="2 - Θέση περιεχομένου"/>
          <p:cNvSpPr>
            <a:spLocks noGrp="1"/>
          </p:cNvSpPr>
          <p:nvPr>
            <p:ph idx="1"/>
          </p:nvPr>
        </p:nvSpPr>
        <p:spPr/>
        <p:txBody>
          <a:bodyPr>
            <a:normAutofit fontScale="92500"/>
          </a:bodyPr>
          <a:lstStyle/>
          <a:p>
            <a:r>
              <a:rPr lang="el-GR" dirty="0" smtClean="0"/>
              <a:t>Τα </a:t>
            </a:r>
            <a:r>
              <a:rPr lang="el-GR" dirty="0"/>
              <a:t>γαλακτοκομικά προϊόντα περιέχουν λιπαρά οξέα με 6 έως 10 άτομα άνθρακα. Το βούτυρο περιέχει το βουτυρικό οξύ το οποίο αποτελείται από 4 άτομα άνθρακα. Στα ψάρια και στο κρέας κυριαρχούν λιπαρά οξέα με περισσότερα από 14 άτομα άνθρακα. </a:t>
            </a:r>
            <a:endParaRPr lang="el-GR" dirty="0" smtClean="0"/>
          </a:p>
          <a:p>
            <a:r>
              <a:rPr lang="el-GR" dirty="0" smtClean="0"/>
              <a:t>Ως </a:t>
            </a:r>
            <a:r>
              <a:rPr lang="el-GR" dirty="0"/>
              <a:t>προς τον βαθμό ακορεστότητας, τα φυτικά έλαια και το λίπος του ψαριού είναι πλούσια σε πολυακόρεστα λιπαρά οξέα. </a:t>
            </a:r>
            <a:endParaRPr lang="el-GR" dirty="0" smtClean="0"/>
          </a:p>
          <a:p>
            <a:r>
              <a:rPr lang="el-GR" dirty="0" smtClean="0"/>
              <a:t>Εξαίρεση </a:t>
            </a:r>
            <a:r>
              <a:rPr lang="el-GR" dirty="0"/>
              <a:t>αποτελεί το φοινικέλαιο και το έλαιο καρύδας. </a:t>
            </a:r>
            <a:endParaRPr lang="el-GR" dirty="0" smtClean="0"/>
          </a:p>
          <a:p>
            <a:r>
              <a:rPr lang="el-GR" dirty="0" smtClean="0"/>
              <a:t>Το </a:t>
            </a:r>
            <a:r>
              <a:rPr lang="el-GR" dirty="0"/>
              <a:t>ελαιόλαδο είναι πλούσιο σε μονοακόρεστα λιπαρά οξέα. </a:t>
            </a:r>
            <a:endParaRPr lang="el-GR" dirty="0" smtClean="0"/>
          </a:p>
          <a:p>
            <a:r>
              <a:rPr lang="el-GR" dirty="0" smtClean="0"/>
              <a:t>Τα </a:t>
            </a:r>
            <a:r>
              <a:rPr lang="el-GR" dirty="0"/>
              <a:t>ζωικά λίπη και τα γαλακτοκομικά είναι πλούσια σε κορεσμένα λιπαρά </a:t>
            </a:r>
            <a:r>
              <a:rPr lang="el-GR" dirty="0" smtClean="0"/>
              <a:t>οξέα. </a:t>
            </a:r>
            <a:r>
              <a:rPr lang="el-GR" dirty="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13588096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Φωσφολιπίδια</a:t>
            </a:r>
            <a:endParaRPr lang="en-US" b="1" dirty="0"/>
          </a:p>
        </p:txBody>
      </p:sp>
      <p:sp>
        <p:nvSpPr>
          <p:cNvPr id="3" name="2 - Θέση περιεχομένου"/>
          <p:cNvSpPr>
            <a:spLocks noGrp="1"/>
          </p:cNvSpPr>
          <p:nvPr>
            <p:ph idx="1"/>
          </p:nvPr>
        </p:nvSpPr>
        <p:spPr/>
        <p:txBody>
          <a:bodyPr>
            <a:noAutofit/>
          </a:bodyPr>
          <a:lstStyle/>
          <a:p>
            <a:r>
              <a:rPr lang="el-GR" sz="2200" dirty="0" smtClean="0"/>
              <a:t>Τα </a:t>
            </a:r>
            <a:r>
              <a:rPr lang="el-GR" sz="2200" dirty="0"/>
              <a:t>φωσφολιπίδια όπως και τα τριγλυκερίδια αποτελούνται από ένα μόριο γλυκερόλης στο οποίο όμως είναι συνδεδεμένα δύο λιπαρά οξέα και ένα μόριο το οποίο περιέχει φώσφορο. Τα φωσφολιπίδια λόγο της πολικότητας των μορίων τους είναι διαλυτά τόσο στο νερό όσο και στο λίπος. Αυτή η ιδιότητα των φωσφολιπιδίων συντελεί ώστε να μπορούν να είναι διεσπαρμένα στο νερό και να δρουν ως </a:t>
            </a:r>
            <a:r>
              <a:rPr lang="el-GR" sz="2200" dirty="0" smtClean="0"/>
              <a:t>γαλακτοματοποιητές.  </a:t>
            </a:r>
            <a:endParaRPr lang="el-GR" sz="2200" dirty="0"/>
          </a:p>
          <a:p>
            <a:r>
              <a:rPr lang="el-GR" sz="2200" dirty="0"/>
              <a:t>Οι σημαντικότεροι αντιπρόσωποι των φωσφολιπιδίων είναι οι λεκιθίνες. Οι λεκιθίνες περιέχουν στο μόριό τους τη βάση χολίνη. Η μέση δυτικού τύπου δίαιτα παρέχει στον οργανισμό 4-5 γρ. φωσφολιπιδίων καθημερινά. Παράλληλα, το ήπαρ εκκρίνει στο έντερο σημαντικές ποσότητες φωσφολιπιδίων που κυμαίνονται από </a:t>
            </a:r>
            <a:r>
              <a:rPr lang="el-GR" sz="2200" dirty="0" smtClean="0"/>
              <a:t>7-22 γρ.</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634435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Δομή </a:t>
            </a:r>
            <a:r>
              <a:rPr lang="el-GR" sz="4000" b="1" dirty="0" smtClean="0">
                <a:hlinkClick r:id="rId3"/>
              </a:rPr>
              <a:t>υποδοχέα της λεπτίνης</a:t>
            </a:r>
            <a:endParaRPr lang="en-US" sz="4000" b="1" dirty="0"/>
          </a:p>
        </p:txBody>
      </p:sp>
      <p:pic>
        <p:nvPicPr>
          <p:cNvPr id="1026" name="Picture 2" descr="File:Mammalian vs Teleost Leptin Structural Compari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96" y="1291675"/>
            <a:ext cx="7620000"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67544" y="5157192"/>
            <a:ext cx="8424936" cy="1077218"/>
          </a:xfrm>
          <a:prstGeom prst="rect">
            <a:avLst/>
          </a:prstGeom>
        </p:spPr>
        <p:txBody>
          <a:bodyPr wrap="square">
            <a:spAutoFit/>
          </a:bodyPr>
          <a:lstStyle/>
          <a:p>
            <a:r>
              <a:rPr lang="en-US" sz="1600" dirty="0">
                <a:solidFill>
                  <a:prstClr val="black"/>
                </a:solidFill>
                <a:latin typeface="Calibri"/>
              </a:rPr>
              <a:t>Models of Atlantic salmon leptins (lepa1, lepa2) compared to human leptin (LEP) based on the ProModII. The human molecule 1AX8.pdb shows the four anti-parallel -helices (1, 2, 4, 5) with corresponding domains in the Atlantic salmon proteins. The C-terminal cysteine is shown as ball and stick. (Anne-Grethe Gamst Moen; unpublished results</a:t>
            </a:r>
            <a:r>
              <a:rPr lang="en-US" sz="1600" dirty="0" smtClean="0">
                <a:solidFill>
                  <a:prstClr val="black"/>
                </a:solidFill>
                <a:latin typeface="Calibri"/>
              </a:rPr>
              <a:t>).</a:t>
            </a:r>
            <a:endParaRPr lang="el-GR" sz="1600" dirty="0">
              <a:solidFill>
                <a:prstClr val="black"/>
              </a:solidFill>
              <a:latin typeface="Calibri"/>
            </a:endParaRPr>
          </a:p>
        </p:txBody>
      </p:sp>
      <p:sp>
        <p:nvSpPr>
          <p:cNvPr id="6" name="Rectangle 7"/>
          <p:cNvSpPr/>
          <p:nvPr/>
        </p:nvSpPr>
        <p:spPr>
          <a:xfrm>
            <a:off x="1014028" y="6309320"/>
            <a:ext cx="70439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Mammalian vs Teleost Leptin Structural </a:t>
            </a:r>
            <a:r>
              <a:rPr lang="en-US" sz="1200" dirty="0" smtClean="0">
                <a:solidFill>
                  <a:prstClr val="black"/>
                </a:solidFill>
                <a:latin typeface="Calibri"/>
                <a:hlinkClick r:id="rId5"/>
              </a:rPr>
              <a:t>Comparison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Boghog"/>
              </a:rPr>
              <a:t>Boghog</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7"/>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1005816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φωσφολιπιδίων, στερόλες και στεροειδή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lvl="0"/>
            <a:r>
              <a:rPr lang="el-GR" b="1" dirty="0" smtClean="0"/>
              <a:t>Φωσφολιπίδια</a:t>
            </a:r>
          </a:p>
          <a:p>
            <a:pPr lvl="1" indent="-387350"/>
            <a:r>
              <a:rPr lang="el-GR" dirty="0" smtClean="0"/>
              <a:t>Είναι </a:t>
            </a:r>
            <a:r>
              <a:rPr lang="el-GR" dirty="0"/>
              <a:t>δομικά συστατικά των κυτταρικών </a:t>
            </a:r>
            <a:r>
              <a:rPr lang="el-GR" dirty="0" smtClean="0"/>
              <a:t>μεμβρανών.</a:t>
            </a:r>
            <a:endParaRPr lang="el-GR" dirty="0"/>
          </a:p>
          <a:p>
            <a:pPr lvl="1" indent="-387350"/>
            <a:r>
              <a:rPr lang="el-GR" dirty="0"/>
              <a:t>Συμμετέχουν στην πέψη των λιπιδίων (είναι συστατικά μέρη των χολικών αλάτων</a:t>
            </a:r>
            <a:r>
              <a:rPr lang="el-GR" dirty="0" smtClean="0"/>
              <a:t>).</a:t>
            </a:r>
            <a:endParaRPr lang="el-GR" dirty="0"/>
          </a:p>
          <a:p>
            <a:pPr lvl="1" indent="-387350"/>
            <a:r>
              <a:rPr lang="el-GR" dirty="0"/>
              <a:t>Συμμετέχουν στη μεταφορά των λιπιδίων στο κυκλοφορικό </a:t>
            </a:r>
            <a:r>
              <a:rPr lang="el-GR" dirty="0" smtClean="0"/>
              <a:t>σύστημα.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12342128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φωσφολιπιδίων, στερόλες και στεροειδή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b="1" dirty="0" smtClean="0"/>
              <a:t>Στερόλες </a:t>
            </a:r>
            <a:r>
              <a:rPr lang="el-GR" b="1" dirty="0"/>
              <a:t>και Στεροειδή</a:t>
            </a:r>
            <a:endParaRPr lang="el-GR" dirty="0"/>
          </a:p>
          <a:p>
            <a:pPr lvl="1" indent="-387350"/>
            <a:r>
              <a:rPr lang="el-GR" dirty="0"/>
              <a:t>Οι στερόλες είναι μεγάλα και πολύπλοκα μόρια τα οποία αποτελούνται από δακτυλίους ατόμων άνθρακα με πλευρικές αλυσίδες στις οποίες είναι δεσμευμένα άτομα άνθρακα, υδρογόνου και οξυγόνου. </a:t>
            </a:r>
            <a:endParaRPr lang="el-GR" dirty="0" smtClean="0"/>
          </a:p>
          <a:p>
            <a:pPr lvl="1" indent="-387350"/>
            <a:r>
              <a:rPr lang="el-GR" dirty="0" smtClean="0"/>
              <a:t>Στις </a:t>
            </a:r>
            <a:r>
              <a:rPr lang="el-GR" dirty="0"/>
              <a:t>στερόλες ανήκει η χοληστερόλη. Στα στεροειδή ανήκουν οι </a:t>
            </a:r>
            <a:r>
              <a:rPr lang="el-GR" dirty="0" smtClean="0"/>
              <a:t>στεροειδείς </a:t>
            </a:r>
            <a:r>
              <a:rPr lang="el-GR" dirty="0"/>
              <a:t>ορμόνες (ορμόνες του φύλου και τα κορτικοστεροειδή)  και η </a:t>
            </a:r>
            <a:r>
              <a:rPr lang="el-GR" dirty="0" smtClean="0"/>
              <a:t>βιταμίνη </a:t>
            </a:r>
            <a:r>
              <a:rPr lang="en-US" dirty="0" smtClean="0"/>
              <a:t>D</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16780327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Χοληστερόλη</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b="1" dirty="0"/>
              <a:t>Βιολογικός Ρόλος της Χοληστερόλης</a:t>
            </a:r>
            <a:endParaRPr lang="el-GR" dirty="0"/>
          </a:p>
          <a:p>
            <a:pPr lvl="0"/>
            <a:r>
              <a:rPr lang="el-GR" dirty="0"/>
              <a:t>Είναι συστατικά των κυτταρικών μεμβρανών (το 95% της χοληστερόλης βρίσκεται στις κυτταρικές μεμβράνες</a:t>
            </a:r>
            <a:r>
              <a:rPr lang="el-GR" dirty="0" smtClean="0"/>
              <a:t>).</a:t>
            </a:r>
            <a:endParaRPr lang="el-GR" dirty="0"/>
          </a:p>
          <a:p>
            <a:pPr lvl="0"/>
            <a:r>
              <a:rPr lang="el-GR" dirty="0"/>
              <a:t>Είναι πρόδρομη ουσία των στεροειδών ορμονών και της βιταμίνης </a:t>
            </a:r>
            <a:r>
              <a:rPr lang="en-US" dirty="0" smtClean="0"/>
              <a:t>D</a:t>
            </a:r>
            <a:r>
              <a:rPr lang="el-GR" dirty="0" smtClean="0"/>
              <a:t>.</a:t>
            </a:r>
            <a:endParaRPr lang="el-GR" dirty="0"/>
          </a:p>
          <a:p>
            <a:pPr lvl="0"/>
            <a:r>
              <a:rPr lang="el-GR" dirty="0"/>
              <a:t>Είναι συστατικό των χολικών </a:t>
            </a:r>
            <a:r>
              <a:rPr lang="el-GR" dirty="0" smtClean="0"/>
              <a:t>αλάτων.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40272695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Λιποπρωτεΐνες </a:t>
            </a:r>
            <a:r>
              <a:rPr lang="el-GR" sz="3200" b="0" dirty="0" smtClean="0"/>
              <a:t>1/2</a:t>
            </a:r>
            <a:endParaRPr lang="en-US" sz="3200" b="0" dirty="0"/>
          </a:p>
        </p:txBody>
      </p:sp>
      <p:sp>
        <p:nvSpPr>
          <p:cNvPr id="3" name="2 - Θέση περιεχομένου"/>
          <p:cNvSpPr>
            <a:spLocks noGrp="1"/>
          </p:cNvSpPr>
          <p:nvPr>
            <p:ph idx="1"/>
          </p:nvPr>
        </p:nvSpPr>
        <p:spPr/>
        <p:txBody>
          <a:bodyPr>
            <a:normAutofit fontScale="92500"/>
          </a:bodyPr>
          <a:lstStyle/>
          <a:p>
            <a:pPr marL="0" lvl="0" indent="0">
              <a:buNone/>
            </a:pPr>
            <a:r>
              <a:rPr lang="el-GR" b="1" dirty="0" smtClean="0"/>
              <a:t>Λιποπρωτεΐνες</a:t>
            </a:r>
            <a:endParaRPr lang="el-GR" dirty="0"/>
          </a:p>
          <a:p>
            <a:r>
              <a:rPr lang="el-GR" dirty="0"/>
              <a:t>Τα λίπη είναι αδιάλυτα στο νερό. Για να μεταφερθούν στο αίμα πρέπει να ενσωματωθούν σε ειδικά σωματίδια που ονομάζονται λιποπρωτεΐνες. Εξαίρεση αποτελούν τα λιπαρά οξέα με μεσαία ή μικρή ανθρακική αλυσίδα (λιπαρά οξέα μέσης και μικρής αλύσου) τα οποία είναι αρκετά πολικά ώστε να μπορούν να μεταφέρονται στο αίμα. Οι λιποπρωτεΐνες είναι σωματίδια που αποτελούνται από: α) τριγλυκερίδια, β) φωσφολιπίδια, γ) χοληστερόλη, δ) εστέρες της γλυκερόλης και ε) πρωτεΐνη. Το εξωτερικό τους κέλυφος αποτελείται από φωσφολιπίδια και χοληστερόλη, ενώ στο εσωτερικό βρίσκονται τα τριγλυκερίδια και οι εστέρες της γλυκερόλης. Έτσι μπορούν να μεταφέρονται ελεύθερα στο </a:t>
            </a:r>
            <a:r>
              <a:rPr lang="el-GR" dirty="0" smtClean="0"/>
              <a:t>αίμα.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9096724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Λιποπρωτεΐνες </a:t>
            </a:r>
            <a:r>
              <a:rPr lang="el-GR" sz="3200" b="0" dirty="0" smtClean="0"/>
              <a:t>2/2</a:t>
            </a:r>
            <a:endParaRPr lang="en-US" b="1" dirty="0">
              <a:solidFill>
                <a:srgbClr val="002060"/>
              </a:solidFill>
            </a:endParaRPr>
          </a:p>
        </p:txBody>
      </p:sp>
      <p:sp>
        <p:nvSpPr>
          <p:cNvPr id="3" name="2 - Θέση περιεχομένου"/>
          <p:cNvSpPr>
            <a:spLocks noGrp="1"/>
          </p:cNvSpPr>
          <p:nvPr>
            <p:ph idx="1"/>
          </p:nvPr>
        </p:nvSpPr>
        <p:spPr/>
        <p:txBody>
          <a:bodyPr>
            <a:normAutofit lnSpcReduction="10000"/>
          </a:bodyPr>
          <a:lstStyle/>
          <a:p>
            <a:pPr marL="0" indent="0">
              <a:buNone/>
            </a:pPr>
            <a:r>
              <a:rPr lang="el-GR" dirty="0"/>
              <a:t>Τέσσερις είναι οι βασικοί τύποι των λιποπρωτεϊνών (58):</a:t>
            </a:r>
          </a:p>
          <a:p>
            <a:pPr marL="457200" lvl="0" indent="-457200">
              <a:buFont typeface="+mj-lt"/>
              <a:buAutoNum type="arabicPeriod"/>
            </a:pPr>
            <a:r>
              <a:rPr lang="el-GR" dirty="0" smtClean="0"/>
              <a:t>Τα χυλομικρά.</a:t>
            </a:r>
            <a:endParaRPr lang="el-GR" dirty="0"/>
          </a:p>
          <a:p>
            <a:pPr marL="457200" lvl="0" indent="-457200">
              <a:buFont typeface="+mj-lt"/>
              <a:buAutoNum type="arabicPeriod"/>
            </a:pPr>
            <a:r>
              <a:rPr lang="el-GR" dirty="0" smtClean="0"/>
              <a:t>Οι </a:t>
            </a:r>
            <a:r>
              <a:rPr lang="el-GR" dirty="0"/>
              <a:t>πολύ χαμηλής πυκνότητας λιποπρωτεΐνες (</a:t>
            </a:r>
            <a:r>
              <a:rPr lang="en-US" dirty="0"/>
              <a:t>VLDL</a:t>
            </a:r>
            <a:r>
              <a:rPr lang="el-GR" dirty="0"/>
              <a:t> – </a:t>
            </a:r>
            <a:r>
              <a:rPr lang="en-US" dirty="0"/>
              <a:t>Very low density lipoproteins</a:t>
            </a:r>
            <a:r>
              <a:rPr lang="el-GR" dirty="0" smtClean="0"/>
              <a:t>).</a:t>
            </a:r>
            <a:endParaRPr lang="el-GR" dirty="0"/>
          </a:p>
          <a:p>
            <a:pPr marL="457200" lvl="0" indent="-457200">
              <a:buFont typeface="+mj-lt"/>
              <a:buAutoNum type="arabicPeriod"/>
            </a:pPr>
            <a:r>
              <a:rPr lang="el-GR" dirty="0" smtClean="0"/>
              <a:t>Οι </a:t>
            </a:r>
            <a:r>
              <a:rPr lang="el-GR" dirty="0"/>
              <a:t>χαμηλής πυκνότητας λιποπρωτεΐνες (</a:t>
            </a:r>
            <a:r>
              <a:rPr lang="en-US" dirty="0"/>
              <a:t>LDL</a:t>
            </a:r>
            <a:r>
              <a:rPr lang="el-GR" dirty="0"/>
              <a:t> –  </a:t>
            </a:r>
            <a:r>
              <a:rPr lang="en-US" dirty="0"/>
              <a:t>Low density lipoproteins</a:t>
            </a:r>
            <a:r>
              <a:rPr lang="el-GR" dirty="0" smtClean="0"/>
              <a:t>).</a:t>
            </a:r>
            <a:endParaRPr lang="el-GR" dirty="0"/>
          </a:p>
          <a:p>
            <a:pPr marL="457200" lvl="0" indent="-457200">
              <a:buFont typeface="+mj-lt"/>
              <a:buAutoNum type="arabicPeriod"/>
            </a:pPr>
            <a:r>
              <a:rPr lang="el-GR" dirty="0" smtClean="0"/>
              <a:t>Οι </a:t>
            </a:r>
            <a:r>
              <a:rPr lang="el-GR" dirty="0"/>
              <a:t>υψηλής πυκνότητας λιποπρωτεΐνες (</a:t>
            </a:r>
            <a:r>
              <a:rPr lang="en-US" dirty="0"/>
              <a:t>HDL</a:t>
            </a:r>
            <a:r>
              <a:rPr lang="el-GR" dirty="0"/>
              <a:t> –  </a:t>
            </a:r>
            <a:r>
              <a:rPr lang="en-US" dirty="0"/>
              <a:t>High density lipoproteins</a:t>
            </a:r>
            <a:r>
              <a:rPr lang="el-GR" dirty="0" smtClean="0"/>
              <a:t>).</a:t>
            </a:r>
            <a:endParaRPr lang="el-GR" dirty="0"/>
          </a:p>
          <a:p>
            <a:pPr lvl="0">
              <a:buFont typeface="Wingdings" panose="05000000000000000000" pitchFamily="2" charset="2"/>
              <a:buChar char="ü"/>
            </a:pPr>
            <a:r>
              <a:rPr lang="el-GR" dirty="0"/>
              <a:t>Ο κοινός ρόλος όλων των λιποπρωτεϊνών είναι να μεταφέρουν τα λιποειδή από ιστό σε ιστό για να καλύψουν τις ανάγκες των διαφόρων κυττάρων σε λιποειδή.</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21456536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Χυλομικρά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Τα χυλομικρά συντίθεται στο λεπτό έντερο από τα λιπίδια της διατροφής που έχουν απορροφηθεί. Για το λόγο αυτό είναι πλούσια σε τριγλυκερίδια. Στη συνέχεια μεταφέρονται μέσω του λεμφικού συστήματος στην κυκλοφορία του αίματος. </a:t>
            </a:r>
            <a:endParaRPr lang="el-GR" dirty="0" smtClean="0"/>
          </a:p>
          <a:p>
            <a:r>
              <a:rPr lang="el-GR" dirty="0" smtClean="0"/>
              <a:t>Ουσιαστικά </a:t>
            </a:r>
            <a:r>
              <a:rPr lang="el-GR" dirty="0"/>
              <a:t>τα χυλομικρά είναι το μέσο που γαλακτοματοποιεί τα λίπη του γεύματος ώστε να μπορούν να φτάσουν στη κυκλοφορία του αίματος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7071419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Χυλομικρά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Τα </a:t>
            </a:r>
            <a:r>
              <a:rPr lang="el-GR" dirty="0"/>
              <a:t>τριγλυκερίδια των χυλομικρών μεταφέρονται αφενός στους ιστούς που εκτελούν αερόβιο μεταβολισμό (δηλαδή κυρίως στους μύες), αφετέρου στο λιπώδη ιστό για αποθήκευση. Στη συνέχεια τα χυλομικρά αποδίδουν στο ήπαρ τόσο τα εναπομείναντα τριγλυκερίδια, όσο και τα φωσφολιπίδια και την χοληστερόλη με την μορφή των υπολειμμάτων χυλομικρών. Μέρος αυτής της χοληστερόλης χρησιμοποιείται για την σύνθεση των χολικών αλάτων και το στεροειδών ορμονών (βιολογικός ρόλος της </a:t>
            </a:r>
            <a:r>
              <a:rPr lang="el-GR" dirty="0" smtClean="0"/>
              <a:t>χοληστερόλης).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13383143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VLDL, LDL</a:t>
            </a:r>
            <a:r>
              <a:rPr lang="el-GR" b="1" dirty="0" smtClean="0"/>
              <a:t>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Η υπόλοιπη χοληστερόλη ενσωματώνεται στις </a:t>
            </a:r>
            <a:r>
              <a:rPr lang="en-US" dirty="0"/>
              <a:t>VLDL</a:t>
            </a:r>
            <a:r>
              <a:rPr lang="el-GR" dirty="0"/>
              <a:t> και αποστέλλεται σε όλα τα κύτταρα. Οι </a:t>
            </a:r>
            <a:r>
              <a:rPr lang="en-US" dirty="0"/>
              <a:t>VLDL</a:t>
            </a:r>
            <a:r>
              <a:rPr lang="el-GR" dirty="0"/>
              <a:t> συντίθενται κυρίως στο ήπαρ και ενσωματώνουν τριγλυκερίδια που έχουν συντεθεί εκεί από λιπαρά οξέα που προέρχονται από το λιπώδη ιστό και από υδατάνθρακες της δίαιτας που έχουν μετατραπεί σε τριγλυκερίδια στο ήπαρ. Όταν η </a:t>
            </a:r>
            <a:r>
              <a:rPr lang="en-US" dirty="0"/>
              <a:t>VLDL</a:t>
            </a:r>
            <a:r>
              <a:rPr lang="el-GR" dirty="0"/>
              <a:t> χάσει μέρος των τριγλυκεριδίων της μετατρέπεται σε </a:t>
            </a:r>
            <a:r>
              <a:rPr lang="en-US" dirty="0"/>
              <a:t>LDL</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27594860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VLDL, LDL</a:t>
            </a:r>
            <a:r>
              <a:rPr lang="el-GR" b="1" dirty="0" smtClean="0"/>
              <a:t>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χοληστερόλη αποτελεί μέρος όλων των λιποπρωτεϊνών, αλλά σε το μεγαλύτερο μέρος της χοληστερόλης του αίματος (περίπου το 60%) βρίσκεται στην </a:t>
            </a:r>
            <a:r>
              <a:rPr lang="en-US" dirty="0"/>
              <a:t>LDL</a:t>
            </a:r>
            <a:r>
              <a:rPr lang="el-GR" dirty="0"/>
              <a:t>. Η </a:t>
            </a:r>
            <a:r>
              <a:rPr lang="en-US" dirty="0"/>
              <a:t>LDL</a:t>
            </a:r>
            <a:r>
              <a:rPr lang="el-GR" dirty="0"/>
              <a:t> έχει ως κύριο ρόλο την μεταφορά της χοληστερόλης σε όλα τα κύτταρα. Εκεί μπορεί να χρησιμοποιηθεί για την κατασκευή των μεμβρανών ή να μετατραπεί σε στεροειδής ορμόνες (βιολογικός ρόλος της χοληστερόλη). Κατά τη μεταφορά μέρος της χοληστερόλης ενδέχεται να ενσωματωθεί στην αθηρωματική πλάκα στο εσωτερικό των αγγείων. Για το λόγο αυτό τα υψηλά επίπεδα της </a:t>
            </a:r>
            <a:r>
              <a:rPr lang="en-US" dirty="0"/>
              <a:t>LDL</a:t>
            </a:r>
            <a:r>
              <a:rPr lang="el-GR" dirty="0"/>
              <a:t>-χοληστερόλης αποτελούν παράγοντα κινδύνου για </a:t>
            </a:r>
            <a:r>
              <a:rPr lang="el-GR" dirty="0" smtClean="0"/>
              <a:t>αθηροσκλήρση.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15673422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HDL</a:t>
            </a:r>
            <a:endParaRPr lang="en-US" b="1" dirty="0"/>
          </a:p>
        </p:txBody>
      </p:sp>
      <p:sp>
        <p:nvSpPr>
          <p:cNvPr id="3" name="2 - Θέση περιεχομένου"/>
          <p:cNvSpPr>
            <a:spLocks noGrp="1"/>
          </p:cNvSpPr>
          <p:nvPr>
            <p:ph idx="1"/>
          </p:nvPr>
        </p:nvSpPr>
        <p:spPr/>
        <p:txBody>
          <a:bodyPr>
            <a:normAutofit/>
          </a:bodyPr>
          <a:lstStyle/>
          <a:p>
            <a:r>
              <a:rPr lang="el-GR" dirty="0"/>
              <a:t>Αντίθετος από τον ρόλο της </a:t>
            </a:r>
            <a:r>
              <a:rPr lang="en-US" dirty="0"/>
              <a:t>LDL</a:t>
            </a:r>
            <a:r>
              <a:rPr lang="el-GR" dirty="0"/>
              <a:t> είναι ο ρόλος της </a:t>
            </a:r>
            <a:r>
              <a:rPr lang="en-US" dirty="0"/>
              <a:t>HDL</a:t>
            </a:r>
            <a:r>
              <a:rPr lang="el-GR" dirty="0"/>
              <a:t>. Μία σημαντική λειτουργία της </a:t>
            </a:r>
            <a:r>
              <a:rPr lang="en-US" dirty="0"/>
              <a:t>HDL</a:t>
            </a:r>
            <a:r>
              <a:rPr lang="el-GR" dirty="0"/>
              <a:t> είναι να απομακρύνει την χοληστερόλη από τα κύτταρα και από άλλες λιποπρωτεΐνες, όπου μπορεί να έχει συσσωρευτεί, και να την επιστρέφει στο ήπαρ για απέκκριση από τη χολή. </a:t>
            </a:r>
            <a:endParaRPr lang="en-US" dirty="0" smtClean="0"/>
          </a:p>
          <a:p>
            <a:r>
              <a:rPr lang="el-GR" dirty="0" smtClean="0"/>
              <a:t>Η ωφελιμότητά </a:t>
            </a:r>
            <a:r>
              <a:rPr lang="el-GR" dirty="0"/>
              <a:t>της για το καρδιαγγειακό σύστημα είναι ότι ελαττώνοντας την ποσότητα της χοληστερόλης που εναποτίθεται στο εσωτερικό των αγγείων, μειώνεται ο κίνδυνος εμφάνισης αθηροσκλήρωσης </a:t>
            </a:r>
            <a:r>
              <a:rPr lang="en-US" dirty="0" smtClean="0"/>
              <a:t>.</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4206720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2/9</a:t>
            </a:r>
            <a:endParaRPr lang="en-US" sz="3300" dirty="0"/>
          </a:p>
        </p:txBody>
      </p:sp>
      <p:sp>
        <p:nvSpPr>
          <p:cNvPr id="3" name="2 - Θέση περιεχομένου"/>
          <p:cNvSpPr>
            <a:spLocks noGrp="1"/>
          </p:cNvSpPr>
          <p:nvPr>
            <p:ph idx="1"/>
          </p:nvPr>
        </p:nvSpPr>
        <p:spPr/>
        <p:txBody>
          <a:bodyPr>
            <a:noAutofit/>
          </a:bodyPr>
          <a:lstStyle/>
          <a:p>
            <a:r>
              <a:rPr lang="el-GR" dirty="0"/>
              <a:t>Στον υποθάλαμο η λεπτίνη δρα μέσω του </a:t>
            </a:r>
            <a:r>
              <a:rPr lang="en-US" dirty="0"/>
              <a:t>ob</a:t>
            </a:r>
            <a:r>
              <a:rPr lang="el-GR" dirty="0"/>
              <a:t>-</a:t>
            </a:r>
            <a:r>
              <a:rPr lang="en-US" dirty="0"/>
              <a:t>Rb</a:t>
            </a:r>
            <a:r>
              <a:rPr lang="el-GR" dirty="0"/>
              <a:t> που χαρακτηρίζεται από μεγάλο ενδοκυτταρικό τμήμα. </a:t>
            </a:r>
          </a:p>
          <a:p>
            <a:r>
              <a:rPr lang="el-GR" dirty="0"/>
              <a:t>Η μεγαλύτερη συγκέντρωση αυτού του υποδοχέα είναι στους νευρώνες ενός πυρήνα που καλείται τοξοειδής και είναι ο πυρήνας εκείνος του υποθαλάμου που παράγει </a:t>
            </a:r>
            <a:r>
              <a:rPr lang="en-US" dirty="0"/>
              <a:t>NPY</a:t>
            </a:r>
            <a:r>
              <a:rPr lang="el-GR" dirty="0"/>
              <a:t> (</a:t>
            </a:r>
            <a:r>
              <a:rPr lang="en-US" dirty="0"/>
              <a:t>neuropeptide Y</a:t>
            </a:r>
            <a:r>
              <a:rPr lang="el-GR" dirty="0"/>
              <a:t>)  που είναι ο κλασικότερος μέχρι σήμερα διεγέρτης της όρεξης. </a:t>
            </a:r>
            <a:endParaRPr lang="el-GR" dirty="0" smtClean="0"/>
          </a:p>
          <a:p>
            <a:r>
              <a:rPr lang="el-GR" dirty="0" smtClean="0"/>
              <a:t>Η </a:t>
            </a:r>
            <a:r>
              <a:rPr lang="el-GR" dirty="0"/>
              <a:t>λεπτίνη καταστέλλει την όρεξη μέσω καταστολής της παραγωγής </a:t>
            </a:r>
            <a:r>
              <a:rPr lang="en-US" dirty="0"/>
              <a:t>NPY</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3485722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Πέψη λιπιδίων</a:t>
            </a:r>
            <a:endParaRPr lang="en-US" b="1" dirty="0"/>
          </a:p>
        </p:txBody>
      </p:sp>
      <p:sp>
        <p:nvSpPr>
          <p:cNvPr id="3" name="2 - Θέση περιεχομένου"/>
          <p:cNvSpPr>
            <a:spLocks noGrp="1"/>
          </p:cNvSpPr>
          <p:nvPr>
            <p:ph idx="1"/>
          </p:nvPr>
        </p:nvSpPr>
        <p:spPr/>
        <p:txBody>
          <a:bodyPr>
            <a:normAutofit fontScale="92500"/>
          </a:bodyPr>
          <a:lstStyle/>
          <a:p>
            <a:r>
              <a:rPr lang="el-GR" dirty="0" smtClean="0"/>
              <a:t>Επειδή </a:t>
            </a:r>
            <a:r>
              <a:rPr lang="el-GR" dirty="0"/>
              <a:t>τα λίπη είναι υδρόφοβα η πέψη τους αποτελεί πρόβλημα καθώς τα πεπτικά ένζυμα είναι υδρόφιλα και λειτουργούν σε υδάτινο περιβάλλον. Παρόλα αυτά η επιφανειακή περιοχή του διατροφικού λίπους που προορίζεται για πέψη αυξάνεται σε μεγάλο βαθμό μέσω της γαλακτοματοποίησης. </a:t>
            </a:r>
            <a:endParaRPr lang="el-GR" dirty="0" smtClean="0"/>
          </a:p>
          <a:p>
            <a:r>
              <a:rPr lang="el-GR" dirty="0" smtClean="0"/>
              <a:t>Η </a:t>
            </a:r>
            <a:r>
              <a:rPr lang="el-GR" dirty="0"/>
              <a:t>γαλακτοματοποίηση γίνεται κυρίως με την επίδραση των χολικών αλάτων. </a:t>
            </a:r>
            <a:endParaRPr lang="el-GR" dirty="0" smtClean="0"/>
          </a:p>
          <a:p>
            <a:r>
              <a:rPr lang="el-GR" dirty="0" smtClean="0"/>
              <a:t>Κατά </a:t>
            </a:r>
            <a:r>
              <a:rPr lang="el-GR" dirty="0"/>
              <a:t>συνέπεια η ικανότητα πρόσβασης του λίπους από τα πεπτικά ένζυμα αυξάνεται από την δράση των χολικών αλάτων. Τα τριγλυκερίδια, τα φωσφολιποειδή και οι στερόλες αποτελούν τις κύριες τάξεις λιπιδίων της τυπικής Δυτικού τύπου δίαιτας. Στην ενότητα αυτή θα αναλύσουμε την πέψη των </a:t>
            </a:r>
            <a:r>
              <a:rPr lang="el-GR" dirty="0" smtClean="0"/>
              <a:t>τριγλυκεριδίων.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40176115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Λιπάσες </a:t>
            </a:r>
            <a:r>
              <a:rPr lang="el-GR" sz="3200" b="0" dirty="0" smtClean="0"/>
              <a:t>1/5</a:t>
            </a:r>
            <a:endParaRPr lang="en-US" sz="3200" b="0" dirty="0"/>
          </a:p>
        </p:txBody>
      </p:sp>
      <p:sp>
        <p:nvSpPr>
          <p:cNvPr id="3" name="2 - Θέση περιεχομένου"/>
          <p:cNvSpPr>
            <a:spLocks noGrp="1"/>
          </p:cNvSpPr>
          <p:nvPr>
            <p:ph idx="1"/>
          </p:nvPr>
        </p:nvSpPr>
        <p:spPr/>
        <p:txBody>
          <a:bodyPr>
            <a:noAutofit/>
          </a:bodyPr>
          <a:lstStyle/>
          <a:p>
            <a:r>
              <a:rPr lang="el-GR" sz="2200" dirty="0"/>
              <a:t>Τα πεπτικά ένζυμα που εμπλέκονται στην διάσπαση των τριγλυκεριδίων ονομάζονται εστεράσες, καθώς διασπούν τους εστερικούς δεσμούς των τριγλυκεριδίων, και πιο συγκεκριμένα λιπάσες. </a:t>
            </a:r>
            <a:endParaRPr lang="el-GR" sz="2200" dirty="0" smtClean="0"/>
          </a:p>
          <a:p>
            <a:r>
              <a:rPr lang="el-GR" sz="2200" dirty="0" smtClean="0"/>
              <a:t>Η </a:t>
            </a:r>
            <a:r>
              <a:rPr lang="el-GR" sz="2200" dirty="0"/>
              <a:t>πέψη των τριγλυκεριδίων ολοκληρώνεται στον αυλό του λεπτού εντέρου, αλλά η διαδικασία ουσιαστικά ξεκινάει από το στομάχι. </a:t>
            </a:r>
            <a:endParaRPr lang="el-GR" sz="2200" dirty="0" smtClean="0"/>
          </a:p>
          <a:p>
            <a:r>
              <a:rPr lang="el-GR" sz="2200" dirty="0" smtClean="0"/>
              <a:t>Για </a:t>
            </a:r>
            <a:r>
              <a:rPr lang="el-GR" sz="2200" dirty="0"/>
              <a:t>την πέψη στο στομάχι παίρνει μέρος η γλωσσική λιπάση, ενώ για την πέψη στο λεπτό έντερο η παγκρεατική λιπάση. Η βασική έκκριση της γλωσσικής λιπάσης λαμβάνει χώρα διαρκώς αλλά μπορεί να διεγερθεί από κάποιους παράγοντες όπως: α) νευρικούς (συμπαθητικούς αγωνιστές), β) μηχανικούς (ρούφηγμα – κατάποση) και γ) διαιτητικούς (δίαιτα υψηλή σε λίπος).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26869369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Λιπάσες </a:t>
            </a:r>
            <a:r>
              <a:rPr lang="el-GR" sz="3200" b="0" dirty="0" smtClean="0"/>
              <a:t>2/5</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γλωσσική λιπάση μπορεί να δρα στο χαμηλό </a:t>
            </a:r>
            <a:r>
              <a:rPr lang="en-US" sz="2200" dirty="0"/>
              <a:t>pH</a:t>
            </a:r>
            <a:r>
              <a:rPr lang="el-GR" sz="2200" dirty="0"/>
              <a:t> του στομάχου και των γαστρικών υγρών. Για να δράσει η γλωσσική λιπάση θα πρέπει πρώτα τα τριγλυκερίδια να έχουν υποστεί γαλακτοματοποίηση ώστε να εκτεθεί στο ένζυμο αρκετή ποσότητα λίπους. Παράγοντες γαλακτοματοποίησης αποτελούν οι μυϊκές συστολές και το όξινο περιβάλλον του στομάχου που περιλαμβάνει σύνθετους πολυσακχαρίτες, φωσφολιποειδή και πεπτίδια. Η γλωσσική λιπάση «προτιμάει» να δράσει σε τριγλυκερίδια μικρής και μεσαίας αλύσου.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13329853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3/5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a:t>Τα τριγλυκερίδια με λιπαρά οξέα που έχουν μεγάλες αλυσίδες για να διασπαστούν χρειάζονται λιγότερο όξινο περιβάλλον, άλλες λιπάσες και ισχυρότερους γαλακτοματοποιητές. </a:t>
            </a:r>
            <a:endParaRPr lang="el-GR" dirty="0" smtClean="0"/>
          </a:p>
          <a:p>
            <a:r>
              <a:rPr lang="el-GR" dirty="0" smtClean="0"/>
              <a:t>Ιδιαίτερα </a:t>
            </a:r>
            <a:r>
              <a:rPr lang="el-GR" dirty="0"/>
              <a:t>σημαντική είναι η δράση της γλωσσικής λιπάσης για τα βρέφη που θηλάζουν. Μπορεί εύκολα να διαπεράσει τα σταγονίδια λίπους του γάλακτος χωρίς να έχει προηγηθεί γαλακτοματοποίηση. Αυτό είναι σημαντικό γιατί στα βρέφη δεν έχει αναπτυχθεί πλήρως η παγκρεατική </a:t>
            </a:r>
            <a:r>
              <a:rPr lang="el-GR" dirty="0" smtClean="0"/>
              <a:t>λειτουργία.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18913751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4/5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Το </a:t>
            </a:r>
            <a:r>
              <a:rPr lang="el-GR" dirty="0"/>
              <a:t>μερικώς υδρολυμένο (διασπασμένο) λιποειδικό γαλάκτωμα αφήνει το στομάχι και εισέρχεται στο δωδεκαδάκτυλο με την μορφή μικρών σταγονιδίων λίπους. Στη φάση αυτή λαμβάνει χώρα αποτελεσματική γαλακτοματοποίηση διότι συνεχίζεται η μηχανική διάσπαση και εκκρίνεται η χολή από την χοληδόχο κύστη ως αποτέλεσμα διέγερσης από την ορμόνη χολοκυστοκινίνη. Επιπρόσθετα, εκκρίνονται διττανθρακικά ιόντα από το πάγκρεας ώστε να ανέβει το </a:t>
            </a:r>
            <a:r>
              <a:rPr lang="en-US" dirty="0"/>
              <a:t>pH</a:t>
            </a:r>
            <a:r>
              <a:rPr lang="el-GR" dirty="0"/>
              <a:t> σε τέτοιο επίπεδο που να μπορεί να δράσει η παγκρεατική λιπάση.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11654738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5/5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Η </a:t>
            </a:r>
            <a:r>
              <a:rPr lang="el-GR" dirty="0"/>
              <a:t>ενεργοποίηση της παγκρεατική λιπάσης απαιτεί την συμμετοχή α) της πρωτεΐνης κολιπάσης, β) των ιόντων ασβεστίου και γ) των χολικών αλάτων. Τα προϊόντα από την δράση της παγκρεατικής λιπάσης είναι οι διγλυκερόλες, οι μονογλυκερόλες, η χοληστερίνη και τα ελεύθερα λιπαρά οξέα. Οι διγλυκερόλες στη συνέχεια μετατρέπονται σε μονογλυκερόλες. Τα προϊόντα στη συνέχεια συνδέονται με χολικά άλατα σχηματίζοντας τα μικκύλια (πολύ μικρά σωματίδια). Αυτά μπορούν να περάσουν στα διάκενα  μεταξύ των μικρολαχνών της εντερικής μεμβράνης </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28266784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Απορρόφηση των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Τα μικκύλια είναι επαρκώς υδατοδιαλυτά ώστε να διαπεράσουν την υδάτινη στοιβάδα που περιβάλει τα εντερικά απορροφητικά κύτταρα. Τα μικκύλια αλληλεπιδρούν με την ψυκτροειδή παρυφή αυτών των κυττάρων, όπου τα λιποειδικά συστατικά τους διαχέονται προς το εσωτερικό των απορροφητικών κυττάρων. </a:t>
            </a:r>
          </a:p>
          <a:p>
            <a:r>
              <a:rPr lang="el-GR" sz="2200" dirty="0" smtClean="0"/>
              <a:t>Αν </a:t>
            </a:r>
            <a:r>
              <a:rPr lang="el-GR" sz="2200" dirty="0"/>
              <a:t>και η διαδικασία αυτή λαμβάνει χώρα στο τέλος του δωδεκαδάκτυλου και στη νήστιδα, τα χολικά άλατα δεν απορροφώνται σε αυτά τα σημεία αλλά στον ειλεό του λεπτού εντέρου. Από εκεί επιστρέφουν στο ήπαρ μέσω της πυλαίας φλέβας για να εκκριθούν ξανά στη χολή. Αυτός ο κύκλος ονομάζεται «εντεροηπατική κυκλοφορία των χολικών αλάτων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13588091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Απορρόφηση των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Μετά </a:t>
            </a:r>
            <a:r>
              <a:rPr lang="el-GR" sz="2200" dirty="0"/>
              <a:t>την απορρόφηση των ελεύθερων λιπαρών οξέων, των μονογλυκερολών και της χοληστερόλης μέσα στα απορροφητικά εντεροκύτταρα, ακολουθεί ο επανασχηματισμός των τριγλυκεριδίων και των εστέρων της χοληστερόλης.  Τα λιποειδή που επανασχηματίστηκαν μαζί με τις λιποδιαλυτές βιταμίνες συλλέγονται στο ενδοπλασματικό δίκτυο του κυττάρου. Εκεί παραλαμβάνουν μια πρωτεϊνική στιβάδα στην επιφάνειά τους, η οποία θα τα σταθεροποιήσει προκειμένου να εισέλθουν στο υδάτινο περιβάλλον της κυκλοφορίας. Στη συνέχεια πηγαίνουν στο σύμπλεγμα </a:t>
            </a:r>
            <a:r>
              <a:rPr lang="en-US" sz="2200" dirty="0"/>
              <a:t>Golgi </a:t>
            </a:r>
            <a:r>
              <a:rPr lang="el-GR" sz="2200" dirty="0"/>
              <a:t>του κυττάρου όπου στην πρωτεϊνική στιβάδα προστίθενται υδατάνθρακες, σταθεροποιούνται επαρκώς και έχουμε πλέον τα ολοκληρωμένα σωματίδια που ονομάζονται χυλομικρά. Τα χυλομικρά μεταφέρονται στην κυτταρική μεμβράνη και από εκεί με εξωκυττάρωση στη λεμφική </a:t>
            </a:r>
            <a:r>
              <a:rPr lang="el-GR" sz="2200" dirty="0" smtClean="0"/>
              <a:t>κυκλοφορία.</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14418876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Υπερλιπιδαιμία </a:t>
            </a:r>
            <a:r>
              <a:rPr lang="el-GR" sz="3200" b="0" dirty="0" smtClean="0"/>
              <a:t>1/4</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υπερλιπιδαιμία ορίζεται η παθολογική κατάσταση κατά την οποία εμφανίζονται αυξημένα ένα ή περισσότερα λιπιδικά κλάσματα στο αίμα (ολική χοληστερίνη, τριγλυκερίδια, LDL χοληστερόλη). </a:t>
            </a:r>
            <a:endParaRPr lang="el-GR" sz="2200" dirty="0" smtClean="0"/>
          </a:p>
          <a:p>
            <a:r>
              <a:rPr lang="el-GR" sz="2200" dirty="0" smtClean="0"/>
              <a:t>Ένας </a:t>
            </a:r>
            <a:r>
              <a:rPr lang="el-GR" sz="2200" dirty="0"/>
              <a:t>από τους κύριους παράγοντες εμφάνισης της παθολογικής αυτής κατάστασης είναι η διατροφή και κυρίως η υψηλή περιεκτικότητα της σε λιπαρά και ιδιαιτέρως των κορεσμένων λιπαρών ή και trans λιπαρών που βρίσκονται στα λιπαρά μέρη των κρεάτων, στα προϊόντα φούρνου, γαριδάκια, κέικ, γλυκά, fast food και άλλα. Βασικός μας στόχος λοιπόν για την αντιμετώπιση αυτής της ασθένειας είναι η μείωση της κατανάλωσης  τροφίμων πλούσιων σε λιπαρά και κατ' επέκταση η μείωση του βάρους εάν είναι </a:t>
            </a:r>
            <a:r>
              <a:rPr lang="el-GR" sz="2200" dirty="0" smtClean="0"/>
              <a:t>απαραίτητο.</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2565892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Υπερλιπιδαιμία </a:t>
            </a:r>
            <a:r>
              <a:rPr lang="el-GR" sz="3200" b="0" dirty="0" smtClean="0"/>
              <a:t>2/4</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υπερλιπιδαιμία οφείλεται σε μεγάλο βαθμό στη κληρονομικότητα. Σημαντικό είναι επίσης το γεγονός ότι οι παράγοντες που επηρεάζουν την κληρονομικότητα δεν οφείλονται μόνο στους γενετικούς παράγοντες αλλά και στις διατροφικές συνήθειες των ατόμων. Τα υψηλά επίπεδα των λιπιδίων του αίματος αυξάνουν τον κίνδυνο εμφάνισης καρδιαγγειακών παθήσεων. Πιο συγκεκριμένα, η LDL χοληστερόλη, η οποία συσσωρεύεται στα τοιχώματα των στεφανιαίων αρτηριών ευθύνεται για την πιο κοινή μορφή καρδιακής πάθησης που είναι η στεφανιαία νόσος </a:t>
            </a:r>
            <a:r>
              <a:rPr lang="el-GR" sz="2200" dirty="0" smtClean="0"/>
              <a:t>. </a:t>
            </a: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2383601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3/9</a:t>
            </a:r>
            <a:endParaRPr lang="en-US" sz="3300" dirty="0"/>
          </a:p>
        </p:txBody>
      </p:sp>
      <p:sp>
        <p:nvSpPr>
          <p:cNvPr id="3" name="2 - Θέση περιεχομένου"/>
          <p:cNvSpPr>
            <a:spLocks noGrp="1"/>
          </p:cNvSpPr>
          <p:nvPr>
            <p:ph idx="1"/>
          </p:nvPr>
        </p:nvSpPr>
        <p:spPr/>
        <p:txBody>
          <a:bodyPr>
            <a:noAutofit/>
          </a:bodyPr>
          <a:lstStyle/>
          <a:p>
            <a:r>
              <a:rPr lang="el-GR" dirty="0" smtClean="0"/>
              <a:t>Τα </a:t>
            </a:r>
            <a:r>
              <a:rPr lang="en-US" dirty="0"/>
              <a:t>ob</a:t>
            </a:r>
            <a:r>
              <a:rPr lang="el-GR" dirty="0"/>
              <a:t>/</a:t>
            </a:r>
            <a:r>
              <a:rPr lang="en-US" dirty="0"/>
              <a:t>ob</a:t>
            </a:r>
            <a:r>
              <a:rPr lang="el-GR" dirty="0"/>
              <a:t> ποντίκια έχουν μεταλλαγμένο το γονίδιο της λεπτίνης και ως εκ τούτου η λεπτίνη που παράγουν δεν είναι βιολογικά δραστική. Φαινοτυπικά τα ποντίκια αυτά αναπτύσσουν παχυσαρκία, αντίσταση στην ινσουλίνη και στείρωση. </a:t>
            </a:r>
          </a:p>
          <a:p>
            <a:r>
              <a:rPr lang="el-GR" dirty="0"/>
              <a:t>Τα </a:t>
            </a:r>
            <a:r>
              <a:rPr lang="en-US" dirty="0"/>
              <a:t>db</a:t>
            </a:r>
            <a:r>
              <a:rPr lang="el-GR" dirty="0"/>
              <a:t>/</a:t>
            </a:r>
            <a:r>
              <a:rPr lang="en-US" dirty="0"/>
              <a:t>db</a:t>
            </a:r>
            <a:r>
              <a:rPr lang="el-GR" dirty="0"/>
              <a:t> ποντίκια έχουν τον ίδιο φαινότυπο με τα </a:t>
            </a:r>
            <a:r>
              <a:rPr lang="en-US" dirty="0"/>
              <a:t>ob</a:t>
            </a:r>
            <a:r>
              <a:rPr lang="el-GR" dirty="0"/>
              <a:t>/</a:t>
            </a:r>
            <a:r>
              <a:rPr lang="en-US" dirty="0"/>
              <a:t>ob</a:t>
            </a:r>
            <a:r>
              <a:rPr lang="el-GR" dirty="0"/>
              <a:t> με τη διαφορά ότι αιτιολογικά το πρόβλημα τους είναι μετάλλαξη στον υποδοχέα της λεπτίνης και ως εκ τούτου αντίσταση στην ενδογενή λεπτίνη.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7783114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smtClean="0"/>
              <a:t>1/3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Με </a:t>
            </a:r>
            <a:r>
              <a:rPr lang="el-GR" sz="2200" dirty="0"/>
              <a:t>τον όρο υπερλιπιδαιμία υποδηλώνεται η αύξηση της ποσότητας των λιπιδίων στο αίμα. Υπάρχουν αρκετές μορφές λιπιδίων, εκείνα όμως τα οποία έχουν περισσότερο μελετηθεί και συσχετισθεί με τη στεφανιαία νόσο </a:t>
            </a:r>
            <a:r>
              <a:rPr lang="el-GR" sz="2200" dirty="0" smtClean="0"/>
              <a:t>είναι:</a:t>
            </a:r>
            <a:endParaRPr lang="el-GR" sz="2200" dirty="0"/>
          </a:p>
          <a:p>
            <a:pPr lvl="0"/>
            <a:r>
              <a:rPr lang="el-GR" sz="2200" dirty="0"/>
              <a:t>η ολική χοληστερόλη,</a:t>
            </a:r>
          </a:p>
          <a:p>
            <a:pPr lvl="0"/>
            <a:r>
              <a:rPr lang="el-GR" sz="2200" dirty="0"/>
              <a:t>HDL-χοληστερόλη (η οποία αποκαλείται και «καλή χοληστερόλη»),</a:t>
            </a:r>
          </a:p>
          <a:p>
            <a:pPr lvl="0"/>
            <a:r>
              <a:rPr lang="el-GR" sz="2200" dirty="0"/>
              <a:t>LDL-χοληστερόλη (ή «κακή χοληστερόλη») και</a:t>
            </a:r>
          </a:p>
          <a:p>
            <a:pPr lvl="0"/>
            <a:r>
              <a:rPr lang="el-GR" sz="2200" dirty="0"/>
              <a:t>τα τριγλυκερίδια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11887271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a:t>2</a:t>
            </a:r>
            <a:r>
              <a:rPr lang="el-GR" sz="3000" b="0" dirty="0" smtClean="0"/>
              <a:t>/3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Η </a:t>
            </a:r>
            <a:r>
              <a:rPr lang="el-GR" sz="2200" dirty="0"/>
              <a:t>τιμή της LDL χοληστερόλης προσδιορίζεται έμμεσα από τις τιμές της ολικής χοληστερόλης, της HDL και των τριγλυκεριδίων από την εξίσωση : LDL= ολική χοληστερόλη- (τριγλυκερίδια/5) – HDL (με την προϋπόθεση ότι τα τριγλυκερίδια δεν ξεπερνούν τα 400 mg%). </a:t>
            </a:r>
            <a:endParaRPr lang="el-GR" sz="2200" dirty="0" smtClean="0"/>
          </a:p>
          <a:p>
            <a:r>
              <a:rPr lang="el-GR" sz="2200" dirty="0" smtClean="0"/>
              <a:t>Σημειώνεται </a:t>
            </a:r>
            <a:r>
              <a:rPr lang="el-GR" sz="2200" dirty="0"/>
              <a:t>ότι δεν υπάρχουν «φυσιολογικές» τιμές χοληστερόλης, αλλά όσο χαμηλότερα είναι τα επίπεδά της στο αίμα, τόσο ελαττώνεται ο κίνδυνος ανάπτυξης στεφανιαίας νόσου και αντιστρόφως </a:t>
            </a:r>
            <a:r>
              <a:rPr lang="el-GR" sz="2200" dirty="0" smtClean="0"/>
              <a:t>.</a:t>
            </a:r>
            <a:endParaRPr lang="el-GR" sz="2200" dirty="0"/>
          </a:p>
          <a:p>
            <a:r>
              <a:rPr lang="el-GR" sz="2200" dirty="0"/>
              <a:t>Ωστόσο, πρέπει να επισημάνουμε ότι η χοληστερόλη αποτελεί απαραίτητο συστατικό της μεμβράνης των κυττάρων του ανθρώπινου οργανισμού και εκείνο που συνήθως βλάπτει είναι η αύξησή της πέρα από τα προαναφερθέντα όρια.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255371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a:t>3</a:t>
            </a:r>
            <a:r>
              <a:rPr lang="el-GR" sz="3000" b="0" dirty="0" smtClean="0"/>
              <a:t>/3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Από </a:t>
            </a:r>
            <a:r>
              <a:rPr lang="el-GR" sz="2200" dirty="0"/>
              <a:t>τη χοληστερόλη που κυκλοφορεί στο αίμα ένα μέρος παράγεται από τον ίδιο τον οργανισμό, και συγκεκριμένα από το συκώτι, και ένα μέρος προσλαμβάνεται με τις τροφές. </a:t>
            </a:r>
            <a:endParaRPr lang="el-GR" sz="2200" dirty="0" smtClean="0"/>
          </a:p>
          <a:p>
            <a:r>
              <a:rPr lang="el-GR" sz="2200" dirty="0" smtClean="0"/>
              <a:t>Μερικοί </a:t>
            </a:r>
            <a:r>
              <a:rPr lang="el-GR" sz="2200" dirty="0"/>
              <a:t>άνθρωποι (2-4% του πληθυσμού) έχουν μία πάθηση που ονομάζεται οικογενής υπερχοληστερολαιμία, η οποία οφείλεται σε ένα γενετικό ελάττωμα και μπορεί να προκαλέσει μια ιδιαίτερα σημαντική αύξηση της ολικής και της LDL χοληστερόλης </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35035079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Υπερλιπιδαιμία </a:t>
            </a:r>
            <a:r>
              <a:rPr lang="el-GR" sz="3200" b="0" dirty="0"/>
              <a:t>3</a:t>
            </a:r>
            <a:r>
              <a:rPr lang="el-GR" sz="3200" b="0" dirty="0" smtClean="0"/>
              <a:t>/4</a:t>
            </a:r>
            <a:endParaRPr lang="en-US"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a:t>Η αυξημένη χοληστερόλη αποτελεί έναν από τους βασικότερους παράγοντες που συμβάλλουν στην γένεση ή και την εξέλιξη της αρτηριοσκλήρυνσης, γνώση που έχει τεκμηριωθεί από πληθώρα μελετών που έχουν πραγματοποιηθεί τις τελευταίες δεκαετίες και ειδικά όταν συνδυάζεται με υψηλές τιμές LDL και χαμηλές τιμές HDL-χοληστερόλης. </a:t>
            </a:r>
            <a:endParaRPr lang="el-GR" dirty="0" smtClean="0"/>
          </a:p>
          <a:p>
            <a:r>
              <a:rPr lang="el-GR" dirty="0" smtClean="0"/>
              <a:t>Σε </a:t>
            </a:r>
            <a:r>
              <a:rPr lang="el-GR" dirty="0"/>
              <a:t>ότι αφορά το ρόλο των τριγλυκεριδίων δεν υπάρχει απόλυτη ομοφωνία. Φαίνεται όμως ότι σε ορισμένες υποομάδες ασθενών, όπως π.χ. στις διαβητικές γυναίκες, αποτελούν ανεξάρτητο παράγοντα κινδύνου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34758776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Υπερλιπιδαιμία </a:t>
            </a:r>
            <a:r>
              <a:rPr lang="el-GR" sz="3200" b="0" dirty="0" smtClean="0"/>
              <a:t>4/4</a:t>
            </a:r>
            <a:endParaRPr lang="en-US"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Η </a:t>
            </a:r>
            <a:r>
              <a:rPr lang="el-GR" dirty="0"/>
              <a:t>επιθετική αντιμετώπιση της υπερλιπιδαιμίας κρίνεται απόλυτα απαραίτητη στους ασθενείς στους οποίους η στεφανιαία νόσος έχει ήδη εκδηλωθεί (οπότε μιλάμε για δευτερογενή πρόληψη). Εκτός όμως από τους πάσχοντες, η σημαντική υπερλιπιδαιμία πρέπει να αντιμετωπίζεται και στους φαινομενικά υγιείς, ειδικά όταν αυτή συνυπάρχει με άλλους προδιαθεσικούς παράγοντες κινδύνου (πρωτογενής πρόληψη).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26633721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a:t>
            </a:r>
            <a:r>
              <a:rPr lang="en-US" sz="2000" dirty="0"/>
              <a:t>8</a:t>
            </a:r>
            <a:r>
              <a:rPr lang="en-US" sz="2000" dirty="0" smtClean="0"/>
              <a:t>:</a:t>
            </a:r>
            <a:r>
              <a:rPr lang="el-GR" sz="2000" dirty="0" smtClean="0"/>
              <a:t> </a:t>
            </a:r>
            <a:r>
              <a:rPr lang="el-GR" sz="2000" dirty="0">
                <a:solidFill>
                  <a:prstClr val="black"/>
                </a:solidFill>
              </a:rPr>
              <a:t>Ενδοκρινικό σύστημα - Φυσιολογία πρόσληψης τροφής, κορεσμού και λιπώδους </a:t>
            </a:r>
            <a:r>
              <a:rPr lang="el-GR" sz="2000" dirty="0" smtClean="0">
                <a:solidFill>
                  <a:prstClr val="black"/>
                </a:solidFill>
              </a:rPr>
              <a:t>ιστού</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3096953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51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TotalTime>
  <Words>8113</Words>
  <Application>Microsoft Office PowerPoint</Application>
  <PresentationFormat>Προβολή στην οθόνη (4:3)</PresentationFormat>
  <Paragraphs>462</Paragraphs>
  <Slides>101</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101</vt:i4>
      </vt:variant>
    </vt:vector>
  </HeadingPairs>
  <TitlesOfParts>
    <vt:vector size="103" baseType="lpstr">
      <vt:lpstr>template</vt:lpstr>
      <vt:lpstr>1_template Φυσιολογία</vt:lpstr>
      <vt:lpstr>Παθολογία Ενδοκρινών Αδένων</vt:lpstr>
      <vt:lpstr>Παχυσαρκία</vt:lpstr>
      <vt:lpstr>Ομοιοστασία και λιποστατική θεωρία</vt:lpstr>
      <vt:lpstr>Πειραματικά μοντέλα 1/2</vt:lpstr>
      <vt:lpstr>Πειραματικά μοντέλα 2/2</vt:lpstr>
      <vt:lpstr>Λεπτίνη κεντρικές δράσεις και περιφερικές δράσεις 1/9</vt:lpstr>
      <vt:lpstr>Δομή υποδοχέα της λεπτίνης</vt:lpstr>
      <vt:lpstr>Λεπτίνη κεντρικές δράσεις και περιφερικές δράσεις 2/9</vt:lpstr>
      <vt:lpstr>Λεπτίνη κεντρικές δράσεις και περιφερικές δράσεις 3/9</vt:lpstr>
      <vt:lpstr>Λεπτίνη κεντρικές δράσεις και περιφερικές δράσεις 4/9</vt:lpstr>
      <vt:lpstr>Λεπτίνη κεντρικές δράσεις και περιφερικές δράσεις 5/9</vt:lpstr>
      <vt:lpstr>Λεπτίνη κεντρικές δράσεις και περιφερικές δράσεις 6/9</vt:lpstr>
      <vt:lpstr>Λεπτίνη κεντρικές δράσεις και περιφερικές δράσεις 7/9</vt:lpstr>
      <vt:lpstr>Λεπτίνη κεντρικές δράσεις και περιφερικές δράσεις 8/9</vt:lpstr>
      <vt:lpstr>Λεπτίνη κεντρικές δράσεις και περιφερικές δράσεις 9/9</vt:lpstr>
      <vt:lpstr>Νευρογενείς μηχανισμοί στον έλεγχο της πρόσληψης τροφής (NPY) 1/9</vt:lpstr>
      <vt:lpstr>Νευρογενείς μηχανισμοί στον έλεγχο της πρόσληψης τροφής (NPY) 2/9</vt:lpstr>
      <vt:lpstr>Υποδοχέας NPY</vt:lpstr>
      <vt:lpstr>Δράση υποδοχέα NPY</vt:lpstr>
      <vt:lpstr>Νευρογενείς μηχανισμοί στον έλεγχο της πρόσληψης τροφής (NPY) 3/9</vt:lpstr>
      <vt:lpstr>Νευρογενείς μηχανισμοί στον έλεγχο της πρόσληψης τροφής (NPY) 4/9</vt:lpstr>
      <vt:lpstr>Νευρογενείς μηχανισμοί στον έλεγχο της πρόσληψης τροφής (NPY) 5/9</vt:lpstr>
      <vt:lpstr>Νευρογενείς μηχανισμοί στον έλεγχο της πρόσληψης τροφής (NPY) 6/9</vt:lpstr>
      <vt:lpstr>Νευρογενείς μηχανισμοί στον έλεγχο της πρόσληψης τροφής (NPY) 7/9</vt:lpstr>
      <vt:lpstr>Νευρογενείς μηχανισμοί στον έλεγχο της πρόσληψης τροφής (NPY) 8/9</vt:lpstr>
      <vt:lpstr>Νευρογενείς μηχανισμοί στον έλεγχο της πρόσληψης τροφής (NPY) 9/9</vt:lpstr>
      <vt:lpstr>Χολεκυστοκινίνη (CCK) 1/2</vt:lpstr>
      <vt:lpstr>Χολεκυστοκινίνη (CCK) 2/2</vt:lpstr>
      <vt:lpstr>ACTH/CRH 1/5</vt:lpstr>
      <vt:lpstr>ACTH/CRH 2/5</vt:lpstr>
      <vt:lpstr>ACTH/CRH 3/5</vt:lpstr>
      <vt:lpstr>Υποδοχέας CRH1</vt:lpstr>
      <vt:lpstr>Ανταγωνιστές CRH </vt:lpstr>
      <vt:lpstr>ACTH/CRH 4/5</vt:lpstr>
      <vt:lpstr>ACTH/CRH 5/5</vt:lpstr>
      <vt:lpstr>CRHR1 1/3</vt:lpstr>
      <vt:lpstr>CRHR1 2/3</vt:lpstr>
      <vt:lpstr>CRHR1 3/3</vt:lpstr>
      <vt:lpstr>CRH, ACTH, Leptin, cortisol 1/3</vt:lpstr>
      <vt:lpstr>CRH, ACTH, Leptin, cortisol 2/3</vt:lpstr>
      <vt:lpstr>CRH, ACTH, Leptin, cortisol 3/3</vt:lpstr>
      <vt:lpstr>Οπιοειδή 1/2</vt:lpstr>
      <vt:lpstr>Οπιοειδή 2/2</vt:lpstr>
      <vt:lpstr>Γλυκοκορτικοειδή 1/3</vt:lpstr>
      <vt:lpstr>Γλυκοκορτικοειδή 2/3</vt:lpstr>
      <vt:lpstr>Γλυκοκορτικοειδή 3/3</vt:lpstr>
      <vt:lpstr>Ινσουλίνη 1/2</vt:lpstr>
      <vt:lpstr>Ινσουλίνη 2/2</vt:lpstr>
      <vt:lpstr>Άλλα νευροπεπτίδια</vt:lpstr>
      <vt:lpstr>Γκρελίνη</vt:lpstr>
      <vt:lpstr>Συμπερασματικά 1/3</vt:lpstr>
      <vt:lpstr>Συμπερασματικά 2/3</vt:lpstr>
      <vt:lpstr>Συμπερασματικά 3/3</vt:lpstr>
      <vt:lpstr>Σύσταση λιπιδίων και βιολογικός ρόλος των διατροφικών λιπιδίων</vt:lpstr>
      <vt:lpstr>Τα λιπίδια στην τροφή</vt:lpstr>
      <vt:lpstr>Φυσιολογία λιπιδίων 1/2</vt:lpstr>
      <vt:lpstr>Φυσιολογία λιπιδίων 2/2</vt:lpstr>
      <vt:lpstr>Παραδείγματα</vt:lpstr>
      <vt:lpstr>Διακρίσεις λιπιδίων 1/2</vt:lpstr>
      <vt:lpstr>Διακρίσεις λιπιδίων 2/2</vt:lpstr>
      <vt:lpstr>Καρδιακός και σκελετικός μυς, ενέργεια</vt:lpstr>
      <vt:lpstr>Τα απαραίτητα λιπαρά οξέα</vt:lpstr>
      <vt:lpstr>Λινολενικό οξύ 1/2</vt:lpstr>
      <vt:lpstr>Λινολενικό οξύ 2/2</vt:lpstr>
      <vt:lpstr>Βιολογικός ρόλος των απαραίτητων λιπιδίων, τριγλυκερίδια</vt:lpstr>
      <vt:lpstr>Τριγλυκερίδια 1/2</vt:lpstr>
      <vt:lpstr>Τριγλυκερίδια 2/2</vt:lpstr>
      <vt:lpstr>Φυτικά και ζωικά λίπη</vt:lpstr>
      <vt:lpstr>Φωσφολιπίδια</vt:lpstr>
      <vt:lpstr>Βιολογικός ρόλος των φωσφολιπιδίων, στερόλες και στεροειδή 1/2</vt:lpstr>
      <vt:lpstr>Βιολογικός ρόλος των φωσφολιπιδίων, στερόλες και στεροειδή 2/2</vt:lpstr>
      <vt:lpstr>Χοληστερόλη</vt:lpstr>
      <vt:lpstr>Λιποπρωτεΐνες 1/2</vt:lpstr>
      <vt:lpstr>Λιποπρωτεΐνες 2/2</vt:lpstr>
      <vt:lpstr>Χυλομικρά 1/2</vt:lpstr>
      <vt:lpstr>Χυλομικρά 2/2</vt:lpstr>
      <vt:lpstr>VLDL, LDL 1/2</vt:lpstr>
      <vt:lpstr>VLDL, LDL 2/2</vt:lpstr>
      <vt:lpstr>HDL</vt:lpstr>
      <vt:lpstr>Πέψη λιπιδίων</vt:lpstr>
      <vt:lpstr>Λιπάσες 1/5</vt:lpstr>
      <vt:lpstr>Λιπάσες 2/5</vt:lpstr>
      <vt:lpstr>Λιπάσες 3/5</vt:lpstr>
      <vt:lpstr>Λιπάσες 4/5</vt:lpstr>
      <vt:lpstr>Λιπάσες 5/5</vt:lpstr>
      <vt:lpstr>Απορρόφηση των λιπιδίων 1/2</vt:lpstr>
      <vt:lpstr>Απορρόφηση των λιπιδίων 2/2</vt:lpstr>
      <vt:lpstr>Υπερλιπιδαιμία 1/4</vt:lpstr>
      <vt:lpstr>Υπερλιπιδαιμία 2/4</vt:lpstr>
      <vt:lpstr>Υπερλιπιδαιμία-Υψηλή χοληστερίνη-Υψηλά τριγλυκερίδια 1/3</vt:lpstr>
      <vt:lpstr>Υπερλιπιδαιμία-Υψηλή χοληστερίνη-Υψηλά τριγλυκερίδια 2/3</vt:lpstr>
      <vt:lpstr>Υπερλιπιδαιμία-Υψηλή χοληστερίνη-Υψηλά τριγλυκερίδια 3/3</vt:lpstr>
      <vt:lpstr>Υπερλιπιδαιμία 3/4</vt:lpstr>
      <vt:lpstr>Υπερλιπιδαιμία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natasakar new</cp:lastModifiedBy>
  <cp:revision>32</cp:revision>
  <dcterms:created xsi:type="dcterms:W3CDTF">2014-10-09T14:15:51Z</dcterms:created>
  <dcterms:modified xsi:type="dcterms:W3CDTF">2015-02-13T11:37:31Z</dcterms:modified>
</cp:coreProperties>
</file>