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theme/themeOverride1.xml" ContentType="application/vnd.openxmlformats-officedocument.themeOverrid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7" r:id="rId1"/>
    <p:sldMasterId id="2147483684" r:id="rId2"/>
    <p:sldMasterId id="2147483696" r:id="rId3"/>
    <p:sldMasterId id="2147483719" r:id="rId4"/>
  </p:sldMasterIdLst>
  <p:notesMasterIdLst>
    <p:notesMasterId r:id="rId58"/>
  </p:notesMasterIdLst>
  <p:handoutMasterIdLst>
    <p:handoutMasterId r:id="rId59"/>
  </p:handoutMasterIdLst>
  <p:sldIdLst>
    <p:sldId id="256"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7" r:id="rId20"/>
    <p:sldId id="288" r:id="rId21"/>
    <p:sldId id="289" r:id="rId22"/>
    <p:sldId id="290" r:id="rId23"/>
    <p:sldId id="291" r:id="rId24"/>
    <p:sldId id="292" r:id="rId25"/>
    <p:sldId id="293" r:id="rId26"/>
    <p:sldId id="294" r:id="rId27"/>
    <p:sldId id="296" r:id="rId28"/>
    <p:sldId id="297" r:id="rId29"/>
    <p:sldId id="298" r:id="rId30"/>
    <p:sldId id="299" r:id="rId31"/>
    <p:sldId id="300" r:id="rId32"/>
    <p:sldId id="301" r:id="rId33"/>
    <p:sldId id="302" r:id="rId34"/>
    <p:sldId id="303" r:id="rId35"/>
    <p:sldId id="304" r:id="rId36"/>
    <p:sldId id="305" r:id="rId37"/>
    <p:sldId id="306" r:id="rId38"/>
    <p:sldId id="307" r:id="rId39"/>
    <p:sldId id="308" r:id="rId40"/>
    <p:sldId id="309" r:id="rId41"/>
    <p:sldId id="310" r:id="rId42"/>
    <p:sldId id="311" r:id="rId43"/>
    <p:sldId id="312" r:id="rId44"/>
    <p:sldId id="313" r:id="rId45"/>
    <p:sldId id="314" r:id="rId46"/>
    <p:sldId id="315" r:id="rId47"/>
    <p:sldId id="316" r:id="rId48"/>
    <p:sldId id="317" r:id="rId49"/>
    <p:sldId id="319" r:id="rId50"/>
    <p:sldId id="257" r:id="rId51"/>
    <p:sldId id="262" r:id="rId52"/>
    <p:sldId id="264" r:id="rId53"/>
    <p:sldId id="269" r:id="rId54"/>
    <p:sldId id="270" r:id="rId55"/>
    <p:sldId id="266" r:id="rId56"/>
    <p:sldId id="261" r:id="rId57"/>
  </p:sldIdLst>
  <p:sldSz cx="9144000" cy="6858000" type="screen4x3"/>
  <p:notesSz cx="7104063" cy="10234613"/>
  <p:custDataLst>
    <p:tags r:id="rId60"/>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35" autoAdjust="0"/>
    <p:restoredTop sz="94660"/>
  </p:normalViewPr>
  <p:slideViewPr>
    <p:cSldViewPr>
      <p:cViewPr varScale="1">
        <p:scale>
          <a:sx n="107" d="100"/>
          <a:sy n="107" d="100"/>
        </p:scale>
        <p:origin x="-182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notesMaster" Target="notesMasters/notesMaster1.xml"/><Relationship Id="rId5" Type="http://schemas.openxmlformats.org/officeDocument/2006/relationships/slide" Target="slides/slide1.xml"/><Relationship Id="rId61" Type="http://schemas.openxmlformats.org/officeDocument/2006/relationships/presProps" Target="presProp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handoutMaster" Target="handoutMasters/handout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gs" Target="tags/tag1.xml"/><Relationship Id="rId4" Type="http://schemas.openxmlformats.org/officeDocument/2006/relationships/slideMaster" Target="slideMasters/slideMaster4.xml"/><Relationship Id="rId9"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27/8/2015</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27/8/2015</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46</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47</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48</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49</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51</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52</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hemeOverride" Target="../theme/themeOverride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solidFill>
                <a:srgbClr val="EBDDC3"/>
              </a:solidFill>
            </a:endParaRP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2DF384C6-F399-438E-BA89-7BE1FC33607B}" type="slidenum">
              <a:rPr lang="el-GR" smtClean="0">
                <a:solidFill>
                  <a:srgbClr val="EBDDC3"/>
                </a:solidFill>
              </a:rPr>
              <a:pPr/>
              <a:t>‹#›</a:t>
            </a:fld>
            <a:endParaRPr lang="el-GR">
              <a:solidFill>
                <a:srgbClr val="EBDDC3"/>
              </a:solidFill>
            </a:endParaRPr>
          </a:p>
        </p:txBody>
      </p:sp>
    </p:spTree>
    <p:extLst>
      <p:ext uri="{BB962C8B-B14F-4D97-AF65-F5344CB8AC3E}">
        <p14:creationId xmlns:p14="http://schemas.microsoft.com/office/powerpoint/2010/main" val="363610380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227936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endParaRPr lang="el-GR">
              <a:solidFill>
                <a:srgbClr val="775F55"/>
              </a:solidFill>
            </a:endParaRP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solidFill>
                <a:srgbClr val="775F55"/>
              </a:solidFill>
            </a:endParaRP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331388915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normAutofit/>
          </a:bodyPr>
          <a:lstStyle>
            <a:lvl1pPr>
              <a:defRPr sz="3600" b="1">
                <a:solidFill>
                  <a:schemeClr val="tx2">
                    <a:lumMod val="75000"/>
                  </a:schemeClr>
                </a:solidFill>
              </a:defRPr>
            </a:lvl1pPr>
          </a:lstStyle>
          <a:p>
            <a:r>
              <a:rPr kumimoji="0" lang="el-GR" smtClean="0"/>
              <a:t>Στυλ κύριου τίτλου</a:t>
            </a:r>
            <a:endParaRPr kumimoji="0" lang="en-US" dirty="0"/>
          </a:p>
        </p:txBody>
      </p:sp>
      <p:sp>
        <p:nvSpPr>
          <p:cNvPr id="4" name="3 - Θέση ημερομηνίας"/>
          <p:cNvSpPr>
            <a:spLocks noGrp="1"/>
          </p:cNvSpPr>
          <p:nvPr>
            <p:ph type="dt" sz="half" idx="10"/>
          </p:nvPr>
        </p:nvSpPr>
        <p:spPr/>
        <p:txBody>
          <a:bodyPr/>
          <a:lstStyle/>
          <a:p>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normAutofit/>
          </a:bodyPr>
          <a:lstStyle>
            <a:lvl1pPr>
              <a:lnSpc>
                <a:spcPct val="110000"/>
              </a:lnSpc>
              <a:spcBef>
                <a:spcPts val="1200"/>
              </a:spcBef>
              <a:defRPr sz="2400"/>
            </a:lvl1pPr>
            <a:lvl2pPr>
              <a:lnSpc>
                <a:spcPct val="110000"/>
              </a:lnSpc>
              <a:spcBef>
                <a:spcPts val="1200"/>
              </a:spcBef>
              <a:defRPr sz="2400"/>
            </a:lvl2pPr>
            <a:lvl3pPr>
              <a:lnSpc>
                <a:spcPct val="110000"/>
              </a:lnSpc>
              <a:spcBef>
                <a:spcPts val="1200"/>
              </a:spcBef>
              <a:defRPr sz="2400"/>
            </a:lvl3pPr>
            <a:lvl4pPr>
              <a:lnSpc>
                <a:spcPct val="110000"/>
              </a:lnSpc>
              <a:spcBef>
                <a:spcPts val="1200"/>
              </a:spcBef>
              <a:defRPr sz="2400"/>
            </a:lvl4pPr>
            <a:lvl5pPr>
              <a:lnSpc>
                <a:spcPct val="110000"/>
              </a:lnSpc>
              <a:spcBef>
                <a:spcPts val="1200"/>
              </a:spcBef>
              <a:defRPr sz="24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dirty="0"/>
          </a:p>
        </p:txBody>
      </p:sp>
    </p:spTree>
    <p:extLst>
      <p:ext uri="{BB962C8B-B14F-4D97-AF65-F5344CB8AC3E}">
        <p14:creationId xmlns:p14="http://schemas.microsoft.com/office/powerpoint/2010/main" val="9519995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24058775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0875194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54193979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04392425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33789712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6021857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23635562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7371660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11 - Θέση ημερομηνίας"/>
          <p:cNvSpPr>
            <a:spLocks noGrp="1"/>
          </p:cNvSpPr>
          <p:nvPr>
            <p:ph type="dt" sz="half" idx="10"/>
          </p:nvPr>
        </p:nvSpPr>
        <p:spPr/>
        <p:txBody>
          <a:bodyPr/>
          <a:lstStyle/>
          <a:p>
            <a:endParaRPr lang="el-GR">
              <a:solidFill>
                <a:srgbClr val="775F55"/>
              </a:solidFill>
            </a:endParaRP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solidFill>
                <a:srgbClr val="775F55"/>
              </a:solidFill>
            </a:endParaRPr>
          </a:p>
        </p:txBody>
      </p:sp>
    </p:spTree>
    <p:extLst>
      <p:ext uri="{BB962C8B-B14F-4D97-AF65-F5344CB8AC3E}">
        <p14:creationId xmlns:p14="http://schemas.microsoft.com/office/powerpoint/2010/main" val="363331853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41574417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020954638"/>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bg2"/>
        </a:solidFill>
        <a:effectLst/>
      </p:bgPr>
    </p:bg>
    <p:spTree>
      <p:nvGrpSpPr>
        <p:cNvPr id="1" name=""/>
        <p:cNvGrpSpPr/>
        <p:nvPr/>
      </p:nvGrpSpPr>
      <p:grpSpPr>
        <a:xfrm>
          <a:off x="0" y="0"/>
          <a:ext cx="0" cy="0"/>
          <a:chOff x="0" y="0"/>
          <a:chExt cx="0" cy="0"/>
        </a:xfrm>
      </p:grpSpPr>
      <p:sp>
        <p:nvSpPr>
          <p:cNvPr id="4" name="9 - Ορθογώνιο"/>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1">
              <a:solidFill>
                <a:prstClr val="white"/>
              </a:solidFill>
            </a:endParaRPr>
          </a:p>
        </p:txBody>
      </p:sp>
      <p:sp>
        <p:nvSpPr>
          <p:cNvPr id="5" name="10 - Ορθογώνιο"/>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1">
              <a:solidFill>
                <a:prstClr val="white"/>
              </a:solidFill>
            </a:endParaRPr>
          </a:p>
        </p:txBody>
      </p:sp>
      <p:sp>
        <p:nvSpPr>
          <p:cNvPr id="6" name="11 - Ορθογώνιο"/>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1">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lang="el-GR" smtClean="0"/>
              <a:t>Kλικ για επεξεργασία του τίτλου</a:t>
            </a:r>
            <a:endParaRPr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7" name="27 - Θέση ημερομηνίας"/>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el-GR"/>
          </a:p>
        </p:txBody>
      </p:sp>
      <p:sp>
        <p:nvSpPr>
          <p:cNvPr id="10" name="16 - Θέση υποσέλιδου"/>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l-GR">
              <a:solidFill>
                <a:srgbClr val="EBDDC3"/>
              </a:solidFill>
            </a:endParaRPr>
          </a:p>
        </p:txBody>
      </p:sp>
      <p:sp>
        <p:nvSpPr>
          <p:cNvPr id="11"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C56CCD63-2ABF-4E3E-8D26-7A315D120035}" type="slidenum">
              <a:rPr lang="el-GR">
                <a:solidFill>
                  <a:srgbClr val="EBDDC3"/>
                </a:solidFill>
              </a:rPr>
              <a:pPr>
                <a:defRPr/>
              </a:pPr>
              <a:t>‹#›</a:t>
            </a:fld>
            <a:endParaRPr lang="el-GR">
              <a:solidFill>
                <a:srgbClr val="EBDDC3"/>
              </a:solidFill>
            </a:endParaRPr>
          </a:p>
        </p:txBody>
      </p:sp>
    </p:spTree>
    <p:extLst>
      <p:ext uri="{BB962C8B-B14F-4D97-AF65-F5344CB8AC3E}">
        <p14:creationId xmlns:p14="http://schemas.microsoft.com/office/powerpoint/2010/main" val="3723327544"/>
      </p:ext>
    </p:extLst>
  </p:cSld>
  <p:clrMapOvr>
    <a:overrideClrMapping bg1="dk1" tx1="lt1" bg2="dk2" tx2="lt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lstStyle>
            <a:lvl1pPr>
              <a:defRPr sz="3200" b="1"/>
            </a:lvl1pPr>
          </a:lstStyle>
          <a:p>
            <a:r>
              <a:rPr lang="el-GR" dirty="0" err="1" smtClean="0"/>
              <a:t>Kλικ</a:t>
            </a:r>
            <a:r>
              <a:rPr lang="el-GR" dirty="0" smtClean="0"/>
              <a:t> για επεξεργασία του τίτλου</a:t>
            </a:r>
            <a:endParaRPr lang="en-US" dirty="0"/>
          </a:p>
        </p:txBody>
      </p:sp>
      <p:sp>
        <p:nvSpPr>
          <p:cNvPr id="8" name="7 - Θέση περιεχομένου"/>
          <p:cNvSpPr>
            <a:spLocks noGrp="1"/>
          </p:cNvSpPr>
          <p:nvPr>
            <p:ph sz="quarter" idx="1"/>
          </p:nvPr>
        </p:nvSpPr>
        <p:spPr>
          <a:xfrm>
            <a:off x="612648" y="1600200"/>
            <a:ext cx="8153400" cy="4495800"/>
          </a:xfrm>
        </p:spPr>
        <p:txBody>
          <a:bodyPr/>
          <a:lstStyle>
            <a:lvl1pPr>
              <a:lnSpc>
                <a:spcPct val="110000"/>
              </a:lnSpc>
              <a:spcBef>
                <a:spcPts val="1200"/>
              </a:spcBef>
              <a:defRPr sz="2600"/>
            </a:lvl1pPr>
            <a:lvl2pPr>
              <a:lnSpc>
                <a:spcPct val="110000"/>
              </a:lnSpc>
              <a:spcBef>
                <a:spcPts val="1200"/>
              </a:spcBef>
              <a:defRPr sz="2600"/>
            </a:lvl2pPr>
            <a:lvl3pPr>
              <a:lnSpc>
                <a:spcPct val="110000"/>
              </a:lnSpc>
              <a:spcBef>
                <a:spcPts val="1200"/>
              </a:spcBef>
              <a:defRPr sz="2600"/>
            </a:lvl3pPr>
            <a:lvl4pPr>
              <a:lnSpc>
                <a:spcPct val="110000"/>
              </a:lnSpc>
              <a:spcBef>
                <a:spcPts val="1200"/>
              </a:spcBef>
              <a:defRPr sz="2600"/>
            </a:lvl4pPr>
            <a:lvl5pPr>
              <a:lnSpc>
                <a:spcPct val="110000"/>
              </a:lnSpc>
              <a:spcBef>
                <a:spcPts val="1200"/>
              </a:spcBef>
              <a:defRPr sz="2600"/>
            </a:lvl5pPr>
          </a:lstStyle>
          <a:p>
            <a:pPr lvl="0"/>
            <a:r>
              <a:rPr lang="el-GR" dirty="0" smtClean="0"/>
              <a:t>Kλικ για επεξεργασία των στυλ του υποδείγματος</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n-US" dirty="0"/>
          </a:p>
        </p:txBody>
      </p:sp>
      <p:sp>
        <p:nvSpPr>
          <p:cNvPr id="4" name="13 - Θέση ημερομηνίας"/>
          <p:cNvSpPr>
            <a:spLocks noGrp="1"/>
          </p:cNvSpPr>
          <p:nvPr>
            <p:ph type="dt" sz="half" idx="10"/>
          </p:nvPr>
        </p:nvSpPr>
        <p:spPr/>
        <p:txBody>
          <a:bodyPr/>
          <a:lstStyle>
            <a:lvl1pPr>
              <a:defRPr/>
            </a:lvl1pPr>
          </a:lstStyle>
          <a:p>
            <a:pPr>
              <a:defRPr/>
            </a:pPr>
            <a:endParaRPr lang="el-GR">
              <a:solidFill>
                <a:srgbClr val="775F55"/>
              </a:solidFill>
            </a:endParaRPr>
          </a:p>
        </p:txBody>
      </p:sp>
      <p:sp>
        <p:nvSpPr>
          <p:cNvPr id="5" name="2 - Θέση υποσέλιδου"/>
          <p:cNvSpPr>
            <a:spLocks noGrp="1"/>
          </p:cNvSpPr>
          <p:nvPr>
            <p:ph type="ftr" sz="quarter" idx="11"/>
          </p:nvPr>
        </p:nvSpPr>
        <p:spPr/>
        <p:txBody>
          <a:bodyPr/>
          <a:lstStyle>
            <a:lvl1pPr>
              <a:defRPr/>
            </a:lvl1pPr>
          </a:lstStyle>
          <a:p>
            <a:pPr>
              <a:defRPr/>
            </a:pPr>
            <a:endParaRPr lang="el-GR">
              <a:solidFill>
                <a:srgbClr val="775F55"/>
              </a:solidFill>
            </a:endParaRPr>
          </a:p>
        </p:txBody>
      </p:sp>
      <p:sp>
        <p:nvSpPr>
          <p:cNvPr id="6" name="22 - Θέση αριθμού διαφάνειας"/>
          <p:cNvSpPr>
            <a:spLocks noGrp="1"/>
          </p:cNvSpPr>
          <p:nvPr>
            <p:ph type="sldNum" sz="quarter" idx="12"/>
          </p:nvPr>
        </p:nvSpPr>
        <p:spPr/>
        <p:txBody>
          <a:bodyPr/>
          <a:lstStyle>
            <a:lvl1pPr>
              <a:defRPr/>
            </a:lvl1pPr>
          </a:lstStyle>
          <a:p>
            <a:pPr>
              <a:defRPr/>
            </a:pPr>
            <a:fld id="{A93B88A5-C459-4633-817D-90ABE2638C3B}" type="slidenum">
              <a:rPr lang="el-GR"/>
              <a:pPr>
                <a:defRPr/>
              </a:pPr>
              <a:t>‹#›</a:t>
            </a:fld>
            <a:endParaRPr lang="el-GR"/>
          </a:p>
        </p:txBody>
      </p:sp>
    </p:spTree>
    <p:extLst>
      <p:ext uri="{BB962C8B-B14F-4D97-AF65-F5344CB8AC3E}">
        <p14:creationId xmlns:p14="http://schemas.microsoft.com/office/powerpoint/2010/main" val="20497650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9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1">
              <a:solidFill>
                <a:prstClr val="white"/>
              </a:solidFill>
            </a:endParaRPr>
          </a:p>
        </p:txBody>
      </p:sp>
      <p:sp>
        <p:nvSpPr>
          <p:cNvPr id="5" name="10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1">
              <a:solidFill>
                <a:prstClr val="white"/>
              </a:solidFill>
            </a:endParaRPr>
          </a:p>
        </p:txBody>
      </p:sp>
      <p:sp>
        <p:nvSpPr>
          <p:cNvPr id="6" name="11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1">
              <a:solidFill>
                <a:prstClr val="white"/>
              </a:solidFill>
            </a:endParaRPr>
          </a:p>
        </p:txBody>
      </p:sp>
      <p:sp>
        <p:nvSpPr>
          <p:cNvPr id="3" name="2 - Θέση κειμένου"/>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l-GR" smtClean="0"/>
              <a:t>Kλικ για επεξεργασία του τίτλου</a:t>
            </a:r>
            <a:endParaRPr lang="en-US"/>
          </a:p>
        </p:txBody>
      </p:sp>
      <p:sp>
        <p:nvSpPr>
          <p:cNvPr id="7" name="11 - Θέση ημερομηνίας"/>
          <p:cNvSpPr>
            <a:spLocks noGrp="1"/>
          </p:cNvSpPr>
          <p:nvPr>
            <p:ph type="dt" sz="half" idx="10"/>
          </p:nvPr>
        </p:nvSpPr>
        <p:spPr/>
        <p:txBody>
          <a:bodyPr/>
          <a:lstStyle>
            <a:lvl1pPr>
              <a:defRPr/>
            </a:lvl1pPr>
          </a:lstStyle>
          <a:p>
            <a:pPr>
              <a:defRPr/>
            </a:pPr>
            <a:endParaRPr lang="el-GR">
              <a:solidFill>
                <a:srgbClr val="775F55"/>
              </a:solidFill>
            </a:endParaRPr>
          </a:p>
        </p:txBody>
      </p:sp>
      <p:sp>
        <p:nvSpPr>
          <p:cNvPr id="8" name="12 - Θέση αριθμού διαφάνειας"/>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DFEC02B3-923F-44C0-8B4D-3A9A40BA61C2}" type="slidenum">
              <a:rPr lang="el-GR"/>
              <a:pPr>
                <a:defRPr/>
              </a:pPr>
              <a:t>‹#›</a:t>
            </a:fld>
            <a:endParaRPr lang="el-GR"/>
          </a:p>
        </p:txBody>
      </p:sp>
      <p:sp>
        <p:nvSpPr>
          <p:cNvPr id="9" name="13 - Θέση υποσέλιδου"/>
          <p:cNvSpPr>
            <a:spLocks noGrp="1"/>
          </p:cNvSpPr>
          <p:nvPr>
            <p:ph type="ftr" sz="quarter" idx="12"/>
          </p:nvPr>
        </p:nvSpPr>
        <p:spPr/>
        <p:txBody>
          <a:bodyPr/>
          <a:lstStyle>
            <a:lvl1pPr>
              <a:defRPr/>
            </a:lvl1pPr>
          </a:lstStyle>
          <a:p>
            <a:pPr>
              <a:defRPr/>
            </a:pPr>
            <a:endParaRPr lang="el-GR">
              <a:solidFill>
                <a:srgbClr val="775F55"/>
              </a:solidFill>
            </a:endParaRPr>
          </a:p>
        </p:txBody>
      </p:sp>
    </p:spTree>
    <p:extLst>
      <p:ext uri="{BB962C8B-B14F-4D97-AF65-F5344CB8AC3E}">
        <p14:creationId xmlns:p14="http://schemas.microsoft.com/office/powerpoint/2010/main" val="3558929867"/>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9" name="8 - Θέση περιεχομένου"/>
          <p:cNvSpPr>
            <a:spLocks noGrp="1"/>
          </p:cNvSpPr>
          <p:nvPr>
            <p:ph sz="quarter" idx="1"/>
          </p:nvPr>
        </p:nvSpPr>
        <p:spPr>
          <a:xfrm>
            <a:off x="609600" y="1589567"/>
            <a:ext cx="38862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10 - Θέση περιεχομένου"/>
          <p:cNvSpPr>
            <a:spLocks noGrp="1"/>
          </p:cNvSpPr>
          <p:nvPr>
            <p:ph sz="quarter" idx="2"/>
          </p:nvPr>
        </p:nvSpPr>
        <p:spPr>
          <a:xfrm>
            <a:off x="4844901" y="1589567"/>
            <a:ext cx="38862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7 - Θέση ημερομηνίας"/>
          <p:cNvSpPr>
            <a:spLocks noGrp="1"/>
          </p:cNvSpPr>
          <p:nvPr>
            <p:ph type="dt" sz="half" idx="10"/>
          </p:nvPr>
        </p:nvSpPr>
        <p:spPr/>
        <p:txBody>
          <a:bodyPr rtlCol="0"/>
          <a:lstStyle>
            <a:lvl1pPr>
              <a:defRPr/>
            </a:lvl1pPr>
          </a:lstStyle>
          <a:p>
            <a:pPr>
              <a:defRPr/>
            </a:pPr>
            <a:endParaRPr lang="el-GR">
              <a:solidFill>
                <a:srgbClr val="775F55"/>
              </a:solidFill>
            </a:endParaRPr>
          </a:p>
        </p:txBody>
      </p:sp>
      <p:sp>
        <p:nvSpPr>
          <p:cNvPr id="6" name="9 - Θέση αριθμού διαφάνειας"/>
          <p:cNvSpPr>
            <a:spLocks noGrp="1"/>
          </p:cNvSpPr>
          <p:nvPr>
            <p:ph type="sldNum" sz="quarter" idx="11"/>
          </p:nvPr>
        </p:nvSpPr>
        <p:spPr/>
        <p:txBody>
          <a:bodyPr rtlCol="0"/>
          <a:lstStyle>
            <a:lvl1pPr>
              <a:defRPr/>
            </a:lvl1pPr>
          </a:lstStyle>
          <a:p>
            <a:pPr>
              <a:defRPr/>
            </a:pPr>
            <a:fld id="{E7077F69-347D-4DE6-943B-E26B23ED7C9B}" type="slidenum">
              <a:rPr lang="el-GR"/>
              <a:pPr>
                <a:defRPr/>
              </a:pPr>
              <a:t>‹#›</a:t>
            </a:fld>
            <a:endParaRPr lang="el-GR"/>
          </a:p>
        </p:txBody>
      </p:sp>
      <p:sp>
        <p:nvSpPr>
          <p:cNvPr id="7" name="11 - Θέση υποσέλιδου"/>
          <p:cNvSpPr>
            <a:spLocks noGrp="1"/>
          </p:cNvSpPr>
          <p:nvPr>
            <p:ph type="ftr" sz="quarter" idx="12"/>
          </p:nvPr>
        </p:nvSpPr>
        <p:spPr/>
        <p:txBody>
          <a:bodyPr rtlCol="0"/>
          <a:lstStyle>
            <a:lvl1pPr>
              <a:defRPr/>
            </a:lvl1pPr>
          </a:lstStyle>
          <a:p>
            <a:pPr>
              <a:defRPr/>
            </a:pPr>
            <a:endParaRPr lang="el-GR">
              <a:solidFill>
                <a:srgbClr val="775F55"/>
              </a:solidFill>
            </a:endParaRPr>
          </a:p>
        </p:txBody>
      </p:sp>
    </p:spTree>
    <p:extLst>
      <p:ext uri="{BB962C8B-B14F-4D97-AF65-F5344CB8AC3E}">
        <p14:creationId xmlns:p14="http://schemas.microsoft.com/office/powerpoint/2010/main" val="42210005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lstStyle>
            <a:lvl1pPr>
              <a:defRPr/>
            </a:lvl1pPr>
          </a:lstStyle>
          <a:p>
            <a:r>
              <a:rPr lang="el-GR" smtClean="0"/>
              <a:t>Kλικ για επεξεργασία του τίτλου</a:t>
            </a:r>
            <a:endParaRPr lang="en-US"/>
          </a:p>
        </p:txBody>
      </p:sp>
      <p:sp>
        <p:nvSpPr>
          <p:cNvPr id="11" name="10 - Θέση περιεχομένου"/>
          <p:cNvSpPr>
            <a:spLocks noGrp="1"/>
          </p:cNvSpPr>
          <p:nvPr>
            <p:ph sz="quarter" idx="2"/>
          </p:nvPr>
        </p:nvSpPr>
        <p:spPr>
          <a:xfrm>
            <a:off x="609600" y="2438400"/>
            <a:ext cx="3886200" cy="35814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3" name="12 - Θέση περιεχομένου"/>
          <p:cNvSpPr>
            <a:spLocks noGrp="1"/>
          </p:cNvSpPr>
          <p:nvPr>
            <p:ph sz="quarter" idx="4"/>
          </p:nvPr>
        </p:nvSpPr>
        <p:spPr>
          <a:xfrm>
            <a:off x="4800600" y="2438400"/>
            <a:ext cx="3886200" cy="35814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l-GR" smtClean="0"/>
              <a:t>Kλικ για επεξεργασία των στυλ του υποδείγματος</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l-GR" smtClean="0"/>
              <a:t>Kλικ για επεξεργασία των στυλ του υποδείγματος</a:t>
            </a:r>
          </a:p>
        </p:txBody>
      </p:sp>
      <p:sp>
        <p:nvSpPr>
          <p:cNvPr id="7" name="9 - Θέση ημερομηνίας"/>
          <p:cNvSpPr>
            <a:spLocks noGrp="1"/>
          </p:cNvSpPr>
          <p:nvPr>
            <p:ph type="dt" sz="half" idx="10"/>
          </p:nvPr>
        </p:nvSpPr>
        <p:spPr/>
        <p:txBody>
          <a:bodyPr rtlCol="0"/>
          <a:lstStyle>
            <a:lvl1pPr>
              <a:defRPr/>
            </a:lvl1pPr>
          </a:lstStyle>
          <a:p>
            <a:pPr>
              <a:defRPr/>
            </a:pPr>
            <a:endParaRPr lang="el-GR">
              <a:solidFill>
                <a:srgbClr val="775F55"/>
              </a:solidFill>
            </a:endParaRPr>
          </a:p>
        </p:txBody>
      </p:sp>
      <p:sp>
        <p:nvSpPr>
          <p:cNvPr id="8" name="11 - Θέση αριθμού διαφάνειας"/>
          <p:cNvSpPr>
            <a:spLocks noGrp="1"/>
          </p:cNvSpPr>
          <p:nvPr>
            <p:ph type="sldNum" sz="quarter" idx="11"/>
          </p:nvPr>
        </p:nvSpPr>
        <p:spPr/>
        <p:txBody>
          <a:bodyPr rtlCol="0"/>
          <a:lstStyle>
            <a:lvl1pPr>
              <a:defRPr/>
            </a:lvl1pPr>
          </a:lstStyle>
          <a:p>
            <a:pPr>
              <a:defRPr/>
            </a:pPr>
            <a:fld id="{F2EF06A9-931E-4359-8A64-7728FC33EEDF}" type="slidenum">
              <a:rPr lang="el-GR"/>
              <a:pPr>
                <a:defRPr/>
              </a:pPr>
              <a:t>‹#›</a:t>
            </a:fld>
            <a:endParaRPr lang="el-GR"/>
          </a:p>
        </p:txBody>
      </p:sp>
      <p:sp>
        <p:nvSpPr>
          <p:cNvPr id="9" name="13 - Θέση υποσέλιδου"/>
          <p:cNvSpPr>
            <a:spLocks noGrp="1"/>
          </p:cNvSpPr>
          <p:nvPr>
            <p:ph type="ftr" sz="quarter" idx="12"/>
          </p:nvPr>
        </p:nvSpPr>
        <p:spPr/>
        <p:txBody>
          <a:bodyPr rtlCol="0"/>
          <a:lstStyle>
            <a:lvl1pPr>
              <a:defRPr/>
            </a:lvl1pPr>
          </a:lstStyle>
          <a:p>
            <a:pPr>
              <a:defRPr/>
            </a:pPr>
            <a:endParaRPr lang="el-GR">
              <a:solidFill>
                <a:srgbClr val="775F55"/>
              </a:solidFill>
            </a:endParaRPr>
          </a:p>
        </p:txBody>
      </p:sp>
    </p:spTree>
    <p:extLst>
      <p:ext uri="{BB962C8B-B14F-4D97-AF65-F5344CB8AC3E}">
        <p14:creationId xmlns:p14="http://schemas.microsoft.com/office/powerpoint/2010/main" val="423442763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13 - Θέση ημερομηνίας"/>
          <p:cNvSpPr>
            <a:spLocks noGrp="1"/>
          </p:cNvSpPr>
          <p:nvPr>
            <p:ph type="dt" sz="half" idx="10"/>
          </p:nvPr>
        </p:nvSpPr>
        <p:spPr/>
        <p:txBody>
          <a:bodyPr/>
          <a:lstStyle>
            <a:lvl1pPr>
              <a:defRPr/>
            </a:lvl1pPr>
          </a:lstStyle>
          <a:p>
            <a:pPr>
              <a:defRPr/>
            </a:pPr>
            <a:endParaRPr lang="el-GR">
              <a:solidFill>
                <a:srgbClr val="775F55"/>
              </a:solidFill>
            </a:endParaRPr>
          </a:p>
        </p:txBody>
      </p:sp>
      <p:sp>
        <p:nvSpPr>
          <p:cNvPr id="4" name="2 - Θέση υποσέλιδου"/>
          <p:cNvSpPr>
            <a:spLocks noGrp="1"/>
          </p:cNvSpPr>
          <p:nvPr>
            <p:ph type="ftr" sz="quarter" idx="11"/>
          </p:nvPr>
        </p:nvSpPr>
        <p:spPr/>
        <p:txBody>
          <a:bodyPr/>
          <a:lstStyle>
            <a:lvl1pPr>
              <a:defRPr/>
            </a:lvl1pPr>
          </a:lstStyle>
          <a:p>
            <a:pPr>
              <a:defRPr/>
            </a:pPr>
            <a:endParaRPr lang="el-GR">
              <a:solidFill>
                <a:srgbClr val="775F55"/>
              </a:solidFill>
            </a:endParaRPr>
          </a:p>
        </p:txBody>
      </p:sp>
      <p:sp>
        <p:nvSpPr>
          <p:cNvPr id="5" name="22 - Θέση αριθμού διαφάνειας"/>
          <p:cNvSpPr>
            <a:spLocks noGrp="1"/>
          </p:cNvSpPr>
          <p:nvPr>
            <p:ph type="sldNum" sz="quarter" idx="12"/>
          </p:nvPr>
        </p:nvSpPr>
        <p:spPr/>
        <p:txBody>
          <a:bodyPr/>
          <a:lstStyle>
            <a:lvl1pPr>
              <a:defRPr/>
            </a:lvl1pPr>
          </a:lstStyle>
          <a:p>
            <a:pPr>
              <a:defRPr/>
            </a:pPr>
            <a:fld id="{7FB6F4E5-5653-40DC-BBFE-86A22E059CAF}" type="slidenum">
              <a:rPr lang="el-GR"/>
              <a:pPr>
                <a:defRPr/>
              </a:pPr>
              <a:t>‹#›</a:t>
            </a:fld>
            <a:endParaRPr lang="el-GR"/>
          </a:p>
        </p:txBody>
      </p:sp>
    </p:spTree>
    <p:extLst>
      <p:ext uri="{BB962C8B-B14F-4D97-AF65-F5344CB8AC3E}">
        <p14:creationId xmlns:p14="http://schemas.microsoft.com/office/powerpoint/2010/main" val="32573388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pPr>
              <a:defRPr/>
            </a:pPr>
            <a:endParaRPr lang="el-GR">
              <a:solidFill>
                <a:srgbClr val="775F55"/>
              </a:solidFill>
            </a:endParaRPr>
          </a:p>
        </p:txBody>
      </p:sp>
      <p:sp>
        <p:nvSpPr>
          <p:cNvPr id="3" name="2 - Θέση υποσέλιδου"/>
          <p:cNvSpPr>
            <a:spLocks noGrp="1"/>
          </p:cNvSpPr>
          <p:nvPr>
            <p:ph type="ftr" sz="quarter" idx="11"/>
          </p:nvPr>
        </p:nvSpPr>
        <p:spPr/>
        <p:txBody>
          <a:bodyPr/>
          <a:lstStyle>
            <a:lvl1pPr>
              <a:defRPr/>
            </a:lvl1pPr>
          </a:lstStyle>
          <a:p>
            <a:pPr>
              <a:defRPr/>
            </a:pPr>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F7C495AD-CF3A-4909-96E4-EDF5DC507C9A}" type="slidenum">
              <a:rPr lang="el-GR">
                <a:solidFill>
                  <a:srgbClr val="775F55"/>
                </a:solidFill>
              </a:rPr>
              <a:pPr>
                <a:defRPr/>
              </a:pPr>
              <a:t>‹#›</a:t>
            </a:fld>
            <a:endParaRPr lang="el-GR">
              <a:solidFill>
                <a:srgbClr val="775F55"/>
              </a:solidFill>
            </a:endParaRPr>
          </a:p>
        </p:txBody>
      </p:sp>
    </p:spTree>
    <p:extLst>
      <p:ext uri="{BB962C8B-B14F-4D97-AF65-F5344CB8AC3E}">
        <p14:creationId xmlns:p14="http://schemas.microsoft.com/office/powerpoint/2010/main" val="258296920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lstStyle>
            <a:lvl1pPr algn="l">
              <a:buNone/>
              <a:defRPr sz="4400" b="0"/>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9" name="8 - Θέση περιεχομένου"/>
          <p:cNvSpPr>
            <a:spLocks noGrp="1"/>
          </p:cNvSpPr>
          <p:nvPr>
            <p:ph sz="quarter" idx="1"/>
          </p:nvPr>
        </p:nvSpPr>
        <p:spPr>
          <a:xfrm>
            <a:off x="2362200" y="1752600"/>
            <a:ext cx="6400800" cy="44196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endParaRPr lang="el-GR">
              <a:solidFill>
                <a:srgbClr val="775F55"/>
              </a:solidFill>
            </a:endParaRPr>
          </a:p>
        </p:txBody>
      </p:sp>
      <p:sp>
        <p:nvSpPr>
          <p:cNvPr id="6" name="2 - Θέση υποσέλιδου"/>
          <p:cNvSpPr>
            <a:spLocks noGrp="1"/>
          </p:cNvSpPr>
          <p:nvPr>
            <p:ph type="ftr" sz="quarter" idx="11"/>
          </p:nvPr>
        </p:nvSpPr>
        <p:spPr/>
        <p:txBody>
          <a:bodyPr/>
          <a:lstStyle>
            <a:lvl1pPr>
              <a:defRPr/>
            </a:lvl1pPr>
          </a:lstStyle>
          <a:p>
            <a:pPr>
              <a:defRPr/>
            </a:pPr>
            <a:endParaRPr lang="el-GR">
              <a:solidFill>
                <a:srgbClr val="775F55"/>
              </a:solidFill>
            </a:endParaRPr>
          </a:p>
        </p:txBody>
      </p:sp>
      <p:sp>
        <p:nvSpPr>
          <p:cNvPr id="7" name="22 - Θέση αριθμού διαφάνειας"/>
          <p:cNvSpPr>
            <a:spLocks noGrp="1"/>
          </p:cNvSpPr>
          <p:nvPr>
            <p:ph type="sldNum" sz="quarter" idx="12"/>
          </p:nvPr>
        </p:nvSpPr>
        <p:spPr/>
        <p:txBody>
          <a:bodyPr/>
          <a:lstStyle>
            <a:lvl1pPr>
              <a:defRPr/>
            </a:lvl1pPr>
          </a:lstStyle>
          <a:p>
            <a:pPr>
              <a:defRPr/>
            </a:pPr>
            <a:fld id="{75E1F95C-F358-4B43-ADCE-7EE02F86B78D}" type="slidenum">
              <a:rPr lang="el-GR"/>
              <a:pPr>
                <a:defRPr/>
              </a:pPr>
              <a:t>‹#›</a:t>
            </a:fld>
            <a:endParaRPr lang="el-GR"/>
          </a:p>
        </p:txBody>
      </p:sp>
    </p:spTree>
    <p:extLst>
      <p:ext uri="{BB962C8B-B14F-4D97-AF65-F5344CB8AC3E}">
        <p14:creationId xmlns:p14="http://schemas.microsoft.com/office/powerpoint/2010/main" val="634943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endParaRPr lang="el-GR">
              <a:solidFill>
                <a:srgbClr val="775F55"/>
              </a:solidFill>
            </a:endParaRPr>
          </a:p>
        </p:txBody>
      </p:sp>
      <p:sp>
        <p:nvSpPr>
          <p:cNvPr id="10" name="9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solidFill>
                <a:srgbClr val="775F55"/>
              </a:solidFill>
            </a:endParaRPr>
          </a:p>
        </p:txBody>
      </p:sp>
    </p:spTree>
    <p:extLst>
      <p:ext uri="{BB962C8B-B14F-4D97-AF65-F5344CB8AC3E}">
        <p14:creationId xmlns:p14="http://schemas.microsoft.com/office/powerpoint/2010/main" val="225491184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9 - Ορθογώνιο"/>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1">
              <a:solidFill>
                <a:prstClr val="white"/>
              </a:solidFill>
            </a:endParaRPr>
          </a:p>
        </p:txBody>
      </p:sp>
      <p:sp>
        <p:nvSpPr>
          <p:cNvPr id="6" name="10 - Ορθογώνιο"/>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1">
              <a:solidFill>
                <a:prstClr val="white"/>
              </a:solidFill>
            </a:endParaRPr>
          </a:p>
        </p:txBody>
      </p:sp>
      <p:sp>
        <p:nvSpPr>
          <p:cNvPr id="7" name="11 - Ορθογώνιο"/>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1">
              <a:solidFill>
                <a:prstClr val="white"/>
              </a:solidFill>
            </a:endParaRPr>
          </a:p>
        </p:txBody>
      </p:sp>
      <p:sp>
        <p:nvSpPr>
          <p:cNvPr id="8" name="12 - Ορθογώνιο"/>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1">
              <a:solidFill>
                <a:prstClr val="white"/>
              </a:solidFill>
            </a:endParaRPr>
          </a:p>
        </p:txBody>
      </p:sp>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l-GR" smtClean="0"/>
              <a:t>Kλικ για επεξεργασία των στυλ του υποδείγματος</a:t>
            </a:r>
          </a:p>
        </p:txBody>
      </p:sp>
      <p:sp>
        <p:nvSpPr>
          <p:cNvPr id="2" name="1 - Τίτλος"/>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9" name="11 - Θέση ημερομηνίας"/>
          <p:cNvSpPr>
            <a:spLocks noGrp="1"/>
          </p:cNvSpPr>
          <p:nvPr>
            <p:ph type="dt" sz="half" idx="10"/>
          </p:nvPr>
        </p:nvSpPr>
        <p:spPr>
          <a:xfrm>
            <a:off x="6248400" y="6248400"/>
            <a:ext cx="2667000" cy="365125"/>
          </a:xfrm>
        </p:spPr>
        <p:txBody>
          <a:bodyPr rtlCol="0"/>
          <a:lstStyle>
            <a:lvl1pPr>
              <a:defRPr/>
            </a:lvl1pPr>
          </a:lstStyle>
          <a:p>
            <a:pPr>
              <a:defRPr/>
            </a:pPr>
            <a:endParaRPr lang="el-GR">
              <a:solidFill>
                <a:srgbClr val="775F55"/>
              </a:solidFill>
            </a:endParaRPr>
          </a:p>
        </p:txBody>
      </p:sp>
      <p:sp>
        <p:nvSpPr>
          <p:cNvPr id="10" name="12 - Θέση αριθμού διαφάνειας"/>
          <p:cNvSpPr>
            <a:spLocks noGrp="1"/>
          </p:cNvSpPr>
          <p:nvPr>
            <p:ph type="sldNum" sz="quarter" idx="11"/>
          </p:nvPr>
        </p:nvSpPr>
        <p:spPr>
          <a:xfrm>
            <a:off x="0" y="4667250"/>
            <a:ext cx="1447800" cy="663575"/>
          </a:xfrm>
        </p:spPr>
        <p:txBody>
          <a:bodyPr rtlCol="0"/>
          <a:lstStyle>
            <a:lvl1pPr>
              <a:defRPr sz="2800"/>
            </a:lvl1pPr>
          </a:lstStyle>
          <a:p>
            <a:pPr>
              <a:defRPr/>
            </a:pPr>
            <a:fld id="{E2620E07-69BD-45F9-BB89-81F226D5E5D2}" type="slidenum">
              <a:rPr lang="el-GR"/>
              <a:pPr>
                <a:defRPr/>
              </a:pPr>
              <a:t>‹#›</a:t>
            </a:fld>
            <a:endParaRPr lang="el-GR"/>
          </a:p>
        </p:txBody>
      </p:sp>
      <p:sp>
        <p:nvSpPr>
          <p:cNvPr id="11" name="13 - Θέση υποσέλιδου"/>
          <p:cNvSpPr>
            <a:spLocks noGrp="1"/>
          </p:cNvSpPr>
          <p:nvPr>
            <p:ph type="ftr" sz="quarter" idx="12"/>
          </p:nvPr>
        </p:nvSpPr>
        <p:spPr>
          <a:xfrm>
            <a:off x="1600200" y="6248400"/>
            <a:ext cx="4572000" cy="365125"/>
          </a:xfrm>
        </p:spPr>
        <p:txBody>
          <a:bodyPr rtlCol="0"/>
          <a:lstStyle>
            <a:lvl1pPr>
              <a:defRPr/>
            </a:lvl1pPr>
          </a:lstStyle>
          <a:p>
            <a:pPr>
              <a:defRPr/>
            </a:pPr>
            <a:endParaRPr lang="el-GR">
              <a:solidFill>
                <a:srgbClr val="775F55"/>
              </a:solidFill>
            </a:endParaRPr>
          </a:p>
        </p:txBody>
      </p:sp>
    </p:spTree>
    <p:extLst>
      <p:ext uri="{BB962C8B-B14F-4D97-AF65-F5344CB8AC3E}">
        <p14:creationId xmlns:p14="http://schemas.microsoft.com/office/powerpoint/2010/main" val="343340515"/>
      </p:ext>
    </p:extLst>
  </p:cSld>
  <p:clrMapOvr>
    <a:overrideClrMapping bg1="lt1" tx1="dk1" bg2="lt2" tx2="dk2" accent1="accent1" accent2="accent2" accent3="accent3" accent4="accent4" accent5="accent5" accent6="accent6" hlink="hlink" folHlink="folHlink"/>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endParaRPr lang="el-GR">
              <a:solidFill>
                <a:srgbClr val="775F55"/>
              </a:solidFill>
            </a:endParaRPr>
          </a:p>
        </p:txBody>
      </p:sp>
      <p:sp>
        <p:nvSpPr>
          <p:cNvPr id="5" name="2 - Θέση υποσέλιδου"/>
          <p:cNvSpPr>
            <a:spLocks noGrp="1"/>
          </p:cNvSpPr>
          <p:nvPr>
            <p:ph type="ftr" sz="quarter" idx="11"/>
          </p:nvPr>
        </p:nvSpPr>
        <p:spPr/>
        <p:txBody>
          <a:bodyPr/>
          <a:lstStyle>
            <a:lvl1pPr>
              <a:defRPr/>
            </a:lvl1pPr>
          </a:lstStyle>
          <a:p>
            <a:pPr>
              <a:defRPr/>
            </a:pPr>
            <a:endParaRPr lang="el-GR">
              <a:solidFill>
                <a:srgbClr val="775F55"/>
              </a:solidFill>
            </a:endParaRPr>
          </a:p>
        </p:txBody>
      </p:sp>
      <p:sp>
        <p:nvSpPr>
          <p:cNvPr id="6" name="22 - Θέση αριθμού διαφάνειας"/>
          <p:cNvSpPr>
            <a:spLocks noGrp="1"/>
          </p:cNvSpPr>
          <p:nvPr>
            <p:ph type="sldNum" sz="quarter" idx="12"/>
          </p:nvPr>
        </p:nvSpPr>
        <p:spPr/>
        <p:txBody>
          <a:bodyPr/>
          <a:lstStyle>
            <a:lvl1pPr>
              <a:defRPr/>
            </a:lvl1pPr>
          </a:lstStyle>
          <a:p>
            <a:pPr>
              <a:defRPr/>
            </a:pPr>
            <a:fld id="{CB0CBCC4-50AE-4C54-8DBB-9C62078BA16F}" type="slidenum">
              <a:rPr lang="el-GR"/>
              <a:pPr>
                <a:defRPr/>
              </a:pPr>
              <a:t>‹#›</a:t>
            </a:fld>
            <a:endParaRPr lang="el-GR"/>
          </a:p>
        </p:txBody>
      </p:sp>
    </p:spTree>
    <p:extLst>
      <p:ext uri="{BB962C8B-B14F-4D97-AF65-F5344CB8AC3E}">
        <p14:creationId xmlns:p14="http://schemas.microsoft.com/office/powerpoint/2010/main" val="30812852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4" name="9 - Ορθογώνιο"/>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b="1">
              <a:solidFill>
                <a:prstClr val="white"/>
              </a:solidFill>
            </a:endParaRPr>
          </a:p>
        </p:txBody>
      </p:sp>
      <p:sp>
        <p:nvSpPr>
          <p:cNvPr id="5" name="10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b="1">
              <a:solidFill>
                <a:prstClr val="white"/>
              </a:solidFill>
            </a:endParaRPr>
          </a:p>
        </p:txBody>
      </p:sp>
      <p:sp>
        <p:nvSpPr>
          <p:cNvPr id="6" name="11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b="1">
              <a:solidFill>
                <a:prstClr val="white"/>
              </a:solidFill>
            </a:endParaRPr>
          </a:p>
        </p:txBody>
      </p:sp>
      <p:sp>
        <p:nvSpPr>
          <p:cNvPr id="2" name="1 - Κατακόρυφος τίτλος"/>
          <p:cNvSpPr>
            <a:spLocks noGrp="1"/>
          </p:cNvSpPr>
          <p:nvPr>
            <p:ph type="title" orient="vert"/>
          </p:nvPr>
        </p:nvSpPr>
        <p:spPr>
          <a:xfrm>
            <a:off x="6553200" y="609600"/>
            <a:ext cx="2057400" cy="5516563"/>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3 - Θέση ημερομηνίας"/>
          <p:cNvSpPr>
            <a:spLocks noGrp="1"/>
          </p:cNvSpPr>
          <p:nvPr>
            <p:ph type="dt" sz="half" idx="10"/>
          </p:nvPr>
        </p:nvSpPr>
        <p:spPr>
          <a:xfrm>
            <a:off x="6553200" y="6248400"/>
            <a:ext cx="2209800" cy="365125"/>
          </a:xfrm>
        </p:spPr>
        <p:txBody>
          <a:bodyPr/>
          <a:lstStyle>
            <a:lvl1pPr>
              <a:defRPr/>
            </a:lvl1pPr>
          </a:lstStyle>
          <a:p>
            <a:pPr>
              <a:defRPr/>
            </a:pPr>
            <a:endParaRPr lang="el-GR">
              <a:solidFill>
                <a:srgbClr val="775F55"/>
              </a:solidFill>
            </a:endParaRPr>
          </a:p>
        </p:txBody>
      </p:sp>
      <p:sp>
        <p:nvSpPr>
          <p:cNvPr id="8" name="4 - Θέση υποσέλιδου"/>
          <p:cNvSpPr>
            <a:spLocks noGrp="1"/>
          </p:cNvSpPr>
          <p:nvPr>
            <p:ph type="ftr" sz="quarter" idx="11"/>
          </p:nvPr>
        </p:nvSpPr>
        <p:spPr>
          <a:xfrm>
            <a:off x="457200" y="6248400"/>
            <a:ext cx="5573713" cy="365125"/>
          </a:xfrm>
        </p:spPr>
        <p:txBody>
          <a:bodyPr/>
          <a:lstStyle>
            <a:lvl1pPr>
              <a:defRPr/>
            </a:lvl1pPr>
          </a:lstStyle>
          <a:p>
            <a:pPr>
              <a:defRPr/>
            </a:pPr>
            <a:endParaRPr lang="el-GR">
              <a:solidFill>
                <a:srgbClr val="775F55"/>
              </a:solidFill>
            </a:endParaRPr>
          </a:p>
        </p:txBody>
      </p:sp>
      <p:sp>
        <p:nvSpPr>
          <p:cNvPr id="9" name="5 - Θέση αριθμού διαφάνειας"/>
          <p:cNvSpPr>
            <a:spLocks noGrp="1"/>
          </p:cNvSpPr>
          <p:nvPr>
            <p:ph type="sldNum" sz="quarter" idx="12"/>
          </p:nvPr>
        </p:nvSpPr>
        <p:spPr>
          <a:xfrm rot="5400000">
            <a:off x="5989638" y="144462"/>
            <a:ext cx="533400" cy="244475"/>
          </a:xfrm>
        </p:spPr>
        <p:txBody>
          <a:bodyPr/>
          <a:lstStyle>
            <a:lvl1pPr>
              <a:defRPr/>
            </a:lvl1pPr>
          </a:lstStyle>
          <a:p>
            <a:pPr>
              <a:defRPr/>
            </a:pPr>
            <a:fld id="{3D583730-A8ED-4BAF-B473-D324A5880EB4}" type="slidenum">
              <a:rPr lang="el-GR"/>
              <a:pPr>
                <a:defRPr/>
              </a:pPr>
              <a:t>‹#›</a:t>
            </a:fld>
            <a:endParaRPr lang="el-GR"/>
          </a:p>
        </p:txBody>
      </p:sp>
    </p:spTree>
    <p:extLst>
      <p:ext uri="{BB962C8B-B14F-4D97-AF65-F5344CB8AC3E}">
        <p14:creationId xmlns:p14="http://schemas.microsoft.com/office/powerpoint/2010/main" val="245602661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endParaRPr lang="el-GR">
              <a:solidFill>
                <a:srgbClr val="775F55"/>
              </a:solidFill>
            </a:endParaRPr>
          </a:p>
        </p:txBody>
      </p:sp>
      <p:sp>
        <p:nvSpPr>
          <p:cNvPr id="12" name="11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solidFill>
                <a:srgbClr val="775F55"/>
              </a:solidFill>
            </a:endParaRP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extLst>
      <p:ext uri="{BB962C8B-B14F-4D97-AF65-F5344CB8AC3E}">
        <p14:creationId xmlns:p14="http://schemas.microsoft.com/office/powerpoint/2010/main" val="311800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endParaRPr lang="el-GR">
              <a:solidFill>
                <a:srgbClr val="775F55"/>
              </a:solidFill>
            </a:endParaRPr>
          </a:p>
        </p:txBody>
      </p:sp>
      <p:sp>
        <p:nvSpPr>
          <p:cNvPr id="4" name="3 - Θέση υποσέλιδου"/>
          <p:cNvSpPr>
            <a:spLocks noGrp="1"/>
          </p:cNvSpPr>
          <p:nvPr>
            <p:ph type="ftr" sz="quarter" idx="11"/>
          </p:nvPr>
        </p:nvSpPr>
        <p:spPr/>
        <p:txBody>
          <a:bodyPr/>
          <a:lstStyle/>
          <a:p>
            <a:endParaRPr lang="el-GR">
              <a:solidFill>
                <a:srgbClr val="775F55"/>
              </a:solidFill>
            </a:endParaRP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Tree>
    <p:extLst>
      <p:ext uri="{BB962C8B-B14F-4D97-AF65-F5344CB8AC3E}">
        <p14:creationId xmlns:p14="http://schemas.microsoft.com/office/powerpoint/2010/main" val="276337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endParaRPr lang="el-GR">
              <a:solidFill>
                <a:srgbClr val="775F55"/>
              </a:solidFill>
            </a:endParaRPr>
          </a:p>
        </p:txBody>
      </p:sp>
      <p:sp>
        <p:nvSpPr>
          <p:cNvPr id="3" name="2 - Θέση υποσέλιδου"/>
          <p:cNvSpPr>
            <a:spLocks noGrp="1"/>
          </p:cNvSpPr>
          <p:nvPr>
            <p:ph type="ftr" sz="quarter" idx="11"/>
          </p:nvPr>
        </p:nvSpPr>
        <p:spPr/>
        <p:txBody>
          <a:bodyPr/>
          <a:lstStyle/>
          <a:p>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2DF384C6-F399-438E-BA89-7BE1FC33607B}" type="slidenum">
              <a:rPr lang="el-GR" smtClean="0">
                <a:solidFill>
                  <a:srgbClr val="775F55"/>
                </a:solidFill>
              </a:rPr>
              <a:pPr/>
              <a:t>‹#›</a:t>
            </a:fld>
            <a:endParaRPr lang="el-GR">
              <a:solidFill>
                <a:srgbClr val="775F55"/>
              </a:solidFill>
            </a:endParaRPr>
          </a:p>
        </p:txBody>
      </p:sp>
    </p:spTree>
    <p:extLst>
      <p:ext uri="{BB962C8B-B14F-4D97-AF65-F5344CB8AC3E}">
        <p14:creationId xmlns:p14="http://schemas.microsoft.com/office/powerpoint/2010/main" val="199621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p:txBody>
          <a:bodyPr/>
          <a:lstStyle/>
          <a:p>
            <a:endParaRPr lang="el-GR">
              <a:solidFill>
                <a:srgbClr val="775F55"/>
              </a:solidFill>
            </a:endParaRPr>
          </a:p>
        </p:txBody>
      </p:sp>
      <p:sp>
        <p:nvSpPr>
          <p:cNvPr id="6" name="5 - Θέση υποσέλιδου"/>
          <p:cNvSpPr>
            <a:spLocks noGrp="1"/>
          </p:cNvSpPr>
          <p:nvPr>
            <p:ph type="ftr" sz="quarter" idx="11"/>
          </p:nvPr>
        </p:nvSpPr>
        <p:spPr/>
        <p:txBody>
          <a:bodyPr/>
          <a:lstStyle/>
          <a:p>
            <a:endParaRPr lang="el-GR">
              <a:solidFill>
                <a:srgbClr val="775F55"/>
              </a:solidFill>
            </a:endParaRP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38996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Θέση ημερομηνίας"/>
          <p:cNvSpPr>
            <a:spLocks noGrp="1"/>
          </p:cNvSpPr>
          <p:nvPr>
            <p:ph type="dt" sz="half" idx="10"/>
          </p:nvPr>
        </p:nvSpPr>
        <p:spPr>
          <a:xfrm>
            <a:off x="6248400" y="6248400"/>
            <a:ext cx="2667000" cy="365125"/>
          </a:xfrm>
        </p:spPr>
        <p:txBody>
          <a:bodyPr rtlCol="0"/>
          <a:lstStyle/>
          <a:p>
            <a:endParaRPr lang="el-GR">
              <a:solidFill>
                <a:srgbClr val="775F55"/>
              </a:solidFill>
            </a:endParaRP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solidFill>
                <a:srgbClr val="775F55"/>
              </a:solidFill>
            </a:endParaRP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179373903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fontAlgn="auto">
              <a:spcBef>
                <a:spcPts val="0"/>
              </a:spcBef>
              <a:spcAft>
                <a:spcPts val="0"/>
              </a:spcAft>
            </a:pPr>
            <a:endParaRPr lang="el-GR">
              <a:solidFill>
                <a:srgbClr val="775F55"/>
              </a:solidFill>
              <a:latin typeface="Calibri"/>
            </a:endParaRP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fontAlgn="auto">
              <a:spcBef>
                <a:spcPts val="0"/>
              </a:spcBef>
              <a:spcAft>
                <a:spcPts val="0"/>
              </a:spcAft>
            </a:pPr>
            <a:endParaRPr lang="el-GR">
              <a:solidFill>
                <a:srgbClr val="775F55"/>
              </a:solidFill>
              <a:latin typeface="Calibri"/>
            </a:endParaRP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auto">
              <a:spcBef>
                <a:spcPts val="0"/>
              </a:spcBef>
              <a:spcAft>
                <a:spcPts val="0"/>
              </a:spcAft>
            </a:pPr>
            <a:fld id="{2DF384C6-F399-438E-BA89-7BE1FC33607B}" type="slidenum">
              <a:rPr lang="el-GR" smtClean="0">
                <a:latin typeface="Calibri"/>
              </a:rPr>
              <a:pPr fontAlgn="auto">
                <a:spcBef>
                  <a:spcPts val="0"/>
                </a:spcBef>
                <a:spcAft>
                  <a:spcPts val="0"/>
                </a:spcAft>
              </a:pPr>
              <a:t>‹#›</a:t>
            </a:fld>
            <a:endParaRPr lang="el-GR">
              <a:latin typeface="Calibri"/>
            </a:endParaRPr>
          </a:p>
        </p:txBody>
      </p:sp>
    </p:spTree>
    <p:extLst>
      <p:ext uri="{BB962C8B-B14F-4D97-AF65-F5344CB8AC3E}">
        <p14:creationId xmlns:p14="http://schemas.microsoft.com/office/powerpoint/2010/main" val="32934349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5821719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21 - Θέση τίτλου"/>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Kλικ για επεξεργασία του τίτλου</a:t>
            </a:r>
            <a:endParaRPr lang="en-US" altLang="el-GR" smtClean="0"/>
          </a:p>
        </p:txBody>
      </p:sp>
      <p:sp>
        <p:nvSpPr>
          <p:cNvPr id="1027" name="12 - Θέση κειμένου"/>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Kλικ για επεξεργασία των στυλ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endParaRPr lang="en-US" altLang="el-GR" smtClean="0"/>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endParaRPr lang="el-GR" b="1">
              <a:solidFill>
                <a:srgbClr val="775F55"/>
              </a:solidFill>
              <a:latin typeface="Times New Roman" pitchFamily="18" charset="0"/>
            </a:endParaRPr>
          </a:p>
        </p:txBody>
      </p:sp>
      <p:sp>
        <p:nvSpPr>
          <p:cNvPr id="3" name="2 - Θέση υποσέλιδου"/>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l-GR" b="1">
              <a:solidFill>
                <a:srgbClr val="775F55"/>
              </a:solidFill>
              <a:latin typeface="Times New Roman" pitchFamily="18" charset="0"/>
            </a:endParaRPr>
          </a:p>
        </p:txBody>
      </p:sp>
      <p:sp>
        <p:nvSpPr>
          <p:cNvPr id="7" name="6 - Ορθογώνιο"/>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1">
              <a:solidFill>
                <a:prstClr val="white"/>
              </a:solidFill>
            </a:endParaRPr>
          </a:p>
        </p:txBody>
      </p:sp>
      <p:sp>
        <p:nvSpPr>
          <p:cNvPr id="8" name="7 - Ορθογώνιο"/>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1">
              <a:solidFill>
                <a:prstClr val="white"/>
              </a:solidFill>
            </a:endParaRPr>
          </a:p>
        </p:txBody>
      </p:sp>
      <p:sp>
        <p:nvSpPr>
          <p:cNvPr id="9" name="8 - Ορθογώνιο"/>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b="1">
              <a:solidFill>
                <a:prstClr val="white"/>
              </a:solidFill>
            </a:endParaRPr>
          </a:p>
        </p:txBody>
      </p:sp>
      <p:sp>
        <p:nvSpPr>
          <p:cNvPr id="23" name="22 - Θέση αριθμού διαφάνειας"/>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EBCDF02D-F2B2-4C1B-98DC-40BBBD87B677}" type="slidenum">
              <a:rPr lang="el-GR">
                <a:latin typeface="Times New Roman" pitchFamily="18" charset="0"/>
              </a:rPr>
              <a:pPr>
                <a:defRPr/>
              </a:pPr>
              <a:t>‹#›</a:t>
            </a:fld>
            <a:endParaRPr lang="el-GR">
              <a:latin typeface="Times New Roman" pitchFamily="18" charset="0"/>
            </a:endParaRPr>
          </a:p>
        </p:txBody>
      </p:sp>
    </p:spTree>
    <p:extLst>
      <p:ext uri="{BB962C8B-B14F-4D97-AF65-F5344CB8AC3E}">
        <p14:creationId xmlns:p14="http://schemas.microsoft.com/office/powerpoint/2010/main" val="277632262"/>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ft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Calibri" pitchFamily="34" charset="0"/>
        </a:defRPr>
      </a:lvl6pPr>
      <a:lvl7pPr marL="914400" algn="l" rtl="0" fontAlgn="base">
        <a:spcBef>
          <a:spcPct val="0"/>
        </a:spcBef>
        <a:spcAft>
          <a:spcPct val="0"/>
        </a:spcAft>
        <a:defRPr sz="4400">
          <a:solidFill>
            <a:schemeClr val="tx2"/>
          </a:solidFill>
          <a:latin typeface="Calibri" pitchFamily="34" charset="0"/>
        </a:defRPr>
      </a:lvl7pPr>
      <a:lvl8pPr marL="1371600" algn="l" rtl="0" fontAlgn="base">
        <a:spcBef>
          <a:spcPct val="0"/>
        </a:spcBef>
        <a:spcAft>
          <a:spcPct val="0"/>
        </a:spcAft>
        <a:defRPr sz="4400">
          <a:solidFill>
            <a:schemeClr val="tx2"/>
          </a:solidFill>
          <a:latin typeface="Calibri" pitchFamily="34" charset="0"/>
        </a:defRPr>
      </a:lvl8pPr>
      <a:lvl9pPr marL="1828800" algn="l" rtl="0" fontAlgn="base">
        <a:spcBef>
          <a:spcPct val="0"/>
        </a:spcBef>
        <a:spcAft>
          <a:spcPct val="0"/>
        </a:spcAft>
        <a:defRPr sz="4400">
          <a:solidFill>
            <a:schemeClr val="tx2"/>
          </a:solidFill>
          <a:latin typeface="Calibri"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0.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7.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144000" cy="1470025"/>
          </a:xfrm>
        </p:spPr>
        <p:txBody>
          <a:bodyPr>
            <a:normAutofit/>
          </a:bodyPr>
          <a:lstStyle/>
          <a:p>
            <a:pPr lvl="1" algn="ctr"/>
            <a:r>
              <a:rPr lang="el-GR" sz="3600" b="1" dirty="0" smtClean="0">
                <a:solidFill>
                  <a:schemeClr val="tx1"/>
                </a:solidFill>
                <a:latin typeface="+mn-lt"/>
              </a:rPr>
              <a:t>Κοινωνική Εργασία στην υγεία και </a:t>
            </a:r>
            <a:br>
              <a:rPr lang="el-GR" sz="3600" b="1" dirty="0" smtClean="0">
                <a:solidFill>
                  <a:schemeClr val="tx1"/>
                </a:solidFill>
                <a:latin typeface="+mn-lt"/>
              </a:rPr>
            </a:br>
            <a:r>
              <a:rPr lang="el-GR" sz="3600" b="1" dirty="0" smtClean="0">
                <a:solidFill>
                  <a:schemeClr val="tx1"/>
                </a:solidFill>
                <a:latin typeface="+mn-lt"/>
              </a:rPr>
              <a:t>ψυχική υγεία</a:t>
            </a:r>
            <a:endParaRPr lang="el-GR" sz="3600" b="1" dirty="0">
              <a:solidFill>
                <a:schemeClr val="tx1"/>
              </a:solidFill>
              <a:latin typeface="+mn-lt"/>
            </a:endParaRPr>
          </a:p>
        </p:txBody>
      </p:sp>
      <p:sp>
        <p:nvSpPr>
          <p:cNvPr id="3" name="Υπότιτλος 2"/>
          <p:cNvSpPr>
            <a:spLocks noGrp="1"/>
          </p:cNvSpPr>
          <p:nvPr>
            <p:ph type="subTitle" idx="1"/>
          </p:nvPr>
        </p:nvSpPr>
        <p:spPr>
          <a:xfrm>
            <a:off x="0" y="2996952"/>
            <a:ext cx="9144000" cy="1852191"/>
          </a:xfrm>
        </p:spPr>
        <p:txBody>
          <a:bodyPr>
            <a:normAutofit lnSpcReduction="10000"/>
          </a:bodyPr>
          <a:lstStyle/>
          <a:p>
            <a:pPr>
              <a:spcBef>
                <a:spcPts val="0"/>
              </a:spcBef>
              <a:spcAft>
                <a:spcPts val="1200"/>
              </a:spcAft>
            </a:pPr>
            <a:r>
              <a:rPr lang="el-GR" sz="2600" b="1" dirty="0" smtClean="0"/>
              <a:t>Ενότητα </a:t>
            </a:r>
            <a:r>
              <a:rPr lang="en-US" sz="2600" b="1" dirty="0" smtClean="0"/>
              <a:t>2</a:t>
            </a:r>
            <a:r>
              <a:rPr lang="el-GR" sz="2600" dirty="0" smtClean="0"/>
              <a:t>:</a:t>
            </a:r>
            <a:r>
              <a:rPr lang="en-US" sz="2600" dirty="0" smtClean="0"/>
              <a:t> </a:t>
            </a:r>
            <a:r>
              <a:rPr lang="el-GR" sz="2600" dirty="0"/>
              <a:t>Ο </a:t>
            </a:r>
            <a:r>
              <a:rPr lang="el-GR" sz="2600" dirty="0" err="1" smtClean="0"/>
              <a:t>αποϊδρυματισμ</a:t>
            </a:r>
            <a:r>
              <a:rPr lang="el-GR" sz="2600" dirty="0" err="1"/>
              <a:t>ό</a:t>
            </a:r>
            <a:r>
              <a:rPr lang="el-GR" sz="2600" dirty="0" err="1" smtClean="0"/>
              <a:t>ς</a:t>
            </a:r>
            <a:r>
              <a:rPr lang="el-GR" sz="2600" dirty="0" smtClean="0"/>
              <a:t> και η ανάπτυξη της κοινοτικής φροντίδας </a:t>
            </a:r>
            <a:endParaRPr lang="en-US" sz="2600" dirty="0" smtClean="0"/>
          </a:p>
          <a:p>
            <a:pPr>
              <a:spcBef>
                <a:spcPts val="0"/>
              </a:spcBef>
              <a:spcAft>
                <a:spcPts val="1200"/>
              </a:spcAft>
            </a:pPr>
            <a:r>
              <a:rPr lang="el-GR" sz="2200" dirty="0" smtClean="0"/>
              <a:t>Χάρης</a:t>
            </a:r>
            <a:r>
              <a:rPr lang="en-US" sz="2200" smtClean="0"/>
              <a:t> </a:t>
            </a:r>
            <a:r>
              <a:rPr lang="el-GR" sz="2200" smtClean="0"/>
              <a:t>Ασημόπουλος</a:t>
            </a:r>
            <a:r>
              <a:rPr lang="el-GR" sz="2200" dirty="0"/>
              <a:t>, </a:t>
            </a:r>
            <a:r>
              <a:rPr lang="el-GR" sz="2200" dirty="0" err="1" smtClean="0"/>
              <a:t>Ph.D</a:t>
            </a:r>
            <a:r>
              <a:rPr lang="el-GR" sz="2200" dirty="0" smtClean="0"/>
              <a:t>., Επίκουρος Καθηγητής</a:t>
            </a:r>
          </a:p>
          <a:p>
            <a:pPr>
              <a:spcBef>
                <a:spcPts val="0"/>
              </a:spcBef>
            </a:pPr>
            <a:r>
              <a:rPr lang="el-GR" sz="2200" dirty="0" smtClean="0"/>
              <a:t>Τμήμα Κοινωνικής Εργασίας</a:t>
            </a:r>
            <a:endParaRPr lang="el-GR" sz="22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a:solidFill>
                  <a:srgbClr val="775F55"/>
                </a:solidFill>
              </a:rPr>
              <a:t>Επιστημονικοί παράγοντες </a:t>
            </a:r>
            <a:br>
              <a:rPr lang="el-GR" dirty="0">
                <a:solidFill>
                  <a:srgbClr val="775F55"/>
                </a:solidFill>
              </a:rPr>
            </a:br>
            <a:r>
              <a:rPr lang="el-GR" dirty="0">
                <a:solidFill>
                  <a:srgbClr val="775F55"/>
                </a:solidFill>
              </a:rPr>
              <a:t>της ψυχιατρικής μεταρρύθμισης </a:t>
            </a:r>
            <a:r>
              <a:rPr lang="el-GR" sz="2800" b="0" dirty="0" smtClean="0">
                <a:solidFill>
                  <a:srgbClr val="775F55"/>
                </a:solidFill>
              </a:rPr>
              <a:t>3/5</a:t>
            </a:r>
            <a:endParaRPr lang="el-GR" dirty="0"/>
          </a:p>
        </p:txBody>
      </p:sp>
      <p:sp>
        <p:nvSpPr>
          <p:cNvPr id="18435" name="Rectangle 3"/>
          <p:cNvSpPr>
            <a:spLocks noGrp="1" noChangeArrowheads="1"/>
          </p:cNvSpPr>
          <p:nvPr>
            <p:ph sz="quarter" idx="1"/>
          </p:nvPr>
        </p:nvSpPr>
        <p:spPr/>
        <p:txBody>
          <a:bodyPr/>
          <a:lstStyle/>
          <a:p>
            <a:pPr eaLnBrk="1" hangingPunct="1">
              <a:buFont typeface="Wingdings" pitchFamily="2" charset="2"/>
              <a:buNone/>
            </a:pPr>
            <a:r>
              <a:rPr lang="el-GR" altLang="el-GR" sz="2400" dirty="0" smtClean="0"/>
              <a:t>Οι </a:t>
            </a:r>
            <a:r>
              <a:rPr lang="en-US" altLang="el-GR" sz="2400" dirty="0" smtClean="0"/>
              <a:t>Wing and Brown</a:t>
            </a:r>
            <a:r>
              <a:rPr lang="el-GR" altLang="el-GR" sz="2400" dirty="0" smtClean="0"/>
              <a:t> (1970) συμπέραναν: </a:t>
            </a:r>
          </a:p>
          <a:p>
            <a:pPr eaLnBrk="1" hangingPunct="1">
              <a:buFont typeface="Wingdings" pitchFamily="2" charset="2"/>
              <a:buChar char="ü"/>
            </a:pPr>
            <a:r>
              <a:rPr lang="el-GR" altLang="el-GR" sz="2400" dirty="0" smtClean="0"/>
              <a:t>ότι οι κοινωνικές συνθήκες που επικρατούν στο ψυχιατρείο (περιορισμός, έλλειψη ερεθισμάτων, ρουτίνα, έλλειψη σχέσεων, αποπροσωποποίηση) σχετίζονται με τις ιδρυματικές συμπεριφορές των μακράς διάρκειας σχιζοφρενών και </a:t>
            </a:r>
          </a:p>
          <a:p>
            <a:pPr eaLnBrk="1" hangingPunct="1">
              <a:buFont typeface="Wingdings" pitchFamily="2" charset="2"/>
              <a:buChar char="ü"/>
            </a:pPr>
            <a:r>
              <a:rPr lang="el-GR" altLang="el-GR" sz="2400" dirty="0" smtClean="0"/>
              <a:t>ότι αυτές επηρεάζουν την κατάστασή τους.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9</a:t>
            </a:fld>
            <a:endParaRPr lang="el-GR"/>
          </a:p>
        </p:txBody>
      </p:sp>
    </p:spTree>
    <p:extLst>
      <p:ext uri="{BB962C8B-B14F-4D97-AF65-F5344CB8AC3E}">
        <p14:creationId xmlns:p14="http://schemas.microsoft.com/office/powerpoint/2010/main" val="14971196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a:solidFill>
                  <a:srgbClr val="775F55"/>
                </a:solidFill>
              </a:rPr>
              <a:t>Επιστημονικοί παράγοντες </a:t>
            </a:r>
            <a:br>
              <a:rPr lang="el-GR" dirty="0">
                <a:solidFill>
                  <a:srgbClr val="775F55"/>
                </a:solidFill>
              </a:rPr>
            </a:br>
            <a:r>
              <a:rPr lang="el-GR" dirty="0">
                <a:solidFill>
                  <a:srgbClr val="775F55"/>
                </a:solidFill>
              </a:rPr>
              <a:t>της ψυχιατρικής μεταρρύθμισης </a:t>
            </a:r>
            <a:r>
              <a:rPr lang="el-GR" sz="2800" b="0" dirty="0" smtClean="0">
                <a:solidFill>
                  <a:srgbClr val="775F55"/>
                </a:solidFill>
              </a:rPr>
              <a:t>4/5</a:t>
            </a:r>
            <a:endParaRPr lang="el-GR" dirty="0"/>
          </a:p>
        </p:txBody>
      </p:sp>
      <p:sp>
        <p:nvSpPr>
          <p:cNvPr id="19459" name="Rectangle 3"/>
          <p:cNvSpPr>
            <a:spLocks noGrp="1" noChangeArrowheads="1"/>
          </p:cNvSpPr>
          <p:nvPr>
            <p:ph sz="quarter" idx="1"/>
          </p:nvPr>
        </p:nvSpPr>
        <p:spPr/>
        <p:txBody>
          <a:bodyPr/>
          <a:lstStyle/>
          <a:p>
            <a:pPr marL="0" indent="0" eaLnBrk="1" hangingPunct="1">
              <a:buFont typeface="Wingdings" pitchFamily="2" charset="2"/>
              <a:buNone/>
            </a:pPr>
            <a:r>
              <a:rPr lang="el-GR" altLang="el-GR" sz="2400" dirty="0" smtClean="0"/>
              <a:t>Η μελέτη του </a:t>
            </a:r>
            <a:r>
              <a:rPr lang="en-US" altLang="el-GR" sz="2400" dirty="0" smtClean="0"/>
              <a:t>Goffman</a:t>
            </a:r>
            <a:r>
              <a:rPr lang="el-GR" altLang="el-GR" sz="2400" dirty="0" smtClean="0"/>
              <a:t> (1961) έδειξε ότι όλες οι δραστηριότητες της ζωής των ασθενών στο ψυχιατρείο περιορίζονται ασφυκτικά στον ίδιο, απονεκρωμένο από άλλα ερεθίσματα, χώρο και συντελούνται υπό την εποπτεία μιας εξουσίας. </a:t>
            </a:r>
          </a:p>
          <a:p>
            <a:pPr marL="0" indent="0" eaLnBrk="1" hangingPunct="1">
              <a:buFont typeface="Wingdings" pitchFamily="2" charset="2"/>
              <a:buNone/>
            </a:pPr>
            <a:r>
              <a:rPr lang="el-GR" altLang="el-GR" sz="2400" dirty="0" smtClean="0"/>
              <a:t>Οι έγκλειστοι υφίστανται υπό την αυθεντία του προσωπικού διεργασία αλλοτρίωσης η οποία τους </a:t>
            </a:r>
            <a:r>
              <a:rPr lang="el-GR" altLang="el-GR" sz="2400" dirty="0" err="1" smtClean="0"/>
              <a:t>παθητικοποιεί</a:t>
            </a:r>
            <a:r>
              <a:rPr lang="el-GR" altLang="el-GR" sz="2400" dirty="0" smtClean="0"/>
              <a:t> και τους οδηγεί στην ολοκλήρωση της ιδρυματικής τους καριέρας.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10</a:t>
            </a:fld>
            <a:endParaRPr lang="el-GR"/>
          </a:p>
        </p:txBody>
      </p:sp>
    </p:spTree>
    <p:extLst>
      <p:ext uri="{BB962C8B-B14F-4D97-AF65-F5344CB8AC3E}">
        <p14:creationId xmlns:p14="http://schemas.microsoft.com/office/powerpoint/2010/main" val="32624538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a:solidFill>
                  <a:srgbClr val="775F55"/>
                </a:solidFill>
              </a:rPr>
              <a:t>Επιστημονικοί παράγοντες </a:t>
            </a:r>
            <a:br>
              <a:rPr lang="el-GR" dirty="0">
                <a:solidFill>
                  <a:srgbClr val="775F55"/>
                </a:solidFill>
              </a:rPr>
            </a:br>
            <a:r>
              <a:rPr lang="el-GR" dirty="0">
                <a:solidFill>
                  <a:srgbClr val="775F55"/>
                </a:solidFill>
              </a:rPr>
              <a:t>της ψυχιατρικής μεταρρύθμισης </a:t>
            </a:r>
            <a:r>
              <a:rPr lang="el-GR" sz="2800" b="0" dirty="0" smtClean="0">
                <a:solidFill>
                  <a:srgbClr val="775F55"/>
                </a:solidFill>
              </a:rPr>
              <a:t>5/5</a:t>
            </a:r>
            <a:endParaRPr lang="el-GR" dirty="0"/>
          </a:p>
        </p:txBody>
      </p:sp>
      <p:sp>
        <p:nvSpPr>
          <p:cNvPr id="20483" name="Rectangle 3"/>
          <p:cNvSpPr>
            <a:spLocks noGrp="1" noChangeArrowheads="1"/>
          </p:cNvSpPr>
          <p:nvPr>
            <p:ph sz="quarter" idx="1"/>
          </p:nvPr>
        </p:nvSpPr>
        <p:spPr/>
        <p:txBody>
          <a:bodyPr/>
          <a:lstStyle/>
          <a:p>
            <a:pPr eaLnBrk="1" hangingPunct="1"/>
            <a:r>
              <a:rPr lang="el-GR" altLang="el-GR" sz="2400" dirty="0" smtClean="0"/>
              <a:t>Οι μελέτες έδειξαν ότι ενώ ψυχικά ασθενείς παρέμεναν στο ψυχιατρείο για να θεραπευθούν από τις διεργασίες της ασθένειάς τους τελικά η παραμονή τους είχε αντίθετα από τα αναμενόμενα αποτελέσματα, με επιπτώσεις στη βαθμιαία έκπτωση της λειτουργικότητάς τους. </a:t>
            </a:r>
          </a:p>
          <a:p>
            <a:pPr eaLnBrk="1" hangingPunct="1"/>
            <a:r>
              <a:rPr lang="el-GR" altLang="el-GR" sz="2400" dirty="0" smtClean="0"/>
              <a:t>Η </a:t>
            </a:r>
            <a:r>
              <a:rPr lang="el-GR" altLang="el-GR" sz="2400" dirty="0" smtClean="0"/>
              <a:t>ζωή στο ψυχιατρείο σχετίσθηκε με στίγμα, απόσυρση από κοινωνικούς ρόλους, περιορισμό κοινωνικών προσδοκιών, ρήξη των οικογενειακών δεσμών και του κοινωνικού δικτύου υποστήριξης, αποπροσωποποίηση, εξαθλίωση και κακοποίηση.</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11</a:t>
            </a:fld>
            <a:endParaRPr lang="el-GR"/>
          </a:p>
        </p:txBody>
      </p:sp>
    </p:spTree>
    <p:extLst>
      <p:ext uri="{BB962C8B-B14F-4D97-AF65-F5344CB8AC3E}">
        <p14:creationId xmlns:p14="http://schemas.microsoft.com/office/powerpoint/2010/main" val="862437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sz="quarter" idx="1"/>
          </p:nvPr>
        </p:nvSpPr>
        <p:spPr/>
        <p:txBody>
          <a:bodyPr/>
          <a:lstStyle/>
          <a:p>
            <a:pPr marL="0" indent="0" eaLnBrk="1" hangingPunct="1">
              <a:buFont typeface="Wingdings" pitchFamily="2" charset="2"/>
              <a:buNone/>
            </a:pPr>
            <a:r>
              <a:rPr lang="el-GR" altLang="el-GR" sz="2400" dirty="0" smtClean="0"/>
              <a:t>Οι τεχνολογικοί παράγοντες που συνέβαλαν στην ψυχιατρική μεταρρύθμιση αφορούσαν σε εξελίξεις στην ψυχοφαρμακολογία. Η ανακάλυψη, στη δεκαετία του 1950, της </a:t>
            </a:r>
            <a:r>
              <a:rPr lang="el-GR" altLang="el-GR" sz="2400" dirty="0" err="1" smtClean="0"/>
              <a:t>χλωροπρομαζίνης</a:t>
            </a:r>
            <a:r>
              <a:rPr lang="el-GR" altLang="el-GR" sz="2400" dirty="0" smtClean="0"/>
              <a:t> και άλλων σύγχρονων </a:t>
            </a:r>
            <a:r>
              <a:rPr lang="el-GR" altLang="el-GR" sz="2400" dirty="0" err="1" smtClean="0"/>
              <a:t>αντιψυχωσικών</a:t>
            </a:r>
            <a:r>
              <a:rPr lang="el-GR" altLang="el-GR" sz="2400" dirty="0" smtClean="0"/>
              <a:t> και αντικαταθλιπτικών φαρμάκων βοήθησαν:</a:t>
            </a:r>
          </a:p>
          <a:p>
            <a:pPr marL="719138" lvl="1" indent="-358775" eaLnBrk="1" hangingPunct="1">
              <a:buFont typeface="Wingdings" pitchFamily="2" charset="2"/>
              <a:buChar char="ü"/>
            </a:pPr>
            <a:r>
              <a:rPr lang="el-GR" altLang="el-GR" sz="2400" dirty="0" smtClean="0"/>
              <a:t>στην άμβλυνση των ακραίων και σοβαρών συμπτωμάτων της ψυχικής ασθένειας, και </a:t>
            </a:r>
          </a:p>
          <a:p>
            <a:pPr marL="719138" lvl="1" indent="-358775" eaLnBrk="1" hangingPunct="1">
              <a:buFont typeface="Wingdings" pitchFamily="2" charset="2"/>
              <a:buChar char="ü"/>
            </a:pPr>
            <a:r>
              <a:rPr lang="el-GR" altLang="el-GR" sz="2400" dirty="0" smtClean="0"/>
              <a:t>στη σχετική πρόληψη και τον έλεγχο των υποτροπών και των κρίσεων.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12</a:t>
            </a:fld>
            <a:endParaRPr lang="el-GR"/>
          </a:p>
        </p:txBody>
      </p:sp>
      <p:sp>
        <p:nvSpPr>
          <p:cNvPr id="3" name="Τίτλος 2"/>
          <p:cNvSpPr>
            <a:spLocks noGrp="1"/>
          </p:cNvSpPr>
          <p:nvPr>
            <p:ph type="title"/>
          </p:nvPr>
        </p:nvSpPr>
        <p:spPr/>
        <p:txBody>
          <a:bodyPr/>
          <a:lstStyle/>
          <a:p>
            <a:r>
              <a:rPr lang="el-GR" dirty="0" smtClean="0"/>
              <a:t>Τεχνολογικοί παράγοντες της </a:t>
            </a:r>
            <a:br>
              <a:rPr lang="el-GR" dirty="0" smtClean="0"/>
            </a:br>
            <a:r>
              <a:rPr lang="el-GR" dirty="0" smtClean="0"/>
              <a:t>ψυχιατρικής μεταρρύθμισης </a:t>
            </a:r>
            <a:r>
              <a:rPr lang="el-GR" sz="2800" b="0" dirty="0" smtClean="0"/>
              <a:t>1/2</a:t>
            </a:r>
            <a:endParaRPr lang="el-GR" sz="2800" b="0" dirty="0"/>
          </a:p>
        </p:txBody>
      </p:sp>
    </p:spTree>
    <p:extLst>
      <p:ext uri="{BB962C8B-B14F-4D97-AF65-F5344CB8AC3E}">
        <p14:creationId xmlns:p14="http://schemas.microsoft.com/office/powerpoint/2010/main" val="2742831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a:solidFill>
                  <a:srgbClr val="775F55"/>
                </a:solidFill>
              </a:rPr>
              <a:t>Τεχνολογικοί παράγοντες της </a:t>
            </a:r>
            <a:br>
              <a:rPr lang="el-GR" dirty="0">
                <a:solidFill>
                  <a:srgbClr val="775F55"/>
                </a:solidFill>
              </a:rPr>
            </a:br>
            <a:r>
              <a:rPr lang="el-GR" dirty="0">
                <a:solidFill>
                  <a:srgbClr val="775F55"/>
                </a:solidFill>
              </a:rPr>
              <a:t>ψυχιατρικής μεταρρύθμισης </a:t>
            </a:r>
            <a:r>
              <a:rPr lang="el-GR" sz="2800" b="0" dirty="0" smtClean="0">
                <a:solidFill>
                  <a:srgbClr val="775F55"/>
                </a:solidFill>
              </a:rPr>
              <a:t>2/2</a:t>
            </a:r>
            <a:endParaRPr lang="el-GR" dirty="0"/>
          </a:p>
        </p:txBody>
      </p:sp>
      <p:sp>
        <p:nvSpPr>
          <p:cNvPr id="22531" name="Rectangle 3"/>
          <p:cNvSpPr>
            <a:spLocks noGrp="1" noChangeArrowheads="1"/>
          </p:cNvSpPr>
          <p:nvPr>
            <p:ph sz="quarter" idx="1"/>
          </p:nvPr>
        </p:nvSpPr>
        <p:spPr/>
        <p:txBody>
          <a:bodyPr/>
          <a:lstStyle/>
          <a:p>
            <a:pPr eaLnBrk="1" hangingPunct="1">
              <a:buFont typeface="Wingdings" pitchFamily="2" charset="2"/>
              <a:buNone/>
            </a:pPr>
            <a:r>
              <a:rPr lang="el-GR" altLang="el-GR" sz="2400" dirty="0" smtClean="0"/>
              <a:t>Τα φάρμακα αυτά μπόρεσαν, ως ένα βαθμό:</a:t>
            </a:r>
          </a:p>
          <a:p>
            <a:pPr eaLnBrk="1" hangingPunct="1">
              <a:buFont typeface="Wingdings" pitchFamily="2" charset="2"/>
              <a:buChar char="ü"/>
            </a:pPr>
            <a:r>
              <a:rPr lang="el-GR" altLang="el-GR" sz="2400" dirty="0" smtClean="0"/>
              <a:t>να βγάλουν τους ψυχικά ασθενείς από τον κόσμο των παραληρητικών τους σκέψεων, και </a:t>
            </a:r>
          </a:p>
          <a:p>
            <a:pPr eaLnBrk="1" hangingPunct="1">
              <a:buFont typeface="Wingdings" pitchFamily="2" charset="2"/>
              <a:buChar char="ü"/>
            </a:pPr>
            <a:r>
              <a:rPr lang="el-GR" altLang="el-GR" sz="2400" dirty="0" smtClean="0"/>
              <a:t>να διευκολύνουν τον πειραματισμό των ψυχιάτρων σε εναλλακτικές λύσεις απέναντι στις λειτουργίες του παραδοσιακού ιδρυματικού ψυχιατρείου με την έξοδο των ψυχικά ασθενών από αυτό.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13</a:t>
            </a:fld>
            <a:endParaRPr lang="el-GR"/>
          </a:p>
        </p:txBody>
      </p:sp>
    </p:spTree>
    <p:extLst>
      <p:ext uri="{BB962C8B-B14F-4D97-AF65-F5344CB8AC3E}">
        <p14:creationId xmlns:p14="http://schemas.microsoft.com/office/powerpoint/2010/main" val="23288397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sz="quarter" idx="1"/>
          </p:nvPr>
        </p:nvSpPr>
        <p:spPr>
          <a:xfrm>
            <a:off x="612648" y="1600200"/>
            <a:ext cx="8153400" cy="5141168"/>
          </a:xfrm>
        </p:spPr>
        <p:txBody>
          <a:bodyPr/>
          <a:lstStyle/>
          <a:p>
            <a:pPr marL="0" indent="0" eaLnBrk="1" hangingPunct="1">
              <a:buFont typeface="Wingdings" pitchFamily="2" charset="2"/>
              <a:buNone/>
            </a:pPr>
            <a:r>
              <a:rPr lang="el-GR" altLang="el-GR" sz="2400" dirty="0" smtClean="0"/>
              <a:t>Η αμφισβήτηση του θεσμού του ψυχιατρείου και η αναζήτηση νέων εμπειριών ψυχοκοινωνικής φροντίδας των ψυχικά ασθενών οδήγησαν στην Ευρώπη, την περίοδο των δεκαετιών του 1950 και του 1960, στην ανάπτυξη κινήματος </a:t>
            </a:r>
            <a:r>
              <a:rPr lang="el-GR" altLang="el-GR" sz="2400" dirty="0" err="1" smtClean="0"/>
              <a:t>αποϊδρυματισμού</a:t>
            </a:r>
            <a:r>
              <a:rPr lang="el-GR" altLang="el-GR" sz="2400" dirty="0" smtClean="0"/>
              <a:t>. </a:t>
            </a:r>
          </a:p>
          <a:p>
            <a:pPr eaLnBrk="1" hangingPunct="1">
              <a:buFont typeface="Wingdings" pitchFamily="2" charset="2"/>
              <a:buNone/>
            </a:pPr>
            <a:r>
              <a:rPr lang="el-GR" altLang="el-GR" sz="2400" dirty="0" smtClean="0"/>
              <a:t>Ο </a:t>
            </a:r>
            <a:r>
              <a:rPr lang="el-GR" altLang="el-GR" sz="2400" dirty="0" err="1" smtClean="0"/>
              <a:t>αποϊδρυματισμός</a:t>
            </a:r>
            <a:r>
              <a:rPr lang="el-GR" altLang="el-GR" sz="2400" dirty="0" smtClean="0"/>
              <a:t> είχε στόχο: </a:t>
            </a:r>
          </a:p>
          <a:p>
            <a:pPr eaLnBrk="1" hangingPunct="1">
              <a:buFont typeface="Wingdings" pitchFamily="2" charset="2"/>
              <a:buChar char="ü"/>
            </a:pPr>
            <a:r>
              <a:rPr lang="el-GR" altLang="el-GR" sz="2400" dirty="0" smtClean="0"/>
              <a:t>την έξοδο των ψυχικά ασθενών από τα ψυχιατρεία, </a:t>
            </a:r>
          </a:p>
          <a:p>
            <a:pPr eaLnBrk="1" hangingPunct="1">
              <a:buFont typeface="Wingdings" pitchFamily="2" charset="2"/>
              <a:buChar char="ü"/>
            </a:pPr>
            <a:r>
              <a:rPr lang="el-GR" altLang="el-GR" sz="2400" dirty="0" smtClean="0"/>
              <a:t>την αποφυγή νέων εισαγωγών σε αυτά και </a:t>
            </a:r>
          </a:p>
          <a:p>
            <a:pPr eaLnBrk="1" hangingPunct="1">
              <a:buFont typeface="Wingdings" pitchFamily="2" charset="2"/>
              <a:buChar char="ü"/>
            </a:pPr>
            <a:r>
              <a:rPr lang="el-GR" altLang="el-GR" sz="2400" dirty="0" smtClean="0"/>
              <a:t>την ανάπτυξη εναλλακτικών υπηρεσιών φροντίδας της ψυχικής ασθένειας, εγκατεστημένων στην κοινότητα.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14</a:t>
            </a:fld>
            <a:endParaRPr lang="el-GR"/>
          </a:p>
        </p:txBody>
      </p:sp>
      <p:sp>
        <p:nvSpPr>
          <p:cNvPr id="3" name="Τίτλος 2"/>
          <p:cNvSpPr>
            <a:spLocks noGrp="1"/>
          </p:cNvSpPr>
          <p:nvPr>
            <p:ph type="title"/>
          </p:nvPr>
        </p:nvSpPr>
        <p:spPr/>
        <p:txBody>
          <a:bodyPr/>
          <a:lstStyle/>
          <a:p>
            <a:r>
              <a:rPr lang="el-GR" dirty="0" err="1" smtClean="0"/>
              <a:t>Αποϊδρυματισμός</a:t>
            </a:r>
            <a:r>
              <a:rPr lang="el-GR" dirty="0" smtClean="0"/>
              <a:t> </a:t>
            </a:r>
            <a:br>
              <a:rPr lang="el-GR" dirty="0" smtClean="0"/>
            </a:br>
            <a:r>
              <a:rPr lang="el-GR" dirty="0" smtClean="0"/>
              <a:t>και κοινοτική φροντίδα </a:t>
            </a:r>
            <a:endParaRPr lang="el-GR" dirty="0"/>
          </a:p>
        </p:txBody>
      </p:sp>
    </p:spTree>
    <p:extLst>
      <p:ext uri="{BB962C8B-B14F-4D97-AF65-F5344CB8AC3E}">
        <p14:creationId xmlns:p14="http://schemas.microsoft.com/office/powerpoint/2010/main" val="37660201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smtClean="0"/>
              <a:t>Η έννοια της ψυχοκοινωνικής αποκατάστασης</a:t>
            </a:r>
            <a:endParaRPr lang="el-GR" dirty="0"/>
          </a:p>
        </p:txBody>
      </p:sp>
      <p:sp>
        <p:nvSpPr>
          <p:cNvPr id="25603" name="Rectangle 3"/>
          <p:cNvSpPr>
            <a:spLocks noGrp="1" noChangeArrowheads="1"/>
          </p:cNvSpPr>
          <p:nvPr>
            <p:ph sz="quarter" idx="1"/>
          </p:nvPr>
        </p:nvSpPr>
        <p:spPr/>
        <p:txBody>
          <a:bodyPr/>
          <a:lstStyle/>
          <a:p>
            <a:pPr eaLnBrk="1" hangingPunct="1"/>
            <a:r>
              <a:rPr lang="el-GR" altLang="el-GR" sz="2400" dirty="0" smtClean="0"/>
              <a:t>Η ψυχοκοινωνική αποκατάσταση είναι  διαδικασία που έχει στόχο να υποστηρίξει τα άτομα με έκπτωση λειτουργικότητας από ψυχική ασθένεια να επιτύχουν ένα όσο το δυνατόν καλύτερο επίπεδο ανεξάρτητης λειτουργίας στην κοινότητα. </a:t>
            </a:r>
          </a:p>
          <a:p>
            <a:pPr eaLnBrk="1" hangingPunct="1"/>
            <a:r>
              <a:rPr lang="el-GR" altLang="el-GR" sz="2400" dirty="0" smtClean="0"/>
              <a:t>Συνεπάγεται τόσο τη βελτίωση των ικανοτήτων τους όσο και την εισαγωγή περιβαλλοντικών αλλαγών ώστε να έχουν μια όσο το δυνατόν καλύτερη ποιότητα ζωής</a:t>
            </a:r>
            <a:r>
              <a:rPr lang="en-US" altLang="el-GR" sz="2400" dirty="0" smtClean="0"/>
              <a:t>.</a:t>
            </a:r>
            <a:endParaRPr lang="el-GR" altLang="el-GR" sz="2400"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15</a:t>
            </a:fld>
            <a:endParaRPr lang="el-GR"/>
          </a:p>
        </p:txBody>
      </p:sp>
    </p:spTree>
    <p:extLst>
      <p:ext uri="{BB962C8B-B14F-4D97-AF65-F5344CB8AC3E}">
        <p14:creationId xmlns:p14="http://schemas.microsoft.com/office/powerpoint/2010/main" val="28440083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altLang="el-GR" dirty="0" smtClean="0"/>
              <a:t>Μέτρα ψυχοκοινωνικής αποκατάστασης </a:t>
            </a:r>
            <a:r>
              <a:rPr lang="el-GR" altLang="el-GR" sz="2800" b="0" dirty="0" smtClean="0"/>
              <a:t>1/4</a:t>
            </a:r>
            <a:endParaRPr lang="el-GR" sz="2800" b="0" dirty="0"/>
          </a:p>
        </p:txBody>
      </p:sp>
      <p:sp>
        <p:nvSpPr>
          <p:cNvPr id="26627" name="Rectangle 3"/>
          <p:cNvSpPr>
            <a:spLocks noGrp="1" noChangeArrowheads="1"/>
          </p:cNvSpPr>
          <p:nvPr>
            <p:ph sz="quarter" idx="1"/>
          </p:nvPr>
        </p:nvSpPr>
        <p:spPr/>
        <p:txBody>
          <a:bodyPr/>
          <a:lstStyle/>
          <a:p>
            <a:pPr marL="0" indent="0" eaLnBrk="1" hangingPunct="1">
              <a:buFont typeface="Wingdings" pitchFamily="2" charset="2"/>
              <a:buNone/>
            </a:pPr>
            <a:r>
              <a:rPr lang="el-GR" altLang="el-GR" sz="2400" dirty="0" smtClean="0"/>
              <a:t>Η ψυχοκοινωνική αποκατάσταση προϋποθέτει  την συντονισμένη εφαρμογή μέτρων: </a:t>
            </a:r>
          </a:p>
          <a:p>
            <a:pPr lvl="1" eaLnBrk="1" hangingPunct="1">
              <a:buFont typeface="Wingdings" pitchFamily="2" charset="2"/>
              <a:buChar char="ü"/>
            </a:pPr>
            <a:r>
              <a:rPr lang="el-GR" altLang="el-GR" sz="2400" dirty="0" smtClean="0"/>
              <a:t>κλινικής, </a:t>
            </a:r>
          </a:p>
          <a:p>
            <a:pPr lvl="1" eaLnBrk="1" hangingPunct="1">
              <a:buFont typeface="Wingdings" pitchFamily="2" charset="2"/>
              <a:buChar char="ü"/>
            </a:pPr>
            <a:r>
              <a:rPr lang="el-GR" altLang="el-GR" sz="2400" dirty="0" smtClean="0"/>
              <a:t>λειτουργικής, </a:t>
            </a:r>
          </a:p>
          <a:p>
            <a:pPr lvl="1" eaLnBrk="1" hangingPunct="1">
              <a:buFont typeface="Wingdings" pitchFamily="2" charset="2"/>
              <a:buChar char="ü"/>
            </a:pPr>
            <a:r>
              <a:rPr lang="el-GR" altLang="el-GR" sz="2400" dirty="0" smtClean="0"/>
              <a:t>ψυχολογικής, </a:t>
            </a:r>
          </a:p>
          <a:p>
            <a:pPr lvl="1" eaLnBrk="1" hangingPunct="1">
              <a:buFont typeface="Wingdings" pitchFamily="2" charset="2"/>
              <a:buChar char="ü"/>
            </a:pPr>
            <a:r>
              <a:rPr lang="el-GR" altLang="el-GR" sz="2400" dirty="0" smtClean="0"/>
              <a:t>κοινωνικής αλληλεπίδρασης, </a:t>
            </a:r>
          </a:p>
          <a:p>
            <a:pPr lvl="1" eaLnBrk="1" hangingPunct="1">
              <a:buFont typeface="Wingdings" pitchFamily="2" charset="2"/>
              <a:buChar char="ü"/>
            </a:pPr>
            <a:r>
              <a:rPr lang="el-GR" altLang="el-GR" sz="2400" dirty="0" smtClean="0"/>
              <a:t>στεγαστικής, </a:t>
            </a:r>
          </a:p>
          <a:p>
            <a:pPr lvl="1" eaLnBrk="1" hangingPunct="1">
              <a:buFont typeface="Wingdings" pitchFamily="2" charset="2"/>
              <a:buChar char="ü"/>
            </a:pPr>
            <a:r>
              <a:rPr lang="el-GR" altLang="el-GR" sz="2400" dirty="0" smtClean="0"/>
              <a:t>εκπαιδευτικής και </a:t>
            </a:r>
          </a:p>
          <a:p>
            <a:pPr lvl="1" eaLnBrk="1" hangingPunct="1">
              <a:buFont typeface="Wingdings" pitchFamily="2" charset="2"/>
              <a:buChar char="ü"/>
            </a:pPr>
            <a:r>
              <a:rPr lang="el-GR" altLang="el-GR" sz="2400" dirty="0" smtClean="0"/>
              <a:t>επαγγελματικής φροντίδας.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16</a:t>
            </a:fld>
            <a:endParaRPr lang="el-GR"/>
          </a:p>
        </p:txBody>
      </p:sp>
    </p:spTree>
    <p:extLst>
      <p:ext uri="{BB962C8B-B14F-4D97-AF65-F5344CB8AC3E}">
        <p14:creationId xmlns:p14="http://schemas.microsoft.com/office/powerpoint/2010/main" val="7125310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altLang="el-GR" dirty="0">
                <a:solidFill>
                  <a:srgbClr val="775F55"/>
                </a:solidFill>
              </a:rPr>
              <a:t>Μέτρα ψυχοκοινωνικής αποκατάστασης </a:t>
            </a:r>
            <a:r>
              <a:rPr lang="el-GR" altLang="el-GR" sz="2800" b="0" dirty="0" smtClean="0">
                <a:solidFill>
                  <a:srgbClr val="775F55"/>
                </a:solidFill>
              </a:rPr>
              <a:t>2/4</a:t>
            </a:r>
            <a:endParaRPr lang="el-GR" dirty="0"/>
          </a:p>
        </p:txBody>
      </p:sp>
      <p:sp>
        <p:nvSpPr>
          <p:cNvPr id="27651" name="Rectangle 3"/>
          <p:cNvSpPr>
            <a:spLocks noGrp="1" noChangeArrowheads="1"/>
          </p:cNvSpPr>
          <p:nvPr>
            <p:ph sz="quarter" idx="1"/>
          </p:nvPr>
        </p:nvSpPr>
        <p:spPr/>
        <p:txBody>
          <a:bodyPr/>
          <a:lstStyle/>
          <a:p>
            <a:pPr eaLnBrk="1" hangingPunct="1"/>
            <a:r>
              <a:rPr lang="el-GR" altLang="el-GR" sz="2400" b="1" dirty="0" smtClean="0"/>
              <a:t>Η κλινική φροντίδα </a:t>
            </a:r>
            <a:r>
              <a:rPr lang="el-GR" altLang="el-GR" sz="2400" dirty="0" smtClean="0"/>
              <a:t>σκοπό έχει τη μείωση της ψυχιατρικής συμπτωματολογίας, των υποτροπών και της ψυχιατρικής νοσηλείας. </a:t>
            </a:r>
          </a:p>
          <a:p>
            <a:pPr eaLnBrk="1" hangingPunct="1"/>
            <a:r>
              <a:rPr lang="el-GR" altLang="el-GR" sz="2400" b="1" dirty="0" smtClean="0"/>
              <a:t>Η λειτουργική φροντίδα </a:t>
            </a:r>
            <a:r>
              <a:rPr lang="el-GR" altLang="el-GR" sz="2400" dirty="0" smtClean="0"/>
              <a:t>αναφέρεται στη βελτίωση της λειτουργικότητας των προβληματικών δεξιοτήτων ώστε τα άτομα να ανταποκρίνονται σε κοινωνικές συμπεριφορές και ρόλους όσο το δυνατόν περισσότερο αυτόνομα.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17</a:t>
            </a:fld>
            <a:endParaRPr lang="el-GR"/>
          </a:p>
        </p:txBody>
      </p:sp>
    </p:spTree>
    <p:extLst>
      <p:ext uri="{BB962C8B-B14F-4D97-AF65-F5344CB8AC3E}">
        <p14:creationId xmlns:p14="http://schemas.microsoft.com/office/powerpoint/2010/main" val="20750802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18</a:t>
            </a:fld>
            <a:endParaRPr lang="el-GR"/>
          </a:p>
        </p:txBody>
      </p:sp>
      <p:sp>
        <p:nvSpPr>
          <p:cNvPr id="28675" name="Rectangle 3"/>
          <p:cNvSpPr>
            <a:spLocks noGrp="1" noChangeArrowheads="1"/>
          </p:cNvSpPr>
          <p:nvPr>
            <p:ph sz="quarter" idx="1"/>
          </p:nvPr>
        </p:nvSpPr>
        <p:spPr/>
        <p:txBody>
          <a:bodyPr/>
          <a:lstStyle/>
          <a:p>
            <a:pPr eaLnBrk="1" hangingPunct="1"/>
            <a:r>
              <a:rPr lang="el-GR" altLang="el-GR" sz="2400" b="1" dirty="0" smtClean="0"/>
              <a:t>Η ψυχολογική φροντίδα </a:t>
            </a:r>
            <a:r>
              <a:rPr lang="el-GR" altLang="el-GR" sz="2400" dirty="0" smtClean="0"/>
              <a:t>αναφέρεται στην ενίσχυση της </a:t>
            </a:r>
            <a:r>
              <a:rPr lang="el-GR" altLang="el-GR" sz="2400" dirty="0" err="1" smtClean="0"/>
              <a:t>αυτοεικόνας</a:t>
            </a:r>
            <a:r>
              <a:rPr lang="el-GR" altLang="el-GR" sz="2400" dirty="0" smtClean="0"/>
              <a:t> μέσω εμπειριών που ενθαρρύνουν τον αυτοέλεγχο, την αυτονομία και την κινητοποίηση. </a:t>
            </a:r>
          </a:p>
          <a:p>
            <a:pPr eaLnBrk="1" hangingPunct="1"/>
            <a:r>
              <a:rPr lang="el-GR" altLang="el-GR" sz="2400" b="1" dirty="0" smtClean="0"/>
              <a:t>Η φροντίδα κοινωνικής αλληλεπίδρασης </a:t>
            </a:r>
            <a:r>
              <a:rPr lang="el-GR" altLang="el-GR" sz="2400" dirty="0" smtClean="0"/>
              <a:t>αναφέρεται σε παρεμβάσεις ανάπτυξης ενός προσωπικού κοινωνικού δικτύου το οποίο να είναι δυνατό να υποστηρίζει τα άτομα συναισθηματικά και πρακτικά. </a:t>
            </a:r>
          </a:p>
        </p:txBody>
      </p:sp>
      <p:sp>
        <p:nvSpPr>
          <p:cNvPr id="3" name="Τίτλος 2"/>
          <p:cNvSpPr>
            <a:spLocks noGrp="1"/>
          </p:cNvSpPr>
          <p:nvPr>
            <p:ph type="title"/>
          </p:nvPr>
        </p:nvSpPr>
        <p:spPr/>
        <p:txBody>
          <a:bodyPr/>
          <a:lstStyle/>
          <a:p>
            <a:r>
              <a:rPr lang="el-GR" altLang="el-GR" sz="3200" dirty="0">
                <a:solidFill>
                  <a:srgbClr val="775F55"/>
                </a:solidFill>
              </a:rPr>
              <a:t>Μέτρα ψυχοκοινωνικής αποκατάστασης </a:t>
            </a:r>
            <a:r>
              <a:rPr lang="el-GR" altLang="el-GR" sz="2800" b="0" dirty="0" smtClean="0">
                <a:solidFill>
                  <a:srgbClr val="775F55"/>
                </a:solidFill>
              </a:rPr>
              <a:t>3/4</a:t>
            </a:r>
            <a:endParaRPr lang="el-GR" dirty="0"/>
          </a:p>
        </p:txBody>
      </p:sp>
    </p:spTree>
    <p:extLst>
      <p:ext uri="{BB962C8B-B14F-4D97-AF65-F5344CB8AC3E}">
        <p14:creationId xmlns:p14="http://schemas.microsoft.com/office/powerpoint/2010/main" val="4305061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altLang="el-GR" dirty="0"/>
              <a:t>Ο σύγχρονος τρόπος φροντίδας της ψυχικής ασθένειας</a:t>
            </a:r>
            <a:endParaRPr lang="el-GR" dirty="0"/>
          </a:p>
        </p:txBody>
      </p:sp>
      <p:sp>
        <p:nvSpPr>
          <p:cNvPr id="10243" name="Rectangle 3"/>
          <p:cNvSpPr>
            <a:spLocks noGrp="1" noChangeArrowheads="1"/>
          </p:cNvSpPr>
          <p:nvPr>
            <p:ph sz="quarter" idx="1"/>
          </p:nvPr>
        </p:nvSpPr>
        <p:spPr/>
        <p:txBody>
          <a:bodyPr/>
          <a:lstStyle/>
          <a:p>
            <a:pPr eaLnBrk="1" hangingPunct="1"/>
            <a:r>
              <a:rPr lang="el-GR" altLang="el-GR" sz="2400" dirty="0" smtClean="0"/>
              <a:t>Ο σύγχρονος τρόπος φροντίδας της ψυχικής ασθένειας στη Δυτική Ευρώπη και τις ΗΠΑ άρχισε να διαμορφώνεται στα μέσα του 20ου αιώνα. </a:t>
            </a:r>
          </a:p>
          <a:p>
            <a:pPr eaLnBrk="1" hangingPunct="1"/>
            <a:r>
              <a:rPr lang="el-GR" altLang="el-GR" sz="2400" dirty="0" smtClean="0"/>
              <a:t>Μετά τον Β΄ παγκόσμιο πόλεμο άρχισαν να επικρατούν νέες αντιλήψεις σχετικά με την ψυχική ασθένεια και τους ψυχικά ασθενείς. Αυτές άλλαξαν το σύστημα των ψυχιατρικών υπηρεσιών.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1</a:t>
            </a:fld>
            <a:endParaRPr lang="el-GR"/>
          </a:p>
        </p:txBody>
      </p:sp>
    </p:spTree>
    <p:extLst>
      <p:ext uri="{BB962C8B-B14F-4D97-AF65-F5344CB8AC3E}">
        <p14:creationId xmlns:p14="http://schemas.microsoft.com/office/powerpoint/2010/main" val="28387449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sz="3200" dirty="0">
                <a:solidFill>
                  <a:srgbClr val="775F55"/>
                </a:solidFill>
              </a:rPr>
              <a:t>Μέτρα ψυχοκοινωνικής αποκατάστασης </a:t>
            </a:r>
            <a:r>
              <a:rPr lang="el-GR" altLang="el-GR" sz="2800" b="0" dirty="0" smtClean="0">
                <a:solidFill>
                  <a:srgbClr val="775F55"/>
                </a:solidFill>
              </a:rPr>
              <a:t>4/4</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19</a:t>
            </a:fld>
            <a:endParaRPr lang="el-GR"/>
          </a:p>
        </p:txBody>
      </p:sp>
      <p:sp>
        <p:nvSpPr>
          <p:cNvPr id="29699" name="Rectangle 3"/>
          <p:cNvSpPr>
            <a:spLocks noGrp="1" noChangeArrowheads="1"/>
          </p:cNvSpPr>
          <p:nvPr>
            <p:ph sz="quarter" idx="1"/>
          </p:nvPr>
        </p:nvSpPr>
        <p:spPr/>
        <p:txBody>
          <a:bodyPr/>
          <a:lstStyle/>
          <a:p>
            <a:pPr eaLnBrk="1" hangingPunct="1"/>
            <a:r>
              <a:rPr lang="el-GR" altLang="el-GR" sz="2400" b="1" dirty="0" smtClean="0"/>
              <a:t>Η στεγαστική φροντίδα </a:t>
            </a:r>
            <a:r>
              <a:rPr lang="el-GR" altLang="el-GR" sz="2400" dirty="0" smtClean="0"/>
              <a:t>αναφέρεται στην εξασφάλιση ενός περιβάλλοντος με όσο το δυνατόν κανονικές συνθήκες ζωής μέσα στην κοινότητα. </a:t>
            </a:r>
          </a:p>
          <a:p>
            <a:pPr eaLnBrk="1" hangingPunct="1"/>
            <a:r>
              <a:rPr lang="el-GR" altLang="el-GR" sz="2400" b="1" dirty="0" smtClean="0"/>
              <a:t>Η εκπαιδευτική και η επαγγελματική φροντίδα </a:t>
            </a:r>
            <a:r>
              <a:rPr lang="el-GR" altLang="el-GR" sz="2400" dirty="0" smtClean="0"/>
              <a:t>αναφέρεται στην παροχή ευκαιριών κατάρτισης και εξασφάλισης κάποιου τύπου εργασιακής απασχόλησης, από  προστατευμένη εργασία έως θέση στην ελεύθερη αγορά εργασίας.</a:t>
            </a:r>
          </a:p>
        </p:txBody>
      </p:sp>
    </p:spTree>
    <p:extLst>
      <p:ext uri="{BB962C8B-B14F-4D97-AF65-F5344CB8AC3E}">
        <p14:creationId xmlns:p14="http://schemas.microsoft.com/office/powerpoint/2010/main" val="1083942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altLang="el-GR" dirty="0"/>
              <a:t>Σκοπός της ψυχοκοινωνικής αποκατάστασης</a:t>
            </a:r>
            <a:endParaRPr lang="el-GR" dirty="0"/>
          </a:p>
        </p:txBody>
      </p:sp>
      <p:sp>
        <p:nvSpPr>
          <p:cNvPr id="30723" name="Rectangle 3"/>
          <p:cNvSpPr>
            <a:spLocks noGrp="1" noChangeArrowheads="1"/>
          </p:cNvSpPr>
          <p:nvPr>
            <p:ph sz="quarter" idx="1"/>
          </p:nvPr>
        </p:nvSpPr>
        <p:spPr/>
        <p:txBody>
          <a:bodyPr/>
          <a:lstStyle/>
          <a:p>
            <a:pPr marL="355600" indent="-355600" eaLnBrk="1" hangingPunct="1">
              <a:tabLst>
                <a:tab pos="444500" algn="l"/>
              </a:tabLst>
            </a:pPr>
            <a:r>
              <a:rPr lang="el-GR" altLang="el-GR" sz="2400" dirty="0" smtClean="0"/>
              <a:t>Σκοπός της ψυχοκοινωνικής αποκατάστασης είναι η κοινωνική ενσωμάτωση, η μείωση της έκθεσής σε βλαπτικές συνθήκες, όπως συμβαίνει στις περιπτώσεις της ιδρυματικής περίθαλψης, και στην ενδυνάμωση για την αντιμετώπιση της ζωής στην κοινότητα.</a:t>
            </a:r>
            <a:r>
              <a:rPr lang="en-US" altLang="el-GR" sz="2400" dirty="0" smtClean="0"/>
              <a:t> </a:t>
            </a:r>
          </a:p>
          <a:p>
            <a:pPr marL="355600" indent="-355600" eaLnBrk="1" hangingPunct="1">
              <a:tabLst>
                <a:tab pos="444500" algn="l"/>
              </a:tabLst>
            </a:pPr>
            <a:r>
              <a:rPr lang="en-US" altLang="el-GR" sz="2400" dirty="0" smtClean="0"/>
              <a:t>A</a:t>
            </a:r>
            <a:r>
              <a:rPr lang="el-GR" altLang="el-GR" sz="2400" dirty="0" err="1" smtClean="0"/>
              <a:t>ποτελεί</a:t>
            </a:r>
            <a:r>
              <a:rPr lang="el-GR" altLang="el-GR" sz="2400" dirty="0" smtClean="0"/>
              <a:t> βασική αρχή της ψυχιατρικής μεταρρύθμισης και ταυτίζεται με τις προσπάθειες για τον </a:t>
            </a:r>
            <a:r>
              <a:rPr lang="el-GR" altLang="el-GR" sz="2400" dirty="0" err="1" smtClean="0"/>
              <a:t>αποϊδρυματισμό</a:t>
            </a:r>
            <a:r>
              <a:rPr lang="el-GR" altLang="el-GR" sz="2400" dirty="0" smtClean="0"/>
              <a:t> και την ανάπτυξη κοινοτικού τύπου υπηρεσιών.</a:t>
            </a:r>
          </a:p>
          <a:p>
            <a:pPr marL="355600" indent="-355600" eaLnBrk="1" hangingPunct="1">
              <a:buFont typeface="Wingdings" pitchFamily="2" charset="2"/>
              <a:buNone/>
              <a:tabLst>
                <a:tab pos="444500" algn="l"/>
              </a:tabLst>
            </a:pPr>
            <a:endParaRPr lang="el-GR" altLang="el-GR" sz="2400"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20</a:t>
            </a:fld>
            <a:endParaRPr lang="el-GR"/>
          </a:p>
        </p:txBody>
      </p:sp>
    </p:spTree>
    <p:extLst>
      <p:ext uri="{BB962C8B-B14F-4D97-AF65-F5344CB8AC3E}">
        <p14:creationId xmlns:p14="http://schemas.microsoft.com/office/powerpoint/2010/main" val="16437535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altLang="el-GR" dirty="0" smtClean="0"/>
              <a:t>Ψυχοκοινωνική </a:t>
            </a:r>
            <a:r>
              <a:rPr lang="el-GR" altLang="el-GR" dirty="0"/>
              <a:t>αποκατάσταση </a:t>
            </a:r>
            <a:r>
              <a:rPr lang="el-GR" altLang="el-GR" dirty="0" smtClean="0"/>
              <a:t>και </a:t>
            </a:r>
            <a:r>
              <a:rPr lang="el-GR" altLang="el-GR" dirty="0"/>
              <a:t>κοινότητα</a:t>
            </a:r>
            <a:endParaRPr lang="el-GR" dirty="0"/>
          </a:p>
        </p:txBody>
      </p:sp>
      <p:sp>
        <p:nvSpPr>
          <p:cNvPr id="31747" name="Rectangle 3"/>
          <p:cNvSpPr>
            <a:spLocks noGrp="1" noChangeArrowheads="1"/>
          </p:cNvSpPr>
          <p:nvPr>
            <p:ph sz="quarter" idx="1"/>
          </p:nvPr>
        </p:nvSpPr>
        <p:spPr/>
        <p:txBody>
          <a:bodyPr/>
          <a:lstStyle/>
          <a:p>
            <a:pPr eaLnBrk="1" hangingPunct="1"/>
            <a:r>
              <a:rPr lang="el-GR" altLang="el-GR" sz="2400" dirty="0" smtClean="0"/>
              <a:t>Η ψυχοκοινωνική αποκατάσταση ταυτίζεται με την κοινότητα, ως το φυσικό κοινωνικό πεδίο όπου με δυναμικό τρόπο αλληλεπιδρούν οι ανθρώπινες σχέσεις που προσδιορίζουν την ψυχοκοινωνική κατάσταση του ατόμου και επηρεάζουν την εξέλιξη, τις επιπτώσεις αλλά και την αντιμετώπιση του ψυχικού προβλήματος. </a:t>
            </a:r>
          </a:p>
          <a:p>
            <a:pPr eaLnBrk="1" hangingPunct="1"/>
            <a:r>
              <a:rPr lang="el-GR" altLang="el-GR" sz="2400" dirty="0" smtClean="0"/>
              <a:t>Στόχος της σύγχρονης ψυχιατρικής είναι όλα τα προβλήματα ψυχικής υγείας να αντιμετωπίζονται με την παραμονή των ασθενών στην κοινότητα.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21</a:t>
            </a:fld>
            <a:endParaRPr lang="el-GR"/>
          </a:p>
        </p:txBody>
      </p:sp>
    </p:spTree>
    <p:extLst>
      <p:ext uri="{BB962C8B-B14F-4D97-AF65-F5344CB8AC3E}">
        <p14:creationId xmlns:p14="http://schemas.microsoft.com/office/powerpoint/2010/main" val="35920014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a:lstStyle/>
          <a:p>
            <a:pPr eaLnBrk="1" hangingPunct="1"/>
            <a:r>
              <a:rPr lang="el-GR" altLang="el-GR" sz="3200" b="1" smtClean="0"/>
              <a:t>Η</a:t>
            </a:r>
            <a:r>
              <a:rPr lang="en-US" altLang="el-GR" sz="3200" b="1" smtClean="0"/>
              <a:t> </a:t>
            </a:r>
            <a:r>
              <a:rPr lang="el-GR" altLang="el-GR" sz="3200" b="1" smtClean="0"/>
              <a:t>κατάλληλη φροντίδα των ασθενών πηγάζει από αρχές που σχετίζονται με: </a:t>
            </a:r>
          </a:p>
        </p:txBody>
      </p:sp>
      <p:sp>
        <p:nvSpPr>
          <p:cNvPr id="87043" name="Rectangle 3"/>
          <p:cNvSpPr>
            <a:spLocks noGrp="1" noChangeArrowheads="1"/>
          </p:cNvSpPr>
          <p:nvPr>
            <p:ph sz="quarter" idx="1"/>
          </p:nvPr>
        </p:nvSpPr>
        <p:spPr>
          <a:xfrm>
            <a:off x="612648" y="1600200"/>
            <a:ext cx="8279832" cy="5257800"/>
          </a:xfrm>
        </p:spPr>
        <p:txBody>
          <a:bodyPr>
            <a:noAutofit/>
          </a:bodyPr>
          <a:lstStyle/>
          <a:p>
            <a:pPr marL="320040" indent="-320040" eaLnBrk="1" fontAlgn="auto" hangingPunct="1">
              <a:spcAft>
                <a:spcPts val="0"/>
              </a:spcAft>
              <a:defRPr/>
            </a:pPr>
            <a:r>
              <a:rPr lang="el-GR" sz="2200" dirty="0" smtClean="0"/>
              <a:t>την διάγνωση, </a:t>
            </a:r>
          </a:p>
          <a:p>
            <a:pPr marL="320040" indent="-320040" eaLnBrk="1" fontAlgn="auto" hangingPunct="1">
              <a:spcAft>
                <a:spcPts val="0"/>
              </a:spcAft>
              <a:defRPr/>
            </a:pPr>
            <a:r>
              <a:rPr lang="el-GR" sz="2200" dirty="0" smtClean="0"/>
              <a:t>την </a:t>
            </a:r>
            <a:r>
              <a:rPr lang="el-GR" sz="2200" dirty="0"/>
              <a:t>έγκαιρη </a:t>
            </a:r>
            <a:r>
              <a:rPr lang="el-GR" sz="2200" dirty="0" smtClean="0"/>
              <a:t>παρέμβαση, </a:t>
            </a:r>
          </a:p>
          <a:p>
            <a:pPr marL="320040" indent="-320040" eaLnBrk="1" fontAlgn="auto" hangingPunct="1">
              <a:spcAft>
                <a:spcPts val="0"/>
              </a:spcAft>
              <a:defRPr/>
            </a:pPr>
            <a:r>
              <a:rPr lang="el-GR" sz="2200" dirty="0" smtClean="0"/>
              <a:t>τη </a:t>
            </a:r>
            <a:r>
              <a:rPr lang="el-GR" sz="2200" dirty="0"/>
              <a:t>λογική χρήση των θεραπευτικών </a:t>
            </a:r>
            <a:r>
              <a:rPr lang="el-GR" sz="2200" dirty="0" smtClean="0"/>
              <a:t>μεθόδων, </a:t>
            </a:r>
          </a:p>
          <a:p>
            <a:pPr marL="320040" indent="-320040" eaLnBrk="1" fontAlgn="auto" hangingPunct="1">
              <a:spcAft>
                <a:spcPts val="0"/>
              </a:spcAft>
              <a:defRPr/>
            </a:pPr>
            <a:r>
              <a:rPr lang="el-GR" sz="2200" dirty="0" smtClean="0"/>
              <a:t>την </a:t>
            </a:r>
            <a:r>
              <a:rPr lang="el-GR" sz="2200" dirty="0"/>
              <a:t>αρχή του συνεχούς της </a:t>
            </a:r>
            <a:r>
              <a:rPr lang="el-GR" sz="2200" dirty="0" smtClean="0"/>
              <a:t>φροντίδας, </a:t>
            </a:r>
          </a:p>
          <a:p>
            <a:pPr marL="320040" indent="-320040" eaLnBrk="1" fontAlgn="auto" hangingPunct="1">
              <a:spcAft>
                <a:spcPts val="0"/>
              </a:spcAft>
              <a:defRPr/>
            </a:pPr>
            <a:r>
              <a:rPr lang="el-GR" sz="2200" dirty="0" smtClean="0"/>
              <a:t>την </a:t>
            </a:r>
            <a:r>
              <a:rPr lang="el-GR" sz="2200" dirty="0"/>
              <a:t>ποικιλία των υπηρεσιών και την αποτελεσματικότητά </a:t>
            </a:r>
            <a:r>
              <a:rPr lang="el-GR" sz="2200" dirty="0" smtClean="0"/>
              <a:t>τους, </a:t>
            </a:r>
          </a:p>
          <a:p>
            <a:pPr marL="320040" indent="-320040" eaLnBrk="1" fontAlgn="auto" hangingPunct="1">
              <a:spcAft>
                <a:spcPts val="0"/>
              </a:spcAft>
              <a:defRPr/>
            </a:pPr>
            <a:r>
              <a:rPr lang="el-GR" sz="2200" dirty="0" smtClean="0"/>
              <a:t>την </a:t>
            </a:r>
            <a:r>
              <a:rPr lang="el-GR" sz="2200" dirty="0"/>
              <a:t>ολοκληρωμένη και συντονισμένη αντιμετώπιση στην </a:t>
            </a:r>
            <a:r>
              <a:rPr lang="el-GR" sz="2200" dirty="0" smtClean="0"/>
              <a:t>κοινότητα, </a:t>
            </a:r>
          </a:p>
          <a:p>
            <a:pPr marL="320040" indent="-320040" eaLnBrk="1" fontAlgn="auto" hangingPunct="1">
              <a:spcAft>
                <a:spcPts val="0"/>
              </a:spcAft>
              <a:defRPr/>
            </a:pPr>
            <a:r>
              <a:rPr lang="el-GR" sz="2200" dirty="0" smtClean="0"/>
              <a:t>την </a:t>
            </a:r>
            <a:r>
              <a:rPr lang="el-GR" sz="2200" dirty="0"/>
              <a:t>ισότιμη </a:t>
            </a:r>
            <a:r>
              <a:rPr lang="el-GR" sz="2200" dirty="0" smtClean="0"/>
              <a:t>μεταχείριση, </a:t>
            </a:r>
          </a:p>
          <a:p>
            <a:pPr marL="320040" indent="-320040" eaLnBrk="1" fontAlgn="auto" hangingPunct="1">
              <a:spcAft>
                <a:spcPts val="0"/>
              </a:spcAft>
              <a:defRPr/>
            </a:pPr>
            <a:r>
              <a:rPr lang="el-GR" sz="2200" dirty="0" smtClean="0"/>
              <a:t>την </a:t>
            </a:r>
            <a:r>
              <a:rPr lang="el-GR" sz="2200" dirty="0"/>
              <a:t>συνεργασία με τις </a:t>
            </a:r>
            <a:r>
              <a:rPr lang="el-GR" sz="2200" dirty="0" smtClean="0"/>
              <a:t>οικογένειες, </a:t>
            </a:r>
          </a:p>
          <a:p>
            <a:pPr marL="320040" indent="-320040" eaLnBrk="1" fontAlgn="auto" hangingPunct="1">
              <a:spcAft>
                <a:spcPts val="0"/>
              </a:spcAft>
              <a:defRPr/>
            </a:pPr>
            <a:r>
              <a:rPr lang="el-GR" sz="2200" dirty="0" smtClean="0"/>
              <a:t>τον </a:t>
            </a:r>
            <a:r>
              <a:rPr lang="el-GR" sz="2200" dirty="0"/>
              <a:t>σεβασμό των ανθρώπινων δικαιωμάτων, και </a:t>
            </a:r>
            <a:r>
              <a:rPr lang="el-GR" sz="2200" dirty="0" smtClean="0"/>
              <a:t> </a:t>
            </a:r>
          </a:p>
          <a:p>
            <a:pPr marL="320040" indent="-320040" eaLnBrk="1" fontAlgn="auto" hangingPunct="1">
              <a:spcAft>
                <a:spcPts val="0"/>
              </a:spcAft>
              <a:defRPr/>
            </a:pPr>
            <a:r>
              <a:rPr lang="el-GR" sz="2200" dirty="0" smtClean="0"/>
              <a:t>την </a:t>
            </a:r>
            <a:r>
              <a:rPr lang="el-GR" sz="2200" dirty="0"/>
              <a:t>εμπλοκή της τοπικής κοινωνίας.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22</a:t>
            </a:fld>
            <a:endParaRPr lang="el-GR"/>
          </a:p>
        </p:txBody>
      </p:sp>
    </p:spTree>
    <p:extLst>
      <p:ext uri="{BB962C8B-B14F-4D97-AF65-F5344CB8AC3E}">
        <p14:creationId xmlns:p14="http://schemas.microsoft.com/office/powerpoint/2010/main" val="18252165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smtClean="0"/>
              <a:t>Μονάδες και κοινοτικές υπηρεσίες φροντίδας της ψυχικής υγείας</a:t>
            </a:r>
            <a:endParaRPr lang="el-GR" dirty="0"/>
          </a:p>
        </p:txBody>
      </p:sp>
      <p:sp>
        <p:nvSpPr>
          <p:cNvPr id="34819" name="Rectangle 3"/>
          <p:cNvSpPr>
            <a:spLocks noGrp="1" noChangeArrowheads="1"/>
          </p:cNvSpPr>
          <p:nvPr>
            <p:ph sz="quarter" idx="1"/>
          </p:nvPr>
        </p:nvSpPr>
        <p:spPr/>
        <p:txBody>
          <a:bodyPr/>
          <a:lstStyle/>
          <a:p>
            <a:pPr eaLnBrk="1" hangingPunct="1"/>
            <a:r>
              <a:rPr lang="el-GR" altLang="el-GR" sz="2400" dirty="0" smtClean="0"/>
              <a:t>Σύμφωνα με το νόμο 2716/99 για την ψυχική υγεία, οι Υγειονομικές Περιφέρειες της χώρας μας διαιρούνται σε Τομείς Ψυχικής Υγείας (Το. Ψ.Υ) με κριτήρια γεωγραφικά και πληθυσμιακά. </a:t>
            </a:r>
          </a:p>
          <a:p>
            <a:pPr eaLnBrk="1" hangingPunct="1"/>
            <a:r>
              <a:rPr lang="el-GR" altLang="el-GR" sz="2400" dirty="0" smtClean="0"/>
              <a:t>Στους </a:t>
            </a:r>
            <a:r>
              <a:rPr lang="el-GR" altLang="el-GR" sz="2400" dirty="0" err="1" smtClean="0"/>
              <a:t>Το.Ψ.Υ</a:t>
            </a:r>
            <a:r>
              <a:rPr lang="el-GR" altLang="el-GR" sz="2400" dirty="0" smtClean="0"/>
              <a:t> εντάσσονται οι Μονάδες Ψυχικής Υγείας (Μ.Ψ.Υ) που παρέχουν υπηρεσίες ψυχικής υγείας στα άτομα με ψυχικές διαταραχές που κατοικούν ή διαμένουν στην περιοχή αρμοδιότητας του Τομέα.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23</a:t>
            </a:fld>
            <a:endParaRPr lang="el-GR"/>
          </a:p>
        </p:txBody>
      </p:sp>
    </p:spTree>
    <p:extLst>
      <p:ext uri="{BB962C8B-B14F-4D97-AF65-F5344CB8AC3E}">
        <p14:creationId xmlns:p14="http://schemas.microsoft.com/office/powerpoint/2010/main" val="32672145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sz="quarter" idx="1"/>
          </p:nvPr>
        </p:nvSpPr>
        <p:spPr/>
        <p:txBody>
          <a:bodyPr/>
          <a:lstStyle/>
          <a:p>
            <a:pPr eaLnBrk="1" hangingPunct="1"/>
            <a:r>
              <a:rPr lang="el-GR" altLang="el-GR" sz="2400" dirty="0" smtClean="0"/>
              <a:t>Αποτελεί τον κεντρικό πυρήνα του </a:t>
            </a:r>
            <a:r>
              <a:rPr lang="el-GR" altLang="el-GR" sz="2400" dirty="0" err="1" smtClean="0"/>
              <a:t>Το.Ψ.Υ</a:t>
            </a:r>
            <a:r>
              <a:rPr lang="el-GR" altLang="el-GR" sz="2400" dirty="0" smtClean="0"/>
              <a:t>, το συντονιστικό κέντρο των παρεμβάσεων στην κοινότητα. Παρέχει στον πληθυσμό ευθύνης δωρεάν υπηρεσίες συμβουλευτικής, διάγνωσης, θεραπείας και αποκατάστασης. </a:t>
            </a:r>
          </a:p>
          <a:p>
            <a:pPr eaLnBrk="1" hangingPunct="1"/>
            <a:r>
              <a:rPr lang="el-GR" altLang="el-GR" sz="2400" dirty="0" smtClean="0"/>
              <a:t>Η φροντίδα που παρέχει για την ψυχική υγεία είναι ψυχιατρική, ψυχολογική, ψυχοθεραπευτική, κοινωνική, νοσηλευτική, μέσω παρεμβάσεων σε επίπεδο εξωτερικού ιατρείου, κατ’ οίκον επισκέψεων, κοινοτικών δράσεων.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24</a:t>
            </a:fld>
            <a:endParaRPr lang="el-GR"/>
          </a:p>
        </p:txBody>
      </p:sp>
      <p:sp>
        <p:nvSpPr>
          <p:cNvPr id="3" name="Τίτλος 2"/>
          <p:cNvSpPr>
            <a:spLocks noGrp="1"/>
          </p:cNvSpPr>
          <p:nvPr>
            <p:ph type="title"/>
          </p:nvPr>
        </p:nvSpPr>
        <p:spPr/>
        <p:txBody>
          <a:bodyPr/>
          <a:lstStyle/>
          <a:p>
            <a:r>
              <a:rPr lang="el-GR" dirty="0" smtClean="0"/>
              <a:t>Κέντρο Ψυχικής Υγείας (Κ.Ψ.Υ)</a:t>
            </a:r>
            <a:endParaRPr lang="el-GR" dirty="0"/>
          </a:p>
        </p:txBody>
      </p:sp>
    </p:spTree>
    <p:extLst>
      <p:ext uri="{BB962C8B-B14F-4D97-AF65-F5344CB8AC3E}">
        <p14:creationId xmlns:p14="http://schemas.microsoft.com/office/powerpoint/2010/main" val="24103177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sz="quarter" idx="1"/>
          </p:nvPr>
        </p:nvSpPr>
        <p:spPr/>
        <p:txBody>
          <a:bodyPr/>
          <a:lstStyle/>
          <a:p>
            <a:pPr eaLnBrk="1" hangingPunct="1"/>
            <a:r>
              <a:rPr lang="el-GR" altLang="el-GR" sz="2400" dirty="0" smtClean="0"/>
              <a:t>Έχει την έδρα του στο Γενικό Νοσοκομείο, η δύναμή του ανέρχεται συνήθως σε 20 κλίνες και αποστολή του είναι η παροχή </a:t>
            </a:r>
            <a:r>
              <a:rPr lang="el-GR" altLang="el-GR" sz="2400" dirty="0" err="1" smtClean="0"/>
              <a:t>ενδονοσοκομειακής</a:t>
            </a:r>
            <a:r>
              <a:rPr lang="el-GR" altLang="el-GR" sz="2400" dirty="0" smtClean="0"/>
              <a:t> περίθαλψης σε όσους την έχουν ανάγκη, καθώς και η οργάνωση της </a:t>
            </a:r>
            <a:r>
              <a:rPr lang="el-GR" altLang="el-GR" sz="2400" dirty="0" err="1" smtClean="0"/>
              <a:t>μετανοσοκομειακής</a:t>
            </a:r>
            <a:r>
              <a:rPr lang="el-GR" altLang="el-GR" sz="2400" dirty="0" smtClean="0"/>
              <a:t> φροντίδας σε συνεργασία με τις κοινοτικές υπηρεσίες ψυχικής υγείας. </a:t>
            </a:r>
          </a:p>
          <a:p>
            <a:pPr eaLnBrk="1" hangingPunct="1"/>
            <a:r>
              <a:rPr lang="el-GR" altLang="el-GR" sz="2400" dirty="0" smtClean="0"/>
              <a:t>Η </a:t>
            </a:r>
            <a:r>
              <a:rPr lang="el-GR" altLang="el-GR" sz="2400" dirty="0" err="1" smtClean="0"/>
              <a:t>ενδονοσοκομειακή</a:t>
            </a:r>
            <a:r>
              <a:rPr lang="el-GR" altLang="el-GR" sz="2400" dirty="0" smtClean="0"/>
              <a:t> περίθαλψη περιλαμβάνει διαγνωστικές εξετάσεις, νοσηλεία, θεραπευτικές (</a:t>
            </a:r>
            <a:r>
              <a:rPr lang="el-GR" altLang="el-GR" sz="2400" dirty="0" err="1" smtClean="0"/>
              <a:t>ψυχοφαρμακοθεραπεία</a:t>
            </a:r>
            <a:r>
              <a:rPr lang="el-GR" altLang="el-GR" sz="2400" dirty="0" smtClean="0"/>
              <a:t>, ψυχοθεραπεία, συμβουλευτική ή/και θεραπεία οικογένειας, </a:t>
            </a:r>
            <a:r>
              <a:rPr lang="el-GR" altLang="el-GR" sz="2400" dirty="0" err="1" smtClean="0"/>
              <a:t>εργοθεραπεία</a:t>
            </a:r>
            <a:r>
              <a:rPr lang="el-GR" altLang="el-GR" sz="2400" dirty="0" smtClean="0"/>
              <a:t> </a:t>
            </a:r>
            <a:r>
              <a:rPr lang="el-GR" altLang="el-GR" sz="2400" dirty="0" err="1" smtClean="0"/>
              <a:t>κ.λ.π</a:t>
            </a:r>
            <a:r>
              <a:rPr lang="el-GR" altLang="el-GR" sz="2400" dirty="0" smtClean="0"/>
              <a:t>) και κοινωνικές παρεμβάσεις.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25</a:t>
            </a:fld>
            <a:endParaRPr lang="el-GR"/>
          </a:p>
        </p:txBody>
      </p:sp>
      <p:sp>
        <p:nvSpPr>
          <p:cNvPr id="3" name="Τίτλος 2"/>
          <p:cNvSpPr>
            <a:spLocks noGrp="1"/>
          </p:cNvSpPr>
          <p:nvPr>
            <p:ph type="title"/>
          </p:nvPr>
        </p:nvSpPr>
        <p:spPr/>
        <p:txBody>
          <a:bodyPr/>
          <a:lstStyle/>
          <a:p>
            <a:r>
              <a:rPr lang="el-GR" dirty="0" smtClean="0"/>
              <a:t>Ψυχιατρικός Τομέας Νοσοκομείου </a:t>
            </a:r>
            <a:endParaRPr lang="el-GR" dirty="0"/>
          </a:p>
        </p:txBody>
      </p:sp>
    </p:spTree>
    <p:extLst>
      <p:ext uri="{BB962C8B-B14F-4D97-AF65-F5344CB8AC3E}">
        <p14:creationId xmlns:p14="http://schemas.microsoft.com/office/powerpoint/2010/main" val="5263059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sz="quarter" idx="1"/>
          </p:nvPr>
        </p:nvSpPr>
        <p:spPr/>
        <p:txBody>
          <a:bodyPr/>
          <a:lstStyle/>
          <a:p>
            <a:pPr eaLnBrk="1" hangingPunct="1"/>
            <a:r>
              <a:rPr lang="el-GR" altLang="el-GR" sz="2400" dirty="0" smtClean="0"/>
              <a:t>Είναι μονάδα μερικής νοσηλείας. Απευθύνεται σε άτομα που ενώ έχουν ανάγκη νοσηλείας δεν χρειάζεται να αποκοπούν τελείως από το οικογενειακό τους περιβάλλον. </a:t>
            </a:r>
          </a:p>
          <a:p>
            <a:pPr eaLnBrk="1" hangingPunct="1"/>
            <a:r>
              <a:rPr lang="el-GR" altLang="el-GR" sz="2400" dirty="0" smtClean="0"/>
              <a:t>Παρέχει ένα περιβάλλον που θυμίζει περισσότερο σπίτι παρά νοσηλευτικό ίδρυμα και λειτουργεί σύμφωνα με τις αρχές της θεραπευτικής κοινότητας. </a:t>
            </a:r>
          </a:p>
          <a:p>
            <a:pPr eaLnBrk="1" hangingPunct="1"/>
            <a:r>
              <a:rPr lang="el-GR" altLang="el-GR" sz="2400" dirty="0" smtClean="0"/>
              <a:t>Λειτουργεί από το πρωί έως το απόγευμα, και μετά ο ασθενής επιστρέφει στο σπίτι  του.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26</a:t>
            </a:fld>
            <a:endParaRPr lang="el-GR"/>
          </a:p>
        </p:txBody>
      </p:sp>
      <p:sp>
        <p:nvSpPr>
          <p:cNvPr id="3" name="Τίτλος 2"/>
          <p:cNvSpPr>
            <a:spLocks noGrp="1"/>
          </p:cNvSpPr>
          <p:nvPr>
            <p:ph type="title"/>
          </p:nvPr>
        </p:nvSpPr>
        <p:spPr/>
        <p:txBody>
          <a:bodyPr/>
          <a:lstStyle/>
          <a:p>
            <a:r>
              <a:rPr lang="el-GR" dirty="0" smtClean="0"/>
              <a:t>Νοσοκομείο Ημέρας </a:t>
            </a:r>
            <a:endParaRPr lang="el-GR" dirty="0"/>
          </a:p>
        </p:txBody>
      </p:sp>
    </p:spTree>
    <p:extLst>
      <p:ext uri="{BB962C8B-B14F-4D97-AF65-F5344CB8AC3E}">
        <p14:creationId xmlns:p14="http://schemas.microsoft.com/office/powerpoint/2010/main" val="38157964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sz="quarter" idx="1"/>
          </p:nvPr>
        </p:nvSpPr>
        <p:spPr/>
        <p:txBody>
          <a:bodyPr/>
          <a:lstStyle/>
          <a:p>
            <a:pPr marL="0" indent="0" eaLnBrk="1" hangingPunct="1">
              <a:buFont typeface="Wingdings" pitchFamily="2" charset="2"/>
              <a:buNone/>
            </a:pPr>
            <a:r>
              <a:rPr lang="el-GR" altLang="el-GR" sz="2400" dirty="0" smtClean="0"/>
              <a:t>Πρόκειται για ένα διαρθρωμένο σύνολο από κατάλληλες υπηρεσίες που προορίζονται </a:t>
            </a:r>
          </a:p>
          <a:p>
            <a:pPr eaLnBrk="1" hangingPunct="1"/>
            <a:r>
              <a:rPr lang="el-GR" altLang="el-GR" sz="2400" dirty="0" smtClean="0"/>
              <a:t>τόσο για τη θεραπεία </a:t>
            </a:r>
          </a:p>
          <a:p>
            <a:pPr eaLnBrk="1" hangingPunct="1"/>
            <a:r>
              <a:rPr lang="el-GR" altLang="el-GR" sz="2400" dirty="0" smtClean="0"/>
              <a:t>όσο και για την αποκατάσταση.</a:t>
            </a:r>
          </a:p>
          <a:p>
            <a:pPr marL="0" indent="0" eaLnBrk="1" hangingPunct="1">
              <a:buFont typeface="Wingdings" pitchFamily="2" charset="2"/>
              <a:buNone/>
            </a:pPr>
            <a:r>
              <a:rPr lang="el-GR" altLang="el-GR" sz="2400" dirty="0" smtClean="0"/>
              <a:t>Δεν είναι πάντα χώροι χρόνιας διαμονής. Αντίθετα η παραμονή σε αυτές και η παρακολούθηση έχει σαν πρωταρχικό σκοπό την αποκατάσταση.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27</a:t>
            </a:fld>
            <a:endParaRPr lang="el-GR"/>
          </a:p>
        </p:txBody>
      </p:sp>
      <p:sp>
        <p:nvSpPr>
          <p:cNvPr id="3" name="Τίτλος 2"/>
          <p:cNvSpPr>
            <a:spLocks noGrp="1"/>
          </p:cNvSpPr>
          <p:nvPr>
            <p:ph type="title"/>
          </p:nvPr>
        </p:nvSpPr>
        <p:spPr/>
        <p:txBody>
          <a:bodyPr/>
          <a:lstStyle/>
          <a:p>
            <a:r>
              <a:rPr lang="el-GR" dirty="0" smtClean="0"/>
              <a:t>Μονάδες Ψυχοκοινωνικής Αποκατάστασης</a:t>
            </a:r>
            <a:endParaRPr lang="el-GR" dirty="0"/>
          </a:p>
        </p:txBody>
      </p:sp>
    </p:spTree>
    <p:extLst>
      <p:ext uri="{BB962C8B-B14F-4D97-AF65-F5344CB8AC3E}">
        <p14:creationId xmlns:p14="http://schemas.microsoft.com/office/powerpoint/2010/main" val="509277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sz="quarter" idx="1"/>
          </p:nvPr>
        </p:nvSpPr>
        <p:spPr/>
        <p:txBody>
          <a:bodyPr/>
          <a:lstStyle/>
          <a:p>
            <a:pPr eaLnBrk="1" hangingPunct="1"/>
            <a:r>
              <a:rPr lang="el-GR" altLang="el-GR" sz="2400" dirty="0" smtClean="0"/>
              <a:t>Είναι Μονάδα που απευθύνεται σε άτομα τα οποία έχουν ανάγκη βελτίωσης των δεξιοτήτων καθημερινής διαβίωσης και κοινωνικότητας. Λειτουργεί πρωί και απόγευμα, με δομημένο πρόγραμμα που βοηθά το άτομο να αντιμετωπίσει πολλές από τις δυσκολίες του. </a:t>
            </a:r>
          </a:p>
          <a:p>
            <a:pPr eaLnBrk="1" hangingPunct="1"/>
            <a:r>
              <a:rPr lang="el-GR" altLang="el-GR" sz="2400" dirty="0" smtClean="0"/>
              <a:t>Το πρόγραμμα περιλαμβάνει δραστηριότητες που σχετίζονται με την </a:t>
            </a:r>
            <a:r>
              <a:rPr lang="el-GR" altLang="el-GR" sz="2400" dirty="0" err="1" smtClean="0"/>
              <a:t>αυτοφροντίδα</a:t>
            </a:r>
            <a:r>
              <a:rPr lang="el-GR" altLang="el-GR" sz="2400" dirty="0" smtClean="0"/>
              <a:t>, την κοινωνική συμμετοχή, την ανάπτυξη διαπροσωπικών σχέσεων και τη προετοιμασία του ατόμου για συμμετοχή σε επαγγελματικού τύπου δραστηριότητες.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28</a:t>
            </a:fld>
            <a:endParaRPr lang="el-GR"/>
          </a:p>
        </p:txBody>
      </p:sp>
      <p:sp>
        <p:nvSpPr>
          <p:cNvPr id="3" name="Τίτλος 2"/>
          <p:cNvSpPr>
            <a:spLocks noGrp="1"/>
          </p:cNvSpPr>
          <p:nvPr>
            <p:ph type="title"/>
          </p:nvPr>
        </p:nvSpPr>
        <p:spPr/>
        <p:txBody>
          <a:bodyPr/>
          <a:lstStyle/>
          <a:p>
            <a:r>
              <a:rPr lang="el-GR" dirty="0" smtClean="0"/>
              <a:t>Κέντρο Ημέρας </a:t>
            </a:r>
            <a:endParaRPr lang="el-GR" dirty="0"/>
          </a:p>
        </p:txBody>
      </p:sp>
    </p:spTree>
    <p:extLst>
      <p:ext uri="{BB962C8B-B14F-4D97-AF65-F5344CB8AC3E}">
        <p14:creationId xmlns:p14="http://schemas.microsoft.com/office/powerpoint/2010/main" val="3564362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US" dirty="0" smtClean="0"/>
              <a:t>T</a:t>
            </a:r>
            <a:r>
              <a:rPr lang="el-GR" dirty="0" smtClean="0"/>
              <a:t>ο </a:t>
            </a:r>
            <a:r>
              <a:rPr lang="el-GR" dirty="0"/>
              <a:t>κίνημα του </a:t>
            </a:r>
            <a:r>
              <a:rPr lang="el-GR" dirty="0" err="1"/>
              <a:t>αποϊδρυματισμού</a:t>
            </a:r>
            <a:endParaRPr lang="el-GR" dirty="0"/>
          </a:p>
        </p:txBody>
      </p:sp>
      <p:sp>
        <p:nvSpPr>
          <p:cNvPr id="46083" name="Rectangle 3"/>
          <p:cNvSpPr>
            <a:spLocks noGrp="1" noChangeArrowheads="1"/>
          </p:cNvSpPr>
          <p:nvPr>
            <p:ph sz="quarter" idx="1"/>
          </p:nvPr>
        </p:nvSpPr>
        <p:spPr>
          <a:xfrm>
            <a:off x="612648" y="1600200"/>
            <a:ext cx="8153400" cy="4997152"/>
          </a:xfrm>
        </p:spPr>
        <p:txBody>
          <a:bodyPr>
            <a:normAutofit/>
          </a:bodyPr>
          <a:lstStyle/>
          <a:p>
            <a:pPr marL="320040" indent="-320040" eaLnBrk="1" fontAlgn="auto" hangingPunct="1">
              <a:spcAft>
                <a:spcPts val="0"/>
              </a:spcAft>
              <a:buFont typeface="Wingdings" pitchFamily="2" charset="2"/>
              <a:buNone/>
              <a:defRPr/>
            </a:pPr>
            <a:r>
              <a:rPr lang="en-US" sz="2400" dirty="0"/>
              <a:t>	</a:t>
            </a:r>
            <a:r>
              <a:rPr lang="el-GR" sz="2400" dirty="0"/>
              <a:t>Αναπτύχθηκε το κίνημα του </a:t>
            </a:r>
            <a:r>
              <a:rPr lang="el-GR" sz="2400" dirty="0" err="1"/>
              <a:t>αποϊδρυματισμού</a:t>
            </a:r>
            <a:r>
              <a:rPr lang="en-US" sz="2400" dirty="0"/>
              <a:t>,</a:t>
            </a:r>
            <a:r>
              <a:rPr lang="el-GR" sz="2400" dirty="0"/>
              <a:t> με την μείωση του πληθυσμού των ψυχικά ασθενών στα ψυχιατρεία</a:t>
            </a:r>
            <a:r>
              <a:rPr lang="en-US" sz="2400" dirty="0"/>
              <a:t>,</a:t>
            </a:r>
            <a:r>
              <a:rPr lang="el-GR" sz="2400" dirty="0"/>
              <a:t> και την παράλληλη ανάπτυξη του μοντέλου της κοινοτικής φροντίδας της ψυχικής ασθένειας. </a:t>
            </a:r>
          </a:p>
          <a:p>
            <a:pPr marL="320040" indent="-320040" eaLnBrk="1" fontAlgn="auto" hangingPunct="1">
              <a:spcAft>
                <a:spcPts val="0"/>
              </a:spcAft>
              <a:buFont typeface="Wingdings" pitchFamily="2" charset="2"/>
              <a:buNone/>
              <a:defRPr/>
            </a:pPr>
            <a:r>
              <a:rPr lang="el-GR" sz="2400" dirty="0"/>
              <a:t>    Η αλλαγή ήταν μαζικής κλίμακας, έλαβε τη μορφή ψυχιατρικής μεταρρύθμισης και έγινε εφικτή ως αποτέλεσμα αλληλεπίδρασης </a:t>
            </a:r>
          </a:p>
          <a:p>
            <a:pPr lvl="2" eaLnBrk="1" fontAlgn="auto" hangingPunct="1">
              <a:lnSpc>
                <a:spcPct val="90000"/>
              </a:lnSpc>
              <a:spcAft>
                <a:spcPts val="0"/>
              </a:spcAft>
              <a:buFont typeface="Wingdings"/>
              <a:buChar char=""/>
              <a:defRPr/>
            </a:pPr>
            <a:r>
              <a:rPr lang="el-GR" sz="2400" dirty="0"/>
              <a:t>κοινωνικών, </a:t>
            </a:r>
          </a:p>
          <a:p>
            <a:pPr lvl="2" eaLnBrk="1" fontAlgn="auto" hangingPunct="1">
              <a:lnSpc>
                <a:spcPct val="90000"/>
              </a:lnSpc>
              <a:spcAft>
                <a:spcPts val="0"/>
              </a:spcAft>
              <a:buFont typeface="Wingdings"/>
              <a:buChar char=""/>
              <a:defRPr/>
            </a:pPr>
            <a:r>
              <a:rPr lang="el-GR" sz="2400" dirty="0"/>
              <a:t>επιστημονικών, και </a:t>
            </a:r>
          </a:p>
          <a:p>
            <a:pPr lvl="2" eaLnBrk="1" fontAlgn="auto" hangingPunct="1">
              <a:lnSpc>
                <a:spcPct val="90000"/>
              </a:lnSpc>
              <a:spcAft>
                <a:spcPts val="0"/>
              </a:spcAft>
              <a:buFont typeface="Wingdings"/>
              <a:buChar char=""/>
              <a:defRPr/>
            </a:pPr>
            <a:r>
              <a:rPr lang="el-GR" sz="2400" dirty="0"/>
              <a:t>τεχνολογικών παραγόντων.</a:t>
            </a:r>
          </a:p>
        </p:txBody>
      </p:sp>
      <p:sp>
        <p:nvSpPr>
          <p:cNvPr id="3" name="Θέση αριθμού διαφάνειας 2"/>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2</a:t>
            </a:fld>
            <a:endParaRPr lang="el-GR"/>
          </a:p>
        </p:txBody>
      </p:sp>
    </p:spTree>
    <p:extLst>
      <p:ext uri="{BB962C8B-B14F-4D97-AF65-F5344CB8AC3E}">
        <p14:creationId xmlns:p14="http://schemas.microsoft.com/office/powerpoint/2010/main" val="5926772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sz="quarter" idx="1"/>
          </p:nvPr>
        </p:nvSpPr>
        <p:spPr/>
        <p:txBody>
          <a:bodyPr/>
          <a:lstStyle/>
          <a:p>
            <a:pPr marL="0" indent="0" eaLnBrk="1" hangingPunct="1">
              <a:buFont typeface="Wingdings" pitchFamily="2" charset="2"/>
              <a:buNone/>
            </a:pPr>
            <a:r>
              <a:rPr lang="el-GR" altLang="el-GR" sz="2400" dirty="0" smtClean="0"/>
              <a:t>Πρόκειται για Μονάδες που διασφαλίζουν το βασικό δικαίωμα του κάθε ανθρώπου στην αξιοπρεπή διαβίωση στην κοινότητα. </a:t>
            </a:r>
          </a:p>
          <a:p>
            <a:pPr marL="0" indent="0" eaLnBrk="1" hangingPunct="1">
              <a:buFont typeface="Wingdings" pitchFamily="2" charset="2"/>
              <a:buNone/>
            </a:pPr>
            <a:r>
              <a:rPr lang="el-GR" altLang="el-GR" sz="2400" dirty="0" smtClean="0"/>
              <a:t>Οι Δομές Διαμονής διακρίνονται, ανάλογα  με τις ανάγκες και τις δυνατότητες των ατόμων που φιλοξενούνται σε αυτές, σε: </a:t>
            </a:r>
          </a:p>
          <a:p>
            <a:pPr lvl="2" eaLnBrk="1" hangingPunct="1"/>
            <a:r>
              <a:rPr lang="el-GR" altLang="el-GR" sz="2400" dirty="0" smtClean="0"/>
              <a:t>Προστατευμένα Διαμερίσματα </a:t>
            </a:r>
          </a:p>
          <a:p>
            <a:pPr lvl="2" eaLnBrk="1" hangingPunct="1"/>
            <a:r>
              <a:rPr lang="el-GR" altLang="el-GR" sz="2400" dirty="0" smtClean="0"/>
              <a:t>Ξενώνες  </a:t>
            </a:r>
          </a:p>
          <a:p>
            <a:pPr lvl="2" eaLnBrk="1" hangingPunct="1"/>
            <a:r>
              <a:rPr lang="el-GR" altLang="el-GR" sz="2400" dirty="0" smtClean="0"/>
              <a:t>Οικοτροφεία</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29</a:t>
            </a:fld>
            <a:endParaRPr lang="el-GR"/>
          </a:p>
        </p:txBody>
      </p:sp>
      <p:sp>
        <p:nvSpPr>
          <p:cNvPr id="3" name="Τίτλος 2"/>
          <p:cNvSpPr>
            <a:spLocks noGrp="1"/>
          </p:cNvSpPr>
          <p:nvPr>
            <p:ph type="title"/>
          </p:nvPr>
        </p:nvSpPr>
        <p:spPr/>
        <p:txBody>
          <a:bodyPr/>
          <a:lstStyle/>
          <a:p>
            <a:r>
              <a:rPr lang="el-GR" dirty="0" smtClean="0"/>
              <a:t>Δομές Φιλοξενίας και Διαμονής</a:t>
            </a:r>
            <a:endParaRPr lang="el-GR" dirty="0"/>
          </a:p>
        </p:txBody>
      </p:sp>
    </p:spTree>
    <p:extLst>
      <p:ext uri="{BB962C8B-B14F-4D97-AF65-F5344CB8AC3E}">
        <p14:creationId xmlns:p14="http://schemas.microsoft.com/office/powerpoint/2010/main" val="13498984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612648" y="1600200"/>
            <a:ext cx="8153400" cy="4925144"/>
          </a:xfrm>
        </p:spPr>
        <p:txBody>
          <a:bodyPr/>
          <a:lstStyle/>
          <a:p>
            <a:pPr eaLnBrk="1" hangingPunct="1"/>
            <a:r>
              <a:rPr lang="el-GR" altLang="el-GR" sz="2400" dirty="0" smtClean="0"/>
              <a:t>Είναι Μονάδα που φιλοξενεί άτομα με ψυχικές διαταραχές και σοβαρά ψυχοκοινωνικά προβλήματα για διαβίωση, θεραπεία και υποστήριξη με σκοπό την επίτευξη ικανοποιητικού βαθμού ανεξάρτητης ζωής στην κοινότητα. </a:t>
            </a:r>
          </a:p>
          <a:p>
            <a:pPr eaLnBrk="1" hangingPunct="1"/>
            <a:r>
              <a:rPr lang="el-GR" altLang="el-GR" sz="2400" dirty="0" smtClean="0"/>
              <a:t>Σε έναν Ξενώνα φιλοξενούνται:</a:t>
            </a:r>
          </a:p>
          <a:p>
            <a:pPr eaLnBrk="1" hangingPunct="1">
              <a:buFont typeface="Wingdings" pitchFamily="2" charset="2"/>
              <a:buChar char="ü"/>
            </a:pPr>
            <a:r>
              <a:rPr lang="el-GR" altLang="el-GR" sz="2400" dirty="0" smtClean="0"/>
              <a:t> άτομα που δεν έχουν οικογενειακό περιβάλλον ή </a:t>
            </a:r>
          </a:p>
          <a:p>
            <a:pPr eaLnBrk="1" hangingPunct="1">
              <a:buFont typeface="Wingdings" pitchFamily="2" charset="2"/>
              <a:buChar char="ü"/>
            </a:pPr>
            <a:r>
              <a:rPr lang="el-GR" altLang="el-GR" sz="2400" dirty="0" smtClean="0"/>
              <a:t>άτομα για τα οποία κρίνεται ότι είναι θεραπευτική η προσωρινή απομάκρυνση από το περιβάλλον της οικογένειας τους.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30</a:t>
            </a:fld>
            <a:endParaRPr lang="el-GR"/>
          </a:p>
        </p:txBody>
      </p:sp>
      <p:sp>
        <p:nvSpPr>
          <p:cNvPr id="3" name="Τίτλος 2"/>
          <p:cNvSpPr>
            <a:spLocks noGrp="1"/>
          </p:cNvSpPr>
          <p:nvPr>
            <p:ph type="title"/>
          </p:nvPr>
        </p:nvSpPr>
        <p:spPr/>
        <p:txBody>
          <a:bodyPr/>
          <a:lstStyle/>
          <a:p>
            <a:r>
              <a:rPr lang="el-GR" dirty="0" smtClean="0"/>
              <a:t>Ξενώνας </a:t>
            </a:r>
            <a:r>
              <a:rPr lang="el-GR" sz="2800" b="0" dirty="0" smtClean="0"/>
              <a:t>1/2</a:t>
            </a:r>
            <a:r>
              <a:rPr lang="el-GR" dirty="0" smtClean="0"/>
              <a:t> </a:t>
            </a:r>
            <a:endParaRPr lang="el-GR" dirty="0"/>
          </a:p>
        </p:txBody>
      </p:sp>
    </p:spTree>
    <p:extLst>
      <p:ext uri="{BB962C8B-B14F-4D97-AF65-F5344CB8AC3E}">
        <p14:creationId xmlns:p14="http://schemas.microsoft.com/office/powerpoint/2010/main" val="932316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a:solidFill>
                  <a:srgbClr val="775F55"/>
                </a:solidFill>
              </a:rPr>
              <a:t>Ξενώνας </a:t>
            </a:r>
            <a:r>
              <a:rPr lang="el-GR" sz="2800" b="0" dirty="0" smtClean="0">
                <a:solidFill>
                  <a:srgbClr val="775F55"/>
                </a:solidFill>
              </a:rPr>
              <a:t>2/2</a:t>
            </a:r>
            <a:r>
              <a:rPr lang="el-GR" dirty="0" smtClean="0">
                <a:solidFill>
                  <a:srgbClr val="775F55"/>
                </a:solidFill>
              </a:rPr>
              <a:t> </a:t>
            </a:r>
            <a:endParaRPr lang="el-GR" dirty="0"/>
          </a:p>
        </p:txBody>
      </p:sp>
      <p:sp>
        <p:nvSpPr>
          <p:cNvPr id="43011" name="Rectangle 3"/>
          <p:cNvSpPr>
            <a:spLocks noGrp="1" noChangeArrowheads="1"/>
          </p:cNvSpPr>
          <p:nvPr>
            <p:ph sz="quarter" idx="1"/>
          </p:nvPr>
        </p:nvSpPr>
        <p:spPr>
          <a:xfrm>
            <a:off x="612648" y="1600200"/>
            <a:ext cx="8207824" cy="5141168"/>
          </a:xfrm>
        </p:spPr>
        <p:txBody>
          <a:bodyPr/>
          <a:lstStyle/>
          <a:p>
            <a:pPr eaLnBrk="1" hangingPunct="1"/>
            <a:r>
              <a:rPr lang="el-GR" altLang="el-GR" sz="2400" dirty="0" smtClean="0"/>
              <a:t>Η δυναμικότητα ενός Ξενώνα δεν μπορεί να υπερβαίνει τα 10 άτομα. </a:t>
            </a:r>
          </a:p>
          <a:p>
            <a:pPr eaLnBrk="1" hangingPunct="1"/>
            <a:r>
              <a:rPr lang="el-GR" altLang="el-GR" sz="2400" dirty="0" smtClean="0"/>
              <a:t>Οι Ξενώνες διαβαθμίζονται, ανάλογα με το χρόνο παραμονής σε αυτούς σε βραχείας, μέσης και μακράς διάρκειας παραμονής. </a:t>
            </a:r>
          </a:p>
          <a:p>
            <a:pPr eaLnBrk="1" hangingPunct="1"/>
            <a:r>
              <a:rPr lang="el-GR" altLang="el-GR" sz="2400" dirty="0" smtClean="0"/>
              <a:t>Η υποστήριξη των Ξενώνων διαβαθμίζεται ανάλογα με την παρουσία του προσωπικού σε αυτούς σε υψηλού βαθμού (24ωρη παρουσία προσωπικού) -μέσου βαθμού (κατώτερη του 24ωρου παρουσία προσωπικού) - χαμηλού βαθμού (περιοδική παρακολούθηση και υποστήριξη των ενοίκων).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31</a:t>
            </a:fld>
            <a:endParaRPr lang="el-GR"/>
          </a:p>
        </p:txBody>
      </p:sp>
    </p:spTree>
    <p:extLst>
      <p:ext uri="{BB962C8B-B14F-4D97-AF65-F5344CB8AC3E}">
        <p14:creationId xmlns:p14="http://schemas.microsoft.com/office/powerpoint/2010/main" val="18527213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sz="quarter" idx="1"/>
          </p:nvPr>
        </p:nvSpPr>
        <p:spPr/>
        <p:txBody>
          <a:bodyPr/>
          <a:lstStyle/>
          <a:p>
            <a:pPr marL="0" indent="0" eaLnBrk="1" hangingPunct="1">
              <a:buFont typeface="Wingdings" pitchFamily="2" charset="2"/>
              <a:buNone/>
            </a:pPr>
            <a:r>
              <a:rPr lang="el-GR" altLang="el-GR" sz="2400" dirty="0" smtClean="0"/>
              <a:t>Τα Οικοτροφεία είναι Μονάδες </a:t>
            </a:r>
            <a:r>
              <a:rPr lang="el-GR" altLang="el-GR" sz="2400" dirty="0" err="1" smtClean="0"/>
              <a:t>Ψυχοκονωνικής</a:t>
            </a:r>
            <a:r>
              <a:rPr lang="el-GR" altLang="el-GR" sz="2400" dirty="0" smtClean="0"/>
              <a:t> Αποκατάστασης υψηλού βαθμού προστασίας στα οποία φιλοξενούνται για διαβίωση υποστήριξη και θεραπεία άτομα με ψυχικές διαταραχές με σκοπό να διασφαλιστεί η παραμονή τους στην κοινότητα και η συνέχιση των σχέσεων αυτών των ατόμων με τη ζωή και τη δράση της τοπικής κοινωνίας.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32</a:t>
            </a:fld>
            <a:endParaRPr lang="el-GR"/>
          </a:p>
        </p:txBody>
      </p:sp>
      <p:sp>
        <p:nvSpPr>
          <p:cNvPr id="3" name="Τίτλος 2"/>
          <p:cNvSpPr>
            <a:spLocks noGrp="1"/>
          </p:cNvSpPr>
          <p:nvPr>
            <p:ph type="title"/>
          </p:nvPr>
        </p:nvSpPr>
        <p:spPr/>
        <p:txBody>
          <a:bodyPr/>
          <a:lstStyle/>
          <a:p>
            <a:r>
              <a:rPr lang="el-GR" dirty="0" smtClean="0"/>
              <a:t>Οικοτροφεία </a:t>
            </a:r>
            <a:r>
              <a:rPr lang="el-GR" sz="2800" b="0" dirty="0" smtClean="0"/>
              <a:t>1/2</a:t>
            </a:r>
            <a:endParaRPr lang="el-GR" sz="2800" b="0" dirty="0"/>
          </a:p>
        </p:txBody>
      </p:sp>
    </p:spTree>
    <p:extLst>
      <p:ext uri="{BB962C8B-B14F-4D97-AF65-F5344CB8AC3E}">
        <p14:creationId xmlns:p14="http://schemas.microsoft.com/office/powerpoint/2010/main" val="1185170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a:solidFill>
                  <a:srgbClr val="775F55"/>
                </a:solidFill>
              </a:rPr>
              <a:t>Οικοτροφεία </a:t>
            </a:r>
            <a:r>
              <a:rPr lang="el-GR" sz="2800" b="0" dirty="0" smtClean="0">
                <a:solidFill>
                  <a:srgbClr val="775F55"/>
                </a:solidFill>
              </a:rPr>
              <a:t>2/2</a:t>
            </a:r>
            <a:endParaRPr lang="el-GR" dirty="0"/>
          </a:p>
        </p:txBody>
      </p:sp>
      <p:sp>
        <p:nvSpPr>
          <p:cNvPr id="45059" name="Rectangle 3"/>
          <p:cNvSpPr>
            <a:spLocks noGrp="1" noChangeArrowheads="1"/>
          </p:cNvSpPr>
          <p:nvPr>
            <p:ph sz="quarter" idx="1"/>
          </p:nvPr>
        </p:nvSpPr>
        <p:spPr/>
        <p:txBody>
          <a:bodyPr/>
          <a:lstStyle/>
          <a:p>
            <a:pPr eaLnBrk="1" hangingPunct="1"/>
            <a:r>
              <a:rPr lang="el-GR" altLang="el-GR" sz="2400" dirty="0" smtClean="0"/>
              <a:t>Ο αριθμός των ατόμων που φιλοξενούνται σε ένα Οικοτροφείο δεν μπορεί να ξεπερνά τα 20. </a:t>
            </a:r>
          </a:p>
          <a:p>
            <a:pPr eaLnBrk="1" hangingPunct="1"/>
            <a:r>
              <a:rPr lang="el-GR" altLang="el-GR" sz="2400" dirty="0" smtClean="0"/>
              <a:t>Μπορεί να είναι ή άτομα που χρειάζονται </a:t>
            </a:r>
            <a:r>
              <a:rPr lang="el-GR" altLang="el-GR" sz="2400" dirty="0" err="1" smtClean="0"/>
              <a:t>ψυχογηριατρική</a:t>
            </a:r>
            <a:r>
              <a:rPr lang="el-GR" altLang="el-GR" sz="2400" dirty="0" smtClean="0"/>
              <a:t> φροντίδα ή άτομα με νοητική υστέρηση και δευτερογενείς ψυχικές διαταραχές ή άτομα που μπορούν να ζουν στην κοινότητα αλλά επειδή έχουν χαμηλό βαθμό αυτοδυναμίας έχουν ανάγκη από μια στεγαστική δομή υψηλής προστασίας.</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33</a:t>
            </a:fld>
            <a:endParaRPr lang="el-GR"/>
          </a:p>
        </p:txBody>
      </p:sp>
    </p:spTree>
    <p:extLst>
      <p:ext uri="{BB962C8B-B14F-4D97-AF65-F5344CB8AC3E}">
        <p14:creationId xmlns:p14="http://schemas.microsoft.com/office/powerpoint/2010/main" val="27202925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sz="quarter" idx="1"/>
          </p:nvPr>
        </p:nvSpPr>
        <p:spPr/>
        <p:txBody>
          <a:bodyPr/>
          <a:lstStyle/>
          <a:p>
            <a:pPr marL="0" indent="0" eaLnBrk="1" hangingPunct="1">
              <a:buNone/>
            </a:pPr>
            <a:r>
              <a:rPr lang="el-GR" altLang="el-GR" sz="2400" dirty="0" smtClean="0"/>
              <a:t>Τα προστατευμένα διαμερίσματα είναι χώροι στέγασης σε πολυκατοικίες ή μονοκατοικίες ατόμων με ψυχικές διαταραχές ή νοητική υστέρηση με δευτερογενείς ψυχικές διαταραχές τα οποία έχουν αυξημένες αλλά όχι πλήρεις ικανότητες </a:t>
            </a:r>
            <a:r>
              <a:rPr lang="el-GR" altLang="el-GR" sz="2400" dirty="0" err="1" smtClean="0"/>
              <a:t>αυτοφροντίδας</a:t>
            </a:r>
            <a:r>
              <a:rPr lang="el-GR" altLang="el-GR" sz="2400" dirty="0" smtClean="0"/>
              <a:t> και αυτοεξυπηρέτησης.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34</a:t>
            </a:fld>
            <a:endParaRPr lang="el-GR"/>
          </a:p>
        </p:txBody>
      </p:sp>
      <p:sp>
        <p:nvSpPr>
          <p:cNvPr id="3" name="Τίτλος 2"/>
          <p:cNvSpPr>
            <a:spLocks noGrp="1"/>
          </p:cNvSpPr>
          <p:nvPr>
            <p:ph type="title"/>
          </p:nvPr>
        </p:nvSpPr>
        <p:spPr/>
        <p:txBody>
          <a:bodyPr/>
          <a:lstStyle/>
          <a:p>
            <a:r>
              <a:rPr lang="el-GR" dirty="0" smtClean="0"/>
              <a:t>Προστατευμένα Διαμερίσματα </a:t>
            </a:r>
            <a:r>
              <a:rPr lang="el-GR" sz="2800" b="0" dirty="0" smtClean="0"/>
              <a:t>1/2</a:t>
            </a:r>
            <a:endParaRPr lang="el-GR" sz="2800" b="0" dirty="0"/>
          </a:p>
        </p:txBody>
      </p:sp>
    </p:spTree>
    <p:extLst>
      <p:ext uri="{BB962C8B-B14F-4D97-AF65-F5344CB8AC3E}">
        <p14:creationId xmlns:p14="http://schemas.microsoft.com/office/powerpoint/2010/main" val="13093973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a:solidFill>
                  <a:srgbClr val="775F55"/>
                </a:solidFill>
              </a:rPr>
              <a:t>Προστατευμένα Διαμερίσματα </a:t>
            </a:r>
            <a:r>
              <a:rPr lang="el-GR" sz="2800" b="0" dirty="0" smtClean="0">
                <a:solidFill>
                  <a:srgbClr val="775F55"/>
                </a:solidFill>
              </a:rPr>
              <a:t>2/2</a:t>
            </a:r>
            <a:endParaRPr lang="el-GR" dirty="0"/>
          </a:p>
        </p:txBody>
      </p:sp>
      <p:sp>
        <p:nvSpPr>
          <p:cNvPr id="47107" name="Rectangle 3"/>
          <p:cNvSpPr>
            <a:spLocks noGrp="1" noChangeArrowheads="1"/>
          </p:cNvSpPr>
          <p:nvPr>
            <p:ph sz="quarter" idx="1"/>
          </p:nvPr>
        </p:nvSpPr>
        <p:spPr/>
        <p:txBody>
          <a:bodyPr/>
          <a:lstStyle/>
          <a:p>
            <a:pPr eaLnBrk="1" hangingPunct="1"/>
            <a:r>
              <a:rPr lang="el-GR" altLang="el-GR" sz="2400" dirty="0" smtClean="0"/>
              <a:t>Σε ένα προστατευμένο διαμέρισμα δεν μπορούν να διαμένουν περισσότερα από 4 άτομα. </a:t>
            </a:r>
          </a:p>
          <a:p>
            <a:pPr eaLnBrk="1" hangingPunct="1"/>
            <a:r>
              <a:rPr lang="el-GR" altLang="el-GR" sz="2400" dirty="0" smtClean="0"/>
              <a:t>Η ψυχοκοινωνική φροντίδα που παρέχεται σε αυτά τα άτομα έχει σκοπό την επίτευξη της μεγαλύτερης δυνατής ανεξαρτησίας, αυτονομίας και αποτελεσματικότητας τους, ώστε να λειτουργήσουν στην κοινότητα με επιτυχία και στόχο την πλήρη αυτόνομη διαβίωση.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35</a:t>
            </a:fld>
            <a:endParaRPr lang="el-GR"/>
          </a:p>
        </p:txBody>
      </p:sp>
    </p:spTree>
    <p:extLst>
      <p:ext uri="{BB962C8B-B14F-4D97-AF65-F5344CB8AC3E}">
        <p14:creationId xmlns:p14="http://schemas.microsoft.com/office/powerpoint/2010/main" val="37287365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sz="quarter" idx="1"/>
          </p:nvPr>
        </p:nvSpPr>
        <p:spPr/>
        <p:txBody>
          <a:bodyPr/>
          <a:lstStyle/>
          <a:p>
            <a:pPr eaLnBrk="1" hangingPunct="1"/>
            <a:r>
              <a:rPr lang="el-GR" altLang="el-GR" sz="2400" dirty="0" smtClean="0"/>
              <a:t>Οι Μονάδες Ψυχοκοινωνικής Αποκατάστασης Στεγαστικού Τύπου δεν απευθύνονται μόνο σε ενήλικες ή υπερήλικες αλλά καλύπτουν και ανάλογες ανάγκες </a:t>
            </a:r>
            <a:r>
              <a:rPr lang="el-GR" altLang="el-GR" sz="2400" b="1" dirty="0" smtClean="0"/>
              <a:t>παιδιών και εφήβων. </a:t>
            </a:r>
          </a:p>
          <a:p>
            <a:pPr eaLnBrk="1" hangingPunct="1"/>
            <a:r>
              <a:rPr lang="el-GR" altLang="el-GR" sz="2400" dirty="0" smtClean="0"/>
              <a:t>Σε αυτήν τη περίπτωση γίνεται λόγος για Ξενώνες και Οικοτροφεία Παιδιών και Εφήβων. </a:t>
            </a:r>
          </a:p>
          <a:p>
            <a:pPr eaLnBrk="1" hangingPunct="1"/>
            <a:r>
              <a:rPr lang="el-GR" altLang="el-GR" sz="2400" dirty="0" smtClean="0"/>
              <a:t>Στόχος αυτών των μονάδων είναι, όπως και στην περίπτωση των ενηλίκων, η υπέρβαση της ανάγκης για ιδρυματική περίθαλψη.</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36</a:t>
            </a:fld>
            <a:endParaRPr lang="el-GR"/>
          </a:p>
        </p:txBody>
      </p:sp>
      <p:sp>
        <p:nvSpPr>
          <p:cNvPr id="3" name="Τίτλος 2"/>
          <p:cNvSpPr>
            <a:spLocks noGrp="1"/>
          </p:cNvSpPr>
          <p:nvPr>
            <p:ph type="title"/>
          </p:nvPr>
        </p:nvSpPr>
        <p:spPr/>
        <p:txBody>
          <a:bodyPr/>
          <a:lstStyle/>
          <a:p>
            <a:r>
              <a:rPr lang="el-GR" dirty="0" smtClean="0"/>
              <a:t>Μονάδες Παιδιών και Εφήβων</a:t>
            </a:r>
            <a:endParaRPr lang="el-GR" dirty="0"/>
          </a:p>
        </p:txBody>
      </p:sp>
    </p:spTree>
    <p:extLst>
      <p:ext uri="{BB962C8B-B14F-4D97-AF65-F5344CB8AC3E}">
        <p14:creationId xmlns:p14="http://schemas.microsoft.com/office/powerpoint/2010/main" val="404675099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sz="quarter" idx="1"/>
          </p:nvPr>
        </p:nvSpPr>
        <p:spPr/>
        <p:txBody>
          <a:bodyPr/>
          <a:lstStyle/>
          <a:p>
            <a:pPr eaLnBrk="1" hangingPunct="1"/>
            <a:r>
              <a:rPr lang="el-GR" altLang="el-GR" sz="2400" dirty="0" smtClean="0"/>
              <a:t>Σε όλο σχεδόν τον κόσμο, τα κυριότερα εργαλεία για την επαγγελματική αποκατάσταση και την εργασιακή επανένταξη των ατόμων που λόγω της ψυχικής πάθησης τους υφίστανται αποκλεισμό από την αγορά εργασίας είναι οι</a:t>
            </a:r>
            <a:r>
              <a:rPr lang="el-GR" altLang="el-GR" sz="2400" b="1" dirty="0" smtClean="0"/>
              <a:t> Κοινωνικές Συνεταιριστικές Επιχειρήσεις. </a:t>
            </a:r>
          </a:p>
          <a:p>
            <a:pPr eaLnBrk="1" hangingPunct="1"/>
            <a:r>
              <a:rPr lang="el-GR" altLang="el-GR" sz="2400" dirty="0" smtClean="0"/>
              <a:t>Είναι επιχειρήσεις οι οποίες έχουν στόχο τη δημιουργία θέσεων απασχόλησης για άτομα που ανήκουν σε ομάδες πληθυσμού που λόγω των ιδιαιτεροτήτων  τους έχουν δυσκολία πρόσβασης στην αγορά εργασίας.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37</a:t>
            </a:fld>
            <a:endParaRPr lang="el-GR"/>
          </a:p>
        </p:txBody>
      </p:sp>
      <p:sp>
        <p:nvSpPr>
          <p:cNvPr id="3" name="Τίτλος 2"/>
          <p:cNvSpPr>
            <a:spLocks noGrp="1"/>
          </p:cNvSpPr>
          <p:nvPr>
            <p:ph type="title"/>
          </p:nvPr>
        </p:nvSpPr>
        <p:spPr/>
        <p:txBody>
          <a:bodyPr/>
          <a:lstStyle/>
          <a:p>
            <a:r>
              <a:rPr lang="el-GR" dirty="0" smtClean="0"/>
              <a:t>Μονάδες Επαγγελματικής Κατάρτισης και Αποκατάστασης </a:t>
            </a:r>
            <a:endParaRPr lang="el-GR" dirty="0"/>
          </a:p>
        </p:txBody>
      </p:sp>
    </p:spTree>
    <p:extLst>
      <p:ext uri="{BB962C8B-B14F-4D97-AF65-F5344CB8AC3E}">
        <p14:creationId xmlns:p14="http://schemas.microsoft.com/office/powerpoint/2010/main" val="136456733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sz="quarter" idx="1"/>
          </p:nvPr>
        </p:nvSpPr>
        <p:spPr>
          <a:xfrm>
            <a:off x="323528" y="1600200"/>
            <a:ext cx="8820472" cy="5257800"/>
          </a:xfrm>
        </p:spPr>
        <p:txBody>
          <a:bodyPr/>
          <a:lstStyle/>
          <a:p>
            <a:pPr eaLnBrk="1" hangingPunct="1">
              <a:lnSpc>
                <a:spcPct val="100000"/>
              </a:lnSpc>
              <a:spcBef>
                <a:spcPts val="600"/>
              </a:spcBef>
              <a:buFont typeface="Wingdings" pitchFamily="2" charset="2"/>
              <a:buNone/>
            </a:pPr>
            <a:r>
              <a:rPr lang="el-GR" altLang="el-GR" sz="2400" dirty="0" smtClean="0"/>
              <a:t>Το μοντέλο λειτουργίας των Μονάδων στόχο έχει το: </a:t>
            </a:r>
          </a:p>
          <a:p>
            <a:pPr eaLnBrk="1" hangingPunct="1">
              <a:lnSpc>
                <a:spcPct val="100000"/>
              </a:lnSpc>
              <a:spcBef>
                <a:spcPts val="600"/>
              </a:spcBef>
              <a:buFont typeface="Wingdings" pitchFamily="2" charset="2"/>
              <a:buChar char="ü"/>
            </a:pPr>
            <a:r>
              <a:rPr lang="el-GR" altLang="el-GR" sz="2400" dirty="0" smtClean="0"/>
              <a:t>πώς μπορούν να βοηθηθούν τα άτομα με προβλήματα ψυχικής υγείας, </a:t>
            </a:r>
          </a:p>
          <a:p>
            <a:pPr eaLnBrk="1" hangingPunct="1">
              <a:lnSpc>
                <a:spcPct val="100000"/>
              </a:lnSpc>
              <a:spcBef>
                <a:spcPts val="600"/>
              </a:spcBef>
              <a:buFont typeface="Wingdings" pitchFamily="2" charset="2"/>
              <a:buChar char="ü"/>
            </a:pPr>
            <a:r>
              <a:rPr lang="el-GR" altLang="el-GR" sz="2400" dirty="0" smtClean="0"/>
              <a:t>πως αυτή η βοήθεια μπορεί να συνδεθεί με την ενεργή υποστήριξη της οικογένειας και της κοινότητας, </a:t>
            </a:r>
          </a:p>
          <a:p>
            <a:pPr eaLnBrk="1" hangingPunct="1">
              <a:lnSpc>
                <a:spcPct val="100000"/>
              </a:lnSpc>
              <a:spcBef>
                <a:spcPts val="600"/>
              </a:spcBef>
              <a:buFont typeface="Wingdings" pitchFamily="2" charset="2"/>
              <a:buChar char="ü"/>
            </a:pPr>
            <a:r>
              <a:rPr lang="el-GR" altLang="el-GR" sz="2400" dirty="0" smtClean="0"/>
              <a:t>πως μία ομάδα ασθενών μπορεί να διευκολυνθεί ώστε να μάθει και να βοηθήσει ο ένας τον άλλο, </a:t>
            </a:r>
          </a:p>
          <a:p>
            <a:pPr eaLnBrk="1" hangingPunct="1">
              <a:lnSpc>
                <a:spcPct val="100000"/>
              </a:lnSpc>
              <a:spcBef>
                <a:spcPts val="600"/>
              </a:spcBef>
              <a:buFont typeface="Wingdings" pitchFamily="2" charset="2"/>
              <a:buChar char="ü"/>
            </a:pPr>
            <a:r>
              <a:rPr lang="el-GR" altLang="el-GR" sz="2400" dirty="0" smtClean="0"/>
              <a:t>πως μία ομάδα προσωπικού μπορεί να διευκολυνθεί ώστε να συνεργαστούν στενά τα μέλη της για να στηρίξουν την ομάδα και τους ασθενείς και </a:t>
            </a:r>
          </a:p>
          <a:p>
            <a:pPr eaLnBrk="1" hangingPunct="1">
              <a:lnSpc>
                <a:spcPct val="100000"/>
              </a:lnSpc>
              <a:spcBef>
                <a:spcPts val="600"/>
              </a:spcBef>
              <a:buFont typeface="Wingdings" pitchFamily="2" charset="2"/>
              <a:buChar char="ü"/>
            </a:pPr>
            <a:r>
              <a:rPr lang="el-GR" altLang="el-GR" sz="2400" dirty="0" smtClean="0"/>
              <a:t>πως ολόκληρη η προσπάθεια της Μονάδας μπορεί να παραμείνει επικεντρωμένη στο βασικό της έργο και επιπλέον συνδεδεμένη με το κοινοτικό περιβάλλον.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38</a:t>
            </a:fld>
            <a:endParaRPr lang="el-GR"/>
          </a:p>
        </p:txBody>
      </p:sp>
      <p:sp>
        <p:nvSpPr>
          <p:cNvPr id="3" name="Τίτλος 2"/>
          <p:cNvSpPr>
            <a:spLocks noGrp="1"/>
          </p:cNvSpPr>
          <p:nvPr>
            <p:ph type="title"/>
          </p:nvPr>
        </p:nvSpPr>
        <p:spPr/>
        <p:txBody>
          <a:bodyPr/>
          <a:lstStyle/>
          <a:p>
            <a:r>
              <a:rPr lang="el-GR" dirty="0" smtClean="0"/>
              <a:t>Το μοντέλο λειτουργίας των Μονάδων κοινοτικής φροντίδας της ψυχικής υγείας</a:t>
            </a:r>
            <a:endParaRPr lang="el-GR" dirty="0"/>
          </a:p>
        </p:txBody>
      </p:sp>
    </p:spTree>
    <p:extLst>
      <p:ext uri="{BB962C8B-B14F-4D97-AF65-F5344CB8AC3E}">
        <p14:creationId xmlns:p14="http://schemas.microsoft.com/office/powerpoint/2010/main" val="14256222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smtClean="0"/>
              <a:t>Κοινωνικοί παράγοντες </a:t>
            </a:r>
            <a:br>
              <a:rPr lang="el-GR" dirty="0" smtClean="0"/>
            </a:br>
            <a:r>
              <a:rPr lang="el-GR" dirty="0" smtClean="0"/>
              <a:t>της ψυχιατρικής μεταρρύθμισης </a:t>
            </a:r>
            <a:endParaRPr lang="el-GR" dirty="0"/>
          </a:p>
        </p:txBody>
      </p:sp>
      <p:sp>
        <p:nvSpPr>
          <p:cNvPr id="12291" name="Rectangle 3"/>
          <p:cNvSpPr>
            <a:spLocks noGrp="1" noChangeArrowheads="1"/>
          </p:cNvSpPr>
          <p:nvPr>
            <p:ph sz="quarter" idx="1"/>
          </p:nvPr>
        </p:nvSpPr>
        <p:spPr/>
        <p:txBody>
          <a:bodyPr/>
          <a:lstStyle/>
          <a:p>
            <a:pPr marL="0" indent="0" eaLnBrk="1" hangingPunct="1">
              <a:buFont typeface="Wingdings" pitchFamily="2" charset="2"/>
              <a:buNone/>
            </a:pPr>
            <a:r>
              <a:rPr lang="el-GR" altLang="el-GR" sz="2400" dirty="0" smtClean="0"/>
              <a:t>Οι κοινωνικοί παράγοντες που συνέβαλαν στην ψυχιατρική μεταρρύθμιση αφορούν στις ιδεολογικές κοινωνικές εξελίξεις που διαμόρφωσαν το κοινωνικό κλίμα στις δεκαετίες του 1950 και του 1960.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3</a:t>
            </a:fld>
            <a:endParaRPr lang="el-GR"/>
          </a:p>
        </p:txBody>
      </p:sp>
    </p:spTree>
    <p:extLst>
      <p:ext uri="{BB962C8B-B14F-4D97-AF65-F5344CB8AC3E}">
        <p14:creationId xmlns:p14="http://schemas.microsoft.com/office/powerpoint/2010/main" val="40382228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sz="quarter" idx="1"/>
          </p:nvPr>
        </p:nvSpPr>
        <p:spPr/>
        <p:txBody>
          <a:bodyPr/>
          <a:lstStyle/>
          <a:p>
            <a:pPr eaLnBrk="1" hangingPunct="1"/>
            <a:r>
              <a:rPr lang="el-GR" altLang="el-GR" sz="2400" dirty="0" smtClean="0"/>
              <a:t>Η παροχή ομαδικού τύπου φροντίδας και ανάπτυξης δραστηριοτήτων σαν μέθοδος πρακτικής. </a:t>
            </a:r>
          </a:p>
          <a:p>
            <a:pPr eaLnBrk="1" hangingPunct="1"/>
            <a:r>
              <a:rPr lang="el-GR" altLang="el-GR" sz="2400" dirty="0" smtClean="0"/>
              <a:t>Η διεπιστημονική λειτουργία της ομάδας προσωπικού, που στελεχώνεται από τις ειδικότητες του ψυχίατρου, του ψυχοθεραπευτή, του ψυχολόγου, του κοινωνικού λειτουργού, του </a:t>
            </a:r>
            <a:r>
              <a:rPr lang="el-GR" altLang="el-GR" sz="2400" dirty="0" err="1" smtClean="0"/>
              <a:t>εργοθεραπευτή</a:t>
            </a:r>
            <a:r>
              <a:rPr lang="el-GR" altLang="el-GR" sz="2400" dirty="0" smtClean="0"/>
              <a:t>, του </a:t>
            </a:r>
            <a:r>
              <a:rPr lang="el-GR" altLang="el-GR" sz="2400" dirty="0" err="1" smtClean="0"/>
              <a:t>ψυχοπαιδαγωγού</a:t>
            </a:r>
            <a:r>
              <a:rPr lang="el-GR" altLang="el-GR" sz="2400" dirty="0" smtClean="0"/>
              <a:t> και του νοσηλευτή.</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39</a:t>
            </a:fld>
            <a:endParaRPr lang="el-GR"/>
          </a:p>
        </p:txBody>
      </p:sp>
      <p:sp>
        <p:nvSpPr>
          <p:cNvPr id="3" name="Τίτλος 2"/>
          <p:cNvSpPr>
            <a:spLocks noGrp="1"/>
          </p:cNvSpPr>
          <p:nvPr>
            <p:ph type="title"/>
          </p:nvPr>
        </p:nvSpPr>
        <p:spPr/>
        <p:txBody>
          <a:bodyPr/>
          <a:lstStyle/>
          <a:p>
            <a:r>
              <a:rPr lang="el-GR" dirty="0" smtClean="0"/>
              <a:t>Χαρακτηριστικά του μοντέλου λειτουργίας των Μονάδων </a:t>
            </a:r>
            <a:r>
              <a:rPr lang="el-GR" sz="2800" b="0" dirty="0" smtClean="0"/>
              <a:t>1/5</a:t>
            </a:r>
            <a:endParaRPr lang="el-GR" sz="2800" b="0" dirty="0"/>
          </a:p>
        </p:txBody>
      </p:sp>
    </p:spTree>
    <p:extLst>
      <p:ext uri="{BB962C8B-B14F-4D97-AF65-F5344CB8AC3E}">
        <p14:creationId xmlns:p14="http://schemas.microsoft.com/office/powerpoint/2010/main" val="27627693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a:solidFill>
                  <a:srgbClr val="775F55"/>
                </a:solidFill>
              </a:rPr>
              <a:t>Χαρακτηριστικά του μοντέλου λειτουργίας των Μονάδων </a:t>
            </a:r>
            <a:r>
              <a:rPr lang="el-GR" sz="2800" b="0" dirty="0" smtClean="0">
                <a:solidFill>
                  <a:srgbClr val="775F55"/>
                </a:solidFill>
              </a:rPr>
              <a:t>2/5</a:t>
            </a:r>
            <a:endParaRPr lang="el-GR" dirty="0"/>
          </a:p>
        </p:txBody>
      </p:sp>
      <p:sp>
        <p:nvSpPr>
          <p:cNvPr id="52227" name="Rectangle 3"/>
          <p:cNvSpPr>
            <a:spLocks noGrp="1" noChangeArrowheads="1"/>
          </p:cNvSpPr>
          <p:nvPr>
            <p:ph sz="quarter" idx="1"/>
          </p:nvPr>
        </p:nvSpPr>
        <p:spPr/>
        <p:txBody>
          <a:bodyPr/>
          <a:lstStyle/>
          <a:p>
            <a:pPr eaLnBrk="1" hangingPunct="1"/>
            <a:r>
              <a:rPr lang="el-GR" altLang="el-GR" sz="2400" dirty="0" smtClean="0"/>
              <a:t>Η ψυχοδυναμική προσέγγιση ως η υποστηρικτική θεωρία, που δίνει το πλαίσιο της εξέτασης της αλληλεπίδρασης ανάμεσα στα συνειδητά και ασυνείδητα στοιχεία που φέρουν οι ασθενείς τόσο ατομικά όσο και στην ομάδα τους, καθώς και στην αλληλεπίδρασή αυτών με την ομάδα του προσωπικού.</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40</a:t>
            </a:fld>
            <a:endParaRPr lang="el-GR"/>
          </a:p>
        </p:txBody>
      </p:sp>
    </p:spTree>
    <p:extLst>
      <p:ext uri="{BB962C8B-B14F-4D97-AF65-F5344CB8AC3E}">
        <p14:creationId xmlns:p14="http://schemas.microsoft.com/office/powerpoint/2010/main" val="33173334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a:solidFill>
                  <a:srgbClr val="775F55"/>
                </a:solidFill>
              </a:rPr>
              <a:t>Χαρακτηριστικά του μοντέλου λειτουργίας των Μονάδων </a:t>
            </a:r>
            <a:r>
              <a:rPr lang="el-GR" sz="2800" b="0" dirty="0" smtClean="0">
                <a:solidFill>
                  <a:srgbClr val="775F55"/>
                </a:solidFill>
              </a:rPr>
              <a:t>3/5</a:t>
            </a:r>
            <a:endParaRPr lang="el-GR" dirty="0"/>
          </a:p>
        </p:txBody>
      </p:sp>
      <p:sp>
        <p:nvSpPr>
          <p:cNvPr id="53251" name="Rectangle 3"/>
          <p:cNvSpPr>
            <a:spLocks noGrp="1" noChangeArrowheads="1"/>
          </p:cNvSpPr>
          <p:nvPr>
            <p:ph sz="quarter" idx="1"/>
          </p:nvPr>
        </p:nvSpPr>
        <p:spPr>
          <a:xfrm>
            <a:off x="612648" y="1600200"/>
            <a:ext cx="8153400" cy="5141168"/>
          </a:xfrm>
        </p:spPr>
        <p:txBody>
          <a:bodyPr/>
          <a:lstStyle/>
          <a:p>
            <a:pPr eaLnBrk="1" hangingPunct="1">
              <a:lnSpc>
                <a:spcPct val="105000"/>
              </a:lnSpc>
            </a:pPr>
            <a:r>
              <a:rPr lang="el-GR" altLang="el-GR" sz="2400" dirty="0" smtClean="0"/>
              <a:t>Η διαχείριση του περιβάλλοντος ως πεδίο υποστήριξης και συναισθηματικού κρατήματος των ασθενών και των αλληλεπιδράσεών τους, μέσω: </a:t>
            </a:r>
          </a:p>
          <a:p>
            <a:pPr eaLnBrk="1" hangingPunct="1">
              <a:lnSpc>
                <a:spcPct val="105000"/>
              </a:lnSpc>
              <a:buFont typeface="Wingdings" pitchFamily="2" charset="2"/>
              <a:buNone/>
            </a:pPr>
            <a:r>
              <a:rPr lang="el-GR" altLang="el-GR" sz="2400" dirty="0" smtClean="0"/>
              <a:t>    -της δημιουργίας ατμόσφαιρας εμπιστοσύνης</a:t>
            </a:r>
          </a:p>
          <a:p>
            <a:pPr eaLnBrk="1" hangingPunct="1">
              <a:lnSpc>
                <a:spcPct val="105000"/>
              </a:lnSpc>
              <a:buFont typeface="Wingdings" pitchFamily="2" charset="2"/>
              <a:buNone/>
            </a:pPr>
            <a:r>
              <a:rPr lang="el-GR" altLang="el-GR" sz="2400" dirty="0" smtClean="0"/>
              <a:t>    -της παροχής κατάλληλων ορίων για τη συμπεριφορά </a:t>
            </a:r>
          </a:p>
          <a:p>
            <a:pPr eaLnBrk="1" hangingPunct="1">
              <a:lnSpc>
                <a:spcPct val="105000"/>
              </a:lnSpc>
              <a:buFont typeface="Wingdings" pitchFamily="2" charset="2"/>
              <a:buNone/>
            </a:pPr>
            <a:r>
              <a:rPr lang="el-GR" altLang="el-GR" sz="2400" dirty="0" smtClean="0"/>
              <a:t>    -την έκφραση του συναισθήματος  </a:t>
            </a:r>
          </a:p>
          <a:p>
            <a:pPr eaLnBrk="1" hangingPunct="1">
              <a:lnSpc>
                <a:spcPct val="105000"/>
              </a:lnSpc>
              <a:buFont typeface="Wingdings" pitchFamily="2" charset="2"/>
              <a:buNone/>
            </a:pPr>
            <a:r>
              <a:rPr lang="el-GR" altLang="el-GR" sz="2400" dirty="0" smtClean="0"/>
              <a:t>    -της αμοιβαιότητας και ανοχής στις σχέσεις ώστε να αισθάνονται ότι τους νοιάζονται και τους φροντίζουν  </a:t>
            </a:r>
          </a:p>
          <a:p>
            <a:pPr eaLnBrk="1" hangingPunct="1">
              <a:lnSpc>
                <a:spcPct val="105000"/>
              </a:lnSpc>
              <a:buFont typeface="Wingdings" pitchFamily="2" charset="2"/>
              <a:buNone/>
            </a:pPr>
            <a:r>
              <a:rPr lang="el-GR" altLang="el-GR" sz="2400" dirty="0" smtClean="0"/>
              <a:t>    -της κατάλληλης αναχαίτισης του άγχους και της επίλυσης των συγκρούσεων.</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41</a:t>
            </a:fld>
            <a:endParaRPr lang="el-GR"/>
          </a:p>
        </p:txBody>
      </p:sp>
    </p:spTree>
    <p:extLst>
      <p:ext uri="{BB962C8B-B14F-4D97-AF65-F5344CB8AC3E}">
        <p14:creationId xmlns:p14="http://schemas.microsoft.com/office/powerpoint/2010/main" val="220243248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a:solidFill>
                  <a:srgbClr val="775F55"/>
                </a:solidFill>
              </a:rPr>
              <a:t>Χαρακτηριστικά του μοντέλου λειτουργίας των Μονάδων </a:t>
            </a:r>
            <a:r>
              <a:rPr lang="el-GR" sz="2800" b="0" dirty="0" smtClean="0">
                <a:solidFill>
                  <a:srgbClr val="775F55"/>
                </a:solidFill>
              </a:rPr>
              <a:t>4/5</a:t>
            </a:r>
            <a:endParaRPr lang="el-GR" dirty="0"/>
          </a:p>
        </p:txBody>
      </p:sp>
      <p:sp>
        <p:nvSpPr>
          <p:cNvPr id="54275" name="Rectangle 3"/>
          <p:cNvSpPr>
            <a:spLocks noGrp="1" noChangeArrowheads="1"/>
          </p:cNvSpPr>
          <p:nvPr>
            <p:ph sz="quarter" idx="1"/>
          </p:nvPr>
        </p:nvSpPr>
        <p:spPr/>
        <p:txBody>
          <a:bodyPr/>
          <a:lstStyle/>
          <a:p>
            <a:pPr eaLnBrk="1" hangingPunct="1"/>
            <a:r>
              <a:rPr lang="el-GR" altLang="el-GR" sz="2400" dirty="0" smtClean="0"/>
              <a:t>Η παροχή πλαισίου υποστήριξης των μελών του προσωπικού, μέσω ενός συστήματος κλινικών και διοικητικών συναντήσεων, εξωτερικής ψυχαναλυτικού τύπου εποπτείας και ευκαιριών διαρκούς εκπαίδευσης.  </a:t>
            </a:r>
          </a:p>
          <a:p>
            <a:pPr eaLnBrk="1" hangingPunct="1"/>
            <a:r>
              <a:rPr lang="el-GR" altLang="el-GR" sz="2400" dirty="0" smtClean="0"/>
              <a:t>Ο κοινωνικός προσανατολισμός των δραστηριοτήτων με στόχο την ενίσχυση της κοινωνικής λειτουργικότητας των ασθενών.</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42</a:t>
            </a:fld>
            <a:endParaRPr lang="el-GR"/>
          </a:p>
        </p:txBody>
      </p:sp>
    </p:spTree>
    <p:extLst>
      <p:ext uri="{BB962C8B-B14F-4D97-AF65-F5344CB8AC3E}">
        <p14:creationId xmlns:p14="http://schemas.microsoft.com/office/powerpoint/2010/main" val="21199276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a:solidFill>
                  <a:srgbClr val="775F55"/>
                </a:solidFill>
              </a:rPr>
              <a:t>Χαρακτηριστικά του μοντέλου λειτουργίας των Μονάδων </a:t>
            </a:r>
            <a:r>
              <a:rPr lang="el-GR" sz="2800" b="0" dirty="0">
                <a:solidFill>
                  <a:srgbClr val="775F55"/>
                </a:solidFill>
              </a:rPr>
              <a:t>5</a:t>
            </a:r>
            <a:r>
              <a:rPr lang="el-GR" sz="2800" b="0" dirty="0" smtClean="0">
                <a:solidFill>
                  <a:srgbClr val="775F55"/>
                </a:solidFill>
              </a:rPr>
              <a:t>/5</a:t>
            </a:r>
            <a:endParaRPr lang="el-GR" dirty="0"/>
          </a:p>
        </p:txBody>
      </p:sp>
      <p:sp>
        <p:nvSpPr>
          <p:cNvPr id="55299" name="Rectangle 3"/>
          <p:cNvSpPr>
            <a:spLocks noGrp="1" noChangeArrowheads="1"/>
          </p:cNvSpPr>
          <p:nvPr>
            <p:ph sz="quarter" idx="1"/>
          </p:nvPr>
        </p:nvSpPr>
        <p:spPr/>
        <p:txBody>
          <a:bodyPr/>
          <a:lstStyle/>
          <a:p>
            <a:pPr eaLnBrk="1" hangingPunct="1"/>
            <a:r>
              <a:rPr lang="el-GR" altLang="el-GR" sz="2400" dirty="0" smtClean="0"/>
              <a:t>Η παροχή πλαισίου ατομικών και ομαδικών θεραπειών: </a:t>
            </a:r>
          </a:p>
          <a:p>
            <a:pPr eaLnBrk="1" hangingPunct="1">
              <a:buFont typeface="Wingdings" pitchFamily="2" charset="2"/>
              <a:buChar char="ü"/>
            </a:pPr>
            <a:r>
              <a:rPr lang="el-GR" altLang="el-GR" sz="2400" dirty="0" smtClean="0"/>
              <a:t>ψυχιατρική παρακολούθηση και φαρμακευτική αγωγή, </a:t>
            </a:r>
          </a:p>
          <a:p>
            <a:pPr eaLnBrk="1" hangingPunct="1">
              <a:buFont typeface="Wingdings" pitchFamily="2" charset="2"/>
              <a:buChar char="ü"/>
            </a:pPr>
            <a:r>
              <a:rPr lang="el-GR" altLang="el-GR" sz="2400" dirty="0" smtClean="0"/>
              <a:t>ατομική ψυχαναλυτική ψυχοθεραπεία και </a:t>
            </a:r>
          </a:p>
          <a:p>
            <a:pPr eaLnBrk="1" hangingPunct="1">
              <a:buFont typeface="Wingdings" pitchFamily="2" charset="2"/>
              <a:buChar char="ü"/>
            </a:pPr>
            <a:r>
              <a:rPr lang="el-GR" altLang="el-GR" sz="2400" dirty="0" smtClean="0"/>
              <a:t>ομαδική θεραπεία,</a:t>
            </a:r>
          </a:p>
          <a:p>
            <a:pPr eaLnBrk="1" hangingPunct="1">
              <a:buFont typeface="Wingdings" pitchFamily="2" charset="2"/>
              <a:buChar char="ü"/>
            </a:pPr>
            <a:r>
              <a:rPr lang="el-GR" altLang="el-GR" sz="2400" dirty="0" smtClean="0"/>
              <a:t>σε συνδυασμό με συστηματική συμβουλευτική και υποστηρικτική εργασία με τις οικογένειες.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43</a:t>
            </a:fld>
            <a:endParaRPr lang="el-GR"/>
          </a:p>
        </p:txBody>
      </p:sp>
    </p:spTree>
    <p:extLst>
      <p:ext uri="{BB962C8B-B14F-4D97-AF65-F5344CB8AC3E}">
        <p14:creationId xmlns:p14="http://schemas.microsoft.com/office/powerpoint/2010/main" val="21692935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altLang="el-GR" dirty="0"/>
              <a:t>Τα θετικά αποτελέσματα </a:t>
            </a:r>
            <a:r>
              <a:rPr lang="el-GR" altLang="el-GR" dirty="0" smtClean="0"/>
              <a:t>των παρεμβάσεων </a:t>
            </a:r>
            <a:r>
              <a:rPr lang="el-GR" altLang="el-GR" dirty="0"/>
              <a:t>ψυχοκοινωνικής αποκατάστασης</a:t>
            </a:r>
            <a:endParaRPr lang="el-GR" dirty="0"/>
          </a:p>
        </p:txBody>
      </p:sp>
      <p:sp>
        <p:nvSpPr>
          <p:cNvPr id="56323" name="2 - Θέση περιεχομένου"/>
          <p:cNvSpPr>
            <a:spLocks noGrp="1"/>
          </p:cNvSpPr>
          <p:nvPr>
            <p:ph sz="quarter" idx="1"/>
          </p:nvPr>
        </p:nvSpPr>
        <p:spPr/>
        <p:txBody>
          <a:bodyPr/>
          <a:lstStyle/>
          <a:p>
            <a:pPr eaLnBrk="1" hangingPunct="1"/>
            <a:r>
              <a:rPr lang="el-GR" altLang="el-GR" sz="2400" dirty="0" smtClean="0"/>
              <a:t>Τα θετικά αποτελέσματα παρεμβάσεων ψυχοκοινωνικής αποκατάστασης σχετίζονται :</a:t>
            </a:r>
          </a:p>
          <a:p>
            <a:pPr eaLnBrk="1" hangingPunct="1">
              <a:buFont typeface="Wingdings" pitchFamily="2" charset="2"/>
              <a:buChar char="ü"/>
            </a:pPr>
            <a:r>
              <a:rPr lang="el-GR" altLang="el-GR" sz="2400" dirty="0" smtClean="0"/>
              <a:t>Με παράλληλη θεραπευτική φροντίδα </a:t>
            </a:r>
          </a:p>
          <a:p>
            <a:pPr eaLnBrk="1" hangingPunct="1">
              <a:buFont typeface="Wingdings" pitchFamily="2" charset="2"/>
              <a:buChar char="ü"/>
            </a:pPr>
            <a:r>
              <a:rPr lang="el-GR" altLang="el-GR" sz="2400" dirty="0" smtClean="0"/>
              <a:t>που συνδυάζει μακρόχρονη ατομική ψυχοθεραπεία,</a:t>
            </a:r>
          </a:p>
          <a:p>
            <a:pPr eaLnBrk="1" hangingPunct="1">
              <a:buFont typeface="Wingdings" pitchFamily="2" charset="2"/>
              <a:buChar char="ü"/>
            </a:pPr>
            <a:r>
              <a:rPr lang="el-GR" altLang="el-GR" sz="2400" dirty="0" smtClean="0"/>
              <a:t>με όσο το δυνατόν ελάχιστα αναγκαία φαρμακοθεραπεία, </a:t>
            </a:r>
            <a:endParaRPr lang="el-GR" altLang="el-GR" sz="2400" dirty="0"/>
          </a:p>
          <a:p>
            <a:pPr eaLnBrk="1" hangingPunct="1">
              <a:buFont typeface="Wingdings" pitchFamily="2" charset="2"/>
              <a:buChar char="ü"/>
            </a:pPr>
            <a:r>
              <a:rPr lang="el-GR" altLang="el-GR" sz="2400" dirty="0" smtClean="0"/>
              <a:t>με </a:t>
            </a:r>
            <a:r>
              <a:rPr lang="el-GR" altLang="el-GR" sz="2400" dirty="0"/>
              <a:t>ανάπτυξη παρεμβάσεων προαγωγής της ψυχικής υγείας της κοινότητας μέσω διάφορων δραστηριοτήτων όπως ημερίδες πολιτιστικές εκδηλώσεις, προώθηση φυλλαδίων για τη ψυχική υγεία στη κοινότητα, ενίσχυση του εθελοντισμού και παρεμβάσεων σχετικά με </a:t>
            </a:r>
            <a:r>
              <a:rPr lang="el-GR" altLang="el-GR" sz="2400" dirty="0" smtClean="0"/>
              <a:t>την </a:t>
            </a:r>
            <a:r>
              <a:rPr lang="el-GR" altLang="el-GR" sz="2400" dirty="0"/>
              <a:t>προκατάληψη.</a:t>
            </a:r>
          </a:p>
          <a:p>
            <a:pPr eaLnBrk="1" hangingPunct="1"/>
            <a:endParaRPr lang="el-GR" altLang="el-GR" sz="2400"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44</a:t>
            </a:fld>
            <a:endParaRPr lang="el-GR"/>
          </a:p>
        </p:txBody>
      </p:sp>
    </p:spTree>
    <p:extLst>
      <p:ext uri="{BB962C8B-B14F-4D97-AF65-F5344CB8AC3E}">
        <p14:creationId xmlns:p14="http://schemas.microsoft.com/office/powerpoint/2010/main" val="10997086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sz="quarter" idx="1"/>
          </p:nvPr>
        </p:nvSpPr>
        <p:spPr>
          <a:xfrm>
            <a:off x="612648" y="1600200"/>
            <a:ext cx="8153400" cy="4997152"/>
          </a:xfrm>
        </p:spPr>
        <p:txBody>
          <a:bodyPr/>
          <a:lstStyle/>
          <a:p>
            <a:pPr eaLnBrk="1" hangingPunct="1">
              <a:lnSpc>
                <a:spcPct val="105000"/>
              </a:lnSpc>
              <a:buFont typeface="Wingdings" pitchFamily="2" charset="2"/>
              <a:buChar char="ü"/>
            </a:pPr>
            <a:r>
              <a:rPr lang="el-GR" altLang="el-GR" sz="2400" dirty="0" smtClean="0">
                <a:cs typeface="Arial" charset="0"/>
              </a:rPr>
              <a:t>Ύ</a:t>
            </a:r>
            <a:r>
              <a:rPr lang="el-GR" altLang="el-GR" sz="2400" dirty="0" smtClean="0"/>
              <a:t>φεση της συμπτωματολογίας.</a:t>
            </a:r>
          </a:p>
          <a:p>
            <a:pPr eaLnBrk="1" hangingPunct="1">
              <a:lnSpc>
                <a:spcPct val="105000"/>
              </a:lnSpc>
              <a:buFont typeface="Wingdings" pitchFamily="2" charset="2"/>
              <a:buChar char="ü"/>
            </a:pPr>
            <a:r>
              <a:rPr lang="el-GR" altLang="el-GR" sz="2400" dirty="0" smtClean="0"/>
              <a:t>Ενδυνάμωση εικόνας εαυτού και αύξηση της αυτοεκτίμησης.</a:t>
            </a:r>
          </a:p>
          <a:p>
            <a:pPr eaLnBrk="1" hangingPunct="1">
              <a:lnSpc>
                <a:spcPct val="105000"/>
              </a:lnSpc>
              <a:buFont typeface="Wingdings" pitchFamily="2" charset="2"/>
              <a:buChar char="ü"/>
            </a:pPr>
            <a:r>
              <a:rPr lang="el-GR" altLang="el-GR" sz="2400" dirty="0" smtClean="0">
                <a:cs typeface="Arial" charset="0"/>
              </a:rPr>
              <a:t>Β</a:t>
            </a:r>
            <a:r>
              <a:rPr lang="el-GR" altLang="el-GR" sz="2400" dirty="0" smtClean="0"/>
              <a:t>ελτίωση των κοινωνικών δεξιοτήτων και της κοινωνικής λειτουργικότητας.</a:t>
            </a:r>
          </a:p>
          <a:p>
            <a:pPr eaLnBrk="1" hangingPunct="1">
              <a:lnSpc>
                <a:spcPct val="105000"/>
              </a:lnSpc>
              <a:buFont typeface="Wingdings" pitchFamily="2" charset="2"/>
              <a:buChar char="ü"/>
            </a:pPr>
            <a:r>
              <a:rPr lang="el-GR" altLang="el-GR" sz="2400" dirty="0" smtClean="0">
                <a:cs typeface="Arial" charset="0"/>
              </a:rPr>
              <a:t>Α</a:t>
            </a:r>
            <a:r>
              <a:rPr lang="el-GR" altLang="el-GR" sz="2400" dirty="0" smtClean="0"/>
              <a:t>ίσθηση σκοπού και δομής στην καθημερινότητα.</a:t>
            </a:r>
          </a:p>
          <a:p>
            <a:pPr eaLnBrk="1" hangingPunct="1">
              <a:lnSpc>
                <a:spcPct val="105000"/>
              </a:lnSpc>
              <a:buFont typeface="Wingdings" pitchFamily="2" charset="2"/>
              <a:buChar char="ü"/>
            </a:pPr>
            <a:r>
              <a:rPr lang="el-GR" altLang="el-GR" sz="2400" dirty="0" smtClean="0">
                <a:cs typeface="Arial" charset="0"/>
              </a:rPr>
              <a:t>Ε</a:t>
            </a:r>
            <a:r>
              <a:rPr lang="el-GR" altLang="el-GR" sz="2400" dirty="0" smtClean="0"/>
              <a:t>ξασφάλιση δικτύου σχέσεων και κοινωνικής υποστήριξης.</a:t>
            </a:r>
          </a:p>
          <a:p>
            <a:pPr eaLnBrk="1" hangingPunct="1">
              <a:lnSpc>
                <a:spcPct val="105000"/>
              </a:lnSpc>
              <a:buFont typeface="Wingdings" pitchFamily="2" charset="2"/>
              <a:buChar char="ü"/>
            </a:pPr>
            <a:r>
              <a:rPr lang="el-GR" altLang="el-GR" sz="2400" dirty="0" smtClean="0">
                <a:cs typeface="Arial" charset="0"/>
              </a:rPr>
              <a:t>Θ</a:t>
            </a:r>
            <a:r>
              <a:rPr lang="el-GR" altLang="el-GR" sz="2400" dirty="0" smtClean="0"/>
              <a:t>εραπευτική συνέχεια με περιορισμένη φαρμακευτική αγωγή.</a:t>
            </a:r>
          </a:p>
          <a:p>
            <a:pPr eaLnBrk="1" hangingPunct="1">
              <a:lnSpc>
                <a:spcPct val="105000"/>
              </a:lnSpc>
              <a:buFont typeface="Wingdings" pitchFamily="2" charset="2"/>
              <a:buChar char="ü"/>
            </a:pPr>
            <a:r>
              <a:rPr lang="el-GR" altLang="el-GR" sz="2400" dirty="0" smtClean="0">
                <a:cs typeface="Arial" charset="0"/>
              </a:rPr>
              <a:t>Μ</a:t>
            </a:r>
            <a:r>
              <a:rPr lang="el-GR" altLang="el-GR" sz="2400" dirty="0" smtClean="0"/>
              <a:t>ειωμένες πιθανότητες νοσηλείας και καλύτερη ποιότητα ζωής.</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45</a:t>
            </a:fld>
            <a:endParaRPr lang="el-GR"/>
          </a:p>
        </p:txBody>
      </p:sp>
      <p:sp>
        <p:nvSpPr>
          <p:cNvPr id="3" name="Τίτλος 2"/>
          <p:cNvSpPr>
            <a:spLocks noGrp="1"/>
          </p:cNvSpPr>
          <p:nvPr>
            <p:ph type="title"/>
          </p:nvPr>
        </p:nvSpPr>
        <p:spPr/>
        <p:txBody>
          <a:bodyPr/>
          <a:lstStyle/>
          <a:p>
            <a:r>
              <a:rPr lang="el-GR" dirty="0" smtClean="0"/>
              <a:t>Αποτελέσματα της φροντίδας των ασθενών </a:t>
            </a:r>
            <a:br>
              <a:rPr lang="el-GR" dirty="0" smtClean="0"/>
            </a:br>
            <a:r>
              <a:rPr lang="el-GR" dirty="0" smtClean="0"/>
              <a:t>σε Μονάδες στην κοινότητα</a:t>
            </a:r>
            <a:endParaRPr lang="el-GR" dirty="0"/>
          </a:p>
        </p:txBody>
      </p:sp>
    </p:spTree>
    <p:extLst>
      <p:ext uri="{BB962C8B-B14F-4D97-AF65-F5344CB8AC3E}">
        <p14:creationId xmlns:p14="http://schemas.microsoft.com/office/powerpoint/2010/main" val="16223212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Τεχνολογικό Εκπαιδευτικό Ίδρυμα Αθήνας</a:t>
            </a:r>
            <a:r>
              <a:rPr lang="en-US" sz="2000" dirty="0" smtClean="0"/>
              <a:t>, </a:t>
            </a:r>
            <a:r>
              <a:rPr lang="el-GR" sz="2000" dirty="0" smtClean="0"/>
              <a:t>Χάρης </a:t>
            </a:r>
            <a:r>
              <a:rPr lang="el-GR" sz="2000" dirty="0" err="1" smtClean="0"/>
              <a:t>Ασημόπουλος</a:t>
            </a:r>
            <a:r>
              <a:rPr lang="el-GR" sz="2000" dirty="0" smtClean="0"/>
              <a:t> 2014. </a:t>
            </a:r>
            <a:r>
              <a:rPr lang="el-GR" sz="2000" dirty="0"/>
              <a:t>Χάρης </a:t>
            </a:r>
            <a:r>
              <a:rPr lang="el-GR" sz="2000" dirty="0" err="1"/>
              <a:t>Ασημόπουλος</a:t>
            </a:r>
            <a:r>
              <a:rPr lang="el-GR" sz="2000" dirty="0"/>
              <a:t>. «Κοινωνική Εργασία στην υγεία και </a:t>
            </a:r>
            <a:br>
              <a:rPr lang="el-GR" sz="2000" dirty="0"/>
            </a:br>
            <a:r>
              <a:rPr lang="el-GR" sz="2000" dirty="0"/>
              <a:t>ψυχική υγεία. </a:t>
            </a:r>
            <a:r>
              <a:rPr lang="el-GR" sz="2000" dirty="0" smtClean="0"/>
              <a:t>Ενότητα 2</a:t>
            </a:r>
            <a:r>
              <a:rPr lang="en-US" sz="2000" dirty="0" smtClean="0"/>
              <a:t>:</a:t>
            </a:r>
            <a:r>
              <a:rPr lang="el-GR" sz="2000" dirty="0"/>
              <a:t> Ο </a:t>
            </a:r>
            <a:r>
              <a:rPr lang="el-GR" sz="2000" dirty="0" err="1"/>
              <a:t>αποϊδρυματισμός</a:t>
            </a:r>
            <a:r>
              <a:rPr lang="el-GR" sz="2000" dirty="0"/>
              <a:t> και η ανάπτυξη της κοινοτικής φροντίδας </a:t>
            </a:r>
            <a:r>
              <a:rPr lang="el-GR" sz="2000" dirty="0" smtClean="0"/>
              <a:t>». 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48</a:t>
            </a:fld>
            <a:endParaRPr lang="el-GR"/>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pPr eaLnBrk="1" hangingPunct="1"/>
            <a:r>
              <a:rPr lang="el-GR" altLang="el-GR" sz="3200" b="1" smtClean="0"/>
              <a:t>Ιδεολογικές και κοινωνικές εξελίξεις</a:t>
            </a:r>
          </a:p>
        </p:txBody>
      </p:sp>
      <p:sp>
        <p:nvSpPr>
          <p:cNvPr id="13315" name="Rectangle 3"/>
          <p:cNvSpPr>
            <a:spLocks noGrp="1" noChangeArrowheads="1"/>
          </p:cNvSpPr>
          <p:nvPr>
            <p:ph sz="quarter" idx="1"/>
          </p:nvPr>
        </p:nvSpPr>
        <p:spPr>
          <a:xfrm>
            <a:off x="611560" y="1623137"/>
            <a:ext cx="8532440" cy="5257800"/>
          </a:xfrm>
        </p:spPr>
        <p:txBody>
          <a:bodyPr/>
          <a:lstStyle/>
          <a:p>
            <a:pPr eaLnBrk="1" hangingPunct="1">
              <a:lnSpc>
                <a:spcPct val="100000"/>
              </a:lnSpc>
              <a:buFont typeface="Wingdings" pitchFamily="2" charset="2"/>
              <a:buChar char="ü"/>
            </a:pPr>
            <a:r>
              <a:rPr lang="el-GR" altLang="el-GR" sz="2400" dirty="0" smtClean="0"/>
              <a:t>Οδυνηρές εμπειρίες του παγκόσμιου πολέμου, </a:t>
            </a:r>
          </a:p>
          <a:p>
            <a:pPr eaLnBrk="1" hangingPunct="1">
              <a:lnSpc>
                <a:spcPct val="100000"/>
              </a:lnSpc>
              <a:buFont typeface="Wingdings" pitchFamily="2" charset="2"/>
              <a:buChar char="ü"/>
            </a:pPr>
            <a:r>
              <a:rPr lang="el-GR" altLang="el-GR" sz="2400" dirty="0" smtClean="0"/>
              <a:t>ευαισθητοποίηση της κοινής γνώμης ως προς τα ατομικά και κοινωνικά δικαιώματα, </a:t>
            </a:r>
          </a:p>
          <a:p>
            <a:pPr eaLnBrk="1" hangingPunct="1">
              <a:lnSpc>
                <a:spcPct val="100000"/>
              </a:lnSpc>
              <a:buFont typeface="Wingdings" pitchFamily="2" charset="2"/>
              <a:buChar char="ü"/>
            </a:pPr>
            <a:r>
              <a:rPr lang="el-GR" altLang="el-GR" sz="2400" dirty="0" smtClean="0"/>
              <a:t>διεκδικήσεις δημιουργίας κράτους πρόνοιας, </a:t>
            </a:r>
          </a:p>
          <a:p>
            <a:pPr eaLnBrk="1" hangingPunct="1">
              <a:lnSpc>
                <a:spcPct val="100000"/>
              </a:lnSpc>
              <a:buFont typeface="Wingdings" pitchFamily="2" charset="2"/>
              <a:buChar char="ü"/>
            </a:pPr>
            <a:r>
              <a:rPr lang="el-GR" altLang="el-GR" sz="2400" dirty="0" smtClean="0"/>
              <a:t>διαμαρτυρίες ενάντια στην κρατική αυθαιρεσία και αυταρχικότητα, </a:t>
            </a:r>
          </a:p>
          <a:p>
            <a:pPr eaLnBrk="1" hangingPunct="1">
              <a:lnSpc>
                <a:spcPct val="100000"/>
              </a:lnSpc>
              <a:buFont typeface="Wingdings" pitchFamily="2" charset="2"/>
              <a:buChar char="ü"/>
            </a:pPr>
            <a:r>
              <a:rPr lang="el-GR" altLang="el-GR" sz="2400" dirty="0" smtClean="0"/>
              <a:t>πιέσεις διεύρυνσης των δημοκρατικών ελευθεριών, </a:t>
            </a:r>
          </a:p>
          <a:p>
            <a:pPr eaLnBrk="1" hangingPunct="1">
              <a:lnSpc>
                <a:spcPct val="100000"/>
              </a:lnSpc>
              <a:buFont typeface="Wingdings" pitchFamily="2" charset="2"/>
              <a:buChar char="ü"/>
            </a:pPr>
            <a:r>
              <a:rPr lang="el-GR" altLang="el-GR" sz="2400" dirty="0" smtClean="0"/>
              <a:t>ανάπτυξη εργατικών αγώνων, </a:t>
            </a:r>
          </a:p>
          <a:p>
            <a:pPr eaLnBrk="1" hangingPunct="1">
              <a:lnSpc>
                <a:spcPct val="100000"/>
              </a:lnSpc>
              <a:buFont typeface="Wingdings" pitchFamily="2" charset="2"/>
              <a:buChar char="ü"/>
            </a:pPr>
            <a:r>
              <a:rPr lang="el-GR" altLang="el-GR" sz="2400" dirty="0" smtClean="0"/>
              <a:t>διαμόρφωση νέου γυναικείου κινήματος, </a:t>
            </a:r>
          </a:p>
          <a:p>
            <a:pPr eaLnBrk="1" hangingPunct="1">
              <a:lnSpc>
                <a:spcPct val="100000"/>
              </a:lnSpc>
              <a:buFont typeface="Wingdings" pitchFamily="2" charset="2"/>
              <a:buChar char="ü"/>
            </a:pPr>
            <a:r>
              <a:rPr lang="el-GR" altLang="el-GR" sz="2400" dirty="0" smtClean="0"/>
              <a:t>ανάπτυξη αντιρατσιστικών κινημάτων και κινημάτων ειρήνης.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4</a:t>
            </a:fld>
            <a:endParaRPr lang="el-GR"/>
          </a:p>
        </p:txBody>
      </p:sp>
    </p:spTree>
    <p:extLst>
      <p:ext uri="{BB962C8B-B14F-4D97-AF65-F5344CB8AC3E}">
        <p14:creationId xmlns:p14="http://schemas.microsoft.com/office/powerpoint/2010/main" val="81293890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και δοθεί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rPr>
              <a:t>αδειοδόχο</a:t>
            </a:r>
            <a:endParaRPr lang="el-GR" dirty="0">
              <a:solidFill>
                <a:prstClr val="black"/>
              </a:solidFill>
              <a:latin typeface="Calibri"/>
            </a:endParaRP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err="1">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a:t>
            </a:r>
            <a:r>
              <a:rPr lang="el-GR" dirty="0" err="1">
                <a:solidFill>
                  <a:prstClr val="black"/>
                </a:solidFill>
                <a:latin typeface="Calibri"/>
              </a:rPr>
              <a:t>αδειοδόχο</a:t>
            </a:r>
            <a:r>
              <a:rPr lang="el-GR" dirty="0">
                <a:solidFill>
                  <a:prstClr val="black"/>
                </a:solidFill>
                <a:latin typeface="Calibri"/>
              </a:rPr>
              <a:t>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49</a:t>
            </a:fld>
            <a:endParaRPr lang="el-GR">
              <a:solidFill>
                <a:prstClr val="black"/>
              </a:solidFill>
            </a:endParaRPr>
          </a:p>
        </p:txBody>
      </p:sp>
    </p:spTree>
    <p:extLst>
      <p:ext uri="{BB962C8B-B14F-4D97-AF65-F5344CB8AC3E}">
        <p14:creationId xmlns:p14="http://schemas.microsoft.com/office/powerpoint/2010/main" val="118090983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50</a:t>
            </a:fld>
            <a:endParaRPr lang="el-GR">
              <a:solidFill>
                <a:prstClr val="black"/>
              </a:solidFill>
            </a:endParaRPr>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a:solidFill>
                  <a:prstClr val="black">
                    <a:lumMod val="75000"/>
                    <a:lumOff val="25000"/>
                  </a:prstClr>
                </a:solidFill>
                <a:latin typeface="Calibri"/>
              </a:rPr>
              <a:t>και διάθεση του έργου ή του παράγωγου αυτού με την ίδια άδεια</a:t>
            </a: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62490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51</a:t>
            </a:fld>
            <a:endParaRPr lang="el-GR"/>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Αθηνών</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52</a:t>
            </a:fld>
            <a:endParaRPr lang="el-GR"/>
          </a:p>
        </p:txBody>
      </p:sp>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n-US" altLang="el-GR" dirty="0" smtClean="0"/>
              <a:t>H </a:t>
            </a:r>
            <a:r>
              <a:rPr lang="el-GR" altLang="el-GR" dirty="0" smtClean="0"/>
              <a:t>αμφισβήτηση </a:t>
            </a:r>
            <a:r>
              <a:rPr lang="el-GR" altLang="el-GR" dirty="0"/>
              <a:t>του θεσμού </a:t>
            </a:r>
            <a:r>
              <a:rPr lang="en-US" altLang="el-GR" dirty="0" smtClean="0"/>
              <a:t/>
            </a:r>
            <a:br>
              <a:rPr lang="en-US" altLang="el-GR" dirty="0" smtClean="0"/>
            </a:br>
            <a:r>
              <a:rPr lang="el-GR" altLang="el-GR" dirty="0" smtClean="0"/>
              <a:t>του ψυχιατρείου</a:t>
            </a:r>
            <a:r>
              <a:rPr lang="el-GR" altLang="el-GR" dirty="0"/>
              <a:t> </a:t>
            </a:r>
            <a:r>
              <a:rPr lang="el-GR" altLang="el-GR" sz="2800" b="0" dirty="0" smtClean="0"/>
              <a:t>1/2</a:t>
            </a:r>
            <a:endParaRPr lang="el-GR" sz="2800" b="0" dirty="0"/>
          </a:p>
        </p:txBody>
      </p:sp>
      <p:sp>
        <p:nvSpPr>
          <p:cNvPr id="14339" name="Rectangle 3"/>
          <p:cNvSpPr>
            <a:spLocks noGrp="1" noChangeArrowheads="1"/>
          </p:cNvSpPr>
          <p:nvPr>
            <p:ph sz="quarter" idx="1"/>
          </p:nvPr>
        </p:nvSpPr>
        <p:spPr/>
        <p:txBody>
          <a:bodyPr/>
          <a:lstStyle/>
          <a:p>
            <a:pPr marL="609600" indent="-609600" eaLnBrk="1" hangingPunct="1"/>
            <a:r>
              <a:rPr lang="el-GR" altLang="el-GR" sz="2400" dirty="0" smtClean="0"/>
              <a:t>Όλες αυτές οι διεργασίες συνέργησαν ώστε να δημιουργηθεί νέα κοινωνική συνείδηση, όσον αφορά την έννοια της ελευθερίας σε σχέση με δικαιώματα, νόμους και θεσμούς.</a:t>
            </a:r>
          </a:p>
          <a:p>
            <a:pPr marL="609600" indent="-609600" eaLnBrk="1" hangingPunct="1"/>
            <a:r>
              <a:rPr lang="el-GR" altLang="el-GR" sz="2400" dirty="0" smtClean="0"/>
              <a:t>Αυτή συμπεριέλαβε και την αμφισβήτηση του θεσμού του ψυχιατρείου.</a:t>
            </a:r>
          </a:p>
          <a:p>
            <a:pPr marL="609600" indent="-609600" eaLnBrk="1" hangingPunct="1"/>
            <a:r>
              <a:rPr lang="el-GR" altLang="el-GR" sz="2400" dirty="0" smtClean="0"/>
              <a:t>Η ψυχιατρική ιδρυματική πραγματικότητα ταυτίσθηκε με την απώλεια βασικών ανθρώπινων δικαιωμάτων και </a:t>
            </a:r>
            <a:r>
              <a:rPr lang="el-GR" altLang="el-GR" sz="2400" dirty="0" err="1" smtClean="0"/>
              <a:t>αντιθεραπευτικότητα</a:t>
            </a:r>
            <a:r>
              <a:rPr lang="el-GR" altLang="el-GR" sz="2400" dirty="0" smtClean="0"/>
              <a:t>. </a:t>
            </a:r>
          </a:p>
          <a:p>
            <a:pPr marL="609600" indent="-609600" eaLnBrk="1" hangingPunct="1">
              <a:buFont typeface="Wingdings" pitchFamily="2" charset="2"/>
              <a:buNone/>
            </a:pPr>
            <a:r>
              <a:rPr lang="el-GR" altLang="el-GR" sz="2400" dirty="0" smtClean="0"/>
              <a:t>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5</a:t>
            </a:fld>
            <a:endParaRPr lang="el-GR"/>
          </a:p>
        </p:txBody>
      </p:sp>
    </p:spTree>
    <p:extLst>
      <p:ext uri="{BB962C8B-B14F-4D97-AF65-F5344CB8AC3E}">
        <p14:creationId xmlns:p14="http://schemas.microsoft.com/office/powerpoint/2010/main" val="432987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n-US" altLang="el-GR" dirty="0">
                <a:solidFill>
                  <a:srgbClr val="775F55"/>
                </a:solidFill>
              </a:rPr>
              <a:t>H </a:t>
            </a:r>
            <a:r>
              <a:rPr lang="el-GR" altLang="el-GR" dirty="0">
                <a:solidFill>
                  <a:srgbClr val="775F55"/>
                </a:solidFill>
              </a:rPr>
              <a:t>αμφισβήτηση του θεσμού </a:t>
            </a:r>
            <a:r>
              <a:rPr lang="en-US" altLang="el-GR" dirty="0">
                <a:solidFill>
                  <a:srgbClr val="775F55"/>
                </a:solidFill>
              </a:rPr>
              <a:t/>
            </a:r>
            <a:br>
              <a:rPr lang="en-US" altLang="el-GR" dirty="0">
                <a:solidFill>
                  <a:srgbClr val="775F55"/>
                </a:solidFill>
              </a:rPr>
            </a:br>
            <a:r>
              <a:rPr lang="el-GR" altLang="el-GR" dirty="0">
                <a:solidFill>
                  <a:srgbClr val="775F55"/>
                </a:solidFill>
              </a:rPr>
              <a:t>του ψυχιατρείου </a:t>
            </a:r>
            <a:r>
              <a:rPr lang="el-GR" altLang="el-GR" sz="2800" b="0" dirty="0" smtClean="0">
                <a:solidFill>
                  <a:srgbClr val="775F55"/>
                </a:solidFill>
              </a:rPr>
              <a:t>2/2</a:t>
            </a:r>
            <a:endParaRPr lang="el-GR" dirty="0"/>
          </a:p>
        </p:txBody>
      </p:sp>
      <p:sp>
        <p:nvSpPr>
          <p:cNvPr id="15363" name="Rectangle 3"/>
          <p:cNvSpPr>
            <a:spLocks noGrp="1" noChangeArrowheads="1"/>
          </p:cNvSpPr>
          <p:nvPr>
            <p:ph sz="quarter" idx="1"/>
          </p:nvPr>
        </p:nvSpPr>
        <p:spPr/>
        <p:txBody>
          <a:bodyPr/>
          <a:lstStyle/>
          <a:p>
            <a:pPr eaLnBrk="1" hangingPunct="1"/>
            <a:r>
              <a:rPr lang="el-GR" altLang="el-GR" sz="2400" dirty="0" smtClean="0"/>
              <a:t>Στο πλαίσιο αυτό εμφανίσθηκαν νέες προσεγγίσεις σε σχέση με την ιστορική, κοινωνική και επιστημονική διάσταση της ψυχικής ασθένειας και της κοινωνικής της διαχείρισης. </a:t>
            </a:r>
          </a:p>
          <a:p>
            <a:pPr eaLnBrk="1" hangingPunct="1"/>
            <a:r>
              <a:rPr lang="el-GR" altLang="el-GR" sz="2400" dirty="0" smtClean="0"/>
              <a:t>Διαμόρφωσαν ένα πλέγμα θεωριών με ισχυρή κοινωνική επιρροή που έδειξε το θεσμό του ψυχιατρείου να επιτελεί λειτουργίες κοινωνικού ελέγχου, να ταυτίζεται με την απώλεια των ανθρωπίνων δικαιωμάτων, να ασκεί βία και να λειτουργεί </a:t>
            </a:r>
            <a:r>
              <a:rPr lang="el-GR" altLang="el-GR" sz="2400" dirty="0" err="1" smtClean="0"/>
              <a:t>αντιθεραπευτικά</a:t>
            </a:r>
            <a:r>
              <a:rPr lang="el-GR" altLang="el-GR" sz="2400" dirty="0" smtClean="0"/>
              <a:t>.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6</a:t>
            </a:fld>
            <a:endParaRPr lang="el-GR"/>
          </a:p>
        </p:txBody>
      </p:sp>
    </p:spTree>
    <p:extLst>
      <p:ext uri="{BB962C8B-B14F-4D97-AF65-F5344CB8AC3E}">
        <p14:creationId xmlns:p14="http://schemas.microsoft.com/office/powerpoint/2010/main" val="1419753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sz="quarter" idx="1"/>
          </p:nvPr>
        </p:nvSpPr>
        <p:spPr>
          <a:xfrm>
            <a:off x="612648" y="1916832"/>
            <a:ext cx="8153400" cy="4179168"/>
          </a:xfrm>
        </p:spPr>
        <p:txBody>
          <a:bodyPr/>
          <a:lstStyle/>
          <a:p>
            <a:pPr marL="0" indent="0" eaLnBrk="1" hangingPunct="1">
              <a:buNone/>
            </a:pPr>
            <a:r>
              <a:rPr lang="el-GR" altLang="el-GR" sz="2400" dirty="0" smtClean="0"/>
              <a:t>Οι επιστημονικοί παράγοντες που συνέβαλαν στην ψυχιατρική μεταρρύθμιση αφορούν σε μελέτες που επικέντρωσαν στη ζωή στο ψυχιατρείο και ήταν αποκαλυπτικές των επιπτώσεων που αυτή είχε στην κατάσταση των ψυχικά ασθενών.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7</a:t>
            </a:fld>
            <a:endParaRPr lang="el-GR"/>
          </a:p>
        </p:txBody>
      </p:sp>
      <p:sp>
        <p:nvSpPr>
          <p:cNvPr id="3" name="Τίτλος 2"/>
          <p:cNvSpPr>
            <a:spLocks noGrp="1"/>
          </p:cNvSpPr>
          <p:nvPr>
            <p:ph type="title"/>
          </p:nvPr>
        </p:nvSpPr>
        <p:spPr/>
        <p:txBody>
          <a:bodyPr/>
          <a:lstStyle/>
          <a:p>
            <a:r>
              <a:rPr lang="el-GR" dirty="0" smtClean="0"/>
              <a:t>Επιστημονικοί παράγοντες </a:t>
            </a:r>
            <a:br>
              <a:rPr lang="el-GR" dirty="0" smtClean="0"/>
            </a:br>
            <a:r>
              <a:rPr lang="el-GR" dirty="0" smtClean="0"/>
              <a:t>της ψυχιατρικής μεταρρύθμισης </a:t>
            </a:r>
            <a:r>
              <a:rPr lang="el-GR" sz="2800" b="0" dirty="0" smtClean="0"/>
              <a:t>1/5</a:t>
            </a:r>
            <a:endParaRPr lang="el-GR" sz="2800" b="0" dirty="0"/>
          </a:p>
        </p:txBody>
      </p:sp>
    </p:spTree>
    <p:extLst>
      <p:ext uri="{BB962C8B-B14F-4D97-AF65-F5344CB8AC3E}">
        <p14:creationId xmlns:p14="http://schemas.microsoft.com/office/powerpoint/2010/main" val="30323950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l-GR" dirty="0">
                <a:solidFill>
                  <a:srgbClr val="775F55"/>
                </a:solidFill>
              </a:rPr>
              <a:t>Επιστημονικοί παράγοντες </a:t>
            </a:r>
            <a:br>
              <a:rPr lang="el-GR" dirty="0">
                <a:solidFill>
                  <a:srgbClr val="775F55"/>
                </a:solidFill>
              </a:rPr>
            </a:br>
            <a:r>
              <a:rPr lang="el-GR" dirty="0">
                <a:solidFill>
                  <a:srgbClr val="775F55"/>
                </a:solidFill>
              </a:rPr>
              <a:t>της ψυχιατρικής μεταρρύθμισης </a:t>
            </a:r>
            <a:r>
              <a:rPr lang="el-GR" sz="2800" b="0" dirty="0">
                <a:solidFill>
                  <a:srgbClr val="775F55"/>
                </a:solidFill>
              </a:rPr>
              <a:t>2</a:t>
            </a:r>
            <a:r>
              <a:rPr lang="el-GR" sz="2800" b="0" dirty="0" smtClean="0">
                <a:solidFill>
                  <a:srgbClr val="775F55"/>
                </a:solidFill>
              </a:rPr>
              <a:t>/5</a:t>
            </a:r>
            <a:endParaRPr lang="el-GR" dirty="0"/>
          </a:p>
        </p:txBody>
      </p:sp>
      <p:sp>
        <p:nvSpPr>
          <p:cNvPr id="17411" name="Rectangle 3"/>
          <p:cNvSpPr>
            <a:spLocks noGrp="1" noChangeArrowheads="1"/>
          </p:cNvSpPr>
          <p:nvPr>
            <p:ph sz="quarter" idx="1"/>
          </p:nvPr>
        </p:nvSpPr>
        <p:spPr>
          <a:xfrm>
            <a:off x="612648" y="1600200"/>
            <a:ext cx="8153400" cy="5257800"/>
          </a:xfrm>
        </p:spPr>
        <p:txBody>
          <a:bodyPr/>
          <a:lstStyle/>
          <a:p>
            <a:pPr marL="0" indent="0" eaLnBrk="1" hangingPunct="1">
              <a:buFont typeface="Wingdings" pitchFamily="2" charset="2"/>
              <a:buNone/>
            </a:pPr>
            <a:r>
              <a:rPr lang="el-GR" altLang="el-GR" sz="2400" dirty="0" smtClean="0"/>
              <a:t>Σχετικά, ο </a:t>
            </a:r>
            <a:r>
              <a:rPr lang="en-US" altLang="el-GR" sz="2400" dirty="0" smtClean="0"/>
              <a:t>Barton</a:t>
            </a:r>
            <a:r>
              <a:rPr lang="el-GR" altLang="el-GR" sz="2400" dirty="0" smtClean="0"/>
              <a:t> (1959) παρατήρησε ότι οι ψυχικά ασθενείς που ζούσαν για έτη στο ψυχιατρείο, εμφάνιζαν το σύνδρομο της ιδρυματικής νεύρωσης που χαρακτηρίζεται από:</a:t>
            </a:r>
          </a:p>
          <a:p>
            <a:pPr eaLnBrk="1" hangingPunct="1">
              <a:buFont typeface="Wingdings" pitchFamily="2" charset="2"/>
              <a:buChar char="ü"/>
            </a:pPr>
            <a:r>
              <a:rPr lang="el-GR" altLang="el-GR" sz="2400" dirty="0" smtClean="0"/>
              <a:t>έλλειψη πρωτοβουλίας, </a:t>
            </a:r>
          </a:p>
          <a:p>
            <a:pPr eaLnBrk="1" hangingPunct="1">
              <a:buFont typeface="Wingdings" pitchFamily="2" charset="2"/>
              <a:buChar char="ü"/>
            </a:pPr>
            <a:r>
              <a:rPr lang="el-GR" altLang="el-GR" sz="2400" dirty="0" smtClean="0"/>
              <a:t>απάθεια, </a:t>
            </a:r>
          </a:p>
          <a:p>
            <a:pPr eaLnBrk="1" hangingPunct="1">
              <a:buFont typeface="Wingdings" pitchFamily="2" charset="2"/>
              <a:buChar char="ü"/>
            </a:pPr>
            <a:r>
              <a:rPr lang="el-GR" altLang="el-GR" sz="2400" dirty="0" smtClean="0"/>
              <a:t>απόσυρση, </a:t>
            </a:r>
          </a:p>
          <a:p>
            <a:pPr eaLnBrk="1" hangingPunct="1">
              <a:buFont typeface="Wingdings" pitchFamily="2" charset="2"/>
              <a:buChar char="ü"/>
            </a:pPr>
            <a:r>
              <a:rPr lang="el-GR" altLang="el-GR" sz="2400" dirty="0" smtClean="0"/>
              <a:t>ενδοτικότητα σε αυτούς που έχουν την εξουσία, και</a:t>
            </a:r>
          </a:p>
          <a:p>
            <a:pPr eaLnBrk="1" hangingPunct="1">
              <a:buFont typeface="Wingdings" pitchFamily="2" charset="2"/>
              <a:buChar char="ü"/>
            </a:pPr>
            <a:r>
              <a:rPr lang="el-GR" altLang="el-GR" sz="2400" dirty="0" smtClean="0"/>
              <a:t>υπερβολική εξάρτηση από το ψυχιατρείο.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A93B88A5-C459-4633-817D-90ABE2638C3B}" type="slidenum">
              <a:rPr lang="el-GR" smtClean="0"/>
              <a:pPr>
                <a:defRPr/>
              </a:pPr>
              <a:t>8</a:t>
            </a:fld>
            <a:endParaRPr lang="el-GR"/>
          </a:p>
        </p:txBody>
      </p:sp>
    </p:spTree>
    <p:extLst>
      <p:ext uri="{BB962C8B-B14F-4D97-AF65-F5344CB8AC3E}">
        <p14:creationId xmlns:p14="http://schemas.microsoft.com/office/powerpoint/2010/main" val="194954811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mplate">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xo-opistho_simeiomata">
  <a:themeElements>
    <a:clrScheme name="Προσαρμοσμένο 2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Διάμεσος">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5.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template</Template>
  <TotalTime>72</TotalTime>
  <Words>3205</Words>
  <Application>Microsoft Office PowerPoint</Application>
  <PresentationFormat>Προβολή στην οθόνη (4:3)</PresentationFormat>
  <Paragraphs>309</Paragraphs>
  <Slides>53</Slides>
  <Notes>7</Notes>
  <HiddenSlides>0</HiddenSlides>
  <MMClips>0</MMClips>
  <ScaleCrop>false</ScaleCrop>
  <HeadingPairs>
    <vt:vector size="4" baseType="variant">
      <vt:variant>
        <vt:lpstr>Θέμα</vt:lpstr>
      </vt:variant>
      <vt:variant>
        <vt:i4>4</vt:i4>
      </vt:variant>
      <vt:variant>
        <vt:lpstr>Τίτλοι διαφανειών</vt:lpstr>
      </vt:variant>
      <vt:variant>
        <vt:i4>53</vt:i4>
      </vt:variant>
    </vt:vector>
  </HeadingPairs>
  <TitlesOfParts>
    <vt:vector size="57" baseType="lpstr">
      <vt:lpstr>template</vt:lpstr>
      <vt:lpstr>exo-opistho_simeiomata</vt:lpstr>
      <vt:lpstr>OC_template_updated</vt:lpstr>
      <vt:lpstr>Διάμεσος</vt:lpstr>
      <vt:lpstr>Κοινωνική Εργασία στην υγεία και  ψυχική υγεία</vt:lpstr>
      <vt:lpstr>Ο σύγχρονος τρόπος φροντίδας της ψυχικής ασθένειας</vt:lpstr>
      <vt:lpstr>Tο κίνημα του αποϊδρυματισμού</vt:lpstr>
      <vt:lpstr>Κοινωνικοί παράγοντες  της ψυχιατρικής μεταρρύθμισης </vt:lpstr>
      <vt:lpstr>Ιδεολογικές και κοινωνικές εξελίξεις</vt:lpstr>
      <vt:lpstr>H αμφισβήτηση του θεσμού  του ψυχιατρείου 1/2</vt:lpstr>
      <vt:lpstr>H αμφισβήτηση του θεσμού  του ψυχιατρείου 2/2</vt:lpstr>
      <vt:lpstr>Επιστημονικοί παράγοντες  της ψυχιατρικής μεταρρύθμισης 1/5</vt:lpstr>
      <vt:lpstr>Επιστημονικοί παράγοντες  της ψυχιατρικής μεταρρύθμισης 2/5</vt:lpstr>
      <vt:lpstr>Επιστημονικοί παράγοντες  της ψυχιατρικής μεταρρύθμισης 3/5</vt:lpstr>
      <vt:lpstr>Επιστημονικοί παράγοντες  της ψυχιατρικής μεταρρύθμισης 4/5</vt:lpstr>
      <vt:lpstr>Επιστημονικοί παράγοντες  της ψυχιατρικής μεταρρύθμισης 5/5</vt:lpstr>
      <vt:lpstr>Τεχνολογικοί παράγοντες της  ψυχιατρικής μεταρρύθμισης 1/2</vt:lpstr>
      <vt:lpstr>Τεχνολογικοί παράγοντες της  ψυχιατρικής μεταρρύθμισης 2/2</vt:lpstr>
      <vt:lpstr>Αποϊδρυματισμός  και κοινοτική φροντίδα </vt:lpstr>
      <vt:lpstr>Η έννοια της ψυχοκοινωνικής αποκατάστασης</vt:lpstr>
      <vt:lpstr>Μέτρα ψυχοκοινωνικής αποκατάστασης 1/4</vt:lpstr>
      <vt:lpstr>Μέτρα ψυχοκοινωνικής αποκατάστασης 2/4</vt:lpstr>
      <vt:lpstr>Μέτρα ψυχοκοινωνικής αποκατάστασης 3/4</vt:lpstr>
      <vt:lpstr>Μέτρα ψυχοκοινωνικής αποκατάστασης 4/4</vt:lpstr>
      <vt:lpstr>Σκοπός της ψυχοκοινωνικής αποκατάστασης</vt:lpstr>
      <vt:lpstr>Ψυχοκοινωνική αποκατάσταση και κοινότητα</vt:lpstr>
      <vt:lpstr>Η κατάλληλη φροντίδα των ασθενών πηγάζει από αρχές που σχετίζονται με: </vt:lpstr>
      <vt:lpstr>Μονάδες και κοινοτικές υπηρεσίες φροντίδας της ψυχικής υγείας</vt:lpstr>
      <vt:lpstr>Κέντρο Ψυχικής Υγείας (Κ.Ψ.Υ)</vt:lpstr>
      <vt:lpstr>Ψυχιατρικός Τομέας Νοσοκομείου </vt:lpstr>
      <vt:lpstr>Νοσοκομείο Ημέρας </vt:lpstr>
      <vt:lpstr>Μονάδες Ψυχοκοινωνικής Αποκατάστασης</vt:lpstr>
      <vt:lpstr>Κέντρο Ημέρας </vt:lpstr>
      <vt:lpstr>Δομές Φιλοξενίας και Διαμονής</vt:lpstr>
      <vt:lpstr>Ξενώνας 1/2 </vt:lpstr>
      <vt:lpstr>Ξενώνας 2/2 </vt:lpstr>
      <vt:lpstr>Οικοτροφεία 1/2</vt:lpstr>
      <vt:lpstr>Οικοτροφεία 2/2</vt:lpstr>
      <vt:lpstr>Προστατευμένα Διαμερίσματα 1/2</vt:lpstr>
      <vt:lpstr>Προστατευμένα Διαμερίσματα 2/2</vt:lpstr>
      <vt:lpstr>Μονάδες Παιδιών και Εφήβων</vt:lpstr>
      <vt:lpstr>Μονάδες Επαγγελματικής Κατάρτισης και Αποκατάστασης </vt:lpstr>
      <vt:lpstr>Το μοντέλο λειτουργίας των Μονάδων κοινοτικής φροντίδας της ψυχικής υγείας</vt:lpstr>
      <vt:lpstr>Χαρακτηριστικά του μοντέλου λειτουργίας των Μονάδων 1/5</vt:lpstr>
      <vt:lpstr>Χαρακτηριστικά του μοντέλου λειτουργίας των Μονάδων 2/5</vt:lpstr>
      <vt:lpstr>Χαρακτηριστικά του μοντέλου λειτουργίας των Μονάδων 3/5</vt:lpstr>
      <vt:lpstr>Χαρακτηριστικά του μοντέλου λειτουργίας των Μονάδων 4/5</vt:lpstr>
      <vt:lpstr>Χαρακτηριστικά του μοντέλου λειτουργίας των Μονάδων 5/5</vt:lpstr>
      <vt:lpstr>Τα θετικά αποτελέσματα των παρεμβάσεων ψυχοκοινωνικής αποκατάστασης</vt:lpstr>
      <vt:lpstr>Αποτελέσματα της φροντίδας των ασθενών  σε Μονάδες στην κοινότητα</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Κοινωνική Εργασία στην υγεία και  ψυχική υγεία</dc:title>
  <dc:creator>opencourses@teiath.gr</dc:creator>
  <cp:lastModifiedBy>fkaram2</cp:lastModifiedBy>
  <cp:revision>12</cp:revision>
  <dcterms:created xsi:type="dcterms:W3CDTF">2015-08-03T09:02:56Z</dcterms:created>
  <dcterms:modified xsi:type="dcterms:W3CDTF">2015-08-27T10:26:05Z</dcterms:modified>
</cp:coreProperties>
</file>