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8" r:id="rId4"/>
    <p:sldId id="269" r:id="rId5"/>
    <p:sldId id="270" r:id="rId6"/>
    <p:sldId id="257" r:id="rId7"/>
    <p:sldId id="262" r:id="rId8"/>
    <p:sldId id="264" r:id="rId9"/>
    <p:sldId id="271" r:id="rId10"/>
    <p:sldId id="272" r:id="rId11"/>
    <p:sldId id="266" r:id="rId12"/>
    <p:sldId id="261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87" d="100"/>
          <a:sy n="87" d="100"/>
        </p:scale>
        <p:origin x="-1402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20/6/2017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20/6/2017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4DBA8-6A27-4738-861B-3A580E6B38F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49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Ηλεκτροτεχνία – Ηλ. Μηχανές &amp; Εγκαταστάσεις πλοίου (Θ)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spc="-30" dirty="0"/>
              <a:t>Ε</a:t>
            </a:r>
            <a:r>
              <a:rPr lang="el-GR" sz="2800" dirty="0"/>
              <a:t>να</a:t>
            </a:r>
            <a:r>
              <a:rPr lang="el-GR" sz="2800" spc="5" dirty="0"/>
              <a:t>λ</a:t>
            </a:r>
            <a:r>
              <a:rPr lang="el-GR" sz="2800" spc="-45" dirty="0"/>
              <a:t>λ</a:t>
            </a:r>
            <a:r>
              <a:rPr lang="el-GR" sz="2800" dirty="0"/>
              <a:t>α</a:t>
            </a:r>
            <a:r>
              <a:rPr lang="el-GR" sz="2800" spc="-5" dirty="0"/>
              <a:t>σ</a:t>
            </a:r>
            <a:r>
              <a:rPr lang="el-GR" sz="2800" spc="-10" dirty="0"/>
              <a:t>σ</a:t>
            </a:r>
            <a:r>
              <a:rPr lang="el-GR" sz="2800" dirty="0"/>
              <a:t>ό</a:t>
            </a:r>
            <a:r>
              <a:rPr lang="el-GR" sz="2800" spc="-5" dirty="0"/>
              <a:t>μ</a:t>
            </a:r>
            <a:r>
              <a:rPr lang="el-GR" sz="2800" spc="-25" dirty="0"/>
              <a:t>ε</a:t>
            </a:r>
            <a:r>
              <a:rPr lang="el-GR" sz="2800" dirty="0"/>
              <a:t>να</a:t>
            </a:r>
            <a:r>
              <a:rPr lang="el-GR" sz="2800" spc="10" dirty="0"/>
              <a:t> </a:t>
            </a:r>
            <a:r>
              <a:rPr lang="el-GR" sz="2800" spc="-10" dirty="0"/>
              <a:t>τρ</a:t>
            </a:r>
            <a:r>
              <a:rPr lang="el-GR" sz="2800" spc="5" dirty="0"/>
              <a:t>ι</a:t>
            </a:r>
            <a:r>
              <a:rPr lang="el-GR" sz="2800" dirty="0"/>
              <a:t>φ</a:t>
            </a:r>
            <a:r>
              <a:rPr lang="el-GR" sz="2800" spc="10" dirty="0"/>
              <a:t>α</a:t>
            </a:r>
            <a:r>
              <a:rPr lang="el-GR" sz="2800" spc="-10" dirty="0"/>
              <a:t>σ</a:t>
            </a:r>
            <a:r>
              <a:rPr lang="el-GR" sz="2800" spc="5" dirty="0"/>
              <a:t>ι</a:t>
            </a:r>
            <a:r>
              <a:rPr lang="el-GR" sz="2800" spc="-20" dirty="0"/>
              <a:t>κ</a:t>
            </a:r>
            <a:r>
              <a:rPr lang="el-GR" sz="2800" dirty="0"/>
              <a:t>ά </a:t>
            </a:r>
            <a:r>
              <a:rPr lang="el-GR" sz="2800" spc="-15" dirty="0"/>
              <a:t>κυκ</a:t>
            </a:r>
            <a:r>
              <a:rPr lang="el-GR" sz="2800" spc="-60" dirty="0"/>
              <a:t>λ</a:t>
            </a:r>
            <a:r>
              <a:rPr lang="el-GR" sz="2800" spc="-25" dirty="0"/>
              <a:t>ώ</a:t>
            </a:r>
            <a:r>
              <a:rPr lang="el-GR" sz="2800" spc="-5" dirty="0"/>
              <a:t>μ</a:t>
            </a:r>
            <a:r>
              <a:rPr lang="el-GR" sz="2800" spc="10" dirty="0"/>
              <a:t>α</a:t>
            </a:r>
            <a:r>
              <a:rPr lang="el-GR" sz="2800" spc="-40" dirty="0"/>
              <a:t>τ</a:t>
            </a:r>
            <a:r>
              <a:rPr lang="el-GR" sz="2800" dirty="0"/>
              <a:t>α </a:t>
            </a:r>
            <a:r>
              <a:rPr lang="el-GR" sz="2800" spc="-5" dirty="0"/>
              <a:t>μ</a:t>
            </a:r>
            <a:r>
              <a:rPr lang="el-GR" sz="2800" dirty="0"/>
              <a:t>ό</a:t>
            </a:r>
            <a:r>
              <a:rPr lang="el-GR" sz="2800" spc="-10" dirty="0"/>
              <a:t>ν</a:t>
            </a:r>
            <a:r>
              <a:rPr lang="el-GR" sz="2800" spc="5" dirty="0"/>
              <a:t>ι</a:t>
            </a:r>
            <a:r>
              <a:rPr lang="el-GR" sz="2800" spc="-5" dirty="0"/>
              <a:t>μ</a:t>
            </a:r>
            <a:r>
              <a:rPr lang="el-GR" sz="2800" dirty="0"/>
              <a:t>η</a:t>
            </a:r>
            <a:r>
              <a:rPr lang="el-GR" sz="2800" spc="-15" dirty="0"/>
              <a:t>ς</a:t>
            </a:r>
            <a:r>
              <a:rPr lang="el-GR" sz="2800" spc="-5" dirty="0"/>
              <a:t> </a:t>
            </a:r>
            <a:r>
              <a:rPr lang="el-GR" sz="2800" spc="-20" dirty="0" smtClean="0"/>
              <a:t>κ</a:t>
            </a:r>
            <a:r>
              <a:rPr lang="el-GR" sz="2800" dirty="0" smtClean="0"/>
              <a:t>α</a:t>
            </a:r>
            <a:r>
              <a:rPr lang="el-GR" sz="2800" spc="-40" dirty="0" smtClean="0"/>
              <a:t>τ</a:t>
            </a:r>
            <a:r>
              <a:rPr lang="el-GR" sz="2800" dirty="0" smtClean="0"/>
              <a:t>ά</a:t>
            </a:r>
            <a:r>
              <a:rPr lang="el-GR" sz="2800" spc="-5" dirty="0" smtClean="0"/>
              <a:t>σ</a:t>
            </a:r>
            <a:r>
              <a:rPr lang="el-GR" sz="2800" spc="-40" dirty="0" smtClean="0"/>
              <a:t>τ</a:t>
            </a:r>
            <a:r>
              <a:rPr lang="el-GR" sz="2800" dirty="0" smtClean="0"/>
              <a:t>α</a:t>
            </a:r>
            <a:r>
              <a:rPr lang="el-GR" sz="2800" spc="-5" dirty="0" smtClean="0"/>
              <a:t>σ</a:t>
            </a:r>
            <a:r>
              <a:rPr lang="el-GR" sz="2800" spc="-10" dirty="0" smtClean="0"/>
              <a:t>η</a:t>
            </a:r>
            <a:r>
              <a:rPr lang="el-GR" sz="2800" spc="-15" dirty="0" smtClean="0"/>
              <a:t>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Δ.Ν. Παγώνης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Ναυπηγών Μηχανικών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Τριφασικά συμμετρικά δίκτυα σε συνδεσμολογία Υ (1/2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>
            <a:normAutofit/>
          </a:bodyPr>
          <a:lstStyle/>
          <a:p>
            <a:pPr algn="just" hangingPunct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l-GR" sz="2400" dirty="0">
                <a:ea typeface="Andale Sans UI" pitchFamily="2"/>
                <a:cs typeface="Tahoma" pitchFamily="2"/>
              </a:rPr>
              <a:t>Αποτελούνται από τρεις πηγές τάσης με ένα κοινό ακροδέκτη</a:t>
            </a:r>
          </a:p>
          <a:p>
            <a:pPr algn="just" hangingPunct="0">
              <a:spcBef>
                <a:spcPts val="0"/>
              </a:spcBef>
              <a:buSzPct val="100000"/>
            </a:pPr>
            <a:r>
              <a:rPr lang="el-GR" sz="2400" dirty="0" smtClean="0">
                <a:ea typeface="Andale Sans UI" pitchFamily="2"/>
                <a:cs typeface="Tahoma" pitchFamily="2"/>
              </a:rPr>
              <a:t>Η </a:t>
            </a:r>
            <a:r>
              <a:rPr lang="el-GR" sz="2400" dirty="0">
                <a:ea typeface="Andale Sans UI" pitchFamily="2"/>
                <a:cs typeface="Tahoma" pitchFamily="2"/>
              </a:rPr>
              <a:t>έξοδος κάθε πηγής είναι ημιτονοειδής με ίδιο πλάτος V</a:t>
            </a:r>
            <a:r>
              <a:rPr lang="el-GR" sz="2400" baseline="-33000" dirty="0">
                <a:ea typeface="Andale Sans UI" pitchFamily="2"/>
                <a:cs typeface="Tahoma" pitchFamily="2"/>
              </a:rPr>
              <a:t>o </a:t>
            </a:r>
            <a:r>
              <a:rPr lang="el-GR" sz="2400" dirty="0">
                <a:ea typeface="Andale Sans UI" pitchFamily="2"/>
                <a:cs typeface="Tahoma" pitchFamily="2"/>
              </a:rPr>
              <a:t>και </a:t>
            </a:r>
            <a:r>
              <a:rPr lang="el-GR" sz="2400" dirty="0" smtClean="0">
                <a:ea typeface="Andale Sans UI" pitchFamily="2"/>
                <a:cs typeface="Tahoma" pitchFamily="2"/>
              </a:rPr>
              <a:t>κυκλική </a:t>
            </a:r>
            <a:r>
              <a:rPr lang="el-GR" sz="2400" dirty="0">
                <a:ea typeface="Andale Sans UI" pitchFamily="2"/>
                <a:cs typeface="Tahoma" pitchFamily="2"/>
              </a:rPr>
              <a:t>συχνότητα ω</a:t>
            </a:r>
          </a:p>
          <a:p>
            <a:pPr algn="just" hangingPunct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l-GR" sz="2400" dirty="0" smtClean="0">
                <a:ea typeface="Andale Sans UI" pitchFamily="2"/>
                <a:cs typeface="Tahoma" pitchFamily="2"/>
              </a:rPr>
              <a:t>Δύο </a:t>
            </a:r>
            <a:r>
              <a:rPr lang="el-GR" sz="2400" dirty="0">
                <a:ea typeface="Andale Sans UI" pitchFamily="2"/>
                <a:cs typeface="Tahoma" pitchFamily="2"/>
              </a:rPr>
              <a:t>διαδοχικές φάσεις διαφέρουν κατά 120</a:t>
            </a:r>
            <a:r>
              <a:rPr lang="en-US" altLang="ja-JP" sz="2400" dirty="0">
                <a:ea typeface="Arial" pitchFamily="34"/>
                <a:cs typeface="Arial" pitchFamily="34"/>
              </a:rPr>
              <a:t>°</a:t>
            </a:r>
            <a:r>
              <a:rPr lang="el-GR" sz="2400" dirty="0">
                <a:ea typeface="Arial" pitchFamily="34"/>
                <a:cs typeface="Arial" pitchFamily="34"/>
              </a:rPr>
              <a:t> (2π/3)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1026" name="Picture 2" descr="C:\Users\alex\Desktop\19-11-2014 7-04-44 μμ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8" y="3216776"/>
            <a:ext cx="37623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95643" y="3160475"/>
                <a:ext cx="28821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𝛦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l-GR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𝜔</m:t>
                          </m:r>
                          <m:r>
                            <a:rPr lang="el-GR" sz="2000" i="1" smtClean="0">
                              <a:latin typeface="Cambria Math"/>
                            </a:rPr>
                            <m:t>×</m:t>
                          </m:r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l-GR" sz="200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43" y="3160475"/>
                <a:ext cx="288219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695643" y="3608172"/>
                <a:ext cx="3615285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𝛦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l-GR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𝜔</m:t>
                          </m:r>
                          <m:r>
                            <a:rPr lang="el-GR" sz="2000" i="1" smtClean="0">
                              <a:latin typeface="Cambria Math"/>
                            </a:rPr>
                            <m:t>×</m:t>
                          </m:r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  <m:r>
                            <a:rPr lang="el-GR" sz="200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00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el-GR" sz="200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43" y="3608172"/>
                <a:ext cx="3615285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95643" y="4345375"/>
                <a:ext cx="3574505" cy="67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𝛦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l-GR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𝜔</m:t>
                          </m:r>
                          <m:r>
                            <a:rPr lang="el-GR" sz="2000" i="1" smtClean="0">
                              <a:latin typeface="Cambria Math"/>
                            </a:rPr>
                            <m:t>×</m:t>
                          </m:r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  <m:r>
                            <a:rPr lang="el-GR" sz="200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000"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el-GR" sz="200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43" y="4345375"/>
                <a:ext cx="3574505" cy="6758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05312" y="5100291"/>
                <a:ext cx="4017831" cy="1353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>
                    <a:latin typeface="+mn-lt"/>
                    <a:ea typeface="Andale Sans UI" pitchFamily="2"/>
                    <a:cs typeface="Tahoma" pitchFamily="2"/>
                  </a:rPr>
                  <a:t>όπου</a:t>
                </a:r>
                <a:r>
                  <a:rPr lang="el-GR" sz="2000" dirty="0" smtClean="0">
                    <a:latin typeface="+mn-lt"/>
                    <a:ea typeface="Andale Sans UI" pitchFamily="2"/>
                    <a:cs typeface="Tahoma" pitchFamily="2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l-GR" sz="20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sz="20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00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l-GR" sz="200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𝑟𝑚𝑠</m:t>
                        </m:r>
                      </m:sub>
                    </m:sSub>
                  </m:oMath>
                </a14:m>
                <a:endParaRPr lang="el-GR" sz="2000" dirty="0">
                  <a:latin typeface="+mn-lt"/>
                </a:endParaRPr>
              </a:p>
              <a:p>
                <a:pPr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2"/>
                  </a:rPr>
                  <a:t>Z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2"/>
                  </a:rPr>
                  <a:t> </a:t>
                </a:r>
                <a:r>
                  <a:rPr lang="el-GR" sz="2000" dirty="0" smtClean="0">
                    <a:latin typeface="+mn-lt"/>
                    <a:ea typeface="Andale Sans UI" pitchFamily="2"/>
                    <a:cs typeface="Tahoma" pitchFamily="2"/>
                  </a:rPr>
                  <a:t> η </a:t>
                </a:r>
                <a:r>
                  <a:rPr lang="el-GR" sz="2000" dirty="0">
                    <a:latin typeface="+mn-lt"/>
                    <a:ea typeface="Andale Sans UI" pitchFamily="2"/>
                    <a:cs typeface="Tahoma" pitchFamily="2"/>
                  </a:rPr>
                  <a:t>μιγαδική αντίσταση κάθε πηγής,</a:t>
                </a:r>
              </a:p>
              <a:p>
                <a:pPr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2"/>
                  </a:rPr>
                  <a:t>ω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2"/>
                  </a:rPr>
                  <a:t> </a:t>
                </a:r>
                <a:r>
                  <a:rPr lang="el-GR" sz="2000" dirty="0" smtClean="0">
                    <a:latin typeface="+mn-lt"/>
                    <a:ea typeface="Andale Sans UI" pitchFamily="2"/>
                    <a:cs typeface="Tahoma" pitchFamily="2"/>
                  </a:rPr>
                  <a:t>η </a:t>
                </a:r>
                <a:r>
                  <a:rPr lang="el-GR" sz="2000" dirty="0">
                    <a:latin typeface="+mn-lt"/>
                    <a:ea typeface="Andale Sans UI" pitchFamily="2"/>
                    <a:cs typeface="Tahoma" pitchFamily="2"/>
                  </a:rPr>
                  <a:t>κυκλική συχνότητα</a:t>
                </a:r>
              </a:p>
              <a:p>
                <a:pPr lvl="0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latin typeface="+mn-lt"/>
                  <a:ea typeface="Andale Sans UI" pitchFamily="2"/>
                  <a:cs typeface="Tahoma" pitchFamily="2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12" y="5100291"/>
                <a:ext cx="4017831" cy="1353447"/>
              </a:xfrm>
              <a:prstGeom prst="rect">
                <a:avLst/>
              </a:prstGeom>
              <a:blipFill rotWithShape="1">
                <a:blip r:embed="rId7"/>
                <a:stretch>
                  <a:fillRect l="-1517" r="-9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5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Τριφασικά συμμετρικά δίκτυα σε συνδεσμολογία Υ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/2</a:t>
            </a:r>
            <a:r>
              <a:rPr lang="el-G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𝛦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l-GR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𝜔</m:t>
                          </m:r>
                          <m:r>
                            <a:rPr lang="el-GR" sz="2000" i="1" smtClean="0">
                              <a:latin typeface="Cambria Math"/>
                            </a:rPr>
                            <m:t>×</m:t>
                          </m:r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l-GR" sz="2000" dirty="0">
                  <a:latin typeface="Arial" pitchFamily="18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𝛦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l-GR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𝜔</m:t>
                          </m:r>
                          <m:r>
                            <a:rPr lang="el-GR" sz="2000" i="1" smtClean="0">
                              <a:latin typeface="Cambria Math"/>
                            </a:rPr>
                            <m:t>×</m:t>
                          </m:r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  <m:r>
                            <a:rPr lang="el-GR" sz="200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00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el-GR" sz="200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>
                  <a:latin typeface="Arial" pitchFamily="18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𝛦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l-GR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𝜔</m:t>
                          </m:r>
                          <m:r>
                            <a:rPr lang="el-GR" sz="2000" i="1" smtClean="0">
                              <a:latin typeface="Cambria Math"/>
                            </a:rPr>
                            <m:t>×</m:t>
                          </m:r>
                          <m:r>
                            <a:rPr lang="el-GR" sz="2000" i="1">
                              <a:latin typeface="Cambria Math"/>
                            </a:rPr>
                            <m:t>𝑡</m:t>
                          </m:r>
                          <m:r>
                            <a:rPr lang="el-GR" sz="200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000"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el-GR" sz="200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2200" dirty="0">
                  <a:latin typeface="Arial" pitchFamily="18"/>
                </a:endParaRPr>
              </a:p>
              <a:p>
                <a:pPr marL="0" indent="0">
                  <a:buNone/>
                </a:pPr>
                <a:r>
                  <a:rPr lang="el-GR" sz="2000" dirty="0"/>
                  <a:t>όπου</a:t>
                </a:r>
                <a:r>
                  <a:rPr lang="el-GR" sz="2000" dirty="0" smtClean="0"/>
                  <a:t>: </a:t>
                </a:r>
              </a:p>
              <a:p>
                <a:pPr marL="0" indent="0">
                  <a:buNone/>
                  <a:tabLst>
                    <a:tab pos="2597150" algn="l"/>
                  </a:tabLst>
                </a:pPr>
                <a:r>
                  <a:rPr lang="el-GR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l-GR" sz="2000" dirty="0" smtClean="0"/>
                  <a:t> η </a:t>
                </a:r>
                <a:r>
                  <a:rPr lang="el-GR" sz="2000" dirty="0"/>
                  <a:t>μιγαδική αντίσταση κάθε πηγής,</a:t>
                </a:r>
              </a:p>
              <a:p>
                <a:pPr marL="0" indent="0">
                  <a:buNone/>
                  <a:tabLst>
                    <a:tab pos="2597150" algn="l"/>
                  </a:tabLst>
                </a:pPr>
                <a:r>
                  <a:rPr lang="el-GR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el-GR" sz="2000" dirty="0" smtClean="0"/>
                  <a:t> η </a:t>
                </a:r>
                <a:r>
                  <a:rPr lang="el-GR" sz="2000" dirty="0"/>
                  <a:t>κυκλική συχνότητα</a:t>
                </a:r>
              </a:p>
              <a:p>
                <a:pPr marL="0" indent="0"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2050" name="Picture 2" descr="C:\Users\alex\Desktop\19-11-2014 7-18-58 μ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1090"/>
            <a:ext cx="3560958" cy="27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07978" y="1164805"/>
            <a:ext cx="5307681" cy="2989580"/>
            <a:chOff x="4577079" y="1725256"/>
            <a:chExt cx="5436236" cy="3016098"/>
          </a:xfrm>
        </p:grpSpPr>
        <p:sp>
          <p:nvSpPr>
            <p:cNvPr id="7" name="object 28"/>
            <p:cNvSpPr/>
            <p:nvPr/>
          </p:nvSpPr>
          <p:spPr>
            <a:xfrm>
              <a:off x="5212079" y="1841500"/>
              <a:ext cx="4465320" cy="2691130"/>
            </a:xfrm>
            <a:custGeom>
              <a:avLst/>
              <a:gdLst/>
              <a:ahLst/>
              <a:cxnLst/>
              <a:rect l="l" t="t" r="r" b="b"/>
              <a:pathLst>
                <a:path w="4465320" h="2691129">
                  <a:moveTo>
                    <a:pt x="0" y="2691130"/>
                  </a:moveTo>
                  <a:lnTo>
                    <a:pt x="0" y="0"/>
                  </a:lnTo>
                  <a:lnTo>
                    <a:pt x="4465320" y="0"/>
                  </a:lnTo>
                  <a:lnTo>
                    <a:pt x="4465320" y="2691130"/>
                  </a:lnTo>
                  <a:lnTo>
                    <a:pt x="0" y="26911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29"/>
            <p:cNvSpPr/>
            <p:nvPr/>
          </p:nvSpPr>
          <p:spPr>
            <a:xfrm>
              <a:off x="5212079" y="1841500"/>
              <a:ext cx="4465320" cy="2691130"/>
            </a:xfrm>
            <a:custGeom>
              <a:avLst/>
              <a:gdLst/>
              <a:ahLst/>
              <a:cxnLst/>
              <a:rect l="l" t="t" r="r" b="b"/>
              <a:pathLst>
                <a:path w="4465320" h="2691129">
                  <a:moveTo>
                    <a:pt x="0" y="2691130"/>
                  </a:moveTo>
                  <a:lnTo>
                    <a:pt x="0" y="0"/>
                  </a:lnTo>
                  <a:lnTo>
                    <a:pt x="4465320" y="0"/>
                  </a:lnTo>
                  <a:lnTo>
                    <a:pt x="4465320" y="2691130"/>
                  </a:lnTo>
                  <a:lnTo>
                    <a:pt x="0" y="2691130"/>
                  </a:lnTo>
                  <a:close/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30"/>
            <p:cNvSpPr/>
            <p:nvPr/>
          </p:nvSpPr>
          <p:spPr>
            <a:xfrm>
              <a:off x="5212079" y="1841500"/>
              <a:ext cx="0" cy="2691130"/>
            </a:xfrm>
            <a:custGeom>
              <a:avLst/>
              <a:gdLst/>
              <a:ahLst/>
              <a:cxnLst/>
              <a:rect l="l" t="t" r="r" b="b"/>
              <a:pathLst>
                <a:path h="2691129">
                  <a:moveTo>
                    <a:pt x="0" y="0"/>
                  </a:moveTo>
                  <a:lnTo>
                    <a:pt x="0" y="2691130"/>
                  </a:lnTo>
                </a:path>
              </a:pathLst>
            </a:custGeom>
            <a:ln w="507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31"/>
            <p:cNvSpPr/>
            <p:nvPr/>
          </p:nvSpPr>
          <p:spPr>
            <a:xfrm>
              <a:off x="5212079" y="18415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32"/>
            <p:cNvSpPr/>
            <p:nvPr/>
          </p:nvSpPr>
          <p:spPr>
            <a:xfrm>
              <a:off x="6323329" y="1841500"/>
              <a:ext cx="0" cy="2691130"/>
            </a:xfrm>
            <a:custGeom>
              <a:avLst/>
              <a:gdLst/>
              <a:ahLst/>
              <a:cxnLst/>
              <a:rect l="l" t="t" r="r" b="b"/>
              <a:pathLst>
                <a:path h="2691129">
                  <a:moveTo>
                    <a:pt x="0" y="0"/>
                  </a:moveTo>
                  <a:lnTo>
                    <a:pt x="0" y="2691130"/>
                  </a:lnTo>
                </a:path>
              </a:pathLst>
            </a:custGeom>
            <a:ln w="507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3"/>
            <p:cNvSpPr/>
            <p:nvPr/>
          </p:nvSpPr>
          <p:spPr>
            <a:xfrm>
              <a:off x="6323329" y="18415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34"/>
            <p:cNvSpPr/>
            <p:nvPr/>
          </p:nvSpPr>
          <p:spPr>
            <a:xfrm>
              <a:off x="7440930" y="1841500"/>
              <a:ext cx="0" cy="2691130"/>
            </a:xfrm>
            <a:custGeom>
              <a:avLst/>
              <a:gdLst/>
              <a:ahLst/>
              <a:cxnLst/>
              <a:rect l="l" t="t" r="r" b="b"/>
              <a:pathLst>
                <a:path h="2691129">
                  <a:moveTo>
                    <a:pt x="0" y="0"/>
                  </a:moveTo>
                  <a:lnTo>
                    <a:pt x="0" y="269113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35"/>
            <p:cNvSpPr/>
            <p:nvPr/>
          </p:nvSpPr>
          <p:spPr>
            <a:xfrm>
              <a:off x="7440930" y="18415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36"/>
            <p:cNvSpPr/>
            <p:nvPr/>
          </p:nvSpPr>
          <p:spPr>
            <a:xfrm>
              <a:off x="8559800" y="1841500"/>
              <a:ext cx="0" cy="2691130"/>
            </a:xfrm>
            <a:custGeom>
              <a:avLst/>
              <a:gdLst/>
              <a:ahLst/>
              <a:cxnLst/>
              <a:rect l="l" t="t" r="r" b="b"/>
              <a:pathLst>
                <a:path h="2691129">
                  <a:moveTo>
                    <a:pt x="0" y="0"/>
                  </a:moveTo>
                  <a:lnTo>
                    <a:pt x="0" y="269113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37"/>
            <p:cNvSpPr/>
            <p:nvPr/>
          </p:nvSpPr>
          <p:spPr>
            <a:xfrm>
              <a:off x="8559800" y="18415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38"/>
            <p:cNvSpPr/>
            <p:nvPr/>
          </p:nvSpPr>
          <p:spPr>
            <a:xfrm>
              <a:off x="9677400" y="1841500"/>
              <a:ext cx="0" cy="2691130"/>
            </a:xfrm>
            <a:custGeom>
              <a:avLst/>
              <a:gdLst/>
              <a:ahLst/>
              <a:cxnLst/>
              <a:rect l="l" t="t" r="r" b="b"/>
              <a:pathLst>
                <a:path h="2691129">
                  <a:moveTo>
                    <a:pt x="0" y="0"/>
                  </a:moveTo>
                  <a:lnTo>
                    <a:pt x="0" y="269113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39"/>
            <p:cNvSpPr/>
            <p:nvPr/>
          </p:nvSpPr>
          <p:spPr>
            <a:xfrm>
              <a:off x="9677400" y="18415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40"/>
            <p:cNvSpPr/>
            <p:nvPr/>
          </p:nvSpPr>
          <p:spPr>
            <a:xfrm>
              <a:off x="5212079" y="4532629"/>
              <a:ext cx="4465320" cy="0"/>
            </a:xfrm>
            <a:custGeom>
              <a:avLst/>
              <a:gdLst/>
              <a:ahLst/>
              <a:cxnLst/>
              <a:rect l="l" t="t" r="r" b="b"/>
              <a:pathLst>
                <a:path w="4465320">
                  <a:moveTo>
                    <a:pt x="0" y="0"/>
                  </a:moveTo>
                  <a:lnTo>
                    <a:pt x="4465320" y="0"/>
                  </a:lnTo>
                </a:path>
              </a:pathLst>
            </a:custGeom>
            <a:ln w="507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41"/>
            <p:cNvSpPr/>
            <p:nvPr/>
          </p:nvSpPr>
          <p:spPr>
            <a:xfrm>
              <a:off x="9677400" y="45326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42"/>
            <p:cNvSpPr/>
            <p:nvPr/>
          </p:nvSpPr>
          <p:spPr>
            <a:xfrm>
              <a:off x="5212079" y="3186429"/>
              <a:ext cx="4465320" cy="0"/>
            </a:xfrm>
            <a:custGeom>
              <a:avLst/>
              <a:gdLst/>
              <a:ahLst/>
              <a:cxnLst/>
              <a:rect l="l" t="t" r="r" b="b"/>
              <a:pathLst>
                <a:path w="4465320">
                  <a:moveTo>
                    <a:pt x="0" y="0"/>
                  </a:moveTo>
                  <a:lnTo>
                    <a:pt x="4465320" y="0"/>
                  </a:lnTo>
                </a:path>
              </a:pathLst>
            </a:custGeom>
            <a:ln w="507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43"/>
            <p:cNvSpPr/>
            <p:nvPr/>
          </p:nvSpPr>
          <p:spPr>
            <a:xfrm>
              <a:off x="9677400" y="31864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44"/>
            <p:cNvSpPr/>
            <p:nvPr/>
          </p:nvSpPr>
          <p:spPr>
            <a:xfrm>
              <a:off x="5212079" y="1841500"/>
              <a:ext cx="4465320" cy="0"/>
            </a:xfrm>
            <a:custGeom>
              <a:avLst/>
              <a:gdLst/>
              <a:ahLst/>
              <a:cxnLst/>
              <a:rect l="l" t="t" r="r" b="b"/>
              <a:pathLst>
                <a:path w="4465320">
                  <a:moveTo>
                    <a:pt x="0" y="0"/>
                  </a:moveTo>
                  <a:lnTo>
                    <a:pt x="4465320" y="0"/>
                  </a:lnTo>
                </a:path>
              </a:pathLst>
            </a:custGeom>
            <a:ln w="507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45"/>
            <p:cNvSpPr/>
            <p:nvPr/>
          </p:nvSpPr>
          <p:spPr>
            <a:xfrm>
              <a:off x="9677400" y="18415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46"/>
            <p:cNvSpPr/>
            <p:nvPr/>
          </p:nvSpPr>
          <p:spPr>
            <a:xfrm>
              <a:off x="53238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47"/>
            <p:cNvSpPr/>
            <p:nvPr/>
          </p:nvSpPr>
          <p:spPr>
            <a:xfrm>
              <a:off x="53238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48"/>
            <p:cNvSpPr/>
            <p:nvPr/>
          </p:nvSpPr>
          <p:spPr>
            <a:xfrm>
              <a:off x="5434329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49"/>
            <p:cNvSpPr/>
            <p:nvPr/>
          </p:nvSpPr>
          <p:spPr>
            <a:xfrm>
              <a:off x="5434329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50"/>
            <p:cNvSpPr/>
            <p:nvPr/>
          </p:nvSpPr>
          <p:spPr>
            <a:xfrm>
              <a:off x="55460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51"/>
            <p:cNvSpPr/>
            <p:nvPr/>
          </p:nvSpPr>
          <p:spPr>
            <a:xfrm>
              <a:off x="55460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52"/>
            <p:cNvSpPr/>
            <p:nvPr/>
          </p:nvSpPr>
          <p:spPr>
            <a:xfrm>
              <a:off x="5656579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53"/>
            <p:cNvSpPr/>
            <p:nvPr/>
          </p:nvSpPr>
          <p:spPr>
            <a:xfrm>
              <a:off x="5656579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54"/>
            <p:cNvSpPr/>
            <p:nvPr/>
          </p:nvSpPr>
          <p:spPr>
            <a:xfrm>
              <a:off x="57683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55"/>
            <p:cNvSpPr/>
            <p:nvPr/>
          </p:nvSpPr>
          <p:spPr>
            <a:xfrm>
              <a:off x="57683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56"/>
            <p:cNvSpPr/>
            <p:nvPr/>
          </p:nvSpPr>
          <p:spPr>
            <a:xfrm>
              <a:off x="5878829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57"/>
            <p:cNvSpPr/>
            <p:nvPr/>
          </p:nvSpPr>
          <p:spPr>
            <a:xfrm>
              <a:off x="5878829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58"/>
            <p:cNvSpPr/>
            <p:nvPr/>
          </p:nvSpPr>
          <p:spPr>
            <a:xfrm>
              <a:off x="59905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59"/>
            <p:cNvSpPr/>
            <p:nvPr/>
          </p:nvSpPr>
          <p:spPr>
            <a:xfrm>
              <a:off x="59905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60"/>
            <p:cNvSpPr/>
            <p:nvPr/>
          </p:nvSpPr>
          <p:spPr>
            <a:xfrm>
              <a:off x="6101079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61"/>
            <p:cNvSpPr/>
            <p:nvPr/>
          </p:nvSpPr>
          <p:spPr>
            <a:xfrm>
              <a:off x="6101079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62"/>
            <p:cNvSpPr/>
            <p:nvPr/>
          </p:nvSpPr>
          <p:spPr>
            <a:xfrm>
              <a:off x="62128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63"/>
            <p:cNvSpPr/>
            <p:nvPr/>
          </p:nvSpPr>
          <p:spPr>
            <a:xfrm>
              <a:off x="62128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64"/>
            <p:cNvSpPr/>
            <p:nvPr/>
          </p:nvSpPr>
          <p:spPr>
            <a:xfrm>
              <a:off x="64350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65"/>
            <p:cNvSpPr/>
            <p:nvPr/>
          </p:nvSpPr>
          <p:spPr>
            <a:xfrm>
              <a:off x="64350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66"/>
            <p:cNvSpPr/>
            <p:nvPr/>
          </p:nvSpPr>
          <p:spPr>
            <a:xfrm>
              <a:off x="654558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67"/>
            <p:cNvSpPr/>
            <p:nvPr/>
          </p:nvSpPr>
          <p:spPr>
            <a:xfrm>
              <a:off x="654558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68"/>
            <p:cNvSpPr/>
            <p:nvPr/>
          </p:nvSpPr>
          <p:spPr>
            <a:xfrm>
              <a:off x="66573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69"/>
            <p:cNvSpPr/>
            <p:nvPr/>
          </p:nvSpPr>
          <p:spPr>
            <a:xfrm>
              <a:off x="66573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70"/>
            <p:cNvSpPr/>
            <p:nvPr/>
          </p:nvSpPr>
          <p:spPr>
            <a:xfrm>
              <a:off x="677545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71"/>
            <p:cNvSpPr/>
            <p:nvPr/>
          </p:nvSpPr>
          <p:spPr>
            <a:xfrm>
              <a:off x="677545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72"/>
            <p:cNvSpPr/>
            <p:nvPr/>
          </p:nvSpPr>
          <p:spPr>
            <a:xfrm>
              <a:off x="68859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73"/>
            <p:cNvSpPr/>
            <p:nvPr/>
          </p:nvSpPr>
          <p:spPr>
            <a:xfrm>
              <a:off x="68859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74"/>
            <p:cNvSpPr/>
            <p:nvPr/>
          </p:nvSpPr>
          <p:spPr>
            <a:xfrm>
              <a:off x="699770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75"/>
            <p:cNvSpPr/>
            <p:nvPr/>
          </p:nvSpPr>
          <p:spPr>
            <a:xfrm>
              <a:off x="699770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76"/>
            <p:cNvSpPr/>
            <p:nvPr/>
          </p:nvSpPr>
          <p:spPr>
            <a:xfrm>
              <a:off x="71081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77"/>
            <p:cNvSpPr/>
            <p:nvPr/>
          </p:nvSpPr>
          <p:spPr>
            <a:xfrm>
              <a:off x="71081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78"/>
            <p:cNvSpPr/>
            <p:nvPr/>
          </p:nvSpPr>
          <p:spPr>
            <a:xfrm>
              <a:off x="721995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79"/>
            <p:cNvSpPr/>
            <p:nvPr/>
          </p:nvSpPr>
          <p:spPr>
            <a:xfrm>
              <a:off x="721995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80"/>
            <p:cNvSpPr/>
            <p:nvPr/>
          </p:nvSpPr>
          <p:spPr>
            <a:xfrm>
              <a:off x="73304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81"/>
            <p:cNvSpPr/>
            <p:nvPr/>
          </p:nvSpPr>
          <p:spPr>
            <a:xfrm>
              <a:off x="73304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82"/>
            <p:cNvSpPr/>
            <p:nvPr/>
          </p:nvSpPr>
          <p:spPr>
            <a:xfrm>
              <a:off x="75526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83"/>
            <p:cNvSpPr/>
            <p:nvPr/>
          </p:nvSpPr>
          <p:spPr>
            <a:xfrm>
              <a:off x="75526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84"/>
            <p:cNvSpPr/>
            <p:nvPr/>
          </p:nvSpPr>
          <p:spPr>
            <a:xfrm>
              <a:off x="766318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85"/>
            <p:cNvSpPr/>
            <p:nvPr/>
          </p:nvSpPr>
          <p:spPr>
            <a:xfrm>
              <a:off x="766318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86"/>
            <p:cNvSpPr/>
            <p:nvPr/>
          </p:nvSpPr>
          <p:spPr>
            <a:xfrm>
              <a:off x="77749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87"/>
            <p:cNvSpPr/>
            <p:nvPr/>
          </p:nvSpPr>
          <p:spPr>
            <a:xfrm>
              <a:off x="77749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88"/>
            <p:cNvSpPr/>
            <p:nvPr/>
          </p:nvSpPr>
          <p:spPr>
            <a:xfrm>
              <a:off x="788543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89"/>
            <p:cNvSpPr/>
            <p:nvPr/>
          </p:nvSpPr>
          <p:spPr>
            <a:xfrm>
              <a:off x="788543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90"/>
            <p:cNvSpPr/>
            <p:nvPr/>
          </p:nvSpPr>
          <p:spPr>
            <a:xfrm>
              <a:off x="79971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91"/>
            <p:cNvSpPr/>
            <p:nvPr/>
          </p:nvSpPr>
          <p:spPr>
            <a:xfrm>
              <a:off x="79971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92"/>
            <p:cNvSpPr/>
            <p:nvPr/>
          </p:nvSpPr>
          <p:spPr>
            <a:xfrm>
              <a:off x="810768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93"/>
            <p:cNvSpPr/>
            <p:nvPr/>
          </p:nvSpPr>
          <p:spPr>
            <a:xfrm>
              <a:off x="810768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94"/>
            <p:cNvSpPr/>
            <p:nvPr/>
          </p:nvSpPr>
          <p:spPr>
            <a:xfrm>
              <a:off x="82257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95"/>
            <p:cNvSpPr/>
            <p:nvPr/>
          </p:nvSpPr>
          <p:spPr>
            <a:xfrm>
              <a:off x="82257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96"/>
            <p:cNvSpPr/>
            <p:nvPr/>
          </p:nvSpPr>
          <p:spPr>
            <a:xfrm>
              <a:off x="833755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97"/>
            <p:cNvSpPr/>
            <p:nvPr/>
          </p:nvSpPr>
          <p:spPr>
            <a:xfrm>
              <a:off x="833755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98"/>
            <p:cNvSpPr/>
            <p:nvPr/>
          </p:nvSpPr>
          <p:spPr>
            <a:xfrm>
              <a:off x="84480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99"/>
            <p:cNvSpPr/>
            <p:nvPr/>
          </p:nvSpPr>
          <p:spPr>
            <a:xfrm>
              <a:off x="84480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100"/>
            <p:cNvSpPr/>
            <p:nvPr/>
          </p:nvSpPr>
          <p:spPr>
            <a:xfrm>
              <a:off x="86702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101"/>
            <p:cNvSpPr/>
            <p:nvPr/>
          </p:nvSpPr>
          <p:spPr>
            <a:xfrm>
              <a:off x="86702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102"/>
            <p:cNvSpPr/>
            <p:nvPr/>
          </p:nvSpPr>
          <p:spPr>
            <a:xfrm>
              <a:off x="878205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103"/>
            <p:cNvSpPr/>
            <p:nvPr/>
          </p:nvSpPr>
          <p:spPr>
            <a:xfrm>
              <a:off x="878205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104"/>
            <p:cNvSpPr/>
            <p:nvPr/>
          </p:nvSpPr>
          <p:spPr>
            <a:xfrm>
              <a:off x="88925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105"/>
            <p:cNvSpPr/>
            <p:nvPr/>
          </p:nvSpPr>
          <p:spPr>
            <a:xfrm>
              <a:off x="88925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106"/>
            <p:cNvSpPr/>
            <p:nvPr/>
          </p:nvSpPr>
          <p:spPr>
            <a:xfrm>
              <a:off x="900430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107"/>
            <p:cNvSpPr/>
            <p:nvPr/>
          </p:nvSpPr>
          <p:spPr>
            <a:xfrm>
              <a:off x="900430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108"/>
            <p:cNvSpPr/>
            <p:nvPr/>
          </p:nvSpPr>
          <p:spPr>
            <a:xfrm>
              <a:off x="91147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109"/>
            <p:cNvSpPr/>
            <p:nvPr/>
          </p:nvSpPr>
          <p:spPr>
            <a:xfrm>
              <a:off x="91147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110"/>
            <p:cNvSpPr/>
            <p:nvPr/>
          </p:nvSpPr>
          <p:spPr>
            <a:xfrm>
              <a:off x="922655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111"/>
            <p:cNvSpPr/>
            <p:nvPr/>
          </p:nvSpPr>
          <p:spPr>
            <a:xfrm>
              <a:off x="922655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112"/>
            <p:cNvSpPr/>
            <p:nvPr/>
          </p:nvSpPr>
          <p:spPr>
            <a:xfrm>
              <a:off x="933704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113"/>
            <p:cNvSpPr/>
            <p:nvPr/>
          </p:nvSpPr>
          <p:spPr>
            <a:xfrm>
              <a:off x="933704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114"/>
            <p:cNvSpPr/>
            <p:nvPr/>
          </p:nvSpPr>
          <p:spPr>
            <a:xfrm>
              <a:off x="944880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115"/>
            <p:cNvSpPr/>
            <p:nvPr/>
          </p:nvSpPr>
          <p:spPr>
            <a:xfrm>
              <a:off x="944880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116"/>
            <p:cNvSpPr/>
            <p:nvPr/>
          </p:nvSpPr>
          <p:spPr>
            <a:xfrm>
              <a:off x="9559290" y="450469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117"/>
            <p:cNvSpPr/>
            <p:nvPr/>
          </p:nvSpPr>
          <p:spPr>
            <a:xfrm>
              <a:off x="9559290" y="1841500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118"/>
            <p:cNvSpPr/>
            <p:nvPr/>
          </p:nvSpPr>
          <p:spPr>
            <a:xfrm>
              <a:off x="5212079" y="1841500"/>
              <a:ext cx="2833370" cy="2349500"/>
            </a:xfrm>
            <a:custGeom>
              <a:avLst/>
              <a:gdLst/>
              <a:ahLst/>
              <a:cxnLst/>
              <a:rect l="l" t="t" r="r" b="b"/>
              <a:pathLst>
                <a:path w="2833370" h="2349500">
                  <a:moveTo>
                    <a:pt x="0" y="1344929"/>
                  </a:moveTo>
                  <a:lnTo>
                    <a:pt x="21590" y="1297939"/>
                  </a:lnTo>
                  <a:lnTo>
                    <a:pt x="41910" y="1256029"/>
                  </a:lnTo>
                  <a:lnTo>
                    <a:pt x="63500" y="1215389"/>
                  </a:lnTo>
                  <a:lnTo>
                    <a:pt x="83820" y="1174750"/>
                  </a:lnTo>
                  <a:lnTo>
                    <a:pt x="111760" y="1134110"/>
                  </a:lnTo>
                  <a:lnTo>
                    <a:pt x="132080" y="1092200"/>
                  </a:lnTo>
                  <a:lnTo>
                    <a:pt x="153670" y="1051560"/>
                  </a:lnTo>
                  <a:lnTo>
                    <a:pt x="173990" y="1010920"/>
                  </a:lnTo>
                  <a:lnTo>
                    <a:pt x="195580" y="969010"/>
                  </a:lnTo>
                  <a:lnTo>
                    <a:pt x="222250" y="928370"/>
                  </a:lnTo>
                  <a:lnTo>
                    <a:pt x="243840" y="887729"/>
                  </a:lnTo>
                  <a:lnTo>
                    <a:pt x="264160" y="847089"/>
                  </a:lnTo>
                  <a:lnTo>
                    <a:pt x="285750" y="805179"/>
                  </a:lnTo>
                  <a:lnTo>
                    <a:pt x="312420" y="770889"/>
                  </a:lnTo>
                  <a:lnTo>
                    <a:pt x="334010" y="730250"/>
                  </a:lnTo>
                  <a:lnTo>
                    <a:pt x="354330" y="695960"/>
                  </a:lnTo>
                  <a:lnTo>
                    <a:pt x="375920" y="655320"/>
                  </a:lnTo>
                  <a:lnTo>
                    <a:pt x="396240" y="621029"/>
                  </a:lnTo>
                  <a:lnTo>
                    <a:pt x="424180" y="586739"/>
                  </a:lnTo>
                  <a:lnTo>
                    <a:pt x="444500" y="552450"/>
                  </a:lnTo>
                  <a:lnTo>
                    <a:pt x="466090" y="518160"/>
                  </a:lnTo>
                  <a:lnTo>
                    <a:pt x="486410" y="485139"/>
                  </a:lnTo>
                  <a:lnTo>
                    <a:pt x="508000" y="450850"/>
                  </a:lnTo>
                  <a:lnTo>
                    <a:pt x="534670" y="422910"/>
                  </a:lnTo>
                  <a:lnTo>
                    <a:pt x="556260" y="388620"/>
                  </a:lnTo>
                  <a:lnTo>
                    <a:pt x="576580" y="361950"/>
                  </a:lnTo>
                  <a:lnTo>
                    <a:pt x="598170" y="334010"/>
                  </a:lnTo>
                  <a:lnTo>
                    <a:pt x="626110" y="307339"/>
                  </a:lnTo>
                  <a:lnTo>
                    <a:pt x="646430" y="279400"/>
                  </a:lnTo>
                  <a:lnTo>
                    <a:pt x="666750" y="252729"/>
                  </a:lnTo>
                  <a:lnTo>
                    <a:pt x="688340" y="232410"/>
                  </a:lnTo>
                  <a:lnTo>
                    <a:pt x="708660" y="204470"/>
                  </a:lnTo>
                  <a:lnTo>
                    <a:pt x="736600" y="184150"/>
                  </a:lnTo>
                  <a:lnTo>
                    <a:pt x="756920" y="163829"/>
                  </a:lnTo>
                  <a:lnTo>
                    <a:pt x="778510" y="143510"/>
                  </a:lnTo>
                  <a:lnTo>
                    <a:pt x="798830" y="123189"/>
                  </a:lnTo>
                  <a:lnTo>
                    <a:pt x="820420" y="109220"/>
                  </a:lnTo>
                  <a:lnTo>
                    <a:pt x="847090" y="88900"/>
                  </a:lnTo>
                  <a:lnTo>
                    <a:pt x="868680" y="74929"/>
                  </a:lnTo>
                  <a:lnTo>
                    <a:pt x="889000" y="60960"/>
                  </a:lnTo>
                  <a:lnTo>
                    <a:pt x="910590" y="46989"/>
                  </a:lnTo>
                  <a:lnTo>
                    <a:pt x="938530" y="40639"/>
                  </a:lnTo>
                  <a:lnTo>
                    <a:pt x="958850" y="26670"/>
                  </a:lnTo>
                  <a:lnTo>
                    <a:pt x="979170" y="20320"/>
                  </a:lnTo>
                  <a:lnTo>
                    <a:pt x="1000760" y="12700"/>
                  </a:lnTo>
                  <a:lnTo>
                    <a:pt x="1021080" y="6350"/>
                  </a:lnTo>
                  <a:lnTo>
                    <a:pt x="1049020" y="0"/>
                  </a:lnTo>
                  <a:lnTo>
                    <a:pt x="1069340" y="0"/>
                  </a:lnTo>
                  <a:lnTo>
                    <a:pt x="1090930" y="0"/>
                  </a:lnTo>
                  <a:lnTo>
                    <a:pt x="1111250" y="0"/>
                  </a:lnTo>
                  <a:lnTo>
                    <a:pt x="1132840" y="0"/>
                  </a:lnTo>
                  <a:lnTo>
                    <a:pt x="1160780" y="0"/>
                  </a:lnTo>
                  <a:lnTo>
                    <a:pt x="1181100" y="0"/>
                  </a:lnTo>
                  <a:lnTo>
                    <a:pt x="1201420" y="6350"/>
                  </a:lnTo>
                  <a:lnTo>
                    <a:pt x="1223010" y="12700"/>
                  </a:lnTo>
                  <a:lnTo>
                    <a:pt x="1250950" y="20320"/>
                  </a:lnTo>
                  <a:lnTo>
                    <a:pt x="1271270" y="26670"/>
                  </a:lnTo>
                  <a:lnTo>
                    <a:pt x="1291590" y="40639"/>
                  </a:lnTo>
                  <a:lnTo>
                    <a:pt x="1313179" y="46989"/>
                  </a:lnTo>
                  <a:lnTo>
                    <a:pt x="1333500" y="60960"/>
                  </a:lnTo>
                  <a:lnTo>
                    <a:pt x="1361440" y="74929"/>
                  </a:lnTo>
                  <a:lnTo>
                    <a:pt x="1381760" y="88900"/>
                  </a:lnTo>
                  <a:lnTo>
                    <a:pt x="1403350" y="109220"/>
                  </a:lnTo>
                  <a:lnTo>
                    <a:pt x="1423670" y="123189"/>
                  </a:lnTo>
                  <a:lnTo>
                    <a:pt x="1445260" y="143510"/>
                  </a:lnTo>
                  <a:lnTo>
                    <a:pt x="1473200" y="163829"/>
                  </a:lnTo>
                  <a:lnTo>
                    <a:pt x="1493520" y="184150"/>
                  </a:lnTo>
                  <a:lnTo>
                    <a:pt x="1513840" y="204470"/>
                  </a:lnTo>
                  <a:lnTo>
                    <a:pt x="1535429" y="232410"/>
                  </a:lnTo>
                  <a:lnTo>
                    <a:pt x="1563370" y="252729"/>
                  </a:lnTo>
                  <a:lnTo>
                    <a:pt x="1583690" y="279400"/>
                  </a:lnTo>
                  <a:lnTo>
                    <a:pt x="1604010" y="307339"/>
                  </a:lnTo>
                  <a:lnTo>
                    <a:pt x="1625600" y="334010"/>
                  </a:lnTo>
                  <a:lnTo>
                    <a:pt x="1645920" y="361950"/>
                  </a:lnTo>
                  <a:lnTo>
                    <a:pt x="1673860" y="388620"/>
                  </a:lnTo>
                  <a:lnTo>
                    <a:pt x="1694179" y="422910"/>
                  </a:lnTo>
                  <a:lnTo>
                    <a:pt x="1715770" y="450850"/>
                  </a:lnTo>
                  <a:lnTo>
                    <a:pt x="1736090" y="485139"/>
                  </a:lnTo>
                  <a:lnTo>
                    <a:pt x="1757679" y="518160"/>
                  </a:lnTo>
                  <a:lnTo>
                    <a:pt x="1785620" y="552450"/>
                  </a:lnTo>
                  <a:lnTo>
                    <a:pt x="1805940" y="586739"/>
                  </a:lnTo>
                  <a:lnTo>
                    <a:pt x="1826260" y="621029"/>
                  </a:lnTo>
                  <a:lnTo>
                    <a:pt x="1847850" y="655320"/>
                  </a:lnTo>
                  <a:lnTo>
                    <a:pt x="1875790" y="695960"/>
                  </a:lnTo>
                  <a:lnTo>
                    <a:pt x="1896110" y="730250"/>
                  </a:lnTo>
                  <a:lnTo>
                    <a:pt x="1916429" y="770889"/>
                  </a:lnTo>
                  <a:lnTo>
                    <a:pt x="1938020" y="805179"/>
                  </a:lnTo>
                  <a:lnTo>
                    <a:pt x="1958340" y="847089"/>
                  </a:lnTo>
                  <a:lnTo>
                    <a:pt x="1986279" y="887729"/>
                  </a:lnTo>
                  <a:lnTo>
                    <a:pt x="2007870" y="928370"/>
                  </a:lnTo>
                  <a:lnTo>
                    <a:pt x="2028190" y="969010"/>
                  </a:lnTo>
                  <a:lnTo>
                    <a:pt x="2048510" y="1010920"/>
                  </a:lnTo>
                  <a:lnTo>
                    <a:pt x="2070100" y="1051560"/>
                  </a:lnTo>
                  <a:lnTo>
                    <a:pt x="2098040" y="1092200"/>
                  </a:lnTo>
                  <a:lnTo>
                    <a:pt x="2118360" y="1134110"/>
                  </a:lnTo>
                  <a:lnTo>
                    <a:pt x="2138679" y="1174750"/>
                  </a:lnTo>
                  <a:lnTo>
                    <a:pt x="2160270" y="1215389"/>
                  </a:lnTo>
                  <a:lnTo>
                    <a:pt x="2188210" y="1256029"/>
                  </a:lnTo>
                  <a:lnTo>
                    <a:pt x="2208529" y="1297939"/>
                  </a:lnTo>
                  <a:lnTo>
                    <a:pt x="2228850" y="1338579"/>
                  </a:lnTo>
                  <a:lnTo>
                    <a:pt x="2250440" y="1385570"/>
                  </a:lnTo>
                  <a:lnTo>
                    <a:pt x="2270760" y="1427479"/>
                  </a:lnTo>
                  <a:lnTo>
                    <a:pt x="2298700" y="1468120"/>
                  </a:lnTo>
                  <a:lnTo>
                    <a:pt x="2320290" y="1508760"/>
                  </a:lnTo>
                  <a:lnTo>
                    <a:pt x="2340610" y="1550670"/>
                  </a:lnTo>
                  <a:lnTo>
                    <a:pt x="2360929" y="1591310"/>
                  </a:lnTo>
                  <a:lnTo>
                    <a:pt x="2388870" y="1631950"/>
                  </a:lnTo>
                  <a:lnTo>
                    <a:pt x="2410460" y="1672589"/>
                  </a:lnTo>
                  <a:lnTo>
                    <a:pt x="2430779" y="1714500"/>
                  </a:lnTo>
                  <a:lnTo>
                    <a:pt x="2451100" y="1755139"/>
                  </a:lnTo>
                  <a:lnTo>
                    <a:pt x="2472690" y="1795779"/>
                  </a:lnTo>
                  <a:lnTo>
                    <a:pt x="2500629" y="1836420"/>
                  </a:lnTo>
                  <a:lnTo>
                    <a:pt x="2520950" y="1878329"/>
                  </a:lnTo>
                  <a:lnTo>
                    <a:pt x="2542540" y="1912620"/>
                  </a:lnTo>
                  <a:lnTo>
                    <a:pt x="2562860" y="1953260"/>
                  </a:lnTo>
                  <a:lnTo>
                    <a:pt x="2583179" y="1987550"/>
                  </a:lnTo>
                  <a:lnTo>
                    <a:pt x="2611120" y="2028189"/>
                  </a:lnTo>
                  <a:lnTo>
                    <a:pt x="2632710" y="2062479"/>
                  </a:lnTo>
                  <a:lnTo>
                    <a:pt x="2653029" y="2096770"/>
                  </a:lnTo>
                  <a:lnTo>
                    <a:pt x="2673350" y="2131060"/>
                  </a:lnTo>
                  <a:lnTo>
                    <a:pt x="2701290" y="2165350"/>
                  </a:lnTo>
                  <a:lnTo>
                    <a:pt x="2722879" y="2199640"/>
                  </a:lnTo>
                  <a:lnTo>
                    <a:pt x="2743200" y="2232660"/>
                  </a:lnTo>
                  <a:lnTo>
                    <a:pt x="2763520" y="2260600"/>
                  </a:lnTo>
                  <a:lnTo>
                    <a:pt x="2785110" y="2294890"/>
                  </a:lnTo>
                  <a:lnTo>
                    <a:pt x="2813050" y="2321560"/>
                  </a:lnTo>
                  <a:lnTo>
                    <a:pt x="2833370" y="2349500"/>
                  </a:lnTo>
                </a:path>
              </a:pathLst>
            </a:custGeom>
            <a:ln w="5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119"/>
            <p:cNvSpPr/>
            <p:nvPr/>
          </p:nvSpPr>
          <p:spPr>
            <a:xfrm>
              <a:off x="8045450" y="3186429"/>
              <a:ext cx="1631950" cy="1346200"/>
            </a:xfrm>
            <a:custGeom>
              <a:avLst/>
              <a:gdLst/>
              <a:ahLst/>
              <a:cxnLst/>
              <a:rect l="l" t="t" r="r" b="b"/>
              <a:pathLst>
                <a:path w="1631950" h="1346200">
                  <a:moveTo>
                    <a:pt x="0" y="1004570"/>
                  </a:moveTo>
                  <a:lnTo>
                    <a:pt x="21590" y="1031240"/>
                  </a:lnTo>
                  <a:lnTo>
                    <a:pt x="41909" y="1059180"/>
                  </a:lnTo>
                  <a:lnTo>
                    <a:pt x="62229" y="1085850"/>
                  </a:lnTo>
                  <a:lnTo>
                    <a:pt x="90170" y="1107440"/>
                  </a:lnTo>
                  <a:lnTo>
                    <a:pt x="111759" y="1134110"/>
                  </a:lnTo>
                  <a:lnTo>
                    <a:pt x="132079" y="1154430"/>
                  </a:lnTo>
                  <a:lnTo>
                    <a:pt x="152400" y="1174750"/>
                  </a:lnTo>
                  <a:lnTo>
                    <a:pt x="180340" y="1195070"/>
                  </a:lnTo>
                  <a:lnTo>
                    <a:pt x="201929" y="1216660"/>
                  </a:lnTo>
                  <a:lnTo>
                    <a:pt x="222250" y="1229360"/>
                  </a:lnTo>
                  <a:lnTo>
                    <a:pt x="243840" y="1249680"/>
                  </a:lnTo>
                  <a:lnTo>
                    <a:pt x="264159" y="1263650"/>
                  </a:lnTo>
                  <a:lnTo>
                    <a:pt x="292100" y="1277620"/>
                  </a:lnTo>
                  <a:lnTo>
                    <a:pt x="312420" y="1291590"/>
                  </a:lnTo>
                  <a:lnTo>
                    <a:pt x="334009" y="1297940"/>
                  </a:lnTo>
                  <a:lnTo>
                    <a:pt x="354329" y="1311910"/>
                  </a:lnTo>
                  <a:lnTo>
                    <a:pt x="374650" y="1318260"/>
                  </a:lnTo>
                  <a:lnTo>
                    <a:pt x="402590" y="1325880"/>
                  </a:lnTo>
                  <a:lnTo>
                    <a:pt x="424179" y="1332230"/>
                  </a:lnTo>
                  <a:lnTo>
                    <a:pt x="444500" y="1338580"/>
                  </a:lnTo>
                  <a:lnTo>
                    <a:pt x="464820" y="1338580"/>
                  </a:lnTo>
                  <a:lnTo>
                    <a:pt x="492759" y="1338580"/>
                  </a:lnTo>
                  <a:lnTo>
                    <a:pt x="514350" y="1346200"/>
                  </a:lnTo>
                  <a:lnTo>
                    <a:pt x="534670" y="1338580"/>
                  </a:lnTo>
                  <a:lnTo>
                    <a:pt x="556259" y="1338580"/>
                  </a:lnTo>
                  <a:lnTo>
                    <a:pt x="576579" y="1338580"/>
                  </a:lnTo>
                  <a:lnTo>
                    <a:pt x="604520" y="1332230"/>
                  </a:lnTo>
                  <a:lnTo>
                    <a:pt x="624840" y="1325880"/>
                  </a:lnTo>
                  <a:lnTo>
                    <a:pt x="646429" y="1318260"/>
                  </a:lnTo>
                  <a:lnTo>
                    <a:pt x="666750" y="1311910"/>
                  </a:lnTo>
                  <a:lnTo>
                    <a:pt x="687070" y="1297940"/>
                  </a:lnTo>
                  <a:lnTo>
                    <a:pt x="715009" y="1291590"/>
                  </a:lnTo>
                  <a:lnTo>
                    <a:pt x="736600" y="1277620"/>
                  </a:lnTo>
                  <a:lnTo>
                    <a:pt x="756920" y="1263650"/>
                  </a:lnTo>
                  <a:lnTo>
                    <a:pt x="777240" y="1249680"/>
                  </a:lnTo>
                  <a:lnTo>
                    <a:pt x="805179" y="1229360"/>
                  </a:lnTo>
                  <a:lnTo>
                    <a:pt x="826770" y="1216660"/>
                  </a:lnTo>
                  <a:lnTo>
                    <a:pt x="847090" y="1195070"/>
                  </a:lnTo>
                  <a:lnTo>
                    <a:pt x="868679" y="1174750"/>
                  </a:lnTo>
                  <a:lnTo>
                    <a:pt x="889000" y="1154430"/>
                  </a:lnTo>
                  <a:lnTo>
                    <a:pt x="916940" y="1134110"/>
                  </a:lnTo>
                  <a:lnTo>
                    <a:pt x="937259" y="1107440"/>
                  </a:lnTo>
                  <a:lnTo>
                    <a:pt x="958850" y="1085850"/>
                  </a:lnTo>
                  <a:lnTo>
                    <a:pt x="979170" y="1059180"/>
                  </a:lnTo>
                  <a:lnTo>
                    <a:pt x="999490" y="1031240"/>
                  </a:lnTo>
                  <a:lnTo>
                    <a:pt x="1027429" y="1004570"/>
                  </a:lnTo>
                  <a:lnTo>
                    <a:pt x="1049020" y="976630"/>
                  </a:lnTo>
                  <a:lnTo>
                    <a:pt x="1069340" y="949960"/>
                  </a:lnTo>
                  <a:lnTo>
                    <a:pt x="1090929" y="915670"/>
                  </a:lnTo>
                  <a:lnTo>
                    <a:pt x="1117600" y="887730"/>
                  </a:lnTo>
                  <a:lnTo>
                    <a:pt x="1139190" y="854710"/>
                  </a:lnTo>
                  <a:lnTo>
                    <a:pt x="1159509" y="820420"/>
                  </a:lnTo>
                  <a:lnTo>
                    <a:pt x="1181100" y="786130"/>
                  </a:lnTo>
                  <a:lnTo>
                    <a:pt x="1201420" y="751840"/>
                  </a:lnTo>
                  <a:lnTo>
                    <a:pt x="1229359" y="717550"/>
                  </a:lnTo>
                  <a:lnTo>
                    <a:pt x="1249679" y="683260"/>
                  </a:lnTo>
                  <a:lnTo>
                    <a:pt x="1271270" y="642620"/>
                  </a:lnTo>
                  <a:lnTo>
                    <a:pt x="1291590" y="608330"/>
                  </a:lnTo>
                  <a:lnTo>
                    <a:pt x="1311909" y="567690"/>
                  </a:lnTo>
                  <a:lnTo>
                    <a:pt x="1339850" y="533400"/>
                  </a:lnTo>
                  <a:lnTo>
                    <a:pt x="1361440" y="491490"/>
                  </a:lnTo>
                  <a:lnTo>
                    <a:pt x="1381759" y="450850"/>
                  </a:lnTo>
                  <a:lnTo>
                    <a:pt x="1403350" y="410210"/>
                  </a:lnTo>
                  <a:lnTo>
                    <a:pt x="1430020" y="369570"/>
                  </a:lnTo>
                  <a:lnTo>
                    <a:pt x="1451609" y="327660"/>
                  </a:lnTo>
                  <a:lnTo>
                    <a:pt x="1471929" y="287020"/>
                  </a:lnTo>
                  <a:lnTo>
                    <a:pt x="1493520" y="246380"/>
                  </a:lnTo>
                  <a:lnTo>
                    <a:pt x="1513840" y="205740"/>
                  </a:lnTo>
                  <a:lnTo>
                    <a:pt x="1541779" y="163830"/>
                  </a:lnTo>
                  <a:lnTo>
                    <a:pt x="1562100" y="123190"/>
                  </a:lnTo>
                  <a:lnTo>
                    <a:pt x="1583690" y="82550"/>
                  </a:lnTo>
                  <a:lnTo>
                    <a:pt x="1604009" y="40640"/>
                  </a:lnTo>
                  <a:lnTo>
                    <a:pt x="1631950" y="0"/>
                  </a:lnTo>
                </a:path>
              </a:pathLst>
            </a:custGeom>
            <a:ln w="5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120"/>
            <p:cNvSpPr/>
            <p:nvPr/>
          </p:nvSpPr>
          <p:spPr>
            <a:xfrm>
              <a:off x="5212079" y="1841500"/>
              <a:ext cx="2833370" cy="2683510"/>
            </a:xfrm>
            <a:custGeom>
              <a:avLst/>
              <a:gdLst/>
              <a:ahLst/>
              <a:cxnLst/>
              <a:rect l="l" t="t" r="r" b="b"/>
              <a:pathLst>
                <a:path w="2833370" h="2683510">
                  <a:moveTo>
                    <a:pt x="0" y="2506980"/>
                  </a:moveTo>
                  <a:lnTo>
                    <a:pt x="21590" y="2527300"/>
                  </a:lnTo>
                  <a:lnTo>
                    <a:pt x="41910" y="2547620"/>
                  </a:lnTo>
                  <a:lnTo>
                    <a:pt x="63500" y="2567940"/>
                  </a:lnTo>
                  <a:lnTo>
                    <a:pt x="83820" y="2581910"/>
                  </a:lnTo>
                  <a:lnTo>
                    <a:pt x="111760" y="2594610"/>
                  </a:lnTo>
                  <a:lnTo>
                    <a:pt x="132080" y="2616200"/>
                  </a:lnTo>
                  <a:lnTo>
                    <a:pt x="153670" y="2622550"/>
                  </a:lnTo>
                  <a:lnTo>
                    <a:pt x="173990" y="2636520"/>
                  </a:lnTo>
                  <a:lnTo>
                    <a:pt x="195580" y="2649220"/>
                  </a:lnTo>
                  <a:lnTo>
                    <a:pt x="222250" y="2656840"/>
                  </a:lnTo>
                  <a:lnTo>
                    <a:pt x="243840" y="2663190"/>
                  </a:lnTo>
                  <a:lnTo>
                    <a:pt x="264160" y="2670810"/>
                  </a:lnTo>
                  <a:lnTo>
                    <a:pt x="285750" y="2677160"/>
                  </a:lnTo>
                  <a:lnTo>
                    <a:pt x="312420" y="2683510"/>
                  </a:lnTo>
                  <a:lnTo>
                    <a:pt x="334010" y="2683510"/>
                  </a:lnTo>
                  <a:lnTo>
                    <a:pt x="354330" y="2683510"/>
                  </a:lnTo>
                  <a:lnTo>
                    <a:pt x="375920" y="2683510"/>
                  </a:lnTo>
                  <a:lnTo>
                    <a:pt x="396240" y="2683510"/>
                  </a:lnTo>
                  <a:lnTo>
                    <a:pt x="424180" y="2683510"/>
                  </a:lnTo>
                  <a:lnTo>
                    <a:pt x="444500" y="2677160"/>
                  </a:lnTo>
                  <a:lnTo>
                    <a:pt x="466090" y="2677160"/>
                  </a:lnTo>
                  <a:lnTo>
                    <a:pt x="486410" y="2670810"/>
                  </a:lnTo>
                  <a:lnTo>
                    <a:pt x="508000" y="2663190"/>
                  </a:lnTo>
                  <a:lnTo>
                    <a:pt x="534670" y="2649220"/>
                  </a:lnTo>
                  <a:lnTo>
                    <a:pt x="556260" y="2642870"/>
                  </a:lnTo>
                  <a:lnTo>
                    <a:pt x="576580" y="2628900"/>
                  </a:lnTo>
                  <a:lnTo>
                    <a:pt x="598170" y="2616200"/>
                  </a:lnTo>
                  <a:lnTo>
                    <a:pt x="626110" y="2602230"/>
                  </a:lnTo>
                  <a:lnTo>
                    <a:pt x="646430" y="2588260"/>
                  </a:lnTo>
                  <a:lnTo>
                    <a:pt x="666750" y="2567940"/>
                  </a:lnTo>
                  <a:lnTo>
                    <a:pt x="688340" y="2553970"/>
                  </a:lnTo>
                  <a:lnTo>
                    <a:pt x="708660" y="2533650"/>
                  </a:lnTo>
                  <a:lnTo>
                    <a:pt x="736600" y="2513330"/>
                  </a:lnTo>
                  <a:lnTo>
                    <a:pt x="756920" y="2493010"/>
                  </a:lnTo>
                  <a:lnTo>
                    <a:pt x="778510" y="2472690"/>
                  </a:lnTo>
                  <a:lnTo>
                    <a:pt x="798830" y="2444750"/>
                  </a:lnTo>
                  <a:lnTo>
                    <a:pt x="820420" y="2424429"/>
                  </a:lnTo>
                  <a:lnTo>
                    <a:pt x="847090" y="2396490"/>
                  </a:lnTo>
                  <a:lnTo>
                    <a:pt x="868680" y="2369820"/>
                  </a:lnTo>
                  <a:lnTo>
                    <a:pt x="889000" y="2341879"/>
                  </a:lnTo>
                  <a:lnTo>
                    <a:pt x="910590" y="2315210"/>
                  </a:lnTo>
                  <a:lnTo>
                    <a:pt x="938530" y="2280920"/>
                  </a:lnTo>
                  <a:lnTo>
                    <a:pt x="958850" y="2254250"/>
                  </a:lnTo>
                  <a:lnTo>
                    <a:pt x="979170" y="2219960"/>
                  </a:lnTo>
                  <a:lnTo>
                    <a:pt x="1000760" y="2185670"/>
                  </a:lnTo>
                  <a:lnTo>
                    <a:pt x="1021080" y="2157729"/>
                  </a:lnTo>
                  <a:lnTo>
                    <a:pt x="1049020" y="2123440"/>
                  </a:lnTo>
                  <a:lnTo>
                    <a:pt x="1069340" y="2089150"/>
                  </a:lnTo>
                  <a:lnTo>
                    <a:pt x="1090930" y="2048510"/>
                  </a:lnTo>
                  <a:lnTo>
                    <a:pt x="1111250" y="2014220"/>
                  </a:lnTo>
                  <a:lnTo>
                    <a:pt x="1132840" y="1979929"/>
                  </a:lnTo>
                  <a:lnTo>
                    <a:pt x="1160780" y="1939289"/>
                  </a:lnTo>
                  <a:lnTo>
                    <a:pt x="1181100" y="1905000"/>
                  </a:lnTo>
                  <a:lnTo>
                    <a:pt x="1201420" y="1864360"/>
                  </a:lnTo>
                  <a:lnTo>
                    <a:pt x="1223010" y="1823720"/>
                  </a:lnTo>
                  <a:lnTo>
                    <a:pt x="1250950" y="1781810"/>
                  </a:lnTo>
                  <a:lnTo>
                    <a:pt x="1271270" y="1741170"/>
                  </a:lnTo>
                  <a:lnTo>
                    <a:pt x="1291590" y="1700529"/>
                  </a:lnTo>
                  <a:lnTo>
                    <a:pt x="1313179" y="1659889"/>
                  </a:lnTo>
                  <a:lnTo>
                    <a:pt x="1333500" y="1617979"/>
                  </a:lnTo>
                  <a:lnTo>
                    <a:pt x="1361440" y="1577339"/>
                  </a:lnTo>
                  <a:lnTo>
                    <a:pt x="1381760" y="1536700"/>
                  </a:lnTo>
                  <a:lnTo>
                    <a:pt x="1403350" y="1496060"/>
                  </a:lnTo>
                  <a:lnTo>
                    <a:pt x="1423670" y="1454150"/>
                  </a:lnTo>
                  <a:lnTo>
                    <a:pt x="1445260" y="1413510"/>
                  </a:lnTo>
                  <a:lnTo>
                    <a:pt x="1473200" y="1372870"/>
                  </a:lnTo>
                  <a:lnTo>
                    <a:pt x="1493520" y="1324610"/>
                  </a:lnTo>
                  <a:lnTo>
                    <a:pt x="1513840" y="1283970"/>
                  </a:lnTo>
                  <a:lnTo>
                    <a:pt x="1535429" y="1243329"/>
                  </a:lnTo>
                  <a:lnTo>
                    <a:pt x="1563370" y="1201420"/>
                  </a:lnTo>
                  <a:lnTo>
                    <a:pt x="1583690" y="1160779"/>
                  </a:lnTo>
                  <a:lnTo>
                    <a:pt x="1604010" y="1120139"/>
                  </a:lnTo>
                  <a:lnTo>
                    <a:pt x="1625600" y="1079500"/>
                  </a:lnTo>
                  <a:lnTo>
                    <a:pt x="1645920" y="1037589"/>
                  </a:lnTo>
                  <a:lnTo>
                    <a:pt x="1673860" y="996950"/>
                  </a:lnTo>
                  <a:lnTo>
                    <a:pt x="1694179" y="956310"/>
                  </a:lnTo>
                  <a:lnTo>
                    <a:pt x="1715770" y="914400"/>
                  </a:lnTo>
                  <a:lnTo>
                    <a:pt x="1736090" y="873760"/>
                  </a:lnTo>
                  <a:lnTo>
                    <a:pt x="1757679" y="833120"/>
                  </a:lnTo>
                  <a:lnTo>
                    <a:pt x="1785620" y="792479"/>
                  </a:lnTo>
                  <a:lnTo>
                    <a:pt x="1805940" y="758189"/>
                  </a:lnTo>
                  <a:lnTo>
                    <a:pt x="1826260" y="716279"/>
                  </a:lnTo>
                  <a:lnTo>
                    <a:pt x="1847850" y="681989"/>
                  </a:lnTo>
                  <a:lnTo>
                    <a:pt x="1875790" y="641350"/>
                  </a:lnTo>
                  <a:lnTo>
                    <a:pt x="1896110" y="607060"/>
                  </a:lnTo>
                  <a:lnTo>
                    <a:pt x="1916429" y="572770"/>
                  </a:lnTo>
                  <a:lnTo>
                    <a:pt x="1938020" y="539750"/>
                  </a:lnTo>
                  <a:lnTo>
                    <a:pt x="1958340" y="505460"/>
                  </a:lnTo>
                  <a:lnTo>
                    <a:pt x="1986279" y="471170"/>
                  </a:lnTo>
                  <a:lnTo>
                    <a:pt x="2007870" y="443229"/>
                  </a:lnTo>
                  <a:lnTo>
                    <a:pt x="2028190" y="408939"/>
                  </a:lnTo>
                  <a:lnTo>
                    <a:pt x="2048510" y="382270"/>
                  </a:lnTo>
                  <a:lnTo>
                    <a:pt x="2070100" y="347979"/>
                  </a:lnTo>
                  <a:lnTo>
                    <a:pt x="2098040" y="320039"/>
                  </a:lnTo>
                  <a:lnTo>
                    <a:pt x="2118360" y="293370"/>
                  </a:lnTo>
                  <a:lnTo>
                    <a:pt x="2138679" y="273050"/>
                  </a:lnTo>
                  <a:lnTo>
                    <a:pt x="2160270" y="245110"/>
                  </a:lnTo>
                  <a:lnTo>
                    <a:pt x="2188210" y="218439"/>
                  </a:lnTo>
                  <a:lnTo>
                    <a:pt x="2208529" y="198120"/>
                  </a:lnTo>
                  <a:lnTo>
                    <a:pt x="2228850" y="177800"/>
                  </a:lnTo>
                  <a:lnTo>
                    <a:pt x="2250440" y="156210"/>
                  </a:lnTo>
                  <a:lnTo>
                    <a:pt x="2270760" y="135889"/>
                  </a:lnTo>
                  <a:lnTo>
                    <a:pt x="2298700" y="115570"/>
                  </a:lnTo>
                  <a:lnTo>
                    <a:pt x="2320290" y="101600"/>
                  </a:lnTo>
                  <a:lnTo>
                    <a:pt x="2340610" y="88900"/>
                  </a:lnTo>
                  <a:lnTo>
                    <a:pt x="2360929" y="68579"/>
                  </a:lnTo>
                  <a:lnTo>
                    <a:pt x="2388870" y="60960"/>
                  </a:lnTo>
                  <a:lnTo>
                    <a:pt x="2410460" y="46989"/>
                  </a:lnTo>
                  <a:lnTo>
                    <a:pt x="2430779" y="33020"/>
                  </a:lnTo>
                  <a:lnTo>
                    <a:pt x="2451100" y="26670"/>
                  </a:lnTo>
                  <a:lnTo>
                    <a:pt x="2472690" y="20320"/>
                  </a:lnTo>
                  <a:lnTo>
                    <a:pt x="2500629" y="12700"/>
                  </a:lnTo>
                  <a:lnTo>
                    <a:pt x="2520950" y="6350"/>
                  </a:lnTo>
                  <a:lnTo>
                    <a:pt x="2542540" y="0"/>
                  </a:lnTo>
                  <a:lnTo>
                    <a:pt x="2562860" y="0"/>
                  </a:lnTo>
                  <a:lnTo>
                    <a:pt x="2583179" y="0"/>
                  </a:lnTo>
                  <a:lnTo>
                    <a:pt x="2611120" y="0"/>
                  </a:lnTo>
                  <a:lnTo>
                    <a:pt x="2632710" y="0"/>
                  </a:lnTo>
                  <a:lnTo>
                    <a:pt x="2653029" y="0"/>
                  </a:lnTo>
                  <a:lnTo>
                    <a:pt x="2673350" y="6350"/>
                  </a:lnTo>
                  <a:lnTo>
                    <a:pt x="2701290" y="6350"/>
                  </a:lnTo>
                  <a:lnTo>
                    <a:pt x="2722879" y="12700"/>
                  </a:lnTo>
                  <a:lnTo>
                    <a:pt x="2743200" y="20320"/>
                  </a:lnTo>
                  <a:lnTo>
                    <a:pt x="2763520" y="33020"/>
                  </a:lnTo>
                  <a:lnTo>
                    <a:pt x="2785110" y="40639"/>
                  </a:lnTo>
                  <a:lnTo>
                    <a:pt x="2813050" y="54610"/>
                  </a:lnTo>
                  <a:lnTo>
                    <a:pt x="2833370" y="68579"/>
                  </a:lnTo>
                </a:path>
              </a:pathLst>
            </a:custGeom>
            <a:ln w="5080">
              <a:solidFill>
                <a:srgbClr val="007E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21"/>
            <p:cNvSpPr/>
            <p:nvPr/>
          </p:nvSpPr>
          <p:spPr>
            <a:xfrm>
              <a:off x="8045450" y="1910079"/>
              <a:ext cx="1631950" cy="2438400"/>
            </a:xfrm>
            <a:custGeom>
              <a:avLst/>
              <a:gdLst/>
              <a:ahLst/>
              <a:cxnLst/>
              <a:rect l="l" t="t" r="r" b="b"/>
              <a:pathLst>
                <a:path w="1631950" h="2438400">
                  <a:moveTo>
                    <a:pt x="0" y="0"/>
                  </a:moveTo>
                  <a:lnTo>
                    <a:pt x="21590" y="12700"/>
                  </a:lnTo>
                  <a:lnTo>
                    <a:pt x="41909" y="26670"/>
                  </a:lnTo>
                  <a:lnTo>
                    <a:pt x="62229" y="46990"/>
                  </a:lnTo>
                  <a:lnTo>
                    <a:pt x="90170" y="60960"/>
                  </a:lnTo>
                  <a:lnTo>
                    <a:pt x="111759" y="81280"/>
                  </a:lnTo>
                  <a:lnTo>
                    <a:pt x="132079" y="101600"/>
                  </a:lnTo>
                  <a:lnTo>
                    <a:pt x="152400" y="121920"/>
                  </a:lnTo>
                  <a:lnTo>
                    <a:pt x="180340" y="142240"/>
                  </a:lnTo>
                  <a:lnTo>
                    <a:pt x="201929" y="170180"/>
                  </a:lnTo>
                  <a:lnTo>
                    <a:pt x="222250" y="190500"/>
                  </a:lnTo>
                  <a:lnTo>
                    <a:pt x="243840" y="218440"/>
                  </a:lnTo>
                  <a:lnTo>
                    <a:pt x="264159" y="245110"/>
                  </a:lnTo>
                  <a:lnTo>
                    <a:pt x="292100" y="273050"/>
                  </a:lnTo>
                  <a:lnTo>
                    <a:pt x="312420" y="299720"/>
                  </a:lnTo>
                  <a:lnTo>
                    <a:pt x="334009" y="334010"/>
                  </a:lnTo>
                  <a:lnTo>
                    <a:pt x="354329" y="361950"/>
                  </a:lnTo>
                  <a:lnTo>
                    <a:pt x="374650" y="394970"/>
                  </a:lnTo>
                  <a:lnTo>
                    <a:pt x="402590" y="429260"/>
                  </a:lnTo>
                  <a:lnTo>
                    <a:pt x="424179" y="457200"/>
                  </a:lnTo>
                  <a:lnTo>
                    <a:pt x="444500" y="491490"/>
                  </a:lnTo>
                  <a:lnTo>
                    <a:pt x="464820" y="525780"/>
                  </a:lnTo>
                  <a:lnTo>
                    <a:pt x="492759" y="566420"/>
                  </a:lnTo>
                  <a:lnTo>
                    <a:pt x="514350" y="600710"/>
                  </a:lnTo>
                  <a:lnTo>
                    <a:pt x="534670" y="635000"/>
                  </a:lnTo>
                  <a:lnTo>
                    <a:pt x="556259" y="675640"/>
                  </a:lnTo>
                  <a:lnTo>
                    <a:pt x="576579" y="709930"/>
                  </a:lnTo>
                  <a:lnTo>
                    <a:pt x="604520" y="750570"/>
                  </a:lnTo>
                  <a:lnTo>
                    <a:pt x="624840" y="791210"/>
                  </a:lnTo>
                  <a:lnTo>
                    <a:pt x="646429" y="833120"/>
                  </a:lnTo>
                  <a:lnTo>
                    <a:pt x="666750" y="873760"/>
                  </a:lnTo>
                  <a:lnTo>
                    <a:pt x="687070" y="914400"/>
                  </a:lnTo>
                  <a:lnTo>
                    <a:pt x="715009" y="955040"/>
                  </a:lnTo>
                  <a:lnTo>
                    <a:pt x="736600" y="996950"/>
                  </a:lnTo>
                  <a:lnTo>
                    <a:pt x="756920" y="1037590"/>
                  </a:lnTo>
                  <a:lnTo>
                    <a:pt x="777240" y="1078230"/>
                  </a:lnTo>
                  <a:lnTo>
                    <a:pt x="805179" y="1120140"/>
                  </a:lnTo>
                  <a:lnTo>
                    <a:pt x="826770" y="1160780"/>
                  </a:lnTo>
                  <a:lnTo>
                    <a:pt x="847090" y="1201420"/>
                  </a:lnTo>
                  <a:lnTo>
                    <a:pt x="868679" y="1242060"/>
                  </a:lnTo>
                  <a:lnTo>
                    <a:pt x="889000" y="1290320"/>
                  </a:lnTo>
                  <a:lnTo>
                    <a:pt x="916940" y="1330960"/>
                  </a:lnTo>
                  <a:lnTo>
                    <a:pt x="937259" y="1372870"/>
                  </a:lnTo>
                  <a:lnTo>
                    <a:pt x="958850" y="1413510"/>
                  </a:lnTo>
                  <a:lnTo>
                    <a:pt x="979170" y="1454150"/>
                  </a:lnTo>
                  <a:lnTo>
                    <a:pt x="999490" y="1494790"/>
                  </a:lnTo>
                  <a:lnTo>
                    <a:pt x="1027429" y="1536700"/>
                  </a:lnTo>
                  <a:lnTo>
                    <a:pt x="1049020" y="1577340"/>
                  </a:lnTo>
                  <a:lnTo>
                    <a:pt x="1069340" y="1617980"/>
                  </a:lnTo>
                  <a:lnTo>
                    <a:pt x="1090929" y="1658620"/>
                  </a:lnTo>
                  <a:lnTo>
                    <a:pt x="1117600" y="1700530"/>
                  </a:lnTo>
                  <a:lnTo>
                    <a:pt x="1139190" y="1741170"/>
                  </a:lnTo>
                  <a:lnTo>
                    <a:pt x="1159509" y="1781810"/>
                  </a:lnTo>
                  <a:lnTo>
                    <a:pt x="1181100" y="1822450"/>
                  </a:lnTo>
                  <a:lnTo>
                    <a:pt x="1201420" y="1856740"/>
                  </a:lnTo>
                  <a:lnTo>
                    <a:pt x="1229359" y="1898650"/>
                  </a:lnTo>
                  <a:lnTo>
                    <a:pt x="1249679" y="1931670"/>
                  </a:lnTo>
                  <a:lnTo>
                    <a:pt x="1271270" y="1973580"/>
                  </a:lnTo>
                  <a:lnTo>
                    <a:pt x="1291590" y="2007870"/>
                  </a:lnTo>
                  <a:lnTo>
                    <a:pt x="1311909" y="2042160"/>
                  </a:lnTo>
                  <a:lnTo>
                    <a:pt x="1339850" y="2076450"/>
                  </a:lnTo>
                  <a:lnTo>
                    <a:pt x="1361440" y="2109470"/>
                  </a:lnTo>
                  <a:lnTo>
                    <a:pt x="1381759" y="2143760"/>
                  </a:lnTo>
                  <a:lnTo>
                    <a:pt x="1403350" y="2171700"/>
                  </a:lnTo>
                  <a:lnTo>
                    <a:pt x="1430020" y="2205990"/>
                  </a:lnTo>
                  <a:lnTo>
                    <a:pt x="1451609" y="2232660"/>
                  </a:lnTo>
                  <a:lnTo>
                    <a:pt x="1471929" y="2266950"/>
                  </a:lnTo>
                  <a:lnTo>
                    <a:pt x="1493520" y="2294890"/>
                  </a:lnTo>
                  <a:lnTo>
                    <a:pt x="1513840" y="2321560"/>
                  </a:lnTo>
                  <a:lnTo>
                    <a:pt x="1541779" y="2341880"/>
                  </a:lnTo>
                  <a:lnTo>
                    <a:pt x="1562100" y="2369820"/>
                  </a:lnTo>
                  <a:lnTo>
                    <a:pt x="1583690" y="2396490"/>
                  </a:lnTo>
                  <a:lnTo>
                    <a:pt x="1604009" y="2416810"/>
                  </a:lnTo>
                  <a:lnTo>
                    <a:pt x="1631950" y="2438400"/>
                  </a:lnTo>
                </a:path>
              </a:pathLst>
            </a:custGeom>
            <a:ln w="5080">
              <a:solidFill>
                <a:srgbClr val="007E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22"/>
            <p:cNvSpPr/>
            <p:nvPr/>
          </p:nvSpPr>
          <p:spPr>
            <a:xfrm>
              <a:off x="5212079" y="2019300"/>
              <a:ext cx="2833370" cy="2505710"/>
            </a:xfrm>
            <a:custGeom>
              <a:avLst/>
              <a:gdLst/>
              <a:ahLst/>
              <a:cxnLst/>
              <a:rect l="l" t="t" r="r" b="b"/>
              <a:pathLst>
                <a:path w="2833370" h="2505710">
                  <a:moveTo>
                    <a:pt x="0" y="0"/>
                  </a:moveTo>
                  <a:lnTo>
                    <a:pt x="21590" y="20320"/>
                  </a:lnTo>
                  <a:lnTo>
                    <a:pt x="41910" y="40639"/>
                  </a:lnTo>
                  <a:lnTo>
                    <a:pt x="63500" y="67310"/>
                  </a:lnTo>
                  <a:lnTo>
                    <a:pt x="83820" y="95250"/>
                  </a:lnTo>
                  <a:lnTo>
                    <a:pt x="111760" y="115570"/>
                  </a:lnTo>
                  <a:lnTo>
                    <a:pt x="132080" y="142239"/>
                  </a:lnTo>
                  <a:lnTo>
                    <a:pt x="153670" y="170179"/>
                  </a:lnTo>
                  <a:lnTo>
                    <a:pt x="173990" y="204470"/>
                  </a:lnTo>
                  <a:lnTo>
                    <a:pt x="195580" y="231139"/>
                  </a:lnTo>
                  <a:lnTo>
                    <a:pt x="222250" y="265429"/>
                  </a:lnTo>
                  <a:lnTo>
                    <a:pt x="243840" y="293370"/>
                  </a:lnTo>
                  <a:lnTo>
                    <a:pt x="264160" y="327660"/>
                  </a:lnTo>
                  <a:lnTo>
                    <a:pt x="285750" y="361950"/>
                  </a:lnTo>
                  <a:lnTo>
                    <a:pt x="312420" y="394970"/>
                  </a:lnTo>
                  <a:lnTo>
                    <a:pt x="334010" y="429260"/>
                  </a:lnTo>
                  <a:lnTo>
                    <a:pt x="354330" y="463550"/>
                  </a:lnTo>
                  <a:lnTo>
                    <a:pt x="375920" y="504189"/>
                  </a:lnTo>
                  <a:lnTo>
                    <a:pt x="396240" y="538479"/>
                  </a:lnTo>
                  <a:lnTo>
                    <a:pt x="424180" y="580389"/>
                  </a:lnTo>
                  <a:lnTo>
                    <a:pt x="444500" y="614679"/>
                  </a:lnTo>
                  <a:lnTo>
                    <a:pt x="466090" y="655320"/>
                  </a:lnTo>
                  <a:lnTo>
                    <a:pt x="486410" y="695960"/>
                  </a:lnTo>
                  <a:lnTo>
                    <a:pt x="508000" y="736600"/>
                  </a:lnTo>
                  <a:lnTo>
                    <a:pt x="534670" y="778510"/>
                  </a:lnTo>
                  <a:lnTo>
                    <a:pt x="556260" y="819150"/>
                  </a:lnTo>
                  <a:lnTo>
                    <a:pt x="576580" y="859789"/>
                  </a:lnTo>
                  <a:lnTo>
                    <a:pt x="598170" y="901700"/>
                  </a:lnTo>
                  <a:lnTo>
                    <a:pt x="626110" y="942339"/>
                  </a:lnTo>
                  <a:lnTo>
                    <a:pt x="646430" y="982979"/>
                  </a:lnTo>
                  <a:lnTo>
                    <a:pt x="666750" y="1023620"/>
                  </a:lnTo>
                  <a:lnTo>
                    <a:pt x="688340" y="1065529"/>
                  </a:lnTo>
                  <a:lnTo>
                    <a:pt x="708660" y="1106170"/>
                  </a:lnTo>
                  <a:lnTo>
                    <a:pt x="736600" y="1146810"/>
                  </a:lnTo>
                  <a:lnTo>
                    <a:pt x="756920" y="1195070"/>
                  </a:lnTo>
                  <a:lnTo>
                    <a:pt x="778510" y="1235710"/>
                  </a:lnTo>
                  <a:lnTo>
                    <a:pt x="798830" y="1276350"/>
                  </a:lnTo>
                  <a:lnTo>
                    <a:pt x="820420" y="1318260"/>
                  </a:lnTo>
                  <a:lnTo>
                    <a:pt x="847090" y="1358900"/>
                  </a:lnTo>
                  <a:lnTo>
                    <a:pt x="868680" y="1399539"/>
                  </a:lnTo>
                  <a:lnTo>
                    <a:pt x="889000" y="1440179"/>
                  </a:lnTo>
                  <a:lnTo>
                    <a:pt x="910590" y="1482089"/>
                  </a:lnTo>
                  <a:lnTo>
                    <a:pt x="938530" y="1522729"/>
                  </a:lnTo>
                  <a:lnTo>
                    <a:pt x="958850" y="1563370"/>
                  </a:lnTo>
                  <a:lnTo>
                    <a:pt x="979170" y="1604010"/>
                  </a:lnTo>
                  <a:lnTo>
                    <a:pt x="1000760" y="1645920"/>
                  </a:lnTo>
                  <a:lnTo>
                    <a:pt x="1021080" y="1686560"/>
                  </a:lnTo>
                  <a:lnTo>
                    <a:pt x="1049020" y="1727200"/>
                  </a:lnTo>
                  <a:lnTo>
                    <a:pt x="1069340" y="1761489"/>
                  </a:lnTo>
                  <a:lnTo>
                    <a:pt x="1090930" y="1802129"/>
                  </a:lnTo>
                  <a:lnTo>
                    <a:pt x="1111250" y="1836420"/>
                  </a:lnTo>
                  <a:lnTo>
                    <a:pt x="1132840" y="1870710"/>
                  </a:lnTo>
                  <a:lnTo>
                    <a:pt x="1160780" y="1911350"/>
                  </a:lnTo>
                  <a:lnTo>
                    <a:pt x="1181100" y="1945639"/>
                  </a:lnTo>
                  <a:lnTo>
                    <a:pt x="1201420" y="1979929"/>
                  </a:lnTo>
                  <a:lnTo>
                    <a:pt x="1223010" y="2007870"/>
                  </a:lnTo>
                  <a:lnTo>
                    <a:pt x="1250950" y="2042160"/>
                  </a:lnTo>
                  <a:lnTo>
                    <a:pt x="1271270" y="2076450"/>
                  </a:lnTo>
                  <a:lnTo>
                    <a:pt x="1291590" y="2103120"/>
                  </a:lnTo>
                  <a:lnTo>
                    <a:pt x="1313179" y="2137410"/>
                  </a:lnTo>
                  <a:lnTo>
                    <a:pt x="1333500" y="2164079"/>
                  </a:lnTo>
                  <a:lnTo>
                    <a:pt x="1361440" y="2192020"/>
                  </a:lnTo>
                  <a:lnTo>
                    <a:pt x="1381760" y="2218690"/>
                  </a:lnTo>
                  <a:lnTo>
                    <a:pt x="1403350" y="2246629"/>
                  </a:lnTo>
                  <a:lnTo>
                    <a:pt x="1423670" y="2266950"/>
                  </a:lnTo>
                  <a:lnTo>
                    <a:pt x="1445260" y="2294890"/>
                  </a:lnTo>
                  <a:lnTo>
                    <a:pt x="1473200" y="2315210"/>
                  </a:lnTo>
                  <a:lnTo>
                    <a:pt x="1493520" y="2335530"/>
                  </a:lnTo>
                  <a:lnTo>
                    <a:pt x="1513840" y="2355850"/>
                  </a:lnTo>
                  <a:lnTo>
                    <a:pt x="1535429" y="2376170"/>
                  </a:lnTo>
                  <a:lnTo>
                    <a:pt x="1563370" y="2390140"/>
                  </a:lnTo>
                  <a:lnTo>
                    <a:pt x="1583690" y="2410460"/>
                  </a:lnTo>
                  <a:lnTo>
                    <a:pt x="1604010" y="2424430"/>
                  </a:lnTo>
                  <a:lnTo>
                    <a:pt x="1625600" y="2438400"/>
                  </a:lnTo>
                  <a:lnTo>
                    <a:pt x="1645920" y="2451100"/>
                  </a:lnTo>
                  <a:lnTo>
                    <a:pt x="1673860" y="2465070"/>
                  </a:lnTo>
                  <a:lnTo>
                    <a:pt x="1694179" y="2471420"/>
                  </a:lnTo>
                  <a:lnTo>
                    <a:pt x="1715770" y="2485390"/>
                  </a:lnTo>
                  <a:lnTo>
                    <a:pt x="1736090" y="2493010"/>
                  </a:lnTo>
                  <a:lnTo>
                    <a:pt x="1757679" y="2499360"/>
                  </a:lnTo>
                  <a:lnTo>
                    <a:pt x="1785620" y="2499360"/>
                  </a:lnTo>
                  <a:lnTo>
                    <a:pt x="1805940" y="2505710"/>
                  </a:lnTo>
                  <a:lnTo>
                    <a:pt x="1916429" y="2505710"/>
                  </a:lnTo>
                  <a:lnTo>
                    <a:pt x="1938020" y="2499360"/>
                  </a:lnTo>
                  <a:lnTo>
                    <a:pt x="1958340" y="2493010"/>
                  </a:lnTo>
                  <a:lnTo>
                    <a:pt x="1986279" y="2485390"/>
                  </a:lnTo>
                  <a:lnTo>
                    <a:pt x="2007870" y="2479040"/>
                  </a:lnTo>
                  <a:lnTo>
                    <a:pt x="2028190" y="2471420"/>
                  </a:lnTo>
                  <a:lnTo>
                    <a:pt x="2048510" y="2458720"/>
                  </a:lnTo>
                  <a:lnTo>
                    <a:pt x="2070100" y="2444750"/>
                  </a:lnTo>
                  <a:lnTo>
                    <a:pt x="2098040" y="2438400"/>
                  </a:lnTo>
                  <a:lnTo>
                    <a:pt x="2118360" y="2416810"/>
                  </a:lnTo>
                  <a:lnTo>
                    <a:pt x="2138679" y="2404110"/>
                  </a:lnTo>
                  <a:lnTo>
                    <a:pt x="2160270" y="2390140"/>
                  </a:lnTo>
                  <a:lnTo>
                    <a:pt x="2188210" y="2369820"/>
                  </a:lnTo>
                  <a:lnTo>
                    <a:pt x="2208529" y="2349500"/>
                  </a:lnTo>
                  <a:lnTo>
                    <a:pt x="2228850" y="2329180"/>
                  </a:lnTo>
                  <a:lnTo>
                    <a:pt x="2250440" y="2307590"/>
                  </a:lnTo>
                  <a:lnTo>
                    <a:pt x="2270760" y="2287270"/>
                  </a:lnTo>
                  <a:lnTo>
                    <a:pt x="2298700" y="2260600"/>
                  </a:lnTo>
                  <a:lnTo>
                    <a:pt x="2320290" y="2232660"/>
                  </a:lnTo>
                  <a:lnTo>
                    <a:pt x="2340610" y="2212340"/>
                  </a:lnTo>
                  <a:lnTo>
                    <a:pt x="2360929" y="2185670"/>
                  </a:lnTo>
                  <a:lnTo>
                    <a:pt x="2388870" y="2157729"/>
                  </a:lnTo>
                  <a:lnTo>
                    <a:pt x="2410460" y="2123440"/>
                  </a:lnTo>
                  <a:lnTo>
                    <a:pt x="2430779" y="2096770"/>
                  </a:lnTo>
                  <a:lnTo>
                    <a:pt x="2451100" y="2062479"/>
                  </a:lnTo>
                  <a:lnTo>
                    <a:pt x="2472690" y="2034539"/>
                  </a:lnTo>
                  <a:lnTo>
                    <a:pt x="2500629" y="2000250"/>
                  </a:lnTo>
                  <a:lnTo>
                    <a:pt x="2520950" y="1967229"/>
                  </a:lnTo>
                  <a:lnTo>
                    <a:pt x="2542540" y="1932939"/>
                  </a:lnTo>
                  <a:lnTo>
                    <a:pt x="2562860" y="1898650"/>
                  </a:lnTo>
                  <a:lnTo>
                    <a:pt x="2583179" y="1864360"/>
                  </a:lnTo>
                  <a:lnTo>
                    <a:pt x="2611120" y="1822450"/>
                  </a:lnTo>
                  <a:lnTo>
                    <a:pt x="2632710" y="1789429"/>
                  </a:lnTo>
                  <a:lnTo>
                    <a:pt x="2653029" y="1747520"/>
                  </a:lnTo>
                  <a:lnTo>
                    <a:pt x="2673350" y="1713229"/>
                  </a:lnTo>
                  <a:lnTo>
                    <a:pt x="2701290" y="1672589"/>
                  </a:lnTo>
                  <a:lnTo>
                    <a:pt x="2722879" y="1631950"/>
                  </a:lnTo>
                  <a:lnTo>
                    <a:pt x="2743200" y="1591310"/>
                  </a:lnTo>
                  <a:lnTo>
                    <a:pt x="2763520" y="1549400"/>
                  </a:lnTo>
                  <a:lnTo>
                    <a:pt x="2785110" y="1508760"/>
                  </a:lnTo>
                  <a:lnTo>
                    <a:pt x="2813050" y="1468120"/>
                  </a:lnTo>
                  <a:lnTo>
                    <a:pt x="2833370" y="1427479"/>
                  </a:lnTo>
                </a:path>
              </a:pathLst>
            </a:custGeom>
            <a:ln w="50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23"/>
            <p:cNvSpPr/>
            <p:nvPr/>
          </p:nvSpPr>
          <p:spPr>
            <a:xfrm>
              <a:off x="8045450" y="1841500"/>
              <a:ext cx="1631950" cy="1605280"/>
            </a:xfrm>
            <a:custGeom>
              <a:avLst/>
              <a:gdLst/>
              <a:ahLst/>
              <a:cxnLst/>
              <a:rect l="l" t="t" r="r" b="b"/>
              <a:pathLst>
                <a:path w="1631950" h="1605279">
                  <a:moveTo>
                    <a:pt x="0" y="1605279"/>
                  </a:moveTo>
                  <a:lnTo>
                    <a:pt x="21590" y="1563370"/>
                  </a:lnTo>
                  <a:lnTo>
                    <a:pt x="41909" y="1522729"/>
                  </a:lnTo>
                  <a:lnTo>
                    <a:pt x="62229" y="1482089"/>
                  </a:lnTo>
                  <a:lnTo>
                    <a:pt x="90170" y="1441450"/>
                  </a:lnTo>
                  <a:lnTo>
                    <a:pt x="111759" y="1399539"/>
                  </a:lnTo>
                  <a:lnTo>
                    <a:pt x="132079" y="1358900"/>
                  </a:lnTo>
                  <a:lnTo>
                    <a:pt x="152400" y="1310639"/>
                  </a:lnTo>
                  <a:lnTo>
                    <a:pt x="180340" y="1270000"/>
                  </a:lnTo>
                  <a:lnTo>
                    <a:pt x="201929" y="1229360"/>
                  </a:lnTo>
                  <a:lnTo>
                    <a:pt x="222250" y="1188720"/>
                  </a:lnTo>
                  <a:lnTo>
                    <a:pt x="243840" y="1146810"/>
                  </a:lnTo>
                  <a:lnTo>
                    <a:pt x="264159" y="1106170"/>
                  </a:lnTo>
                  <a:lnTo>
                    <a:pt x="292100" y="1065529"/>
                  </a:lnTo>
                  <a:lnTo>
                    <a:pt x="312420" y="1023620"/>
                  </a:lnTo>
                  <a:lnTo>
                    <a:pt x="334009" y="982979"/>
                  </a:lnTo>
                  <a:lnTo>
                    <a:pt x="354329" y="942339"/>
                  </a:lnTo>
                  <a:lnTo>
                    <a:pt x="374650" y="901700"/>
                  </a:lnTo>
                  <a:lnTo>
                    <a:pt x="402590" y="859789"/>
                  </a:lnTo>
                  <a:lnTo>
                    <a:pt x="424179" y="819150"/>
                  </a:lnTo>
                  <a:lnTo>
                    <a:pt x="444500" y="778510"/>
                  </a:lnTo>
                  <a:lnTo>
                    <a:pt x="464820" y="744220"/>
                  </a:lnTo>
                  <a:lnTo>
                    <a:pt x="492759" y="703579"/>
                  </a:lnTo>
                  <a:lnTo>
                    <a:pt x="514350" y="669289"/>
                  </a:lnTo>
                  <a:lnTo>
                    <a:pt x="534670" y="635000"/>
                  </a:lnTo>
                  <a:lnTo>
                    <a:pt x="556259" y="594360"/>
                  </a:lnTo>
                  <a:lnTo>
                    <a:pt x="576579" y="560070"/>
                  </a:lnTo>
                  <a:lnTo>
                    <a:pt x="604520" y="525779"/>
                  </a:lnTo>
                  <a:lnTo>
                    <a:pt x="624840" y="497839"/>
                  </a:lnTo>
                  <a:lnTo>
                    <a:pt x="646429" y="463550"/>
                  </a:lnTo>
                  <a:lnTo>
                    <a:pt x="666750" y="430529"/>
                  </a:lnTo>
                  <a:lnTo>
                    <a:pt x="687070" y="402589"/>
                  </a:lnTo>
                  <a:lnTo>
                    <a:pt x="715009" y="368300"/>
                  </a:lnTo>
                  <a:lnTo>
                    <a:pt x="736600" y="341629"/>
                  </a:lnTo>
                  <a:lnTo>
                    <a:pt x="756920" y="313689"/>
                  </a:lnTo>
                  <a:lnTo>
                    <a:pt x="777240" y="287020"/>
                  </a:lnTo>
                  <a:lnTo>
                    <a:pt x="805179" y="259079"/>
                  </a:lnTo>
                  <a:lnTo>
                    <a:pt x="826770" y="238760"/>
                  </a:lnTo>
                  <a:lnTo>
                    <a:pt x="847090" y="210820"/>
                  </a:lnTo>
                  <a:lnTo>
                    <a:pt x="868679" y="190500"/>
                  </a:lnTo>
                  <a:lnTo>
                    <a:pt x="889000" y="170179"/>
                  </a:lnTo>
                  <a:lnTo>
                    <a:pt x="916940" y="149860"/>
                  </a:lnTo>
                  <a:lnTo>
                    <a:pt x="937259" y="129539"/>
                  </a:lnTo>
                  <a:lnTo>
                    <a:pt x="958850" y="115570"/>
                  </a:lnTo>
                  <a:lnTo>
                    <a:pt x="979170" y="95250"/>
                  </a:lnTo>
                  <a:lnTo>
                    <a:pt x="999490" y="81279"/>
                  </a:lnTo>
                  <a:lnTo>
                    <a:pt x="1027429" y="68579"/>
                  </a:lnTo>
                  <a:lnTo>
                    <a:pt x="1049020" y="54610"/>
                  </a:lnTo>
                  <a:lnTo>
                    <a:pt x="1069340" y="40639"/>
                  </a:lnTo>
                  <a:lnTo>
                    <a:pt x="1090929" y="33020"/>
                  </a:lnTo>
                  <a:lnTo>
                    <a:pt x="1117600" y="20320"/>
                  </a:lnTo>
                  <a:lnTo>
                    <a:pt x="1139190" y="12700"/>
                  </a:lnTo>
                  <a:lnTo>
                    <a:pt x="1159509" y="6350"/>
                  </a:lnTo>
                  <a:lnTo>
                    <a:pt x="1181100" y="6350"/>
                  </a:lnTo>
                  <a:lnTo>
                    <a:pt x="1201420" y="0"/>
                  </a:lnTo>
                  <a:lnTo>
                    <a:pt x="1311909" y="0"/>
                  </a:lnTo>
                  <a:lnTo>
                    <a:pt x="1339850" y="6350"/>
                  </a:lnTo>
                  <a:lnTo>
                    <a:pt x="1361440" y="12700"/>
                  </a:lnTo>
                  <a:lnTo>
                    <a:pt x="1381759" y="20320"/>
                  </a:lnTo>
                  <a:lnTo>
                    <a:pt x="1403350" y="26670"/>
                  </a:lnTo>
                  <a:lnTo>
                    <a:pt x="1430020" y="33020"/>
                  </a:lnTo>
                  <a:lnTo>
                    <a:pt x="1451609" y="46989"/>
                  </a:lnTo>
                  <a:lnTo>
                    <a:pt x="1471929" y="60960"/>
                  </a:lnTo>
                  <a:lnTo>
                    <a:pt x="1493520" y="68579"/>
                  </a:lnTo>
                  <a:lnTo>
                    <a:pt x="1513840" y="88900"/>
                  </a:lnTo>
                  <a:lnTo>
                    <a:pt x="1541779" y="101600"/>
                  </a:lnTo>
                  <a:lnTo>
                    <a:pt x="1562100" y="115570"/>
                  </a:lnTo>
                  <a:lnTo>
                    <a:pt x="1583690" y="135889"/>
                  </a:lnTo>
                  <a:lnTo>
                    <a:pt x="1604009" y="156210"/>
                  </a:lnTo>
                  <a:lnTo>
                    <a:pt x="1631950" y="177800"/>
                  </a:lnTo>
                </a:path>
              </a:pathLst>
            </a:custGeom>
            <a:ln w="50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24"/>
            <p:cNvSpPr/>
            <p:nvPr/>
          </p:nvSpPr>
          <p:spPr>
            <a:xfrm>
              <a:off x="8836659" y="2326639"/>
              <a:ext cx="820419" cy="641350"/>
            </a:xfrm>
            <a:custGeom>
              <a:avLst/>
              <a:gdLst/>
              <a:ahLst/>
              <a:cxnLst/>
              <a:rect l="l" t="t" r="r" b="b"/>
              <a:pathLst>
                <a:path w="820420" h="641350">
                  <a:moveTo>
                    <a:pt x="0" y="641350"/>
                  </a:moveTo>
                  <a:lnTo>
                    <a:pt x="0" y="0"/>
                  </a:lnTo>
                  <a:lnTo>
                    <a:pt x="820420" y="0"/>
                  </a:lnTo>
                  <a:lnTo>
                    <a:pt x="820420" y="641350"/>
                  </a:lnTo>
                  <a:lnTo>
                    <a:pt x="0" y="64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25"/>
            <p:cNvSpPr/>
            <p:nvPr/>
          </p:nvSpPr>
          <p:spPr>
            <a:xfrm>
              <a:off x="8836659" y="2326639"/>
              <a:ext cx="820419" cy="641350"/>
            </a:xfrm>
            <a:custGeom>
              <a:avLst/>
              <a:gdLst/>
              <a:ahLst/>
              <a:cxnLst/>
              <a:rect l="l" t="t" r="r" b="b"/>
              <a:pathLst>
                <a:path w="820420" h="641350">
                  <a:moveTo>
                    <a:pt x="0" y="641350"/>
                  </a:moveTo>
                  <a:lnTo>
                    <a:pt x="0" y="0"/>
                  </a:lnTo>
                  <a:lnTo>
                    <a:pt x="820420" y="0"/>
                  </a:lnTo>
                  <a:lnTo>
                    <a:pt x="820420" y="641350"/>
                  </a:lnTo>
                  <a:lnTo>
                    <a:pt x="0" y="641350"/>
                  </a:lnTo>
                  <a:close/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26"/>
            <p:cNvSpPr/>
            <p:nvPr/>
          </p:nvSpPr>
          <p:spPr>
            <a:xfrm>
              <a:off x="8836659" y="2326639"/>
              <a:ext cx="820419" cy="0"/>
            </a:xfrm>
            <a:custGeom>
              <a:avLst/>
              <a:gdLst/>
              <a:ahLst/>
              <a:cxnLst/>
              <a:rect l="l" t="t" r="r" b="b"/>
              <a:pathLst>
                <a:path w="820420">
                  <a:moveTo>
                    <a:pt x="0" y="0"/>
                  </a:moveTo>
                  <a:lnTo>
                    <a:pt x="82042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27"/>
            <p:cNvSpPr/>
            <p:nvPr/>
          </p:nvSpPr>
          <p:spPr>
            <a:xfrm>
              <a:off x="8836659" y="2967989"/>
              <a:ext cx="820419" cy="0"/>
            </a:xfrm>
            <a:custGeom>
              <a:avLst/>
              <a:gdLst/>
              <a:ahLst/>
              <a:cxnLst/>
              <a:rect l="l" t="t" r="r" b="b"/>
              <a:pathLst>
                <a:path w="820420">
                  <a:moveTo>
                    <a:pt x="0" y="0"/>
                  </a:moveTo>
                  <a:lnTo>
                    <a:pt x="82042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28"/>
            <p:cNvSpPr/>
            <p:nvPr/>
          </p:nvSpPr>
          <p:spPr>
            <a:xfrm>
              <a:off x="9657080" y="2326639"/>
              <a:ext cx="0" cy="641350"/>
            </a:xfrm>
            <a:custGeom>
              <a:avLst/>
              <a:gdLst/>
              <a:ahLst/>
              <a:cxnLst/>
              <a:rect l="l" t="t" r="r" b="b"/>
              <a:pathLst>
                <a:path h="641350">
                  <a:moveTo>
                    <a:pt x="0" y="0"/>
                  </a:moveTo>
                  <a:lnTo>
                    <a:pt x="0" y="64135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29"/>
            <p:cNvSpPr/>
            <p:nvPr/>
          </p:nvSpPr>
          <p:spPr>
            <a:xfrm>
              <a:off x="8836659" y="2326639"/>
              <a:ext cx="0" cy="641350"/>
            </a:xfrm>
            <a:custGeom>
              <a:avLst/>
              <a:gdLst/>
              <a:ahLst/>
              <a:cxnLst/>
              <a:rect l="l" t="t" r="r" b="b"/>
              <a:pathLst>
                <a:path h="641350">
                  <a:moveTo>
                    <a:pt x="0" y="0"/>
                  </a:moveTo>
                  <a:lnTo>
                    <a:pt x="0" y="641350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30"/>
            <p:cNvSpPr/>
            <p:nvPr/>
          </p:nvSpPr>
          <p:spPr>
            <a:xfrm>
              <a:off x="8906509" y="2442210"/>
              <a:ext cx="382270" cy="0"/>
            </a:xfrm>
            <a:custGeom>
              <a:avLst/>
              <a:gdLst/>
              <a:ahLst/>
              <a:cxnLst/>
              <a:rect l="l" t="t" r="r" b="b"/>
              <a:pathLst>
                <a:path w="382270">
                  <a:moveTo>
                    <a:pt x="0" y="0"/>
                  </a:moveTo>
                  <a:lnTo>
                    <a:pt x="382270" y="0"/>
                  </a:lnTo>
                </a:path>
              </a:pathLst>
            </a:custGeom>
            <a:ln w="50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31"/>
            <p:cNvSpPr/>
            <p:nvPr/>
          </p:nvSpPr>
          <p:spPr>
            <a:xfrm>
              <a:off x="8906509" y="2646679"/>
              <a:ext cx="382270" cy="0"/>
            </a:xfrm>
            <a:custGeom>
              <a:avLst/>
              <a:gdLst/>
              <a:ahLst/>
              <a:cxnLst/>
              <a:rect l="l" t="t" r="r" b="b"/>
              <a:pathLst>
                <a:path w="382270">
                  <a:moveTo>
                    <a:pt x="0" y="0"/>
                  </a:moveTo>
                  <a:lnTo>
                    <a:pt x="382270" y="0"/>
                  </a:lnTo>
                </a:path>
              </a:pathLst>
            </a:custGeom>
            <a:ln w="5080">
              <a:solidFill>
                <a:srgbClr val="007E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32"/>
            <p:cNvSpPr/>
            <p:nvPr/>
          </p:nvSpPr>
          <p:spPr>
            <a:xfrm>
              <a:off x="8906509" y="2844800"/>
              <a:ext cx="382270" cy="0"/>
            </a:xfrm>
            <a:custGeom>
              <a:avLst/>
              <a:gdLst/>
              <a:ahLst/>
              <a:cxnLst/>
              <a:rect l="l" t="t" r="r" b="b"/>
              <a:pathLst>
                <a:path w="382270">
                  <a:moveTo>
                    <a:pt x="0" y="0"/>
                  </a:moveTo>
                  <a:lnTo>
                    <a:pt x="382270" y="0"/>
                  </a:lnTo>
                </a:path>
              </a:pathLst>
            </a:custGeom>
            <a:ln w="50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36"/>
            <p:cNvSpPr txBox="1"/>
            <p:nvPr/>
          </p:nvSpPr>
          <p:spPr>
            <a:xfrm>
              <a:off x="4922520" y="4416386"/>
              <a:ext cx="315595" cy="2984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155"/>
                </a:lnSpc>
              </a:pPr>
              <a:r>
                <a:rPr sz="1250" spc="-165" dirty="0">
                  <a:latin typeface="Arial"/>
                  <a:cs typeface="Arial"/>
                </a:rPr>
                <a:t>- </a:t>
              </a:r>
              <a:r>
                <a:rPr sz="1250" spc="-330" dirty="0">
                  <a:latin typeface="Arial"/>
                  <a:cs typeface="Arial"/>
                </a:rPr>
                <a:t>V</a:t>
              </a:r>
              <a:r>
                <a:rPr sz="1250" spc="-40" dirty="0">
                  <a:latin typeface="Arial"/>
                  <a:cs typeface="Arial"/>
                </a:rPr>
                <a:t> </a:t>
              </a:r>
              <a:r>
                <a:rPr sz="1250" spc="-275" dirty="0">
                  <a:latin typeface="Arial"/>
                  <a:cs typeface="Arial"/>
                </a:rPr>
                <a:t>o</a:t>
              </a:r>
              <a:endParaRPr sz="1250" dirty="0">
                <a:latin typeface="Arial"/>
                <a:cs typeface="Arial"/>
              </a:endParaRPr>
            </a:p>
            <a:p>
              <a:pPr marR="5080" algn="r">
                <a:lnSpc>
                  <a:spcPts val="1215"/>
                </a:lnSpc>
              </a:pPr>
              <a:r>
                <a:rPr sz="1300" spc="-305" dirty="0">
                  <a:latin typeface="Arial"/>
                  <a:cs typeface="Arial"/>
                </a:rPr>
                <a:t>0</a:t>
              </a:r>
              <a:endParaRPr sz="1300" dirty="0">
                <a:latin typeface="Arial"/>
                <a:cs typeface="Arial"/>
              </a:endParaRPr>
            </a:p>
          </p:txBody>
        </p:sp>
        <p:sp>
          <p:nvSpPr>
            <p:cNvPr id="113" name="object 137"/>
            <p:cNvSpPr txBox="1"/>
            <p:nvPr/>
          </p:nvSpPr>
          <p:spPr>
            <a:xfrm>
              <a:off x="6200140" y="4525606"/>
              <a:ext cx="217804" cy="1892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spc="-305" dirty="0">
                  <a:latin typeface="Arial"/>
                  <a:cs typeface="Arial"/>
                </a:rPr>
                <a:t>0</a:t>
              </a:r>
              <a:r>
                <a:rPr sz="1300" spc="-80" dirty="0">
                  <a:latin typeface="Arial"/>
                  <a:cs typeface="Arial"/>
                </a:rPr>
                <a:t> </a:t>
              </a:r>
              <a:r>
                <a:rPr sz="1300" spc="-155" dirty="0">
                  <a:latin typeface="Arial"/>
                  <a:cs typeface="Arial"/>
                </a:rPr>
                <a:t>.</a:t>
              </a:r>
              <a:r>
                <a:rPr sz="1300" spc="-195" dirty="0">
                  <a:latin typeface="Arial"/>
                  <a:cs typeface="Arial"/>
                </a:rPr>
                <a:t> </a:t>
              </a:r>
              <a:r>
                <a:rPr sz="1300" spc="-305" dirty="0">
                  <a:latin typeface="Arial"/>
                  <a:cs typeface="Arial"/>
                </a:rPr>
                <a:t>5</a:t>
              </a:r>
              <a:endParaRPr sz="1300" dirty="0">
                <a:latin typeface="Arial"/>
                <a:cs typeface="Arial"/>
              </a:endParaRPr>
            </a:p>
          </p:txBody>
        </p:sp>
        <p:sp>
          <p:nvSpPr>
            <p:cNvPr id="114" name="object 138"/>
            <p:cNvSpPr txBox="1"/>
            <p:nvPr/>
          </p:nvSpPr>
          <p:spPr>
            <a:xfrm>
              <a:off x="7387590" y="4525606"/>
              <a:ext cx="79375" cy="1892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spc="-305" dirty="0">
                  <a:latin typeface="Arial"/>
                  <a:cs typeface="Arial"/>
                </a:rPr>
                <a:t>1</a:t>
              </a:r>
              <a:endParaRPr sz="1300" dirty="0">
                <a:latin typeface="Arial"/>
                <a:cs typeface="Arial"/>
              </a:endParaRPr>
            </a:p>
          </p:txBody>
        </p:sp>
        <p:sp>
          <p:nvSpPr>
            <p:cNvPr id="115" name="object 139"/>
            <p:cNvSpPr txBox="1"/>
            <p:nvPr/>
          </p:nvSpPr>
          <p:spPr>
            <a:xfrm>
              <a:off x="8435340" y="4525606"/>
              <a:ext cx="219075" cy="1892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spc="-305" dirty="0">
                  <a:latin typeface="Arial"/>
                  <a:cs typeface="Arial"/>
                </a:rPr>
                <a:t>1</a:t>
              </a:r>
              <a:r>
                <a:rPr sz="1300" spc="-80" dirty="0">
                  <a:latin typeface="Arial"/>
                  <a:cs typeface="Arial"/>
                </a:rPr>
                <a:t> </a:t>
              </a:r>
              <a:r>
                <a:rPr sz="1300" spc="-155" dirty="0">
                  <a:latin typeface="Arial"/>
                  <a:cs typeface="Arial"/>
                </a:rPr>
                <a:t>.</a:t>
              </a:r>
              <a:r>
                <a:rPr sz="1300" spc="-185" dirty="0">
                  <a:latin typeface="Arial"/>
                  <a:cs typeface="Arial"/>
                </a:rPr>
                <a:t> </a:t>
              </a:r>
              <a:r>
                <a:rPr sz="1300" spc="-305" dirty="0">
                  <a:latin typeface="Arial"/>
                  <a:cs typeface="Arial"/>
                </a:rPr>
                <a:t>5</a:t>
              </a:r>
              <a:endParaRPr sz="1300" dirty="0">
                <a:latin typeface="Arial"/>
                <a:cs typeface="Arial"/>
              </a:endParaRPr>
            </a:p>
          </p:txBody>
        </p:sp>
        <p:sp>
          <p:nvSpPr>
            <p:cNvPr id="116" name="object 140"/>
            <p:cNvSpPr txBox="1"/>
            <p:nvPr/>
          </p:nvSpPr>
          <p:spPr>
            <a:xfrm>
              <a:off x="9622790" y="4525606"/>
              <a:ext cx="79375" cy="1892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spc="-305" dirty="0">
                  <a:latin typeface="Arial"/>
                  <a:cs typeface="Arial"/>
                </a:rPr>
                <a:t>2</a:t>
              </a:r>
              <a:endParaRPr sz="1300" dirty="0">
                <a:latin typeface="Arial"/>
                <a:cs typeface="Arial"/>
              </a:endParaRPr>
            </a:p>
          </p:txBody>
        </p:sp>
        <p:sp>
          <p:nvSpPr>
            <p:cNvPr id="117" name="object 141"/>
            <p:cNvSpPr txBox="1"/>
            <p:nvPr/>
          </p:nvSpPr>
          <p:spPr>
            <a:xfrm>
              <a:off x="5082540" y="3070186"/>
              <a:ext cx="79375" cy="1892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spc="-305" dirty="0">
                  <a:latin typeface="Arial"/>
                  <a:cs typeface="Arial"/>
                </a:rPr>
                <a:t>0</a:t>
              </a:r>
              <a:endParaRPr sz="1300" dirty="0">
                <a:latin typeface="Arial"/>
                <a:cs typeface="Arial"/>
              </a:endParaRPr>
            </a:p>
          </p:txBody>
        </p:sp>
        <p:sp>
          <p:nvSpPr>
            <p:cNvPr id="118" name="object 142"/>
            <p:cNvSpPr txBox="1"/>
            <p:nvPr/>
          </p:nvSpPr>
          <p:spPr>
            <a:xfrm>
              <a:off x="9317990" y="2325966"/>
              <a:ext cx="189865" cy="6057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spc="-365" dirty="0">
                  <a:latin typeface="Arial"/>
                  <a:cs typeface="Arial"/>
                </a:rPr>
                <a:t>E</a:t>
              </a:r>
              <a:r>
                <a:rPr sz="1300" spc="-5" dirty="0">
                  <a:latin typeface="Arial"/>
                  <a:cs typeface="Arial"/>
                </a:rPr>
                <a:t> </a:t>
              </a:r>
              <a:r>
                <a:rPr sz="1300" spc="-305" dirty="0">
                  <a:latin typeface="Arial"/>
                  <a:cs typeface="Arial"/>
                </a:rPr>
                <a:t>1</a:t>
              </a:r>
              <a:endParaRPr sz="13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60"/>
                </a:spcBef>
              </a:pPr>
              <a:r>
                <a:rPr sz="1250" spc="-330" dirty="0">
                  <a:latin typeface="Arial"/>
                  <a:cs typeface="Arial"/>
                </a:rPr>
                <a:t>E</a:t>
              </a:r>
              <a:r>
                <a:rPr sz="1250" spc="10" dirty="0">
                  <a:latin typeface="Arial"/>
                  <a:cs typeface="Arial"/>
                </a:rPr>
                <a:t> </a:t>
              </a:r>
              <a:r>
                <a:rPr sz="1250" spc="-275" dirty="0">
                  <a:latin typeface="Arial"/>
                  <a:cs typeface="Arial"/>
                </a:rPr>
                <a:t>2</a:t>
              </a:r>
              <a:endParaRPr sz="125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250" spc="-330" dirty="0">
                  <a:latin typeface="Arial"/>
                  <a:cs typeface="Arial"/>
                </a:rPr>
                <a:t>E</a:t>
              </a:r>
              <a:r>
                <a:rPr sz="1250" spc="10" dirty="0">
                  <a:latin typeface="Arial"/>
                  <a:cs typeface="Arial"/>
                </a:rPr>
                <a:t> </a:t>
              </a:r>
              <a:r>
                <a:rPr sz="1250" spc="-275" dirty="0">
                  <a:latin typeface="Arial"/>
                  <a:cs typeface="Arial"/>
                </a:rPr>
                <a:t>3</a:t>
              </a:r>
              <a:endParaRPr sz="1250" dirty="0">
                <a:latin typeface="Arial"/>
                <a:cs typeface="Arial"/>
              </a:endParaRPr>
            </a:p>
          </p:txBody>
        </p:sp>
        <p:sp>
          <p:nvSpPr>
            <p:cNvPr id="119" name="object 149"/>
            <p:cNvSpPr txBox="1"/>
            <p:nvPr/>
          </p:nvSpPr>
          <p:spPr>
            <a:xfrm>
              <a:off x="4577079" y="1725256"/>
              <a:ext cx="746761" cy="2484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-15" dirty="0">
                  <a:latin typeface="Arial"/>
                  <a:cs typeface="Arial"/>
                </a:rPr>
                <a:t>E</a:t>
              </a:r>
              <a:r>
                <a:rPr sz="1600" spc="65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(</a:t>
              </a:r>
              <a:r>
                <a:rPr sz="1600" dirty="0">
                  <a:latin typeface="Arial"/>
                  <a:cs typeface="Arial"/>
                </a:rPr>
                <a:t>t</a:t>
              </a:r>
              <a:r>
                <a:rPr sz="1600" spc="65" dirty="0">
                  <a:latin typeface="Arial"/>
                  <a:cs typeface="Arial"/>
                </a:rPr>
                <a:t>)</a:t>
              </a:r>
              <a:r>
                <a:rPr sz="1875" spc="-494" baseline="17777" dirty="0">
                  <a:latin typeface="Arial"/>
                  <a:cs typeface="Arial"/>
                </a:rPr>
                <a:t>V</a:t>
              </a:r>
              <a:r>
                <a:rPr sz="1875" spc="-60" baseline="17777" dirty="0">
                  <a:latin typeface="Arial"/>
                  <a:cs typeface="Arial"/>
                </a:rPr>
                <a:t> </a:t>
              </a:r>
              <a:r>
                <a:rPr sz="1875" spc="-412" baseline="17777" dirty="0">
                  <a:latin typeface="Arial"/>
                  <a:cs typeface="Arial"/>
                </a:rPr>
                <a:t>o</a:t>
              </a:r>
              <a:endParaRPr sz="1875" baseline="17777" dirty="0">
                <a:latin typeface="Arial"/>
                <a:cs typeface="Arial"/>
              </a:endParaRPr>
            </a:p>
          </p:txBody>
        </p:sp>
        <p:sp>
          <p:nvSpPr>
            <p:cNvPr id="120" name="object 155"/>
            <p:cNvSpPr txBox="1"/>
            <p:nvPr/>
          </p:nvSpPr>
          <p:spPr>
            <a:xfrm>
              <a:off x="9796780" y="4512754"/>
              <a:ext cx="216535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-5" dirty="0">
                  <a:latin typeface="Arial"/>
                  <a:cs typeface="Arial"/>
                </a:rPr>
                <a:t>(</a:t>
              </a:r>
              <a:r>
                <a:rPr sz="1600" spc="-10" dirty="0">
                  <a:latin typeface="Arial"/>
                  <a:cs typeface="Arial"/>
                </a:rPr>
                <a:t>t</a:t>
              </a:r>
              <a:r>
                <a:rPr sz="1600" dirty="0"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121" name="object 156"/>
            <p:cNvSpPr txBox="1"/>
            <p:nvPr/>
          </p:nvSpPr>
          <p:spPr>
            <a:xfrm>
              <a:off x="4712970" y="1877873"/>
              <a:ext cx="91440" cy="1435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15" dirty="0">
                  <a:latin typeface="Arial"/>
                  <a:cs typeface="Arial"/>
                </a:rPr>
                <a:t>n</a:t>
              </a:r>
              <a:endParaRPr sz="900" dirty="0">
                <a:latin typeface="Arial"/>
                <a:cs typeface="Arial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253254" y="4627789"/>
            <a:ext cx="1910577" cy="1679122"/>
            <a:chOff x="5649733" y="5057140"/>
            <a:chExt cx="1910577" cy="1679122"/>
          </a:xfrm>
        </p:grpSpPr>
        <p:sp>
          <p:nvSpPr>
            <p:cNvPr id="123" name="object 166"/>
            <p:cNvSpPr/>
            <p:nvPr/>
          </p:nvSpPr>
          <p:spPr>
            <a:xfrm>
              <a:off x="7397750" y="5773420"/>
              <a:ext cx="162560" cy="107950"/>
            </a:xfrm>
            <a:custGeom>
              <a:avLst/>
              <a:gdLst/>
              <a:ahLst/>
              <a:cxnLst/>
              <a:rect l="l" t="t" r="r" b="b"/>
              <a:pathLst>
                <a:path w="162559" h="107950">
                  <a:moveTo>
                    <a:pt x="0" y="0"/>
                  </a:moveTo>
                  <a:lnTo>
                    <a:pt x="0" y="107949"/>
                  </a:lnTo>
                  <a:lnTo>
                    <a:pt x="162559" y="53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67"/>
            <p:cNvSpPr/>
            <p:nvPr/>
          </p:nvSpPr>
          <p:spPr>
            <a:xfrm>
              <a:off x="6479540" y="5826759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1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68"/>
            <p:cNvSpPr/>
            <p:nvPr/>
          </p:nvSpPr>
          <p:spPr>
            <a:xfrm>
              <a:off x="5726429" y="6441440"/>
              <a:ext cx="121920" cy="123189"/>
            </a:xfrm>
            <a:custGeom>
              <a:avLst/>
              <a:gdLst/>
              <a:ahLst/>
              <a:cxnLst/>
              <a:rect l="l" t="t" r="r" b="b"/>
              <a:pathLst>
                <a:path w="121920" h="123190">
                  <a:moveTo>
                    <a:pt x="48260" y="0"/>
                  </a:moveTo>
                  <a:lnTo>
                    <a:pt x="43180" y="2540"/>
                  </a:lnTo>
                  <a:lnTo>
                    <a:pt x="43180" y="3810"/>
                  </a:lnTo>
                  <a:lnTo>
                    <a:pt x="0" y="114300"/>
                  </a:lnTo>
                  <a:lnTo>
                    <a:pt x="0" y="118110"/>
                  </a:lnTo>
                  <a:lnTo>
                    <a:pt x="1270" y="120650"/>
                  </a:lnTo>
                  <a:lnTo>
                    <a:pt x="3810" y="123190"/>
                  </a:lnTo>
                  <a:lnTo>
                    <a:pt x="7620" y="121920"/>
                  </a:lnTo>
                  <a:lnTo>
                    <a:pt x="118110" y="80010"/>
                  </a:lnTo>
                  <a:lnTo>
                    <a:pt x="121920" y="76200"/>
                  </a:lnTo>
                  <a:lnTo>
                    <a:pt x="121920" y="72390"/>
                  </a:lnTo>
                  <a:lnTo>
                    <a:pt x="120650" y="69850"/>
                  </a:lnTo>
                  <a:lnTo>
                    <a:pt x="52070" y="2540"/>
                  </a:lnTo>
                  <a:lnTo>
                    <a:pt x="50800" y="1270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69"/>
            <p:cNvSpPr/>
            <p:nvPr/>
          </p:nvSpPr>
          <p:spPr>
            <a:xfrm>
              <a:off x="5795009" y="5814059"/>
              <a:ext cx="681990" cy="680720"/>
            </a:xfrm>
            <a:custGeom>
              <a:avLst/>
              <a:gdLst/>
              <a:ahLst/>
              <a:cxnLst/>
              <a:rect l="l" t="t" r="r" b="b"/>
              <a:pathLst>
                <a:path w="681989" h="680720">
                  <a:moveTo>
                    <a:pt x="0" y="680719"/>
                  </a:moveTo>
                  <a:lnTo>
                    <a:pt x="681989" y="0"/>
                  </a:lnTo>
                  <a:lnTo>
                    <a:pt x="681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70"/>
            <p:cNvSpPr/>
            <p:nvPr/>
          </p:nvSpPr>
          <p:spPr>
            <a:xfrm>
              <a:off x="5726429" y="5057140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8890" y="0"/>
                  </a:moveTo>
                  <a:lnTo>
                    <a:pt x="3810" y="0"/>
                  </a:lnTo>
                  <a:lnTo>
                    <a:pt x="1270" y="127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43180" y="118110"/>
                  </a:lnTo>
                  <a:lnTo>
                    <a:pt x="43180" y="120650"/>
                  </a:lnTo>
                  <a:lnTo>
                    <a:pt x="45720" y="121920"/>
                  </a:lnTo>
                  <a:lnTo>
                    <a:pt x="50800" y="121920"/>
                  </a:lnTo>
                  <a:lnTo>
                    <a:pt x="121920" y="50800"/>
                  </a:lnTo>
                  <a:lnTo>
                    <a:pt x="121920" y="45720"/>
                  </a:lnTo>
                  <a:lnTo>
                    <a:pt x="119380" y="43180"/>
                  </a:lnTo>
                  <a:lnTo>
                    <a:pt x="118110" y="431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71"/>
            <p:cNvSpPr/>
            <p:nvPr/>
          </p:nvSpPr>
          <p:spPr>
            <a:xfrm>
              <a:off x="5795009" y="5126990"/>
              <a:ext cx="681990" cy="680720"/>
            </a:xfrm>
            <a:custGeom>
              <a:avLst/>
              <a:gdLst/>
              <a:ahLst/>
              <a:cxnLst/>
              <a:rect l="l" t="t" r="r" b="b"/>
              <a:pathLst>
                <a:path w="681989" h="680720">
                  <a:moveTo>
                    <a:pt x="681989" y="6807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72"/>
            <p:cNvSpPr txBox="1"/>
            <p:nvPr/>
          </p:nvSpPr>
          <p:spPr>
            <a:xfrm>
              <a:off x="7146306" y="5984421"/>
              <a:ext cx="17843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15" dirty="0">
                  <a:latin typeface="Arial"/>
                  <a:cs typeface="Arial"/>
                </a:rPr>
                <a:t>E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30" name="object 173"/>
            <p:cNvSpPr txBox="1"/>
            <p:nvPr/>
          </p:nvSpPr>
          <p:spPr>
            <a:xfrm>
              <a:off x="7321550" y="6146453"/>
              <a:ext cx="99060" cy="157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spc="-10" dirty="0">
                  <a:latin typeface="Arial"/>
                  <a:cs typeface="Arial"/>
                </a:rPr>
                <a:t>1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31" name="object 174"/>
            <p:cNvSpPr txBox="1"/>
            <p:nvPr/>
          </p:nvSpPr>
          <p:spPr>
            <a:xfrm>
              <a:off x="5981446" y="6425112"/>
              <a:ext cx="251460" cy="3111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750"/>
                </a:lnSpc>
              </a:pPr>
              <a:r>
                <a:rPr sz="1800" spc="-15" dirty="0">
                  <a:latin typeface="Arial"/>
                  <a:cs typeface="Arial"/>
                </a:rPr>
                <a:t>E</a:t>
              </a:r>
              <a:endParaRPr sz="1800" dirty="0">
                <a:latin typeface="Arial"/>
                <a:cs typeface="Arial"/>
              </a:endParaRPr>
            </a:p>
            <a:p>
              <a:pPr marL="165100">
                <a:lnSpc>
                  <a:spcPts val="850"/>
                </a:lnSpc>
              </a:pPr>
              <a:r>
                <a:rPr sz="1050" spc="-10" dirty="0">
                  <a:latin typeface="Arial"/>
                  <a:cs typeface="Arial"/>
                </a:rPr>
                <a:t>2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32" name="object 175"/>
            <p:cNvSpPr txBox="1"/>
            <p:nvPr/>
          </p:nvSpPr>
          <p:spPr>
            <a:xfrm>
              <a:off x="5649733" y="5379772"/>
              <a:ext cx="251460" cy="3111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750"/>
                </a:lnSpc>
              </a:pPr>
              <a:r>
                <a:rPr sz="1800" spc="-15" dirty="0">
                  <a:latin typeface="Arial"/>
                  <a:cs typeface="Arial"/>
                </a:rPr>
                <a:t>E</a:t>
              </a:r>
              <a:endParaRPr sz="1800" dirty="0">
                <a:latin typeface="Arial"/>
                <a:cs typeface="Arial"/>
              </a:endParaRPr>
            </a:p>
            <a:p>
              <a:pPr marL="165100">
                <a:lnSpc>
                  <a:spcPts val="850"/>
                </a:lnSpc>
              </a:pPr>
              <a:r>
                <a:rPr sz="1050" spc="-10" dirty="0">
                  <a:latin typeface="Arial"/>
                  <a:cs typeface="Arial"/>
                </a:rPr>
                <a:t>3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33" name="object 176"/>
            <p:cNvSpPr txBox="1"/>
            <p:nvPr/>
          </p:nvSpPr>
          <p:spPr>
            <a:xfrm>
              <a:off x="5693410" y="5172892"/>
              <a:ext cx="131031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latin typeface="Arial"/>
                  <a:cs typeface="Arial"/>
                </a:rPr>
                <a:t>^</a:t>
              </a:r>
            </a:p>
          </p:txBody>
        </p:sp>
        <p:sp>
          <p:nvSpPr>
            <p:cNvPr id="134" name="object 177"/>
            <p:cNvSpPr txBox="1"/>
            <p:nvPr/>
          </p:nvSpPr>
          <p:spPr>
            <a:xfrm>
              <a:off x="6003289" y="6249795"/>
              <a:ext cx="13271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latin typeface="Arial"/>
                  <a:cs typeface="Arial"/>
                </a:rPr>
                <a:t>^</a:t>
              </a:r>
            </a:p>
          </p:txBody>
        </p:sp>
        <p:sp>
          <p:nvSpPr>
            <p:cNvPr id="135" name="object 178"/>
            <p:cNvSpPr txBox="1"/>
            <p:nvPr/>
          </p:nvSpPr>
          <p:spPr>
            <a:xfrm>
              <a:off x="7204709" y="5857421"/>
              <a:ext cx="13271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latin typeface="Arial"/>
                  <a:cs typeface="Arial"/>
                </a:rPr>
                <a:t>^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574014" y="4512973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>
              <a:spcBef>
                <a:spcPts val="0"/>
              </a:spcBef>
              <a:spcAft>
                <a:spcPts val="0"/>
              </a:spcAft>
            </a:pPr>
            <a:r>
              <a:rPr lang="el-GR" b="1" dirty="0">
                <a:latin typeface="+mn-lt"/>
                <a:ea typeface="Andale Sans UI" pitchFamily="2"/>
                <a:cs typeface="Tahoma" pitchFamily="2"/>
              </a:rPr>
              <a:t>Φασιθέτες: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6559123" y="4965824"/>
                <a:ext cx="1709955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</m:acc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l-GR" i="1">
                              <a:latin typeface="Cambria Math"/>
                            </a:rPr>
                            <m:t>𝑗</m:t>
                          </m:r>
                          <m:r>
                            <a:rPr lang="el-GR" i="1" smtClean="0">
                              <a:latin typeface="Cambria Math"/>
                            </a:rPr>
                            <m:t>×</m:t>
                          </m:r>
                          <m:r>
                            <a:rPr lang="el-GR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l-GR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23" y="4965824"/>
                <a:ext cx="1709955" cy="378245"/>
              </a:xfrm>
              <a:prstGeom prst="rect">
                <a:avLst/>
              </a:prstGeom>
              <a:blipFill rotWithShape="1"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6559123" y="5398044"/>
                <a:ext cx="2034660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</m:acc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l-GR">
                              <a:latin typeface="Cambria Math"/>
                            </a:rPr>
                            <m:t>−</m:t>
                          </m:r>
                          <m:r>
                            <a:rPr lang="el-GR" i="1">
                              <a:latin typeface="Cambria Math"/>
                            </a:rPr>
                            <m:t>𝑗</m:t>
                          </m:r>
                          <m:r>
                            <a:rPr lang="el-GR" i="1" smtClean="0">
                              <a:latin typeface="Cambria Math"/>
                            </a:rPr>
                            <m:t>×</m:t>
                          </m:r>
                          <m:r>
                            <a:rPr lang="el-GR">
                              <a:latin typeface="Cambria Math"/>
                            </a:rPr>
                            <m:t>120</m:t>
                          </m:r>
                        </m:sup>
                      </m:sSup>
                    </m:oMath>
                  </m:oMathPara>
                </a14:m>
                <a:endParaRPr lang="el-GR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23" y="5398044"/>
                <a:ext cx="2034660" cy="378245"/>
              </a:xfrm>
              <a:prstGeom prst="rect">
                <a:avLst/>
              </a:prstGeom>
              <a:blipFill rotWithShape="1">
                <a:blip r:embed="rId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6559123" y="5844430"/>
                <a:ext cx="2034660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</m:acc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l-GR">
                              <a:latin typeface="Cambria Math"/>
                            </a:rPr>
                            <m:t>−</m:t>
                          </m:r>
                          <m:r>
                            <a:rPr lang="el-GR" i="1">
                              <a:latin typeface="Cambria Math"/>
                            </a:rPr>
                            <m:t>𝑗</m:t>
                          </m:r>
                          <m:r>
                            <a:rPr lang="el-GR" i="1" smtClean="0">
                              <a:latin typeface="Cambria Math"/>
                            </a:rPr>
                            <m:t>×</m:t>
                          </m:r>
                          <m:r>
                            <a:rPr lang="el-GR">
                              <a:latin typeface="Cambria Math"/>
                            </a:rPr>
                            <m:t>240</m:t>
                          </m:r>
                        </m:sup>
                      </m:sSup>
                    </m:oMath>
                  </m:oMathPara>
                </a14:m>
                <a:endParaRPr lang="el-GR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23" y="5844430"/>
                <a:ext cx="2034660" cy="378245"/>
              </a:xfrm>
              <a:prstGeom prst="rect">
                <a:avLst/>
              </a:prstGeom>
              <a:blipFill rotWithShape="1">
                <a:blip r:embed="rId6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4142568" y="6320096"/>
                <a:ext cx="4273332" cy="537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>
                    <a:latin typeface="+mj-lt"/>
                    <a:ea typeface="Andale Sans UI" pitchFamily="2"/>
                    <a:cs typeface="Tahoma" pitchFamily="2"/>
                  </a:rPr>
                  <a:t>Ισχύει</a:t>
                </a:r>
                <a:r>
                  <a:rPr lang="el-GR" sz="2000" dirty="0" smtClean="0">
                    <a:latin typeface="Arial" pitchFamily="18"/>
                    <a:ea typeface="Andale Sans UI" pitchFamily="2"/>
                    <a:cs typeface="Tahoma" pitchFamily="2"/>
                  </a:rPr>
                  <a:t>:</a:t>
                </a:r>
                <a:r>
                  <a:rPr lang="en-US" sz="2000" dirty="0" smtClean="0"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𝜋</m:t>
                        </m:r>
                        <m:r>
                          <a:rPr lang="el-GR" sz="2400">
                            <a:latin typeface="Cambria Math"/>
                          </a:rPr>
                          <m:t>−</m:t>
                        </m:r>
                        <m:r>
                          <a:rPr lang="el-GR" sz="2400" i="1">
                            <a:latin typeface="Cambria Math"/>
                          </a:rPr>
                          <m:t>𝑟𝑚𝑠</m:t>
                        </m:r>
                      </m:sub>
                    </m:sSub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l-GR" sz="24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40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l-GR" sz="2000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𝜑</m:t>
                        </m:r>
                        <m:r>
                          <a:rPr lang="el-GR" sz="2400">
                            <a:latin typeface="Cambria Math"/>
                          </a:rPr>
                          <m:t>−</m:t>
                        </m:r>
                        <m:r>
                          <a:rPr lang="el-GR" sz="2400" i="1">
                            <a:latin typeface="Cambria Math"/>
                          </a:rPr>
                          <m:t>𝑟𝑚𝑠</m:t>
                        </m:r>
                      </m:sub>
                    </m:sSub>
                  </m:oMath>
                </a14:m>
                <a:endParaRPr lang="el-GR" sz="2000" dirty="0"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68" y="6320096"/>
                <a:ext cx="4273332" cy="537904"/>
              </a:xfrm>
              <a:prstGeom prst="rect">
                <a:avLst/>
              </a:prstGeom>
              <a:blipFill rotWithShape="1">
                <a:blip r:embed="rId7"/>
                <a:stretch>
                  <a:fillRect l="-1569" b="-1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8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Ηλεκτρική ισχύς σε τριφασικά συμμετρικά </a:t>
            </a:r>
            <a:r>
              <a:rPr lang="el-GR" dirty="0" smtClean="0"/>
              <a:t>δίκτυα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>
                <a:solidFill>
                  <a:schemeClr val="tx1"/>
                </a:solidFill>
              </a:rPr>
              <a:t>Υπολογίζεται από το άθροισμα των επιμέρους ισχύων για κάθε φάση θεωρώντας ισοδύναμα φορτία ανά φάση</a:t>
            </a:r>
          </a:p>
          <a:p>
            <a:pPr>
              <a:buClr>
                <a:schemeClr val="tx1"/>
              </a:buClr>
            </a:pPr>
            <a:r>
              <a:rPr lang="el-GR" sz="2200" b="1" dirty="0">
                <a:solidFill>
                  <a:srgbClr val="820000"/>
                </a:solidFill>
              </a:rPr>
              <a:t>Φαινόμενη</a:t>
            </a:r>
            <a:r>
              <a:rPr lang="el-GR" sz="2200" dirty="0">
                <a:solidFill>
                  <a:schemeClr val="tx1"/>
                </a:solidFill>
              </a:rPr>
              <a:t> τριφασική ισχύς </a:t>
            </a:r>
            <a:r>
              <a:rPr lang="el-GR" sz="2200" dirty="0" smtClean="0">
                <a:solidFill>
                  <a:schemeClr val="tx1"/>
                </a:solidFill>
              </a:rPr>
              <a:t>S</a:t>
            </a:r>
            <a:r>
              <a:rPr lang="el-GR" sz="2200" baseline="-25000" dirty="0" smtClean="0"/>
              <a:t>3φ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l-GR" sz="2200" dirty="0" smtClean="0">
                <a:solidFill>
                  <a:schemeClr val="tx1"/>
                </a:solidFill>
              </a:rPr>
              <a:t>(</a:t>
            </a:r>
            <a:r>
              <a:rPr lang="el-GR" sz="2200" dirty="0">
                <a:solidFill>
                  <a:schemeClr val="tx1"/>
                </a:solidFill>
              </a:rPr>
              <a:t>VA)</a:t>
            </a:r>
          </a:p>
          <a:p>
            <a:pPr marL="0" lvl="0" indent="0">
              <a:buNone/>
            </a:pPr>
            <a:endParaRPr lang="el-GR" sz="2200" dirty="0">
              <a:solidFill>
                <a:schemeClr val="tx1"/>
              </a:solidFill>
            </a:endParaRPr>
          </a:p>
          <a:p>
            <a:pPr hangingPunct="0">
              <a:spcBef>
                <a:spcPts val="0"/>
              </a:spcBef>
            </a:pPr>
            <a:r>
              <a:rPr lang="el-GR" sz="2200" dirty="0" smtClean="0">
                <a:solidFill>
                  <a:schemeClr val="tx1"/>
                </a:solidFill>
                <a:ea typeface="Andale Sans UI" pitchFamily="2"/>
                <a:cs typeface="Tahoma" pitchFamily="2"/>
              </a:rPr>
              <a:t>Πραγματική ή </a:t>
            </a:r>
            <a:r>
              <a:rPr lang="el-GR" sz="2200" b="1" dirty="0" smtClean="0">
                <a:solidFill>
                  <a:srgbClr val="820000"/>
                </a:solidFill>
                <a:ea typeface="Andale Sans UI" pitchFamily="2"/>
                <a:cs typeface="Tahoma" pitchFamily="2"/>
              </a:rPr>
              <a:t>ενεργός </a:t>
            </a:r>
            <a:r>
              <a:rPr lang="el-GR" sz="2200" dirty="0" smtClean="0">
                <a:solidFill>
                  <a:schemeClr val="tx1"/>
                </a:solidFill>
                <a:ea typeface="Andale Sans UI" pitchFamily="2"/>
                <a:cs typeface="Tahoma" pitchFamily="2"/>
              </a:rPr>
              <a:t>τριφασική ισχύς P</a:t>
            </a:r>
            <a:r>
              <a:rPr lang="el-GR" sz="2200" baseline="-33000" dirty="0" smtClean="0">
                <a:solidFill>
                  <a:schemeClr val="tx1"/>
                </a:solidFill>
                <a:ea typeface="Andale Sans UI" pitchFamily="2"/>
                <a:cs typeface="Tahoma" pitchFamily="2"/>
              </a:rPr>
              <a:t>3φ</a:t>
            </a:r>
            <a:r>
              <a:rPr lang="el-GR" sz="2200" dirty="0" smtClean="0">
                <a:solidFill>
                  <a:schemeClr val="tx1"/>
                </a:solidFill>
                <a:ea typeface="Andale Sans UI" pitchFamily="2"/>
                <a:cs typeface="Tahoma" pitchFamily="2"/>
              </a:rPr>
              <a:t> (Watt)</a:t>
            </a:r>
            <a:endParaRPr lang="en-US" sz="2200" dirty="0" smtClean="0">
              <a:solidFill>
                <a:schemeClr val="tx1"/>
              </a:solidFill>
              <a:ea typeface="Andale Sans UI" pitchFamily="2"/>
              <a:cs typeface="Tahoma" pitchFamily="2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el-GR" sz="2200" dirty="0">
              <a:solidFill>
                <a:schemeClr val="tx1"/>
              </a:solidFill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el-GR" sz="2200" dirty="0" smtClean="0">
              <a:solidFill>
                <a:schemeClr val="tx1"/>
              </a:solidFill>
              <a:ea typeface="Andale Sans UI" pitchFamily="2"/>
              <a:cs typeface="Tahoma" pitchFamily="2"/>
            </a:endParaRPr>
          </a:p>
          <a:p>
            <a:pPr hangingPunct="0">
              <a:spcBef>
                <a:spcPts val="0"/>
              </a:spcBef>
            </a:pPr>
            <a:r>
              <a:rPr lang="el-GR" sz="2200" dirty="0" smtClean="0">
                <a:solidFill>
                  <a:schemeClr val="tx1"/>
                </a:solidFill>
                <a:ea typeface="Andale Sans UI" pitchFamily="2"/>
                <a:cs typeface="Tahoma" pitchFamily="2"/>
              </a:rPr>
              <a:t>Φανταστική </a:t>
            </a:r>
            <a:r>
              <a:rPr lang="el-GR" sz="2200" dirty="0">
                <a:solidFill>
                  <a:schemeClr val="tx1"/>
                </a:solidFill>
                <a:ea typeface="Andale Sans UI" pitchFamily="2"/>
                <a:cs typeface="Tahoma" pitchFamily="2"/>
              </a:rPr>
              <a:t>ή </a:t>
            </a:r>
            <a:r>
              <a:rPr lang="el-GR" sz="2200" b="1" dirty="0">
                <a:solidFill>
                  <a:srgbClr val="820000"/>
                </a:solidFill>
                <a:ea typeface="Andale Sans UI" pitchFamily="2"/>
                <a:cs typeface="Tahoma" pitchFamily="2"/>
              </a:rPr>
              <a:t>άεργος</a:t>
            </a:r>
            <a:r>
              <a:rPr lang="el-GR" sz="2200" dirty="0">
                <a:solidFill>
                  <a:schemeClr val="tx1"/>
                </a:solidFill>
                <a:ea typeface="Andale Sans UI" pitchFamily="2"/>
                <a:cs typeface="Tahoma" pitchFamily="2"/>
              </a:rPr>
              <a:t> τριφασική  ισχύς Q</a:t>
            </a:r>
            <a:r>
              <a:rPr lang="el-GR" sz="2200" baseline="-33000" dirty="0">
                <a:solidFill>
                  <a:schemeClr val="tx1"/>
                </a:solidFill>
                <a:ea typeface="Andale Sans UI" pitchFamily="2"/>
                <a:cs typeface="Tahoma" pitchFamily="2"/>
              </a:rPr>
              <a:t>3φ</a:t>
            </a:r>
            <a:r>
              <a:rPr lang="el-GR" sz="2200" dirty="0">
                <a:solidFill>
                  <a:schemeClr val="tx1"/>
                </a:solidFill>
                <a:ea typeface="Andale Sans UI" pitchFamily="2"/>
                <a:cs typeface="Tahoma" pitchFamily="2"/>
              </a:rPr>
              <a:t> (VAR</a:t>
            </a:r>
            <a:r>
              <a:rPr lang="el-GR" sz="2200" dirty="0" smtClean="0">
                <a:solidFill>
                  <a:schemeClr val="tx1"/>
                </a:solidFill>
                <a:ea typeface="Andale Sans UI" pitchFamily="2"/>
                <a:cs typeface="Tahoma" pitchFamily="2"/>
              </a:rPr>
              <a:t>)</a:t>
            </a:r>
            <a:endParaRPr lang="en-US" sz="2200" dirty="0" smtClean="0">
              <a:solidFill>
                <a:schemeClr val="tx1"/>
              </a:solidFill>
              <a:ea typeface="Andale Sans UI" pitchFamily="2"/>
              <a:cs typeface="Tahoma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el-GR" sz="2200" dirty="0" smtClean="0">
              <a:ea typeface="Andale Sans UI" pitchFamily="2"/>
              <a:cs typeface="Tahoma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el-GR" sz="2200" dirty="0" smtClean="0">
              <a:ea typeface="Andale Sans UI" pitchFamily="2"/>
              <a:cs typeface="Tahoma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el-GR" sz="2200" dirty="0">
              <a:solidFill>
                <a:schemeClr val="tx1"/>
              </a:solidFill>
              <a:ea typeface="Andale Sans UI" pitchFamily="2"/>
              <a:cs typeface="Tahoma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79512" y="5850483"/>
            <a:ext cx="8727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Κατά την ανάλυση τριφασικών συμμετρικών </a:t>
            </a:r>
            <a:r>
              <a:rPr lang="el-GR" sz="2000" dirty="0" smtClean="0">
                <a:latin typeface="+mn-lt"/>
              </a:rPr>
              <a:t>κυκλωμάτων, μελετάται </a:t>
            </a:r>
            <a:r>
              <a:rPr lang="el-GR" sz="2000" b="1" dirty="0">
                <a:latin typeface="+mn-lt"/>
              </a:rPr>
              <a:t>μόνο </a:t>
            </a:r>
            <a:r>
              <a:rPr lang="el-GR" sz="2000" dirty="0">
                <a:latin typeface="+mn-lt"/>
              </a:rPr>
              <a:t>η μία φάση (συνήθως η πρώτη) </a:t>
            </a:r>
            <a:r>
              <a:rPr lang="el-GR" sz="2000" dirty="0" smtClean="0">
                <a:latin typeface="+mn-lt"/>
              </a:rPr>
              <a:t>μέσω κατάλληλου </a:t>
            </a:r>
            <a:r>
              <a:rPr lang="el-GR" sz="2000" dirty="0">
                <a:latin typeface="+mn-lt"/>
              </a:rPr>
              <a:t>μονοφασικού ισοδύναμου </a:t>
            </a:r>
            <a:r>
              <a:rPr lang="el-GR" sz="2000" dirty="0" smtClean="0">
                <a:latin typeface="+mn-lt"/>
              </a:rPr>
              <a:t>κυκλώματος.</a:t>
            </a:r>
            <a:endParaRPr lang="el-GR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3304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16627"/>
            <a:ext cx="31543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87862"/>
            <a:ext cx="31289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6119"/>
            <a:ext cx="7488237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χρήσης τριφασικών δικτύων έναντι μονοφασικών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Η </a:t>
            </a:r>
            <a:r>
              <a:rPr lang="el-GR" sz="2400" dirty="0"/>
              <a:t>στιγμιαία </a:t>
            </a:r>
            <a:r>
              <a:rPr lang="el-GR" sz="2400" b="1" dirty="0">
                <a:solidFill>
                  <a:srgbClr val="820000"/>
                </a:solidFill>
              </a:rPr>
              <a:t>ισχύς</a:t>
            </a:r>
            <a:r>
              <a:rPr lang="el-GR" sz="2400" dirty="0"/>
              <a:t> διατηρείται σταθερή καθ όλη τη διάρκεια της </a:t>
            </a:r>
            <a:r>
              <a:rPr lang="el-GR" sz="2400" dirty="0" smtClean="0"/>
              <a:t>περιόδου</a:t>
            </a:r>
            <a:endParaRPr lang="el-GR" sz="2400" dirty="0"/>
          </a:p>
          <a:p>
            <a:r>
              <a:rPr lang="el-GR" sz="2400" dirty="0" smtClean="0"/>
              <a:t>Σε </a:t>
            </a:r>
            <a:r>
              <a:rPr lang="el-GR" sz="2400" dirty="0"/>
              <a:t>συμμετρικά τριφασικά συστήματα πραγματοποιείται 25% </a:t>
            </a:r>
            <a:r>
              <a:rPr lang="el-GR" sz="2400" b="1" dirty="0" smtClean="0">
                <a:solidFill>
                  <a:srgbClr val="820000"/>
                </a:solidFill>
              </a:rPr>
              <a:t>οικονομία</a:t>
            </a:r>
            <a:r>
              <a:rPr lang="el-GR" sz="2400" dirty="0" smtClean="0"/>
              <a:t> σε </a:t>
            </a:r>
            <a:r>
              <a:rPr lang="el-GR" sz="2400" dirty="0"/>
              <a:t>αγώγιμο υλικό  </a:t>
            </a:r>
          </a:p>
          <a:p>
            <a:r>
              <a:rPr lang="el-GR" sz="2400" dirty="0" smtClean="0"/>
              <a:t>Οι </a:t>
            </a:r>
            <a:r>
              <a:rPr lang="el-GR" sz="2400" dirty="0"/>
              <a:t>τριφασικές ηλεκτρικές μηχανές έχουν καλύτερο βαθμό </a:t>
            </a:r>
            <a:r>
              <a:rPr lang="el-GR" sz="2400" b="1" dirty="0" smtClean="0">
                <a:solidFill>
                  <a:srgbClr val="820000"/>
                </a:solidFill>
              </a:rPr>
              <a:t>απόδοσης</a:t>
            </a:r>
            <a:r>
              <a:rPr lang="el-GR" sz="2400" dirty="0" smtClean="0"/>
              <a:t> και </a:t>
            </a:r>
            <a:r>
              <a:rPr lang="el-GR" sz="2400" b="1" dirty="0" smtClean="0">
                <a:solidFill>
                  <a:srgbClr val="820000"/>
                </a:solidFill>
              </a:rPr>
              <a:t>χαρακτηριστικά</a:t>
            </a:r>
            <a:r>
              <a:rPr lang="el-GR" sz="2400" dirty="0" smtClean="0"/>
              <a:t> </a:t>
            </a:r>
            <a:r>
              <a:rPr lang="el-GR" sz="2400" dirty="0"/>
              <a:t>λειτουργίας  έναντι των </a:t>
            </a:r>
            <a:r>
              <a:rPr lang="el-GR" sz="2400" dirty="0" smtClean="0"/>
              <a:t>μονοφασικών</a:t>
            </a:r>
            <a:endParaRPr lang="el-GR" sz="2400" dirty="0"/>
          </a:p>
          <a:p>
            <a:r>
              <a:rPr lang="el-GR" sz="2400" dirty="0" smtClean="0"/>
              <a:t>Υπάρχει </a:t>
            </a:r>
            <a:r>
              <a:rPr lang="el-GR" sz="2400" dirty="0"/>
              <a:t>η </a:t>
            </a:r>
            <a:r>
              <a:rPr lang="el-GR" sz="2400" b="1" dirty="0">
                <a:solidFill>
                  <a:srgbClr val="820000"/>
                </a:solidFill>
              </a:rPr>
              <a:t>δυνατότητα</a:t>
            </a:r>
            <a:r>
              <a:rPr lang="el-GR" sz="2400" dirty="0"/>
              <a:t> τροφοδότησης μονοφασικών μηχανών από	τριφασικά συστήματα ενώ δεν είναι εφικτό το </a:t>
            </a:r>
            <a:r>
              <a:rPr lang="el-GR" sz="2400" dirty="0" smtClean="0"/>
              <a:t>αντίστροφο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19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Δ.Ν. Παγώνης 2014. Δ.Ν. Παγώνης. </a:t>
            </a:r>
            <a:r>
              <a:rPr lang="el-GR" sz="2000" dirty="0" smtClean="0"/>
              <a:t>«Ηλεκτροτεχνία – Ηλ. Μηχανές &amp; Εγκαταστάσεις πλοίου (Θ). </a:t>
            </a:r>
            <a:r>
              <a:rPr lang="el-GR" sz="2000" dirty="0"/>
              <a:t>Ενότητα 6: Εναλλασσόμενα τριφασικά κυκλώματα μόνιμης </a:t>
            </a:r>
            <a:r>
              <a:rPr lang="el-GR" sz="2000" dirty="0" smtClean="0"/>
              <a:t>κατάστασης».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7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dc622328e9148c836930463b19c6335cb6ac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1048</Words>
  <Application>Microsoft Office PowerPoint</Application>
  <PresentationFormat>On-screen Show (4:3)</PresentationFormat>
  <Paragraphs>129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OC_template_updated</vt:lpstr>
      <vt:lpstr>Ηλεκτροτεχνία – Ηλ. Μηχανές &amp; Εγκαταστάσεις πλοίου (Θ)</vt:lpstr>
      <vt:lpstr>Τριφασικά συμμετρικά δίκτυα σε συνδεσμολογία Υ (1/2)</vt:lpstr>
      <vt:lpstr>Τριφασικά συμμετρικά δίκτυα σε συνδεσμολογία Υ (2/2)</vt:lpstr>
      <vt:lpstr>Ηλεκτρική ισχύς σε τριφασικά συμμετρικά δίκτυα</vt:lpstr>
      <vt:lpstr>Πλεονεκτήματα χρήσης τριφασικών δικτύων έναντι μονοφασικών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Dimitris</cp:lastModifiedBy>
  <cp:revision>260</cp:revision>
  <dcterms:created xsi:type="dcterms:W3CDTF">2013-03-04T13:35:19Z</dcterms:created>
  <dcterms:modified xsi:type="dcterms:W3CDTF">2017-06-20T07:06:07Z</dcterms:modified>
</cp:coreProperties>
</file>