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</p:sldMasterIdLst>
  <p:notesMasterIdLst>
    <p:notesMasterId r:id="rId26"/>
  </p:notesMasterIdLst>
  <p:handoutMasterIdLst>
    <p:handoutMasterId r:id="rId27"/>
  </p:handoutMasterIdLst>
  <p:sldIdLst>
    <p:sldId id="26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91" r:id="rId19"/>
    <p:sldId id="292" r:id="rId20"/>
    <p:sldId id="293" r:id="rId21"/>
    <p:sldId id="312" r:id="rId22"/>
    <p:sldId id="313" r:id="rId23"/>
    <p:sldId id="295" r:id="rId24"/>
    <p:sldId id="296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25BB-827D-4CAA-9B3C-C13871D3DF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90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468F-9D82-4011-89D0-D99DB8A535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21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65AE-96B2-42F1-AC0F-C0828AAF37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88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3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4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1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6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5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3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canchangethisright/687363184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www.flickr.com/photos/icanchangethisrigh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users/PublicDomainPictures-14/" TargetMode="External"/><Relationship Id="rId2" Type="http://schemas.openxmlformats.org/officeDocument/2006/relationships/hyperlink" Target="https://pixabay.com/en/photos/breastfeed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ixellou/471596364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www.flickr.com/photos/pixello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6172654@N06/642186774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2.0/" TargetMode="External"/><Relationship Id="rId4" Type="http://schemas.openxmlformats.org/officeDocument/2006/relationships/hyperlink" Target="https://www.flickr.com/photos/26172654@N0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ental_investment#/media/File:Calliope-nest_edit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User:Papa%20Lima%20Whiske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deed.en" TargetMode="External"/><Relationship Id="rId5" Type="http://schemas.openxmlformats.org/officeDocument/2006/relationships/hyperlink" Target="https://commons.wikimedia.org/wiki/User:Magnus_Manske" TargetMode="External"/><Relationship Id="rId4" Type="http://schemas.openxmlformats.org/officeDocument/2006/relationships/hyperlink" Target="https://commons.wikimedia.org/wiki/File:Clouded_Yellow_Butterfly_(6190502479)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deed.en" TargetMode="External"/><Relationship Id="rId5" Type="http://schemas.openxmlformats.org/officeDocument/2006/relationships/hyperlink" Target="https://www.flickr.com/photos/kryten/" TargetMode="External"/><Relationship Id="rId4" Type="http://schemas.openxmlformats.org/officeDocument/2006/relationships/hyperlink" Target="https://www.flickr.com/photos/kryten/12571015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Κοινοτική Μαιευτική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 Γυναικολογική Φροντίδα – Αγωγή Υγείας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9532" y="3284984"/>
            <a:ext cx="8424936" cy="1752600"/>
          </a:xfrm>
        </p:spPr>
        <p:txBody>
          <a:bodyPr>
            <a:normAutofit fontScale="55000" lnSpcReduction="2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Ενότητα </a:t>
            </a:r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r>
              <a:rPr lang="el-GR" sz="4000" b="1" dirty="0" smtClean="0">
                <a:solidFill>
                  <a:schemeClr val="tx1"/>
                </a:solidFill>
              </a:rPr>
              <a:t>2</a:t>
            </a:r>
            <a:r>
              <a:rPr lang="el-GR" sz="4000" dirty="0" smtClean="0">
                <a:solidFill>
                  <a:schemeClr val="tx1"/>
                </a:solidFill>
              </a:rPr>
              <a:t>: </a:t>
            </a:r>
            <a:r>
              <a:rPr lang="el-GR" sz="4000" dirty="0" smtClean="0"/>
              <a:t>Μητρικός θηλασμός και παχυσαρκία </a:t>
            </a:r>
            <a:br>
              <a:rPr lang="el-GR" sz="4000" dirty="0" smtClean="0"/>
            </a:br>
            <a:r>
              <a:rPr lang="el-GR" sz="4000" dirty="0" smtClean="0"/>
              <a:t>σε μητέρα και παιδί</a:t>
            </a:r>
            <a:endParaRPr lang="en-US" sz="4000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l-GR" sz="3600" dirty="0"/>
              <a:t>Δρ. </a:t>
            </a:r>
            <a:r>
              <a:rPr lang="el-GR" sz="3600" dirty="0" err="1"/>
              <a:t>Βιβιλάκη</a:t>
            </a:r>
            <a:r>
              <a:rPr lang="el-GR" sz="3600" dirty="0"/>
              <a:t> Βικτωρία</a:t>
            </a:r>
          </a:p>
          <a:p>
            <a:r>
              <a:rPr lang="el-GR" sz="3600" dirty="0"/>
              <a:t>Καθηγήτρια Εφαρμογών </a:t>
            </a:r>
            <a:r>
              <a:rPr lang="en-US" sz="3600" dirty="0" err="1"/>
              <a:t>PgCert</a:t>
            </a:r>
            <a:r>
              <a:rPr lang="en-US" sz="3600" dirty="0"/>
              <a:t>, </a:t>
            </a:r>
            <a:r>
              <a:rPr lang="en-US" sz="3600" dirty="0" err="1"/>
              <a:t>MMedSc</a:t>
            </a:r>
            <a:r>
              <a:rPr lang="en-US" sz="3600" dirty="0"/>
              <a:t>, PhD</a:t>
            </a:r>
          </a:p>
          <a:p>
            <a:r>
              <a:rPr lang="el-GR" sz="3600" dirty="0" smtClean="0"/>
              <a:t>Τμήμα Μαιευτικής</a:t>
            </a:r>
            <a:endParaRPr lang="el-GR" sz="36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367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86583"/>
              </p:ext>
            </p:extLst>
          </p:nvPr>
        </p:nvGraphicFramePr>
        <p:xfrm>
          <a:off x="491433" y="5590243"/>
          <a:ext cx="923195" cy="86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Φωτογραφία του Photo Editor" r:id="rId8" imgW="5915851" imgH="5361905" progId="">
                  <p:embed/>
                </p:oleObj>
              </mc:Choice>
              <mc:Fallback>
                <p:oleObj name="Φωτογραφία του Photo Editor" r:id="rId8" imgW="5915851" imgH="53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33" y="5590243"/>
                        <a:ext cx="923195" cy="863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Προστατευτική δράση του ΜΘ </a:t>
            </a:r>
            <a:r>
              <a:rPr lang="en-US" sz="3200" b="0" dirty="0" smtClean="0"/>
              <a:t>1/4</a:t>
            </a:r>
            <a:endParaRPr lang="en-US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Ανάπτυξη </a:t>
            </a:r>
            <a:r>
              <a:rPr lang="el-GR" sz="2400" dirty="0" err="1" smtClean="0">
                <a:cs typeface="Candara"/>
              </a:rPr>
              <a:t>σιτιστικού</a:t>
            </a:r>
            <a:r>
              <a:rPr lang="el-GR" sz="2400" dirty="0" smtClean="0">
                <a:cs typeface="Candara"/>
              </a:rPr>
              <a:t> αυτοελέγχου – ρύθμιση όρεξης (ποσότητα, διάρκεια και συχνότητα των γευμάτων ανάλογα του κορεσμού και της πείνας και όχι ανάλογα με πλασματικές ανάγκες) </a:t>
            </a:r>
            <a:r>
              <a:rPr lang="el-GR" sz="2400" dirty="0" err="1" smtClean="0">
                <a:cs typeface="Candara"/>
              </a:rPr>
              <a:t>Sievers</a:t>
            </a:r>
            <a:r>
              <a:rPr lang="el-GR" sz="2400" dirty="0" smtClean="0">
                <a:cs typeface="Candara"/>
              </a:rPr>
              <a:t> et al 2002, </a:t>
            </a:r>
            <a:r>
              <a:rPr lang="el-GR" sz="2400" dirty="0" err="1" smtClean="0">
                <a:cs typeface="Candara"/>
              </a:rPr>
              <a:t>Disantis</a:t>
            </a:r>
            <a:r>
              <a:rPr lang="el-GR" sz="2400" dirty="0" smtClean="0">
                <a:cs typeface="Candara"/>
              </a:rPr>
              <a:t> et al 2011).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Η ταχεία πρόσληψη βάρους τους 4 πρώτους μήνες ζωής σχετίζεται με αυξημένο κίνδυνο παιδικής παχυσαρκίας (</a:t>
            </a:r>
            <a:r>
              <a:rPr lang="el-GR" sz="2400" dirty="0" err="1" smtClean="0">
                <a:cs typeface="Candara"/>
              </a:rPr>
              <a:t>Stettler</a:t>
            </a:r>
            <a:r>
              <a:rPr lang="el-GR" sz="2400" dirty="0" smtClean="0">
                <a:cs typeface="Candara"/>
              </a:rPr>
              <a:t> et al 2002).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 smtClean="0">
              <a:cs typeface="Candara"/>
            </a:endParaRPr>
          </a:p>
          <a:p>
            <a:endParaRPr lang="en-US" sz="3600" dirty="0"/>
          </a:p>
        </p:txBody>
      </p:sp>
      <p:pic>
        <p:nvPicPr>
          <p:cNvPr id="59394" name="Picture 2" descr="D:\Downloads\6873631848_53442c37c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40217" cy="2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04050" y="3836194"/>
            <a:ext cx="3028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Baby Eating Green Beans From A Spoon And It Is Messy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Go to Bradley Gordon's photostream"/>
              </a:rPr>
              <a:t>Bradley Gordon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4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Προστατευτική δράση του ΜΘ </a:t>
            </a:r>
            <a:r>
              <a:rPr lang="en-US" sz="3200" b="0" dirty="0" smtClean="0">
                <a:solidFill>
                  <a:prstClr val="black"/>
                </a:solidFill>
              </a:rPr>
              <a:t>2/4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r>
              <a:rPr lang="el-GR" sz="2400" dirty="0" smtClean="0">
                <a:cs typeface="Candara"/>
              </a:rPr>
              <a:t>Σε τυχαιοποιημένες μελέτες σύγκρισης θηλαζόντων – μη θηλαζόντων βρεφών, βρέθηκε ότι υπάρχει </a:t>
            </a:r>
            <a:r>
              <a:rPr lang="el-GR" sz="2400" dirty="0">
                <a:cs typeface="Candara"/>
              </a:rPr>
              <a:t>χ</a:t>
            </a:r>
            <a:r>
              <a:rPr lang="el-GR" sz="2400" dirty="0" smtClean="0">
                <a:cs typeface="Candara"/>
              </a:rPr>
              <a:t>αμηλότερη περιεκτικότητα του ΜΓ σε </a:t>
            </a:r>
            <a:r>
              <a:rPr lang="el-GR" sz="2400" dirty="0" smtClean="0">
                <a:cs typeface="Candara"/>
              </a:rPr>
              <a:t>πρωτεΐνη, </a:t>
            </a:r>
            <a:r>
              <a:rPr lang="el-GR" sz="2400" dirty="0" smtClean="0">
                <a:cs typeface="Candara"/>
              </a:rPr>
              <a:t>η οποία αποτελεί προγνωστικό παράγοντα για αυξημένο κίνδυνο παιδικής παχυσαρκίας (</a:t>
            </a:r>
            <a:r>
              <a:rPr lang="en-US" sz="2400" dirty="0" err="1" smtClean="0">
                <a:cs typeface="Candara"/>
              </a:rPr>
              <a:t>Koletzko</a:t>
            </a:r>
            <a:r>
              <a:rPr lang="en-US" sz="2400" dirty="0" smtClean="0">
                <a:cs typeface="Candara"/>
              </a:rPr>
              <a:t> </a:t>
            </a:r>
            <a:r>
              <a:rPr lang="en-US" sz="2400" dirty="0">
                <a:cs typeface="Candara"/>
              </a:rPr>
              <a:t>et al, </a:t>
            </a:r>
            <a:r>
              <a:rPr lang="en-US" sz="2400" dirty="0" smtClean="0">
                <a:cs typeface="Candara"/>
              </a:rPr>
              <a:t>2005</a:t>
            </a:r>
            <a:r>
              <a:rPr lang="el-GR" sz="2400" dirty="0" smtClean="0">
                <a:cs typeface="Candara"/>
              </a:rPr>
              <a:t> &amp; 2009).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endParaRPr lang="en-US" sz="2400" dirty="0">
              <a:cs typeface="Candara"/>
            </a:endParaRP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endParaRPr lang="en-US" sz="2400" dirty="0" smtClean="0">
              <a:cs typeface="Candara"/>
            </a:endParaRP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cs typeface="Candara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20045" y="5252864"/>
            <a:ext cx="302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breastfeeding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3"/>
              </a:rPr>
              <a:t>PublicDomainPictures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AutoShape 2" descr="http://pixabay.com/static/uploads/photo/2012/03/02/11/12/baby-21167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73" y="1340768"/>
            <a:ext cx="2603989" cy="39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9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Προστατευτική δράση του ΜΘ </a:t>
            </a:r>
            <a:r>
              <a:rPr lang="en-US" sz="3200" b="0" dirty="0" smtClean="0">
                <a:solidFill>
                  <a:prstClr val="black"/>
                </a:solidFill>
              </a:rPr>
              <a:t>3/4</a:t>
            </a:r>
            <a:endParaRPr lang="el-GR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5410200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Βρέφη </a:t>
            </a:r>
            <a:r>
              <a:rPr lang="el-GR" sz="2400" dirty="0"/>
              <a:t>σε τροποποιημένο γάλα φιλοξενούν στο έντερο τους, βακτήρια που σχετίζονται με παχυσαρκία (</a:t>
            </a:r>
            <a:r>
              <a:rPr lang="el-GR" sz="2400" dirty="0" err="1"/>
              <a:t>Morelli</a:t>
            </a:r>
            <a:r>
              <a:rPr lang="el-GR" sz="2400" dirty="0"/>
              <a:t> et al 2008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l-GR" sz="2400" dirty="0" smtClean="0"/>
              <a:t>Βρέφη </a:t>
            </a:r>
            <a:r>
              <a:rPr lang="el-GR" sz="2400" dirty="0"/>
              <a:t>που θηλάζουν αποκλειστικά έχουν ευεργετικά </a:t>
            </a:r>
            <a:r>
              <a:rPr lang="el-GR" sz="2400" dirty="0" err="1"/>
              <a:t>προβιοτικά</a:t>
            </a:r>
            <a:r>
              <a:rPr lang="el-GR" sz="2400" dirty="0"/>
              <a:t> βακτήρια (</a:t>
            </a:r>
            <a:r>
              <a:rPr lang="el-GR" sz="2400" dirty="0" err="1"/>
              <a:t>bifidobacteria</a:t>
            </a:r>
            <a:r>
              <a:rPr lang="el-GR" sz="2400" dirty="0"/>
              <a:t> και </a:t>
            </a:r>
            <a:r>
              <a:rPr lang="el-GR" sz="2400" dirty="0" err="1"/>
              <a:t>ruminococci</a:t>
            </a:r>
            <a:r>
              <a:rPr lang="el-GR" sz="2400" dirty="0"/>
              <a:t>) στο έντερο </a:t>
            </a:r>
            <a:r>
              <a:rPr lang="el-GR" sz="2400" dirty="0" smtClean="0"/>
              <a:t>τους (</a:t>
            </a:r>
            <a:r>
              <a:rPr lang="el-GR" sz="2400" dirty="0"/>
              <a:t>Ley et </a:t>
            </a:r>
            <a:r>
              <a:rPr lang="el-GR" sz="2400" dirty="0" smtClean="0"/>
              <a:t>al 2006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  <a:p>
            <a:endParaRPr lang="en-US" sz="2400" dirty="0"/>
          </a:p>
        </p:txBody>
      </p:sp>
      <p:pic>
        <p:nvPicPr>
          <p:cNvPr id="61442" name="Picture 2" descr="https://farm5.staticflickr.com/4036/4715963648_db0a3125ac_o_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6666" y="2237108"/>
            <a:ext cx="4511378" cy="26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28233" y="5806968"/>
            <a:ext cx="302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Baby Hands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Go to Lisa Williams's photostream"/>
              </a:rPr>
              <a:t>Lisa Williams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7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Προστατευτική δράση του ΜΘ </a:t>
            </a:r>
            <a:r>
              <a:rPr lang="en-US" sz="3200" b="0" dirty="0" smtClean="0">
                <a:solidFill>
                  <a:prstClr val="black"/>
                </a:solidFill>
              </a:rPr>
              <a:t>4/4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Τα βρέφη που θήλασαν αποκλειστικά για τουλάχιστον 4 μήνες μετά τον τοκετό, είχαν μειωμένη κεντρική εναπόθεση λίπους στους 24 μήνες σε σχέση με όσα δεν θήλασαν αποκλειστικά.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Όσα βρέφη δεν θήλασαν, ή θήλασαν για μικρότερο χρονικό διάστημα, είχαν αυξημένο περιφερικό και κεντρικό υποδόριο λίπος σε ηλικία 6 μηνών (</a:t>
            </a:r>
            <a:r>
              <a:rPr lang="en-US" sz="2400" dirty="0" err="1" smtClean="0">
                <a:cs typeface="Candara"/>
              </a:rPr>
              <a:t>Durmus</a:t>
            </a:r>
            <a:r>
              <a:rPr lang="en-US" sz="2400" dirty="0" smtClean="0">
                <a:cs typeface="Candara"/>
              </a:rPr>
              <a:t> </a:t>
            </a:r>
            <a:r>
              <a:rPr lang="en-US" sz="2400" dirty="0">
                <a:cs typeface="Candara"/>
              </a:rPr>
              <a:t>et al </a:t>
            </a:r>
            <a:r>
              <a:rPr lang="en-US" sz="2400" dirty="0" smtClean="0">
                <a:cs typeface="Candara"/>
              </a:rPr>
              <a:t>2010</a:t>
            </a:r>
            <a:r>
              <a:rPr lang="el-GR" sz="2400" dirty="0" smtClean="0">
                <a:cs typeface="Candara"/>
              </a:rPr>
              <a:t>).</a:t>
            </a:r>
            <a:endParaRPr lang="en-US" sz="2400" dirty="0">
              <a:cs typeface="Candara"/>
            </a:endParaRPr>
          </a:p>
          <a:p>
            <a:endParaRPr lang="en-US" dirty="0"/>
          </a:p>
        </p:txBody>
      </p:sp>
      <p:pic>
        <p:nvPicPr>
          <p:cNvPr id="62466" name="Picture 2" descr="D:\Downloads\6421867749_7dc567ffea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34072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05034" y="5275076"/>
            <a:ext cx="302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Breastfeeding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Go to Benjamin Magaña's photostream"/>
              </a:rPr>
              <a:t>Benjamin </a:t>
            </a:r>
            <a:r>
              <a:rPr lang="en-US" sz="1200" dirty="0" err="1">
                <a:latin typeface="+mn-lt"/>
                <a:hlinkClick r:id="rId4" tooltip="Go to Benjamin Magaña's photostream"/>
              </a:rPr>
              <a:t>Magaña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CC </a:t>
            </a:r>
            <a:r>
              <a:rPr lang="en-US" sz="1200" dirty="0">
                <a:latin typeface="+mn-lt"/>
                <a:hlinkClick r:id="rId5"/>
              </a:rPr>
              <a:t>BY-ND 2.0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8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Υποστήριξη των παχύσαρκων μητέρων κατά το ΜΘ</a:t>
            </a:r>
            <a:endParaRPr lang="el-GR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661248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Μια πρόσφατη μελέτη παρέμβασης με στόχο την αύξηση της διάρκειας του ΜΘ με την άντληση γάλακτος (με χρήση ηλεκτρικού </a:t>
            </a:r>
            <a:r>
              <a:rPr lang="el-GR" sz="2400" dirty="0" err="1" smtClean="0"/>
              <a:t>θήλαστρου</a:t>
            </a:r>
            <a:r>
              <a:rPr lang="el-GR" sz="2400" dirty="0" smtClean="0"/>
              <a:t> ή όχι) δεν έδειξε στατιστικά σημαντικές διαφορές στην διάρκεια του ΜΘ </a:t>
            </a:r>
            <a:r>
              <a:rPr lang="en-US" sz="2400" dirty="0"/>
              <a:t>(Rasmussen </a:t>
            </a:r>
            <a:r>
              <a:rPr lang="en-US" sz="2400" dirty="0" smtClean="0"/>
              <a:t>et</a:t>
            </a:r>
            <a:r>
              <a:rPr lang="el-GR" sz="2400" dirty="0" smtClean="0"/>
              <a:t> </a:t>
            </a:r>
            <a:r>
              <a:rPr lang="en-US" sz="2400" dirty="0" smtClean="0"/>
              <a:t>al </a:t>
            </a:r>
            <a:r>
              <a:rPr lang="en-US" sz="2400" dirty="0"/>
              <a:t>2011)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Αναδεικνύεται η ανάγκη διενέργειας μελετών παρέμβασης που θα αποδεικνύουν την αποτελεσματικότητα τους αναφορικά με την βελτίωση της διάρκειας του ΜΘ ειδικότερα σε παχύσαρκες μητέρες.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63490" name="Picture 2" descr="http://upload.wikimedia.org/wikipedia/commons/b/bd/Calliope-nest_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7244"/>
            <a:ext cx="390144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40646" y="3944154"/>
            <a:ext cx="302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Calliope-nest edit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Papa Lima </a:t>
            </a:r>
            <a:r>
              <a:rPr lang="en-US" sz="1200" dirty="0" smtClean="0">
                <a:latin typeface="+mn-lt"/>
                <a:hlinkClick r:id="rId4"/>
              </a:rPr>
              <a:t>Whiskey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9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Σημεία Κλειδιά στην κλινική πράξη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Αξιολόγηση των παραγόντων κινδύνου για τον ΜΘ</a:t>
            </a:r>
            <a:r>
              <a:rPr lang="el-GR" sz="2200" dirty="0" smtClean="0">
                <a:solidFill>
                  <a:srgbClr val="820000"/>
                </a:solidFill>
                <a:cs typeface="Candara"/>
              </a:rPr>
              <a:t> </a:t>
            </a:r>
            <a:r>
              <a:rPr lang="el-GR" sz="2200" dirty="0" smtClean="0">
                <a:cs typeface="Candara"/>
              </a:rPr>
              <a:t>( ΚΤ, υπέρταση, </a:t>
            </a:r>
            <a:r>
              <a:rPr lang="el-GR" sz="2200" dirty="0" err="1" smtClean="0">
                <a:cs typeface="Candara"/>
              </a:rPr>
              <a:t>ΣΔκλπ</a:t>
            </a:r>
            <a:r>
              <a:rPr lang="el-GR" sz="2200" dirty="0" smtClean="0">
                <a:cs typeface="Candara"/>
              </a:rPr>
              <a:t>)</a:t>
            </a:r>
            <a:r>
              <a:rPr lang="en-US" sz="2200" dirty="0" smtClean="0">
                <a:cs typeface="Candara"/>
              </a:rPr>
              <a:t>.</a:t>
            </a:r>
            <a:endParaRPr lang="el-GR" sz="2200" dirty="0" smtClean="0">
              <a:cs typeface="Candar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Δέρμα με δέρμα επαφή </a:t>
            </a:r>
            <a:r>
              <a:rPr lang="el-GR" sz="2200" dirty="0" smtClean="0">
                <a:cs typeface="Candara"/>
              </a:rPr>
              <a:t>- ενεργοποίηση του μηχανισμού έκκρισης PRL, τουλάχιστον 12 φορές μέσα στο πρώτο 24ωρο </a:t>
            </a:r>
            <a:r>
              <a:rPr lang="en-US" sz="2200" dirty="0">
                <a:cs typeface="Candara"/>
              </a:rPr>
              <a:t>(</a:t>
            </a:r>
            <a:r>
              <a:rPr lang="en-US" sz="2200" dirty="0" err="1" smtClean="0">
                <a:cs typeface="Candara"/>
              </a:rPr>
              <a:t>Jevitt</a:t>
            </a:r>
            <a:r>
              <a:rPr lang="el-GR" sz="2200" dirty="0" smtClean="0">
                <a:cs typeface="Candara"/>
              </a:rPr>
              <a:t> </a:t>
            </a:r>
            <a:r>
              <a:rPr lang="en-US" sz="2200" dirty="0" smtClean="0">
                <a:cs typeface="Candara"/>
              </a:rPr>
              <a:t>et al 200</a:t>
            </a:r>
            <a:r>
              <a:rPr lang="el-GR" sz="2200" dirty="0" smtClean="0">
                <a:cs typeface="Candara"/>
              </a:rPr>
              <a:t>7,</a:t>
            </a:r>
            <a:r>
              <a:rPr lang="en-US" sz="2200" dirty="0" smtClean="0">
                <a:cs typeface="Candara"/>
              </a:rPr>
              <a:t> </a:t>
            </a:r>
            <a:r>
              <a:rPr lang="en-US" sz="2200" dirty="0">
                <a:cs typeface="Candara"/>
              </a:rPr>
              <a:t>Rasmussen &amp; </a:t>
            </a:r>
            <a:r>
              <a:rPr lang="en-US" sz="2200" dirty="0" err="1" smtClean="0">
                <a:cs typeface="Candara"/>
              </a:rPr>
              <a:t>Kjolhede</a:t>
            </a:r>
            <a:r>
              <a:rPr lang="en-US" sz="2200" dirty="0" smtClean="0">
                <a:cs typeface="Candara"/>
              </a:rPr>
              <a:t> </a:t>
            </a:r>
            <a:r>
              <a:rPr lang="en-US" sz="2200" dirty="0">
                <a:cs typeface="Candara"/>
              </a:rPr>
              <a:t>2004</a:t>
            </a:r>
            <a:r>
              <a:rPr lang="en-US" sz="2200" dirty="0" smtClean="0">
                <a:cs typeface="Candara"/>
              </a:rPr>
              <a:t>)</a:t>
            </a:r>
            <a:r>
              <a:rPr lang="el-GR" sz="2200" dirty="0" smtClean="0">
                <a:cs typeface="Candara"/>
              </a:rPr>
              <a:t>, ιδιαίτερα σε νεογνά με </a:t>
            </a:r>
            <a:r>
              <a:rPr lang="el-GR" sz="2200" dirty="0" err="1" smtClean="0">
                <a:cs typeface="Candara"/>
              </a:rPr>
              <a:t>μακροσωμία</a:t>
            </a:r>
            <a:r>
              <a:rPr lang="el-GR" sz="2200" dirty="0" smtClean="0">
                <a:cs typeface="Candara"/>
              </a:rPr>
              <a:t> με ανάγκες για μεγαλύτερη πρόσληψη θερμίδων και υγρών </a:t>
            </a:r>
            <a:r>
              <a:rPr lang="is-IS" sz="2200" dirty="0">
                <a:cs typeface="Candara"/>
              </a:rPr>
              <a:t>(Hurst, 2007).</a:t>
            </a:r>
            <a:endParaRPr lang="el-GR" sz="2200" dirty="0" smtClean="0">
              <a:cs typeface="Candar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l-GR" sz="2200" b="1" dirty="0">
                <a:solidFill>
                  <a:srgbClr val="820000"/>
                </a:solidFill>
                <a:cs typeface="Candara"/>
              </a:rPr>
              <a:t>Προαγωγή της </a:t>
            </a:r>
            <a:r>
              <a:rPr lang="el-GR" sz="2200" b="1" dirty="0" err="1">
                <a:solidFill>
                  <a:srgbClr val="820000"/>
                </a:solidFill>
                <a:cs typeface="Candara"/>
              </a:rPr>
              <a:t>ιδιωτικότητας</a:t>
            </a:r>
            <a:r>
              <a:rPr lang="el-GR" sz="2200" b="1" dirty="0">
                <a:solidFill>
                  <a:srgbClr val="820000"/>
                </a:solidFill>
                <a:cs typeface="Candara"/>
              </a:rPr>
              <a:t> </a:t>
            </a:r>
            <a:r>
              <a:rPr lang="el-GR" sz="2200" dirty="0" smtClean="0">
                <a:cs typeface="Candara"/>
              </a:rPr>
              <a:t>– αίσθημα ντροπής, χρήση ειδικών κρεβατιών/καρεκλών για εύκολη εναλλαγή θέσεων ΜΘ, σταθεροποίηση των μεγάλων μαστών για την διευκόλυνση του </a:t>
            </a:r>
            <a:r>
              <a:rPr lang="el-GR" sz="2200" dirty="0" smtClean="0">
                <a:cs typeface="Candara"/>
              </a:rPr>
              <a:t>νεογνού</a:t>
            </a:r>
            <a:r>
              <a:rPr lang="en-US" sz="2200" dirty="0" smtClean="0">
                <a:cs typeface="Candara"/>
              </a:rPr>
              <a:t>.</a:t>
            </a:r>
            <a:endParaRPr lang="el-GR" sz="2200" dirty="0" smtClean="0">
              <a:cs typeface="Candar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l-GR" sz="2200" b="1" dirty="0">
                <a:solidFill>
                  <a:srgbClr val="820000"/>
                </a:solidFill>
                <a:cs typeface="Candara"/>
              </a:rPr>
              <a:t>Χρήση </a:t>
            </a:r>
            <a:r>
              <a:rPr lang="el-GR" sz="2200" b="1" dirty="0" err="1" smtClean="0">
                <a:solidFill>
                  <a:srgbClr val="820000"/>
                </a:solidFill>
                <a:cs typeface="Candara"/>
              </a:rPr>
              <a:t>γαλακταγωγών</a:t>
            </a: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- αντλιών για την αύξηση της παραγωγής του ΜΓ </a:t>
            </a:r>
            <a:r>
              <a:rPr lang="el-GR" sz="2200" dirty="0">
                <a:solidFill>
                  <a:srgbClr val="820000"/>
                </a:solidFill>
                <a:cs typeface="Candara"/>
              </a:rPr>
              <a:t> </a:t>
            </a:r>
            <a:r>
              <a:rPr lang="el-GR" sz="2200" dirty="0" smtClean="0">
                <a:cs typeface="Candara"/>
              </a:rPr>
              <a:t>ειδικό μέγεθος που να εφαρμόζει σε μεγάλους μαστούς / αποφυγή τραύματος θηλής </a:t>
            </a:r>
            <a:r>
              <a:rPr lang="fr-FR" sz="2200" dirty="0" smtClean="0">
                <a:cs typeface="Candara"/>
              </a:rPr>
              <a:t>(</a:t>
            </a:r>
            <a:r>
              <a:rPr lang="fr-FR" sz="2200" dirty="0">
                <a:cs typeface="Candara"/>
              </a:rPr>
              <a:t>Jones et </a:t>
            </a:r>
            <a:r>
              <a:rPr lang="fr-FR" sz="2200" dirty="0" smtClean="0">
                <a:cs typeface="Candara"/>
              </a:rPr>
              <a:t>al 2001</a:t>
            </a:r>
            <a:r>
              <a:rPr lang="el-GR" sz="2200" dirty="0" smtClean="0">
                <a:cs typeface="Candara"/>
              </a:rPr>
              <a:t>,</a:t>
            </a:r>
            <a:r>
              <a:rPr lang="fr-FR" sz="2200" dirty="0" smtClean="0">
                <a:cs typeface="Candara"/>
              </a:rPr>
              <a:t> </a:t>
            </a:r>
            <a:r>
              <a:rPr lang="fr-FR" sz="2200" dirty="0">
                <a:cs typeface="Candara"/>
              </a:rPr>
              <a:t>Morton et </a:t>
            </a:r>
            <a:r>
              <a:rPr lang="fr-FR" sz="2200" dirty="0" smtClean="0">
                <a:cs typeface="Candara"/>
              </a:rPr>
              <a:t>al </a:t>
            </a:r>
            <a:r>
              <a:rPr lang="fr-FR" sz="2200" dirty="0">
                <a:cs typeface="Candara"/>
              </a:rPr>
              <a:t>2009).</a:t>
            </a:r>
            <a:r>
              <a:rPr lang="el-GR" sz="2200" dirty="0" smtClean="0">
                <a:cs typeface="Candara"/>
              </a:rPr>
              <a:t> Κεφαλαλγία  - ανεπιθύμητες ενέργειες </a:t>
            </a:r>
            <a:r>
              <a:rPr lang="nb-NO" sz="2200" dirty="0">
                <a:cs typeface="Candara"/>
              </a:rPr>
              <a:t>(Zuppa et al., 2010</a:t>
            </a:r>
            <a:r>
              <a:rPr lang="nb-NO" sz="2200" dirty="0" smtClean="0">
                <a:cs typeface="Candara"/>
              </a:rPr>
              <a:t>).</a:t>
            </a:r>
            <a:endParaRPr lang="el-GR" sz="2200" b="1" u="sng" dirty="0">
              <a:solidFill>
                <a:srgbClr val="FF0000"/>
              </a:solidFill>
              <a:cs typeface="Candara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Σημεία Κλειδιά στην κλινική πράξη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ea"/>
              <a:buAutoNum type="circleNumDbPlain" startAt="5"/>
            </a:pPr>
            <a:r>
              <a:rPr lang="el-GR" sz="2200" b="1" dirty="0">
                <a:solidFill>
                  <a:srgbClr val="820000"/>
                </a:solidFill>
                <a:cs typeface="Candara"/>
              </a:rPr>
              <a:t>Διαχείριση του πόνου </a:t>
            </a:r>
            <a:r>
              <a:rPr lang="el-GR" sz="2200" dirty="0">
                <a:cs typeface="Candara"/>
              </a:rPr>
              <a:t>(μετά από ΚΤ, χρήση αναλγητικών</a:t>
            </a:r>
            <a:r>
              <a:rPr lang="el-GR" sz="2200" dirty="0" smtClean="0">
                <a:cs typeface="Candara"/>
              </a:rPr>
              <a:t>?)</a:t>
            </a:r>
            <a:r>
              <a:rPr lang="en-US" sz="2200" dirty="0" smtClean="0">
                <a:cs typeface="Candara"/>
              </a:rPr>
              <a:t>.</a:t>
            </a:r>
            <a:endParaRPr lang="el-GR" sz="2200" dirty="0">
              <a:cs typeface="Candara"/>
            </a:endParaRPr>
          </a:p>
          <a:p>
            <a:pPr marL="514350" indent="-514350">
              <a:buFont typeface="+mj-ea"/>
              <a:buAutoNum type="circleNumDbPlain" startAt="5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Ερεθισμός των θηλών </a:t>
            </a:r>
            <a:r>
              <a:rPr lang="en-US" sz="2200" dirty="0" smtClean="0">
                <a:cs typeface="Candara"/>
              </a:rPr>
              <a:t>[</a:t>
            </a:r>
            <a:r>
              <a:rPr lang="en-US" sz="2200" dirty="0">
                <a:cs typeface="Candara"/>
              </a:rPr>
              <a:t>http://</a:t>
            </a:r>
            <a:r>
              <a:rPr lang="en-US" sz="2200" dirty="0" smtClean="0">
                <a:cs typeface="Candara"/>
              </a:rPr>
              <a:t>www.breastfeedingmadesimple.comEngorgement.html</a:t>
            </a:r>
            <a:r>
              <a:rPr lang="en-US" sz="2200" dirty="0" smtClean="0">
                <a:cs typeface="Candara"/>
              </a:rPr>
              <a:t>].</a:t>
            </a:r>
            <a:endParaRPr lang="el-GR" sz="2200" dirty="0" smtClean="0">
              <a:cs typeface="Candara"/>
            </a:endParaRPr>
          </a:p>
          <a:p>
            <a:pPr marL="514350" indent="-514350">
              <a:buFont typeface="+mj-ea"/>
              <a:buAutoNum type="circleNumDbPlain" startAt="5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Ψυχολογική υποστήριξη της παχύσαρκης μητέρ</a:t>
            </a:r>
            <a:r>
              <a:rPr lang="el-GR" sz="2200" b="1" dirty="0">
                <a:solidFill>
                  <a:srgbClr val="820000"/>
                </a:solidFill>
                <a:cs typeface="Candara"/>
              </a:rPr>
              <a:t>ας </a:t>
            </a:r>
            <a:r>
              <a:rPr lang="el-GR" sz="2200" dirty="0" smtClean="0">
                <a:cs typeface="Candara"/>
              </a:rPr>
              <a:t>(ενίσχυση της αυτοπεποίθησης της, μαθήματα προετοιμασίας για γονεϊκότητα, πρώιμη διάγνωση επιλόχειας καταθλιπτικής συμπτωματολογίας, ενίσχυση του ρόλου της ως μητέρα </a:t>
            </a:r>
            <a:r>
              <a:rPr lang="fr-FR" sz="2200" dirty="0"/>
              <a:t>(Li et al., 2008</a:t>
            </a:r>
            <a:r>
              <a:rPr lang="fr-FR" sz="2200" dirty="0" smtClean="0"/>
              <a:t>).</a:t>
            </a:r>
            <a:endParaRPr lang="el-GR" sz="2200" dirty="0" smtClean="0"/>
          </a:p>
          <a:p>
            <a:pPr marL="514350" indent="-514350">
              <a:buFont typeface="+mj-ea"/>
              <a:buAutoNum type="circleNumDbPlain" startAt="5"/>
            </a:pPr>
            <a:r>
              <a:rPr lang="el-GR" sz="2200" b="1" dirty="0">
                <a:solidFill>
                  <a:srgbClr val="820000"/>
                </a:solidFill>
                <a:cs typeface="Candara"/>
              </a:rPr>
              <a:t>Διατροφή της </a:t>
            </a: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μητέρας </a:t>
            </a:r>
            <a:r>
              <a:rPr lang="el-GR" sz="2200" dirty="0" smtClean="0">
                <a:solidFill>
                  <a:srgbClr val="1F497D"/>
                </a:solidFill>
                <a:cs typeface="Candara"/>
              </a:rPr>
              <a:t>οι προσδοκίες των παχύσαρκων μητέρων για την μείωση του βάρους του λόγω του ΜΘ, αν δεν επιβεβαιωθούν μπορεί εύκολα να τις οδηγήσουν σε απογοήτευση και διακοπή του ΜΘ </a:t>
            </a:r>
            <a:r>
              <a:rPr lang="fr-FR" sz="2200" dirty="0">
                <a:solidFill>
                  <a:srgbClr val="1F497D"/>
                </a:solidFill>
                <a:cs typeface="Candara"/>
              </a:rPr>
              <a:t>(</a:t>
            </a:r>
            <a:r>
              <a:rPr lang="fr-FR" sz="2200" dirty="0" err="1">
                <a:solidFill>
                  <a:srgbClr val="1F497D"/>
                </a:solidFill>
                <a:cs typeface="Candara"/>
              </a:rPr>
              <a:t>Krause</a:t>
            </a:r>
            <a:r>
              <a:rPr lang="fr-FR" sz="2200" dirty="0">
                <a:solidFill>
                  <a:srgbClr val="1F497D"/>
                </a:solidFill>
                <a:cs typeface="Candara"/>
              </a:rPr>
              <a:t> et </a:t>
            </a:r>
            <a:r>
              <a:rPr lang="fr-FR" sz="2200" dirty="0" smtClean="0">
                <a:solidFill>
                  <a:srgbClr val="1F497D"/>
                </a:solidFill>
                <a:cs typeface="Candara"/>
              </a:rPr>
              <a:t>al </a:t>
            </a:r>
            <a:r>
              <a:rPr lang="fr-FR" sz="2200" dirty="0">
                <a:solidFill>
                  <a:srgbClr val="1F497D"/>
                </a:solidFill>
                <a:cs typeface="Candara"/>
              </a:rPr>
              <a:t>2011</a:t>
            </a:r>
            <a:r>
              <a:rPr lang="fr-FR" sz="2200" dirty="0" smtClean="0">
                <a:solidFill>
                  <a:srgbClr val="1F497D"/>
                </a:solidFill>
                <a:cs typeface="Candara"/>
              </a:rPr>
              <a:t>)</a:t>
            </a:r>
            <a:r>
              <a:rPr lang="el-GR" sz="2200" dirty="0" smtClean="0">
                <a:solidFill>
                  <a:srgbClr val="1F497D"/>
                </a:solidFill>
                <a:cs typeface="Candara"/>
              </a:rPr>
              <a:t>.</a:t>
            </a:r>
            <a:endParaRPr lang="en-US" sz="2200" dirty="0">
              <a:cs typeface="Candara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3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 smtClean="0"/>
              <a:t>;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3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Βικτωρία </a:t>
            </a:r>
            <a:r>
              <a:rPr lang="el-GR" sz="2000" dirty="0" err="1" smtClean="0"/>
              <a:t>Βιβιλάκη</a:t>
            </a:r>
            <a:r>
              <a:rPr lang="en-US" sz="2000" dirty="0" smtClean="0"/>
              <a:t> 2014</a:t>
            </a:r>
            <a:r>
              <a:rPr lang="el-GR" sz="2000" dirty="0" smtClean="0"/>
              <a:t>. Βικτωρία </a:t>
            </a:r>
            <a:r>
              <a:rPr lang="el-GR" sz="2000" dirty="0" err="1" smtClean="0"/>
              <a:t>Βιβιλάκη</a:t>
            </a:r>
            <a:r>
              <a:rPr lang="el-GR" sz="2000" dirty="0" smtClean="0"/>
              <a:t>. </a:t>
            </a:r>
            <a:r>
              <a:rPr lang="el-GR" sz="2000" dirty="0"/>
              <a:t>«Κοινοτική Μαιευτική- Γυναικολογική Φροντίδα – Αγωγή </a:t>
            </a:r>
            <a:r>
              <a:rPr lang="el-GR" sz="2000" dirty="0" smtClean="0"/>
              <a:t>Υγείας</a:t>
            </a:r>
            <a:r>
              <a:rPr lang="en-US" sz="2000" dirty="0" smtClean="0"/>
              <a:t> </a:t>
            </a:r>
            <a:r>
              <a:rPr lang="el-GR" sz="2000" dirty="0"/>
              <a:t>(Θ). Ενότητα </a:t>
            </a:r>
            <a:r>
              <a:rPr lang="el-GR" sz="2000" dirty="0" smtClean="0"/>
              <a:t>12: </a:t>
            </a:r>
            <a:r>
              <a:rPr lang="el-GR" sz="2000" dirty="0"/>
              <a:t>Μητρικός θηλασμός και παχυσαρκία </a:t>
            </a:r>
            <a:r>
              <a:rPr lang="el-GR" sz="2000" dirty="0" smtClean="0"/>
              <a:t>σε </a:t>
            </a:r>
            <a:r>
              <a:rPr lang="el-GR" sz="2000" dirty="0"/>
              <a:t>μητέρα και </a:t>
            </a:r>
            <a:r>
              <a:rPr lang="el-GR" sz="2000" dirty="0" smtClean="0"/>
              <a:t>παιδί».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1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>
            <a:extLst/>
          </a:lstStyle>
          <a:p>
            <a:r>
              <a:rPr lang="el-GR" sz="3600" dirty="0" smtClean="0"/>
              <a:t>Παχυσαρκία και </a:t>
            </a:r>
            <a:r>
              <a:rPr lang="el-GR" sz="3600" dirty="0" err="1" smtClean="0"/>
              <a:t>περιγεννητική</a:t>
            </a:r>
            <a:r>
              <a:rPr lang="el-GR" sz="3600" dirty="0" smtClean="0"/>
              <a:t> </a:t>
            </a:r>
            <a:r>
              <a:rPr lang="el-GR" sz="3600" dirty="0" smtClean="0"/>
              <a:t>περίοδος</a:t>
            </a:r>
            <a:r>
              <a:rPr lang="en-US" sz="3600" dirty="0" smtClean="0"/>
              <a:t> </a:t>
            </a:r>
            <a:r>
              <a:rPr lang="en-US" sz="3000" b="0" dirty="0" smtClean="0"/>
              <a:t>1/2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347048" cy="504056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marL="342900" lvl="1" indent="-342900"/>
            <a:r>
              <a:rPr lang="el-GR" altLang="x-none" sz="2200" dirty="0" smtClean="0">
                <a:cs typeface="Candara"/>
              </a:rPr>
              <a:t>Συχνό πρόβλημα δημόσιας υγείας (</a:t>
            </a:r>
            <a:r>
              <a:rPr lang="el-GR" altLang="x-none" sz="2200" dirty="0" err="1" smtClean="0">
                <a:cs typeface="Candara"/>
              </a:rPr>
              <a:t>Lepe</a:t>
            </a:r>
            <a:r>
              <a:rPr lang="el-GR" altLang="x-none" sz="2200" dirty="0" smtClean="0">
                <a:cs typeface="Candara"/>
              </a:rPr>
              <a:t> et al 2011, </a:t>
            </a:r>
            <a:r>
              <a:rPr lang="en-US" altLang="x-none" sz="2200" dirty="0">
                <a:cs typeface="Candara"/>
              </a:rPr>
              <a:t>Healthy People </a:t>
            </a:r>
            <a:r>
              <a:rPr lang="en-US" altLang="x-none" sz="2200" dirty="0" smtClean="0">
                <a:cs typeface="Candara"/>
              </a:rPr>
              <a:t>2020</a:t>
            </a:r>
            <a:r>
              <a:rPr lang="el-GR" altLang="x-none" sz="2200" dirty="0" smtClean="0">
                <a:cs typeface="Candara"/>
              </a:rPr>
              <a:t>, </a:t>
            </a:r>
            <a:r>
              <a:rPr lang="en-US" sz="2200" dirty="0"/>
              <a:t>NICE 20</a:t>
            </a:r>
            <a:r>
              <a:rPr lang="el-GR" sz="2200" dirty="0"/>
              <a:t>10</a:t>
            </a:r>
            <a:r>
              <a:rPr lang="el-GR" altLang="x-none" sz="2200" dirty="0" smtClean="0">
                <a:cs typeface="Candara"/>
              </a:rPr>
              <a:t>)</a:t>
            </a:r>
            <a:r>
              <a:rPr lang="en-US" altLang="x-none" sz="2200" dirty="0" smtClean="0">
                <a:cs typeface="Candara"/>
              </a:rPr>
              <a:t>.</a:t>
            </a:r>
            <a:endParaRPr lang="en-US" sz="2200" dirty="0">
              <a:cs typeface="Candara"/>
            </a:endParaRPr>
          </a:p>
          <a:p>
            <a:pPr marL="342900" lvl="1" indent="-342900"/>
            <a:r>
              <a:rPr lang="el-GR" sz="2200" dirty="0" smtClean="0">
                <a:cs typeface="Candara"/>
              </a:rPr>
              <a:t>Η παχυσαρκία </a:t>
            </a:r>
            <a:r>
              <a:rPr lang="el-GR" sz="2200" dirty="0">
                <a:cs typeface="Candara"/>
              </a:rPr>
              <a:t>στη </a:t>
            </a:r>
            <a:r>
              <a:rPr lang="el-GR" sz="2200" dirty="0" smtClean="0">
                <a:cs typeface="Candara"/>
              </a:rPr>
              <a:t>μητέρα (BMI </a:t>
            </a:r>
            <a:r>
              <a:rPr lang="el-GR" sz="2200" dirty="0">
                <a:cs typeface="Candara"/>
              </a:rPr>
              <a:t>&gt; </a:t>
            </a:r>
            <a:r>
              <a:rPr lang="el-GR" sz="2200" dirty="0" smtClean="0">
                <a:cs typeface="Candara"/>
              </a:rPr>
              <a:t>30) έχει τεκμηριωθεί ως αρνητικός προβλεπτικός παράγοντας για την έναρξη και την διάρκεια του μητρικού θηλασμού </a:t>
            </a:r>
            <a:r>
              <a:rPr lang="da-DK" sz="2200" dirty="0">
                <a:cs typeface="Candara"/>
              </a:rPr>
              <a:t>(</a:t>
            </a:r>
            <a:r>
              <a:rPr lang="da-DK" sz="2200" dirty="0" err="1">
                <a:cs typeface="Candara"/>
              </a:rPr>
              <a:t>Flegal</a:t>
            </a:r>
            <a:r>
              <a:rPr lang="da-DK" sz="2200" dirty="0">
                <a:cs typeface="Candara"/>
              </a:rPr>
              <a:t> et </a:t>
            </a:r>
            <a:r>
              <a:rPr lang="da-DK" sz="2200" dirty="0" smtClean="0">
                <a:cs typeface="Candara"/>
              </a:rPr>
              <a:t>al 2010</a:t>
            </a:r>
            <a:r>
              <a:rPr lang="el-GR" sz="2200" dirty="0" smtClean="0">
                <a:cs typeface="Candara"/>
              </a:rPr>
              <a:t>, Anstey &amp; </a:t>
            </a:r>
            <a:r>
              <a:rPr lang="el-GR" sz="2200" dirty="0" err="1" smtClean="0">
                <a:cs typeface="Candara"/>
              </a:rPr>
              <a:t>Jevitt</a:t>
            </a:r>
            <a:r>
              <a:rPr lang="el-GR" sz="2200" dirty="0" smtClean="0">
                <a:cs typeface="Candara"/>
              </a:rPr>
              <a:t> 2011, Amir &amp; </a:t>
            </a:r>
            <a:r>
              <a:rPr lang="el-GR" sz="2200" dirty="0" err="1" smtClean="0">
                <a:cs typeface="Candara"/>
              </a:rPr>
              <a:t>Donath</a:t>
            </a:r>
            <a:r>
              <a:rPr lang="el-GR" sz="2200" dirty="0" smtClean="0">
                <a:cs typeface="Candara"/>
              </a:rPr>
              <a:t> 2007)</a:t>
            </a:r>
            <a:r>
              <a:rPr lang="en-US" sz="2200" dirty="0" smtClean="0">
                <a:cs typeface="Candara"/>
              </a:rPr>
              <a:t>.</a:t>
            </a:r>
            <a:endParaRPr lang="el-GR" sz="2200" dirty="0" smtClean="0">
              <a:cs typeface="Candara"/>
            </a:endParaRPr>
          </a:p>
          <a:p>
            <a:pPr marL="342900" lvl="1" indent="-342900"/>
            <a:r>
              <a:rPr lang="el-GR" sz="2200" dirty="0" smtClean="0">
                <a:cs typeface="Candara"/>
              </a:rPr>
              <a:t>Η παχυσαρκία αποτελεί παράγοντα κινδύνου για ένα πλήθος επιπλοκών κατά την </a:t>
            </a:r>
            <a:r>
              <a:rPr lang="el-GR" sz="2200" dirty="0" err="1" smtClean="0">
                <a:cs typeface="Candara"/>
              </a:rPr>
              <a:t>περιγεννητική</a:t>
            </a:r>
            <a:r>
              <a:rPr lang="el-GR" sz="2200" dirty="0" smtClean="0">
                <a:cs typeface="Candara"/>
              </a:rPr>
              <a:t> περίοδο όπως σακχαρώδης διαβήτης, προεκλαμψία, </a:t>
            </a:r>
            <a:r>
              <a:rPr lang="el-GR" sz="2200" dirty="0" err="1" smtClean="0">
                <a:cs typeface="Candara"/>
              </a:rPr>
              <a:t>θρομβοεμβολικά</a:t>
            </a:r>
            <a:r>
              <a:rPr lang="el-GR" sz="2200" dirty="0" smtClean="0">
                <a:cs typeface="Candara"/>
              </a:rPr>
              <a:t> επεισόδια και καρδιαγγειακές παθήσεις, αυξημένο κίνδυνο </a:t>
            </a:r>
            <a:r>
              <a:rPr lang="el-GR" sz="2200" dirty="0" err="1" smtClean="0">
                <a:cs typeface="Candara"/>
              </a:rPr>
              <a:t>περιγεννητικής</a:t>
            </a:r>
            <a:r>
              <a:rPr lang="el-GR" sz="2200" dirty="0" smtClean="0">
                <a:cs typeface="Candara"/>
              </a:rPr>
              <a:t> θνησιμότητας (</a:t>
            </a:r>
            <a:r>
              <a:rPr lang="fr-FR" sz="2200" dirty="0" err="1">
                <a:cs typeface="Candara"/>
              </a:rPr>
              <a:t>Kulie</a:t>
            </a:r>
            <a:r>
              <a:rPr lang="fr-FR" sz="2200" dirty="0">
                <a:cs typeface="Candara"/>
              </a:rPr>
              <a:t> et </a:t>
            </a:r>
            <a:r>
              <a:rPr lang="fr-FR" sz="2200" dirty="0" smtClean="0">
                <a:cs typeface="Candara"/>
              </a:rPr>
              <a:t>al</a:t>
            </a:r>
            <a:r>
              <a:rPr lang="el-GR" sz="2200" dirty="0">
                <a:cs typeface="Candara"/>
              </a:rPr>
              <a:t> </a:t>
            </a:r>
            <a:r>
              <a:rPr lang="fr-FR" sz="2200" dirty="0" smtClean="0">
                <a:cs typeface="Candara"/>
              </a:rPr>
              <a:t>2011</a:t>
            </a:r>
            <a:r>
              <a:rPr lang="el-GR" sz="2200" dirty="0" smtClean="0">
                <a:cs typeface="Candara"/>
              </a:rPr>
              <a:t>,</a:t>
            </a:r>
            <a:r>
              <a:rPr lang="fr-FR" sz="2200" dirty="0" smtClean="0">
                <a:cs typeface="Candara"/>
              </a:rPr>
              <a:t> </a:t>
            </a:r>
            <a:r>
              <a:rPr lang="fr-FR" sz="2200" dirty="0" err="1">
                <a:cs typeface="Candara"/>
              </a:rPr>
              <a:t>Tsoi</a:t>
            </a:r>
            <a:r>
              <a:rPr lang="fr-FR" sz="2200" dirty="0">
                <a:cs typeface="Candara"/>
              </a:rPr>
              <a:t> et </a:t>
            </a:r>
            <a:r>
              <a:rPr lang="fr-FR" sz="2200" dirty="0" smtClean="0">
                <a:cs typeface="Candara"/>
              </a:rPr>
              <a:t>al</a:t>
            </a:r>
            <a:r>
              <a:rPr lang="el-GR" sz="2200" dirty="0">
                <a:cs typeface="Candara"/>
              </a:rPr>
              <a:t> </a:t>
            </a:r>
            <a:r>
              <a:rPr lang="fr-FR" sz="2200" dirty="0" smtClean="0">
                <a:cs typeface="Candara"/>
              </a:rPr>
              <a:t>2010</a:t>
            </a:r>
            <a:r>
              <a:rPr lang="el-GR" sz="2200" dirty="0" smtClean="0"/>
              <a:t>).</a:t>
            </a:r>
            <a:endParaRPr lang="el-GR" sz="2200" dirty="0" smtClean="0">
              <a:cs typeface="Candara"/>
            </a:endParaRPr>
          </a:p>
        </p:txBody>
      </p:sp>
      <p:pic>
        <p:nvPicPr>
          <p:cNvPr id="57346" name="Picture 2" descr="File:Clouded Yellow Butterfly (619050247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12744"/>
          <a:stretch/>
        </p:blipFill>
        <p:spPr bwMode="auto">
          <a:xfrm>
            <a:off x="6780098" y="1379925"/>
            <a:ext cx="22750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0098" y="5124341"/>
            <a:ext cx="2264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Clouded Yellow Butterfly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Magnus Manske"/>
              </a:rPr>
              <a:t>Magnus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Magnus Manske"/>
              </a:rPr>
              <a:t>Manske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9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4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6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>
            <a:extLst/>
          </a:lstStyle>
          <a:p>
            <a:r>
              <a:rPr lang="el-GR" sz="3600" dirty="0">
                <a:solidFill>
                  <a:prstClr val="black"/>
                </a:solidFill>
              </a:rPr>
              <a:t>Παχυσαρκία και </a:t>
            </a:r>
            <a:r>
              <a:rPr lang="el-GR" sz="3600" dirty="0" err="1">
                <a:solidFill>
                  <a:prstClr val="black"/>
                </a:solidFill>
              </a:rPr>
              <a:t>περιγεννητική</a:t>
            </a:r>
            <a:r>
              <a:rPr lang="el-GR" sz="3600" dirty="0">
                <a:solidFill>
                  <a:prstClr val="black"/>
                </a:solidFill>
              </a:rPr>
              <a:t> περίοδος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000" b="0" dirty="0" smtClean="0">
                <a:solidFill>
                  <a:prstClr val="black"/>
                </a:solidFill>
              </a:rPr>
              <a:t>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40560"/>
          </a:xfrm>
          <a:prstGeom prst="rect">
            <a:avLst/>
          </a:prstGeom>
        </p:spPr>
        <p:txBody>
          <a:bodyPr anchor="t">
            <a:normAutofit/>
          </a:bodyPr>
          <a:lstStyle>
            <a:extLst/>
          </a:lstStyle>
          <a:p>
            <a:pPr marL="274320" lvl="1"/>
            <a:r>
              <a:rPr lang="el-GR" altLang="x-none" sz="2400" dirty="0" smtClean="0">
                <a:cs typeface="Candara"/>
              </a:rPr>
              <a:t>Αποτελέσματα </a:t>
            </a:r>
            <a:r>
              <a:rPr lang="el-GR" altLang="x-none" sz="2400" dirty="0" err="1" smtClean="0">
                <a:cs typeface="Candara"/>
              </a:rPr>
              <a:t>μετανάλυσης</a:t>
            </a:r>
            <a:r>
              <a:rPr lang="el-GR" altLang="x-none" sz="2400" dirty="0" smtClean="0">
                <a:cs typeface="Candara"/>
              </a:rPr>
              <a:t> τεκμηρίωσαν ότι ο κίνδυνος για ΚΤ αυξάνεται κατά 50% στις υπέρβαρες έγκυες (</a:t>
            </a:r>
            <a:r>
              <a:rPr lang="en-US" altLang="x-none" sz="2400" dirty="0" err="1" smtClean="0">
                <a:cs typeface="Candara"/>
              </a:rPr>
              <a:t>Poobalan</a:t>
            </a:r>
            <a:r>
              <a:rPr lang="en-US" altLang="x-none" sz="2400" dirty="0" smtClean="0">
                <a:cs typeface="Candara"/>
              </a:rPr>
              <a:t> et</a:t>
            </a:r>
            <a:r>
              <a:rPr lang="el-GR" altLang="x-none" sz="2400" dirty="0" smtClean="0">
                <a:cs typeface="Candara"/>
              </a:rPr>
              <a:t> </a:t>
            </a:r>
            <a:r>
              <a:rPr lang="en-US" altLang="x-none" sz="2400" dirty="0" smtClean="0">
                <a:cs typeface="Candara"/>
              </a:rPr>
              <a:t>al 2009</a:t>
            </a:r>
            <a:r>
              <a:rPr lang="el-GR" altLang="x-none" sz="2400" dirty="0" smtClean="0">
                <a:cs typeface="Candara"/>
              </a:rPr>
              <a:t>, </a:t>
            </a:r>
            <a:r>
              <a:rPr lang="en-US" sz="2400" dirty="0"/>
              <a:t>NICE </a:t>
            </a:r>
            <a:r>
              <a:rPr lang="en-US" sz="2400" dirty="0" smtClean="0"/>
              <a:t>20</a:t>
            </a:r>
            <a:r>
              <a:rPr lang="el-GR" sz="2400" dirty="0" smtClean="0"/>
              <a:t>10, </a:t>
            </a:r>
            <a:r>
              <a:rPr lang="en-US" sz="2400" dirty="0" smtClean="0"/>
              <a:t>Smith </a:t>
            </a:r>
            <a:r>
              <a:rPr lang="en-US" sz="2400" dirty="0"/>
              <a:t>2010</a:t>
            </a:r>
            <a:r>
              <a:rPr lang="el-GR" altLang="x-none" sz="2400" dirty="0" smtClean="0">
                <a:cs typeface="Candara"/>
              </a:rPr>
              <a:t>)</a:t>
            </a:r>
            <a:r>
              <a:rPr lang="en-US" altLang="x-none" sz="2400" dirty="0" smtClean="0">
                <a:cs typeface="Candara"/>
              </a:rPr>
              <a:t>.</a:t>
            </a:r>
            <a:endParaRPr lang="en-US" sz="2400" dirty="0">
              <a:cs typeface="Candara"/>
            </a:endParaRPr>
          </a:p>
          <a:p>
            <a:pPr marL="274320" lvl="1"/>
            <a:r>
              <a:rPr lang="el-GR" sz="2400" dirty="0" smtClean="0">
                <a:cs typeface="Candara"/>
              </a:rPr>
              <a:t>Η αύξηση του ΔΜΣ που παρατηρείται με την αύξηση των τόκων, καταργείται αν η γυναίκα θηλάσει. Η ευεργετική αυτή δράση δεν καταργείται ακόμη και όταν γίνει προτυποποίηση και με άλλους </a:t>
            </a:r>
            <a:r>
              <a:rPr lang="el-GR" sz="2400" dirty="0" err="1" smtClean="0">
                <a:cs typeface="Candara"/>
              </a:rPr>
              <a:t>συγχιτικούς</a:t>
            </a:r>
            <a:r>
              <a:rPr lang="el-GR" sz="2400" dirty="0" smtClean="0">
                <a:cs typeface="Candara"/>
              </a:rPr>
              <a:t> παράγοντες (</a:t>
            </a:r>
            <a:r>
              <a:rPr lang="el-GR" sz="2400" dirty="0" err="1" smtClean="0">
                <a:cs typeface="Candara"/>
              </a:rPr>
              <a:t>Bobrow</a:t>
            </a:r>
            <a:r>
              <a:rPr lang="el-GR" sz="2400" dirty="0" smtClean="0">
                <a:cs typeface="Candara"/>
              </a:rPr>
              <a:t> et al 2009).</a:t>
            </a:r>
          </a:p>
        </p:txBody>
      </p:sp>
      <p:pic>
        <p:nvPicPr>
          <p:cNvPr id="58370" name="Picture 2" descr="D:\Downloads\125710155_3774c291f0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47" y="1340769"/>
            <a:ext cx="30282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4847" y="4005065"/>
            <a:ext cx="302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Mother 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Child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Go to Bob Whitehead's photostream"/>
              </a:rPr>
              <a:t>Bob </a:t>
            </a:r>
            <a:r>
              <a:rPr lang="en-US" sz="1200" dirty="0" smtClean="0">
                <a:latin typeface="+mn-lt"/>
                <a:hlinkClick r:id="rId5" tooltip="Go to Bob Whitehead's photostream"/>
              </a:rPr>
              <a:t>Whitehead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Παχυσαρκία και διάρκεια </a:t>
            </a:r>
            <a:r>
              <a:rPr lang="el-GR" dirty="0" smtClean="0"/>
              <a:t>ΜΘ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n-US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1"/>
            <a:r>
              <a:rPr lang="el-GR" sz="2200" dirty="0">
                <a:cs typeface="Candara"/>
              </a:rPr>
              <a:t>Όσο μεγαλύτερο είναι το BMI της μητέρας, τόσο λιγότερο χρονικό διάστημα θα διαρκέσει ο μητρικός θηλασμός (</a:t>
            </a:r>
            <a:r>
              <a:rPr lang="en-US" sz="2200" dirty="0" err="1">
                <a:cs typeface="Candara"/>
              </a:rPr>
              <a:t>Wojcicki</a:t>
            </a:r>
            <a:r>
              <a:rPr lang="el-GR" sz="2200" dirty="0">
                <a:cs typeface="Candara"/>
              </a:rPr>
              <a:t> </a:t>
            </a:r>
            <a:r>
              <a:rPr lang="en-US" sz="2200" dirty="0">
                <a:cs typeface="Candara"/>
              </a:rPr>
              <a:t>2011</a:t>
            </a:r>
            <a:r>
              <a:rPr lang="el-GR" sz="2200" dirty="0">
                <a:cs typeface="Candara"/>
              </a:rPr>
              <a:t>, Anstey &amp; </a:t>
            </a:r>
            <a:r>
              <a:rPr lang="el-GR" sz="2200" dirty="0" err="1">
                <a:cs typeface="Candara"/>
              </a:rPr>
              <a:t>Jevitt</a:t>
            </a:r>
            <a:r>
              <a:rPr lang="el-GR" sz="2200" dirty="0">
                <a:cs typeface="Candara"/>
              </a:rPr>
              <a:t> 2011, Amir &amp; </a:t>
            </a:r>
            <a:r>
              <a:rPr lang="el-GR" sz="2200" dirty="0" err="1">
                <a:cs typeface="Candara"/>
              </a:rPr>
              <a:t>Donath</a:t>
            </a:r>
            <a:r>
              <a:rPr lang="el-GR" sz="2200" dirty="0">
                <a:cs typeface="Candara"/>
              </a:rPr>
              <a:t> 2007)</a:t>
            </a:r>
            <a:r>
              <a:rPr lang="en-US" sz="2200" dirty="0">
                <a:cs typeface="Candara"/>
              </a:rPr>
              <a:t>.</a:t>
            </a:r>
            <a:endParaRPr lang="el-GR" sz="2200" dirty="0">
              <a:cs typeface="Candara"/>
            </a:endParaRPr>
          </a:p>
          <a:p>
            <a:pPr marL="274320" lvl="1"/>
            <a:r>
              <a:rPr lang="el-GR" sz="2200" dirty="0">
                <a:cs typeface="Candara"/>
              </a:rPr>
              <a:t>Στην ανάλυση επιβίωσης </a:t>
            </a:r>
            <a:r>
              <a:rPr lang="el-GR" sz="2200" dirty="0" smtClean="0">
                <a:cs typeface="Candara"/>
              </a:rPr>
              <a:t>η συσχέτιση  ανάμεσα στο BMI </a:t>
            </a:r>
            <a:r>
              <a:rPr lang="el-GR" sz="2200" dirty="0">
                <a:cs typeface="Candara"/>
              </a:rPr>
              <a:t>της μητέρας</a:t>
            </a:r>
            <a:r>
              <a:rPr lang="el-GR" sz="2200" dirty="0" smtClean="0">
                <a:cs typeface="Candara"/>
              </a:rPr>
              <a:t>- διάρκειας ΜΘ </a:t>
            </a:r>
            <a:r>
              <a:rPr lang="el-GR" sz="2200" b="1" dirty="0" smtClean="0">
                <a:cs typeface="Candara"/>
              </a:rPr>
              <a:t>δεν άλλαξε ακόμη </a:t>
            </a:r>
            <a:r>
              <a:rPr lang="el-GR" sz="2200" dirty="0" smtClean="0">
                <a:cs typeface="Candara"/>
              </a:rPr>
              <a:t>και όταν υπήρξε αναπροσαρμογή του παλινδρομικού μοντέλου και προτυποποίηση των δεδομένων σύμφωνα με άλλους παράγοντες (confounding factors) </a:t>
            </a:r>
            <a:r>
              <a:rPr lang="fr-FR" sz="2200" dirty="0">
                <a:cs typeface="Candara"/>
              </a:rPr>
              <a:t>(Baker et </a:t>
            </a:r>
            <a:r>
              <a:rPr lang="fr-FR" sz="2200" dirty="0" smtClean="0">
                <a:cs typeface="Candara"/>
              </a:rPr>
              <a:t>al</a:t>
            </a:r>
            <a:r>
              <a:rPr lang="el-GR" sz="2200" dirty="0">
                <a:cs typeface="Candara"/>
              </a:rPr>
              <a:t> </a:t>
            </a:r>
            <a:r>
              <a:rPr lang="fr-FR" sz="2200" dirty="0" smtClean="0">
                <a:cs typeface="Candara"/>
              </a:rPr>
              <a:t>2007</a:t>
            </a:r>
            <a:r>
              <a:rPr lang="el-GR" sz="2200" dirty="0" smtClean="0">
                <a:cs typeface="Candara"/>
              </a:rPr>
              <a:t>,</a:t>
            </a:r>
            <a:r>
              <a:rPr lang="fr-FR" sz="2200" dirty="0" smtClean="0">
                <a:cs typeface="Candara"/>
              </a:rPr>
              <a:t> </a:t>
            </a:r>
            <a:r>
              <a:rPr lang="fr-FR" sz="2200" dirty="0" err="1">
                <a:cs typeface="Candara"/>
              </a:rPr>
              <a:t>Donath</a:t>
            </a:r>
            <a:r>
              <a:rPr lang="fr-FR" sz="2200" dirty="0">
                <a:cs typeface="Candara"/>
              </a:rPr>
              <a:t> &amp; </a:t>
            </a:r>
            <a:r>
              <a:rPr lang="fr-FR" sz="2200" dirty="0" smtClean="0">
                <a:cs typeface="Candara"/>
              </a:rPr>
              <a:t>Amir 2008</a:t>
            </a:r>
            <a:r>
              <a:rPr lang="el-GR" sz="2200" dirty="0" smtClean="0">
                <a:cs typeface="Candara"/>
              </a:rPr>
              <a:t>,</a:t>
            </a:r>
            <a:r>
              <a:rPr lang="fr-FR" sz="2200" dirty="0" smtClean="0">
                <a:cs typeface="Candara"/>
              </a:rPr>
              <a:t> </a:t>
            </a:r>
            <a:r>
              <a:rPr lang="fr-FR" sz="2200" dirty="0" err="1">
                <a:cs typeface="Candara"/>
              </a:rPr>
              <a:t>Krause</a:t>
            </a:r>
            <a:r>
              <a:rPr lang="fr-FR" sz="2200" dirty="0">
                <a:cs typeface="Candara"/>
              </a:rPr>
              <a:t> et </a:t>
            </a:r>
            <a:r>
              <a:rPr lang="fr-FR" sz="2200" dirty="0" smtClean="0">
                <a:cs typeface="Candara"/>
              </a:rPr>
              <a:t>al 201</a:t>
            </a:r>
            <a:r>
              <a:rPr lang="el-GR" sz="2200" dirty="0" smtClean="0">
                <a:cs typeface="Candara"/>
              </a:rPr>
              <a:t>1,</a:t>
            </a:r>
            <a:r>
              <a:rPr lang="fr-FR" sz="2200" dirty="0" smtClean="0">
                <a:cs typeface="Candara"/>
              </a:rPr>
              <a:t> </a:t>
            </a:r>
            <a:r>
              <a:rPr lang="fr-FR" sz="2200" dirty="0" err="1">
                <a:cs typeface="Candara"/>
              </a:rPr>
              <a:t>Nohr</a:t>
            </a:r>
            <a:r>
              <a:rPr lang="fr-FR" sz="2200" dirty="0">
                <a:cs typeface="Candara"/>
              </a:rPr>
              <a:t> et </a:t>
            </a:r>
            <a:r>
              <a:rPr lang="fr-FR" sz="2200" dirty="0" smtClean="0">
                <a:cs typeface="Candara"/>
              </a:rPr>
              <a:t>al</a:t>
            </a:r>
            <a:r>
              <a:rPr lang="el-GR" sz="2200" dirty="0">
                <a:cs typeface="Candara"/>
              </a:rPr>
              <a:t> </a:t>
            </a:r>
            <a:r>
              <a:rPr lang="fr-FR" sz="2200" dirty="0" smtClean="0">
                <a:cs typeface="Candara"/>
              </a:rPr>
              <a:t>2009)</a:t>
            </a:r>
            <a:r>
              <a:rPr lang="el-GR" sz="2200" dirty="0" smtClean="0">
                <a:cs typeface="Candara"/>
              </a:rPr>
              <a:t>.</a:t>
            </a:r>
            <a:endParaRPr lang="el-GR" sz="2200" dirty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200" dirty="0">
                <a:cs typeface="Candara"/>
              </a:rPr>
              <a:t>Σε μια έρευνα στην Αυστραλία σε 1803 θηλάζουσες μητέρες φάνηκε ότι υπήρχε αυξημένος κίνδυνος κατά 18% για κάθε μήνα να σταματήσει ο ΜΘ από μία παχύσαρκη μητέρα σε σύγκριση με μια μητέρα με φυσιολογικό βάρος </a:t>
            </a:r>
            <a:r>
              <a:rPr lang="fr-FR" sz="2200" dirty="0">
                <a:cs typeface="Candara"/>
              </a:rPr>
              <a:t>(</a:t>
            </a:r>
            <a:r>
              <a:rPr lang="fr-FR" sz="2200" dirty="0" err="1">
                <a:cs typeface="Candara"/>
              </a:rPr>
              <a:t>Oddy</a:t>
            </a:r>
            <a:r>
              <a:rPr lang="fr-FR" sz="2200" dirty="0">
                <a:cs typeface="Candara"/>
              </a:rPr>
              <a:t> et al 2006)</a:t>
            </a:r>
            <a:r>
              <a:rPr lang="en-US" sz="2200" dirty="0" smtClean="0">
                <a:cs typeface="Candara"/>
              </a:rPr>
              <a:t>.</a:t>
            </a:r>
            <a:endParaRPr lang="el-GR" sz="2200" dirty="0">
              <a:cs typeface="Candara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1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Παχυσαρκία και διάρκεια ΜΘ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74320" lvl="1"/>
            <a:r>
              <a:rPr lang="el-GR" sz="2100" dirty="0" smtClean="0">
                <a:cs typeface="Candara"/>
              </a:rPr>
              <a:t>Ένας αυξανόμενος αριθμός μελετών τεκμηριώνει την μικρότερη μέση διάρκεια του ΜΘ (28.7 </a:t>
            </a:r>
            <a:r>
              <a:rPr lang="el-GR" sz="2100" dirty="0" err="1" smtClean="0">
                <a:cs typeface="Candara"/>
              </a:rPr>
              <a:t>vs</a:t>
            </a:r>
            <a:r>
              <a:rPr lang="el-GR" sz="2100" dirty="0" smtClean="0">
                <a:cs typeface="Candara"/>
              </a:rPr>
              <a:t> 22.7) στις παχύσαρκες μητέρες και την πρώιμη εισαγωγή στη διατροφή του νεογνού συμπληρώματος </a:t>
            </a:r>
            <a:r>
              <a:rPr lang="fr-FR" sz="2100" dirty="0">
                <a:cs typeface="Candara"/>
              </a:rPr>
              <a:t>(Baker </a:t>
            </a:r>
            <a:r>
              <a:rPr lang="fr-FR" sz="2100" dirty="0" smtClean="0">
                <a:cs typeface="Candara"/>
              </a:rPr>
              <a:t>et</a:t>
            </a:r>
            <a:r>
              <a:rPr lang="el-GR" sz="2100" dirty="0" smtClean="0">
                <a:cs typeface="Candara"/>
              </a:rPr>
              <a:t> </a:t>
            </a:r>
            <a:r>
              <a:rPr lang="fr-FR" sz="2100" dirty="0" smtClean="0">
                <a:cs typeface="Candara"/>
              </a:rPr>
              <a:t>al 2004</a:t>
            </a:r>
            <a:r>
              <a:rPr lang="el-GR" sz="2100" dirty="0" smtClean="0">
                <a:cs typeface="Candara"/>
              </a:rPr>
              <a:t>,</a:t>
            </a:r>
            <a:r>
              <a:rPr lang="fr-FR" sz="2100" dirty="0" smtClean="0">
                <a:cs typeface="Candara"/>
              </a:rPr>
              <a:t> </a:t>
            </a:r>
            <a:r>
              <a:rPr lang="fr-FR" sz="2100" dirty="0">
                <a:cs typeface="Candara"/>
              </a:rPr>
              <a:t>Baker et </a:t>
            </a:r>
            <a:r>
              <a:rPr lang="fr-FR" sz="2100" dirty="0" smtClean="0">
                <a:cs typeface="Candara"/>
              </a:rPr>
              <a:t>al 2007</a:t>
            </a:r>
            <a:r>
              <a:rPr lang="el-GR" sz="2100" dirty="0" smtClean="0">
                <a:cs typeface="Candara"/>
              </a:rPr>
              <a:t>,</a:t>
            </a:r>
            <a:r>
              <a:rPr lang="fr-FR" sz="2100" dirty="0" smtClean="0">
                <a:cs typeface="Candara"/>
              </a:rPr>
              <a:t> </a:t>
            </a:r>
            <a:r>
              <a:rPr lang="fr-FR" sz="2100" dirty="0" err="1">
                <a:cs typeface="Candara"/>
              </a:rPr>
              <a:t>Donath</a:t>
            </a:r>
            <a:r>
              <a:rPr lang="fr-FR" sz="2100" dirty="0">
                <a:cs typeface="Candara"/>
              </a:rPr>
              <a:t> &amp; </a:t>
            </a:r>
            <a:r>
              <a:rPr lang="fr-FR" sz="2100" dirty="0" smtClean="0">
                <a:cs typeface="Candara"/>
              </a:rPr>
              <a:t>Amir 2000</a:t>
            </a:r>
            <a:r>
              <a:rPr lang="el-GR" sz="2100" dirty="0" smtClean="0">
                <a:cs typeface="Candara"/>
              </a:rPr>
              <a:t>,</a:t>
            </a:r>
            <a:r>
              <a:rPr lang="fr-FR" sz="2100" dirty="0" smtClean="0">
                <a:cs typeface="Candara"/>
              </a:rPr>
              <a:t> </a:t>
            </a:r>
            <a:r>
              <a:rPr lang="fr-FR" sz="2100" dirty="0">
                <a:cs typeface="Candara"/>
              </a:rPr>
              <a:t>Li et </a:t>
            </a:r>
            <a:r>
              <a:rPr lang="fr-FR" sz="2100" dirty="0" smtClean="0">
                <a:cs typeface="Candara"/>
              </a:rPr>
              <a:t>al</a:t>
            </a:r>
            <a:r>
              <a:rPr lang="el-GR" sz="2100" dirty="0">
                <a:cs typeface="Candara"/>
              </a:rPr>
              <a:t> </a:t>
            </a:r>
            <a:r>
              <a:rPr lang="fr-FR" sz="2100" dirty="0" smtClean="0">
                <a:cs typeface="Candara"/>
              </a:rPr>
              <a:t>2003</a:t>
            </a:r>
            <a:r>
              <a:rPr lang="fr-FR" sz="2100" dirty="0">
                <a:cs typeface="Candara"/>
              </a:rPr>
              <a:t>)</a:t>
            </a:r>
            <a:r>
              <a:rPr lang="fr-FR" sz="2100" dirty="0" smtClean="0">
                <a:cs typeface="Candara"/>
              </a:rPr>
              <a:t>.</a:t>
            </a:r>
            <a:endParaRPr lang="el-GR" sz="2100" dirty="0" smtClean="0">
              <a:cs typeface="Candara"/>
            </a:endParaRPr>
          </a:p>
          <a:p>
            <a:pPr marL="274320" lvl="1"/>
            <a:r>
              <a:rPr lang="el-GR" sz="2100" dirty="0" smtClean="0">
                <a:cs typeface="Candara"/>
              </a:rPr>
              <a:t>Μεγαλύτερος αναδεικνύεται ο κίνδυνος για τις παχύσαρκες μητέρες που ζουν σε απομακρυσμένες και απομονωμένες περιοχές </a:t>
            </a:r>
            <a:r>
              <a:rPr lang="en-US" sz="2100" dirty="0">
                <a:cs typeface="Candara"/>
              </a:rPr>
              <a:t>(unadjusted RR = 2.43, 95% CI 1.40-4.20, p=0.002</a:t>
            </a:r>
            <a:r>
              <a:rPr lang="en-US" sz="2100" dirty="0" smtClean="0">
                <a:cs typeface="Candara"/>
              </a:rPr>
              <a:t>)</a:t>
            </a:r>
            <a:r>
              <a:rPr lang="el-GR" sz="2100" dirty="0" smtClean="0">
                <a:cs typeface="Candara"/>
              </a:rPr>
              <a:t> (</a:t>
            </a:r>
            <a:r>
              <a:rPr lang="en-US" sz="2100" dirty="0" err="1" smtClean="0">
                <a:cs typeface="Candara"/>
              </a:rPr>
              <a:t>Hilson</a:t>
            </a:r>
            <a:r>
              <a:rPr lang="el-GR" sz="2100" dirty="0" smtClean="0">
                <a:cs typeface="Candara"/>
              </a:rPr>
              <a:t> </a:t>
            </a:r>
            <a:r>
              <a:rPr lang="en-US" sz="2100" dirty="0" smtClean="0">
                <a:cs typeface="Candara"/>
              </a:rPr>
              <a:t>et al </a:t>
            </a:r>
            <a:r>
              <a:rPr lang="en-US" sz="2100" dirty="0">
                <a:cs typeface="Candara"/>
              </a:rPr>
              <a:t>2004)</a:t>
            </a:r>
            <a:r>
              <a:rPr lang="en-US" sz="2100" dirty="0" smtClean="0">
                <a:cs typeface="Candara"/>
              </a:rPr>
              <a:t>.</a:t>
            </a:r>
            <a:endParaRPr lang="el-GR" sz="2100" dirty="0" smtClean="0">
              <a:cs typeface="Candara"/>
            </a:endParaRPr>
          </a:p>
          <a:p>
            <a:pPr marL="274320" lvl="1"/>
            <a:r>
              <a:rPr lang="el-GR" sz="2100" dirty="0" smtClean="0">
                <a:cs typeface="Candara"/>
              </a:rPr>
              <a:t>Σε μία μελέτη στην Γαλλία (60 </a:t>
            </a:r>
            <a:r>
              <a:rPr lang="el-GR" sz="2100" dirty="0" err="1">
                <a:cs typeface="Candara"/>
              </a:rPr>
              <a:t>vs</a:t>
            </a:r>
            <a:r>
              <a:rPr lang="el-GR" sz="2100" dirty="0">
                <a:cs typeface="Candara"/>
              </a:rPr>
              <a:t> </a:t>
            </a:r>
            <a:r>
              <a:rPr lang="el-GR" sz="2100" dirty="0" smtClean="0">
                <a:cs typeface="Candara"/>
              </a:rPr>
              <a:t>60), αναδείχθηκαν και άλλοι ψυχοκοινωνικοί παράγοντες</a:t>
            </a:r>
            <a:r>
              <a:rPr lang="el-GR" sz="2100" dirty="0"/>
              <a:t> </a:t>
            </a:r>
            <a:r>
              <a:rPr lang="el-GR" sz="2100" dirty="0" smtClean="0"/>
              <a:t>που μπορεί να συμβάλουν στην πρώιμη διακοπή του ΜΘ σε θηλάζουσες παχύσαρκες μητέρες όπως πχ η χαμηλότερη ικανοποίηση με την εμφάνιση τους, η δυσκολία τους να θηλάσουν μπροστά σε άλλους, η αδιαφορία τους για την μέθοδο διατροφής του νεογνού τους, τα σχέδια τους για επιστροφή στην εργασία τους </a:t>
            </a:r>
            <a:r>
              <a:rPr lang="nb-NO" sz="2100" dirty="0" smtClean="0"/>
              <a:t>(p</a:t>
            </a:r>
            <a:r>
              <a:rPr lang="nb-NO" sz="2100" dirty="0"/>
              <a:t>&lt;0.01</a:t>
            </a:r>
            <a:r>
              <a:rPr lang="nb-NO" sz="2100" dirty="0" smtClean="0"/>
              <a:t>;</a:t>
            </a:r>
            <a:r>
              <a:rPr lang="el-GR" sz="2100" dirty="0" smtClean="0"/>
              <a:t> </a:t>
            </a:r>
            <a:r>
              <a:rPr lang="nb-NO" sz="2100" dirty="0" smtClean="0"/>
              <a:t>Mok </a:t>
            </a:r>
            <a:r>
              <a:rPr lang="nb-NO" sz="2100" dirty="0"/>
              <a:t>et </a:t>
            </a:r>
            <a:r>
              <a:rPr lang="nb-NO" sz="2100" dirty="0" smtClean="0"/>
              <a:t>al 2008</a:t>
            </a:r>
            <a:r>
              <a:rPr lang="el-GR" sz="2100" dirty="0" smtClean="0"/>
              <a:t>)</a:t>
            </a:r>
            <a:r>
              <a:rPr lang="en-US" sz="2100" dirty="0" smtClean="0"/>
              <a:t>.</a:t>
            </a:r>
            <a:endParaRPr lang="el-GR" sz="2100" dirty="0">
              <a:cs typeface="Candara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8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Φυσιολογία και ψυχοκοινωνικοί μηχανισμοί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Η παχυσαρκία της μητέρας έχει συσχετιστεί με μειωμένη παραγωγή μητρικού γάλακτος </a:t>
            </a:r>
            <a:r>
              <a:rPr lang="en-US" sz="2400" dirty="0">
                <a:cs typeface="Candara"/>
              </a:rPr>
              <a:t>(</a:t>
            </a:r>
            <a:r>
              <a:rPr lang="en-US" sz="2400" dirty="0" err="1">
                <a:cs typeface="Candara"/>
              </a:rPr>
              <a:t>Nommsen</a:t>
            </a:r>
            <a:r>
              <a:rPr lang="en-US" sz="2400" dirty="0">
                <a:cs typeface="Candara"/>
              </a:rPr>
              <a:t>-Rivers et </a:t>
            </a:r>
            <a:r>
              <a:rPr lang="en-US" sz="2400" dirty="0" smtClean="0">
                <a:cs typeface="Candara"/>
              </a:rPr>
              <a:t>al </a:t>
            </a:r>
            <a:r>
              <a:rPr lang="en-US" sz="2400" dirty="0">
                <a:cs typeface="Candara"/>
              </a:rPr>
              <a:t>2010</a:t>
            </a:r>
            <a:r>
              <a:rPr lang="en-US" sz="2400" dirty="0" smtClean="0">
                <a:cs typeface="Candara"/>
              </a:rPr>
              <a:t>)</a:t>
            </a:r>
            <a:r>
              <a:rPr lang="el-GR" sz="2400" dirty="0" smtClean="0">
                <a:cs typeface="Candara"/>
              </a:rPr>
              <a:t>.</a:t>
            </a:r>
            <a:endParaRPr lang="el-GR" altLang="x-none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Η έκκριση της </a:t>
            </a:r>
            <a:r>
              <a:rPr lang="el-GR" sz="2400" dirty="0" err="1" smtClean="0">
                <a:cs typeface="Candara"/>
              </a:rPr>
              <a:t>προλακτίνης</a:t>
            </a:r>
            <a:r>
              <a:rPr lang="el-GR" sz="2400" dirty="0" smtClean="0">
                <a:cs typeface="Candara"/>
              </a:rPr>
              <a:t> ως απάντηση στο ερεθισμό της θηλής </a:t>
            </a:r>
            <a:r>
              <a:rPr lang="el-GR" sz="2400" dirty="0">
                <a:cs typeface="Candara"/>
              </a:rPr>
              <a:t>(</a:t>
            </a:r>
            <a:r>
              <a:rPr lang="el-GR" sz="2400" dirty="0" smtClean="0">
                <a:cs typeface="Candara"/>
              </a:rPr>
              <a:t>θηλαστικές κινήσεις του νεογνού) είναι χαμηλότερη στις παχύσαρκες μητέρες (</a:t>
            </a:r>
            <a:r>
              <a:rPr lang="en-US" sz="2400" dirty="0" smtClean="0">
                <a:cs typeface="Candara"/>
              </a:rPr>
              <a:t>Rasmussen and</a:t>
            </a:r>
            <a:r>
              <a:rPr lang="el-GR" sz="2400" dirty="0" smtClean="0">
                <a:cs typeface="Candara"/>
              </a:rPr>
              <a:t> </a:t>
            </a:r>
            <a:r>
              <a:rPr lang="en-US" sz="2400" dirty="0" err="1" smtClean="0">
                <a:cs typeface="Candara"/>
              </a:rPr>
              <a:t>Kjolhede</a:t>
            </a:r>
            <a:r>
              <a:rPr lang="en-US" sz="2400" dirty="0" smtClean="0">
                <a:cs typeface="Candara"/>
              </a:rPr>
              <a:t> 2004)</a:t>
            </a:r>
            <a:r>
              <a:rPr lang="el-GR" sz="2400" dirty="0" smtClean="0">
                <a:cs typeface="Candara"/>
              </a:rPr>
              <a:t>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Το μεγάλο μέγεθος των μαστών που συνήθως συνυπάρχει, δημιουργεί δυσχέρειες στην σωστή τοποθέτηση του νεογνού </a:t>
            </a:r>
            <a:r>
              <a:rPr lang="nb-NO" sz="2400" dirty="0">
                <a:cs typeface="Candara"/>
              </a:rPr>
              <a:t>(</a:t>
            </a:r>
            <a:r>
              <a:rPr lang="nb-NO" sz="2400" dirty="0" err="1">
                <a:cs typeface="Candara"/>
              </a:rPr>
              <a:t>Jevitt</a:t>
            </a:r>
            <a:r>
              <a:rPr lang="nb-NO" sz="2400" dirty="0">
                <a:cs typeface="Candara"/>
              </a:rPr>
              <a:t> et </a:t>
            </a:r>
            <a:r>
              <a:rPr lang="nb-NO" sz="2400" dirty="0" smtClean="0">
                <a:cs typeface="Candara"/>
              </a:rPr>
              <a:t>al </a:t>
            </a:r>
            <a:r>
              <a:rPr lang="nb-NO" sz="2400" dirty="0">
                <a:cs typeface="Candara"/>
              </a:rPr>
              <a:t>2007)</a:t>
            </a:r>
            <a:r>
              <a:rPr lang="nb-NO" sz="2400" dirty="0" smtClean="0">
                <a:cs typeface="Candara"/>
              </a:rPr>
              <a:t>.</a:t>
            </a: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 smtClean="0">
                <a:cs typeface="Candara"/>
              </a:rPr>
              <a:t>Τα νεογνά των παχύσαρκων μητέρων (παράγοντες όπως </a:t>
            </a:r>
            <a:r>
              <a:rPr lang="el-GR" sz="2400" dirty="0" err="1" smtClean="0">
                <a:cs typeface="Candara"/>
              </a:rPr>
              <a:t>μακροσωμία</a:t>
            </a:r>
            <a:r>
              <a:rPr lang="el-GR" sz="2400" dirty="0" smtClean="0">
                <a:cs typeface="Candara"/>
              </a:rPr>
              <a:t>) είναι πιο πιθανό να παρουσιάσουν ίκτερο και επειδή παρουσιάζουν ανάγκη μεγαλύτερης λήψης υγρών - λόγω της καθυστερημένης παραγωγής να χρειαστούν συμπλήρωμα </a:t>
            </a:r>
            <a:r>
              <a:rPr lang="is-IS" sz="2400" dirty="0">
                <a:cs typeface="Candara"/>
              </a:rPr>
              <a:t>(Hurst, 2007).</a:t>
            </a: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 smtClean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cs typeface="Candara"/>
            </a:endParaRPr>
          </a:p>
          <a:p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5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Σημασία του ΜΘ για τις παχύσαρκες μητέρες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r>
              <a:rPr lang="el-GR" sz="2400" dirty="0" smtClean="0">
                <a:cs typeface="Candara"/>
              </a:rPr>
              <a:t>Πλεονεκτήματα του ΜΘ για την υγεία της μητέρας, για παράγοντες που σχετίζονται με την παχυσαρκία όπως την διατήρηση του σωματικού βάρους στη λοχεία, την υπέρταση και το μεταβολικό σύνδρομο.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r>
              <a:rPr lang="el-GR" sz="2400" dirty="0" smtClean="0">
                <a:cs typeface="Candara"/>
              </a:rPr>
              <a:t>Ο ΜΘ μειώνει τον κίνδυνο για υπέρταση και σακχαρώδη διαβήτη στις παχύσαρκες μητέρες </a:t>
            </a:r>
            <a:r>
              <a:rPr lang="en-US" sz="2400" dirty="0">
                <a:cs typeface="Candara"/>
              </a:rPr>
              <a:t>(Lee et </a:t>
            </a:r>
            <a:r>
              <a:rPr lang="en-US" sz="2400" dirty="0" smtClean="0">
                <a:cs typeface="Candara"/>
              </a:rPr>
              <a:t>al</a:t>
            </a:r>
            <a:r>
              <a:rPr lang="el-GR" sz="2400" dirty="0">
                <a:cs typeface="Candara"/>
              </a:rPr>
              <a:t> </a:t>
            </a:r>
            <a:r>
              <a:rPr lang="en-US" sz="2400" dirty="0" smtClean="0">
                <a:cs typeface="Candara"/>
              </a:rPr>
              <a:t>2005</a:t>
            </a:r>
            <a:r>
              <a:rPr lang="el-GR" sz="2400" dirty="0" smtClean="0">
                <a:cs typeface="Candara"/>
              </a:rPr>
              <a:t>, </a:t>
            </a:r>
            <a:r>
              <a:rPr lang="en-US" sz="2400" dirty="0" err="1" smtClean="0">
                <a:cs typeface="Candara"/>
              </a:rPr>
              <a:t>Stuebe</a:t>
            </a:r>
            <a:r>
              <a:rPr lang="en-US" sz="2400" dirty="0" smtClean="0">
                <a:cs typeface="Candara"/>
              </a:rPr>
              <a:t> </a:t>
            </a:r>
            <a:r>
              <a:rPr lang="en-US" sz="2400" dirty="0">
                <a:cs typeface="Candara"/>
              </a:rPr>
              <a:t>et </a:t>
            </a:r>
            <a:r>
              <a:rPr lang="en-US" sz="2400" dirty="0" smtClean="0">
                <a:cs typeface="Candara"/>
              </a:rPr>
              <a:t>al </a:t>
            </a:r>
            <a:r>
              <a:rPr lang="en-US" sz="2400" dirty="0">
                <a:cs typeface="Candara"/>
              </a:rPr>
              <a:t>2005)</a:t>
            </a:r>
            <a:r>
              <a:rPr lang="el-GR" sz="2400" dirty="0" smtClean="0">
                <a:cs typeface="Candara"/>
              </a:rPr>
              <a:t>.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r>
              <a:rPr lang="el-GR" sz="2400" dirty="0" smtClean="0">
                <a:cs typeface="Candara"/>
              </a:rPr>
              <a:t>Οι παχύσαρκες μητέρες που συνεχίζουν τον ΜΘ και μετά τους 6 μήνες έχουν μεγαλύτερη πιθανότητα να </a:t>
            </a:r>
            <a:r>
              <a:rPr lang="el-GR" sz="2400" dirty="0" err="1" smtClean="0">
                <a:cs typeface="Candara"/>
              </a:rPr>
              <a:t>απωλέσουν</a:t>
            </a:r>
            <a:r>
              <a:rPr lang="el-GR" sz="2400" dirty="0" smtClean="0">
                <a:cs typeface="Candara"/>
              </a:rPr>
              <a:t> σωματικό βάρος στη λοχεία (</a:t>
            </a:r>
            <a:r>
              <a:rPr lang="fr-FR" sz="2400" dirty="0" smtClean="0">
                <a:cs typeface="Candara"/>
              </a:rPr>
              <a:t>Baker </a:t>
            </a:r>
            <a:r>
              <a:rPr lang="fr-FR" sz="2400" dirty="0">
                <a:cs typeface="Candara"/>
              </a:rPr>
              <a:t>et al </a:t>
            </a:r>
            <a:r>
              <a:rPr lang="fr-FR" sz="2400" dirty="0" smtClean="0">
                <a:cs typeface="Candara"/>
              </a:rPr>
              <a:t>200</a:t>
            </a:r>
            <a:r>
              <a:rPr lang="el-GR" sz="2400" dirty="0" smtClean="0">
                <a:cs typeface="Candara"/>
              </a:rPr>
              <a:t>8</a:t>
            </a:r>
            <a:r>
              <a:rPr lang="el-GR" sz="2400" dirty="0" smtClean="0">
                <a:cs typeface="Candara"/>
              </a:rPr>
              <a:t>)</a:t>
            </a:r>
            <a:r>
              <a:rPr lang="en-US" sz="2400" dirty="0" smtClean="0">
                <a:cs typeface="Candara"/>
              </a:rPr>
              <a:t>.</a:t>
            </a:r>
            <a:endParaRPr lang="el-GR" sz="2400" dirty="0" smtClean="0">
              <a:cs typeface="Candara"/>
            </a:endParaRP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²"/>
            </a:pPr>
            <a:r>
              <a:rPr lang="el-GR" sz="2400" dirty="0" smtClean="0">
                <a:cs typeface="Candara"/>
              </a:rPr>
              <a:t>Ο σχετικός κίνδυνος για παρουσία μεταβολικού συνδρόμου στις παχύσαρκες μητέρες είναι χαμηλότερος αν θηλάσουν, και όσο αυξάνεται το χρονικό διάστημα του μητρικού θηλασμού τόσο μειώνεται ο κίνδυνος </a:t>
            </a:r>
            <a:r>
              <a:rPr lang="en-US" sz="2400" dirty="0">
                <a:cs typeface="Candara"/>
              </a:rPr>
              <a:t>(</a:t>
            </a:r>
            <a:r>
              <a:rPr lang="en-US" sz="2400" dirty="0" smtClean="0">
                <a:cs typeface="Candara"/>
              </a:rPr>
              <a:t>Gunderson</a:t>
            </a:r>
            <a:r>
              <a:rPr lang="el-GR" sz="2400" dirty="0" smtClean="0">
                <a:cs typeface="Candara"/>
              </a:rPr>
              <a:t> </a:t>
            </a:r>
            <a:r>
              <a:rPr lang="en-US" sz="2400" dirty="0" smtClean="0">
                <a:cs typeface="Candara"/>
              </a:rPr>
              <a:t>et </a:t>
            </a:r>
            <a:r>
              <a:rPr lang="en-US" sz="2400" dirty="0">
                <a:cs typeface="Candara"/>
              </a:rPr>
              <a:t>al., 2010</a:t>
            </a:r>
            <a:r>
              <a:rPr lang="en-US" sz="2400" dirty="0" smtClean="0">
                <a:cs typeface="Candara"/>
              </a:rPr>
              <a:t>)</a:t>
            </a:r>
            <a:r>
              <a:rPr lang="el-GR" sz="2400" dirty="0" smtClean="0">
                <a:cs typeface="Candara"/>
              </a:rPr>
              <a:t>.</a:t>
            </a:r>
            <a:endParaRPr lang="en-US" sz="2400" dirty="0">
              <a:cs typeface="Candara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cs typeface="Candara"/>
            </a:endParaRPr>
          </a:p>
          <a:p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4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ΜΘ και παιδική παχυσαρκία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sz="2400" dirty="0" smtClean="0"/>
              <a:t>Σημαντική μείωση του κινδύνου παχυσαρκίας στην παιδική ηλικία και η επίδραση του ΜΘ είναι </a:t>
            </a:r>
            <a:r>
              <a:rPr lang="el-GR" sz="2400" dirty="0" err="1" smtClean="0"/>
              <a:t>δοσοεξαρτώμενη</a:t>
            </a:r>
            <a:r>
              <a:rPr lang="el-GR" sz="2400" dirty="0" smtClean="0"/>
              <a:t> της διάρκειας (</a:t>
            </a:r>
            <a:r>
              <a:rPr lang="en-US" sz="2400" dirty="0" err="1" smtClean="0"/>
              <a:t>Arenz</a:t>
            </a:r>
            <a:r>
              <a:rPr lang="en-US" sz="2400" dirty="0" smtClean="0"/>
              <a:t> </a:t>
            </a:r>
            <a:r>
              <a:rPr lang="en-US" sz="2400" dirty="0"/>
              <a:t>et al </a:t>
            </a:r>
            <a:r>
              <a:rPr lang="en-US" sz="2400" dirty="0" smtClean="0"/>
              <a:t>2004</a:t>
            </a:r>
            <a:r>
              <a:rPr lang="el-GR" sz="2400" dirty="0" smtClean="0"/>
              <a:t>).</a:t>
            </a:r>
          </a:p>
          <a:p>
            <a:r>
              <a:rPr lang="el-GR" sz="2400" dirty="0"/>
              <a:t>Με κάθε επιπλέον μήνα θηλασμού </a:t>
            </a:r>
            <a:r>
              <a:rPr lang="el-GR" sz="2400" dirty="0" smtClean="0"/>
              <a:t>έως </a:t>
            </a:r>
            <a:r>
              <a:rPr lang="el-GR" sz="2400" dirty="0"/>
              <a:t>9 μηνών, μείωση  του κίνδυνου παχυσαρκίας κατά επιπλέον 4% </a:t>
            </a:r>
            <a:r>
              <a:rPr lang="el-GR" sz="2400" dirty="0" smtClean="0"/>
              <a:t>για τα θηλάζοντα παιδιά (Harder et al 2005).</a:t>
            </a:r>
          </a:p>
          <a:p>
            <a:r>
              <a:rPr lang="el-GR" sz="2400" dirty="0" smtClean="0"/>
              <a:t>Σε σύγκριση αδερφών (θηλάζοντα και μη θηλάζοντα), το θηλάζον παιδί είχε χαμηλότερο ΔΜΣ και μικρότερη πιθανότητα για ανάπτυξη παιδικής και εφηβικής παχυσαρκίας (</a:t>
            </a:r>
            <a:r>
              <a:rPr lang="el-GR" sz="2400" dirty="0" err="1" smtClean="0"/>
              <a:t>Metzeger</a:t>
            </a:r>
            <a:r>
              <a:rPr lang="el-GR" sz="2400" dirty="0" smtClean="0"/>
              <a:t> et al 2010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+mn-lt"/>
                <a:cs typeface="ＭＳ Ｐゴシック" charset="0"/>
              </a:rPr>
              <a:t>The EPOCH study</a:t>
            </a:r>
            <a:r>
              <a:rPr lang="el-GR" dirty="0">
                <a:latin typeface="+mn-lt"/>
                <a:cs typeface="ＭＳ Ｐゴシック" charset="0"/>
              </a:rPr>
              <a:t>: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3" indent="0">
              <a:lnSpc>
                <a:spcPct val="130000"/>
              </a:lnSpc>
              <a:buFont typeface="Wingdings" charset="0"/>
              <a:buNone/>
            </a:pPr>
            <a:r>
              <a:rPr lang="el-GR" sz="2000" dirty="0">
                <a:latin typeface="Calibri"/>
                <a:cs typeface="Calibri"/>
              </a:rPr>
              <a:t>Ο </a:t>
            </a:r>
            <a:r>
              <a:rPr lang="el-GR" sz="2000" dirty="0" smtClean="0">
                <a:latin typeface="Calibri"/>
                <a:cs typeface="Calibri"/>
              </a:rPr>
              <a:t>ΜΘ </a:t>
            </a:r>
            <a:r>
              <a:rPr lang="el-GR" sz="2000" dirty="0">
                <a:latin typeface="Calibri"/>
                <a:cs typeface="Calibri"/>
              </a:rPr>
              <a:t>σε </a:t>
            </a:r>
            <a:r>
              <a:rPr lang="el-GR" sz="2000" b="1" dirty="0">
                <a:latin typeface="Calibri"/>
                <a:cs typeface="Calibri"/>
              </a:rPr>
              <a:t>παιδιά </a:t>
            </a:r>
            <a:r>
              <a:rPr lang="el-GR" sz="2000" b="1" dirty="0" smtClean="0">
                <a:latin typeface="Calibri"/>
                <a:cs typeface="Calibri"/>
              </a:rPr>
              <a:t>που συγκεντρώνουν παράγοντες κινδύνου </a:t>
            </a:r>
            <a:r>
              <a:rPr lang="el-GR" sz="2000" dirty="0" smtClean="0">
                <a:latin typeface="Calibri"/>
                <a:cs typeface="Calibri"/>
              </a:rPr>
              <a:t>προστατεύει </a:t>
            </a:r>
            <a:r>
              <a:rPr lang="el-GR" sz="2000" dirty="0">
                <a:latin typeface="Calibri"/>
                <a:cs typeface="Calibri"/>
              </a:rPr>
              <a:t>μακροπρόθεσμα από αύξηση του ΔΜΣ στη βρεφική και την  παιδική ηλικία</a:t>
            </a:r>
          </a:p>
          <a:p>
            <a:pPr marL="17463" indent="0">
              <a:lnSpc>
                <a:spcPct val="130000"/>
              </a:lnSpc>
              <a:buFont typeface="Wingdings" charset="0"/>
              <a:buNone/>
            </a:pPr>
            <a:endParaRPr lang="el-GR" sz="2400" dirty="0">
              <a:effectLst>
                <a:outerShdw blurRad="38100" dist="38100" dir="2700000" algn="tl">
                  <a:srgbClr val="318FC5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5295900" y="6011864"/>
            <a:ext cx="3600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itchFamily="18" charset="0"/>
                <a:ea typeface="ＭＳ Ｐゴシック" pitchFamily="34" charset="-128"/>
                <a:cs typeface="+mn-cs"/>
              </a:rPr>
              <a:t>Crume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itchFamily="18" charset="0"/>
                <a:ea typeface="ＭＳ Ｐゴシック" pitchFamily="34" charset="-128"/>
                <a:cs typeface="+mn-cs"/>
              </a:rPr>
              <a:t> et al,</a:t>
            </a:r>
            <a:r>
              <a:rPr lang="el-GR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Int J Obes (Lond). 2012</a:t>
            </a:r>
            <a:r>
              <a:rPr lang="el-GR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        </a:t>
            </a:r>
          </a:p>
          <a:p>
            <a:pPr>
              <a:defRPr/>
            </a:pPr>
            <a:endParaRPr lang="el-GR" sz="2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9" y="2420888"/>
            <a:ext cx="4277198" cy="3230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76688" cy="3230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3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69710762ddfb2afcc4c4f797cd112a998c5ed4"/>
</p:tagLst>
</file>

<file path=ppt/theme/theme1.xml><?xml version="1.0" encoding="utf-8"?>
<a:theme xmlns:a="http://schemas.openxmlformats.org/drawingml/2006/main" name="OC_template_updated">
  <a:themeElements>
    <a:clrScheme name="Custom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2066</Words>
  <Application>Microsoft Office PowerPoint</Application>
  <PresentationFormat>Προβολή στην οθόνη (4:3)</PresentationFormat>
  <Paragraphs>159</Paragraphs>
  <Slides>23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OC_template_updated</vt:lpstr>
      <vt:lpstr>1_OC_template_updated</vt:lpstr>
      <vt:lpstr>Φωτογραφία του Photo Editor</vt:lpstr>
      <vt:lpstr>Κοινοτική Μαιευτική - Γυναικολογική Φροντίδα – Αγωγή Υγείας (Θ)</vt:lpstr>
      <vt:lpstr>Παχυσαρκία και περιγεννητική περίοδος 1/2</vt:lpstr>
      <vt:lpstr>Παχυσαρκία και περιγεννητική περίοδος 2/2</vt:lpstr>
      <vt:lpstr>Παχυσαρκία και διάρκεια ΜΘ 1/2</vt:lpstr>
      <vt:lpstr>Παχυσαρκία και διάρκεια ΜΘ 2/2</vt:lpstr>
      <vt:lpstr>Φυσιολογία και ψυχοκοινωνικοί μηχανισμοί</vt:lpstr>
      <vt:lpstr>Σημασία του ΜΘ για τις παχύσαρκες μητέρες</vt:lpstr>
      <vt:lpstr>ΜΘ και παιδική παχυσαρκία</vt:lpstr>
      <vt:lpstr>The EPOCH study:</vt:lpstr>
      <vt:lpstr>Προστατευτική δράση του ΜΘ 1/4</vt:lpstr>
      <vt:lpstr>Προστατευτική δράση του ΜΘ 2/4</vt:lpstr>
      <vt:lpstr>Προστατευτική δράση του ΜΘ 3/4</vt:lpstr>
      <vt:lpstr>Προστατευτική δράση του ΜΘ 4/4</vt:lpstr>
      <vt:lpstr>Υποστήριξη των παχύσαρκων μητέρων κατά το ΜΘ</vt:lpstr>
      <vt:lpstr>Σημεία Κλειδιά στην κλινική πράξη</vt:lpstr>
      <vt:lpstr>Σημεία Κλειδιά στην κλινική πράξη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230</cp:revision>
  <dcterms:created xsi:type="dcterms:W3CDTF">2013-03-04T13:35:19Z</dcterms:created>
  <dcterms:modified xsi:type="dcterms:W3CDTF">2015-06-30T06:50:05Z</dcterms:modified>
</cp:coreProperties>
</file>