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9" r:id="rId1"/>
    <p:sldMasterId id="2147483696" r:id="rId2"/>
    <p:sldMasterId id="2147483684" r:id="rId3"/>
    <p:sldMasterId id="2147483708" r:id="rId4"/>
  </p:sldMasterIdLst>
  <p:notesMasterIdLst>
    <p:notesMasterId r:id="rId78"/>
  </p:notesMasterIdLst>
  <p:handoutMasterIdLst>
    <p:handoutMasterId r:id="rId79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257" r:id="rId71"/>
    <p:sldId id="262" r:id="rId72"/>
    <p:sldId id="264" r:id="rId73"/>
    <p:sldId id="267" r:id="rId74"/>
    <p:sldId id="268" r:id="rId75"/>
    <p:sldId id="266" r:id="rId76"/>
    <p:sldId id="261" r:id="rId77"/>
  </p:sldIdLst>
  <p:sldSz cx="9144000" cy="6858000" type="screen4x3"/>
  <p:notesSz cx="7104063" cy="10234613"/>
  <p:custDataLst>
    <p:tags r:id="rId8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5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08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4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3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0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4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4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4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3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0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3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0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1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9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3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6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umelanine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User:Roland195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hegardencontinuum.com/blog/bid/28513/How-much-sun-does-your-garden-hav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thylhexyl_triazone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User:Edgar181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vobenzone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User:Fvasconcello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www.google.st/patents/WO2014043009A1?cl=en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publicdomain/zero/1.0/deed.en" TargetMode="External"/><Relationship Id="rId5" Type="http://schemas.openxmlformats.org/officeDocument/2006/relationships/hyperlink" Target="https://commons.wikimedia.org/wiki/User:Jynto" TargetMode="External"/><Relationship Id="rId4" Type="http://schemas.openxmlformats.org/officeDocument/2006/relationships/hyperlink" Target="https://commons.wikimedia.org/wiki/File:Ecamsule-3D-spacefill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future.com/chemdata/structure/Menthyl-Anthranilate.gif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lisobenzone-3D-ball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commons.wikimedia.org/wiki/User:Jynto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User:Emeldir" TargetMode="External"/><Relationship Id="rId4" Type="http://schemas.openxmlformats.org/officeDocument/2006/relationships/hyperlink" Target="https://commons.wikimedia.org/wiki/File:Drometrizole_Trisiloxane_100.sv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Αντηλιακά προϊόντα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</a:t>
            </a:r>
            <a:r>
              <a:rPr lang="el-GR" altLang="el-GR" dirty="0" smtClean="0"/>
              <a:t>περιώδης ακτινοβολία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b="1" dirty="0" smtClean="0"/>
              <a:t>UVA (320-400)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altLang="el-GR" dirty="0"/>
              <a:t>Μ</a:t>
            </a:r>
            <a:r>
              <a:rPr lang="el-GR" altLang="el-GR" dirty="0" smtClean="0"/>
              <a:t>αύρισμα χωρίς σημαντικό ερύθημα και ηλιακό έγκαυμα.</a:t>
            </a:r>
          </a:p>
          <a:p>
            <a:r>
              <a:rPr lang="en-US" altLang="el-GR" b="1" dirty="0" smtClean="0"/>
              <a:t>UVB (290-320)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altLang="el-GR" dirty="0" smtClean="0"/>
              <a:t>Μαύρισμα μετά από ερύθημα, ηλιακό έγκαυμα, γήρανση, καρκίνος δέρματος, </a:t>
            </a:r>
            <a:r>
              <a:rPr lang="el-GR" altLang="el-GR" dirty="0" err="1" smtClean="0"/>
              <a:t>φωτοδερματίτιδα</a:t>
            </a:r>
            <a:r>
              <a:rPr lang="el-GR" altLang="el-GR" dirty="0" smtClean="0"/>
              <a:t>.</a:t>
            </a:r>
          </a:p>
          <a:p>
            <a:r>
              <a:rPr lang="en-US" altLang="el-GR" b="1" dirty="0" smtClean="0"/>
              <a:t>UVC (200-290)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altLang="el-GR" dirty="0"/>
              <a:t>Ε</a:t>
            </a:r>
            <a:r>
              <a:rPr lang="el-GR" altLang="el-GR" dirty="0" smtClean="0"/>
              <a:t>ρύθημα, μικροβιοκτόνος δεν φθάνει στην επιφάνεια της γης.</a:t>
            </a:r>
            <a:endParaRPr lang="en-US" altLang="el-GR" dirty="0" smtClean="0"/>
          </a:p>
          <a:p>
            <a:pPr>
              <a:buFont typeface="Arial" pitchFamily="34" charset="0"/>
              <a:buNone/>
            </a:pPr>
            <a:endParaRPr lang="el-GR" altLang="el-GR" dirty="0" smtClean="0"/>
          </a:p>
          <a:p>
            <a:pPr>
              <a:buFont typeface="Arial" pitchFamily="34" charset="0"/>
              <a:buNone/>
            </a:pPr>
            <a:endParaRPr lang="en-US" altLang="el-GR" dirty="0" smtClean="0"/>
          </a:p>
          <a:p>
            <a:pPr>
              <a:buFont typeface="Arial" pitchFamily="34" charset="0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Ερυθηματογόνος</a:t>
            </a:r>
            <a:r>
              <a:rPr lang="el-GR" dirty="0"/>
              <a:t> </a:t>
            </a:r>
            <a:r>
              <a:rPr lang="el-GR" dirty="0" smtClean="0"/>
              <a:t>δόση</a:t>
            </a:r>
            <a:endParaRPr lang="el-GR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b="1" dirty="0" smtClean="0"/>
              <a:t>UVA:</a:t>
            </a:r>
            <a:r>
              <a:rPr lang="en-US" altLang="el-GR" dirty="0" smtClean="0"/>
              <a:t> 20-50 J/cm</a:t>
            </a:r>
            <a:r>
              <a:rPr lang="en-US" altLang="el-GR" baseline="30000" dirty="0" smtClean="0"/>
              <a:t>2 </a:t>
            </a:r>
            <a:endParaRPr lang="el-GR" altLang="el-GR" baseline="30000" dirty="0" smtClean="0"/>
          </a:p>
          <a:p>
            <a:pPr marL="411163" indent="0">
              <a:spcBef>
                <a:spcPts val="300"/>
              </a:spcBef>
              <a:buNone/>
            </a:pPr>
            <a:r>
              <a:rPr lang="el-GR" altLang="el-GR" dirty="0"/>
              <a:t>Μ</a:t>
            </a:r>
            <a:r>
              <a:rPr lang="el-GR" altLang="el-GR" dirty="0" smtClean="0"/>
              <a:t>έγιστης έντασης ερύθημα μετά από ακτινοβόληση.</a:t>
            </a:r>
            <a:endParaRPr lang="en-US" altLang="el-GR" dirty="0" smtClean="0"/>
          </a:p>
          <a:p>
            <a:r>
              <a:rPr lang="en-US" altLang="el-GR" b="1" dirty="0" smtClean="0"/>
              <a:t>UVB: </a:t>
            </a:r>
            <a:r>
              <a:rPr lang="en-US" altLang="el-GR" dirty="0" smtClean="0"/>
              <a:t>20-50 </a:t>
            </a:r>
            <a:r>
              <a:rPr lang="en-US" altLang="el-GR" dirty="0" err="1" smtClean="0"/>
              <a:t>mJ</a:t>
            </a:r>
            <a:r>
              <a:rPr lang="en-US" altLang="el-GR" dirty="0" smtClean="0"/>
              <a:t>/cm</a:t>
            </a:r>
            <a:r>
              <a:rPr lang="en-US" altLang="el-GR" baseline="30000" dirty="0" smtClean="0"/>
              <a:t>2</a:t>
            </a:r>
          </a:p>
          <a:p>
            <a:pPr marL="411163" indent="0">
              <a:spcBef>
                <a:spcPts val="300"/>
              </a:spcBef>
              <a:buNone/>
            </a:pPr>
            <a:r>
              <a:rPr lang="el-GR" altLang="el-GR" dirty="0"/>
              <a:t>Μ</a:t>
            </a:r>
            <a:r>
              <a:rPr lang="el-GR" altLang="el-GR" dirty="0" smtClean="0"/>
              <a:t>έγιστης έντασης ερύθημα 12-24 ώρες μετά την ακτινοβόληση.</a:t>
            </a:r>
          </a:p>
          <a:p>
            <a:r>
              <a:rPr lang="en-US" altLang="el-GR" b="1" dirty="0" smtClean="0"/>
              <a:t>UVC: </a:t>
            </a:r>
            <a:r>
              <a:rPr lang="en-US" altLang="el-GR" dirty="0" smtClean="0"/>
              <a:t>5-20 </a:t>
            </a:r>
            <a:r>
              <a:rPr lang="en-US" altLang="el-GR" dirty="0" err="1" smtClean="0"/>
              <a:t>mJ</a:t>
            </a:r>
            <a:r>
              <a:rPr lang="en-US" altLang="el-GR" dirty="0" smtClean="0"/>
              <a:t>/cm</a:t>
            </a:r>
            <a:r>
              <a:rPr lang="en-US" altLang="el-GR" baseline="30000" dirty="0" smtClean="0"/>
              <a:t>2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Προστατευτικοί μηχανισμοί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Πάχυνση της κερατίνης</a:t>
            </a:r>
          </a:p>
          <a:p>
            <a:pPr lvl="1"/>
            <a:r>
              <a:rPr lang="el-GR" altLang="el-GR" dirty="0" smtClean="0"/>
              <a:t>Αύξηση ταχύτητας μίτωσης της βασικής στιβάδας Συνεχίζεται 3-6 ημέρες μετά τη διαίρεση.</a:t>
            </a:r>
          </a:p>
          <a:p>
            <a:pPr lvl="1"/>
            <a:r>
              <a:rPr lang="el-GR" altLang="el-GR" dirty="0" smtClean="0"/>
              <a:t>Αύξηση απορρόφησης και σκέδασης </a:t>
            </a:r>
            <a:r>
              <a:rPr lang="en-US" altLang="el-GR" dirty="0" smtClean="0"/>
              <a:t>UV </a:t>
            </a:r>
            <a:r>
              <a:rPr lang="el-GR" altLang="el-GR" dirty="0" smtClean="0"/>
              <a:t>ακτινοβολίας.</a:t>
            </a:r>
          </a:p>
          <a:p>
            <a:r>
              <a:rPr lang="el-GR" altLang="el-GR" b="1" dirty="0" smtClean="0"/>
              <a:t>Μαύρισμα.</a:t>
            </a:r>
          </a:p>
          <a:p>
            <a:r>
              <a:rPr lang="el-GR" altLang="el-GR" b="1" dirty="0" smtClean="0"/>
              <a:t>Μετατροπή </a:t>
            </a:r>
            <a:r>
              <a:rPr lang="en-US" altLang="el-GR" b="1" dirty="0" smtClean="0"/>
              <a:t>trans </a:t>
            </a:r>
            <a:r>
              <a:rPr lang="el-GR" altLang="el-GR" b="1" dirty="0" smtClean="0"/>
              <a:t>σε </a:t>
            </a:r>
            <a:r>
              <a:rPr lang="en-US" altLang="el-GR" b="1" dirty="0" smtClean="0"/>
              <a:t>cis-</a:t>
            </a:r>
            <a:r>
              <a:rPr lang="el-GR" altLang="el-GR" b="1" dirty="0" err="1" smtClean="0"/>
              <a:t>ουροκανικό</a:t>
            </a:r>
            <a:r>
              <a:rPr lang="el-GR" altLang="el-GR" b="1" dirty="0" smtClean="0"/>
              <a:t> οξύ</a:t>
            </a:r>
            <a:r>
              <a:rPr lang="en-US" altLang="el-GR" b="1" dirty="0" smtClean="0"/>
              <a:t>, </a:t>
            </a:r>
            <a:r>
              <a:rPr lang="el-GR" altLang="el-GR" b="1" dirty="0" smtClean="0"/>
              <a:t>το οποίο έχει αντηλιακή δράση.</a:t>
            </a:r>
          </a:p>
          <a:p>
            <a:pPr>
              <a:buFont typeface="Arial" pitchFamily="34" charset="0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Μαύρισμα του δέρματος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6166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l-GR" altLang="el-GR" b="1" dirty="0" smtClean="0"/>
              <a:t>Μελανίνη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l-GR" altLang="el-GR" b="1" dirty="0" smtClean="0"/>
              <a:t>Σύνολο </a:t>
            </a:r>
            <a:r>
              <a:rPr lang="el-GR" altLang="el-GR" b="1" dirty="0" err="1" smtClean="0"/>
              <a:t>πιγμέντων</a:t>
            </a:r>
            <a:r>
              <a:rPr lang="el-GR" altLang="el-GR" b="1" dirty="0" smtClean="0"/>
              <a:t> = </a:t>
            </a:r>
            <a:r>
              <a:rPr lang="el-GR" altLang="el-GR" b="1" dirty="0" err="1" smtClean="0"/>
              <a:t>φαιομελανίνη</a:t>
            </a:r>
            <a:r>
              <a:rPr lang="el-GR" altLang="el-GR" b="1" dirty="0" smtClean="0"/>
              <a:t> και </a:t>
            </a:r>
            <a:r>
              <a:rPr lang="el-GR" altLang="el-GR" b="1" dirty="0" err="1" smtClean="0"/>
              <a:t>ευμελανίνη</a:t>
            </a:r>
            <a:r>
              <a:rPr lang="el-GR" altLang="el-GR" b="1" dirty="0"/>
              <a:t>.</a:t>
            </a:r>
            <a:r>
              <a:rPr lang="el-GR" altLang="el-GR" b="1" dirty="0" smtClean="0"/>
              <a:t> Η </a:t>
            </a:r>
            <a:r>
              <a:rPr lang="el-GR" altLang="el-GR" b="1" dirty="0" err="1" smtClean="0"/>
              <a:t>φαιομελανίνη</a:t>
            </a:r>
            <a:r>
              <a:rPr lang="el-GR" altLang="el-GR" b="1" dirty="0" smtClean="0"/>
              <a:t> είναι κόκκινη ή κίτρινη και η </a:t>
            </a:r>
            <a:r>
              <a:rPr lang="el-GR" altLang="el-GR" b="1" dirty="0" err="1" smtClean="0"/>
              <a:t>ευμελανίνη</a:t>
            </a:r>
            <a:r>
              <a:rPr lang="el-GR" altLang="el-GR" b="1" dirty="0" smtClean="0"/>
              <a:t> καφέ ή μαύρη.</a:t>
            </a:r>
          </a:p>
          <a:p>
            <a:pPr lvl="1" indent="-342900">
              <a:lnSpc>
                <a:spcPct val="120000"/>
              </a:lnSpc>
              <a:spcBef>
                <a:spcPts val="800"/>
              </a:spcBef>
            </a:pPr>
            <a:r>
              <a:rPr lang="el-GR" altLang="el-GR" dirty="0" smtClean="0"/>
              <a:t>Παράγεται από τα </a:t>
            </a:r>
            <a:r>
              <a:rPr lang="el-GR" altLang="el-GR" dirty="0" err="1" smtClean="0"/>
              <a:t>μελανινοσώματα</a:t>
            </a:r>
            <a:r>
              <a:rPr lang="el-GR" altLang="el-GR" dirty="0" smtClean="0"/>
              <a:t> των </a:t>
            </a:r>
            <a:r>
              <a:rPr lang="el-GR" altLang="el-GR" dirty="0" err="1" smtClean="0"/>
              <a:t>μελανοκυττάρων</a:t>
            </a:r>
            <a:r>
              <a:rPr lang="el-GR" altLang="el-GR" dirty="0"/>
              <a:t> </a:t>
            </a:r>
            <a:r>
              <a:rPr lang="el-GR" altLang="el-GR" dirty="0" smtClean="0"/>
              <a:t>και ξεκινά από την οξείδωση του </a:t>
            </a:r>
            <a:r>
              <a:rPr lang="el-GR" altLang="el-GR" dirty="0" err="1" smtClean="0"/>
              <a:t>αμινοξέος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τυροσίνη</a:t>
            </a:r>
            <a:r>
              <a:rPr lang="el-GR" altLang="el-GR" dirty="0" smtClean="0"/>
              <a:t> με τη βοήθεια του ενζύμου </a:t>
            </a:r>
            <a:r>
              <a:rPr lang="el-GR" altLang="el-GR" dirty="0" err="1" smtClean="0"/>
              <a:t>τυροσινάση</a:t>
            </a:r>
            <a:r>
              <a:rPr lang="el-GR" altLang="el-GR" dirty="0" smtClean="0"/>
              <a:t> το οποίο ενεργοποιείται από την </a:t>
            </a:r>
            <a:r>
              <a:rPr lang="en-US" altLang="el-GR" dirty="0" smtClean="0"/>
              <a:t>UV </a:t>
            </a:r>
            <a:r>
              <a:rPr lang="el-GR" altLang="el-GR" dirty="0" smtClean="0"/>
              <a:t>ακτινοβολία*. </a:t>
            </a:r>
          </a:p>
          <a:p>
            <a:pPr lvl="1" indent="-342900">
              <a:lnSpc>
                <a:spcPct val="120000"/>
              </a:lnSpc>
              <a:spcBef>
                <a:spcPts val="800"/>
              </a:spcBef>
            </a:pPr>
            <a:r>
              <a:rPr lang="el-GR" altLang="el-GR" dirty="0" smtClean="0"/>
              <a:t>Τα </a:t>
            </a:r>
            <a:r>
              <a:rPr lang="el-GR" altLang="el-GR" dirty="0" err="1" smtClean="0"/>
              <a:t>μελανιν</a:t>
            </a:r>
            <a:r>
              <a:rPr lang="en-US" altLang="el-GR" dirty="0" smtClean="0"/>
              <a:t>o</a:t>
            </a:r>
            <a:r>
              <a:rPr lang="el-GR" altLang="el-GR" dirty="0" smtClean="0"/>
              <a:t>κύτταρα είναι </a:t>
            </a:r>
            <a:r>
              <a:rPr lang="el-GR" altLang="el-GR" dirty="0" err="1" smtClean="0"/>
              <a:t>δενδριτικού</a:t>
            </a:r>
            <a:r>
              <a:rPr lang="el-GR" altLang="el-GR" dirty="0" smtClean="0"/>
              <a:t> τύπου κύτταρα της βασικής στιβάδας με πολυγωνικό σχήμα.</a:t>
            </a:r>
          </a:p>
          <a:p>
            <a:pPr lvl="1" indent="-342900">
              <a:lnSpc>
                <a:spcPct val="120000"/>
              </a:lnSpc>
              <a:spcBef>
                <a:spcPts val="800"/>
              </a:spcBef>
            </a:pPr>
            <a:r>
              <a:rPr lang="el-GR" altLang="el-GR" dirty="0" smtClean="0"/>
              <a:t>Η ικανότητα μαυρίσματος εξαρτάται από την ποσότητα της μελανίνης και είναι γενετικά προκαθορισμένη.</a:t>
            </a:r>
          </a:p>
          <a:p>
            <a:pPr marL="400050" lvl="1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l-GR" altLang="el-GR" dirty="0" smtClean="0"/>
              <a:t>* Η βιοσύνθεση της μελανίνης ενεργοποιείται από τη </a:t>
            </a:r>
            <a:r>
              <a:rPr lang="el-GR" altLang="el-GR" dirty="0" err="1" smtClean="0"/>
              <a:t>μελανινοτρόπο</a:t>
            </a:r>
            <a:r>
              <a:rPr lang="el-GR" altLang="el-GR" dirty="0" smtClean="0"/>
              <a:t> ορμόνη. Επίσης τα οιστρογόνα ασκούν τοπική επίδραση ιδιαίτερα εμφανή κατά την εγκυμοσύνη.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Πολυμερές </a:t>
            </a:r>
            <a:r>
              <a:rPr lang="el-GR" dirty="0" err="1" smtClean="0"/>
              <a:t>ευμελανίνης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9458" name="Picture 2" descr="File:Eumelani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387667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345914" y="6320353"/>
            <a:ext cx="3864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Eumelanine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Roland1952"/>
              </a:rPr>
              <a:t>Roland1952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5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Μαύρισμα </a:t>
            </a:r>
            <a:r>
              <a:rPr lang="el-GR" altLang="el-GR" sz="3000" b="0" dirty="0" smtClean="0"/>
              <a:t>1/3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Άμεσο</a:t>
            </a:r>
          </a:p>
          <a:p>
            <a:pPr lvl="1"/>
            <a:r>
              <a:rPr lang="el-GR" altLang="el-GR" b="1" dirty="0" smtClean="0"/>
              <a:t>Οξείδωση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/>
              <a:t>των κόκκων της μελανίνης που βρίσκονται στις εξωτερικές στιβάδες της επιδερμίδας και προκαλείται από την </a:t>
            </a:r>
            <a:r>
              <a:rPr lang="en-US" altLang="el-GR" dirty="0" smtClean="0"/>
              <a:t>UVA </a:t>
            </a:r>
            <a:r>
              <a:rPr lang="el-GR" altLang="el-GR" dirty="0" smtClean="0"/>
              <a:t>και μέρους της ορατής.</a:t>
            </a:r>
          </a:p>
          <a:p>
            <a:pPr lvl="1"/>
            <a:r>
              <a:rPr lang="el-GR" altLang="el-GR" dirty="0" smtClean="0"/>
              <a:t>Εμφανίζεται με την έκθεση, φθάνει στο μέγιστο μια ώρα μετά και εξασθενίζει 2-3 ώρες μετά την έκθεση.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Μαύρισμα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Καθυστερημένο</a:t>
            </a:r>
          </a:p>
          <a:p>
            <a:pPr lvl="1"/>
            <a:r>
              <a:rPr lang="el-GR" altLang="el-GR" b="1" dirty="0" smtClean="0"/>
              <a:t>Οξείδωση των κόκκων </a:t>
            </a:r>
            <a:r>
              <a:rPr lang="el-GR" altLang="el-GR" dirty="0" smtClean="0"/>
              <a:t>της μελανίνης που βρίσκεται στη βασική στιβάδα.</a:t>
            </a:r>
          </a:p>
          <a:p>
            <a:pPr lvl="1"/>
            <a:r>
              <a:rPr lang="el-GR" altLang="el-GR" dirty="0" smtClean="0"/>
              <a:t>Προκαλείται από </a:t>
            </a:r>
            <a:r>
              <a:rPr lang="en-US" altLang="el-GR" dirty="0" smtClean="0"/>
              <a:t>UVA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UVB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Αρχίζει 1 ώρα μετά την έκθεση, φθάνει μέγιστο σε 10 ώρες και εξασθενίζει 4-8 ημέρες.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Μαύρισμα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Πραγματικό μαύρισμα</a:t>
            </a:r>
          </a:p>
          <a:p>
            <a:pPr lvl="1"/>
            <a:r>
              <a:rPr lang="el-GR" altLang="el-GR" b="1" dirty="0" smtClean="0"/>
              <a:t>Αύξηση της ταχύτητας παραγωγής </a:t>
            </a:r>
            <a:r>
              <a:rPr lang="el-GR" altLang="el-GR" dirty="0" smtClean="0"/>
              <a:t>μελανίνης (</a:t>
            </a:r>
            <a:r>
              <a:rPr lang="el-GR" altLang="el-GR" dirty="0" err="1" smtClean="0"/>
              <a:t>ευμελανίνη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φαιομελανίνη</a:t>
            </a:r>
            <a:r>
              <a:rPr lang="el-GR" altLang="el-GR" dirty="0" smtClean="0"/>
              <a:t>).</a:t>
            </a:r>
          </a:p>
          <a:p>
            <a:pPr lvl="1"/>
            <a:r>
              <a:rPr lang="el-GR" altLang="el-GR" dirty="0" smtClean="0"/>
              <a:t>Προκαλείται από </a:t>
            </a:r>
            <a:r>
              <a:rPr lang="en-US" altLang="el-GR" dirty="0" smtClean="0"/>
              <a:t>UVA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UVB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dirty="0" smtClean="0"/>
              <a:t>Εμφανίζεται 2-3 ημέρες μετά την έκθεση στην ακτινοβολία, παρουσιάζει ένταση 2-3 εβδομάδες και εξασθενίζει σε έξι μήνες.</a:t>
            </a:r>
          </a:p>
          <a:p>
            <a:pPr lvl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Cis-</a:t>
            </a:r>
            <a:r>
              <a:rPr lang="el-GR" altLang="el-GR" dirty="0" err="1" smtClean="0"/>
              <a:t>ουροκανικό</a:t>
            </a:r>
            <a:r>
              <a:rPr lang="el-GR" altLang="el-GR" dirty="0" smtClean="0"/>
              <a:t> </a:t>
            </a:r>
            <a:r>
              <a:rPr lang="el-GR" altLang="el-GR" dirty="0"/>
              <a:t>οξύ</a:t>
            </a:r>
            <a:endParaRPr lang="el-GR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Τ</a:t>
            </a:r>
            <a:r>
              <a:rPr lang="en-US" altLang="el-GR" b="1" dirty="0" err="1" smtClean="0"/>
              <a:t>rans</a:t>
            </a:r>
            <a:r>
              <a:rPr lang="en-US" altLang="el-GR" b="1" dirty="0" smtClean="0"/>
              <a:t>-</a:t>
            </a:r>
            <a:r>
              <a:rPr lang="el-GR" altLang="el-GR" b="1" dirty="0" err="1" smtClean="0"/>
              <a:t>ουροκανικό</a:t>
            </a:r>
            <a:r>
              <a:rPr lang="el-GR" altLang="el-GR" b="1" dirty="0" smtClean="0"/>
              <a:t> οξύ βρίσκεται στην επιδερμίδα και τον ιδρώτα.</a:t>
            </a:r>
          </a:p>
          <a:p>
            <a:r>
              <a:rPr lang="el-GR" altLang="el-GR" dirty="0" smtClean="0"/>
              <a:t>Ακτινοβολία, εφίδρωση, παραγωγή </a:t>
            </a:r>
            <a:r>
              <a:rPr lang="en-US" altLang="el-GR" dirty="0" smtClean="0"/>
              <a:t>trans-</a:t>
            </a:r>
            <a:r>
              <a:rPr lang="el-GR" altLang="el-GR" dirty="0" err="1" smtClean="0"/>
              <a:t>ουροκανικό</a:t>
            </a:r>
            <a:r>
              <a:rPr lang="el-GR" altLang="el-GR" dirty="0" smtClean="0"/>
              <a:t> και μετατροπή σε </a:t>
            </a:r>
            <a:r>
              <a:rPr lang="en-US" altLang="el-GR" dirty="0" smtClean="0"/>
              <a:t>cis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n-US" altLang="el-GR" dirty="0" smtClean="0"/>
              <a:t>To cis </a:t>
            </a:r>
            <a:r>
              <a:rPr lang="el-GR" altLang="el-GR" dirty="0" smtClean="0"/>
              <a:t>έχει αντηλιακή δράση.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Δόση ακτινοβολίας </a:t>
            </a:r>
            <a:r>
              <a:rPr lang="en-US" dirty="0" smtClean="0"/>
              <a:t>UV</a:t>
            </a:r>
            <a:endParaRPr lang="el-GR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Δόση ακτινοβολίας</a:t>
            </a:r>
            <a:r>
              <a:rPr lang="en-US" altLang="el-GR" dirty="0" smtClean="0"/>
              <a:t>   </a:t>
            </a:r>
            <a:r>
              <a:rPr lang="el-GR" altLang="el-GR" dirty="0" smtClean="0"/>
              <a:t>(Με </a:t>
            </a:r>
            <a:r>
              <a:rPr lang="el-GR" altLang="el-GR" dirty="0"/>
              <a:t>αναφορά του μήκους </a:t>
            </a:r>
            <a:r>
              <a:rPr lang="el-GR" altLang="el-GR" dirty="0" smtClean="0"/>
              <a:t>κύματος)</a:t>
            </a:r>
            <a:endParaRPr lang="en-US" altLang="el-GR" dirty="0" smtClean="0"/>
          </a:p>
          <a:p>
            <a:pPr marL="0" indent="0">
              <a:buNone/>
            </a:pPr>
            <a:r>
              <a:rPr lang="el-GR" altLang="el-GR" dirty="0" smtClean="0"/>
              <a:t>       </a:t>
            </a:r>
            <a:r>
              <a:rPr lang="en-US" altLang="el-GR" dirty="0" smtClean="0"/>
              <a:t>D</a:t>
            </a:r>
            <a:r>
              <a:rPr lang="el-GR" altLang="el-GR" baseline="-25000" dirty="0" smtClean="0"/>
              <a:t>λ</a:t>
            </a:r>
            <a:r>
              <a:rPr lang="el-GR" altLang="el-GR" dirty="0" smtClean="0"/>
              <a:t> = Β</a:t>
            </a:r>
            <a:r>
              <a:rPr lang="el-GR" altLang="el-GR" baseline="-25000" dirty="0" smtClean="0"/>
              <a:t>λ</a:t>
            </a:r>
            <a:r>
              <a:rPr lang="en-US" altLang="el-GR" dirty="0" smtClean="0"/>
              <a:t> x t</a:t>
            </a:r>
          </a:p>
          <a:p>
            <a:pPr marL="541338" indent="0">
              <a:buNone/>
            </a:pPr>
            <a:r>
              <a:rPr lang="el-GR" altLang="el-GR" dirty="0" smtClean="0"/>
              <a:t>Β</a:t>
            </a:r>
            <a:r>
              <a:rPr lang="el-GR" altLang="el-GR" baseline="-25000" dirty="0" smtClean="0"/>
              <a:t>λ</a:t>
            </a:r>
            <a:r>
              <a:rPr lang="el-GR" altLang="el-GR" dirty="0" smtClean="0"/>
              <a:t> = ένταση</a:t>
            </a:r>
          </a:p>
          <a:p>
            <a:pPr marL="541338" indent="0">
              <a:buNone/>
            </a:pPr>
            <a:r>
              <a:rPr lang="en-US" altLang="el-GR" dirty="0" smtClean="0"/>
              <a:t>t = </a:t>
            </a:r>
            <a:r>
              <a:rPr lang="el-GR" altLang="el-GR" dirty="0" smtClean="0"/>
              <a:t>χρόνος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2565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300" dirty="0" smtClean="0"/>
              <a:t>Μετατρέπει την προβιταμίνη </a:t>
            </a:r>
            <a:r>
              <a:rPr lang="en-US" sz="2300" dirty="0" smtClean="0"/>
              <a:t>D3</a:t>
            </a:r>
            <a:r>
              <a:rPr lang="el-GR" sz="2300" dirty="0" smtClean="0"/>
              <a:t> σε βιταμίνη </a:t>
            </a:r>
            <a:r>
              <a:rPr lang="en-US" sz="2300" dirty="0" smtClean="0"/>
              <a:t>D3</a:t>
            </a:r>
            <a:r>
              <a:rPr lang="el-GR" sz="2300" dirty="0" smtClean="0"/>
              <a:t>.</a:t>
            </a:r>
            <a:endParaRPr lang="en-US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300" dirty="0" smtClean="0"/>
              <a:t>Ρυθμίζει το μεταβολισμό του ασβεστίου και του φωσφόρου.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300" dirty="0" smtClean="0"/>
              <a:t>Θεραπεύει ορισμένα είδη φυματίωσης και την ψωρίαση.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300" dirty="0" smtClean="0"/>
              <a:t>Μειώνει την ευπάθεια σε ορισμένες </a:t>
            </a:r>
            <a:r>
              <a:rPr lang="el-GR" sz="2300" dirty="0" err="1" smtClean="0"/>
              <a:t>βακτηριακές</a:t>
            </a:r>
            <a:r>
              <a:rPr lang="el-GR" sz="2300" dirty="0" smtClean="0"/>
              <a:t> λοιμώξεις κυρίως διότι ξηραίνει το δέρμα.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300" dirty="0" smtClean="0"/>
              <a:t>Διεγείρει την κυκλοφορία του αίματος στο χόριο, αυξάνει το σχηματισμό αιμοσφαιρίνης.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300" dirty="0" smtClean="0"/>
              <a:t>Διεγείρει το αυτόνομο νευρικό σύστημα.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300" dirty="0" smtClean="0"/>
              <a:t>Προάγει την παραγωγή μελανίνης.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300" dirty="0" smtClean="0"/>
              <a:t>Πάχυνση κερατίνης στιβάδας.</a:t>
            </a:r>
            <a:endParaRPr lang="el-GR" sz="23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>
            <a:noAutofit/>
          </a:bodyPr>
          <a:lstStyle/>
          <a:p>
            <a:r>
              <a:rPr lang="el-GR" dirty="0"/>
              <a:t>Ωφέλιμες επιδράσεις της ηλιακής ακτινοβολίας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080120"/>
          </a:xfrm>
        </p:spPr>
        <p:txBody>
          <a:bodyPr>
            <a:noAutofit/>
          </a:bodyPr>
          <a:lstStyle/>
          <a:p>
            <a:r>
              <a:rPr lang="en-US" altLang="el-GR" dirty="0"/>
              <a:t>E</a:t>
            </a:r>
            <a:r>
              <a:rPr lang="el-GR" altLang="el-GR" dirty="0" err="1"/>
              <a:t>λάχιστη</a:t>
            </a:r>
            <a:r>
              <a:rPr lang="el-GR" altLang="el-GR" dirty="0"/>
              <a:t> </a:t>
            </a:r>
            <a:r>
              <a:rPr lang="el-GR" altLang="el-GR" dirty="0" err="1"/>
              <a:t>ερυθηματογόνος</a:t>
            </a:r>
            <a:r>
              <a:rPr lang="el-GR" altLang="el-GR" dirty="0"/>
              <a:t> δόση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000" b="0" dirty="0" smtClean="0"/>
              <a:t>(</a:t>
            </a:r>
            <a:r>
              <a:rPr lang="el-GR" altLang="el-GR" sz="3000" b="0" dirty="0"/>
              <a:t>Μ</a:t>
            </a:r>
            <a:r>
              <a:rPr lang="en-US" altLang="el-GR" sz="3000" b="0" dirty="0" err="1"/>
              <a:t>inimal</a:t>
            </a:r>
            <a:r>
              <a:rPr lang="en-US" altLang="el-GR" sz="3000" b="0" dirty="0"/>
              <a:t> Erythema Dose, MED</a:t>
            </a:r>
            <a:r>
              <a:rPr lang="en-US" altLang="el-GR" sz="3000" b="0" dirty="0" smtClean="0"/>
              <a:t>)</a:t>
            </a:r>
            <a:r>
              <a:rPr lang="el-GR" altLang="el-GR" sz="3000" b="0" dirty="0" smtClean="0"/>
              <a:t> με αναφορά του μήκους κύματος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352928" cy="4824536"/>
          </a:xfrm>
        </p:spPr>
        <p:txBody>
          <a:bodyPr/>
          <a:lstStyle/>
          <a:p>
            <a:pPr marL="352425"/>
            <a:r>
              <a:rPr lang="el-GR" altLang="el-GR" dirty="0" smtClean="0"/>
              <a:t>Ορισμοί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pPr marL="352425">
              <a:buFont typeface="Courier New" panose="02070309020205020404" pitchFamily="49" charset="0"/>
              <a:buChar char="o"/>
            </a:pPr>
            <a:r>
              <a:rPr lang="en-US" altLang="el-GR" dirty="0" smtClean="0"/>
              <a:t>H </a:t>
            </a:r>
            <a:r>
              <a:rPr lang="el-GR" altLang="el-GR" dirty="0" smtClean="0"/>
              <a:t>πιο μικρή δόση της </a:t>
            </a:r>
            <a:r>
              <a:rPr lang="en-US" altLang="el-GR" dirty="0" smtClean="0"/>
              <a:t>UV </a:t>
            </a:r>
            <a:r>
              <a:rPr lang="el-GR" altLang="el-GR" dirty="0" smtClean="0"/>
              <a:t>ακτινοβολίας που απαιτείται για να προκαλέσει ένα ελάχιστα ορατώς ανιχνεύσιμο ερύθημα 24 ώρες μετά την έκθεση.</a:t>
            </a:r>
            <a:endParaRPr lang="en-US" altLang="el-GR" dirty="0" smtClean="0"/>
          </a:p>
          <a:p>
            <a:pPr marL="352425">
              <a:buNone/>
            </a:pPr>
            <a:r>
              <a:rPr lang="en-US" altLang="el-GR" dirty="0"/>
              <a:t> </a:t>
            </a:r>
            <a:r>
              <a:rPr lang="en-US" altLang="el-GR" dirty="0" smtClean="0"/>
              <a:t>     </a:t>
            </a:r>
            <a:r>
              <a:rPr lang="el-GR" altLang="el-GR" dirty="0" smtClean="0"/>
              <a:t>Μονάδες </a:t>
            </a:r>
            <a:r>
              <a:rPr lang="el-GR" altLang="el-GR" dirty="0"/>
              <a:t>μέτρησης=</a:t>
            </a:r>
            <a:r>
              <a:rPr lang="en-US" altLang="el-GR" dirty="0" err="1"/>
              <a:t>mJ</a:t>
            </a:r>
            <a:r>
              <a:rPr lang="en-US" altLang="el-GR" dirty="0"/>
              <a:t>/cm</a:t>
            </a:r>
            <a:r>
              <a:rPr lang="en-US" altLang="el-GR" baseline="30000" dirty="0"/>
              <a:t>2</a:t>
            </a:r>
          </a:p>
          <a:p>
            <a:pPr marL="352425">
              <a:buFont typeface="Courier New" panose="02070309020205020404" pitchFamily="49" charset="0"/>
              <a:buChar char="o"/>
            </a:pPr>
            <a:endParaRPr lang="en-US" altLang="el-GR" dirty="0"/>
          </a:p>
          <a:p>
            <a:pPr marL="352425">
              <a:buFont typeface="Courier New" panose="02070309020205020404" pitchFamily="49" charset="0"/>
              <a:buChar char="o"/>
            </a:pPr>
            <a:r>
              <a:rPr lang="el-GR" altLang="el-GR" dirty="0" smtClean="0"/>
              <a:t>Ο </a:t>
            </a:r>
            <a:r>
              <a:rPr lang="el-GR" altLang="el-GR" dirty="0"/>
              <a:t>χρόνος έκθεσης σε οποιαδήποτε πηγή ακτινοβολίας </a:t>
            </a:r>
            <a:r>
              <a:rPr lang="en-US" altLang="el-GR" dirty="0"/>
              <a:t>UV </a:t>
            </a:r>
            <a:r>
              <a:rPr lang="el-GR" altLang="el-GR" dirty="0"/>
              <a:t> που απαιτείται για να προκληθεί ερύθημα μετά από έξι ώρες και να είναι ορατό 25 ώρες μετά την </a:t>
            </a:r>
            <a:r>
              <a:rPr lang="el-GR" altLang="el-GR" dirty="0" smtClean="0"/>
              <a:t>έκθεση.</a:t>
            </a:r>
            <a:endParaRPr lang="el-GR" altLang="el-GR" dirty="0"/>
          </a:p>
          <a:p>
            <a:pPr marL="352425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1080120"/>
          </a:xfrm>
        </p:spPr>
        <p:txBody>
          <a:bodyPr>
            <a:noAutofit/>
          </a:bodyPr>
          <a:lstStyle/>
          <a:p>
            <a:r>
              <a:rPr lang="el-GR" dirty="0"/>
              <a:t>Παράγοντες που επιδρούν στη δόση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UV ακτινοβολίας</a:t>
            </a:r>
            <a:endParaRPr lang="el-GR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468052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l-GR" altLang="el-GR" dirty="0" smtClean="0"/>
              <a:t>Αν ο χρόνος ακτινοβολίας θεωρηθεί σταθερός, τότε η δόση της ακτινοβολίας εξαρτάται από την ένταση.</a:t>
            </a:r>
          </a:p>
          <a:p>
            <a:pPr>
              <a:buFont typeface="Arial" pitchFamily="34" charset="0"/>
              <a:buNone/>
            </a:pPr>
            <a:r>
              <a:rPr lang="el-GR" altLang="el-GR" dirty="0" smtClean="0"/>
              <a:t>Για ορισμένο μήκος κύματος, η ένταση εξαρτάται</a:t>
            </a:r>
            <a:r>
              <a:rPr lang="en-US" altLang="el-GR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Από την ένταση που φθάνει στη γη.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Από τα αιωρούμενα σωματίδια που βρίσκονται στη γήινη ατμόσφαιρα.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Από την ένταση της ακτινοβολίας που ανακλάται από τη γη.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Απορρόφηση </a:t>
            </a:r>
            <a:r>
              <a:rPr lang="en-US" dirty="0"/>
              <a:t>UV </a:t>
            </a:r>
            <a:r>
              <a:rPr lang="el-GR" dirty="0" smtClean="0"/>
              <a:t>ακτινοβολίας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-</a:t>
            </a:r>
            <a:r>
              <a:rPr lang="en-US" altLang="el-GR" dirty="0" err="1" smtClean="0"/>
              <a:t>dI</a:t>
            </a:r>
            <a:r>
              <a:rPr lang="en-US" altLang="el-GR" dirty="0" smtClean="0"/>
              <a:t> = I x </a:t>
            </a:r>
            <a:r>
              <a:rPr lang="el-GR" altLang="el-GR" dirty="0" smtClean="0"/>
              <a:t>α</a:t>
            </a:r>
            <a:r>
              <a:rPr lang="en-US" altLang="el-GR" dirty="0" smtClean="0"/>
              <a:t> x ds</a:t>
            </a:r>
          </a:p>
          <a:p>
            <a:r>
              <a:rPr lang="en-US" altLang="el-GR" dirty="0" smtClean="0"/>
              <a:t>I = </a:t>
            </a:r>
            <a:r>
              <a:rPr lang="el-GR" altLang="el-GR" dirty="0" smtClean="0"/>
              <a:t>αρχική ένταση</a:t>
            </a:r>
          </a:p>
          <a:p>
            <a:r>
              <a:rPr lang="el-GR" altLang="el-GR" dirty="0" smtClean="0"/>
              <a:t>α = σταθερά υλικού</a:t>
            </a:r>
          </a:p>
          <a:p>
            <a:r>
              <a:rPr lang="en-US" altLang="el-GR" dirty="0" smtClean="0"/>
              <a:t>s = </a:t>
            </a:r>
            <a:r>
              <a:rPr lang="el-GR" altLang="el-GR" dirty="0" smtClean="0"/>
              <a:t>απόσταση που διανύει η </a:t>
            </a:r>
            <a:r>
              <a:rPr lang="en-US" altLang="el-GR" dirty="0" smtClean="0"/>
              <a:t>UV </a:t>
            </a:r>
            <a:r>
              <a:rPr lang="el-GR" altLang="el-GR" dirty="0" smtClean="0"/>
              <a:t>ακτινοβολία</a:t>
            </a:r>
            <a:endParaRPr lang="en-US" altLang="el-GR" dirty="0" smtClean="0"/>
          </a:p>
          <a:p>
            <a:r>
              <a:rPr lang="en-US" altLang="el-GR" dirty="0" smtClean="0"/>
              <a:t>S (u) = s /</a:t>
            </a:r>
            <a:r>
              <a:rPr lang="el-GR" altLang="el-GR" dirty="0" err="1" smtClean="0"/>
              <a:t>ημ</a:t>
            </a:r>
            <a:r>
              <a:rPr lang="en-US" altLang="el-GR" dirty="0" smtClean="0"/>
              <a:t>(u)</a:t>
            </a:r>
            <a:endParaRPr lang="el-GR" altLang="el-GR" dirty="0" smtClean="0"/>
          </a:p>
          <a:p>
            <a:r>
              <a:rPr lang="en-US" altLang="el-GR" dirty="0" smtClean="0"/>
              <a:t>u = </a:t>
            </a:r>
            <a:r>
              <a:rPr lang="el-GR" altLang="el-GR" dirty="0" smtClean="0"/>
              <a:t>γωνία που σχηματίζει η ηλιακή δέσμη με τον ορίζοντα =Ύψος του ήλιου</a:t>
            </a:r>
          </a:p>
          <a:p>
            <a:r>
              <a:rPr lang="el-GR" altLang="el-GR" dirty="0" smtClean="0"/>
              <a:t>Το ύψος του ήλιου σε ένα τόπο μεταβάλλεται α) με την εποχή και β) τη χρονική στιγμή της ημέρας</a:t>
            </a:r>
          </a:p>
          <a:p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Απορρόφηση </a:t>
            </a:r>
            <a:r>
              <a:rPr lang="en-US" dirty="0">
                <a:solidFill>
                  <a:prstClr val="black"/>
                </a:solidFill>
              </a:rPr>
              <a:t>UV </a:t>
            </a:r>
            <a:r>
              <a:rPr lang="el-GR" dirty="0">
                <a:solidFill>
                  <a:prstClr val="black"/>
                </a:solidFill>
              </a:rPr>
              <a:t>ακτινοβολίας </a:t>
            </a:r>
            <a:r>
              <a:rPr lang="el-GR" sz="30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3200" b="1" dirty="0" smtClean="0"/>
              <a:t>S</a:t>
            </a:r>
            <a:r>
              <a:rPr lang="en-US" sz="3200" dirty="0" smtClean="0"/>
              <a:t> (u) = s /</a:t>
            </a:r>
            <a:r>
              <a:rPr lang="el-GR" sz="3200" dirty="0" err="1" smtClean="0"/>
              <a:t>ημ</a:t>
            </a:r>
            <a:r>
              <a:rPr lang="en-US" sz="3200" dirty="0" smtClean="0"/>
              <a:t>(u)</a:t>
            </a:r>
            <a:endParaRPr lang="el-GR" sz="32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u = 30 </a:t>
            </a:r>
            <a:r>
              <a:rPr lang="en-US" sz="2400" baseline="30000" dirty="0" smtClean="0"/>
              <a:t>o</a:t>
            </a:r>
          </a:p>
          <a:p>
            <a:pPr marL="444500" indent="0">
              <a:buNone/>
              <a:defRPr/>
            </a:pPr>
            <a:r>
              <a:rPr lang="el-GR" sz="2400" dirty="0" err="1" smtClean="0"/>
              <a:t>ημ</a:t>
            </a:r>
            <a:r>
              <a:rPr lang="el-GR" sz="2400" dirty="0" smtClean="0"/>
              <a:t> 30 </a:t>
            </a:r>
            <a:r>
              <a:rPr lang="en-US" sz="2400" baseline="30000" dirty="0" smtClean="0"/>
              <a:t>o </a:t>
            </a:r>
            <a:r>
              <a:rPr lang="el-GR" sz="2400" dirty="0" smtClean="0"/>
              <a:t>= ½</a:t>
            </a:r>
          </a:p>
          <a:p>
            <a:pPr marL="444500" indent="0">
              <a:buNone/>
              <a:defRPr/>
            </a:pPr>
            <a:r>
              <a:rPr lang="en-US" sz="2400" b="1" dirty="0" smtClean="0"/>
              <a:t>S</a:t>
            </a:r>
            <a:r>
              <a:rPr lang="en-US" sz="2400" dirty="0" smtClean="0"/>
              <a:t> (30 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)</a:t>
            </a:r>
            <a:r>
              <a:rPr lang="el-GR" sz="2400" dirty="0" smtClean="0"/>
              <a:t> = </a:t>
            </a:r>
            <a:r>
              <a:rPr lang="en-US" sz="2400" dirty="0" smtClean="0"/>
              <a:t>2s</a:t>
            </a:r>
            <a:endParaRPr lang="el-GR" sz="2400" dirty="0" smtClean="0"/>
          </a:p>
          <a:p>
            <a:pPr marL="444500" indent="0">
              <a:buNone/>
              <a:defRPr/>
            </a:pPr>
            <a:r>
              <a:rPr lang="en-US" sz="2400" dirty="0" err="1" smtClean="0"/>
              <a:t>dI</a:t>
            </a:r>
            <a:r>
              <a:rPr lang="en-US" sz="2400" dirty="0" smtClean="0"/>
              <a:t>= </a:t>
            </a:r>
            <a:r>
              <a:rPr lang="en-US" sz="2400" b="1" dirty="0" smtClean="0"/>
              <a:t>I</a:t>
            </a:r>
            <a:r>
              <a:rPr lang="en-US" sz="2400" dirty="0" smtClean="0"/>
              <a:t> x </a:t>
            </a:r>
            <a:r>
              <a:rPr lang="el-GR" sz="2400" dirty="0" smtClean="0"/>
              <a:t>α</a:t>
            </a:r>
            <a:r>
              <a:rPr lang="en-US" sz="2400" dirty="0" smtClean="0"/>
              <a:t> x 2</a:t>
            </a:r>
            <a:r>
              <a:rPr lang="en-US" sz="2400" b="1" cap="all" dirty="0" smtClean="0"/>
              <a:t>s</a:t>
            </a:r>
            <a:r>
              <a:rPr lang="en-US" sz="2400" dirty="0" smtClean="0"/>
              <a:t>(u) [</a:t>
            </a:r>
            <a:r>
              <a:rPr lang="el-GR" sz="2400" dirty="0" smtClean="0"/>
              <a:t>μεγάλη μείωση της ακτινοβολίας</a:t>
            </a:r>
            <a:r>
              <a:rPr lang="en-US" sz="2400" dirty="0" smtClean="0"/>
              <a:t>]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Απορρόφηση </a:t>
            </a:r>
            <a:r>
              <a:rPr lang="en-US" dirty="0">
                <a:solidFill>
                  <a:prstClr val="black"/>
                </a:solidFill>
              </a:rPr>
              <a:t>UV </a:t>
            </a:r>
            <a:r>
              <a:rPr lang="el-GR" dirty="0">
                <a:solidFill>
                  <a:prstClr val="black"/>
                </a:solidFill>
              </a:rPr>
              <a:t>ακτινοβολίας </a:t>
            </a:r>
            <a:r>
              <a:rPr lang="el-GR" sz="30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54461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en-US" sz="2400" dirty="0" smtClean="0"/>
              <a:t>u = 90 </a:t>
            </a:r>
            <a:r>
              <a:rPr lang="en-US" sz="2400" baseline="30000" dirty="0" smtClean="0"/>
              <a:t>o</a:t>
            </a:r>
            <a:endParaRPr lang="en-US" sz="2400" dirty="0" smtClean="0"/>
          </a:p>
          <a:p>
            <a:pPr marL="444500" indent="0">
              <a:buNone/>
              <a:defRPr/>
            </a:pPr>
            <a:r>
              <a:rPr lang="el-GR" sz="2400" dirty="0" err="1" smtClean="0"/>
              <a:t>ημ</a:t>
            </a:r>
            <a:r>
              <a:rPr lang="el-GR" sz="2400" dirty="0" smtClean="0"/>
              <a:t> 90 </a:t>
            </a:r>
            <a:r>
              <a:rPr lang="en-US" sz="2400" baseline="30000" dirty="0" smtClean="0"/>
              <a:t>o </a:t>
            </a:r>
            <a:r>
              <a:rPr lang="el-GR" sz="2400" dirty="0" smtClean="0"/>
              <a:t>=1</a:t>
            </a:r>
            <a:endParaRPr lang="en-US" sz="2400" dirty="0" smtClean="0"/>
          </a:p>
          <a:p>
            <a:pPr marL="444500" indent="0">
              <a:buNone/>
              <a:defRPr/>
            </a:pPr>
            <a:r>
              <a:rPr lang="en-US" sz="2400" dirty="0" err="1" smtClean="0"/>
              <a:t>dI</a:t>
            </a:r>
            <a:r>
              <a:rPr lang="en-US" sz="2400" dirty="0" smtClean="0"/>
              <a:t>= </a:t>
            </a:r>
            <a:r>
              <a:rPr lang="en-US" sz="2400" b="1" dirty="0" smtClean="0"/>
              <a:t>I</a:t>
            </a:r>
            <a:r>
              <a:rPr lang="en-US" sz="2400" dirty="0" smtClean="0"/>
              <a:t> x </a:t>
            </a:r>
            <a:r>
              <a:rPr lang="el-GR" sz="2400" dirty="0" smtClean="0"/>
              <a:t>α</a:t>
            </a:r>
            <a:r>
              <a:rPr lang="en-US" sz="2400" dirty="0" smtClean="0"/>
              <a:t> x </a:t>
            </a:r>
            <a:r>
              <a:rPr lang="en-US" sz="2400" b="1" cap="all" dirty="0" smtClean="0"/>
              <a:t>s</a:t>
            </a:r>
            <a:r>
              <a:rPr lang="en-US" sz="2400" dirty="0" smtClean="0"/>
              <a:t>(u)</a:t>
            </a:r>
            <a:r>
              <a:rPr lang="el-GR" sz="2400" dirty="0" smtClean="0"/>
              <a:t> (μικρή μείωση της ακτινοβολίας)</a:t>
            </a:r>
            <a:r>
              <a:rPr lang="en-US" sz="2400" dirty="0" smtClean="0"/>
              <a:t> </a:t>
            </a:r>
          </a:p>
          <a:p>
            <a:pPr>
              <a:defRPr/>
            </a:pPr>
            <a:r>
              <a:rPr lang="el-GR" dirty="0"/>
              <a:t>Μ</a:t>
            </a:r>
            <a:r>
              <a:rPr lang="el-GR" sz="2400" dirty="0" smtClean="0"/>
              <a:t>ικρή μείωση της έντασης ακτινοβολίας όταν ο ήλιος πέφτει κάθετα άρα μεγάλη η ένταση </a:t>
            </a:r>
            <a:r>
              <a:rPr lang="el-GR" sz="2400" b="1" dirty="0" smtClean="0"/>
              <a:t>(Ι)</a:t>
            </a:r>
            <a:r>
              <a:rPr lang="el-GR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To </a:t>
            </a:r>
            <a:r>
              <a:rPr lang="el-GR" sz="2400" dirty="0" smtClean="0"/>
              <a:t>Πρωί και το Απόγευμα</a:t>
            </a:r>
            <a:r>
              <a:rPr lang="en-US" sz="2400" dirty="0" smtClean="0"/>
              <a:t>: </a:t>
            </a:r>
            <a:r>
              <a:rPr lang="el-GR" sz="2400" dirty="0" smtClean="0"/>
              <a:t>μικρό ύψος, μεγάλη μείωση της  έντασης ακτινοβολίας άρα μικρή ένταση </a:t>
            </a:r>
            <a:r>
              <a:rPr lang="el-GR" sz="2400" b="1" dirty="0" smtClean="0"/>
              <a:t>(Ι)</a:t>
            </a:r>
            <a:r>
              <a:rPr lang="el-GR" sz="2400" dirty="0" smtClean="0"/>
              <a:t>.</a:t>
            </a:r>
          </a:p>
          <a:p>
            <a:pPr>
              <a:defRPr/>
            </a:pPr>
            <a:r>
              <a:rPr lang="el-GR" sz="2400" dirty="0" smtClean="0"/>
              <a:t>Χειμώνα στην Ελλάδα (Βόρειο ημισφαίριο)</a:t>
            </a:r>
            <a:r>
              <a:rPr lang="en-US" sz="2400" dirty="0" smtClean="0"/>
              <a:t>: </a:t>
            </a:r>
            <a:r>
              <a:rPr lang="el-GR" sz="2400" dirty="0" smtClean="0"/>
              <a:t>μικρό ύψος, </a:t>
            </a:r>
            <a:r>
              <a:rPr lang="el-GR" dirty="0"/>
              <a:t>μεγάλη μείωση της  έντασης ακτινοβολίας άρα μικρή ένταση </a:t>
            </a:r>
            <a:r>
              <a:rPr lang="el-GR" b="1" dirty="0"/>
              <a:t>(Ι)</a:t>
            </a:r>
            <a:r>
              <a:rPr lang="el-GR" dirty="0"/>
              <a:t>.</a:t>
            </a:r>
          </a:p>
          <a:p>
            <a:pPr>
              <a:defRPr/>
            </a:pPr>
            <a:r>
              <a:rPr lang="el-GR" sz="2400" dirty="0" smtClean="0"/>
              <a:t>Μικρό γεωγραφικό πλάτος (Ισημερινός)</a:t>
            </a:r>
            <a:r>
              <a:rPr lang="en-US" sz="2400" dirty="0" smtClean="0"/>
              <a:t>:</a:t>
            </a:r>
            <a:r>
              <a:rPr lang="el-GR" sz="2400" dirty="0" smtClean="0"/>
              <a:t> μεγάλο ύψος, μικρή μείωση της ένταση ακτινοβολίας άρα μεγάλη ένταση </a:t>
            </a:r>
            <a:r>
              <a:rPr lang="el-GR" sz="2400" b="1" dirty="0" smtClean="0"/>
              <a:t>(Ι)</a:t>
            </a:r>
            <a:r>
              <a:rPr lang="el-GR" sz="2400" dirty="0" smtClean="0"/>
              <a:t>.</a:t>
            </a:r>
          </a:p>
          <a:p>
            <a:pPr>
              <a:defRPr/>
            </a:pPr>
            <a:r>
              <a:rPr lang="el-GR" sz="2400" dirty="0" smtClean="0"/>
              <a:t>Μεγάλο υψόμετρο</a:t>
            </a:r>
            <a:r>
              <a:rPr lang="en-US" sz="2400" dirty="0" smtClean="0"/>
              <a:t>:</a:t>
            </a:r>
            <a:r>
              <a:rPr lang="el-GR" sz="2400" dirty="0" smtClean="0"/>
              <a:t> μικρότερο πάχος, μικρή μείωση της έντασης ακτινοβολίας άρα μεγάλη ένταση </a:t>
            </a:r>
            <a:r>
              <a:rPr lang="el-GR" sz="2400" b="1" dirty="0" smtClean="0"/>
              <a:t>(Ι)</a:t>
            </a:r>
            <a:r>
              <a:rPr lang="el-GR" sz="24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Ύψος του Ήλιου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9458" name="Picture 2" descr="solar-altituse-northern-hemisphe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14967"/>
            <a:ext cx="5250160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030760" y="62615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thegardencontinuum.com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7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Σκέδαση </a:t>
            </a:r>
            <a:r>
              <a:rPr lang="en-US" altLang="el-GR" sz="3600" b="1" dirty="0" smtClean="0"/>
              <a:t>UV</a:t>
            </a:r>
            <a:r>
              <a:rPr lang="el-GR" altLang="el-GR" sz="3600" b="1" dirty="0" smtClean="0"/>
              <a:t> ακτινοβολίας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l-GR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l-GR" altLang="el-G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alt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l-GR" b="0" i="0" smtClean="0">
                              <a:latin typeface="Cambria Math"/>
                            </a:rPr>
                            <m:t>I</m:t>
                          </m:r>
                        </m:num>
                        <m:den>
                          <m:sSup>
                            <m:sSupPr>
                              <m:ctrlPr>
                                <a:rPr lang="el-GR" altLang="el-G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el-GR" b="0" i="0" smtClean="0"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l-GR" altLang="el-GR" b="0" i="0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altLang="el-GR" dirty="0" smtClean="0"/>
              </a:p>
              <a:p>
                <a:r>
                  <a:rPr lang="el-GR" altLang="el-GR" dirty="0" smtClean="0"/>
                  <a:t>Όσο μικρότερο το μήκος κύματος, τόσο περισσότερο σκεδάζεται.</a:t>
                </a:r>
              </a:p>
              <a:p>
                <a:r>
                  <a:rPr lang="el-GR" altLang="el-GR" dirty="0" smtClean="0"/>
                  <a:t>Άρα </a:t>
                </a:r>
                <a:r>
                  <a:rPr lang="en-US" altLang="el-GR" dirty="0" smtClean="0"/>
                  <a:t>UVB </a:t>
                </a:r>
                <a:r>
                  <a:rPr lang="el-GR" altLang="el-GR" dirty="0" smtClean="0"/>
                  <a:t>σκεδάζεται εντονότερα από </a:t>
                </a:r>
                <a:r>
                  <a:rPr lang="en-US" altLang="el-GR" dirty="0" smtClean="0"/>
                  <a:t>UVA</a:t>
                </a:r>
                <a:r>
                  <a:rPr lang="el-GR" altLang="el-GR" dirty="0" smtClean="0"/>
                  <a:t>.</a:t>
                </a:r>
              </a:p>
            </p:txBody>
          </p:sp>
        </mc:Choice>
        <mc:Fallback xmlns="">
          <p:sp>
            <p:nvSpPr>
              <p:cNvPr id="225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Ανάκλαση </a:t>
            </a:r>
            <a:r>
              <a:rPr lang="en-US" dirty="0" smtClean="0"/>
              <a:t>UV </a:t>
            </a:r>
            <a:r>
              <a:rPr lang="el-GR" dirty="0" smtClean="0"/>
              <a:t>ακτινοβολίας</a:t>
            </a:r>
            <a:endParaRPr lang="el-GR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altLang="el-GR" sz="2600" b="1" dirty="0" smtClean="0"/>
              <a:t>Παράγοντες:</a:t>
            </a:r>
          </a:p>
          <a:p>
            <a:pPr>
              <a:spcBef>
                <a:spcPts val="2400"/>
              </a:spcBef>
            </a:pPr>
            <a:r>
              <a:rPr lang="el-GR" altLang="el-GR" sz="2600" dirty="0" smtClean="0"/>
              <a:t>Είδος ανακλώμενης επιφάνειας. </a:t>
            </a:r>
          </a:p>
          <a:p>
            <a:pPr lvl="1">
              <a:spcBef>
                <a:spcPts val="2400"/>
              </a:spcBef>
            </a:pPr>
            <a:r>
              <a:rPr lang="el-GR" altLang="el-GR" sz="2600" dirty="0" smtClean="0"/>
              <a:t>Χιόνι</a:t>
            </a:r>
            <a:r>
              <a:rPr lang="en-US" altLang="el-GR" sz="2600" dirty="0" smtClean="0"/>
              <a:t>&gt;</a:t>
            </a:r>
            <a:r>
              <a:rPr lang="el-GR" altLang="el-GR" sz="2600" dirty="0" smtClean="0"/>
              <a:t> Άμμος</a:t>
            </a:r>
            <a:r>
              <a:rPr lang="en-US" altLang="el-GR" sz="2600" dirty="0" smtClean="0"/>
              <a:t>&gt;</a:t>
            </a:r>
            <a:r>
              <a:rPr lang="el-GR" altLang="el-GR" sz="2600" dirty="0" smtClean="0"/>
              <a:t> Νερό.</a:t>
            </a:r>
          </a:p>
          <a:p>
            <a:pPr>
              <a:spcBef>
                <a:spcPts val="2400"/>
              </a:spcBef>
            </a:pPr>
            <a:r>
              <a:rPr lang="el-GR" altLang="el-GR" sz="2600" dirty="0" smtClean="0"/>
              <a:t>Απόσταση από την ανακλώσα επιφάνεια.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Αντηλιακές ουσίες</a:t>
            </a:r>
            <a:endParaRPr lang="el-GR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altLang="el-GR" sz="2600" dirty="0"/>
              <a:t>Ανάκλαση</a:t>
            </a:r>
          </a:p>
          <a:p>
            <a:pPr>
              <a:spcBef>
                <a:spcPts val="1800"/>
              </a:spcBef>
            </a:pPr>
            <a:r>
              <a:rPr lang="el-GR" altLang="el-GR" sz="2600" dirty="0"/>
              <a:t>Σκέδαση</a:t>
            </a:r>
          </a:p>
          <a:p>
            <a:pPr>
              <a:spcBef>
                <a:spcPts val="1800"/>
              </a:spcBef>
            </a:pPr>
            <a:r>
              <a:rPr lang="el-GR" altLang="el-GR" sz="2600" dirty="0" smtClean="0"/>
              <a:t>Απορρόφηση </a:t>
            </a:r>
            <a:r>
              <a:rPr lang="en-US" altLang="el-GR" sz="2600" dirty="0" smtClean="0"/>
              <a:t>UV </a:t>
            </a:r>
            <a:r>
              <a:rPr lang="el-GR" altLang="el-GR" sz="2600" dirty="0" smtClean="0"/>
              <a:t>ακτινοβολίας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Ιδιότητες ιδανικής αντηλιακής ουσίας</a:t>
            </a:r>
            <a:endParaRPr lang="el-GR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 smtClean="0"/>
              <a:t>N</a:t>
            </a:r>
            <a:r>
              <a:rPr lang="el-GR" altLang="el-GR" dirty="0" smtClean="0"/>
              <a:t>α απορροφούν/ανακλούν/σκεδάζουν την υπεριώδη Α ή Β χωρίς να διασπώνται.</a:t>
            </a:r>
          </a:p>
          <a:p>
            <a:r>
              <a:rPr lang="el-GR" altLang="el-GR" dirty="0" smtClean="0"/>
              <a:t>Να έχουν μεγάλο συντελεστής μοριακής απορρόφησης.</a:t>
            </a:r>
          </a:p>
          <a:p>
            <a:r>
              <a:rPr lang="el-GR" altLang="el-GR" dirty="0" smtClean="0"/>
              <a:t>Να μην υφίστανται μεγάλη μετατόπιση μέγιστου μήκους κύματος από τα </a:t>
            </a:r>
            <a:r>
              <a:rPr lang="el-GR" altLang="el-GR" dirty="0" err="1" smtClean="0"/>
              <a:t>έκδοχα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Να μην είναι πτητικές, </a:t>
            </a:r>
            <a:r>
              <a:rPr lang="el-GR" altLang="el-GR" dirty="0" err="1" smtClean="0"/>
              <a:t>υδατοδιαλυτές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Να είναι άοσμες, μη τοξικές, μη </a:t>
            </a:r>
            <a:r>
              <a:rPr lang="el-GR" altLang="el-GR" dirty="0" err="1" smtClean="0"/>
              <a:t>φωτοτοξικές</a:t>
            </a:r>
            <a:r>
              <a:rPr lang="el-GR" altLang="el-GR" dirty="0" smtClean="0"/>
              <a:t>, μη ερεθιστικές.</a:t>
            </a:r>
          </a:p>
          <a:p>
            <a:r>
              <a:rPr lang="el-GR" altLang="el-GR" dirty="0" smtClean="0"/>
              <a:t>Να μην αποχρωματίζουν και να μην βάφουν.</a:t>
            </a:r>
          </a:p>
          <a:p>
            <a:r>
              <a:rPr lang="el-GR" altLang="el-GR" dirty="0" smtClean="0"/>
              <a:t>Να έχουν χημική σταθερότητα και να μην αντιδρούν με τους </a:t>
            </a:r>
            <a:r>
              <a:rPr lang="el-GR" altLang="el-GR" dirty="0" err="1" smtClean="0"/>
              <a:t>περιέκτες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Επιβλαβείς επιδράσεις της ηλιακής ακτινοβολίας</a:t>
            </a:r>
            <a:r>
              <a:rPr lang="en-US" dirty="0" smtClean="0"/>
              <a:t>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504056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Ερύθημα </a:t>
            </a:r>
            <a:r>
              <a:rPr lang="el-GR" altLang="el-GR" dirty="0" smtClean="0"/>
              <a:t>= αγγειοδιαστολή των αιμοφόρων τριχοειδών αγγείων</a:t>
            </a:r>
          </a:p>
          <a:p>
            <a:pPr lvl="1"/>
            <a:r>
              <a:rPr lang="el-GR" altLang="el-GR" dirty="0" smtClean="0"/>
              <a:t>2-3 ώρες μετά την έκθεση, μέγιστο έντασης 12-24 ώρες.</a:t>
            </a:r>
          </a:p>
          <a:p>
            <a:pPr eaLnBrk="1" hangingPunct="1"/>
            <a:r>
              <a:rPr lang="el-GR" altLang="el-GR" b="1" dirty="0" smtClean="0"/>
              <a:t>Έγκαυμα </a:t>
            </a:r>
            <a:r>
              <a:rPr lang="el-GR" altLang="el-GR" dirty="0" smtClean="0"/>
              <a:t>= Έντονο ερύθημα, πόνος, κνησμός, οίδημα, ρίγη, ναυτία</a:t>
            </a:r>
          </a:p>
          <a:p>
            <a:pPr lvl="1"/>
            <a:r>
              <a:rPr lang="el-GR" altLang="el-GR" dirty="0" smtClean="0"/>
              <a:t>Ακολουθεί </a:t>
            </a:r>
            <a:r>
              <a:rPr lang="el-GR" altLang="el-GR" dirty="0" err="1" smtClean="0"/>
              <a:t>αποφολίδωση</a:t>
            </a:r>
            <a:r>
              <a:rPr lang="el-GR" altLang="el-GR" dirty="0" smtClean="0"/>
              <a:t> 2-8 ημέρες μετά, δεν μένουν ουλές.</a:t>
            </a:r>
          </a:p>
          <a:p>
            <a:pPr eaLnBrk="1" hangingPunct="1"/>
            <a:r>
              <a:rPr lang="el-GR" altLang="el-GR" b="1" dirty="0" err="1" smtClean="0"/>
              <a:t>Φωτοδερματίτιδα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Ανάκλαση ή /και σκέδαση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Φυσικά ή Ανόργανα φίλτρα</a:t>
            </a:r>
          </a:p>
          <a:p>
            <a:r>
              <a:rPr lang="el-GR" dirty="0" smtClean="0"/>
              <a:t>Διοξείδιο του τιτανίου</a:t>
            </a:r>
          </a:p>
          <a:p>
            <a:r>
              <a:rPr lang="el-GR" dirty="0" smtClean="0"/>
              <a:t>Οξείδιο του ψευδαργύρου</a:t>
            </a:r>
          </a:p>
          <a:p>
            <a:pPr marL="0" indent="0">
              <a:buNone/>
            </a:pPr>
            <a:r>
              <a:rPr lang="el-GR" dirty="0" smtClean="0"/>
              <a:t>Όταν έχουν μέγεθος σωματιδίων 200-50</a:t>
            </a:r>
            <a:r>
              <a:rPr lang="en-US" dirty="0" smtClean="0"/>
              <a:t>0</a:t>
            </a:r>
            <a:r>
              <a:rPr lang="el-GR" dirty="0" smtClean="0"/>
              <a:t> </a:t>
            </a:r>
            <a:r>
              <a:rPr lang="en-US" dirty="0" smtClean="0"/>
              <a:t>nm </a:t>
            </a:r>
            <a:r>
              <a:rPr lang="el-GR" dirty="0" smtClean="0"/>
              <a:t>ανακλούν ή/και σκεδάζουν την υπεριώδη ακτινοβολία. </a:t>
            </a:r>
          </a:p>
          <a:p>
            <a:pPr marL="0" indent="0">
              <a:buNone/>
            </a:pPr>
            <a:r>
              <a:rPr lang="el-GR" dirty="0" smtClean="0"/>
              <a:t>Το διοξείδιο του τιτανίου έχει υψηλότερο δείκτη διάθλασης και δίνει λευκότητα στο προϊόν και στο δέρμα, ανεπιθύμητη για τον καταναλωτή. Αναμιγνύεται με κόκκινο οξείδιο του σιδήρου για να δώσε</a:t>
            </a:r>
            <a:r>
              <a:rPr lang="el-GR" dirty="0"/>
              <a:t>ι</a:t>
            </a:r>
            <a:r>
              <a:rPr lang="el-GR" dirty="0" smtClean="0"/>
              <a:t> στο δέρμα πιο φυσικό χρώμα.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Απορρόφηση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472608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None/>
            </a:pPr>
            <a:r>
              <a:rPr lang="el-GR" altLang="el-GR" b="1" dirty="0" smtClean="0"/>
              <a:t>Απορρόφηση ενέργειας</a:t>
            </a:r>
            <a:endParaRPr lang="en-US" altLang="el-GR" b="1" dirty="0" smtClean="0"/>
          </a:p>
          <a:p>
            <a:pPr marL="0" indent="0">
              <a:buNone/>
            </a:pPr>
            <a:r>
              <a:rPr lang="el-GR" altLang="el-GR" b="1" dirty="0" smtClean="0"/>
              <a:t>Δρουν οι αρωματικές ενώσεις και τα </a:t>
            </a:r>
            <a:r>
              <a:rPr lang="el-GR" altLang="el-GR" b="1" dirty="0" err="1" smtClean="0"/>
              <a:t>μικρολεπτόκοκκα</a:t>
            </a:r>
            <a:r>
              <a:rPr lang="el-GR" altLang="el-GR" b="1" dirty="0" smtClean="0"/>
              <a:t> ανόργανα φίλτρα (διοξείδιο του Τιτανίου και οξείδιο του </a:t>
            </a:r>
            <a:r>
              <a:rPr lang="el-GR" altLang="el-GR" b="1" dirty="0" err="1" smtClean="0"/>
              <a:t>ψευγαργύρου</a:t>
            </a:r>
            <a:r>
              <a:rPr lang="el-GR" altLang="el-GR" b="1" dirty="0" smtClean="0"/>
              <a:t>)</a:t>
            </a:r>
          </a:p>
          <a:p>
            <a:r>
              <a:rPr lang="el-GR" altLang="el-GR" dirty="0" smtClean="0"/>
              <a:t>Διέγερση </a:t>
            </a:r>
            <a:r>
              <a:rPr lang="en-US" altLang="el-GR" b="1" dirty="0" smtClean="0"/>
              <a:t>e</a:t>
            </a:r>
            <a:r>
              <a:rPr lang="en-US" altLang="el-GR" b="1" baseline="30000" dirty="0" smtClean="0"/>
              <a:t>-</a:t>
            </a:r>
            <a:r>
              <a:rPr lang="en-US" altLang="el-GR" baseline="30000" dirty="0" smtClean="0"/>
              <a:t> </a:t>
            </a:r>
            <a:r>
              <a:rPr lang="el-GR" altLang="el-GR" dirty="0" smtClean="0"/>
              <a:t>από μια στάθμη (</a:t>
            </a:r>
            <a:r>
              <a:rPr lang="en-US" altLang="el-GR" dirty="0" smtClean="0"/>
              <a:t>n)</a:t>
            </a:r>
            <a:r>
              <a:rPr lang="el-GR" altLang="el-GR" dirty="0" smtClean="0"/>
              <a:t> σε άλλη υψηλότερη</a:t>
            </a:r>
            <a:r>
              <a:rPr lang="en-US" altLang="el-GR" dirty="0" smtClean="0"/>
              <a:t> (</a:t>
            </a:r>
            <a:r>
              <a:rPr lang="el-GR" altLang="el-GR" dirty="0" smtClean="0"/>
              <a:t>π*).</a:t>
            </a:r>
          </a:p>
          <a:p>
            <a:r>
              <a:rPr lang="el-GR" altLang="el-GR" dirty="0" smtClean="0"/>
              <a:t>Επαναφορά στη θεμελιώδη είτε σε ένα στάδιο είτε σε περισσότερα.</a:t>
            </a:r>
          </a:p>
          <a:p>
            <a:r>
              <a:rPr lang="el-GR" altLang="el-GR" dirty="0" smtClean="0"/>
              <a:t>Αν η απώλεια ενέργειας κατά την επαναφορά είναι μεγάλη τότε εκπέμπεται ακτινοβολία ως υπέρυθρη.</a:t>
            </a:r>
          </a:p>
          <a:p>
            <a:r>
              <a:rPr lang="el-GR" altLang="el-GR" dirty="0" smtClean="0"/>
              <a:t>Αν η απώλεια ενέργειας είναι μικρότερη (ορατή περιοχή)</a:t>
            </a:r>
            <a:r>
              <a:rPr lang="en-US" altLang="el-GR" dirty="0" smtClean="0"/>
              <a:t>: </a:t>
            </a:r>
            <a:r>
              <a:rPr lang="el-GR" altLang="el-GR" dirty="0" smtClean="0"/>
              <a:t>φθορισμός.</a:t>
            </a:r>
          </a:p>
          <a:p>
            <a:r>
              <a:rPr lang="el-GR" altLang="el-GR" dirty="0" smtClean="0"/>
              <a:t>Μπορεί επίσης να συμβεί </a:t>
            </a:r>
            <a:r>
              <a:rPr lang="el-GR" dirty="0"/>
              <a:t>στις αρωματικές </a:t>
            </a:r>
            <a:r>
              <a:rPr lang="el-GR" dirty="0" smtClean="0"/>
              <a:t>ενώσεις</a:t>
            </a:r>
            <a:r>
              <a:rPr lang="en-US" dirty="0" smtClean="0"/>
              <a:t> </a:t>
            </a:r>
            <a:r>
              <a:rPr lang="el-GR" altLang="el-GR" dirty="0" smtClean="0"/>
              <a:t>φωτοχημικός ισομερισμός.</a:t>
            </a:r>
          </a:p>
          <a:p>
            <a:pPr>
              <a:buFont typeface="Arial" pitchFamily="34" charset="0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Δείκτης Ηλιακής Προστασίας (</a:t>
            </a:r>
            <a:r>
              <a:rPr lang="en-US" dirty="0" smtClean="0"/>
              <a:t>SPF)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SPF= </a:t>
            </a:r>
            <a:r>
              <a:rPr lang="en-US" u="sng" dirty="0" smtClean="0"/>
              <a:t>MED </a:t>
            </a:r>
            <a:r>
              <a:rPr lang="el-GR" u="sng" dirty="0" smtClean="0"/>
              <a:t>προστατευμένου με αντηλιακό προϊόν δέρματος</a:t>
            </a:r>
          </a:p>
          <a:p>
            <a:pPr marL="0" indent="0">
              <a:buNone/>
            </a:pPr>
            <a:r>
              <a:rPr lang="el-GR" dirty="0" smtClean="0"/>
              <a:t>              </a:t>
            </a:r>
            <a:r>
              <a:rPr lang="en-US" dirty="0" smtClean="0"/>
              <a:t>MED </a:t>
            </a:r>
            <a:r>
              <a:rPr lang="el-GR" dirty="0" smtClean="0"/>
              <a:t>μη προστατευμένου </a:t>
            </a:r>
            <a:r>
              <a:rPr lang="el-GR" dirty="0"/>
              <a:t>με αντηλιακό προϊόν </a:t>
            </a:r>
            <a:r>
              <a:rPr lang="el-GR" dirty="0" smtClean="0"/>
              <a:t>δέρματος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Αφορά πάντα την προστασία από την </a:t>
            </a:r>
            <a:r>
              <a:rPr lang="en-US" dirty="0" smtClean="0"/>
              <a:t>UVB </a:t>
            </a:r>
            <a:r>
              <a:rPr lang="el-GR" dirty="0" smtClean="0"/>
              <a:t>ακτινοβολία.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Προσδιορίζεται πάντα σε υγιείς εθελοντές.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440160"/>
          </a:xfrm>
        </p:spPr>
        <p:txBody>
          <a:bodyPr>
            <a:noAutofit/>
          </a:bodyPr>
          <a:lstStyle/>
          <a:p>
            <a:r>
              <a:rPr lang="el-GR" dirty="0" smtClean="0"/>
              <a:t>Ταξινόμηση ανάλογα με την προστασία απέναντι στην </a:t>
            </a:r>
            <a:r>
              <a:rPr lang="en-US" dirty="0" smtClean="0"/>
              <a:t>UV B</a:t>
            </a:r>
            <a:r>
              <a:rPr lang="el-GR" dirty="0" smtClean="0"/>
              <a:t> </a:t>
            </a:r>
            <a:r>
              <a:rPr lang="en-US" dirty="0" smtClean="0"/>
              <a:t>(EU) 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787252"/>
              </p:ext>
            </p:extLst>
          </p:nvPr>
        </p:nvGraphicFramePr>
        <p:xfrm>
          <a:off x="333374" y="2564904"/>
          <a:ext cx="835342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3"/>
                <a:gridCol w="4176713"/>
              </a:tblGrid>
              <a:tr h="0">
                <a:tc>
                  <a:txBody>
                    <a:bodyPr/>
                    <a:lstStyle/>
                    <a:p>
                      <a:r>
                        <a:rPr lang="el-GR" dirty="0" smtClean="0"/>
                        <a:t>ΧΑΡΑΚΤΗΡΙΣΜΟΣ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SPF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ΚΑΜΜΙΑ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&lt;6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ΧΑΜΗΛΗ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6-10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ΜΕΣΑΙΑ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15-25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ΥΨΗΛΗ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30-50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ΠΟΛΎ</a:t>
                      </a:r>
                      <a:r>
                        <a:rPr lang="el-GR" baseline="0" dirty="0" smtClean="0"/>
                        <a:t> ΥΨΗΛΗ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50+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080120"/>
          </a:xfrm>
        </p:spPr>
        <p:txBody>
          <a:bodyPr>
            <a:noAutofit/>
          </a:bodyPr>
          <a:lstStyle/>
          <a:p>
            <a:r>
              <a:rPr lang="en-US" dirty="0" smtClean="0"/>
              <a:t>UVB KAI UVA </a:t>
            </a:r>
            <a:r>
              <a:rPr lang="el-GR" dirty="0" smtClean="0"/>
              <a:t>προστασία αντηλιακών προϊόντων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328718"/>
              </p:ext>
            </p:extLst>
          </p:nvPr>
        </p:nvGraphicFramePr>
        <p:xfrm>
          <a:off x="250825" y="1460728"/>
          <a:ext cx="835342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911"/>
                <a:gridCol w="2974047"/>
                <a:gridCol w="343446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ΧΑΡΑΚΤΗΡΙΣΜΟΣ</a:t>
                      </a:r>
                    </a:p>
                    <a:p>
                      <a:r>
                        <a:rPr lang="el-GR" dirty="0" smtClean="0"/>
                        <a:t>ΠΡΟΪΟΝΤΟΣ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SPF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Συνιστώμενη </a:t>
                      </a:r>
                      <a:r>
                        <a:rPr lang="en-US" dirty="0" smtClean="0"/>
                        <a:t>UVA </a:t>
                      </a:r>
                      <a:r>
                        <a:rPr lang="el-GR" dirty="0" smtClean="0"/>
                        <a:t>προστασία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ΚΑΜΜΙΑ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&lt;6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mtClean="0"/>
                        <a:t>ΧΑΜΗΛΗ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6-10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2.0-3.3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ΜΕΣΑΙΑ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15-25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5-8.3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ΥΨΗΛΗ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30-50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10-16.7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ΠΟΛΎ</a:t>
                      </a:r>
                      <a:r>
                        <a:rPr lang="el-GR" baseline="0" dirty="0" smtClean="0"/>
                        <a:t> ΥΨΗΛΗ ΠΡΟΣΤΑΣΙΑ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UVB</a:t>
            </a:r>
            <a:r>
              <a:rPr lang="el-GR" altLang="el-GR" dirty="0" smtClean="0"/>
              <a:t> Φίλτρα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68863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l-GR" sz="2200" b="1" dirty="0" smtClean="0"/>
              <a:t>Ανόργανα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altLang="el-GR" sz="2200" dirty="0" err="1" smtClean="0"/>
              <a:t>Μικρολεπτόκοκκο</a:t>
            </a:r>
            <a:r>
              <a:rPr lang="el-GR" altLang="el-GR" sz="2200" dirty="0" smtClean="0"/>
              <a:t> (</a:t>
            </a:r>
            <a:r>
              <a:rPr lang="en-US" altLang="el-GR" sz="2200" dirty="0" err="1" smtClean="0"/>
              <a:t>microfine</a:t>
            </a:r>
            <a:r>
              <a:rPr lang="en-US" altLang="el-GR" sz="2200" dirty="0" smtClean="0"/>
              <a:t>) </a:t>
            </a:r>
            <a:r>
              <a:rPr lang="el-GR" altLang="el-GR" sz="2200" dirty="0" smtClean="0"/>
              <a:t>διοξείδιο του τιτανίου και </a:t>
            </a:r>
            <a:r>
              <a:rPr lang="el-GR" altLang="el-GR" sz="2200" dirty="0" err="1" smtClean="0"/>
              <a:t>μικρολεπτόκοκκο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οξείδιο του ψευδαργύρου.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altLang="el-GR" sz="2200" b="1" dirty="0" smtClean="0"/>
              <a:t>Οργανικά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altLang="el-GR" sz="2200" dirty="0" smtClean="0"/>
              <a:t>Π</a:t>
            </a:r>
            <a:r>
              <a:rPr lang="el-GR" altLang="el-GR" sz="2200" dirty="0"/>
              <a:t>α</a:t>
            </a:r>
            <a:r>
              <a:rPr lang="el-GR" altLang="el-GR" sz="2200" dirty="0" smtClean="0"/>
              <a:t>ράγωγα</a:t>
            </a:r>
            <a:r>
              <a:rPr lang="en-US" altLang="el-GR" sz="2200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el-GR" altLang="el-GR" sz="2200" dirty="0" smtClean="0"/>
              <a:t>π-</a:t>
            </a:r>
            <a:r>
              <a:rPr lang="el-GR" altLang="el-GR" sz="2200" dirty="0" err="1" smtClean="0"/>
              <a:t>αμινοβεζοϊκού</a:t>
            </a:r>
            <a:r>
              <a:rPr lang="el-GR" altLang="el-GR" sz="2200" dirty="0" smtClean="0"/>
              <a:t> οξέος (</a:t>
            </a:r>
            <a:r>
              <a:rPr lang="en-US" altLang="el-GR" sz="2200" dirty="0" smtClean="0"/>
              <a:t>PABA)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l-GR" altLang="el-GR" sz="2200" dirty="0" err="1" smtClean="0"/>
              <a:t>Κινναμωμικού</a:t>
            </a:r>
            <a:r>
              <a:rPr lang="el-GR" altLang="el-GR" sz="2200" dirty="0" smtClean="0"/>
              <a:t> οξέος.</a:t>
            </a:r>
          </a:p>
          <a:p>
            <a:pPr>
              <a:lnSpc>
                <a:spcPct val="110000"/>
              </a:lnSpc>
            </a:pPr>
            <a:r>
              <a:rPr lang="el-GR" altLang="el-GR" sz="2200" dirty="0" smtClean="0"/>
              <a:t>Σαλικυλικού οξέος.</a:t>
            </a:r>
          </a:p>
          <a:p>
            <a:pPr>
              <a:lnSpc>
                <a:spcPct val="110000"/>
              </a:lnSpc>
            </a:pPr>
            <a:r>
              <a:rPr lang="el-GR" altLang="el-GR" sz="2200" dirty="0" err="1" smtClean="0"/>
              <a:t>Βενζιμιδαζολίου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l-GR" altLang="el-GR" sz="2200" dirty="0" err="1" smtClean="0"/>
              <a:t>Κρυλένιου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l-GR" altLang="el-GR" sz="2200" dirty="0" err="1" smtClean="0"/>
              <a:t>Τριαζίνης</a:t>
            </a:r>
            <a:r>
              <a:rPr lang="el-GR" altLang="el-GR" sz="2200" dirty="0" smtClean="0"/>
              <a:t> και </a:t>
            </a:r>
            <a:r>
              <a:rPr lang="el-GR" altLang="el-GR" sz="2200" dirty="0" err="1" smtClean="0"/>
              <a:t>τριαζόνης</a:t>
            </a:r>
            <a:r>
              <a:rPr lang="el-GR" altLang="el-GR" sz="22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900" dirty="0" err="1"/>
              <a:t>Μικρολεπτόκοκκο</a:t>
            </a:r>
            <a:r>
              <a:rPr lang="el-GR" altLang="el-GR" sz="2900" dirty="0"/>
              <a:t> (</a:t>
            </a:r>
            <a:r>
              <a:rPr lang="en-US" altLang="el-GR" sz="2900" dirty="0" err="1"/>
              <a:t>microfine</a:t>
            </a:r>
            <a:r>
              <a:rPr lang="en-US" altLang="el-GR" sz="2900" dirty="0"/>
              <a:t>) </a:t>
            </a:r>
            <a:r>
              <a:rPr lang="el-GR" altLang="el-GR" sz="2900" dirty="0"/>
              <a:t>διοξείδιο του τιτανίου και </a:t>
            </a:r>
            <a:r>
              <a:rPr lang="el-GR" altLang="el-GR" sz="2900" dirty="0" err="1"/>
              <a:t>μικρολεπτόκοκκο</a:t>
            </a:r>
            <a:r>
              <a:rPr lang="en-US" altLang="el-GR" sz="2900" dirty="0"/>
              <a:t> </a:t>
            </a:r>
            <a:r>
              <a:rPr lang="el-GR" altLang="el-GR" sz="2900" dirty="0"/>
              <a:t>οξείδιο του ψευδαργύρου </a:t>
            </a:r>
            <a:endParaRPr lang="el-GR" sz="29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4896544"/>
          </a:xfrm>
        </p:spPr>
        <p:txBody>
          <a:bodyPr/>
          <a:lstStyle/>
          <a:p>
            <a:r>
              <a:rPr lang="el-GR" dirty="0" smtClean="0"/>
              <a:t>Απορροφούν ή και σκεδάζουν </a:t>
            </a:r>
            <a:r>
              <a:rPr lang="en-US" dirty="0" smtClean="0"/>
              <a:t>UVB</a:t>
            </a:r>
            <a:r>
              <a:rPr lang="el-GR" dirty="0" smtClean="0"/>
              <a:t> και </a:t>
            </a:r>
            <a:r>
              <a:rPr lang="en-US" dirty="0" smtClean="0"/>
              <a:t>UVA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Δεν αφήνουν ιδιαίτερη λευκότητα πάνω στο δέρμα.</a:t>
            </a:r>
          </a:p>
          <a:p>
            <a:pPr marL="0" indent="0">
              <a:buNone/>
            </a:pPr>
            <a:r>
              <a:rPr lang="el-GR" b="1" dirty="0" smtClean="0"/>
              <a:t>Μειονέκτημα</a:t>
            </a:r>
          </a:p>
          <a:p>
            <a:r>
              <a:rPr lang="el-GR" dirty="0" smtClean="0"/>
              <a:t>Τείνουν να δημιουργούν συσσωματώματα λόγω του μικρού μεγέθους τους.</a:t>
            </a:r>
          </a:p>
          <a:p>
            <a:pPr marL="355600" indent="0">
              <a:buNone/>
            </a:pPr>
            <a:r>
              <a:rPr lang="el-GR" dirty="0" smtClean="0"/>
              <a:t>Τα σωματίδια τους επικαλύπτονται με </a:t>
            </a:r>
            <a:r>
              <a:rPr lang="el-GR" dirty="0" err="1" smtClean="0"/>
              <a:t>διμεθικόνη</a:t>
            </a:r>
            <a:r>
              <a:rPr lang="el-GR" dirty="0" smtClean="0"/>
              <a:t>, παράγωγα σιλικόνης κλπ, για να αποφεύγεται η συσσωμάτωση.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Παράγωγα π-</a:t>
            </a:r>
            <a:r>
              <a:rPr lang="el-GR" dirty="0" err="1"/>
              <a:t>αμινοβενζοϊκού</a:t>
            </a:r>
            <a:r>
              <a:rPr lang="el-GR" dirty="0"/>
              <a:t> </a:t>
            </a:r>
            <a:r>
              <a:rPr lang="el-GR" dirty="0" smtClean="0"/>
              <a:t>οξέος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5040560"/>
          </a:xfrm>
        </p:spPr>
        <p:txBody>
          <a:bodyPr>
            <a:normAutofit fontScale="92500"/>
          </a:bodyPr>
          <a:lstStyle/>
          <a:p>
            <a:r>
              <a:rPr lang="en-US" altLang="el-GR" dirty="0" smtClean="0"/>
              <a:t>PABA</a:t>
            </a:r>
          </a:p>
          <a:p>
            <a:pPr marL="0" indent="0">
              <a:buNone/>
            </a:pPr>
            <a:endParaRPr lang="en-US" altLang="el-GR" dirty="0" smtClean="0"/>
          </a:p>
          <a:p>
            <a:pPr lvl="1"/>
            <a:r>
              <a:rPr lang="el-GR" altLang="el-GR" dirty="0" smtClean="0"/>
              <a:t>Φέρει </a:t>
            </a:r>
            <a:r>
              <a:rPr lang="en-US" altLang="el-GR" dirty="0" smtClean="0"/>
              <a:t>NH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COOH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Προκαλεί ερεθισμό, αντιδρά με άλλα συστατικά του προϊόντος.</a:t>
            </a:r>
          </a:p>
          <a:p>
            <a:pPr lvl="1"/>
            <a:r>
              <a:rPr lang="el-GR" altLang="el-GR" dirty="0" smtClean="0"/>
              <a:t>Στερεό, </a:t>
            </a:r>
            <a:r>
              <a:rPr lang="el-GR" altLang="el-GR" dirty="0" err="1" smtClean="0"/>
              <a:t>υδατοδιαλυτό</a:t>
            </a:r>
            <a:r>
              <a:rPr lang="el-GR" altLang="el-GR" dirty="0" smtClean="0"/>
              <a:t> και ευαίσθητο στη μετατόπιση λ</a:t>
            </a:r>
            <a:r>
              <a:rPr lang="en-US" altLang="el-GR" dirty="0" smtClean="0"/>
              <a:t>max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>
              <a:buFont typeface="Arial" pitchFamily="34" charset="0"/>
              <a:buNone/>
            </a:pPr>
            <a:r>
              <a:rPr lang="el-GR" altLang="el-GR" b="1" dirty="0" smtClean="0"/>
              <a:t>Τροποποιήσεις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Υποκατάσταση </a:t>
            </a:r>
            <a:r>
              <a:rPr lang="el-GR" altLang="el-GR" dirty="0" err="1" smtClean="0"/>
              <a:t>αμινομάδας</a:t>
            </a:r>
            <a:r>
              <a:rPr lang="el-GR" altLang="el-GR" dirty="0" smtClean="0"/>
              <a:t> με μεθύλια ή </a:t>
            </a:r>
            <a:r>
              <a:rPr lang="el-GR" altLang="el-GR" dirty="0" err="1" smtClean="0"/>
              <a:t>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υδροξυ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προπύλια</a:t>
            </a:r>
            <a:r>
              <a:rPr lang="el-GR" altLang="el-G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err="1" smtClean="0"/>
              <a:t>Εστεροποίηση</a:t>
            </a:r>
            <a:r>
              <a:rPr lang="el-GR" altLang="el-GR" dirty="0" smtClean="0"/>
              <a:t> με αιθύλιο, </a:t>
            </a:r>
            <a:r>
              <a:rPr lang="el-GR" altLang="el-GR" dirty="0" err="1" smtClean="0"/>
              <a:t>αμύλιο</a:t>
            </a:r>
            <a:r>
              <a:rPr lang="el-GR" altLang="el-GR" dirty="0" smtClean="0"/>
              <a:t> οδηγεί σε λιποδιαλυτά παράγωγα με εξαίρεση το </a:t>
            </a:r>
            <a:r>
              <a:rPr lang="el-GR" altLang="el-GR" dirty="0" err="1" smtClean="0"/>
              <a:t>γλυκερινεστέρα</a:t>
            </a:r>
            <a:r>
              <a:rPr lang="el-GR" altLang="el-GR" dirty="0" smtClean="0"/>
              <a:t>, που είναι </a:t>
            </a:r>
            <a:r>
              <a:rPr lang="el-GR" altLang="el-GR" dirty="0" err="1" smtClean="0"/>
              <a:t>υδατοδιαλυτός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11785"/>
              </p:ext>
            </p:extLst>
          </p:nvPr>
        </p:nvGraphicFramePr>
        <p:xfrm>
          <a:off x="5868144" y="980728"/>
          <a:ext cx="1578657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S ChemDraw Drawing" r:id="rId3" imgW="780480" imgH="1897560" progId="ChemDraw.Document.6.0">
                  <p:embed/>
                </p:oleObj>
              </mc:Choice>
              <mc:Fallback>
                <p:oleObj name="CS ChemDraw Drawing" r:id="rId3" imgW="780480" imgH="1897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8144" y="980728"/>
                        <a:ext cx="1578657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5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Παράγωγα π-</a:t>
            </a:r>
            <a:r>
              <a:rPr lang="el-GR" dirty="0" err="1">
                <a:solidFill>
                  <a:prstClr val="black"/>
                </a:solidFill>
              </a:rPr>
              <a:t>αμινοβενζοϊκού</a:t>
            </a:r>
            <a:r>
              <a:rPr lang="el-GR" dirty="0">
                <a:solidFill>
                  <a:prstClr val="black"/>
                </a:solidFill>
              </a:rPr>
              <a:t> οξέος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63575"/>
              </p:ext>
            </p:extLst>
          </p:nvPr>
        </p:nvGraphicFramePr>
        <p:xfrm>
          <a:off x="250825" y="980728"/>
          <a:ext cx="8353425" cy="5915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475"/>
                <a:gridCol w="4777060"/>
                <a:gridCol w="79189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Χημική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ονομασία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Δομή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ΙΝ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l-GR" dirty="0" err="1" smtClean="0">
                          <a:solidFill>
                            <a:schemeClr val="tx1"/>
                          </a:solidFill>
                        </a:rPr>
                        <a:t>μινοβενζοϊκός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aseline="0" dirty="0" err="1" smtClean="0">
                          <a:solidFill>
                            <a:schemeClr val="tx1"/>
                          </a:solidFill>
                        </a:rPr>
                        <a:t>αιθυλεστέρας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Et-PABA)</a:t>
                      </a:r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6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4-(</a:t>
                      </a:r>
                      <a:r>
                        <a:rPr lang="el-GR" dirty="0" err="1" smtClean="0">
                          <a:solidFill>
                            <a:schemeClr val="tx1"/>
                          </a:solidFill>
                        </a:rPr>
                        <a:t>Διμεθυλαμινο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aseline="0" dirty="0" err="1" smtClean="0">
                          <a:solidFill>
                            <a:schemeClr val="tx1"/>
                          </a:solidFill>
                        </a:rPr>
                        <a:t>βενζοϊκός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el-GR" dirty="0" err="1" smtClean="0">
                          <a:solidFill>
                            <a:schemeClr val="tx1"/>
                          </a:solidFill>
                        </a:rPr>
                        <a:t>αιθυλο-εξυλ</a:t>
                      </a:r>
                      <a:r>
                        <a:rPr lang="el-GR" baseline="0" dirty="0" err="1" smtClean="0">
                          <a:solidFill>
                            <a:schemeClr val="tx1"/>
                          </a:solidFill>
                        </a:rPr>
                        <a:t>εστέρας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Ε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HDP</a:t>
                      </a:r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l-GR" dirty="0" err="1" smtClean="0">
                          <a:solidFill>
                            <a:schemeClr val="tx1"/>
                          </a:solidFill>
                        </a:rPr>
                        <a:t>Διμεθυλαμινο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dirty="0" err="1" smtClean="0">
                          <a:solidFill>
                            <a:schemeClr val="tx1"/>
                          </a:solidFill>
                        </a:rPr>
                        <a:t>βενζοϊκός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aseline="0" dirty="0" err="1" smtClean="0">
                          <a:solidFill>
                            <a:schemeClr val="tx1"/>
                          </a:solidFill>
                        </a:rPr>
                        <a:t>οκτυλεστέρας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Ο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DP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584050"/>
              </p:ext>
            </p:extLst>
          </p:nvPr>
        </p:nvGraphicFramePr>
        <p:xfrm>
          <a:off x="4069889" y="1462053"/>
          <a:ext cx="24923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S ChemDraw Drawing" r:id="rId3" imgW="2492640" imgH="1475640" progId="ChemDraw.Document.6.0">
                  <p:embed/>
                </p:oleObj>
              </mc:Choice>
              <mc:Fallback>
                <p:oleObj name="CS ChemDraw Drawing" r:id="rId3" imgW="2492640" imgH="147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9889" y="1462053"/>
                        <a:ext cx="24923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39699"/>
              </p:ext>
            </p:extLst>
          </p:nvPr>
        </p:nvGraphicFramePr>
        <p:xfrm>
          <a:off x="3694112" y="3214287"/>
          <a:ext cx="3925888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S ChemDraw Drawing" r:id="rId5" imgW="3933360" imgH="1778760" progId="ChemDraw.Document.6.0">
                  <p:embed/>
                </p:oleObj>
              </mc:Choice>
              <mc:Fallback>
                <p:oleObj name="CS ChemDraw Drawing" r:id="rId5" imgW="3933360" imgH="1778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4112" y="3214287"/>
                        <a:ext cx="3925888" cy="177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16358"/>
              </p:ext>
            </p:extLst>
          </p:nvPr>
        </p:nvGraphicFramePr>
        <p:xfrm>
          <a:off x="3923928" y="5015420"/>
          <a:ext cx="3014663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S ChemDraw Drawing" r:id="rId7" imgW="3014280" imgH="1779120" progId="ChemDraw.Document.6.0">
                  <p:embed/>
                </p:oleObj>
              </mc:Choice>
              <mc:Fallback>
                <p:oleObj name="CS ChemDraw Drawing" r:id="rId7" imgW="3014280" imgH="1779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3928" y="5015420"/>
                        <a:ext cx="3014663" cy="177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8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Παράγωγα </a:t>
            </a:r>
            <a:r>
              <a:rPr lang="el-GR" dirty="0" err="1"/>
              <a:t>κινναμωμικού</a:t>
            </a:r>
            <a:r>
              <a:rPr lang="el-GR" dirty="0"/>
              <a:t> </a:t>
            </a:r>
            <a:r>
              <a:rPr lang="el-GR" dirty="0" smtClean="0"/>
              <a:t>οξέος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altLang="el-GR" sz="2600" dirty="0" smtClean="0"/>
              <a:t>π-</a:t>
            </a:r>
            <a:r>
              <a:rPr lang="el-GR" altLang="el-GR" sz="2600" dirty="0" err="1" smtClean="0"/>
              <a:t>Μεθοξυ</a:t>
            </a:r>
            <a:r>
              <a:rPr lang="el-GR" altLang="el-GR" sz="2600" dirty="0" smtClean="0"/>
              <a:t>-</a:t>
            </a:r>
            <a:r>
              <a:rPr lang="el-GR" altLang="el-GR" sz="2600" dirty="0" err="1" smtClean="0"/>
              <a:t>κινναμωμική</a:t>
            </a:r>
            <a:r>
              <a:rPr lang="el-GR" altLang="el-GR" sz="2600" dirty="0" smtClean="0"/>
              <a:t> </a:t>
            </a:r>
            <a:r>
              <a:rPr lang="el-GR" altLang="el-GR" sz="2600" dirty="0" err="1" smtClean="0"/>
              <a:t>διαιθανολαμίνη</a:t>
            </a:r>
            <a:r>
              <a:rPr lang="el-GR" altLang="el-GR" sz="2600" dirty="0" smtClean="0"/>
              <a:t> είναι </a:t>
            </a:r>
            <a:r>
              <a:rPr lang="el-GR" altLang="el-GR" sz="2600" dirty="0" err="1" smtClean="0"/>
              <a:t>υδατοδιαλυτή</a:t>
            </a:r>
            <a:r>
              <a:rPr lang="el-GR" altLang="el-GR" sz="2600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el-GR" altLang="el-GR" sz="2600" dirty="0" smtClean="0"/>
              <a:t>Τα υπόλοιπα (2-αιθοξυ-αιθυλεστέρας, </a:t>
            </a:r>
            <a:r>
              <a:rPr lang="el-GR" altLang="el-GR" sz="2600" dirty="0" err="1" smtClean="0"/>
              <a:t>οκτυλεστέρας</a:t>
            </a:r>
            <a:r>
              <a:rPr lang="el-GR" altLang="el-GR" sz="2600" dirty="0" smtClean="0"/>
              <a:t> </a:t>
            </a:r>
            <a:r>
              <a:rPr lang="el-GR" altLang="el-GR" sz="2600" dirty="0" err="1" smtClean="0"/>
              <a:t>κλπ</a:t>
            </a:r>
            <a:r>
              <a:rPr lang="el-GR" altLang="el-GR" sz="2600" dirty="0" smtClean="0"/>
              <a:t>) λιποδιαλυτά.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5040560"/>
          </a:xfrm>
        </p:spPr>
        <p:txBody>
          <a:bodyPr/>
          <a:lstStyle/>
          <a:p>
            <a:r>
              <a:rPr lang="el-GR" altLang="el-GR" b="1" dirty="0" smtClean="0"/>
              <a:t>Φωτοχημικές αντιδράσεις</a:t>
            </a:r>
            <a:r>
              <a:rPr lang="el-GR" altLang="el-GR" b="1" dirty="0"/>
              <a:t>:</a:t>
            </a:r>
            <a:endParaRPr lang="en-US" altLang="el-GR" b="1" dirty="0" smtClean="0"/>
          </a:p>
          <a:p>
            <a:pPr lvl="1"/>
            <a:r>
              <a:rPr lang="el-GR" altLang="el-GR" dirty="0"/>
              <a:t>Β</a:t>
            </a:r>
            <a:r>
              <a:rPr lang="el-GR" altLang="el-GR" dirty="0" smtClean="0"/>
              <a:t>λάβη ή/και καταστροφή ακανθωτών κυττάρων, σχηματισμός </a:t>
            </a:r>
            <a:r>
              <a:rPr lang="el-GR" altLang="el-GR" dirty="0" err="1" smtClean="0"/>
              <a:t>προσταγλανδινών</a:t>
            </a:r>
            <a:r>
              <a:rPr lang="el-GR" altLang="el-GR" dirty="0" smtClean="0"/>
              <a:t>, αύξηση πολλαπλασιασμού κερατινοκυττάρων (πάχυνση κερατίνης).</a:t>
            </a:r>
          </a:p>
          <a:p>
            <a:pPr lvl="1"/>
            <a:r>
              <a:rPr lang="el-GR" altLang="el-GR" dirty="0" smtClean="0"/>
              <a:t>Καταστροφή κολλαγόνου (απώλεια ελαστικότητας), υπερπλασία ινών </a:t>
            </a:r>
            <a:r>
              <a:rPr lang="el-GR" altLang="el-GR" dirty="0" err="1" smtClean="0"/>
              <a:t>ελαστίνης</a:t>
            </a:r>
            <a:r>
              <a:rPr lang="el-GR" altLang="el-GR" dirty="0" smtClean="0"/>
              <a:t> (απώλεια ελαστικότητας), μερική καταστροφή </a:t>
            </a:r>
            <a:r>
              <a:rPr lang="el-GR" altLang="el-GR" dirty="0" err="1" smtClean="0"/>
              <a:t>μικροαγγείων</a:t>
            </a:r>
            <a:r>
              <a:rPr lang="el-GR" altLang="el-GR" dirty="0" smtClean="0"/>
              <a:t>, μείωση </a:t>
            </a:r>
            <a:r>
              <a:rPr lang="el-GR" altLang="el-GR" dirty="0" err="1" smtClean="0"/>
              <a:t>δενδριτικών</a:t>
            </a:r>
            <a:r>
              <a:rPr lang="el-GR" altLang="el-GR" dirty="0" smtClean="0"/>
              <a:t> κυττάρων, ξηρότητα, απολέπιση, ρυτίδες, </a:t>
            </a:r>
            <a:r>
              <a:rPr lang="el-GR" altLang="el-GR" dirty="0" err="1" smtClean="0"/>
              <a:t>μελαχρωματικές</a:t>
            </a:r>
            <a:r>
              <a:rPr lang="el-GR" altLang="el-GR" dirty="0" smtClean="0"/>
              <a:t> κηλίδες, πρόωρη γήρανση.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Επιβλαβείς επιδράσεις της ηλιακής ακτινοβολίας</a:t>
            </a:r>
            <a:r>
              <a:rPr lang="en-US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/4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0673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Παράγωγα </a:t>
            </a:r>
            <a:r>
              <a:rPr lang="el-GR" dirty="0" err="1">
                <a:solidFill>
                  <a:prstClr val="black"/>
                </a:solidFill>
              </a:rPr>
              <a:t>κινναμωμικού</a:t>
            </a:r>
            <a:r>
              <a:rPr lang="el-GR" dirty="0">
                <a:solidFill>
                  <a:prstClr val="black"/>
                </a:solidFill>
              </a:rPr>
              <a:t> οξέος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044509"/>
              </p:ext>
            </p:extLst>
          </p:nvPr>
        </p:nvGraphicFramePr>
        <p:xfrm>
          <a:off x="251520" y="1160357"/>
          <a:ext cx="8637905" cy="46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181520"/>
                <a:gridCol w="1152129"/>
              </a:tblGrid>
              <a:tr h="576064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Χημική ονομασία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Δομή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INCI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r>
                        <a:rPr lang="el-GR" sz="2400" baseline="0" dirty="0" smtClean="0">
                          <a:solidFill>
                            <a:schemeClr val="tx1"/>
                          </a:solidFill>
                        </a:rPr>
                        <a:t>4-Μεθοξυ-κινναμωμικός </a:t>
                      </a:r>
                      <a:r>
                        <a:rPr lang="el-GR" sz="2400" baseline="0" dirty="0" err="1" smtClean="0">
                          <a:solidFill>
                            <a:schemeClr val="tx1"/>
                          </a:solidFill>
                        </a:rPr>
                        <a:t>ισοαμυλεστέρας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IMC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4-Μεθοξυ</a:t>
                      </a:r>
                      <a:r>
                        <a:rPr lang="el-GR" sz="2400" b="1" baseline="0" dirty="0" smtClean="0">
                          <a:solidFill>
                            <a:schemeClr val="tx1"/>
                          </a:solidFill>
                        </a:rPr>
                        <a:t>-κινναμωμικός 2-αιθυλο-εξυλεστέρας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EHMC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103393"/>
              </p:ext>
            </p:extLst>
          </p:nvPr>
        </p:nvGraphicFramePr>
        <p:xfrm>
          <a:off x="2938240" y="1916832"/>
          <a:ext cx="4071937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CS ChemDraw Drawing" r:id="rId3" imgW="4071960" imgH="1526760" progId="ChemDraw.Document.6.0">
                  <p:embed/>
                </p:oleObj>
              </mc:Choice>
              <mc:Fallback>
                <p:oleObj name="CS ChemDraw Drawing" r:id="rId3" imgW="4071960" imgH="1526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8240" y="1916832"/>
                        <a:ext cx="4071937" cy="152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74245"/>
              </p:ext>
            </p:extLst>
          </p:nvPr>
        </p:nvGraphicFramePr>
        <p:xfrm>
          <a:off x="2950463" y="3717032"/>
          <a:ext cx="467042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S ChemDraw Drawing" r:id="rId5" imgW="4670280" imgH="1526760" progId="ChemDraw.Document.6.0">
                  <p:embed/>
                </p:oleObj>
              </mc:Choice>
              <mc:Fallback>
                <p:oleObj name="CS ChemDraw Drawing" r:id="rId5" imgW="4670280" imgH="1526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0463" y="3717032"/>
                        <a:ext cx="4670425" cy="152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7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Παράγωγα σαλικυλικού οξέος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Σαλικυλικό οξύ</a:t>
            </a:r>
          </a:p>
          <a:p>
            <a:pPr marL="0" indent="0">
              <a:buNone/>
            </a:pPr>
            <a:endParaRPr lang="el-GR" altLang="el-GR" dirty="0" smtClean="0"/>
          </a:p>
          <a:p>
            <a:pPr>
              <a:buFont typeface="Arial" pitchFamily="34" charset="0"/>
              <a:buNone/>
            </a:pPr>
            <a:endParaRPr lang="el-GR" altLang="el-GR" dirty="0" smtClean="0"/>
          </a:p>
          <a:p>
            <a:pPr>
              <a:buFont typeface="Arial" pitchFamily="34" charset="0"/>
              <a:buNone/>
            </a:pPr>
            <a:endParaRPr lang="el-GR" altLang="el-GR" dirty="0"/>
          </a:p>
          <a:p>
            <a:pPr>
              <a:buFont typeface="Arial" pitchFamily="34" charset="0"/>
              <a:buNone/>
            </a:pPr>
            <a:endParaRPr lang="el-GR" altLang="el-GR" dirty="0" smtClean="0"/>
          </a:p>
          <a:p>
            <a:pPr>
              <a:buFont typeface="Arial" pitchFamily="34" charset="0"/>
              <a:buNone/>
            </a:pPr>
            <a:r>
              <a:rPr lang="el-GR" altLang="el-GR" dirty="0" smtClean="0"/>
              <a:t>Σαλικυλικός 2-αιθυλο-εξυλεστέρας.</a:t>
            </a:r>
          </a:p>
          <a:p>
            <a:pPr>
              <a:buFont typeface="Arial" pitchFamily="34" charset="0"/>
              <a:buNone/>
            </a:pPr>
            <a:r>
              <a:rPr lang="el-GR" altLang="el-GR" dirty="0" smtClean="0"/>
              <a:t>Σαλικυλική </a:t>
            </a:r>
            <a:r>
              <a:rPr lang="el-GR" altLang="el-GR" dirty="0" err="1" smtClean="0"/>
              <a:t>τριαιθανολαμίνη</a:t>
            </a:r>
            <a:r>
              <a:rPr lang="el-GR" altLang="el-GR" dirty="0" smtClean="0"/>
              <a:t> (</a:t>
            </a:r>
            <a:r>
              <a:rPr lang="el-GR" altLang="el-GR" dirty="0" err="1" smtClean="0"/>
              <a:t>υδατοδιαλυτή</a:t>
            </a:r>
            <a:r>
              <a:rPr lang="el-GR" altLang="el-GR" dirty="0" smtClean="0"/>
              <a:t>).</a:t>
            </a:r>
          </a:p>
          <a:p>
            <a:pPr marL="0" indent="0">
              <a:buNone/>
            </a:pPr>
            <a:r>
              <a:rPr lang="el-GR" altLang="el-GR" dirty="0" smtClean="0"/>
              <a:t>Σαλικυλικός </a:t>
            </a:r>
            <a:r>
              <a:rPr lang="el-GR" altLang="el-GR" dirty="0" err="1" smtClean="0"/>
              <a:t>ομομενθυλεστέρας</a:t>
            </a:r>
            <a:r>
              <a:rPr lang="el-GR" altLang="el-GR" dirty="0" smtClean="0"/>
              <a:t> (Σαλικυλικός 3,3,5-τριμεθυλοκυκλοεξυλεστέρας).</a:t>
            </a:r>
          </a:p>
          <a:p>
            <a:pPr marL="0" indent="0">
              <a:buNone/>
            </a:pPr>
            <a:r>
              <a:rPr lang="el-GR" altLang="el-GR" dirty="0" smtClean="0"/>
              <a:t>Ασφαλή φίλτρα με μικρό μοριακό συντελεστή απορρόφησης, για αυτό χρησιμοποιούνται σε συνδυασμό με άλλα.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18152"/>
              </p:ext>
            </p:extLst>
          </p:nvPr>
        </p:nvGraphicFramePr>
        <p:xfrm>
          <a:off x="4644008" y="1268760"/>
          <a:ext cx="2341240" cy="225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S ChemDraw Drawing" r:id="rId3" imgW="1518120" imgH="1461960" progId="ChemDraw.Document.6.0">
                  <p:embed/>
                </p:oleObj>
              </mc:Choice>
              <mc:Fallback>
                <p:oleObj name="CS ChemDraw Drawing" r:id="rId3" imgW="1518120" imgH="1461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1268760"/>
                        <a:ext cx="2341240" cy="2253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3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Παράγωγα σαλικυλικού οξέος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846489"/>
              </p:ext>
            </p:extLst>
          </p:nvPr>
        </p:nvGraphicFramePr>
        <p:xfrm>
          <a:off x="250825" y="1196973"/>
          <a:ext cx="8353425" cy="459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047"/>
                <a:gridCol w="4464496"/>
                <a:gridCol w="719882"/>
              </a:tblGrid>
              <a:tr h="1799979"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Σαλικυλικός 2-αιθυλο-εξυλεστέρας</a:t>
                      </a:r>
                      <a:endParaRPr lang="el-G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EHS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1816"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Σαλικυλικός </a:t>
                      </a:r>
                      <a:r>
                        <a:rPr lang="el-GR" sz="2800" dirty="0" err="1" smtClean="0">
                          <a:solidFill>
                            <a:schemeClr val="tx1"/>
                          </a:solidFill>
                        </a:rPr>
                        <a:t>ομομενθυλεστέρας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HMS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783673"/>
              </p:ext>
            </p:extLst>
          </p:nvPr>
        </p:nvGraphicFramePr>
        <p:xfrm>
          <a:off x="4139952" y="1316683"/>
          <a:ext cx="3554413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CS ChemDraw Drawing" r:id="rId3" imgW="3299400" imgH="1489680" progId="ChemDraw.Document.6.0">
                  <p:embed/>
                </p:oleObj>
              </mc:Choice>
              <mc:Fallback>
                <p:oleObj name="CS ChemDraw Drawing" r:id="rId3" imgW="3299400" imgH="1489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952" y="1316683"/>
                        <a:ext cx="3554413" cy="160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25052"/>
              </p:ext>
            </p:extLst>
          </p:nvPr>
        </p:nvGraphicFramePr>
        <p:xfrm>
          <a:off x="4235624" y="3212976"/>
          <a:ext cx="3384376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S ChemDraw Drawing" r:id="rId5" imgW="2754000" imgH="1866240" progId="ChemDraw.Document.6.0">
                  <p:embed/>
                </p:oleObj>
              </mc:Choice>
              <mc:Fallback>
                <p:oleObj name="CS ChemDraw Drawing" r:id="rId5" imgW="2754000" imgH="1866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5624" y="3212976"/>
                        <a:ext cx="3384376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7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Παράγωγα </a:t>
            </a:r>
            <a:r>
              <a:rPr lang="el-GR" dirty="0" err="1" smtClean="0"/>
              <a:t>βενζιμιδαζολίου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2-Φαινυλο-5 -</a:t>
            </a:r>
            <a:r>
              <a:rPr lang="el-GR" dirty="0" err="1" smtClean="0"/>
              <a:t>βενζιμιδαζολο</a:t>
            </a:r>
            <a:r>
              <a:rPr lang="el-GR" dirty="0" smtClean="0"/>
              <a:t> </a:t>
            </a:r>
            <a:r>
              <a:rPr lang="el-GR" dirty="0" err="1" smtClean="0"/>
              <a:t>σουλφονικό</a:t>
            </a:r>
            <a:r>
              <a:rPr lang="el-GR" dirty="0" smtClean="0"/>
              <a:t> οξύ</a:t>
            </a:r>
            <a:endParaRPr lang="en-US" dirty="0" smtClean="0"/>
          </a:p>
          <a:p>
            <a:r>
              <a:rPr lang="en-US" dirty="0" smtClean="0"/>
              <a:t>INCI=PBSA</a:t>
            </a: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70905"/>
              </p:ext>
            </p:extLst>
          </p:nvPr>
        </p:nvGraphicFramePr>
        <p:xfrm>
          <a:off x="1259632" y="2420888"/>
          <a:ext cx="6552728" cy="217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CS ChemDraw Drawing" r:id="rId3" imgW="3414240" imgH="1624320" progId="ChemDraw.Document.6.0">
                  <p:embed/>
                </p:oleObj>
              </mc:Choice>
              <mc:Fallback>
                <p:oleObj name="CS ChemDraw Drawing" r:id="rId3" imgW="3414240" imgH="1624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420888"/>
                        <a:ext cx="6552728" cy="2179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6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Οκτοκρυλένιο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INCI=OCR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3962"/>
              </p:ext>
            </p:extLst>
          </p:nvPr>
        </p:nvGraphicFramePr>
        <p:xfrm>
          <a:off x="1547664" y="2204864"/>
          <a:ext cx="6408712" cy="307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CS ChemDraw Drawing" r:id="rId3" imgW="4012200" imgH="1820520" progId="ChemDraw.Document.6.0">
                  <p:embed/>
                </p:oleObj>
              </mc:Choice>
              <mc:Fallback>
                <p:oleObj name="CS ChemDraw Drawing" r:id="rId3" imgW="4012200" imgH="1820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2204864"/>
                        <a:ext cx="6408712" cy="307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9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l-GR" sz="4000" dirty="0" err="1" smtClean="0"/>
              <a:t>Αιθυλοεξυλοτριαζόνη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INCI=EHT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482" name="Picture 2" descr="File:Ethylhexyl triaz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16632"/>
            <a:ext cx="6019872" cy="65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411760" y="6093296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Ethylhexyl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3"/>
              </a:rPr>
              <a:t>triazone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Edgar181"/>
              </a:rPr>
              <a:t>Edgar181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9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UVA </a:t>
            </a:r>
            <a:r>
              <a:rPr lang="el-GR" dirty="0" smtClean="0"/>
              <a:t>φίλτρα</a:t>
            </a:r>
            <a:endParaRPr lang="el-GR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Περισσότερη η </a:t>
            </a:r>
            <a:r>
              <a:rPr lang="en-US" altLang="el-GR" dirty="0" smtClean="0"/>
              <a:t>UVA </a:t>
            </a:r>
            <a:r>
              <a:rPr lang="el-GR" altLang="el-GR" dirty="0" smtClean="0"/>
              <a:t>από την </a:t>
            </a:r>
            <a:r>
              <a:rPr lang="en-US" altLang="el-GR" dirty="0" smtClean="0"/>
              <a:t>UVB </a:t>
            </a:r>
            <a:r>
              <a:rPr lang="el-GR" altLang="el-GR" dirty="0" smtClean="0"/>
              <a:t>στην επιφάνεια της γης.</a:t>
            </a:r>
          </a:p>
          <a:p>
            <a:r>
              <a:rPr lang="el-GR" altLang="el-GR" dirty="0" smtClean="0"/>
              <a:t>Η </a:t>
            </a:r>
            <a:r>
              <a:rPr lang="en-US" altLang="el-GR" dirty="0" smtClean="0"/>
              <a:t>UVA </a:t>
            </a:r>
            <a:r>
              <a:rPr lang="el-GR" altLang="el-GR" dirty="0" smtClean="0"/>
              <a:t>εισχωρεί στο δέρμα βαθύτερα από την </a:t>
            </a:r>
            <a:r>
              <a:rPr lang="en-US" altLang="el-GR" dirty="0" smtClean="0"/>
              <a:t>UVB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n-US" altLang="el-GR" dirty="0" smtClean="0"/>
              <a:t>H UVA </a:t>
            </a:r>
            <a:r>
              <a:rPr lang="el-GR" altLang="el-GR" dirty="0" smtClean="0"/>
              <a:t>είναι λιγότερο </a:t>
            </a:r>
            <a:r>
              <a:rPr lang="el-GR" altLang="el-GR" dirty="0" err="1" smtClean="0"/>
              <a:t>ερυθηματογόνος</a:t>
            </a:r>
            <a:r>
              <a:rPr lang="el-GR" altLang="el-GR" dirty="0" smtClean="0"/>
              <a:t> από την </a:t>
            </a:r>
            <a:r>
              <a:rPr lang="en-US" altLang="el-GR" dirty="0" smtClean="0"/>
              <a:t>UVB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Μετά από </a:t>
            </a:r>
            <a:r>
              <a:rPr lang="en-US" altLang="el-GR" dirty="0" smtClean="0"/>
              <a:t>72 </a:t>
            </a:r>
            <a:r>
              <a:rPr lang="el-GR" altLang="el-GR" dirty="0" smtClean="0"/>
              <a:t>ώρες ορατό το ερύθημα της </a:t>
            </a:r>
            <a:r>
              <a:rPr lang="en-US" altLang="el-GR" dirty="0" smtClean="0"/>
              <a:t>UVA (12-24</a:t>
            </a:r>
            <a:r>
              <a:rPr lang="el-GR" altLang="el-GR" dirty="0" smtClean="0"/>
              <a:t> για το ερύθημα της </a:t>
            </a:r>
            <a:r>
              <a:rPr lang="en-US" altLang="el-GR" dirty="0" smtClean="0"/>
              <a:t>UVB)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Βλαβερές </a:t>
            </a:r>
            <a:r>
              <a:rPr lang="el-GR" dirty="0"/>
              <a:t>συνέπειες </a:t>
            </a:r>
            <a:r>
              <a:rPr lang="en-US" dirty="0" smtClean="0"/>
              <a:t>UVA</a:t>
            </a:r>
            <a:endParaRPr lang="el-GR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</a:t>
            </a:r>
            <a:r>
              <a:rPr lang="el-GR" altLang="el-GR" dirty="0" smtClean="0"/>
              <a:t>ρύθημα και </a:t>
            </a:r>
            <a:r>
              <a:rPr lang="el-GR" altLang="el-GR" dirty="0" err="1" smtClean="0"/>
              <a:t>φωτοδερματίτιδες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Γήρανση του δέρματος.</a:t>
            </a:r>
          </a:p>
          <a:p>
            <a:r>
              <a:rPr lang="el-GR" altLang="el-GR" dirty="0" smtClean="0"/>
              <a:t>Καρκίνος του δέρματος.</a:t>
            </a:r>
          </a:p>
          <a:p>
            <a:pPr marL="760412" lvl="2" indent="0">
              <a:buNone/>
            </a:pP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Φίλτρα </a:t>
            </a:r>
            <a:r>
              <a:rPr lang="en-US" dirty="0" smtClean="0"/>
              <a:t>UVA</a:t>
            </a:r>
            <a:endParaRPr lang="el-GR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Φίλτρα που προκαλούν ανάκλαση και σκέδαση (Σωματίδια μεγαλύτερου μεγέθους </a:t>
            </a:r>
            <a:r>
              <a:rPr lang="el-GR" dirty="0" err="1" smtClean="0"/>
              <a:t>διοξείδιου</a:t>
            </a:r>
            <a:r>
              <a:rPr lang="el-GR" dirty="0" smtClean="0"/>
              <a:t> </a:t>
            </a:r>
            <a:r>
              <a:rPr lang="el-GR" dirty="0"/>
              <a:t>του Τιτανίου και </a:t>
            </a:r>
            <a:r>
              <a:rPr lang="el-GR" dirty="0" err="1" smtClean="0"/>
              <a:t>οξείδιου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Ψευδαργύρου</a:t>
            </a:r>
            <a:r>
              <a:rPr lang="el-GR" altLang="el-GR" dirty="0" smtClean="0"/>
              <a:t>).</a:t>
            </a:r>
          </a:p>
          <a:p>
            <a:r>
              <a:rPr lang="el-GR" altLang="el-GR" dirty="0" smtClean="0"/>
              <a:t>Φίλτρα που δρουν με απορρόφηση π.χ.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pPr lvl="1"/>
            <a:r>
              <a:rPr lang="el-GR" dirty="0" smtClean="0"/>
              <a:t>Παράγωγα </a:t>
            </a:r>
            <a:r>
              <a:rPr lang="el-GR" dirty="0" err="1" smtClean="0"/>
              <a:t>διβενζοϋλομεθανίου</a:t>
            </a:r>
            <a:r>
              <a:rPr lang="el-GR" dirty="0" smtClean="0"/>
              <a:t> π.χ. </a:t>
            </a:r>
            <a:r>
              <a:rPr lang="el-GR" dirty="0" err="1" smtClean="0"/>
              <a:t>Αβοβενζόνη</a:t>
            </a:r>
            <a:r>
              <a:rPr lang="el-GR" dirty="0" smtClean="0"/>
              <a:t> </a:t>
            </a:r>
            <a:r>
              <a:rPr lang="el-GR" dirty="0"/>
              <a:t>(4-</a:t>
            </a:r>
            <a:r>
              <a:rPr lang="en-US" dirty="0"/>
              <a:t>t-</a:t>
            </a:r>
            <a:r>
              <a:rPr lang="el-GR" dirty="0" err="1"/>
              <a:t>Βουτυλο</a:t>
            </a:r>
            <a:r>
              <a:rPr lang="en-US" dirty="0"/>
              <a:t>-4</a:t>
            </a:r>
            <a:r>
              <a:rPr lang="el-GR" dirty="0"/>
              <a:t>΄- </a:t>
            </a:r>
            <a:r>
              <a:rPr lang="el-GR" dirty="0" err="1"/>
              <a:t>μεθοξυ</a:t>
            </a:r>
            <a:r>
              <a:rPr lang="el-GR" dirty="0"/>
              <a:t> </a:t>
            </a:r>
            <a:r>
              <a:rPr lang="el-GR" dirty="0" err="1"/>
              <a:t>διβενζοϋλομεθάνιο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Τ</a:t>
            </a:r>
            <a:r>
              <a:rPr lang="en-US" dirty="0" err="1"/>
              <a:t>erephthalydeno</a:t>
            </a:r>
            <a:r>
              <a:rPr lang="en-US" dirty="0"/>
              <a:t> </a:t>
            </a:r>
            <a:r>
              <a:rPr lang="en-US" dirty="0" err="1"/>
              <a:t>dicamphor</a:t>
            </a:r>
            <a:r>
              <a:rPr lang="en-US" dirty="0"/>
              <a:t> sulfonic </a:t>
            </a:r>
            <a:r>
              <a:rPr lang="en-US" dirty="0" smtClean="0"/>
              <a:t>acid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err="1"/>
              <a:t>Α</a:t>
            </a:r>
            <a:r>
              <a:rPr lang="el-GR" dirty="0" err="1" smtClean="0"/>
              <a:t>νθρανιλικός</a:t>
            </a:r>
            <a:r>
              <a:rPr lang="el-GR" dirty="0" smtClean="0"/>
              <a:t> </a:t>
            </a:r>
            <a:r>
              <a:rPr lang="el-GR" dirty="0" err="1" smtClean="0"/>
              <a:t>μενθυλεστέρας</a:t>
            </a:r>
            <a:r>
              <a:rPr lang="el-GR" dirty="0" smtClean="0"/>
              <a:t>.</a:t>
            </a:r>
          </a:p>
          <a:p>
            <a:pPr lvl="1"/>
            <a:r>
              <a:rPr lang="el-GR" dirty="0" err="1" smtClean="0"/>
              <a:t>Μικρολεπτόκοκκα</a:t>
            </a:r>
            <a:r>
              <a:rPr lang="el-GR" dirty="0" smtClean="0"/>
              <a:t> διοξείδιο του Τιτανίου και οξείδιο του Ψευδαργύρου.</a:t>
            </a:r>
            <a:endParaRPr lang="el-GR" dirty="0"/>
          </a:p>
          <a:p>
            <a:pPr marL="760412" lvl="2" indent="0">
              <a:buNone/>
            </a:pP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51216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Αβοβενζόνη</a:t>
            </a:r>
            <a:r>
              <a:rPr lang="el-GR" dirty="0" smtClean="0"/>
              <a:t> ή 4-</a:t>
            </a:r>
            <a:r>
              <a:rPr lang="en-US" dirty="0"/>
              <a:t>t-</a:t>
            </a:r>
            <a:r>
              <a:rPr lang="el-GR" dirty="0" err="1"/>
              <a:t>Βουτυλο</a:t>
            </a:r>
            <a:r>
              <a:rPr lang="en-US" dirty="0"/>
              <a:t>-4</a:t>
            </a:r>
            <a:r>
              <a:rPr lang="el-GR" dirty="0"/>
              <a:t>΄-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μεθοξυ</a:t>
            </a:r>
            <a:r>
              <a:rPr lang="el-GR" dirty="0" smtClean="0"/>
              <a:t> </a:t>
            </a:r>
            <a:r>
              <a:rPr lang="el-GR" dirty="0" err="1"/>
              <a:t>διβενζοϋλομεθάνιο</a:t>
            </a:r>
            <a:r>
              <a:rPr lang="el-GR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INCI=BMBM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2290" name="Picture 2" descr="Skeletal formula of avobenz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2437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3059832" y="5661248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Avobenzone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Fvasconcellos"/>
              </a:rPr>
              <a:t>Fvasconcellos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1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l-GR" altLang="el-GR" sz="2600" dirty="0"/>
              <a:t>Β</a:t>
            </a:r>
            <a:r>
              <a:rPr lang="el-GR" altLang="el-GR" sz="2600" dirty="0" smtClean="0"/>
              <a:t>ασικοκυτταρικό καρκίνωμα.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600" dirty="0" err="1" smtClean="0"/>
              <a:t>Ακανθοκυτταρικό</a:t>
            </a:r>
            <a:r>
              <a:rPr lang="el-GR" altLang="el-GR" sz="2600" dirty="0" smtClean="0"/>
              <a:t> καρκίνωμα.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600" dirty="0" smtClean="0"/>
              <a:t>Μελάνωμα.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Επιβλαβείς επιδράσεις της ηλιακής ακτινοβολίας</a:t>
            </a:r>
            <a:r>
              <a:rPr lang="en-US" dirty="0" smtClean="0"/>
              <a:t> </a:t>
            </a:r>
            <a:r>
              <a:rPr lang="el-GR" sz="3000" b="0" dirty="0" smtClean="0"/>
              <a:t>3/4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5550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Τ</a:t>
            </a:r>
            <a:r>
              <a:rPr lang="en-US" sz="4000" dirty="0" err="1"/>
              <a:t>erephthalydeno</a:t>
            </a:r>
            <a:r>
              <a:rPr lang="en-US" sz="4000" dirty="0"/>
              <a:t> </a:t>
            </a:r>
            <a:r>
              <a:rPr lang="en-US" sz="4000" dirty="0" err="1"/>
              <a:t>dicamphor</a:t>
            </a:r>
            <a:r>
              <a:rPr lang="en-US" sz="4000" dirty="0"/>
              <a:t> sulfonic </a:t>
            </a:r>
            <a:r>
              <a:rPr lang="en-US" sz="4000" dirty="0" smtClean="0"/>
              <a:t>acid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INCI=TDSA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8242"/>
            <a:ext cx="53642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File:Ecamsule-3D-spacefi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275317" cy="25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6018809" y="3717032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Ecamsule-3D-spacefill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Jynto"/>
              </a:rPr>
              <a:t>Jynto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CC0 1.0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7504" y="62280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google.st/patents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0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8722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Ανθρανιλικός</a:t>
            </a:r>
            <a:r>
              <a:rPr lang="el-GR" dirty="0" smtClean="0"/>
              <a:t> </a:t>
            </a:r>
            <a:r>
              <a:rPr lang="el-GR" dirty="0" err="1" smtClean="0"/>
              <a:t>μενθυλεστέρας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λ</a:t>
            </a:r>
            <a:r>
              <a:rPr lang="en-US" dirty="0" smtClean="0"/>
              <a:t>max (nm) </a:t>
            </a:r>
            <a:r>
              <a:rPr lang="el-GR" dirty="0" smtClean="0"/>
              <a:t>σε παραφινέλαιο=334</a:t>
            </a:r>
            <a:br>
              <a:rPr lang="el-GR" dirty="0" smtClean="0"/>
            </a:br>
            <a:r>
              <a:rPr lang="el-GR" dirty="0"/>
              <a:t>λ</a:t>
            </a:r>
            <a:r>
              <a:rPr lang="en-US" dirty="0"/>
              <a:t>max (nm) </a:t>
            </a:r>
            <a:r>
              <a:rPr lang="el-GR" dirty="0" smtClean="0"/>
              <a:t>σε αιθυλική αλκοόλη=338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3314" name="Picture 2" descr="http://www.drugfuture.com/chemdata/structure/Menthyl-Anthranilat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480720" cy="29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86000" y="5085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drugfuture.com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8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4560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Φάσματα απορρόφησης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325880" y="268680"/>
            <a:ext cx="8352928" cy="5040560"/>
          </a:xfrm>
        </p:spPr>
        <p:txBody>
          <a:bodyPr>
            <a:normAutofit/>
          </a:bodyPr>
          <a:lstStyle/>
          <a:p>
            <a:r>
              <a:rPr lang="el-GR" sz="2200" dirty="0" err="1"/>
              <a:t>Ανθρανιλικός</a:t>
            </a:r>
            <a:r>
              <a:rPr lang="el-GR" sz="2200" dirty="0"/>
              <a:t> </a:t>
            </a:r>
            <a:r>
              <a:rPr lang="el-GR" sz="2200" dirty="0" err="1" smtClean="0"/>
              <a:t>μενθυλεστέρας</a:t>
            </a:r>
            <a:r>
              <a:rPr lang="en-US" sz="2200" dirty="0" smtClean="0"/>
              <a:t> (MA)</a:t>
            </a:r>
            <a:r>
              <a:rPr lang="el-GR" sz="2200" dirty="0" smtClean="0"/>
              <a:t> </a:t>
            </a:r>
            <a:r>
              <a:rPr lang="el-GR" sz="2200" dirty="0"/>
              <a:t>λ</a:t>
            </a:r>
            <a:r>
              <a:rPr lang="en-US" sz="2200" dirty="0"/>
              <a:t>max≈340 </a:t>
            </a:r>
            <a:r>
              <a:rPr lang="en-US" sz="2200" dirty="0" smtClean="0"/>
              <a:t>nm</a:t>
            </a:r>
            <a:endParaRPr lang="el-GR" sz="2200" dirty="0" smtClean="0"/>
          </a:p>
          <a:p>
            <a:r>
              <a:rPr lang="el-GR" sz="2200" dirty="0" smtClean="0"/>
              <a:t>4-</a:t>
            </a:r>
            <a:r>
              <a:rPr lang="el-GR" sz="2200" dirty="0"/>
              <a:t>(Διμεθυλαμινο) </a:t>
            </a:r>
            <a:r>
              <a:rPr lang="el-GR" sz="2200" dirty="0" err="1"/>
              <a:t>βενζοϊκός</a:t>
            </a:r>
            <a:r>
              <a:rPr lang="el-GR" sz="2200" dirty="0"/>
              <a:t> </a:t>
            </a:r>
            <a:r>
              <a:rPr lang="en-US" sz="2200" dirty="0"/>
              <a:t>2-</a:t>
            </a:r>
            <a:r>
              <a:rPr lang="el-GR" sz="2200" dirty="0" err="1" smtClean="0"/>
              <a:t>αιθυλο-εξυλεστέρας</a:t>
            </a:r>
            <a:r>
              <a:rPr lang="en-US" sz="2200" dirty="0" smtClean="0"/>
              <a:t> (ED-PABA)</a:t>
            </a:r>
            <a:r>
              <a:rPr lang="el-GR" sz="2200" dirty="0" smtClean="0"/>
              <a:t> </a:t>
            </a:r>
            <a:r>
              <a:rPr lang="el-GR" sz="2200" dirty="0"/>
              <a:t>λ</a:t>
            </a:r>
            <a:r>
              <a:rPr lang="en-US" sz="2200" dirty="0"/>
              <a:t>max≈310 </a:t>
            </a:r>
            <a:r>
              <a:rPr lang="en-US" sz="2200" dirty="0" smtClean="0"/>
              <a:t>nm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r>
              <a:rPr lang="en-US" sz="2200" dirty="0" smtClean="0"/>
              <a:t>H </a:t>
            </a:r>
            <a:r>
              <a:rPr lang="el-GR" sz="2200" dirty="0" err="1" smtClean="0"/>
              <a:t>βαθυχρωμική</a:t>
            </a:r>
            <a:r>
              <a:rPr lang="el-GR" sz="2200" dirty="0" smtClean="0"/>
              <a:t> μετατόπιση του ΜΑ οφείλεται μάλλον στον </a:t>
            </a:r>
            <a:r>
              <a:rPr lang="el-GR" sz="2200" dirty="0" err="1" smtClean="0"/>
              <a:t>ενδομοριακό</a:t>
            </a:r>
            <a:r>
              <a:rPr lang="el-GR" sz="2200" dirty="0" smtClean="0"/>
              <a:t> δεσμό </a:t>
            </a:r>
            <a:r>
              <a:rPr lang="el-GR" sz="2200" dirty="0" err="1" smtClean="0"/>
              <a:t>δεσμό</a:t>
            </a:r>
            <a:r>
              <a:rPr lang="el-GR" sz="2200" dirty="0" smtClean="0"/>
              <a:t> υδρογόνου.</a:t>
            </a:r>
            <a:endParaRPr lang="en-US" sz="2200" dirty="0" smtClean="0"/>
          </a:p>
          <a:p>
            <a:endParaRPr lang="el-GR" sz="22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60476"/>
            <a:ext cx="63055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Φάσμα απορρόφησης</a:t>
            </a:r>
            <a:r>
              <a:rPr lang="en-US" dirty="0" smtClean="0"/>
              <a:t>: </a:t>
            </a:r>
            <a:r>
              <a:rPr lang="el-GR" dirty="0" smtClean="0"/>
              <a:t>Διοξείδιο του τιτανίου και οξείδιο του ψευδαργύρου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232079"/>
            <a:ext cx="8353425" cy="497010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Ευρέως φάσματος φίλτρα </a:t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n-US" sz="3000" b="0" dirty="0" smtClean="0"/>
              <a:t>UVA </a:t>
            </a:r>
            <a:r>
              <a:rPr lang="el-GR" sz="3000" b="0" dirty="0" smtClean="0"/>
              <a:t>και </a:t>
            </a:r>
            <a:r>
              <a:rPr lang="en-US" sz="3000" b="0" dirty="0" smtClean="0"/>
              <a:t>UVB)</a:t>
            </a:r>
            <a:r>
              <a:rPr lang="el-GR" sz="3000" b="0" dirty="0" smtClean="0"/>
              <a:t> 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5040560"/>
          </a:xfrm>
        </p:spPr>
        <p:txBody>
          <a:bodyPr/>
          <a:lstStyle/>
          <a:p>
            <a:r>
              <a:rPr lang="el-GR" dirty="0" smtClean="0"/>
              <a:t>Βενζοφαινόνη-3 ή </a:t>
            </a:r>
            <a:r>
              <a:rPr lang="en-US" dirty="0" smtClean="0"/>
              <a:t>O</a:t>
            </a:r>
            <a:r>
              <a:rPr lang="el-GR" dirty="0" err="1" smtClean="0"/>
              <a:t>ξυβενζόνη</a:t>
            </a:r>
            <a:r>
              <a:rPr lang="el-GR" dirty="0" smtClean="0"/>
              <a:t> ή 3-υδροξυβενζοφαινόνη</a:t>
            </a:r>
            <a:r>
              <a:rPr lang="en-US" dirty="0" smtClean="0"/>
              <a:t> INCI=BP3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26681"/>
              </p:ext>
            </p:extLst>
          </p:nvPr>
        </p:nvGraphicFramePr>
        <p:xfrm>
          <a:off x="2267744" y="1941810"/>
          <a:ext cx="381317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CS ChemDraw Drawing" r:id="rId3" imgW="2621160" imgH="1338480" progId="ChemDraw.Document.6.0">
                  <p:embed/>
                </p:oleObj>
              </mc:Choice>
              <mc:Fallback>
                <p:oleObj name="CS ChemDraw Drawing" r:id="rId3" imgW="2621160" imgH="1338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941810"/>
                        <a:ext cx="3813175" cy="194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3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Σουλισοβενζόνη</a:t>
            </a:r>
            <a:r>
              <a:rPr lang="el-GR" dirty="0"/>
              <a:t> ή 2-υδροξυ-4-μεθοξυ βενζοφαινον-5-σουλφονικό οξύ ή </a:t>
            </a:r>
            <a:r>
              <a:rPr lang="el-GR" dirty="0" smtClean="0"/>
              <a:t>4-βενζοφαινόνη</a:t>
            </a:r>
            <a:endParaRPr lang="en-US" dirty="0" smtClean="0"/>
          </a:p>
          <a:p>
            <a:pPr marL="355600" indent="0">
              <a:buNone/>
            </a:pPr>
            <a:r>
              <a:rPr lang="en-US" dirty="0" smtClean="0"/>
              <a:t>INCI=BP4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78695"/>
              </p:ext>
            </p:extLst>
          </p:nvPr>
        </p:nvGraphicFramePr>
        <p:xfrm>
          <a:off x="2051720" y="2492896"/>
          <a:ext cx="504056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CS ChemDraw Drawing" r:id="rId3" imgW="2700360" imgH="2412720" progId="ChemDraw.Document.6.0">
                  <p:embed/>
                </p:oleObj>
              </mc:Choice>
              <mc:Fallback>
                <p:oleObj name="CS ChemDraw Drawing" r:id="rId3" imgW="2700360" imgH="2412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2492896"/>
                        <a:ext cx="5040560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Ευρέως φάσματος φίλτρα </a:t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n-US" sz="3000" b="0" dirty="0" smtClean="0"/>
              <a:t>UVA </a:t>
            </a:r>
            <a:r>
              <a:rPr lang="el-GR" sz="3000" b="0" dirty="0" smtClean="0"/>
              <a:t>και </a:t>
            </a:r>
            <a:r>
              <a:rPr lang="en-US" sz="3000" b="0" dirty="0" smtClean="0"/>
              <a:t>UVB)</a:t>
            </a:r>
            <a:r>
              <a:rPr lang="el-GR" sz="3000" b="0" dirty="0" smtClean="0"/>
              <a:t> 2/2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087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296144"/>
          </a:xfrm>
        </p:spPr>
        <p:txBody>
          <a:bodyPr>
            <a:normAutofit/>
          </a:bodyPr>
          <a:lstStyle/>
          <a:p>
            <a:r>
              <a:rPr lang="el-GR" dirty="0"/>
              <a:t>Ευρέως φάσματος φίλτρα (</a:t>
            </a:r>
            <a:r>
              <a:rPr lang="en-US" dirty="0"/>
              <a:t>UVA </a:t>
            </a:r>
            <a:r>
              <a:rPr lang="el-GR" dirty="0"/>
              <a:t>και </a:t>
            </a:r>
            <a:r>
              <a:rPr lang="en-US" dirty="0"/>
              <a:t>UVB</a:t>
            </a:r>
            <a:r>
              <a:rPr lang="en-US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Βενζοφαινόνη-4 ή </a:t>
            </a:r>
            <a:r>
              <a:rPr lang="el-GR" dirty="0" err="1" smtClean="0"/>
              <a:t>Σουλισοβενζόνη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8194" name="Picture 2" descr="Ball-and-stick model of the sulisobenzone molecu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0" y="1820355"/>
            <a:ext cx="6967171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1115616" y="6165304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Sulisobenzone-3D-balls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Jynto"/>
              </a:rPr>
              <a:t>Jynto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CC0 1.0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8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Παράγωγο </a:t>
            </a:r>
            <a:r>
              <a:rPr lang="el-GR" dirty="0" err="1" smtClean="0"/>
              <a:t>βενζοτριαζολίου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5362" name="Picture 2" descr="Skeletal formula of drometrizole trisilox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886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907704" y="5661247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Drometrizole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Trisiloxane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100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Emeldir"/>
              </a:rPr>
              <a:t>Emeldir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3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>
            <a:noAutofit/>
          </a:bodyPr>
          <a:lstStyle/>
          <a:p>
            <a:r>
              <a:rPr lang="el-GR" dirty="0"/>
              <a:t>Αποτελεσματικότητα των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αντηλιακών προϊόντων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dirty="0" smtClean="0"/>
              <a:t>Παράγοντες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r>
              <a:rPr lang="el-GR" altLang="el-GR" dirty="0" smtClean="0"/>
              <a:t>Περιοχή απορρόφησης των φίλτρων.</a:t>
            </a:r>
          </a:p>
          <a:p>
            <a:r>
              <a:rPr lang="el-GR" altLang="el-GR" dirty="0" smtClean="0"/>
              <a:t>Συγκέντρωση φίλτρων.</a:t>
            </a:r>
          </a:p>
          <a:p>
            <a:r>
              <a:rPr lang="el-GR" altLang="el-GR" dirty="0" smtClean="0"/>
              <a:t>Καλή </a:t>
            </a:r>
            <a:r>
              <a:rPr lang="el-GR" altLang="el-GR" dirty="0" err="1" smtClean="0"/>
              <a:t>προσκολλητικότητα</a:t>
            </a:r>
            <a:r>
              <a:rPr lang="el-GR" altLang="el-GR" dirty="0" smtClean="0"/>
              <a:t> των φίλτρων και του στρώματος που αφήνει το καλλυντικό προϊόν στο δέρμα</a:t>
            </a:r>
            <a:r>
              <a:rPr lang="en-US" altLang="el-GR" dirty="0" smtClean="0"/>
              <a:t> (</a:t>
            </a:r>
            <a:r>
              <a:rPr lang="el-GR" altLang="el-GR" dirty="0" smtClean="0"/>
              <a:t>Προστίθενται υδρόφοβα πολυμερή για την αύξηση της ανθεκτικότητας του στρώματος στο νερό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Πάχος του </a:t>
            </a:r>
            <a:r>
              <a:rPr lang="el-GR" altLang="el-GR" dirty="0" err="1" smtClean="0"/>
              <a:t>υμενίου</a:t>
            </a:r>
            <a:r>
              <a:rPr lang="el-GR" altLang="el-GR" dirty="0" smtClean="0"/>
              <a:t> που εξαρτάται από το ιξώδες.</a:t>
            </a:r>
          </a:p>
          <a:p>
            <a:r>
              <a:rPr lang="en-US" altLang="el-GR" dirty="0" smtClean="0"/>
              <a:t>pH </a:t>
            </a:r>
            <a:r>
              <a:rPr lang="el-GR" altLang="el-GR" dirty="0" smtClean="0"/>
              <a:t>του προϊόντος για αντηλιακά που ιονίζονται.</a:t>
            </a:r>
          </a:p>
          <a:p>
            <a:r>
              <a:rPr lang="el-GR" altLang="el-GR" dirty="0" smtClean="0"/>
              <a:t>Έκδοχα.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28592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Οι υπόλοιπες ουσίες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ενσωματώνονται στο προϊόν πρέπει να</a:t>
            </a:r>
            <a:r>
              <a:rPr lang="en-US" altLang="el-GR" dirty="0" smtClean="0"/>
              <a:t>:</a:t>
            </a:r>
          </a:p>
          <a:p>
            <a:pPr lvl="1"/>
            <a:r>
              <a:rPr lang="el-GR" altLang="el-GR" dirty="0" smtClean="0"/>
              <a:t>Είναι συμβατές με τα αντηλιακά φίλτρα.</a:t>
            </a:r>
          </a:p>
          <a:p>
            <a:pPr lvl="1"/>
            <a:r>
              <a:rPr lang="el-GR" altLang="el-GR" dirty="0" smtClean="0"/>
              <a:t>Μην απορροφώνται από το δέρμα.</a:t>
            </a:r>
          </a:p>
          <a:p>
            <a:pPr lvl="1"/>
            <a:r>
              <a:rPr lang="el-GR" altLang="el-GR" dirty="0" smtClean="0"/>
              <a:t>Είναι ενυδατικές και μαλακτικές.</a:t>
            </a:r>
          </a:p>
          <a:p>
            <a:pPr lvl="1"/>
            <a:r>
              <a:rPr lang="el-GR" altLang="el-GR" dirty="0" smtClean="0"/>
              <a:t>Μην μεταβάλλουν το λ</a:t>
            </a:r>
            <a:r>
              <a:rPr lang="en-US" altLang="el-GR" dirty="0" smtClean="0"/>
              <a:t>max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Να αφήνουν στρώμα: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Όχι κολλώδες και λιπαρό.</a:t>
            </a:r>
          </a:p>
          <a:p>
            <a:r>
              <a:rPr lang="el-GR" altLang="el-GR" dirty="0" err="1" smtClean="0"/>
              <a:t>Καλλυντικοτεχνικές</a:t>
            </a:r>
            <a:r>
              <a:rPr lang="el-GR" altLang="el-GR" dirty="0" smtClean="0"/>
              <a:t> μορφές </a:t>
            </a:r>
            <a:r>
              <a:rPr lang="el-GR" altLang="el-GR" dirty="0" err="1" smtClean="0">
                <a:sym typeface="Wingdings" panose="05000000000000000000" pitchFamily="2" charset="2"/>
              </a:rPr>
              <a:t></a:t>
            </a:r>
            <a:r>
              <a:rPr lang="el-GR" altLang="el-GR" dirty="0" err="1" smtClean="0"/>
              <a:t>Γαλακτώματα</a:t>
            </a:r>
            <a:r>
              <a:rPr lang="el-GR" altLang="el-GR" dirty="0" smtClean="0"/>
              <a:t>, λάδια, ζελέδες, ραβδία.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>
            <a:noAutofit/>
          </a:bodyPr>
          <a:lstStyle/>
          <a:p>
            <a:r>
              <a:rPr lang="el-GR" dirty="0"/>
              <a:t>Αποτελεσματικότητα των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αντηλιακών προϊόντων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4632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352928" cy="504056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Ναυτικοί, αγρότες και όσοι εκτίθενται συχνά στον ήλιο.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Ακάλυπτα μέρη του σώματος.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Ανοιχτόχρωμο δέρμα, μεγαλύτερη ευπάθεια.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Αύξηση γεωγραφικού πλάτους, αύξηση καρκίνων δέρματος.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Επιβλαβείς επιδράσεις της ηλιακής ακτινοβολίας</a:t>
            </a:r>
            <a:r>
              <a:rPr lang="en-US" dirty="0" smtClean="0"/>
              <a:t> </a:t>
            </a:r>
            <a:r>
              <a:rPr lang="el-GR" sz="3000" b="0" dirty="0"/>
              <a:t>4</a:t>
            </a:r>
            <a:r>
              <a:rPr lang="el-GR" sz="3000" b="0" dirty="0" smtClean="0"/>
              <a:t>/4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2309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Προϊόντα για μετά τον </a:t>
            </a:r>
            <a:r>
              <a:rPr lang="el-GR" dirty="0" smtClean="0"/>
              <a:t>ήλιο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Θα πρέπει να αντιμετωπίζουν:</a:t>
            </a:r>
          </a:p>
          <a:p>
            <a:pPr lvl="1"/>
            <a:r>
              <a:rPr lang="el-GR" altLang="el-GR" dirty="0" smtClean="0"/>
              <a:t>Ξήρανση.</a:t>
            </a:r>
          </a:p>
          <a:p>
            <a:pPr lvl="1"/>
            <a:r>
              <a:rPr lang="el-GR" altLang="el-GR" dirty="0" smtClean="0"/>
              <a:t>Ερύθημα.</a:t>
            </a:r>
          </a:p>
          <a:p>
            <a:pPr lvl="1"/>
            <a:r>
              <a:rPr lang="el-GR" altLang="el-GR" dirty="0" smtClean="0"/>
              <a:t>Έγκαυμα.</a:t>
            </a:r>
          </a:p>
          <a:p>
            <a:pPr marL="360362" lvl="1" indent="0">
              <a:buNone/>
            </a:pPr>
            <a:r>
              <a:rPr lang="el-GR" altLang="el-GR" dirty="0" smtClean="0"/>
              <a:t>Συνήθως είναι γαλακτώματα </a:t>
            </a:r>
            <a:r>
              <a:rPr lang="en-US" altLang="el-GR" dirty="0" smtClean="0"/>
              <a:t>O/W</a:t>
            </a:r>
            <a:r>
              <a:rPr lang="el-GR" altLang="el-GR" dirty="0"/>
              <a:t> </a:t>
            </a:r>
            <a:r>
              <a:rPr lang="el-GR" altLang="el-GR" dirty="0" smtClean="0"/>
              <a:t>για να μην αυξάνουν τη θερμοκρασία του δέρματος.</a:t>
            </a:r>
          </a:p>
          <a:p>
            <a:pPr>
              <a:buFont typeface="Arial" pitchFamily="34" charset="0"/>
              <a:buNone/>
            </a:pP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Προϊόντα για μετά τον ήλιο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661248"/>
          </a:xfrm>
        </p:spPr>
        <p:txBody>
          <a:bodyPr>
            <a:normAutofit fontScale="92500"/>
          </a:bodyPr>
          <a:lstStyle/>
          <a:p>
            <a:r>
              <a:rPr lang="el-GR" altLang="el-GR" dirty="0"/>
              <a:t>Περιέχουν:</a:t>
            </a:r>
          </a:p>
          <a:p>
            <a:pPr lvl="1"/>
            <a:r>
              <a:rPr lang="el-GR" altLang="el-GR" dirty="0"/>
              <a:t>Υγραντικές ουσίες (γλυκερίνη, </a:t>
            </a:r>
            <a:r>
              <a:rPr lang="el-GR" altLang="el-GR" dirty="0" err="1"/>
              <a:t>σορβιτόλη</a:t>
            </a:r>
            <a:r>
              <a:rPr lang="el-GR" altLang="el-GR" dirty="0"/>
              <a:t> </a:t>
            </a:r>
            <a:r>
              <a:rPr lang="en-US" altLang="el-GR" dirty="0"/>
              <a:t>sodium PCA)</a:t>
            </a:r>
            <a:r>
              <a:rPr lang="el-GR" altLang="el-GR" dirty="0"/>
              <a:t>.</a:t>
            </a:r>
          </a:p>
          <a:p>
            <a:pPr lvl="1"/>
            <a:r>
              <a:rPr lang="el-GR" altLang="el-GR" dirty="0" smtClean="0"/>
              <a:t>Αντιφλογιστικά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pPr marL="1074738" lvl="2" indent="-355600">
              <a:buFont typeface="Wingdings" panose="05000000000000000000" pitchFamily="2" charset="2"/>
              <a:buChar char="ü"/>
            </a:pPr>
            <a:r>
              <a:rPr lang="el-GR" altLang="el-GR" dirty="0" err="1" smtClean="0"/>
              <a:t>Καλαμίνη</a:t>
            </a:r>
            <a:r>
              <a:rPr lang="el-GR" altLang="el-GR" dirty="0" smtClean="0"/>
              <a:t> (Οξείδιο του ψευδαργύρου</a:t>
            </a:r>
            <a:r>
              <a:rPr lang="en-US" altLang="el-GR" dirty="0" smtClean="0"/>
              <a:t> </a:t>
            </a:r>
            <a:r>
              <a:rPr lang="el-GR" altLang="el-GR" dirty="0" smtClean="0"/>
              <a:t>ή βασικός ανθρακικός ψευδάργυρος).</a:t>
            </a:r>
          </a:p>
          <a:p>
            <a:pPr marL="1074738" lvl="2" indent="-355600">
              <a:buFont typeface="Wingdings" panose="05000000000000000000" pitchFamily="2" charset="2"/>
              <a:buChar char="ü"/>
            </a:pPr>
            <a:r>
              <a:rPr lang="en-US" altLang="el-GR" dirty="0" smtClean="0"/>
              <a:t>Aloe </a:t>
            </a:r>
            <a:r>
              <a:rPr lang="en-US" altLang="el-GR" dirty="0" err="1" smtClean="0"/>
              <a:t>vera</a:t>
            </a:r>
            <a:r>
              <a:rPr lang="en-US" altLang="el-GR" dirty="0" smtClean="0"/>
              <a:t> gel</a:t>
            </a:r>
            <a:r>
              <a:rPr lang="el-GR" altLang="el-GR" dirty="0" smtClean="0"/>
              <a:t>.</a:t>
            </a:r>
          </a:p>
          <a:p>
            <a:pPr marL="1074738" lvl="2" indent="-355600">
              <a:buFont typeface="Wingdings" panose="05000000000000000000" pitchFamily="2" charset="2"/>
              <a:buChar char="ü"/>
            </a:pPr>
            <a:r>
              <a:rPr lang="el-GR" altLang="el-GR" dirty="0" err="1" smtClean="0"/>
              <a:t>Βισαβολόλη</a:t>
            </a:r>
            <a:r>
              <a:rPr lang="el-GR" altLang="el-GR" dirty="0" smtClean="0"/>
              <a:t>.</a:t>
            </a:r>
          </a:p>
          <a:p>
            <a:pPr marL="1074738" lvl="2" indent="-355600">
              <a:buFont typeface="Wingdings" panose="05000000000000000000" pitchFamily="2" charset="2"/>
              <a:buChar char="ü"/>
            </a:pPr>
            <a:r>
              <a:rPr lang="el-GR" altLang="el-GR" dirty="0" smtClean="0"/>
              <a:t>Λιποδιαλυτές βιταμίνες Α και Ε.</a:t>
            </a:r>
          </a:p>
          <a:p>
            <a:pPr marL="1074738" lvl="2" indent="-355600">
              <a:buFont typeface="Wingdings" panose="05000000000000000000" pitchFamily="2" charset="2"/>
              <a:buChar char="ü"/>
            </a:pPr>
            <a:r>
              <a:rPr lang="el-GR" altLang="el-GR" dirty="0" smtClean="0"/>
              <a:t>Εκχύλισμα φαινολών πράσινου τσαγιού (αντιοξειδωτικό).</a:t>
            </a:r>
          </a:p>
          <a:p>
            <a:pPr marL="1074738" lvl="2" indent="-355600">
              <a:buFont typeface="Wingdings" panose="05000000000000000000" pitchFamily="2" charset="2"/>
              <a:buChar char="ü"/>
            </a:pPr>
            <a:r>
              <a:rPr lang="el-GR" altLang="el-GR" dirty="0" smtClean="0"/>
              <a:t>Ενυδατικές ουσίες.</a:t>
            </a:r>
          </a:p>
          <a:p>
            <a:pPr lvl="1"/>
            <a:r>
              <a:rPr lang="el-GR" altLang="el-GR" dirty="0" smtClean="0"/>
              <a:t>Αντισηπτικές ουσίες.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Προϊόντα τεχνητού </a:t>
            </a:r>
            <a:r>
              <a:rPr lang="el-GR" dirty="0" smtClean="0"/>
              <a:t>μαυρίσματος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b="1" dirty="0" smtClean="0"/>
              <a:t>Δρουν χωρίς την επίδραση υπεριώδους ακτινοβολίας - Βάφουν το δέρμα.</a:t>
            </a:r>
          </a:p>
          <a:p>
            <a:r>
              <a:rPr lang="el-GR" altLang="el-GR" dirty="0" smtClean="0"/>
              <a:t>Εκχύλισμα </a:t>
            </a:r>
            <a:r>
              <a:rPr lang="el-GR" altLang="el-GR" dirty="0" err="1" smtClean="0"/>
              <a:t>χέννας</a:t>
            </a:r>
            <a:r>
              <a:rPr lang="el-GR" altLang="el-GR" dirty="0" smtClean="0"/>
              <a:t>=</a:t>
            </a:r>
            <a:r>
              <a:rPr lang="en-US" altLang="el-GR" dirty="0" err="1" smtClean="0"/>
              <a:t>lawsone</a:t>
            </a:r>
            <a:r>
              <a:rPr lang="en-US" altLang="el-GR" dirty="0" smtClean="0"/>
              <a:t>=</a:t>
            </a:r>
            <a:r>
              <a:rPr lang="el-GR" altLang="el-GR" dirty="0" smtClean="0"/>
              <a:t> (2-υδροξυ-1,4 </a:t>
            </a:r>
            <a:r>
              <a:rPr lang="el-GR" altLang="el-GR" dirty="0" err="1" smtClean="0"/>
              <a:t>ναφθοκινόνη</a:t>
            </a:r>
            <a:r>
              <a:rPr lang="el-GR" altLang="el-GR" dirty="0" smtClean="0"/>
              <a:t>).</a:t>
            </a:r>
          </a:p>
          <a:p>
            <a:r>
              <a:rPr lang="el-GR" altLang="el-GR" dirty="0" smtClean="0"/>
              <a:t>Εκχύλισμα φύλλων καρυδιάς</a:t>
            </a:r>
            <a:r>
              <a:rPr lang="en-US" altLang="el-GR" dirty="0" smtClean="0"/>
              <a:t>=</a:t>
            </a:r>
            <a:r>
              <a:rPr lang="en-US" altLang="el-GR" dirty="0" err="1" smtClean="0"/>
              <a:t>junglone</a:t>
            </a:r>
            <a:r>
              <a:rPr lang="en-US" altLang="el-GR" dirty="0" smtClean="0"/>
              <a:t>=</a:t>
            </a:r>
            <a:r>
              <a:rPr lang="el-GR" altLang="el-GR" dirty="0" smtClean="0"/>
              <a:t> (5-υδροξυ-1,14 </a:t>
            </a:r>
            <a:r>
              <a:rPr lang="el-GR" altLang="el-GR" dirty="0" err="1" smtClean="0"/>
              <a:t>ναφθοκινόνη</a:t>
            </a:r>
            <a:r>
              <a:rPr lang="el-GR" altLang="el-GR" dirty="0" smtClean="0"/>
              <a:t>).</a:t>
            </a:r>
          </a:p>
          <a:p>
            <a:r>
              <a:rPr lang="el-GR" altLang="el-GR" dirty="0" smtClean="0"/>
              <a:t>Μειονεκτήματα</a:t>
            </a:r>
            <a:r>
              <a:rPr lang="en-US" altLang="el-GR" dirty="0" smtClean="0"/>
              <a:t>:</a:t>
            </a:r>
            <a:r>
              <a:rPr lang="el-GR" altLang="el-GR" dirty="0" smtClean="0"/>
              <a:t> Βάφουν και τα ρούχα.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Προϊόντα τεχνητού μαυρίσματος </a:t>
            </a:r>
            <a:r>
              <a:rPr lang="el-GR" sz="30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b="1" dirty="0" smtClean="0"/>
              <a:t>Χημική αντίδραση</a:t>
            </a:r>
          </a:p>
          <a:p>
            <a:pPr lvl="1"/>
            <a:r>
              <a:rPr lang="el-GR" altLang="el-GR" b="1" dirty="0" err="1" smtClean="0"/>
              <a:t>Διϋδροξυακετόνη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DHA</a:t>
            </a:r>
            <a:r>
              <a:rPr lang="el-GR" altLang="el-GR" b="1" dirty="0" smtClean="0"/>
              <a:t>, Α</a:t>
            </a:r>
            <a:r>
              <a:rPr lang="en-US" altLang="el-GR" b="1" dirty="0" smtClean="0"/>
              <a:t>) </a:t>
            </a:r>
            <a:r>
              <a:rPr lang="el-GR" altLang="el-GR" b="1" dirty="0" smtClean="0"/>
              <a:t>βρίσκεται σε </a:t>
            </a:r>
            <a:r>
              <a:rPr lang="el-GR" altLang="el-GR" b="1" dirty="0" err="1" smtClean="0"/>
              <a:t>ταυτομέρεια</a:t>
            </a:r>
            <a:r>
              <a:rPr lang="el-GR" altLang="el-GR" b="1" dirty="0" smtClean="0"/>
              <a:t> με τη </a:t>
            </a:r>
            <a:r>
              <a:rPr lang="el-GR" altLang="el-GR" b="1" dirty="0" err="1" smtClean="0"/>
              <a:t>γλυκεριναλδεϋδη</a:t>
            </a:r>
            <a:r>
              <a:rPr lang="el-GR" altLang="el-GR" b="1" dirty="0" smtClean="0"/>
              <a:t> (Β), η οποία </a:t>
            </a:r>
            <a:r>
              <a:rPr lang="el-GR" altLang="el-GR" dirty="0" smtClean="0"/>
              <a:t>αντιδρά με τις </a:t>
            </a:r>
            <a:r>
              <a:rPr lang="el-GR" altLang="el-GR" dirty="0" err="1" smtClean="0"/>
              <a:t>αμινομάδες</a:t>
            </a:r>
            <a:r>
              <a:rPr lang="el-GR" altLang="el-GR" dirty="0" smtClean="0"/>
              <a:t> και τις </a:t>
            </a:r>
            <a:r>
              <a:rPr lang="el-GR" altLang="el-GR" dirty="0" err="1" smtClean="0"/>
              <a:t>ιμινομάδες</a:t>
            </a:r>
            <a:r>
              <a:rPr lang="el-GR" altLang="el-GR" dirty="0" smtClean="0"/>
              <a:t> της κερατίνης και δίνει προϊόντα τα οποία </a:t>
            </a:r>
            <a:r>
              <a:rPr lang="el-GR" altLang="el-GR" dirty="0" err="1" smtClean="0"/>
              <a:t>πολυμεριζόμενα</a:t>
            </a:r>
            <a:r>
              <a:rPr lang="el-GR" altLang="el-GR" dirty="0" smtClean="0"/>
              <a:t> σχηματίζουν </a:t>
            </a:r>
            <a:r>
              <a:rPr lang="el-GR" altLang="el-GR" dirty="0" err="1" smtClean="0"/>
              <a:t>πιγμέντα</a:t>
            </a:r>
            <a:r>
              <a:rPr lang="el-GR" altLang="el-GR" dirty="0" smtClean="0"/>
              <a:t> σκοτεινού χρώματος που ονομάζονται </a:t>
            </a:r>
            <a:r>
              <a:rPr lang="el-GR" altLang="el-GR" b="1" dirty="0" err="1" smtClean="0"/>
              <a:t>μελανοϊδίνες</a:t>
            </a:r>
            <a:r>
              <a:rPr lang="el-GR" altLang="el-GR" dirty="0" smtClean="0"/>
              <a:t>. 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 err="1" smtClean="0"/>
              <a:t>μελανοϊδίνες</a:t>
            </a:r>
            <a:r>
              <a:rPr lang="el-GR" altLang="el-GR" dirty="0" smtClean="0"/>
              <a:t> που προέρχονται από </a:t>
            </a:r>
            <a:r>
              <a:rPr lang="el-GR" altLang="el-GR" dirty="0" err="1" smtClean="0"/>
              <a:t>αργινίνη</a:t>
            </a:r>
            <a:r>
              <a:rPr lang="el-GR" altLang="el-GR" dirty="0" smtClean="0"/>
              <a:t> είναι </a:t>
            </a:r>
            <a:r>
              <a:rPr lang="el-GR" altLang="el-GR" b="1" i="1" dirty="0" smtClean="0"/>
              <a:t>κ</a:t>
            </a:r>
            <a:r>
              <a:rPr lang="el-GR" altLang="el-GR" b="1" dirty="0" smtClean="0"/>
              <a:t>αφέ</a:t>
            </a:r>
            <a:r>
              <a:rPr lang="el-GR" altLang="el-GR" dirty="0" smtClean="0"/>
              <a:t>, ενώ αυτές που προέρχονται από τη </a:t>
            </a:r>
            <a:r>
              <a:rPr lang="el-GR" altLang="el-GR" dirty="0" err="1" smtClean="0"/>
              <a:t>λυσίνη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τρυπτοφάνη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θρεονίνη</a:t>
            </a:r>
            <a:r>
              <a:rPr lang="el-GR" altLang="el-GR" dirty="0" smtClean="0"/>
              <a:t> </a:t>
            </a:r>
            <a:r>
              <a:rPr lang="el-GR" altLang="el-GR" b="1" dirty="0" smtClean="0"/>
              <a:t>κίτρινες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dirty="0" smtClean="0"/>
              <a:t>Η ένταση του χρώματος εξαρτάται από το πάχος της κερατίνης.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04448" cy="90872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Ταυτομέρεια</a:t>
            </a:r>
            <a:r>
              <a:rPr lang="el-GR" dirty="0" smtClean="0"/>
              <a:t> </a:t>
            </a:r>
            <a:r>
              <a:rPr lang="en-US" dirty="0" smtClean="0"/>
              <a:t>D</a:t>
            </a:r>
            <a:r>
              <a:rPr lang="el-GR" dirty="0" smtClean="0"/>
              <a:t>ΗΑ (Α) και </a:t>
            </a:r>
            <a:r>
              <a:rPr lang="el-GR" dirty="0" err="1" smtClean="0"/>
              <a:t>Γλυκεριναλδεϋδης</a:t>
            </a:r>
            <a:r>
              <a:rPr lang="en-US" dirty="0" smtClean="0"/>
              <a:t> (B)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157345"/>
              </p:ext>
            </p:extLst>
          </p:nvPr>
        </p:nvGraphicFramePr>
        <p:xfrm>
          <a:off x="1547664" y="1700808"/>
          <a:ext cx="5544616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CS ChemDraw Drawing" r:id="rId3" imgW="2568240" imgH="1583640" progId="ChemDraw.Document.6.0">
                  <p:embed/>
                </p:oleObj>
              </mc:Choice>
              <mc:Fallback>
                <p:oleObj name="CS ChemDraw Drawing" r:id="rId3" imgW="2568240" imgH="1583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00808"/>
                        <a:ext cx="5544616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9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Προϊόντα τεχνητού μαυρίσματος </a:t>
            </a:r>
            <a:r>
              <a:rPr lang="el-GR" sz="30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βαφή ή ο σχηματισμός </a:t>
            </a:r>
            <a:r>
              <a:rPr lang="el-GR" altLang="el-GR" dirty="0" err="1" smtClean="0"/>
              <a:t>μελανοϊδίνης</a:t>
            </a:r>
            <a:r>
              <a:rPr lang="el-GR" altLang="el-GR" dirty="0" smtClean="0"/>
              <a:t> δεν προσφέρουν προστασία από την </a:t>
            </a:r>
            <a:r>
              <a:rPr lang="en-US" altLang="el-GR" dirty="0" smtClean="0"/>
              <a:t>UV </a:t>
            </a:r>
            <a:r>
              <a:rPr lang="el-GR" altLang="el-GR" dirty="0" smtClean="0"/>
              <a:t>ακτινοβολία.</a:t>
            </a:r>
          </a:p>
          <a:p>
            <a:r>
              <a:rPr lang="el-GR" altLang="el-GR" dirty="0" smtClean="0"/>
              <a:t>Ο συνδυασμός </a:t>
            </a:r>
            <a:r>
              <a:rPr lang="el-GR" altLang="el-GR" dirty="0" err="1" smtClean="0"/>
              <a:t>διϋδροξυακαετόνης</a:t>
            </a:r>
            <a:r>
              <a:rPr lang="en-US" altLang="el-GR" dirty="0" smtClean="0"/>
              <a:t> (3 %)</a:t>
            </a:r>
            <a:r>
              <a:rPr lang="el-GR" altLang="el-GR" dirty="0" smtClean="0"/>
              <a:t> και </a:t>
            </a:r>
            <a:r>
              <a:rPr lang="en-US" altLang="el-GR" dirty="0" err="1" smtClean="0"/>
              <a:t>Lawsone</a:t>
            </a:r>
            <a:r>
              <a:rPr lang="en-US" altLang="el-GR" dirty="0" smtClean="0"/>
              <a:t> (0.25 %) </a:t>
            </a:r>
            <a:r>
              <a:rPr lang="el-GR" altLang="el-GR" dirty="0" smtClean="0"/>
              <a:t>εθεωρείτο ότι δρα </a:t>
            </a:r>
            <a:r>
              <a:rPr lang="el-GR" altLang="el-GR" dirty="0" err="1" smtClean="0"/>
              <a:t>συνεργιστικά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προσφέρει προστασία από την ακτινοβολία. Σήμερα υπάρχουν αμφιβολίες για αυτό.</a:t>
            </a:r>
          </a:p>
          <a:p>
            <a:r>
              <a:rPr lang="el-GR" altLang="el-GR" dirty="0" smtClean="0"/>
              <a:t>Εθεωρείτο ότι όταν η </a:t>
            </a:r>
            <a:r>
              <a:rPr lang="en-US" altLang="el-GR" dirty="0" smtClean="0"/>
              <a:t>DHA </a:t>
            </a:r>
            <a:r>
              <a:rPr lang="el-GR" altLang="el-GR" dirty="0" smtClean="0"/>
              <a:t>αντιδρά με αμινοξέα της κερατίνης για να σχηματισθούν οι </a:t>
            </a:r>
            <a:r>
              <a:rPr lang="el-GR" altLang="el-GR" dirty="0" err="1" smtClean="0"/>
              <a:t>μελανοϊδίνες</a:t>
            </a:r>
            <a:r>
              <a:rPr lang="el-GR" altLang="el-GR" dirty="0" smtClean="0"/>
              <a:t>, σχηματίζονται ενδιάμεσες χημικές ουσίες που αντιδρούν με τη </a:t>
            </a:r>
            <a:r>
              <a:rPr lang="en-US" altLang="el-GR" dirty="0" err="1" smtClean="0"/>
              <a:t>lawsone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σχηματίζουν προϊόντα που δεσμεύουν ελεύθερες ρίζες και έτσι ίσως δρουν </a:t>
            </a:r>
            <a:r>
              <a:rPr lang="el-GR" altLang="el-GR" dirty="0" err="1" smtClean="0"/>
              <a:t>φωτοπροστατευτικά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Επιταχυντές </a:t>
            </a:r>
            <a:r>
              <a:rPr lang="el-GR" dirty="0" smtClean="0"/>
              <a:t>μαυρίσματος</a:t>
            </a:r>
            <a:endParaRPr lang="el-GR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 smtClean="0"/>
              <a:t>Τυροσίνη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Παράγωγα </a:t>
            </a:r>
            <a:r>
              <a:rPr lang="el-GR" altLang="el-GR" dirty="0" err="1" smtClean="0"/>
              <a:t>τυροσίνης</a:t>
            </a:r>
            <a:r>
              <a:rPr lang="el-GR" altLang="el-GR" dirty="0" smtClean="0"/>
              <a:t> τα οποία παρουσιάζουν </a:t>
            </a:r>
            <a:r>
              <a:rPr lang="el-GR" altLang="el-GR" smtClean="0"/>
              <a:t>μεγαλύτερη διαπερατότητα </a:t>
            </a:r>
            <a:r>
              <a:rPr lang="el-GR" altLang="el-GR" dirty="0" smtClean="0"/>
              <a:t>από την </a:t>
            </a:r>
            <a:r>
              <a:rPr lang="el-GR" altLang="el-GR" dirty="0" err="1" smtClean="0"/>
              <a:t>τυροσίνη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Μίγματα </a:t>
            </a:r>
            <a:r>
              <a:rPr lang="el-GR" altLang="el-GR" dirty="0" err="1" smtClean="0"/>
              <a:t>τυροσίνης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ριβοφλαβίνης</a:t>
            </a:r>
            <a:r>
              <a:rPr lang="el-GR" altLang="el-GR" dirty="0" smtClean="0"/>
              <a:t> (ευκολότερη οξείδωση </a:t>
            </a:r>
            <a:r>
              <a:rPr lang="el-GR" altLang="el-GR" dirty="0" err="1" smtClean="0"/>
              <a:t>τυροσίνης</a:t>
            </a:r>
            <a:r>
              <a:rPr lang="el-GR" altLang="el-GR" dirty="0" smtClean="0"/>
              <a:t>).</a:t>
            </a:r>
          </a:p>
          <a:p>
            <a:r>
              <a:rPr lang="el-GR" altLang="el-GR" dirty="0" smtClean="0"/>
              <a:t>Αμινοξέα τα οποία καθώς περνούν την κερατίνη οδηγούν στο σχηματισμό </a:t>
            </a:r>
            <a:r>
              <a:rPr lang="el-GR" altLang="el-GR" dirty="0" err="1" smtClean="0"/>
              <a:t>τυροσίνης</a:t>
            </a:r>
            <a:r>
              <a:rPr lang="el-GR" altLang="el-GR" dirty="0" smtClean="0"/>
              <a:t>.</a:t>
            </a:r>
          </a:p>
          <a:p>
            <a:pPr>
              <a:buFont typeface="Arial" pitchFamily="34" charset="0"/>
              <a:buNone/>
            </a:pP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</a:t>
            </a:r>
            <a:r>
              <a:rPr lang="el-GR" sz="2000" dirty="0" err="1" smtClean="0"/>
              <a:t>Κοσμητολογία</a:t>
            </a:r>
            <a:r>
              <a:rPr lang="el-GR" sz="2000" dirty="0" smtClean="0"/>
              <a:t> ΙΙΙ </a:t>
            </a:r>
            <a:r>
              <a:rPr lang="en-US" sz="2000" dirty="0" smtClean="0"/>
              <a:t>(</a:t>
            </a:r>
            <a:r>
              <a:rPr lang="el-GR" sz="2000" dirty="0"/>
              <a:t>Θ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</a:t>
            </a:r>
            <a:r>
              <a:rPr lang="en-US" sz="2000" dirty="0" smtClean="0"/>
              <a:t>5:</a:t>
            </a:r>
            <a:r>
              <a:rPr lang="el-GR" sz="2000" dirty="0" smtClean="0"/>
              <a:t> </a:t>
            </a:r>
            <a:r>
              <a:rPr lang="el-GR" sz="2000" dirty="0"/>
              <a:t>Αντηλιακά προϊόντα».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Ηλεκτρομαγνητική ακτινοβολία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Μεγάλου μήκους ραδιοκύματα </a:t>
            </a:r>
            <a:r>
              <a:rPr lang="el-GR" altLang="el-GR" dirty="0" smtClean="0"/>
              <a:t>ανακλώνται από την ιονόσφαιρα και </a:t>
            </a:r>
            <a:r>
              <a:rPr lang="el-GR" altLang="el-GR" b="1" dirty="0" smtClean="0"/>
              <a:t>τα μικρού μήκους </a:t>
            </a:r>
            <a:r>
              <a:rPr lang="el-GR" altLang="el-GR" dirty="0" smtClean="0"/>
              <a:t>απορροφώνται από τους υδρατμούς και το οξυγόνο.</a:t>
            </a:r>
          </a:p>
          <a:p>
            <a:r>
              <a:rPr lang="el-GR" altLang="el-GR" b="1" dirty="0" smtClean="0"/>
              <a:t>Η υπέρυθρη ακτινοβολία (από 1400 και πάνω) </a:t>
            </a:r>
            <a:r>
              <a:rPr lang="el-GR" altLang="el-GR" dirty="0" smtClean="0"/>
              <a:t>απορροφάται από τους υδρατμούς και το διοξείδιο του άνθρακα.</a:t>
            </a:r>
          </a:p>
          <a:p>
            <a:r>
              <a:rPr lang="el-GR" altLang="el-GR" b="1" dirty="0" smtClean="0"/>
              <a:t>Τα μικρότερα  από 175 </a:t>
            </a:r>
            <a:r>
              <a:rPr lang="el-GR" altLang="el-GR" dirty="0" smtClean="0"/>
              <a:t>απορροφώνται από το οξυγόνο.</a:t>
            </a:r>
          </a:p>
          <a:p>
            <a:r>
              <a:rPr lang="el-GR" altLang="el-GR" b="1" dirty="0" smtClean="0"/>
              <a:t>Η υπεριώδης από 175 έως 290 </a:t>
            </a:r>
            <a:r>
              <a:rPr lang="el-GR" altLang="el-GR" dirty="0" smtClean="0"/>
              <a:t>απορροφάται από το όζον.</a:t>
            </a:r>
          </a:p>
          <a:p>
            <a:endParaRPr lang="en-US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Ηλεκτρομαγνητική </a:t>
            </a:r>
            <a:r>
              <a:rPr lang="el-GR" dirty="0" smtClean="0"/>
              <a:t>ακτινοβολία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altLang="el-GR" b="1" dirty="0" smtClean="0"/>
                  <a:t>290 έως 1400</a:t>
                </a:r>
                <a:r>
                  <a:rPr lang="en-US" altLang="el-GR" b="1" dirty="0" smtClean="0"/>
                  <a:t> </a:t>
                </a:r>
                <a:r>
                  <a:rPr lang="en-US" altLang="el-GR" dirty="0" smtClean="0"/>
                  <a:t>nm </a:t>
                </a:r>
                <a:r>
                  <a:rPr lang="el-GR" altLang="el-GR" dirty="0" smtClean="0"/>
                  <a:t>φθάνουν στη γη</a:t>
                </a:r>
              </a:p>
              <a:p>
                <a:pPr marL="355600" indent="0">
                  <a:buNone/>
                </a:pPr>
                <a:r>
                  <a:rPr lang="el-GR" altLang="el-GR" dirty="0" smtClean="0"/>
                  <a:t>Ηλιακή ακτινοβολία στη γη</a:t>
                </a:r>
                <a:r>
                  <a:rPr lang="en-US" altLang="el-GR" dirty="0" smtClean="0"/>
                  <a:t>:</a:t>
                </a:r>
                <a:r>
                  <a:rPr lang="el-GR" altLang="el-GR" dirty="0" smtClean="0"/>
                  <a:t> </a:t>
                </a:r>
                <a:r>
                  <a:rPr lang="el-GR" altLang="el-GR" b="1" dirty="0" smtClean="0"/>
                  <a:t>Ορατή (</a:t>
                </a:r>
                <a:r>
                  <a:rPr lang="el-GR" altLang="el-GR" dirty="0" smtClean="0"/>
                  <a:t>400-800), </a:t>
                </a:r>
                <a:r>
                  <a:rPr lang="el-GR" altLang="el-GR" b="1" dirty="0" smtClean="0"/>
                  <a:t>υπεριώδης </a:t>
                </a:r>
                <a:r>
                  <a:rPr lang="el-GR" altLang="el-GR" dirty="0" smtClean="0"/>
                  <a:t>(290-400), υπέρυθρη (800-1400)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b="0" i="1" smtClean="0">
                          <a:latin typeface="Cambria Math"/>
                        </a:rPr>
                        <m:t>𝐸</m:t>
                      </m:r>
                      <m:r>
                        <a:rPr lang="en-US" alt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l-GR" b="0" i="1" smtClean="0">
                              <a:latin typeface="Cambria Math"/>
                            </a:rPr>
                            <m:t>h𝑐</m:t>
                          </m:r>
                        </m:num>
                        <m:den>
                          <m:r>
                            <a:rPr lang="el-GR" altLang="el-GR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l-GR" altLang="el-GR" dirty="0" smtClean="0"/>
              </a:p>
              <a:p>
                <a:pPr marL="0" indent="0">
                  <a:buNone/>
                </a:pPr>
                <a:r>
                  <a:rPr lang="el-GR" altLang="el-GR" dirty="0" smtClean="0"/>
                  <a:t>Ορατή και υπέρυθρη</a:t>
                </a:r>
                <a:r>
                  <a:rPr lang="en-US" altLang="el-GR" dirty="0" smtClean="0"/>
                  <a:t>:</a:t>
                </a:r>
              </a:p>
              <a:p>
                <a:pPr marL="0" indent="0">
                  <a:buNone/>
                </a:pPr>
                <a:r>
                  <a:rPr lang="el-GR" altLang="el-GR" dirty="0" smtClean="0"/>
                  <a:t>Προκαλούν κοκκίνισμα που υποχωρεί μετά την έκθεση.</a:t>
                </a:r>
              </a:p>
            </p:txBody>
          </p:sp>
        </mc:Choice>
        <mc:Fallback xmlns="">
          <p:sp>
            <p:nvSpPr>
              <p:cNvPr id="81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5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υπεριώδης στη γη και στο διάστημα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7" name="Group 6" title="Η υπεριώδης στη γη και στο διάστημα"/>
          <p:cNvGrpSpPr/>
          <p:nvPr/>
        </p:nvGrpSpPr>
        <p:grpSpPr>
          <a:xfrm>
            <a:off x="-96975" y="1484784"/>
            <a:ext cx="8989455" cy="4655460"/>
            <a:chOff x="78995" y="1484784"/>
            <a:chExt cx="8989455" cy="4655460"/>
          </a:xfrm>
        </p:grpSpPr>
        <p:sp>
          <p:nvSpPr>
            <p:cNvPr id="3" name="TextBox 2"/>
            <p:cNvSpPr txBox="1"/>
            <p:nvPr/>
          </p:nvSpPr>
          <p:spPr>
            <a:xfrm>
              <a:off x="6504092" y="2417272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Διάστημα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04092" y="3183359"/>
              <a:ext cx="1871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Ιονόσφαιρα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04092" y="4293096"/>
              <a:ext cx="2051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Στρατόσφαιρα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04092" y="5066106"/>
              <a:ext cx="2051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Τροπόσφαιρα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996" y="4523928"/>
              <a:ext cx="939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15 χμ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995" y="3367094"/>
              <a:ext cx="939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50 χμ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75026" y="5888216"/>
              <a:ext cx="8185583" cy="25202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0957" y="2274546"/>
              <a:ext cx="319813" cy="603015"/>
            </a:xfrm>
            <a:prstGeom prst="rect">
              <a:avLst/>
            </a:prstGeom>
            <a:gradFill>
              <a:gsLst>
                <a:gs pos="1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74330" y="2274546"/>
              <a:ext cx="319813" cy="809222"/>
            </a:xfrm>
            <a:prstGeom prst="rect">
              <a:avLst/>
            </a:prstGeom>
            <a:gradFill>
              <a:gsLst>
                <a:gs pos="21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07048" y="2274546"/>
              <a:ext cx="319813" cy="1944216"/>
            </a:xfrm>
            <a:prstGeom prst="rect">
              <a:avLst/>
            </a:prstGeom>
            <a:gradFill>
              <a:gsLst>
                <a:gs pos="46000">
                  <a:srgbClr val="DDEBCF"/>
                </a:gs>
                <a:gs pos="72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43605" y="2274546"/>
              <a:ext cx="319813" cy="302239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79256" y="2274546"/>
              <a:ext cx="319813" cy="302239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87368" y="2274546"/>
              <a:ext cx="319813" cy="302239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875026" y="2877561"/>
              <a:ext cx="8136000" cy="137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75026" y="3645024"/>
              <a:ext cx="813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5026" y="4754761"/>
              <a:ext cx="813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018817" y="1484784"/>
              <a:ext cx="1728192" cy="789762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EEECE1">
                      <a:lumMod val="10000"/>
                    </a:srgbClr>
                  </a:solidFill>
                </a:rPr>
                <a:t>UV-C</a:t>
              </a:r>
              <a:endParaRPr lang="el-GR" sz="2000" b="1" dirty="0" smtClean="0">
                <a:solidFill>
                  <a:srgbClr val="EEECE1">
                    <a:lumMod val="10000"/>
                  </a:srgbClr>
                </a:solidFill>
              </a:endParaRPr>
            </a:p>
            <a:p>
              <a:pPr algn="ctr"/>
              <a:r>
                <a:rPr lang="el-GR" sz="2000" b="1" dirty="0" smtClean="0">
                  <a:solidFill>
                    <a:srgbClr val="EEECE1">
                      <a:lumMod val="10000"/>
                    </a:srgbClr>
                  </a:solidFill>
                </a:rPr>
                <a:t>2</a:t>
              </a:r>
              <a:r>
                <a:rPr lang="en-US" sz="2000" b="1" dirty="0" smtClean="0">
                  <a:solidFill>
                    <a:srgbClr val="EEECE1">
                      <a:lumMod val="10000"/>
                    </a:srgbClr>
                  </a:solidFill>
                </a:rPr>
                <a:t>00   ̴ 2</a:t>
              </a:r>
              <a:r>
                <a:rPr lang="el-GR" sz="2000" b="1" dirty="0" smtClean="0">
                  <a:solidFill>
                    <a:srgbClr val="EEECE1">
                      <a:lumMod val="10000"/>
                    </a:srgbClr>
                  </a:solidFill>
                </a:rPr>
                <a:t>9</a:t>
              </a:r>
              <a:r>
                <a:rPr lang="en-US" sz="2000" b="1" dirty="0" smtClean="0">
                  <a:solidFill>
                    <a:srgbClr val="EEECE1">
                      <a:lumMod val="10000"/>
                    </a:srgbClr>
                  </a:solidFill>
                </a:rPr>
                <a:t>0nm</a:t>
              </a:r>
              <a:endParaRPr lang="en-US" sz="2000" b="1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62490" y="1484784"/>
              <a:ext cx="1728192" cy="78976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UV-B</a:t>
              </a:r>
              <a:endParaRPr lang="en-US" b="1" dirty="0">
                <a:solidFill>
                  <a:srgbClr val="EEECE1">
                    <a:lumMod val="10000"/>
                  </a:srgbClr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2</a:t>
              </a:r>
              <a:r>
                <a:rPr lang="el-GR" b="1" dirty="0" smtClean="0">
                  <a:solidFill>
                    <a:srgbClr val="EEECE1">
                      <a:lumMod val="10000"/>
                    </a:srgbClr>
                  </a:solidFill>
                </a:rPr>
                <a:t>9</a:t>
              </a:r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0   </a:t>
              </a:r>
              <a:r>
                <a:rPr lang="en-US" b="1" dirty="0">
                  <a:solidFill>
                    <a:srgbClr val="EEECE1">
                      <a:lumMod val="10000"/>
                    </a:srgbClr>
                  </a:solidFill>
                </a:rPr>
                <a:t>̴ </a:t>
              </a:r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3</a:t>
              </a:r>
              <a:r>
                <a:rPr lang="el-GR" b="1" dirty="0" smtClean="0">
                  <a:solidFill>
                    <a:srgbClr val="EEECE1">
                      <a:lumMod val="10000"/>
                    </a:srgbClr>
                  </a:solidFill>
                </a:rPr>
                <a:t>20</a:t>
              </a:r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nm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75900" y="1484784"/>
              <a:ext cx="1728192" cy="78976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UV-A</a:t>
              </a:r>
              <a:endParaRPr lang="en-US" b="1" dirty="0">
                <a:solidFill>
                  <a:srgbClr val="EEECE1">
                    <a:lumMod val="10000"/>
                  </a:srgbClr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3</a:t>
              </a:r>
              <a:r>
                <a:rPr lang="el-GR" b="1" dirty="0" smtClean="0">
                  <a:solidFill>
                    <a:srgbClr val="EEECE1">
                      <a:lumMod val="10000"/>
                    </a:srgbClr>
                  </a:solidFill>
                </a:rPr>
                <a:t>20</a:t>
              </a:r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   </a:t>
              </a:r>
              <a:r>
                <a:rPr lang="en-US" b="1" dirty="0">
                  <a:solidFill>
                    <a:srgbClr val="EEECE1">
                      <a:lumMod val="10000"/>
                    </a:srgbClr>
                  </a:solidFill>
                </a:rPr>
                <a:t>̴ </a:t>
              </a:r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400nm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018816" y="4062263"/>
              <a:ext cx="5485276" cy="590873"/>
            </a:xfrm>
            <a:prstGeom prst="ellipse">
              <a:avLst/>
            </a:prstGeom>
            <a:gradFill flip="none" rotWithShape="1">
              <a:gsLst>
                <a:gs pos="100000">
                  <a:srgbClr val="5E9EFF">
                    <a:alpha val="60000"/>
                  </a:srgbClr>
                </a:gs>
                <a:gs pos="0">
                  <a:srgbClr val="85C2FF"/>
                </a:gs>
                <a:gs pos="0">
                  <a:schemeClr val="bg1">
                    <a:lumMod val="0"/>
                    <a:lumOff val="100000"/>
                  </a:schemeClr>
                </a:gs>
                <a:gs pos="0">
                  <a:srgbClr val="FFEBFA">
                    <a:lumMod val="0"/>
                    <a:lumOff val="10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EEECE1">
                      <a:lumMod val="10000"/>
                    </a:srgbClr>
                  </a:solidFill>
                </a:rPr>
                <a:t>Στρώμα Όζοντος</a:t>
              </a:r>
              <a:endParaRPr lang="en-US" sz="2000" b="1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pic>
          <p:nvPicPr>
            <p:cNvPr id="18436" name="Picture 4" descr="C:\Users\alex\AppData\Local\Microsoft\Windows\Temporary Internet Files\Content.IE5\DWXNSYXI\MC90043485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215" y="2202668"/>
              <a:ext cx="671537" cy="6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7" name="Picture 5" descr="C:\Users\alex\AppData\Local\Microsoft\Windows\Temporary Internet Files\Content.IE5\DS3N2C89\MC900441809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768" y="3071537"/>
              <a:ext cx="685307" cy="6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9" name="Picture 7" descr="C:\Users\alex\AppData\Local\Microsoft\Windows\Temporary Internet Files\Content.IE5\SP2IZX1S\MC900441707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359" y="3888471"/>
              <a:ext cx="809250" cy="80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0" name="Picture 8" descr="C:\Users\alex\AppData\Local\Microsoft\Windows\Temporary Internet Files\Content.IE5\SP2IZX1S\MC900434807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2795" y="5296940"/>
              <a:ext cx="675655" cy="67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79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late1">
  <a:themeElements>
    <a:clrScheme name="Προσαρμοσμένο 2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671</TotalTime>
  <Words>3199</Words>
  <Application>Microsoft Office PowerPoint</Application>
  <PresentationFormat>Προβολή στην οθόνη (4:3)</PresentationFormat>
  <Paragraphs>535</Paragraphs>
  <Slides>73</Slides>
  <Notes>17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8" baseType="lpstr">
      <vt:lpstr>template</vt:lpstr>
      <vt:lpstr>1_temlate1</vt:lpstr>
      <vt:lpstr>temlate1</vt:lpstr>
      <vt:lpstr>OC_template_updated</vt:lpstr>
      <vt:lpstr>CS ChemDraw Drawing</vt:lpstr>
      <vt:lpstr>Κοσμητολογία ΙΙΙ (Θ)</vt:lpstr>
      <vt:lpstr>Ωφέλιμες επιδράσεις της ηλιακής ακτινοβολίας</vt:lpstr>
      <vt:lpstr>Επιβλαβείς επιδράσεις της ηλιακής ακτινοβολίας 1/4</vt:lpstr>
      <vt:lpstr>Επιβλαβείς επιδράσεις της ηλιακής ακτινοβολίας 2/4</vt:lpstr>
      <vt:lpstr>Επιβλαβείς επιδράσεις της ηλιακής ακτινοβολίας 3/4</vt:lpstr>
      <vt:lpstr>Επιβλαβείς επιδράσεις της ηλιακής ακτινοβολίας 4/4</vt:lpstr>
      <vt:lpstr>Ηλεκτρομαγνητική ακτινοβολία 1/2</vt:lpstr>
      <vt:lpstr>Ηλεκτρομαγνητική ακτινοβολία 2/2</vt:lpstr>
      <vt:lpstr>Η υπεριώδης στη γη και στο διάστημα</vt:lpstr>
      <vt:lpstr>Υπεριώδης ακτινοβολία</vt:lpstr>
      <vt:lpstr>Ερυθηματογόνος δόση</vt:lpstr>
      <vt:lpstr>Προστατευτικοί μηχανισμοί</vt:lpstr>
      <vt:lpstr>Μαύρισμα του δέρματος</vt:lpstr>
      <vt:lpstr>Πολυμερές ευμελανίνης</vt:lpstr>
      <vt:lpstr>Μαύρισμα 1/3</vt:lpstr>
      <vt:lpstr>Μαύρισμα 2/3</vt:lpstr>
      <vt:lpstr>Μαύρισμα 3/3</vt:lpstr>
      <vt:lpstr>Cis-ουροκανικό οξύ</vt:lpstr>
      <vt:lpstr>Δόση ακτινοβολίας UV</vt:lpstr>
      <vt:lpstr>Eλάχιστη ερυθηματογόνος δόση  (Μinimal Erythema Dose, MED) με αναφορά του μήκους κύματος</vt:lpstr>
      <vt:lpstr>Παράγοντες που επιδρούν στη δόση  UV ακτινοβολίας</vt:lpstr>
      <vt:lpstr>Απορρόφηση UV ακτινοβολίας 1/3</vt:lpstr>
      <vt:lpstr>Απορρόφηση UV ακτινοβολίας 2/3</vt:lpstr>
      <vt:lpstr>Απορρόφηση UV ακτινοβολίας 3/3</vt:lpstr>
      <vt:lpstr>Ύψος του Ήλιου</vt:lpstr>
      <vt:lpstr>Σκέδαση UV ακτινοβολίας</vt:lpstr>
      <vt:lpstr>Ανάκλαση UV ακτινοβολίας</vt:lpstr>
      <vt:lpstr>Αντηλιακές ουσίες</vt:lpstr>
      <vt:lpstr>Ιδιότητες ιδανικής αντηλιακής ουσίας</vt:lpstr>
      <vt:lpstr>Ανάκλαση ή /και σκέδαση</vt:lpstr>
      <vt:lpstr>Απορρόφηση</vt:lpstr>
      <vt:lpstr>Δείκτης Ηλιακής Προστασίας (SPF)</vt:lpstr>
      <vt:lpstr>Ταξινόμηση ανάλογα με την προστασία απέναντι στην UV B (EU) </vt:lpstr>
      <vt:lpstr>UVB KAI UVA προστασία αντηλιακών προϊόντων</vt:lpstr>
      <vt:lpstr>UVB Φίλτρα</vt:lpstr>
      <vt:lpstr>Μικρολεπτόκοκκο (microfine) διοξείδιο του τιτανίου και μικρολεπτόκοκκο οξείδιο του ψευδαργύρου </vt:lpstr>
      <vt:lpstr>Παράγωγα π-αμινοβενζοϊκού οξέος 1/2</vt:lpstr>
      <vt:lpstr>Παράγωγα π-αμινοβενζοϊκού οξέος 2/2</vt:lpstr>
      <vt:lpstr>Παράγωγα κινναμωμικού οξέος 1/2</vt:lpstr>
      <vt:lpstr>Παράγωγα κινναμωμικού οξέος 2/2</vt:lpstr>
      <vt:lpstr>Παράγωγα σαλικυλικού οξέος 1/2</vt:lpstr>
      <vt:lpstr>Παράγωγα σαλικυλικού οξέος 2/2</vt:lpstr>
      <vt:lpstr>Παράγωγα βενζιμιδαζολίου</vt:lpstr>
      <vt:lpstr>Οκτοκρυλένιο</vt:lpstr>
      <vt:lpstr>Αιθυλοεξυλοτριαζόνη INCI=EHT</vt:lpstr>
      <vt:lpstr>UVA φίλτρα</vt:lpstr>
      <vt:lpstr>Βλαβερές συνέπειες UVA</vt:lpstr>
      <vt:lpstr>Φίλτρα UVA</vt:lpstr>
      <vt:lpstr> Αβοβενζόνη ή 4-t-Βουτυλο-4΄-  μεθοξυ διβενζοϋλομεθάνιο) INCI=BMBM </vt:lpstr>
      <vt:lpstr>Τerephthalydeno dicamphor sulfonic acid INCI=TDSA</vt:lpstr>
      <vt:lpstr> Ανθρανιλικός μενθυλεστέρας λmax (nm) σε παραφινέλαιο=334 λmax (nm) σε αιθυλική αλκοόλη=338  </vt:lpstr>
      <vt:lpstr>Φάσματα απορρόφησης </vt:lpstr>
      <vt:lpstr>Φάσμα απορρόφησης: Διοξείδιο του τιτανίου και οξείδιο του ψευδαργύρου</vt:lpstr>
      <vt:lpstr>Ευρέως φάσματος φίλτρα  (UVA και UVB) 1/2</vt:lpstr>
      <vt:lpstr>Ευρέως φάσματος φίλτρα  (UVA και UVB) 2/2</vt:lpstr>
      <vt:lpstr>Ευρέως φάσματος φίλτρα (UVA και UVB) Βενζοφαινόνη-4 ή Σουλισοβενζόνη</vt:lpstr>
      <vt:lpstr>Παράγωγο βενζοτριαζολίου</vt:lpstr>
      <vt:lpstr>Αποτελεσματικότητα των  αντηλιακών προϊόντων 1/2</vt:lpstr>
      <vt:lpstr>Αποτελεσματικότητα των  αντηλιακών προϊόντων 2/2</vt:lpstr>
      <vt:lpstr>Προϊόντα για μετά τον ήλιο 1/2</vt:lpstr>
      <vt:lpstr>Προϊόντα για μετά τον ήλιο 2/2</vt:lpstr>
      <vt:lpstr>Προϊόντα τεχνητού μαυρίσματος 1/3</vt:lpstr>
      <vt:lpstr>Προϊόντα τεχνητού μαυρίσματος 2/3</vt:lpstr>
      <vt:lpstr>Ταυτομέρεια DΗΑ (Α) και Γλυκεριναλδεϋδης (B)</vt:lpstr>
      <vt:lpstr>Προϊόντα τεχνητού μαυρίσματος 3/3</vt:lpstr>
      <vt:lpstr>Επιταχυντές μαυρίσματος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ΙΙΙ (Θ)</dc:title>
  <dc:creator>opencourses@teiath.gr</dc:creator>
  <cp:lastModifiedBy>fkaram2</cp:lastModifiedBy>
  <cp:revision>154</cp:revision>
  <dcterms:created xsi:type="dcterms:W3CDTF">2015-04-02T12:00:48Z</dcterms:created>
  <dcterms:modified xsi:type="dcterms:W3CDTF">2015-09-21T07:57:12Z</dcterms:modified>
</cp:coreProperties>
</file>