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13" r:id="rId3"/>
    <p:sldMasterId id="2147483724" r:id="rId4"/>
  </p:sldMasterIdLst>
  <p:notesMasterIdLst>
    <p:notesMasterId r:id="rId80"/>
  </p:notesMasterIdLst>
  <p:handoutMasterIdLst>
    <p:handoutMasterId r:id="rId81"/>
  </p:handoutMasterIdLst>
  <p:sldIdLst>
    <p:sldId id="256"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307" r:id="rId43"/>
    <p:sldId id="308" r:id="rId44"/>
    <p:sldId id="309" r:id="rId45"/>
    <p:sldId id="310" r:id="rId46"/>
    <p:sldId id="311" r:id="rId47"/>
    <p:sldId id="312" r:id="rId48"/>
    <p:sldId id="313" r:id="rId49"/>
    <p:sldId id="314" r:id="rId50"/>
    <p:sldId id="315" r:id="rId51"/>
    <p:sldId id="316" r:id="rId52"/>
    <p:sldId id="317" r:id="rId53"/>
    <p:sldId id="318" r:id="rId54"/>
    <p:sldId id="319" r:id="rId55"/>
    <p:sldId id="320" r:id="rId56"/>
    <p:sldId id="321" r:id="rId57"/>
    <p:sldId id="322" r:id="rId58"/>
    <p:sldId id="323" r:id="rId59"/>
    <p:sldId id="324" r:id="rId60"/>
    <p:sldId id="325" r:id="rId61"/>
    <p:sldId id="326" r:id="rId62"/>
    <p:sldId id="327" r:id="rId63"/>
    <p:sldId id="328" r:id="rId64"/>
    <p:sldId id="329" r:id="rId65"/>
    <p:sldId id="330" r:id="rId66"/>
    <p:sldId id="331" r:id="rId67"/>
    <p:sldId id="332" r:id="rId68"/>
    <p:sldId id="333" r:id="rId69"/>
    <p:sldId id="334" r:id="rId70"/>
    <p:sldId id="335" r:id="rId71"/>
    <p:sldId id="339" r:id="rId72"/>
    <p:sldId id="262" r:id="rId73"/>
    <p:sldId id="269" r:id="rId74"/>
    <p:sldId id="337" r:id="rId75"/>
    <p:sldId id="338" r:id="rId76"/>
    <p:sldId id="266" r:id="rId77"/>
    <p:sldId id="267" r:id="rId78"/>
    <p:sldId id="261" r:id="rId79"/>
  </p:sldIdLst>
  <p:sldSz cx="9144000" cy="6858000" type="screen4x3"/>
  <p:notesSz cx="7104063" cy="10234613"/>
  <p:custDataLst>
    <p:tags r:id="rId82"/>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89829" autoAdjust="0"/>
  </p:normalViewPr>
  <p:slideViewPr>
    <p:cSldViewPr>
      <p:cViewPr varScale="1">
        <p:scale>
          <a:sx n="81" d="100"/>
          <a:sy n="81" d="100"/>
        </p:scale>
        <p:origin x="-84" y="-57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viewProps" Target="view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handoutMaster" Target="handoutMasters/handoutMaster1.xml"/><Relationship Id="rId86"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 Id="rId8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27/3/2015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27/3/2015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17</a:t>
            </a:fld>
            <a:endParaRPr lang="el-GR"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20</a:t>
            </a:fld>
            <a:endParaRPr lang="el-GR"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21</a:t>
            </a:fld>
            <a:endParaRPr lang="el-GR"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25</a:t>
            </a:fld>
            <a:endParaRPr lang="el-GR"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26</a:t>
            </a:fld>
            <a:endParaRPr lang="el-GR" dirty="0"/>
          </a:p>
        </p:txBody>
      </p:sp>
    </p:spTree>
    <p:extLst>
      <p:ext uri="{BB962C8B-B14F-4D97-AF65-F5344CB8AC3E}">
        <p14:creationId xmlns:p14="http://schemas.microsoft.com/office/powerpoint/2010/main" val="4237199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27</a:t>
            </a:fld>
            <a:endParaRPr lang="el-GR"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28</a:t>
            </a:fld>
            <a:endParaRPr lang="el-GR"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29</a:t>
            </a:fld>
            <a:endParaRPr lang="el-GR"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31</a:t>
            </a:fld>
            <a:endParaRPr lang="el-GR"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32</a:t>
            </a:fld>
            <a:endParaRPr lang="el-GR"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a:t>
            </a:fld>
            <a:endParaRPr lang="el-GR"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33</a:t>
            </a:fld>
            <a:endParaRPr lang="el-GR"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34</a:t>
            </a:fld>
            <a:endParaRPr lang="el-GR"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35</a:t>
            </a:fld>
            <a:endParaRPr lang="el-GR"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36</a:t>
            </a:fld>
            <a:endParaRPr lang="el-GR"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37</a:t>
            </a:fld>
            <a:endParaRPr lang="el-GR"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38</a:t>
            </a:fld>
            <a:endParaRPr lang="el-GR"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39</a:t>
            </a:fld>
            <a:endParaRPr lang="el-GR"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42</a:t>
            </a:fld>
            <a:endParaRPr lang="el-GR"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43</a:t>
            </a:fld>
            <a:endParaRPr lang="el-GR" dirty="0"/>
          </a:p>
        </p:txBody>
      </p:sp>
    </p:spTree>
    <p:extLst>
      <p:ext uri="{BB962C8B-B14F-4D97-AF65-F5344CB8AC3E}">
        <p14:creationId xmlns:p14="http://schemas.microsoft.com/office/powerpoint/2010/main" val="8648530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45</a:t>
            </a:fld>
            <a:endParaRPr lang="el-GR"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8</a:t>
            </a:fld>
            <a:endParaRPr lang="el-GR" dirty="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46</a:t>
            </a:fld>
            <a:endParaRPr lang="el-GR" dirty="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50</a:t>
            </a:fld>
            <a:endParaRPr lang="el-GR" dirty="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53</a:t>
            </a:fld>
            <a:endParaRPr lang="el-GR" dirty="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55</a:t>
            </a:fld>
            <a:endParaRPr lang="el-GR" dirty="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56</a:t>
            </a:fld>
            <a:endParaRPr lang="el-GR" dirty="0">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57</a:t>
            </a:fld>
            <a:endParaRPr lang="el-GR" dirty="0">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58</a:t>
            </a:fld>
            <a:endParaRPr lang="el-GR" dirty="0">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59</a:t>
            </a:fld>
            <a:endParaRPr lang="el-GR" dirty="0">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61</a:t>
            </a:fld>
            <a:endParaRPr lang="el-GR" dirty="0">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CC770F26-ECE4-4DF4-90D3-BDE3D4511BE3}" type="slidenum">
              <a:rPr lang="el-GR" smtClean="0">
                <a:solidFill>
                  <a:prstClr val="black"/>
                </a:solidFill>
              </a:rPr>
              <a:pPr>
                <a:defRPr/>
              </a:pPr>
              <a:t>63</a:t>
            </a:fld>
            <a:endParaRPr lang="el-GR"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9</a:t>
            </a:fld>
            <a:endParaRPr lang="el-GR" dirty="0">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CC770F26-ECE4-4DF4-90D3-BDE3D4511BE3}" type="slidenum">
              <a:rPr lang="el-GR" smtClean="0">
                <a:solidFill>
                  <a:prstClr val="black"/>
                </a:solidFill>
              </a:rPr>
              <a:pPr>
                <a:defRPr/>
              </a:pPr>
              <a:t>64</a:t>
            </a:fld>
            <a:endParaRPr lang="el-GR" dirty="0">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66</a:t>
            </a:fld>
            <a:endParaRPr lang="el-GR" dirty="0">
              <a:solidFill>
                <a:prstClr val="black"/>
              </a:solidFill>
            </a:endParaRPr>
          </a:p>
        </p:txBody>
      </p:sp>
    </p:spTree>
    <p:extLst>
      <p:ext uri="{BB962C8B-B14F-4D97-AF65-F5344CB8AC3E}">
        <p14:creationId xmlns:p14="http://schemas.microsoft.com/office/powerpoint/2010/main" val="7996570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67</a:t>
            </a:fld>
            <a:endParaRPr lang="el-GR" dirty="0">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68</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69</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70</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72</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73</a:t>
            </a:fld>
            <a:endParaRPr lang="el-GR" dirty="0"/>
          </a:p>
        </p:txBody>
      </p:sp>
    </p:spTree>
    <p:extLst>
      <p:ext uri="{BB962C8B-B14F-4D97-AF65-F5344CB8AC3E}">
        <p14:creationId xmlns:p14="http://schemas.microsoft.com/office/powerpoint/2010/main" val="21451231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74</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10</a:t>
            </a:fld>
            <a:endParaRPr lang="el-GR"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11</a:t>
            </a:fld>
            <a:endParaRPr lang="el-GR"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14</a:t>
            </a:fld>
            <a:endParaRPr lang="el-GR" dirty="0"/>
          </a:p>
        </p:txBody>
      </p:sp>
    </p:spTree>
    <p:extLst>
      <p:ext uri="{BB962C8B-B14F-4D97-AF65-F5344CB8AC3E}">
        <p14:creationId xmlns:p14="http://schemas.microsoft.com/office/powerpoint/2010/main" val="3935967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15</a:t>
            </a:fld>
            <a:endParaRPr lang="el-GR"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l-GR" dirty="0" smtClean="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16</a:t>
            </a:fld>
            <a:endParaRPr lang="el-GR"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el-GR" dirty="0">
              <a:solidFill>
                <a:srgbClr val="FFFFFF"/>
              </a:solidFill>
            </a:endParaRPr>
          </a:p>
        </p:txBody>
      </p:sp>
      <p:sp>
        <p:nvSpPr>
          <p:cNvPr id="501762"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l-GR" smtClean="0"/>
              <a:t>Kλικ για επεξεργασία του τίτλου</a:t>
            </a:r>
            <a:endParaRPr lang="el-GR"/>
          </a:p>
        </p:txBody>
      </p:sp>
      <p:sp>
        <p:nvSpPr>
          <p:cNvPr id="50176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l-GR" smtClean="0"/>
              <a:t>Κάντε κλικ για να επεξεργαστείτε τον υπότιτλο του υποδείγματος</a:t>
            </a:r>
            <a:endParaRPr lang="el-GR"/>
          </a:p>
        </p:txBody>
      </p:sp>
      <p:sp>
        <p:nvSpPr>
          <p:cNvPr id="5" name="Rectangle 5"/>
          <p:cNvSpPr>
            <a:spLocks noGrp="1" noChangeArrowheads="1"/>
          </p:cNvSpPr>
          <p:nvPr>
            <p:ph type="ftr" sz="quarter" idx="10"/>
          </p:nvPr>
        </p:nvSpPr>
        <p:spPr/>
        <p:txBody>
          <a:bodyPr/>
          <a:lstStyle>
            <a:lvl1pPr>
              <a:defRPr/>
            </a:lvl1pPr>
          </a:lstStyle>
          <a:p>
            <a:pPr>
              <a:defRPr/>
            </a:pPr>
            <a:endParaRPr lang="el-GR" dirty="0">
              <a:solidFill>
                <a:srgbClr val="FFFFFF"/>
              </a:solidFill>
            </a:endParaRPr>
          </a:p>
        </p:txBody>
      </p:sp>
      <p:sp>
        <p:nvSpPr>
          <p:cNvPr id="6" name="Rectangle 6"/>
          <p:cNvSpPr>
            <a:spLocks noGrp="1" noChangeArrowheads="1"/>
          </p:cNvSpPr>
          <p:nvPr>
            <p:ph type="sldNum" sz="quarter" idx="11"/>
          </p:nvPr>
        </p:nvSpPr>
        <p:spPr/>
        <p:txBody>
          <a:bodyPr/>
          <a:lstStyle>
            <a:lvl1pPr>
              <a:defRPr/>
            </a:lvl1pPr>
          </a:lstStyle>
          <a:p>
            <a:pPr>
              <a:defRPr/>
            </a:pPr>
            <a:fld id="{8E2ABB92-6011-4F41-9E24-9820A60E8E64}" type="slidenum">
              <a:rPr lang="el-GR"/>
              <a:pPr>
                <a:defRPr/>
              </a:pPr>
              <a:t>‹#›</a:t>
            </a:fld>
            <a:endParaRPr lang="el-GR" dirty="0"/>
          </a:p>
        </p:txBody>
      </p:sp>
      <p:sp>
        <p:nvSpPr>
          <p:cNvPr id="7" name="Rectangle 7"/>
          <p:cNvSpPr>
            <a:spLocks noGrp="1" noChangeArrowheads="1"/>
          </p:cNvSpPr>
          <p:nvPr>
            <p:ph type="dt" sz="quarter" idx="12"/>
          </p:nvPr>
        </p:nvSpPr>
        <p:spPr/>
        <p:txBody>
          <a:bodyPr/>
          <a:lstStyle>
            <a:lvl1pPr>
              <a:defRPr/>
            </a:lvl1pPr>
          </a:lstStyle>
          <a:p>
            <a:pPr>
              <a:defRPr/>
            </a:pPr>
            <a:endParaRPr lang="el-GR" dirty="0">
              <a:solidFill>
                <a:srgbClr val="FFFFFF"/>
              </a:solidFill>
            </a:endParaRPr>
          </a:p>
        </p:txBody>
      </p:sp>
    </p:spTree>
    <p:extLst>
      <p:ext uri="{BB962C8B-B14F-4D97-AF65-F5344CB8AC3E}">
        <p14:creationId xmlns:p14="http://schemas.microsoft.com/office/powerpoint/2010/main" val="2183797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sz="3600" b="1"/>
            </a:lvl1pPr>
          </a:lstStyle>
          <a:p>
            <a:r>
              <a:rPr lang="el-GR" dirty="0" smtClean="0"/>
              <a:t>Kλικ για επεξεργασία του τίτλου</a:t>
            </a:r>
            <a:endParaRPr lang="el-GR" dirty="0"/>
          </a:p>
        </p:txBody>
      </p:sp>
      <p:sp>
        <p:nvSpPr>
          <p:cNvPr id="3" name="2 - Θέση περιεχομένου"/>
          <p:cNvSpPr>
            <a:spLocks noGrp="1"/>
          </p:cNvSpPr>
          <p:nvPr>
            <p:ph idx="1"/>
          </p:nvPr>
        </p:nvSpPr>
        <p:spPr/>
        <p:txBody>
          <a:bodyPr/>
          <a:lstStyle>
            <a:lvl1pPr marL="342900" indent="-342900">
              <a:lnSpc>
                <a:spcPct val="110000"/>
              </a:lnSpc>
              <a:spcBef>
                <a:spcPts val="800"/>
              </a:spcBef>
              <a:buClr>
                <a:srgbClr val="A50021"/>
              </a:buClr>
              <a:buFont typeface="Wingdings" panose="05000000000000000000" pitchFamily="2" charset="2"/>
              <a:buChar char="Ø"/>
              <a:defRPr sz="2200">
                <a:solidFill>
                  <a:schemeClr val="accent4">
                    <a:lumMod val="10000"/>
                  </a:schemeClr>
                </a:solidFill>
                <a:effectLst/>
                <a:latin typeface="Calibri" panose="020F0502020204030204" pitchFamily="34" charset="0"/>
                <a:cs typeface="Calibri" panose="020F0502020204030204" pitchFamily="34" charset="0"/>
              </a:defRPr>
            </a:lvl1pPr>
            <a:lvl2pPr marL="742950" indent="-285750">
              <a:lnSpc>
                <a:spcPct val="110000"/>
              </a:lnSpc>
              <a:spcBef>
                <a:spcPts val="800"/>
              </a:spcBef>
              <a:buClr>
                <a:srgbClr val="A50021"/>
              </a:buClr>
              <a:buFont typeface="Wingdings" panose="05000000000000000000" pitchFamily="2" charset="2"/>
              <a:buChar char="§"/>
              <a:defRPr sz="2200">
                <a:solidFill>
                  <a:schemeClr val="accent4">
                    <a:lumMod val="10000"/>
                  </a:schemeClr>
                </a:solidFill>
                <a:effectLst/>
                <a:latin typeface="Calibri" panose="020F0502020204030204" pitchFamily="34" charset="0"/>
                <a:cs typeface="Calibri" panose="020F0502020204030204" pitchFamily="34" charset="0"/>
              </a:defRPr>
            </a:lvl2pPr>
            <a:lvl3pPr>
              <a:lnSpc>
                <a:spcPct val="110000"/>
              </a:lnSpc>
              <a:spcBef>
                <a:spcPts val="800"/>
              </a:spcBef>
              <a:buClr>
                <a:srgbClr val="A50021"/>
              </a:buClr>
              <a:defRPr sz="2200">
                <a:solidFill>
                  <a:schemeClr val="accent4">
                    <a:lumMod val="10000"/>
                  </a:schemeClr>
                </a:solidFill>
                <a:effectLst/>
                <a:latin typeface="Calibri" panose="020F0502020204030204" pitchFamily="34" charset="0"/>
                <a:cs typeface="Calibri" panose="020F0502020204030204" pitchFamily="34" charset="0"/>
              </a:defRPr>
            </a:lvl3pPr>
            <a:lvl4pPr>
              <a:lnSpc>
                <a:spcPct val="110000"/>
              </a:lnSpc>
              <a:spcBef>
                <a:spcPts val="800"/>
              </a:spcBef>
              <a:buClr>
                <a:srgbClr val="A50021"/>
              </a:buClr>
              <a:defRPr sz="2200">
                <a:solidFill>
                  <a:schemeClr val="accent4">
                    <a:lumMod val="10000"/>
                  </a:schemeClr>
                </a:solidFill>
                <a:effectLst/>
                <a:latin typeface="Calibri" panose="020F0502020204030204" pitchFamily="34" charset="0"/>
                <a:cs typeface="Calibri" panose="020F0502020204030204" pitchFamily="34" charset="0"/>
              </a:defRPr>
            </a:lvl4pPr>
            <a:lvl5pPr>
              <a:lnSpc>
                <a:spcPct val="110000"/>
              </a:lnSpc>
              <a:spcBef>
                <a:spcPts val="800"/>
              </a:spcBef>
              <a:buClr>
                <a:srgbClr val="A50021"/>
              </a:buClr>
              <a:defRPr sz="2200">
                <a:solidFill>
                  <a:schemeClr val="accent4">
                    <a:lumMod val="10000"/>
                  </a:schemeClr>
                </a:solidFill>
                <a:effectLst/>
                <a:latin typeface="Calibri" panose="020F0502020204030204" pitchFamily="34" charset="0"/>
                <a:cs typeface="Calibri" panose="020F0502020204030204" pitchFamily="34" charset="0"/>
              </a:defRPr>
            </a:lvl5pPr>
          </a:lstStyle>
          <a:p>
            <a:pPr lvl="0"/>
            <a:r>
              <a:rPr lang="el-GR" dirty="0" smtClean="0"/>
              <a:t>Kλικ για επεξεργασία των στυλ του υποδείγματος</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Rectangle 4"/>
          <p:cNvSpPr>
            <a:spLocks noGrp="1" noChangeArrowheads="1"/>
          </p:cNvSpPr>
          <p:nvPr>
            <p:ph type="dt" sz="half" idx="10"/>
          </p:nvPr>
        </p:nvSpPr>
        <p:spPr>
          <a:ln/>
        </p:spPr>
        <p:txBody>
          <a:bodyPr/>
          <a:lstStyle>
            <a:lvl1pPr>
              <a:defRPr/>
            </a:lvl1pPr>
          </a:lstStyle>
          <a:p>
            <a:pPr>
              <a:defRPr/>
            </a:pPr>
            <a:endParaRPr lang="el-GR"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effectLst/>
              </a:defRPr>
            </a:lvl1pPr>
          </a:lstStyle>
          <a:p>
            <a:pPr>
              <a:defRPr/>
            </a:pPr>
            <a:fld id="{8198C6A6-8556-485F-81D9-A8F098D09877}" type="slidenum">
              <a:rPr lang="el-GR" smtClean="0"/>
              <a:pPr>
                <a:defRPr/>
              </a:pPr>
              <a:t>‹#›</a:t>
            </a:fld>
            <a:endParaRPr lang="el-GR" dirty="0"/>
          </a:p>
        </p:txBody>
      </p:sp>
      <p:sp>
        <p:nvSpPr>
          <p:cNvPr id="7" name="Line 43"/>
          <p:cNvSpPr>
            <a:spLocks noChangeShapeType="1"/>
          </p:cNvSpPr>
          <p:nvPr userDrawn="1"/>
        </p:nvSpPr>
        <p:spPr bwMode="auto">
          <a:xfrm>
            <a:off x="323528" y="1052736"/>
            <a:ext cx="85344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endParaRPr lang="el-GR" dirty="0">
              <a:solidFill>
                <a:srgbClr val="FFFFFF"/>
              </a:solidFill>
            </a:endParaRPr>
          </a:p>
        </p:txBody>
      </p:sp>
    </p:spTree>
    <p:extLst>
      <p:ext uri="{BB962C8B-B14F-4D97-AF65-F5344CB8AC3E}">
        <p14:creationId xmlns:p14="http://schemas.microsoft.com/office/powerpoint/2010/main" val="2165100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88639"/>
            <a:ext cx="8229600" cy="1090531"/>
          </a:xfrm>
        </p:spPr>
        <p:txBody>
          <a:bodyPr/>
          <a:lstStyle>
            <a:lvl1pPr>
              <a:defRPr sz="3600" b="1"/>
            </a:lvl1pPr>
          </a:lstStyle>
          <a:p>
            <a:r>
              <a:rPr lang="el-GR" smtClean="0"/>
              <a:t>Kλικ για επεξεργασία του τίτλου</a:t>
            </a:r>
            <a:endParaRPr lang="el-GR" dirty="0"/>
          </a:p>
        </p:txBody>
      </p:sp>
      <p:sp>
        <p:nvSpPr>
          <p:cNvPr id="3" name="2 - Θέση περιεχομένου"/>
          <p:cNvSpPr>
            <a:spLocks noGrp="1"/>
          </p:cNvSpPr>
          <p:nvPr>
            <p:ph idx="1"/>
          </p:nvPr>
        </p:nvSpPr>
        <p:spPr>
          <a:xfrm>
            <a:off x="457200" y="1556792"/>
            <a:ext cx="8229600" cy="4463008"/>
          </a:xfrm>
        </p:spPr>
        <p:txBody>
          <a:bodyPr/>
          <a:lstStyle>
            <a:lvl1pPr marL="342900" indent="-342900">
              <a:buClr>
                <a:srgbClr val="A50021"/>
              </a:buClr>
              <a:buFont typeface="Wingdings" panose="05000000000000000000" pitchFamily="2" charset="2"/>
              <a:buChar char="Ø"/>
              <a:defRPr sz="2200">
                <a:solidFill>
                  <a:schemeClr val="accent4">
                    <a:lumMod val="10000"/>
                  </a:schemeClr>
                </a:solidFill>
                <a:effectLst/>
                <a:latin typeface="Calibri" panose="020F0502020204030204" pitchFamily="34" charset="0"/>
                <a:cs typeface="Calibri" panose="020F0502020204030204" pitchFamily="34" charset="0"/>
              </a:defRPr>
            </a:lvl1pPr>
            <a:lvl2pPr marL="742950" indent="-285750">
              <a:buClr>
                <a:srgbClr val="A50021"/>
              </a:buClr>
              <a:buFont typeface="Wingdings" panose="05000000000000000000" pitchFamily="2" charset="2"/>
              <a:buChar char="§"/>
              <a:defRPr sz="2200">
                <a:solidFill>
                  <a:schemeClr val="accent4">
                    <a:lumMod val="10000"/>
                  </a:schemeClr>
                </a:solidFill>
                <a:effectLst/>
                <a:latin typeface="Calibri" panose="020F0502020204030204" pitchFamily="34" charset="0"/>
                <a:cs typeface="Calibri" panose="020F0502020204030204" pitchFamily="34" charset="0"/>
              </a:defRPr>
            </a:lvl2pPr>
            <a:lvl3pPr>
              <a:buClr>
                <a:srgbClr val="A50021"/>
              </a:buClr>
              <a:defRPr sz="2200">
                <a:solidFill>
                  <a:schemeClr val="accent4">
                    <a:lumMod val="10000"/>
                  </a:schemeClr>
                </a:solidFill>
                <a:effectLst/>
                <a:latin typeface="Calibri" panose="020F0502020204030204" pitchFamily="34" charset="0"/>
                <a:cs typeface="Calibri" panose="020F0502020204030204" pitchFamily="34" charset="0"/>
              </a:defRPr>
            </a:lvl3pPr>
            <a:lvl4pPr>
              <a:buClr>
                <a:srgbClr val="A50021"/>
              </a:buClr>
              <a:defRPr sz="2200">
                <a:solidFill>
                  <a:schemeClr val="accent4">
                    <a:lumMod val="10000"/>
                  </a:schemeClr>
                </a:solidFill>
                <a:effectLst/>
                <a:latin typeface="Calibri" panose="020F0502020204030204" pitchFamily="34" charset="0"/>
                <a:cs typeface="Calibri" panose="020F0502020204030204" pitchFamily="34" charset="0"/>
              </a:defRPr>
            </a:lvl4pPr>
            <a:lvl5pPr>
              <a:buClr>
                <a:srgbClr val="A50021"/>
              </a:buClr>
              <a:defRPr sz="2200">
                <a:solidFill>
                  <a:schemeClr val="accent4">
                    <a:lumMod val="10000"/>
                  </a:schemeClr>
                </a:solidFill>
                <a:effectLst/>
                <a:latin typeface="Calibri" panose="020F0502020204030204" pitchFamily="34" charset="0"/>
                <a:cs typeface="Calibri" panose="020F0502020204030204" pitchFamily="34" charset="0"/>
              </a:defRPr>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Rectangle 4"/>
          <p:cNvSpPr>
            <a:spLocks noGrp="1" noChangeArrowheads="1"/>
          </p:cNvSpPr>
          <p:nvPr>
            <p:ph type="dt" sz="half" idx="10"/>
          </p:nvPr>
        </p:nvSpPr>
        <p:spPr>
          <a:ln/>
        </p:spPr>
        <p:txBody>
          <a:bodyPr/>
          <a:lstStyle>
            <a:lvl1pPr>
              <a:defRPr/>
            </a:lvl1pPr>
          </a:lstStyle>
          <a:p>
            <a:pPr>
              <a:defRPr/>
            </a:pPr>
            <a:endParaRPr lang="el-GR"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effectLst/>
              </a:defRPr>
            </a:lvl1pPr>
          </a:lstStyle>
          <a:p>
            <a:pPr>
              <a:defRPr/>
            </a:pPr>
            <a:fld id="{8198C6A6-8556-485F-81D9-A8F098D09877}" type="slidenum">
              <a:rPr lang="el-GR" smtClean="0"/>
              <a:pPr>
                <a:defRPr/>
              </a:pPr>
              <a:t>‹#›</a:t>
            </a:fld>
            <a:endParaRPr lang="el-GR" dirty="0"/>
          </a:p>
        </p:txBody>
      </p:sp>
      <p:sp>
        <p:nvSpPr>
          <p:cNvPr id="7" name="Line 43"/>
          <p:cNvSpPr>
            <a:spLocks noChangeShapeType="1"/>
          </p:cNvSpPr>
          <p:nvPr userDrawn="1"/>
        </p:nvSpPr>
        <p:spPr bwMode="auto">
          <a:xfrm>
            <a:off x="323528" y="1322519"/>
            <a:ext cx="85344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endParaRPr lang="el-GR" dirty="0">
              <a:solidFill>
                <a:srgbClr val="FFFFFF"/>
              </a:solidFill>
            </a:endParaRPr>
          </a:p>
        </p:txBody>
      </p:sp>
    </p:spTree>
    <p:extLst>
      <p:ext uri="{BB962C8B-B14F-4D97-AF65-F5344CB8AC3E}">
        <p14:creationId xmlns:p14="http://schemas.microsoft.com/office/powerpoint/2010/main" val="250485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l-GR"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F4274A-3E1F-429B-93CD-83637C754FB2}" type="slidenum">
              <a:rPr lang="el-GR"/>
              <a:pPr>
                <a:defRPr/>
              </a:pPr>
              <a:t>‹#›</a:t>
            </a:fld>
            <a:endParaRPr lang="el-GR" dirty="0"/>
          </a:p>
        </p:txBody>
      </p:sp>
    </p:spTree>
    <p:extLst>
      <p:ext uri="{BB962C8B-B14F-4D97-AF65-F5344CB8AC3E}">
        <p14:creationId xmlns:p14="http://schemas.microsoft.com/office/powerpoint/2010/main" val="18951427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4207B58-808E-42F4-9881-88645C632675}" type="slidenum">
              <a:rPr lang="el-GR"/>
              <a:pPr>
                <a:defRPr/>
              </a:pPr>
              <a:t>‹#›</a:t>
            </a:fld>
            <a:endParaRPr lang="el-GR" dirty="0"/>
          </a:p>
        </p:txBody>
      </p:sp>
    </p:spTree>
    <p:extLst>
      <p:ext uri="{BB962C8B-B14F-4D97-AF65-F5344CB8AC3E}">
        <p14:creationId xmlns:p14="http://schemas.microsoft.com/office/powerpoint/2010/main" val="38806707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dirty="0">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l-GR" dirty="0">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DDCD191-6424-4621-81DE-459D13F2F860}" type="slidenum">
              <a:rPr lang="el-GR"/>
              <a:pPr>
                <a:defRPr/>
              </a:pPr>
              <a:t>‹#›</a:t>
            </a:fld>
            <a:endParaRPr lang="el-GR" dirty="0"/>
          </a:p>
        </p:txBody>
      </p:sp>
    </p:spTree>
    <p:extLst>
      <p:ext uri="{BB962C8B-B14F-4D97-AF65-F5344CB8AC3E}">
        <p14:creationId xmlns:p14="http://schemas.microsoft.com/office/powerpoint/2010/main" val="3854879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dirty="0">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l-GR" dirty="0">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F586E21-CE0C-477C-85B7-757B0DE2A1A3}" type="slidenum">
              <a:rPr lang="el-GR"/>
              <a:pPr>
                <a:defRPr/>
              </a:pPr>
              <a:t>‹#›</a:t>
            </a:fld>
            <a:endParaRPr lang="el-GR" dirty="0"/>
          </a:p>
        </p:txBody>
      </p:sp>
    </p:spTree>
    <p:extLst>
      <p:ext uri="{BB962C8B-B14F-4D97-AF65-F5344CB8AC3E}">
        <p14:creationId xmlns:p14="http://schemas.microsoft.com/office/powerpoint/2010/main" val="36183610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8D01522-B095-4E74-B527-DB930D27A770}" type="slidenum">
              <a:rPr lang="el-GR"/>
              <a:pPr>
                <a:defRPr/>
              </a:pPr>
              <a:t>‹#›</a:t>
            </a:fld>
            <a:endParaRPr lang="el-GR" dirty="0"/>
          </a:p>
        </p:txBody>
      </p:sp>
    </p:spTree>
    <p:extLst>
      <p:ext uri="{BB962C8B-B14F-4D97-AF65-F5344CB8AC3E}">
        <p14:creationId xmlns:p14="http://schemas.microsoft.com/office/powerpoint/2010/main" val="12410393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dirty="0" smtClean="0"/>
              <a:t>Κάντε κλικ στο εικονίδιο για να προσθέσετε μια εικόνα</a:t>
            </a: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46E543F-9972-498B-BAC0-66756E033BB3}" type="slidenum">
              <a:rPr lang="el-GR"/>
              <a:pPr>
                <a:defRPr/>
              </a:pPr>
              <a:t>‹#›</a:t>
            </a:fld>
            <a:endParaRPr lang="el-GR" dirty="0"/>
          </a:p>
        </p:txBody>
      </p:sp>
    </p:spTree>
    <p:extLst>
      <p:ext uri="{BB962C8B-B14F-4D97-AF65-F5344CB8AC3E}">
        <p14:creationId xmlns:p14="http://schemas.microsoft.com/office/powerpoint/2010/main" val="4035860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8D5C53-57CA-4069-AFD2-7C85A528B9DC}" type="slidenum">
              <a:rPr lang="el-GR"/>
              <a:pPr>
                <a:defRPr/>
              </a:pPr>
              <a:t>‹#›</a:t>
            </a:fld>
            <a:endParaRPr lang="el-GR" dirty="0"/>
          </a:p>
        </p:txBody>
      </p:sp>
    </p:spTree>
    <p:extLst>
      <p:ext uri="{BB962C8B-B14F-4D97-AF65-F5344CB8AC3E}">
        <p14:creationId xmlns:p14="http://schemas.microsoft.com/office/powerpoint/2010/main" val="5001818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Kλικ για επεξεργασία του τίτλου</a:t>
            </a:r>
            <a:endParaRPr lang="el-GR"/>
          </a:p>
        </p:txBody>
      </p:sp>
      <p:sp>
        <p:nvSpPr>
          <p:cNvPr id="3" name="Θέση ημερομηνίας 2"/>
          <p:cNvSpPr>
            <a:spLocks noGrp="1"/>
          </p:cNvSpPr>
          <p:nvPr>
            <p:ph type="dt" sz="half" idx="10"/>
          </p:nvPr>
        </p:nvSpPr>
        <p:spPr/>
        <p:txBody>
          <a:bodyPr/>
          <a:lstStyle/>
          <a:p>
            <a:pPr>
              <a:defRPr/>
            </a:pPr>
            <a:endParaRPr lang="el-GR" dirty="0">
              <a:solidFill>
                <a:srgbClr val="FFFFFF"/>
              </a:solidFill>
            </a:endParaRPr>
          </a:p>
        </p:txBody>
      </p:sp>
      <p:sp>
        <p:nvSpPr>
          <p:cNvPr id="4" name="Θέση υποσέλιδου 3"/>
          <p:cNvSpPr>
            <a:spLocks noGrp="1"/>
          </p:cNvSpPr>
          <p:nvPr>
            <p:ph type="ftr" sz="quarter" idx="11"/>
          </p:nvPr>
        </p:nvSpPr>
        <p:spPr/>
        <p:txBody>
          <a:bodyPr/>
          <a:lstStyle/>
          <a:p>
            <a:pPr>
              <a:defRPr/>
            </a:pPr>
            <a:endParaRPr lang="el-GR" dirty="0">
              <a:solidFill>
                <a:srgbClr val="FFFFFF"/>
              </a:solidFill>
            </a:endParaRPr>
          </a:p>
        </p:txBody>
      </p:sp>
      <p:sp>
        <p:nvSpPr>
          <p:cNvPr id="5" name="Θέση αριθμού διαφάνειας 4"/>
          <p:cNvSpPr>
            <a:spLocks noGrp="1"/>
          </p:cNvSpPr>
          <p:nvPr>
            <p:ph type="sldNum" sz="quarter" idx="12"/>
          </p:nvPr>
        </p:nvSpPr>
        <p:spPr/>
        <p:txBody>
          <a:bodyPr/>
          <a:lstStyle/>
          <a:p>
            <a:pPr>
              <a:defRPr/>
            </a:pPr>
            <a:fld id="{DDC0A718-727F-4B41-BB27-44FCE954EB78}" type="slidenum">
              <a:rPr lang="el-GR" smtClean="0"/>
              <a:pPr>
                <a:defRPr/>
              </a:pPr>
              <a:t>‹#›</a:t>
            </a:fld>
            <a:endParaRPr lang="el-GR" dirty="0"/>
          </a:p>
        </p:txBody>
      </p:sp>
    </p:spTree>
    <p:extLst>
      <p:ext uri="{BB962C8B-B14F-4D97-AF65-F5344CB8AC3E}">
        <p14:creationId xmlns:p14="http://schemas.microsoft.com/office/powerpoint/2010/main" val="11221992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92100"/>
            <a:ext cx="2057400" cy="5727700"/>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92100"/>
            <a:ext cx="6019800" cy="572770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2D035F-B9A4-46CB-98D6-3FAC25A8AB63}" type="slidenum">
              <a:rPr lang="el-GR"/>
              <a:pPr>
                <a:defRPr/>
              </a:pPr>
              <a:t>‹#›</a:t>
            </a:fld>
            <a:endParaRPr lang="el-GR" dirty="0"/>
          </a:p>
        </p:txBody>
      </p:sp>
    </p:spTree>
    <p:extLst>
      <p:ext uri="{BB962C8B-B14F-4D97-AF65-F5344CB8AC3E}">
        <p14:creationId xmlns:p14="http://schemas.microsoft.com/office/powerpoint/2010/main" val="1973801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92100"/>
            <a:ext cx="8229600" cy="1384300"/>
          </a:xfrm>
        </p:spPr>
        <p:txBody>
          <a:bodyPr/>
          <a:lstStyle/>
          <a:p>
            <a:r>
              <a:rPr lang="el-GR" smtClean="0"/>
              <a:t>Kλικ για επεξεργασία του τίτλου</a:t>
            </a:r>
            <a:endParaRPr lang="el-GR"/>
          </a:p>
        </p:txBody>
      </p:sp>
      <p:sp>
        <p:nvSpPr>
          <p:cNvPr id="3" name="2 - Θέση πίνακα"/>
          <p:cNvSpPr>
            <a:spLocks noGrp="1"/>
          </p:cNvSpPr>
          <p:nvPr>
            <p:ph type="tbl" idx="1"/>
          </p:nvPr>
        </p:nvSpPr>
        <p:spPr>
          <a:xfrm>
            <a:off x="457200" y="1905000"/>
            <a:ext cx="8229600" cy="4114800"/>
          </a:xfrm>
        </p:spPr>
        <p:txBody>
          <a:bodyPr/>
          <a:lstStyle/>
          <a:p>
            <a:pPr lvl="0"/>
            <a:r>
              <a:rPr lang="el-GR" noProof="0" dirty="0" smtClean="0"/>
              <a:t>Κάντε κλικ στο εικονίδιο για να προσθέσετε έναν πίνακα</a:t>
            </a:r>
          </a:p>
        </p:txBody>
      </p:sp>
      <p:sp>
        <p:nvSpPr>
          <p:cNvPr id="4" name="Rectangle 4"/>
          <p:cNvSpPr>
            <a:spLocks noGrp="1" noChangeArrowheads="1"/>
          </p:cNvSpPr>
          <p:nvPr>
            <p:ph type="dt" sz="half" idx="10"/>
          </p:nvPr>
        </p:nvSpPr>
        <p:spPr>
          <a:ln/>
        </p:spPr>
        <p:txBody>
          <a:bodyPr/>
          <a:lstStyle>
            <a:lvl1pPr>
              <a:defRPr/>
            </a:lvl1pPr>
          </a:lstStyle>
          <a:p>
            <a:pPr>
              <a:defRPr/>
            </a:pPr>
            <a:endParaRPr lang="el-GR"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6193FA-F154-4751-AE67-3038BDA3C1C7}" type="slidenum">
              <a:rPr lang="el-GR"/>
              <a:pPr>
                <a:defRPr/>
              </a:pPr>
              <a:t>‹#›</a:t>
            </a:fld>
            <a:endParaRPr lang="el-GR" dirty="0"/>
          </a:p>
        </p:txBody>
      </p:sp>
    </p:spTree>
    <p:extLst>
      <p:ext uri="{BB962C8B-B14F-4D97-AF65-F5344CB8AC3E}">
        <p14:creationId xmlns:p14="http://schemas.microsoft.com/office/powerpoint/2010/main" val="19666476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457200" y="292100"/>
            <a:ext cx="8229600" cy="57277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dirty="0">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l-GR" dirty="0">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13FB8F1-E99E-4B35-A2F6-AAA4A5788990}" type="slidenum">
              <a:rPr lang="el-GR"/>
              <a:pPr>
                <a:defRPr/>
              </a:pPr>
              <a:t>‹#›</a:t>
            </a:fld>
            <a:endParaRPr lang="el-GR" dirty="0"/>
          </a:p>
        </p:txBody>
      </p:sp>
    </p:spTree>
    <p:extLst>
      <p:ext uri="{BB962C8B-B14F-4D97-AF65-F5344CB8AC3E}">
        <p14:creationId xmlns:p14="http://schemas.microsoft.com/office/powerpoint/2010/main" val="20633294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92100"/>
            <a:ext cx="8229600" cy="13843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905000"/>
            <a:ext cx="40386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905000"/>
            <a:ext cx="40386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3AEDAB8-1772-4A76-A910-7FF9010558EB}" type="slidenum">
              <a:rPr lang="el-GR"/>
              <a:pPr>
                <a:defRPr/>
              </a:pPr>
              <a:t>‹#›</a:t>
            </a:fld>
            <a:endParaRPr lang="el-GR" dirty="0"/>
          </a:p>
        </p:txBody>
      </p:sp>
    </p:spTree>
    <p:extLst>
      <p:ext uri="{BB962C8B-B14F-4D97-AF65-F5344CB8AC3E}">
        <p14:creationId xmlns:p14="http://schemas.microsoft.com/office/powerpoint/2010/main" val="15505380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dirty="0">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l-GR" dirty="0">
              <a:solidFill>
                <a:srgbClr val="FFFFFF"/>
              </a:solidFill>
            </a:endParaRPr>
          </a:p>
        </p:txBody>
      </p:sp>
      <p:sp>
        <p:nvSpPr>
          <p:cNvPr id="5" name="Rectangle 6"/>
          <p:cNvSpPr>
            <a:spLocks noGrp="1" noChangeArrowheads="1"/>
          </p:cNvSpPr>
          <p:nvPr>
            <p:ph type="sldNum" sz="quarter" idx="12"/>
          </p:nvPr>
        </p:nvSpPr>
        <p:spPr>
          <a:xfrm>
            <a:off x="6876256" y="6237312"/>
            <a:ext cx="2133600" cy="476250"/>
          </a:xfrm>
          <a:ln/>
        </p:spPr>
        <p:txBody>
          <a:bodyPr/>
          <a:lstStyle>
            <a:lvl1pPr>
              <a:defRPr/>
            </a:lvl1pPr>
          </a:lstStyle>
          <a:p>
            <a:pPr>
              <a:defRPr/>
            </a:pPr>
            <a:fld id="{8E1E4C69-F127-4E0A-B5BA-8E15EBCF7F93}" type="slidenum">
              <a:rPr lang="el-GR"/>
              <a:pPr>
                <a:defRPr/>
              </a:pPr>
              <a:t>‹#›</a:t>
            </a:fld>
            <a:endParaRPr lang="el-GR" dirty="0"/>
          </a:p>
        </p:txBody>
      </p:sp>
    </p:spTree>
    <p:extLst>
      <p:ext uri="{BB962C8B-B14F-4D97-AF65-F5344CB8AC3E}">
        <p14:creationId xmlns:p14="http://schemas.microsoft.com/office/powerpoint/2010/main" val="11908763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0884433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4637644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478910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4400931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6009808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6763162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4768077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7321135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6606027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5458884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3348237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3288716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5175887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3491117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58390614"/>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4367546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59701769"/>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2271022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3936030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6287845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image" Target="../media/image1.jpe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theme" Target="../theme/theme2.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theme" Target="../theme/theme3.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theme" Target="../theme/theme4.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cstate="print">
            <a:lum/>
          </a:blip>
          <a:srcRect/>
          <a:tile tx="0" ty="0" sx="100000" sy="100000" flip="none" algn="tl"/>
        </a:blipFill>
        <a:effectLst/>
      </p:bgPr>
    </p:bg>
    <p:spTree>
      <p:nvGrpSpPr>
        <p:cNvPr id="1" name=""/>
        <p:cNvGrpSpPr/>
        <p:nvPr/>
      </p:nvGrpSpPr>
      <p:grpSpPr>
        <a:xfrm>
          <a:off x="0" y="0"/>
          <a:ext cx="0" cy="0"/>
          <a:chOff x="0" y="0"/>
          <a:chExt cx="0" cy="0"/>
        </a:xfrm>
      </p:grpSpPr>
      <p:sp>
        <p:nvSpPr>
          <p:cNvPr id="500738" name="Rectangle 2"/>
          <p:cNvSpPr>
            <a:spLocks noGrp="1" noChangeArrowheads="1"/>
          </p:cNvSpPr>
          <p:nvPr>
            <p:ph type="title"/>
          </p:nvPr>
        </p:nvSpPr>
        <p:spPr bwMode="auto">
          <a:xfrm>
            <a:off x="457200" y="188640"/>
            <a:ext cx="8229600" cy="936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dirty="0" smtClean="0"/>
              <a:t>Κάντε κλικ για επεξεργασία του τίτλου</a:t>
            </a:r>
          </a:p>
        </p:txBody>
      </p:sp>
      <p:sp>
        <p:nvSpPr>
          <p:cNvPr id="500739" name="Rectangle 3"/>
          <p:cNvSpPr>
            <a:spLocks noGrp="1" noChangeArrowheads="1"/>
          </p:cNvSpPr>
          <p:nvPr>
            <p:ph type="body" idx="1"/>
          </p:nvPr>
        </p:nvSpPr>
        <p:spPr bwMode="auto">
          <a:xfrm>
            <a:off x="457200" y="1340768"/>
            <a:ext cx="8229600" cy="46790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6D6D6D"/>
              </a:buClr>
              <a:buSzPct val="120000"/>
              <a:buFontTx/>
              <a:buChar char="•"/>
              <a:tabLst/>
              <a:defRPr/>
            </a:pPr>
            <a:r>
              <a:rPr kumimoji="0" lang="el-GR" sz="2200" b="0" i="0" u="none" strike="noStrike" kern="0" cap="none" spc="0" normalizeH="0" baseline="0" noProof="0" dirty="0" err="1" smtClean="0">
                <a:ln>
                  <a:noFill/>
                </a:ln>
                <a:solidFill>
                  <a:srgbClr val="FFFFFF"/>
                </a:solidFill>
                <a:effectLst>
                  <a:outerShdw blurRad="38100" dist="38100" dir="2700000" algn="tl">
                    <a:srgbClr val="000000"/>
                  </a:outerShdw>
                </a:effectLst>
                <a:uLnTx/>
                <a:uFillTx/>
                <a:latin typeface="+mn-lt"/>
              </a:rPr>
              <a:t>Kλικ</a:t>
            </a:r>
            <a:r>
              <a:rPr kumimoji="0" lang="el-GR" sz="2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rPr>
              <a:t> για επεξεργασία των στυλ του υποδείγματος</a:t>
            </a:r>
          </a:p>
          <a:p>
            <a:pPr marL="742950" marR="0" lvl="1" indent="-285750" algn="l" defTabSz="914400" rtl="0" eaLnBrk="0" fontAlgn="base" latinLnBrk="0" hangingPunct="0">
              <a:lnSpc>
                <a:spcPct val="100000"/>
              </a:lnSpc>
              <a:spcBef>
                <a:spcPct val="20000"/>
              </a:spcBef>
              <a:spcAft>
                <a:spcPct val="0"/>
              </a:spcAft>
              <a:buClrTx/>
              <a:buSzTx/>
              <a:buFont typeface="Tahoma" pitchFamily="34" charset="0"/>
              <a:buChar char="–"/>
              <a:tabLst/>
              <a:defRPr/>
            </a:pPr>
            <a:r>
              <a:rPr kumimoji="0" lang="el-GR" sz="2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rPr>
              <a:t>Δεύτερου επιπέδου</a:t>
            </a:r>
          </a:p>
          <a:p>
            <a:pPr marL="1143000" marR="0" lvl="2" indent="-228600" algn="l" defTabSz="914400" rtl="0" eaLnBrk="0" fontAlgn="base" latinLnBrk="0" hangingPunct="0">
              <a:lnSpc>
                <a:spcPct val="100000"/>
              </a:lnSpc>
              <a:spcBef>
                <a:spcPct val="20000"/>
              </a:spcBef>
              <a:spcAft>
                <a:spcPct val="0"/>
              </a:spcAft>
              <a:buClr>
                <a:srgbClr val="6D6D6D"/>
              </a:buClr>
              <a:buSzPct val="120000"/>
              <a:buFontTx/>
              <a:buChar char="•"/>
              <a:tabLst/>
              <a:defRPr/>
            </a:pPr>
            <a:r>
              <a:rPr kumimoji="0" lang="el-GR" sz="2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rPr>
              <a:t>Τρίτου επιπέδου</a:t>
            </a:r>
          </a:p>
          <a:p>
            <a:pPr marL="1600200" marR="0" lvl="3" indent="-228600" algn="l" defTabSz="914400" rtl="0" eaLnBrk="0" fontAlgn="base" latinLnBrk="0" hangingPunct="0">
              <a:lnSpc>
                <a:spcPct val="100000"/>
              </a:lnSpc>
              <a:spcBef>
                <a:spcPct val="20000"/>
              </a:spcBef>
              <a:spcAft>
                <a:spcPct val="0"/>
              </a:spcAft>
              <a:buClrTx/>
              <a:buSzTx/>
              <a:buFont typeface="Tahoma" pitchFamily="34" charset="0"/>
              <a:buChar char="–"/>
              <a:tabLst/>
              <a:defRPr/>
            </a:pPr>
            <a:r>
              <a:rPr kumimoji="0" lang="el-GR" sz="2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rPr>
              <a:t>Τέταρτου επιπέδου</a:t>
            </a:r>
          </a:p>
          <a:p>
            <a:pPr marL="2057400" marR="0" lvl="4" indent="-228600" algn="l" defTabSz="914400" rtl="0" eaLnBrk="0" fontAlgn="base" latinLnBrk="0" hangingPunct="0">
              <a:lnSpc>
                <a:spcPct val="100000"/>
              </a:lnSpc>
              <a:spcBef>
                <a:spcPct val="20000"/>
              </a:spcBef>
              <a:spcAft>
                <a:spcPct val="0"/>
              </a:spcAft>
              <a:buClr>
                <a:srgbClr val="6D6D6D"/>
              </a:buClr>
              <a:buSzPct val="80000"/>
              <a:buFont typeface="Wingdings" pitchFamily="2" charset="2"/>
              <a:buChar char="v"/>
              <a:tabLst/>
              <a:defRPr/>
            </a:pPr>
            <a:r>
              <a:rPr kumimoji="0" lang="el-GR" sz="2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rPr>
              <a:t>Πέμπτου επιπέδου</a:t>
            </a:r>
            <a:endParaRPr kumimoji="0" lang="el-GR" sz="2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mn-lt"/>
            </a:endParaRPr>
          </a:p>
        </p:txBody>
      </p:sp>
      <p:sp>
        <p:nvSpPr>
          <p:cNvPr id="5007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a:defRPr/>
            </a:pPr>
            <a:endParaRPr lang="el-GR" dirty="0">
              <a:solidFill>
                <a:srgbClr val="FFFFFF"/>
              </a:solidFill>
            </a:endParaRPr>
          </a:p>
        </p:txBody>
      </p:sp>
      <p:sp>
        <p:nvSpPr>
          <p:cNvPr id="5007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pPr>
              <a:defRPr/>
            </a:pPr>
            <a:endParaRPr lang="el-GR" dirty="0">
              <a:solidFill>
                <a:srgbClr val="FFFFFF"/>
              </a:solidFill>
            </a:endParaRPr>
          </a:p>
        </p:txBody>
      </p:sp>
      <p:sp>
        <p:nvSpPr>
          <p:cNvPr id="5007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rgbClr val="000000"/>
                </a:solidFill>
                <a:effectLst>
                  <a:outerShdw blurRad="38100" dist="38100" dir="2700000" algn="tl">
                    <a:srgbClr val="000000"/>
                  </a:outerShdw>
                </a:effectLst>
                <a:latin typeface="Arial" charset="0"/>
              </a:defRPr>
            </a:lvl1pPr>
          </a:lstStyle>
          <a:p>
            <a:pPr>
              <a:defRPr/>
            </a:pPr>
            <a:fld id="{DDC0A718-727F-4B41-BB27-44FCE954EB78}" type="slidenum">
              <a:rPr lang="el-GR" smtClean="0"/>
              <a:pPr>
                <a:defRPr/>
              </a:pPr>
              <a:t>‹#›</a:t>
            </a:fld>
            <a:endParaRPr lang="el-GR" dirty="0"/>
          </a:p>
        </p:txBody>
      </p:sp>
    </p:spTree>
    <p:extLst>
      <p:ext uri="{BB962C8B-B14F-4D97-AF65-F5344CB8AC3E}">
        <p14:creationId xmlns:p14="http://schemas.microsoft.com/office/powerpoint/2010/main" val="1046049446"/>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hf hdr="0" ftr="0" dt="0"/>
  <p:txStyles>
    <p:titleStyle>
      <a:lvl1pPr algn="ctr" rtl="0" eaLnBrk="1" fontAlgn="base" hangingPunct="1">
        <a:spcBef>
          <a:spcPct val="0"/>
        </a:spcBef>
        <a:spcAft>
          <a:spcPct val="0"/>
        </a:spcAft>
        <a:defRPr sz="3400">
          <a:solidFill>
            <a:srgbClr val="A50021"/>
          </a:solidFill>
          <a:effectLst>
            <a:outerShdw blurRad="38100" dist="38100" dir="2700000" algn="tl">
              <a:srgbClr val="000000"/>
            </a:outerShdw>
          </a:effectLst>
          <a:latin typeface="Arial Narrow" panose="020B0606020202030204" pitchFamily="34" charset="0"/>
          <a:ea typeface="+mj-ea"/>
          <a:cs typeface="+mj-cs"/>
        </a:defRPr>
      </a:lvl1pPr>
      <a:lvl2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marR="0" indent="-342900" algn="l" defTabSz="914400" rtl="0" eaLnBrk="1" fontAlgn="base" latinLnBrk="0" hangingPunct="1">
        <a:lnSpc>
          <a:spcPct val="100000"/>
        </a:lnSpc>
        <a:spcBef>
          <a:spcPct val="20000"/>
        </a:spcBef>
        <a:spcAft>
          <a:spcPct val="0"/>
        </a:spcAft>
        <a:buClr>
          <a:srgbClr val="6D6D6D"/>
        </a:buClr>
        <a:buSzPct val="120000"/>
        <a:buFontTx/>
        <a:buChar char="•"/>
        <a:tabLst/>
        <a:defRPr sz="2200">
          <a:solidFill>
            <a:schemeClr val="accent4">
              <a:lumMod val="10000"/>
            </a:schemeClr>
          </a:solidFill>
          <a:effectLst/>
          <a:latin typeface="+mn-lt"/>
          <a:ea typeface="+mn-ea"/>
          <a:cs typeface="+mn-cs"/>
        </a:defRPr>
      </a:lvl1pPr>
      <a:lvl2pPr marL="742950" marR="0" indent="-285750" algn="l" defTabSz="914400" rtl="0" eaLnBrk="1" fontAlgn="base" latinLnBrk="0" hangingPunct="1">
        <a:lnSpc>
          <a:spcPct val="100000"/>
        </a:lnSpc>
        <a:spcBef>
          <a:spcPct val="20000"/>
        </a:spcBef>
        <a:spcAft>
          <a:spcPct val="0"/>
        </a:spcAft>
        <a:buClrTx/>
        <a:buSzTx/>
        <a:buFont typeface="Tahoma" pitchFamily="34" charset="0"/>
        <a:buChar char="–"/>
        <a:tabLst/>
        <a:defRPr sz="2200">
          <a:solidFill>
            <a:schemeClr val="accent4">
              <a:lumMod val="10000"/>
            </a:schemeClr>
          </a:solidFill>
          <a:effectLst/>
          <a:latin typeface="+mn-lt"/>
        </a:defRPr>
      </a:lvl2pPr>
      <a:lvl3pPr marL="1143000" marR="0" indent="-228600" algn="l" defTabSz="914400" rtl="0" eaLnBrk="1" fontAlgn="base" latinLnBrk="0" hangingPunct="1">
        <a:lnSpc>
          <a:spcPct val="100000"/>
        </a:lnSpc>
        <a:spcBef>
          <a:spcPct val="20000"/>
        </a:spcBef>
        <a:spcAft>
          <a:spcPct val="0"/>
        </a:spcAft>
        <a:buClr>
          <a:srgbClr val="6D6D6D"/>
        </a:buClr>
        <a:buSzPct val="120000"/>
        <a:buFontTx/>
        <a:buChar char="•"/>
        <a:tabLst/>
        <a:defRPr sz="2200">
          <a:solidFill>
            <a:schemeClr val="accent4">
              <a:lumMod val="10000"/>
            </a:schemeClr>
          </a:solidFill>
          <a:effectLst/>
          <a:latin typeface="+mn-lt"/>
        </a:defRPr>
      </a:lvl3pPr>
      <a:lvl4pPr marL="1600200" marR="0" indent="-228600" algn="l" defTabSz="914400" rtl="0" eaLnBrk="1" fontAlgn="base" latinLnBrk="0" hangingPunct="1">
        <a:lnSpc>
          <a:spcPct val="100000"/>
        </a:lnSpc>
        <a:spcBef>
          <a:spcPct val="20000"/>
        </a:spcBef>
        <a:spcAft>
          <a:spcPct val="0"/>
        </a:spcAft>
        <a:buClrTx/>
        <a:buSzTx/>
        <a:buFont typeface="Tahoma" pitchFamily="34" charset="0"/>
        <a:buChar char="–"/>
        <a:tabLst/>
        <a:defRPr sz="2200">
          <a:solidFill>
            <a:schemeClr val="accent4">
              <a:lumMod val="10000"/>
            </a:schemeClr>
          </a:solidFill>
          <a:effectLst/>
          <a:latin typeface="+mn-lt"/>
        </a:defRPr>
      </a:lvl4pPr>
      <a:lvl5pPr marL="2057400" marR="0" indent="-228600" algn="l" defTabSz="914400" rtl="0" eaLnBrk="1" fontAlgn="base" latinLnBrk="0" hangingPunct="1">
        <a:lnSpc>
          <a:spcPct val="100000"/>
        </a:lnSpc>
        <a:spcBef>
          <a:spcPct val="20000"/>
        </a:spcBef>
        <a:spcAft>
          <a:spcPct val="0"/>
        </a:spcAft>
        <a:buClr>
          <a:srgbClr val="6D6D6D"/>
        </a:buClr>
        <a:buSzPct val="80000"/>
        <a:buFont typeface="Wingdings" pitchFamily="2" charset="2"/>
        <a:buChar char="v"/>
        <a:tabLst/>
        <a:defRPr sz="2200">
          <a:solidFill>
            <a:schemeClr val="accent4">
              <a:lumMod val="10000"/>
            </a:schemeClr>
          </a:solidFill>
          <a:effectLst/>
          <a:latin typeface="+mn-lt"/>
        </a:defRPr>
      </a:lvl5pPr>
      <a:lvl6pPr marL="25146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1106778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314936416"/>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http://www.salemorthopedic.com/docs/hip_resurfacing_brochure_hsb.jp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hyperlink" Target="http://www.su-medizintechnik.de/de/op_produkte/hueftendoprothetik/furlong/3.html" TargetMode="External"/><Relationship Id="rId3" Type="http://schemas.openxmlformats.org/officeDocument/2006/relationships/image" Target="../media/image10.png"/><Relationship Id="rId7"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hyperlink" Target="http://www.eorthopod.com/hemiarthroplasty-of-the-hip/topic/51" TargetMode="External"/><Relationship Id="rId5" Type="http://schemas.openxmlformats.org/officeDocument/2006/relationships/image" Target="../media/image11.jpeg"/><Relationship Id="rId4" Type="http://schemas.openxmlformats.org/officeDocument/2006/relationships/hyperlink" Target="http://openi.nlm.nih.gov/detailedresult.php?img=2739459_IJO-42-294-g005&amp;req=4"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hyperlink" Target="http://www.eorthopod.com/sites/default/files/images/hip_arthroplasty_uncemented01.jpg"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hyperlink" Target="http://www.altimed.by/uploads/userfiles/images/rom_28_40mm.jpg"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hyperlink" Target="http://andreacollo.files.wordpress.com/2012/07/axis_knee.png?w=176&amp;h=450"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hyperlink" Target="http://www.pt.ntu.edu.tw/hmchai/Kines04/KINlower/Hip.ht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hyperlink" Target="https://creativecommons.org/licenses/by-sa/3.0/deed.en" TargetMode="External"/><Relationship Id="rId5" Type="http://schemas.openxmlformats.org/officeDocument/2006/relationships/hyperlink" Target="http://commons.wikimedia.org/w/index.php?title=User:Addingrefs&amp;action=edit&amp;redlink=1" TargetMode="External"/><Relationship Id="rId4" Type="http://schemas.openxmlformats.org/officeDocument/2006/relationships/hyperlink" Target="http://commons.wikimedia.org/wiki/File:Coxa-valga-norma-vara-000.png"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ptjournal.apta.org/content/84/6/550/F1.expansion.html"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hyperlink" Target="http://www.iadms.org/associations/2991/files/TO1-Figure-9.jpg"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hyperlink" Target="http://www.gentili.net/thr/images/t350/027centerrotation.jp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hyperlink" Target="http://www.gentili.net/thr/images/t350/027centerrotation.jpg"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hyperlink" Target="https://www2.aofoundation.org/AOFileServerSurgery/MyPortalFiles?FilePath=/Surgery/en/_img/surgery/05-RedFix/31/2008/Arthro/31_Nr29_Arthroplasty_i605_540.gif"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hyperlink" Target="http://jbjs.org/content/jbjsam/90/3/506/F1.large.jpg?width=800&amp;height=600"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hyperlink" Target="http://jbjs.org/content/jbjsam/90/3/506/F1.large.jpg?width=800&amp;height=600"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hyperlink" Target="https://www2.aofoundation.org/AOFileServerSurgery/MyPortalFiles?FilePath=/Surgery/en/_img/surgery/05-RedFix/31/2008/Arthro/31_Nr29_Arthroplasty_i605_540.gif"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hyperlink" Target="http://openi.nlm.nih.gov/detailedresult.php?img=3196873_RERP2011-586412.002&amp;req=4"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hyperlink" Target="http://openi.nlm.nih.gov/detailedresult.php?img=3058188_11751_2011_104_Fig1_HTML&amp;req=4"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hyperlink" Target="http://openi.nlm.nih.gov/detailedresult.php?img=3058188_11751_2011_104_Fig1_HTML&amp;req=4"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hyperlink" Target="http://boneandspine.com/hip-biomechanics/"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12.xml"/><Relationship Id="rId5" Type="http://schemas.openxmlformats.org/officeDocument/2006/relationships/hyperlink" Target="http://creativecommons.org/licenses/by/3.0/cz/" TargetMode="External"/><Relationship Id="rId4" Type="http://schemas.openxmlformats.org/officeDocument/2006/relationships/hyperlink" Target="http://www.wikiskripta.eu/index.php/Trendelenburg%C5%AFv_p%C5%99%C3%ADznak"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hyperlink" Target="https://www2.aofoundation.org/AOFileServerSurgery/MyPortalFiles?FilePath=/Surgery/en/_img/surgery/04-Approaches/31/2008/Anterolat/31_Nr30_ApprAnterolat_3c_218.gif"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hyperlink" Target="https://www2.aofoundation.org/AOFileServerSurgery/MyPortalFiles?FilePath=/Surgery/en/_img/surgery/04-Approaches/31/2008/Anterolat/31_Nr30_ApprAnterolat_3c_218.gif"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hyperlink" Target="https://www2.aofoundation.org/AOFileServerSurgery/MyPortalFiles?FilePath=/Surgery/en/_img/surgery/04-Approaches/31/2008/LateralORIF/31_Nr52_Appr_Direct-lateral_3a_218.gif"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hyperlink" Target="https://www2.aofoundation.org/AOFileServerSurgery/MyPortalFiles?FilePath=/Surgery/en/_img/surgery/04-Approaches/31/2008/Posterolat/31_Nr4_Appr_postlat_3d_540.gi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hyperlink" Target="https://www2.aofoundation.org/AOFileServerSurgery/MyPortalFiles?FilePath=/Surgery/en/_img/surgery/04-Approaches/31/Big-Images/31-App-post3-540.gif"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hyperlink" Target="http://www.learningradiology.com/" TargetMode="External"/><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37.xml"/><Relationship Id="rId4" Type="http://schemas.openxmlformats.org/officeDocument/2006/relationships/image" Target="../media/image5.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45.xml"/><Relationship Id="rId1" Type="http://schemas.openxmlformats.org/officeDocument/2006/relationships/slideLayout" Target="../slideLayouts/slideLayout28.xml"/><Relationship Id="rId4" Type="http://schemas.openxmlformats.org/officeDocument/2006/relationships/image" Target="../media/image4.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s://www.aofoundation.org/Structure/Pages/default.aspx"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hyperlink" Target="http://orthoinfo.aaos.org/"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823770"/>
            <a:ext cx="9144000" cy="1911038"/>
          </a:xfrm>
        </p:spPr>
        <p:txBody>
          <a:bodyPr>
            <a:noAutofit/>
          </a:bodyPr>
          <a:lstStyle/>
          <a:p>
            <a:pPr lvl="1" algn="ctr"/>
            <a:r>
              <a:rPr lang="el-GR" sz="3600" b="1" dirty="0" smtClean="0">
                <a:solidFill>
                  <a:schemeClr val="tx1"/>
                </a:solidFill>
                <a:latin typeface="+mn-lt"/>
              </a:rPr>
              <a:t>Κλινική Άσκηση στη Φυσικοθεραπεία Μυοσκελετικών Κακώσεων και Παθήσεων</a:t>
            </a:r>
            <a:endParaRPr lang="el-GR" sz="3600" b="1" dirty="0">
              <a:solidFill>
                <a:schemeClr val="tx1"/>
              </a:solidFill>
              <a:latin typeface="+mn-lt"/>
            </a:endParaRPr>
          </a:p>
        </p:txBody>
      </p:sp>
      <p:sp>
        <p:nvSpPr>
          <p:cNvPr id="3" name="Υπότιτλος 2"/>
          <p:cNvSpPr>
            <a:spLocks noGrp="1"/>
          </p:cNvSpPr>
          <p:nvPr>
            <p:ph type="subTitle" idx="1"/>
          </p:nvPr>
        </p:nvSpPr>
        <p:spPr>
          <a:xfrm>
            <a:off x="359532" y="2420888"/>
            <a:ext cx="8424936" cy="1538057"/>
          </a:xfrm>
        </p:spPr>
        <p:txBody>
          <a:bodyPr>
            <a:normAutofit/>
          </a:bodyPr>
          <a:lstStyle/>
          <a:p>
            <a:pPr>
              <a:spcBef>
                <a:spcPts val="0"/>
              </a:spcBef>
              <a:spcAft>
                <a:spcPts val="1200"/>
              </a:spcAft>
            </a:pPr>
            <a:r>
              <a:rPr lang="el-GR" sz="2400" b="1" dirty="0" smtClean="0"/>
              <a:t>Ενότητα 2</a:t>
            </a:r>
            <a:r>
              <a:rPr lang="el-GR" sz="2400" dirty="0"/>
              <a:t>: Αρθροπλαστική Ισχίου: Ενδείξεις, Αντενδείξεις, Χειρουργικές </a:t>
            </a:r>
            <a:r>
              <a:rPr lang="el-GR" sz="2400" dirty="0" smtClean="0"/>
              <a:t>Τεχνικές. </a:t>
            </a:r>
            <a:r>
              <a:rPr lang="el-GR" sz="2400" dirty="0"/>
              <a:t>Στοιχεία Εμβιομηχανικής</a:t>
            </a:r>
            <a:endParaRPr lang="en-US" sz="2400" dirty="0" smtClean="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267744" y="3441774"/>
            <a:ext cx="4860033" cy="923330"/>
          </a:xfrm>
          <a:prstGeom prst="rect">
            <a:avLst/>
          </a:prstGeom>
          <a:noFill/>
        </p:spPr>
        <p:txBody>
          <a:bodyPr wrap="square" rtlCol="0">
            <a:spAutoFit/>
          </a:bodyPr>
          <a:lstStyle/>
          <a:p>
            <a:r>
              <a:rPr lang="el-GR" b="1" dirty="0" smtClean="0">
                <a:solidFill>
                  <a:prstClr val="black"/>
                </a:solidFill>
                <a:latin typeface="+mn-lt"/>
              </a:rPr>
              <a:t>Δρ.</a:t>
            </a:r>
            <a:r>
              <a:rPr lang="el-GR" dirty="0" smtClean="0">
                <a:solidFill>
                  <a:prstClr val="black"/>
                </a:solidFill>
                <a:latin typeface="+mn-lt"/>
              </a:rPr>
              <a:t> </a:t>
            </a:r>
            <a:r>
              <a:rPr lang="el-GR" b="1" dirty="0" smtClean="0">
                <a:solidFill>
                  <a:prstClr val="black"/>
                </a:solidFill>
                <a:latin typeface="+mn-lt"/>
              </a:rPr>
              <a:t>Γεώργιος Παπαθανασίου,</a:t>
            </a:r>
            <a:r>
              <a:rPr lang="el-GR" dirty="0" smtClean="0">
                <a:solidFill>
                  <a:prstClr val="black"/>
                </a:solidFill>
                <a:latin typeface="+mn-lt"/>
              </a:rPr>
              <a:t> ΦΘ, </a:t>
            </a:r>
            <a:r>
              <a:rPr lang="en-US" dirty="0" smtClean="0">
                <a:solidFill>
                  <a:prstClr val="black"/>
                </a:solidFill>
                <a:latin typeface="+mn-lt"/>
              </a:rPr>
              <a:t>MSc, PhD</a:t>
            </a:r>
            <a:endParaRPr lang="el-GR" dirty="0" smtClean="0">
              <a:solidFill>
                <a:prstClr val="black"/>
              </a:solidFill>
              <a:latin typeface="+mn-lt"/>
            </a:endParaRPr>
          </a:p>
          <a:p>
            <a:r>
              <a:rPr lang="el-GR" dirty="0" smtClean="0">
                <a:solidFill>
                  <a:prstClr val="black"/>
                </a:solidFill>
                <a:latin typeface="+mn-lt"/>
              </a:rPr>
              <a:t>Αναπληρωτής Καθηγητής</a:t>
            </a:r>
          </a:p>
          <a:p>
            <a:r>
              <a:rPr lang="el-GR" dirty="0" smtClean="0">
                <a:solidFill>
                  <a:prstClr val="black"/>
                </a:solidFill>
                <a:latin typeface="+mn-lt"/>
              </a:rPr>
              <a:t>Τμήμα Φυσικοθεραπείας – ΤΕΙ Αθήνας</a:t>
            </a:r>
          </a:p>
        </p:txBody>
      </p:sp>
      <p:sp>
        <p:nvSpPr>
          <p:cNvPr id="14" name="TextBox 3"/>
          <p:cNvSpPr txBox="1"/>
          <p:nvPr/>
        </p:nvSpPr>
        <p:spPr>
          <a:xfrm>
            <a:off x="4860033" y="4377878"/>
            <a:ext cx="4211960" cy="923330"/>
          </a:xfrm>
          <a:prstGeom prst="rect">
            <a:avLst/>
          </a:prstGeom>
          <a:noFill/>
        </p:spPr>
        <p:txBody>
          <a:bodyPr wrap="square" rtlCol="0">
            <a:spAutoFit/>
          </a:bodyPr>
          <a:lstStyle/>
          <a:p>
            <a:r>
              <a:rPr lang="el-GR" b="1" dirty="0" smtClean="0">
                <a:solidFill>
                  <a:prstClr val="black"/>
                </a:solidFill>
                <a:latin typeface="+mn-lt"/>
              </a:rPr>
              <a:t>Σοφία Στάση, </a:t>
            </a:r>
            <a:r>
              <a:rPr lang="el-GR" dirty="0" smtClean="0">
                <a:solidFill>
                  <a:prstClr val="black"/>
                </a:solidFill>
                <a:latin typeface="+mn-lt"/>
              </a:rPr>
              <a:t>ΦΘ</a:t>
            </a:r>
            <a:r>
              <a:rPr lang="el-GR" b="1" dirty="0" smtClean="0">
                <a:solidFill>
                  <a:prstClr val="black"/>
                </a:solidFill>
                <a:latin typeface="+mn-lt"/>
              </a:rPr>
              <a:t>,</a:t>
            </a:r>
            <a:r>
              <a:rPr lang="el-GR" dirty="0" smtClean="0">
                <a:solidFill>
                  <a:prstClr val="black"/>
                </a:solidFill>
                <a:latin typeface="+mn-lt"/>
              </a:rPr>
              <a:t> </a:t>
            </a:r>
            <a:r>
              <a:rPr lang="en-US" dirty="0" smtClean="0">
                <a:solidFill>
                  <a:prstClr val="black"/>
                </a:solidFill>
                <a:latin typeface="+mn-lt"/>
              </a:rPr>
              <a:t>MSc</a:t>
            </a:r>
            <a:endParaRPr lang="el-GR" dirty="0" smtClean="0">
              <a:solidFill>
                <a:prstClr val="black"/>
              </a:solidFill>
              <a:latin typeface="+mn-lt"/>
            </a:endParaRPr>
          </a:p>
          <a:p>
            <a:r>
              <a:rPr lang="el-GR" dirty="0" smtClean="0">
                <a:solidFill>
                  <a:prstClr val="black"/>
                </a:solidFill>
                <a:latin typeface="+mn-lt"/>
              </a:rPr>
              <a:t>Εργαστηριακή Συνεργάτης</a:t>
            </a:r>
          </a:p>
          <a:p>
            <a:r>
              <a:rPr lang="el-GR" dirty="0" smtClean="0">
                <a:solidFill>
                  <a:prstClr val="black"/>
                </a:solidFill>
                <a:latin typeface="+mn-lt"/>
              </a:rPr>
              <a:t>Τμήμα Φυσικοθεραπείας – ΤΕΙ Αθήνας</a:t>
            </a:r>
          </a:p>
        </p:txBody>
      </p:sp>
      <p:sp>
        <p:nvSpPr>
          <p:cNvPr id="15" name="TextBox 3"/>
          <p:cNvSpPr txBox="1"/>
          <p:nvPr/>
        </p:nvSpPr>
        <p:spPr>
          <a:xfrm>
            <a:off x="1043608" y="4377878"/>
            <a:ext cx="3538749" cy="923330"/>
          </a:xfrm>
          <a:prstGeom prst="rect">
            <a:avLst/>
          </a:prstGeom>
          <a:noFill/>
        </p:spPr>
        <p:txBody>
          <a:bodyPr wrap="square" rtlCol="0">
            <a:spAutoFit/>
          </a:bodyPr>
          <a:lstStyle/>
          <a:p>
            <a:r>
              <a:rPr lang="el-GR" b="1" dirty="0" smtClean="0">
                <a:solidFill>
                  <a:prstClr val="black"/>
                </a:solidFill>
                <a:latin typeface="+mn-lt"/>
              </a:rPr>
              <a:t>Λέων Οικονόμου, </a:t>
            </a:r>
            <a:r>
              <a:rPr lang="el-GR" dirty="0" smtClean="0">
                <a:solidFill>
                  <a:prstClr val="black"/>
                </a:solidFill>
                <a:latin typeface="+mn-lt"/>
              </a:rPr>
              <a:t>ΦΘ</a:t>
            </a:r>
            <a:r>
              <a:rPr lang="el-GR" b="1" dirty="0" smtClean="0">
                <a:solidFill>
                  <a:prstClr val="black"/>
                </a:solidFill>
                <a:latin typeface="+mn-lt"/>
              </a:rPr>
              <a:t>, </a:t>
            </a:r>
            <a:r>
              <a:rPr lang="el-GR" dirty="0" smtClean="0">
                <a:solidFill>
                  <a:prstClr val="black"/>
                </a:solidFill>
                <a:latin typeface="+mn-lt"/>
              </a:rPr>
              <a:t>Ιατρός</a:t>
            </a:r>
          </a:p>
          <a:p>
            <a:r>
              <a:rPr lang="el-GR" dirty="0" smtClean="0">
                <a:solidFill>
                  <a:prstClr val="black"/>
                </a:solidFill>
                <a:latin typeface="+mn-lt"/>
              </a:rPr>
              <a:t>Ειδικευόμενος Χειρουργικής Ορθοπαιδικής και Τραυματολογίας </a:t>
            </a:r>
          </a:p>
        </p:txBody>
      </p:sp>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260648"/>
            <a:ext cx="8229600" cy="864096"/>
          </a:xfrm>
        </p:spPr>
        <p:txBody>
          <a:bodyPr/>
          <a:lstStyle/>
          <a:p>
            <a:r>
              <a:rPr lang="el-GR" dirty="0" smtClean="0">
                <a:effectLst>
                  <a:outerShdw blurRad="38100" dist="38100" dir="2700000" algn="tl">
                    <a:srgbClr val="000000">
                      <a:alpha val="43137"/>
                    </a:srgbClr>
                  </a:outerShdw>
                </a:effectLst>
              </a:rPr>
              <a:t>Αρθροπλαστική του Ισχίου - Τύποι</a:t>
            </a:r>
            <a:r>
              <a:rPr lang="el-GR" altLang="el-GR" baseline="-16000" dirty="0" smtClean="0">
                <a:effectLst>
                  <a:outerShdw blurRad="38100" dist="38100" dir="2700000" algn="tl">
                    <a:srgbClr val="000000">
                      <a:alpha val="43137"/>
                    </a:srgbClr>
                  </a:outerShdw>
                </a:effectLst>
              </a:rPr>
              <a:t> [2/2] </a:t>
            </a:r>
            <a:endParaRPr lang="el-GR" dirty="0">
              <a:effectLst>
                <a:outerShdw blurRad="38100" dist="38100" dir="2700000" algn="tl">
                  <a:srgbClr val="000000">
                    <a:alpha val="43137"/>
                  </a:srgbClr>
                </a:outerShdw>
              </a:effectLst>
            </a:endParaRPr>
          </a:p>
        </p:txBody>
      </p:sp>
      <p:sp>
        <p:nvSpPr>
          <p:cNvPr id="4" name="3 - Θέση αριθμού διαφάνειας"/>
          <p:cNvSpPr>
            <a:spLocks noGrp="1"/>
          </p:cNvSpPr>
          <p:nvPr>
            <p:ph type="sldNum" sz="quarter" idx="12"/>
          </p:nvPr>
        </p:nvSpPr>
        <p:spPr>
          <a:xfrm>
            <a:off x="8748464" y="6245225"/>
            <a:ext cx="288032" cy="476250"/>
          </a:xfrm>
        </p:spPr>
        <p:txBody>
          <a:bodyPr/>
          <a:lstStyle/>
          <a:p>
            <a:pPr>
              <a:defRPr/>
            </a:pPr>
            <a:fld id="{8198C6A6-8556-485F-81D9-A8F098D09877}" type="slidenum">
              <a:rPr lang="el-GR" smtClean="0"/>
              <a:pPr>
                <a:defRPr/>
              </a:pPr>
              <a:t>9</a:t>
            </a:fld>
            <a:endParaRPr lang="el-GR" dirty="0"/>
          </a:p>
        </p:txBody>
      </p:sp>
      <p:pic>
        <p:nvPicPr>
          <p:cNvPr id="28674" name="Picture 2"/>
          <p:cNvPicPr>
            <a:picLocks noChangeAspect="1" noChangeArrowheads="1"/>
          </p:cNvPicPr>
          <p:nvPr/>
        </p:nvPicPr>
        <p:blipFill>
          <a:blip r:embed="rId3" cstate="print"/>
          <a:srcRect t="20242" r="38895"/>
          <a:stretch>
            <a:fillRect/>
          </a:stretch>
        </p:blipFill>
        <p:spPr bwMode="auto">
          <a:xfrm>
            <a:off x="5907592" y="1340768"/>
            <a:ext cx="2984888" cy="5040560"/>
          </a:xfrm>
          <a:prstGeom prst="rect">
            <a:avLst/>
          </a:prstGeom>
          <a:ln w="38100" cap="sq" cmpd="thickThin">
            <a:solidFill>
              <a:srgbClr val="000000"/>
            </a:solidFill>
            <a:prstDash val="solid"/>
            <a:miter lim="800000"/>
          </a:ln>
          <a:effectLst/>
        </p:spPr>
      </p:pic>
      <p:sp>
        <p:nvSpPr>
          <p:cNvPr id="10" name="9 - Θέση περιεχομένου"/>
          <p:cNvSpPr>
            <a:spLocks noGrp="1"/>
          </p:cNvSpPr>
          <p:nvPr>
            <p:ph idx="1"/>
          </p:nvPr>
        </p:nvSpPr>
        <p:spPr>
          <a:xfrm>
            <a:off x="144016" y="1124744"/>
            <a:ext cx="5868144" cy="5616624"/>
          </a:xfrm>
        </p:spPr>
        <p:txBody>
          <a:bodyPr/>
          <a:lstStyle/>
          <a:p>
            <a:pPr>
              <a:lnSpc>
                <a:spcPct val="100000"/>
              </a:lnSpc>
              <a:spcBef>
                <a:spcPts val="600"/>
              </a:spcBef>
              <a:buFont typeface="Wingdings" pitchFamily="2" charset="2"/>
              <a:buChar char="§"/>
            </a:pPr>
            <a:r>
              <a:rPr lang="el-GR" dirty="0" smtClean="0">
                <a:solidFill>
                  <a:srgbClr val="000000"/>
                </a:solidFill>
              </a:rPr>
              <a:t>Στην ολική αρθροπλαστική επιφανείας</a:t>
            </a:r>
            <a:r>
              <a:rPr lang="en-US" dirty="0" smtClean="0">
                <a:solidFill>
                  <a:srgbClr val="000000"/>
                </a:solidFill>
              </a:rPr>
              <a:t> </a:t>
            </a:r>
            <a:r>
              <a:rPr lang="el-GR" dirty="0" smtClean="0"/>
              <a:t>αντικαθιστώνται οι αρθρικές επιφάνειες της άρθρωσης του ισχίου και η αφαίρεση οστού είναι πολύ μικρότερη, σε σύγκριση με μία κλασσική αρθροπλαστική. Η διαδικασία συνίσταται στην τοποθέτηση ενός κοίλου μεταλλικού καλύμματος κοβαλτίου-χρωμίου πάνω στην κεφαλή του μηριαίου</a:t>
            </a:r>
            <a:r>
              <a:rPr lang="en-US" dirty="0" smtClean="0"/>
              <a:t>,</a:t>
            </a:r>
            <a:r>
              <a:rPr lang="el-GR" dirty="0" smtClean="0"/>
              <a:t> με ενσωματωμένη καρφίδα στερέωσης, ενώ ένα μεταλλικό κυπέλιο (παρόμοιο με αυτό που χρησιμοποιείται σε κλασσική ΟΑΙ) τοποθετείται εντός της κοτύλης.</a:t>
            </a:r>
          </a:p>
          <a:p>
            <a:pPr marL="0" indent="0">
              <a:lnSpc>
                <a:spcPct val="100000"/>
              </a:lnSpc>
              <a:spcBef>
                <a:spcPts val="600"/>
              </a:spcBef>
              <a:buNone/>
            </a:pPr>
            <a:r>
              <a:rPr lang="el-GR" b="1" dirty="0" smtClean="0"/>
              <a:t>Παρατήρηση: </a:t>
            </a:r>
            <a:r>
              <a:rPr lang="el-GR" dirty="0" smtClean="0"/>
              <a:t>Η αρθροπλαστική επιφανείας χρησιμοποιείται ως μια εναλλακτική λύση της κλασσικής ολικής αρθροπλαστικής και προτιμάται για ασθενείς νεώτερους των 65 ετών.</a:t>
            </a:r>
            <a:endParaRPr lang="el-GR" dirty="0" smtClean="0">
              <a:solidFill>
                <a:srgbClr val="000000"/>
              </a:solidFill>
            </a:endParaRPr>
          </a:p>
        </p:txBody>
      </p:sp>
      <p:sp>
        <p:nvSpPr>
          <p:cNvPr id="3" name="Ορθογώνιο 2"/>
          <p:cNvSpPr/>
          <p:nvPr/>
        </p:nvSpPr>
        <p:spPr>
          <a:xfrm>
            <a:off x="6499936" y="6453335"/>
            <a:ext cx="1800200" cy="276999"/>
          </a:xfrm>
          <a:prstGeom prst="rect">
            <a:avLst/>
          </a:prstGeom>
        </p:spPr>
        <p:txBody>
          <a:bodyPr wrap="square">
            <a:spAutoFit/>
          </a:bodyPr>
          <a:lstStyle/>
          <a:p>
            <a:pPr eaLnBrk="0" hangingPunct="0">
              <a:spcBef>
                <a:spcPct val="30000"/>
              </a:spcBef>
              <a:defRPr/>
            </a:pPr>
            <a:r>
              <a:rPr lang="el-GR" sz="1200" i="1" dirty="0">
                <a:solidFill>
                  <a:srgbClr val="808080"/>
                </a:solidFill>
                <a:latin typeface="Calibri" panose="020F0502020204030204" pitchFamily="34" charset="0"/>
                <a:sym typeface="Wingdings"/>
              </a:rPr>
              <a:t> </a:t>
            </a:r>
            <a:r>
              <a:rPr lang="en-US" sz="1200" i="1" dirty="0" smtClean="0">
                <a:solidFill>
                  <a:srgbClr val="808080"/>
                </a:solidFill>
                <a:latin typeface="Calibri" panose="020F0502020204030204" pitchFamily="34" charset="0"/>
                <a:sym typeface="Wingdings"/>
              </a:rPr>
              <a:t> </a:t>
            </a:r>
            <a:r>
              <a:rPr lang="en-US" sz="1200" dirty="0" smtClean="0">
                <a:solidFill>
                  <a:schemeClr val="accent4">
                    <a:lumMod val="50000"/>
                  </a:schemeClr>
                </a:solidFill>
                <a:latin typeface="Calibri" panose="020F0502020204030204" pitchFamily="34" charset="0"/>
                <a:hlinkClick r:id="rId4"/>
              </a:rPr>
              <a:t>salemorthopedic.com</a:t>
            </a:r>
            <a:endParaRPr lang="el-GR" sz="1200" dirty="0">
              <a:solidFill>
                <a:schemeClr val="accent4">
                  <a:lumMod val="50000"/>
                </a:schemeClr>
              </a:solidFill>
              <a:latin typeface="Calibri" panose="020F0502020204030204" pitchFamily="34" charset="0"/>
            </a:endParaRPr>
          </a:p>
        </p:txBody>
      </p:sp>
    </p:spTree>
    <p:extLst>
      <p:ext uri="{BB962C8B-B14F-4D97-AF65-F5344CB8AC3E}">
        <p14:creationId xmlns:p14="http://schemas.microsoft.com/office/powerpoint/2010/main" val="42620697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79512" y="1412776"/>
            <a:ext cx="8640960" cy="2520280"/>
          </a:xfrm>
        </p:spPr>
        <p:txBody>
          <a:bodyPr/>
          <a:lstStyle/>
          <a:p>
            <a:pPr marL="357188" lvl="1" indent="-357188">
              <a:buSzPct val="90000"/>
              <a:buFont typeface="Wingdings" pitchFamily="2" charset="2"/>
              <a:buChar char="Ø"/>
              <a:defRPr/>
            </a:pPr>
            <a:r>
              <a:rPr lang="el-GR" altLang="el-GR" kern="1200" dirty="0" smtClean="0">
                <a:solidFill>
                  <a:srgbClr val="000000"/>
                </a:solidFill>
              </a:rPr>
              <a:t>Η </a:t>
            </a:r>
            <a:r>
              <a:rPr lang="el-GR" dirty="0" smtClean="0"/>
              <a:t>συνηθέστερη επιλογή </a:t>
            </a:r>
            <a:r>
              <a:rPr lang="el-GR" altLang="el-GR" kern="1200" dirty="0" smtClean="0">
                <a:solidFill>
                  <a:srgbClr val="000000"/>
                </a:solidFill>
              </a:rPr>
              <a:t>στις κοτυλιαίες προθέσεις είναι η τοποθέτηση -</a:t>
            </a:r>
            <a:r>
              <a:rPr lang="el-GR" dirty="0" smtClean="0"/>
              <a:t>χωρίς τσιμέντο- ημισφαιρικού </a:t>
            </a:r>
            <a:r>
              <a:rPr lang="el-GR" altLang="el-GR" kern="1200" dirty="0" smtClean="0">
                <a:solidFill>
                  <a:srgbClr val="000000"/>
                </a:solidFill>
              </a:rPr>
              <a:t>κυπελίου με </a:t>
            </a:r>
            <a:r>
              <a:rPr lang="el-GR" altLang="el-GR" dirty="0" smtClean="0"/>
              <a:t>π</a:t>
            </a:r>
            <a:r>
              <a:rPr lang="el-GR" dirty="0" smtClean="0"/>
              <a:t>ορώδη επικάλυψη </a:t>
            </a:r>
            <a:r>
              <a:rPr lang="el-GR" altLang="el-GR" dirty="0" smtClean="0">
                <a:solidFill>
                  <a:srgbClr val="000000"/>
                </a:solidFill>
              </a:rPr>
              <a:t>ή,</a:t>
            </a:r>
            <a:r>
              <a:rPr lang="en-US" altLang="el-GR" dirty="0" smtClean="0">
                <a:solidFill>
                  <a:srgbClr val="000000"/>
                </a:solidFill>
              </a:rPr>
              <a:t> </a:t>
            </a:r>
            <a:r>
              <a:rPr lang="el-GR" altLang="el-GR" dirty="0" smtClean="0">
                <a:solidFill>
                  <a:srgbClr val="000000"/>
                </a:solidFill>
              </a:rPr>
              <a:t>λιγότερο συχνά, </a:t>
            </a:r>
            <a:r>
              <a:rPr lang="el-GR" altLang="el-GR" kern="1200" dirty="0" smtClean="0">
                <a:solidFill>
                  <a:srgbClr val="000000"/>
                </a:solidFill>
              </a:rPr>
              <a:t>η τοποθέτηση -</a:t>
            </a:r>
            <a:r>
              <a:rPr lang="el-GR" altLang="el-GR" dirty="0" smtClean="0"/>
              <a:t>με</a:t>
            </a:r>
            <a:r>
              <a:rPr lang="el-GR" dirty="0" smtClean="0"/>
              <a:t> τσιμέντο- κυπελίου με </a:t>
            </a:r>
            <a:r>
              <a:rPr lang="el-GR" altLang="el-GR" dirty="0" smtClean="0">
                <a:solidFill>
                  <a:srgbClr val="000000"/>
                </a:solidFill>
              </a:rPr>
              <a:t>μεταλλικό περίβλημα.  </a:t>
            </a:r>
          </a:p>
          <a:p>
            <a:pPr marL="357188" lvl="1" indent="-357188">
              <a:buSzPct val="90000"/>
              <a:buFont typeface="Wingdings" pitchFamily="2" charset="2"/>
              <a:buChar char="Ø"/>
              <a:defRPr/>
            </a:pPr>
            <a:r>
              <a:rPr lang="el-GR" altLang="el-GR" dirty="0" smtClean="0">
                <a:solidFill>
                  <a:srgbClr val="000000"/>
                </a:solidFill>
              </a:rPr>
              <a:t>Το εσωτερικό του κυπελίου είναι από πολυαιθυλένιο (</a:t>
            </a:r>
            <a:r>
              <a:rPr lang="en-US" kern="1200" dirty="0" smtClean="0">
                <a:solidFill>
                  <a:srgbClr val="000000"/>
                </a:solidFill>
              </a:rPr>
              <a:t>highly cross-linked polyethylene</a:t>
            </a:r>
            <a:r>
              <a:rPr lang="el-GR" altLang="el-GR" dirty="0" smtClean="0">
                <a:solidFill>
                  <a:srgbClr val="000000"/>
                </a:solidFill>
              </a:rPr>
              <a:t>)</a:t>
            </a:r>
            <a:r>
              <a:rPr lang="en-US" altLang="el-GR" dirty="0" smtClean="0">
                <a:solidFill>
                  <a:srgbClr val="000000"/>
                </a:solidFill>
              </a:rPr>
              <a:t>.</a:t>
            </a:r>
            <a:endParaRPr lang="el-GR" dirty="0"/>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10</a:t>
            </a:fld>
            <a:endParaRPr lang="el-GR" dirty="0"/>
          </a:p>
        </p:txBody>
      </p:sp>
      <p:sp>
        <p:nvSpPr>
          <p:cNvPr id="5" name="1 - Τίτλος"/>
          <p:cNvSpPr>
            <a:spLocks noGrp="1"/>
          </p:cNvSpPr>
          <p:nvPr>
            <p:ph type="title"/>
          </p:nvPr>
        </p:nvSpPr>
        <p:spPr/>
        <p:txBody>
          <a:bodyPr/>
          <a:lstStyle/>
          <a:p>
            <a:r>
              <a:rPr lang="el-GR" dirty="0" smtClean="0">
                <a:effectLst>
                  <a:outerShdw blurRad="38100" dist="38100" dir="2700000" algn="tl">
                    <a:srgbClr val="000000">
                      <a:alpha val="43137"/>
                    </a:srgbClr>
                  </a:outerShdw>
                </a:effectLst>
              </a:rPr>
              <a:t>Κοτυλιαίες Προθέσεις - Τύποι</a:t>
            </a:r>
            <a:r>
              <a:rPr lang="el-GR" altLang="el-GR" baseline="-16000" dirty="0" smtClean="0">
                <a:effectLst>
                  <a:outerShdw blurRad="38100" dist="38100" dir="2700000" algn="tl">
                    <a:srgbClr val="000000">
                      <a:alpha val="43137"/>
                    </a:srgbClr>
                  </a:outerShdw>
                </a:effectLst>
              </a:rPr>
              <a:t> [1/2] </a:t>
            </a:r>
            <a:endParaRPr lang="el-GR"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277129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effectLst>
                  <a:outerShdw blurRad="38100" dist="38100" dir="2700000" algn="tl">
                    <a:srgbClr val="000000">
                      <a:alpha val="43137"/>
                    </a:srgbClr>
                  </a:outerShdw>
                </a:effectLst>
              </a:rPr>
              <a:t>Κοτυλιαίες Προθέσεις - Τύποι</a:t>
            </a:r>
            <a:r>
              <a:rPr lang="el-GR" altLang="el-GR" baseline="-16000" dirty="0" smtClean="0">
                <a:effectLst>
                  <a:outerShdw blurRad="38100" dist="38100" dir="2700000" algn="tl">
                    <a:srgbClr val="000000">
                      <a:alpha val="43137"/>
                    </a:srgbClr>
                  </a:outerShdw>
                </a:effectLst>
              </a:rPr>
              <a:t> [2/2] </a:t>
            </a:r>
            <a:endParaRPr lang="el-GR" dirty="0">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216024" y="1268760"/>
            <a:ext cx="8676456" cy="3456384"/>
          </a:xfrm>
        </p:spPr>
        <p:txBody>
          <a:bodyPr/>
          <a:lstStyle/>
          <a:p>
            <a:pPr>
              <a:buSzPct val="100000"/>
              <a:defRPr/>
            </a:pPr>
            <a:r>
              <a:rPr lang="el-GR" dirty="0" smtClean="0">
                <a:solidFill>
                  <a:srgbClr val="000000"/>
                </a:solidFill>
              </a:rPr>
              <a:t>Σε αναθεωρήσεις αρθροπλαστικών (</a:t>
            </a:r>
            <a:r>
              <a:rPr lang="en-US" dirty="0" smtClean="0">
                <a:solidFill>
                  <a:srgbClr val="000000"/>
                </a:solidFill>
              </a:rPr>
              <a:t>revision)</a:t>
            </a:r>
            <a:r>
              <a:rPr lang="el-GR" dirty="0" smtClean="0">
                <a:solidFill>
                  <a:srgbClr val="000000"/>
                </a:solidFill>
              </a:rPr>
              <a:t>, σε ορισμένες ανακατασκευές οστικών όγκων ή/και όταν κατά την επέμβαση διαπιστωθεί ότι υπάρχει πτωχό οστικό υπόβαθρο και η αναγέννηση του οστού είναι απίθανη, χρησιμοποιείται κυπέλιο εξ’ ολοκλήρου από πολυαιθυλένιο, το οποίο στερεώνεται με τσιμέντο.</a:t>
            </a:r>
            <a:endParaRPr lang="en-US" dirty="0" smtClean="0">
              <a:solidFill>
                <a:srgbClr val="000000"/>
              </a:solidFill>
            </a:endParaRPr>
          </a:p>
          <a:p>
            <a:pPr>
              <a:buSzPct val="100000"/>
              <a:defRPr/>
            </a:pPr>
            <a:r>
              <a:rPr lang="el-GR" dirty="0">
                <a:solidFill>
                  <a:srgbClr val="000000"/>
                </a:solidFill>
              </a:rPr>
              <a:t>Συχνά, το κυπέλιο πολυαιθυλενίου φέρει έναν μεταλλικό δακτύλιο για να ελέγχεται η θέση του κατά τις ακτινογραφικές λήψεις.</a:t>
            </a:r>
          </a:p>
          <a:p>
            <a:pPr>
              <a:buSzPct val="100000"/>
              <a:defRPr/>
            </a:pPr>
            <a:endParaRPr lang="el-GR" dirty="0" smtClean="0">
              <a:solidFill>
                <a:srgbClr val="000000"/>
              </a:solidFill>
            </a:endParaRPr>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11</a:t>
            </a:fld>
            <a:endParaRPr lang="el-GR" dirty="0"/>
          </a:p>
        </p:txBody>
      </p:sp>
      <p:sp>
        <p:nvSpPr>
          <p:cNvPr id="7" name="6 - Ορθογώνιο"/>
          <p:cNvSpPr/>
          <p:nvPr/>
        </p:nvSpPr>
        <p:spPr>
          <a:xfrm>
            <a:off x="539552" y="4077072"/>
            <a:ext cx="8280920" cy="2308196"/>
          </a:xfrm>
          <a:prstGeom prst="rect">
            <a:avLst/>
          </a:prstGeom>
        </p:spPr>
        <p:txBody>
          <a:bodyPr wrap="square">
            <a:spAutoFit/>
          </a:bodyPr>
          <a:lstStyle/>
          <a:p>
            <a:pPr>
              <a:lnSpc>
                <a:spcPct val="110000"/>
              </a:lnSpc>
              <a:defRPr/>
            </a:pPr>
            <a:r>
              <a:rPr lang="el-GR" sz="2200" b="1" dirty="0" smtClean="0">
                <a:solidFill>
                  <a:srgbClr val="000000"/>
                </a:solidFill>
                <a:latin typeface="Calibri" pitchFamily="34" charset="0"/>
              </a:rPr>
              <a:t>Παρατήρηση:  </a:t>
            </a:r>
            <a:r>
              <a:rPr lang="el-GR" sz="2200" dirty="0" smtClean="0">
                <a:solidFill>
                  <a:srgbClr val="000000"/>
                </a:solidFill>
                <a:latin typeface="Calibri" pitchFamily="34" charset="0"/>
              </a:rPr>
              <a:t>Οι κοτυλιαίες προθέσεις με τσιμέντο εμφανίζουν μεγαλύτερα ποσοστά αποτυχίας από τις προθέσεις χωρίς τσιμέντο, διότι η κοτύλη βρίσκεται υπό γωνία σε σχέση με τον επιμήκη άξονα</a:t>
            </a:r>
            <a:r>
              <a:rPr lang="en-US" altLang="el-GR" sz="2200" dirty="0" smtClean="0">
                <a:solidFill>
                  <a:srgbClr val="000000"/>
                </a:solidFill>
                <a:latin typeface="Calibri" pitchFamily="34" charset="0"/>
              </a:rPr>
              <a:t> </a:t>
            </a:r>
            <a:r>
              <a:rPr lang="el-GR" altLang="el-GR" sz="2200" dirty="0" smtClean="0">
                <a:solidFill>
                  <a:srgbClr val="000000"/>
                </a:solidFill>
                <a:latin typeface="Calibri" pitchFamily="34" charset="0"/>
              </a:rPr>
              <a:t>(</a:t>
            </a:r>
            <a:r>
              <a:rPr lang="en-US" altLang="el-GR" sz="2200" dirty="0" smtClean="0">
                <a:solidFill>
                  <a:srgbClr val="000000"/>
                </a:solidFill>
                <a:latin typeface="Calibri" pitchFamily="34" charset="0"/>
              </a:rPr>
              <a:t>longitudinal axis</a:t>
            </a:r>
            <a:r>
              <a:rPr lang="el-GR" altLang="el-GR" sz="2200" dirty="0" smtClean="0">
                <a:solidFill>
                  <a:srgbClr val="000000"/>
                </a:solidFill>
                <a:latin typeface="Calibri" pitchFamily="34" charset="0"/>
              </a:rPr>
              <a:t>)</a:t>
            </a:r>
            <a:r>
              <a:rPr lang="el-GR" sz="2200" dirty="0" smtClean="0">
                <a:solidFill>
                  <a:srgbClr val="000000"/>
                </a:solidFill>
                <a:latin typeface="Calibri" pitchFamily="34" charset="0"/>
              </a:rPr>
              <a:t> του σκέλους, με αποτέλεσμα να δημιουργούνται διατμητικά φορτία και να ασκούνται δυνάμεις τάσης στη διασύνδεση τσιμέντου-οστού. </a:t>
            </a:r>
            <a:endParaRPr lang="de-AT" altLang="el-GR" sz="2200" dirty="0" smtClean="0">
              <a:solidFill>
                <a:srgbClr val="000000"/>
              </a:solidFill>
              <a:latin typeface="Calibri" pitchFamily="34" charset="0"/>
            </a:endParaRPr>
          </a:p>
        </p:txBody>
      </p:sp>
    </p:spTree>
    <p:extLst>
      <p:ext uri="{BB962C8B-B14F-4D97-AF65-F5344CB8AC3E}">
        <p14:creationId xmlns:p14="http://schemas.microsoft.com/office/powerpoint/2010/main" val="10942501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effectLst>
                  <a:outerShdw blurRad="38100" dist="38100" dir="2700000" algn="tl">
                    <a:srgbClr val="000000">
                      <a:alpha val="43137"/>
                    </a:srgbClr>
                  </a:outerShdw>
                </a:effectLst>
              </a:rPr>
              <a:t>  Μηριαίες Προθέσεις - Τύποι</a:t>
            </a:r>
            <a:r>
              <a:rPr lang="el-GR" altLang="el-GR" baseline="-16000" dirty="0" smtClean="0">
                <a:effectLst>
                  <a:outerShdw blurRad="38100" dist="38100" dir="2700000" algn="tl">
                    <a:srgbClr val="000000">
                      <a:alpha val="43137"/>
                    </a:srgbClr>
                  </a:outerShdw>
                </a:effectLst>
              </a:rPr>
              <a:t> [1/3] </a:t>
            </a:r>
            <a:endParaRPr lang="el-GR" dirty="0">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107504" y="1268760"/>
            <a:ext cx="9001000" cy="5400600"/>
          </a:xfrm>
        </p:spPr>
        <p:txBody>
          <a:bodyPr/>
          <a:lstStyle/>
          <a:p>
            <a:pPr marL="357188" lvl="1" indent="-357188">
              <a:lnSpc>
                <a:spcPct val="105000"/>
              </a:lnSpc>
              <a:spcBef>
                <a:spcPts val="600"/>
              </a:spcBef>
              <a:buSzPct val="100000"/>
              <a:buFont typeface="Wingdings" pitchFamily="2" charset="2"/>
              <a:buChar char="Ø"/>
              <a:defRPr/>
            </a:pPr>
            <a:r>
              <a:rPr lang="el-GR" altLang="el-GR" kern="1200" dirty="0" smtClean="0">
                <a:solidFill>
                  <a:srgbClr val="000000"/>
                </a:solidFill>
              </a:rPr>
              <a:t>Η κεφαλή του μηριαίου στελέχους μπορεί να είναι μεταλλική ή κεραμική. Η διάμετρος της κεφαλής κυμαίνεται από </a:t>
            </a:r>
            <a:r>
              <a:rPr lang="en-US" dirty="0" smtClean="0"/>
              <a:t>28mm </a:t>
            </a:r>
            <a:r>
              <a:rPr lang="el-GR" dirty="0" smtClean="0"/>
              <a:t>έως</a:t>
            </a:r>
            <a:r>
              <a:rPr lang="en-US" dirty="0" smtClean="0"/>
              <a:t> 40 mm. </a:t>
            </a:r>
            <a:endParaRPr lang="el-GR" dirty="0" smtClean="0"/>
          </a:p>
          <a:p>
            <a:pPr marL="357188" lvl="1" indent="-357188">
              <a:lnSpc>
                <a:spcPct val="105000"/>
              </a:lnSpc>
              <a:spcBef>
                <a:spcPts val="600"/>
              </a:spcBef>
              <a:buSzPct val="100000"/>
              <a:buFont typeface="Wingdings" pitchFamily="2" charset="2"/>
              <a:buChar char="Ø"/>
              <a:defRPr/>
            </a:pPr>
            <a:r>
              <a:rPr lang="el-GR" dirty="0" smtClean="0"/>
              <a:t>Ωστόσο, η διάμετρος της κεφαλής εξαρτάται από το μέγεθος του κυπελίου της κοτύλης.</a:t>
            </a:r>
            <a:endParaRPr lang="en-US" dirty="0" smtClean="0"/>
          </a:p>
          <a:p>
            <a:pPr>
              <a:lnSpc>
                <a:spcPct val="105000"/>
              </a:lnSpc>
              <a:spcBef>
                <a:spcPts val="600"/>
              </a:spcBef>
            </a:pPr>
            <a:r>
              <a:rPr lang="el-GR" dirty="0" smtClean="0"/>
              <a:t>Έρευνες αναφέρουν ότι, οι κεφαλές με διάμετρο</a:t>
            </a:r>
            <a:r>
              <a:rPr lang="en-US" dirty="0" smtClean="0"/>
              <a:t> ≥ 36 mm</a:t>
            </a:r>
            <a:r>
              <a:rPr lang="el-GR" dirty="0" smtClean="0"/>
              <a:t> παρουσιάζουν μικρότερα ποσοστά εξάρθρωσης.</a:t>
            </a:r>
          </a:p>
          <a:p>
            <a:pPr marL="0" lvl="1" indent="0">
              <a:lnSpc>
                <a:spcPct val="105000"/>
              </a:lnSpc>
              <a:spcBef>
                <a:spcPts val="600"/>
              </a:spcBef>
              <a:buSzPct val="100000"/>
              <a:buNone/>
              <a:defRPr/>
            </a:pPr>
            <a:r>
              <a:rPr lang="el-GR" b="1" dirty="0" smtClean="0"/>
              <a:t>Παρατήρηση 1</a:t>
            </a:r>
            <a:r>
              <a:rPr lang="el-GR" dirty="0" smtClean="0"/>
              <a:t>: Η διάμετρος της μηριαίας κεφαλής στη φυσιολογική άρθρωση του ισχίου ποικίλλει και συνήθως κυμαίνεται από 40 έως 54 mm, με τις γυναίκες να έχουν τις μικρότερες τιμές.</a:t>
            </a:r>
          </a:p>
          <a:p>
            <a:pPr marL="0" lvl="1" indent="0">
              <a:lnSpc>
                <a:spcPct val="105000"/>
              </a:lnSpc>
              <a:spcBef>
                <a:spcPts val="600"/>
              </a:spcBef>
              <a:buSzPct val="100000"/>
              <a:buNone/>
              <a:defRPr/>
            </a:pPr>
            <a:r>
              <a:rPr lang="el-GR" b="1" dirty="0" smtClean="0"/>
              <a:t>Παρατήρηση 2</a:t>
            </a:r>
            <a:r>
              <a:rPr lang="el-GR" dirty="0" smtClean="0"/>
              <a:t>: Ο Sir John Charnley, πρωτοπόρος στην ανάπτυξη των σύγχρονων αρθροπλαστικών ισχίου, χρησιμοποιούσε κεφαλή διαμέτρου22 </a:t>
            </a:r>
            <a:r>
              <a:rPr lang="en-US" dirty="0" smtClean="0"/>
              <a:t>mm</a:t>
            </a:r>
            <a:r>
              <a:rPr lang="el-GR" dirty="0" smtClean="0"/>
              <a:t> (πολύ μικρότερη από το φυσικό μέγεθος της μηριαίας κεφαλής). Η αρθροπλαστική τύπου Charnley, ήταν η συχνότερη αντικατάσταση ισχίου που γινόταν στο Ηνωμένο Βασίλειο μέχρι πριν λίγα χρόνια.</a:t>
            </a:r>
            <a:endParaRPr lang="el-GR" dirty="0"/>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12</a:t>
            </a:fld>
            <a:endParaRPr lang="el-GR" dirty="0"/>
          </a:p>
        </p:txBody>
      </p:sp>
    </p:spTree>
    <p:extLst>
      <p:ext uri="{BB962C8B-B14F-4D97-AF65-F5344CB8AC3E}">
        <p14:creationId xmlns:p14="http://schemas.microsoft.com/office/powerpoint/2010/main" val="40823009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effectLst>
                  <a:outerShdw blurRad="38100" dist="38100" dir="2700000" algn="tl">
                    <a:srgbClr val="000000">
                      <a:alpha val="43137"/>
                    </a:srgbClr>
                  </a:outerShdw>
                </a:effectLst>
              </a:rPr>
              <a:t>Μηριαίες Προθέσεις - Τύποι</a:t>
            </a:r>
            <a:r>
              <a:rPr lang="el-GR" altLang="el-GR" baseline="-16000" dirty="0" smtClean="0">
                <a:effectLst>
                  <a:outerShdw blurRad="38100" dist="38100" dir="2700000" algn="tl">
                    <a:srgbClr val="000000">
                      <a:alpha val="43137"/>
                    </a:srgbClr>
                  </a:outerShdw>
                </a:effectLst>
              </a:rPr>
              <a:t> [2/3] </a:t>
            </a:r>
            <a:endParaRPr lang="el-GR" dirty="0">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251520" y="1268760"/>
            <a:ext cx="8712968" cy="5589240"/>
          </a:xfrm>
        </p:spPr>
        <p:txBody>
          <a:bodyPr/>
          <a:lstStyle/>
          <a:p>
            <a:pPr marL="357188" lvl="1" indent="-357188">
              <a:buSzPct val="100000"/>
              <a:buFont typeface="Wingdings" pitchFamily="2" charset="2"/>
              <a:buChar char="Ø"/>
              <a:defRPr/>
            </a:pPr>
            <a:r>
              <a:rPr lang="el-GR" kern="1200" dirty="0" smtClean="0">
                <a:solidFill>
                  <a:srgbClr val="000000"/>
                </a:solidFill>
              </a:rPr>
              <a:t>Το μηριαίο στέλεχος</a:t>
            </a:r>
            <a:r>
              <a:rPr lang="el-GR" dirty="0" smtClean="0"/>
              <a:t> μπορεί να είναι: (1) από κράμα τιτανίου ή (2) από κράμα κοβαλτίου-χρωμίου. </a:t>
            </a:r>
          </a:p>
          <a:p>
            <a:pPr marL="542925" lvl="1" indent="-182563">
              <a:buSzPct val="100000"/>
              <a:defRPr/>
            </a:pPr>
            <a:r>
              <a:rPr lang="el-GR" dirty="0" smtClean="0"/>
              <a:t>Το μήκος των στελεχών κυμαίνεται από 120 έως 150 mm.  </a:t>
            </a:r>
          </a:p>
          <a:p>
            <a:pPr marL="542925" lvl="1" indent="-182563">
              <a:buSzPct val="100000"/>
              <a:defRPr/>
            </a:pPr>
            <a:r>
              <a:rPr lang="el-GR" dirty="0" smtClean="0"/>
              <a:t>Ο κίνδυνος να τοποθετηθεί η μηριαία πρόθεση σε θέση ραιβότητας μειώνεται αισθητά όταν χρησιμοποιούνται στυλεοί μεγαλύτερου μήκους, οι οποίοι φτάνουν μέχρι τον ισθμό του μηριαίου. Όμως, δεν χρησιμοποιούνται συχνά σε αρθροπλαστικές που πραγματοποιούνται για πρώτη φορά λόγω χρόνιων ορθοπαιδικών παθήσεων και δυσλειτουργιών. Συνήθως, χρησιμοποιούνται όταν υπάρχει κάταγμα ή εάν ο φλοιός έχει αποδυναμωθεί από προηγούμενες επεμβάσεις (οπές για κοχλίες ή άλλες συσκευές εσωτερικής οστεοσύνθεσης) και ιδιαίτερα σε περιπτώσεις αναθεώρησης.</a:t>
            </a:r>
            <a:endParaRPr lang="en-US" altLang="el-GR" kern="1200" dirty="0" smtClean="0">
              <a:solidFill>
                <a:srgbClr val="000000"/>
              </a:solidFill>
            </a:endParaRPr>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13</a:t>
            </a:fld>
            <a:endParaRPr lang="el-GR" dirty="0"/>
          </a:p>
        </p:txBody>
      </p:sp>
    </p:spTree>
    <p:extLst>
      <p:ext uri="{BB962C8B-B14F-4D97-AF65-F5344CB8AC3E}">
        <p14:creationId xmlns:p14="http://schemas.microsoft.com/office/powerpoint/2010/main" val="25968076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effectLst>
                  <a:outerShdw blurRad="38100" dist="38100" dir="2700000" algn="tl">
                    <a:srgbClr val="000000">
                      <a:alpha val="43137"/>
                    </a:srgbClr>
                  </a:outerShdw>
                </a:effectLst>
              </a:rPr>
              <a:t>Μηριαίες Προθέσεις - Τύποι</a:t>
            </a:r>
            <a:r>
              <a:rPr lang="el-GR" altLang="el-GR" baseline="-16000" dirty="0" smtClean="0">
                <a:effectLst>
                  <a:outerShdw blurRad="38100" dist="38100" dir="2700000" algn="tl">
                    <a:srgbClr val="000000">
                      <a:alpha val="43137"/>
                    </a:srgbClr>
                  </a:outerShdw>
                </a:effectLst>
              </a:rPr>
              <a:t> [3/3] </a:t>
            </a:r>
            <a:endParaRPr lang="el-GR" dirty="0">
              <a:effectLst>
                <a:outerShdw blurRad="38100" dist="38100" dir="2700000" algn="tl">
                  <a:srgbClr val="000000">
                    <a:alpha val="43137"/>
                  </a:srgbClr>
                </a:outerShdw>
              </a:effectLst>
            </a:endParaRPr>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14</a:t>
            </a:fld>
            <a:endParaRPr lang="el-GR" dirty="0"/>
          </a:p>
        </p:txBody>
      </p:sp>
      <p:sp>
        <p:nvSpPr>
          <p:cNvPr id="8" name="7 - Ορθογώνιο"/>
          <p:cNvSpPr/>
          <p:nvPr/>
        </p:nvSpPr>
        <p:spPr>
          <a:xfrm>
            <a:off x="2558714" y="6041576"/>
            <a:ext cx="2949390" cy="707886"/>
          </a:xfrm>
          <a:prstGeom prst="rect">
            <a:avLst/>
          </a:prstGeom>
        </p:spPr>
        <p:txBody>
          <a:bodyPr wrap="square">
            <a:spAutoFit/>
          </a:bodyPr>
          <a:lstStyle/>
          <a:p>
            <a:pPr algn="ctr" eaLnBrk="0" hangingPunct="0">
              <a:spcBef>
                <a:spcPct val="50000"/>
              </a:spcBef>
            </a:pPr>
            <a:r>
              <a:rPr lang="en-US" altLang="el-GR" sz="2000" dirty="0" smtClean="0">
                <a:solidFill>
                  <a:srgbClr val="000000"/>
                </a:solidFill>
                <a:latin typeface="Calibri" pitchFamily="34" charset="0"/>
              </a:rPr>
              <a:t>The </a:t>
            </a:r>
            <a:r>
              <a:rPr lang="en-US" altLang="el-GR" sz="2000" dirty="0">
                <a:solidFill>
                  <a:srgbClr val="000000"/>
                </a:solidFill>
                <a:latin typeface="Calibri" pitchFamily="34" charset="0"/>
              </a:rPr>
              <a:t>Furlong® </a:t>
            </a:r>
            <a:r>
              <a:rPr lang="en-US" altLang="el-GR" sz="2000" dirty="0" smtClean="0">
                <a:solidFill>
                  <a:srgbClr val="000000"/>
                </a:solidFill>
                <a:latin typeface="Calibri" pitchFamily="34" charset="0"/>
              </a:rPr>
              <a:t>L.O.L. </a:t>
            </a:r>
          </a:p>
          <a:p>
            <a:pPr algn="ctr" eaLnBrk="0" hangingPunct="0">
              <a:spcBef>
                <a:spcPts val="0"/>
              </a:spcBef>
            </a:pPr>
            <a:r>
              <a:rPr lang="en-US" altLang="el-GR" sz="2000" dirty="0" smtClean="0">
                <a:solidFill>
                  <a:srgbClr val="000000"/>
                </a:solidFill>
                <a:latin typeface="Calibri" pitchFamily="34" charset="0"/>
              </a:rPr>
              <a:t>H-A.C</a:t>
            </a:r>
            <a:r>
              <a:rPr lang="en-US" altLang="el-GR" sz="2000" dirty="0">
                <a:solidFill>
                  <a:srgbClr val="000000"/>
                </a:solidFill>
                <a:latin typeface="Calibri" pitchFamily="34" charset="0"/>
              </a:rPr>
              <a:t>. Hemiarthroplasty</a:t>
            </a:r>
            <a:endParaRPr lang="en-GB" altLang="el-GR" sz="2000" dirty="0">
              <a:solidFill>
                <a:srgbClr val="000000"/>
              </a:solidFill>
              <a:latin typeface="Calibri" pitchFamily="34" charset="0"/>
            </a:endParaRPr>
          </a:p>
        </p:txBody>
      </p:sp>
      <p:sp>
        <p:nvSpPr>
          <p:cNvPr id="10" name="Text Box 9"/>
          <p:cNvSpPr txBox="1">
            <a:spLocks noChangeArrowheads="1"/>
          </p:cNvSpPr>
          <p:nvPr/>
        </p:nvSpPr>
        <p:spPr bwMode="auto">
          <a:xfrm>
            <a:off x="2065634" y="4396270"/>
            <a:ext cx="3240360" cy="400110"/>
          </a:xfrm>
          <a:prstGeom prst="rect">
            <a:avLst/>
          </a:prstGeom>
          <a:noFill/>
          <a:ln>
            <a:noFill/>
          </a:ln>
          <a:effectLst/>
          <a:extLst/>
        </p:spPr>
        <p:txBody>
          <a:bodyPr wrap="square">
            <a:spAutoFit/>
          </a:bodyPr>
          <a:lstStyle/>
          <a:p>
            <a:pPr algn="ctr" eaLnBrk="0" hangingPunct="0">
              <a:defRPr/>
            </a:pPr>
            <a:r>
              <a:rPr lang="en-GB" altLang="el-GR" sz="2000" dirty="0" smtClean="0">
                <a:solidFill>
                  <a:srgbClr val="000000"/>
                </a:solidFill>
                <a:latin typeface="Calibri" pitchFamily="34" charset="0"/>
              </a:rPr>
              <a:t>THOMPSON</a:t>
            </a:r>
            <a:endParaRPr lang="en-GB" altLang="el-GR" sz="2000" dirty="0">
              <a:solidFill>
                <a:srgbClr val="000000"/>
              </a:solidFill>
              <a:latin typeface="Calibri" pitchFamily="34" charset="0"/>
            </a:endParaRPr>
          </a:p>
        </p:txBody>
      </p:sp>
      <p:sp>
        <p:nvSpPr>
          <p:cNvPr id="14" name="13 - Ορθογώνιο"/>
          <p:cNvSpPr/>
          <p:nvPr/>
        </p:nvSpPr>
        <p:spPr>
          <a:xfrm>
            <a:off x="6634849" y="4379442"/>
            <a:ext cx="1287404" cy="400110"/>
          </a:xfrm>
          <a:prstGeom prst="rect">
            <a:avLst/>
          </a:prstGeom>
        </p:spPr>
        <p:txBody>
          <a:bodyPr wrap="none">
            <a:spAutoFit/>
          </a:bodyPr>
          <a:lstStyle/>
          <a:p>
            <a:r>
              <a:rPr lang="en-GB" altLang="el-GR" sz="2000" dirty="0" smtClean="0">
                <a:solidFill>
                  <a:srgbClr val="000000"/>
                </a:solidFill>
                <a:latin typeface="Calibri" pitchFamily="34" charset="0"/>
              </a:rPr>
              <a:t>A.MOORE</a:t>
            </a:r>
            <a:r>
              <a:rPr lang="en-GB" altLang="el-GR" dirty="0" smtClean="0">
                <a:solidFill>
                  <a:srgbClr val="FFFFFF"/>
                </a:solidFill>
                <a:effectLst>
                  <a:outerShdw blurRad="38100" dist="38100" dir="2700000" algn="tl">
                    <a:srgbClr val="000000"/>
                  </a:outerShdw>
                </a:effectLst>
              </a:rPr>
              <a:t> </a:t>
            </a:r>
            <a:endParaRPr lang="el-GR" dirty="0">
              <a:solidFill>
                <a:srgbClr val="FFFFFF"/>
              </a:solidFill>
            </a:endParaRPr>
          </a:p>
        </p:txBody>
      </p:sp>
      <p:pic>
        <p:nvPicPr>
          <p:cNvPr id="1026" name="Picture 2" descr="(a) Preoperative and, (b) 48 months follow-up X-rays of conversion of a loose Austin Moore prosthesis to a cementless total hip arthroplasty (THA) with long femoral stem. A non-progressive radiolucent line less than 2 mm in thickness was noted in Zon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6590" y="1417510"/>
            <a:ext cx="3659906" cy="2923636"/>
          </a:xfrm>
          <a:prstGeom prst="rect">
            <a:avLst/>
          </a:prstGeom>
          <a:ln w="381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6153852" y="4707642"/>
            <a:ext cx="2105382" cy="276999"/>
          </a:xfrm>
          <a:prstGeom prst="rect">
            <a:avLst/>
          </a:prstGeom>
        </p:spPr>
        <p:txBody>
          <a:bodyPr wrap="square">
            <a:spAutoFit/>
          </a:bodyPr>
          <a:lstStyle/>
          <a:p>
            <a:pPr algn="ctr"/>
            <a:r>
              <a:rPr lang="el-GR" sz="1200" i="1" dirty="0">
                <a:solidFill>
                  <a:schemeClr val="accent4">
                    <a:lumMod val="50000"/>
                  </a:schemeClr>
                </a:solidFill>
                <a:latin typeface="Calibri" panose="020F0502020204030204" pitchFamily="34" charset="0"/>
                <a:sym typeface="Wingdings"/>
              </a:rPr>
              <a:t> </a:t>
            </a:r>
            <a:r>
              <a:rPr lang="en-US" sz="1200" i="1" dirty="0" smtClean="0">
                <a:solidFill>
                  <a:schemeClr val="accent4">
                    <a:lumMod val="50000"/>
                  </a:schemeClr>
                </a:solidFill>
                <a:latin typeface="Calibri" panose="020F0502020204030204" pitchFamily="34" charset="0"/>
                <a:sym typeface="Wingdings"/>
              </a:rPr>
              <a:t> </a:t>
            </a:r>
            <a:r>
              <a:rPr lang="en-US" sz="1200" dirty="0" smtClean="0">
                <a:solidFill>
                  <a:schemeClr val="accent4">
                    <a:lumMod val="50000"/>
                  </a:schemeClr>
                </a:solidFill>
                <a:latin typeface="Calibri" panose="020F0502020204030204" pitchFamily="34" charset="0"/>
                <a:hlinkClick r:id="rId4"/>
              </a:rPr>
              <a:t>openi.nlm.nih.gov</a:t>
            </a:r>
            <a:endParaRPr lang="el-GR" sz="1200" dirty="0">
              <a:solidFill>
                <a:schemeClr val="accent4">
                  <a:lumMod val="50000"/>
                </a:schemeClr>
              </a:solidFill>
              <a:latin typeface="Calibri" panose="020F0502020204030204" pitchFamily="34" charset="0"/>
            </a:endParaRPr>
          </a:p>
        </p:txBody>
      </p:sp>
      <p:pic>
        <p:nvPicPr>
          <p:cNvPr id="1028" name="Picture 4" descr="http://www.eorthopod.com/sites/default/files/images/hip_hemiarth_surgery01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1062" y="1412776"/>
            <a:ext cx="2949504" cy="2949504"/>
          </a:xfrm>
          <a:prstGeom prst="rect">
            <a:avLst/>
          </a:prstGeom>
          <a:ln w="381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2965734" y="4722595"/>
            <a:ext cx="1440160" cy="276999"/>
          </a:xfrm>
          <a:prstGeom prst="rect">
            <a:avLst/>
          </a:prstGeom>
        </p:spPr>
        <p:txBody>
          <a:bodyPr wrap="square">
            <a:spAutoFit/>
          </a:bodyPr>
          <a:lstStyle/>
          <a:p>
            <a:pPr algn="ctr"/>
            <a:r>
              <a:rPr lang="el-GR" sz="1200" i="1" dirty="0">
                <a:solidFill>
                  <a:schemeClr val="accent4">
                    <a:lumMod val="50000"/>
                  </a:schemeClr>
                </a:solidFill>
                <a:latin typeface="Calibri" panose="020F0502020204030204" pitchFamily="34" charset="0"/>
                <a:sym typeface="Wingdings"/>
              </a:rPr>
              <a:t> </a:t>
            </a:r>
            <a:r>
              <a:rPr lang="en-US" sz="1200" i="1" dirty="0" smtClean="0">
                <a:solidFill>
                  <a:schemeClr val="accent4">
                    <a:lumMod val="50000"/>
                  </a:schemeClr>
                </a:solidFill>
                <a:latin typeface="Calibri" panose="020F0502020204030204" pitchFamily="34" charset="0"/>
                <a:sym typeface="Wingdings"/>
              </a:rPr>
              <a:t> </a:t>
            </a:r>
            <a:r>
              <a:rPr lang="en-US" sz="1200" dirty="0" smtClean="0">
                <a:solidFill>
                  <a:schemeClr val="accent4">
                    <a:lumMod val="50000"/>
                  </a:schemeClr>
                </a:solidFill>
                <a:latin typeface="Calibri" panose="020F0502020204030204" pitchFamily="34" charset="0"/>
                <a:hlinkClick r:id="rId6"/>
              </a:rPr>
              <a:t>eorthopod.com</a:t>
            </a:r>
            <a:endParaRPr lang="el-GR" sz="1200" dirty="0">
              <a:solidFill>
                <a:schemeClr val="accent4">
                  <a:lumMod val="50000"/>
                </a:schemeClr>
              </a:solidFill>
              <a:latin typeface="Calibri" panose="020F0502020204030204" pitchFamily="34" charset="0"/>
            </a:endParaRPr>
          </a:p>
        </p:txBody>
      </p:sp>
      <p:pic>
        <p:nvPicPr>
          <p:cNvPr id="1030" name="Picture 6" descr="http://www.su-medizintechnik.de/media/Produkte/OP/Hueftendoprothetik/Furlong-127_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8011" y="3861048"/>
            <a:ext cx="2379203" cy="2884326"/>
          </a:xfrm>
          <a:prstGeom prst="rect">
            <a:avLst/>
          </a:prstGeom>
          <a:ln w="381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8" name="Ορθογώνιο 17"/>
          <p:cNvSpPr/>
          <p:nvPr/>
        </p:nvSpPr>
        <p:spPr>
          <a:xfrm rot="16200000">
            <a:off x="-743901" y="5544757"/>
            <a:ext cx="1846825" cy="276999"/>
          </a:xfrm>
          <a:prstGeom prst="rect">
            <a:avLst/>
          </a:prstGeom>
        </p:spPr>
        <p:txBody>
          <a:bodyPr wrap="square">
            <a:spAutoFit/>
          </a:bodyPr>
          <a:lstStyle/>
          <a:p>
            <a:pPr algn="ctr"/>
            <a:r>
              <a:rPr lang="el-GR" sz="1200" i="1" dirty="0">
                <a:solidFill>
                  <a:schemeClr val="accent4">
                    <a:lumMod val="50000"/>
                  </a:schemeClr>
                </a:solidFill>
                <a:latin typeface="Calibri" panose="020F0502020204030204" pitchFamily="34" charset="0"/>
                <a:sym typeface="Wingdings"/>
              </a:rPr>
              <a:t> </a:t>
            </a:r>
            <a:r>
              <a:rPr lang="en-US" sz="1200" i="1" dirty="0" smtClean="0">
                <a:solidFill>
                  <a:schemeClr val="accent4">
                    <a:lumMod val="50000"/>
                  </a:schemeClr>
                </a:solidFill>
                <a:latin typeface="Calibri" panose="020F0502020204030204" pitchFamily="34" charset="0"/>
                <a:sym typeface="Wingdings"/>
              </a:rPr>
              <a:t> </a:t>
            </a:r>
            <a:r>
              <a:rPr lang="en-US" sz="1200" dirty="0" smtClean="0">
                <a:solidFill>
                  <a:schemeClr val="accent4">
                    <a:lumMod val="50000"/>
                  </a:schemeClr>
                </a:solidFill>
                <a:latin typeface="Calibri" panose="020F0502020204030204" pitchFamily="34" charset="0"/>
                <a:hlinkClick r:id="rId8"/>
              </a:rPr>
              <a:t>su-medizintechnik.de</a:t>
            </a:r>
            <a:endParaRPr lang="el-GR" sz="1200" dirty="0">
              <a:solidFill>
                <a:schemeClr val="accent4">
                  <a:lumMod val="50000"/>
                </a:schemeClr>
              </a:solidFill>
              <a:latin typeface="Calibri" panose="020F0502020204030204" pitchFamily="34" charset="0"/>
            </a:endParaRPr>
          </a:p>
        </p:txBody>
      </p:sp>
    </p:spTree>
    <p:extLst>
      <p:ext uri="{BB962C8B-B14F-4D97-AF65-F5344CB8AC3E}">
        <p14:creationId xmlns:p14="http://schemas.microsoft.com/office/powerpoint/2010/main" val="39360448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467544" y="188640"/>
            <a:ext cx="8229600" cy="1090531"/>
          </a:xfrm>
        </p:spPr>
        <p:txBody>
          <a:bodyPr/>
          <a:lstStyle/>
          <a:p>
            <a:r>
              <a:rPr lang="el-GR" altLang="el-GR" dirty="0" smtClean="0">
                <a:solidFill>
                  <a:schemeClr val="accent4">
                    <a:lumMod val="10000"/>
                  </a:schemeClr>
                </a:solidFill>
                <a:effectLst>
                  <a:outerShdw blurRad="38100" dist="38100" dir="2700000" algn="tl">
                    <a:srgbClr val="000000">
                      <a:alpha val="43137"/>
                    </a:srgbClr>
                  </a:outerShdw>
                </a:effectLst>
              </a:rPr>
              <a:t>Μηριαία Πρόθεση</a:t>
            </a:r>
            <a:r>
              <a:rPr lang="en-US" altLang="el-GR" dirty="0" smtClean="0">
                <a:effectLst>
                  <a:outerShdw blurRad="38100" dist="38100" dir="2700000" algn="tl">
                    <a:srgbClr val="000000">
                      <a:alpha val="43137"/>
                    </a:srgbClr>
                  </a:outerShdw>
                </a:effectLst>
              </a:rPr>
              <a:t/>
            </a:r>
            <a:br>
              <a:rPr lang="en-US" altLang="el-GR" dirty="0" smtClean="0">
                <a:effectLst>
                  <a:outerShdw blurRad="38100" dist="38100" dir="2700000" algn="tl">
                    <a:srgbClr val="000000">
                      <a:alpha val="43137"/>
                    </a:srgbClr>
                  </a:outerShdw>
                </a:effectLst>
              </a:rPr>
            </a:br>
            <a:r>
              <a:rPr lang="el-GR" altLang="el-GR" sz="3200" dirty="0" smtClean="0">
                <a:effectLst>
                  <a:outerShdw blurRad="38100" dist="38100" dir="2700000" algn="tl">
                    <a:srgbClr val="000000">
                      <a:alpha val="43137"/>
                    </a:srgbClr>
                  </a:outerShdw>
                </a:effectLst>
              </a:rPr>
              <a:t>Μέθοδοι Σταθεροποίησης</a:t>
            </a:r>
            <a:r>
              <a:rPr lang="el-GR" altLang="el-GR" dirty="0" smtClean="0">
                <a:effectLst>
                  <a:outerShdw blurRad="38100" dist="38100" dir="2700000" algn="tl">
                    <a:srgbClr val="000000">
                      <a:alpha val="43137"/>
                    </a:srgbClr>
                  </a:outerShdw>
                </a:effectLst>
              </a:rPr>
              <a:t> </a:t>
            </a:r>
            <a:endParaRPr lang="el-GR" dirty="0">
              <a:effectLst>
                <a:outerShdw blurRad="38100" dist="38100" dir="2700000" algn="tl">
                  <a:srgbClr val="000000">
                    <a:alpha val="43137"/>
                  </a:srgbClr>
                </a:outerShdw>
              </a:effectLst>
            </a:endParaRPr>
          </a:p>
        </p:txBody>
      </p:sp>
      <p:sp>
        <p:nvSpPr>
          <p:cNvPr id="6" name="5 - Θέση περιεχομένου"/>
          <p:cNvSpPr>
            <a:spLocks noGrp="1"/>
          </p:cNvSpPr>
          <p:nvPr>
            <p:ph idx="1"/>
          </p:nvPr>
        </p:nvSpPr>
        <p:spPr>
          <a:xfrm>
            <a:off x="251520" y="1412776"/>
            <a:ext cx="8712968" cy="4104456"/>
          </a:xfrm>
        </p:spPr>
        <p:txBody>
          <a:bodyPr/>
          <a:lstStyle/>
          <a:p>
            <a:pPr marL="342900" lvl="1" indent="-342900">
              <a:lnSpc>
                <a:spcPct val="112000"/>
              </a:lnSpc>
              <a:spcBef>
                <a:spcPts val="1200"/>
              </a:spcBef>
              <a:buSzPct val="100000"/>
              <a:buFont typeface="Wingdings" panose="05000000000000000000" pitchFamily="2" charset="2"/>
              <a:buChar char="Ø"/>
            </a:pPr>
            <a:r>
              <a:rPr lang="el-GR" altLang="el-GR" kern="1200" dirty="0" smtClean="0">
                <a:solidFill>
                  <a:srgbClr val="000000"/>
                </a:solidFill>
              </a:rPr>
              <a:t>Η σταθεροποίηση του στελέχους στον μηριαίο αυλό μπορεί να γίνει με τη χρήση ακρυλικού τσιμέντου (</a:t>
            </a:r>
            <a:r>
              <a:rPr lang="en-US" altLang="el-GR" kern="1200" dirty="0">
                <a:solidFill>
                  <a:srgbClr val="000000"/>
                </a:solidFill>
              </a:rPr>
              <a:t>p</a:t>
            </a:r>
            <a:r>
              <a:rPr lang="en-US" altLang="el-GR" kern="1200" dirty="0" smtClean="0">
                <a:solidFill>
                  <a:srgbClr val="000000"/>
                </a:solidFill>
              </a:rPr>
              <a:t>olymethylmethacrylate cement, PMMA)</a:t>
            </a:r>
            <a:r>
              <a:rPr lang="el-GR" altLang="el-GR" kern="1200" dirty="0" smtClean="0">
                <a:solidFill>
                  <a:srgbClr val="000000"/>
                </a:solidFill>
              </a:rPr>
              <a:t> ή χωρίς τσιμέντο,</a:t>
            </a:r>
            <a:r>
              <a:rPr lang="en-US" altLang="el-GR" kern="1200" dirty="0" smtClean="0">
                <a:solidFill>
                  <a:srgbClr val="000000"/>
                </a:solidFill>
              </a:rPr>
              <a:t> </a:t>
            </a:r>
            <a:r>
              <a:rPr lang="el-GR" altLang="el-GR" kern="1200" dirty="0" smtClean="0">
                <a:solidFill>
                  <a:srgbClr val="000000"/>
                </a:solidFill>
              </a:rPr>
              <a:t>όπου για την ενσωμάτωση της πρόθεσης χρησιμοποιούνται επικαλύψεις οι οποίες προάγουν την </a:t>
            </a:r>
            <a:r>
              <a:rPr lang="el-GR" altLang="el-GR" dirty="0" smtClean="0"/>
              <a:t>β</a:t>
            </a:r>
            <a:r>
              <a:rPr lang="el-GR" dirty="0" smtClean="0"/>
              <a:t>ιολογική ανάπτυξη του οστού. Οι προθέσεις  που τοποθετούνται χωρίς τσιμέντο περιβάλλονται με τρεις τύπους επικάλυψης: </a:t>
            </a:r>
            <a:endParaRPr lang="en-US" dirty="0" smtClean="0"/>
          </a:p>
          <a:p>
            <a:pPr marL="742950" lvl="2" indent="-342900">
              <a:lnSpc>
                <a:spcPct val="112000"/>
              </a:lnSpc>
              <a:spcBef>
                <a:spcPts val="1200"/>
              </a:spcBef>
              <a:buSzPct val="100000"/>
              <a:buFont typeface="Wingdings" panose="05000000000000000000" pitchFamily="2" charset="2"/>
              <a:buChar char="§"/>
            </a:pPr>
            <a:r>
              <a:rPr lang="el-GR" dirty="0" smtClean="0"/>
              <a:t>πορώδης επικάλυψη (</a:t>
            </a:r>
            <a:r>
              <a:rPr lang="en-US" altLang="el-GR" dirty="0" smtClean="0">
                <a:solidFill>
                  <a:srgbClr val="000000"/>
                </a:solidFill>
              </a:rPr>
              <a:t>porous coating</a:t>
            </a:r>
            <a:r>
              <a:rPr lang="el-GR" altLang="el-GR" dirty="0" smtClean="0">
                <a:solidFill>
                  <a:srgbClr val="000000"/>
                </a:solidFill>
              </a:rPr>
              <a:t>)</a:t>
            </a:r>
            <a:r>
              <a:rPr lang="el-GR" dirty="0" smtClean="0">
                <a:solidFill>
                  <a:srgbClr val="000000"/>
                </a:solidFill>
              </a:rPr>
              <a:t>, </a:t>
            </a:r>
            <a:endParaRPr lang="en-US" dirty="0" smtClean="0">
              <a:solidFill>
                <a:srgbClr val="000000"/>
              </a:solidFill>
            </a:endParaRPr>
          </a:p>
          <a:p>
            <a:pPr marL="742950" lvl="2" indent="-342900">
              <a:lnSpc>
                <a:spcPct val="112000"/>
              </a:lnSpc>
              <a:spcBef>
                <a:spcPts val="1200"/>
              </a:spcBef>
              <a:buSzPct val="100000"/>
              <a:buFont typeface="Wingdings" panose="05000000000000000000" pitchFamily="2" charset="2"/>
              <a:buChar char="§"/>
            </a:pPr>
            <a:r>
              <a:rPr lang="el-GR" dirty="0" smtClean="0"/>
              <a:t>επικάλυψη με σφαιροειδή επάρματα (</a:t>
            </a:r>
            <a:r>
              <a:rPr lang="en-US" altLang="el-GR" dirty="0" smtClean="0">
                <a:solidFill>
                  <a:srgbClr val="000000"/>
                </a:solidFill>
              </a:rPr>
              <a:t>grit coating</a:t>
            </a:r>
            <a:r>
              <a:rPr lang="el-GR" altLang="el-GR" dirty="0" smtClean="0">
                <a:solidFill>
                  <a:srgbClr val="000000"/>
                </a:solidFill>
              </a:rPr>
              <a:t>) και </a:t>
            </a:r>
            <a:endParaRPr lang="en-US" altLang="el-GR" dirty="0" smtClean="0">
              <a:solidFill>
                <a:srgbClr val="000000"/>
              </a:solidFill>
            </a:endParaRPr>
          </a:p>
          <a:p>
            <a:pPr marL="742950" lvl="2" indent="-342900">
              <a:lnSpc>
                <a:spcPct val="112000"/>
              </a:lnSpc>
              <a:spcBef>
                <a:spcPts val="1200"/>
              </a:spcBef>
              <a:buSzPct val="100000"/>
              <a:buFont typeface="Wingdings" panose="05000000000000000000" pitchFamily="2" charset="2"/>
              <a:buChar char="§"/>
            </a:pPr>
            <a:r>
              <a:rPr lang="el-GR" altLang="el-GR" dirty="0" smtClean="0">
                <a:solidFill>
                  <a:srgbClr val="000000"/>
                </a:solidFill>
              </a:rPr>
              <a:t>επικάλυψη από υδροξυαπατίτη.</a:t>
            </a:r>
            <a:r>
              <a:rPr lang="el-GR" dirty="0" smtClean="0">
                <a:solidFill>
                  <a:srgbClr val="000000"/>
                </a:solidFill>
              </a:rPr>
              <a:t> </a:t>
            </a:r>
            <a:r>
              <a:rPr lang="el-GR" dirty="0" smtClean="0"/>
              <a:t/>
            </a:r>
            <a:br>
              <a:rPr lang="el-GR" dirty="0" smtClean="0"/>
            </a:br>
            <a:r>
              <a:rPr lang="el-GR" dirty="0" smtClean="0"/>
              <a:t> </a:t>
            </a:r>
            <a:endParaRPr lang="en-US" sz="1200" dirty="0" smtClean="0">
              <a:solidFill>
                <a:srgbClr val="000000"/>
              </a:solidFill>
            </a:endParaRPr>
          </a:p>
        </p:txBody>
      </p:sp>
      <p:sp>
        <p:nvSpPr>
          <p:cNvPr id="4" name="3 - Θέση αριθμού διαφάνειας"/>
          <p:cNvSpPr>
            <a:spLocks noGrp="1"/>
          </p:cNvSpPr>
          <p:nvPr>
            <p:ph type="sldNum" sz="quarter" idx="12"/>
          </p:nvPr>
        </p:nvSpPr>
        <p:spPr>
          <a:xfrm>
            <a:off x="8532440" y="6381327"/>
            <a:ext cx="432048" cy="340147"/>
          </a:xfrm>
        </p:spPr>
        <p:txBody>
          <a:bodyPr/>
          <a:lstStyle/>
          <a:p>
            <a:pPr>
              <a:defRPr/>
            </a:pPr>
            <a:fld id="{8198C6A6-8556-485F-81D9-A8F098D09877}" type="slidenum">
              <a:rPr lang="el-GR" smtClean="0"/>
              <a:pPr>
                <a:defRPr/>
              </a:pPr>
              <a:t>15</a:t>
            </a:fld>
            <a:endParaRPr lang="el-GR" dirty="0"/>
          </a:p>
        </p:txBody>
      </p:sp>
    </p:spTree>
    <p:extLst>
      <p:ext uri="{BB962C8B-B14F-4D97-AF65-F5344CB8AC3E}">
        <p14:creationId xmlns:p14="http://schemas.microsoft.com/office/powerpoint/2010/main" val="19387979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a:xfrm>
            <a:off x="8532440" y="6381327"/>
            <a:ext cx="432048" cy="340147"/>
          </a:xfrm>
        </p:spPr>
        <p:txBody>
          <a:bodyPr/>
          <a:lstStyle/>
          <a:p>
            <a:pPr>
              <a:defRPr/>
            </a:pPr>
            <a:fld id="{8198C6A6-8556-485F-81D9-A8F098D09877}" type="slidenum">
              <a:rPr lang="el-GR" smtClean="0"/>
              <a:pPr>
                <a:defRPr/>
              </a:pPr>
              <a:t>16</a:t>
            </a:fld>
            <a:endParaRPr lang="el-GR" dirty="0"/>
          </a:p>
        </p:txBody>
      </p:sp>
      <p:sp>
        <p:nvSpPr>
          <p:cNvPr id="7" name="6 - Θέση περιεχομένου"/>
          <p:cNvSpPr>
            <a:spLocks noGrp="1"/>
          </p:cNvSpPr>
          <p:nvPr>
            <p:ph idx="1"/>
          </p:nvPr>
        </p:nvSpPr>
        <p:spPr>
          <a:xfrm>
            <a:off x="107504" y="1484784"/>
            <a:ext cx="5760640" cy="4536504"/>
          </a:xfrm>
        </p:spPr>
        <p:txBody>
          <a:bodyPr/>
          <a:lstStyle/>
          <a:p>
            <a:pPr>
              <a:buSzPct val="100000"/>
              <a:buFont typeface="Wingdings" panose="05000000000000000000" pitchFamily="2" charset="2"/>
              <a:buChar char="§"/>
              <a:defRPr/>
            </a:pPr>
            <a:r>
              <a:rPr lang="el-GR" dirty="0" smtClean="0"/>
              <a:t>Η σταθεροποίηση χωρίς τσιμέντο ενδείκνυται σε πρώτη</a:t>
            </a:r>
            <a:r>
              <a:rPr lang="en-US" dirty="0" smtClean="0"/>
              <a:t> </a:t>
            </a:r>
            <a:r>
              <a:rPr lang="el-GR" dirty="0" smtClean="0"/>
              <a:t>αρθροπλαστική ή/και σε νέους ασθενείς με υψηλό επίπεδο δραστηριοτήτων.</a:t>
            </a:r>
          </a:p>
          <a:p>
            <a:pPr>
              <a:buSzPct val="100000"/>
              <a:buFont typeface="Wingdings" panose="05000000000000000000" pitchFamily="2" charset="2"/>
              <a:buChar char="§"/>
              <a:defRPr/>
            </a:pPr>
            <a:r>
              <a:rPr lang="el-GR" dirty="0" smtClean="0"/>
              <a:t>Η επιτυχής βιολογική ενσωμάτωση της πρόθεσης εξαρτάται από  </a:t>
            </a:r>
            <a:br>
              <a:rPr lang="el-GR" dirty="0" smtClean="0"/>
            </a:br>
            <a:r>
              <a:rPr lang="el-GR" dirty="0" smtClean="0"/>
              <a:t>δύο προϋποθέσεις: α) την άμεση μηχανική σταθερότητα της πρόθεσης κατά το χρόνο της χειρουργικής επέμβασης και β) τη στενή επαφή μεταξύ της επιφάνειας του εμφυτεύματος και του οστού.</a:t>
            </a:r>
          </a:p>
        </p:txBody>
      </p:sp>
      <p:sp>
        <p:nvSpPr>
          <p:cNvPr id="9" name="1 - Τίτλος"/>
          <p:cNvSpPr txBox="1">
            <a:spLocks/>
          </p:cNvSpPr>
          <p:nvPr/>
        </p:nvSpPr>
        <p:spPr bwMode="auto">
          <a:xfrm>
            <a:off x="457200" y="188640"/>
            <a:ext cx="8229600" cy="10801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r>
              <a:rPr lang="el-GR" sz="3600" b="1" kern="0" dirty="0" smtClean="0">
                <a:solidFill>
                  <a:schemeClr val="accent4">
                    <a:lumMod val="10000"/>
                  </a:schemeClr>
                </a:solidFill>
                <a:effectLst>
                  <a:outerShdw blurRad="38100" dist="38100" dir="2700000" algn="tl">
                    <a:srgbClr val="000000">
                      <a:alpha val="43137"/>
                    </a:srgbClr>
                  </a:outerShdw>
                </a:effectLst>
                <a:latin typeface="Arial Narrow" panose="020B0606020202030204" pitchFamily="34" charset="0"/>
              </a:rPr>
              <a:t>Μηριαίες Προθέσεις </a:t>
            </a:r>
            <a:endParaRPr lang="el-GR" altLang="el-GR" sz="3600" b="1" kern="0" baseline="-16000" dirty="0" smtClean="0">
              <a:solidFill>
                <a:schemeClr val="accent4">
                  <a:lumMod val="10000"/>
                </a:schemeClr>
              </a:solidFill>
              <a:effectLst>
                <a:outerShdw blurRad="38100" dist="38100" dir="2700000" algn="tl">
                  <a:srgbClr val="000000">
                    <a:alpha val="43137"/>
                  </a:srgbClr>
                </a:outerShdw>
              </a:effectLst>
              <a:latin typeface="Arial Narrow" panose="020B0606020202030204" pitchFamily="34" charset="0"/>
            </a:endParaRPr>
          </a:p>
          <a:p>
            <a:pPr algn="ctr"/>
            <a:r>
              <a:rPr lang="en-US" sz="3200" b="1" dirty="0" smtClean="0">
                <a:solidFill>
                  <a:srgbClr val="A50021"/>
                </a:solidFill>
                <a:effectLst>
                  <a:outerShdw blurRad="38100" dist="38100" dir="2700000" algn="tl">
                    <a:srgbClr val="000000">
                      <a:alpha val="43137"/>
                    </a:srgbClr>
                  </a:outerShdw>
                </a:effectLst>
                <a:latin typeface="Arial Narrow" pitchFamily="34" charset="0"/>
              </a:rPr>
              <a:t>     </a:t>
            </a:r>
            <a:r>
              <a:rPr lang="el-GR" altLang="el-GR" sz="3200" b="1" kern="0" dirty="0" smtClean="0">
                <a:solidFill>
                  <a:srgbClr val="A50021"/>
                </a:solidFill>
                <a:effectLst>
                  <a:outerShdw blurRad="38100" dist="38100" dir="2700000" algn="tl">
                    <a:srgbClr val="000000">
                      <a:alpha val="43137"/>
                    </a:srgbClr>
                  </a:outerShdw>
                </a:effectLst>
                <a:latin typeface="Arial Narrow" panose="020B0606020202030204" pitchFamily="34" charset="0"/>
              </a:rPr>
              <a:t>Σταθεροποίηση</a:t>
            </a:r>
            <a:r>
              <a:rPr lang="en-US" altLang="el-GR" sz="3200" b="1" kern="0" dirty="0" smtClean="0">
                <a:solidFill>
                  <a:srgbClr val="A50021"/>
                </a:solidFill>
                <a:effectLst>
                  <a:outerShdw blurRad="38100" dist="38100" dir="2700000" algn="tl">
                    <a:srgbClr val="000000">
                      <a:alpha val="43137"/>
                    </a:srgbClr>
                  </a:outerShdw>
                </a:effectLst>
                <a:latin typeface="Arial Narrow" panose="020B0606020202030204" pitchFamily="34" charset="0"/>
              </a:rPr>
              <a:t> </a:t>
            </a:r>
            <a:r>
              <a:rPr lang="el-GR" altLang="el-GR" sz="3200" b="1" kern="0" dirty="0" smtClean="0">
                <a:solidFill>
                  <a:srgbClr val="A50021"/>
                </a:solidFill>
                <a:effectLst>
                  <a:outerShdw blurRad="38100" dist="38100" dir="2700000" algn="tl">
                    <a:srgbClr val="000000">
                      <a:alpha val="43137"/>
                    </a:srgbClr>
                  </a:outerShdw>
                </a:effectLst>
                <a:latin typeface="Arial Narrow" panose="020B0606020202030204" pitchFamily="34" charset="0"/>
              </a:rPr>
              <a:t>χωρίς Τσιμέντο</a:t>
            </a:r>
            <a:r>
              <a:rPr lang="el-GR" altLang="el-GR" sz="3600" baseline="-16000" dirty="0" smtClean="0">
                <a:solidFill>
                  <a:srgbClr val="FFFFFF"/>
                </a:solidFill>
                <a:effectLst>
                  <a:outerShdw blurRad="38100" dist="38100" dir="2700000" algn="tl">
                    <a:srgbClr val="000000">
                      <a:alpha val="43137"/>
                    </a:srgbClr>
                  </a:outerShdw>
                </a:effectLst>
              </a:rPr>
              <a:t> </a:t>
            </a:r>
            <a:r>
              <a:rPr lang="el-GR" altLang="el-GR" sz="3600" b="1" baseline="-16000" dirty="0" smtClean="0">
                <a:solidFill>
                  <a:srgbClr val="A50021"/>
                </a:solidFill>
                <a:effectLst>
                  <a:outerShdw blurRad="38100" dist="38100" dir="2700000" algn="tl">
                    <a:srgbClr val="000000">
                      <a:alpha val="43137"/>
                    </a:srgbClr>
                  </a:outerShdw>
                </a:effectLst>
                <a:latin typeface="Arial Narrow" pitchFamily="34" charset="0"/>
              </a:rPr>
              <a:t>[</a:t>
            </a:r>
            <a:r>
              <a:rPr lang="en-US" altLang="el-GR" sz="3600" b="1" baseline="-16000" dirty="0" smtClean="0">
                <a:solidFill>
                  <a:srgbClr val="A50021"/>
                </a:solidFill>
                <a:effectLst>
                  <a:outerShdw blurRad="38100" dist="38100" dir="2700000" algn="tl">
                    <a:srgbClr val="000000">
                      <a:alpha val="43137"/>
                    </a:srgbClr>
                  </a:outerShdw>
                </a:effectLst>
                <a:latin typeface="Arial Narrow" pitchFamily="34" charset="0"/>
              </a:rPr>
              <a:t>1</a:t>
            </a:r>
            <a:r>
              <a:rPr lang="el-GR" altLang="el-GR" sz="3600" b="1" baseline="-16000" dirty="0" smtClean="0">
                <a:solidFill>
                  <a:srgbClr val="A50021"/>
                </a:solidFill>
                <a:effectLst>
                  <a:outerShdw blurRad="38100" dist="38100" dir="2700000" algn="tl">
                    <a:srgbClr val="000000">
                      <a:alpha val="43137"/>
                    </a:srgbClr>
                  </a:outerShdw>
                </a:effectLst>
                <a:latin typeface="Arial Narrow" pitchFamily="34" charset="0"/>
              </a:rPr>
              <a:t>/</a:t>
            </a:r>
            <a:r>
              <a:rPr lang="en-US" altLang="el-GR" sz="3600" b="1" baseline="-16000" dirty="0" smtClean="0">
                <a:solidFill>
                  <a:srgbClr val="A50021"/>
                </a:solidFill>
                <a:effectLst>
                  <a:outerShdw blurRad="38100" dist="38100" dir="2700000" algn="tl">
                    <a:srgbClr val="000000">
                      <a:alpha val="43137"/>
                    </a:srgbClr>
                  </a:outerShdw>
                </a:effectLst>
                <a:latin typeface="Arial Narrow" pitchFamily="34" charset="0"/>
              </a:rPr>
              <a:t>2</a:t>
            </a:r>
            <a:r>
              <a:rPr lang="el-GR" altLang="el-GR" sz="3600" b="1" baseline="-16000" dirty="0" smtClean="0">
                <a:solidFill>
                  <a:srgbClr val="A50021"/>
                </a:solidFill>
                <a:effectLst>
                  <a:outerShdw blurRad="38100" dist="38100" dir="2700000" algn="tl">
                    <a:srgbClr val="000000">
                      <a:alpha val="43137"/>
                    </a:srgbClr>
                  </a:outerShdw>
                </a:effectLst>
                <a:latin typeface="Arial Narrow" pitchFamily="34" charset="0"/>
              </a:rPr>
              <a:t>]</a:t>
            </a:r>
            <a:r>
              <a:rPr lang="el-GR" altLang="el-GR" sz="3600" b="1" kern="0" baseline="-16000" dirty="0" smtClean="0">
                <a:solidFill>
                  <a:srgbClr val="A50021"/>
                </a:solidFill>
                <a:effectLst>
                  <a:outerShdw blurRad="38100" dist="38100" dir="2700000" algn="tl">
                    <a:srgbClr val="000000">
                      <a:alpha val="43137"/>
                    </a:srgbClr>
                  </a:outerShdw>
                </a:effectLst>
                <a:latin typeface="Arial Narrow" pitchFamily="34" charset="0"/>
              </a:rPr>
              <a:t> </a:t>
            </a:r>
            <a:endParaRPr lang="el-GR" sz="3600" b="1" kern="0" dirty="0">
              <a:solidFill>
                <a:srgbClr val="A50021"/>
              </a:solidFill>
              <a:effectLst>
                <a:outerShdw blurRad="38100" dist="38100" dir="2700000" algn="tl">
                  <a:srgbClr val="000000">
                    <a:alpha val="43137"/>
                  </a:srgbClr>
                </a:outerShdw>
              </a:effectLst>
              <a:latin typeface="Arial Narrow" pitchFamily="34" charset="0"/>
            </a:endParaRPr>
          </a:p>
        </p:txBody>
      </p:sp>
      <p:pic>
        <p:nvPicPr>
          <p:cNvPr id="5" name="Picture 2"/>
          <p:cNvPicPr>
            <a:picLocks noChangeAspect="1" noChangeArrowheads="1"/>
          </p:cNvPicPr>
          <p:nvPr/>
        </p:nvPicPr>
        <p:blipFill>
          <a:blip r:embed="rId3" cstate="print"/>
          <a:srcRect/>
          <a:stretch>
            <a:fillRect/>
          </a:stretch>
        </p:blipFill>
        <p:spPr bwMode="auto">
          <a:xfrm>
            <a:off x="5868144" y="1628800"/>
            <a:ext cx="3096344" cy="3096344"/>
          </a:xfrm>
          <a:prstGeom prst="rect">
            <a:avLst/>
          </a:prstGeom>
          <a:ln w="38100" cap="sq" cmpd="thickThin">
            <a:solidFill>
              <a:srgbClr val="000000"/>
            </a:solidFill>
            <a:prstDash val="solid"/>
            <a:miter lim="800000"/>
          </a:ln>
          <a:effectLst>
            <a:innerShdw blurRad="76200">
              <a:srgbClr val="000000"/>
            </a:innerShdw>
          </a:effectLst>
        </p:spPr>
      </p:pic>
      <p:sp>
        <p:nvSpPr>
          <p:cNvPr id="2" name="Ορθογώνιο 1"/>
          <p:cNvSpPr/>
          <p:nvPr/>
        </p:nvSpPr>
        <p:spPr>
          <a:xfrm>
            <a:off x="107504" y="5299115"/>
            <a:ext cx="8820472" cy="1514261"/>
          </a:xfrm>
          <a:prstGeom prst="rect">
            <a:avLst/>
          </a:prstGeom>
        </p:spPr>
        <p:txBody>
          <a:bodyPr wrap="square">
            <a:spAutoFit/>
          </a:bodyPr>
          <a:lstStyle/>
          <a:p>
            <a:pPr marL="342900" lvl="0" indent="-342900">
              <a:spcBef>
                <a:spcPct val="20000"/>
              </a:spcBef>
              <a:buClr>
                <a:srgbClr val="A50021"/>
              </a:buClr>
              <a:buSzPct val="100000"/>
              <a:buFont typeface="Wingdings" panose="05000000000000000000" pitchFamily="2" charset="2"/>
              <a:buChar char="§"/>
              <a:defRPr/>
            </a:pPr>
            <a:r>
              <a:rPr lang="el-GR" sz="2200" kern="0" dirty="0">
                <a:solidFill>
                  <a:srgbClr val="DADADA">
                    <a:lumMod val="10000"/>
                  </a:srgbClr>
                </a:solidFill>
                <a:latin typeface="Calibri" panose="020F0502020204030204" pitchFamily="34" charset="0"/>
              </a:rPr>
              <a:t>Συνεπώς, τα εμφυτεύματα θα πρέπει να σχεδιάζονται για να ταιριάζουν όσο το δυνατόν πιστότερα με την ενδοστική κοιλότητα του μηριαίου οστού (</a:t>
            </a:r>
            <a:r>
              <a:rPr lang="en-US" sz="2200" kern="0" dirty="0">
                <a:solidFill>
                  <a:srgbClr val="DADADA">
                    <a:lumMod val="10000"/>
                  </a:srgbClr>
                </a:solidFill>
                <a:latin typeface="Calibri" panose="020F0502020204030204" pitchFamily="34" charset="0"/>
              </a:rPr>
              <a:t>pressfit).</a:t>
            </a:r>
            <a:r>
              <a:rPr lang="el-GR" sz="2200" kern="0" dirty="0">
                <a:solidFill>
                  <a:srgbClr val="DADADA">
                    <a:lumMod val="10000"/>
                  </a:srgbClr>
                </a:solidFill>
                <a:latin typeface="Calibri" panose="020F0502020204030204" pitchFamily="34" charset="0"/>
              </a:rPr>
              <a:t> </a:t>
            </a:r>
          </a:p>
          <a:p>
            <a:pPr marL="342900" lvl="0" indent="-342900">
              <a:spcBef>
                <a:spcPct val="20000"/>
              </a:spcBef>
              <a:buClr>
                <a:srgbClr val="A50021"/>
              </a:buClr>
              <a:buSzPct val="100000"/>
              <a:buFont typeface="Wingdings" panose="05000000000000000000" pitchFamily="2" charset="2"/>
              <a:buChar char="§"/>
              <a:defRPr/>
            </a:pPr>
            <a:endParaRPr lang="el-GR" sz="2200" kern="0" dirty="0">
              <a:solidFill>
                <a:srgbClr val="DADADA">
                  <a:lumMod val="10000"/>
                </a:srgbClr>
              </a:solidFill>
              <a:latin typeface="Calibri" panose="020F0502020204030204" pitchFamily="34" charset="0"/>
            </a:endParaRPr>
          </a:p>
        </p:txBody>
      </p:sp>
      <p:sp>
        <p:nvSpPr>
          <p:cNvPr id="3" name="Ορθογώνιο 2"/>
          <p:cNvSpPr/>
          <p:nvPr/>
        </p:nvSpPr>
        <p:spPr>
          <a:xfrm>
            <a:off x="6444208" y="4869160"/>
            <a:ext cx="1944216" cy="276999"/>
          </a:xfrm>
          <a:prstGeom prst="rect">
            <a:avLst/>
          </a:prstGeom>
        </p:spPr>
        <p:txBody>
          <a:bodyPr wrap="square">
            <a:spAutoFit/>
          </a:bodyPr>
          <a:lstStyle/>
          <a:p>
            <a:pPr algn="ctr" eaLnBrk="0" hangingPunct="0">
              <a:spcBef>
                <a:spcPct val="30000"/>
              </a:spcBef>
              <a:defRPr/>
            </a:pPr>
            <a:r>
              <a:rPr lang="en-US" sz="1200" dirty="0" smtClean="0">
                <a:solidFill>
                  <a:schemeClr val="accent4">
                    <a:lumMod val="50000"/>
                  </a:schemeClr>
                </a:solidFill>
                <a:latin typeface="Calibri" panose="020F0502020204030204" pitchFamily="34" charset="0"/>
                <a:hlinkClick r:id="rId4"/>
              </a:rPr>
              <a:t>eorthopod.com</a:t>
            </a:r>
            <a:endParaRPr lang="el-GR" sz="1200" dirty="0">
              <a:solidFill>
                <a:schemeClr val="accent4">
                  <a:lumMod val="50000"/>
                </a:schemeClr>
              </a:solidFill>
              <a:latin typeface="Calibri" panose="020F0502020204030204" pitchFamily="34" charset="0"/>
            </a:endParaRPr>
          </a:p>
        </p:txBody>
      </p:sp>
    </p:spTree>
    <p:extLst>
      <p:ext uri="{BB962C8B-B14F-4D97-AF65-F5344CB8AC3E}">
        <p14:creationId xmlns:p14="http://schemas.microsoft.com/office/powerpoint/2010/main" val="32410344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a:xfrm>
            <a:off x="8532440" y="6381327"/>
            <a:ext cx="432048" cy="340147"/>
          </a:xfrm>
        </p:spPr>
        <p:txBody>
          <a:bodyPr/>
          <a:lstStyle/>
          <a:p>
            <a:pPr>
              <a:defRPr/>
            </a:pPr>
            <a:fld id="{8198C6A6-8556-485F-81D9-A8F098D09877}" type="slidenum">
              <a:rPr lang="el-GR" smtClean="0"/>
              <a:pPr>
                <a:defRPr/>
              </a:pPr>
              <a:t>17</a:t>
            </a:fld>
            <a:endParaRPr lang="el-GR" dirty="0"/>
          </a:p>
        </p:txBody>
      </p:sp>
      <p:sp>
        <p:nvSpPr>
          <p:cNvPr id="7" name="6 - Θέση περιεχομένου"/>
          <p:cNvSpPr>
            <a:spLocks noGrp="1"/>
          </p:cNvSpPr>
          <p:nvPr>
            <p:ph idx="1"/>
          </p:nvPr>
        </p:nvSpPr>
        <p:spPr>
          <a:xfrm>
            <a:off x="125760" y="1484784"/>
            <a:ext cx="8766720" cy="5112568"/>
          </a:xfrm>
        </p:spPr>
        <p:txBody>
          <a:bodyPr/>
          <a:lstStyle/>
          <a:p>
            <a:pPr>
              <a:lnSpc>
                <a:spcPct val="112000"/>
              </a:lnSpc>
              <a:spcBef>
                <a:spcPts val="1800"/>
              </a:spcBef>
              <a:buSzPct val="100000"/>
              <a:buFont typeface="Wingdings" panose="05000000000000000000" pitchFamily="2" charset="2"/>
              <a:buChar char="§"/>
              <a:defRPr/>
            </a:pPr>
            <a:r>
              <a:rPr lang="el-GR" dirty="0" smtClean="0"/>
              <a:t>Τα στελέχη από τιτάνιο είναι πιο ευαίσθητα σε σχέση με τα στελέχη από κράμα κοβαλτίου-χρωμίου. Παρόλα αυτά, προτείνονται από πολλούς λόγω της ανώτερης </a:t>
            </a:r>
            <a:r>
              <a:rPr lang="el-GR" dirty="0" smtClean="0"/>
              <a:t>βιοσυμβατότητας</a:t>
            </a:r>
            <a:r>
              <a:rPr lang="el-GR" dirty="0" smtClean="0"/>
              <a:t> τους, της υψηλής αντοχής σε κόπωση και τον χαμηλότερο συντελεστή ελαστικότητας, ο οποίος είναι περίπου το ήμισυ του συντελεστή ελαστικότητας των στελεχών από κράμα κοβαλτίου-χρωμίου και επομένως είναι λιγότερο πιθανό να σχετίζονται με πόνο στο μηρό.</a:t>
            </a:r>
            <a:endParaRPr lang="en-US" dirty="0" smtClean="0"/>
          </a:p>
          <a:p>
            <a:pPr marL="358775" lvl="0" indent="0">
              <a:lnSpc>
                <a:spcPct val="112000"/>
              </a:lnSpc>
              <a:spcBef>
                <a:spcPts val="1800"/>
              </a:spcBef>
              <a:buClrTx/>
              <a:buSzPct val="100000"/>
              <a:buNone/>
              <a:defRPr/>
            </a:pPr>
            <a:r>
              <a:rPr lang="el-GR" b="1" kern="1200" dirty="0">
                <a:solidFill>
                  <a:srgbClr val="000000"/>
                </a:solidFill>
                <a:cs typeface="+mn-cs"/>
              </a:rPr>
              <a:t>Παρατήρηση</a:t>
            </a:r>
            <a:r>
              <a:rPr lang="el-GR" kern="1200" dirty="0">
                <a:solidFill>
                  <a:srgbClr val="000000"/>
                </a:solidFill>
                <a:cs typeface="+mn-cs"/>
              </a:rPr>
              <a:t>:  Η πορώδης επιφάνεια των στελεχών από τιτάνιο περιορίζεται στις πιο ογκώδεις εγγύς περιοχές του και δεν επεκτείνεται σε περιοχές που δέχονται σημαντικά φορτία εφελκυσμού, όπως τα πλευρικά άκρα του στελέχους.</a:t>
            </a:r>
          </a:p>
          <a:p>
            <a:pPr>
              <a:lnSpc>
                <a:spcPct val="112000"/>
              </a:lnSpc>
              <a:spcBef>
                <a:spcPts val="1800"/>
              </a:spcBef>
              <a:buSzPct val="100000"/>
              <a:buFont typeface="Wingdings" panose="05000000000000000000" pitchFamily="2" charset="2"/>
              <a:buChar char="§"/>
              <a:defRPr/>
            </a:pPr>
            <a:endParaRPr lang="el-GR" dirty="0" smtClean="0"/>
          </a:p>
        </p:txBody>
      </p:sp>
      <p:sp>
        <p:nvSpPr>
          <p:cNvPr id="9" name="1 - Τίτλος"/>
          <p:cNvSpPr txBox="1">
            <a:spLocks/>
          </p:cNvSpPr>
          <p:nvPr/>
        </p:nvSpPr>
        <p:spPr bwMode="auto">
          <a:xfrm>
            <a:off x="457200" y="188640"/>
            <a:ext cx="8229600" cy="10801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r>
              <a:rPr lang="el-GR" sz="3600" b="1" kern="0" dirty="0" smtClean="0">
                <a:solidFill>
                  <a:schemeClr val="accent4">
                    <a:lumMod val="10000"/>
                  </a:schemeClr>
                </a:solidFill>
                <a:effectLst>
                  <a:outerShdw blurRad="38100" dist="38100" dir="2700000" algn="tl">
                    <a:srgbClr val="000000">
                      <a:alpha val="43137"/>
                    </a:srgbClr>
                  </a:outerShdw>
                </a:effectLst>
                <a:latin typeface="Arial Narrow" panose="020B0606020202030204" pitchFamily="34" charset="0"/>
              </a:rPr>
              <a:t>Μηριαίες Προθέσεις </a:t>
            </a:r>
            <a:endParaRPr lang="el-GR" altLang="el-GR" sz="3600" b="1" kern="0" baseline="-16000" dirty="0" smtClean="0">
              <a:solidFill>
                <a:schemeClr val="accent4">
                  <a:lumMod val="10000"/>
                </a:schemeClr>
              </a:solidFill>
              <a:effectLst>
                <a:outerShdw blurRad="38100" dist="38100" dir="2700000" algn="tl">
                  <a:srgbClr val="000000">
                    <a:alpha val="43137"/>
                  </a:srgbClr>
                </a:outerShdw>
              </a:effectLst>
              <a:latin typeface="Arial Narrow" panose="020B0606020202030204" pitchFamily="34" charset="0"/>
            </a:endParaRPr>
          </a:p>
          <a:p>
            <a:pPr algn="ctr"/>
            <a:r>
              <a:rPr lang="el-GR" altLang="el-GR" sz="3200" b="1" kern="0" dirty="0" smtClean="0">
                <a:solidFill>
                  <a:srgbClr val="A50021"/>
                </a:solidFill>
                <a:effectLst>
                  <a:outerShdw blurRad="38100" dist="38100" dir="2700000" algn="tl">
                    <a:srgbClr val="000000">
                      <a:alpha val="43137"/>
                    </a:srgbClr>
                  </a:outerShdw>
                </a:effectLst>
                <a:latin typeface="Arial Narrow" panose="020B0606020202030204" pitchFamily="34" charset="0"/>
              </a:rPr>
              <a:t>     Σταθεροποίηση</a:t>
            </a:r>
            <a:r>
              <a:rPr lang="en-US" altLang="el-GR" sz="3200" b="1" kern="0" dirty="0" smtClean="0">
                <a:solidFill>
                  <a:srgbClr val="A50021"/>
                </a:solidFill>
                <a:effectLst>
                  <a:outerShdw blurRad="38100" dist="38100" dir="2700000" algn="tl">
                    <a:srgbClr val="000000">
                      <a:alpha val="43137"/>
                    </a:srgbClr>
                  </a:outerShdw>
                </a:effectLst>
                <a:latin typeface="Arial Narrow" panose="020B0606020202030204" pitchFamily="34" charset="0"/>
              </a:rPr>
              <a:t> </a:t>
            </a:r>
            <a:r>
              <a:rPr lang="el-GR" altLang="el-GR" sz="3200" b="1" kern="0" dirty="0">
                <a:solidFill>
                  <a:srgbClr val="A50021"/>
                </a:solidFill>
                <a:effectLst>
                  <a:outerShdw blurRad="38100" dist="38100" dir="2700000" algn="tl">
                    <a:srgbClr val="000000">
                      <a:alpha val="43137"/>
                    </a:srgbClr>
                  </a:outerShdw>
                </a:effectLst>
                <a:latin typeface="Arial Narrow" panose="020B0606020202030204" pitchFamily="34" charset="0"/>
              </a:rPr>
              <a:t>χωρίς Τσιμέντο</a:t>
            </a:r>
            <a:r>
              <a:rPr lang="el-GR" altLang="el-GR" sz="3600" b="1" baseline="-16000" dirty="0" smtClean="0">
                <a:solidFill>
                  <a:srgbClr val="A50021"/>
                </a:solidFill>
                <a:effectLst>
                  <a:outerShdw blurRad="38100" dist="38100" dir="2700000" algn="tl">
                    <a:srgbClr val="000000">
                      <a:alpha val="43137"/>
                    </a:srgbClr>
                  </a:outerShdw>
                </a:effectLst>
                <a:latin typeface="Arial Narrow" pitchFamily="34" charset="0"/>
              </a:rPr>
              <a:t> [</a:t>
            </a:r>
            <a:r>
              <a:rPr lang="en-US" altLang="el-GR" sz="3600" b="1" baseline="-16000" dirty="0" smtClean="0">
                <a:solidFill>
                  <a:srgbClr val="A50021"/>
                </a:solidFill>
                <a:effectLst>
                  <a:outerShdw blurRad="38100" dist="38100" dir="2700000" algn="tl">
                    <a:srgbClr val="000000">
                      <a:alpha val="43137"/>
                    </a:srgbClr>
                  </a:outerShdw>
                </a:effectLst>
                <a:latin typeface="Arial Narrow" pitchFamily="34" charset="0"/>
              </a:rPr>
              <a:t>2</a:t>
            </a:r>
            <a:r>
              <a:rPr lang="el-GR" altLang="el-GR" sz="3600" b="1" baseline="-16000" dirty="0" smtClean="0">
                <a:solidFill>
                  <a:srgbClr val="A50021"/>
                </a:solidFill>
                <a:effectLst>
                  <a:outerShdw blurRad="38100" dist="38100" dir="2700000" algn="tl">
                    <a:srgbClr val="000000">
                      <a:alpha val="43137"/>
                    </a:srgbClr>
                  </a:outerShdw>
                </a:effectLst>
                <a:latin typeface="Arial Narrow" pitchFamily="34" charset="0"/>
              </a:rPr>
              <a:t>/</a:t>
            </a:r>
            <a:r>
              <a:rPr lang="en-US" altLang="el-GR" sz="3600" b="1" baseline="-16000" dirty="0" smtClean="0">
                <a:solidFill>
                  <a:srgbClr val="A50021"/>
                </a:solidFill>
                <a:effectLst>
                  <a:outerShdw blurRad="38100" dist="38100" dir="2700000" algn="tl">
                    <a:srgbClr val="000000">
                      <a:alpha val="43137"/>
                    </a:srgbClr>
                  </a:outerShdw>
                </a:effectLst>
                <a:latin typeface="Arial Narrow" pitchFamily="34" charset="0"/>
              </a:rPr>
              <a:t>2</a:t>
            </a:r>
            <a:r>
              <a:rPr lang="el-GR" altLang="el-GR" sz="3600" b="1" baseline="-16000" dirty="0" smtClean="0">
                <a:solidFill>
                  <a:srgbClr val="A50021"/>
                </a:solidFill>
                <a:effectLst>
                  <a:outerShdw blurRad="38100" dist="38100" dir="2700000" algn="tl">
                    <a:srgbClr val="000000">
                      <a:alpha val="43137"/>
                    </a:srgbClr>
                  </a:outerShdw>
                </a:effectLst>
                <a:latin typeface="Arial Narrow" pitchFamily="34" charset="0"/>
              </a:rPr>
              <a:t>]</a:t>
            </a:r>
            <a:r>
              <a:rPr lang="el-GR" altLang="el-GR" sz="3600" b="1" kern="0" baseline="-16000" dirty="0" smtClean="0">
                <a:solidFill>
                  <a:srgbClr val="A50021"/>
                </a:solidFill>
                <a:effectLst>
                  <a:outerShdw blurRad="38100" dist="38100" dir="2700000" algn="tl">
                    <a:srgbClr val="000000">
                      <a:alpha val="43137"/>
                    </a:srgbClr>
                  </a:outerShdw>
                </a:effectLst>
                <a:latin typeface="Arial Narrow" panose="020B0606020202030204" pitchFamily="34" charset="0"/>
              </a:rPr>
              <a:t> </a:t>
            </a:r>
            <a:endParaRPr lang="el-GR" sz="3600" b="1" kern="0" dirty="0">
              <a:solidFill>
                <a:srgbClr val="A5002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7257358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a:xfrm>
            <a:off x="8532440" y="6381327"/>
            <a:ext cx="432048" cy="340147"/>
          </a:xfrm>
        </p:spPr>
        <p:txBody>
          <a:bodyPr/>
          <a:lstStyle/>
          <a:p>
            <a:pPr>
              <a:defRPr/>
            </a:pPr>
            <a:fld id="{8198C6A6-8556-485F-81D9-A8F098D09877}" type="slidenum">
              <a:rPr lang="el-GR" smtClean="0"/>
              <a:pPr>
                <a:defRPr/>
              </a:pPr>
              <a:t>18</a:t>
            </a:fld>
            <a:endParaRPr lang="el-GR" dirty="0"/>
          </a:p>
        </p:txBody>
      </p:sp>
      <p:sp>
        <p:nvSpPr>
          <p:cNvPr id="7" name="6 - Θέση περιεχομένου"/>
          <p:cNvSpPr>
            <a:spLocks noGrp="1"/>
          </p:cNvSpPr>
          <p:nvPr>
            <p:ph idx="1"/>
          </p:nvPr>
        </p:nvSpPr>
        <p:spPr>
          <a:xfrm>
            <a:off x="36512" y="1340768"/>
            <a:ext cx="9107488" cy="5256584"/>
          </a:xfrm>
        </p:spPr>
        <p:txBody>
          <a:bodyPr/>
          <a:lstStyle/>
          <a:p>
            <a:pPr marL="268288" indent="-268288">
              <a:buSzPct val="100000"/>
              <a:buFont typeface="Wingdings" panose="05000000000000000000" pitchFamily="2" charset="2"/>
              <a:buChar char="§"/>
              <a:defRPr/>
            </a:pPr>
            <a:r>
              <a:rPr lang="el-GR" dirty="0" smtClean="0"/>
              <a:t>Το ακρυλικό τσιμέντο αποτελεί υλικό-πρότυπο για τη σταθεροποίηση της μηριαίας πρόθεσης εντός του μυελικού αυλού και η ποιότητά του έχει βελτιωθεί σημαντικά με σκοπό την μακροπρόθεσμη επιβίωση των υλικών.</a:t>
            </a:r>
          </a:p>
          <a:p>
            <a:pPr marL="268288" indent="-268288">
              <a:buSzPct val="100000"/>
              <a:buFont typeface="Wingdings" panose="05000000000000000000" pitchFamily="2" charset="2"/>
              <a:buChar char="§"/>
              <a:defRPr/>
            </a:pPr>
            <a:r>
              <a:rPr lang="el-GR" dirty="0" smtClean="0"/>
              <a:t>Όταν γίνεται χρήση τσιμέντου, τα στελέχη πρέπει να καταλαμβάνουν περίπου το 80% της διατομής του μυελικού αυλού, έτσι ώστε το τσιμέντο να καλύπτει -περιμετρικά του στυλεού- περίπου 4 mm εντός του εγγύς τμήματος του μυελικού αυλού και 2 mm εντός του περιφερικού. </a:t>
            </a:r>
          </a:p>
          <a:p>
            <a:pPr marL="268288" indent="-268288">
              <a:buSzPct val="100000"/>
              <a:buFont typeface="Wingdings" panose="05000000000000000000" pitchFamily="2" charset="2"/>
              <a:buChar char="§"/>
              <a:defRPr/>
            </a:pPr>
            <a:r>
              <a:rPr lang="el-GR" dirty="0" smtClean="0"/>
              <a:t>Η κεντρική τοποθέτηση  του στελέχους μέσα στον μυελικό αυλό μειώνει την πιθανότητα να δημιουργηθούν εντοπισμένες περιοχές με λεπτό περίβλημα τσιμέντου, το οποίο μπορεί να κατακερματιστεί και να προκληθεί χαλάρωση της πρόθεσης.</a:t>
            </a:r>
          </a:p>
          <a:p>
            <a:pPr marL="268288" indent="-268288">
              <a:buSzPct val="100000"/>
              <a:buFont typeface="Wingdings" panose="05000000000000000000" pitchFamily="2" charset="2"/>
              <a:buChar char="§"/>
              <a:defRPr/>
            </a:pPr>
            <a:r>
              <a:rPr lang="el-GR" dirty="0" smtClean="0"/>
              <a:t>Προτιμώνται τα στελέχη από κράμα κοβαλτίου-χρωμίου, διότι εμφανίζουν  υψηλότερο συντελεστή ελαστικότητας (</a:t>
            </a:r>
            <a:r>
              <a:rPr lang="en-US" dirty="0" smtClean="0">
                <a:solidFill>
                  <a:srgbClr val="000000"/>
                </a:solidFill>
              </a:rPr>
              <a:t>modulus of elasticity</a:t>
            </a:r>
            <a:r>
              <a:rPr lang="el-GR" dirty="0" smtClean="0">
                <a:solidFill>
                  <a:srgbClr val="000000"/>
                </a:solidFill>
              </a:rPr>
              <a:t>), γεγονός που οδηγεί στην ελάττωση των</a:t>
            </a:r>
            <a:r>
              <a:rPr lang="el-GR" dirty="0" smtClean="0"/>
              <a:t> τάσεων που ασκούνται στο περίβλημα του τσιμέντου, εντός του εγγύς τμήματος του μυελικού αυλού.</a:t>
            </a:r>
            <a:endParaRPr lang="el-GR" dirty="0"/>
          </a:p>
        </p:txBody>
      </p:sp>
      <p:sp>
        <p:nvSpPr>
          <p:cNvPr id="9" name="1 - Τίτλος"/>
          <p:cNvSpPr txBox="1">
            <a:spLocks/>
          </p:cNvSpPr>
          <p:nvPr/>
        </p:nvSpPr>
        <p:spPr bwMode="auto">
          <a:xfrm>
            <a:off x="457200" y="116632"/>
            <a:ext cx="8229600" cy="10801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r>
              <a:rPr lang="el-GR" sz="3600" b="1" kern="0" dirty="0" smtClean="0">
                <a:solidFill>
                  <a:schemeClr val="accent4">
                    <a:lumMod val="10000"/>
                  </a:schemeClr>
                </a:solidFill>
                <a:effectLst>
                  <a:outerShdw blurRad="38100" dist="38100" dir="2700000" algn="tl">
                    <a:srgbClr val="000000">
                      <a:alpha val="43137"/>
                    </a:srgbClr>
                  </a:outerShdw>
                </a:effectLst>
                <a:latin typeface="Arial Narrow" panose="020B0606020202030204" pitchFamily="34" charset="0"/>
              </a:rPr>
              <a:t>Μηριαίες Προθέσεις </a:t>
            </a:r>
            <a:endParaRPr lang="el-GR" altLang="el-GR" sz="3600" b="1" kern="0" baseline="-16000" dirty="0" smtClean="0">
              <a:solidFill>
                <a:schemeClr val="accent4">
                  <a:lumMod val="10000"/>
                </a:schemeClr>
              </a:solidFill>
              <a:effectLst>
                <a:outerShdw blurRad="38100" dist="38100" dir="2700000" algn="tl">
                  <a:srgbClr val="000000">
                    <a:alpha val="43137"/>
                  </a:srgbClr>
                </a:outerShdw>
              </a:effectLst>
              <a:latin typeface="Arial Narrow" panose="020B0606020202030204" pitchFamily="34" charset="0"/>
            </a:endParaRPr>
          </a:p>
          <a:p>
            <a:pPr algn="ctr"/>
            <a:r>
              <a:rPr lang="el-GR" altLang="el-GR" sz="3200" b="1" kern="0" dirty="0">
                <a:solidFill>
                  <a:srgbClr val="A50021"/>
                </a:solidFill>
                <a:effectLst>
                  <a:outerShdw blurRad="38100" dist="38100" dir="2700000" algn="tl">
                    <a:srgbClr val="000000">
                      <a:alpha val="43137"/>
                    </a:srgbClr>
                  </a:outerShdw>
                </a:effectLst>
                <a:latin typeface="Arial Narrow" panose="020B0606020202030204" pitchFamily="34" charset="0"/>
              </a:rPr>
              <a:t>Σταθεροποίηση</a:t>
            </a:r>
            <a:r>
              <a:rPr lang="en-US" altLang="el-GR" sz="3200" b="1" kern="0" dirty="0">
                <a:solidFill>
                  <a:srgbClr val="A50021"/>
                </a:solidFill>
                <a:effectLst>
                  <a:outerShdw blurRad="38100" dist="38100" dir="2700000" algn="tl">
                    <a:srgbClr val="000000">
                      <a:alpha val="43137"/>
                    </a:srgbClr>
                  </a:outerShdw>
                </a:effectLst>
                <a:latin typeface="Arial Narrow" panose="020B0606020202030204" pitchFamily="34" charset="0"/>
              </a:rPr>
              <a:t> </a:t>
            </a:r>
            <a:r>
              <a:rPr lang="el-GR" altLang="el-GR" sz="3200" b="1" kern="0" dirty="0" smtClean="0">
                <a:solidFill>
                  <a:srgbClr val="A50021"/>
                </a:solidFill>
                <a:effectLst>
                  <a:outerShdw blurRad="38100" dist="38100" dir="2700000" algn="tl">
                    <a:srgbClr val="000000">
                      <a:alpha val="43137"/>
                    </a:srgbClr>
                  </a:outerShdw>
                </a:effectLst>
                <a:latin typeface="Arial Narrow" panose="020B0606020202030204" pitchFamily="34" charset="0"/>
              </a:rPr>
              <a:t>με Ακρυλικό </a:t>
            </a:r>
            <a:r>
              <a:rPr lang="el-GR" altLang="el-GR" sz="3200" b="1" kern="0" dirty="0">
                <a:solidFill>
                  <a:srgbClr val="A50021"/>
                </a:solidFill>
                <a:effectLst>
                  <a:outerShdw blurRad="38100" dist="38100" dir="2700000" algn="tl">
                    <a:srgbClr val="000000">
                      <a:alpha val="43137"/>
                    </a:srgbClr>
                  </a:outerShdw>
                </a:effectLst>
                <a:latin typeface="Arial Narrow" panose="020B0606020202030204" pitchFamily="34" charset="0"/>
              </a:rPr>
              <a:t>Τσιμέντο</a:t>
            </a:r>
            <a:r>
              <a:rPr lang="el-GR" altLang="el-GR" sz="3600" b="1" baseline="-16000" dirty="0" smtClean="0">
                <a:solidFill>
                  <a:srgbClr val="A50021"/>
                </a:solidFill>
                <a:effectLst>
                  <a:outerShdw blurRad="38100" dist="38100" dir="2700000" algn="tl">
                    <a:srgbClr val="000000">
                      <a:alpha val="43137"/>
                    </a:srgbClr>
                  </a:outerShdw>
                </a:effectLst>
                <a:latin typeface="Arial Narrow" pitchFamily="34" charset="0"/>
              </a:rPr>
              <a:t> [</a:t>
            </a:r>
            <a:r>
              <a:rPr lang="en-US" altLang="el-GR" sz="3600" b="1" baseline="-16000" dirty="0" smtClean="0">
                <a:solidFill>
                  <a:srgbClr val="A50021"/>
                </a:solidFill>
                <a:effectLst>
                  <a:outerShdw blurRad="38100" dist="38100" dir="2700000" algn="tl">
                    <a:srgbClr val="000000">
                      <a:alpha val="43137"/>
                    </a:srgbClr>
                  </a:outerShdw>
                </a:effectLst>
                <a:latin typeface="Arial Narrow" pitchFamily="34" charset="0"/>
              </a:rPr>
              <a:t>1</a:t>
            </a:r>
            <a:r>
              <a:rPr lang="el-GR" altLang="el-GR" sz="3600" b="1" baseline="-16000" dirty="0" smtClean="0">
                <a:solidFill>
                  <a:srgbClr val="A50021"/>
                </a:solidFill>
                <a:effectLst>
                  <a:outerShdw blurRad="38100" dist="38100" dir="2700000" algn="tl">
                    <a:srgbClr val="000000">
                      <a:alpha val="43137"/>
                    </a:srgbClr>
                  </a:outerShdw>
                </a:effectLst>
                <a:latin typeface="Arial Narrow" pitchFamily="34" charset="0"/>
              </a:rPr>
              <a:t>/2]</a:t>
            </a:r>
            <a:r>
              <a:rPr lang="el-GR" altLang="el-GR" sz="3600" b="1" kern="0" baseline="-16000" dirty="0" smtClean="0">
                <a:solidFill>
                  <a:srgbClr val="A50021"/>
                </a:solidFill>
                <a:effectLst>
                  <a:outerShdw blurRad="38100" dist="38100" dir="2700000" algn="tl">
                    <a:srgbClr val="000000">
                      <a:alpha val="43137"/>
                    </a:srgbClr>
                  </a:outerShdw>
                </a:effectLst>
                <a:latin typeface="Arial Narrow" panose="020B0606020202030204" pitchFamily="34" charset="0"/>
              </a:rPr>
              <a:t> </a:t>
            </a:r>
            <a:endParaRPr lang="el-GR" sz="3600" b="1" kern="0" dirty="0">
              <a:solidFill>
                <a:srgbClr val="A5002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5509198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2132856"/>
            <a:ext cx="8424936" cy="1800200"/>
          </a:xfrm>
          <a:ln w="19050">
            <a:solidFill>
              <a:srgbClr val="A50021"/>
            </a:solidFill>
          </a:ln>
        </p:spPr>
        <p:txBody>
          <a:bodyPr/>
          <a:lstStyle/>
          <a:p>
            <a:pPr>
              <a:defRPr/>
            </a:pPr>
            <a:r>
              <a:rPr lang="el-GR" sz="4400" b="1" dirty="0" smtClean="0">
                <a:solidFill>
                  <a:schemeClr val="accent4">
                    <a:lumMod val="10000"/>
                  </a:schemeClr>
                </a:solidFill>
                <a:effectLst>
                  <a:outerShdw blurRad="38100" dist="38100" dir="2700000" algn="tl">
                    <a:srgbClr val="000000">
                      <a:alpha val="43137"/>
                    </a:srgbClr>
                  </a:outerShdw>
                </a:effectLst>
              </a:rPr>
              <a:t>Αρθροπλαστική του Ισχίου</a:t>
            </a:r>
            <a:r>
              <a:rPr lang="el-GR" sz="4400" b="1" dirty="0" smtClean="0">
                <a:effectLst>
                  <a:outerShdw blurRad="38100" dist="38100" dir="2700000" algn="tl">
                    <a:srgbClr val="000000">
                      <a:alpha val="43137"/>
                    </a:srgbClr>
                  </a:outerShdw>
                </a:effectLst>
              </a:rPr>
              <a:t/>
            </a:r>
            <a:br>
              <a:rPr lang="el-GR" sz="4400" b="1" dirty="0" smtClean="0">
                <a:effectLst>
                  <a:outerShdw blurRad="38100" dist="38100" dir="2700000" algn="tl">
                    <a:srgbClr val="000000">
                      <a:alpha val="43137"/>
                    </a:srgbClr>
                  </a:outerShdw>
                </a:effectLst>
              </a:rPr>
            </a:br>
            <a:r>
              <a:rPr lang="el-GR" sz="4000" b="1" dirty="0" smtClean="0">
                <a:effectLst>
                  <a:outerShdw blurRad="38100" dist="38100" dir="2700000" algn="tl">
                    <a:srgbClr val="000000">
                      <a:alpha val="43137"/>
                    </a:srgbClr>
                  </a:outerShdw>
                </a:effectLst>
              </a:rPr>
              <a:t>Ενδείξεις - Αντενδείξεις </a:t>
            </a:r>
            <a:endParaRPr lang="el-GR" sz="4000" b="1" dirty="0">
              <a:effectLst>
                <a:outerShdw blurRad="38100" dist="38100" dir="2700000" algn="tl">
                  <a:srgbClr val="000000">
                    <a:alpha val="43137"/>
                  </a:srgbClr>
                </a:outerShdw>
              </a:effectLst>
            </a:endParaRPr>
          </a:p>
        </p:txBody>
      </p:sp>
      <p:sp>
        <p:nvSpPr>
          <p:cNvPr id="3" name="2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1</a:t>
            </a:fld>
            <a:endParaRPr lang="el-GR" dirty="0"/>
          </a:p>
        </p:txBody>
      </p:sp>
    </p:spTree>
    <p:extLst>
      <p:ext uri="{BB962C8B-B14F-4D97-AF65-F5344CB8AC3E}">
        <p14:creationId xmlns:p14="http://schemas.microsoft.com/office/powerpoint/2010/main" val="39529044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a:xfrm>
            <a:off x="8532440" y="6381327"/>
            <a:ext cx="432048" cy="340147"/>
          </a:xfrm>
        </p:spPr>
        <p:txBody>
          <a:bodyPr/>
          <a:lstStyle/>
          <a:p>
            <a:pPr>
              <a:defRPr/>
            </a:pPr>
            <a:fld id="{8198C6A6-8556-485F-81D9-A8F098D09877}" type="slidenum">
              <a:rPr lang="el-GR" smtClean="0"/>
              <a:pPr>
                <a:defRPr/>
              </a:pPr>
              <a:t>19</a:t>
            </a:fld>
            <a:endParaRPr lang="el-GR" dirty="0"/>
          </a:p>
        </p:txBody>
      </p:sp>
      <p:sp>
        <p:nvSpPr>
          <p:cNvPr id="9" name="1 - Τίτλος"/>
          <p:cNvSpPr txBox="1">
            <a:spLocks/>
          </p:cNvSpPr>
          <p:nvPr/>
        </p:nvSpPr>
        <p:spPr bwMode="auto">
          <a:xfrm>
            <a:off x="457200" y="188640"/>
            <a:ext cx="8229600" cy="10801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r>
              <a:rPr lang="el-GR" sz="3600" b="1" kern="0" dirty="0" smtClean="0">
                <a:solidFill>
                  <a:schemeClr val="accent4">
                    <a:lumMod val="10000"/>
                  </a:schemeClr>
                </a:solidFill>
                <a:effectLst>
                  <a:outerShdw blurRad="38100" dist="38100" dir="2700000" algn="tl">
                    <a:srgbClr val="000000">
                      <a:alpha val="43137"/>
                    </a:srgbClr>
                  </a:outerShdw>
                </a:effectLst>
                <a:latin typeface="Arial Narrow" panose="020B0606020202030204" pitchFamily="34" charset="0"/>
              </a:rPr>
              <a:t>Μηριαίες Προθέσεις </a:t>
            </a:r>
            <a:endParaRPr lang="el-GR" altLang="el-GR" sz="3600" b="1" kern="0" baseline="-16000" dirty="0" smtClean="0">
              <a:solidFill>
                <a:schemeClr val="accent4">
                  <a:lumMod val="10000"/>
                </a:schemeClr>
              </a:solidFill>
              <a:effectLst>
                <a:outerShdw blurRad="38100" dist="38100" dir="2700000" algn="tl">
                  <a:srgbClr val="000000">
                    <a:alpha val="43137"/>
                  </a:srgbClr>
                </a:outerShdw>
              </a:effectLst>
              <a:latin typeface="Arial Narrow" panose="020B0606020202030204" pitchFamily="34" charset="0"/>
            </a:endParaRPr>
          </a:p>
          <a:p>
            <a:pPr algn="ctr"/>
            <a:r>
              <a:rPr lang="el-GR" altLang="el-GR" sz="3200" b="1" kern="0" dirty="0">
                <a:solidFill>
                  <a:srgbClr val="A50021"/>
                </a:solidFill>
                <a:effectLst>
                  <a:outerShdw blurRad="38100" dist="38100" dir="2700000" algn="tl">
                    <a:srgbClr val="000000">
                      <a:alpha val="43137"/>
                    </a:srgbClr>
                  </a:outerShdw>
                </a:effectLst>
                <a:latin typeface="Arial Narrow" panose="020B0606020202030204" pitchFamily="34" charset="0"/>
              </a:rPr>
              <a:t>Σταθεροποίηση</a:t>
            </a:r>
            <a:r>
              <a:rPr lang="en-US" altLang="el-GR" sz="3200" b="1" kern="0" dirty="0">
                <a:solidFill>
                  <a:srgbClr val="A50021"/>
                </a:solidFill>
                <a:effectLst>
                  <a:outerShdw blurRad="38100" dist="38100" dir="2700000" algn="tl">
                    <a:srgbClr val="000000">
                      <a:alpha val="43137"/>
                    </a:srgbClr>
                  </a:outerShdw>
                </a:effectLst>
                <a:latin typeface="Arial Narrow" panose="020B0606020202030204" pitchFamily="34" charset="0"/>
              </a:rPr>
              <a:t> </a:t>
            </a:r>
            <a:r>
              <a:rPr lang="el-GR" altLang="el-GR" sz="3200" b="1" kern="0" dirty="0">
                <a:solidFill>
                  <a:srgbClr val="A50021"/>
                </a:solidFill>
                <a:effectLst>
                  <a:outerShdw blurRad="38100" dist="38100" dir="2700000" algn="tl">
                    <a:srgbClr val="000000">
                      <a:alpha val="43137"/>
                    </a:srgbClr>
                  </a:outerShdw>
                </a:effectLst>
                <a:latin typeface="Arial Narrow" panose="020B0606020202030204" pitchFamily="34" charset="0"/>
              </a:rPr>
              <a:t>με Ακρυλικό Τσιμέντο</a:t>
            </a:r>
            <a:r>
              <a:rPr lang="el-GR" altLang="el-GR" sz="3600" b="1" baseline="-16000" dirty="0" smtClean="0">
                <a:solidFill>
                  <a:srgbClr val="A50021"/>
                </a:solidFill>
                <a:effectLst>
                  <a:outerShdw blurRad="38100" dist="38100" dir="2700000" algn="tl">
                    <a:srgbClr val="000000">
                      <a:alpha val="43137"/>
                    </a:srgbClr>
                  </a:outerShdw>
                </a:effectLst>
                <a:latin typeface="Arial Narrow" pitchFamily="34" charset="0"/>
              </a:rPr>
              <a:t> [</a:t>
            </a:r>
            <a:r>
              <a:rPr lang="en-US" altLang="el-GR" sz="3600" b="1" baseline="-16000" dirty="0" smtClean="0">
                <a:solidFill>
                  <a:srgbClr val="A50021"/>
                </a:solidFill>
                <a:effectLst>
                  <a:outerShdw blurRad="38100" dist="38100" dir="2700000" algn="tl">
                    <a:srgbClr val="000000">
                      <a:alpha val="43137"/>
                    </a:srgbClr>
                  </a:outerShdw>
                </a:effectLst>
                <a:latin typeface="Arial Narrow" pitchFamily="34" charset="0"/>
              </a:rPr>
              <a:t>2</a:t>
            </a:r>
            <a:r>
              <a:rPr lang="el-GR" altLang="el-GR" sz="3600" b="1" baseline="-16000" dirty="0" smtClean="0">
                <a:solidFill>
                  <a:srgbClr val="A50021"/>
                </a:solidFill>
                <a:effectLst>
                  <a:outerShdw blurRad="38100" dist="38100" dir="2700000" algn="tl">
                    <a:srgbClr val="000000">
                      <a:alpha val="43137"/>
                    </a:srgbClr>
                  </a:outerShdw>
                </a:effectLst>
                <a:latin typeface="Arial Narrow" pitchFamily="34" charset="0"/>
              </a:rPr>
              <a:t>/2]</a:t>
            </a:r>
            <a:r>
              <a:rPr lang="el-GR" altLang="el-GR" sz="3600" b="1" kern="0" baseline="-16000" dirty="0" smtClean="0">
                <a:solidFill>
                  <a:srgbClr val="A50021"/>
                </a:solidFill>
                <a:effectLst>
                  <a:outerShdw blurRad="38100" dist="38100" dir="2700000" algn="tl">
                    <a:srgbClr val="000000">
                      <a:alpha val="43137"/>
                    </a:srgbClr>
                  </a:outerShdw>
                </a:effectLst>
                <a:latin typeface="Arial Narrow" panose="020B0606020202030204" pitchFamily="34" charset="0"/>
              </a:rPr>
              <a:t> </a:t>
            </a:r>
            <a:endParaRPr lang="el-GR" sz="3600" b="1" kern="0" dirty="0">
              <a:solidFill>
                <a:srgbClr val="A50021"/>
              </a:solidFill>
              <a:effectLst>
                <a:outerShdw blurRad="38100" dist="38100" dir="2700000" algn="tl">
                  <a:srgbClr val="000000">
                    <a:alpha val="43137"/>
                  </a:srgbClr>
                </a:outerShdw>
              </a:effectLst>
              <a:latin typeface="Arial Narrow" panose="020B0606020202030204" pitchFamily="34" charset="0"/>
            </a:endParaRPr>
          </a:p>
        </p:txBody>
      </p:sp>
      <p:sp>
        <p:nvSpPr>
          <p:cNvPr id="5" name="2 - Θέση περιεχομένου"/>
          <p:cNvSpPr txBox="1">
            <a:spLocks/>
          </p:cNvSpPr>
          <p:nvPr/>
        </p:nvSpPr>
        <p:spPr bwMode="auto">
          <a:xfrm>
            <a:off x="107504" y="1412776"/>
            <a:ext cx="8928992" cy="511256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spcBef>
                <a:spcPct val="20000"/>
              </a:spcBef>
              <a:buClr>
                <a:srgbClr val="A50021"/>
              </a:buClr>
              <a:buSzPct val="120000"/>
              <a:buFont typeface="Wingdings" pitchFamily="2" charset="2"/>
              <a:buChar char="§"/>
              <a:defRPr/>
            </a:pPr>
            <a:r>
              <a:rPr lang="el-GR" sz="2200" kern="0" dirty="0" smtClean="0">
                <a:solidFill>
                  <a:srgbClr val="DADADA">
                    <a:lumMod val="10000"/>
                  </a:srgbClr>
                </a:solidFill>
                <a:latin typeface="Calibri" panose="020F0502020204030204" pitchFamily="34" charset="0"/>
                <a:cs typeface="Calibri" panose="020F0502020204030204" pitchFamily="34" charset="0"/>
              </a:rPr>
              <a:t>Η </a:t>
            </a:r>
            <a:r>
              <a:rPr lang="el-GR" sz="2200" kern="0" dirty="0">
                <a:solidFill>
                  <a:srgbClr val="000000"/>
                </a:solidFill>
                <a:latin typeface="Calibri" panose="020F0502020204030204" pitchFamily="34" charset="0"/>
                <a:cs typeface="Calibri" panose="020F0502020204030204" pitchFamily="34" charset="0"/>
              </a:rPr>
              <a:t>α</a:t>
            </a:r>
            <a:r>
              <a:rPr lang="el-GR" sz="2200" kern="0" dirty="0" smtClean="0">
                <a:solidFill>
                  <a:srgbClr val="000000"/>
                </a:solidFill>
                <a:latin typeface="Calibri" panose="020F0502020204030204" pitchFamily="34" charset="0"/>
                <a:cs typeface="Calibri" panose="020F0502020204030204" pitchFamily="34" charset="0"/>
              </a:rPr>
              <a:t>λληλοσύνδεση</a:t>
            </a:r>
            <a:r>
              <a:rPr lang="el-GR" sz="2200" kern="0" dirty="0" smtClean="0">
                <a:solidFill>
                  <a:srgbClr val="DADADA">
                    <a:lumMod val="10000"/>
                  </a:srgbClr>
                </a:solidFill>
                <a:latin typeface="Calibri" panose="020F0502020204030204" pitchFamily="34" charset="0"/>
                <a:cs typeface="Calibri" panose="020F0502020204030204" pitchFamily="34" charset="0"/>
              </a:rPr>
              <a:t> του τσιμέντου με το ενδόστεο (</a:t>
            </a:r>
            <a:r>
              <a:rPr lang="en-US" sz="2200" kern="0" dirty="0" smtClean="0">
                <a:solidFill>
                  <a:srgbClr val="DADADA">
                    <a:lumMod val="10000"/>
                  </a:srgbClr>
                </a:solidFill>
                <a:latin typeface="Calibri" panose="020F0502020204030204" pitchFamily="34" charset="0"/>
                <a:cs typeface="Calibri" panose="020F0502020204030204" pitchFamily="34" charset="0"/>
              </a:rPr>
              <a:t>cement–bone interlocking</a:t>
            </a:r>
            <a:r>
              <a:rPr lang="el-GR" sz="2200" kern="0" dirty="0" smtClean="0">
                <a:solidFill>
                  <a:srgbClr val="DADADA">
                    <a:lumMod val="10000"/>
                  </a:srgbClr>
                </a:solidFill>
                <a:latin typeface="Calibri" panose="020F0502020204030204" pitchFamily="34" charset="0"/>
                <a:cs typeface="Calibri" panose="020F0502020204030204" pitchFamily="34" charset="0"/>
              </a:rPr>
              <a:t>) σε μικροσκοπικό επίπεδο, επιτρέπει την άμεση και σχεδόν πλήρη φόρτιση του σκέλους. </a:t>
            </a:r>
          </a:p>
          <a:p>
            <a:pPr marL="342900" indent="-342900">
              <a:spcBef>
                <a:spcPct val="20000"/>
              </a:spcBef>
              <a:buClr>
                <a:srgbClr val="A50021"/>
              </a:buClr>
              <a:buSzPct val="120000"/>
              <a:buFont typeface="Wingdings" pitchFamily="2" charset="2"/>
              <a:buChar char="§"/>
            </a:pPr>
            <a:r>
              <a:rPr lang="el-GR" sz="2200" kern="0" dirty="0" smtClean="0">
                <a:solidFill>
                  <a:srgbClr val="000000"/>
                </a:solidFill>
                <a:latin typeface="Calibri" panose="020F0502020204030204" pitchFamily="34" charset="0"/>
                <a:cs typeface="Calibri" panose="020F0502020204030204" pitchFamily="34" charset="0"/>
              </a:rPr>
              <a:t>Το τσιμέντο είναι ανθεκτικότερο σε φορτία συμπίεσης (</a:t>
            </a:r>
            <a:r>
              <a:rPr lang="en-US" altLang="el-GR" sz="2200" kern="0" dirty="0" smtClean="0">
                <a:solidFill>
                  <a:srgbClr val="000000"/>
                </a:solidFill>
                <a:latin typeface="Calibri" panose="020F0502020204030204" pitchFamily="34" charset="0"/>
                <a:cs typeface="Calibri" panose="020F0502020204030204" pitchFamily="34" charset="0"/>
              </a:rPr>
              <a:t>compression</a:t>
            </a:r>
            <a:r>
              <a:rPr lang="el-GR" altLang="el-GR" sz="2200" kern="0" dirty="0" smtClean="0">
                <a:solidFill>
                  <a:srgbClr val="000000"/>
                </a:solidFill>
                <a:latin typeface="Calibri" panose="020F0502020204030204" pitchFamily="34" charset="0"/>
                <a:cs typeface="Calibri" panose="020F0502020204030204" pitchFamily="34" charset="0"/>
              </a:rPr>
              <a:t>), ασθενέστερο</a:t>
            </a:r>
            <a:r>
              <a:rPr lang="el-GR" sz="2200" kern="0" dirty="0" smtClean="0">
                <a:solidFill>
                  <a:srgbClr val="000000"/>
                </a:solidFill>
                <a:latin typeface="Calibri" panose="020F0502020204030204" pitchFamily="34" charset="0"/>
                <a:cs typeface="Calibri" panose="020F0502020204030204" pitchFamily="34" charset="0"/>
              </a:rPr>
              <a:t> σε φορτία τάσης</a:t>
            </a:r>
            <a:r>
              <a:rPr lang="en-US" altLang="el-GR" sz="2200" kern="0" dirty="0" smtClean="0">
                <a:solidFill>
                  <a:srgbClr val="000000"/>
                </a:solidFill>
                <a:latin typeface="Calibri" panose="020F0502020204030204" pitchFamily="34" charset="0"/>
                <a:cs typeface="Calibri" panose="020F0502020204030204" pitchFamily="34" charset="0"/>
              </a:rPr>
              <a:t> </a:t>
            </a:r>
            <a:r>
              <a:rPr lang="el-GR" altLang="el-GR" sz="2200" kern="0" dirty="0" smtClean="0">
                <a:solidFill>
                  <a:srgbClr val="000000"/>
                </a:solidFill>
                <a:latin typeface="Calibri" panose="020F0502020204030204" pitchFamily="34" charset="0"/>
                <a:cs typeface="Calibri" panose="020F0502020204030204" pitchFamily="34" charset="0"/>
              </a:rPr>
              <a:t>(</a:t>
            </a:r>
            <a:r>
              <a:rPr lang="en-US" altLang="el-GR" sz="2200" kern="0" dirty="0" smtClean="0">
                <a:solidFill>
                  <a:srgbClr val="000000"/>
                </a:solidFill>
                <a:latin typeface="Calibri" panose="020F0502020204030204" pitchFamily="34" charset="0"/>
                <a:cs typeface="Calibri" panose="020F0502020204030204" pitchFamily="34" charset="0"/>
              </a:rPr>
              <a:t>tension</a:t>
            </a:r>
            <a:r>
              <a:rPr lang="el-GR" altLang="el-GR" sz="2200" kern="0" dirty="0" smtClean="0">
                <a:solidFill>
                  <a:srgbClr val="000000"/>
                </a:solidFill>
                <a:latin typeface="Calibri" panose="020F0502020204030204" pitchFamily="34" charset="0"/>
                <a:cs typeface="Calibri" panose="020F0502020204030204" pitchFamily="34" charset="0"/>
              </a:rPr>
              <a:t>) και </a:t>
            </a:r>
            <a:r>
              <a:rPr lang="el-GR" altLang="el-GR" sz="2200" kern="0" dirty="0" smtClean="0">
                <a:solidFill>
                  <a:srgbClr val="DADADA">
                    <a:lumMod val="10000"/>
                  </a:srgbClr>
                </a:solidFill>
                <a:latin typeface="Calibri" panose="020F0502020204030204" pitchFamily="34" charset="0"/>
                <a:cs typeface="Calibri" panose="020F0502020204030204" pitchFamily="34" charset="0"/>
              </a:rPr>
              <a:t>α</a:t>
            </a:r>
            <a:r>
              <a:rPr lang="el-GR" sz="2200" kern="0" dirty="0" smtClean="0">
                <a:solidFill>
                  <a:srgbClr val="DADADA">
                    <a:lumMod val="10000"/>
                  </a:srgbClr>
                </a:solidFill>
                <a:latin typeface="Calibri" panose="020F0502020204030204" pitchFamily="34" charset="0"/>
                <a:cs typeface="Calibri" panose="020F0502020204030204" pitchFamily="34" charset="0"/>
              </a:rPr>
              <a:t>ποδυναμώνεται (</a:t>
            </a:r>
            <a:r>
              <a:rPr lang="en-US" sz="2200" kern="0" dirty="0" smtClean="0">
                <a:solidFill>
                  <a:srgbClr val="DADADA">
                    <a:lumMod val="10000"/>
                  </a:srgbClr>
                </a:solidFill>
                <a:latin typeface="Calibri" panose="020F0502020204030204" pitchFamily="34" charset="0"/>
                <a:cs typeface="Calibri" panose="020F0502020204030204" pitchFamily="34" charset="0"/>
              </a:rPr>
              <a:t>fatigue)</a:t>
            </a:r>
            <a:r>
              <a:rPr lang="el-GR" sz="2200" kern="0" dirty="0" smtClean="0">
                <a:solidFill>
                  <a:srgbClr val="DADADA">
                    <a:lumMod val="10000"/>
                  </a:srgbClr>
                </a:solidFill>
                <a:latin typeface="Calibri" panose="020F0502020204030204" pitchFamily="34" charset="0"/>
                <a:cs typeface="Calibri" panose="020F0502020204030204" pitchFamily="34" charset="0"/>
              </a:rPr>
              <a:t>  με την επίδραση επαναλαμβανόμενων, κυκλικών φορτίσεων. Η </a:t>
            </a:r>
            <a:r>
              <a:rPr lang="el-GR" sz="2200" kern="0" dirty="0">
                <a:solidFill>
                  <a:srgbClr val="DADADA">
                    <a:lumMod val="10000"/>
                  </a:srgbClr>
                </a:solidFill>
                <a:latin typeface="Calibri" panose="020F0502020204030204" pitchFamily="34" charset="0"/>
                <a:cs typeface="Calibri" panose="020F0502020204030204" pitchFamily="34" charset="0"/>
              </a:rPr>
              <a:t>κ</a:t>
            </a:r>
            <a:r>
              <a:rPr lang="el-GR" sz="2200" kern="0" dirty="0" smtClean="0">
                <a:solidFill>
                  <a:srgbClr val="DADADA">
                    <a:lumMod val="10000"/>
                  </a:srgbClr>
                </a:solidFill>
                <a:latin typeface="Calibri" panose="020F0502020204030204" pitchFamily="34" charset="0"/>
                <a:cs typeface="Calibri" panose="020F0502020204030204" pitchFamily="34" charset="0"/>
              </a:rPr>
              <a:t>όπωση ξεκινά σε σημεία στρες μέσα στο περίβλημα του τσιμέντου, ειδικότερα σε περιοχές όπου το στρώμα του τσιμέντου είναι λεπτό και η μηριαία πρόθεση έρχεται σε επαφή με οστό.</a:t>
            </a:r>
          </a:p>
          <a:p>
            <a:pPr marL="342900" indent="-342900">
              <a:spcBef>
                <a:spcPct val="20000"/>
              </a:spcBef>
              <a:buClr>
                <a:srgbClr val="A50021"/>
              </a:buClr>
              <a:buSzPct val="120000"/>
              <a:buFont typeface="Wingdings" pitchFamily="2" charset="2"/>
              <a:buChar char="§"/>
              <a:defRPr/>
            </a:pPr>
            <a:r>
              <a:rPr lang="el-GR" sz="2200" kern="0" dirty="0" smtClean="0">
                <a:solidFill>
                  <a:srgbClr val="DADADA">
                    <a:lumMod val="10000"/>
                  </a:srgbClr>
                </a:solidFill>
                <a:latin typeface="Calibri" panose="020F0502020204030204" pitchFamily="34" charset="0"/>
                <a:cs typeface="Calibri" panose="020F0502020204030204" pitchFamily="34" charset="0"/>
              </a:rPr>
              <a:t>Οι μηριαίες προθέσεις που σταθεροποιούνται με τσιμέντο αποτυγχάνουν σε μικρότερο ποσοστό σε σχέση με τα κοτυλιαία κυπέλια που σταθεροποιούνται με τσιμέντο, διότι τα στελέχη δέχονται σε μεγαλύτερο βαθμό τις δυνάμεις συμπίεσης. </a:t>
            </a:r>
          </a:p>
          <a:p>
            <a:pPr marL="342900" indent="-342900">
              <a:spcBef>
                <a:spcPct val="20000"/>
              </a:spcBef>
              <a:buClr>
                <a:srgbClr val="A50021"/>
              </a:buClr>
              <a:buSzPct val="120000"/>
              <a:buFont typeface="Wingdings" pitchFamily="2" charset="2"/>
              <a:buChar char="§"/>
              <a:defRPr/>
            </a:pPr>
            <a:r>
              <a:rPr lang="el-GR" sz="2200" kern="0" dirty="0" smtClean="0">
                <a:solidFill>
                  <a:srgbClr val="DADADA">
                    <a:lumMod val="10000"/>
                  </a:srgbClr>
                </a:solidFill>
                <a:latin typeface="Calibri" panose="020F0502020204030204" pitchFamily="34" charset="0"/>
                <a:cs typeface="Calibri" panose="020F0502020204030204" pitchFamily="34" charset="0"/>
              </a:rPr>
              <a:t>Στους άνδρες -που είναι περισσότερο δραστήριοι- αναφέρονται περισσότερα ποσοστά αποτυχίας σε σχέση με τις γυναίκες.</a:t>
            </a:r>
            <a:r>
              <a:rPr lang="el-GR" kern="0" dirty="0" smtClean="0">
                <a:solidFill>
                  <a:srgbClr val="DADADA">
                    <a:lumMod val="10000"/>
                  </a:srgbClr>
                </a:solidFill>
                <a:latin typeface="Calibri" panose="020F0502020204030204" pitchFamily="34" charset="0"/>
                <a:cs typeface="Calibri" panose="020F0502020204030204" pitchFamily="34" charset="0"/>
              </a:rPr>
              <a:t/>
            </a:r>
            <a:br>
              <a:rPr lang="el-GR" kern="0" dirty="0" smtClean="0">
                <a:solidFill>
                  <a:srgbClr val="DADADA">
                    <a:lumMod val="10000"/>
                  </a:srgbClr>
                </a:solidFill>
                <a:latin typeface="Calibri" panose="020F0502020204030204" pitchFamily="34" charset="0"/>
                <a:cs typeface="Calibri" panose="020F0502020204030204" pitchFamily="34" charset="0"/>
              </a:rPr>
            </a:br>
            <a:endParaRPr lang="el-GR" kern="0" dirty="0" smtClean="0">
              <a:solidFill>
                <a:srgbClr val="DADADA">
                  <a:lumMod val="10000"/>
                </a:srgbClr>
              </a:solidFill>
              <a:latin typeface="Calibri" panose="020F0502020204030204" pitchFamily="34" charset="0"/>
              <a:cs typeface="Calibri" panose="020F0502020204030204" pitchFamily="34" charset="0"/>
            </a:endParaRPr>
          </a:p>
          <a:p>
            <a:pPr marL="342900" indent="-342900">
              <a:spcBef>
                <a:spcPct val="20000"/>
              </a:spcBef>
              <a:buClr>
                <a:srgbClr val="A50021"/>
              </a:buClr>
              <a:buSzPct val="120000"/>
              <a:buFont typeface="Wingdings" panose="05000000000000000000" pitchFamily="2" charset="2"/>
              <a:buNone/>
              <a:defRPr/>
            </a:pPr>
            <a:endParaRPr lang="el-GR" sz="900" kern="0" dirty="0">
              <a:solidFill>
                <a:srgbClr val="DADADA">
                  <a:lumMod val="10000"/>
                </a:srgb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179097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a:xfrm>
            <a:off x="8532440" y="6381327"/>
            <a:ext cx="432048" cy="340147"/>
          </a:xfrm>
        </p:spPr>
        <p:txBody>
          <a:bodyPr/>
          <a:lstStyle/>
          <a:p>
            <a:pPr>
              <a:defRPr/>
            </a:pPr>
            <a:fld id="{8198C6A6-8556-485F-81D9-A8F098D09877}" type="slidenum">
              <a:rPr lang="el-GR" smtClean="0"/>
              <a:pPr>
                <a:defRPr/>
              </a:pPr>
              <a:t>20</a:t>
            </a:fld>
            <a:endParaRPr lang="el-GR" dirty="0"/>
          </a:p>
        </p:txBody>
      </p:sp>
      <p:sp>
        <p:nvSpPr>
          <p:cNvPr id="8" name="2 - Θέση περιεχομένου"/>
          <p:cNvSpPr>
            <a:spLocks noGrp="1"/>
          </p:cNvSpPr>
          <p:nvPr>
            <p:ph idx="1"/>
          </p:nvPr>
        </p:nvSpPr>
        <p:spPr>
          <a:xfrm>
            <a:off x="179512" y="1484784"/>
            <a:ext cx="8712968" cy="2808312"/>
          </a:xfrm>
        </p:spPr>
        <p:txBody>
          <a:bodyPr/>
          <a:lstStyle/>
          <a:p>
            <a:pPr>
              <a:buSzPct val="100000"/>
            </a:pPr>
            <a:r>
              <a:rPr lang="el-GR" dirty="0" smtClean="0"/>
              <a:t>Το μέγεθος της κεφαλής, το σχήμα του αυχένα της μηριαίας πρόθεσης καθώς και η αναλογία των διαμέτρων της κεφαλής και του αυχένα, έχουν σημαντική επίδραση στην σταθερότητα της άρθρωσης, καθώς και στο εύρος της κίνησης της άρθρωσης του ισχίου που επιτρέπεται, μέχρι ο αυχένας να προσκρούσει στο χείλος της κοτυλιαίας πρόθεσης. Αυτή η πρόσκρουση μπορεί να οδηγήσει σε εξάρθρωση της κεφαλής, επιταχυνόμενη φθορά ή/και εκτόπιση του πολυαιθυλενίου, χαλάρωση της κοτυλιαίας πρόθεσης, ή ακόμη και κάταγμα.</a:t>
            </a:r>
          </a:p>
        </p:txBody>
      </p:sp>
      <p:sp>
        <p:nvSpPr>
          <p:cNvPr id="9" name="4 - Τίτλος"/>
          <p:cNvSpPr>
            <a:spLocks noGrp="1"/>
          </p:cNvSpPr>
          <p:nvPr>
            <p:ph type="title"/>
          </p:nvPr>
        </p:nvSpPr>
        <p:spPr/>
        <p:txBody>
          <a:bodyPr/>
          <a:lstStyle/>
          <a:p>
            <a:r>
              <a:rPr lang="el-GR" sz="3200" dirty="0" smtClean="0">
                <a:effectLst>
                  <a:outerShdw blurRad="38100" dist="38100" dir="2700000" algn="tl">
                    <a:srgbClr val="000000">
                      <a:alpha val="43137"/>
                    </a:srgbClr>
                  </a:outerShdw>
                </a:effectLst>
              </a:rPr>
              <a:t>Η Επίδραση του Μεγέθους των Προθετικών Τμημάτων  στην Κινητικότητα της Άρθρωσης</a:t>
            </a:r>
            <a:r>
              <a:rPr lang="el-GR" altLang="el-GR" sz="3200" baseline="-16000" dirty="0" smtClean="0">
                <a:effectLst>
                  <a:outerShdw blurRad="38100" dist="38100" dir="2700000" algn="tl">
                    <a:srgbClr val="000000">
                      <a:alpha val="43137"/>
                    </a:srgbClr>
                  </a:outerShdw>
                </a:effectLst>
              </a:rPr>
              <a:t> [</a:t>
            </a:r>
            <a:r>
              <a:rPr lang="en-US" altLang="el-GR" sz="3200" baseline="-16000" dirty="0" smtClean="0">
                <a:effectLst>
                  <a:outerShdw blurRad="38100" dist="38100" dir="2700000" algn="tl">
                    <a:srgbClr val="000000">
                      <a:alpha val="43137"/>
                    </a:srgbClr>
                  </a:outerShdw>
                </a:effectLst>
              </a:rPr>
              <a:t>1</a:t>
            </a:r>
            <a:r>
              <a:rPr lang="el-GR" altLang="el-GR" sz="3200" baseline="-16000" dirty="0" smtClean="0">
                <a:effectLst>
                  <a:outerShdw blurRad="38100" dist="38100" dir="2700000" algn="tl">
                    <a:srgbClr val="000000">
                      <a:alpha val="43137"/>
                    </a:srgbClr>
                  </a:outerShdw>
                </a:effectLst>
              </a:rPr>
              <a:t>/</a:t>
            </a:r>
            <a:r>
              <a:rPr lang="en-US" altLang="el-GR" sz="3200" baseline="-16000" dirty="0" smtClean="0">
                <a:effectLst>
                  <a:outerShdw blurRad="38100" dist="38100" dir="2700000" algn="tl">
                    <a:srgbClr val="000000">
                      <a:alpha val="43137"/>
                    </a:srgbClr>
                  </a:outerShdw>
                </a:effectLst>
              </a:rPr>
              <a:t>2</a:t>
            </a:r>
            <a:r>
              <a:rPr lang="el-GR" altLang="el-GR" sz="3200" baseline="-16000" dirty="0" smtClean="0">
                <a:effectLst>
                  <a:outerShdw blurRad="38100" dist="38100" dir="2700000" algn="tl">
                    <a:srgbClr val="000000">
                      <a:alpha val="43137"/>
                    </a:srgbClr>
                  </a:outerShdw>
                </a:effectLst>
              </a:rPr>
              <a:t>] </a:t>
            </a:r>
            <a:endParaRPr lang="el-GR" sz="3200" dirty="0">
              <a:effectLst>
                <a:outerShdw blurRad="38100" dist="38100" dir="2700000" algn="tl">
                  <a:srgbClr val="000000">
                    <a:alpha val="43137"/>
                  </a:srgbClr>
                </a:outerShdw>
              </a:effectLst>
            </a:endParaRPr>
          </a:p>
        </p:txBody>
      </p:sp>
      <p:pic>
        <p:nvPicPr>
          <p:cNvPr id="21506" name="Picture 2"/>
          <p:cNvPicPr>
            <a:picLocks noChangeAspect="1" noChangeArrowheads="1"/>
          </p:cNvPicPr>
          <p:nvPr/>
        </p:nvPicPr>
        <p:blipFill>
          <a:blip r:embed="rId3" cstate="print"/>
          <a:srcRect/>
          <a:stretch>
            <a:fillRect/>
          </a:stretch>
        </p:blipFill>
        <p:spPr bwMode="auto">
          <a:xfrm>
            <a:off x="1187624" y="4509120"/>
            <a:ext cx="6927442" cy="1944216"/>
          </a:xfrm>
          <a:prstGeom prst="rect">
            <a:avLst/>
          </a:prstGeom>
          <a:ln w="38100" cap="sq" cmpd="thickThin">
            <a:solidFill>
              <a:srgbClr val="000000"/>
            </a:solidFill>
            <a:prstDash val="solid"/>
            <a:miter lim="800000"/>
          </a:ln>
          <a:effectLst>
            <a:innerShdw blurRad="76200">
              <a:srgbClr val="000000"/>
            </a:innerShdw>
          </a:effectLst>
        </p:spPr>
      </p:pic>
      <p:sp>
        <p:nvSpPr>
          <p:cNvPr id="2" name="Ορθογώνιο 1"/>
          <p:cNvSpPr/>
          <p:nvPr/>
        </p:nvSpPr>
        <p:spPr>
          <a:xfrm>
            <a:off x="4116166" y="6525344"/>
            <a:ext cx="1070358" cy="276999"/>
          </a:xfrm>
          <a:prstGeom prst="rect">
            <a:avLst/>
          </a:prstGeom>
        </p:spPr>
        <p:txBody>
          <a:bodyPr wrap="none">
            <a:spAutoFit/>
          </a:bodyPr>
          <a:lstStyle/>
          <a:p>
            <a:pPr lvl="0" eaLnBrk="0" hangingPunct="0">
              <a:spcBef>
                <a:spcPct val="30000"/>
              </a:spcBef>
            </a:pPr>
            <a:r>
              <a:rPr lang="el-GR" sz="1200" i="1" dirty="0">
                <a:solidFill>
                  <a:srgbClr val="808080"/>
                </a:solidFill>
                <a:latin typeface="Calibri" panose="020F0502020204030204" pitchFamily="34" charset="0"/>
                <a:sym typeface="Wingdings"/>
              </a:rPr>
              <a:t></a:t>
            </a:r>
            <a:r>
              <a:rPr lang="en-US" sz="1200" dirty="0" smtClean="0">
                <a:solidFill>
                  <a:schemeClr val="accent4">
                    <a:lumMod val="50000"/>
                  </a:schemeClr>
                </a:solidFill>
                <a:latin typeface="Calibri"/>
                <a:hlinkClick r:id="rId4"/>
              </a:rPr>
              <a:t> altimed.by</a:t>
            </a:r>
            <a:endParaRPr lang="el-GR" sz="1200" dirty="0">
              <a:solidFill>
                <a:schemeClr val="accent4">
                  <a:lumMod val="50000"/>
                </a:schemeClr>
              </a:solidFill>
              <a:latin typeface="Calibri"/>
            </a:endParaRPr>
          </a:p>
        </p:txBody>
      </p:sp>
    </p:spTree>
    <p:extLst>
      <p:ext uri="{BB962C8B-B14F-4D97-AF65-F5344CB8AC3E}">
        <p14:creationId xmlns:p14="http://schemas.microsoft.com/office/powerpoint/2010/main" val="32393675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a:xfrm>
            <a:off x="8532440" y="6381327"/>
            <a:ext cx="432048" cy="340147"/>
          </a:xfrm>
        </p:spPr>
        <p:txBody>
          <a:bodyPr/>
          <a:lstStyle/>
          <a:p>
            <a:pPr>
              <a:defRPr/>
            </a:pPr>
            <a:fld id="{8198C6A6-8556-485F-81D9-A8F098D09877}" type="slidenum">
              <a:rPr lang="el-GR" smtClean="0"/>
              <a:pPr>
                <a:defRPr/>
              </a:pPr>
              <a:t>21</a:t>
            </a:fld>
            <a:endParaRPr lang="el-GR" dirty="0"/>
          </a:p>
        </p:txBody>
      </p:sp>
      <p:sp>
        <p:nvSpPr>
          <p:cNvPr id="8" name="2 - Θέση περιεχομένου"/>
          <p:cNvSpPr>
            <a:spLocks noGrp="1"/>
          </p:cNvSpPr>
          <p:nvPr>
            <p:ph idx="1"/>
          </p:nvPr>
        </p:nvSpPr>
        <p:spPr>
          <a:xfrm>
            <a:off x="107504" y="1556792"/>
            <a:ext cx="8856984" cy="4752528"/>
          </a:xfrm>
        </p:spPr>
        <p:txBody>
          <a:bodyPr/>
          <a:lstStyle/>
          <a:p>
            <a:pPr>
              <a:lnSpc>
                <a:spcPct val="112000"/>
              </a:lnSpc>
              <a:spcBef>
                <a:spcPts val="1200"/>
              </a:spcBef>
              <a:buSzPct val="100000"/>
            </a:pPr>
            <a:r>
              <a:rPr lang="el-GR" dirty="0" smtClean="0"/>
              <a:t>Σε έναν αυχένα δεδομένης διαμέτρου, η χρήση ενός μεγαλύτερου μεγέθους μηριαίας κεφαλής αυξάνει την αναλογία μεγέθους κεφαλής-αυχένα και σε επέκταση το εύρος της κίνησης της άρθρωσης θα είναι μεγαλύτερο, πριν ο αυχένας προσκρούσει επί του χείλους της κοτύλης και εξαρθρώσει την μηριαία κεφαλή (δημιουργώντας υπομόχλιο). </a:t>
            </a:r>
          </a:p>
          <a:p>
            <a:pPr>
              <a:lnSpc>
                <a:spcPct val="112000"/>
              </a:lnSpc>
              <a:spcBef>
                <a:spcPts val="1200"/>
              </a:spcBef>
              <a:buSzPct val="100000"/>
            </a:pPr>
            <a:r>
              <a:rPr lang="el-GR" dirty="0" smtClean="0"/>
              <a:t>Κατά προσέγγιση, η "απόσταση-</a:t>
            </a:r>
            <a:r>
              <a:rPr lang="el-GR" dirty="0" smtClean="0"/>
              <a:t>άλμ</a:t>
            </a:r>
            <a:r>
              <a:rPr lang="el-GR" dirty="0" smtClean="0"/>
              <a:t>α»</a:t>
            </a:r>
            <a:r>
              <a:rPr lang="en-US" altLang="el-GR" dirty="0" smtClean="0">
                <a:solidFill>
                  <a:schemeClr val="bg1"/>
                </a:solidFill>
              </a:rPr>
              <a:t> </a:t>
            </a:r>
            <a:r>
              <a:rPr lang="el-GR" altLang="el-GR" dirty="0" smtClean="0">
                <a:solidFill>
                  <a:srgbClr val="000000"/>
                </a:solidFill>
              </a:rPr>
              <a:t>(</a:t>
            </a:r>
            <a:r>
              <a:rPr lang="en-US" altLang="el-GR" dirty="0" smtClean="0">
                <a:solidFill>
                  <a:srgbClr val="000000"/>
                </a:solidFill>
              </a:rPr>
              <a:t>jump distance</a:t>
            </a:r>
            <a:r>
              <a:rPr lang="el-GR" altLang="el-GR" dirty="0" smtClean="0">
                <a:solidFill>
                  <a:srgbClr val="000000"/>
                </a:solidFill>
              </a:rPr>
              <a:t>)</a:t>
            </a:r>
            <a:r>
              <a:rPr lang="el-GR" dirty="0" smtClean="0">
                <a:solidFill>
                  <a:srgbClr val="000000"/>
                </a:solidFill>
              </a:rPr>
              <a:t> </a:t>
            </a:r>
            <a:r>
              <a:rPr lang="el-GR" dirty="0" smtClean="0"/>
              <a:t>για να εξαρθρωθεί η κεφαλή από το χείλος της κοτύλης είναι το ήμισυ της διαμέτρου της κεφαλής. Συνεπώς, θεωρητικά, μία κεφαλή μεγαλύτερης διαμέτρου είναι περισσότερο σταθερή από μία μικρότερη. </a:t>
            </a:r>
            <a:endParaRPr lang="el-GR" dirty="0"/>
          </a:p>
        </p:txBody>
      </p:sp>
      <p:sp>
        <p:nvSpPr>
          <p:cNvPr id="9" name="4 - Τίτλος"/>
          <p:cNvSpPr>
            <a:spLocks noGrp="1"/>
          </p:cNvSpPr>
          <p:nvPr>
            <p:ph type="title"/>
          </p:nvPr>
        </p:nvSpPr>
        <p:spPr/>
        <p:txBody>
          <a:bodyPr/>
          <a:lstStyle/>
          <a:p>
            <a:r>
              <a:rPr lang="el-GR" sz="3200" dirty="0" smtClean="0">
                <a:effectLst>
                  <a:outerShdw blurRad="38100" dist="38100" dir="2700000" algn="tl">
                    <a:srgbClr val="000000">
                      <a:alpha val="43137"/>
                    </a:srgbClr>
                  </a:outerShdw>
                </a:effectLst>
              </a:rPr>
              <a:t>Η Επίδραση του Μεγέθους των Προθετικών Τμημάτων  στην Κινητικότητα της Άρθρωσης</a:t>
            </a:r>
            <a:r>
              <a:rPr lang="el-GR" altLang="el-GR" sz="3200" baseline="-16000" dirty="0" smtClean="0">
                <a:effectLst>
                  <a:outerShdw blurRad="38100" dist="38100" dir="2700000" algn="tl">
                    <a:srgbClr val="000000">
                      <a:alpha val="43137"/>
                    </a:srgbClr>
                  </a:outerShdw>
                </a:effectLst>
              </a:rPr>
              <a:t> [2/</a:t>
            </a:r>
            <a:r>
              <a:rPr lang="en-US" altLang="el-GR" sz="3200" baseline="-16000" dirty="0" smtClean="0">
                <a:effectLst>
                  <a:outerShdw blurRad="38100" dist="38100" dir="2700000" algn="tl">
                    <a:srgbClr val="000000">
                      <a:alpha val="43137"/>
                    </a:srgbClr>
                  </a:outerShdw>
                </a:effectLst>
              </a:rPr>
              <a:t>2</a:t>
            </a:r>
            <a:r>
              <a:rPr lang="el-GR" altLang="el-GR" sz="3200" baseline="-16000" dirty="0" smtClean="0">
                <a:effectLst>
                  <a:outerShdw blurRad="38100" dist="38100" dir="2700000" algn="tl">
                    <a:srgbClr val="000000">
                      <a:alpha val="43137"/>
                    </a:srgbClr>
                  </a:outerShdw>
                </a:effectLst>
              </a:rPr>
              <a:t>] </a:t>
            </a:r>
            <a:endParaRPr lang="el-GR"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315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457200" y="116632"/>
            <a:ext cx="8229600" cy="1090531"/>
          </a:xfrm>
        </p:spPr>
        <p:txBody>
          <a:bodyPr/>
          <a:lstStyle/>
          <a:p>
            <a:r>
              <a:rPr lang="el-GR" dirty="0" smtClean="0">
                <a:solidFill>
                  <a:schemeClr val="accent4">
                    <a:lumMod val="10000"/>
                  </a:schemeClr>
                </a:solidFill>
                <a:effectLst>
                  <a:outerShdw blurRad="38100" dist="38100" dir="2700000" algn="tl">
                    <a:srgbClr val="000000">
                      <a:alpha val="43137"/>
                    </a:srgbClr>
                  </a:outerShdw>
                </a:effectLst>
              </a:rPr>
              <a:t>Αλληλεπίδραση </a:t>
            </a:r>
            <a:r>
              <a:rPr lang="el-GR" dirty="0">
                <a:solidFill>
                  <a:schemeClr val="accent4">
                    <a:lumMod val="10000"/>
                  </a:schemeClr>
                </a:solidFill>
                <a:effectLst>
                  <a:outerShdw blurRad="38100" dist="38100" dir="2700000" algn="tl">
                    <a:srgbClr val="000000">
                      <a:alpha val="43137"/>
                    </a:srgbClr>
                  </a:outerShdw>
                </a:effectLst>
              </a:rPr>
              <a:t>Φ</a:t>
            </a:r>
            <a:r>
              <a:rPr lang="el-GR" dirty="0" smtClean="0">
                <a:solidFill>
                  <a:schemeClr val="accent4">
                    <a:lumMod val="10000"/>
                  </a:schemeClr>
                </a:solidFill>
                <a:effectLst>
                  <a:outerShdw blurRad="38100" dist="38100" dir="2700000" algn="tl">
                    <a:srgbClr val="000000">
                      <a:alpha val="43137"/>
                    </a:srgbClr>
                  </a:outerShdw>
                </a:effectLst>
              </a:rPr>
              <a:t>ορτίων – </a:t>
            </a:r>
            <a:r>
              <a:rPr lang="el-GR" dirty="0" smtClean="0">
                <a:effectLst>
                  <a:outerShdw blurRad="38100" dist="38100" dir="2700000" algn="tl">
                    <a:srgbClr val="000000">
                      <a:alpha val="43137"/>
                    </a:srgbClr>
                  </a:outerShdw>
                </a:effectLst>
              </a:rPr>
              <a:t/>
            </a:r>
            <a:br>
              <a:rPr lang="el-GR" dirty="0" smtClean="0">
                <a:effectLst>
                  <a:outerShdw blurRad="38100" dist="38100" dir="2700000" algn="tl">
                    <a:srgbClr val="000000">
                      <a:alpha val="43137"/>
                    </a:srgbClr>
                  </a:outerShdw>
                </a:effectLst>
              </a:rPr>
            </a:br>
            <a:r>
              <a:rPr lang="el-GR" sz="3200" dirty="0" smtClean="0">
                <a:effectLst>
                  <a:outerShdw blurRad="38100" dist="38100" dir="2700000" algn="tl">
                    <a:srgbClr val="000000">
                      <a:alpha val="43137"/>
                    </a:srgbClr>
                  </a:outerShdw>
                </a:effectLst>
              </a:rPr>
              <a:t>Συμπεριφορά Υλικών (</a:t>
            </a:r>
            <a:r>
              <a:rPr lang="en-US" sz="3200" dirty="0" smtClean="0">
                <a:effectLst>
                  <a:outerShdw blurRad="38100" dist="38100" dir="2700000" algn="tl">
                    <a:srgbClr val="000000">
                      <a:alpha val="43137"/>
                    </a:srgbClr>
                  </a:outerShdw>
                </a:effectLst>
              </a:rPr>
              <a:t>Bearings</a:t>
            </a:r>
            <a:r>
              <a:rPr lang="el-GR" sz="3200" dirty="0" smtClean="0">
                <a:effectLst>
                  <a:outerShdw blurRad="38100" dist="38100" dir="2700000" algn="tl">
                    <a:srgbClr val="000000">
                      <a:alpha val="43137"/>
                    </a:srgbClr>
                  </a:outerShdw>
                </a:effectLst>
              </a:rPr>
              <a:t>) </a:t>
            </a:r>
            <a:r>
              <a:rPr lang="el-GR" baseline="-16000" dirty="0" smtClean="0">
                <a:effectLst>
                  <a:outerShdw blurRad="38100" dist="38100" dir="2700000" algn="tl">
                    <a:srgbClr val="000000">
                      <a:alpha val="43137"/>
                    </a:srgbClr>
                  </a:outerShdw>
                </a:effectLst>
              </a:rPr>
              <a:t>[1/2]</a:t>
            </a:r>
            <a:endParaRPr lang="el-GR" baseline="-16000" dirty="0">
              <a:effectLst>
                <a:outerShdw blurRad="38100" dist="38100" dir="2700000" algn="tl">
                  <a:srgbClr val="000000">
                    <a:alpha val="43137"/>
                  </a:srgbClr>
                </a:outerShdw>
              </a:effectLst>
            </a:endParaRPr>
          </a:p>
        </p:txBody>
      </p:sp>
      <p:sp>
        <p:nvSpPr>
          <p:cNvPr id="6" name="5 - Θέση περιεχομένου"/>
          <p:cNvSpPr>
            <a:spLocks noGrp="1"/>
          </p:cNvSpPr>
          <p:nvPr>
            <p:ph idx="1"/>
          </p:nvPr>
        </p:nvSpPr>
        <p:spPr>
          <a:xfrm>
            <a:off x="179512" y="1556792"/>
            <a:ext cx="8712968" cy="5328592"/>
          </a:xfrm>
        </p:spPr>
        <p:txBody>
          <a:bodyPr/>
          <a:lstStyle/>
          <a:p>
            <a:pPr>
              <a:buSzPct val="100000"/>
              <a:defRPr/>
            </a:pPr>
            <a:r>
              <a:rPr lang="en-US" b="1" dirty="0" smtClean="0">
                <a:solidFill>
                  <a:srgbClr val="000000"/>
                </a:solidFill>
              </a:rPr>
              <a:t>Hard on Soft (Traditional Bearing)</a:t>
            </a:r>
            <a:r>
              <a:rPr lang="el-GR" b="1" dirty="0" smtClean="0">
                <a:solidFill>
                  <a:srgbClr val="000000"/>
                </a:solidFill>
              </a:rPr>
              <a:t>:</a:t>
            </a:r>
            <a:endParaRPr lang="en-US" b="1" dirty="0" smtClean="0">
              <a:solidFill>
                <a:srgbClr val="000000"/>
              </a:solidFill>
            </a:endParaRPr>
          </a:p>
          <a:p>
            <a:pPr marL="541338" indent="-277813">
              <a:buFont typeface="Wingdings" panose="05000000000000000000" pitchFamily="2" charset="2"/>
              <a:buChar char="§"/>
              <a:defRPr/>
            </a:pPr>
            <a:r>
              <a:rPr lang="el-GR" dirty="0" smtClean="0">
                <a:solidFill>
                  <a:srgbClr val="000000"/>
                </a:solidFill>
              </a:rPr>
              <a:t>Μεταλλική ή κεραμική μηριαία κεφαλή πάνω σε</a:t>
            </a:r>
            <a:r>
              <a:rPr lang="en-US" dirty="0" smtClean="0">
                <a:solidFill>
                  <a:srgbClr val="000000"/>
                </a:solidFill>
              </a:rPr>
              <a:t> highly</a:t>
            </a:r>
            <a:r>
              <a:rPr lang="el-GR" dirty="0" smtClean="0">
                <a:solidFill>
                  <a:srgbClr val="000000"/>
                </a:solidFill>
              </a:rPr>
              <a:t> </a:t>
            </a:r>
            <a:r>
              <a:rPr lang="en-US" dirty="0" smtClean="0">
                <a:solidFill>
                  <a:srgbClr val="000000"/>
                </a:solidFill>
              </a:rPr>
              <a:t>cross-linked </a:t>
            </a:r>
            <a:r>
              <a:rPr lang="el-GR" dirty="0" smtClean="0">
                <a:solidFill>
                  <a:srgbClr val="000000"/>
                </a:solidFill>
              </a:rPr>
              <a:t> πολυαιθυλένιο.</a:t>
            </a:r>
            <a:endParaRPr lang="en-US" dirty="0" smtClean="0">
              <a:solidFill>
                <a:srgbClr val="000000"/>
              </a:solidFill>
            </a:endParaRPr>
          </a:p>
          <a:p>
            <a:pPr>
              <a:buSzPct val="100000"/>
              <a:defRPr/>
            </a:pPr>
            <a:r>
              <a:rPr lang="en-US" b="1" dirty="0" smtClean="0">
                <a:solidFill>
                  <a:srgbClr val="000000"/>
                </a:solidFill>
              </a:rPr>
              <a:t>Hard on Hard (Alternative Bearing)</a:t>
            </a:r>
            <a:r>
              <a:rPr lang="el-GR" b="1" dirty="0" smtClean="0">
                <a:solidFill>
                  <a:srgbClr val="000000"/>
                </a:solidFill>
              </a:rPr>
              <a:t>:</a:t>
            </a:r>
            <a:endParaRPr lang="en-US" b="1" dirty="0" smtClean="0">
              <a:solidFill>
                <a:srgbClr val="000000"/>
              </a:solidFill>
            </a:endParaRPr>
          </a:p>
          <a:p>
            <a:pPr marL="539750" indent="-268288">
              <a:buFont typeface="Wingdings" panose="05000000000000000000" pitchFamily="2" charset="2"/>
              <a:buChar char="§"/>
              <a:defRPr/>
            </a:pPr>
            <a:r>
              <a:rPr lang="el-GR" dirty="0" smtClean="0">
                <a:solidFill>
                  <a:srgbClr val="000000"/>
                </a:solidFill>
              </a:rPr>
              <a:t>Η καταστροφή του πολυαιθυλενίου και η προσπάθεια αύξησης του χρόνου ζωής της ΟΑΙ, ειδικά σε πληθυσμούς νέων και σωματικά δραστήριων ατόμων, οδήγησε σε εναλλακτικές επιλογές συνδυασμού υλικών: </a:t>
            </a:r>
          </a:p>
          <a:p>
            <a:pPr marL="536575" lvl="0" indent="-273050">
              <a:buSzPct val="100000"/>
              <a:buFont typeface="Wingdings" panose="05000000000000000000" pitchFamily="2" charset="2"/>
              <a:buChar char="§"/>
              <a:defRPr/>
            </a:pPr>
            <a:r>
              <a:rPr lang="en-US" dirty="0" smtClean="0">
                <a:solidFill>
                  <a:srgbClr val="000000"/>
                </a:solidFill>
              </a:rPr>
              <a:t>Metal-on-Metal</a:t>
            </a:r>
            <a:endParaRPr lang="el-GR" dirty="0" smtClean="0">
              <a:solidFill>
                <a:srgbClr val="000000"/>
              </a:solidFill>
            </a:endParaRPr>
          </a:p>
          <a:p>
            <a:pPr marL="536575" lvl="0" indent="-273050">
              <a:buSzPct val="100000"/>
              <a:buFont typeface="Wingdings" panose="05000000000000000000" pitchFamily="2" charset="2"/>
              <a:buChar char="§"/>
              <a:defRPr/>
            </a:pPr>
            <a:r>
              <a:rPr lang="en-US" dirty="0">
                <a:solidFill>
                  <a:srgbClr val="000000"/>
                </a:solidFill>
              </a:rPr>
              <a:t>Metal on </a:t>
            </a:r>
            <a:r>
              <a:rPr lang="en-US" dirty="0" smtClean="0">
                <a:solidFill>
                  <a:srgbClr val="000000"/>
                </a:solidFill>
              </a:rPr>
              <a:t>Ceramic</a:t>
            </a:r>
            <a:endParaRPr lang="el-GR" dirty="0" smtClean="0">
              <a:solidFill>
                <a:srgbClr val="000000"/>
              </a:solidFill>
            </a:endParaRPr>
          </a:p>
          <a:p>
            <a:pPr marL="536575" lvl="0" indent="-273050">
              <a:buSzPct val="100000"/>
              <a:buFont typeface="Wingdings" panose="05000000000000000000" pitchFamily="2" charset="2"/>
              <a:buChar char="§"/>
              <a:defRPr/>
            </a:pPr>
            <a:r>
              <a:rPr lang="en-US" dirty="0" smtClean="0">
                <a:solidFill>
                  <a:srgbClr val="000000"/>
                </a:solidFill>
              </a:rPr>
              <a:t>Ceramic-on-Ceramic</a:t>
            </a:r>
            <a:endParaRPr lang="en-US" dirty="0">
              <a:solidFill>
                <a:srgbClr val="000000"/>
              </a:solidFill>
            </a:endParaRPr>
          </a:p>
          <a:p>
            <a:pPr lvl="0">
              <a:buSzPct val="100000"/>
              <a:defRPr/>
            </a:pPr>
            <a:endParaRPr lang="en-US" u="sng" dirty="0">
              <a:solidFill>
                <a:srgbClr val="000000"/>
              </a:solidFill>
            </a:endParaRPr>
          </a:p>
          <a:p>
            <a:pPr marL="0" lvl="0" indent="0">
              <a:buNone/>
              <a:defRPr/>
            </a:pPr>
            <a:endParaRPr lang="en-US" u="sng" dirty="0">
              <a:solidFill>
                <a:srgbClr val="000000"/>
              </a:solidFill>
            </a:endParaRPr>
          </a:p>
          <a:p>
            <a:pPr marL="449263" indent="-177800">
              <a:buFont typeface="Wingdings" panose="05000000000000000000" pitchFamily="2" charset="2"/>
              <a:buChar char="§"/>
              <a:defRPr/>
            </a:pPr>
            <a:endParaRPr lang="en-US" dirty="0" smtClean="0">
              <a:solidFill>
                <a:srgbClr val="000000"/>
              </a:solidFill>
            </a:endParaRPr>
          </a:p>
        </p:txBody>
      </p:sp>
      <p:sp>
        <p:nvSpPr>
          <p:cNvPr id="4" name="3 - Θέση αριθμού διαφάνειας"/>
          <p:cNvSpPr>
            <a:spLocks noGrp="1"/>
          </p:cNvSpPr>
          <p:nvPr>
            <p:ph type="sldNum" sz="quarter" idx="12"/>
          </p:nvPr>
        </p:nvSpPr>
        <p:spPr>
          <a:xfrm>
            <a:off x="8532440" y="6381327"/>
            <a:ext cx="432048" cy="340147"/>
          </a:xfrm>
        </p:spPr>
        <p:txBody>
          <a:bodyPr/>
          <a:lstStyle/>
          <a:p>
            <a:pPr>
              <a:defRPr/>
            </a:pPr>
            <a:fld id="{8198C6A6-8556-485F-81D9-A8F098D09877}" type="slidenum">
              <a:rPr lang="el-GR" smtClean="0"/>
              <a:pPr>
                <a:defRPr/>
              </a:pPr>
              <a:t>22</a:t>
            </a:fld>
            <a:endParaRPr lang="el-GR" dirty="0"/>
          </a:p>
        </p:txBody>
      </p:sp>
    </p:spTree>
    <p:extLst>
      <p:ext uri="{BB962C8B-B14F-4D97-AF65-F5344CB8AC3E}">
        <p14:creationId xmlns:p14="http://schemas.microsoft.com/office/powerpoint/2010/main" val="23711053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457200" y="116632"/>
            <a:ext cx="8229600" cy="1090531"/>
          </a:xfrm>
        </p:spPr>
        <p:txBody>
          <a:bodyPr/>
          <a:lstStyle/>
          <a:p>
            <a:r>
              <a:rPr lang="el-GR" dirty="0">
                <a:solidFill>
                  <a:srgbClr val="DADADA">
                    <a:lumMod val="10000"/>
                  </a:srgbClr>
                </a:solidFill>
                <a:effectLst>
                  <a:outerShdw blurRad="38100" dist="38100" dir="2700000" algn="tl">
                    <a:srgbClr val="000000">
                      <a:alpha val="43137"/>
                    </a:srgbClr>
                  </a:outerShdw>
                </a:effectLst>
              </a:rPr>
              <a:t>Αλληλεπίδραση Φορτίων – </a:t>
            </a:r>
            <a:r>
              <a:rPr lang="el-GR" dirty="0">
                <a:effectLst>
                  <a:outerShdw blurRad="38100" dist="38100" dir="2700000" algn="tl">
                    <a:srgbClr val="000000">
                      <a:alpha val="43137"/>
                    </a:srgbClr>
                  </a:outerShdw>
                </a:effectLst>
              </a:rPr>
              <a:t/>
            </a:r>
            <a:br>
              <a:rPr lang="el-GR" dirty="0">
                <a:effectLst>
                  <a:outerShdw blurRad="38100" dist="38100" dir="2700000" algn="tl">
                    <a:srgbClr val="000000">
                      <a:alpha val="43137"/>
                    </a:srgbClr>
                  </a:outerShdw>
                </a:effectLst>
              </a:rPr>
            </a:br>
            <a:r>
              <a:rPr lang="el-GR" sz="3200" dirty="0">
                <a:effectLst>
                  <a:outerShdw blurRad="38100" dist="38100" dir="2700000" algn="tl">
                    <a:srgbClr val="000000">
                      <a:alpha val="43137"/>
                    </a:srgbClr>
                  </a:outerShdw>
                </a:effectLst>
              </a:rPr>
              <a:t>Συμπεριφορά Υλικών (</a:t>
            </a:r>
            <a:r>
              <a:rPr lang="en-US" sz="3200" dirty="0">
                <a:effectLst>
                  <a:outerShdw blurRad="38100" dist="38100" dir="2700000" algn="tl">
                    <a:srgbClr val="000000">
                      <a:alpha val="43137"/>
                    </a:srgbClr>
                  </a:outerShdw>
                </a:effectLst>
              </a:rPr>
              <a:t>Bearings</a:t>
            </a:r>
            <a:r>
              <a:rPr lang="el-GR" sz="3200" dirty="0">
                <a:effectLst>
                  <a:outerShdw blurRad="38100" dist="38100" dir="2700000" algn="tl">
                    <a:srgbClr val="000000">
                      <a:alpha val="43137"/>
                    </a:srgbClr>
                  </a:outerShdw>
                </a:effectLst>
              </a:rPr>
              <a:t>) </a:t>
            </a:r>
            <a:r>
              <a:rPr lang="el-GR" baseline="-16000" dirty="0" smtClean="0">
                <a:effectLst>
                  <a:outerShdw blurRad="38100" dist="38100" dir="2700000" algn="tl">
                    <a:srgbClr val="000000">
                      <a:alpha val="43137"/>
                    </a:srgbClr>
                  </a:outerShdw>
                </a:effectLst>
              </a:rPr>
              <a:t>[2/2</a:t>
            </a:r>
            <a:r>
              <a:rPr lang="el-GR" baseline="-16000" dirty="0">
                <a:effectLst>
                  <a:outerShdw blurRad="38100" dist="38100" dir="2700000" algn="tl">
                    <a:srgbClr val="000000">
                      <a:alpha val="43137"/>
                    </a:srgbClr>
                  </a:outerShdw>
                </a:effectLst>
              </a:rPr>
              <a:t>]</a:t>
            </a:r>
            <a:endParaRPr lang="el-GR" dirty="0">
              <a:effectLst>
                <a:outerShdw blurRad="38100" dist="38100" dir="2700000" algn="tl">
                  <a:srgbClr val="000000">
                    <a:alpha val="43137"/>
                  </a:srgbClr>
                </a:outerShdw>
              </a:effectLst>
            </a:endParaRPr>
          </a:p>
        </p:txBody>
      </p:sp>
      <p:sp>
        <p:nvSpPr>
          <p:cNvPr id="6" name="5 - Θέση περιεχομένου"/>
          <p:cNvSpPr>
            <a:spLocks noGrp="1"/>
          </p:cNvSpPr>
          <p:nvPr>
            <p:ph idx="1"/>
          </p:nvPr>
        </p:nvSpPr>
        <p:spPr>
          <a:xfrm>
            <a:off x="179512" y="1340768"/>
            <a:ext cx="8856984" cy="5157192"/>
          </a:xfrm>
        </p:spPr>
        <p:txBody>
          <a:bodyPr/>
          <a:lstStyle/>
          <a:p>
            <a:pPr marL="360363" lvl="0" indent="-360363">
              <a:defRPr/>
            </a:pPr>
            <a:r>
              <a:rPr lang="en-US" b="1" dirty="0" smtClean="0">
                <a:solidFill>
                  <a:srgbClr val="000000"/>
                </a:solidFill>
              </a:rPr>
              <a:t>Metal-on-Metal</a:t>
            </a:r>
            <a:r>
              <a:rPr lang="en-US" b="1" dirty="0">
                <a:solidFill>
                  <a:srgbClr val="000000"/>
                </a:solidFill>
              </a:rPr>
              <a:t> </a:t>
            </a:r>
            <a:r>
              <a:rPr lang="en-US" b="1" dirty="0" smtClean="0">
                <a:solidFill>
                  <a:srgbClr val="000000"/>
                </a:solidFill>
              </a:rPr>
              <a:t>Bearing</a:t>
            </a:r>
            <a:r>
              <a:rPr lang="el-GR" b="1" dirty="0" smtClean="0">
                <a:solidFill>
                  <a:srgbClr val="000000"/>
                </a:solidFill>
              </a:rPr>
              <a:t>:</a:t>
            </a:r>
            <a:endParaRPr lang="en-US" b="1" dirty="0">
              <a:solidFill>
                <a:srgbClr val="000000"/>
              </a:solidFill>
            </a:endParaRPr>
          </a:p>
          <a:p>
            <a:pPr marL="627063" lvl="1" indent="-169863">
              <a:defRPr/>
            </a:pPr>
            <a:r>
              <a:rPr lang="el-GR" dirty="0">
                <a:solidFill>
                  <a:srgbClr val="000000"/>
                </a:solidFill>
              </a:rPr>
              <a:t>Στην περίπτωση αυτή, δεν υπάρχουν τα εμβιομηχανικά χαρακτηριστικά</a:t>
            </a:r>
            <a:r>
              <a:rPr lang="en-US" dirty="0">
                <a:solidFill>
                  <a:srgbClr val="000000"/>
                </a:solidFill>
              </a:rPr>
              <a:t> </a:t>
            </a:r>
            <a:r>
              <a:rPr lang="el-GR" dirty="0">
                <a:solidFill>
                  <a:srgbClr val="000000"/>
                </a:solidFill>
              </a:rPr>
              <a:t>που συναντώνται στο </a:t>
            </a:r>
            <a:r>
              <a:rPr lang="en-US" dirty="0">
                <a:solidFill>
                  <a:srgbClr val="000000"/>
                </a:solidFill>
              </a:rPr>
              <a:t>traditional bearing </a:t>
            </a:r>
            <a:r>
              <a:rPr lang="el-GR" dirty="0">
                <a:solidFill>
                  <a:srgbClr val="000000"/>
                </a:solidFill>
              </a:rPr>
              <a:t>(</a:t>
            </a:r>
            <a:r>
              <a:rPr lang="en-US" dirty="0">
                <a:solidFill>
                  <a:srgbClr val="000000"/>
                </a:solidFill>
              </a:rPr>
              <a:t>femoral offset and lipped styles of acetabular liners).</a:t>
            </a:r>
          </a:p>
          <a:p>
            <a:pPr marL="627063" lvl="1" indent="-169863">
              <a:defRPr/>
            </a:pPr>
            <a:r>
              <a:rPr lang="el-GR" dirty="0">
                <a:solidFill>
                  <a:srgbClr val="000000"/>
                </a:solidFill>
              </a:rPr>
              <a:t>Όμως, επειδή μπορεί να χρησιμοποιηθεί μεγαλύτερη μηριαία κεφαλή, η πιθανότητα εξάρθρωσης είναι χαμηλότερη σε σχέση με τους άλλους συνδυασμούς υλικών.</a:t>
            </a:r>
            <a:endParaRPr lang="en-US" u="sng" dirty="0">
              <a:solidFill>
                <a:srgbClr val="000000"/>
              </a:solidFill>
            </a:endParaRPr>
          </a:p>
          <a:p>
            <a:pPr>
              <a:buSzPct val="100000"/>
              <a:defRPr/>
            </a:pPr>
            <a:r>
              <a:rPr lang="en-US" b="1" dirty="0" smtClean="0">
                <a:solidFill>
                  <a:srgbClr val="000000"/>
                </a:solidFill>
              </a:rPr>
              <a:t>Metal on Ceramic</a:t>
            </a:r>
            <a:r>
              <a:rPr lang="en-US" b="1" dirty="0">
                <a:solidFill>
                  <a:srgbClr val="000000"/>
                </a:solidFill>
              </a:rPr>
              <a:t> </a:t>
            </a:r>
            <a:r>
              <a:rPr lang="en-US" b="1" dirty="0" smtClean="0">
                <a:solidFill>
                  <a:srgbClr val="000000"/>
                </a:solidFill>
              </a:rPr>
              <a:t>Bearing</a:t>
            </a:r>
            <a:r>
              <a:rPr lang="el-GR" b="1" dirty="0" smtClean="0">
                <a:solidFill>
                  <a:srgbClr val="000000"/>
                </a:solidFill>
              </a:rPr>
              <a:t>:</a:t>
            </a:r>
            <a:endParaRPr lang="en-US" b="1" dirty="0" smtClean="0">
              <a:solidFill>
                <a:srgbClr val="000000"/>
              </a:solidFill>
            </a:endParaRPr>
          </a:p>
          <a:p>
            <a:pPr marL="623888" indent="-174625">
              <a:buSzPct val="100000"/>
              <a:buFont typeface="Wingdings" pitchFamily="2" charset="2"/>
              <a:buChar char="§"/>
              <a:defRPr/>
            </a:pPr>
            <a:r>
              <a:rPr lang="el-GR" dirty="0" smtClean="0">
                <a:solidFill>
                  <a:srgbClr val="000000"/>
                </a:solidFill>
              </a:rPr>
              <a:t>Μειωμένη τριβή</a:t>
            </a:r>
            <a:r>
              <a:rPr lang="en-US" dirty="0" smtClean="0">
                <a:solidFill>
                  <a:srgbClr val="000000"/>
                </a:solidFill>
              </a:rPr>
              <a:t> </a:t>
            </a:r>
            <a:r>
              <a:rPr lang="el-GR" dirty="0" smtClean="0">
                <a:solidFill>
                  <a:srgbClr val="000000"/>
                </a:solidFill>
              </a:rPr>
              <a:t>σε σχέση με τους άλλους συνδυασμούς υλικών</a:t>
            </a:r>
            <a:r>
              <a:rPr lang="en-US" dirty="0" smtClean="0">
                <a:solidFill>
                  <a:srgbClr val="000000"/>
                </a:solidFill>
              </a:rPr>
              <a:t>.</a:t>
            </a:r>
            <a:endParaRPr lang="en-US" b="1" dirty="0" smtClean="0">
              <a:solidFill>
                <a:srgbClr val="000000"/>
              </a:solidFill>
            </a:endParaRPr>
          </a:p>
          <a:p>
            <a:pPr>
              <a:buSzPct val="100000"/>
              <a:defRPr/>
            </a:pPr>
            <a:r>
              <a:rPr lang="en-US" b="1" dirty="0" smtClean="0">
                <a:solidFill>
                  <a:srgbClr val="000000"/>
                </a:solidFill>
              </a:rPr>
              <a:t>Ceramic-on-Ceramic Bearing</a:t>
            </a:r>
            <a:r>
              <a:rPr lang="el-GR" b="1" dirty="0" smtClean="0">
                <a:solidFill>
                  <a:srgbClr val="000000"/>
                </a:solidFill>
              </a:rPr>
              <a:t>:</a:t>
            </a:r>
            <a:endParaRPr lang="en-US" b="1" dirty="0" smtClean="0">
              <a:solidFill>
                <a:srgbClr val="000000"/>
              </a:solidFill>
            </a:endParaRPr>
          </a:p>
          <a:p>
            <a:pPr marL="627063" lvl="1" indent="-169863">
              <a:defRPr/>
            </a:pPr>
            <a:r>
              <a:rPr lang="el-GR" dirty="0" smtClean="0">
                <a:solidFill>
                  <a:srgbClr val="000000"/>
                </a:solidFill>
              </a:rPr>
              <a:t>Αυξημένη πιθανότητα λανθασμένης τοποθέτησης σε σχέση με τους άλλους συνδυασμούς υλικών</a:t>
            </a:r>
            <a:r>
              <a:rPr lang="en-US" dirty="0" smtClean="0">
                <a:solidFill>
                  <a:srgbClr val="000000"/>
                </a:solidFill>
              </a:rPr>
              <a:t>.</a:t>
            </a:r>
          </a:p>
          <a:p>
            <a:pPr marL="627063" lvl="1" indent="-169863">
              <a:defRPr/>
            </a:pPr>
            <a:r>
              <a:rPr lang="el-GR" dirty="0" smtClean="0">
                <a:solidFill>
                  <a:srgbClr val="000000"/>
                </a:solidFill>
              </a:rPr>
              <a:t>Δεν υπάρχουν τα </a:t>
            </a:r>
            <a:r>
              <a:rPr lang="el-GR" dirty="0" smtClean="0">
                <a:solidFill>
                  <a:srgbClr val="000000"/>
                </a:solidFill>
              </a:rPr>
              <a:t>εμβι</a:t>
            </a:r>
            <a:r>
              <a:rPr lang="en-US" dirty="0" smtClean="0">
                <a:solidFill>
                  <a:srgbClr val="000000"/>
                </a:solidFill>
              </a:rPr>
              <a:t>o</a:t>
            </a:r>
            <a:r>
              <a:rPr lang="el-GR" dirty="0" smtClean="0">
                <a:solidFill>
                  <a:srgbClr val="000000"/>
                </a:solidFill>
              </a:rPr>
              <a:t>μηχανικά χαρακτηριστικά (</a:t>
            </a:r>
            <a:r>
              <a:rPr lang="en-US" dirty="0" smtClean="0">
                <a:solidFill>
                  <a:srgbClr val="000000"/>
                </a:solidFill>
              </a:rPr>
              <a:t>lipped and offset liners</a:t>
            </a:r>
            <a:r>
              <a:rPr lang="el-GR" dirty="0" smtClean="0">
                <a:solidFill>
                  <a:srgbClr val="000000"/>
                </a:solidFill>
              </a:rPr>
              <a:t>) που συναντώνται στο </a:t>
            </a:r>
            <a:r>
              <a:rPr lang="en-US" dirty="0" smtClean="0">
                <a:solidFill>
                  <a:srgbClr val="000000"/>
                </a:solidFill>
              </a:rPr>
              <a:t>traditional bearing</a:t>
            </a:r>
            <a:r>
              <a:rPr lang="el-GR" dirty="0" smtClean="0">
                <a:solidFill>
                  <a:srgbClr val="000000"/>
                </a:solidFill>
              </a:rPr>
              <a:t>.</a:t>
            </a:r>
            <a:endParaRPr lang="en-US" dirty="0" smtClean="0">
              <a:solidFill>
                <a:srgbClr val="000000"/>
              </a:solidFill>
            </a:endParaRPr>
          </a:p>
        </p:txBody>
      </p:sp>
      <p:sp>
        <p:nvSpPr>
          <p:cNvPr id="4" name="3 - Θέση αριθμού διαφάνειας"/>
          <p:cNvSpPr>
            <a:spLocks noGrp="1"/>
          </p:cNvSpPr>
          <p:nvPr>
            <p:ph type="sldNum" sz="quarter" idx="12"/>
          </p:nvPr>
        </p:nvSpPr>
        <p:spPr>
          <a:xfrm>
            <a:off x="8532440" y="6381327"/>
            <a:ext cx="432048" cy="340147"/>
          </a:xfrm>
        </p:spPr>
        <p:txBody>
          <a:bodyPr/>
          <a:lstStyle/>
          <a:p>
            <a:pPr>
              <a:defRPr/>
            </a:pPr>
            <a:fld id="{8198C6A6-8556-485F-81D9-A8F098D09877}" type="slidenum">
              <a:rPr lang="el-GR" smtClean="0"/>
              <a:pPr>
                <a:defRPr/>
              </a:pPr>
              <a:t>23</a:t>
            </a:fld>
            <a:endParaRPr lang="el-GR" dirty="0"/>
          </a:p>
        </p:txBody>
      </p:sp>
    </p:spTree>
    <p:extLst>
      <p:ext uri="{BB962C8B-B14F-4D97-AF65-F5344CB8AC3E}">
        <p14:creationId xmlns:p14="http://schemas.microsoft.com/office/powerpoint/2010/main" val="16655648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2132856"/>
            <a:ext cx="8424936" cy="1872208"/>
          </a:xfrm>
          <a:ln w="19050">
            <a:solidFill>
              <a:srgbClr val="A50021"/>
            </a:solidFill>
          </a:ln>
        </p:spPr>
        <p:txBody>
          <a:bodyPr/>
          <a:lstStyle/>
          <a:p>
            <a:pPr>
              <a:defRPr/>
            </a:pPr>
            <a:r>
              <a:rPr lang="el-GR" sz="4400" b="1" dirty="0" smtClean="0">
                <a:solidFill>
                  <a:schemeClr val="accent4">
                    <a:lumMod val="10000"/>
                  </a:schemeClr>
                </a:solidFill>
                <a:effectLst>
                  <a:outerShdw blurRad="38100" dist="38100" dir="2700000" algn="tl">
                    <a:srgbClr val="000000">
                      <a:alpha val="43137"/>
                    </a:srgbClr>
                  </a:outerShdw>
                </a:effectLst>
              </a:rPr>
              <a:t>Αρθροπλαστική του Ισχίου</a:t>
            </a:r>
            <a:r>
              <a:rPr lang="el-GR" sz="4400" b="1" dirty="0" smtClean="0">
                <a:effectLst>
                  <a:outerShdw blurRad="38100" dist="38100" dir="2700000" algn="tl">
                    <a:srgbClr val="000000">
                      <a:alpha val="43137"/>
                    </a:srgbClr>
                  </a:outerShdw>
                </a:effectLst>
              </a:rPr>
              <a:t/>
            </a:r>
            <a:br>
              <a:rPr lang="el-GR" sz="4400" b="1" dirty="0" smtClean="0">
                <a:effectLst>
                  <a:outerShdw blurRad="38100" dist="38100" dir="2700000" algn="tl">
                    <a:srgbClr val="000000">
                      <a:alpha val="43137"/>
                    </a:srgbClr>
                  </a:outerShdw>
                </a:effectLst>
              </a:rPr>
            </a:br>
            <a:r>
              <a:rPr lang="el-GR" sz="4000" b="1" dirty="0" smtClean="0">
                <a:effectLst>
                  <a:outerShdw blurRad="38100" dist="38100" dir="2700000" algn="tl">
                    <a:srgbClr val="000000">
                      <a:alpha val="43137"/>
                    </a:srgbClr>
                  </a:outerShdw>
                </a:effectLst>
              </a:rPr>
              <a:t>Στοιχεία Εμβιομηχανικής</a:t>
            </a:r>
            <a:endParaRPr lang="el-GR" sz="4000" b="1" dirty="0">
              <a:effectLst>
                <a:outerShdw blurRad="38100" dist="38100" dir="2700000" algn="tl">
                  <a:srgbClr val="000000">
                    <a:alpha val="43137"/>
                  </a:srgbClr>
                </a:outerShdw>
              </a:effectLst>
            </a:endParaRPr>
          </a:p>
        </p:txBody>
      </p:sp>
      <p:sp>
        <p:nvSpPr>
          <p:cNvPr id="3" name="2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24</a:t>
            </a:fld>
            <a:endParaRPr lang="el-GR" dirty="0"/>
          </a:p>
        </p:txBody>
      </p:sp>
    </p:spTree>
    <p:extLst>
      <p:ext uri="{BB962C8B-B14F-4D97-AF65-F5344CB8AC3E}">
        <p14:creationId xmlns:p14="http://schemas.microsoft.com/office/powerpoint/2010/main" val="20675296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smtClean="0">
                <a:effectLst>
                  <a:outerShdw blurRad="38100" dist="38100" dir="2700000" algn="tl">
                    <a:srgbClr val="000000">
                      <a:alpha val="43137"/>
                    </a:srgbClr>
                  </a:outerShdw>
                </a:effectLst>
              </a:rPr>
              <a:t>Άξονες του Μηριαίου Οστού</a:t>
            </a:r>
            <a:endParaRPr lang="el-GR" dirty="0">
              <a:effectLst>
                <a:outerShdw blurRad="38100" dist="38100" dir="2700000" algn="tl">
                  <a:srgbClr val="000000">
                    <a:alpha val="43137"/>
                  </a:srgbClr>
                </a:outerShdw>
              </a:effectLst>
            </a:endParaRPr>
          </a:p>
        </p:txBody>
      </p:sp>
      <p:sp>
        <p:nvSpPr>
          <p:cNvPr id="5" name="4 - Θέση περιεχομένου"/>
          <p:cNvSpPr>
            <a:spLocks noGrp="1"/>
          </p:cNvSpPr>
          <p:nvPr>
            <p:ph idx="1"/>
          </p:nvPr>
        </p:nvSpPr>
        <p:spPr>
          <a:xfrm>
            <a:off x="323528" y="1340768"/>
            <a:ext cx="5626968" cy="5121800"/>
          </a:xfrm>
        </p:spPr>
        <p:txBody>
          <a:bodyPr/>
          <a:lstStyle/>
          <a:p>
            <a:pPr marL="271463" indent="-271463">
              <a:spcBef>
                <a:spcPts val="1800"/>
              </a:spcBef>
              <a:buSzPct val="100000"/>
            </a:pPr>
            <a:r>
              <a:rPr lang="el-GR" altLang="el-GR" dirty="0" smtClean="0">
                <a:solidFill>
                  <a:srgbClr val="000000"/>
                </a:solidFill>
              </a:rPr>
              <a:t>Ο ανατομικός άξονας του μηριαίου οστού είναι η ευθεία γραμμή που διέρχεται από το μέσο των μηριαίων κονδύλων προς το μέσο της </a:t>
            </a:r>
            <a:r>
              <a:rPr lang="el-GR" altLang="el-GR" dirty="0">
                <a:solidFill>
                  <a:srgbClr val="000000"/>
                </a:solidFill>
              </a:rPr>
              <a:t>διατροχαντήριας </a:t>
            </a:r>
            <a:r>
              <a:rPr lang="el-GR" altLang="el-GR" dirty="0" smtClean="0">
                <a:solidFill>
                  <a:srgbClr val="000000"/>
                </a:solidFill>
              </a:rPr>
              <a:t>περιοχής.</a:t>
            </a:r>
            <a:endParaRPr lang="el-GR" altLang="el-GR" dirty="0">
              <a:solidFill>
                <a:srgbClr val="000000"/>
              </a:solidFill>
            </a:endParaRPr>
          </a:p>
          <a:p>
            <a:pPr marL="271463" indent="-271463">
              <a:spcBef>
                <a:spcPts val="1800"/>
              </a:spcBef>
              <a:buSzPct val="100000"/>
            </a:pPr>
            <a:r>
              <a:rPr lang="el-GR" altLang="el-GR" dirty="0" smtClean="0">
                <a:solidFill>
                  <a:srgbClr val="000000"/>
                </a:solidFill>
              </a:rPr>
              <a:t>Ο</a:t>
            </a:r>
            <a:r>
              <a:rPr lang="en-US" altLang="el-GR" dirty="0" smtClean="0">
                <a:solidFill>
                  <a:srgbClr val="000000"/>
                </a:solidFill>
              </a:rPr>
              <a:t> </a:t>
            </a:r>
            <a:r>
              <a:rPr lang="el-GR" altLang="el-GR" dirty="0" smtClean="0">
                <a:solidFill>
                  <a:srgbClr val="000000"/>
                </a:solidFill>
              </a:rPr>
              <a:t>μηχανικός άξονας του μηριαίου οστού είναι η ευθεία γραμμή που διέρχεται </a:t>
            </a:r>
            <a:r>
              <a:rPr lang="el-GR" altLang="el-GR" dirty="0">
                <a:solidFill>
                  <a:srgbClr val="000000"/>
                </a:solidFill>
              </a:rPr>
              <a:t>από το μέσο των μηριαίων κονδύλων προς το </a:t>
            </a:r>
            <a:r>
              <a:rPr lang="el-GR" altLang="el-GR" dirty="0" smtClean="0">
                <a:solidFill>
                  <a:srgbClr val="000000"/>
                </a:solidFill>
              </a:rPr>
              <a:t>κέντρο της μηριαίας κεφαλής.</a:t>
            </a:r>
          </a:p>
          <a:p>
            <a:pPr marL="271463" indent="-271463">
              <a:spcBef>
                <a:spcPts val="1800"/>
              </a:spcBef>
              <a:buSzPct val="100000"/>
            </a:pPr>
            <a:r>
              <a:rPr lang="el-GR" dirty="0" smtClean="0"/>
              <a:t>Συνήθως, η γωνία μεταξύ του ανατομικού και του μηχανικού άξονα του μηριαίου οστού είναι 6°.</a:t>
            </a:r>
            <a:endParaRPr lang="el-GR" altLang="el-GR" dirty="0" smtClean="0">
              <a:solidFill>
                <a:srgbClr val="000000"/>
              </a:solidFill>
            </a:endParaRPr>
          </a:p>
        </p:txBody>
      </p:sp>
      <p:sp>
        <p:nvSpPr>
          <p:cNvPr id="3" name="2 - Θέση αριθμού διαφάνειας"/>
          <p:cNvSpPr>
            <a:spLocks noGrp="1"/>
          </p:cNvSpPr>
          <p:nvPr>
            <p:ph type="sldNum" sz="quarter" idx="12"/>
          </p:nvPr>
        </p:nvSpPr>
        <p:spPr/>
        <p:txBody>
          <a:bodyPr/>
          <a:lstStyle/>
          <a:p>
            <a:pPr>
              <a:defRPr/>
            </a:pPr>
            <a:fld id="{8E1E4C69-F127-4E0A-B5BA-8E15EBCF7F93}" type="slidenum">
              <a:rPr lang="el-GR" smtClean="0"/>
              <a:pPr>
                <a:defRPr/>
              </a:pPr>
              <a:t>25</a:t>
            </a:fld>
            <a:endParaRPr lang="el-GR" dirty="0"/>
          </a:p>
        </p:txBody>
      </p:sp>
      <p:pic>
        <p:nvPicPr>
          <p:cNvPr id="128002" name="Picture 2"/>
          <p:cNvPicPr>
            <a:picLocks noChangeAspect="1" noChangeArrowheads="1"/>
          </p:cNvPicPr>
          <p:nvPr/>
        </p:nvPicPr>
        <p:blipFill>
          <a:blip r:embed="rId3" cstate="print"/>
          <a:srcRect/>
          <a:stretch>
            <a:fillRect/>
          </a:stretch>
        </p:blipFill>
        <p:spPr bwMode="auto">
          <a:xfrm>
            <a:off x="6228185" y="1268760"/>
            <a:ext cx="2016223" cy="5169803"/>
          </a:xfrm>
          <a:prstGeom prst="rect">
            <a:avLst/>
          </a:prstGeom>
          <a:ln w="38100" cap="sq" cmpd="thickThin">
            <a:solidFill>
              <a:srgbClr val="000000"/>
            </a:solidFill>
            <a:prstDash val="solid"/>
            <a:miter lim="800000"/>
          </a:ln>
          <a:effectLst>
            <a:innerShdw blurRad="76200">
              <a:srgbClr val="000000"/>
            </a:innerShdw>
          </a:effectLst>
        </p:spPr>
      </p:pic>
      <p:sp>
        <p:nvSpPr>
          <p:cNvPr id="2" name="Ορθογώνιο 1"/>
          <p:cNvSpPr/>
          <p:nvPr/>
        </p:nvSpPr>
        <p:spPr>
          <a:xfrm>
            <a:off x="5958154" y="6462568"/>
            <a:ext cx="2556284" cy="276999"/>
          </a:xfrm>
          <a:prstGeom prst="rect">
            <a:avLst/>
          </a:prstGeom>
        </p:spPr>
        <p:txBody>
          <a:bodyPr wrap="square">
            <a:spAutoFit/>
          </a:bodyPr>
          <a:lstStyle/>
          <a:p>
            <a:pPr algn="ctr"/>
            <a:r>
              <a:rPr lang="el-GR" sz="1200" i="1" dirty="0" smtClean="0">
                <a:solidFill>
                  <a:schemeClr val="accent4">
                    <a:lumMod val="50000"/>
                  </a:schemeClr>
                </a:solidFill>
                <a:latin typeface="Calibri" panose="020F0502020204030204" pitchFamily="34" charset="0"/>
                <a:sym typeface="Wingdings"/>
              </a:rPr>
              <a:t></a:t>
            </a:r>
            <a:r>
              <a:rPr lang="en-US" sz="1200" i="1" dirty="0" smtClean="0">
                <a:solidFill>
                  <a:schemeClr val="accent4">
                    <a:lumMod val="50000"/>
                  </a:schemeClr>
                </a:solidFill>
                <a:latin typeface="Calibri" panose="020F0502020204030204" pitchFamily="34" charset="0"/>
                <a:sym typeface="Wingdings"/>
              </a:rPr>
              <a:t> </a:t>
            </a:r>
            <a:r>
              <a:rPr lang="en-US" sz="1200" dirty="0" smtClean="0">
                <a:solidFill>
                  <a:schemeClr val="accent4">
                    <a:lumMod val="50000"/>
                  </a:schemeClr>
                </a:solidFill>
                <a:latin typeface="Calibri" panose="020F0502020204030204" pitchFamily="34" charset="0"/>
                <a:hlinkClick r:id="rId4"/>
              </a:rPr>
              <a:t>andreacollo.files.wordpress.com</a:t>
            </a:r>
            <a:endParaRPr lang="el-GR" sz="1200" dirty="0">
              <a:solidFill>
                <a:schemeClr val="accent4">
                  <a:lumMod val="50000"/>
                </a:schemeClr>
              </a:solidFill>
              <a:latin typeface="Calibri" panose="020F0502020204030204" pitchFamily="34" charset="0"/>
            </a:endParaRPr>
          </a:p>
        </p:txBody>
      </p:sp>
    </p:spTree>
    <p:extLst>
      <p:ext uri="{BB962C8B-B14F-4D97-AF65-F5344CB8AC3E}">
        <p14:creationId xmlns:p14="http://schemas.microsoft.com/office/powerpoint/2010/main" val="14825119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effectLst>
                  <a:outerShdw blurRad="38100" dist="38100" dir="2700000" algn="tl">
                    <a:srgbClr val="000000">
                      <a:alpha val="43137"/>
                    </a:srgbClr>
                  </a:outerShdw>
                </a:effectLst>
              </a:rPr>
              <a:t>Γωνία Έγκλισης του Ισχίου</a:t>
            </a:r>
            <a:endParaRPr lang="el-GR" dirty="0">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251520" y="1340768"/>
            <a:ext cx="5112568" cy="5517232"/>
          </a:xfrm>
        </p:spPr>
        <p:txBody>
          <a:bodyPr/>
          <a:lstStyle/>
          <a:p>
            <a:pPr>
              <a:buSzPct val="85000"/>
            </a:pPr>
            <a:r>
              <a:rPr lang="el-GR" altLang="el-GR" dirty="0" smtClean="0">
                <a:solidFill>
                  <a:srgbClr val="000000"/>
                </a:solidFill>
              </a:rPr>
              <a:t>Γωνία έγκλισης ονομάζεται η γωνία μεταξύ του άξονα του αυχένα και του ανατομικού άξονα του μηριαίου οστού (μετωπιαίο επίπεδο).</a:t>
            </a:r>
          </a:p>
          <a:p>
            <a:pPr>
              <a:buSzPct val="100000"/>
            </a:pPr>
            <a:r>
              <a:rPr lang="el-GR" altLang="el-GR" dirty="0" smtClean="0">
                <a:solidFill>
                  <a:srgbClr val="000000"/>
                </a:solidFill>
              </a:rPr>
              <a:t>Η γωνία έγκλισης μειώνεται με την πάροδο των χρόνων</a:t>
            </a:r>
            <a:r>
              <a:rPr lang="el-GR" altLang="el-GR" b="1" dirty="0" smtClean="0">
                <a:solidFill>
                  <a:srgbClr val="000000"/>
                </a:solidFill>
              </a:rPr>
              <a:t>:</a:t>
            </a:r>
            <a:r>
              <a:rPr lang="el-GR" altLang="el-GR" dirty="0" smtClean="0">
                <a:solidFill>
                  <a:srgbClr val="000000"/>
                </a:solidFill>
              </a:rPr>
              <a:t>  σε ηλικία 1 έτους είναι 150</a:t>
            </a:r>
            <a:r>
              <a:rPr lang="el-GR" altLang="el-GR" baseline="30000" dirty="0" smtClean="0">
                <a:solidFill>
                  <a:srgbClr val="000000"/>
                </a:solidFill>
              </a:rPr>
              <a:t>ο</a:t>
            </a:r>
            <a:r>
              <a:rPr lang="el-GR" altLang="el-GR" dirty="0" smtClean="0">
                <a:solidFill>
                  <a:srgbClr val="000000"/>
                </a:solidFill>
              </a:rPr>
              <a:t>,  στους ενήλικες</a:t>
            </a:r>
            <a:r>
              <a:rPr lang="el-GR" altLang="el-GR" b="1" dirty="0" smtClean="0">
                <a:solidFill>
                  <a:srgbClr val="000000"/>
                </a:solidFill>
              </a:rPr>
              <a:t> </a:t>
            </a:r>
            <a:r>
              <a:rPr lang="el-GR" altLang="el-GR" dirty="0" smtClean="0">
                <a:solidFill>
                  <a:srgbClr val="000000"/>
                </a:solidFill>
              </a:rPr>
              <a:t>είναι περίπου 12</a:t>
            </a:r>
            <a:r>
              <a:rPr lang="en-US" altLang="el-GR" dirty="0" smtClean="0">
                <a:solidFill>
                  <a:srgbClr val="000000"/>
                </a:solidFill>
              </a:rPr>
              <a:t>5</a:t>
            </a:r>
            <a:r>
              <a:rPr lang="el-GR" altLang="el-GR" baseline="30000" dirty="0" smtClean="0">
                <a:solidFill>
                  <a:srgbClr val="000000"/>
                </a:solidFill>
              </a:rPr>
              <a:t>ο </a:t>
            </a:r>
            <a:r>
              <a:rPr lang="el-GR" altLang="el-GR" dirty="0" smtClean="0">
                <a:solidFill>
                  <a:srgbClr val="000000"/>
                </a:solidFill>
              </a:rPr>
              <a:t>(120</a:t>
            </a:r>
            <a:r>
              <a:rPr lang="el-GR" altLang="el-GR" baseline="30000" dirty="0" smtClean="0">
                <a:solidFill>
                  <a:srgbClr val="000000"/>
                </a:solidFill>
              </a:rPr>
              <a:t>ο</a:t>
            </a:r>
            <a:r>
              <a:rPr lang="el-GR" altLang="el-GR" dirty="0" smtClean="0">
                <a:solidFill>
                  <a:srgbClr val="000000"/>
                </a:solidFill>
              </a:rPr>
              <a:t> – 135</a:t>
            </a:r>
            <a:r>
              <a:rPr lang="el-GR" altLang="el-GR" baseline="30000" dirty="0" smtClean="0">
                <a:solidFill>
                  <a:srgbClr val="000000"/>
                </a:solidFill>
              </a:rPr>
              <a:t>ο</a:t>
            </a:r>
            <a:r>
              <a:rPr lang="el-GR" altLang="el-GR" dirty="0" smtClean="0">
                <a:solidFill>
                  <a:srgbClr val="000000"/>
                </a:solidFill>
              </a:rPr>
              <a:t>), ενώ στους  ηλικιωμένους</a:t>
            </a:r>
            <a:r>
              <a:rPr lang="el-GR" altLang="el-GR" b="1" dirty="0" smtClean="0">
                <a:solidFill>
                  <a:srgbClr val="000000"/>
                </a:solidFill>
              </a:rPr>
              <a:t> </a:t>
            </a:r>
            <a:r>
              <a:rPr lang="el-GR" altLang="el-GR" dirty="0" smtClean="0">
                <a:solidFill>
                  <a:srgbClr val="000000"/>
                </a:solidFill>
              </a:rPr>
              <a:t>μειώνεται στις 120</a:t>
            </a:r>
            <a:r>
              <a:rPr lang="el-GR" altLang="el-GR" baseline="30000" dirty="0" smtClean="0">
                <a:solidFill>
                  <a:srgbClr val="000000"/>
                </a:solidFill>
              </a:rPr>
              <a:t>ο</a:t>
            </a:r>
            <a:r>
              <a:rPr lang="en-US" altLang="el-GR" dirty="0" smtClean="0">
                <a:solidFill>
                  <a:srgbClr val="000000"/>
                </a:solidFill>
              </a:rPr>
              <a:t>.</a:t>
            </a:r>
            <a:endParaRPr lang="el-GR" altLang="el-GR" dirty="0" smtClean="0">
              <a:solidFill>
                <a:srgbClr val="000000"/>
              </a:solidFill>
            </a:endParaRPr>
          </a:p>
          <a:p>
            <a:pPr>
              <a:buNone/>
            </a:pPr>
            <a:endParaRPr lang="el-GR" dirty="0"/>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26</a:t>
            </a:fld>
            <a:endParaRPr lang="el-GR" dirty="0"/>
          </a:p>
        </p:txBody>
      </p:sp>
      <p:pic>
        <p:nvPicPr>
          <p:cNvPr id="2051" name="Picture 3" descr="C:\Users\fkaram2\Desktop\1.png"/>
          <p:cNvPicPr>
            <a:picLocks noChangeAspect="1" noChangeArrowheads="1"/>
          </p:cNvPicPr>
          <p:nvPr/>
        </p:nvPicPr>
        <p:blipFill rotWithShape="1">
          <a:blip r:embed="rId3">
            <a:extLst>
              <a:ext uri="{28A0092B-C50C-407E-A947-70E740481C1C}">
                <a14:useLocalDpi xmlns:a14="http://schemas.microsoft.com/office/drawing/2010/main" val="0"/>
              </a:ext>
            </a:extLst>
          </a:blip>
          <a:srcRect l="50198" t="42299" r="19813" b="15134"/>
          <a:stretch/>
        </p:blipFill>
        <p:spPr bwMode="auto">
          <a:xfrm>
            <a:off x="5580112" y="1484784"/>
            <a:ext cx="3228336" cy="3608810"/>
          </a:xfrm>
          <a:prstGeom prst="rect">
            <a:avLst/>
          </a:prstGeom>
          <a:ln w="381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6546827" y="5157192"/>
            <a:ext cx="1294906" cy="276999"/>
          </a:xfrm>
          <a:prstGeom prst="rect">
            <a:avLst/>
          </a:prstGeom>
        </p:spPr>
        <p:txBody>
          <a:bodyPr wrap="none">
            <a:spAutoFit/>
          </a:bodyPr>
          <a:lstStyle/>
          <a:p>
            <a:pPr lvl="0" eaLnBrk="0" hangingPunct="0">
              <a:spcBef>
                <a:spcPct val="30000"/>
              </a:spcBef>
            </a:pPr>
            <a:r>
              <a:rPr lang="el-GR" sz="1200" i="1" dirty="0">
                <a:solidFill>
                  <a:schemeClr val="accent4">
                    <a:lumMod val="50000"/>
                  </a:schemeClr>
                </a:solidFill>
                <a:latin typeface="Calibri" panose="020F0502020204030204" pitchFamily="34" charset="0"/>
                <a:sym typeface="Wingdings"/>
              </a:rPr>
              <a:t> </a:t>
            </a:r>
            <a:r>
              <a:rPr lang="en-US" sz="1200" i="1" dirty="0" smtClean="0">
                <a:solidFill>
                  <a:schemeClr val="accent4">
                    <a:lumMod val="50000"/>
                  </a:schemeClr>
                </a:solidFill>
                <a:latin typeface="Calibri" panose="020F0502020204030204" pitchFamily="34" charset="0"/>
                <a:sym typeface="Wingdings"/>
              </a:rPr>
              <a:t> </a:t>
            </a:r>
            <a:r>
              <a:rPr lang="en-US" sz="1200" dirty="0" smtClean="0">
                <a:solidFill>
                  <a:prstClr val="black"/>
                </a:solidFill>
                <a:latin typeface="Calibri"/>
                <a:hlinkClick r:id="rId4"/>
              </a:rPr>
              <a:t>pt.ntu.edu.tw</a:t>
            </a:r>
            <a:endParaRPr lang="el-GR" sz="1200" dirty="0">
              <a:solidFill>
                <a:prstClr val="black"/>
              </a:solidFill>
              <a:latin typeface="Calibri"/>
            </a:endParaRPr>
          </a:p>
        </p:txBody>
      </p:sp>
    </p:spTree>
    <p:extLst>
      <p:ext uri="{BB962C8B-B14F-4D97-AF65-F5344CB8AC3E}">
        <p14:creationId xmlns:p14="http://schemas.microsoft.com/office/powerpoint/2010/main" val="41252508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accent4">
                    <a:lumMod val="10000"/>
                  </a:schemeClr>
                </a:solidFill>
                <a:effectLst>
                  <a:outerShdw blurRad="38100" dist="38100" dir="2700000" algn="tl">
                    <a:srgbClr val="000000">
                      <a:alpha val="43137"/>
                    </a:srgbClr>
                  </a:outerShdw>
                </a:effectLst>
              </a:rPr>
              <a:t>Γωνία Έγκλισης του Ισχίου</a:t>
            </a:r>
            <a:r>
              <a:rPr lang="el-GR" dirty="0">
                <a:effectLst>
                  <a:outerShdw blurRad="38100" dist="38100" dir="2700000" algn="tl">
                    <a:srgbClr val="000000">
                      <a:alpha val="43137"/>
                    </a:srgbClr>
                  </a:outerShdw>
                </a:effectLst>
              </a:rPr>
              <a:t/>
            </a:r>
            <a:br>
              <a:rPr lang="el-GR" dirty="0">
                <a:effectLst>
                  <a:outerShdw blurRad="38100" dist="38100" dir="2700000" algn="tl">
                    <a:srgbClr val="000000">
                      <a:alpha val="43137"/>
                    </a:srgbClr>
                  </a:outerShdw>
                </a:effectLst>
              </a:rPr>
            </a:br>
            <a:r>
              <a:rPr lang="el-GR" sz="3200" dirty="0" smtClean="0">
                <a:effectLst>
                  <a:outerShdw blurRad="38100" dist="38100" dir="2700000" algn="tl">
                    <a:srgbClr val="000000">
                      <a:alpha val="43137"/>
                    </a:srgbClr>
                  </a:outerShdw>
                </a:effectLst>
              </a:rPr>
              <a:t>Τύποι Μηριαίου</a:t>
            </a:r>
            <a:endParaRPr lang="el-GR" sz="3200" dirty="0">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323528" y="1412776"/>
            <a:ext cx="8568952" cy="2376264"/>
          </a:xfrm>
        </p:spPr>
        <p:txBody>
          <a:bodyPr/>
          <a:lstStyle/>
          <a:p>
            <a:pPr>
              <a:buSzPct val="100000"/>
            </a:pPr>
            <a:r>
              <a:rPr lang="el-GR" altLang="el-GR" dirty="0" smtClean="0">
                <a:solidFill>
                  <a:srgbClr val="000000"/>
                </a:solidFill>
              </a:rPr>
              <a:t>Στους ενήλικες υπάρχουν τρεις τύποι μηριαίου ανάλογα με την γωνία έγκλισης του ισχίου:</a:t>
            </a:r>
          </a:p>
          <a:p>
            <a:pPr marL="541338" indent="-185738">
              <a:buSzPct val="100000"/>
              <a:buFont typeface="Wingdings" pitchFamily="2" charset="2"/>
              <a:buChar char="§"/>
              <a:tabLst>
                <a:tab pos="541338" algn="l"/>
              </a:tabLst>
            </a:pPr>
            <a:r>
              <a:rPr lang="el-GR" altLang="el-GR" dirty="0" smtClean="0">
                <a:solidFill>
                  <a:srgbClr val="000000"/>
                </a:solidFill>
              </a:rPr>
              <a:t>Βλαισό Ισχίο </a:t>
            </a:r>
            <a:r>
              <a:rPr lang="en-US" altLang="el-GR" dirty="0" smtClean="0">
                <a:solidFill>
                  <a:srgbClr val="000000"/>
                </a:solidFill>
              </a:rPr>
              <a:t>(Coxa Valga),</a:t>
            </a:r>
            <a:r>
              <a:rPr lang="el-GR" altLang="el-GR" dirty="0" smtClean="0">
                <a:solidFill>
                  <a:srgbClr val="000000"/>
                </a:solidFill>
              </a:rPr>
              <a:t> όταν η γωνία έγκλισης &gt; 135</a:t>
            </a:r>
            <a:r>
              <a:rPr lang="el-GR" altLang="el-GR" baseline="30000" dirty="0" smtClean="0">
                <a:solidFill>
                  <a:srgbClr val="000000"/>
                </a:solidFill>
              </a:rPr>
              <a:t>ο</a:t>
            </a:r>
            <a:r>
              <a:rPr lang="el-GR" altLang="el-GR" dirty="0" smtClean="0">
                <a:solidFill>
                  <a:srgbClr val="000000"/>
                </a:solidFill>
              </a:rPr>
              <a:t>,</a:t>
            </a:r>
          </a:p>
          <a:p>
            <a:pPr marL="541338" indent="-185738">
              <a:buSzPct val="100000"/>
              <a:buFont typeface="Wingdings" pitchFamily="2" charset="2"/>
              <a:buChar char="§"/>
              <a:tabLst>
                <a:tab pos="541338" algn="l"/>
              </a:tabLst>
            </a:pPr>
            <a:r>
              <a:rPr lang="el-GR" altLang="el-GR" dirty="0" smtClean="0">
                <a:solidFill>
                  <a:srgbClr val="000000"/>
                </a:solidFill>
              </a:rPr>
              <a:t>Καν</a:t>
            </a:r>
            <a:r>
              <a:rPr lang="en-US" altLang="el-GR" dirty="0" smtClean="0">
                <a:solidFill>
                  <a:srgbClr val="000000"/>
                </a:solidFill>
              </a:rPr>
              <a:t>o</a:t>
            </a:r>
            <a:r>
              <a:rPr lang="el-GR" altLang="el-GR" dirty="0" smtClean="0">
                <a:solidFill>
                  <a:srgbClr val="000000"/>
                </a:solidFill>
              </a:rPr>
              <a:t>νικό</a:t>
            </a:r>
            <a:r>
              <a:rPr lang="el-GR" altLang="el-GR" dirty="0" smtClean="0">
                <a:solidFill>
                  <a:srgbClr val="000000"/>
                </a:solidFill>
              </a:rPr>
              <a:t> Ισχίο (</a:t>
            </a:r>
            <a:r>
              <a:rPr lang="en-US" altLang="el-GR" dirty="0" smtClean="0">
                <a:solidFill>
                  <a:srgbClr val="000000"/>
                </a:solidFill>
              </a:rPr>
              <a:t>Coxa Norma)</a:t>
            </a:r>
            <a:r>
              <a:rPr lang="el-GR" altLang="el-GR" dirty="0" smtClean="0">
                <a:solidFill>
                  <a:srgbClr val="000000"/>
                </a:solidFill>
              </a:rPr>
              <a:t> όταν η γωνία έγκλισης  είναι</a:t>
            </a:r>
            <a:r>
              <a:rPr lang="en-US" altLang="el-GR" dirty="0" smtClean="0">
                <a:solidFill>
                  <a:srgbClr val="000000"/>
                </a:solidFill>
              </a:rPr>
              <a:t> </a:t>
            </a:r>
            <a:r>
              <a:rPr lang="el-GR" altLang="el-GR" dirty="0" smtClean="0">
                <a:solidFill>
                  <a:srgbClr val="000000"/>
                </a:solidFill>
              </a:rPr>
              <a:t>μεταξύ 135</a:t>
            </a:r>
            <a:r>
              <a:rPr lang="el-GR" altLang="el-GR" baseline="30000" dirty="0" smtClean="0">
                <a:solidFill>
                  <a:srgbClr val="000000"/>
                </a:solidFill>
              </a:rPr>
              <a:t>ο</a:t>
            </a:r>
            <a:r>
              <a:rPr lang="el-GR" altLang="el-GR" dirty="0" smtClean="0">
                <a:solidFill>
                  <a:srgbClr val="000000"/>
                </a:solidFill>
              </a:rPr>
              <a:t>  – 120</a:t>
            </a:r>
            <a:r>
              <a:rPr lang="el-GR" altLang="el-GR" baseline="30000" dirty="0" smtClean="0">
                <a:solidFill>
                  <a:srgbClr val="000000"/>
                </a:solidFill>
              </a:rPr>
              <a:t>ο</a:t>
            </a:r>
            <a:r>
              <a:rPr lang="el-GR" altLang="el-GR" dirty="0" smtClean="0">
                <a:solidFill>
                  <a:srgbClr val="000000"/>
                </a:solidFill>
              </a:rPr>
              <a:t>,</a:t>
            </a:r>
          </a:p>
          <a:p>
            <a:pPr marL="541338" indent="-185738">
              <a:buSzPct val="100000"/>
              <a:buFont typeface="Wingdings" pitchFamily="2" charset="2"/>
              <a:buChar char="§"/>
              <a:tabLst>
                <a:tab pos="541338" algn="l"/>
              </a:tabLst>
            </a:pPr>
            <a:r>
              <a:rPr lang="el-GR" altLang="el-GR" dirty="0" smtClean="0">
                <a:solidFill>
                  <a:srgbClr val="000000"/>
                </a:solidFill>
              </a:rPr>
              <a:t>Ραιβό Ισχίο (</a:t>
            </a:r>
            <a:r>
              <a:rPr lang="en-US" altLang="el-GR" dirty="0" smtClean="0">
                <a:solidFill>
                  <a:srgbClr val="000000"/>
                </a:solidFill>
              </a:rPr>
              <a:t>Coxa Vara), </a:t>
            </a:r>
            <a:r>
              <a:rPr lang="el-GR" altLang="el-GR" dirty="0" smtClean="0">
                <a:solidFill>
                  <a:srgbClr val="000000"/>
                </a:solidFill>
              </a:rPr>
              <a:t> όταν η γωνία έγκλισης  είναι &lt; 120</a:t>
            </a:r>
            <a:r>
              <a:rPr lang="el-GR" altLang="el-GR" baseline="30000" dirty="0" smtClean="0">
                <a:solidFill>
                  <a:srgbClr val="000000"/>
                </a:solidFill>
              </a:rPr>
              <a:t>ο</a:t>
            </a:r>
            <a:r>
              <a:rPr lang="en-US" altLang="el-GR" dirty="0" smtClean="0">
                <a:solidFill>
                  <a:srgbClr val="000000"/>
                </a:solidFill>
              </a:rPr>
              <a:t>.</a:t>
            </a:r>
            <a:endParaRPr lang="el-GR" altLang="el-GR" dirty="0" smtClean="0">
              <a:solidFill>
                <a:srgbClr val="000000"/>
              </a:solidFill>
            </a:endParaRPr>
          </a:p>
          <a:p>
            <a:endParaRPr lang="el-GR" dirty="0"/>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27</a:t>
            </a:fld>
            <a:endParaRPr lang="el-GR" dirty="0"/>
          </a:p>
        </p:txBody>
      </p:sp>
      <p:pic>
        <p:nvPicPr>
          <p:cNvPr id="1026" name="Picture 2" descr="File:Coxa-valga-norma-vara-000.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45" t="6343" r="2525" b="4889"/>
          <a:stretch/>
        </p:blipFill>
        <p:spPr bwMode="auto">
          <a:xfrm>
            <a:off x="2707690" y="4013223"/>
            <a:ext cx="3728621" cy="2219419"/>
          </a:xfrm>
          <a:prstGeom prst="rect">
            <a:avLst/>
          </a:prstGeom>
          <a:ln w="381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8" name="Rectangle 11"/>
          <p:cNvSpPr/>
          <p:nvPr/>
        </p:nvSpPr>
        <p:spPr>
          <a:xfrm>
            <a:off x="3050838" y="6279703"/>
            <a:ext cx="3042323" cy="461665"/>
          </a:xfrm>
          <a:prstGeom prst="rect">
            <a:avLst/>
          </a:prstGeom>
        </p:spPr>
        <p:txBody>
          <a:bodyPr wrap="square">
            <a:spAutoFit/>
          </a:bodyPr>
          <a:lstStyle/>
          <a:p>
            <a:pPr algn="ctr"/>
            <a:r>
              <a:rPr lang="el-GR" sz="1200" i="1" dirty="0" smtClean="0">
                <a:solidFill>
                  <a:srgbClr val="808080"/>
                </a:solidFill>
                <a:latin typeface="Calibri" panose="020F0502020204030204" pitchFamily="34" charset="0"/>
                <a:sym typeface="Wingdings"/>
              </a:rPr>
              <a:t></a:t>
            </a:r>
            <a:r>
              <a:rPr lang="en-US" sz="1200" i="1" dirty="0" smtClean="0">
                <a:solidFill>
                  <a:srgbClr val="808080"/>
                </a:solidFill>
                <a:latin typeface="Calibri" panose="020F0502020204030204" pitchFamily="34" charset="0"/>
                <a:sym typeface="Wingdings"/>
              </a:rPr>
              <a:t> </a:t>
            </a:r>
            <a:r>
              <a:rPr lang="en-US" sz="1200" dirty="0" smtClean="0">
                <a:solidFill>
                  <a:srgbClr val="DADADA">
                    <a:lumMod val="50000"/>
                  </a:srgbClr>
                </a:solidFill>
                <a:latin typeface="Calibri" panose="020F0502020204030204" pitchFamily="34" charset="0"/>
                <a:cs typeface="Calibri" panose="020F0502020204030204" pitchFamily="34" charset="0"/>
              </a:rPr>
              <a:t>“</a:t>
            </a:r>
            <a:r>
              <a:rPr lang="en-US" sz="1200" dirty="0" smtClean="0">
                <a:solidFill>
                  <a:srgbClr val="FFFFFF"/>
                </a:solidFill>
                <a:latin typeface="Calibri" panose="020F0502020204030204" pitchFamily="34" charset="0"/>
                <a:cs typeface="Calibri" panose="020F0502020204030204" pitchFamily="34" charset="0"/>
                <a:hlinkClick r:id="rId4"/>
              </a:rPr>
              <a:t>Coxa-valga-norma-vara-000</a:t>
            </a:r>
            <a:r>
              <a:rPr lang="en-US" sz="1200" dirty="0" smtClean="0">
                <a:solidFill>
                  <a:srgbClr val="DADADA">
                    <a:lumMod val="50000"/>
                  </a:srgbClr>
                </a:solidFill>
                <a:latin typeface="Calibri" panose="020F0502020204030204" pitchFamily="34" charset="0"/>
                <a:cs typeface="Calibri" panose="020F0502020204030204" pitchFamily="34" charset="0"/>
              </a:rPr>
              <a:t>”, </a:t>
            </a:r>
            <a:r>
              <a:rPr lang="el-GR" sz="1200" dirty="0" smtClean="0">
                <a:solidFill>
                  <a:srgbClr val="DADADA">
                    <a:lumMod val="50000"/>
                  </a:srgbClr>
                </a:solidFill>
                <a:latin typeface="Calibri" panose="020F0502020204030204" pitchFamily="34" charset="0"/>
                <a:cs typeface="Calibri" panose="020F0502020204030204" pitchFamily="34" charset="0"/>
              </a:rPr>
              <a:t>από</a:t>
            </a:r>
            <a:r>
              <a:rPr lang="en-US" sz="1200" dirty="0" smtClean="0">
                <a:solidFill>
                  <a:srgbClr val="DADADA">
                    <a:lumMod val="50000"/>
                  </a:srgbClr>
                </a:solidFill>
                <a:latin typeface="Calibri" panose="020F0502020204030204" pitchFamily="34" charset="0"/>
                <a:cs typeface="Calibri" panose="020F0502020204030204" pitchFamily="34" charset="0"/>
              </a:rPr>
              <a:t> </a:t>
            </a:r>
            <a:r>
              <a:rPr lang="en-US" sz="1200" dirty="0">
                <a:solidFill>
                  <a:srgbClr val="FFFFFF"/>
                </a:solidFill>
                <a:latin typeface="Calibri" panose="020F0502020204030204" pitchFamily="34" charset="0"/>
                <a:cs typeface="Calibri" panose="020F0502020204030204" pitchFamily="34" charset="0"/>
                <a:hlinkClick r:id="rId5" tooltip="User:Addingrefs (page does not exist)"/>
              </a:rPr>
              <a:t>Addingrefs</a:t>
            </a:r>
            <a:r>
              <a:rPr lang="en-US" sz="1200" dirty="0" smtClean="0">
                <a:solidFill>
                  <a:srgbClr val="DADADA">
                    <a:lumMod val="50000"/>
                  </a:srgbClr>
                </a:solidFill>
                <a:latin typeface="Calibri" panose="020F0502020204030204" pitchFamily="34" charset="0"/>
                <a:cs typeface="Calibri" panose="020F0502020204030204" pitchFamily="34" charset="0"/>
              </a:rPr>
              <a:t> </a:t>
            </a:r>
            <a:r>
              <a:rPr lang="el-GR" sz="1200" dirty="0" smtClean="0">
                <a:solidFill>
                  <a:srgbClr val="DADADA">
                    <a:lumMod val="50000"/>
                  </a:srgbClr>
                </a:solidFill>
                <a:latin typeface="Calibri" panose="020F0502020204030204" pitchFamily="34" charset="0"/>
                <a:cs typeface="Calibri" panose="020F0502020204030204" pitchFamily="34" charset="0"/>
              </a:rPr>
              <a:t>διαθέσιμο με άδεια</a:t>
            </a:r>
            <a:r>
              <a:rPr lang="en-US" sz="1200" dirty="0" smtClean="0">
                <a:solidFill>
                  <a:srgbClr val="DADADA">
                    <a:lumMod val="50000"/>
                  </a:srgbClr>
                </a:solidFill>
                <a:latin typeface="Calibri" panose="020F0502020204030204" pitchFamily="34" charset="0"/>
                <a:cs typeface="Calibri" panose="020F0502020204030204" pitchFamily="34" charset="0"/>
              </a:rPr>
              <a:t> </a:t>
            </a:r>
            <a:r>
              <a:rPr lang="en-US" sz="1200" dirty="0">
                <a:solidFill>
                  <a:srgbClr val="DADADA">
                    <a:lumMod val="50000"/>
                  </a:srgbClr>
                </a:solidFill>
                <a:latin typeface="Calibri" panose="020F0502020204030204" pitchFamily="34" charset="0"/>
                <a:cs typeface="Calibri" panose="020F0502020204030204" pitchFamily="34" charset="0"/>
                <a:hlinkClick r:id="rId6"/>
              </a:rPr>
              <a:t>CC BY-SA </a:t>
            </a:r>
            <a:r>
              <a:rPr lang="en-US" sz="1200" dirty="0" smtClean="0">
                <a:solidFill>
                  <a:srgbClr val="DADADA">
                    <a:lumMod val="50000"/>
                  </a:srgbClr>
                </a:solidFill>
                <a:latin typeface="Calibri" panose="020F0502020204030204" pitchFamily="34" charset="0"/>
                <a:cs typeface="Calibri" panose="020F0502020204030204" pitchFamily="34" charset="0"/>
                <a:hlinkClick r:id="rId6"/>
              </a:rPr>
              <a:t>3.0</a:t>
            </a:r>
            <a:r>
              <a:rPr lang="en-US" sz="1200" dirty="0" smtClean="0">
                <a:solidFill>
                  <a:srgbClr val="DADADA">
                    <a:lumMod val="50000"/>
                  </a:srgbClr>
                </a:solidFill>
                <a:latin typeface="Calibri" panose="020F0502020204030204" pitchFamily="34" charset="0"/>
                <a:cs typeface="Calibri" panose="020F0502020204030204" pitchFamily="34" charset="0"/>
              </a:rPr>
              <a:t> </a:t>
            </a:r>
            <a:endParaRPr lang="en-US" sz="1200" dirty="0">
              <a:solidFill>
                <a:srgbClr val="DADADA">
                  <a:lumMod val="50000"/>
                </a:srgb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066952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dirty="0" smtClean="0">
                <a:effectLst>
                  <a:outerShdw blurRad="38100" dist="38100" dir="2700000" algn="tl">
                    <a:srgbClr val="000000">
                      <a:alpha val="43137"/>
                    </a:srgbClr>
                  </a:outerShdw>
                </a:effectLst>
              </a:rPr>
              <a:t>Γωνία Κλίσης – Συστροφής </a:t>
            </a:r>
            <a:br>
              <a:rPr lang="el-GR" dirty="0" smtClean="0">
                <a:effectLst>
                  <a:outerShdw blurRad="38100" dist="38100" dir="2700000" algn="tl">
                    <a:srgbClr val="000000">
                      <a:alpha val="43137"/>
                    </a:srgbClr>
                  </a:outerShdw>
                </a:effectLst>
              </a:rPr>
            </a:br>
            <a:r>
              <a:rPr lang="el-GR" dirty="0" smtClean="0">
                <a:effectLst>
                  <a:outerShdw blurRad="38100" dist="38100" dir="2700000" algn="tl">
                    <a:srgbClr val="000000">
                      <a:alpha val="43137"/>
                    </a:srgbClr>
                  </a:outerShdw>
                </a:effectLst>
              </a:rPr>
              <a:t>του Μηριαίου Οστού</a:t>
            </a:r>
            <a:r>
              <a:rPr lang="el-GR" baseline="-16000" dirty="0" smtClean="0">
                <a:effectLst>
                  <a:outerShdw blurRad="38100" dist="38100" dir="2700000" algn="tl">
                    <a:srgbClr val="000000">
                      <a:alpha val="43137"/>
                    </a:srgbClr>
                  </a:outerShdw>
                </a:effectLst>
              </a:rPr>
              <a:t> [1/2]</a:t>
            </a:r>
            <a:endParaRPr lang="el-GR" dirty="0">
              <a:effectLst>
                <a:outerShdw blurRad="38100" dist="38100" dir="2700000" algn="tl">
                  <a:srgbClr val="000000">
                    <a:alpha val="43137"/>
                  </a:srgbClr>
                </a:outerShdw>
              </a:effectLst>
            </a:endParaRPr>
          </a:p>
        </p:txBody>
      </p:sp>
      <p:sp>
        <p:nvSpPr>
          <p:cNvPr id="6" name="5 - Θέση περιεχομένου"/>
          <p:cNvSpPr>
            <a:spLocks noGrp="1"/>
          </p:cNvSpPr>
          <p:nvPr>
            <p:ph idx="1"/>
          </p:nvPr>
        </p:nvSpPr>
        <p:spPr>
          <a:xfrm>
            <a:off x="179512" y="1412776"/>
            <a:ext cx="8640960" cy="1944216"/>
          </a:xfrm>
        </p:spPr>
        <p:txBody>
          <a:bodyPr/>
          <a:lstStyle/>
          <a:p>
            <a:pPr>
              <a:buSzPct val="85000"/>
            </a:pPr>
            <a:r>
              <a:rPr lang="el-GR" altLang="el-GR" dirty="0" smtClean="0">
                <a:solidFill>
                  <a:srgbClr val="000000"/>
                </a:solidFill>
              </a:rPr>
              <a:t>Η γωνία μεταξύ του άξονα του αυχένα του μηριαίου και του εγκάρσιου άξονα των μηριαίων κονδύλων ονομάζεται γωνία κλίσης του μηριαίου.</a:t>
            </a:r>
          </a:p>
          <a:p>
            <a:pPr>
              <a:buSzPct val="100000"/>
            </a:pPr>
            <a:r>
              <a:rPr lang="el-GR" altLang="el-GR" dirty="0" smtClean="0">
                <a:solidFill>
                  <a:srgbClr val="000000"/>
                </a:solidFill>
              </a:rPr>
              <a:t>Η γωνία κλίσης σχηματίζεται στο εγκάρσιο επίπεδο.</a:t>
            </a:r>
          </a:p>
          <a:p>
            <a:pPr>
              <a:buSzPct val="100000"/>
            </a:pPr>
            <a:r>
              <a:rPr lang="el-GR" altLang="el-GR" dirty="0" smtClean="0">
                <a:solidFill>
                  <a:srgbClr val="000000"/>
                </a:solidFill>
              </a:rPr>
              <a:t>Φυσιολογικό ισχίο</a:t>
            </a:r>
            <a:r>
              <a:rPr lang="el-GR" altLang="el-GR" b="1" dirty="0" smtClean="0">
                <a:solidFill>
                  <a:srgbClr val="000000"/>
                </a:solidFill>
              </a:rPr>
              <a:t>:</a:t>
            </a:r>
            <a:r>
              <a:rPr lang="el-GR" altLang="el-GR" dirty="0" smtClean="0">
                <a:solidFill>
                  <a:srgbClr val="000000"/>
                </a:solidFill>
              </a:rPr>
              <a:t> </a:t>
            </a:r>
            <a:r>
              <a:rPr lang="en-US" altLang="el-GR" dirty="0" smtClean="0">
                <a:solidFill>
                  <a:srgbClr val="000000"/>
                </a:solidFill>
              </a:rPr>
              <a:t> </a:t>
            </a:r>
            <a:r>
              <a:rPr lang="el-GR" altLang="el-GR" dirty="0" smtClean="0">
                <a:solidFill>
                  <a:srgbClr val="000000"/>
                </a:solidFill>
              </a:rPr>
              <a:t>ελαφρά πρόσθια κλίση</a:t>
            </a:r>
            <a:r>
              <a:rPr lang="en-US" altLang="el-GR" dirty="0" smtClean="0">
                <a:solidFill>
                  <a:srgbClr val="000000"/>
                </a:solidFill>
              </a:rPr>
              <a:t> (anteversion)</a:t>
            </a:r>
            <a:r>
              <a:rPr lang="el-GR" altLang="el-GR" dirty="0" smtClean="0">
                <a:solidFill>
                  <a:srgbClr val="000000"/>
                </a:solidFill>
              </a:rPr>
              <a:t> 1</a:t>
            </a:r>
            <a:r>
              <a:rPr lang="en-US" altLang="el-GR" dirty="0" smtClean="0">
                <a:solidFill>
                  <a:srgbClr val="000000"/>
                </a:solidFill>
              </a:rPr>
              <a:t>0</a:t>
            </a:r>
            <a:r>
              <a:rPr lang="el-GR" altLang="el-GR" baseline="30000" dirty="0" smtClean="0">
                <a:solidFill>
                  <a:srgbClr val="000000"/>
                </a:solidFill>
              </a:rPr>
              <a:t>ο</a:t>
            </a:r>
            <a:r>
              <a:rPr lang="el-GR" altLang="el-GR" dirty="0" smtClean="0">
                <a:solidFill>
                  <a:srgbClr val="000000"/>
                </a:solidFill>
              </a:rPr>
              <a:t> -1</a:t>
            </a:r>
            <a:r>
              <a:rPr lang="en-US" altLang="el-GR" dirty="0" smtClean="0">
                <a:solidFill>
                  <a:srgbClr val="000000"/>
                </a:solidFill>
              </a:rPr>
              <a:t>5</a:t>
            </a:r>
            <a:r>
              <a:rPr lang="el-GR" altLang="el-GR" baseline="30000" dirty="0" smtClean="0">
                <a:solidFill>
                  <a:srgbClr val="000000"/>
                </a:solidFill>
              </a:rPr>
              <a:t>ο</a:t>
            </a:r>
            <a:r>
              <a:rPr lang="en-US" altLang="el-GR" dirty="0" smtClean="0">
                <a:solidFill>
                  <a:srgbClr val="000000"/>
                </a:solidFill>
              </a:rPr>
              <a:t>.</a:t>
            </a:r>
            <a:r>
              <a:rPr lang="el-GR" altLang="el-GR" dirty="0" smtClean="0">
                <a:solidFill>
                  <a:srgbClr val="000000"/>
                </a:solidFill>
              </a:rPr>
              <a:t> </a:t>
            </a:r>
            <a:endParaRPr lang="en-US" altLang="el-GR" baseline="60000" dirty="0" smtClean="0">
              <a:solidFill>
                <a:srgbClr val="000000"/>
              </a:solidFill>
            </a:endParaRPr>
          </a:p>
          <a:p>
            <a:endParaRPr lang="el-GR" dirty="0"/>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28</a:t>
            </a:fld>
            <a:endParaRPr lang="el-GR" dirty="0"/>
          </a:p>
        </p:txBody>
      </p:sp>
      <p:sp>
        <p:nvSpPr>
          <p:cNvPr id="2" name="Ορθογώνιο 1"/>
          <p:cNvSpPr/>
          <p:nvPr/>
        </p:nvSpPr>
        <p:spPr>
          <a:xfrm>
            <a:off x="1205626" y="6320353"/>
            <a:ext cx="6912768" cy="276999"/>
          </a:xfrm>
          <a:prstGeom prst="rect">
            <a:avLst/>
          </a:prstGeom>
        </p:spPr>
        <p:txBody>
          <a:bodyPr wrap="square">
            <a:spAutoFit/>
          </a:bodyPr>
          <a:lstStyle/>
          <a:p>
            <a:pPr algn="ctr"/>
            <a:r>
              <a:rPr lang="el-GR" sz="1200" i="1" dirty="0">
                <a:solidFill>
                  <a:schemeClr val="accent4">
                    <a:lumMod val="50000"/>
                  </a:schemeClr>
                </a:solidFill>
                <a:latin typeface="Calibri" panose="020F0502020204030204" pitchFamily="34" charset="0"/>
                <a:sym typeface="Wingdings"/>
              </a:rPr>
              <a:t> </a:t>
            </a:r>
            <a:r>
              <a:rPr lang="en-US" sz="1200" i="1" dirty="0" smtClean="0">
                <a:solidFill>
                  <a:schemeClr val="accent4">
                    <a:lumMod val="50000"/>
                  </a:schemeClr>
                </a:solidFill>
                <a:latin typeface="Calibri" panose="020F0502020204030204" pitchFamily="34" charset="0"/>
                <a:sym typeface="Wingdings"/>
              </a:rPr>
              <a:t> </a:t>
            </a:r>
            <a:r>
              <a:rPr lang="en-US" sz="1200" dirty="0" smtClean="0">
                <a:solidFill>
                  <a:schemeClr val="accent4">
                    <a:lumMod val="50000"/>
                  </a:schemeClr>
                </a:solidFill>
                <a:latin typeface="Calibri" panose="020F0502020204030204" pitchFamily="34" charset="0"/>
              </a:rPr>
              <a:t>Cibulka  MT. </a:t>
            </a:r>
            <a:r>
              <a:rPr lang="en-US" sz="1200" dirty="0" smtClean="0">
                <a:solidFill>
                  <a:schemeClr val="accent4">
                    <a:lumMod val="50000"/>
                  </a:schemeClr>
                </a:solidFill>
                <a:latin typeface="Calibri" panose="020F0502020204030204" pitchFamily="34" charset="0"/>
                <a:hlinkClick r:id="rId3"/>
              </a:rPr>
              <a:t>Determination </a:t>
            </a:r>
            <a:r>
              <a:rPr lang="en-US" sz="1200" dirty="0">
                <a:solidFill>
                  <a:schemeClr val="accent4">
                    <a:lumMod val="50000"/>
                  </a:schemeClr>
                </a:solidFill>
                <a:latin typeface="Calibri" panose="020F0502020204030204" pitchFamily="34" charset="0"/>
                <a:hlinkClick r:id="rId3"/>
              </a:rPr>
              <a:t>and Significance of Femoral </a:t>
            </a:r>
            <a:r>
              <a:rPr lang="en-US" sz="1200" dirty="0" smtClean="0">
                <a:solidFill>
                  <a:schemeClr val="accent4">
                    <a:lumMod val="50000"/>
                  </a:schemeClr>
                </a:solidFill>
                <a:latin typeface="Calibri" panose="020F0502020204030204" pitchFamily="34" charset="0"/>
                <a:hlinkClick r:id="rId3"/>
              </a:rPr>
              <a:t>Neck Anteversion</a:t>
            </a:r>
            <a:r>
              <a:rPr lang="en-US" sz="1200" dirty="0" smtClean="0">
                <a:solidFill>
                  <a:schemeClr val="accent4">
                    <a:lumMod val="50000"/>
                  </a:schemeClr>
                </a:solidFill>
                <a:latin typeface="Calibri" panose="020F0502020204030204" pitchFamily="34" charset="0"/>
              </a:rPr>
              <a:t>, Phys Ther. </a:t>
            </a:r>
            <a:r>
              <a:rPr lang="en-US" sz="1200" dirty="0">
                <a:solidFill>
                  <a:schemeClr val="accent4">
                    <a:lumMod val="50000"/>
                  </a:schemeClr>
                </a:solidFill>
                <a:latin typeface="Calibri" panose="020F0502020204030204" pitchFamily="34" charset="0"/>
              </a:rPr>
              <a:t>2004; 84:550-558. </a:t>
            </a:r>
            <a:endParaRPr lang="el-GR" sz="1200" dirty="0">
              <a:solidFill>
                <a:schemeClr val="accent4">
                  <a:lumMod val="50000"/>
                </a:schemeClr>
              </a:solidFill>
              <a:latin typeface="Calibri" panose="020F0502020204030204" pitchFamily="34" charset="0"/>
            </a:endParaRPr>
          </a:p>
        </p:txBody>
      </p:sp>
      <p:pic>
        <p:nvPicPr>
          <p:cNvPr id="3076" name="Picture 4" descr="http://ptjournal.apta.org/content/84/6/550/F1.lar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1591" y="3368025"/>
            <a:ext cx="7380818"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26313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effectLst>
                  <a:outerShdw blurRad="38100" dist="38100" dir="2700000" algn="tl">
                    <a:srgbClr val="000000">
                      <a:alpha val="43137"/>
                    </a:srgbClr>
                  </a:outerShdw>
                </a:effectLst>
              </a:rPr>
              <a:t>Αρθροπλαστική του Ισχίου </a:t>
            </a:r>
            <a:endParaRPr lang="el-GR" dirty="0">
              <a:effectLst>
                <a:outerShdw blurRad="38100" dist="38100" dir="2700000" algn="tl">
                  <a:srgbClr val="000000">
                    <a:alpha val="43137"/>
                  </a:srgbClr>
                </a:outerShdw>
              </a:effectLst>
            </a:endParaRPr>
          </a:p>
        </p:txBody>
      </p:sp>
      <p:sp>
        <p:nvSpPr>
          <p:cNvPr id="4" name="3 - Θέση αριθμού διαφάνειας"/>
          <p:cNvSpPr>
            <a:spLocks noGrp="1"/>
          </p:cNvSpPr>
          <p:nvPr>
            <p:ph type="sldNum" sz="quarter" idx="12"/>
          </p:nvPr>
        </p:nvSpPr>
        <p:spPr>
          <a:xfrm>
            <a:off x="8748464" y="6245225"/>
            <a:ext cx="288032" cy="476250"/>
          </a:xfrm>
        </p:spPr>
        <p:txBody>
          <a:bodyPr/>
          <a:lstStyle/>
          <a:p>
            <a:pPr>
              <a:defRPr/>
            </a:pPr>
            <a:fld id="{8198C6A6-8556-485F-81D9-A8F098D09877}" type="slidenum">
              <a:rPr lang="el-GR" smtClean="0"/>
              <a:pPr>
                <a:defRPr/>
              </a:pPr>
              <a:t>2</a:t>
            </a:fld>
            <a:endParaRPr lang="el-GR" dirty="0"/>
          </a:p>
        </p:txBody>
      </p:sp>
      <p:sp>
        <p:nvSpPr>
          <p:cNvPr id="5" name="5 - Θέση περιεχομένου"/>
          <p:cNvSpPr>
            <a:spLocks noGrp="1"/>
          </p:cNvSpPr>
          <p:nvPr>
            <p:ph idx="1"/>
          </p:nvPr>
        </p:nvSpPr>
        <p:spPr>
          <a:xfrm>
            <a:off x="107504" y="1196752"/>
            <a:ext cx="8856984" cy="2808312"/>
          </a:xfrm>
        </p:spPr>
        <p:txBody>
          <a:bodyPr/>
          <a:lstStyle/>
          <a:p>
            <a:r>
              <a:rPr lang="el-GR" dirty="0" smtClean="0"/>
              <a:t>Αρθροπλαστική ονομάζεται η χειρουργική διαδικασία με την οποία επιχειρείται η αναμόρφωση και η αντικατάσταση τμήματος ή ολόκληρης της άρθρωσης από προθετικά εμφυτεύματα.</a:t>
            </a:r>
          </a:p>
          <a:p>
            <a:r>
              <a:rPr lang="el-GR" dirty="0" smtClean="0"/>
              <a:t>Η αρθροπλαστική πραγματοποιείται με σκοπό την ανάκτηση της φυσιολογικής λειτουργίας της άρθρωσης ή για να αποκατασταθεί οποιοδήποτε αναπτυξιακό ή/και κληρονομικό έλλειμμα της άρθρωσης ή η αλλοίωσή της μετά από κάποιο τραυματισμό. </a:t>
            </a:r>
            <a:endParaRPr lang="el-GR" dirty="0"/>
          </a:p>
        </p:txBody>
      </p:sp>
      <p:sp>
        <p:nvSpPr>
          <p:cNvPr id="47106" name="AutoShape 2" descr="data:image/jpeg;base64,/9j/4AAQSkZJRgABAQAAAQABAAD/2wCEAAkGBxQSEhUUEhQUFhUVFBUXFhUXFRcYFhcYFBUWFhgVFRQYHCggGholHhQYITEhJSkrLi4uFyAzODMtNygtLisBCgoKDg0OGxAQGiwkHyQvLCwsNCwsLCwsLCwsLCwtLCwsLCwsLCwsLCwsLCwsLCwsLCwsLCwsLCwsLCwsLCwsLP/AABEIAKMBNQMBIgACEQEDEQH/xAAcAAEAAgMBAQEAAAAAAAAAAAAABAYDBQcCAQj/xABFEAACAQIDBAYHBAcGBwEAAAABAgADEQQSIQUxQVEGEyJhcYEHMkKRobHBFCNSciRigpKi0fAWNFOywvEzQ2Nzk6Phg//EABgBAQADAQAAAAAAAAAAAAAAAAABAgME/8QAJBEBAQACAgICAQUBAAAAAAAAAAECESExAxJBUSITMkJhcSP/2gAMAwEAAhEDEQA/AO31KgUFmIAAJJJsABqSSdwmOhikfVHVha/ZYHS5F9O8H3SJ0jwLV8LXopYNVo1EUndd1IF9Dz5GVjEdFcRRqlsGws/Vl2eqyOzq9V2JVEylTnUWsBv0gXcm2+fZRqmwMcdWqg2FUdrEVLDNVpVFdhkytYI4tYAdnQcLH0dw1amjCu2ZyxOfrS4a/tKpUdWP1BoIG2iIgeK1UKCWNgP6sBxPdIees47IWkOBcFm/cBAHvMrHpPDLRWr2ilIVGIVit2C3W9vBvfOX7H9JVWkQSHRePaaqh/Mj6jxUiQl2PF4zFYSlVrV6lKslMZgtOg6PlG/c76+UzdGOlWHxyZqLajejaMO/vHeJW9m9MaeJQEELpfTUG2/KfodRKHtHatWnX+04fs9TUBsNLr7QI435RtOnfZHx+LWjSerUNkpozseSqCSfhIC9JMNkpM1VFNWkKqIT22QhdVQan1gNBI2LxQxCHrqJp4VbVHqVnNMt1ZDg9UNcl1FxUy3GliDJVNndLaFSjSqOTTaoGvTILGmaZy1BUKghQpsCxsNRrqJkp9LMK3qu7dhnOWjVNlUhTcBLg3IsDqbyPgtlYLEF6lJWFyQ4BrUgcyqrA0jlBVhTW4tY2vM/9ksLYDLUAC5dK9YXGYNZrP2gCoteB9wXSnD1HKZ7HMqoSGy1A/V5WptazXNZBYG4uL2nih0tw7VHQtlCuqK9mKvmopVvcCy+vaxsSRpFDohhUACo9gFC3rViUymmQyEvdW+6p6jXsCY/7E4PT7t9Mtj19e91RUBJz6nKgFz384G7wGNSsgqUySp3Eqy37wGAJB4HceEz3mKhSWmqouiqoVRe+iiwFzqdBNB0vfFE0qeFygNmaq7WsqplstiRe9/hA2p2jmJFFDUtva+Wnfln4+QMh4ivjw4CUcKyH1ia1RWHgOrN5qF2ljqQBUUMQgGqqOqf9lgzIT3aSfgektOsDYsjro9JxldTyI4+IgZB0soJW+z13SlW0GXOGW7bhm4eYE34M5f042bhqv6RVQdaAFDgkEgbgwBs1r8Y9GPS5jXOBrEkZc1FjvFhmKX4i1yPykcpG06dRiIkoIiICJiqVraDU8vqTwkStiTuv5DT475TLOYpmNqeTPPWjmPfNUbnl84yd3wEz/W/pf0be8+zULddVNvl5iTsHis+h0Ybx9R3S+PkmXCtx0kxPk+zRUiIgIiICIiBrektV0wmIalmzrRqFMoJbMEJGUAEk+Er+0+ktcVD9movUp9WGu1KqBmRMQ7KBlBzHq0UHm40O43KIFNodIMZVqtS+yqimu1IM61CBTArdt7aEMKaEHQfeW10vuf7O001w7VMP3UmtT/8BvT/AIZuYgVzalbaFCmWopRxZuoCG9CpqwBJbtI1hc+zu47juxibKpcZCwByGxYEjVeze9u6fNouVpkgkcyN4HdfjKvg9tAEN2wbWuxzaciR/IeMmRFqwYx6VdGpv6rAg3Ujf4jScM6Q9EDgq5RheixujDdY8J2mljBU468Df5H6SPj8JTq/cYhQyPu4WO4MvI62I7wecmwlcBxdBsG2enc029dL2/aXkw5zLUxpVG1ujrmB5jn48Jbul/o2xdPXDMa1L8O9x+zvPlea/o/0AxFc0aFRHVFqM1V2RlVUJBKLmGpNrW/WJ4TPJpjXTvR3sWkMHgsQ9JPtH2WmOty/eBGW4TNvsAQLSxba2cMRRalmy5spDWzWZGDqSp9YZlFxxGkl0qYVQqiwUAADgALAT3LKKvtLo7iMRlNbEU7qGACUXULmy/ep96bVhl0bhc6TWbS6EMKdV6VS9U02y2WzsxGIv282hcVaak/9Je617iBTE6FvmVuvCgFSEWmwWjlqByMMOs+7zgZWve4PLSY6fQNl6u2IICMjZQjBcy00VqgAfSoShOb9Y75d4gVLZnQ3qXw7iojGjYnNSvmY0VpvUU5+y5K5s2u8773mx6X0w2GcE2zjqwfzsAPiBfuBm8ml6YYbPhXsQpQrUuf1GBt4nd5wNfsLo3h0p2V7vxZGsw92/wA5p9s4Km1Xq6jZag0pVwLEclbXd3HQ30txrPSDa5NQVKLNTdQAw1DAgb7Hh3SXsvayYrN15tUVe0PZcfiH1EDTdKsbWUijiBZl4g9lhwZe4zWjHLTxGFrJoVq0rkb7ZwCPcT75Zcci4ylUonV8P2qb+1kOlieNiLHxB53pXR/BNiMdhqAF/v1ZhyWmc7E91l+MrZpeWV+mBERLKE8VnsL+4czynuRma72/CB7z/t8ZFukyI9dsotvY7zzMjosYhrse76zJRnJbutuo9Kk9gRPksh9YSHVYowZd418eY85KZpr8Q5LBFF2PlYcSTylM79LSN0cQLBvZIBv4x9pGnfI2AY01y1OZsRqLHWxnvGooUMLDUajjc2nR7XW2WpvST1v+89q15DRxbvkigZOOe0XHTNERNFSIiAiIgIia3a+KcWp0ioqPexJHZUb3tx7oE+ogYEHcZU8VswU3yHRWJNM8L/gP0m9TBU6VO9Q5jbtOxJJPjw8pHp4ik9kDZ0Y2sxuVbeLMdf6EtjdIym1dRzSYqb5b6j8P6y8pPqYrrTTT2lqpqOOv1EkbS2NVPqsHHDN6w/a4zLsDZrJUzsvq0wgJFiTfUgcBbSW47U56b+fYiZtCIiAiIgInmo4UEkgAAkk6AAbyTK5iumFG33LI+ts7NlQd9rZm8h5wLDXrKilmIAG8mUzpJt8lX1KKg9U7+41BzPBOG866DX4zpM2IqBKW8b6p0C8C1Ndcvcbk94mi2jiBXdMHhhmZ2tm7/ac9wAJJgafA4DEY+oWoU8x9prhVHexOg8BN4no1xoqCz0APxB30B36ZLzp3R7Y1PCUFo09w1ZuLMd7H+tNJsoFBodEnwqVDTRq9WouW+ZANePatp/KZfR/0J+yVKmJrgdfUuqgG4poSCRfdmYgE24ACXmJNuycEREgJD/5jeCn5j6SZItTSp4p8if5ymfS2LXN6x8ZmpmeqiA6i/jY2988BZy6srXe2W88kzzefDJ2afHaYNl61KjflUfEn5iZGnnZI7DHm7H5D6Ss/dE/Ce0gY2gGFtL7+7ztJjPI1Qy2WWuYrrc1WGlXZbBv4hf8AjG+bTCVweXlNWjnmR5ydhqp5maYebHL41VL48p8tjE8qZ6nQoREQEREBKf00YUqqVmuVNJ0ZQNQL3D+AJm92ttZaKncTu1vlXxtqT+qNT8RzTpbtKrUZKah2qVmAtpc30ClRp5bh7zAh4TpTUW9KrULUGO/eU5MOa8xNuMUorUFRiVWoKtRgCbU6XbZrDW1h8Zkwnosc0/vcQFc27KpmVeYJJGbhylv6LdFaWCU2JqOws1Rt+X8Kjgvz4wNrszaNLEU1q0Ki1KbXyupupsSDr3EEeUlzQHZJwnawSKKYtnwgsqNb2qPCnUtw0Vra2Pam12djkrJnpnS5BBFmVhvR1OqsOIMCVERAREQEREDQ9Nn/AERlvbrGRD4O4BHmNPOc92p0OqU0L0nzW3qRz5S/dPB+iE8qtE/+xR9ZmYWp37h8hA4oMS1EkG6njobS3+idKZxFWozrnyBUUkAnMdbDj6vDnPfSXD0zwGbwkv0edFKFbDNVrJmL1GCHMylVTQFSpGt7+4QOlRNbsrZr0Lr1z1KduytSzMuv+JvI7jNlAREQEREBImPTVW4KTm/KeJ8CB8ZLiRZuJl0gVb77+HnymO/x39x5+clNhvwm3d7Pu4eUjONN3cw5H+tQZllivKxmfJ9KH37jwbw5Huny0w1Y0YzPeyx934M1/eZ8qDQnumt+05GzKeyfWtvHDMBxH8pS5et2nW42uJrBd+pO4f1wkOpjmHrKlu69/jvmU0tb77i9+6YcQiWs5t7/AKSuWWX+JkjIuU2YagyTRI4CR8NRCCw1ub7995Jpv+rLYcIybCk0yyNSMkCd2N4c9fYiJZDxXqBVZjuUEnwAvOV7T6a4gk9ZTKoScgGZVyncGYet7wJ0nbv92r/9mr/kaV+jg0q4RBUFwaa/LfAoVDbxJNSoSzKPu1PqL+UDTSWv0Z7MNQNja+rsWWlf2VGjMO8m48B3yldJNhijdkY5dTadE6MUMbhsPSBWnWp5QcinJVTNrYE9l9/Gx74SuMTyjXANiLjcd47jPUIU+r0pqUXrtVSo9NcQaFJKVIFmawb1s5JNrm2Uecx/2lodeK3U10uGVqnZCuq1uovUphrsRUsBpcXPC4mxxG3cGWai4pljiepak2QkubHrCh3r390mUdo4NsoWphzfMVsU9g52t4EZvK8CBh+mKOyqKNTMwD6mkAKZQVOsLZ7Wym9r3Ft0y9H+kn2uqwRSqCiGsw7YfrqtNgbG1vuwR4yZsZ8PVVmoJTyB3W6quViQMxFt99x52k7DYKnT/wCHTRPyqF+QgZ4iICIiBqellHPg645Umbzp9sfFZED/AKOpP4B8pudoUOspVEPtoy/vKR9ZWFxH6FTtqRTAPiND8oFG2/jLljuAv/XvHxnU+i2E6rCUE4impP5mGY377kzkG0Rnq00P/Mqop8GcAj+uc7paAiIgIiICIiAiIgJFr0+14qb+KkWPxMlTS43bFJaxp9bSDhQDnqABc2uq3uSbDSRl0mMuvK4PDgY8PcT8m+h98x4vAu+Uri6qWNyEWiVYcrFDb3yt4jpW+HxLUcTSfqgRkxVlswPEhdOJB0B7plceF5VoqWKNpe3rKd+huQR4SfWwyOLMoI4SEDexFibXBvoynW1+RkrBVAVty+XA/TyjDXSMvtFq4fLoNw9U9x9k8pFrqLG6k917TdutxYzW11sbcRuvxHA98z8vj+YvhkhYaqCtgCoGgB7uXvkmmx4mR0Z7nMFtwI4+IvM1Mi8wx7aVsKElSNhryTO7DpzZdkREuhhxtLNTdfxIw94IlZ2XUIwNIt/hj4aS1mUupXy4Qop1Rqi2/LUYQKhiQcTiKdLhUqqp/Le7H90TsgE5P0KpZ9pJf2KdRx46KPdmM6xAREQNRW6O0WzXB7Vfrybi+e1rXt6um6atOgGEAVe3lW/ZGRQbo1PUIg9liL7zpcmwlriBD2ZgBRUgM7lmLFny5iSAPZAG4DhJkRAREQEREBOc7RwFSk1cDEBKSVNAyXsKiipa4O67keU6NKZ06pgU655rRY+IYrf3AQKNgcK7Y3DK2VlaujB0N1IVs2nLdunbJwzoviCuKpDgK1M28XCk+5p3OAiIgIiICIiAiIgJUMfstjimSjToZagL1ndSWYsdAdeXylvlD6dV+pqO9zZ6aC4302Umx38QeHKAxWCq4VstEhC1yKOY9U9uFO//AA2PLd3cZTek21RiHWkboBcODowbkRzkjA9IzWIp4pybDsPfU8crHnxDSB0mAr0TiRfPRfq3b/EXQqxtxANr90iz6TL9rr6NseauByM2ZsO5pZuagAr8Dbylspsb3G+1x330ZT56+cpXonwLU8C1Rh/eKrVF71ACqfPLeXIGxXwbjzy2+U58uOWrZ0KoYXHmOIPIz7VphhYgESL+svrcRwYcj/OSKVcHTceIO/8A2m2OW+2dmmrA1YDUAka74UG/CSNoULdtb/rW+dpBD62BJJ3aTkznrlptjdxtsLJMxYenZRztr4zLOzGajC9kREsgnPul+Cp0nr1WRjmembK7L66WJ0Nr5lJ3ToMpHpGb7tx3UT5Z2B+cDTejOipxlR1YkdQcub1hd1uGtxGnvnUJyn0Vm2Jb/t1B/FSP0nVoCIiAiIgIiICIiAiIgJUumlAsKgHt4Zv/AFuD/qltmo29RzGnpoetQ/tU2I+KiBxjZdXJXVuTK37rK30nfp+eWGWqRyDD+E/yn6CoPmVTzUH3i8DJERAREQERMOKPZbw+ekiiLXd2UlDr7IvYeJjDYxhpWAXk1xbdqDygGzW7hbyms2vUNRaiCygXAfiGBBBtMPa9tdTpn2vt5UAWmwLv6ttSfyj6nQd+6UDF4Grj8WtBGAVQWrONcoJ1vfeb6DmZC2jh8VhesqOpYMCOvXtCx/WHq+dpfPRpgFp4JHBDPWJd2GpOpsCe4fObyy9M7NMNL0a4IZbiq2Xfeqe1+a1vhaZNvdFqLU0pKCtMsS1NcoVrDjpc++W6QtqDRDyf5qw/lK+S31uk49xqcz01CgJlAAUWsABoBYG1hJezMPnVi7EnNbTTcAd3nMmPTsA8rGfdjVPXXvDeRFvpObCf9NVrb+O49VMKy6qbj4+7jPKVM4GYA8j/ACmyleqqc75CQM7eG/XTxvL+WenMVwvt2k4qqEuEYhrXte48LHSe0ogGmVvdr8b6Wvx8vfNe1EqCTqxvJ9B9aejaAg3BGpHf4R4rcpdxHk4sbGkwMyiR6a8RJAm+NUr7ERLIJV+m+HzUqnfQf+B0b6mWiarpDhw9O34s6fvowHxtA5t6MKn6YRzVh8Cf9M61TrqxIVlJG8AgkeI4Tj/o0a2NHiw/hedHqdFqIrVMRQzUMRVy56tM+tlFgHptdGHiL94OsDbti0DhC6ByLhCwzEcwu87j7pmlX2rsCs9avWpVclRsNTp0joBnU1bs4ykgfeC1jzkF9gY80/7y4cZgv37gAdVUyA2XtEVerNzclQbk6ghdp5Li4Fxc3sL6m2+wlRbY+PZu1XspqKahWqwzp1qsRTUJ90RTzLoe0TcnjMmzdj4sYpalZlNNHqlR1ruwDqUFsy8QFJF7C5sIFsiIgIiICIiAkLa//Dv+FkbyDi/wvJsj4+nmpOo3lGA8bG0Dhe2MP1eNq0+VV1HgWNvgwncdkPmoUjzpUz71E4t0ub9MFT8a0anvRCfkZ2DozUzYWif+mB+7p9IG0iIgIiICR8b6v7Sf51kieKlMMCDxkWbiYhVVsNd95r8Kh+9B/GT7wDJte47LeR5gcfGY7WNTwU/Aj6Tnn7q0vTR4/Emmb0zZt3cb8CJsuj+yKaVXrIuViMpykhWJsSxQaXmjbt10Xfd7+S3P0ls2Q4sy95I8N30kzX6kP41sZG2gl0PdY/um/wBJJnyb2bmmUQrgr5TXdWyMGTUj4jkZsKlIpuF1+I7vCeQ4M5c8eee20r2MUXFgpUneTw8OcxVMqL4f1vnpqwUT5h8GXOaoNOC/Vv5SecuPlHEfMBhixzsNPZH+o/SbB0uLGe4nRjhMZpnbu7YKYtoZmEET6JMmi0iIkoJB2yPuifwlG/ddW+knSNtGlnpVF5ow+Bgce6HXp7SC8qrD3Ej6ztU4xh2ybYBG5q6EeFXK3+qdngU/pLjsRRxJaj1lT7hstMLUNNGVXYu6qMtQNYDRgwIXQhjGH6Q4t3dBQUWICOyVApFr5yt75WGoFwV3G5lwiBpujO0q1emxr0+rYMtgFYAq9GlV9rW4NQqe9D4DcxEBERAREQEREBERA4p08w+V6fcKqD/8qjqPgVnSugVfPgaR/OPc7Sk+lGnZx3VWPlUpoT8VMtfoxa+BXudx8f8A7AtkREBERAREQImPTQN+E/BtD9D5TW7SVgQylQCpDXv7Oo+Zm6rJmUjmLTW4sXp+IP8AlMzs/La8vCtbLUnEg6EZHIINxy+ssmyFu7Hgt18yQfoPfK30dFq9uYPyv9Jb8DTy5u8g/D/5M/T85Vt/ilxEToZEw1cMjalRfnuPvEzRIs2MNPDKpuBrz3n4zNERJJ0EREkIiICIiAnwz7EDiuNp9XtOjm4VKH8DhP8ATO1TlPTXAN9spuOFbKe4GoHVv4z7p1aAiIgIiICIiAiIgIiICIiBzz0p4S6Fh7Ipv5BmQ/51k30TV82EdfwV2HkVQ/O82HTjCh6d20QpURjyzZGUnuzIB5zW+inCGnQq31vW38DZRugXiIiAiIgIiICR69K48wfjJE+EQK5s/AZKwNtxP8pYwsxikL3mWNBERAREQEREBERAREQEREBERAj1sDTZg7IpZdzEC485IiICIiAiIgIiICIiAiIgIiIHxlBFjqDwnymgUWUAAbgBYe6IgeoiICIiAiIgIiIHmeoiAiIgIiICIiAiIgIiICIi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solidFill>
                <a:srgbClr val="FFFFFF"/>
              </a:solidFill>
            </a:endParaRPr>
          </a:p>
        </p:txBody>
      </p:sp>
      <p:sp>
        <p:nvSpPr>
          <p:cNvPr id="47108" name="AutoShape 4" descr="data:image/jpeg;base64,/9j/4AAQSkZJRgABAQAAAQABAAD/2wCEAAkGBxQSEhUUEhQUFhUVFBUXFhUXFRcYFhcYFBUWFhgVFRQYHCggGholHhQYITEhJSkrLi4uFyAzODMtNygtLisBCgoKDg0OGxAQGiwkHyQvLCwsNCwsLCwsLCwsLCwtLCwsLCwsLCwsLCwsLCwsLCwsLCwsLCwsLCwsLCwsLCwsLP/AABEIAKMBNQMBIgACEQEDEQH/xAAcAAEAAgMBAQEAAAAAAAAAAAAABAYDBQcCAQj/xABFEAACAQIDBAYHBAcGBwEAAAABAgADEQQSIQUxQVEGEyJhcYEHMkKRobHBFCNSciRigpKi0fAWNFOywvEzQ2Nzk6Phg//EABgBAQADAQAAAAAAAAAAAAAAAAABAgME/8QAJBEBAQACAgICAQUBAAAAAAAAAAECESExAxJBUSITMkJhcSP/2gAMAwEAAhEDEQA/AO31KgUFmIAAJJJsABqSSdwmOhikfVHVha/ZYHS5F9O8H3SJ0jwLV8LXopYNVo1EUndd1IF9Dz5GVjEdFcRRqlsGws/Vl2eqyOzq9V2JVEylTnUWsBv0gXcm2+fZRqmwMcdWqg2FUdrEVLDNVpVFdhkytYI4tYAdnQcLH0dw1amjCu2ZyxOfrS4a/tKpUdWP1BoIG2iIgeK1UKCWNgP6sBxPdIees47IWkOBcFm/cBAHvMrHpPDLRWr2ilIVGIVit2C3W9vBvfOX7H9JVWkQSHRePaaqh/Mj6jxUiQl2PF4zFYSlVrV6lKslMZgtOg6PlG/c76+UzdGOlWHxyZqLajejaMO/vHeJW9m9MaeJQEELpfTUG2/KfodRKHtHatWnX+04fs9TUBsNLr7QI435RtOnfZHx+LWjSerUNkpozseSqCSfhIC9JMNkpM1VFNWkKqIT22QhdVQan1gNBI2LxQxCHrqJp4VbVHqVnNMt1ZDg9UNcl1FxUy3GliDJVNndLaFSjSqOTTaoGvTILGmaZy1BUKghQpsCxsNRrqJkp9LMK3qu7dhnOWjVNlUhTcBLg3IsDqbyPgtlYLEF6lJWFyQ4BrUgcyqrA0jlBVhTW4tY2vM/9ksLYDLUAC5dK9YXGYNZrP2gCoteB9wXSnD1HKZ7HMqoSGy1A/V5WptazXNZBYG4uL2nih0tw7VHQtlCuqK9mKvmopVvcCy+vaxsSRpFDohhUACo9gFC3rViUymmQyEvdW+6p6jXsCY/7E4PT7t9Mtj19e91RUBJz6nKgFz384G7wGNSsgqUySp3Eqy37wGAJB4HceEz3mKhSWmqouiqoVRe+iiwFzqdBNB0vfFE0qeFygNmaq7WsqplstiRe9/hA2p2jmJFFDUtva+Wnfln4+QMh4ivjw4CUcKyH1ia1RWHgOrN5qF2ljqQBUUMQgGqqOqf9lgzIT3aSfgektOsDYsjro9JxldTyI4+IgZB0soJW+z13SlW0GXOGW7bhm4eYE34M5f042bhqv6RVQdaAFDgkEgbgwBs1r8Y9GPS5jXOBrEkZc1FjvFhmKX4i1yPykcpG06dRiIkoIiICJiqVraDU8vqTwkStiTuv5DT475TLOYpmNqeTPPWjmPfNUbnl84yd3wEz/W/pf0be8+zULddVNvl5iTsHis+h0Ybx9R3S+PkmXCtx0kxPk+zRUiIgIiICIiBrektV0wmIalmzrRqFMoJbMEJGUAEk+Er+0+ktcVD9movUp9WGu1KqBmRMQ7KBlBzHq0UHm40O43KIFNodIMZVqtS+yqimu1IM61CBTArdt7aEMKaEHQfeW10vuf7O001w7VMP3UmtT/8BvT/AIZuYgVzalbaFCmWopRxZuoCG9CpqwBJbtI1hc+zu47juxibKpcZCwByGxYEjVeze9u6fNouVpkgkcyN4HdfjKvg9tAEN2wbWuxzaciR/IeMmRFqwYx6VdGpv6rAg3Ujf4jScM6Q9EDgq5RheixujDdY8J2mljBU468Df5H6SPj8JTq/cYhQyPu4WO4MvI62I7wecmwlcBxdBsG2enc029dL2/aXkw5zLUxpVG1ujrmB5jn48Jbul/o2xdPXDMa1L8O9x+zvPlea/o/0AxFc0aFRHVFqM1V2RlVUJBKLmGpNrW/WJ4TPJpjXTvR3sWkMHgsQ9JPtH2WmOty/eBGW4TNvsAQLSxba2cMRRalmy5spDWzWZGDqSp9YZlFxxGkl0qYVQqiwUAADgALAT3LKKvtLo7iMRlNbEU7qGACUXULmy/ep96bVhl0bhc6TWbS6EMKdV6VS9U02y2WzsxGIv282hcVaak/9Je617iBTE6FvmVuvCgFSEWmwWjlqByMMOs+7zgZWve4PLSY6fQNl6u2IICMjZQjBcy00VqgAfSoShOb9Y75d4gVLZnQ3qXw7iojGjYnNSvmY0VpvUU5+y5K5s2u8773mx6X0w2GcE2zjqwfzsAPiBfuBm8ml6YYbPhXsQpQrUuf1GBt4nd5wNfsLo3h0p2V7vxZGsw92/wA5p9s4Km1Xq6jZag0pVwLEclbXd3HQ30txrPSDa5NQVKLNTdQAw1DAgb7Hh3SXsvayYrN15tUVe0PZcfiH1EDTdKsbWUijiBZl4g9lhwZe4zWjHLTxGFrJoVq0rkb7ZwCPcT75Zcci4ylUonV8P2qb+1kOlieNiLHxB53pXR/BNiMdhqAF/v1ZhyWmc7E91l+MrZpeWV+mBERLKE8VnsL+4czynuRma72/CB7z/t8ZFukyI9dsotvY7zzMjosYhrse76zJRnJbutuo9Kk9gRPksh9YSHVYowZd418eY85KZpr8Q5LBFF2PlYcSTylM79LSN0cQLBvZIBv4x9pGnfI2AY01y1OZsRqLHWxnvGooUMLDUajjc2nR7XW2WpvST1v+89q15DRxbvkigZOOe0XHTNERNFSIiAiIgIia3a+KcWp0ioqPexJHZUb3tx7oE+ogYEHcZU8VswU3yHRWJNM8L/gP0m9TBU6VO9Q5jbtOxJJPjw8pHp4ik9kDZ0Y2sxuVbeLMdf6EtjdIym1dRzSYqb5b6j8P6y8pPqYrrTTT2lqpqOOv1EkbS2NVPqsHHDN6w/a4zLsDZrJUzsvq0wgJFiTfUgcBbSW47U56b+fYiZtCIiAiIgInmo4UEkgAAkk6AAbyTK5iumFG33LI+ts7NlQd9rZm8h5wLDXrKilmIAG8mUzpJt8lX1KKg9U7+41BzPBOG866DX4zpM2IqBKW8b6p0C8C1Ndcvcbk94mi2jiBXdMHhhmZ2tm7/ac9wAJJgafA4DEY+oWoU8x9prhVHexOg8BN4no1xoqCz0APxB30B36ZLzp3R7Y1PCUFo09w1ZuLMd7H+tNJsoFBodEnwqVDTRq9WouW+ZANePatp/KZfR/0J+yVKmJrgdfUuqgG4poSCRfdmYgE24ACXmJNuycEREgJD/5jeCn5j6SZItTSp4p8if5ymfS2LXN6x8ZmpmeqiA6i/jY2988BZy6srXe2W88kzzefDJ2afHaYNl61KjflUfEn5iZGnnZI7DHm7H5D6Ss/dE/Ce0gY2gGFtL7+7ztJjPI1Qy2WWuYrrc1WGlXZbBv4hf8AjG+bTCVweXlNWjnmR5ydhqp5maYebHL41VL48p8tjE8qZ6nQoREQEREBKf00YUqqVmuVNJ0ZQNQL3D+AJm92ttZaKncTu1vlXxtqT+qNT8RzTpbtKrUZKah2qVmAtpc30ClRp5bh7zAh4TpTUW9KrULUGO/eU5MOa8xNuMUorUFRiVWoKtRgCbU6XbZrDW1h8Zkwnosc0/vcQFc27KpmVeYJJGbhylv6LdFaWCU2JqOws1Rt+X8Kjgvz4wNrszaNLEU1q0Ki1KbXyupupsSDr3EEeUlzQHZJwnawSKKYtnwgsqNb2qPCnUtw0Vra2Pam12djkrJnpnS5BBFmVhvR1OqsOIMCVERAREQEREDQ9Nn/AERlvbrGRD4O4BHmNPOc92p0OqU0L0nzW3qRz5S/dPB+iE8qtE/+xR9ZmYWp37h8hA4oMS1EkG6njobS3+idKZxFWozrnyBUUkAnMdbDj6vDnPfSXD0zwGbwkv0edFKFbDNVrJmL1GCHMylVTQFSpGt7+4QOlRNbsrZr0Lr1z1KduytSzMuv+JvI7jNlAREQEREBImPTVW4KTm/KeJ8CB8ZLiRZuJl0gVb77+HnymO/x39x5+clNhvwm3d7Pu4eUjONN3cw5H+tQZllivKxmfJ9KH37jwbw5Huny0w1Y0YzPeyx934M1/eZ8qDQnumt+05GzKeyfWtvHDMBxH8pS5et2nW42uJrBd+pO4f1wkOpjmHrKlu69/jvmU0tb77i9+6YcQiWs5t7/AKSuWWX+JkjIuU2YagyTRI4CR8NRCCw1ub7995Jpv+rLYcIybCk0yyNSMkCd2N4c9fYiJZDxXqBVZjuUEnwAvOV7T6a4gk9ZTKoScgGZVyncGYet7wJ0nbv92r/9mr/kaV+jg0q4RBUFwaa/LfAoVDbxJNSoSzKPu1PqL+UDTSWv0Z7MNQNja+rsWWlf2VGjMO8m48B3yldJNhijdkY5dTadE6MUMbhsPSBWnWp5QcinJVTNrYE9l9/Gx74SuMTyjXANiLjcd47jPUIU+r0pqUXrtVSo9NcQaFJKVIFmawb1s5JNrm2Uecx/2lodeK3U10uGVqnZCuq1uovUphrsRUsBpcXPC4mxxG3cGWai4pljiepak2QkubHrCh3r390mUdo4NsoWphzfMVsU9g52t4EZvK8CBh+mKOyqKNTMwD6mkAKZQVOsLZ7Wym9r3Ft0y9H+kn2uqwRSqCiGsw7YfrqtNgbG1vuwR4yZsZ8PVVmoJTyB3W6quViQMxFt99x52k7DYKnT/wCHTRPyqF+QgZ4iICIiBqellHPg645Umbzp9sfFZED/AKOpP4B8pudoUOspVEPtoy/vKR9ZWFxH6FTtqRTAPiND8oFG2/jLljuAv/XvHxnU+i2E6rCUE4impP5mGY377kzkG0Rnq00P/Mqop8GcAj+uc7paAiIgIiICIiAiIgJFr0+14qb+KkWPxMlTS43bFJaxp9bSDhQDnqABc2uq3uSbDSRl0mMuvK4PDgY8PcT8m+h98x4vAu+Uri6qWNyEWiVYcrFDb3yt4jpW+HxLUcTSfqgRkxVlswPEhdOJB0B7plceF5VoqWKNpe3rKd+huQR4SfWwyOLMoI4SEDexFibXBvoynW1+RkrBVAVty+XA/TyjDXSMvtFq4fLoNw9U9x9k8pFrqLG6k917TdutxYzW11sbcRuvxHA98z8vj+YvhkhYaqCtgCoGgB7uXvkmmx4mR0Z7nMFtwI4+IvM1Mi8wx7aVsKElSNhryTO7DpzZdkREuhhxtLNTdfxIw94IlZ2XUIwNIt/hj4aS1mUupXy4Qop1Rqi2/LUYQKhiQcTiKdLhUqqp/Le7H90TsgE5P0KpZ9pJf2KdRx46KPdmM6xAREQNRW6O0WzXB7Vfrybi+e1rXt6um6atOgGEAVe3lW/ZGRQbo1PUIg9liL7zpcmwlriBD2ZgBRUgM7lmLFny5iSAPZAG4DhJkRAREQEREBOc7RwFSk1cDEBKSVNAyXsKiipa4O67keU6NKZ06pgU655rRY+IYrf3AQKNgcK7Y3DK2VlaujB0N1IVs2nLdunbJwzoviCuKpDgK1M28XCk+5p3OAiIgIiICIiAiIgJUMfstjimSjToZagL1ndSWYsdAdeXylvlD6dV+pqO9zZ6aC4302Umx38QeHKAxWCq4VstEhC1yKOY9U9uFO//AA2PLd3cZTek21RiHWkboBcODowbkRzkjA9IzWIp4pybDsPfU8crHnxDSB0mAr0TiRfPRfq3b/EXQqxtxANr90iz6TL9rr6NseauByM2ZsO5pZuagAr8Dbylspsb3G+1x330ZT56+cpXonwLU8C1Rh/eKrVF71ACqfPLeXIGxXwbjzy2+U58uOWrZ0KoYXHmOIPIz7VphhYgESL+svrcRwYcj/OSKVcHTceIO/8A2m2OW+2dmmrA1YDUAka74UG/CSNoULdtb/rW+dpBD62BJJ3aTkznrlptjdxtsLJMxYenZRztr4zLOzGajC9kREsgnPul+Cp0nr1WRjmembK7L66WJ0Nr5lJ3ToMpHpGb7tx3UT5Z2B+cDTejOipxlR1YkdQcub1hd1uGtxGnvnUJyn0Vm2Jb/t1B/FSP0nVoCIiAiIgIiICIiAiIgJUumlAsKgHt4Zv/AFuD/qltmo29RzGnpoetQ/tU2I+KiBxjZdXJXVuTK37rK30nfp+eWGWqRyDD+E/yn6CoPmVTzUH3i8DJERAREQERMOKPZbw+ekiiLXd2UlDr7IvYeJjDYxhpWAXk1xbdqDygGzW7hbyms2vUNRaiCygXAfiGBBBtMPa9tdTpn2vt5UAWmwLv6ttSfyj6nQd+6UDF4Grj8WtBGAVQWrONcoJ1vfeb6DmZC2jh8VhesqOpYMCOvXtCx/WHq+dpfPRpgFp4JHBDPWJd2GpOpsCe4fObyy9M7NMNL0a4IZbiq2Xfeqe1+a1vhaZNvdFqLU0pKCtMsS1NcoVrDjpc++W6QtqDRDyf5qw/lK+S31uk49xqcz01CgJlAAUWsABoBYG1hJezMPnVi7EnNbTTcAd3nMmPTsA8rGfdjVPXXvDeRFvpObCf9NVrb+O49VMKy6qbj4+7jPKVM4GYA8j/ACmyleqqc75CQM7eG/XTxvL+WenMVwvt2k4qqEuEYhrXte48LHSe0ogGmVvdr8b6Wvx8vfNe1EqCTqxvJ9B9aejaAg3BGpHf4R4rcpdxHk4sbGkwMyiR6a8RJAm+NUr7ERLIJV+m+HzUqnfQf+B0b6mWiarpDhw9O34s6fvowHxtA5t6MKn6YRzVh8Cf9M61TrqxIVlJG8AgkeI4Tj/o0a2NHiw/hedHqdFqIrVMRQzUMRVy56tM+tlFgHptdGHiL94OsDbti0DhC6ByLhCwzEcwu87j7pmlX2rsCs9avWpVclRsNTp0joBnU1bs4ykgfeC1jzkF9gY80/7y4cZgv37gAdVUyA2XtEVerNzclQbk6ghdp5Li4Fxc3sL6m2+wlRbY+PZu1XspqKahWqwzp1qsRTUJ90RTzLoe0TcnjMmzdj4sYpalZlNNHqlR1ruwDqUFsy8QFJF7C5sIFsiIgIiICIiAkLa//Dv+FkbyDi/wvJsj4+nmpOo3lGA8bG0Dhe2MP1eNq0+VV1HgWNvgwncdkPmoUjzpUz71E4t0ub9MFT8a0anvRCfkZ2DozUzYWif+mB+7p9IG0iIgIiICR8b6v7Sf51kieKlMMCDxkWbiYhVVsNd95r8Kh+9B/GT7wDJte47LeR5gcfGY7WNTwU/Aj6Tnn7q0vTR4/Emmb0zZt3cb8CJsuj+yKaVXrIuViMpykhWJsSxQaXmjbt10Xfd7+S3P0ls2Q4sy95I8N30kzX6kP41sZG2gl0PdY/um/wBJJnyb2bmmUQrgr5TXdWyMGTUj4jkZsKlIpuF1+I7vCeQ4M5c8eee20r2MUXFgpUneTw8OcxVMqL4f1vnpqwUT5h8GXOaoNOC/Vv5SecuPlHEfMBhixzsNPZH+o/SbB0uLGe4nRjhMZpnbu7YKYtoZmEET6JMmi0iIkoJB2yPuifwlG/ddW+knSNtGlnpVF5ow+Bgce6HXp7SC8qrD3Ej6ztU4xh2ybYBG5q6EeFXK3+qdngU/pLjsRRxJaj1lT7hstMLUNNGVXYu6qMtQNYDRgwIXQhjGH6Q4t3dBQUWICOyVApFr5yt75WGoFwV3G5lwiBpujO0q1emxr0+rYMtgFYAq9GlV9rW4NQqe9D4DcxEBERAREQEREBERA4p08w+V6fcKqD/8qjqPgVnSugVfPgaR/OPc7Sk+lGnZx3VWPlUpoT8VMtfoxa+BXudx8f8A7AtkREBERAREQImPTQN+E/BtD9D5TW7SVgQylQCpDXv7Oo+Zm6rJmUjmLTW4sXp+IP8AlMzs/La8vCtbLUnEg6EZHIINxy+ssmyFu7Hgt18yQfoPfK30dFq9uYPyv9Jb8DTy5u8g/D/5M/T85Vt/ilxEToZEw1cMjalRfnuPvEzRIs2MNPDKpuBrz3n4zNERJJ0EREkIiICIiAnwz7EDiuNp9XtOjm4VKH8DhP8ATO1TlPTXAN9spuOFbKe4GoHVv4z7p1aAiIgIiICIiAiIgIiICIiBzz0p4S6Fh7Ipv5BmQ/51k30TV82EdfwV2HkVQ/O82HTjCh6d20QpURjyzZGUnuzIB5zW+inCGnQq31vW38DZRugXiIiAiIgIiICR69K48wfjJE+EQK5s/AZKwNtxP8pYwsxikL3mWNBERAREQEREBERAREQEREBERAj1sDTZg7IpZdzEC485IiICIiAiIgIiICIiAiIgIiIHxlBFjqDwnymgUWUAAbgBYe6IgeoiICIiAiIgIiIHmeoiAiIgIiICIiAiIgIiICIi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solidFill>
                <a:srgbClr val="FFFFFF"/>
              </a:solidFill>
            </a:endParaRPr>
          </a:p>
        </p:txBody>
      </p:sp>
      <p:pic>
        <p:nvPicPr>
          <p:cNvPr id="47110" name="Picture 6"/>
          <p:cNvPicPr>
            <a:picLocks noChangeAspect="1" noChangeArrowheads="1"/>
          </p:cNvPicPr>
          <p:nvPr/>
        </p:nvPicPr>
        <p:blipFill>
          <a:blip r:embed="rId3" cstate="print"/>
          <a:srcRect/>
          <a:stretch>
            <a:fillRect/>
          </a:stretch>
        </p:blipFill>
        <p:spPr bwMode="auto">
          <a:xfrm>
            <a:off x="2516485" y="4077072"/>
            <a:ext cx="3999731" cy="2114300"/>
          </a:xfrm>
          <a:prstGeom prst="rect">
            <a:avLst/>
          </a:prstGeom>
          <a:ln w="38100" cap="sq" cmpd="thickThin">
            <a:solidFill>
              <a:srgbClr val="000000"/>
            </a:solidFill>
            <a:prstDash val="solid"/>
            <a:miter lim="800000"/>
          </a:ln>
          <a:effectLst>
            <a:innerShdw blurRad="76200">
              <a:srgbClr val="000000"/>
            </a:innerShdw>
          </a:effectLst>
        </p:spPr>
      </p:pic>
      <p:sp>
        <p:nvSpPr>
          <p:cNvPr id="3" name="Ορθογώνιο 2"/>
          <p:cNvSpPr/>
          <p:nvPr/>
        </p:nvSpPr>
        <p:spPr>
          <a:xfrm>
            <a:off x="2267744" y="6248601"/>
            <a:ext cx="4608512" cy="461665"/>
          </a:xfrm>
          <a:prstGeom prst="rect">
            <a:avLst/>
          </a:prstGeom>
        </p:spPr>
        <p:txBody>
          <a:bodyPr wrap="square">
            <a:spAutoFit/>
          </a:bodyPr>
          <a:lstStyle/>
          <a:p>
            <a:r>
              <a:rPr lang="en-US" sz="1200" dirty="0" smtClean="0">
                <a:solidFill>
                  <a:schemeClr val="accent4">
                    <a:lumMod val="25000"/>
                  </a:schemeClr>
                </a:solidFill>
                <a:latin typeface="Calibri" panose="020F0502020204030204" pitchFamily="34" charset="0"/>
              </a:rPr>
              <a:t>Reproduced </a:t>
            </a:r>
            <a:r>
              <a:rPr lang="en-US" sz="1200" dirty="0">
                <a:solidFill>
                  <a:schemeClr val="accent4">
                    <a:lumMod val="25000"/>
                  </a:schemeClr>
                </a:solidFill>
                <a:latin typeface="Calibri" panose="020F0502020204030204" pitchFamily="34" charset="0"/>
              </a:rPr>
              <a:t>with permission from </a:t>
            </a:r>
            <a:r>
              <a:rPr lang="en-US" sz="1200" i="1" dirty="0">
                <a:solidFill>
                  <a:schemeClr val="accent4">
                    <a:lumMod val="25000"/>
                  </a:schemeClr>
                </a:solidFill>
                <a:latin typeface="Calibri" panose="020F0502020204030204" pitchFamily="34" charset="0"/>
              </a:rPr>
              <a:t>OrthoInfo. </a:t>
            </a:r>
            <a:r>
              <a:rPr lang="en-US" sz="1200" dirty="0">
                <a:solidFill>
                  <a:schemeClr val="accent4">
                    <a:lumMod val="25000"/>
                  </a:schemeClr>
                </a:solidFill>
                <a:latin typeface="Calibri" panose="020F0502020204030204" pitchFamily="34" charset="0"/>
              </a:rPr>
              <a:t>© American Academy of Orthopaedic Surgeons. Rosemont, IL. http://orthoinfo.aaos.org. </a:t>
            </a:r>
            <a:endParaRPr lang="el-GR" sz="1200" dirty="0">
              <a:solidFill>
                <a:schemeClr val="accent4">
                  <a:lumMod val="25000"/>
                </a:schemeClr>
              </a:solidFill>
              <a:latin typeface="Calibri" panose="020F0502020204030204" pitchFamily="34" charset="0"/>
            </a:endParaRPr>
          </a:p>
        </p:txBody>
      </p:sp>
    </p:spTree>
    <p:extLst>
      <p:ext uri="{BB962C8B-B14F-4D97-AF65-F5344CB8AC3E}">
        <p14:creationId xmlns:p14="http://schemas.microsoft.com/office/powerpoint/2010/main" val="37851781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dirty="0" smtClean="0">
                <a:effectLst>
                  <a:outerShdw blurRad="38100" dist="38100" dir="2700000" algn="tl">
                    <a:srgbClr val="000000">
                      <a:alpha val="43137"/>
                    </a:srgbClr>
                  </a:outerShdw>
                </a:effectLst>
              </a:rPr>
              <a:t>Γωνία Κλίσης – Συστροφής </a:t>
            </a:r>
            <a:br>
              <a:rPr lang="el-GR" dirty="0" smtClean="0">
                <a:effectLst>
                  <a:outerShdw blurRad="38100" dist="38100" dir="2700000" algn="tl">
                    <a:srgbClr val="000000">
                      <a:alpha val="43137"/>
                    </a:srgbClr>
                  </a:outerShdw>
                </a:effectLst>
              </a:rPr>
            </a:br>
            <a:r>
              <a:rPr lang="el-GR" dirty="0" smtClean="0">
                <a:effectLst>
                  <a:outerShdw blurRad="38100" dist="38100" dir="2700000" algn="tl">
                    <a:srgbClr val="000000">
                      <a:alpha val="43137"/>
                    </a:srgbClr>
                  </a:outerShdw>
                </a:effectLst>
              </a:rPr>
              <a:t>του Μηριαίου Οστού</a:t>
            </a:r>
            <a:r>
              <a:rPr lang="el-GR" baseline="-16000" dirty="0" smtClean="0">
                <a:effectLst>
                  <a:outerShdw blurRad="38100" dist="38100" dir="2700000" algn="tl">
                    <a:srgbClr val="000000">
                      <a:alpha val="43137"/>
                    </a:srgbClr>
                  </a:outerShdw>
                </a:effectLst>
              </a:rPr>
              <a:t> [2/2]</a:t>
            </a:r>
            <a:endParaRPr lang="el-GR" dirty="0">
              <a:effectLst>
                <a:outerShdw blurRad="38100" dist="38100" dir="2700000" algn="tl">
                  <a:srgbClr val="000000">
                    <a:alpha val="43137"/>
                  </a:srgbClr>
                </a:outerShdw>
              </a:effectLst>
            </a:endParaRPr>
          </a:p>
        </p:txBody>
      </p:sp>
      <p:sp>
        <p:nvSpPr>
          <p:cNvPr id="6" name="5 - Θέση περιεχομένου"/>
          <p:cNvSpPr>
            <a:spLocks noGrp="1"/>
          </p:cNvSpPr>
          <p:nvPr>
            <p:ph idx="1"/>
          </p:nvPr>
        </p:nvSpPr>
        <p:spPr>
          <a:xfrm>
            <a:off x="179512" y="1340768"/>
            <a:ext cx="8712968" cy="2088232"/>
          </a:xfrm>
        </p:spPr>
        <p:txBody>
          <a:bodyPr/>
          <a:lstStyle/>
          <a:p>
            <a:pPr>
              <a:buSzPct val="100000"/>
            </a:pPr>
            <a:r>
              <a:rPr lang="el-GR" altLang="el-GR" dirty="0" smtClean="0">
                <a:solidFill>
                  <a:srgbClr val="000000"/>
                </a:solidFill>
              </a:rPr>
              <a:t>Γωνία κλίσης  &gt; 15</a:t>
            </a:r>
            <a:r>
              <a:rPr lang="el-GR" altLang="el-GR" baseline="60000" dirty="0" smtClean="0">
                <a:solidFill>
                  <a:srgbClr val="000000"/>
                </a:solidFill>
              </a:rPr>
              <a:t>0</a:t>
            </a:r>
            <a:r>
              <a:rPr lang="el-GR" altLang="el-GR" b="1" dirty="0" smtClean="0">
                <a:solidFill>
                  <a:srgbClr val="000000"/>
                </a:solidFill>
              </a:rPr>
              <a:t>: </a:t>
            </a:r>
            <a:r>
              <a:rPr lang="en-US" altLang="el-GR" b="1" dirty="0" smtClean="0">
                <a:solidFill>
                  <a:srgbClr val="000000"/>
                </a:solidFill>
              </a:rPr>
              <a:t> </a:t>
            </a:r>
            <a:r>
              <a:rPr lang="el-GR" altLang="el-GR" dirty="0" smtClean="0">
                <a:solidFill>
                  <a:srgbClr val="000000"/>
                </a:solidFill>
              </a:rPr>
              <a:t>έσω στροφή κατά τη βάδιση (</a:t>
            </a:r>
            <a:r>
              <a:rPr lang="en-US" altLang="el-GR" dirty="0" smtClean="0">
                <a:solidFill>
                  <a:srgbClr val="000000"/>
                </a:solidFill>
              </a:rPr>
              <a:t>ante version</a:t>
            </a:r>
            <a:r>
              <a:rPr lang="el-GR" altLang="el-GR" dirty="0" smtClean="0">
                <a:solidFill>
                  <a:srgbClr val="000000"/>
                </a:solidFill>
              </a:rPr>
              <a:t>)</a:t>
            </a:r>
            <a:r>
              <a:rPr lang="en-US" altLang="el-GR" dirty="0">
                <a:solidFill>
                  <a:srgbClr val="000000"/>
                </a:solidFill>
              </a:rPr>
              <a:t>.</a:t>
            </a:r>
            <a:endParaRPr lang="el-GR" altLang="el-GR" dirty="0" smtClean="0">
              <a:solidFill>
                <a:srgbClr val="000000"/>
              </a:solidFill>
            </a:endParaRPr>
          </a:p>
          <a:p>
            <a:pPr>
              <a:buSzPct val="100000"/>
            </a:pPr>
            <a:r>
              <a:rPr lang="el-GR" altLang="el-GR" dirty="0" smtClean="0">
                <a:solidFill>
                  <a:srgbClr val="000000"/>
                </a:solidFill>
              </a:rPr>
              <a:t>Γωνία κλίσης  &lt; 10</a:t>
            </a:r>
            <a:r>
              <a:rPr lang="el-GR" altLang="el-GR" baseline="60000" dirty="0" smtClean="0">
                <a:solidFill>
                  <a:srgbClr val="000000"/>
                </a:solidFill>
              </a:rPr>
              <a:t>0</a:t>
            </a:r>
            <a:r>
              <a:rPr lang="el-GR" altLang="el-GR" b="1" dirty="0" smtClean="0">
                <a:solidFill>
                  <a:srgbClr val="000000"/>
                </a:solidFill>
              </a:rPr>
              <a:t>:  </a:t>
            </a:r>
            <a:r>
              <a:rPr lang="el-GR" altLang="el-GR" dirty="0" smtClean="0">
                <a:solidFill>
                  <a:srgbClr val="000000"/>
                </a:solidFill>
              </a:rPr>
              <a:t>έξω στροφή κατά τη βάδιση</a:t>
            </a:r>
            <a:r>
              <a:rPr lang="en-US" altLang="el-GR" dirty="0" smtClean="0">
                <a:solidFill>
                  <a:srgbClr val="000000"/>
                </a:solidFill>
              </a:rPr>
              <a:t> </a:t>
            </a:r>
            <a:r>
              <a:rPr lang="el-GR" altLang="el-GR" dirty="0" smtClean="0">
                <a:solidFill>
                  <a:srgbClr val="000000"/>
                </a:solidFill>
              </a:rPr>
              <a:t>(</a:t>
            </a:r>
            <a:r>
              <a:rPr lang="en-US" altLang="el-GR" dirty="0" smtClean="0">
                <a:solidFill>
                  <a:srgbClr val="000000"/>
                </a:solidFill>
              </a:rPr>
              <a:t>retro version).</a:t>
            </a:r>
            <a:endParaRPr lang="el-GR" altLang="el-GR" dirty="0" smtClean="0">
              <a:solidFill>
                <a:srgbClr val="000000"/>
              </a:solidFill>
            </a:endParaRPr>
          </a:p>
          <a:p>
            <a:pPr>
              <a:buSzPct val="100000"/>
            </a:pPr>
            <a:r>
              <a:rPr lang="en-US" altLang="el-GR" dirty="0" smtClean="0">
                <a:solidFill>
                  <a:srgbClr val="000000"/>
                </a:solidFill>
              </a:rPr>
              <a:t>H </a:t>
            </a:r>
            <a:r>
              <a:rPr lang="el-GR" altLang="el-GR" dirty="0" smtClean="0">
                <a:solidFill>
                  <a:srgbClr val="000000"/>
                </a:solidFill>
              </a:rPr>
              <a:t>έσω - έξω στροφή κατά τη βάδιση  αποτελεί αντισταθμιστικό μηχανισμό διόρθωσης. Έτσι, διασφαλίζεται η παραμονή της κεφαλής του μηριαίου στην κοτύλη.</a:t>
            </a:r>
          </a:p>
          <a:p>
            <a:endParaRPr lang="el-GR" dirty="0"/>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29</a:t>
            </a:fld>
            <a:endParaRPr lang="el-GR" dirty="0"/>
          </a:p>
        </p:txBody>
      </p:sp>
      <p:pic>
        <p:nvPicPr>
          <p:cNvPr id="171012" name="Picture 4"/>
          <p:cNvPicPr>
            <a:picLocks noChangeAspect="1" noChangeArrowheads="1"/>
          </p:cNvPicPr>
          <p:nvPr/>
        </p:nvPicPr>
        <p:blipFill>
          <a:blip r:embed="rId3" cstate="print"/>
          <a:srcRect t="8706"/>
          <a:stretch>
            <a:fillRect/>
          </a:stretch>
        </p:blipFill>
        <p:spPr bwMode="auto">
          <a:xfrm>
            <a:off x="1860484" y="3429000"/>
            <a:ext cx="5423033" cy="3020567"/>
          </a:xfrm>
          <a:prstGeom prst="rect">
            <a:avLst/>
          </a:prstGeom>
          <a:ln w="38100" cap="sq" cmpd="thickThin">
            <a:solidFill>
              <a:srgbClr val="000000"/>
            </a:solidFill>
            <a:prstDash val="solid"/>
            <a:miter lim="800000"/>
          </a:ln>
          <a:effectLst>
            <a:innerShdw blurRad="76200">
              <a:srgbClr val="000000"/>
            </a:innerShdw>
          </a:effectLst>
        </p:spPr>
      </p:pic>
      <p:sp>
        <p:nvSpPr>
          <p:cNvPr id="2" name="Ορθογώνιο 1"/>
          <p:cNvSpPr/>
          <p:nvPr/>
        </p:nvSpPr>
        <p:spPr>
          <a:xfrm>
            <a:off x="2286000" y="6536377"/>
            <a:ext cx="4572000" cy="276999"/>
          </a:xfrm>
          <a:prstGeom prst="rect">
            <a:avLst/>
          </a:prstGeom>
        </p:spPr>
        <p:txBody>
          <a:bodyPr>
            <a:spAutoFit/>
          </a:bodyPr>
          <a:lstStyle/>
          <a:p>
            <a:pPr algn="ctr"/>
            <a:r>
              <a:rPr lang="el-GR" sz="1200" i="1" dirty="0">
                <a:solidFill>
                  <a:srgbClr val="808080"/>
                </a:solidFill>
                <a:latin typeface="Calibri" panose="020F0502020204030204" pitchFamily="34" charset="0"/>
                <a:sym typeface="Wingdings"/>
              </a:rPr>
              <a:t> </a:t>
            </a:r>
            <a:r>
              <a:rPr lang="en-US" sz="1200" i="1" dirty="0" smtClean="0">
                <a:solidFill>
                  <a:srgbClr val="808080"/>
                </a:solidFill>
                <a:latin typeface="Calibri" panose="020F0502020204030204" pitchFamily="34" charset="0"/>
                <a:sym typeface="Wingdings"/>
              </a:rPr>
              <a:t> </a:t>
            </a:r>
            <a:r>
              <a:rPr lang="en-US" sz="1200" dirty="0" smtClean="0">
                <a:latin typeface="Calibri" panose="020F0502020204030204" pitchFamily="34" charset="0"/>
                <a:hlinkClick r:id="rId4"/>
              </a:rPr>
              <a:t>iadms.org</a:t>
            </a:r>
            <a:endParaRPr lang="el-GR" sz="1200" dirty="0">
              <a:latin typeface="Calibri" panose="020F0502020204030204" pitchFamily="34" charset="0"/>
            </a:endParaRPr>
          </a:p>
        </p:txBody>
      </p:sp>
    </p:spTree>
    <p:extLst>
      <p:ext uri="{BB962C8B-B14F-4D97-AF65-F5344CB8AC3E}">
        <p14:creationId xmlns:p14="http://schemas.microsoft.com/office/powerpoint/2010/main" val="2208233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a:lstStyle/>
          <a:p>
            <a:r>
              <a:rPr lang="el-GR" dirty="0" smtClean="0">
                <a:solidFill>
                  <a:schemeClr val="accent4">
                    <a:lumMod val="10000"/>
                  </a:schemeClr>
                </a:solidFill>
                <a:effectLst>
                  <a:outerShdw blurRad="38100" dist="38100" dir="2700000" algn="tl">
                    <a:srgbClr val="000000">
                      <a:alpha val="43137"/>
                    </a:srgbClr>
                  </a:outerShdw>
                </a:effectLst>
              </a:rPr>
              <a:t>Ολική Αρθροπλαστική του Ισχίου</a:t>
            </a:r>
            <a:r>
              <a:rPr lang="el-GR" dirty="0" smtClean="0">
                <a:effectLst>
                  <a:outerShdw blurRad="38100" dist="38100" dir="2700000" algn="tl">
                    <a:srgbClr val="000000">
                      <a:alpha val="43137"/>
                    </a:srgbClr>
                  </a:outerShdw>
                </a:effectLst>
              </a:rPr>
              <a:t/>
            </a:r>
            <a:br>
              <a:rPr lang="el-GR" dirty="0" smtClean="0">
                <a:effectLst>
                  <a:outerShdw blurRad="38100" dist="38100" dir="2700000" algn="tl">
                    <a:srgbClr val="000000">
                      <a:alpha val="43137"/>
                    </a:srgbClr>
                  </a:outerShdw>
                </a:effectLst>
              </a:rPr>
            </a:br>
            <a:r>
              <a:rPr lang="el-GR" sz="3200" dirty="0" smtClean="0">
                <a:effectLst>
                  <a:outerShdw blurRad="38100" dist="38100" dir="2700000" algn="tl">
                    <a:srgbClr val="000000">
                      <a:alpha val="43137"/>
                    </a:srgbClr>
                  </a:outerShdw>
                </a:effectLst>
              </a:rPr>
              <a:t>Στοιχεία </a:t>
            </a:r>
            <a:r>
              <a:rPr lang="el-GR" sz="3200" dirty="0">
                <a:effectLst>
                  <a:outerShdw blurRad="38100" dist="38100" dir="2700000" algn="tl">
                    <a:srgbClr val="000000">
                      <a:alpha val="43137"/>
                    </a:srgbClr>
                  </a:outerShdw>
                </a:effectLst>
              </a:rPr>
              <a:t>Εμβιομηχανικής</a:t>
            </a:r>
          </a:p>
        </p:txBody>
      </p:sp>
      <p:sp>
        <p:nvSpPr>
          <p:cNvPr id="5" name="4 - Θέση περιεχομένου"/>
          <p:cNvSpPr>
            <a:spLocks noGrp="1"/>
          </p:cNvSpPr>
          <p:nvPr>
            <p:ph idx="1"/>
          </p:nvPr>
        </p:nvSpPr>
        <p:spPr>
          <a:xfrm>
            <a:off x="457200" y="1340768"/>
            <a:ext cx="8229600" cy="4968552"/>
          </a:xfrm>
        </p:spPr>
        <p:txBody>
          <a:bodyPr/>
          <a:lstStyle/>
          <a:p>
            <a:pPr>
              <a:buSzPct val="100000"/>
            </a:pPr>
            <a:r>
              <a:rPr lang="el-GR" dirty="0" smtClean="0"/>
              <a:t>Μία χειρουργική επέμβαση αντικατάστασης της άρθρωσης του ισχίου θεωρείται</a:t>
            </a:r>
            <a:r>
              <a:rPr lang="en-US" dirty="0" smtClean="0"/>
              <a:t> </a:t>
            </a:r>
            <a:r>
              <a:rPr lang="el-GR" dirty="0" smtClean="0"/>
              <a:t>επιτυχημένη,</a:t>
            </a:r>
            <a:r>
              <a:rPr lang="en-US" dirty="0" smtClean="0"/>
              <a:t> </a:t>
            </a:r>
            <a:r>
              <a:rPr lang="el-GR" dirty="0" smtClean="0"/>
              <a:t>όταν η κοτυλιαία και η μηριαία πρόθεση έχουν τοποθετηθεί με βάση τα εμβιομηχανικά χαρακτηριστικά της φυσιολογικής άρθρωσης.</a:t>
            </a:r>
          </a:p>
          <a:p>
            <a:pPr>
              <a:buSzPct val="100000"/>
            </a:pPr>
            <a:r>
              <a:rPr lang="el-GR" dirty="0" smtClean="0">
                <a:solidFill>
                  <a:srgbClr val="000000"/>
                </a:solidFill>
              </a:rPr>
              <a:t>Ο προεγχειρητικός προσδιορισμός της θέσης τοποθέτησης των προθέσεων είναι πολύ σημαντικός παράγοντας στην έκβαση της μετεγχειρητικής αποκατάστασης και στα αναμενόμενα μακροπρόθεσμα αποτελέσματα.</a:t>
            </a:r>
            <a:r>
              <a:rPr lang="en-US" dirty="0" smtClean="0">
                <a:solidFill>
                  <a:srgbClr val="000000"/>
                </a:solidFill>
              </a:rPr>
              <a:t> </a:t>
            </a:r>
            <a:endParaRPr lang="el-GR" dirty="0" smtClean="0">
              <a:solidFill>
                <a:srgbClr val="000000"/>
              </a:solidFill>
            </a:endParaRPr>
          </a:p>
          <a:p>
            <a:pPr>
              <a:buSzPct val="100000"/>
            </a:pPr>
            <a:r>
              <a:rPr lang="el-GR" dirty="0" smtClean="0"/>
              <a:t>Πλημμελής θέση του κυπελίου οδηγεί σχετικά εύκολα σε χαλάρωση της κοτυλιαίας πρόθεσης, η οποία θα μπορούσε να οδηγήσει σε χαλάρωση (</a:t>
            </a:r>
            <a:r>
              <a:rPr lang="en-US" dirty="0" smtClean="0"/>
              <a:t>prolapse)</a:t>
            </a:r>
            <a:r>
              <a:rPr lang="el-GR" dirty="0" smtClean="0"/>
              <a:t> της μηριαίας κεφαλής.</a:t>
            </a:r>
          </a:p>
          <a:p>
            <a:pPr>
              <a:buSzPct val="100000"/>
            </a:pPr>
            <a:r>
              <a:rPr lang="el-GR" dirty="0" smtClean="0"/>
              <a:t>Η ορθή τοποθέτηση της μηριαίας πρόθεσης εξασφαλίζει την ικανοποιητική κινητικότητα και λειτουργικότητα της άρθρωσης, χωρίς τον κίνδυνο εξάρθρωσης και μετεγχειρητικού πόνου.  </a:t>
            </a:r>
          </a:p>
          <a:p>
            <a:endParaRPr lang="el-GR" dirty="0" smtClean="0">
              <a:solidFill>
                <a:srgbClr val="000000"/>
              </a:solidFill>
            </a:endParaRPr>
          </a:p>
          <a:p>
            <a:endParaRPr lang="el-GR" dirty="0"/>
          </a:p>
        </p:txBody>
      </p:sp>
      <p:sp>
        <p:nvSpPr>
          <p:cNvPr id="3" name="2 - Θέση αριθμού διαφάνειας"/>
          <p:cNvSpPr>
            <a:spLocks noGrp="1"/>
          </p:cNvSpPr>
          <p:nvPr>
            <p:ph type="sldNum" sz="quarter" idx="12"/>
          </p:nvPr>
        </p:nvSpPr>
        <p:spPr/>
        <p:txBody>
          <a:bodyPr/>
          <a:lstStyle/>
          <a:p>
            <a:pPr>
              <a:defRPr/>
            </a:pPr>
            <a:fld id="{8E1E4C69-F127-4E0A-B5BA-8E15EBCF7F93}" type="slidenum">
              <a:rPr lang="el-GR" smtClean="0"/>
              <a:pPr>
                <a:defRPr/>
              </a:pPr>
              <a:t>30</a:t>
            </a:fld>
            <a:endParaRPr lang="el-GR" dirty="0"/>
          </a:p>
        </p:txBody>
      </p:sp>
    </p:spTree>
    <p:extLst>
      <p:ext uri="{BB962C8B-B14F-4D97-AF65-F5344CB8AC3E}">
        <p14:creationId xmlns:p14="http://schemas.microsoft.com/office/powerpoint/2010/main" val="549329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accent4">
                    <a:lumMod val="10000"/>
                  </a:schemeClr>
                </a:solidFill>
                <a:effectLst>
                  <a:outerShdw blurRad="38100" dist="38100" dir="2700000" algn="tl">
                    <a:srgbClr val="000000">
                      <a:alpha val="43137"/>
                    </a:srgbClr>
                  </a:outerShdw>
                </a:effectLst>
              </a:rPr>
              <a:t>Κοτυλιαία Πρόθεση</a:t>
            </a:r>
            <a:r>
              <a:rPr lang="el-GR" dirty="0" smtClean="0">
                <a:effectLst>
                  <a:outerShdw blurRad="38100" dist="38100" dir="2700000" algn="tl">
                    <a:srgbClr val="000000">
                      <a:alpha val="43137"/>
                    </a:srgbClr>
                  </a:outerShdw>
                </a:effectLst>
              </a:rPr>
              <a:t/>
            </a:r>
            <a:br>
              <a:rPr lang="el-GR" dirty="0" smtClean="0">
                <a:effectLst>
                  <a:outerShdw blurRad="38100" dist="38100" dir="2700000" algn="tl">
                    <a:srgbClr val="000000">
                      <a:alpha val="43137"/>
                    </a:srgbClr>
                  </a:outerShdw>
                </a:effectLst>
              </a:rPr>
            </a:br>
            <a:r>
              <a:rPr lang="el-GR" sz="3200" dirty="0" smtClean="0">
                <a:effectLst>
                  <a:outerShdw blurRad="38100" dist="38100" dir="2700000" algn="tl">
                    <a:srgbClr val="000000">
                      <a:alpha val="43137"/>
                    </a:srgbClr>
                  </a:outerShdw>
                </a:effectLst>
              </a:rPr>
              <a:t>Κέντρο Στροφής (</a:t>
            </a:r>
            <a:r>
              <a:rPr lang="en-US" sz="3200" dirty="0" smtClean="0">
                <a:effectLst>
                  <a:outerShdw blurRad="38100" dist="38100" dir="2700000" algn="tl">
                    <a:srgbClr val="000000">
                      <a:alpha val="43137"/>
                    </a:srgbClr>
                  </a:outerShdw>
                </a:effectLst>
              </a:rPr>
              <a:t>Center of rotation</a:t>
            </a:r>
            <a:r>
              <a:rPr lang="el-GR" sz="3200" dirty="0" smtClean="0">
                <a:effectLst>
                  <a:outerShdw blurRad="38100" dist="38100" dir="2700000" algn="tl">
                    <a:srgbClr val="000000">
                      <a:alpha val="43137"/>
                    </a:srgbClr>
                  </a:outerShdw>
                </a:effectLst>
              </a:rPr>
              <a:t>)</a:t>
            </a:r>
            <a:r>
              <a:rPr lang="el-GR" sz="3200" baseline="-16000" dirty="0" smtClean="0">
                <a:effectLst>
                  <a:outerShdw blurRad="38100" dist="38100" dir="2700000" algn="tl">
                    <a:srgbClr val="000000">
                      <a:alpha val="43137"/>
                    </a:srgbClr>
                  </a:outerShdw>
                </a:effectLst>
              </a:rPr>
              <a:t> [1/2]</a:t>
            </a:r>
            <a:endParaRPr lang="el-GR" sz="3200" dirty="0">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107504" y="1340768"/>
            <a:ext cx="8964488" cy="2232248"/>
          </a:xfrm>
        </p:spPr>
        <p:txBody>
          <a:bodyPr/>
          <a:lstStyle/>
          <a:p>
            <a:pPr>
              <a:buSzPct val="100000"/>
            </a:pPr>
            <a:r>
              <a:rPr lang="el-GR" dirty="0" smtClean="0"/>
              <a:t>Η απόσταση από το κέντρο της μηριαίας κεφαλής μέχρι το «δάκρυ της κοτύλης» (</a:t>
            </a:r>
            <a:r>
              <a:rPr lang="en-US" dirty="0" smtClean="0"/>
              <a:t>teardrop</a:t>
            </a:r>
            <a:r>
              <a:rPr lang="el-GR" dirty="0" smtClean="0"/>
              <a:t> ή </a:t>
            </a:r>
            <a:r>
              <a:rPr lang="en-US" dirty="0" smtClean="0"/>
              <a:t>“U”</a:t>
            </a:r>
            <a:r>
              <a:rPr lang="el-GR" dirty="0" smtClean="0"/>
              <a:t>) θα πρέπει να είναι ίση με το φυσιολογικό ετερόπλευρο ισχίο. </a:t>
            </a:r>
            <a:endParaRPr lang="en-US" dirty="0" smtClean="0"/>
          </a:p>
          <a:p>
            <a:pPr>
              <a:buSzPct val="100000"/>
            </a:pPr>
            <a:r>
              <a:rPr lang="el-GR" dirty="0" smtClean="0"/>
              <a:t>Η σωστή απόσταση εξασφαλίζει ότι ο τένοντας του λαγονοψοΐτη, ο οποίος περνά ακριβώς δίπλα από το κέντρο της μηριαίας κεφαλής, συνεπικουρεί στη διατήρηση της σωστής ευθυγράμμισης της άρθρωσης του ισχίου.  </a:t>
            </a:r>
          </a:p>
          <a:p>
            <a:pPr>
              <a:buNone/>
            </a:pPr>
            <a:endParaRPr lang="el-GR" dirty="0"/>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31</a:t>
            </a:fld>
            <a:endParaRPr lang="el-GR" dirty="0"/>
          </a:p>
        </p:txBody>
      </p:sp>
      <p:pic>
        <p:nvPicPr>
          <p:cNvPr id="53250" name="Picture 2"/>
          <p:cNvPicPr>
            <a:picLocks noChangeAspect="1" noChangeArrowheads="1"/>
          </p:cNvPicPr>
          <p:nvPr/>
        </p:nvPicPr>
        <p:blipFill>
          <a:blip r:embed="rId3" cstate="print"/>
          <a:srcRect t="25000"/>
          <a:stretch>
            <a:fillRect/>
          </a:stretch>
        </p:blipFill>
        <p:spPr bwMode="auto">
          <a:xfrm>
            <a:off x="2351685" y="3717032"/>
            <a:ext cx="4440631" cy="2736304"/>
          </a:xfrm>
          <a:prstGeom prst="rect">
            <a:avLst/>
          </a:prstGeom>
          <a:ln w="38100" cap="sq" cmpd="thickThin">
            <a:solidFill>
              <a:srgbClr val="000000"/>
            </a:solidFill>
            <a:prstDash val="solid"/>
            <a:miter lim="800000"/>
          </a:ln>
          <a:effectLst>
            <a:innerShdw blurRad="76200">
              <a:srgbClr val="000000"/>
            </a:innerShdw>
          </a:effectLst>
        </p:spPr>
      </p:pic>
      <p:sp>
        <p:nvSpPr>
          <p:cNvPr id="6" name="Ορθογώνιο 5"/>
          <p:cNvSpPr/>
          <p:nvPr/>
        </p:nvSpPr>
        <p:spPr>
          <a:xfrm>
            <a:off x="4035795" y="6525344"/>
            <a:ext cx="1072409" cy="276999"/>
          </a:xfrm>
          <a:prstGeom prst="rect">
            <a:avLst/>
          </a:prstGeom>
        </p:spPr>
        <p:txBody>
          <a:bodyPr wrap="none">
            <a:spAutoFit/>
          </a:bodyPr>
          <a:lstStyle/>
          <a:p>
            <a:pPr lvl="0" eaLnBrk="0" hangingPunct="0">
              <a:spcBef>
                <a:spcPct val="30000"/>
              </a:spcBef>
            </a:pPr>
            <a:r>
              <a:rPr lang="el-GR" sz="1200" i="1" dirty="0">
                <a:solidFill>
                  <a:srgbClr val="808080"/>
                </a:solidFill>
                <a:latin typeface="Calibri" panose="020F0502020204030204" pitchFamily="34" charset="0"/>
                <a:sym typeface="Wingdings"/>
              </a:rPr>
              <a:t> </a:t>
            </a:r>
            <a:r>
              <a:rPr lang="en-US" sz="1200" i="1" dirty="0" smtClean="0">
                <a:solidFill>
                  <a:srgbClr val="808080"/>
                </a:solidFill>
                <a:latin typeface="Calibri" panose="020F0502020204030204" pitchFamily="34" charset="0"/>
                <a:sym typeface="Wingdings"/>
              </a:rPr>
              <a:t> </a:t>
            </a:r>
            <a:r>
              <a:rPr lang="en-US" sz="1200" dirty="0" smtClean="0">
                <a:solidFill>
                  <a:prstClr val="black"/>
                </a:solidFill>
                <a:latin typeface="Calibri"/>
                <a:hlinkClick r:id="rId4"/>
              </a:rPr>
              <a:t>gentili.net</a:t>
            </a:r>
            <a:endParaRPr lang="el-GR" sz="1200" dirty="0">
              <a:solidFill>
                <a:prstClr val="black"/>
              </a:solidFill>
              <a:latin typeface="Calibri"/>
            </a:endParaRPr>
          </a:p>
        </p:txBody>
      </p:sp>
    </p:spTree>
    <p:extLst>
      <p:ext uri="{BB962C8B-B14F-4D97-AF65-F5344CB8AC3E}">
        <p14:creationId xmlns:p14="http://schemas.microsoft.com/office/powerpoint/2010/main" val="5399699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accent4">
                    <a:lumMod val="10000"/>
                  </a:schemeClr>
                </a:solidFill>
                <a:effectLst>
                  <a:outerShdw blurRad="38100" dist="38100" dir="2700000" algn="tl">
                    <a:srgbClr val="000000">
                      <a:alpha val="43137"/>
                    </a:srgbClr>
                  </a:outerShdw>
                </a:effectLst>
              </a:rPr>
              <a:t>Κοτυλιαία Πρόθεση</a:t>
            </a:r>
            <a:r>
              <a:rPr lang="el-GR" dirty="0" smtClean="0">
                <a:effectLst>
                  <a:outerShdw blurRad="38100" dist="38100" dir="2700000" algn="tl">
                    <a:srgbClr val="000000">
                      <a:alpha val="43137"/>
                    </a:srgbClr>
                  </a:outerShdw>
                </a:effectLst>
              </a:rPr>
              <a:t/>
            </a:r>
            <a:br>
              <a:rPr lang="el-GR" dirty="0" smtClean="0">
                <a:effectLst>
                  <a:outerShdw blurRad="38100" dist="38100" dir="2700000" algn="tl">
                    <a:srgbClr val="000000">
                      <a:alpha val="43137"/>
                    </a:srgbClr>
                  </a:outerShdw>
                </a:effectLst>
              </a:rPr>
            </a:br>
            <a:r>
              <a:rPr lang="el-GR" sz="3200" dirty="0" smtClean="0">
                <a:effectLst>
                  <a:outerShdw blurRad="38100" dist="38100" dir="2700000" algn="tl">
                    <a:srgbClr val="000000">
                      <a:alpha val="43137"/>
                    </a:srgbClr>
                  </a:outerShdw>
                </a:effectLst>
              </a:rPr>
              <a:t>Κέντρο Στροφής  (</a:t>
            </a:r>
            <a:r>
              <a:rPr lang="en-US" sz="3200" dirty="0" smtClean="0">
                <a:effectLst>
                  <a:outerShdw blurRad="38100" dist="38100" dir="2700000" algn="tl">
                    <a:srgbClr val="000000">
                      <a:alpha val="43137"/>
                    </a:srgbClr>
                  </a:outerShdw>
                </a:effectLst>
              </a:rPr>
              <a:t>Center of rotation</a:t>
            </a:r>
            <a:r>
              <a:rPr lang="el-GR" sz="3200" dirty="0" smtClean="0">
                <a:effectLst>
                  <a:outerShdw blurRad="38100" dist="38100" dir="2700000" algn="tl">
                    <a:srgbClr val="000000">
                      <a:alpha val="43137"/>
                    </a:srgbClr>
                  </a:outerShdw>
                </a:effectLst>
              </a:rPr>
              <a:t>)</a:t>
            </a:r>
            <a:r>
              <a:rPr lang="el-GR" sz="3200" baseline="-16000" dirty="0" smtClean="0">
                <a:effectLst>
                  <a:outerShdw blurRad="38100" dist="38100" dir="2700000" algn="tl">
                    <a:srgbClr val="000000">
                      <a:alpha val="43137"/>
                    </a:srgbClr>
                  </a:outerShdw>
                </a:effectLst>
              </a:rPr>
              <a:t> [2/2]</a:t>
            </a:r>
            <a:endParaRPr lang="el-GR" sz="3200" dirty="0">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107504" y="1340768"/>
            <a:ext cx="8964488" cy="2232248"/>
          </a:xfrm>
        </p:spPr>
        <p:txBody>
          <a:bodyPr/>
          <a:lstStyle/>
          <a:p>
            <a:pPr>
              <a:buSzPct val="100000"/>
            </a:pPr>
            <a:r>
              <a:rPr lang="el-GR" dirty="0" smtClean="0"/>
              <a:t>Η πέραν του φυσιολογικού πλευρική τοποθέτηση της κοτυλιαίας πρόθεσης έχει σαν αποτέλεσμα ο τένοντας του λαγονοψοΐτη να περνά πάνω από το κέντρο της μηριαίας κεφαλής</a:t>
            </a:r>
            <a:r>
              <a:rPr lang="en-US" dirty="0" smtClean="0"/>
              <a:t>. </a:t>
            </a:r>
            <a:r>
              <a:rPr lang="el-GR" dirty="0" smtClean="0"/>
              <a:t> </a:t>
            </a:r>
            <a:endParaRPr lang="en-US" dirty="0" smtClean="0"/>
          </a:p>
          <a:p>
            <a:pPr>
              <a:buSzPct val="100000"/>
            </a:pPr>
            <a:r>
              <a:rPr lang="el-GR" dirty="0" smtClean="0"/>
              <a:t>Λόγω αυτής της τοποθέτησης, σε κάθε δυνατή ή βίαιη σύσπαση του λαγονοψοΐτη ελλοχεύει ο κίνδυνος υπεξάρθρωσης ή εξάρθρωσης της μηριαίας κεφαλής.</a:t>
            </a:r>
            <a:r>
              <a:rPr lang="en-US" dirty="0" smtClean="0"/>
              <a:t> </a:t>
            </a:r>
          </a:p>
          <a:p>
            <a:pPr>
              <a:buNone/>
            </a:pPr>
            <a:endParaRPr lang="el-GR" dirty="0"/>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32</a:t>
            </a:fld>
            <a:endParaRPr lang="el-GR" dirty="0"/>
          </a:p>
        </p:txBody>
      </p:sp>
      <p:pic>
        <p:nvPicPr>
          <p:cNvPr id="53250" name="Picture 2"/>
          <p:cNvPicPr>
            <a:picLocks noChangeAspect="1" noChangeArrowheads="1"/>
          </p:cNvPicPr>
          <p:nvPr/>
        </p:nvPicPr>
        <p:blipFill>
          <a:blip r:embed="rId3" cstate="print"/>
          <a:srcRect t="21951"/>
          <a:stretch>
            <a:fillRect/>
          </a:stretch>
        </p:blipFill>
        <p:spPr bwMode="auto">
          <a:xfrm>
            <a:off x="2483768" y="3703188"/>
            <a:ext cx="4176464" cy="2678140"/>
          </a:xfrm>
          <a:prstGeom prst="rect">
            <a:avLst/>
          </a:prstGeom>
          <a:ln w="38100" cap="sq" cmpd="thickThin">
            <a:solidFill>
              <a:srgbClr val="000000"/>
            </a:solidFill>
            <a:prstDash val="solid"/>
            <a:miter lim="800000"/>
          </a:ln>
          <a:effectLst>
            <a:innerShdw blurRad="76200">
              <a:srgbClr val="000000"/>
            </a:innerShdw>
          </a:effectLst>
        </p:spPr>
      </p:pic>
      <p:sp>
        <p:nvSpPr>
          <p:cNvPr id="5" name="Ορθογώνιο 4"/>
          <p:cNvSpPr/>
          <p:nvPr/>
        </p:nvSpPr>
        <p:spPr>
          <a:xfrm>
            <a:off x="4035795" y="6453336"/>
            <a:ext cx="1072409" cy="276999"/>
          </a:xfrm>
          <a:prstGeom prst="rect">
            <a:avLst/>
          </a:prstGeom>
        </p:spPr>
        <p:txBody>
          <a:bodyPr wrap="none">
            <a:spAutoFit/>
          </a:bodyPr>
          <a:lstStyle/>
          <a:p>
            <a:pPr lvl="0" eaLnBrk="0" hangingPunct="0">
              <a:spcBef>
                <a:spcPct val="30000"/>
              </a:spcBef>
            </a:pPr>
            <a:r>
              <a:rPr lang="el-GR" sz="1200" i="1" dirty="0">
                <a:solidFill>
                  <a:srgbClr val="808080"/>
                </a:solidFill>
                <a:latin typeface="Calibri" panose="020F0502020204030204" pitchFamily="34" charset="0"/>
                <a:sym typeface="Wingdings"/>
              </a:rPr>
              <a:t> </a:t>
            </a:r>
            <a:r>
              <a:rPr lang="en-US" sz="1200" i="1" dirty="0" smtClean="0">
                <a:solidFill>
                  <a:srgbClr val="808080"/>
                </a:solidFill>
                <a:latin typeface="Calibri" panose="020F0502020204030204" pitchFamily="34" charset="0"/>
                <a:sym typeface="Wingdings"/>
              </a:rPr>
              <a:t> </a:t>
            </a:r>
            <a:r>
              <a:rPr lang="en-US" sz="1200" dirty="0" smtClean="0">
                <a:solidFill>
                  <a:prstClr val="black"/>
                </a:solidFill>
                <a:latin typeface="Calibri"/>
                <a:hlinkClick r:id="rId4"/>
              </a:rPr>
              <a:t>gentili.net</a:t>
            </a:r>
            <a:endParaRPr lang="el-GR" sz="1200" dirty="0">
              <a:solidFill>
                <a:prstClr val="black"/>
              </a:solidFill>
              <a:latin typeface="Calibri"/>
            </a:endParaRPr>
          </a:p>
        </p:txBody>
      </p:sp>
    </p:spTree>
    <p:extLst>
      <p:ext uri="{BB962C8B-B14F-4D97-AF65-F5344CB8AC3E}">
        <p14:creationId xmlns:p14="http://schemas.microsoft.com/office/powerpoint/2010/main" val="14945341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l-GR" dirty="0" smtClean="0">
                <a:effectLst>
                  <a:outerShdw blurRad="38100" dist="38100" dir="2700000" algn="tl">
                    <a:srgbClr val="000000">
                      <a:alpha val="43137"/>
                    </a:srgbClr>
                  </a:outerShdw>
                </a:effectLst>
              </a:rPr>
              <a:t> </a:t>
            </a:r>
            <a:r>
              <a:rPr lang="el-GR" dirty="0" smtClean="0">
                <a:solidFill>
                  <a:schemeClr val="accent4">
                    <a:lumMod val="10000"/>
                  </a:schemeClr>
                </a:solidFill>
                <a:effectLst>
                  <a:outerShdw blurRad="38100" dist="38100" dir="2700000" algn="tl">
                    <a:srgbClr val="000000">
                      <a:alpha val="43137"/>
                    </a:srgbClr>
                  </a:outerShdw>
                </a:effectLst>
              </a:rPr>
              <a:t>Κοτυλιαία Πρόθεση </a:t>
            </a:r>
            <a:r>
              <a:rPr lang="el-GR" dirty="0" smtClean="0">
                <a:effectLst>
                  <a:outerShdw blurRad="38100" dist="38100" dir="2700000" algn="tl">
                    <a:srgbClr val="000000">
                      <a:alpha val="43137"/>
                    </a:srgbClr>
                  </a:outerShdw>
                </a:effectLst>
              </a:rPr>
              <a:t/>
            </a:r>
            <a:br>
              <a:rPr lang="el-GR" dirty="0" smtClean="0">
                <a:effectLst>
                  <a:outerShdw blurRad="38100" dist="38100" dir="2700000" algn="tl">
                    <a:srgbClr val="000000">
                      <a:alpha val="43137"/>
                    </a:srgbClr>
                  </a:outerShdw>
                </a:effectLst>
              </a:rPr>
            </a:br>
            <a:r>
              <a:rPr lang="el-GR" sz="3200" dirty="0" smtClean="0">
                <a:effectLst>
                  <a:outerShdw blurRad="38100" dist="38100" dir="2700000" algn="tl">
                    <a:srgbClr val="000000">
                      <a:alpha val="43137"/>
                    </a:srgbClr>
                  </a:outerShdw>
                </a:effectLst>
              </a:rPr>
              <a:t> Πρόσθια Κλίση (</a:t>
            </a:r>
            <a:r>
              <a:rPr lang="en-US" sz="3200" dirty="0" smtClean="0">
                <a:effectLst>
                  <a:outerShdw blurRad="38100" dist="38100" dir="2700000" algn="tl">
                    <a:srgbClr val="000000">
                      <a:alpha val="43137"/>
                    </a:srgbClr>
                  </a:outerShdw>
                </a:effectLst>
              </a:rPr>
              <a:t>anteversion</a:t>
            </a:r>
            <a:r>
              <a:rPr lang="el-GR" sz="3200" dirty="0" smtClean="0">
                <a:effectLst>
                  <a:outerShdw blurRad="38100" dist="38100" dir="2700000" algn="tl">
                    <a:srgbClr val="000000">
                      <a:alpha val="43137"/>
                    </a:srgbClr>
                  </a:outerShdw>
                </a:effectLst>
              </a:rPr>
              <a:t>) </a:t>
            </a:r>
            <a:endParaRPr lang="el-GR" sz="3200" b="1" baseline="-16000" dirty="0" smtClean="0">
              <a:solidFill>
                <a:srgbClr val="A50021"/>
              </a:solidFill>
              <a:effectLst>
                <a:outerShdw blurRad="38100" dist="38100" dir="2700000" algn="tl">
                  <a:srgbClr val="000000">
                    <a:alpha val="43137"/>
                  </a:srgbClr>
                </a:outerShdw>
              </a:effectLst>
            </a:endParaRPr>
          </a:p>
        </p:txBody>
      </p:sp>
      <p:sp>
        <p:nvSpPr>
          <p:cNvPr id="5" name="4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33</a:t>
            </a:fld>
            <a:endParaRPr lang="el-GR" dirty="0"/>
          </a:p>
        </p:txBody>
      </p:sp>
      <p:sp>
        <p:nvSpPr>
          <p:cNvPr id="9" name="5 - Θέση περιεχομένου"/>
          <p:cNvSpPr>
            <a:spLocks noGrp="1"/>
          </p:cNvSpPr>
          <p:nvPr>
            <p:ph idx="1"/>
          </p:nvPr>
        </p:nvSpPr>
        <p:spPr>
          <a:xfrm>
            <a:off x="216024" y="1340768"/>
            <a:ext cx="8892480" cy="2592288"/>
          </a:xfrm>
        </p:spPr>
        <p:txBody>
          <a:bodyPr/>
          <a:lstStyle/>
          <a:p>
            <a:pPr>
              <a:buSzPct val="100000"/>
            </a:pPr>
            <a:r>
              <a:rPr lang="el-GR" dirty="0" smtClean="0"/>
              <a:t>Το κυπέλιο της κοτύλης πρέπει να τοποθετηθεί με τη σωστή πρόσθια κλίση (</a:t>
            </a:r>
            <a:r>
              <a:rPr lang="en-US" dirty="0" smtClean="0">
                <a:solidFill>
                  <a:srgbClr val="000000"/>
                </a:solidFill>
              </a:rPr>
              <a:t>anteversion</a:t>
            </a:r>
            <a:r>
              <a:rPr lang="el-GR" dirty="0" smtClean="0">
                <a:solidFill>
                  <a:srgbClr val="000000"/>
                </a:solidFill>
              </a:rPr>
              <a:t>).</a:t>
            </a:r>
            <a:endParaRPr lang="el-GR" dirty="0" smtClean="0"/>
          </a:p>
          <a:p>
            <a:pPr>
              <a:buSzPct val="100000"/>
            </a:pPr>
            <a:r>
              <a:rPr lang="el-GR" dirty="0" smtClean="0"/>
              <a:t>Η πρόσθια κλίση της κοτυλιαίας πρόθεσης πρέπει να κυμαίνεται μεταξύ 20°-30°. </a:t>
            </a:r>
          </a:p>
          <a:p>
            <a:pPr>
              <a:buSzPct val="100000"/>
            </a:pPr>
            <a:r>
              <a:rPr lang="el-GR" dirty="0" smtClean="0"/>
              <a:t>Η υπερβολική πρόσθια κλίση μπορεί να προκαλέσει πρόσθια εξάρθρωση της μηριαίας κεφαλής, ενώ η οπίσθια κλίση (</a:t>
            </a:r>
            <a:r>
              <a:rPr lang="en-US" dirty="0" smtClean="0">
                <a:solidFill>
                  <a:srgbClr val="000000"/>
                </a:solidFill>
              </a:rPr>
              <a:t>retroversion</a:t>
            </a:r>
            <a:r>
              <a:rPr lang="el-GR" dirty="0" smtClean="0">
                <a:solidFill>
                  <a:srgbClr val="000000"/>
                </a:solidFill>
              </a:rPr>
              <a:t>) της κοτυλιαίας πρόθεσης </a:t>
            </a:r>
            <a:r>
              <a:rPr lang="el-GR" dirty="0" smtClean="0"/>
              <a:t>μπορεί να προκαλέσει οπίσθια εξάρθρωση.</a:t>
            </a:r>
          </a:p>
          <a:p>
            <a:pPr>
              <a:buNone/>
            </a:pPr>
            <a:endParaRPr lang="el-GR" dirty="0" smtClean="0"/>
          </a:p>
        </p:txBody>
      </p:sp>
      <p:pic>
        <p:nvPicPr>
          <p:cNvPr id="3074" name="Picture 2"/>
          <p:cNvPicPr>
            <a:picLocks noChangeAspect="1" noChangeArrowheads="1"/>
          </p:cNvPicPr>
          <p:nvPr/>
        </p:nvPicPr>
        <p:blipFill>
          <a:blip r:embed="rId3" cstate="print"/>
          <a:srcRect b="41691"/>
          <a:stretch>
            <a:fillRect/>
          </a:stretch>
        </p:blipFill>
        <p:spPr bwMode="auto">
          <a:xfrm>
            <a:off x="2013527" y="4109660"/>
            <a:ext cx="5256584" cy="2271668"/>
          </a:xfrm>
          <a:prstGeom prst="rect">
            <a:avLst/>
          </a:prstGeom>
          <a:ln w="38100" cap="sq" cmpd="thickThin">
            <a:solidFill>
              <a:srgbClr val="000000"/>
            </a:solidFill>
            <a:prstDash val="solid"/>
            <a:miter lim="800000"/>
          </a:ln>
          <a:effectLst>
            <a:innerShdw blurRad="76200">
              <a:srgbClr val="000000"/>
            </a:innerShdw>
          </a:effectLst>
        </p:spPr>
      </p:pic>
      <p:sp>
        <p:nvSpPr>
          <p:cNvPr id="2" name="Ορθογώνιο 1"/>
          <p:cNvSpPr/>
          <p:nvPr/>
        </p:nvSpPr>
        <p:spPr>
          <a:xfrm>
            <a:off x="2372797" y="6464369"/>
            <a:ext cx="4538043" cy="276999"/>
          </a:xfrm>
          <a:prstGeom prst="rect">
            <a:avLst/>
          </a:prstGeom>
        </p:spPr>
        <p:txBody>
          <a:bodyPr wrap="square">
            <a:spAutoFit/>
          </a:bodyPr>
          <a:lstStyle/>
          <a:p>
            <a:pPr algn="ctr"/>
            <a:r>
              <a:rPr lang="el-GR" sz="1200" i="1" dirty="0" smtClean="0">
                <a:solidFill>
                  <a:schemeClr val="accent4">
                    <a:lumMod val="50000"/>
                  </a:schemeClr>
                </a:solidFill>
                <a:latin typeface="Calibri" panose="020F0502020204030204" pitchFamily="34" charset="0"/>
                <a:sym typeface="Wingdings"/>
              </a:rPr>
              <a:t></a:t>
            </a:r>
            <a:r>
              <a:rPr lang="en-US" sz="1200" i="1" dirty="0" smtClean="0">
                <a:solidFill>
                  <a:schemeClr val="accent4">
                    <a:lumMod val="50000"/>
                  </a:schemeClr>
                </a:solidFill>
                <a:latin typeface="Calibri" panose="020F0502020204030204" pitchFamily="34" charset="0"/>
                <a:sym typeface="Wingdings"/>
              </a:rPr>
              <a:t> </a:t>
            </a:r>
            <a:r>
              <a:rPr lang="en-US" sz="1200" dirty="0" smtClean="0">
                <a:solidFill>
                  <a:schemeClr val="accent4">
                    <a:lumMod val="50000"/>
                  </a:schemeClr>
                </a:solidFill>
                <a:latin typeface="Calibri" panose="020F0502020204030204" pitchFamily="34" charset="0"/>
                <a:hlinkClick r:id="rId4"/>
              </a:rPr>
              <a:t>Arthroplasty</a:t>
            </a:r>
            <a:r>
              <a:rPr lang="en-US" sz="1200" dirty="0" smtClean="0">
                <a:solidFill>
                  <a:schemeClr val="accent4">
                    <a:lumMod val="50000"/>
                  </a:schemeClr>
                </a:solidFill>
                <a:latin typeface="Calibri" panose="020F0502020204030204" pitchFamily="34" charset="0"/>
              </a:rPr>
              <a:t>, Copyright by AO Foundation, Switzerland</a:t>
            </a:r>
            <a:endParaRPr lang="el-GR" sz="1200" dirty="0">
              <a:solidFill>
                <a:schemeClr val="accent4">
                  <a:lumMod val="50000"/>
                </a:schemeClr>
              </a:solidFill>
              <a:latin typeface="Calibri" panose="020F0502020204030204" pitchFamily="34" charset="0"/>
            </a:endParaRPr>
          </a:p>
        </p:txBody>
      </p:sp>
    </p:spTree>
    <p:extLst>
      <p:ext uri="{BB962C8B-B14F-4D97-AF65-F5344CB8AC3E}">
        <p14:creationId xmlns:p14="http://schemas.microsoft.com/office/powerpoint/2010/main" val="23062993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l-GR" dirty="0" smtClean="0">
                <a:solidFill>
                  <a:schemeClr val="accent4">
                    <a:lumMod val="10000"/>
                  </a:schemeClr>
                </a:solidFill>
                <a:effectLst>
                  <a:outerShdw blurRad="38100" dist="38100" dir="2700000" algn="tl">
                    <a:srgbClr val="000000">
                      <a:alpha val="43137"/>
                    </a:srgbClr>
                  </a:outerShdw>
                </a:effectLst>
              </a:rPr>
              <a:t>Κοτυλιαία Πρόθεση</a:t>
            </a:r>
            <a:r>
              <a:rPr lang="el-GR" dirty="0" smtClean="0">
                <a:effectLst>
                  <a:outerShdw blurRad="38100" dist="38100" dir="2700000" algn="tl">
                    <a:srgbClr val="000000">
                      <a:alpha val="43137"/>
                    </a:srgbClr>
                  </a:outerShdw>
                </a:effectLst>
              </a:rPr>
              <a:t/>
            </a:r>
            <a:br>
              <a:rPr lang="el-GR" dirty="0" smtClean="0">
                <a:effectLst>
                  <a:outerShdw blurRad="38100" dist="38100" dir="2700000" algn="tl">
                    <a:srgbClr val="000000">
                      <a:alpha val="43137"/>
                    </a:srgbClr>
                  </a:outerShdw>
                </a:effectLst>
              </a:rPr>
            </a:br>
            <a:r>
              <a:rPr lang="el-GR" sz="3200" dirty="0" smtClean="0">
                <a:effectLst>
                  <a:outerShdw blurRad="38100" dist="38100" dir="2700000" algn="tl">
                    <a:srgbClr val="000000">
                      <a:alpha val="43137"/>
                    </a:srgbClr>
                  </a:outerShdw>
                </a:effectLst>
              </a:rPr>
              <a:t>Γωνία Θ </a:t>
            </a:r>
            <a:r>
              <a:rPr lang="en-US" sz="3200" dirty="0" smtClean="0">
                <a:effectLst>
                  <a:outerShdw blurRad="38100" dist="38100" dir="2700000" algn="tl">
                    <a:srgbClr val="000000">
                      <a:alpha val="43137"/>
                    </a:srgbClr>
                  </a:outerShdw>
                </a:effectLst>
              </a:rPr>
              <a:t>(Theta angle)</a:t>
            </a:r>
            <a:r>
              <a:rPr lang="el-GR" sz="3200" baseline="-16000" dirty="0" smtClean="0">
                <a:effectLst>
                  <a:outerShdw blurRad="38100" dist="38100" dir="2700000" algn="tl">
                    <a:srgbClr val="000000">
                      <a:alpha val="43137"/>
                    </a:srgbClr>
                  </a:outerShdw>
                </a:effectLst>
              </a:rPr>
              <a:t> [1/2]</a:t>
            </a:r>
            <a:endParaRPr lang="el-GR" sz="3200" b="1" baseline="-16000" dirty="0" smtClean="0">
              <a:effectLst>
                <a:outerShdw blurRad="38100" dist="38100" dir="2700000" algn="tl">
                  <a:srgbClr val="000000">
                    <a:alpha val="43137"/>
                  </a:srgbClr>
                </a:outerShdw>
              </a:effectLst>
            </a:endParaRPr>
          </a:p>
        </p:txBody>
      </p:sp>
      <p:sp>
        <p:nvSpPr>
          <p:cNvPr id="5" name="4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34</a:t>
            </a:fld>
            <a:endParaRPr lang="el-GR" dirty="0"/>
          </a:p>
        </p:txBody>
      </p:sp>
      <p:sp>
        <p:nvSpPr>
          <p:cNvPr id="6" name="5 - Θέση περιεχομένου"/>
          <p:cNvSpPr>
            <a:spLocks noGrp="1"/>
          </p:cNvSpPr>
          <p:nvPr>
            <p:ph idx="1"/>
          </p:nvPr>
        </p:nvSpPr>
        <p:spPr>
          <a:xfrm>
            <a:off x="395536" y="1412776"/>
            <a:ext cx="8568952" cy="3384376"/>
          </a:xfrm>
        </p:spPr>
        <p:txBody>
          <a:bodyPr/>
          <a:lstStyle/>
          <a:p>
            <a:r>
              <a:rPr lang="el-GR" sz="2400" dirty="0" smtClean="0"/>
              <a:t>Επίσης, το κυπέλιο της κοτύλης πρέπει να τοποθετηθεί με την σωστή στεφανιαία κλίση [</a:t>
            </a:r>
            <a:r>
              <a:rPr lang="en-US" sz="2400" dirty="0" smtClean="0">
                <a:solidFill>
                  <a:srgbClr val="000000"/>
                </a:solidFill>
              </a:rPr>
              <a:t>coronal tilt (theta angle)</a:t>
            </a:r>
            <a:r>
              <a:rPr lang="el-GR" sz="2400" dirty="0" smtClean="0">
                <a:solidFill>
                  <a:srgbClr val="000000"/>
                </a:solidFill>
              </a:rPr>
              <a:t>].</a:t>
            </a:r>
            <a:endParaRPr lang="el-GR" sz="2400" dirty="0" smtClean="0"/>
          </a:p>
          <a:p>
            <a:r>
              <a:rPr lang="el-GR" sz="2400" dirty="0" smtClean="0"/>
              <a:t>Η γωνία θ, ή όπως αλλιώς λέγεται η στεφανιαία κλίση </a:t>
            </a:r>
            <a:r>
              <a:rPr lang="en-US" sz="2400" dirty="0" smtClean="0"/>
              <a:t>(coronal tilt)</a:t>
            </a:r>
            <a:r>
              <a:rPr lang="el-GR" sz="2400" dirty="0" smtClean="0"/>
              <a:t>, περιγράφει το εύρος τροχιάς της απαγωγής του μηριαίου που επιτρέπει η κοτυλιαία πρόθεση ή την κάθετη ευθυγράμμιση της κοτυλιαίας πρόθεσης.</a:t>
            </a:r>
          </a:p>
          <a:p>
            <a:r>
              <a:rPr lang="el-GR" sz="2400" dirty="0" smtClean="0"/>
              <a:t>Φυσιολογική γωνία θ: 40</a:t>
            </a:r>
            <a:r>
              <a:rPr lang="el-GR" sz="2400" baseline="30000" dirty="0" smtClean="0"/>
              <a:t>ο</a:t>
            </a:r>
            <a:r>
              <a:rPr lang="el-GR" sz="2400" dirty="0" smtClean="0"/>
              <a:t> </a:t>
            </a:r>
            <a:r>
              <a:rPr lang="el-GR" sz="2400" b="1" dirty="0" smtClean="0">
                <a:cs typeface="Times New Roman"/>
              </a:rPr>
              <a:t>±</a:t>
            </a:r>
            <a:r>
              <a:rPr lang="el-GR" sz="2400" dirty="0" smtClean="0"/>
              <a:t>10</a:t>
            </a:r>
            <a:r>
              <a:rPr lang="el-GR" sz="2400" baseline="30000" dirty="0" smtClean="0"/>
              <a:t>ο</a:t>
            </a:r>
            <a:r>
              <a:rPr lang="en-US" sz="2400" dirty="0" smtClean="0"/>
              <a:t>.</a:t>
            </a:r>
            <a:endParaRPr lang="el-GR" sz="2400" dirty="0" smtClean="0"/>
          </a:p>
          <a:p>
            <a:pPr>
              <a:buNone/>
            </a:pPr>
            <a:endParaRPr lang="el-GR" sz="2400" baseline="30000" dirty="0" smtClean="0"/>
          </a:p>
          <a:p>
            <a:endParaRPr lang="el-GR" sz="2400" dirty="0"/>
          </a:p>
        </p:txBody>
      </p:sp>
      <p:pic>
        <p:nvPicPr>
          <p:cNvPr id="7" name="Picture 2"/>
          <p:cNvPicPr>
            <a:picLocks noChangeAspect="1" noChangeArrowheads="1"/>
          </p:cNvPicPr>
          <p:nvPr/>
        </p:nvPicPr>
        <p:blipFill>
          <a:blip r:embed="rId3" cstate="print"/>
          <a:srcRect/>
          <a:stretch>
            <a:fillRect/>
          </a:stretch>
        </p:blipFill>
        <p:spPr bwMode="auto">
          <a:xfrm>
            <a:off x="3203848" y="4293096"/>
            <a:ext cx="3028652" cy="2182006"/>
          </a:xfrm>
          <a:prstGeom prst="rect">
            <a:avLst/>
          </a:prstGeom>
          <a:ln w="38100" cap="sq" cmpd="thickThin">
            <a:solidFill>
              <a:srgbClr val="000000"/>
            </a:solidFill>
            <a:prstDash val="solid"/>
            <a:miter lim="800000"/>
          </a:ln>
          <a:effectLst>
            <a:innerShdw blurRad="76200">
              <a:srgbClr val="000000"/>
            </a:innerShdw>
          </a:effectLst>
        </p:spPr>
      </p:pic>
      <p:sp>
        <p:nvSpPr>
          <p:cNvPr id="2" name="Ορθογώνιο 1"/>
          <p:cNvSpPr/>
          <p:nvPr/>
        </p:nvSpPr>
        <p:spPr>
          <a:xfrm>
            <a:off x="4196370" y="6536377"/>
            <a:ext cx="1043608" cy="276999"/>
          </a:xfrm>
          <a:prstGeom prst="rect">
            <a:avLst/>
          </a:prstGeom>
        </p:spPr>
        <p:txBody>
          <a:bodyPr wrap="square">
            <a:spAutoFit/>
          </a:bodyPr>
          <a:lstStyle/>
          <a:p>
            <a:pPr lvl="0" eaLnBrk="0" hangingPunct="0">
              <a:spcBef>
                <a:spcPct val="30000"/>
              </a:spcBef>
            </a:pPr>
            <a:r>
              <a:rPr lang="el-GR" sz="1200" i="1" dirty="0">
                <a:solidFill>
                  <a:schemeClr val="accent4">
                    <a:lumMod val="50000"/>
                  </a:schemeClr>
                </a:solidFill>
                <a:latin typeface="Calibri" panose="020F0502020204030204" pitchFamily="34" charset="0"/>
                <a:sym typeface="Wingdings"/>
              </a:rPr>
              <a:t> </a:t>
            </a:r>
            <a:r>
              <a:rPr lang="en-US" sz="1200" i="1" dirty="0" smtClean="0">
                <a:solidFill>
                  <a:schemeClr val="accent4">
                    <a:lumMod val="50000"/>
                  </a:schemeClr>
                </a:solidFill>
                <a:latin typeface="Calibri" panose="020F0502020204030204" pitchFamily="34" charset="0"/>
                <a:sym typeface="Wingdings"/>
              </a:rPr>
              <a:t> </a:t>
            </a:r>
            <a:r>
              <a:rPr lang="en-US" sz="1200" dirty="0" smtClean="0">
                <a:solidFill>
                  <a:prstClr val="black"/>
                </a:solidFill>
                <a:latin typeface="Calibri"/>
                <a:hlinkClick r:id="rId4"/>
              </a:rPr>
              <a:t>jbjs.org</a:t>
            </a:r>
            <a:endParaRPr lang="el-GR" sz="1200" dirty="0">
              <a:solidFill>
                <a:prstClr val="black"/>
              </a:solidFill>
              <a:latin typeface="Calibri"/>
            </a:endParaRPr>
          </a:p>
        </p:txBody>
      </p:sp>
    </p:spTree>
    <p:extLst>
      <p:ext uri="{BB962C8B-B14F-4D97-AF65-F5344CB8AC3E}">
        <p14:creationId xmlns:p14="http://schemas.microsoft.com/office/powerpoint/2010/main" val="10073372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l-GR" dirty="0" smtClean="0">
                <a:solidFill>
                  <a:schemeClr val="accent4">
                    <a:lumMod val="10000"/>
                  </a:schemeClr>
                </a:solidFill>
                <a:effectLst>
                  <a:outerShdw blurRad="38100" dist="38100" dir="2700000" algn="tl">
                    <a:srgbClr val="000000">
                      <a:alpha val="43137"/>
                    </a:srgbClr>
                  </a:outerShdw>
                </a:effectLst>
              </a:rPr>
              <a:t>Κοτυλιαία Πρόθεση</a:t>
            </a:r>
            <a:r>
              <a:rPr lang="el-GR" dirty="0" smtClean="0">
                <a:effectLst>
                  <a:outerShdw blurRad="38100" dist="38100" dir="2700000" algn="tl">
                    <a:srgbClr val="000000">
                      <a:alpha val="43137"/>
                    </a:srgbClr>
                  </a:outerShdw>
                </a:effectLst>
              </a:rPr>
              <a:t/>
            </a:r>
            <a:br>
              <a:rPr lang="el-GR" dirty="0" smtClean="0">
                <a:effectLst>
                  <a:outerShdw blurRad="38100" dist="38100" dir="2700000" algn="tl">
                    <a:srgbClr val="000000">
                      <a:alpha val="43137"/>
                    </a:srgbClr>
                  </a:outerShdw>
                </a:effectLst>
              </a:rPr>
            </a:br>
            <a:r>
              <a:rPr lang="el-GR" dirty="0" smtClean="0">
                <a:effectLst>
                  <a:outerShdw blurRad="38100" dist="38100" dir="2700000" algn="tl">
                    <a:srgbClr val="000000">
                      <a:alpha val="43137"/>
                    </a:srgbClr>
                  </a:outerShdw>
                </a:effectLst>
              </a:rPr>
              <a:t>Γωνία Θ </a:t>
            </a:r>
            <a:r>
              <a:rPr lang="en-US" dirty="0" smtClean="0">
                <a:effectLst>
                  <a:outerShdw blurRad="38100" dist="38100" dir="2700000" algn="tl">
                    <a:srgbClr val="000000">
                      <a:alpha val="43137"/>
                    </a:srgbClr>
                  </a:outerShdw>
                </a:effectLst>
              </a:rPr>
              <a:t>(Theta angle)</a:t>
            </a:r>
            <a:r>
              <a:rPr lang="el-GR" dirty="0" smtClean="0">
                <a:effectLst>
                  <a:outerShdw blurRad="38100" dist="38100" dir="2700000" algn="tl">
                    <a:srgbClr val="000000">
                      <a:alpha val="43137"/>
                    </a:srgbClr>
                  </a:outerShdw>
                </a:effectLst>
              </a:rPr>
              <a:t> </a:t>
            </a:r>
            <a:r>
              <a:rPr lang="el-GR" sz="3200" b="1" baseline="-16000" dirty="0" smtClean="0">
                <a:solidFill>
                  <a:srgbClr val="A50021"/>
                </a:solidFill>
                <a:effectLst>
                  <a:outerShdw blurRad="38100" dist="38100" dir="2700000" algn="tl">
                    <a:srgbClr val="000000">
                      <a:alpha val="43137"/>
                    </a:srgbClr>
                  </a:outerShdw>
                </a:effectLst>
                <a:latin typeface="Arial Narrow" panose="020B0606020202030204" pitchFamily="34" charset="0"/>
              </a:rPr>
              <a:t>[</a:t>
            </a:r>
            <a:r>
              <a:rPr lang="el-GR" sz="3200" baseline="-16000" dirty="0" smtClean="0">
                <a:effectLst>
                  <a:outerShdw blurRad="38100" dist="38100" dir="2700000" algn="tl">
                    <a:srgbClr val="000000">
                      <a:alpha val="43137"/>
                    </a:srgbClr>
                  </a:outerShdw>
                </a:effectLst>
              </a:rPr>
              <a:t>2</a:t>
            </a:r>
            <a:r>
              <a:rPr lang="el-GR" sz="3200" b="1" baseline="-16000" dirty="0" smtClean="0">
                <a:solidFill>
                  <a:srgbClr val="A50021"/>
                </a:solidFill>
                <a:effectLst>
                  <a:outerShdw blurRad="38100" dist="38100" dir="2700000" algn="tl">
                    <a:srgbClr val="000000">
                      <a:alpha val="43137"/>
                    </a:srgbClr>
                  </a:outerShdw>
                </a:effectLst>
                <a:latin typeface="Arial Narrow" panose="020B0606020202030204" pitchFamily="34" charset="0"/>
              </a:rPr>
              <a:t>/2]</a:t>
            </a:r>
          </a:p>
        </p:txBody>
      </p:sp>
      <p:sp>
        <p:nvSpPr>
          <p:cNvPr id="5" name="4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35</a:t>
            </a:fld>
            <a:endParaRPr lang="el-GR" dirty="0"/>
          </a:p>
        </p:txBody>
      </p:sp>
      <p:sp>
        <p:nvSpPr>
          <p:cNvPr id="6" name="5 - Θέση περιεχομένου"/>
          <p:cNvSpPr>
            <a:spLocks noGrp="1"/>
          </p:cNvSpPr>
          <p:nvPr>
            <p:ph idx="1"/>
          </p:nvPr>
        </p:nvSpPr>
        <p:spPr>
          <a:xfrm>
            <a:off x="144016" y="1340768"/>
            <a:ext cx="8748464" cy="2880320"/>
          </a:xfrm>
        </p:spPr>
        <p:txBody>
          <a:bodyPr/>
          <a:lstStyle/>
          <a:p>
            <a:pPr>
              <a:buSzPct val="100000"/>
            </a:pPr>
            <a:r>
              <a:rPr lang="el-GR" dirty="0" smtClean="0">
                <a:solidFill>
                  <a:srgbClr val="000000"/>
                </a:solidFill>
              </a:rPr>
              <a:t>Η κοτυλιαία πρόθεση πρέπει να τοποθετείται με </a:t>
            </a:r>
            <a:r>
              <a:rPr lang="el-GR" dirty="0" smtClean="0"/>
              <a:t>στεφανιαία κλίση </a:t>
            </a:r>
            <a:r>
              <a:rPr lang="en-US" dirty="0" smtClean="0">
                <a:solidFill>
                  <a:srgbClr val="000000"/>
                </a:solidFill>
              </a:rPr>
              <a:t>35°- 45°</a:t>
            </a:r>
            <a:r>
              <a:rPr lang="el-GR" dirty="0" smtClean="0">
                <a:solidFill>
                  <a:srgbClr val="000000"/>
                </a:solidFill>
              </a:rPr>
              <a:t>.</a:t>
            </a:r>
            <a:endParaRPr lang="el-GR" dirty="0" smtClean="0"/>
          </a:p>
          <a:p>
            <a:pPr marL="623888" lvl="2" indent="-263525">
              <a:buFont typeface="Wingdings" pitchFamily="2" charset="2"/>
              <a:buChar char="§"/>
            </a:pPr>
            <a:r>
              <a:rPr lang="el-GR" dirty="0" smtClean="0"/>
              <a:t>Περισσότερο κάθετη τοποθέτηση του κυπελίου (μεγαλύτερη γωνία θ) μπορεί να οδηγήσει σε οπίσθια-άνω εξάρθρωση</a:t>
            </a:r>
            <a:r>
              <a:rPr lang="en-US" dirty="0" smtClean="0">
                <a:solidFill>
                  <a:srgbClr val="000000"/>
                </a:solidFill>
              </a:rPr>
              <a:t> </a:t>
            </a:r>
            <a:r>
              <a:rPr lang="el-GR" dirty="0" smtClean="0">
                <a:solidFill>
                  <a:srgbClr val="000000"/>
                </a:solidFill>
              </a:rPr>
              <a:t>(</a:t>
            </a:r>
            <a:r>
              <a:rPr lang="en-US" dirty="0" smtClean="0">
                <a:solidFill>
                  <a:srgbClr val="000000"/>
                </a:solidFill>
              </a:rPr>
              <a:t>posterior superior dislocation</a:t>
            </a:r>
            <a:r>
              <a:rPr lang="el-GR" dirty="0" smtClean="0">
                <a:solidFill>
                  <a:srgbClr val="000000"/>
                </a:solidFill>
              </a:rPr>
              <a:t>) της μηριαίας πρόθεσης.</a:t>
            </a:r>
            <a:endParaRPr lang="el-GR" dirty="0" smtClean="0"/>
          </a:p>
          <a:p>
            <a:pPr marL="623888" indent="-263525">
              <a:buFont typeface="Wingdings" pitchFamily="2" charset="2"/>
              <a:buChar char="§"/>
            </a:pPr>
            <a:r>
              <a:rPr lang="el-GR" dirty="0" smtClean="0"/>
              <a:t>Περισσότερο οριζόντια τοποθέτηση κυπελίου (μικρότερη γωνία θ) μπορεί να οδηγήσει σε περιορισμένη τροχιά απαγωγής του ισχίου ή σε εξάρθρωση</a:t>
            </a:r>
            <a:r>
              <a:rPr lang="en-US" dirty="0" smtClean="0">
                <a:solidFill>
                  <a:srgbClr val="000000"/>
                </a:solidFill>
              </a:rPr>
              <a:t> </a:t>
            </a:r>
            <a:r>
              <a:rPr lang="el-GR" dirty="0" smtClean="0">
                <a:solidFill>
                  <a:srgbClr val="000000"/>
                </a:solidFill>
              </a:rPr>
              <a:t>(</a:t>
            </a:r>
            <a:r>
              <a:rPr lang="en-US" dirty="0" smtClean="0">
                <a:solidFill>
                  <a:srgbClr val="000000"/>
                </a:solidFill>
              </a:rPr>
              <a:t>inferior dislocation</a:t>
            </a:r>
            <a:r>
              <a:rPr lang="el-GR" dirty="0" smtClean="0">
                <a:solidFill>
                  <a:srgbClr val="000000"/>
                </a:solidFill>
              </a:rPr>
              <a:t>) της μηριαίας πρόθεσης</a:t>
            </a:r>
            <a:r>
              <a:rPr lang="el-GR" dirty="0" smtClean="0"/>
              <a:t>.</a:t>
            </a:r>
          </a:p>
          <a:p>
            <a:endParaRPr lang="el-GR" dirty="0"/>
          </a:p>
        </p:txBody>
      </p:sp>
      <p:pic>
        <p:nvPicPr>
          <p:cNvPr id="2050" name="Picture 2"/>
          <p:cNvPicPr>
            <a:picLocks noChangeAspect="1" noChangeArrowheads="1"/>
          </p:cNvPicPr>
          <p:nvPr/>
        </p:nvPicPr>
        <p:blipFill>
          <a:blip r:embed="rId3" cstate="print"/>
          <a:srcRect/>
          <a:stretch>
            <a:fillRect/>
          </a:stretch>
        </p:blipFill>
        <p:spPr bwMode="auto">
          <a:xfrm>
            <a:off x="3196006" y="4293096"/>
            <a:ext cx="3028652" cy="2182006"/>
          </a:xfrm>
          <a:prstGeom prst="rect">
            <a:avLst/>
          </a:prstGeom>
          <a:ln w="38100" cap="sq" cmpd="thickThin">
            <a:solidFill>
              <a:srgbClr val="000000"/>
            </a:solidFill>
            <a:prstDash val="solid"/>
            <a:miter lim="800000"/>
          </a:ln>
          <a:effectLst>
            <a:innerShdw blurRad="76200">
              <a:srgbClr val="000000"/>
            </a:innerShdw>
          </a:effectLst>
        </p:spPr>
      </p:pic>
      <p:sp>
        <p:nvSpPr>
          <p:cNvPr id="2" name="Ορθογώνιο 1"/>
          <p:cNvSpPr/>
          <p:nvPr/>
        </p:nvSpPr>
        <p:spPr>
          <a:xfrm>
            <a:off x="4173608" y="6525344"/>
            <a:ext cx="1073448" cy="276999"/>
          </a:xfrm>
          <a:prstGeom prst="rect">
            <a:avLst/>
          </a:prstGeom>
        </p:spPr>
        <p:txBody>
          <a:bodyPr wrap="square">
            <a:spAutoFit/>
          </a:bodyPr>
          <a:lstStyle/>
          <a:p>
            <a:pPr lvl="0" eaLnBrk="0" hangingPunct="0">
              <a:spcBef>
                <a:spcPct val="30000"/>
              </a:spcBef>
            </a:pPr>
            <a:r>
              <a:rPr lang="el-GR" sz="1200" i="1" dirty="0" smtClean="0">
                <a:solidFill>
                  <a:schemeClr val="accent4">
                    <a:lumMod val="50000"/>
                  </a:schemeClr>
                </a:solidFill>
                <a:latin typeface="Calibri" panose="020F0502020204030204" pitchFamily="34" charset="0"/>
                <a:sym typeface="Wingdings"/>
              </a:rPr>
              <a:t></a:t>
            </a:r>
            <a:r>
              <a:rPr lang="en-US" sz="1200" i="1" dirty="0" smtClean="0">
                <a:solidFill>
                  <a:schemeClr val="accent4">
                    <a:lumMod val="50000"/>
                  </a:schemeClr>
                </a:solidFill>
                <a:latin typeface="Calibri" panose="020F0502020204030204" pitchFamily="34" charset="0"/>
                <a:sym typeface="Wingdings"/>
              </a:rPr>
              <a:t> </a:t>
            </a:r>
            <a:r>
              <a:rPr lang="el-GR" sz="1200" i="1" dirty="0" smtClean="0">
                <a:solidFill>
                  <a:schemeClr val="accent4">
                    <a:lumMod val="50000"/>
                  </a:schemeClr>
                </a:solidFill>
                <a:latin typeface="Calibri" panose="020F0502020204030204" pitchFamily="34" charset="0"/>
                <a:sym typeface="Wingdings"/>
              </a:rPr>
              <a:t> </a:t>
            </a:r>
            <a:r>
              <a:rPr lang="en-US" sz="1200" dirty="0" smtClean="0">
                <a:solidFill>
                  <a:prstClr val="black"/>
                </a:solidFill>
                <a:latin typeface="Calibri"/>
                <a:hlinkClick r:id="rId4"/>
              </a:rPr>
              <a:t>jbjs.org</a:t>
            </a:r>
            <a:endParaRPr lang="el-GR" sz="1200" dirty="0">
              <a:solidFill>
                <a:prstClr val="black"/>
              </a:solidFill>
              <a:latin typeface="Calibri"/>
            </a:endParaRPr>
          </a:p>
        </p:txBody>
      </p:sp>
    </p:spTree>
    <p:extLst>
      <p:ext uri="{BB962C8B-B14F-4D97-AF65-F5344CB8AC3E}">
        <p14:creationId xmlns:p14="http://schemas.microsoft.com/office/powerpoint/2010/main" val="9607137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effectLst>
                  <a:outerShdw blurRad="38100" dist="38100" dir="2700000" algn="tl">
                    <a:srgbClr val="000000">
                      <a:alpha val="43137"/>
                    </a:srgbClr>
                  </a:outerShdw>
                </a:effectLst>
              </a:rPr>
              <a:t>Προσανατολισμός του Μηριαίου Στυλεού</a:t>
            </a:r>
            <a:endParaRPr lang="el-GR" dirty="0">
              <a:effectLst>
                <a:outerShdw blurRad="38100" dist="38100" dir="2700000" algn="tl">
                  <a:srgbClr val="000000">
                    <a:alpha val="43137"/>
                  </a:srgbClr>
                </a:outerShdw>
              </a:effectLst>
            </a:endParaRPr>
          </a:p>
        </p:txBody>
      </p:sp>
      <p:sp>
        <p:nvSpPr>
          <p:cNvPr id="5" name="4 - Θέση περιεχομένου"/>
          <p:cNvSpPr>
            <a:spLocks noGrp="1"/>
          </p:cNvSpPr>
          <p:nvPr>
            <p:ph idx="1"/>
          </p:nvPr>
        </p:nvSpPr>
        <p:spPr>
          <a:xfrm>
            <a:off x="457200" y="1210553"/>
            <a:ext cx="8229600" cy="4679032"/>
          </a:xfrm>
          <a:prstGeom prst="rect">
            <a:avLst/>
          </a:prstGeom>
        </p:spPr>
        <p:txBody>
          <a:bodyPr wrap="square">
            <a:spAutoFit/>
          </a:bodyPr>
          <a:lstStyle/>
          <a:p>
            <a:pPr>
              <a:buSzPct val="100000"/>
            </a:pPr>
            <a:r>
              <a:rPr lang="el-GR" dirty="0" smtClean="0"/>
              <a:t>Ο μηριαίος στυλεός πρέπει να τοποθετηθεί με πρόσθια κλίση (</a:t>
            </a:r>
            <a:r>
              <a:rPr lang="en-US" dirty="0" smtClean="0"/>
              <a:t>anteversion</a:t>
            </a:r>
            <a:r>
              <a:rPr lang="el-GR" dirty="0" smtClean="0"/>
              <a:t>)</a:t>
            </a:r>
            <a:r>
              <a:rPr lang="en-US" dirty="0" smtClean="0"/>
              <a:t> 10°- 15°</a:t>
            </a:r>
            <a:r>
              <a:rPr lang="el-GR" dirty="0" smtClean="0"/>
              <a:t>, όπως είναι η </a:t>
            </a:r>
            <a:r>
              <a:rPr lang="el-GR" dirty="0" smtClean="0">
                <a:solidFill>
                  <a:srgbClr val="000000"/>
                </a:solidFill>
              </a:rPr>
              <a:t>φυσιολογική </a:t>
            </a:r>
            <a:r>
              <a:rPr lang="el-GR" altLang="el-GR" dirty="0" smtClean="0">
                <a:solidFill>
                  <a:srgbClr val="000000"/>
                </a:solidFill>
              </a:rPr>
              <a:t>γωνία συστροφής μεταξύ του άξονα του αυχένα του μηριαίου και του εγκάρσιου άξονα των μηριαίων κονδύλων</a:t>
            </a:r>
            <a:r>
              <a:rPr lang="el-GR" dirty="0" smtClean="0">
                <a:solidFill>
                  <a:srgbClr val="000000"/>
                </a:solidFill>
              </a:rPr>
              <a:t>.</a:t>
            </a:r>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36</a:t>
            </a:fld>
            <a:endParaRPr lang="el-GR" dirty="0"/>
          </a:p>
        </p:txBody>
      </p:sp>
      <p:pic>
        <p:nvPicPr>
          <p:cNvPr id="6" name="Picture 2"/>
          <p:cNvPicPr>
            <a:picLocks noChangeAspect="1" noChangeArrowheads="1"/>
          </p:cNvPicPr>
          <p:nvPr/>
        </p:nvPicPr>
        <p:blipFill>
          <a:blip r:embed="rId3" cstate="print"/>
          <a:srcRect t="55449" b="192"/>
          <a:stretch>
            <a:fillRect/>
          </a:stretch>
        </p:blipFill>
        <p:spPr bwMode="auto">
          <a:xfrm>
            <a:off x="1835696" y="2903243"/>
            <a:ext cx="5760640" cy="1893909"/>
          </a:xfrm>
          <a:prstGeom prst="rect">
            <a:avLst/>
          </a:prstGeom>
          <a:ln w="38100" cap="sq" cmpd="thickThin">
            <a:solidFill>
              <a:srgbClr val="000000"/>
            </a:solidFill>
            <a:prstDash val="solid"/>
            <a:miter lim="800000"/>
          </a:ln>
          <a:effectLst>
            <a:innerShdw blurRad="76200">
              <a:srgbClr val="000000"/>
            </a:innerShdw>
          </a:effectLst>
        </p:spPr>
      </p:pic>
      <p:sp>
        <p:nvSpPr>
          <p:cNvPr id="7" name="6 - Ορθογώνιο"/>
          <p:cNvSpPr/>
          <p:nvPr/>
        </p:nvSpPr>
        <p:spPr>
          <a:xfrm>
            <a:off x="323528" y="5157192"/>
            <a:ext cx="8496944" cy="1446550"/>
          </a:xfrm>
          <a:prstGeom prst="rect">
            <a:avLst/>
          </a:prstGeom>
        </p:spPr>
        <p:txBody>
          <a:bodyPr wrap="square">
            <a:spAutoFit/>
          </a:bodyPr>
          <a:lstStyle/>
          <a:p>
            <a:pPr marL="271463" indent="-271463">
              <a:buClr>
                <a:srgbClr val="A50021"/>
              </a:buClr>
              <a:buFont typeface="Wingdings" pitchFamily="2" charset="2"/>
              <a:buChar char="Ø"/>
            </a:pPr>
            <a:r>
              <a:rPr lang="el-GR" sz="2200" dirty="0" smtClean="0">
                <a:solidFill>
                  <a:srgbClr val="000000"/>
                </a:solidFill>
                <a:latin typeface="Calibri" pitchFamily="34" charset="0"/>
              </a:rPr>
              <a:t>Επίσης, σημαντικός παράγοντας επιτυχίας για τη λειτουργικότητα του μέλους μετά από αρθροπλαστική ισχίου είναι και </a:t>
            </a:r>
            <a:r>
              <a:rPr lang="en-US" sz="2200" dirty="0" smtClean="0">
                <a:solidFill>
                  <a:srgbClr val="000000"/>
                </a:solidFill>
                <a:latin typeface="Calibri" pitchFamily="34" charset="0"/>
              </a:rPr>
              <a:t>o </a:t>
            </a:r>
            <a:r>
              <a:rPr lang="el-GR" sz="2200" dirty="0" smtClean="0">
                <a:solidFill>
                  <a:srgbClr val="000000"/>
                </a:solidFill>
                <a:latin typeface="Calibri" pitchFamily="34" charset="0"/>
              </a:rPr>
              <a:t>σωστός υπολογισμός του μήκους του αυχένα του μηριαίου στελέχους (</a:t>
            </a:r>
            <a:r>
              <a:rPr lang="en-US" sz="2200" dirty="0" smtClean="0">
                <a:solidFill>
                  <a:srgbClr val="000000"/>
                </a:solidFill>
                <a:latin typeface="Calibri" pitchFamily="34" charset="0"/>
              </a:rPr>
              <a:t>femoral offset)</a:t>
            </a:r>
            <a:r>
              <a:rPr lang="el-GR" sz="2200" dirty="0" smtClean="0">
                <a:solidFill>
                  <a:srgbClr val="000000"/>
                </a:solidFill>
                <a:latin typeface="Calibri" pitchFamily="34" charset="0"/>
              </a:rPr>
              <a:t>.</a:t>
            </a:r>
            <a:endParaRPr lang="en-US" sz="2200" dirty="0" smtClean="0">
              <a:solidFill>
                <a:srgbClr val="000000"/>
              </a:solidFill>
              <a:latin typeface="Calibri" pitchFamily="34" charset="0"/>
            </a:endParaRPr>
          </a:p>
        </p:txBody>
      </p:sp>
      <p:sp>
        <p:nvSpPr>
          <p:cNvPr id="3" name="Ορθογώνιο 2"/>
          <p:cNvSpPr/>
          <p:nvPr/>
        </p:nvSpPr>
        <p:spPr>
          <a:xfrm>
            <a:off x="1835696" y="4874827"/>
            <a:ext cx="5760640" cy="276999"/>
          </a:xfrm>
          <a:prstGeom prst="rect">
            <a:avLst/>
          </a:prstGeom>
        </p:spPr>
        <p:txBody>
          <a:bodyPr wrap="square">
            <a:spAutoFit/>
          </a:bodyPr>
          <a:lstStyle/>
          <a:p>
            <a:pPr algn="ctr"/>
            <a:r>
              <a:rPr lang="el-GR" sz="1200" i="1" dirty="0" smtClean="0">
                <a:solidFill>
                  <a:schemeClr val="accent4">
                    <a:lumMod val="50000"/>
                  </a:schemeClr>
                </a:solidFill>
                <a:latin typeface="Calibri" panose="020F0502020204030204" pitchFamily="34" charset="0"/>
                <a:sym typeface="Wingdings"/>
              </a:rPr>
              <a:t></a:t>
            </a:r>
            <a:r>
              <a:rPr lang="en-US" sz="1200" i="1" dirty="0" smtClean="0">
                <a:solidFill>
                  <a:schemeClr val="accent4">
                    <a:lumMod val="50000"/>
                  </a:schemeClr>
                </a:solidFill>
                <a:latin typeface="Calibri" panose="020F0502020204030204" pitchFamily="34" charset="0"/>
                <a:sym typeface="Wingdings"/>
              </a:rPr>
              <a:t> </a:t>
            </a:r>
            <a:r>
              <a:rPr lang="en-US" sz="1200" dirty="0" smtClean="0">
                <a:solidFill>
                  <a:schemeClr val="accent4">
                    <a:lumMod val="50000"/>
                  </a:schemeClr>
                </a:solidFill>
                <a:latin typeface="Calibri" panose="020F0502020204030204" pitchFamily="34" charset="0"/>
                <a:hlinkClick r:id="rId4"/>
              </a:rPr>
              <a:t>Arthroplasty</a:t>
            </a:r>
            <a:r>
              <a:rPr lang="en-US" sz="1200" dirty="0" smtClean="0">
                <a:solidFill>
                  <a:schemeClr val="accent4">
                    <a:lumMod val="50000"/>
                  </a:schemeClr>
                </a:solidFill>
                <a:latin typeface="Calibri" panose="020F0502020204030204" pitchFamily="34" charset="0"/>
              </a:rPr>
              <a:t>, </a:t>
            </a:r>
            <a:r>
              <a:rPr lang="en-US" sz="1200" dirty="0">
                <a:solidFill>
                  <a:schemeClr val="accent4">
                    <a:lumMod val="50000"/>
                  </a:schemeClr>
                </a:solidFill>
                <a:latin typeface="Calibri" panose="020F0502020204030204" pitchFamily="34" charset="0"/>
              </a:rPr>
              <a:t>Copyright by AO Foundation, </a:t>
            </a:r>
            <a:r>
              <a:rPr lang="en-US" sz="1200" dirty="0" smtClean="0">
                <a:solidFill>
                  <a:schemeClr val="accent4">
                    <a:lumMod val="50000"/>
                  </a:schemeClr>
                </a:solidFill>
                <a:latin typeface="Calibri" panose="020F0502020204030204" pitchFamily="34" charset="0"/>
              </a:rPr>
              <a:t>Switzerland</a:t>
            </a:r>
            <a:endParaRPr lang="el-GR" sz="1200" dirty="0">
              <a:solidFill>
                <a:schemeClr val="accent4">
                  <a:lumMod val="50000"/>
                </a:schemeClr>
              </a:solidFill>
              <a:latin typeface="Calibri" panose="020F0502020204030204" pitchFamily="34" charset="0"/>
            </a:endParaRPr>
          </a:p>
        </p:txBody>
      </p:sp>
    </p:spTree>
    <p:extLst>
      <p:ext uri="{BB962C8B-B14F-4D97-AF65-F5344CB8AC3E}">
        <p14:creationId xmlns:p14="http://schemas.microsoft.com/office/powerpoint/2010/main" val="6104879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accent4">
                    <a:lumMod val="10000"/>
                  </a:schemeClr>
                </a:solidFill>
                <a:effectLst>
                  <a:outerShdw blurRad="38100" dist="38100" dir="2700000" algn="tl">
                    <a:srgbClr val="000000">
                      <a:alpha val="43137"/>
                    </a:srgbClr>
                  </a:outerShdw>
                </a:effectLst>
              </a:rPr>
              <a:t>Μήκος του Αυχένα του Μηριαίου Στυλεού</a:t>
            </a:r>
            <a:r>
              <a:rPr lang="el-GR" dirty="0" smtClean="0">
                <a:effectLst>
                  <a:outerShdw blurRad="38100" dist="38100" dir="2700000" algn="tl">
                    <a:srgbClr val="000000">
                      <a:alpha val="43137"/>
                    </a:srgbClr>
                  </a:outerShdw>
                </a:effectLst>
              </a:rPr>
              <a:t/>
            </a:r>
            <a:br>
              <a:rPr lang="el-GR"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 </a:t>
            </a:r>
            <a:r>
              <a:rPr lang="en-US" sz="3200" dirty="0" smtClean="0">
                <a:effectLst>
                  <a:outerShdw blurRad="38100" dist="38100" dir="2700000" algn="tl">
                    <a:srgbClr val="000000">
                      <a:alpha val="43137"/>
                    </a:srgbClr>
                  </a:outerShdw>
                </a:effectLst>
              </a:rPr>
              <a:t>Femoral offset</a:t>
            </a:r>
            <a:r>
              <a:rPr lang="el-GR" sz="3200" baseline="-16000" dirty="0" smtClean="0">
                <a:effectLst>
                  <a:outerShdw blurRad="38100" dist="38100" dir="2700000" algn="tl">
                    <a:srgbClr val="000000">
                      <a:alpha val="43137"/>
                    </a:srgbClr>
                  </a:outerShdw>
                </a:effectLst>
              </a:rPr>
              <a:t> </a:t>
            </a:r>
            <a:r>
              <a:rPr lang="el-GR" baseline="-16000" dirty="0" smtClean="0">
                <a:effectLst>
                  <a:outerShdw blurRad="38100" dist="38100" dir="2700000" algn="tl">
                    <a:srgbClr val="000000">
                      <a:alpha val="43137"/>
                    </a:srgbClr>
                  </a:outerShdw>
                </a:effectLst>
              </a:rPr>
              <a:t>[1/5]</a:t>
            </a:r>
            <a:r>
              <a:rPr lang="en-US" dirty="0" smtClean="0">
                <a:effectLst>
                  <a:outerShdw blurRad="38100" dist="38100" dir="2700000" algn="tl">
                    <a:srgbClr val="000000">
                      <a:alpha val="43137"/>
                    </a:srgbClr>
                  </a:outerShdw>
                </a:effectLst>
              </a:rPr>
              <a:t> </a:t>
            </a:r>
            <a:endParaRPr lang="el-GR" dirty="0">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251520" y="1484784"/>
            <a:ext cx="4968552" cy="5040560"/>
          </a:xfrm>
        </p:spPr>
        <p:txBody>
          <a:bodyPr/>
          <a:lstStyle/>
          <a:p>
            <a:pPr>
              <a:buSzPct val="100000"/>
            </a:pPr>
            <a:r>
              <a:rPr lang="en-US" dirty="0" smtClean="0"/>
              <a:t>Femoral offset </a:t>
            </a:r>
            <a:r>
              <a:rPr lang="el-GR" dirty="0" smtClean="0"/>
              <a:t>είναι η κάθετη απόσταση της προς τα άνω προέκτασης του ανατομικού </a:t>
            </a:r>
            <a:r>
              <a:rPr lang="el-GR" dirty="0"/>
              <a:t>άξονα του μηριαίου οστού (</a:t>
            </a:r>
            <a:r>
              <a:rPr lang="en-US" dirty="0"/>
              <a:t>C</a:t>
            </a:r>
            <a:r>
              <a:rPr lang="el-GR" dirty="0" smtClean="0"/>
              <a:t>) από το κέντρο περιστροφής της μηριαίας κεφαλής. </a:t>
            </a:r>
          </a:p>
          <a:p>
            <a:pPr>
              <a:buSzPct val="100000"/>
            </a:pPr>
            <a:r>
              <a:rPr lang="el-GR" dirty="0" smtClean="0"/>
              <a:t>Η απόσταση </a:t>
            </a:r>
            <a:r>
              <a:rPr lang="en-US" dirty="0" smtClean="0"/>
              <a:t>offset</a:t>
            </a:r>
            <a:r>
              <a:rPr lang="el-GR" dirty="0" smtClean="0"/>
              <a:t> σε φυσιολογικά μηριαία οστά κυμαίνεται μεταξύ 30 και 60 mm.</a:t>
            </a:r>
            <a:r>
              <a:rPr lang="en-US" dirty="0" smtClean="0"/>
              <a:t> </a:t>
            </a:r>
            <a:endParaRPr lang="el-GR" dirty="0" smtClean="0"/>
          </a:p>
          <a:p>
            <a:pPr>
              <a:buSzPct val="100000"/>
            </a:pPr>
            <a:r>
              <a:rPr lang="el-GR" dirty="0" smtClean="0"/>
              <a:t>Στην ολική αρθροπλαστική ισχίου, </a:t>
            </a:r>
            <a:r>
              <a:rPr lang="en-US" dirty="0" smtClean="0"/>
              <a:t>offset</a:t>
            </a:r>
            <a:r>
              <a:rPr lang="el-GR" dirty="0" smtClean="0"/>
              <a:t> θεωρείται η κάθετη απόσταση μεταξύ της προέκτασης </a:t>
            </a:r>
            <a:r>
              <a:rPr lang="el-GR" dirty="0"/>
              <a:t>του </a:t>
            </a:r>
            <a:r>
              <a:rPr lang="el-GR" dirty="0">
                <a:solidFill>
                  <a:srgbClr val="000000"/>
                </a:solidFill>
              </a:rPr>
              <a:t>ανατομικού </a:t>
            </a:r>
            <a:r>
              <a:rPr lang="el-GR" dirty="0"/>
              <a:t>άξονα του μηριαίου </a:t>
            </a:r>
            <a:r>
              <a:rPr lang="el-GR" dirty="0" smtClean="0"/>
              <a:t>στελέχους και του κέντρου περιστροφής της μηριαίας κεφαλής.</a:t>
            </a:r>
            <a:endParaRPr lang="el-GR" dirty="0"/>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37</a:t>
            </a:fld>
            <a:endParaRPr lang="el-GR" dirty="0"/>
          </a:p>
        </p:txBody>
      </p:sp>
      <p:pic>
        <p:nvPicPr>
          <p:cNvPr id="18434" name="Picture 2" descr="Radiographic measurement. (a) horizontal center of rotation (HCOR), (b) vertical center of rotation (VCOR), (c) femoral offset (FOFFSET), and (d) leg length (LL)."/>
          <p:cNvPicPr>
            <a:picLocks noChangeAspect="1" noChangeArrowheads="1"/>
          </p:cNvPicPr>
          <p:nvPr/>
        </p:nvPicPr>
        <p:blipFill>
          <a:blip r:embed="rId3" cstate="print"/>
          <a:srcRect l="57180" b="1607"/>
          <a:stretch>
            <a:fillRect/>
          </a:stretch>
        </p:blipFill>
        <p:spPr bwMode="auto">
          <a:xfrm>
            <a:off x="5352833" y="1541253"/>
            <a:ext cx="3323623" cy="4624051"/>
          </a:xfrm>
          <a:prstGeom prst="rect">
            <a:avLst/>
          </a:prstGeom>
          <a:ln w="38100" cap="sq" cmpd="thickThin">
            <a:solidFill>
              <a:srgbClr val="000000"/>
            </a:solidFill>
            <a:prstDash val="solid"/>
            <a:miter lim="800000"/>
          </a:ln>
          <a:effectLst>
            <a:innerShdw blurRad="76200">
              <a:srgbClr val="000000"/>
            </a:innerShdw>
          </a:effectLst>
        </p:spPr>
      </p:pic>
      <p:sp>
        <p:nvSpPr>
          <p:cNvPr id="5" name="Ορθογώνιο 4"/>
          <p:cNvSpPr/>
          <p:nvPr/>
        </p:nvSpPr>
        <p:spPr>
          <a:xfrm>
            <a:off x="5718500" y="6309319"/>
            <a:ext cx="2592288" cy="276999"/>
          </a:xfrm>
          <a:prstGeom prst="rect">
            <a:avLst/>
          </a:prstGeom>
        </p:spPr>
        <p:txBody>
          <a:bodyPr wrap="square">
            <a:spAutoFit/>
          </a:bodyPr>
          <a:lstStyle/>
          <a:p>
            <a:pPr algn="ctr"/>
            <a:r>
              <a:rPr lang="el-GR" sz="1200" i="1" dirty="0" smtClean="0">
                <a:solidFill>
                  <a:srgbClr val="808080"/>
                </a:solidFill>
                <a:latin typeface="Calibri" panose="020F0502020204030204" pitchFamily="34" charset="0"/>
                <a:sym typeface="Wingdings"/>
              </a:rPr>
              <a:t></a:t>
            </a:r>
            <a:r>
              <a:rPr lang="en-US" sz="1200" i="1" dirty="0" smtClean="0">
                <a:solidFill>
                  <a:srgbClr val="808080"/>
                </a:solidFill>
                <a:latin typeface="Calibri" panose="020F0502020204030204" pitchFamily="34" charset="0"/>
                <a:sym typeface="Wingdings"/>
              </a:rPr>
              <a:t> </a:t>
            </a:r>
            <a:r>
              <a:rPr lang="en-US" sz="1200" dirty="0" smtClean="0">
                <a:solidFill>
                  <a:schemeClr val="accent4">
                    <a:lumMod val="25000"/>
                  </a:schemeClr>
                </a:solidFill>
                <a:latin typeface="Calibri" panose="020F0502020204030204" pitchFamily="34" charset="0"/>
                <a:cs typeface="Calibri" panose="020F0502020204030204" pitchFamily="34" charset="0"/>
                <a:hlinkClick r:id="rId4"/>
              </a:rPr>
              <a:t>openi.nlm.nih.gov</a:t>
            </a:r>
            <a:endParaRPr lang="el-GR" sz="1200" dirty="0">
              <a:solidFill>
                <a:schemeClr val="accent4">
                  <a:lumMod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758833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accent4">
                    <a:lumMod val="10000"/>
                  </a:schemeClr>
                </a:solidFill>
                <a:effectLst>
                  <a:outerShdw blurRad="38100" dist="38100" dir="2700000" algn="tl">
                    <a:srgbClr val="000000">
                      <a:alpha val="43137"/>
                    </a:srgbClr>
                  </a:outerShdw>
                </a:effectLst>
              </a:rPr>
              <a:t>Μήκος του Αυχένα του Μηριαίου Στυλεού</a:t>
            </a:r>
            <a:r>
              <a:rPr lang="el-GR" dirty="0" smtClean="0">
                <a:effectLst>
                  <a:outerShdw blurRad="38100" dist="38100" dir="2700000" algn="tl">
                    <a:srgbClr val="000000">
                      <a:alpha val="43137"/>
                    </a:srgbClr>
                  </a:outerShdw>
                </a:effectLst>
              </a:rPr>
              <a:t/>
            </a:r>
            <a:br>
              <a:rPr lang="el-GR"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 </a:t>
            </a:r>
            <a:r>
              <a:rPr lang="en-US" sz="3200" dirty="0" smtClean="0">
                <a:effectLst>
                  <a:outerShdw blurRad="38100" dist="38100" dir="2700000" algn="tl">
                    <a:srgbClr val="000000">
                      <a:alpha val="43137"/>
                    </a:srgbClr>
                  </a:outerShdw>
                </a:effectLst>
              </a:rPr>
              <a:t>Femoral offset</a:t>
            </a:r>
            <a:r>
              <a:rPr lang="el-GR" sz="3200" dirty="0" smtClean="0">
                <a:effectLst>
                  <a:outerShdw blurRad="38100" dist="38100" dir="2700000" algn="tl">
                    <a:srgbClr val="000000">
                      <a:alpha val="43137"/>
                    </a:srgbClr>
                  </a:outerShdw>
                </a:effectLst>
              </a:rPr>
              <a:t> </a:t>
            </a:r>
            <a:r>
              <a:rPr lang="el-GR" baseline="-16000" dirty="0" smtClean="0">
                <a:effectLst>
                  <a:outerShdw blurRad="38100" dist="38100" dir="2700000" algn="tl">
                    <a:srgbClr val="000000">
                      <a:alpha val="43137"/>
                    </a:srgbClr>
                  </a:outerShdw>
                </a:effectLst>
              </a:rPr>
              <a:t>[2/5]</a:t>
            </a:r>
            <a:endParaRPr lang="el-GR" dirty="0">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0" y="1484784"/>
            <a:ext cx="9144000" cy="2376264"/>
          </a:xfrm>
        </p:spPr>
        <p:txBody>
          <a:bodyPr/>
          <a:lstStyle/>
          <a:p>
            <a:pPr>
              <a:buSzPct val="100000"/>
            </a:pPr>
            <a:r>
              <a:rPr lang="el-GR" dirty="0" smtClean="0"/>
              <a:t>Μικρότερο μηριαίο offset από το φυσιολογικό μεταφέρει πιο κοντά το μηριαίο οστό στη λεκάνη, με αποτέλεσμα την πρόσκρουση του μείζονα τροχαντήρα στα όρια της έξω τροχιάς της απαγωγής του ισχίου. Επίσης, μειώνεται ο μοχλοβραχίονας των απαγωγών μυών, οδηγώντας έτσι σε μείωση της αναπτυσσόμενης ροπής τους. Αυτοί οι παράγοντες σε συνδυασμό</a:t>
            </a:r>
            <a:r>
              <a:rPr lang="en-US" dirty="0" smtClean="0"/>
              <a:t>,</a:t>
            </a:r>
            <a:r>
              <a:rPr lang="el-GR" dirty="0" smtClean="0"/>
              <a:t> μπορεί να οδηγήσουν σε αστάθεια του εμφυτεύματος και πιθανή εξάρθρωση.</a:t>
            </a:r>
            <a:r>
              <a:rPr lang="el-GR" dirty="0" smtClean="0">
                <a:solidFill>
                  <a:srgbClr val="000000"/>
                </a:solidFill>
              </a:rPr>
              <a:t> </a:t>
            </a:r>
          </a:p>
          <a:p>
            <a:pPr>
              <a:buSzPct val="100000"/>
              <a:buNone/>
            </a:pPr>
            <a:endParaRPr lang="en-US" dirty="0" smtClean="0"/>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38</a:t>
            </a:fld>
            <a:endParaRPr lang="el-GR" dirty="0"/>
          </a:p>
        </p:txBody>
      </p:sp>
      <p:pic>
        <p:nvPicPr>
          <p:cNvPr id="1026" name="Picture 2"/>
          <p:cNvPicPr>
            <a:picLocks noChangeAspect="1" noChangeArrowheads="1"/>
          </p:cNvPicPr>
          <p:nvPr/>
        </p:nvPicPr>
        <p:blipFill>
          <a:blip r:embed="rId3" cstate="print"/>
          <a:srcRect l="54615" r="1539" b="53999"/>
          <a:stretch>
            <a:fillRect/>
          </a:stretch>
        </p:blipFill>
        <p:spPr bwMode="auto">
          <a:xfrm>
            <a:off x="5292079" y="4387326"/>
            <a:ext cx="3711505" cy="1633962"/>
          </a:xfrm>
          <a:prstGeom prst="rect">
            <a:avLst/>
          </a:prstGeom>
          <a:ln w="38100" cap="sq" cmpd="thickThin">
            <a:solidFill>
              <a:srgbClr val="000000"/>
            </a:solidFill>
            <a:prstDash val="solid"/>
            <a:miter lim="800000"/>
          </a:ln>
          <a:effectLst>
            <a:innerShdw blurRad="76200">
              <a:srgbClr val="000000"/>
            </a:innerShdw>
          </a:effectLst>
        </p:spPr>
      </p:pic>
      <p:sp>
        <p:nvSpPr>
          <p:cNvPr id="7" name="2 - Θέση περιεχομένου"/>
          <p:cNvSpPr txBox="1">
            <a:spLocks/>
          </p:cNvSpPr>
          <p:nvPr/>
        </p:nvSpPr>
        <p:spPr bwMode="auto">
          <a:xfrm>
            <a:off x="0" y="3933056"/>
            <a:ext cx="5364088" cy="28803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spcBef>
                <a:spcPct val="20000"/>
              </a:spcBef>
              <a:buClr>
                <a:srgbClr val="A50021"/>
              </a:buClr>
              <a:buSzPct val="100000"/>
              <a:buFont typeface="Wingdings" panose="05000000000000000000" pitchFamily="2" charset="2"/>
              <a:buChar char="Ø"/>
              <a:defRPr/>
            </a:pPr>
            <a:r>
              <a:rPr lang="el-GR" sz="2200" kern="0" dirty="0" smtClean="0">
                <a:solidFill>
                  <a:srgbClr val="000000"/>
                </a:solidFill>
                <a:latin typeface="Calibri" panose="020F0502020204030204" pitchFamily="34" charset="0"/>
                <a:cs typeface="Calibri" panose="020F0502020204030204" pitchFamily="34" charset="0"/>
              </a:rPr>
              <a:t>Επιπλέον, η  μείωση του offset και η επακόλουθη μείωση του μοχλοβραχίονα των απαγωγών (άρα και της ροπής τους) απαιτεί μεγαλύτερη ανάπτυξη δύναμης από αυτούς στην οριζόντια διακράτηση της λεκάνης κατά τη βάδιση, πράγμα ιδιαίτερα δύσκολο να επιτευχθεί σε ασθενείς μετά από ΟΑΙ. </a:t>
            </a:r>
          </a:p>
          <a:p>
            <a:pPr>
              <a:spcBef>
                <a:spcPct val="20000"/>
              </a:spcBef>
              <a:buClr>
                <a:srgbClr val="A50021"/>
              </a:buClr>
              <a:buSzPct val="100000"/>
              <a:defRPr/>
            </a:pPr>
            <a:endParaRPr lang="en-US" sz="2200" kern="0" dirty="0" smtClean="0">
              <a:solidFill>
                <a:srgbClr val="DADADA">
                  <a:lumMod val="10000"/>
                </a:srgbClr>
              </a:solidFill>
              <a:latin typeface="Calibri" panose="020F0502020204030204" pitchFamily="34" charset="0"/>
              <a:cs typeface="Calibri" panose="020F0502020204030204" pitchFamily="34" charset="0"/>
            </a:endParaRPr>
          </a:p>
        </p:txBody>
      </p:sp>
      <p:sp>
        <p:nvSpPr>
          <p:cNvPr id="5" name="Ορθογώνιο 4"/>
          <p:cNvSpPr/>
          <p:nvPr/>
        </p:nvSpPr>
        <p:spPr>
          <a:xfrm>
            <a:off x="5862364" y="6093296"/>
            <a:ext cx="2570931" cy="276999"/>
          </a:xfrm>
          <a:prstGeom prst="rect">
            <a:avLst/>
          </a:prstGeom>
        </p:spPr>
        <p:txBody>
          <a:bodyPr wrap="square">
            <a:spAutoFit/>
          </a:bodyPr>
          <a:lstStyle/>
          <a:p>
            <a:pPr algn="ctr"/>
            <a:r>
              <a:rPr lang="el-GR" sz="1200" i="1" dirty="0" smtClean="0">
                <a:solidFill>
                  <a:srgbClr val="808080"/>
                </a:solidFill>
                <a:latin typeface="Calibri" panose="020F0502020204030204" pitchFamily="34" charset="0"/>
                <a:sym typeface="Wingdings"/>
              </a:rPr>
              <a:t></a:t>
            </a:r>
            <a:r>
              <a:rPr lang="en-US" sz="1200" i="1" dirty="0" smtClean="0">
                <a:solidFill>
                  <a:srgbClr val="808080"/>
                </a:solidFill>
                <a:latin typeface="Calibri" panose="020F0502020204030204" pitchFamily="34" charset="0"/>
                <a:sym typeface="Wingdings"/>
              </a:rPr>
              <a:t> </a:t>
            </a:r>
            <a:r>
              <a:rPr lang="en-US" sz="1200" dirty="0" smtClean="0">
                <a:solidFill>
                  <a:schemeClr val="accent4">
                    <a:lumMod val="25000"/>
                  </a:schemeClr>
                </a:solidFill>
                <a:latin typeface="Calibri" panose="020F0502020204030204" pitchFamily="34" charset="0"/>
                <a:cs typeface="Calibri" panose="020F0502020204030204" pitchFamily="34" charset="0"/>
                <a:hlinkClick r:id="rId4"/>
              </a:rPr>
              <a:t>openi.nlm.nih.gov</a:t>
            </a:r>
            <a:endParaRPr lang="el-GR" sz="1200" dirty="0">
              <a:solidFill>
                <a:schemeClr val="accent4">
                  <a:lumMod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85791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altLang="el-GR" dirty="0" smtClean="0">
                <a:solidFill>
                  <a:schemeClr val="accent4">
                    <a:lumMod val="10000"/>
                  </a:schemeClr>
                </a:solidFill>
                <a:effectLst>
                  <a:outerShdw blurRad="38100" dist="38100" dir="2700000" algn="tl">
                    <a:srgbClr val="000000">
                      <a:alpha val="43137"/>
                    </a:srgbClr>
                  </a:outerShdw>
                </a:effectLst>
                <a:cs typeface="Times New Roman" pitchFamily="18" charset="0"/>
              </a:rPr>
              <a:t>Αρθροπλαστική Ισχίου</a:t>
            </a:r>
            <a:r>
              <a:rPr lang="en-US" altLang="el-GR" dirty="0" smtClean="0">
                <a:solidFill>
                  <a:schemeClr val="accent4">
                    <a:lumMod val="10000"/>
                  </a:schemeClr>
                </a:solidFill>
                <a:effectLst>
                  <a:outerShdw blurRad="38100" dist="38100" dir="2700000" algn="tl">
                    <a:srgbClr val="000000">
                      <a:alpha val="43137"/>
                    </a:srgbClr>
                  </a:outerShdw>
                </a:effectLst>
                <a:cs typeface="Times New Roman" pitchFamily="18" charset="0"/>
              </a:rPr>
              <a:t> </a:t>
            </a:r>
            <a:r>
              <a:rPr lang="el-GR" altLang="el-GR" dirty="0" smtClean="0">
                <a:effectLst>
                  <a:outerShdw blurRad="38100" dist="38100" dir="2700000" algn="tl">
                    <a:srgbClr val="000000">
                      <a:alpha val="43137"/>
                    </a:srgbClr>
                  </a:outerShdw>
                </a:effectLst>
                <a:cs typeface="Times New Roman" pitchFamily="18" charset="0"/>
              </a:rPr>
              <a:t/>
            </a:r>
            <a:br>
              <a:rPr lang="el-GR" altLang="el-GR" dirty="0" smtClean="0">
                <a:effectLst>
                  <a:outerShdw blurRad="38100" dist="38100" dir="2700000" algn="tl">
                    <a:srgbClr val="000000">
                      <a:alpha val="43137"/>
                    </a:srgbClr>
                  </a:outerShdw>
                </a:effectLst>
                <a:cs typeface="Times New Roman" pitchFamily="18" charset="0"/>
              </a:rPr>
            </a:br>
            <a:r>
              <a:rPr lang="el-GR" altLang="el-GR" sz="3200" dirty="0" smtClean="0">
                <a:effectLst>
                  <a:outerShdw blurRad="38100" dist="38100" dir="2700000" algn="tl">
                    <a:srgbClr val="000000">
                      <a:alpha val="43137"/>
                    </a:srgbClr>
                  </a:outerShdw>
                </a:effectLst>
                <a:cs typeface="Times New Roman" pitchFamily="18" charset="0"/>
              </a:rPr>
              <a:t>Ενδείξεις</a:t>
            </a:r>
            <a:r>
              <a:rPr lang="el-GR" altLang="el-GR" sz="3200" baseline="-16000" dirty="0" smtClean="0">
                <a:effectLst>
                  <a:outerShdw blurRad="38100" dist="38100" dir="2700000" algn="tl">
                    <a:srgbClr val="000000">
                      <a:alpha val="43137"/>
                    </a:srgbClr>
                  </a:outerShdw>
                </a:effectLst>
              </a:rPr>
              <a:t> [1/</a:t>
            </a:r>
            <a:r>
              <a:rPr lang="en-US" altLang="el-GR" sz="3200" baseline="-16000" dirty="0" smtClean="0">
                <a:effectLst>
                  <a:outerShdw blurRad="38100" dist="38100" dir="2700000" algn="tl">
                    <a:srgbClr val="000000">
                      <a:alpha val="43137"/>
                    </a:srgbClr>
                  </a:outerShdw>
                </a:effectLst>
              </a:rPr>
              <a:t>3</a:t>
            </a:r>
            <a:r>
              <a:rPr lang="el-GR" altLang="el-GR" sz="3200" baseline="-16000" dirty="0" smtClean="0">
                <a:effectLst>
                  <a:outerShdw blurRad="38100" dist="38100" dir="2700000" algn="tl">
                    <a:srgbClr val="000000">
                      <a:alpha val="43137"/>
                    </a:srgbClr>
                  </a:outerShdw>
                </a:effectLst>
              </a:rPr>
              <a:t>] </a:t>
            </a:r>
            <a:endParaRPr lang="el-GR" sz="3200" dirty="0">
              <a:effectLst>
                <a:outerShdw blurRad="38100" dist="38100" dir="2700000" algn="tl">
                  <a:srgbClr val="000000">
                    <a:alpha val="43137"/>
                  </a:srgbClr>
                </a:outerShdw>
              </a:effectLst>
            </a:endParaRPr>
          </a:p>
        </p:txBody>
      </p:sp>
      <p:sp>
        <p:nvSpPr>
          <p:cNvPr id="6" name="5 - Θέση περιεχομένου"/>
          <p:cNvSpPr>
            <a:spLocks noGrp="1"/>
          </p:cNvSpPr>
          <p:nvPr>
            <p:ph idx="1"/>
          </p:nvPr>
        </p:nvSpPr>
        <p:spPr>
          <a:xfrm>
            <a:off x="467544" y="1484784"/>
            <a:ext cx="8424936" cy="4536504"/>
          </a:xfrm>
        </p:spPr>
        <p:txBody>
          <a:bodyPr/>
          <a:lstStyle/>
          <a:p>
            <a:pPr>
              <a:spcBef>
                <a:spcPts val="1200"/>
              </a:spcBef>
              <a:buSzPct val="100000"/>
            </a:pPr>
            <a:r>
              <a:rPr lang="el-GR" dirty="0" smtClean="0"/>
              <a:t>Σύμφωνα με το Αμερικανικό Εθνικό Ινστιτούτο Υγείας (1994) «Η ολική αρθροπλαστική της άρθρωσης του ισχίου </a:t>
            </a:r>
            <a:r>
              <a:rPr lang="en-US" dirty="0" smtClean="0"/>
              <a:t>(</a:t>
            </a:r>
            <a:r>
              <a:rPr lang="el-GR" dirty="0" smtClean="0"/>
              <a:t>ΟΑΙ</a:t>
            </a:r>
            <a:r>
              <a:rPr lang="en-US" dirty="0" smtClean="0"/>
              <a:t>) </a:t>
            </a:r>
            <a:r>
              <a:rPr lang="el-GR" dirty="0" smtClean="0"/>
              <a:t>είναι μια επιλογή για όλους σχεδόν τους ασθενείς με παθήσεις του ισχίου, οι οποίες προκαλούν χρόνιες ενοχλήσεις και σημαντική λειτουργική ανεπάρκεια.»</a:t>
            </a:r>
            <a:endParaRPr lang="el-GR" sz="1200" dirty="0" smtClean="0"/>
          </a:p>
          <a:p>
            <a:pPr>
              <a:spcBef>
                <a:spcPts val="1200"/>
              </a:spcBef>
              <a:buSzPct val="100000"/>
              <a:buFont typeface="Wingdings" panose="05000000000000000000" pitchFamily="2" charset="2"/>
              <a:buChar char="§"/>
            </a:pPr>
            <a:r>
              <a:rPr lang="el-GR" dirty="0" smtClean="0"/>
              <a:t>Κύρια ένδειξη για ΟΑΙ ορίζεται η ύπαρξη σοβαρού μυοσκελετικού-αρθριτικού πόνου σε ασθενείς ηλικίας άνω των 65 ετών, οι οποίοι δεν ανταποκρίνονται επαρκώς στη συντηρητική θεραπεία (φαρμακευτική αγωγή, φυσικοθεραπεία).</a:t>
            </a:r>
          </a:p>
          <a:p>
            <a:pPr>
              <a:spcBef>
                <a:spcPts val="1200"/>
              </a:spcBef>
              <a:buSzPct val="100000"/>
              <a:buFont typeface="Wingdings" panose="05000000000000000000" pitchFamily="2" charset="2"/>
              <a:buChar char="§"/>
            </a:pPr>
            <a:r>
              <a:rPr lang="el-GR" dirty="0" smtClean="0"/>
              <a:t>Επίσης, δευτερεύουσα ένδειξη αποτελεί η βελτίωση της λειτουργικότητας της άρθρωσης του ισχίου.</a:t>
            </a:r>
            <a:endParaRPr lang="el-GR" dirty="0"/>
          </a:p>
        </p:txBody>
      </p:sp>
      <p:sp>
        <p:nvSpPr>
          <p:cNvPr id="4" name="3 - Θέση αριθμού διαφάνειας"/>
          <p:cNvSpPr>
            <a:spLocks noGrp="1"/>
          </p:cNvSpPr>
          <p:nvPr>
            <p:ph type="sldNum" sz="quarter" idx="12"/>
          </p:nvPr>
        </p:nvSpPr>
        <p:spPr>
          <a:xfrm>
            <a:off x="8532440" y="6381327"/>
            <a:ext cx="432048" cy="340147"/>
          </a:xfrm>
        </p:spPr>
        <p:txBody>
          <a:bodyPr/>
          <a:lstStyle/>
          <a:p>
            <a:pPr>
              <a:defRPr/>
            </a:pPr>
            <a:fld id="{8198C6A6-8556-485F-81D9-A8F098D09877}" type="slidenum">
              <a:rPr lang="el-GR" smtClean="0"/>
              <a:pPr>
                <a:defRPr/>
              </a:pPr>
              <a:t>3</a:t>
            </a:fld>
            <a:endParaRPr lang="el-GR" dirty="0"/>
          </a:p>
        </p:txBody>
      </p:sp>
      <p:sp>
        <p:nvSpPr>
          <p:cNvPr id="7" name="TextBox 1"/>
          <p:cNvSpPr txBox="1"/>
          <p:nvPr/>
        </p:nvSpPr>
        <p:spPr>
          <a:xfrm>
            <a:off x="1043608" y="5926070"/>
            <a:ext cx="7992888" cy="369332"/>
          </a:xfrm>
          <a:prstGeom prst="rect">
            <a:avLst/>
          </a:prstGeom>
          <a:noFill/>
        </p:spPr>
        <p:txBody>
          <a:bodyPr wrap="square" rtlCol="0">
            <a:spAutoFit/>
          </a:bodyPr>
          <a:lstStyle/>
          <a:p>
            <a:pPr algn="r"/>
            <a:r>
              <a:rPr lang="el-GR" b="1" dirty="0" smtClean="0">
                <a:solidFill>
                  <a:srgbClr val="A50021"/>
                </a:solidFill>
                <a:latin typeface="Arial Narrow" pitchFamily="34" charset="0"/>
                <a:cs typeface="Arial" pitchFamily="34" charset="0"/>
              </a:rPr>
              <a:t>[</a:t>
            </a:r>
            <a:r>
              <a:rPr lang="en-US" b="1" dirty="0" smtClean="0">
                <a:solidFill>
                  <a:srgbClr val="A50021"/>
                </a:solidFill>
                <a:latin typeface="Arial Narrow" pitchFamily="34" charset="0"/>
              </a:rPr>
              <a:t>USA </a:t>
            </a:r>
            <a:r>
              <a:rPr lang="en-US" b="1" dirty="0">
                <a:solidFill>
                  <a:srgbClr val="A50021"/>
                </a:solidFill>
                <a:latin typeface="Arial Narrow" pitchFamily="34" charset="0"/>
              </a:rPr>
              <a:t>NIH </a:t>
            </a:r>
            <a:r>
              <a:rPr lang="en-US" b="1" dirty="0" smtClean="0">
                <a:solidFill>
                  <a:srgbClr val="A50021"/>
                </a:solidFill>
                <a:latin typeface="Arial Narrow" pitchFamily="34" charset="0"/>
              </a:rPr>
              <a:t>Consent Statement</a:t>
            </a:r>
            <a:r>
              <a:rPr lang="el-GR" b="1" dirty="0" smtClean="0">
                <a:solidFill>
                  <a:srgbClr val="A50021"/>
                </a:solidFill>
                <a:latin typeface="Arial Narrow" pitchFamily="34" charset="0"/>
              </a:rPr>
              <a:t>.</a:t>
            </a:r>
            <a:r>
              <a:rPr lang="en-US" b="1" dirty="0" smtClean="0">
                <a:solidFill>
                  <a:srgbClr val="A50021"/>
                </a:solidFill>
                <a:latin typeface="Arial Narrow" pitchFamily="34" charset="0"/>
              </a:rPr>
              <a:t> </a:t>
            </a:r>
            <a:r>
              <a:rPr lang="en-US" b="1" dirty="0">
                <a:solidFill>
                  <a:srgbClr val="A50021"/>
                </a:solidFill>
                <a:latin typeface="Arial Narrow" pitchFamily="34" charset="0"/>
              </a:rPr>
              <a:t>Total </a:t>
            </a:r>
            <a:r>
              <a:rPr lang="en-US" b="1" dirty="0" smtClean="0">
                <a:solidFill>
                  <a:srgbClr val="A50021"/>
                </a:solidFill>
                <a:latin typeface="Arial Narrow" pitchFamily="34" charset="0"/>
              </a:rPr>
              <a:t>Hip Replacement. September 1994</a:t>
            </a:r>
            <a:r>
              <a:rPr lang="el-GR" b="1" dirty="0" smtClean="0">
                <a:solidFill>
                  <a:srgbClr val="A50021"/>
                </a:solidFill>
                <a:latin typeface="Arial Narrow" pitchFamily="34" charset="0"/>
              </a:rPr>
              <a:t>;</a:t>
            </a:r>
            <a:r>
              <a:rPr lang="en-US" b="1" dirty="0">
                <a:solidFill>
                  <a:srgbClr val="A50021"/>
                </a:solidFill>
                <a:latin typeface="Arial Narrow" pitchFamily="34" charset="0"/>
              </a:rPr>
              <a:t> </a:t>
            </a:r>
            <a:r>
              <a:rPr lang="en-US" b="1" dirty="0" smtClean="0">
                <a:solidFill>
                  <a:srgbClr val="A50021"/>
                </a:solidFill>
                <a:latin typeface="Arial Narrow" pitchFamily="34" charset="0"/>
              </a:rPr>
              <a:t>12(5):1-31</a:t>
            </a:r>
            <a:r>
              <a:rPr lang="el-GR" b="1" dirty="0" smtClean="0">
                <a:solidFill>
                  <a:srgbClr val="A50021"/>
                </a:solidFill>
                <a:latin typeface="Arial Narrow" pitchFamily="34" charset="0"/>
                <a:cs typeface="Arial" pitchFamily="34" charset="0"/>
              </a:rPr>
              <a:t>]</a:t>
            </a:r>
            <a:endParaRPr lang="en-US" b="1" dirty="0">
              <a:solidFill>
                <a:srgbClr val="A50021"/>
              </a:solidFill>
              <a:latin typeface="Arial Narrow" pitchFamily="34" charset="0"/>
              <a:cs typeface="Arial" pitchFamily="34" charset="0"/>
            </a:endParaRPr>
          </a:p>
        </p:txBody>
      </p:sp>
    </p:spTree>
    <p:extLst>
      <p:ext uri="{BB962C8B-B14F-4D97-AF65-F5344CB8AC3E}">
        <p14:creationId xmlns:p14="http://schemas.microsoft.com/office/powerpoint/2010/main" val="23309159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accent4">
                    <a:lumMod val="10000"/>
                  </a:schemeClr>
                </a:solidFill>
                <a:effectLst>
                  <a:outerShdw blurRad="38100" dist="38100" dir="2700000" algn="tl">
                    <a:srgbClr val="000000">
                      <a:alpha val="43137"/>
                    </a:srgbClr>
                  </a:outerShdw>
                </a:effectLst>
              </a:rPr>
              <a:t>Μήκος του Αυχένα του Μηριαίου Στυλεού</a:t>
            </a:r>
            <a:r>
              <a:rPr lang="el-GR" dirty="0" smtClean="0">
                <a:effectLst>
                  <a:outerShdw blurRad="38100" dist="38100" dir="2700000" algn="tl">
                    <a:srgbClr val="000000">
                      <a:alpha val="43137"/>
                    </a:srgbClr>
                  </a:outerShdw>
                </a:effectLst>
              </a:rPr>
              <a:t/>
            </a:r>
            <a:br>
              <a:rPr lang="el-GR"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 </a:t>
            </a:r>
            <a:r>
              <a:rPr lang="en-US" sz="3200" dirty="0" smtClean="0">
                <a:effectLst>
                  <a:outerShdw blurRad="38100" dist="38100" dir="2700000" algn="tl">
                    <a:srgbClr val="000000">
                      <a:alpha val="43137"/>
                    </a:srgbClr>
                  </a:outerShdw>
                </a:effectLst>
              </a:rPr>
              <a:t>Femoral offset</a:t>
            </a:r>
            <a:r>
              <a:rPr lang="el-GR" sz="3200" dirty="0" smtClean="0">
                <a:effectLst>
                  <a:outerShdw blurRad="38100" dist="38100" dir="2700000" algn="tl">
                    <a:srgbClr val="000000">
                      <a:alpha val="43137"/>
                    </a:srgbClr>
                  </a:outerShdw>
                </a:effectLst>
              </a:rPr>
              <a:t> </a:t>
            </a:r>
            <a:r>
              <a:rPr lang="el-GR" baseline="-16000" dirty="0" smtClean="0">
                <a:effectLst>
                  <a:outerShdw blurRad="38100" dist="38100" dir="2700000" algn="tl">
                    <a:srgbClr val="000000">
                      <a:alpha val="43137"/>
                    </a:srgbClr>
                  </a:outerShdw>
                </a:effectLst>
              </a:rPr>
              <a:t>[3/5]</a:t>
            </a:r>
            <a:endParaRPr lang="el-GR" dirty="0">
              <a:effectLst>
                <a:outerShdw blurRad="38100" dist="38100" dir="2700000" algn="tl">
                  <a:srgbClr val="000000">
                    <a:alpha val="43137"/>
                  </a:srgbClr>
                </a:outerShdw>
              </a:effectLst>
            </a:endParaRPr>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39</a:t>
            </a:fld>
            <a:endParaRPr lang="el-GR" dirty="0"/>
          </a:p>
        </p:txBody>
      </p:sp>
      <p:pic>
        <p:nvPicPr>
          <p:cNvPr id="1026" name="Picture 2"/>
          <p:cNvPicPr>
            <a:picLocks noChangeAspect="1" noChangeArrowheads="1"/>
          </p:cNvPicPr>
          <p:nvPr/>
        </p:nvPicPr>
        <p:blipFill>
          <a:blip r:embed="rId3" cstate="print"/>
          <a:srcRect l="54615" r="1539" b="53999"/>
          <a:stretch>
            <a:fillRect/>
          </a:stretch>
        </p:blipFill>
        <p:spPr bwMode="auto">
          <a:xfrm>
            <a:off x="2267744" y="3933056"/>
            <a:ext cx="4743368" cy="2088232"/>
          </a:xfrm>
          <a:prstGeom prst="rect">
            <a:avLst/>
          </a:prstGeom>
          <a:ln w="38100" cap="sq" cmpd="thickThin">
            <a:solidFill>
              <a:srgbClr val="000000"/>
            </a:solidFill>
            <a:prstDash val="solid"/>
            <a:miter lim="800000"/>
          </a:ln>
          <a:effectLst>
            <a:innerShdw blurRad="76200">
              <a:srgbClr val="000000"/>
            </a:innerShdw>
          </a:effectLst>
        </p:spPr>
      </p:pic>
      <p:sp>
        <p:nvSpPr>
          <p:cNvPr id="7" name="2 - Θέση περιεχομένου"/>
          <p:cNvSpPr txBox="1">
            <a:spLocks/>
          </p:cNvSpPr>
          <p:nvPr/>
        </p:nvSpPr>
        <p:spPr bwMode="auto">
          <a:xfrm>
            <a:off x="144016" y="1844824"/>
            <a:ext cx="8964488" cy="23042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55600" indent="-355600">
              <a:spcBef>
                <a:spcPct val="20000"/>
              </a:spcBef>
              <a:buClr>
                <a:srgbClr val="A50021"/>
              </a:buClr>
              <a:buSzPct val="100000"/>
              <a:buFont typeface="Wingdings" pitchFamily="2" charset="2"/>
              <a:buChar char="Ø"/>
              <a:defRPr/>
            </a:pPr>
            <a:r>
              <a:rPr lang="el-GR" sz="2200" kern="0" dirty="0" smtClean="0">
                <a:solidFill>
                  <a:srgbClr val="000000"/>
                </a:solidFill>
                <a:latin typeface="Calibri" panose="020F0502020204030204" pitchFamily="34" charset="0"/>
                <a:cs typeface="Calibri" panose="020F0502020204030204" pitchFamily="34" charset="0"/>
              </a:rPr>
              <a:t>Επίσης, στην περίπτωση του μικρότερου από το φυσιολογικό μηριαίου </a:t>
            </a:r>
            <a:r>
              <a:rPr lang="en-US" sz="2200" kern="0" dirty="0" smtClean="0">
                <a:solidFill>
                  <a:srgbClr val="000000"/>
                </a:solidFill>
                <a:latin typeface="Calibri" panose="020F0502020204030204" pitchFamily="34" charset="0"/>
                <a:cs typeface="Calibri" panose="020F0502020204030204" pitchFamily="34" charset="0"/>
              </a:rPr>
              <a:t>offset</a:t>
            </a:r>
            <a:r>
              <a:rPr lang="el-GR" sz="2200" kern="0" dirty="0" smtClean="0">
                <a:solidFill>
                  <a:srgbClr val="000000"/>
                </a:solidFill>
                <a:latin typeface="Calibri" panose="020F0502020204030204" pitchFamily="34" charset="0"/>
                <a:cs typeface="Calibri" panose="020F0502020204030204" pitchFamily="34" charset="0"/>
              </a:rPr>
              <a:t>,</a:t>
            </a:r>
            <a:r>
              <a:rPr lang="en-US" sz="2200" kern="0" dirty="0" smtClean="0">
                <a:solidFill>
                  <a:srgbClr val="000000"/>
                </a:solidFill>
                <a:latin typeface="Calibri" panose="020F0502020204030204" pitchFamily="34" charset="0"/>
                <a:cs typeface="Calibri" panose="020F0502020204030204" pitchFamily="34" charset="0"/>
              </a:rPr>
              <a:t> </a:t>
            </a:r>
            <a:r>
              <a:rPr lang="el-GR" sz="2200" kern="0" dirty="0" smtClean="0">
                <a:solidFill>
                  <a:srgbClr val="000000"/>
                </a:solidFill>
                <a:latin typeface="Calibri" panose="020F0502020204030204" pitchFamily="34" charset="0"/>
                <a:cs typeface="Calibri" panose="020F0502020204030204" pitchFamily="34" charset="0"/>
              </a:rPr>
              <a:t>η συνισταμένη των δυνάμεων που ασκούνται στην άρθρωση του ισχίου είναι μεγαλύτερη, τα συμπιεστικά φορτία αυξάνονται, με συνέπεια την σε βάθος χρόνου πιο γρήγορη και σοβαρή φθορά των υλικών, λόγω υπέρχρησης.</a:t>
            </a:r>
            <a:endParaRPr lang="en-US" sz="2200" kern="0" dirty="0" smtClean="0">
              <a:solidFill>
                <a:srgbClr val="000000"/>
              </a:solidFill>
              <a:latin typeface="Calibri" panose="020F0502020204030204" pitchFamily="34" charset="0"/>
              <a:cs typeface="Calibri" panose="020F0502020204030204" pitchFamily="34" charset="0"/>
            </a:endParaRPr>
          </a:p>
          <a:p>
            <a:pPr marL="342900" indent="-342900">
              <a:spcBef>
                <a:spcPct val="20000"/>
              </a:spcBef>
              <a:buClr>
                <a:srgbClr val="A50021"/>
              </a:buClr>
              <a:buSzPct val="100000"/>
              <a:buFont typeface="Wingdings" panose="05000000000000000000" pitchFamily="2" charset="2"/>
              <a:buChar char="Ø"/>
              <a:defRPr/>
            </a:pPr>
            <a:endParaRPr lang="en-US" sz="2200" kern="0" dirty="0" smtClean="0">
              <a:solidFill>
                <a:srgbClr val="DADADA">
                  <a:lumMod val="10000"/>
                </a:srgbClr>
              </a:solidFill>
              <a:latin typeface="Calibri" panose="020F0502020204030204" pitchFamily="34" charset="0"/>
              <a:cs typeface="Calibri" panose="020F0502020204030204" pitchFamily="34" charset="0"/>
            </a:endParaRPr>
          </a:p>
        </p:txBody>
      </p:sp>
      <p:sp>
        <p:nvSpPr>
          <p:cNvPr id="6" name="Ορθογώνιο 5"/>
          <p:cNvSpPr/>
          <p:nvPr/>
        </p:nvSpPr>
        <p:spPr>
          <a:xfrm>
            <a:off x="3353962" y="6231795"/>
            <a:ext cx="2570931" cy="276999"/>
          </a:xfrm>
          <a:prstGeom prst="rect">
            <a:avLst/>
          </a:prstGeom>
        </p:spPr>
        <p:txBody>
          <a:bodyPr wrap="square">
            <a:spAutoFit/>
          </a:bodyPr>
          <a:lstStyle/>
          <a:p>
            <a:pPr algn="ctr"/>
            <a:r>
              <a:rPr lang="el-GR" sz="1200" i="1" dirty="0" smtClean="0">
                <a:solidFill>
                  <a:srgbClr val="808080"/>
                </a:solidFill>
                <a:latin typeface="Calibri" panose="020F0502020204030204" pitchFamily="34" charset="0"/>
                <a:sym typeface="Wingdings"/>
              </a:rPr>
              <a:t></a:t>
            </a:r>
            <a:r>
              <a:rPr lang="en-US" sz="1200" i="1" dirty="0" smtClean="0">
                <a:solidFill>
                  <a:srgbClr val="808080"/>
                </a:solidFill>
                <a:latin typeface="Calibri" panose="020F0502020204030204" pitchFamily="34" charset="0"/>
                <a:sym typeface="Wingdings"/>
              </a:rPr>
              <a:t> </a:t>
            </a:r>
            <a:r>
              <a:rPr lang="en-US" sz="1200" dirty="0" smtClean="0">
                <a:solidFill>
                  <a:srgbClr val="FFFFFF"/>
                </a:solidFill>
                <a:latin typeface="Calibri" panose="020F0502020204030204" pitchFamily="34" charset="0"/>
                <a:cs typeface="Calibri" panose="020F0502020204030204" pitchFamily="34" charset="0"/>
                <a:hlinkClick r:id="rId4"/>
              </a:rPr>
              <a:t>openi.nlm.nih.gov</a:t>
            </a:r>
            <a:endParaRPr lang="el-GR" sz="1200" dirty="0">
              <a:solidFill>
                <a:srgbClr val="FFFF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83693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accent4">
                    <a:lumMod val="10000"/>
                  </a:schemeClr>
                </a:solidFill>
                <a:effectLst>
                  <a:outerShdw blurRad="38100" dist="38100" dir="2700000" algn="tl">
                    <a:srgbClr val="000000">
                      <a:alpha val="43137"/>
                    </a:srgbClr>
                  </a:outerShdw>
                </a:effectLst>
              </a:rPr>
              <a:t>Μήκος του Αυχένα του Μηριαίου Στυλεού </a:t>
            </a:r>
            <a:r>
              <a:rPr lang="el-GR" dirty="0" smtClean="0">
                <a:effectLst>
                  <a:outerShdw blurRad="38100" dist="38100" dir="2700000" algn="tl">
                    <a:srgbClr val="000000">
                      <a:alpha val="43137"/>
                    </a:srgbClr>
                  </a:outerShdw>
                </a:effectLst>
              </a:rPr>
              <a:t/>
            </a:r>
            <a:br>
              <a:rPr lang="el-GR"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 </a:t>
            </a:r>
            <a:r>
              <a:rPr lang="en-US" sz="3200" dirty="0" smtClean="0">
                <a:effectLst>
                  <a:outerShdw blurRad="38100" dist="38100" dir="2700000" algn="tl">
                    <a:srgbClr val="000000">
                      <a:alpha val="43137"/>
                    </a:srgbClr>
                  </a:outerShdw>
                </a:effectLst>
              </a:rPr>
              <a:t>Femoral offset</a:t>
            </a:r>
            <a:r>
              <a:rPr lang="el-GR" sz="3200" dirty="0" smtClean="0">
                <a:effectLst>
                  <a:outerShdw blurRad="38100" dist="38100" dir="2700000" algn="tl">
                    <a:srgbClr val="000000">
                      <a:alpha val="43137"/>
                    </a:srgbClr>
                  </a:outerShdw>
                </a:effectLst>
              </a:rPr>
              <a:t> </a:t>
            </a:r>
            <a:r>
              <a:rPr lang="el-GR" baseline="-16000" dirty="0" smtClean="0">
                <a:effectLst>
                  <a:outerShdw blurRad="38100" dist="38100" dir="2700000" algn="tl">
                    <a:srgbClr val="000000">
                      <a:alpha val="43137"/>
                    </a:srgbClr>
                  </a:outerShdw>
                </a:effectLst>
              </a:rPr>
              <a:t>[4/</a:t>
            </a:r>
            <a:r>
              <a:rPr lang="en-US" baseline="-16000" dirty="0" smtClean="0">
                <a:effectLst>
                  <a:outerShdw blurRad="38100" dist="38100" dir="2700000" algn="tl">
                    <a:srgbClr val="000000">
                      <a:alpha val="43137"/>
                    </a:srgbClr>
                  </a:outerShdw>
                </a:effectLst>
              </a:rPr>
              <a:t>5</a:t>
            </a:r>
            <a:r>
              <a:rPr lang="el-GR" baseline="-16000" dirty="0" smtClean="0">
                <a:effectLst>
                  <a:outerShdw blurRad="38100" dist="38100" dir="2700000" algn="tl">
                    <a:srgbClr val="000000">
                      <a:alpha val="43137"/>
                    </a:srgbClr>
                  </a:outerShdw>
                </a:effectLst>
              </a:rPr>
              <a:t>]</a:t>
            </a:r>
            <a:endParaRPr lang="el-GR" dirty="0">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179512" y="1556792"/>
            <a:ext cx="8712968" cy="4464496"/>
          </a:xfrm>
        </p:spPr>
        <p:txBody>
          <a:bodyPr/>
          <a:lstStyle/>
          <a:p>
            <a:pPr>
              <a:lnSpc>
                <a:spcPct val="110000"/>
              </a:lnSpc>
              <a:spcBef>
                <a:spcPts val="1200"/>
              </a:spcBef>
              <a:buSzPct val="100000"/>
            </a:pPr>
            <a:r>
              <a:rPr lang="el-GR" dirty="0" smtClean="0"/>
              <a:t>Αντίθετα, μεγαλύτερο από το φυσιολογικό μηριαίο offset</a:t>
            </a:r>
            <a:r>
              <a:rPr lang="el-GR" dirty="0"/>
              <a:t>, </a:t>
            </a:r>
            <a:r>
              <a:rPr lang="el-GR" dirty="0" smtClean="0"/>
              <a:t>μετακινεί πλευρικά (</a:t>
            </a:r>
            <a:r>
              <a:rPr lang="el-GR" dirty="0" smtClean="0">
                <a:solidFill>
                  <a:srgbClr val="000000"/>
                </a:solidFill>
              </a:rPr>
              <a:t>προς τα έξω)</a:t>
            </a:r>
            <a:r>
              <a:rPr lang="el-GR" dirty="0" smtClean="0">
                <a:solidFill>
                  <a:schemeClr val="accent2">
                    <a:lumMod val="75000"/>
                  </a:schemeClr>
                </a:solidFill>
              </a:rPr>
              <a:t> </a:t>
            </a:r>
            <a:r>
              <a:rPr lang="el-GR" dirty="0" smtClean="0"/>
              <a:t>το μηριαίο οστό με αποτέλεσμα τη μείωση της πιθανότητας </a:t>
            </a:r>
            <a:r>
              <a:rPr lang="el-GR" dirty="0" smtClean="0">
                <a:solidFill>
                  <a:srgbClr val="000000"/>
                </a:solidFill>
              </a:rPr>
              <a:t>πρόσκρουσης του μείζονα τροχαντήρα στο άκρο της κοτυλιαίας πρόθεσης</a:t>
            </a:r>
            <a:r>
              <a:rPr lang="el-GR" dirty="0" smtClean="0"/>
              <a:t>, την </a:t>
            </a:r>
            <a:r>
              <a:rPr lang="el-GR" dirty="0" smtClean="0">
                <a:solidFill>
                  <a:srgbClr val="000000"/>
                </a:solidFill>
              </a:rPr>
              <a:t>πιο ισορροπημένη τάση </a:t>
            </a:r>
            <a:r>
              <a:rPr lang="el-GR" dirty="0" smtClean="0"/>
              <a:t>των μαλακών μορίων και την καλύτερη σταθερότητα της άρθρωσης.</a:t>
            </a:r>
          </a:p>
          <a:p>
            <a:pPr>
              <a:lnSpc>
                <a:spcPct val="110000"/>
              </a:lnSpc>
              <a:spcBef>
                <a:spcPts val="1200"/>
              </a:spcBef>
              <a:buSzPct val="100000"/>
            </a:pPr>
            <a:r>
              <a:rPr lang="el-GR" dirty="0" smtClean="0"/>
              <a:t>Η αύξηση του offset αυξάνει το μοχλοβραχίονα των απαγωγών (άρα και τη ροπή τους) μειώνοντας έτσι τη δύναμη που απαιτείται από τους απαγωγούς μύες στην οριζόντια διακράτηση της λεκάνης. Η </a:t>
            </a:r>
            <a:r>
              <a:rPr lang="el-GR" dirty="0"/>
              <a:t>επακόλουθη μείωση της πιθανότητας εμφάνισης θετικού σημείου </a:t>
            </a:r>
            <a:r>
              <a:rPr lang="en-US" dirty="0" smtClean="0">
                <a:solidFill>
                  <a:srgbClr val="000000"/>
                </a:solidFill>
              </a:rPr>
              <a:t>T</a:t>
            </a:r>
            <a:r>
              <a:rPr lang="en-US" altLang="el-GR" dirty="0" smtClean="0">
                <a:solidFill>
                  <a:srgbClr val="000000"/>
                </a:solidFill>
              </a:rPr>
              <a:t>rendelenburg</a:t>
            </a:r>
            <a:r>
              <a:rPr lang="el-GR" altLang="el-GR" dirty="0" smtClean="0">
                <a:solidFill>
                  <a:srgbClr val="000000"/>
                </a:solidFill>
              </a:rPr>
              <a:t> </a:t>
            </a:r>
            <a:r>
              <a:rPr lang="el-GR" dirty="0" smtClean="0"/>
              <a:t>βελτιώνει τη βάδιση. </a:t>
            </a:r>
            <a:endParaRPr lang="en-US" dirty="0" smtClean="0"/>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40</a:t>
            </a:fld>
            <a:endParaRPr lang="el-GR" dirty="0"/>
          </a:p>
        </p:txBody>
      </p:sp>
    </p:spTree>
    <p:extLst>
      <p:ext uri="{BB962C8B-B14F-4D97-AF65-F5344CB8AC3E}">
        <p14:creationId xmlns:p14="http://schemas.microsoft.com/office/powerpoint/2010/main" val="30461509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accent4">
                    <a:lumMod val="10000"/>
                  </a:schemeClr>
                </a:solidFill>
                <a:effectLst>
                  <a:outerShdw blurRad="38100" dist="38100" dir="2700000" algn="tl">
                    <a:srgbClr val="000000">
                      <a:alpha val="43137"/>
                    </a:srgbClr>
                  </a:outerShdw>
                </a:effectLst>
              </a:rPr>
              <a:t>Μήκος του Αυχένα του Μηριαίου Στυλεού </a:t>
            </a:r>
            <a:r>
              <a:rPr lang="el-GR" dirty="0" smtClean="0">
                <a:effectLst>
                  <a:outerShdw blurRad="38100" dist="38100" dir="2700000" algn="tl">
                    <a:srgbClr val="000000">
                      <a:alpha val="43137"/>
                    </a:srgbClr>
                  </a:outerShdw>
                </a:effectLst>
              </a:rPr>
              <a:t/>
            </a:r>
            <a:br>
              <a:rPr lang="el-GR"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 </a:t>
            </a:r>
            <a:r>
              <a:rPr lang="en-US" sz="3200" dirty="0" smtClean="0">
                <a:effectLst>
                  <a:outerShdw blurRad="38100" dist="38100" dir="2700000" algn="tl">
                    <a:srgbClr val="000000">
                      <a:alpha val="43137"/>
                    </a:srgbClr>
                  </a:outerShdw>
                </a:effectLst>
              </a:rPr>
              <a:t>Femoral offset</a:t>
            </a:r>
            <a:r>
              <a:rPr lang="el-GR" sz="3200" dirty="0" smtClean="0">
                <a:effectLst>
                  <a:outerShdw blurRad="38100" dist="38100" dir="2700000" algn="tl">
                    <a:srgbClr val="000000">
                      <a:alpha val="43137"/>
                    </a:srgbClr>
                  </a:outerShdw>
                </a:effectLst>
              </a:rPr>
              <a:t> </a:t>
            </a:r>
            <a:r>
              <a:rPr lang="el-GR" baseline="-16000" dirty="0" smtClean="0">
                <a:effectLst>
                  <a:outerShdw blurRad="38100" dist="38100" dir="2700000" algn="tl">
                    <a:srgbClr val="000000">
                      <a:alpha val="43137"/>
                    </a:srgbClr>
                  </a:outerShdw>
                </a:effectLst>
              </a:rPr>
              <a:t>[</a:t>
            </a:r>
            <a:r>
              <a:rPr lang="en-US" baseline="-16000" dirty="0" smtClean="0">
                <a:effectLst>
                  <a:outerShdw blurRad="38100" dist="38100" dir="2700000" algn="tl">
                    <a:srgbClr val="000000">
                      <a:alpha val="43137"/>
                    </a:srgbClr>
                  </a:outerShdw>
                </a:effectLst>
              </a:rPr>
              <a:t>5</a:t>
            </a:r>
            <a:r>
              <a:rPr lang="el-GR" baseline="-16000" dirty="0" smtClean="0">
                <a:effectLst>
                  <a:outerShdw blurRad="38100" dist="38100" dir="2700000" algn="tl">
                    <a:srgbClr val="000000">
                      <a:alpha val="43137"/>
                    </a:srgbClr>
                  </a:outerShdw>
                </a:effectLst>
              </a:rPr>
              <a:t>/</a:t>
            </a:r>
            <a:r>
              <a:rPr lang="en-US" baseline="-16000" dirty="0" smtClean="0">
                <a:effectLst>
                  <a:outerShdw blurRad="38100" dist="38100" dir="2700000" algn="tl">
                    <a:srgbClr val="000000">
                      <a:alpha val="43137"/>
                    </a:srgbClr>
                  </a:outerShdw>
                </a:effectLst>
              </a:rPr>
              <a:t>5</a:t>
            </a:r>
            <a:r>
              <a:rPr lang="el-GR" baseline="-16000" dirty="0" smtClean="0">
                <a:effectLst>
                  <a:outerShdw blurRad="38100" dist="38100" dir="2700000" algn="tl">
                    <a:srgbClr val="000000">
                      <a:alpha val="43137"/>
                    </a:srgbClr>
                  </a:outerShdw>
                </a:effectLst>
              </a:rPr>
              <a:t>]</a:t>
            </a:r>
            <a:endParaRPr lang="el-GR" dirty="0">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251520" y="1772816"/>
            <a:ext cx="8568952" cy="3312368"/>
          </a:xfrm>
        </p:spPr>
        <p:txBody>
          <a:bodyPr/>
          <a:lstStyle/>
          <a:p>
            <a:pPr>
              <a:lnSpc>
                <a:spcPct val="110000"/>
              </a:lnSpc>
              <a:spcBef>
                <a:spcPts val="1200"/>
              </a:spcBef>
              <a:buSzPct val="100000"/>
            </a:pPr>
            <a:r>
              <a:rPr lang="el-GR" dirty="0" smtClean="0"/>
              <a:t>Η αύξηση του </a:t>
            </a:r>
            <a:r>
              <a:rPr lang="en-US" dirty="0" smtClean="0"/>
              <a:t>offset </a:t>
            </a:r>
            <a:r>
              <a:rPr lang="el-GR" dirty="0" smtClean="0"/>
              <a:t>οδηγεί σε μείωση τ</a:t>
            </a:r>
            <a:r>
              <a:rPr lang="el-GR" dirty="0" smtClean="0">
                <a:solidFill>
                  <a:srgbClr val="000000"/>
                </a:solidFill>
              </a:rPr>
              <a:t>ης συνισταμένης των δυνάμεων που ασκούνται στην άρθρωση του ισχίου, μείωση των συνολικών συμπιεστικών φορτίων και </a:t>
            </a:r>
            <a:r>
              <a:rPr lang="el-GR" dirty="0" smtClean="0"/>
              <a:t>μικρότερη </a:t>
            </a:r>
            <a:r>
              <a:rPr lang="el-GR" dirty="0" smtClean="0">
                <a:solidFill>
                  <a:srgbClr val="000000"/>
                </a:solidFill>
              </a:rPr>
              <a:t>μακροχρόνια φθορά των προθέσεων λόγω υπερχρήσης. </a:t>
            </a:r>
            <a:endParaRPr lang="el-GR" dirty="0" smtClean="0"/>
          </a:p>
          <a:p>
            <a:pPr>
              <a:lnSpc>
                <a:spcPct val="110000"/>
              </a:lnSpc>
              <a:spcBef>
                <a:spcPts val="1200"/>
              </a:spcBef>
              <a:buSzPct val="100000"/>
            </a:pPr>
            <a:r>
              <a:rPr lang="el-GR" dirty="0" smtClean="0"/>
              <a:t>Η αλλαγή αυτή στο μήκος του μηριαίου offset (αύξηση) δεν επηρεάζει το πραγματικό μήκος του σκέλους και συνεπώς μπορούν να γίνουν οι απαραίτητες προσαρμογές, χωρίς την εμφάνιση μετεγχειρητικής ανισοσκελίας.</a:t>
            </a:r>
            <a:endParaRPr lang="en-US" dirty="0" smtClean="0"/>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41</a:t>
            </a:fld>
            <a:endParaRPr lang="el-GR" dirty="0"/>
          </a:p>
        </p:txBody>
      </p:sp>
    </p:spTree>
    <p:extLst>
      <p:ext uri="{BB962C8B-B14F-4D97-AF65-F5344CB8AC3E}">
        <p14:creationId xmlns:p14="http://schemas.microsoft.com/office/powerpoint/2010/main" val="33210069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effectLst>
                  <a:outerShdw blurRad="38100" dist="38100" dir="2700000" algn="tl">
                    <a:srgbClr val="000000">
                      <a:alpha val="43137"/>
                    </a:srgbClr>
                  </a:outerShdw>
                </a:effectLst>
              </a:rPr>
              <a:t>Δυνάμεις στην Άρθρωση του Ισχίου</a:t>
            </a:r>
            <a:r>
              <a:rPr lang="el-GR" baseline="-16000" dirty="0" smtClean="0">
                <a:effectLst>
                  <a:outerShdw blurRad="38100" dist="38100" dir="2700000" algn="tl">
                    <a:srgbClr val="000000">
                      <a:alpha val="43137"/>
                    </a:srgbClr>
                  </a:outerShdw>
                </a:effectLst>
              </a:rPr>
              <a:t> [1/2]</a:t>
            </a:r>
            <a:endParaRPr lang="el-GR" dirty="0">
              <a:effectLst>
                <a:outerShdw blurRad="38100" dist="38100" dir="2700000" algn="tl">
                  <a:srgbClr val="000000">
                    <a:alpha val="43137"/>
                  </a:srgbClr>
                </a:outerShdw>
              </a:effectLst>
            </a:endParaRPr>
          </a:p>
        </p:txBody>
      </p:sp>
      <p:sp>
        <p:nvSpPr>
          <p:cNvPr id="5" name="Rectangle 3"/>
          <p:cNvSpPr>
            <a:spLocks noGrp="1" noChangeArrowheads="1"/>
          </p:cNvSpPr>
          <p:nvPr>
            <p:ph idx="1"/>
          </p:nvPr>
        </p:nvSpPr>
        <p:spPr>
          <a:xfrm>
            <a:off x="457200" y="1340768"/>
            <a:ext cx="4114800" cy="5112568"/>
          </a:xfrm>
        </p:spPr>
        <p:txBody>
          <a:bodyPr/>
          <a:lstStyle/>
          <a:p>
            <a:pPr>
              <a:lnSpc>
                <a:spcPct val="90000"/>
              </a:lnSpc>
              <a:buSzPct val="130000"/>
              <a:buFont typeface="Wingdings" panose="05000000000000000000" pitchFamily="2" charset="2"/>
              <a:buChar char="§"/>
            </a:pPr>
            <a:r>
              <a:rPr lang="en-US" altLang="el-GR" sz="2400" dirty="0">
                <a:solidFill>
                  <a:srgbClr val="000000"/>
                </a:solidFill>
              </a:rPr>
              <a:t>F</a:t>
            </a:r>
            <a:r>
              <a:rPr lang="el-GR" altLang="el-GR" sz="2400" dirty="0" smtClean="0">
                <a:solidFill>
                  <a:srgbClr val="000000"/>
                </a:solidFill>
              </a:rPr>
              <a:t>απ = Δύναμη απαγωγών</a:t>
            </a:r>
          </a:p>
          <a:p>
            <a:pPr marL="355600" indent="0">
              <a:lnSpc>
                <a:spcPct val="90000"/>
              </a:lnSpc>
              <a:buSzPct val="130000"/>
              <a:buNone/>
            </a:pPr>
            <a:r>
              <a:rPr lang="el-GR" altLang="el-GR" sz="2400" dirty="0" smtClean="0">
                <a:solidFill>
                  <a:srgbClr val="000000"/>
                </a:solidFill>
              </a:rPr>
              <a:t>ισχίου</a:t>
            </a:r>
          </a:p>
          <a:p>
            <a:pPr marL="355600" indent="0" eaLnBrk="1" hangingPunct="1">
              <a:lnSpc>
                <a:spcPct val="90000"/>
              </a:lnSpc>
              <a:spcAft>
                <a:spcPts val="1200"/>
              </a:spcAft>
              <a:buNone/>
            </a:pPr>
            <a:r>
              <a:rPr lang="el-GR" altLang="el-GR" sz="2400" dirty="0" smtClean="0">
                <a:solidFill>
                  <a:srgbClr val="000000"/>
                </a:solidFill>
              </a:rPr>
              <a:t>Μχ απαγωγών</a:t>
            </a:r>
            <a:r>
              <a:rPr lang="el-GR" altLang="el-GR" sz="2400" b="1" dirty="0" smtClean="0">
                <a:solidFill>
                  <a:srgbClr val="000000"/>
                </a:solidFill>
              </a:rPr>
              <a:t>: </a:t>
            </a:r>
            <a:r>
              <a:rPr lang="el-GR" altLang="el-GR" sz="2400" dirty="0" smtClean="0">
                <a:solidFill>
                  <a:srgbClr val="000000"/>
                </a:solidFill>
              </a:rPr>
              <a:t>α</a:t>
            </a:r>
            <a:endParaRPr lang="el-GR" altLang="el-GR" sz="1400" dirty="0" smtClean="0">
              <a:solidFill>
                <a:srgbClr val="000000"/>
              </a:solidFill>
            </a:endParaRPr>
          </a:p>
          <a:p>
            <a:pPr eaLnBrk="1" hangingPunct="1">
              <a:lnSpc>
                <a:spcPct val="90000"/>
              </a:lnSpc>
              <a:buSzPct val="130000"/>
              <a:buFont typeface="Wingdings" panose="05000000000000000000" pitchFamily="2" charset="2"/>
              <a:buChar char="§"/>
            </a:pPr>
            <a:r>
              <a:rPr lang="el-GR" altLang="el-GR" sz="2400" dirty="0" smtClean="0">
                <a:solidFill>
                  <a:srgbClr val="000000"/>
                </a:solidFill>
              </a:rPr>
              <a:t>Βάρος Σώματος (Β ή ΣΒ)</a:t>
            </a:r>
          </a:p>
          <a:p>
            <a:pPr marL="355600" indent="0" eaLnBrk="1" hangingPunct="1">
              <a:lnSpc>
                <a:spcPct val="90000"/>
              </a:lnSpc>
              <a:spcAft>
                <a:spcPts val="1200"/>
              </a:spcAft>
              <a:buSzPct val="130000"/>
              <a:buNone/>
            </a:pPr>
            <a:r>
              <a:rPr lang="el-GR" altLang="el-GR" sz="2400" dirty="0" smtClean="0">
                <a:solidFill>
                  <a:srgbClr val="000000"/>
                </a:solidFill>
              </a:rPr>
              <a:t>Μχ βαρύτητας</a:t>
            </a:r>
            <a:r>
              <a:rPr lang="el-GR" altLang="el-GR" sz="2400" b="1" dirty="0" smtClean="0">
                <a:solidFill>
                  <a:srgbClr val="000000"/>
                </a:solidFill>
              </a:rPr>
              <a:t>:</a:t>
            </a:r>
            <a:r>
              <a:rPr lang="el-GR" altLang="el-GR" sz="2400" dirty="0">
                <a:solidFill>
                  <a:srgbClr val="000000"/>
                </a:solidFill>
              </a:rPr>
              <a:t> </a:t>
            </a:r>
            <a:r>
              <a:rPr lang="el-GR" altLang="el-GR" sz="2400" dirty="0" smtClean="0">
                <a:solidFill>
                  <a:srgbClr val="000000"/>
                </a:solidFill>
              </a:rPr>
              <a:t>β</a:t>
            </a:r>
            <a:endParaRPr lang="el-GR" altLang="el-GR" sz="1400" dirty="0" smtClean="0">
              <a:solidFill>
                <a:srgbClr val="000000"/>
              </a:solidFill>
            </a:endParaRPr>
          </a:p>
          <a:p>
            <a:pPr>
              <a:lnSpc>
                <a:spcPct val="90000"/>
              </a:lnSpc>
              <a:buSzPct val="130000"/>
              <a:buFont typeface="Wingdings" panose="05000000000000000000" pitchFamily="2" charset="2"/>
              <a:buChar char="§"/>
            </a:pPr>
            <a:r>
              <a:rPr lang="el-GR" altLang="el-GR" sz="2400" dirty="0">
                <a:solidFill>
                  <a:srgbClr val="000000"/>
                </a:solidFill>
              </a:rPr>
              <a:t>β/α = </a:t>
            </a:r>
            <a:r>
              <a:rPr lang="el-GR" altLang="el-GR" sz="2400" dirty="0" smtClean="0">
                <a:solidFill>
                  <a:srgbClr val="000000"/>
                </a:solidFill>
              </a:rPr>
              <a:t>Λόγος μοχλοβραχιόνων </a:t>
            </a:r>
          </a:p>
          <a:p>
            <a:pPr marL="355600" indent="0">
              <a:lnSpc>
                <a:spcPct val="90000"/>
              </a:lnSpc>
              <a:spcAft>
                <a:spcPts val="1200"/>
              </a:spcAft>
              <a:buSzPct val="130000"/>
              <a:buNone/>
            </a:pPr>
            <a:r>
              <a:rPr lang="el-GR" altLang="el-GR" sz="2400" dirty="0" smtClean="0">
                <a:solidFill>
                  <a:srgbClr val="000000"/>
                </a:solidFill>
              </a:rPr>
              <a:t>βάρους/απαγωγών</a:t>
            </a:r>
            <a:endParaRPr lang="el-GR" altLang="el-GR" sz="1400" dirty="0" smtClean="0">
              <a:solidFill>
                <a:srgbClr val="000000"/>
              </a:solidFill>
            </a:endParaRPr>
          </a:p>
          <a:p>
            <a:pPr eaLnBrk="1" hangingPunct="1">
              <a:lnSpc>
                <a:spcPct val="90000"/>
              </a:lnSpc>
              <a:buSzPct val="130000"/>
              <a:buFont typeface="Wingdings" panose="05000000000000000000" pitchFamily="2" charset="2"/>
              <a:buChar char="§"/>
            </a:pPr>
            <a:r>
              <a:rPr lang="el-GR" altLang="el-GR" sz="2400" dirty="0" smtClean="0">
                <a:solidFill>
                  <a:srgbClr val="000000"/>
                </a:solidFill>
              </a:rPr>
              <a:t>Φόρτιση του ισχίου</a:t>
            </a:r>
          </a:p>
          <a:p>
            <a:pPr marL="352425" indent="3175" eaLnBrk="1" hangingPunct="1">
              <a:lnSpc>
                <a:spcPct val="90000"/>
              </a:lnSpc>
              <a:buClr>
                <a:schemeClr val="accent2"/>
              </a:buClr>
              <a:buSzPct val="130000"/>
              <a:buNone/>
            </a:pPr>
            <a:r>
              <a:rPr lang="el-GR" altLang="el-GR" sz="2400" dirty="0" smtClean="0">
                <a:solidFill>
                  <a:srgbClr val="000000"/>
                </a:solidFill>
              </a:rPr>
              <a:t>(</a:t>
            </a:r>
            <a:r>
              <a:rPr lang="en-US" altLang="el-GR" sz="2400" dirty="0" smtClean="0">
                <a:solidFill>
                  <a:srgbClr val="000000"/>
                </a:solidFill>
              </a:rPr>
              <a:t>joint reaction force )</a:t>
            </a:r>
            <a:endParaRPr lang="el-GR" altLang="el-GR" sz="2400" dirty="0" smtClean="0">
              <a:solidFill>
                <a:srgbClr val="000000"/>
              </a:solidFill>
            </a:endParaRPr>
          </a:p>
          <a:p>
            <a:pPr marL="352425" indent="3175" eaLnBrk="1" hangingPunct="1">
              <a:lnSpc>
                <a:spcPct val="90000"/>
              </a:lnSpc>
              <a:buClr>
                <a:schemeClr val="accent2"/>
              </a:buClr>
              <a:buSzPct val="130000"/>
              <a:buFontTx/>
              <a:buNone/>
            </a:pPr>
            <a:r>
              <a:rPr lang="en-US" altLang="el-GR" sz="2400" dirty="0" smtClean="0">
                <a:solidFill>
                  <a:srgbClr val="000000"/>
                </a:solidFill>
              </a:rPr>
              <a:t>JRF = </a:t>
            </a:r>
            <a:r>
              <a:rPr lang="el-GR" altLang="el-GR" sz="2400" dirty="0" smtClean="0">
                <a:solidFill>
                  <a:srgbClr val="000000"/>
                </a:solidFill>
              </a:rPr>
              <a:t> </a:t>
            </a:r>
            <a:r>
              <a:rPr lang="en-US" altLang="el-GR" sz="2400" dirty="0" smtClean="0">
                <a:solidFill>
                  <a:srgbClr val="000000"/>
                </a:solidFill>
              </a:rPr>
              <a:t>F</a:t>
            </a:r>
            <a:r>
              <a:rPr lang="el-GR" altLang="el-GR" sz="2400" dirty="0" smtClean="0">
                <a:solidFill>
                  <a:srgbClr val="000000"/>
                </a:solidFill>
              </a:rPr>
              <a:t>απ + Β</a:t>
            </a:r>
            <a:r>
              <a:rPr lang="el-GR" altLang="el-GR" sz="2000" dirty="0" smtClean="0">
                <a:solidFill>
                  <a:schemeClr val="bg1"/>
                </a:solidFill>
              </a:rPr>
              <a:t>                                                          </a:t>
            </a:r>
          </a:p>
        </p:txBody>
      </p:sp>
      <p:pic>
        <p:nvPicPr>
          <p:cNvPr id="17410" name="Picture 2"/>
          <p:cNvPicPr>
            <a:picLocks noChangeAspect="1" noChangeArrowheads="1"/>
          </p:cNvPicPr>
          <p:nvPr/>
        </p:nvPicPr>
        <p:blipFill>
          <a:blip r:embed="rId3" cstate="print"/>
          <a:srcRect/>
          <a:stretch>
            <a:fillRect/>
          </a:stretch>
        </p:blipFill>
        <p:spPr bwMode="auto">
          <a:xfrm>
            <a:off x="4644008" y="1766160"/>
            <a:ext cx="4285754" cy="4335017"/>
          </a:xfrm>
          <a:prstGeom prst="rect">
            <a:avLst/>
          </a:prstGeom>
          <a:ln w="38100" cap="sq" cmpd="thickThin">
            <a:solidFill>
              <a:srgbClr val="000000"/>
            </a:solidFill>
            <a:prstDash val="solid"/>
            <a:miter lim="800000"/>
          </a:ln>
          <a:effectLst>
            <a:innerShdw blurRad="76200">
              <a:srgbClr val="000000"/>
            </a:innerShdw>
          </a:effectLst>
        </p:spPr>
      </p:pic>
      <p:sp>
        <p:nvSpPr>
          <p:cNvPr id="3" name="Ορθογώνιο 2"/>
          <p:cNvSpPr/>
          <p:nvPr/>
        </p:nvSpPr>
        <p:spPr>
          <a:xfrm>
            <a:off x="4986685" y="6239974"/>
            <a:ext cx="3600400" cy="276999"/>
          </a:xfrm>
          <a:prstGeom prst="rect">
            <a:avLst/>
          </a:prstGeom>
        </p:spPr>
        <p:txBody>
          <a:bodyPr wrap="square">
            <a:spAutoFit/>
          </a:bodyPr>
          <a:lstStyle/>
          <a:p>
            <a:pPr algn="ctr"/>
            <a:r>
              <a:rPr lang="el-GR" sz="1200" i="1" dirty="0" smtClean="0">
                <a:solidFill>
                  <a:srgbClr val="808080"/>
                </a:solidFill>
                <a:latin typeface="Calibri" panose="020F0502020204030204" pitchFamily="34" charset="0"/>
                <a:sym typeface="Wingdings"/>
              </a:rPr>
              <a:t></a:t>
            </a:r>
            <a:r>
              <a:rPr lang="en-US" sz="1200" i="1" dirty="0" smtClean="0">
                <a:solidFill>
                  <a:srgbClr val="808080"/>
                </a:solidFill>
                <a:latin typeface="Calibri" panose="020F0502020204030204" pitchFamily="34" charset="0"/>
                <a:sym typeface="Wingdings"/>
              </a:rPr>
              <a:t> </a:t>
            </a:r>
            <a:r>
              <a:rPr lang="en-US" sz="1200" dirty="0" smtClean="0">
                <a:latin typeface="Calibri" panose="020F0502020204030204" pitchFamily="34" charset="0"/>
                <a:hlinkClick r:id="rId4"/>
              </a:rPr>
              <a:t>boneandspine.com</a:t>
            </a:r>
            <a:endParaRPr lang="el-GR" sz="1200" dirty="0">
              <a:latin typeface="Calibri" panose="020F0502020204030204" pitchFamily="34" charset="0"/>
            </a:endParaRPr>
          </a:p>
        </p:txBody>
      </p:sp>
      <p:sp>
        <p:nvSpPr>
          <p:cNvPr id="6" name="Θέση αριθμού διαφάνειας 5"/>
          <p:cNvSpPr>
            <a:spLocks noGrp="1"/>
          </p:cNvSpPr>
          <p:nvPr>
            <p:ph type="sldNum" sz="quarter" idx="12"/>
          </p:nvPr>
        </p:nvSpPr>
        <p:spPr/>
        <p:txBody>
          <a:bodyPr/>
          <a:lstStyle/>
          <a:p>
            <a:pPr>
              <a:defRPr/>
            </a:pPr>
            <a:fld id="{8198C6A6-8556-485F-81D9-A8F098D09877}" type="slidenum">
              <a:rPr lang="el-GR" smtClean="0"/>
              <a:pPr>
                <a:defRPr/>
              </a:pPr>
              <a:t>42</a:t>
            </a:fld>
            <a:endParaRPr lang="el-GR" dirty="0"/>
          </a:p>
        </p:txBody>
      </p:sp>
    </p:spTree>
    <p:extLst>
      <p:ext uri="{BB962C8B-B14F-4D97-AF65-F5344CB8AC3E}">
        <p14:creationId xmlns:p14="http://schemas.microsoft.com/office/powerpoint/2010/main" val="36867250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defRPr/>
            </a:pPr>
            <a:r>
              <a:rPr lang="el-GR" dirty="0" smtClean="0">
                <a:effectLst>
                  <a:outerShdw blurRad="38100" dist="38100" dir="2700000" algn="tl">
                    <a:srgbClr val="000000">
                      <a:alpha val="43137"/>
                    </a:srgbClr>
                  </a:outerShdw>
                </a:effectLst>
              </a:rPr>
              <a:t>Δυνάμεις στην Άρθρωση του Ισχίου</a:t>
            </a:r>
            <a:r>
              <a:rPr lang="el-GR" baseline="-16000" dirty="0" smtClean="0">
                <a:effectLst>
                  <a:outerShdw blurRad="38100" dist="38100" dir="2700000" algn="tl">
                    <a:srgbClr val="000000">
                      <a:alpha val="43137"/>
                    </a:srgbClr>
                  </a:outerShdw>
                </a:effectLst>
              </a:rPr>
              <a:t> [2/2]</a:t>
            </a:r>
            <a:endParaRPr lang="en-GB" altLang="el-GR" dirty="0" smtClean="0">
              <a:solidFill>
                <a:srgbClr val="FFD72D"/>
              </a:solidFill>
              <a:effectLst>
                <a:outerShdw blurRad="38100" dist="38100" dir="2700000" algn="tl">
                  <a:srgbClr val="000000">
                    <a:alpha val="43137"/>
                  </a:srgbClr>
                </a:outerShdw>
              </a:effectLst>
              <a:latin typeface="Times New Roman" pitchFamily="18" charset="0"/>
            </a:endParaRPr>
          </a:p>
        </p:txBody>
      </p:sp>
      <p:sp>
        <p:nvSpPr>
          <p:cNvPr id="29699" name="Rectangle 3"/>
          <p:cNvSpPr>
            <a:spLocks noGrp="1" noChangeArrowheads="1"/>
          </p:cNvSpPr>
          <p:nvPr>
            <p:ph idx="1"/>
          </p:nvPr>
        </p:nvSpPr>
        <p:spPr>
          <a:xfrm>
            <a:off x="601216" y="1340768"/>
            <a:ext cx="4618856" cy="5184576"/>
          </a:xfrm>
        </p:spPr>
        <p:txBody>
          <a:bodyPr/>
          <a:lstStyle/>
          <a:p>
            <a:pPr marL="381000" indent="-381000" eaLnBrk="1" hangingPunct="1">
              <a:lnSpc>
                <a:spcPct val="90000"/>
              </a:lnSpc>
              <a:spcAft>
                <a:spcPts val="3000"/>
              </a:spcAft>
              <a:buSzPct val="85000"/>
              <a:buFont typeface="Wingdings 3" pitchFamily="18" charset="2"/>
              <a:buChar char="u"/>
            </a:pPr>
            <a:r>
              <a:rPr lang="el-GR" altLang="el-GR" b="1" dirty="0" smtClean="0">
                <a:solidFill>
                  <a:srgbClr val="000000"/>
                </a:solidFill>
              </a:rPr>
              <a:t>Μονοποδική Στήριξη</a:t>
            </a:r>
          </a:p>
          <a:p>
            <a:pPr>
              <a:lnSpc>
                <a:spcPct val="90000"/>
              </a:lnSpc>
              <a:buSzPct val="130000"/>
              <a:buFont typeface="Wingdings" panose="05000000000000000000" pitchFamily="2" charset="2"/>
              <a:buChar char="§"/>
            </a:pPr>
            <a:r>
              <a:rPr lang="el-GR" altLang="el-GR" dirty="0" smtClean="0">
                <a:solidFill>
                  <a:srgbClr val="000000"/>
                </a:solidFill>
              </a:rPr>
              <a:t>Δύναμη Απαγωγών Μυών</a:t>
            </a:r>
            <a:endParaRPr lang="el-GR" altLang="el-GR" dirty="0">
              <a:solidFill>
                <a:srgbClr val="000000"/>
              </a:solidFill>
            </a:endParaRPr>
          </a:p>
          <a:p>
            <a:pPr marL="358775" indent="0" eaLnBrk="1" hangingPunct="1">
              <a:lnSpc>
                <a:spcPct val="90000"/>
              </a:lnSpc>
              <a:spcAft>
                <a:spcPts val="1200"/>
              </a:spcAft>
              <a:buClr>
                <a:schemeClr val="accent2"/>
              </a:buClr>
              <a:buSzPct val="130000"/>
              <a:buNone/>
            </a:pPr>
            <a:r>
              <a:rPr lang="en-US" altLang="el-GR" dirty="0" smtClean="0">
                <a:solidFill>
                  <a:srgbClr val="000000"/>
                </a:solidFill>
              </a:rPr>
              <a:t>F</a:t>
            </a:r>
            <a:r>
              <a:rPr lang="el-GR" altLang="el-GR" dirty="0" smtClean="0">
                <a:solidFill>
                  <a:srgbClr val="000000"/>
                </a:solidFill>
              </a:rPr>
              <a:t>απ = 5/6 ΣΒ</a:t>
            </a:r>
            <a:r>
              <a:rPr lang="en-US" altLang="el-GR" dirty="0" smtClean="0">
                <a:solidFill>
                  <a:srgbClr val="000000"/>
                </a:solidFill>
              </a:rPr>
              <a:t> x</a:t>
            </a:r>
            <a:r>
              <a:rPr lang="el-GR" altLang="el-GR" dirty="0" smtClean="0">
                <a:solidFill>
                  <a:srgbClr val="000000"/>
                </a:solidFill>
              </a:rPr>
              <a:t> β/α </a:t>
            </a:r>
            <a:r>
              <a:rPr lang="en-US" altLang="el-GR" dirty="0" smtClean="0">
                <a:solidFill>
                  <a:srgbClr val="000000"/>
                </a:solidFill>
              </a:rPr>
              <a:t>= </a:t>
            </a:r>
            <a:r>
              <a:rPr lang="el-GR" altLang="el-GR" dirty="0" smtClean="0">
                <a:solidFill>
                  <a:srgbClr val="000000"/>
                </a:solidFill>
              </a:rPr>
              <a:t>2,</a:t>
            </a:r>
            <a:r>
              <a:rPr lang="en-US" altLang="el-GR" dirty="0" smtClean="0">
                <a:solidFill>
                  <a:srgbClr val="000000"/>
                </a:solidFill>
              </a:rPr>
              <a:t>3</a:t>
            </a:r>
            <a:r>
              <a:rPr lang="el-GR" altLang="el-GR" dirty="0" smtClean="0">
                <a:solidFill>
                  <a:srgbClr val="000000"/>
                </a:solidFill>
              </a:rPr>
              <a:t> ΣΒ</a:t>
            </a:r>
          </a:p>
          <a:p>
            <a:pPr marL="354013" eaLnBrk="1" hangingPunct="1">
              <a:lnSpc>
                <a:spcPct val="90000"/>
              </a:lnSpc>
              <a:buSzPct val="130000"/>
              <a:buFont typeface="Wingdings" panose="05000000000000000000" pitchFamily="2" charset="2"/>
              <a:buChar char="§"/>
            </a:pPr>
            <a:r>
              <a:rPr lang="el-GR" altLang="el-GR" dirty="0" smtClean="0">
                <a:solidFill>
                  <a:srgbClr val="000000"/>
                </a:solidFill>
              </a:rPr>
              <a:t>Λόγος β/α</a:t>
            </a:r>
          </a:p>
          <a:p>
            <a:pPr marL="719138" indent="-381000" eaLnBrk="1" hangingPunct="1">
              <a:lnSpc>
                <a:spcPct val="90000"/>
              </a:lnSpc>
              <a:buClr>
                <a:schemeClr val="accent2"/>
              </a:buClr>
              <a:buSzPct val="130000"/>
              <a:buNone/>
            </a:pPr>
            <a:r>
              <a:rPr lang="el-GR" altLang="el-GR" dirty="0" smtClean="0">
                <a:solidFill>
                  <a:srgbClr val="000000"/>
                </a:solidFill>
              </a:rPr>
              <a:t>β/α = 2,5 σε φυσιολογικό ισχίο</a:t>
            </a:r>
          </a:p>
          <a:p>
            <a:pPr marL="719138" indent="-381000" eaLnBrk="1" hangingPunct="1">
              <a:lnSpc>
                <a:spcPct val="90000"/>
              </a:lnSpc>
              <a:buClr>
                <a:schemeClr val="accent2"/>
              </a:buClr>
              <a:buSzPct val="130000"/>
              <a:buFontTx/>
              <a:buNone/>
            </a:pPr>
            <a:r>
              <a:rPr lang="el-GR" altLang="el-GR" dirty="0" smtClean="0">
                <a:solidFill>
                  <a:srgbClr val="000000"/>
                </a:solidFill>
              </a:rPr>
              <a:t>β/α = 4,0 σε αρθριτικό ισχίο</a:t>
            </a:r>
          </a:p>
          <a:p>
            <a:pPr marL="719138" indent="-381000" eaLnBrk="1" hangingPunct="1">
              <a:lnSpc>
                <a:spcPct val="90000"/>
              </a:lnSpc>
              <a:spcAft>
                <a:spcPts val="1200"/>
              </a:spcAft>
              <a:buClr>
                <a:schemeClr val="accent2"/>
              </a:buClr>
              <a:buSzPct val="130000"/>
              <a:buFontTx/>
              <a:buNone/>
            </a:pPr>
            <a:r>
              <a:rPr lang="el-GR" altLang="el-GR" dirty="0" smtClean="0">
                <a:solidFill>
                  <a:srgbClr val="000000"/>
                </a:solidFill>
              </a:rPr>
              <a:t>β/α = 2,0-1,5 μετά από ΟΑΙ</a:t>
            </a:r>
          </a:p>
          <a:p>
            <a:pPr>
              <a:lnSpc>
                <a:spcPct val="90000"/>
              </a:lnSpc>
              <a:buSzPct val="130000"/>
              <a:buFont typeface="Wingdings" panose="05000000000000000000" pitchFamily="2" charset="2"/>
              <a:buChar char="§"/>
            </a:pPr>
            <a:r>
              <a:rPr lang="en-US" altLang="el-GR" dirty="0">
                <a:solidFill>
                  <a:srgbClr val="000000"/>
                </a:solidFill>
                <a:cs typeface="Arial" panose="020B0604020202020204" pitchFamily="34" charset="0"/>
              </a:rPr>
              <a:t>JRF = </a:t>
            </a:r>
            <a:r>
              <a:rPr lang="el-GR" altLang="el-GR" dirty="0">
                <a:solidFill>
                  <a:srgbClr val="000000"/>
                </a:solidFill>
                <a:cs typeface="Arial" panose="020B0604020202020204" pitchFamily="34" charset="0"/>
              </a:rPr>
              <a:t> </a:t>
            </a:r>
            <a:r>
              <a:rPr lang="en-US" altLang="el-GR" dirty="0">
                <a:solidFill>
                  <a:srgbClr val="000000"/>
                </a:solidFill>
                <a:cs typeface="Arial" panose="020B0604020202020204" pitchFamily="34" charset="0"/>
              </a:rPr>
              <a:t>F</a:t>
            </a:r>
            <a:r>
              <a:rPr lang="el-GR" altLang="el-GR" dirty="0">
                <a:solidFill>
                  <a:srgbClr val="000000"/>
                </a:solidFill>
                <a:cs typeface="Arial" panose="020B0604020202020204" pitchFamily="34" charset="0"/>
              </a:rPr>
              <a:t>απ + Β </a:t>
            </a:r>
            <a:endParaRPr lang="el-GR" altLang="el-GR" dirty="0" smtClean="0">
              <a:solidFill>
                <a:srgbClr val="000000"/>
              </a:solidFill>
              <a:cs typeface="Arial" panose="020B0604020202020204" pitchFamily="34" charset="0"/>
            </a:endParaRPr>
          </a:p>
          <a:p>
            <a:pPr marL="355600" indent="0">
              <a:lnSpc>
                <a:spcPct val="90000"/>
              </a:lnSpc>
              <a:buSzPct val="130000"/>
              <a:buNone/>
            </a:pPr>
            <a:r>
              <a:rPr lang="en-US" altLang="el-GR" dirty="0" smtClean="0">
                <a:solidFill>
                  <a:srgbClr val="000000"/>
                </a:solidFill>
                <a:cs typeface="Arial" panose="020B0604020202020204" pitchFamily="34" charset="0"/>
              </a:rPr>
              <a:t>JRF </a:t>
            </a:r>
            <a:r>
              <a:rPr lang="en-US" altLang="el-GR" dirty="0">
                <a:solidFill>
                  <a:srgbClr val="000000"/>
                </a:solidFill>
                <a:cs typeface="Arial" panose="020B0604020202020204" pitchFamily="34" charset="0"/>
              </a:rPr>
              <a:t>=</a:t>
            </a:r>
            <a:r>
              <a:rPr lang="el-GR" altLang="el-GR" dirty="0">
                <a:solidFill>
                  <a:srgbClr val="000000"/>
                </a:solidFill>
              </a:rPr>
              <a:t>  </a:t>
            </a:r>
            <a:r>
              <a:rPr lang="el-GR" altLang="el-GR" dirty="0" smtClean="0">
                <a:solidFill>
                  <a:srgbClr val="000000"/>
                </a:solidFill>
              </a:rPr>
              <a:t>2,3ΣΒ + 5/6ΣΒ = </a:t>
            </a:r>
            <a:r>
              <a:rPr lang="en-US" altLang="el-GR" dirty="0" smtClean="0">
                <a:solidFill>
                  <a:srgbClr val="000000"/>
                </a:solidFill>
              </a:rPr>
              <a:t>3 </a:t>
            </a:r>
            <a:r>
              <a:rPr lang="el-GR" altLang="el-GR" dirty="0" smtClean="0">
                <a:solidFill>
                  <a:srgbClr val="000000"/>
                </a:solidFill>
              </a:rPr>
              <a:t>ΣΒ</a:t>
            </a:r>
            <a:r>
              <a:rPr lang="en-US" altLang="el-GR" dirty="0" smtClean="0">
                <a:solidFill>
                  <a:srgbClr val="000000"/>
                </a:solidFill>
              </a:rPr>
              <a:t> </a:t>
            </a:r>
            <a:r>
              <a:rPr lang="el-GR" altLang="el-GR" dirty="0" smtClean="0">
                <a:solidFill>
                  <a:srgbClr val="000000"/>
                </a:solidFill>
              </a:rPr>
              <a:t>(εργαστηριακά = 2,6-3,0 ΣΒ)</a:t>
            </a:r>
          </a:p>
          <a:p>
            <a:pPr marL="381000" indent="-381000" eaLnBrk="1" hangingPunct="1">
              <a:lnSpc>
                <a:spcPct val="90000"/>
              </a:lnSpc>
              <a:buClr>
                <a:schemeClr val="accent2"/>
              </a:buClr>
              <a:buSzPct val="130000"/>
              <a:buFontTx/>
              <a:buNone/>
            </a:pPr>
            <a:endParaRPr lang="el-GR" altLang="el-GR" dirty="0" smtClean="0">
              <a:solidFill>
                <a:srgbClr val="FFFF00"/>
              </a:solidFill>
            </a:endParaRPr>
          </a:p>
        </p:txBody>
      </p:sp>
      <p:cxnSp>
        <p:nvCxnSpPr>
          <p:cNvPr id="3" name="Ευθεία γραμμή σύνδεσης 2"/>
          <p:cNvCxnSpPr/>
          <p:nvPr/>
        </p:nvCxnSpPr>
        <p:spPr>
          <a:xfrm>
            <a:off x="611560" y="1844824"/>
            <a:ext cx="3312368"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2" name="Θέση αριθμού διαφάνειας 1"/>
          <p:cNvSpPr>
            <a:spLocks noGrp="1"/>
          </p:cNvSpPr>
          <p:nvPr>
            <p:ph type="sldNum" sz="quarter" idx="12"/>
          </p:nvPr>
        </p:nvSpPr>
        <p:spPr/>
        <p:txBody>
          <a:bodyPr/>
          <a:lstStyle/>
          <a:p>
            <a:pPr>
              <a:defRPr/>
            </a:pPr>
            <a:fld id="{8198C6A6-8556-485F-81D9-A8F098D09877}" type="slidenum">
              <a:rPr lang="el-GR" smtClean="0"/>
              <a:pPr>
                <a:defRPr/>
              </a:pPr>
              <a:t>43</a:t>
            </a:fld>
            <a:endParaRPr lang="el-GR" dirty="0"/>
          </a:p>
        </p:txBody>
      </p:sp>
      <p:pic>
        <p:nvPicPr>
          <p:cNvPr id="1027" name="Picture 3" descr="\\gus\opencourses\Α_ΜΑΘΗΜΑΤΑ\ΥΛΙΚΟ\ΣΕΥΠ\ΠΑΠΑΘΑΝΑΣΙΟΥ ΓΕΩΡΓΙΟΣ\ΚΛΙΝΙΚΗ ΑΣΚΗΣΗ ΣΕ ΜΥΟΣΚΕΛΕΤΙΚΕΣ ΚΑΚΩΣΕΙΣ Κ ΠΑΘΗΣΕΙΣ-Θ\ΕΚΠΑΙΔΕΥΤΙΚΟ ΥΛΙΚΟ\ΕΠΕΞ\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412776"/>
            <a:ext cx="3889712" cy="4248472"/>
          </a:xfrm>
          <a:prstGeom prst="rect">
            <a:avLst/>
          </a:prstGeom>
          <a:noFill/>
          <a:ln>
            <a:solidFill>
              <a:schemeClr val="accent4">
                <a:lumMod val="10000"/>
              </a:schemeClr>
            </a:solidFill>
          </a:ln>
          <a:extLst>
            <a:ext uri="{909E8E84-426E-40DD-AFC4-6F175D3DCCD1}">
              <a14:hiddenFill xmlns:a14="http://schemas.microsoft.com/office/drawing/2010/main">
                <a:solidFill>
                  <a:srgbClr val="FFFFFF"/>
                </a:solidFill>
              </a14:hiddenFill>
            </a:ext>
          </a:extLst>
        </p:spPr>
      </p:pic>
      <p:sp>
        <p:nvSpPr>
          <p:cNvPr id="8" name="Ορθογώνιο 8"/>
          <p:cNvSpPr/>
          <p:nvPr/>
        </p:nvSpPr>
        <p:spPr>
          <a:xfrm>
            <a:off x="6120812" y="5805264"/>
            <a:ext cx="1800200" cy="276999"/>
          </a:xfrm>
          <a:prstGeom prst="rect">
            <a:avLst/>
          </a:prstGeom>
        </p:spPr>
        <p:txBody>
          <a:bodyPr wrap="square">
            <a:spAutoFit/>
          </a:bodyPr>
          <a:lstStyle/>
          <a:p>
            <a:pPr algn="ctr"/>
            <a:r>
              <a:rPr lang="el-GR" sz="1200" i="1" dirty="0" smtClean="0">
                <a:solidFill>
                  <a:srgbClr val="808080"/>
                </a:solidFill>
                <a:latin typeface="Calibri" panose="020F0502020204030204" pitchFamily="34" charset="0"/>
                <a:sym typeface="Wingdings"/>
              </a:rPr>
              <a:t>  </a:t>
            </a:r>
            <a:r>
              <a:rPr lang="el-GR" sz="1200" dirty="0" smtClean="0">
                <a:solidFill>
                  <a:srgbClr val="808080"/>
                </a:solidFill>
                <a:latin typeface="Calibri" panose="020F0502020204030204" pitchFamily="34" charset="0"/>
                <a:sym typeface="Wingdings"/>
              </a:rPr>
              <a:t>Π</a:t>
            </a:r>
            <a:r>
              <a:rPr lang="el-GR" sz="1200" dirty="0" smtClean="0">
                <a:solidFill>
                  <a:srgbClr val="808080"/>
                </a:solidFill>
                <a:latin typeface="Calibri" panose="020F0502020204030204" pitchFamily="34" charset="0"/>
              </a:rPr>
              <a:t>ροσωπικ</a:t>
            </a:r>
            <a:r>
              <a:rPr lang="el-GR" sz="1200" dirty="0">
                <a:solidFill>
                  <a:srgbClr val="808080"/>
                </a:solidFill>
                <a:latin typeface="Calibri" panose="020F0502020204030204" pitchFamily="34" charset="0"/>
              </a:rPr>
              <a:t>ό</a:t>
            </a:r>
            <a:r>
              <a:rPr lang="el-GR" sz="1200" dirty="0" smtClean="0">
                <a:solidFill>
                  <a:srgbClr val="808080"/>
                </a:solidFill>
                <a:latin typeface="Calibri" panose="020F0502020204030204" pitchFamily="34" charset="0"/>
              </a:rPr>
              <a:t> αρχείο </a:t>
            </a:r>
            <a:endParaRPr lang="el-GR" sz="1200" dirty="0">
              <a:solidFill>
                <a:srgbClr val="808080"/>
              </a:solidFill>
              <a:latin typeface="Calibri" panose="020F0502020204030204" pitchFamily="34" charset="0"/>
            </a:endParaRPr>
          </a:p>
        </p:txBody>
      </p:sp>
    </p:spTree>
    <p:extLst>
      <p:ext uri="{BB962C8B-B14F-4D97-AF65-F5344CB8AC3E}">
        <p14:creationId xmlns:p14="http://schemas.microsoft.com/office/powerpoint/2010/main" val="42288736"/>
      </p:ext>
    </p:extLst>
  </p:cSld>
  <p:clrMapOvr>
    <a:masterClrMapping/>
  </p:clrMapOvr>
  <p:transition spd="med">
    <p:zo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altLang="el-GR" dirty="0" smtClean="0">
                <a:solidFill>
                  <a:schemeClr val="accent4">
                    <a:lumMod val="10000"/>
                  </a:schemeClr>
                </a:solidFill>
                <a:effectLst>
                  <a:outerShdw blurRad="38100" dist="38100" dir="2700000" algn="tl">
                    <a:srgbClr val="000000">
                      <a:alpha val="43137"/>
                    </a:srgbClr>
                  </a:outerShdw>
                </a:effectLst>
              </a:rPr>
              <a:t>Φορτίσεις στην Άρθρωση του Ισχίου </a:t>
            </a:r>
            <a:r>
              <a:rPr lang="el-GR" altLang="el-GR" sz="3200" dirty="0" smtClean="0">
                <a:effectLst>
                  <a:outerShdw blurRad="38100" dist="38100" dir="2700000" algn="tl">
                    <a:srgbClr val="000000">
                      <a:alpha val="43137"/>
                    </a:srgbClr>
                  </a:outerShdw>
                </a:effectLst>
              </a:rPr>
              <a:t/>
            </a:r>
            <a:br>
              <a:rPr lang="el-GR" altLang="el-GR" sz="3200" dirty="0" smtClean="0">
                <a:effectLst>
                  <a:outerShdw blurRad="38100" dist="38100" dir="2700000" algn="tl">
                    <a:srgbClr val="000000">
                      <a:alpha val="43137"/>
                    </a:srgbClr>
                  </a:outerShdw>
                </a:effectLst>
              </a:rPr>
            </a:br>
            <a:r>
              <a:rPr lang="el-GR" altLang="el-GR" sz="3200" dirty="0" smtClean="0">
                <a:effectLst>
                  <a:outerShdw blurRad="38100" dist="38100" dir="2700000" algn="tl">
                    <a:srgbClr val="000000">
                      <a:alpha val="43137"/>
                    </a:srgbClr>
                  </a:outerShdw>
                </a:effectLst>
              </a:rPr>
              <a:t>Επίδραση Δυνάμεων στις Ενδοπροθέσεις </a:t>
            </a:r>
            <a:r>
              <a:rPr lang="el-GR" altLang="el-GR" sz="3200" baseline="-16000" dirty="0" smtClean="0">
                <a:effectLst>
                  <a:outerShdw blurRad="38100" dist="38100" dir="2700000" algn="tl">
                    <a:srgbClr val="000000">
                      <a:alpha val="43137"/>
                    </a:srgbClr>
                  </a:outerShdw>
                </a:effectLst>
              </a:rPr>
              <a:t>[1/4] </a:t>
            </a:r>
            <a:endParaRPr lang="el-GR" sz="3200" baseline="-16000" dirty="0">
              <a:effectLst>
                <a:outerShdw blurRad="38100" dist="38100" dir="2700000" algn="tl">
                  <a:srgbClr val="000000">
                    <a:alpha val="43137"/>
                  </a:srgbClr>
                </a:outerShdw>
              </a:effectLst>
            </a:endParaRPr>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44</a:t>
            </a:fld>
            <a:endParaRPr lang="el-GR" dirty="0"/>
          </a:p>
        </p:txBody>
      </p:sp>
      <p:sp>
        <p:nvSpPr>
          <p:cNvPr id="7" name="2 - Θέση περιεχομένου"/>
          <p:cNvSpPr>
            <a:spLocks noGrp="1"/>
          </p:cNvSpPr>
          <p:nvPr>
            <p:ph idx="1"/>
          </p:nvPr>
        </p:nvSpPr>
        <p:spPr>
          <a:xfrm>
            <a:off x="216024" y="1484784"/>
            <a:ext cx="8676456" cy="5328592"/>
          </a:xfrm>
        </p:spPr>
        <p:txBody>
          <a:bodyPr/>
          <a:lstStyle/>
          <a:p>
            <a:pPr marL="360363" indent="-360363"/>
            <a:r>
              <a:rPr lang="el-GR" dirty="0" smtClean="0"/>
              <a:t>Τα φορτία που δέχεται η άρθρωση του ισχίου κατά τις καθημερινές δραστηριότητες είναι υψηλά.</a:t>
            </a:r>
          </a:p>
          <a:p>
            <a:pPr marL="623888" indent="-263525">
              <a:buFont typeface="Wingdings" pitchFamily="2" charset="2"/>
              <a:buChar char="§"/>
            </a:pPr>
            <a:r>
              <a:rPr lang="el-GR" altLang="el-GR" dirty="0" smtClean="0">
                <a:solidFill>
                  <a:srgbClr val="000000"/>
                </a:solidFill>
              </a:rPr>
              <a:t>Κατά τον κύκλο της βάδισης, η μέγιστη φόρτιση κυμαίνεται από 3,5</a:t>
            </a:r>
            <a:r>
              <a:rPr lang="en-US" altLang="el-GR" dirty="0" smtClean="0">
                <a:solidFill>
                  <a:srgbClr val="000000"/>
                </a:solidFill>
              </a:rPr>
              <a:t> </a:t>
            </a:r>
            <a:r>
              <a:rPr lang="el-GR" altLang="el-GR" dirty="0" smtClean="0">
                <a:solidFill>
                  <a:srgbClr val="000000"/>
                </a:solidFill>
              </a:rPr>
              <a:t>έως 5 φορές το σωματικό βάρος (ΣΒ).</a:t>
            </a:r>
          </a:p>
          <a:p>
            <a:pPr marL="623888" indent="-263525">
              <a:buFont typeface="Wingdings" pitchFamily="2" charset="2"/>
              <a:buChar char="§"/>
            </a:pPr>
            <a:r>
              <a:rPr lang="el-GR" altLang="el-GR" dirty="0" smtClean="0">
                <a:solidFill>
                  <a:srgbClr val="000000"/>
                </a:solidFill>
              </a:rPr>
              <a:t>Κατά τη μονοποδική στήριξη, </a:t>
            </a:r>
            <a:r>
              <a:rPr lang="el-GR" altLang="el-GR" dirty="0">
                <a:solidFill>
                  <a:srgbClr val="000000"/>
                </a:solidFill>
              </a:rPr>
              <a:t>η μέγιστη φόρτιση </a:t>
            </a:r>
            <a:r>
              <a:rPr lang="el-GR" altLang="el-GR" dirty="0" smtClean="0">
                <a:solidFill>
                  <a:srgbClr val="000000"/>
                </a:solidFill>
              </a:rPr>
              <a:t>φθάνει τις 6 ΣΒ.  </a:t>
            </a:r>
          </a:p>
          <a:p>
            <a:pPr marL="623888" indent="-263525">
              <a:buFont typeface="Wingdings" pitchFamily="2" charset="2"/>
              <a:buChar char="§"/>
            </a:pPr>
            <a:r>
              <a:rPr lang="el-GR" altLang="el-GR" dirty="0" smtClean="0">
                <a:solidFill>
                  <a:srgbClr val="000000"/>
                </a:solidFill>
              </a:rPr>
              <a:t>Από ύπτια θέση,</a:t>
            </a:r>
            <a:r>
              <a:rPr lang="en-US" altLang="el-GR" dirty="0" smtClean="0">
                <a:solidFill>
                  <a:srgbClr val="000000"/>
                </a:solidFill>
              </a:rPr>
              <a:t> </a:t>
            </a:r>
            <a:r>
              <a:rPr lang="el-GR" altLang="el-GR" dirty="0" smtClean="0">
                <a:solidFill>
                  <a:srgbClr val="000000"/>
                </a:solidFill>
              </a:rPr>
              <a:t>κατά την άρση σκέλους με τεντωμένο γόνατο (</a:t>
            </a:r>
            <a:r>
              <a:rPr lang="en-US" altLang="el-GR" dirty="0" smtClean="0">
                <a:solidFill>
                  <a:srgbClr val="000000"/>
                </a:solidFill>
              </a:rPr>
              <a:t>SLR</a:t>
            </a:r>
            <a:r>
              <a:rPr lang="el-GR" altLang="el-GR" dirty="0" smtClean="0">
                <a:solidFill>
                  <a:srgbClr val="000000"/>
                </a:solidFill>
              </a:rPr>
              <a:t>), το μέγιστο φορτίο </a:t>
            </a:r>
            <a:r>
              <a:rPr lang="el-GR" altLang="el-GR" dirty="0">
                <a:solidFill>
                  <a:srgbClr val="000000"/>
                </a:solidFill>
              </a:rPr>
              <a:t>φθάνει τις </a:t>
            </a:r>
            <a:r>
              <a:rPr lang="el-GR" altLang="el-GR" dirty="0" smtClean="0">
                <a:solidFill>
                  <a:srgbClr val="000000"/>
                </a:solidFill>
              </a:rPr>
              <a:t>3 φορές το ΣΒ.</a:t>
            </a:r>
          </a:p>
          <a:p>
            <a:pPr marL="623888" indent="-263525">
              <a:buFont typeface="Wingdings" pitchFamily="2" charset="2"/>
              <a:buChar char="§"/>
            </a:pPr>
            <a:r>
              <a:rPr lang="el-GR" altLang="el-GR" dirty="0" smtClean="0">
                <a:solidFill>
                  <a:srgbClr val="000000"/>
                </a:solidFill>
              </a:rPr>
              <a:t>Από πλάγια θέση, κατά την απαγωγή του ισχίου με τεντωμένο γόνατο (</a:t>
            </a:r>
            <a:r>
              <a:rPr lang="en-US" altLang="el-GR" dirty="0" smtClean="0">
                <a:solidFill>
                  <a:srgbClr val="000000"/>
                </a:solidFill>
              </a:rPr>
              <a:t>SLL</a:t>
            </a:r>
            <a:r>
              <a:rPr lang="el-GR" altLang="el-GR" dirty="0" smtClean="0">
                <a:solidFill>
                  <a:srgbClr val="000000"/>
                </a:solidFill>
              </a:rPr>
              <a:t>), το μέγιστο φορτίο </a:t>
            </a:r>
            <a:r>
              <a:rPr lang="el-GR" altLang="el-GR" dirty="0">
                <a:solidFill>
                  <a:srgbClr val="000000"/>
                </a:solidFill>
              </a:rPr>
              <a:t>φθάνει τις </a:t>
            </a:r>
            <a:r>
              <a:rPr lang="el-GR" altLang="el-GR" dirty="0" smtClean="0">
                <a:solidFill>
                  <a:srgbClr val="000000"/>
                </a:solidFill>
              </a:rPr>
              <a:t>2,5 φορές το ΣΒ.</a:t>
            </a:r>
          </a:p>
          <a:p>
            <a:pPr marL="623888" indent="-263525">
              <a:buFont typeface="Wingdings" pitchFamily="2" charset="2"/>
              <a:buChar char="§"/>
            </a:pPr>
            <a:r>
              <a:rPr lang="el-GR" altLang="el-GR" dirty="0" smtClean="0">
                <a:solidFill>
                  <a:srgbClr val="000000"/>
                </a:solidFill>
              </a:rPr>
              <a:t>Κατά την ανάβαση κλίμακας, το μέγιστο φορτίο </a:t>
            </a:r>
            <a:r>
              <a:rPr lang="el-GR" altLang="el-GR" dirty="0">
                <a:solidFill>
                  <a:srgbClr val="000000"/>
                </a:solidFill>
              </a:rPr>
              <a:t>φθάνει τις </a:t>
            </a:r>
            <a:r>
              <a:rPr lang="el-GR" altLang="el-GR" dirty="0" smtClean="0">
                <a:solidFill>
                  <a:srgbClr val="000000"/>
                </a:solidFill>
              </a:rPr>
              <a:t>περίπου 3 φορές το ΣΒ. </a:t>
            </a:r>
          </a:p>
          <a:p>
            <a:pPr marL="623888" indent="-263525">
              <a:buFont typeface="Wingdings" pitchFamily="2" charset="2"/>
              <a:buChar char="§"/>
            </a:pPr>
            <a:r>
              <a:rPr lang="el-GR" altLang="el-GR" dirty="0" smtClean="0">
                <a:solidFill>
                  <a:srgbClr val="000000"/>
                </a:solidFill>
              </a:rPr>
              <a:t>Κατά τη διάρκεια άρσης μεγάλου βάρους, άλματος ή τρεξίματος, το μέγιστο φορτίο μπορεί να φτάσει έως και τις 10 φορές το ΣΒ.</a:t>
            </a:r>
            <a:endParaRPr lang="el-GR" altLang="el-GR" sz="1000" dirty="0" smtClean="0">
              <a:solidFill>
                <a:srgbClr val="000000"/>
              </a:solidFill>
            </a:endParaRPr>
          </a:p>
          <a:p>
            <a:pPr marL="536575" indent="-263525">
              <a:buNone/>
            </a:pPr>
            <a:r>
              <a:rPr lang="el-GR" dirty="0" smtClean="0"/>
              <a:t> </a:t>
            </a:r>
            <a:endParaRPr lang="el-GR" dirty="0"/>
          </a:p>
        </p:txBody>
      </p:sp>
    </p:spTree>
    <p:extLst>
      <p:ext uri="{BB962C8B-B14F-4D97-AF65-F5344CB8AC3E}">
        <p14:creationId xmlns:p14="http://schemas.microsoft.com/office/powerpoint/2010/main" val="19399519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altLang="el-GR" dirty="0" smtClean="0">
                <a:solidFill>
                  <a:schemeClr val="accent4">
                    <a:lumMod val="10000"/>
                  </a:schemeClr>
                </a:solidFill>
                <a:effectLst>
                  <a:outerShdw blurRad="38100" dist="38100" dir="2700000" algn="tl">
                    <a:srgbClr val="000000">
                      <a:alpha val="43137"/>
                    </a:srgbClr>
                  </a:outerShdw>
                </a:effectLst>
              </a:rPr>
              <a:t>Φορτίσεις στην Άρθρωση του Ισχίου</a:t>
            </a:r>
            <a:r>
              <a:rPr lang="el-GR" altLang="el-GR" sz="3200" dirty="0" smtClean="0">
                <a:effectLst>
                  <a:outerShdw blurRad="38100" dist="38100" dir="2700000" algn="tl">
                    <a:srgbClr val="000000">
                      <a:alpha val="43137"/>
                    </a:srgbClr>
                  </a:outerShdw>
                </a:effectLst>
              </a:rPr>
              <a:t/>
            </a:r>
            <a:br>
              <a:rPr lang="el-GR" altLang="el-GR" sz="3200" dirty="0" smtClean="0">
                <a:effectLst>
                  <a:outerShdw blurRad="38100" dist="38100" dir="2700000" algn="tl">
                    <a:srgbClr val="000000">
                      <a:alpha val="43137"/>
                    </a:srgbClr>
                  </a:outerShdw>
                </a:effectLst>
              </a:rPr>
            </a:br>
            <a:r>
              <a:rPr lang="el-GR" altLang="el-GR" sz="3200" dirty="0" smtClean="0">
                <a:effectLst>
                  <a:outerShdw blurRad="38100" dist="38100" dir="2700000" algn="tl">
                    <a:srgbClr val="000000">
                      <a:alpha val="43137"/>
                    </a:srgbClr>
                  </a:outerShdw>
                </a:effectLst>
              </a:rPr>
              <a:t>Επίδραση Δυνάμεων στις Ενδοπροθέσεις </a:t>
            </a:r>
            <a:r>
              <a:rPr lang="el-GR" altLang="el-GR" sz="3200" baseline="-16000" dirty="0" smtClean="0">
                <a:effectLst>
                  <a:outerShdw blurRad="38100" dist="38100" dir="2700000" algn="tl">
                    <a:srgbClr val="000000">
                      <a:alpha val="43137"/>
                    </a:srgbClr>
                  </a:outerShdw>
                </a:effectLst>
              </a:rPr>
              <a:t>[2/4] </a:t>
            </a:r>
            <a:endParaRPr lang="el-GR" sz="3200" baseline="-16000" dirty="0">
              <a:effectLst>
                <a:outerShdw blurRad="38100" dist="38100" dir="2700000" algn="tl">
                  <a:srgbClr val="000000">
                    <a:alpha val="43137"/>
                  </a:srgbClr>
                </a:outerShdw>
              </a:effectLst>
            </a:endParaRPr>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45</a:t>
            </a:fld>
            <a:endParaRPr lang="el-GR" dirty="0"/>
          </a:p>
        </p:txBody>
      </p:sp>
      <p:sp>
        <p:nvSpPr>
          <p:cNvPr id="8" name="2 - Θέση περιεχομένου"/>
          <p:cNvSpPr>
            <a:spLocks noGrp="1"/>
          </p:cNvSpPr>
          <p:nvPr>
            <p:ph idx="1"/>
          </p:nvPr>
        </p:nvSpPr>
        <p:spPr>
          <a:xfrm>
            <a:off x="395536" y="1700808"/>
            <a:ext cx="8388424" cy="4320480"/>
          </a:xfrm>
        </p:spPr>
        <p:txBody>
          <a:bodyPr/>
          <a:lstStyle/>
          <a:p>
            <a:pPr>
              <a:lnSpc>
                <a:spcPct val="112000"/>
              </a:lnSpc>
              <a:spcBef>
                <a:spcPts val="1800"/>
              </a:spcBef>
              <a:buSzPct val="100000"/>
            </a:pPr>
            <a:r>
              <a:rPr lang="el-GR" dirty="0" smtClean="0"/>
              <a:t>Οι δυνάμεις που δρουν στην άρθρωση του ισχίου, δεν αναπτύσσονται μόνο στο μετωπιαίο επίπεδο, αλλά και στο οβελιαίο, λόγω της θέσης της γραμμής του ΣΒ, η οποία διέρχεται οπίσθια σε σχέση με τον άξονα της άρθρωσης του ισχίου.</a:t>
            </a:r>
          </a:p>
          <a:p>
            <a:pPr>
              <a:lnSpc>
                <a:spcPct val="112000"/>
              </a:lnSpc>
              <a:spcBef>
                <a:spcPts val="1800"/>
              </a:spcBef>
              <a:buSzPct val="100000"/>
            </a:pPr>
            <a:r>
              <a:rPr lang="el-GR" dirty="0" smtClean="0"/>
              <a:t>Οι δυνάμεις που δρουν στο οβελιαίο επίπεδο αυξάνονται όταν το ισχίο φορτίζεται υπό θέση κάμψης, όπως κατά την έγερση από κάθισμα, την ανάβαση και κατάβαση κλίμακας, την βάδιση σε κεκλιμένο επίπεδο ή την άρση βάρους.</a:t>
            </a:r>
            <a:endParaRPr lang="el-GR" dirty="0"/>
          </a:p>
        </p:txBody>
      </p:sp>
    </p:spTree>
    <p:extLst>
      <p:ext uri="{BB962C8B-B14F-4D97-AF65-F5344CB8AC3E}">
        <p14:creationId xmlns:p14="http://schemas.microsoft.com/office/powerpoint/2010/main" val="20844647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457200" y="116632"/>
            <a:ext cx="8229600" cy="1090531"/>
          </a:xfrm>
        </p:spPr>
        <p:txBody>
          <a:bodyPr/>
          <a:lstStyle/>
          <a:p>
            <a:r>
              <a:rPr lang="el-GR" altLang="el-GR" dirty="0" smtClean="0">
                <a:solidFill>
                  <a:schemeClr val="accent4">
                    <a:lumMod val="10000"/>
                  </a:schemeClr>
                </a:solidFill>
                <a:effectLst>
                  <a:outerShdw blurRad="38100" dist="38100" dir="2700000" algn="tl">
                    <a:srgbClr val="000000">
                      <a:alpha val="43137"/>
                    </a:srgbClr>
                  </a:outerShdw>
                </a:effectLst>
              </a:rPr>
              <a:t>Φορτίσεις στην Άρθρωση του Ισχίου</a:t>
            </a:r>
            <a:r>
              <a:rPr lang="el-GR" altLang="el-GR" sz="3200" dirty="0" smtClean="0">
                <a:effectLst>
                  <a:outerShdw blurRad="38100" dist="38100" dir="2700000" algn="tl">
                    <a:srgbClr val="000000">
                      <a:alpha val="43137"/>
                    </a:srgbClr>
                  </a:outerShdw>
                </a:effectLst>
              </a:rPr>
              <a:t/>
            </a:r>
            <a:br>
              <a:rPr lang="el-GR" altLang="el-GR" sz="3200" dirty="0" smtClean="0">
                <a:effectLst>
                  <a:outerShdw blurRad="38100" dist="38100" dir="2700000" algn="tl">
                    <a:srgbClr val="000000">
                      <a:alpha val="43137"/>
                    </a:srgbClr>
                  </a:outerShdw>
                </a:effectLst>
              </a:rPr>
            </a:br>
            <a:r>
              <a:rPr lang="el-GR" altLang="el-GR" sz="3200" dirty="0" smtClean="0">
                <a:effectLst>
                  <a:outerShdw blurRad="38100" dist="38100" dir="2700000" algn="tl">
                    <a:srgbClr val="000000">
                      <a:alpha val="43137"/>
                    </a:srgbClr>
                  </a:outerShdw>
                </a:effectLst>
              </a:rPr>
              <a:t>Επίδραση Δυνάμεων στις Ενδοπροθέσεις </a:t>
            </a:r>
            <a:r>
              <a:rPr lang="el-GR" altLang="el-GR" sz="3200" baseline="-16000" dirty="0" smtClean="0">
                <a:effectLst>
                  <a:outerShdw blurRad="38100" dist="38100" dir="2700000" algn="tl">
                    <a:srgbClr val="000000">
                      <a:alpha val="43137"/>
                    </a:srgbClr>
                  </a:outerShdw>
                </a:effectLst>
              </a:rPr>
              <a:t>[3</a:t>
            </a:r>
            <a:r>
              <a:rPr lang="en-US" altLang="el-GR" sz="3200" baseline="-16000" dirty="0" smtClean="0">
                <a:effectLst>
                  <a:outerShdw blurRad="38100" dist="38100" dir="2700000" algn="tl">
                    <a:srgbClr val="000000">
                      <a:alpha val="43137"/>
                    </a:srgbClr>
                  </a:outerShdw>
                </a:effectLst>
              </a:rPr>
              <a:t>/</a:t>
            </a:r>
            <a:r>
              <a:rPr lang="el-GR" altLang="el-GR" sz="3200" baseline="-16000" dirty="0" smtClean="0">
                <a:effectLst>
                  <a:outerShdw blurRad="38100" dist="38100" dir="2700000" algn="tl">
                    <a:srgbClr val="000000">
                      <a:alpha val="43137"/>
                    </a:srgbClr>
                  </a:outerShdw>
                </a:effectLst>
              </a:rPr>
              <a:t>4] </a:t>
            </a:r>
            <a:endParaRPr lang="el-GR" sz="3200" baseline="-16000" dirty="0">
              <a:effectLst>
                <a:outerShdw blurRad="38100" dist="38100" dir="2700000" algn="tl">
                  <a:srgbClr val="000000">
                    <a:alpha val="43137"/>
                  </a:srgbClr>
                </a:outerShdw>
              </a:effectLst>
            </a:endParaRPr>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46</a:t>
            </a:fld>
            <a:endParaRPr lang="el-GR" dirty="0"/>
          </a:p>
        </p:txBody>
      </p:sp>
      <p:sp>
        <p:nvSpPr>
          <p:cNvPr id="8" name="2 - Θέση περιεχομένου"/>
          <p:cNvSpPr>
            <a:spLocks noGrp="1"/>
          </p:cNvSpPr>
          <p:nvPr>
            <p:ph idx="1"/>
          </p:nvPr>
        </p:nvSpPr>
        <p:spPr>
          <a:xfrm>
            <a:off x="251520" y="1628800"/>
            <a:ext cx="8568952" cy="4968552"/>
          </a:xfrm>
        </p:spPr>
        <p:txBody>
          <a:bodyPr/>
          <a:lstStyle/>
          <a:p>
            <a:pPr>
              <a:lnSpc>
                <a:spcPct val="110000"/>
              </a:lnSpc>
              <a:spcBef>
                <a:spcPts val="1200"/>
              </a:spcBef>
            </a:pPr>
            <a:r>
              <a:rPr lang="el-GR" dirty="0" smtClean="0"/>
              <a:t>Η επίδραση αυτών των δυνάμεων που δρουν στο οβελιαίο επίπεδο τείνουν να κάμψουν προς τα πίσω το μηριαίο στέλεχος.</a:t>
            </a:r>
          </a:p>
          <a:p>
            <a:pPr>
              <a:lnSpc>
                <a:spcPct val="110000"/>
              </a:lnSpc>
              <a:spcBef>
                <a:spcPts val="1200"/>
              </a:spcBef>
            </a:pPr>
            <a:r>
              <a:rPr lang="el-GR" dirty="0" smtClean="0"/>
              <a:t>Επίσης, κατά τη διάρκεια του κύκλου βάδισης, εφαρμόζονται  δυνάμεις οι οποίες </a:t>
            </a:r>
            <a:r>
              <a:rPr lang="el-GR" dirty="0" smtClean="0">
                <a:solidFill>
                  <a:srgbClr val="000000"/>
                </a:solidFill>
              </a:rPr>
              <a:t>βάλλουν</a:t>
            </a:r>
            <a:r>
              <a:rPr lang="el-GR" dirty="0" smtClean="0"/>
              <a:t> την προθετική μηριαία κεφαλή από μια εκ διαμέτρου αντίθετη εμπρόσθια γωνία (15</a:t>
            </a:r>
            <a:r>
              <a:rPr lang="el-GR" baseline="30000" dirty="0" smtClean="0"/>
              <a:t>ο</a:t>
            </a:r>
            <a:r>
              <a:rPr lang="el-GR" dirty="0" smtClean="0"/>
              <a:t> έως 25</a:t>
            </a:r>
            <a:r>
              <a:rPr lang="el-GR" baseline="30000" dirty="0" smtClean="0"/>
              <a:t>ο</a:t>
            </a:r>
            <a:r>
              <a:rPr lang="el-GR" dirty="0" smtClean="0"/>
              <a:t>) σε σχέση με το οβελιαίο επίπεδο της πρόθεσης. </a:t>
            </a:r>
          </a:p>
          <a:p>
            <a:pPr>
              <a:lnSpc>
                <a:spcPct val="110000"/>
              </a:lnSpc>
              <a:spcBef>
                <a:spcPts val="1200"/>
              </a:spcBef>
            </a:pPr>
            <a:r>
              <a:rPr lang="el-GR" dirty="0" smtClean="0"/>
              <a:t>Κατά τη διάρκεια της ανάβασης κλίμακας και της άρσης σκέλους με τεντωμένο γόνατο (</a:t>
            </a:r>
            <a:r>
              <a:rPr lang="en-US" dirty="0" smtClean="0"/>
              <a:t>SLR)</a:t>
            </a:r>
            <a:r>
              <a:rPr lang="el-GR" dirty="0" smtClean="0"/>
              <a:t>, η συνισταμένη δύναμη εφαρμόζεται σε ένα σημείο ακόμη μακρύτερα και εμπρόσθια της κεφαλής. Τέτοιες δυνάμεις προκαλούν οπίσθια παραμόρφωση ή οπίσθια συστροφή</a:t>
            </a:r>
            <a:r>
              <a:rPr lang="en-US" altLang="el-GR" dirty="0" smtClean="0">
                <a:solidFill>
                  <a:srgbClr val="000000"/>
                </a:solidFill>
              </a:rPr>
              <a:t> </a:t>
            </a:r>
            <a:r>
              <a:rPr lang="el-GR" altLang="el-GR" dirty="0" smtClean="0">
                <a:solidFill>
                  <a:srgbClr val="000000"/>
                </a:solidFill>
              </a:rPr>
              <a:t>(</a:t>
            </a:r>
            <a:r>
              <a:rPr lang="en-US" altLang="el-GR" dirty="0" smtClean="0">
                <a:solidFill>
                  <a:srgbClr val="000000"/>
                </a:solidFill>
              </a:rPr>
              <a:t>retroversion</a:t>
            </a:r>
            <a:r>
              <a:rPr lang="el-GR" altLang="el-GR" dirty="0" smtClean="0">
                <a:solidFill>
                  <a:srgbClr val="000000"/>
                </a:solidFill>
              </a:rPr>
              <a:t>)</a:t>
            </a:r>
            <a:r>
              <a:rPr lang="el-GR" dirty="0" smtClean="0"/>
              <a:t> της μηριαίας πρόθεσης.</a:t>
            </a:r>
            <a:endParaRPr lang="el-GR" dirty="0"/>
          </a:p>
        </p:txBody>
      </p:sp>
    </p:spTree>
    <p:extLst>
      <p:ext uri="{BB962C8B-B14F-4D97-AF65-F5344CB8AC3E}">
        <p14:creationId xmlns:p14="http://schemas.microsoft.com/office/powerpoint/2010/main" val="13058313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altLang="el-GR" dirty="0" smtClean="0">
                <a:solidFill>
                  <a:schemeClr val="accent4">
                    <a:lumMod val="10000"/>
                  </a:schemeClr>
                </a:solidFill>
                <a:effectLst>
                  <a:outerShdw blurRad="38100" dist="38100" dir="2700000" algn="tl">
                    <a:srgbClr val="000000">
                      <a:alpha val="43137"/>
                    </a:srgbClr>
                  </a:outerShdw>
                </a:effectLst>
              </a:rPr>
              <a:t>Φορτίσεις στην Άρθρωση του Ισχίου</a:t>
            </a:r>
            <a:r>
              <a:rPr lang="el-GR" altLang="el-GR" sz="3200" dirty="0" smtClean="0">
                <a:effectLst>
                  <a:outerShdw blurRad="38100" dist="38100" dir="2700000" algn="tl">
                    <a:srgbClr val="000000">
                      <a:alpha val="43137"/>
                    </a:srgbClr>
                  </a:outerShdw>
                </a:effectLst>
              </a:rPr>
              <a:t/>
            </a:r>
            <a:br>
              <a:rPr lang="el-GR" altLang="el-GR" sz="3200" dirty="0" smtClean="0">
                <a:effectLst>
                  <a:outerShdw blurRad="38100" dist="38100" dir="2700000" algn="tl">
                    <a:srgbClr val="000000">
                      <a:alpha val="43137"/>
                    </a:srgbClr>
                  </a:outerShdw>
                </a:effectLst>
              </a:rPr>
            </a:br>
            <a:r>
              <a:rPr lang="el-GR" altLang="el-GR" sz="3200" dirty="0" smtClean="0">
                <a:effectLst>
                  <a:outerShdw blurRad="38100" dist="38100" dir="2700000" algn="tl">
                    <a:srgbClr val="000000">
                      <a:alpha val="43137"/>
                    </a:srgbClr>
                  </a:outerShdw>
                </a:effectLst>
              </a:rPr>
              <a:t>Επίδραση Δυνάμεων στις Ενδοπροθέσεις </a:t>
            </a:r>
            <a:r>
              <a:rPr lang="el-GR" altLang="el-GR" sz="3200" baseline="-16000" dirty="0" smtClean="0">
                <a:effectLst>
                  <a:outerShdw blurRad="38100" dist="38100" dir="2700000" algn="tl">
                    <a:srgbClr val="000000">
                      <a:alpha val="43137"/>
                    </a:srgbClr>
                  </a:outerShdw>
                </a:effectLst>
              </a:rPr>
              <a:t>[</a:t>
            </a:r>
            <a:r>
              <a:rPr lang="en-US" altLang="el-GR" sz="3200" baseline="-16000" dirty="0" smtClean="0">
                <a:effectLst>
                  <a:outerShdw blurRad="38100" dist="38100" dir="2700000" algn="tl">
                    <a:srgbClr val="000000">
                      <a:alpha val="43137"/>
                    </a:srgbClr>
                  </a:outerShdw>
                </a:effectLst>
              </a:rPr>
              <a:t>4</a:t>
            </a:r>
            <a:r>
              <a:rPr lang="el-GR" altLang="el-GR" sz="3200" baseline="-16000" dirty="0" smtClean="0">
                <a:effectLst>
                  <a:outerShdw blurRad="38100" dist="38100" dir="2700000" algn="tl">
                    <a:srgbClr val="000000">
                      <a:alpha val="43137"/>
                    </a:srgbClr>
                  </a:outerShdw>
                </a:effectLst>
              </a:rPr>
              <a:t>/4] </a:t>
            </a:r>
            <a:endParaRPr lang="el-GR" sz="3200" baseline="-16000" dirty="0">
              <a:effectLst>
                <a:outerShdw blurRad="38100" dist="38100" dir="2700000" algn="tl">
                  <a:srgbClr val="000000">
                    <a:alpha val="43137"/>
                  </a:srgbClr>
                </a:outerShdw>
              </a:effectLst>
            </a:endParaRPr>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47</a:t>
            </a:fld>
            <a:endParaRPr lang="el-GR" dirty="0"/>
          </a:p>
        </p:txBody>
      </p:sp>
      <p:sp>
        <p:nvSpPr>
          <p:cNvPr id="8" name="2 - Θέση περιεχομένου"/>
          <p:cNvSpPr>
            <a:spLocks noGrp="1"/>
          </p:cNvSpPr>
          <p:nvPr>
            <p:ph idx="1"/>
          </p:nvPr>
        </p:nvSpPr>
        <p:spPr>
          <a:xfrm>
            <a:off x="251520" y="1700808"/>
            <a:ext cx="8640960" cy="4392488"/>
          </a:xfrm>
        </p:spPr>
        <p:txBody>
          <a:bodyPr/>
          <a:lstStyle/>
          <a:p>
            <a:pPr lvl="0">
              <a:lnSpc>
                <a:spcPct val="110000"/>
              </a:lnSpc>
              <a:spcBef>
                <a:spcPts val="1200"/>
              </a:spcBef>
            </a:pPr>
            <a:r>
              <a:rPr lang="el-GR" dirty="0">
                <a:solidFill>
                  <a:srgbClr val="DADADA">
                    <a:lumMod val="10000"/>
                  </a:srgbClr>
                </a:solidFill>
              </a:rPr>
              <a:t>Αυτά, τα λεγόμενα «εκτός επιπέδων», επιπρόσθετα φορτία αυξάνουν τη συνολική συμπιεστική φόρτιση του ισχίου μιας και κυμαίνονται από 0,6 έως  0,9 φορές το ΣΒ</a:t>
            </a:r>
            <a:r>
              <a:rPr lang="el-GR" dirty="0" smtClean="0">
                <a:solidFill>
                  <a:srgbClr val="DADADA">
                    <a:lumMod val="10000"/>
                  </a:srgbClr>
                </a:solidFill>
              </a:rPr>
              <a:t>.</a:t>
            </a:r>
            <a:endParaRPr lang="el-GR" sz="1000" dirty="0" smtClean="0"/>
          </a:p>
          <a:p>
            <a:pPr>
              <a:lnSpc>
                <a:spcPct val="110000"/>
              </a:lnSpc>
              <a:spcBef>
                <a:spcPts val="1200"/>
              </a:spcBef>
            </a:pPr>
            <a:r>
              <a:rPr lang="el-GR" dirty="0" smtClean="0"/>
              <a:t>Συμπερασματικά, το υπερβολικό σωματικό βάρος, η λανθασμένη εργονομία, οι εφαρμογή μη ενδεικνυόμενων ασκήσεων ή θέσεων και η αυξημένη σωματική δραστηριότητα αυξάνουν σημαντικά τις δυνάμεις που επιδρούν  στην άρθρωση του ισχίου και μπορεί να οδηγήσουν σε χαλάρωση, σε κάμψη, ή και σε θραύση το στέλεχος της μηριαίας πρόθεσης.</a:t>
            </a:r>
            <a:endParaRPr lang="el-GR" dirty="0"/>
          </a:p>
        </p:txBody>
      </p:sp>
    </p:spTree>
    <p:extLst>
      <p:ext uri="{BB962C8B-B14F-4D97-AF65-F5344CB8AC3E}">
        <p14:creationId xmlns:p14="http://schemas.microsoft.com/office/powerpoint/2010/main" val="36656987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2132856"/>
            <a:ext cx="8424936" cy="1728192"/>
          </a:xfrm>
          <a:ln w="19050">
            <a:solidFill>
              <a:srgbClr val="A50021"/>
            </a:solidFill>
          </a:ln>
        </p:spPr>
        <p:txBody>
          <a:bodyPr/>
          <a:lstStyle/>
          <a:p>
            <a:pPr>
              <a:defRPr/>
            </a:pPr>
            <a:r>
              <a:rPr lang="el-GR" sz="4400" b="1" dirty="0" smtClean="0">
                <a:solidFill>
                  <a:schemeClr val="accent4">
                    <a:lumMod val="10000"/>
                  </a:schemeClr>
                </a:solidFill>
                <a:effectLst>
                  <a:outerShdw blurRad="38100" dist="38100" dir="2700000" algn="tl">
                    <a:srgbClr val="000000">
                      <a:alpha val="43137"/>
                    </a:srgbClr>
                  </a:outerShdw>
                </a:effectLst>
              </a:rPr>
              <a:t>Αρθροπλαστική </a:t>
            </a:r>
            <a:r>
              <a:rPr lang="el-GR" sz="4400" b="1" dirty="0">
                <a:solidFill>
                  <a:schemeClr val="accent4">
                    <a:lumMod val="10000"/>
                  </a:schemeClr>
                </a:solidFill>
                <a:effectLst>
                  <a:outerShdw blurRad="38100" dist="38100" dir="2700000" algn="tl">
                    <a:srgbClr val="000000">
                      <a:alpha val="43137"/>
                    </a:srgbClr>
                  </a:outerShdw>
                </a:effectLst>
              </a:rPr>
              <a:t>του </a:t>
            </a:r>
            <a:r>
              <a:rPr lang="el-GR" sz="4400" b="1" dirty="0" smtClean="0">
                <a:solidFill>
                  <a:schemeClr val="accent4">
                    <a:lumMod val="10000"/>
                  </a:schemeClr>
                </a:solidFill>
                <a:effectLst>
                  <a:outerShdw blurRad="38100" dist="38100" dir="2700000" algn="tl">
                    <a:srgbClr val="000000">
                      <a:alpha val="43137"/>
                    </a:srgbClr>
                  </a:outerShdw>
                </a:effectLst>
              </a:rPr>
              <a:t>Ισχίου</a:t>
            </a:r>
            <a:r>
              <a:rPr lang="el-GR" sz="4400" b="1" dirty="0" smtClean="0">
                <a:effectLst>
                  <a:outerShdw blurRad="38100" dist="38100" dir="2700000" algn="tl">
                    <a:srgbClr val="000000">
                      <a:alpha val="43137"/>
                    </a:srgbClr>
                  </a:outerShdw>
                </a:effectLst>
              </a:rPr>
              <a:t/>
            </a:r>
            <a:br>
              <a:rPr lang="el-GR" sz="4400" b="1" dirty="0" smtClean="0">
                <a:effectLst>
                  <a:outerShdw blurRad="38100" dist="38100" dir="2700000" algn="tl">
                    <a:srgbClr val="000000">
                      <a:alpha val="43137"/>
                    </a:srgbClr>
                  </a:outerShdw>
                </a:effectLst>
              </a:rPr>
            </a:br>
            <a:r>
              <a:rPr lang="el-GR" altLang="el-GR" sz="4000" b="1" dirty="0" smtClean="0">
                <a:effectLst>
                  <a:outerShdw blurRad="38100" dist="38100" dir="2700000" algn="tl">
                    <a:srgbClr val="000000">
                      <a:alpha val="43137"/>
                    </a:srgbClr>
                  </a:outerShdw>
                </a:effectLst>
                <a:cs typeface="Times New Roman" pitchFamily="18" charset="0"/>
              </a:rPr>
              <a:t>Χειρουργικές Τεχνικές</a:t>
            </a:r>
            <a:endParaRPr lang="el-GR" sz="4000" b="1" dirty="0">
              <a:effectLst>
                <a:outerShdw blurRad="38100" dist="38100" dir="2700000" algn="tl">
                  <a:srgbClr val="000000">
                    <a:alpha val="43137"/>
                  </a:srgbClr>
                </a:outerShdw>
              </a:effectLst>
            </a:endParaRPr>
          </a:p>
        </p:txBody>
      </p:sp>
      <p:sp>
        <p:nvSpPr>
          <p:cNvPr id="3" name="2 - Θέση αριθμού διαφάνειας"/>
          <p:cNvSpPr>
            <a:spLocks noGrp="1"/>
          </p:cNvSpPr>
          <p:nvPr>
            <p:ph type="sldNum" sz="quarter" idx="12"/>
          </p:nvPr>
        </p:nvSpPr>
        <p:spPr/>
        <p:txBody>
          <a:bodyPr/>
          <a:lstStyle/>
          <a:p>
            <a:pPr>
              <a:defRPr/>
            </a:pPr>
            <a:fld id="{8198C6A6-8556-485F-81D9-A8F098D09877}" type="slidenum">
              <a:rPr lang="el-GR" smtClean="0">
                <a:effectLst/>
              </a:rPr>
              <a:pPr>
                <a:defRPr/>
              </a:pPr>
              <a:t>48</a:t>
            </a:fld>
            <a:endParaRPr lang="el-GR" dirty="0">
              <a:effectLst/>
            </a:endParaRPr>
          </a:p>
        </p:txBody>
      </p:sp>
    </p:spTree>
    <p:extLst>
      <p:ext uri="{BB962C8B-B14F-4D97-AF65-F5344CB8AC3E}">
        <p14:creationId xmlns:p14="http://schemas.microsoft.com/office/powerpoint/2010/main" val="3996341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altLang="el-GR" dirty="0" smtClean="0">
                <a:solidFill>
                  <a:schemeClr val="accent4">
                    <a:lumMod val="10000"/>
                  </a:schemeClr>
                </a:solidFill>
                <a:effectLst>
                  <a:outerShdw blurRad="38100" dist="38100" dir="2700000" algn="tl">
                    <a:srgbClr val="000000">
                      <a:alpha val="43137"/>
                    </a:srgbClr>
                  </a:outerShdw>
                </a:effectLst>
                <a:cs typeface="Times New Roman" pitchFamily="18" charset="0"/>
              </a:rPr>
              <a:t>Αρθροπλαστική Ισχίου</a:t>
            </a:r>
            <a:r>
              <a:rPr lang="en-US" altLang="el-GR" dirty="0" smtClean="0">
                <a:solidFill>
                  <a:schemeClr val="accent4">
                    <a:lumMod val="10000"/>
                  </a:schemeClr>
                </a:solidFill>
                <a:effectLst>
                  <a:outerShdw blurRad="38100" dist="38100" dir="2700000" algn="tl">
                    <a:srgbClr val="000000">
                      <a:alpha val="43137"/>
                    </a:srgbClr>
                  </a:outerShdw>
                </a:effectLst>
                <a:cs typeface="Times New Roman" pitchFamily="18" charset="0"/>
              </a:rPr>
              <a:t> </a:t>
            </a:r>
            <a:r>
              <a:rPr lang="el-GR" altLang="el-GR" dirty="0" smtClean="0">
                <a:effectLst>
                  <a:outerShdw blurRad="38100" dist="38100" dir="2700000" algn="tl">
                    <a:srgbClr val="000000">
                      <a:alpha val="43137"/>
                    </a:srgbClr>
                  </a:outerShdw>
                </a:effectLst>
                <a:cs typeface="Times New Roman" pitchFamily="18" charset="0"/>
              </a:rPr>
              <a:t/>
            </a:r>
            <a:br>
              <a:rPr lang="el-GR" altLang="el-GR" dirty="0" smtClean="0">
                <a:effectLst>
                  <a:outerShdw blurRad="38100" dist="38100" dir="2700000" algn="tl">
                    <a:srgbClr val="000000">
                      <a:alpha val="43137"/>
                    </a:srgbClr>
                  </a:outerShdw>
                </a:effectLst>
                <a:cs typeface="Times New Roman" pitchFamily="18" charset="0"/>
              </a:rPr>
            </a:br>
            <a:r>
              <a:rPr lang="el-GR" altLang="el-GR" sz="3200" dirty="0" smtClean="0">
                <a:effectLst>
                  <a:outerShdw blurRad="38100" dist="38100" dir="2700000" algn="tl">
                    <a:srgbClr val="000000">
                      <a:alpha val="43137"/>
                    </a:srgbClr>
                  </a:outerShdw>
                </a:effectLst>
                <a:cs typeface="Times New Roman" pitchFamily="18" charset="0"/>
              </a:rPr>
              <a:t>Ενδείξεις</a:t>
            </a:r>
            <a:r>
              <a:rPr lang="el-GR" altLang="el-GR" sz="3200" baseline="-16000" dirty="0" smtClean="0">
                <a:effectLst>
                  <a:outerShdw blurRad="38100" dist="38100" dir="2700000" algn="tl">
                    <a:srgbClr val="000000">
                      <a:alpha val="43137"/>
                    </a:srgbClr>
                  </a:outerShdw>
                </a:effectLst>
              </a:rPr>
              <a:t> [2/</a:t>
            </a:r>
            <a:r>
              <a:rPr lang="en-US" altLang="el-GR" sz="3200" baseline="-16000" dirty="0" smtClean="0">
                <a:effectLst>
                  <a:outerShdw blurRad="38100" dist="38100" dir="2700000" algn="tl">
                    <a:srgbClr val="000000">
                      <a:alpha val="43137"/>
                    </a:srgbClr>
                  </a:outerShdw>
                </a:effectLst>
              </a:rPr>
              <a:t>3</a:t>
            </a:r>
            <a:r>
              <a:rPr lang="el-GR" altLang="el-GR" sz="3200" baseline="-16000" dirty="0" smtClean="0">
                <a:effectLst>
                  <a:outerShdw blurRad="38100" dist="38100" dir="2700000" algn="tl">
                    <a:srgbClr val="000000">
                      <a:alpha val="43137"/>
                    </a:srgbClr>
                  </a:outerShdw>
                </a:effectLst>
              </a:rPr>
              <a:t>] </a:t>
            </a:r>
            <a:endParaRPr lang="el-GR" sz="3200" dirty="0">
              <a:effectLst>
                <a:outerShdw blurRad="38100" dist="38100" dir="2700000" algn="tl">
                  <a:srgbClr val="000000">
                    <a:alpha val="43137"/>
                  </a:srgbClr>
                </a:outerShdw>
              </a:effectLst>
            </a:endParaRPr>
          </a:p>
        </p:txBody>
      </p:sp>
      <p:sp>
        <p:nvSpPr>
          <p:cNvPr id="6" name="5 - Θέση περιεχομένου"/>
          <p:cNvSpPr>
            <a:spLocks noGrp="1"/>
          </p:cNvSpPr>
          <p:nvPr>
            <p:ph idx="1"/>
          </p:nvPr>
        </p:nvSpPr>
        <p:spPr>
          <a:xfrm>
            <a:off x="107504" y="1556792"/>
            <a:ext cx="8856984" cy="4968552"/>
          </a:xfrm>
        </p:spPr>
        <p:txBody>
          <a:bodyPr/>
          <a:lstStyle/>
          <a:p>
            <a:pPr marL="285750" indent="-285750">
              <a:buSzPct val="100000"/>
              <a:defRPr/>
            </a:pPr>
            <a:r>
              <a:rPr lang="el-GR" dirty="0" smtClean="0">
                <a:solidFill>
                  <a:srgbClr val="000000"/>
                </a:solidFill>
              </a:rPr>
              <a:t>Οι παθήσεις ή οι παθολογικές καταστάσεις οι οποίες προκαλούν βαριές αλλοιώσεις στην άρθρωση του ισχίου και οδηγούν σε ΟΑΙ είναι:</a:t>
            </a:r>
          </a:p>
          <a:p>
            <a:pPr marL="285750" indent="-285750">
              <a:buNone/>
              <a:defRPr/>
            </a:pPr>
            <a:endParaRPr lang="el-GR" sz="800" dirty="0" smtClean="0">
              <a:solidFill>
                <a:srgbClr val="000000"/>
              </a:solidFill>
            </a:endParaRPr>
          </a:p>
          <a:p>
            <a:pPr marL="623888" indent="-263525">
              <a:buSzPct val="100000"/>
              <a:buFont typeface="Wingdings" panose="05000000000000000000" pitchFamily="2" charset="2"/>
              <a:buChar char="§"/>
              <a:defRPr/>
            </a:pPr>
            <a:r>
              <a:rPr lang="el-GR" dirty="0" smtClean="0">
                <a:solidFill>
                  <a:srgbClr val="000000"/>
                </a:solidFill>
              </a:rPr>
              <a:t>Ρευματοειδής αρθρίτιδα, νεανική ρευματοειδής αρθρίτιδα. </a:t>
            </a:r>
          </a:p>
          <a:p>
            <a:pPr marL="623888" indent="-263525">
              <a:buSzPct val="100000"/>
              <a:buFont typeface="Wingdings" panose="05000000000000000000" pitchFamily="2" charset="2"/>
              <a:buChar char="§"/>
              <a:defRPr/>
            </a:pPr>
            <a:r>
              <a:rPr lang="el-GR" dirty="0" smtClean="0"/>
              <a:t>Πρωτοπαθής εκφυλιστική αρθροπάθεια (οστεοαρθρίτιδα ή υπερτροφική αρθροπάθεια).</a:t>
            </a:r>
          </a:p>
          <a:p>
            <a:pPr marL="623888" indent="-263525">
              <a:buSzPct val="100000"/>
              <a:buFont typeface="Wingdings" panose="05000000000000000000" pitchFamily="2" charset="2"/>
              <a:buChar char="§"/>
              <a:defRPr/>
            </a:pPr>
            <a:r>
              <a:rPr lang="el-GR" dirty="0" smtClean="0"/>
              <a:t>Δευτεροπαθής εκφυλιστική αρθροπάθεια (οστεοαρθρίτιδα ή υπερτροφική αρθροπάθεια) λόγω επιφυσιολίσθησης,  συγγενούς εξαρθρήματος ή δυσπλασίας του ισχίου, νόσου Legg-Calvé-Perthes (Coxa plana), νόσου του Paget, τραυματικής εξάρθρωσης, κατάγματος κοτύλης, αιμοφιλίας.</a:t>
            </a:r>
          </a:p>
          <a:p>
            <a:pPr marL="623888" indent="-263525">
              <a:buSzPct val="100000"/>
              <a:buFont typeface="Wingdings" panose="05000000000000000000" pitchFamily="2" charset="2"/>
              <a:buChar char="§"/>
              <a:defRPr/>
            </a:pPr>
            <a:r>
              <a:rPr lang="el-GR" dirty="0" smtClean="0"/>
              <a:t>Όγκοι των οστών που αφορούν </a:t>
            </a:r>
            <a:r>
              <a:rPr lang="el-GR" dirty="0"/>
              <a:t>σ</a:t>
            </a:r>
            <a:r>
              <a:rPr lang="el-GR" dirty="0" smtClean="0"/>
              <a:t>το εγγύς μηριαίο οστό ή στην κοτύλη.</a:t>
            </a:r>
          </a:p>
          <a:p>
            <a:pPr marL="623888" indent="-263525">
              <a:buNone/>
              <a:defRPr/>
            </a:pPr>
            <a:endParaRPr lang="el-GR" dirty="0" smtClean="0"/>
          </a:p>
        </p:txBody>
      </p:sp>
      <p:sp>
        <p:nvSpPr>
          <p:cNvPr id="4" name="3 - Θέση αριθμού διαφάνειας"/>
          <p:cNvSpPr>
            <a:spLocks noGrp="1"/>
          </p:cNvSpPr>
          <p:nvPr>
            <p:ph type="sldNum" sz="quarter" idx="12"/>
          </p:nvPr>
        </p:nvSpPr>
        <p:spPr>
          <a:xfrm>
            <a:off x="8532440" y="6381327"/>
            <a:ext cx="432048" cy="340147"/>
          </a:xfrm>
        </p:spPr>
        <p:txBody>
          <a:bodyPr/>
          <a:lstStyle/>
          <a:p>
            <a:pPr>
              <a:defRPr/>
            </a:pPr>
            <a:fld id="{8198C6A6-8556-485F-81D9-A8F098D09877}" type="slidenum">
              <a:rPr lang="el-GR" smtClean="0"/>
              <a:pPr>
                <a:defRPr/>
              </a:pPr>
              <a:t>4</a:t>
            </a:fld>
            <a:endParaRPr lang="el-GR" dirty="0"/>
          </a:p>
        </p:txBody>
      </p:sp>
    </p:spTree>
    <p:extLst>
      <p:ext uri="{BB962C8B-B14F-4D97-AF65-F5344CB8AC3E}">
        <p14:creationId xmlns:p14="http://schemas.microsoft.com/office/powerpoint/2010/main" val="35536573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smtClean="0">
                <a:effectLst>
                  <a:outerShdw blurRad="38100" dist="38100" dir="2700000" algn="tl">
                    <a:srgbClr val="000000">
                      <a:alpha val="43137"/>
                    </a:srgbClr>
                  </a:outerShdw>
                </a:effectLst>
              </a:rPr>
              <a:t>Χειρουργική Διαδικασία</a:t>
            </a:r>
            <a:endParaRPr lang="el-GR" dirty="0">
              <a:effectLst>
                <a:outerShdw blurRad="38100" dist="38100" dir="2700000" algn="tl">
                  <a:srgbClr val="000000">
                    <a:alpha val="43137"/>
                  </a:srgbClr>
                </a:outerShdw>
              </a:effectLst>
            </a:endParaRPr>
          </a:p>
        </p:txBody>
      </p:sp>
      <p:sp>
        <p:nvSpPr>
          <p:cNvPr id="6" name="Θέση περιεχομένου 5"/>
          <p:cNvSpPr>
            <a:spLocks noGrp="1"/>
          </p:cNvSpPr>
          <p:nvPr>
            <p:ph idx="1"/>
          </p:nvPr>
        </p:nvSpPr>
        <p:spPr>
          <a:xfrm>
            <a:off x="72008" y="1052736"/>
            <a:ext cx="8964488" cy="5688632"/>
          </a:xfrm>
        </p:spPr>
        <p:txBody>
          <a:bodyPr/>
          <a:lstStyle/>
          <a:p>
            <a:pPr marL="355600" lvl="1" indent="-355600">
              <a:lnSpc>
                <a:spcPct val="100000"/>
              </a:lnSpc>
              <a:buSzPct val="100000"/>
              <a:buFont typeface="Wingdings" pitchFamily="2" charset="2"/>
              <a:buChar char="Ø"/>
              <a:defRPr/>
            </a:pPr>
            <a:r>
              <a:rPr lang="el-GR" altLang="el-GR" dirty="0" smtClean="0">
                <a:solidFill>
                  <a:srgbClr val="000000"/>
                </a:solidFill>
              </a:rPr>
              <a:t>Κατά την πραγματοποίηση μίας αρθροπλαστικής ισχίου ακολουθούνται τα ακόλουθα χειρουργικά στάδια: </a:t>
            </a:r>
          </a:p>
          <a:p>
            <a:pPr marL="627063" lvl="1" indent="-271463">
              <a:lnSpc>
                <a:spcPct val="100000"/>
              </a:lnSpc>
              <a:buSzPct val="100000"/>
              <a:defRPr/>
            </a:pPr>
            <a:r>
              <a:rPr lang="el-GR" altLang="el-GR" dirty="0" smtClean="0">
                <a:solidFill>
                  <a:srgbClr val="000000"/>
                </a:solidFill>
              </a:rPr>
              <a:t>Τομή δέρματος, διατομή ή/και ανάσπαση των μυών και αποκάλυψη της άρθρωσης,</a:t>
            </a:r>
          </a:p>
          <a:p>
            <a:pPr marL="627063" lvl="1" indent="-271463">
              <a:lnSpc>
                <a:spcPct val="100000"/>
              </a:lnSpc>
              <a:buSzPct val="100000"/>
              <a:defRPr/>
            </a:pPr>
            <a:r>
              <a:rPr lang="el-GR" altLang="el-GR" dirty="0" smtClean="0">
                <a:solidFill>
                  <a:srgbClr val="000000"/>
                </a:solidFill>
              </a:rPr>
              <a:t>Διάνοιξη ή εκτομή (σε περίπτωση ολικής αρθροπλαστικής) του αρθρικού</a:t>
            </a:r>
            <a:r>
              <a:rPr lang="el-GR" altLang="el-GR" dirty="0" smtClean="0">
                <a:solidFill>
                  <a:srgbClr val="000000"/>
                </a:solidFill>
                <a:cs typeface="Times New Roman" pitchFamily="18" charset="0"/>
              </a:rPr>
              <a:t> </a:t>
            </a:r>
            <a:r>
              <a:rPr lang="el-GR" altLang="el-GR" dirty="0" smtClean="0">
                <a:solidFill>
                  <a:srgbClr val="000000"/>
                </a:solidFill>
              </a:rPr>
              <a:t>θύλακα,</a:t>
            </a:r>
          </a:p>
          <a:p>
            <a:pPr marL="627063" lvl="1" indent="-271463">
              <a:lnSpc>
                <a:spcPct val="100000"/>
              </a:lnSpc>
              <a:buSzPct val="100000"/>
              <a:defRPr/>
            </a:pPr>
            <a:r>
              <a:rPr lang="el-GR" altLang="el-GR" dirty="0" smtClean="0">
                <a:solidFill>
                  <a:srgbClr val="000000"/>
                </a:solidFill>
              </a:rPr>
              <a:t>Βασεοαυχενική εκτομή της κεφαλής του μηριαίου,</a:t>
            </a:r>
            <a:endParaRPr lang="el-GR" altLang="el-GR" dirty="0" smtClean="0">
              <a:solidFill>
                <a:srgbClr val="000000"/>
              </a:solidFill>
              <a:cs typeface="Times New Roman" pitchFamily="18" charset="0"/>
            </a:endParaRPr>
          </a:p>
          <a:p>
            <a:pPr marL="627063" lvl="1" indent="-271463">
              <a:lnSpc>
                <a:spcPct val="100000"/>
              </a:lnSpc>
              <a:buSzPct val="100000"/>
              <a:defRPr/>
            </a:pPr>
            <a:r>
              <a:rPr lang="el-GR" altLang="el-GR" dirty="0" smtClean="0">
                <a:solidFill>
                  <a:srgbClr val="000000"/>
                </a:solidFill>
              </a:rPr>
              <a:t>Προετοιμασία της κοτύλης</a:t>
            </a:r>
            <a:r>
              <a:rPr lang="el-GR" altLang="el-GR" dirty="0" smtClean="0">
                <a:solidFill>
                  <a:srgbClr val="000000"/>
                </a:solidFill>
                <a:cs typeface="Times New Roman" pitchFamily="18" charset="0"/>
              </a:rPr>
              <a:t> (</a:t>
            </a:r>
            <a:r>
              <a:rPr lang="en-US" altLang="el-GR" dirty="0" smtClean="0">
                <a:solidFill>
                  <a:srgbClr val="000000"/>
                </a:solidFill>
                <a:cs typeface="Times New Roman" pitchFamily="18" charset="0"/>
              </a:rPr>
              <a:t>reaming)</a:t>
            </a:r>
            <a:r>
              <a:rPr lang="el-GR" altLang="el-GR" dirty="0" smtClean="0">
                <a:solidFill>
                  <a:srgbClr val="000000"/>
                </a:solidFill>
                <a:cs typeface="Times New Roman" pitchFamily="18" charset="0"/>
              </a:rPr>
              <a:t>,</a:t>
            </a:r>
          </a:p>
          <a:p>
            <a:pPr marL="627063" lvl="1" indent="-271463">
              <a:lnSpc>
                <a:spcPct val="100000"/>
              </a:lnSpc>
              <a:buSzPct val="100000"/>
              <a:defRPr/>
            </a:pPr>
            <a:r>
              <a:rPr lang="el-GR" altLang="el-GR" dirty="0" smtClean="0">
                <a:solidFill>
                  <a:srgbClr val="000000"/>
                </a:solidFill>
              </a:rPr>
              <a:t>Τοποθέτηση </a:t>
            </a:r>
            <a:r>
              <a:rPr lang="el-GR" altLang="el-GR" dirty="0" smtClean="0">
                <a:solidFill>
                  <a:srgbClr val="000000"/>
                </a:solidFill>
                <a:cs typeface="Times New Roman" pitchFamily="18" charset="0"/>
              </a:rPr>
              <a:t>και σ</a:t>
            </a:r>
            <a:r>
              <a:rPr lang="el-GR" altLang="el-GR" dirty="0" smtClean="0">
                <a:solidFill>
                  <a:srgbClr val="000000"/>
                </a:solidFill>
              </a:rPr>
              <a:t>ταθεροποίηση της κοτυλιαίας πρόθεσης,</a:t>
            </a:r>
            <a:endParaRPr lang="el-GR" altLang="el-GR" strike="sngStrike" dirty="0" smtClean="0">
              <a:solidFill>
                <a:srgbClr val="000000"/>
              </a:solidFill>
            </a:endParaRPr>
          </a:p>
          <a:p>
            <a:pPr marL="627063" lvl="1" indent="-271463">
              <a:lnSpc>
                <a:spcPct val="100000"/>
              </a:lnSpc>
              <a:buSzPct val="100000"/>
              <a:defRPr/>
            </a:pPr>
            <a:r>
              <a:rPr lang="el-GR" altLang="el-GR" dirty="0" smtClean="0">
                <a:solidFill>
                  <a:srgbClr val="000000"/>
                </a:solidFill>
              </a:rPr>
              <a:t>Διάνοιξη του μηριαίου αυλού,</a:t>
            </a:r>
          </a:p>
          <a:p>
            <a:pPr marL="627063" lvl="1" indent="-271463">
              <a:lnSpc>
                <a:spcPct val="100000"/>
              </a:lnSpc>
              <a:buSzPct val="100000"/>
              <a:defRPr/>
            </a:pPr>
            <a:r>
              <a:rPr lang="el-GR" altLang="el-GR" dirty="0" smtClean="0">
                <a:solidFill>
                  <a:srgbClr val="000000"/>
                </a:solidFill>
              </a:rPr>
              <a:t>Τοποθέτηση και σταθεροποίηση της</a:t>
            </a:r>
            <a:r>
              <a:rPr lang="en-US" altLang="el-GR" dirty="0" smtClean="0">
                <a:solidFill>
                  <a:srgbClr val="000000"/>
                </a:solidFill>
              </a:rPr>
              <a:t> </a:t>
            </a:r>
            <a:r>
              <a:rPr lang="el-GR" altLang="el-GR" dirty="0" smtClean="0">
                <a:solidFill>
                  <a:srgbClr val="000000"/>
                </a:solidFill>
              </a:rPr>
              <a:t>μηριαίας πρόθεσης,</a:t>
            </a:r>
            <a:endParaRPr lang="el-GR" altLang="el-GR" strike="sngStrike" dirty="0" smtClean="0">
              <a:solidFill>
                <a:srgbClr val="000000"/>
              </a:solidFill>
              <a:cs typeface="Times New Roman" pitchFamily="18" charset="0"/>
            </a:endParaRPr>
          </a:p>
          <a:p>
            <a:pPr marL="627063" lvl="1" indent="-271463">
              <a:lnSpc>
                <a:spcPct val="100000"/>
              </a:lnSpc>
              <a:buSzPct val="100000"/>
              <a:defRPr/>
            </a:pPr>
            <a:r>
              <a:rPr lang="el-GR" altLang="el-GR" dirty="0" smtClean="0">
                <a:solidFill>
                  <a:srgbClr val="000000"/>
                </a:solidFill>
              </a:rPr>
              <a:t>Συρραφή  του αρθρικού θύλακα (σε ημιαρθροπλαστική), των μυών και του δέρματος,</a:t>
            </a:r>
            <a:r>
              <a:rPr lang="el-GR" altLang="el-GR" dirty="0" smtClean="0">
                <a:solidFill>
                  <a:srgbClr val="000000"/>
                </a:solidFill>
                <a:cs typeface="Times New Roman" pitchFamily="18" charset="0"/>
              </a:rPr>
              <a:t> </a:t>
            </a:r>
          </a:p>
          <a:p>
            <a:pPr marL="627063" lvl="1" indent="-271463">
              <a:lnSpc>
                <a:spcPct val="100000"/>
              </a:lnSpc>
              <a:buSzPct val="100000"/>
              <a:defRPr/>
            </a:pPr>
            <a:r>
              <a:rPr lang="el-GR" altLang="el-GR" dirty="0" smtClean="0">
                <a:solidFill>
                  <a:srgbClr val="000000"/>
                </a:solidFill>
              </a:rPr>
              <a:t>Νευρολογικός έλεγχος.</a:t>
            </a:r>
            <a:endParaRPr lang="en-US" altLang="el-GR" dirty="0" smtClean="0">
              <a:solidFill>
                <a:srgbClr val="000000"/>
              </a:solidFill>
            </a:endParaRPr>
          </a:p>
          <a:p>
            <a:endParaRPr lang="el-GR" dirty="0"/>
          </a:p>
        </p:txBody>
      </p:sp>
      <p:sp>
        <p:nvSpPr>
          <p:cNvPr id="4" name="Θέση αριθμού διαφάνειας 3"/>
          <p:cNvSpPr>
            <a:spLocks noGrp="1"/>
          </p:cNvSpPr>
          <p:nvPr>
            <p:ph type="sldNum" sz="quarter" idx="12"/>
          </p:nvPr>
        </p:nvSpPr>
        <p:spPr>
          <a:xfrm>
            <a:off x="8388424" y="6245225"/>
            <a:ext cx="576064" cy="476250"/>
          </a:xfrm>
        </p:spPr>
        <p:txBody>
          <a:bodyPr/>
          <a:lstStyle/>
          <a:p>
            <a:pPr>
              <a:defRPr/>
            </a:pPr>
            <a:fld id="{8198C6A6-8556-485F-81D9-A8F098D09877}" type="slidenum">
              <a:rPr lang="el-GR" smtClean="0"/>
              <a:pPr>
                <a:defRPr/>
              </a:pPr>
              <a:t>49</a:t>
            </a:fld>
            <a:endParaRPr lang="el-GR" dirty="0"/>
          </a:p>
        </p:txBody>
      </p:sp>
    </p:spTree>
    <p:extLst>
      <p:ext uri="{BB962C8B-B14F-4D97-AF65-F5344CB8AC3E}">
        <p14:creationId xmlns:p14="http://schemas.microsoft.com/office/powerpoint/2010/main" val="39805296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altLang="el-GR" dirty="0" smtClean="0">
                <a:solidFill>
                  <a:schemeClr val="accent4">
                    <a:lumMod val="10000"/>
                  </a:schemeClr>
                </a:solidFill>
                <a:effectLst>
                  <a:outerShdw blurRad="38100" dist="38100" dir="2700000" algn="tl">
                    <a:srgbClr val="000000">
                      <a:alpha val="43137"/>
                    </a:srgbClr>
                  </a:outerShdw>
                </a:effectLst>
              </a:rPr>
              <a:t>Χειρουργική Διαδικασία</a:t>
            </a:r>
            <a:r>
              <a:rPr lang="el-GR" altLang="el-GR" sz="3200" dirty="0" smtClean="0">
                <a:effectLst>
                  <a:outerShdw blurRad="38100" dist="38100" dir="2700000" algn="tl">
                    <a:srgbClr val="000000">
                      <a:alpha val="43137"/>
                    </a:srgbClr>
                  </a:outerShdw>
                </a:effectLst>
              </a:rPr>
              <a:t/>
            </a:r>
            <a:br>
              <a:rPr lang="el-GR" altLang="el-GR" sz="3200" dirty="0" smtClean="0">
                <a:effectLst>
                  <a:outerShdw blurRad="38100" dist="38100" dir="2700000" algn="tl">
                    <a:srgbClr val="000000">
                      <a:alpha val="43137"/>
                    </a:srgbClr>
                  </a:outerShdw>
                </a:effectLst>
              </a:rPr>
            </a:br>
            <a:r>
              <a:rPr lang="el-GR" altLang="el-GR" sz="3200" dirty="0" smtClean="0">
                <a:effectLst>
                  <a:outerShdw blurRad="38100" dist="38100" dir="2700000" algn="tl">
                    <a:srgbClr val="000000">
                      <a:alpha val="43137"/>
                    </a:srgbClr>
                  </a:outerShdw>
                </a:effectLst>
              </a:rPr>
              <a:t>Οστεοτομία Μείζονος Τροχαντήρα</a:t>
            </a:r>
            <a:r>
              <a:rPr lang="el-GR" altLang="el-GR" sz="3200" baseline="-16000" dirty="0" smtClean="0">
                <a:effectLst>
                  <a:outerShdw blurRad="38100" dist="38100" dir="2700000" algn="tl">
                    <a:srgbClr val="000000">
                      <a:alpha val="43137"/>
                    </a:srgbClr>
                  </a:outerShdw>
                </a:effectLst>
              </a:rPr>
              <a:t> </a:t>
            </a:r>
            <a:r>
              <a:rPr lang="el-GR" altLang="el-GR" baseline="-16000" dirty="0" smtClean="0">
                <a:effectLst>
                  <a:outerShdw blurRad="38100" dist="38100" dir="2700000" algn="tl">
                    <a:srgbClr val="000000">
                      <a:alpha val="43137"/>
                    </a:srgbClr>
                  </a:outerShdw>
                </a:effectLst>
              </a:rPr>
              <a:t>[</a:t>
            </a:r>
            <a:r>
              <a:rPr lang="en-US" altLang="el-GR" baseline="-16000" dirty="0" smtClean="0">
                <a:effectLst>
                  <a:outerShdw blurRad="38100" dist="38100" dir="2700000" algn="tl">
                    <a:srgbClr val="000000">
                      <a:alpha val="43137"/>
                    </a:srgbClr>
                  </a:outerShdw>
                </a:effectLst>
              </a:rPr>
              <a:t>1</a:t>
            </a:r>
            <a:r>
              <a:rPr lang="el-GR" altLang="el-GR" baseline="-16000" dirty="0" smtClean="0">
                <a:effectLst>
                  <a:outerShdw blurRad="38100" dist="38100" dir="2700000" algn="tl">
                    <a:srgbClr val="000000">
                      <a:alpha val="43137"/>
                    </a:srgbClr>
                  </a:outerShdw>
                </a:effectLst>
              </a:rPr>
              <a:t>/3] </a:t>
            </a:r>
            <a:endParaRPr lang="el-GR" dirty="0">
              <a:effectLst>
                <a:outerShdw blurRad="38100" dist="38100" dir="2700000" algn="tl">
                  <a:srgbClr val="000000">
                    <a:alpha val="43137"/>
                  </a:srgbClr>
                </a:outerShdw>
              </a:effectLst>
            </a:endParaRPr>
          </a:p>
        </p:txBody>
      </p:sp>
      <p:sp>
        <p:nvSpPr>
          <p:cNvPr id="6" name="5 - Θέση περιεχομένου"/>
          <p:cNvSpPr>
            <a:spLocks noGrp="1"/>
          </p:cNvSpPr>
          <p:nvPr>
            <p:ph idx="1"/>
          </p:nvPr>
        </p:nvSpPr>
        <p:spPr>
          <a:xfrm>
            <a:off x="107504" y="1412776"/>
            <a:ext cx="8856984" cy="4824536"/>
          </a:xfrm>
        </p:spPr>
        <p:txBody>
          <a:bodyPr/>
          <a:lstStyle/>
          <a:p>
            <a:pPr>
              <a:defRPr/>
            </a:pPr>
            <a:endParaRPr lang="el-GR" dirty="0" smtClean="0"/>
          </a:p>
          <a:p>
            <a:pPr>
              <a:buNone/>
              <a:defRPr/>
            </a:pPr>
            <a:endParaRPr lang="el-GR" dirty="0" smtClean="0"/>
          </a:p>
        </p:txBody>
      </p:sp>
      <p:sp>
        <p:nvSpPr>
          <p:cNvPr id="4" name="3 - Θέση αριθμού διαφάνειας"/>
          <p:cNvSpPr>
            <a:spLocks noGrp="1"/>
          </p:cNvSpPr>
          <p:nvPr>
            <p:ph type="sldNum" sz="quarter" idx="12"/>
          </p:nvPr>
        </p:nvSpPr>
        <p:spPr>
          <a:xfrm>
            <a:off x="8532440" y="6381327"/>
            <a:ext cx="432048" cy="340147"/>
          </a:xfrm>
        </p:spPr>
        <p:txBody>
          <a:bodyPr/>
          <a:lstStyle/>
          <a:p>
            <a:pPr>
              <a:defRPr/>
            </a:pPr>
            <a:fld id="{8198C6A6-8556-485F-81D9-A8F098D09877}" type="slidenum">
              <a:rPr lang="el-GR" smtClean="0"/>
              <a:pPr>
                <a:defRPr/>
              </a:pPr>
              <a:t>50</a:t>
            </a:fld>
            <a:endParaRPr lang="el-GR" dirty="0"/>
          </a:p>
        </p:txBody>
      </p:sp>
      <p:sp>
        <p:nvSpPr>
          <p:cNvPr id="7" name="6 - Ορθογώνιο"/>
          <p:cNvSpPr/>
          <p:nvPr/>
        </p:nvSpPr>
        <p:spPr>
          <a:xfrm>
            <a:off x="179512" y="1629610"/>
            <a:ext cx="8784976" cy="2663486"/>
          </a:xfrm>
          <a:prstGeom prst="rect">
            <a:avLst/>
          </a:prstGeom>
        </p:spPr>
        <p:txBody>
          <a:bodyPr wrap="square">
            <a:spAutoFit/>
          </a:bodyPr>
          <a:lstStyle/>
          <a:p>
            <a:pPr marL="355600" indent="-355600">
              <a:lnSpc>
                <a:spcPct val="110000"/>
              </a:lnSpc>
              <a:spcBef>
                <a:spcPts val="1200"/>
              </a:spcBef>
              <a:buClr>
                <a:srgbClr val="A50021"/>
              </a:buClr>
              <a:buSzPct val="100000"/>
              <a:buFont typeface="Wingdings" pitchFamily="2" charset="2"/>
              <a:buChar char="Ø"/>
            </a:pPr>
            <a:r>
              <a:rPr lang="el-GR" altLang="el-GR" sz="2400" dirty="0" smtClean="0">
                <a:solidFill>
                  <a:srgbClr val="000000"/>
                </a:solidFill>
                <a:latin typeface="Calibri" pitchFamily="34" charset="0"/>
              </a:rPr>
              <a:t>Μερικές φορές, σε ασθενείς με δυσπλασία του ισχίου ή σε επανορθωτικές αρθροπλαστικές  πραγματοποιείται οστεοτομία του μείζονα τροχαντήρα, με σκοπό την διευκόλυνση των χειρουργικών τεχνικών ή/και την βελτίωση της μηχανικής της άρθρωσης.</a:t>
            </a:r>
          </a:p>
          <a:p>
            <a:pPr marL="355600" indent="-355600">
              <a:lnSpc>
                <a:spcPct val="110000"/>
              </a:lnSpc>
              <a:spcBef>
                <a:spcPts val="1200"/>
              </a:spcBef>
              <a:buClr>
                <a:srgbClr val="A50021"/>
              </a:buClr>
              <a:buSzPct val="100000"/>
              <a:buFont typeface="Wingdings" pitchFamily="2" charset="2"/>
              <a:buChar char="Ø"/>
            </a:pPr>
            <a:r>
              <a:rPr lang="el-GR" sz="2400" dirty="0" smtClean="0">
                <a:solidFill>
                  <a:srgbClr val="000000"/>
                </a:solidFill>
                <a:latin typeface="Calibri" pitchFamily="34" charset="0"/>
              </a:rPr>
              <a:t>Ο μείζονας τροχαντήρας επανακαθηλώνεται με οστεοσυρραφή.</a:t>
            </a:r>
          </a:p>
        </p:txBody>
      </p:sp>
    </p:spTree>
    <p:extLst>
      <p:ext uri="{BB962C8B-B14F-4D97-AF65-F5344CB8AC3E}">
        <p14:creationId xmlns:p14="http://schemas.microsoft.com/office/powerpoint/2010/main" val="13800496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altLang="el-GR" dirty="0" smtClean="0">
                <a:solidFill>
                  <a:schemeClr val="accent4">
                    <a:lumMod val="10000"/>
                  </a:schemeClr>
                </a:solidFill>
                <a:effectLst>
                  <a:outerShdw blurRad="38100" dist="38100" dir="2700000" algn="tl">
                    <a:srgbClr val="000000">
                      <a:alpha val="43137"/>
                    </a:srgbClr>
                  </a:outerShdw>
                </a:effectLst>
              </a:rPr>
              <a:t>Χειρουργική Διαδικασία</a:t>
            </a:r>
            <a:r>
              <a:rPr lang="el-GR" altLang="el-GR" sz="3200" dirty="0" smtClean="0">
                <a:effectLst>
                  <a:outerShdw blurRad="38100" dist="38100" dir="2700000" algn="tl">
                    <a:srgbClr val="000000">
                      <a:alpha val="43137"/>
                    </a:srgbClr>
                  </a:outerShdw>
                </a:effectLst>
              </a:rPr>
              <a:t/>
            </a:r>
            <a:br>
              <a:rPr lang="el-GR" altLang="el-GR" sz="3200" dirty="0" smtClean="0">
                <a:effectLst>
                  <a:outerShdw blurRad="38100" dist="38100" dir="2700000" algn="tl">
                    <a:srgbClr val="000000">
                      <a:alpha val="43137"/>
                    </a:srgbClr>
                  </a:outerShdw>
                </a:effectLst>
              </a:rPr>
            </a:br>
            <a:r>
              <a:rPr lang="el-GR" altLang="el-GR" sz="3200" dirty="0" smtClean="0">
                <a:effectLst>
                  <a:outerShdw blurRad="38100" dist="38100" dir="2700000" algn="tl">
                    <a:srgbClr val="000000">
                      <a:alpha val="43137"/>
                    </a:srgbClr>
                  </a:outerShdw>
                </a:effectLst>
              </a:rPr>
              <a:t>Οστεοτομία Μείζονος Τροχαντήρα</a:t>
            </a:r>
            <a:r>
              <a:rPr lang="el-GR" altLang="el-GR" sz="3200" baseline="-16000" dirty="0" smtClean="0">
                <a:effectLst>
                  <a:outerShdw blurRad="38100" dist="38100" dir="2700000" algn="tl">
                    <a:srgbClr val="000000">
                      <a:alpha val="43137"/>
                    </a:srgbClr>
                  </a:outerShdw>
                </a:effectLst>
              </a:rPr>
              <a:t> </a:t>
            </a:r>
            <a:r>
              <a:rPr lang="el-GR" altLang="el-GR" baseline="-16000" dirty="0" smtClean="0">
                <a:effectLst>
                  <a:outerShdw blurRad="38100" dist="38100" dir="2700000" algn="tl">
                    <a:srgbClr val="000000">
                      <a:alpha val="43137"/>
                    </a:srgbClr>
                  </a:outerShdw>
                </a:effectLst>
              </a:rPr>
              <a:t>[2/3] </a:t>
            </a:r>
            <a:endParaRPr lang="el-GR" dirty="0">
              <a:effectLst>
                <a:outerShdw blurRad="38100" dist="38100" dir="2700000" algn="tl">
                  <a:srgbClr val="000000">
                    <a:alpha val="43137"/>
                  </a:srgbClr>
                </a:outerShdw>
              </a:effectLst>
            </a:endParaRPr>
          </a:p>
        </p:txBody>
      </p:sp>
      <p:sp>
        <p:nvSpPr>
          <p:cNvPr id="6" name="5 - Θέση περιεχομένου"/>
          <p:cNvSpPr>
            <a:spLocks noGrp="1"/>
          </p:cNvSpPr>
          <p:nvPr>
            <p:ph idx="1"/>
          </p:nvPr>
        </p:nvSpPr>
        <p:spPr>
          <a:xfrm>
            <a:off x="107504" y="1556792"/>
            <a:ext cx="8856984" cy="4320480"/>
          </a:xfrm>
        </p:spPr>
        <p:txBody>
          <a:bodyPr/>
          <a:lstStyle/>
          <a:p>
            <a:pPr>
              <a:spcBef>
                <a:spcPts val="1200"/>
              </a:spcBef>
              <a:buSzPct val="100000"/>
            </a:pPr>
            <a:r>
              <a:rPr lang="el-GR" altLang="el-GR" dirty="0" smtClean="0">
                <a:solidFill>
                  <a:srgbClr val="000000"/>
                </a:solidFill>
              </a:rPr>
              <a:t> Στα πλεονεκτήματα αυτής της μεθόδου συγκαταλέγονται:</a:t>
            </a:r>
          </a:p>
          <a:p>
            <a:pPr marL="719138" indent="-269875">
              <a:spcBef>
                <a:spcPts val="1200"/>
              </a:spcBef>
              <a:buSzPct val="100000"/>
              <a:buFont typeface="Wingdings" pitchFamily="2" charset="2"/>
              <a:buChar char="§"/>
            </a:pPr>
            <a:r>
              <a:rPr lang="el-GR" altLang="el-GR" dirty="0" smtClean="0">
                <a:solidFill>
                  <a:srgbClr val="000000"/>
                </a:solidFill>
              </a:rPr>
              <a:t>Η ευκολότερη εξάρθρωση και διατομή της κεφαλής του μηριαίου,</a:t>
            </a:r>
          </a:p>
          <a:p>
            <a:pPr marL="719138" indent="-269875">
              <a:spcBef>
                <a:spcPts val="1200"/>
              </a:spcBef>
              <a:buSzPct val="100000"/>
              <a:buFont typeface="Wingdings" pitchFamily="2" charset="2"/>
              <a:buChar char="§"/>
            </a:pPr>
            <a:r>
              <a:rPr lang="el-GR" altLang="el-GR" dirty="0" smtClean="0">
                <a:solidFill>
                  <a:srgbClr val="000000"/>
                </a:solidFill>
              </a:rPr>
              <a:t>Το ευκρινέστερο οπτικό πεδίο για να πραγματοποιηθεί η τοποθέτηση του μηριαίου στελέχους με ακρίβεια,</a:t>
            </a:r>
            <a:endParaRPr lang="en-US" altLang="el-GR" dirty="0" smtClean="0">
              <a:solidFill>
                <a:srgbClr val="000000"/>
              </a:solidFill>
            </a:endParaRPr>
          </a:p>
          <a:p>
            <a:pPr marL="719138" indent="-269875">
              <a:spcBef>
                <a:spcPts val="1200"/>
              </a:spcBef>
              <a:buSzPct val="100000"/>
              <a:buFont typeface="Wingdings" pitchFamily="2" charset="2"/>
              <a:buChar char="§"/>
            </a:pPr>
            <a:r>
              <a:rPr lang="el-GR" altLang="el-GR" dirty="0" smtClean="0">
                <a:solidFill>
                  <a:srgbClr val="000000"/>
                </a:solidFill>
              </a:rPr>
              <a:t>Η καλύτερη έκθεση της κοτύλης</a:t>
            </a:r>
            <a:r>
              <a:rPr lang="en-US" altLang="el-GR" dirty="0" smtClean="0">
                <a:solidFill>
                  <a:srgbClr val="000000"/>
                </a:solidFill>
              </a:rPr>
              <a:t> </a:t>
            </a:r>
            <a:r>
              <a:rPr lang="el-GR" altLang="el-GR" dirty="0" smtClean="0">
                <a:solidFill>
                  <a:srgbClr val="000000"/>
                </a:solidFill>
              </a:rPr>
              <a:t>που επιτρέπει </a:t>
            </a:r>
          </a:p>
          <a:p>
            <a:pPr marL="982663" indent="-263525">
              <a:spcBef>
                <a:spcPts val="1200"/>
              </a:spcBef>
              <a:buSzPct val="100000"/>
              <a:buFont typeface="Arial" pitchFamily="34" charset="0"/>
              <a:buChar char="•"/>
            </a:pPr>
            <a:r>
              <a:rPr lang="el-GR" altLang="el-GR" dirty="0" smtClean="0">
                <a:solidFill>
                  <a:srgbClr val="000000"/>
                </a:solidFill>
              </a:rPr>
              <a:t>την αναμόρφωση του οστικού υπόβαθρου [με </a:t>
            </a:r>
            <a:r>
              <a:rPr lang="el-GR" dirty="0" smtClean="0"/>
              <a:t>γλυφανισμό (</a:t>
            </a:r>
            <a:r>
              <a:rPr lang="en-US" dirty="0" smtClean="0"/>
              <a:t>reaming)</a:t>
            </a:r>
            <a:r>
              <a:rPr lang="el-GR" altLang="el-GR" dirty="0" smtClean="0">
                <a:solidFill>
                  <a:srgbClr val="000000"/>
                </a:solidFill>
              </a:rPr>
              <a:t> για την διαμόρφωση του κοτυλιαίου βοθρίου</a:t>
            </a:r>
            <a:r>
              <a:rPr lang="en-US" altLang="el-GR" dirty="0" smtClean="0">
                <a:solidFill>
                  <a:srgbClr val="000000"/>
                </a:solidFill>
              </a:rPr>
              <a:t>, </a:t>
            </a:r>
            <a:r>
              <a:rPr lang="el-GR" altLang="el-GR" dirty="0" smtClean="0">
                <a:solidFill>
                  <a:srgbClr val="000000"/>
                </a:solidFill>
              </a:rPr>
              <a:t>ή/και την τοποθέτηση οστικού μοσχεύματος ή την τοποθέτηση τσιμέντου], όπου θα τοποθετηθεί το κυπέλιο,</a:t>
            </a:r>
          </a:p>
          <a:p>
            <a:pPr marL="982663" indent="-263525">
              <a:spcBef>
                <a:spcPts val="1200"/>
              </a:spcBef>
              <a:buSzPct val="100000"/>
              <a:buFont typeface="Arial" pitchFamily="34" charset="0"/>
              <a:buChar char="•"/>
            </a:pPr>
            <a:r>
              <a:rPr lang="el-GR" altLang="el-GR" dirty="0" smtClean="0">
                <a:solidFill>
                  <a:srgbClr val="000000"/>
                </a:solidFill>
              </a:rPr>
              <a:t>την σωστή αξονική τοποθέτηση του κυπελίου.</a:t>
            </a:r>
            <a:endParaRPr lang="en-US" altLang="el-GR" dirty="0" smtClean="0">
              <a:solidFill>
                <a:srgbClr val="000000"/>
              </a:solidFill>
            </a:endParaRPr>
          </a:p>
        </p:txBody>
      </p:sp>
      <p:sp>
        <p:nvSpPr>
          <p:cNvPr id="4" name="3 - Θέση αριθμού διαφάνειας"/>
          <p:cNvSpPr>
            <a:spLocks noGrp="1"/>
          </p:cNvSpPr>
          <p:nvPr>
            <p:ph type="sldNum" sz="quarter" idx="12"/>
          </p:nvPr>
        </p:nvSpPr>
        <p:spPr>
          <a:xfrm>
            <a:off x="8532440" y="6381327"/>
            <a:ext cx="432048" cy="340147"/>
          </a:xfrm>
        </p:spPr>
        <p:txBody>
          <a:bodyPr/>
          <a:lstStyle/>
          <a:p>
            <a:pPr>
              <a:defRPr/>
            </a:pPr>
            <a:fld id="{8198C6A6-8556-485F-81D9-A8F098D09877}" type="slidenum">
              <a:rPr lang="el-GR" smtClean="0"/>
              <a:pPr>
                <a:defRPr/>
              </a:pPr>
              <a:t>51</a:t>
            </a:fld>
            <a:endParaRPr lang="el-GR" dirty="0"/>
          </a:p>
        </p:txBody>
      </p:sp>
    </p:spTree>
    <p:extLst>
      <p:ext uri="{BB962C8B-B14F-4D97-AF65-F5344CB8AC3E}">
        <p14:creationId xmlns:p14="http://schemas.microsoft.com/office/powerpoint/2010/main" val="162219781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altLang="el-GR" dirty="0" smtClean="0">
                <a:solidFill>
                  <a:schemeClr val="accent4">
                    <a:lumMod val="10000"/>
                  </a:schemeClr>
                </a:solidFill>
                <a:effectLst>
                  <a:outerShdw blurRad="38100" dist="38100" dir="2700000" algn="tl">
                    <a:srgbClr val="000000">
                      <a:alpha val="43137"/>
                    </a:srgbClr>
                  </a:outerShdw>
                </a:effectLst>
              </a:rPr>
              <a:t>Χειρουργική Διαδικασία</a:t>
            </a:r>
            <a:r>
              <a:rPr lang="el-GR" altLang="el-GR" sz="3200" dirty="0" smtClean="0">
                <a:effectLst>
                  <a:outerShdw blurRad="38100" dist="38100" dir="2700000" algn="tl">
                    <a:srgbClr val="000000">
                      <a:alpha val="43137"/>
                    </a:srgbClr>
                  </a:outerShdw>
                </a:effectLst>
              </a:rPr>
              <a:t/>
            </a:r>
            <a:br>
              <a:rPr lang="el-GR" altLang="el-GR" sz="3200" dirty="0" smtClean="0">
                <a:effectLst>
                  <a:outerShdw blurRad="38100" dist="38100" dir="2700000" algn="tl">
                    <a:srgbClr val="000000">
                      <a:alpha val="43137"/>
                    </a:srgbClr>
                  </a:outerShdw>
                </a:effectLst>
              </a:rPr>
            </a:br>
            <a:r>
              <a:rPr lang="el-GR" altLang="el-GR" sz="3200" dirty="0" smtClean="0">
                <a:effectLst>
                  <a:outerShdw blurRad="38100" dist="38100" dir="2700000" algn="tl">
                    <a:srgbClr val="000000">
                      <a:alpha val="43137"/>
                    </a:srgbClr>
                  </a:outerShdw>
                </a:effectLst>
              </a:rPr>
              <a:t>Οστεοτομία Μείζονος Τροχαντήρα</a:t>
            </a:r>
            <a:r>
              <a:rPr lang="el-GR" altLang="el-GR" sz="3200" baseline="-16000" dirty="0" smtClean="0">
                <a:effectLst>
                  <a:outerShdw blurRad="38100" dist="38100" dir="2700000" algn="tl">
                    <a:srgbClr val="000000">
                      <a:alpha val="43137"/>
                    </a:srgbClr>
                  </a:outerShdw>
                </a:effectLst>
              </a:rPr>
              <a:t> </a:t>
            </a:r>
            <a:r>
              <a:rPr lang="el-GR" altLang="el-GR" baseline="-16000" dirty="0" smtClean="0">
                <a:effectLst>
                  <a:outerShdw blurRad="38100" dist="38100" dir="2700000" algn="tl">
                    <a:srgbClr val="000000">
                      <a:alpha val="43137"/>
                    </a:srgbClr>
                  </a:outerShdw>
                </a:effectLst>
              </a:rPr>
              <a:t>[3/3] </a:t>
            </a:r>
            <a:endParaRPr lang="el-GR" dirty="0">
              <a:effectLst>
                <a:outerShdw blurRad="38100" dist="38100" dir="2700000" algn="tl">
                  <a:srgbClr val="000000">
                    <a:alpha val="43137"/>
                  </a:srgbClr>
                </a:outerShdw>
              </a:effectLst>
            </a:endParaRPr>
          </a:p>
        </p:txBody>
      </p:sp>
      <p:sp>
        <p:nvSpPr>
          <p:cNvPr id="6" name="5 - Θέση περιεχομένου"/>
          <p:cNvSpPr>
            <a:spLocks noGrp="1"/>
          </p:cNvSpPr>
          <p:nvPr>
            <p:ph idx="1"/>
          </p:nvPr>
        </p:nvSpPr>
        <p:spPr>
          <a:xfrm>
            <a:off x="107504" y="1412776"/>
            <a:ext cx="8784976" cy="5328592"/>
          </a:xfrm>
        </p:spPr>
        <p:txBody>
          <a:bodyPr/>
          <a:lstStyle/>
          <a:p>
            <a:pPr>
              <a:spcBef>
                <a:spcPts val="1200"/>
              </a:spcBef>
              <a:buSzPct val="100000"/>
            </a:pPr>
            <a:r>
              <a:rPr lang="el-GR" altLang="el-GR" dirty="0" smtClean="0">
                <a:solidFill>
                  <a:srgbClr val="000000"/>
                </a:solidFill>
              </a:rPr>
              <a:t> Στα μειονεκτήματα αυτής της μεθόδου συγκαταλέγονται:</a:t>
            </a:r>
          </a:p>
          <a:p>
            <a:pPr marL="719138" indent="-269875">
              <a:spcBef>
                <a:spcPts val="1200"/>
              </a:spcBef>
              <a:buSzPct val="100000"/>
              <a:buFont typeface="Wingdings" pitchFamily="2" charset="2"/>
              <a:buChar char="§"/>
            </a:pPr>
            <a:r>
              <a:rPr lang="el-GR" altLang="el-GR" dirty="0" smtClean="0">
                <a:solidFill>
                  <a:srgbClr val="000000"/>
                </a:solidFill>
              </a:rPr>
              <a:t>Η μεγαλύτερη διάρκεια της επέμβασης,</a:t>
            </a:r>
          </a:p>
          <a:p>
            <a:pPr marL="719138" indent="-269875">
              <a:spcBef>
                <a:spcPts val="1200"/>
              </a:spcBef>
              <a:buSzPct val="100000"/>
              <a:buFont typeface="Wingdings" pitchFamily="2" charset="2"/>
              <a:buChar char="§"/>
            </a:pPr>
            <a:r>
              <a:rPr lang="el-GR" altLang="el-GR" dirty="0" smtClean="0">
                <a:solidFill>
                  <a:srgbClr val="000000"/>
                </a:solidFill>
              </a:rPr>
              <a:t>Η αυξημένη αιμορραγία και η δημιουργία πιθανού αιματώματος,</a:t>
            </a:r>
          </a:p>
          <a:p>
            <a:pPr marL="719138" indent="-269875">
              <a:spcBef>
                <a:spcPts val="1200"/>
              </a:spcBef>
              <a:buSzPct val="100000"/>
              <a:buFont typeface="Wingdings" pitchFamily="2" charset="2"/>
              <a:buChar char="§"/>
            </a:pPr>
            <a:r>
              <a:rPr lang="el-GR" altLang="el-GR" dirty="0" smtClean="0">
                <a:solidFill>
                  <a:srgbClr val="000000"/>
                </a:solidFill>
              </a:rPr>
              <a:t>Ο κίνδυνος φλεγμονής του ορογόνου θυλάκου του μείζονος τροχαντήρα,</a:t>
            </a:r>
          </a:p>
          <a:p>
            <a:pPr marL="719138" indent="-269875">
              <a:spcBef>
                <a:spcPts val="1200"/>
              </a:spcBef>
              <a:buSzPct val="100000"/>
              <a:buFont typeface="Wingdings" pitchFamily="2" charset="2"/>
              <a:buChar char="§"/>
            </a:pPr>
            <a:r>
              <a:rPr lang="el-GR" altLang="el-GR" dirty="0" smtClean="0">
                <a:solidFill>
                  <a:srgbClr val="000000"/>
                </a:solidFill>
              </a:rPr>
              <a:t>Ο έντονος μετεγχειρητικός πόνος,</a:t>
            </a:r>
          </a:p>
          <a:p>
            <a:pPr marL="719138" indent="-269875">
              <a:spcBef>
                <a:spcPts val="1200"/>
              </a:spcBef>
              <a:buSzPct val="100000"/>
              <a:buFont typeface="Wingdings" pitchFamily="2" charset="2"/>
              <a:buChar char="§"/>
            </a:pPr>
            <a:r>
              <a:rPr lang="el-GR" altLang="el-GR" dirty="0" smtClean="0">
                <a:solidFill>
                  <a:srgbClr val="000000"/>
                </a:solidFill>
              </a:rPr>
              <a:t>Η επιμήκυνση του χρόνου αποκατάστασης,</a:t>
            </a:r>
          </a:p>
          <a:p>
            <a:pPr marL="719138" indent="-269875">
              <a:spcBef>
                <a:spcPts val="1200"/>
              </a:spcBef>
              <a:buSzPct val="100000"/>
              <a:buFont typeface="Wingdings" pitchFamily="2" charset="2"/>
              <a:buChar char="§"/>
            </a:pPr>
            <a:r>
              <a:rPr lang="el-GR" altLang="el-GR" dirty="0" smtClean="0">
                <a:solidFill>
                  <a:srgbClr val="000000"/>
                </a:solidFill>
              </a:rPr>
              <a:t>Η δυσκολία ακριβούς επανατοποθέτησης του τροχαντήρα, με αυξημένο κίνδυνο για χαλάρωση ή ψευδάρθρωση και αδυναμία των απαγωγών μυών και εμφάνιση θετικού σημείου </a:t>
            </a:r>
            <a:r>
              <a:rPr lang="en-US" altLang="el-GR" dirty="0" smtClean="0">
                <a:solidFill>
                  <a:srgbClr val="000000"/>
                </a:solidFill>
              </a:rPr>
              <a:t>Trendeleburg</a:t>
            </a:r>
            <a:r>
              <a:rPr lang="el-GR" altLang="el-GR" dirty="0" smtClean="0">
                <a:solidFill>
                  <a:srgbClr val="000000"/>
                </a:solidFill>
              </a:rPr>
              <a:t> κατά την βάδιση</a:t>
            </a:r>
            <a:r>
              <a:rPr lang="en-US" altLang="el-GR" dirty="0" smtClean="0">
                <a:solidFill>
                  <a:srgbClr val="000000"/>
                </a:solidFill>
              </a:rPr>
              <a:t>. </a:t>
            </a:r>
            <a:endParaRPr lang="el-GR" altLang="el-GR" dirty="0" smtClean="0">
              <a:solidFill>
                <a:srgbClr val="000000"/>
              </a:solidFill>
            </a:endParaRPr>
          </a:p>
          <a:p>
            <a:pPr>
              <a:spcBef>
                <a:spcPts val="1200"/>
              </a:spcBef>
              <a:buNone/>
              <a:defRPr/>
            </a:pPr>
            <a:endParaRPr lang="el-GR" dirty="0" smtClean="0"/>
          </a:p>
        </p:txBody>
      </p:sp>
      <p:sp>
        <p:nvSpPr>
          <p:cNvPr id="4" name="3 - Θέση αριθμού διαφάνειας"/>
          <p:cNvSpPr>
            <a:spLocks noGrp="1"/>
          </p:cNvSpPr>
          <p:nvPr>
            <p:ph type="sldNum" sz="quarter" idx="12"/>
          </p:nvPr>
        </p:nvSpPr>
        <p:spPr>
          <a:xfrm>
            <a:off x="8532440" y="6381327"/>
            <a:ext cx="432048" cy="340147"/>
          </a:xfrm>
        </p:spPr>
        <p:txBody>
          <a:bodyPr/>
          <a:lstStyle/>
          <a:p>
            <a:pPr>
              <a:defRPr/>
            </a:pPr>
            <a:fld id="{8198C6A6-8556-485F-81D9-A8F098D09877}" type="slidenum">
              <a:rPr lang="el-GR" smtClean="0"/>
              <a:pPr>
                <a:defRPr/>
              </a:pPr>
              <a:t>52</a:t>
            </a:fld>
            <a:endParaRPr lang="el-GR" dirty="0"/>
          </a:p>
        </p:txBody>
      </p:sp>
    </p:spTree>
    <p:extLst>
      <p:ext uri="{BB962C8B-B14F-4D97-AF65-F5344CB8AC3E}">
        <p14:creationId xmlns:p14="http://schemas.microsoft.com/office/powerpoint/2010/main" val="92245476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altLang="el-GR" dirty="0" smtClean="0">
                <a:effectLst>
                  <a:outerShdw blurRad="38100" dist="38100" dir="2700000" algn="tl">
                    <a:srgbClr val="000000">
                      <a:alpha val="43137"/>
                    </a:srgbClr>
                  </a:outerShdw>
                </a:effectLst>
              </a:rPr>
              <a:t>Θετικό σημείο Τ</a:t>
            </a:r>
            <a:r>
              <a:rPr lang="en-US" altLang="el-GR" dirty="0" smtClean="0">
                <a:effectLst>
                  <a:outerShdw blurRad="38100" dist="38100" dir="2700000" algn="tl">
                    <a:srgbClr val="000000">
                      <a:alpha val="43137"/>
                    </a:srgbClr>
                  </a:outerShdw>
                </a:effectLst>
              </a:rPr>
              <a:t>rendelenburg</a:t>
            </a:r>
            <a:r>
              <a:rPr lang="el-GR" altLang="el-GR" dirty="0" smtClean="0">
                <a:effectLst>
                  <a:outerShdw blurRad="38100" dist="38100" dir="2700000" algn="tl">
                    <a:srgbClr val="000000">
                      <a:alpha val="43137"/>
                    </a:srgbClr>
                  </a:outerShdw>
                </a:effectLst>
              </a:rPr>
              <a:t> </a:t>
            </a:r>
            <a:endParaRPr lang="el-GR" dirty="0">
              <a:effectLst>
                <a:outerShdw blurRad="38100" dist="38100" dir="2700000" algn="tl">
                  <a:srgbClr val="000000">
                    <a:alpha val="43137"/>
                  </a:srgbClr>
                </a:outerShdw>
              </a:effectLst>
            </a:endParaRPr>
          </a:p>
        </p:txBody>
      </p:sp>
      <p:sp>
        <p:nvSpPr>
          <p:cNvPr id="4" name="Θέση αριθμού διαφάνειας 3"/>
          <p:cNvSpPr>
            <a:spLocks noGrp="1"/>
          </p:cNvSpPr>
          <p:nvPr>
            <p:ph type="sldNum" sz="quarter" idx="12"/>
          </p:nvPr>
        </p:nvSpPr>
        <p:spPr>
          <a:xfrm>
            <a:off x="8532440" y="6237312"/>
            <a:ext cx="514400" cy="476250"/>
          </a:xfrm>
        </p:spPr>
        <p:txBody>
          <a:bodyPr/>
          <a:lstStyle/>
          <a:p>
            <a:pPr>
              <a:defRPr/>
            </a:pPr>
            <a:fld id="{8198C6A6-8556-485F-81D9-A8F098D09877}" type="slidenum">
              <a:rPr lang="el-GR" smtClean="0"/>
              <a:pPr>
                <a:defRPr/>
              </a:pPr>
              <a:t>53</a:t>
            </a:fld>
            <a:endParaRPr lang="el-GR" dirty="0"/>
          </a:p>
        </p:txBody>
      </p:sp>
      <p:sp>
        <p:nvSpPr>
          <p:cNvPr id="8" name="7 - Ορθογώνιο"/>
          <p:cNvSpPr/>
          <p:nvPr/>
        </p:nvSpPr>
        <p:spPr>
          <a:xfrm>
            <a:off x="179512" y="2591901"/>
            <a:ext cx="5328592" cy="4293483"/>
          </a:xfrm>
          <a:prstGeom prst="rect">
            <a:avLst/>
          </a:prstGeom>
        </p:spPr>
        <p:txBody>
          <a:bodyPr wrap="square">
            <a:spAutoFit/>
          </a:bodyPr>
          <a:lstStyle/>
          <a:p>
            <a:pPr marL="355600" indent="-355600">
              <a:buClr>
                <a:srgbClr val="A50021"/>
              </a:buClr>
              <a:buSzPct val="100000"/>
              <a:buFont typeface="Wingdings" pitchFamily="2" charset="2"/>
              <a:buChar char="Ø"/>
            </a:pPr>
            <a:r>
              <a:rPr lang="el-GR" altLang="el-GR" sz="2200" dirty="0" smtClean="0">
                <a:solidFill>
                  <a:srgbClr val="000000"/>
                </a:solidFill>
                <a:latin typeface="Calibri" pitchFamily="34" charset="0"/>
              </a:rPr>
              <a:t>Η κλινική δοκιμασία για την επιβεβαίωση του θετικού σημείου </a:t>
            </a:r>
            <a:r>
              <a:rPr lang="el-GR" altLang="el-GR" sz="2200" b="1" dirty="0" smtClean="0">
                <a:solidFill>
                  <a:srgbClr val="000000"/>
                </a:solidFill>
                <a:latin typeface="Calibri" pitchFamily="34" charset="0"/>
              </a:rPr>
              <a:t>Τ</a:t>
            </a:r>
            <a:r>
              <a:rPr lang="en-US" altLang="el-GR" sz="2200" b="1" dirty="0" smtClean="0">
                <a:solidFill>
                  <a:srgbClr val="000000"/>
                </a:solidFill>
                <a:latin typeface="Calibri" pitchFamily="34" charset="0"/>
              </a:rPr>
              <a:t>rendelenburg</a:t>
            </a:r>
            <a:r>
              <a:rPr lang="el-GR" altLang="el-GR" sz="2200" dirty="0" smtClean="0">
                <a:solidFill>
                  <a:srgbClr val="000000"/>
                </a:solidFill>
                <a:latin typeface="Calibri" pitchFamily="34" charset="0"/>
              </a:rPr>
              <a:t>, πραγματοποιείται ως εξής: ζητείται από τον ασθενή να στηριχθεί μόνο στο υπό εξέταση άκρο. Κατά τη διάρκεια της μονοποδικής στήριξης στο υπό εξέταση άκρο παρατηρείται αντίπλευρη πτώση της λεκάνης.</a:t>
            </a:r>
          </a:p>
          <a:p>
            <a:pPr marL="355600" indent="-355600">
              <a:buClr>
                <a:srgbClr val="A50021"/>
              </a:buClr>
              <a:buSzPct val="100000"/>
            </a:pPr>
            <a:endParaRPr lang="el-GR" altLang="el-GR" sz="900" dirty="0" smtClean="0">
              <a:solidFill>
                <a:srgbClr val="000000"/>
              </a:solidFill>
              <a:latin typeface="Calibri" pitchFamily="34" charset="0"/>
            </a:endParaRPr>
          </a:p>
          <a:p>
            <a:pPr marL="355600">
              <a:buSzPct val="100000"/>
            </a:pPr>
            <a:r>
              <a:rPr lang="el-GR" altLang="el-GR" sz="2200" b="1" dirty="0" smtClean="0">
                <a:solidFill>
                  <a:srgbClr val="000000"/>
                </a:solidFill>
                <a:latin typeface="Calibri" pitchFamily="34" charset="0"/>
              </a:rPr>
              <a:t>Παρατήρηση</a:t>
            </a:r>
            <a:r>
              <a:rPr lang="el-GR" altLang="el-GR" sz="2200" dirty="0" smtClean="0">
                <a:solidFill>
                  <a:srgbClr val="000000"/>
                </a:solidFill>
                <a:latin typeface="Calibri" pitchFamily="34" charset="0"/>
              </a:rPr>
              <a:t>:  Το θετικό σημείο </a:t>
            </a:r>
            <a:r>
              <a:rPr lang="el-GR" altLang="el-GR" sz="2200" dirty="0">
                <a:solidFill>
                  <a:srgbClr val="000000"/>
                </a:solidFill>
                <a:latin typeface="Calibri" pitchFamily="34" charset="0"/>
              </a:rPr>
              <a:t>Τ</a:t>
            </a:r>
            <a:r>
              <a:rPr lang="en-US" altLang="el-GR" sz="2200" dirty="0">
                <a:solidFill>
                  <a:srgbClr val="000000"/>
                </a:solidFill>
                <a:latin typeface="Calibri" pitchFamily="34" charset="0"/>
              </a:rPr>
              <a:t>rendelenburg </a:t>
            </a:r>
            <a:r>
              <a:rPr lang="el-GR" altLang="el-GR" sz="2200" dirty="0" smtClean="0">
                <a:solidFill>
                  <a:srgbClr val="000000"/>
                </a:solidFill>
                <a:latin typeface="Calibri" pitchFamily="34" charset="0"/>
              </a:rPr>
              <a:t>αποτελεί ιδιαίτερα σημαντική αιτία σοβαρού ελλείμματος στη λειτουργικότητα του μέλους.</a:t>
            </a:r>
          </a:p>
        </p:txBody>
      </p:sp>
      <p:sp>
        <p:nvSpPr>
          <p:cNvPr id="9" name="Θέση περιεχομένου 1"/>
          <p:cNvSpPr>
            <a:spLocks noGrp="1"/>
          </p:cNvSpPr>
          <p:nvPr>
            <p:ph idx="1"/>
          </p:nvPr>
        </p:nvSpPr>
        <p:spPr>
          <a:xfrm>
            <a:off x="179512" y="1124744"/>
            <a:ext cx="8640960" cy="1368152"/>
          </a:xfrm>
        </p:spPr>
        <p:txBody>
          <a:bodyPr/>
          <a:lstStyle/>
          <a:p>
            <a:pPr>
              <a:buSzPct val="100000"/>
            </a:pPr>
            <a:r>
              <a:rPr lang="el-GR" altLang="el-GR" dirty="0" smtClean="0"/>
              <a:t>Θετικό σημείο </a:t>
            </a:r>
            <a:r>
              <a:rPr lang="el-GR" altLang="el-GR" b="1" dirty="0" smtClean="0"/>
              <a:t>Τ</a:t>
            </a:r>
            <a:r>
              <a:rPr lang="en-US" altLang="el-GR" b="1" dirty="0" smtClean="0"/>
              <a:t>rendelenburg</a:t>
            </a:r>
            <a:r>
              <a:rPr lang="el-GR" altLang="el-GR" b="1" dirty="0" smtClean="0"/>
              <a:t> </a:t>
            </a:r>
            <a:r>
              <a:rPr lang="el-GR" altLang="el-GR" dirty="0" smtClean="0"/>
              <a:t>κατά την βάδιση μπορεί να παρατηρηθεί μετά </a:t>
            </a:r>
            <a:r>
              <a:rPr lang="el-GR" altLang="el-GR" dirty="0" smtClean="0">
                <a:solidFill>
                  <a:srgbClr val="000000"/>
                </a:solidFill>
              </a:rPr>
              <a:t>από οστεοτομία του μείζονα τροχαντήρα, κάκωση του άνω γλουτιαίου νεύρου,</a:t>
            </a:r>
            <a:r>
              <a:rPr lang="el-GR" altLang="el-GR" b="1" dirty="0" smtClean="0">
                <a:solidFill>
                  <a:srgbClr val="000000"/>
                </a:solidFill>
              </a:rPr>
              <a:t> </a:t>
            </a:r>
            <a:r>
              <a:rPr lang="el-GR" altLang="el-GR" dirty="0" smtClean="0">
                <a:solidFill>
                  <a:srgbClr val="000000"/>
                </a:solidFill>
              </a:rPr>
              <a:t>ή/και λόγω τραυματισμού ή αδυναμίας των απαγωγών</a:t>
            </a:r>
            <a:r>
              <a:rPr lang="el-GR" altLang="el-GR" b="1" dirty="0" smtClean="0">
                <a:solidFill>
                  <a:srgbClr val="000000"/>
                </a:solidFill>
              </a:rPr>
              <a:t> </a:t>
            </a:r>
            <a:r>
              <a:rPr lang="el-GR" altLang="el-GR" dirty="0" smtClean="0">
                <a:solidFill>
                  <a:srgbClr val="000000"/>
                </a:solidFill>
              </a:rPr>
              <a:t>μυών</a:t>
            </a:r>
            <a:r>
              <a:rPr lang="el-GR" altLang="el-GR" b="1" dirty="0" smtClean="0">
                <a:solidFill>
                  <a:srgbClr val="000000"/>
                </a:solidFill>
              </a:rPr>
              <a:t> </a:t>
            </a:r>
            <a:r>
              <a:rPr lang="el-GR" altLang="el-GR" dirty="0" smtClean="0">
                <a:solidFill>
                  <a:srgbClr val="000000"/>
                </a:solidFill>
              </a:rPr>
              <a:t>του ισχίου. </a:t>
            </a:r>
          </a:p>
        </p:txBody>
      </p:sp>
      <p:pic>
        <p:nvPicPr>
          <p:cNvPr id="7" name="Picture 2" descr="Trendelenburg-přízna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0079" y="2492896"/>
            <a:ext cx="3309037" cy="3816424"/>
          </a:xfrm>
          <a:prstGeom prst="rect">
            <a:avLst/>
          </a:prstGeom>
          <a:ln w="381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1" name="Ορθογώνιο 10"/>
          <p:cNvSpPr/>
          <p:nvPr/>
        </p:nvSpPr>
        <p:spPr>
          <a:xfrm rot="16200000">
            <a:off x="6989149" y="4283509"/>
            <a:ext cx="4032707" cy="276999"/>
          </a:xfrm>
          <a:prstGeom prst="rect">
            <a:avLst/>
          </a:prstGeom>
        </p:spPr>
        <p:txBody>
          <a:bodyPr wrap="none">
            <a:spAutoFit/>
          </a:bodyPr>
          <a:lstStyle/>
          <a:p>
            <a:r>
              <a:rPr lang="el-GR" sz="1200" i="1" dirty="0">
                <a:solidFill>
                  <a:schemeClr val="accent4">
                    <a:lumMod val="50000"/>
                  </a:schemeClr>
                </a:solidFill>
                <a:latin typeface="Calibri" panose="020F0502020204030204" pitchFamily="34" charset="0"/>
                <a:sym typeface="Wingdings"/>
              </a:rPr>
              <a:t> </a:t>
            </a:r>
            <a:r>
              <a:rPr lang="en-US" sz="1200" i="1" dirty="0" smtClean="0">
                <a:solidFill>
                  <a:schemeClr val="accent4">
                    <a:lumMod val="50000"/>
                  </a:schemeClr>
                </a:solidFill>
                <a:latin typeface="Calibri" panose="020F0502020204030204" pitchFamily="34" charset="0"/>
                <a:sym typeface="Wingdings"/>
              </a:rPr>
              <a:t> </a:t>
            </a:r>
            <a:r>
              <a:rPr lang="cs-CZ" sz="1200" dirty="0" smtClean="0">
                <a:solidFill>
                  <a:srgbClr val="DADADA">
                    <a:lumMod val="50000"/>
                  </a:srgbClr>
                </a:solidFill>
                <a:latin typeface="Calibri" panose="020F0502020204030204" pitchFamily="34" charset="0"/>
                <a:cs typeface="Calibri" panose="020F0502020204030204" pitchFamily="34" charset="0"/>
                <a:hlinkClick r:id="rId4"/>
              </a:rPr>
              <a:t>Trendelenburgův příznak</a:t>
            </a:r>
            <a:r>
              <a:rPr lang="el-GR" sz="1200" dirty="0" smtClean="0">
                <a:solidFill>
                  <a:srgbClr val="DADADA">
                    <a:lumMod val="50000"/>
                  </a:srgbClr>
                </a:solidFill>
                <a:latin typeface="Calibri" panose="020F0502020204030204" pitchFamily="34" charset="0"/>
                <a:cs typeface="Calibri" panose="020F0502020204030204" pitchFamily="34" charset="0"/>
                <a:hlinkClick r:id="rId4"/>
              </a:rPr>
              <a:t> </a:t>
            </a:r>
            <a:r>
              <a:rPr lang="el-GR" sz="1200" dirty="0" smtClean="0">
                <a:solidFill>
                  <a:srgbClr val="DADADA">
                    <a:lumMod val="50000"/>
                  </a:srgbClr>
                </a:solidFill>
                <a:latin typeface="Calibri" panose="020F0502020204030204" pitchFamily="34" charset="0"/>
                <a:cs typeface="Calibri" panose="020F0502020204030204" pitchFamily="34" charset="0"/>
              </a:rPr>
              <a:t>διαθέσιμο με άδεια </a:t>
            </a:r>
            <a:r>
              <a:rPr lang="en-US" sz="1200" dirty="0" smtClean="0">
                <a:solidFill>
                  <a:srgbClr val="FFFFFF"/>
                </a:solidFill>
                <a:latin typeface="Calibri" panose="020F0502020204030204" pitchFamily="34" charset="0"/>
                <a:cs typeface="Calibri" panose="020F0502020204030204" pitchFamily="34" charset="0"/>
                <a:hlinkClick r:id="rId5"/>
              </a:rPr>
              <a:t>CC </a:t>
            </a:r>
            <a:r>
              <a:rPr lang="en-US" sz="1200" dirty="0">
                <a:solidFill>
                  <a:srgbClr val="FFFFFF"/>
                </a:solidFill>
                <a:latin typeface="Calibri" panose="020F0502020204030204" pitchFamily="34" charset="0"/>
                <a:cs typeface="Calibri" panose="020F0502020204030204" pitchFamily="34" charset="0"/>
                <a:hlinkClick r:id="rId5"/>
              </a:rPr>
              <a:t>BY 3.0 </a:t>
            </a:r>
            <a:r>
              <a:rPr lang="en-US" sz="1200" dirty="0" smtClean="0">
                <a:solidFill>
                  <a:srgbClr val="FFFFFF"/>
                </a:solidFill>
                <a:latin typeface="Calibri" panose="020F0502020204030204" pitchFamily="34" charset="0"/>
                <a:cs typeface="Calibri" panose="020F0502020204030204" pitchFamily="34" charset="0"/>
                <a:hlinkClick r:id="rId5"/>
              </a:rPr>
              <a:t>CZ</a:t>
            </a:r>
            <a:endParaRPr lang="en-US" sz="1200" dirty="0">
              <a:solidFill>
                <a:srgbClr val="FFFF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22611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effectLst>
                  <a:outerShdw blurRad="38100" dist="38100" dir="2700000" algn="tl">
                    <a:srgbClr val="000000">
                      <a:alpha val="43137"/>
                    </a:srgbClr>
                  </a:outerShdw>
                </a:effectLst>
              </a:rPr>
              <a:t>Κλασσικές Χειρουργικές Προσπελάσεις</a:t>
            </a:r>
            <a:r>
              <a:rPr lang="el-GR" altLang="el-GR" baseline="-16000" dirty="0" smtClean="0">
                <a:effectLst>
                  <a:outerShdw blurRad="38100" dist="38100" dir="2700000" algn="tl">
                    <a:srgbClr val="000000">
                      <a:alpha val="43137"/>
                    </a:srgbClr>
                  </a:outerShdw>
                </a:effectLst>
              </a:rPr>
              <a:t> [</a:t>
            </a:r>
            <a:r>
              <a:rPr lang="en-US" altLang="el-GR" baseline="-16000" dirty="0" smtClean="0">
                <a:effectLst>
                  <a:outerShdw blurRad="38100" dist="38100" dir="2700000" algn="tl">
                    <a:srgbClr val="000000">
                      <a:alpha val="43137"/>
                    </a:srgbClr>
                  </a:outerShdw>
                </a:effectLst>
              </a:rPr>
              <a:t>1</a:t>
            </a:r>
            <a:r>
              <a:rPr lang="el-GR" altLang="el-GR" baseline="-16000" dirty="0" smtClean="0">
                <a:effectLst>
                  <a:outerShdw blurRad="38100" dist="38100" dir="2700000" algn="tl">
                    <a:srgbClr val="000000">
                      <a:alpha val="43137"/>
                    </a:srgbClr>
                  </a:outerShdw>
                </a:effectLst>
              </a:rPr>
              <a:t>/6] </a:t>
            </a:r>
            <a:endParaRPr lang="el-GR" dirty="0">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179512" y="1196752"/>
            <a:ext cx="8856984" cy="5328592"/>
          </a:xfrm>
        </p:spPr>
        <p:txBody>
          <a:bodyPr/>
          <a:lstStyle/>
          <a:p>
            <a:pPr>
              <a:buSzPct val="100000"/>
            </a:pPr>
            <a:r>
              <a:rPr lang="el-GR" altLang="el-GR" dirty="0" smtClean="0">
                <a:solidFill>
                  <a:srgbClr val="000000"/>
                </a:solidFill>
                <a:cs typeface="Arial" pitchFamily="34" charset="0"/>
              </a:rPr>
              <a:t>Οι κλασσικές χειρουργικές προσπελάσεις</a:t>
            </a:r>
            <a:r>
              <a:rPr lang="el-GR" altLang="el-GR" dirty="0" smtClean="0">
                <a:solidFill>
                  <a:srgbClr val="000000"/>
                </a:solidFill>
              </a:rPr>
              <a:t> που χρησιμοποιούνται για την πραγματοποίηση μιας αρθροπλαστικής ισχίου είναι:</a:t>
            </a:r>
          </a:p>
          <a:p>
            <a:pPr marL="627063" indent="-271463">
              <a:buSzPct val="100000"/>
              <a:buFont typeface="Wingdings" pitchFamily="2" charset="2"/>
              <a:buChar char="§"/>
            </a:pPr>
            <a:r>
              <a:rPr lang="el-GR" altLang="el-GR" dirty="0" smtClean="0">
                <a:solidFill>
                  <a:srgbClr val="000000"/>
                </a:solidFill>
                <a:cs typeface="Arial" pitchFamily="34" charset="0"/>
              </a:rPr>
              <a:t>Πρόσθια προσπέλαση</a:t>
            </a:r>
            <a:r>
              <a:rPr lang="en-US" altLang="el-GR" dirty="0" smtClean="0">
                <a:solidFill>
                  <a:srgbClr val="000000"/>
                </a:solidFill>
                <a:cs typeface="Times New Roman" pitchFamily="18" charset="0"/>
              </a:rPr>
              <a:t> </a:t>
            </a:r>
            <a:r>
              <a:rPr lang="el-GR" altLang="el-GR" dirty="0" smtClean="0">
                <a:solidFill>
                  <a:srgbClr val="000000"/>
                </a:solidFill>
                <a:cs typeface="Times New Roman" pitchFamily="18" charset="0"/>
              </a:rPr>
              <a:t>(κατά </a:t>
            </a:r>
            <a:r>
              <a:rPr lang="en-US" altLang="el-GR" dirty="0" smtClean="0">
                <a:solidFill>
                  <a:srgbClr val="000000"/>
                </a:solidFill>
                <a:cs typeface="Times New Roman" pitchFamily="18" charset="0"/>
              </a:rPr>
              <a:t>Smith – Petersen, </a:t>
            </a:r>
            <a:r>
              <a:rPr lang="el-GR" altLang="el-GR" dirty="0" smtClean="0">
                <a:solidFill>
                  <a:srgbClr val="000000"/>
                </a:solidFill>
                <a:cs typeface="Times New Roman" pitchFamily="18" charset="0"/>
              </a:rPr>
              <a:t>ή κατά </a:t>
            </a:r>
            <a:r>
              <a:rPr lang="en-US" altLang="el-GR" dirty="0" smtClean="0">
                <a:solidFill>
                  <a:srgbClr val="000000"/>
                </a:solidFill>
                <a:cs typeface="Times New Roman" pitchFamily="18" charset="0"/>
              </a:rPr>
              <a:t>Somerville</a:t>
            </a:r>
            <a:r>
              <a:rPr lang="el-GR" altLang="el-GR" dirty="0" smtClean="0">
                <a:solidFill>
                  <a:srgbClr val="000000"/>
                </a:solidFill>
              </a:rPr>
              <a:t>)</a:t>
            </a:r>
            <a:r>
              <a:rPr lang="en-US" altLang="el-GR" dirty="0" smtClean="0">
                <a:solidFill>
                  <a:srgbClr val="000000"/>
                </a:solidFill>
              </a:rPr>
              <a:t>.</a:t>
            </a:r>
            <a:endParaRPr lang="el-GR" altLang="el-GR" dirty="0" smtClean="0">
              <a:solidFill>
                <a:srgbClr val="000000"/>
              </a:solidFill>
              <a:cs typeface="Arial" pitchFamily="34" charset="0"/>
            </a:endParaRPr>
          </a:p>
          <a:p>
            <a:pPr marL="627063" indent="-271463">
              <a:buSzPct val="100000"/>
              <a:buFont typeface="Wingdings" pitchFamily="2" charset="2"/>
              <a:buChar char="§"/>
            </a:pPr>
            <a:r>
              <a:rPr lang="el-GR" altLang="el-GR" dirty="0" smtClean="0">
                <a:solidFill>
                  <a:srgbClr val="000000"/>
                </a:solidFill>
                <a:cs typeface="Arial" pitchFamily="34" charset="0"/>
              </a:rPr>
              <a:t>Προσθιοπλάγια προσπέλαση</a:t>
            </a:r>
            <a:r>
              <a:rPr lang="el-GR" altLang="el-GR" dirty="0" smtClean="0">
                <a:solidFill>
                  <a:srgbClr val="000000"/>
                </a:solidFill>
              </a:rPr>
              <a:t> (τροποποιημένη κατά</a:t>
            </a:r>
            <a:r>
              <a:rPr lang="en-US" altLang="el-GR" dirty="0" smtClean="0">
                <a:solidFill>
                  <a:srgbClr val="000000"/>
                </a:solidFill>
              </a:rPr>
              <a:t> </a:t>
            </a:r>
            <a:r>
              <a:rPr lang="en-US" altLang="el-GR" dirty="0" smtClean="0">
                <a:solidFill>
                  <a:srgbClr val="000000"/>
                </a:solidFill>
                <a:cs typeface="Times New Roman" pitchFamily="18" charset="0"/>
              </a:rPr>
              <a:t>Smith – Petersen</a:t>
            </a:r>
            <a:r>
              <a:rPr lang="el-GR" altLang="el-GR" dirty="0" smtClean="0">
                <a:solidFill>
                  <a:srgbClr val="000000"/>
                </a:solidFill>
              </a:rPr>
              <a:t>)</a:t>
            </a:r>
            <a:r>
              <a:rPr lang="en-US" altLang="el-GR" dirty="0" smtClean="0">
                <a:solidFill>
                  <a:srgbClr val="000000"/>
                </a:solidFill>
              </a:rPr>
              <a:t>.</a:t>
            </a:r>
            <a:endParaRPr lang="el-GR" altLang="el-GR" dirty="0" smtClean="0">
              <a:solidFill>
                <a:srgbClr val="000000"/>
              </a:solidFill>
              <a:cs typeface="Arial" pitchFamily="34" charset="0"/>
            </a:endParaRPr>
          </a:p>
          <a:p>
            <a:pPr marL="627063" indent="-271463">
              <a:buSzPct val="100000"/>
              <a:buFont typeface="Wingdings" pitchFamily="2" charset="2"/>
              <a:buChar char="§"/>
            </a:pPr>
            <a:r>
              <a:rPr lang="el-GR" altLang="el-GR" dirty="0" smtClean="0">
                <a:solidFill>
                  <a:srgbClr val="000000"/>
                </a:solidFill>
                <a:cs typeface="Arial" pitchFamily="34" charset="0"/>
              </a:rPr>
              <a:t>Πλάγια προσπέλαση</a:t>
            </a:r>
            <a:r>
              <a:rPr lang="el-GR" altLang="el-GR" dirty="0" smtClean="0">
                <a:solidFill>
                  <a:srgbClr val="000000"/>
                </a:solidFill>
                <a:cs typeface="Times New Roman" pitchFamily="18" charset="0"/>
              </a:rPr>
              <a:t> </a:t>
            </a:r>
            <a:r>
              <a:rPr lang="el-GR" altLang="el-GR" dirty="0" smtClean="0">
                <a:solidFill>
                  <a:srgbClr val="000000"/>
                </a:solidFill>
              </a:rPr>
              <a:t>(</a:t>
            </a:r>
            <a:r>
              <a:rPr lang="el-GR" altLang="el-GR" dirty="0" smtClean="0">
                <a:solidFill>
                  <a:srgbClr val="000000"/>
                </a:solidFill>
                <a:cs typeface="Times New Roman" pitchFamily="18" charset="0"/>
              </a:rPr>
              <a:t>κατά </a:t>
            </a:r>
            <a:r>
              <a:rPr lang="en-US" altLang="el-GR" dirty="0" smtClean="0">
                <a:solidFill>
                  <a:srgbClr val="000000"/>
                </a:solidFill>
                <a:cs typeface="Times New Roman" pitchFamily="18" charset="0"/>
              </a:rPr>
              <a:t>Watson</a:t>
            </a:r>
            <a:r>
              <a:rPr lang="el-GR" altLang="el-GR" dirty="0" smtClean="0">
                <a:solidFill>
                  <a:srgbClr val="000000"/>
                </a:solidFill>
                <a:cs typeface="Times New Roman" pitchFamily="18" charset="0"/>
              </a:rPr>
              <a:t> – </a:t>
            </a:r>
            <a:r>
              <a:rPr lang="en-US" altLang="el-GR" dirty="0" smtClean="0">
                <a:solidFill>
                  <a:srgbClr val="000000"/>
                </a:solidFill>
                <a:cs typeface="Times New Roman" pitchFamily="18" charset="0"/>
              </a:rPr>
              <a:t>Jones,</a:t>
            </a:r>
            <a:r>
              <a:rPr lang="el-GR" altLang="el-GR" dirty="0" smtClean="0">
                <a:solidFill>
                  <a:srgbClr val="000000"/>
                </a:solidFill>
              </a:rPr>
              <a:t> ή </a:t>
            </a:r>
            <a:r>
              <a:rPr lang="el-GR" altLang="el-GR" dirty="0" smtClean="0">
                <a:solidFill>
                  <a:srgbClr val="000000"/>
                </a:solidFill>
                <a:cs typeface="Times New Roman" pitchFamily="18" charset="0"/>
              </a:rPr>
              <a:t>κατά </a:t>
            </a:r>
            <a:r>
              <a:rPr lang="en-US" altLang="el-GR" dirty="0" smtClean="0">
                <a:solidFill>
                  <a:srgbClr val="000000"/>
                </a:solidFill>
              </a:rPr>
              <a:t>Harris, </a:t>
            </a:r>
            <a:r>
              <a:rPr lang="el-GR" altLang="el-GR" dirty="0" smtClean="0">
                <a:solidFill>
                  <a:srgbClr val="000000"/>
                </a:solidFill>
              </a:rPr>
              <a:t>ή </a:t>
            </a:r>
            <a:r>
              <a:rPr lang="el-GR" altLang="el-GR" dirty="0" smtClean="0">
                <a:solidFill>
                  <a:srgbClr val="000000"/>
                </a:solidFill>
                <a:cs typeface="Times New Roman" pitchFamily="18" charset="0"/>
              </a:rPr>
              <a:t>κατά </a:t>
            </a:r>
            <a:r>
              <a:rPr lang="en-US" altLang="el-GR" dirty="0" smtClean="0">
                <a:solidFill>
                  <a:srgbClr val="000000"/>
                </a:solidFill>
              </a:rPr>
              <a:t>McFarland and Osborne,</a:t>
            </a:r>
            <a:r>
              <a:rPr lang="el-GR" altLang="el-GR" dirty="0" smtClean="0">
                <a:solidFill>
                  <a:srgbClr val="000000"/>
                </a:solidFill>
              </a:rPr>
              <a:t> ή</a:t>
            </a:r>
            <a:r>
              <a:rPr lang="en-US" altLang="el-GR" dirty="0" smtClean="0">
                <a:solidFill>
                  <a:srgbClr val="000000"/>
                </a:solidFill>
              </a:rPr>
              <a:t> </a:t>
            </a:r>
            <a:r>
              <a:rPr lang="el-GR" altLang="el-GR" dirty="0" smtClean="0">
                <a:solidFill>
                  <a:srgbClr val="000000"/>
                </a:solidFill>
                <a:cs typeface="Times New Roman" pitchFamily="18" charset="0"/>
              </a:rPr>
              <a:t>κατά </a:t>
            </a:r>
            <a:r>
              <a:rPr lang="en-US" altLang="el-GR" dirty="0" smtClean="0">
                <a:solidFill>
                  <a:srgbClr val="000000"/>
                </a:solidFill>
              </a:rPr>
              <a:t>Hardinge </a:t>
            </a:r>
            <a:r>
              <a:rPr lang="el-GR" altLang="el-GR" dirty="0" smtClean="0">
                <a:solidFill>
                  <a:srgbClr val="000000"/>
                </a:solidFill>
              </a:rPr>
              <a:t>)</a:t>
            </a:r>
            <a:r>
              <a:rPr lang="en-US" altLang="el-GR" dirty="0" smtClean="0">
                <a:solidFill>
                  <a:srgbClr val="000000"/>
                </a:solidFill>
              </a:rPr>
              <a:t>.</a:t>
            </a:r>
            <a:endParaRPr lang="el-GR" altLang="el-GR" dirty="0" smtClean="0">
              <a:solidFill>
                <a:srgbClr val="000000"/>
              </a:solidFill>
              <a:cs typeface="Arial" pitchFamily="34" charset="0"/>
            </a:endParaRPr>
          </a:p>
          <a:p>
            <a:pPr marL="627063" indent="-271463">
              <a:buSzPct val="100000"/>
              <a:buFont typeface="Wingdings" pitchFamily="2" charset="2"/>
              <a:buChar char="§"/>
            </a:pPr>
            <a:r>
              <a:rPr lang="el-GR" altLang="el-GR" dirty="0" smtClean="0">
                <a:solidFill>
                  <a:srgbClr val="000000"/>
                </a:solidFill>
                <a:cs typeface="Arial" pitchFamily="34" charset="0"/>
              </a:rPr>
              <a:t>Οπισθιοπλάγια προσπέλαση</a:t>
            </a:r>
            <a:r>
              <a:rPr lang="el-GR" altLang="el-GR" dirty="0" smtClean="0">
                <a:solidFill>
                  <a:srgbClr val="000000"/>
                </a:solidFill>
              </a:rPr>
              <a:t> </a:t>
            </a:r>
            <a:r>
              <a:rPr lang="el-GR" altLang="el-GR" dirty="0" smtClean="0">
                <a:solidFill>
                  <a:srgbClr val="000000"/>
                </a:solidFill>
              </a:rPr>
              <a:t>προσπέλαση</a:t>
            </a:r>
            <a:r>
              <a:rPr lang="el-GR" altLang="el-GR" dirty="0" smtClean="0">
                <a:solidFill>
                  <a:srgbClr val="000000"/>
                </a:solidFill>
                <a:cs typeface="Times New Roman" pitchFamily="18" charset="0"/>
              </a:rPr>
              <a:t> </a:t>
            </a:r>
            <a:r>
              <a:rPr lang="el-GR" altLang="el-GR" dirty="0" smtClean="0">
                <a:solidFill>
                  <a:srgbClr val="000000"/>
                </a:solidFill>
              </a:rPr>
              <a:t>(</a:t>
            </a:r>
            <a:r>
              <a:rPr lang="el-GR" altLang="el-GR" dirty="0" smtClean="0">
                <a:solidFill>
                  <a:srgbClr val="000000"/>
                </a:solidFill>
                <a:cs typeface="Times New Roman" pitchFamily="18" charset="0"/>
              </a:rPr>
              <a:t>κατά </a:t>
            </a:r>
            <a:r>
              <a:rPr lang="en-US" altLang="el-GR" dirty="0" smtClean="0">
                <a:solidFill>
                  <a:srgbClr val="000000"/>
                </a:solidFill>
              </a:rPr>
              <a:t>Gibson, </a:t>
            </a:r>
            <a:r>
              <a:rPr lang="el-GR" altLang="el-GR" dirty="0" smtClean="0">
                <a:solidFill>
                  <a:srgbClr val="000000"/>
                </a:solidFill>
              </a:rPr>
              <a:t>ή </a:t>
            </a:r>
            <a:r>
              <a:rPr lang="el-GR" altLang="el-GR" dirty="0" smtClean="0">
                <a:solidFill>
                  <a:srgbClr val="000000"/>
                </a:solidFill>
                <a:cs typeface="Times New Roman" pitchFamily="18" charset="0"/>
              </a:rPr>
              <a:t>κατά </a:t>
            </a:r>
            <a:r>
              <a:rPr lang="en-US" altLang="el-GR" dirty="0" smtClean="0">
                <a:solidFill>
                  <a:srgbClr val="000000"/>
                </a:solidFill>
                <a:cs typeface="Times New Roman" pitchFamily="18" charset="0"/>
              </a:rPr>
              <a:t>Osborne).</a:t>
            </a:r>
            <a:endParaRPr lang="el-GR" altLang="el-GR" dirty="0" smtClean="0">
              <a:solidFill>
                <a:srgbClr val="000000"/>
              </a:solidFill>
              <a:cs typeface="Times New Roman" pitchFamily="18" charset="0"/>
            </a:endParaRPr>
          </a:p>
          <a:p>
            <a:pPr marL="627063" indent="-271463">
              <a:buSzPct val="100000"/>
              <a:buFont typeface="Wingdings" pitchFamily="2" charset="2"/>
              <a:buChar char="§"/>
            </a:pPr>
            <a:r>
              <a:rPr lang="en-US" altLang="el-GR" dirty="0" smtClean="0">
                <a:solidFill>
                  <a:srgbClr val="000000"/>
                </a:solidFill>
                <a:cs typeface="Times New Roman" pitchFamily="18" charset="0"/>
              </a:rPr>
              <a:t>O</a:t>
            </a:r>
            <a:r>
              <a:rPr lang="el-GR" altLang="el-GR" dirty="0" smtClean="0">
                <a:solidFill>
                  <a:srgbClr val="000000"/>
                </a:solidFill>
              </a:rPr>
              <a:t>πίσθια</a:t>
            </a:r>
            <a:r>
              <a:rPr lang="el-GR" altLang="el-GR" dirty="0" smtClean="0">
                <a:solidFill>
                  <a:srgbClr val="000000"/>
                </a:solidFill>
              </a:rPr>
              <a:t> προσπέλαση (</a:t>
            </a:r>
            <a:r>
              <a:rPr lang="el-GR" altLang="el-GR" dirty="0" smtClean="0">
                <a:solidFill>
                  <a:srgbClr val="000000"/>
                </a:solidFill>
                <a:cs typeface="Times New Roman" pitchFamily="18" charset="0"/>
              </a:rPr>
              <a:t>κατά </a:t>
            </a:r>
            <a:r>
              <a:rPr lang="en-US" altLang="el-GR" dirty="0" smtClean="0">
                <a:solidFill>
                  <a:srgbClr val="000000"/>
                </a:solidFill>
              </a:rPr>
              <a:t>Osborne, </a:t>
            </a:r>
            <a:r>
              <a:rPr lang="el-GR" altLang="el-GR" dirty="0" smtClean="0">
                <a:solidFill>
                  <a:srgbClr val="000000"/>
                </a:solidFill>
              </a:rPr>
              <a:t>ή </a:t>
            </a:r>
            <a:r>
              <a:rPr lang="el-GR" altLang="el-GR" dirty="0" smtClean="0">
                <a:solidFill>
                  <a:srgbClr val="000000"/>
                </a:solidFill>
                <a:cs typeface="Times New Roman" pitchFamily="18" charset="0"/>
              </a:rPr>
              <a:t>κατά </a:t>
            </a:r>
            <a:r>
              <a:rPr lang="el-GR" altLang="el-GR" dirty="0" smtClean="0">
                <a:solidFill>
                  <a:srgbClr val="000000"/>
                </a:solidFill>
              </a:rPr>
              <a:t>Μ</a:t>
            </a:r>
            <a:r>
              <a:rPr lang="en-US" altLang="el-GR" dirty="0" smtClean="0">
                <a:solidFill>
                  <a:srgbClr val="000000"/>
                </a:solidFill>
              </a:rPr>
              <a:t>oore</a:t>
            </a:r>
            <a:r>
              <a:rPr lang="en-US" altLang="el-GR" dirty="0" smtClean="0">
                <a:solidFill>
                  <a:srgbClr val="000000"/>
                </a:solidFill>
              </a:rPr>
              <a:t>).</a:t>
            </a:r>
            <a:endParaRPr lang="el-GR" altLang="el-GR" dirty="0" smtClean="0">
              <a:solidFill>
                <a:srgbClr val="000000"/>
              </a:solidFill>
            </a:endParaRPr>
          </a:p>
          <a:p>
            <a:pPr marL="0" indent="0">
              <a:buSzPct val="100000"/>
              <a:buNone/>
            </a:pPr>
            <a:endParaRPr lang="el-GR" altLang="el-GR" sz="1200" b="1" u="sng" dirty="0" smtClean="0">
              <a:solidFill>
                <a:srgbClr val="000000"/>
              </a:solidFill>
              <a:cs typeface="Times New Roman" pitchFamily="18" charset="0"/>
            </a:endParaRPr>
          </a:p>
          <a:p>
            <a:pPr marL="355600" indent="0">
              <a:buSzPct val="100000"/>
              <a:buNone/>
            </a:pPr>
            <a:r>
              <a:rPr lang="el-GR" altLang="el-GR" b="1" dirty="0" smtClean="0">
                <a:solidFill>
                  <a:srgbClr val="000000"/>
                </a:solidFill>
                <a:cs typeface="Times New Roman" pitchFamily="18" charset="0"/>
              </a:rPr>
              <a:t>Παρατήρηση</a:t>
            </a:r>
            <a:r>
              <a:rPr lang="el-GR" altLang="el-GR" dirty="0" smtClean="0">
                <a:solidFill>
                  <a:srgbClr val="000000"/>
                </a:solidFill>
                <a:cs typeface="Times New Roman" pitchFamily="18" charset="0"/>
              </a:rPr>
              <a:t>:  Οι κύριες κλασσικές προσπελάσεις έχουν μερικώς τροποποιηθεί. Παρόλα αυτά, και οι παραλλαγές αυτές φέρουν τα ονόματα των χειρουργών οι οποίοι πρώτοι τις περιέγραψαν. </a:t>
            </a:r>
            <a:endParaRPr lang="en-US" altLang="el-GR" dirty="0" smtClean="0">
              <a:solidFill>
                <a:srgbClr val="000000"/>
              </a:solidFill>
              <a:cs typeface="Times New Roman" pitchFamily="18" charset="0"/>
            </a:endParaRPr>
          </a:p>
          <a:p>
            <a:pPr marL="457200" lvl="1" indent="0">
              <a:buClr>
                <a:schemeClr val="accent2"/>
              </a:buClr>
              <a:buSzPct val="130000"/>
              <a:buNone/>
              <a:defRPr/>
            </a:pPr>
            <a:r>
              <a:rPr lang="en-US" altLang="el-GR" sz="2600" dirty="0" smtClean="0">
                <a:solidFill>
                  <a:schemeClr val="bg1"/>
                </a:solidFill>
                <a:latin typeface="Arial" charset="0"/>
                <a:cs typeface="Times New Roman" pitchFamily="18" charset="0"/>
              </a:rPr>
              <a:t> </a:t>
            </a:r>
            <a:endParaRPr lang="el-GR" altLang="el-GR" dirty="0" smtClean="0">
              <a:solidFill>
                <a:srgbClr val="000000"/>
              </a:solidFill>
              <a:cs typeface="Arial" pitchFamily="34" charset="0"/>
            </a:endParaRPr>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54</a:t>
            </a:fld>
            <a:endParaRPr lang="el-GR" dirty="0"/>
          </a:p>
        </p:txBody>
      </p:sp>
    </p:spTree>
    <p:extLst>
      <p:ext uri="{BB962C8B-B14F-4D97-AF65-F5344CB8AC3E}">
        <p14:creationId xmlns:p14="http://schemas.microsoft.com/office/powerpoint/2010/main" val="16334591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effectLst>
                  <a:outerShdw blurRad="38100" dist="38100" dir="2700000" algn="tl">
                    <a:srgbClr val="000000">
                      <a:alpha val="43137"/>
                    </a:srgbClr>
                  </a:outerShdw>
                </a:effectLst>
              </a:rPr>
              <a:t>Κλασσικές Χειρουργικές Προσπελάσεις</a:t>
            </a:r>
            <a:r>
              <a:rPr lang="el-GR" altLang="el-GR" baseline="-16000" dirty="0" smtClean="0">
                <a:effectLst>
                  <a:outerShdw blurRad="38100" dist="38100" dir="2700000" algn="tl">
                    <a:srgbClr val="000000">
                      <a:alpha val="43137"/>
                    </a:srgbClr>
                  </a:outerShdw>
                </a:effectLst>
              </a:rPr>
              <a:t> [2/6] </a:t>
            </a:r>
            <a:endParaRPr lang="el-GR" dirty="0">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179512" y="1268760"/>
            <a:ext cx="8856984" cy="2016224"/>
          </a:xfrm>
        </p:spPr>
        <p:txBody>
          <a:bodyPr/>
          <a:lstStyle/>
          <a:p>
            <a:pPr marL="355600" indent="-355600">
              <a:buSzPct val="100000"/>
            </a:pPr>
            <a:r>
              <a:rPr lang="el-GR" altLang="el-GR" dirty="0" smtClean="0">
                <a:solidFill>
                  <a:srgbClr val="000000"/>
                </a:solidFill>
                <a:cs typeface="Arial" pitchFamily="34" charset="0"/>
              </a:rPr>
              <a:t>Κατά την </a:t>
            </a:r>
            <a:r>
              <a:rPr lang="el-GR" altLang="el-GR" b="1" dirty="0" smtClean="0">
                <a:solidFill>
                  <a:srgbClr val="000000"/>
                </a:solidFill>
                <a:cs typeface="Arial" pitchFamily="34" charset="0"/>
              </a:rPr>
              <a:t>Πρόσθια Προσπέλαση,</a:t>
            </a:r>
            <a:r>
              <a:rPr lang="en-US" altLang="el-GR" b="1" dirty="0" smtClean="0">
                <a:solidFill>
                  <a:srgbClr val="000000"/>
                </a:solidFill>
                <a:cs typeface="Times New Roman" pitchFamily="18" charset="0"/>
              </a:rPr>
              <a:t> </a:t>
            </a:r>
            <a:r>
              <a:rPr lang="el-GR" altLang="el-GR" dirty="0" smtClean="0">
                <a:solidFill>
                  <a:srgbClr val="000000"/>
                </a:solidFill>
                <a:cs typeface="Arial" pitchFamily="34" charset="0"/>
              </a:rPr>
              <a:t>παρασκευάζονται χειρουργικά ο ραπτικός, ο ορθός μηριαίος</a:t>
            </a:r>
            <a:r>
              <a:rPr lang="el-GR" altLang="el-GR" dirty="0" smtClean="0">
                <a:solidFill>
                  <a:srgbClr val="000000"/>
                </a:solidFill>
              </a:rPr>
              <a:t> </a:t>
            </a:r>
            <a:r>
              <a:rPr lang="el-GR" altLang="el-GR" dirty="0" smtClean="0">
                <a:solidFill>
                  <a:srgbClr val="000000"/>
                </a:solidFill>
                <a:cs typeface="Arial" pitchFamily="34" charset="0"/>
              </a:rPr>
              <a:t>και ο τείνων την πλατεία περιτονία, </a:t>
            </a:r>
            <a:r>
              <a:rPr lang="el-GR" altLang="el-GR" dirty="0" smtClean="0">
                <a:solidFill>
                  <a:srgbClr val="000000"/>
                </a:solidFill>
                <a:cs typeface="Times New Roman" pitchFamily="18" charset="0"/>
              </a:rPr>
              <a:t>πραγματοποιείται </a:t>
            </a:r>
            <a:r>
              <a:rPr lang="el-GR" altLang="el-GR" dirty="0" smtClean="0">
                <a:solidFill>
                  <a:srgbClr val="000000"/>
                </a:solidFill>
                <a:cs typeface="Arial" pitchFamily="34" charset="0"/>
              </a:rPr>
              <a:t>πρόσθια θυλακοτομή (ή εκτομή του θυλάκου) και</a:t>
            </a:r>
            <a:r>
              <a:rPr lang="el-GR" altLang="el-GR" dirty="0" smtClean="0">
                <a:solidFill>
                  <a:srgbClr val="000000"/>
                </a:solidFill>
              </a:rPr>
              <a:t> πρόσθια εξάρθρωση του ισχίου.</a:t>
            </a:r>
          </a:p>
          <a:p>
            <a:pPr indent="12700">
              <a:buClr>
                <a:schemeClr val="accent2"/>
              </a:buClr>
              <a:buSzTx/>
              <a:buNone/>
            </a:pPr>
            <a:r>
              <a:rPr lang="el-GR" altLang="el-GR" b="1" dirty="0" smtClean="0">
                <a:solidFill>
                  <a:srgbClr val="000000"/>
                </a:solidFill>
                <a:cs typeface="Arial" pitchFamily="34" charset="0"/>
              </a:rPr>
              <a:t>Παρατήρηση</a:t>
            </a:r>
            <a:r>
              <a:rPr lang="el-GR" altLang="el-GR" dirty="0" smtClean="0">
                <a:solidFill>
                  <a:srgbClr val="000000"/>
                </a:solidFill>
                <a:cs typeface="Arial" pitchFamily="34" charset="0"/>
              </a:rPr>
              <a:t>: Ελλοχεύει κίνδυνος τραυματισμού του </a:t>
            </a:r>
            <a:r>
              <a:rPr lang="el-GR" altLang="el-GR" dirty="0" smtClean="0">
                <a:solidFill>
                  <a:srgbClr val="000000"/>
                </a:solidFill>
              </a:rPr>
              <a:t>μηριαίου</a:t>
            </a:r>
            <a:r>
              <a:rPr lang="el-GR" altLang="el-GR" dirty="0" smtClean="0">
                <a:solidFill>
                  <a:srgbClr val="000000"/>
                </a:solidFill>
                <a:cs typeface="Arial" pitchFamily="34" charset="0"/>
              </a:rPr>
              <a:t> νεύρου.</a:t>
            </a:r>
            <a:endParaRPr lang="en-US" altLang="el-GR" dirty="0" smtClean="0">
              <a:solidFill>
                <a:srgbClr val="000000"/>
              </a:solidFill>
              <a:cs typeface="Arial" pitchFamily="34" charset="0"/>
            </a:endParaRPr>
          </a:p>
          <a:p>
            <a:pPr marL="627063" indent="-271463">
              <a:buSzPct val="100000"/>
              <a:buNone/>
            </a:pPr>
            <a:endParaRPr lang="el-GR" altLang="el-GR" dirty="0" smtClean="0">
              <a:solidFill>
                <a:srgbClr val="000000"/>
              </a:solidFill>
            </a:endParaRPr>
          </a:p>
          <a:p>
            <a:pPr marL="0" indent="0">
              <a:buSzPct val="100000"/>
              <a:buNone/>
            </a:pPr>
            <a:endParaRPr lang="el-GR" altLang="el-GR" b="1" u="sng" dirty="0" smtClean="0">
              <a:solidFill>
                <a:srgbClr val="000000"/>
              </a:solidFill>
              <a:cs typeface="Times New Roman" pitchFamily="18" charset="0"/>
            </a:endParaRPr>
          </a:p>
          <a:p>
            <a:pPr marL="457200" lvl="1" indent="0">
              <a:buClr>
                <a:schemeClr val="accent2"/>
              </a:buClr>
              <a:buSzPct val="130000"/>
              <a:buNone/>
              <a:defRPr/>
            </a:pPr>
            <a:r>
              <a:rPr lang="en-US" altLang="el-GR" sz="2600" dirty="0" smtClean="0">
                <a:solidFill>
                  <a:schemeClr val="bg1"/>
                </a:solidFill>
                <a:latin typeface="Arial" charset="0"/>
                <a:cs typeface="Times New Roman" pitchFamily="18" charset="0"/>
              </a:rPr>
              <a:t> </a:t>
            </a:r>
            <a:endParaRPr lang="el-GR" altLang="el-GR" dirty="0" smtClean="0">
              <a:solidFill>
                <a:srgbClr val="000000"/>
              </a:solidFill>
              <a:cs typeface="Arial" pitchFamily="34" charset="0"/>
            </a:endParaRPr>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55</a:t>
            </a:fld>
            <a:endParaRPr lang="el-GR" dirty="0"/>
          </a:p>
        </p:txBody>
      </p:sp>
      <p:pic>
        <p:nvPicPr>
          <p:cNvPr id="10242" name="Picture 2" descr="Anterolateral approach"/>
          <p:cNvPicPr>
            <a:picLocks noChangeAspect="1" noChangeArrowheads="1"/>
          </p:cNvPicPr>
          <p:nvPr/>
        </p:nvPicPr>
        <p:blipFill>
          <a:blip r:embed="rId3" cstate="print"/>
          <a:srcRect/>
          <a:stretch>
            <a:fillRect/>
          </a:stretch>
        </p:blipFill>
        <p:spPr bwMode="auto">
          <a:xfrm>
            <a:off x="2489659" y="3429000"/>
            <a:ext cx="4164682" cy="2827399"/>
          </a:xfrm>
          <a:prstGeom prst="rect">
            <a:avLst/>
          </a:prstGeom>
          <a:ln w="38100" cap="sq" cmpd="thickThin">
            <a:solidFill>
              <a:srgbClr val="000000"/>
            </a:solidFill>
            <a:prstDash val="solid"/>
            <a:miter lim="800000"/>
          </a:ln>
          <a:effectLst>
            <a:innerShdw blurRad="76200">
              <a:srgbClr val="000000"/>
            </a:innerShdw>
          </a:effectLst>
        </p:spPr>
      </p:pic>
      <p:sp>
        <p:nvSpPr>
          <p:cNvPr id="5" name="Ορθογώνιο 4"/>
          <p:cNvSpPr/>
          <p:nvPr/>
        </p:nvSpPr>
        <p:spPr>
          <a:xfrm>
            <a:off x="2286000" y="6381328"/>
            <a:ext cx="4572000" cy="276999"/>
          </a:xfrm>
          <a:prstGeom prst="rect">
            <a:avLst/>
          </a:prstGeom>
        </p:spPr>
        <p:txBody>
          <a:bodyPr>
            <a:spAutoFit/>
          </a:bodyPr>
          <a:lstStyle/>
          <a:p>
            <a:pPr algn="ctr"/>
            <a:r>
              <a:rPr lang="el-GR" sz="1200" i="1" dirty="0" smtClean="0">
                <a:solidFill>
                  <a:schemeClr val="accent4">
                    <a:lumMod val="50000"/>
                  </a:schemeClr>
                </a:solidFill>
                <a:latin typeface="Calibri" panose="020F0502020204030204" pitchFamily="34" charset="0"/>
                <a:sym typeface="Wingdings"/>
              </a:rPr>
              <a:t></a:t>
            </a:r>
            <a:r>
              <a:rPr lang="en-US" sz="1200" i="1" dirty="0" smtClean="0">
                <a:solidFill>
                  <a:schemeClr val="accent4">
                    <a:lumMod val="50000"/>
                  </a:schemeClr>
                </a:solidFill>
                <a:latin typeface="Calibri" panose="020F0502020204030204" pitchFamily="34" charset="0"/>
                <a:sym typeface="Wingdings"/>
              </a:rPr>
              <a:t> </a:t>
            </a:r>
            <a:r>
              <a:rPr lang="en-US" sz="1200" dirty="0" smtClean="0">
                <a:solidFill>
                  <a:schemeClr val="accent4">
                    <a:lumMod val="50000"/>
                  </a:schemeClr>
                </a:solidFill>
                <a:latin typeface="Calibri" panose="020F0502020204030204" pitchFamily="34" charset="0"/>
                <a:hlinkClick r:id="rId4"/>
              </a:rPr>
              <a:t>ApprAnterolat</a:t>
            </a:r>
            <a:r>
              <a:rPr lang="en-US" sz="1200" dirty="0" smtClean="0">
                <a:solidFill>
                  <a:schemeClr val="accent4">
                    <a:lumMod val="50000"/>
                  </a:schemeClr>
                </a:solidFill>
                <a:latin typeface="Calibri" panose="020F0502020204030204" pitchFamily="34" charset="0"/>
              </a:rPr>
              <a:t>, </a:t>
            </a:r>
            <a:r>
              <a:rPr lang="en-US" sz="1200" dirty="0">
                <a:solidFill>
                  <a:schemeClr val="accent4">
                    <a:lumMod val="50000"/>
                  </a:schemeClr>
                </a:solidFill>
                <a:latin typeface="Calibri" panose="020F0502020204030204" pitchFamily="34" charset="0"/>
              </a:rPr>
              <a:t>Copyright by AO Foundation, </a:t>
            </a:r>
            <a:r>
              <a:rPr lang="en-US" sz="1200" dirty="0" smtClean="0">
                <a:solidFill>
                  <a:schemeClr val="accent4">
                    <a:lumMod val="50000"/>
                  </a:schemeClr>
                </a:solidFill>
                <a:latin typeface="Calibri" panose="020F0502020204030204" pitchFamily="34" charset="0"/>
              </a:rPr>
              <a:t>Switzerland</a:t>
            </a:r>
            <a:endParaRPr lang="el-GR" sz="1200" dirty="0">
              <a:solidFill>
                <a:schemeClr val="accent4">
                  <a:lumMod val="50000"/>
                </a:schemeClr>
              </a:solidFill>
              <a:latin typeface="Calibri" panose="020F0502020204030204" pitchFamily="34" charset="0"/>
            </a:endParaRPr>
          </a:p>
        </p:txBody>
      </p:sp>
    </p:spTree>
    <p:extLst>
      <p:ext uri="{BB962C8B-B14F-4D97-AF65-F5344CB8AC3E}">
        <p14:creationId xmlns:p14="http://schemas.microsoft.com/office/powerpoint/2010/main" val="246080870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effectLst>
                  <a:outerShdw blurRad="38100" dist="38100" dir="2700000" algn="tl">
                    <a:srgbClr val="000000">
                      <a:alpha val="43137"/>
                    </a:srgbClr>
                  </a:outerShdw>
                </a:effectLst>
              </a:rPr>
              <a:t>Κλασσικές Χειρουργικές Προσπελάσεις</a:t>
            </a:r>
            <a:r>
              <a:rPr lang="el-GR" altLang="el-GR" baseline="-16000" dirty="0" smtClean="0">
                <a:effectLst>
                  <a:outerShdw blurRad="38100" dist="38100" dir="2700000" algn="tl">
                    <a:srgbClr val="000000">
                      <a:alpha val="43137"/>
                    </a:srgbClr>
                  </a:outerShdw>
                </a:effectLst>
              </a:rPr>
              <a:t> [3/6] </a:t>
            </a:r>
            <a:endParaRPr lang="el-GR" dirty="0">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179512" y="1268760"/>
            <a:ext cx="8856984" cy="2520280"/>
          </a:xfrm>
        </p:spPr>
        <p:txBody>
          <a:bodyPr/>
          <a:lstStyle/>
          <a:p>
            <a:pPr>
              <a:buSzTx/>
            </a:pPr>
            <a:r>
              <a:rPr lang="el-GR" altLang="el-GR" dirty="0" smtClean="0">
                <a:solidFill>
                  <a:srgbClr val="000000"/>
                </a:solidFill>
                <a:cs typeface="Arial" pitchFamily="34" charset="0"/>
              </a:rPr>
              <a:t>Κατά την </a:t>
            </a:r>
            <a:r>
              <a:rPr lang="el-GR" altLang="el-GR" b="1" dirty="0" smtClean="0">
                <a:solidFill>
                  <a:srgbClr val="000000"/>
                </a:solidFill>
                <a:cs typeface="Arial" pitchFamily="34" charset="0"/>
              </a:rPr>
              <a:t>Προσθιοπλάγια</a:t>
            </a:r>
            <a:r>
              <a:rPr lang="el-GR" altLang="el-GR" b="1" dirty="0" smtClean="0">
                <a:solidFill>
                  <a:srgbClr val="000000"/>
                </a:solidFill>
                <a:cs typeface="Arial" pitchFamily="34" charset="0"/>
              </a:rPr>
              <a:t> Προσπέλαση,</a:t>
            </a:r>
            <a:r>
              <a:rPr lang="el-GR" altLang="el-GR" b="1" dirty="0" smtClean="0">
                <a:solidFill>
                  <a:srgbClr val="000000"/>
                </a:solidFill>
              </a:rPr>
              <a:t> </a:t>
            </a:r>
            <a:r>
              <a:rPr lang="el-GR" altLang="el-GR" dirty="0" smtClean="0">
                <a:solidFill>
                  <a:srgbClr val="000000"/>
                </a:solidFill>
                <a:cs typeface="Arial" pitchFamily="34" charset="0"/>
              </a:rPr>
              <a:t>διαχωρίζονται ο ορθός μηριαίος και οι έξω στροφείς του ισχίου, πραγματοποιείται </a:t>
            </a:r>
            <a:r>
              <a:rPr lang="el-GR" altLang="el-GR" dirty="0" smtClean="0">
                <a:solidFill>
                  <a:srgbClr val="000000"/>
                </a:solidFill>
              </a:rPr>
              <a:t>τομή</a:t>
            </a:r>
            <a:r>
              <a:rPr lang="el-GR" altLang="el-GR" dirty="0" smtClean="0">
                <a:solidFill>
                  <a:srgbClr val="000000"/>
                </a:solidFill>
                <a:cs typeface="Arial" pitchFamily="34" charset="0"/>
              </a:rPr>
              <a:t> στην πρόσθια πλευρά </a:t>
            </a:r>
            <a:r>
              <a:rPr lang="el-GR" altLang="el-GR" dirty="0" smtClean="0">
                <a:solidFill>
                  <a:srgbClr val="000000"/>
                </a:solidFill>
              </a:rPr>
              <a:t>του αρθρικού </a:t>
            </a:r>
            <a:r>
              <a:rPr lang="el-GR" altLang="el-GR" dirty="0" smtClean="0">
                <a:solidFill>
                  <a:srgbClr val="000000"/>
                </a:solidFill>
                <a:cs typeface="Arial" pitchFamily="34" charset="0"/>
              </a:rPr>
              <a:t>θ</a:t>
            </a:r>
            <a:r>
              <a:rPr lang="el-GR" altLang="el-GR" dirty="0" smtClean="0">
                <a:solidFill>
                  <a:srgbClr val="000000"/>
                </a:solidFill>
              </a:rPr>
              <a:t>ύ</a:t>
            </a:r>
            <a:r>
              <a:rPr lang="el-GR" altLang="el-GR" dirty="0" smtClean="0">
                <a:solidFill>
                  <a:srgbClr val="000000"/>
                </a:solidFill>
                <a:cs typeface="Arial" pitchFamily="34" charset="0"/>
              </a:rPr>
              <a:t>λακ</a:t>
            </a:r>
            <a:r>
              <a:rPr lang="el-GR" altLang="el-GR" dirty="0" smtClean="0">
                <a:solidFill>
                  <a:srgbClr val="000000"/>
                </a:solidFill>
              </a:rPr>
              <a:t>α,</a:t>
            </a:r>
            <a:r>
              <a:rPr lang="el-GR" altLang="el-GR" dirty="0" smtClean="0">
                <a:solidFill>
                  <a:srgbClr val="000000"/>
                </a:solidFill>
                <a:cs typeface="Arial" pitchFamily="34" charset="0"/>
              </a:rPr>
              <a:t> ενώ διατ</a:t>
            </a:r>
            <a:r>
              <a:rPr lang="el-GR" altLang="el-GR" dirty="0" smtClean="0">
                <a:solidFill>
                  <a:srgbClr val="000000"/>
                </a:solidFill>
              </a:rPr>
              <a:t>η</a:t>
            </a:r>
            <a:r>
              <a:rPr lang="el-GR" altLang="el-GR" dirty="0" smtClean="0">
                <a:solidFill>
                  <a:srgbClr val="000000"/>
                </a:solidFill>
                <a:cs typeface="Arial" pitchFamily="34" charset="0"/>
              </a:rPr>
              <a:t>ρ</a:t>
            </a:r>
            <a:r>
              <a:rPr lang="el-GR" altLang="el-GR" dirty="0" smtClean="0">
                <a:solidFill>
                  <a:srgbClr val="000000"/>
                </a:solidFill>
              </a:rPr>
              <a:t>είται η </a:t>
            </a:r>
            <a:r>
              <a:rPr lang="el-GR" altLang="el-GR" dirty="0" smtClean="0">
                <a:solidFill>
                  <a:srgbClr val="000000"/>
                </a:solidFill>
                <a:cs typeface="Arial" pitchFamily="34" charset="0"/>
              </a:rPr>
              <a:t>οπίσθια πλευρά το</a:t>
            </a:r>
            <a:r>
              <a:rPr lang="el-GR" altLang="el-GR" dirty="0" smtClean="0">
                <a:solidFill>
                  <a:srgbClr val="000000"/>
                </a:solidFill>
              </a:rPr>
              <a:t>υ (ή εκτομή θυλάκου) </a:t>
            </a:r>
            <a:r>
              <a:rPr lang="el-GR" altLang="el-GR" dirty="0" smtClean="0">
                <a:solidFill>
                  <a:srgbClr val="000000"/>
                </a:solidFill>
                <a:cs typeface="Arial" pitchFamily="34" charset="0"/>
              </a:rPr>
              <a:t>και η κεφαλή του μηριαίου εξαρθρώνεται π</a:t>
            </a:r>
            <a:r>
              <a:rPr lang="el-GR" altLang="el-GR" dirty="0" smtClean="0">
                <a:solidFill>
                  <a:srgbClr val="000000"/>
                </a:solidFill>
              </a:rPr>
              <a:t>ρόσθια.</a:t>
            </a:r>
            <a:r>
              <a:rPr lang="el-GR" altLang="el-GR" dirty="0" smtClean="0">
                <a:solidFill>
                  <a:srgbClr val="000000"/>
                </a:solidFill>
                <a:cs typeface="Arial" pitchFamily="34" charset="0"/>
              </a:rPr>
              <a:t> </a:t>
            </a:r>
          </a:p>
          <a:p>
            <a:pPr marL="355600" indent="0">
              <a:buClr>
                <a:schemeClr val="accent2"/>
              </a:buClr>
              <a:buSzTx/>
              <a:buNone/>
            </a:pPr>
            <a:r>
              <a:rPr lang="el-GR" altLang="el-GR" b="1" dirty="0" smtClean="0">
                <a:solidFill>
                  <a:srgbClr val="000000"/>
                </a:solidFill>
                <a:cs typeface="Arial" pitchFamily="34" charset="0"/>
              </a:rPr>
              <a:t>Παρατήρηση</a:t>
            </a:r>
            <a:r>
              <a:rPr lang="el-GR" altLang="el-GR" dirty="0" smtClean="0">
                <a:solidFill>
                  <a:srgbClr val="000000"/>
                </a:solidFill>
                <a:cs typeface="Arial" pitchFamily="34" charset="0"/>
              </a:rPr>
              <a:t>: Ελλοχεύει κίνδυνος τραυματισμού του </a:t>
            </a:r>
            <a:r>
              <a:rPr lang="el-GR" altLang="el-GR" dirty="0" smtClean="0">
                <a:solidFill>
                  <a:srgbClr val="000000"/>
                </a:solidFill>
              </a:rPr>
              <a:t>μηριαίου</a:t>
            </a:r>
            <a:r>
              <a:rPr lang="el-GR" altLang="el-GR" dirty="0" smtClean="0">
                <a:solidFill>
                  <a:srgbClr val="000000"/>
                </a:solidFill>
                <a:cs typeface="Arial" pitchFamily="34" charset="0"/>
              </a:rPr>
              <a:t> νεύρου</a:t>
            </a:r>
            <a:r>
              <a:rPr lang="el-GR" altLang="el-GR" dirty="0" smtClean="0">
                <a:solidFill>
                  <a:srgbClr val="000000"/>
                </a:solidFill>
              </a:rPr>
              <a:t>.</a:t>
            </a:r>
            <a:endParaRPr lang="en-US" altLang="el-GR" dirty="0" smtClean="0">
              <a:solidFill>
                <a:srgbClr val="000000"/>
              </a:solidFill>
            </a:endParaRPr>
          </a:p>
          <a:p>
            <a:pPr marL="627063" indent="-271463">
              <a:buSzPct val="100000"/>
              <a:buFont typeface="Wingdings" pitchFamily="2" charset="2"/>
              <a:buChar char="§"/>
            </a:pPr>
            <a:endParaRPr lang="el-GR" altLang="el-GR" dirty="0" smtClean="0">
              <a:solidFill>
                <a:srgbClr val="000000"/>
              </a:solidFill>
              <a:cs typeface="Arial" pitchFamily="34" charset="0"/>
            </a:endParaRPr>
          </a:p>
          <a:p>
            <a:pPr marL="0" indent="0">
              <a:buSzPct val="100000"/>
              <a:buNone/>
            </a:pPr>
            <a:endParaRPr lang="el-GR" altLang="el-GR" b="1" u="sng" dirty="0" smtClean="0">
              <a:solidFill>
                <a:srgbClr val="000000"/>
              </a:solidFill>
              <a:cs typeface="Times New Roman" pitchFamily="18" charset="0"/>
            </a:endParaRPr>
          </a:p>
          <a:p>
            <a:pPr marL="457200" lvl="1" indent="0">
              <a:buClr>
                <a:schemeClr val="accent2"/>
              </a:buClr>
              <a:buSzPct val="130000"/>
              <a:buNone/>
              <a:defRPr/>
            </a:pPr>
            <a:r>
              <a:rPr lang="en-US" altLang="el-GR" sz="2600" dirty="0" smtClean="0">
                <a:solidFill>
                  <a:schemeClr val="bg1"/>
                </a:solidFill>
                <a:latin typeface="Arial" charset="0"/>
                <a:cs typeface="Times New Roman" pitchFamily="18" charset="0"/>
              </a:rPr>
              <a:t> </a:t>
            </a:r>
            <a:endParaRPr lang="el-GR" altLang="el-GR" dirty="0" smtClean="0">
              <a:solidFill>
                <a:srgbClr val="000000"/>
              </a:solidFill>
              <a:cs typeface="Arial" pitchFamily="34" charset="0"/>
            </a:endParaRPr>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56</a:t>
            </a:fld>
            <a:endParaRPr lang="el-GR" dirty="0"/>
          </a:p>
        </p:txBody>
      </p:sp>
      <p:pic>
        <p:nvPicPr>
          <p:cNvPr id="5" name="Picture 2" descr="Anterolateral approach"/>
          <p:cNvPicPr>
            <a:picLocks noChangeAspect="1" noChangeArrowheads="1"/>
          </p:cNvPicPr>
          <p:nvPr/>
        </p:nvPicPr>
        <p:blipFill>
          <a:blip r:embed="rId3" cstate="print"/>
          <a:srcRect/>
          <a:stretch>
            <a:fillRect/>
          </a:stretch>
        </p:blipFill>
        <p:spPr bwMode="auto">
          <a:xfrm>
            <a:off x="2705683" y="3861048"/>
            <a:ext cx="3732634" cy="2534081"/>
          </a:xfrm>
          <a:prstGeom prst="rect">
            <a:avLst/>
          </a:prstGeom>
          <a:ln w="38100" cap="sq" cmpd="thickThin">
            <a:solidFill>
              <a:srgbClr val="000000"/>
            </a:solidFill>
            <a:prstDash val="solid"/>
            <a:miter lim="800000"/>
          </a:ln>
          <a:effectLst>
            <a:innerShdw blurRad="76200">
              <a:srgbClr val="000000"/>
            </a:innerShdw>
          </a:effectLst>
        </p:spPr>
      </p:pic>
      <p:sp>
        <p:nvSpPr>
          <p:cNvPr id="6" name="Ορθογώνιο 5"/>
          <p:cNvSpPr/>
          <p:nvPr/>
        </p:nvSpPr>
        <p:spPr>
          <a:xfrm>
            <a:off x="2286000" y="6464369"/>
            <a:ext cx="4572000" cy="276999"/>
          </a:xfrm>
          <a:prstGeom prst="rect">
            <a:avLst/>
          </a:prstGeom>
        </p:spPr>
        <p:txBody>
          <a:bodyPr>
            <a:spAutoFit/>
          </a:bodyPr>
          <a:lstStyle/>
          <a:p>
            <a:pPr algn="ctr"/>
            <a:r>
              <a:rPr lang="el-GR" sz="1200" i="1" dirty="0" smtClean="0">
                <a:solidFill>
                  <a:schemeClr val="accent4">
                    <a:lumMod val="50000"/>
                  </a:schemeClr>
                </a:solidFill>
                <a:latin typeface="Calibri" panose="020F0502020204030204" pitchFamily="34" charset="0"/>
                <a:sym typeface="Wingdings"/>
              </a:rPr>
              <a:t></a:t>
            </a:r>
            <a:r>
              <a:rPr lang="en-US" sz="1200" i="1" dirty="0" smtClean="0">
                <a:solidFill>
                  <a:schemeClr val="accent4">
                    <a:lumMod val="50000"/>
                  </a:schemeClr>
                </a:solidFill>
                <a:latin typeface="Calibri" panose="020F0502020204030204" pitchFamily="34" charset="0"/>
                <a:sym typeface="Wingdings"/>
              </a:rPr>
              <a:t> </a:t>
            </a:r>
            <a:r>
              <a:rPr lang="en-US" sz="1200" dirty="0" smtClean="0">
                <a:solidFill>
                  <a:schemeClr val="accent4">
                    <a:lumMod val="50000"/>
                  </a:schemeClr>
                </a:solidFill>
                <a:latin typeface="Calibri" panose="020F0502020204030204" pitchFamily="34" charset="0"/>
                <a:hlinkClick r:id="rId4"/>
              </a:rPr>
              <a:t>ApprAnterolat</a:t>
            </a:r>
            <a:r>
              <a:rPr lang="en-US" sz="1200" dirty="0" smtClean="0">
                <a:solidFill>
                  <a:schemeClr val="accent4">
                    <a:lumMod val="50000"/>
                  </a:schemeClr>
                </a:solidFill>
                <a:latin typeface="Calibri" panose="020F0502020204030204" pitchFamily="34" charset="0"/>
              </a:rPr>
              <a:t>, </a:t>
            </a:r>
            <a:r>
              <a:rPr lang="en-US" sz="1200" dirty="0">
                <a:solidFill>
                  <a:schemeClr val="accent4">
                    <a:lumMod val="50000"/>
                  </a:schemeClr>
                </a:solidFill>
                <a:latin typeface="Calibri" panose="020F0502020204030204" pitchFamily="34" charset="0"/>
              </a:rPr>
              <a:t>Copyright by AO Foundation, </a:t>
            </a:r>
            <a:r>
              <a:rPr lang="en-US" sz="1200" dirty="0" smtClean="0">
                <a:solidFill>
                  <a:schemeClr val="accent4">
                    <a:lumMod val="50000"/>
                  </a:schemeClr>
                </a:solidFill>
                <a:latin typeface="Calibri" panose="020F0502020204030204" pitchFamily="34" charset="0"/>
              </a:rPr>
              <a:t>Switzerland</a:t>
            </a:r>
            <a:endParaRPr lang="el-GR" sz="1200" dirty="0">
              <a:solidFill>
                <a:schemeClr val="accent4">
                  <a:lumMod val="50000"/>
                </a:schemeClr>
              </a:solidFill>
              <a:latin typeface="Calibri" panose="020F0502020204030204" pitchFamily="34" charset="0"/>
            </a:endParaRPr>
          </a:p>
        </p:txBody>
      </p:sp>
    </p:spTree>
    <p:extLst>
      <p:ext uri="{BB962C8B-B14F-4D97-AF65-F5344CB8AC3E}">
        <p14:creationId xmlns:p14="http://schemas.microsoft.com/office/powerpoint/2010/main" val="349172998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effectLst>
                  <a:outerShdw blurRad="38100" dist="38100" dir="2700000" algn="tl">
                    <a:srgbClr val="000000">
                      <a:alpha val="43137"/>
                    </a:srgbClr>
                  </a:outerShdw>
                </a:effectLst>
              </a:rPr>
              <a:t>Κλασσικές Χειρουργικές Προσπελάσεις</a:t>
            </a:r>
            <a:r>
              <a:rPr lang="el-GR" altLang="el-GR" baseline="-16000" dirty="0" smtClean="0">
                <a:effectLst>
                  <a:outerShdw blurRad="38100" dist="38100" dir="2700000" algn="tl">
                    <a:srgbClr val="000000">
                      <a:alpha val="43137"/>
                    </a:srgbClr>
                  </a:outerShdw>
                </a:effectLst>
              </a:rPr>
              <a:t> [4/6] </a:t>
            </a:r>
            <a:endParaRPr lang="el-GR" dirty="0">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179512" y="1196752"/>
            <a:ext cx="8856984" cy="3024336"/>
          </a:xfrm>
        </p:spPr>
        <p:txBody>
          <a:bodyPr/>
          <a:lstStyle/>
          <a:p>
            <a:pPr>
              <a:buSzTx/>
            </a:pPr>
            <a:r>
              <a:rPr lang="el-GR" altLang="el-GR" dirty="0" smtClean="0">
                <a:solidFill>
                  <a:srgbClr val="000000"/>
                </a:solidFill>
                <a:cs typeface="Arial" pitchFamily="34" charset="0"/>
              </a:rPr>
              <a:t>Κατά την </a:t>
            </a:r>
            <a:r>
              <a:rPr lang="el-GR" altLang="el-GR" b="1" dirty="0" smtClean="0">
                <a:solidFill>
                  <a:srgbClr val="000000"/>
                </a:solidFill>
                <a:cs typeface="Arial" pitchFamily="34" charset="0"/>
              </a:rPr>
              <a:t>Πλάγια Προσπέλαση,</a:t>
            </a:r>
            <a:r>
              <a:rPr lang="el-GR" altLang="el-GR" b="1" dirty="0" smtClean="0">
                <a:solidFill>
                  <a:srgbClr val="000000"/>
                </a:solidFill>
                <a:cs typeface="Times New Roman" pitchFamily="18" charset="0"/>
              </a:rPr>
              <a:t> </a:t>
            </a:r>
            <a:r>
              <a:rPr lang="el-GR" altLang="el-GR" dirty="0" smtClean="0">
                <a:solidFill>
                  <a:srgbClr val="000000"/>
                </a:solidFill>
                <a:cs typeface="Times New Roman" pitchFamily="18" charset="0"/>
              </a:rPr>
              <a:t>τ</a:t>
            </a:r>
            <a:r>
              <a:rPr lang="el-GR" altLang="el-GR" dirty="0" smtClean="0">
                <a:solidFill>
                  <a:srgbClr val="000000"/>
                </a:solidFill>
              </a:rPr>
              <a:t>έμνονται </a:t>
            </a:r>
            <a:r>
              <a:rPr lang="el-GR" altLang="el-GR" dirty="0" smtClean="0">
                <a:solidFill>
                  <a:srgbClr val="000000"/>
                </a:solidFill>
                <a:cs typeface="Arial" pitchFamily="34" charset="0"/>
              </a:rPr>
              <a:t>χειρουργικά ο</a:t>
            </a:r>
            <a:r>
              <a:rPr lang="el-GR" altLang="el-GR" dirty="0" smtClean="0">
                <a:solidFill>
                  <a:srgbClr val="000000"/>
                </a:solidFill>
              </a:rPr>
              <a:t> </a:t>
            </a:r>
            <a:r>
              <a:rPr lang="el-GR" altLang="el-GR" dirty="0" smtClean="0">
                <a:solidFill>
                  <a:srgbClr val="000000"/>
                </a:solidFill>
                <a:cs typeface="Arial" pitchFamily="34" charset="0"/>
              </a:rPr>
              <a:t>μέσος </a:t>
            </a:r>
            <a:r>
              <a:rPr lang="el-GR" altLang="el-GR" dirty="0" smtClean="0">
                <a:solidFill>
                  <a:srgbClr val="000000"/>
                </a:solidFill>
              </a:rPr>
              <a:t>και ο μικρός </a:t>
            </a:r>
            <a:r>
              <a:rPr lang="el-GR" altLang="el-GR" dirty="0" smtClean="0">
                <a:solidFill>
                  <a:srgbClr val="000000"/>
                </a:solidFill>
                <a:cs typeface="Arial" pitchFamily="34" charset="0"/>
              </a:rPr>
              <a:t>γλουτιαίος, πραγματοποιείται πρόσθια</a:t>
            </a:r>
            <a:r>
              <a:rPr lang="el-GR" altLang="el-GR" dirty="0" smtClean="0">
                <a:solidFill>
                  <a:srgbClr val="000000"/>
                </a:solidFill>
              </a:rPr>
              <a:t> </a:t>
            </a:r>
            <a:r>
              <a:rPr lang="el-GR" altLang="el-GR" dirty="0" smtClean="0">
                <a:solidFill>
                  <a:srgbClr val="000000"/>
                </a:solidFill>
                <a:cs typeface="Arial" pitchFamily="34" charset="0"/>
              </a:rPr>
              <a:t>ή πλάγια θυλακοτομή (ή εκτομή) και </a:t>
            </a:r>
            <a:r>
              <a:rPr lang="el-GR" altLang="el-GR" dirty="0" smtClean="0">
                <a:solidFill>
                  <a:srgbClr val="000000"/>
                </a:solidFill>
              </a:rPr>
              <a:t>πρόσθια εξάρθρωση της κεφαλής του μηριαίου οστού.</a:t>
            </a:r>
          </a:p>
          <a:p>
            <a:pPr marL="355600" indent="0">
              <a:buSzTx/>
              <a:buNone/>
            </a:pPr>
            <a:r>
              <a:rPr lang="el-GR" altLang="el-GR" b="1" dirty="0" smtClean="0">
                <a:solidFill>
                  <a:srgbClr val="000000"/>
                </a:solidFill>
                <a:cs typeface="Arial" pitchFamily="34" charset="0"/>
              </a:rPr>
              <a:t>Παρατήρηση</a:t>
            </a:r>
            <a:r>
              <a:rPr lang="el-GR" altLang="el-GR" dirty="0" smtClean="0">
                <a:solidFill>
                  <a:srgbClr val="000000"/>
                </a:solidFill>
                <a:cs typeface="Arial" pitchFamily="34" charset="0"/>
              </a:rPr>
              <a:t>: Ελλοχεύει κίνδυνος τραυματισμού </a:t>
            </a:r>
            <a:r>
              <a:rPr lang="el-GR" altLang="el-GR" dirty="0" smtClean="0">
                <a:solidFill>
                  <a:srgbClr val="000000"/>
                </a:solidFill>
              </a:rPr>
              <a:t>του άνω γλουτιαίου</a:t>
            </a:r>
            <a:r>
              <a:rPr lang="el-GR" altLang="el-GR" dirty="0" smtClean="0">
                <a:solidFill>
                  <a:srgbClr val="000000"/>
                </a:solidFill>
                <a:cs typeface="Arial" pitchFamily="34" charset="0"/>
              </a:rPr>
              <a:t> </a:t>
            </a:r>
            <a:r>
              <a:rPr lang="el-GR" altLang="el-GR" dirty="0" smtClean="0">
                <a:solidFill>
                  <a:srgbClr val="000000"/>
                </a:solidFill>
              </a:rPr>
              <a:t> </a:t>
            </a:r>
            <a:r>
              <a:rPr lang="el-GR" altLang="el-GR" dirty="0" smtClean="0">
                <a:solidFill>
                  <a:srgbClr val="000000"/>
                </a:solidFill>
                <a:cs typeface="Arial" pitchFamily="34" charset="0"/>
              </a:rPr>
              <a:t>νεύρου. Επίσης, ενδέχεται μετεγχειρητικά να παρατηρηθεί</a:t>
            </a:r>
            <a:r>
              <a:rPr lang="el-GR" altLang="el-GR" dirty="0" smtClean="0">
                <a:solidFill>
                  <a:srgbClr val="000000"/>
                </a:solidFill>
              </a:rPr>
              <a:t> αδυναμία  των  απαγωγών μυών.</a:t>
            </a:r>
            <a:endParaRPr lang="en-US" altLang="el-GR" dirty="0" smtClean="0">
              <a:solidFill>
                <a:srgbClr val="000000"/>
              </a:solidFill>
            </a:endParaRPr>
          </a:p>
          <a:p>
            <a:pPr marL="627063" indent="-271463">
              <a:buSzPct val="100000"/>
              <a:buFont typeface="Wingdings" pitchFamily="2" charset="2"/>
              <a:buChar char="§"/>
            </a:pPr>
            <a:endParaRPr lang="el-GR" altLang="el-GR" dirty="0" smtClean="0">
              <a:solidFill>
                <a:srgbClr val="000000"/>
              </a:solidFill>
              <a:cs typeface="Arial" pitchFamily="34" charset="0"/>
            </a:endParaRPr>
          </a:p>
          <a:p>
            <a:pPr marL="0" indent="0">
              <a:buSzPct val="100000"/>
              <a:buNone/>
            </a:pPr>
            <a:endParaRPr lang="el-GR" altLang="el-GR" b="1" u="sng" dirty="0" smtClean="0">
              <a:solidFill>
                <a:srgbClr val="000000"/>
              </a:solidFill>
              <a:cs typeface="Times New Roman" pitchFamily="18" charset="0"/>
            </a:endParaRPr>
          </a:p>
          <a:p>
            <a:pPr marL="457200" lvl="1" indent="0">
              <a:buClr>
                <a:schemeClr val="accent2"/>
              </a:buClr>
              <a:buSzPct val="130000"/>
              <a:buNone/>
              <a:defRPr/>
            </a:pPr>
            <a:r>
              <a:rPr lang="en-US" altLang="el-GR" sz="2600" dirty="0" smtClean="0">
                <a:solidFill>
                  <a:schemeClr val="bg1"/>
                </a:solidFill>
                <a:cs typeface="Times New Roman" pitchFamily="18" charset="0"/>
              </a:rPr>
              <a:t> </a:t>
            </a:r>
            <a:endParaRPr lang="el-GR" altLang="el-GR" dirty="0" smtClean="0">
              <a:solidFill>
                <a:srgbClr val="000000"/>
              </a:solidFill>
              <a:cs typeface="Arial" pitchFamily="34" charset="0"/>
            </a:endParaRPr>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57</a:t>
            </a:fld>
            <a:endParaRPr lang="el-GR" dirty="0"/>
          </a:p>
        </p:txBody>
      </p:sp>
      <p:pic>
        <p:nvPicPr>
          <p:cNvPr id="8194" name="Picture 2" descr="Deepen the incision through the gluteus medius and minimus proximally, retracting the anterior flap to show hip capsule ..."/>
          <p:cNvPicPr>
            <a:picLocks noChangeAspect="1" noChangeArrowheads="1"/>
          </p:cNvPicPr>
          <p:nvPr/>
        </p:nvPicPr>
        <p:blipFill>
          <a:blip r:embed="rId3" cstate="print"/>
          <a:srcRect/>
          <a:stretch>
            <a:fillRect/>
          </a:stretch>
        </p:blipFill>
        <p:spPr bwMode="auto">
          <a:xfrm>
            <a:off x="2483768" y="3643703"/>
            <a:ext cx="4032448" cy="2737625"/>
          </a:xfrm>
          <a:prstGeom prst="rect">
            <a:avLst/>
          </a:prstGeom>
          <a:ln w="38100" cap="sq" cmpd="thickThin">
            <a:solidFill>
              <a:srgbClr val="000000"/>
            </a:solidFill>
            <a:prstDash val="solid"/>
            <a:miter lim="800000"/>
          </a:ln>
          <a:effectLst>
            <a:innerShdw blurRad="76200">
              <a:srgbClr val="000000"/>
            </a:innerShdw>
          </a:effectLst>
        </p:spPr>
      </p:pic>
      <p:sp>
        <p:nvSpPr>
          <p:cNvPr id="5" name="Ορθογώνιο 4"/>
          <p:cNvSpPr/>
          <p:nvPr/>
        </p:nvSpPr>
        <p:spPr>
          <a:xfrm>
            <a:off x="2213992" y="6453336"/>
            <a:ext cx="4572000" cy="276999"/>
          </a:xfrm>
          <a:prstGeom prst="rect">
            <a:avLst/>
          </a:prstGeom>
        </p:spPr>
        <p:txBody>
          <a:bodyPr>
            <a:spAutoFit/>
          </a:bodyPr>
          <a:lstStyle/>
          <a:p>
            <a:pPr algn="ctr"/>
            <a:r>
              <a:rPr lang="el-GR" sz="1200" i="1" dirty="0" smtClean="0">
                <a:solidFill>
                  <a:schemeClr val="accent4">
                    <a:lumMod val="50000"/>
                  </a:schemeClr>
                </a:solidFill>
                <a:latin typeface="Calibri" panose="020F0502020204030204" pitchFamily="34" charset="0"/>
                <a:sym typeface="Wingdings"/>
              </a:rPr>
              <a:t></a:t>
            </a:r>
            <a:r>
              <a:rPr lang="en-US" sz="1200" i="1" dirty="0" smtClean="0">
                <a:solidFill>
                  <a:schemeClr val="accent4">
                    <a:lumMod val="50000"/>
                  </a:schemeClr>
                </a:solidFill>
                <a:latin typeface="Calibri" panose="020F0502020204030204" pitchFamily="34" charset="0"/>
                <a:sym typeface="Wingdings"/>
              </a:rPr>
              <a:t> </a:t>
            </a:r>
            <a:r>
              <a:rPr lang="en-US" sz="1200" dirty="0" smtClean="0">
                <a:solidFill>
                  <a:schemeClr val="accent4">
                    <a:lumMod val="50000"/>
                  </a:schemeClr>
                </a:solidFill>
                <a:latin typeface="Calibri" panose="020F0502020204030204" pitchFamily="34" charset="0"/>
                <a:hlinkClick r:id="rId4"/>
              </a:rPr>
              <a:t>Appr_Direct-lateral</a:t>
            </a:r>
            <a:r>
              <a:rPr lang="en-US" sz="1200" dirty="0" smtClean="0">
                <a:solidFill>
                  <a:schemeClr val="accent4">
                    <a:lumMod val="50000"/>
                  </a:schemeClr>
                </a:solidFill>
                <a:latin typeface="Calibri" panose="020F0502020204030204" pitchFamily="34" charset="0"/>
              </a:rPr>
              <a:t>, </a:t>
            </a:r>
            <a:r>
              <a:rPr lang="en-US" sz="1200" dirty="0">
                <a:solidFill>
                  <a:schemeClr val="accent4">
                    <a:lumMod val="50000"/>
                  </a:schemeClr>
                </a:solidFill>
                <a:latin typeface="Calibri" panose="020F0502020204030204" pitchFamily="34" charset="0"/>
              </a:rPr>
              <a:t>Copyright by AO Foundation, </a:t>
            </a:r>
            <a:r>
              <a:rPr lang="en-US" sz="1200" dirty="0" smtClean="0">
                <a:solidFill>
                  <a:schemeClr val="accent4">
                    <a:lumMod val="50000"/>
                  </a:schemeClr>
                </a:solidFill>
                <a:latin typeface="Calibri" panose="020F0502020204030204" pitchFamily="34" charset="0"/>
              </a:rPr>
              <a:t>Switzerland</a:t>
            </a:r>
            <a:endParaRPr lang="el-GR" sz="1200" dirty="0">
              <a:solidFill>
                <a:schemeClr val="accent4">
                  <a:lumMod val="50000"/>
                </a:schemeClr>
              </a:solidFill>
              <a:latin typeface="Calibri" panose="020F0502020204030204" pitchFamily="34" charset="0"/>
            </a:endParaRPr>
          </a:p>
        </p:txBody>
      </p:sp>
    </p:spTree>
    <p:extLst>
      <p:ext uri="{BB962C8B-B14F-4D97-AF65-F5344CB8AC3E}">
        <p14:creationId xmlns:p14="http://schemas.microsoft.com/office/powerpoint/2010/main" val="164657724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effectLst>
                  <a:outerShdw blurRad="38100" dist="38100" dir="2700000" algn="tl">
                    <a:srgbClr val="000000">
                      <a:alpha val="43137"/>
                    </a:srgbClr>
                  </a:outerShdw>
                </a:effectLst>
              </a:rPr>
              <a:t>Κλασσικές Χειρουργικές Προσπελάσεις</a:t>
            </a:r>
            <a:r>
              <a:rPr lang="el-GR" altLang="el-GR" baseline="-16000" dirty="0" smtClean="0">
                <a:effectLst>
                  <a:outerShdw blurRad="38100" dist="38100" dir="2700000" algn="tl">
                    <a:srgbClr val="000000">
                      <a:alpha val="43137"/>
                    </a:srgbClr>
                  </a:outerShdw>
                </a:effectLst>
              </a:rPr>
              <a:t> [5/6] </a:t>
            </a:r>
            <a:endParaRPr lang="el-GR" dirty="0">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179512" y="1268760"/>
            <a:ext cx="8784976" cy="1872208"/>
          </a:xfrm>
        </p:spPr>
        <p:txBody>
          <a:bodyPr/>
          <a:lstStyle/>
          <a:p>
            <a:pPr>
              <a:buSzTx/>
            </a:pPr>
            <a:r>
              <a:rPr lang="el-GR" altLang="el-GR" dirty="0" smtClean="0">
                <a:solidFill>
                  <a:srgbClr val="000000"/>
                </a:solidFill>
                <a:cs typeface="Arial" pitchFamily="34" charset="0"/>
              </a:rPr>
              <a:t>Κατά την </a:t>
            </a:r>
            <a:r>
              <a:rPr lang="el-GR" altLang="el-GR" b="1" dirty="0" smtClean="0">
                <a:solidFill>
                  <a:srgbClr val="000000"/>
                </a:solidFill>
                <a:cs typeface="Arial" pitchFamily="34" charset="0"/>
              </a:rPr>
              <a:t>Οπισθιοπλάγια Προσπέλαση,</a:t>
            </a:r>
            <a:r>
              <a:rPr lang="el-GR" altLang="el-GR" b="1" dirty="0" smtClean="0">
                <a:solidFill>
                  <a:srgbClr val="000000"/>
                </a:solidFill>
              </a:rPr>
              <a:t> </a:t>
            </a:r>
            <a:r>
              <a:rPr lang="el-GR" altLang="el-GR" dirty="0" smtClean="0">
                <a:solidFill>
                  <a:srgbClr val="000000"/>
                </a:solidFill>
              </a:rPr>
              <a:t>παρασκευάζονται ο </a:t>
            </a:r>
            <a:r>
              <a:rPr lang="el-GR" altLang="el-GR" dirty="0" smtClean="0">
                <a:solidFill>
                  <a:srgbClr val="000000"/>
                </a:solidFill>
                <a:cs typeface="Arial" pitchFamily="34" charset="0"/>
              </a:rPr>
              <a:t>απιοειδ</a:t>
            </a:r>
            <a:r>
              <a:rPr lang="el-GR" altLang="el-GR" dirty="0" smtClean="0">
                <a:solidFill>
                  <a:srgbClr val="000000"/>
                </a:solidFill>
              </a:rPr>
              <a:t>ή</a:t>
            </a:r>
            <a:r>
              <a:rPr lang="el-GR" altLang="el-GR" dirty="0" smtClean="0">
                <a:solidFill>
                  <a:srgbClr val="000000"/>
                </a:solidFill>
                <a:cs typeface="Arial" pitchFamily="34" charset="0"/>
              </a:rPr>
              <a:t>ς</a:t>
            </a:r>
            <a:r>
              <a:rPr lang="el-GR" altLang="el-GR" dirty="0" smtClean="0">
                <a:solidFill>
                  <a:srgbClr val="000000"/>
                </a:solidFill>
              </a:rPr>
              <a:t>, ο τετράγωνος μηριαίος και ο έσω</a:t>
            </a:r>
            <a:r>
              <a:rPr lang="en-US" altLang="el-GR" dirty="0" smtClean="0">
                <a:solidFill>
                  <a:srgbClr val="000000"/>
                </a:solidFill>
              </a:rPr>
              <a:t> </a:t>
            </a:r>
            <a:r>
              <a:rPr lang="el-GR" altLang="el-GR" dirty="0" smtClean="0">
                <a:solidFill>
                  <a:srgbClr val="000000"/>
                </a:solidFill>
              </a:rPr>
              <a:t>θυροειδής μυς, πραγματοποιείται </a:t>
            </a:r>
            <a:r>
              <a:rPr lang="el-GR" altLang="el-GR" dirty="0" smtClean="0">
                <a:solidFill>
                  <a:srgbClr val="000000"/>
                </a:solidFill>
                <a:cs typeface="Arial" pitchFamily="34" charset="0"/>
              </a:rPr>
              <a:t>πλάγια θυλακοτομή (ή εκτομή) και</a:t>
            </a:r>
            <a:r>
              <a:rPr lang="el-GR" altLang="el-GR" dirty="0" smtClean="0">
                <a:solidFill>
                  <a:srgbClr val="000000"/>
                </a:solidFill>
              </a:rPr>
              <a:t> οπίσθια εξάρθρωση της κεφαλής.</a:t>
            </a:r>
          </a:p>
          <a:p>
            <a:pPr indent="12700">
              <a:buClr>
                <a:schemeClr val="accent2"/>
              </a:buClr>
              <a:buSzTx/>
              <a:buNone/>
            </a:pPr>
            <a:r>
              <a:rPr lang="el-GR" altLang="el-GR" b="1" dirty="0" smtClean="0">
                <a:solidFill>
                  <a:srgbClr val="000000"/>
                </a:solidFill>
                <a:cs typeface="Arial" pitchFamily="34" charset="0"/>
              </a:rPr>
              <a:t>Παρατήρηση</a:t>
            </a:r>
            <a:r>
              <a:rPr lang="el-GR" altLang="el-GR" dirty="0" smtClean="0">
                <a:solidFill>
                  <a:srgbClr val="000000"/>
                </a:solidFill>
                <a:cs typeface="Arial" pitchFamily="34" charset="0"/>
              </a:rPr>
              <a:t>: Ελλοχεύει κίνδυνος τραυματισμού </a:t>
            </a:r>
            <a:r>
              <a:rPr lang="el-GR" altLang="el-GR" dirty="0" smtClean="0">
                <a:solidFill>
                  <a:srgbClr val="000000"/>
                </a:solidFill>
              </a:rPr>
              <a:t>του </a:t>
            </a:r>
            <a:r>
              <a:rPr lang="el-GR" altLang="el-GR" dirty="0" smtClean="0">
                <a:solidFill>
                  <a:srgbClr val="000000"/>
                </a:solidFill>
                <a:cs typeface="Arial" pitchFamily="34" charset="0"/>
              </a:rPr>
              <a:t>ισχιακού νεύρου. </a:t>
            </a:r>
            <a:endParaRPr lang="el-GR" altLang="el-GR" dirty="0" smtClean="0">
              <a:solidFill>
                <a:srgbClr val="000000"/>
              </a:solidFill>
            </a:endParaRPr>
          </a:p>
          <a:p>
            <a:pPr>
              <a:lnSpc>
                <a:spcPct val="90000"/>
              </a:lnSpc>
              <a:buClr>
                <a:schemeClr val="accent2"/>
              </a:buClr>
              <a:buSzTx/>
              <a:buNone/>
            </a:pPr>
            <a:endParaRPr lang="en-US" altLang="el-GR" sz="2000" dirty="0" smtClean="0">
              <a:solidFill>
                <a:schemeClr val="bg1"/>
              </a:solidFill>
              <a:latin typeface="Arial" pitchFamily="34" charset="0"/>
            </a:endParaRPr>
          </a:p>
          <a:p>
            <a:pPr marL="627063" indent="-271463">
              <a:buSzPct val="100000"/>
              <a:buFont typeface="Wingdings" pitchFamily="2" charset="2"/>
              <a:buChar char="§"/>
            </a:pPr>
            <a:endParaRPr lang="el-GR" altLang="el-GR" dirty="0" smtClean="0">
              <a:solidFill>
                <a:srgbClr val="000000"/>
              </a:solidFill>
              <a:cs typeface="Times New Roman" pitchFamily="18" charset="0"/>
            </a:endParaRPr>
          </a:p>
          <a:p>
            <a:pPr marL="0" indent="0">
              <a:buSzPct val="100000"/>
              <a:buNone/>
            </a:pPr>
            <a:endParaRPr lang="el-GR" altLang="el-GR" b="1" u="sng" dirty="0" smtClean="0">
              <a:solidFill>
                <a:srgbClr val="000000"/>
              </a:solidFill>
              <a:cs typeface="Times New Roman" pitchFamily="18" charset="0"/>
            </a:endParaRPr>
          </a:p>
          <a:p>
            <a:pPr marL="457200" lvl="1" indent="0">
              <a:buClr>
                <a:schemeClr val="accent2"/>
              </a:buClr>
              <a:buSzPct val="130000"/>
              <a:buNone/>
              <a:defRPr/>
            </a:pPr>
            <a:r>
              <a:rPr lang="en-US" altLang="el-GR" sz="2600" dirty="0" smtClean="0">
                <a:solidFill>
                  <a:schemeClr val="bg1"/>
                </a:solidFill>
                <a:latin typeface="Arial" charset="0"/>
                <a:cs typeface="Times New Roman" pitchFamily="18" charset="0"/>
              </a:rPr>
              <a:t> </a:t>
            </a:r>
            <a:endParaRPr lang="el-GR" altLang="el-GR" dirty="0" smtClean="0">
              <a:solidFill>
                <a:srgbClr val="000000"/>
              </a:solidFill>
              <a:cs typeface="Arial" pitchFamily="34" charset="0"/>
            </a:endParaRPr>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58</a:t>
            </a:fld>
            <a:endParaRPr lang="el-GR" dirty="0"/>
          </a:p>
        </p:txBody>
      </p:sp>
      <p:pic>
        <p:nvPicPr>
          <p:cNvPr id="7170" name="Picture 2"/>
          <p:cNvPicPr>
            <a:picLocks noChangeAspect="1" noChangeArrowheads="1"/>
          </p:cNvPicPr>
          <p:nvPr/>
        </p:nvPicPr>
        <p:blipFill>
          <a:blip r:embed="rId3" cstate="print"/>
          <a:srcRect/>
          <a:stretch>
            <a:fillRect/>
          </a:stretch>
        </p:blipFill>
        <p:spPr bwMode="auto">
          <a:xfrm>
            <a:off x="2339752" y="3140968"/>
            <a:ext cx="4104456" cy="3041995"/>
          </a:xfrm>
          <a:prstGeom prst="rect">
            <a:avLst/>
          </a:prstGeom>
          <a:ln w="38100" cap="sq" cmpd="thickThin">
            <a:solidFill>
              <a:srgbClr val="000000"/>
            </a:solidFill>
            <a:prstDash val="solid"/>
            <a:miter lim="800000"/>
          </a:ln>
          <a:effectLst>
            <a:innerShdw blurRad="76200">
              <a:srgbClr val="000000"/>
            </a:innerShdw>
          </a:effectLst>
        </p:spPr>
      </p:pic>
      <p:sp>
        <p:nvSpPr>
          <p:cNvPr id="5" name="Ορθογώνιο 4"/>
          <p:cNvSpPr/>
          <p:nvPr/>
        </p:nvSpPr>
        <p:spPr>
          <a:xfrm>
            <a:off x="2105980" y="6309320"/>
            <a:ext cx="4572000" cy="276999"/>
          </a:xfrm>
          <a:prstGeom prst="rect">
            <a:avLst/>
          </a:prstGeom>
        </p:spPr>
        <p:txBody>
          <a:bodyPr>
            <a:spAutoFit/>
          </a:bodyPr>
          <a:lstStyle/>
          <a:p>
            <a:pPr algn="ctr"/>
            <a:r>
              <a:rPr lang="el-GR" sz="1200" i="1" dirty="0" smtClean="0">
                <a:solidFill>
                  <a:schemeClr val="accent4">
                    <a:lumMod val="50000"/>
                  </a:schemeClr>
                </a:solidFill>
                <a:latin typeface="Calibri" panose="020F0502020204030204" pitchFamily="34" charset="0"/>
                <a:sym typeface="Wingdings"/>
              </a:rPr>
              <a:t></a:t>
            </a:r>
            <a:r>
              <a:rPr lang="en-US" sz="1200" i="1" dirty="0" smtClean="0">
                <a:solidFill>
                  <a:schemeClr val="accent4">
                    <a:lumMod val="50000"/>
                  </a:schemeClr>
                </a:solidFill>
                <a:latin typeface="Calibri" panose="020F0502020204030204" pitchFamily="34" charset="0"/>
                <a:sym typeface="Wingdings"/>
              </a:rPr>
              <a:t> </a:t>
            </a:r>
            <a:r>
              <a:rPr lang="en-US" sz="1200" dirty="0" smtClean="0">
                <a:solidFill>
                  <a:schemeClr val="accent4">
                    <a:lumMod val="50000"/>
                  </a:schemeClr>
                </a:solidFill>
                <a:latin typeface="Calibri" panose="020F0502020204030204" pitchFamily="34" charset="0"/>
                <a:hlinkClick r:id="rId4"/>
              </a:rPr>
              <a:t>Appr_postlat</a:t>
            </a:r>
            <a:r>
              <a:rPr lang="en-US" sz="1200" dirty="0" smtClean="0">
                <a:solidFill>
                  <a:schemeClr val="accent4">
                    <a:lumMod val="50000"/>
                  </a:schemeClr>
                </a:solidFill>
                <a:latin typeface="Calibri" panose="020F0502020204030204" pitchFamily="34" charset="0"/>
              </a:rPr>
              <a:t>, </a:t>
            </a:r>
            <a:r>
              <a:rPr lang="en-US" sz="1200" dirty="0">
                <a:solidFill>
                  <a:schemeClr val="accent4">
                    <a:lumMod val="50000"/>
                  </a:schemeClr>
                </a:solidFill>
                <a:latin typeface="Calibri" panose="020F0502020204030204" pitchFamily="34" charset="0"/>
              </a:rPr>
              <a:t>Copyright by AO Foundation, </a:t>
            </a:r>
            <a:r>
              <a:rPr lang="en-US" sz="1200" dirty="0" smtClean="0">
                <a:solidFill>
                  <a:schemeClr val="accent4">
                    <a:lumMod val="50000"/>
                  </a:schemeClr>
                </a:solidFill>
                <a:latin typeface="Calibri" panose="020F0502020204030204" pitchFamily="34" charset="0"/>
              </a:rPr>
              <a:t>Switzerland</a:t>
            </a:r>
            <a:endParaRPr lang="el-GR" sz="1200" dirty="0">
              <a:solidFill>
                <a:schemeClr val="accent4">
                  <a:lumMod val="50000"/>
                </a:schemeClr>
              </a:solidFill>
              <a:latin typeface="Calibri" panose="020F0502020204030204" pitchFamily="34" charset="0"/>
            </a:endParaRPr>
          </a:p>
        </p:txBody>
      </p:sp>
    </p:spTree>
    <p:extLst>
      <p:ext uri="{BB962C8B-B14F-4D97-AF65-F5344CB8AC3E}">
        <p14:creationId xmlns:p14="http://schemas.microsoft.com/office/powerpoint/2010/main" val="4502241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altLang="el-GR" dirty="0" smtClean="0">
                <a:solidFill>
                  <a:schemeClr val="accent4">
                    <a:lumMod val="10000"/>
                  </a:schemeClr>
                </a:solidFill>
                <a:effectLst>
                  <a:outerShdw blurRad="38100" dist="38100" dir="2700000" algn="tl">
                    <a:srgbClr val="000000">
                      <a:alpha val="43137"/>
                    </a:srgbClr>
                  </a:outerShdw>
                </a:effectLst>
                <a:cs typeface="Times New Roman" pitchFamily="18" charset="0"/>
              </a:rPr>
              <a:t>Αρθροπλαστική Ισχίου</a:t>
            </a:r>
            <a:r>
              <a:rPr lang="en-US" altLang="el-GR" dirty="0" smtClean="0">
                <a:solidFill>
                  <a:schemeClr val="accent4">
                    <a:lumMod val="10000"/>
                  </a:schemeClr>
                </a:solidFill>
                <a:effectLst>
                  <a:outerShdw blurRad="38100" dist="38100" dir="2700000" algn="tl">
                    <a:srgbClr val="000000">
                      <a:alpha val="43137"/>
                    </a:srgbClr>
                  </a:outerShdw>
                </a:effectLst>
                <a:cs typeface="Times New Roman" pitchFamily="18" charset="0"/>
              </a:rPr>
              <a:t> </a:t>
            </a:r>
            <a:r>
              <a:rPr lang="el-GR" altLang="el-GR" dirty="0" smtClean="0">
                <a:effectLst>
                  <a:outerShdw blurRad="38100" dist="38100" dir="2700000" algn="tl">
                    <a:srgbClr val="000000">
                      <a:alpha val="43137"/>
                    </a:srgbClr>
                  </a:outerShdw>
                </a:effectLst>
                <a:cs typeface="Times New Roman" pitchFamily="18" charset="0"/>
              </a:rPr>
              <a:t/>
            </a:r>
            <a:br>
              <a:rPr lang="el-GR" altLang="el-GR" dirty="0" smtClean="0">
                <a:effectLst>
                  <a:outerShdw blurRad="38100" dist="38100" dir="2700000" algn="tl">
                    <a:srgbClr val="000000">
                      <a:alpha val="43137"/>
                    </a:srgbClr>
                  </a:outerShdw>
                </a:effectLst>
                <a:cs typeface="Times New Roman" pitchFamily="18" charset="0"/>
              </a:rPr>
            </a:br>
            <a:r>
              <a:rPr lang="el-GR" altLang="el-GR" sz="3200" dirty="0" smtClean="0">
                <a:effectLst>
                  <a:outerShdw blurRad="38100" dist="38100" dir="2700000" algn="tl">
                    <a:srgbClr val="000000">
                      <a:alpha val="43137"/>
                    </a:srgbClr>
                  </a:outerShdw>
                </a:effectLst>
                <a:cs typeface="Times New Roman" pitchFamily="18" charset="0"/>
              </a:rPr>
              <a:t>Ενδείξεις</a:t>
            </a:r>
            <a:r>
              <a:rPr lang="el-GR" altLang="el-GR" sz="3200" baseline="-16000" dirty="0" smtClean="0">
                <a:effectLst>
                  <a:outerShdw blurRad="38100" dist="38100" dir="2700000" algn="tl">
                    <a:srgbClr val="000000">
                      <a:alpha val="43137"/>
                    </a:srgbClr>
                  </a:outerShdw>
                </a:effectLst>
              </a:rPr>
              <a:t> [</a:t>
            </a:r>
            <a:r>
              <a:rPr lang="en-US" altLang="el-GR" sz="3200" baseline="-16000" dirty="0" smtClean="0">
                <a:effectLst>
                  <a:outerShdw blurRad="38100" dist="38100" dir="2700000" algn="tl">
                    <a:srgbClr val="000000">
                      <a:alpha val="43137"/>
                    </a:srgbClr>
                  </a:outerShdw>
                </a:effectLst>
              </a:rPr>
              <a:t>3</a:t>
            </a:r>
            <a:r>
              <a:rPr lang="el-GR" altLang="el-GR" sz="3200" baseline="-16000" dirty="0" smtClean="0">
                <a:effectLst>
                  <a:outerShdw blurRad="38100" dist="38100" dir="2700000" algn="tl">
                    <a:srgbClr val="000000">
                      <a:alpha val="43137"/>
                    </a:srgbClr>
                  </a:outerShdw>
                </a:effectLst>
              </a:rPr>
              <a:t>/</a:t>
            </a:r>
            <a:r>
              <a:rPr lang="en-US" altLang="el-GR" sz="3200" baseline="-16000" dirty="0" smtClean="0">
                <a:effectLst>
                  <a:outerShdw blurRad="38100" dist="38100" dir="2700000" algn="tl">
                    <a:srgbClr val="000000">
                      <a:alpha val="43137"/>
                    </a:srgbClr>
                  </a:outerShdw>
                </a:effectLst>
              </a:rPr>
              <a:t>3</a:t>
            </a:r>
            <a:r>
              <a:rPr lang="el-GR" altLang="el-GR" sz="3200" baseline="-16000" dirty="0" smtClean="0">
                <a:effectLst>
                  <a:outerShdw blurRad="38100" dist="38100" dir="2700000" algn="tl">
                    <a:srgbClr val="000000">
                      <a:alpha val="43137"/>
                    </a:srgbClr>
                  </a:outerShdw>
                </a:effectLst>
              </a:rPr>
              <a:t>] </a:t>
            </a:r>
            <a:endParaRPr lang="el-GR" sz="3200" dirty="0">
              <a:effectLst>
                <a:outerShdw blurRad="38100" dist="38100" dir="2700000" algn="tl">
                  <a:srgbClr val="000000">
                    <a:alpha val="43137"/>
                  </a:srgbClr>
                </a:outerShdw>
              </a:effectLst>
            </a:endParaRPr>
          </a:p>
        </p:txBody>
      </p:sp>
      <p:sp>
        <p:nvSpPr>
          <p:cNvPr id="6" name="5 - Θέση περιεχομένου"/>
          <p:cNvSpPr>
            <a:spLocks noGrp="1"/>
          </p:cNvSpPr>
          <p:nvPr>
            <p:ph idx="1"/>
          </p:nvPr>
        </p:nvSpPr>
        <p:spPr>
          <a:xfrm>
            <a:off x="35496" y="1556792"/>
            <a:ext cx="9036496" cy="4752528"/>
          </a:xfrm>
        </p:spPr>
        <p:txBody>
          <a:bodyPr/>
          <a:lstStyle/>
          <a:p>
            <a:pPr marL="285750" indent="-285750">
              <a:buFont typeface="Wingdings" pitchFamily="2" charset="2"/>
              <a:buChar char="§"/>
            </a:pPr>
            <a:r>
              <a:rPr lang="el-GR" dirty="0" smtClean="0"/>
              <a:t>Οστεονέκρωση της κεφαλής του μηριαίου οστού λόγω ιδιοπαθούς αιτιολογίας, επιφυσιολίσθησης, αιμοσφαιρινοπαθειών, νεφρικής νόσου, μακροχρόνιας λήψης υψηλών δόσεων κορτιζόνης, αλκοολισμού, νόσο του </a:t>
            </a:r>
            <a:r>
              <a:rPr lang="en-US" dirty="0" smtClean="0"/>
              <a:t>C</a:t>
            </a:r>
            <a:r>
              <a:rPr lang="el-GR" dirty="0" smtClean="0"/>
              <a:t>aisson</a:t>
            </a:r>
            <a:r>
              <a:rPr lang="en-US" dirty="0" smtClean="0"/>
              <a:t>, </a:t>
            </a:r>
            <a:r>
              <a:rPr lang="el-GR" dirty="0" smtClean="0"/>
              <a:t>συστηματικού Ερηθυματώδη Λύκου, </a:t>
            </a:r>
            <a:r>
              <a:rPr lang="el-GR" dirty="0"/>
              <a:t>ν</a:t>
            </a:r>
            <a:r>
              <a:rPr lang="el-GR" dirty="0" smtClean="0"/>
              <a:t>όσο του Gaucher, πλημμελώς πωρωμένων καταγμάτων ή ψευδάρθρωσεων σε υποκεφαλικά ή διατροχαντήρια κατάγματα του μηριαίου οστού.</a:t>
            </a:r>
          </a:p>
          <a:p>
            <a:pPr marL="285750" indent="-285750">
              <a:buFont typeface="Wingdings" pitchFamily="2" charset="2"/>
              <a:buChar char="§"/>
            </a:pPr>
            <a:r>
              <a:rPr lang="el-GR" dirty="0" smtClean="0"/>
              <a:t>Πυογενής αρθρίτιδα ή οστεομυελίτιδα (αιματογενής ή  μετεγχειρητική).</a:t>
            </a:r>
          </a:p>
          <a:p>
            <a:pPr marL="285750" indent="-285750">
              <a:buFont typeface="Wingdings" pitchFamily="2" charset="2"/>
              <a:buChar char="§"/>
            </a:pPr>
            <a:r>
              <a:rPr lang="el-GR" dirty="0" smtClean="0"/>
              <a:t>Φυματίωση.</a:t>
            </a:r>
          </a:p>
          <a:p>
            <a:pPr marL="285750" indent="-285750">
              <a:buFont typeface="Wingdings" pitchFamily="2" charset="2"/>
              <a:buChar char="§"/>
            </a:pPr>
            <a:r>
              <a:rPr lang="el-GR" altLang="el-GR" dirty="0" smtClean="0">
                <a:solidFill>
                  <a:srgbClr val="000000"/>
                </a:solidFill>
              </a:rPr>
              <a:t>Μεταβολικά νοσήματα των οστών (π.χ. αχονδροπλασία).</a:t>
            </a:r>
          </a:p>
          <a:p>
            <a:pPr marL="285750" indent="-285750">
              <a:buFont typeface="Wingdings" pitchFamily="2" charset="2"/>
              <a:buChar char="§"/>
            </a:pPr>
            <a:r>
              <a:rPr lang="el-GR" dirty="0" smtClean="0"/>
              <a:t>Και τέλος, μετά από μία αποτυχημένη αναδόμηση της άρθρωσης του ισχίου κατά την οποία έχει πραγματοποιηθεί οστεοτομία, αρθροπλαστική κοτύλης, αρθροπλαστική επιφανείας, ημιαρθροπλαστική, διαδικασία Girdlestone ή ακόμη</a:t>
            </a:r>
            <a:r>
              <a:rPr lang="en-US" dirty="0" smtClean="0"/>
              <a:t> </a:t>
            </a:r>
            <a:r>
              <a:rPr lang="el-GR" dirty="0" smtClean="0"/>
              <a:t>ολική αρθροπλαστική ισχίου(</a:t>
            </a:r>
            <a:r>
              <a:rPr lang="en-US" dirty="0" smtClean="0"/>
              <a:t>primary</a:t>
            </a:r>
            <a:r>
              <a:rPr lang="el-GR" dirty="0" smtClean="0"/>
              <a:t>).</a:t>
            </a:r>
            <a:endParaRPr lang="el-GR" altLang="el-GR" dirty="0" smtClean="0">
              <a:solidFill>
                <a:srgbClr val="000000"/>
              </a:solidFill>
            </a:endParaRPr>
          </a:p>
          <a:p>
            <a:pPr marL="285750" indent="-285750">
              <a:buNone/>
            </a:pPr>
            <a:endParaRPr lang="el-GR" altLang="el-GR" sz="1400" dirty="0" smtClean="0">
              <a:solidFill>
                <a:srgbClr val="000000"/>
              </a:solidFill>
            </a:endParaRPr>
          </a:p>
          <a:p>
            <a:pPr marL="285750" indent="-285750">
              <a:buNone/>
              <a:defRPr/>
            </a:pPr>
            <a:endParaRPr lang="el-GR" sz="2000" dirty="0" smtClean="0"/>
          </a:p>
        </p:txBody>
      </p:sp>
      <p:sp>
        <p:nvSpPr>
          <p:cNvPr id="4" name="3 - Θέση αριθμού διαφάνειας"/>
          <p:cNvSpPr>
            <a:spLocks noGrp="1"/>
          </p:cNvSpPr>
          <p:nvPr>
            <p:ph type="sldNum" sz="quarter" idx="12"/>
          </p:nvPr>
        </p:nvSpPr>
        <p:spPr>
          <a:xfrm>
            <a:off x="8532440" y="6381327"/>
            <a:ext cx="432048" cy="340147"/>
          </a:xfrm>
        </p:spPr>
        <p:txBody>
          <a:bodyPr/>
          <a:lstStyle/>
          <a:p>
            <a:pPr>
              <a:defRPr/>
            </a:pPr>
            <a:fld id="{8198C6A6-8556-485F-81D9-A8F098D09877}" type="slidenum">
              <a:rPr lang="el-GR" smtClean="0"/>
              <a:pPr>
                <a:defRPr/>
              </a:pPr>
              <a:t>5</a:t>
            </a:fld>
            <a:endParaRPr lang="el-GR" dirty="0"/>
          </a:p>
        </p:txBody>
      </p:sp>
    </p:spTree>
    <p:extLst>
      <p:ext uri="{BB962C8B-B14F-4D97-AF65-F5344CB8AC3E}">
        <p14:creationId xmlns:p14="http://schemas.microsoft.com/office/powerpoint/2010/main" val="76573825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effectLst>
                  <a:outerShdw blurRad="38100" dist="38100" dir="2700000" algn="tl">
                    <a:srgbClr val="000000">
                      <a:alpha val="43137"/>
                    </a:srgbClr>
                  </a:outerShdw>
                </a:effectLst>
              </a:rPr>
              <a:t>Κλασσικές Χειρουργικές Προσπελάσεις</a:t>
            </a:r>
            <a:r>
              <a:rPr lang="el-GR" altLang="el-GR" baseline="-16000" dirty="0" smtClean="0">
                <a:effectLst>
                  <a:outerShdw blurRad="38100" dist="38100" dir="2700000" algn="tl">
                    <a:srgbClr val="000000">
                      <a:alpha val="43137"/>
                    </a:srgbClr>
                  </a:outerShdw>
                </a:effectLst>
              </a:rPr>
              <a:t> [6/6] </a:t>
            </a:r>
            <a:endParaRPr lang="el-GR" dirty="0">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179512" y="1340768"/>
            <a:ext cx="8712968" cy="2736304"/>
          </a:xfrm>
        </p:spPr>
        <p:txBody>
          <a:bodyPr/>
          <a:lstStyle/>
          <a:p>
            <a:pPr marL="355600" lvl="0" indent="-355600">
              <a:spcBef>
                <a:spcPct val="0"/>
              </a:spcBef>
              <a:buSzTx/>
            </a:pPr>
            <a:r>
              <a:rPr lang="el-GR" altLang="el-GR" dirty="0" smtClean="0">
                <a:solidFill>
                  <a:srgbClr val="000000"/>
                </a:solidFill>
                <a:cs typeface="Arial" pitchFamily="34" charset="0"/>
              </a:rPr>
              <a:t>Κατά την </a:t>
            </a:r>
            <a:r>
              <a:rPr lang="en-US" altLang="el-GR" b="1" dirty="0" smtClean="0">
                <a:solidFill>
                  <a:srgbClr val="000000"/>
                </a:solidFill>
                <a:cs typeface="Times New Roman" pitchFamily="18" charset="0"/>
              </a:rPr>
              <a:t>O</a:t>
            </a:r>
            <a:r>
              <a:rPr lang="el-GR" altLang="el-GR" b="1" dirty="0" smtClean="0">
                <a:solidFill>
                  <a:srgbClr val="000000"/>
                </a:solidFill>
              </a:rPr>
              <a:t>πίσθια</a:t>
            </a:r>
            <a:r>
              <a:rPr lang="el-GR" altLang="el-GR" b="1" dirty="0" smtClean="0">
                <a:solidFill>
                  <a:srgbClr val="000000"/>
                </a:solidFill>
              </a:rPr>
              <a:t> Προσπέλαση</a:t>
            </a:r>
            <a:r>
              <a:rPr lang="el-GR" altLang="el-GR" dirty="0" smtClean="0">
                <a:solidFill>
                  <a:srgbClr val="000000"/>
                </a:solidFill>
              </a:rPr>
              <a:t>,</a:t>
            </a:r>
            <a:r>
              <a:rPr lang="el-GR" altLang="el-GR" b="1" dirty="0" smtClean="0">
                <a:solidFill>
                  <a:srgbClr val="000000"/>
                </a:solidFill>
              </a:rPr>
              <a:t> </a:t>
            </a:r>
            <a:r>
              <a:rPr lang="el-GR" dirty="0" smtClean="0">
                <a:solidFill>
                  <a:srgbClr val="000000"/>
                </a:solidFill>
              </a:rPr>
              <a:t>διαχωρίζονται ο μεγάλος γλουτιαίος, ο έσω θυροειδής και οι δίδυμοι μυς και αποκαλύπτεται ο οπίσθιος θύλακας του ισχίου.</a:t>
            </a:r>
            <a:r>
              <a:rPr lang="el-GR" dirty="0" smtClean="0">
                <a:solidFill>
                  <a:srgbClr val="000000"/>
                </a:solidFill>
                <a:effectLst>
                  <a:outerShdw blurRad="38100" dist="38100" dir="2700000" algn="tl">
                    <a:srgbClr val="FFFFFF"/>
                  </a:outerShdw>
                </a:effectLst>
              </a:rPr>
              <a:t> </a:t>
            </a:r>
            <a:r>
              <a:rPr lang="el-GR" dirty="0" smtClean="0">
                <a:solidFill>
                  <a:srgbClr val="000000"/>
                </a:solidFill>
              </a:rPr>
              <a:t>Αν χρειαστεί περισσότερη αποκάλυψη του θυλάκου, τέμνονται ο τετράγωνος μηριαίος και ο απιοειδής μυς. Η κεφαλή του μηριαίου εξαρθρώνεται οπισθίως.</a:t>
            </a:r>
            <a:r>
              <a:rPr lang="el-GR" dirty="0" smtClean="0">
                <a:solidFill>
                  <a:srgbClr val="000000"/>
                </a:solidFill>
                <a:effectLst>
                  <a:outerShdw blurRad="38100" dist="38100" dir="2700000" algn="tl">
                    <a:srgbClr val="FFFFFF"/>
                  </a:outerShdw>
                </a:effectLst>
              </a:rPr>
              <a:t> </a:t>
            </a:r>
          </a:p>
          <a:p>
            <a:pPr marL="355600" indent="0">
              <a:spcBef>
                <a:spcPct val="0"/>
              </a:spcBef>
              <a:buSzTx/>
              <a:buNone/>
            </a:pPr>
            <a:r>
              <a:rPr lang="el-GR" altLang="el-GR" b="1" dirty="0" smtClean="0">
                <a:solidFill>
                  <a:srgbClr val="000000"/>
                </a:solidFill>
                <a:cs typeface="Arial" pitchFamily="34" charset="0"/>
              </a:rPr>
              <a:t>Παρατήρηση</a:t>
            </a:r>
            <a:r>
              <a:rPr lang="el-GR" altLang="el-GR" dirty="0" smtClean="0">
                <a:solidFill>
                  <a:srgbClr val="000000"/>
                </a:solidFill>
                <a:cs typeface="Arial" pitchFamily="34" charset="0"/>
              </a:rPr>
              <a:t>: Ελλοχεύει κίνδυνος τραυματισμού </a:t>
            </a:r>
            <a:r>
              <a:rPr lang="el-GR" altLang="el-GR" dirty="0" smtClean="0">
                <a:solidFill>
                  <a:srgbClr val="000000"/>
                </a:solidFill>
              </a:rPr>
              <a:t>του </a:t>
            </a:r>
            <a:r>
              <a:rPr lang="el-GR" altLang="el-GR" dirty="0" smtClean="0">
                <a:solidFill>
                  <a:srgbClr val="000000"/>
                </a:solidFill>
                <a:cs typeface="Arial" pitchFamily="34" charset="0"/>
              </a:rPr>
              <a:t>ισχιακού νεύρου. </a:t>
            </a:r>
            <a:r>
              <a:rPr lang="el-GR" dirty="0" smtClean="0">
                <a:solidFill>
                  <a:srgbClr val="000000"/>
                </a:solidFill>
              </a:rPr>
              <a:t> </a:t>
            </a:r>
            <a:endParaRPr lang="el-GR" altLang="el-GR" dirty="0" smtClean="0">
              <a:solidFill>
                <a:srgbClr val="000000"/>
              </a:solidFill>
            </a:endParaRPr>
          </a:p>
          <a:p>
            <a:pPr marL="0" indent="0">
              <a:buSzPct val="100000"/>
              <a:buNone/>
            </a:pPr>
            <a:endParaRPr lang="el-GR" altLang="el-GR" b="1" u="sng" dirty="0" smtClean="0">
              <a:solidFill>
                <a:srgbClr val="000000"/>
              </a:solidFill>
              <a:cs typeface="Times New Roman" pitchFamily="18" charset="0"/>
            </a:endParaRPr>
          </a:p>
          <a:p>
            <a:pPr marL="457200" lvl="1" indent="0">
              <a:buClr>
                <a:schemeClr val="accent2"/>
              </a:buClr>
              <a:buSzPct val="130000"/>
              <a:buNone/>
              <a:defRPr/>
            </a:pPr>
            <a:r>
              <a:rPr lang="en-US" altLang="el-GR" sz="2600" dirty="0" smtClean="0">
                <a:solidFill>
                  <a:schemeClr val="bg1"/>
                </a:solidFill>
                <a:latin typeface="Arial" charset="0"/>
                <a:cs typeface="Times New Roman" pitchFamily="18" charset="0"/>
              </a:rPr>
              <a:t> </a:t>
            </a:r>
            <a:endParaRPr lang="el-GR" altLang="el-GR" dirty="0" smtClean="0">
              <a:solidFill>
                <a:srgbClr val="000000"/>
              </a:solidFill>
              <a:cs typeface="Arial" pitchFamily="34" charset="0"/>
            </a:endParaRPr>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59</a:t>
            </a:fld>
            <a:endParaRPr lang="el-GR" dirty="0"/>
          </a:p>
        </p:txBody>
      </p:sp>
      <p:pic>
        <p:nvPicPr>
          <p:cNvPr id="72706" name="Picture 2"/>
          <p:cNvPicPr>
            <a:picLocks noChangeAspect="1" noChangeArrowheads="1"/>
          </p:cNvPicPr>
          <p:nvPr/>
        </p:nvPicPr>
        <p:blipFill>
          <a:blip r:embed="rId3" cstate="print"/>
          <a:srcRect/>
          <a:stretch>
            <a:fillRect/>
          </a:stretch>
        </p:blipFill>
        <p:spPr bwMode="auto">
          <a:xfrm>
            <a:off x="2699792" y="3789040"/>
            <a:ext cx="3559324" cy="2564032"/>
          </a:xfrm>
          <a:prstGeom prst="rect">
            <a:avLst/>
          </a:prstGeom>
          <a:ln w="38100" cap="sq" cmpd="thickThin">
            <a:solidFill>
              <a:srgbClr val="000000"/>
            </a:solidFill>
            <a:prstDash val="solid"/>
            <a:miter lim="800000"/>
          </a:ln>
          <a:effectLst>
            <a:innerShdw blurRad="76200">
              <a:srgbClr val="000000"/>
            </a:innerShdw>
          </a:effectLst>
        </p:spPr>
      </p:pic>
      <p:sp>
        <p:nvSpPr>
          <p:cNvPr id="5" name="Ορθογώνιο 4"/>
          <p:cNvSpPr/>
          <p:nvPr/>
        </p:nvSpPr>
        <p:spPr>
          <a:xfrm>
            <a:off x="2193454" y="6453336"/>
            <a:ext cx="4572000" cy="276999"/>
          </a:xfrm>
          <a:prstGeom prst="rect">
            <a:avLst/>
          </a:prstGeom>
        </p:spPr>
        <p:txBody>
          <a:bodyPr>
            <a:spAutoFit/>
          </a:bodyPr>
          <a:lstStyle/>
          <a:p>
            <a:pPr algn="ctr"/>
            <a:r>
              <a:rPr lang="el-GR" sz="1200" i="1" dirty="0" smtClean="0">
                <a:solidFill>
                  <a:schemeClr val="accent4">
                    <a:lumMod val="50000"/>
                  </a:schemeClr>
                </a:solidFill>
                <a:latin typeface="Calibri" panose="020F0502020204030204" pitchFamily="34" charset="0"/>
                <a:sym typeface="Wingdings"/>
              </a:rPr>
              <a:t></a:t>
            </a:r>
            <a:r>
              <a:rPr lang="en-US" sz="1200" i="1" dirty="0" smtClean="0">
                <a:solidFill>
                  <a:schemeClr val="accent4">
                    <a:lumMod val="50000"/>
                  </a:schemeClr>
                </a:solidFill>
                <a:latin typeface="Calibri" panose="020F0502020204030204" pitchFamily="34" charset="0"/>
                <a:sym typeface="Wingdings"/>
              </a:rPr>
              <a:t> </a:t>
            </a:r>
            <a:r>
              <a:rPr lang="en-US" sz="1200" dirty="0" smtClean="0">
                <a:solidFill>
                  <a:schemeClr val="accent4">
                    <a:lumMod val="50000"/>
                  </a:schemeClr>
                </a:solidFill>
                <a:latin typeface="Calibri" panose="020F0502020204030204" pitchFamily="34" charset="0"/>
                <a:hlinkClick r:id="rId4"/>
              </a:rPr>
              <a:t>App-post3</a:t>
            </a:r>
            <a:r>
              <a:rPr lang="en-US" sz="1200" dirty="0" smtClean="0">
                <a:solidFill>
                  <a:schemeClr val="accent4">
                    <a:lumMod val="50000"/>
                  </a:schemeClr>
                </a:solidFill>
                <a:latin typeface="Calibri" panose="020F0502020204030204" pitchFamily="34" charset="0"/>
              </a:rPr>
              <a:t>, </a:t>
            </a:r>
            <a:r>
              <a:rPr lang="en-US" sz="1200" dirty="0">
                <a:solidFill>
                  <a:schemeClr val="accent4">
                    <a:lumMod val="50000"/>
                  </a:schemeClr>
                </a:solidFill>
                <a:latin typeface="Calibri" panose="020F0502020204030204" pitchFamily="34" charset="0"/>
              </a:rPr>
              <a:t>Copyright by AO Foundation, </a:t>
            </a:r>
            <a:r>
              <a:rPr lang="en-US" sz="1200" dirty="0" smtClean="0">
                <a:solidFill>
                  <a:schemeClr val="accent4">
                    <a:lumMod val="50000"/>
                  </a:schemeClr>
                </a:solidFill>
                <a:latin typeface="Calibri" panose="020F0502020204030204" pitchFamily="34" charset="0"/>
              </a:rPr>
              <a:t>Switzerland</a:t>
            </a:r>
            <a:endParaRPr lang="el-GR" sz="1200" dirty="0">
              <a:solidFill>
                <a:schemeClr val="accent4">
                  <a:lumMod val="50000"/>
                </a:schemeClr>
              </a:solidFill>
              <a:latin typeface="Calibri" panose="020F0502020204030204" pitchFamily="34" charset="0"/>
            </a:endParaRPr>
          </a:p>
        </p:txBody>
      </p:sp>
    </p:spTree>
    <p:extLst>
      <p:ext uri="{BB962C8B-B14F-4D97-AF65-F5344CB8AC3E}">
        <p14:creationId xmlns:p14="http://schemas.microsoft.com/office/powerpoint/2010/main" val="298291815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0" y="188639"/>
            <a:ext cx="9144000" cy="1090531"/>
          </a:xfrm>
        </p:spPr>
        <p:txBody>
          <a:bodyPr/>
          <a:lstStyle/>
          <a:p>
            <a:r>
              <a:rPr lang="el-GR" dirty="0" smtClean="0">
                <a:solidFill>
                  <a:schemeClr val="accent4">
                    <a:lumMod val="10000"/>
                  </a:schemeClr>
                </a:solidFill>
                <a:effectLst>
                  <a:outerShdw blurRad="38100" dist="38100" dir="2700000" algn="tl">
                    <a:srgbClr val="000000">
                      <a:alpha val="43137"/>
                    </a:srgbClr>
                  </a:outerShdw>
                </a:effectLst>
              </a:rPr>
              <a:t>Προσπελάσεις Περιορισμένης Επεμβατικότητας</a:t>
            </a:r>
            <a:r>
              <a:rPr lang="el-GR" sz="3200" dirty="0" smtClean="0">
                <a:effectLst>
                  <a:outerShdw blurRad="38100" dist="38100" dir="2700000" algn="tl">
                    <a:srgbClr val="000000">
                      <a:alpha val="43137"/>
                    </a:srgbClr>
                  </a:outerShdw>
                </a:effectLst>
              </a:rPr>
              <a:t/>
            </a:r>
            <a:br>
              <a:rPr lang="el-GR" sz="3200" dirty="0" smtClean="0">
                <a:effectLst>
                  <a:outerShdw blurRad="38100" dist="38100" dir="2700000" algn="tl">
                    <a:srgbClr val="000000">
                      <a:alpha val="43137"/>
                    </a:srgbClr>
                  </a:outerShdw>
                </a:effectLst>
              </a:rPr>
            </a:br>
            <a:r>
              <a:rPr lang="el-GR" sz="3200" dirty="0" smtClean="0">
                <a:effectLst>
                  <a:outerShdw blurRad="38100" dist="38100" dir="2700000" algn="tl">
                    <a:srgbClr val="000000">
                      <a:alpha val="43137"/>
                    </a:srgbClr>
                  </a:outerShdw>
                </a:effectLst>
              </a:rPr>
              <a:t>(</a:t>
            </a:r>
            <a:r>
              <a:rPr lang="en-US" sz="3200" dirty="0" smtClean="0">
                <a:effectLst>
                  <a:outerShdw blurRad="38100" dist="38100" dir="2700000" algn="tl">
                    <a:srgbClr val="000000">
                      <a:alpha val="43137"/>
                    </a:srgbClr>
                  </a:outerShdw>
                </a:effectLst>
              </a:rPr>
              <a:t>Minimally Invasive Surgery</a:t>
            </a:r>
            <a:r>
              <a:rPr lang="el-GR" sz="3200" dirty="0" smtClean="0">
                <a:effectLst>
                  <a:outerShdw blurRad="38100" dist="38100" dir="2700000" algn="tl">
                    <a:srgbClr val="000000">
                      <a:alpha val="43137"/>
                    </a:srgbClr>
                  </a:outerShdw>
                </a:effectLst>
              </a:rPr>
              <a:t>)</a:t>
            </a:r>
            <a:r>
              <a:rPr lang="el-GR" altLang="el-GR" sz="3200" baseline="-16000" dirty="0" smtClean="0">
                <a:effectLst>
                  <a:outerShdw blurRad="38100" dist="38100" dir="2700000" algn="tl">
                    <a:srgbClr val="000000">
                      <a:alpha val="43137"/>
                    </a:srgbClr>
                  </a:outerShdw>
                </a:effectLst>
              </a:rPr>
              <a:t> [</a:t>
            </a:r>
            <a:r>
              <a:rPr lang="en-US" altLang="el-GR" sz="3200" baseline="-16000" dirty="0" smtClean="0">
                <a:effectLst>
                  <a:outerShdw blurRad="38100" dist="38100" dir="2700000" algn="tl">
                    <a:srgbClr val="000000">
                      <a:alpha val="43137"/>
                    </a:srgbClr>
                  </a:outerShdw>
                </a:effectLst>
              </a:rPr>
              <a:t>1</a:t>
            </a:r>
            <a:r>
              <a:rPr lang="el-GR" altLang="el-GR" sz="3200" baseline="-16000" dirty="0" smtClean="0">
                <a:effectLst>
                  <a:outerShdw blurRad="38100" dist="38100" dir="2700000" algn="tl">
                    <a:srgbClr val="000000">
                      <a:alpha val="43137"/>
                    </a:srgbClr>
                  </a:outerShdw>
                </a:effectLst>
              </a:rPr>
              <a:t>/2] </a:t>
            </a:r>
            <a:endParaRPr lang="el-GR" sz="3200" dirty="0">
              <a:effectLst>
                <a:outerShdw blurRad="38100" dist="38100" dir="2700000" algn="tl">
                  <a:srgbClr val="000000">
                    <a:alpha val="43137"/>
                  </a:srgbClr>
                </a:outerShdw>
              </a:effectLst>
            </a:endParaRPr>
          </a:p>
        </p:txBody>
      </p:sp>
      <p:sp>
        <p:nvSpPr>
          <p:cNvPr id="6" name="5 - Θέση περιεχομένου"/>
          <p:cNvSpPr>
            <a:spLocks noGrp="1"/>
          </p:cNvSpPr>
          <p:nvPr>
            <p:ph idx="1"/>
          </p:nvPr>
        </p:nvSpPr>
        <p:spPr>
          <a:xfrm>
            <a:off x="0" y="1412776"/>
            <a:ext cx="9144000" cy="5040560"/>
          </a:xfrm>
        </p:spPr>
        <p:txBody>
          <a:bodyPr/>
          <a:lstStyle/>
          <a:p>
            <a:pPr>
              <a:lnSpc>
                <a:spcPct val="110000"/>
              </a:lnSpc>
              <a:spcBef>
                <a:spcPts val="1800"/>
              </a:spcBef>
              <a:buSzPct val="100000"/>
              <a:defRPr/>
            </a:pPr>
            <a:r>
              <a:rPr lang="el-GR" dirty="0" smtClean="0"/>
              <a:t>Ο όρος «περιορισμένη επεμβατικότητα» ( Minimally Invasive Surgery, ή ΜIS) χρησιμοποιείται για να προσδιορίσει διάφορες νέες χειρουργικές τεχνικές προσπέλασης σε αρθροπλαστική ισχίου με μονή ή διπλή τομή, πρόσθια, πλάγια, προσθιοπλάγια, ή οπίσθια τομή. Το κοινό χαρακτηριστικό αυτών των τεχνικών είναι η μικρή τομή δέρματος και η ελαχιστοποίηση της διατομής των μυών.</a:t>
            </a:r>
          </a:p>
          <a:p>
            <a:pPr marL="355600" indent="0">
              <a:lnSpc>
                <a:spcPct val="110000"/>
              </a:lnSpc>
              <a:spcBef>
                <a:spcPts val="1800"/>
              </a:spcBef>
              <a:buNone/>
              <a:defRPr/>
            </a:pPr>
            <a:r>
              <a:rPr lang="el-GR" b="1" dirty="0" smtClean="0"/>
              <a:t>Παρατήρηση</a:t>
            </a:r>
            <a:r>
              <a:rPr lang="el-GR" dirty="0" smtClean="0"/>
              <a:t>: Λόγω των πολύ μικρών τομών, προκύπτουν δυσκολίες από την περιορισμένη ορατότητα και για να αποφευχθεί η κακή τοποθέτηση των εμφυτευμάτων χρησιμοποιούνται συστήματα καθοδήγησης μέσω υπολογιστή </a:t>
            </a:r>
            <a:r>
              <a:rPr lang="el-GR" dirty="0" smtClean="0">
                <a:solidFill>
                  <a:srgbClr val="000000"/>
                </a:solidFill>
              </a:rPr>
              <a:t>(</a:t>
            </a:r>
            <a:r>
              <a:rPr lang="en-US" dirty="0" smtClean="0"/>
              <a:t>computer-assisted navigation systems</a:t>
            </a:r>
            <a:r>
              <a:rPr lang="el-GR" altLang="el-GR" dirty="0" smtClean="0">
                <a:solidFill>
                  <a:srgbClr val="000000"/>
                </a:solidFill>
              </a:rPr>
              <a:t>).</a:t>
            </a:r>
            <a:r>
              <a:rPr lang="el-GR" dirty="0" smtClean="0"/>
              <a:t> Παρόλα αυτά, ο μεγάλος χρόνος εγκατάστασης αυτών των συστημάτων, με τον ασθενή σε νάρκωση, και η πολυπλοκότητα της επέμβασης δημιουργούν πρόσθετα και ιδιαίτερα προβλήματα.</a:t>
            </a:r>
            <a:r>
              <a:rPr lang="el-GR" dirty="0" smtClean="0">
                <a:solidFill>
                  <a:srgbClr val="000000"/>
                </a:solidFill>
              </a:rPr>
              <a:t> </a:t>
            </a:r>
            <a:endParaRPr lang="en-US" dirty="0" smtClean="0">
              <a:solidFill>
                <a:srgbClr val="000000"/>
              </a:solidFill>
            </a:endParaRPr>
          </a:p>
        </p:txBody>
      </p:sp>
      <p:sp>
        <p:nvSpPr>
          <p:cNvPr id="4" name="3 - Θέση αριθμού διαφάνειας"/>
          <p:cNvSpPr>
            <a:spLocks noGrp="1"/>
          </p:cNvSpPr>
          <p:nvPr>
            <p:ph type="sldNum" sz="quarter" idx="12"/>
          </p:nvPr>
        </p:nvSpPr>
        <p:spPr>
          <a:xfrm>
            <a:off x="8532440" y="6381327"/>
            <a:ext cx="432048" cy="340147"/>
          </a:xfrm>
        </p:spPr>
        <p:txBody>
          <a:bodyPr/>
          <a:lstStyle/>
          <a:p>
            <a:pPr>
              <a:defRPr/>
            </a:pPr>
            <a:fld id="{8198C6A6-8556-485F-81D9-A8F098D09877}" type="slidenum">
              <a:rPr lang="el-GR" smtClean="0"/>
              <a:pPr>
                <a:defRPr/>
              </a:pPr>
              <a:t>60</a:t>
            </a:fld>
            <a:endParaRPr lang="el-GR" dirty="0"/>
          </a:p>
        </p:txBody>
      </p:sp>
    </p:spTree>
    <p:extLst>
      <p:ext uri="{BB962C8B-B14F-4D97-AF65-F5344CB8AC3E}">
        <p14:creationId xmlns:p14="http://schemas.microsoft.com/office/powerpoint/2010/main" val="31899140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περιεχομένου"/>
          <p:cNvSpPr>
            <a:spLocks noGrp="1"/>
          </p:cNvSpPr>
          <p:nvPr>
            <p:ph idx="1"/>
          </p:nvPr>
        </p:nvSpPr>
        <p:spPr>
          <a:xfrm>
            <a:off x="107504" y="1700808"/>
            <a:ext cx="8856984" cy="3456384"/>
          </a:xfrm>
        </p:spPr>
        <p:txBody>
          <a:bodyPr/>
          <a:lstStyle/>
          <a:p>
            <a:pPr>
              <a:lnSpc>
                <a:spcPct val="112000"/>
              </a:lnSpc>
              <a:spcBef>
                <a:spcPts val="1800"/>
              </a:spcBef>
              <a:buSzPct val="100000"/>
              <a:defRPr/>
            </a:pPr>
            <a:r>
              <a:rPr lang="el-GR" sz="2400" dirty="0" smtClean="0"/>
              <a:t>Οι προσπελάσεις «περιορισμένης επεμβατικότητας» που χρησιμοποιούνται περισσότερο είναι: </a:t>
            </a:r>
            <a:endParaRPr lang="en-US" sz="2400" dirty="0" smtClean="0"/>
          </a:p>
          <a:p>
            <a:pPr lvl="1">
              <a:lnSpc>
                <a:spcPct val="112000"/>
              </a:lnSpc>
              <a:spcBef>
                <a:spcPts val="1800"/>
              </a:spcBef>
              <a:buSzPct val="100000"/>
              <a:defRPr/>
            </a:pPr>
            <a:r>
              <a:rPr lang="el-GR" sz="2400" dirty="0" smtClean="0"/>
              <a:t>η πρόσθια (</a:t>
            </a:r>
            <a:r>
              <a:rPr lang="en-US" altLang="el-GR" sz="2400" dirty="0" smtClean="0">
                <a:solidFill>
                  <a:srgbClr val="000000"/>
                </a:solidFill>
              </a:rPr>
              <a:t>Anterior Minimal Invasive Surgery</a:t>
            </a:r>
            <a:r>
              <a:rPr lang="el-GR" altLang="el-GR" sz="2400" dirty="0" smtClean="0">
                <a:solidFill>
                  <a:srgbClr val="000000"/>
                </a:solidFill>
              </a:rPr>
              <a:t>, </a:t>
            </a:r>
            <a:r>
              <a:rPr lang="en-US" altLang="el-GR" sz="2400" dirty="0" smtClean="0">
                <a:solidFill>
                  <a:srgbClr val="000000"/>
                </a:solidFill>
              </a:rPr>
              <a:t>AMIS</a:t>
            </a:r>
            <a:r>
              <a:rPr lang="el-GR" altLang="el-GR" sz="2400" dirty="0" smtClean="0">
                <a:solidFill>
                  <a:srgbClr val="000000"/>
                </a:solidFill>
              </a:rPr>
              <a:t>) και </a:t>
            </a:r>
            <a:endParaRPr lang="en-US" altLang="el-GR" sz="2400" dirty="0" smtClean="0">
              <a:solidFill>
                <a:srgbClr val="000000"/>
              </a:solidFill>
            </a:endParaRPr>
          </a:p>
          <a:p>
            <a:pPr lvl="1">
              <a:lnSpc>
                <a:spcPct val="112000"/>
              </a:lnSpc>
              <a:spcBef>
                <a:spcPts val="1800"/>
              </a:spcBef>
              <a:buSzPct val="100000"/>
              <a:defRPr/>
            </a:pPr>
            <a:r>
              <a:rPr lang="el-GR" altLang="el-GR" sz="2400" dirty="0" smtClean="0">
                <a:solidFill>
                  <a:srgbClr val="000000"/>
                </a:solidFill>
              </a:rPr>
              <a:t>η προσθιοπλάγια (</a:t>
            </a:r>
            <a:r>
              <a:rPr lang="en-US" altLang="el-GR" sz="2400" dirty="0" smtClean="0">
                <a:solidFill>
                  <a:srgbClr val="000000"/>
                </a:solidFill>
              </a:rPr>
              <a:t>Anterolateral Minimal Invasive Surgery</a:t>
            </a:r>
            <a:r>
              <a:rPr lang="el-GR" altLang="el-GR" sz="2400" dirty="0" smtClean="0">
                <a:solidFill>
                  <a:srgbClr val="000000"/>
                </a:solidFill>
              </a:rPr>
              <a:t>,</a:t>
            </a:r>
            <a:r>
              <a:rPr lang="en-US" altLang="el-GR" sz="2400" dirty="0" smtClean="0">
                <a:solidFill>
                  <a:srgbClr val="000000"/>
                </a:solidFill>
                <a:cs typeface="Times New Roman" pitchFamily="18" charset="0"/>
              </a:rPr>
              <a:t> ALMIS</a:t>
            </a:r>
            <a:r>
              <a:rPr lang="el-GR" altLang="el-GR" sz="2400" dirty="0" smtClean="0">
                <a:solidFill>
                  <a:srgbClr val="000000"/>
                </a:solidFill>
              </a:rPr>
              <a:t>).</a:t>
            </a:r>
            <a:endParaRPr lang="el-GR" sz="2400" dirty="0" smtClean="0"/>
          </a:p>
        </p:txBody>
      </p:sp>
      <p:sp>
        <p:nvSpPr>
          <p:cNvPr id="4" name="3 - Θέση αριθμού διαφάνειας"/>
          <p:cNvSpPr>
            <a:spLocks noGrp="1"/>
          </p:cNvSpPr>
          <p:nvPr>
            <p:ph type="sldNum" sz="quarter" idx="12"/>
          </p:nvPr>
        </p:nvSpPr>
        <p:spPr>
          <a:xfrm>
            <a:off x="8532440" y="6381327"/>
            <a:ext cx="432048" cy="340147"/>
          </a:xfrm>
        </p:spPr>
        <p:txBody>
          <a:bodyPr/>
          <a:lstStyle/>
          <a:p>
            <a:pPr>
              <a:defRPr/>
            </a:pPr>
            <a:fld id="{8198C6A6-8556-485F-81D9-A8F098D09877}" type="slidenum">
              <a:rPr lang="el-GR" smtClean="0"/>
              <a:pPr>
                <a:defRPr/>
              </a:pPr>
              <a:t>61</a:t>
            </a:fld>
            <a:endParaRPr lang="el-GR" dirty="0"/>
          </a:p>
        </p:txBody>
      </p:sp>
      <p:sp>
        <p:nvSpPr>
          <p:cNvPr id="2" name="Τίτλος 1"/>
          <p:cNvSpPr>
            <a:spLocks noGrp="1"/>
          </p:cNvSpPr>
          <p:nvPr>
            <p:ph type="title"/>
          </p:nvPr>
        </p:nvSpPr>
        <p:spPr>
          <a:xfrm>
            <a:off x="0" y="188639"/>
            <a:ext cx="9144000" cy="1090531"/>
          </a:xfrm>
        </p:spPr>
        <p:txBody>
          <a:bodyPr/>
          <a:lstStyle/>
          <a:p>
            <a:r>
              <a:rPr lang="el-GR" dirty="0">
                <a:solidFill>
                  <a:schemeClr val="accent4">
                    <a:lumMod val="10000"/>
                  </a:schemeClr>
                </a:solidFill>
                <a:effectLst>
                  <a:outerShdw blurRad="38100" dist="38100" dir="2700000" algn="tl">
                    <a:srgbClr val="000000">
                      <a:alpha val="43137"/>
                    </a:srgbClr>
                  </a:outerShdw>
                </a:effectLst>
              </a:rPr>
              <a:t>Προσπελάσεις Περιορισμένης Επεμβατικότητας</a:t>
            </a:r>
            <a:r>
              <a:rPr lang="el-GR" sz="3200" dirty="0">
                <a:effectLst>
                  <a:outerShdw blurRad="38100" dist="38100" dir="2700000" algn="tl">
                    <a:srgbClr val="000000">
                      <a:alpha val="43137"/>
                    </a:srgbClr>
                  </a:outerShdw>
                </a:effectLst>
              </a:rPr>
              <a:t/>
            </a:r>
            <a:br>
              <a:rPr lang="el-GR" sz="3200" dirty="0">
                <a:effectLst>
                  <a:outerShdw blurRad="38100" dist="38100" dir="2700000" algn="tl">
                    <a:srgbClr val="000000">
                      <a:alpha val="43137"/>
                    </a:srgbClr>
                  </a:outerShdw>
                </a:effectLst>
              </a:rPr>
            </a:br>
            <a:r>
              <a:rPr lang="el-GR" sz="3200" dirty="0">
                <a:effectLst>
                  <a:outerShdw blurRad="38100" dist="38100" dir="2700000" algn="tl">
                    <a:srgbClr val="000000">
                      <a:alpha val="43137"/>
                    </a:srgbClr>
                  </a:outerShdw>
                </a:effectLst>
              </a:rPr>
              <a:t>(</a:t>
            </a:r>
            <a:r>
              <a:rPr lang="en-US" sz="3200" dirty="0">
                <a:effectLst>
                  <a:outerShdw blurRad="38100" dist="38100" dir="2700000" algn="tl">
                    <a:srgbClr val="000000">
                      <a:alpha val="43137"/>
                    </a:srgbClr>
                  </a:outerShdw>
                </a:effectLst>
              </a:rPr>
              <a:t>Minimally Invasive Surgery</a:t>
            </a:r>
            <a:r>
              <a:rPr lang="el-GR" sz="3200" dirty="0">
                <a:effectLst>
                  <a:outerShdw blurRad="38100" dist="38100" dir="2700000" algn="tl">
                    <a:srgbClr val="000000">
                      <a:alpha val="43137"/>
                    </a:srgbClr>
                  </a:outerShdw>
                </a:effectLst>
              </a:rPr>
              <a:t>)</a:t>
            </a:r>
            <a:r>
              <a:rPr lang="el-GR" altLang="el-GR" sz="3200" baseline="-16000" dirty="0">
                <a:effectLst>
                  <a:outerShdw blurRad="38100" dist="38100" dir="2700000" algn="tl">
                    <a:srgbClr val="000000">
                      <a:alpha val="43137"/>
                    </a:srgbClr>
                  </a:outerShdw>
                </a:effectLst>
              </a:rPr>
              <a:t> </a:t>
            </a:r>
            <a:r>
              <a:rPr lang="el-GR" altLang="el-GR" sz="3200" baseline="-16000" dirty="0" smtClean="0">
                <a:effectLst>
                  <a:outerShdw blurRad="38100" dist="38100" dir="2700000" algn="tl">
                    <a:srgbClr val="000000">
                      <a:alpha val="43137"/>
                    </a:srgbClr>
                  </a:outerShdw>
                </a:effectLst>
              </a:rPr>
              <a:t>[2/2</a:t>
            </a:r>
            <a:r>
              <a:rPr lang="el-GR" altLang="el-GR" sz="3200" baseline="-16000" dirty="0">
                <a:effectLst>
                  <a:outerShdw blurRad="38100" dist="38100" dir="2700000" algn="tl">
                    <a:srgbClr val="000000">
                      <a:alpha val="43137"/>
                    </a:srgbClr>
                  </a:outerShdw>
                </a:effectLst>
              </a:rPr>
              <a:t>] </a:t>
            </a:r>
            <a:endParaRPr lang="el-GR" dirty="0"/>
          </a:p>
        </p:txBody>
      </p:sp>
    </p:spTree>
    <p:extLst>
      <p:ext uri="{BB962C8B-B14F-4D97-AF65-F5344CB8AC3E}">
        <p14:creationId xmlns:p14="http://schemas.microsoft.com/office/powerpoint/2010/main" val="243518662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2132856"/>
            <a:ext cx="8424936" cy="1728192"/>
          </a:xfrm>
          <a:ln w="19050">
            <a:solidFill>
              <a:srgbClr val="A50021"/>
            </a:solidFill>
          </a:ln>
        </p:spPr>
        <p:txBody>
          <a:bodyPr/>
          <a:lstStyle/>
          <a:p>
            <a:pPr>
              <a:defRPr/>
            </a:pPr>
            <a:r>
              <a:rPr lang="el-GR" sz="4400" b="1" dirty="0" smtClean="0">
                <a:solidFill>
                  <a:schemeClr val="accent4">
                    <a:lumMod val="10000"/>
                  </a:schemeClr>
                </a:solidFill>
                <a:effectLst>
                  <a:outerShdw blurRad="38100" dist="38100" dir="2700000" algn="tl">
                    <a:srgbClr val="000000">
                      <a:alpha val="43137"/>
                    </a:srgbClr>
                  </a:outerShdw>
                </a:effectLst>
              </a:rPr>
              <a:t>Αρθροπλαστική </a:t>
            </a:r>
            <a:r>
              <a:rPr lang="el-GR" sz="4400" b="1" dirty="0">
                <a:solidFill>
                  <a:schemeClr val="accent4">
                    <a:lumMod val="10000"/>
                  </a:schemeClr>
                </a:solidFill>
                <a:effectLst>
                  <a:outerShdw blurRad="38100" dist="38100" dir="2700000" algn="tl">
                    <a:srgbClr val="000000">
                      <a:alpha val="43137"/>
                    </a:srgbClr>
                  </a:outerShdw>
                </a:effectLst>
              </a:rPr>
              <a:t>του Ισχίου </a:t>
            </a:r>
            <a:r>
              <a:rPr lang="el-GR" sz="4400" b="1" dirty="0" smtClean="0">
                <a:effectLst>
                  <a:outerShdw blurRad="38100" dist="38100" dir="2700000" algn="tl">
                    <a:srgbClr val="000000">
                      <a:alpha val="43137"/>
                    </a:srgbClr>
                  </a:outerShdw>
                </a:effectLst>
              </a:rPr>
              <a:t/>
            </a:r>
            <a:br>
              <a:rPr lang="el-GR" sz="4400" b="1" dirty="0" smtClean="0">
                <a:effectLst>
                  <a:outerShdw blurRad="38100" dist="38100" dir="2700000" algn="tl">
                    <a:srgbClr val="000000">
                      <a:alpha val="43137"/>
                    </a:srgbClr>
                  </a:outerShdw>
                </a:effectLst>
              </a:rPr>
            </a:br>
            <a:r>
              <a:rPr lang="el-GR" sz="4000" b="1" dirty="0" smtClean="0">
                <a:effectLst>
                  <a:outerShdw blurRad="38100" dist="38100" dir="2700000" algn="tl">
                    <a:srgbClr val="000000">
                      <a:alpha val="43137"/>
                    </a:srgbClr>
                  </a:outerShdw>
                </a:effectLst>
                <a:cs typeface="Times New Roman" pitchFamily="18" charset="0"/>
              </a:rPr>
              <a:t>Επιπλοκές</a:t>
            </a:r>
            <a:endParaRPr lang="el-GR" sz="4000" b="1" dirty="0">
              <a:effectLst>
                <a:outerShdw blurRad="38100" dist="38100" dir="2700000" algn="tl">
                  <a:srgbClr val="000000">
                    <a:alpha val="43137"/>
                  </a:srgbClr>
                </a:outerShdw>
              </a:effectLst>
            </a:endParaRPr>
          </a:p>
        </p:txBody>
      </p:sp>
      <p:sp>
        <p:nvSpPr>
          <p:cNvPr id="3" name="2 - Θέση αριθμού διαφάνειας"/>
          <p:cNvSpPr>
            <a:spLocks noGrp="1"/>
          </p:cNvSpPr>
          <p:nvPr>
            <p:ph type="sldNum" sz="quarter" idx="12"/>
          </p:nvPr>
        </p:nvSpPr>
        <p:spPr/>
        <p:txBody>
          <a:bodyPr/>
          <a:lstStyle/>
          <a:p>
            <a:pPr>
              <a:defRPr/>
            </a:pPr>
            <a:fld id="{8198C6A6-8556-485F-81D9-A8F098D09877}" type="slidenum">
              <a:rPr lang="el-GR" smtClean="0">
                <a:effectLst/>
              </a:rPr>
              <a:pPr>
                <a:defRPr/>
              </a:pPr>
              <a:t>62</a:t>
            </a:fld>
            <a:endParaRPr lang="el-GR" dirty="0">
              <a:effectLst/>
            </a:endParaRPr>
          </a:p>
        </p:txBody>
      </p:sp>
    </p:spTree>
    <p:extLst>
      <p:ext uri="{BB962C8B-B14F-4D97-AF65-F5344CB8AC3E}">
        <p14:creationId xmlns:p14="http://schemas.microsoft.com/office/powerpoint/2010/main" val="350288913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457200" y="188639"/>
            <a:ext cx="8435280" cy="1090531"/>
          </a:xfrm>
        </p:spPr>
        <p:txBody>
          <a:bodyPr/>
          <a:lstStyle/>
          <a:p>
            <a:r>
              <a:rPr lang="el-GR" dirty="0" smtClean="0">
                <a:solidFill>
                  <a:schemeClr val="accent4">
                    <a:lumMod val="10000"/>
                  </a:schemeClr>
                </a:solidFill>
                <a:effectLst>
                  <a:outerShdw blurRad="38100" dist="38100" dir="2700000" algn="tl">
                    <a:srgbClr val="000000">
                      <a:alpha val="43137"/>
                    </a:srgbClr>
                  </a:outerShdw>
                </a:effectLst>
              </a:rPr>
              <a:t>Αρθροπλαστική του Ισχίου</a:t>
            </a:r>
            <a:r>
              <a:rPr lang="el-GR" b="1" dirty="0" smtClean="0">
                <a:solidFill>
                  <a:schemeClr val="accent4">
                    <a:lumMod val="10000"/>
                  </a:schemeClr>
                </a:solidFill>
                <a:effectLst>
                  <a:outerShdw blurRad="38100" dist="38100" dir="2700000" algn="tl">
                    <a:srgbClr val="000000">
                      <a:alpha val="43137"/>
                    </a:srgbClr>
                  </a:outerShdw>
                </a:effectLst>
              </a:rPr>
              <a:t> </a:t>
            </a:r>
            <a:r>
              <a:rPr lang="el-GR" dirty="0">
                <a:effectLst>
                  <a:outerShdw blurRad="38100" dist="38100" dir="2700000" algn="tl">
                    <a:srgbClr val="000000">
                      <a:alpha val="43137"/>
                    </a:srgbClr>
                  </a:outerShdw>
                </a:effectLst>
              </a:rPr>
              <a:t/>
            </a:r>
            <a:br>
              <a:rPr lang="el-GR" dirty="0">
                <a:effectLst>
                  <a:outerShdw blurRad="38100" dist="38100" dir="2700000" algn="tl">
                    <a:srgbClr val="000000">
                      <a:alpha val="43137"/>
                    </a:srgbClr>
                  </a:outerShdw>
                </a:effectLst>
              </a:rPr>
            </a:br>
            <a:r>
              <a:rPr lang="el-GR" altLang="el-GR" sz="3200" dirty="0" smtClean="0">
                <a:effectLst>
                  <a:outerShdw blurRad="38100" dist="38100" dir="2700000" algn="tl">
                    <a:srgbClr val="000000">
                      <a:alpha val="43137"/>
                    </a:srgbClr>
                  </a:outerShdw>
                </a:effectLst>
                <a:cs typeface="Times New Roman" pitchFamily="18" charset="0"/>
              </a:rPr>
              <a:t>Επιπλοκές </a:t>
            </a:r>
            <a:endParaRPr lang="el-GR" sz="3200" b="1" baseline="-16000" dirty="0" smtClean="0">
              <a:effectLst>
                <a:outerShdw blurRad="38100" dist="38100" dir="2700000" algn="tl">
                  <a:srgbClr val="000000">
                    <a:alpha val="43137"/>
                  </a:srgbClr>
                </a:outerShdw>
              </a:effectLst>
            </a:endParaRPr>
          </a:p>
        </p:txBody>
      </p:sp>
      <p:sp>
        <p:nvSpPr>
          <p:cNvPr id="2" name="Θέση περιεχομένου 1"/>
          <p:cNvSpPr>
            <a:spLocks noGrp="1"/>
          </p:cNvSpPr>
          <p:nvPr>
            <p:ph idx="1"/>
          </p:nvPr>
        </p:nvSpPr>
        <p:spPr>
          <a:xfrm>
            <a:off x="323528" y="1484784"/>
            <a:ext cx="8424936" cy="5040560"/>
          </a:xfrm>
        </p:spPr>
        <p:txBody>
          <a:bodyPr/>
          <a:lstStyle/>
          <a:p>
            <a:pPr marL="449263" lvl="1" indent="-355600">
              <a:spcBef>
                <a:spcPts val="1200"/>
              </a:spcBef>
              <a:buSzPct val="95000"/>
              <a:buFont typeface="Wingdings" pitchFamily="2" charset="2"/>
              <a:buChar char="Ø"/>
            </a:pPr>
            <a:r>
              <a:rPr lang="el-GR" altLang="el-GR" dirty="0" smtClean="0">
                <a:solidFill>
                  <a:srgbClr val="000000"/>
                </a:solidFill>
              </a:rPr>
              <a:t>Οι συνηθέστερες επιπλοκές μετά από αρθροπλαστική ισχίου είναι:</a:t>
            </a:r>
          </a:p>
          <a:p>
            <a:pPr lvl="1">
              <a:spcBef>
                <a:spcPts val="1200"/>
              </a:spcBef>
              <a:buSzPct val="95000"/>
            </a:pPr>
            <a:r>
              <a:rPr lang="el-GR" altLang="el-GR" dirty="0" smtClean="0">
                <a:solidFill>
                  <a:srgbClr val="000000"/>
                </a:solidFill>
              </a:rPr>
              <a:t>Επιμόλυνση</a:t>
            </a:r>
            <a:r>
              <a:rPr lang="el-GR" altLang="el-GR" dirty="0" smtClean="0">
                <a:solidFill>
                  <a:srgbClr val="000000"/>
                </a:solidFill>
                <a:cs typeface="Times New Roman" pitchFamily="18" charset="0"/>
              </a:rPr>
              <a:t> </a:t>
            </a:r>
            <a:r>
              <a:rPr lang="el-GR" altLang="el-GR" dirty="0" smtClean="0">
                <a:solidFill>
                  <a:srgbClr val="000000"/>
                </a:solidFill>
              </a:rPr>
              <a:t>σε</a:t>
            </a:r>
            <a:r>
              <a:rPr lang="el-GR" altLang="el-GR" dirty="0" smtClean="0">
                <a:solidFill>
                  <a:srgbClr val="000000"/>
                </a:solidFill>
                <a:cs typeface="Times New Roman" pitchFamily="18" charset="0"/>
              </a:rPr>
              <a:t> ποσοστό 0,5 – 4,0 % </a:t>
            </a:r>
            <a:r>
              <a:rPr lang="en-US" altLang="el-GR" dirty="0" smtClean="0">
                <a:solidFill>
                  <a:srgbClr val="000000"/>
                </a:solidFill>
                <a:cs typeface="Times New Roman" pitchFamily="18" charset="0"/>
              </a:rPr>
              <a:t>.</a:t>
            </a:r>
            <a:endParaRPr lang="el-GR" altLang="el-GR" dirty="0" smtClean="0">
              <a:solidFill>
                <a:srgbClr val="000000"/>
              </a:solidFill>
              <a:cs typeface="Times New Roman" pitchFamily="18" charset="0"/>
            </a:endParaRPr>
          </a:p>
          <a:p>
            <a:pPr lvl="1">
              <a:spcBef>
                <a:spcPts val="1200"/>
              </a:spcBef>
              <a:buSzPct val="100000"/>
            </a:pPr>
            <a:r>
              <a:rPr lang="el-GR" altLang="el-GR" dirty="0" smtClean="0">
                <a:solidFill>
                  <a:srgbClr val="000000"/>
                </a:solidFill>
              </a:rPr>
              <a:t>Τραυματισμός του ισχιακού ή του μηριαίου νεύρου</a:t>
            </a:r>
            <a:r>
              <a:rPr lang="en-US" altLang="el-GR" dirty="0" smtClean="0">
                <a:solidFill>
                  <a:srgbClr val="000000"/>
                </a:solidFill>
              </a:rPr>
              <a:t>.</a:t>
            </a:r>
            <a:endParaRPr lang="el-GR" altLang="el-GR" dirty="0" smtClean="0">
              <a:solidFill>
                <a:srgbClr val="000000"/>
              </a:solidFill>
              <a:cs typeface="Times New Roman" pitchFamily="18" charset="0"/>
            </a:endParaRPr>
          </a:p>
          <a:p>
            <a:pPr lvl="1">
              <a:spcBef>
                <a:spcPts val="1200"/>
              </a:spcBef>
              <a:buSzPct val="100000"/>
            </a:pPr>
            <a:r>
              <a:rPr lang="el-GR" altLang="el-GR" dirty="0" smtClean="0">
                <a:solidFill>
                  <a:srgbClr val="000000"/>
                </a:solidFill>
              </a:rPr>
              <a:t>Τραυματισμός του άνω γλουτιαίου νεύρου</a:t>
            </a:r>
            <a:r>
              <a:rPr lang="en-US" altLang="el-GR" dirty="0" smtClean="0">
                <a:solidFill>
                  <a:srgbClr val="000000"/>
                </a:solidFill>
                <a:cs typeface="Times New Roman" pitchFamily="18" charset="0"/>
              </a:rPr>
              <a:t>.</a:t>
            </a:r>
            <a:endParaRPr lang="el-GR" altLang="el-GR" dirty="0" smtClean="0">
              <a:solidFill>
                <a:srgbClr val="000000"/>
              </a:solidFill>
              <a:cs typeface="Times New Roman" pitchFamily="18" charset="0"/>
            </a:endParaRPr>
          </a:p>
          <a:p>
            <a:pPr lvl="1">
              <a:spcBef>
                <a:spcPts val="1200"/>
              </a:spcBef>
              <a:buSzPct val="100000"/>
            </a:pPr>
            <a:r>
              <a:rPr lang="el-GR" altLang="el-GR" dirty="0" smtClean="0">
                <a:solidFill>
                  <a:srgbClr val="000000"/>
                </a:solidFill>
              </a:rPr>
              <a:t>Τραυματισμός των απαγωγών κατά την προσπέλαση</a:t>
            </a:r>
            <a:r>
              <a:rPr lang="en-US" altLang="el-GR" dirty="0" smtClean="0">
                <a:solidFill>
                  <a:srgbClr val="000000"/>
                </a:solidFill>
              </a:rPr>
              <a:t>.</a:t>
            </a:r>
            <a:endParaRPr lang="el-GR" altLang="el-GR" dirty="0" smtClean="0">
              <a:solidFill>
                <a:srgbClr val="000000"/>
              </a:solidFill>
            </a:endParaRPr>
          </a:p>
          <a:p>
            <a:pPr lvl="1">
              <a:spcBef>
                <a:spcPts val="1200"/>
              </a:spcBef>
              <a:buSzPct val="100000"/>
            </a:pPr>
            <a:r>
              <a:rPr lang="el-GR" altLang="el-GR" dirty="0" smtClean="0">
                <a:solidFill>
                  <a:srgbClr val="000000"/>
                </a:solidFill>
              </a:rPr>
              <a:t>Τρώσεις αρτηριών και φλεβών</a:t>
            </a:r>
            <a:r>
              <a:rPr lang="en-US" altLang="el-GR" dirty="0" smtClean="0">
                <a:solidFill>
                  <a:srgbClr val="000000"/>
                </a:solidFill>
              </a:rPr>
              <a:t>.</a:t>
            </a:r>
            <a:endParaRPr lang="el-GR" altLang="el-GR" dirty="0" smtClean="0">
              <a:solidFill>
                <a:srgbClr val="000000"/>
              </a:solidFill>
              <a:cs typeface="Times New Roman" pitchFamily="18" charset="0"/>
            </a:endParaRPr>
          </a:p>
          <a:p>
            <a:pPr lvl="1">
              <a:spcBef>
                <a:spcPts val="1200"/>
              </a:spcBef>
              <a:buSzPct val="100000"/>
            </a:pPr>
            <a:r>
              <a:rPr lang="el-GR" altLang="el-GR" dirty="0" smtClean="0">
                <a:solidFill>
                  <a:srgbClr val="000000"/>
                </a:solidFill>
              </a:rPr>
              <a:t>Θρομβοεμβολή</a:t>
            </a:r>
            <a:r>
              <a:rPr lang="en-US" altLang="el-GR" dirty="0" smtClean="0">
                <a:solidFill>
                  <a:srgbClr val="000000"/>
                </a:solidFill>
              </a:rPr>
              <a:t>.</a:t>
            </a:r>
          </a:p>
          <a:p>
            <a:pPr lvl="1">
              <a:spcBef>
                <a:spcPts val="1200"/>
              </a:spcBef>
              <a:buSzPct val="100000"/>
            </a:pPr>
            <a:r>
              <a:rPr lang="el-GR" altLang="el-GR" dirty="0" smtClean="0">
                <a:solidFill>
                  <a:srgbClr val="000000"/>
                </a:solidFill>
              </a:rPr>
              <a:t>Αδιευκρίνιστος πόνος στο μηρό που πιθανόν να σχετίζεται με το μέγεθος ή τον συντελεστή ελαστικότητας του στυλεού.</a:t>
            </a:r>
          </a:p>
          <a:p>
            <a:pPr lvl="1">
              <a:spcBef>
                <a:spcPts val="1200"/>
              </a:spcBef>
              <a:buSzPct val="100000"/>
            </a:pPr>
            <a:r>
              <a:rPr lang="el-GR" altLang="el-GR" dirty="0" smtClean="0">
                <a:solidFill>
                  <a:srgbClr val="000000"/>
                </a:solidFill>
              </a:rPr>
              <a:t>Θνησιμότητα σε ποσοστό</a:t>
            </a:r>
            <a:r>
              <a:rPr lang="en-US" altLang="el-GR" dirty="0" smtClean="0">
                <a:solidFill>
                  <a:srgbClr val="000000"/>
                </a:solidFill>
              </a:rPr>
              <a:t> </a:t>
            </a:r>
            <a:r>
              <a:rPr lang="el-GR" altLang="el-GR" dirty="0" smtClean="0">
                <a:solidFill>
                  <a:srgbClr val="000000"/>
                </a:solidFill>
              </a:rPr>
              <a:t>1-</a:t>
            </a:r>
            <a:r>
              <a:rPr lang="en-US" altLang="el-GR" dirty="0" smtClean="0">
                <a:solidFill>
                  <a:srgbClr val="000000"/>
                </a:solidFill>
              </a:rPr>
              <a:t> 2%.</a:t>
            </a:r>
            <a:endParaRPr lang="el-GR" altLang="el-GR" dirty="0" smtClean="0">
              <a:solidFill>
                <a:srgbClr val="000000"/>
              </a:solidFill>
            </a:endParaRPr>
          </a:p>
        </p:txBody>
      </p:sp>
      <p:sp>
        <p:nvSpPr>
          <p:cNvPr id="9" name="8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63</a:t>
            </a:fld>
            <a:endParaRPr lang="el-GR" dirty="0"/>
          </a:p>
        </p:txBody>
      </p:sp>
    </p:spTree>
    <p:extLst>
      <p:ext uri="{BB962C8B-B14F-4D97-AF65-F5344CB8AC3E}">
        <p14:creationId xmlns:p14="http://schemas.microsoft.com/office/powerpoint/2010/main" val="87440600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457200" y="188639"/>
            <a:ext cx="8435280" cy="1090531"/>
          </a:xfrm>
        </p:spPr>
        <p:txBody>
          <a:bodyPr/>
          <a:lstStyle/>
          <a:p>
            <a:r>
              <a:rPr lang="el-GR" dirty="0" smtClean="0">
                <a:solidFill>
                  <a:schemeClr val="accent4">
                    <a:lumMod val="10000"/>
                  </a:schemeClr>
                </a:solidFill>
                <a:effectLst>
                  <a:outerShdw blurRad="38100" dist="38100" dir="2700000" algn="tl">
                    <a:srgbClr val="000000">
                      <a:alpha val="43137"/>
                    </a:srgbClr>
                  </a:outerShdw>
                </a:effectLst>
              </a:rPr>
              <a:t>Αρθροπλαστική του Ισχίου</a:t>
            </a:r>
            <a:r>
              <a:rPr lang="el-GR" dirty="0">
                <a:effectLst>
                  <a:outerShdw blurRad="38100" dist="38100" dir="2700000" algn="tl">
                    <a:srgbClr val="000000">
                      <a:alpha val="43137"/>
                    </a:srgbClr>
                  </a:outerShdw>
                </a:effectLst>
              </a:rPr>
              <a:t/>
            </a:r>
            <a:br>
              <a:rPr lang="el-GR" dirty="0">
                <a:effectLst>
                  <a:outerShdw blurRad="38100" dist="38100" dir="2700000" algn="tl">
                    <a:srgbClr val="000000">
                      <a:alpha val="43137"/>
                    </a:srgbClr>
                  </a:outerShdw>
                </a:effectLst>
              </a:rPr>
            </a:br>
            <a:r>
              <a:rPr lang="el-GR" altLang="el-GR" sz="3200" dirty="0" smtClean="0">
                <a:effectLst>
                  <a:outerShdw blurRad="38100" dist="38100" dir="2700000" algn="tl">
                    <a:srgbClr val="000000">
                      <a:alpha val="43137"/>
                    </a:srgbClr>
                  </a:outerShdw>
                </a:effectLst>
                <a:cs typeface="Times New Roman" pitchFamily="18" charset="0"/>
              </a:rPr>
              <a:t>Θρομβοεμβολή</a:t>
            </a:r>
            <a:endParaRPr lang="el-GR" sz="3200" b="1" baseline="-16000" dirty="0" smtClean="0">
              <a:effectLst>
                <a:outerShdw blurRad="38100" dist="38100" dir="2700000" algn="tl">
                  <a:srgbClr val="000000">
                    <a:alpha val="43137"/>
                  </a:srgbClr>
                </a:outerShdw>
              </a:effectLst>
            </a:endParaRPr>
          </a:p>
        </p:txBody>
      </p:sp>
      <p:sp>
        <p:nvSpPr>
          <p:cNvPr id="2" name="Θέση περιεχομένου 1"/>
          <p:cNvSpPr>
            <a:spLocks noGrp="1"/>
          </p:cNvSpPr>
          <p:nvPr>
            <p:ph idx="1"/>
          </p:nvPr>
        </p:nvSpPr>
        <p:spPr>
          <a:xfrm>
            <a:off x="251520" y="1556792"/>
            <a:ext cx="8640960" cy="4968552"/>
          </a:xfrm>
        </p:spPr>
        <p:txBody>
          <a:bodyPr/>
          <a:lstStyle/>
          <a:p>
            <a:pPr marL="355600" lvl="1" indent="-355600">
              <a:lnSpc>
                <a:spcPct val="110000"/>
              </a:lnSpc>
              <a:spcBef>
                <a:spcPts val="1200"/>
              </a:spcBef>
              <a:buSzPct val="100000"/>
              <a:buFont typeface="Wingdings" pitchFamily="2" charset="2"/>
              <a:buChar char="Ø"/>
            </a:pPr>
            <a:r>
              <a:rPr lang="el-GR" altLang="el-GR" dirty="0" smtClean="0">
                <a:solidFill>
                  <a:srgbClr val="000000"/>
                </a:solidFill>
              </a:rPr>
              <a:t>Η θρομβοεμβολή είναι μία επιπλοκή που συμβαίνει σε ποσοστό 5</a:t>
            </a:r>
            <a:r>
              <a:rPr lang="el-GR" altLang="el-GR" dirty="0" smtClean="0">
                <a:solidFill>
                  <a:srgbClr val="000000"/>
                </a:solidFill>
                <a:cs typeface="Times New Roman" pitchFamily="18" charset="0"/>
              </a:rPr>
              <a:t> –7%  των ασθενών που υποβάλλονται ΟΑΙ, ενώ σε ποσοστό  1 – 2% των ασθενών εμφανίζεται πνευμονική εμβολή.</a:t>
            </a:r>
          </a:p>
          <a:p>
            <a:pPr marL="355600" lvl="1" indent="-355600">
              <a:lnSpc>
                <a:spcPct val="110000"/>
              </a:lnSpc>
              <a:spcBef>
                <a:spcPts val="1200"/>
              </a:spcBef>
              <a:buSzPct val="100000"/>
              <a:buFont typeface="Wingdings" pitchFamily="2" charset="2"/>
              <a:buChar char="Ø"/>
            </a:pPr>
            <a:r>
              <a:rPr lang="el-GR" altLang="el-GR" dirty="0" smtClean="0">
                <a:solidFill>
                  <a:srgbClr val="000000"/>
                </a:solidFill>
                <a:cs typeface="Times New Roman" pitchFamily="18" charset="0"/>
              </a:rPr>
              <a:t>Στα μέτρα πρόληψης περιλαμβάνονται η αντιπηκτική αγωγή με ηπαρίνες χαμηλού μοριακού βάρους, η ελαστική επίδεση των κάτω άκρων, η πρώιμη κινητοποίηση και οι ασκήσεις αντλίας.</a:t>
            </a:r>
          </a:p>
          <a:p>
            <a:pPr marL="355600" lvl="1" indent="-355600">
              <a:lnSpc>
                <a:spcPct val="110000"/>
              </a:lnSpc>
              <a:spcBef>
                <a:spcPts val="1200"/>
              </a:spcBef>
              <a:buSzPct val="100000"/>
              <a:buFont typeface="Wingdings" pitchFamily="2" charset="2"/>
              <a:buChar char="Ø"/>
            </a:pPr>
            <a:r>
              <a:rPr lang="el-GR" altLang="el-GR" dirty="0" smtClean="0">
                <a:solidFill>
                  <a:srgbClr val="000000"/>
                </a:solidFill>
                <a:cs typeface="Times New Roman" pitchFamily="18" charset="0"/>
              </a:rPr>
              <a:t>Κλινικά συμπτώματα που συνάδουν με την επιπλοκή αυτή, είναι η εμφάνιση ερυθρότητας, η τοπική αύξηση της θερμοκρασίας ή/και η αύξηση της διαμέτρου στην γαστροκνημία (&gt; 2 εκ.) </a:t>
            </a:r>
          </a:p>
          <a:p>
            <a:pPr marL="355600" lvl="1" indent="-355600">
              <a:lnSpc>
                <a:spcPct val="110000"/>
              </a:lnSpc>
              <a:spcBef>
                <a:spcPts val="1200"/>
              </a:spcBef>
              <a:buSzPct val="100000"/>
              <a:buFont typeface="Wingdings" pitchFamily="2" charset="2"/>
              <a:buChar char="Ø"/>
            </a:pPr>
            <a:r>
              <a:rPr lang="el-GR" altLang="el-GR" dirty="0" smtClean="0">
                <a:solidFill>
                  <a:srgbClr val="000000"/>
                </a:solidFill>
                <a:cs typeface="Times New Roman" pitchFamily="18" charset="0"/>
              </a:rPr>
              <a:t>Κλινική δοκιμασία (δοκιμασία </a:t>
            </a:r>
            <a:r>
              <a:rPr lang="en-US" altLang="el-GR" dirty="0" smtClean="0">
                <a:solidFill>
                  <a:srgbClr val="000000"/>
                </a:solidFill>
                <a:cs typeface="Times New Roman" pitchFamily="18" charset="0"/>
              </a:rPr>
              <a:t>HOMAN</a:t>
            </a:r>
            <a:r>
              <a:rPr lang="el-GR" altLang="el-GR" dirty="0" smtClean="0">
                <a:solidFill>
                  <a:srgbClr val="000000"/>
                </a:solidFill>
                <a:cs typeface="Times New Roman" pitchFamily="18" charset="0"/>
              </a:rPr>
              <a:t>):</a:t>
            </a:r>
            <a:r>
              <a:rPr lang="el-GR" altLang="el-GR" dirty="0" smtClean="0">
                <a:solidFill>
                  <a:srgbClr val="000000"/>
                </a:solidFill>
              </a:rPr>
              <a:t> </a:t>
            </a:r>
            <a:r>
              <a:rPr lang="el-GR" altLang="el-GR" dirty="0" smtClean="0">
                <a:solidFill>
                  <a:srgbClr val="000000"/>
                </a:solidFill>
                <a:cs typeface="Times New Roman" pitchFamily="18" charset="0"/>
              </a:rPr>
              <a:t>Έντονος πόνος στην γαστροκνημία κατά την παθητική ραχιαία κάμψη της </a:t>
            </a:r>
            <a:r>
              <a:rPr lang="el-GR" altLang="el-GR" dirty="0" smtClean="0">
                <a:solidFill>
                  <a:srgbClr val="000000"/>
                </a:solidFill>
              </a:rPr>
              <a:t>ποδοκνημικής</a:t>
            </a:r>
            <a:r>
              <a:rPr lang="el-GR" altLang="el-GR" dirty="0" smtClean="0">
                <a:solidFill>
                  <a:srgbClr val="000000"/>
                </a:solidFill>
                <a:cs typeface="Times New Roman" pitchFamily="18" charset="0"/>
              </a:rPr>
              <a:t> άρθρωσης</a:t>
            </a:r>
            <a:r>
              <a:rPr lang="en-US" altLang="el-GR" dirty="0" smtClean="0">
                <a:solidFill>
                  <a:srgbClr val="000000"/>
                </a:solidFill>
                <a:cs typeface="Times New Roman" pitchFamily="18" charset="0"/>
              </a:rPr>
              <a:t>.</a:t>
            </a:r>
            <a:endParaRPr lang="en-US" sz="2400" dirty="0">
              <a:solidFill>
                <a:srgbClr val="000000"/>
              </a:solidFill>
            </a:endParaRPr>
          </a:p>
        </p:txBody>
      </p:sp>
      <p:sp>
        <p:nvSpPr>
          <p:cNvPr id="9" name="8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64</a:t>
            </a:fld>
            <a:endParaRPr lang="el-GR" dirty="0"/>
          </a:p>
        </p:txBody>
      </p:sp>
    </p:spTree>
    <p:extLst>
      <p:ext uri="{BB962C8B-B14F-4D97-AF65-F5344CB8AC3E}">
        <p14:creationId xmlns:p14="http://schemas.microsoft.com/office/powerpoint/2010/main" val="403432547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188639"/>
            <a:ext cx="8507288" cy="1090531"/>
          </a:xfrm>
        </p:spPr>
        <p:txBody>
          <a:bodyPr/>
          <a:lstStyle/>
          <a:p>
            <a:pPr lvl="1" algn="ctr"/>
            <a:r>
              <a:rPr lang="el-GR" altLang="el-GR" sz="3600" b="1" dirty="0" smtClean="0">
                <a:solidFill>
                  <a:schemeClr val="accent4">
                    <a:lumMod val="10000"/>
                  </a:schemeClr>
                </a:solidFill>
                <a:effectLst>
                  <a:outerShdw blurRad="38100" dist="38100" dir="2700000" algn="tl">
                    <a:srgbClr val="000000">
                      <a:alpha val="43137"/>
                    </a:srgbClr>
                  </a:outerShdw>
                </a:effectLst>
                <a:latin typeface="Arial Narrow" pitchFamily="34" charset="0"/>
              </a:rPr>
              <a:t>Απώτερη Επιπλοκή Αρθροπλαστικής Ισχίου</a:t>
            </a:r>
            <a:r>
              <a:rPr lang="el-GR" altLang="el-GR" sz="3600" b="1" dirty="0" smtClean="0">
                <a:solidFill>
                  <a:srgbClr val="A50021"/>
                </a:solidFill>
                <a:effectLst>
                  <a:outerShdw blurRad="38100" dist="38100" dir="2700000" algn="tl">
                    <a:srgbClr val="000000">
                      <a:alpha val="43137"/>
                    </a:srgbClr>
                  </a:outerShdw>
                </a:effectLst>
                <a:latin typeface="Arial Narrow" pitchFamily="34" charset="0"/>
              </a:rPr>
              <a:t/>
            </a:r>
            <a:br>
              <a:rPr lang="el-GR" altLang="el-GR" sz="3600" b="1" dirty="0" smtClean="0">
                <a:solidFill>
                  <a:srgbClr val="A50021"/>
                </a:solidFill>
                <a:effectLst>
                  <a:outerShdw blurRad="38100" dist="38100" dir="2700000" algn="tl">
                    <a:srgbClr val="000000">
                      <a:alpha val="43137"/>
                    </a:srgbClr>
                  </a:outerShdw>
                </a:effectLst>
                <a:latin typeface="Arial Narrow" pitchFamily="34" charset="0"/>
              </a:rPr>
            </a:br>
            <a:r>
              <a:rPr lang="el-GR" altLang="el-GR" sz="3200" b="1" dirty="0" smtClean="0">
                <a:solidFill>
                  <a:srgbClr val="A50021"/>
                </a:solidFill>
                <a:effectLst>
                  <a:outerShdw blurRad="38100" dist="38100" dir="2700000" algn="tl">
                    <a:srgbClr val="000000">
                      <a:alpha val="43137"/>
                    </a:srgbClr>
                  </a:outerShdw>
                </a:effectLst>
                <a:latin typeface="Arial Narrow" pitchFamily="34" charset="0"/>
              </a:rPr>
              <a:t>Οστεόλυση</a:t>
            </a:r>
            <a:r>
              <a:rPr lang="el-GR" altLang="el-GR" baseline="-16000" dirty="0" smtClean="0">
                <a:effectLst>
                  <a:outerShdw blurRad="38100" dist="38100" dir="2700000" algn="tl">
                    <a:srgbClr val="000000">
                      <a:alpha val="43137"/>
                    </a:srgbClr>
                  </a:outerShdw>
                </a:effectLst>
              </a:rPr>
              <a:t> </a:t>
            </a:r>
            <a:r>
              <a:rPr lang="el-GR" altLang="el-GR" sz="3600" b="1" baseline="-16000" dirty="0" smtClean="0">
                <a:solidFill>
                  <a:srgbClr val="A50021"/>
                </a:solidFill>
                <a:effectLst>
                  <a:outerShdw blurRad="38100" dist="38100" dir="2700000" algn="tl">
                    <a:srgbClr val="000000">
                      <a:alpha val="43137"/>
                    </a:srgbClr>
                  </a:outerShdw>
                </a:effectLst>
                <a:latin typeface="Arial Narrow" panose="020B0606020202030204" pitchFamily="34" charset="0"/>
              </a:rPr>
              <a:t>[</a:t>
            </a:r>
            <a:r>
              <a:rPr lang="en-US" altLang="el-GR" sz="3600" b="1" baseline="-16000" dirty="0" smtClean="0">
                <a:solidFill>
                  <a:srgbClr val="A50021"/>
                </a:solidFill>
                <a:effectLst>
                  <a:outerShdw blurRad="38100" dist="38100" dir="2700000" algn="tl">
                    <a:srgbClr val="000000">
                      <a:alpha val="43137"/>
                    </a:srgbClr>
                  </a:outerShdw>
                </a:effectLst>
                <a:latin typeface="Arial Narrow" panose="020B0606020202030204" pitchFamily="34" charset="0"/>
              </a:rPr>
              <a:t>1</a:t>
            </a:r>
            <a:r>
              <a:rPr lang="el-GR" altLang="el-GR" sz="3600" b="1" baseline="-16000" dirty="0" smtClean="0">
                <a:solidFill>
                  <a:srgbClr val="A50021"/>
                </a:solidFill>
                <a:effectLst>
                  <a:outerShdw blurRad="38100" dist="38100" dir="2700000" algn="tl">
                    <a:srgbClr val="000000">
                      <a:alpha val="43137"/>
                    </a:srgbClr>
                  </a:outerShdw>
                </a:effectLst>
                <a:latin typeface="Arial Narrow" panose="020B0606020202030204" pitchFamily="34" charset="0"/>
              </a:rPr>
              <a:t>/2] </a:t>
            </a:r>
            <a:endParaRPr lang="el-GR" sz="3600" dirty="0">
              <a:effectLst>
                <a:outerShdw blurRad="38100" dist="38100" dir="2700000" algn="tl">
                  <a:srgbClr val="000000">
                    <a:alpha val="43137"/>
                  </a:srgbClr>
                </a:outerShdw>
              </a:effectLst>
              <a:latin typeface="Arial Narrow" panose="020B0606020202030204" pitchFamily="34" charset="0"/>
            </a:endParaRPr>
          </a:p>
        </p:txBody>
      </p:sp>
      <p:sp>
        <p:nvSpPr>
          <p:cNvPr id="3" name="2 - Θέση περιεχομένου"/>
          <p:cNvSpPr>
            <a:spLocks noGrp="1"/>
          </p:cNvSpPr>
          <p:nvPr>
            <p:ph idx="1"/>
          </p:nvPr>
        </p:nvSpPr>
        <p:spPr>
          <a:xfrm>
            <a:off x="107504" y="1340768"/>
            <a:ext cx="5472608" cy="4680520"/>
          </a:xfrm>
        </p:spPr>
        <p:txBody>
          <a:bodyPr/>
          <a:lstStyle/>
          <a:p>
            <a:r>
              <a:rPr lang="el-GR" dirty="0" smtClean="0"/>
              <a:t>Η πιο κοινή αιτία  χαλάρωσης των προθέσεων είναι η φθορά των επιφανειών του εμφυτευμάτων (</a:t>
            </a:r>
            <a:r>
              <a:rPr lang="en-US" dirty="0" smtClean="0"/>
              <a:t>wear of the implant surfaces</a:t>
            </a:r>
            <a:r>
              <a:rPr lang="el-GR" dirty="0" smtClean="0"/>
              <a:t>)</a:t>
            </a:r>
            <a:r>
              <a:rPr lang="en-US" dirty="0" smtClean="0"/>
              <a:t> </a:t>
            </a:r>
            <a:r>
              <a:rPr lang="el-GR" dirty="0" smtClean="0"/>
              <a:t>και η συνακόλουθη αποδυνάμωση του περιβάλλοντος οστού. </a:t>
            </a:r>
          </a:p>
          <a:p>
            <a:r>
              <a:rPr lang="el-GR" dirty="0" smtClean="0"/>
              <a:t>Η αποδυνάμωση του περιβάλλοντος οστού ονομάζεται </a:t>
            </a:r>
            <a:r>
              <a:rPr lang="el-GR" b="1" dirty="0" smtClean="0"/>
              <a:t>οστεόλυση</a:t>
            </a:r>
            <a:r>
              <a:rPr lang="el-GR" dirty="0" smtClean="0"/>
              <a:t> και προκαλεί την χαλάρωση της πρόθεσης με την πάροδο του χρόνου. </a:t>
            </a:r>
          </a:p>
          <a:p>
            <a:r>
              <a:rPr lang="el-GR" dirty="0" smtClean="0"/>
              <a:t>Στις ακτινογραφικές λήψεις, η εξασθένηση του οστού φαίνεται σαν να υπάρχουν «οπές» στο οστό που περιβάλλει την πρόθεση (εικόνα). </a:t>
            </a:r>
          </a:p>
          <a:p>
            <a:pPr>
              <a:buNone/>
            </a:pPr>
            <a:endParaRPr lang="el-GR" dirty="0" smtClean="0"/>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65</a:t>
            </a:fld>
            <a:endParaRPr lang="el-GR" dirty="0"/>
          </a:p>
        </p:txBody>
      </p:sp>
      <p:pic>
        <p:nvPicPr>
          <p:cNvPr id="2050" name="Picture 2"/>
          <p:cNvPicPr>
            <a:picLocks noChangeAspect="1" noChangeArrowheads="1"/>
          </p:cNvPicPr>
          <p:nvPr/>
        </p:nvPicPr>
        <p:blipFill>
          <a:blip r:embed="rId2" cstate="print"/>
          <a:srcRect/>
          <a:stretch>
            <a:fillRect/>
          </a:stretch>
        </p:blipFill>
        <p:spPr bwMode="auto">
          <a:xfrm>
            <a:off x="5724128" y="1484784"/>
            <a:ext cx="3024336" cy="4112678"/>
          </a:xfrm>
          <a:prstGeom prst="rect">
            <a:avLst/>
          </a:prstGeom>
          <a:ln w="38100" cap="sq" cmpd="thickThin">
            <a:solidFill>
              <a:srgbClr val="000000"/>
            </a:solidFill>
            <a:prstDash val="solid"/>
            <a:miter lim="800000"/>
          </a:ln>
          <a:effectLst>
            <a:innerShdw blurRad="76200">
              <a:srgbClr val="000000"/>
            </a:innerShdw>
          </a:effectLst>
        </p:spPr>
      </p:pic>
      <p:sp>
        <p:nvSpPr>
          <p:cNvPr id="6" name="2 - Θέση περιεχομένου"/>
          <p:cNvSpPr txBox="1">
            <a:spLocks/>
          </p:cNvSpPr>
          <p:nvPr/>
        </p:nvSpPr>
        <p:spPr bwMode="auto">
          <a:xfrm>
            <a:off x="35496" y="5877272"/>
            <a:ext cx="8632576" cy="9997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spcBef>
                <a:spcPct val="20000"/>
              </a:spcBef>
              <a:buClr>
                <a:srgbClr val="A50021"/>
              </a:buClr>
              <a:buSzPct val="120000"/>
              <a:buFont typeface="Wingdings" panose="05000000000000000000" pitchFamily="2" charset="2"/>
              <a:buChar char="Ø"/>
              <a:defRPr/>
            </a:pPr>
            <a:r>
              <a:rPr lang="el-GR" sz="2200" kern="0" dirty="0" smtClean="0">
                <a:solidFill>
                  <a:srgbClr val="DADADA">
                    <a:lumMod val="10000"/>
                  </a:srgbClr>
                </a:solidFill>
                <a:latin typeface="Calibri" panose="020F0502020204030204" pitchFamily="34" charset="0"/>
                <a:cs typeface="Calibri" panose="020F0502020204030204" pitchFamily="34" charset="0"/>
              </a:rPr>
              <a:t>Οι ασθενείς εμφανίζουν συμπτώματα  πόνου και περιορισμό στην κίνηση της άρθρωσης του ισχίου.</a:t>
            </a:r>
          </a:p>
        </p:txBody>
      </p:sp>
      <p:sp>
        <p:nvSpPr>
          <p:cNvPr id="5" name="Ορθογώνιο 4"/>
          <p:cNvSpPr/>
          <p:nvPr/>
        </p:nvSpPr>
        <p:spPr>
          <a:xfrm>
            <a:off x="6340922" y="5661248"/>
            <a:ext cx="1790748" cy="276999"/>
          </a:xfrm>
          <a:prstGeom prst="rect">
            <a:avLst/>
          </a:prstGeom>
        </p:spPr>
        <p:txBody>
          <a:bodyPr wrap="none">
            <a:spAutoFit/>
          </a:bodyPr>
          <a:lstStyle/>
          <a:p>
            <a:pPr algn="ctr"/>
            <a:r>
              <a:rPr lang="el-GR" sz="1200" i="1" dirty="0" smtClean="0">
                <a:solidFill>
                  <a:srgbClr val="808080"/>
                </a:solidFill>
                <a:latin typeface="Calibri" panose="020F0502020204030204" pitchFamily="34" charset="0"/>
                <a:sym typeface="Wingdings"/>
              </a:rPr>
              <a:t></a:t>
            </a:r>
            <a:r>
              <a:rPr lang="en-US" sz="1200" i="1" dirty="0" smtClean="0">
                <a:solidFill>
                  <a:srgbClr val="808080"/>
                </a:solidFill>
                <a:latin typeface="Calibri" panose="020F0502020204030204" pitchFamily="34" charset="0"/>
                <a:sym typeface="Wingdings"/>
              </a:rPr>
              <a:t> </a:t>
            </a:r>
            <a:r>
              <a:rPr lang="en-US" sz="1200" dirty="0" smtClean="0">
                <a:latin typeface="Calibri" panose="020F0502020204030204" pitchFamily="34" charset="0"/>
                <a:hlinkClick r:id="rId3"/>
              </a:rPr>
              <a:t>learningradiology.com</a:t>
            </a:r>
            <a:endParaRPr lang="el-GR" sz="1200" dirty="0">
              <a:latin typeface="Calibri" panose="020F0502020204030204" pitchFamily="34" charset="0"/>
            </a:endParaRPr>
          </a:p>
        </p:txBody>
      </p:sp>
    </p:spTree>
    <p:extLst>
      <p:ext uri="{BB962C8B-B14F-4D97-AF65-F5344CB8AC3E}">
        <p14:creationId xmlns:p14="http://schemas.microsoft.com/office/powerpoint/2010/main" val="9922603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188639"/>
            <a:ext cx="8507288" cy="1090531"/>
          </a:xfrm>
        </p:spPr>
        <p:txBody>
          <a:bodyPr/>
          <a:lstStyle/>
          <a:p>
            <a:pPr lvl="1" algn="ctr"/>
            <a:r>
              <a:rPr lang="el-GR" altLang="el-GR" sz="3600" b="1" dirty="0" smtClean="0">
                <a:solidFill>
                  <a:schemeClr val="accent4">
                    <a:lumMod val="10000"/>
                  </a:schemeClr>
                </a:solidFill>
                <a:effectLst>
                  <a:outerShdw blurRad="38100" dist="38100" dir="2700000" algn="tl">
                    <a:srgbClr val="000000">
                      <a:alpha val="43137"/>
                    </a:srgbClr>
                  </a:outerShdw>
                </a:effectLst>
                <a:latin typeface="Arial Narrow" pitchFamily="34" charset="0"/>
              </a:rPr>
              <a:t>Απώτερη Επιπλοκή Αρθροπλαστικής Ισχίου</a:t>
            </a:r>
            <a:r>
              <a:rPr lang="el-GR" altLang="el-GR" sz="3600" b="1" dirty="0" smtClean="0">
                <a:solidFill>
                  <a:srgbClr val="A50021"/>
                </a:solidFill>
                <a:effectLst>
                  <a:outerShdw blurRad="38100" dist="38100" dir="2700000" algn="tl">
                    <a:srgbClr val="000000">
                      <a:alpha val="43137"/>
                    </a:srgbClr>
                  </a:outerShdw>
                </a:effectLst>
                <a:latin typeface="Arial Narrow" pitchFamily="34" charset="0"/>
              </a:rPr>
              <a:t/>
            </a:r>
            <a:br>
              <a:rPr lang="el-GR" altLang="el-GR" sz="3600" b="1" dirty="0" smtClean="0">
                <a:solidFill>
                  <a:srgbClr val="A50021"/>
                </a:solidFill>
                <a:effectLst>
                  <a:outerShdw blurRad="38100" dist="38100" dir="2700000" algn="tl">
                    <a:srgbClr val="000000">
                      <a:alpha val="43137"/>
                    </a:srgbClr>
                  </a:outerShdw>
                </a:effectLst>
                <a:latin typeface="Arial Narrow" pitchFamily="34" charset="0"/>
              </a:rPr>
            </a:br>
            <a:r>
              <a:rPr lang="el-GR" altLang="el-GR" sz="3200" b="1" dirty="0" smtClean="0">
                <a:solidFill>
                  <a:srgbClr val="A50021"/>
                </a:solidFill>
                <a:effectLst>
                  <a:outerShdw blurRad="38100" dist="38100" dir="2700000" algn="tl">
                    <a:srgbClr val="000000">
                      <a:alpha val="43137"/>
                    </a:srgbClr>
                  </a:outerShdw>
                </a:effectLst>
                <a:latin typeface="Arial Narrow" pitchFamily="34" charset="0"/>
              </a:rPr>
              <a:t>Οστεόλυση</a:t>
            </a:r>
            <a:r>
              <a:rPr lang="el-GR" altLang="el-GR" baseline="-16000" dirty="0" smtClean="0">
                <a:effectLst>
                  <a:outerShdw blurRad="38100" dist="38100" dir="2700000" algn="tl">
                    <a:srgbClr val="000000">
                      <a:alpha val="43137"/>
                    </a:srgbClr>
                  </a:outerShdw>
                </a:effectLst>
              </a:rPr>
              <a:t> </a:t>
            </a:r>
            <a:r>
              <a:rPr lang="el-GR" altLang="el-GR" sz="3600" b="1" baseline="-16000" dirty="0" smtClean="0">
                <a:solidFill>
                  <a:srgbClr val="A50021"/>
                </a:solidFill>
                <a:effectLst>
                  <a:outerShdw blurRad="38100" dist="38100" dir="2700000" algn="tl">
                    <a:srgbClr val="000000">
                      <a:alpha val="43137"/>
                    </a:srgbClr>
                  </a:outerShdw>
                </a:effectLst>
                <a:latin typeface="Arial Narrow" panose="020B0606020202030204" pitchFamily="34" charset="0"/>
              </a:rPr>
              <a:t>[2/2] </a:t>
            </a:r>
            <a:endParaRPr lang="el-GR" sz="3600" dirty="0">
              <a:effectLst>
                <a:outerShdw blurRad="38100" dist="38100" dir="2700000" algn="tl">
                  <a:srgbClr val="000000">
                    <a:alpha val="43137"/>
                  </a:srgbClr>
                </a:outerShdw>
              </a:effectLst>
              <a:latin typeface="Arial Narrow" panose="020B0606020202030204" pitchFamily="34" charset="0"/>
            </a:endParaRPr>
          </a:p>
        </p:txBody>
      </p:sp>
      <p:sp>
        <p:nvSpPr>
          <p:cNvPr id="3" name="2 - Θέση περιεχομένου"/>
          <p:cNvSpPr>
            <a:spLocks noGrp="1"/>
          </p:cNvSpPr>
          <p:nvPr>
            <p:ph idx="1"/>
          </p:nvPr>
        </p:nvSpPr>
        <p:spPr>
          <a:xfrm>
            <a:off x="251520" y="1700808"/>
            <a:ext cx="8568952" cy="3960440"/>
          </a:xfrm>
        </p:spPr>
        <p:txBody>
          <a:bodyPr/>
          <a:lstStyle/>
          <a:p>
            <a:pPr>
              <a:lnSpc>
                <a:spcPct val="110000"/>
              </a:lnSpc>
              <a:spcBef>
                <a:spcPts val="1200"/>
              </a:spcBef>
            </a:pPr>
            <a:r>
              <a:rPr lang="el-GR" dirty="0" smtClean="0"/>
              <a:t>Τα προηγούμενα χρόνια, η οστεόλυση ονομαζόταν «ασθένεια του τσιμέντου» (</a:t>
            </a:r>
            <a:r>
              <a:rPr lang="en-US" dirty="0" smtClean="0"/>
              <a:t>cement disease</a:t>
            </a:r>
            <a:r>
              <a:rPr lang="el-GR" dirty="0" smtClean="0"/>
              <a:t>), διότι αρχικά δεν ήταν γνωστός ο ακριβής μηχανισμός της εξασθένησης των οστών και είχε ενοχοποιηθεί η χρήση τσιμέντου που χρησιμοποιείται για την σταθεροποίηση των προθέσεων.</a:t>
            </a:r>
          </a:p>
          <a:p>
            <a:pPr>
              <a:lnSpc>
                <a:spcPct val="110000"/>
              </a:lnSpc>
              <a:spcBef>
                <a:spcPts val="1200"/>
              </a:spcBef>
            </a:pPr>
            <a:r>
              <a:rPr lang="el-GR" dirty="0" smtClean="0"/>
              <a:t>Ο όρος έχει παραμείνει, αν και είναι πλέον γνωστό ότι το τσιμέντο δεν είναι η αιτία του προβλήματος.</a:t>
            </a:r>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66</a:t>
            </a:fld>
            <a:endParaRPr lang="el-GR" dirty="0"/>
          </a:p>
        </p:txBody>
      </p:sp>
    </p:spTree>
    <p:extLst>
      <p:ext uri="{BB962C8B-B14F-4D97-AF65-F5344CB8AC3E}">
        <p14:creationId xmlns:p14="http://schemas.microsoft.com/office/powerpoint/2010/main" val="311142603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9641"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5625"/>
          <a:stretch/>
        </p:blipFill>
        <p:spPr bwMode="auto">
          <a:xfrm>
            <a:off x="3995936" y="5931169"/>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9756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altLang="el-GR" dirty="0" smtClean="0">
                <a:solidFill>
                  <a:schemeClr val="accent4">
                    <a:lumMod val="10000"/>
                  </a:schemeClr>
                </a:solidFill>
                <a:effectLst>
                  <a:outerShdw blurRad="38100" dist="38100" dir="2700000" algn="tl">
                    <a:srgbClr val="000000">
                      <a:alpha val="43137"/>
                    </a:srgbClr>
                  </a:outerShdw>
                </a:effectLst>
                <a:cs typeface="Times New Roman" pitchFamily="18" charset="0"/>
              </a:rPr>
              <a:t>Αρθροπλαστική Ισχίου</a:t>
            </a:r>
            <a:r>
              <a:rPr lang="en-US" altLang="el-GR" dirty="0" smtClean="0">
                <a:solidFill>
                  <a:schemeClr val="accent4">
                    <a:lumMod val="10000"/>
                  </a:schemeClr>
                </a:solidFill>
                <a:effectLst>
                  <a:outerShdw blurRad="38100" dist="38100" dir="2700000" algn="tl">
                    <a:srgbClr val="000000">
                      <a:alpha val="43137"/>
                    </a:srgbClr>
                  </a:outerShdw>
                </a:effectLst>
                <a:cs typeface="Times New Roman" pitchFamily="18" charset="0"/>
              </a:rPr>
              <a:t> </a:t>
            </a:r>
            <a:r>
              <a:rPr lang="el-GR" altLang="el-GR" dirty="0" smtClean="0">
                <a:effectLst>
                  <a:outerShdw blurRad="38100" dist="38100" dir="2700000" algn="tl">
                    <a:srgbClr val="000000">
                      <a:alpha val="43137"/>
                    </a:srgbClr>
                  </a:outerShdw>
                </a:effectLst>
                <a:cs typeface="Times New Roman" pitchFamily="18" charset="0"/>
              </a:rPr>
              <a:t/>
            </a:r>
            <a:br>
              <a:rPr lang="el-GR" altLang="el-GR" dirty="0" smtClean="0">
                <a:effectLst>
                  <a:outerShdw blurRad="38100" dist="38100" dir="2700000" algn="tl">
                    <a:srgbClr val="000000">
                      <a:alpha val="43137"/>
                    </a:srgbClr>
                  </a:outerShdw>
                </a:effectLst>
                <a:cs typeface="Times New Roman" pitchFamily="18" charset="0"/>
              </a:rPr>
            </a:br>
            <a:r>
              <a:rPr lang="el-GR" altLang="el-GR" sz="3200" dirty="0" smtClean="0">
                <a:effectLst>
                  <a:outerShdw blurRad="38100" dist="38100" dir="2700000" algn="tl">
                    <a:srgbClr val="000000">
                      <a:alpha val="43137"/>
                    </a:srgbClr>
                  </a:outerShdw>
                </a:effectLst>
                <a:cs typeface="Times New Roman" pitchFamily="18" charset="0"/>
              </a:rPr>
              <a:t>Αντενδείξεις</a:t>
            </a:r>
            <a:r>
              <a:rPr lang="el-GR" altLang="el-GR" sz="3200" baseline="-16000" dirty="0" smtClean="0">
                <a:effectLst>
                  <a:outerShdw blurRad="38100" dist="38100" dir="2700000" algn="tl">
                    <a:srgbClr val="000000">
                      <a:alpha val="43137"/>
                    </a:srgbClr>
                  </a:outerShdw>
                </a:effectLst>
              </a:rPr>
              <a:t> </a:t>
            </a:r>
            <a:endParaRPr lang="el-GR" sz="3200" dirty="0">
              <a:effectLst>
                <a:outerShdw blurRad="38100" dist="38100" dir="2700000" algn="tl">
                  <a:srgbClr val="000000">
                    <a:alpha val="43137"/>
                  </a:srgbClr>
                </a:outerShdw>
              </a:effectLst>
            </a:endParaRPr>
          </a:p>
        </p:txBody>
      </p:sp>
      <p:sp>
        <p:nvSpPr>
          <p:cNvPr id="6" name="5 - Θέση περιεχομένου"/>
          <p:cNvSpPr>
            <a:spLocks noGrp="1"/>
          </p:cNvSpPr>
          <p:nvPr>
            <p:ph idx="1"/>
          </p:nvPr>
        </p:nvSpPr>
        <p:spPr>
          <a:xfrm>
            <a:off x="179512" y="1484784"/>
            <a:ext cx="8712968" cy="5328592"/>
          </a:xfrm>
        </p:spPr>
        <p:txBody>
          <a:bodyPr/>
          <a:lstStyle/>
          <a:p>
            <a:pPr marL="360363" lvl="1" indent="-273050">
              <a:buSzPct val="100000"/>
              <a:buFont typeface="Wingdings" pitchFamily="2" charset="2"/>
              <a:buChar char="Ø"/>
            </a:pPr>
            <a:r>
              <a:rPr lang="el-GR" altLang="el-GR" b="1" dirty="0" smtClean="0">
                <a:solidFill>
                  <a:srgbClr val="000000"/>
                </a:solidFill>
                <a:cs typeface="Times New Roman" pitchFamily="18" charset="0"/>
              </a:rPr>
              <a:t>Απόλυτες αντενδείξεις</a:t>
            </a:r>
            <a:r>
              <a:rPr lang="el-GR" altLang="el-GR" dirty="0" smtClean="0">
                <a:solidFill>
                  <a:srgbClr val="000000"/>
                </a:solidFill>
                <a:cs typeface="Times New Roman" pitchFamily="18" charset="0"/>
              </a:rPr>
              <a:t> στην πραγματοποίηση ολικής αρθροπλαστικής του ισχίου αποτελούν: </a:t>
            </a:r>
          </a:p>
          <a:p>
            <a:pPr marL="623888" lvl="1" indent="-263525">
              <a:buSzPct val="100000"/>
            </a:pPr>
            <a:r>
              <a:rPr lang="el-GR" dirty="0" smtClean="0"/>
              <a:t>Ενεργής λοίμωξη στην περιοχή της άρθρωσης του ισχίου ή σε οποιαδήποτε άλλη περιοχή. </a:t>
            </a:r>
          </a:p>
          <a:p>
            <a:pPr marL="623888" lvl="1" indent="-263525">
              <a:buSzPct val="100000"/>
            </a:pPr>
            <a:r>
              <a:rPr lang="el-GR" dirty="0" smtClean="0"/>
              <a:t>Ασταθείς ασθένειες που θα μπορούσαν να αυξήσουν σημαντικά τον κίνδυνο νοσηρότητας ή θνησιμότητας (π.χ. σοβαρή στεφανιαία νόσος, χρόνια αναπνευστική πνευμονοπάθεια).</a:t>
            </a:r>
          </a:p>
          <a:p>
            <a:pPr marL="360363" lvl="1" indent="-273050">
              <a:buSzPct val="100000"/>
              <a:buFont typeface="Wingdings" pitchFamily="2" charset="2"/>
              <a:buChar char="Ø"/>
            </a:pPr>
            <a:r>
              <a:rPr lang="el-GR" altLang="el-GR" b="1" dirty="0" smtClean="0">
                <a:solidFill>
                  <a:srgbClr val="000000"/>
                </a:solidFill>
              </a:rPr>
              <a:t>Σχετικές αντενδείξεις</a:t>
            </a:r>
            <a:r>
              <a:rPr lang="el-GR" altLang="el-GR" dirty="0" smtClean="0">
                <a:solidFill>
                  <a:srgbClr val="000000"/>
                </a:solidFill>
              </a:rPr>
              <a:t> </a:t>
            </a:r>
            <a:r>
              <a:rPr lang="el-GR" altLang="el-GR" dirty="0" smtClean="0">
                <a:solidFill>
                  <a:srgbClr val="000000"/>
                </a:solidFill>
                <a:cs typeface="Times New Roman" pitchFamily="18" charset="0"/>
              </a:rPr>
              <a:t>αποτελούν</a:t>
            </a:r>
            <a:r>
              <a:rPr lang="el-GR" altLang="el-GR" dirty="0" smtClean="0">
                <a:solidFill>
                  <a:srgbClr val="000000"/>
                </a:solidFill>
              </a:rPr>
              <a:t>:</a:t>
            </a:r>
          </a:p>
          <a:p>
            <a:pPr marL="623888" lvl="1" indent="-263525">
              <a:buSzPct val="100000"/>
            </a:pPr>
            <a:r>
              <a:rPr lang="el-GR" altLang="el-GR" dirty="0" smtClean="0">
                <a:solidFill>
                  <a:srgbClr val="000000"/>
                </a:solidFill>
              </a:rPr>
              <a:t>Σκελετική ανωριμότητα</a:t>
            </a:r>
          </a:p>
          <a:p>
            <a:pPr marL="623888" lvl="1" indent="-263525">
              <a:buSzPct val="100000"/>
            </a:pPr>
            <a:r>
              <a:rPr lang="el-GR" altLang="el-GR" dirty="0" smtClean="0">
                <a:solidFill>
                  <a:srgbClr val="000000"/>
                </a:solidFill>
              </a:rPr>
              <a:t>Νευροπαθητική αρθροπάθεια </a:t>
            </a:r>
          </a:p>
          <a:p>
            <a:pPr marL="623888" lvl="1" indent="-263525">
              <a:buSzPct val="100000"/>
            </a:pPr>
            <a:r>
              <a:rPr lang="el-GR" altLang="el-GR" dirty="0" smtClean="0">
                <a:solidFill>
                  <a:srgbClr val="000000"/>
                </a:solidFill>
              </a:rPr>
              <a:t>Υπερβολικό σωματικό βάρος</a:t>
            </a:r>
            <a:endParaRPr lang="en-US" altLang="el-GR" dirty="0" smtClean="0">
              <a:solidFill>
                <a:srgbClr val="000000"/>
              </a:solidFill>
            </a:endParaRPr>
          </a:p>
          <a:p>
            <a:pPr marL="360363" lvl="1" indent="-273050">
              <a:buSzPct val="100000"/>
              <a:buFont typeface="Wingdings" pitchFamily="2" charset="2"/>
              <a:buChar char="Ø"/>
            </a:pPr>
            <a:r>
              <a:rPr lang="el-GR" altLang="el-GR" dirty="0" smtClean="0">
                <a:solidFill>
                  <a:srgbClr val="000000"/>
                </a:solidFill>
              </a:rPr>
              <a:t>Αντένδειξη αποτελεί επίσης -με εξαίρεση κατά περίπτωση- η ύπαρξη νευρολογικού ελλείμματος λόγω παθήσεων όπως η Σκλήρυνση κατά Πλάκας, η Νόσος του </a:t>
            </a:r>
            <a:r>
              <a:rPr lang="en-US" altLang="el-GR" dirty="0" smtClean="0">
                <a:solidFill>
                  <a:srgbClr val="000000"/>
                </a:solidFill>
              </a:rPr>
              <a:t>Parkinson</a:t>
            </a:r>
            <a:r>
              <a:rPr lang="el-GR" altLang="el-GR" dirty="0" smtClean="0">
                <a:solidFill>
                  <a:srgbClr val="000000"/>
                </a:solidFill>
              </a:rPr>
              <a:t> ή η Ημιπληγία στη σύστοιχη πλευρά.</a:t>
            </a:r>
          </a:p>
          <a:p>
            <a:pPr marL="285750" indent="-285750">
              <a:buNone/>
              <a:defRPr/>
            </a:pPr>
            <a:endParaRPr lang="el-GR" sz="2000" dirty="0" smtClean="0"/>
          </a:p>
        </p:txBody>
      </p:sp>
      <p:sp>
        <p:nvSpPr>
          <p:cNvPr id="4" name="3 - Θέση αριθμού διαφάνειας"/>
          <p:cNvSpPr>
            <a:spLocks noGrp="1"/>
          </p:cNvSpPr>
          <p:nvPr>
            <p:ph type="sldNum" sz="quarter" idx="12"/>
          </p:nvPr>
        </p:nvSpPr>
        <p:spPr>
          <a:xfrm>
            <a:off x="8532440" y="6381327"/>
            <a:ext cx="432048" cy="340147"/>
          </a:xfrm>
        </p:spPr>
        <p:txBody>
          <a:bodyPr/>
          <a:lstStyle/>
          <a:p>
            <a:pPr>
              <a:defRPr/>
            </a:pPr>
            <a:fld id="{8198C6A6-8556-485F-81D9-A8F098D09877}" type="slidenum">
              <a:rPr lang="el-GR" smtClean="0"/>
              <a:pPr>
                <a:defRPr/>
              </a:pPr>
              <a:t>6</a:t>
            </a:fld>
            <a:endParaRPr lang="el-GR" dirty="0"/>
          </a:p>
        </p:txBody>
      </p:sp>
    </p:spTree>
    <p:extLst>
      <p:ext uri="{BB962C8B-B14F-4D97-AF65-F5344CB8AC3E}">
        <p14:creationId xmlns:p14="http://schemas.microsoft.com/office/powerpoint/2010/main" val="342891709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Αναφορά</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a:t>Γεώργιος Παπαθανασίου, Σοφία Στάση. </a:t>
            </a:r>
            <a:r>
              <a:rPr lang="el-GR" sz="2000" dirty="0" smtClean="0"/>
              <a:t>«</a:t>
            </a:r>
            <a:r>
              <a:rPr lang="el-GR" sz="2000" dirty="0"/>
              <a:t>Κλινική Άσκηση στη Φυσικοθεραπεία Μυοσκελετικών Κακώσεων και Παθήσεων</a:t>
            </a:r>
            <a:r>
              <a:rPr lang="el-GR" sz="2000" dirty="0" smtClean="0"/>
              <a:t>. Ενότητα 2</a:t>
            </a:r>
            <a:r>
              <a:rPr lang="en-US" sz="2000" dirty="0" smtClean="0"/>
              <a:t>:</a:t>
            </a:r>
            <a:r>
              <a:rPr lang="el-GR" sz="2000" dirty="0"/>
              <a:t> Αρθροπλαστική Ισχίου: Ενδείξεις, Αντενδείξεις, Χειρουργικές Τεχνικές. Στοιχεία Εμβιομηχανικής».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 Copyright </a:t>
            </a:r>
            <a:r>
              <a:rPr lang="el-GR" sz="2000" dirty="0"/>
              <a:t>Τεχνολογικό Εκπαιδευτικό Ίδρυμα Αθήνας</a:t>
            </a:r>
            <a:r>
              <a:rPr lang="en-US" sz="2000" dirty="0"/>
              <a:t>, </a:t>
            </a:r>
            <a:r>
              <a:rPr lang="el-GR" sz="2000" dirty="0"/>
              <a:t>Γεώργιος Παπαθανασίου, Σοφία Στάση 2014</a:t>
            </a:r>
            <a:r>
              <a:rPr lang="el-GR" sz="2000" dirty="0" smtClean="0"/>
              <a:t>.</a:t>
            </a:r>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69</a:t>
            </a:fld>
            <a:endParaRPr lang="el-GR" dirty="0"/>
          </a:p>
        </p:txBody>
      </p:sp>
    </p:spTree>
    <p:extLst>
      <p:ext uri="{BB962C8B-B14F-4D97-AF65-F5344CB8AC3E}">
        <p14:creationId xmlns:p14="http://schemas.microsoft.com/office/powerpoint/2010/main" val="24703717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40472411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550666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72</a:t>
            </a:fld>
            <a:endParaRPr lang="el-GR"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spcBef>
                <a:spcPts val="1200"/>
              </a:spcBef>
              <a:buNone/>
            </a:pPr>
            <a:r>
              <a:rPr lang="el-GR" sz="2000" dirty="0" smtClean="0"/>
              <a:t>Το </a:t>
            </a:r>
            <a:r>
              <a:rPr lang="el-GR" sz="2000" dirty="0"/>
              <a:t>Έργο αυτό κάνει χρήση των ακόλουθων έργων</a:t>
            </a:r>
            <a:r>
              <a:rPr lang="el-GR" sz="2000" dirty="0" smtClean="0"/>
              <a:t>:</a:t>
            </a:r>
          </a:p>
          <a:p>
            <a:pPr>
              <a:spcBef>
                <a:spcPts val="1200"/>
              </a:spcBef>
            </a:pPr>
            <a:r>
              <a:rPr lang="el-GR" sz="2000" dirty="0" smtClean="0"/>
              <a:t>Εικόνες με άδεια από </a:t>
            </a:r>
            <a:r>
              <a:rPr lang="en-US" sz="2000" dirty="0" smtClean="0">
                <a:hlinkClick r:id="rId3"/>
              </a:rPr>
              <a:t>AO Foundation</a:t>
            </a:r>
            <a:r>
              <a:rPr lang="el-GR" sz="2000" dirty="0" smtClean="0"/>
              <a:t>.</a:t>
            </a:r>
            <a:endParaRPr lang="en-US" sz="2000" dirty="0" smtClean="0"/>
          </a:p>
          <a:p>
            <a:pPr>
              <a:spcBef>
                <a:spcPts val="1200"/>
              </a:spcBef>
            </a:pPr>
            <a:r>
              <a:rPr lang="el-GR" sz="2000" dirty="0" smtClean="0"/>
              <a:t>Εικόνες με άδεια από </a:t>
            </a:r>
            <a:r>
              <a:rPr lang="en-US" sz="2000" dirty="0"/>
              <a:t>OrthoInfo. © American Academy of Orthopaedic Surgeons. Rosemont, IL. </a:t>
            </a:r>
            <a:r>
              <a:rPr lang="en-US" sz="2000" dirty="0">
                <a:hlinkClick r:id="rId4"/>
              </a:rPr>
              <a:t>http://orthoinfo.aaos.org</a:t>
            </a:r>
            <a:r>
              <a:rPr lang="en-US" sz="2000" dirty="0" smtClean="0"/>
              <a:t>.</a:t>
            </a:r>
            <a:endParaRPr lang="en-US"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73</a:t>
            </a:fld>
            <a:endParaRPr lang="el-GR" dirty="0"/>
          </a:p>
        </p:txBody>
      </p:sp>
    </p:spTree>
    <p:extLst>
      <p:ext uri="{BB962C8B-B14F-4D97-AF65-F5344CB8AC3E}">
        <p14:creationId xmlns:p14="http://schemas.microsoft.com/office/powerpoint/2010/main" val="129262152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74</a:t>
            </a:fld>
            <a:endParaRPr lang="el-GR" dirty="0"/>
          </a:p>
        </p:txBody>
      </p:sp>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2060848"/>
            <a:ext cx="8424936" cy="1872208"/>
          </a:xfrm>
          <a:ln w="19050">
            <a:solidFill>
              <a:srgbClr val="A50021"/>
            </a:solidFill>
          </a:ln>
        </p:spPr>
        <p:txBody>
          <a:bodyPr/>
          <a:lstStyle/>
          <a:p>
            <a:pPr>
              <a:defRPr/>
            </a:pPr>
            <a:r>
              <a:rPr lang="el-GR" sz="4400" b="1" dirty="0" smtClean="0">
                <a:solidFill>
                  <a:schemeClr val="accent4">
                    <a:lumMod val="10000"/>
                  </a:schemeClr>
                </a:solidFill>
                <a:effectLst>
                  <a:outerShdw blurRad="38100" dist="38100" dir="2700000" algn="tl">
                    <a:srgbClr val="000000">
                      <a:alpha val="43137"/>
                    </a:srgbClr>
                  </a:outerShdw>
                </a:effectLst>
              </a:rPr>
              <a:t>Αρθροπλαστική του Ισχίου</a:t>
            </a:r>
            <a:r>
              <a:rPr lang="el-GR" sz="4400" b="1" dirty="0" smtClean="0">
                <a:effectLst>
                  <a:outerShdw blurRad="38100" dist="38100" dir="2700000" algn="tl">
                    <a:srgbClr val="000000">
                      <a:alpha val="43137"/>
                    </a:srgbClr>
                  </a:outerShdw>
                </a:effectLst>
              </a:rPr>
              <a:t/>
            </a:r>
            <a:br>
              <a:rPr lang="el-GR" sz="4400" b="1" dirty="0" smtClean="0">
                <a:effectLst>
                  <a:outerShdw blurRad="38100" dist="38100" dir="2700000" algn="tl">
                    <a:srgbClr val="000000">
                      <a:alpha val="43137"/>
                    </a:srgbClr>
                  </a:outerShdw>
                </a:effectLst>
              </a:rPr>
            </a:br>
            <a:r>
              <a:rPr lang="el-GR" sz="4000" b="1" dirty="0" smtClean="0">
                <a:effectLst>
                  <a:outerShdw blurRad="38100" dist="38100" dir="2700000" algn="tl">
                    <a:srgbClr val="000000">
                      <a:alpha val="43137"/>
                    </a:srgbClr>
                  </a:outerShdw>
                </a:effectLst>
              </a:rPr>
              <a:t>Στοιχεία Χειρουργικής Αντιμετώπισης</a:t>
            </a:r>
            <a:endParaRPr lang="el-GR" sz="4000" b="1" dirty="0">
              <a:effectLst>
                <a:outerShdw blurRad="38100" dist="38100" dir="2700000" algn="tl">
                  <a:srgbClr val="000000">
                    <a:alpha val="43137"/>
                  </a:srgbClr>
                </a:outerShdw>
              </a:effectLst>
            </a:endParaRPr>
          </a:p>
        </p:txBody>
      </p:sp>
      <p:sp>
        <p:nvSpPr>
          <p:cNvPr id="3" name="2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7</a:t>
            </a:fld>
            <a:endParaRPr lang="el-GR" dirty="0"/>
          </a:p>
        </p:txBody>
      </p:sp>
    </p:spTree>
    <p:extLst>
      <p:ext uri="{BB962C8B-B14F-4D97-AF65-F5344CB8AC3E}">
        <p14:creationId xmlns:p14="http://schemas.microsoft.com/office/powerpoint/2010/main" val="20801444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effectLst>
                  <a:outerShdw blurRad="38100" dist="38100" dir="2700000" algn="tl">
                    <a:srgbClr val="000000">
                      <a:alpha val="43137"/>
                    </a:srgbClr>
                  </a:outerShdw>
                </a:effectLst>
              </a:rPr>
              <a:t>Αρθροπλαστική του Ισχίου - Τύποι</a:t>
            </a:r>
            <a:r>
              <a:rPr lang="el-GR" altLang="el-GR" baseline="-16000" dirty="0" smtClean="0">
                <a:effectLst>
                  <a:outerShdw blurRad="38100" dist="38100" dir="2700000" algn="tl">
                    <a:srgbClr val="000000">
                      <a:alpha val="43137"/>
                    </a:srgbClr>
                  </a:outerShdw>
                </a:effectLst>
              </a:rPr>
              <a:t> [1/2] </a:t>
            </a:r>
            <a:endParaRPr lang="el-GR" dirty="0">
              <a:effectLst>
                <a:outerShdw blurRad="38100" dist="38100" dir="2700000" algn="tl">
                  <a:srgbClr val="000000">
                    <a:alpha val="43137"/>
                  </a:srgbClr>
                </a:outerShdw>
              </a:effectLst>
            </a:endParaRPr>
          </a:p>
        </p:txBody>
      </p:sp>
      <p:sp>
        <p:nvSpPr>
          <p:cNvPr id="4" name="3 - Θέση αριθμού διαφάνειας"/>
          <p:cNvSpPr>
            <a:spLocks noGrp="1"/>
          </p:cNvSpPr>
          <p:nvPr>
            <p:ph type="sldNum" sz="quarter" idx="12"/>
          </p:nvPr>
        </p:nvSpPr>
        <p:spPr>
          <a:xfrm>
            <a:off x="8748464" y="6245225"/>
            <a:ext cx="288032" cy="476250"/>
          </a:xfrm>
        </p:spPr>
        <p:txBody>
          <a:bodyPr/>
          <a:lstStyle/>
          <a:p>
            <a:pPr>
              <a:defRPr/>
            </a:pPr>
            <a:fld id="{8198C6A6-8556-485F-81D9-A8F098D09877}" type="slidenum">
              <a:rPr lang="el-GR" smtClean="0"/>
              <a:pPr>
                <a:defRPr/>
              </a:pPr>
              <a:t>8</a:t>
            </a:fld>
            <a:endParaRPr lang="el-GR" dirty="0"/>
          </a:p>
        </p:txBody>
      </p:sp>
      <p:sp>
        <p:nvSpPr>
          <p:cNvPr id="5" name="5 - Θέση περιεχομένου"/>
          <p:cNvSpPr>
            <a:spLocks noGrp="1"/>
          </p:cNvSpPr>
          <p:nvPr>
            <p:ph idx="1"/>
          </p:nvPr>
        </p:nvSpPr>
        <p:spPr>
          <a:xfrm>
            <a:off x="35496" y="1340768"/>
            <a:ext cx="6912768" cy="1656184"/>
          </a:xfrm>
        </p:spPr>
        <p:txBody>
          <a:bodyPr/>
          <a:lstStyle/>
          <a:p>
            <a:r>
              <a:rPr lang="el-GR" dirty="0" smtClean="0"/>
              <a:t>Η αρθροπλαστική του ισχίου μπορεί να πραγματοποιηθεί ως ημι-αρθροπλαστική, ως ολική  αρθροπλαστική ή ως ολική αρθροπλαστική επιφανείας (</a:t>
            </a:r>
            <a:r>
              <a:rPr lang="en-US" dirty="0" smtClean="0"/>
              <a:t>total hip resurfacing arthroplasty</a:t>
            </a:r>
            <a:r>
              <a:rPr lang="el-GR" dirty="0" smtClean="0"/>
              <a:t>).</a:t>
            </a:r>
          </a:p>
        </p:txBody>
      </p:sp>
      <p:pic>
        <p:nvPicPr>
          <p:cNvPr id="6" name="Picture 1"/>
          <p:cNvPicPr>
            <a:picLocks noChangeAspect="1" noChangeArrowheads="1"/>
          </p:cNvPicPr>
          <p:nvPr/>
        </p:nvPicPr>
        <p:blipFill>
          <a:blip r:embed="rId3" cstate="print"/>
          <a:srcRect/>
          <a:stretch>
            <a:fillRect/>
          </a:stretch>
        </p:blipFill>
        <p:spPr bwMode="auto">
          <a:xfrm>
            <a:off x="7169152" y="1437380"/>
            <a:ext cx="1795336" cy="2999732"/>
          </a:xfrm>
          <a:prstGeom prst="rect">
            <a:avLst/>
          </a:prstGeom>
          <a:ln w="38100" cap="sq" cmpd="thickThin">
            <a:solidFill>
              <a:srgbClr val="000000"/>
            </a:solidFill>
            <a:prstDash val="solid"/>
            <a:miter lim="800000"/>
          </a:ln>
          <a:effectLst>
            <a:innerShdw blurRad="76200">
              <a:srgbClr val="000000"/>
            </a:innerShdw>
          </a:effectLst>
        </p:spPr>
      </p:pic>
      <p:sp>
        <p:nvSpPr>
          <p:cNvPr id="7" name="Ορθογώνιο 8"/>
          <p:cNvSpPr/>
          <p:nvPr/>
        </p:nvSpPr>
        <p:spPr>
          <a:xfrm>
            <a:off x="7164288" y="4536618"/>
            <a:ext cx="1800200" cy="276999"/>
          </a:xfrm>
          <a:prstGeom prst="rect">
            <a:avLst/>
          </a:prstGeom>
        </p:spPr>
        <p:txBody>
          <a:bodyPr wrap="square">
            <a:spAutoFit/>
          </a:bodyPr>
          <a:lstStyle/>
          <a:p>
            <a:pPr algn="ctr"/>
            <a:r>
              <a:rPr lang="el-GR" sz="1200" i="1" dirty="0" smtClean="0">
                <a:solidFill>
                  <a:srgbClr val="808080"/>
                </a:solidFill>
                <a:latin typeface="Calibri" panose="020F0502020204030204" pitchFamily="34" charset="0"/>
                <a:sym typeface="Wingdings"/>
              </a:rPr>
              <a:t>  </a:t>
            </a:r>
            <a:r>
              <a:rPr lang="el-GR" sz="1200" dirty="0" smtClean="0">
                <a:solidFill>
                  <a:srgbClr val="808080"/>
                </a:solidFill>
                <a:latin typeface="Calibri" panose="020F0502020204030204" pitchFamily="34" charset="0"/>
                <a:sym typeface="Wingdings"/>
              </a:rPr>
              <a:t>Π</a:t>
            </a:r>
            <a:r>
              <a:rPr lang="el-GR" sz="1200" dirty="0" smtClean="0">
                <a:solidFill>
                  <a:srgbClr val="808080"/>
                </a:solidFill>
                <a:latin typeface="Calibri" panose="020F0502020204030204" pitchFamily="34" charset="0"/>
              </a:rPr>
              <a:t>ροσωπικ</a:t>
            </a:r>
            <a:r>
              <a:rPr lang="el-GR" sz="1200" dirty="0">
                <a:solidFill>
                  <a:srgbClr val="808080"/>
                </a:solidFill>
                <a:latin typeface="Calibri" panose="020F0502020204030204" pitchFamily="34" charset="0"/>
              </a:rPr>
              <a:t>ό</a:t>
            </a:r>
            <a:r>
              <a:rPr lang="el-GR" sz="1200" dirty="0" smtClean="0">
                <a:solidFill>
                  <a:srgbClr val="808080"/>
                </a:solidFill>
                <a:latin typeface="Calibri" panose="020F0502020204030204" pitchFamily="34" charset="0"/>
              </a:rPr>
              <a:t> αρχείο </a:t>
            </a:r>
            <a:endParaRPr lang="el-GR" sz="1200" dirty="0">
              <a:solidFill>
                <a:srgbClr val="808080"/>
              </a:solidFill>
              <a:latin typeface="Calibri" panose="020F0502020204030204" pitchFamily="34" charset="0"/>
            </a:endParaRPr>
          </a:p>
        </p:txBody>
      </p:sp>
      <p:pic>
        <p:nvPicPr>
          <p:cNvPr id="8" name="Picture 2"/>
          <p:cNvPicPr>
            <a:picLocks noChangeAspect="1" noChangeArrowheads="1"/>
          </p:cNvPicPr>
          <p:nvPr/>
        </p:nvPicPr>
        <p:blipFill>
          <a:blip r:embed="rId4" cstate="print"/>
          <a:srcRect l="52557"/>
          <a:stretch>
            <a:fillRect/>
          </a:stretch>
        </p:blipFill>
        <p:spPr bwMode="auto">
          <a:xfrm>
            <a:off x="5148064" y="3037211"/>
            <a:ext cx="1826838" cy="2970479"/>
          </a:xfrm>
          <a:prstGeom prst="rect">
            <a:avLst/>
          </a:prstGeom>
          <a:ln w="38100" cap="sq" cmpd="thickThin">
            <a:solidFill>
              <a:srgbClr val="000000"/>
            </a:solidFill>
            <a:prstDash val="solid"/>
            <a:miter lim="800000"/>
          </a:ln>
          <a:effectLst>
            <a:innerShdw blurRad="76200">
              <a:srgbClr val="000000"/>
            </a:innerShdw>
          </a:effectLst>
        </p:spPr>
      </p:pic>
      <p:sp>
        <p:nvSpPr>
          <p:cNvPr id="9" name="8 - TextBox"/>
          <p:cNvSpPr txBox="1"/>
          <p:nvPr/>
        </p:nvSpPr>
        <p:spPr>
          <a:xfrm>
            <a:off x="8604448" y="3975447"/>
            <a:ext cx="360040" cy="461665"/>
          </a:xfrm>
          <a:prstGeom prst="rect">
            <a:avLst/>
          </a:prstGeom>
          <a:noFill/>
        </p:spPr>
        <p:txBody>
          <a:bodyPr wrap="square" rtlCol="0">
            <a:spAutoFit/>
          </a:bodyPr>
          <a:lstStyle/>
          <a:p>
            <a:r>
              <a:rPr lang="el-GR" sz="2400" b="1" dirty="0" smtClean="0">
                <a:solidFill>
                  <a:srgbClr val="FFFFFF"/>
                </a:solidFill>
                <a:latin typeface="Calibri" pitchFamily="34" charset="0"/>
              </a:rPr>
              <a:t>α</a:t>
            </a:r>
            <a:endParaRPr lang="el-GR" sz="2400" b="1" dirty="0">
              <a:solidFill>
                <a:srgbClr val="FFFFFF"/>
              </a:solidFill>
              <a:latin typeface="Calibri" pitchFamily="34" charset="0"/>
            </a:endParaRPr>
          </a:p>
        </p:txBody>
      </p:sp>
      <p:sp>
        <p:nvSpPr>
          <p:cNvPr id="10" name="9 - TextBox"/>
          <p:cNvSpPr txBox="1"/>
          <p:nvPr/>
        </p:nvSpPr>
        <p:spPr>
          <a:xfrm>
            <a:off x="6660232" y="5614535"/>
            <a:ext cx="360040" cy="461665"/>
          </a:xfrm>
          <a:prstGeom prst="rect">
            <a:avLst/>
          </a:prstGeom>
          <a:noFill/>
        </p:spPr>
        <p:txBody>
          <a:bodyPr wrap="square" rtlCol="0">
            <a:spAutoFit/>
          </a:bodyPr>
          <a:lstStyle/>
          <a:p>
            <a:r>
              <a:rPr lang="el-GR" sz="2400" b="1" dirty="0" smtClean="0">
                <a:solidFill>
                  <a:srgbClr val="FFFFFF"/>
                </a:solidFill>
                <a:latin typeface="Calibri" pitchFamily="34" charset="0"/>
              </a:rPr>
              <a:t>β</a:t>
            </a:r>
            <a:endParaRPr lang="el-GR" sz="2400" b="1" dirty="0">
              <a:solidFill>
                <a:srgbClr val="FFFFFF"/>
              </a:solidFill>
              <a:latin typeface="Calibri" pitchFamily="34" charset="0"/>
            </a:endParaRPr>
          </a:p>
        </p:txBody>
      </p:sp>
      <p:sp>
        <p:nvSpPr>
          <p:cNvPr id="11" name="10 - Ορθογώνιο"/>
          <p:cNvSpPr/>
          <p:nvPr/>
        </p:nvSpPr>
        <p:spPr>
          <a:xfrm>
            <a:off x="107504" y="3068960"/>
            <a:ext cx="5040560" cy="2783198"/>
          </a:xfrm>
          <a:prstGeom prst="rect">
            <a:avLst/>
          </a:prstGeom>
        </p:spPr>
        <p:txBody>
          <a:bodyPr wrap="square">
            <a:spAutoFit/>
          </a:bodyPr>
          <a:lstStyle/>
          <a:p>
            <a:pPr marL="266700" indent="-266700">
              <a:lnSpc>
                <a:spcPct val="110000"/>
              </a:lnSpc>
              <a:spcBef>
                <a:spcPts val="800"/>
              </a:spcBef>
              <a:buClr>
                <a:srgbClr val="A50021"/>
              </a:buClr>
              <a:buFont typeface="Wingdings" pitchFamily="2" charset="2"/>
              <a:buChar char="§"/>
              <a:tabLst>
                <a:tab pos="266700" algn="l"/>
              </a:tabLst>
            </a:pPr>
            <a:r>
              <a:rPr lang="el-GR" sz="2200" dirty="0" smtClean="0">
                <a:solidFill>
                  <a:srgbClr val="000000"/>
                </a:solidFill>
                <a:latin typeface="Calibri" pitchFamily="34" charset="0"/>
              </a:rPr>
              <a:t>Στην ημιαρθροπλαστική του ισχίου αντικαθίσταται η κεφαλή και ο αυχένας του μηριαίου οστού (α),</a:t>
            </a:r>
          </a:p>
          <a:p>
            <a:pPr marL="266700" indent="-266700">
              <a:lnSpc>
                <a:spcPct val="110000"/>
              </a:lnSpc>
              <a:spcBef>
                <a:spcPts val="800"/>
              </a:spcBef>
              <a:buClr>
                <a:srgbClr val="A50021"/>
              </a:buClr>
              <a:buFont typeface="Wingdings" pitchFamily="2" charset="2"/>
              <a:buChar char="§"/>
              <a:tabLst>
                <a:tab pos="268288" algn="l"/>
              </a:tabLst>
            </a:pPr>
            <a:r>
              <a:rPr lang="el-GR" sz="2200" dirty="0" smtClean="0">
                <a:solidFill>
                  <a:srgbClr val="000000"/>
                </a:solidFill>
                <a:latin typeface="Calibri" pitchFamily="34" charset="0"/>
              </a:rPr>
              <a:t>Στην ολική αρθροπλαστική του ισχίου αντικαθίσταται η αρθρική επιφάνεια της κοτύλης, η κεφαλή και ο αυχένας του μηριαίου οστού (β),</a:t>
            </a:r>
          </a:p>
        </p:txBody>
      </p:sp>
      <p:sp>
        <p:nvSpPr>
          <p:cNvPr id="12" name="Ορθογώνιο 11"/>
          <p:cNvSpPr/>
          <p:nvPr/>
        </p:nvSpPr>
        <p:spPr>
          <a:xfrm>
            <a:off x="4477307" y="6093295"/>
            <a:ext cx="3168352" cy="646331"/>
          </a:xfrm>
          <a:prstGeom prst="rect">
            <a:avLst/>
          </a:prstGeom>
        </p:spPr>
        <p:txBody>
          <a:bodyPr wrap="square">
            <a:spAutoFit/>
          </a:bodyPr>
          <a:lstStyle/>
          <a:p>
            <a:r>
              <a:rPr lang="en-US" sz="1200" dirty="0" smtClean="0">
                <a:solidFill>
                  <a:schemeClr val="accent4">
                    <a:lumMod val="50000"/>
                  </a:schemeClr>
                </a:solidFill>
                <a:latin typeface="Calibri" panose="020F0502020204030204" pitchFamily="34" charset="0"/>
              </a:rPr>
              <a:t>Reproduced </a:t>
            </a:r>
            <a:r>
              <a:rPr lang="en-US" sz="1200" dirty="0">
                <a:solidFill>
                  <a:schemeClr val="accent4">
                    <a:lumMod val="50000"/>
                  </a:schemeClr>
                </a:solidFill>
                <a:latin typeface="Calibri" panose="020F0502020204030204" pitchFamily="34" charset="0"/>
              </a:rPr>
              <a:t>with permission from </a:t>
            </a:r>
            <a:r>
              <a:rPr lang="en-US" sz="1200" i="1" dirty="0">
                <a:solidFill>
                  <a:schemeClr val="accent4">
                    <a:lumMod val="50000"/>
                  </a:schemeClr>
                </a:solidFill>
                <a:latin typeface="Calibri" panose="020F0502020204030204" pitchFamily="34" charset="0"/>
              </a:rPr>
              <a:t>OrthoInfo. </a:t>
            </a:r>
            <a:r>
              <a:rPr lang="en-US" sz="1200" dirty="0">
                <a:solidFill>
                  <a:schemeClr val="accent4">
                    <a:lumMod val="50000"/>
                  </a:schemeClr>
                </a:solidFill>
                <a:latin typeface="Calibri" panose="020F0502020204030204" pitchFamily="34" charset="0"/>
              </a:rPr>
              <a:t>© American Academy of Orthopaedic Surgeons. Rosemont, IL. http://orthoinfo.aaos.org. </a:t>
            </a:r>
            <a:endParaRPr lang="el-GR" sz="1200" dirty="0">
              <a:solidFill>
                <a:schemeClr val="accent4">
                  <a:lumMod val="50000"/>
                </a:schemeClr>
              </a:solidFill>
              <a:latin typeface="Calibri" panose="020F0502020204030204" pitchFamily="34" charset="0"/>
            </a:endParaRPr>
          </a:p>
        </p:txBody>
      </p:sp>
    </p:spTree>
    <p:extLst>
      <p:ext uri="{BB962C8B-B14F-4D97-AF65-F5344CB8AC3E}">
        <p14:creationId xmlns:p14="http://schemas.microsoft.com/office/powerpoint/2010/main" val="200083742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OC_template_new">
  <a:themeElements>
    <a:clrScheme name="Προσαρμοσμένο 19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new 2">
  <a:themeElements>
    <a:clrScheme name="Προσαρμοσμένο 216">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D6D6D"/>
      </a:hlink>
      <a:folHlink>
        <a:srgbClr val="FFCC99"/>
      </a:folHlink>
    </a:clrScheme>
    <a:fontScheme name="1_Ωκεανός">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Ωκεανός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Ωκεανός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1_Ωκεανός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1_Ωκεανός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1_Ωκεανός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1_Ωκεανός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1_Ωκεανός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1_Ωκεανός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OC_template_new</Template>
  <TotalTime>607</TotalTime>
  <Words>5765</Words>
  <Application>Microsoft Office PowerPoint</Application>
  <PresentationFormat>Προβολή στην οθόνη (4:3)</PresentationFormat>
  <Paragraphs>538</Paragraphs>
  <Slides>75</Slides>
  <Notes>48</Notes>
  <HiddenSlides>0</HiddenSlides>
  <MMClips>0</MMClips>
  <ScaleCrop>false</ScaleCrop>
  <HeadingPairs>
    <vt:vector size="4" baseType="variant">
      <vt:variant>
        <vt:lpstr>Θέμα</vt:lpstr>
      </vt:variant>
      <vt:variant>
        <vt:i4>4</vt:i4>
      </vt:variant>
      <vt:variant>
        <vt:lpstr>Τίτλοι διαφανειών</vt:lpstr>
      </vt:variant>
      <vt:variant>
        <vt:i4>75</vt:i4>
      </vt:variant>
    </vt:vector>
  </HeadingPairs>
  <TitlesOfParts>
    <vt:vector size="79" baseType="lpstr">
      <vt:lpstr>OC_template_new</vt:lpstr>
      <vt:lpstr>OC_template_new 2</vt:lpstr>
      <vt:lpstr>OC_template_updated</vt:lpstr>
      <vt:lpstr>1_OC_template_updated</vt:lpstr>
      <vt:lpstr>Κλινική Άσκηση στη Φυσικοθεραπεία Μυοσκελετικών Κακώσεων και Παθήσεων</vt:lpstr>
      <vt:lpstr>Αρθροπλαστική του Ισχίου Ενδείξεις - Αντενδείξεις </vt:lpstr>
      <vt:lpstr>Αρθροπλαστική του Ισχίου </vt:lpstr>
      <vt:lpstr>Αρθροπλαστική Ισχίου  Ενδείξεις [1/3] </vt:lpstr>
      <vt:lpstr>Αρθροπλαστική Ισχίου  Ενδείξεις [2/3] </vt:lpstr>
      <vt:lpstr>Αρθροπλαστική Ισχίου  Ενδείξεις [3/3] </vt:lpstr>
      <vt:lpstr>Αρθροπλαστική Ισχίου  Αντενδείξεις </vt:lpstr>
      <vt:lpstr>Αρθροπλαστική του Ισχίου Στοιχεία Χειρουργικής Αντιμετώπισης</vt:lpstr>
      <vt:lpstr>Αρθροπλαστική του Ισχίου - Τύποι [1/2] </vt:lpstr>
      <vt:lpstr>Αρθροπλαστική του Ισχίου - Τύποι [2/2] </vt:lpstr>
      <vt:lpstr>Κοτυλιαίες Προθέσεις - Τύποι [1/2] </vt:lpstr>
      <vt:lpstr>Κοτυλιαίες Προθέσεις - Τύποι [2/2] </vt:lpstr>
      <vt:lpstr>  Μηριαίες Προθέσεις - Τύποι [1/3] </vt:lpstr>
      <vt:lpstr>Μηριαίες Προθέσεις - Τύποι [2/3] </vt:lpstr>
      <vt:lpstr>Μηριαίες Προθέσεις - Τύποι [3/3] </vt:lpstr>
      <vt:lpstr>Μηριαία Πρόθεση Μέθοδοι Σταθεροποίησης </vt:lpstr>
      <vt:lpstr>Παρουσίαση του PowerPoint</vt:lpstr>
      <vt:lpstr>Παρουσίαση του PowerPoint</vt:lpstr>
      <vt:lpstr>Παρουσίαση του PowerPoint</vt:lpstr>
      <vt:lpstr>Παρουσίαση του PowerPoint</vt:lpstr>
      <vt:lpstr>Η Επίδραση του Μεγέθους των Προθετικών Τμημάτων  στην Κινητικότητα της Άρθρωσης [1/2] </vt:lpstr>
      <vt:lpstr>Η Επίδραση του Μεγέθους των Προθετικών Τμημάτων  στην Κινητικότητα της Άρθρωσης [2/2] </vt:lpstr>
      <vt:lpstr>Αλληλεπίδραση Φορτίων –  Συμπεριφορά Υλικών (Bearings) [1/2]</vt:lpstr>
      <vt:lpstr>Αλληλεπίδραση Φορτίων –  Συμπεριφορά Υλικών (Bearings) [2/2]</vt:lpstr>
      <vt:lpstr>Αρθροπλαστική του Ισχίου Στοιχεία Εμβιομηχανικής</vt:lpstr>
      <vt:lpstr>Άξονες του Μηριαίου Οστού</vt:lpstr>
      <vt:lpstr>Γωνία Έγκλισης του Ισχίου</vt:lpstr>
      <vt:lpstr>Γωνία Έγκλισης του Ισχίου Τύποι Μηριαίου</vt:lpstr>
      <vt:lpstr>Γωνία Κλίσης – Συστροφής  του Μηριαίου Οστού [1/2]</vt:lpstr>
      <vt:lpstr>Γωνία Κλίσης – Συστροφής  του Μηριαίου Οστού [2/2]</vt:lpstr>
      <vt:lpstr>Ολική Αρθροπλαστική του Ισχίου Στοιχεία Εμβιομηχανικής</vt:lpstr>
      <vt:lpstr>Κοτυλιαία Πρόθεση Κέντρο Στροφής (Center of rotation) [1/2]</vt:lpstr>
      <vt:lpstr>Κοτυλιαία Πρόθεση Κέντρο Στροφής  (Center of rotation) [2/2]</vt:lpstr>
      <vt:lpstr> Κοτυλιαία Πρόθεση   Πρόσθια Κλίση (anteversion) </vt:lpstr>
      <vt:lpstr>Κοτυλιαία Πρόθεση Γωνία Θ (Theta angle) [1/2]</vt:lpstr>
      <vt:lpstr>Κοτυλιαία Πρόθεση Γωνία Θ (Theta angle) [2/2]</vt:lpstr>
      <vt:lpstr>Προσανατολισμός του Μηριαίου Στυλεού</vt:lpstr>
      <vt:lpstr>Μήκος του Αυχένα του Μηριαίου Στυλεού  Femoral offset [1/5] </vt:lpstr>
      <vt:lpstr>Μήκος του Αυχένα του Μηριαίου Στυλεού  Femoral offset [2/5]</vt:lpstr>
      <vt:lpstr>Μήκος του Αυχένα του Μηριαίου Στυλεού  Femoral offset [3/5]</vt:lpstr>
      <vt:lpstr>Μήκος του Αυχένα του Μηριαίου Στυλεού   Femoral offset [4/5]</vt:lpstr>
      <vt:lpstr>Μήκος του Αυχένα του Μηριαίου Στυλεού   Femoral offset [5/5]</vt:lpstr>
      <vt:lpstr>Δυνάμεις στην Άρθρωση του Ισχίου [1/2]</vt:lpstr>
      <vt:lpstr>Δυνάμεις στην Άρθρωση του Ισχίου [2/2]</vt:lpstr>
      <vt:lpstr>Φορτίσεις στην Άρθρωση του Ισχίου  Επίδραση Δυνάμεων στις Ενδοπροθέσεις [1/4] </vt:lpstr>
      <vt:lpstr>Φορτίσεις στην Άρθρωση του Ισχίου Επίδραση Δυνάμεων στις Ενδοπροθέσεις [2/4] </vt:lpstr>
      <vt:lpstr>Φορτίσεις στην Άρθρωση του Ισχίου Επίδραση Δυνάμεων στις Ενδοπροθέσεις [3/4] </vt:lpstr>
      <vt:lpstr>Φορτίσεις στην Άρθρωση του Ισχίου Επίδραση Δυνάμεων στις Ενδοπροθέσεις [4/4] </vt:lpstr>
      <vt:lpstr>Αρθροπλαστική του Ισχίου Χειρουργικές Τεχνικές</vt:lpstr>
      <vt:lpstr>Χειρουργική Διαδικασία</vt:lpstr>
      <vt:lpstr>Χειρουργική Διαδικασία Οστεοτομία Μείζονος Τροχαντήρα [1/3] </vt:lpstr>
      <vt:lpstr>Χειρουργική Διαδικασία Οστεοτομία Μείζονος Τροχαντήρα [2/3] </vt:lpstr>
      <vt:lpstr>Χειρουργική Διαδικασία Οστεοτομία Μείζονος Τροχαντήρα [3/3] </vt:lpstr>
      <vt:lpstr>Θετικό σημείο Τrendelenburg </vt:lpstr>
      <vt:lpstr>Κλασσικές Χειρουργικές Προσπελάσεις [1/6] </vt:lpstr>
      <vt:lpstr>Κλασσικές Χειρουργικές Προσπελάσεις [2/6] </vt:lpstr>
      <vt:lpstr>Κλασσικές Χειρουργικές Προσπελάσεις [3/6] </vt:lpstr>
      <vt:lpstr>Κλασσικές Χειρουργικές Προσπελάσεις [4/6] </vt:lpstr>
      <vt:lpstr>Κλασσικές Χειρουργικές Προσπελάσεις [5/6] </vt:lpstr>
      <vt:lpstr>Κλασσικές Χειρουργικές Προσπελάσεις [6/6] </vt:lpstr>
      <vt:lpstr>Προσπελάσεις Περιορισμένης Επεμβατικότητας (Minimally Invasive Surgery) [1/2] </vt:lpstr>
      <vt:lpstr>Προσπελάσεις Περιορισμένης Επεμβατικότητας (Minimally Invasive Surgery) [2/2] </vt:lpstr>
      <vt:lpstr>Αρθροπλαστική του Ισχίου  Επιπλοκές</vt:lpstr>
      <vt:lpstr>Αρθροπλαστική του Ισχίου  Επιπλοκές </vt:lpstr>
      <vt:lpstr>Αρθροπλαστική του Ισχίου Θρομβοεμβολή</vt:lpstr>
      <vt:lpstr>Απώτερη Επιπλοκή Αρθροπλαστικής Ισχίου Οστεόλυση [1/2] </vt:lpstr>
      <vt:lpstr>Απώτερη Επιπλοκή Αρθροπλαστικής Ισχίου Οστεόλυση [2/2] </vt:lpstr>
      <vt:lpstr>Τέλος Ενότητας</vt:lpstr>
      <vt:lpstr>Σημειώματα</vt:lpstr>
      <vt:lpstr>Αναφορά</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Κλινική Άσκηση στη Φυσικοθεραπεία Μυοσκελετικών Κακώσεων και Παθήσεων</dc:title>
  <dc:creator>opencourses@teiath.gr</dc:creator>
  <cp:lastModifiedBy>natasakar new</cp:lastModifiedBy>
  <cp:revision>44</cp:revision>
  <dcterms:created xsi:type="dcterms:W3CDTF">2014-12-30T10:34:32Z</dcterms:created>
  <dcterms:modified xsi:type="dcterms:W3CDTF">2015-03-27T13:16:11Z</dcterms:modified>
</cp:coreProperties>
</file>