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99" r:id="rId3"/>
    <p:sldId id="300" r:id="rId4"/>
    <p:sldId id="313" r:id="rId5"/>
    <p:sldId id="301" r:id="rId6"/>
    <p:sldId id="304" r:id="rId7"/>
    <p:sldId id="302" r:id="rId8"/>
    <p:sldId id="303" r:id="rId9"/>
    <p:sldId id="305" r:id="rId10"/>
    <p:sldId id="312" r:id="rId11"/>
    <p:sldId id="306" r:id="rId12"/>
    <p:sldId id="307" r:id="rId13"/>
    <p:sldId id="308" r:id="rId14"/>
    <p:sldId id="309" r:id="rId15"/>
    <p:sldId id="310" r:id="rId16"/>
    <p:sldId id="311" r:id="rId17"/>
    <p:sldId id="314" r:id="rId18"/>
    <p:sldId id="315" r:id="rId19"/>
    <p:sldId id="316" r:id="rId20"/>
    <p:sldId id="317" r:id="rId21"/>
    <p:sldId id="318" r:id="rId22"/>
    <p:sldId id="319" r:id="rId23"/>
    <p:sldId id="321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21/4/2015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21/4/2015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E514D1-52F4-45BB-8D2A-292784CE3233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3312715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5DDC07-8102-427E-87BE-A0387215E72E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287932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DB23DE-5148-4D36-B626-E58B28CAA35F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84396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67610-3161-4C82-A397-17E87EB1C5FC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2921686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03F238-219D-46D5-852D-17BE49825017}" type="slidenum">
              <a:rPr lang="el-GR" altLang="el-GR"/>
              <a:pPr/>
              <a:t>‹#›</a:t>
            </a:fld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421067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9" r:id="rId12"/>
    <p:sldLayoutId id="2147483700" r:id="rId13"/>
    <p:sldLayoutId id="2147483701" r:id="rId14"/>
    <p:sldLayoutId id="214748370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://commons.wikimedia.org/wiki/User:Anatomist90" TargetMode="External"/><Relationship Id="rId4" Type="http://schemas.openxmlformats.org/officeDocument/2006/relationships/hyperlink" Target="http://en.wikipedia.org/wiki/Lumbar_vertebrae#mediaviewer/File:Lumbar_vertebrae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hyperlink" Target="http://en.wikipedia.org/wiki/user:Vsion" TargetMode="External"/><Relationship Id="rId4" Type="http://schemas.openxmlformats.org/officeDocument/2006/relationships/hyperlink" Target="http://en.wikipedia.org/wiki/Neutral_spine#mediaviewer/File:Spinal_column_curvature.png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://creativecommons.org/licenses/by-sa/3.0/" TargetMode="External"/><Relationship Id="rId5" Type="http://schemas.openxmlformats.org/officeDocument/2006/relationships/hyperlink" Target="http://commons.wikimedia.org/wiki/User:Debivort" TargetMode="External"/><Relationship Id="rId4" Type="http://schemas.openxmlformats.org/officeDocument/2006/relationships/hyperlink" Target="http://en.wikipedia.org/wiki/Intervertebral_disc#mediaviewer/File:Cervical_vertebra_english.png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en.wikipedia.org/wiki/Transverse_ligament_of_atlas#mediaviewer/File:Gray306.png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://commons.wikimedia.org/wiki/User:Pngbot" TargetMode="External"/><Relationship Id="rId5" Type="http://schemas.openxmlformats.org/officeDocument/2006/relationships/hyperlink" Target="http://en.wikipedia.org/wiki/Atlanto-axial_joint#mediaviewer/File:Gray304.png" TargetMode="Externa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commons.wikimedia.org/wiki/File:720_Sacrum_and_Coccyx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hyperlink" Target="http://creativecommons.org/licenses/by-sa/3.0" TargetMode="External"/><Relationship Id="rId5" Type="http://schemas.openxmlformats.org/officeDocument/2006/relationships/hyperlink" Target="http://commons.wikimedia.org/wiki/User:Anatomist90" TargetMode="External"/><Relationship Id="rId4" Type="http://schemas.openxmlformats.org/officeDocument/2006/relationships/hyperlink" Target="http://en.wikipedia.org/wiki/Thoracic_vertebrae#mediaviewer/File:Thoracic_vertebrae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Ανατομική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l-GR" sz="3300" b="1" dirty="0" smtClean="0"/>
              <a:t>Ενότητα 2</a:t>
            </a:r>
            <a:r>
              <a:rPr lang="el-GR" sz="3300" dirty="0" smtClean="0"/>
              <a:t>:</a:t>
            </a:r>
            <a:r>
              <a:rPr lang="en-US" sz="3300" dirty="0" smtClean="0"/>
              <a:t> </a:t>
            </a:r>
            <a:r>
              <a:rPr lang="el-GR" sz="3300" dirty="0" smtClean="0"/>
              <a:t>Σπονδυλική στήλη</a:t>
            </a:r>
            <a:endParaRPr lang="en-US" sz="3300" dirty="0" smtClean="0"/>
          </a:p>
          <a:p>
            <a:endParaRPr lang="en-US" dirty="0" smtClean="0"/>
          </a:p>
          <a:p>
            <a:r>
              <a:rPr lang="el-GR" sz="2800" dirty="0"/>
              <a:t>Φραγκίσκη Αναγνωστοπούλου Ανθούλη</a:t>
            </a:r>
          </a:p>
          <a:p>
            <a:r>
              <a:rPr lang="el-GR" sz="2800" dirty="0" smtClean="0"/>
              <a:t>Τμήμα Ιατρικών Εργαστηρίων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239223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4" name="Pictur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5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Οσφυϊκοί </a:t>
            </a:r>
            <a:r>
              <a:rPr lang="el-GR" dirty="0" smtClean="0">
                <a:solidFill>
                  <a:prstClr val="black"/>
                </a:solidFill>
              </a:rPr>
              <a:t>σπόνδυλοι</a:t>
            </a:r>
            <a:endParaRPr lang="el-GR" altLang="el-GR" sz="2800" dirty="0">
              <a:solidFill>
                <a:srgbClr val="FF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042792" cy="50405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Έχουν </a:t>
            </a:r>
            <a:r>
              <a:rPr lang="el-GR" altLang="el-GR" sz="2400" dirty="0"/>
              <a:t>το μεγαλύτερο σώμα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Η </a:t>
            </a:r>
            <a:r>
              <a:rPr lang="el-GR" altLang="el-GR" sz="2400" dirty="0"/>
              <a:t>ακανθώδης απόφυση έχει σχήμα τετράπλευρου </a:t>
            </a:r>
            <a:r>
              <a:rPr lang="el-GR" altLang="el-GR" sz="2400" dirty="0" smtClean="0"/>
              <a:t>(περίπου </a:t>
            </a:r>
            <a:r>
              <a:rPr lang="el-GR" altLang="el-GR" sz="2400" dirty="0"/>
              <a:t>στο ίδιο οριζόντιο επίπεδο με το σώμα από τα πλάγια)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Έχουν </a:t>
            </a:r>
            <a:r>
              <a:rPr lang="el-GR" altLang="el-GR" sz="2400" dirty="0"/>
              <a:t>το θηλώδες φύμα σε κάθε πάνω αρθρική απόφυση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Έχουν </a:t>
            </a:r>
            <a:r>
              <a:rPr lang="el-GR" altLang="el-GR" sz="2400" dirty="0"/>
              <a:t>το επικουρικό φύμα σε κάθε εγκάρσια απόφυση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40" y="1700808"/>
            <a:ext cx="451250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262209" y="5085184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Lumbar vertebrae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Anatomist90"/>
              </a:rPr>
              <a:t>Anatomist90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1851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Αυχενικοί </a:t>
            </a:r>
            <a:r>
              <a:rPr lang="el-GR" dirty="0" smtClean="0"/>
              <a:t>σπόνδυλοι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22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Η </a:t>
            </a:r>
            <a:r>
              <a:rPr lang="el-GR" altLang="el-GR" dirty="0" smtClean="0"/>
              <a:t>σπονδυλική </a:t>
            </a:r>
            <a:r>
              <a:rPr lang="el-GR" altLang="el-GR" dirty="0"/>
              <a:t>σ</a:t>
            </a:r>
            <a:r>
              <a:rPr lang="el-GR" altLang="el-GR" dirty="0" smtClean="0"/>
              <a:t>τήλη</a:t>
            </a:r>
            <a:endParaRPr lang="el-GR" altLang="el-GR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4186808" cy="5040560"/>
          </a:xfrm>
        </p:spPr>
        <p:txBody>
          <a:bodyPr>
            <a:normAutofit/>
          </a:bodyPr>
          <a:lstStyle/>
          <a:p>
            <a:r>
              <a:rPr lang="el-GR" altLang="el-GR" sz="2400" dirty="0"/>
              <a:t>Αποτελείται από </a:t>
            </a:r>
            <a:r>
              <a:rPr lang="el-GR" altLang="el-GR" sz="2400" dirty="0" smtClean="0"/>
              <a:t>32-33 σπονδύλους</a:t>
            </a:r>
            <a:r>
              <a:rPr lang="el-GR" altLang="el-GR" sz="2400" dirty="0"/>
              <a:t>. </a:t>
            </a:r>
            <a:endParaRPr lang="el-GR" altLang="el-GR" sz="2400" dirty="0" smtClean="0"/>
          </a:p>
          <a:p>
            <a:pPr marL="354013" indent="0">
              <a:buNone/>
            </a:pPr>
            <a:r>
              <a:rPr lang="el-GR" altLang="el-GR" sz="2400" dirty="0" smtClean="0"/>
              <a:t>Από αυτούς οι </a:t>
            </a:r>
            <a:r>
              <a:rPr lang="el-GR" altLang="el-GR" sz="2400" dirty="0"/>
              <a:t>24  είναι γνήσιοι (</a:t>
            </a:r>
            <a:r>
              <a:rPr lang="el-GR" altLang="el-GR" sz="2400" dirty="0" smtClean="0"/>
              <a:t>μη συνοστεωμένοι</a:t>
            </a:r>
            <a:r>
              <a:rPr lang="el-GR" altLang="el-GR" sz="2400" dirty="0"/>
              <a:t>) και </a:t>
            </a:r>
            <a:r>
              <a:rPr lang="el-GR" altLang="el-GR" sz="2400" dirty="0" smtClean="0"/>
              <a:t>8-9 νόθοι </a:t>
            </a:r>
            <a:r>
              <a:rPr lang="el-GR" altLang="el-GR" sz="2400" dirty="0"/>
              <a:t>(συνοστεωμένοι) </a:t>
            </a:r>
            <a:r>
              <a:rPr lang="el-GR" altLang="el-GR" sz="2400" dirty="0" smtClean="0"/>
              <a:t>και </a:t>
            </a:r>
            <a:r>
              <a:rPr lang="el-GR" altLang="el-GR" sz="2400" dirty="0"/>
              <a:t>σχηματίζουν το </a:t>
            </a:r>
            <a:r>
              <a:rPr lang="el-GR" altLang="el-GR" sz="2400" dirty="0" smtClean="0"/>
              <a:t>ιερό οστό </a:t>
            </a:r>
            <a:r>
              <a:rPr lang="el-GR" altLang="el-GR" sz="2400" dirty="0"/>
              <a:t>και τον κόκκυγα.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3448"/>
            <a:ext cx="2976467" cy="462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06126" y="5931854"/>
            <a:ext cx="2748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Spinal column curvature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 tooltip="en:user:Vsion"/>
              </a:rPr>
              <a:t>vsion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9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Κοινά </a:t>
            </a:r>
            <a:r>
              <a:rPr lang="el-GR" altLang="el-GR" sz="3600" dirty="0" smtClean="0"/>
              <a:t>γνωρίσματα </a:t>
            </a:r>
            <a:r>
              <a:rPr lang="el-GR" altLang="el-GR" sz="3600" dirty="0" smtClean="0"/>
              <a:t>των </a:t>
            </a:r>
            <a:r>
              <a:rPr lang="el-GR" altLang="el-GR" sz="3600" dirty="0" smtClean="0"/>
              <a:t>γνησίων </a:t>
            </a:r>
            <a:r>
              <a:rPr lang="el-GR" altLang="el-GR" sz="3600" dirty="0"/>
              <a:t>σ</a:t>
            </a:r>
            <a:r>
              <a:rPr lang="el-GR" altLang="el-GR" sz="3600" dirty="0" smtClean="0"/>
              <a:t>πονδύλων </a:t>
            </a:r>
            <a:endParaRPr lang="el-GR" altLang="el-GR" sz="36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l-GR" altLang="el-GR" sz="2400" dirty="0"/>
              <a:t>Όλοι έχουν σπονδυλικό σώμα (πρόσθια επιφάνεια) εκτός από τον Α1 (άτλαντα)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Όλοι έχουν σπονδυλικό τόξο (οπίσθια επιφάνεια) </a:t>
            </a:r>
          </a:p>
          <a:p>
            <a:pPr>
              <a:spcBef>
                <a:spcPts val="600"/>
              </a:spcBef>
            </a:pPr>
            <a:r>
              <a:rPr lang="el-GR" altLang="el-GR" sz="2400" dirty="0"/>
              <a:t>Όλων των σπονδύλων το τόξο έχει 7 </a:t>
            </a:r>
            <a:r>
              <a:rPr lang="el-GR" altLang="el-GR" sz="2400" dirty="0" smtClean="0"/>
              <a:t>αποφύσεις</a:t>
            </a:r>
            <a:r>
              <a:rPr lang="en-US" altLang="el-GR" sz="2400" dirty="0" smtClean="0"/>
              <a:t>: </a:t>
            </a:r>
            <a:r>
              <a:rPr lang="en-US" altLang="el-GR" sz="2400" dirty="0"/>
              <a:t>3 </a:t>
            </a:r>
            <a:r>
              <a:rPr lang="el-GR" altLang="el-GR" sz="2400" dirty="0"/>
              <a:t>μυϊκές (2 εγκάρσιες και 1 ακανθώδης για τις προσφύσεις μυών) και 4 αρθρικές (πάνω και κάτω αρθρική απόφυση για τις σπονδυλικές διαρθρώσεις</a:t>
            </a:r>
            <a:r>
              <a:rPr lang="el-GR" altLang="el-GR" sz="2400" dirty="0" smtClean="0"/>
              <a:t>)</a:t>
            </a:r>
            <a:endParaRPr lang="en-US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dirty="0"/>
              <a:t>Όλοι οι σπόνδυλοι έχουν σπονδυλικό σώμα για τη δίοδο του Νωτιαίου </a:t>
            </a:r>
            <a:r>
              <a:rPr lang="el-GR" altLang="el-GR" sz="2400" dirty="0" smtClean="0"/>
              <a:t>μυελού</a:t>
            </a:r>
            <a:endParaRPr lang="el-GR" altLang="el-GR" sz="2400" dirty="0"/>
          </a:p>
          <a:p>
            <a:pPr>
              <a:spcBef>
                <a:spcPts val="600"/>
              </a:spcBef>
            </a:pPr>
            <a:r>
              <a:rPr lang="el-GR" altLang="el-GR" sz="2400" dirty="0"/>
              <a:t>Όλοι έχουν μεσοσπονδύλια τρήματα για τη δίοδο των Νωτιαίων </a:t>
            </a:r>
            <a:r>
              <a:rPr lang="el-GR" altLang="el-GR" sz="2400" dirty="0" smtClean="0"/>
              <a:t>νεύρων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26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704040" cy="39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Κοινά </a:t>
            </a:r>
            <a:r>
              <a:rPr lang="el-GR" altLang="el-GR" sz="4000" dirty="0" smtClean="0"/>
              <a:t>γνωρίσματα </a:t>
            </a:r>
            <a:r>
              <a:rPr lang="el-GR" altLang="el-GR" dirty="0"/>
              <a:t>α</a:t>
            </a:r>
            <a:r>
              <a:rPr lang="el-GR" altLang="el-GR" sz="4000" dirty="0" smtClean="0"/>
              <a:t>υχενικών </a:t>
            </a:r>
            <a:r>
              <a:rPr lang="el-GR" altLang="el-GR" dirty="0" smtClean="0"/>
              <a:t>σ</a:t>
            </a:r>
            <a:r>
              <a:rPr lang="el-GR" altLang="el-GR" sz="4000" dirty="0" smtClean="0"/>
              <a:t>πονδύλων </a:t>
            </a:r>
            <a:r>
              <a:rPr lang="el-GR" altLang="el-GR" sz="4000" dirty="0" smtClean="0"/>
              <a:t>(Α1-α7)</a:t>
            </a:r>
            <a:endParaRPr lang="el-GR" altLang="el-GR" sz="40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Το μικρότερο σώμα</a:t>
            </a:r>
          </a:p>
          <a:p>
            <a:r>
              <a:rPr lang="el-GR" altLang="el-GR" sz="2400" dirty="0"/>
              <a:t>Δισχιδής ακανθώδης </a:t>
            </a:r>
          </a:p>
          <a:p>
            <a:pPr marL="354013" indent="0">
              <a:buFont typeface="Wingdings" panose="05000000000000000000" pitchFamily="2" charset="2"/>
              <a:buNone/>
            </a:pPr>
            <a:r>
              <a:rPr lang="el-GR" altLang="el-GR" sz="2400" dirty="0" smtClean="0"/>
              <a:t>απόφυση</a:t>
            </a:r>
            <a:endParaRPr lang="el-GR" altLang="el-GR" sz="2400" dirty="0"/>
          </a:p>
          <a:p>
            <a:r>
              <a:rPr lang="el-GR" altLang="el-GR" sz="2400" dirty="0"/>
              <a:t>Εγκάρσια τρήματα για τη</a:t>
            </a:r>
          </a:p>
          <a:p>
            <a:pPr indent="11113">
              <a:buFont typeface="Wingdings" panose="05000000000000000000" pitchFamily="2" charset="2"/>
              <a:buNone/>
            </a:pPr>
            <a:r>
              <a:rPr lang="el-GR" altLang="el-GR" sz="2400" dirty="0" smtClean="0"/>
              <a:t>δίοδο </a:t>
            </a:r>
            <a:r>
              <a:rPr lang="el-GR" altLang="el-GR" sz="2400" dirty="0"/>
              <a:t>των σπονδυλικών</a:t>
            </a:r>
          </a:p>
          <a:p>
            <a:pPr indent="11113">
              <a:buFont typeface="Wingdings" panose="05000000000000000000" pitchFamily="2" charset="2"/>
              <a:buNone/>
            </a:pPr>
            <a:r>
              <a:rPr lang="el-GR" altLang="el-GR" sz="2400" dirty="0" smtClean="0"/>
              <a:t>αρτηριών</a:t>
            </a:r>
            <a:endParaRPr lang="el-GR" altLang="el-GR" sz="2400" dirty="0"/>
          </a:p>
          <a:p>
            <a:endParaRPr lang="el-GR" altLang="el-GR" sz="2400" dirty="0"/>
          </a:p>
        </p:txBody>
      </p:sp>
      <p:sp>
        <p:nvSpPr>
          <p:cNvPr id="6" name="Rectangle 5"/>
          <p:cNvSpPr/>
          <p:nvPr/>
        </p:nvSpPr>
        <p:spPr>
          <a:xfrm>
            <a:off x="4860032" y="6078158"/>
            <a:ext cx="3155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Cervical vertebra english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5"/>
              </a:rPr>
              <a:t> Debivort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79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z="4000" dirty="0" smtClean="0"/>
              <a:t>Ιδιαίτερα </a:t>
            </a:r>
            <a:r>
              <a:rPr lang="el-GR" altLang="el-GR" sz="4000" dirty="0" smtClean="0"/>
              <a:t>γνωρίσματα </a:t>
            </a:r>
            <a:r>
              <a:rPr lang="el-GR" altLang="el-GR" sz="4000" dirty="0" smtClean="0"/>
              <a:t>Α1, Α2 και Α7 </a:t>
            </a:r>
            <a:r>
              <a:rPr lang="el-GR" altLang="el-GR" sz="4000" dirty="0" smtClean="0"/>
              <a:t>σπονδύλων</a:t>
            </a:r>
            <a:endParaRPr lang="el-GR" altLang="el-GR" sz="4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Α1 ή άτλας δεν έχει σπονδυλικό σώμα. Αποτελείται από το πρόσθιο και το οπίσθιο </a:t>
            </a:r>
            <a:r>
              <a:rPr lang="el-GR" altLang="el-GR" sz="2400" dirty="0" smtClean="0"/>
              <a:t>τόξο</a:t>
            </a: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Α2 ή άξονας ή στροφέας της κεφαλής έχει στο άνω τμήμα του σπονδυλικού σώματος μία προεξοχή, τον </a:t>
            </a:r>
            <a:r>
              <a:rPr lang="el-GR" altLang="el-GR" sz="2400" dirty="0" smtClean="0"/>
              <a:t>οδόντα</a:t>
            </a: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/>
              <a:t>Α7 έχει τη μεγαλύτερη σε μήκος ακανθώδη απόφυση (οδηγό σημείο του σώματος</a:t>
            </a:r>
            <a:r>
              <a:rPr lang="el-GR" altLang="el-GR" sz="2400" dirty="0" smtClean="0"/>
              <a:t>)</a:t>
            </a: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250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 </a:t>
            </a:r>
            <a:r>
              <a:rPr lang="el-GR" altLang="el-GR" dirty="0" smtClean="0"/>
              <a:t>άτλαντας </a:t>
            </a:r>
            <a:r>
              <a:rPr lang="el-GR" altLang="el-GR" dirty="0" smtClean="0"/>
              <a:t>και Ο </a:t>
            </a:r>
            <a:r>
              <a:rPr lang="el-GR" altLang="el-GR" dirty="0" smtClean="0"/>
              <a:t>άξονας</a:t>
            </a:r>
            <a:endParaRPr lang="el-GR" alt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9752"/>
            <a:ext cx="3956712" cy="309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220072" y="4941168"/>
            <a:ext cx="2748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5"/>
              </a:rPr>
              <a:t>Gray304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6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4941168"/>
            <a:ext cx="27483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Gray306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>
                <a:latin typeface="+mn-lt"/>
                <a:hlinkClick r:id="rId6"/>
              </a:rPr>
              <a:t>Pngbot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87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34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96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Φραγκίσκη Αναγνωστοπούλου Ανθούλη </a:t>
            </a:r>
            <a:r>
              <a:rPr lang="el-GR" sz="2000" dirty="0"/>
              <a:t>2014. Φραγκίσκη Αναγνωστοπούλου </a:t>
            </a:r>
            <a:r>
              <a:rPr lang="el-GR" sz="2000" dirty="0" smtClean="0"/>
              <a:t>Ανθούλη. «Ανατομική (Θ). Ενότητα 2: Σπονδυλική στήλη».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33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ιερό οστό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330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99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8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315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54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Το ιερό </a:t>
            </a:r>
            <a:r>
              <a:rPr lang="el-GR" dirty="0" smtClean="0">
                <a:solidFill>
                  <a:prstClr val="black"/>
                </a:solidFill>
              </a:rPr>
              <a:t>οστό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>
                <a:solidFill>
                  <a:prstClr val="black"/>
                </a:solidFill>
              </a:rPr>
              <a:t>(1/2)</a:t>
            </a:r>
            <a:endParaRPr lang="el-GR" altLang="el-GR" sz="2800" dirty="0">
              <a:solidFill>
                <a:srgbClr val="FF00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Αποτελείται </a:t>
            </a:r>
            <a:r>
              <a:rPr lang="el-GR" altLang="el-GR" sz="2400" dirty="0"/>
              <a:t>από τη συνοστέωση των 5 ιερών σπονδύλων (νόθοι σπόνδυλοι)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Έχει </a:t>
            </a:r>
            <a:r>
              <a:rPr lang="el-GR" altLang="el-GR" sz="2400" dirty="0"/>
              <a:t>σχήμα τριγώνου με τη βάση πάνω και την κορυφή κάτω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Στο </a:t>
            </a:r>
            <a:r>
              <a:rPr lang="el-GR" altLang="el-GR" sz="2400" dirty="0"/>
              <a:t>πάνω τμήμα του υπάρχει ο ιερός σωλήνας και στο κάτω το ιερό σχίσμα (δίοδος τελικού νηματίου Ν.Μ.)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Στα </a:t>
            </a:r>
            <a:r>
              <a:rPr lang="el-GR" altLang="el-GR" sz="2400" dirty="0"/>
              <a:t>πλάγια του ιερού σχίσματος βρίσκονται 2 αρθρικές αποφύσεις τα ιερά κέρατα (κάτω αρθρικές επιφάνειες 5</a:t>
            </a:r>
            <a:r>
              <a:rPr lang="el-GR" altLang="el-GR" sz="2400" baseline="30000" dirty="0"/>
              <a:t>ου</a:t>
            </a:r>
            <a:r>
              <a:rPr lang="el-GR" altLang="el-GR" sz="2400" dirty="0"/>
              <a:t> ιερού σπονδύλου)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altLang="el-GR" sz="2400" dirty="0" smtClean="0"/>
              <a:t>Οι </a:t>
            </a:r>
            <a:r>
              <a:rPr lang="el-GR" altLang="el-GR" sz="2400" dirty="0"/>
              <a:t>2 πλαϊνές επιφάνειες έχουν τα ιερά πτερύγια (αρθρικές επιφάνειες  για τη σύνδεση με τα 2 ανώνυμα οστά της πυέλου)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03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Το ιερό </a:t>
            </a:r>
            <a:r>
              <a:rPr lang="el-GR" dirty="0" smtClean="0">
                <a:solidFill>
                  <a:prstClr val="black"/>
                </a:solidFill>
              </a:rPr>
              <a:t>οστό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altLang="el-GR" sz="2800" b="0" dirty="0" smtClean="0">
                <a:solidFill>
                  <a:prstClr val="black"/>
                </a:solidFill>
              </a:rPr>
              <a:t>(2/2</a:t>
            </a:r>
            <a:r>
              <a:rPr lang="en-US" altLang="el-GR" sz="2800" b="0" dirty="0">
                <a:solidFill>
                  <a:prstClr val="black"/>
                </a:solidFill>
              </a:rPr>
              <a:t>)</a:t>
            </a:r>
            <a:endParaRPr lang="el-GR" altLang="el-GR" sz="2800" dirty="0">
              <a:solidFill>
                <a:srgbClr val="FF0066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 smtClean="0"/>
              <a:t>Στην </a:t>
            </a:r>
            <a:r>
              <a:rPr lang="el-GR" altLang="el-GR" sz="2400" dirty="0"/>
              <a:t>οπίσθια επιφάνεια υπάρχουν 5 κάθετες γραμμές, η μέση ιερή ακρολοφία (αντιστοιχεί στις ακανθώδεις αποφύσεις των Ι1-Ι5) και οι πλάγιες ιερές ακρολοφίες δεξιά και αριστερά (αντιστοιχούν στις αρθρικές και εγκάρσιες αποφύσεις αντίστοιχα των Ι1-Ι5</a:t>
            </a:r>
            <a:r>
              <a:rPr lang="el-GR" altLang="el-GR" sz="2400" dirty="0" smtClean="0"/>
              <a:t>)</a:t>
            </a:r>
            <a:endParaRPr lang="el-GR" altLang="el-GR" sz="2400" dirty="0"/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/>
              <a:t> Στην πρόσθια επιφάνεια υπάρχουν 4 εγκάρσιες γραμμές, οι ιερές γραμμές (αντιστοιχούν στα σώματα των συνοστεωμένων Ι1-Ι5)</a:t>
            </a: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/>
              <a:t> Φέρει 4 ζεύγη τρημάτων, τα ιερά τρήματα (αντιστοιχούν στα μεσοσπονδύλια τρήματα των συνοστεωμένων Ι1-Ι5 για τη δίοδο αντίστοιχων Ν.Ν.)</a:t>
            </a:r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l-GR" altLang="el-GR" sz="2400" dirty="0"/>
              <a:t> Η ένωση του σώματος του Ο5 με τη βάση του ιερού οστού σχηματίζει ένα κύρτωμα (ακρωτήριο των Μαιευτήρων, οδηγό σημείο σώματος</a:t>
            </a:r>
            <a:r>
              <a:rPr lang="el-GR" altLang="el-GR" sz="2400" dirty="0" smtClean="0"/>
              <a:t>)</a:t>
            </a:r>
            <a:endParaRPr lang="el-GR" altLang="el-GR" sz="2400" dirty="0"/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altLang="el-GR" sz="2400" dirty="0"/>
          </a:p>
          <a:p>
            <a:pPr algn="l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el-GR" altLang="el-G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2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Ιερό και </a:t>
            </a:r>
            <a:r>
              <a:rPr lang="el-GR" altLang="el-GR" dirty="0" smtClean="0"/>
              <a:t>κόκκυγας</a:t>
            </a:r>
            <a:endParaRPr lang="el-GR" alt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1" y="1556792"/>
            <a:ext cx="852831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59832" y="5574431"/>
            <a:ext cx="3024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720 Sacrum and </a:t>
            </a:r>
            <a:r>
              <a:rPr lang="en-US" sz="1200" dirty="0" smtClean="0">
                <a:latin typeface="+mn-lt"/>
                <a:hlinkClick r:id="rId4"/>
              </a:rPr>
              <a:t>Coccyx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CFCF"/>
              </a:rPr>
              <a:t>CFCF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9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Θωρακικοί </a:t>
            </a:r>
            <a:r>
              <a:rPr lang="el-GR" dirty="0" smtClean="0"/>
              <a:t>σπόνδυλοι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806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Ιδιαίτερα </a:t>
            </a:r>
            <a:r>
              <a:rPr lang="el-GR" altLang="el-GR" sz="3600" dirty="0"/>
              <a:t>γ</a:t>
            </a:r>
            <a:r>
              <a:rPr lang="el-GR" altLang="el-GR" sz="3600" dirty="0" smtClean="0"/>
              <a:t>νωρίσματα  </a:t>
            </a:r>
            <a:r>
              <a:rPr lang="el-GR" altLang="el-GR" sz="3600" dirty="0"/>
              <a:t>θ</a:t>
            </a:r>
            <a:r>
              <a:rPr lang="el-GR" altLang="el-GR" sz="3600" dirty="0" smtClean="0"/>
              <a:t>ωρακικών </a:t>
            </a:r>
            <a:r>
              <a:rPr lang="el-GR" altLang="el-GR" sz="3600" dirty="0" smtClean="0"/>
              <a:t>σ</a:t>
            </a:r>
            <a:r>
              <a:rPr lang="el-GR" altLang="el-GR" sz="3600" dirty="0" smtClean="0"/>
              <a:t>πόνδυλων</a:t>
            </a:r>
            <a:endParaRPr lang="el-GR" altLang="el-GR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l-GR" altLang="el-GR" sz="2400" dirty="0"/>
              <a:t>Έχουν  ενδιάμεσου μεγέθους σπονδυλικό σώμα με εξαίρεση τους αρχικούς Θ1,Θ2, όπου το σώμα είναι μικρό προσομοιάζον με αυτό των αυχενικών σπονδύλων και τους τελευταίους Θ10-Θ12, των οποίων το σώμα είναι μεγάλο προσομοιάζον με αυτό των οσφυϊκών </a:t>
            </a:r>
            <a:r>
              <a:rPr lang="el-GR" altLang="el-GR" sz="2400" dirty="0" smtClean="0"/>
              <a:t>σπονδύλων</a:t>
            </a:r>
            <a:endParaRPr lang="el-GR" altLang="el-GR" sz="2400" dirty="0"/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Φέρουν στα πλάγια του σπονδυλικού σώματος 4 πλευρικά ημιγλήνια (2 πάνω και 2 κάτω), εκτός των Θ11-Θ12 που έχουν ολόκληρη γλήνη για την άρθρωση με την κεφαλή των αντίστοιχων πλευρών (νόθες ασύντακτες πλευρές)</a:t>
            </a:r>
          </a:p>
          <a:p>
            <a:pPr>
              <a:lnSpc>
                <a:spcPct val="110000"/>
              </a:lnSpc>
            </a:pPr>
            <a:r>
              <a:rPr lang="el-GR" altLang="el-GR" sz="2400" dirty="0" smtClean="0"/>
              <a:t>Έχουν την εγκάρσια γλήνη στην αντίστοιχη απόφυση για την άρθρωση με το φύμα της κεφαλής της πλευράς (πλευρεγκάρσια διάρθρωση), εκτός από τους Θ11-Θ12, που στερούνται αυτής γιατί οι αντίστοιχες πλευρές δεν έχουν φύμα </a:t>
            </a:r>
            <a:endParaRPr lang="el-GR" altLang="el-GR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75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Θωρακικοί </a:t>
            </a:r>
            <a:r>
              <a:rPr lang="el-GR" dirty="0" smtClean="0"/>
              <a:t>σπόνδυλοι</a:t>
            </a:r>
            <a:endParaRPr lang="el-GR" altLang="el-GR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80" y="1340768"/>
            <a:ext cx="6267440" cy="470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51819" y="6021643"/>
            <a:ext cx="32403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Thoracic vertebrae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 </a:t>
            </a:r>
            <a:r>
              <a:rPr lang="en-US" sz="1200" dirty="0" smtClean="0">
                <a:latin typeface="+mn-lt"/>
                <a:hlinkClick r:id="rId5" tooltip="User:Anatomist90"/>
              </a:rPr>
              <a:t>Anatomist90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BY-SA </a:t>
            </a:r>
            <a:r>
              <a:rPr lang="en-US" sz="1200" dirty="0" smtClean="0">
                <a:latin typeface="+mn-lt"/>
                <a:hlinkClick r:id="rId6"/>
              </a:rPr>
              <a:t>3.0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44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Οσφυϊκοί </a:t>
            </a:r>
            <a:r>
              <a:rPr lang="el-GR" dirty="0" smtClean="0"/>
              <a:t>σπόνδυλοι</a:t>
            </a:r>
            <a:endParaRPr lang="el-GR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03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  <p:tag name="ISPRING_RESOURCE_PATHS_HASH_2" val="69be451d2c4eed8fa12d2ba0e3e8a5106db3d155"/>
  <p:tag name="ISPRING_RESOURCE_PATHS_HASH_PRESENTER" val="c4e1e3e192e33948851dacee32854b808fa9f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C_template_updated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1240</Words>
  <Application>Microsoft Office PowerPoint</Application>
  <PresentationFormat>Προβολή στην οθόνη (4:3)</PresentationFormat>
  <Paragraphs>137</Paragraphs>
  <Slides>23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OC_template_updated</vt:lpstr>
      <vt:lpstr>Ανατομική (Θ)</vt:lpstr>
      <vt:lpstr>Το ιερό οστό</vt:lpstr>
      <vt:lpstr>Το ιερό οστό (1/2)</vt:lpstr>
      <vt:lpstr>Το ιερό οστό (2/2)</vt:lpstr>
      <vt:lpstr>Ιερό και κόκκυγας</vt:lpstr>
      <vt:lpstr>Θωρακικοί σπόνδυλοι</vt:lpstr>
      <vt:lpstr>Ιδιαίτερα γνωρίσματα  θωρακικών σπόνδυλων</vt:lpstr>
      <vt:lpstr>Θωρακικοί σπόνδυλοι</vt:lpstr>
      <vt:lpstr>Οσφυϊκοί σπόνδυλοι</vt:lpstr>
      <vt:lpstr>Οσφυϊκοί σπόνδυλοι</vt:lpstr>
      <vt:lpstr>Αυχενικοί σπόνδυλοι</vt:lpstr>
      <vt:lpstr>Η σπονδυλική στήλη</vt:lpstr>
      <vt:lpstr>Κοινά γνωρίσματα των γνησίων σπονδύλων </vt:lpstr>
      <vt:lpstr>Κοινά γνωρίσματα αυχενικών σπονδύλων (Α1-α7)</vt:lpstr>
      <vt:lpstr>Ιδιαίτερα γνωρίσματα Α1, Α2 και Α7 σπονδύλων</vt:lpstr>
      <vt:lpstr>Ο άτλαντας και Ο άξονας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natasakar new</cp:lastModifiedBy>
  <cp:revision>77</cp:revision>
  <dcterms:created xsi:type="dcterms:W3CDTF">2013-03-04T13:35:19Z</dcterms:created>
  <dcterms:modified xsi:type="dcterms:W3CDTF">2015-04-21T13:04:45Z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1D5A0DCC-7006-4BC6-BE1C-D091FB49F96A</vt:lpwstr>
  </property>
  <property fmtid="{D5CDD505-2E9C-101B-9397-08002B2CF9AE}" pid="3" name="ArticulatePath">
    <vt:lpwstr>OC_template_updated</vt:lpwstr>
  </property>
</Properties>
</file>