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93"/>
  </p:notesMasterIdLst>
  <p:handoutMasterIdLst>
    <p:handoutMasterId r:id="rId94"/>
  </p:handoutMasterIdLst>
  <p:sldIdLst>
    <p:sldId id="34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3" r:id="rId69"/>
    <p:sldId id="324" r:id="rId70"/>
    <p:sldId id="325" r:id="rId71"/>
    <p:sldId id="326" r:id="rId72"/>
    <p:sldId id="327" r:id="rId73"/>
    <p:sldId id="328" r:id="rId74"/>
    <p:sldId id="329" r:id="rId75"/>
    <p:sldId id="330" r:id="rId76"/>
    <p:sldId id="331" r:id="rId77"/>
    <p:sldId id="332" r:id="rId78"/>
    <p:sldId id="333" r:id="rId79"/>
    <p:sldId id="335" r:id="rId80"/>
    <p:sldId id="334" r:id="rId81"/>
    <p:sldId id="336" r:id="rId82"/>
    <p:sldId id="337" r:id="rId83"/>
    <p:sldId id="338" r:id="rId84"/>
    <p:sldId id="339" r:id="rId85"/>
    <p:sldId id="341" r:id="rId86"/>
    <p:sldId id="342" r:id="rId87"/>
    <p:sldId id="343" r:id="rId88"/>
    <p:sldId id="347" r:id="rId89"/>
    <p:sldId id="348" r:id="rId90"/>
    <p:sldId id="345" r:id="rId91"/>
    <p:sldId id="346" r:id="rId92"/>
  </p:sldIdLst>
  <p:sldSz cx="9144000" cy="6858000" type="screen4x3"/>
  <p:notesSz cx="7104063" cy="10234613"/>
  <p:custDataLst>
    <p:tags r:id="rId9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93830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spcBef>
                <a:spcPts val="1200"/>
              </a:spcBef>
              <a:defRPr sz="2400"/>
            </a:lvl1pPr>
            <a:lvl2pPr marL="742950" indent="-285750">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84331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95745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84547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01349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58602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25668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7259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1432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2034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85466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44134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Induced_fit_diagram.sv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ommons.wikimedia.org/wiki/User:Ladsgroup" TargetMode="External"/><Relationship Id="rId5" Type="http://schemas.openxmlformats.org/officeDocument/2006/relationships/hyperlink" Target="http://commons.wikimedia.org/wiki/File:J%C3%B6ns_Jacob_Berzelius.jpg" TargetMode="External"/><Relationship Id="rId4" Type="http://schemas.openxmlformats.org/officeDocument/2006/relationships/hyperlink" Target="http://commons.wikimedia.org/wiki/File:Louis_Pasteur,_foto_av_F%C3%A9lix_Nadar_Crisco_edit.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NAD+_phys.sv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commons.wikimedia.org/wiki/User:NEUROtik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Coenzym_A_beschriftet.sv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ommons.wikimedia.org/wiki/User:NEUROtik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commons.wikimedia.org/wiki/User:Recognizance"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Wilhelm_Kuhne.jpg" TargetMode="External"/><Relationship Id="rId5" Type="http://schemas.openxmlformats.org/officeDocument/2006/relationships/hyperlink" Target="http://commons.wikimedia.org/wiki/User:Evolution_and_evolvability" TargetMode="External"/><Relationship Id="rId4" Type="http://schemas.openxmlformats.org/officeDocument/2006/relationships/hyperlink" Target="http://commons.wikimedia.org/wiki/File:Eduardbuchner.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Enzyme_allostery_en.sv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ES4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James_Batcheller_Sumner.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Materialscientis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File:Competitive_inhibition.sv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commons.wikimedia.org/wiki/File:HIV_protease_with_bound_ritonavir.p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commons.wikimedia.org/wiki/User:TimVickers"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5</a:t>
            </a:r>
            <a:r>
              <a:rPr lang="el-GR" sz="2400" dirty="0" smtClean="0"/>
              <a:t>:</a:t>
            </a:r>
            <a:r>
              <a:rPr lang="en-US" sz="2400" dirty="0" smtClean="0"/>
              <a:t> </a:t>
            </a:r>
            <a:r>
              <a:rPr lang="el-GR" sz="2400" dirty="0" smtClean="0"/>
              <a:t>Βιοχημεία ενζύμων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Κατάταξη ενζύμων </a:t>
            </a:r>
            <a:r>
              <a:rPr lang="el-GR" sz="3000" b="0" dirty="0">
                <a:solidFill>
                  <a:prstClr val="black"/>
                </a:solidFill>
              </a:rPr>
              <a:t>3</a:t>
            </a:r>
            <a:r>
              <a:rPr lang="el-GR" sz="3000" b="0" dirty="0" smtClean="0">
                <a:solidFill>
                  <a:prstClr val="black"/>
                </a:solidFill>
              </a:rPr>
              <a:t>/4</a:t>
            </a:r>
            <a:endParaRPr lang="el-GR" dirty="0"/>
          </a:p>
        </p:txBody>
      </p:sp>
      <p:sp>
        <p:nvSpPr>
          <p:cNvPr id="3" name="Θέση περιεχομένου 2"/>
          <p:cNvSpPr>
            <a:spLocks noGrp="1"/>
          </p:cNvSpPr>
          <p:nvPr>
            <p:ph idx="1"/>
          </p:nvPr>
        </p:nvSpPr>
        <p:spPr>
          <a:xfrm>
            <a:off x="611560" y="1268760"/>
            <a:ext cx="8352928" cy="1440160"/>
          </a:xfrm>
        </p:spPr>
        <p:txBody>
          <a:bodyPr>
            <a:normAutofit/>
          </a:bodyPr>
          <a:lstStyle/>
          <a:p>
            <a:r>
              <a:rPr lang="el-GR" sz="2200" dirty="0"/>
              <a:t>Στον Πίνακα </a:t>
            </a:r>
            <a:r>
              <a:rPr lang="el-GR" sz="2200" dirty="0" smtClean="0"/>
              <a:t>αναφέρονται </a:t>
            </a:r>
            <a:r>
              <a:rPr lang="el-GR" sz="2200" dirty="0"/>
              <a:t>μερικά από τα γνωστότερα ένζυμα με τις κοινές παραδοσιακές ονομασίες τους που απαντώνται στο μεταβολισμό του οργανι­σμού και με τους αντιστοίχους αριθμούς τους στο σύστημα της </a:t>
            </a:r>
            <a:r>
              <a:rPr lang="en-US" sz="2200" dirty="0"/>
              <a:t>IUB</a:t>
            </a:r>
            <a:r>
              <a:rPr lang="el-GR" sz="2200" dirty="0"/>
              <a:t>.</a:t>
            </a:r>
          </a:p>
        </p:txBody>
      </p:sp>
      <p:graphicFrame>
        <p:nvGraphicFramePr>
          <p:cNvPr id="5" name="Πίνακας 4"/>
          <p:cNvGraphicFramePr>
            <a:graphicFrameLocks noGrp="1"/>
          </p:cNvGraphicFramePr>
          <p:nvPr>
            <p:extLst>
              <p:ext uri="{D42A27DB-BD31-4B8C-83A1-F6EECF244321}">
                <p14:modId xmlns:p14="http://schemas.microsoft.com/office/powerpoint/2010/main" val="2870142496"/>
              </p:ext>
            </p:extLst>
          </p:nvPr>
        </p:nvGraphicFramePr>
        <p:xfrm>
          <a:off x="872555" y="2750016"/>
          <a:ext cx="7875909" cy="3991352"/>
        </p:xfrm>
        <a:graphic>
          <a:graphicData uri="http://schemas.openxmlformats.org/drawingml/2006/table">
            <a:tbl>
              <a:tblPr/>
              <a:tblGrid>
                <a:gridCol w="3241612"/>
                <a:gridCol w="2909296"/>
                <a:gridCol w="1725001"/>
              </a:tblGrid>
              <a:tr h="288032">
                <a:tc gridSpan="2">
                  <a:txBody>
                    <a:bodyPr/>
                    <a:lstStyle/>
                    <a:p>
                      <a:pPr algn="ctr">
                        <a:lnSpc>
                          <a:spcPct val="100000"/>
                        </a:lnSpc>
                        <a:spcAft>
                          <a:spcPts val="0"/>
                        </a:spcAft>
                        <a:tabLst>
                          <a:tab pos="3322320" algn="ctr"/>
                        </a:tabLst>
                      </a:pPr>
                      <a:r>
                        <a:rPr lang="el-GR" sz="1800" b="1" u="none" strike="noStrike" spc="-5" dirty="0">
                          <a:solidFill>
                            <a:srgbClr val="000000"/>
                          </a:solidFill>
                          <a:effectLst/>
                          <a:latin typeface="+mn-lt"/>
                          <a:ea typeface="Times New Roman"/>
                        </a:rPr>
                        <a:t> </a:t>
                      </a:r>
                      <a:r>
                        <a:rPr lang="el-GR" sz="1800" b="1" u="none" spc="-5" dirty="0" smtClean="0">
                          <a:solidFill>
                            <a:srgbClr val="000000"/>
                          </a:solidFill>
                          <a:effectLst/>
                          <a:latin typeface="+mn-lt"/>
                          <a:ea typeface="Times New Roman"/>
                        </a:rPr>
                        <a:t>ΕΝΖΥΜΑ</a:t>
                      </a:r>
                      <a:endParaRPr lang="el-GR" sz="18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l-GR"/>
                    </a:p>
                  </a:txBody>
                  <a:tcPr/>
                </a:tc>
                <a:tc>
                  <a:txBody>
                    <a:bodyPr/>
                    <a:lstStyle/>
                    <a:p>
                      <a:pPr algn="ctr">
                        <a:lnSpc>
                          <a:spcPct val="100000"/>
                        </a:lnSpc>
                        <a:spcAft>
                          <a:spcPts val="0"/>
                        </a:spcAft>
                        <a:tabLst>
                          <a:tab pos="3322320" algn="ctr"/>
                        </a:tabLst>
                      </a:pPr>
                      <a:r>
                        <a:rPr lang="en-US" sz="1800" b="1" u="none" spc="-5" dirty="0" smtClean="0">
                          <a:solidFill>
                            <a:srgbClr val="000000"/>
                          </a:solidFill>
                          <a:effectLst/>
                          <a:latin typeface="+mn-lt"/>
                          <a:ea typeface="Times New Roman"/>
                        </a:rPr>
                        <a:t>EC</a:t>
                      </a:r>
                      <a:r>
                        <a:rPr lang="el-GR" sz="1800" b="1" u="none" spc="-5" dirty="0" smtClean="0">
                          <a:solidFill>
                            <a:srgbClr val="000000"/>
                          </a:solidFill>
                          <a:effectLst/>
                          <a:latin typeface="+mn-lt"/>
                          <a:ea typeface="Times New Roman"/>
                        </a:rPr>
                        <a:t> </a:t>
                      </a:r>
                      <a:r>
                        <a:rPr lang="el-GR" sz="1800" b="1" u="none" spc="-5" dirty="0">
                          <a:solidFill>
                            <a:srgbClr val="000000"/>
                          </a:solidFill>
                          <a:effectLst/>
                          <a:latin typeface="+mn-lt"/>
                          <a:ea typeface="Times New Roman"/>
                        </a:rPr>
                        <a:t>αριθμός</a:t>
                      </a:r>
                      <a:endParaRPr lang="el-GR" sz="18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Πυροσταφυλική τρανσαμινάση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tabLst>
                          <a:tab pos="3322320" algn="ctr"/>
                        </a:tabLst>
                      </a:pPr>
                      <a:r>
                        <a:rPr lang="el-GR" sz="1800" b="1" u="none" strike="noStrike" spc="-5" dirty="0">
                          <a:solidFill>
                            <a:srgbClr val="000000"/>
                          </a:solidFill>
                          <a:effectLst/>
                          <a:latin typeface="+mn-lt"/>
                          <a:ea typeface="Times New Roman"/>
                        </a:rPr>
                        <a:t> </a:t>
                      </a:r>
                      <a:endParaRPr lang="el-GR" sz="1800" b="1" u="none" dirty="0">
                        <a:effectLst/>
                        <a:latin typeface="+mn-lt"/>
                        <a:ea typeface="Times New Roman"/>
                      </a:endParaRPr>
                    </a:p>
                    <a:p>
                      <a:pPr algn="ctr">
                        <a:lnSpc>
                          <a:spcPct val="150000"/>
                        </a:lnSpc>
                        <a:spcAft>
                          <a:spcPts val="0"/>
                        </a:spcAft>
                        <a:tabLst>
                          <a:tab pos="3322320" algn="ctr"/>
                        </a:tabLst>
                      </a:pPr>
                      <a:r>
                        <a:rPr lang="el-GR" sz="1800" b="1" u="none" spc="-5" dirty="0">
                          <a:solidFill>
                            <a:srgbClr val="000000"/>
                          </a:solidFill>
                          <a:effectLst/>
                          <a:latin typeface="+mn-lt"/>
                          <a:ea typeface="Times New Roman"/>
                        </a:rPr>
                        <a:t>Μεταβολισμός αμινοξέων</a:t>
                      </a:r>
                      <a:endParaRPr lang="el-GR" sz="1800" b="1"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2.6.1.2</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Αργινάση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3.5.3.1</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Ορνιθίνη τρανσαμινάση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2.6.1.13</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Σερίνη δεϋδρατάση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4.2.1.13</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Τυροσίνη τρανσαμινάση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2.6.1.5</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Γλυκόζη-6-φωσφ. δεϋδρογενάση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250000"/>
                        </a:lnSpc>
                        <a:spcAft>
                          <a:spcPts val="0"/>
                        </a:spcAft>
                        <a:tabLst>
                          <a:tab pos="3322320" algn="ctr"/>
                        </a:tabLst>
                      </a:pPr>
                      <a:r>
                        <a:rPr lang="el-GR" sz="1800" b="1" u="none" strike="noStrike" spc="-5" dirty="0">
                          <a:solidFill>
                            <a:srgbClr val="000000"/>
                          </a:solidFill>
                          <a:effectLst/>
                          <a:latin typeface="+mn-lt"/>
                          <a:ea typeface="Times New Roman"/>
                        </a:rPr>
                        <a:t> </a:t>
                      </a:r>
                      <a:r>
                        <a:rPr lang="el-GR" sz="1800" b="1" u="none" kern="1600" dirty="0" smtClean="0">
                          <a:effectLst/>
                          <a:latin typeface="+mn-lt"/>
                          <a:ea typeface="Athens"/>
                        </a:rPr>
                        <a:t>Μεταβολισμός</a:t>
                      </a:r>
                      <a:endParaRPr lang="el-GR" sz="1800" b="1" u="none" kern="1600" dirty="0">
                        <a:effectLst/>
                        <a:latin typeface="+mn-lt"/>
                        <a:ea typeface="Athens"/>
                      </a:endParaRPr>
                    </a:p>
                    <a:p>
                      <a:pPr algn="ctr">
                        <a:lnSpc>
                          <a:spcPct val="150000"/>
                        </a:lnSpc>
                        <a:spcAft>
                          <a:spcPts val="0"/>
                        </a:spcAft>
                        <a:tabLst>
                          <a:tab pos="3322320" algn="ctr"/>
                        </a:tabLst>
                      </a:pPr>
                      <a:r>
                        <a:rPr lang="el-GR" sz="1800" b="1" u="none" spc="-5" dirty="0">
                          <a:solidFill>
                            <a:srgbClr val="000000"/>
                          </a:solidFill>
                          <a:effectLst/>
                          <a:latin typeface="+mn-lt"/>
                          <a:ea typeface="Times New Roman"/>
                        </a:rPr>
                        <a:t>υδατανθράκων</a:t>
                      </a:r>
                      <a:endParaRPr lang="el-GR" sz="1800" b="1"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1.1.1.49</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Γλυκοκινάση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2.7.1.2</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Μηλική δεϋδρογενάση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1.1.1.40</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Φρουκτόζη 1,6 διφωσφατάση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3.1.3.11</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70058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Κατάταξη ενζύμων </a:t>
            </a:r>
            <a:r>
              <a:rPr lang="el-GR" sz="3000" b="0" dirty="0" smtClean="0">
                <a:solidFill>
                  <a:prstClr val="black"/>
                </a:solidFill>
              </a:rPr>
              <a:t>4/4</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210859592"/>
              </p:ext>
            </p:extLst>
          </p:nvPr>
        </p:nvGraphicFramePr>
        <p:xfrm>
          <a:off x="899592" y="2132856"/>
          <a:ext cx="7875909" cy="2813459"/>
        </p:xfrm>
        <a:graphic>
          <a:graphicData uri="http://schemas.openxmlformats.org/drawingml/2006/table">
            <a:tbl>
              <a:tblPr/>
              <a:tblGrid>
                <a:gridCol w="3241612"/>
                <a:gridCol w="2909296"/>
                <a:gridCol w="1725001"/>
              </a:tblGrid>
              <a:tr h="344579">
                <a:tc gridSpan="2">
                  <a:txBody>
                    <a:bodyPr/>
                    <a:lstStyle/>
                    <a:p>
                      <a:pPr algn="ctr">
                        <a:lnSpc>
                          <a:spcPct val="100000"/>
                        </a:lnSpc>
                        <a:spcAft>
                          <a:spcPts val="0"/>
                        </a:spcAft>
                        <a:tabLst>
                          <a:tab pos="3322320" algn="ctr"/>
                        </a:tabLst>
                      </a:pPr>
                      <a:r>
                        <a:rPr lang="el-GR" sz="1800" b="1" u="none" strike="noStrike" spc="-5" dirty="0">
                          <a:solidFill>
                            <a:srgbClr val="000000"/>
                          </a:solidFill>
                          <a:effectLst/>
                          <a:latin typeface="+mn-lt"/>
                          <a:ea typeface="Times New Roman"/>
                        </a:rPr>
                        <a:t> </a:t>
                      </a:r>
                      <a:r>
                        <a:rPr lang="el-GR" sz="1800" b="1" u="none" spc="-5" dirty="0" smtClean="0">
                          <a:solidFill>
                            <a:srgbClr val="000000"/>
                          </a:solidFill>
                          <a:effectLst/>
                          <a:latin typeface="+mn-lt"/>
                          <a:ea typeface="Times New Roman"/>
                        </a:rPr>
                        <a:t>ΕΝΖΥΜΑ</a:t>
                      </a:r>
                      <a:endParaRPr lang="el-GR" sz="18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l-GR"/>
                    </a:p>
                  </a:txBody>
                  <a:tcPr/>
                </a:tc>
                <a:tc>
                  <a:txBody>
                    <a:bodyPr/>
                    <a:lstStyle/>
                    <a:p>
                      <a:pPr algn="ctr">
                        <a:lnSpc>
                          <a:spcPct val="100000"/>
                        </a:lnSpc>
                        <a:spcAft>
                          <a:spcPts val="0"/>
                        </a:spcAft>
                        <a:tabLst>
                          <a:tab pos="3322320" algn="ctr"/>
                        </a:tabLst>
                      </a:pPr>
                      <a:r>
                        <a:rPr lang="el-GR" sz="1800" b="1" u="none" strike="noStrike" spc="-5" dirty="0">
                          <a:solidFill>
                            <a:srgbClr val="000000"/>
                          </a:solidFill>
                          <a:effectLst/>
                          <a:latin typeface="+mn-lt"/>
                          <a:ea typeface="Times New Roman"/>
                        </a:rPr>
                        <a:t> </a:t>
                      </a:r>
                      <a:r>
                        <a:rPr lang="en-US" sz="1800" b="1" u="none" spc="-5" dirty="0" smtClean="0">
                          <a:solidFill>
                            <a:srgbClr val="000000"/>
                          </a:solidFill>
                          <a:effectLst/>
                          <a:latin typeface="+mn-lt"/>
                          <a:ea typeface="Times New Roman"/>
                        </a:rPr>
                        <a:t>EC</a:t>
                      </a:r>
                      <a:r>
                        <a:rPr lang="el-GR" sz="1800" b="1" u="none" spc="-5" dirty="0" smtClean="0">
                          <a:solidFill>
                            <a:srgbClr val="000000"/>
                          </a:solidFill>
                          <a:effectLst/>
                          <a:latin typeface="+mn-lt"/>
                          <a:ea typeface="Times New Roman"/>
                        </a:rPr>
                        <a:t> </a:t>
                      </a:r>
                      <a:r>
                        <a:rPr lang="el-GR" sz="1800" b="1" u="none" spc="-5" dirty="0">
                          <a:solidFill>
                            <a:srgbClr val="000000"/>
                          </a:solidFill>
                          <a:effectLst/>
                          <a:latin typeface="+mn-lt"/>
                          <a:ea typeface="Times New Roman"/>
                        </a:rPr>
                        <a:t>αριθμός</a:t>
                      </a:r>
                      <a:endParaRPr lang="el-GR" sz="18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Ακονιτάση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3322320" algn="ctr"/>
                        </a:tabLst>
                      </a:pPr>
                      <a:r>
                        <a:rPr lang="el-GR" sz="1800" b="1" u="none" spc="-5" dirty="0">
                          <a:solidFill>
                            <a:srgbClr val="000000"/>
                          </a:solidFill>
                          <a:effectLst/>
                          <a:latin typeface="+mn-lt"/>
                          <a:ea typeface="Times New Roman"/>
                        </a:rPr>
                        <a:t>Μεταβολισμός </a:t>
                      </a:r>
                      <a:endParaRPr lang="el-GR" sz="1800" b="1" u="none" dirty="0">
                        <a:effectLst/>
                        <a:latin typeface="+mn-lt"/>
                        <a:ea typeface="Times New Roman"/>
                      </a:endParaRPr>
                    </a:p>
                    <a:p>
                      <a:pPr algn="ctr">
                        <a:lnSpc>
                          <a:spcPct val="150000"/>
                        </a:lnSpc>
                        <a:spcAft>
                          <a:spcPts val="0"/>
                        </a:spcAft>
                        <a:tabLst>
                          <a:tab pos="3322320" algn="ctr"/>
                        </a:tabLst>
                      </a:pPr>
                      <a:r>
                        <a:rPr lang="el-GR" sz="1800" b="1" u="none" spc="-5" dirty="0">
                          <a:solidFill>
                            <a:srgbClr val="000000"/>
                          </a:solidFill>
                          <a:effectLst/>
                          <a:latin typeface="+mn-lt"/>
                          <a:ea typeface="Times New Roman"/>
                        </a:rPr>
                        <a:t>λιπιδίων</a:t>
                      </a:r>
                      <a:endParaRPr lang="el-GR" sz="1800" b="1"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4.1.3.8</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Ψευδοχολινεστεράση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3.1.1.8</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Χολίνη ακυλτρανσφεράση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2.3.1.6</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Ασπαρτική τρανσκαρβαμοϋλάση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3322320" algn="ctr"/>
                        </a:tabLst>
                      </a:pPr>
                      <a:r>
                        <a:rPr lang="el-GR" sz="1800" b="1" u="none" spc="-5" dirty="0">
                          <a:solidFill>
                            <a:srgbClr val="000000"/>
                          </a:solidFill>
                          <a:effectLst/>
                          <a:latin typeface="+mn-lt"/>
                          <a:ea typeface="Times New Roman"/>
                        </a:rPr>
                        <a:t>Μεταβολισμός πουρινών και πυριμιδινών</a:t>
                      </a:r>
                      <a:endParaRPr lang="el-GR" sz="1800" b="1"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2.1.3.2</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Διϋδροορατάση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3.5.2.3</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4">
                <a:tc>
                  <a:txBody>
                    <a:bodyPr/>
                    <a:lstStyle/>
                    <a:p>
                      <a:pPr algn="just">
                        <a:lnSpc>
                          <a:spcPct val="150000"/>
                        </a:lnSpc>
                        <a:spcAft>
                          <a:spcPts val="0"/>
                        </a:spcAft>
                        <a:tabLst>
                          <a:tab pos="3322320" algn="ctr"/>
                        </a:tabLst>
                      </a:pPr>
                      <a:r>
                        <a:rPr lang="el-GR" sz="1800" u="none" spc="-5" dirty="0">
                          <a:solidFill>
                            <a:srgbClr val="000000"/>
                          </a:solidFill>
                          <a:effectLst/>
                          <a:latin typeface="+mn-lt"/>
                          <a:ea typeface="Times New Roman"/>
                        </a:rPr>
                        <a:t>Ξανθίνη οξειδάση</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a:txBody>
                    <a:bodyPr/>
                    <a:lstStyle/>
                    <a:p>
                      <a:pPr algn="ctr">
                        <a:lnSpc>
                          <a:spcPct val="150000"/>
                        </a:lnSpc>
                        <a:spcAft>
                          <a:spcPts val="0"/>
                        </a:spcAft>
                        <a:tabLst>
                          <a:tab pos="3322320" algn="ctr"/>
                        </a:tabLst>
                      </a:pPr>
                      <a:r>
                        <a:rPr lang="el-GR" sz="1800" u="none" spc="-5" dirty="0">
                          <a:solidFill>
                            <a:srgbClr val="000000"/>
                          </a:solidFill>
                          <a:effectLst/>
                          <a:latin typeface="+mn-lt"/>
                          <a:ea typeface="Times New Roman"/>
                        </a:rPr>
                        <a:t>1.2.3.2</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7480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Μελέτη ενζυμικής δράσης-Κινητικά </a:t>
            </a:r>
            <a:r>
              <a:rPr lang="el-GR" dirty="0" smtClean="0"/>
              <a:t>δεδομένα </a:t>
            </a:r>
            <a:r>
              <a:rPr lang="el-GR" sz="3100" b="0" dirty="0" smtClean="0"/>
              <a:t>1/5</a:t>
            </a:r>
            <a:endParaRPr lang="el-GR" dirty="0"/>
          </a:p>
        </p:txBody>
      </p:sp>
      <p:sp>
        <p:nvSpPr>
          <p:cNvPr id="3" name="Θέση περιεχομένου 2"/>
          <p:cNvSpPr>
            <a:spLocks noGrp="1"/>
          </p:cNvSpPr>
          <p:nvPr>
            <p:ph idx="1"/>
          </p:nvPr>
        </p:nvSpPr>
        <p:spPr/>
        <p:txBody>
          <a:bodyPr/>
          <a:lstStyle/>
          <a:p>
            <a:pPr>
              <a:lnSpc>
                <a:spcPct val="114000"/>
              </a:lnSpc>
            </a:pPr>
            <a:r>
              <a:rPr lang="el-GR" dirty="0" smtClean="0"/>
              <a:t>Ο  </a:t>
            </a:r>
            <a:r>
              <a:rPr lang="en-US" dirty="0"/>
              <a:t>E</a:t>
            </a:r>
            <a:r>
              <a:rPr lang="el-GR" dirty="0"/>
              <a:t>. </a:t>
            </a:r>
            <a:r>
              <a:rPr lang="en-US" dirty="0"/>
              <a:t>Fischer</a:t>
            </a:r>
            <a:r>
              <a:rPr lang="el-GR" dirty="0"/>
              <a:t> διατύπωσε την υπόθεση ότι το έν­ζυμο και το υπόστρωμα είχαν μεταξύ τους ορισμένη </a:t>
            </a:r>
            <a:r>
              <a:rPr lang="el-GR" b="1" dirty="0"/>
              <a:t>σχέση στερεοεξειδίκευσης</a:t>
            </a:r>
            <a:r>
              <a:rPr lang="el-GR" dirty="0"/>
              <a:t>, δηλαδή ότι για να πραγματοποιηθεί η αντίδραση τα μόρια του ενζύμου και του υποστρώματος πλησιάζουν το ένα το άλλο με ορισμένο τρόπο που εξαρτάται από τη στερεοχημική διάταξη των δραστικών ομάδων τους και τη θεώρησε ως σχέση " </a:t>
            </a:r>
            <a:r>
              <a:rPr lang="el-GR" b="1" dirty="0"/>
              <a:t>κλειδιού-κλειδαριάς</a:t>
            </a:r>
            <a:r>
              <a:rPr lang="el-GR" dirty="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50851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black"/>
                </a:solidFill>
              </a:rPr>
              <a:t>Μελέτη ενζυμικής δράσης-Κινητικά δεδομένα </a:t>
            </a:r>
            <a:r>
              <a:rPr lang="el-GR" sz="2800" b="0" dirty="0" smtClean="0">
                <a:solidFill>
                  <a:prstClr val="black"/>
                </a:solidFill>
              </a:rPr>
              <a:t>2/5</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Η σύνδεση αυτή της δραστική περιοχής του ενζύμου (</a:t>
            </a:r>
            <a:r>
              <a:rPr lang="en-US" sz="2200" dirty="0"/>
              <a:t>E</a:t>
            </a:r>
            <a:r>
              <a:rPr lang="el-GR" sz="2200" dirty="0"/>
              <a:t>) με το υπόστρωμα substrate, S</a:t>
            </a:r>
            <a:r>
              <a:rPr lang="el-GR" sz="2200" dirty="0" smtClean="0"/>
              <a:t>), έχει </a:t>
            </a:r>
            <a:r>
              <a:rPr lang="el-GR" sz="2200" dirty="0"/>
              <a:t>ως αποτέλεσμα το σχηματισμό του συμπλόκου ενζύμου-υποστρώματος, με επόμενο στάδιο τη παραγωγή των </a:t>
            </a:r>
            <a:r>
              <a:rPr lang="el-GR" sz="2200" dirty="0" smtClean="0"/>
              <a:t>προϊόντων </a:t>
            </a:r>
            <a:r>
              <a:rPr lang="el-GR" sz="2200" dirty="0"/>
              <a:t>(</a:t>
            </a:r>
            <a:r>
              <a:rPr lang="en-US" sz="2200" dirty="0"/>
              <a:t>P</a:t>
            </a:r>
            <a:r>
              <a:rPr lang="el-GR" sz="2200" dirty="0"/>
              <a:t>) της αντίδρασης. Ουσιαστικά, για να γίνει μία ενζυμική αντίδραση, πρέπει το υπόστρωμα να ενωθεί με το ενεργό κέντρο του ένζυμου με τον κατάλληλο στερεοχημικό τρόπο, αφού πλησιάσει με τον κατάλληλο προσανατολισμό το ένζυμο ώστε </a:t>
            </a:r>
            <a:r>
              <a:rPr lang="el-GR" sz="2200" dirty="0" smtClean="0"/>
              <a:t>να </a:t>
            </a:r>
            <a:r>
              <a:rPr lang="el-GR" sz="2200" dirty="0"/>
              <a:t>γίνει μία παραγωγική σύνδεση, που ως αποτέλεσμα θα έχει την παραγωγή </a:t>
            </a:r>
            <a:r>
              <a:rPr lang="el-GR" sz="2200" dirty="0" smtClean="0"/>
              <a:t>προϊόντος/ </a:t>
            </a:r>
            <a:r>
              <a:rPr lang="el-GR" sz="2200" dirty="0"/>
              <a:t>προϊόντων. Το σχήμα του ενζύμου αλλάζει ελαφρώς στη φάση της σύνδεσης του με το υπόστρωμα, ενώ τα </a:t>
            </a:r>
            <a:r>
              <a:rPr lang="el-GR" sz="2200" dirty="0" smtClean="0"/>
              <a:t>προϊόντα </a:t>
            </a:r>
            <a:r>
              <a:rPr lang="el-GR" sz="2200" dirty="0"/>
              <a:t>εγκαταλείπουν τη δραστική περιοχή (</a:t>
            </a:r>
            <a:r>
              <a:rPr lang="el-GR" sz="2200" b="1" dirty="0"/>
              <a:t>ενεργό κέντρο</a:t>
            </a:r>
            <a:r>
              <a:rPr lang="el-GR" sz="2200" dirty="0"/>
              <a:t>) του </a:t>
            </a:r>
            <a:r>
              <a:rPr lang="el-GR" sz="2200" dirty="0" smtClean="0"/>
              <a:t>ενζύμου.</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10434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black"/>
                </a:solidFill>
              </a:rPr>
              <a:t>Μελέτη ενζυμικής δράσης-Κινητικά δεδομένα </a:t>
            </a:r>
            <a:r>
              <a:rPr lang="el-GR" sz="2800" b="0" dirty="0" smtClean="0">
                <a:solidFill>
                  <a:prstClr val="black"/>
                </a:solidFill>
              </a:rPr>
              <a:t>3/5</a:t>
            </a:r>
            <a:endParaRPr lang="el-GR" dirty="0"/>
          </a:p>
        </p:txBody>
      </p:sp>
      <p:pic>
        <p:nvPicPr>
          <p:cNvPr id="7170" name="Picture 2" descr="Induced fit diagram"/>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5576" y="1844338"/>
            <a:ext cx="8114985"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1127222" y="5381362"/>
            <a:ext cx="737169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Induced fit </a:t>
            </a:r>
            <a:r>
              <a:rPr lang="en-US" sz="1200" dirty="0" smtClean="0">
                <a:latin typeface="+mn-lt"/>
                <a:hlinkClick r:id="rId3"/>
              </a:rPr>
              <a:t>diagram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Fvasconcellos"/>
              </a:rPr>
              <a:t>Fvasconcellos</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17201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black"/>
                </a:solidFill>
              </a:rPr>
              <a:t>Μελέτη ενζυμικής δράσης-Κινητικά δεδομένα </a:t>
            </a:r>
            <a:r>
              <a:rPr lang="el-GR" sz="2800" b="0" dirty="0" smtClean="0">
                <a:solidFill>
                  <a:prstClr val="black"/>
                </a:solidFill>
              </a:rPr>
              <a:t>4/5</a:t>
            </a:r>
            <a:endParaRPr lang="el-GR" dirty="0"/>
          </a:p>
        </p:txBody>
      </p:sp>
      <p:sp>
        <p:nvSpPr>
          <p:cNvPr id="3" name="Θέση περιεχομένου 2"/>
          <p:cNvSpPr>
            <a:spLocks noGrp="1"/>
          </p:cNvSpPr>
          <p:nvPr>
            <p:ph idx="1"/>
          </p:nvPr>
        </p:nvSpPr>
        <p:spPr>
          <a:xfrm>
            <a:off x="611560" y="1268760"/>
            <a:ext cx="8352928" cy="5472608"/>
          </a:xfrm>
        </p:spPr>
        <p:txBody>
          <a:bodyPr>
            <a:normAutofit/>
          </a:bodyPr>
          <a:lstStyle/>
          <a:p>
            <a:pPr>
              <a:lnSpc>
                <a:spcPct val="110000"/>
              </a:lnSpc>
            </a:pPr>
            <a:r>
              <a:rPr lang="el-GR" sz="2200" dirty="0"/>
              <a:t>Με βάση τις δύο χαρακτηριστικές ιδιότητες («δίδυμα θαύματα») των ενζύμων, δηλαδή τη καταλυτική τους ικανότητα και την </a:t>
            </a:r>
            <a:r>
              <a:rPr lang="el-GR" sz="2200" i="1" dirty="0"/>
              <a:t>εξειδίκευσή</a:t>
            </a:r>
            <a:r>
              <a:rPr lang="el-GR" sz="2200" dirty="0"/>
              <a:t> τους, έγιναν προσπάθειες να εξηγηθεί ο μηχανισμός δράσης τους.</a:t>
            </a:r>
          </a:p>
          <a:p>
            <a:pPr marL="627063">
              <a:lnSpc>
                <a:spcPct val="110000"/>
              </a:lnSpc>
              <a:buFont typeface="Courier New" panose="02070309020205020404" pitchFamily="49" charset="0"/>
              <a:buChar char="o"/>
            </a:pPr>
            <a:r>
              <a:rPr lang="el-GR" sz="2200" dirty="0" smtClean="0"/>
              <a:t>-α </a:t>
            </a:r>
            <a:r>
              <a:rPr lang="el-GR" sz="2200" dirty="0"/>
              <a:t>ένζυμα </a:t>
            </a:r>
            <a:r>
              <a:rPr lang="el-GR" sz="2200" dirty="0" smtClean="0"/>
              <a:t>δρουν </a:t>
            </a:r>
            <a:r>
              <a:rPr lang="el-GR" sz="2200" dirty="0"/>
              <a:t>συχνά είτε ως οξέα, είτε ως </a:t>
            </a:r>
            <a:r>
              <a:rPr lang="el-GR" sz="2200" dirty="0" smtClean="0"/>
              <a:t>βάσεις, π.χ</a:t>
            </a:r>
            <a:r>
              <a:rPr lang="el-GR" sz="2200" dirty="0"/>
              <a:t>., υδρόλυση του </a:t>
            </a:r>
            <a:r>
              <a:rPr lang="en-US" sz="2200" dirty="0"/>
              <a:t>RNA</a:t>
            </a:r>
            <a:r>
              <a:rPr lang="el-GR" sz="2200" dirty="0"/>
              <a:t>, από τη ριβονουκλεάση.</a:t>
            </a:r>
          </a:p>
          <a:p>
            <a:pPr marL="627063">
              <a:lnSpc>
                <a:spcPct val="110000"/>
              </a:lnSpc>
              <a:buFont typeface="Courier New" panose="02070309020205020404" pitchFamily="49" charset="0"/>
              <a:buChar char="o"/>
            </a:pPr>
            <a:r>
              <a:rPr lang="el-GR" sz="2200" dirty="0" smtClean="0"/>
              <a:t>Πολλά </a:t>
            </a:r>
            <a:r>
              <a:rPr lang="el-GR" sz="2200" dirty="0"/>
              <a:t>ένζυμα (πρωτεάσες) </a:t>
            </a:r>
            <a:r>
              <a:rPr lang="el-GR" sz="2200" dirty="0" smtClean="0"/>
              <a:t>δρουν </a:t>
            </a:r>
            <a:r>
              <a:rPr lang="el-GR" sz="2200" dirty="0"/>
              <a:t>ως νουκλεόφιλα (ουσίες, που αντιδρούν με κέντρα αρνητικού φορτίου ), αποσπώντας </a:t>
            </a:r>
            <a:r>
              <a:rPr lang="en-US" sz="2200" dirty="0"/>
              <a:t>e</a:t>
            </a:r>
            <a:r>
              <a:rPr lang="el-GR" sz="2200" baseline="30000" dirty="0"/>
              <a:t>-</a:t>
            </a:r>
            <a:r>
              <a:rPr lang="el-GR" sz="2200" dirty="0"/>
              <a:t> από το υπόστρωμα</a:t>
            </a:r>
            <a:r>
              <a:rPr lang="el-GR" sz="2200" dirty="0" smtClean="0"/>
              <a:t>. Ο </a:t>
            </a:r>
            <a:r>
              <a:rPr lang="el-GR" sz="2200" dirty="0"/>
              <a:t>Koshland υποστήριξε, ότι τα τροχιακά των ατόμων των ομάδων των αμινοξέων, που συνιστούν την </a:t>
            </a:r>
            <a:r>
              <a:rPr lang="el-GR" sz="2200" b="1" dirty="0"/>
              <a:t>ενεργό περιοχή</a:t>
            </a:r>
            <a:r>
              <a:rPr lang="el-GR" sz="2200" dirty="0"/>
              <a:t> και τα τροχιακά των ατόμων, ή των ομάδων του υποστρώματος, που θα πάθουν τη μετατροπή, θα πρέπει να έχουν το κατάλληλο προσανατολισμό (χωροδιάταξη</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398432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black"/>
                </a:solidFill>
              </a:rPr>
              <a:t>Μελέτη ενζυμικής δράσης-Κινητικά δεδομένα </a:t>
            </a:r>
            <a:r>
              <a:rPr lang="el-GR" sz="2800" b="0" dirty="0" smtClean="0">
                <a:solidFill>
                  <a:prstClr val="black"/>
                </a:solidFill>
              </a:rPr>
              <a:t>5/5</a:t>
            </a:r>
            <a:endParaRPr lang="el-GR" dirty="0"/>
          </a:p>
        </p:txBody>
      </p:sp>
      <p:sp>
        <p:nvSpPr>
          <p:cNvPr id="3" name="Θέση περιεχομένου 2"/>
          <p:cNvSpPr>
            <a:spLocks noGrp="1"/>
          </p:cNvSpPr>
          <p:nvPr>
            <p:ph idx="1"/>
          </p:nvPr>
        </p:nvSpPr>
        <p:spPr/>
        <p:txBody>
          <a:bodyPr/>
          <a:lstStyle/>
          <a:p>
            <a:pPr>
              <a:lnSpc>
                <a:spcPct val="120000"/>
              </a:lnSpc>
            </a:pPr>
            <a:r>
              <a:rPr lang="el-GR" dirty="0"/>
              <a:t>Η ενεργός περιοχή είναι σχετικά μια μικρή περιοχή της πρωτεΐνης-ενζύμου, που </a:t>
            </a:r>
            <a:r>
              <a:rPr lang="el-GR" dirty="0" smtClean="0"/>
              <a:t>σε αυτήν </a:t>
            </a:r>
            <a:r>
              <a:rPr lang="el-GR" dirty="0"/>
              <a:t>οφείλεται η καταλυτική ιδιότητα του ενζύμου. Η περιοχή αυτή, που </a:t>
            </a:r>
            <a:r>
              <a:rPr lang="el-GR" b="1" dirty="0"/>
              <a:t>δεν έχει άκαμπτη διαμόρφωση</a:t>
            </a:r>
            <a:r>
              <a:rPr lang="el-GR" dirty="0"/>
              <a:t>, μπορεί να αντιπροσωπεύει μια </a:t>
            </a:r>
            <a:r>
              <a:rPr lang="el-GR" dirty="0" smtClean="0"/>
              <a:t>«επιφάνεια», </a:t>
            </a:r>
            <a:r>
              <a:rPr lang="el-GR" dirty="0"/>
              <a:t>μια </a:t>
            </a:r>
            <a:r>
              <a:rPr lang="el-GR" dirty="0" smtClean="0"/>
              <a:t>«σχισμή», </a:t>
            </a:r>
            <a:r>
              <a:rPr lang="el-GR" dirty="0"/>
              <a:t>ή ένα </a:t>
            </a:r>
            <a:r>
              <a:rPr lang="el-GR" dirty="0" smtClean="0"/>
              <a:t>«εγκόλπωμα», που </a:t>
            </a:r>
            <a:r>
              <a:rPr lang="el-GR" dirty="0"/>
              <a:t>θα υποστεί στερεοχημικές μεταβολές, μετά την επαφή του με το υπόστρωμα</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29634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Συνένζυμα </a:t>
            </a:r>
            <a:r>
              <a:rPr lang="el-GR" sz="3000" b="0" dirty="0" smtClean="0"/>
              <a:t>1/12</a:t>
            </a:r>
            <a:endParaRPr lang="el-GR" sz="3000" b="0" dirty="0"/>
          </a:p>
        </p:txBody>
      </p:sp>
      <p:sp>
        <p:nvSpPr>
          <p:cNvPr id="3" name="Θέση περιεχομένου 2"/>
          <p:cNvSpPr>
            <a:spLocks noGrp="1"/>
          </p:cNvSpPr>
          <p:nvPr>
            <p:ph idx="1"/>
          </p:nvPr>
        </p:nvSpPr>
        <p:spPr>
          <a:xfrm>
            <a:off x="611560" y="1268760"/>
            <a:ext cx="8424936" cy="5400600"/>
          </a:xfrm>
        </p:spPr>
        <p:txBody>
          <a:bodyPr>
            <a:normAutofit/>
          </a:bodyPr>
          <a:lstStyle/>
          <a:p>
            <a:r>
              <a:rPr lang="el-GR" sz="2200" dirty="0"/>
              <a:t>Πολλές φορές για να εκφραστεί η ενζυμική δραστικότητα είναι απαραίτητη η παρουσία ορισμένων άλλων μορίων ή ιόντων τα οποία μετέχουν στη δημιουρ­γία ενός συμπλέγματος με το ένζυμο. </a:t>
            </a:r>
          </a:p>
          <a:p>
            <a:r>
              <a:rPr lang="el-GR" sz="2200" dirty="0"/>
              <a:t>Το </a:t>
            </a:r>
            <a:r>
              <a:rPr lang="el-GR" sz="2200" b="1" dirty="0"/>
              <a:t>ολοένζυμο</a:t>
            </a:r>
            <a:r>
              <a:rPr lang="el-GR" sz="2200" dirty="0"/>
              <a:t> είναι το ενζυμικό σύμπλεγμα που αποτελεί ένα πλήρες σύστημα</a:t>
            </a:r>
            <a:r>
              <a:rPr lang="el-GR" sz="2200" b="1" dirty="0"/>
              <a:t>. </a:t>
            </a:r>
            <a:r>
              <a:rPr lang="el-GR" sz="2200" dirty="0"/>
              <a:t>Το ολοένζυμο αποτελείται από το πρωτεϊνικό του τμήμα που καλείται </a:t>
            </a:r>
            <a:r>
              <a:rPr lang="el-GR" sz="2200" b="1" dirty="0"/>
              <a:t>αποένζυμο </a:t>
            </a:r>
            <a:r>
              <a:rPr lang="el-GR" sz="2200" dirty="0"/>
              <a:t>και από το μη πρωτεϊνικό τμήμα που καλείται </a:t>
            </a:r>
            <a:r>
              <a:rPr lang="el-GR" sz="2200" b="1" dirty="0"/>
              <a:t>συμπαράγων </a:t>
            </a:r>
            <a:r>
              <a:rPr lang="el-GR" sz="2200" dirty="0"/>
              <a:t>και το οποίο είναι συνδεμένο με το αποένζυμο</a:t>
            </a:r>
            <a:r>
              <a:rPr lang="el-GR" sz="2200" dirty="0" smtClean="0"/>
              <a:t>.</a:t>
            </a:r>
          </a:p>
          <a:p>
            <a:pPr marL="0" indent="0" algn="ctr">
              <a:spcBef>
                <a:spcPts val="3600"/>
              </a:spcBef>
              <a:buNone/>
            </a:pPr>
            <a:r>
              <a:rPr lang="el-GR" sz="2200" b="1" dirty="0"/>
              <a:t>ολοένζυμο = αποένζυμο + </a:t>
            </a:r>
            <a:r>
              <a:rPr lang="el-GR" sz="2200" b="1" dirty="0" smtClean="0"/>
              <a:t>συμπαράγων</a:t>
            </a:r>
          </a:p>
          <a:p>
            <a:pPr>
              <a:spcBef>
                <a:spcPts val="3600"/>
              </a:spcBef>
            </a:pPr>
            <a:r>
              <a:rPr lang="el-GR" sz="2200" dirty="0"/>
              <a:t>Όταν ο συμπαράγων είναι οργανικό μόριο τότε λέγεται </a:t>
            </a:r>
            <a:r>
              <a:rPr lang="el-GR" sz="2200" b="1" dirty="0"/>
              <a:t>συνένζυμο</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463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Συνένζυμα </a:t>
            </a:r>
            <a:r>
              <a:rPr lang="el-GR" sz="3000" b="0" dirty="0" smtClean="0">
                <a:solidFill>
                  <a:prstClr val="black"/>
                </a:solidFill>
              </a:rPr>
              <a:t>2/12</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smtClean="0"/>
              <a:t>Τα </a:t>
            </a:r>
            <a:r>
              <a:rPr lang="el-GR" sz="2200" dirty="0"/>
              <a:t>συνέν­ζυμα είναι </a:t>
            </a:r>
            <a:r>
              <a:rPr lang="el-GR" sz="2200" b="1" dirty="0"/>
              <a:t>μη πρωτεϊνικές</a:t>
            </a:r>
            <a:r>
              <a:rPr lang="el-GR" sz="2200" dirty="0"/>
              <a:t> οργανικές ενώσεις οι οποίες συχνά περιέχουν βιταμί­νες τους συμπλέγματος Β όπως είναι το νικοτιναμίδιο, η θειαμίνη, η ριβοφλαβίνη, το παντοθενικό οξύ που χρειάζονται για αντιδράσεις οξείδωσης και αναγωγής, το φολικό ή φυλλικό οξύ που χρησιμεύει, ως συνένζυμο για το μεταβολισμό των ενώσεων ανά ένα άτομο άνθρακα και </a:t>
            </a:r>
            <a:r>
              <a:rPr lang="el-GR" sz="2200" dirty="0" smtClean="0"/>
              <a:t>άλλες.</a:t>
            </a:r>
            <a:endParaRPr lang="en-US" sz="2200" dirty="0" smtClean="0"/>
          </a:p>
          <a:p>
            <a:pPr marL="352425">
              <a:lnSpc>
                <a:spcPct val="110000"/>
              </a:lnSpc>
            </a:pPr>
            <a:r>
              <a:rPr lang="el-GR" sz="2200" dirty="0" smtClean="0"/>
              <a:t>Τα </a:t>
            </a:r>
            <a:r>
              <a:rPr lang="el-GR" sz="2200" dirty="0"/>
              <a:t>συνένζυμα φαίνεται ότι εξυπηρετούν την απομάκρυνση ή τη μεταφορά προϊόντων της ενζυμικής αντίδρασης μέσω της προσωρινής σύνδεσης τους με αυτό. Σε άλλες περιπτώσεις το συνένζυμο φαίνε­ται να δρα ως ένα άλλο υπόστρωμα, ως </a:t>
            </a:r>
            <a:r>
              <a:rPr lang="el-GR" sz="2200" b="1" dirty="0"/>
              <a:t>συνυπόστρωμα, </a:t>
            </a:r>
            <a:r>
              <a:rPr lang="el-GR" sz="2200" dirty="0"/>
              <a:t>όπως συμβαίνει στις αντιδράσεις τρανσαμίνωσης με τη φωσφορική πυριδοξάλη</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394581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3/12</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smtClean="0"/>
              <a:t>Σε </a:t>
            </a:r>
            <a:r>
              <a:rPr lang="el-GR" sz="2200" dirty="0"/>
              <a:t>όλα τα αερόβια κύτταρα υπάρχει μια αλυσίδα οξειδοαναγωγικών καταλυτών που σκοπό έχει τη μεταφορά ηλεκτρονίων (</a:t>
            </a:r>
            <a:r>
              <a:rPr lang="en-US" sz="2200" dirty="0"/>
              <a:t>e</a:t>
            </a:r>
            <a:r>
              <a:rPr lang="el-GR" sz="2200" baseline="30000" dirty="0"/>
              <a:t>-</a:t>
            </a:r>
            <a:r>
              <a:rPr lang="el-GR" sz="2200" dirty="0"/>
              <a:t>) στο μοριακό οξυγόνο, με αποτέλεσμα την αναγωγή του προς νερό (</a:t>
            </a:r>
            <a:r>
              <a:rPr lang="el-GR" sz="2200" b="1" dirty="0"/>
              <a:t>αναπνευστική αλυσίδα</a:t>
            </a:r>
            <a:r>
              <a:rPr lang="el-GR" sz="2200" dirty="0" smtClean="0"/>
              <a:t>).</a:t>
            </a:r>
            <a:endParaRPr lang="en-US" sz="2200" dirty="0" smtClean="0"/>
          </a:p>
          <a:p>
            <a:pPr>
              <a:lnSpc>
                <a:spcPct val="110000"/>
              </a:lnSpc>
            </a:pPr>
            <a:r>
              <a:rPr lang="el-GR" sz="2200" dirty="0" smtClean="0"/>
              <a:t>Η </a:t>
            </a:r>
            <a:r>
              <a:rPr lang="el-GR" sz="2200" dirty="0"/>
              <a:t>αντίδραση αυτή είναι ιδιαίτερα εξώθερμη και η ελεύθερη ενέργειά της χρησιμοποιείται για τη σύνθεση του </a:t>
            </a:r>
            <a:r>
              <a:rPr lang="en-US" sz="2200" b="1" dirty="0"/>
              <a:t>ATP</a:t>
            </a:r>
            <a:r>
              <a:rPr lang="el-GR" sz="2200" b="1" dirty="0"/>
              <a:t>-</a:t>
            </a:r>
            <a:r>
              <a:rPr lang="el-GR" sz="2200" dirty="0"/>
              <a:t> </a:t>
            </a:r>
            <a:r>
              <a:rPr lang="el-GR" sz="2200" b="1" dirty="0"/>
              <a:t>ενεργειακό νόμισμα του οργανισμού.</a:t>
            </a:r>
            <a:r>
              <a:rPr lang="el-GR" sz="2200" dirty="0"/>
              <a:t> </a:t>
            </a:r>
            <a:r>
              <a:rPr lang="el-GR" sz="2200" dirty="0" smtClean="0"/>
              <a:t>Έτσι </a:t>
            </a:r>
            <a:r>
              <a:rPr lang="el-GR" sz="2200" dirty="0"/>
              <a:t>η αποθηκευμένη χημική ενέργεια στο μόριο του </a:t>
            </a:r>
            <a:r>
              <a:rPr lang="en-US" sz="2200" dirty="0"/>
              <a:t>ATP</a:t>
            </a:r>
            <a:r>
              <a:rPr lang="el-GR" sz="2200" dirty="0"/>
              <a:t> χρησιμοποιείται για πολλές βιοχημικές διεργασίες, όπως τη </a:t>
            </a:r>
            <a:r>
              <a:rPr lang="el-GR" sz="2200" b="1" dirty="0" smtClean="0"/>
              <a:t>μυϊκή </a:t>
            </a:r>
            <a:r>
              <a:rPr lang="el-GR" sz="2200" b="1" dirty="0"/>
              <a:t>σύσπαση </a:t>
            </a:r>
            <a:r>
              <a:rPr lang="el-GR" sz="2200" dirty="0"/>
              <a:t>και το</a:t>
            </a:r>
            <a:r>
              <a:rPr lang="el-GR" sz="2200" b="1" dirty="0"/>
              <a:t> ωσμωτικό έργο</a:t>
            </a:r>
            <a:r>
              <a:rPr lang="el-GR" sz="2200" i="1"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69914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Γενικά </a:t>
            </a:r>
            <a:r>
              <a:rPr lang="el-GR" sz="3000" b="0" dirty="0" smtClean="0"/>
              <a:t>1/6</a:t>
            </a:r>
            <a:r>
              <a:rPr lang="el-GR" dirty="0" smtClean="0"/>
              <a:t> </a:t>
            </a:r>
            <a:endParaRPr lang="el-GR" dirty="0"/>
          </a:p>
        </p:txBody>
      </p:sp>
      <p:sp>
        <p:nvSpPr>
          <p:cNvPr id="3" name="Θέση περιεχομένου 2"/>
          <p:cNvSpPr>
            <a:spLocks noGrp="1"/>
          </p:cNvSpPr>
          <p:nvPr>
            <p:ph idx="1"/>
          </p:nvPr>
        </p:nvSpPr>
        <p:spPr>
          <a:xfrm>
            <a:off x="611560" y="1268760"/>
            <a:ext cx="5760640" cy="4968552"/>
          </a:xfrm>
        </p:spPr>
        <p:txBody>
          <a:bodyPr/>
          <a:lstStyle/>
          <a:p>
            <a:pPr>
              <a:spcAft>
                <a:spcPts val="5400"/>
              </a:spcAft>
            </a:pPr>
            <a:r>
              <a:rPr lang="el-GR" dirty="0"/>
              <a:t>Από τις πρώτες δεκαετίες του 19ου αιώνα ο </a:t>
            </a:r>
            <a:r>
              <a:rPr lang="en-US" dirty="0"/>
              <a:t>J</a:t>
            </a:r>
            <a:r>
              <a:rPr lang="el-GR" dirty="0"/>
              <a:t>. </a:t>
            </a:r>
            <a:r>
              <a:rPr lang="en-US" dirty="0"/>
              <a:t>Berzelius</a:t>
            </a:r>
            <a:r>
              <a:rPr lang="en-US" i="1" dirty="0"/>
              <a:t> </a:t>
            </a:r>
            <a:r>
              <a:rPr lang="el-GR" dirty="0"/>
              <a:t>(1837), </a:t>
            </a:r>
            <a:r>
              <a:rPr lang="el-GR" dirty="0" smtClean="0"/>
              <a:t>παρατήρησε </a:t>
            </a:r>
            <a:r>
              <a:rPr lang="el-GR" dirty="0"/>
              <a:t>ότι οι ζυμώσεις των σακχάρων </a:t>
            </a:r>
            <a:r>
              <a:rPr lang="el-GR" dirty="0" smtClean="0"/>
              <a:t>οφείλονται </a:t>
            </a:r>
            <a:r>
              <a:rPr lang="el-GR" dirty="0"/>
              <a:t>σε ορισμένες ουσίες που τις ονόμασε "</a:t>
            </a:r>
            <a:r>
              <a:rPr lang="el-GR" b="1" dirty="0"/>
              <a:t>ζυμωτές</a:t>
            </a:r>
            <a:r>
              <a:rPr lang="el-GR" dirty="0" smtClean="0"/>
              <a:t>".</a:t>
            </a:r>
          </a:p>
          <a:p>
            <a:r>
              <a:rPr lang="el-GR" dirty="0" smtClean="0"/>
              <a:t>Ο </a:t>
            </a:r>
            <a:r>
              <a:rPr lang="en-US" dirty="0"/>
              <a:t>L</a:t>
            </a:r>
            <a:r>
              <a:rPr lang="el-GR" dirty="0"/>
              <a:t>ouis </a:t>
            </a:r>
            <a:r>
              <a:rPr lang="en-US" dirty="0"/>
              <a:t>Pasteur</a:t>
            </a:r>
            <a:r>
              <a:rPr lang="en-US" i="1" dirty="0"/>
              <a:t> </a:t>
            </a:r>
            <a:r>
              <a:rPr lang="el-GR" dirty="0"/>
              <a:t>το 1860 </a:t>
            </a:r>
            <a:r>
              <a:rPr lang="el-GR" dirty="0" smtClean="0"/>
              <a:t>διατύπωσε </a:t>
            </a:r>
            <a:r>
              <a:rPr lang="el-GR" dirty="0"/>
              <a:t>την άποψη ότι οι ουσίες της ζύμης (μαγιά) που προκαλούσαν τις </a:t>
            </a:r>
            <a:r>
              <a:rPr lang="el-GR" dirty="0" smtClean="0"/>
              <a:t>αντιδράσεις </a:t>
            </a:r>
            <a:r>
              <a:rPr lang="el-GR" dirty="0"/>
              <a:t>των ζυμώσεων ήταν άρρηκτα συνδεμένες με την δομή των κυττάρων της. </a:t>
            </a:r>
          </a:p>
        </p:txBody>
      </p:sp>
      <p:pic>
        <p:nvPicPr>
          <p:cNvPr id="1026" name="Picture 2" descr="Jöns Jacob Berzeliu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475" b="6600"/>
          <a:stretch/>
        </p:blipFill>
        <p:spPr bwMode="auto">
          <a:xfrm>
            <a:off x="6804248" y="1306286"/>
            <a:ext cx="1794309" cy="2177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uis Pasteur, foto av Félix Nadar Crisco edi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91698" y="3945822"/>
            <a:ext cx="1806859" cy="21074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882438" y="6041573"/>
            <a:ext cx="1637928" cy="553998"/>
          </a:xfrm>
          <a:prstGeom prst="rect">
            <a:avLst/>
          </a:prstGeom>
        </p:spPr>
        <p:txBody>
          <a:bodyPr wrap="square">
            <a:spAutoFit/>
          </a:bodyPr>
          <a:lstStyle/>
          <a:p>
            <a:pPr algn="ctr"/>
            <a:r>
              <a:rPr lang="pt-BR" sz="1000" dirty="0">
                <a:latin typeface="+mn-lt"/>
                <a:hlinkClick r:id="rId4"/>
              </a:rPr>
              <a:t>Louis Pasteur, foto av Félix Nadar </a:t>
            </a:r>
            <a:r>
              <a:rPr lang="el-GR" sz="1000" dirty="0" smtClean="0">
                <a:latin typeface="+mn-lt"/>
                <a:hlinkClick r:id="rId4"/>
              </a:rPr>
              <a:t> </a:t>
            </a:r>
            <a:r>
              <a:rPr lang="el-GR" sz="1000" dirty="0" smtClean="0">
                <a:latin typeface="+mn-lt"/>
              </a:rPr>
              <a:t> από </a:t>
            </a:r>
            <a:r>
              <a:rPr lang="pt-BR" sz="1000" dirty="0" smtClean="0">
                <a:latin typeface="+mn-lt"/>
              </a:rPr>
              <a:t>Crisco </a:t>
            </a:r>
            <a:r>
              <a:rPr lang="el-GR" sz="1000" dirty="0" smtClean="0">
                <a:latin typeface="+mn-lt"/>
              </a:rPr>
              <a:t>, διαθέσιμο ως κοινό κτήμα</a:t>
            </a:r>
            <a:endParaRPr lang="el-GR" sz="1000" dirty="0">
              <a:latin typeface="+mn-lt"/>
            </a:endParaRPr>
          </a:p>
        </p:txBody>
      </p:sp>
      <p:sp>
        <p:nvSpPr>
          <p:cNvPr id="6" name="Ορθογώνιο 5"/>
          <p:cNvSpPr/>
          <p:nvPr/>
        </p:nvSpPr>
        <p:spPr>
          <a:xfrm>
            <a:off x="6588225" y="3521333"/>
            <a:ext cx="2232248" cy="400110"/>
          </a:xfrm>
          <a:prstGeom prst="rect">
            <a:avLst/>
          </a:prstGeom>
        </p:spPr>
        <p:txBody>
          <a:bodyPr wrap="square">
            <a:spAutoFit/>
          </a:bodyPr>
          <a:lstStyle/>
          <a:p>
            <a:r>
              <a:rPr lang="en-US" sz="1000" dirty="0">
                <a:latin typeface="+mn-lt"/>
                <a:hlinkClick r:id="rId5"/>
              </a:rPr>
              <a:t>Jöns Jacob </a:t>
            </a:r>
            <a:r>
              <a:rPr lang="en-US" sz="1000" dirty="0" smtClean="0">
                <a:latin typeface="+mn-lt"/>
                <a:hlinkClick r:id="rId5"/>
              </a:rPr>
              <a:t>Berzelius</a:t>
            </a:r>
            <a:r>
              <a:rPr lang="el-GR" sz="1000" dirty="0" smtClean="0">
                <a:latin typeface="+mn-lt"/>
              </a:rPr>
              <a:t> από </a:t>
            </a:r>
            <a:r>
              <a:rPr lang="en-US" sz="1000" dirty="0" smtClean="0">
                <a:latin typeface="+mn-lt"/>
                <a:hlinkClick r:id="rId6" tooltip="User:Ladsgroup"/>
              </a:rPr>
              <a:t>Ladsgroup</a:t>
            </a:r>
            <a:r>
              <a:rPr lang="el-GR" sz="1000" dirty="0" smtClean="0">
                <a:latin typeface="+mn-lt"/>
              </a:rPr>
              <a:t> διαθέσιμο ως κοινό κτήμα</a:t>
            </a:r>
            <a:endParaRPr lang="el-GR" sz="1000" dirty="0">
              <a:latin typeface="+mn-lt"/>
            </a:endParaRPr>
          </a:p>
        </p:txBody>
      </p:sp>
      <p:sp>
        <p:nvSpPr>
          <p:cNvPr id="7" name="Θέση αριθμού διαφάνειας 6"/>
          <p:cNvSpPr>
            <a:spLocks noGrp="1"/>
          </p:cNvSpPr>
          <p:nvPr>
            <p:ph type="sldNum" sz="quarter" idx="12"/>
          </p:nvPr>
        </p:nvSpPr>
        <p:spPr>
          <a:xfrm>
            <a:off x="8598556" y="6356350"/>
            <a:ext cx="293923" cy="365125"/>
          </a:xfrm>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7692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4/12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Καθοριστικό ρόλο στην αναπνευστική αλυσίδα διαδραματίζουν τα συνένζυμα.</a:t>
            </a:r>
          </a:p>
          <a:p>
            <a:pPr>
              <a:lnSpc>
                <a:spcPct val="114000"/>
              </a:lnSpc>
            </a:pPr>
            <a:r>
              <a:rPr lang="el-GR" dirty="0"/>
              <a:t>Τα συνένζυμα συνδέονται με ένζυμα καταλύουν εκτός αντιδράσεις οξειδοανα­γωγής, αλλά και αντιδράσεις μεταφοράς ομάδας, ισομερείωσης και σχηματισμού ομοιοπολικών δε­σμών, ενώ οι αντιδράσεις λύσης δεσμών  δεν χρειάζονται συνένζυμα.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344366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5/12</a:t>
            </a:r>
            <a:endParaRPr lang="el-GR" dirty="0"/>
          </a:p>
        </p:txBody>
      </p:sp>
      <p:sp>
        <p:nvSpPr>
          <p:cNvPr id="3" name="Θέση περιεχομένου 2"/>
          <p:cNvSpPr>
            <a:spLocks noGrp="1"/>
          </p:cNvSpPr>
          <p:nvPr>
            <p:ph idx="1"/>
          </p:nvPr>
        </p:nvSpPr>
        <p:spPr/>
        <p:txBody>
          <a:bodyPr/>
          <a:lstStyle/>
          <a:p>
            <a:pPr>
              <a:lnSpc>
                <a:spcPct val="110000"/>
              </a:lnSpc>
            </a:pPr>
            <a:r>
              <a:rPr lang="el-GR" b="1" dirty="0"/>
              <a:t>Τα συνηθέστερα κοινά οξειδωτικά συνένζυμα του οργανισμού είναι</a:t>
            </a:r>
            <a:r>
              <a:rPr lang="el-GR" b="1" dirty="0" smtClean="0"/>
              <a:t>:</a:t>
            </a:r>
            <a:endParaRPr lang="el-GR" dirty="0"/>
          </a:p>
          <a:p>
            <a:pPr lvl="1">
              <a:lnSpc>
                <a:spcPct val="110000"/>
              </a:lnSpc>
            </a:pPr>
            <a:r>
              <a:rPr lang="el-GR" b="1" dirty="0" smtClean="0"/>
              <a:t>NAD</a:t>
            </a:r>
            <a:r>
              <a:rPr lang="el-GR" dirty="0" smtClean="0"/>
              <a:t> </a:t>
            </a:r>
            <a:r>
              <a:rPr lang="el-GR" dirty="0"/>
              <a:t>(Νικοτιναμιδο-αδενινο-δινουκλεοτίδιο) - </a:t>
            </a:r>
            <a:r>
              <a:rPr lang="el-GR" b="1" dirty="0"/>
              <a:t>NADP</a:t>
            </a:r>
            <a:r>
              <a:rPr lang="el-GR" dirty="0"/>
              <a:t> (Φωσφορικό </a:t>
            </a:r>
            <a:r>
              <a:rPr lang="el-GR" dirty="0" smtClean="0"/>
              <a:t>νικοτιναμιδο-αδενινο-δινουκλεοτίδιο)</a:t>
            </a:r>
            <a:r>
              <a:rPr lang="el-GR" dirty="0"/>
              <a:t>	</a:t>
            </a:r>
          </a:p>
          <a:p>
            <a:pPr lvl="1">
              <a:lnSpc>
                <a:spcPct val="110000"/>
              </a:lnSpc>
            </a:pPr>
            <a:r>
              <a:rPr lang="en-US" b="1" dirty="0" smtClean="0"/>
              <a:t>F</a:t>
            </a:r>
            <a:r>
              <a:rPr lang="el-GR" b="1" dirty="0"/>
              <a:t>Α</a:t>
            </a:r>
            <a:r>
              <a:rPr lang="en-US" b="1" dirty="0"/>
              <a:t>D</a:t>
            </a:r>
            <a:r>
              <a:rPr lang="el-GR" dirty="0"/>
              <a:t> (φλαβινο-αδενινο-δινουκλεοτίδιο)</a:t>
            </a:r>
          </a:p>
          <a:p>
            <a:pPr lvl="1">
              <a:lnSpc>
                <a:spcPct val="110000"/>
              </a:lnSpc>
            </a:pPr>
            <a:r>
              <a:rPr lang="el-GR" b="1" dirty="0" smtClean="0"/>
              <a:t>Κυτοχρώματα </a:t>
            </a:r>
            <a:r>
              <a:rPr lang="en-US" b="1" dirty="0"/>
              <a:t>Fe</a:t>
            </a:r>
            <a:r>
              <a:rPr lang="el-GR" b="1" baseline="30000" dirty="0"/>
              <a:t>+++</a:t>
            </a:r>
            <a:endParaRPr lang="el-GR" dirty="0"/>
          </a:p>
          <a:p>
            <a:pPr lvl="1">
              <a:lnSpc>
                <a:spcPct val="110000"/>
              </a:lnSpc>
            </a:pPr>
            <a:r>
              <a:rPr lang="en-US" b="1" dirty="0" smtClean="0"/>
              <a:t>O</a:t>
            </a:r>
            <a:r>
              <a:rPr lang="el-GR" b="1" baseline="-25000" dirty="0"/>
              <a:t>2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8021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6/12</a:t>
            </a:r>
            <a:endParaRPr lang="el-GR" dirty="0"/>
          </a:p>
        </p:txBody>
      </p:sp>
      <p:sp>
        <p:nvSpPr>
          <p:cNvPr id="3" name="Θέση περιεχομένου 2"/>
          <p:cNvSpPr>
            <a:spLocks noGrp="1"/>
          </p:cNvSpPr>
          <p:nvPr>
            <p:ph idx="1"/>
          </p:nvPr>
        </p:nvSpPr>
        <p:spPr>
          <a:xfrm>
            <a:off x="611560" y="1484784"/>
            <a:ext cx="4464496" cy="4752528"/>
          </a:xfrm>
        </p:spPr>
        <p:txBody>
          <a:bodyPr/>
          <a:lstStyle/>
          <a:p>
            <a:pPr>
              <a:spcBef>
                <a:spcPts val="1800"/>
              </a:spcBef>
              <a:spcAft>
                <a:spcPts val="1800"/>
              </a:spcAft>
            </a:pPr>
            <a:r>
              <a:rPr lang="el-GR" b="1" dirty="0"/>
              <a:t>Τα συνηθέστερα κοινά αναγωγικά συνένζυμα είναι:</a:t>
            </a:r>
            <a:endParaRPr lang="el-GR" dirty="0"/>
          </a:p>
          <a:p>
            <a:pPr lvl="1">
              <a:spcBef>
                <a:spcPts val="1800"/>
              </a:spcBef>
            </a:pPr>
            <a:r>
              <a:rPr lang="el-GR" b="1" dirty="0" smtClean="0"/>
              <a:t>NADH</a:t>
            </a:r>
            <a:endParaRPr lang="el-GR" dirty="0"/>
          </a:p>
          <a:p>
            <a:pPr lvl="1">
              <a:spcBef>
                <a:spcPts val="1800"/>
              </a:spcBef>
            </a:pPr>
            <a:r>
              <a:rPr lang="el-GR" b="1" dirty="0" smtClean="0"/>
              <a:t>NADPH</a:t>
            </a:r>
            <a:endParaRPr lang="el-GR" dirty="0"/>
          </a:p>
          <a:p>
            <a:pPr lvl="1">
              <a:spcBef>
                <a:spcPts val="1800"/>
              </a:spcBef>
            </a:pPr>
            <a:r>
              <a:rPr lang="el-GR" b="1" dirty="0" smtClean="0"/>
              <a:t>FADH</a:t>
            </a:r>
            <a:r>
              <a:rPr lang="el-GR" b="1" baseline="-25000" dirty="0" smtClean="0"/>
              <a:t>2</a:t>
            </a:r>
            <a:endParaRPr lang="el-GR" dirty="0"/>
          </a:p>
          <a:p>
            <a:pPr lvl="1">
              <a:spcBef>
                <a:spcPts val="1800"/>
              </a:spcBef>
            </a:pPr>
            <a:r>
              <a:rPr lang="el-GR" b="1" dirty="0" smtClean="0"/>
              <a:t>Κυτοχρώματα Fe</a:t>
            </a:r>
            <a:r>
              <a:rPr lang="el-GR" b="1" baseline="30000" dirty="0" smtClean="0"/>
              <a:t>++</a:t>
            </a:r>
            <a:endParaRPr lang="el-GR" dirty="0" smtClean="0"/>
          </a:p>
          <a:p>
            <a:pPr lvl="1">
              <a:spcBef>
                <a:spcPts val="1800"/>
              </a:spcBef>
            </a:pPr>
            <a:r>
              <a:rPr lang="el-GR" b="1" dirty="0" smtClean="0"/>
              <a:t>Συνένζυμο </a:t>
            </a:r>
            <a:r>
              <a:rPr lang="en-US" b="1" dirty="0" smtClean="0"/>
              <a:t>Q</a:t>
            </a:r>
            <a:r>
              <a:rPr lang="el-GR" b="1" dirty="0" smtClean="0"/>
              <a:t>α</a:t>
            </a:r>
            <a:endParaRPr lang="el-GR" dirty="0"/>
          </a:p>
        </p:txBody>
      </p:sp>
      <p:pic>
        <p:nvPicPr>
          <p:cNvPr id="8194" name="Picture 2" descr="NAD+ phy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1571836"/>
            <a:ext cx="3111037" cy="45251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4499992" y="6230846"/>
            <a:ext cx="449315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NAD+ </a:t>
            </a:r>
            <a:r>
              <a:rPr lang="en-US" sz="1200" dirty="0" smtClean="0">
                <a:latin typeface="+mn-lt"/>
                <a:hlinkClick r:id="rId3"/>
              </a:rPr>
              <a:t>phys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4" tooltip="User:NEUROtiker"/>
              </a:rPr>
              <a:t>NEUROtiker</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0160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7/12</a:t>
            </a:r>
            <a:endParaRPr lang="el-GR" dirty="0"/>
          </a:p>
        </p:txBody>
      </p:sp>
      <p:sp>
        <p:nvSpPr>
          <p:cNvPr id="3" name="Θέση περιεχομένου 2"/>
          <p:cNvSpPr>
            <a:spLocks noGrp="1"/>
          </p:cNvSpPr>
          <p:nvPr>
            <p:ph idx="1"/>
          </p:nvPr>
        </p:nvSpPr>
        <p:spPr/>
        <p:txBody>
          <a:bodyPr>
            <a:normAutofit/>
          </a:bodyPr>
          <a:lstStyle/>
          <a:p>
            <a:pPr lvl="0">
              <a:lnSpc>
                <a:spcPct val="110000"/>
              </a:lnSpc>
              <a:spcBef>
                <a:spcPts val="1800"/>
              </a:spcBef>
            </a:pPr>
            <a:r>
              <a:rPr lang="el-GR" sz="2200" dirty="0"/>
              <a:t>Το κυριότερο συνένζυμο (δότης φωσφορικών ριζών), είναι το ΑΤΡ (τριφωσφορικός εστέρας της αδενοσίνης).</a:t>
            </a:r>
          </a:p>
          <a:p>
            <a:pPr marL="0" indent="0" algn="ctr">
              <a:lnSpc>
                <a:spcPct val="110000"/>
              </a:lnSpc>
              <a:spcBef>
                <a:spcPts val="1800"/>
              </a:spcBef>
              <a:buNone/>
            </a:pPr>
            <a:r>
              <a:rPr lang="el-GR" sz="2200" b="1" dirty="0"/>
              <a:t>ATP </a:t>
            </a:r>
            <a:r>
              <a:rPr lang="el-GR" sz="2200" b="1" dirty="0">
                <a:sym typeface="Symbol"/>
              </a:rPr>
              <a:t></a:t>
            </a:r>
            <a:r>
              <a:rPr lang="el-GR" sz="2200" b="1" dirty="0"/>
              <a:t> ADP + P</a:t>
            </a:r>
            <a:r>
              <a:rPr lang="en-US" sz="2200" b="1" baseline="-25000" dirty="0"/>
              <a:t>i</a:t>
            </a:r>
            <a:endParaRPr lang="el-GR" sz="2200" dirty="0"/>
          </a:p>
          <a:p>
            <a:pPr lvl="0">
              <a:lnSpc>
                <a:spcPct val="110000"/>
              </a:lnSpc>
              <a:spcBef>
                <a:spcPts val="1800"/>
              </a:spcBef>
            </a:pPr>
            <a:r>
              <a:rPr lang="el-GR" sz="2200" dirty="0"/>
              <a:t>Στη σύνθεση του </a:t>
            </a:r>
            <a:r>
              <a:rPr lang="en-US" sz="2200" dirty="0"/>
              <a:t>ATP</a:t>
            </a:r>
            <a:r>
              <a:rPr lang="el-GR" sz="2200" dirty="0"/>
              <a:t>, τα ένζυμα </a:t>
            </a:r>
            <a:r>
              <a:rPr lang="el-GR" sz="2200" b="1" dirty="0"/>
              <a:t>κινάσες,</a:t>
            </a:r>
            <a:r>
              <a:rPr lang="el-GR" sz="2200" dirty="0"/>
              <a:t> ενώ τα ένζυμα που καταλύουν την υδρόλυση του </a:t>
            </a:r>
            <a:r>
              <a:rPr lang="el-GR" sz="2200" dirty="0" smtClean="0"/>
              <a:t>ορθοφωσφορικού </a:t>
            </a:r>
            <a:r>
              <a:rPr lang="el-GR" sz="2200" dirty="0"/>
              <a:t>είναι οι τριφωσφατάσες της αδενοσίνης, ή </a:t>
            </a:r>
            <a:r>
              <a:rPr lang="en-US" sz="2200" b="1" dirty="0"/>
              <a:t>ATP</a:t>
            </a:r>
            <a:r>
              <a:rPr lang="el-GR" sz="2200" b="1" dirty="0"/>
              <a:t>άσες.</a:t>
            </a:r>
            <a:endParaRPr lang="el-GR" sz="2200" dirty="0"/>
          </a:p>
          <a:p>
            <a:pPr lvl="0">
              <a:lnSpc>
                <a:spcPct val="110000"/>
              </a:lnSpc>
              <a:spcBef>
                <a:spcPts val="1800"/>
              </a:spcBef>
            </a:pPr>
            <a:r>
              <a:rPr lang="el-GR" sz="2200" dirty="0"/>
              <a:t>Η ενδομοριακή μεταφορά στο 3-υδροξύλιο, με απελευθέρωση πυροφωσφορικού, καταλήγει στο σχηματισμό του </a:t>
            </a:r>
            <a:r>
              <a:rPr lang="el-GR" sz="2200" b="1" dirty="0"/>
              <a:t>κυκλικού-</a:t>
            </a:r>
            <a:r>
              <a:rPr lang="en-US" sz="2200" b="1" dirty="0"/>
              <a:t>AMP</a:t>
            </a:r>
            <a:r>
              <a:rPr lang="el-GR" sz="2200" b="1" dirty="0"/>
              <a:t> (</a:t>
            </a:r>
            <a:r>
              <a:rPr lang="en-US" sz="2200" b="1" dirty="0"/>
              <a:t>cAMP</a:t>
            </a:r>
            <a:r>
              <a:rPr lang="el-GR" sz="2200" dirty="0"/>
              <a:t>).  Το </a:t>
            </a:r>
            <a:r>
              <a:rPr lang="en-US" sz="2200" dirty="0"/>
              <a:t>cAMP</a:t>
            </a:r>
            <a:r>
              <a:rPr lang="el-GR" sz="2200" dirty="0"/>
              <a:t> παίζει κυρίαρχο ρόλο στο μηχανισμό δράσης πολλών ορμονών</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60303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8/12</a:t>
            </a:r>
            <a:endParaRPr lang="el-GR" dirty="0"/>
          </a:p>
        </p:txBody>
      </p:sp>
      <p:sp>
        <p:nvSpPr>
          <p:cNvPr id="3" name="Θέση περιεχομένου 2"/>
          <p:cNvSpPr>
            <a:spLocks noGrp="1"/>
          </p:cNvSpPr>
          <p:nvPr>
            <p:ph idx="1"/>
          </p:nvPr>
        </p:nvSpPr>
        <p:spPr/>
        <p:txBody>
          <a:bodyPr/>
          <a:lstStyle/>
          <a:p>
            <a:pPr lvl="0">
              <a:lnSpc>
                <a:spcPct val="120000"/>
              </a:lnSpc>
              <a:spcBef>
                <a:spcPts val="1800"/>
              </a:spcBef>
            </a:pPr>
            <a:r>
              <a:rPr lang="el-GR" dirty="0"/>
              <a:t>Το συνένζυμο για τη μεταφορά υδροξυμεθυλομάδων είναι το </a:t>
            </a:r>
            <a:r>
              <a:rPr lang="el-GR" b="1" dirty="0"/>
              <a:t>τετραυδροφυλλικό (</a:t>
            </a:r>
            <a:r>
              <a:rPr lang="en-US" b="1" dirty="0"/>
              <a:t>THF</a:t>
            </a:r>
            <a:r>
              <a:rPr lang="el-GR" b="1" dirty="0"/>
              <a:t>).</a:t>
            </a:r>
            <a:r>
              <a:rPr lang="el-GR" dirty="0"/>
              <a:t> Το φυλλικό περιέχει το π-αμινοβενζοικό οξύ (</a:t>
            </a:r>
            <a:r>
              <a:rPr lang="en-US" dirty="0"/>
              <a:t>PABA</a:t>
            </a:r>
            <a:r>
              <a:rPr lang="el-GR" dirty="0"/>
              <a:t>), που είναι παράγοντας ανάπτυξης μερικών μικροοργανισμών. Εδώ βασίζεται η δράση των σουλφοναμίδων, αντιμικροβιακών φαρμάκων, με χημική δομή παραπλήσια του φυλλικού</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420614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9/12</a:t>
            </a:r>
            <a:endParaRPr lang="el-GR" dirty="0"/>
          </a:p>
        </p:txBody>
      </p:sp>
      <p:sp>
        <p:nvSpPr>
          <p:cNvPr id="3" name="Θέση περιεχομένου 2"/>
          <p:cNvSpPr>
            <a:spLocks noGrp="1"/>
          </p:cNvSpPr>
          <p:nvPr>
            <p:ph idx="1"/>
          </p:nvPr>
        </p:nvSpPr>
        <p:spPr>
          <a:xfrm>
            <a:off x="611560" y="1268760"/>
            <a:ext cx="8352928" cy="936104"/>
          </a:xfrm>
        </p:spPr>
        <p:txBody>
          <a:bodyPr>
            <a:normAutofit/>
          </a:bodyPr>
          <a:lstStyle/>
          <a:p>
            <a:r>
              <a:rPr lang="el-GR" sz="2200" dirty="0"/>
              <a:t>Τo </a:t>
            </a:r>
            <a:r>
              <a:rPr lang="el-GR" sz="2200" b="1" dirty="0"/>
              <a:t>συνένζυμο Α (</a:t>
            </a:r>
            <a:r>
              <a:rPr lang="en-US" sz="2200" b="1" dirty="0"/>
              <a:t>CoA</a:t>
            </a:r>
            <a:r>
              <a:rPr lang="el-GR" sz="2200" b="1" dirty="0"/>
              <a:t>)</a:t>
            </a:r>
            <a:r>
              <a:rPr lang="el-GR" sz="2200" dirty="0"/>
              <a:t> παραλαμβάνει το οξικό οξύ, ή άλλα καρβοξυλικά οξέα  με δεσμό πλούσιο σε ενέργεια</a:t>
            </a:r>
            <a:r>
              <a:rPr lang="el-GR" sz="2200" dirty="0" smtClean="0"/>
              <a:t>.</a:t>
            </a:r>
          </a:p>
        </p:txBody>
      </p:sp>
      <p:sp>
        <p:nvSpPr>
          <p:cNvPr id="5" name="Ορθογώνιο 4"/>
          <p:cNvSpPr/>
          <p:nvPr/>
        </p:nvSpPr>
        <p:spPr>
          <a:xfrm>
            <a:off x="611560" y="5157192"/>
            <a:ext cx="8352928" cy="1107996"/>
          </a:xfrm>
          <a:prstGeom prst="rect">
            <a:avLst/>
          </a:prstGeom>
        </p:spPr>
        <p:txBody>
          <a:bodyPr wrap="square">
            <a:spAutoFit/>
          </a:bodyPr>
          <a:lstStyle/>
          <a:p>
            <a:pPr marL="342900" lvl="0" indent="-342900" fontAlgn="auto">
              <a:spcBef>
                <a:spcPts val="1200"/>
              </a:spcBef>
              <a:spcAft>
                <a:spcPts val="0"/>
              </a:spcAft>
              <a:buFont typeface="Arial" pitchFamily="34" charset="0"/>
              <a:buChar char="•"/>
            </a:pPr>
            <a:r>
              <a:rPr lang="el-GR" sz="2200" dirty="0">
                <a:solidFill>
                  <a:prstClr val="black"/>
                </a:solidFill>
                <a:latin typeface="Calibri"/>
              </a:rPr>
              <a:t>Το συνένζυμο που μεταφέρει καρβοξυλομάδες είναι η </a:t>
            </a:r>
            <a:r>
              <a:rPr lang="el-GR" sz="2200" b="1" dirty="0">
                <a:solidFill>
                  <a:prstClr val="black"/>
                </a:solidFill>
                <a:latin typeface="Calibri"/>
              </a:rPr>
              <a:t>βιοτίνη</a:t>
            </a:r>
            <a:r>
              <a:rPr lang="el-GR" sz="2200" dirty="0">
                <a:solidFill>
                  <a:prstClr val="black"/>
                </a:solidFill>
                <a:latin typeface="Calibri"/>
              </a:rPr>
              <a:t> (βιταμίνη Η). Τα περισσότερα συνένζυμα είναι βιταμίνες ή παράγωγα βιταμινών(Β</a:t>
            </a:r>
            <a:r>
              <a:rPr lang="el-GR" sz="2200" baseline="-25000" dirty="0">
                <a:solidFill>
                  <a:prstClr val="black"/>
                </a:solidFill>
                <a:latin typeface="Calibri"/>
              </a:rPr>
              <a:t>1</a:t>
            </a:r>
            <a:r>
              <a:rPr lang="el-GR" sz="2200" dirty="0">
                <a:solidFill>
                  <a:prstClr val="black"/>
                </a:solidFill>
                <a:latin typeface="Calibri"/>
              </a:rPr>
              <a:t>, Β</a:t>
            </a:r>
            <a:r>
              <a:rPr lang="el-GR" sz="2200" baseline="-25000" dirty="0">
                <a:solidFill>
                  <a:prstClr val="black"/>
                </a:solidFill>
                <a:latin typeface="Calibri"/>
              </a:rPr>
              <a:t>6</a:t>
            </a:r>
            <a:r>
              <a:rPr lang="el-GR" sz="2200" dirty="0">
                <a:solidFill>
                  <a:prstClr val="black"/>
                </a:solidFill>
                <a:latin typeface="Calibri"/>
              </a:rPr>
              <a:t>, Β</a:t>
            </a:r>
            <a:r>
              <a:rPr lang="el-GR" sz="2200" baseline="-25000" dirty="0">
                <a:solidFill>
                  <a:prstClr val="black"/>
                </a:solidFill>
                <a:latin typeface="Calibri"/>
              </a:rPr>
              <a:t>12</a:t>
            </a:r>
            <a:r>
              <a:rPr lang="el-GR" sz="2200" dirty="0">
                <a:solidFill>
                  <a:prstClr val="black"/>
                </a:solidFill>
                <a:latin typeface="Calibri"/>
              </a:rPr>
              <a:t>, κα.)</a:t>
            </a:r>
          </a:p>
        </p:txBody>
      </p:sp>
      <p:pic>
        <p:nvPicPr>
          <p:cNvPr id="9218" name="Picture 2" descr="Coenzym A beschrift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2204864"/>
            <a:ext cx="6312997" cy="25646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11"/>
          <p:cNvSpPr/>
          <p:nvPr/>
        </p:nvSpPr>
        <p:spPr>
          <a:xfrm rot="16200000">
            <a:off x="6603034" y="3256358"/>
            <a:ext cx="316835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Coenzym A </a:t>
            </a:r>
            <a:r>
              <a:rPr lang="en-US" sz="1200" dirty="0" smtClean="0">
                <a:latin typeface="+mn-lt"/>
                <a:hlinkClick r:id="rId3"/>
              </a:rPr>
              <a:t>beschriftet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4" tooltip="User:NEUROtiker"/>
              </a:rPr>
              <a:t>NEUROtiker</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6" name="Ορθογώνιο 5"/>
          <p:cNvSpPr/>
          <p:nvPr/>
        </p:nvSpPr>
        <p:spPr>
          <a:xfrm>
            <a:off x="3592220" y="4787860"/>
            <a:ext cx="1935851" cy="369332"/>
          </a:xfrm>
          <a:prstGeom prst="rect">
            <a:avLst/>
          </a:prstGeom>
        </p:spPr>
        <p:txBody>
          <a:bodyPr wrap="none">
            <a:spAutoFit/>
          </a:bodyPr>
          <a:lstStyle/>
          <a:p>
            <a:r>
              <a:rPr lang="el-GR" dirty="0">
                <a:latin typeface="+mn-lt"/>
              </a:rPr>
              <a:t>Συνένζυμο Α (</a:t>
            </a:r>
            <a:r>
              <a:rPr lang="en-US" dirty="0">
                <a:latin typeface="+mn-lt"/>
              </a:rPr>
              <a:t>CoA)</a:t>
            </a:r>
            <a:endParaRPr lang="el-GR" dirty="0">
              <a:latin typeface="+mn-lt"/>
            </a:endParaRP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1201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10/12</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Μερικά ένζυμα χρειάζονται την παρουσία μικρών συγκεντρώσεων ιόντων, συνή­θως μονοσθενών ή δισθενών μετάλλων ως ενεργοποιητών όπως το Μ</a:t>
            </a:r>
            <a:r>
              <a:rPr lang="en-US" sz="2200" dirty="0"/>
              <a:t>g</a:t>
            </a:r>
            <a:r>
              <a:rPr lang="el-GR" sz="2200" baseline="30000" dirty="0"/>
              <a:t>++</a:t>
            </a:r>
            <a:r>
              <a:rPr lang="el-GR" sz="2200" dirty="0"/>
              <a:t> που χρειάζεται για αντιδράσεις φωσφορυλίωσης, το Ca</a:t>
            </a:r>
            <a:r>
              <a:rPr lang="el-GR" sz="2200" baseline="30000" dirty="0"/>
              <a:t>++</a:t>
            </a:r>
            <a:r>
              <a:rPr lang="el-GR" sz="2200" dirty="0"/>
              <a:t> για την πήξη του</a:t>
            </a:r>
            <a:r>
              <a:rPr lang="el-GR" sz="2200" i="1" dirty="0"/>
              <a:t> </a:t>
            </a:r>
            <a:r>
              <a:rPr lang="el-GR" sz="2200" dirty="0"/>
              <a:t>αίματος, ο </a:t>
            </a:r>
            <a:r>
              <a:rPr lang="en-US" sz="2200" dirty="0"/>
              <a:t>Zn</a:t>
            </a:r>
            <a:r>
              <a:rPr lang="el-GR" sz="2200" baseline="30000" dirty="0"/>
              <a:t>++</a:t>
            </a:r>
            <a:r>
              <a:rPr lang="el-GR" sz="2200" dirty="0"/>
              <a:t> για τη δράση της καρβονικής δεϋδρογενάσης, ο Fe</a:t>
            </a:r>
            <a:r>
              <a:rPr lang="el-GR" sz="2200" baseline="30000" dirty="0"/>
              <a:t>+++</a:t>
            </a:r>
            <a:r>
              <a:rPr lang="el-GR" sz="2200" dirty="0"/>
              <a:t> και ο Cu</a:t>
            </a:r>
            <a:r>
              <a:rPr lang="el-GR" sz="2200" baseline="30000" dirty="0"/>
              <a:t>++</a:t>
            </a:r>
            <a:r>
              <a:rPr lang="el-GR" sz="2200" dirty="0"/>
              <a:t> για ορι­σμένες οξειδωτικές αντιδράσεις </a:t>
            </a:r>
            <a:r>
              <a:rPr lang="el-GR" sz="2200" dirty="0" smtClean="0"/>
              <a:t>κλπ.</a:t>
            </a:r>
            <a:endParaRPr lang="en-US" sz="2200" dirty="0" smtClean="0"/>
          </a:p>
          <a:p>
            <a:pPr>
              <a:lnSpc>
                <a:spcPct val="114000"/>
              </a:lnSpc>
            </a:pPr>
            <a:r>
              <a:rPr lang="el-GR" sz="2200" dirty="0" smtClean="0"/>
              <a:t>Η </a:t>
            </a:r>
            <a:r>
              <a:rPr lang="el-GR" sz="2200" dirty="0"/>
              <a:t>παρουσία των ιόντων δρα διευκολυντικά για το σχηματισμό ιοντικών γεφυρών ή συμπλόκων ενώσεων μεταξύ ολοενζύμου και υποστρώματος ή τα ιόντα συμμετέχουν σε αντιδράσεις μεταφοράς ηλε­κτρονίων</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091080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11/12</a:t>
            </a:r>
            <a:endParaRPr lang="el-GR" dirty="0"/>
          </a:p>
        </p:txBody>
      </p:sp>
      <p:sp>
        <p:nvSpPr>
          <p:cNvPr id="3" name="Θέση περιεχομένου 2"/>
          <p:cNvSpPr>
            <a:spLocks noGrp="1"/>
          </p:cNvSpPr>
          <p:nvPr>
            <p:ph idx="1"/>
          </p:nvPr>
        </p:nvSpPr>
        <p:spPr>
          <a:xfrm>
            <a:off x="611560" y="1268760"/>
            <a:ext cx="8352928" cy="936104"/>
          </a:xfrm>
        </p:spPr>
        <p:txBody>
          <a:bodyPr/>
          <a:lstStyle/>
          <a:p>
            <a:r>
              <a:rPr lang="el-GR" dirty="0"/>
              <a:t>Στον  πίνακα </a:t>
            </a:r>
            <a:r>
              <a:rPr lang="el-GR" dirty="0" smtClean="0"/>
              <a:t>αναφέρονται </a:t>
            </a:r>
            <a:r>
              <a:rPr lang="el-GR" dirty="0"/>
              <a:t>μερικές βιταμίνες που δρουν ως συνέν­ζυμα</a:t>
            </a:r>
            <a:r>
              <a:rPr lang="el-GR" dirty="0" smtClean="0"/>
              <a:t>.</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674302184"/>
              </p:ext>
            </p:extLst>
          </p:nvPr>
        </p:nvGraphicFramePr>
        <p:xfrm>
          <a:off x="1043608" y="2276872"/>
          <a:ext cx="7593012" cy="4526280"/>
        </p:xfrm>
        <a:graphic>
          <a:graphicData uri="http://schemas.openxmlformats.org/drawingml/2006/table">
            <a:tbl>
              <a:tblPr/>
              <a:tblGrid>
                <a:gridCol w="2464435"/>
                <a:gridCol w="3465830"/>
                <a:gridCol w="1662747"/>
              </a:tblGrid>
              <a:tr h="0">
                <a:tc>
                  <a:txBody>
                    <a:bodyPr/>
                    <a:lstStyle/>
                    <a:p>
                      <a:pPr algn="ctr">
                        <a:lnSpc>
                          <a:spcPct val="150000"/>
                        </a:lnSpc>
                        <a:spcAft>
                          <a:spcPts val="0"/>
                        </a:spcAft>
                      </a:pPr>
                      <a:r>
                        <a:rPr lang="el-GR" sz="1800" b="1" i="0" u="none" dirty="0">
                          <a:solidFill>
                            <a:srgbClr val="000000"/>
                          </a:solidFill>
                          <a:effectLst/>
                          <a:latin typeface="+mn-lt"/>
                          <a:ea typeface="Times New Roman"/>
                        </a:rPr>
                        <a:t>ΒΙΤΑΜΙΝΗ ΩΣ ΣΥΝΕΝΖΥΜΟ</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l-GR" sz="1800" b="1" i="0" u="none" dirty="0">
                          <a:solidFill>
                            <a:srgbClr val="000000"/>
                          </a:solidFill>
                          <a:effectLst/>
                          <a:latin typeface="+mn-lt"/>
                          <a:ea typeface="Times New Roman"/>
                        </a:rPr>
                        <a:t>ΕΝΖΥΜΙΚΗ ΔΡΑΣΤΗΡΙΟΤΗΤΑ</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l-GR" sz="1800" b="1" i="0" u="none" dirty="0" smtClean="0">
                          <a:solidFill>
                            <a:srgbClr val="000000"/>
                          </a:solidFill>
                          <a:effectLst/>
                          <a:latin typeface="+mn-lt"/>
                          <a:ea typeface="Times New Roman"/>
                        </a:rPr>
                        <a:t>ΠΗΓΗ</a:t>
                      </a:r>
                      <a:r>
                        <a:rPr lang="el-GR" sz="1800" b="1" i="0" u="none" baseline="0" dirty="0" smtClean="0">
                          <a:solidFill>
                            <a:srgbClr val="000000"/>
                          </a:solidFill>
                          <a:effectLst/>
                          <a:latin typeface="+mn-lt"/>
                          <a:ea typeface="Times New Roman"/>
                        </a:rPr>
                        <a:t> </a:t>
                      </a:r>
                      <a:r>
                        <a:rPr lang="el-GR" sz="1800" b="1" i="0" u="none" dirty="0" smtClean="0">
                          <a:solidFill>
                            <a:srgbClr val="000000"/>
                          </a:solidFill>
                          <a:effectLst/>
                          <a:latin typeface="+mn-lt"/>
                          <a:ea typeface="Times New Roman"/>
                        </a:rPr>
                        <a:t>ΒΙΤΑΜΙΝΗΣ</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lnSpc>
                          <a:spcPct val="150000"/>
                        </a:lnSpc>
                        <a:spcAft>
                          <a:spcPts val="0"/>
                        </a:spcAft>
                      </a:pPr>
                      <a:r>
                        <a:rPr lang="el-GR" sz="1800" b="1" i="0" u="none" dirty="0">
                          <a:effectLst/>
                          <a:latin typeface="+mn-lt"/>
                          <a:ea typeface="Athens"/>
                        </a:rPr>
                        <a:t>Ασκορβικό οξύ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20" dirty="0">
                          <a:solidFill>
                            <a:srgbClr val="000000"/>
                          </a:solidFill>
                          <a:effectLst/>
                          <a:latin typeface="+mn-lt"/>
                          <a:ea typeface="Times New Roman"/>
                        </a:rPr>
                        <a:t>αντιδράσεις υδροξυλίωσης</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ασκορβικό οξύ</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800" i="0" u="none" spc="-40" dirty="0">
                          <a:solidFill>
                            <a:srgbClr val="000000"/>
                          </a:solidFill>
                          <a:effectLst/>
                          <a:latin typeface="+mn-lt"/>
                          <a:ea typeface="Times New Roman"/>
                        </a:rPr>
                        <a:t>Βιοτίνη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5" dirty="0">
                          <a:solidFill>
                            <a:srgbClr val="000000"/>
                          </a:solidFill>
                          <a:effectLst/>
                          <a:latin typeface="+mn-lt"/>
                          <a:ea typeface="Times New Roman"/>
                        </a:rPr>
                        <a:t>μεταφορά διοξειδίου του άνθρακα         </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5" dirty="0">
                          <a:solidFill>
                            <a:srgbClr val="000000"/>
                          </a:solidFill>
                          <a:effectLst/>
                          <a:latin typeface="+mn-lt"/>
                          <a:ea typeface="Times New Roman"/>
                        </a:rPr>
                        <a:t>βιοτίνη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800" i="0" u="none" spc="-15" dirty="0">
                          <a:solidFill>
                            <a:srgbClr val="000000"/>
                          </a:solidFill>
                          <a:effectLst/>
                          <a:latin typeface="+mn-lt"/>
                          <a:ea typeface="Times New Roman"/>
                        </a:rPr>
                        <a:t>Κοβαμίδιο</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μεταφορές ομάδων</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κοβαλαμίνη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1800" b="1" i="0" u="none" dirty="0">
                          <a:effectLst/>
                          <a:latin typeface="+mn-lt"/>
                        </a:rPr>
                        <a:t>Νικοτιναμίδιο αδενίνη</a:t>
                      </a:r>
                    </a:p>
                    <a:p>
                      <a:pPr algn="just">
                        <a:lnSpc>
                          <a:spcPct val="150000"/>
                        </a:lnSpc>
                        <a:spcAft>
                          <a:spcPts val="0"/>
                        </a:spcAft>
                      </a:pPr>
                      <a:r>
                        <a:rPr lang="el-GR" sz="1800" i="0" u="none" spc="-10" dirty="0">
                          <a:solidFill>
                            <a:srgbClr val="000000"/>
                          </a:solidFill>
                          <a:effectLst/>
                          <a:latin typeface="+mn-lt"/>
                          <a:ea typeface="Times New Roman"/>
                        </a:rPr>
                        <a:t>δινουκλεοτίδιο ΝΑ</a:t>
                      </a:r>
                      <a:r>
                        <a:rPr lang="en-US" sz="1800" i="0" u="none" spc="-10" dirty="0">
                          <a:solidFill>
                            <a:srgbClr val="000000"/>
                          </a:solidFill>
                          <a:effectLst/>
                          <a:latin typeface="+mn-lt"/>
                          <a:ea typeface="Times New Roman"/>
                        </a:rPr>
                        <a:t>D</a:t>
                      </a:r>
                      <a:r>
                        <a:rPr lang="el-GR" sz="1800" i="0" u="none" spc="-10" dirty="0">
                          <a:solidFill>
                            <a:srgbClr val="000000"/>
                          </a:solidFill>
                          <a:effectLst/>
                          <a:latin typeface="+mn-lt"/>
                          <a:ea typeface="Times New Roman"/>
                        </a:rPr>
                        <a:t>         </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μεταφορέας υδρογόνου</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5" dirty="0">
                          <a:solidFill>
                            <a:srgbClr val="000000"/>
                          </a:solidFill>
                          <a:effectLst/>
                          <a:latin typeface="+mn-lt"/>
                          <a:ea typeface="Times New Roman"/>
                        </a:rPr>
                        <a:t>νικοτινικό οξύ</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25"/>
                        </a:spcBef>
                        <a:spcAft>
                          <a:spcPts val="0"/>
                        </a:spcAft>
                      </a:pPr>
                      <a:r>
                        <a:rPr lang="el-GR" sz="1800" i="0" u="none" spc="-30" dirty="0">
                          <a:solidFill>
                            <a:srgbClr val="000000"/>
                          </a:solidFill>
                          <a:effectLst/>
                          <a:latin typeface="+mn-lt"/>
                          <a:ea typeface="Times New Roman"/>
                        </a:rPr>
                        <a:t>Πυροφωσφορική</a:t>
                      </a:r>
                      <a:endParaRPr lang="el-GR" sz="1800" i="0" u="none" dirty="0">
                        <a:effectLst/>
                        <a:latin typeface="+mn-lt"/>
                        <a:ea typeface="Times New Roman"/>
                      </a:endParaRPr>
                    </a:p>
                    <a:p>
                      <a:pPr algn="just">
                        <a:lnSpc>
                          <a:spcPct val="150000"/>
                        </a:lnSpc>
                        <a:spcAft>
                          <a:spcPts val="0"/>
                        </a:spcAft>
                      </a:pPr>
                      <a:r>
                        <a:rPr lang="el-GR" sz="1800" i="0" u="none" spc="-15" dirty="0">
                          <a:solidFill>
                            <a:srgbClr val="000000"/>
                          </a:solidFill>
                          <a:effectLst/>
                          <a:latin typeface="+mn-lt"/>
                          <a:ea typeface="Times New Roman"/>
                        </a:rPr>
                        <a:t>θειαμίνη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οξειδωτική αποκαρβοξυλίωση κλπ</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θειαμίνη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800" i="0" u="none" spc="-55" dirty="0">
                          <a:solidFill>
                            <a:srgbClr val="000000"/>
                          </a:solidFill>
                          <a:effectLst/>
                          <a:latin typeface="+mn-lt"/>
                          <a:ea typeface="Times New Roman"/>
                        </a:rPr>
                        <a:t>Συνένζυμο Α</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25" dirty="0">
                          <a:solidFill>
                            <a:srgbClr val="000000"/>
                          </a:solidFill>
                          <a:effectLst/>
                          <a:latin typeface="+mn-lt"/>
                          <a:ea typeface="Times New Roman"/>
                        </a:rPr>
                        <a:t>μεταφορά ακετυλομάδας κλπ</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παντοθενικό οξύ</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845770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Συνένζυμα </a:t>
            </a:r>
            <a:r>
              <a:rPr lang="el-GR" sz="3000" b="0" dirty="0" smtClean="0"/>
              <a:t>12/12</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57599096"/>
              </p:ext>
            </p:extLst>
          </p:nvPr>
        </p:nvGraphicFramePr>
        <p:xfrm>
          <a:off x="1043608" y="1844824"/>
          <a:ext cx="7593012" cy="4114800"/>
        </p:xfrm>
        <a:graphic>
          <a:graphicData uri="http://schemas.openxmlformats.org/drawingml/2006/table">
            <a:tbl>
              <a:tblPr/>
              <a:tblGrid>
                <a:gridCol w="2464435"/>
                <a:gridCol w="3465830"/>
                <a:gridCol w="1662747"/>
              </a:tblGrid>
              <a:tr h="0">
                <a:tc>
                  <a:txBody>
                    <a:bodyPr/>
                    <a:lstStyle/>
                    <a:p>
                      <a:pPr algn="ctr">
                        <a:lnSpc>
                          <a:spcPct val="150000"/>
                        </a:lnSpc>
                        <a:spcAft>
                          <a:spcPts val="0"/>
                        </a:spcAft>
                      </a:pPr>
                      <a:r>
                        <a:rPr lang="el-GR" sz="1800" b="1" i="0" u="none" dirty="0">
                          <a:solidFill>
                            <a:srgbClr val="000000"/>
                          </a:solidFill>
                          <a:effectLst/>
                          <a:latin typeface="+mn-lt"/>
                          <a:ea typeface="Times New Roman"/>
                        </a:rPr>
                        <a:t>ΒΙΤΑΜΙΝΗ ΩΣ ΣΥΝΕΝΖΥΜΟ</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l-GR" sz="1800" b="1" i="0" u="none" dirty="0">
                          <a:solidFill>
                            <a:srgbClr val="000000"/>
                          </a:solidFill>
                          <a:effectLst/>
                          <a:latin typeface="+mn-lt"/>
                          <a:ea typeface="Times New Roman"/>
                        </a:rPr>
                        <a:t>ΕΝΖΥΜΙΚΗ ΔΡΑΣΤΗΡΙΟΤΗΤΑ</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l-GR" sz="1800" b="1" i="0" u="none" dirty="0" smtClean="0">
                          <a:solidFill>
                            <a:srgbClr val="000000"/>
                          </a:solidFill>
                          <a:effectLst/>
                          <a:latin typeface="+mn-lt"/>
                          <a:ea typeface="Times New Roman"/>
                        </a:rPr>
                        <a:t>ΠΗΓΗ</a:t>
                      </a:r>
                      <a:r>
                        <a:rPr lang="el-GR" sz="1800" b="1" i="0" u="none" baseline="0" dirty="0" smtClean="0">
                          <a:solidFill>
                            <a:srgbClr val="000000"/>
                          </a:solidFill>
                          <a:effectLst/>
                          <a:latin typeface="+mn-lt"/>
                          <a:ea typeface="Times New Roman"/>
                        </a:rPr>
                        <a:t> </a:t>
                      </a:r>
                      <a:r>
                        <a:rPr lang="el-GR" sz="1800" b="1" i="0" u="none" dirty="0" smtClean="0">
                          <a:solidFill>
                            <a:srgbClr val="000000"/>
                          </a:solidFill>
                          <a:effectLst/>
                          <a:latin typeface="+mn-lt"/>
                          <a:ea typeface="Times New Roman"/>
                        </a:rPr>
                        <a:t>ΒΙΤΑΜΙΝΗΣ</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lgn="l">
                        <a:lnSpc>
                          <a:spcPct val="150000"/>
                        </a:lnSpc>
                        <a:spcAft>
                          <a:spcPts val="0"/>
                        </a:spcAft>
                      </a:pPr>
                      <a:r>
                        <a:rPr lang="el-GR" sz="1800" b="1" i="0" u="none" dirty="0">
                          <a:effectLst/>
                          <a:latin typeface="+mn-lt"/>
                        </a:rPr>
                        <a:t>Τετραϋδροφολικό</a:t>
                      </a:r>
                    </a:p>
                    <a:p>
                      <a:pPr algn="l">
                        <a:lnSpc>
                          <a:spcPct val="150000"/>
                        </a:lnSpc>
                        <a:spcAft>
                          <a:spcPts val="0"/>
                        </a:spcAft>
                      </a:pPr>
                      <a:r>
                        <a:rPr lang="el-GR" sz="1800" i="0" u="none" spc="-30" dirty="0">
                          <a:solidFill>
                            <a:srgbClr val="000000"/>
                          </a:solidFill>
                          <a:effectLst/>
                          <a:latin typeface="+mn-lt"/>
                          <a:ea typeface="Times New Roman"/>
                        </a:rPr>
                        <a:t>οξύ</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μεταφορά ομάδων ενός άνθρακα</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1243330" algn="l"/>
                          <a:tab pos="3127375" algn="l"/>
                        </a:tabLst>
                      </a:pPr>
                      <a:r>
                        <a:rPr lang="el-GR" sz="1800" i="0" u="none" spc="-10" dirty="0">
                          <a:solidFill>
                            <a:srgbClr val="000000"/>
                          </a:solidFill>
                          <a:effectLst/>
                          <a:latin typeface="+mn-lt"/>
                          <a:ea typeface="Times New Roman"/>
                        </a:rPr>
                        <a:t>φολικό οξύ</a:t>
                      </a:r>
                      <a:endParaRPr lang="el-GR" sz="1800" i="0" u="none" dirty="0">
                        <a:effectLst/>
                        <a:latin typeface="+mn-lt"/>
                        <a:ea typeface="Times New Roman"/>
                      </a:endParaRPr>
                    </a:p>
                    <a:p>
                      <a:pPr>
                        <a:lnSpc>
                          <a:spcPct val="150000"/>
                        </a:lnSpc>
                        <a:spcAft>
                          <a:spcPts val="0"/>
                        </a:spcAft>
                      </a:pPr>
                      <a:r>
                        <a:rPr lang="el-GR" sz="1800" i="0" u="none" strike="noStrike" dirty="0">
                          <a:solidFill>
                            <a:srgbClr val="000000"/>
                          </a:solidFill>
                          <a:effectLst/>
                          <a:latin typeface="+mn-lt"/>
                          <a:ea typeface="Times New Roman"/>
                        </a:rPr>
                        <a:t> </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1800" b="1" i="0" u="none" dirty="0">
                          <a:effectLst/>
                          <a:latin typeface="+mn-lt"/>
                        </a:rPr>
                        <a:t>Φλαβίνη αδενίνη</a:t>
                      </a:r>
                    </a:p>
                    <a:p>
                      <a:pPr algn="l">
                        <a:lnSpc>
                          <a:spcPct val="150000"/>
                        </a:lnSpc>
                        <a:spcAft>
                          <a:spcPts val="0"/>
                        </a:spcAft>
                      </a:pPr>
                      <a:r>
                        <a:rPr lang="el-GR" sz="1800" i="0" u="none" spc="-15" dirty="0">
                          <a:solidFill>
                            <a:srgbClr val="000000"/>
                          </a:solidFill>
                          <a:effectLst/>
                          <a:latin typeface="+mn-lt"/>
                          <a:ea typeface="Times New Roman"/>
                        </a:rPr>
                        <a:t>δινουκλεοτίδιο </a:t>
                      </a:r>
                      <a:r>
                        <a:rPr lang="en-US" sz="1800" i="0" u="none" spc="-15" dirty="0">
                          <a:solidFill>
                            <a:srgbClr val="000000"/>
                          </a:solidFill>
                          <a:effectLst/>
                          <a:latin typeface="+mn-lt"/>
                          <a:ea typeface="Times New Roman"/>
                        </a:rPr>
                        <a:t>FAD</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μεταφορέας υδρογόνου</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ριβοφλαβίνη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Bef>
                          <a:spcPts val="25"/>
                        </a:spcBef>
                        <a:spcAft>
                          <a:spcPts val="0"/>
                        </a:spcAft>
                      </a:pPr>
                      <a:r>
                        <a:rPr lang="el-GR" sz="1800" i="0" u="none" spc="-25" dirty="0">
                          <a:solidFill>
                            <a:srgbClr val="000000"/>
                          </a:solidFill>
                          <a:effectLst/>
                          <a:latin typeface="+mn-lt"/>
                          <a:ea typeface="Times New Roman"/>
                        </a:rPr>
                        <a:t>Φλαβίνη</a:t>
                      </a:r>
                      <a:endParaRPr lang="el-GR" sz="1800" i="0" u="none" dirty="0">
                        <a:effectLst/>
                        <a:latin typeface="+mn-lt"/>
                        <a:ea typeface="Times New Roman"/>
                      </a:endParaRPr>
                    </a:p>
                    <a:p>
                      <a:pPr algn="l">
                        <a:lnSpc>
                          <a:spcPct val="150000"/>
                        </a:lnSpc>
                        <a:spcAft>
                          <a:spcPts val="0"/>
                        </a:spcAft>
                      </a:pPr>
                      <a:r>
                        <a:rPr lang="el-GR" sz="1800" i="0" u="none" spc="-5" dirty="0">
                          <a:solidFill>
                            <a:srgbClr val="000000"/>
                          </a:solidFill>
                          <a:effectLst/>
                          <a:latin typeface="+mn-lt"/>
                          <a:ea typeface="Times New Roman"/>
                        </a:rPr>
                        <a:t>Μονονουκλεοτίδιο FΜΝ    </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5" dirty="0">
                          <a:solidFill>
                            <a:srgbClr val="000000"/>
                          </a:solidFill>
                          <a:effectLst/>
                          <a:latin typeface="+mn-lt"/>
                          <a:ea typeface="Times New Roman"/>
                        </a:rPr>
                        <a:t>μεταφορείς υδρογόνου</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ριβοφλαβίνη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Bef>
                          <a:spcPts val="25"/>
                        </a:spcBef>
                        <a:spcAft>
                          <a:spcPts val="0"/>
                        </a:spcAft>
                      </a:pPr>
                      <a:r>
                        <a:rPr lang="el-GR" sz="1800" b="1" i="0" u="none" spc="-15" dirty="0">
                          <a:effectLst/>
                          <a:latin typeface="+mn-lt"/>
                        </a:rPr>
                        <a:t>Φωσφορική</a:t>
                      </a:r>
                      <a:endParaRPr lang="el-GR" sz="1800" b="1" i="0" u="none" dirty="0">
                        <a:effectLst/>
                        <a:latin typeface="+mn-lt"/>
                      </a:endParaRPr>
                    </a:p>
                    <a:p>
                      <a:pPr algn="l">
                        <a:lnSpc>
                          <a:spcPct val="150000"/>
                        </a:lnSpc>
                        <a:spcAft>
                          <a:spcPts val="0"/>
                        </a:spcAft>
                      </a:pPr>
                      <a:r>
                        <a:rPr lang="el-GR" sz="1800" i="0" u="none" spc="-35" dirty="0">
                          <a:solidFill>
                            <a:srgbClr val="000000"/>
                          </a:solidFill>
                          <a:effectLst/>
                          <a:latin typeface="+mn-lt"/>
                          <a:ea typeface="Times New Roman"/>
                        </a:rPr>
                        <a:t>πυριδοξάλη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5" dirty="0">
                          <a:solidFill>
                            <a:srgbClr val="000000"/>
                          </a:solidFill>
                          <a:effectLst/>
                          <a:latin typeface="+mn-lt"/>
                          <a:ea typeface="Times New Roman"/>
                        </a:rPr>
                        <a:t>αντιδράσεις μεταφοράς κλπ</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800" i="0" u="none" spc="-10" dirty="0">
                          <a:solidFill>
                            <a:srgbClr val="000000"/>
                          </a:solidFill>
                          <a:effectLst/>
                          <a:latin typeface="+mn-lt"/>
                          <a:ea typeface="Times New Roman"/>
                        </a:rPr>
                        <a:t>πυριδοξίνη</a:t>
                      </a:r>
                      <a:endParaRPr lang="el-GR" sz="1800" i="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000178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Προένζυμα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Μία ειδική κατηγορία ένζυμων είναι ορισμένα πεπτικά υδρολυτικά ένζυμα, που παραγόμενα σε ειδικά κύτταρα, παραμένουν μέσα εκεί σε ανενεργό μορφή και όταν χρειαστεί να δράσουν μετατρέπονται στην ενζυμικά ενεργό μορφή τους έξω από τα κύτταρα παραγωγής τους, με την επίδραση άλλων πρωτεολυτικών ενζύμων. </a:t>
            </a:r>
          </a:p>
          <a:p>
            <a:pPr>
              <a:lnSpc>
                <a:spcPct val="110000"/>
              </a:lnSpc>
            </a:pPr>
            <a:r>
              <a:rPr lang="el-GR" sz="2200" dirty="0"/>
              <a:t>Οι ανενεργές αυτές μορφές καλού­νται </a:t>
            </a:r>
            <a:r>
              <a:rPr lang="el-GR" sz="2200" b="1" dirty="0"/>
              <a:t>προένζυμα</a:t>
            </a:r>
            <a:r>
              <a:rPr lang="el-GR" sz="2200" dirty="0"/>
              <a:t> ή </a:t>
            </a:r>
            <a:r>
              <a:rPr lang="el-GR" sz="2200" b="1" dirty="0"/>
              <a:t>ζυμογόνα</a:t>
            </a:r>
            <a:r>
              <a:rPr lang="el-GR" sz="2200" b="1" i="1" dirty="0"/>
              <a:t> </a:t>
            </a:r>
            <a:r>
              <a:rPr lang="el-GR" sz="2200" dirty="0"/>
              <a:t>και οι ενζυμικά ενεργές μορφές </a:t>
            </a:r>
            <a:r>
              <a:rPr lang="el-GR" sz="2200" b="1" dirty="0"/>
              <a:t>ζυμάσες</a:t>
            </a:r>
            <a:r>
              <a:rPr lang="el-GR" sz="2200" dirty="0"/>
              <a:t>. Τα προένζυμα που μετατρέπονται σε ένζυμα είναι το γαστρικής επιθηλιακής προέλευσης πεψινογόνο που δίνει πεψίνη και τα παγκρεατικής προέλευσης τρυψινογόνο για την τρυψίνη και χυμοτρυψινογόνο για τη χυμοτρυψίνη</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44055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2/6</a:t>
            </a:r>
            <a:r>
              <a:rPr lang="el-GR" dirty="0" smtClean="0"/>
              <a:t> </a:t>
            </a:r>
            <a:endParaRPr lang="el-GR" dirty="0"/>
          </a:p>
        </p:txBody>
      </p:sp>
      <p:sp>
        <p:nvSpPr>
          <p:cNvPr id="3" name="Θέση περιεχομένου 2"/>
          <p:cNvSpPr>
            <a:spLocks noGrp="1"/>
          </p:cNvSpPr>
          <p:nvPr>
            <p:ph idx="1"/>
          </p:nvPr>
        </p:nvSpPr>
        <p:spPr>
          <a:xfrm>
            <a:off x="611560" y="1268760"/>
            <a:ext cx="5256584" cy="5400600"/>
          </a:xfrm>
        </p:spPr>
        <p:txBody>
          <a:bodyPr>
            <a:normAutofit lnSpcReduction="10000"/>
          </a:bodyPr>
          <a:lstStyle/>
          <a:p>
            <a:pPr>
              <a:lnSpc>
                <a:spcPct val="110000"/>
              </a:lnSpc>
              <a:spcAft>
                <a:spcPts val="1800"/>
              </a:spcAft>
            </a:pPr>
            <a:r>
              <a:rPr lang="el-GR" dirty="0"/>
              <a:t>Το 1878 ο </a:t>
            </a:r>
            <a:r>
              <a:rPr lang="en-US" dirty="0"/>
              <a:t>W</a:t>
            </a:r>
            <a:r>
              <a:rPr lang="el-GR" dirty="0"/>
              <a:t>. </a:t>
            </a:r>
            <a:r>
              <a:rPr lang="en-US" dirty="0"/>
              <a:t>Kuehne</a:t>
            </a:r>
            <a:r>
              <a:rPr lang="en-US" i="1" dirty="0"/>
              <a:t> </a:t>
            </a:r>
            <a:r>
              <a:rPr lang="el-GR" dirty="0"/>
              <a:t>εισήγαγε τον όρο "</a:t>
            </a:r>
            <a:r>
              <a:rPr lang="el-GR" b="1" dirty="0"/>
              <a:t>ένζυμο</a:t>
            </a:r>
            <a:r>
              <a:rPr lang="el-GR" dirty="0"/>
              <a:t>" για να προσδιορίσει τις ουσίες αυτές που ήταν υπεύθυνες για τις ζυμώσεις. Η λέξη </a:t>
            </a:r>
            <a:r>
              <a:rPr lang="el-GR" b="1" dirty="0"/>
              <a:t>ένζυμο</a:t>
            </a:r>
            <a:r>
              <a:rPr lang="el-GR" dirty="0"/>
              <a:t> προέρχεται από τον όρο "</a:t>
            </a:r>
            <a:r>
              <a:rPr lang="el-GR" b="1" dirty="0"/>
              <a:t>εν ζύμη</a:t>
            </a:r>
            <a:r>
              <a:rPr lang="el-GR" dirty="0"/>
              <a:t>"  (αυτό που ευρίσκεται στη ζύμη). </a:t>
            </a:r>
            <a:endParaRPr lang="el-GR" dirty="0" smtClean="0"/>
          </a:p>
          <a:p>
            <a:pPr>
              <a:lnSpc>
                <a:spcPct val="110000"/>
              </a:lnSpc>
            </a:pPr>
            <a:r>
              <a:rPr lang="el-GR" dirty="0" smtClean="0"/>
              <a:t>Προς </a:t>
            </a:r>
            <a:r>
              <a:rPr lang="el-GR" dirty="0"/>
              <a:t>το τέλος του 19ου αιώνα οι αδελφοί </a:t>
            </a:r>
            <a:r>
              <a:rPr lang="en-US" dirty="0"/>
              <a:t>Buchner</a:t>
            </a:r>
            <a:r>
              <a:rPr lang="el-GR" i="1" dirty="0"/>
              <a:t>  </a:t>
            </a:r>
            <a:r>
              <a:rPr lang="el-GR" dirty="0"/>
              <a:t>εργάστηκαν για την πιστοποίηση των ενζύμων και το 1897 ο </a:t>
            </a:r>
            <a:r>
              <a:rPr lang="el-GR" i="1" dirty="0"/>
              <a:t>Ε.</a:t>
            </a:r>
            <a:r>
              <a:rPr lang="el-GR" dirty="0"/>
              <a:t> </a:t>
            </a:r>
            <a:r>
              <a:rPr lang="en-US" dirty="0"/>
              <a:t>Buchner</a:t>
            </a:r>
            <a:r>
              <a:rPr lang="el-GR" dirty="0"/>
              <a:t> απομόνωσε ένζυμα από κύτταρα ζύμης, απο­δεικνύοντας την δράση τους εκτός των κυττάρων</a:t>
            </a:r>
            <a:r>
              <a:rPr lang="el-GR" dirty="0" smtClean="0"/>
              <a:t>.</a:t>
            </a:r>
            <a:endParaRPr lang="el-GR" dirty="0"/>
          </a:p>
        </p:txBody>
      </p:sp>
      <p:pic>
        <p:nvPicPr>
          <p:cNvPr id="2050" name="Picture 2" descr="Wilhelm Kuhn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297" b="7969"/>
          <a:stretch/>
        </p:blipFill>
        <p:spPr bwMode="auto">
          <a:xfrm>
            <a:off x="6502642" y="1196752"/>
            <a:ext cx="2017989" cy="22924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Eduardbuchn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49848" y="3896317"/>
            <a:ext cx="1944216" cy="2234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519192" y="6136242"/>
            <a:ext cx="1937828" cy="553998"/>
          </a:xfrm>
          <a:prstGeom prst="rect">
            <a:avLst/>
          </a:prstGeom>
        </p:spPr>
        <p:txBody>
          <a:bodyPr wrap="square">
            <a:spAutoFit/>
          </a:bodyPr>
          <a:lstStyle/>
          <a:p>
            <a:r>
              <a:rPr lang="en-US" sz="1000" dirty="0" smtClean="0">
                <a:latin typeface="+mj-lt"/>
                <a:hlinkClick r:id="rId4"/>
              </a:rPr>
              <a:t>Eduardbuchner</a:t>
            </a:r>
            <a:r>
              <a:rPr lang="el-GR" sz="1000" dirty="0" smtClean="0">
                <a:latin typeface="+mj-lt"/>
              </a:rPr>
              <a:t> από </a:t>
            </a:r>
            <a:r>
              <a:rPr lang="en-US" sz="1000" dirty="0">
                <a:latin typeface="+mj-lt"/>
                <a:hlinkClick r:id="rId5" tooltip="User:Evolution and evolvability"/>
              </a:rPr>
              <a:t>Evolution and </a:t>
            </a:r>
            <a:r>
              <a:rPr lang="en-US" sz="1000" dirty="0" err="1" smtClean="0">
                <a:latin typeface="+mj-lt"/>
                <a:hlinkClick r:id="rId5" tooltip="User:Evolution and evolvability"/>
              </a:rPr>
              <a:t>evolvability</a:t>
            </a:r>
            <a:r>
              <a:rPr lang="el-GR" sz="1000" dirty="0" smtClean="0">
                <a:latin typeface="+mj-lt"/>
              </a:rPr>
              <a:t> διαθέσιμο ως κοινό κτήμα</a:t>
            </a:r>
            <a:endParaRPr lang="el-GR" sz="1000" dirty="0">
              <a:latin typeface="+mj-lt"/>
            </a:endParaRPr>
          </a:p>
        </p:txBody>
      </p:sp>
      <p:sp>
        <p:nvSpPr>
          <p:cNvPr id="6" name="Ορθογώνιο 5"/>
          <p:cNvSpPr/>
          <p:nvPr/>
        </p:nvSpPr>
        <p:spPr>
          <a:xfrm>
            <a:off x="6502642" y="3495427"/>
            <a:ext cx="2017989" cy="400110"/>
          </a:xfrm>
          <a:prstGeom prst="rect">
            <a:avLst/>
          </a:prstGeom>
        </p:spPr>
        <p:txBody>
          <a:bodyPr wrap="square">
            <a:spAutoFit/>
          </a:bodyPr>
          <a:lstStyle/>
          <a:p>
            <a:r>
              <a:rPr lang="en-US" sz="1000" dirty="0">
                <a:latin typeface="+mn-lt"/>
                <a:hlinkClick r:id="rId6"/>
              </a:rPr>
              <a:t>Wilhelm </a:t>
            </a:r>
            <a:r>
              <a:rPr lang="en-US" sz="1000" dirty="0" smtClean="0">
                <a:latin typeface="+mn-lt"/>
                <a:hlinkClick r:id="rId6"/>
              </a:rPr>
              <a:t>Kuhne</a:t>
            </a:r>
            <a:r>
              <a:rPr lang="el-GR" sz="1000" dirty="0" smtClean="0">
                <a:latin typeface="+mn-lt"/>
              </a:rPr>
              <a:t> από </a:t>
            </a:r>
            <a:r>
              <a:rPr lang="en-US" sz="1000" u="sng" dirty="0" smtClean="0">
                <a:latin typeface="+mn-lt"/>
                <a:hlinkClick r:id="rId7" tooltip="User:Recognizance"/>
              </a:rPr>
              <a:t>Recognizance</a:t>
            </a:r>
            <a:r>
              <a:rPr lang="el-GR" sz="1000" dirty="0" smtClean="0">
                <a:latin typeface="+mn-lt"/>
              </a:rPr>
              <a:t>, διαθέσιμο ως κοινό κτήμα</a:t>
            </a:r>
            <a:endParaRPr lang="el-GR" sz="1000" dirty="0">
              <a:latin typeface="+mn-lt"/>
            </a:endParaRPr>
          </a:p>
        </p:txBody>
      </p:sp>
      <p:sp>
        <p:nvSpPr>
          <p:cNvPr id="7" name="Θέση αριθμού διαφάνειας 6"/>
          <p:cNvSpPr>
            <a:spLocks noGrp="1"/>
          </p:cNvSpPr>
          <p:nvPr>
            <p:ph type="sldNum" sz="quarter" idx="12"/>
          </p:nvPr>
        </p:nvSpPr>
        <p:spPr>
          <a:xfrm>
            <a:off x="8534204" y="6356350"/>
            <a:ext cx="358275" cy="365125"/>
          </a:xfrm>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96941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Προένζυμα </a:t>
            </a:r>
            <a:r>
              <a:rPr lang="el-GR" sz="3000" b="0" dirty="0" smtClean="0"/>
              <a:t>2/3</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ενεργός μορφή του ένζυμου προέρχεται από το αντίστοιχο ζυμογόνο με την απόσπαση από αυτό ορισμένων τμημάτων του μορίου του, που είναι μεγάλα ή μικρά σε μέγεθος πεπτίδια.</a:t>
            </a:r>
          </a:p>
          <a:p>
            <a:pPr marL="0" indent="0" algn="ctr">
              <a:lnSpc>
                <a:spcPct val="110000"/>
              </a:lnSpc>
              <a:buNone/>
            </a:pPr>
            <a:r>
              <a:rPr lang="el-GR" b="1" dirty="0"/>
              <a:t>πεψινογόνο    →   πεψίνη + πεπτίδια</a:t>
            </a:r>
            <a:endParaRPr lang="el-GR" dirty="0"/>
          </a:p>
          <a:p>
            <a:pPr marL="0" indent="0" algn="ctr">
              <a:lnSpc>
                <a:spcPct val="110000"/>
              </a:lnSpc>
              <a:buNone/>
            </a:pPr>
            <a:r>
              <a:rPr lang="el-GR" b="1" dirty="0"/>
              <a:t>τρυψινογόνο   →   τρυψίνη + εξαπεπτίδιο</a:t>
            </a:r>
            <a:endParaRPr lang="el-GR" dirty="0"/>
          </a:p>
          <a:p>
            <a:pPr marL="0" indent="0" algn="ctr">
              <a:lnSpc>
                <a:spcPct val="110000"/>
              </a:lnSpc>
              <a:buNone/>
            </a:pPr>
            <a:r>
              <a:rPr lang="el-GR" b="1" dirty="0"/>
              <a:t>χυμοτρυψινογόνο  →   χυμοτρυψίνη + 2 </a:t>
            </a:r>
            <a:r>
              <a:rPr lang="el-GR" b="1" dirty="0" smtClean="0"/>
              <a:t>διπεπτίδια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705019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Προένζυμα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pPr>
              <a:lnSpc>
                <a:spcPct val="110000"/>
              </a:lnSpc>
            </a:pPr>
            <a:r>
              <a:rPr lang="el-GR" dirty="0"/>
              <a:t>Το πεψινογόνο μετατρέπεται σε πεψίνη με τη δράση της ίδιας της πεψίνης στο στομάχι σε </a:t>
            </a:r>
            <a:r>
              <a:rPr lang="en-US" dirty="0"/>
              <a:t>p</a:t>
            </a:r>
            <a:r>
              <a:rPr lang="el-GR" dirty="0"/>
              <a:t>Η περίπου 1.5, ενώ η μετατροπή των δυο άλλων ζυμογόνων στα ενεργά ένζυμα γίνεται στον εντερικό σωλήνα σε αλκαλικό </a:t>
            </a:r>
            <a:r>
              <a:rPr lang="el-GR" dirty="0" smtClean="0"/>
              <a:t>περιβάλλον.</a:t>
            </a:r>
            <a:endParaRPr lang="en-US" dirty="0" smtClean="0"/>
          </a:p>
          <a:p>
            <a:pPr>
              <a:lnSpc>
                <a:spcPct val="110000"/>
              </a:lnSpc>
            </a:pPr>
            <a:r>
              <a:rPr lang="el-GR" dirty="0" smtClean="0"/>
              <a:t>Ακόμα </a:t>
            </a:r>
            <a:r>
              <a:rPr lang="el-GR" dirty="0"/>
              <a:t>και με μία μικρή ποσότητα πεψίνης ή τρυψίνης, που θα σχηματιστεί στην αρχή, τα προένζυμα θα καταλυθούν προς τη μαζική παραγωγή των ενζύμων με </a:t>
            </a:r>
            <a:r>
              <a:rPr lang="el-GR" b="1" dirty="0"/>
              <a:t>αυτοκατάλυση.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965302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Ισοένζυμα </a:t>
            </a:r>
            <a:r>
              <a:rPr lang="el-GR" sz="3000" b="0" dirty="0" smtClean="0"/>
              <a:t>1/3</a:t>
            </a:r>
            <a:r>
              <a:rPr lang="el-GR" dirty="0" smtClean="0"/>
              <a:t> </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Τα ισοένζυμα είναι πολλαπλές μορφές ενός ενζύμου, κατα­λύουν την ίδια αντίδραση, προέρχονται από διαφορετικά γονίδια, έχουν </a:t>
            </a:r>
            <a:r>
              <a:rPr lang="el-GR" sz="2200" b="1" dirty="0"/>
              <a:t>διαφο­ρετικές ορισμένες φυσικές ή χημικές ιδιότητες</a:t>
            </a:r>
            <a:r>
              <a:rPr lang="el-GR" sz="2200" dirty="0"/>
              <a:t> και παρουσιάζουν διαφορετική συγγένεια για τα υποστρώματα και τα συνένζυμα. </a:t>
            </a:r>
          </a:p>
          <a:p>
            <a:pPr>
              <a:lnSpc>
                <a:spcPct val="110000"/>
              </a:lnSpc>
            </a:pPr>
            <a:r>
              <a:rPr lang="el-GR" sz="2200" dirty="0"/>
              <a:t>Ως παράδειγμα αναφέρεται η διαφορετική τους ηλεκτροφορητική κινητικότητα, η ανοσολογική δράση, η πρωτοταγής δομή κλπ. Τα ένζυμα που διαθέτουν ισοένζυμα συνήθως συντίθενται από δυο ή περισσότερες πολυπεπτιδικές αλυσίδες ή υποομάδες. Εάν οι υποομά­δες είναι όμοιες, το ένζυμο λέγεται </a:t>
            </a:r>
            <a:r>
              <a:rPr lang="el-GR" sz="2200" b="1" dirty="0"/>
              <a:t>ομοπολυμερές,</a:t>
            </a:r>
            <a:r>
              <a:rPr lang="el-GR" sz="2200" dirty="0"/>
              <a:t> εάν δε είναι ανόμοιες, τότε καλείται </a:t>
            </a:r>
            <a:r>
              <a:rPr lang="el-GR" sz="2200" b="1" dirty="0"/>
              <a:t>ετεροπολυμερές</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057100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Ισοένζυμα </a:t>
            </a:r>
            <a:r>
              <a:rPr lang="el-GR" sz="3000" b="0" dirty="0" smtClean="0"/>
              <a:t>2/3</a:t>
            </a:r>
            <a:r>
              <a:rPr lang="el-GR" dirty="0" smtClean="0"/>
              <a:t> </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Τα ισοένζυμα ως  διαφοροποιημένες πολλαπλές μορφές του ενζύμου, είναι προσαρμοσμένες στα διάφορα είδη κυττάρων του οργανισμού.  Για παράδειγμα, η </a:t>
            </a:r>
            <a:r>
              <a:rPr lang="el-GR" sz="2200" b="1" dirty="0"/>
              <a:t>γαλακτική δεϋδρογενάση (</a:t>
            </a:r>
            <a:r>
              <a:rPr lang="en-US" sz="2200" b="1" dirty="0"/>
              <a:t>LDH</a:t>
            </a:r>
            <a:r>
              <a:rPr lang="el-GR" sz="2200" b="1" dirty="0"/>
              <a:t>),</a:t>
            </a:r>
            <a:r>
              <a:rPr lang="el-GR" sz="2200" dirty="0"/>
              <a:t>  η προερχόμενη από τον καρ­διακό μυ και η προερχόμενη από τους σκελετικούς μύες, φαίνονται να είναι δια­φορετικές και να συνίστανται από δυο ειδών αλυσίδες χαρακτηριζόμενες κατά την προέλευσή τους ως </a:t>
            </a:r>
            <a:r>
              <a:rPr lang="el-GR" sz="2200" b="1" dirty="0"/>
              <a:t>Η (</a:t>
            </a:r>
            <a:r>
              <a:rPr lang="en-US" sz="2200" b="1" dirty="0"/>
              <a:t>heart</a:t>
            </a:r>
            <a:r>
              <a:rPr lang="el-GR" sz="2200" b="1" dirty="0"/>
              <a:t>)</a:t>
            </a:r>
            <a:r>
              <a:rPr lang="el-GR" sz="2200" dirty="0"/>
              <a:t> και </a:t>
            </a:r>
            <a:r>
              <a:rPr lang="el-GR" sz="2200" b="1" dirty="0"/>
              <a:t>Μ (</a:t>
            </a:r>
            <a:r>
              <a:rPr lang="en-US" sz="2200" b="1" dirty="0"/>
              <a:t>muscle</a:t>
            </a:r>
            <a:r>
              <a:rPr lang="el-GR" sz="2200" b="1" dirty="0"/>
              <a:t>),</a:t>
            </a:r>
            <a:r>
              <a:rPr lang="el-GR" sz="2200" dirty="0"/>
              <a:t> σε διαφορετικές ποσότητες η κάθε </a:t>
            </a:r>
            <a:r>
              <a:rPr lang="el-GR" sz="2200" dirty="0" smtClean="0"/>
              <a:t>μία.</a:t>
            </a:r>
            <a:endParaRPr lang="en-US" sz="2200" dirty="0" smtClean="0"/>
          </a:p>
          <a:p>
            <a:pPr>
              <a:lnSpc>
                <a:spcPct val="110000"/>
              </a:lnSpc>
            </a:pPr>
            <a:r>
              <a:rPr lang="el-GR" sz="2200" dirty="0" smtClean="0"/>
              <a:t>Τελικά </a:t>
            </a:r>
            <a:r>
              <a:rPr lang="el-GR" sz="2200" dirty="0"/>
              <a:t>απομονώθηκαν πέντε ισοένζυμα της </a:t>
            </a:r>
            <a:r>
              <a:rPr lang="en-US" sz="2200" dirty="0"/>
              <a:t>LDH</a:t>
            </a:r>
            <a:r>
              <a:rPr lang="el-GR" sz="2200" dirty="0"/>
              <a:t>  με διαφορετικές περιεκτικότητες σε Η και Μ αλυσίδες, τα Η</a:t>
            </a:r>
            <a:r>
              <a:rPr lang="el-GR" sz="2200" baseline="-25000" dirty="0"/>
              <a:t>4</a:t>
            </a:r>
            <a:r>
              <a:rPr lang="el-GR" sz="2200" dirty="0"/>
              <a:t>, Η</a:t>
            </a:r>
            <a:r>
              <a:rPr lang="el-GR" sz="2200" baseline="-25000" dirty="0"/>
              <a:t>3</a:t>
            </a:r>
            <a:r>
              <a:rPr lang="el-GR" sz="2200" dirty="0"/>
              <a:t>Μ, Η</a:t>
            </a:r>
            <a:r>
              <a:rPr lang="el-GR" sz="2200" baseline="-25000" dirty="0"/>
              <a:t>2</a:t>
            </a:r>
            <a:r>
              <a:rPr lang="el-GR" sz="2200" dirty="0"/>
              <a:t>Μ</a:t>
            </a:r>
            <a:r>
              <a:rPr lang="el-GR" sz="2200" baseline="-25000" dirty="0"/>
              <a:t>2</a:t>
            </a:r>
            <a:r>
              <a:rPr lang="el-GR" sz="2200" dirty="0"/>
              <a:t>, ΗΜ</a:t>
            </a:r>
            <a:r>
              <a:rPr lang="el-GR" sz="2200" baseline="-25000" dirty="0"/>
              <a:t>3</a:t>
            </a:r>
            <a:r>
              <a:rPr lang="el-GR" sz="2200" dirty="0"/>
              <a:t> και Μ</a:t>
            </a:r>
            <a:r>
              <a:rPr lang="el-GR" sz="2200" baseline="-25000" dirty="0"/>
              <a:t>4</a:t>
            </a:r>
            <a:r>
              <a:rPr lang="el-GR" sz="2200" dirty="0"/>
              <a:t> τα οποία και υπάρχουν σε διάφορους ιστούς όπως είναι, η καρδιά, το ήπαρ, οι πνεύμονες και άλλοι</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852532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Ισοένζυμα </a:t>
            </a:r>
            <a:r>
              <a:rPr lang="el-GR" sz="3000" b="0" dirty="0" smtClean="0"/>
              <a:t>3/3</a:t>
            </a:r>
            <a:r>
              <a:rPr lang="el-GR" dirty="0" smtClean="0"/>
              <a:t> </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Αρκετά άλλα ένζυμα έχουν ισοένζυμα όπως είναι η </a:t>
            </a:r>
            <a:r>
              <a:rPr lang="el-GR" sz="2200" b="1" dirty="0"/>
              <a:t>κρεατίνη κινάση (</a:t>
            </a:r>
            <a:r>
              <a:rPr lang="en-US" sz="2200" b="1" dirty="0"/>
              <a:t>C</a:t>
            </a:r>
            <a:r>
              <a:rPr lang="el-GR" sz="2200" b="1" dirty="0"/>
              <a:t>Κ),</a:t>
            </a:r>
            <a:r>
              <a:rPr lang="el-GR" sz="2200" dirty="0"/>
              <a:t> που έχει δύο υποομάδες τις </a:t>
            </a:r>
            <a:r>
              <a:rPr lang="el-GR" sz="2200" b="1" dirty="0"/>
              <a:t>Β (</a:t>
            </a:r>
            <a:r>
              <a:rPr lang="en-US" sz="2200" b="1" dirty="0"/>
              <a:t>brain</a:t>
            </a:r>
            <a:r>
              <a:rPr lang="el-GR" sz="2200" b="1" dirty="0"/>
              <a:t>)</a:t>
            </a:r>
            <a:r>
              <a:rPr lang="el-GR" sz="2200" dirty="0"/>
              <a:t> και </a:t>
            </a:r>
            <a:r>
              <a:rPr lang="el-GR" sz="2200" b="1" dirty="0"/>
              <a:t>Μ (</a:t>
            </a:r>
            <a:r>
              <a:rPr lang="en-US" sz="2200" b="1" dirty="0"/>
              <a:t>muscle</a:t>
            </a:r>
            <a:r>
              <a:rPr lang="el-GR" sz="2200" b="1" dirty="0"/>
              <a:t>).</a:t>
            </a:r>
            <a:r>
              <a:rPr lang="el-GR" sz="2200" dirty="0"/>
              <a:t> Η κρεατίνη κινάση υπάρχει στους σκελετι­κούς μύες, στην καρδιά και στον εγκέφαλο, το μόνο μη μυϊκό όργανο στο οποίο ανευρίσκεται. Κατά κύριο λόγο τα ισοένζυμα της κρεατίνης κινάσης κατανέμο­νται ως εξής: το ΒΒ ή </a:t>
            </a:r>
            <a:r>
              <a:rPr lang="en-US" sz="2200" dirty="0"/>
              <a:t>C</a:t>
            </a:r>
            <a:r>
              <a:rPr lang="el-GR" sz="2200" dirty="0"/>
              <a:t>Κ</a:t>
            </a:r>
            <a:r>
              <a:rPr lang="el-GR" sz="2200" baseline="-25000" dirty="0"/>
              <a:t>1</a:t>
            </a:r>
            <a:r>
              <a:rPr lang="el-GR" sz="2200" dirty="0"/>
              <a:t> ευρίσκεται στον εγκέφαλο, το ΜΒ ή CΚ</a:t>
            </a:r>
            <a:r>
              <a:rPr lang="el-GR" sz="2200" baseline="-25000" dirty="0"/>
              <a:t>2</a:t>
            </a:r>
            <a:r>
              <a:rPr lang="el-GR" sz="2200" dirty="0"/>
              <a:t> ευρίσκεται στο μυοκάρδιο και το ΜΜ ή CΚ</a:t>
            </a:r>
            <a:r>
              <a:rPr lang="el-GR" sz="2200" baseline="-25000" dirty="0"/>
              <a:t>3</a:t>
            </a:r>
            <a:r>
              <a:rPr lang="el-GR" sz="2200" dirty="0"/>
              <a:t> ευρίσκεται στους σκελετικούς μύες και το μυο­κάρδιο. Ισοένζυμα επίσης έχουν η αλκαλική φωσφατάση, η αλδολάση, η αμυλάση και άλλα.</a:t>
            </a:r>
          </a:p>
          <a:p>
            <a:pPr>
              <a:lnSpc>
                <a:spcPct val="110000"/>
              </a:lnSpc>
            </a:pPr>
            <a:r>
              <a:rPr lang="el-GR" sz="2200" dirty="0"/>
              <a:t>Τα ισοένζυμα μπορούν να διαχωριστούν με τη κλασική μέθοδο </a:t>
            </a:r>
            <a:r>
              <a:rPr lang="el-GR" sz="2200" dirty="0" smtClean="0"/>
              <a:t>πρωτεϊνικής </a:t>
            </a:r>
            <a:r>
              <a:rPr lang="el-GR" sz="2200" dirty="0"/>
              <a:t>ανάλυσης την ηλεκτροφόρηση</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73977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Κανονιστικά ένζυμα </a:t>
            </a:r>
            <a:r>
              <a:rPr lang="el-GR" sz="3000" b="0" dirty="0" smtClean="0"/>
              <a:t>1/6</a:t>
            </a:r>
            <a:endParaRPr lang="el-GR" sz="3000" b="0" dirty="0"/>
          </a:p>
        </p:txBody>
      </p:sp>
      <p:sp>
        <p:nvSpPr>
          <p:cNvPr id="3" name="Θέση περιεχομένου 2"/>
          <p:cNvSpPr>
            <a:spLocks noGrp="1"/>
          </p:cNvSpPr>
          <p:nvPr>
            <p:ph idx="1"/>
          </p:nvPr>
        </p:nvSpPr>
        <p:spPr/>
        <p:txBody>
          <a:bodyPr/>
          <a:lstStyle/>
          <a:p>
            <a:pPr>
              <a:lnSpc>
                <a:spcPct val="114000"/>
              </a:lnSpc>
            </a:pPr>
            <a:r>
              <a:rPr lang="el-GR" dirty="0"/>
              <a:t>Πολλά ένζυμα, δεν έχουν απλή μονομερή μοριακή υπόσταση, δηλαδή δεν απο­τελούνται από μία απλή πρωτεϊνική αλυσίδα αλλά από περισσότερες, τις </a:t>
            </a:r>
            <a:r>
              <a:rPr lang="el-GR" b="1" dirty="0"/>
              <a:t>υποομάδες,</a:t>
            </a:r>
            <a:r>
              <a:rPr lang="el-GR" dirty="0"/>
              <a:t> κατάλληλα διευθετημένες στο χώρο ώστε να συνδέονται μεταξύ τους σε ένα πολλαπλό  ενζυμικό σύστημα το οποίο με τη διευθέτηση αυτή έχει μεγα­λύτερη δραστικότητα από ότι θα είχαν οι υποομάδες μόνες </a:t>
            </a:r>
            <a:r>
              <a:rPr lang="el-GR" dirty="0" smtClean="0"/>
              <a:t>τους (</a:t>
            </a:r>
            <a:r>
              <a:rPr lang="el-GR" b="1" dirty="0" smtClean="0"/>
              <a:t>κατέχουν </a:t>
            </a:r>
            <a:r>
              <a:rPr lang="el-GR" b="1" dirty="0"/>
              <a:t>και 2° ενεργό κέντρο</a:t>
            </a:r>
            <a:r>
              <a:rPr lang="el-GR" b="1"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560324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Κανονιστικά </a:t>
            </a:r>
            <a:r>
              <a:rPr lang="el-GR" dirty="0" smtClean="0">
                <a:solidFill>
                  <a:prstClr val="black"/>
                </a:solidFill>
              </a:rPr>
              <a:t>ένζυμα</a:t>
            </a:r>
            <a:r>
              <a:rPr lang="el-GR" dirty="0" smtClean="0"/>
              <a:t> </a:t>
            </a:r>
            <a:r>
              <a:rPr lang="el-GR" sz="3000" b="0" dirty="0" smtClean="0"/>
              <a:t>2/6</a:t>
            </a:r>
            <a:endParaRPr lang="el-GR" dirty="0"/>
          </a:p>
        </p:txBody>
      </p:sp>
      <p:sp>
        <p:nvSpPr>
          <p:cNvPr id="3" name="Θέση περιεχομένου 2"/>
          <p:cNvSpPr>
            <a:spLocks noGrp="1"/>
          </p:cNvSpPr>
          <p:nvPr>
            <p:ph idx="1"/>
          </p:nvPr>
        </p:nvSpPr>
        <p:spPr/>
        <p:txBody>
          <a:bodyPr>
            <a:normAutofit/>
          </a:bodyPr>
          <a:lstStyle/>
          <a:p>
            <a:r>
              <a:rPr lang="el-GR" dirty="0"/>
              <a:t>Τα ένζυμα αυτά ονομάζονται </a:t>
            </a:r>
            <a:r>
              <a:rPr lang="el-GR" b="1" dirty="0"/>
              <a:t>κανονιστικά ένζυμα</a:t>
            </a:r>
            <a:r>
              <a:rPr lang="el-GR" dirty="0"/>
              <a:t> και συνήθως εμφανίζουν ιδιότητες κανονιστικές ή ελεγκτικές επί του μεταβολισμού, δρώντα ως </a:t>
            </a:r>
            <a:r>
              <a:rPr lang="el-GR" b="1" dirty="0"/>
              <a:t>«διακόπτες»</a:t>
            </a:r>
            <a:r>
              <a:rPr lang="el-GR" dirty="0"/>
              <a:t> για να αρχίσει ή να σταματήσει μία αντίδραση. Μπορούν όμως και να δράσουν ως </a:t>
            </a:r>
            <a:r>
              <a:rPr lang="el-GR" b="1" dirty="0"/>
              <a:t>«ροοστάτες»</a:t>
            </a:r>
            <a:r>
              <a:rPr lang="el-GR" dirty="0"/>
              <a:t> δηλαδή να κανονίζουν τη ροή των αντι­δρώντων ή των προϊόντων, ανάλογα με τις μεταβολικές απαιτήσεις τις αντίδρασης για την κάλυψη των αναγκών του ιστού ή του οργάνου στο οποίο γίνεται η αντίδρα­ση.</a:t>
            </a:r>
          </a:p>
          <a:p>
            <a:r>
              <a:rPr lang="el-GR" dirty="0"/>
              <a:t>Τα κανονιστικά ένζυμα κατατάσσονται σε δύο κατηγορίες οι οποίες είναι τα </a:t>
            </a:r>
            <a:r>
              <a:rPr lang="el-GR" b="1" dirty="0"/>
              <a:t>αλλοστερικά</a:t>
            </a:r>
            <a:r>
              <a:rPr lang="el-GR" dirty="0"/>
              <a:t> και τα </a:t>
            </a:r>
            <a:r>
              <a:rPr lang="el-GR" b="1" dirty="0"/>
              <a:t>συνδυαστικά επηρεαζόμενα</a:t>
            </a:r>
            <a:r>
              <a:rPr lang="el-GR" dirty="0"/>
              <a:t> ένζυμα.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465006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Κανονιστικά </a:t>
            </a:r>
            <a:r>
              <a:rPr lang="el-GR" dirty="0" smtClean="0">
                <a:solidFill>
                  <a:prstClr val="black"/>
                </a:solidFill>
              </a:rPr>
              <a:t>ένζυμα</a:t>
            </a:r>
            <a:r>
              <a:rPr lang="el-GR" dirty="0" smtClean="0"/>
              <a:t> </a:t>
            </a:r>
            <a:r>
              <a:rPr lang="el-GR" sz="3000" b="0" dirty="0" smtClean="0"/>
              <a:t>3/6</a:t>
            </a:r>
            <a:endParaRPr lang="el-GR" dirty="0"/>
          </a:p>
        </p:txBody>
      </p:sp>
      <p:sp>
        <p:nvSpPr>
          <p:cNvPr id="3" name="Θέση περιεχομένου 2"/>
          <p:cNvSpPr>
            <a:spLocks noGrp="1"/>
          </p:cNvSpPr>
          <p:nvPr>
            <p:ph idx="1"/>
          </p:nvPr>
        </p:nvSpPr>
        <p:spPr>
          <a:xfrm>
            <a:off x="611560" y="1268760"/>
            <a:ext cx="8280920" cy="4968552"/>
          </a:xfrm>
        </p:spPr>
        <p:txBody>
          <a:bodyPr>
            <a:normAutofit/>
          </a:bodyPr>
          <a:lstStyle/>
          <a:p>
            <a:pPr>
              <a:lnSpc>
                <a:spcPct val="110000"/>
              </a:lnSpc>
            </a:pPr>
            <a:r>
              <a:rPr lang="el-GR" dirty="0"/>
              <a:t>Τα </a:t>
            </a:r>
            <a:r>
              <a:rPr lang="el-GR" b="1" dirty="0"/>
              <a:t>αλλοστερικά</a:t>
            </a:r>
            <a:r>
              <a:rPr lang="el-GR" dirty="0"/>
              <a:t> ένζυμα έ­χουν στο πολλαπλό σύστημα τους εκτός από το ενεργό τους κέντρο και έναν ειδικό τόπο που ευρίσκεται μακριά από το ενεργό κέντρο, από τον οποίο ελέγχουν στερεοχημικά την ενζυμική δραστικότητα. </a:t>
            </a:r>
          </a:p>
          <a:p>
            <a:pPr>
              <a:lnSpc>
                <a:spcPct val="110000"/>
              </a:lnSpc>
            </a:pPr>
            <a:r>
              <a:rPr lang="el-GR" b="1" dirty="0"/>
              <a:t>Καταλύουν μη αντιστρεπτές αντιδράσεις</a:t>
            </a:r>
            <a:r>
              <a:rPr lang="el-GR" dirty="0"/>
              <a:t>. Με μικρές συγκεντρώσεις [S], δίνουν μικρή κλίση στη καμπύλη Michaelis-Menten. Αυξανόμενης της [S], η κλίση αυξάνει απότομα. Η συμπεριφορά αυτή, παρίσταται διαγραμματικά με μια </a:t>
            </a:r>
            <a:r>
              <a:rPr lang="el-GR" b="1" dirty="0"/>
              <a:t>σιγμοειδή </a:t>
            </a:r>
            <a:r>
              <a:rPr lang="el-GR" b="1" dirty="0" smtClean="0"/>
              <a:t>καμπύλη</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364072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Κανονιστικά </a:t>
            </a:r>
            <a:r>
              <a:rPr lang="el-GR" dirty="0" smtClean="0"/>
              <a:t>ένζυμα </a:t>
            </a:r>
            <a:r>
              <a:rPr lang="el-GR" sz="3000" b="0" dirty="0" smtClean="0"/>
              <a:t>4/6</a:t>
            </a:r>
            <a:endParaRPr lang="el-GR" dirty="0"/>
          </a:p>
        </p:txBody>
      </p:sp>
      <p:sp>
        <p:nvSpPr>
          <p:cNvPr id="3" name="Θέση περιεχομένου 2"/>
          <p:cNvSpPr>
            <a:spLocks noGrp="1"/>
          </p:cNvSpPr>
          <p:nvPr>
            <p:ph idx="1"/>
          </p:nvPr>
        </p:nvSpPr>
        <p:spPr>
          <a:xfrm>
            <a:off x="611560" y="4365104"/>
            <a:ext cx="8352928" cy="1872208"/>
          </a:xfrm>
        </p:spPr>
        <p:txBody>
          <a:bodyPr/>
          <a:lstStyle/>
          <a:p>
            <a:pPr>
              <a:lnSpc>
                <a:spcPct val="120000"/>
              </a:lnSpc>
            </a:pPr>
            <a:r>
              <a:rPr lang="el-GR" dirty="0"/>
              <a:t>Τα αλλοστερικά ένζυμα, παίζουν σημαντικό βαθμό στη ρύθμιση της ταχύτητας των χημικών αντιδράσεων του οργανισμού, διότι με μικρές μεταβολές της [S] ή ενός ενεργοποιητή, αλλάζουν αισθητά την πορεία μιας </a:t>
            </a:r>
            <a:r>
              <a:rPr lang="el-GR" dirty="0" smtClean="0"/>
              <a:t>αντίδρασης.</a:t>
            </a:r>
            <a:endParaRPr lang="el-GR"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1628800"/>
            <a:ext cx="5355011" cy="263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28327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Κανονιστικά </a:t>
            </a:r>
            <a:r>
              <a:rPr lang="el-GR" dirty="0" smtClean="0"/>
              <a:t>ένζυμα </a:t>
            </a:r>
            <a:r>
              <a:rPr lang="el-GR" sz="3000" b="0" dirty="0" smtClean="0"/>
              <a:t>5/6</a:t>
            </a:r>
            <a:endParaRPr lang="el-GR" dirty="0"/>
          </a:p>
        </p:txBody>
      </p:sp>
      <p:sp>
        <p:nvSpPr>
          <p:cNvPr id="3" name="Θέση περιεχομένου 2"/>
          <p:cNvSpPr>
            <a:spLocks noGrp="1"/>
          </p:cNvSpPr>
          <p:nvPr>
            <p:ph idx="1"/>
          </p:nvPr>
        </p:nvSpPr>
        <p:spPr>
          <a:xfrm>
            <a:off x="611560" y="1268760"/>
            <a:ext cx="8352928" cy="1584176"/>
          </a:xfrm>
        </p:spPr>
        <p:txBody>
          <a:bodyPr/>
          <a:lstStyle/>
          <a:p>
            <a:pPr>
              <a:lnSpc>
                <a:spcPct val="110000"/>
              </a:lnSpc>
            </a:pPr>
            <a:r>
              <a:rPr lang="el-GR" dirty="0"/>
              <a:t>Τα </a:t>
            </a:r>
            <a:r>
              <a:rPr lang="el-GR" b="1" dirty="0"/>
              <a:t>συνδυαστικά επηρεαζόμενα</a:t>
            </a:r>
            <a:r>
              <a:rPr lang="el-GR" dirty="0"/>
              <a:t> ένζυμα μετατρέπονται σε ενζυμικά ενεργές (</a:t>
            </a:r>
            <a:r>
              <a:rPr lang="en-US" dirty="0"/>
              <a:t>active</a:t>
            </a:r>
            <a:r>
              <a:rPr lang="el-GR" dirty="0"/>
              <a:t>, </a:t>
            </a:r>
            <a:r>
              <a:rPr lang="en-US" dirty="0"/>
              <a:t>R</a:t>
            </a:r>
            <a:r>
              <a:rPr lang="el-GR" dirty="0"/>
              <a:t>) και ανενεργές μορφές (inactive, T) με την επίδραση σε αυ­τά, άλλων </a:t>
            </a:r>
            <a:r>
              <a:rPr lang="el-GR" dirty="0" smtClean="0"/>
              <a:t>ένζυμων.</a:t>
            </a:r>
            <a:endParaRPr lang="el-GR" dirty="0"/>
          </a:p>
        </p:txBody>
      </p:sp>
      <p:pic>
        <p:nvPicPr>
          <p:cNvPr id="2050" name="Picture 2" descr="Enzyme allostery e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3688" y="3140968"/>
            <a:ext cx="5772150" cy="3162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963917" y="6315432"/>
            <a:ext cx="737169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Enzyme allostery </a:t>
            </a:r>
            <a:r>
              <a:rPr lang="en-US" sz="1200" dirty="0" smtClean="0">
                <a:latin typeface="+mn-lt"/>
                <a:hlinkClick r:id="rId3"/>
              </a:rPr>
              <a:t>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KES47"/>
              </a:rPr>
              <a:t>KES47</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572654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3/6</a:t>
            </a:r>
            <a:r>
              <a:rPr lang="el-GR" dirty="0" smtClean="0"/>
              <a:t> </a:t>
            </a:r>
            <a:endParaRPr lang="el-GR" dirty="0"/>
          </a:p>
        </p:txBody>
      </p:sp>
      <p:sp>
        <p:nvSpPr>
          <p:cNvPr id="3" name="Θέση περιεχομένου 2"/>
          <p:cNvSpPr>
            <a:spLocks noGrp="1"/>
          </p:cNvSpPr>
          <p:nvPr>
            <p:ph idx="1"/>
          </p:nvPr>
        </p:nvSpPr>
        <p:spPr>
          <a:xfrm>
            <a:off x="611560" y="1340768"/>
            <a:ext cx="5832648" cy="4896544"/>
          </a:xfrm>
        </p:spPr>
        <p:txBody>
          <a:bodyPr>
            <a:normAutofit/>
          </a:bodyPr>
          <a:lstStyle/>
          <a:p>
            <a:pPr>
              <a:lnSpc>
                <a:spcPct val="114000"/>
              </a:lnSpc>
            </a:pPr>
            <a:r>
              <a:rPr lang="el-GR" dirty="0"/>
              <a:t>Το 1926 ο  </a:t>
            </a:r>
            <a:r>
              <a:rPr lang="en-US" dirty="0"/>
              <a:t>J</a:t>
            </a:r>
            <a:r>
              <a:rPr lang="el-GR" dirty="0"/>
              <a:t>. </a:t>
            </a:r>
            <a:r>
              <a:rPr lang="en-US" dirty="0"/>
              <a:t>B</a:t>
            </a:r>
            <a:r>
              <a:rPr lang="el-GR" dirty="0"/>
              <a:t>. </a:t>
            </a:r>
            <a:r>
              <a:rPr lang="en-US" dirty="0"/>
              <a:t>Sumner</a:t>
            </a:r>
            <a:r>
              <a:rPr lang="en-US" i="1" dirty="0"/>
              <a:t> </a:t>
            </a:r>
            <a:r>
              <a:rPr lang="el-GR" dirty="0"/>
              <a:t>απομό­νωσε το πρώτο ένζυμο σε κρυσταλλική κατάσταση, την </a:t>
            </a:r>
            <a:r>
              <a:rPr lang="el-GR" b="1" dirty="0"/>
              <a:t>ουρεάση</a:t>
            </a:r>
            <a:r>
              <a:rPr lang="el-GR" dirty="0"/>
              <a:t>, και έτσι άνοιξε ο μεγάλος δρόμος της μελέτης των ενζύμων. Από τη δεκαετία του 1930 και μετά, πάρα πολλά ένζυμα έχουν ληφθεί σε καθαρή κρυσταλλική κατάσταση και έχουν μελετηθεί πλήρως. Η ριβονουκλεάση, η θρυψίνη, η χυμοθρυψίνη και η λυσοζύμη, είναι μερικά των οποίων η δομή έχει πλήρως διευκρινιστεί</a:t>
            </a:r>
            <a:r>
              <a:rPr lang="el-GR" dirty="0" smtClean="0"/>
              <a:t>.</a:t>
            </a:r>
            <a:endParaRPr lang="el-GR" dirty="0"/>
          </a:p>
        </p:txBody>
      </p:sp>
      <p:pic>
        <p:nvPicPr>
          <p:cNvPr id="3074" name="Picture 2" descr="James Batcheller Sumn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6216" y="1802657"/>
            <a:ext cx="2106938" cy="29798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693515" y="4869160"/>
            <a:ext cx="1929639" cy="553998"/>
          </a:xfrm>
          <a:prstGeom prst="rect">
            <a:avLst/>
          </a:prstGeom>
        </p:spPr>
        <p:txBody>
          <a:bodyPr wrap="square">
            <a:spAutoFit/>
          </a:bodyPr>
          <a:lstStyle/>
          <a:p>
            <a:r>
              <a:rPr lang="en-US" sz="1000" dirty="0">
                <a:latin typeface="+mj-lt"/>
                <a:hlinkClick r:id="rId3"/>
              </a:rPr>
              <a:t>James Batcheller </a:t>
            </a:r>
            <a:r>
              <a:rPr lang="en-US" sz="1000" dirty="0" smtClean="0">
                <a:latin typeface="+mj-lt"/>
                <a:hlinkClick r:id="rId3"/>
              </a:rPr>
              <a:t>Sumner</a:t>
            </a:r>
            <a:r>
              <a:rPr lang="el-GR" sz="1000" dirty="0" smtClean="0">
                <a:latin typeface="+mj-lt"/>
              </a:rPr>
              <a:t> από </a:t>
            </a:r>
            <a:r>
              <a:rPr lang="en-US" sz="1000" dirty="0" smtClean="0">
                <a:latin typeface="+mj-lt"/>
                <a:hlinkClick r:id="rId4" tooltip="User:Materialscientist"/>
              </a:rPr>
              <a:t>Materialscientist</a:t>
            </a:r>
            <a:r>
              <a:rPr lang="el-GR" sz="1000" dirty="0" smtClean="0">
                <a:latin typeface="+mj-lt"/>
              </a:rPr>
              <a:t> διαθέσιμο ως κοινό κτήμα</a:t>
            </a:r>
            <a:endParaRPr lang="el-GR" sz="1000" dirty="0">
              <a:latin typeface="+mj-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98886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Κανονιστικά </a:t>
            </a:r>
            <a:r>
              <a:rPr lang="el-GR" dirty="0" smtClean="0"/>
              <a:t>ένζυμα </a:t>
            </a:r>
            <a:r>
              <a:rPr lang="el-GR" sz="3000" b="0" dirty="0" smtClean="0"/>
              <a:t>6/6</a:t>
            </a:r>
            <a:endParaRPr lang="el-GR" dirty="0"/>
          </a:p>
        </p:txBody>
      </p:sp>
      <p:sp>
        <p:nvSpPr>
          <p:cNvPr id="3" name="Θέση περιεχομένου 2"/>
          <p:cNvSpPr>
            <a:spLocks noGrp="1"/>
          </p:cNvSpPr>
          <p:nvPr>
            <p:ph idx="1"/>
          </p:nvPr>
        </p:nvSpPr>
        <p:spPr/>
        <p:txBody>
          <a:bodyPr/>
          <a:lstStyle/>
          <a:p>
            <a:r>
              <a:rPr lang="el-GR" dirty="0"/>
              <a:t>Τα συνδυαστικά επηρεαζόμενα ένζυμα συνήθως είναι μορφές που αλληλομετατρέπονται από φωσφορυλιωμένα σε μη </a:t>
            </a:r>
            <a:r>
              <a:rPr lang="el-GR" dirty="0" smtClean="0"/>
              <a:t>φωσφορυλιωμένα </a:t>
            </a:r>
            <a:r>
              <a:rPr lang="el-GR" dirty="0"/>
              <a:t>παράγωγα.</a:t>
            </a:r>
          </a:p>
          <a:p>
            <a:r>
              <a:rPr lang="el-GR" dirty="0"/>
              <a:t>Γενικά, η δράση των κανονιστικών ένζυμων για το μεταβολισμό </a:t>
            </a:r>
            <a:r>
              <a:rPr lang="el-GR" dirty="0" smtClean="0"/>
              <a:t>είναι </a:t>
            </a:r>
            <a:r>
              <a:rPr lang="el-GR" dirty="0"/>
              <a:t>πολύτιμη, επειδή τα ένζυμα αυτά αντιδρούν άμεσα με μεγάλη ευαισθησία, στις έστω και μικρές, αλλαγές των συνθηκών της αντίδρασης με απόλυτη εξειδίκευση και εκλεκτικότη­τα και έχουν ως αποτέλεσμα τον πλήρη έλεγχο και συντονισμό των πάρα πολλών και διαφορετικών ενζυμικών αντιδράσεων ενός οργανισμού</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887335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a:t>
            </a:r>
            <a:r>
              <a:rPr lang="el-GR" dirty="0" smtClean="0"/>
              <a:t>αντίδρασης</a:t>
            </a:r>
            <a:r>
              <a:rPr lang="en-US" dirty="0" smtClean="0"/>
              <a:t> </a:t>
            </a:r>
            <a:r>
              <a:rPr lang="en-US" sz="3000" b="0" dirty="0" smtClean="0"/>
              <a:t>1/14</a:t>
            </a:r>
            <a:endParaRPr lang="el-GR" sz="3000" b="0" dirty="0"/>
          </a:p>
        </p:txBody>
      </p:sp>
      <p:sp>
        <p:nvSpPr>
          <p:cNvPr id="3" name="Θέση περιεχομένου 2"/>
          <p:cNvSpPr>
            <a:spLocks noGrp="1"/>
          </p:cNvSpPr>
          <p:nvPr>
            <p:ph idx="1"/>
          </p:nvPr>
        </p:nvSpPr>
        <p:spPr/>
        <p:txBody>
          <a:bodyPr/>
          <a:lstStyle/>
          <a:p>
            <a:pPr>
              <a:lnSpc>
                <a:spcPct val="110000"/>
              </a:lnSpc>
            </a:pPr>
            <a:r>
              <a:rPr lang="el-GR" dirty="0"/>
              <a:t>Η μελέτη της μεταβολής της αρχικής κατάστασης των συγκεντρώσεων των αντιδρώντων και των προϊόντων προς την τελική κατάσταση, αφορά στην κινητι­κή της αντίδρασης.</a:t>
            </a:r>
          </a:p>
          <a:p>
            <a:pPr>
              <a:lnSpc>
                <a:spcPct val="110000"/>
              </a:lnSpc>
            </a:pPr>
            <a:r>
              <a:rPr lang="el-GR" dirty="0"/>
              <a:t>Η μελέτη της ενζυμικής κινητικής είναι σημαντική  επίσης για πρακτικούς λόγους. Ο ορισμός ικανοποιητικών μονάδων (Units) απαιτεί να γνωρίσουμε τις βέλτιστες συνθήκες θερμοκρασίας, pH, συγκέντρωσης υποστρώματος κλπ, καθώς και την επίδραση αναστολέων, ενεργοποιητών κλπ</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533452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2/14</a:t>
            </a:r>
            <a:endParaRPr lang="el-GR" dirty="0"/>
          </a:p>
        </p:txBody>
      </p:sp>
      <p:sp>
        <p:nvSpPr>
          <p:cNvPr id="3" name="Θέση περιεχομένου 2"/>
          <p:cNvSpPr>
            <a:spLocks noGrp="1"/>
          </p:cNvSpPr>
          <p:nvPr>
            <p:ph idx="1"/>
          </p:nvPr>
        </p:nvSpPr>
        <p:spPr/>
        <p:txBody>
          <a:bodyPr/>
          <a:lstStyle/>
          <a:p>
            <a:pPr>
              <a:spcBef>
                <a:spcPts val="2400"/>
              </a:spcBef>
            </a:pPr>
            <a:r>
              <a:rPr lang="el-GR" dirty="0"/>
              <a:t>Σε μία γενική περιγραφή της ενζυμικής αντίδρασης, παρατηρείται ότι, σε σχετικά χαμηλές συγκεντρώσεις του υποστρώματος, η αρχική ταχύτητα της αντί­δρασης είναι σχεδόν ανάλογη της συγκέντρωσης του υποστρώματος. </a:t>
            </a:r>
          </a:p>
          <a:p>
            <a:pPr>
              <a:spcBef>
                <a:spcPts val="2400"/>
              </a:spcBef>
            </a:pPr>
            <a:r>
              <a:rPr lang="el-GR" dirty="0"/>
              <a:t>Με την </a:t>
            </a:r>
            <a:r>
              <a:rPr lang="el-GR" dirty="0" smtClean="0"/>
              <a:t>αύξηση </a:t>
            </a:r>
            <a:r>
              <a:rPr lang="el-GR" dirty="0"/>
              <a:t>της συγκέντρωσης του υποστρώματος, αυξάνεται βαθμιαία και η ταχύτητα της αντίδρασης, μέχρι τον πλήρη κορεσμό του ενζύμου με το υπόστρωμα. Από το σημείο εκείνο και μετά η παραπέρα αύξηση της συγκέντρωσης του υποστρώμα­τος δεν επιδρά στην ταχύτητα της αντίδρασης που αφορά τη </a:t>
            </a:r>
            <a:r>
              <a:rPr lang="el-GR" b="1" dirty="0"/>
              <a:t>μέγιστη ταχύτητα,</a:t>
            </a:r>
            <a:r>
              <a:rPr lang="el-GR" dirty="0"/>
              <a:t> (</a:t>
            </a:r>
            <a:r>
              <a:rPr lang="en-US" b="1" dirty="0"/>
              <a:t>Vmax</a:t>
            </a:r>
            <a:r>
              <a:rPr lang="el-GR" b="1"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079779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3/14</a:t>
            </a:r>
            <a:endParaRPr lang="el-GR" dirty="0"/>
          </a:p>
        </p:txBody>
      </p:sp>
      <p:sp>
        <p:nvSpPr>
          <p:cNvPr id="3" name="Θέση περιεχομένου 2"/>
          <p:cNvSpPr>
            <a:spLocks noGrp="1"/>
          </p:cNvSpPr>
          <p:nvPr>
            <p:ph idx="1"/>
          </p:nvPr>
        </p:nvSpPr>
        <p:spPr>
          <a:xfrm>
            <a:off x="611560" y="1268760"/>
            <a:ext cx="8352928" cy="2016224"/>
          </a:xfrm>
        </p:spPr>
        <p:txBody>
          <a:bodyPr/>
          <a:lstStyle/>
          <a:p>
            <a:r>
              <a:rPr lang="el-GR" dirty="0"/>
              <a:t>Η γραφική παράσταση της μεταβολής της ταχύτητας μιας ενζυμικής </a:t>
            </a:r>
            <a:r>
              <a:rPr lang="el-GR" dirty="0" smtClean="0"/>
              <a:t>αντίδρασης </a:t>
            </a:r>
            <a:r>
              <a:rPr lang="el-GR" dirty="0"/>
              <a:t>σε σχέση με τη μεταβολή της συγκέντρωσης του υποστρώματος, είναι μία υπερβολική </a:t>
            </a:r>
            <a:r>
              <a:rPr lang="el-GR" dirty="0" smtClean="0"/>
              <a:t>καμπύλη.</a:t>
            </a:r>
            <a:endParaRPr lang="el-GR"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0" y="2852936"/>
            <a:ext cx="4824536" cy="329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886930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4/14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lnSpc>
                    <a:spcPct val="130000"/>
                  </a:lnSpc>
                  <a:spcBef>
                    <a:spcPts val="600"/>
                  </a:spcBef>
                </a:pPr>
                <a:r>
                  <a:rPr lang="el-GR" dirty="0" smtClean="0"/>
                  <a:t>Το 1913 οι </a:t>
                </a:r>
                <a:r>
                  <a:rPr lang="el-GR" b="1" dirty="0"/>
                  <a:t>Leonor</a:t>
                </a:r>
                <a:r>
                  <a:rPr lang="el-GR" dirty="0"/>
                  <a:t> </a:t>
                </a:r>
                <a:r>
                  <a:rPr lang="en-US" b="1" dirty="0"/>
                  <a:t>Michaelis </a:t>
                </a:r>
                <a:r>
                  <a:rPr lang="el-GR" dirty="0"/>
                  <a:t>και </a:t>
                </a:r>
                <a:r>
                  <a:rPr lang="el-GR" b="1" dirty="0"/>
                  <a:t> </a:t>
                </a:r>
                <a:r>
                  <a:rPr lang="en-US" b="1" dirty="0"/>
                  <a:t>Maud </a:t>
                </a:r>
                <a:r>
                  <a:rPr lang="el-GR" b="1" dirty="0"/>
                  <a:t>Μenten </a:t>
                </a:r>
                <a:r>
                  <a:rPr lang="el-GR" dirty="0"/>
                  <a:t>κατέληξαν στη διατύπωση της υπόθεσης ότι το ένζυμο με το υπόστρωμα δίνουν ένα σύμπλοκο ενζύμου-υποστρώματος σύμφωνα με την αντίδραση</a:t>
                </a:r>
                <a:r>
                  <a:rPr lang="el-GR" dirty="0" smtClean="0"/>
                  <a:t>:</a:t>
                </a:r>
              </a:p>
              <a:p>
                <a:pPr marL="0" indent="0">
                  <a:lnSpc>
                    <a:spcPct val="150000"/>
                  </a:lnSpc>
                  <a:buNone/>
                </a:pPr>
                <a14:m>
                  <m:oMathPara xmlns:m="http://schemas.openxmlformats.org/officeDocument/2006/math">
                    <m:oMathParaPr>
                      <m:jc m:val="centerGroup"/>
                    </m:oMathParaPr>
                    <m:oMath xmlns:m="http://schemas.openxmlformats.org/officeDocument/2006/math">
                      <m:r>
                        <a:rPr lang="en-US" sz="2800" b="0" i="1" smtClean="0">
                          <a:latin typeface="Cambria Math"/>
                        </a:rPr>
                        <m:t>𝐸</m:t>
                      </m:r>
                      <m:r>
                        <a:rPr lang="en-US" sz="2800" b="0" i="1" smtClean="0">
                          <a:latin typeface="Cambria Math"/>
                        </a:rPr>
                        <m:t>+</m:t>
                      </m:r>
                      <m:r>
                        <a:rPr lang="en-US" sz="2800" b="0" i="1" smtClean="0">
                          <a:latin typeface="Cambria Math"/>
                        </a:rPr>
                        <m:t>𝑆</m:t>
                      </m:r>
                      <m:r>
                        <a:rPr lang="en-US" sz="2800" b="0" i="1" smtClean="0">
                          <a:latin typeface="Cambria Math"/>
                        </a:rPr>
                        <m:t> </m:t>
                      </m:r>
                      <m:m>
                        <m:mPr>
                          <m:mcs>
                            <m:mc>
                              <m:mcPr>
                                <m:count m:val="1"/>
                                <m:mcJc m:val="center"/>
                              </m:mcPr>
                            </m:mc>
                          </m:mcs>
                          <m:ctrlPr>
                            <a:rPr lang="en-US" sz="2800" b="0" i="1" smtClean="0">
                              <a:latin typeface="Cambria Math"/>
                            </a:rPr>
                          </m:ctrlPr>
                        </m:mPr>
                        <m:mr>
                          <m:e>
                            <m:sSub>
                              <m:sSubPr>
                                <m:ctrlPr>
                                  <a:rPr lang="en-US" sz="2800" b="0" i="1" smtClean="0">
                                    <a:latin typeface="Cambria Math"/>
                                  </a:rPr>
                                </m:ctrlPr>
                              </m:sSubPr>
                              <m:e>
                                <m:r>
                                  <a:rPr lang="en-US" sz="2800" b="0" i="1" smtClean="0">
                                    <a:latin typeface="Cambria Math"/>
                                  </a:rPr>
                                  <m:t>𝑘</m:t>
                                </m:r>
                              </m:e>
                              <m:sub>
                                <m:r>
                                  <a:rPr lang="en-US" sz="2800" b="0" i="1" smtClean="0">
                                    <a:latin typeface="Cambria Math"/>
                                  </a:rPr>
                                  <m:t>1</m:t>
                                </m:r>
                              </m:sub>
                            </m:sSub>
                          </m:e>
                        </m:mr>
                        <m:mr>
                          <m:e>
                            <m:r>
                              <a:rPr lang="en-US" sz="2800" b="0" i="1" smtClean="0">
                                <a:latin typeface="Cambria Math"/>
                                <a:ea typeface="Cambria Math"/>
                              </a:rPr>
                              <m:t>↔</m:t>
                            </m:r>
                          </m:e>
                        </m:mr>
                        <m:mr>
                          <m:e>
                            <m:sSub>
                              <m:sSubPr>
                                <m:ctrlPr>
                                  <a:rPr lang="en-US" sz="2800" b="0" i="1" smtClean="0">
                                    <a:latin typeface="Cambria Math"/>
                                  </a:rPr>
                                </m:ctrlPr>
                              </m:sSubPr>
                              <m:e>
                                <m:r>
                                  <a:rPr lang="en-US" sz="2800" b="0" i="1" smtClean="0">
                                    <a:latin typeface="Cambria Math"/>
                                  </a:rPr>
                                  <m:t>𝑘</m:t>
                                </m:r>
                              </m:e>
                              <m:sub>
                                <m:r>
                                  <a:rPr lang="en-US" sz="2800" b="0" i="1" smtClean="0">
                                    <a:latin typeface="Cambria Math"/>
                                  </a:rPr>
                                  <m:t>2</m:t>
                                </m:r>
                              </m:sub>
                            </m:sSub>
                          </m:e>
                        </m:mr>
                      </m:m>
                      <m:r>
                        <a:rPr lang="en-US" sz="2800" b="0" i="1" smtClean="0">
                          <a:latin typeface="Cambria Math"/>
                        </a:rPr>
                        <m:t>𝐸𝑆</m:t>
                      </m:r>
                    </m:oMath>
                  </m:oMathPara>
                </a14:m>
                <a:endParaRPr lang="en-US" sz="2800" dirty="0" smtClean="0"/>
              </a:p>
              <a:p>
                <a:pPr marL="0" indent="0">
                  <a:lnSpc>
                    <a:spcPct val="150000"/>
                  </a:lnSpc>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948" r="-1313"/>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556966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5/14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268760"/>
                <a:ext cx="8532440" cy="4968552"/>
              </a:xfrm>
            </p:spPr>
            <p:txBody>
              <a:bodyPr/>
              <a:lstStyle/>
              <a:p>
                <a:r>
                  <a:rPr lang="el-GR" dirty="0" smtClean="0"/>
                  <a:t>Το </a:t>
                </a:r>
                <a:r>
                  <a:rPr lang="el-GR" dirty="0"/>
                  <a:t>σύμπλοκο ενζύμου-υποστρώματος διίσταται σε προϊόντα και με το συν­δυασμό των δύο αυτών παραδοχών, διαμορφώνεται η παρακάτω αντίδραση</a:t>
                </a:r>
                <a:r>
                  <a:rPr lang="el-GR" dirty="0" smtClean="0"/>
                  <a:t>:</a:t>
                </a:r>
                <a:endParaRPr lang="en-US" dirty="0" smtClean="0"/>
              </a:p>
              <a:p>
                <a:pPr marL="0" lvl="0" indent="0">
                  <a:lnSpc>
                    <a:spcPct val="150000"/>
                  </a:lnSpc>
                  <a:buNone/>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a:rPr>
                        <m:t>𝐸</m:t>
                      </m:r>
                      <m:r>
                        <a:rPr lang="en-US" sz="2800" i="1">
                          <a:solidFill>
                            <a:prstClr val="black"/>
                          </a:solidFill>
                          <a:latin typeface="Cambria Math"/>
                        </a:rPr>
                        <m:t>+</m:t>
                      </m:r>
                      <m:r>
                        <a:rPr lang="en-US" sz="2800" i="1">
                          <a:solidFill>
                            <a:prstClr val="black"/>
                          </a:solidFill>
                          <a:latin typeface="Cambria Math"/>
                        </a:rPr>
                        <m:t>𝑆</m:t>
                      </m:r>
                      <m:r>
                        <a:rPr lang="en-US" sz="2800" i="1">
                          <a:solidFill>
                            <a:prstClr val="black"/>
                          </a:solidFill>
                          <a:latin typeface="Cambria Math"/>
                        </a:rPr>
                        <m:t> </m:t>
                      </m:r>
                      <m:m>
                        <m:mPr>
                          <m:mcs>
                            <m:mc>
                              <m:mcPr>
                                <m:count m:val="1"/>
                                <m:mcJc m:val="center"/>
                              </m:mcPr>
                            </m:mc>
                          </m:mcs>
                          <m:ctrlPr>
                            <a:rPr lang="en-US" sz="2800" i="1">
                              <a:solidFill>
                                <a:prstClr val="black"/>
                              </a:solidFill>
                              <a:latin typeface="Cambria Math"/>
                            </a:rPr>
                          </m:ctrlPr>
                        </m:mPr>
                        <m:mr>
                          <m:e>
                            <m:sSub>
                              <m:sSubPr>
                                <m:ctrlPr>
                                  <a:rPr lang="en-US" sz="2800" i="1">
                                    <a:solidFill>
                                      <a:prstClr val="black"/>
                                    </a:solidFill>
                                    <a:latin typeface="Cambria Math"/>
                                  </a:rPr>
                                </m:ctrlPr>
                              </m:sSubPr>
                              <m:e>
                                <m:r>
                                  <a:rPr lang="en-US" sz="2800" i="1">
                                    <a:solidFill>
                                      <a:prstClr val="black"/>
                                    </a:solidFill>
                                    <a:latin typeface="Cambria Math"/>
                                  </a:rPr>
                                  <m:t>𝑘</m:t>
                                </m:r>
                              </m:e>
                              <m:sub>
                                <m:r>
                                  <a:rPr lang="en-US" sz="2800" i="1">
                                    <a:solidFill>
                                      <a:prstClr val="black"/>
                                    </a:solidFill>
                                    <a:latin typeface="Cambria Math"/>
                                  </a:rPr>
                                  <m:t>1</m:t>
                                </m:r>
                              </m:sub>
                            </m:sSub>
                          </m:e>
                        </m:mr>
                        <m:mr>
                          <m:e>
                            <m:r>
                              <a:rPr lang="en-US" sz="2800" i="1">
                                <a:solidFill>
                                  <a:prstClr val="black"/>
                                </a:solidFill>
                                <a:latin typeface="Cambria Math"/>
                                <a:ea typeface="Cambria Math"/>
                              </a:rPr>
                              <m:t>↔</m:t>
                            </m:r>
                          </m:e>
                        </m:mr>
                        <m:mr>
                          <m:e>
                            <m:sSub>
                              <m:sSubPr>
                                <m:ctrlPr>
                                  <a:rPr lang="en-US" sz="2800" i="1">
                                    <a:solidFill>
                                      <a:prstClr val="black"/>
                                    </a:solidFill>
                                    <a:latin typeface="Cambria Math"/>
                                  </a:rPr>
                                </m:ctrlPr>
                              </m:sSubPr>
                              <m:e>
                                <m:r>
                                  <a:rPr lang="en-US" sz="2800" i="1">
                                    <a:solidFill>
                                      <a:prstClr val="black"/>
                                    </a:solidFill>
                                    <a:latin typeface="Cambria Math"/>
                                  </a:rPr>
                                  <m:t>𝑘</m:t>
                                </m:r>
                              </m:e>
                              <m:sub>
                                <m:r>
                                  <a:rPr lang="en-US" sz="2800" i="1">
                                    <a:solidFill>
                                      <a:prstClr val="black"/>
                                    </a:solidFill>
                                    <a:latin typeface="Cambria Math"/>
                                  </a:rPr>
                                  <m:t>2</m:t>
                                </m:r>
                              </m:sub>
                            </m:sSub>
                          </m:e>
                        </m:mr>
                      </m:m>
                      <m:r>
                        <a:rPr lang="en-US" sz="2800" i="1">
                          <a:solidFill>
                            <a:prstClr val="black"/>
                          </a:solidFill>
                          <a:latin typeface="Cambria Math"/>
                        </a:rPr>
                        <m:t>𝐸𝑆</m:t>
                      </m:r>
                      <m:groupChr>
                        <m:groupChrPr>
                          <m:chr m:val="→"/>
                          <m:vertJc m:val="bot"/>
                          <m:ctrlPr>
                            <a:rPr lang="en-US" sz="2800" i="1" smtClean="0">
                              <a:solidFill>
                                <a:prstClr val="black"/>
                              </a:solidFill>
                              <a:latin typeface="Cambria Math"/>
                            </a:rPr>
                          </m:ctrlPr>
                        </m:groupChrPr>
                        <m:e>
                          <m:sSub>
                            <m:sSubPr>
                              <m:ctrlPr>
                                <a:rPr lang="en-US" sz="2800" i="1" smtClean="0">
                                  <a:solidFill>
                                    <a:prstClr val="black"/>
                                  </a:solidFill>
                                  <a:latin typeface="Cambria Math"/>
                                </a:rPr>
                              </m:ctrlPr>
                            </m:sSubPr>
                            <m:e>
                              <m:r>
                                <a:rPr lang="en-US" sz="2800" b="0" i="1" smtClean="0">
                                  <a:solidFill>
                                    <a:prstClr val="black"/>
                                  </a:solidFill>
                                  <a:latin typeface="Cambria Math"/>
                                </a:rPr>
                                <m:t>𝑘</m:t>
                              </m:r>
                            </m:e>
                            <m:sub>
                              <m:r>
                                <a:rPr lang="en-US" sz="2800" b="0" i="1" smtClean="0">
                                  <a:solidFill>
                                    <a:prstClr val="black"/>
                                  </a:solidFill>
                                  <a:latin typeface="Cambria Math"/>
                                </a:rPr>
                                <m:t>3</m:t>
                              </m:r>
                            </m:sub>
                          </m:sSub>
                        </m:e>
                      </m:groupChr>
                      <m:r>
                        <a:rPr lang="en-US" sz="2800" b="0" i="1" smtClean="0">
                          <a:solidFill>
                            <a:prstClr val="black"/>
                          </a:solidFill>
                          <a:latin typeface="Cambria Math"/>
                        </a:rPr>
                        <m:t>𝐸</m:t>
                      </m:r>
                      <m:r>
                        <a:rPr lang="en-US" sz="2800" b="0" i="1" smtClean="0">
                          <a:solidFill>
                            <a:prstClr val="black"/>
                          </a:solidFill>
                          <a:latin typeface="Cambria Math"/>
                        </a:rPr>
                        <m:t>+</m:t>
                      </m:r>
                      <m:r>
                        <a:rPr lang="en-US" sz="2800" b="0" i="1" smtClean="0">
                          <a:solidFill>
                            <a:prstClr val="black"/>
                          </a:solidFill>
                          <a:latin typeface="Cambria Math"/>
                        </a:rPr>
                        <m:t>𝑃</m:t>
                      </m:r>
                    </m:oMath>
                  </m:oMathPara>
                </a14:m>
                <a:endParaRPr lang="en-US" sz="2800" dirty="0">
                  <a:solidFill>
                    <a:prstClr val="black"/>
                  </a:solidFill>
                </a:endParaRPr>
              </a:p>
              <a:p>
                <a:pPr marL="0" indent="0">
                  <a:buNone/>
                </a:pPr>
                <a:r>
                  <a:rPr lang="el-GR" dirty="0"/>
                  <a:t>όπου Ε=ένζυμο, </a:t>
                </a:r>
                <a:r>
                  <a:rPr lang="de-DE" dirty="0"/>
                  <a:t>S</a:t>
                </a:r>
                <a:r>
                  <a:rPr lang="el-GR" dirty="0"/>
                  <a:t>=υπόστρωμα, Ρ=προϊόν και </a:t>
                </a:r>
                <a:r>
                  <a:rPr lang="de-DE" dirty="0"/>
                  <a:t>k</a:t>
                </a:r>
                <a:r>
                  <a:rPr lang="el-GR" baseline="-25000" dirty="0"/>
                  <a:t>1 </a:t>
                </a:r>
                <a:r>
                  <a:rPr lang="el-GR" dirty="0"/>
                  <a:t>,</a:t>
                </a:r>
                <a:r>
                  <a:rPr lang="de-DE" dirty="0"/>
                  <a:t>k</a:t>
                </a:r>
                <a:r>
                  <a:rPr lang="el-GR" baseline="-25000" dirty="0"/>
                  <a:t>2</a:t>
                </a:r>
                <a:r>
                  <a:rPr lang="el-GR" dirty="0"/>
                  <a:t> ,</a:t>
                </a:r>
                <a:r>
                  <a:rPr lang="de-DE" dirty="0"/>
                  <a:t>k</a:t>
                </a:r>
                <a:r>
                  <a:rPr lang="el-GR" baseline="-25000" dirty="0"/>
                  <a:t>3   </a:t>
                </a:r>
                <a:r>
                  <a:rPr lang="el-GR" dirty="0"/>
                  <a:t>οι σταθερές ισορροπίας των </a:t>
                </a:r>
                <a:r>
                  <a:rPr lang="el-GR" dirty="0" smtClean="0"/>
                  <a:t>αντιδράσεων.</a:t>
                </a:r>
                <a:endParaRPr lang="en-US" dirty="0" smtClean="0"/>
              </a:p>
              <a:p>
                <a:pPr>
                  <a:buFont typeface="Wingdings" panose="05000000000000000000" pitchFamily="2" charset="2"/>
                  <a:buChar char="ü"/>
                </a:pPr>
                <a:r>
                  <a:rPr lang="el-GR" dirty="0" smtClean="0"/>
                  <a:t>Με </a:t>
                </a:r>
                <a:r>
                  <a:rPr lang="el-GR" dirty="0"/>
                  <a:t>βάση την παραπάνω αντίδραση, διαμορφώθηκε η </a:t>
                </a:r>
                <a:r>
                  <a:rPr lang="el-GR" b="1" dirty="0"/>
                  <a:t>ομώνυμη εξίσωση των </a:t>
                </a:r>
                <a:r>
                  <a:rPr lang="en-US" b="1" dirty="0"/>
                  <a:t>Michaelis</a:t>
                </a:r>
                <a:r>
                  <a:rPr lang="el-GR" b="1" dirty="0"/>
                  <a:t>-Μenten</a:t>
                </a:r>
                <a:r>
                  <a:rPr lang="el-GR" dirty="0"/>
                  <a:t> </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268760"/>
                <a:ext cx="8532440" cy="4968552"/>
              </a:xfrm>
              <a:blipFill rotWithShape="1">
                <a:blip r:embed="rId2" cstate="print"/>
                <a:stretch>
                  <a:fillRect l="-1071" t="-982" r="-1643"/>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502892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6/14</a:t>
            </a:r>
            <a:endParaRPr lang="el-GR" dirty="0"/>
          </a:p>
        </p:txBody>
      </p:sp>
      <p:sp>
        <p:nvSpPr>
          <p:cNvPr id="3" name="Θέση περιεχομένου 2"/>
          <p:cNvSpPr>
            <a:spLocks noGrp="1"/>
          </p:cNvSpPr>
          <p:nvPr>
            <p:ph idx="1"/>
          </p:nvPr>
        </p:nvSpPr>
        <p:spPr>
          <a:xfrm>
            <a:off x="611560" y="1268760"/>
            <a:ext cx="8424936" cy="4968552"/>
          </a:xfrm>
        </p:spPr>
        <p:txBody>
          <a:bodyPr>
            <a:normAutofit/>
          </a:bodyPr>
          <a:lstStyle/>
          <a:p>
            <a:r>
              <a:rPr lang="el-GR" sz="2200" dirty="0"/>
              <a:t>Αποδεικνύεται ότι η ταχύτητα μιας ενζυμικής αντίδρασης εξαρτάται από τη μέγιστη ταχύτητα Ʋ</a:t>
            </a:r>
            <a:r>
              <a:rPr lang="en-US" sz="2200" baseline="-25000" dirty="0"/>
              <a:t>max </a:t>
            </a:r>
            <a:r>
              <a:rPr lang="el-GR" sz="2200" dirty="0"/>
              <a:t>της αντίδρασης, τη συγκέντρωση του υποστρώματος [</a:t>
            </a:r>
            <a:r>
              <a:rPr lang="en-US" sz="2200" dirty="0"/>
              <a:t>S</a:t>
            </a:r>
            <a:r>
              <a:rPr lang="el-GR" sz="2200" dirty="0"/>
              <a:t>] και μία στα­θερά, την </a:t>
            </a:r>
            <a:r>
              <a:rPr lang="el-GR" sz="2200" b="1" dirty="0"/>
              <a:t>k</a:t>
            </a:r>
            <a:r>
              <a:rPr lang="en-US" sz="2200" b="1" baseline="-25000" dirty="0"/>
              <a:t>m</a:t>
            </a:r>
            <a:r>
              <a:rPr lang="el-GR" sz="2200" dirty="0"/>
              <a:t>, που ονομάζεται </a:t>
            </a:r>
            <a:r>
              <a:rPr lang="el-GR" sz="2200" b="1" dirty="0"/>
              <a:t>σταθερά των </a:t>
            </a:r>
            <a:r>
              <a:rPr lang="en-US" sz="2200" b="1" dirty="0"/>
              <a:t>Michaelis</a:t>
            </a:r>
            <a:r>
              <a:rPr lang="el-GR" sz="2200" b="1" dirty="0"/>
              <a:t>-Μenten</a:t>
            </a:r>
            <a:r>
              <a:rPr lang="el-GR" sz="2200" b="1" i="1" dirty="0"/>
              <a:t>, </a:t>
            </a:r>
            <a:r>
              <a:rPr lang="el-GR" sz="2200" dirty="0"/>
              <a:t>εκφράζει παραμέτρους της αντίδρασης, που συνδέεται με τις σταθερές ισορροπίας των επιμέρους αντιδράσεων, με τη σχέση</a:t>
            </a:r>
            <a:r>
              <a:rPr lang="el-GR" sz="2200" dirty="0" smtClean="0"/>
              <a:t>.</a:t>
            </a:r>
            <a:endParaRPr lang="el-GR" sz="2200" dirty="0"/>
          </a:p>
          <a:p>
            <a:pPr marL="0" indent="0" algn="ctr">
              <a:spcBef>
                <a:spcPts val="1800"/>
              </a:spcBef>
              <a:spcAft>
                <a:spcPts val="1200"/>
              </a:spcAft>
              <a:buNone/>
            </a:pPr>
            <a:r>
              <a:rPr lang="el-GR" sz="2200" b="1" dirty="0"/>
              <a:t>K</a:t>
            </a:r>
            <a:r>
              <a:rPr lang="el-GR" sz="2200" b="1" baseline="-25000" dirty="0"/>
              <a:t>m</a:t>
            </a:r>
            <a:r>
              <a:rPr lang="el-GR" sz="2200" b="1" dirty="0"/>
              <a:t> = </a:t>
            </a:r>
            <a:r>
              <a:rPr lang="en-US" sz="2200" b="1" dirty="0"/>
              <a:t>K</a:t>
            </a:r>
            <a:r>
              <a:rPr lang="el-GR" sz="2200" b="1" baseline="-25000" dirty="0"/>
              <a:t>2</a:t>
            </a:r>
            <a:r>
              <a:rPr lang="el-GR" sz="2200" b="1" dirty="0"/>
              <a:t> + </a:t>
            </a:r>
            <a:r>
              <a:rPr lang="en-US" sz="2200" b="1" dirty="0"/>
              <a:t>K</a:t>
            </a:r>
            <a:r>
              <a:rPr lang="el-GR" sz="2200" b="1" baseline="-25000" dirty="0"/>
              <a:t>3</a:t>
            </a:r>
            <a:r>
              <a:rPr lang="el-GR" sz="2200" b="1" dirty="0"/>
              <a:t> / </a:t>
            </a:r>
            <a:r>
              <a:rPr lang="en-US" sz="2200" b="1" dirty="0"/>
              <a:t>K</a:t>
            </a:r>
            <a:r>
              <a:rPr lang="el-GR" sz="2200" b="1" baseline="-25000" dirty="0" smtClean="0"/>
              <a:t>1</a:t>
            </a:r>
            <a:endParaRPr lang="en-US" sz="2200" b="1" baseline="-25000" dirty="0" smtClean="0"/>
          </a:p>
          <a:p>
            <a:pPr marL="355600" indent="0">
              <a:buNone/>
            </a:pPr>
            <a:r>
              <a:rPr lang="el-GR" sz="2200" dirty="0"/>
              <a:t>Η τιμή  Km αντιστοιχεί στη συγκέντρωση υποστρώματος, όπου η ταχύτητα της αντίδρασης έχει πλησιάσει στο 50</a:t>
            </a:r>
            <a:r>
              <a:rPr lang="el-GR" sz="2200" dirty="0" smtClean="0"/>
              <a:t>%.Είναι </a:t>
            </a:r>
            <a:r>
              <a:rPr lang="el-GR" sz="2200" dirty="0"/>
              <a:t>ανεξάρτητη της συγκέντρωσης του ενζύμου.</a:t>
            </a:r>
          </a:p>
          <a:p>
            <a:pPr marL="355600" indent="0">
              <a:buNone/>
            </a:pPr>
            <a:r>
              <a:rPr lang="el-GR" sz="2200" dirty="0" smtClean="0"/>
              <a:t>Όπως </a:t>
            </a:r>
            <a:r>
              <a:rPr lang="el-GR" sz="2200" dirty="0"/>
              <a:t>θα δούμε αναλυτικότερα, η μεγάλη συγγένεια του ενζύμου προς το υπόστρωμα, αντιστοιχεί σε </a:t>
            </a:r>
            <a:r>
              <a:rPr lang="el-GR" sz="2200" dirty="0" smtClean="0"/>
              <a:t>χαμηλή </a:t>
            </a:r>
            <a:r>
              <a:rPr lang="el-GR" sz="2200" dirty="0"/>
              <a:t>τιμή Km και </a:t>
            </a:r>
            <a:r>
              <a:rPr lang="el-GR" sz="2200" dirty="0" smtClean="0"/>
              <a:t>αντίστροφα</a:t>
            </a:r>
            <a:r>
              <a:rPr lang="en-US"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267839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7/14</a:t>
            </a:r>
            <a:endParaRPr lang="el-GR" dirty="0"/>
          </a:p>
        </p:txBody>
      </p:sp>
      <p:sp>
        <p:nvSpPr>
          <p:cNvPr id="3" name="Θέση περιεχομένου 2"/>
          <p:cNvSpPr>
            <a:spLocks noGrp="1"/>
          </p:cNvSpPr>
          <p:nvPr>
            <p:ph idx="1"/>
          </p:nvPr>
        </p:nvSpPr>
        <p:spPr/>
        <p:txBody>
          <a:bodyPr/>
          <a:lstStyle/>
          <a:p>
            <a:r>
              <a:rPr lang="el-GR" dirty="0"/>
              <a:t>Η εξίσωση </a:t>
            </a:r>
            <a:r>
              <a:rPr lang="en-US" dirty="0"/>
              <a:t>Michaelis</a:t>
            </a:r>
            <a:r>
              <a:rPr lang="el-GR" dirty="0"/>
              <a:t>-Μenten ισχύει για ενζυμικές αντιδράσεις ενός έν­ζυμου και ενός υποστρώματος, σύμφωνα με τη γενική αντίδραση</a:t>
            </a:r>
            <a:r>
              <a:rPr lang="el-GR" dirty="0" smtClean="0"/>
              <a:t>:</a:t>
            </a:r>
            <a:endParaRPr lang="el-GR" dirty="0"/>
          </a:p>
          <a:p>
            <a:pPr marL="0" indent="0" algn="ctr">
              <a:buNone/>
            </a:pPr>
            <a:r>
              <a:rPr lang="el-GR" b="1" dirty="0" smtClean="0"/>
              <a:t>Ε</a:t>
            </a:r>
            <a:r>
              <a:rPr lang="de-DE" b="1" dirty="0" smtClean="0"/>
              <a:t> </a:t>
            </a:r>
            <a:r>
              <a:rPr lang="de-DE" b="1" dirty="0"/>
              <a:t>+ S   →  ES   →   E + P </a:t>
            </a:r>
            <a:endParaRPr lang="el-GR" dirty="0"/>
          </a:p>
          <a:p>
            <a:r>
              <a:rPr lang="el-GR" dirty="0" smtClean="0"/>
              <a:t>Στην </a:t>
            </a:r>
            <a:r>
              <a:rPr lang="el-GR" dirty="0"/>
              <a:t>περίπτωση που η αντίδραση γίνεται με περισσότερα ένζυμα ή περισσότερα υποστρώματα, η κινητική της αντίδρασης είναι πολυπλοκότερη και υπολογίζεται ευκολότερα είτε με το διάγραμμα Eadie-Hofstee, είτε με τη χρήση Η/Υ</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710524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8/14</a:t>
            </a:r>
            <a:endParaRPr lang="el-GR" dirty="0"/>
          </a:p>
        </p:txBody>
      </p:sp>
      <p:sp>
        <p:nvSpPr>
          <p:cNvPr id="3" name="Θέση περιεχομένου 2"/>
          <p:cNvSpPr>
            <a:spLocks noGrp="1"/>
          </p:cNvSpPr>
          <p:nvPr>
            <p:ph idx="1"/>
          </p:nvPr>
        </p:nvSpPr>
        <p:spPr>
          <a:xfrm>
            <a:off x="611560" y="1268760"/>
            <a:ext cx="8532440" cy="4968552"/>
          </a:xfrm>
        </p:spPr>
        <p:txBody>
          <a:bodyPr/>
          <a:lstStyle/>
          <a:p>
            <a:pPr>
              <a:lnSpc>
                <a:spcPct val="114000"/>
              </a:lnSpc>
            </a:pPr>
            <a:r>
              <a:rPr lang="el-GR" dirty="0"/>
              <a:t>Για τη διαμόρφωση της σχέσης μεταξύ ταχύτητας της αντίδρασης και συγκε­ντρώσεων έγιναν τρεις παραδοχές</a:t>
            </a:r>
            <a:r>
              <a:rPr lang="el-GR" dirty="0" smtClean="0"/>
              <a:t>:</a:t>
            </a:r>
            <a:endParaRPr lang="el-GR" dirty="0"/>
          </a:p>
          <a:p>
            <a:pPr lvl="1">
              <a:lnSpc>
                <a:spcPct val="114000"/>
              </a:lnSpc>
            </a:pPr>
            <a:r>
              <a:rPr lang="el-GR" b="1" dirty="0"/>
              <a:t>Το σύμπλοκο Ε</a:t>
            </a:r>
            <a:r>
              <a:rPr lang="en-US" b="1" dirty="0"/>
              <a:t>S</a:t>
            </a:r>
            <a:r>
              <a:rPr lang="el-GR" b="1" dirty="0"/>
              <a:t> είναι μία σταθερή κατάσταση και η συγκέντρωση του [ΕS] είναι </a:t>
            </a:r>
            <a:r>
              <a:rPr lang="el-GR" b="1" dirty="0" smtClean="0"/>
              <a:t>σταθερή</a:t>
            </a:r>
            <a:r>
              <a:rPr lang="en-US" b="1" dirty="0" smtClean="0"/>
              <a:t>.</a:t>
            </a:r>
            <a:endParaRPr lang="el-GR" dirty="0"/>
          </a:p>
          <a:p>
            <a:pPr lvl="1">
              <a:lnSpc>
                <a:spcPct val="114000"/>
              </a:lnSpc>
            </a:pPr>
            <a:r>
              <a:rPr lang="el-GR" b="1" dirty="0"/>
              <a:t>Στην κατάσταση του κορεσμού, όλα τα μόρια του ένζυμου μετατρέπονται σε σύμπλοκο Ε</a:t>
            </a:r>
            <a:r>
              <a:rPr lang="en-US" b="1" dirty="0" smtClean="0"/>
              <a:t>S.</a:t>
            </a:r>
            <a:endParaRPr lang="el-GR" dirty="0"/>
          </a:p>
          <a:p>
            <a:pPr lvl="1">
              <a:lnSpc>
                <a:spcPct val="114000"/>
              </a:lnSpc>
            </a:pPr>
            <a:r>
              <a:rPr lang="el-GR" b="1" dirty="0"/>
              <a:t>Όταν όλο το ένζυμο μετατρέπεται σε σύμπλοκο Ε</a:t>
            </a:r>
            <a:r>
              <a:rPr lang="en-US" b="1" dirty="0"/>
              <a:t>S</a:t>
            </a:r>
            <a:r>
              <a:rPr lang="el-GR" b="1" dirty="0"/>
              <a:t>, τότε η ταχύτητα της αντίδρασης είναι η μέγιστη και   </a:t>
            </a:r>
            <a:r>
              <a:rPr lang="en-US" b="1" dirty="0"/>
              <a:t>Vmax</a:t>
            </a:r>
            <a:r>
              <a:rPr lang="el-GR" b="1" dirty="0"/>
              <a:t>=</a:t>
            </a:r>
            <a:r>
              <a:rPr lang="en-US" b="1" dirty="0"/>
              <a:t>k</a:t>
            </a:r>
            <a:r>
              <a:rPr lang="el-GR" b="1" baseline="-25000" dirty="0"/>
              <a:t>3</a:t>
            </a:r>
            <a:r>
              <a:rPr lang="el-GR" b="1" dirty="0"/>
              <a:t>[</a:t>
            </a:r>
            <a:r>
              <a:rPr lang="en-US" b="1" dirty="0"/>
              <a:t>ES</a:t>
            </a:r>
            <a:r>
              <a:rPr lang="el-GR" b="1" dirty="0" smtClean="0"/>
              <a:t>]</a:t>
            </a:r>
            <a:r>
              <a:rPr lang="en-US" b="1"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592383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9/14</a:t>
            </a:r>
            <a:endParaRPr lang="el-GR" dirty="0"/>
          </a:p>
        </p:txBody>
      </p:sp>
      <p:sp>
        <p:nvSpPr>
          <p:cNvPr id="3" name="Θέση περιεχομένου 2"/>
          <p:cNvSpPr>
            <a:spLocks noGrp="1"/>
          </p:cNvSpPr>
          <p:nvPr>
            <p:ph idx="1"/>
          </p:nvPr>
        </p:nvSpPr>
        <p:spPr/>
        <p:txBody>
          <a:bodyPr/>
          <a:lstStyle/>
          <a:p>
            <a:pPr>
              <a:lnSpc>
                <a:spcPct val="114000"/>
              </a:lnSpc>
            </a:pPr>
            <a:r>
              <a:rPr lang="el-GR" dirty="0"/>
              <a:t>Με μία σειρά παραδοχών, μετασχηματισμών και υποκαταστάσεων, η τελική μορφή της εξίσωσης </a:t>
            </a:r>
            <a:r>
              <a:rPr lang="en-US" dirty="0"/>
              <a:t>Michaelis</a:t>
            </a:r>
            <a:r>
              <a:rPr lang="el-GR" dirty="0"/>
              <a:t>-</a:t>
            </a:r>
            <a:r>
              <a:rPr lang="en-US" dirty="0"/>
              <a:t>Menten</a:t>
            </a:r>
            <a:r>
              <a:rPr lang="el-GR" dirty="0"/>
              <a:t>,υποστηρίζει, ότι η ταχύτητα μιας ενζυμικής αντίδρασης είναι ο λόγος της μέγιστης ταχύτητας επί την συγκέντρωση του υποστρώματος δια του αθροίσματος της </a:t>
            </a:r>
            <a:r>
              <a:rPr lang="en-US" b="1" dirty="0"/>
              <a:t>Km</a:t>
            </a:r>
            <a:r>
              <a:rPr lang="el-GR" dirty="0"/>
              <a:t>, μιας σταθεράς, της σταθεράς </a:t>
            </a:r>
            <a:r>
              <a:rPr lang="en-US" dirty="0"/>
              <a:t>Michaelis</a:t>
            </a:r>
            <a:r>
              <a:rPr lang="el-GR" dirty="0"/>
              <a:t>-</a:t>
            </a:r>
            <a:r>
              <a:rPr lang="en-US" dirty="0"/>
              <a:t>Menten</a:t>
            </a:r>
            <a:r>
              <a:rPr lang="el-GR" dirty="0"/>
              <a:t> συν την συγκέντρωση του υποστρώματος. </a:t>
            </a:r>
          </a:p>
          <a:p>
            <a:pPr marL="0" indent="0" algn="ctr">
              <a:lnSpc>
                <a:spcPct val="114000"/>
              </a:lnSpc>
              <a:buNone/>
            </a:pPr>
            <a:r>
              <a:rPr lang="en-US" b="1" dirty="0" smtClean="0"/>
              <a:t>V</a:t>
            </a:r>
            <a:r>
              <a:rPr lang="el-GR" b="1" dirty="0"/>
              <a:t>=</a:t>
            </a:r>
            <a:r>
              <a:rPr lang="en-US" b="1" dirty="0"/>
              <a:t>Vmax</a:t>
            </a:r>
            <a:r>
              <a:rPr lang="el-GR" b="1" dirty="0"/>
              <a:t>.[</a:t>
            </a:r>
            <a:r>
              <a:rPr lang="en-US" b="1" dirty="0"/>
              <a:t>S</a:t>
            </a:r>
            <a:r>
              <a:rPr lang="el-GR" b="1" dirty="0"/>
              <a:t>]/ </a:t>
            </a:r>
            <a:r>
              <a:rPr lang="en-US" b="1" dirty="0"/>
              <a:t>Km</a:t>
            </a:r>
            <a:r>
              <a:rPr lang="el-GR" b="1" dirty="0"/>
              <a:t> + [</a:t>
            </a:r>
            <a:r>
              <a:rPr lang="en-US" b="1" dirty="0"/>
              <a:t>S</a:t>
            </a:r>
            <a:r>
              <a:rPr lang="el-GR" b="1"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63948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4/6</a:t>
            </a:r>
            <a:r>
              <a:rPr lang="el-GR" dirty="0" smtClean="0"/>
              <a:t> </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Τα ένζυμα, εκτός του RNA και των ριβοενζύμων, είναι ουσίες πρωτεϊνικής φύσης που παράγονται στα ζώντα κύτ­ταρα και καταλύουν θερμοδυναμικά δυνατές αντιδράσεις χωρίς να μεταβάλλουν τη σταθερά ισορροπίας της αντίδρασης.</a:t>
            </a:r>
          </a:p>
          <a:p>
            <a:pPr>
              <a:lnSpc>
                <a:spcPct val="110000"/>
              </a:lnSpc>
            </a:pPr>
            <a:r>
              <a:rPr lang="el-GR" sz="2200" dirty="0"/>
              <a:t>Αυτό που επιτυγχάνουν τα ένζυμα είναι να επιταχύνουν την αποκατάσταση της ισορροπίας μιας χημικής αντίδρασης, μειώνοντας την </a:t>
            </a:r>
            <a:r>
              <a:rPr lang="el-GR" sz="2200" b="1" dirty="0"/>
              <a:t>ενέργεια ενεργοποίησης</a:t>
            </a:r>
            <a:r>
              <a:rPr lang="el-GR" sz="2200" dirty="0"/>
              <a:t>, δηλαδή το ποσό ενέργειας, που θα απαιτούσε χωρίς τη παρουσία τους.</a:t>
            </a:r>
          </a:p>
          <a:p>
            <a:pPr>
              <a:lnSpc>
                <a:spcPct val="110000"/>
              </a:lnSpc>
            </a:pPr>
            <a:r>
              <a:rPr lang="el-GR" sz="2200" dirty="0"/>
              <a:t>Η αύξηση της ταχύτητας της αντίδρασης από τη παρουσία του ενζύμου μπορεί να είναι της τάξης του 10</a:t>
            </a:r>
            <a:r>
              <a:rPr lang="el-GR" sz="2200" baseline="30000" dirty="0"/>
              <a:t>12</a:t>
            </a:r>
            <a:r>
              <a:rPr lang="el-GR" sz="2200" dirty="0"/>
              <a:t>, δηλαδή ενώ μια αντίδραση χωρίς ένζυμο θα μπορούσε να διαρκέσει μέχρι και 300 χρόνια, με ένζυμο μπορεί να ολοκληρωθεί σε μόλις 1 sec</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0627149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10/14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lnSpc>
                    <a:spcPct val="114000"/>
                  </a:lnSpc>
                </a:pPr>
                <a:r>
                  <a:rPr lang="el-GR" dirty="0" smtClean="0"/>
                  <a:t>Τα παραπάνω αφορούν  σε  μία απλή </a:t>
                </a:r>
                <a:r>
                  <a:rPr lang="el-GR" dirty="0"/>
                  <a:t>ενζυμική αντίδραση, </a:t>
                </a:r>
                <a:r>
                  <a:rPr lang="el-GR" b="1" dirty="0"/>
                  <a:t>με ένα</a:t>
                </a:r>
                <a:r>
                  <a:rPr lang="el-GR" i="1" dirty="0"/>
                  <a:t> </a:t>
                </a:r>
                <a:r>
                  <a:rPr lang="el-GR" dirty="0"/>
                  <a:t>υπόστρωμα</a:t>
                </a:r>
                <a:r>
                  <a:rPr lang="el-GR" b="1" dirty="0"/>
                  <a:t>, </a:t>
                </a:r>
                <a:r>
                  <a:rPr lang="el-GR" dirty="0"/>
                  <a:t>όπου η κατεύθυνση της αντίδρασης αυτής εξαρτάται από τις συγκεντρώσεις των αντιδρώντων και των προϊόντων καθώς και από τις επί μέρους σταθερές όπως φαίνεται παρακάτω</a:t>
                </a:r>
                <a:r>
                  <a:rPr lang="el-GR" dirty="0" smtClean="0"/>
                  <a:t>:</a:t>
                </a:r>
                <a:endParaRPr lang="en-US" dirty="0" smtClean="0"/>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a:rPr>
                        <m:t>𝑆</m:t>
                      </m:r>
                      <m:r>
                        <a:rPr lang="en-US" i="1">
                          <a:latin typeface="Cambria Math"/>
                        </a:rPr>
                        <m:t> </m:t>
                      </m:r>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𝑘</m:t>
                                </m:r>
                              </m:e>
                              <m:sub>
                                <m:r>
                                  <a:rPr lang="en-US" i="1">
                                    <a:latin typeface="Cambria Math"/>
                                  </a:rPr>
                                  <m:t>1</m:t>
                                </m:r>
                              </m:sub>
                            </m:sSub>
                          </m:e>
                        </m:mr>
                        <m:mr>
                          <m:e>
                            <m:r>
                              <a:rPr lang="en-US" i="1">
                                <a:latin typeface="Cambria Math"/>
                                <a:ea typeface="Cambria Math"/>
                              </a:rPr>
                              <m:t>↔</m:t>
                            </m:r>
                          </m:e>
                        </m:mr>
                        <m:mr>
                          <m:e>
                            <m:sSub>
                              <m:sSubPr>
                                <m:ctrlPr>
                                  <a:rPr lang="en-US" i="1">
                                    <a:latin typeface="Cambria Math"/>
                                  </a:rPr>
                                </m:ctrlPr>
                              </m:sSubPr>
                              <m:e>
                                <m:r>
                                  <a:rPr lang="en-US" i="1">
                                    <a:latin typeface="Cambria Math"/>
                                  </a:rPr>
                                  <m:t>𝑘</m:t>
                                </m:r>
                              </m:e>
                              <m:sub>
                                <m:r>
                                  <a:rPr lang="en-US" i="1">
                                    <a:latin typeface="Cambria Math"/>
                                  </a:rPr>
                                  <m:t>2</m:t>
                                </m:r>
                              </m:sub>
                            </m:sSub>
                          </m:e>
                        </m:mr>
                      </m:m>
                      <m:r>
                        <a:rPr lang="el-GR" b="0" i="1" smtClean="0">
                          <a:latin typeface="Cambria Math"/>
                        </a:rPr>
                        <m:t> </m:t>
                      </m:r>
                      <m:r>
                        <a:rPr lang="en-US" b="0" i="1" smtClean="0">
                          <a:latin typeface="Cambria Math"/>
                        </a:rPr>
                        <m:t>𝑃</m:t>
                      </m:r>
                    </m:oMath>
                  </m:oMathPara>
                </a14:m>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948" t="-491" r="-219"/>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426107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11/14</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Μια διαφορετική μαθηματική προσέγγιση διατυπώθηκε από τους Bri</a:t>
            </a:r>
            <a:r>
              <a:rPr lang="en-US" sz="2200" dirty="0"/>
              <a:t>ggs</a:t>
            </a:r>
            <a:r>
              <a:rPr lang="el-GR" sz="2200" dirty="0"/>
              <a:t>-</a:t>
            </a:r>
            <a:r>
              <a:rPr lang="en-US" sz="2200" dirty="0"/>
              <a:t>Haldane</a:t>
            </a:r>
            <a:r>
              <a:rPr lang="el-GR" sz="2200" dirty="0"/>
              <a:t> (1925). Η θεωρία τους βασίστηκε στη παραδοχή ότι σε κάθε χρονική στιγμή, ο ρυθμός σχηματισμού και διάσπασης του συμπλόκου ES είναι σχεδόν ίσος, έτσι ώστε να αποκαθίσταται μια δυναμική ισορροπία (steady state</a:t>
            </a:r>
            <a:r>
              <a:rPr lang="el-GR" sz="2200" dirty="0" smtClean="0"/>
              <a:t>).</a:t>
            </a:r>
            <a:endParaRPr lang="en-US" sz="2200" dirty="0" smtClean="0"/>
          </a:p>
          <a:p>
            <a:pPr>
              <a:lnSpc>
                <a:spcPct val="114000"/>
              </a:lnSpc>
            </a:pPr>
            <a:r>
              <a:rPr lang="el-GR" sz="2200" dirty="0" smtClean="0"/>
              <a:t>Κατά </a:t>
            </a:r>
            <a:r>
              <a:rPr lang="el-GR" sz="2200" dirty="0"/>
              <a:t>συνέπεια, η εξίσωση </a:t>
            </a:r>
            <a:r>
              <a:rPr lang="en-US" sz="2200" dirty="0"/>
              <a:t>Michaelis</a:t>
            </a:r>
            <a:r>
              <a:rPr lang="el-GR" sz="2200" dirty="0"/>
              <a:t>-</a:t>
            </a:r>
            <a:r>
              <a:rPr lang="en-US" sz="2200" dirty="0"/>
              <a:t>Menten</a:t>
            </a:r>
            <a:r>
              <a:rPr lang="el-GR" sz="2200" dirty="0"/>
              <a:t> μπορεί να θεωρηθεί μερική περίπτωση της θεωρίας Briggs-Haldane, που ισχύει εν τέλει, όταν η ταχύτητα διάσπασης του ES σε  E+S είναι αμελητέα, δηλαδή Κ</a:t>
            </a:r>
            <a:r>
              <a:rPr lang="el-GR" sz="2200" baseline="-25000" dirty="0"/>
              <a:t>2</a:t>
            </a:r>
            <a:r>
              <a:rPr lang="el-GR" sz="2200" dirty="0"/>
              <a:t>&lt;&lt;Κ</a:t>
            </a:r>
            <a:r>
              <a:rPr lang="el-GR" sz="2200" baseline="-25000" dirty="0"/>
              <a:t>1.</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5522151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12/14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11560" y="1268760"/>
                <a:ext cx="8532440" cy="4968552"/>
              </a:xfrm>
            </p:spPr>
            <p:txBody>
              <a:bodyPr/>
              <a:lstStyle/>
              <a:p>
                <a:pPr>
                  <a:lnSpc>
                    <a:spcPct val="114000"/>
                  </a:lnSpc>
                </a:pPr>
                <a:r>
                  <a:rPr lang="el-GR" b="1" dirty="0" smtClean="0"/>
                  <a:t>Υπολογισμός των </a:t>
                </a:r>
                <a:r>
                  <a:rPr lang="en-US" b="1" dirty="0"/>
                  <a:t>V</a:t>
                </a:r>
                <a:r>
                  <a:rPr lang="en-US" b="1" baseline="-25000" dirty="0"/>
                  <a:t>max</a:t>
                </a:r>
                <a:r>
                  <a:rPr lang="en-US" b="1" i="1" dirty="0"/>
                  <a:t> </a:t>
                </a:r>
                <a:r>
                  <a:rPr lang="el-GR" b="1" dirty="0"/>
                  <a:t>και K</a:t>
                </a:r>
                <a:r>
                  <a:rPr lang="el-GR" b="1" baseline="-25000" dirty="0"/>
                  <a:t>m</a:t>
                </a:r>
                <a:r>
                  <a:rPr lang="el-GR" b="1" dirty="0"/>
                  <a:t> με την Εξίσωση Lineweaver-Burk</a:t>
                </a:r>
              </a:p>
              <a:p>
                <a:pPr marL="355600" indent="0">
                  <a:lnSpc>
                    <a:spcPct val="114000"/>
                  </a:lnSpc>
                  <a:spcAft>
                    <a:spcPts val="1200"/>
                  </a:spcAft>
                  <a:buNone/>
                </a:pPr>
                <a:r>
                  <a:rPr lang="el-GR" dirty="0"/>
                  <a:t>Εάν μετασχηματίσουμε την εξίσωση Michaelis-Menten, αντιστρέφοντας τους δύο όρους της εξίσωσης, μπορούμε ευκολότερα να υπολογίσουμε τα V</a:t>
                </a:r>
                <a:r>
                  <a:rPr lang="el-GR" baseline="-25000" dirty="0"/>
                  <a:t>max</a:t>
                </a:r>
                <a:r>
                  <a:rPr lang="el-GR" dirty="0"/>
                  <a:t> και K</a:t>
                </a:r>
                <a:r>
                  <a:rPr lang="el-GR" baseline="-25000" dirty="0"/>
                  <a:t>m</a:t>
                </a:r>
                <a:r>
                  <a:rPr lang="el-GR" dirty="0"/>
                  <a:t> σύμφωνα με την εξίσωση</a:t>
                </a:r>
                <a:r>
                  <a:rPr lang="el-GR" b="1" dirty="0"/>
                  <a:t> Lineweaver-Burk</a:t>
                </a:r>
                <a:r>
                  <a:rPr lang="el-GR" b="1" dirty="0" smtClean="0"/>
                  <a:t>.</a:t>
                </a:r>
              </a:p>
              <a:p>
                <a:pPr marL="355600" indent="0">
                  <a:lnSpc>
                    <a:spcPct val="114000"/>
                  </a:lnSpc>
                  <a:buNone/>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𝑉</m:t>
                              </m:r>
                            </m:e>
                            <m:sub>
                              <m:r>
                                <a:rPr lang="en-US" b="0" i="1" smtClean="0">
                                  <a:latin typeface="Cambria Math"/>
                                </a:rPr>
                                <m:t>𝑚𝑎𝑥</m:t>
                              </m:r>
                            </m:sub>
                          </m:sSub>
                          <m:d>
                            <m:dPr>
                              <m:begChr m:val="["/>
                              <m:endChr m:val="]"/>
                              <m:ctrlPr>
                                <a:rPr lang="en-US" b="0" i="1" smtClean="0">
                                  <a:latin typeface="Cambria Math"/>
                                </a:rPr>
                              </m:ctrlPr>
                            </m:dPr>
                            <m:e>
                              <m:r>
                                <a:rPr lang="en-US" b="0" i="1" smtClean="0">
                                  <a:latin typeface="Cambria Math"/>
                                </a:rPr>
                                <m:t>𝑆</m:t>
                              </m:r>
                            </m:e>
                          </m:d>
                        </m:num>
                        <m:den>
                          <m:d>
                            <m:dPr>
                              <m:begChr m:val="["/>
                              <m:endChr m:val="]"/>
                              <m:ctrlPr>
                                <a:rPr lang="en-US" b="0" i="1" smtClean="0">
                                  <a:latin typeface="Cambria Math"/>
                                </a:rPr>
                              </m:ctrlPr>
                            </m:dPr>
                            <m:e>
                              <m:r>
                                <a:rPr lang="en-US" b="0" i="1" smtClean="0">
                                  <a:latin typeface="Cambria Math"/>
                                </a:rPr>
                                <m:t>𝑆</m:t>
                              </m:r>
                            </m:e>
                          </m:d>
                          <m:r>
                            <a:rPr lang="en-US" b="0" i="1" smtClean="0">
                              <a:latin typeface="Cambria Math"/>
                            </a:rPr>
                            <m:t>+</m:t>
                          </m:r>
                          <m:sSub>
                            <m:sSubPr>
                              <m:ctrlPr>
                                <a:rPr lang="en-US" b="0" i="1" smtClean="0">
                                  <a:latin typeface="Cambria Math"/>
                                </a:rPr>
                              </m:ctrlPr>
                            </m:sSubPr>
                            <m:e>
                              <m:r>
                                <a:rPr lang="en-US" b="0" i="1" smtClean="0">
                                  <a:latin typeface="Cambria Math"/>
                                </a:rPr>
                                <m:t>𝐾</m:t>
                              </m:r>
                            </m:e>
                            <m:sub>
                              <m:r>
                                <a:rPr lang="en-US" b="0" i="1" smtClean="0">
                                  <a:latin typeface="Cambria Math"/>
                                </a:rPr>
                                <m:t>𝑚</m:t>
                              </m:r>
                            </m:sub>
                          </m:sSub>
                        </m:den>
                      </m:f>
                      <m:groupChr>
                        <m:groupChrPr>
                          <m:chr m:val="⇒"/>
                          <m:pos m:val="top"/>
                          <m:ctrlPr>
                            <a:rPr lang="en-US" b="0" i="1" smtClean="0">
                              <a:latin typeface="Cambria Math"/>
                            </a:rPr>
                          </m:ctrlPr>
                        </m:groupChrPr>
                        <m:e/>
                      </m:groupChr>
                      <m:f>
                        <m:fPr>
                          <m:ctrlPr>
                            <a:rPr lang="en-US" b="0" i="1" smtClean="0">
                              <a:latin typeface="Cambria Math"/>
                            </a:rPr>
                          </m:ctrlPr>
                        </m:fPr>
                        <m:num>
                          <m:sSub>
                            <m:sSubPr>
                              <m:ctrlPr>
                                <a:rPr lang="en-US" b="0" i="1" smtClean="0">
                                  <a:latin typeface="Cambria Math"/>
                                </a:rPr>
                              </m:ctrlPr>
                            </m:sSubPr>
                            <m:e>
                              <m:r>
                                <a:rPr lang="en-US" b="0" i="1" smtClean="0">
                                  <a:latin typeface="Cambria Math"/>
                                </a:rPr>
                                <m:t>𝐾</m:t>
                              </m:r>
                            </m:e>
                            <m:sub>
                              <m:r>
                                <a:rPr lang="en-US" b="0" i="1" smtClean="0">
                                  <a:latin typeface="Cambria Math"/>
                                </a:rPr>
                                <m:t>𝑚</m:t>
                              </m:r>
                            </m:sub>
                          </m:sSub>
                        </m:num>
                        <m:den>
                          <m:sSub>
                            <m:sSubPr>
                              <m:ctrlPr>
                                <a:rPr lang="en-US" b="0" i="1" smtClean="0">
                                  <a:latin typeface="Cambria Math"/>
                                </a:rPr>
                              </m:ctrlPr>
                            </m:sSubPr>
                            <m:e>
                              <m:r>
                                <a:rPr lang="en-US" b="0" i="1" smtClean="0">
                                  <a:latin typeface="Cambria Math"/>
                                </a:rPr>
                                <m:t>𝑉</m:t>
                              </m:r>
                            </m:e>
                            <m:sub>
                              <m:r>
                                <a:rPr lang="en-US" b="0" i="1" smtClean="0">
                                  <a:latin typeface="Cambria Math"/>
                                </a:rPr>
                                <m:t>𝑚𝑎𝑥</m:t>
                              </m:r>
                            </m:sub>
                          </m:sSub>
                          <m:d>
                            <m:dPr>
                              <m:begChr m:val="["/>
                              <m:endChr m:val="]"/>
                              <m:ctrlPr>
                                <a:rPr lang="en-US" b="0" i="1" smtClean="0">
                                  <a:latin typeface="Cambria Math"/>
                                </a:rPr>
                              </m:ctrlPr>
                            </m:dPr>
                            <m:e>
                              <m:r>
                                <a:rPr lang="en-US" b="0" i="1" smtClean="0">
                                  <a:latin typeface="Cambria Math"/>
                                </a:rPr>
                                <m:t>𝑆</m:t>
                              </m:r>
                            </m:e>
                          </m:d>
                        </m:den>
                      </m:f>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rPr>
                                <m:t>𝑉</m:t>
                              </m:r>
                            </m:e>
                            <m:sub>
                              <m:r>
                                <a:rPr lang="en-US" b="0" i="1" smtClean="0">
                                  <a:latin typeface="Cambria Math"/>
                                </a:rPr>
                                <m:t>𝑚𝑎𝑥</m:t>
                              </m:r>
                            </m:sub>
                          </m:sSub>
                        </m:den>
                      </m:f>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11560" y="1268760"/>
                <a:ext cx="8532440" cy="4968552"/>
              </a:xfrm>
              <a:blipFill rotWithShape="1">
                <a:blip r:embed="rId2" cstate="print"/>
                <a:stretch>
                  <a:fillRect l="-929" t="-491"/>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015558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13/14</a:t>
            </a:r>
            <a:endParaRPr lang="el-GR" dirty="0"/>
          </a:p>
        </p:txBody>
      </p:sp>
      <p:sp>
        <p:nvSpPr>
          <p:cNvPr id="3" name="Θέση περιεχομένου 2"/>
          <p:cNvSpPr>
            <a:spLocks noGrp="1"/>
          </p:cNvSpPr>
          <p:nvPr>
            <p:ph idx="1"/>
          </p:nvPr>
        </p:nvSpPr>
        <p:spPr/>
        <p:txBody>
          <a:bodyPr/>
          <a:lstStyle/>
          <a:p>
            <a:r>
              <a:rPr lang="el-GR" dirty="0" smtClean="0"/>
              <a:t>Διαγραμματικά </a:t>
            </a:r>
            <a:r>
              <a:rPr lang="el-GR" dirty="0"/>
              <a:t>η τελευταία μαθηματική </a:t>
            </a:r>
            <a:r>
              <a:rPr lang="el-GR" dirty="0" smtClean="0"/>
              <a:t>σχέση</a:t>
            </a:r>
            <a:r>
              <a:rPr lang="en-US" dirty="0" smtClean="0"/>
              <a:t>.</a:t>
            </a:r>
            <a:endParaRPr lang="el-G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988840"/>
            <a:ext cx="685104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183553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Κινητική ενζυμικής αντίδρασης</a:t>
            </a:r>
            <a:r>
              <a:rPr lang="en-US" dirty="0"/>
              <a:t> </a:t>
            </a:r>
            <a:r>
              <a:rPr lang="en-US" sz="3000" b="0" dirty="0" smtClean="0"/>
              <a:t>14/14</a:t>
            </a:r>
            <a:endParaRPr lang="el-GR" dirty="0"/>
          </a:p>
        </p:txBody>
      </p:sp>
      <p:sp>
        <p:nvSpPr>
          <p:cNvPr id="3" name="Θέση περιεχομένου 2"/>
          <p:cNvSpPr>
            <a:spLocks noGrp="1"/>
          </p:cNvSpPr>
          <p:nvPr>
            <p:ph idx="1"/>
          </p:nvPr>
        </p:nvSpPr>
        <p:spPr/>
        <p:txBody>
          <a:bodyPr/>
          <a:lstStyle/>
          <a:p>
            <a:r>
              <a:rPr lang="el-GR" dirty="0"/>
              <a:t>Σχέσεις των </a:t>
            </a:r>
            <a:r>
              <a:rPr lang="en-US" dirty="0"/>
              <a:t>K</a:t>
            </a:r>
            <a:r>
              <a:rPr lang="en-US" baseline="-25000" dirty="0"/>
              <a:t>m</a:t>
            </a:r>
            <a:r>
              <a:rPr lang="el-GR" dirty="0"/>
              <a:t>, </a:t>
            </a:r>
            <a:r>
              <a:rPr lang="en-US" dirty="0"/>
              <a:t>V</a:t>
            </a:r>
            <a:r>
              <a:rPr lang="en-US" baseline="-25000" dirty="0"/>
              <a:t>max</a:t>
            </a:r>
            <a:r>
              <a:rPr lang="el-GR" dirty="0"/>
              <a:t>   με τη βασική εξίσωση σύνδεσης  ενζύμου (E), υποστρώματος (S</a:t>
            </a:r>
            <a:r>
              <a:rPr lang="el-GR" dirty="0" smtClean="0"/>
              <a:t>)</a:t>
            </a:r>
            <a:r>
              <a:rPr lang="en-US" dirty="0" smtClean="0"/>
              <a:t>.</a:t>
            </a:r>
          </a:p>
          <a:p>
            <a:pPr marL="457200" indent="-457200">
              <a:buFont typeface="+mj-lt"/>
              <a:buAutoNum type="arabicPeriod"/>
            </a:pPr>
            <a:r>
              <a:rPr lang="el-GR" dirty="0" smtClean="0"/>
              <a:t>To </a:t>
            </a:r>
            <a:r>
              <a:rPr lang="el-GR" dirty="0"/>
              <a:t>K</a:t>
            </a:r>
            <a:r>
              <a:rPr lang="el-GR" baseline="-25000" dirty="0"/>
              <a:t>m,</a:t>
            </a:r>
            <a:r>
              <a:rPr lang="el-GR" dirty="0"/>
              <a:t> αποτελεί ποσοτική έκφραση της πρώτης ημιαντίδρασης </a:t>
            </a:r>
          </a:p>
          <a:p>
            <a:pPr marL="0" indent="0" algn="ctr">
              <a:buNone/>
            </a:pPr>
            <a:r>
              <a:rPr lang="el-GR" dirty="0"/>
              <a:t>Ε + </a:t>
            </a:r>
            <a:r>
              <a:rPr lang="en-US" dirty="0"/>
              <a:t>S </a:t>
            </a:r>
            <a:r>
              <a:rPr lang="en-US" dirty="0">
                <a:sym typeface="Symbol"/>
              </a:rPr>
              <a:t></a:t>
            </a:r>
            <a:r>
              <a:rPr lang="en-US" dirty="0"/>
              <a:t> ES</a:t>
            </a:r>
            <a:endParaRPr lang="el-GR" dirty="0"/>
          </a:p>
          <a:p>
            <a:pPr marL="457200" indent="-457200">
              <a:buFont typeface="+mj-lt"/>
              <a:buAutoNum type="arabicPeriod" startAt="2"/>
            </a:pPr>
            <a:r>
              <a:rPr lang="el-GR" dirty="0" smtClean="0"/>
              <a:t>To </a:t>
            </a:r>
            <a:r>
              <a:rPr lang="el-GR" dirty="0"/>
              <a:t>V</a:t>
            </a:r>
            <a:r>
              <a:rPr lang="el-GR" baseline="-25000" dirty="0"/>
              <a:t>max,</a:t>
            </a:r>
            <a:r>
              <a:rPr lang="el-GR" dirty="0"/>
              <a:t> αποτελεί ποσοτική έκφραση της δεύτερης </a:t>
            </a:r>
            <a:r>
              <a:rPr lang="el-GR" dirty="0" smtClean="0"/>
              <a:t>ημιαντίδρασης</a:t>
            </a:r>
            <a:r>
              <a:rPr lang="en-US" dirty="0"/>
              <a:t> </a:t>
            </a:r>
            <a:endParaRPr lang="en-US" dirty="0" smtClean="0"/>
          </a:p>
          <a:p>
            <a:pPr marL="0" indent="0" algn="ctr">
              <a:buNone/>
            </a:pPr>
            <a:r>
              <a:rPr lang="el-GR" dirty="0" smtClean="0"/>
              <a:t>ES </a:t>
            </a:r>
            <a:r>
              <a:rPr lang="el-GR" dirty="0">
                <a:sym typeface="Symbol"/>
              </a:rPr>
              <a:t></a:t>
            </a:r>
            <a:r>
              <a:rPr lang="el-GR" dirty="0"/>
              <a:t> Ε+Ρ </a:t>
            </a:r>
            <a:endParaRPr lang="en-US" dirty="0" smtClean="0"/>
          </a:p>
          <a:p>
            <a:pPr marL="444500" indent="0">
              <a:buNone/>
            </a:pPr>
            <a:r>
              <a:rPr lang="el-GR" dirty="0" smtClean="0"/>
              <a:t>και </a:t>
            </a:r>
            <a:r>
              <a:rPr lang="el-GR" dirty="0"/>
              <a:t>είναι ένα μέτρο της συγκέντρωσης του ενζύμου.</a:t>
            </a:r>
          </a:p>
          <a:p>
            <a:pPr marL="457200" indent="-457200">
              <a:buFont typeface="+mj-lt"/>
              <a:buAutoNum type="arabicPeriod" startAt="3"/>
            </a:pPr>
            <a:r>
              <a:rPr lang="el-GR" dirty="0" smtClean="0"/>
              <a:t>Τα </a:t>
            </a:r>
            <a:r>
              <a:rPr lang="el-GR" dirty="0"/>
              <a:t>ισοένζυμα έχουν διαφορετική τιμή K</a:t>
            </a:r>
            <a:r>
              <a:rPr lang="el-GR" baseline="-25000" dirty="0"/>
              <a:t>m</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2972104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Μεταβολές ενζυμικής </a:t>
            </a:r>
            <a:r>
              <a:rPr lang="el-GR" dirty="0" smtClean="0"/>
              <a:t>δράσης </a:t>
            </a:r>
            <a:r>
              <a:rPr lang="el-GR" sz="3000" b="0" dirty="0" smtClean="0"/>
              <a:t>1/4</a:t>
            </a:r>
            <a:endParaRPr lang="el-GR" sz="3000" b="0" dirty="0"/>
          </a:p>
        </p:txBody>
      </p:sp>
      <p:sp>
        <p:nvSpPr>
          <p:cNvPr id="3" name="Θέση περιεχομένου 2"/>
          <p:cNvSpPr>
            <a:spLocks noGrp="1"/>
          </p:cNvSpPr>
          <p:nvPr>
            <p:ph idx="1"/>
          </p:nvPr>
        </p:nvSpPr>
        <p:spPr/>
        <p:txBody>
          <a:bodyPr/>
          <a:lstStyle/>
          <a:p>
            <a:pPr>
              <a:lnSpc>
                <a:spcPct val="110000"/>
              </a:lnSpc>
            </a:pPr>
            <a:r>
              <a:rPr lang="el-GR" dirty="0"/>
              <a:t>Η ενζυμική δραστικότητα ελαττώνεται ή φτάνει μέχρι μηδενισμού της. Η σχετική μελέτη οδήγησε στο συμπέρασμα ότι για να συμβεί αυτό, ουσίες οι οποίες είναι παρόμοιες στη δομή ως προς το πραγματικό υπό­στρωμα του ένζυμου δεσμεύουν τη θέση του ενεργού κέντρου του ένζυμου, με αποτέλεσμα το πραγματικό υπόστρωμα να μη μπορεί να προχωρήσει σε παρα­γωγική σύνδεση. Το φαινόμενο ονομάστηκε </a:t>
            </a:r>
            <a:r>
              <a:rPr lang="el-GR" b="1" dirty="0"/>
              <a:t>αναστολή (inhibition) </a:t>
            </a:r>
            <a:r>
              <a:rPr lang="el-GR" dirty="0"/>
              <a:t>της ενζυμικής δράσης και οι ουσίες που το προκαλούν ονομάστηκαν </a:t>
            </a:r>
            <a:r>
              <a:rPr lang="el-GR" b="1" dirty="0"/>
              <a:t>αναστολείς (</a:t>
            </a:r>
            <a:r>
              <a:rPr lang="en-US" b="1" dirty="0"/>
              <a:t>inhibitors</a:t>
            </a:r>
            <a:r>
              <a:rPr lang="el-GR" b="1" dirty="0"/>
              <a:t>)</a:t>
            </a:r>
            <a:r>
              <a:rPr lang="el-GR" dirty="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519417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Μεταβολές ενζυμικής δράσης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pPr>
              <a:lnSpc>
                <a:spcPct val="120000"/>
              </a:lnSpc>
            </a:pPr>
            <a:r>
              <a:rPr lang="el-GR" dirty="0"/>
              <a:t>Η αναστολή της ενζυμικής δράσης μπορεί να είναι παροδική και να αποκα­θίσταται η ενζυμική δραστικότητα όταν εκλείψει ο αναστολέας, οπότε η αναστο­λή λέγεται </a:t>
            </a:r>
            <a:r>
              <a:rPr lang="el-GR" b="1" dirty="0"/>
              <a:t>αντιστρεπτή</a:t>
            </a:r>
            <a:r>
              <a:rPr lang="el-GR" dirty="0"/>
              <a:t>. Όταν η αναστολή είναι μόνιμη λόγω εγκατάστασης του αναστολέα στο ενεργό κέντρο, αυτό ισοδυναμεί με απώλεια του ενεργού κέ­ντρου του ένζυμου, η ενζυμική δραστικότητα δεν αποκαθίσταται και η αναστολή είναι </a:t>
            </a:r>
            <a:r>
              <a:rPr lang="el-GR" b="1" dirty="0"/>
              <a:t>μόνιμη</a:t>
            </a:r>
            <a:r>
              <a:rPr lang="el-GR" dirty="0"/>
              <a:t> (μη αντιστρεπτή</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977951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Μεταβολές ενζυμικής δράσης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lstStyle/>
          <a:p>
            <a:pPr>
              <a:lnSpc>
                <a:spcPct val="110000"/>
              </a:lnSpc>
            </a:pPr>
            <a:r>
              <a:rPr lang="el-GR" dirty="0"/>
              <a:t>Η αντιστρεπτή αναστολή διακρίνεται </a:t>
            </a:r>
            <a:r>
              <a:rPr lang="el-GR" dirty="0" smtClean="0"/>
              <a:t>σε:</a:t>
            </a:r>
            <a:endParaRPr lang="el-GR" dirty="0"/>
          </a:p>
          <a:p>
            <a:pPr lvl="1">
              <a:lnSpc>
                <a:spcPct val="110000"/>
              </a:lnSpc>
            </a:pPr>
            <a:r>
              <a:rPr lang="el-GR" b="1" dirty="0"/>
              <a:t>Ανταγωνιστική </a:t>
            </a:r>
            <a:r>
              <a:rPr lang="el-GR" dirty="0"/>
              <a:t>(competitive), όπου με τη προσθήκη αναστολέα</a:t>
            </a:r>
            <a:r>
              <a:rPr lang="el-GR" b="1" dirty="0"/>
              <a:t> </a:t>
            </a:r>
            <a:r>
              <a:rPr lang="el-GR" dirty="0"/>
              <a:t>μεταβάλλεται το K</a:t>
            </a:r>
            <a:r>
              <a:rPr lang="el-GR" baseline="-25000" dirty="0"/>
              <a:t>m</a:t>
            </a:r>
            <a:r>
              <a:rPr lang="el-GR" dirty="0"/>
              <a:t>, ενώ δεν επηρεάζεται το </a:t>
            </a:r>
            <a:r>
              <a:rPr lang="el-GR" dirty="0" smtClean="0"/>
              <a:t>V</a:t>
            </a:r>
            <a:r>
              <a:rPr lang="el-GR" baseline="-25000" dirty="0" smtClean="0"/>
              <a:t>max</a:t>
            </a:r>
            <a:r>
              <a:rPr lang="el-GR" dirty="0" smtClean="0"/>
              <a:t> </a:t>
            </a:r>
            <a:endParaRPr lang="el-GR" dirty="0"/>
          </a:p>
          <a:p>
            <a:pPr lvl="1">
              <a:lnSpc>
                <a:spcPct val="110000"/>
              </a:lnSpc>
            </a:pPr>
            <a:r>
              <a:rPr lang="el-GR" b="1" dirty="0"/>
              <a:t>Μη ανταγωνιστική</a:t>
            </a:r>
            <a:r>
              <a:rPr lang="el-GR" dirty="0"/>
              <a:t> (noncompetitive), όπου συμβαίνει το αντίθετο.</a:t>
            </a:r>
          </a:p>
          <a:p>
            <a:pPr lvl="1">
              <a:lnSpc>
                <a:spcPct val="110000"/>
              </a:lnSpc>
            </a:pPr>
            <a:r>
              <a:rPr lang="el-GR" b="1" dirty="0"/>
              <a:t>Συναγωνιστική  </a:t>
            </a:r>
            <a:r>
              <a:rPr lang="el-GR" dirty="0"/>
              <a:t>(uncompetitive), όπου τα K</a:t>
            </a:r>
            <a:r>
              <a:rPr lang="el-GR" baseline="-25000" dirty="0"/>
              <a:t>m</a:t>
            </a:r>
            <a:r>
              <a:rPr lang="el-GR" dirty="0"/>
              <a:t>, V</a:t>
            </a:r>
            <a:r>
              <a:rPr lang="el-GR" baseline="-25000" dirty="0"/>
              <a:t>max</a:t>
            </a:r>
            <a:r>
              <a:rPr lang="el-GR" dirty="0"/>
              <a:t> μεταβάλλονται κατά τον ίδιο </a:t>
            </a:r>
            <a:r>
              <a:rPr lang="el-GR" dirty="0" smtClean="0"/>
              <a:t>παράγοντα.</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25402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Μεταβολές ενζυμικής δράσης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pPr>
              <a:lnSpc>
                <a:spcPct val="114000"/>
              </a:lnSpc>
            </a:pPr>
            <a:r>
              <a:rPr lang="el-GR" dirty="0"/>
              <a:t>Στην ιδιότητα της αναστολής της ενζυμικής δραστικότητας στηρίζεται η δράση πολλών φαρμάκων, τα οποία αναστέλλουν τη δράση διαφόρων ενζύμων, που δρουν στη μεταβολική αλυσίδα της ανάπτυξης, της φλεγμονής, της νευρικής λειτουργίας του πολλαπλα­σιασμού μικροοργανισμών ή κακοήθων κυτταρικών σχηματισμών.</a:t>
            </a:r>
          </a:p>
          <a:p>
            <a:pPr>
              <a:lnSpc>
                <a:spcPct val="114000"/>
              </a:lnSpc>
            </a:pPr>
            <a:r>
              <a:rPr lang="el-GR" b="1" dirty="0"/>
              <a:t>Ενεργοποιητές</a:t>
            </a:r>
            <a:r>
              <a:rPr lang="el-GR" dirty="0"/>
              <a:t> είναι συνήθως ορισμένα μέταλλα (ιόντα) όπως Ca</a:t>
            </a:r>
            <a:r>
              <a:rPr lang="el-GR" baseline="30000" dirty="0"/>
              <a:t>++</a:t>
            </a:r>
            <a:r>
              <a:rPr lang="el-GR" dirty="0"/>
              <a:t>, Mg</a:t>
            </a:r>
            <a:r>
              <a:rPr lang="el-GR" baseline="30000" dirty="0"/>
              <a:t>++</a:t>
            </a:r>
            <a:r>
              <a:rPr lang="el-GR" dirty="0"/>
              <a:t>, που αντιδρούν με πλευρικές αλυσίδες των αμινοξέων του ενεργού κέντρου, καθιστώντας το ένζυμο δραστικότερο</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906962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Αντιστρεπτή </a:t>
            </a:r>
            <a:r>
              <a:rPr lang="el-GR" dirty="0" smtClean="0"/>
              <a:t>αναστολή </a:t>
            </a:r>
            <a:r>
              <a:rPr lang="el-GR" sz="3000" b="0" dirty="0" smtClean="0"/>
              <a:t>1/5</a:t>
            </a:r>
            <a:endParaRPr lang="el-GR" sz="3000" b="0" dirty="0"/>
          </a:p>
        </p:txBody>
      </p:sp>
      <p:sp>
        <p:nvSpPr>
          <p:cNvPr id="3" name="Θέση περιεχομένου 2"/>
          <p:cNvSpPr>
            <a:spLocks noGrp="1"/>
          </p:cNvSpPr>
          <p:nvPr>
            <p:ph idx="1"/>
          </p:nvPr>
        </p:nvSpPr>
        <p:spPr>
          <a:xfrm>
            <a:off x="611560" y="1268760"/>
            <a:ext cx="8352928" cy="1872208"/>
          </a:xfrm>
        </p:spPr>
        <p:txBody>
          <a:bodyPr/>
          <a:lstStyle/>
          <a:p>
            <a:pPr>
              <a:lnSpc>
                <a:spcPct val="110000"/>
              </a:lnSpc>
            </a:pPr>
            <a:r>
              <a:rPr lang="el-GR" dirty="0"/>
              <a:t>Συνδέονται με το</a:t>
            </a:r>
            <a:r>
              <a:rPr lang="el-GR" i="1" dirty="0"/>
              <a:t> </a:t>
            </a:r>
            <a:r>
              <a:rPr lang="el-GR" dirty="0"/>
              <a:t>ένζυμο με ασθενείς δεσμούς δίνοντας ένα ενδιάμεσο σύμπλοκο Ε-Αναστολέα, που δεν μπορεί να δώσει Ε+Ρ. Αυτούς τους αναστολείς (</a:t>
            </a:r>
            <a:r>
              <a:rPr lang="el-GR" b="1" dirty="0"/>
              <a:t>inhibitors</a:t>
            </a:r>
            <a:r>
              <a:rPr lang="el-GR" dirty="0"/>
              <a:t>) μπορούμε να τους απομακρύνουμε από το </a:t>
            </a:r>
            <a:r>
              <a:rPr lang="el-GR" dirty="0" smtClean="0"/>
              <a:t>ένζυμο. Διακρίνονται </a:t>
            </a:r>
            <a:r>
              <a:rPr lang="el-GR" dirty="0"/>
              <a:t>σε 3 κατηγορίες</a:t>
            </a:r>
            <a:r>
              <a:rPr lang="el-GR" dirty="0" smtClean="0"/>
              <a:t>:</a:t>
            </a:r>
            <a:endParaRPr lang="el-GR"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3213814"/>
            <a:ext cx="4204073" cy="295149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87887" y="3077000"/>
            <a:ext cx="4572000" cy="2936188"/>
          </a:xfrm>
          <a:prstGeom prst="rect">
            <a:avLst/>
          </a:prstGeom>
        </p:spPr>
        <p:txBody>
          <a:bodyPr>
            <a:spAutoFit/>
          </a:bodyPr>
          <a:lstStyle/>
          <a:p>
            <a:pPr marL="457200" lvl="0" indent="-457200" fontAlgn="auto">
              <a:lnSpc>
                <a:spcPct val="110000"/>
              </a:lnSpc>
              <a:spcBef>
                <a:spcPts val="1200"/>
              </a:spcBef>
              <a:spcAft>
                <a:spcPts val="0"/>
              </a:spcAft>
              <a:buFont typeface="+mj-lt"/>
              <a:buAutoNum type="arabicPeriod"/>
            </a:pPr>
            <a:r>
              <a:rPr lang="el-GR" sz="2400" b="1" dirty="0">
                <a:solidFill>
                  <a:prstClr val="black"/>
                </a:solidFill>
                <a:latin typeface="Calibri"/>
              </a:rPr>
              <a:t>Ανταγωνιστική: </a:t>
            </a:r>
            <a:r>
              <a:rPr lang="el-GR" sz="2400" dirty="0">
                <a:solidFill>
                  <a:prstClr val="black"/>
                </a:solidFill>
                <a:latin typeface="Calibri"/>
              </a:rPr>
              <a:t>Εδώ,</a:t>
            </a:r>
            <a:r>
              <a:rPr lang="el-GR" sz="2400" b="1" dirty="0">
                <a:solidFill>
                  <a:prstClr val="black"/>
                </a:solidFill>
                <a:latin typeface="Calibri"/>
              </a:rPr>
              <a:t> </a:t>
            </a:r>
            <a:r>
              <a:rPr lang="el-GR" sz="2400" dirty="0">
                <a:solidFill>
                  <a:prstClr val="black"/>
                </a:solidFill>
                <a:latin typeface="Calibri"/>
              </a:rPr>
              <a:t>τόσο το υπόστρωμα όσο και ο αναστολέας ανταγωνίζονται στη πρόσδεσή τους με το ενεργό </a:t>
            </a:r>
            <a:r>
              <a:rPr lang="el-GR" sz="2400" dirty="0" smtClean="0">
                <a:solidFill>
                  <a:prstClr val="black"/>
                </a:solidFill>
                <a:latin typeface="Calibri"/>
              </a:rPr>
              <a:t>κέντρο</a:t>
            </a:r>
            <a:r>
              <a:rPr lang="el-GR" sz="2400" dirty="0">
                <a:solidFill>
                  <a:prstClr val="black"/>
                </a:solidFill>
                <a:latin typeface="Calibri"/>
              </a:rPr>
              <a:t>. Κινητικά ο αναστολέας αυξάνει το K</a:t>
            </a:r>
            <a:r>
              <a:rPr lang="el-GR" sz="2400" baseline="-25000" dirty="0">
                <a:solidFill>
                  <a:prstClr val="black"/>
                </a:solidFill>
                <a:latin typeface="Calibri"/>
              </a:rPr>
              <a:t>m</a:t>
            </a:r>
            <a:r>
              <a:rPr lang="el-GR" sz="2400" dirty="0">
                <a:solidFill>
                  <a:prstClr val="black"/>
                </a:solidFill>
                <a:latin typeface="Calibri"/>
              </a:rPr>
              <a:t>, αλλά δεν επηρεάζει το V</a:t>
            </a:r>
            <a:r>
              <a:rPr lang="en-US" sz="2400" baseline="-25000" dirty="0">
                <a:solidFill>
                  <a:prstClr val="black"/>
                </a:solidFill>
                <a:latin typeface="Calibri"/>
              </a:rPr>
              <a:t>max</a:t>
            </a:r>
            <a:r>
              <a:rPr lang="el-GR" sz="2400" baseline="-25000" dirty="0">
                <a:solidFill>
                  <a:prstClr val="black"/>
                </a:solidFill>
                <a:latin typeface="Calibri"/>
              </a:rPr>
              <a:t>.</a:t>
            </a:r>
            <a:endParaRPr lang="el-GR" sz="24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82406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5/6</a:t>
            </a:r>
            <a:r>
              <a:rPr lang="el-GR" dirty="0" smtClean="0"/>
              <a:t> </a:t>
            </a:r>
            <a:endParaRPr lang="el-GR" dirty="0"/>
          </a:p>
        </p:txBody>
      </p:sp>
      <p:sp>
        <p:nvSpPr>
          <p:cNvPr id="3" name="Θέση περιεχομένου 2"/>
          <p:cNvSpPr>
            <a:spLocks noGrp="1"/>
          </p:cNvSpPr>
          <p:nvPr>
            <p:ph idx="1"/>
          </p:nvPr>
        </p:nvSpPr>
        <p:spPr/>
        <p:txBody>
          <a:bodyPr/>
          <a:lstStyle/>
          <a:p>
            <a:pPr>
              <a:lnSpc>
                <a:spcPct val="114000"/>
              </a:lnSpc>
              <a:buFont typeface="Wingdings" panose="05000000000000000000" pitchFamily="2" charset="2"/>
              <a:buChar char="Ø"/>
            </a:pPr>
            <a:r>
              <a:rPr lang="el-GR" dirty="0"/>
              <a:t>Τα ένζυμα, ως πρωτεΐνες κατά κύριο λόγο, έχουν τις 3 χαρακτηριστικές δομές, ενώ αρκετά έχουν και τεταρτοταγή δομή.</a:t>
            </a:r>
          </a:p>
          <a:p>
            <a:pPr>
              <a:lnSpc>
                <a:spcPct val="114000"/>
              </a:lnSpc>
            </a:pPr>
            <a:r>
              <a:rPr lang="el-GR" dirty="0"/>
              <a:t>Η </a:t>
            </a:r>
            <a:r>
              <a:rPr lang="el-GR" b="1" dirty="0"/>
              <a:t>εξειδίκευση</a:t>
            </a:r>
            <a:r>
              <a:rPr lang="el-GR" dirty="0"/>
              <a:t> αυτή του ενζύμου προς μία αντιδρώσα ουσία, το </a:t>
            </a:r>
            <a:r>
              <a:rPr lang="el-GR" b="1" dirty="0"/>
              <a:t>υπόστρωμα (</a:t>
            </a:r>
            <a:r>
              <a:rPr lang="en-US" b="1" dirty="0"/>
              <a:t>substrate</a:t>
            </a:r>
            <a:r>
              <a:rPr lang="el-GR" b="1" dirty="0"/>
              <a:t>)</a:t>
            </a:r>
            <a:r>
              <a:rPr lang="el-GR" dirty="0"/>
              <a:t>, το οποίο μετατρέπεται στα προϊόντα, είναι αποτέλεσμα της πρωτεϊνικής φύσης του ενζύμου και οφείλεται στη δομή του πρωτεϊνικού </a:t>
            </a:r>
            <a:r>
              <a:rPr lang="el-GR" dirty="0" smtClean="0"/>
              <a:t>μορίου.</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29701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Αντιστρεπτή αναστολή </a:t>
            </a:r>
            <a:r>
              <a:rPr lang="el-GR" sz="3000" b="0" dirty="0" smtClean="0"/>
              <a:t>2/5</a:t>
            </a:r>
            <a:endParaRPr lang="el-GR" dirty="0"/>
          </a:p>
        </p:txBody>
      </p:sp>
      <p:sp>
        <p:nvSpPr>
          <p:cNvPr id="3" name="Θέση περιεχομένου 2"/>
          <p:cNvSpPr>
            <a:spLocks noGrp="1"/>
          </p:cNvSpPr>
          <p:nvPr>
            <p:ph idx="1"/>
          </p:nvPr>
        </p:nvSpPr>
        <p:spPr>
          <a:xfrm>
            <a:off x="611560" y="1268760"/>
            <a:ext cx="8352928" cy="1656184"/>
          </a:xfrm>
        </p:spPr>
        <p:txBody>
          <a:bodyPr/>
          <a:lstStyle/>
          <a:p>
            <a:pPr>
              <a:lnSpc>
                <a:spcPct val="110000"/>
              </a:lnSpc>
            </a:pPr>
            <a:r>
              <a:rPr lang="el-GR" dirty="0"/>
              <a:t>Εκείνο που θα καθορίσει το ποσοστό της αναστολής θα είναι ο λόγος των συγκεντρώσεων αναστολέα/υποστρώματος και όχι οι απόλυτες συγκεντρώσεις </a:t>
            </a:r>
            <a:r>
              <a:rPr lang="el-GR" dirty="0" smtClean="0"/>
              <a:t>τους.</a:t>
            </a:r>
            <a:endParaRPr lang="el-GR" dirty="0"/>
          </a:p>
        </p:txBody>
      </p:sp>
      <p:pic>
        <p:nvPicPr>
          <p:cNvPr id="7170" name="Picture 2" descr="Competitive inhibi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2649004"/>
            <a:ext cx="5472608" cy="38376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447764" y="6501521"/>
            <a:ext cx="496855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Competitive </a:t>
            </a:r>
            <a:r>
              <a:rPr lang="en-US" sz="1200" dirty="0" smtClean="0">
                <a:latin typeface="+mn-lt"/>
                <a:hlinkClick r:id="rId3"/>
              </a:rPr>
              <a:t>inhibition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User:Fvasconcellos"/>
              </a:rPr>
              <a:t>Fvasconcellos</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34980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Αντιστρεπτή αναστολή </a:t>
            </a:r>
            <a:r>
              <a:rPr lang="el-GR" sz="3000" b="0" dirty="0"/>
              <a:t>3</a:t>
            </a:r>
            <a:r>
              <a:rPr lang="el-GR" sz="3000" b="0" dirty="0" smtClean="0"/>
              <a:t>/5</a:t>
            </a:r>
            <a:endParaRPr lang="el-GR" dirty="0"/>
          </a:p>
        </p:txBody>
      </p:sp>
      <p:sp>
        <p:nvSpPr>
          <p:cNvPr id="3" name="Θέση περιεχομένου 2"/>
          <p:cNvSpPr>
            <a:spLocks noGrp="1"/>
          </p:cNvSpPr>
          <p:nvPr>
            <p:ph idx="1"/>
          </p:nvPr>
        </p:nvSpPr>
        <p:spPr/>
        <p:txBody>
          <a:bodyPr/>
          <a:lstStyle/>
          <a:p>
            <a:pPr lvl="0"/>
            <a:r>
              <a:rPr lang="el-GR" b="1" dirty="0"/>
              <a:t>Μη Ανταγωνιστική: </a:t>
            </a:r>
            <a:r>
              <a:rPr lang="el-GR" dirty="0"/>
              <a:t>Στη περίπτωση αυτή ο αναστολές συνδέεται έξω από την ενεργό περιοχή του ενζύμου, ή </a:t>
            </a:r>
            <a:r>
              <a:rPr lang="el-GR" dirty="0" smtClean="0"/>
              <a:t>συνδέεται </a:t>
            </a:r>
            <a:r>
              <a:rPr lang="el-GR" dirty="0"/>
              <a:t>μη αναστρέψιμα με την ενεργό </a:t>
            </a:r>
            <a:r>
              <a:rPr lang="el-GR" dirty="0" smtClean="0"/>
              <a:t>περιοχή. Κινητικά  </a:t>
            </a:r>
            <a:r>
              <a:rPr lang="el-GR" dirty="0"/>
              <a:t>ο αναστολέας μειώνει το V</a:t>
            </a:r>
            <a:r>
              <a:rPr lang="el-GR" baseline="-25000" dirty="0"/>
              <a:t>max&gt;</a:t>
            </a:r>
            <a:r>
              <a:rPr lang="el-GR" dirty="0"/>
              <a:t> ,αλλά δεν επηρεάζει το K</a:t>
            </a:r>
            <a:r>
              <a:rPr lang="el-GR" baseline="-25000" dirty="0"/>
              <a:t>m</a:t>
            </a:r>
            <a:r>
              <a:rPr lang="el-GR" dirty="0"/>
              <a:t> συνδεόμενος, τόσο με το ένζυμο, όσο και με το σύμπλοκο ενζύμου-υποστρώματος</a:t>
            </a:r>
            <a:r>
              <a:rPr lang="el-GR" dirty="0" smtClean="0"/>
              <a:t>.</a:t>
            </a:r>
            <a:endParaRPr lang="el-GR"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3808" y="3573016"/>
            <a:ext cx="4403343"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465365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Αντιστρεπτή αναστολή </a:t>
            </a:r>
            <a:r>
              <a:rPr lang="el-GR" sz="3000" b="0" dirty="0"/>
              <a:t>4</a:t>
            </a:r>
            <a:r>
              <a:rPr lang="el-GR" sz="3000" b="0" dirty="0" smtClean="0"/>
              <a:t>/5</a:t>
            </a:r>
            <a:endParaRPr lang="el-GR" dirty="0"/>
          </a:p>
        </p:txBody>
      </p:sp>
      <p:sp>
        <p:nvSpPr>
          <p:cNvPr id="3" name="Θέση περιεχομένου 2"/>
          <p:cNvSpPr>
            <a:spLocks noGrp="1"/>
          </p:cNvSpPr>
          <p:nvPr>
            <p:ph idx="1"/>
          </p:nvPr>
        </p:nvSpPr>
        <p:spPr/>
        <p:txBody>
          <a:bodyPr/>
          <a:lstStyle/>
          <a:p>
            <a:pPr>
              <a:lnSpc>
                <a:spcPct val="110000"/>
              </a:lnSpc>
              <a:buFont typeface="Wingdings" panose="05000000000000000000" pitchFamily="2" charset="2"/>
              <a:buChar char="ü"/>
            </a:pPr>
            <a:r>
              <a:rPr lang="el-GR" dirty="0"/>
              <a:t>Στην κατηγορία των μη συναγωνιστικών αναστολέων, που διαθέτουν μια επιπλέον δραστική ομάδα, ανήκουν τα "υποστρώματα αυτοκτονίας" όπως η </a:t>
            </a:r>
            <a:r>
              <a:rPr lang="el-GR" b="1" dirty="0" smtClean="0"/>
              <a:t>πενικιλίνη</a:t>
            </a:r>
            <a:r>
              <a:rPr lang="el-GR" dirty="0" smtClean="0"/>
              <a:t>.</a:t>
            </a:r>
            <a:endParaRPr lang="el-GR" dirty="0"/>
          </a:p>
          <a:p>
            <a:pPr marL="355600" indent="0">
              <a:lnSpc>
                <a:spcPct val="110000"/>
              </a:lnSpc>
              <a:buNone/>
            </a:pPr>
            <a:r>
              <a:rPr lang="el-GR" dirty="0" smtClean="0"/>
              <a:t>Το </a:t>
            </a:r>
            <a:r>
              <a:rPr lang="el-GR" dirty="0"/>
              <a:t>αντιβιοτικό </a:t>
            </a:r>
            <a:r>
              <a:rPr lang="el-GR" dirty="0" smtClean="0"/>
              <a:t>πενικιλίνη, </a:t>
            </a:r>
            <a:r>
              <a:rPr lang="el-GR" dirty="0"/>
              <a:t>δρα επί ενός ενζύμου απαραίτητου για τη σύνθεση του κυτταρικού τοιχώματος ορισμένων </a:t>
            </a:r>
            <a:r>
              <a:rPr lang="el-GR" dirty="0" smtClean="0"/>
              <a:t>βακτηρίων.</a:t>
            </a:r>
            <a:endParaRPr lang="el-GR" dirty="0"/>
          </a:p>
          <a:p>
            <a:pPr marL="355600" indent="0">
              <a:lnSpc>
                <a:spcPct val="110000"/>
              </a:lnSpc>
              <a:buNone/>
            </a:pPr>
            <a:r>
              <a:rPr lang="el-GR" dirty="0" smtClean="0"/>
              <a:t>Η πενικιλίνη </a:t>
            </a:r>
            <a:r>
              <a:rPr lang="en-US" dirty="0"/>
              <a:t>o</a:t>
            </a:r>
            <a:r>
              <a:rPr lang="el-GR" dirty="0"/>
              <a:t>μοιάζει με το υπόστρωμα αυτού του ενζύμου (ένα πεπτίδιο με δομή </a:t>
            </a:r>
            <a:r>
              <a:rPr lang="en-US" dirty="0"/>
              <a:t>R</a:t>
            </a:r>
            <a:r>
              <a:rPr lang="el-GR" dirty="0"/>
              <a:t>-</a:t>
            </a:r>
            <a:r>
              <a:rPr lang="en-US" dirty="0"/>
              <a:t>D</a:t>
            </a:r>
            <a:r>
              <a:rPr lang="el-GR" dirty="0"/>
              <a:t>-</a:t>
            </a:r>
            <a:r>
              <a:rPr lang="en-US" dirty="0"/>
              <a:t>Ala</a:t>
            </a:r>
            <a:r>
              <a:rPr lang="el-GR" dirty="0"/>
              <a:t>-</a:t>
            </a:r>
            <a:r>
              <a:rPr lang="en-US" dirty="0"/>
              <a:t>D</a:t>
            </a:r>
            <a:r>
              <a:rPr lang="el-GR" dirty="0"/>
              <a:t>-</a:t>
            </a:r>
            <a:r>
              <a:rPr lang="en-US" dirty="0"/>
              <a:t>Ala</a:t>
            </a:r>
            <a:r>
              <a:rPr lang="el-GR" dirty="0"/>
              <a:t>) και έτσι προσδένεται στο ενεργό κέντρο. Το παγιδευμένο έτσι ένζυμο, οδηγεί στο σχηματισμό ασταθών κυτταρικών τοιχωμάτων και τελικά στο θάνατο των βακτηρίων</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360337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Αντιστρεπτή αναστολή </a:t>
            </a:r>
            <a:r>
              <a:rPr lang="el-GR" sz="3000" b="0" dirty="0"/>
              <a:t>5</a:t>
            </a:r>
            <a:r>
              <a:rPr lang="el-GR" sz="3000" b="0" dirty="0" smtClean="0"/>
              <a:t>/5</a:t>
            </a:r>
            <a:endParaRPr lang="el-GR" dirty="0"/>
          </a:p>
        </p:txBody>
      </p:sp>
      <p:sp>
        <p:nvSpPr>
          <p:cNvPr id="3" name="Θέση περιεχομένου 2"/>
          <p:cNvSpPr>
            <a:spLocks noGrp="1"/>
          </p:cNvSpPr>
          <p:nvPr>
            <p:ph idx="1"/>
          </p:nvPr>
        </p:nvSpPr>
        <p:spPr/>
        <p:txBody>
          <a:bodyPr/>
          <a:lstStyle/>
          <a:p>
            <a:pPr lvl="0">
              <a:lnSpc>
                <a:spcPct val="114000"/>
              </a:lnSpc>
            </a:pPr>
            <a:r>
              <a:rPr lang="el-GR" b="1" dirty="0"/>
              <a:t>Συναγωνιστική:  </a:t>
            </a:r>
            <a:r>
              <a:rPr lang="el-GR" dirty="0"/>
              <a:t>Εδώ ο αναστολέας συνδέεται με το ένζυμο, μετά τη σύνδεση του υποστρώματος. Κινητικά  τα K</a:t>
            </a:r>
            <a:r>
              <a:rPr lang="el-GR" baseline="-25000" dirty="0"/>
              <a:t>m</a:t>
            </a:r>
            <a:r>
              <a:rPr lang="el-GR" dirty="0"/>
              <a:t>, V</a:t>
            </a:r>
            <a:r>
              <a:rPr lang="el-GR" baseline="-25000" dirty="0"/>
              <a:t>max</a:t>
            </a:r>
            <a:r>
              <a:rPr lang="el-GR" dirty="0"/>
              <a:t>   μεταβάλλονται εξίσου.</a:t>
            </a:r>
          </a:p>
          <a:p>
            <a:pPr marL="355600" indent="0">
              <a:lnSpc>
                <a:spcPct val="114000"/>
              </a:lnSpc>
              <a:buNone/>
            </a:pPr>
            <a:r>
              <a:rPr lang="el-GR" dirty="0"/>
              <a:t>Εδώ η παρουσία του αναστολέα δείχνει σαν να ελαττώνει παράλληλα τις συγκεντρώσεις τόσο του ενζύμου, όσο και του υποστρώματος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2540793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 αντιστρεπτή αναστολή</a:t>
            </a:r>
          </a:p>
        </p:txBody>
      </p:sp>
      <p:sp>
        <p:nvSpPr>
          <p:cNvPr id="3" name="Θέση περιεχομένου 2"/>
          <p:cNvSpPr>
            <a:spLocks noGrp="1"/>
          </p:cNvSpPr>
          <p:nvPr>
            <p:ph idx="1"/>
          </p:nvPr>
        </p:nvSpPr>
        <p:spPr/>
        <p:txBody>
          <a:bodyPr/>
          <a:lstStyle/>
          <a:p>
            <a:pPr>
              <a:lnSpc>
                <a:spcPct val="110000"/>
              </a:lnSpc>
            </a:pPr>
            <a:r>
              <a:rPr lang="el-GR" dirty="0"/>
              <a:t>Οι αναστολείς αυτοί συνδέονται με το ένζυμο με ισχυρούς (ομοιοπολικούς) δεσμούς, αλλάζοντας μόνιμα τη δομή της ενεργούς περιοχής (π.χ. CN</a:t>
            </a:r>
            <a:r>
              <a:rPr lang="el-GR" baseline="30000" dirty="0"/>
              <a:t>-</a:t>
            </a:r>
            <a:r>
              <a:rPr lang="el-GR" dirty="0"/>
              <a:t>, CO,</a:t>
            </a:r>
            <a:r>
              <a:rPr lang="el-GR" b="1" dirty="0"/>
              <a:t> </a:t>
            </a:r>
            <a:r>
              <a:rPr lang="el-GR" dirty="0"/>
              <a:t>στα κυτοχρώματα της αναπνοής, που οδηγεί σε ασφυξία) οργανοφωσφορικοί εστέρες, όπως το παραθείο, εντομοκτόνα κ.ά. </a:t>
            </a:r>
            <a:endParaRPr lang="el-GR" dirty="0" smtClean="0"/>
          </a:p>
          <a:p>
            <a:pPr>
              <a:lnSpc>
                <a:spcPct val="110000"/>
              </a:lnSpc>
            </a:pPr>
            <a:r>
              <a:rPr lang="el-GR" b="1" dirty="0" smtClean="0"/>
              <a:t>Δηλητήρια</a:t>
            </a:r>
            <a:r>
              <a:rPr lang="el-GR" dirty="0" smtClean="0"/>
              <a:t> </a:t>
            </a:r>
            <a:r>
              <a:rPr lang="el-GR" dirty="0"/>
              <a:t>είναι συνήθως ιόντα ορισμένων βαρέων μετάλλων όπως Ag</a:t>
            </a:r>
            <a:r>
              <a:rPr lang="el-GR" baseline="30000" dirty="0"/>
              <a:t>+</a:t>
            </a:r>
            <a:r>
              <a:rPr lang="el-GR" dirty="0"/>
              <a:t>, Ηg</a:t>
            </a:r>
            <a:r>
              <a:rPr lang="el-GR" baseline="30000" dirty="0"/>
              <a:t>++</a:t>
            </a:r>
            <a:r>
              <a:rPr lang="el-GR" dirty="0"/>
              <a:t>, Pb</a:t>
            </a:r>
            <a:r>
              <a:rPr lang="el-GR" baseline="30000" dirty="0"/>
              <a:t>++</a:t>
            </a:r>
            <a:r>
              <a:rPr lang="el-GR" dirty="0"/>
              <a:t> καθιστώντας το ένζυμο ανενεργό, λόγω ολικής καταστροφής της δομής του. Αυτού του τύπου η αναστολή, δεν υπακούει στην εξίσωση Michaelis-Menten</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282925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Παράγοντες που επηρεάζουν την ενζυμική </a:t>
            </a:r>
            <a:r>
              <a:rPr lang="el-GR" dirty="0" smtClean="0"/>
              <a:t>δράση – Θερμοκρασία </a:t>
            </a:r>
            <a:r>
              <a:rPr lang="el-GR" sz="3000" b="0" dirty="0" smtClean="0"/>
              <a:t>1/2</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pPr>
              <a:lnSpc>
                <a:spcPct val="114000"/>
              </a:lnSpc>
            </a:pPr>
            <a:r>
              <a:rPr lang="el-GR" dirty="0"/>
              <a:t>Η πιο κατάλληλη θερμο­κρασία για τα ένζυμα ζωικής προέλευσης είναι οι 37° </a:t>
            </a:r>
            <a:r>
              <a:rPr lang="en-US" dirty="0"/>
              <a:t>C</a:t>
            </a:r>
            <a:r>
              <a:rPr lang="el-GR" dirty="0"/>
              <a:t>, ενώ για τα ένζυμα φυτι­κής προέλευσης η θερμοκρασία είναι υψηλότερη και φθάνει και τους 65</a:t>
            </a:r>
            <a:r>
              <a:rPr lang="el-GR" baseline="30000" dirty="0"/>
              <a:t>0</a:t>
            </a:r>
            <a:r>
              <a:rPr lang="el-GR" dirty="0"/>
              <a:t> </a:t>
            </a:r>
            <a:r>
              <a:rPr lang="en-US" dirty="0"/>
              <a:t>C</a:t>
            </a:r>
            <a:r>
              <a:rPr lang="el-GR" dirty="0"/>
              <a:t>. Τα ένζυμα διαφόρων μικροοργανισμών προσαρμόζουν τη δράση τους στις διάφο­ρες θερμοκρασίες στις οποίες μπορεί να εγκλιματιστούν οι μικροί οργανισμοί και αυτές οι θερμοκρασίες μπορούν να είναι από χαμηλές μέχρι αρκετά υψηλές</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476678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Παράγοντες που επηρεάζουν την ενζυμική </a:t>
            </a:r>
            <a:r>
              <a:rPr lang="el-GR" dirty="0" smtClean="0"/>
              <a:t>δράση – Θερμοκρασία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pPr>
              <a:lnSpc>
                <a:spcPct val="110000"/>
              </a:lnSpc>
            </a:pPr>
            <a:r>
              <a:rPr lang="el-GR" dirty="0"/>
              <a:t>Σε ένα περιορισμένο εύρος αύξησης της τιμής της θερμοκρασίας μιας ενζυμικής αντίδρασης η ταχύτητα της αντίδρασης αυξάνεται μέχρις ενός μεγίστου, λόγω της αυξανόμενης κινητικής ενέργειας των αντιδρώντων. </a:t>
            </a:r>
          </a:p>
          <a:p>
            <a:pPr>
              <a:lnSpc>
                <a:spcPct val="110000"/>
              </a:lnSpc>
            </a:pPr>
            <a:r>
              <a:rPr lang="el-GR" dirty="0"/>
              <a:t>Από την τιμή αυτή της θερμοκρασίας, της </a:t>
            </a:r>
            <a:r>
              <a:rPr lang="el-GR" b="1" dirty="0"/>
              <a:t>άριστης θερμοκρασίας (optimum T),</a:t>
            </a:r>
            <a:r>
              <a:rPr lang="el-GR" dirty="0"/>
              <a:t>  που αντιστοιχεί στο μέγιστο της ταχύ­τητας και πέρα, η ταχύτητα δεν αυξάνεται αλλά ελαττώνεται, επειδή προκαλεί­ται μετουσίωση και απενεργοποίηση του ενζύμου από την αύξηση της θερμο­κρασίας.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5255375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Παράγοντες που επηρεάζουν την ενζυμική </a:t>
            </a:r>
            <a:r>
              <a:rPr lang="el-GR" dirty="0" smtClean="0"/>
              <a:t>δράση – </a:t>
            </a:r>
            <a:r>
              <a:rPr lang="en-US" dirty="0" smtClean="0"/>
              <a:t>pH</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pPr>
              <a:lnSpc>
                <a:spcPct val="110000"/>
              </a:lnSpc>
            </a:pPr>
            <a:r>
              <a:rPr lang="el-GR" dirty="0"/>
              <a:t>Μικρές αλλαγές του </a:t>
            </a:r>
            <a:r>
              <a:rPr lang="en-US" dirty="0"/>
              <a:t>pH </a:t>
            </a:r>
            <a:r>
              <a:rPr lang="el-GR" dirty="0"/>
              <a:t>του διαλύματος στο οποίο γίνεται μία ενζυμική αντί­δραση, επιδρούν στην ιοντική κατάσταση του ενζύμου και συχνά και του υπο­στρώματος, με αποτέλεσμα, για ένζυμα που δρουν σε </a:t>
            </a:r>
            <a:r>
              <a:rPr lang="en-US" dirty="0"/>
              <a:t>pH </a:t>
            </a:r>
            <a:r>
              <a:rPr lang="el-GR" dirty="0"/>
              <a:t>μεταξύ 5 και 9 να πα­ρατηρείται ενδεχόμενα μία αυξημένη δραστικότητα και μία βελτιωμένη ταχύτη­τα της αντίδρασης. </a:t>
            </a:r>
            <a:r>
              <a:rPr lang="el-GR" dirty="0" smtClean="0"/>
              <a:t>Όμως, </a:t>
            </a:r>
            <a:r>
              <a:rPr lang="el-GR" dirty="0"/>
              <a:t>για την πλειονότητα των ενζύμων οι ακραίες τιμές του </a:t>
            </a:r>
            <a:r>
              <a:rPr lang="en-US" dirty="0"/>
              <a:t>pH</a:t>
            </a:r>
            <a:r>
              <a:rPr lang="el-GR" dirty="0"/>
              <a:t> και γενικά η απομάκρυνση από μία ευνοϊκή, άριστη, τιμή προκαλούν μετου­σίωση του ενζυμικού μορίου.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36682862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dirty="0"/>
              <a:t>Παράγοντες που επηρεάζουν την ενζυμική </a:t>
            </a:r>
            <a:r>
              <a:rPr lang="el-GR" dirty="0" smtClean="0"/>
              <a:t>δράση </a:t>
            </a:r>
            <a:r>
              <a:rPr lang="el-GR" dirty="0"/>
              <a:t>– Συγκέντρωση του ενζύμου</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pPr>
              <a:lnSpc>
                <a:spcPct val="114000"/>
              </a:lnSpc>
            </a:pPr>
            <a:r>
              <a:rPr lang="el-GR" dirty="0"/>
              <a:t>Σύμφωνα με τις μετρήσεις, η ταχύτητα μια ενζυμικής αντίδρασης είναι ευθέ­ως ανάλογη τη συγκέντρωσης του ενζύμου στην αρχή της αντίδρασης για συ­γκεντρώσεις που εμπίπτουν στα όρια των απλών αραιών διαλυμάτων, έτσι ώστε να μην υπάρχουν φαινόμενα που προέρχονται από υψηλές συγκεντρώσεις των αντι­δρώντων ή των προϊόντων ή από κολλοειδωσμωτικά φαινόμενα κλπ.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544074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sz="3400" dirty="0"/>
              <a:t>Παράγοντες που επηρεάζουν την ενζυμική </a:t>
            </a:r>
            <a:r>
              <a:rPr lang="el-GR" sz="3400" dirty="0" smtClean="0"/>
              <a:t>δράση </a:t>
            </a:r>
            <a:r>
              <a:rPr lang="el-GR" sz="3400" dirty="0"/>
              <a:t>– Συγκέντρωση του </a:t>
            </a:r>
            <a:r>
              <a:rPr lang="el-GR" sz="3400" dirty="0" smtClean="0"/>
              <a:t>υποστρώματος </a:t>
            </a:r>
            <a:r>
              <a:rPr lang="el-GR" sz="2800" b="0" dirty="0" smtClean="0"/>
              <a:t>1/2</a:t>
            </a:r>
            <a:endParaRPr lang="el-GR" sz="2800" b="0" dirty="0"/>
          </a:p>
        </p:txBody>
      </p:sp>
      <p:sp>
        <p:nvSpPr>
          <p:cNvPr id="3" name="Θέση περιεχομένου 2"/>
          <p:cNvSpPr>
            <a:spLocks noGrp="1"/>
          </p:cNvSpPr>
          <p:nvPr>
            <p:ph idx="1"/>
          </p:nvPr>
        </p:nvSpPr>
        <p:spPr>
          <a:xfrm>
            <a:off x="611560" y="1484784"/>
            <a:ext cx="8352928" cy="4752528"/>
          </a:xfrm>
        </p:spPr>
        <p:txBody>
          <a:bodyPr/>
          <a:lstStyle/>
          <a:p>
            <a:pPr>
              <a:lnSpc>
                <a:spcPct val="114000"/>
              </a:lnSpc>
            </a:pPr>
            <a:r>
              <a:rPr lang="el-GR" dirty="0"/>
              <a:t>Όπως ελέχθη, κατά τη μελέτη της κινητικής μιας ενζυμικής αντίδρασης, εάν μεταβάλλεται η συγκέντρωση του υποστρώματος και οι άλλες παράμετροι της αντίδρασης πα­ραμένουν σταθερές, τότε η αρχική ταχύτητα της αντίδρασης αυξάνεται μέχρι μία τιμή που χαρακτηρίζεται μέγιστη ταχύτητα, </a:t>
            </a:r>
            <a:r>
              <a:rPr lang="en-US" dirty="0"/>
              <a:t>V max</a:t>
            </a:r>
            <a:r>
              <a:rPr lang="el-GR" dirty="0"/>
              <a:t>,  πέραν της οποίας δεν παρατη­ρείται άλλη αύξηση.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51437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a:t>
            </a:r>
            <a:r>
              <a:rPr lang="el-GR" sz="3000" b="0" dirty="0" smtClean="0"/>
              <a:t>6/6</a:t>
            </a:r>
            <a:r>
              <a:rPr lang="el-GR" dirty="0" smtClean="0"/>
              <a:t> </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Η </a:t>
            </a:r>
            <a:r>
              <a:rPr lang="el-GR" sz="2200" b="1" dirty="0"/>
              <a:t>χωροδιάταξη</a:t>
            </a:r>
            <a:r>
              <a:rPr lang="el-GR" sz="2200" dirty="0"/>
              <a:t> του πρωτεϊνικού μορίου επηρεάζεται από ελκτικές ή απωστικές δυνάμεις μεταξύ των χημικών ομάδων του μορίου, από σταθερότερους ή ασταθέστερους μη ομοιοπολικούς δεσμούς, από στερεοχημικές παρεμποδίσεις και άλλου είδους αλληλεπιδράσεις και είναι δυνατόν σε δεδομένη περίπτωση, να δράσουν παράλληλα όλες αυτές οι παράμε­τροι αθροιστικά για τη δημιουργία ή τη διάσπαση χημικών δεσμών.</a:t>
            </a:r>
          </a:p>
          <a:p>
            <a:pPr>
              <a:lnSpc>
                <a:spcPct val="110000"/>
              </a:lnSpc>
            </a:pPr>
            <a:r>
              <a:rPr lang="el-GR" sz="2200" dirty="0"/>
              <a:t>Τα </a:t>
            </a:r>
            <a:r>
              <a:rPr lang="el-GR" sz="2200" b="1" dirty="0"/>
              <a:t>ενδοκυτταρικά ένζυμα</a:t>
            </a:r>
            <a:r>
              <a:rPr lang="el-GR" sz="2200" dirty="0"/>
              <a:t> είναι κατανεμημένα σε κάθε κυτταρικό χώρο όπως στο κυττόπλασμα, στα μιτοχόνδρια, στον πυρήνα, στα λυσοσώματα κλπ. Τα </a:t>
            </a:r>
            <a:r>
              <a:rPr lang="el-GR" sz="2200" b="1" dirty="0"/>
              <a:t>εξωκυτταρικά ένζυμα</a:t>
            </a:r>
            <a:r>
              <a:rPr lang="el-GR" sz="2200" dirty="0"/>
              <a:t> παράγονται από τα κύτταρα αλλά εκκρίνονται από αυτά για να δράσουν σε άλλους χώρους, όπως π.χ. τα πεπτικά ένζυμα του παγκρέατος και άλλα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7732975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Autofit/>
          </a:bodyPr>
          <a:lstStyle/>
          <a:p>
            <a:r>
              <a:rPr lang="el-GR" sz="3400" dirty="0"/>
              <a:t>Παράγοντες που επηρεάζουν την ενζυμική </a:t>
            </a:r>
            <a:r>
              <a:rPr lang="el-GR" sz="3400" dirty="0" smtClean="0"/>
              <a:t>δράση </a:t>
            </a:r>
            <a:r>
              <a:rPr lang="el-GR" sz="3400" dirty="0"/>
              <a:t>– Συγκέντρωση του </a:t>
            </a:r>
            <a:r>
              <a:rPr lang="el-GR" sz="3400" dirty="0" smtClean="0"/>
              <a:t>υποστρώματος </a:t>
            </a:r>
            <a:r>
              <a:rPr lang="el-GR" sz="2800" b="0" dirty="0"/>
              <a:t>2</a:t>
            </a:r>
            <a:r>
              <a:rPr lang="el-GR" sz="2800" b="0" dirty="0" smtClean="0"/>
              <a:t>/2</a:t>
            </a:r>
            <a:endParaRPr lang="el-GR" sz="2800" b="0" dirty="0"/>
          </a:p>
        </p:txBody>
      </p:sp>
      <p:sp>
        <p:nvSpPr>
          <p:cNvPr id="3" name="Θέση περιεχομένου 2"/>
          <p:cNvSpPr>
            <a:spLocks noGrp="1"/>
          </p:cNvSpPr>
          <p:nvPr>
            <p:ph idx="1"/>
          </p:nvPr>
        </p:nvSpPr>
        <p:spPr>
          <a:xfrm>
            <a:off x="611560" y="1484784"/>
            <a:ext cx="8352928" cy="4752528"/>
          </a:xfrm>
        </p:spPr>
        <p:txBody>
          <a:bodyPr/>
          <a:lstStyle/>
          <a:p>
            <a:pPr lvl="0">
              <a:lnSpc>
                <a:spcPct val="114000"/>
              </a:lnSpc>
            </a:pPr>
            <a:r>
              <a:rPr lang="el-GR" dirty="0">
                <a:solidFill>
                  <a:prstClr val="black"/>
                </a:solidFill>
              </a:rPr>
              <a:t>Η αύξηση της ταχύτητας της αντίδρασης φθάνει στη μέγιστη τιμή και δεν με­ταβάλλεται παραπέρα, παρ' ότι το υπόστρωμα ευρίσκεται σε περίσσεια, επειδή το ένζυμο έχει κορεστεί από το υπόστρωμα και δεν υπάρχουν ελεύθερες κενές θέσεις στα ενεργά κέντρα των ενζύμων για να αντιδράσουν.</a:t>
            </a:r>
          </a:p>
          <a:p>
            <a:pPr lvl="0">
              <a:lnSpc>
                <a:spcPct val="114000"/>
              </a:lnSpc>
            </a:pPr>
            <a:r>
              <a:rPr lang="el-GR" dirty="0" smtClean="0">
                <a:solidFill>
                  <a:prstClr val="black"/>
                </a:solidFill>
              </a:rPr>
              <a:t>Πολ</a:t>
            </a:r>
            <a:r>
              <a:rPr lang="el-GR" dirty="0">
                <a:solidFill>
                  <a:prstClr val="black"/>
                </a:solidFill>
              </a:rPr>
              <a:t>υ</a:t>
            </a:r>
            <a:r>
              <a:rPr lang="el-GR" dirty="0" smtClean="0">
                <a:solidFill>
                  <a:prstClr val="black"/>
                </a:solidFill>
              </a:rPr>
              <a:t>-υποστρωματικές </a:t>
            </a:r>
            <a:r>
              <a:rPr lang="el-GR" dirty="0">
                <a:solidFill>
                  <a:prstClr val="black"/>
                </a:solidFill>
              </a:rPr>
              <a:t>ενζυμικές αντιδράσεις είναι εκείνες στις οποίες </a:t>
            </a:r>
            <a:r>
              <a:rPr lang="el-GR" dirty="0" smtClean="0">
                <a:solidFill>
                  <a:prstClr val="black"/>
                </a:solidFill>
              </a:rPr>
              <a:t>μπορεί </a:t>
            </a:r>
            <a:r>
              <a:rPr lang="el-GR" dirty="0">
                <a:solidFill>
                  <a:prstClr val="black"/>
                </a:solidFill>
              </a:rPr>
              <a:t>να χρησιμοποιείται παραπάνω από ένα υπόστρωμα και η μελέτη της κινητικής τέτοιου είδους αντιδράσεων είναι πολύμορφη, δύσκολη και πολύπλοκη.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7034730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Μέτρηση ενζυμικής </a:t>
            </a:r>
            <a:r>
              <a:rPr lang="el-GR" dirty="0" smtClean="0"/>
              <a:t>δραστικότητας </a:t>
            </a:r>
            <a:r>
              <a:rPr lang="el-GR" sz="3000" b="0" dirty="0" smtClean="0"/>
              <a:t>1/2</a:t>
            </a:r>
            <a:endParaRPr lang="el-GR" sz="3000" b="0" dirty="0"/>
          </a:p>
        </p:txBody>
      </p:sp>
      <p:sp>
        <p:nvSpPr>
          <p:cNvPr id="3" name="Θέση περιεχομένου 2"/>
          <p:cNvSpPr>
            <a:spLocks noGrp="1"/>
          </p:cNvSpPr>
          <p:nvPr>
            <p:ph idx="1"/>
          </p:nvPr>
        </p:nvSpPr>
        <p:spPr/>
        <p:txBody>
          <a:bodyPr>
            <a:normAutofit lnSpcReduction="10000"/>
          </a:bodyPr>
          <a:lstStyle/>
          <a:p>
            <a:pPr>
              <a:lnSpc>
                <a:spcPct val="110000"/>
              </a:lnSpc>
            </a:pPr>
            <a:r>
              <a:rPr lang="el-GR" sz="2200" dirty="0" smtClean="0"/>
              <a:t>Η </a:t>
            </a:r>
            <a:r>
              <a:rPr lang="el-GR" sz="2200" dirty="0"/>
              <a:t>απαιτούμενη συγκέντρωση του ενζύμου για την διεξα­γωγή μιας ενζυμικής αντίδρασης είναι πολύ μικρή, έτσι, ο άμεσος προσδιορισμός της συγκέντρωσης του ένζυμου μπορεί να είναι μία δύσκολη δια­δικασία που σχετίζεται με χρονοβόρες και υψηλού κό­στους αντιδράσεις κλπ. Για τους λόγους αυτούς, η έκταση της ενζυμικής δράσης μετράται με τον προσδιορισμό της δραστικότητας του ενζύμου</a:t>
            </a:r>
            <a:r>
              <a:rPr lang="el-GR" sz="2200" dirty="0" smtClean="0"/>
              <a:t>.</a:t>
            </a:r>
          </a:p>
          <a:p>
            <a:pPr>
              <a:lnSpc>
                <a:spcPct val="110000"/>
              </a:lnSpc>
            </a:pPr>
            <a:r>
              <a:rPr lang="el-GR" sz="2200" dirty="0"/>
              <a:t>Η ενζυμική δραστικότητα καθορίζεται :</a:t>
            </a:r>
          </a:p>
          <a:p>
            <a:pPr lvl="1">
              <a:lnSpc>
                <a:spcPct val="110000"/>
              </a:lnSpc>
            </a:pPr>
            <a:r>
              <a:rPr lang="el-GR" sz="2200" dirty="0" smtClean="0"/>
              <a:t>Από </a:t>
            </a:r>
            <a:r>
              <a:rPr lang="el-GR" sz="2200" dirty="0"/>
              <a:t>την </a:t>
            </a:r>
            <a:r>
              <a:rPr lang="el-GR" sz="2200" b="1" dirty="0"/>
              <a:t>αύξηση</a:t>
            </a:r>
            <a:r>
              <a:rPr lang="el-GR" sz="2200" dirty="0"/>
              <a:t> της συγκέντρωσης του προϊόντος ή των </a:t>
            </a:r>
            <a:r>
              <a:rPr lang="el-GR" sz="2200" dirty="0" smtClean="0"/>
              <a:t>προϊόντων.</a:t>
            </a:r>
            <a:endParaRPr lang="el-GR" sz="2200" dirty="0"/>
          </a:p>
          <a:p>
            <a:pPr lvl="1">
              <a:lnSpc>
                <a:spcPct val="110000"/>
              </a:lnSpc>
            </a:pPr>
            <a:r>
              <a:rPr lang="el-GR" sz="2200" dirty="0" smtClean="0"/>
              <a:t>Από </a:t>
            </a:r>
            <a:r>
              <a:rPr lang="el-GR" sz="2200" dirty="0"/>
              <a:t>την </a:t>
            </a:r>
            <a:r>
              <a:rPr lang="el-GR" sz="2200" b="1" dirty="0"/>
              <a:t>ελάττωση</a:t>
            </a:r>
            <a:r>
              <a:rPr lang="el-GR" sz="2200" dirty="0"/>
              <a:t> της συγκέντρωσης του υποστρώματος ή των </a:t>
            </a:r>
            <a:r>
              <a:rPr lang="el-GR" sz="2200" dirty="0" smtClean="0"/>
              <a:t>υποστρω­μάτων.</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369609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Μέτρηση ενζυμικής δραστικότητας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300" dirty="0"/>
              <a:t>Κατά το πρότυπο Michaelis-Menten η σταθερά της ταχύτητας της ενζυμικής αντίδρασης (K</a:t>
            </a:r>
            <a:r>
              <a:rPr lang="el-GR" sz="2300" baseline="-25000" dirty="0"/>
              <a:t>cat</a:t>
            </a:r>
            <a:r>
              <a:rPr lang="el-GR" sz="2300" dirty="0"/>
              <a:t>), αντιστοιχεί προς τον αριθμό των μετατρεπομένων μορίων υποστρώματος, από ένα μόριο ενζύμου ανά δευτερόλεπτο</a:t>
            </a:r>
            <a:r>
              <a:rPr lang="el-GR" sz="2300" dirty="0" smtClean="0"/>
              <a:t>.</a:t>
            </a:r>
            <a:endParaRPr lang="el-GR" sz="2300" dirty="0"/>
          </a:p>
          <a:p>
            <a:pPr>
              <a:lnSpc>
                <a:spcPct val="110000"/>
              </a:lnSpc>
              <a:spcBef>
                <a:spcPts val="1800"/>
              </a:spcBef>
              <a:spcAft>
                <a:spcPts val="1200"/>
              </a:spcAft>
            </a:pPr>
            <a:r>
              <a:rPr lang="el-GR" sz="2300" dirty="0"/>
              <a:t>Με βάση αυτό, η </a:t>
            </a:r>
            <a:r>
              <a:rPr lang="el-GR" sz="2300" b="1" dirty="0"/>
              <a:t>διεθνής μονάδα, </a:t>
            </a:r>
            <a:r>
              <a:rPr lang="el-GR" sz="2300" dirty="0"/>
              <a:t> </a:t>
            </a:r>
            <a:r>
              <a:rPr lang="el-GR" sz="2300" b="1" dirty="0"/>
              <a:t>(</a:t>
            </a:r>
            <a:r>
              <a:rPr lang="en-US" sz="2300" b="1" dirty="0"/>
              <a:t>International Unit</a:t>
            </a:r>
            <a:r>
              <a:rPr lang="el-GR" sz="2300" b="1" dirty="0"/>
              <a:t>, IU),</a:t>
            </a:r>
            <a:r>
              <a:rPr lang="el-GR" sz="2300" dirty="0"/>
              <a:t> μέτρησης της ενζυμικής δραστικότητας εκφράζει την ποσότητα του ένζυμου που καταλύει τη μετατροπή ενός μικρογραμμομορίου (μ</a:t>
            </a:r>
            <a:r>
              <a:rPr lang="en-US" sz="2300" dirty="0"/>
              <a:t>mol</a:t>
            </a:r>
            <a:r>
              <a:rPr lang="el-GR" sz="2300" dirty="0"/>
              <a:t>) υποστρώματος ανά λεπτό (</a:t>
            </a:r>
            <a:r>
              <a:rPr lang="en-US" sz="2300" dirty="0"/>
              <a:t>min</a:t>
            </a:r>
            <a:r>
              <a:rPr lang="el-GR" sz="2300" dirty="0"/>
              <a:t>),  σε καθορισμένες συνθήκες διεξα­γωγής της ενζυμικής </a:t>
            </a:r>
            <a:r>
              <a:rPr lang="el-GR" sz="2300" dirty="0" smtClean="0"/>
              <a:t>αντίδρασης</a:t>
            </a:r>
            <a:r>
              <a:rPr lang="el-GR" sz="2300" dirty="0"/>
              <a:t>.</a:t>
            </a:r>
          </a:p>
          <a:p>
            <a:pPr marL="0" indent="0" algn="ctr">
              <a:lnSpc>
                <a:spcPct val="110000"/>
              </a:lnSpc>
              <a:buNone/>
            </a:pPr>
            <a:r>
              <a:rPr lang="en-US" sz="2300" b="1" dirty="0"/>
              <a:t>IU</a:t>
            </a:r>
            <a:r>
              <a:rPr lang="el-GR" sz="2300" b="1" dirty="0"/>
              <a:t> = 1 μ</a:t>
            </a:r>
            <a:r>
              <a:rPr lang="en-US" sz="2300" b="1" dirty="0"/>
              <a:t>mol</a:t>
            </a:r>
            <a:r>
              <a:rPr lang="el-GR" sz="2300" b="1" dirty="0"/>
              <a:t>/ </a:t>
            </a:r>
            <a:r>
              <a:rPr lang="en-US" sz="2300" b="1" dirty="0" smtClean="0"/>
              <a:t>min</a:t>
            </a:r>
            <a:endParaRPr lang="el-GR" sz="23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257830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a:t>
            </a:r>
            <a:r>
              <a:rPr lang="el-GR" dirty="0" smtClean="0"/>
              <a:t>διάγνωση </a:t>
            </a:r>
            <a:r>
              <a:rPr lang="el-GR" sz="3100" b="0" dirty="0" smtClean="0"/>
              <a:t>1/6</a:t>
            </a:r>
            <a:endParaRPr lang="el-GR" sz="3100" b="0"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Τα ένζυμα που ανευρίσκονται στο αίμα ενός φυσιολογικού ανθρώπου είτε επιτελούν λειτουργικές διεργασίες σε αυτό όπως π.χ. τα ένζυμα για την πήξη του αίματος, η λιποπρωτεϊνική λιπάση κ.α. είτε υπάρχουν στο αίμα προερχόμενα, απλώς από τη φυσιολογική λύση των κυττάρων των διαφόρων ιστών. Εάν η δρα­στικότητα των ενζύμων της δεύτερης περίπτωσης υπερβαίνει τις καθορισμένες φυσιολογικές τιμές, αυτό σημαίνει ότι υπάρχει εκτεταμένη λύση των κυττάρων των ιστών από τους οποίους προέρχονται τα ένζυμα αυτά και όσο μεγαλύτερη είναι η μετρούμενη δραστικότητα τόσο μεγαλύτερη είναι και η καταστροφή του ιστού.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665217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διάγνωση </a:t>
            </a:r>
            <a:r>
              <a:rPr lang="el-GR" sz="3100" b="0" dirty="0" smtClean="0"/>
              <a:t>2/6</a:t>
            </a:r>
            <a:endParaRPr lang="el-GR" dirty="0"/>
          </a:p>
        </p:txBody>
      </p:sp>
      <p:sp>
        <p:nvSpPr>
          <p:cNvPr id="3" name="Θέση περιεχομένου 2"/>
          <p:cNvSpPr>
            <a:spLocks noGrp="1"/>
          </p:cNvSpPr>
          <p:nvPr>
            <p:ph idx="1"/>
          </p:nvPr>
        </p:nvSpPr>
        <p:spPr>
          <a:xfrm>
            <a:off x="611560" y="1268760"/>
            <a:ext cx="8352928" cy="936104"/>
          </a:xfrm>
        </p:spPr>
        <p:txBody>
          <a:bodyPr/>
          <a:lstStyle/>
          <a:p>
            <a:r>
              <a:rPr lang="el-GR" dirty="0" smtClean="0"/>
              <a:t>Ένας </a:t>
            </a:r>
            <a:r>
              <a:rPr lang="el-GR" dirty="0"/>
              <a:t>αριθμός ενζύμων που συμβάλλουν στη διάγνωση </a:t>
            </a:r>
            <a:r>
              <a:rPr lang="el-GR" dirty="0" smtClean="0"/>
              <a:t>περιλαμβάνονται στον πίνακα.</a:t>
            </a:r>
          </a:p>
        </p:txBody>
      </p:sp>
      <p:graphicFrame>
        <p:nvGraphicFramePr>
          <p:cNvPr id="5" name="Πίνακας 4"/>
          <p:cNvGraphicFramePr>
            <a:graphicFrameLocks noGrp="1"/>
          </p:cNvGraphicFramePr>
          <p:nvPr>
            <p:extLst>
              <p:ext uri="{D42A27DB-BD31-4B8C-83A1-F6EECF244321}">
                <p14:modId xmlns:p14="http://schemas.microsoft.com/office/powerpoint/2010/main" val="1904152511"/>
              </p:ext>
            </p:extLst>
          </p:nvPr>
        </p:nvGraphicFramePr>
        <p:xfrm>
          <a:off x="650286" y="2636912"/>
          <a:ext cx="8314202" cy="3017520"/>
        </p:xfrm>
        <a:graphic>
          <a:graphicData uri="http://schemas.openxmlformats.org/drawingml/2006/table">
            <a:tbl>
              <a:tblPr/>
              <a:tblGrid>
                <a:gridCol w="3096344"/>
                <a:gridCol w="2890456"/>
                <a:gridCol w="2327402"/>
              </a:tblGrid>
              <a:tr h="274320">
                <a:tc>
                  <a:txBody>
                    <a:bodyPr/>
                    <a:lstStyle/>
                    <a:p>
                      <a:pPr>
                        <a:spcAft>
                          <a:spcPts val="0"/>
                        </a:spcAft>
                      </a:pPr>
                      <a:r>
                        <a:rPr lang="el-GR" sz="1800" b="1" u="none" dirty="0">
                          <a:solidFill>
                            <a:srgbClr val="000000"/>
                          </a:solidFill>
                          <a:effectLst/>
                          <a:latin typeface="+mn-lt"/>
                          <a:ea typeface="Times New Roman"/>
                        </a:rPr>
                        <a:t>                              ΕΝΖΥΜΟ</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800" b="1" u="none" dirty="0">
                          <a:solidFill>
                            <a:srgbClr val="000000"/>
                          </a:solidFill>
                          <a:effectLst/>
                          <a:latin typeface="+mn-lt"/>
                          <a:ea typeface="Times New Roman"/>
                        </a:rPr>
                        <a:t>ΒΙΟΛΟΓΙΚΟ ΥΓΡΟ(Δείγμα)</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800" b="1" u="none" dirty="0">
                          <a:solidFill>
                            <a:srgbClr val="000000"/>
                          </a:solidFill>
                          <a:effectLst/>
                          <a:latin typeface="+mn-lt"/>
                          <a:ea typeface="Times New Roman"/>
                        </a:rPr>
                        <a:t>ΟΡΓΑΝΟ Ή ΑΣΘΕΝΕΙΑ</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lgn="ctr">
                        <a:spcAft>
                          <a:spcPts val="0"/>
                        </a:spcAft>
                      </a:pPr>
                      <a:r>
                        <a:rPr lang="el-GR" sz="1800" u="none" dirty="0">
                          <a:solidFill>
                            <a:srgbClr val="000000"/>
                          </a:solidFill>
                          <a:effectLst/>
                          <a:latin typeface="+mn-lt"/>
                          <a:ea typeface="Times New Roman"/>
                        </a:rPr>
                        <a:t>Αλκαλική φωσφατάση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Ο(ορός), ΟΥ (ούρα); Λ (λευκά)</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ήπαρ, οστά</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Όξινη φωσφατάση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ένδειξη κακοήθειας</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Αμυλάση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 ΟΥ, Υ (υγρό ιστών)</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effectLst/>
                          <a:latin typeface="+mn-lt"/>
                          <a:ea typeface="Times New Roman"/>
                        </a:rPr>
                        <a:t>Παγκρεατική βλάβη</a:t>
                      </a: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Γλουταμινική οξαλοξεική τρανσαμινάση (GOT)</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 Υ, Ε.Ν.Υ.</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καρδιά, ήπαρ</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Γλουταμινική πυροσταφυλική τρανσαμινάση(</a:t>
                      </a:r>
                      <a:r>
                        <a:rPr lang="en-US" sz="1800" u="none" dirty="0">
                          <a:solidFill>
                            <a:srgbClr val="000000"/>
                          </a:solidFill>
                          <a:effectLst/>
                          <a:latin typeface="+mn-lt"/>
                          <a:ea typeface="Times New Roman"/>
                        </a:rPr>
                        <a:t>G</a:t>
                      </a:r>
                      <a:r>
                        <a:rPr lang="el-GR" sz="1800" u="none" dirty="0">
                          <a:solidFill>
                            <a:srgbClr val="000000"/>
                          </a:solidFill>
                          <a:effectLst/>
                          <a:latin typeface="+mn-lt"/>
                          <a:ea typeface="Times New Roman"/>
                        </a:rPr>
                        <a:t>ΤΡ)</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0, Υ, Ε.Ν.Υ.</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καρδιά, ήπαρ</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Γαλακτική δευδρογενάση (LDH)</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 Υ, Ε:Ν.Υ.</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καρδιά, ήπαρ, ερυθρά</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l-GR" sz="1800" u="none" dirty="0">
                          <a:solidFill>
                            <a:srgbClr val="000000"/>
                          </a:solidFill>
                          <a:effectLst/>
                          <a:latin typeface="+mn-lt"/>
                          <a:ea typeface="Times New Roman"/>
                        </a:rPr>
                        <a:t>Κινάση της φωσφοκρεατινίνης (CPK)</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0</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καρδιά, μυς, εγκέφαλος</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Ορθογώνιο 5"/>
          <p:cNvSpPr/>
          <p:nvPr/>
        </p:nvSpPr>
        <p:spPr>
          <a:xfrm>
            <a:off x="582474" y="6075225"/>
            <a:ext cx="3226524" cy="369332"/>
          </a:xfrm>
          <a:prstGeom prst="rect">
            <a:avLst/>
          </a:prstGeom>
        </p:spPr>
        <p:txBody>
          <a:bodyPr wrap="none">
            <a:spAutoFit/>
          </a:bodyPr>
          <a:lstStyle/>
          <a:p>
            <a:r>
              <a:rPr lang="el-GR" dirty="0">
                <a:latin typeface="+mn-lt"/>
              </a:rPr>
              <a:t>(Ε.Ν.Υ. = Εγκεφαλονωτιαίο υγρό)</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437565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διάγνωση </a:t>
            </a:r>
            <a:r>
              <a:rPr lang="el-GR" sz="3100" b="0" dirty="0" smtClean="0"/>
              <a:t>3/6</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589765028"/>
              </p:ext>
            </p:extLst>
          </p:nvPr>
        </p:nvGraphicFramePr>
        <p:xfrm>
          <a:off x="611560" y="2276872"/>
          <a:ext cx="8272715" cy="3017520"/>
        </p:xfrm>
        <a:graphic>
          <a:graphicData uri="http://schemas.openxmlformats.org/drawingml/2006/table">
            <a:tbl>
              <a:tblPr/>
              <a:tblGrid>
                <a:gridCol w="2880320"/>
                <a:gridCol w="2621791"/>
                <a:gridCol w="2770604"/>
              </a:tblGrid>
              <a:tr h="0">
                <a:tc>
                  <a:txBody>
                    <a:bodyPr/>
                    <a:lstStyle/>
                    <a:p>
                      <a:pPr algn="l">
                        <a:spcAft>
                          <a:spcPts val="0"/>
                        </a:spcAft>
                      </a:pPr>
                      <a:r>
                        <a:rPr lang="el-GR" sz="1800" b="1" u="none" dirty="0">
                          <a:solidFill>
                            <a:srgbClr val="000000"/>
                          </a:solidFill>
                          <a:effectLst/>
                          <a:latin typeface="+mn-lt"/>
                          <a:ea typeface="Times New Roman"/>
                        </a:rPr>
                        <a:t>                              ΕΝΖΥΜΟ</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800" b="1" u="none" dirty="0">
                          <a:solidFill>
                            <a:srgbClr val="000000"/>
                          </a:solidFill>
                          <a:effectLst/>
                          <a:latin typeface="+mn-lt"/>
                          <a:ea typeface="Times New Roman"/>
                        </a:rPr>
                        <a:t>ΒΙΟΛΟΓΙΚΟ </a:t>
                      </a:r>
                      <a:r>
                        <a:rPr lang="el-GR" sz="1800" b="1" u="none" dirty="0" smtClean="0">
                          <a:solidFill>
                            <a:srgbClr val="000000"/>
                          </a:solidFill>
                          <a:effectLst/>
                          <a:latin typeface="+mn-lt"/>
                          <a:ea typeface="Times New Roman"/>
                        </a:rPr>
                        <a:t>ΥΓΡΟ (Δείγμα</a:t>
                      </a:r>
                      <a:r>
                        <a:rPr lang="el-GR" sz="1800" b="1" u="none" dirty="0">
                          <a:solidFill>
                            <a:srgbClr val="000000"/>
                          </a:solidFill>
                          <a:effectLst/>
                          <a:latin typeface="+mn-lt"/>
                          <a:ea typeface="Times New Roman"/>
                        </a:rPr>
                        <a:t>)</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l-GR" sz="1800" b="1" u="none" dirty="0">
                          <a:solidFill>
                            <a:srgbClr val="000000"/>
                          </a:solidFill>
                          <a:effectLst/>
                          <a:latin typeface="+mn-lt"/>
                          <a:ea typeface="Times New Roman"/>
                        </a:rPr>
                        <a:t>ΟΡΓΑΝΟ Ή ΑΣΘΕΝΕΙΑ</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gridSpan="3">
                  <a:txBody>
                    <a:bodyPr/>
                    <a:lstStyle/>
                    <a:p>
                      <a:pPr indent="252095" algn="l">
                        <a:spcAft>
                          <a:spcPts val="0"/>
                        </a:spcAft>
                      </a:pPr>
                      <a:r>
                        <a:rPr lang="el-GR" sz="1800" b="1" u="none" dirty="0">
                          <a:effectLst/>
                          <a:latin typeface="+mn-lt"/>
                        </a:rPr>
                        <a:t>ΛΙΓΟΤΕΡΟ ΣΥΧΝΕΣ</a:t>
                      </a:r>
                    </a:p>
                  </a:txBody>
                  <a:tcPr marL="25400" marR="2540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0">
                <a:tc>
                  <a:txBody>
                    <a:bodyPr/>
                    <a:lstStyle/>
                    <a:p>
                      <a:pPr algn="l">
                        <a:spcAft>
                          <a:spcPts val="0"/>
                        </a:spcAft>
                      </a:pPr>
                      <a:r>
                        <a:rPr lang="el-GR" sz="1800" u="none" dirty="0">
                          <a:solidFill>
                            <a:srgbClr val="000000"/>
                          </a:solidFill>
                          <a:effectLst/>
                          <a:latin typeface="+mn-lt"/>
                          <a:ea typeface="Times New Roman"/>
                        </a:rPr>
                        <a:t>Αλδολάση (</a:t>
                      </a:r>
                      <a:r>
                        <a:rPr lang="en-US" sz="1800" u="none" dirty="0">
                          <a:solidFill>
                            <a:srgbClr val="000000"/>
                          </a:solidFill>
                          <a:effectLst/>
                          <a:latin typeface="+mn-lt"/>
                          <a:ea typeface="Times New Roman"/>
                        </a:rPr>
                        <a:t>ALD</a:t>
                      </a:r>
                      <a:r>
                        <a:rPr lang="el-GR" sz="1800" u="none" dirty="0">
                          <a:solidFill>
                            <a:srgbClr val="000000"/>
                          </a:solidFill>
                          <a:effectLst/>
                          <a:latin typeface="+mn-lt"/>
                          <a:ea typeface="Times New Roman"/>
                        </a:rPr>
                        <a:t>)</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καρδιά, μυς</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a:solidFill>
                            <a:srgbClr val="000000"/>
                          </a:solidFill>
                          <a:effectLst/>
                          <a:latin typeface="+mn-lt"/>
                          <a:ea typeface="Times New Roman"/>
                        </a:rPr>
                        <a:t>ισοκιτρική δευδρογενάση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ήπαρ</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a:solidFill>
                            <a:srgbClr val="000000"/>
                          </a:solidFill>
                          <a:effectLst/>
                          <a:latin typeface="+mn-lt"/>
                          <a:ea typeface="Times New Roman"/>
                        </a:rPr>
                        <a:t>G-6-PD (Γλυκόζη-6-Φωσφορική δευδρογενάση)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             Ε ερυθρά</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smtClean="0">
                          <a:solidFill>
                            <a:srgbClr val="000000"/>
                          </a:solidFill>
                          <a:effectLst/>
                          <a:latin typeface="+mn-lt"/>
                          <a:ea typeface="Times New Roman"/>
                        </a:rPr>
                        <a:t>Ερυθρά (</a:t>
                      </a:r>
                      <a:r>
                        <a:rPr lang="el-GR" sz="1800" u="none" dirty="0">
                          <a:solidFill>
                            <a:srgbClr val="000000"/>
                          </a:solidFill>
                          <a:effectLst/>
                          <a:latin typeface="+mn-lt"/>
                          <a:ea typeface="Times New Roman"/>
                        </a:rPr>
                        <a:t>γενετικό ελάττωμα)</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a:solidFill>
                            <a:srgbClr val="000000"/>
                          </a:solidFill>
                          <a:effectLst/>
                          <a:latin typeface="+mn-lt"/>
                          <a:ea typeface="Times New Roman"/>
                        </a:rPr>
                        <a:t>CHS (ψευδοχολινεστεράση)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ήπαρ, πάγκρεας</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smtClean="0">
                          <a:solidFill>
                            <a:srgbClr val="000000"/>
                          </a:solidFill>
                          <a:effectLst/>
                          <a:latin typeface="+mn-lt"/>
                          <a:ea typeface="Times New Roman"/>
                        </a:rPr>
                        <a:t>λιποπρωτεϊνική </a:t>
                      </a:r>
                      <a:r>
                        <a:rPr lang="el-GR" sz="1800" u="none" dirty="0">
                          <a:solidFill>
                            <a:srgbClr val="000000"/>
                          </a:solidFill>
                          <a:effectLst/>
                          <a:latin typeface="+mn-lt"/>
                          <a:ea typeface="Times New Roman"/>
                        </a:rPr>
                        <a:t>λιπάση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 Υ, Δ(δωδεκαδακτυλικό υγρό)</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smtClean="0">
                          <a:solidFill>
                            <a:srgbClr val="000000"/>
                          </a:solidFill>
                          <a:effectLst/>
                          <a:latin typeface="+mn-lt"/>
                          <a:ea typeface="Times New Roman"/>
                        </a:rPr>
                        <a:t>υπερλιπιδοπρωτεϊναιμία</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a:solidFill>
                            <a:srgbClr val="000000"/>
                          </a:solidFill>
                          <a:effectLst/>
                          <a:latin typeface="+mn-lt"/>
                          <a:ea typeface="Times New Roman"/>
                        </a:rPr>
                        <a:t>πλασμίνη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πήξεως του αίματος</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u="none" dirty="0">
                          <a:solidFill>
                            <a:srgbClr val="000000"/>
                          </a:solidFill>
                          <a:effectLst/>
                          <a:latin typeface="+mn-lt"/>
                          <a:ea typeface="Times New Roman"/>
                        </a:rPr>
                        <a:t>μηλική δευδρογενάση</a:t>
                      </a:r>
                      <a:endParaRPr lang="el-GR" sz="1800" u="none" dirty="0">
                        <a:effectLst/>
                        <a:latin typeface="+mn-lt"/>
                        <a:ea typeface="Times New Roman"/>
                      </a:endParaRPr>
                    </a:p>
                  </a:txBody>
                  <a:tcPr marL="25400" marR="2540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Ο</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800" u="none" dirty="0">
                          <a:solidFill>
                            <a:srgbClr val="000000"/>
                          </a:solidFill>
                          <a:effectLst/>
                          <a:latin typeface="+mn-lt"/>
                          <a:ea typeface="Times New Roman"/>
                        </a:rPr>
                        <a:t>ήπαρ</a:t>
                      </a:r>
                      <a:endParaRPr lang="el-GR" sz="1800" u="none" dirty="0">
                        <a:effectLst/>
                        <a:latin typeface="+mn-lt"/>
                        <a:ea typeface="Times New Roman"/>
                      </a:endParaRPr>
                    </a:p>
                  </a:txBody>
                  <a:tcPr marL="25400" marR="2540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4224497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διάγνωση </a:t>
            </a:r>
            <a:r>
              <a:rPr lang="el-GR" sz="3100" b="0" dirty="0" smtClean="0"/>
              <a:t>4/6</a:t>
            </a:r>
            <a:endParaRPr lang="el-GR" dirty="0"/>
          </a:p>
        </p:txBody>
      </p:sp>
      <p:sp>
        <p:nvSpPr>
          <p:cNvPr id="3" name="Θέση περιεχομένου 2"/>
          <p:cNvSpPr>
            <a:spLocks noGrp="1"/>
          </p:cNvSpPr>
          <p:nvPr>
            <p:ph idx="1"/>
          </p:nvPr>
        </p:nvSpPr>
        <p:spPr/>
        <p:txBody>
          <a:bodyPr>
            <a:normAutofit/>
          </a:bodyPr>
          <a:lstStyle/>
          <a:p>
            <a:pPr>
              <a:lnSpc>
                <a:spcPct val="120000"/>
              </a:lnSpc>
            </a:pPr>
            <a:r>
              <a:rPr lang="el-GR" dirty="0"/>
              <a:t>Ορισμένα ένζυμα μπορούν να χρησιμοποιηθούν ως </a:t>
            </a:r>
            <a:r>
              <a:rPr lang="el-GR" b="1" dirty="0"/>
              <a:t>καρκινικοί δείκτες</a:t>
            </a:r>
            <a:r>
              <a:rPr lang="el-GR" dirty="0"/>
              <a:t>, </a:t>
            </a:r>
            <a:r>
              <a:rPr lang="el-GR" dirty="0" smtClean="0"/>
              <a:t>δηλαδή </a:t>
            </a:r>
            <a:r>
              <a:rPr lang="el-GR" dirty="0"/>
              <a:t>είναι βιολογικά προϊόντα που προέρχονται από καρκινικά κύτταρα και επειδή εισέρχονται στη κυκλοφορία, η παρουσία τους στο αίμα σε συνάρτηση με τις τιμές των συγκεντρώσεων τους δείχνει την παρουσία ογκοκυττάρων</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4477233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διάγνωση </a:t>
            </a:r>
            <a:r>
              <a:rPr lang="el-GR" sz="3100" b="0" dirty="0" smtClean="0"/>
              <a:t>5/6</a:t>
            </a:r>
            <a:endParaRPr lang="el-GR" dirty="0"/>
          </a:p>
        </p:txBody>
      </p:sp>
      <p:sp>
        <p:nvSpPr>
          <p:cNvPr id="3" name="Θέση περιεχομένου 2"/>
          <p:cNvSpPr>
            <a:spLocks noGrp="1"/>
          </p:cNvSpPr>
          <p:nvPr>
            <p:ph idx="1"/>
          </p:nvPr>
        </p:nvSpPr>
        <p:spPr/>
        <p:txBody>
          <a:bodyPr>
            <a:normAutofit/>
          </a:bodyPr>
          <a:lstStyle/>
          <a:p>
            <a:pPr>
              <a:lnSpc>
                <a:spcPct val="114000"/>
              </a:lnSpc>
            </a:pPr>
            <a:r>
              <a:rPr lang="el-GR" sz="2200" dirty="0" smtClean="0"/>
              <a:t>Ο </a:t>
            </a:r>
            <a:r>
              <a:rPr lang="el-GR" sz="2200" dirty="0"/>
              <a:t>προσδιορισμός, γενικά, των καρκινικών δεικτών χρησιμεύει: </a:t>
            </a:r>
          </a:p>
          <a:p>
            <a:pPr lvl="1">
              <a:lnSpc>
                <a:spcPct val="114000"/>
              </a:lnSpc>
            </a:pPr>
            <a:r>
              <a:rPr lang="el-GR" sz="2200" dirty="0" smtClean="0"/>
              <a:t>Για </a:t>
            </a:r>
            <a:r>
              <a:rPr lang="el-GR" sz="2200" dirty="0"/>
              <a:t>τη διάγνωση του </a:t>
            </a:r>
            <a:r>
              <a:rPr lang="el-GR" sz="2200" dirty="0" smtClean="0"/>
              <a:t>καρκίνου.</a:t>
            </a:r>
            <a:endParaRPr lang="el-GR" sz="2200" dirty="0"/>
          </a:p>
          <a:p>
            <a:pPr lvl="1">
              <a:lnSpc>
                <a:spcPct val="114000"/>
              </a:lnSpc>
            </a:pPr>
            <a:r>
              <a:rPr lang="el-GR" sz="2200" dirty="0" smtClean="0"/>
              <a:t>Για </a:t>
            </a:r>
            <a:r>
              <a:rPr lang="el-GR" sz="2200" dirty="0"/>
              <a:t>το στάδιο της εξέλιξης </a:t>
            </a:r>
            <a:r>
              <a:rPr lang="el-GR" sz="2200" dirty="0" smtClean="0"/>
              <a:t>του.</a:t>
            </a:r>
            <a:endParaRPr lang="el-GR" sz="2200" dirty="0"/>
          </a:p>
          <a:p>
            <a:pPr lvl="1">
              <a:lnSpc>
                <a:spcPct val="114000"/>
              </a:lnSpc>
            </a:pPr>
            <a:r>
              <a:rPr lang="el-GR" sz="2200" dirty="0" smtClean="0"/>
              <a:t>Για </a:t>
            </a:r>
            <a:r>
              <a:rPr lang="el-GR" sz="2200" dirty="0"/>
              <a:t>την παρακολούθηση της </a:t>
            </a:r>
            <a:r>
              <a:rPr lang="el-GR" sz="2200" dirty="0" smtClean="0"/>
              <a:t>θεραπείας.</a:t>
            </a:r>
            <a:endParaRPr lang="el-GR" sz="2200" dirty="0"/>
          </a:p>
          <a:p>
            <a:pPr lvl="1">
              <a:lnSpc>
                <a:spcPct val="114000"/>
              </a:lnSpc>
            </a:pPr>
            <a:r>
              <a:rPr lang="el-GR" sz="2200" dirty="0" smtClean="0"/>
              <a:t>Για </a:t>
            </a:r>
            <a:r>
              <a:rPr lang="el-GR" sz="2200" dirty="0"/>
              <a:t>την πιστοποίηση της ίασης ή της πιθανής </a:t>
            </a:r>
            <a:r>
              <a:rPr lang="el-GR" sz="2200" dirty="0" smtClean="0"/>
              <a:t>επιδείνωσης.</a:t>
            </a:r>
          </a:p>
          <a:p>
            <a:pPr>
              <a:lnSpc>
                <a:spcPct val="114000"/>
              </a:lnSpc>
            </a:pPr>
            <a:r>
              <a:rPr lang="el-GR" sz="2200" dirty="0"/>
              <a:t>Ορισμένοι παράγοντες είναι ανασταλτικοί για την ευρεία χρήση των καρκι­νικών δεικτών και μεταξύ των άλλων είναι και το γεγονός ότι σε πολλές περιπτώσεις η έκκριση των δεικτών αυτών μπορεί να είναι τόσο μικρή, που να μην ανιχνεύεται αμέσως στο αίμα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5976080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ένζυμα ως δείκτες στη κλινική διάγνωση </a:t>
            </a:r>
            <a:r>
              <a:rPr lang="el-GR" sz="3100" b="0" dirty="0" smtClean="0"/>
              <a:t>6/6</a:t>
            </a:r>
            <a:endParaRPr lang="el-GR" dirty="0"/>
          </a:p>
        </p:txBody>
      </p:sp>
      <p:sp>
        <p:nvSpPr>
          <p:cNvPr id="3" name="Θέση περιεχομένου 2"/>
          <p:cNvSpPr>
            <a:spLocks noGrp="1"/>
          </p:cNvSpPr>
          <p:nvPr>
            <p:ph idx="1"/>
          </p:nvPr>
        </p:nvSpPr>
        <p:spPr>
          <a:xfrm>
            <a:off x="611560" y="1268760"/>
            <a:ext cx="8352928" cy="1656184"/>
          </a:xfrm>
        </p:spPr>
        <p:txBody>
          <a:bodyPr/>
          <a:lstStyle/>
          <a:p>
            <a:pPr>
              <a:lnSpc>
                <a:spcPct val="114000"/>
              </a:lnSpc>
            </a:pPr>
            <a:r>
              <a:rPr lang="el-GR" dirty="0"/>
              <a:t>Μερικά από τα ένζυμα που χρησιμοποιούνται συχνά για τη διάγνωση ή την παρακολούθηση διαφόρων τύπων νεοπλασιών καταγράφονται </a:t>
            </a:r>
            <a:r>
              <a:rPr lang="el-GR" dirty="0" smtClean="0"/>
              <a:t>στον πίνακα.</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812025373"/>
              </p:ext>
            </p:extLst>
          </p:nvPr>
        </p:nvGraphicFramePr>
        <p:xfrm>
          <a:off x="666003" y="2780928"/>
          <a:ext cx="8370493" cy="3672408"/>
        </p:xfrm>
        <a:graphic>
          <a:graphicData uri="http://schemas.openxmlformats.org/drawingml/2006/table">
            <a:tbl>
              <a:tblPr/>
              <a:tblGrid>
                <a:gridCol w="2880320"/>
                <a:gridCol w="2664296"/>
                <a:gridCol w="2825877"/>
              </a:tblGrid>
              <a:tr h="367240">
                <a:tc>
                  <a:txBody>
                    <a:bodyPr/>
                    <a:lstStyle/>
                    <a:p>
                      <a:pPr indent="252095" algn="ctr">
                        <a:lnSpc>
                          <a:spcPct val="100000"/>
                        </a:lnSpc>
                        <a:spcAft>
                          <a:spcPts val="0"/>
                        </a:spcAft>
                      </a:pPr>
                      <a:r>
                        <a:rPr lang="el-GR" sz="1800" b="1" u="none" dirty="0">
                          <a:effectLst/>
                          <a:latin typeface="+mn-lt"/>
                        </a:rPr>
                        <a:t>ΕΝΖΥΜΑ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0000"/>
                        </a:lnSpc>
                        <a:spcBef>
                          <a:spcPts val="25"/>
                        </a:spcBef>
                        <a:spcAft>
                          <a:spcPts val="360"/>
                        </a:spcAft>
                      </a:pPr>
                      <a:r>
                        <a:rPr lang="el-GR" sz="1800" b="1" u="none" dirty="0">
                          <a:effectLst/>
                          <a:latin typeface="+mn-lt"/>
                          <a:ea typeface="Times New Roman"/>
                        </a:rPr>
                        <a:t>ΝΕΟΠΛΑΣΙΑ</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0000"/>
                        </a:lnSpc>
                        <a:spcBef>
                          <a:spcPts val="25"/>
                        </a:spcBef>
                        <a:spcAft>
                          <a:spcPts val="360"/>
                        </a:spcAft>
                      </a:pPr>
                      <a:r>
                        <a:rPr lang="el-GR" sz="1800" b="1" u="none" dirty="0">
                          <a:effectLst/>
                          <a:latin typeface="+mn-lt"/>
                          <a:ea typeface="Times New Roman"/>
                        </a:rPr>
                        <a:t>ΜΕΘΟΔΟΙ ΠΡΟΣΔΙΟΡΙΣΜΟΥ</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34482">
                <a:tc>
                  <a:txBody>
                    <a:bodyPr/>
                    <a:lstStyle/>
                    <a:p>
                      <a:pPr>
                        <a:spcAft>
                          <a:spcPts val="0"/>
                        </a:spcAft>
                      </a:pPr>
                      <a:r>
                        <a:rPr lang="el-GR" sz="1800" u="none" spc="-15" dirty="0">
                          <a:solidFill>
                            <a:srgbClr val="000000"/>
                          </a:solidFill>
                          <a:effectLst/>
                          <a:latin typeface="+mn-lt"/>
                          <a:ea typeface="Times New Roman"/>
                        </a:rPr>
                        <a:t>Προστατική όξινη</a:t>
                      </a:r>
                      <a:endParaRPr lang="el-GR" sz="1800" u="none" dirty="0">
                        <a:effectLst/>
                        <a:latin typeface="+mn-lt"/>
                        <a:ea typeface="Times New Roman"/>
                      </a:endParaRPr>
                    </a:p>
                    <a:p>
                      <a:pPr>
                        <a:spcAft>
                          <a:spcPts val="0"/>
                        </a:spcAft>
                      </a:pPr>
                      <a:r>
                        <a:rPr lang="el-GR" sz="1800" u="none" spc="-60" dirty="0">
                          <a:solidFill>
                            <a:srgbClr val="000000"/>
                          </a:solidFill>
                          <a:effectLst/>
                          <a:latin typeface="+mn-lt"/>
                          <a:ea typeface="Times New Roman"/>
                        </a:rPr>
                        <a:t>φωσφατάση, </a:t>
                      </a:r>
                      <a:r>
                        <a:rPr lang="en-US" sz="1800" u="none" spc="-60" dirty="0">
                          <a:solidFill>
                            <a:srgbClr val="000000"/>
                          </a:solidFill>
                          <a:effectLst/>
                          <a:latin typeface="+mn-lt"/>
                          <a:ea typeface="Times New Roman"/>
                        </a:rPr>
                        <a:t>AP</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Προστάτου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u="none" dirty="0">
                          <a:effectLst/>
                          <a:latin typeface="+mn-lt"/>
                          <a:ea typeface="Times New Roman"/>
                        </a:rPr>
                        <a:t>RIA</a:t>
                      </a:r>
                      <a:r>
                        <a:rPr lang="el-GR" sz="1800" u="none" dirty="0">
                          <a:effectLst/>
                          <a:latin typeface="+mn-lt"/>
                          <a:ea typeface="Times New Roman"/>
                        </a:rPr>
                        <a:t>, ενζυματικές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spcAft>
                          <a:spcPts val="0"/>
                        </a:spcAft>
                      </a:pPr>
                      <a:r>
                        <a:rPr lang="el-GR" sz="1800" u="none" dirty="0">
                          <a:effectLst/>
                          <a:latin typeface="+mn-lt"/>
                          <a:ea typeface="Times New Roman"/>
                        </a:rPr>
                        <a:t>Ισοένζυμα γαλακτικής δεϋδρογενάσης, </a:t>
                      </a:r>
                      <a:r>
                        <a:rPr lang="en-US" sz="1800" u="none" dirty="0">
                          <a:effectLst/>
                          <a:latin typeface="+mn-lt"/>
                          <a:ea typeface="Times New Roman"/>
                        </a:rPr>
                        <a:t>LDH</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Ορισμένων λευχαιμικών κυττάρων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Ηλεκτροφόρηση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lgn="just">
                        <a:spcAft>
                          <a:spcPts val="0"/>
                        </a:spcAft>
                      </a:pPr>
                      <a:r>
                        <a:rPr lang="el-GR" sz="1800" u="none" dirty="0">
                          <a:effectLst/>
                          <a:latin typeface="+mn-lt"/>
                          <a:ea typeface="Times New Roman"/>
                        </a:rPr>
                        <a:t>Κρεατίνη φωσφοκινάση, </a:t>
                      </a:r>
                      <a:r>
                        <a:rPr lang="en-US" sz="1800" u="none" dirty="0">
                          <a:effectLst/>
                          <a:latin typeface="+mn-lt"/>
                          <a:ea typeface="Times New Roman"/>
                        </a:rPr>
                        <a:t>CK</a:t>
                      </a:r>
                      <a:endParaRPr lang="el-GR" sz="1800" u="none" dirty="0">
                        <a:effectLst/>
                        <a:latin typeface="+mn-lt"/>
                        <a:ea typeface="Times New Roman"/>
                      </a:endParaRPr>
                    </a:p>
                    <a:p>
                      <a:pPr>
                        <a:spcAft>
                          <a:spcPts val="0"/>
                        </a:spcAft>
                      </a:pPr>
                      <a:r>
                        <a:rPr lang="el-GR" sz="1800" u="none" dirty="0">
                          <a:effectLst/>
                          <a:latin typeface="+mn-lt"/>
                          <a:ea typeface="Times New Roman"/>
                        </a:rPr>
                        <a:t>ΒΒ ισοενζυμο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Προστάτου</a:t>
                      </a:r>
                    </a:p>
                    <a:p>
                      <a:pPr>
                        <a:spcAft>
                          <a:spcPts val="0"/>
                        </a:spcAft>
                      </a:pPr>
                      <a:r>
                        <a:rPr lang="el-GR" sz="1800" u="none" dirty="0">
                          <a:effectLst/>
                          <a:latin typeface="+mn-lt"/>
                          <a:ea typeface="Times New Roman"/>
                        </a:rPr>
                        <a:t>Πνευμόνων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Ηλεκτροφόρηση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2">
                <a:tc>
                  <a:txBody>
                    <a:bodyPr/>
                    <a:lstStyle/>
                    <a:p>
                      <a:pPr>
                        <a:spcAft>
                          <a:spcPts val="0"/>
                        </a:spcAft>
                      </a:pPr>
                      <a:r>
                        <a:rPr lang="el-GR" sz="1800" u="none" dirty="0">
                          <a:effectLst/>
                          <a:latin typeface="+mn-lt"/>
                          <a:ea typeface="Times New Roman"/>
                        </a:rPr>
                        <a:t>Γάμμα-γλουταμυλ</a:t>
                      </a:r>
                    </a:p>
                    <a:p>
                      <a:pPr>
                        <a:spcAft>
                          <a:spcPts val="0"/>
                        </a:spcAft>
                      </a:pPr>
                      <a:r>
                        <a:rPr lang="el-GR" sz="1800" u="none" dirty="0">
                          <a:effectLst/>
                          <a:latin typeface="+mn-lt"/>
                          <a:ea typeface="Times New Roman"/>
                        </a:rPr>
                        <a:t>Τρανσφεράση, γ-</a:t>
                      </a:r>
                      <a:r>
                        <a:rPr lang="en-US" sz="1800" u="none" dirty="0">
                          <a:effectLst/>
                          <a:latin typeface="+mn-lt"/>
                          <a:ea typeface="Times New Roman"/>
                        </a:rPr>
                        <a:t>GT</a:t>
                      </a:r>
                      <a:endParaRPr lang="el-GR" sz="18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Ηπατος από μετάσταση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Ενζυματικές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0">
                <a:tc>
                  <a:txBody>
                    <a:bodyPr/>
                    <a:lstStyle/>
                    <a:p>
                      <a:pPr>
                        <a:spcAft>
                          <a:spcPts val="0"/>
                        </a:spcAft>
                      </a:pPr>
                      <a:r>
                        <a:rPr lang="el-GR" sz="1800" u="none" dirty="0">
                          <a:effectLst/>
                          <a:latin typeface="+mn-lt"/>
                          <a:ea typeface="Times New Roman"/>
                        </a:rPr>
                        <a:t>Παγκρεατικά ένζυμα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u="none" dirty="0">
                          <a:effectLst/>
                          <a:latin typeface="+mn-lt"/>
                          <a:ea typeface="Times New Roman"/>
                        </a:rPr>
                        <a:t>Παγκρέατος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u="none" dirty="0">
                          <a:effectLst/>
                          <a:latin typeface="+mn-lt"/>
                          <a:ea typeface="Times New Roman"/>
                        </a:rPr>
                        <a:t>RIA</a:t>
                      </a:r>
                      <a:r>
                        <a:rPr lang="el-GR" sz="1800" u="none" dirty="0">
                          <a:effectLst/>
                          <a:latin typeface="+mn-lt"/>
                          <a:ea typeface="Times New Roman"/>
                        </a:rPr>
                        <a:t>, ενζυματικές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12075746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Ενζυμα και κληρονομικές </a:t>
            </a:r>
            <a:r>
              <a:rPr lang="el-GR" dirty="0" smtClean="0"/>
              <a:t>παθήσεις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a:lnSpc>
                <a:spcPct val="114000"/>
              </a:lnSpc>
            </a:pPr>
            <a:r>
              <a:rPr lang="el-GR" dirty="0"/>
              <a:t>Τα ένζυμα ως πρωτεΐνες, υπάγονται σε κατ' ευθεία γενετικό έλεγχο, </a:t>
            </a:r>
            <a:r>
              <a:rPr lang="el-GR" dirty="0" smtClean="0"/>
              <a:t>επομένως </a:t>
            </a:r>
            <a:r>
              <a:rPr lang="el-GR" dirty="0"/>
              <a:t>μία γενετική αλλοίωση θα έχει ως αποτέλεσμα τη σύνθεση ενζύμου με αλ­λαγμένη αλληλουχία αμινοξέων ως προς την αυθεντική σύνθεση, οπότε μπορεί να προκληθεί μερική ή ολική απώλεια της ενζυμικής δραστικότητας. Αυτό θα έχει ως αποτέλεσμα τη μη φυσιολογική δράση του ενζύμου στη μεταβολική οδό στην οποία μετέχει, δηλαδή την εμφάνιση δυσλειτουργίας, συνδρόμου ή νόσου.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1808313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Κατάταξη ενζύμων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pPr>
              <a:lnSpc>
                <a:spcPct val="114000"/>
              </a:lnSpc>
            </a:pPr>
            <a:r>
              <a:rPr lang="el-GR" sz="2200" dirty="0"/>
              <a:t>Αρχικά είχαν δοθεί στα ένζυμα </a:t>
            </a:r>
            <a:r>
              <a:rPr lang="el-GR" sz="2200" b="1" dirty="0"/>
              <a:t>εμπειρικές ονομασίες</a:t>
            </a:r>
            <a:r>
              <a:rPr lang="el-GR" sz="2200" dirty="0"/>
              <a:t> κυρίως με τη χρησιμο­ποίηση της ρίζας του ονόματος της ένωσης που αντιδρούσε με το ένζυμο και την κατάληξη </a:t>
            </a:r>
            <a:r>
              <a:rPr lang="el-GR" sz="2200" b="1" dirty="0"/>
              <a:t>-αση</a:t>
            </a:r>
            <a:r>
              <a:rPr lang="el-GR" sz="2200" dirty="0"/>
              <a:t> όπως π.χ. ουρία-ουρεάση, αργινίνη-αργινάση, πρωτεΐνη-πρωτεάση κα. Με την εύρεση της πληθώρας των ενζύμων, η </a:t>
            </a:r>
            <a:r>
              <a:rPr lang="el-GR" sz="2200" b="1" dirty="0"/>
              <a:t>Διεθνής Ένωση Βιοχημείας (IUB)</a:t>
            </a:r>
            <a:r>
              <a:rPr lang="el-GR" sz="2200" dirty="0"/>
              <a:t> συστηματοποίησε τη κατάταξη και ονοματολογία των ένζυμων, με βάση ένα συγκεκριμένο κωδικό </a:t>
            </a:r>
            <a:r>
              <a:rPr lang="el-GR" sz="2200" dirty="0" smtClean="0"/>
              <a:t>αριθμό.</a:t>
            </a:r>
          </a:p>
          <a:p>
            <a:pPr>
              <a:lnSpc>
                <a:spcPct val="114000"/>
              </a:lnSpc>
            </a:pPr>
            <a:r>
              <a:rPr lang="el-GR" sz="2200" dirty="0" smtClean="0"/>
              <a:t>Ο </a:t>
            </a:r>
            <a:r>
              <a:rPr lang="el-GR" sz="2200" dirty="0"/>
              <a:t>κωδικός αυτός αποτελείται από το </a:t>
            </a:r>
            <a:r>
              <a:rPr lang="el-GR" sz="2200" b="1" dirty="0"/>
              <a:t>ακρωνύμιο EC</a:t>
            </a:r>
            <a:r>
              <a:rPr lang="el-GR" sz="2200" dirty="0"/>
              <a:t> συνοδευόμενο από 4 αριθμούς, που καθορίζουν κατά σειρά τη κατηγορία του ενζύμου, τις υποκατηγορίες και τις υπο-υποκατηγορίες αυτών και την εξειδίκευση (υπόστρωμα) που δρα</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75182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Ενζυμα και κληρονομικές παθήσεις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pPr>
              <a:lnSpc>
                <a:spcPct val="114000"/>
              </a:lnSpc>
            </a:pPr>
            <a:r>
              <a:rPr lang="el-GR" dirty="0"/>
              <a:t>Η αλλοιωμένη αυτή πληροφορία στην παραγωγή του ενζύμου μεταφέρεται στους απογόνους και καλείται </a:t>
            </a:r>
            <a:r>
              <a:rPr lang="el-GR" b="1" dirty="0"/>
              <a:t>μοριακή ασθένεια </a:t>
            </a:r>
            <a:r>
              <a:rPr lang="el-GR" dirty="0"/>
              <a:t>ή εκ </a:t>
            </a:r>
            <a:r>
              <a:rPr lang="el-GR" b="1" dirty="0"/>
              <a:t>γενετής μεταβολικό ελάτ­τωμα</a:t>
            </a:r>
            <a:r>
              <a:rPr lang="el-GR" dirty="0"/>
              <a:t>. Ως παραδείγματα αναφέρουμε τον </a:t>
            </a:r>
            <a:r>
              <a:rPr lang="el-GR" b="1" dirty="0"/>
              <a:t>αλβινισμό</a:t>
            </a:r>
            <a:r>
              <a:rPr lang="el-GR" dirty="0"/>
              <a:t> που οφείλεται στην έλλει­ψη του ενζύμου τυροσινάση, την </a:t>
            </a:r>
            <a:r>
              <a:rPr lang="el-GR" b="1" dirty="0"/>
              <a:t>φαινυλκετονουρία </a:t>
            </a:r>
            <a:r>
              <a:rPr lang="el-GR" dirty="0"/>
              <a:t>(βλ. περισσότερα στο κεφάλαιο των αμινοξέων) που οφείλεται στην έλλειψη της υδροξυλάσης της φαινυλαλανίνης και την </a:t>
            </a:r>
            <a:r>
              <a:rPr lang="el-GR" b="1" dirty="0"/>
              <a:t>φρουκτοζουρία</a:t>
            </a:r>
            <a:r>
              <a:rPr lang="el-GR" dirty="0"/>
              <a:t> που οφείλεται σε έλλειψη της φρουκτοκινάσης.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42316844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Ενζυμα και </a:t>
            </a:r>
            <a:r>
              <a:rPr lang="el-GR" dirty="0" smtClean="0"/>
              <a:t>Φαρμακολογία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424936" cy="5400600"/>
          </a:xfrm>
        </p:spPr>
        <p:txBody>
          <a:bodyPr>
            <a:normAutofit/>
          </a:bodyPr>
          <a:lstStyle/>
          <a:p>
            <a:pPr>
              <a:lnSpc>
                <a:spcPct val="110000"/>
              </a:lnSpc>
            </a:pPr>
            <a:r>
              <a:rPr lang="el-GR" dirty="0"/>
              <a:t>Πολλά φάρμακα και δηλητήρια είναι αναστολείς ή ενεργοποιητές ενζύμων. Τα ένζυμα επίσης μεταβολίζουν και αποτοξινώνουν τον οργανισμό από τα φάρμακα (κυτόχρωμα P450</a:t>
            </a:r>
            <a:r>
              <a:rPr lang="el-GR" dirty="0" smtClean="0"/>
              <a:t>).</a:t>
            </a:r>
          </a:p>
          <a:p>
            <a:pPr>
              <a:lnSpc>
                <a:spcPct val="110000"/>
              </a:lnSpc>
            </a:pPr>
            <a:r>
              <a:rPr lang="el-GR" dirty="0" smtClean="0"/>
              <a:t>Η </a:t>
            </a:r>
            <a:r>
              <a:rPr lang="el-GR" dirty="0"/>
              <a:t>εφαρμοσμένη ενζυμική κινητική συμβάλει καθοριστικά στη ταυτοποίηση και χαρακτηρισμό των φαρμάκων, που τα περισσότερα αναστέλλουν εκλεκτικά ειδικά ένζυμα (κυκλοοξυγενάσες, αγγειοτενσίνη-μετατρεπτικό ένζυμο, κινάσες, φωσφοδιεστεράσες, </a:t>
            </a:r>
            <a:r>
              <a:rPr lang="en-US" dirty="0"/>
              <a:t>ATP</a:t>
            </a:r>
            <a:r>
              <a:rPr lang="el-GR" dirty="0"/>
              <a:t>αση, </a:t>
            </a:r>
            <a:r>
              <a:rPr lang="en-US" dirty="0"/>
              <a:t>HMG</a:t>
            </a:r>
            <a:r>
              <a:rPr lang="el-GR" dirty="0"/>
              <a:t>-</a:t>
            </a:r>
            <a:r>
              <a:rPr lang="en-US" dirty="0"/>
              <a:t>CoA</a:t>
            </a:r>
            <a:r>
              <a:rPr lang="el-GR" dirty="0"/>
              <a:t> αναγωγάση, τ</a:t>
            </a:r>
            <a:r>
              <a:rPr lang="en-US" dirty="0"/>
              <a:t>o</a:t>
            </a:r>
            <a:r>
              <a:rPr lang="el-GR" dirty="0"/>
              <a:t>ποισομεράσες, πρωτεάσες, κ.α</a:t>
            </a:r>
            <a:r>
              <a:rPr lang="el-GR" dirty="0" smtClean="0"/>
              <a:t>.), </a:t>
            </a:r>
            <a:r>
              <a:rPr lang="el-GR" dirty="0"/>
              <a:t>που σχετίζονται με την εκδήλωση πολλών ασθενειών-παθήσεων</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4183056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Ενζυμα και Φαρμακολογία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a:xfrm>
            <a:off x="611560" y="1268760"/>
            <a:ext cx="8352928" cy="1800200"/>
          </a:xfrm>
        </p:spPr>
        <p:txBody>
          <a:bodyPr/>
          <a:lstStyle/>
          <a:p>
            <a:pPr lvl="0">
              <a:lnSpc>
                <a:spcPct val="120000"/>
              </a:lnSpc>
            </a:pPr>
            <a:r>
              <a:rPr lang="el-GR" sz="2200" dirty="0">
                <a:solidFill>
                  <a:prstClr val="black"/>
                </a:solidFill>
              </a:rPr>
              <a:t>Τέλος τα ένζυμα διαδραματίζουν κρίσιμο ρόλο στην ανακάλυψη νέων φαρμακοδραστικών μορίων, στη συγκριτική φαρμακοδυναμική και τον ποσοτικό προσδιορισμό του μηχανισμού δράσης τους. </a:t>
            </a:r>
          </a:p>
        </p:txBody>
      </p:sp>
      <p:pic>
        <p:nvPicPr>
          <p:cNvPr id="12290" name="Picture 2" descr="HIV protease with bound ritonavi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2836966"/>
            <a:ext cx="4752528" cy="3267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869414" y="6104329"/>
            <a:ext cx="5274586"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HIV protease with bound </a:t>
            </a:r>
            <a:r>
              <a:rPr lang="en-US" sz="1200" dirty="0" smtClean="0">
                <a:latin typeface="+mn-lt"/>
                <a:hlinkClick r:id="rId3"/>
              </a:rPr>
              <a:t>ritonavir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User:TimVickers"/>
              </a:rPr>
              <a:t>TimVickers</a:t>
            </a:r>
            <a:r>
              <a:rPr lang="el-GR" sz="1200" dirty="0" smtClean="0">
                <a:latin typeface="+mn-lt"/>
              </a:rPr>
              <a:t> </a:t>
            </a:r>
            <a:r>
              <a:rPr lang="el-GR" sz="1200" dirty="0" smtClean="0">
                <a:solidFill>
                  <a:schemeClr val="tx1">
                    <a:lumMod val="75000"/>
                    <a:lumOff val="25000"/>
                  </a:schemeClr>
                </a:solidFill>
                <a:latin typeface="+mn-lt"/>
              </a:rPr>
              <a:t>, διαθέσιμο ως κοινό κτήμα</a:t>
            </a:r>
            <a:endParaRPr lang="en-US" sz="1200" dirty="0">
              <a:latin typeface="+mn-lt"/>
            </a:endParaRPr>
          </a:p>
        </p:txBody>
      </p:sp>
      <p:sp>
        <p:nvSpPr>
          <p:cNvPr id="7" name="Ορθογώνιο 6"/>
          <p:cNvSpPr/>
          <p:nvPr/>
        </p:nvSpPr>
        <p:spPr>
          <a:xfrm>
            <a:off x="539552" y="4895122"/>
            <a:ext cx="3672408" cy="1200329"/>
          </a:xfrm>
          <a:prstGeom prst="rect">
            <a:avLst/>
          </a:prstGeom>
          <a:ln>
            <a:solidFill>
              <a:schemeClr val="tx1"/>
            </a:solidFill>
          </a:ln>
        </p:spPr>
        <p:txBody>
          <a:bodyPr wrap="square">
            <a:spAutoFit/>
          </a:bodyPr>
          <a:lstStyle/>
          <a:p>
            <a:r>
              <a:rPr lang="el-GR" dirty="0">
                <a:latin typeface="+mn-lt"/>
              </a:rPr>
              <a:t>Σύμπλοκο πρωτεάσης με αναστολέα το φάρμακο  κατά του AIDS ritonavir</a:t>
            </a:r>
          </a:p>
          <a:p>
            <a:r>
              <a:rPr lang="el-GR" dirty="0">
                <a:latin typeface="+mn-lt"/>
              </a:rPr>
              <a:t>(το μόριο του φαρμάκου, ως λευκό σύμπλεγμα στο κέντρο του ενζύμου)</a:t>
            </a: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30377811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a:t>
            </a:r>
            <a:r>
              <a:rPr lang="el-GR" sz="2000" smtClean="0"/>
              <a:t>«Βιοχημεία (Θ). </a:t>
            </a:r>
            <a:r>
              <a:rPr lang="el-GR" sz="2000" dirty="0" smtClean="0"/>
              <a:t>Ενότητα 5</a:t>
            </a:r>
            <a:r>
              <a:rPr lang="en-US" sz="2000" dirty="0" smtClean="0"/>
              <a:t>:</a:t>
            </a:r>
            <a:r>
              <a:rPr lang="el-GR" sz="2000" dirty="0" smtClean="0"/>
              <a:t> Βιοχημεία ενζύμων».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844688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427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Κατάταξη ενζύμων </a:t>
            </a:r>
            <a:r>
              <a:rPr lang="el-GR" sz="3000" b="0" dirty="0" smtClean="0"/>
              <a:t>2/4</a:t>
            </a:r>
            <a:endParaRPr lang="el-GR" dirty="0"/>
          </a:p>
        </p:txBody>
      </p:sp>
      <p:sp>
        <p:nvSpPr>
          <p:cNvPr id="3" name="Θέση περιεχομένου 2"/>
          <p:cNvSpPr>
            <a:spLocks noGrp="1"/>
          </p:cNvSpPr>
          <p:nvPr>
            <p:ph idx="1"/>
          </p:nvPr>
        </p:nvSpPr>
        <p:spPr>
          <a:xfrm>
            <a:off x="611560" y="1268760"/>
            <a:ext cx="8532440" cy="4968552"/>
          </a:xfrm>
        </p:spPr>
        <p:txBody>
          <a:bodyPr/>
          <a:lstStyle/>
          <a:p>
            <a:r>
              <a:rPr lang="el-GR" dirty="0"/>
              <a:t>Οι έξη βασικές ενζυμικές κατηγορίες.</a:t>
            </a:r>
          </a:p>
          <a:p>
            <a:pPr marL="857250" lvl="1" indent="-457200">
              <a:buFont typeface="+mj-lt"/>
              <a:buAutoNum type="arabicPeriod"/>
            </a:pPr>
            <a:r>
              <a:rPr lang="el-GR" b="1" dirty="0" smtClean="0"/>
              <a:t>Οξειδορεδουκτάσες </a:t>
            </a:r>
            <a:r>
              <a:rPr lang="el-GR" b="1" dirty="0"/>
              <a:t>ή οξειδοαναγωγάσες, </a:t>
            </a:r>
            <a:r>
              <a:rPr lang="en-US" b="1" dirty="0" smtClean="0"/>
              <a:t>oxidoreductases</a:t>
            </a:r>
            <a:endParaRPr lang="el-GR" dirty="0"/>
          </a:p>
          <a:p>
            <a:pPr marL="857250" lvl="1" indent="-457200">
              <a:buFont typeface="+mj-lt"/>
              <a:buAutoNum type="arabicPeriod"/>
            </a:pPr>
            <a:r>
              <a:rPr lang="el-GR" b="1" dirty="0" smtClean="0"/>
              <a:t>Τρανσφεράσες</a:t>
            </a:r>
            <a:r>
              <a:rPr lang="el-GR" b="1" dirty="0"/>
              <a:t>, </a:t>
            </a:r>
            <a:r>
              <a:rPr lang="en-US" b="1" dirty="0"/>
              <a:t>transferases</a:t>
            </a:r>
            <a:endParaRPr lang="el-GR" dirty="0"/>
          </a:p>
          <a:p>
            <a:pPr marL="857250" lvl="1" indent="-457200">
              <a:buFont typeface="+mj-lt"/>
              <a:buAutoNum type="arabicPeriod"/>
            </a:pPr>
            <a:r>
              <a:rPr lang="el-GR" b="1" dirty="0" smtClean="0"/>
              <a:t>Υδρολάσες</a:t>
            </a:r>
            <a:r>
              <a:rPr lang="el-GR" b="1" dirty="0"/>
              <a:t>, </a:t>
            </a:r>
            <a:r>
              <a:rPr lang="en-US" b="1" dirty="0"/>
              <a:t>hydrolases</a:t>
            </a:r>
            <a:endParaRPr lang="el-GR" dirty="0"/>
          </a:p>
          <a:p>
            <a:pPr marL="857250" lvl="1" indent="-457200">
              <a:buFont typeface="+mj-lt"/>
              <a:buAutoNum type="arabicPeriod"/>
            </a:pPr>
            <a:r>
              <a:rPr lang="el-GR" b="1" dirty="0" smtClean="0"/>
              <a:t>Λυάσες</a:t>
            </a:r>
            <a:r>
              <a:rPr lang="el-GR" b="1" dirty="0"/>
              <a:t>, </a:t>
            </a:r>
            <a:r>
              <a:rPr lang="en-US" b="1" dirty="0"/>
              <a:t>lyases</a:t>
            </a:r>
            <a:endParaRPr lang="el-GR" dirty="0"/>
          </a:p>
          <a:p>
            <a:pPr marL="857250" lvl="1" indent="-457200">
              <a:buFont typeface="+mj-lt"/>
              <a:buAutoNum type="arabicPeriod"/>
            </a:pPr>
            <a:r>
              <a:rPr lang="el-GR" b="1" dirty="0" smtClean="0"/>
              <a:t>Ισομεράσες</a:t>
            </a:r>
            <a:r>
              <a:rPr lang="el-GR" b="1" dirty="0"/>
              <a:t>, </a:t>
            </a:r>
            <a:r>
              <a:rPr lang="en-US" b="1" dirty="0"/>
              <a:t>isomerases</a:t>
            </a:r>
            <a:endParaRPr lang="el-GR" dirty="0"/>
          </a:p>
          <a:p>
            <a:pPr marL="857250" lvl="1" indent="-457200">
              <a:buFont typeface="+mj-lt"/>
              <a:buAutoNum type="arabicPeriod"/>
            </a:pPr>
            <a:r>
              <a:rPr lang="el-GR" b="1" dirty="0" smtClean="0"/>
              <a:t>Λιγάσες</a:t>
            </a:r>
            <a:r>
              <a:rPr lang="el-GR" b="1" dirty="0"/>
              <a:t>, </a:t>
            </a:r>
            <a:r>
              <a:rPr lang="el-GR" b="1" dirty="0" smtClean="0"/>
              <a:t>ligases.</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092750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549</TotalTime>
  <Words>6627</Words>
  <Application>Microsoft Office PowerPoint</Application>
  <PresentationFormat>Προβολή στην οθόνη (4:3)</PresentationFormat>
  <Paragraphs>570</Paragraphs>
  <Slides>89</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89</vt:i4>
      </vt:variant>
    </vt:vector>
  </HeadingPairs>
  <TitlesOfParts>
    <vt:vector size="92" baseType="lpstr">
      <vt:lpstr>OC_template</vt:lpstr>
      <vt:lpstr>2_OC_template_updated</vt:lpstr>
      <vt:lpstr>OC_template_updated</vt:lpstr>
      <vt:lpstr>Βιοχημεία (Θ) </vt:lpstr>
      <vt:lpstr>Γενικά 1/6 </vt:lpstr>
      <vt:lpstr>Γενικά 2/6 </vt:lpstr>
      <vt:lpstr>Γενικά 3/6 </vt:lpstr>
      <vt:lpstr>Γενικά 4/6 </vt:lpstr>
      <vt:lpstr>Γενικά 5/6 </vt:lpstr>
      <vt:lpstr>Γενικά 6/6 </vt:lpstr>
      <vt:lpstr>Κατάταξη ενζύμων 1/4</vt:lpstr>
      <vt:lpstr>Κατάταξη ενζύμων 2/4</vt:lpstr>
      <vt:lpstr>Κατάταξη ενζύμων 3/4</vt:lpstr>
      <vt:lpstr>Κατάταξη ενζύμων 4/4</vt:lpstr>
      <vt:lpstr>Μελέτη ενζυμικής δράσης-Κινητικά δεδομένα 1/5</vt:lpstr>
      <vt:lpstr>Μελέτη ενζυμικής δράσης-Κινητικά δεδομένα 2/5</vt:lpstr>
      <vt:lpstr>Μελέτη ενζυμικής δράσης-Κινητικά δεδομένα 3/5</vt:lpstr>
      <vt:lpstr>Μελέτη ενζυμικής δράσης-Κινητικά δεδομένα 4/5</vt:lpstr>
      <vt:lpstr>Μελέτη ενζυμικής δράσης-Κινητικά δεδομένα 5/5</vt:lpstr>
      <vt:lpstr>Συνένζυμα 1/12</vt:lpstr>
      <vt:lpstr>Συνένζυμα 2/12</vt:lpstr>
      <vt:lpstr>Συνένζυμα 3/12</vt:lpstr>
      <vt:lpstr>Συνένζυμα 4/12</vt:lpstr>
      <vt:lpstr>Συνένζυμα 5/12</vt:lpstr>
      <vt:lpstr>Συνένζυμα 6/12</vt:lpstr>
      <vt:lpstr>Συνένζυμα 7/12</vt:lpstr>
      <vt:lpstr>Συνένζυμα 8/12</vt:lpstr>
      <vt:lpstr>Συνένζυμα 9/12</vt:lpstr>
      <vt:lpstr>Συνένζυμα 10/12</vt:lpstr>
      <vt:lpstr>Συνένζυμα 11/12</vt:lpstr>
      <vt:lpstr>Συνένζυμα 12/12</vt:lpstr>
      <vt:lpstr>Προένζυμα 1/3</vt:lpstr>
      <vt:lpstr>Προένζυμα 2/3</vt:lpstr>
      <vt:lpstr>Προένζυμα 3/3</vt:lpstr>
      <vt:lpstr>Ισοένζυμα 1/3 </vt:lpstr>
      <vt:lpstr>Ισοένζυμα 2/3 </vt:lpstr>
      <vt:lpstr>Ισοένζυμα 3/3 </vt:lpstr>
      <vt:lpstr>Κανονιστικά ένζυμα 1/6</vt:lpstr>
      <vt:lpstr>Κανονιστικά ένζυμα 2/6</vt:lpstr>
      <vt:lpstr>Κανονιστικά ένζυμα 3/6</vt:lpstr>
      <vt:lpstr>Κανονιστικά ένζυμα 4/6</vt:lpstr>
      <vt:lpstr>Κανονιστικά ένζυμα 5/6</vt:lpstr>
      <vt:lpstr>Κανονιστικά ένζυμα 6/6</vt:lpstr>
      <vt:lpstr>Κινητική ενζυμικής αντίδρασης 1/14</vt:lpstr>
      <vt:lpstr>Κινητική ενζυμικής αντίδρασης 2/14</vt:lpstr>
      <vt:lpstr>Κινητική ενζυμικής αντίδρασης 3/14</vt:lpstr>
      <vt:lpstr>Κινητική ενζυμικής αντίδρασης 4/14</vt:lpstr>
      <vt:lpstr>Κινητική ενζυμικής αντίδρασης 5/14</vt:lpstr>
      <vt:lpstr>Κινητική ενζυμικής αντίδρασης 6/14</vt:lpstr>
      <vt:lpstr>Κινητική ενζυμικής αντίδρασης 7/14</vt:lpstr>
      <vt:lpstr>Κινητική ενζυμικής αντίδρασης 8/14</vt:lpstr>
      <vt:lpstr>Κινητική ενζυμικής αντίδρασης 9/14</vt:lpstr>
      <vt:lpstr>Κινητική ενζυμικής αντίδρασης 10/14</vt:lpstr>
      <vt:lpstr>Κινητική ενζυμικής αντίδρασης 11/14</vt:lpstr>
      <vt:lpstr>Κινητική ενζυμικής αντίδρασης 12/14</vt:lpstr>
      <vt:lpstr>Κινητική ενζυμικής αντίδρασης 13/14</vt:lpstr>
      <vt:lpstr>Κινητική ενζυμικής αντίδρασης 14/14</vt:lpstr>
      <vt:lpstr>Μεταβολές ενζυμικής δράσης 1/4</vt:lpstr>
      <vt:lpstr>Μεταβολές ενζυμικής δράσης 2/4</vt:lpstr>
      <vt:lpstr>Μεταβολές ενζυμικής δράσης 3/4</vt:lpstr>
      <vt:lpstr>Μεταβολές ενζυμικής δράσης 4/4</vt:lpstr>
      <vt:lpstr>Αντιστρεπτή αναστολή 1/5</vt:lpstr>
      <vt:lpstr>Αντιστρεπτή αναστολή 2/5</vt:lpstr>
      <vt:lpstr>Αντιστρεπτή αναστολή 3/5</vt:lpstr>
      <vt:lpstr>Αντιστρεπτή αναστολή 4/5</vt:lpstr>
      <vt:lpstr>Αντιστρεπτή αναστολή 5/5</vt:lpstr>
      <vt:lpstr>Μη αντιστρεπτή αναστολή</vt:lpstr>
      <vt:lpstr>Παράγοντες που επηρεάζουν την ενζυμική δράση – Θερμοκρασία 1/2</vt:lpstr>
      <vt:lpstr>Παράγοντες που επηρεάζουν την ενζυμική δράση – Θερμοκρασία 2/2</vt:lpstr>
      <vt:lpstr>Παράγοντες που επηρεάζουν την ενζυμική δράση – pH</vt:lpstr>
      <vt:lpstr>Παράγοντες που επηρεάζουν την ενζυμική δράση – Συγκέντρωση του ενζύμου</vt:lpstr>
      <vt:lpstr>Παράγοντες που επηρεάζουν την ενζυμική δράση – Συγκέντρωση του υποστρώματος 1/2</vt:lpstr>
      <vt:lpstr>Παράγοντες που επηρεάζουν την ενζυμική δράση – Συγκέντρωση του υποστρώματος 2/2</vt:lpstr>
      <vt:lpstr>Μέτρηση ενζυμικής δραστικότητας 1/2</vt:lpstr>
      <vt:lpstr>Μέτρηση ενζυμικής δραστικότητας 2/2</vt:lpstr>
      <vt:lpstr>Τα ένζυμα ως δείκτες στη κλινική διάγνωση 1/6</vt:lpstr>
      <vt:lpstr>Τα ένζυμα ως δείκτες στη κλινική διάγνωση 2/6</vt:lpstr>
      <vt:lpstr>Τα ένζυμα ως δείκτες στη κλινική διάγνωση 3/6</vt:lpstr>
      <vt:lpstr>Τα ένζυμα ως δείκτες στη κλινική διάγνωση 4/6</vt:lpstr>
      <vt:lpstr>Τα ένζυμα ως δείκτες στη κλινική διάγνωση 5/6</vt:lpstr>
      <vt:lpstr>Τα ένζυμα ως δείκτες στη κλινική διάγνωση 6/6</vt:lpstr>
      <vt:lpstr>Ενζυμα και κληρονομικές παθήσεις 1/2</vt:lpstr>
      <vt:lpstr>Ενζυμα και κληρονομικές παθήσεις 2/2</vt:lpstr>
      <vt:lpstr>Ενζυμα και Φαρμακολογία 1/2</vt:lpstr>
      <vt:lpstr>Ενζυμα και Φαρμακολογία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46</cp:revision>
  <dcterms:created xsi:type="dcterms:W3CDTF">2014-06-16T09:10:56Z</dcterms:created>
  <dcterms:modified xsi:type="dcterms:W3CDTF">2015-03-13T14:04:38Z</dcterms:modified>
</cp:coreProperties>
</file>