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8" r:id="rId4"/>
    <p:sldId id="269" r:id="rId5"/>
    <p:sldId id="270" r:id="rId6"/>
    <p:sldId id="271" r:id="rId7"/>
    <p:sldId id="257" r:id="rId8"/>
    <p:sldId id="262" r:id="rId9"/>
    <p:sldId id="264" r:id="rId10"/>
    <p:sldId id="272" r:id="rId11"/>
    <p:sldId id="273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6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800"/>
              </a:spcBef>
              <a:defRPr sz="2400"/>
            </a:lvl1pPr>
            <a:lvl2pPr marL="742950" indent="-285750">
              <a:lnSpc>
                <a:spcPct val="114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4000"/>
              </a:lnSpc>
              <a:spcBef>
                <a:spcPts val="1800"/>
              </a:spcBef>
              <a:defRPr sz="2400"/>
            </a:lvl3pPr>
            <a:lvl4pPr>
              <a:lnSpc>
                <a:spcPct val="114000"/>
              </a:lnSpc>
              <a:spcBef>
                <a:spcPts val="1800"/>
              </a:spcBef>
              <a:defRPr sz="2400"/>
            </a:lvl4pPr>
            <a:lvl5pPr>
              <a:lnSpc>
                <a:spcPct val="1140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-26988"/>
            <a:ext cx="9144000" cy="288926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Μυϊκή δύναμη και παράγοντες που την επηρεάζουν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 Ευθυμία Ζέρβα, MSc, PhD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Καθηγήτρια Εφαρμογών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υπάρχει) μαζί </a:t>
            </a:r>
            <a:r>
              <a:rPr lang="el-GR" sz="20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1052736"/>
          </a:xfrm>
        </p:spPr>
        <p:txBody>
          <a:bodyPr>
            <a:noAutofit/>
          </a:bodyPr>
          <a:lstStyle/>
          <a:p>
            <a:r>
              <a:rPr lang="el-GR" dirty="0"/>
              <a:t>Παράγοντες που επηρεάζουν </a:t>
            </a:r>
            <a:r>
              <a:rPr lang="el-GR" dirty="0" smtClean="0"/>
              <a:t>τη δύναμη </a:t>
            </a:r>
            <a:r>
              <a:rPr lang="el-GR" dirty="0"/>
              <a:t>ενός </a:t>
            </a:r>
            <a:r>
              <a:rPr lang="el-GR" dirty="0" smtClean="0"/>
              <a:t>μυός </a:t>
            </a:r>
            <a:r>
              <a:rPr lang="el-GR" sz="3000" b="0" dirty="0" smtClean="0"/>
              <a:t>1/2 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r>
              <a:rPr lang="el-GR" dirty="0"/>
              <a:t>Όσο μεγαλύτερη είναι η διάμετρος τόσο μεγαλύτερη είναι η </a:t>
            </a:r>
            <a:r>
              <a:rPr lang="el-GR" dirty="0" smtClean="0"/>
              <a:t>δύναμη.</a:t>
            </a:r>
            <a:endParaRPr lang="el-GR" dirty="0"/>
          </a:p>
          <a:p>
            <a:r>
              <a:rPr lang="el-GR" dirty="0"/>
              <a:t>Η σχέση μήκους-τάσης του μυός την </a:t>
            </a:r>
            <a:r>
              <a:rPr lang="el-GR" dirty="0" smtClean="0"/>
              <a:t>ώρα της σύσπασης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 smtClean="0"/>
              <a:t>(ο </a:t>
            </a:r>
            <a:r>
              <a:rPr lang="el-GR" dirty="0"/>
              <a:t>μυς παράγει τη μεγαλύτερη τάση όταν είναι ελαφρά διατεταμένος κατά το χρόνο της σύσπασης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Η πυροδότηση των μυϊκών μονάδων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(πυροδότηση μεγαλύτερου αριθμού μυϊκών μονάδων συνεπάγεται μεγαλύτερη μυϊκή απόδοση</a:t>
            </a:r>
            <a:r>
              <a:rPr lang="el-GR" dirty="0" smtClean="0"/>
              <a:t>).</a:t>
            </a:r>
          </a:p>
          <a:p>
            <a:pPr marL="355600" indent="0">
              <a:buNone/>
            </a:pPr>
            <a:r>
              <a:rPr lang="el-GR" sz="1800" dirty="0" smtClean="0"/>
              <a:t>(</a:t>
            </a:r>
            <a:r>
              <a:rPr lang="en-US" sz="1800" dirty="0" smtClean="0"/>
              <a:t>Carolyn Kisner</a:t>
            </a:r>
            <a:r>
              <a:rPr lang="el-GR" sz="1800" dirty="0" smtClean="0"/>
              <a:t>, </a:t>
            </a:r>
            <a:r>
              <a:rPr lang="en-US" sz="1800" dirty="0" smtClean="0"/>
              <a:t>Lynn </a:t>
            </a:r>
            <a:r>
              <a:rPr lang="en-US" sz="1800" dirty="0"/>
              <a:t>Allen </a:t>
            </a:r>
            <a:r>
              <a:rPr lang="en-US" sz="1800" dirty="0" smtClean="0"/>
              <a:t>Colby</a:t>
            </a:r>
            <a:r>
              <a:rPr lang="el-GR" sz="1800" dirty="0" smtClean="0"/>
              <a:t>)</a:t>
            </a:r>
            <a:endParaRPr lang="en-US" sz="1800" dirty="0"/>
          </a:p>
          <a:p>
            <a:pPr marL="35560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449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1052736"/>
          </a:xfrm>
        </p:spPr>
        <p:txBody>
          <a:bodyPr>
            <a:noAutofit/>
          </a:bodyPr>
          <a:lstStyle/>
          <a:p>
            <a:r>
              <a:rPr lang="el-GR" dirty="0"/>
              <a:t>Παράγοντες που επηρεάζουν </a:t>
            </a:r>
            <a:r>
              <a:rPr lang="el-GR" dirty="0" smtClean="0"/>
              <a:t>τη δύναμη </a:t>
            </a:r>
            <a:r>
              <a:rPr lang="el-GR" dirty="0"/>
              <a:t>ενός </a:t>
            </a:r>
            <a:r>
              <a:rPr lang="el-GR" dirty="0" smtClean="0"/>
              <a:t>μυός </a:t>
            </a:r>
            <a:r>
              <a:rPr lang="el-GR" sz="3000" b="0" dirty="0"/>
              <a:t>2</a:t>
            </a:r>
            <a:r>
              <a:rPr lang="el-GR" sz="3000" b="0" dirty="0" smtClean="0"/>
              <a:t>/2 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112568"/>
          </a:xfrm>
        </p:spPr>
        <p:txBody>
          <a:bodyPr>
            <a:normAutofit/>
          </a:bodyPr>
          <a:lstStyle/>
          <a:p>
            <a:r>
              <a:rPr lang="el-GR" dirty="0"/>
              <a:t>Ο τύπος της μυϊκής σύσπασης (ίνες τύπου </a:t>
            </a:r>
            <a:r>
              <a:rPr lang="el-GR" dirty="0" smtClean="0"/>
              <a:t>ΙΙ ταχείας σύσπασης </a:t>
            </a:r>
            <a:r>
              <a:rPr lang="el-GR" dirty="0"/>
              <a:t>με μεγάλη ικανότητα τάσης αλλά εύκολη και γρήγορη κόπωση, οι ίνες τύπου I αναπτύσσουν μικρότερη τάση σε μεγαλύτερο χρόνο και αντέχουν περισσότερο στην κόπωση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Οι αποθήκες ενέργειας και η παροχή </a:t>
            </a:r>
            <a:r>
              <a:rPr lang="el-GR" dirty="0" smtClean="0"/>
              <a:t>αίματος.</a:t>
            </a:r>
            <a:endParaRPr lang="el-GR" dirty="0"/>
          </a:p>
          <a:p>
            <a:r>
              <a:rPr lang="el-GR" dirty="0"/>
              <a:t>Η ταχύτητα της σύσπασης (μεγαλύτερες ροπές δύναμης παράγονται σε χαμηλές ταχύτητες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Η συμμετοχή του ασθενή (ο ασθενής πρέπει να επιθυμεί να καταβάλει προσπάθεια για να παράγει μεγίστη δύναμη</a:t>
            </a:r>
            <a:r>
              <a:rPr lang="el-GR" dirty="0" smtClean="0"/>
              <a:t>).</a:t>
            </a:r>
          </a:p>
          <a:p>
            <a:pPr marL="355600" lvl="0" indent="0">
              <a:buNone/>
            </a:pPr>
            <a:r>
              <a:rPr lang="el-GR" sz="1800" dirty="0">
                <a:solidFill>
                  <a:prstClr val="black"/>
                </a:solidFill>
              </a:rPr>
              <a:t>(</a:t>
            </a:r>
            <a:r>
              <a:rPr lang="en-US" sz="1800" dirty="0">
                <a:solidFill>
                  <a:prstClr val="black"/>
                </a:solidFill>
              </a:rPr>
              <a:t>Carolyn Kisner</a:t>
            </a:r>
            <a:r>
              <a:rPr lang="el-GR" sz="1800" dirty="0">
                <a:solidFill>
                  <a:prstClr val="black"/>
                </a:solidFill>
              </a:rPr>
              <a:t>, </a:t>
            </a:r>
            <a:r>
              <a:rPr lang="en-US" sz="1800" dirty="0">
                <a:solidFill>
                  <a:prstClr val="black"/>
                </a:solidFill>
              </a:rPr>
              <a:t>Lynn Allen Colby</a:t>
            </a:r>
            <a:r>
              <a:rPr lang="el-GR" sz="1800" dirty="0" smtClean="0">
                <a:solidFill>
                  <a:prstClr val="black"/>
                </a:solidFill>
              </a:rPr>
              <a:t>)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44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l-GR" dirty="0" smtClean="0"/>
              <a:t>ύξηση δύναμης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αύξηση δύναμης διαχωρίζεται </a:t>
            </a:r>
            <a:r>
              <a:rPr lang="el-GR" dirty="0" smtClean="0"/>
              <a:t>σε: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Υπερτροφία </a:t>
            </a:r>
            <a:r>
              <a:rPr lang="el-GR" dirty="0"/>
              <a:t>(αύξηση του μεγέθους των μυϊκών ινών, δηλαδή της διαμέτρου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Παράγοντες που προκαλούν υπερτροφία:</a:t>
            </a:r>
          </a:p>
          <a:p>
            <a:pPr lvl="1" indent="-387350"/>
            <a:r>
              <a:rPr lang="el-GR" dirty="0" smtClean="0"/>
              <a:t>Αύξηση </a:t>
            </a:r>
            <a:r>
              <a:rPr lang="el-GR" dirty="0"/>
              <a:t>της ποσότητας της πρωτεΐνης στη μυϊκή </a:t>
            </a:r>
            <a:r>
              <a:rPr lang="el-GR" dirty="0" smtClean="0"/>
              <a:t>ίνα.</a:t>
            </a:r>
            <a:endParaRPr lang="el-GR" dirty="0"/>
          </a:p>
          <a:p>
            <a:pPr lvl="1" indent="-387350"/>
            <a:r>
              <a:rPr lang="el-GR" dirty="0" smtClean="0"/>
              <a:t>Αύξηση </a:t>
            </a:r>
            <a:r>
              <a:rPr lang="el-GR" dirty="0"/>
              <a:t>της πυκνότητας των τριχοειδών </a:t>
            </a:r>
            <a:r>
              <a:rPr lang="el-GR" dirty="0" smtClean="0"/>
              <a:t>αγγείων.</a:t>
            </a:r>
            <a:endParaRPr lang="el-GR" dirty="0"/>
          </a:p>
          <a:p>
            <a:pPr lvl="1" indent="-387350"/>
            <a:r>
              <a:rPr lang="el-GR" dirty="0" smtClean="0"/>
              <a:t>Βιοχημικές </a:t>
            </a:r>
            <a:r>
              <a:rPr lang="el-GR" dirty="0"/>
              <a:t>αλλαγές στη μυϊκή </a:t>
            </a:r>
            <a:r>
              <a:rPr lang="el-GR" dirty="0" smtClean="0"/>
              <a:t>ίνα.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600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Αύξηση δύναμης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Υπερπλασία </a:t>
            </a:r>
            <a:r>
              <a:rPr lang="el-GR" dirty="0"/>
              <a:t>(αύξηση του αριθμού </a:t>
            </a:r>
            <a:r>
              <a:rPr lang="el-GR" dirty="0" smtClean="0"/>
              <a:t>των μυϊκών </a:t>
            </a:r>
            <a:r>
              <a:rPr lang="el-GR" dirty="0"/>
              <a:t>ινών, δηλαδή επιμήκης διαχωρισμός των ινών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Επιστράτευση </a:t>
            </a:r>
            <a:r>
              <a:rPr lang="el-GR" dirty="0"/>
              <a:t>κινητικών </a:t>
            </a:r>
            <a:r>
              <a:rPr lang="el-GR" dirty="0" smtClean="0"/>
              <a:t>μονάδων (αύξηση </a:t>
            </a:r>
            <a:r>
              <a:rPr lang="el-GR" dirty="0"/>
              <a:t>της απόδοσης της δύναμης του μυ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10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</a:t>
            </a:r>
            <a:r>
              <a:rPr lang="el-GR" sz="2000" dirty="0" smtClean="0"/>
              <a:t>Ζέρβα 2014. </a:t>
            </a:r>
            <a:r>
              <a:rPr lang="el-GR" sz="2000" dirty="0"/>
              <a:t>Ευθυμία Ζέρβα. </a:t>
            </a:r>
            <a:r>
              <a:rPr lang="el-GR" sz="2000" dirty="0" smtClean="0"/>
              <a:t>«</a:t>
            </a:r>
            <a:r>
              <a:rPr lang="el-GR" sz="2000" dirty="0" smtClean="0"/>
              <a:t>Κινησιοθεραπεία</a:t>
            </a:r>
            <a:r>
              <a:rPr lang="en-US" sz="2000" dirty="0" smtClean="0"/>
              <a:t> </a:t>
            </a:r>
            <a:r>
              <a:rPr lang="el-GR" sz="2000"/>
              <a:t> 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Μυϊκή δύναμη και παράγοντες που την επηρεάζουν».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44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final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98</TotalTime>
  <Words>851</Words>
  <Application>Microsoft Office PowerPoint</Application>
  <PresentationFormat>Προβολή στην οθόνη (4:3)</PresentationFormat>
  <Paragraphs>92</Paragraphs>
  <Slides>12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template</vt:lpstr>
      <vt:lpstr>1_template final</vt:lpstr>
      <vt:lpstr>Κινησιοθεραπεία  (Θ) </vt:lpstr>
      <vt:lpstr>Παράγοντες που επηρεάζουν τη δύναμη ενός μυός 1/2 </vt:lpstr>
      <vt:lpstr>Παράγοντες που επηρεάζουν τη δύναμη ενός μυός 2/2 </vt:lpstr>
      <vt:lpstr>Αύξηση δύναμης 1/2</vt:lpstr>
      <vt:lpstr>Αύξηση δύναμης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</dc:title>
  <dc:creator>opencourses@teiath.gr</dc:creator>
  <cp:lastModifiedBy>natasakar new</cp:lastModifiedBy>
  <cp:revision>6</cp:revision>
  <dcterms:created xsi:type="dcterms:W3CDTF">2014-11-03T10:59:01Z</dcterms:created>
  <dcterms:modified xsi:type="dcterms:W3CDTF">2015-02-20T10:29:12Z</dcterms:modified>
</cp:coreProperties>
</file>