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9"/>
  </p:notesMasterIdLst>
  <p:handoutMasterIdLst>
    <p:handoutMasterId r:id="rId50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308" r:id="rId10"/>
    <p:sldId id="278" r:id="rId11"/>
    <p:sldId id="279" r:id="rId12"/>
    <p:sldId id="280" r:id="rId13"/>
    <p:sldId id="309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257" r:id="rId42"/>
    <p:sldId id="262" r:id="rId43"/>
    <p:sldId id="264" r:id="rId44"/>
    <p:sldId id="269" r:id="rId45"/>
    <p:sldId id="270" r:id="rId46"/>
    <p:sldId id="266" r:id="rId47"/>
    <p:sldId id="261" r:id="rId48"/>
  </p:sldIdLst>
  <p:sldSz cx="9144000" cy="6858000" type="screen4x3"/>
  <p:notesSz cx="7104063" cy="10234613"/>
  <p:custDataLst>
    <p:tags r:id="rId5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ags" Target="tags/tag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18/11/2015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18/11/2015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5">
              <a:lumMod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Πρόσθετες Ύλες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/>
              <a:t>4</a:t>
            </a:r>
            <a:r>
              <a:rPr lang="el-GR" sz="2600" dirty="0"/>
              <a:t>: Συντηρητικά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</a:t>
            </a:r>
            <a:r>
              <a:rPr lang="el-GR" sz="2200" dirty="0" err="1" smtClean="0"/>
              <a:t>Κανέλλου</a:t>
            </a:r>
            <a:r>
              <a:rPr lang="el-GR" sz="2200" dirty="0" smtClean="0"/>
              <a:t>, 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Τεχνολογίας Τροφίμων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Ευνοϊκές τιμές </a:t>
            </a:r>
            <a:r>
              <a:rPr lang="en-US" dirty="0" smtClean="0"/>
              <a:t>pH </a:t>
            </a:r>
            <a:r>
              <a:rPr lang="el-GR" dirty="0" smtClean="0"/>
              <a:t>για ανάπτυξη μικροβίων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35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Τρόφιμα</a:t>
                      </a:r>
                    </a:p>
                    <a:p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b="1" dirty="0" smtClean="0"/>
                        <a:t>θαλασσινά</a:t>
                      </a:r>
                      <a:endParaRPr lang="el-GR" b="1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b="1" dirty="0" smtClean="0"/>
                        <a:t>Φρούτο</a:t>
                      </a:r>
                      <a:endParaRPr lang="el-GR" b="1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οστρακόδερμα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6,8-7,0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Μπανάνες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4,5-4,7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Μαλάκια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Πορτοκάλι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3,6-4,3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Ψάρια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Δαμάσκηνα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2,8-4,6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Κρέας θηλαστικών και</a:t>
                      </a:r>
                      <a:r>
                        <a:rPr lang="el-GR" baseline="0" dirty="0" smtClean="0"/>
                        <a:t> πουλερικά 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5,6-6,8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Μήλα 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2,9-3,3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b="1" dirty="0" smtClean="0"/>
                        <a:t>Γαλακτοκομικά</a:t>
                      </a:r>
                      <a:endParaRPr lang="el-GR" b="1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l-GR" b="1" dirty="0" smtClean="0"/>
                        <a:t>Λαχανικά</a:t>
                      </a:r>
                      <a:endParaRPr lang="el-GR" b="1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γάλα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6,3-6,8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Πατάτες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5,6-6,2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βούτυρο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6,1-6,4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Σπανάκι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5,5-5,6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b="1" dirty="0" smtClean="0"/>
                        <a:t>Δημητριακά</a:t>
                      </a:r>
                      <a:endParaRPr lang="el-GR" b="1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Φασολάκια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4,6-6,5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καλαμπόκι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7,3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59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Εξωγενείς παράγοντες </a:t>
            </a:r>
            <a:br>
              <a:rPr lang="el-GR" dirty="0" smtClean="0"/>
            </a:br>
            <a:r>
              <a:rPr lang="el-GR" dirty="0" smtClean="0"/>
              <a:t>πολλαπλασιασμού μικροβίων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Θερμοκρασία συντήρησης</a:t>
            </a:r>
          </a:p>
          <a:p>
            <a:pPr lvl="1"/>
            <a:r>
              <a:rPr lang="el-GR" dirty="0" smtClean="0"/>
              <a:t>Ψυχρόφιλα (10</a:t>
            </a:r>
            <a:r>
              <a:rPr lang="el-GR" baseline="30000" dirty="0" smtClean="0"/>
              <a:t>ο</a:t>
            </a:r>
            <a:r>
              <a:rPr lang="el-GR" dirty="0" smtClean="0"/>
              <a:t>-25</a:t>
            </a:r>
            <a:r>
              <a:rPr lang="el-GR" baseline="30000" dirty="0" smtClean="0"/>
              <a:t>ο</a:t>
            </a:r>
            <a:r>
              <a:rPr lang="el-GR" dirty="0" smtClean="0"/>
              <a:t>)</a:t>
            </a:r>
          </a:p>
          <a:p>
            <a:pPr lvl="1"/>
            <a:r>
              <a:rPr lang="el-GR" dirty="0" err="1" smtClean="0"/>
              <a:t>Μεσόφιλα</a:t>
            </a:r>
            <a:r>
              <a:rPr lang="el-GR" dirty="0" smtClean="0"/>
              <a:t> (25</a:t>
            </a:r>
            <a:r>
              <a:rPr lang="el-GR" baseline="30000" dirty="0" smtClean="0"/>
              <a:t>ο</a:t>
            </a:r>
            <a:r>
              <a:rPr lang="el-GR" dirty="0" smtClean="0"/>
              <a:t>-40</a:t>
            </a:r>
            <a:r>
              <a:rPr lang="el-GR" baseline="30000" dirty="0" smtClean="0"/>
              <a:t>ο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Θερμόφιλα (40</a:t>
            </a:r>
            <a:r>
              <a:rPr lang="el-GR" baseline="30000" dirty="0" smtClean="0"/>
              <a:t>ο</a:t>
            </a:r>
            <a:r>
              <a:rPr lang="el-GR" dirty="0" smtClean="0"/>
              <a:t>-55</a:t>
            </a:r>
            <a:r>
              <a:rPr lang="el-GR" baseline="30000" dirty="0" smtClean="0"/>
              <a:t>ο</a:t>
            </a:r>
            <a:r>
              <a:rPr lang="el-GR" dirty="0" smtClean="0"/>
              <a:t>)</a:t>
            </a:r>
          </a:p>
          <a:p>
            <a:pPr lvl="1">
              <a:buFont typeface="Wingdings"/>
              <a:buChar char="Ø"/>
            </a:pPr>
            <a:r>
              <a:rPr lang="el-GR" dirty="0" smtClean="0"/>
              <a:t>65</a:t>
            </a:r>
            <a:r>
              <a:rPr lang="el-GR" baseline="30000" dirty="0" smtClean="0"/>
              <a:t>ο </a:t>
            </a:r>
            <a:r>
              <a:rPr lang="el-GR" dirty="0" smtClean="0"/>
              <a:t> δεν επιβιώνει μικρόβιο</a:t>
            </a:r>
          </a:p>
          <a:p>
            <a:pPr>
              <a:buNone/>
            </a:pPr>
            <a:r>
              <a:rPr lang="el-GR" dirty="0" smtClean="0"/>
              <a:t>Σχετική υγρασία περιβάλλοντος χώρου</a:t>
            </a:r>
          </a:p>
          <a:p>
            <a:r>
              <a:rPr lang="el-GR" dirty="0" smtClean="0"/>
              <a:t>Υψηλή υγρασία </a:t>
            </a:r>
          </a:p>
          <a:p>
            <a:pPr lvl="1"/>
            <a:r>
              <a:rPr lang="el-GR" dirty="0" smtClean="0"/>
              <a:t>ιδανική για ανάπτυξη </a:t>
            </a:r>
          </a:p>
          <a:p>
            <a:r>
              <a:rPr lang="el-GR" dirty="0" smtClean="0"/>
              <a:t>Χαμηλή υγρασία</a:t>
            </a:r>
          </a:p>
          <a:p>
            <a:pPr lvl="1"/>
            <a:r>
              <a:rPr lang="el-GR" dirty="0" smtClean="0"/>
              <a:t>Παρεμποδίζει ανάπτυξη</a:t>
            </a:r>
          </a:p>
          <a:p>
            <a:pPr lvl="1"/>
            <a:r>
              <a:rPr lang="el-GR" dirty="0" smtClean="0"/>
              <a:t>Αφυδατώνει τρόφιμο αν το επιτρέπει η συσκευασία του</a:t>
            </a:r>
          </a:p>
          <a:p>
            <a:pPr lvl="1"/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9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Εξωγενείς παράγοντες </a:t>
            </a:r>
            <a:br>
              <a:rPr lang="el-GR" dirty="0" smtClean="0"/>
            </a:br>
            <a:r>
              <a:rPr lang="el-GR" dirty="0" smtClean="0"/>
              <a:t>πολλαπλασιασμού μικροβίων </a:t>
            </a:r>
            <a:r>
              <a:rPr lang="el-GR" sz="3000" b="0" dirty="0"/>
              <a:t>2</a:t>
            </a:r>
            <a:r>
              <a:rPr lang="el-GR" sz="3000" b="0" dirty="0" smtClean="0"/>
              <a:t>/2</a:t>
            </a:r>
            <a:endParaRPr lang="el-GR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Παρουσία αερίων στο περιβάλλον:</a:t>
            </a:r>
          </a:p>
          <a:p>
            <a:r>
              <a:rPr lang="el-GR" dirty="0"/>
              <a:t>Έλεγχος ατμόσφαιρας για αναερόβιες συνθήκες</a:t>
            </a:r>
            <a:endParaRPr lang="en-US" dirty="0"/>
          </a:p>
          <a:p>
            <a:pPr lvl="1"/>
            <a:r>
              <a:rPr lang="el-GR" dirty="0"/>
              <a:t>με απομάκρυνση </a:t>
            </a:r>
            <a:r>
              <a:rPr lang="en-US" dirty="0"/>
              <a:t>O</a:t>
            </a:r>
            <a:r>
              <a:rPr lang="en-US" sz="1200" dirty="0"/>
              <a:t>2</a:t>
            </a:r>
          </a:p>
          <a:p>
            <a:pPr lvl="1"/>
            <a:r>
              <a:rPr lang="el-GR" dirty="0"/>
              <a:t>με εμπλουτισμό </a:t>
            </a:r>
            <a:r>
              <a:rPr lang="en-US" dirty="0"/>
              <a:t>CO</a:t>
            </a:r>
            <a:r>
              <a:rPr lang="en-US" sz="1400" dirty="0"/>
              <a:t>2</a:t>
            </a:r>
            <a:r>
              <a:rPr lang="el-GR" dirty="0"/>
              <a:t> ή Ν</a:t>
            </a:r>
            <a:r>
              <a:rPr lang="el-GR" sz="1400" dirty="0"/>
              <a:t>2</a:t>
            </a:r>
          </a:p>
          <a:p>
            <a:pPr>
              <a:buNone/>
            </a:pPr>
            <a:r>
              <a:rPr lang="el-GR" dirty="0"/>
              <a:t>Η περαιτέρω επιμόλυνση από φυσικές πηγές (δευτερογενής μόλυνση)</a:t>
            </a:r>
          </a:p>
          <a:p>
            <a:r>
              <a:rPr lang="el-GR" dirty="0"/>
              <a:t>Αναπόφευκτη επαφή</a:t>
            </a:r>
          </a:p>
          <a:p>
            <a:r>
              <a:rPr lang="el-GR" dirty="0"/>
              <a:t>Λανθασμένοι χειρισμοί</a:t>
            </a:r>
          </a:p>
          <a:p>
            <a:pPr lvl="1"/>
            <a:r>
              <a:rPr lang="el-GR" dirty="0"/>
              <a:t>Εξοπλισμός</a:t>
            </a:r>
          </a:p>
          <a:p>
            <a:pPr lvl="1"/>
            <a:r>
              <a:rPr lang="el-GR" dirty="0" err="1"/>
              <a:t>Περιέκτες</a:t>
            </a:r>
            <a:endParaRPr lang="el-GR" dirty="0"/>
          </a:p>
          <a:p>
            <a:pPr lvl="1"/>
            <a:r>
              <a:rPr lang="el-GR" dirty="0"/>
              <a:t>Προσωπικό</a:t>
            </a:r>
          </a:p>
          <a:p>
            <a:pPr lvl="1"/>
            <a:r>
              <a:rPr lang="el-GR" dirty="0"/>
              <a:t>Κανόνες υγιεινής</a:t>
            </a:r>
          </a:p>
          <a:p>
            <a:pPr lvl="1"/>
            <a:endParaRPr lang="el-GR" dirty="0"/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94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Συντήρηση </a:t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food preservation)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Η λήψη μέτρων για την αντιμετώπιση των αιτιών που προκαλούν: </a:t>
            </a:r>
          </a:p>
          <a:p>
            <a:r>
              <a:rPr lang="el-GR" dirty="0" smtClean="0"/>
              <a:t>την ποιοτική υποβάθμιση ή </a:t>
            </a:r>
          </a:p>
          <a:p>
            <a:r>
              <a:rPr lang="el-GR" dirty="0" smtClean="0"/>
              <a:t>την αλλοίωση των τροφίμων, </a:t>
            </a:r>
          </a:p>
          <a:p>
            <a:pPr>
              <a:buNone/>
            </a:pPr>
            <a:r>
              <a:rPr lang="el-GR" dirty="0" smtClean="0"/>
              <a:t>έτσι ώστε αυτά να είναι:</a:t>
            </a:r>
          </a:p>
          <a:p>
            <a:r>
              <a:rPr lang="el-GR" dirty="0" smtClean="0"/>
              <a:t>αποδεκτά από τον καταναλωτή και </a:t>
            </a:r>
          </a:p>
          <a:p>
            <a:r>
              <a:rPr lang="el-GR" dirty="0" smtClean="0"/>
              <a:t>ασφαλή για την υγεία του,</a:t>
            </a:r>
          </a:p>
          <a:p>
            <a:pPr marL="0" indent="0">
              <a:buNone/>
            </a:pPr>
            <a:r>
              <a:rPr lang="el-GR" dirty="0" smtClean="0"/>
              <a:t>για καθορισμένο χρονικό διάστημα, όταν διατηρούνται κάτω από συγκεκριμένες συνθήκες.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72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Αποτελέσματα συντήρησης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Επιμήκυνση χρόνου διατήρησης επιτρέπει τη διάθεση και εμπορία τους σε απομακρυσμένες περιοχές.</a:t>
            </a:r>
          </a:p>
          <a:p>
            <a:r>
              <a:rPr lang="el-GR" dirty="0" smtClean="0"/>
              <a:t>Βελτίωση γεωργικού εισοδήματος.</a:t>
            </a:r>
          </a:p>
          <a:p>
            <a:r>
              <a:rPr lang="el-GR" dirty="0" smtClean="0"/>
              <a:t>Ο εφοδιασμός των πόλεων με τρόφιμα.</a:t>
            </a:r>
          </a:p>
          <a:p>
            <a:r>
              <a:rPr lang="el-GR" dirty="0" smtClean="0"/>
              <a:t>Η διάθεση καθ’ όλη τη διάρκεια του έτους.</a:t>
            </a:r>
          </a:p>
          <a:p>
            <a:r>
              <a:rPr lang="el-GR" dirty="0" smtClean="0"/>
              <a:t>Η διατήρηση αποθεμάτων για έκτακτες καταστάσεις.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09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συντήρησης τροφίμων </a:t>
            </a:r>
            <a:r>
              <a:rPr lang="el-GR" sz="3000" b="0" dirty="0" smtClean="0"/>
              <a:t>1/5</a:t>
            </a:r>
            <a:endParaRPr lang="el-GR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Αφυδάτωση</a:t>
            </a:r>
          </a:p>
          <a:p>
            <a:pPr lvl="1"/>
            <a:r>
              <a:rPr lang="el-GR" dirty="0" smtClean="0"/>
              <a:t>Απομάκρυνση νερού δημιουργεί δυσμενείς συνθήκες ανάπτυξης μικροβίων.</a:t>
            </a:r>
          </a:p>
          <a:p>
            <a:pPr lvl="1"/>
            <a:r>
              <a:rPr lang="el-GR" dirty="0" smtClean="0"/>
              <a:t>Βιομηχανία και οικοτεχνία για κρέας, ψάρια, λαχανικά, φρούτα.</a:t>
            </a:r>
          </a:p>
          <a:p>
            <a:r>
              <a:rPr lang="el-GR" b="1" dirty="0" smtClean="0"/>
              <a:t>Κάπνισμα</a:t>
            </a:r>
          </a:p>
          <a:p>
            <a:pPr lvl="1"/>
            <a:r>
              <a:rPr lang="el-GR" dirty="0" smtClean="0"/>
              <a:t>Ουσίες που περιέχονται στον καπνό έχουν </a:t>
            </a:r>
            <a:r>
              <a:rPr lang="el-GR" dirty="0" err="1" smtClean="0"/>
              <a:t>αντιμικροβιακή</a:t>
            </a:r>
            <a:r>
              <a:rPr lang="el-GR" dirty="0" smtClean="0"/>
              <a:t> τάση.</a:t>
            </a:r>
          </a:p>
          <a:p>
            <a:pPr lvl="1"/>
            <a:r>
              <a:rPr lang="el-GR" dirty="0" smtClean="0"/>
              <a:t>Συνδυάζεται με αποξήρανση και πάστωμα με αλάτι.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80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prstClr val="white"/>
                </a:solidFill>
              </a:rPr>
              <a:t>Μέθοδοι συντήρησης τροφίμων </a:t>
            </a:r>
            <a:r>
              <a:rPr lang="el-GR" sz="3000" b="0" dirty="0" smtClean="0">
                <a:solidFill>
                  <a:prstClr val="white"/>
                </a:solidFill>
              </a:rPr>
              <a:t>2/5</a:t>
            </a:r>
            <a:endParaRPr lang="el-GR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Θέρμανση</a:t>
            </a:r>
            <a:r>
              <a:rPr lang="el-GR" dirty="0" smtClean="0"/>
              <a:t> = θερμική επεξεργασία τροφίμων σε ορισμένη θερμοκρασία για ορισμένο χρόνο.</a:t>
            </a:r>
          </a:p>
          <a:p>
            <a:r>
              <a:rPr lang="el-GR" dirty="0" smtClean="0"/>
              <a:t>Για μεταβολές στην </a:t>
            </a:r>
            <a:r>
              <a:rPr lang="el-GR" dirty="0" err="1" smtClean="0"/>
              <a:t>πεπτικότητα</a:t>
            </a:r>
            <a:r>
              <a:rPr lang="el-GR" dirty="0" smtClean="0"/>
              <a:t> και τα οργανοληπτικά χαρακτηριστικά.</a:t>
            </a:r>
          </a:p>
          <a:p>
            <a:r>
              <a:rPr lang="el-GR" dirty="0" smtClean="0"/>
              <a:t>Για να καταστραφούν:</a:t>
            </a:r>
          </a:p>
          <a:p>
            <a:pPr lvl="1"/>
            <a:r>
              <a:rPr lang="el-GR" dirty="0" smtClean="0"/>
              <a:t>Τα ενδογενή ενζυμα,</a:t>
            </a:r>
          </a:p>
          <a:p>
            <a:pPr lvl="1"/>
            <a:r>
              <a:rPr lang="el-GR" dirty="0" smtClean="0"/>
              <a:t>Τα έντομα και παράσιτα.</a:t>
            </a:r>
          </a:p>
          <a:p>
            <a:r>
              <a:rPr lang="el-GR" dirty="0" smtClean="0"/>
              <a:t>Για απομάκρυνση υγρασίας με εξάτμιση.</a:t>
            </a:r>
          </a:p>
          <a:p>
            <a:r>
              <a:rPr lang="el-GR" dirty="0" smtClean="0"/>
              <a:t>Για απομάκρυνση πτητικών ουσιών (πχ αλκοόλ).</a:t>
            </a:r>
          </a:p>
          <a:p>
            <a:pPr lvl="1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40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Θέρμανση</a:t>
            </a:r>
            <a:endParaRPr lang="el-GR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4536504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Εφαρμόζεται: </a:t>
            </a:r>
          </a:p>
          <a:p>
            <a:r>
              <a:rPr lang="el-GR" dirty="0" smtClean="0"/>
              <a:t>Κατά το μαγείρεμα</a:t>
            </a:r>
          </a:p>
          <a:p>
            <a:r>
              <a:rPr lang="el-GR" dirty="0" smtClean="0"/>
              <a:t>Ζεμάτισμα</a:t>
            </a:r>
          </a:p>
          <a:p>
            <a:r>
              <a:rPr lang="el-GR" dirty="0" smtClean="0"/>
              <a:t>Παστερίωση</a:t>
            </a:r>
          </a:p>
          <a:p>
            <a:r>
              <a:rPr lang="el-GR" dirty="0" smtClean="0"/>
              <a:t>Εμπορική αποστείρωση</a:t>
            </a:r>
          </a:p>
          <a:p>
            <a:r>
              <a:rPr lang="el-GR" dirty="0" smtClean="0"/>
              <a:t>Κονσερβοποίηση</a:t>
            </a:r>
          </a:p>
          <a:p>
            <a:r>
              <a:rPr lang="el-GR" dirty="0" smtClean="0"/>
              <a:t>Ασηπτική επεξεργασία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4716016" y="1484784"/>
            <a:ext cx="4427984" cy="475250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Θερμική εξώθηση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Μαγείρεμα υπό κενό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Συμπύκνωση με εξάτμιση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Αφυδάτωση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Ψήσιμο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 smtClean="0"/>
              <a:t>Τηγάνισμα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l-GR" sz="2400" dirty="0"/>
              <a:t>Α</a:t>
            </a:r>
            <a:r>
              <a:rPr lang="el-GR" sz="2400" dirty="0" smtClean="0"/>
              <a:t>πόσταξη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134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Παστερίωση</a:t>
            </a:r>
            <a:endParaRPr lang="el-GR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Κυρίως στη βιομηχανία.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Καταστρέφονται όλα τα παθογόνα μικρόβια και μέρος της κοινής μικροβιακής χλωρίδας.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Τρόφιμα μπορούν να διατηρηθούν για αρκετό χρονικό διάστημα.</a:t>
            </a:r>
          </a:p>
          <a:p>
            <a:r>
              <a:rPr lang="el-GR" dirty="0" smtClean="0"/>
              <a:t>Χαμηλή παστερίωση</a:t>
            </a:r>
          </a:p>
          <a:p>
            <a:pPr lvl="1"/>
            <a:r>
              <a:rPr lang="el-GR" dirty="0" smtClean="0"/>
              <a:t>Θερμοκρασίες  60</a:t>
            </a:r>
            <a:r>
              <a:rPr lang="el-GR" baseline="30000" dirty="0" smtClean="0"/>
              <a:t>ο</a:t>
            </a:r>
            <a:r>
              <a:rPr lang="el-GR" dirty="0" smtClean="0"/>
              <a:t>- 65</a:t>
            </a:r>
            <a:r>
              <a:rPr lang="el-GR" baseline="30000" dirty="0" smtClean="0"/>
              <a:t>ο</a:t>
            </a:r>
            <a:r>
              <a:rPr lang="el-GR" dirty="0" smtClean="0"/>
              <a:t>  για 20-30 </a:t>
            </a:r>
            <a:r>
              <a:rPr lang="en-US" dirty="0" smtClean="0"/>
              <a:t>min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n-US" dirty="0" smtClean="0"/>
              <a:t>Y</a:t>
            </a:r>
            <a:r>
              <a:rPr lang="el-GR" dirty="0" smtClean="0"/>
              <a:t>ψηλή παστερίωση</a:t>
            </a:r>
          </a:p>
          <a:p>
            <a:pPr lvl="1"/>
            <a:r>
              <a:rPr lang="el-GR" dirty="0" smtClean="0"/>
              <a:t>Θερμοκρασίες  70</a:t>
            </a:r>
            <a:r>
              <a:rPr lang="el-GR" baseline="30000" dirty="0" smtClean="0"/>
              <a:t>ο</a:t>
            </a:r>
            <a:r>
              <a:rPr lang="el-GR" dirty="0" smtClean="0"/>
              <a:t>- 85</a:t>
            </a:r>
            <a:r>
              <a:rPr lang="el-GR" baseline="30000" dirty="0" smtClean="0"/>
              <a:t>ο</a:t>
            </a:r>
            <a:r>
              <a:rPr lang="el-GR" dirty="0" smtClean="0"/>
              <a:t>  για 1-5 </a:t>
            </a:r>
            <a:r>
              <a:rPr lang="en-US" dirty="0" smtClean="0"/>
              <a:t>min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5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επεξεργασία</a:t>
            </a:r>
            <a:endParaRPr lang="el-GR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/>
          </a:bodyPr>
          <a:lstStyle/>
          <a:p>
            <a:r>
              <a:rPr lang="el-GR" b="1" dirty="0" smtClean="0"/>
              <a:t>Επεξεργασία </a:t>
            </a:r>
            <a:r>
              <a:rPr lang="en-US" b="1" dirty="0" smtClean="0"/>
              <a:t>UHT</a:t>
            </a:r>
            <a:r>
              <a:rPr lang="el-GR" b="1" dirty="0" smtClean="0"/>
              <a:t> </a:t>
            </a:r>
            <a:r>
              <a:rPr lang="el-GR" dirty="0" smtClean="0"/>
              <a:t>για καταστροφή βλαστικών μορφών μικροβίων</a:t>
            </a:r>
            <a:endParaRPr lang="en-US" dirty="0" smtClean="0"/>
          </a:p>
          <a:p>
            <a:pPr lvl="1"/>
            <a:r>
              <a:rPr lang="el-GR" dirty="0" smtClean="0"/>
              <a:t>Υψηλή θερμοκρασία  ~150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 για λίγα δευτερόλεπτα και Ψύξη.</a:t>
            </a:r>
          </a:p>
          <a:p>
            <a:pPr lvl="1"/>
            <a:r>
              <a:rPr lang="el-GR" dirty="0" smtClean="0"/>
              <a:t>Γαλακτοβιομηχανία για </a:t>
            </a:r>
            <a:r>
              <a:rPr lang="el-GR" dirty="0"/>
              <a:t>π</a:t>
            </a:r>
            <a:r>
              <a:rPr lang="el-GR" dirty="0" smtClean="0"/>
              <a:t>αρασκευή γάλακτος</a:t>
            </a:r>
            <a:r>
              <a:rPr lang="en-US" dirty="0" smtClean="0"/>
              <a:t> </a:t>
            </a:r>
            <a:r>
              <a:rPr lang="el-GR" dirty="0" smtClean="0"/>
              <a:t>μακράς διαρκείας (</a:t>
            </a:r>
            <a:r>
              <a:rPr lang="en-US" dirty="0" smtClean="0"/>
              <a:t>long life)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Αποστείρωση </a:t>
            </a:r>
          </a:p>
          <a:p>
            <a:pPr lvl="1"/>
            <a:r>
              <a:rPr lang="el-GR" dirty="0" smtClean="0"/>
              <a:t>~150</a:t>
            </a:r>
            <a:r>
              <a:rPr lang="el-GR" baseline="30000" dirty="0" smtClean="0"/>
              <a:t>ο</a:t>
            </a:r>
            <a:r>
              <a:rPr lang="en-US" dirty="0" smtClean="0"/>
              <a:t>C, </a:t>
            </a:r>
            <a:r>
              <a:rPr lang="el-GR" dirty="0" smtClean="0"/>
              <a:t>καταστρέφονται βλαστικές μορφές και σπόρια.</a:t>
            </a:r>
          </a:p>
          <a:p>
            <a:pPr lvl="1"/>
            <a:r>
              <a:rPr lang="el-GR" dirty="0" smtClean="0"/>
              <a:t>Αποστειρώνεται προϊόν και </a:t>
            </a:r>
            <a:r>
              <a:rPr lang="el-GR" dirty="0" err="1" smtClean="0"/>
              <a:t>περιέκτης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Κονσέρβες.</a:t>
            </a:r>
          </a:p>
          <a:p>
            <a:pPr lvl="1"/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1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Μόλυνση τροφίμων από  μικρόβια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266700" algn="l"/>
              </a:tabLst>
            </a:pPr>
            <a:r>
              <a:rPr lang="el-GR" dirty="0" smtClean="0"/>
              <a:t>Το ένστικτο της πείνας ώθησε τον άνθρωπο να βρει τρόπους συντήρησης της τροφής του:</a:t>
            </a:r>
          </a:p>
          <a:p>
            <a:r>
              <a:rPr lang="el-GR" dirty="0" smtClean="0"/>
              <a:t>Χωρίς να αλλάζουν τα οργανοληπτικά χαρακτηριστικά.</a:t>
            </a:r>
          </a:p>
          <a:p>
            <a:r>
              <a:rPr lang="el-GR" dirty="0" smtClean="0"/>
              <a:t>Χωρίς να μεταβάλλεται η θρεπτική αξία.</a:t>
            </a:r>
          </a:p>
          <a:p>
            <a:r>
              <a:rPr lang="el-GR" dirty="0" smtClean="0"/>
              <a:t>Χωρίς να κινδυνεύει η ασφάλεια του από την κατανάλωσή του.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3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Μέθοδοι συντήρησης τροφίμων </a:t>
            </a:r>
            <a:r>
              <a:rPr lang="el-GR" sz="3000" b="0" dirty="0" smtClean="0">
                <a:solidFill>
                  <a:prstClr val="white"/>
                </a:solidFill>
              </a:rPr>
              <a:t>3/5</a:t>
            </a:r>
            <a:endParaRPr lang="el-GR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Χρήση χαμηλών θερμοκρασιών</a:t>
            </a:r>
          </a:p>
          <a:p>
            <a:r>
              <a:rPr lang="el-GR" dirty="0" smtClean="0"/>
              <a:t>Ψύξη: </a:t>
            </a:r>
          </a:p>
          <a:p>
            <a:pPr lvl="1"/>
            <a:r>
              <a:rPr lang="el-GR" dirty="0" smtClean="0"/>
              <a:t>Μικροοργανισμοί παραμένουν ζωντανοί αλλά δεν πολλαπλασιάζονται με γρήγορους ρυθμούς (εκτός από ψυχρόφιλους) .</a:t>
            </a:r>
          </a:p>
          <a:p>
            <a:pPr lvl="1"/>
            <a:r>
              <a:rPr lang="el-GR" dirty="0" smtClean="0"/>
              <a:t>Διατήρηση θερμοκρασίας από 1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 ως 8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Κοινά οικιακά ψυγεία.</a:t>
            </a:r>
          </a:p>
          <a:p>
            <a:r>
              <a:rPr lang="el-GR" dirty="0" smtClean="0"/>
              <a:t>Κατάψυξη:</a:t>
            </a:r>
          </a:p>
          <a:p>
            <a:pPr lvl="1"/>
            <a:r>
              <a:rPr lang="el-GR" dirty="0" smtClean="0"/>
              <a:t>Διατήρηση τροφίμων -5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  ως - 22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 για 1 ως 12 μήνες.</a:t>
            </a:r>
          </a:p>
          <a:p>
            <a:pPr lvl="1"/>
            <a:r>
              <a:rPr lang="el-GR" dirty="0" smtClean="0"/>
              <a:t>Οικιακοί και επαγγελματικοί καταψύκτες.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649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Μέθοδοι συντήρησης τροφίμων </a:t>
            </a:r>
            <a:r>
              <a:rPr lang="el-GR" sz="3000" b="0" dirty="0" smtClean="0">
                <a:solidFill>
                  <a:prstClr val="white"/>
                </a:solidFill>
              </a:rPr>
              <a:t>4/5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Ζύμωση</a:t>
            </a:r>
          </a:p>
          <a:p>
            <a:pPr marL="0" indent="0">
              <a:buNone/>
            </a:pPr>
            <a:r>
              <a:rPr lang="el-GR" dirty="0" smtClean="0"/>
              <a:t>Προσθήκη μικροβιακών </a:t>
            </a:r>
            <a:r>
              <a:rPr lang="el-GR" dirty="0" err="1" smtClean="0"/>
              <a:t>καλλιεργιών</a:t>
            </a:r>
            <a:r>
              <a:rPr lang="el-GR" dirty="0" smtClean="0"/>
              <a:t> (εξειδικευμένα στελέχη) για διάσπαση συστατικών των τροφίμων -&gt; παράγονται νέα τρόφιμα πχ αλκοολική ζύμωση.</a:t>
            </a:r>
          </a:p>
          <a:p>
            <a:pPr marL="0" indent="0">
              <a:buNone/>
            </a:pPr>
            <a:r>
              <a:rPr lang="el-GR" dirty="0" smtClean="0"/>
              <a:t>Παθογόνα / </a:t>
            </a:r>
            <a:r>
              <a:rPr lang="el-GR" dirty="0" err="1" smtClean="0"/>
              <a:t>τοξικογόνα</a:t>
            </a:r>
            <a:r>
              <a:rPr lang="el-GR" dirty="0" smtClean="0"/>
              <a:t> μικρόβια δεν αναπτύσσονται εύκολα λόγω ανταγωνισμού με κυρίαρχα στελέχη των καλλιεργειών.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997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Μέθοδοι συντήρησης τροφίμων </a:t>
            </a:r>
            <a:r>
              <a:rPr lang="el-GR" sz="3000" b="0" dirty="0" smtClean="0">
                <a:solidFill>
                  <a:prstClr val="white"/>
                </a:solidFill>
              </a:rPr>
              <a:t>5/5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Προσθήκη </a:t>
            </a:r>
            <a:r>
              <a:rPr lang="el-GR" dirty="0" err="1" smtClean="0"/>
              <a:t>υδατοδιαλυτών</a:t>
            </a:r>
            <a:r>
              <a:rPr lang="el-GR" dirty="0" smtClean="0"/>
              <a:t> ουσιών (αλάτι, ζάχαρη).</a:t>
            </a:r>
          </a:p>
          <a:p>
            <a:r>
              <a:rPr lang="el-GR" dirty="0" smtClean="0"/>
              <a:t>Συντήρηση με αλάτι:</a:t>
            </a:r>
          </a:p>
          <a:p>
            <a:pPr lvl="1"/>
            <a:r>
              <a:rPr lang="el-GR" dirty="0" smtClean="0"/>
              <a:t>Προσθήκη 8%-20% επί του βάρους τροφίμου.</a:t>
            </a:r>
          </a:p>
          <a:p>
            <a:pPr lvl="1"/>
            <a:r>
              <a:rPr lang="el-GR" dirty="0" smtClean="0"/>
              <a:t>Οικοτεχνική βάση και βιομηχανία κυρίως σε:</a:t>
            </a:r>
          </a:p>
          <a:p>
            <a:pPr lvl="2"/>
            <a:r>
              <a:rPr lang="el-GR" dirty="0" smtClean="0"/>
              <a:t>Αλλαντικά,</a:t>
            </a:r>
          </a:p>
          <a:p>
            <a:pPr lvl="2"/>
            <a:r>
              <a:rPr lang="el-GR" dirty="0" smtClean="0"/>
              <a:t>Ψάρια,</a:t>
            </a:r>
          </a:p>
          <a:p>
            <a:pPr lvl="2"/>
            <a:r>
              <a:rPr lang="el-GR" dirty="0" smtClean="0"/>
              <a:t>Κάποια λαχανικά.</a:t>
            </a:r>
          </a:p>
          <a:p>
            <a:r>
              <a:rPr lang="el-GR" dirty="0" smtClean="0"/>
              <a:t>Συντήρηση σε ζάχαρη:</a:t>
            </a:r>
          </a:p>
          <a:p>
            <a:pPr lvl="1"/>
            <a:r>
              <a:rPr lang="el-GR" dirty="0" smtClean="0"/>
              <a:t>Κυρίως για συντήρηση φρούτων (μαρμελάδες, γλυκά κουταλιού).</a:t>
            </a:r>
          </a:p>
          <a:p>
            <a:pPr lvl="1"/>
            <a:r>
              <a:rPr lang="el-GR" dirty="0" smtClean="0"/>
              <a:t>Μεγάλες συγκεντρώσεις ζάχαρης 50%-60% του βάρους τροφίμου.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9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Συντήρηση με προσθήκη συντηρητικών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Τρόφιμα συνοδεύονται από δισεκατομμύρια μικρόβια που εντοπίζονται:</a:t>
            </a:r>
          </a:p>
          <a:p>
            <a:r>
              <a:rPr lang="el-GR" dirty="0" smtClean="0"/>
              <a:t>Κατά πλειοψηφία στο πεπτικό σύστημα των ζώων.</a:t>
            </a:r>
          </a:p>
          <a:p>
            <a:r>
              <a:rPr lang="el-GR" dirty="0" smtClean="0"/>
              <a:t>Στην επιφάνεια των φυτών.</a:t>
            </a:r>
          </a:p>
          <a:p>
            <a:pPr>
              <a:buNone/>
            </a:pPr>
            <a:r>
              <a:rPr lang="el-GR" dirty="0" smtClean="0"/>
              <a:t>Αρχικά είναι στείροι μικροβίων στο εσωτερικό τους.</a:t>
            </a:r>
          </a:p>
          <a:p>
            <a:r>
              <a:rPr lang="el-GR" dirty="0" smtClean="0"/>
              <a:t>Υγιείς ζωικοί οργανισμοί  (πχ κρέας).</a:t>
            </a:r>
          </a:p>
          <a:p>
            <a:r>
              <a:rPr lang="el-GR" dirty="0" smtClean="0"/>
              <a:t>Φυτικοί ιστοί.</a:t>
            </a:r>
          </a:p>
          <a:p>
            <a:pPr>
              <a:buNone/>
            </a:pPr>
            <a:r>
              <a:rPr lang="el-GR" dirty="0" smtClean="0"/>
              <a:t>Μολύνονται όμως από περιβάλλον ή χειρισμούς.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3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Πολλαπλασιασμός μικροβίων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Τροφές είναι άριστο υπόστρωμα ανάπτυξης μικροβίων.</a:t>
            </a:r>
          </a:p>
          <a:p>
            <a:r>
              <a:rPr lang="el-GR" dirty="0" smtClean="0"/>
              <a:t>Μεταβάλλει και κάνει ποιοτικά μη αποδεκτή:</a:t>
            </a:r>
          </a:p>
          <a:p>
            <a:pPr lvl="1"/>
            <a:r>
              <a:rPr lang="el-GR" dirty="0" smtClean="0"/>
              <a:t>Τη σύσταση τροφίμων.</a:t>
            </a:r>
          </a:p>
          <a:p>
            <a:pPr lvl="1"/>
            <a:r>
              <a:rPr lang="el-GR" dirty="0" smtClean="0"/>
              <a:t>Τα οργανοληπτικά χαρακτηριστικά τροφίμων.</a:t>
            </a:r>
          </a:p>
          <a:p>
            <a:pPr lvl="1"/>
            <a:r>
              <a:rPr lang="el-GR" dirty="0" smtClean="0"/>
              <a:t>Την ασφάλεια/υγεία του καταναλωτή εάν πολλαπλασιάστηκαν παθογόνα ή </a:t>
            </a:r>
            <a:r>
              <a:rPr lang="el-GR" dirty="0" err="1" smtClean="0"/>
              <a:t>τοξικογόνα</a:t>
            </a:r>
            <a:r>
              <a:rPr lang="el-GR" dirty="0" smtClean="0"/>
              <a:t> μικρόβια.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Συντήρηση = παράταση ζωής στο ράφι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Επιτυγχάνεται με αναστολή ανάπτυξης μικροβίων με:</a:t>
            </a:r>
          </a:p>
          <a:p>
            <a:r>
              <a:rPr lang="el-GR" dirty="0" smtClean="0"/>
              <a:t>Μεθόδους επεξεργασίας.</a:t>
            </a:r>
          </a:p>
          <a:p>
            <a:r>
              <a:rPr lang="el-GR" dirty="0" smtClean="0"/>
              <a:t>Προσθήκη </a:t>
            </a:r>
            <a:r>
              <a:rPr lang="el-GR" dirty="0" err="1" smtClean="0"/>
              <a:t>αντιμικροβιακών</a:t>
            </a:r>
            <a:r>
              <a:rPr lang="el-GR" dirty="0" smtClean="0"/>
              <a:t> ουσιών.</a:t>
            </a:r>
          </a:p>
          <a:p>
            <a:r>
              <a:rPr lang="el-GR" dirty="0" smtClean="0"/>
              <a:t>Συνδυασμός των παραπάνω.</a:t>
            </a:r>
          </a:p>
          <a:p>
            <a:pPr marL="0" indent="0">
              <a:buNone/>
            </a:pPr>
            <a:r>
              <a:rPr lang="el-GR" b="1" dirty="0" smtClean="0"/>
              <a:t>Συντηρητικά</a:t>
            </a:r>
            <a:r>
              <a:rPr lang="el-GR" dirty="0" smtClean="0"/>
              <a:t> ή </a:t>
            </a:r>
            <a:r>
              <a:rPr lang="el-GR" dirty="0" err="1" smtClean="0"/>
              <a:t>αντιμικροβιακές</a:t>
            </a:r>
            <a:r>
              <a:rPr lang="el-GR" dirty="0" smtClean="0"/>
              <a:t> ύλες χαρακτηρίζονται «οι ουσίες που προστίθενται στα τρόφιμα για να προλάβουν ή παρεμποδίσουν τη μικροβιακή ανάπτυξη».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06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Πρακτικές αποκλεισμού </a:t>
            </a:r>
            <a:br>
              <a:rPr lang="el-GR" dirty="0" smtClean="0"/>
            </a:br>
            <a:r>
              <a:rPr lang="el-GR" dirty="0" smtClean="0"/>
              <a:t>μικροβιακής ανάπτυξης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Απενεργοποίηση </a:t>
            </a:r>
            <a:r>
              <a:rPr lang="el-GR" dirty="0" smtClean="0"/>
              <a:t>των μικροοργανισμών = </a:t>
            </a:r>
            <a:r>
              <a:rPr lang="el-GR" u="sng" dirty="0" smtClean="0"/>
              <a:t>προσωρινή</a:t>
            </a:r>
            <a:r>
              <a:rPr lang="el-GR" dirty="0" smtClean="0"/>
              <a:t> αναστολή λειτουργιών ανάπτυξης ή πολλαπλασιασμού.</a:t>
            </a:r>
          </a:p>
          <a:p>
            <a:pPr marL="355600" lvl="1" indent="4763">
              <a:buNone/>
            </a:pPr>
            <a:r>
              <a:rPr lang="el-GR" dirty="0" smtClean="0"/>
              <a:t>Γίνεται πάλι εφικτή η ανάπτυξη των μικροβίων όταν μειωθεί </a:t>
            </a:r>
            <a:r>
              <a:rPr lang="el-GR" dirty="0" err="1" smtClean="0"/>
              <a:t>αντιμικροβιακή</a:t>
            </a:r>
            <a:r>
              <a:rPr lang="el-GR" dirty="0" smtClean="0"/>
              <a:t> δράση συντηρητικού.</a:t>
            </a:r>
          </a:p>
          <a:p>
            <a:pPr lvl="1"/>
            <a:r>
              <a:rPr lang="el-GR" dirty="0" smtClean="0"/>
              <a:t>Μείωση της συγκέντρωσής του πχ λόγω μεταβολισμού από μικρόβια.</a:t>
            </a:r>
          </a:p>
          <a:p>
            <a:pPr lvl="1"/>
            <a:r>
              <a:rPr lang="el-GR" dirty="0" smtClean="0"/>
              <a:t>Υποβάθμιση </a:t>
            </a:r>
            <a:r>
              <a:rPr lang="el-GR" dirty="0" err="1" smtClean="0"/>
              <a:t>μικροβιοστατικής</a:t>
            </a:r>
            <a:r>
              <a:rPr lang="el-GR" dirty="0" smtClean="0"/>
              <a:t> δράσης πχ λόγω αντίδρασης με άλλα συστατικά του τροφίμου.</a:t>
            </a:r>
          </a:p>
          <a:p>
            <a:r>
              <a:rPr lang="el-GR" b="1" dirty="0" smtClean="0"/>
              <a:t>Θανάτωση</a:t>
            </a:r>
            <a:r>
              <a:rPr lang="el-GR" dirty="0" smtClean="0"/>
              <a:t> </a:t>
            </a:r>
            <a:r>
              <a:rPr lang="el-GR" dirty="0" err="1" smtClean="0"/>
              <a:t>μικροργανισμών</a:t>
            </a:r>
            <a:r>
              <a:rPr lang="el-GR" dirty="0" smtClean="0"/>
              <a:t> = </a:t>
            </a:r>
            <a:r>
              <a:rPr lang="el-GR" u="sng" dirty="0" smtClean="0"/>
              <a:t>οριστική</a:t>
            </a:r>
            <a:r>
              <a:rPr lang="el-GR" dirty="0" smtClean="0"/>
              <a:t> αναστολή λειτουργιών ανάπτυξης ή πολλαπλασιασμού.</a:t>
            </a:r>
          </a:p>
          <a:p>
            <a:pPr lvl="1"/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4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Επίδραση συντηρητικής ουσίας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Απενεργοποίηση ή θανάτωση μικροβίων  από προσθήκη συντηρητικού ακολουθεί πορεία:</a:t>
            </a:r>
          </a:p>
          <a:p>
            <a:pPr algn="ctr">
              <a:buNone/>
            </a:pPr>
            <a:r>
              <a:rPr lang="el-GR" sz="4000" dirty="0" smtClean="0"/>
              <a:t>Ν = Ν</a:t>
            </a:r>
            <a:r>
              <a:rPr lang="el-GR" sz="2000" dirty="0" smtClean="0"/>
              <a:t>0</a:t>
            </a:r>
            <a:r>
              <a:rPr lang="el-GR" sz="4000" dirty="0" smtClean="0"/>
              <a:t>  * </a:t>
            </a:r>
            <a:r>
              <a:rPr lang="en-US" sz="4000" dirty="0" smtClean="0"/>
              <a:t>e</a:t>
            </a:r>
            <a:r>
              <a:rPr lang="en-US" sz="4000" baseline="60000" dirty="0" smtClean="0"/>
              <a:t>-Kt</a:t>
            </a:r>
            <a:endParaRPr lang="el-GR" sz="4000" baseline="60000" dirty="0" smtClean="0"/>
          </a:p>
          <a:p>
            <a:endParaRPr lang="el-GR" sz="2000" baseline="90000" dirty="0" smtClean="0"/>
          </a:p>
          <a:p>
            <a:r>
              <a:rPr lang="el-GR" dirty="0" smtClean="0"/>
              <a:t>Ν</a:t>
            </a:r>
            <a:r>
              <a:rPr lang="el-GR" sz="1600" dirty="0" smtClean="0"/>
              <a:t>0  	</a:t>
            </a:r>
            <a:r>
              <a:rPr lang="el-GR" sz="2400" dirty="0" smtClean="0"/>
              <a:t>αρχικός αριθμός μικροβίων</a:t>
            </a:r>
          </a:p>
          <a:p>
            <a:r>
              <a:rPr lang="el-GR" dirty="0" smtClean="0"/>
              <a:t>Ν</a:t>
            </a:r>
            <a:r>
              <a:rPr lang="el-GR" sz="2400" dirty="0" smtClean="0"/>
              <a:t> 	πληθυσμός επιζώντων μετά από χρόνο </a:t>
            </a:r>
            <a:r>
              <a:rPr lang="en-US" sz="2400" dirty="0" smtClean="0"/>
              <a:t>t</a:t>
            </a:r>
          </a:p>
          <a:p>
            <a:r>
              <a:rPr lang="en-US" dirty="0" smtClean="0"/>
              <a:t>K</a:t>
            </a:r>
            <a:r>
              <a:rPr lang="el-GR" sz="2400" dirty="0" smtClean="0"/>
              <a:t>	σταθερά ταχύτητας αντιμικροβιακής δράσης</a:t>
            </a:r>
          </a:p>
          <a:p>
            <a:pPr lvl="2"/>
            <a:r>
              <a:rPr lang="el-GR" sz="1600" dirty="0" smtClean="0"/>
              <a:t>Μεγάλη τιμή Κ σε θανατηφόρα δράση συντηρητικού</a:t>
            </a:r>
          </a:p>
          <a:p>
            <a:pPr lvl="2"/>
            <a:r>
              <a:rPr lang="el-GR" sz="1600" dirty="0" smtClean="0"/>
              <a:t>Μικρή τιμή Κ στην προσωρινή απενεργοποίηση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0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Παράγοντες που επηρεάζουν </a:t>
            </a:r>
            <a:br>
              <a:rPr lang="el-GR" dirty="0" smtClean="0"/>
            </a:br>
            <a:r>
              <a:rPr lang="el-GR" dirty="0" err="1" smtClean="0"/>
              <a:t>δραστηικότητα</a:t>
            </a:r>
            <a:r>
              <a:rPr lang="el-GR" dirty="0" smtClean="0"/>
              <a:t> συντηρητικού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Ολικής μικροβιακή χλωρίδα και τα μικρόβια στόχος</a:t>
            </a:r>
          </a:p>
          <a:p>
            <a:pPr lvl="1"/>
            <a:r>
              <a:rPr lang="el-GR" dirty="0" smtClean="0"/>
              <a:t>Προσθήκη συντηρητικού αποσκοπεί στην παρεμπόδιση ανάπτυξης μικροβίων, όχι στην εξυγίανση υπαρχόντων.</a:t>
            </a:r>
          </a:p>
          <a:p>
            <a:r>
              <a:rPr lang="el-GR" dirty="0" smtClean="0"/>
              <a:t>Η συγκέντρωση προσθήκης κάθε συντηρητικού.</a:t>
            </a:r>
          </a:p>
          <a:p>
            <a:pPr lvl="1"/>
            <a:r>
              <a:rPr lang="el-GR" dirty="0" smtClean="0"/>
              <a:t>Μικροβιοκτόνο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 err="1" smtClean="0"/>
              <a:t>μικροβιοστατικό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/>
              <a:t>pH </a:t>
            </a:r>
            <a:r>
              <a:rPr lang="el-GR" dirty="0" smtClean="0"/>
              <a:t>του τροφίμου</a:t>
            </a:r>
          </a:p>
          <a:p>
            <a:pPr lvl="1"/>
            <a:r>
              <a:rPr lang="el-GR" dirty="0" err="1" smtClean="0"/>
              <a:t>Αδιάστατα</a:t>
            </a:r>
            <a:r>
              <a:rPr lang="el-GR" dirty="0" smtClean="0"/>
              <a:t> μόρια είναι πιο δραστικά επειδή διαπερνούν κυτταρική μεμβράνη με ώσμωση.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0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Προϋποθέσεις εφαρμογής συντηρητικών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2859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Επαρκή </a:t>
            </a:r>
            <a:r>
              <a:rPr lang="el-GR" dirty="0" err="1" smtClean="0"/>
              <a:t>αντιμικροβιακή</a:t>
            </a:r>
            <a:r>
              <a:rPr lang="el-GR" dirty="0" smtClean="0"/>
              <a:t> δραστικότητα </a:t>
            </a:r>
          </a:p>
          <a:p>
            <a:pPr lvl="1"/>
            <a:r>
              <a:rPr lang="el-GR" dirty="0" smtClean="0"/>
              <a:t>μέχρι την ημερομηνία λήξης.</a:t>
            </a:r>
          </a:p>
          <a:p>
            <a:r>
              <a:rPr lang="el-GR" dirty="0" smtClean="0"/>
              <a:t>Τεχνολογικά χρησιμοποιήσιμη ύλη</a:t>
            </a:r>
          </a:p>
          <a:p>
            <a:pPr lvl="1"/>
            <a:r>
              <a:rPr lang="el-GR" dirty="0" smtClean="0"/>
              <a:t>Διαλυτότητα (προσθήκη αλάτων = υδρόφιλα).</a:t>
            </a:r>
          </a:p>
          <a:p>
            <a:pPr lvl="1"/>
            <a:r>
              <a:rPr lang="el-GR" dirty="0" smtClean="0"/>
              <a:t>Αμετάβλητο </a:t>
            </a:r>
            <a:r>
              <a:rPr lang="en-US" dirty="0" smtClean="0"/>
              <a:t>pH, </a:t>
            </a:r>
            <a:r>
              <a:rPr lang="el-GR" dirty="0" smtClean="0"/>
              <a:t>οσμή, γεύση, χρώμα, θρεπτική αξία.</a:t>
            </a:r>
          </a:p>
          <a:p>
            <a:r>
              <a:rPr lang="el-GR" dirty="0" smtClean="0"/>
              <a:t>Ακίνδυνη για την υγεία </a:t>
            </a:r>
          </a:p>
          <a:p>
            <a:pPr lvl="1"/>
            <a:r>
              <a:rPr lang="el-GR" dirty="0" smtClean="0"/>
              <a:t>θετική λίστα.</a:t>
            </a:r>
          </a:p>
          <a:p>
            <a:r>
              <a:rPr lang="el-GR" dirty="0" smtClean="0"/>
              <a:t>Να μην εξαπατάται ο καταναλωτής ως προς</a:t>
            </a:r>
          </a:p>
          <a:p>
            <a:pPr lvl="1"/>
            <a:r>
              <a:rPr lang="el-GR" dirty="0" smtClean="0"/>
              <a:t>Είδος, ποιότητα, </a:t>
            </a:r>
            <a:r>
              <a:rPr lang="el-GR" dirty="0" err="1" smtClean="0"/>
              <a:t>νωπότητα</a:t>
            </a:r>
            <a:r>
              <a:rPr lang="el-GR" dirty="0" smtClean="0"/>
              <a:t>, αξία τροφίμων.</a:t>
            </a:r>
          </a:p>
          <a:p>
            <a:pPr lvl="1"/>
            <a:r>
              <a:rPr lang="el-GR" dirty="0" smtClean="0"/>
              <a:t>πχ </a:t>
            </a:r>
            <a:r>
              <a:rPr lang="el-GR" dirty="0" err="1" smtClean="0"/>
              <a:t>Αφλατοξίνες</a:t>
            </a:r>
            <a:r>
              <a:rPr lang="el-GR" dirty="0" smtClean="0"/>
              <a:t> (</a:t>
            </a:r>
            <a:r>
              <a:rPr lang="el-GR" sz="1900" dirty="0" smtClean="0"/>
              <a:t>επικίνδυνα για δημόσια υγεία</a:t>
            </a:r>
            <a:r>
              <a:rPr lang="el-GR" dirty="0" smtClean="0"/>
              <a:t>) προϊόν </a:t>
            </a:r>
            <a:r>
              <a:rPr lang="el-GR" dirty="0" err="1" smtClean="0"/>
              <a:t>τοξινογόνου</a:t>
            </a:r>
            <a:r>
              <a:rPr lang="el-GR" dirty="0" smtClean="0"/>
              <a:t> μικροοργανισμού που καταστράφηκε 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05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Εξωτερικοί παράγοντες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Αιτίες μείωσης </a:t>
            </a:r>
            <a:r>
              <a:rPr lang="el-GR" dirty="0" err="1" smtClean="0"/>
              <a:t>συντηρησιμότητας</a:t>
            </a:r>
            <a:r>
              <a:rPr lang="el-GR" dirty="0" smtClean="0"/>
              <a:t>:</a:t>
            </a:r>
          </a:p>
          <a:p>
            <a:r>
              <a:rPr lang="el-GR" dirty="0" smtClean="0"/>
              <a:t>Θερμοκρασία.</a:t>
            </a:r>
          </a:p>
          <a:p>
            <a:r>
              <a:rPr lang="el-GR" dirty="0" smtClean="0"/>
              <a:t>Υγρασία.</a:t>
            </a:r>
          </a:p>
          <a:p>
            <a:r>
              <a:rPr lang="el-GR" dirty="0" smtClean="0"/>
              <a:t>Φως.</a:t>
            </a:r>
          </a:p>
          <a:p>
            <a:r>
              <a:rPr lang="el-GR" dirty="0" smtClean="0"/>
              <a:t>Οξυγόνο.</a:t>
            </a:r>
          </a:p>
          <a:p>
            <a:r>
              <a:rPr lang="el-GR" dirty="0" smtClean="0"/>
              <a:t>Τρωκτικά.</a:t>
            </a:r>
          </a:p>
          <a:p>
            <a:r>
              <a:rPr lang="el-GR" dirty="0" smtClean="0"/>
              <a:t>Έντομα.</a:t>
            </a:r>
          </a:p>
          <a:p>
            <a:pPr marL="0" indent="0">
              <a:buNone/>
            </a:pPr>
            <a:r>
              <a:rPr lang="el-GR" dirty="0" smtClean="0"/>
              <a:t>Σημαντικότερο αίτιο μείωσης </a:t>
            </a:r>
            <a:r>
              <a:rPr lang="el-GR" dirty="0" err="1" smtClean="0"/>
              <a:t>διατηρησιμότητας</a:t>
            </a:r>
            <a:r>
              <a:rPr lang="el-GR" dirty="0" smtClean="0"/>
              <a:t>: μόλυνση από μικρόβια μέσω δράσης ενζύμων ή αύξησης συντήρησης (πχ γιαούρτι από γάλα, κρασί).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78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Εθισμός μικροβίων στα συντηρητικά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Μικροοργανισμοί αφομοιώνουν συντηρητικό </a:t>
            </a:r>
          </a:p>
          <a:p>
            <a:pPr lvl="1"/>
            <a:r>
              <a:rPr lang="el-GR" dirty="0" smtClean="0"/>
              <a:t>πχ </a:t>
            </a:r>
            <a:r>
              <a:rPr lang="el-GR" dirty="0" err="1" smtClean="0"/>
              <a:t>σορβικό</a:t>
            </a:r>
            <a:r>
              <a:rPr lang="el-GR" dirty="0" smtClean="0"/>
              <a:t> οξύ δεν απενεργοποιεί </a:t>
            </a:r>
            <a:r>
              <a:rPr lang="en-US" dirty="0" smtClean="0"/>
              <a:t>Clostridium </a:t>
            </a:r>
            <a:r>
              <a:rPr lang="el-GR" dirty="0" smtClean="0"/>
              <a:t>και </a:t>
            </a:r>
            <a:r>
              <a:rPr lang="en-US" dirty="0" smtClean="0"/>
              <a:t>Lactobacillus</a:t>
            </a:r>
            <a:r>
              <a:rPr lang="el-GR" dirty="0" smtClean="0"/>
              <a:t>, τα οποία το αξιοποιούν στο μεταβολισμό τους.</a:t>
            </a:r>
          </a:p>
          <a:p>
            <a:r>
              <a:rPr lang="el-GR" dirty="0" smtClean="0"/>
              <a:t>Πιθανότητα ανάπτυξης αντοχής των παθογόνων μικροβίων</a:t>
            </a:r>
          </a:p>
          <a:p>
            <a:pPr lvl="1"/>
            <a:r>
              <a:rPr lang="el-GR" dirty="0" smtClean="0"/>
              <a:t>Αντοχή στα αντιβιοτικά (ιατρική).</a:t>
            </a:r>
          </a:p>
          <a:p>
            <a:pPr lvl="1"/>
            <a:r>
              <a:rPr lang="el-GR" dirty="0" smtClean="0"/>
              <a:t>Αλόγιστη χρήση απολυμαντικών.</a:t>
            </a:r>
          </a:p>
          <a:p>
            <a:pPr lvl="1"/>
            <a:r>
              <a:rPr lang="el-GR" dirty="0" smtClean="0"/>
              <a:t>Δημιουργία μηχανισμών αντοχής.</a:t>
            </a:r>
          </a:p>
          <a:p>
            <a:pPr lvl="1"/>
            <a:r>
              <a:rPr lang="el-GR" dirty="0" smtClean="0"/>
              <a:t>Απαγορεύονται τα αντιβιοτικά ως πρόσθετα.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dirty="0" smtClean="0"/>
              <a:t>Μόνο φυσικά αντιβιοτικά </a:t>
            </a:r>
            <a:r>
              <a:rPr lang="el-GR" dirty="0" err="1" smtClean="0"/>
              <a:t>Νιασίνη</a:t>
            </a:r>
            <a:r>
              <a:rPr lang="el-GR" dirty="0" smtClean="0"/>
              <a:t>, </a:t>
            </a:r>
            <a:r>
              <a:rPr lang="el-GR" dirty="0" err="1" smtClean="0"/>
              <a:t>Ιμαρακίνη</a:t>
            </a:r>
            <a:r>
              <a:rPr lang="el-GR" dirty="0" smtClean="0"/>
              <a:t>, υδατικά διαλύματα με πάγο, διαλύματα </a:t>
            </a:r>
            <a:r>
              <a:rPr lang="el-GR" dirty="0" err="1" smtClean="0"/>
              <a:t>ισταμίνης</a:t>
            </a:r>
            <a:r>
              <a:rPr lang="el-GR" dirty="0" smtClean="0"/>
              <a:t> στα θαλασσινά.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95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συντηρητικών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Διάφορα κριτήρια ταξινόμησης</a:t>
            </a:r>
          </a:p>
          <a:p>
            <a:r>
              <a:rPr lang="el-GR" b="1" dirty="0" smtClean="0"/>
              <a:t>Χημική σύσταση</a:t>
            </a:r>
          </a:p>
          <a:p>
            <a:pPr lvl="1"/>
            <a:r>
              <a:rPr lang="el-GR" b="1" dirty="0" smtClean="0"/>
              <a:t>Ανόργανα συντηρητικά</a:t>
            </a:r>
          </a:p>
          <a:p>
            <a:pPr lvl="1"/>
            <a:r>
              <a:rPr lang="el-GR" b="1" dirty="0" smtClean="0"/>
              <a:t>Οργανικά συντηρητικά </a:t>
            </a:r>
          </a:p>
          <a:p>
            <a:r>
              <a:rPr lang="el-GR" dirty="0" smtClean="0"/>
              <a:t>Τρόπος δράσης</a:t>
            </a:r>
          </a:p>
          <a:p>
            <a:r>
              <a:rPr lang="el-GR" dirty="0" smtClean="0"/>
              <a:t>Εξειδίκευση</a:t>
            </a:r>
          </a:p>
          <a:p>
            <a:r>
              <a:rPr lang="el-GR" dirty="0" smtClean="0"/>
              <a:t>Αποτελεσματικότητα</a:t>
            </a:r>
          </a:p>
          <a:p>
            <a:r>
              <a:rPr lang="el-GR" dirty="0" smtClean="0"/>
              <a:t>Ασφάλεια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12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35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Ανόργανα οξέα κ άλατά τους</a:t>
                      </a:r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Χλωριούχο νάτριο</a:t>
                      </a:r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err="1" smtClean="0"/>
                        <a:t>υποχλωριώδη</a:t>
                      </a:r>
                      <a:endParaRPr lang="el-GR" dirty="0" smtClean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Νιτρικά και νιτρώδη άλατα</a:t>
                      </a:r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Θειώδη άλατα και θειώδες οξύ</a:t>
                      </a:r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Αλογόνα</a:t>
                      </a:r>
                    </a:p>
                  </a:txBody>
                  <a:tcPr marL="96026" marR="96026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Χλώριο για πόσιμο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νερό</a:t>
                      </a:r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Ιώδιο στην</a:t>
                      </a:r>
                      <a:r>
                        <a:rPr lang="el-GR" baseline="0" dirty="0" smtClean="0"/>
                        <a:t> αποθήκευση </a:t>
                      </a:r>
                      <a:r>
                        <a:rPr lang="el-GR" dirty="0" smtClean="0"/>
                        <a:t>φρούτων</a:t>
                      </a:r>
                      <a:endParaRPr lang="el-GR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Υπεροξείδια</a:t>
                      </a:r>
                      <a:endParaRPr lang="el-GR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err="1" smtClean="0"/>
                        <a:t>Υπεροξειδιο</a:t>
                      </a:r>
                      <a:r>
                        <a:rPr lang="el-GR" dirty="0" smtClean="0"/>
                        <a:t> </a:t>
                      </a:r>
                      <a:r>
                        <a:rPr lang="el-GR" dirty="0" err="1" smtClean="0"/>
                        <a:t>υγρογόνου</a:t>
                      </a:r>
                      <a:r>
                        <a:rPr lang="el-GR" dirty="0" smtClean="0"/>
                        <a:t> + θέρμανση στο</a:t>
                      </a:r>
                      <a:r>
                        <a:rPr lang="el-GR" baseline="0" dirty="0" smtClean="0"/>
                        <a:t> γάλα/γαλακτοκομικά</a:t>
                      </a:r>
                      <a:endParaRPr lang="el-GR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l-GR" dirty="0" smtClean="0"/>
                        <a:t>Διάφορα αέρια για τροποποίηση</a:t>
                      </a:r>
                      <a:r>
                        <a:rPr lang="el-GR" baseline="0" dirty="0" smtClean="0"/>
                        <a:t> της ατμόσφαιρας</a:t>
                      </a:r>
                      <a:endParaRPr lang="el-GR" dirty="0"/>
                    </a:p>
                  </a:txBody>
                  <a:tcPr marL="96026" marR="96026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Ν</a:t>
                      </a:r>
                      <a:r>
                        <a:rPr lang="el-GR" sz="1000" dirty="0" smtClean="0"/>
                        <a:t>2</a:t>
                      </a:r>
                      <a:endParaRPr lang="el-GR" dirty="0" smtClean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</a:t>
                      </a:r>
                      <a:r>
                        <a:rPr lang="en-US" sz="1100" dirty="0" smtClean="0"/>
                        <a:t>2</a:t>
                      </a:r>
                      <a:endParaRPr lang="el-GR" dirty="0" smtClean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Ανόργανα συντηρητικά</a:t>
            </a:r>
          </a:p>
        </p:txBody>
      </p:sp>
    </p:spTree>
    <p:extLst>
      <p:ext uri="{BB962C8B-B14F-4D97-AF65-F5344CB8AC3E}">
        <p14:creationId xmlns:p14="http://schemas.microsoft.com/office/powerpoint/2010/main" val="241494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Οργανικά συντηρητικά </a:t>
            </a:r>
            <a:endParaRPr lang="el-GR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106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05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0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56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04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40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25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Οργανικά</a:t>
                      </a:r>
                      <a:r>
                        <a:rPr lang="el-GR" baseline="0" dirty="0" smtClean="0"/>
                        <a:t> οξέα και άλατά τους </a:t>
                      </a:r>
                    </a:p>
                    <a:p>
                      <a:r>
                        <a:rPr lang="el-GR" baseline="0" dirty="0" smtClean="0"/>
                        <a:t>με </a:t>
                      </a:r>
                      <a:r>
                        <a:rPr lang="en-US" baseline="0" dirty="0" smtClean="0"/>
                        <a:t>Na, K,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Ca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Οξικό</a:t>
                      </a:r>
                      <a:r>
                        <a:rPr lang="el-GR" baseline="0" dirty="0" smtClean="0"/>
                        <a:t> οξύ 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Γαλακτικό οξύ</a:t>
                      </a:r>
                    </a:p>
                    <a:p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Προπιονικό</a:t>
                      </a:r>
                      <a:r>
                        <a:rPr lang="el-GR" dirty="0" smtClean="0"/>
                        <a:t> οξύ 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Κιτρικό οξύ </a:t>
                      </a:r>
                    </a:p>
                    <a:p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Βενζοϊκό</a:t>
                      </a:r>
                      <a:r>
                        <a:rPr lang="el-GR" baseline="0" dirty="0" smtClean="0"/>
                        <a:t> οξύ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Σορβικό</a:t>
                      </a:r>
                      <a:r>
                        <a:rPr lang="el-GR" dirty="0" smtClean="0"/>
                        <a:t> οξύ</a:t>
                      </a:r>
                      <a:endParaRPr lang="el-GR" dirty="0"/>
                    </a:p>
                  </a:txBody>
                  <a:tcPr marL="89953" marR="8995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αλκοόλες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αιθανόλη</a:t>
                      </a:r>
                      <a:endParaRPr lang="el-GR" dirty="0"/>
                    </a:p>
                  </a:txBody>
                  <a:tcPr marL="89953" marR="8995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γλυκερόλη</a:t>
                      </a:r>
                      <a:endParaRPr lang="el-GR" dirty="0"/>
                    </a:p>
                  </a:txBody>
                  <a:tcPr marL="89953" marR="89953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προπυλενογλυκόλη</a:t>
                      </a:r>
                      <a:endParaRPr lang="el-GR" dirty="0"/>
                    </a:p>
                  </a:txBody>
                  <a:tcPr marL="89953" marR="89953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56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Σημαντικότερα επιτρεπόμενα συντηρητικά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Σορβικό</a:t>
            </a:r>
            <a:r>
              <a:rPr lang="el-GR" dirty="0" smtClean="0"/>
              <a:t> οξύ και τα άλατα του με </a:t>
            </a:r>
            <a:r>
              <a:rPr lang="en-US" dirty="0" smtClean="0"/>
              <a:t>K </a:t>
            </a:r>
            <a:r>
              <a:rPr lang="el-GR" dirty="0" smtClean="0"/>
              <a:t>και </a:t>
            </a:r>
            <a:r>
              <a:rPr lang="en-US" dirty="0" smtClean="0"/>
              <a:t>Na</a:t>
            </a:r>
            <a:endParaRPr lang="el-GR" dirty="0" smtClean="0"/>
          </a:p>
          <a:p>
            <a:r>
              <a:rPr lang="el-GR" dirty="0" err="1" smtClean="0"/>
              <a:t>Βενζοϊκό</a:t>
            </a:r>
            <a:r>
              <a:rPr lang="el-GR" dirty="0" smtClean="0"/>
              <a:t> οξύ και τα άλατα του με </a:t>
            </a:r>
            <a:r>
              <a:rPr lang="en-US" dirty="0" smtClean="0"/>
              <a:t>K </a:t>
            </a:r>
            <a:r>
              <a:rPr lang="el-GR" dirty="0" smtClean="0"/>
              <a:t>και </a:t>
            </a:r>
            <a:r>
              <a:rPr lang="en-US" dirty="0" smtClean="0"/>
              <a:t>Na</a:t>
            </a:r>
            <a:endParaRPr lang="el-GR" dirty="0" smtClean="0"/>
          </a:p>
          <a:p>
            <a:r>
              <a:rPr lang="el-GR" dirty="0" smtClean="0"/>
              <a:t>4-υδροξυ-βενζοϊκός εστέρας</a:t>
            </a:r>
          </a:p>
          <a:p>
            <a:r>
              <a:rPr lang="el-GR" dirty="0" smtClean="0"/>
              <a:t>Μυρμηκικό οξύ</a:t>
            </a:r>
          </a:p>
          <a:p>
            <a:r>
              <a:rPr lang="el-GR" dirty="0" err="1" smtClean="0"/>
              <a:t>Προπιονικό</a:t>
            </a:r>
            <a:r>
              <a:rPr lang="el-GR" dirty="0" smtClean="0"/>
              <a:t> οξύ</a:t>
            </a:r>
          </a:p>
          <a:p>
            <a:r>
              <a:rPr lang="el-GR" dirty="0" smtClean="0"/>
              <a:t>Οξικό οξύ και το </a:t>
            </a:r>
            <a:r>
              <a:rPr lang="el-GR" dirty="0" err="1" smtClean="0"/>
              <a:t>διοξικό</a:t>
            </a:r>
            <a:r>
              <a:rPr lang="el-GR" dirty="0" smtClean="0"/>
              <a:t> νάτριο</a:t>
            </a:r>
          </a:p>
          <a:p>
            <a:r>
              <a:rPr lang="el-GR" dirty="0" smtClean="0"/>
              <a:t>Διοξείδιο του θείου</a:t>
            </a:r>
          </a:p>
          <a:p>
            <a:r>
              <a:rPr lang="el-GR" dirty="0" smtClean="0"/>
              <a:t>Νιτρικά και νιτρώδη άλατα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7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Σορβικό</a:t>
            </a:r>
            <a:r>
              <a:rPr lang="el-GR" dirty="0" smtClean="0"/>
              <a:t> οξύ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666" cy="464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5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49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1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94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755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Αρίθμηση ΕΟΚ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Ονομασία 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ADI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Προέλευση</a:t>
                      </a:r>
                      <a:r>
                        <a:rPr lang="el-GR" baseline="0" dirty="0" smtClean="0"/>
                        <a:t>   Σύνθεση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Πιθανές</a:t>
                      </a:r>
                      <a:r>
                        <a:rPr lang="el-GR" baseline="0" dirty="0" smtClean="0"/>
                        <a:t> παρενέργειες</a:t>
                      </a:r>
                      <a:endParaRPr lang="el-GR" dirty="0"/>
                    </a:p>
                  </a:txBody>
                  <a:tcPr marL="89227" marR="8922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2672">
                <a:tc>
                  <a:txBody>
                    <a:bodyPr/>
                    <a:lstStyle/>
                    <a:p>
                      <a:r>
                        <a:rPr lang="el-GR" dirty="0" smtClean="0"/>
                        <a:t>Ε200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Σορβικό</a:t>
                      </a:r>
                      <a:r>
                        <a:rPr lang="el-GR" baseline="0" dirty="0" smtClean="0"/>
                        <a:t> οξύ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</a:t>
                      </a:r>
                      <a:endParaRPr lang="el-GR" dirty="0"/>
                    </a:p>
                  </a:txBody>
                  <a:tcPr marL="89227" marR="89227"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χημική</a:t>
                      </a:r>
                      <a:endParaRPr lang="el-GR" dirty="0"/>
                    </a:p>
                  </a:txBody>
                  <a:tcPr marL="89227" marR="89227"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Αρωματισμένα</a:t>
                      </a:r>
                      <a:r>
                        <a:rPr lang="el-GR" baseline="0" dirty="0" smtClean="0"/>
                        <a:t> ποτά, κρασί, οινοπνευματώδη ποτά, αποξηραμένα φρούτα, λαχανικά σε ξύδι, άλμη, λάδι, </a:t>
                      </a:r>
                      <a:r>
                        <a:rPr lang="el-GR" baseline="0" dirty="0" err="1" smtClean="0"/>
                        <a:t>προψημένες</a:t>
                      </a:r>
                      <a:r>
                        <a:rPr lang="el-GR" baseline="0" dirty="0" smtClean="0"/>
                        <a:t> φέτες πατάτας, τυρί σε φέτες, τυρί χωρίς ωρίμανση, συσκευασμένο ψωμί σε φέτες και σικάλεως, μερικώς ψημένα αρτοσκευάσματα, σάλτσες, παρασκευασμένες σαλάτες</a:t>
                      </a:r>
                      <a:endParaRPr lang="el-GR" dirty="0"/>
                    </a:p>
                  </a:txBody>
                  <a:tcPr marL="89227" marR="89227"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 marL="89227" marR="8922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l-GR" dirty="0" smtClean="0"/>
                        <a:t>Ε202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Σορβικό</a:t>
                      </a:r>
                      <a:r>
                        <a:rPr lang="el-GR" dirty="0" smtClean="0"/>
                        <a:t> κάλιο</a:t>
                      </a:r>
                      <a:endParaRPr lang="el-GR" dirty="0"/>
                    </a:p>
                  </a:txBody>
                  <a:tcPr marL="89227" marR="8922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</a:t>
                      </a:r>
                      <a:endParaRPr lang="el-GR" dirty="0"/>
                    </a:p>
                  </a:txBody>
                  <a:tcPr marL="89227" marR="89227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599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Βενζοϊκό</a:t>
            </a:r>
            <a:r>
              <a:rPr lang="el-GR" dirty="0" smtClean="0"/>
              <a:t> οξύ και διοξείδιο του θείου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983794"/>
              </p:ext>
            </p:extLst>
          </p:nvPr>
        </p:nvGraphicFramePr>
        <p:xfrm>
          <a:off x="178817" y="1512067"/>
          <a:ext cx="8857679" cy="494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98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61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73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646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49015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Αρίθμηση ΕΟΚ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Ονομασία 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ADI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Προέλευση</a:t>
                      </a:r>
                      <a:r>
                        <a:rPr lang="el-GR" baseline="0" dirty="0" smtClean="0"/>
                        <a:t>   Σύνθεση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Πιθανές</a:t>
                      </a:r>
                      <a:r>
                        <a:rPr lang="el-GR" baseline="0" dirty="0" smtClean="0"/>
                        <a:t> παρενέργειες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220">
                <a:tc>
                  <a:txBody>
                    <a:bodyPr/>
                    <a:lstStyle/>
                    <a:p>
                      <a:r>
                        <a:rPr lang="el-GR" dirty="0" smtClean="0"/>
                        <a:t>Ε210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Βενζοϊκό</a:t>
                      </a:r>
                      <a:r>
                        <a:rPr lang="el-GR" baseline="0" dirty="0" smtClean="0"/>
                        <a:t> οξύ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5,0</a:t>
                      </a:r>
                      <a:endParaRPr lang="el-GR" dirty="0"/>
                    </a:p>
                  </a:txBody>
                  <a:tcPr marL="96026" marR="96026"/>
                </a:tc>
                <a:tc rowSpan="3">
                  <a:txBody>
                    <a:bodyPr/>
                    <a:lstStyle/>
                    <a:p>
                      <a:r>
                        <a:rPr lang="el-GR" dirty="0" smtClean="0"/>
                        <a:t>Χημικά</a:t>
                      </a:r>
                      <a:r>
                        <a:rPr lang="el-GR" baseline="0" dirty="0" smtClean="0"/>
                        <a:t> από </a:t>
                      </a:r>
                      <a:r>
                        <a:rPr lang="el-GR" baseline="0" dirty="0" err="1" smtClean="0"/>
                        <a:t>τολουένιο</a:t>
                      </a:r>
                      <a:endParaRPr lang="el-GR" dirty="0"/>
                    </a:p>
                  </a:txBody>
                  <a:tcPr marL="96026" marR="96026"/>
                </a:tc>
                <a:tc rowSpan="3">
                  <a:txBody>
                    <a:bodyPr/>
                    <a:lstStyle/>
                    <a:p>
                      <a:r>
                        <a:rPr lang="el-GR" dirty="0" smtClean="0"/>
                        <a:t>Όξινα κ ελαφρώς όξινα</a:t>
                      </a:r>
                      <a:r>
                        <a:rPr lang="el-GR" baseline="0" dirty="0" smtClean="0"/>
                        <a:t> προϊόντα</a:t>
                      </a:r>
                      <a:endParaRPr lang="el-GR" dirty="0"/>
                    </a:p>
                  </a:txBody>
                  <a:tcPr marL="96026" marR="96026"/>
                </a:tc>
                <a:tc rowSpan="3">
                  <a:txBody>
                    <a:bodyPr/>
                    <a:lstStyle/>
                    <a:p>
                      <a:r>
                        <a:rPr lang="el-GR" dirty="0" smtClean="0"/>
                        <a:t>Αλλεργικές αντιδράσεις σε άτομα με προδιάθεση για κνησμό</a:t>
                      </a:r>
                      <a:r>
                        <a:rPr lang="el-GR" baseline="0" dirty="0" smtClean="0"/>
                        <a:t> ή άσθμα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2220">
                <a:tc>
                  <a:txBody>
                    <a:bodyPr/>
                    <a:lstStyle/>
                    <a:p>
                      <a:r>
                        <a:rPr lang="el-GR" dirty="0" smtClean="0"/>
                        <a:t>Ε211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Βενζοϊκό</a:t>
                      </a:r>
                      <a:r>
                        <a:rPr lang="el-GR" dirty="0" smtClean="0"/>
                        <a:t> νάτριο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5,0</a:t>
                      </a:r>
                      <a:endParaRPr lang="el-GR" dirty="0"/>
                    </a:p>
                  </a:txBody>
                  <a:tcPr marL="96026" marR="96026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5051">
                <a:tc>
                  <a:txBody>
                    <a:bodyPr/>
                    <a:lstStyle/>
                    <a:p>
                      <a:r>
                        <a:rPr lang="el-GR" dirty="0" smtClean="0"/>
                        <a:t>Ε212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Βενζοϊκό</a:t>
                      </a:r>
                      <a:r>
                        <a:rPr lang="el-GR" dirty="0" smtClean="0"/>
                        <a:t> κάλιο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5,0</a:t>
                      </a:r>
                      <a:endParaRPr lang="el-GR" dirty="0"/>
                    </a:p>
                  </a:txBody>
                  <a:tcPr marL="96026" marR="96026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72014">
                <a:tc>
                  <a:txBody>
                    <a:bodyPr/>
                    <a:lstStyle/>
                    <a:p>
                      <a:r>
                        <a:rPr lang="el-GR" dirty="0" smtClean="0"/>
                        <a:t>Ε220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Διοξείδιο</a:t>
                      </a:r>
                      <a:r>
                        <a:rPr lang="el-GR" baseline="0" dirty="0" smtClean="0"/>
                        <a:t> του θείου 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0,7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Καύση </a:t>
                      </a:r>
                      <a:r>
                        <a:rPr lang="en-US" dirty="0" smtClean="0"/>
                        <a:t>S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Ξερά φρούτα, θαλασσινά, αποφλοιωμένες</a:t>
                      </a:r>
                      <a:r>
                        <a:rPr lang="el-GR" sz="1600" baseline="0" dirty="0" smtClean="0"/>
                        <a:t> πατάτες, οπωροκηπευτικά σε ξύδι, άλμη, λάδι  (εκτός από ελιές), ζαχαρωτά, μαρμελάδες, χυμοί πυκνοί, κρασί, μπύρα, ξύδι</a:t>
                      </a:r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Καταστροφή</a:t>
                      </a:r>
                      <a:r>
                        <a:rPr lang="el-GR" baseline="0" dirty="0" smtClean="0"/>
                        <a:t> Β1, όχι για άτομα με προβλήματα στα νεφρά και στο συκώτι, κρίση άσθματος</a:t>
                      </a:r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0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Νιτρώδη / Νιτρικά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210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9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42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59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292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Αρίθμηση ΕΟΚ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Ονομασία 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ADI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Προέλευση</a:t>
                      </a:r>
                      <a:r>
                        <a:rPr lang="el-GR" baseline="0" dirty="0" smtClean="0"/>
                        <a:t>   Σύνθεση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Πιθανές</a:t>
                      </a:r>
                      <a:r>
                        <a:rPr lang="el-GR" baseline="0" dirty="0" smtClean="0"/>
                        <a:t> παρενέργειες</a:t>
                      </a:r>
                      <a:endParaRPr lang="el-GR" dirty="0"/>
                    </a:p>
                  </a:txBody>
                  <a:tcPr marL="89953" marR="8995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Ε249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Νιτρώδες</a:t>
                      </a:r>
                      <a:r>
                        <a:rPr lang="el-GR" baseline="0" dirty="0" smtClean="0"/>
                        <a:t> κάλιο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0,06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Οργανική</a:t>
                      </a:r>
                      <a:r>
                        <a:rPr lang="el-GR" baseline="0" dirty="0" smtClean="0"/>
                        <a:t> σύνθεση</a:t>
                      </a:r>
                      <a:endParaRPr lang="el-GR" dirty="0"/>
                    </a:p>
                  </a:txBody>
                  <a:tcPr marL="89953" marR="89953"/>
                </a:tc>
                <a:tc rowSpan="4">
                  <a:txBody>
                    <a:bodyPr/>
                    <a:lstStyle/>
                    <a:p>
                      <a:r>
                        <a:rPr lang="el-GR" dirty="0" smtClean="0"/>
                        <a:t>προϊόντα κρέατος,</a:t>
                      </a:r>
                    </a:p>
                    <a:p>
                      <a:r>
                        <a:rPr lang="el-GR" dirty="0" smtClean="0"/>
                        <a:t>Τυρί, </a:t>
                      </a:r>
                    </a:p>
                    <a:p>
                      <a:r>
                        <a:rPr lang="el-GR" dirty="0" smtClean="0"/>
                        <a:t>Σε ορισμένα προϊόντα ψαριών </a:t>
                      </a:r>
                    </a:p>
                    <a:p>
                      <a:endParaRPr lang="el-GR" dirty="0"/>
                    </a:p>
                  </a:txBody>
                  <a:tcPr marL="89953" marR="89953"/>
                </a:tc>
                <a:tc rowSpan="4">
                  <a:txBody>
                    <a:bodyPr/>
                    <a:lstStyle/>
                    <a:p>
                      <a:r>
                        <a:rPr lang="el-GR" dirty="0" smtClean="0"/>
                        <a:t>Εμποδίζουν μεταφορά Ο</a:t>
                      </a:r>
                      <a:r>
                        <a:rPr lang="el-GR" sz="1050" dirty="0" smtClean="0"/>
                        <a:t>2 </a:t>
                      </a:r>
                      <a:r>
                        <a:rPr lang="el-GR" sz="1800" dirty="0" smtClean="0"/>
                        <a:t>-&gt; απαγορεύονται</a:t>
                      </a:r>
                      <a:r>
                        <a:rPr lang="el-GR" sz="1800" baseline="0" dirty="0" smtClean="0"/>
                        <a:t> σε παιδικές τροφές.</a:t>
                      </a:r>
                    </a:p>
                    <a:p>
                      <a:r>
                        <a:rPr lang="el-GR" sz="1800" baseline="0" dirty="0" smtClean="0"/>
                        <a:t>Δημιουργούν </a:t>
                      </a:r>
                      <a:r>
                        <a:rPr lang="el-GR" sz="1800" baseline="0" dirty="0" err="1" smtClean="0"/>
                        <a:t>νιτροζαμίνες</a:t>
                      </a:r>
                      <a:r>
                        <a:rPr lang="el-GR" sz="1800" baseline="0" dirty="0" smtClean="0"/>
                        <a:t>. </a:t>
                      </a:r>
                    </a:p>
                    <a:p>
                      <a:r>
                        <a:rPr lang="el-GR" sz="1800" baseline="0" dirty="0" smtClean="0"/>
                        <a:t>Τα νιτρικά ανάγονται σε νιτρώδη</a:t>
                      </a:r>
                      <a:endParaRPr lang="el-GR" dirty="0"/>
                    </a:p>
                  </a:txBody>
                  <a:tcPr marL="89953" marR="8995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Ε250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Νιτρώδες νάτριο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0,06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Εξόρυξη ή</a:t>
                      </a:r>
                      <a:r>
                        <a:rPr lang="el-GR" baseline="0" dirty="0" smtClean="0"/>
                        <a:t> από νιτρικό κάλιο</a:t>
                      </a:r>
                      <a:endParaRPr lang="el-GR" dirty="0"/>
                    </a:p>
                  </a:txBody>
                  <a:tcPr marL="89953" marR="8995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Ε251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Νιτρικό κάλιο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3,7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Άλας με Κ</a:t>
                      </a:r>
                      <a:r>
                        <a:rPr lang="el-GR" baseline="0" dirty="0" smtClean="0"/>
                        <a:t> νιτρικού οξέος</a:t>
                      </a:r>
                      <a:endParaRPr lang="el-GR" dirty="0"/>
                    </a:p>
                  </a:txBody>
                  <a:tcPr marL="89953" marR="8995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Ε252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Νιτρικό</a:t>
                      </a:r>
                      <a:r>
                        <a:rPr lang="el-GR" baseline="0" dirty="0" smtClean="0"/>
                        <a:t> νάτριο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3,7</a:t>
                      </a:r>
                      <a:endParaRPr lang="el-GR" dirty="0"/>
                    </a:p>
                  </a:txBody>
                  <a:tcPr marL="89953" marR="8995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Άλας με Κ</a:t>
                      </a:r>
                      <a:r>
                        <a:rPr lang="el-GR" baseline="0" dirty="0" smtClean="0"/>
                        <a:t> νιτρικού οξέος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 marL="89953" marR="8995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59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Οξικό οξύ και άλατα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756508"/>
              </p:ext>
            </p:extLst>
          </p:nvPr>
        </p:nvGraphicFramePr>
        <p:xfrm>
          <a:off x="179512" y="1484313"/>
          <a:ext cx="885767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3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10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61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68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2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Αρίθμηση ΕΟΚ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Ονομασία 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ADI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Προέλευση</a:t>
                      </a:r>
                      <a:r>
                        <a:rPr lang="el-GR" baseline="0" dirty="0" smtClean="0"/>
                        <a:t>   Σύνθεση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Πιθανές</a:t>
                      </a:r>
                      <a:r>
                        <a:rPr lang="el-GR" baseline="0" dirty="0" smtClean="0"/>
                        <a:t> παρενέργειες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Ε260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Οξικό οξύ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 marL="96026" marR="96026"/>
                </a:tc>
                <a:tc rowSpan="3">
                  <a:txBody>
                    <a:bodyPr/>
                    <a:lstStyle/>
                    <a:p>
                      <a:r>
                        <a:rPr lang="el-GR" dirty="0" smtClean="0"/>
                        <a:t>Εμπορικά</a:t>
                      </a:r>
                      <a:r>
                        <a:rPr lang="el-GR" baseline="0" dirty="0" smtClean="0"/>
                        <a:t> από </a:t>
                      </a:r>
                      <a:r>
                        <a:rPr lang="el-GR" baseline="0" dirty="0" err="1" smtClean="0"/>
                        <a:t>βακτηριακή</a:t>
                      </a:r>
                      <a:r>
                        <a:rPr lang="el-GR" baseline="0" dirty="0" smtClean="0"/>
                        <a:t> ζύμωση ζάχαρης, μελάσας ή αλκοόλης.</a:t>
                      </a:r>
                    </a:p>
                    <a:p>
                      <a:r>
                        <a:rPr lang="el-GR" baseline="0" dirty="0" smtClean="0"/>
                        <a:t>Χημικά από </a:t>
                      </a:r>
                      <a:r>
                        <a:rPr lang="el-GR" baseline="0" dirty="0" err="1" smtClean="0"/>
                        <a:t>ακεταλδεϋδη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Όξινα προϊόντα</a:t>
                      </a:r>
                      <a:endParaRPr lang="el-GR" dirty="0"/>
                    </a:p>
                  </a:txBody>
                  <a:tcPr marL="96026" marR="96026"/>
                </a:tc>
                <a:tc rowSpan="3">
                  <a:txBody>
                    <a:bodyPr/>
                    <a:lstStyle/>
                    <a:p>
                      <a:r>
                        <a:rPr lang="el-GR" dirty="0" smtClean="0"/>
                        <a:t>Φυσικό</a:t>
                      </a:r>
                      <a:r>
                        <a:rPr lang="el-GR" baseline="0" dirty="0" smtClean="0"/>
                        <a:t> συστατικό των κυττάρων</a:t>
                      </a:r>
                      <a:endParaRPr lang="el-GR" dirty="0"/>
                    </a:p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αποφεύγεται από άτομα με δυσανεξία στο ξύδι</a:t>
                      </a:r>
                      <a:endParaRPr lang="el-GR" dirty="0"/>
                    </a:p>
                  </a:txBody>
                  <a:tcPr marL="96026" marR="960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Ε261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Οξικό κάλιο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 marL="96026" marR="96026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 smtClean="0"/>
                        <a:t>Διάφορα</a:t>
                      </a:r>
                      <a:endParaRPr lang="el-GR" dirty="0"/>
                    </a:p>
                  </a:txBody>
                  <a:tcPr marL="96026" marR="96026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Ε262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Οξικό</a:t>
                      </a:r>
                      <a:r>
                        <a:rPr lang="el-GR" baseline="0" dirty="0" smtClean="0"/>
                        <a:t> νάτριο</a:t>
                      </a:r>
                    </a:p>
                    <a:p>
                      <a:endParaRPr lang="el-GR" baseline="0" dirty="0" smtClean="0"/>
                    </a:p>
                    <a:p>
                      <a:r>
                        <a:rPr lang="el-GR" baseline="0" dirty="0" err="1" smtClean="0"/>
                        <a:t>Δισοξικό</a:t>
                      </a:r>
                      <a:r>
                        <a:rPr lang="el-GR" baseline="0" dirty="0" smtClean="0"/>
                        <a:t> νάτριο (μείγμα)</a:t>
                      </a:r>
                      <a:endParaRPr lang="el-GR" dirty="0"/>
                    </a:p>
                  </a:txBody>
                  <a:tcPr marL="96026" marR="96026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15,0</a:t>
                      </a:r>
                      <a:endParaRPr lang="el-GR" dirty="0"/>
                    </a:p>
                  </a:txBody>
                  <a:tcPr marL="96026" marR="96026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71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Οξικό οξύ και άλατα </a:t>
            </a:r>
            <a:r>
              <a:rPr lang="el-GR" sz="30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065061"/>
              </p:ext>
            </p:extLst>
          </p:nvPr>
        </p:nvGraphicFramePr>
        <p:xfrm>
          <a:off x="107504" y="1412776"/>
          <a:ext cx="9001000" cy="5311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8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1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3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727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52095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Αρίθμηση ΕΟΚ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Ονομασία 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ADI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Προέλευση</a:t>
                      </a:r>
                      <a:r>
                        <a:rPr lang="el-GR" baseline="0" dirty="0" smtClean="0"/>
                        <a:t>   Σύνθεση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Πιθανές</a:t>
                      </a:r>
                      <a:r>
                        <a:rPr lang="el-GR" baseline="0" dirty="0" smtClean="0"/>
                        <a:t> παρενέργειες</a:t>
                      </a:r>
                      <a:endParaRPr lang="el-GR" dirty="0"/>
                    </a:p>
                  </a:txBody>
                  <a:tcPr marL="94495" marR="9449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5865">
                <a:tc>
                  <a:txBody>
                    <a:bodyPr/>
                    <a:lstStyle/>
                    <a:p>
                      <a:r>
                        <a:rPr lang="el-GR" dirty="0" smtClean="0"/>
                        <a:t>Ε</a:t>
                      </a:r>
                    </a:p>
                    <a:p>
                      <a:r>
                        <a:rPr lang="el-GR" dirty="0" smtClean="0"/>
                        <a:t>214, 215, 216, 217, 218. 219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r>
                        <a:rPr lang="el-GR" baseline="0" dirty="0" smtClean="0"/>
                        <a:t> -</a:t>
                      </a:r>
                      <a:r>
                        <a:rPr lang="el-GR" baseline="0" dirty="0" err="1" smtClean="0"/>
                        <a:t>υδροξυβενζοϊκό</a:t>
                      </a:r>
                      <a:r>
                        <a:rPr lang="el-GR" baseline="0" dirty="0" smtClean="0"/>
                        <a:t> οξύ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Από </a:t>
                      </a:r>
                      <a:r>
                        <a:rPr lang="el-GR" dirty="0" err="1" smtClean="0"/>
                        <a:t>τολουένιο</a:t>
                      </a:r>
                      <a:r>
                        <a:rPr lang="el-GR" dirty="0" smtClean="0"/>
                        <a:t> που </a:t>
                      </a:r>
                      <a:r>
                        <a:rPr lang="el-GR" dirty="0" err="1" smtClean="0"/>
                        <a:t>εστεροποιεί</a:t>
                      </a:r>
                      <a:endParaRPr lang="el-GR" dirty="0" smtClean="0"/>
                    </a:p>
                    <a:p>
                      <a:r>
                        <a:rPr lang="el-GR" dirty="0" err="1" smtClean="0"/>
                        <a:t>ται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Επικαλύψεις κρεάτων, σνακ</a:t>
                      </a:r>
                      <a:r>
                        <a:rPr lang="el-GR" sz="1800" baseline="0" dirty="0" smtClean="0"/>
                        <a:t> πατάτας ή δημητριακών, επικάλυψη ξηρών καρπών, υγρά διαιτητικά συμπληρώματα διατροφής,  είδη ζαχαροπλαστικής</a:t>
                      </a:r>
                      <a:endParaRPr lang="el-GR" sz="1800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Αλλεργικές αντιδράσεις</a:t>
                      </a:r>
                      <a:r>
                        <a:rPr lang="el-GR" baseline="0" dirty="0" smtClean="0"/>
                        <a:t> σε άτομα με προδιάθεση για κνησμό ή άσθμα</a:t>
                      </a:r>
                      <a:endParaRPr lang="el-GR" dirty="0"/>
                    </a:p>
                  </a:txBody>
                  <a:tcPr marL="94495" marR="9449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74608">
                <a:tc>
                  <a:txBody>
                    <a:bodyPr/>
                    <a:lstStyle/>
                    <a:p>
                      <a:r>
                        <a:rPr lang="el-GR" dirty="0" smtClean="0"/>
                        <a:t>Ε280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Προπιονικό</a:t>
                      </a:r>
                      <a:r>
                        <a:rPr lang="el-GR" baseline="0" dirty="0" smtClean="0"/>
                        <a:t> οξύ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Από βακτήρια </a:t>
                      </a:r>
                      <a:r>
                        <a:rPr lang="el-GR" dirty="0" err="1" smtClean="0"/>
                        <a:t>παχέος</a:t>
                      </a:r>
                      <a:r>
                        <a:rPr lang="el-GR" dirty="0" smtClean="0"/>
                        <a:t> εντέρου</a:t>
                      </a:r>
                      <a:endParaRPr lang="el-GR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Παρασκευασμένο ψωμί σε φέτες, </a:t>
                      </a:r>
                      <a:r>
                        <a:rPr lang="el-GR" sz="1800" dirty="0" err="1" smtClean="0"/>
                        <a:t>ψωμι</a:t>
                      </a:r>
                      <a:r>
                        <a:rPr lang="el-GR" sz="1800" dirty="0" smtClean="0"/>
                        <a:t> σικάλεως, </a:t>
                      </a:r>
                      <a:r>
                        <a:rPr lang="el-GR" sz="1800" dirty="0" err="1" smtClean="0"/>
                        <a:t>ψωμι</a:t>
                      </a:r>
                      <a:r>
                        <a:rPr lang="el-GR" sz="1800" dirty="0" smtClean="0"/>
                        <a:t> </a:t>
                      </a:r>
                      <a:r>
                        <a:rPr lang="en-US" sz="1800" dirty="0" smtClean="0"/>
                        <a:t>light, </a:t>
                      </a:r>
                      <a:r>
                        <a:rPr lang="el-GR" sz="1800" dirty="0" smtClean="0"/>
                        <a:t>εκλεκτά</a:t>
                      </a:r>
                      <a:r>
                        <a:rPr lang="el-GR" sz="1800" baseline="0" dirty="0" smtClean="0"/>
                        <a:t> αρτοσκευάσματα ζαχαροπλαστικής, απομίμηση τυριού</a:t>
                      </a:r>
                      <a:endParaRPr lang="el-GR" sz="1800" dirty="0"/>
                    </a:p>
                  </a:txBody>
                  <a:tcPr marL="94495" marR="94495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 marL="94495" marR="9449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564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Εξωτερικοί παράγοντες </a:t>
            </a:r>
            <a:r>
              <a:rPr lang="el-GR" sz="30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Για παράταση χρόνου συντήρησης</a:t>
            </a:r>
          </a:p>
          <a:p>
            <a:r>
              <a:rPr lang="el-GR" dirty="0" smtClean="0"/>
              <a:t>Ψύχος</a:t>
            </a:r>
          </a:p>
          <a:p>
            <a:r>
              <a:rPr lang="el-GR" dirty="0" smtClean="0"/>
              <a:t>Θέρμανση</a:t>
            </a:r>
          </a:p>
          <a:p>
            <a:r>
              <a:rPr lang="el-GR" dirty="0" smtClean="0"/>
              <a:t>Ξήρανση</a:t>
            </a:r>
          </a:p>
          <a:p>
            <a:r>
              <a:rPr lang="el-GR" dirty="0" smtClean="0"/>
              <a:t>Χρήση ασφαλών αποθηκών</a:t>
            </a:r>
          </a:p>
          <a:p>
            <a:r>
              <a:rPr lang="el-GR" dirty="0" smtClean="0"/>
              <a:t>Χρήση πρόσθετων ουσιών</a:t>
            </a:r>
          </a:p>
          <a:p>
            <a:pPr lvl="1"/>
            <a:r>
              <a:rPr lang="el-GR" dirty="0" smtClean="0"/>
              <a:t>Ξύδι</a:t>
            </a:r>
          </a:p>
          <a:p>
            <a:pPr lvl="1"/>
            <a:r>
              <a:rPr lang="el-GR" dirty="0" smtClean="0"/>
              <a:t>Αλάτι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5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</a:t>
            </a:r>
            <a:r>
              <a:rPr lang="el-GR" sz="2000" dirty="0" err="1" smtClean="0"/>
              <a:t>Κανέλλου</a:t>
            </a:r>
            <a:r>
              <a:rPr lang="el-GR" sz="2000" dirty="0" smtClean="0"/>
              <a:t> 2014. </a:t>
            </a:r>
            <a:r>
              <a:rPr lang="el-GR" sz="2000" dirty="0"/>
              <a:t>Αναστασία </a:t>
            </a:r>
            <a:r>
              <a:rPr lang="el-GR" sz="2000" dirty="0" err="1"/>
              <a:t>Κανέλλου</a:t>
            </a:r>
            <a:r>
              <a:rPr lang="el-GR" sz="2000" dirty="0"/>
              <a:t> . </a:t>
            </a:r>
            <a:r>
              <a:rPr lang="el-GR" sz="2000" dirty="0" smtClean="0"/>
              <a:t>«Πρόσθετες Ύλες. Ενότητα 4</a:t>
            </a:r>
            <a:r>
              <a:rPr lang="en-US" sz="2000" dirty="0" smtClean="0"/>
              <a:t>:</a:t>
            </a:r>
            <a:r>
              <a:rPr lang="el-GR" sz="2000" dirty="0"/>
              <a:t> Συντηρητικά».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Φυσικές πηγές μόλυνσης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4104456" cy="5112568"/>
          </a:xfrm>
        </p:spPr>
        <p:txBody>
          <a:bodyPr>
            <a:normAutofit/>
          </a:bodyPr>
          <a:lstStyle/>
          <a:p>
            <a:pPr marL="303212"/>
            <a:r>
              <a:rPr lang="el-GR" b="1" dirty="0"/>
              <a:t>Το περιβάλλον</a:t>
            </a:r>
          </a:p>
          <a:p>
            <a:pPr lvl="1"/>
            <a:r>
              <a:rPr lang="el-GR" sz="2400" dirty="0" smtClean="0"/>
              <a:t>Το έδαφος </a:t>
            </a:r>
          </a:p>
          <a:p>
            <a:pPr lvl="1"/>
            <a:r>
              <a:rPr lang="el-GR" sz="2400" dirty="0" smtClean="0"/>
              <a:t>Το νερό</a:t>
            </a:r>
          </a:p>
          <a:p>
            <a:pPr lvl="1"/>
            <a:r>
              <a:rPr lang="el-GR" sz="2400" dirty="0" smtClean="0"/>
              <a:t>Ο αέρας</a:t>
            </a:r>
          </a:p>
          <a:p>
            <a:pPr lvl="1"/>
            <a:r>
              <a:rPr lang="el-GR" sz="2400" dirty="0" smtClean="0"/>
              <a:t>Τα φυτά</a:t>
            </a:r>
          </a:p>
          <a:p>
            <a:pPr lvl="1"/>
            <a:r>
              <a:rPr lang="el-GR" sz="2400" dirty="0" smtClean="0"/>
              <a:t>Τα ζώα</a:t>
            </a:r>
          </a:p>
          <a:p>
            <a:pPr lvl="1"/>
            <a:r>
              <a:rPr lang="el-GR" sz="2400" dirty="0" smtClean="0"/>
              <a:t>Ο άνθρωπος</a:t>
            </a:r>
            <a:endParaRPr lang="el-G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418657" y="1484784"/>
            <a:ext cx="4545831" cy="40624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/>
              <a:t>Στάδια μόλυνσης</a:t>
            </a:r>
          </a:p>
          <a:p>
            <a:r>
              <a:rPr lang="el-GR" sz="2400" dirty="0" smtClean="0"/>
              <a:t>Πρωτογενής παραγωγή τροφίμων.</a:t>
            </a:r>
          </a:p>
          <a:p>
            <a:r>
              <a:rPr lang="el-GR" sz="2400" dirty="0" smtClean="0"/>
              <a:t>Επεξεργασία.</a:t>
            </a:r>
          </a:p>
          <a:p>
            <a:r>
              <a:rPr lang="el-GR" sz="2400" dirty="0" smtClean="0"/>
              <a:t>Διάρκεια συντήρησης.</a:t>
            </a:r>
          </a:p>
          <a:p>
            <a:r>
              <a:rPr lang="el-GR" sz="2400" dirty="0" smtClean="0"/>
              <a:t>Κατανάλωση.</a:t>
            </a:r>
          </a:p>
          <a:p>
            <a:pPr marL="0" indent="0">
              <a:buNone/>
            </a:pPr>
            <a:r>
              <a:rPr lang="el-GR" sz="2400" dirty="0" smtClean="0"/>
              <a:t>Τροφές αποτελούν για περισσότερα μικρόβια άριστο υπόστρωμα για ανάπτυξή τους.</a:t>
            </a:r>
            <a:endParaRPr lang="el-GR" sz="2400" dirty="0"/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3995936" y="1628800"/>
            <a:ext cx="0" cy="36724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9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Κατηγορίες μικροβίων βάσει επίδρασής τους στην υγεία</a:t>
            </a:r>
            <a:endParaRPr lang="el-G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Μικρόβια κοινής μικροβιακής χλωρίδας</a:t>
            </a:r>
          </a:p>
          <a:p>
            <a:pPr lvl="1"/>
            <a:r>
              <a:rPr lang="el-GR" dirty="0" smtClean="0"/>
              <a:t>Προκαλούν αλλοιώσεις συνήθως επιθυμητές (πχ ζυμώσεις) και ευεργετικές στην υγεία καταναλωτή.</a:t>
            </a:r>
          </a:p>
          <a:p>
            <a:r>
              <a:rPr lang="el-GR" dirty="0" smtClean="0"/>
              <a:t>Παθογόνα μικρόβια</a:t>
            </a:r>
          </a:p>
          <a:p>
            <a:pPr lvl="1"/>
            <a:r>
              <a:rPr lang="el-GR" dirty="0" smtClean="0"/>
              <a:t>Προκαλούν μεταδοτικές ασθένειες (πχ τύφος, χολέρα, </a:t>
            </a:r>
            <a:r>
              <a:rPr lang="el-GR" dirty="0" err="1" smtClean="0"/>
              <a:t>βρουκέλωση</a:t>
            </a:r>
            <a:r>
              <a:rPr lang="el-GR" dirty="0" smtClean="0"/>
              <a:t>).</a:t>
            </a:r>
          </a:p>
          <a:p>
            <a:r>
              <a:rPr lang="el-GR" dirty="0" err="1" smtClean="0"/>
              <a:t>Τοξινογόνα</a:t>
            </a:r>
            <a:r>
              <a:rPr lang="el-GR" dirty="0" smtClean="0"/>
              <a:t> μικρόβια</a:t>
            </a:r>
          </a:p>
          <a:p>
            <a:pPr lvl="1"/>
            <a:r>
              <a:rPr lang="el-GR" dirty="0" smtClean="0"/>
              <a:t>Παράγουν τοξίνες (δηλητήρια) κατά το μεταβολισμό τους δηλαδή </a:t>
            </a:r>
            <a:r>
              <a:rPr lang="el-GR" dirty="0" err="1" smtClean="0"/>
              <a:t>τροφοτοξινώσεις</a:t>
            </a:r>
            <a:r>
              <a:rPr lang="el-GR" dirty="0" smtClean="0"/>
              <a:t> (πχ </a:t>
            </a:r>
            <a:r>
              <a:rPr lang="el-GR" dirty="0" err="1" smtClean="0"/>
              <a:t>σαλμονέλλα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1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Ενδογενείς παράγοντες </a:t>
            </a:r>
            <a:br>
              <a:rPr lang="el-GR" dirty="0" smtClean="0"/>
            </a:br>
            <a:r>
              <a:rPr lang="el-GR" dirty="0" smtClean="0"/>
              <a:t>πολλαπλασιασμού μικροβίων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νερό, </a:t>
            </a:r>
            <a:r>
              <a:rPr lang="el-GR" dirty="0" err="1" smtClean="0"/>
              <a:t>ενεργότητα</a:t>
            </a:r>
            <a:r>
              <a:rPr lang="el-GR" dirty="0" smtClean="0"/>
              <a:t> νερού</a:t>
            </a:r>
          </a:p>
          <a:p>
            <a:pPr lvl="1"/>
            <a:r>
              <a:rPr lang="el-GR" dirty="0" smtClean="0"/>
              <a:t>Αφυδάτωση</a:t>
            </a:r>
          </a:p>
          <a:p>
            <a:pPr lvl="1"/>
            <a:r>
              <a:rPr lang="el-GR" dirty="0" smtClean="0"/>
              <a:t>Συστατικά που μειώνουν </a:t>
            </a:r>
            <a:r>
              <a:rPr lang="en-US" b="1" dirty="0" smtClean="0"/>
              <a:t>a</a:t>
            </a:r>
            <a:r>
              <a:rPr lang="en-US" sz="1100" b="1" dirty="0" smtClean="0"/>
              <a:t>w</a:t>
            </a:r>
            <a:r>
              <a:rPr lang="en-US" dirty="0" smtClean="0"/>
              <a:t>&gt;0.91</a:t>
            </a:r>
            <a:endParaRPr lang="en-US" b="1" dirty="0" smtClean="0"/>
          </a:p>
          <a:p>
            <a:r>
              <a:rPr lang="el-GR" dirty="0" smtClean="0"/>
              <a:t>Οξύτητα ή </a:t>
            </a:r>
            <a:r>
              <a:rPr lang="en-US" dirty="0" smtClean="0"/>
              <a:t>pH</a:t>
            </a:r>
          </a:p>
          <a:p>
            <a:pPr lvl="1"/>
            <a:r>
              <a:rPr lang="el-GR" dirty="0" smtClean="0"/>
              <a:t>Ιδανικό </a:t>
            </a:r>
            <a:r>
              <a:rPr lang="en-US" dirty="0" smtClean="0"/>
              <a:t>pH: </a:t>
            </a:r>
            <a:r>
              <a:rPr lang="el-GR" dirty="0" smtClean="0"/>
              <a:t>όξινο ως ουδέτερο</a:t>
            </a:r>
          </a:p>
          <a:p>
            <a:r>
              <a:rPr lang="el-GR" dirty="0" smtClean="0"/>
              <a:t>Το </a:t>
            </a:r>
            <a:r>
              <a:rPr lang="el-GR" dirty="0" err="1" smtClean="0"/>
              <a:t>οξειδωαναγωγικό</a:t>
            </a:r>
            <a:r>
              <a:rPr lang="el-GR" dirty="0" smtClean="0"/>
              <a:t> δυναμικό</a:t>
            </a:r>
          </a:p>
          <a:p>
            <a:pPr lvl="1"/>
            <a:r>
              <a:rPr lang="el-GR" dirty="0" smtClean="0"/>
              <a:t>Αερόβια μικρόβια: οξείδωση</a:t>
            </a:r>
          </a:p>
          <a:p>
            <a:pPr lvl="1"/>
            <a:r>
              <a:rPr lang="el-GR" dirty="0" smtClean="0"/>
              <a:t>Αναερόβια μικρόβια: αναγωγή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48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Ενδογενείς παράγοντες </a:t>
            </a:r>
            <a:br>
              <a:rPr lang="el-GR" dirty="0" smtClean="0"/>
            </a:br>
            <a:r>
              <a:rPr lang="el-GR" dirty="0" smtClean="0"/>
              <a:t>πολλαπλασιασμού μικροβίων </a:t>
            </a:r>
            <a:r>
              <a:rPr lang="el-GR" sz="3000" b="0" dirty="0"/>
              <a:t>2</a:t>
            </a:r>
            <a:r>
              <a:rPr lang="el-GR" sz="3000" b="0" dirty="0" smtClean="0"/>
              <a:t>/2</a:t>
            </a:r>
            <a:endParaRPr lang="el-GR" sz="3000" b="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δομή και η υφή (φλούδα φρούτων, τσόφλι αβγών)</a:t>
            </a:r>
          </a:p>
          <a:p>
            <a:r>
              <a:rPr lang="el-GR" dirty="0"/>
              <a:t>Αλληλεπιδράσεις με μικροβιακή </a:t>
            </a:r>
            <a:r>
              <a:rPr lang="el-GR" dirty="0" smtClean="0"/>
              <a:t>χλωρίδα</a:t>
            </a:r>
            <a:endParaRPr lang="el-GR" dirty="0"/>
          </a:p>
          <a:p>
            <a:pPr lvl="1"/>
            <a:r>
              <a:rPr lang="el-GR" dirty="0"/>
              <a:t>Οι </a:t>
            </a:r>
            <a:r>
              <a:rPr lang="el-GR" dirty="0" smtClean="0"/>
              <a:t>συνθήκες</a:t>
            </a:r>
            <a:endParaRPr lang="el-GR" dirty="0"/>
          </a:p>
          <a:p>
            <a:pPr lvl="1"/>
            <a:r>
              <a:rPr lang="el-GR" dirty="0" smtClean="0"/>
              <a:t>Η </a:t>
            </a:r>
            <a:r>
              <a:rPr lang="el-GR" dirty="0"/>
              <a:t>ύπαρξη θρεπτικών συστατικών</a:t>
            </a:r>
          </a:p>
          <a:p>
            <a:pPr lvl="1"/>
            <a:r>
              <a:rPr lang="el-GR" dirty="0"/>
              <a:t>Ο αριθμός του πληθυσμού</a:t>
            </a:r>
          </a:p>
          <a:p>
            <a:pPr lvl="1">
              <a:buNone/>
            </a:pPr>
            <a:r>
              <a:rPr lang="el-GR" dirty="0" smtClean="0"/>
              <a:t>Οδηγούν </a:t>
            </a:r>
            <a:r>
              <a:rPr lang="el-GR" dirty="0"/>
              <a:t>είτε σε</a:t>
            </a:r>
          </a:p>
          <a:p>
            <a:pPr lvl="1"/>
            <a:r>
              <a:rPr lang="el-GR" dirty="0"/>
              <a:t>Συμβίωση</a:t>
            </a:r>
          </a:p>
          <a:p>
            <a:pPr lvl="1"/>
            <a:r>
              <a:rPr lang="el-GR" dirty="0"/>
              <a:t>Ανταγωνισμός</a:t>
            </a:r>
          </a:p>
          <a:p>
            <a:r>
              <a:rPr lang="el-GR" dirty="0"/>
              <a:t>Φυσικές </a:t>
            </a:r>
            <a:r>
              <a:rPr lang="el-GR" dirty="0" err="1"/>
              <a:t>αντιμικροβιακές</a:t>
            </a:r>
            <a:r>
              <a:rPr lang="el-GR" dirty="0"/>
              <a:t> ουσίες (σκόρδο, μπαχαρικά)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9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Τιμές </a:t>
            </a:r>
            <a:r>
              <a:rPr lang="el-GR" dirty="0" err="1" smtClean="0"/>
              <a:t>ενεργότητας</a:t>
            </a:r>
            <a:r>
              <a:rPr lang="el-GR" dirty="0" smtClean="0"/>
              <a:t> νερού διαφόρων τροφίμων</a:t>
            </a:r>
            <a:endParaRPr lang="el-G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641953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6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6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6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Τρόφιμα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Aw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Είδος</a:t>
                      </a:r>
                      <a:r>
                        <a:rPr lang="el-GR" baseline="0" dirty="0" smtClean="0"/>
                        <a:t> μικροβίου που αναπτύσσεται 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Νωπά</a:t>
                      </a:r>
                      <a:r>
                        <a:rPr lang="el-GR" baseline="0" dirty="0" smtClean="0"/>
                        <a:t> κρέατα, ψάρια, γάλα, λαχανικά 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&gt;0,98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Περισσότερα</a:t>
                      </a:r>
                      <a:r>
                        <a:rPr lang="el-GR" baseline="0" dirty="0" smtClean="0"/>
                        <a:t> μικρόβια και τα παθογόνα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Συμπυκνωμένα</a:t>
                      </a:r>
                      <a:r>
                        <a:rPr lang="el-GR" baseline="0" dirty="0" smtClean="0"/>
                        <a:t> γάλα,  ψωμί, λουκάνικα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0,93-0,98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Περισσότερα</a:t>
                      </a:r>
                      <a:r>
                        <a:rPr lang="el-GR" baseline="0" dirty="0" smtClean="0"/>
                        <a:t> μικρόβια και τα παθογόνα </a:t>
                      </a:r>
                      <a:r>
                        <a:rPr lang="el-GR" baseline="0" dirty="0" err="1" smtClean="0"/>
                        <a:t>εντεροβακτηριακά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Σακχαρούχο γάλα,</a:t>
                      </a:r>
                      <a:r>
                        <a:rPr lang="el-GR" baseline="0" dirty="0" smtClean="0"/>
                        <a:t> αφυδατωμένα κρέατα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0,85-0,93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 μύκητες, οι</a:t>
                      </a:r>
                      <a:r>
                        <a:rPr lang="el-GR" baseline="0" dirty="0" smtClean="0"/>
                        <a:t> ζύμες και τα παθογόνα σταφυλόκοκκος κ οι μύκητες (</a:t>
                      </a:r>
                      <a:r>
                        <a:rPr lang="el-GR" baseline="0" dirty="0" err="1" smtClean="0"/>
                        <a:t>μυκοτοξίνες</a:t>
                      </a:r>
                      <a:r>
                        <a:rPr lang="el-GR" baseline="0" dirty="0" smtClean="0"/>
                        <a:t>)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Σιτηρά,</a:t>
                      </a:r>
                      <a:r>
                        <a:rPr lang="el-GR" baseline="0" dirty="0" smtClean="0"/>
                        <a:t> άλευρα, ξηροί καρποί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0,60-0,85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err="1" smtClean="0"/>
                        <a:t>Ωσφόφιλα</a:t>
                      </a:r>
                      <a:r>
                        <a:rPr lang="el-GR" dirty="0" smtClean="0"/>
                        <a:t> μικρόβια κ</a:t>
                      </a:r>
                      <a:r>
                        <a:rPr lang="el-GR" baseline="0" dirty="0" smtClean="0"/>
                        <a:t> μύκητες (</a:t>
                      </a:r>
                      <a:r>
                        <a:rPr lang="el-GR" baseline="0" dirty="0" err="1" smtClean="0"/>
                        <a:t>μυκοτοξίνες</a:t>
                      </a:r>
                      <a:r>
                        <a:rPr lang="el-GR" baseline="0" dirty="0" smtClean="0"/>
                        <a:t>)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Γάλα</a:t>
                      </a:r>
                      <a:r>
                        <a:rPr lang="el-GR" baseline="0" dirty="0" smtClean="0"/>
                        <a:t> σκόνη, μπισκότα, προϊόντα ζαχαροπλαστικής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&lt;0,60</a:t>
                      </a:r>
                      <a:endParaRPr lang="el-GR" dirty="0"/>
                    </a:p>
                  </a:txBody>
                  <a:tcPr marL="97857" marR="9785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πολλαπλασιάζονται μικρόβια αλλά παραμένουν στα τρόφιμα</a:t>
                      </a:r>
                      <a:endParaRPr lang="el-GR" dirty="0"/>
                    </a:p>
                  </a:txBody>
                  <a:tcPr marL="97857" marR="9785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2EA-E673-4544-85C9-B3F06C568E24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79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104</TotalTime>
  <Words>2490</Words>
  <Application>Microsoft Office PowerPoint</Application>
  <PresentationFormat>Προβολή στην οθόνη (4:3)</PresentationFormat>
  <Paragraphs>551</Paragraphs>
  <Slides>46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46</vt:i4>
      </vt:variant>
    </vt:vector>
  </HeadingPairs>
  <TitlesOfParts>
    <vt:vector size="48" baseType="lpstr">
      <vt:lpstr>template</vt:lpstr>
      <vt:lpstr>OC_template_updated</vt:lpstr>
      <vt:lpstr>Πρόσθετες Ύλες</vt:lpstr>
      <vt:lpstr>Μόλυνση τροφίμων από  μικρόβια</vt:lpstr>
      <vt:lpstr>Εξωτερικοί παράγοντες 1/2</vt:lpstr>
      <vt:lpstr>Εξωτερικοί παράγοντες 2/2</vt:lpstr>
      <vt:lpstr>Φυσικές πηγές μόλυνσης</vt:lpstr>
      <vt:lpstr>Κατηγορίες μικροβίων βάσει επίδρασής τους στην υγεία</vt:lpstr>
      <vt:lpstr>Ενδογενείς παράγοντες  πολλαπλασιασμού μικροβίων 1/2</vt:lpstr>
      <vt:lpstr>Ενδογενείς παράγοντες  πολλαπλασιασμού μικροβίων 2/2</vt:lpstr>
      <vt:lpstr>Τιμές ενεργότητας νερού διαφόρων τροφίμων</vt:lpstr>
      <vt:lpstr>Ευνοϊκές τιμές pH για ανάπτυξη μικροβίων</vt:lpstr>
      <vt:lpstr>Εξωγενείς παράγοντες  πολλαπλασιασμού μικροβίων 1/2</vt:lpstr>
      <vt:lpstr>Εξωγενείς παράγοντες  πολλαπλασιασμού μικροβίων 2/2</vt:lpstr>
      <vt:lpstr>Συντήρηση  (food preservation) </vt:lpstr>
      <vt:lpstr>Αποτελέσματα συντήρησης</vt:lpstr>
      <vt:lpstr>Μέθοδοι συντήρησης τροφίμων 1/5</vt:lpstr>
      <vt:lpstr>Μέθοδοι συντήρησης τροφίμων 2/5</vt:lpstr>
      <vt:lpstr>Θέρμανση</vt:lpstr>
      <vt:lpstr>Παστερίωση</vt:lpstr>
      <vt:lpstr>Θερμική επεξεργασία</vt:lpstr>
      <vt:lpstr>Μέθοδοι συντήρησης τροφίμων 3/5</vt:lpstr>
      <vt:lpstr>Μέθοδοι συντήρησης τροφίμων 4/5</vt:lpstr>
      <vt:lpstr>Μέθοδοι συντήρησης τροφίμων 5/5</vt:lpstr>
      <vt:lpstr>Συντήρηση με προσθήκη συντηρητικών</vt:lpstr>
      <vt:lpstr>Πολλαπλασιασμός μικροβίων</vt:lpstr>
      <vt:lpstr>Συντήρηση = παράταση ζωής στο ράφι</vt:lpstr>
      <vt:lpstr>Πρακτικές αποκλεισμού  μικροβιακής ανάπτυξης</vt:lpstr>
      <vt:lpstr>Επίδραση συντηρητικής ουσίας</vt:lpstr>
      <vt:lpstr>Παράγοντες που επηρεάζουν  δραστηικότητα συντηρητικού</vt:lpstr>
      <vt:lpstr>Προϋποθέσεις εφαρμογής συντηρητικών </vt:lpstr>
      <vt:lpstr>Εθισμός μικροβίων στα συντηρητικά</vt:lpstr>
      <vt:lpstr>Ταξινόμηση συντηρητικών</vt:lpstr>
      <vt:lpstr>Ανόργανα συντηρητικά</vt:lpstr>
      <vt:lpstr>Οργανικά συντηρητικά </vt:lpstr>
      <vt:lpstr>Σημαντικότερα επιτρεπόμενα συντηρητικά</vt:lpstr>
      <vt:lpstr>Σορβικό οξύ</vt:lpstr>
      <vt:lpstr>Βενζοϊκό οξύ και διοξείδιο του θείου</vt:lpstr>
      <vt:lpstr>Νιτρώδη / Νιτρικά</vt:lpstr>
      <vt:lpstr>Οξικό οξύ και άλατα 1/2</vt:lpstr>
      <vt:lpstr>Οξικό οξύ και άλατα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Πρόσθετες Ύλες</dc:title>
  <dc:creator>opencourses@teiath.gr</dc:creator>
  <cp:lastModifiedBy>fkaram2</cp:lastModifiedBy>
  <cp:revision>8</cp:revision>
  <dcterms:created xsi:type="dcterms:W3CDTF">2015-09-22T10:55:54Z</dcterms:created>
  <dcterms:modified xsi:type="dcterms:W3CDTF">2015-11-18T09:33:12Z</dcterms:modified>
</cp:coreProperties>
</file>