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12" r:id="rId3"/>
  </p:sldMasterIdLst>
  <p:notesMasterIdLst>
    <p:notesMasterId r:id="rId46"/>
  </p:notesMasterIdLst>
  <p:handoutMasterIdLst>
    <p:handoutMasterId r:id="rId47"/>
  </p:handoutMasterIdLst>
  <p:sldIdLst>
    <p:sldId id="292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9144000" cy="6858000" type="screen4x3"/>
  <p:notesSz cx="7104063" cy="10234613"/>
  <p:custDataLst>
    <p:tags r:id="rId48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2C582A"/>
    <a:srgbClr val="004A82"/>
    <a:srgbClr val="E75919"/>
    <a:srgbClr val="D6A836"/>
    <a:srgbClr val="CC3300"/>
    <a:srgbClr val="333399"/>
    <a:srgbClr val="4545C3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09" autoAdjust="0"/>
    <p:restoredTop sz="94660"/>
  </p:normalViewPr>
  <p:slideViewPr>
    <p:cSldViewPr>
      <p:cViewPr varScale="1">
        <p:scale>
          <a:sx n="80" d="100"/>
          <a:sy n="80" d="100"/>
        </p:scale>
        <p:origin x="-91" y="-6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ags" Target="tags/tag1.xml"/><Relationship Id="rId8" Type="http://schemas.openxmlformats.org/officeDocument/2006/relationships/slide" Target="slides/slide5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21/9/2015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21/9/2015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437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0072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Δεν βρέθηκε αντίστοιχη εικόνα με άδεια.</a:t>
            </a:r>
          </a:p>
          <a:p>
            <a:r>
              <a:rPr lang="el-GR" dirty="0" smtClean="0"/>
              <a:t>Εναλλακτική</a:t>
            </a:r>
            <a:r>
              <a:rPr lang="el-GR" baseline="0" dirty="0" smtClean="0"/>
              <a:t> εικόνα</a:t>
            </a:r>
            <a:r>
              <a:rPr lang="en-US" baseline="0" dirty="0" smtClean="0"/>
              <a:t>: http://bestandworstever.blogspot.gr/2013/01/worst-accurate-scale-ever.html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11230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263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848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455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645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577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845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999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184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004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 sz="2400"/>
            </a:lvl1pPr>
            <a:lvl2pPr>
              <a:defRPr sz="2200"/>
            </a:lvl2pPr>
            <a:lvl3pPr>
              <a:defRPr sz="2000"/>
            </a:lvl3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458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B6E79-C41C-47D4-B3EA-AE75877F27AE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9954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2C052-EC1E-4CF0-95B5-482407916A61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6186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7715F-8C98-48F8-99A3-AA8F040ACC10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674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Τίτλος, Αντικείμενο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0D3F8-AA93-4568-B6F7-5217DCB36C41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9054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Τίτλος, Κείμενο και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ClipArt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l-GR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E2820-62AF-4F34-9F91-5156F5B5A0C9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5484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653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96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912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563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300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077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553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027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168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874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822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710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Heartfailure.jpg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en.wikipedia.org/wiki/File:Combinpedal.jp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Pulmonary_artery_catheter_english.JPG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reativecommons.org/licenses/by-sa/3.0/deed.en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User:Cloveapple" TargetMode="External"/><Relationship Id="rId2" Type="http://schemas.openxmlformats.org/officeDocument/2006/relationships/hyperlink" Target="http://commons.wikimedia.org/wiki/File:Salt_shaker_on_white_background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hyperlink" Target="http://creativecommons.org/licenses/by/2.0/deed.en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sa/2.0/" TargetMode="External"/><Relationship Id="rId3" Type="http://schemas.microsoft.com/office/2007/relationships/hdphoto" Target="../media/hdphoto1.wdp"/><Relationship Id="rId7" Type="http://schemas.openxmlformats.org/officeDocument/2006/relationships/hyperlink" Target="https://www.flickr.com/photos/olumi_day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lickr.com/photos/olumi_day/5417496198/" TargetMode="External"/><Relationship Id="rId5" Type="http://schemas.microsoft.com/office/2007/relationships/hdphoto" Target="../media/hdphoto2.wdp"/><Relationship Id="rId10" Type="http://schemas.openxmlformats.org/officeDocument/2006/relationships/hyperlink" Target="http://creativecommons.org/licenses/by-sa/3.0/deed.en" TargetMode="External"/><Relationship Id="rId4" Type="http://schemas.openxmlformats.org/officeDocument/2006/relationships/image" Target="../media/image13.png"/><Relationship Id="rId9" Type="http://schemas.openxmlformats.org/officeDocument/2006/relationships/hyperlink" Target="http://commons.wikimedia.org/wiki/File:Junk_Food.JPG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atistics.gr/portal/page/portal/ESYE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Παθολογική Νοσηλευτική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2"/>
            <a:ext cx="6400800" cy="217313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2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/>
              <a:t>Καρδιακή </a:t>
            </a:r>
            <a:r>
              <a:rPr lang="el-GR" sz="2800" dirty="0" smtClean="0"/>
              <a:t>Ανεπάρκεια</a:t>
            </a:r>
            <a:endParaRPr lang="el-GR" sz="2800" dirty="0"/>
          </a:p>
          <a:p>
            <a:r>
              <a:rPr lang="el-GR" sz="2400" dirty="0" err="1"/>
              <a:t>Νικολέττα</a:t>
            </a:r>
            <a:r>
              <a:rPr lang="el-GR" sz="2400" dirty="0"/>
              <a:t> </a:t>
            </a:r>
            <a:r>
              <a:rPr lang="el-GR" sz="2400" dirty="0" err="1"/>
              <a:t>Μάργαρη</a:t>
            </a:r>
            <a:r>
              <a:rPr lang="el-GR" sz="2400" dirty="0"/>
              <a:t> (</a:t>
            </a:r>
            <a:r>
              <a:rPr lang="en-US" sz="2400" dirty="0"/>
              <a:t>RN, PhD, MSc)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 smtClean="0"/>
              <a:t>Τμήμα Νοσηλευτικής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163297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9227" y="5269682"/>
            <a:ext cx="354330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72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Ανεπάρκεια αριστεράς </a:t>
            </a:r>
            <a:r>
              <a:rPr lang="el-GR" dirty="0" smtClean="0"/>
              <a:t>κοιλίας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l-GR" b="1" dirty="0"/>
              <a:t>Ορισμός</a:t>
            </a:r>
          </a:p>
          <a:p>
            <a:r>
              <a:rPr lang="el-GR" dirty="0"/>
              <a:t>Είναι η διαταραχή της συστολικής και διαστολικής λειτουργίας (</a:t>
            </a:r>
            <a:r>
              <a:rPr lang="el-GR" dirty="0" err="1"/>
              <a:t>διατασιμότητος</a:t>
            </a:r>
            <a:r>
              <a:rPr lang="el-GR" dirty="0"/>
              <a:t>) της αριστεράς κοιλίας. </a:t>
            </a:r>
          </a:p>
          <a:p>
            <a:r>
              <a:rPr lang="el-GR" dirty="0"/>
              <a:t>Είναι η συχνότερη μορφή. Η βλάβη βρίσκεται στην αριστερά κοιλία, που  αδυνατεί να προωθήσει το αίμα προς την αορτή.     Το αίμα “λιμνάζει” προς τα «πίσω»  δηλαδή μέσα στον αριστερό κόλπο και  στην  αριστερή </a:t>
            </a:r>
            <a:r>
              <a:rPr lang="el-GR" dirty="0" err="1"/>
              <a:t>κοιλία)και</a:t>
            </a:r>
            <a:r>
              <a:rPr lang="el-GR" dirty="0"/>
              <a:t> ακόμα “πιο πίσω” , στους πνεύμονες. Αυξάνεται  η πίεση του “λιμνάζοντος” αίματος και προκαλείται : </a:t>
            </a:r>
          </a:p>
          <a:p>
            <a:pPr lvl="1"/>
            <a:r>
              <a:rPr lang="el-GR" dirty="0"/>
              <a:t>αφ’ ενός αύξηση των διαστάσεων της αριστερής καρδιάς,  </a:t>
            </a:r>
          </a:p>
          <a:p>
            <a:pPr lvl="1"/>
            <a:r>
              <a:rPr lang="el-GR" dirty="0"/>
              <a:t>αφ’ ετέρου εξίδρωση  υγρού στον </a:t>
            </a:r>
            <a:r>
              <a:rPr lang="el-GR" dirty="0" err="1"/>
              <a:t>περιαγγειακό</a:t>
            </a:r>
            <a:r>
              <a:rPr lang="el-GR" dirty="0"/>
              <a:t>  χώρο των πνευμονικών τριχοειδών, ενώ σε σοβαρότερες  καταστάσεις το υγρό εμφανίζεται και μέσα στις κυψελίδες των πνευμόνων.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18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Δεξιά καρδιακή ανεπάρκεια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89518"/>
            <a:ext cx="8229600" cy="4647794"/>
          </a:xfrm>
        </p:spPr>
        <p:txBody>
          <a:bodyPr/>
          <a:lstStyle/>
          <a:p>
            <a:r>
              <a:rPr lang="el-GR" dirty="0"/>
              <a:t>Υπάρχει μειωμένη λειτουργικότητα της δεξιάς κοιλίας, η οποία αδυνατεί να προωθήσει το αίμα προς  τους πνεύμονες προκειμένου να οξυγονωθεί.</a:t>
            </a:r>
          </a:p>
          <a:p>
            <a:r>
              <a:rPr lang="el-GR" dirty="0"/>
              <a:t>Το αίμα λιμνάζει προς τα πίσω και η πίεση μέσα στις φλέβες αυξάνεται,  με συνέπεια αυτές να διατείνονται.</a:t>
            </a:r>
          </a:p>
          <a:p>
            <a:r>
              <a:rPr lang="el-GR" dirty="0"/>
              <a:t>Έτσι υπάρχει διόγκωση των φλεβών του τραχήλου, διόγκωση του ήπατος και του  </a:t>
            </a:r>
            <a:r>
              <a:rPr lang="el-GR" dirty="0" err="1"/>
              <a:t>σπληνός</a:t>
            </a:r>
            <a:r>
              <a:rPr lang="el-GR" dirty="0"/>
              <a:t>, οιδήματα στα κάτω άκρα και σπανιότερα συλλογή υγρού στην κοιλιά (</a:t>
            </a:r>
            <a:r>
              <a:rPr lang="el-GR" dirty="0" err="1"/>
              <a:t>ασκίτης</a:t>
            </a:r>
            <a:r>
              <a:rPr lang="el-GR" dirty="0"/>
              <a:t>) ή και σε όλο το σώμα.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861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Συμπτώματα δεξιάς </a:t>
            </a:r>
            <a:r>
              <a:rPr lang="el-GR" dirty="0" smtClean="0"/>
              <a:t>καρδιακής ανεπάρκειας </a:t>
            </a:r>
            <a:r>
              <a:rPr lang="el-GR" sz="3200" b="0" dirty="0" smtClean="0"/>
              <a:t>(1 από 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Οφείλονται κυρίως στη μειωμένη καρδιακή </a:t>
            </a:r>
            <a:r>
              <a:rPr lang="el-GR" dirty="0" smtClean="0"/>
              <a:t>παροχή</a:t>
            </a:r>
            <a:endParaRPr lang="el-GR" dirty="0"/>
          </a:p>
          <a:p>
            <a:r>
              <a:rPr lang="el-GR" dirty="0"/>
              <a:t>Κόπωση,</a:t>
            </a:r>
          </a:p>
          <a:p>
            <a:r>
              <a:rPr lang="el-GR" dirty="0" smtClean="0"/>
              <a:t>Δύσπνοια </a:t>
            </a:r>
            <a:r>
              <a:rPr lang="el-GR" dirty="0"/>
              <a:t>και  βήχας</a:t>
            </a:r>
          </a:p>
          <a:p>
            <a:r>
              <a:rPr lang="el-GR" dirty="0" smtClean="0"/>
              <a:t>Οιδήματα </a:t>
            </a:r>
            <a:r>
              <a:rPr lang="el-GR" dirty="0"/>
              <a:t>των κάτω άκρων, στην περιοχή </a:t>
            </a:r>
            <a:r>
              <a:rPr lang="el-GR" dirty="0" smtClean="0"/>
              <a:t>των </a:t>
            </a:r>
            <a:r>
              <a:rPr lang="el-GR" dirty="0"/>
              <a:t>σφυρών</a:t>
            </a:r>
          </a:p>
          <a:p>
            <a:r>
              <a:rPr lang="el-GR" dirty="0" smtClean="0"/>
              <a:t>Τα </a:t>
            </a:r>
            <a:r>
              <a:rPr lang="el-GR" dirty="0"/>
              <a:t>συμπτώματα  προκαλούμενα από </a:t>
            </a:r>
            <a:r>
              <a:rPr lang="el-GR" b="1" dirty="0"/>
              <a:t>συμφορητική ηπατομεγαλία</a:t>
            </a:r>
            <a:r>
              <a:rPr lang="el-GR" dirty="0"/>
              <a:t> όπως η ευαισθησία στο δεξιό υποχόνδριο και το αίσθημα πληρότητας στην κοιλία.</a:t>
            </a:r>
          </a:p>
          <a:p>
            <a:r>
              <a:rPr lang="el-GR" dirty="0" smtClean="0"/>
              <a:t>Συχνά </a:t>
            </a:r>
            <a:r>
              <a:rPr lang="el-GR" dirty="0"/>
              <a:t>αναφέρονται ναυτία και ανορεξία, λόγω οιδήματος </a:t>
            </a:r>
            <a:r>
              <a:rPr lang="el-GR" b="1" dirty="0"/>
              <a:t>του ήπατος και του γαστρεντερικού σωλήνα.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45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Συμπτώματα δεξιάς καρδιακής ανεπάρκειας </a:t>
            </a:r>
            <a:r>
              <a:rPr lang="el-GR" sz="3600" b="0" dirty="0" smtClean="0"/>
              <a:t>(2 </a:t>
            </a:r>
            <a:r>
              <a:rPr lang="el-GR" sz="3600" b="0" dirty="0"/>
              <a:t>από 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/>
              <a:t>Η διάταση των φλεβών του τραχήλου </a:t>
            </a:r>
            <a:r>
              <a:rPr lang="el-GR" dirty="0"/>
              <a:t>που οφείλεται στην αύξηση του όγκου του αίματος και της φλεβικής πίεσης.</a:t>
            </a:r>
          </a:p>
          <a:p>
            <a:r>
              <a:rPr lang="el-GR" b="1" dirty="0"/>
              <a:t>Η συλλογή υγρού στον πνεύμονα ( πλευριτική συλλογή ) και στην κοιλιά( </a:t>
            </a:r>
            <a:r>
              <a:rPr lang="el-GR" b="1" dirty="0" err="1"/>
              <a:t>ασκίτης</a:t>
            </a:r>
            <a:r>
              <a:rPr lang="el-GR" b="1" dirty="0"/>
              <a:t>).</a:t>
            </a:r>
          </a:p>
          <a:p>
            <a:r>
              <a:rPr lang="el-GR" dirty="0" err="1"/>
              <a:t>Ολιγουρία</a:t>
            </a:r>
            <a:r>
              <a:rPr lang="el-GR" dirty="0"/>
              <a:t>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074446"/>
            <a:ext cx="2376264" cy="3151544"/>
          </a:xfrm>
          <a:prstGeom prst="rect">
            <a:avLst/>
          </a:prstGeom>
        </p:spPr>
      </p:pic>
      <p:sp>
        <p:nvSpPr>
          <p:cNvPr id="6" name="Rectangle 10"/>
          <p:cNvSpPr/>
          <p:nvPr/>
        </p:nvSpPr>
        <p:spPr>
          <a:xfrm>
            <a:off x="3136307" y="6225747"/>
            <a:ext cx="3672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Heartfailure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by 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Magnus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Manske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available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under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616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Οιδήματα στην καρδιακή ανεπάρκεια</a:t>
            </a: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88840"/>
            <a:ext cx="2952328" cy="2899176"/>
          </a:xfr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  <p:sp>
        <p:nvSpPr>
          <p:cNvPr id="6" name="Rectangle 10"/>
          <p:cNvSpPr/>
          <p:nvPr/>
        </p:nvSpPr>
        <p:spPr>
          <a:xfrm>
            <a:off x="971600" y="5013176"/>
            <a:ext cx="2952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Combinpedal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by Jmh649 available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under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CC BY-SA 3.0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7" name="Picture 2" descr="C:\Users\Niki\Desktop\imag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1779060"/>
            <a:ext cx="2992455" cy="34649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799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Τελική Καρδιακή Ανεπάρκεια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Παρατηρείται στο 5% των ασθενών με συμπτωματική καρδιακή ανεπάρκεια.  Η εξάμηνη θνητότητα ανέρχεται σε 37% παρά τη θεραπευτική αγωγή με συνδυασμό </a:t>
            </a:r>
            <a:r>
              <a:rPr lang="el-GR" dirty="0" err="1"/>
              <a:t>διγοξίνης</a:t>
            </a:r>
            <a:r>
              <a:rPr lang="el-GR" dirty="0"/>
              <a:t>, διουρητικών και αναστολέων του </a:t>
            </a:r>
            <a:r>
              <a:rPr lang="el-GR" dirty="0" err="1"/>
              <a:t>μετατρεπτικού</a:t>
            </a:r>
            <a:r>
              <a:rPr lang="el-GR" dirty="0"/>
              <a:t> ενζύμου. </a:t>
            </a:r>
          </a:p>
          <a:p>
            <a:pPr marL="0" indent="0">
              <a:buNone/>
            </a:pPr>
            <a:r>
              <a:rPr lang="el-GR" b="1" dirty="0"/>
              <a:t>Η κύρια αιμοδυναμική διαταραχή στην τελική καρδιακή ανεπάρκεια είναι:</a:t>
            </a:r>
          </a:p>
          <a:p>
            <a:r>
              <a:rPr lang="el-GR" dirty="0"/>
              <a:t>Η</a:t>
            </a:r>
            <a:r>
              <a:rPr lang="el-GR" dirty="0" smtClean="0"/>
              <a:t> </a:t>
            </a:r>
            <a:r>
              <a:rPr lang="el-GR" dirty="0"/>
              <a:t>μεγάλη αύξηση της διαστολικής πίεσης στην αριστερή κοιλία (μέση πίεση ενσφήνωσης πνευμονικών τριχοειδών 30mmHg), η οποία προκαλεί λειτουργική ανεπάρκεια της μιτροειδούς βαλβίδας, πνευμονική υπέρταση, λειτουργική ανεπάρκεια της τριγλωχίνας και αύξηση της πίεσης στις ηπατικές και στις σπλαγχνικές φλέβες.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525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err="1"/>
              <a:t>Aντιμετώπιση</a:t>
            </a:r>
            <a:r>
              <a:rPr lang="el-GR" dirty="0"/>
              <a:t> της τελικής καρδιακής ανεπάρκειας: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80520"/>
          </a:xfrm>
        </p:spPr>
        <p:txBody>
          <a:bodyPr/>
          <a:lstStyle/>
          <a:p>
            <a:r>
              <a:rPr lang="el-GR" dirty="0"/>
              <a:t>Τοποθετείται καθετήρας </a:t>
            </a:r>
            <a:r>
              <a:rPr lang="el-GR" b="1" dirty="0" err="1">
                <a:solidFill>
                  <a:srgbClr val="820000"/>
                </a:solidFill>
              </a:rPr>
              <a:t>Swan</a:t>
            </a:r>
            <a:r>
              <a:rPr lang="el-GR" b="1" dirty="0">
                <a:solidFill>
                  <a:srgbClr val="820000"/>
                </a:solidFill>
              </a:rPr>
              <a:t>-</a:t>
            </a:r>
            <a:r>
              <a:rPr lang="el-GR" b="1" dirty="0" err="1">
                <a:solidFill>
                  <a:srgbClr val="820000"/>
                </a:solidFill>
              </a:rPr>
              <a:t>Ganz</a:t>
            </a:r>
            <a:r>
              <a:rPr lang="el-GR" dirty="0"/>
              <a:t> στην πνευμονική αρτηρία, με σκοπό τη μέτρηση της πίεσης ενσφήνωσης των πνευμονικών τριχοειδών, της καρδιακής παροχής και των περιφερικών αντιστάσεων.</a:t>
            </a:r>
          </a:p>
          <a:p>
            <a:r>
              <a:rPr lang="el-GR" dirty="0" err="1"/>
              <a:t>Xορηγούνται</a:t>
            </a:r>
            <a:r>
              <a:rPr lang="el-GR" dirty="0"/>
              <a:t> ενδοφλέβια  αγγειοδιασταλτικά (</a:t>
            </a:r>
            <a:r>
              <a:rPr lang="el-GR" dirty="0" err="1"/>
              <a:t>π.χ.νιτροπρωσσικό</a:t>
            </a:r>
            <a:r>
              <a:rPr lang="el-GR" dirty="0"/>
              <a:t> νάτριο) και διουρητικά. </a:t>
            </a:r>
          </a:p>
          <a:p>
            <a:r>
              <a:rPr lang="el-GR" dirty="0"/>
              <a:t>Εισαγωγή το 1970 από τους </a:t>
            </a:r>
            <a:r>
              <a:rPr lang="el-GR" dirty="0" err="1"/>
              <a:t>Swan</a:t>
            </a:r>
            <a:r>
              <a:rPr lang="el-GR" dirty="0"/>
              <a:t>, </a:t>
            </a:r>
            <a:r>
              <a:rPr lang="el-GR" dirty="0" err="1"/>
              <a:t>Ganz</a:t>
            </a:r>
            <a:r>
              <a:rPr lang="el-GR" dirty="0"/>
              <a:t> και συνεργάτες για την αιμοδυναμική εκτίμηση ασθενών με οξύ έμφραγμα του μυοκαρδίου.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8568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Καθετήρας </a:t>
            </a:r>
            <a:r>
              <a:rPr lang="en-US" dirty="0"/>
              <a:t>Swan-</a:t>
            </a:r>
            <a:r>
              <a:rPr lang="en-US" dirty="0" err="1"/>
              <a:t>Ganz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4618856" cy="5040560"/>
          </a:xfrm>
        </p:spPr>
        <p:txBody>
          <a:bodyPr/>
          <a:lstStyle/>
          <a:p>
            <a:r>
              <a:rPr lang="el-GR" dirty="0"/>
              <a:t>Ο κλασικός PAC έχει διάμετρο 7.0, 7.5 ή 8.0 </a:t>
            </a:r>
            <a:r>
              <a:rPr lang="el-GR" dirty="0" err="1"/>
              <a:t>French</a:t>
            </a:r>
            <a:r>
              <a:rPr lang="el-GR" dirty="0"/>
              <a:t>, 4 αυλούς, μήκος 110 cm και χωρίζεται σε διαστήματα των 10 </a:t>
            </a:r>
            <a:r>
              <a:rPr lang="el-GR" dirty="0" err="1"/>
              <a:t>cm</a:t>
            </a:r>
            <a:r>
              <a:rPr lang="el-GR" dirty="0"/>
              <a:t>.</a:t>
            </a:r>
          </a:p>
          <a:p>
            <a:r>
              <a:rPr lang="el-GR" dirty="0"/>
              <a:t>Πίεση Δεξιάς Κοιλίας (RVP)</a:t>
            </a:r>
            <a:br>
              <a:rPr lang="el-GR" dirty="0"/>
            </a:br>
            <a:r>
              <a:rPr lang="el-GR" dirty="0"/>
              <a:t>Καταγράφεται μόνο κατά την εισαγωγή</a:t>
            </a:r>
            <a:br>
              <a:rPr lang="el-GR" dirty="0"/>
            </a:br>
            <a:r>
              <a:rPr lang="el-GR" dirty="0"/>
              <a:t>Συστολική RVP = 15-25 mm </a:t>
            </a:r>
            <a:r>
              <a:rPr lang="el-GR" dirty="0" err="1"/>
              <a:t>Hg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Διαστολική RVΡ = 0-8 mm </a:t>
            </a:r>
            <a:r>
              <a:rPr lang="el-GR" dirty="0" err="1"/>
              <a:t>Hg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052736"/>
            <a:ext cx="3737216" cy="4320480"/>
          </a:xfrm>
          <a:prstGeom prst="rect">
            <a:avLst/>
          </a:prstGeom>
        </p:spPr>
      </p:pic>
      <p:sp>
        <p:nvSpPr>
          <p:cNvPr id="6" name="Rectangle 10"/>
          <p:cNvSpPr/>
          <p:nvPr/>
        </p:nvSpPr>
        <p:spPr>
          <a:xfrm>
            <a:off x="5356888" y="5396765"/>
            <a:ext cx="3312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Pulmonary artery catheter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english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by 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Tariq Abdulla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available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under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CC BY-SA 3.0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8235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Πρόγνωση Καρδιακής Ανεπάρκειας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Η πρόγνωση της συστολικής καρδιακής ανεπάρκειας, παρά την αναμφισβήτητη πρόοδο που έχει σημειωθεί τα τελευταία χρόνια, εξακολουθεί να είναι </a:t>
            </a:r>
            <a:r>
              <a:rPr lang="el-GR" b="1" dirty="0"/>
              <a:t>δυσμενής</a:t>
            </a:r>
            <a:r>
              <a:rPr lang="el-GR" dirty="0"/>
              <a:t> με ετήσια θνητότητα κυμαινόμενη μεταξύ 15% και 20%.  Όσο μεγαλύτερο είναι το  στάδιο τόσο δυσμενέστερη είναι η πρόγνωση του ασθενούς. </a:t>
            </a:r>
          </a:p>
          <a:p>
            <a:pPr lvl="0"/>
            <a:r>
              <a:rPr lang="el-GR" dirty="0"/>
              <a:t>ΝΥΗΑ Ι-ΙΙ: 2-5% θνητότητα ανά έτος.</a:t>
            </a:r>
          </a:p>
          <a:p>
            <a:pPr lvl="0"/>
            <a:r>
              <a:rPr lang="el-GR" dirty="0"/>
              <a:t>ΝΥΗΑ ΙΙ-ΙΙΙ: 5-10% θνητότητα ανά έτος.</a:t>
            </a:r>
          </a:p>
          <a:p>
            <a:pPr lvl="0"/>
            <a:r>
              <a:rPr lang="el-GR" dirty="0" smtClean="0"/>
              <a:t>ΝΥΗΑ </a:t>
            </a:r>
            <a:r>
              <a:rPr lang="el-GR" dirty="0"/>
              <a:t>ΙΙΙ-ΙV: 15-20% θνητότητα ανά έτος.</a:t>
            </a:r>
          </a:p>
          <a:p>
            <a:pPr lvl="0"/>
            <a:r>
              <a:rPr lang="el-GR" dirty="0"/>
              <a:t>ΝΥΗΑ IV: 25-50% θνητότητα ανά έτος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955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Νοσηλευτικές διαγνώσεις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0851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l-GR" dirty="0"/>
              <a:t>Μειωμένη καρδιακή </a:t>
            </a:r>
            <a:r>
              <a:rPr lang="el-GR" dirty="0" smtClean="0"/>
              <a:t>παροχή,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Περίσσεια του όγκου </a:t>
            </a:r>
            <a:r>
              <a:rPr lang="el-GR" dirty="0" smtClean="0"/>
              <a:t>υγρών,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Δυσανεξία </a:t>
            </a:r>
            <a:r>
              <a:rPr lang="el-GR" dirty="0" smtClean="0"/>
              <a:t>δραστηριότητας,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Έλλειμμα γνώσεων – Δίαιτα χαμηλής περιεκτικότητας σε </a:t>
            </a:r>
            <a:r>
              <a:rPr lang="el-GR" dirty="0" smtClean="0"/>
              <a:t>Νάτριο,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 err="1"/>
              <a:t>Κατ΄οίκον</a:t>
            </a:r>
            <a:r>
              <a:rPr lang="el-GR" dirty="0"/>
              <a:t> </a:t>
            </a:r>
            <a:r>
              <a:rPr lang="el-GR" dirty="0" smtClean="0"/>
              <a:t>φροντίδα.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9300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Ορισμός καρδιακής ανεπάρκειας (ΚΑ)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880320"/>
          </a:xfrm>
        </p:spPr>
        <p:txBody>
          <a:bodyPr/>
          <a:lstStyle/>
          <a:p>
            <a:r>
              <a:rPr lang="el-GR" dirty="0"/>
              <a:t>ΚΑ είναι </a:t>
            </a:r>
            <a:r>
              <a:rPr lang="el-GR" b="1" dirty="0">
                <a:solidFill>
                  <a:srgbClr val="820000"/>
                </a:solidFill>
              </a:rPr>
              <a:t>η αδυναμία</a:t>
            </a:r>
            <a:r>
              <a:rPr lang="el-GR" dirty="0"/>
              <a:t> της καρδιάς να αντλήσει αρκετή ποσότητα αίματος, ώστε να ανταποκριθεί στις ανάγκες του οργανισμού. Αποτελεί την κατάληξη πολλών καταστάσεων.</a:t>
            </a:r>
          </a:p>
          <a:p>
            <a:r>
              <a:rPr lang="el-GR" dirty="0"/>
              <a:t>ΚΑ είναι ένα “Πολύπλοκο κλινικό σύνδρομο το οποίο μπορεί να προκληθεί από οποιαδήποτε δομική ή λειτουργική καρδιακή διαταραχή που </a:t>
            </a:r>
            <a:r>
              <a:rPr lang="el-GR" b="1" dirty="0">
                <a:solidFill>
                  <a:srgbClr val="820000"/>
                </a:solidFill>
              </a:rPr>
              <a:t>ελαττώνει την ικανότητα </a:t>
            </a:r>
            <a:r>
              <a:rPr lang="el-GR" dirty="0"/>
              <a:t>της κοιλίας να πληρώνεται με αίμα ή να εξωθεί αίμα.”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165200"/>
            <a:ext cx="3168352" cy="2324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239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Νοσηλευτικοί </a:t>
            </a:r>
            <a:r>
              <a:rPr lang="el-GR" dirty="0" smtClean="0"/>
              <a:t>σκοποί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80520"/>
          </a:xfrm>
        </p:spPr>
        <p:txBody>
          <a:bodyPr/>
          <a:lstStyle/>
          <a:p>
            <a:pPr marL="0" indent="0">
              <a:buNone/>
            </a:pPr>
            <a:r>
              <a:rPr lang="el-GR" b="1" dirty="0"/>
              <a:t>Νοσηλευτικοί </a:t>
            </a:r>
            <a:r>
              <a:rPr lang="el-GR" b="1" dirty="0" smtClean="0"/>
              <a:t>σκοποί </a:t>
            </a:r>
            <a:r>
              <a:rPr lang="el-GR" b="1" dirty="0"/>
              <a:t>που επιδιώκονται κατά τη φροντίδα του αρρώστου που πάσχει από καρδιακή ανεπάρκεια </a:t>
            </a:r>
            <a:r>
              <a:rPr lang="el-GR" b="1" dirty="0" smtClean="0"/>
              <a:t>είναι:</a:t>
            </a:r>
          </a:p>
          <a:p>
            <a:r>
              <a:rPr lang="el-GR" dirty="0" smtClean="0"/>
              <a:t>Μείωση </a:t>
            </a:r>
            <a:r>
              <a:rPr lang="el-GR" dirty="0"/>
              <a:t>του φόρτου της κυκλοφορίας του αίματος.</a:t>
            </a:r>
          </a:p>
          <a:p>
            <a:r>
              <a:rPr lang="el-GR" dirty="0"/>
              <a:t>Ενίσχυση της κοιλιακής συστολής.</a:t>
            </a:r>
          </a:p>
          <a:p>
            <a:r>
              <a:rPr lang="el-GR" dirty="0"/>
              <a:t> Αντιμετώπιση ή πρόληψη επιπλοκών και</a:t>
            </a:r>
          </a:p>
          <a:p>
            <a:r>
              <a:rPr lang="el-GR" dirty="0"/>
              <a:t>Περιορισμός μεγάλης συσσωρεύσεως υγρών του σώματος.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1107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1.Μειωμένη καρδιακή παροχή-Νοσηλευτική φροντίδα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Λήψη ζωτικών σημείων-κορεσμός </a:t>
            </a:r>
            <a:r>
              <a:rPr lang="el-GR" dirty="0" smtClean="0"/>
              <a:t>οξυγόνου,</a:t>
            </a:r>
            <a:endParaRPr lang="el-GR" dirty="0"/>
          </a:p>
          <a:p>
            <a:r>
              <a:rPr lang="el-GR" dirty="0"/>
              <a:t>Ακρόαση καρδιάς πνευμόνων (Μειωμένη ένταση S1 S2,τρίζοντες στις πνευμονικές βάσεις</a:t>
            </a:r>
            <a:r>
              <a:rPr lang="el-GR" dirty="0" smtClean="0"/>
              <a:t>),</a:t>
            </a:r>
            <a:endParaRPr lang="el-GR" dirty="0"/>
          </a:p>
          <a:p>
            <a:r>
              <a:rPr lang="el-GR" dirty="0"/>
              <a:t>Αξιολόγηση επιπέδου συνείδησης, δέρματος, αποβολή ούρων, </a:t>
            </a:r>
            <a:r>
              <a:rPr lang="el-GR" dirty="0" smtClean="0"/>
              <a:t>κοπράνων,</a:t>
            </a:r>
            <a:endParaRPr lang="el-GR" dirty="0"/>
          </a:p>
          <a:p>
            <a:r>
              <a:rPr lang="el-GR" dirty="0"/>
              <a:t>Χορήγηση </a:t>
            </a:r>
            <a:r>
              <a:rPr lang="el-GR" dirty="0" smtClean="0"/>
              <a:t>οξυγόνου,</a:t>
            </a:r>
            <a:endParaRPr lang="el-GR" dirty="0"/>
          </a:p>
          <a:p>
            <a:r>
              <a:rPr lang="el-GR" dirty="0"/>
              <a:t>Χορήγηση </a:t>
            </a:r>
            <a:r>
              <a:rPr lang="el-GR" dirty="0" smtClean="0"/>
              <a:t>φαρμάκων,</a:t>
            </a:r>
            <a:endParaRPr lang="el-GR" dirty="0"/>
          </a:p>
          <a:p>
            <a:r>
              <a:rPr lang="el-GR" dirty="0"/>
              <a:t>Ανάπαυση </a:t>
            </a:r>
            <a:r>
              <a:rPr lang="el-GR" dirty="0" smtClean="0"/>
              <a:t>ασθενούς.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124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Νοσηλευτική φροντίδα -Ανάπαυση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36504"/>
          </a:xfrm>
        </p:spPr>
        <p:txBody>
          <a:bodyPr/>
          <a:lstStyle/>
          <a:p>
            <a:pPr lvl="0"/>
            <a:r>
              <a:rPr lang="el-GR" dirty="0"/>
              <a:t>Βασικό είναι ο άρρωστος να βρίσκεται σε φυσική και συναισθηματική ανάπαυση.</a:t>
            </a:r>
          </a:p>
          <a:p>
            <a:pPr lvl="0"/>
            <a:r>
              <a:rPr lang="el-GR" dirty="0"/>
              <a:t>Η ανάπαυση μειώνει τις απαιτήσεις των ιστών σε οξυγόνο.</a:t>
            </a:r>
          </a:p>
          <a:p>
            <a:pPr lvl="0"/>
            <a:r>
              <a:rPr lang="el-GR" dirty="0"/>
              <a:t>Η </a:t>
            </a:r>
            <a:r>
              <a:rPr lang="el-GR" b="1" dirty="0" err="1"/>
              <a:t>ημικαστική</a:t>
            </a:r>
            <a:r>
              <a:rPr lang="el-GR" b="1" dirty="0"/>
              <a:t> θέση </a:t>
            </a:r>
            <a:r>
              <a:rPr lang="el-GR" dirty="0"/>
              <a:t>θεωρείται αναπαυτική. Στη θέση αυτή η επιστροφή φλεβικού αίματος στην καρδιά και τους πνεύμονες μειώνεται, η πνευμονική συμφόρηση ανακουφίζεται και μειώνεται η πίεση που ασκεί στο ήπαρ στο διάφραγμα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127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Νοσηλευτική φροντίδα - Διούρηση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80520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Για να εκτιμηθεί η ευνοϊκή επίδραση των διουρητικών , επιβάλλεται:</a:t>
            </a:r>
          </a:p>
          <a:p>
            <a:r>
              <a:rPr lang="el-GR" dirty="0"/>
              <a:t>Η μέτρηση και καταγραφή του βάρους του αρρώστου κάθε μέρα την ίδια ώρα.</a:t>
            </a:r>
          </a:p>
          <a:p>
            <a:r>
              <a:rPr lang="el-GR" dirty="0"/>
              <a:t>Η ακριβής μέτρηση των υγρών που παίρνονται και αποβάλλονται</a:t>
            </a:r>
          </a:p>
          <a:p>
            <a:r>
              <a:rPr lang="el-GR" dirty="0"/>
              <a:t> Η μέτρηση ηλεκτρολυτών αίματος.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701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Νοσηλευτική φροντίδα </a:t>
            </a:r>
            <a:r>
              <a:rPr lang="el-GR" dirty="0" smtClean="0"/>
              <a:t>– Κένωση </a:t>
            </a:r>
            <a:r>
              <a:rPr lang="el-GR" dirty="0"/>
              <a:t>εντέρου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80520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Το έντερο πρέπει να κενώνεται κανονικά για τους εξής λόγους:</a:t>
            </a:r>
          </a:p>
          <a:p>
            <a:r>
              <a:rPr lang="el-GR" dirty="0"/>
              <a:t> Η παρουσία των κοπράνων στις εντερικές έλικες αυξάνει το περιεχόμενο της κοιλίας. Αυτό συμβάλλει στην πίεση του διαφράγματος και της καρδιάς .</a:t>
            </a:r>
          </a:p>
          <a:p>
            <a:r>
              <a:rPr lang="el-GR" dirty="0"/>
              <a:t>Η αποβολή συγκεντρωμένων κοπράνων από το έντερο χρειάζεται σημαντική μυϊκή δύναμη, που είναι επικίνδυνη για τον άρρωστο.</a:t>
            </a:r>
          </a:p>
          <a:p>
            <a:r>
              <a:rPr lang="el-GR" dirty="0"/>
              <a:t>Στην κένωση του εντέρου βοηθάει η λήψη τροφών πλούσιων σε κυτταρίνη, κατάλληλες ασκήσεις και υπακτικά φάρμακα.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03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Φάρμακα στην καρδιακή ανεπάρκεια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544616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Διουρητικά,</a:t>
            </a:r>
            <a:endParaRPr lang="el-GR" dirty="0"/>
          </a:p>
          <a:p>
            <a:r>
              <a:rPr lang="el-GR" dirty="0"/>
              <a:t>Αναστολείς του </a:t>
            </a:r>
            <a:r>
              <a:rPr lang="el-GR" dirty="0" err="1"/>
              <a:t>μετατρεπτικού</a:t>
            </a:r>
            <a:r>
              <a:rPr lang="el-GR" dirty="0"/>
              <a:t> ενζύμου της </a:t>
            </a:r>
            <a:r>
              <a:rPr lang="el-GR" dirty="0" err="1" smtClean="0"/>
              <a:t>αγγειοτενσίνης</a:t>
            </a:r>
            <a:r>
              <a:rPr lang="el-GR" dirty="0" smtClean="0"/>
              <a:t>, </a:t>
            </a:r>
            <a:endParaRPr lang="el-GR" dirty="0"/>
          </a:p>
          <a:p>
            <a:r>
              <a:rPr lang="el-GR" dirty="0" smtClean="0"/>
              <a:t>Δακτυλίτιδα,</a:t>
            </a:r>
            <a:endParaRPr lang="el-GR" dirty="0"/>
          </a:p>
          <a:p>
            <a:r>
              <a:rPr lang="el-GR" dirty="0"/>
              <a:t>Β- </a:t>
            </a:r>
            <a:r>
              <a:rPr lang="el-GR" dirty="0" smtClean="0"/>
              <a:t>αναστολείς,</a:t>
            </a:r>
            <a:endParaRPr lang="el-GR" dirty="0"/>
          </a:p>
          <a:p>
            <a:r>
              <a:rPr lang="el-GR" dirty="0"/>
              <a:t>Άλλα φάρμακα  (</a:t>
            </a:r>
            <a:r>
              <a:rPr lang="el-GR" dirty="0" err="1"/>
              <a:t>Αντιαρρυθμικά</a:t>
            </a:r>
            <a:r>
              <a:rPr lang="el-GR" dirty="0"/>
              <a:t>, νιτρώδη</a:t>
            </a:r>
            <a:r>
              <a:rPr lang="el-GR" dirty="0" smtClean="0"/>
              <a:t>), </a:t>
            </a:r>
            <a:endParaRPr lang="el-GR" dirty="0"/>
          </a:p>
          <a:p>
            <a:r>
              <a:rPr lang="el-GR" dirty="0"/>
              <a:t>Δακτυλίτιδα (</a:t>
            </a:r>
            <a:r>
              <a:rPr lang="el-GR" dirty="0" err="1"/>
              <a:t>Digoxin</a:t>
            </a:r>
            <a:r>
              <a:rPr lang="el-GR" dirty="0" smtClean="0"/>
              <a:t>), </a:t>
            </a:r>
            <a:endParaRPr lang="el-GR" dirty="0"/>
          </a:p>
          <a:p>
            <a:r>
              <a:rPr lang="el-GR" dirty="0"/>
              <a:t>Ενισχύει τη συστολή της καρδιάς και προκαλεί </a:t>
            </a:r>
            <a:r>
              <a:rPr lang="el-GR" dirty="0" smtClean="0"/>
              <a:t>βραδυκαρδία,</a:t>
            </a:r>
            <a:endParaRPr lang="el-GR" dirty="0"/>
          </a:p>
          <a:p>
            <a:r>
              <a:rPr lang="el-GR" dirty="0"/>
              <a:t>Όταν ο άρρωστος παίρνει </a:t>
            </a:r>
            <a:r>
              <a:rPr lang="el-GR" dirty="0" err="1"/>
              <a:t>δακτυλίτιδαQ</a:t>
            </a:r>
            <a:r>
              <a:rPr lang="el-GR" dirty="0"/>
              <a:t> παρακολουθείται για συμπτώματα συγκεντρώσεως του φαρμάκου στον οργανισμό (τοξικός </a:t>
            </a:r>
            <a:r>
              <a:rPr lang="el-GR" dirty="0" err="1"/>
              <a:t>δακτυλιδισμός</a:t>
            </a:r>
            <a:r>
              <a:rPr lang="el-GR" dirty="0"/>
              <a:t>) δηλαδή ναυτία, εμέτους, βραδυσφυγμία, </a:t>
            </a:r>
            <a:r>
              <a:rPr lang="el-GR" dirty="0" smtClean="0"/>
              <a:t>αρρυθμία,</a:t>
            </a:r>
            <a:endParaRPr lang="el-GR" dirty="0"/>
          </a:p>
          <a:p>
            <a:r>
              <a:rPr lang="el-GR" dirty="0"/>
              <a:t>Μετράμε τους σφυγμούς προτού δώσουμε  το </a:t>
            </a:r>
            <a:r>
              <a:rPr lang="el-GR" dirty="0" smtClean="0"/>
              <a:t>φάρμακο. 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691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2. </a:t>
            </a:r>
            <a:r>
              <a:rPr lang="el-GR" dirty="0" err="1"/>
              <a:t>Περίσεια</a:t>
            </a:r>
            <a:r>
              <a:rPr lang="el-GR" dirty="0"/>
              <a:t> όγκου υγρών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Ακρόαση καρδιάς, πνευμόνων. Η επιδείνωση της αναπνευστικής λειτουργίας υποδηλώνει επιδείνωση της ανεπάρκειας των αριστερών καρδιακών κοιλοτήτων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Παρακολούθηση </a:t>
            </a:r>
            <a:r>
              <a:rPr lang="el-GR" dirty="0" err="1"/>
              <a:t>αιμοδυναμικών</a:t>
            </a:r>
            <a:r>
              <a:rPr lang="el-GR" dirty="0"/>
              <a:t> παραμέτρων</a:t>
            </a:r>
          </a:p>
          <a:p>
            <a:r>
              <a:rPr lang="el-GR" dirty="0"/>
              <a:t>Περιορισμός υγρών σύμφωνα με τις οδηγίες (φροντίδα στοματικής κοιλότητας, καραμέλες, παγάκια για ανακούφιση από το στεγνό στόμα)</a:t>
            </a:r>
          </a:p>
          <a:p>
            <a:r>
              <a:rPr lang="el-GR" dirty="0"/>
              <a:t>Μέτρηση προσλαμβανομένων και </a:t>
            </a:r>
          </a:p>
          <a:p>
            <a:r>
              <a:rPr lang="el-GR" dirty="0" smtClean="0"/>
              <a:t>αποβαλλομένων </a:t>
            </a:r>
            <a:r>
              <a:rPr lang="el-GR" dirty="0"/>
              <a:t>υγρών </a:t>
            </a:r>
          </a:p>
          <a:p>
            <a:r>
              <a:rPr lang="el-GR" dirty="0"/>
              <a:t>Καταγραφή περιφέρειας μέσης</a:t>
            </a:r>
          </a:p>
          <a:p>
            <a:r>
              <a:rPr lang="el-GR" dirty="0"/>
              <a:t>Καθημερινό ζύγισμα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987" y="3933056"/>
            <a:ext cx="2976736" cy="2313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327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3. Δυσανεξία δραστηριότητας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80520"/>
          </a:xfrm>
        </p:spPr>
        <p:txBody>
          <a:bodyPr/>
          <a:lstStyle/>
          <a:p>
            <a:r>
              <a:rPr lang="el-GR" dirty="0"/>
              <a:t>Οργανώστε τη νοσηλευτική φροντίδα έτσι ώστε να περιλαμβάνει περιόδους ανάπαυσης.</a:t>
            </a:r>
          </a:p>
          <a:p>
            <a:r>
              <a:rPr lang="el-GR" dirty="0"/>
              <a:t>Βοήθεια στον ασθενή κατά την εκτέλεση δραστηριοτήτων καθημερινής ζωής</a:t>
            </a:r>
          </a:p>
          <a:p>
            <a:r>
              <a:rPr lang="el-GR" dirty="0"/>
              <a:t>Σχεδιάστε και υλοποιείστε προοδευτικά εντονότερες δραστηριότητες. Παθητικές – ενεργητικές ασκήσεις</a:t>
            </a:r>
          </a:p>
          <a:p>
            <a:r>
              <a:rPr lang="el-GR" dirty="0"/>
              <a:t>Γραπτές και προφορικές οδηγίες σχετικά με την έξοδο από το νοσοκομείο.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370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4. Έλλειμμα γνώσεων δίαιτα χαμηλή σε νάτριο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Συζήτηση με τον ασθενή για το λόγο περιορισμού του νατρίου.</a:t>
            </a:r>
          </a:p>
          <a:p>
            <a:r>
              <a:rPr lang="el-GR" dirty="0"/>
              <a:t>Συνεργασία με διαιτολόγο.</a:t>
            </a:r>
          </a:p>
          <a:p>
            <a:r>
              <a:rPr lang="el-GR" dirty="0"/>
              <a:t>Βοήθεια στο σχεδιασμό προγράμματος δίαιτας επιλέγοντας τροφές με χαμηλή περιεκτικότητα σε νάτριο.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  <p:sp>
        <p:nvSpPr>
          <p:cNvPr id="6" name="Rectangle 10"/>
          <p:cNvSpPr/>
          <p:nvPr/>
        </p:nvSpPr>
        <p:spPr>
          <a:xfrm>
            <a:off x="2915816" y="6060142"/>
            <a:ext cx="3485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2"/>
              </a:rPr>
              <a:t>Salt shaker on white background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by 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Cloveapple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available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under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CC BY 2.0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grpSp>
        <p:nvGrpSpPr>
          <p:cNvPr id="9" name="Ομάδα 8"/>
          <p:cNvGrpSpPr/>
          <p:nvPr/>
        </p:nvGrpSpPr>
        <p:grpSpPr>
          <a:xfrm>
            <a:off x="2375971" y="3664208"/>
            <a:ext cx="4464496" cy="2429926"/>
            <a:chOff x="2375971" y="3664208"/>
            <a:chExt cx="4464496" cy="2429926"/>
          </a:xfrm>
        </p:grpSpPr>
        <p:pic>
          <p:nvPicPr>
            <p:cNvPr id="5" name="Εικόνα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9086" y="3717032"/>
              <a:ext cx="2889515" cy="2167136"/>
            </a:xfrm>
            <a:prstGeom prst="rect">
              <a:avLst/>
            </a:prstGeom>
          </p:spPr>
        </p:pic>
        <p:sp>
          <p:nvSpPr>
            <p:cNvPr id="8" name="Πολλαπλασιασμός 7"/>
            <p:cNvSpPr/>
            <p:nvPr/>
          </p:nvSpPr>
          <p:spPr>
            <a:xfrm>
              <a:off x="2375971" y="3664208"/>
              <a:ext cx="4464496" cy="2429926"/>
            </a:xfrm>
            <a:prstGeom prst="mathMultiply">
              <a:avLst>
                <a:gd name="adj1" fmla="val 2770"/>
              </a:avLst>
            </a:prstGeom>
            <a:solidFill>
              <a:srgbClr val="820000"/>
            </a:solidFill>
            <a:ln>
              <a:solidFill>
                <a:srgbClr val="8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295324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Νοσηλευτική φροντίδα -Διατροφή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b="1" dirty="0"/>
              <a:t>Δίαιτα </a:t>
            </a:r>
          </a:p>
          <a:p>
            <a:pPr marL="0" indent="0">
              <a:buNone/>
            </a:pPr>
            <a:r>
              <a:rPr lang="el-GR" dirty="0"/>
              <a:t>Τα χαρακτηριστικά της δίαιτας του αρρώστου με καρδιακή ανεπάρκεια είναι:</a:t>
            </a:r>
          </a:p>
          <a:p>
            <a:r>
              <a:rPr lang="el-GR" dirty="0"/>
              <a:t>Μικρά και συχνά γεύματα ( γαστρικός φόρτος επιβαρύνει την κυκλοφορία).</a:t>
            </a:r>
          </a:p>
          <a:p>
            <a:r>
              <a:rPr lang="el-GR" dirty="0"/>
              <a:t>Περιορισμός των θερμίδων.</a:t>
            </a:r>
          </a:p>
          <a:p>
            <a:r>
              <a:rPr lang="el-GR" dirty="0"/>
              <a:t>Περιορισμός του λίπους .</a:t>
            </a:r>
          </a:p>
          <a:p>
            <a:r>
              <a:rPr lang="el-GR" dirty="0"/>
              <a:t>Περιορισμός του νατρίου.</a:t>
            </a:r>
          </a:p>
          <a:p>
            <a:r>
              <a:rPr lang="el-GR" dirty="0"/>
              <a:t> Αποφυγή τροφών που να σχηματίζουν αέρια( δύσπνοια από την πίεση του διαφράγματος).</a:t>
            </a:r>
          </a:p>
          <a:p>
            <a:r>
              <a:rPr lang="el-GR" dirty="0"/>
              <a:t> Αποφυγή δύσπεπτων τροφών.</a:t>
            </a:r>
          </a:p>
          <a:p>
            <a:r>
              <a:rPr lang="el-GR" dirty="0"/>
              <a:t>Περιορισμός των υγρών.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437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Μηχανισµοί Καρδιακής </a:t>
            </a:r>
            <a:r>
              <a:rPr lang="el-GR" sz="4400" dirty="0" smtClean="0"/>
              <a:t>Ανεπάρκειας</a:t>
            </a:r>
            <a:br>
              <a:rPr lang="el-GR" sz="4400" dirty="0" smtClean="0"/>
            </a:br>
            <a:r>
              <a:rPr lang="el-GR" sz="3600" b="0" dirty="0" smtClean="0"/>
              <a:t>(1 από 2) 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>
                <a:solidFill>
                  <a:srgbClr val="820000"/>
                </a:solidFill>
              </a:rPr>
              <a:t>Φόρτιση πίεσης. </a:t>
            </a:r>
            <a:r>
              <a:rPr lang="el-GR" dirty="0"/>
              <a:t>Είναι </a:t>
            </a:r>
            <a:r>
              <a:rPr lang="el-GR" dirty="0" err="1"/>
              <a:t>αποτέλεσµα</a:t>
            </a:r>
            <a:r>
              <a:rPr lang="el-GR" dirty="0"/>
              <a:t> </a:t>
            </a:r>
            <a:r>
              <a:rPr lang="el-GR" dirty="0" err="1"/>
              <a:t>αυξηµένης</a:t>
            </a:r>
            <a:r>
              <a:rPr lang="el-GR" dirty="0"/>
              <a:t> αντίστασης στην εξώθηση του </a:t>
            </a:r>
            <a:r>
              <a:rPr lang="el-GR" dirty="0" err="1"/>
              <a:t>αίµατος</a:t>
            </a:r>
            <a:r>
              <a:rPr lang="el-GR" dirty="0"/>
              <a:t> από τις κοιλίες προς τις µ</a:t>
            </a:r>
            <a:r>
              <a:rPr lang="el-GR" dirty="0" err="1"/>
              <a:t>εγάλες</a:t>
            </a:r>
            <a:r>
              <a:rPr lang="el-GR" dirty="0"/>
              <a:t> αρτηρίες και συνήθως οφείλεται σε αρτηριακή υπέρταση,  στένωση της αορτικής βαλβίδας,  </a:t>
            </a:r>
            <a:r>
              <a:rPr lang="el-GR" dirty="0" err="1"/>
              <a:t>πνευµονική</a:t>
            </a:r>
            <a:r>
              <a:rPr lang="el-GR" dirty="0"/>
              <a:t> υπέρταση ή στένωση της </a:t>
            </a:r>
            <a:r>
              <a:rPr lang="el-GR" dirty="0" err="1"/>
              <a:t>πνευµονικής</a:t>
            </a:r>
            <a:r>
              <a:rPr lang="el-GR" dirty="0"/>
              <a:t> βαλβίδας.</a:t>
            </a:r>
          </a:p>
          <a:p>
            <a:r>
              <a:rPr lang="el-GR" b="1" dirty="0">
                <a:solidFill>
                  <a:srgbClr val="820000"/>
                </a:solidFill>
              </a:rPr>
              <a:t>Φόρτιση όγκου.  </a:t>
            </a:r>
            <a:r>
              <a:rPr lang="el-GR" dirty="0"/>
              <a:t>Χαρακτηρίζεται από την είσοδο αυξημένης ποσότητας </a:t>
            </a:r>
            <a:r>
              <a:rPr lang="el-GR" dirty="0" err="1"/>
              <a:t>αίµατος</a:t>
            </a:r>
            <a:r>
              <a:rPr lang="el-GR" dirty="0"/>
              <a:t> στην πάσχουσα κοιλία κατά τη διάρκεια της διαστολής και παρατηρείται σε ανεπάρκεια των κολποκοιλιακών (μιτροειδής ή τριγλώχινα)  ή των µ</a:t>
            </a:r>
            <a:r>
              <a:rPr lang="el-GR" dirty="0" err="1"/>
              <a:t>ηνοειδών</a:t>
            </a:r>
            <a:r>
              <a:rPr lang="el-GR" dirty="0"/>
              <a:t> (αορτική ή </a:t>
            </a:r>
            <a:r>
              <a:rPr lang="el-GR" dirty="0" err="1"/>
              <a:t>πνευµονική</a:t>
            </a:r>
            <a:r>
              <a:rPr lang="el-GR" dirty="0"/>
              <a:t>)  βαλβίδων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102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Κατ΄οικον φροντίδα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80520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Οι τομείς διδασκαλίας περιλαμβάνουν τα εξής:</a:t>
            </a:r>
          </a:p>
          <a:p>
            <a:r>
              <a:rPr lang="el-GR" dirty="0" smtClean="0"/>
              <a:t>Διαιτολόγιο</a:t>
            </a:r>
            <a:r>
              <a:rPr lang="en-US" dirty="0" smtClean="0"/>
              <a:t>,</a:t>
            </a:r>
            <a:r>
              <a:rPr lang="el-GR" dirty="0" smtClean="0"/>
              <a:t> </a:t>
            </a:r>
            <a:endParaRPr lang="el-GR" dirty="0"/>
          </a:p>
          <a:p>
            <a:r>
              <a:rPr lang="el-GR" dirty="0" smtClean="0"/>
              <a:t>Ανάπαυση-δραστηριότητες</a:t>
            </a:r>
            <a:r>
              <a:rPr lang="en-US" dirty="0" smtClean="0"/>
              <a:t>,</a:t>
            </a:r>
            <a:endParaRPr lang="el-GR" dirty="0"/>
          </a:p>
          <a:p>
            <a:r>
              <a:rPr lang="el-GR" dirty="0"/>
              <a:t>Βάρος </a:t>
            </a:r>
            <a:r>
              <a:rPr lang="el-GR" dirty="0" smtClean="0"/>
              <a:t>σώματος</a:t>
            </a:r>
            <a:r>
              <a:rPr lang="en-US" dirty="0" smtClean="0"/>
              <a:t>,</a:t>
            </a:r>
            <a:r>
              <a:rPr lang="el-GR" dirty="0" smtClean="0"/>
              <a:t> </a:t>
            </a:r>
            <a:endParaRPr lang="el-GR" dirty="0"/>
          </a:p>
          <a:p>
            <a:r>
              <a:rPr lang="el-GR" dirty="0" smtClean="0"/>
              <a:t>Φάρμακα</a:t>
            </a:r>
            <a:r>
              <a:rPr lang="en-US" dirty="0" smtClean="0"/>
              <a:t>,</a:t>
            </a:r>
            <a:r>
              <a:rPr lang="el-GR" dirty="0" smtClean="0"/>
              <a:t> </a:t>
            </a:r>
            <a:endParaRPr lang="el-GR" dirty="0"/>
          </a:p>
          <a:p>
            <a:r>
              <a:rPr lang="el-GR" dirty="0"/>
              <a:t>Περιοδική </a:t>
            </a:r>
            <a:r>
              <a:rPr lang="el-GR" dirty="0" smtClean="0"/>
              <a:t>εξέταση</a:t>
            </a:r>
            <a:r>
              <a:rPr lang="en-US" dirty="0" smtClean="0"/>
              <a:t>,</a:t>
            </a:r>
            <a:r>
              <a:rPr lang="el-GR" dirty="0" smtClean="0"/>
              <a:t> </a:t>
            </a:r>
            <a:endParaRPr lang="el-GR" dirty="0"/>
          </a:p>
          <a:p>
            <a:r>
              <a:rPr lang="el-GR" dirty="0"/>
              <a:t>Παραπομπή στις υπηρεσίες της </a:t>
            </a:r>
            <a:r>
              <a:rPr lang="el-GR" dirty="0" smtClean="0"/>
              <a:t>κοινότητας</a:t>
            </a:r>
            <a:r>
              <a:rPr lang="en-US" dirty="0" smtClean="0"/>
              <a:t>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633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sz="4400" dirty="0"/>
              <a:t>Πρόληψη πριν την εμφάνιση της </a:t>
            </a:r>
            <a:r>
              <a:rPr lang="el-GR" sz="4400" dirty="0" smtClean="0"/>
              <a:t>νόσου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b="0" dirty="0" smtClean="0"/>
              <a:t>(1 </a:t>
            </a:r>
            <a:r>
              <a:rPr lang="el-GR" sz="3600" b="0" dirty="0" smtClean="0"/>
              <a:t>από</a:t>
            </a:r>
            <a:r>
              <a:rPr lang="en-US" sz="3600" b="0" dirty="0" smtClean="0"/>
              <a:t> </a:t>
            </a:r>
            <a:r>
              <a:rPr lang="el-GR" sz="3600" b="0" dirty="0" smtClean="0"/>
              <a:t>2</a:t>
            </a:r>
            <a:r>
              <a:rPr lang="en-US" sz="3600" b="0" dirty="0" smtClean="0"/>
              <a:t>)</a:t>
            </a:r>
            <a:r>
              <a:rPr lang="el-GR" sz="3600" b="0" dirty="0" smtClean="0"/>
              <a:t> 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968552"/>
          </a:xfrm>
        </p:spPr>
        <p:txBody>
          <a:bodyPr>
            <a:normAutofit/>
          </a:bodyPr>
          <a:lstStyle/>
          <a:p>
            <a:r>
              <a:rPr lang="el-GR" dirty="0"/>
              <a:t>Αποφυγή καπνίσματος.</a:t>
            </a:r>
          </a:p>
          <a:p>
            <a:r>
              <a:rPr lang="el-GR" dirty="0"/>
              <a:t> Αποφυγή καθιστικής ζωής και καθημερινή άσκηση.</a:t>
            </a:r>
          </a:p>
          <a:p>
            <a:r>
              <a:rPr lang="el-GR" dirty="0"/>
              <a:t> Αποφυγή αλκοόλ.</a:t>
            </a:r>
          </a:p>
          <a:p>
            <a:r>
              <a:rPr lang="el-GR" dirty="0"/>
              <a:t> Αποφυγή άγχους και έντονων συναισθημάτων.</a:t>
            </a:r>
          </a:p>
          <a:p>
            <a:r>
              <a:rPr lang="el-GR" dirty="0"/>
              <a:t> Άρση παραγόντων που αυξάνουν το έργο της καρδιάς όπως: </a:t>
            </a:r>
            <a:r>
              <a:rPr lang="el-GR" dirty="0" smtClean="0"/>
              <a:t>υπέρταση (</a:t>
            </a:r>
            <a:r>
              <a:rPr lang="el-GR" dirty="0"/>
              <a:t>πνευμονική εμβολή, χρόνια πνευμονική νόσος), βαλβιδικές παθήσεις, περικαρδίτιδα, υπερφόρτωση της κυκλοφορίας, αναιμία, λοιμώξεις,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94" b="99684" l="6952" r="98039">
                        <a14:backgroundMark x1="71836" y1="12658" x2="68271" y2="411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380" y="4869160"/>
            <a:ext cx="2329682" cy="1313358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8194" y="5266581"/>
            <a:ext cx="1514924" cy="1008113"/>
          </a:xfrm>
          <a:prstGeom prst="rect">
            <a:avLst/>
          </a:prstGeom>
        </p:spPr>
      </p:pic>
      <p:sp>
        <p:nvSpPr>
          <p:cNvPr id="7" name="Rectangle 10"/>
          <p:cNvSpPr/>
          <p:nvPr/>
        </p:nvSpPr>
        <p:spPr>
          <a:xfrm>
            <a:off x="155866" y="6173244"/>
            <a:ext cx="22467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6"/>
              </a:rPr>
              <a:t>cigarette butts in snow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by 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7"/>
              </a:rPr>
              <a:t>Olumide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7"/>
              </a:rPr>
              <a:t>Eseyin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7"/>
              </a:rPr>
              <a:t> 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available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under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8"/>
              </a:rPr>
              <a:t>CC BY-NC-SA 2.0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10"/>
          <p:cNvSpPr/>
          <p:nvPr/>
        </p:nvSpPr>
        <p:spPr>
          <a:xfrm>
            <a:off x="2694238" y="6186427"/>
            <a:ext cx="16299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9"/>
              </a:rPr>
              <a:t>Junk Food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by 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Peg93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available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under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10"/>
              </a:rPr>
              <a:t>CC BY-SA 3.0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774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sz="4400" dirty="0"/>
              <a:t>Πρόληψη πριν την εμφάνιση της νόσου</a:t>
            </a:r>
            <a:r>
              <a:rPr lang="en-US" dirty="0"/>
              <a:t/>
            </a:r>
            <a:br>
              <a:rPr lang="en-US" dirty="0"/>
            </a:br>
            <a:r>
              <a:rPr lang="en-US" sz="3600" b="0" dirty="0" smtClean="0"/>
              <a:t>(</a:t>
            </a:r>
            <a:r>
              <a:rPr lang="el-GR" sz="3600" b="0" dirty="0" smtClean="0"/>
              <a:t>2</a:t>
            </a:r>
            <a:r>
              <a:rPr lang="en-US" sz="3600" b="0" dirty="0" smtClean="0"/>
              <a:t> </a:t>
            </a:r>
            <a:r>
              <a:rPr lang="el-GR" sz="3600" b="0" dirty="0"/>
              <a:t>από</a:t>
            </a:r>
            <a:r>
              <a:rPr lang="en-US" sz="3600" b="0" dirty="0"/>
              <a:t> </a:t>
            </a:r>
            <a:r>
              <a:rPr lang="el-GR" sz="3600" b="0" dirty="0" smtClean="0"/>
              <a:t>2</a:t>
            </a:r>
            <a:r>
              <a:rPr lang="en-US" sz="3600" b="0" dirty="0" smtClean="0"/>
              <a:t>)</a:t>
            </a:r>
            <a:r>
              <a:rPr lang="el-GR" sz="3600" b="0" dirty="0" smtClean="0"/>
              <a:t> 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08512"/>
          </a:xfrm>
        </p:spPr>
        <p:txBody>
          <a:bodyPr/>
          <a:lstStyle/>
          <a:p>
            <a:r>
              <a:rPr lang="el-GR" dirty="0"/>
              <a:t>Άρση παραγόντων που εξασθενούν τον καρδιακό μυ όπως:</a:t>
            </a:r>
          </a:p>
          <a:p>
            <a:pPr lvl="1"/>
            <a:r>
              <a:rPr lang="el-GR" dirty="0" smtClean="0"/>
              <a:t>φλεγμονές </a:t>
            </a:r>
            <a:r>
              <a:rPr lang="el-GR" dirty="0"/>
              <a:t>μυοκαρδίου,</a:t>
            </a:r>
          </a:p>
          <a:p>
            <a:pPr lvl="1"/>
            <a:r>
              <a:rPr lang="el-GR" dirty="0" smtClean="0"/>
              <a:t>αρρυθμίες</a:t>
            </a:r>
            <a:r>
              <a:rPr lang="el-GR" dirty="0"/>
              <a:t>,</a:t>
            </a:r>
          </a:p>
          <a:p>
            <a:pPr lvl="1"/>
            <a:r>
              <a:rPr lang="el-GR" dirty="0" smtClean="0"/>
              <a:t>έμφραγμα </a:t>
            </a:r>
            <a:r>
              <a:rPr lang="el-GR" dirty="0"/>
              <a:t>του μυοκαρδίου,</a:t>
            </a:r>
          </a:p>
          <a:p>
            <a:pPr lvl="1"/>
            <a:r>
              <a:rPr lang="el-GR" dirty="0" smtClean="0"/>
              <a:t>τραύματα </a:t>
            </a:r>
            <a:r>
              <a:rPr lang="el-GR" dirty="0"/>
              <a:t>καρδιάς και</a:t>
            </a:r>
          </a:p>
          <a:p>
            <a:pPr lvl="1"/>
            <a:r>
              <a:rPr lang="el-GR" dirty="0" smtClean="0"/>
              <a:t>νοσήματα </a:t>
            </a:r>
            <a:r>
              <a:rPr lang="el-GR" dirty="0"/>
              <a:t>κολλαγόνου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266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Πρόληψη μετά την εμφάνιση της </a:t>
            </a:r>
            <a:r>
              <a:rPr lang="el-GR" dirty="0" smtClean="0"/>
              <a:t>νόσου</a:t>
            </a:r>
            <a:r>
              <a:rPr lang="en-US" dirty="0" smtClean="0"/>
              <a:t> </a:t>
            </a:r>
            <a:r>
              <a:rPr lang="en-US" sz="3200" b="0" dirty="0" smtClean="0"/>
              <a:t>(1 </a:t>
            </a:r>
            <a:r>
              <a:rPr lang="el-GR" sz="3200" b="0" dirty="0" smtClean="0"/>
              <a:t>από 2)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Αναγνώριση των συμπτωμάτων και τι να κάνουν όταν αυτά συμβαίνουν.</a:t>
            </a:r>
          </a:p>
          <a:p>
            <a:r>
              <a:rPr lang="el-GR" dirty="0"/>
              <a:t> Καθημερινό ζύγισμα.</a:t>
            </a:r>
          </a:p>
          <a:p>
            <a:r>
              <a:rPr lang="el-GR" dirty="0"/>
              <a:t> Διακοπή καπνίσματος.</a:t>
            </a:r>
          </a:p>
          <a:p>
            <a:r>
              <a:rPr lang="el-GR" dirty="0"/>
              <a:t> Συμμόρφωσης στην φαρμακευτική και μη φαρμακευτική</a:t>
            </a:r>
          </a:p>
          <a:p>
            <a:r>
              <a:rPr lang="el-GR" dirty="0"/>
              <a:t>θεραπεία.</a:t>
            </a:r>
          </a:p>
          <a:p>
            <a:r>
              <a:rPr lang="el-GR" dirty="0"/>
              <a:t> Καθορισμός δόσεων και ώρας λήψης των φαρμάκων.</a:t>
            </a:r>
          </a:p>
          <a:p>
            <a:r>
              <a:rPr lang="el-GR" dirty="0"/>
              <a:t> Παρενέργειες φαρμάκων.</a:t>
            </a:r>
          </a:p>
          <a:p>
            <a:r>
              <a:rPr lang="el-GR" dirty="0"/>
              <a:t> Περιορισμός λήψης αλατιού όπου αυτό είναι απαραίτητο</a:t>
            </a:r>
          </a:p>
          <a:p>
            <a:r>
              <a:rPr lang="el-GR"/>
              <a:t> Αποφυγή λήψης αλκοόλ.</a:t>
            </a:r>
          </a:p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821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Πρόληψη μετά την εμφάνιση της νόσου</a:t>
            </a:r>
            <a:r>
              <a:rPr lang="en-US" sz="4400" dirty="0"/>
              <a:t> </a:t>
            </a:r>
            <a:r>
              <a:rPr lang="en-US" sz="3600" b="0" dirty="0" smtClean="0"/>
              <a:t>(</a:t>
            </a:r>
            <a:r>
              <a:rPr lang="el-GR" sz="3600" b="0" dirty="0" smtClean="0"/>
              <a:t>2</a:t>
            </a:r>
            <a:r>
              <a:rPr lang="en-US" sz="3600" b="0" dirty="0" smtClean="0"/>
              <a:t> </a:t>
            </a:r>
            <a:r>
              <a:rPr lang="el-GR" sz="3600" b="0" dirty="0"/>
              <a:t>από </a:t>
            </a:r>
            <a:r>
              <a:rPr lang="el-GR" sz="3600" b="0" dirty="0" smtClean="0"/>
              <a:t>2)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08512"/>
          </a:xfrm>
        </p:spPr>
        <p:txBody>
          <a:bodyPr/>
          <a:lstStyle/>
          <a:p>
            <a:r>
              <a:rPr lang="el-GR" dirty="0"/>
              <a:t>Μείωση του σωματικού βάρους σε παχύσαρκους.</a:t>
            </a:r>
          </a:p>
          <a:p>
            <a:r>
              <a:rPr lang="el-GR" dirty="0"/>
              <a:t> Αποφυγή λήψης υγρών &gt; 1 λίτρο σε σοβαρή καρδιακή ανεπάρκεια.</a:t>
            </a:r>
          </a:p>
          <a:p>
            <a:r>
              <a:rPr lang="el-GR" dirty="0"/>
              <a:t> Τακτικός εμβολιασμός.</a:t>
            </a:r>
          </a:p>
          <a:p>
            <a:r>
              <a:rPr lang="el-GR" dirty="0"/>
              <a:t> Ενθάρρυνση της καθημερινής φυσικής δραστηριότητας.</a:t>
            </a:r>
          </a:p>
          <a:p>
            <a:r>
              <a:rPr lang="el-GR" dirty="0"/>
              <a:t>Καθημερινό πρόγραμμα σωματικής άσκησης</a:t>
            </a:r>
          </a:p>
          <a:p>
            <a:r>
              <a:rPr lang="el-GR" dirty="0"/>
              <a:t>Αποφυγή </a:t>
            </a:r>
            <a:r>
              <a:rPr lang="el-GR" dirty="0" err="1"/>
              <a:t>κορτικοστεροειδών</a:t>
            </a:r>
            <a:r>
              <a:rPr lang="el-GR" dirty="0"/>
              <a:t>, μη στεροειδών αντιφλεγμονωδών, </a:t>
            </a:r>
            <a:r>
              <a:rPr lang="el-GR" dirty="0" err="1"/>
              <a:t>λιθίου</a:t>
            </a:r>
            <a:r>
              <a:rPr lang="el-GR" dirty="0"/>
              <a:t>, </a:t>
            </a:r>
            <a:r>
              <a:rPr lang="el-GR" dirty="0" err="1"/>
              <a:t>τρικυκλικών</a:t>
            </a:r>
            <a:r>
              <a:rPr lang="el-GR" dirty="0"/>
              <a:t> αντικαταθλιπτικών, ανταγωνιστών ασβεστίου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0509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Priscilla </a:t>
            </a:r>
            <a:r>
              <a:rPr lang="en-US" dirty="0" err="1"/>
              <a:t>lemone</a:t>
            </a:r>
            <a:r>
              <a:rPr lang="en-US" dirty="0"/>
              <a:t>, Karen Burke. </a:t>
            </a:r>
            <a:r>
              <a:rPr lang="el-GR" dirty="0"/>
              <a:t>Νοσηλευτική κριτική σκέψη κατά τη φροντίδα ασθενούς, Λαγός Δημήτριος, Αθήνα 2011</a:t>
            </a:r>
          </a:p>
          <a:p>
            <a:r>
              <a:rPr lang="en-US" dirty="0"/>
              <a:t>Osborn K.S., </a:t>
            </a:r>
            <a:r>
              <a:rPr lang="en-US" dirty="0" err="1"/>
              <a:t>Wraa</a:t>
            </a:r>
            <a:r>
              <a:rPr lang="en-US" dirty="0"/>
              <a:t> C.E., Watson A., </a:t>
            </a:r>
            <a:r>
              <a:rPr lang="el-GR" dirty="0"/>
              <a:t>Παθολογική Χειρουργική Νοσηλευτική , Αθήνα 2012, </a:t>
            </a:r>
            <a:r>
              <a:rPr lang="el-GR" dirty="0" err="1"/>
              <a:t>Εκδ</a:t>
            </a:r>
            <a:r>
              <a:rPr lang="el-GR" dirty="0"/>
              <a:t>. </a:t>
            </a:r>
            <a:r>
              <a:rPr lang="en-US" dirty="0"/>
              <a:t>BROKEN HILL PUBLISHERS LTD </a:t>
            </a:r>
          </a:p>
          <a:p>
            <a:r>
              <a:rPr lang="en-US" dirty="0" err="1"/>
              <a:t>Dewit</a:t>
            </a:r>
            <a:r>
              <a:rPr lang="en-US" dirty="0"/>
              <a:t> Susan C., </a:t>
            </a:r>
            <a:r>
              <a:rPr lang="el-GR" dirty="0"/>
              <a:t>Παθολογική χειρουργική νοσηλευτική, </a:t>
            </a:r>
            <a:r>
              <a:rPr lang="el-GR" dirty="0" err="1"/>
              <a:t>Εκδ</a:t>
            </a:r>
            <a:r>
              <a:rPr lang="el-GR" dirty="0"/>
              <a:t>. </a:t>
            </a:r>
            <a:r>
              <a:rPr lang="en-US" dirty="0"/>
              <a:t>BROKEN HILL PUBLISHERS LTD, </a:t>
            </a:r>
            <a:r>
              <a:rPr lang="el-GR" dirty="0"/>
              <a:t>Αθήνα 2009</a:t>
            </a:r>
          </a:p>
          <a:p>
            <a:r>
              <a:rPr lang="en-US" dirty="0"/>
              <a:t>Donna D. </a:t>
            </a:r>
            <a:r>
              <a:rPr lang="en-US" dirty="0" err="1"/>
              <a:t>Ignatavicius</a:t>
            </a:r>
            <a:r>
              <a:rPr lang="en-US" dirty="0"/>
              <a:t>, M. Linda Workman, </a:t>
            </a:r>
            <a:r>
              <a:rPr lang="el-GR" dirty="0"/>
              <a:t>Παθολογική-Χειρουργική Νοσηλευτική,, </a:t>
            </a:r>
            <a:r>
              <a:rPr lang="el-GR" dirty="0" err="1"/>
              <a:t>Εκδ</a:t>
            </a:r>
            <a:r>
              <a:rPr lang="el-GR" dirty="0"/>
              <a:t>. ΒΗΤΑ ΙΑΤΡΙΚΕΣ ΕΚΔΟΣΕΙΣ ΜΕΠΕ, Αθήνα 2008</a:t>
            </a:r>
          </a:p>
          <a:p>
            <a:r>
              <a:rPr lang="el-GR" dirty="0">
                <a:hlinkClick r:id="rId2"/>
              </a:rPr>
              <a:t>Εθνική Στατιστική Υπηρεσία Ελλάδας (Ε.Σ.Υ.Ε.)</a:t>
            </a:r>
            <a:r>
              <a:rPr lang="en-US" dirty="0">
                <a:hlinkClick r:id="rId2"/>
              </a:rPr>
              <a:t> </a:t>
            </a:r>
            <a:r>
              <a:rPr lang="en-US" dirty="0"/>
              <a:t> </a:t>
            </a:r>
            <a:r>
              <a:rPr lang="el-GR" dirty="0"/>
              <a:t>Στατιστική της φυσικής κίνησης του πληθυσμού της Ελλάδας. Διαχρονικές σειρές (2000-2005)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87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Group 1"/>
          <p:cNvGrpSpPr/>
          <p:nvPr/>
        </p:nvGrpSpPr>
        <p:grpSpPr>
          <a:xfrm>
            <a:off x="1767633" y="5833725"/>
            <a:ext cx="5608735" cy="847725"/>
            <a:chOff x="1838952" y="5833725"/>
            <a:chExt cx="5608735" cy="847725"/>
          </a:xfrm>
        </p:grpSpPr>
        <p:pic>
          <p:nvPicPr>
            <p:cNvPr id="6" name="Picture 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8952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1" name="Picture 3" descr="Λογότυπο Επιχειρησιακού Προγράμματος Εκπαίδευση και Δια βίου Μάθηση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4387" y="5833725"/>
              <a:ext cx="3543300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0000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165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err="1" smtClean="0"/>
              <a:t>Νικολέττα</a:t>
            </a:r>
            <a:r>
              <a:rPr lang="el-GR" sz="2000" dirty="0" smtClean="0"/>
              <a:t> </a:t>
            </a:r>
            <a:r>
              <a:rPr lang="el-GR" sz="2000" dirty="0" err="1" smtClean="0"/>
              <a:t>Μάργαρη</a:t>
            </a:r>
            <a:r>
              <a:rPr lang="el-GR" sz="2000" dirty="0" smtClean="0"/>
              <a:t> </a:t>
            </a:r>
            <a:r>
              <a:rPr lang="el-GR" sz="2000" dirty="0"/>
              <a:t>2014. </a:t>
            </a:r>
            <a:r>
              <a:rPr lang="el-GR" sz="2000" dirty="0" err="1"/>
              <a:t>Νικολέττα</a:t>
            </a:r>
            <a:r>
              <a:rPr lang="el-GR" sz="2000" dirty="0"/>
              <a:t> </a:t>
            </a:r>
            <a:r>
              <a:rPr lang="el-GR" sz="2000" dirty="0" err="1" smtClean="0"/>
              <a:t>Μάργαρη</a:t>
            </a:r>
            <a:r>
              <a:rPr lang="el-GR" sz="2000" dirty="0" smtClean="0"/>
              <a:t>. «Παθολογική Νοσηλευτική (Θ</a:t>
            </a:r>
            <a:r>
              <a:rPr lang="el-GR" sz="2000" dirty="0"/>
              <a:t>). Ενότητα </a:t>
            </a:r>
            <a:r>
              <a:rPr lang="el-GR" sz="2000" dirty="0" smtClean="0"/>
              <a:t>2: Καρδιακή ανεπάρκεια».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66793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266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Μηχανισµοί Καρδιακής Ανεπάρκειας</a:t>
            </a:r>
            <a:br>
              <a:rPr lang="el-GR" sz="4400" dirty="0"/>
            </a:br>
            <a:r>
              <a:rPr lang="el-GR" sz="3600" b="0" dirty="0" smtClean="0"/>
              <a:t>(2 </a:t>
            </a:r>
            <a:r>
              <a:rPr lang="el-GR" sz="3600" b="0" dirty="0"/>
              <a:t>από </a:t>
            </a:r>
            <a:r>
              <a:rPr lang="el-GR" sz="3600" b="0" dirty="0" smtClean="0"/>
              <a:t>2) 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>
                <a:solidFill>
                  <a:srgbClr val="820000"/>
                </a:solidFill>
              </a:rPr>
              <a:t>Πρωτοπαθής ελάττωση της κοιλιακής συσταλτικότητας.  </a:t>
            </a:r>
            <a:r>
              <a:rPr lang="el-GR" dirty="0"/>
              <a:t>Οφείλεται σε προσβολή των µ</a:t>
            </a:r>
            <a:r>
              <a:rPr lang="el-GR" dirty="0" err="1"/>
              <a:t>υοκαρδιακών</a:t>
            </a:r>
            <a:r>
              <a:rPr lang="el-GR" dirty="0"/>
              <a:t> κυττάρων από µ</a:t>
            </a:r>
            <a:r>
              <a:rPr lang="el-GR" dirty="0" err="1"/>
              <a:t>ικροοργανισµούς</a:t>
            </a:r>
            <a:r>
              <a:rPr lang="el-GR" dirty="0"/>
              <a:t>) τοξίνες (π.χ. αλκοολική μυοκαρδιοπάθεια ή σε ισχαιμική νέκρωση τω µ</a:t>
            </a:r>
            <a:r>
              <a:rPr lang="el-GR" dirty="0" err="1"/>
              <a:t>υοκαρδιακών</a:t>
            </a:r>
            <a:r>
              <a:rPr lang="el-GR" dirty="0"/>
              <a:t> κυττάρων.</a:t>
            </a:r>
          </a:p>
          <a:p>
            <a:r>
              <a:rPr lang="el-GR" b="1" dirty="0" err="1">
                <a:solidFill>
                  <a:srgbClr val="820000"/>
                </a:solidFill>
              </a:rPr>
              <a:t>Περιορισµός</a:t>
            </a:r>
            <a:r>
              <a:rPr lang="el-GR" b="1" dirty="0">
                <a:solidFill>
                  <a:srgbClr val="820000"/>
                </a:solidFill>
              </a:rPr>
              <a:t> της κοιλιακής πλήρωσης.  </a:t>
            </a:r>
            <a:r>
              <a:rPr lang="el-GR" dirty="0"/>
              <a:t>Προκαλείται από στένωση κολποκοιλιακής βαλβίδας (συνήθως στένωση της µ</a:t>
            </a:r>
            <a:r>
              <a:rPr lang="el-GR" dirty="0" err="1"/>
              <a:t>ιτροειδούς</a:t>
            </a:r>
            <a:r>
              <a:rPr lang="el-GR" dirty="0"/>
              <a:t> και σπανίως στένωση της τριγλώχινας),  εξωτερική </a:t>
            </a:r>
            <a:r>
              <a:rPr lang="el-GR" dirty="0" err="1"/>
              <a:t>συµπίεση</a:t>
            </a:r>
            <a:r>
              <a:rPr lang="el-GR" dirty="0"/>
              <a:t> (π.χ.  </a:t>
            </a:r>
            <a:r>
              <a:rPr lang="el-GR" dirty="0" err="1"/>
              <a:t>Συµπιεστική</a:t>
            </a:r>
            <a:r>
              <a:rPr lang="el-GR" dirty="0"/>
              <a:t> περικαρδίτιδα) ή διαταραχές στη </a:t>
            </a:r>
            <a:r>
              <a:rPr lang="el-GR" dirty="0" err="1"/>
              <a:t>χάλαση</a:t>
            </a:r>
            <a:r>
              <a:rPr lang="el-GR" dirty="0"/>
              <a:t> και στην ενδοτικότητα των κοιλιών (π.χ.  περιοριστική µ</a:t>
            </a:r>
            <a:r>
              <a:rPr lang="el-GR" dirty="0" err="1"/>
              <a:t>υοκαρδιοπάθεια</a:t>
            </a:r>
            <a:r>
              <a:rPr lang="el-GR" dirty="0"/>
              <a:t>,  υπερτροφική µ</a:t>
            </a:r>
            <a:r>
              <a:rPr lang="el-GR" dirty="0" err="1"/>
              <a:t>υοκαρδιοπάθεια</a:t>
            </a:r>
            <a:r>
              <a:rPr lang="el-GR" dirty="0"/>
              <a:t>).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786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163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30391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50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 err="1"/>
              <a:t>Αντιρροπούμενη</a:t>
            </a:r>
            <a:r>
              <a:rPr lang="el-GR" dirty="0"/>
              <a:t> καρδιακή ανεπάρκεια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Η καρδιά επιστρατεύει εφεδρικούς μηχανισμούς για να ανταποκριθεί.  </a:t>
            </a:r>
            <a:r>
              <a:rPr lang="el-GR" dirty="0" err="1"/>
              <a:t>Ανεπαρκεί</a:t>
            </a:r>
            <a:r>
              <a:rPr lang="el-GR" dirty="0"/>
              <a:t> αν οι απαιτήσεις του οργανισμού αυξηθούν.</a:t>
            </a:r>
          </a:p>
          <a:p>
            <a:pPr marL="0" indent="0">
              <a:buNone/>
            </a:pPr>
            <a:r>
              <a:rPr lang="el-GR" b="1" dirty="0"/>
              <a:t>Μηχανισμοί:</a:t>
            </a:r>
          </a:p>
          <a:p>
            <a:r>
              <a:rPr lang="el-GR" dirty="0"/>
              <a:t>Αύξηση καρδιακής </a:t>
            </a:r>
            <a:r>
              <a:rPr lang="el-GR" dirty="0" smtClean="0"/>
              <a:t>συχνότητας,</a:t>
            </a:r>
            <a:endParaRPr lang="el-GR" dirty="0"/>
          </a:p>
          <a:p>
            <a:r>
              <a:rPr lang="el-GR" dirty="0"/>
              <a:t>Αύξηση της έντασης συστολής του </a:t>
            </a:r>
            <a:r>
              <a:rPr lang="el-GR" dirty="0" smtClean="0"/>
              <a:t>μυοκαρδίου,</a:t>
            </a:r>
            <a:endParaRPr lang="el-GR" dirty="0"/>
          </a:p>
          <a:p>
            <a:r>
              <a:rPr lang="el-GR" dirty="0"/>
              <a:t>Αύξηση της φλεβικής </a:t>
            </a:r>
            <a:r>
              <a:rPr lang="el-GR" dirty="0" smtClean="0"/>
              <a:t>επιστροφής,</a:t>
            </a:r>
            <a:endParaRPr lang="el-GR" dirty="0"/>
          </a:p>
          <a:p>
            <a:r>
              <a:rPr lang="el-GR" dirty="0"/>
              <a:t>Περιφερική </a:t>
            </a:r>
            <a:r>
              <a:rPr lang="el-GR" dirty="0" err="1" smtClean="0"/>
              <a:t>αγγειοσύσπαση</a:t>
            </a:r>
            <a:r>
              <a:rPr lang="el-GR" dirty="0" smtClean="0"/>
              <a:t>, </a:t>
            </a:r>
            <a:endParaRPr lang="el-GR" dirty="0"/>
          </a:p>
          <a:p>
            <a:r>
              <a:rPr lang="el-GR" dirty="0"/>
              <a:t>Κατακράτηση νατρίου και </a:t>
            </a:r>
            <a:r>
              <a:rPr lang="el-GR" dirty="0" smtClean="0"/>
              <a:t>ύδατος. 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44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Μη </a:t>
            </a:r>
            <a:r>
              <a:rPr lang="el-GR" dirty="0" err="1"/>
              <a:t>αντιρροπούμενη</a:t>
            </a:r>
            <a:r>
              <a:rPr lang="el-GR" dirty="0"/>
              <a:t> μορφή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Παρατηρούνται συμπτώματα καρδιακής κάμψης παρά την επιστράτευση των εφεδρικών μηχανισμών, ακόμα και σε συνήθεις δραστηριότητες ή  ακόμη και κατά την κατάκλιση. </a:t>
            </a:r>
          </a:p>
          <a:p>
            <a:pPr marL="0" indent="0">
              <a:buNone/>
            </a:pPr>
            <a:r>
              <a:rPr lang="el-GR" b="1" dirty="0"/>
              <a:t>Η  </a:t>
            </a:r>
            <a:r>
              <a:rPr lang="el-GR" b="1" dirty="0" err="1"/>
              <a:t>αντιρροπούμενη</a:t>
            </a:r>
            <a:r>
              <a:rPr lang="el-GR" b="1" dirty="0"/>
              <a:t> ΚΑ μπορεί να εξελιχθεί σε μη </a:t>
            </a:r>
            <a:r>
              <a:rPr lang="el-GR" b="1" dirty="0" err="1"/>
              <a:t>αντιρροπούμενη</a:t>
            </a:r>
            <a:r>
              <a:rPr lang="el-GR" b="1" dirty="0"/>
              <a:t> αν παρουσιαστούν στο  άτομο τα εξής</a:t>
            </a:r>
            <a:r>
              <a:rPr lang="el-GR" dirty="0"/>
              <a:t>:</a:t>
            </a:r>
          </a:p>
          <a:p>
            <a:r>
              <a:rPr lang="el-GR" dirty="0"/>
              <a:t>Λοιμώξεις – </a:t>
            </a:r>
            <a:r>
              <a:rPr lang="el-GR" dirty="0" smtClean="0"/>
              <a:t>ενδοκαρδίτιδα,</a:t>
            </a:r>
            <a:endParaRPr lang="el-GR" dirty="0"/>
          </a:p>
          <a:p>
            <a:r>
              <a:rPr lang="el-GR" dirty="0"/>
              <a:t>Διαταραχές στον καρδιακό </a:t>
            </a:r>
            <a:r>
              <a:rPr lang="el-GR" dirty="0" smtClean="0"/>
              <a:t>ρυθμό,</a:t>
            </a:r>
            <a:endParaRPr lang="el-GR" dirty="0"/>
          </a:p>
          <a:p>
            <a:r>
              <a:rPr lang="el-GR" dirty="0"/>
              <a:t>Αιμορραγίες ή σοβαρές </a:t>
            </a:r>
            <a:r>
              <a:rPr lang="el-GR" dirty="0" smtClean="0"/>
              <a:t>αναιμίες,</a:t>
            </a:r>
            <a:endParaRPr lang="el-GR" dirty="0"/>
          </a:p>
          <a:p>
            <a:r>
              <a:rPr lang="el-GR" dirty="0"/>
              <a:t>Έντονο ψυχικό </a:t>
            </a:r>
            <a:r>
              <a:rPr lang="el-GR" dirty="0" err="1"/>
              <a:t>stress</a:t>
            </a:r>
            <a:r>
              <a:rPr lang="el-GR" dirty="0"/>
              <a:t> </a:t>
            </a:r>
            <a:r>
              <a:rPr lang="el-GR" dirty="0" smtClean="0"/>
              <a:t>,</a:t>
            </a:r>
            <a:endParaRPr lang="el-GR" dirty="0"/>
          </a:p>
          <a:p>
            <a:r>
              <a:rPr lang="el-GR" dirty="0"/>
              <a:t>Υπερβολική χρήση νατρίου ή υπερφόρτωση  του κυκλοφορούντος </a:t>
            </a:r>
            <a:r>
              <a:rPr lang="el-GR" dirty="0" smtClean="0"/>
              <a:t>όγκου. 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47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Αίτια καρδιακής ανεπάρκειας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  <p:graphicFrame>
        <p:nvGraphicFramePr>
          <p:cNvPr id="5" name="3 - Θέση περιεχομένου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3479555"/>
              </p:ext>
            </p:extLst>
          </p:nvPr>
        </p:nvGraphicFramePr>
        <p:xfrm>
          <a:off x="539552" y="1412776"/>
          <a:ext cx="8147247" cy="40018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08312"/>
                <a:gridCol w="2623186"/>
                <a:gridCol w="2715749"/>
              </a:tblGrid>
              <a:tr h="864096">
                <a:tc>
                  <a:txBody>
                    <a:bodyPr/>
                    <a:lstStyle/>
                    <a:p>
                      <a:r>
                        <a:rPr lang="el-GR" sz="2000" b="1" dirty="0" smtClean="0"/>
                        <a:t>Διαταραχή της λειτουργίας του μυοκαρδίου</a:t>
                      </a:r>
                      <a:endParaRPr lang="el-GR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b="1" dirty="0" smtClean="0"/>
                        <a:t>Αύξηση του καρδιακού έργου</a:t>
                      </a:r>
                      <a:endParaRPr lang="el-GR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b="1" dirty="0" smtClean="0"/>
                        <a:t>Οξείες </a:t>
                      </a:r>
                      <a:r>
                        <a:rPr lang="el-GR" sz="2000" b="1" dirty="0" err="1" smtClean="0"/>
                        <a:t>εξωκαρδιακές</a:t>
                      </a:r>
                      <a:r>
                        <a:rPr lang="el-GR" sz="2000" b="1" dirty="0" smtClean="0"/>
                        <a:t> καταστάσεις</a:t>
                      </a:r>
                      <a:endParaRPr lang="el-GR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04723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Στεφανιαία νόσος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Αρτηριακή</a:t>
                      </a:r>
                      <a:r>
                        <a:rPr lang="el-GR" sz="2000" baseline="0" dirty="0" smtClean="0"/>
                        <a:t> υπέρταση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Υπερφόρτιση</a:t>
                      </a:r>
                      <a:r>
                        <a:rPr lang="el-GR" sz="2000" baseline="0" dirty="0" smtClean="0"/>
                        <a:t> όγκου </a:t>
                      </a:r>
                      <a:endParaRPr lang="el-GR" sz="2000" dirty="0"/>
                    </a:p>
                  </a:txBody>
                  <a:tcPr/>
                </a:tc>
              </a:tr>
              <a:tr h="588109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Μυοκαρδιοπάθειες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err="1" smtClean="0"/>
                        <a:t>Βαλβιδοπάθειες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Υπερθυρεοειδισμός</a:t>
                      </a:r>
                      <a:endParaRPr lang="el-GR" sz="2000" dirty="0"/>
                    </a:p>
                  </a:txBody>
                  <a:tcPr/>
                </a:tc>
              </a:tr>
              <a:tr h="588109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Ρευματικός πυρετός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Αναιμίες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πυρετός,</a:t>
                      </a:r>
                      <a:r>
                        <a:rPr lang="el-GR" sz="2000" baseline="0" dirty="0" smtClean="0"/>
                        <a:t> λοίμωξη</a:t>
                      </a:r>
                      <a:endParaRPr lang="el-GR" sz="2000" dirty="0"/>
                    </a:p>
                  </a:txBody>
                  <a:tcPr/>
                </a:tc>
              </a:tr>
              <a:tr h="10150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/>
                        <a:t>Λοιμώδης ενδοκαρδίτιδα</a:t>
                      </a:r>
                    </a:p>
                    <a:p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Συγγενείς καρδιοπάθειες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Μεγάλη πνευμονική εμβολή</a:t>
                      </a:r>
                      <a:endParaRPr lang="el-GR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322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Ταξινόμηση 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80520"/>
          </a:xfrm>
        </p:spPr>
        <p:txBody>
          <a:bodyPr/>
          <a:lstStyle/>
          <a:p>
            <a:r>
              <a:rPr lang="el-GR" b="1" dirty="0">
                <a:solidFill>
                  <a:srgbClr val="820000"/>
                </a:solidFill>
              </a:rPr>
              <a:t>Λειτουργικό στάδιο I, </a:t>
            </a:r>
            <a:r>
              <a:rPr lang="el-GR" dirty="0"/>
              <a:t>οι ασθενείς έχουν συμπτώματα καρδιακής ανεπάρκειας σε υψηλό επίπεδο άσκησης, πέρα του συνηθισμένου. </a:t>
            </a:r>
          </a:p>
          <a:p>
            <a:r>
              <a:rPr lang="el-GR" b="1" dirty="0">
                <a:solidFill>
                  <a:srgbClr val="820000"/>
                </a:solidFill>
              </a:rPr>
              <a:t>Στάδιο II</a:t>
            </a:r>
            <a:r>
              <a:rPr lang="el-GR" dirty="0"/>
              <a:t> τα συμπτώματα εμφανίζονται σε κανονικό επίπεδο άσκησης. </a:t>
            </a:r>
          </a:p>
          <a:p>
            <a:r>
              <a:rPr lang="el-GR" b="1" dirty="0">
                <a:solidFill>
                  <a:srgbClr val="820000"/>
                </a:solidFill>
              </a:rPr>
              <a:t>Στάδιο III </a:t>
            </a:r>
            <a:r>
              <a:rPr lang="el-GR" dirty="0"/>
              <a:t>εμφανίζονται τα συμπτώματα σε μικρή κόπωση. </a:t>
            </a:r>
          </a:p>
          <a:p>
            <a:r>
              <a:rPr lang="el-GR" b="1" dirty="0">
                <a:solidFill>
                  <a:srgbClr val="820000"/>
                </a:solidFill>
              </a:rPr>
              <a:t>Στάδιο IV </a:t>
            </a:r>
            <a:r>
              <a:rPr lang="el-GR" dirty="0"/>
              <a:t>τα συμπτώματα εμφανίζονται σε ηρεμία, έτσι που οι ασθενείς είναι αδύνατο να αυτοεξυπηρετηθούν.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541313" y="5373216"/>
            <a:ext cx="437068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latin typeface="+mn-lt"/>
              </a:rPr>
              <a:t>NYHA (New York Heart Association</a:t>
            </a:r>
            <a:r>
              <a:rPr lang="en-US" sz="2200" dirty="0" smtClean="0">
                <a:latin typeface="+mn-lt"/>
              </a:rPr>
              <a:t>)</a:t>
            </a:r>
            <a:endParaRPr lang="el-GR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5552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Ταξινόμηση </a:t>
            </a:r>
            <a:r>
              <a:rPr lang="el-GR" dirty="0"/>
              <a:t>καρδιακής </a:t>
            </a:r>
            <a:r>
              <a:rPr lang="el-GR" dirty="0" smtClean="0"/>
              <a:t>ανεπάρκειας </a:t>
            </a:r>
            <a:r>
              <a:rPr lang="el-GR" dirty="0"/>
              <a:t>και αντιμετώπιση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948264" y="6492875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7553862"/>
              </p:ext>
            </p:extLst>
          </p:nvPr>
        </p:nvGraphicFramePr>
        <p:xfrm>
          <a:off x="323528" y="1196752"/>
          <a:ext cx="8435280" cy="53072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2432"/>
                <a:gridCol w="4248472"/>
                <a:gridCol w="3384376"/>
              </a:tblGrid>
              <a:tr h="431825">
                <a:tc>
                  <a:txBody>
                    <a:bodyPr/>
                    <a:lstStyle/>
                    <a:p>
                      <a:r>
                        <a:rPr lang="el-GR" sz="1700" b="1" dirty="0" smtClean="0"/>
                        <a:t>Στάδιο</a:t>
                      </a:r>
                      <a:endParaRPr lang="el-GR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700" b="1" dirty="0" smtClean="0"/>
                        <a:t>Περιγραφή </a:t>
                      </a:r>
                      <a:endParaRPr lang="el-GR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700" b="1" dirty="0" smtClean="0"/>
                        <a:t>Επιλεγμένα θεραπευτικά μέσα</a:t>
                      </a:r>
                      <a:endParaRPr lang="el-GR" sz="1700" b="1" dirty="0"/>
                    </a:p>
                  </a:txBody>
                  <a:tcPr/>
                </a:tc>
              </a:tr>
              <a:tr h="1425833">
                <a:tc>
                  <a:txBody>
                    <a:bodyPr/>
                    <a:lstStyle/>
                    <a:p>
                      <a:r>
                        <a:rPr lang="el-GR" sz="1700" dirty="0" smtClean="0"/>
                        <a:t>Ι</a:t>
                      </a:r>
                      <a:endParaRPr lang="el-GR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1700" dirty="0" smtClean="0"/>
                        <a:t>Ασθενείς υψηλού κινδύνου χωρίς</a:t>
                      </a:r>
                      <a:r>
                        <a:rPr lang="el-GR" sz="1700" baseline="0" dirty="0" smtClean="0"/>
                        <a:t> διαπιστωμένη διαταραχή .(</a:t>
                      </a:r>
                      <a:r>
                        <a:rPr kumimoji="0" lang="el-GR" sz="1700" kern="1200" dirty="0" smtClean="0"/>
                        <a:t>Υπέρταση, Στεφανιαία Νόσος, Σακχαρώδης Διαβήτης, ιστορικό θεραπείας με </a:t>
                      </a:r>
                      <a:r>
                        <a:rPr kumimoji="0" lang="el-GR" sz="1700" kern="1200" dirty="0" err="1" smtClean="0"/>
                        <a:t>καρδιοτοξικά</a:t>
                      </a:r>
                      <a:r>
                        <a:rPr kumimoji="0" lang="el-GR" sz="1700" kern="1200" dirty="0" smtClean="0"/>
                        <a:t> φάρμακα, ιστορικό κατάχρησης οινοπνευματωδών ποτών, οικογενειακό ιστορικό μυοκαρδιοπάθειας)</a:t>
                      </a:r>
                      <a:endParaRPr lang="el-GR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700" dirty="0" smtClean="0"/>
                        <a:t>Θεραπεία υποκείμενων παραγόντων κινδύνου</a:t>
                      </a:r>
                    </a:p>
                    <a:p>
                      <a:r>
                        <a:rPr lang="el-GR" sz="1700" dirty="0" smtClean="0"/>
                        <a:t>Θεραπεία με α ΜΕΑ (ανταγωνιστές του </a:t>
                      </a:r>
                      <a:r>
                        <a:rPr lang="el-GR" sz="1700" dirty="0" err="1" smtClean="0"/>
                        <a:t>μετατρεπτικού</a:t>
                      </a:r>
                      <a:r>
                        <a:rPr lang="el-GR" sz="1700" dirty="0" smtClean="0"/>
                        <a:t> ενζύμου </a:t>
                      </a:r>
                      <a:r>
                        <a:rPr lang="el-GR" sz="1700" dirty="0" err="1" smtClean="0"/>
                        <a:t>αγγειοτενσίνης</a:t>
                      </a:r>
                      <a:r>
                        <a:rPr lang="el-GR" sz="1700" dirty="0" smtClean="0"/>
                        <a:t>)</a:t>
                      </a:r>
                    </a:p>
                    <a:p>
                      <a:r>
                        <a:rPr lang="el-GR" sz="1700" dirty="0" smtClean="0"/>
                        <a:t>Άσκηση</a:t>
                      </a:r>
                    </a:p>
                    <a:p>
                      <a:r>
                        <a:rPr lang="el-GR" sz="1700" dirty="0" smtClean="0"/>
                        <a:t>Περιορισμός άλατος</a:t>
                      </a:r>
                      <a:endParaRPr lang="el-GR" sz="1700" dirty="0"/>
                    </a:p>
                  </a:txBody>
                  <a:tcPr/>
                </a:tc>
              </a:tr>
              <a:tr h="758447">
                <a:tc>
                  <a:txBody>
                    <a:bodyPr/>
                    <a:lstStyle/>
                    <a:p>
                      <a:r>
                        <a:rPr lang="el-GR" sz="1700" dirty="0" smtClean="0"/>
                        <a:t>ΙΙ</a:t>
                      </a:r>
                      <a:endParaRPr lang="el-GR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700" dirty="0" smtClean="0"/>
                        <a:t>Ασθενείς</a:t>
                      </a:r>
                      <a:r>
                        <a:rPr lang="el-GR" sz="1700" baseline="0" dirty="0" smtClean="0"/>
                        <a:t> με οργανική καρδιοπάθεια χωρίς εκδηλώσει καρδιακής ανεπάρκειας </a:t>
                      </a:r>
                      <a:r>
                        <a:rPr lang="el-GR" sz="1700" baseline="0" dirty="0" err="1" smtClean="0"/>
                        <a:t>π.χ</a:t>
                      </a:r>
                      <a:r>
                        <a:rPr lang="el-GR" sz="1700" baseline="0" dirty="0" smtClean="0"/>
                        <a:t> υπερτροφία, διάταση αρ. κοιλίας</a:t>
                      </a:r>
                      <a:endParaRPr lang="el-GR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700" dirty="0" smtClean="0"/>
                        <a:t>Όπως και στο στάδιο</a:t>
                      </a:r>
                      <a:r>
                        <a:rPr lang="el-GR" sz="1700" baseline="0" dirty="0" smtClean="0"/>
                        <a:t> Α</a:t>
                      </a:r>
                      <a:endParaRPr lang="el-GR" sz="1700" dirty="0"/>
                    </a:p>
                  </a:txBody>
                  <a:tcPr/>
                </a:tc>
              </a:tr>
              <a:tr h="973954">
                <a:tc>
                  <a:txBody>
                    <a:bodyPr/>
                    <a:lstStyle/>
                    <a:p>
                      <a:r>
                        <a:rPr lang="el-GR" sz="1700" dirty="0" smtClean="0"/>
                        <a:t>ΙΙΙ</a:t>
                      </a:r>
                      <a:endParaRPr lang="el-GR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700" dirty="0" smtClean="0"/>
                        <a:t>Παρουσία ή</a:t>
                      </a:r>
                      <a:r>
                        <a:rPr lang="el-GR" sz="1700" baseline="0" dirty="0" smtClean="0"/>
                        <a:t> ιστορικό καρδιακής ανεπάρκειας που σχετίζονται με υποκείμενη καρδιακή πάθηση. </a:t>
                      </a:r>
                      <a:r>
                        <a:rPr lang="el-GR" sz="1700" baseline="0" dirty="0" err="1" smtClean="0"/>
                        <a:t>Π.χ</a:t>
                      </a:r>
                      <a:r>
                        <a:rPr lang="el-GR" sz="1700" baseline="0" dirty="0" smtClean="0"/>
                        <a:t> δύσπνοια , κόπωση</a:t>
                      </a:r>
                      <a:endParaRPr lang="el-GR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700" dirty="0" smtClean="0"/>
                        <a:t>Θεραπεία</a:t>
                      </a:r>
                      <a:r>
                        <a:rPr lang="el-GR" sz="1700" baseline="0" dirty="0" smtClean="0"/>
                        <a:t> με διουρητικά φάρμακα, </a:t>
                      </a:r>
                      <a:r>
                        <a:rPr lang="el-GR" sz="1700" baseline="0" dirty="0" err="1" smtClean="0"/>
                        <a:t>αΜΕΑ</a:t>
                      </a:r>
                      <a:r>
                        <a:rPr lang="el-GR" sz="1700" baseline="0" dirty="0" smtClean="0"/>
                        <a:t>, δακτυλίτιδα</a:t>
                      </a:r>
                      <a:endParaRPr lang="el-GR" sz="1700" dirty="0"/>
                    </a:p>
                  </a:txBody>
                  <a:tcPr/>
                </a:tc>
              </a:tr>
              <a:tr h="931895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IV</a:t>
                      </a:r>
                      <a:endParaRPr lang="el-GR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l-GR" sz="1700" kern="1200" dirty="0" smtClean="0"/>
                        <a:t>Σημαντικά συμπτώματα Καρδιακής Ανεπάρκειας κατά ανάπαυση, παρά τη μέγιστη φαρμακευτική θεραπεία. </a:t>
                      </a:r>
                      <a:endParaRPr lang="el-GR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700" dirty="0" smtClean="0"/>
                        <a:t>Όπως στο Α,Β,</a:t>
                      </a:r>
                      <a:r>
                        <a:rPr lang="el-GR" sz="1700" baseline="0" dirty="0" smtClean="0"/>
                        <a:t> </a:t>
                      </a:r>
                      <a:r>
                        <a:rPr lang="en-US" sz="1700" baseline="0" dirty="0" smtClean="0"/>
                        <a:t>C</a:t>
                      </a:r>
                    </a:p>
                    <a:p>
                      <a:r>
                        <a:rPr lang="el-GR" sz="1700" baseline="0" dirty="0" err="1" smtClean="0"/>
                        <a:t>Ινότροπα</a:t>
                      </a:r>
                      <a:endParaRPr lang="el-GR" sz="1700" baseline="0" dirty="0" smtClean="0"/>
                    </a:p>
                    <a:p>
                      <a:r>
                        <a:rPr lang="el-GR" sz="1700" baseline="0" dirty="0" smtClean="0"/>
                        <a:t>Αντικατάσταση βαλβίδων. Μεταμόσχευση</a:t>
                      </a:r>
                      <a:endParaRPr lang="el-GR" sz="17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43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f26c96d41e87a291775baaed4624c753067aae"/>
  <p:tag name="ISPRING_RESOURCE_PATHS_HASH_PRESENTER" val="290fc7f49fc1cb6fb51668b6a671b558da8876"/>
</p:tagLst>
</file>

<file path=ppt/theme/theme1.xml><?xml version="1.0" encoding="utf-8"?>
<a:theme xmlns:a="http://schemas.openxmlformats.org/drawingml/2006/main" name="OC_template_updated">
  <a:themeElements>
    <a:clrScheme name="Προσαρμοσμένο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xo-opistho_simeiomata">
  <a:themeElements>
    <a:clrScheme name="Custom 1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756</TotalTime>
  <Words>2695</Words>
  <Application>Microsoft Office PowerPoint</Application>
  <PresentationFormat>On-screen Show (4:3)</PresentationFormat>
  <Paragraphs>335</Paragraphs>
  <Slides>42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OC_template_updated</vt:lpstr>
      <vt:lpstr>1_exo-opistho_simeiomata</vt:lpstr>
      <vt:lpstr>1_OC_template_updated</vt:lpstr>
      <vt:lpstr>Παθολογική Νοσηλευτική (Θ)</vt:lpstr>
      <vt:lpstr>Ορισμός καρδιακής ανεπάρκειας (ΚΑ)</vt:lpstr>
      <vt:lpstr>Μηχανισµοί Καρδιακής Ανεπάρκειας (1 από 2) </vt:lpstr>
      <vt:lpstr>Μηχανισµοί Καρδιακής Ανεπάρκειας (2 από 2) </vt:lpstr>
      <vt:lpstr>Αντιρροπούμενη καρδιακή ανεπάρκεια </vt:lpstr>
      <vt:lpstr>Μη αντιρροπούμενη μορφή </vt:lpstr>
      <vt:lpstr>Αίτια καρδιακής ανεπάρκειας</vt:lpstr>
      <vt:lpstr>Ταξινόμηση </vt:lpstr>
      <vt:lpstr>Ταξινόμηση καρδιακής ανεπάρκειας και αντιμετώπιση</vt:lpstr>
      <vt:lpstr>Ανεπάρκεια αριστεράς κοιλίας</vt:lpstr>
      <vt:lpstr>Δεξιά καρδιακή ανεπάρκεια </vt:lpstr>
      <vt:lpstr>Συμπτώματα δεξιάς καρδιακής ανεπάρκειας (1 από )</vt:lpstr>
      <vt:lpstr>Συμπτώματα δεξιάς καρδιακής ανεπάρκειας (2 από )</vt:lpstr>
      <vt:lpstr>Οιδήματα στην καρδιακή ανεπάρκεια</vt:lpstr>
      <vt:lpstr>Τελική Καρδιακή Ανεπάρκεια </vt:lpstr>
      <vt:lpstr>Aντιμετώπιση της τελικής καρδιακής ανεπάρκειας: </vt:lpstr>
      <vt:lpstr>Καθετήρας Swan-Ganz</vt:lpstr>
      <vt:lpstr>Πρόγνωση Καρδιακής Ανεπάρκειας</vt:lpstr>
      <vt:lpstr>Νοσηλευτικές διαγνώσεις</vt:lpstr>
      <vt:lpstr>Νοσηλευτικοί σκοποί </vt:lpstr>
      <vt:lpstr>1.Μειωμένη καρδιακή παροχή-Νοσηλευτική φροντίδα</vt:lpstr>
      <vt:lpstr>Νοσηλευτική φροντίδα -Ανάπαυση </vt:lpstr>
      <vt:lpstr>Νοσηλευτική φροντίδα - Διούρηση </vt:lpstr>
      <vt:lpstr>Νοσηλευτική φροντίδα – Κένωση εντέρου</vt:lpstr>
      <vt:lpstr>Φάρμακα στην καρδιακή ανεπάρκεια</vt:lpstr>
      <vt:lpstr>2. Περίσεια όγκου υγρών</vt:lpstr>
      <vt:lpstr>3. Δυσανεξία δραστηριότητας</vt:lpstr>
      <vt:lpstr>4. Έλλειμμα γνώσεων δίαιτα χαμηλή σε νάτριο</vt:lpstr>
      <vt:lpstr>Νοσηλευτική φροντίδα -Διατροφή</vt:lpstr>
      <vt:lpstr>Κατ΄οικον φροντίδα</vt:lpstr>
      <vt:lpstr>Πρόληψη πριν την εμφάνιση της νόσου (1 από 2) </vt:lpstr>
      <vt:lpstr>Πρόληψη πριν την εμφάνιση της νόσου (2 από 2) </vt:lpstr>
      <vt:lpstr>Πρόληψη μετά την εμφάνιση της νόσου (1 από 2)</vt:lpstr>
      <vt:lpstr>Πρόληψη μετά την εμφάνιση της νόσου (2 από 2)</vt:lpstr>
      <vt:lpstr>Βιβλιογραφία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Elenh Xoumh</dc:creator>
  <cp:lastModifiedBy>alex</cp:lastModifiedBy>
  <cp:revision>101</cp:revision>
  <dcterms:created xsi:type="dcterms:W3CDTF">2014-05-06T08:31:57Z</dcterms:created>
  <dcterms:modified xsi:type="dcterms:W3CDTF">2015-09-21T12:49:50Z</dcterms:modified>
</cp:coreProperties>
</file>